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412" r:id="rId2"/>
    <p:sldId id="413" r:id="rId3"/>
    <p:sldId id="414" r:id="rId4"/>
    <p:sldId id="523" r:id="rId5"/>
    <p:sldId id="522" r:id="rId6"/>
    <p:sldId id="415" r:id="rId7"/>
    <p:sldId id="524" r:id="rId8"/>
    <p:sldId id="549" r:id="rId9"/>
    <p:sldId id="531" r:id="rId10"/>
    <p:sldId id="525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0432FF"/>
    <a:srgbClr val="FFFD78"/>
    <a:srgbClr val="FF8AD8"/>
    <a:srgbClr val="8EFA00"/>
    <a:srgbClr val="0096FF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111"/>
    <p:restoredTop sz="94651"/>
  </p:normalViewPr>
  <p:slideViewPr>
    <p:cSldViewPr snapToGrid="0" snapToObjects="1">
      <p:cViewPr>
        <p:scale>
          <a:sx n="100" d="100"/>
          <a:sy n="100" d="100"/>
        </p:scale>
        <p:origin x="176" y="384"/>
      </p:cViewPr>
      <p:guideLst/>
    </p:cSldViewPr>
  </p:slideViewPr>
  <p:outlineViewPr>
    <p:cViewPr>
      <p:scale>
        <a:sx n="33" d="100"/>
        <a:sy n="33" d="100"/>
      </p:scale>
      <p:origin x="0" y="-103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590F8-DEB8-2845-AEF6-520DEBCE72EB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3757-E627-D848-9FED-D4DA2D0F48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1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it-IT"/>
              <a:t>05-GasExch.ppt</a:t>
            </a:r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it-IT"/>
              <a:t>revised 1/9/04</a:t>
            </a:r>
          </a:p>
        </p:txBody>
      </p:sp>
      <p:sp>
        <p:nvSpPr>
          <p:cNvPr id="3174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A82FA1C6-2A56-5344-8410-A8AA81EF6147}" type="slidenum">
              <a:rPr lang="en-US" altLang="it-IT"/>
              <a:pPr/>
              <a:t>1</a:t>
            </a:fld>
            <a:endParaRPr lang="en-US" altLang="it-IT"/>
          </a:p>
        </p:txBody>
      </p:sp>
      <p:sp>
        <p:nvSpPr>
          <p:cNvPr id="317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346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it-IT"/>
              <a:t>05-GasExch.ppt</a:t>
            </a:r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it-IT"/>
              <a:t>revised 1/9/04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665002C7-128D-6549-9C53-51ADCBD78791}" type="slidenum">
              <a:rPr lang="en-US" altLang="it-IT"/>
              <a:pPr/>
              <a:t>2</a:t>
            </a:fld>
            <a:endParaRPr lang="en-US" altLang="it-IT"/>
          </a:p>
        </p:txBody>
      </p:sp>
      <p:sp>
        <p:nvSpPr>
          <p:cNvPr id="378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7984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it-IT"/>
              <a:t>05-GasExch.ppt</a:t>
            </a:r>
          </a:p>
        </p:txBody>
      </p:sp>
      <p:sp>
        <p:nvSpPr>
          <p:cNvPr id="3891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it-IT"/>
              <a:t>revised 1/9/04</a:t>
            </a:r>
          </a:p>
        </p:txBody>
      </p:sp>
      <p:sp>
        <p:nvSpPr>
          <p:cNvPr id="3891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52F29DA9-9084-A14F-B2C7-FECA1F042BDF}" type="slidenum">
              <a:rPr lang="en-US" altLang="it-IT"/>
              <a:pPr/>
              <a:t>3</a:t>
            </a:fld>
            <a:endParaRPr lang="en-US" altLang="it-IT"/>
          </a:p>
        </p:txBody>
      </p:sp>
      <p:sp>
        <p:nvSpPr>
          <p:cNvPr id="389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69825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it-IT"/>
              <a:t>05-GasExch.ppt</a:t>
            </a:r>
          </a:p>
        </p:txBody>
      </p:sp>
      <p:sp>
        <p:nvSpPr>
          <p:cNvPr id="3993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it-IT"/>
              <a:t>revised 1/9/04</a:t>
            </a:r>
          </a:p>
        </p:txBody>
      </p:sp>
      <p:sp>
        <p:nvSpPr>
          <p:cNvPr id="3994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8BA268B8-10E6-3E4B-85D3-AC7E229E0E79}" type="slidenum">
              <a:rPr lang="en-US" altLang="it-IT"/>
              <a:pPr/>
              <a:t>6</a:t>
            </a:fld>
            <a:endParaRPr lang="en-US" altLang="it-IT"/>
          </a:p>
        </p:txBody>
      </p:sp>
      <p:sp>
        <p:nvSpPr>
          <p:cNvPr id="399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it-IT"/>
              <a:t>Distribution of ventilation-perfusion ratios in a patient with type A COPD. Note the large amount of ventilation to units with high ventilation-perfusion ratios (physiologic dead space). From </a:t>
            </a:r>
            <a:r>
              <a:rPr lang="en-US" altLang="it-IT" i="1"/>
              <a:t>Pulmonary Pathophysiology - The Essentials</a:t>
            </a:r>
            <a:r>
              <a:rPr lang="en-US" altLang="it-IT"/>
              <a:t>, 6th edition, fig.4.10 (from Wagner PD, Dantzker DR, Dueck R, et al., Ventilation-perfusion inequality in chronic pulmonary disease, </a:t>
            </a:r>
            <a:r>
              <a:rPr lang="en-US" altLang="it-IT" i="1"/>
              <a:t>J Clin Invest</a:t>
            </a:r>
            <a:r>
              <a:rPr lang="en-US" altLang="it-IT"/>
              <a:t> 59:203-206, 1977).</a:t>
            </a:r>
          </a:p>
        </p:txBody>
      </p:sp>
    </p:spTree>
    <p:extLst>
      <p:ext uri="{BB962C8B-B14F-4D97-AF65-F5344CB8AC3E}">
        <p14:creationId xmlns:p14="http://schemas.microsoft.com/office/powerpoint/2010/main" val="881617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58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66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06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56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79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65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13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34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22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47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93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15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5-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95400"/>
            <a:ext cx="6248400" cy="4940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505200" y="609601"/>
            <a:ext cx="53340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/>
            <a:r>
              <a:rPr lang="en-US" altLang="it-IT" sz="2400" dirty="0"/>
              <a:t>PO</a:t>
            </a:r>
            <a:r>
              <a:rPr lang="en-US" altLang="it-IT" sz="2000" dirty="0"/>
              <a:t>2</a:t>
            </a:r>
            <a:r>
              <a:rPr lang="en-US" altLang="it-IT" sz="2400" dirty="0"/>
              <a:t> cascade showing a diffusion step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002645BD-FD7E-5D48-86F7-78E4BBCF2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1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05"/>
    </mc:Choice>
    <mc:Fallback xmlns="">
      <p:transition spd="slow" advTm="47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31" y="0"/>
            <a:ext cx="11500337" cy="68580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17981FEC-7CF5-C74D-A1EB-545428306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9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68"/>
    </mc:Choice>
    <mc:Fallback xmlns="">
      <p:transition spd="slow" advTm="47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05-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828801"/>
            <a:ext cx="7769225" cy="420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2514600" y="990600"/>
            <a:ext cx="69469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it-IT" sz="2400"/>
              <a:t>Ventilation-perfusion inequality must cause hypoxemia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969A4FEB-DBA7-0548-8E86-B038A3714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8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46"/>
    </mc:Choice>
    <mc:Fallback xmlns="">
      <p:transition spd="slow" advTm="14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05-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5401"/>
            <a:ext cx="7010400" cy="503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2895600" y="609600"/>
            <a:ext cx="62801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it-IT" sz="2400" dirty="0"/>
              <a:t>Normal distribution of ventilation perfusion ratios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8FAAA63E-CFC3-7646-8609-44D534F69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8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32"/>
    </mc:Choice>
    <mc:Fallback xmlns="">
      <p:transition spd="slow" advTm="23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E7B80198-6CEE-8C4A-A98E-1C89A362B574}"/>
              </a:ext>
            </a:extLst>
          </p:cNvPr>
          <p:cNvSpPr txBox="1"/>
          <p:nvPr/>
        </p:nvSpPr>
        <p:spPr>
          <a:xfrm>
            <a:off x="1575884" y="1739900"/>
            <a:ext cx="1024684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L’alterata distribuzione del rapporto ventilazione/perfusione è la più frequente causa di ipossia</a:t>
            </a:r>
          </a:p>
          <a:p>
            <a:endParaRPr lang="it-IT" sz="2000" b="1" dirty="0"/>
          </a:p>
          <a:p>
            <a:endParaRPr lang="it-IT" dirty="0"/>
          </a:p>
          <a:p>
            <a:r>
              <a:rPr lang="it-IT" dirty="0"/>
              <a:t>Se la ventilazione supera in eccesso la perfusione la ventilazione è inutilizzata</a:t>
            </a:r>
          </a:p>
          <a:p>
            <a:endParaRPr lang="it-IT" dirty="0"/>
          </a:p>
          <a:p>
            <a:r>
              <a:rPr lang="it-IT" dirty="0"/>
              <a:t>Se la perfusione eccede la ventilazione, la perfusione è inutilizzata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Riduzione della pCO2 nell’aria alveolare causa broncocostrizione</a:t>
            </a:r>
          </a:p>
          <a:p>
            <a:endParaRPr lang="it-IT" dirty="0"/>
          </a:p>
          <a:p>
            <a:r>
              <a:rPr lang="it-IT" dirty="0" err="1"/>
              <a:t>Riduzioone</a:t>
            </a:r>
            <a:r>
              <a:rPr lang="it-IT" dirty="0"/>
              <a:t> della pO2 nell’aria alveolare causa vasocostrizione ipossica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48922A35-795E-304C-9B7A-33A74C54A7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1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88"/>
    </mc:Choice>
    <mc:Fallback xmlns="">
      <p:transition spd="slow" advTm="50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369" y="756137"/>
            <a:ext cx="8493369" cy="590843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C072125F-9B89-0141-8B10-6F3825DE6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6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66"/>
    </mc:Choice>
    <mc:Fallback xmlns="">
      <p:transition spd="slow" advTm="57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05-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30" y="1437748"/>
            <a:ext cx="5311775" cy="5026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Rectangle 7"/>
          <p:cNvSpPr>
            <a:spLocks noChangeArrowheads="1"/>
          </p:cNvSpPr>
          <p:nvPr/>
        </p:nvSpPr>
        <p:spPr bwMode="auto">
          <a:xfrm>
            <a:off x="0" y="626534"/>
            <a:ext cx="6781800" cy="403225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it-IT" sz="2000">
                <a:latin typeface="Arial" charset="0"/>
              </a:rPr>
              <a:t>Distribution of ventilation-perfusion ratios in emphysema</a:t>
            </a:r>
          </a:p>
        </p:txBody>
      </p:sp>
      <p:pic>
        <p:nvPicPr>
          <p:cNvPr id="4" name="Picture 2" descr="Emphyse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66" y="1440923"/>
            <a:ext cx="3994150" cy="502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0F937D96-E4A7-0E42-9E3B-B7E488104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31"/>
    </mc:Choice>
    <mc:Fallback xmlns="">
      <p:transition spd="slow" advTm="37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La ventilazione coinvolge non solo polmoni e vie aeree, ma anche muscoli, pleure, gabbia toracica, sistema nervoso, cuore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L’inspirazione è un atto attivo 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L’espirazione è un atto passivo </a:t>
            </a: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267" y="2826808"/>
            <a:ext cx="3843866" cy="372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218281" y="2528887"/>
            <a:ext cx="6400800" cy="4329113"/>
            <a:chOff x="1446" y="1390"/>
            <a:chExt cx="4032" cy="2727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24" y="1390"/>
              <a:ext cx="3510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1446" y="1506"/>
              <a:ext cx="85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000"/>
                <a:t>La cassa toracica </a:t>
              </a:r>
            </a:p>
            <a:p>
              <a:pPr eaLnBrk="0" hangingPunct="0"/>
              <a:r>
                <a:rPr lang="it-IT" sz="1000"/>
                <a:t>si espande quando </a:t>
              </a:r>
            </a:p>
            <a:p>
              <a:pPr eaLnBrk="0" hangingPunct="0"/>
              <a:r>
                <a:rPr lang="it-IT" sz="1000"/>
                <a:t>i muscoli intercostali </a:t>
              </a:r>
            </a:p>
            <a:p>
              <a:pPr eaLnBrk="0" hangingPunct="0"/>
              <a:r>
                <a:rPr lang="it-IT" sz="1000"/>
                <a:t>si contraggono</a:t>
              </a: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3041" y="1708"/>
              <a:ext cx="41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000"/>
                <a:t>Aria </a:t>
              </a:r>
            </a:p>
            <a:p>
              <a:pPr eaLnBrk="0" hangingPunct="0"/>
              <a:r>
                <a:rPr lang="it-IT" sz="1000"/>
                <a:t>inspirata</a:t>
              </a:r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H="1" flipV="1">
              <a:off x="3916" y="1960"/>
              <a:ext cx="411" cy="4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3423" y="1517"/>
              <a:ext cx="85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000"/>
                <a:t>La cassa toracica </a:t>
              </a:r>
            </a:p>
            <a:p>
              <a:pPr eaLnBrk="0" hangingPunct="0"/>
              <a:r>
                <a:rPr lang="it-IT" sz="1000"/>
                <a:t>si contrae quando </a:t>
              </a:r>
            </a:p>
            <a:p>
              <a:pPr eaLnBrk="0" hangingPunct="0"/>
              <a:r>
                <a:rPr lang="it-IT" sz="1000"/>
                <a:t>i muscoli intercostali </a:t>
              </a:r>
            </a:p>
            <a:p>
              <a:pPr eaLnBrk="0" hangingPunct="0"/>
              <a:r>
                <a:rPr lang="it-IT" sz="1000"/>
                <a:t>si rilassano</a:t>
              </a: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4915" y="1708"/>
              <a:ext cx="56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000"/>
                <a:t>Aria espirata</a:t>
              </a: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3164" y="2733"/>
              <a:ext cx="14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86" y="2672"/>
              <a:ext cx="43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000"/>
                <a:t>Polmone</a:t>
              </a:r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>
              <a:off x="3080" y="3054"/>
              <a:ext cx="25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3306" y="2986"/>
              <a:ext cx="50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000"/>
                <a:t>Diaframma</a:t>
              </a:r>
            </a:p>
          </p:txBody>
        </p:sp>
        <p:sp>
          <p:nvSpPr>
            <p:cNvPr id="20" name="Text Box 15"/>
            <p:cNvSpPr txBox="1">
              <a:spLocks noChangeArrowheads="1"/>
            </p:cNvSpPr>
            <p:nvPr/>
          </p:nvSpPr>
          <p:spPr bwMode="auto">
            <a:xfrm>
              <a:off x="4085" y="3609"/>
              <a:ext cx="119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it-IT" sz="1000"/>
                <a:t>Il diaframma si rilassa (si alza)</a:t>
              </a:r>
            </a:p>
          </p:txBody>
        </p:sp>
        <p:sp>
          <p:nvSpPr>
            <p:cNvPr id="21" name="Text Box 16"/>
            <p:cNvSpPr txBox="1">
              <a:spLocks noChangeArrowheads="1"/>
            </p:cNvSpPr>
            <p:nvPr/>
          </p:nvSpPr>
          <p:spPr bwMode="auto">
            <a:xfrm>
              <a:off x="2125" y="3609"/>
              <a:ext cx="13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it-IT" sz="1000"/>
                <a:t>Il diaframma si contrae (si abbassa)</a:t>
              </a:r>
            </a:p>
          </p:txBody>
        </p:sp>
        <p:sp>
          <p:nvSpPr>
            <p:cNvPr id="22" name="Text Box 17"/>
            <p:cNvSpPr txBox="1">
              <a:spLocks noChangeArrowheads="1"/>
            </p:cNvSpPr>
            <p:nvPr/>
          </p:nvSpPr>
          <p:spPr bwMode="auto">
            <a:xfrm>
              <a:off x="2517" y="3876"/>
              <a:ext cx="58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it-IT" sz="1000" b="1"/>
                <a:t>Inspirazione</a:t>
              </a:r>
            </a:p>
          </p:txBody>
        </p: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4400" y="3868"/>
              <a:ext cx="56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it-IT" sz="1000" b="1"/>
                <a:t>Espirazione</a:t>
              </a: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B011E226-BED0-B146-9593-78E729D87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9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08"/>
    </mc:Choice>
    <mc:Fallback xmlns="">
      <p:transition spd="slow" advTm="45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B0EADAB-5054-8146-AA4E-49018E2EA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ventilazione e l’equazione di moto </a:t>
            </a:r>
            <a:br>
              <a:rPr lang="it-IT" dirty="0"/>
            </a:br>
            <a:r>
              <a:rPr lang="it-IT" dirty="0"/>
              <a:t>                                   </a:t>
            </a:r>
            <a:r>
              <a:rPr lang="it-IT" b="1" dirty="0" err="1">
                <a:solidFill>
                  <a:srgbClr val="0432FF"/>
                </a:solidFill>
              </a:rPr>
              <a:t>P</a:t>
            </a:r>
            <a:r>
              <a:rPr lang="it-IT" b="1" baseline="-25000" dirty="0" err="1">
                <a:solidFill>
                  <a:srgbClr val="0432FF"/>
                </a:solidFill>
              </a:rPr>
              <a:t>appl</a:t>
            </a:r>
            <a:r>
              <a:rPr lang="it-IT" b="1" dirty="0">
                <a:solidFill>
                  <a:srgbClr val="0432FF"/>
                </a:solidFill>
              </a:rPr>
              <a:t> = P</a:t>
            </a:r>
            <a:r>
              <a:rPr lang="it-IT" b="1" baseline="-25000" dirty="0">
                <a:solidFill>
                  <a:srgbClr val="0432FF"/>
                </a:solidFill>
              </a:rPr>
              <a:t>el </a:t>
            </a:r>
            <a:r>
              <a:rPr lang="it-IT" b="1" dirty="0">
                <a:solidFill>
                  <a:srgbClr val="0432FF"/>
                </a:solidFill>
              </a:rPr>
              <a:t>+ </a:t>
            </a:r>
            <a:r>
              <a:rPr lang="it-IT" b="1" dirty="0" err="1">
                <a:solidFill>
                  <a:srgbClr val="0432FF"/>
                </a:solidFill>
              </a:rPr>
              <a:t>P</a:t>
            </a:r>
            <a:r>
              <a:rPr lang="it-IT" b="1" baseline="-25000" dirty="0" err="1">
                <a:solidFill>
                  <a:srgbClr val="0432FF"/>
                </a:solidFill>
              </a:rPr>
              <a:t>res</a:t>
            </a:r>
            <a:r>
              <a:rPr lang="it-IT" b="1" baseline="-25000" dirty="0">
                <a:solidFill>
                  <a:srgbClr val="0432FF"/>
                </a:solidFill>
              </a:rPr>
              <a:t>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0D675936-6166-B148-AA0E-243AC382ACD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FD78"/>
          </a:solidFill>
        </p:spPr>
        <p:txBody>
          <a:bodyPr>
            <a:normAutofit fontScale="92500"/>
          </a:bodyPr>
          <a:lstStyle/>
          <a:p>
            <a:r>
              <a:rPr lang="it-IT" dirty="0">
                <a:solidFill>
                  <a:srgbClr val="FF0000"/>
                </a:solidFill>
              </a:rPr>
              <a:t>Per ventilare l’apparato respiratorio è necessario applicare una forza o Pressione (</a:t>
            </a:r>
            <a:r>
              <a:rPr lang="it-IT" dirty="0" err="1">
                <a:solidFill>
                  <a:srgbClr val="FF0000"/>
                </a:solidFill>
              </a:rPr>
              <a:t>P</a:t>
            </a:r>
            <a:r>
              <a:rPr lang="it-IT" baseline="-25000" dirty="0" err="1">
                <a:solidFill>
                  <a:srgbClr val="FF0000"/>
                </a:solidFill>
              </a:rPr>
              <a:t>appl</a:t>
            </a:r>
            <a:r>
              <a:rPr lang="it-IT" dirty="0">
                <a:solidFill>
                  <a:srgbClr val="FF0000"/>
                </a:solidFill>
              </a:rPr>
              <a:t>) per vincere le forze che si oppongono al movimento dell’aria: quelle elastiche (P</a:t>
            </a:r>
            <a:r>
              <a:rPr lang="it-IT" baseline="-25000" dirty="0">
                <a:solidFill>
                  <a:srgbClr val="FF0000"/>
                </a:solidFill>
              </a:rPr>
              <a:t>el</a:t>
            </a:r>
            <a:r>
              <a:rPr lang="it-IT" dirty="0">
                <a:solidFill>
                  <a:srgbClr val="FF0000"/>
                </a:solidFill>
              </a:rPr>
              <a:t>) che si sviluppano nei tessuti quando si ha un cambiamento di volume, quelle resistive (</a:t>
            </a:r>
            <a:r>
              <a:rPr lang="it-IT" dirty="0" err="1">
                <a:solidFill>
                  <a:srgbClr val="FF0000"/>
                </a:solidFill>
              </a:rPr>
              <a:t>P</a:t>
            </a:r>
            <a:r>
              <a:rPr lang="it-IT" baseline="-25000" dirty="0" err="1">
                <a:solidFill>
                  <a:srgbClr val="FF0000"/>
                </a:solidFill>
              </a:rPr>
              <a:t>res</a:t>
            </a:r>
            <a:r>
              <a:rPr lang="it-IT" dirty="0">
                <a:solidFill>
                  <a:srgbClr val="FF0000"/>
                </a:solidFill>
              </a:rPr>
              <a:t>) conseguenti alle resistenze incontrate dai gas nel passaggio nelle vie aeree di conduzione.</a:t>
            </a:r>
          </a:p>
          <a:p>
            <a:r>
              <a:rPr lang="it-IT" dirty="0">
                <a:solidFill>
                  <a:srgbClr val="0432FF"/>
                </a:solidFill>
              </a:rPr>
              <a:t>La formula semplificata delle forze in campo durante la ventilazione è l’equazione di moto del sistema respiratorio: </a:t>
            </a:r>
            <a:r>
              <a:rPr lang="it-IT" b="1" dirty="0" err="1">
                <a:solidFill>
                  <a:srgbClr val="0432FF"/>
                </a:solidFill>
              </a:rPr>
              <a:t>P</a:t>
            </a:r>
            <a:r>
              <a:rPr lang="it-IT" b="1" baseline="-25000" dirty="0" err="1">
                <a:solidFill>
                  <a:srgbClr val="0432FF"/>
                </a:solidFill>
              </a:rPr>
              <a:t>appl</a:t>
            </a:r>
            <a:r>
              <a:rPr lang="it-IT" b="1" dirty="0">
                <a:solidFill>
                  <a:srgbClr val="0432FF"/>
                </a:solidFill>
              </a:rPr>
              <a:t> = P</a:t>
            </a:r>
            <a:r>
              <a:rPr lang="it-IT" b="1" baseline="-25000" dirty="0">
                <a:solidFill>
                  <a:srgbClr val="0432FF"/>
                </a:solidFill>
              </a:rPr>
              <a:t>el </a:t>
            </a:r>
            <a:r>
              <a:rPr lang="it-IT" b="1" dirty="0">
                <a:solidFill>
                  <a:srgbClr val="0432FF"/>
                </a:solidFill>
              </a:rPr>
              <a:t>+ </a:t>
            </a:r>
            <a:r>
              <a:rPr lang="it-IT" b="1" dirty="0" err="1">
                <a:solidFill>
                  <a:srgbClr val="0432FF"/>
                </a:solidFill>
              </a:rPr>
              <a:t>P</a:t>
            </a:r>
            <a:r>
              <a:rPr lang="it-IT" b="1" baseline="-25000" dirty="0" err="1">
                <a:solidFill>
                  <a:srgbClr val="0432FF"/>
                </a:solidFill>
              </a:rPr>
              <a:t>res</a:t>
            </a:r>
            <a:r>
              <a:rPr lang="it-IT" b="1" baseline="-25000" dirty="0">
                <a:solidFill>
                  <a:srgbClr val="0432FF"/>
                </a:solidFill>
              </a:rPr>
              <a:t> </a:t>
            </a:r>
            <a:r>
              <a:rPr lang="it-IT" dirty="0">
                <a:solidFill>
                  <a:srgbClr val="0432FF"/>
                </a:solidFill>
              </a:rPr>
              <a:t>dove </a:t>
            </a:r>
            <a:r>
              <a:rPr lang="it-IT" dirty="0" err="1">
                <a:solidFill>
                  <a:srgbClr val="0432FF"/>
                </a:solidFill>
              </a:rPr>
              <a:t>P</a:t>
            </a:r>
            <a:r>
              <a:rPr lang="it-IT" baseline="-25000" dirty="0" err="1">
                <a:solidFill>
                  <a:srgbClr val="0432FF"/>
                </a:solidFill>
              </a:rPr>
              <a:t>appl</a:t>
            </a:r>
            <a:r>
              <a:rPr lang="it-IT" baseline="-25000" dirty="0">
                <a:solidFill>
                  <a:srgbClr val="0432FF"/>
                </a:solidFill>
              </a:rPr>
              <a:t>  </a:t>
            </a:r>
            <a:r>
              <a:rPr lang="it-IT" dirty="0">
                <a:solidFill>
                  <a:srgbClr val="0432FF"/>
                </a:solidFill>
              </a:rPr>
              <a:t>è la pressione applicata, P</a:t>
            </a:r>
            <a:r>
              <a:rPr lang="it-IT" baseline="-25000" dirty="0">
                <a:solidFill>
                  <a:srgbClr val="0432FF"/>
                </a:solidFill>
              </a:rPr>
              <a:t>el  </a:t>
            </a:r>
            <a:r>
              <a:rPr lang="it-IT" dirty="0">
                <a:solidFill>
                  <a:srgbClr val="0432FF"/>
                </a:solidFill>
              </a:rPr>
              <a:t>è la forza di pressione elastica del sistema respiratorio opponentesi allo spostamento dal volume di equilibrio elastico e </a:t>
            </a:r>
            <a:r>
              <a:rPr lang="it-IT" dirty="0" err="1">
                <a:solidFill>
                  <a:srgbClr val="0432FF"/>
                </a:solidFill>
              </a:rPr>
              <a:t>P</a:t>
            </a:r>
            <a:r>
              <a:rPr lang="it-IT" baseline="-25000" dirty="0" err="1">
                <a:solidFill>
                  <a:srgbClr val="0432FF"/>
                </a:solidFill>
              </a:rPr>
              <a:t>res</a:t>
            </a:r>
            <a:r>
              <a:rPr lang="it-IT" baseline="-25000" dirty="0">
                <a:solidFill>
                  <a:srgbClr val="0432FF"/>
                </a:solidFill>
              </a:rPr>
              <a:t>  </a:t>
            </a:r>
            <a:r>
              <a:rPr lang="it-IT" dirty="0">
                <a:solidFill>
                  <a:srgbClr val="0432FF"/>
                </a:solidFill>
              </a:rPr>
              <a:t>è la pressione dispersa per il movimento dell’aria nelle vie aeree di conduzione e per la resistenza intrinseca dei tessuti polmonare e toracico.</a:t>
            </a:r>
            <a:endParaRPr lang="it-IT" baseline="-25000" dirty="0">
              <a:solidFill>
                <a:srgbClr val="0432FF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99B47CF2-0CC6-F449-BA1F-F4210ADE8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2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52"/>
    </mc:Choice>
    <mc:Fallback xmlns="">
      <p:transition spd="slow" advTm="82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2"/>
          <p:cNvSpPr>
            <a:spLocks noChangeArrowheads="1"/>
          </p:cNvSpPr>
          <p:nvPr/>
        </p:nvSpPr>
        <p:spPr bwMode="auto">
          <a:xfrm>
            <a:off x="1895475" y="238125"/>
            <a:ext cx="874395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>
                <a:solidFill>
                  <a:schemeClr val="tx2"/>
                </a:solidFill>
                <a:latin typeface="Times New Roman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l"/>
            <a:r>
              <a:rPr lang="it-IT" altLang="it-IT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Equazione di Moto </a:t>
            </a:r>
            <a:r>
              <a:rPr lang="it-IT" altLang="it-IT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del sistema respiratorio</a:t>
            </a:r>
            <a:endParaRPr lang="it-IT" altLang="it-IT">
              <a:solidFill>
                <a:srgbClr val="FFFF00"/>
              </a:solidFill>
            </a:endParaRPr>
          </a:p>
        </p:txBody>
      </p:sp>
      <p:sp>
        <p:nvSpPr>
          <p:cNvPr id="796675" name="Rectangle 3"/>
          <p:cNvSpPr>
            <a:spLocks noChangeArrowheads="1"/>
          </p:cNvSpPr>
          <p:nvPr/>
        </p:nvSpPr>
        <p:spPr bwMode="auto">
          <a:xfrm>
            <a:off x="1724025" y="1876425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00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it-IT"/>
          </a:p>
        </p:txBody>
      </p:sp>
      <p:sp>
        <p:nvSpPr>
          <p:cNvPr id="796676" name="Rectangle 4"/>
          <p:cNvSpPr>
            <a:spLocks noChangeArrowheads="1"/>
          </p:cNvSpPr>
          <p:nvPr/>
        </p:nvSpPr>
        <p:spPr bwMode="auto">
          <a:xfrm>
            <a:off x="1722439" y="1628776"/>
            <a:ext cx="2418933" cy="23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00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it-IT" altLang="it-IT" sz="28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Pressione di </a:t>
            </a:r>
          </a:p>
          <a:p>
            <a:r>
              <a:rPr lang="it-IT" altLang="it-IT" sz="28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ventilazione </a:t>
            </a:r>
            <a:endParaRPr lang="it-IT" altLang="it-IT" sz="2400">
              <a:solidFill>
                <a:srgbClr val="FFFF00"/>
              </a:solidFill>
              <a:ea typeface="Times New Roman" charset="0"/>
              <a:cs typeface="Times New Roman" charset="0"/>
            </a:endParaRPr>
          </a:p>
          <a:p>
            <a:r>
              <a:rPr lang="it-IT" altLang="it-IT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 produrre </a:t>
            </a:r>
          </a:p>
          <a:p>
            <a:r>
              <a:rPr lang="it-IT" altLang="it-IT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il volume </a:t>
            </a:r>
          </a:p>
          <a:p>
            <a:r>
              <a:rPr lang="it-IT" altLang="it-IT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corrente</a:t>
            </a:r>
            <a:r>
              <a:rPr lang="it-IT" altLang="it-IT" sz="2400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it-IT" altLang="it-IT" sz="2400">
              <a:ea typeface="Times New Roman" charset="0"/>
              <a:cs typeface="Times New Roman" charset="0"/>
            </a:endParaRPr>
          </a:p>
          <a:p>
            <a:endParaRPr lang="it-IT" altLang="it-IT">
              <a:latin typeface="Arial" charset="0"/>
            </a:endParaRPr>
          </a:p>
        </p:txBody>
      </p:sp>
      <p:sp>
        <p:nvSpPr>
          <p:cNvPr id="796677" name="Rectangle 5"/>
          <p:cNvSpPr>
            <a:spLocks noChangeArrowheads="1"/>
          </p:cNvSpPr>
          <p:nvPr/>
        </p:nvSpPr>
        <p:spPr bwMode="auto">
          <a:xfrm>
            <a:off x="4200526" y="2028826"/>
            <a:ext cx="392737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00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it-IT" altLang="it-IT" sz="28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=</a:t>
            </a:r>
            <a:endParaRPr lang="it-IT" altLang="it-IT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96678" name="Rectangle 6"/>
          <p:cNvSpPr>
            <a:spLocks noChangeArrowheads="1"/>
          </p:cNvSpPr>
          <p:nvPr/>
        </p:nvSpPr>
        <p:spPr bwMode="auto">
          <a:xfrm>
            <a:off x="4502194" y="1647825"/>
            <a:ext cx="2781212" cy="205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00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it-IT" altLang="it-IT" sz="28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Pressione </a:t>
            </a:r>
          </a:p>
          <a:p>
            <a:pPr algn="ctr"/>
            <a:r>
              <a:rPr lang="it-IT" altLang="it-IT" sz="28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elastica </a:t>
            </a:r>
            <a:r>
              <a:rPr lang="it-IT" altLang="it-IT" sz="280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it-IT" altLang="it-IT" sz="2400">
              <a:solidFill>
                <a:srgbClr val="FFFF00"/>
              </a:solidFill>
              <a:ea typeface="Times New Roman" charset="0"/>
              <a:cs typeface="Times New Roman" charset="0"/>
            </a:endParaRPr>
          </a:p>
          <a:p>
            <a:pPr algn="ctr"/>
            <a:r>
              <a:rPr lang="it-IT" altLang="it-IT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 espandere </a:t>
            </a:r>
          </a:p>
          <a:p>
            <a:pPr algn="ctr"/>
            <a:r>
              <a:rPr lang="it-IT" altLang="it-IT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 polmoni e </a:t>
            </a:r>
          </a:p>
          <a:p>
            <a:pPr algn="ctr"/>
            <a:r>
              <a:rPr lang="it-IT" altLang="it-IT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 gabbia toracica</a:t>
            </a:r>
            <a:endParaRPr lang="it-IT" altLang="it-IT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96679" name="Rectangle 7"/>
          <p:cNvSpPr>
            <a:spLocks noChangeArrowheads="1"/>
          </p:cNvSpPr>
          <p:nvPr/>
        </p:nvSpPr>
        <p:spPr bwMode="auto">
          <a:xfrm>
            <a:off x="7210426" y="2028826"/>
            <a:ext cx="492123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00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it-IT" altLang="it-IT" sz="28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r>
              <a:rPr lang="it-IT" altLang="it-IT" sz="280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it-IT" altLang="it-IT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96680" name="Rectangle 8"/>
          <p:cNvSpPr>
            <a:spLocks noChangeArrowheads="1"/>
          </p:cNvSpPr>
          <p:nvPr/>
        </p:nvSpPr>
        <p:spPr bwMode="auto">
          <a:xfrm>
            <a:off x="7701163" y="1666875"/>
            <a:ext cx="2749151" cy="205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00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it-IT" altLang="it-IT" sz="28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pressione </a:t>
            </a:r>
            <a:endParaRPr lang="it-IT" altLang="it-IT" sz="2400">
              <a:solidFill>
                <a:srgbClr val="FFFF00"/>
              </a:solidFill>
              <a:ea typeface="Times New Roman" charset="0"/>
              <a:cs typeface="Times New Roman" charset="0"/>
            </a:endParaRPr>
          </a:p>
          <a:p>
            <a:pPr algn="ctr"/>
            <a:r>
              <a:rPr lang="it-IT" altLang="it-IT" sz="28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resistiva</a:t>
            </a:r>
            <a:r>
              <a:rPr lang="it-IT" altLang="it-IT" sz="28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it-IT" altLang="it-IT" sz="2400">
              <a:ea typeface="Times New Roman" charset="0"/>
              <a:cs typeface="Times New Roman" charset="0"/>
            </a:endParaRPr>
          </a:p>
          <a:p>
            <a:pPr algn="ctr"/>
            <a:r>
              <a:rPr lang="it-IT" altLang="it-IT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 creare flusso </a:t>
            </a:r>
          </a:p>
          <a:p>
            <a:pPr algn="ctr"/>
            <a:r>
              <a:rPr lang="it-IT" altLang="it-IT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 gas attraverso </a:t>
            </a:r>
          </a:p>
          <a:p>
            <a:pPr algn="ctr"/>
            <a:r>
              <a:rPr lang="it-IT" altLang="it-IT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 vie aeree</a:t>
            </a:r>
            <a:endParaRPr lang="it-IT" altLang="it-IT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96681" name="Rectangle 9"/>
          <p:cNvSpPr>
            <a:spLocks noChangeArrowheads="1"/>
          </p:cNvSpPr>
          <p:nvPr/>
        </p:nvSpPr>
        <p:spPr bwMode="auto">
          <a:xfrm>
            <a:off x="1882776" y="5084763"/>
            <a:ext cx="7972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00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it-IT" altLang="it-IT" sz="2400" b="1" baseline="-25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mus</a:t>
            </a:r>
            <a:r>
              <a:rPr lang="it-IT" altLang="it-IT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+ P</a:t>
            </a:r>
            <a:r>
              <a:rPr lang="it-IT" altLang="it-IT" sz="2400" b="1" baseline="-25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vent</a:t>
            </a:r>
            <a:r>
              <a:rPr lang="it-IT" altLang="it-IT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=  </a:t>
            </a:r>
            <a:r>
              <a:rPr lang="it-IT" altLang="it-IT" sz="3600" b="1">
                <a:solidFill>
                  <a:srgbClr val="FF0066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it-IT" altLang="it-IT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altLang="it-IT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it-IT" altLang="it-IT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V  +  </a:t>
            </a:r>
            <a:r>
              <a:rPr lang="it-IT" altLang="it-IT" sz="3600" b="1">
                <a:solidFill>
                  <a:srgbClr val="FF0066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it-IT" altLang="it-IT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altLang="it-IT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it-IT" altLang="it-IT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V</a:t>
            </a:r>
            <a:endParaRPr lang="it-IT" altLang="it-IT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96682" name="Oval 10"/>
          <p:cNvSpPr>
            <a:spLocks noChangeArrowheads="1"/>
          </p:cNvSpPr>
          <p:nvPr/>
        </p:nvSpPr>
        <p:spPr bwMode="auto">
          <a:xfrm>
            <a:off x="8769351" y="5084763"/>
            <a:ext cx="85725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96683" name="Rectangle 11"/>
          <p:cNvSpPr>
            <a:spLocks noChangeArrowheads="1"/>
          </p:cNvSpPr>
          <p:nvPr/>
        </p:nvSpPr>
        <p:spPr bwMode="auto">
          <a:xfrm>
            <a:off x="1981200" y="4054475"/>
            <a:ext cx="8572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00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3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it-IT" altLang="it-IT" sz="2400" b="1" baseline="-25000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mus</a:t>
            </a:r>
            <a:r>
              <a:rPr lang="it-IT" altLang="it-IT" sz="3600" b="1" dirty="0">
                <a:solidFill>
                  <a:srgbClr val="114FF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altLang="it-IT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r>
              <a:rPr lang="it-IT" altLang="it-IT" sz="3600" b="1" dirty="0">
                <a:solidFill>
                  <a:srgbClr val="114FF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altLang="it-IT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[</a:t>
            </a:r>
            <a:r>
              <a:rPr lang="it-IT" altLang="it-IT" sz="3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it-IT" altLang="it-IT" sz="2400" b="1" baseline="-25000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vent</a:t>
            </a:r>
            <a:r>
              <a:rPr lang="it-IT" altLang="it-IT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]</a:t>
            </a:r>
            <a:r>
              <a:rPr lang="it-IT" altLang="it-IT" sz="3600" b="1" dirty="0">
                <a:solidFill>
                  <a:srgbClr val="114FF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altLang="it-IT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=</a:t>
            </a:r>
            <a:r>
              <a:rPr lang="it-IT" altLang="it-IT" sz="3600" b="1" dirty="0">
                <a:solidFill>
                  <a:srgbClr val="114FF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altLang="it-IT" sz="3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it-IT" altLang="it-IT" sz="2400" b="1" baseline="-25000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elastica</a:t>
            </a:r>
            <a:r>
              <a:rPr lang="it-IT" altLang="it-IT" sz="3600" b="1" dirty="0">
                <a:solidFill>
                  <a:srgbClr val="114FF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altLang="it-IT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r>
              <a:rPr lang="it-IT" altLang="it-IT" sz="3600" b="1" dirty="0">
                <a:solidFill>
                  <a:srgbClr val="114FF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altLang="it-IT" sz="3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it-IT" altLang="it-IT" sz="2400" b="1" baseline="-25000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resistiva</a:t>
            </a:r>
            <a:r>
              <a:rPr lang="it-IT" altLang="it-IT" sz="3600" b="1" dirty="0">
                <a:solidFill>
                  <a:srgbClr val="114FF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it-IT" altLang="it-IT" dirty="0"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2949A9A6-2BA3-9040-828F-D8E6604CD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4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15"/>
    </mc:Choice>
    <mc:Fallback xmlns="">
      <p:transition spd="slow" advTm="47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25396</TotalTime>
  <Words>435</Words>
  <Application>Microsoft Office PowerPoint</Application>
  <PresentationFormat>Personalizzato</PresentationFormat>
  <Paragraphs>72</Paragraphs>
  <Slides>10</Slides>
  <Notes>4</Notes>
  <HiddenSlides>0</HiddenSlides>
  <MMClips>10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ventilazione coinvolge non solo polmoni e vie aeree, ma anche muscoli, pleure, gabbia toracica, sistema nervoso, cuore</vt:lpstr>
      <vt:lpstr>La ventilazione e l’equazione di moto                                     Pappl = Pel + Pres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Fisiopatologia Medica  Malattie dell’apparato respiratorio</dc:title>
  <dc:creator>marco.confalonieri@asuits.sanita.fvg.it</dc:creator>
  <cp:lastModifiedBy>Luca</cp:lastModifiedBy>
  <cp:revision>237</cp:revision>
  <dcterms:created xsi:type="dcterms:W3CDTF">2017-11-05T20:32:28Z</dcterms:created>
  <dcterms:modified xsi:type="dcterms:W3CDTF">2021-01-05T13:17:29Z</dcterms:modified>
</cp:coreProperties>
</file>