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450" r:id="rId2"/>
    <p:sldId id="452" r:id="rId3"/>
    <p:sldId id="454" r:id="rId4"/>
    <p:sldId id="456" r:id="rId5"/>
    <p:sldId id="458" r:id="rId6"/>
    <p:sldId id="460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0432FF"/>
    <a:srgbClr val="FFFD78"/>
    <a:srgbClr val="FF8AD8"/>
    <a:srgbClr val="8EFA00"/>
    <a:srgbClr val="0096FF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111"/>
    <p:restoredTop sz="94651"/>
  </p:normalViewPr>
  <p:slideViewPr>
    <p:cSldViewPr snapToGrid="0" snapToObjects="1">
      <p:cViewPr>
        <p:scale>
          <a:sx n="100" d="100"/>
          <a:sy n="100" d="100"/>
        </p:scale>
        <p:origin x="176" y="384"/>
      </p:cViewPr>
      <p:guideLst/>
    </p:cSldViewPr>
  </p:slideViewPr>
  <p:outlineViewPr>
    <p:cViewPr>
      <p:scale>
        <a:sx n="33" d="100"/>
        <a:sy n="33" d="100"/>
      </p:scale>
      <p:origin x="0" y="-103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590F8-DEB8-2845-AEF6-520DEBCE72EB}" type="datetimeFigureOut">
              <a:rPr lang="it-IT" smtClean="0"/>
              <a:t>05/01/2021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83757-E627-D848-9FED-D4DA2D0F48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91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138EA36-99E0-C540-BD82-39903863EE8E}" type="slidenum">
              <a:rPr lang="en-US" altLang="it-IT"/>
              <a:pPr/>
              <a:t>1</a:t>
            </a:fld>
            <a:endParaRPr lang="en-US" altLang="it-IT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24074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9pPr>
          </a:lstStyle>
          <a:p>
            <a:fld id="{04BF3782-47A5-6E45-9FD9-D6AEA1039205}" type="slidenum">
              <a:rPr lang="en-US" altLang="it-IT">
                <a:latin typeface="Times New Roman" charset="0"/>
              </a:rPr>
              <a:pPr/>
              <a:t>2</a:t>
            </a:fld>
            <a:endParaRPr lang="en-US" altLang="it-IT">
              <a:latin typeface="Times New Roman" charset="0"/>
            </a:endParaRPr>
          </a:p>
        </p:txBody>
      </p:sp>
      <p:sp>
        <p:nvSpPr>
          <p:cNvPr id="31747" name="Rectangle 3"/>
          <p:cNvSpPr txBox="1">
            <a:spLocks noGrp="1"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it-IT">
                <a:latin typeface="Times New Roman" charset="0"/>
              </a:rPr>
              <a:t>Athens Hon 04-06-06.ppt</a:t>
            </a:r>
          </a:p>
        </p:txBody>
      </p:sp>
      <p:sp>
        <p:nvSpPr>
          <p:cNvPr id="31748" name="Rectangle 6"/>
          <p:cNvSpPr txBox="1">
            <a:spLocks noGrp="1" noChangeArrowheads="1"/>
          </p:cNvSpPr>
          <p:nvPr/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it-IT">
                <a:latin typeface="Times New Roman" charset="0"/>
              </a:rPr>
              <a:t>3/7/06</a:t>
            </a:r>
          </a:p>
        </p:txBody>
      </p:sp>
      <p:sp>
        <p:nvSpPr>
          <p:cNvPr id="31749" name="Rectangle 7"/>
          <p:cNvSpPr txBox="1">
            <a:spLocks noGrp="1" noChangeArrowheads="1"/>
          </p:cNvSpPr>
          <p:nvPr/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</a:pPr>
            <a:fld id="{987279DB-0637-BB4D-A2D0-21CC1C369056}" type="slidenum">
              <a:rPr lang="en-US" altLang="it-IT">
                <a:latin typeface="Times New Roman" charset="0"/>
              </a:rPr>
              <a:pPr algn="r">
                <a:spcBef>
                  <a:spcPct val="0"/>
                </a:spcBef>
              </a:pPr>
              <a:t>2</a:t>
            </a:fld>
            <a:endParaRPr lang="en-US" altLang="it-IT">
              <a:latin typeface="Times New Roman" charset="0"/>
            </a:endParaRPr>
          </a:p>
        </p:txBody>
      </p:sp>
      <p:sp>
        <p:nvSpPr>
          <p:cNvPr id="317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it-IT"/>
              <a:t>E198 features</a:t>
            </a:r>
          </a:p>
        </p:txBody>
      </p:sp>
    </p:spTree>
    <p:extLst>
      <p:ext uri="{BB962C8B-B14F-4D97-AF65-F5344CB8AC3E}">
        <p14:creationId xmlns:p14="http://schemas.microsoft.com/office/powerpoint/2010/main" val="2120858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9pPr>
          </a:lstStyle>
          <a:p>
            <a:fld id="{1D4CA7B1-C440-1B44-A70F-0F98D87A041D}" type="slidenum">
              <a:rPr lang="en-US" altLang="it-IT">
                <a:latin typeface="Times New Roman" charset="0"/>
              </a:rPr>
              <a:pPr/>
              <a:t>3</a:t>
            </a:fld>
            <a:endParaRPr lang="en-US" altLang="it-IT">
              <a:latin typeface="Times New Roman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46177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9pPr>
          </a:lstStyle>
          <a:p>
            <a:fld id="{E89FD8AD-EF53-5344-A909-D0EEBF5261FB}" type="slidenum">
              <a:rPr lang="en-US" altLang="it-IT">
                <a:latin typeface="Times New Roman" charset="0"/>
              </a:rPr>
              <a:pPr/>
              <a:t>4</a:t>
            </a:fld>
            <a:endParaRPr lang="en-US" altLang="it-IT">
              <a:latin typeface="Times New Roman" charset="0"/>
            </a:endParaRPr>
          </a:p>
        </p:txBody>
      </p:sp>
      <p:sp>
        <p:nvSpPr>
          <p:cNvPr id="35843" name="Rectangle 3"/>
          <p:cNvSpPr txBox="1">
            <a:spLocks noGrp="1"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it-IT">
                <a:latin typeface="Times New Roman" charset="0"/>
              </a:rPr>
              <a:t>Athens Hon 04-06-06.ppt</a:t>
            </a:r>
          </a:p>
        </p:txBody>
      </p:sp>
      <p:sp>
        <p:nvSpPr>
          <p:cNvPr id="35844" name="Rectangle 6"/>
          <p:cNvSpPr txBox="1">
            <a:spLocks noGrp="1" noChangeArrowheads="1"/>
          </p:cNvSpPr>
          <p:nvPr/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it-IT">
                <a:latin typeface="Times New Roman" charset="0"/>
              </a:rPr>
              <a:t>3/7/06</a:t>
            </a:r>
          </a:p>
        </p:txBody>
      </p:sp>
      <p:sp>
        <p:nvSpPr>
          <p:cNvPr id="35845" name="Rectangle 7"/>
          <p:cNvSpPr txBox="1">
            <a:spLocks noGrp="1" noChangeArrowheads="1"/>
          </p:cNvSpPr>
          <p:nvPr/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</a:pPr>
            <a:fld id="{3DE4CD58-9888-C141-A0D6-C65F75007977}" type="slidenum">
              <a:rPr lang="en-US" altLang="it-IT">
                <a:latin typeface="Times New Roman" charset="0"/>
              </a:rPr>
              <a:pPr algn="r">
                <a:spcBef>
                  <a:spcPct val="0"/>
                </a:spcBef>
              </a:pPr>
              <a:t>4</a:t>
            </a:fld>
            <a:endParaRPr lang="en-US" altLang="it-IT">
              <a:latin typeface="Times New Roman" charset="0"/>
            </a:endParaRPr>
          </a:p>
        </p:txBody>
      </p:sp>
      <p:sp>
        <p:nvSpPr>
          <p:cNvPr id="358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84213"/>
            <a:ext cx="6075363" cy="3417887"/>
          </a:xfrm>
          <a:ln/>
        </p:spPr>
      </p:sp>
      <p:sp>
        <p:nvSpPr>
          <p:cNvPr id="358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it-IT"/>
              <a:t>E198 features</a:t>
            </a:r>
          </a:p>
        </p:txBody>
      </p:sp>
    </p:spTree>
    <p:extLst>
      <p:ext uri="{BB962C8B-B14F-4D97-AF65-F5344CB8AC3E}">
        <p14:creationId xmlns:p14="http://schemas.microsoft.com/office/powerpoint/2010/main" val="1705264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9pPr>
          </a:lstStyle>
          <a:p>
            <a:fld id="{80F290C9-2816-2247-83D0-62A75E0D5EE4}" type="slidenum">
              <a:rPr lang="en-US" altLang="it-IT">
                <a:latin typeface="Times New Roman" charset="0"/>
              </a:rPr>
              <a:pPr/>
              <a:t>5</a:t>
            </a:fld>
            <a:endParaRPr lang="en-US" altLang="it-IT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41275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charset="0"/>
                <a:ea typeface="ＭＳ Ｐゴシック" charset="-128"/>
              </a:defRPr>
            </a:lvl9pPr>
          </a:lstStyle>
          <a:p>
            <a:fld id="{167FCB7D-32A8-ED46-94D5-C8FFB16CB67A}" type="slidenum">
              <a:rPr lang="en-US" altLang="it-IT">
                <a:latin typeface="Times New Roman" charset="0"/>
              </a:rPr>
              <a:pPr/>
              <a:t>6</a:t>
            </a:fld>
            <a:endParaRPr lang="en-US" altLang="it-IT">
              <a:latin typeface="Times New Roman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it-IT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989682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214E-EC36-C040-A667-1C1566D03B52}" type="datetimeFigureOut">
              <a:rPr lang="it-IT" smtClean="0"/>
              <a:t>05/01/2021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EC6C-2904-3145-BC61-FC3993CCBB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358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214E-EC36-C040-A667-1C1566D03B52}" type="datetimeFigureOut">
              <a:rPr lang="it-IT" smtClean="0"/>
              <a:t>05/01/2021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EC6C-2904-3145-BC61-FC3993CCBB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66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214E-EC36-C040-A667-1C1566D03B52}" type="datetimeFigureOut">
              <a:rPr lang="it-IT" smtClean="0"/>
              <a:t>05/01/2021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EC6C-2904-3145-BC61-FC3993CCBB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06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214E-EC36-C040-A667-1C1566D03B52}" type="datetimeFigureOut">
              <a:rPr lang="it-IT" smtClean="0"/>
              <a:t>05/01/2021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EC6C-2904-3145-BC61-FC3993CCBB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56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214E-EC36-C040-A667-1C1566D03B52}" type="datetimeFigureOut">
              <a:rPr lang="it-IT" smtClean="0"/>
              <a:t>05/01/2021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EC6C-2904-3145-BC61-FC3993CCBB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879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214E-EC36-C040-A667-1C1566D03B52}" type="datetimeFigureOut">
              <a:rPr lang="it-IT" smtClean="0"/>
              <a:t>05/01/2021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EC6C-2904-3145-BC61-FC3993CCBB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65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214E-EC36-C040-A667-1C1566D03B52}" type="datetimeFigureOut">
              <a:rPr lang="it-IT" smtClean="0"/>
              <a:t>05/01/2021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EC6C-2904-3145-BC61-FC3993CCBB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13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214E-EC36-C040-A667-1C1566D03B52}" type="datetimeFigureOut">
              <a:rPr lang="it-IT" smtClean="0"/>
              <a:t>05/01/2021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EC6C-2904-3145-BC61-FC3993CCBB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934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214E-EC36-C040-A667-1C1566D03B52}" type="datetimeFigureOut">
              <a:rPr lang="it-IT" smtClean="0"/>
              <a:t>05/01/2021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EC6C-2904-3145-BC61-FC3993CCBB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322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214E-EC36-C040-A667-1C1566D03B52}" type="datetimeFigureOut">
              <a:rPr lang="it-IT" smtClean="0"/>
              <a:t>05/01/2021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EC6C-2904-3145-BC61-FC3993CCBB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0476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214E-EC36-C040-A667-1C1566D03B52}" type="datetimeFigureOut">
              <a:rPr lang="it-IT" smtClean="0"/>
              <a:t>05/01/2021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EC6C-2904-3145-BC61-FC3993CCBB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93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B214E-EC36-C040-A667-1C1566D03B52}" type="datetimeFigureOut">
              <a:rPr lang="it-IT" smtClean="0"/>
              <a:t>05/01/2021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EEC6C-2904-3145-BC61-FC3993CCBB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015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990601"/>
            <a:ext cx="7772400" cy="1438275"/>
          </a:xfrm>
        </p:spPr>
        <p:txBody>
          <a:bodyPr/>
          <a:lstStyle/>
          <a:p>
            <a:r>
              <a:rPr lang="en-US" altLang="it-IT"/>
              <a:t>Clearance of Deposited Particles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3429000"/>
            <a:ext cx="7772400" cy="2368550"/>
          </a:xfrm>
        </p:spPr>
        <p:txBody>
          <a:bodyPr/>
          <a:lstStyle/>
          <a:p>
            <a:pPr marL="0" indent="0" algn="ctr"/>
            <a:r>
              <a:rPr lang="en-US" altLang="it-IT" sz="4400"/>
              <a:t>Mucociliary system</a:t>
            </a:r>
          </a:p>
          <a:p>
            <a:pPr marL="0" indent="0" algn="ctr"/>
            <a:endParaRPr lang="en-US" altLang="it-IT" sz="4400"/>
          </a:p>
          <a:p>
            <a:pPr marL="0" indent="0" algn="ctr"/>
            <a:r>
              <a:rPr lang="en-US" altLang="it-IT" sz="4400"/>
              <a:t>Alveolar macrophages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="" xmlns:a16="http://schemas.microsoft.com/office/drawing/2014/main" id="{8BA51217-811C-8D47-8970-AA8442B47A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060"/>
    </mc:Choice>
    <mc:Fallback xmlns="">
      <p:transition spd="slow" advTm="88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19400" y="1371600"/>
            <a:ext cx="6096000" cy="647700"/>
          </a:xfrm>
        </p:spPr>
        <p:txBody>
          <a:bodyPr/>
          <a:lstStyle/>
          <a:p>
            <a:r>
              <a:rPr lang="en-US" altLang="it-IT" sz="3600"/>
              <a:t>Respiration under stress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24200" y="2590800"/>
            <a:ext cx="5029200" cy="3295650"/>
          </a:xfrm>
        </p:spPr>
        <p:txBody>
          <a:bodyPr>
            <a:normAutofit lnSpcReduction="10000"/>
          </a:bodyPr>
          <a:lstStyle/>
          <a:p>
            <a:pPr marL="457200" indent="-457200">
              <a:buFontTx/>
              <a:buChar char="•"/>
            </a:pPr>
            <a:r>
              <a:rPr lang="en-US" altLang="it-IT"/>
              <a:t>Exercise</a:t>
            </a:r>
          </a:p>
          <a:p>
            <a:pPr marL="457200" indent="-457200">
              <a:buFontTx/>
              <a:buChar char="•"/>
            </a:pPr>
            <a:endParaRPr lang="en-US" altLang="it-IT"/>
          </a:p>
          <a:p>
            <a:pPr marL="457200" indent="-457200">
              <a:buFontTx/>
              <a:buChar char="•"/>
            </a:pPr>
            <a:r>
              <a:rPr lang="en-US" altLang="it-IT"/>
              <a:t>High altitude</a:t>
            </a:r>
          </a:p>
          <a:p>
            <a:pPr marL="457200" indent="-457200">
              <a:buFontTx/>
              <a:buChar char="•"/>
            </a:pPr>
            <a:endParaRPr lang="en-US" altLang="it-IT"/>
          </a:p>
          <a:p>
            <a:pPr marL="457200" indent="-457200">
              <a:buFontTx/>
              <a:buChar char="•"/>
            </a:pPr>
            <a:r>
              <a:rPr lang="en-US" altLang="it-IT"/>
              <a:t>Diving</a:t>
            </a:r>
          </a:p>
          <a:p>
            <a:pPr marL="457200" indent="-457200">
              <a:buFontTx/>
              <a:buChar char="•"/>
            </a:pPr>
            <a:endParaRPr lang="en-US" altLang="it-IT"/>
          </a:p>
          <a:p>
            <a:pPr marL="457200" indent="-457200">
              <a:buFontTx/>
              <a:buChar char="•"/>
            </a:pPr>
            <a:r>
              <a:rPr lang="en-US" altLang="it-IT"/>
              <a:t>Space flight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="" xmlns:a16="http://schemas.microsoft.com/office/drawing/2014/main" id="{1B672843-0D89-4142-9A0B-503DC35A7F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15"/>
    </mc:Choice>
    <mc:Fallback xmlns="">
      <p:transition spd="slow" advTm="26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3124200" y="914401"/>
            <a:ext cx="6019800" cy="525463"/>
          </a:xfrm>
          <a:solidFill>
            <a:schemeClr val="bg1"/>
          </a:solidFill>
        </p:spPr>
        <p:txBody>
          <a:bodyPr/>
          <a:lstStyle/>
          <a:p>
            <a:pPr defTabSz="457200"/>
            <a:r>
              <a:rPr lang="en-US" altLang="it-IT" sz="2800"/>
              <a:t>Respiratory responses to exercise</a:t>
            </a:r>
          </a:p>
        </p:txBody>
      </p:sp>
      <p:pic>
        <p:nvPicPr>
          <p:cNvPr id="5123" name="Content Placeholder 3" descr="jw ppa001.jpg"/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87" b="-8687"/>
          <a:stretch>
            <a:fillRect/>
          </a:stretch>
        </p:blipFill>
        <p:spPr>
          <a:xfrm>
            <a:off x="1752600" y="1673225"/>
            <a:ext cx="8763000" cy="5068888"/>
          </a:xfr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="" xmlns:a16="http://schemas.microsoft.com/office/drawing/2014/main" id="{A3032B2A-2221-1743-8DE6-4AE4ADE4C2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3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56"/>
    </mc:Choice>
    <mc:Fallback xmlns="">
      <p:transition spd="slow" advTm="18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857250"/>
            <a:ext cx="7772400" cy="647700"/>
          </a:xfrm>
        </p:spPr>
        <p:txBody>
          <a:bodyPr/>
          <a:lstStyle/>
          <a:p>
            <a:r>
              <a:rPr lang="en-US" altLang="it-IT" sz="3600"/>
              <a:t>Additional changes with exercise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2209801"/>
            <a:ext cx="7772400" cy="3889375"/>
          </a:xfrm>
        </p:spPr>
        <p:txBody>
          <a:bodyPr/>
          <a:lstStyle/>
          <a:p>
            <a:pPr marL="457200" indent="-457200"/>
            <a:r>
              <a:rPr lang="en-US" altLang="it-IT" sz="2400"/>
              <a:t>Pulmonary artery, venous and capillary pressures rise</a:t>
            </a:r>
          </a:p>
          <a:p>
            <a:pPr marL="457200" indent="-457200"/>
            <a:r>
              <a:rPr lang="en-US" altLang="it-IT" sz="2400"/>
              <a:t>Recruitment and distension of capillaries </a:t>
            </a:r>
          </a:p>
          <a:p>
            <a:pPr marL="457200" indent="-457200"/>
            <a:r>
              <a:rPr lang="en-US" altLang="it-IT" sz="2400"/>
              <a:t>Pulmonary vascular resistance falls</a:t>
            </a:r>
          </a:p>
          <a:p>
            <a:pPr marL="457200" indent="-457200"/>
            <a:r>
              <a:rPr lang="en-US" altLang="it-IT" sz="2400"/>
              <a:t>Pulmonary diffusing capacity increases</a:t>
            </a:r>
          </a:p>
          <a:p>
            <a:pPr marL="457200" indent="-457200"/>
            <a:r>
              <a:rPr lang="en-US" altLang="it-IT" sz="2400"/>
              <a:t>Shifts of the O</a:t>
            </a:r>
            <a:r>
              <a:rPr lang="en-US" altLang="it-IT" sz="2000"/>
              <a:t>2</a:t>
            </a:r>
            <a:r>
              <a:rPr lang="en-US" altLang="it-IT" sz="2400"/>
              <a:t> dissociation curve</a:t>
            </a:r>
          </a:p>
          <a:p>
            <a:pPr marL="457200" indent="-457200"/>
            <a:r>
              <a:rPr lang="en-US" altLang="it-IT" sz="2400"/>
              <a:t>Capillaries open up in exercising muscle</a:t>
            </a:r>
          </a:p>
          <a:p>
            <a:pPr marL="457200" indent="-457200"/>
            <a:r>
              <a:rPr lang="en-US" altLang="it-IT" sz="2400"/>
              <a:t>Systemic vascular resistance falls</a:t>
            </a:r>
          </a:p>
          <a:p>
            <a:pPr marL="457200" indent="-457200"/>
            <a:endParaRPr lang="en-US" altLang="it-IT" sz="240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="" xmlns:a16="http://schemas.microsoft.com/office/drawing/2014/main" id="{1D19DE1C-E6C7-8741-9C05-361B60CF5A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4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65"/>
    </mc:Choice>
    <mc:Fallback xmlns="">
      <p:transition spd="slow" advTm="47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2362200" y="762001"/>
            <a:ext cx="7391400" cy="52546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defTabSz="457200"/>
            <a:r>
              <a:rPr lang="en-US" altLang="it-IT" sz="2800"/>
              <a:t>Decrease of barometric pressure with altitude</a:t>
            </a:r>
          </a:p>
        </p:txBody>
      </p:sp>
      <p:pic>
        <p:nvPicPr>
          <p:cNvPr id="9219" name="Content Placeholder 3" descr="jw ppa002.jpg"/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62" r="-4562"/>
          <a:stretch>
            <a:fillRect/>
          </a:stretch>
        </p:blipFill>
        <p:spPr>
          <a:xfrm>
            <a:off x="2209800" y="1676400"/>
            <a:ext cx="7848600" cy="4540250"/>
          </a:xfr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="" xmlns:a16="http://schemas.microsoft.com/office/drawing/2014/main" id="{CAE80960-F44C-A049-94FF-7DD3BA3A80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21"/>
    </mc:Choice>
    <mc:Fallback xmlns="">
      <p:transition spd="slow" advTm="261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09600"/>
            <a:ext cx="8534400" cy="647700"/>
          </a:xfrm>
        </p:spPr>
        <p:txBody>
          <a:bodyPr/>
          <a:lstStyle/>
          <a:p>
            <a:r>
              <a:rPr lang="en-US" altLang="it-IT" sz="3600"/>
              <a:t>Polycythemia at 4600 m altitude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828800"/>
            <a:ext cx="7772400" cy="3765550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 altLang="it-IT"/>
              <a:t>Hemoglobin concentration 19.8 g/dl</a:t>
            </a:r>
          </a:p>
          <a:p>
            <a:pPr marL="457200" indent="-457200">
              <a:buFontTx/>
              <a:buChar char="•"/>
            </a:pPr>
            <a:endParaRPr lang="en-US" altLang="it-IT"/>
          </a:p>
          <a:p>
            <a:pPr marL="457200" indent="-457200">
              <a:buFontTx/>
              <a:buChar char="•"/>
            </a:pPr>
            <a:r>
              <a:rPr lang="en-US" altLang="it-IT"/>
              <a:t>Arterial PO</a:t>
            </a:r>
            <a:r>
              <a:rPr lang="en-US" altLang="it-IT" sz="2400"/>
              <a:t>2</a:t>
            </a:r>
            <a:r>
              <a:rPr lang="en-US" altLang="it-IT"/>
              <a:t> 45 mm Hg</a:t>
            </a:r>
          </a:p>
          <a:p>
            <a:pPr marL="457200" indent="-457200">
              <a:buFontTx/>
              <a:buChar char="•"/>
            </a:pPr>
            <a:endParaRPr lang="en-US" altLang="it-IT"/>
          </a:p>
          <a:p>
            <a:pPr marL="457200" indent="-457200">
              <a:buFontTx/>
              <a:buChar char="•"/>
            </a:pPr>
            <a:r>
              <a:rPr lang="en-US" altLang="it-IT"/>
              <a:t>O</a:t>
            </a:r>
            <a:r>
              <a:rPr lang="en-US" altLang="it-IT" sz="2400"/>
              <a:t>2</a:t>
            </a:r>
            <a:r>
              <a:rPr lang="en-US" altLang="it-IT"/>
              <a:t> saturation 81%</a:t>
            </a:r>
          </a:p>
          <a:p>
            <a:pPr marL="457200" indent="-457200">
              <a:buFontTx/>
              <a:buChar char="•"/>
            </a:pPr>
            <a:endParaRPr lang="en-US" altLang="it-IT"/>
          </a:p>
          <a:p>
            <a:pPr marL="457200" indent="-457200">
              <a:buFontTx/>
              <a:buChar char="•"/>
            </a:pPr>
            <a:r>
              <a:rPr lang="en-US" altLang="it-IT"/>
              <a:t>O</a:t>
            </a:r>
            <a:r>
              <a:rPr lang="en-US" altLang="it-IT" sz="2400"/>
              <a:t>2</a:t>
            </a:r>
            <a:r>
              <a:rPr lang="en-US" altLang="it-IT"/>
              <a:t> concentration 22.4 ml/dl</a:t>
            </a:r>
            <a:endParaRPr lang="en-US" altLang="it-IT" baseline="-25000"/>
          </a:p>
          <a:p>
            <a:pPr marL="457200" indent="-457200">
              <a:buFontTx/>
              <a:buChar char="•"/>
            </a:pPr>
            <a:endParaRPr lang="en-US" altLang="it-IT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="" xmlns:a16="http://schemas.microsoft.com/office/drawing/2014/main" id="{79349D50-58E7-D548-B8DE-F0CCE5E281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6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30"/>
    </mc:Choice>
    <mc:Fallback xmlns="">
      <p:transition spd="slow" advTm="60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25394</TotalTime>
  <Words>111</Words>
  <Application>Microsoft Office PowerPoint</Application>
  <PresentationFormat>Personalizzato</PresentationFormat>
  <Paragraphs>45</Paragraphs>
  <Slides>6</Slides>
  <Notes>6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Clearance of Deposited Particles</vt:lpstr>
      <vt:lpstr>Respiration under stress</vt:lpstr>
      <vt:lpstr>Respiratory responses to exercise</vt:lpstr>
      <vt:lpstr>Additional changes with exercise</vt:lpstr>
      <vt:lpstr>Decrease of barometric pressure with altitude</vt:lpstr>
      <vt:lpstr>Polycythemia at 4600 m altitude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Fisiopatologia Medica  Malattie dell’apparato respiratorio</dc:title>
  <dc:creator>marco.confalonieri@asuits.sanita.fvg.it</dc:creator>
  <cp:lastModifiedBy>Luca</cp:lastModifiedBy>
  <cp:revision>237</cp:revision>
  <dcterms:created xsi:type="dcterms:W3CDTF">2017-11-05T20:32:28Z</dcterms:created>
  <dcterms:modified xsi:type="dcterms:W3CDTF">2021-01-05T13:18:30Z</dcterms:modified>
</cp:coreProperties>
</file>