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534" r:id="rId2"/>
    <p:sldId id="798" r:id="rId3"/>
    <p:sldId id="799" r:id="rId4"/>
    <p:sldId id="797" r:id="rId5"/>
    <p:sldId id="299" r:id="rId6"/>
    <p:sldId id="309" r:id="rId7"/>
    <p:sldId id="800" r:id="rId8"/>
    <p:sldId id="802" r:id="rId9"/>
    <p:sldId id="801" r:id="rId10"/>
    <p:sldId id="284" r:id="rId11"/>
    <p:sldId id="821" r:id="rId12"/>
    <p:sldId id="838" r:id="rId13"/>
    <p:sldId id="268" r:id="rId14"/>
    <p:sldId id="827" r:id="rId15"/>
    <p:sldId id="828" r:id="rId16"/>
    <p:sldId id="489" r:id="rId17"/>
    <p:sldId id="1493" r:id="rId18"/>
    <p:sldId id="410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FD78"/>
    <a:srgbClr val="FF8AD8"/>
    <a:srgbClr val="8EFA00"/>
    <a:srgbClr val="0096FF"/>
    <a:srgbClr val="797979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170"/>
    <p:restoredTop sz="94651"/>
  </p:normalViewPr>
  <p:slideViewPr>
    <p:cSldViewPr snapToGrid="0" snapToObjects="1">
      <p:cViewPr varScale="1">
        <p:scale>
          <a:sx n="62" d="100"/>
          <a:sy n="62" d="100"/>
        </p:scale>
        <p:origin x="232" y="1224"/>
      </p:cViewPr>
      <p:guideLst/>
    </p:cSldViewPr>
  </p:slideViewPr>
  <p:outlineViewPr>
    <p:cViewPr>
      <p:scale>
        <a:sx n="33" d="100"/>
        <a:sy n="33" d="100"/>
      </p:scale>
      <p:origin x="0" y="-103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1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590F8-DEB8-2845-AEF6-520DEBCE72EB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83757-E627-D848-9FED-D4DA2D0F48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918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C735D953-BF4F-024C-B925-7B20C6BCED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B4D25F-A351-E445-8938-E86749C3D494}" type="slidenum">
              <a:rPr lang="it-IT" altLang="it-IT"/>
              <a:pPr/>
              <a:t>2</a:t>
            </a:fld>
            <a:endParaRPr lang="it-IT" altLang="it-IT"/>
          </a:p>
        </p:txBody>
      </p:sp>
      <p:sp>
        <p:nvSpPr>
          <p:cNvPr id="965634" name="Rectangle 2">
            <a:extLst>
              <a:ext uri="{FF2B5EF4-FFF2-40B4-BE49-F238E27FC236}">
                <a16:creationId xmlns:a16="http://schemas.microsoft.com/office/drawing/2014/main" xmlns="" id="{9F6B8CEE-CDB1-5F41-89F5-DD3C5D73A2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5635" name="Rectangle 3">
            <a:extLst>
              <a:ext uri="{FF2B5EF4-FFF2-40B4-BE49-F238E27FC236}">
                <a16:creationId xmlns:a16="http://schemas.microsoft.com/office/drawing/2014/main" xmlns="" id="{F506FB10-2529-964D-8552-1EFF6CEA59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77658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5414A7C2-E8EE-D146-94F8-4A70AA6601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0737A2-79E2-CA40-B969-5156E4C06094}" type="slidenum">
              <a:rPr lang="it-IT" altLang="it-IT"/>
              <a:pPr/>
              <a:t>3</a:t>
            </a:fld>
            <a:endParaRPr lang="it-IT" altLang="it-IT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xmlns="" id="{17BD56D1-A544-0A4A-953F-D7DBF805E0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xmlns="" id="{E4E52E85-8785-A644-AFEA-59A21918BE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40285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38D6294D-579F-3C46-BBFF-4EBE8FEE58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F32BA9-7D95-4343-B02F-83F4C49794E9}" type="slidenum">
              <a:rPr lang="it-IT" altLang="it-IT"/>
              <a:pPr/>
              <a:t>4</a:t>
            </a:fld>
            <a:endParaRPr lang="it-IT" altLang="it-IT"/>
          </a:p>
        </p:txBody>
      </p:sp>
      <p:sp>
        <p:nvSpPr>
          <p:cNvPr id="963586" name="Rectangle 2">
            <a:extLst>
              <a:ext uri="{FF2B5EF4-FFF2-40B4-BE49-F238E27FC236}">
                <a16:creationId xmlns:a16="http://schemas.microsoft.com/office/drawing/2014/main" xmlns="" id="{37801B73-0BF8-924F-B4CE-1DCC15D5F3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3587" name="Rectangle 3">
            <a:extLst>
              <a:ext uri="{FF2B5EF4-FFF2-40B4-BE49-F238E27FC236}">
                <a16:creationId xmlns:a16="http://schemas.microsoft.com/office/drawing/2014/main" xmlns="" id="{5D4ED4F6-BC21-E849-958D-34C9C9D3DF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93891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25D7030E-03F6-9B46-AA22-033403F6AD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805FD1-5B0B-9246-962C-1AA0AFDAB1FD}" type="slidenum">
              <a:rPr lang="it-IT" altLang="it-IT"/>
              <a:pPr/>
              <a:t>7</a:t>
            </a:fld>
            <a:endParaRPr lang="it-IT" altLang="it-IT"/>
          </a:p>
        </p:txBody>
      </p:sp>
      <p:sp>
        <p:nvSpPr>
          <p:cNvPr id="969730" name="Rectangle 2">
            <a:extLst>
              <a:ext uri="{FF2B5EF4-FFF2-40B4-BE49-F238E27FC236}">
                <a16:creationId xmlns:a16="http://schemas.microsoft.com/office/drawing/2014/main" xmlns="" id="{ED7330EA-74CD-E341-9AEF-9E4255EE02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9731" name="Rectangle 3">
            <a:extLst>
              <a:ext uri="{FF2B5EF4-FFF2-40B4-BE49-F238E27FC236}">
                <a16:creationId xmlns:a16="http://schemas.microsoft.com/office/drawing/2014/main" xmlns="" id="{F00D69AC-D42A-A443-B505-CC9F798BF9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7760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E746D678-0EFE-6545-8F84-820DEA273A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C7466C-1B03-AF45-B9A6-C9CF14B1B3F9}" type="slidenum">
              <a:rPr lang="it-IT" altLang="it-IT"/>
              <a:pPr/>
              <a:t>8</a:t>
            </a:fld>
            <a:endParaRPr lang="it-IT" altLang="it-IT"/>
          </a:p>
        </p:txBody>
      </p:sp>
      <p:sp>
        <p:nvSpPr>
          <p:cNvPr id="973826" name="Rectangle 2">
            <a:extLst>
              <a:ext uri="{FF2B5EF4-FFF2-40B4-BE49-F238E27FC236}">
                <a16:creationId xmlns:a16="http://schemas.microsoft.com/office/drawing/2014/main" xmlns="" id="{9F7F326A-C59A-C646-8A2B-2AD6848FF3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3827" name="Rectangle 3">
            <a:extLst>
              <a:ext uri="{FF2B5EF4-FFF2-40B4-BE49-F238E27FC236}">
                <a16:creationId xmlns:a16="http://schemas.microsoft.com/office/drawing/2014/main" xmlns="" id="{D8809D93-443B-9447-AAAA-8F46DD59CD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9789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FB2699D6-42E3-DB4E-853C-AF5ECBDC44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7D75EA-2C84-F24C-A320-175C86A64EAD}" type="slidenum">
              <a:rPr lang="it-IT" altLang="it-IT"/>
              <a:pPr/>
              <a:t>9</a:t>
            </a:fld>
            <a:endParaRPr lang="it-IT" altLang="it-IT"/>
          </a:p>
        </p:txBody>
      </p:sp>
      <p:sp>
        <p:nvSpPr>
          <p:cNvPr id="971778" name="Rectangle 2">
            <a:extLst>
              <a:ext uri="{FF2B5EF4-FFF2-40B4-BE49-F238E27FC236}">
                <a16:creationId xmlns:a16="http://schemas.microsoft.com/office/drawing/2014/main" xmlns="" id="{F08669CD-3DA0-694C-858F-98360E2CD3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1779" name="Rectangle 3">
            <a:extLst>
              <a:ext uri="{FF2B5EF4-FFF2-40B4-BE49-F238E27FC236}">
                <a16:creationId xmlns:a16="http://schemas.microsoft.com/office/drawing/2014/main" xmlns="" id="{EAC1A974-6868-254C-8563-C956EED2AB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28904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>
            <a:extLst>
              <a:ext uri="{FF2B5EF4-FFF2-40B4-BE49-F238E27FC236}">
                <a16:creationId xmlns:a16="http://schemas.microsoft.com/office/drawing/2014/main" xmlns="" id="{B0F1BCCB-3A27-994E-807A-BA31E6678A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26659" name="Rectangle 3">
            <a:extLst>
              <a:ext uri="{FF2B5EF4-FFF2-40B4-BE49-F238E27FC236}">
                <a16:creationId xmlns:a16="http://schemas.microsoft.com/office/drawing/2014/main" xmlns="" id="{E013ECCA-E1E9-E24D-9C28-95AE3A079A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14875"/>
            <a:ext cx="5437188" cy="4467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37068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>
            <a:extLst>
              <a:ext uri="{FF2B5EF4-FFF2-40B4-BE49-F238E27FC236}">
                <a16:creationId xmlns:a16="http://schemas.microsoft.com/office/drawing/2014/main" xmlns="" id="{5FEF3782-F7FA-5B41-8FFE-89516EAFBC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27683" name="Rectangle 3">
            <a:extLst>
              <a:ext uri="{FF2B5EF4-FFF2-40B4-BE49-F238E27FC236}">
                <a16:creationId xmlns:a16="http://schemas.microsoft.com/office/drawing/2014/main" xmlns="" id="{42698806-5508-0446-A14E-887ED287B1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14875"/>
            <a:ext cx="5437188" cy="4467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28110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>
            <a:extLst>
              <a:ext uri="{FF2B5EF4-FFF2-40B4-BE49-F238E27FC236}">
                <a16:creationId xmlns:a16="http://schemas.microsoft.com/office/drawing/2014/main" xmlns="" id="{0F65AD3F-20C1-E34A-B36C-FB5629D999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28707" name="Rectangle 3">
            <a:extLst>
              <a:ext uri="{FF2B5EF4-FFF2-40B4-BE49-F238E27FC236}">
                <a16:creationId xmlns:a16="http://schemas.microsoft.com/office/drawing/2014/main" xmlns="" id="{7BDD3AF7-BCA2-ED47-AC70-82F6F481F6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14875"/>
            <a:ext cx="5437188" cy="4467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59233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3582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6661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1066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553D8AC-DF48-4345-890B-77303DB42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abella 2">
            <a:extLst>
              <a:ext uri="{FF2B5EF4-FFF2-40B4-BE49-F238E27FC236}">
                <a16:creationId xmlns:a16="http://schemas.microsoft.com/office/drawing/2014/main" xmlns="" id="{C77D3522-EE31-A34C-B158-32FD9513A111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761E4BCC-9D93-2D42-AB28-4C8B13E881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403AD126-BE04-AA4E-9D2C-15FE00731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BFF30C58-B359-C84A-A547-651B7AA5D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7A2D0EE-44A6-0340-A379-ABCB6979634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13069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3568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8790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4658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132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9343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3226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0476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0936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015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g"/><Relationship Id="rId12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gif"/><Relationship Id="rId11" Type="http://schemas.openxmlformats.org/officeDocument/2006/relationships/image" Target="../media/image8.tiff"/><Relationship Id="rId5" Type="http://schemas.openxmlformats.org/officeDocument/2006/relationships/image" Target="../media/image2.emf"/><Relationship Id="rId10" Type="http://schemas.openxmlformats.org/officeDocument/2006/relationships/image" Target="../media/image7.tiff"/><Relationship Id="rId4" Type="http://schemas.openxmlformats.org/officeDocument/2006/relationships/image" Target="../media/image1.png"/><Relationship Id="rId9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9.png"/><Relationship Id="rId4" Type="http://schemas.openxmlformats.org/officeDocument/2006/relationships/image" Target="../media/image15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2.m4a"/><Relationship Id="rId7" Type="http://schemas.openxmlformats.org/officeDocument/2006/relationships/image" Target="../media/image10.emf"/><Relationship Id="rId2" Type="http://schemas.microsoft.com/office/2007/relationships/media" Target="../media/media2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3.m4a"/><Relationship Id="rId7" Type="http://schemas.openxmlformats.org/officeDocument/2006/relationships/image" Target="../media/image10.emf"/><Relationship Id="rId2" Type="http://schemas.microsoft.com/office/2007/relationships/media" Target="../media/media3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8.m4a"/><Relationship Id="rId7" Type="http://schemas.openxmlformats.org/officeDocument/2006/relationships/image" Target="../media/image13.png"/><Relationship Id="rId2" Type="http://schemas.microsoft.com/office/2007/relationships/media" Target="../media/media8.m4a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5134E9B3-9D27-B149-9210-0DD6D48CCF11}"/>
              </a:ext>
            </a:extLst>
          </p:cNvPr>
          <p:cNvSpPr txBox="1"/>
          <p:nvPr/>
        </p:nvSpPr>
        <p:spPr>
          <a:xfrm>
            <a:off x="-41916" y="146760"/>
            <a:ext cx="9143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>
                <a:solidFill>
                  <a:schemeClr val="accent5">
                    <a:lumMod val="7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Corso di Malattie dell’Apparato Respiratorio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F164F829-D9D0-B642-884B-D3CC48721D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271" y="110050"/>
            <a:ext cx="474271" cy="47230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xmlns="" id="{B2A00BD6-19CB-6144-A593-242B73C11EB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97" y="0"/>
            <a:ext cx="1247568" cy="670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xmlns="" id="{2506A955-D8A3-0641-9089-3A960BA857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8725" b="-2881"/>
          <a:stretch/>
        </p:blipFill>
        <p:spPr>
          <a:xfrm>
            <a:off x="8309231" y="110049"/>
            <a:ext cx="486539" cy="472303"/>
          </a:xfrm>
          <a:prstGeom prst="rect">
            <a:avLst/>
          </a:prstGeom>
        </p:spPr>
      </p:pic>
      <p:cxnSp>
        <p:nvCxnSpPr>
          <p:cNvPr id="17" name="Connettore 1 16">
            <a:extLst>
              <a:ext uri="{FF2B5EF4-FFF2-40B4-BE49-F238E27FC236}">
                <a16:creationId xmlns:a16="http://schemas.microsoft.com/office/drawing/2014/main" xmlns="" id="{361B050E-D4C4-0A48-B60F-8FB6C848170C}"/>
              </a:ext>
            </a:extLst>
          </p:cNvPr>
          <p:cNvCxnSpPr>
            <a:cxnSpLocks/>
          </p:cNvCxnSpPr>
          <p:nvPr/>
        </p:nvCxnSpPr>
        <p:spPr>
          <a:xfrm>
            <a:off x="1523998" y="680227"/>
            <a:ext cx="6340644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xmlns="" id="{A0F9AE8F-F029-AD42-9640-9EF63345F386}"/>
              </a:ext>
            </a:extLst>
          </p:cNvPr>
          <p:cNvSpPr txBox="1"/>
          <p:nvPr/>
        </p:nvSpPr>
        <p:spPr>
          <a:xfrm>
            <a:off x="2388857" y="1967943"/>
            <a:ext cx="52675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it-IT" sz="4400" dirty="0">
                <a:latin typeface="Arial" panose="020B0604020202020204" pitchFamily="34" charset="0"/>
                <a:cs typeface="Arial" panose="020B0604020202020204" pitchFamily="34" charset="0"/>
              </a:rPr>
              <a:t>Seconda Lezione</a:t>
            </a:r>
          </a:p>
        </p:txBody>
      </p:sp>
      <p:pic>
        <p:nvPicPr>
          <p:cNvPr id="32" name="Immagine 31" descr="Immagine che contiene esterni, montagna, natura, erba&#10;&#10;Descrizione generata automaticamente">
            <a:extLst>
              <a:ext uri="{FF2B5EF4-FFF2-40B4-BE49-F238E27FC236}">
                <a16:creationId xmlns:a16="http://schemas.microsoft.com/office/drawing/2014/main" xmlns="" id="{7C88A5C5-4A60-7A4A-ABF9-1FE7883806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2369"/>
          <a:stretch/>
        </p:blipFill>
        <p:spPr>
          <a:xfrm>
            <a:off x="1360227" y="4755006"/>
            <a:ext cx="9144000" cy="1992944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xmlns="" id="{F6871F32-3EF6-CB4E-B5A1-8CAA3D3FFE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535" y="159984"/>
            <a:ext cx="441979" cy="435592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BF00E049-7D7A-7A46-A4AD-DA90CE8F63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677" y="103762"/>
            <a:ext cx="745109" cy="56032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25838E33-4ABC-5648-A042-6ECB46228F1E}"/>
              </a:ext>
            </a:extLst>
          </p:cNvPr>
          <p:cNvSpPr txBox="1"/>
          <p:nvPr/>
        </p:nvSpPr>
        <p:spPr>
          <a:xfrm>
            <a:off x="134969" y="562564"/>
            <a:ext cx="13372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err="1"/>
              <a:t>PhD</a:t>
            </a:r>
            <a:r>
              <a:rPr lang="it-IT" sz="800" dirty="0"/>
              <a:t> </a:t>
            </a:r>
            <a:r>
              <a:rPr lang="it-IT" sz="800" dirty="0" err="1"/>
              <a:t>Biomolecular</a:t>
            </a:r>
            <a:r>
              <a:rPr lang="it-IT" sz="800" dirty="0"/>
              <a:t> medicine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0AD8CC8F-66AA-8646-B226-58A58B5909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85992" y="146153"/>
            <a:ext cx="965200" cy="4572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101C79F5-A938-8D40-B88B-CEA934F349E9}"/>
              </a:ext>
            </a:extLst>
          </p:cNvPr>
          <p:cNvSpPr txBox="1"/>
          <p:nvPr/>
        </p:nvSpPr>
        <p:spPr>
          <a:xfrm>
            <a:off x="9580728" y="562564"/>
            <a:ext cx="956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0070C0"/>
                </a:solidFill>
              </a:rPr>
              <a:t>ERN-LUNG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3D867610-21A6-5449-8AE0-C29DA7EE3444}"/>
              </a:ext>
            </a:extLst>
          </p:cNvPr>
          <p:cNvSpPr txBox="1"/>
          <p:nvPr/>
        </p:nvSpPr>
        <p:spPr>
          <a:xfrm>
            <a:off x="2101755" y="870341"/>
            <a:ext cx="4914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Prof. Marco Confalonieri (</a:t>
            </a:r>
            <a:r>
              <a:rPr lang="it-IT" b="1" dirty="0" err="1">
                <a:solidFill>
                  <a:srgbClr val="C00000"/>
                </a:solidFill>
              </a:rPr>
              <a:t>mconfalonieri@units.it</a:t>
            </a:r>
            <a:r>
              <a:rPr lang="it-IT" b="1" dirty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B77A3056-710F-7443-8C4B-A8AB12AE9B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27181" y="5356436"/>
            <a:ext cx="1905000" cy="1066800"/>
          </a:xfrm>
          <a:prstGeom prst="rect">
            <a:avLst/>
          </a:prstGeom>
          <a:ln w="12700">
            <a:solidFill>
              <a:srgbClr val="8EFA00"/>
            </a:solidFill>
          </a:ln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642DC430-290B-7E4F-9D80-ED3846ED93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7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89"/>
    </mc:Choice>
    <mc:Fallback xmlns="">
      <p:transition spd="slow" advTm="9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>
            <a:extLst>
              <a:ext uri="{FF2B5EF4-FFF2-40B4-BE49-F238E27FC236}">
                <a16:creationId xmlns:a16="http://schemas.microsoft.com/office/drawing/2014/main" xmlns="" id="{4112A289-12DB-6347-B2F7-8D1200122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505201"/>
            <a:ext cx="5181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it-IT" altLang="it-IT" sz="2800"/>
              <a:t>essenziali nella diagnosi di</a:t>
            </a:r>
          </a:p>
        </p:txBody>
      </p:sp>
      <p:sp>
        <p:nvSpPr>
          <p:cNvPr id="35843" name="Text Box 3">
            <a:extLst>
              <a:ext uri="{FF2B5EF4-FFF2-40B4-BE49-F238E27FC236}">
                <a16:creationId xmlns:a16="http://schemas.microsoft.com/office/drawing/2014/main" xmlns="" id="{26215281-5F2E-214D-BA7E-A0684FE1F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304800"/>
            <a:ext cx="45931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it-IT" sz="2800"/>
              <a:t>La misurazione dei gas ematici</a:t>
            </a:r>
          </a:p>
        </p:txBody>
      </p:sp>
      <p:sp>
        <p:nvSpPr>
          <p:cNvPr id="35844" name="Text Box 4">
            <a:extLst>
              <a:ext uri="{FF2B5EF4-FFF2-40B4-BE49-F238E27FC236}">
                <a16:creationId xmlns:a16="http://schemas.microsoft.com/office/drawing/2014/main" xmlns="" id="{635C61B5-5237-3246-AA56-FC1B0D5FD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5523" y="1676401"/>
            <a:ext cx="171232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800"/>
              <a:t>OSSIGENO</a:t>
            </a:r>
          </a:p>
          <a:p>
            <a:pPr algn="ctr"/>
            <a:r>
              <a:rPr lang="it-IT" altLang="it-IT" sz="2800"/>
              <a:t>(O2)</a:t>
            </a:r>
          </a:p>
        </p:txBody>
      </p:sp>
      <p:sp>
        <p:nvSpPr>
          <p:cNvPr id="35845" name="Text Box 5">
            <a:extLst>
              <a:ext uri="{FF2B5EF4-FFF2-40B4-BE49-F238E27FC236}">
                <a16:creationId xmlns:a16="http://schemas.microsoft.com/office/drawing/2014/main" xmlns="" id="{2ADB71E4-0973-7748-88E4-79B606CF6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1676400"/>
            <a:ext cx="4419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2800"/>
              <a:t>ANIDRIDE CARBONICA</a:t>
            </a:r>
          </a:p>
          <a:p>
            <a:pPr algn="ctr"/>
            <a:r>
              <a:rPr lang="it-IT" altLang="it-IT" sz="2800"/>
              <a:t>(CO2)</a:t>
            </a:r>
          </a:p>
        </p:txBody>
      </p:sp>
      <p:sp>
        <p:nvSpPr>
          <p:cNvPr id="35846" name="Line 6">
            <a:extLst>
              <a:ext uri="{FF2B5EF4-FFF2-40B4-BE49-F238E27FC236}">
                <a16:creationId xmlns:a16="http://schemas.microsoft.com/office/drawing/2014/main" xmlns="" id="{3FA2D17B-DC5D-0840-A449-C7F96FAB5E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24200" y="914400"/>
            <a:ext cx="5638800" cy="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5847" name="Line 7">
            <a:extLst>
              <a:ext uri="{FF2B5EF4-FFF2-40B4-BE49-F238E27FC236}">
                <a16:creationId xmlns:a16="http://schemas.microsoft.com/office/drawing/2014/main" xmlns="" id="{128B36B7-0ADC-2C44-B418-3EE500C9FBC8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914400"/>
            <a:ext cx="0" cy="6096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5848" name="Line 8">
            <a:extLst>
              <a:ext uri="{FF2B5EF4-FFF2-40B4-BE49-F238E27FC236}">
                <a16:creationId xmlns:a16="http://schemas.microsoft.com/office/drawing/2014/main" xmlns="" id="{4279357E-93EA-1248-B6CD-EE95A915C24C}"/>
              </a:ext>
            </a:extLst>
          </p:cNvPr>
          <p:cNvSpPr>
            <a:spLocks noChangeShapeType="1"/>
          </p:cNvSpPr>
          <p:nvPr/>
        </p:nvSpPr>
        <p:spPr bwMode="auto">
          <a:xfrm>
            <a:off x="8763000" y="914400"/>
            <a:ext cx="0" cy="6096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5849" name="Line 9">
            <a:extLst>
              <a:ext uri="{FF2B5EF4-FFF2-40B4-BE49-F238E27FC236}">
                <a16:creationId xmlns:a16="http://schemas.microsoft.com/office/drawing/2014/main" xmlns="" id="{4B0DF806-EABC-5644-BF17-F81C8D6F11E7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2438400"/>
            <a:ext cx="1371600" cy="8382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5850" name="Line 10">
            <a:extLst>
              <a:ext uri="{FF2B5EF4-FFF2-40B4-BE49-F238E27FC236}">
                <a16:creationId xmlns:a16="http://schemas.microsoft.com/office/drawing/2014/main" xmlns="" id="{DB2427B7-A823-6F40-84F9-AE145E0694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15000" y="2362200"/>
            <a:ext cx="1524000" cy="914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5851" name="Rectangle 11">
            <a:extLst>
              <a:ext uri="{FF2B5EF4-FFF2-40B4-BE49-F238E27FC236}">
                <a16:creationId xmlns:a16="http://schemas.microsoft.com/office/drawing/2014/main" xmlns="" id="{43130D12-524B-DC4A-A243-999330561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4876800"/>
            <a:ext cx="62484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52" name="Text Box 12">
            <a:extLst>
              <a:ext uri="{FF2B5EF4-FFF2-40B4-BE49-F238E27FC236}">
                <a16:creationId xmlns:a16="http://schemas.microsoft.com/office/drawing/2014/main" xmlns="" id="{DEA5B342-3942-E447-AA8D-91DF37F65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5105400"/>
            <a:ext cx="45459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it-IT" sz="2800">
                <a:solidFill>
                  <a:schemeClr val="bg2"/>
                </a:solidFill>
              </a:rPr>
              <a:t>INSUFFICIENZA RESPIRATORIA</a:t>
            </a:r>
          </a:p>
        </p:txBody>
      </p:sp>
      <p:sp>
        <p:nvSpPr>
          <p:cNvPr id="35854" name="Text Box 14">
            <a:extLst>
              <a:ext uri="{FF2B5EF4-FFF2-40B4-BE49-F238E27FC236}">
                <a16:creationId xmlns:a16="http://schemas.microsoft.com/office/drawing/2014/main" xmlns="" id="{8853CFF1-589C-1143-956D-17D6CAEC3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1" y="6400800"/>
            <a:ext cx="1463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it-IT" altLang="it-IT" sz="1200">
                <a:solidFill>
                  <a:schemeClr val="bg1"/>
                </a:solidFill>
                <a:latin typeface="Times New Roman" panose="02020603050405020304" pitchFamily="18" charset="0"/>
              </a:rPr>
              <a:t>Dr.Claudio Schiraldi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01482BB1-BB8F-C14E-A9FA-B2A12364D7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535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73"/>
    </mc:Choice>
    <mc:Fallback xmlns="">
      <p:transition spd="slow" advTm="24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5852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3">
            <a:extLst>
              <a:ext uri="{FF2B5EF4-FFF2-40B4-BE49-F238E27FC236}">
                <a16:creationId xmlns:a16="http://schemas.microsoft.com/office/drawing/2014/main" xmlns="" id="{7C596708-CD9A-164F-A40F-D547B24DE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819400"/>
            <a:ext cx="4114800" cy="45720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2400">
                <a:solidFill>
                  <a:schemeClr val="bg1"/>
                </a:solidFill>
              </a:rPr>
              <a:t>L’emogasanalisi misura:</a:t>
            </a:r>
          </a:p>
        </p:txBody>
      </p:sp>
      <p:sp>
        <p:nvSpPr>
          <p:cNvPr id="39940" name="Text Box 4">
            <a:extLst>
              <a:ext uri="{FF2B5EF4-FFF2-40B4-BE49-F238E27FC236}">
                <a16:creationId xmlns:a16="http://schemas.microsoft.com/office/drawing/2014/main" xmlns="" id="{7E3240CD-2520-CE4A-A3F4-FC362AE08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4953001"/>
            <a:ext cx="13112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2400"/>
              <a:t>PaO2</a:t>
            </a:r>
          </a:p>
          <a:p>
            <a:pPr algn="ctr"/>
            <a:r>
              <a:rPr lang="it-IT" altLang="it-IT" sz="2400"/>
              <a:t>PaCO2</a:t>
            </a:r>
          </a:p>
          <a:p>
            <a:pPr algn="ctr"/>
            <a:r>
              <a:rPr lang="it-IT" altLang="it-IT" sz="2400"/>
              <a:t>pH</a:t>
            </a:r>
          </a:p>
        </p:txBody>
      </p:sp>
      <p:sp>
        <p:nvSpPr>
          <p:cNvPr id="39941" name="Text Box 5">
            <a:extLst>
              <a:ext uri="{FF2B5EF4-FFF2-40B4-BE49-F238E27FC236}">
                <a16:creationId xmlns:a16="http://schemas.microsoft.com/office/drawing/2014/main" xmlns="" id="{3F49A450-6257-074A-BEA3-39BD73274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5181601"/>
            <a:ext cx="2362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2400"/>
              <a:t>Bicarbonati</a:t>
            </a:r>
          </a:p>
          <a:p>
            <a:pPr algn="ctr"/>
            <a:r>
              <a:rPr lang="it-IT" altLang="it-IT" sz="2400"/>
              <a:t>SaO2%</a:t>
            </a:r>
          </a:p>
        </p:txBody>
      </p:sp>
      <p:sp>
        <p:nvSpPr>
          <p:cNvPr id="39942" name="AutoShape 6">
            <a:extLst>
              <a:ext uri="{FF2B5EF4-FFF2-40B4-BE49-F238E27FC236}">
                <a16:creationId xmlns:a16="http://schemas.microsoft.com/office/drawing/2014/main" xmlns="" id="{151E348F-193E-2B4D-95EC-AEE8B7526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886200"/>
            <a:ext cx="1905000" cy="990600"/>
          </a:xfrm>
          <a:prstGeom prst="downArrowCallout">
            <a:avLst>
              <a:gd name="adj1" fmla="val 48077"/>
              <a:gd name="adj2" fmla="val 48077"/>
              <a:gd name="adj3" fmla="val 16667"/>
              <a:gd name="adj4" fmla="val 66667"/>
            </a:avLst>
          </a:prstGeom>
          <a:solidFill>
            <a:srgbClr val="0000FF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9943" name="Text Box 7">
            <a:extLst>
              <a:ext uri="{FF2B5EF4-FFF2-40B4-BE49-F238E27FC236}">
                <a16:creationId xmlns:a16="http://schemas.microsoft.com/office/drawing/2014/main" xmlns="" id="{D0ABC1C9-929F-D146-8752-1703DE076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1" y="3962400"/>
            <a:ext cx="155940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it-IT" sz="2000">
                <a:solidFill>
                  <a:srgbClr val="FF9933"/>
                </a:solidFill>
              </a:rPr>
              <a:t>direttamente</a:t>
            </a:r>
          </a:p>
        </p:txBody>
      </p:sp>
      <p:sp>
        <p:nvSpPr>
          <p:cNvPr id="39944" name="AutoShape 8">
            <a:extLst>
              <a:ext uri="{FF2B5EF4-FFF2-40B4-BE49-F238E27FC236}">
                <a16:creationId xmlns:a16="http://schemas.microsoft.com/office/drawing/2014/main" xmlns="" id="{EC135848-626D-4445-865A-AF6478581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276600"/>
            <a:ext cx="3810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9945" name="Text Box 9">
            <a:extLst>
              <a:ext uri="{FF2B5EF4-FFF2-40B4-BE49-F238E27FC236}">
                <a16:creationId xmlns:a16="http://schemas.microsoft.com/office/drawing/2014/main" xmlns="" id="{361E15F6-C85A-C24B-9398-32872B1CB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1" y="6400800"/>
            <a:ext cx="1463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it-IT" altLang="it-IT" sz="1200">
                <a:solidFill>
                  <a:schemeClr val="bg1"/>
                </a:solidFill>
                <a:latin typeface="Times New Roman" panose="02020603050405020304" pitchFamily="18" charset="0"/>
              </a:rPr>
              <a:t>Dr.Claudio Schiraldi</a:t>
            </a:r>
          </a:p>
        </p:txBody>
      </p:sp>
      <p:sp>
        <p:nvSpPr>
          <p:cNvPr id="39946" name="AutoShape 10">
            <a:extLst>
              <a:ext uri="{FF2B5EF4-FFF2-40B4-BE49-F238E27FC236}">
                <a16:creationId xmlns:a16="http://schemas.microsoft.com/office/drawing/2014/main" xmlns="" id="{77220B8D-68C9-824A-8993-FFA2716D4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5029200"/>
            <a:ext cx="2438400" cy="1066800"/>
          </a:xfrm>
          <a:prstGeom prst="rightArrowCallout">
            <a:avLst>
              <a:gd name="adj1" fmla="val 25000"/>
              <a:gd name="adj2" fmla="val 23662"/>
              <a:gd name="adj3" fmla="val 51566"/>
              <a:gd name="adj4" fmla="val 70653"/>
            </a:avLst>
          </a:prstGeom>
          <a:solidFill>
            <a:schemeClr val="accent2"/>
          </a:solidFill>
          <a:ln w="12700">
            <a:solidFill>
              <a:srgbClr val="00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>
              <a:solidFill>
                <a:schemeClr val="bg1"/>
              </a:solidFill>
            </a:endParaRPr>
          </a:p>
        </p:txBody>
      </p:sp>
      <p:sp>
        <p:nvSpPr>
          <p:cNvPr id="39947" name="Text Box 11">
            <a:extLst>
              <a:ext uri="{FF2B5EF4-FFF2-40B4-BE49-F238E27FC236}">
                <a16:creationId xmlns:a16="http://schemas.microsoft.com/office/drawing/2014/main" xmlns="" id="{D47A9914-D6A2-2B46-B26E-40F9F775C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5181601"/>
            <a:ext cx="152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2000" dirty="0">
                <a:solidFill>
                  <a:schemeClr val="bg1"/>
                </a:solidFill>
              </a:rPr>
              <a:t>Parametri</a:t>
            </a:r>
          </a:p>
          <a:p>
            <a:pPr algn="ctr"/>
            <a:r>
              <a:rPr lang="it-IT" altLang="it-IT" sz="2000" dirty="0">
                <a:solidFill>
                  <a:schemeClr val="bg1"/>
                </a:solidFill>
              </a:rPr>
              <a:t>derivati</a:t>
            </a:r>
          </a:p>
        </p:txBody>
      </p:sp>
      <p:sp>
        <p:nvSpPr>
          <p:cNvPr id="39948" name="Line 12">
            <a:extLst>
              <a:ext uri="{FF2B5EF4-FFF2-40B4-BE49-F238E27FC236}">
                <a16:creationId xmlns:a16="http://schemas.microsoft.com/office/drawing/2014/main" xmlns="" id="{2EF93DAE-6DA8-D449-B993-0CF1E9223FA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5562600"/>
            <a:ext cx="3810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4" name="Picture 5" descr="emogas">
            <a:extLst>
              <a:ext uri="{FF2B5EF4-FFF2-40B4-BE49-F238E27FC236}">
                <a16:creationId xmlns:a16="http://schemas.microsoft.com/office/drawing/2014/main" xmlns="" id="{A407FB42-CB1B-A149-8624-EBC1724CC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2316956"/>
            <a:ext cx="2819400" cy="230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3">
            <a:extLst>
              <a:ext uri="{FF2B5EF4-FFF2-40B4-BE49-F238E27FC236}">
                <a16:creationId xmlns:a16="http://schemas.microsoft.com/office/drawing/2014/main" xmlns="" id="{C8C5D0A6-0771-D84D-A86D-2A5CD96B6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799" y="304801"/>
            <a:ext cx="393469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it-IT" altLang="it-IT" sz="2000" dirty="0">
                <a:latin typeface="Comic Sans MS" panose="030F0902030302020204" pitchFamily="66" charset="0"/>
              </a:rPr>
              <a:t>Puntura arteria radiale con siringa contenente anticoagulante</a:t>
            </a:r>
          </a:p>
          <a:p>
            <a:pPr algn="l"/>
            <a:r>
              <a:rPr lang="it-IT" altLang="it-IT" dirty="0">
                <a:latin typeface="Comic Sans MS" panose="030F0902030302020204" pitchFamily="66" charset="0"/>
              </a:rPr>
              <a:t>(evitare sanguinamento con benda stretta per 5-10 minuti)</a:t>
            </a: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xmlns="" id="{5084893A-B4DA-F046-9AA0-69D58EF32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762001"/>
            <a:ext cx="2911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it-IT" altLang="it-IT" sz="2000" dirty="0">
                <a:latin typeface="Comic Sans MS" panose="030F0902030302020204" pitchFamily="66" charset="0"/>
              </a:rPr>
              <a:t>SANGUE ARTERIOSO</a:t>
            </a:r>
          </a:p>
        </p:txBody>
      </p:sp>
      <p:sp>
        <p:nvSpPr>
          <p:cNvPr id="17" name="AutoShape 7">
            <a:extLst>
              <a:ext uri="{FF2B5EF4-FFF2-40B4-BE49-F238E27FC236}">
                <a16:creationId xmlns:a16="http://schemas.microsoft.com/office/drawing/2014/main" xmlns="" id="{C60C510D-9F3B-2F4B-A55D-6953632BD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762000"/>
            <a:ext cx="914400" cy="381000"/>
          </a:xfrm>
          <a:prstGeom prst="rightArrow">
            <a:avLst>
              <a:gd name="adj1" fmla="val 50000"/>
              <a:gd name="adj2" fmla="val 6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xmlns="" id="{4A933088-ED7B-B444-B45D-399C3B724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491588"/>
            <a:ext cx="6096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5738" indent="-185738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4675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it-IT" altLang="it-IT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Campione:</a:t>
            </a:r>
          </a:p>
          <a:p>
            <a:pPr>
              <a:buFontTx/>
              <a:buChar char="•"/>
            </a:pPr>
            <a:r>
              <a:rPr lang="it-IT" altLang="it-IT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non contatto con aria</a:t>
            </a:r>
          </a:p>
          <a:p>
            <a:pPr>
              <a:buFontTx/>
              <a:buChar char="•"/>
            </a:pPr>
            <a:r>
              <a:rPr lang="it-IT" altLang="it-IT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inviare in laboratorio in contenitore refrigerato</a:t>
            </a:r>
            <a:endParaRPr lang="it-IT" altLang="it-IT" sz="1600" dirty="0">
              <a:solidFill>
                <a:srgbClr val="C0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D94BCFBF-87E6-1C4F-831B-F27014381E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56"/>
    </mc:Choice>
    <mc:Fallback xmlns="">
      <p:transition spd="slow" advTm="40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xmlns="" id="{05C7C879-ACC0-334F-97FB-F37090E6C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236" y="2417619"/>
            <a:ext cx="11277600" cy="2800767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AutoNum type="alphaUcPeriod"/>
            </a:pPr>
            <a:r>
              <a:rPr lang="it-IT" altLang="it-IT" sz="4400" b="1" i="1" dirty="0">
                <a:latin typeface="Comic Sans MS" panose="030F0902030302020204" pitchFamily="66" charset="0"/>
              </a:rPr>
              <a:t>Alterata distribuzione del rapporto V/</a:t>
            </a:r>
            <a:r>
              <a:rPr lang="it-IT" altLang="it-IT" sz="4400" b="1" i="1" dirty="0" err="1">
                <a:latin typeface="Comic Sans MS" panose="030F0902030302020204" pitchFamily="66" charset="0"/>
              </a:rPr>
              <a:t>Q</a:t>
            </a:r>
            <a:endParaRPr lang="it-IT" altLang="it-IT" sz="4400" b="1" i="1" dirty="0">
              <a:latin typeface="Comic Sans MS" panose="030F0902030302020204" pitchFamily="66" charset="0"/>
            </a:endParaRPr>
          </a:p>
          <a:p>
            <a:pPr>
              <a:buFontTx/>
              <a:buAutoNum type="alphaUcPeriod"/>
            </a:pPr>
            <a:r>
              <a:rPr lang="it-IT" altLang="it-IT" sz="4400" b="1" i="1" dirty="0">
                <a:latin typeface="Comic Sans MS" panose="030F0902030302020204" pitchFamily="66" charset="0"/>
              </a:rPr>
              <a:t>Shunt</a:t>
            </a:r>
          </a:p>
          <a:p>
            <a:pPr>
              <a:buFontTx/>
              <a:buAutoNum type="alphaUcPeriod"/>
            </a:pPr>
            <a:r>
              <a:rPr lang="it-IT" altLang="it-IT" sz="4400" b="1" i="1" dirty="0">
                <a:latin typeface="Comic Sans MS" panose="030F0902030302020204" pitchFamily="66" charset="0"/>
              </a:rPr>
              <a:t>Alterazione della diffusione</a:t>
            </a:r>
          </a:p>
          <a:p>
            <a:pPr>
              <a:buFontTx/>
              <a:buAutoNum type="alphaUcPeriod"/>
            </a:pPr>
            <a:r>
              <a:rPr lang="it-IT" altLang="it-IT" sz="4400" b="1" i="1" dirty="0" err="1">
                <a:latin typeface="Comic Sans MS" panose="030F0902030302020204" pitchFamily="66" charset="0"/>
              </a:rPr>
              <a:t>Ipoventilazione</a:t>
            </a:r>
            <a:r>
              <a:rPr lang="it-IT" altLang="it-IT" sz="4400" b="1" i="1" dirty="0">
                <a:latin typeface="Comic Sans MS" panose="030F0902030302020204" pitchFamily="66" charset="0"/>
              </a:rPr>
              <a:t> alveolare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xmlns="" id="{7135C307-C267-8745-AF59-302533E08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754" y="870962"/>
            <a:ext cx="11277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it-IT" altLang="it-IT" sz="4800" b="1" dirty="0">
                <a:solidFill>
                  <a:srgbClr val="FF9900"/>
                </a:solidFill>
                <a:latin typeface="Comic Sans MS" panose="030F0902030302020204" pitchFamily="66" charset="0"/>
              </a:rPr>
              <a:t>Meccanismi che inducono ipossiemia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CAEED073-1C28-F344-9FCC-DDF95A4EA4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8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04"/>
    </mc:Choice>
    <mc:Fallback xmlns="">
      <p:transition spd="slow" advTm="66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3">
            <a:extLst>
              <a:ext uri="{FF2B5EF4-FFF2-40B4-BE49-F238E27FC236}">
                <a16:creationId xmlns:a16="http://schemas.microsoft.com/office/drawing/2014/main" xmlns="" id="{5932A787-008D-5B4C-BB0C-5B9DA5FC8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304801"/>
            <a:ext cx="78486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it-IT" altLang="it-IT">
                <a:solidFill>
                  <a:schemeClr val="bg1"/>
                </a:solidFill>
                <a:latin typeface="Comic Sans MS" panose="030F0902030302020204" pitchFamily="66" charset="0"/>
              </a:rPr>
              <a:t>Funzione essenziale del polmone è lo scambio tra O2 e CO2 tra aria alveolare e sangue dei capillari polmonari nelle unità di scambio (alveoli); assunzione di O2 (VO2) e cessione di CO2 (VCO2) commisurate alle necessità metaboliche dell’organismo.</a:t>
            </a:r>
            <a:endParaRPr lang="it-IT" altLang="it-IT" sz="2400">
              <a:latin typeface="Times New Roman" panose="02020603050405020304" pitchFamily="18" charset="0"/>
            </a:endParaRPr>
          </a:p>
        </p:txBody>
      </p:sp>
      <p:sp>
        <p:nvSpPr>
          <p:cNvPr id="19460" name="Text Box 4">
            <a:extLst>
              <a:ext uri="{FF2B5EF4-FFF2-40B4-BE49-F238E27FC236}">
                <a16:creationId xmlns:a16="http://schemas.microsoft.com/office/drawing/2014/main" xmlns="" id="{2A82B0EF-3A9D-7C4B-B049-6F199E0C2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022476"/>
            <a:ext cx="86106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90513" indent="-290513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81013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FF9933"/>
              </a:buClr>
              <a:buFont typeface="Wingdings" pitchFamily="2" charset="2"/>
              <a:buChar char="v"/>
            </a:pPr>
            <a:r>
              <a:rPr lang="it-IT" altLang="it-IT" sz="1600" dirty="0">
                <a:solidFill>
                  <a:srgbClr val="FFFF00"/>
                </a:solidFill>
                <a:latin typeface="Comic Sans MS" panose="030F0902030302020204" pitchFamily="66" charset="0"/>
              </a:rPr>
              <a:t> </a:t>
            </a:r>
            <a:r>
              <a:rPr lang="it-IT" altLang="it-IT" sz="1600" dirty="0">
                <a:solidFill>
                  <a:srgbClr val="FF9933"/>
                </a:solidFill>
                <a:latin typeface="Comic Sans MS" panose="030F0902030302020204" pitchFamily="66" charset="0"/>
              </a:rPr>
              <a:t>Ventilazione delle unità di scambio e sua distribuzione intrapolmonare</a:t>
            </a:r>
          </a:p>
          <a:p>
            <a:pPr>
              <a:buFont typeface="Wingdings" pitchFamily="2" charset="2"/>
              <a:buChar char="v"/>
            </a:pPr>
            <a:r>
              <a:rPr lang="it-IT" altLang="it-IT" sz="1600" dirty="0">
                <a:solidFill>
                  <a:srgbClr val="FF9933"/>
                </a:solidFill>
                <a:latin typeface="Comic Sans MS" panose="030F0902030302020204" pitchFamily="66" charset="0"/>
              </a:rPr>
              <a:t> Perfusione delle unità di scambio e sua distribuzione intrapolmonare</a:t>
            </a:r>
          </a:p>
          <a:p>
            <a:pPr>
              <a:buFont typeface="Wingdings" pitchFamily="2" charset="2"/>
              <a:buChar char="v"/>
            </a:pPr>
            <a:r>
              <a:rPr lang="it-IT" altLang="it-IT" sz="1600" dirty="0">
                <a:solidFill>
                  <a:srgbClr val="FF9933"/>
                </a:solidFill>
                <a:latin typeface="Comic Sans MS" panose="030F0902030302020204" pitchFamily="66" charset="0"/>
              </a:rPr>
              <a:t> Capacità di diffusione (fattore di trasferimento) delle unità di scambio e sua   distribuzione intrapolmonare</a:t>
            </a:r>
          </a:p>
        </p:txBody>
      </p:sp>
      <p:sp>
        <p:nvSpPr>
          <p:cNvPr id="19461" name="Text Box 5">
            <a:extLst>
              <a:ext uri="{FF2B5EF4-FFF2-40B4-BE49-F238E27FC236}">
                <a16:creationId xmlns:a16="http://schemas.microsoft.com/office/drawing/2014/main" xmlns="" id="{244B0558-3774-DC40-8143-3F195743F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600201"/>
            <a:ext cx="2965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it-IT" altLang="it-IT">
                <a:solidFill>
                  <a:srgbClr val="FF9933"/>
                </a:solidFill>
              </a:rPr>
              <a:t>VARIABILI FONDAMENTALI</a:t>
            </a:r>
          </a:p>
        </p:txBody>
      </p:sp>
      <p:sp>
        <p:nvSpPr>
          <p:cNvPr id="19462" name="Text Box 6">
            <a:extLst>
              <a:ext uri="{FF2B5EF4-FFF2-40B4-BE49-F238E27FC236}">
                <a16:creationId xmlns:a16="http://schemas.microsoft.com/office/drawing/2014/main" xmlns="" id="{40A656E8-7FB1-CB44-A4F8-4C0C377AF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3352801"/>
            <a:ext cx="571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it-IT" altLang="it-IT"/>
              <a:t>FATTORI CHE INFLUENZANO GLI SCAMBI GASSOSI</a:t>
            </a:r>
          </a:p>
        </p:txBody>
      </p:sp>
      <p:sp>
        <p:nvSpPr>
          <p:cNvPr id="19463" name="Rectangle 7">
            <a:extLst>
              <a:ext uri="{FF2B5EF4-FFF2-40B4-BE49-F238E27FC236}">
                <a16:creationId xmlns:a16="http://schemas.microsoft.com/office/drawing/2014/main" xmlns="" id="{1D5C8694-3C86-8843-9466-7F44B34ED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962400"/>
            <a:ext cx="4114800" cy="1676400"/>
          </a:xfrm>
          <a:prstGeom prst="rect">
            <a:avLst/>
          </a:prstGeom>
          <a:solidFill>
            <a:srgbClr val="0000CC"/>
          </a:solidFill>
          <a:ln w="19050">
            <a:solidFill>
              <a:srgbClr val="00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9465" name="Text Box 9">
            <a:extLst>
              <a:ext uri="{FF2B5EF4-FFF2-40B4-BE49-F238E27FC236}">
                <a16:creationId xmlns:a16="http://schemas.microsoft.com/office/drawing/2014/main" xmlns="" id="{BE7FD515-B448-3E45-BB05-8C4DBA30D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038601"/>
            <a:ext cx="2965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it-IT" altLang="it-IT" dirty="0">
                <a:solidFill>
                  <a:schemeClr val="bg1"/>
                </a:solidFill>
              </a:rPr>
              <a:t>INTRAPOLMONARI</a:t>
            </a:r>
          </a:p>
        </p:txBody>
      </p:sp>
      <p:sp>
        <p:nvSpPr>
          <p:cNvPr id="19466" name="Text Box 10">
            <a:extLst>
              <a:ext uri="{FF2B5EF4-FFF2-40B4-BE49-F238E27FC236}">
                <a16:creationId xmlns:a16="http://schemas.microsoft.com/office/drawing/2014/main" xmlns="" id="{5E2AB98C-81AC-9C4D-B675-1D8838BCC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4572000"/>
            <a:ext cx="41148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81013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it-IT" altLang="it-IT" sz="1600">
                <a:solidFill>
                  <a:srgbClr val="FFFF00"/>
                </a:solidFill>
                <a:latin typeface="Comic Sans MS" panose="030F0902030302020204" pitchFamily="66" charset="0"/>
              </a:rPr>
              <a:t>Diseguaglianza rapporto V/Q</a:t>
            </a:r>
          </a:p>
          <a:p>
            <a:pPr>
              <a:buFont typeface="Wingdings" pitchFamily="2" charset="2"/>
              <a:buNone/>
            </a:pPr>
            <a:r>
              <a:rPr lang="it-IT" altLang="it-IT" sz="1600">
                <a:solidFill>
                  <a:srgbClr val="FFFF00"/>
                </a:solidFill>
                <a:latin typeface="Comic Sans MS" panose="030F0902030302020204" pitchFamily="66" charset="0"/>
              </a:rPr>
              <a:t>Shunt intrapolmonari</a:t>
            </a:r>
          </a:p>
          <a:p>
            <a:pPr>
              <a:buFont typeface="Wingdings" pitchFamily="2" charset="2"/>
              <a:buNone/>
            </a:pPr>
            <a:r>
              <a:rPr lang="it-IT" altLang="it-IT" sz="1600">
                <a:solidFill>
                  <a:srgbClr val="FFFF00"/>
                </a:solidFill>
                <a:latin typeface="Comic Sans MS" panose="030F0902030302020204" pitchFamily="66" charset="0"/>
              </a:rPr>
              <a:t>Limitazioni diffusione alveolocapillare</a:t>
            </a:r>
          </a:p>
        </p:txBody>
      </p:sp>
      <p:sp>
        <p:nvSpPr>
          <p:cNvPr id="19467" name="Rectangle 11">
            <a:extLst>
              <a:ext uri="{FF2B5EF4-FFF2-40B4-BE49-F238E27FC236}">
                <a16:creationId xmlns:a16="http://schemas.microsoft.com/office/drawing/2014/main" xmlns="" id="{07D9D4C6-2305-634D-B786-C38F1500F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3962400"/>
            <a:ext cx="3048000" cy="2438400"/>
          </a:xfrm>
          <a:prstGeom prst="rect">
            <a:avLst/>
          </a:prstGeom>
          <a:solidFill>
            <a:srgbClr val="0000FF"/>
          </a:solidFill>
          <a:ln w="28575">
            <a:solidFill>
              <a:srgbClr val="00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9468" name="Text Box 12">
            <a:extLst>
              <a:ext uri="{FF2B5EF4-FFF2-40B4-BE49-F238E27FC236}">
                <a16:creationId xmlns:a16="http://schemas.microsoft.com/office/drawing/2014/main" xmlns="" id="{7734D830-9BDA-6C48-B536-C573C3BA2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4114801"/>
            <a:ext cx="2965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it-IT" altLang="it-IT">
                <a:solidFill>
                  <a:schemeClr val="bg1"/>
                </a:solidFill>
              </a:rPr>
              <a:t>EXTRAPOLMONARI</a:t>
            </a:r>
          </a:p>
        </p:txBody>
      </p:sp>
      <p:sp>
        <p:nvSpPr>
          <p:cNvPr id="19469" name="Text Box 13">
            <a:extLst>
              <a:ext uri="{FF2B5EF4-FFF2-40B4-BE49-F238E27FC236}">
                <a16:creationId xmlns:a16="http://schemas.microsoft.com/office/drawing/2014/main" xmlns="" id="{094350F4-8696-4144-A3AE-88FCCF30E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4572000"/>
            <a:ext cx="4114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81013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it-IT" altLang="it-IT" sz="1600" dirty="0">
                <a:solidFill>
                  <a:srgbClr val="FFFF00"/>
                </a:solidFill>
                <a:latin typeface="Comic Sans MS" panose="030F0902030302020204" pitchFamily="66" charset="0"/>
              </a:rPr>
              <a:t>Ventilazione minuto</a:t>
            </a:r>
          </a:p>
          <a:p>
            <a:pPr>
              <a:buFont typeface="Wingdings" pitchFamily="2" charset="2"/>
              <a:buNone/>
            </a:pPr>
            <a:r>
              <a:rPr lang="it-IT" altLang="it-IT" sz="1600" dirty="0">
                <a:solidFill>
                  <a:srgbClr val="FFFF00"/>
                </a:solidFill>
                <a:latin typeface="Comic Sans MS" panose="030F0902030302020204" pitchFamily="66" charset="0"/>
              </a:rPr>
              <a:t>Portata cardiaca</a:t>
            </a:r>
          </a:p>
          <a:p>
            <a:pPr>
              <a:buFont typeface="Wingdings" pitchFamily="2" charset="2"/>
              <a:buNone/>
            </a:pPr>
            <a:r>
              <a:rPr lang="it-IT" altLang="it-IT" sz="1600" dirty="0">
                <a:solidFill>
                  <a:srgbClr val="FFFF00"/>
                </a:solidFill>
                <a:latin typeface="Comic Sans MS" panose="030F0902030302020204" pitchFamily="66" charset="0"/>
              </a:rPr>
              <a:t>Consumo di O2</a:t>
            </a:r>
          </a:p>
          <a:p>
            <a:pPr>
              <a:buFont typeface="Wingdings" pitchFamily="2" charset="2"/>
              <a:buNone/>
            </a:pPr>
            <a:r>
              <a:rPr lang="it-IT" altLang="it-IT" sz="1600" dirty="0">
                <a:solidFill>
                  <a:srgbClr val="FFFF00"/>
                </a:solidFill>
                <a:latin typeface="Comic Sans MS" panose="030F0902030302020204" pitchFamily="66" charset="0"/>
              </a:rPr>
              <a:t>Contenuto emoglobinico</a:t>
            </a:r>
          </a:p>
          <a:p>
            <a:pPr>
              <a:buFont typeface="Wingdings" pitchFamily="2" charset="2"/>
              <a:buNone/>
            </a:pPr>
            <a:r>
              <a:rPr lang="it-IT" altLang="it-IT" sz="1600" dirty="0">
                <a:solidFill>
                  <a:srgbClr val="FFFF00"/>
                </a:solidFill>
                <a:latin typeface="Comic Sans MS" panose="030F0902030302020204" pitchFamily="66" charset="0"/>
              </a:rPr>
              <a:t>Temperatura corporea</a:t>
            </a:r>
          </a:p>
          <a:p>
            <a:pPr>
              <a:buFont typeface="Wingdings" pitchFamily="2" charset="2"/>
              <a:buNone/>
            </a:pPr>
            <a:r>
              <a:rPr lang="it-IT" altLang="it-IT" sz="1600" dirty="0">
                <a:solidFill>
                  <a:srgbClr val="FFFF00"/>
                </a:solidFill>
                <a:latin typeface="Comic Sans MS" panose="030F0902030302020204" pitchFamily="66" charset="0"/>
              </a:rPr>
              <a:t>Equilibrio acido base</a:t>
            </a:r>
          </a:p>
        </p:txBody>
      </p:sp>
      <p:sp>
        <p:nvSpPr>
          <p:cNvPr id="19470" name="Text Box 14">
            <a:extLst>
              <a:ext uri="{FF2B5EF4-FFF2-40B4-BE49-F238E27FC236}">
                <a16:creationId xmlns:a16="http://schemas.microsoft.com/office/drawing/2014/main" xmlns="" id="{2C19B1AE-8807-5F46-80C0-85062A5A5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1" y="6400800"/>
            <a:ext cx="1463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it-IT" altLang="it-IT" sz="1200">
                <a:solidFill>
                  <a:schemeClr val="bg1"/>
                </a:solidFill>
                <a:latin typeface="Times New Roman" panose="02020603050405020304" pitchFamily="18" charset="0"/>
              </a:rPr>
              <a:t>Dr.Claudio Schiraldi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9EEDCBDF-A59C-EC4E-92BB-A9A2DA0396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43"/>
    </mc:Choice>
    <mc:Fallback xmlns="">
      <p:transition spd="slow" advTm="41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>
            <a:extLst>
              <a:ext uri="{FF2B5EF4-FFF2-40B4-BE49-F238E27FC236}">
                <a16:creationId xmlns:a16="http://schemas.microsoft.com/office/drawing/2014/main" xmlns="" id="{0BDC4CED-7FEC-3D40-A4DF-4416F5F1A7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908051"/>
            <a:ext cx="5616575" cy="720725"/>
          </a:xfrm>
          <a:prstGeom prst="rect">
            <a:avLst/>
          </a:prstGeom>
          <a:solidFill>
            <a:srgbClr val="0432FF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it-IT" altLang="it-IT" sz="2800">
                <a:solidFill>
                  <a:schemeClr val="bg1"/>
                </a:solidFill>
                <a:latin typeface="Arial" panose="020B0604020202020204" pitchFamily="34" charset="0"/>
              </a:rPr>
              <a:t>INSUFFICIENZA RESPIRATORIA</a:t>
            </a:r>
          </a:p>
        </p:txBody>
      </p:sp>
      <p:cxnSp>
        <p:nvCxnSpPr>
          <p:cNvPr id="174083" name="AutoShape 3">
            <a:extLst>
              <a:ext uri="{FF2B5EF4-FFF2-40B4-BE49-F238E27FC236}">
                <a16:creationId xmlns:a16="http://schemas.microsoft.com/office/drawing/2014/main" xmlns="" id="{983D9613-1F72-174E-ACD8-30FBA27C94C4}"/>
              </a:ext>
            </a:extLst>
          </p:cNvPr>
          <p:cNvCxnSpPr>
            <a:cxnSpLocks noChangeShapeType="1"/>
            <a:stCxn id="174082" idx="2"/>
            <a:endCxn id="174084" idx="0"/>
          </p:cNvCxnSpPr>
          <p:nvPr/>
        </p:nvCxnSpPr>
        <p:spPr bwMode="auto">
          <a:xfrm rot="5400000">
            <a:off x="4296569" y="908844"/>
            <a:ext cx="935038" cy="2374900"/>
          </a:xfrm>
          <a:prstGeom prst="bentConnector3">
            <a:avLst>
              <a:gd name="adj1" fmla="val 49917"/>
            </a:avLst>
          </a:prstGeom>
          <a:noFill/>
          <a:ln w="19050">
            <a:solidFill>
              <a:srgbClr val="000066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74084" name="Rectangle 4">
            <a:extLst>
              <a:ext uri="{FF2B5EF4-FFF2-40B4-BE49-F238E27FC236}">
                <a16:creationId xmlns:a16="http://schemas.microsoft.com/office/drawing/2014/main" xmlns="" id="{94154865-9924-564B-9F70-61E5980A3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2563813"/>
            <a:ext cx="3024188" cy="1009650"/>
          </a:xfrm>
          <a:prstGeom prst="rect">
            <a:avLst/>
          </a:prstGeom>
          <a:solidFill>
            <a:srgbClr val="0432FF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lnSpc>
                <a:spcPct val="85000"/>
              </a:lnSpc>
            </a:pPr>
            <a:r>
              <a:rPr lang="it-IT" altLang="it-IT" sz="22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Turbe a livello della</a:t>
            </a:r>
          </a:p>
          <a:p>
            <a:pPr algn="l">
              <a:lnSpc>
                <a:spcPct val="85000"/>
              </a:lnSpc>
            </a:pPr>
            <a:r>
              <a:rPr lang="it-IT" altLang="it-IT" sz="22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interfaccia alveolo-</a:t>
            </a:r>
          </a:p>
          <a:p>
            <a:pPr algn="l">
              <a:lnSpc>
                <a:spcPct val="85000"/>
              </a:lnSpc>
            </a:pPr>
            <a:r>
              <a:rPr lang="it-IT" altLang="it-IT" sz="22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capillare (</a:t>
            </a:r>
            <a:r>
              <a:rPr lang="it-IT" altLang="it-IT" sz="22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lung</a:t>
            </a:r>
            <a:r>
              <a:rPr lang="it-IT" altLang="it-IT" sz="2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it-IT" altLang="it-IT" sz="22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failure</a:t>
            </a:r>
            <a:r>
              <a:rPr lang="it-IT" altLang="it-IT" sz="22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)</a:t>
            </a:r>
          </a:p>
        </p:txBody>
      </p:sp>
      <p:cxnSp>
        <p:nvCxnSpPr>
          <p:cNvPr id="174085" name="AutoShape 5">
            <a:extLst>
              <a:ext uri="{FF2B5EF4-FFF2-40B4-BE49-F238E27FC236}">
                <a16:creationId xmlns:a16="http://schemas.microsoft.com/office/drawing/2014/main" xmlns="" id="{28596FE9-B267-D24D-93A1-73B746726D57}"/>
              </a:ext>
            </a:extLst>
          </p:cNvPr>
          <p:cNvCxnSpPr>
            <a:cxnSpLocks noChangeShapeType="1"/>
            <a:stCxn id="174082" idx="2"/>
            <a:endCxn id="174086" idx="0"/>
          </p:cNvCxnSpPr>
          <p:nvPr/>
        </p:nvCxnSpPr>
        <p:spPr bwMode="auto">
          <a:xfrm rot="16200000" flipH="1">
            <a:off x="6510339" y="1069976"/>
            <a:ext cx="936625" cy="2054225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000066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74086" name="Rectangle 6">
            <a:extLst>
              <a:ext uri="{FF2B5EF4-FFF2-40B4-BE49-F238E27FC236}">
                <a16:creationId xmlns:a16="http://schemas.microsoft.com/office/drawing/2014/main" xmlns="" id="{ECF6E220-A326-E443-8FD0-9B25BD880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8663" y="2565401"/>
            <a:ext cx="4392612" cy="1800225"/>
          </a:xfrm>
          <a:prstGeom prst="rect">
            <a:avLst/>
          </a:prstGeom>
          <a:solidFill>
            <a:srgbClr val="0432FF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lnSpc>
                <a:spcPct val="85000"/>
              </a:lnSpc>
            </a:pPr>
            <a:r>
              <a:rPr lang="it-IT" altLang="it-IT" sz="220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Insufficienza del mantice toracico</a:t>
            </a:r>
          </a:p>
          <a:p>
            <a:pPr algn="l">
              <a:lnSpc>
                <a:spcPct val="85000"/>
              </a:lnSpc>
            </a:pPr>
            <a:r>
              <a:rPr lang="it-IT" altLang="it-IT" sz="220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	(</a:t>
            </a:r>
            <a:r>
              <a:rPr lang="it-IT" altLang="it-IT" sz="2200" b="1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pump failure</a:t>
            </a:r>
            <a:r>
              <a:rPr lang="it-IT" altLang="it-IT" sz="220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):</a:t>
            </a:r>
          </a:p>
          <a:p>
            <a:pPr algn="l">
              <a:lnSpc>
                <a:spcPct val="85000"/>
              </a:lnSpc>
            </a:pPr>
            <a:r>
              <a:rPr lang="it-IT" altLang="it-IT" sz="220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    - affezioni neurologiche o</a:t>
            </a:r>
          </a:p>
          <a:p>
            <a:pPr algn="l">
              <a:lnSpc>
                <a:spcPct val="85000"/>
              </a:lnSpc>
            </a:pPr>
            <a:r>
              <a:rPr lang="it-IT" altLang="it-IT" sz="220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       neuromuscolari</a:t>
            </a:r>
          </a:p>
          <a:p>
            <a:pPr algn="l">
              <a:lnSpc>
                <a:spcPct val="85000"/>
              </a:lnSpc>
            </a:pPr>
            <a:r>
              <a:rPr lang="it-IT" altLang="it-IT" sz="220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     - affezioni della parete toracica</a:t>
            </a:r>
          </a:p>
          <a:p>
            <a:pPr algn="l">
              <a:lnSpc>
                <a:spcPct val="85000"/>
              </a:lnSpc>
            </a:pPr>
            <a:r>
              <a:rPr lang="it-IT" altLang="it-IT" sz="220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     - ostruzione delle vie aeree</a:t>
            </a:r>
          </a:p>
        </p:txBody>
      </p:sp>
      <p:cxnSp>
        <p:nvCxnSpPr>
          <p:cNvPr id="174089" name="AutoShape 9">
            <a:extLst>
              <a:ext uri="{FF2B5EF4-FFF2-40B4-BE49-F238E27FC236}">
                <a16:creationId xmlns:a16="http://schemas.microsoft.com/office/drawing/2014/main" xmlns="" id="{E801EB04-FB72-E846-84FB-82ACFD7DBDB8}"/>
              </a:ext>
            </a:extLst>
          </p:cNvPr>
          <p:cNvCxnSpPr>
            <a:cxnSpLocks noChangeShapeType="1"/>
            <a:stCxn id="174084" idx="2"/>
            <a:endCxn id="174090" idx="0"/>
          </p:cNvCxnSpPr>
          <p:nvPr/>
        </p:nvCxnSpPr>
        <p:spPr bwMode="auto">
          <a:xfrm flipH="1">
            <a:off x="3575050" y="3573463"/>
            <a:ext cx="1588" cy="1439862"/>
          </a:xfrm>
          <a:prstGeom prst="straightConnector1">
            <a:avLst/>
          </a:prstGeom>
          <a:noFill/>
          <a:ln w="19050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74090" name="Rectangle 10">
            <a:extLst>
              <a:ext uri="{FF2B5EF4-FFF2-40B4-BE49-F238E27FC236}">
                <a16:creationId xmlns:a16="http://schemas.microsoft.com/office/drawing/2014/main" xmlns="" id="{1E5AC473-7BD7-4848-A017-9074A290C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0725" y="5013326"/>
            <a:ext cx="3168650" cy="720725"/>
          </a:xfrm>
          <a:prstGeom prst="rect">
            <a:avLst/>
          </a:prstGeom>
          <a:solidFill>
            <a:schemeClr val="folHlink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it-IT" altLang="it-IT" sz="3200" b="1" dirty="0">
                <a:solidFill>
                  <a:srgbClr val="FFFF00"/>
                </a:solidFill>
                <a:latin typeface="Arial" panose="020B0604020202020204" pitchFamily="34" charset="0"/>
              </a:rPr>
              <a:t>IPOSSIEMIA</a:t>
            </a:r>
            <a:endParaRPr lang="it-IT" altLang="it-IT" sz="32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cxnSp>
        <p:nvCxnSpPr>
          <p:cNvPr id="174091" name="AutoShape 11">
            <a:extLst>
              <a:ext uri="{FF2B5EF4-FFF2-40B4-BE49-F238E27FC236}">
                <a16:creationId xmlns:a16="http://schemas.microsoft.com/office/drawing/2014/main" xmlns="" id="{A0064F56-3031-7940-B513-2664E79E5912}"/>
              </a:ext>
            </a:extLst>
          </p:cNvPr>
          <p:cNvCxnSpPr>
            <a:cxnSpLocks noChangeShapeType="1"/>
            <a:stCxn id="174086" idx="2"/>
            <a:endCxn id="174092" idx="0"/>
          </p:cNvCxnSpPr>
          <p:nvPr/>
        </p:nvCxnSpPr>
        <p:spPr bwMode="auto">
          <a:xfrm flipH="1">
            <a:off x="7977189" y="4365625"/>
            <a:ext cx="28575" cy="647700"/>
          </a:xfrm>
          <a:prstGeom prst="straightConnector1">
            <a:avLst/>
          </a:prstGeom>
          <a:noFill/>
          <a:ln w="19050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74092" name="Rectangle 12">
            <a:extLst>
              <a:ext uri="{FF2B5EF4-FFF2-40B4-BE49-F238E27FC236}">
                <a16:creationId xmlns:a16="http://schemas.microsoft.com/office/drawing/2014/main" xmlns="" id="{EA3ADB55-F33F-074E-A9B1-860DF4BFE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1900" y="5013326"/>
            <a:ext cx="3328988" cy="720725"/>
          </a:xfrm>
          <a:prstGeom prst="rect">
            <a:avLst/>
          </a:prstGeom>
          <a:solidFill>
            <a:schemeClr val="folHlink"/>
          </a:solidFill>
          <a:ln w="9525" algn="ctr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it-IT" altLang="it-IT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IPERCAPNIA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9B4460F9-118D-3A4F-A517-6ADDCD354AF4}"/>
              </a:ext>
            </a:extLst>
          </p:cNvPr>
          <p:cNvSpPr txBox="1"/>
          <p:nvPr/>
        </p:nvSpPr>
        <p:spPr>
          <a:xfrm>
            <a:off x="8603673" y="2119745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Tipo 2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05BD7A16-B018-1A4A-AD06-A7BAE254C030}"/>
              </a:ext>
            </a:extLst>
          </p:cNvPr>
          <p:cNvSpPr txBox="1"/>
          <p:nvPr/>
        </p:nvSpPr>
        <p:spPr>
          <a:xfrm>
            <a:off x="2214918" y="2133116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Tipo 1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164C70CD-B4F8-E645-B468-740A7DEE9A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1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52"/>
    </mc:Choice>
    <mc:Fallback xmlns="">
      <p:transition spd="slow" advTm="68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1026">
            <a:extLst>
              <a:ext uri="{FF2B5EF4-FFF2-40B4-BE49-F238E27FC236}">
                <a16:creationId xmlns:a16="http://schemas.microsoft.com/office/drawing/2014/main" xmlns="" id="{FAD05DBD-9EEB-B749-8912-35554B7E30C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09800" y="457200"/>
            <a:ext cx="8742218" cy="1143000"/>
          </a:xfrm>
        </p:spPr>
        <p:txBody>
          <a:bodyPr anchor="ctr">
            <a:normAutofit fontScale="90000"/>
          </a:bodyPr>
          <a:lstStyle/>
          <a:p>
            <a:r>
              <a:rPr lang="it-IT" altLang="it-IT" sz="4400" b="1" dirty="0">
                <a:solidFill>
                  <a:srgbClr val="800000"/>
                </a:solidFill>
                <a:latin typeface="Arial" panose="020B0604020202020204" pitchFamily="34" charset="0"/>
              </a:rPr>
              <a:t>PATOGENESI dell’Insufficienza Respiratoria</a:t>
            </a:r>
          </a:p>
        </p:txBody>
      </p:sp>
      <p:sp>
        <p:nvSpPr>
          <p:cNvPr id="181251" name="Text Box 1027">
            <a:extLst>
              <a:ext uri="{FF2B5EF4-FFF2-40B4-BE49-F238E27FC236}">
                <a16:creationId xmlns:a16="http://schemas.microsoft.com/office/drawing/2014/main" xmlns="" id="{31D8AEB0-5DA3-C74B-A253-DDB576CF6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3" y="2728913"/>
            <a:ext cx="2839239" cy="646331"/>
          </a:xfrm>
          <a:prstGeom prst="rect">
            <a:avLst/>
          </a:prstGeom>
          <a:noFill/>
          <a:ln w="9525">
            <a:solidFill>
              <a:srgbClr val="FF7C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7C8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it-IT" b="1" dirty="0">
                <a:solidFill>
                  <a:srgbClr val="FF0000"/>
                </a:solidFill>
                <a:latin typeface="Arial" panose="020B0604020202020204" pitchFamily="34" charset="0"/>
              </a:rPr>
              <a:t>Insufficienza Polmonare</a:t>
            </a:r>
          </a:p>
          <a:p>
            <a:pPr algn="l"/>
            <a:r>
              <a:rPr lang="it-IT" altLang="it-IT" b="1" dirty="0">
                <a:solidFill>
                  <a:srgbClr val="FF0000"/>
                </a:solidFill>
                <a:latin typeface="Arial" panose="020B0604020202020204" pitchFamily="34" charset="0"/>
              </a:rPr>
              <a:t>LUNG FAILURE</a:t>
            </a:r>
          </a:p>
        </p:txBody>
      </p:sp>
      <p:cxnSp>
        <p:nvCxnSpPr>
          <p:cNvPr id="181252" name="AutoShape 1028">
            <a:extLst>
              <a:ext uri="{FF2B5EF4-FFF2-40B4-BE49-F238E27FC236}">
                <a16:creationId xmlns:a16="http://schemas.microsoft.com/office/drawing/2014/main" xmlns="" id="{D22E2186-DB9C-0B4A-9861-96403BDAC468}"/>
              </a:ext>
            </a:extLst>
          </p:cNvPr>
          <p:cNvCxnSpPr>
            <a:cxnSpLocks noChangeShapeType="1"/>
            <a:stCxn id="181251" idx="3"/>
            <a:endCxn id="181254" idx="1"/>
          </p:cNvCxnSpPr>
          <p:nvPr/>
        </p:nvCxnSpPr>
        <p:spPr bwMode="auto">
          <a:xfrm flipV="1">
            <a:off x="5479252" y="2246829"/>
            <a:ext cx="754861" cy="80525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81253" name="Text Box 1029">
            <a:extLst>
              <a:ext uri="{FF2B5EF4-FFF2-40B4-BE49-F238E27FC236}">
                <a16:creationId xmlns:a16="http://schemas.microsoft.com/office/drawing/2014/main" xmlns="" id="{685BB36E-479F-8244-986F-F7B5F2A20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4" y="4627563"/>
            <a:ext cx="1898981" cy="646331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7C8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it-IT" b="1" dirty="0">
                <a:solidFill>
                  <a:srgbClr val="000066"/>
                </a:solidFill>
                <a:latin typeface="Arial" panose="020B0604020202020204" pitchFamily="34" charset="0"/>
              </a:rPr>
              <a:t>Deficit Pompa</a:t>
            </a:r>
          </a:p>
          <a:p>
            <a:pPr algn="l"/>
            <a:r>
              <a:rPr lang="it-IT" altLang="it-IT" b="1" dirty="0">
                <a:solidFill>
                  <a:srgbClr val="000066"/>
                </a:solidFill>
                <a:latin typeface="Arial" panose="020B0604020202020204" pitchFamily="34" charset="0"/>
              </a:rPr>
              <a:t>PUMP FAILURE</a:t>
            </a:r>
          </a:p>
        </p:txBody>
      </p:sp>
      <p:sp>
        <p:nvSpPr>
          <p:cNvPr id="181254" name="Text Box 1030">
            <a:extLst>
              <a:ext uri="{FF2B5EF4-FFF2-40B4-BE49-F238E27FC236}">
                <a16:creationId xmlns:a16="http://schemas.microsoft.com/office/drawing/2014/main" xmlns="" id="{6B10798D-5893-4649-9DE0-155103E6E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4113" y="2062163"/>
            <a:ext cx="19117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7C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7C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it-IT" dirty="0">
                <a:solidFill>
                  <a:srgbClr val="FF0000"/>
                </a:solidFill>
                <a:latin typeface="Arial" panose="020B0604020202020204" pitchFamily="34" charset="0"/>
              </a:rPr>
              <a:t>Deficit Diffusione</a:t>
            </a:r>
          </a:p>
        </p:txBody>
      </p:sp>
      <p:cxnSp>
        <p:nvCxnSpPr>
          <p:cNvPr id="181255" name="AutoShape 1031">
            <a:extLst>
              <a:ext uri="{FF2B5EF4-FFF2-40B4-BE49-F238E27FC236}">
                <a16:creationId xmlns:a16="http://schemas.microsoft.com/office/drawing/2014/main" xmlns="" id="{1521A32F-541A-CD41-854A-88F909D6FC83}"/>
              </a:ext>
            </a:extLst>
          </p:cNvPr>
          <p:cNvCxnSpPr>
            <a:cxnSpLocks noChangeShapeType="1"/>
            <a:stCxn id="181251" idx="3"/>
            <a:endCxn id="181256" idx="1"/>
          </p:cNvCxnSpPr>
          <p:nvPr/>
        </p:nvCxnSpPr>
        <p:spPr bwMode="auto">
          <a:xfrm flipV="1">
            <a:off x="5479252" y="2894529"/>
            <a:ext cx="767561" cy="15755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81256" name="Text Box 1032">
            <a:extLst>
              <a:ext uri="{FF2B5EF4-FFF2-40B4-BE49-F238E27FC236}">
                <a16:creationId xmlns:a16="http://schemas.microsoft.com/office/drawing/2014/main" xmlns="" id="{7BA30812-563B-8E48-BE83-CA4278529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6813" y="2709863"/>
            <a:ext cx="23135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7C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7C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buFont typeface="Wingdings" pitchFamily="2" charset="2"/>
              <a:buNone/>
            </a:pPr>
            <a:r>
              <a:rPr lang="it-IT" altLang="it-IT" dirty="0">
                <a:solidFill>
                  <a:srgbClr val="FF0000"/>
                </a:solidFill>
                <a:latin typeface="Arial" panose="020B0604020202020204" pitchFamily="34" charset="0"/>
              </a:rPr>
              <a:t>Shunt </a:t>
            </a:r>
            <a:r>
              <a:rPr lang="it-IT" altLang="it-IT" dirty="0" err="1">
                <a:solidFill>
                  <a:srgbClr val="FF0000"/>
                </a:solidFill>
                <a:latin typeface="Arial" panose="020B0604020202020204" pitchFamily="34" charset="0"/>
              </a:rPr>
              <a:t>Artero</a:t>
            </a:r>
            <a:r>
              <a:rPr lang="it-IT" altLang="it-IT" dirty="0">
                <a:solidFill>
                  <a:srgbClr val="FF0000"/>
                </a:solidFill>
                <a:latin typeface="Arial" panose="020B0604020202020204" pitchFamily="34" charset="0"/>
              </a:rPr>
              <a:t>-Venoso</a:t>
            </a:r>
          </a:p>
        </p:txBody>
      </p:sp>
      <p:cxnSp>
        <p:nvCxnSpPr>
          <p:cNvPr id="181257" name="AutoShape 1033">
            <a:extLst>
              <a:ext uri="{FF2B5EF4-FFF2-40B4-BE49-F238E27FC236}">
                <a16:creationId xmlns:a16="http://schemas.microsoft.com/office/drawing/2014/main" xmlns="" id="{1A8A08D3-ECB2-B547-BC29-1B8F2B008C1E}"/>
              </a:ext>
            </a:extLst>
          </p:cNvPr>
          <p:cNvCxnSpPr>
            <a:cxnSpLocks noChangeShapeType="1"/>
            <a:stCxn id="181251" idx="3"/>
            <a:endCxn id="181258" idx="1"/>
          </p:cNvCxnSpPr>
          <p:nvPr/>
        </p:nvCxnSpPr>
        <p:spPr bwMode="auto">
          <a:xfrm>
            <a:off x="5479252" y="3052079"/>
            <a:ext cx="767562" cy="609212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81258" name="Text Box 1034">
            <a:extLst>
              <a:ext uri="{FF2B5EF4-FFF2-40B4-BE49-F238E27FC236}">
                <a16:creationId xmlns:a16="http://schemas.microsoft.com/office/drawing/2014/main" xmlns="" id="{662B0F32-10A4-9246-B251-F13FA8EBA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6814" y="3476625"/>
            <a:ext cx="23775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7C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7C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it-IT" dirty="0">
                <a:solidFill>
                  <a:srgbClr val="FF0000"/>
                </a:solidFill>
                <a:latin typeface="Arial" panose="020B0604020202020204" pitchFamily="34" charset="0"/>
              </a:rPr>
              <a:t>Maldistribuzione V/</a:t>
            </a:r>
            <a:r>
              <a:rPr lang="it-IT" altLang="it-IT" dirty="0" err="1">
                <a:solidFill>
                  <a:srgbClr val="FF0000"/>
                </a:solidFill>
                <a:latin typeface="Arial" panose="020B0604020202020204" pitchFamily="34" charset="0"/>
              </a:rPr>
              <a:t>Q</a:t>
            </a:r>
            <a:r>
              <a:rPr lang="it-IT" altLang="it-IT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</p:txBody>
      </p:sp>
      <p:cxnSp>
        <p:nvCxnSpPr>
          <p:cNvPr id="181259" name="AutoShape 1035">
            <a:extLst>
              <a:ext uri="{FF2B5EF4-FFF2-40B4-BE49-F238E27FC236}">
                <a16:creationId xmlns:a16="http://schemas.microsoft.com/office/drawing/2014/main" xmlns="" id="{62E7A611-9819-884A-8221-11AC707B0387}"/>
              </a:ext>
            </a:extLst>
          </p:cNvPr>
          <p:cNvCxnSpPr>
            <a:cxnSpLocks noChangeShapeType="1"/>
            <a:endCxn id="181260" idx="1"/>
          </p:cNvCxnSpPr>
          <p:nvPr/>
        </p:nvCxnSpPr>
        <p:spPr bwMode="auto">
          <a:xfrm>
            <a:off x="4538995" y="4812229"/>
            <a:ext cx="1701468" cy="0"/>
          </a:xfrm>
          <a:prstGeom prst="straightConnector1">
            <a:avLst/>
          </a:prstGeom>
          <a:noFill/>
          <a:ln w="19050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81260" name="Text Box 1036">
            <a:extLst>
              <a:ext uri="{FF2B5EF4-FFF2-40B4-BE49-F238E27FC236}">
                <a16:creationId xmlns:a16="http://schemas.microsoft.com/office/drawing/2014/main" xmlns="" id="{E5CDC8EE-A88D-D945-9803-56F81E384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63" y="4627563"/>
            <a:ext cx="273671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7C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7C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it-IT" dirty="0" err="1">
                <a:solidFill>
                  <a:srgbClr val="000066"/>
                </a:solidFill>
                <a:latin typeface="Arial" panose="020B0604020202020204" pitchFamily="34" charset="0"/>
              </a:rPr>
              <a:t>Ipoventilazione</a:t>
            </a:r>
            <a:r>
              <a:rPr lang="it-IT" altLang="it-IT" dirty="0">
                <a:solidFill>
                  <a:srgbClr val="000066"/>
                </a:solidFill>
                <a:latin typeface="Arial" panose="020B0604020202020204" pitchFamily="34" charset="0"/>
              </a:rPr>
              <a:t> Alveolare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9A5766F0-B2B9-F44D-A071-F393898A05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2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56"/>
    </mc:Choice>
    <mc:Fallback xmlns="">
      <p:transition spd="slow" advTm="36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>
            <a:extLst>
              <a:ext uri="{FF2B5EF4-FFF2-40B4-BE49-F238E27FC236}">
                <a16:creationId xmlns:a16="http://schemas.microsoft.com/office/drawing/2014/main" xmlns="" id="{5C3E37BD-95C6-7848-8D3E-8159972F6CB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19288" y="260350"/>
            <a:ext cx="8280400" cy="1143000"/>
          </a:xfrm>
        </p:spPr>
        <p:txBody>
          <a:bodyPr anchor="ctr"/>
          <a:lstStyle/>
          <a:p>
            <a:r>
              <a:rPr lang="it-IT" altLang="it-IT" sz="3600" b="1">
                <a:solidFill>
                  <a:srgbClr val="800000"/>
                </a:solidFill>
                <a:latin typeface="Arial" panose="020B0604020202020204" pitchFamily="34" charset="0"/>
              </a:rPr>
              <a:t>Classificazione dell’insufficienza respiratoria</a:t>
            </a:r>
          </a:p>
        </p:txBody>
      </p:sp>
      <p:sp>
        <p:nvSpPr>
          <p:cNvPr id="251917" name="Text Box 13">
            <a:extLst>
              <a:ext uri="{FF2B5EF4-FFF2-40B4-BE49-F238E27FC236}">
                <a16:creationId xmlns:a16="http://schemas.microsoft.com/office/drawing/2014/main" xmlns="" id="{BFBF48F4-9F8B-6F47-B221-9E2B70C93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1557338"/>
            <a:ext cx="4032250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000066"/>
              </a:buClr>
            </a:pPr>
            <a:r>
              <a:rPr lang="it-IT" altLang="it-IT" sz="2000" b="1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000">
                <a:solidFill>
                  <a:srgbClr val="000066"/>
                </a:solidFill>
                <a:latin typeface="Arial" panose="020B0604020202020204" pitchFamily="34" charset="0"/>
              </a:rPr>
              <a:t>Insufficienza (primitivamente/prevalentemente) del</a:t>
            </a:r>
            <a:r>
              <a:rPr lang="it-IT" altLang="it-IT" sz="2000" b="1">
                <a:solidFill>
                  <a:srgbClr val="000066"/>
                </a:solidFill>
                <a:latin typeface="Arial" panose="020B0604020202020204" pitchFamily="34" charset="0"/>
              </a:rPr>
              <a:t> POLMONE</a:t>
            </a:r>
          </a:p>
          <a:p>
            <a:pPr eaLnBrk="1" hangingPunct="1">
              <a:buClr>
                <a:srgbClr val="000066"/>
              </a:buClr>
            </a:pPr>
            <a:r>
              <a:rPr lang="it-IT" altLang="it-IT" sz="2000" b="1">
                <a:solidFill>
                  <a:srgbClr val="000066"/>
                </a:solidFill>
                <a:latin typeface="Arial" panose="020B0604020202020204" pitchFamily="34" charset="0"/>
              </a:rPr>
              <a:t>Ipossiemica</a:t>
            </a:r>
            <a:endParaRPr lang="it-IT" altLang="it-IT" sz="800" b="1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l" eaLnBrk="1" hangingPunct="1">
              <a:lnSpc>
                <a:spcPct val="90000"/>
              </a:lnSpc>
              <a:buClr>
                <a:srgbClr val="000066"/>
              </a:buClr>
              <a:buFontTx/>
              <a:buChar char="•"/>
            </a:pPr>
            <a:r>
              <a:rPr lang="it-IT" altLang="it-IT">
                <a:solidFill>
                  <a:srgbClr val="000066"/>
                </a:solidFill>
                <a:latin typeface="Arial" panose="020B0604020202020204" pitchFamily="34" charset="0"/>
              </a:rPr>
              <a:t> ARDS</a:t>
            </a:r>
          </a:p>
          <a:p>
            <a:pPr algn="l" eaLnBrk="1" hangingPunct="1">
              <a:lnSpc>
                <a:spcPct val="90000"/>
              </a:lnSpc>
              <a:buClr>
                <a:srgbClr val="000066"/>
              </a:buClr>
              <a:buFontTx/>
              <a:buChar char="•"/>
            </a:pPr>
            <a:r>
              <a:rPr lang="it-IT" altLang="it-IT">
                <a:solidFill>
                  <a:srgbClr val="000066"/>
                </a:solidFill>
                <a:latin typeface="Arial" panose="020B0604020202020204" pitchFamily="34" charset="0"/>
              </a:rPr>
              <a:t> Edema polmonare</a:t>
            </a:r>
          </a:p>
          <a:p>
            <a:pPr algn="l" eaLnBrk="1" hangingPunct="1">
              <a:lnSpc>
                <a:spcPct val="90000"/>
              </a:lnSpc>
              <a:buClr>
                <a:srgbClr val="000066"/>
              </a:buClr>
              <a:buFontTx/>
              <a:buChar char="•"/>
            </a:pPr>
            <a:r>
              <a:rPr lang="it-IT" altLang="it-IT">
                <a:solidFill>
                  <a:srgbClr val="000066"/>
                </a:solidFill>
                <a:latin typeface="Arial" panose="020B0604020202020204" pitchFamily="34" charset="0"/>
              </a:rPr>
              <a:t> Embolia polmonare</a:t>
            </a:r>
          </a:p>
          <a:p>
            <a:pPr algn="l" eaLnBrk="1" hangingPunct="1">
              <a:lnSpc>
                <a:spcPct val="90000"/>
              </a:lnSpc>
              <a:buClr>
                <a:srgbClr val="000066"/>
              </a:buClr>
              <a:buFontTx/>
              <a:buChar char="•"/>
            </a:pPr>
            <a:r>
              <a:rPr lang="it-IT" altLang="it-IT">
                <a:solidFill>
                  <a:srgbClr val="000066"/>
                </a:solidFill>
                <a:latin typeface="Arial" panose="020B0604020202020204" pitchFamily="34" charset="0"/>
              </a:rPr>
              <a:t> Polmoniti</a:t>
            </a:r>
          </a:p>
          <a:p>
            <a:pPr algn="l" eaLnBrk="1" hangingPunct="1">
              <a:lnSpc>
                <a:spcPct val="90000"/>
              </a:lnSpc>
              <a:buClr>
                <a:srgbClr val="000066"/>
              </a:buClr>
              <a:buFontTx/>
              <a:buChar char="•"/>
            </a:pPr>
            <a:r>
              <a:rPr lang="it-IT" altLang="it-IT">
                <a:solidFill>
                  <a:srgbClr val="000066"/>
                </a:solidFill>
                <a:latin typeface="Arial" panose="020B0604020202020204" pitchFamily="34" charset="0"/>
              </a:rPr>
              <a:t> Pneumopatie interstiziali</a:t>
            </a:r>
          </a:p>
          <a:p>
            <a:pPr algn="l" eaLnBrk="1" hangingPunct="1">
              <a:lnSpc>
                <a:spcPct val="90000"/>
              </a:lnSpc>
              <a:buClr>
                <a:srgbClr val="000066"/>
              </a:buClr>
              <a:buFontTx/>
              <a:buChar char="•"/>
            </a:pPr>
            <a:r>
              <a:rPr lang="it-IT" altLang="it-IT">
                <a:solidFill>
                  <a:srgbClr val="000066"/>
                </a:solidFill>
                <a:latin typeface="Arial" panose="020B0604020202020204" pitchFamily="34" charset="0"/>
              </a:rPr>
              <a:t> Asma-BPCO</a:t>
            </a:r>
            <a:endParaRPr lang="it-IT" altLang="it-IT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51919" name="Text Box 15">
            <a:extLst>
              <a:ext uri="{FF2B5EF4-FFF2-40B4-BE49-F238E27FC236}">
                <a16:creationId xmlns:a16="http://schemas.microsoft.com/office/drawing/2014/main" xmlns="" id="{3FFDAFAB-F786-B844-9A43-9ACD3181F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0" y="1557339"/>
            <a:ext cx="4032250" cy="167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000066"/>
              </a:buClr>
            </a:pPr>
            <a:r>
              <a:rPr lang="it-IT" altLang="it-IT" sz="2000" b="1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000">
                <a:solidFill>
                  <a:srgbClr val="000066"/>
                </a:solidFill>
                <a:latin typeface="Arial" panose="020B0604020202020204" pitchFamily="34" charset="0"/>
              </a:rPr>
              <a:t>Insufficienza (primitivamente/prevalentemente) della</a:t>
            </a:r>
            <a:r>
              <a:rPr lang="it-IT" altLang="it-IT" sz="2000" b="1">
                <a:solidFill>
                  <a:srgbClr val="000066"/>
                </a:solidFill>
                <a:latin typeface="Arial" panose="020B0604020202020204" pitchFamily="34" charset="0"/>
              </a:rPr>
              <a:t> POMPA VENTILATORIA</a:t>
            </a:r>
          </a:p>
          <a:p>
            <a:pPr eaLnBrk="1" hangingPunct="1">
              <a:buClr>
                <a:srgbClr val="000066"/>
              </a:buClr>
            </a:pPr>
            <a:r>
              <a:rPr lang="it-IT" altLang="it-IT" sz="2000" b="1">
                <a:solidFill>
                  <a:srgbClr val="000066"/>
                </a:solidFill>
                <a:latin typeface="Arial" panose="020B0604020202020204" pitchFamily="34" charset="0"/>
              </a:rPr>
              <a:t>Ipossiemico-Ipercapnica</a:t>
            </a:r>
            <a:endParaRPr lang="it-IT" altLang="it-IT" sz="1000" b="1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l" eaLnBrk="1" hangingPunct="1">
              <a:buClr>
                <a:srgbClr val="000066"/>
              </a:buClr>
              <a:buFontTx/>
              <a:buChar char="•"/>
            </a:pPr>
            <a:r>
              <a:rPr lang="it-IT" altLang="it-IT">
                <a:solidFill>
                  <a:srgbClr val="000066"/>
                </a:solidFill>
                <a:latin typeface="Arial" panose="020B0604020202020204" pitchFamily="34" charset="0"/>
              </a:rPr>
              <a:t> Malattie neuromuscolari</a:t>
            </a:r>
          </a:p>
          <a:p>
            <a:pPr algn="l" eaLnBrk="1" hangingPunct="1">
              <a:buClr>
                <a:srgbClr val="000066"/>
              </a:buClr>
              <a:buFontTx/>
              <a:buChar char="•"/>
            </a:pPr>
            <a:r>
              <a:rPr lang="it-IT" altLang="it-IT">
                <a:solidFill>
                  <a:srgbClr val="000066"/>
                </a:solidFill>
                <a:latin typeface="Arial" panose="020B0604020202020204" pitchFamily="34" charset="0"/>
              </a:rPr>
              <a:t> Cifoscoliosi</a:t>
            </a:r>
            <a:endParaRPr lang="it-IT" altLang="it-IT" sz="20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51920" name="Text Box 16">
            <a:extLst>
              <a:ext uri="{FF2B5EF4-FFF2-40B4-BE49-F238E27FC236}">
                <a16:creationId xmlns:a16="http://schemas.microsoft.com/office/drawing/2014/main" xmlns="" id="{1753D206-060B-EB41-8BD1-86DC8BA02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1" y="4508500"/>
            <a:ext cx="7129463" cy="186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buClr>
                <a:srgbClr val="000066"/>
              </a:buClr>
            </a:pPr>
            <a:r>
              <a:rPr lang="it-IT" altLang="it-IT" sz="2000" b="1">
                <a:solidFill>
                  <a:srgbClr val="000066"/>
                </a:solidFill>
                <a:latin typeface="Arial" panose="020B0604020202020204" pitchFamily="34" charset="0"/>
              </a:rPr>
              <a:t> INSUFFICIENZA RESPIRATORIA</a:t>
            </a:r>
          </a:p>
          <a:p>
            <a:pPr eaLnBrk="1" hangingPunct="1">
              <a:lnSpc>
                <a:spcPct val="80000"/>
              </a:lnSpc>
              <a:buClr>
                <a:srgbClr val="000066"/>
              </a:buClr>
            </a:pPr>
            <a:r>
              <a:rPr lang="it-IT" altLang="it-IT" sz="2000">
                <a:solidFill>
                  <a:srgbClr val="000066"/>
                </a:solidFill>
                <a:latin typeface="Arial" panose="020B0604020202020204" pitchFamily="34" charset="0"/>
              </a:rPr>
              <a:t>(mista: del</a:t>
            </a:r>
            <a:r>
              <a:rPr lang="it-IT" altLang="it-IT" sz="2000" b="1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000">
                <a:solidFill>
                  <a:srgbClr val="000066"/>
                </a:solidFill>
                <a:latin typeface="Arial" panose="020B0604020202020204" pitchFamily="34" charset="0"/>
              </a:rPr>
              <a:t>polmone e della pompa ventilatoria)</a:t>
            </a:r>
          </a:p>
          <a:p>
            <a:pPr eaLnBrk="1" hangingPunct="1">
              <a:buClr>
                <a:srgbClr val="000066"/>
              </a:buClr>
            </a:pPr>
            <a:r>
              <a:rPr lang="it-IT" altLang="it-IT" sz="2000" b="1">
                <a:solidFill>
                  <a:srgbClr val="000066"/>
                </a:solidFill>
                <a:latin typeface="Arial" panose="020B0604020202020204" pitchFamily="34" charset="0"/>
              </a:rPr>
              <a:t>Ipossiemico-Ipercapnica</a:t>
            </a:r>
          </a:p>
          <a:p>
            <a:pPr eaLnBrk="1" hangingPunct="1">
              <a:buClr>
                <a:srgbClr val="000066"/>
              </a:buClr>
            </a:pPr>
            <a:endParaRPr lang="it-IT" altLang="it-IT" sz="1000" b="1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l" eaLnBrk="1" hangingPunct="1">
              <a:buClr>
                <a:srgbClr val="000066"/>
              </a:buClr>
              <a:buFontTx/>
              <a:buChar char="•"/>
            </a:pPr>
            <a:r>
              <a:rPr lang="it-IT" altLang="it-IT">
                <a:solidFill>
                  <a:srgbClr val="000066"/>
                </a:solidFill>
                <a:latin typeface="Arial" panose="020B0604020202020204" pitchFamily="34" charset="0"/>
              </a:rPr>
              <a:t> Tutte le forme precedenti (quando complicate e/o in fase avanzata)</a:t>
            </a:r>
          </a:p>
          <a:p>
            <a:pPr algn="l" eaLnBrk="1" hangingPunct="1">
              <a:buClr>
                <a:srgbClr val="000066"/>
              </a:buClr>
              <a:buFontTx/>
              <a:buChar char="•"/>
            </a:pPr>
            <a:r>
              <a:rPr lang="it-IT" altLang="it-IT">
                <a:solidFill>
                  <a:srgbClr val="000066"/>
                </a:solidFill>
                <a:latin typeface="Arial" panose="020B0604020202020204" pitchFamily="34" charset="0"/>
              </a:rPr>
              <a:t> “Riacutizzazioni” della BPCO</a:t>
            </a:r>
          </a:p>
          <a:p>
            <a:pPr algn="l" eaLnBrk="1" hangingPunct="1">
              <a:buClr>
                <a:srgbClr val="000066"/>
              </a:buClr>
              <a:buFontTx/>
              <a:buChar char="•"/>
            </a:pPr>
            <a:r>
              <a:rPr lang="it-IT" altLang="it-IT">
                <a:solidFill>
                  <a:srgbClr val="000066"/>
                </a:solidFill>
                <a:latin typeface="Arial" panose="020B0604020202020204" pitchFamily="34" charset="0"/>
              </a:rPr>
              <a:t> Stato di male asmatico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26E6C8E4-33B5-CA40-AB2C-DAFE9C192E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408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70"/>
    </mc:Choice>
    <mc:Fallback xmlns="">
      <p:transition spd="slow" advTm="83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1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51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1917" grpId="0"/>
      <p:bldP spid="251919" grpId="0"/>
      <p:bldP spid="2519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11FEFB1-3BE4-F045-9604-3E20A7C74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4DC3F561-C076-7140-A420-6303DF98D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9AE78117-79D1-0144-9CE1-BCF074252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70AF7764-2601-E142-A10B-C42458612E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8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18"/>
    </mc:Choice>
    <mc:Fallback xmlns="">
      <p:transition spd="slow" advTm="65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1"/>
          <p:cNvSpPr txBox="1">
            <a:spLocks noChangeArrowheads="1"/>
          </p:cNvSpPr>
          <p:nvPr/>
        </p:nvSpPr>
        <p:spPr bwMode="auto">
          <a:xfrm>
            <a:off x="2159000" y="865188"/>
            <a:ext cx="688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it-IT" altLang="it-IT" sz="2800">
                <a:solidFill>
                  <a:schemeClr val="accent2"/>
                </a:solidFill>
                <a:latin typeface="Tahoma" charset="0"/>
              </a:rPr>
              <a:t>Terapia dell’insufficienza respiratoria acuta</a:t>
            </a:r>
          </a:p>
        </p:txBody>
      </p:sp>
      <p:sp>
        <p:nvSpPr>
          <p:cNvPr id="54275" name="TextBox 2"/>
          <p:cNvSpPr txBox="1">
            <a:spLocks noChangeArrowheads="1"/>
          </p:cNvSpPr>
          <p:nvPr/>
        </p:nvSpPr>
        <p:spPr bwMode="auto">
          <a:xfrm>
            <a:off x="1908175" y="2463800"/>
            <a:ext cx="8504238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it-IT" altLang="it-IT">
                <a:latin typeface="Tahoma" charset="0"/>
              </a:rPr>
              <a:t>Terapia della </a:t>
            </a:r>
            <a:r>
              <a:rPr lang="it-IT" altLang="it-IT" b="1">
                <a:latin typeface="Tahoma" charset="0"/>
              </a:rPr>
              <a:t>causa</a:t>
            </a:r>
            <a:r>
              <a:rPr lang="it-IT" altLang="it-IT">
                <a:latin typeface="Tahoma" charset="0"/>
              </a:rPr>
              <a:t> di I.R.A. </a:t>
            </a:r>
          </a:p>
          <a:p>
            <a:endParaRPr lang="it-IT" altLang="it-IT">
              <a:latin typeface="Tahoma" charset="0"/>
            </a:endParaRPr>
          </a:p>
          <a:p>
            <a:r>
              <a:rPr lang="it-IT" altLang="it-IT">
                <a:latin typeface="Tahoma" charset="0"/>
              </a:rPr>
              <a:t>                    +</a:t>
            </a:r>
          </a:p>
          <a:p>
            <a:endParaRPr lang="it-IT" altLang="it-IT">
              <a:latin typeface="Tahoma" charset="0"/>
            </a:endParaRPr>
          </a:p>
          <a:p>
            <a:endParaRPr lang="it-IT" altLang="it-IT">
              <a:latin typeface="Tahoma" charset="0"/>
            </a:endParaRPr>
          </a:p>
          <a:p>
            <a:r>
              <a:rPr lang="it-IT" altLang="it-IT">
                <a:latin typeface="Tahoma" charset="0"/>
              </a:rPr>
              <a:t>IN OGNI CASO: </a:t>
            </a:r>
            <a:r>
              <a:rPr lang="it-IT" altLang="it-IT" b="1">
                <a:latin typeface="Tahoma" charset="0"/>
              </a:rPr>
              <a:t>ossigenoterapia</a:t>
            </a:r>
          </a:p>
          <a:p>
            <a:endParaRPr lang="it-IT" altLang="it-IT">
              <a:latin typeface="Tahoma" charset="0"/>
            </a:endParaRPr>
          </a:p>
          <a:p>
            <a:endParaRPr lang="it-IT" altLang="it-IT">
              <a:latin typeface="Tahoma" charset="0"/>
            </a:endParaRPr>
          </a:p>
          <a:p>
            <a:r>
              <a:rPr lang="it-IT" altLang="it-IT">
                <a:latin typeface="Tahoma" charset="0"/>
              </a:rPr>
              <a:t>In caso di insufficienza respiratoria ipercapnica acuta: </a:t>
            </a:r>
            <a:r>
              <a:rPr lang="it-IT" altLang="it-IT" b="1">
                <a:latin typeface="Tahoma" charset="0"/>
              </a:rPr>
              <a:t>ventilazione meccanica</a:t>
            </a:r>
          </a:p>
          <a:p>
            <a:endParaRPr lang="it-IT" altLang="it-IT" b="1">
              <a:latin typeface="Tahoma" charset="0"/>
            </a:endParaRPr>
          </a:p>
          <a:p>
            <a:endParaRPr lang="it-IT" altLang="it-IT" b="1">
              <a:latin typeface="Tahoma" charset="0"/>
            </a:endParaRPr>
          </a:p>
          <a:p>
            <a:r>
              <a:rPr lang="it-IT" altLang="it-IT">
                <a:latin typeface="Tahoma" charset="0"/>
              </a:rPr>
              <a:t>In casi selezionati e refrattari: ECMO (ossigenazione a membrana tramite </a:t>
            </a:r>
          </a:p>
          <a:p>
            <a:endParaRPr lang="it-IT" altLang="it-IT">
              <a:latin typeface="Tahoma" charset="0"/>
            </a:endParaRPr>
          </a:p>
          <a:p>
            <a:r>
              <a:rPr lang="it-IT" altLang="it-IT">
                <a:latin typeface="Tahoma" charset="0"/>
              </a:rPr>
              <a:t>                                                       circolazione extracorporea)</a:t>
            </a:r>
          </a:p>
          <a:p>
            <a:endParaRPr lang="it-IT" altLang="it-IT">
              <a:latin typeface="Tahoma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0C4D51AA-B146-134C-AC3D-2960997C95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7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959"/>
    </mc:Choice>
    <mc:Fallback xmlns="">
      <p:transition spd="slow" advTm="145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4610" name="Group 2">
            <a:extLst>
              <a:ext uri="{FF2B5EF4-FFF2-40B4-BE49-F238E27FC236}">
                <a16:creationId xmlns:a16="http://schemas.microsoft.com/office/drawing/2014/main" xmlns="" id="{5A049275-22C1-5F45-BDBD-E20FD07EE0E6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914400"/>
            <a:ext cx="8255000" cy="4103688"/>
            <a:chOff x="336" y="576"/>
            <a:chExt cx="5200" cy="2585"/>
          </a:xfrm>
        </p:grpSpPr>
        <p:sp>
          <p:nvSpPr>
            <p:cNvPr id="964611" name="Text Box 3">
              <a:extLst>
                <a:ext uri="{FF2B5EF4-FFF2-40B4-BE49-F238E27FC236}">
                  <a16:creationId xmlns:a16="http://schemas.microsoft.com/office/drawing/2014/main" xmlns="" id="{FBEB0242-0972-9A44-9AB2-31B2D4C21E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2" y="576"/>
              <a:ext cx="112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3600">
                  <a:solidFill>
                    <a:srgbClr val="FFFF00"/>
                  </a:solidFill>
                  <a:latin typeface="Myriad Roman" pitchFamily="34" charset="0"/>
                </a:rPr>
                <a:t>ACIDOSI</a:t>
              </a:r>
            </a:p>
          </p:txBody>
        </p:sp>
        <p:grpSp>
          <p:nvGrpSpPr>
            <p:cNvPr id="964612" name="Group 4">
              <a:extLst>
                <a:ext uri="{FF2B5EF4-FFF2-40B4-BE49-F238E27FC236}">
                  <a16:creationId xmlns:a16="http://schemas.microsoft.com/office/drawing/2014/main" xmlns="" id="{6AD9D256-A4FB-BC40-87FE-08533EF2BA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" y="1296"/>
              <a:ext cx="2160" cy="1865"/>
              <a:chOff x="384" y="1296"/>
              <a:chExt cx="2958" cy="2489"/>
            </a:xfrm>
          </p:grpSpPr>
          <p:sp>
            <p:nvSpPr>
              <p:cNvPr id="964613" name="AutoShape 5">
                <a:extLst>
                  <a:ext uri="{FF2B5EF4-FFF2-40B4-BE49-F238E27FC236}">
                    <a16:creationId xmlns:a16="http://schemas.microsoft.com/office/drawing/2014/main" xmlns="" id="{AC558EDA-60AA-874C-9DB3-114F77B3B3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7" y="3197"/>
                <a:ext cx="722" cy="588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64614" name="Rectangle 6">
                <a:extLst>
                  <a:ext uri="{FF2B5EF4-FFF2-40B4-BE49-F238E27FC236}">
                    <a16:creationId xmlns:a16="http://schemas.microsoft.com/office/drawing/2014/main" xmlns="" id="{D43FD259-B49E-4040-BF42-DF37DABC51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05056">
                <a:off x="390" y="3152"/>
                <a:ext cx="2952" cy="32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64615" name="AutoShape 7">
                <a:extLst>
                  <a:ext uri="{FF2B5EF4-FFF2-40B4-BE49-F238E27FC236}">
                    <a16:creationId xmlns:a16="http://schemas.microsoft.com/office/drawing/2014/main" xmlns="" id="{67AFE701-3615-0149-BFAE-73D4F74855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6" y="2576"/>
                <a:ext cx="660" cy="304"/>
              </a:xfrm>
              <a:prstGeom prst="can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64616" name="AutoShape 8">
                <a:extLst>
                  <a:ext uri="{FF2B5EF4-FFF2-40B4-BE49-F238E27FC236}">
                    <a16:creationId xmlns:a16="http://schemas.microsoft.com/office/drawing/2014/main" xmlns="" id="{FD73C152-2C27-1448-869B-82613EBA77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2572"/>
                <a:ext cx="731" cy="802"/>
              </a:xfrm>
              <a:prstGeom prst="can">
                <a:avLst>
                  <a:gd name="adj" fmla="val 27428"/>
                </a:avLst>
              </a:prstGeom>
              <a:solidFill>
                <a:srgbClr val="66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64617" name="Text Box 9">
                <a:extLst>
                  <a:ext uri="{FF2B5EF4-FFF2-40B4-BE49-F238E27FC236}">
                    <a16:creationId xmlns:a16="http://schemas.microsoft.com/office/drawing/2014/main" xmlns="" id="{83B5DE80-DED7-E24E-AA01-19C2394D86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2" y="2820"/>
                <a:ext cx="632" cy="2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6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it-IT" altLang="it-IT" sz="1600">
                  <a:latin typeface="Myriad Roman" pitchFamily="34" charset="0"/>
                </a:endParaRPr>
              </a:p>
            </p:txBody>
          </p:sp>
          <p:sp>
            <p:nvSpPr>
              <p:cNvPr id="964618" name="Text Box 10">
                <a:extLst>
                  <a:ext uri="{FF2B5EF4-FFF2-40B4-BE49-F238E27FC236}">
                    <a16:creationId xmlns:a16="http://schemas.microsoft.com/office/drawing/2014/main" xmlns="" id="{839536A2-EFFE-414F-8ACE-75C4C7B50A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8" y="1296"/>
                <a:ext cx="602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altLang="it-IT">
                    <a:solidFill>
                      <a:srgbClr val="FFFF00"/>
                    </a:solidFill>
                    <a:latin typeface="Myriad Roman" pitchFamily="34" charset="0"/>
                  </a:rPr>
                  <a:t>ACIDI</a:t>
                </a:r>
              </a:p>
            </p:txBody>
          </p:sp>
          <p:sp>
            <p:nvSpPr>
              <p:cNvPr id="964619" name="AutoShape 11">
                <a:extLst>
                  <a:ext uri="{FF2B5EF4-FFF2-40B4-BE49-F238E27FC236}">
                    <a16:creationId xmlns:a16="http://schemas.microsoft.com/office/drawing/2014/main" xmlns="" id="{1562FCFA-155D-9A4D-9C8F-BFDE3FC1CC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8" y="1584"/>
                <a:ext cx="144" cy="912"/>
              </a:xfrm>
              <a:prstGeom prst="downArrow">
                <a:avLst>
                  <a:gd name="adj1" fmla="val 50000"/>
                  <a:gd name="adj2" fmla="val 158333"/>
                </a:avLst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64620" name="Text Box 12">
                <a:extLst>
                  <a:ext uri="{FF2B5EF4-FFF2-40B4-BE49-F238E27FC236}">
                    <a16:creationId xmlns:a16="http://schemas.microsoft.com/office/drawing/2014/main" xmlns="" id="{9434775C-AE0A-EF42-AEBB-2CA3641190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27" y="1296"/>
                <a:ext cx="521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altLang="it-IT">
                    <a:solidFill>
                      <a:srgbClr val="FFFF00"/>
                    </a:solidFill>
                    <a:latin typeface="Myriad Roman" pitchFamily="34" charset="0"/>
                  </a:rPr>
                  <a:t>BASI</a:t>
                </a:r>
              </a:p>
            </p:txBody>
          </p:sp>
          <p:sp>
            <p:nvSpPr>
              <p:cNvPr id="964621" name="AutoShape 13">
                <a:extLst>
                  <a:ext uri="{FF2B5EF4-FFF2-40B4-BE49-F238E27FC236}">
                    <a16:creationId xmlns:a16="http://schemas.microsoft.com/office/drawing/2014/main" xmlns="" id="{0E051E32-77A2-0E47-840B-BE3FC4A5C4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800000">
                <a:off x="2970" y="1584"/>
                <a:ext cx="48" cy="912"/>
              </a:xfrm>
              <a:prstGeom prst="downArrow">
                <a:avLst>
                  <a:gd name="adj1" fmla="val 50000"/>
                  <a:gd name="adj2" fmla="val 475000"/>
                </a:avLst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964622" name="Text Box 14">
              <a:extLst>
                <a:ext uri="{FF2B5EF4-FFF2-40B4-BE49-F238E27FC236}">
                  <a16:creationId xmlns:a16="http://schemas.microsoft.com/office/drawing/2014/main" xmlns="" id="{EB31D9E1-DAF1-E14C-BCB3-892874A7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0" y="2208"/>
              <a:ext cx="955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altLang="it-IT">
                  <a:solidFill>
                    <a:srgbClr val="FFFF00"/>
                  </a:solidFill>
                  <a:latin typeface="Myriad Roman" pitchFamily="34" charset="0"/>
                </a:rPr>
                <a:t>RESPIRATORIA</a:t>
              </a:r>
            </a:p>
            <a:p>
              <a:pPr algn="ctr"/>
              <a:r>
                <a:rPr lang="it-IT" altLang="it-IT">
                  <a:solidFill>
                    <a:srgbClr val="FFFF00"/>
                  </a:solidFill>
                  <a:latin typeface="Myriad Roman" pitchFamily="34" charset="0"/>
                </a:rPr>
                <a:t>(&gt; PaCO</a:t>
              </a:r>
              <a:r>
                <a:rPr lang="it-IT" altLang="it-IT" baseline="-25000">
                  <a:solidFill>
                    <a:srgbClr val="FFFF00"/>
                  </a:solidFill>
                  <a:latin typeface="Myriad Roman" pitchFamily="34" charset="0"/>
                </a:rPr>
                <a:t>2</a:t>
              </a:r>
              <a:r>
                <a:rPr lang="it-IT" altLang="it-IT">
                  <a:solidFill>
                    <a:srgbClr val="FFFF00"/>
                  </a:solidFill>
                  <a:latin typeface="Myriad Roman" pitchFamily="34" charset="0"/>
                </a:rPr>
                <a:t>)</a:t>
              </a:r>
            </a:p>
          </p:txBody>
        </p:sp>
        <p:graphicFrame>
          <p:nvGraphicFramePr>
            <p:cNvPr id="964623" name="Object 15">
              <a:extLst>
                <a:ext uri="{FF2B5EF4-FFF2-40B4-BE49-F238E27FC236}">
                  <a16:creationId xmlns:a16="http://schemas.microsoft.com/office/drawing/2014/main" xmlns="" id="{72793FFC-AF55-064E-91C0-D2523D185D9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44" y="2590"/>
            <a:ext cx="72" cy="1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1252" name="Equation" r:id="rId6" imgW="2628900" imgH="4978400" progId="Equation.3">
                    <p:embed/>
                  </p:oleObj>
                </mc:Choice>
                <mc:Fallback>
                  <p:oleObj name="Equation" r:id="rId6" imgW="2628900" imgH="4978400" progId="Equation.3">
                    <p:embed/>
                    <p:pic>
                      <p:nvPicPr>
                        <p:cNvPr id="964623" name="Object 15">
                          <a:extLst>
                            <a:ext uri="{FF2B5EF4-FFF2-40B4-BE49-F238E27FC236}">
                              <a16:creationId xmlns:a16="http://schemas.microsoft.com/office/drawing/2014/main" xmlns="" id="{72793FFC-AF55-064E-91C0-D2523D185D9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44" y="2590"/>
                          <a:ext cx="72" cy="1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64624" name="Text Box 16">
              <a:extLst>
                <a:ext uri="{FF2B5EF4-FFF2-40B4-BE49-F238E27FC236}">
                  <a16:creationId xmlns:a16="http://schemas.microsoft.com/office/drawing/2014/main" xmlns="" id="{6AFFBE09-E333-0E43-BD91-CB39B8157E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7" y="2208"/>
              <a:ext cx="889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altLang="it-IT">
                  <a:solidFill>
                    <a:srgbClr val="FFFF00"/>
                  </a:solidFill>
                  <a:latin typeface="Myriad Roman" pitchFamily="34" charset="0"/>
                </a:rPr>
                <a:t>METABOLICA</a:t>
              </a:r>
            </a:p>
            <a:p>
              <a:pPr algn="ctr"/>
              <a:r>
                <a:rPr lang="it-IT" altLang="it-IT">
                  <a:solidFill>
                    <a:srgbClr val="FFFF00"/>
                  </a:solidFill>
                  <a:latin typeface="Myriad Roman" pitchFamily="34" charset="0"/>
                </a:rPr>
                <a:t>(&lt; HCO</a:t>
              </a:r>
              <a:r>
                <a:rPr lang="it-IT" altLang="it-IT" baseline="-25000">
                  <a:solidFill>
                    <a:srgbClr val="FFFF00"/>
                  </a:solidFill>
                  <a:latin typeface="Myriad Roman" pitchFamily="34" charset="0"/>
                </a:rPr>
                <a:t>3</a:t>
              </a:r>
              <a:r>
                <a:rPr lang="it-IT" altLang="it-IT">
                  <a:solidFill>
                    <a:srgbClr val="FFFF00"/>
                  </a:solidFill>
                  <a:latin typeface="Myriad Roman" pitchFamily="34" charset="0"/>
                </a:rPr>
                <a:t>)</a:t>
              </a:r>
            </a:p>
          </p:txBody>
        </p:sp>
        <p:cxnSp>
          <p:nvCxnSpPr>
            <p:cNvPr id="964625" name="AutoShape 17">
              <a:extLst>
                <a:ext uri="{FF2B5EF4-FFF2-40B4-BE49-F238E27FC236}">
                  <a16:creationId xmlns:a16="http://schemas.microsoft.com/office/drawing/2014/main" xmlns="" id="{42C30F39-0C03-3449-A2D7-8DC2ABC81BF3}"/>
                </a:ext>
              </a:extLst>
            </p:cNvPr>
            <p:cNvCxnSpPr>
              <a:cxnSpLocks noChangeShapeType="1"/>
              <a:stCxn id="964611" idx="2"/>
            </p:cNvCxnSpPr>
            <p:nvPr/>
          </p:nvCxnSpPr>
          <p:spPr bwMode="auto">
            <a:xfrm rot="5400000">
              <a:off x="3267" y="1169"/>
              <a:ext cx="1180" cy="801"/>
            </a:xfrm>
            <a:prstGeom prst="curvedConnector3">
              <a:avLst>
                <a:gd name="adj1" fmla="val 50000"/>
              </a:avLst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64626" name="AutoShape 18">
              <a:extLst>
                <a:ext uri="{FF2B5EF4-FFF2-40B4-BE49-F238E27FC236}">
                  <a16:creationId xmlns:a16="http://schemas.microsoft.com/office/drawing/2014/main" xmlns="" id="{46C8896E-E451-2647-9292-2F7CFAC8A900}"/>
                </a:ext>
              </a:extLst>
            </p:cNvPr>
            <p:cNvCxnSpPr>
              <a:cxnSpLocks noChangeShapeType="1"/>
              <a:stCxn id="964611" idx="2"/>
            </p:cNvCxnSpPr>
            <p:nvPr/>
          </p:nvCxnSpPr>
          <p:spPr bwMode="auto">
            <a:xfrm rot="16200000" flipH="1">
              <a:off x="4083" y="1154"/>
              <a:ext cx="1132" cy="783"/>
            </a:xfrm>
            <a:prstGeom prst="curvedConnector3">
              <a:avLst>
                <a:gd name="adj1" fmla="val 50000"/>
              </a:avLst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7C705D87-D564-7F4D-A769-496121A245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0485"/>
      </p:ext>
    </p:extLst>
  </p:cSld>
  <p:clrMapOvr>
    <a:masterClrMapping/>
  </p:clrMapOvr>
  <p:transition advTm="728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6658" name="Group 2">
            <a:extLst>
              <a:ext uri="{FF2B5EF4-FFF2-40B4-BE49-F238E27FC236}">
                <a16:creationId xmlns:a16="http://schemas.microsoft.com/office/drawing/2014/main" xmlns="" id="{9F02148E-34E8-C24A-9B28-2CBE0A01056D}"/>
              </a:ext>
            </a:extLst>
          </p:cNvPr>
          <p:cNvGrpSpPr>
            <a:grpSpLocks/>
          </p:cNvGrpSpPr>
          <p:nvPr/>
        </p:nvGrpSpPr>
        <p:grpSpPr bwMode="auto">
          <a:xfrm>
            <a:off x="2092326" y="914400"/>
            <a:ext cx="8220075" cy="4103688"/>
            <a:chOff x="358" y="576"/>
            <a:chExt cx="5178" cy="2585"/>
          </a:xfrm>
        </p:grpSpPr>
        <p:sp>
          <p:nvSpPr>
            <p:cNvPr id="966659" name="Text Box 3">
              <a:extLst>
                <a:ext uri="{FF2B5EF4-FFF2-40B4-BE49-F238E27FC236}">
                  <a16:creationId xmlns:a16="http://schemas.microsoft.com/office/drawing/2014/main" xmlns="" id="{06CCF8F2-F337-FA43-A467-1DB431DF48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2" y="576"/>
              <a:ext cx="1244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3600">
                  <a:solidFill>
                    <a:srgbClr val="FFFF00"/>
                  </a:solidFill>
                  <a:latin typeface="Myriad Roman" pitchFamily="34" charset="0"/>
                </a:rPr>
                <a:t>ALCALOSI</a:t>
              </a:r>
            </a:p>
          </p:txBody>
        </p:sp>
        <p:sp>
          <p:nvSpPr>
            <p:cNvPr id="966660" name="AutoShape 4">
              <a:extLst>
                <a:ext uri="{FF2B5EF4-FFF2-40B4-BE49-F238E27FC236}">
                  <a16:creationId xmlns:a16="http://schemas.microsoft.com/office/drawing/2014/main" xmlns="" id="{4CB53AC0-E2E7-0848-9130-AC00B2DF97F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179" y="2720"/>
              <a:ext cx="527" cy="441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6661" name="Rectangle 5">
              <a:extLst>
                <a:ext uri="{FF2B5EF4-FFF2-40B4-BE49-F238E27FC236}">
                  <a16:creationId xmlns:a16="http://schemas.microsoft.com/office/drawing/2014/main" xmlns="" id="{A0D51BA0-CA98-1B42-A869-CF79F2B2356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05056" flipH="1">
              <a:off x="366" y="2687"/>
              <a:ext cx="2156" cy="2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6662" name="AutoShape 6">
              <a:extLst>
                <a:ext uri="{FF2B5EF4-FFF2-40B4-BE49-F238E27FC236}">
                  <a16:creationId xmlns:a16="http://schemas.microsoft.com/office/drawing/2014/main" xmlns="" id="{6D64E232-E2F8-1A4D-8536-C2B325D432D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00" y="2255"/>
              <a:ext cx="481" cy="228"/>
            </a:xfrm>
            <a:prstGeom prst="can">
              <a:avLst>
                <a:gd name="adj" fmla="val 25000"/>
              </a:avLst>
            </a:prstGeom>
            <a:solidFill>
              <a:srgbClr val="66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6663" name="AutoShape 7">
              <a:extLst>
                <a:ext uri="{FF2B5EF4-FFF2-40B4-BE49-F238E27FC236}">
                  <a16:creationId xmlns:a16="http://schemas.microsoft.com/office/drawing/2014/main" xmlns="" id="{602339E6-5740-7F40-BC7E-B5B163C2FB7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992" y="2252"/>
              <a:ext cx="534" cy="601"/>
            </a:xfrm>
            <a:prstGeom prst="can">
              <a:avLst>
                <a:gd name="adj" fmla="val 2813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6664" name="Text Box 8">
              <a:extLst>
                <a:ext uri="{FF2B5EF4-FFF2-40B4-BE49-F238E27FC236}">
                  <a16:creationId xmlns:a16="http://schemas.microsoft.com/office/drawing/2014/main" xmlns="" id="{F188BBE7-CFCC-0B42-8873-2997B0628A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2015" y="2438"/>
              <a:ext cx="46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it-IT" altLang="it-IT" sz="1600">
                <a:latin typeface="Myriad Roman" pitchFamily="34" charset="0"/>
              </a:endParaRPr>
            </a:p>
          </p:txBody>
        </p:sp>
        <p:sp>
          <p:nvSpPr>
            <p:cNvPr id="966665" name="Text Box 9">
              <a:extLst>
                <a:ext uri="{FF2B5EF4-FFF2-40B4-BE49-F238E27FC236}">
                  <a16:creationId xmlns:a16="http://schemas.microsoft.com/office/drawing/2014/main" xmlns="" id="{0FDCA5DC-7CA0-0B40-B3B6-1946F2E474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358" y="1152"/>
              <a:ext cx="43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>
                  <a:solidFill>
                    <a:srgbClr val="FFFF00"/>
                  </a:solidFill>
                  <a:latin typeface="Myriad Roman" pitchFamily="34" charset="0"/>
                </a:rPr>
                <a:t>ACIDI</a:t>
              </a:r>
            </a:p>
          </p:txBody>
        </p:sp>
        <p:sp>
          <p:nvSpPr>
            <p:cNvPr id="966666" name="AutoShape 10">
              <a:extLst>
                <a:ext uri="{FF2B5EF4-FFF2-40B4-BE49-F238E27FC236}">
                  <a16:creationId xmlns:a16="http://schemas.microsoft.com/office/drawing/2014/main" xmlns="" id="{C821FB5D-DA37-F24D-9065-414D3218A4A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206" y="1512"/>
              <a:ext cx="105" cy="683"/>
            </a:xfrm>
            <a:prstGeom prst="downArrow">
              <a:avLst>
                <a:gd name="adj1" fmla="val 50000"/>
                <a:gd name="adj2" fmla="val 162619"/>
              </a:avLst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6667" name="Text Box 11">
              <a:extLst>
                <a:ext uri="{FF2B5EF4-FFF2-40B4-BE49-F238E27FC236}">
                  <a16:creationId xmlns:a16="http://schemas.microsoft.com/office/drawing/2014/main" xmlns="" id="{6C34C32D-599E-C849-900A-76C89AF07A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2017" y="1152"/>
              <a:ext cx="38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>
                  <a:solidFill>
                    <a:srgbClr val="FFFF00"/>
                  </a:solidFill>
                  <a:latin typeface="Myriad Roman" pitchFamily="34" charset="0"/>
                </a:rPr>
                <a:t>BASI</a:t>
              </a:r>
            </a:p>
          </p:txBody>
        </p:sp>
        <p:sp>
          <p:nvSpPr>
            <p:cNvPr id="966668" name="AutoShape 12">
              <a:extLst>
                <a:ext uri="{FF2B5EF4-FFF2-40B4-BE49-F238E27FC236}">
                  <a16:creationId xmlns:a16="http://schemas.microsoft.com/office/drawing/2014/main" xmlns="" id="{C1C0D332-B578-1446-8D48-77E5B944D5D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>
              <a:off x="603" y="1512"/>
              <a:ext cx="35" cy="683"/>
            </a:xfrm>
            <a:prstGeom prst="downArrow">
              <a:avLst>
                <a:gd name="adj1" fmla="val 50000"/>
                <a:gd name="adj2" fmla="val 487857"/>
              </a:avLst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6669" name="Text Box 13">
              <a:extLst>
                <a:ext uri="{FF2B5EF4-FFF2-40B4-BE49-F238E27FC236}">
                  <a16:creationId xmlns:a16="http://schemas.microsoft.com/office/drawing/2014/main" xmlns="" id="{3A812F75-0A76-2447-9B00-354C0F4407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0" y="2208"/>
              <a:ext cx="955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altLang="it-IT">
                  <a:solidFill>
                    <a:srgbClr val="FFFF00"/>
                  </a:solidFill>
                  <a:latin typeface="Myriad Roman" pitchFamily="34" charset="0"/>
                </a:rPr>
                <a:t>RESPIRATORIA</a:t>
              </a:r>
            </a:p>
            <a:p>
              <a:pPr algn="ctr"/>
              <a:r>
                <a:rPr lang="it-IT" altLang="it-IT">
                  <a:solidFill>
                    <a:srgbClr val="FFFF00"/>
                  </a:solidFill>
                  <a:latin typeface="Myriad Roman" pitchFamily="34" charset="0"/>
                </a:rPr>
                <a:t>(&lt; PaCO</a:t>
              </a:r>
              <a:r>
                <a:rPr lang="it-IT" altLang="it-IT" baseline="-25000">
                  <a:solidFill>
                    <a:srgbClr val="FFFF00"/>
                  </a:solidFill>
                  <a:latin typeface="Myriad Roman" pitchFamily="34" charset="0"/>
                </a:rPr>
                <a:t>2</a:t>
              </a:r>
              <a:r>
                <a:rPr lang="it-IT" altLang="it-IT">
                  <a:solidFill>
                    <a:srgbClr val="FFFF00"/>
                  </a:solidFill>
                  <a:latin typeface="Myriad Roman" pitchFamily="34" charset="0"/>
                </a:rPr>
                <a:t>)</a:t>
              </a:r>
            </a:p>
          </p:txBody>
        </p:sp>
        <p:graphicFrame>
          <p:nvGraphicFramePr>
            <p:cNvPr id="966670" name="Object 14">
              <a:extLst>
                <a:ext uri="{FF2B5EF4-FFF2-40B4-BE49-F238E27FC236}">
                  <a16:creationId xmlns:a16="http://schemas.microsoft.com/office/drawing/2014/main" xmlns="" id="{1725C884-980C-DA42-AC5D-0C46561F3D5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44" y="2590"/>
            <a:ext cx="72" cy="1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2276" name="Equation" r:id="rId6" imgW="2628900" imgH="4978400" progId="Equation.3">
                    <p:embed/>
                  </p:oleObj>
                </mc:Choice>
                <mc:Fallback>
                  <p:oleObj name="Equation" r:id="rId6" imgW="2628900" imgH="4978400" progId="Equation.3">
                    <p:embed/>
                    <p:pic>
                      <p:nvPicPr>
                        <p:cNvPr id="966670" name="Object 14">
                          <a:extLst>
                            <a:ext uri="{FF2B5EF4-FFF2-40B4-BE49-F238E27FC236}">
                              <a16:creationId xmlns:a16="http://schemas.microsoft.com/office/drawing/2014/main" xmlns="" id="{1725C884-980C-DA42-AC5D-0C46561F3D5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44" y="2590"/>
                          <a:ext cx="72" cy="1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66671" name="Text Box 15">
              <a:extLst>
                <a:ext uri="{FF2B5EF4-FFF2-40B4-BE49-F238E27FC236}">
                  <a16:creationId xmlns:a16="http://schemas.microsoft.com/office/drawing/2014/main" xmlns="" id="{B68C4502-5DC2-7E44-81A6-4093384F76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7" y="2208"/>
              <a:ext cx="889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altLang="it-IT">
                  <a:solidFill>
                    <a:srgbClr val="FFFF00"/>
                  </a:solidFill>
                  <a:latin typeface="Myriad Roman" pitchFamily="34" charset="0"/>
                </a:rPr>
                <a:t>METABOLICA</a:t>
              </a:r>
            </a:p>
            <a:p>
              <a:pPr algn="ctr"/>
              <a:r>
                <a:rPr lang="it-IT" altLang="it-IT">
                  <a:solidFill>
                    <a:srgbClr val="FFFF00"/>
                  </a:solidFill>
                  <a:latin typeface="Myriad Roman" pitchFamily="34" charset="0"/>
                </a:rPr>
                <a:t>(&gt; HCO</a:t>
              </a:r>
              <a:r>
                <a:rPr lang="it-IT" altLang="it-IT" baseline="-25000">
                  <a:solidFill>
                    <a:srgbClr val="FFFF00"/>
                  </a:solidFill>
                  <a:latin typeface="Myriad Roman" pitchFamily="34" charset="0"/>
                </a:rPr>
                <a:t>3</a:t>
              </a:r>
              <a:r>
                <a:rPr lang="it-IT" altLang="it-IT">
                  <a:solidFill>
                    <a:srgbClr val="FFFF00"/>
                  </a:solidFill>
                  <a:latin typeface="Myriad Roman" pitchFamily="34" charset="0"/>
                </a:rPr>
                <a:t>)</a:t>
              </a:r>
            </a:p>
          </p:txBody>
        </p:sp>
        <p:cxnSp>
          <p:nvCxnSpPr>
            <p:cNvPr id="966672" name="AutoShape 16">
              <a:extLst>
                <a:ext uri="{FF2B5EF4-FFF2-40B4-BE49-F238E27FC236}">
                  <a16:creationId xmlns:a16="http://schemas.microsoft.com/office/drawing/2014/main" xmlns="" id="{F13BB222-60F9-2244-8734-CBF8ED9EF329}"/>
                </a:ext>
              </a:extLst>
            </p:cNvPr>
            <p:cNvCxnSpPr>
              <a:cxnSpLocks noChangeShapeType="1"/>
              <a:stCxn id="966659" idx="2"/>
            </p:cNvCxnSpPr>
            <p:nvPr/>
          </p:nvCxnSpPr>
          <p:spPr bwMode="auto">
            <a:xfrm rot="5400000">
              <a:off x="3343" y="1189"/>
              <a:ext cx="1177" cy="765"/>
            </a:xfrm>
            <a:prstGeom prst="curvedConnector3">
              <a:avLst>
                <a:gd name="adj1" fmla="val 50000"/>
              </a:avLst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66673" name="AutoShape 17">
              <a:extLst>
                <a:ext uri="{FF2B5EF4-FFF2-40B4-BE49-F238E27FC236}">
                  <a16:creationId xmlns:a16="http://schemas.microsoft.com/office/drawing/2014/main" xmlns="" id="{05645E3A-4DB2-254C-B49D-363471C5E4E1}"/>
                </a:ext>
              </a:extLst>
            </p:cNvPr>
            <p:cNvCxnSpPr>
              <a:cxnSpLocks noChangeShapeType="1"/>
              <a:stCxn id="966659" idx="2"/>
            </p:cNvCxnSpPr>
            <p:nvPr/>
          </p:nvCxnSpPr>
          <p:spPr bwMode="auto">
            <a:xfrm rot="16200000" flipH="1">
              <a:off x="4159" y="1138"/>
              <a:ext cx="1129" cy="819"/>
            </a:xfrm>
            <a:prstGeom prst="curvedConnector3">
              <a:avLst>
                <a:gd name="adj1" fmla="val 50000"/>
              </a:avLst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EEDAA2AF-9F45-9C48-9609-74EF7FD2C6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5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2"/>
    </mc:Choice>
    <mc:Fallback xmlns="">
      <p:transition spd="slow" advTm="4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562" name="Group 2">
            <a:extLst>
              <a:ext uri="{FF2B5EF4-FFF2-40B4-BE49-F238E27FC236}">
                <a16:creationId xmlns:a16="http://schemas.microsoft.com/office/drawing/2014/main" xmlns="" id="{DD9849AC-226B-BE46-9EDE-EA0D6B7A25FD}"/>
              </a:ext>
            </a:extLst>
          </p:cNvPr>
          <p:cNvGrpSpPr>
            <a:grpSpLocks/>
          </p:cNvGrpSpPr>
          <p:nvPr/>
        </p:nvGrpSpPr>
        <p:grpSpPr bwMode="auto">
          <a:xfrm>
            <a:off x="2101850" y="857250"/>
            <a:ext cx="2852738" cy="5187950"/>
            <a:chOff x="836" y="564"/>
            <a:chExt cx="1797" cy="3268"/>
          </a:xfrm>
        </p:grpSpPr>
        <p:grpSp>
          <p:nvGrpSpPr>
            <p:cNvPr id="962563" name="Group 3">
              <a:extLst>
                <a:ext uri="{FF2B5EF4-FFF2-40B4-BE49-F238E27FC236}">
                  <a16:creationId xmlns:a16="http://schemas.microsoft.com/office/drawing/2014/main" xmlns="" id="{CC23D9C1-BFC6-024A-96F3-AC797631C7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55" y="2408"/>
              <a:ext cx="770" cy="1166"/>
              <a:chOff x="2228" y="2134"/>
              <a:chExt cx="460" cy="778"/>
            </a:xfrm>
          </p:grpSpPr>
          <p:grpSp>
            <p:nvGrpSpPr>
              <p:cNvPr id="962564" name="Group 4">
                <a:extLst>
                  <a:ext uri="{FF2B5EF4-FFF2-40B4-BE49-F238E27FC236}">
                    <a16:creationId xmlns:a16="http://schemas.microsoft.com/office/drawing/2014/main" xmlns="" id="{BE7FC6C8-F517-094F-9D13-05B53B5725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28" y="2134"/>
                <a:ext cx="460" cy="650"/>
                <a:chOff x="2228" y="2134"/>
                <a:chExt cx="460" cy="650"/>
              </a:xfrm>
            </p:grpSpPr>
            <p:sp>
              <p:nvSpPr>
                <p:cNvPr id="962565" name="Freeform 5">
                  <a:extLst>
                    <a:ext uri="{FF2B5EF4-FFF2-40B4-BE49-F238E27FC236}">
                      <a16:creationId xmlns:a16="http://schemas.microsoft.com/office/drawing/2014/main" xmlns="" id="{1FE85309-5F00-0048-8525-6DBF6D3BA2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2158"/>
                  <a:ext cx="138" cy="255"/>
                </a:xfrm>
                <a:custGeom>
                  <a:avLst/>
                  <a:gdLst>
                    <a:gd name="T0" fmla="*/ 56 w 138"/>
                    <a:gd name="T1" fmla="*/ 6 h 255"/>
                    <a:gd name="T2" fmla="*/ 24 w 138"/>
                    <a:gd name="T3" fmla="*/ 38 h 255"/>
                    <a:gd name="T4" fmla="*/ 8 w 138"/>
                    <a:gd name="T5" fmla="*/ 82 h 255"/>
                    <a:gd name="T6" fmla="*/ 0 w 138"/>
                    <a:gd name="T7" fmla="*/ 126 h 255"/>
                    <a:gd name="T8" fmla="*/ 8 w 138"/>
                    <a:gd name="T9" fmla="*/ 174 h 255"/>
                    <a:gd name="T10" fmla="*/ 28 w 138"/>
                    <a:gd name="T11" fmla="*/ 214 h 255"/>
                    <a:gd name="T12" fmla="*/ 60 w 138"/>
                    <a:gd name="T13" fmla="*/ 242 h 255"/>
                    <a:gd name="T14" fmla="*/ 92 w 138"/>
                    <a:gd name="T15" fmla="*/ 254 h 255"/>
                    <a:gd name="T16" fmla="*/ 116 w 138"/>
                    <a:gd name="T17" fmla="*/ 234 h 255"/>
                    <a:gd name="T18" fmla="*/ 128 w 138"/>
                    <a:gd name="T19" fmla="*/ 202 h 255"/>
                    <a:gd name="T20" fmla="*/ 132 w 138"/>
                    <a:gd name="T21" fmla="*/ 174 h 255"/>
                    <a:gd name="T22" fmla="*/ 112 w 138"/>
                    <a:gd name="T23" fmla="*/ 150 h 255"/>
                    <a:gd name="T24" fmla="*/ 88 w 138"/>
                    <a:gd name="T25" fmla="*/ 134 h 255"/>
                    <a:gd name="T26" fmla="*/ 96 w 138"/>
                    <a:gd name="T27" fmla="*/ 90 h 255"/>
                    <a:gd name="T28" fmla="*/ 132 w 138"/>
                    <a:gd name="T29" fmla="*/ 74 h 255"/>
                    <a:gd name="T30" fmla="*/ 132 w 138"/>
                    <a:gd name="T31" fmla="*/ 38 h 255"/>
                    <a:gd name="T32" fmla="*/ 108 w 138"/>
                    <a:gd name="T33" fmla="*/ 18 h 255"/>
                    <a:gd name="T34" fmla="*/ 80 w 138"/>
                    <a:gd name="T35" fmla="*/ 2 h 255"/>
                    <a:gd name="T36" fmla="*/ 56 w 138"/>
                    <a:gd name="T37" fmla="*/ 6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38" h="255">
                      <a:moveTo>
                        <a:pt x="56" y="6"/>
                      </a:moveTo>
                      <a:cubicBezTo>
                        <a:pt x="47" y="12"/>
                        <a:pt x="32" y="26"/>
                        <a:pt x="24" y="38"/>
                      </a:cubicBezTo>
                      <a:cubicBezTo>
                        <a:pt x="16" y="50"/>
                        <a:pt x="12" y="67"/>
                        <a:pt x="8" y="82"/>
                      </a:cubicBezTo>
                      <a:cubicBezTo>
                        <a:pt x="4" y="97"/>
                        <a:pt x="0" y="111"/>
                        <a:pt x="0" y="126"/>
                      </a:cubicBezTo>
                      <a:cubicBezTo>
                        <a:pt x="0" y="141"/>
                        <a:pt x="3" y="159"/>
                        <a:pt x="8" y="174"/>
                      </a:cubicBezTo>
                      <a:cubicBezTo>
                        <a:pt x="13" y="189"/>
                        <a:pt x="19" y="203"/>
                        <a:pt x="28" y="214"/>
                      </a:cubicBezTo>
                      <a:cubicBezTo>
                        <a:pt x="37" y="225"/>
                        <a:pt x="49" y="235"/>
                        <a:pt x="60" y="242"/>
                      </a:cubicBezTo>
                      <a:cubicBezTo>
                        <a:pt x="71" y="249"/>
                        <a:pt x="83" y="255"/>
                        <a:pt x="92" y="254"/>
                      </a:cubicBezTo>
                      <a:cubicBezTo>
                        <a:pt x="101" y="253"/>
                        <a:pt x="110" y="243"/>
                        <a:pt x="116" y="234"/>
                      </a:cubicBezTo>
                      <a:cubicBezTo>
                        <a:pt x="122" y="225"/>
                        <a:pt x="125" y="212"/>
                        <a:pt x="128" y="202"/>
                      </a:cubicBezTo>
                      <a:cubicBezTo>
                        <a:pt x="131" y="192"/>
                        <a:pt x="135" y="183"/>
                        <a:pt x="132" y="174"/>
                      </a:cubicBezTo>
                      <a:cubicBezTo>
                        <a:pt x="129" y="165"/>
                        <a:pt x="119" y="157"/>
                        <a:pt x="112" y="150"/>
                      </a:cubicBezTo>
                      <a:cubicBezTo>
                        <a:pt x="105" y="143"/>
                        <a:pt x="91" y="144"/>
                        <a:pt x="88" y="134"/>
                      </a:cubicBezTo>
                      <a:cubicBezTo>
                        <a:pt x="85" y="124"/>
                        <a:pt x="89" y="100"/>
                        <a:pt x="96" y="90"/>
                      </a:cubicBezTo>
                      <a:cubicBezTo>
                        <a:pt x="103" y="80"/>
                        <a:pt x="126" y="83"/>
                        <a:pt x="132" y="74"/>
                      </a:cubicBezTo>
                      <a:cubicBezTo>
                        <a:pt x="138" y="65"/>
                        <a:pt x="136" y="47"/>
                        <a:pt x="132" y="38"/>
                      </a:cubicBezTo>
                      <a:cubicBezTo>
                        <a:pt x="128" y="29"/>
                        <a:pt x="117" y="24"/>
                        <a:pt x="108" y="18"/>
                      </a:cubicBezTo>
                      <a:cubicBezTo>
                        <a:pt x="99" y="12"/>
                        <a:pt x="90" y="4"/>
                        <a:pt x="80" y="2"/>
                      </a:cubicBezTo>
                      <a:cubicBezTo>
                        <a:pt x="70" y="0"/>
                        <a:pt x="65" y="0"/>
                        <a:pt x="56" y="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62566" name="Freeform 6">
                  <a:extLst>
                    <a:ext uri="{FF2B5EF4-FFF2-40B4-BE49-F238E27FC236}">
                      <a16:creationId xmlns:a16="http://schemas.microsoft.com/office/drawing/2014/main" xmlns="" id="{C9237986-A042-4141-AF39-A345EC832B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2546" y="2134"/>
                  <a:ext cx="142" cy="255"/>
                </a:xfrm>
                <a:custGeom>
                  <a:avLst/>
                  <a:gdLst>
                    <a:gd name="T0" fmla="*/ 56 w 138"/>
                    <a:gd name="T1" fmla="*/ 6 h 255"/>
                    <a:gd name="T2" fmla="*/ 24 w 138"/>
                    <a:gd name="T3" fmla="*/ 38 h 255"/>
                    <a:gd name="T4" fmla="*/ 8 w 138"/>
                    <a:gd name="T5" fmla="*/ 82 h 255"/>
                    <a:gd name="T6" fmla="*/ 0 w 138"/>
                    <a:gd name="T7" fmla="*/ 126 h 255"/>
                    <a:gd name="T8" fmla="*/ 8 w 138"/>
                    <a:gd name="T9" fmla="*/ 174 h 255"/>
                    <a:gd name="T10" fmla="*/ 28 w 138"/>
                    <a:gd name="T11" fmla="*/ 214 h 255"/>
                    <a:gd name="T12" fmla="*/ 60 w 138"/>
                    <a:gd name="T13" fmla="*/ 242 h 255"/>
                    <a:gd name="T14" fmla="*/ 92 w 138"/>
                    <a:gd name="T15" fmla="*/ 254 h 255"/>
                    <a:gd name="T16" fmla="*/ 116 w 138"/>
                    <a:gd name="T17" fmla="*/ 234 h 255"/>
                    <a:gd name="T18" fmla="*/ 128 w 138"/>
                    <a:gd name="T19" fmla="*/ 202 h 255"/>
                    <a:gd name="T20" fmla="*/ 132 w 138"/>
                    <a:gd name="T21" fmla="*/ 174 h 255"/>
                    <a:gd name="T22" fmla="*/ 112 w 138"/>
                    <a:gd name="T23" fmla="*/ 150 h 255"/>
                    <a:gd name="T24" fmla="*/ 88 w 138"/>
                    <a:gd name="T25" fmla="*/ 134 h 255"/>
                    <a:gd name="T26" fmla="*/ 96 w 138"/>
                    <a:gd name="T27" fmla="*/ 90 h 255"/>
                    <a:gd name="T28" fmla="*/ 132 w 138"/>
                    <a:gd name="T29" fmla="*/ 74 h 255"/>
                    <a:gd name="T30" fmla="*/ 132 w 138"/>
                    <a:gd name="T31" fmla="*/ 38 h 255"/>
                    <a:gd name="T32" fmla="*/ 108 w 138"/>
                    <a:gd name="T33" fmla="*/ 18 h 255"/>
                    <a:gd name="T34" fmla="*/ 80 w 138"/>
                    <a:gd name="T35" fmla="*/ 2 h 255"/>
                    <a:gd name="T36" fmla="*/ 56 w 138"/>
                    <a:gd name="T37" fmla="*/ 6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38" h="255">
                      <a:moveTo>
                        <a:pt x="56" y="6"/>
                      </a:moveTo>
                      <a:cubicBezTo>
                        <a:pt x="47" y="12"/>
                        <a:pt x="32" y="26"/>
                        <a:pt x="24" y="38"/>
                      </a:cubicBezTo>
                      <a:cubicBezTo>
                        <a:pt x="16" y="50"/>
                        <a:pt x="12" y="67"/>
                        <a:pt x="8" y="82"/>
                      </a:cubicBezTo>
                      <a:cubicBezTo>
                        <a:pt x="4" y="97"/>
                        <a:pt x="0" y="111"/>
                        <a:pt x="0" y="126"/>
                      </a:cubicBezTo>
                      <a:cubicBezTo>
                        <a:pt x="0" y="141"/>
                        <a:pt x="3" y="159"/>
                        <a:pt x="8" y="174"/>
                      </a:cubicBezTo>
                      <a:cubicBezTo>
                        <a:pt x="13" y="189"/>
                        <a:pt x="19" y="203"/>
                        <a:pt x="28" y="214"/>
                      </a:cubicBezTo>
                      <a:cubicBezTo>
                        <a:pt x="37" y="225"/>
                        <a:pt x="49" y="235"/>
                        <a:pt x="60" y="242"/>
                      </a:cubicBezTo>
                      <a:cubicBezTo>
                        <a:pt x="71" y="249"/>
                        <a:pt x="83" y="255"/>
                        <a:pt x="92" y="254"/>
                      </a:cubicBezTo>
                      <a:cubicBezTo>
                        <a:pt x="101" y="253"/>
                        <a:pt x="110" y="243"/>
                        <a:pt x="116" y="234"/>
                      </a:cubicBezTo>
                      <a:cubicBezTo>
                        <a:pt x="122" y="225"/>
                        <a:pt x="125" y="212"/>
                        <a:pt x="128" y="202"/>
                      </a:cubicBezTo>
                      <a:cubicBezTo>
                        <a:pt x="131" y="192"/>
                        <a:pt x="135" y="183"/>
                        <a:pt x="132" y="174"/>
                      </a:cubicBezTo>
                      <a:cubicBezTo>
                        <a:pt x="129" y="165"/>
                        <a:pt x="119" y="157"/>
                        <a:pt x="112" y="150"/>
                      </a:cubicBezTo>
                      <a:cubicBezTo>
                        <a:pt x="105" y="143"/>
                        <a:pt x="91" y="144"/>
                        <a:pt x="88" y="134"/>
                      </a:cubicBezTo>
                      <a:cubicBezTo>
                        <a:pt x="85" y="124"/>
                        <a:pt x="89" y="100"/>
                        <a:pt x="96" y="90"/>
                      </a:cubicBezTo>
                      <a:cubicBezTo>
                        <a:pt x="103" y="80"/>
                        <a:pt x="126" y="83"/>
                        <a:pt x="132" y="74"/>
                      </a:cubicBezTo>
                      <a:cubicBezTo>
                        <a:pt x="138" y="65"/>
                        <a:pt x="136" y="47"/>
                        <a:pt x="132" y="38"/>
                      </a:cubicBezTo>
                      <a:cubicBezTo>
                        <a:pt x="128" y="29"/>
                        <a:pt x="117" y="24"/>
                        <a:pt x="108" y="18"/>
                      </a:cubicBezTo>
                      <a:cubicBezTo>
                        <a:pt x="99" y="12"/>
                        <a:pt x="90" y="4"/>
                        <a:pt x="80" y="2"/>
                      </a:cubicBezTo>
                      <a:cubicBezTo>
                        <a:pt x="70" y="0"/>
                        <a:pt x="65" y="0"/>
                        <a:pt x="56" y="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62567" name="Freeform 7">
                  <a:extLst>
                    <a:ext uri="{FF2B5EF4-FFF2-40B4-BE49-F238E27FC236}">
                      <a16:creationId xmlns:a16="http://schemas.microsoft.com/office/drawing/2014/main" xmlns="" id="{9F11A7D2-9BEB-CA42-A577-C7DAFA1AED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0" y="2249"/>
                  <a:ext cx="119" cy="523"/>
                </a:xfrm>
                <a:custGeom>
                  <a:avLst/>
                  <a:gdLst>
                    <a:gd name="T0" fmla="*/ 44 w 119"/>
                    <a:gd name="T1" fmla="*/ 3 h 523"/>
                    <a:gd name="T2" fmla="*/ 92 w 119"/>
                    <a:gd name="T3" fmla="*/ 19 h 523"/>
                    <a:gd name="T4" fmla="*/ 116 w 119"/>
                    <a:gd name="T5" fmla="*/ 119 h 523"/>
                    <a:gd name="T6" fmla="*/ 112 w 119"/>
                    <a:gd name="T7" fmla="*/ 175 h 523"/>
                    <a:gd name="T8" fmla="*/ 100 w 119"/>
                    <a:gd name="T9" fmla="*/ 199 h 523"/>
                    <a:gd name="T10" fmla="*/ 48 w 119"/>
                    <a:gd name="T11" fmla="*/ 243 h 523"/>
                    <a:gd name="T12" fmla="*/ 28 w 119"/>
                    <a:gd name="T13" fmla="*/ 283 h 523"/>
                    <a:gd name="T14" fmla="*/ 32 w 119"/>
                    <a:gd name="T15" fmla="*/ 355 h 523"/>
                    <a:gd name="T16" fmla="*/ 12 w 119"/>
                    <a:gd name="T17" fmla="*/ 395 h 523"/>
                    <a:gd name="T18" fmla="*/ 0 w 119"/>
                    <a:gd name="T19" fmla="*/ 443 h 523"/>
                    <a:gd name="T20" fmla="*/ 12 w 119"/>
                    <a:gd name="T21" fmla="*/ 475 h 523"/>
                    <a:gd name="T22" fmla="*/ 52 w 119"/>
                    <a:gd name="T23" fmla="*/ 507 h 523"/>
                    <a:gd name="T24" fmla="*/ 100 w 119"/>
                    <a:gd name="T25" fmla="*/ 523 h 5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9" h="523">
                      <a:moveTo>
                        <a:pt x="44" y="3"/>
                      </a:moveTo>
                      <a:cubicBezTo>
                        <a:pt x="62" y="1"/>
                        <a:pt x="80" y="0"/>
                        <a:pt x="92" y="19"/>
                      </a:cubicBezTo>
                      <a:cubicBezTo>
                        <a:pt x="104" y="38"/>
                        <a:pt x="113" y="93"/>
                        <a:pt x="116" y="119"/>
                      </a:cubicBezTo>
                      <a:cubicBezTo>
                        <a:pt x="119" y="145"/>
                        <a:pt x="115" y="162"/>
                        <a:pt x="112" y="175"/>
                      </a:cubicBezTo>
                      <a:cubicBezTo>
                        <a:pt x="109" y="188"/>
                        <a:pt x="111" y="188"/>
                        <a:pt x="100" y="199"/>
                      </a:cubicBezTo>
                      <a:cubicBezTo>
                        <a:pt x="89" y="210"/>
                        <a:pt x="60" y="229"/>
                        <a:pt x="48" y="243"/>
                      </a:cubicBezTo>
                      <a:cubicBezTo>
                        <a:pt x="36" y="257"/>
                        <a:pt x="31" y="264"/>
                        <a:pt x="28" y="283"/>
                      </a:cubicBezTo>
                      <a:cubicBezTo>
                        <a:pt x="25" y="302"/>
                        <a:pt x="35" y="336"/>
                        <a:pt x="32" y="355"/>
                      </a:cubicBezTo>
                      <a:cubicBezTo>
                        <a:pt x="29" y="374"/>
                        <a:pt x="17" y="380"/>
                        <a:pt x="12" y="395"/>
                      </a:cubicBezTo>
                      <a:cubicBezTo>
                        <a:pt x="7" y="410"/>
                        <a:pt x="0" y="430"/>
                        <a:pt x="0" y="443"/>
                      </a:cubicBezTo>
                      <a:cubicBezTo>
                        <a:pt x="0" y="456"/>
                        <a:pt x="3" y="464"/>
                        <a:pt x="12" y="475"/>
                      </a:cubicBezTo>
                      <a:cubicBezTo>
                        <a:pt x="21" y="486"/>
                        <a:pt x="37" y="499"/>
                        <a:pt x="52" y="507"/>
                      </a:cubicBezTo>
                      <a:cubicBezTo>
                        <a:pt x="67" y="515"/>
                        <a:pt x="83" y="519"/>
                        <a:pt x="100" y="523"/>
                      </a:cubicBezTo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62568" name="Freeform 8">
                  <a:extLst>
                    <a:ext uri="{FF2B5EF4-FFF2-40B4-BE49-F238E27FC236}">
                      <a16:creationId xmlns:a16="http://schemas.microsoft.com/office/drawing/2014/main" xmlns="" id="{E0A27031-392B-2145-8D5B-C109747363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7" y="2320"/>
                  <a:ext cx="125" cy="464"/>
                </a:xfrm>
                <a:custGeom>
                  <a:avLst/>
                  <a:gdLst>
                    <a:gd name="T0" fmla="*/ 89 w 125"/>
                    <a:gd name="T1" fmla="*/ 0 h 464"/>
                    <a:gd name="T2" fmla="*/ 105 w 125"/>
                    <a:gd name="T3" fmla="*/ 36 h 464"/>
                    <a:gd name="T4" fmla="*/ 105 w 125"/>
                    <a:gd name="T5" fmla="*/ 84 h 464"/>
                    <a:gd name="T6" fmla="*/ 97 w 125"/>
                    <a:gd name="T7" fmla="*/ 128 h 464"/>
                    <a:gd name="T8" fmla="*/ 53 w 125"/>
                    <a:gd name="T9" fmla="*/ 164 h 464"/>
                    <a:gd name="T10" fmla="*/ 29 w 125"/>
                    <a:gd name="T11" fmla="*/ 208 h 464"/>
                    <a:gd name="T12" fmla="*/ 29 w 125"/>
                    <a:gd name="T13" fmla="*/ 252 h 464"/>
                    <a:gd name="T14" fmla="*/ 29 w 125"/>
                    <a:gd name="T15" fmla="*/ 288 h 464"/>
                    <a:gd name="T16" fmla="*/ 9 w 125"/>
                    <a:gd name="T17" fmla="*/ 328 h 464"/>
                    <a:gd name="T18" fmla="*/ 1 w 125"/>
                    <a:gd name="T19" fmla="*/ 376 h 464"/>
                    <a:gd name="T20" fmla="*/ 9 w 125"/>
                    <a:gd name="T21" fmla="*/ 412 h 464"/>
                    <a:gd name="T22" fmla="*/ 57 w 125"/>
                    <a:gd name="T23" fmla="*/ 436 h 464"/>
                    <a:gd name="T24" fmla="*/ 125 w 125"/>
                    <a:gd name="T25" fmla="*/ 464 h 4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5" h="464">
                      <a:moveTo>
                        <a:pt x="89" y="0"/>
                      </a:moveTo>
                      <a:cubicBezTo>
                        <a:pt x="95" y="11"/>
                        <a:pt x="102" y="22"/>
                        <a:pt x="105" y="36"/>
                      </a:cubicBezTo>
                      <a:cubicBezTo>
                        <a:pt x="108" y="50"/>
                        <a:pt x="106" y="69"/>
                        <a:pt x="105" y="84"/>
                      </a:cubicBezTo>
                      <a:cubicBezTo>
                        <a:pt x="104" y="99"/>
                        <a:pt x="106" y="115"/>
                        <a:pt x="97" y="128"/>
                      </a:cubicBezTo>
                      <a:cubicBezTo>
                        <a:pt x="88" y="141"/>
                        <a:pt x="64" y="151"/>
                        <a:pt x="53" y="164"/>
                      </a:cubicBezTo>
                      <a:cubicBezTo>
                        <a:pt x="42" y="177"/>
                        <a:pt x="33" y="193"/>
                        <a:pt x="29" y="208"/>
                      </a:cubicBezTo>
                      <a:cubicBezTo>
                        <a:pt x="25" y="223"/>
                        <a:pt x="29" y="239"/>
                        <a:pt x="29" y="252"/>
                      </a:cubicBezTo>
                      <a:cubicBezTo>
                        <a:pt x="29" y="265"/>
                        <a:pt x="32" y="275"/>
                        <a:pt x="29" y="288"/>
                      </a:cubicBezTo>
                      <a:cubicBezTo>
                        <a:pt x="26" y="301"/>
                        <a:pt x="14" y="313"/>
                        <a:pt x="9" y="328"/>
                      </a:cubicBezTo>
                      <a:cubicBezTo>
                        <a:pt x="4" y="343"/>
                        <a:pt x="1" y="362"/>
                        <a:pt x="1" y="376"/>
                      </a:cubicBezTo>
                      <a:cubicBezTo>
                        <a:pt x="1" y="390"/>
                        <a:pt x="0" y="402"/>
                        <a:pt x="9" y="412"/>
                      </a:cubicBezTo>
                      <a:cubicBezTo>
                        <a:pt x="18" y="422"/>
                        <a:pt x="38" y="427"/>
                        <a:pt x="57" y="436"/>
                      </a:cubicBezTo>
                      <a:cubicBezTo>
                        <a:pt x="76" y="445"/>
                        <a:pt x="100" y="454"/>
                        <a:pt x="125" y="464"/>
                      </a:cubicBezTo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62569" name="Freeform 9">
                  <a:extLst>
                    <a:ext uri="{FF2B5EF4-FFF2-40B4-BE49-F238E27FC236}">
                      <a16:creationId xmlns:a16="http://schemas.microsoft.com/office/drawing/2014/main" xmlns="" id="{52487C90-6762-6446-9F03-C6A9724053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5" y="2228"/>
                  <a:ext cx="146" cy="552"/>
                </a:xfrm>
                <a:custGeom>
                  <a:avLst/>
                  <a:gdLst>
                    <a:gd name="T0" fmla="*/ 81 w 146"/>
                    <a:gd name="T1" fmla="*/ 0 h 552"/>
                    <a:gd name="T2" fmla="*/ 45 w 146"/>
                    <a:gd name="T3" fmla="*/ 28 h 552"/>
                    <a:gd name="T4" fmla="*/ 21 w 146"/>
                    <a:gd name="T5" fmla="*/ 72 h 552"/>
                    <a:gd name="T6" fmla="*/ 1 w 146"/>
                    <a:gd name="T7" fmla="*/ 136 h 552"/>
                    <a:gd name="T8" fmla="*/ 13 w 146"/>
                    <a:gd name="T9" fmla="*/ 208 h 552"/>
                    <a:gd name="T10" fmla="*/ 53 w 146"/>
                    <a:gd name="T11" fmla="*/ 236 h 552"/>
                    <a:gd name="T12" fmla="*/ 77 w 146"/>
                    <a:gd name="T13" fmla="*/ 268 h 552"/>
                    <a:gd name="T14" fmla="*/ 97 w 146"/>
                    <a:gd name="T15" fmla="*/ 348 h 552"/>
                    <a:gd name="T16" fmla="*/ 101 w 146"/>
                    <a:gd name="T17" fmla="*/ 372 h 552"/>
                    <a:gd name="T18" fmla="*/ 137 w 146"/>
                    <a:gd name="T19" fmla="*/ 416 h 552"/>
                    <a:gd name="T20" fmla="*/ 141 w 146"/>
                    <a:gd name="T21" fmla="*/ 484 h 552"/>
                    <a:gd name="T22" fmla="*/ 105 w 146"/>
                    <a:gd name="T23" fmla="*/ 516 h 552"/>
                    <a:gd name="T24" fmla="*/ 45 w 146"/>
                    <a:gd name="T25" fmla="*/ 552 h 5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6" h="552">
                      <a:moveTo>
                        <a:pt x="81" y="0"/>
                      </a:moveTo>
                      <a:cubicBezTo>
                        <a:pt x="68" y="8"/>
                        <a:pt x="55" y="16"/>
                        <a:pt x="45" y="28"/>
                      </a:cubicBezTo>
                      <a:cubicBezTo>
                        <a:pt x="35" y="40"/>
                        <a:pt x="28" y="54"/>
                        <a:pt x="21" y="72"/>
                      </a:cubicBezTo>
                      <a:cubicBezTo>
                        <a:pt x="14" y="90"/>
                        <a:pt x="2" y="113"/>
                        <a:pt x="1" y="136"/>
                      </a:cubicBezTo>
                      <a:cubicBezTo>
                        <a:pt x="0" y="159"/>
                        <a:pt x="4" y="191"/>
                        <a:pt x="13" y="208"/>
                      </a:cubicBezTo>
                      <a:cubicBezTo>
                        <a:pt x="22" y="225"/>
                        <a:pt x="42" y="226"/>
                        <a:pt x="53" y="236"/>
                      </a:cubicBezTo>
                      <a:cubicBezTo>
                        <a:pt x="64" y="246"/>
                        <a:pt x="70" y="249"/>
                        <a:pt x="77" y="268"/>
                      </a:cubicBezTo>
                      <a:cubicBezTo>
                        <a:pt x="84" y="287"/>
                        <a:pt x="93" y="331"/>
                        <a:pt x="97" y="348"/>
                      </a:cubicBezTo>
                      <a:cubicBezTo>
                        <a:pt x="101" y="365"/>
                        <a:pt x="94" y="361"/>
                        <a:pt x="101" y="372"/>
                      </a:cubicBezTo>
                      <a:cubicBezTo>
                        <a:pt x="108" y="383"/>
                        <a:pt x="130" y="398"/>
                        <a:pt x="137" y="416"/>
                      </a:cubicBezTo>
                      <a:cubicBezTo>
                        <a:pt x="144" y="434"/>
                        <a:pt x="146" y="467"/>
                        <a:pt x="141" y="484"/>
                      </a:cubicBezTo>
                      <a:cubicBezTo>
                        <a:pt x="136" y="501"/>
                        <a:pt x="121" y="505"/>
                        <a:pt x="105" y="516"/>
                      </a:cubicBezTo>
                      <a:cubicBezTo>
                        <a:pt x="89" y="527"/>
                        <a:pt x="55" y="546"/>
                        <a:pt x="45" y="552"/>
                      </a:cubicBezTo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62570" name="Freeform 10">
                  <a:extLst>
                    <a:ext uri="{FF2B5EF4-FFF2-40B4-BE49-F238E27FC236}">
                      <a16:creationId xmlns:a16="http://schemas.microsoft.com/office/drawing/2014/main" xmlns="" id="{EDBC40EE-7256-4A43-BA56-7110C4B5B4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1" y="2288"/>
                  <a:ext cx="142" cy="496"/>
                </a:xfrm>
                <a:custGeom>
                  <a:avLst/>
                  <a:gdLst>
                    <a:gd name="T0" fmla="*/ 61 w 142"/>
                    <a:gd name="T1" fmla="*/ 0 h 496"/>
                    <a:gd name="T2" fmla="*/ 17 w 142"/>
                    <a:gd name="T3" fmla="*/ 28 h 496"/>
                    <a:gd name="T4" fmla="*/ 1 w 142"/>
                    <a:gd name="T5" fmla="*/ 92 h 496"/>
                    <a:gd name="T6" fmla="*/ 13 w 142"/>
                    <a:gd name="T7" fmla="*/ 140 h 496"/>
                    <a:gd name="T8" fmla="*/ 69 w 142"/>
                    <a:gd name="T9" fmla="*/ 196 h 496"/>
                    <a:gd name="T10" fmla="*/ 85 w 142"/>
                    <a:gd name="T11" fmla="*/ 228 h 496"/>
                    <a:gd name="T12" fmla="*/ 89 w 142"/>
                    <a:gd name="T13" fmla="*/ 292 h 496"/>
                    <a:gd name="T14" fmla="*/ 133 w 142"/>
                    <a:gd name="T15" fmla="*/ 348 h 496"/>
                    <a:gd name="T16" fmla="*/ 137 w 142"/>
                    <a:gd name="T17" fmla="*/ 396 h 496"/>
                    <a:gd name="T18" fmla="*/ 137 w 142"/>
                    <a:gd name="T19" fmla="*/ 420 h 496"/>
                    <a:gd name="T20" fmla="*/ 105 w 142"/>
                    <a:gd name="T21" fmla="*/ 456 h 496"/>
                    <a:gd name="T22" fmla="*/ 65 w 142"/>
                    <a:gd name="T23" fmla="*/ 484 h 496"/>
                    <a:gd name="T24" fmla="*/ 29 w 142"/>
                    <a:gd name="T25" fmla="*/ 496 h 4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2" h="496">
                      <a:moveTo>
                        <a:pt x="61" y="0"/>
                      </a:moveTo>
                      <a:cubicBezTo>
                        <a:pt x="44" y="6"/>
                        <a:pt x="27" y="13"/>
                        <a:pt x="17" y="28"/>
                      </a:cubicBezTo>
                      <a:cubicBezTo>
                        <a:pt x="7" y="43"/>
                        <a:pt x="2" y="73"/>
                        <a:pt x="1" y="92"/>
                      </a:cubicBezTo>
                      <a:cubicBezTo>
                        <a:pt x="0" y="111"/>
                        <a:pt x="2" y="123"/>
                        <a:pt x="13" y="140"/>
                      </a:cubicBezTo>
                      <a:cubicBezTo>
                        <a:pt x="24" y="157"/>
                        <a:pt x="57" y="181"/>
                        <a:pt x="69" y="196"/>
                      </a:cubicBezTo>
                      <a:cubicBezTo>
                        <a:pt x="81" y="211"/>
                        <a:pt x="82" y="212"/>
                        <a:pt x="85" y="228"/>
                      </a:cubicBezTo>
                      <a:cubicBezTo>
                        <a:pt x="88" y="244"/>
                        <a:pt x="81" y="272"/>
                        <a:pt x="89" y="292"/>
                      </a:cubicBezTo>
                      <a:cubicBezTo>
                        <a:pt x="97" y="312"/>
                        <a:pt x="125" y="331"/>
                        <a:pt x="133" y="348"/>
                      </a:cubicBezTo>
                      <a:cubicBezTo>
                        <a:pt x="141" y="365"/>
                        <a:pt x="136" y="384"/>
                        <a:pt x="137" y="396"/>
                      </a:cubicBezTo>
                      <a:cubicBezTo>
                        <a:pt x="138" y="408"/>
                        <a:pt x="142" y="410"/>
                        <a:pt x="137" y="420"/>
                      </a:cubicBezTo>
                      <a:cubicBezTo>
                        <a:pt x="132" y="430"/>
                        <a:pt x="117" y="445"/>
                        <a:pt x="105" y="456"/>
                      </a:cubicBezTo>
                      <a:cubicBezTo>
                        <a:pt x="93" y="467"/>
                        <a:pt x="78" y="477"/>
                        <a:pt x="65" y="484"/>
                      </a:cubicBezTo>
                      <a:cubicBezTo>
                        <a:pt x="52" y="491"/>
                        <a:pt x="40" y="493"/>
                        <a:pt x="29" y="496"/>
                      </a:cubicBezTo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962571" name="Freeform 11">
                <a:extLst>
                  <a:ext uri="{FF2B5EF4-FFF2-40B4-BE49-F238E27FC236}">
                    <a16:creationId xmlns:a16="http://schemas.microsoft.com/office/drawing/2014/main" xmlns="" id="{E602589B-5819-1E47-BC4D-C05E389F22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7" y="2744"/>
                <a:ext cx="184" cy="143"/>
              </a:xfrm>
              <a:custGeom>
                <a:avLst/>
                <a:gdLst>
                  <a:gd name="T0" fmla="*/ 9 w 184"/>
                  <a:gd name="T1" fmla="*/ 24 h 143"/>
                  <a:gd name="T2" fmla="*/ 33 w 184"/>
                  <a:gd name="T3" fmla="*/ 4 h 143"/>
                  <a:gd name="T4" fmla="*/ 73 w 184"/>
                  <a:gd name="T5" fmla="*/ 0 h 143"/>
                  <a:gd name="T6" fmla="*/ 129 w 184"/>
                  <a:gd name="T7" fmla="*/ 4 h 143"/>
                  <a:gd name="T8" fmla="*/ 177 w 184"/>
                  <a:gd name="T9" fmla="*/ 24 h 143"/>
                  <a:gd name="T10" fmla="*/ 173 w 184"/>
                  <a:gd name="T11" fmla="*/ 76 h 143"/>
                  <a:gd name="T12" fmla="*/ 141 w 184"/>
                  <a:gd name="T13" fmla="*/ 112 h 143"/>
                  <a:gd name="T14" fmla="*/ 89 w 184"/>
                  <a:gd name="T15" fmla="*/ 140 h 143"/>
                  <a:gd name="T16" fmla="*/ 65 w 184"/>
                  <a:gd name="T17" fmla="*/ 128 h 143"/>
                  <a:gd name="T18" fmla="*/ 33 w 184"/>
                  <a:gd name="T19" fmla="*/ 100 h 143"/>
                  <a:gd name="T20" fmla="*/ 5 w 184"/>
                  <a:gd name="T21" fmla="*/ 68 h 143"/>
                  <a:gd name="T22" fmla="*/ 9 w 184"/>
                  <a:gd name="T23" fmla="*/ 24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4" h="143">
                    <a:moveTo>
                      <a:pt x="9" y="24"/>
                    </a:moveTo>
                    <a:cubicBezTo>
                      <a:pt x="14" y="13"/>
                      <a:pt x="22" y="8"/>
                      <a:pt x="33" y="4"/>
                    </a:cubicBezTo>
                    <a:cubicBezTo>
                      <a:pt x="44" y="0"/>
                      <a:pt x="57" y="0"/>
                      <a:pt x="73" y="0"/>
                    </a:cubicBezTo>
                    <a:cubicBezTo>
                      <a:pt x="89" y="0"/>
                      <a:pt x="112" y="0"/>
                      <a:pt x="129" y="4"/>
                    </a:cubicBezTo>
                    <a:cubicBezTo>
                      <a:pt x="146" y="8"/>
                      <a:pt x="170" y="12"/>
                      <a:pt x="177" y="24"/>
                    </a:cubicBezTo>
                    <a:cubicBezTo>
                      <a:pt x="184" y="36"/>
                      <a:pt x="179" y="61"/>
                      <a:pt x="173" y="76"/>
                    </a:cubicBezTo>
                    <a:cubicBezTo>
                      <a:pt x="167" y="91"/>
                      <a:pt x="155" y="101"/>
                      <a:pt x="141" y="112"/>
                    </a:cubicBezTo>
                    <a:cubicBezTo>
                      <a:pt x="127" y="123"/>
                      <a:pt x="102" y="137"/>
                      <a:pt x="89" y="140"/>
                    </a:cubicBezTo>
                    <a:cubicBezTo>
                      <a:pt x="76" y="143"/>
                      <a:pt x="74" y="135"/>
                      <a:pt x="65" y="128"/>
                    </a:cubicBezTo>
                    <a:cubicBezTo>
                      <a:pt x="56" y="121"/>
                      <a:pt x="43" y="110"/>
                      <a:pt x="33" y="100"/>
                    </a:cubicBezTo>
                    <a:cubicBezTo>
                      <a:pt x="23" y="90"/>
                      <a:pt x="10" y="79"/>
                      <a:pt x="5" y="68"/>
                    </a:cubicBezTo>
                    <a:cubicBezTo>
                      <a:pt x="0" y="57"/>
                      <a:pt x="4" y="35"/>
                      <a:pt x="9" y="2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62572" name="Line 12">
                <a:extLst>
                  <a:ext uri="{FF2B5EF4-FFF2-40B4-BE49-F238E27FC236}">
                    <a16:creationId xmlns:a16="http://schemas.microsoft.com/office/drawing/2014/main" xmlns="" id="{3E37BD39-3F09-E947-8C09-5856E10A98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60" y="2888"/>
                <a:ext cx="0" cy="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962573" name="Group 13">
              <a:extLst>
                <a:ext uri="{FF2B5EF4-FFF2-40B4-BE49-F238E27FC236}">
                  <a16:creationId xmlns:a16="http://schemas.microsoft.com/office/drawing/2014/main" xmlns="" id="{52A1C226-31A4-024E-95E1-F934821690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6" y="564"/>
              <a:ext cx="1797" cy="3268"/>
              <a:chOff x="836" y="564"/>
              <a:chExt cx="1797" cy="3268"/>
            </a:xfrm>
          </p:grpSpPr>
          <p:grpSp>
            <p:nvGrpSpPr>
              <p:cNvPr id="962574" name="Group 14">
                <a:extLst>
                  <a:ext uri="{FF2B5EF4-FFF2-40B4-BE49-F238E27FC236}">
                    <a16:creationId xmlns:a16="http://schemas.microsoft.com/office/drawing/2014/main" xmlns="" id="{816966AF-88B6-F849-848A-66913A02D2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6" y="1332"/>
                <a:ext cx="1797" cy="2500"/>
                <a:chOff x="836" y="1332"/>
                <a:chExt cx="1797" cy="2500"/>
              </a:xfrm>
            </p:grpSpPr>
            <p:sp>
              <p:nvSpPr>
                <p:cNvPr id="962575" name="Freeform 15">
                  <a:extLst>
                    <a:ext uri="{FF2B5EF4-FFF2-40B4-BE49-F238E27FC236}">
                      <a16:creationId xmlns:a16="http://schemas.microsoft.com/office/drawing/2014/main" xmlns="" id="{B927CEEC-4579-F947-BAD1-548FD185A9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5" y="2081"/>
                  <a:ext cx="141" cy="1619"/>
                </a:xfrm>
                <a:custGeom>
                  <a:avLst/>
                  <a:gdLst>
                    <a:gd name="T0" fmla="*/ 21 w 82"/>
                    <a:gd name="T1" fmla="*/ 0 h 1080"/>
                    <a:gd name="T2" fmla="*/ 13 w 82"/>
                    <a:gd name="T3" fmla="*/ 140 h 1080"/>
                    <a:gd name="T4" fmla="*/ 21 w 82"/>
                    <a:gd name="T5" fmla="*/ 208 h 1080"/>
                    <a:gd name="T6" fmla="*/ 25 w 82"/>
                    <a:gd name="T7" fmla="*/ 280 h 1080"/>
                    <a:gd name="T8" fmla="*/ 13 w 82"/>
                    <a:gd name="T9" fmla="*/ 348 h 1080"/>
                    <a:gd name="T10" fmla="*/ 9 w 82"/>
                    <a:gd name="T11" fmla="*/ 404 h 1080"/>
                    <a:gd name="T12" fmla="*/ 17 w 82"/>
                    <a:gd name="T13" fmla="*/ 460 h 1080"/>
                    <a:gd name="T14" fmla="*/ 21 w 82"/>
                    <a:gd name="T15" fmla="*/ 544 h 1080"/>
                    <a:gd name="T16" fmla="*/ 1 w 82"/>
                    <a:gd name="T17" fmla="*/ 604 h 1080"/>
                    <a:gd name="T18" fmla="*/ 17 w 82"/>
                    <a:gd name="T19" fmla="*/ 660 h 1080"/>
                    <a:gd name="T20" fmla="*/ 57 w 82"/>
                    <a:gd name="T21" fmla="*/ 748 h 1080"/>
                    <a:gd name="T22" fmla="*/ 77 w 82"/>
                    <a:gd name="T23" fmla="*/ 872 h 1080"/>
                    <a:gd name="T24" fmla="*/ 81 w 82"/>
                    <a:gd name="T25" fmla="*/ 932 h 1080"/>
                    <a:gd name="T26" fmla="*/ 81 w 82"/>
                    <a:gd name="T27" fmla="*/ 1032 h 1080"/>
                    <a:gd name="T28" fmla="*/ 81 w 82"/>
                    <a:gd name="T29" fmla="*/ 1080 h 10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82" h="1080">
                      <a:moveTo>
                        <a:pt x="21" y="0"/>
                      </a:moveTo>
                      <a:cubicBezTo>
                        <a:pt x="17" y="52"/>
                        <a:pt x="13" y="105"/>
                        <a:pt x="13" y="140"/>
                      </a:cubicBezTo>
                      <a:cubicBezTo>
                        <a:pt x="13" y="175"/>
                        <a:pt x="19" y="185"/>
                        <a:pt x="21" y="208"/>
                      </a:cubicBezTo>
                      <a:cubicBezTo>
                        <a:pt x="23" y="231"/>
                        <a:pt x="26" y="257"/>
                        <a:pt x="25" y="280"/>
                      </a:cubicBezTo>
                      <a:cubicBezTo>
                        <a:pt x="24" y="303"/>
                        <a:pt x="16" y="327"/>
                        <a:pt x="13" y="348"/>
                      </a:cubicBezTo>
                      <a:cubicBezTo>
                        <a:pt x="10" y="369"/>
                        <a:pt x="8" y="385"/>
                        <a:pt x="9" y="404"/>
                      </a:cubicBezTo>
                      <a:cubicBezTo>
                        <a:pt x="10" y="423"/>
                        <a:pt x="15" y="437"/>
                        <a:pt x="17" y="460"/>
                      </a:cubicBezTo>
                      <a:cubicBezTo>
                        <a:pt x="19" y="483"/>
                        <a:pt x="24" y="520"/>
                        <a:pt x="21" y="544"/>
                      </a:cubicBezTo>
                      <a:cubicBezTo>
                        <a:pt x="18" y="568"/>
                        <a:pt x="2" y="585"/>
                        <a:pt x="1" y="604"/>
                      </a:cubicBezTo>
                      <a:cubicBezTo>
                        <a:pt x="0" y="623"/>
                        <a:pt x="8" y="636"/>
                        <a:pt x="17" y="660"/>
                      </a:cubicBezTo>
                      <a:cubicBezTo>
                        <a:pt x="26" y="684"/>
                        <a:pt x="47" y="713"/>
                        <a:pt x="57" y="748"/>
                      </a:cubicBezTo>
                      <a:cubicBezTo>
                        <a:pt x="67" y="783"/>
                        <a:pt x="73" y="841"/>
                        <a:pt x="77" y="872"/>
                      </a:cubicBezTo>
                      <a:cubicBezTo>
                        <a:pt x="81" y="903"/>
                        <a:pt x="80" y="905"/>
                        <a:pt x="81" y="932"/>
                      </a:cubicBezTo>
                      <a:cubicBezTo>
                        <a:pt x="82" y="959"/>
                        <a:pt x="81" y="1007"/>
                        <a:pt x="81" y="1032"/>
                      </a:cubicBezTo>
                      <a:cubicBezTo>
                        <a:pt x="81" y="1057"/>
                        <a:pt x="81" y="1068"/>
                        <a:pt x="81" y="1080"/>
                      </a:cubicBezTo>
                    </a:path>
                  </a:pathLst>
                </a:custGeom>
                <a:solidFill>
                  <a:schemeClr val="bg1"/>
                </a:solidFill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62576" name="Line 16">
                  <a:extLst>
                    <a:ext uri="{FF2B5EF4-FFF2-40B4-BE49-F238E27FC236}">
                      <a16:creationId xmlns:a16="http://schemas.microsoft.com/office/drawing/2014/main" xmlns="" id="{E7B581F1-F1AC-A145-8601-1BF74BE570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44" y="3642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62577" name="Freeform 17">
                  <a:extLst>
                    <a:ext uri="{FF2B5EF4-FFF2-40B4-BE49-F238E27FC236}">
                      <a16:creationId xmlns:a16="http://schemas.microsoft.com/office/drawing/2014/main" xmlns="" id="{E8AA2C0E-E454-8841-93B6-BCA2EDB538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6" y="1344"/>
                  <a:ext cx="667" cy="935"/>
                </a:xfrm>
                <a:custGeom>
                  <a:avLst/>
                  <a:gdLst>
                    <a:gd name="T0" fmla="*/ 388 w 388"/>
                    <a:gd name="T1" fmla="*/ 0 h 624"/>
                    <a:gd name="T2" fmla="*/ 364 w 388"/>
                    <a:gd name="T3" fmla="*/ 60 h 624"/>
                    <a:gd name="T4" fmla="*/ 276 w 388"/>
                    <a:gd name="T5" fmla="*/ 96 h 624"/>
                    <a:gd name="T6" fmla="*/ 220 w 388"/>
                    <a:gd name="T7" fmla="*/ 108 h 624"/>
                    <a:gd name="T8" fmla="*/ 176 w 388"/>
                    <a:gd name="T9" fmla="*/ 104 h 624"/>
                    <a:gd name="T10" fmla="*/ 116 w 388"/>
                    <a:gd name="T11" fmla="*/ 136 h 624"/>
                    <a:gd name="T12" fmla="*/ 60 w 388"/>
                    <a:gd name="T13" fmla="*/ 204 h 624"/>
                    <a:gd name="T14" fmla="*/ 24 w 388"/>
                    <a:gd name="T15" fmla="*/ 304 h 624"/>
                    <a:gd name="T16" fmla="*/ 20 w 388"/>
                    <a:gd name="T17" fmla="*/ 464 h 624"/>
                    <a:gd name="T18" fmla="*/ 24 w 388"/>
                    <a:gd name="T19" fmla="*/ 492 h 624"/>
                    <a:gd name="T20" fmla="*/ 20 w 388"/>
                    <a:gd name="T21" fmla="*/ 540 h 624"/>
                    <a:gd name="T22" fmla="*/ 0 w 388"/>
                    <a:gd name="T23" fmla="*/ 624 h 6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88" h="624">
                      <a:moveTo>
                        <a:pt x="388" y="0"/>
                      </a:moveTo>
                      <a:cubicBezTo>
                        <a:pt x="385" y="22"/>
                        <a:pt x="383" y="44"/>
                        <a:pt x="364" y="60"/>
                      </a:cubicBezTo>
                      <a:cubicBezTo>
                        <a:pt x="345" y="76"/>
                        <a:pt x="300" y="88"/>
                        <a:pt x="276" y="96"/>
                      </a:cubicBezTo>
                      <a:cubicBezTo>
                        <a:pt x="252" y="104"/>
                        <a:pt x="237" y="107"/>
                        <a:pt x="220" y="108"/>
                      </a:cubicBezTo>
                      <a:cubicBezTo>
                        <a:pt x="203" y="109"/>
                        <a:pt x="193" y="99"/>
                        <a:pt x="176" y="104"/>
                      </a:cubicBezTo>
                      <a:cubicBezTo>
                        <a:pt x="159" y="109"/>
                        <a:pt x="135" y="119"/>
                        <a:pt x="116" y="136"/>
                      </a:cubicBezTo>
                      <a:cubicBezTo>
                        <a:pt x="97" y="153"/>
                        <a:pt x="75" y="176"/>
                        <a:pt x="60" y="204"/>
                      </a:cubicBezTo>
                      <a:cubicBezTo>
                        <a:pt x="45" y="232"/>
                        <a:pt x="31" y="261"/>
                        <a:pt x="24" y="304"/>
                      </a:cubicBezTo>
                      <a:cubicBezTo>
                        <a:pt x="17" y="347"/>
                        <a:pt x="20" y="433"/>
                        <a:pt x="20" y="464"/>
                      </a:cubicBezTo>
                      <a:cubicBezTo>
                        <a:pt x="20" y="495"/>
                        <a:pt x="24" y="479"/>
                        <a:pt x="24" y="492"/>
                      </a:cubicBezTo>
                      <a:cubicBezTo>
                        <a:pt x="24" y="505"/>
                        <a:pt x="24" y="518"/>
                        <a:pt x="20" y="540"/>
                      </a:cubicBezTo>
                      <a:cubicBezTo>
                        <a:pt x="16" y="562"/>
                        <a:pt x="8" y="593"/>
                        <a:pt x="0" y="624"/>
                      </a:cubicBezTo>
                    </a:path>
                  </a:pathLst>
                </a:custGeom>
                <a:solidFill>
                  <a:schemeClr val="bg1"/>
                </a:solidFill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62578" name="Freeform 18">
                  <a:extLst>
                    <a:ext uri="{FF2B5EF4-FFF2-40B4-BE49-F238E27FC236}">
                      <a16:creationId xmlns:a16="http://schemas.microsoft.com/office/drawing/2014/main" xmlns="" id="{3AA7F716-BE3D-4641-BCA9-E6F0EA5197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2" y="1332"/>
                  <a:ext cx="671" cy="929"/>
                </a:xfrm>
                <a:custGeom>
                  <a:avLst/>
                  <a:gdLst>
                    <a:gd name="T0" fmla="*/ 5 w 390"/>
                    <a:gd name="T1" fmla="*/ 0 h 620"/>
                    <a:gd name="T2" fmla="*/ 21 w 390"/>
                    <a:gd name="T3" fmla="*/ 56 h 620"/>
                    <a:gd name="T4" fmla="*/ 133 w 390"/>
                    <a:gd name="T5" fmla="*/ 100 h 620"/>
                    <a:gd name="T6" fmla="*/ 205 w 390"/>
                    <a:gd name="T7" fmla="*/ 112 h 620"/>
                    <a:gd name="T8" fmla="*/ 301 w 390"/>
                    <a:gd name="T9" fmla="*/ 140 h 620"/>
                    <a:gd name="T10" fmla="*/ 361 w 390"/>
                    <a:gd name="T11" fmla="*/ 252 h 620"/>
                    <a:gd name="T12" fmla="*/ 389 w 390"/>
                    <a:gd name="T13" fmla="*/ 400 h 620"/>
                    <a:gd name="T14" fmla="*/ 365 w 390"/>
                    <a:gd name="T15" fmla="*/ 544 h 620"/>
                    <a:gd name="T16" fmla="*/ 381 w 390"/>
                    <a:gd name="T17" fmla="*/ 596 h 620"/>
                    <a:gd name="T18" fmla="*/ 385 w 390"/>
                    <a:gd name="T19" fmla="*/ 620 h 6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90" h="620">
                      <a:moveTo>
                        <a:pt x="5" y="0"/>
                      </a:moveTo>
                      <a:cubicBezTo>
                        <a:pt x="2" y="19"/>
                        <a:pt x="0" y="39"/>
                        <a:pt x="21" y="56"/>
                      </a:cubicBezTo>
                      <a:cubicBezTo>
                        <a:pt x="42" y="73"/>
                        <a:pt x="102" y="91"/>
                        <a:pt x="133" y="100"/>
                      </a:cubicBezTo>
                      <a:cubicBezTo>
                        <a:pt x="164" y="109"/>
                        <a:pt x="177" y="105"/>
                        <a:pt x="205" y="112"/>
                      </a:cubicBezTo>
                      <a:cubicBezTo>
                        <a:pt x="233" y="119"/>
                        <a:pt x="275" y="117"/>
                        <a:pt x="301" y="140"/>
                      </a:cubicBezTo>
                      <a:cubicBezTo>
                        <a:pt x="327" y="163"/>
                        <a:pt x="346" y="209"/>
                        <a:pt x="361" y="252"/>
                      </a:cubicBezTo>
                      <a:cubicBezTo>
                        <a:pt x="376" y="295"/>
                        <a:pt x="388" y="351"/>
                        <a:pt x="389" y="400"/>
                      </a:cubicBezTo>
                      <a:cubicBezTo>
                        <a:pt x="390" y="449"/>
                        <a:pt x="366" y="511"/>
                        <a:pt x="365" y="544"/>
                      </a:cubicBezTo>
                      <a:cubicBezTo>
                        <a:pt x="364" y="577"/>
                        <a:pt x="378" y="583"/>
                        <a:pt x="381" y="596"/>
                      </a:cubicBezTo>
                      <a:cubicBezTo>
                        <a:pt x="384" y="609"/>
                        <a:pt x="384" y="614"/>
                        <a:pt x="385" y="620"/>
                      </a:cubicBezTo>
                    </a:path>
                  </a:pathLst>
                </a:custGeom>
                <a:solidFill>
                  <a:schemeClr val="bg1"/>
                </a:solidFill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62579" name="Freeform 19">
                  <a:extLst>
                    <a:ext uri="{FF2B5EF4-FFF2-40B4-BE49-F238E27FC236}">
                      <a16:creationId xmlns:a16="http://schemas.microsoft.com/office/drawing/2014/main" xmlns="" id="{A3E05A9C-7AA1-C049-AD45-B8DDD8B3FC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3" y="2069"/>
                  <a:ext cx="138" cy="1619"/>
                </a:xfrm>
                <a:custGeom>
                  <a:avLst/>
                  <a:gdLst>
                    <a:gd name="T0" fmla="*/ 56 w 80"/>
                    <a:gd name="T1" fmla="*/ 0 h 1080"/>
                    <a:gd name="T2" fmla="*/ 68 w 80"/>
                    <a:gd name="T3" fmla="*/ 148 h 1080"/>
                    <a:gd name="T4" fmla="*/ 60 w 80"/>
                    <a:gd name="T5" fmla="*/ 248 h 1080"/>
                    <a:gd name="T6" fmla="*/ 80 w 80"/>
                    <a:gd name="T7" fmla="*/ 396 h 1080"/>
                    <a:gd name="T8" fmla="*/ 60 w 80"/>
                    <a:gd name="T9" fmla="*/ 544 h 1080"/>
                    <a:gd name="T10" fmla="*/ 68 w 80"/>
                    <a:gd name="T11" fmla="*/ 620 h 1080"/>
                    <a:gd name="T12" fmla="*/ 16 w 80"/>
                    <a:gd name="T13" fmla="*/ 816 h 1080"/>
                    <a:gd name="T14" fmla="*/ 0 w 80"/>
                    <a:gd name="T15" fmla="*/ 1080 h 10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0" h="1080">
                      <a:moveTo>
                        <a:pt x="56" y="0"/>
                      </a:moveTo>
                      <a:cubicBezTo>
                        <a:pt x="61" y="53"/>
                        <a:pt x="67" y="107"/>
                        <a:pt x="68" y="148"/>
                      </a:cubicBezTo>
                      <a:cubicBezTo>
                        <a:pt x="69" y="189"/>
                        <a:pt x="58" y="207"/>
                        <a:pt x="60" y="248"/>
                      </a:cubicBezTo>
                      <a:cubicBezTo>
                        <a:pt x="62" y="289"/>
                        <a:pt x="80" y="347"/>
                        <a:pt x="80" y="396"/>
                      </a:cubicBezTo>
                      <a:cubicBezTo>
                        <a:pt x="80" y="445"/>
                        <a:pt x="62" y="507"/>
                        <a:pt x="60" y="544"/>
                      </a:cubicBezTo>
                      <a:cubicBezTo>
                        <a:pt x="58" y="581"/>
                        <a:pt x="75" y="575"/>
                        <a:pt x="68" y="620"/>
                      </a:cubicBezTo>
                      <a:cubicBezTo>
                        <a:pt x="61" y="665"/>
                        <a:pt x="27" y="739"/>
                        <a:pt x="16" y="816"/>
                      </a:cubicBezTo>
                      <a:cubicBezTo>
                        <a:pt x="5" y="893"/>
                        <a:pt x="3" y="1036"/>
                        <a:pt x="0" y="1080"/>
                      </a:cubicBezTo>
                    </a:path>
                  </a:pathLst>
                </a:custGeom>
                <a:solidFill>
                  <a:schemeClr val="bg1"/>
                </a:solidFill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962580" name="Freeform 20">
                <a:extLst>
                  <a:ext uri="{FF2B5EF4-FFF2-40B4-BE49-F238E27FC236}">
                    <a16:creationId xmlns:a16="http://schemas.microsoft.com/office/drawing/2014/main" xmlns="" id="{72FD33BC-03C6-5D4C-AD8D-C8A6260F3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8" y="564"/>
                <a:ext cx="793" cy="809"/>
              </a:xfrm>
              <a:custGeom>
                <a:avLst/>
                <a:gdLst>
                  <a:gd name="T0" fmla="*/ 90 w 483"/>
                  <a:gd name="T1" fmla="*/ 516 h 516"/>
                  <a:gd name="T2" fmla="*/ 86 w 483"/>
                  <a:gd name="T3" fmla="*/ 424 h 516"/>
                  <a:gd name="T4" fmla="*/ 62 w 483"/>
                  <a:gd name="T5" fmla="*/ 380 h 516"/>
                  <a:gd name="T6" fmla="*/ 22 w 483"/>
                  <a:gd name="T7" fmla="*/ 324 h 516"/>
                  <a:gd name="T8" fmla="*/ 2 w 483"/>
                  <a:gd name="T9" fmla="*/ 252 h 516"/>
                  <a:gd name="T10" fmla="*/ 10 w 483"/>
                  <a:gd name="T11" fmla="*/ 168 h 516"/>
                  <a:gd name="T12" fmla="*/ 46 w 483"/>
                  <a:gd name="T13" fmla="*/ 88 h 516"/>
                  <a:gd name="T14" fmla="*/ 102 w 483"/>
                  <a:gd name="T15" fmla="*/ 28 h 516"/>
                  <a:gd name="T16" fmla="*/ 162 w 483"/>
                  <a:gd name="T17" fmla="*/ 4 h 516"/>
                  <a:gd name="T18" fmla="*/ 238 w 483"/>
                  <a:gd name="T19" fmla="*/ 4 h 516"/>
                  <a:gd name="T20" fmla="*/ 302 w 483"/>
                  <a:gd name="T21" fmla="*/ 16 h 516"/>
                  <a:gd name="T22" fmla="*/ 366 w 483"/>
                  <a:gd name="T23" fmla="*/ 36 h 516"/>
                  <a:gd name="T24" fmla="*/ 406 w 483"/>
                  <a:gd name="T25" fmla="*/ 76 h 516"/>
                  <a:gd name="T26" fmla="*/ 430 w 483"/>
                  <a:gd name="T27" fmla="*/ 168 h 516"/>
                  <a:gd name="T28" fmla="*/ 426 w 483"/>
                  <a:gd name="T29" fmla="*/ 204 h 516"/>
                  <a:gd name="T30" fmla="*/ 454 w 483"/>
                  <a:gd name="T31" fmla="*/ 244 h 516"/>
                  <a:gd name="T32" fmla="*/ 482 w 483"/>
                  <a:gd name="T33" fmla="*/ 280 h 516"/>
                  <a:gd name="T34" fmla="*/ 450 w 483"/>
                  <a:gd name="T35" fmla="*/ 308 h 516"/>
                  <a:gd name="T36" fmla="*/ 450 w 483"/>
                  <a:gd name="T37" fmla="*/ 336 h 516"/>
                  <a:gd name="T38" fmla="*/ 454 w 483"/>
                  <a:gd name="T39" fmla="*/ 388 h 516"/>
                  <a:gd name="T40" fmla="*/ 442 w 483"/>
                  <a:gd name="T41" fmla="*/ 416 h 516"/>
                  <a:gd name="T42" fmla="*/ 446 w 483"/>
                  <a:gd name="T43" fmla="*/ 452 h 516"/>
                  <a:gd name="T44" fmla="*/ 434 w 483"/>
                  <a:gd name="T45" fmla="*/ 476 h 516"/>
                  <a:gd name="T46" fmla="*/ 398 w 483"/>
                  <a:gd name="T47" fmla="*/ 488 h 516"/>
                  <a:gd name="T48" fmla="*/ 354 w 483"/>
                  <a:gd name="T49" fmla="*/ 472 h 516"/>
                  <a:gd name="T50" fmla="*/ 314 w 483"/>
                  <a:gd name="T51" fmla="*/ 448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83" h="516">
                    <a:moveTo>
                      <a:pt x="90" y="516"/>
                    </a:moveTo>
                    <a:cubicBezTo>
                      <a:pt x="90" y="481"/>
                      <a:pt x="91" y="447"/>
                      <a:pt x="86" y="424"/>
                    </a:cubicBezTo>
                    <a:cubicBezTo>
                      <a:pt x="81" y="401"/>
                      <a:pt x="73" y="397"/>
                      <a:pt x="62" y="380"/>
                    </a:cubicBezTo>
                    <a:cubicBezTo>
                      <a:pt x="51" y="363"/>
                      <a:pt x="32" y="345"/>
                      <a:pt x="22" y="324"/>
                    </a:cubicBezTo>
                    <a:cubicBezTo>
                      <a:pt x="12" y="303"/>
                      <a:pt x="4" y="278"/>
                      <a:pt x="2" y="252"/>
                    </a:cubicBezTo>
                    <a:cubicBezTo>
                      <a:pt x="0" y="226"/>
                      <a:pt x="3" y="195"/>
                      <a:pt x="10" y="168"/>
                    </a:cubicBezTo>
                    <a:cubicBezTo>
                      <a:pt x="17" y="141"/>
                      <a:pt x="31" y="111"/>
                      <a:pt x="46" y="88"/>
                    </a:cubicBezTo>
                    <a:cubicBezTo>
                      <a:pt x="61" y="65"/>
                      <a:pt x="83" y="42"/>
                      <a:pt x="102" y="28"/>
                    </a:cubicBezTo>
                    <a:cubicBezTo>
                      <a:pt x="121" y="14"/>
                      <a:pt x="139" y="8"/>
                      <a:pt x="162" y="4"/>
                    </a:cubicBezTo>
                    <a:cubicBezTo>
                      <a:pt x="185" y="0"/>
                      <a:pt x="215" y="2"/>
                      <a:pt x="238" y="4"/>
                    </a:cubicBezTo>
                    <a:cubicBezTo>
                      <a:pt x="261" y="6"/>
                      <a:pt x="281" y="11"/>
                      <a:pt x="302" y="16"/>
                    </a:cubicBezTo>
                    <a:cubicBezTo>
                      <a:pt x="323" y="21"/>
                      <a:pt x="349" y="26"/>
                      <a:pt x="366" y="36"/>
                    </a:cubicBezTo>
                    <a:cubicBezTo>
                      <a:pt x="383" y="46"/>
                      <a:pt x="395" y="54"/>
                      <a:pt x="406" y="76"/>
                    </a:cubicBezTo>
                    <a:cubicBezTo>
                      <a:pt x="417" y="98"/>
                      <a:pt x="427" y="147"/>
                      <a:pt x="430" y="168"/>
                    </a:cubicBezTo>
                    <a:cubicBezTo>
                      <a:pt x="433" y="189"/>
                      <a:pt x="422" y="191"/>
                      <a:pt x="426" y="204"/>
                    </a:cubicBezTo>
                    <a:cubicBezTo>
                      <a:pt x="430" y="217"/>
                      <a:pt x="445" y="231"/>
                      <a:pt x="454" y="244"/>
                    </a:cubicBezTo>
                    <a:cubicBezTo>
                      <a:pt x="463" y="257"/>
                      <a:pt x="483" y="269"/>
                      <a:pt x="482" y="280"/>
                    </a:cubicBezTo>
                    <a:cubicBezTo>
                      <a:pt x="481" y="291"/>
                      <a:pt x="455" y="299"/>
                      <a:pt x="450" y="308"/>
                    </a:cubicBezTo>
                    <a:cubicBezTo>
                      <a:pt x="445" y="317"/>
                      <a:pt x="449" y="323"/>
                      <a:pt x="450" y="336"/>
                    </a:cubicBezTo>
                    <a:cubicBezTo>
                      <a:pt x="451" y="349"/>
                      <a:pt x="455" y="375"/>
                      <a:pt x="454" y="388"/>
                    </a:cubicBezTo>
                    <a:cubicBezTo>
                      <a:pt x="453" y="401"/>
                      <a:pt x="443" y="405"/>
                      <a:pt x="442" y="416"/>
                    </a:cubicBezTo>
                    <a:cubicBezTo>
                      <a:pt x="441" y="427"/>
                      <a:pt x="447" y="442"/>
                      <a:pt x="446" y="452"/>
                    </a:cubicBezTo>
                    <a:cubicBezTo>
                      <a:pt x="445" y="462"/>
                      <a:pt x="442" y="470"/>
                      <a:pt x="434" y="476"/>
                    </a:cubicBezTo>
                    <a:cubicBezTo>
                      <a:pt x="426" y="482"/>
                      <a:pt x="411" y="489"/>
                      <a:pt x="398" y="488"/>
                    </a:cubicBezTo>
                    <a:cubicBezTo>
                      <a:pt x="385" y="487"/>
                      <a:pt x="368" y="479"/>
                      <a:pt x="354" y="472"/>
                    </a:cubicBezTo>
                    <a:cubicBezTo>
                      <a:pt x="340" y="465"/>
                      <a:pt x="327" y="456"/>
                      <a:pt x="314" y="448"/>
                    </a:cubicBezTo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962581" name="Freeform 21">
              <a:extLst>
                <a:ext uri="{FF2B5EF4-FFF2-40B4-BE49-F238E27FC236}">
                  <a16:creationId xmlns:a16="http://schemas.microsoft.com/office/drawing/2014/main" xmlns="" id="{6FAFCE71-42D8-A54E-958F-C8A2E37DD6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5" y="1568"/>
              <a:ext cx="505" cy="849"/>
            </a:xfrm>
            <a:custGeom>
              <a:avLst/>
              <a:gdLst>
                <a:gd name="T0" fmla="*/ 210 w 319"/>
                <a:gd name="T1" fmla="*/ 7 h 631"/>
                <a:gd name="T2" fmla="*/ 157 w 319"/>
                <a:gd name="T3" fmla="*/ 18 h 631"/>
                <a:gd name="T4" fmla="*/ 104 w 319"/>
                <a:gd name="T5" fmla="*/ 114 h 631"/>
                <a:gd name="T6" fmla="*/ 50 w 319"/>
                <a:gd name="T7" fmla="*/ 253 h 631"/>
                <a:gd name="T8" fmla="*/ 18 w 319"/>
                <a:gd name="T9" fmla="*/ 381 h 631"/>
                <a:gd name="T10" fmla="*/ 2 w 319"/>
                <a:gd name="T11" fmla="*/ 493 h 631"/>
                <a:gd name="T12" fmla="*/ 8 w 319"/>
                <a:gd name="T13" fmla="*/ 599 h 631"/>
                <a:gd name="T14" fmla="*/ 34 w 319"/>
                <a:gd name="T15" fmla="*/ 631 h 631"/>
                <a:gd name="T16" fmla="*/ 88 w 319"/>
                <a:gd name="T17" fmla="*/ 599 h 631"/>
                <a:gd name="T18" fmla="*/ 194 w 319"/>
                <a:gd name="T19" fmla="*/ 551 h 631"/>
                <a:gd name="T20" fmla="*/ 301 w 319"/>
                <a:gd name="T21" fmla="*/ 525 h 631"/>
                <a:gd name="T22" fmla="*/ 301 w 319"/>
                <a:gd name="T23" fmla="*/ 423 h 631"/>
                <a:gd name="T24" fmla="*/ 306 w 319"/>
                <a:gd name="T25" fmla="*/ 333 h 631"/>
                <a:gd name="T26" fmla="*/ 258 w 319"/>
                <a:gd name="T27" fmla="*/ 237 h 631"/>
                <a:gd name="T28" fmla="*/ 248 w 319"/>
                <a:gd name="T29" fmla="*/ 178 h 631"/>
                <a:gd name="T30" fmla="*/ 258 w 319"/>
                <a:gd name="T31" fmla="*/ 87 h 631"/>
                <a:gd name="T32" fmla="*/ 253 w 319"/>
                <a:gd name="T33" fmla="*/ 23 h 631"/>
                <a:gd name="T34" fmla="*/ 210 w 319"/>
                <a:gd name="T35" fmla="*/ 7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9" h="631">
                  <a:moveTo>
                    <a:pt x="210" y="7"/>
                  </a:moveTo>
                  <a:cubicBezTo>
                    <a:pt x="194" y="6"/>
                    <a:pt x="175" y="0"/>
                    <a:pt x="157" y="18"/>
                  </a:cubicBezTo>
                  <a:cubicBezTo>
                    <a:pt x="139" y="36"/>
                    <a:pt x="122" y="75"/>
                    <a:pt x="104" y="114"/>
                  </a:cubicBezTo>
                  <a:cubicBezTo>
                    <a:pt x="86" y="153"/>
                    <a:pt x="64" y="208"/>
                    <a:pt x="50" y="253"/>
                  </a:cubicBezTo>
                  <a:cubicBezTo>
                    <a:pt x="36" y="298"/>
                    <a:pt x="26" y="341"/>
                    <a:pt x="18" y="381"/>
                  </a:cubicBezTo>
                  <a:cubicBezTo>
                    <a:pt x="10" y="421"/>
                    <a:pt x="4" y="457"/>
                    <a:pt x="2" y="493"/>
                  </a:cubicBezTo>
                  <a:cubicBezTo>
                    <a:pt x="0" y="529"/>
                    <a:pt x="3" y="576"/>
                    <a:pt x="8" y="599"/>
                  </a:cubicBezTo>
                  <a:cubicBezTo>
                    <a:pt x="13" y="622"/>
                    <a:pt x="21" y="631"/>
                    <a:pt x="34" y="631"/>
                  </a:cubicBezTo>
                  <a:cubicBezTo>
                    <a:pt x="47" y="631"/>
                    <a:pt x="61" y="612"/>
                    <a:pt x="88" y="599"/>
                  </a:cubicBezTo>
                  <a:cubicBezTo>
                    <a:pt x="115" y="586"/>
                    <a:pt x="159" y="563"/>
                    <a:pt x="194" y="551"/>
                  </a:cubicBezTo>
                  <a:cubicBezTo>
                    <a:pt x="229" y="539"/>
                    <a:pt x="283" y="546"/>
                    <a:pt x="301" y="525"/>
                  </a:cubicBezTo>
                  <a:cubicBezTo>
                    <a:pt x="319" y="504"/>
                    <a:pt x="300" y="455"/>
                    <a:pt x="301" y="423"/>
                  </a:cubicBezTo>
                  <a:cubicBezTo>
                    <a:pt x="302" y="391"/>
                    <a:pt x="313" y="364"/>
                    <a:pt x="306" y="333"/>
                  </a:cubicBezTo>
                  <a:cubicBezTo>
                    <a:pt x="299" y="302"/>
                    <a:pt x="268" y="263"/>
                    <a:pt x="258" y="237"/>
                  </a:cubicBezTo>
                  <a:cubicBezTo>
                    <a:pt x="248" y="211"/>
                    <a:pt x="248" y="203"/>
                    <a:pt x="248" y="178"/>
                  </a:cubicBezTo>
                  <a:cubicBezTo>
                    <a:pt x="248" y="153"/>
                    <a:pt x="257" y="113"/>
                    <a:pt x="258" y="87"/>
                  </a:cubicBezTo>
                  <a:cubicBezTo>
                    <a:pt x="259" y="61"/>
                    <a:pt x="262" y="38"/>
                    <a:pt x="253" y="23"/>
                  </a:cubicBezTo>
                  <a:cubicBezTo>
                    <a:pt x="244" y="8"/>
                    <a:pt x="226" y="8"/>
                    <a:pt x="210" y="7"/>
                  </a:cubicBezTo>
                  <a:close/>
                </a:path>
              </a:pathLst>
            </a:custGeom>
            <a:solidFill>
              <a:schemeClr val="bg1">
                <a:alpha val="53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2582" name="Freeform 22">
              <a:extLst>
                <a:ext uri="{FF2B5EF4-FFF2-40B4-BE49-F238E27FC236}">
                  <a16:creationId xmlns:a16="http://schemas.microsoft.com/office/drawing/2014/main" xmlns="" id="{7345BC7D-FAA7-074C-90BE-531704E0E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3" y="1552"/>
              <a:ext cx="467" cy="845"/>
            </a:xfrm>
            <a:custGeom>
              <a:avLst/>
              <a:gdLst>
                <a:gd name="T0" fmla="*/ 9 w 290"/>
                <a:gd name="T1" fmla="*/ 35 h 628"/>
                <a:gd name="T2" fmla="*/ 20 w 290"/>
                <a:gd name="T3" fmla="*/ 227 h 628"/>
                <a:gd name="T4" fmla="*/ 4 w 290"/>
                <a:gd name="T5" fmla="*/ 334 h 628"/>
                <a:gd name="T6" fmla="*/ 9 w 290"/>
                <a:gd name="T7" fmla="*/ 467 h 628"/>
                <a:gd name="T8" fmla="*/ 9 w 290"/>
                <a:gd name="T9" fmla="*/ 521 h 628"/>
                <a:gd name="T10" fmla="*/ 62 w 290"/>
                <a:gd name="T11" fmla="*/ 558 h 628"/>
                <a:gd name="T12" fmla="*/ 164 w 290"/>
                <a:gd name="T13" fmla="*/ 574 h 628"/>
                <a:gd name="T14" fmla="*/ 254 w 290"/>
                <a:gd name="T15" fmla="*/ 627 h 628"/>
                <a:gd name="T16" fmla="*/ 286 w 290"/>
                <a:gd name="T17" fmla="*/ 579 h 628"/>
                <a:gd name="T18" fmla="*/ 276 w 290"/>
                <a:gd name="T19" fmla="*/ 387 h 628"/>
                <a:gd name="T20" fmla="*/ 244 w 290"/>
                <a:gd name="T21" fmla="*/ 201 h 628"/>
                <a:gd name="T22" fmla="*/ 158 w 290"/>
                <a:gd name="T23" fmla="*/ 89 h 628"/>
                <a:gd name="T24" fmla="*/ 94 w 290"/>
                <a:gd name="T25" fmla="*/ 30 h 628"/>
                <a:gd name="T26" fmla="*/ 52 w 290"/>
                <a:gd name="T27" fmla="*/ 14 h 628"/>
                <a:gd name="T28" fmla="*/ 9 w 290"/>
                <a:gd name="T29" fmla="*/ 35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" h="628">
                  <a:moveTo>
                    <a:pt x="9" y="35"/>
                  </a:moveTo>
                  <a:cubicBezTo>
                    <a:pt x="4" y="70"/>
                    <a:pt x="21" y="177"/>
                    <a:pt x="20" y="227"/>
                  </a:cubicBezTo>
                  <a:cubicBezTo>
                    <a:pt x="19" y="277"/>
                    <a:pt x="6" y="294"/>
                    <a:pt x="4" y="334"/>
                  </a:cubicBezTo>
                  <a:cubicBezTo>
                    <a:pt x="2" y="374"/>
                    <a:pt x="8" y="436"/>
                    <a:pt x="9" y="467"/>
                  </a:cubicBezTo>
                  <a:cubicBezTo>
                    <a:pt x="10" y="498"/>
                    <a:pt x="0" y="506"/>
                    <a:pt x="9" y="521"/>
                  </a:cubicBezTo>
                  <a:cubicBezTo>
                    <a:pt x="18" y="536"/>
                    <a:pt x="36" y="549"/>
                    <a:pt x="62" y="558"/>
                  </a:cubicBezTo>
                  <a:cubicBezTo>
                    <a:pt x="88" y="567"/>
                    <a:pt x="132" y="563"/>
                    <a:pt x="164" y="574"/>
                  </a:cubicBezTo>
                  <a:cubicBezTo>
                    <a:pt x="196" y="585"/>
                    <a:pt x="234" y="626"/>
                    <a:pt x="254" y="627"/>
                  </a:cubicBezTo>
                  <a:cubicBezTo>
                    <a:pt x="274" y="628"/>
                    <a:pt x="282" y="619"/>
                    <a:pt x="286" y="579"/>
                  </a:cubicBezTo>
                  <a:cubicBezTo>
                    <a:pt x="290" y="539"/>
                    <a:pt x="283" y="450"/>
                    <a:pt x="276" y="387"/>
                  </a:cubicBezTo>
                  <a:cubicBezTo>
                    <a:pt x="269" y="324"/>
                    <a:pt x="264" y="251"/>
                    <a:pt x="244" y="201"/>
                  </a:cubicBezTo>
                  <a:cubicBezTo>
                    <a:pt x="224" y="151"/>
                    <a:pt x="183" y="118"/>
                    <a:pt x="158" y="89"/>
                  </a:cubicBezTo>
                  <a:cubicBezTo>
                    <a:pt x="133" y="60"/>
                    <a:pt x="112" y="42"/>
                    <a:pt x="94" y="30"/>
                  </a:cubicBezTo>
                  <a:cubicBezTo>
                    <a:pt x="76" y="18"/>
                    <a:pt x="65" y="12"/>
                    <a:pt x="52" y="14"/>
                  </a:cubicBezTo>
                  <a:cubicBezTo>
                    <a:pt x="39" y="16"/>
                    <a:pt x="14" y="0"/>
                    <a:pt x="9" y="3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2583" name="Freeform 23">
              <a:extLst>
                <a:ext uri="{FF2B5EF4-FFF2-40B4-BE49-F238E27FC236}">
                  <a16:creationId xmlns:a16="http://schemas.microsoft.com/office/drawing/2014/main" xmlns="" id="{78C1C50B-58E2-2140-BD8C-FC4402C71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1" y="945"/>
              <a:ext cx="526" cy="1362"/>
            </a:xfrm>
            <a:custGeom>
              <a:avLst/>
              <a:gdLst>
                <a:gd name="T0" fmla="*/ 209 w 332"/>
                <a:gd name="T1" fmla="*/ 6 h 1013"/>
                <a:gd name="T2" fmla="*/ 87 w 332"/>
                <a:gd name="T3" fmla="*/ 33 h 1013"/>
                <a:gd name="T4" fmla="*/ 12 w 332"/>
                <a:gd name="T5" fmla="*/ 198 h 1013"/>
                <a:gd name="T6" fmla="*/ 17 w 332"/>
                <a:gd name="T7" fmla="*/ 481 h 1013"/>
                <a:gd name="T8" fmla="*/ 1 w 332"/>
                <a:gd name="T9" fmla="*/ 705 h 1013"/>
                <a:gd name="T10" fmla="*/ 44 w 332"/>
                <a:gd name="T11" fmla="*/ 716 h 1013"/>
                <a:gd name="T12" fmla="*/ 135 w 332"/>
                <a:gd name="T13" fmla="*/ 796 h 1013"/>
                <a:gd name="T14" fmla="*/ 119 w 332"/>
                <a:gd name="T15" fmla="*/ 966 h 1013"/>
                <a:gd name="T16" fmla="*/ 199 w 332"/>
                <a:gd name="T17" fmla="*/ 993 h 1013"/>
                <a:gd name="T18" fmla="*/ 193 w 332"/>
                <a:gd name="T19" fmla="*/ 940 h 1013"/>
                <a:gd name="T20" fmla="*/ 241 w 332"/>
                <a:gd name="T21" fmla="*/ 950 h 1013"/>
                <a:gd name="T22" fmla="*/ 321 w 332"/>
                <a:gd name="T23" fmla="*/ 1004 h 1013"/>
                <a:gd name="T24" fmla="*/ 327 w 332"/>
                <a:gd name="T25" fmla="*/ 929 h 1013"/>
                <a:gd name="T26" fmla="*/ 252 w 332"/>
                <a:gd name="T27" fmla="*/ 924 h 1013"/>
                <a:gd name="T28" fmla="*/ 167 w 332"/>
                <a:gd name="T29" fmla="*/ 849 h 1013"/>
                <a:gd name="T30" fmla="*/ 284 w 332"/>
                <a:gd name="T31" fmla="*/ 865 h 1013"/>
                <a:gd name="T32" fmla="*/ 183 w 332"/>
                <a:gd name="T33" fmla="*/ 828 h 1013"/>
                <a:gd name="T34" fmla="*/ 183 w 332"/>
                <a:gd name="T35" fmla="*/ 758 h 1013"/>
                <a:gd name="T36" fmla="*/ 279 w 332"/>
                <a:gd name="T37" fmla="*/ 849 h 1013"/>
                <a:gd name="T38" fmla="*/ 327 w 332"/>
                <a:gd name="T39" fmla="*/ 849 h 1013"/>
                <a:gd name="T40" fmla="*/ 284 w 332"/>
                <a:gd name="T41" fmla="*/ 817 h 1013"/>
                <a:gd name="T42" fmla="*/ 204 w 332"/>
                <a:gd name="T43" fmla="*/ 742 h 1013"/>
                <a:gd name="T44" fmla="*/ 300 w 332"/>
                <a:gd name="T45" fmla="*/ 785 h 1013"/>
                <a:gd name="T46" fmla="*/ 305 w 332"/>
                <a:gd name="T47" fmla="*/ 721 h 1013"/>
                <a:gd name="T48" fmla="*/ 241 w 332"/>
                <a:gd name="T49" fmla="*/ 716 h 1013"/>
                <a:gd name="T50" fmla="*/ 279 w 332"/>
                <a:gd name="T51" fmla="*/ 652 h 1013"/>
                <a:gd name="T52" fmla="*/ 209 w 332"/>
                <a:gd name="T53" fmla="*/ 636 h 1013"/>
                <a:gd name="T54" fmla="*/ 220 w 332"/>
                <a:gd name="T55" fmla="*/ 716 h 1013"/>
                <a:gd name="T56" fmla="*/ 177 w 332"/>
                <a:gd name="T57" fmla="*/ 689 h 1013"/>
                <a:gd name="T58" fmla="*/ 225 w 332"/>
                <a:gd name="T59" fmla="*/ 593 h 1013"/>
                <a:gd name="T60" fmla="*/ 188 w 332"/>
                <a:gd name="T61" fmla="*/ 545 h 1013"/>
                <a:gd name="T62" fmla="*/ 172 w 332"/>
                <a:gd name="T63" fmla="*/ 657 h 1013"/>
                <a:gd name="T64" fmla="*/ 156 w 332"/>
                <a:gd name="T65" fmla="*/ 550 h 1013"/>
                <a:gd name="T66" fmla="*/ 140 w 332"/>
                <a:gd name="T67" fmla="*/ 641 h 1013"/>
                <a:gd name="T68" fmla="*/ 145 w 332"/>
                <a:gd name="T69" fmla="*/ 721 h 1013"/>
                <a:gd name="T70" fmla="*/ 65 w 332"/>
                <a:gd name="T71" fmla="*/ 684 h 1013"/>
                <a:gd name="T72" fmla="*/ 65 w 332"/>
                <a:gd name="T73" fmla="*/ 513 h 1013"/>
                <a:gd name="T74" fmla="*/ 81 w 332"/>
                <a:gd name="T75" fmla="*/ 358 h 1013"/>
                <a:gd name="T76" fmla="*/ 71 w 332"/>
                <a:gd name="T77" fmla="*/ 262 h 1013"/>
                <a:gd name="T78" fmla="*/ 161 w 332"/>
                <a:gd name="T79" fmla="*/ 156 h 1013"/>
                <a:gd name="T80" fmla="*/ 263 w 332"/>
                <a:gd name="T81" fmla="*/ 182 h 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2" h="1013">
                  <a:moveTo>
                    <a:pt x="263" y="44"/>
                  </a:moveTo>
                  <a:cubicBezTo>
                    <a:pt x="246" y="28"/>
                    <a:pt x="229" y="12"/>
                    <a:pt x="209" y="6"/>
                  </a:cubicBezTo>
                  <a:cubicBezTo>
                    <a:pt x="189" y="0"/>
                    <a:pt x="165" y="2"/>
                    <a:pt x="145" y="6"/>
                  </a:cubicBezTo>
                  <a:cubicBezTo>
                    <a:pt x="125" y="10"/>
                    <a:pt x="102" y="13"/>
                    <a:pt x="87" y="33"/>
                  </a:cubicBezTo>
                  <a:cubicBezTo>
                    <a:pt x="72" y="53"/>
                    <a:pt x="67" y="97"/>
                    <a:pt x="55" y="124"/>
                  </a:cubicBezTo>
                  <a:cubicBezTo>
                    <a:pt x="43" y="151"/>
                    <a:pt x="18" y="161"/>
                    <a:pt x="12" y="198"/>
                  </a:cubicBezTo>
                  <a:cubicBezTo>
                    <a:pt x="6" y="235"/>
                    <a:pt x="16" y="301"/>
                    <a:pt x="17" y="348"/>
                  </a:cubicBezTo>
                  <a:cubicBezTo>
                    <a:pt x="18" y="395"/>
                    <a:pt x="15" y="434"/>
                    <a:pt x="17" y="481"/>
                  </a:cubicBezTo>
                  <a:cubicBezTo>
                    <a:pt x="19" y="528"/>
                    <a:pt x="31" y="593"/>
                    <a:pt x="28" y="630"/>
                  </a:cubicBezTo>
                  <a:cubicBezTo>
                    <a:pt x="25" y="667"/>
                    <a:pt x="2" y="682"/>
                    <a:pt x="1" y="705"/>
                  </a:cubicBezTo>
                  <a:cubicBezTo>
                    <a:pt x="0" y="728"/>
                    <a:pt x="16" y="767"/>
                    <a:pt x="23" y="769"/>
                  </a:cubicBezTo>
                  <a:cubicBezTo>
                    <a:pt x="30" y="771"/>
                    <a:pt x="34" y="717"/>
                    <a:pt x="44" y="716"/>
                  </a:cubicBezTo>
                  <a:cubicBezTo>
                    <a:pt x="54" y="715"/>
                    <a:pt x="66" y="751"/>
                    <a:pt x="81" y="764"/>
                  </a:cubicBezTo>
                  <a:cubicBezTo>
                    <a:pt x="96" y="777"/>
                    <a:pt x="123" y="773"/>
                    <a:pt x="135" y="796"/>
                  </a:cubicBezTo>
                  <a:cubicBezTo>
                    <a:pt x="147" y="819"/>
                    <a:pt x="154" y="874"/>
                    <a:pt x="151" y="902"/>
                  </a:cubicBezTo>
                  <a:cubicBezTo>
                    <a:pt x="148" y="930"/>
                    <a:pt x="116" y="961"/>
                    <a:pt x="119" y="966"/>
                  </a:cubicBezTo>
                  <a:cubicBezTo>
                    <a:pt x="122" y="971"/>
                    <a:pt x="154" y="929"/>
                    <a:pt x="167" y="934"/>
                  </a:cubicBezTo>
                  <a:cubicBezTo>
                    <a:pt x="180" y="939"/>
                    <a:pt x="188" y="983"/>
                    <a:pt x="199" y="993"/>
                  </a:cubicBezTo>
                  <a:cubicBezTo>
                    <a:pt x="210" y="1003"/>
                    <a:pt x="232" y="1002"/>
                    <a:pt x="231" y="993"/>
                  </a:cubicBezTo>
                  <a:cubicBezTo>
                    <a:pt x="230" y="984"/>
                    <a:pt x="200" y="956"/>
                    <a:pt x="193" y="940"/>
                  </a:cubicBezTo>
                  <a:cubicBezTo>
                    <a:pt x="186" y="924"/>
                    <a:pt x="180" y="895"/>
                    <a:pt x="188" y="897"/>
                  </a:cubicBezTo>
                  <a:cubicBezTo>
                    <a:pt x="196" y="899"/>
                    <a:pt x="225" y="932"/>
                    <a:pt x="241" y="950"/>
                  </a:cubicBezTo>
                  <a:cubicBezTo>
                    <a:pt x="257" y="968"/>
                    <a:pt x="271" y="995"/>
                    <a:pt x="284" y="1004"/>
                  </a:cubicBezTo>
                  <a:cubicBezTo>
                    <a:pt x="297" y="1013"/>
                    <a:pt x="322" y="1012"/>
                    <a:pt x="321" y="1004"/>
                  </a:cubicBezTo>
                  <a:cubicBezTo>
                    <a:pt x="320" y="996"/>
                    <a:pt x="278" y="968"/>
                    <a:pt x="279" y="956"/>
                  </a:cubicBezTo>
                  <a:cubicBezTo>
                    <a:pt x="280" y="944"/>
                    <a:pt x="322" y="938"/>
                    <a:pt x="327" y="929"/>
                  </a:cubicBezTo>
                  <a:cubicBezTo>
                    <a:pt x="332" y="920"/>
                    <a:pt x="323" y="903"/>
                    <a:pt x="311" y="902"/>
                  </a:cubicBezTo>
                  <a:cubicBezTo>
                    <a:pt x="299" y="901"/>
                    <a:pt x="272" y="927"/>
                    <a:pt x="252" y="924"/>
                  </a:cubicBezTo>
                  <a:cubicBezTo>
                    <a:pt x="232" y="921"/>
                    <a:pt x="207" y="899"/>
                    <a:pt x="193" y="886"/>
                  </a:cubicBezTo>
                  <a:cubicBezTo>
                    <a:pt x="179" y="873"/>
                    <a:pt x="160" y="849"/>
                    <a:pt x="167" y="849"/>
                  </a:cubicBezTo>
                  <a:cubicBezTo>
                    <a:pt x="174" y="849"/>
                    <a:pt x="217" y="883"/>
                    <a:pt x="236" y="886"/>
                  </a:cubicBezTo>
                  <a:cubicBezTo>
                    <a:pt x="255" y="889"/>
                    <a:pt x="281" y="869"/>
                    <a:pt x="284" y="865"/>
                  </a:cubicBezTo>
                  <a:cubicBezTo>
                    <a:pt x="287" y="861"/>
                    <a:pt x="269" y="871"/>
                    <a:pt x="252" y="865"/>
                  </a:cubicBezTo>
                  <a:cubicBezTo>
                    <a:pt x="235" y="859"/>
                    <a:pt x="200" y="842"/>
                    <a:pt x="183" y="828"/>
                  </a:cubicBezTo>
                  <a:cubicBezTo>
                    <a:pt x="166" y="814"/>
                    <a:pt x="151" y="792"/>
                    <a:pt x="151" y="780"/>
                  </a:cubicBezTo>
                  <a:cubicBezTo>
                    <a:pt x="151" y="768"/>
                    <a:pt x="172" y="751"/>
                    <a:pt x="183" y="758"/>
                  </a:cubicBezTo>
                  <a:cubicBezTo>
                    <a:pt x="194" y="765"/>
                    <a:pt x="204" y="807"/>
                    <a:pt x="220" y="822"/>
                  </a:cubicBezTo>
                  <a:cubicBezTo>
                    <a:pt x="236" y="837"/>
                    <a:pt x="265" y="848"/>
                    <a:pt x="279" y="849"/>
                  </a:cubicBezTo>
                  <a:cubicBezTo>
                    <a:pt x="293" y="850"/>
                    <a:pt x="297" y="828"/>
                    <a:pt x="305" y="828"/>
                  </a:cubicBezTo>
                  <a:cubicBezTo>
                    <a:pt x="313" y="828"/>
                    <a:pt x="325" y="854"/>
                    <a:pt x="327" y="849"/>
                  </a:cubicBezTo>
                  <a:cubicBezTo>
                    <a:pt x="329" y="844"/>
                    <a:pt x="323" y="801"/>
                    <a:pt x="316" y="796"/>
                  </a:cubicBezTo>
                  <a:cubicBezTo>
                    <a:pt x="309" y="791"/>
                    <a:pt x="302" y="821"/>
                    <a:pt x="284" y="817"/>
                  </a:cubicBezTo>
                  <a:cubicBezTo>
                    <a:pt x="266" y="813"/>
                    <a:pt x="222" y="786"/>
                    <a:pt x="209" y="774"/>
                  </a:cubicBezTo>
                  <a:cubicBezTo>
                    <a:pt x="196" y="762"/>
                    <a:pt x="196" y="747"/>
                    <a:pt x="204" y="742"/>
                  </a:cubicBezTo>
                  <a:cubicBezTo>
                    <a:pt x="212" y="737"/>
                    <a:pt x="241" y="735"/>
                    <a:pt x="257" y="742"/>
                  </a:cubicBezTo>
                  <a:cubicBezTo>
                    <a:pt x="273" y="749"/>
                    <a:pt x="291" y="783"/>
                    <a:pt x="300" y="785"/>
                  </a:cubicBezTo>
                  <a:cubicBezTo>
                    <a:pt x="309" y="787"/>
                    <a:pt x="310" y="764"/>
                    <a:pt x="311" y="753"/>
                  </a:cubicBezTo>
                  <a:cubicBezTo>
                    <a:pt x="312" y="742"/>
                    <a:pt x="311" y="726"/>
                    <a:pt x="305" y="721"/>
                  </a:cubicBezTo>
                  <a:cubicBezTo>
                    <a:pt x="299" y="716"/>
                    <a:pt x="284" y="722"/>
                    <a:pt x="273" y="721"/>
                  </a:cubicBezTo>
                  <a:cubicBezTo>
                    <a:pt x="262" y="720"/>
                    <a:pt x="244" y="723"/>
                    <a:pt x="241" y="716"/>
                  </a:cubicBezTo>
                  <a:cubicBezTo>
                    <a:pt x="238" y="709"/>
                    <a:pt x="246" y="689"/>
                    <a:pt x="252" y="678"/>
                  </a:cubicBezTo>
                  <a:cubicBezTo>
                    <a:pt x="258" y="667"/>
                    <a:pt x="280" y="653"/>
                    <a:pt x="279" y="652"/>
                  </a:cubicBezTo>
                  <a:cubicBezTo>
                    <a:pt x="278" y="651"/>
                    <a:pt x="259" y="676"/>
                    <a:pt x="247" y="673"/>
                  </a:cubicBezTo>
                  <a:cubicBezTo>
                    <a:pt x="235" y="670"/>
                    <a:pt x="212" y="634"/>
                    <a:pt x="209" y="636"/>
                  </a:cubicBezTo>
                  <a:cubicBezTo>
                    <a:pt x="206" y="638"/>
                    <a:pt x="223" y="671"/>
                    <a:pt x="225" y="684"/>
                  </a:cubicBezTo>
                  <a:cubicBezTo>
                    <a:pt x="227" y="697"/>
                    <a:pt x="227" y="710"/>
                    <a:pt x="220" y="716"/>
                  </a:cubicBezTo>
                  <a:cubicBezTo>
                    <a:pt x="213" y="722"/>
                    <a:pt x="190" y="725"/>
                    <a:pt x="183" y="721"/>
                  </a:cubicBezTo>
                  <a:cubicBezTo>
                    <a:pt x="176" y="717"/>
                    <a:pt x="174" y="704"/>
                    <a:pt x="177" y="689"/>
                  </a:cubicBezTo>
                  <a:cubicBezTo>
                    <a:pt x="180" y="674"/>
                    <a:pt x="196" y="646"/>
                    <a:pt x="204" y="630"/>
                  </a:cubicBezTo>
                  <a:cubicBezTo>
                    <a:pt x="212" y="614"/>
                    <a:pt x="228" y="602"/>
                    <a:pt x="225" y="593"/>
                  </a:cubicBezTo>
                  <a:cubicBezTo>
                    <a:pt x="222" y="584"/>
                    <a:pt x="194" y="585"/>
                    <a:pt x="188" y="577"/>
                  </a:cubicBezTo>
                  <a:cubicBezTo>
                    <a:pt x="182" y="569"/>
                    <a:pt x="187" y="542"/>
                    <a:pt x="188" y="545"/>
                  </a:cubicBezTo>
                  <a:cubicBezTo>
                    <a:pt x="189" y="548"/>
                    <a:pt x="196" y="579"/>
                    <a:pt x="193" y="598"/>
                  </a:cubicBezTo>
                  <a:cubicBezTo>
                    <a:pt x="190" y="617"/>
                    <a:pt x="178" y="652"/>
                    <a:pt x="172" y="657"/>
                  </a:cubicBezTo>
                  <a:cubicBezTo>
                    <a:pt x="166" y="662"/>
                    <a:pt x="159" y="643"/>
                    <a:pt x="156" y="625"/>
                  </a:cubicBezTo>
                  <a:cubicBezTo>
                    <a:pt x="153" y="607"/>
                    <a:pt x="160" y="553"/>
                    <a:pt x="156" y="550"/>
                  </a:cubicBezTo>
                  <a:cubicBezTo>
                    <a:pt x="152" y="547"/>
                    <a:pt x="138" y="594"/>
                    <a:pt x="135" y="609"/>
                  </a:cubicBezTo>
                  <a:cubicBezTo>
                    <a:pt x="132" y="624"/>
                    <a:pt x="137" y="629"/>
                    <a:pt x="140" y="641"/>
                  </a:cubicBezTo>
                  <a:cubicBezTo>
                    <a:pt x="143" y="653"/>
                    <a:pt x="150" y="671"/>
                    <a:pt x="151" y="684"/>
                  </a:cubicBezTo>
                  <a:cubicBezTo>
                    <a:pt x="152" y="697"/>
                    <a:pt x="154" y="717"/>
                    <a:pt x="145" y="721"/>
                  </a:cubicBezTo>
                  <a:cubicBezTo>
                    <a:pt x="136" y="725"/>
                    <a:pt x="110" y="716"/>
                    <a:pt x="97" y="710"/>
                  </a:cubicBezTo>
                  <a:cubicBezTo>
                    <a:pt x="84" y="704"/>
                    <a:pt x="71" y="696"/>
                    <a:pt x="65" y="684"/>
                  </a:cubicBezTo>
                  <a:cubicBezTo>
                    <a:pt x="59" y="672"/>
                    <a:pt x="60" y="664"/>
                    <a:pt x="60" y="636"/>
                  </a:cubicBezTo>
                  <a:cubicBezTo>
                    <a:pt x="60" y="608"/>
                    <a:pt x="63" y="549"/>
                    <a:pt x="65" y="513"/>
                  </a:cubicBezTo>
                  <a:cubicBezTo>
                    <a:pt x="67" y="477"/>
                    <a:pt x="68" y="448"/>
                    <a:pt x="71" y="422"/>
                  </a:cubicBezTo>
                  <a:cubicBezTo>
                    <a:pt x="74" y="396"/>
                    <a:pt x="78" y="376"/>
                    <a:pt x="81" y="358"/>
                  </a:cubicBezTo>
                  <a:cubicBezTo>
                    <a:pt x="84" y="340"/>
                    <a:pt x="89" y="332"/>
                    <a:pt x="87" y="316"/>
                  </a:cubicBezTo>
                  <a:cubicBezTo>
                    <a:pt x="85" y="300"/>
                    <a:pt x="65" y="284"/>
                    <a:pt x="71" y="262"/>
                  </a:cubicBezTo>
                  <a:cubicBezTo>
                    <a:pt x="77" y="240"/>
                    <a:pt x="109" y="200"/>
                    <a:pt x="124" y="182"/>
                  </a:cubicBezTo>
                  <a:cubicBezTo>
                    <a:pt x="139" y="164"/>
                    <a:pt x="145" y="160"/>
                    <a:pt x="161" y="156"/>
                  </a:cubicBezTo>
                  <a:cubicBezTo>
                    <a:pt x="177" y="152"/>
                    <a:pt x="203" y="152"/>
                    <a:pt x="220" y="156"/>
                  </a:cubicBezTo>
                  <a:cubicBezTo>
                    <a:pt x="237" y="160"/>
                    <a:pt x="253" y="178"/>
                    <a:pt x="263" y="182"/>
                  </a:cubicBezTo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pic>
        <p:nvPicPr>
          <p:cNvPr id="962584" name="Picture 24">
            <a:extLst>
              <a:ext uri="{FF2B5EF4-FFF2-40B4-BE49-F238E27FC236}">
                <a16:creationId xmlns:a16="http://schemas.microsoft.com/office/drawing/2014/main" xmlns="" id="{716456EA-166F-5949-8420-D4F6ACA3A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1484314"/>
            <a:ext cx="2398713" cy="687387"/>
          </a:xfrm>
          <a:prstGeom prst="rect">
            <a:avLst/>
          </a:prstGeom>
          <a:noFill/>
          <a:ln w="57150" cmpd="thinThick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62585" name="Group 25">
            <a:extLst>
              <a:ext uri="{FF2B5EF4-FFF2-40B4-BE49-F238E27FC236}">
                <a16:creationId xmlns:a16="http://schemas.microsoft.com/office/drawing/2014/main" xmlns="" id="{C3DD834F-7B17-594B-BA04-5A2F004800ED}"/>
              </a:ext>
            </a:extLst>
          </p:cNvPr>
          <p:cNvGrpSpPr>
            <a:grpSpLocks/>
          </p:cNvGrpSpPr>
          <p:nvPr/>
        </p:nvGrpSpPr>
        <p:grpSpPr bwMode="auto">
          <a:xfrm>
            <a:off x="4835525" y="3986213"/>
            <a:ext cx="2224088" cy="823912"/>
            <a:chOff x="2070" y="2455"/>
            <a:chExt cx="1427" cy="519"/>
          </a:xfrm>
        </p:grpSpPr>
        <p:sp>
          <p:nvSpPr>
            <p:cNvPr id="962586" name="Text Box 26">
              <a:extLst>
                <a:ext uri="{FF2B5EF4-FFF2-40B4-BE49-F238E27FC236}">
                  <a16:creationId xmlns:a16="http://schemas.microsoft.com/office/drawing/2014/main" xmlns="" id="{3F9EBB29-F35F-824A-9347-F780E6AC84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70" y="2553"/>
              <a:ext cx="407" cy="25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it-IT" sz="2000" b="1">
                  <a:solidFill>
                    <a:srgbClr val="FF0000"/>
                  </a:solidFill>
                  <a:latin typeface="Arial" panose="020B0604020202020204" pitchFamily="34" charset="0"/>
                </a:rPr>
                <a:t>pH </a:t>
              </a:r>
            </a:p>
          </p:txBody>
        </p:sp>
        <p:sp>
          <p:nvSpPr>
            <p:cNvPr id="962587" name="Text Box 27">
              <a:extLst>
                <a:ext uri="{FF2B5EF4-FFF2-40B4-BE49-F238E27FC236}">
                  <a16:creationId xmlns:a16="http://schemas.microsoft.com/office/drawing/2014/main" xmlns="" id="{1B29D97E-7CAC-3B47-A4A3-7242A4D00E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8" y="2567"/>
              <a:ext cx="213" cy="25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it-IT" sz="2000">
                  <a:solidFill>
                    <a:srgbClr val="FF0000"/>
                  </a:solidFill>
                  <a:latin typeface="Arial" panose="020B0604020202020204" pitchFamily="34" charset="0"/>
                </a:rPr>
                <a:t>~</a:t>
              </a:r>
            </a:p>
          </p:txBody>
        </p:sp>
        <p:sp>
          <p:nvSpPr>
            <p:cNvPr id="962588" name="Text Box 28">
              <a:extLst>
                <a:ext uri="{FF2B5EF4-FFF2-40B4-BE49-F238E27FC236}">
                  <a16:creationId xmlns:a16="http://schemas.microsoft.com/office/drawing/2014/main" xmlns="" id="{F209490C-730A-D442-8258-D5235A6DBF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8" y="2615"/>
              <a:ext cx="213" cy="25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it-IT" sz="2000">
                  <a:solidFill>
                    <a:srgbClr val="FF0000"/>
                  </a:solidFill>
                  <a:latin typeface="Arial" panose="020B0604020202020204" pitchFamily="34" charset="0"/>
                </a:rPr>
                <a:t>~</a:t>
              </a:r>
            </a:p>
          </p:txBody>
        </p:sp>
        <p:sp>
          <p:nvSpPr>
            <p:cNvPr id="962589" name="Text Box 29">
              <a:extLst>
                <a:ext uri="{FF2B5EF4-FFF2-40B4-BE49-F238E27FC236}">
                  <a16:creationId xmlns:a16="http://schemas.microsoft.com/office/drawing/2014/main" xmlns="" id="{5BDE9517-1C28-BB42-9DE9-FFFA570FC7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2" y="2455"/>
              <a:ext cx="915" cy="519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it-IT" sz="2000" b="1">
                  <a:solidFill>
                    <a:srgbClr val="FF0000"/>
                  </a:solidFill>
                  <a:latin typeface="Arial" panose="020B0604020202020204" pitchFamily="34" charset="0"/>
                </a:rPr>
                <a:t>[Rene]</a:t>
              </a:r>
            </a:p>
            <a:p>
              <a:pPr eaLnBrk="0" hangingPunct="0"/>
              <a:r>
                <a:rPr lang="en-US" altLang="it-IT" sz="800" b="1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</a:p>
            <a:p>
              <a:pPr eaLnBrk="0" hangingPunct="0"/>
              <a:r>
                <a:rPr lang="en-US" altLang="it-IT" sz="2000" b="1">
                  <a:solidFill>
                    <a:srgbClr val="FF0000"/>
                  </a:solidFill>
                  <a:latin typeface="Arial" panose="020B0604020202020204" pitchFamily="34" charset="0"/>
                </a:rPr>
                <a:t>[Polmone]</a:t>
              </a:r>
            </a:p>
          </p:txBody>
        </p:sp>
        <p:sp>
          <p:nvSpPr>
            <p:cNvPr id="962590" name="Line 30">
              <a:extLst>
                <a:ext uri="{FF2B5EF4-FFF2-40B4-BE49-F238E27FC236}">
                  <a16:creationId xmlns:a16="http://schemas.microsoft.com/office/drawing/2014/main" xmlns="" id="{8FFFC936-111F-1341-BC3D-F5C01219C7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8" y="2704"/>
              <a:ext cx="7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962591" name="Rectangle 31">
            <a:extLst>
              <a:ext uri="{FF2B5EF4-FFF2-40B4-BE49-F238E27FC236}">
                <a16:creationId xmlns:a16="http://schemas.microsoft.com/office/drawing/2014/main" xmlns="" id="{4809D676-0582-1C46-B164-2A8C5A556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44475"/>
            <a:ext cx="8440738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it-IT" sz="2000" b="1" u="sng">
                <a:solidFill>
                  <a:srgbClr val="000000"/>
                </a:solidFill>
                <a:latin typeface="Arial" panose="020B0604020202020204" pitchFamily="34" charset="0"/>
              </a:rPr>
              <a:t>Polmone e rene aiutano la funzione omeostatica dei tamponi ematici</a:t>
            </a:r>
          </a:p>
        </p:txBody>
      </p:sp>
      <p:grpSp>
        <p:nvGrpSpPr>
          <p:cNvPr id="962592" name="Group 32">
            <a:extLst>
              <a:ext uri="{FF2B5EF4-FFF2-40B4-BE49-F238E27FC236}">
                <a16:creationId xmlns:a16="http://schemas.microsoft.com/office/drawing/2014/main" xmlns="" id="{12B8065C-A908-9F47-99BC-0BB205275534}"/>
              </a:ext>
            </a:extLst>
          </p:cNvPr>
          <p:cNvGrpSpPr>
            <a:grpSpLocks/>
          </p:cNvGrpSpPr>
          <p:nvPr/>
        </p:nvGrpSpPr>
        <p:grpSpPr bwMode="auto">
          <a:xfrm>
            <a:off x="6965950" y="839788"/>
            <a:ext cx="4813300" cy="5776912"/>
            <a:chOff x="1972" y="300"/>
            <a:chExt cx="3032" cy="3639"/>
          </a:xfrm>
        </p:grpSpPr>
        <p:grpSp>
          <p:nvGrpSpPr>
            <p:cNvPr id="962593" name="Group 33">
              <a:extLst>
                <a:ext uri="{FF2B5EF4-FFF2-40B4-BE49-F238E27FC236}">
                  <a16:creationId xmlns:a16="http://schemas.microsoft.com/office/drawing/2014/main" xmlns="" id="{3B8F85DC-8679-7F4C-B33E-D9D8A21631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6" y="2144"/>
              <a:ext cx="776" cy="1166"/>
              <a:chOff x="2228" y="2134"/>
              <a:chExt cx="460" cy="778"/>
            </a:xfrm>
          </p:grpSpPr>
          <p:grpSp>
            <p:nvGrpSpPr>
              <p:cNvPr id="962594" name="Group 34">
                <a:extLst>
                  <a:ext uri="{FF2B5EF4-FFF2-40B4-BE49-F238E27FC236}">
                    <a16:creationId xmlns:a16="http://schemas.microsoft.com/office/drawing/2014/main" xmlns="" id="{C7E6288C-0D6C-3748-8BF6-52BB0F8CDC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28" y="2134"/>
                <a:ext cx="460" cy="650"/>
                <a:chOff x="2228" y="2134"/>
                <a:chExt cx="460" cy="650"/>
              </a:xfrm>
            </p:grpSpPr>
            <p:sp>
              <p:nvSpPr>
                <p:cNvPr id="962595" name="Freeform 35">
                  <a:extLst>
                    <a:ext uri="{FF2B5EF4-FFF2-40B4-BE49-F238E27FC236}">
                      <a16:creationId xmlns:a16="http://schemas.microsoft.com/office/drawing/2014/main" xmlns="" id="{A25763FD-13B8-8C47-AB35-0893DA82A6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2158"/>
                  <a:ext cx="138" cy="255"/>
                </a:xfrm>
                <a:custGeom>
                  <a:avLst/>
                  <a:gdLst>
                    <a:gd name="T0" fmla="*/ 56 w 138"/>
                    <a:gd name="T1" fmla="*/ 6 h 255"/>
                    <a:gd name="T2" fmla="*/ 24 w 138"/>
                    <a:gd name="T3" fmla="*/ 38 h 255"/>
                    <a:gd name="T4" fmla="*/ 8 w 138"/>
                    <a:gd name="T5" fmla="*/ 82 h 255"/>
                    <a:gd name="T6" fmla="*/ 0 w 138"/>
                    <a:gd name="T7" fmla="*/ 126 h 255"/>
                    <a:gd name="T8" fmla="*/ 8 w 138"/>
                    <a:gd name="T9" fmla="*/ 174 h 255"/>
                    <a:gd name="T10" fmla="*/ 28 w 138"/>
                    <a:gd name="T11" fmla="*/ 214 h 255"/>
                    <a:gd name="T12" fmla="*/ 60 w 138"/>
                    <a:gd name="T13" fmla="*/ 242 h 255"/>
                    <a:gd name="T14" fmla="*/ 92 w 138"/>
                    <a:gd name="T15" fmla="*/ 254 h 255"/>
                    <a:gd name="T16" fmla="*/ 116 w 138"/>
                    <a:gd name="T17" fmla="*/ 234 h 255"/>
                    <a:gd name="T18" fmla="*/ 128 w 138"/>
                    <a:gd name="T19" fmla="*/ 202 h 255"/>
                    <a:gd name="T20" fmla="*/ 132 w 138"/>
                    <a:gd name="T21" fmla="*/ 174 h 255"/>
                    <a:gd name="T22" fmla="*/ 112 w 138"/>
                    <a:gd name="T23" fmla="*/ 150 h 255"/>
                    <a:gd name="T24" fmla="*/ 88 w 138"/>
                    <a:gd name="T25" fmla="*/ 134 h 255"/>
                    <a:gd name="T26" fmla="*/ 96 w 138"/>
                    <a:gd name="T27" fmla="*/ 90 h 255"/>
                    <a:gd name="T28" fmla="*/ 132 w 138"/>
                    <a:gd name="T29" fmla="*/ 74 h 255"/>
                    <a:gd name="T30" fmla="*/ 132 w 138"/>
                    <a:gd name="T31" fmla="*/ 38 h 255"/>
                    <a:gd name="T32" fmla="*/ 108 w 138"/>
                    <a:gd name="T33" fmla="*/ 18 h 255"/>
                    <a:gd name="T34" fmla="*/ 80 w 138"/>
                    <a:gd name="T35" fmla="*/ 2 h 255"/>
                    <a:gd name="T36" fmla="*/ 56 w 138"/>
                    <a:gd name="T37" fmla="*/ 6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38" h="255">
                      <a:moveTo>
                        <a:pt x="56" y="6"/>
                      </a:moveTo>
                      <a:cubicBezTo>
                        <a:pt x="47" y="12"/>
                        <a:pt x="32" y="26"/>
                        <a:pt x="24" y="38"/>
                      </a:cubicBezTo>
                      <a:cubicBezTo>
                        <a:pt x="16" y="50"/>
                        <a:pt x="12" y="67"/>
                        <a:pt x="8" y="82"/>
                      </a:cubicBezTo>
                      <a:cubicBezTo>
                        <a:pt x="4" y="97"/>
                        <a:pt x="0" y="111"/>
                        <a:pt x="0" y="126"/>
                      </a:cubicBezTo>
                      <a:cubicBezTo>
                        <a:pt x="0" y="141"/>
                        <a:pt x="3" y="159"/>
                        <a:pt x="8" y="174"/>
                      </a:cubicBezTo>
                      <a:cubicBezTo>
                        <a:pt x="13" y="189"/>
                        <a:pt x="19" y="203"/>
                        <a:pt x="28" y="214"/>
                      </a:cubicBezTo>
                      <a:cubicBezTo>
                        <a:pt x="37" y="225"/>
                        <a:pt x="49" y="235"/>
                        <a:pt x="60" y="242"/>
                      </a:cubicBezTo>
                      <a:cubicBezTo>
                        <a:pt x="71" y="249"/>
                        <a:pt x="83" y="255"/>
                        <a:pt x="92" y="254"/>
                      </a:cubicBezTo>
                      <a:cubicBezTo>
                        <a:pt x="101" y="253"/>
                        <a:pt x="110" y="243"/>
                        <a:pt x="116" y="234"/>
                      </a:cubicBezTo>
                      <a:cubicBezTo>
                        <a:pt x="122" y="225"/>
                        <a:pt x="125" y="212"/>
                        <a:pt x="128" y="202"/>
                      </a:cubicBezTo>
                      <a:cubicBezTo>
                        <a:pt x="131" y="192"/>
                        <a:pt x="135" y="183"/>
                        <a:pt x="132" y="174"/>
                      </a:cubicBezTo>
                      <a:cubicBezTo>
                        <a:pt x="129" y="165"/>
                        <a:pt x="119" y="157"/>
                        <a:pt x="112" y="150"/>
                      </a:cubicBezTo>
                      <a:cubicBezTo>
                        <a:pt x="105" y="143"/>
                        <a:pt x="91" y="144"/>
                        <a:pt x="88" y="134"/>
                      </a:cubicBezTo>
                      <a:cubicBezTo>
                        <a:pt x="85" y="124"/>
                        <a:pt x="89" y="100"/>
                        <a:pt x="96" y="90"/>
                      </a:cubicBezTo>
                      <a:cubicBezTo>
                        <a:pt x="103" y="80"/>
                        <a:pt x="126" y="83"/>
                        <a:pt x="132" y="74"/>
                      </a:cubicBezTo>
                      <a:cubicBezTo>
                        <a:pt x="138" y="65"/>
                        <a:pt x="136" y="47"/>
                        <a:pt x="132" y="38"/>
                      </a:cubicBezTo>
                      <a:cubicBezTo>
                        <a:pt x="128" y="29"/>
                        <a:pt x="117" y="24"/>
                        <a:pt x="108" y="18"/>
                      </a:cubicBezTo>
                      <a:cubicBezTo>
                        <a:pt x="99" y="12"/>
                        <a:pt x="90" y="4"/>
                        <a:pt x="80" y="2"/>
                      </a:cubicBezTo>
                      <a:cubicBezTo>
                        <a:pt x="70" y="0"/>
                        <a:pt x="65" y="0"/>
                        <a:pt x="56" y="6"/>
                      </a:cubicBezTo>
                      <a:close/>
                    </a:path>
                  </a:pathLst>
                </a:custGeom>
                <a:solidFill>
                  <a:srgbClr val="BA610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62596" name="Freeform 36">
                  <a:extLst>
                    <a:ext uri="{FF2B5EF4-FFF2-40B4-BE49-F238E27FC236}">
                      <a16:creationId xmlns:a16="http://schemas.microsoft.com/office/drawing/2014/main" xmlns="" id="{0AEDBF67-4918-3545-8252-46251BBC04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2546" y="2134"/>
                  <a:ext cx="142" cy="255"/>
                </a:xfrm>
                <a:custGeom>
                  <a:avLst/>
                  <a:gdLst>
                    <a:gd name="T0" fmla="*/ 56 w 138"/>
                    <a:gd name="T1" fmla="*/ 6 h 255"/>
                    <a:gd name="T2" fmla="*/ 24 w 138"/>
                    <a:gd name="T3" fmla="*/ 38 h 255"/>
                    <a:gd name="T4" fmla="*/ 8 w 138"/>
                    <a:gd name="T5" fmla="*/ 82 h 255"/>
                    <a:gd name="T6" fmla="*/ 0 w 138"/>
                    <a:gd name="T7" fmla="*/ 126 h 255"/>
                    <a:gd name="T8" fmla="*/ 8 w 138"/>
                    <a:gd name="T9" fmla="*/ 174 h 255"/>
                    <a:gd name="T10" fmla="*/ 28 w 138"/>
                    <a:gd name="T11" fmla="*/ 214 h 255"/>
                    <a:gd name="T12" fmla="*/ 60 w 138"/>
                    <a:gd name="T13" fmla="*/ 242 h 255"/>
                    <a:gd name="T14" fmla="*/ 92 w 138"/>
                    <a:gd name="T15" fmla="*/ 254 h 255"/>
                    <a:gd name="T16" fmla="*/ 116 w 138"/>
                    <a:gd name="T17" fmla="*/ 234 h 255"/>
                    <a:gd name="T18" fmla="*/ 128 w 138"/>
                    <a:gd name="T19" fmla="*/ 202 h 255"/>
                    <a:gd name="T20" fmla="*/ 132 w 138"/>
                    <a:gd name="T21" fmla="*/ 174 h 255"/>
                    <a:gd name="T22" fmla="*/ 112 w 138"/>
                    <a:gd name="T23" fmla="*/ 150 h 255"/>
                    <a:gd name="T24" fmla="*/ 88 w 138"/>
                    <a:gd name="T25" fmla="*/ 134 h 255"/>
                    <a:gd name="T26" fmla="*/ 96 w 138"/>
                    <a:gd name="T27" fmla="*/ 90 h 255"/>
                    <a:gd name="T28" fmla="*/ 132 w 138"/>
                    <a:gd name="T29" fmla="*/ 74 h 255"/>
                    <a:gd name="T30" fmla="*/ 132 w 138"/>
                    <a:gd name="T31" fmla="*/ 38 h 255"/>
                    <a:gd name="T32" fmla="*/ 108 w 138"/>
                    <a:gd name="T33" fmla="*/ 18 h 255"/>
                    <a:gd name="T34" fmla="*/ 80 w 138"/>
                    <a:gd name="T35" fmla="*/ 2 h 255"/>
                    <a:gd name="T36" fmla="*/ 56 w 138"/>
                    <a:gd name="T37" fmla="*/ 6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38" h="255">
                      <a:moveTo>
                        <a:pt x="56" y="6"/>
                      </a:moveTo>
                      <a:cubicBezTo>
                        <a:pt x="47" y="12"/>
                        <a:pt x="32" y="26"/>
                        <a:pt x="24" y="38"/>
                      </a:cubicBezTo>
                      <a:cubicBezTo>
                        <a:pt x="16" y="50"/>
                        <a:pt x="12" y="67"/>
                        <a:pt x="8" y="82"/>
                      </a:cubicBezTo>
                      <a:cubicBezTo>
                        <a:pt x="4" y="97"/>
                        <a:pt x="0" y="111"/>
                        <a:pt x="0" y="126"/>
                      </a:cubicBezTo>
                      <a:cubicBezTo>
                        <a:pt x="0" y="141"/>
                        <a:pt x="3" y="159"/>
                        <a:pt x="8" y="174"/>
                      </a:cubicBezTo>
                      <a:cubicBezTo>
                        <a:pt x="13" y="189"/>
                        <a:pt x="19" y="203"/>
                        <a:pt x="28" y="214"/>
                      </a:cubicBezTo>
                      <a:cubicBezTo>
                        <a:pt x="37" y="225"/>
                        <a:pt x="49" y="235"/>
                        <a:pt x="60" y="242"/>
                      </a:cubicBezTo>
                      <a:cubicBezTo>
                        <a:pt x="71" y="249"/>
                        <a:pt x="83" y="255"/>
                        <a:pt x="92" y="254"/>
                      </a:cubicBezTo>
                      <a:cubicBezTo>
                        <a:pt x="101" y="253"/>
                        <a:pt x="110" y="243"/>
                        <a:pt x="116" y="234"/>
                      </a:cubicBezTo>
                      <a:cubicBezTo>
                        <a:pt x="122" y="225"/>
                        <a:pt x="125" y="212"/>
                        <a:pt x="128" y="202"/>
                      </a:cubicBezTo>
                      <a:cubicBezTo>
                        <a:pt x="131" y="192"/>
                        <a:pt x="135" y="183"/>
                        <a:pt x="132" y="174"/>
                      </a:cubicBezTo>
                      <a:cubicBezTo>
                        <a:pt x="129" y="165"/>
                        <a:pt x="119" y="157"/>
                        <a:pt x="112" y="150"/>
                      </a:cubicBezTo>
                      <a:cubicBezTo>
                        <a:pt x="105" y="143"/>
                        <a:pt x="91" y="144"/>
                        <a:pt x="88" y="134"/>
                      </a:cubicBezTo>
                      <a:cubicBezTo>
                        <a:pt x="85" y="124"/>
                        <a:pt x="89" y="100"/>
                        <a:pt x="96" y="90"/>
                      </a:cubicBezTo>
                      <a:cubicBezTo>
                        <a:pt x="103" y="80"/>
                        <a:pt x="126" y="83"/>
                        <a:pt x="132" y="74"/>
                      </a:cubicBezTo>
                      <a:cubicBezTo>
                        <a:pt x="138" y="65"/>
                        <a:pt x="136" y="47"/>
                        <a:pt x="132" y="38"/>
                      </a:cubicBezTo>
                      <a:cubicBezTo>
                        <a:pt x="128" y="29"/>
                        <a:pt x="117" y="24"/>
                        <a:pt x="108" y="18"/>
                      </a:cubicBezTo>
                      <a:cubicBezTo>
                        <a:pt x="99" y="12"/>
                        <a:pt x="90" y="4"/>
                        <a:pt x="80" y="2"/>
                      </a:cubicBezTo>
                      <a:cubicBezTo>
                        <a:pt x="70" y="0"/>
                        <a:pt x="65" y="0"/>
                        <a:pt x="56" y="6"/>
                      </a:cubicBezTo>
                      <a:close/>
                    </a:path>
                  </a:pathLst>
                </a:custGeom>
                <a:solidFill>
                  <a:srgbClr val="BA610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62597" name="Freeform 37">
                  <a:extLst>
                    <a:ext uri="{FF2B5EF4-FFF2-40B4-BE49-F238E27FC236}">
                      <a16:creationId xmlns:a16="http://schemas.microsoft.com/office/drawing/2014/main" xmlns="" id="{2917A9BC-6BF4-2542-B599-CC39CF026C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0" y="2249"/>
                  <a:ext cx="119" cy="523"/>
                </a:xfrm>
                <a:custGeom>
                  <a:avLst/>
                  <a:gdLst>
                    <a:gd name="T0" fmla="*/ 44 w 119"/>
                    <a:gd name="T1" fmla="*/ 3 h 523"/>
                    <a:gd name="T2" fmla="*/ 92 w 119"/>
                    <a:gd name="T3" fmla="*/ 19 h 523"/>
                    <a:gd name="T4" fmla="*/ 116 w 119"/>
                    <a:gd name="T5" fmla="*/ 119 h 523"/>
                    <a:gd name="T6" fmla="*/ 112 w 119"/>
                    <a:gd name="T7" fmla="*/ 175 h 523"/>
                    <a:gd name="T8" fmla="*/ 100 w 119"/>
                    <a:gd name="T9" fmla="*/ 199 h 523"/>
                    <a:gd name="T10" fmla="*/ 48 w 119"/>
                    <a:gd name="T11" fmla="*/ 243 h 523"/>
                    <a:gd name="T12" fmla="*/ 28 w 119"/>
                    <a:gd name="T13" fmla="*/ 283 h 523"/>
                    <a:gd name="T14" fmla="*/ 32 w 119"/>
                    <a:gd name="T15" fmla="*/ 355 h 523"/>
                    <a:gd name="T16" fmla="*/ 12 w 119"/>
                    <a:gd name="T17" fmla="*/ 395 h 523"/>
                    <a:gd name="T18" fmla="*/ 0 w 119"/>
                    <a:gd name="T19" fmla="*/ 443 h 523"/>
                    <a:gd name="T20" fmla="*/ 12 w 119"/>
                    <a:gd name="T21" fmla="*/ 475 h 523"/>
                    <a:gd name="T22" fmla="*/ 52 w 119"/>
                    <a:gd name="T23" fmla="*/ 507 h 523"/>
                    <a:gd name="T24" fmla="*/ 100 w 119"/>
                    <a:gd name="T25" fmla="*/ 523 h 5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9" h="523">
                      <a:moveTo>
                        <a:pt x="44" y="3"/>
                      </a:moveTo>
                      <a:cubicBezTo>
                        <a:pt x="62" y="1"/>
                        <a:pt x="80" y="0"/>
                        <a:pt x="92" y="19"/>
                      </a:cubicBezTo>
                      <a:cubicBezTo>
                        <a:pt x="104" y="38"/>
                        <a:pt x="113" y="93"/>
                        <a:pt x="116" y="119"/>
                      </a:cubicBezTo>
                      <a:cubicBezTo>
                        <a:pt x="119" y="145"/>
                        <a:pt x="115" y="162"/>
                        <a:pt x="112" y="175"/>
                      </a:cubicBezTo>
                      <a:cubicBezTo>
                        <a:pt x="109" y="188"/>
                        <a:pt x="111" y="188"/>
                        <a:pt x="100" y="199"/>
                      </a:cubicBezTo>
                      <a:cubicBezTo>
                        <a:pt x="89" y="210"/>
                        <a:pt x="60" y="229"/>
                        <a:pt x="48" y="243"/>
                      </a:cubicBezTo>
                      <a:cubicBezTo>
                        <a:pt x="36" y="257"/>
                        <a:pt x="31" y="264"/>
                        <a:pt x="28" y="283"/>
                      </a:cubicBezTo>
                      <a:cubicBezTo>
                        <a:pt x="25" y="302"/>
                        <a:pt x="35" y="336"/>
                        <a:pt x="32" y="355"/>
                      </a:cubicBezTo>
                      <a:cubicBezTo>
                        <a:pt x="29" y="374"/>
                        <a:pt x="17" y="380"/>
                        <a:pt x="12" y="395"/>
                      </a:cubicBezTo>
                      <a:cubicBezTo>
                        <a:pt x="7" y="410"/>
                        <a:pt x="0" y="430"/>
                        <a:pt x="0" y="443"/>
                      </a:cubicBezTo>
                      <a:cubicBezTo>
                        <a:pt x="0" y="456"/>
                        <a:pt x="3" y="464"/>
                        <a:pt x="12" y="475"/>
                      </a:cubicBezTo>
                      <a:cubicBezTo>
                        <a:pt x="21" y="486"/>
                        <a:pt x="37" y="499"/>
                        <a:pt x="52" y="507"/>
                      </a:cubicBezTo>
                      <a:cubicBezTo>
                        <a:pt x="67" y="515"/>
                        <a:pt x="83" y="519"/>
                        <a:pt x="100" y="523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62598" name="Freeform 38">
                  <a:extLst>
                    <a:ext uri="{FF2B5EF4-FFF2-40B4-BE49-F238E27FC236}">
                      <a16:creationId xmlns:a16="http://schemas.microsoft.com/office/drawing/2014/main" xmlns="" id="{E6F890D2-B41E-A144-A390-C1BF7B56A4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7" y="2320"/>
                  <a:ext cx="125" cy="464"/>
                </a:xfrm>
                <a:custGeom>
                  <a:avLst/>
                  <a:gdLst>
                    <a:gd name="T0" fmla="*/ 89 w 125"/>
                    <a:gd name="T1" fmla="*/ 0 h 464"/>
                    <a:gd name="T2" fmla="*/ 105 w 125"/>
                    <a:gd name="T3" fmla="*/ 36 h 464"/>
                    <a:gd name="T4" fmla="*/ 105 w 125"/>
                    <a:gd name="T5" fmla="*/ 84 h 464"/>
                    <a:gd name="T6" fmla="*/ 97 w 125"/>
                    <a:gd name="T7" fmla="*/ 128 h 464"/>
                    <a:gd name="T8" fmla="*/ 53 w 125"/>
                    <a:gd name="T9" fmla="*/ 164 h 464"/>
                    <a:gd name="T10" fmla="*/ 29 w 125"/>
                    <a:gd name="T11" fmla="*/ 208 h 464"/>
                    <a:gd name="T12" fmla="*/ 29 w 125"/>
                    <a:gd name="T13" fmla="*/ 252 h 464"/>
                    <a:gd name="T14" fmla="*/ 29 w 125"/>
                    <a:gd name="T15" fmla="*/ 288 h 464"/>
                    <a:gd name="T16" fmla="*/ 9 w 125"/>
                    <a:gd name="T17" fmla="*/ 328 h 464"/>
                    <a:gd name="T18" fmla="*/ 1 w 125"/>
                    <a:gd name="T19" fmla="*/ 376 h 464"/>
                    <a:gd name="T20" fmla="*/ 9 w 125"/>
                    <a:gd name="T21" fmla="*/ 412 h 464"/>
                    <a:gd name="T22" fmla="*/ 57 w 125"/>
                    <a:gd name="T23" fmla="*/ 436 h 464"/>
                    <a:gd name="T24" fmla="*/ 125 w 125"/>
                    <a:gd name="T25" fmla="*/ 464 h 4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5" h="464">
                      <a:moveTo>
                        <a:pt x="89" y="0"/>
                      </a:moveTo>
                      <a:cubicBezTo>
                        <a:pt x="95" y="11"/>
                        <a:pt x="102" y="22"/>
                        <a:pt x="105" y="36"/>
                      </a:cubicBezTo>
                      <a:cubicBezTo>
                        <a:pt x="108" y="50"/>
                        <a:pt x="106" y="69"/>
                        <a:pt x="105" y="84"/>
                      </a:cubicBezTo>
                      <a:cubicBezTo>
                        <a:pt x="104" y="99"/>
                        <a:pt x="106" y="115"/>
                        <a:pt x="97" y="128"/>
                      </a:cubicBezTo>
                      <a:cubicBezTo>
                        <a:pt x="88" y="141"/>
                        <a:pt x="64" y="151"/>
                        <a:pt x="53" y="164"/>
                      </a:cubicBezTo>
                      <a:cubicBezTo>
                        <a:pt x="42" y="177"/>
                        <a:pt x="33" y="193"/>
                        <a:pt x="29" y="208"/>
                      </a:cubicBezTo>
                      <a:cubicBezTo>
                        <a:pt x="25" y="223"/>
                        <a:pt x="29" y="239"/>
                        <a:pt x="29" y="252"/>
                      </a:cubicBezTo>
                      <a:cubicBezTo>
                        <a:pt x="29" y="265"/>
                        <a:pt x="32" y="275"/>
                        <a:pt x="29" y="288"/>
                      </a:cubicBezTo>
                      <a:cubicBezTo>
                        <a:pt x="26" y="301"/>
                        <a:pt x="14" y="313"/>
                        <a:pt x="9" y="328"/>
                      </a:cubicBezTo>
                      <a:cubicBezTo>
                        <a:pt x="4" y="343"/>
                        <a:pt x="1" y="362"/>
                        <a:pt x="1" y="376"/>
                      </a:cubicBezTo>
                      <a:cubicBezTo>
                        <a:pt x="1" y="390"/>
                        <a:pt x="0" y="402"/>
                        <a:pt x="9" y="412"/>
                      </a:cubicBezTo>
                      <a:cubicBezTo>
                        <a:pt x="18" y="422"/>
                        <a:pt x="38" y="427"/>
                        <a:pt x="57" y="436"/>
                      </a:cubicBezTo>
                      <a:cubicBezTo>
                        <a:pt x="76" y="445"/>
                        <a:pt x="100" y="454"/>
                        <a:pt x="125" y="46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62599" name="Freeform 39">
                  <a:extLst>
                    <a:ext uri="{FF2B5EF4-FFF2-40B4-BE49-F238E27FC236}">
                      <a16:creationId xmlns:a16="http://schemas.microsoft.com/office/drawing/2014/main" xmlns="" id="{57921276-6A25-6D40-AC6F-F07064253C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5" y="2228"/>
                  <a:ext cx="146" cy="552"/>
                </a:xfrm>
                <a:custGeom>
                  <a:avLst/>
                  <a:gdLst>
                    <a:gd name="T0" fmla="*/ 81 w 146"/>
                    <a:gd name="T1" fmla="*/ 0 h 552"/>
                    <a:gd name="T2" fmla="*/ 45 w 146"/>
                    <a:gd name="T3" fmla="*/ 28 h 552"/>
                    <a:gd name="T4" fmla="*/ 21 w 146"/>
                    <a:gd name="T5" fmla="*/ 72 h 552"/>
                    <a:gd name="T6" fmla="*/ 1 w 146"/>
                    <a:gd name="T7" fmla="*/ 136 h 552"/>
                    <a:gd name="T8" fmla="*/ 13 w 146"/>
                    <a:gd name="T9" fmla="*/ 208 h 552"/>
                    <a:gd name="T10" fmla="*/ 53 w 146"/>
                    <a:gd name="T11" fmla="*/ 236 h 552"/>
                    <a:gd name="T12" fmla="*/ 77 w 146"/>
                    <a:gd name="T13" fmla="*/ 268 h 552"/>
                    <a:gd name="T14" fmla="*/ 97 w 146"/>
                    <a:gd name="T15" fmla="*/ 348 h 552"/>
                    <a:gd name="T16" fmla="*/ 101 w 146"/>
                    <a:gd name="T17" fmla="*/ 372 h 552"/>
                    <a:gd name="T18" fmla="*/ 137 w 146"/>
                    <a:gd name="T19" fmla="*/ 416 h 552"/>
                    <a:gd name="T20" fmla="*/ 141 w 146"/>
                    <a:gd name="T21" fmla="*/ 484 h 552"/>
                    <a:gd name="T22" fmla="*/ 105 w 146"/>
                    <a:gd name="T23" fmla="*/ 516 h 552"/>
                    <a:gd name="T24" fmla="*/ 45 w 146"/>
                    <a:gd name="T25" fmla="*/ 552 h 5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6" h="552">
                      <a:moveTo>
                        <a:pt x="81" y="0"/>
                      </a:moveTo>
                      <a:cubicBezTo>
                        <a:pt x="68" y="8"/>
                        <a:pt x="55" y="16"/>
                        <a:pt x="45" y="28"/>
                      </a:cubicBezTo>
                      <a:cubicBezTo>
                        <a:pt x="35" y="40"/>
                        <a:pt x="28" y="54"/>
                        <a:pt x="21" y="72"/>
                      </a:cubicBezTo>
                      <a:cubicBezTo>
                        <a:pt x="14" y="90"/>
                        <a:pt x="2" y="113"/>
                        <a:pt x="1" y="136"/>
                      </a:cubicBezTo>
                      <a:cubicBezTo>
                        <a:pt x="0" y="159"/>
                        <a:pt x="4" y="191"/>
                        <a:pt x="13" y="208"/>
                      </a:cubicBezTo>
                      <a:cubicBezTo>
                        <a:pt x="22" y="225"/>
                        <a:pt x="42" y="226"/>
                        <a:pt x="53" y="236"/>
                      </a:cubicBezTo>
                      <a:cubicBezTo>
                        <a:pt x="64" y="246"/>
                        <a:pt x="70" y="249"/>
                        <a:pt x="77" y="268"/>
                      </a:cubicBezTo>
                      <a:cubicBezTo>
                        <a:pt x="84" y="287"/>
                        <a:pt x="93" y="331"/>
                        <a:pt x="97" y="348"/>
                      </a:cubicBezTo>
                      <a:cubicBezTo>
                        <a:pt x="101" y="365"/>
                        <a:pt x="94" y="361"/>
                        <a:pt x="101" y="372"/>
                      </a:cubicBezTo>
                      <a:cubicBezTo>
                        <a:pt x="108" y="383"/>
                        <a:pt x="130" y="398"/>
                        <a:pt x="137" y="416"/>
                      </a:cubicBezTo>
                      <a:cubicBezTo>
                        <a:pt x="144" y="434"/>
                        <a:pt x="146" y="467"/>
                        <a:pt x="141" y="484"/>
                      </a:cubicBezTo>
                      <a:cubicBezTo>
                        <a:pt x="136" y="501"/>
                        <a:pt x="121" y="505"/>
                        <a:pt x="105" y="516"/>
                      </a:cubicBezTo>
                      <a:cubicBezTo>
                        <a:pt x="89" y="527"/>
                        <a:pt x="55" y="546"/>
                        <a:pt x="45" y="552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62600" name="Freeform 40">
                  <a:extLst>
                    <a:ext uri="{FF2B5EF4-FFF2-40B4-BE49-F238E27FC236}">
                      <a16:creationId xmlns:a16="http://schemas.microsoft.com/office/drawing/2014/main" xmlns="" id="{CCFF0FA9-7E50-1D4D-A6DD-52C802ABB9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1" y="2288"/>
                  <a:ext cx="142" cy="496"/>
                </a:xfrm>
                <a:custGeom>
                  <a:avLst/>
                  <a:gdLst>
                    <a:gd name="T0" fmla="*/ 61 w 142"/>
                    <a:gd name="T1" fmla="*/ 0 h 496"/>
                    <a:gd name="T2" fmla="*/ 17 w 142"/>
                    <a:gd name="T3" fmla="*/ 28 h 496"/>
                    <a:gd name="T4" fmla="*/ 1 w 142"/>
                    <a:gd name="T5" fmla="*/ 92 h 496"/>
                    <a:gd name="T6" fmla="*/ 13 w 142"/>
                    <a:gd name="T7" fmla="*/ 140 h 496"/>
                    <a:gd name="T8" fmla="*/ 69 w 142"/>
                    <a:gd name="T9" fmla="*/ 196 h 496"/>
                    <a:gd name="T10" fmla="*/ 85 w 142"/>
                    <a:gd name="T11" fmla="*/ 228 h 496"/>
                    <a:gd name="T12" fmla="*/ 89 w 142"/>
                    <a:gd name="T13" fmla="*/ 292 h 496"/>
                    <a:gd name="T14" fmla="*/ 133 w 142"/>
                    <a:gd name="T15" fmla="*/ 348 h 496"/>
                    <a:gd name="T16" fmla="*/ 137 w 142"/>
                    <a:gd name="T17" fmla="*/ 396 h 496"/>
                    <a:gd name="T18" fmla="*/ 137 w 142"/>
                    <a:gd name="T19" fmla="*/ 420 h 496"/>
                    <a:gd name="T20" fmla="*/ 105 w 142"/>
                    <a:gd name="T21" fmla="*/ 456 h 496"/>
                    <a:gd name="T22" fmla="*/ 65 w 142"/>
                    <a:gd name="T23" fmla="*/ 484 h 496"/>
                    <a:gd name="T24" fmla="*/ 29 w 142"/>
                    <a:gd name="T25" fmla="*/ 496 h 4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2" h="496">
                      <a:moveTo>
                        <a:pt x="61" y="0"/>
                      </a:moveTo>
                      <a:cubicBezTo>
                        <a:pt x="44" y="6"/>
                        <a:pt x="27" y="13"/>
                        <a:pt x="17" y="28"/>
                      </a:cubicBezTo>
                      <a:cubicBezTo>
                        <a:pt x="7" y="43"/>
                        <a:pt x="2" y="73"/>
                        <a:pt x="1" y="92"/>
                      </a:cubicBezTo>
                      <a:cubicBezTo>
                        <a:pt x="0" y="111"/>
                        <a:pt x="2" y="123"/>
                        <a:pt x="13" y="140"/>
                      </a:cubicBezTo>
                      <a:cubicBezTo>
                        <a:pt x="24" y="157"/>
                        <a:pt x="57" y="181"/>
                        <a:pt x="69" y="196"/>
                      </a:cubicBezTo>
                      <a:cubicBezTo>
                        <a:pt x="81" y="211"/>
                        <a:pt x="82" y="212"/>
                        <a:pt x="85" y="228"/>
                      </a:cubicBezTo>
                      <a:cubicBezTo>
                        <a:pt x="88" y="244"/>
                        <a:pt x="81" y="272"/>
                        <a:pt x="89" y="292"/>
                      </a:cubicBezTo>
                      <a:cubicBezTo>
                        <a:pt x="97" y="312"/>
                        <a:pt x="125" y="331"/>
                        <a:pt x="133" y="348"/>
                      </a:cubicBezTo>
                      <a:cubicBezTo>
                        <a:pt x="141" y="365"/>
                        <a:pt x="136" y="384"/>
                        <a:pt x="137" y="396"/>
                      </a:cubicBezTo>
                      <a:cubicBezTo>
                        <a:pt x="138" y="408"/>
                        <a:pt x="142" y="410"/>
                        <a:pt x="137" y="420"/>
                      </a:cubicBezTo>
                      <a:cubicBezTo>
                        <a:pt x="132" y="430"/>
                        <a:pt x="117" y="445"/>
                        <a:pt x="105" y="456"/>
                      </a:cubicBezTo>
                      <a:cubicBezTo>
                        <a:pt x="93" y="467"/>
                        <a:pt x="78" y="477"/>
                        <a:pt x="65" y="484"/>
                      </a:cubicBezTo>
                      <a:cubicBezTo>
                        <a:pt x="52" y="491"/>
                        <a:pt x="40" y="493"/>
                        <a:pt x="29" y="49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962601" name="Freeform 41">
                <a:extLst>
                  <a:ext uri="{FF2B5EF4-FFF2-40B4-BE49-F238E27FC236}">
                    <a16:creationId xmlns:a16="http://schemas.microsoft.com/office/drawing/2014/main" xmlns="" id="{A8EDE3B5-F097-BF44-9C95-1D29C52190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7" y="2744"/>
                <a:ext cx="184" cy="143"/>
              </a:xfrm>
              <a:custGeom>
                <a:avLst/>
                <a:gdLst>
                  <a:gd name="T0" fmla="*/ 9 w 184"/>
                  <a:gd name="T1" fmla="*/ 24 h 143"/>
                  <a:gd name="T2" fmla="*/ 33 w 184"/>
                  <a:gd name="T3" fmla="*/ 4 h 143"/>
                  <a:gd name="T4" fmla="*/ 73 w 184"/>
                  <a:gd name="T5" fmla="*/ 0 h 143"/>
                  <a:gd name="T6" fmla="*/ 129 w 184"/>
                  <a:gd name="T7" fmla="*/ 4 h 143"/>
                  <a:gd name="T8" fmla="*/ 177 w 184"/>
                  <a:gd name="T9" fmla="*/ 24 h 143"/>
                  <a:gd name="T10" fmla="*/ 173 w 184"/>
                  <a:gd name="T11" fmla="*/ 76 h 143"/>
                  <a:gd name="T12" fmla="*/ 141 w 184"/>
                  <a:gd name="T13" fmla="*/ 112 h 143"/>
                  <a:gd name="T14" fmla="*/ 89 w 184"/>
                  <a:gd name="T15" fmla="*/ 140 h 143"/>
                  <a:gd name="T16" fmla="*/ 65 w 184"/>
                  <a:gd name="T17" fmla="*/ 128 h 143"/>
                  <a:gd name="T18" fmla="*/ 33 w 184"/>
                  <a:gd name="T19" fmla="*/ 100 h 143"/>
                  <a:gd name="T20" fmla="*/ 5 w 184"/>
                  <a:gd name="T21" fmla="*/ 68 h 143"/>
                  <a:gd name="T22" fmla="*/ 9 w 184"/>
                  <a:gd name="T23" fmla="*/ 24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4" h="143">
                    <a:moveTo>
                      <a:pt x="9" y="24"/>
                    </a:moveTo>
                    <a:cubicBezTo>
                      <a:pt x="14" y="13"/>
                      <a:pt x="22" y="8"/>
                      <a:pt x="33" y="4"/>
                    </a:cubicBezTo>
                    <a:cubicBezTo>
                      <a:pt x="44" y="0"/>
                      <a:pt x="57" y="0"/>
                      <a:pt x="73" y="0"/>
                    </a:cubicBezTo>
                    <a:cubicBezTo>
                      <a:pt x="89" y="0"/>
                      <a:pt x="112" y="0"/>
                      <a:pt x="129" y="4"/>
                    </a:cubicBezTo>
                    <a:cubicBezTo>
                      <a:pt x="146" y="8"/>
                      <a:pt x="170" y="12"/>
                      <a:pt x="177" y="24"/>
                    </a:cubicBezTo>
                    <a:cubicBezTo>
                      <a:pt x="184" y="36"/>
                      <a:pt x="179" y="61"/>
                      <a:pt x="173" y="76"/>
                    </a:cubicBezTo>
                    <a:cubicBezTo>
                      <a:pt x="167" y="91"/>
                      <a:pt x="155" y="101"/>
                      <a:pt x="141" y="112"/>
                    </a:cubicBezTo>
                    <a:cubicBezTo>
                      <a:pt x="127" y="123"/>
                      <a:pt x="102" y="137"/>
                      <a:pt x="89" y="140"/>
                    </a:cubicBezTo>
                    <a:cubicBezTo>
                      <a:pt x="76" y="143"/>
                      <a:pt x="74" y="135"/>
                      <a:pt x="65" y="128"/>
                    </a:cubicBezTo>
                    <a:cubicBezTo>
                      <a:pt x="56" y="121"/>
                      <a:pt x="43" y="110"/>
                      <a:pt x="33" y="100"/>
                    </a:cubicBezTo>
                    <a:cubicBezTo>
                      <a:pt x="23" y="90"/>
                      <a:pt x="10" y="79"/>
                      <a:pt x="5" y="68"/>
                    </a:cubicBezTo>
                    <a:cubicBezTo>
                      <a:pt x="0" y="57"/>
                      <a:pt x="4" y="35"/>
                      <a:pt x="9" y="24"/>
                    </a:cubicBezTo>
                    <a:close/>
                  </a:path>
                </a:pathLst>
              </a:custGeom>
              <a:solidFill>
                <a:srgbClr val="F0E60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62602" name="Line 42">
                <a:extLst>
                  <a:ext uri="{FF2B5EF4-FFF2-40B4-BE49-F238E27FC236}">
                    <a16:creationId xmlns:a16="http://schemas.microsoft.com/office/drawing/2014/main" xmlns="" id="{A8434030-924E-5146-A0D9-B135850D15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60" y="2888"/>
                <a:ext cx="0" cy="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962603" name="Group 43">
              <a:extLst>
                <a:ext uri="{FF2B5EF4-FFF2-40B4-BE49-F238E27FC236}">
                  <a16:creationId xmlns:a16="http://schemas.microsoft.com/office/drawing/2014/main" xmlns="" id="{64C44888-04ED-F940-9BF8-F8674AC503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72" y="1068"/>
              <a:ext cx="1813" cy="2540"/>
              <a:chOff x="1444" y="1348"/>
              <a:chExt cx="1813" cy="2540"/>
            </a:xfrm>
          </p:grpSpPr>
          <p:sp>
            <p:nvSpPr>
              <p:cNvPr id="962604" name="Freeform 44">
                <a:extLst>
                  <a:ext uri="{FF2B5EF4-FFF2-40B4-BE49-F238E27FC236}">
                    <a16:creationId xmlns:a16="http://schemas.microsoft.com/office/drawing/2014/main" xmlns="" id="{CD670DEB-19DF-224E-B908-813B5F8376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6" y="2097"/>
                <a:ext cx="142" cy="1619"/>
              </a:xfrm>
              <a:custGeom>
                <a:avLst/>
                <a:gdLst>
                  <a:gd name="T0" fmla="*/ 21 w 82"/>
                  <a:gd name="T1" fmla="*/ 0 h 1080"/>
                  <a:gd name="T2" fmla="*/ 13 w 82"/>
                  <a:gd name="T3" fmla="*/ 140 h 1080"/>
                  <a:gd name="T4" fmla="*/ 21 w 82"/>
                  <a:gd name="T5" fmla="*/ 208 h 1080"/>
                  <a:gd name="T6" fmla="*/ 25 w 82"/>
                  <a:gd name="T7" fmla="*/ 280 h 1080"/>
                  <a:gd name="T8" fmla="*/ 13 w 82"/>
                  <a:gd name="T9" fmla="*/ 348 h 1080"/>
                  <a:gd name="T10" fmla="*/ 9 w 82"/>
                  <a:gd name="T11" fmla="*/ 404 h 1080"/>
                  <a:gd name="T12" fmla="*/ 17 w 82"/>
                  <a:gd name="T13" fmla="*/ 460 h 1080"/>
                  <a:gd name="T14" fmla="*/ 21 w 82"/>
                  <a:gd name="T15" fmla="*/ 544 h 1080"/>
                  <a:gd name="T16" fmla="*/ 1 w 82"/>
                  <a:gd name="T17" fmla="*/ 604 h 1080"/>
                  <a:gd name="T18" fmla="*/ 17 w 82"/>
                  <a:gd name="T19" fmla="*/ 660 h 1080"/>
                  <a:gd name="T20" fmla="*/ 57 w 82"/>
                  <a:gd name="T21" fmla="*/ 748 h 1080"/>
                  <a:gd name="T22" fmla="*/ 77 w 82"/>
                  <a:gd name="T23" fmla="*/ 872 h 1080"/>
                  <a:gd name="T24" fmla="*/ 81 w 82"/>
                  <a:gd name="T25" fmla="*/ 932 h 1080"/>
                  <a:gd name="T26" fmla="*/ 81 w 82"/>
                  <a:gd name="T27" fmla="*/ 1032 h 1080"/>
                  <a:gd name="T28" fmla="*/ 81 w 82"/>
                  <a:gd name="T29" fmla="*/ 1080 h 1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2" h="1080">
                    <a:moveTo>
                      <a:pt x="21" y="0"/>
                    </a:moveTo>
                    <a:cubicBezTo>
                      <a:pt x="17" y="52"/>
                      <a:pt x="13" y="105"/>
                      <a:pt x="13" y="140"/>
                    </a:cubicBezTo>
                    <a:cubicBezTo>
                      <a:pt x="13" y="175"/>
                      <a:pt x="19" y="185"/>
                      <a:pt x="21" y="208"/>
                    </a:cubicBezTo>
                    <a:cubicBezTo>
                      <a:pt x="23" y="231"/>
                      <a:pt x="26" y="257"/>
                      <a:pt x="25" y="280"/>
                    </a:cubicBezTo>
                    <a:cubicBezTo>
                      <a:pt x="24" y="303"/>
                      <a:pt x="16" y="327"/>
                      <a:pt x="13" y="348"/>
                    </a:cubicBezTo>
                    <a:cubicBezTo>
                      <a:pt x="10" y="369"/>
                      <a:pt x="8" y="385"/>
                      <a:pt x="9" y="404"/>
                    </a:cubicBezTo>
                    <a:cubicBezTo>
                      <a:pt x="10" y="423"/>
                      <a:pt x="15" y="437"/>
                      <a:pt x="17" y="460"/>
                    </a:cubicBezTo>
                    <a:cubicBezTo>
                      <a:pt x="19" y="483"/>
                      <a:pt x="24" y="520"/>
                      <a:pt x="21" y="544"/>
                    </a:cubicBezTo>
                    <a:cubicBezTo>
                      <a:pt x="18" y="568"/>
                      <a:pt x="2" y="585"/>
                      <a:pt x="1" y="604"/>
                    </a:cubicBezTo>
                    <a:cubicBezTo>
                      <a:pt x="0" y="623"/>
                      <a:pt x="8" y="636"/>
                      <a:pt x="17" y="660"/>
                    </a:cubicBezTo>
                    <a:cubicBezTo>
                      <a:pt x="26" y="684"/>
                      <a:pt x="47" y="713"/>
                      <a:pt x="57" y="748"/>
                    </a:cubicBezTo>
                    <a:cubicBezTo>
                      <a:pt x="67" y="783"/>
                      <a:pt x="73" y="841"/>
                      <a:pt x="77" y="872"/>
                    </a:cubicBezTo>
                    <a:cubicBezTo>
                      <a:pt x="81" y="903"/>
                      <a:pt x="80" y="905"/>
                      <a:pt x="81" y="932"/>
                    </a:cubicBezTo>
                    <a:cubicBezTo>
                      <a:pt x="82" y="959"/>
                      <a:pt x="81" y="1007"/>
                      <a:pt x="81" y="1032"/>
                    </a:cubicBezTo>
                    <a:cubicBezTo>
                      <a:pt x="81" y="1057"/>
                      <a:pt x="81" y="1068"/>
                      <a:pt x="81" y="1080"/>
                    </a:cubicBezTo>
                  </a:path>
                </a:pathLst>
              </a:custGeom>
              <a:solidFill>
                <a:srgbClr val="FFFFFF"/>
              </a:soli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62605" name="Line 45">
                <a:extLst>
                  <a:ext uri="{FF2B5EF4-FFF2-40B4-BE49-F238E27FC236}">
                    <a16:creationId xmlns:a16="http://schemas.microsoft.com/office/drawing/2014/main" xmlns="" id="{57D3C4BA-2B5A-0F4C-88B4-7F72A71792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60" y="3682"/>
                <a:ext cx="8" cy="20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62606" name="Freeform 46">
                <a:extLst>
                  <a:ext uri="{FF2B5EF4-FFF2-40B4-BE49-F238E27FC236}">
                    <a16:creationId xmlns:a16="http://schemas.microsoft.com/office/drawing/2014/main" xmlns="" id="{B48ED905-7E36-084B-AEFD-76B03DDC4C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4" y="1360"/>
                <a:ext cx="673" cy="935"/>
              </a:xfrm>
              <a:custGeom>
                <a:avLst/>
                <a:gdLst>
                  <a:gd name="T0" fmla="*/ 388 w 388"/>
                  <a:gd name="T1" fmla="*/ 0 h 624"/>
                  <a:gd name="T2" fmla="*/ 364 w 388"/>
                  <a:gd name="T3" fmla="*/ 60 h 624"/>
                  <a:gd name="T4" fmla="*/ 276 w 388"/>
                  <a:gd name="T5" fmla="*/ 96 h 624"/>
                  <a:gd name="T6" fmla="*/ 220 w 388"/>
                  <a:gd name="T7" fmla="*/ 108 h 624"/>
                  <a:gd name="T8" fmla="*/ 176 w 388"/>
                  <a:gd name="T9" fmla="*/ 104 h 624"/>
                  <a:gd name="T10" fmla="*/ 116 w 388"/>
                  <a:gd name="T11" fmla="*/ 136 h 624"/>
                  <a:gd name="T12" fmla="*/ 60 w 388"/>
                  <a:gd name="T13" fmla="*/ 204 h 624"/>
                  <a:gd name="T14" fmla="*/ 24 w 388"/>
                  <a:gd name="T15" fmla="*/ 304 h 624"/>
                  <a:gd name="T16" fmla="*/ 20 w 388"/>
                  <a:gd name="T17" fmla="*/ 464 h 624"/>
                  <a:gd name="T18" fmla="*/ 24 w 388"/>
                  <a:gd name="T19" fmla="*/ 492 h 624"/>
                  <a:gd name="T20" fmla="*/ 20 w 388"/>
                  <a:gd name="T21" fmla="*/ 540 h 624"/>
                  <a:gd name="T22" fmla="*/ 0 w 388"/>
                  <a:gd name="T23" fmla="*/ 624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88" h="624">
                    <a:moveTo>
                      <a:pt x="388" y="0"/>
                    </a:moveTo>
                    <a:cubicBezTo>
                      <a:pt x="385" y="22"/>
                      <a:pt x="383" y="44"/>
                      <a:pt x="364" y="60"/>
                    </a:cubicBezTo>
                    <a:cubicBezTo>
                      <a:pt x="345" y="76"/>
                      <a:pt x="300" y="88"/>
                      <a:pt x="276" y="96"/>
                    </a:cubicBezTo>
                    <a:cubicBezTo>
                      <a:pt x="252" y="104"/>
                      <a:pt x="237" y="107"/>
                      <a:pt x="220" y="108"/>
                    </a:cubicBezTo>
                    <a:cubicBezTo>
                      <a:pt x="203" y="109"/>
                      <a:pt x="193" y="99"/>
                      <a:pt x="176" y="104"/>
                    </a:cubicBezTo>
                    <a:cubicBezTo>
                      <a:pt x="159" y="109"/>
                      <a:pt x="135" y="119"/>
                      <a:pt x="116" y="136"/>
                    </a:cubicBezTo>
                    <a:cubicBezTo>
                      <a:pt x="97" y="153"/>
                      <a:pt x="75" y="176"/>
                      <a:pt x="60" y="204"/>
                    </a:cubicBezTo>
                    <a:cubicBezTo>
                      <a:pt x="45" y="232"/>
                      <a:pt x="31" y="261"/>
                      <a:pt x="24" y="304"/>
                    </a:cubicBezTo>
                    <a:cubicBezTo>
                      <a:pt x="17" y="347"/>
                      <a:pt x="20" y="433"/>
                      <a:pt x="20" y="464"/>
                    </a:cubicBezTo>
                    <a:cubicBezTo>
                      <a:pt x="20" y="495"/>
                      <a:pt x="24" y="479"/>
                      <a:pt x="24" y="492"/>
                    </a:cubicBezTo>
                    <a:cubicBezTo>
                      <a:pt x="24" y="505"/>
                      <a:pt x="24" y="518"/>
                      <a:pt x="20" y="540"/>
                    </a:cubicBezTo>
                    <a:cubicBezTo>
                      <a:pt x="16" y="562"/>
                      <a:pt x="8" y="593"/>
                      <a:pt x="0" y="624"/>
                    </a:cubicBezTo>
                  </a:path>
                </a:pathLst>
              </a:custGeom>
              <a:solidFill>
                <a:srgbClr val="FFFFFF"/>
              </a:soli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62607" name="Freeform 47">
                <a:extLst>
                  <a:ext uri="{FF2B5EF4-FFF2-40B4-BE49-F238E27FC236}">
                    <a16:creationId xmlns:a16="http://schemas.microsoft.com/office/drawing/2014/main" xmlns="" id="{575796A8-A945-1246-A9C8-950326535F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0" y="1348"/>
                <a:ext cx="677" cy="929"/>
              </a:xfrm>
              <a:custGeom>
                <a:avLst/>
                <a:gdLst>
                  <a:gd name="T0" fmla="*/ 5 w 390"/>
                  <a:gd name="T1" fmla="*/ 0 h 620"/>
                  <a:gd name="T2" fmla="*/ 21 w 390"/>
                  <a:gd name="T3" fmla="*/ 56 h 620"/>
                  <a:gd name="T4" fmla="*/ 133 w 390"/>
                  <a:gd name="T5" fmla="*/ 100 h 620"/>
                  <a:gd name="T6" fmla="*/ 205 w 390"/>
                  <a:gd name="T7" fmla="*/ 112 h 620"/>
                  <a:gd name="T8" fmla="*/ 301 w 390"/>
                  <a:gd name="T9" fmla="*/ 140 h 620"/>
                  <a:gd name="T10" fmla="*/ 361 w 390"/>
                  <a:gd name="T11" fmla="*/ 252 h 620"/>
                  <a:gd name="T12" fmla="*/ 389 w 390"/>
                  <a:gd name="T13" fmla="*/ 400 h 620"/>
                  <a:gd name="T14" fmla="*/ 365 w 390"/>
                  <a:gd name="T15" fmla="*/ 544 h 620"/>
                  <a:gd name="T16" fmla="*/ 381 w 390"/>
                  <a:gd name="T17" fmla="*/ 596 h 620"/>
                  <a:gd name="T18" fmla="*/ 385 w 390"/>
                  <a:gd name="T19" fmla="*/ 62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0" h="620">
                    <a:moveTo>
                      <a:pt x="5" y="0"/>
                    </a:moveTo>
                    <a:cubicBezTo>
                      <a:pt x="2" y="19"/>
                      <a:pt x="0" y="39"/>
                      <a:pt x="21" y="56"/>
                    </a:cubicBezTo>
                    <a:cubicBezTo>
                      <a:pt x="42" y="73"/>
                      <a:pt x="102" y="91"/>
                      <a:pt x="133" y="100"/>
                    </a:cubicBezTo>
                    <a:cubicBezTo>
                      <a:pt x="164" y="109"/>
                      <a:pt x="177" y="105"/>
                      <a:pt x="205" y="112"/>
                    </a:cubicBezTo>
                    <a:cubicBezTo>
                      <a:pt x="233" y="119"/>
                      <a:pt x="275" y="117"/>
                      <a:pt x="301" y="140"/>
                    </a:cubicBezTo>
                    <a:cubicBezTo>
                      <a:pt x="327" y="163"/>
                      <a:pt x="346" y="209"/>
                      <a:pt x="361" y="252"/>
                    </a:cubicBezTo>
                    <a:cubicBezTo>
                      <a:pt x="376" y="295"/>
                      <a:pt x="388" y="351"/>
                      <a:pt x="389" y="400"/>
                    </a:cubicBezTo>
                    <a:cubicBezTo>
                      <a:pt x="390" y="449"/>
                      <a:pt x="366" y="511"/>
                      <a:pt x="365" y="544"/>
                    </a:cubicBezTo>
                    <a:cubicBezTo>
                      <a:pt x="364" y="577"/>
                      <a:pt x="378" y="583"/>
                      <a:pt x="381" y="596"/>
                    </a:cubicBezTo>
                    <a:cubicBezTo>
                      <a:pt x="384" y="609"/>
                      <a:pt x="384" y="614"/>
                      <a:pt x="385" y="620"/>
                    </a:cubicBezTo>
                  </a:path>
                </a:pathLst>
              </a:custGeom>
              <a:solidFill>
                <a:srgbClr val="FFFFFF"/>
              </a:soli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62608" name="Freeform 48">
                <a:extLst>
                  <a:ext uri="{FF2B5EF4-FFF2-40B4-BE49-F238E27FC236}">
                    <a16:creationId xmlns:a16="http://schemas.microsoft.com/office/drawing/2014/main" xmlns="" id="{C5A6E301-AFF9-4547-B016-9A28B1D398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3" y="2085"/>
                <a:ext cx="139" cy="1619"/>
              </a:xfrm>
              <a:custGeom>
                <a:avLst/>
                <a:gdLst>
                  <a:gd name="T0" fmla="*/ 56 w 80"/>
                  <a:gd name="T1" fmla="*/ 0 h 1080"/>
                  <a:gd name="T2" fmla="*/ 68 w 80"/>
                  <a:gd name="T3" fmla="*/ 148 h 1080"/>
                  <a:gd name="T4" fmla="*/ 60 w 80"/>
                  <a:gd name="T5" fmla="*/ 248 h 1080"/>
                  <a:gd name="T6" fmla="*/ 80 w 80"/>
                  <a:gd name="T7" fmla="*/ 396 h 1080"/>
                  <a:gd name="T8" fmla="*/ 60 w 80"/>
                  <a:gd name="T9" fmla="*/ 544 h 1080"/>
                  <a:gd name="T10" fmla="*/ 68 w 80"/>
                  <a:gd name="T11" fmla="*/ 620 h 1080"/>
                  <a:gd name="T12" fmla="*/ 16 w 80"/>
                  <a:gd name="T13" fmla="*/ 816 h 1080"/>
                  <a:gd name="T14" fmla="*/ 0 w 80"/>
                  <a:gd name="T15" fmla="*/ 1080 h 1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0" h="1080">
                    <a:moveTo>
                      <a:pt x="56" y="0"/>
                    </a:moveTo>
                    <a:cubicBezTo>
                      <a:pt x="61" y="53"/>
                      <a:pt x="67" y="107"/>
                      <a:pt x="68" y="148"/>
                    </a:cubicBezTo>
                    <a:cubicBezTo>
                      <a:pt x="69" y="189"/>
                      <a:pt x="58" y="207"/>
                      <a:pt x="60" y="248"/>
                    </a:cubicBezTo>
                    <a:cubicBezTo>
                      <a:pt x="62" y="289"/>
                      <a:pt x="80" y="347"/>
                      <a:pt x="80" y="396"/>
                    </a:cubicBezTo>
                    <a:cubicBezTo>
                      <a:pt x="80" y="445"/>
                      <a:pt x="62" y="507"/>
                      <a:pt x="60" y="544"/>
                    </a:cubicBezTo>
                    <a:cubicBezTo>
                      <a:pt x="58" y="581"/>
                      <a:pt x="75" y="575"/>
                      <a:pt x="68" y="620"/>
                    </a:cubicBezTo>
                    <a:cubicBezTo>
                      <a:pt x="61" y="665"/>
                      <a:pt x="27" y="739"/>
                      <a:pt x="16" y="816"/>
                    </a:cubicBezTo>
                    <a:cubicBezTo>
                      <a:pt x="5" y="893"/>
                      <a:pt x="3" y="1036"/>
                      <a:pt x="0" y="1080"/>
                    </a:cubicBezTo>
                  </a:path>
                </a:pathLst>
              </a:custGeom>
              <a:solidFill>
                <a:srgbClr val="FFFFFF"/>
              </a:soli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962609" name="Freeform 49">
              <a:extLst>
                <a:ext uri="{FF2B5EF4-FFF2-40B4-BE49-F238E27FC236}">
                  <a16:creationId xmlns:a16="http://schemas.microsoft.com/office/drawing/2014/main" xmlns="" id="{FB8D234F-1006-8341-8604-B8A1CB05D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9" y="300"/>
              <a:ext cx="800" cy="809"/>
            </a:xfrm>
            <a:custGeom>
              <a:avLst/>
              <a:gdLst>
                <a:gd name="T0" fmla="*/ 90 w 483"/>
                <a:gd name="T1" fmla="*/ 516 h 516"/>
                <a:gd name="T2" fmla="*/ 86 w 483"/>
                <a:gd name="T3" fmla="*/ 424 h 516"/>
                <a:gd name="T4" fmla="*/ 62 w 483"/>
                <a:gd name="T5" fmla="*/ 380 h 516"/>
                <a:gd name="T6" fmla="*/ 22 w 483"/>
                <a:gd name="T7" fmla="*/ 324 h 516"/>
                <a:gd name="T8" fmla="*/ 2 w 483"/>
                <a:gd name="T9" fmla="*/ 252 h 516"/>
                <a:gd name="T10" fmla="*/ 10 w 483"/>
                <a:gd name="T11" fmla="*/ 168 h 516"/>
                <a:gd name="T12" fmla="*/ 46 w 483"/>
                <a:gd name="T13" fmla="*/ 88 h 516"/>
                <a:gd name="T14" fmla="*/ 102 w 483"/>
                <a:gd name="T15" fmla="*/ 28 h 516"/>
                <a:gd name="T16" fmla="*/ 162 w 483"/>
                <a:gd name="T17" fmla="*/ 4 h 516"/>
                <a:gd name="T18" fmla="*/ 238 w 483"/>
                <a:gd name="T19" fmla="*/ 4 h 516"/>
                <a:gd name="T20" fmla="*/ 302 w 483"/>
                <a:gd name="T21" fmla="*/ 16 h 516"/>
                <a:gd name="T22" fmla="*/ 366 w 483"/>
                <a:gd name="T23" fmla="*/ 36 h 516"/>
                <a:gd name="T24" fmla="*/ 406 w 483"/>
                <a:gd name="T25" fmla="*/ 76 h 516"/>
                <a:gd name="T26" fmla="*/ 430 w 483"/>
                <a:gd name="T27" fmla="*/ 168 h 516"/>
                <a:gd name="T28" fmla="*/ 426 w 483"/>
                <a:gd name="T29" fmla="*/ 204 h 516"/>
                <a:gd name="T30" fmla="*/ 454 w 483"/>
                <a:gd name="T31" fmla="*/ 244 h 516"/>
                <a:gd name="T32" fmla="*/ 482 w 483"/>
                <a:gd name="T33" fmla="*/ 280 h 516"/>
                <a:gd name="T34" fmla="*/ 450 w 483"/>
                <a:gd name="T35" fmla="*/ 308 h 516"/>
                <a:gd name="T36" fmla="*/ 450 w 483"/>
                <a:gd name="T37" fmla="*/ 336 h 516"/>
                <a:gd name="T38" fmla="*/ 454 w 483"/>
                <a:gd name="T39" fmla="*/ 388 h 516"/>
                <a:gd name="T40" fmla="*/ 442 w 483"/>
                <a:gd name="T41" fmla="*/ 416 h 516"/>
                <a:gd name="T42" fmla="*/ 446 w 483"/>
                <a:gd name="T43" fmla="*/ 452 h 516"/>
                <a:gd name="T44" fmla="*/ 434 w 483"/>
                <a:gd name="T45" fmla="*/ 476 h 516"/>
                <a:gd name="T46" fmla="*/ 398 w 483"/>
                <a:gd name="T47" fmla="*/ 488 h 516"/>
                <a:gd name="T48" fmla="*/ 354 w 483"/>
                <a:gd name="T49" fmla="*/ 472 h 516"/>
                <a:gd name="T50" fmla="*/ 314 w 483"/>
                <a:gd name="T51" fmla="*/ 448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83" h="516">
                  <a:moveTo>
                    <a:pt x="90" y="516"/>
                  </a:moveTo>
                  <a:cubicBezTo>
                    <a:pt x="90" y="481"/>
                    <a:pt x="91" y="447"/>
                    <a:pt x="86" y="424"/>
                  </a:cubicBezTo>
                  <a:cubicBezTo>
                    <a:pt x="81" y="401"/>
                    <a:pt x="73" y="397"/>
                    <a:pt x="62" y="380"/>
                  </a:cubicBezTo>
                  <a:cubicBezTo>
                    <a:pt x="51" y="363"/>
                    <a:pt x="32" y="345"/>
                    <a:pt x="22" y="324"/>
                  </a:cubicBezTo>
                  <a:cubicBezTo>
                    <a:pt x="12" y="303"/>
                    <a:pt x="4" y="278"/>
                    <a:pt x="2" y="252"/>
                  </a:cubicBezTo>
                  <a:cubicBezTo>
                    <a:pt x="0" y="226"/>
                    <a:pt x="3" y="195"/>
                    <a:pt x="10" y="168"/>
                  </a:cubicBezTo>
                  <a:cubicBezTo>
                    <a:pt x="17" y="141"/>
                    <a:pt x="31" y="111"/>
                    <a:pt x="46" y="88"/>
                  </a:cubicBezTo>
                  <a:cubicBezTo>
                    <a:pt x="61" y="65"/>
                    <a:pt x="83" y="42"/>
                    <a:pt x="102" y="28"/>
                  </a:cubicBezTo>
                  <a:cubicBezTo>
                    <a:pt x="121" y="14"/>
                    <a:pt x="139" y="8"/>
                    <a:pt x="162" y="4"/>
                  </a:cubicBezTo>
                  <a:cubicBezTo>
                    <a:pt x="185" y="0"/>
                    <a:pt x="215" y="2"/>
                    <a:pt x="238" y="4"/>
                  </a:cubicBezTo>
                  <a:cubicBezTo>
                    <a:pt x="261" y="6"/>
                    <a:pt x="281" y="11"/>
                    <a:pt x="302" y="16"/>
                  </a:cubicBezTo>
                  <a:cubicBezTo>
                    <a:pt x="323" y="21"/>
                    <a:pt x="349" y="26"/>
                    <a:pt x="366" y="36"/>
                  </a:cubicBezTo>
                  <a:cubicBezTo>
                    <a:pt x="383" y="46"/>
                    <a:pt x="395" y="54"/>
                    <a:pt x="406" y="76"/>
                  </a:cubicBezTo>
                  <a:cubicBezTo>
                    <a:pt x="417" y="98"/>
                    <a:pt x="427" y="147"/>
                    <a:pt x="430" y="168"/>
                  </a:cubicBezTo>
                  <a:cubicBezTo>
                    <a:pt x="433" y="189"/>
                    <a:pt x="422" y="191"/>
                    <a:pt x="426" y="204"/>
                  </a:cubicBezTo>
                  <a:cubicBezTo>
                    <a:pt x="430" y="217"/>
                    <a:pt x="445" y="231"/>
                    <a:pt x="454" y="244"/>
                  </a:cubicBezTo>
                  <a:cubicBezTo>
                    <a:pt x="463" y="257"/>
                    <a:pt x="483" y="269"/>
                    <a:pt x="482" y="280"/>
                  </a:cubicBezTo>
                  <a:cubicBezTo>
                    <a:pt x="481" y="291"/>
                    <a:pt x="455" y="299"/>
                    <a:pt x="450" y="308"/>
                  </a:cubicBezTo>
                  <a:cubicBezTo>
                    <a:pt x="445" y="317"/>
                    <a:pt x="449" y="323"/>
                    <a:pt x="450" y="336"/>
                  </a:cubicBezTo>
                  <a:cubicBezTo>
                    <a:pt x="451" y="349"/>
                    <a:pt x="455" y="375"/>
                    <a:pt x="454" y="388"/>
                  </a:cubicBezTo>
                  <a:cubicBezTo>
                    <a:pt x="453" y="401"/>
                    <a:pt x="443" y="405"/>
                    <a:pt x="442" y="416"/>
                  </a:cubicBezTo>
                  <a:cubicBezTo>
                    <a:pt x="441" y="427"/>
                    <a:pt x="447" y="442"/>
                    <a:pt x="446" y="452"/>
                  </a:cubicBezTo>
                  <a:cubicBezTo>
                    <a:pt x="445" y="462"/>
                    <a:pt x="442" y="470"/>
                    <a:pt x="434" y="476"/>
                  </a:cubicBezTo>
                  <a:cubicBezTo>
                    <a:pt x="426" y="482"/>
                    <a:pt x="411" y="489"/>
                    <a:pt x="398" y="488"/>
                  </a:cubicBezTo>
                  <a:cubicBezTo>
                    <a:pt x="385" y="487"/>
                    <a:pt x="368" y="479"/>
                    <a:pt x="354" y="472"/>
                  </a:cubicBezTo>
                  <a:cubicBezTo>
                    <a:pt x="340" y="465"/>
                    <a:pt x="327" y="456"/>
                    <a:pt x="314" y="448"/>
                  </a:cubicBezTo>
                </a:path>
              </a:pathLst>
            </a:custGeom>
            <a:solidFill>
              <a:srgbClr val="FFFFFF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2610" name="Freeform 50">
              <a:extLst>
                <a:ext uri="{FF2B5EF4-FFF2-40B4-BE49-F238E27FC236}">
                  <a16:creationId xmlns:a16="http://schemas.microsoft.com/office/drawing/2014/main" xmlns="" id="{AEB990E9-8D17-D84B-90F2-6EF9EE0FF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4" y="1304"/>
              <a:ext cx="510" cy="849"/>
            </a:xfrm>
            <a:custGeom>
              <a:avLst/>
              <a:gdLst>
                <a:gd name="T0" fmla="*/ 210 w 319"/>
                <a:gd name="T1" fmla="*/ 7 h 631"/>
                <a:gd name="T2" fmla="*/ 157 w 319"/>
                <a:gd name="T3" fmla="*/ 18 h 631"/>
                <a:gd name="T4" fmla="*/ 104 w 319"/>
                <a:gd name="T5" fmla="*/ 114 h 631"/>
                <a:gd name="T6" fmla="*/ 50 w 319"/>
                <a:gd name="T7" fmla="*/ 253 h 631"/>
                <a:gd name="T8" fmla="*/ 18 w 319"/>
                <a:gd name="T9" fmla="*/ 381 h 631"/>
                <a:gd name="T10" fmla="*/ 2 w 319"/>
                <a:gd name="T11" fmla="*/ 493 h 631"/>
                <a:gd name="T12" fmla="*/ 8 w 319"/>
                <a:gd name="T13" fmla="*/ 599 h 631"/>
                <a:gd name="T14" fmla="*/ 34 w 319"/>
                <a:gd name="T15" fmla="*/ 631 h 631"/>
                <a:gd name="T16" fmla="*/ 88 w 319"/>
                <a:gd name="T17" fmla="*/ 599 h 631"/>
                <a:gd name="T18" fmla="*/ 194 w 319"/>
                <a:gd name="T19" fmla="*/ 551 h 631"/>
                <a:gd name="T20" fmla="*/ 301 w 319"/>
                <a:gd name="T21" fmla="*/ 525 h 631"/>
                <a:gd name="T22" fmla="*/ 301 w 319"/>
                <a:gd name="T23" fmla="*/ 423 h 631"/>
                <a:gd name="T24" fmla="*/ 306 w 319"/>
                <a:gd name="T25" fmla="*/ 333 h 631"/>
                <a:gd name="T26" fmla="*/ 258 w 319"/>
                <a:gd name="T27" fmla="*/ 237 h 631"/>
                <a:gd name="T28" fmla="*/ 248 w 319"/>
                <a:gd name="T29" fmla="*/ 178 h 631"/>
                <a:gd name="T30" fmla="*/ 258 w 319"/>
                <a:gd name="T31" fmla="*/ 87 h 631"/>
                <a:gd name="T32" fmla="*/ 253 w 319"/>
                <a:gd name="T33" fmla="*/ 23 h 631"/>
                <a:gd name="T34" fmla="*/ 210 w 319"/>
                <a:gd name="T35" fmla="*/ 7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9" h="631">
                  <a:moveTo>
                    <a:pt x="210" y="7"/>
                  </a:moveTo>
                  <a:cubicBezTo>
                    <a:pt x="194" y="6"/>
                    <a:pt x="175" y="0"/>
                    <a:pt x="157" y="18"/>
                  </a:cubicBezTo>
                  <a:cubicBezTo>
                    <a:pt x="139" y="36"/>
                    <a:pt x="122" y="75"/>
                    <a:pt x="104" y="114"/>
                  </a:cubicBezTo>
                  <a:cubicBezTo>
                    <a:pt x="86" y="153"/>
                    <a:pt x="64" y="208"/>
                    <a:pt x="50" y="253"/>
                  </a:cubicBezTo>
                  <a:cubicBezTo>
                    <a:pt x="36" y="298"/>
                    <a:pt x="26" y="341"/>
                    <a:pt x="18" y="381"/>
                  </a:cubicBezTo>
                  <a:cubicBezTo>
                    <a:pt x="10" y="421"/>
                    <a:pt x="4" y="457"/>
                    <a:pt x="2" y="493"/>
                  </a:cubicBezTo>
                  <a:cubicBezTo>
                    <a:pt x="0" y="529"/>
                    <a:pt x="3" y="576"/>
                    <a:pt x="8" y="599"/>
                  </a:cubicBezTo>
                  <a:cubicBezTo>
                    <a:pt x="13" y="622"/>
                    <a:pt x="21" y="631"/>
                    <a:pt x="34" y="631"/>
                  </a:cubicBezTo>
                  <a:cubicBezTo>
                    <a:pt x="47" y="631"/>
                    <a:pt x="61" y="612"/>
                    <a:pt x="88" y="599"/>
                  </a:cubicBezTo>
                  <a:cubicBezTo>
                    <a:pt x="115" y="586"/>
                    <a:pt x="159" y="563"/>
                    <a:pt x="194" y="551"/>
                  </a:cubicBezTo>
                  <a:cubicBezTo>
                    <a:pt x="229" y="539"/>
                    <a:pt x="283" y="546"/>
                    <a:pt x="301" y="525"/>
                  </a:cubicBezTo>
                  <a:cubicBezTo>
                    <a:pt x="319" y="504"/>
                    <a:pt x="300" y="455"/>
                    <a:pt x="301" y="423"/>
                  </a:cubicBezTo>
                  <a:cubicBezTo>
                    <a:pt x="302" y="391"/>
                    <a:pt x="313" y="364"/>
                    <a:pt x="306" y="333"/>
                  </a:cubicBezTo>
                  <a:cubicBezTo>
                    <a:pt x="299" y="302"/>
                    <a:pt x="268" y="263"/>
                    <a:pt x="258" y="237"/>
                  </a:cubicBezTo>
                  <a:cubicBezTo>
                    <a:pt x="248" y="211"/>
                    <a:pt x="248" y="203"/>
                    <a:pt x="248" y="178"/>
                  </a:cubicBezTo>
                  <a:cubicBezTo>
                    <a:pt x="248" y="153"/>
                    <a:pt x="257" y="113"/>
                    <a:pt x="258" y="87"/>
                  </a:cubicBezTo>
                  <a:cubicBezTo>
                    <a:pt x="259" y="61"/>
                    <a:pt x="262" y="38"/>
                    <a:pt x="253" y="23"/>
                  </a:cubicBezTo>
                  <a:cubicBezTo>
                    <a:pt x="244" y="8"/>
                    <a:pt x="226" y="8"/>
                    <a:pt x="210" y="7"/>
                  </a:cubicBezTo>
                  <a:close/>
                </a:path>
              </a:pathLst>
            </a:custGeom>
            <a:solidFill>
              <a:srgbClr val="FFB79A">
                <a:alpha val="53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2611" name="Freeform 51">
              <a:extLst>
                <a:ext uri="{FF2B5EF4-FFF2-40B4-BE49-F238E27FC236}">
                  <a16:creationId xmlns:a16="http://schemas.microsoft.com/office/drawing/2014/main" xmlns="" id="{23589F09-C762-2543-A0CC-150EE254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7" y="1288"/>
              <a:ext cx="472" cy="845"/>
            </a:xfrm>
            <a:custGeom>
              <a:avLst/>
              <a:gdLst>
                <a:gd name="T0" fmla="*/ 9 w 290"/>
                <a:gd name="T1" fmla="*/ 35 h 628"/>
                <a:gd name="T2" fmla="*/ 20 w 290"/>
                <a:gd name="T3" fmla="*/ 227 h 628"/>
                <a:gd name="T4" fmla="*/ 4 w 290"/>
                <a:gd name="T5" fmla="*/ 334 h 628"/>
                <a:gd name="T6" fmla="*/ 9 w 290"/>
                <a:gd name="T7" fmla="*/ 467 h 628"/>
                <a:gd name="T8" fmla="*/ 9 w 290"/>
                <a:gd name="T9" fmla="*/ 521 h 628"/>
                <a:gd name="T10" fmla="*/ 62 w 290"/>
                <a:gd name="T11" fmla="*/ 558 h 628"/>
                <a:gd name="T12" fmla="*/ 164 w 290"/>
                <a:gd name="T13" fmla="*/ 574 h 628"/>
                <a:gd name="T14" fmla="*/ 254 w 290"/>
                <a:gd name="T15" fmla="*/ 627 h 628"/>
                <a:gd name="T16" fmla="*/ 286 w 290"/>
                <a:gd name="T17" fmla="*/ 579 h 628"/>
                <a:gd name="T18" fmla="*/ 276 w 290"/>
                <a:gd name="T19" fmla="*/ 387 h 628"/>
                <a:gd name="T20" fmla="*/ 244 w 290"/>
                <a:gd name="T21" fmla="*/ 201 h 628"/>
                <a:gd name="T22" fmla="*/ 158 w 290"/>
                <a:gd name="T23" fmla="*/ 89 h 628"/>
                <a:gd name="T24" fmla="*/ 94 w 290"/>
                <a:gd name="T25" fmla="*/ 30 h 628"/>
                <a:gd name="T26" fmla="*/ 52 w 290"/>
                <a:gd name="T27" fmla="*/ 14 h 628"/>
                <a:gd name="T28" fmla="*/ 9 w 290"/>
                <a:gd name="T29" fmla="*/ 35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" h="628">
                  <a:moveTo>
                    <a:pt x="9" y="35"/>
                  </a:moveTo>
                  <a:cubicBezTo>
                    <a:pt x="4" y="70"/>
                    <a:pt x="21" y="177"/>
                    <a:pt x="20" y="227"/>
                  </a:cubicBezTo>
                  <a:cubicBezTo>
                    <a:pt x="19" y="277"/>
                    <a:pt x="6" y="294"/>
                    <a:pt x="4" y="334"/>
                  </a:cubicBezTo>
                  <a:cubicBezTo>
                    <a:pt x="2" y="374"/>
                    <a:pt x="8" y="436"/>
                    <a:pt x="9" y="467"/>
                  </a:cubicBezTo>
                  <a:cubicBezTo>
                    <a:pt x="10" y="498"/>
                    <a:pt x="0" y="506"/>
                    <a:pt x="9" y="521"/>
                  </a:cubicBezTo>
                  <a:cubicBezTo>
                    <a:pt x="18" y="536"/>
                    <a:pt x="36" y="549"/>
                    <a:pt x="62" y="558"/>
                  </a:cubicBezTo>
                  <a:cubicBezTo>
                    <a:pt x="88" y="567"/>
                    <a:pt x="132" y="563"/>
                    <a:pt x="164" y="574"/>
                  </a:cubicBezTo>
                  <a:cubicBezTo>
                    <a:pt x="196" y="585"/>
                    <a:pt x="234" y="626"/>
                    <a:pt x="254" y="627"/>
                  </a:cubicBezTo>
                  <a:cubicBezTo>
                    <a:pt x="274" y="628"/>
                    <a:pt x="282" y="619"/>
                    <a:pt x="286" y="579"/>
                  </a:cubicBezTo>
                  <a:cubicBezTo>
                    <a:pt x="290" y="539"/>
                    <a:pt x="283" y="450"/>
                    <a:pt x="276" y="387"/>
                  </a:cubicBezTo>
                  <a:cubicBezTo>
                    <a:pt x="269" y="324"/>
                    <a:pt x="264" y="251"/>
                    <a:pt x="244" y="201"/>
                  </a:cubicBezTo>
                  <a:cubicBezTo>
                    <a:pt x="224" y="151"/>
                    <a:pt x="183" y="118"/>
                    <a:pt x="158" y="89"/>
                  </a:cubicBezTo>
                  <a:cubicBezTo>
                    <a:pt x="133" y="60"/>
                    <a:pt x="112" y="42"/>
                    <a:pt x="94" y="30"/>
                  </a:cubicBezTo>
                  <a:cubicBezTo>
                    <a:pt x="76" y="18"/>
                    <a:pt x="65" y="12"/>
                    <a:pt x="52" y="14"/>
                  </a:cubicBezTo>
                  <a:cubicBezTo>
                    <a:pt x="39" y="16"/>
                    <a:pt x="14" y="0"/>
                    <a:pt x="9" y="35"/>
                  </a:cubicBezTo>
                  <a:close/>
                </a:path>
              </a:pathLst>
            </a:custGeom>
            <a:solidFill>
              <a:srgbClr val="FFD9CA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2612" name="Freeform 52">
              <a:extLst>
                <a:ext uri="{FF2B5EF4-FFF2-40B4-BE49-F238E27FC236}">
                  <a16:creationId xmlns:a16="http://schemas.microsoft.com/office/drawing/2014/main" xmlns="" id="{E050DDB1-0527-8041-8943-629732ACF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5" y="681"/>
              <a:ext cx="530" cy="1362"/>
            </a:xfrm>
            <a:custGeom>
              <a:avLst/>
              <a:gdLst>
                <a:gd name="T0" fmla="*/ 209 w 332"/>
                <a:gd name="T1" fmla="*/ 6 h 1013"/>
                <a:gd name="T2" fmla="*/ 87 w 332"/>
                <a:gd name="T3" fmla="*/ 33 h 1013"/>
                <a:gd name="T4" fmla="*/ 12 w 332"/>
                <a:gd name="T5" fmla="*/ 198 h 1013"/>
                <a:gd name="T6" fmla="*/ 17 w 332"/>
                <a:gd name="T7" fmla="*/ 481 h 1013"/>
                <a:gd name="T8" fmla="*/ 1 w 332"/>
                <a:gd name="T9" fmla="*/ 705 h 1013"/>
                <a:gd name="T10" fmla="*/ 44 w 332"/>
                <a:gd name="T11" fmla="*/ 716 h 1013"/>
                <a:gd name="T12" fmla="*/ 135 w 332"/>
                <a:gd name="T13" fmla="*/ 796 h 1013"/>
                <a:gd name="T14" fmla="*/ 119 w 332"/>
                <a:gd name="T15" fmla="*/ 966 h 1013"/>
                <a:gd name="T16" fmla="*/ 199 w 332"/>
                <a:gd name="T17" fmla="*/ 993 h 1013"/>
                <a:gd name="T18" fmla="*/ 193 w 332"/>
                <a:gd name="T19" fmla="*/ 940 h 1013"/>
                <a:gd name="T20" fmla="*/ 241 w 332"/>
                <a:gd name="T21" fmla="*/ 950 h 1013"/>
                <a:gd name="T22" fmla="*/ 321 w 332"/>
                <a:gd name="T23" fmla="*/ 1004 h 1013"/>
                <a:gd name="T24" fmla="*/ 327 w 332"/>
                <a:gd name="T25" fmla="*/ 929 h 1013"/>
                <a:gd name="T26" fmla="*/ 252 w 332"/>
                <a:gd name="T27" fmla="*/ 924 h 1013"/>
                <a:gd name="T28" fmla="*/ 167 w 332"/>
                <a:gd name="T29" fmla="*/ 849 h 1013"/>
                <a:gd name="T30" fmla="*/ 284 w 332"/>
                <a:gd name="T31" fmla="*/ 865 h 1013"/>
                <a:gd name="T32" fmla="*/ 183 w 332"/>
                <a:gd name="T33" fmla="*/ 828 h 1013"/>
                <a:gd name="T34" fmla="*/ 183 w 332"/>
                <a:gd name="T35" fmla="*/ 758 h 1013"/>
                <a:gd name="T36" fmla="*/ 279 w 332"/>
                <a:gd name="T37" fmla="*/ 849 h 1013"/>
                <a:gd name="T38" fmla="*/ 327 w 332"/>
                <a:gd name="T39" fmla="*/ 849 h 1013"/>
                <a:gd name="T40" fmla="*/ 284 w 332"/>
                <a:gd name="T41" fmla="*/ 817 h 1013"/>
                <a:gd name="T42" fmla="*/ 204 w 332"/>
                <a:gd name="T43" fmla="*/ 742 h 1013"/>
                <a:gd name="T44" fmla="*/ 300 w 332"/>
                <a:gd name="T45" fmla="*/ 785 h 1013"/>
                <a:gd name="T46" fmla="*/ 305 w 332"/>
                <a:gd name="T47" fmla="*/ 721 h 1013"/>
                <a:gd name="T48" fmla="*/ 241 w 332"/>
                <a:gd name="T49" fmla="*/ 716 h 1013"/>
                <a:gd name="T50" fmla="*/ 279 w 332"/>
                <a:gd name="T51" fmla="*/ 652 h 1013"/>
                <a:gd name="T52" fmla="*/ 209 w 332"/>
                <a:gd name="T53" fmla="*/ 636 h 1013"/>
                <a:gd name="T54" fmla="*/ 220 w 332"/>
                <a:gd name="T55" fmla="*/ 716 h 1013"/>
                <a:gd name="T56" fmla="*/ 177 w 332"/>
                <a:gd name="T57" fmla="*/ 689 h 1013"/>
                <a:gd name="T58" fmla="*/ 225 w 332"/>
                <a:gd name="T59" fmla="*/ 593 h 1013"/>
                <a:gd name="T60" fmla="*/ 188 w 332"/>
                <a:gd name="T61" fmla="*/ 545 h 1013"/>
                <a:gd name="T62" fmla="*/ 172 w 332"/>
                <a:gd name="T63" fmla="*/ 657 h 1013"/>
                <a:gd name="T64" fmla="*/ 156 w 332"/>
                <a:gd name="T65" fmla="*/ 550 h 1013"/>
                <a:gd name="T66" fmla="*/ 140 w 332"/>
                <a:gd name="T67" fmla="*/ 641 h 1013"/>
                <a:gd name="T68" fmla="*/ 145 w 332"/>
                <a:gd name="T69" fmla="*/ 721 h 1013"/>
                <a:gd name="T70" fmla="*/ 65 w 332"/>
                <a:gd name="T71" fmla="*/ 684 h 1013"/>
                <a:gd name="T72" fmla="*/ 65 w 332"/>
                <a:gd name="T73" fmla="*/ 513 h 1013"/>
                <a:gd name="T74" fmla="*/ 81 w 332"/>
                <a:gd name="T75" fmla="*/ 358 h 1013"/>
                <a:gd name="T76" fmla="*/ 71 w 332"/>
                <a:gd name="T77" fmla="*/ 262 h 1013"/>
                <a:gd name="T78" fmla="*/ 161 w 332"/>
                <a:gd name="T79" fmla="*/ 156 h 1013"/>
                <a:gd name="T80" fmla="*/ 263 w 332"/>
                <a:gd name="T81" fmla="*/ 182 h 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2" h="1013">
                  <a:moveTo>
                    <a:pt x="263" y="44"/>
                  </a:moveTo>
                  <a:cubicBezTo>
                    <a:pt x="246" y="28"/>
                    <a:pt x="229" y="12"/>
                    <a:pt x="209" y="6"/>
                  </a:cubicBezTo>
                  <a:cubicBezTo>
                    <a:pt x="189" y="0"/>
                    <a:pt x="165" y="2"/>
                    <a:pt x="145" y="6"/>
                  </a:cubicBezTo>
                  <a:cubicBezTo>
                    <a:pt x="125" y="10"/>
                    <a:pt x="102" y="13"/>
                    <a:pt x="87" y="33"/>
                  </a:cubicBezTo>
                  <a:cubicBezTo>
                    <a:pt x="72" y="53"/>
                    <a:pt x="67" y="97"/>
                    <a:pt x="55" y="124"/>
                  </a:cubicBezTo>
                  <a:cubicBezTo>
                    <a:pt x="43" y="151"/>
                    <a:pt x="18" y="161"/>
                    <a:pt x="12" y="198"/>
                  </a:cubicBezTo>
                  <a:cubicBezTo>
                    <a:pt x="6" y="235"/>
                    <a:pt x="16" y="301"/>
                    <a:pt x="17" y="348"/>
                  </a:cubicBezTo>
                  <a:cubicBezTo>
                    <a:pt x="18" y="395"/>
                    <a:pt x="15" y="434"/>
                    <a:pt x="17" y="481"/>
                  </a:cubicBezTo>
                  <a:cubicBezTo>
                    <a:pt x="19" y="528"/>
                    <a:pt x="31" y="593"/>
                    <a:pt x="28" y="630"/>
                  </a:cubicBezTo>
                  <a:cubicBezTo>
                    <a:pt x="25" y="667"/>
                    <a:pt x="2" y="682"/>
                    <a:pt x="1" y="705"/>
                  </a:cubicBezTo>
                  <a:cubicBezTo>
                    <a:pt x="0" y="728"/>
                    <a:pt x="16" y="767"/>
                    <a:pt x="23" y="769"/>
                  </a:cubicBezTo>
                  <a:cubicBezTo>
                    <a:pt x="30" y="771"/>
                    <a:pt x="34" y="717"/>
                    <a:pt x="44" y="716"/>
                  </a:cubicBezTo>
                  <a:cubicBezTo>
                    <a:pt x="54" y="715"/>
                    <a:pt x="66" y="751"/>
                    <a:pt x="81" y="764"/>
                  </a:cubicBezTo>
                  <a:cubicBezTo>
                    <a:pt x="96" y="777"/>
                    <a:pt x="123" y="773"/>
                    <a:pt x="135" y="796"/>
                  </a:cubicBezTo>
                  <a:cubicBezTo>
                    <a:pt x="147" y="819"/>
                    <a:pt x="154" y="874"/>
                    <a:pt x="151" y="902"/>
                  </a:cubicBezTo>
                  <a:cubicBezTo>
                    <a:pt x="148" y="930"/>
                    <a:pt x="116" y="961"/>
                    <a:pt x="119" y="966"/>
                  </a:cubicBezTo>
                  <a:cubicBezTo>
                    <a:pt x="122" y="971"/>
                    <a:pt x="154" y="929"/>
                    <a:pt x="167" y="934"/>
                  </a:cubicBezTo>
                  <a:cubicBezTo>
                    <a:pt x="180" y="939"/>
                    <a:pt x="188" y="983"/>
                    <a:pt x="199" y="993"/>
                  </a:cubicBezTo>
                  <a:cubicBezTo>
                    <a:pt x="210" y="1003"/>
                    <a:pt x="232" y="1002"/>
                    <a:pt x="231" y="993"/>
                  </a:cubicBezTo>
                  <a:cubicBezTo>
                    <a:pt x="230" y="984"/>
                    <a:pt x="200" y="956"/>
                    <a:pt x="193" y="940"/>
                  </a:cubicBezTo>
                  <a:cubicBezTo>
                    <a:pt x="186" y="924"/>
                    <a:pt x="180" y="895"/>
                    <a:pt x="188" y="897"/>
                  </a:cubicBezTo>
                  <a:cubicBezTo>
                    <a:pt x="196" y="899"/>
                    <a:pt x="225" y="932"/>
                    <a:pt x="241" y="950"/>
                  </a:cubicBezTo>
                  <a:cubicBezTo>
                    <a:pt x="257" y="968"/>
                    <a:pt x="271" y="995"/>
                    <a:pt x="284" y="1004"/>
                  </a:cubicBezTo>
                  <a:cubicBezTo>
                    <a:pt x="297" y="1013"/>
                    <a:pt x="322" y="1012"/>
                    <a:pt x="321" y="1004"/>
                  </a:cubicBezTo>
                  <a:cubicBezTo>
                    <a:pt x="320" y="996"/>
                    <a:pt x="278" y="968"/>
                    <a:pt x="279" y="956"/>
                  </a:cubicBezTo>
                  <a:cubicBezTo>
                    <a:pt x="280" y="944"/>
                    <a:pt x="322" y="938"/>
                    <a:pt x="327" y="929"/>
                  </a:cubicBezTo>
                  <a:cubicBezTo>
                    <a:pt x="332" y="920"/>
                    <a:pt x="323" y="903"/>
                    <a:pt x="311" y="902"/>
                  </a:cubicBezTo>
                  <a:cubicBezTo>
                    <a:pt x="299" y="901"/>
                    <a:pt x="272" y="927"/>
                    <a:pt x="252" y="924"/>
                  </a:cubicBezTo>
                  <a:cubicBezTo>
                    <a:pt x="232" y="921"/>
                    <a:pt x="207" y="899"/>
                    <a:pt x="193" y="886"/>
                  </a:cubicBezTo>
                  <a:cubicBezTo>
                    <a:pt x="179" y="873"/>
                    <a:pt x="160" y="849"/>
                    <a:pt x="167" y="849"/>
                  </a:cubicBezTo>
                  <a:cubicBezTo>
                    <a:pt x="174" y="849"/>
                    <a:pt x="217" y="883"/>
                    <a:pt x="236" y="886"/>
                  </a:cubicBezTo>
                  <a:cubicBezTo>
                    <a:pt x="255" y="889"/>
                    <a:pt x="281" y="869"/>
                    <a:pt x="284" y="865"/>
                  </a:cubicBezTo>
                  <a:cubicBezTo>
                    <a:pt x="287" y="861"/>
                    <a:pt x="269" y="871"/>
                    <a:pt x="252" y="865"/>
                  </a:cubicBezTo>
                  <a:cubicBezTo>
                    <a:pt x="235" y="859"/>
                    <a:pt x="200" y="842"/>
                    <a:pt x="183" y="828"/>
                  </a:cubicBezTo>
                  <a:cubicBezTo>
                    <a:pt x="166" y="814"/>
                    <a:pt x="151" y="792"/>
                    <a:pt x="151" y="780"/>
                  </a:cubicBezTo>
                  <a:cubicBezTo>
                    <a:pt x="151" y="768"/>
                    <a:pt x="172" y="751"/>
                    <a:pt x="183" y="758"/>
                  </a:cubicBezTo>
                  <a:cubicBezTo>
                    <a:pt x="194" y="765"/>
                    <a:pt x="204" y="807"/>
                    <a:pt x="220" y="822"/>
                  </a:cubicBezTo>
                  <a:cubicBezTo>
                    <a:pt x="236" y="837"/>
                    <a:pt x="265" y="848"/>
                    <a:pt x="279" y="849"/>
                  </a:cubicBezTo>
                  <a:cubicBezTo>
                    <a:pt x="293" y="850"/>
                    <a:pt x="297" y="828"/>
                    <a:pt x="305" y="828"/>
                  </a:cubicBezTo>
                  <a:cubicBezTo>
                    <a:pt x="313" y="828"/>
                    <a:pt x="325" y="854"/>
                    <a:pt x="327" y="849"/>
                  </a:cubicBezTo>
                  <a:cubicBezTo>
                    <a:pt x="329" y="844"/>
                    <a:pt x="323" y="801"/>
                    <a:pt x="316" y="796"/>
                  </a:cubicBezTo>
                  <a:cubicBezTo>
                    <a:pt x="309" y="791"/>
                    <a:pt x="302" y="821"/>
                    <a:pt x="284" y="817"/>
                  </a:cubicBezTo>
                  <a:cubicBezTo>
                    <a:pt x="266" y="813"/>
                    <a:pt x="222" y="786"/>
                    <a:pt x="209" y="774"/>
                  </a:cubicBezTo>
                  <a:cubicBezTo>
                    <a:pt x="196" y="762"/>
                    <a:pt x="196" y="747"/>
                    <a:pt x="204" y="742"/>
                  </a:cubicBezTo>
                  <a:cubicBezTo>
                    <a:pt x="212" y="737"/>
                    <a:pt x="241" y="735"/>
                    <a:pt x="257" y="742"/>
                  </a:cubicBezTo>
                  <a:cubicBezTo>
                    <a:pt x="273" y="749"/>
                    <a:pt x="291" y="783"/>
                    <a:pt x="300" y="785"/>
                  </a:cubicBezTo>
                  <a:cubicBezTo>
                    <a:pt x="309" y="787"/>
                    <a:pt x="310" y="764"/>
                    <a:pt x="311" y="753"/>
                  </a:cubicBezTo>
                  <a:cubicBezTo>
                    <a:pt x="312" y="742"/>
                    <a:pt x="311" y="726"/>
                    <a:pt x="305" y="721"/>
                  </a:cubicBezTo>
                  <a:cubicBezTo>
                    <a:pt x="299" y="716"/>
                    <a:pt x="284" y="722"/>
                    <a:pt x="273" y="721"/>
                  </a:cubicBezTo>
                  <a:cubicBezTo>
                    <a:pt x="262" y="720"/>
                    <a:pt x="244" y="723"/>
                    <a:pt x="241" y="716"/>
                  </a:cubicBezTo>
                  <a:cubicBezTo>
                    <a:pt x="238" y="709"/>
                    <a:pt x="246" y="689"/>
                    <a:pt x="252" y="678"/>
                  </a:cubicBezTo>
                  <a:cubicBezTo>
                    <a:pt x="258" y="667"/>
                    <a:pt x="280" y="653"/>
                    <a:pt x="279" y="652"/>
                  </a:cubicBezTo>
                  <a:cubicBezTo>
                    <a:pt x="278" y="651"/>
                    <a:pt x="259" y="676"/>
                    <a:pt x="247" y="673"/>
                  </a:cubicBezTo>
                  <a:cubicBezTo>
                    <a:pt x="235" y="670"/>
                    <a:pt x="212" y="634"/>
                    <a:pt x="209" y="636"/>
                  </a:cubicBezTo>
                  <a:cubicBezTo>
                    <a:pt x="206" y="638"/>
                    <a:pt x="223" y="671"/>
                    <a:pt x="225" y="684"/>
                  </a:cubicBezTo>
                  <a:cubicBezTo>
                    <a:pt x="227" y="697"/>
                    <a:pt x="227" y="710"/>
                    <a:pt x="220" y="716"/>
                  </a:cubicBezTo>
                  <a:cubicBezTo>
                    <a:pt x="213" y="722"/>
                    <a:pt x="190" y="725"/>
                    <a:pt x="183" y="721"/>
                  </a:cubicBezTo>
                  <a:cubicBezTo>
                    <a:pt x="176" y="717"/>
                    <a:pt x="174" y="704"/>
                    <a:pt x="177" y="689"/>
                  </a:cubicBezTo>
                  <a:cubicBezTo>
                    <a:pt x="180" y="674"/>
                    <a:pt x="196" y="646"/>
                    <a:pt x="204" y="630"/>
                  </a:cubicBezTo>
                  <a:cubicBezTo>
                    <a:pt x="212" y="614"/>
                    <a:pt x="228" y="602"/>
                    <a:pt x="225" y="593"/>
                  </a:cubicBezTo>
                  <a:cubicBezTo>
                    <a:pt x="222" y="584"/>
                    <a:pt x="194" y="585"/>
                    <a:pt x="188" y="577"/>
                  </a:cubicBezTo>
                  <a:cubicBezTo>
                    <a:pt x="182" y="569"/>
                    <a:pt x="187" y="542"/>
                    <a:pt x="188" y="545"/>
                  </a:cubicBezTo>
                  <a:cubicBezTo>
                    <a:pt x="189" y="548"/>
                    <a:pt x="196" y="579"/>
                    <a:pt x="193" y="598"/>
                  </a:cubicBezTo>
                  <a:cubicBezTo>
                    <a:pt x="190" y="617"/>
                    <a:pt x="178" y="652"/>
                    <a:pt x="172" y="657"/>
                  </a:cubicBezTo>
                  <a:cubicBezTo>
                    <a:pt x="166" y="662"/>
                    <a:pt x="159" y="643"/>
                    <a:pt x="156" y="625"/>
                  </a:cubicBezTo>
                  <a:cubicBezTo>
                    <a:pt x="153" y="607"/>
                    <a:pt x="160" y="553"/>
                    <a:pt x="156" y="550"/>
                  </a:cubicBezTo>
                  <a:cubicBezTo>
                    <a:pt x="152" y="547"/>
                    <a:pt x="138" y="594"/>
                    <a:pt x="135" y="609"/>
                  </a:cubicBezTo>
                  <a:cubicBezTo>
                    <a:pt x="132" y="624"/>
                    <a:pt x="137" y="629"/>
                    <a:pt x="140" y="641"/>
                  </a:cubicBezTo>
                  <a:cubicBezTo>
                    <a:pt x="143" y="653"/>
                    <a:pt x="150" y="671"/>
                    <a:pt x="151" y="684"/>
                  </a:cubicBezTo>
                  <a:cubicBezTo>
                    <a:pt x="152" y="697"/>
                    <a:pt x="154" y="717"/>
                    <a:pt x="145" y="721"/>
                  </a:cubicBezTo>
                  <a:cubicBezTo>
                    <a:pt x="136" y="725"/>
                    <a:pt x="110" y="716"/>
                    <a:pt x="97" y="710"/>
                  </a:cubicBezTo>
                  <a:cubicBezTo>
                    <a:pt x="84" y="704"/>
                    <a:pt x="71" y="696"/>
                    <a:pt x="65" y="684"/>
                  </a:cubicBezTo>
                  <a:cubicBezTo>
                    <a:pt x="59" y="672"/>
                    <a:pt x="60" y="664"/>
                    <a:pt x="60" y="636"/>
                  </a:cubicBezTo>
                  <a:cubicBezTo>
                    <a:pt x="60" y="608"/>
                    <a:pt x="63" y="549"/>
                    <a:pt x="65" y="513"/>
                  </a:cubicBezTo>
                  <a:cubicBezTo>
                    <a:pt x="67" y="477"/>
                    <a:pt x="68" y="448"/>
                    <a:pt x="71" y="422"/>
                  </a:cubicBezTo>
                  <a:cubicBezTo>
                    <a:pt x="74" y="396"/>
                    <a:pt x="78" y="376"/>
                    <a:pt x="81" y="358"/>
                  </a:cubicBezTo>
                  <a:cubicBezTo>
                    <a:pt x="84" y="340"/>
                    <a:pt x="89" y="332"/>
                    <a:pt x="87" y="316"/>
                  </a:cubicBezTo>
                  <a:cubicBezTo>
                    <a:pt x="85" y="300"/>
                    <a:pt x="65" y="284"/>
                    <a:pt x="71" y="262"/>
                  </a:cubicBezTo>
                  <a:cubicBezTo>
                    <a:pt x="77" y="240"/>
                    <a:pt x="109" y="200"/>
                    <a:pt x="124" y="182"/>
                  </a:cubicBezTo>
                  <a:cubicBezTo>
                    <a:pt x="139" y="164"/>
                    <a:pt x="145" y="160"/>
                    <a:pt x="161" y="156"/>
                  </a:cubicBezTo>
                  <a:cubicBezTo>
                    <a:pt x="177" y="152"/>
                    <a:pt x="203" y="152"/>
                    <a:pt x="220" y="156"/>
                  </a:cubicBezTo>
                  <a:cubicBezTo>
                    <a:pt x="237" y="160"/>
                    <a:pt x="253" y="178"/>
                    <a:pt x="263" y="182"/>
                  </a:cubicBezTo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2613" name="Freeform 53">
              <a:extLst>
                <a:ext uri="{FF2B5EF4-FFF2-40B4-BE49-F238E27FC236}">
                  <a16:creationId xmlns:a16="http://schemas.microsoft.com/office/drawing/2014/main" xmlns="" id="{EA05ADC9-BFAF-D14D-94B5-D530140FB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4" y="759"/>
              <a:ext cx="624" cy="425"/>
            </a:xfrm>
            <a:custGeom>
              <a:avLst/>
              <a:gdLst>
                <a:gd name="T0" fmla="*/ 8 w 824"/>
                <a:gd name="T1" fmla="*/ 433 h 433"/>
                <a:gd name="T2" fmla="*/ 24 w 824"/>
                <a:gd name="T3" fmla="*/ 161 h 433"/>
                <a:gd name="T4" fmla="*/ 152 w 824"/>
                <a:gd name="T5" fmla="*/ 9 h 433"/>
                <a:gd name="T6" fmla="*/ 576 w 824"/>
                <a:gd name="T7" fmla="*/ 105 h 433"/>
                <a:gd name="T8" fmla="*/ 824 w 824"/>
                <a:gd name="T9" fmla="*/ 161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4" h="433">
                  <a:moveTo>
                    <a:pt x="8" y="433"/>
                  </a:moveTo>
                  <a:cubicBezTo>
                    <a:pt x="4" y="332"/>
                    <a:pt x="0" y="232"/>
                    <a:pt x="24" y="161"/>
                  </a:cubicBezTo>
                  <a:cubicBezTo>
                    <a:pt x="48" y="90"/>
                    <a:pt x="60" y="18"/>
                    <a:pt x="152" y="9"/>
                  </a:cubicBezTo>
                  <a:cubicBezTo>
                    <a:pt x="244" y="0"/>
                    <a:pt x="464" y="80"/>
                    <a:pt x="576" y="105"/>
                  </a:cubicBezTo>
                  <a:cubicBezTo>
                    <a:pt x="688" y="130"/>
                    <a:pt x="756" y="145"/>
                    <a:pt x="824" y="161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2614" name="Freeform 54">
              <a:extLst>
                <a:ext uri="{FF2B5EF4-FFF2-40B4-BE49-F238E27FC236}">
                  <a16:creationId xmlns:a16="http://schemas.microsoft.com/office/drawing/2014/main" xmlns="" id="{589524B7-B77A-AE43-A966-68C15508A3EF}"/>
                </a:ext>
              </a:extLst>
            </p:cNvPr>
            <p:cNvSpPr>
              <a:spLocks/>
            </p:cNvSpPr>
            <p:nvPr/>
          </p:nvSpPr>
          <p:spPr bwMode="auto">
            <a:xfrm rot="844669" flipH="1">
              <a:off x="2729" y="3142"/>
              <a:ext cx="115" cy="427"/>
            </a:xfrm>
            <a:custGeom>
              <a:avLst/>
              <a:gdLst>
                <a:gd name="T0" fmla="*/ 40 w 95"/>
                <a:gd name="T1" fmla="*/ 0 h 424"/>
                <a:gd name="T2" fmla="*/ 88 w 95"/>
                <a:gd name="T3" fmla="*/ 104 h 424"/>
                <a:gd name="T4" fmla="*/ 0 w 95"/>
                <a:gd name="T5" fmla="*/ 256 h 424"/>
                <a:gd name="T6" fmla="*/ 88 w 95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24">
                  <a:moveTo>
                    <a:pt x="40" y="0"/>
                  </a:moveTo>
                  <a:cubicBezTo>
                    <a:pt x="67" y="30"/>
                    <a:pt x="95" y="61"/>
                    <a:pt x="88" y="104"/>
                  </a:cubicBezTo>
                  <a:cubicBezTo>
                    <a:pt x="81" y="147"/>
                    <a:pt x="0" y="203"/>
                    <a:pt x="0" y="256"/>
                  </a:cubicBezTo>
                  <a:cubicBezTo>
                    <a:pt x="0" y="309"/>
                    <a:pt x="44" y="366"/>
                    <a:pt x="88" y="424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2615" name="Text Box 55">
              <a:extLst>
                <a:ext uri="{FF2B5EF4-FFF2-40B4-BE49-F238E27FC236}">
                  <a16:creationId xmlns:a16="http://schemas.microsoft.com/office/drawing/2014/main" xmlns="" id="{77C945EA-8127-8F4E-9D46-0A3178D3F5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6" y="3527"/>
              <a:ext cx="5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it-IT" b="1">
                  <a:solidFill>
                    <a:schemeClr val="bg2"/>
                  </a:solidFill>
                  <a:latin typeface="Arial" panose="020B0604020202020204" pitchFamily="34" charset="0"/>
                </a:rPr>
                <a:t>HCO</a:t>
              </a:r>
              <a:r>
                <a:rPr lang="en-US" altLang="it-IT" b="1" baseline="-25000">
                  <a:solidFill>
                    <a:schemeClr val="bg2"/>
                  </a:solidFill>
                  <a:latin typeface="Arial" panose="020B0604020202020204" pitchFamily="34" charset="0"/>
                </a:rPr>
                <a:t>3</a:t>
              </a:r>
              <a:r>
                <a:rPr lang="en-US" altLang="it-IT" baseline="30000">
                  <a:solidFill>
                    <a:schemeClr val="bg2"/>
                  </a:solidFill>
                  <a:latin typeface="Arial" panose="020B0604020202020204" pitchFamily="34" charset="0"/>
                </a:rPr>
                <a:t>-</a:t>
              </a:r>
            </a:p>
          </p:txBody>
        </p:sp>
        <p:sp>
          <p:nvSpPr>
            <p:cNvPr id="962616" name="Text Box 56">
              <a:extLst>
                <a:ext uri="{FF2B5EF4-FFF2-40B4-BE49-F238E27FC236}">
                  <a16:creationId xmlns:a16="http://schemas.microsoft.com/office/drawing/2014/main" xmlns="" id="{B82219E1-7BA8-F045-895C-FDF90D26FF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2" y="815"/>
              <a:ext cx="38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it-IT" b="1">
                  <a:solidFill>
                    <a:srgbClr val="00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</a:rPr>
                <a:t>CO</a:t>
              </a:r>
              <a:r>
                <a:rPr lang="en-US" altLang="it-IT" b="1" baseline="-25000">
                  <a:solidFill>
                    <a:srgbClr val="00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</a:rPr>
                <a:t>2</a:t>
              </a:r>
              <a:endParaRPr lang="en-US" altLang="it-IT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962617" name="Freeform 57">
              <a:extLst>
                <a:ext uri="{FF2B5EF4-FFF2-40B4-BE49-F238E27FC236}">
                  <a16:creationId xmlns:a16="http://schemas.microsoft.com/office/drawing/2014/main" xmlns="" id="{E96EE039-3B98-1041-9982-7DF3FDEDDB9E}"/>
                </a:ext>
              </a:extLst>
            </p:cNvPr>
            <p:cNvSpPr>
              <a:spLocks/>
            </p:cNvSpPr>
            <p:nvPr/>
          </p:nvSpPr>
          <p:spPr bwMode="auto">
            <a:xfrm rot="840197">
              <a:off x="2720" y="2376"/>
              <a:ext cx="147" cy="408"/>
            </a:xfrm>
            <a:custGeom>
              <a:avLst/>
              <a:gdLst>
                <a:gd name="T0" fmla="*/ 0 w 171"/>
                <a:gd name="T1" fmla="*/ 0 h 320"/>
                <a:gd name="T2" fmla="*/ 128 w 171"/>
                <a:gd name="T3" fmla="*/ 48 h 320"/>
                <a:gd name="T4" fmla="*/ 168 w 171"/>
                <a:gd name="T5" fmla="*/ 160 h 320"/>
                <a:gd name="T6" fmla="*/ 144 w 171"/>
                <a:gd name="T7" fmla="*/ 32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1" h="320">
                  <a:moveTo>
                    <a:pt x="0" y="0"/>
                  </a:moveTo>
                  <a:cubicBezTo>
                    <a:pt x="50" y="10"/>
                    <a:pt x="100" y="21"/>
                    <a:pt x="128" y="48"/>
                  </a:cubicBezTo>
                  <a:cubicBezTo>
                    <a:pt x="156" y="75"/>
                    <a:pt x="165" y="115"/>
                    <a:pt x="168" y="160"/>
                  </a:cubicBezTo>
                  <a:cubicBezTo>
                    <a:pt x="171" y="205"/>
                    <a:pt x="157" y="262"/>
                    <a:pt x="144" y="320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2618" name="Freeform 58">
              <a:extLst>
                <a:ext uri="{FF2B5EF4-FFF2-40B4-BE49-F238E27FC236}">
                  <a16:creationId xmlns:a16="http://schemas.microsoft.com/office/drawing/2014/main" xmlns="" id="{468D6D7C-7AD3-BD4C-B67F-7FE3481F4F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0" y="2392"/>
              <a:ext cx="124" cy="392"/>
            </a:xfrm>
            <a:custGeom>
              <a:avLst/>
              <a:gdLst>
                <a:gd name="T0" fmla="*/ 124 w 124"/>
                <a:gd name="T1" fmla="*/ 392 h 392"/>
                <a:gd name="T2" fmla="*/ 44 w 124"/>
                <a:gd name="T3" fmla="*/ 320 h 392"/>
                <a:gd name="T4" fmla="*/ 4 w 124"/>
                <a:gd name="T5" fmla="*/ 184 h 392"/>
                <a:gd name="T6" fmla="*/ 20 w 124"/>
                <a:gd name="T7" fmla="*/ 120 h 392"/>
                <a:gd name="T8" fmla="*/ 52 w 124"/>
                <a:gd name="T9" fmla="*/ 56 h 392"/>
                <a:gd name="T10" fmla="*/ 116 w 124"/>
                <a:gd name="T11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" h="392">
                  <a:moveTo>
                    <a:pt x="124" y="392"/>
                  </a:moveTo>
                  <a:cubicBezTo>
                    <a:pt x="94" y="373"/>
                    <a:pt x="64" y="355"/>
                    <a:pt x="44" y="320"/>
                  </a:cubicBezTo>
                  <a:cubicBezTo>
                    <a:pt x="24" y="285"/>
                    <a:pt x="8" y="217"/>
                    <a:pt x="4" y="184"/>
                  </a:cubicBezTo>
                  <a:cubicBezTo>
                    <a:pt x="0" y="151"/>
                    <a:pt x="12" y="141"/>
                    <a:pt x="20" y="120"/>
                  </a:cubicBezTo>
                  <a:cubicBezTo>
                    <a:pt x="28" y="99"/>
                    <a:pt x="36" y="76"/>
                    <a:pt x="52" y="56"/>
                  </a:cubicBezTo>
                  <a:cubicBezTo>
                    <a:pt x="68" y="36"/>
                    <a:pt x="99" y="9"/>
                    <a:pt x="116" y="0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2619" name="Freeform 59">
              <a:extLst>
                <a:ext uri="{FF2B5EF4-FFF2-40B4-BE49-F238E27FC236}">
                  <a16:creationId xmlns:a16="http://schemas.microsoft.com/office/drawing/2014/main" xmlns="" id="{DCDB4E89-6BDB-0548-BB2F-C26D3D5D5989}"/>
                </a:ext>
              </a:extLst>
            </p:cNvPr>
            <p:cNvSpPr>
              <a:spLocks/>
            </p:cNvSpPr>
            <p:nvPr/>
          </p:nvSpPr>
          <p:spPr bwMode="auto">
            <a:xfrm rot="-1050478">
              <a:off x="2932" y="3128"/>
              <a:ext cx="102" cy="447"/>
            </a:xfrm>
            <a:custGeom>
              <a:avLst/>
              <a:gdLst>
                <a:gd name="T0" fmla="*/ 40 w 95"/>
                <a:gd name="T1" fmla="*/ 0 h 424"/>
                <a:gd name="T2" fmla="*/ 88 w 95"/>
                <a:gd name="T3" fmla="*/ 104 h 424"/>
                <a:gd name="T4" fmla="*/ 0 w 95"/>
                <a:gd name="T5" fmla="*/ 256 h 424"/>
                <a:gd name="T6" fmla="*/ 88 w 95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24">
                  <a:moveTo>
                    <a:pt x="40" y="0"/>
                  </a:moveTo>
                  <a:cubicBezTo>
                    <a:pt x="67" y="30"/>
                    <a:pt x="95" y="61"/>
                    <a:pt x="88" y="104"/>
                  </a:cubicBezTo>
                  <a:cubicBezTo>
                    <a:pt x="81" y="147"/>
                    <a:pt x="0" y="203"/>
                    <a:pt x="0" y="256"/>
                  </a:cubicBezTo>
                  <a:cubicBezTo>
                    <a:pt x="0" y="309"/>
                    <a:pt x="44" y="366"/>
                    <a:pt x="88" y="424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2620" name="Text Box 60">
              <a:extLst>
                <a:ext uri="{FF2B5EF4-FFF2-40B4-BE49-F238E27FC236}">
                  <a16:creationId xmlns:a16="http://schemas.microsoft.com/office/drawing/2014/main" xmlns="" id="{8B6744C5-88D3-F942-923C-4A822D2B95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0" y="3535"/>
              <a:ext cx="193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it-IT" b="1">
                  <a:latin typeface="Arial" panose="020B0604020202020204" pitchFamily="34" charset="0"/>
                </a:rPr>
                <a:t>H</a:t>
              </a:r>
              <a:r>
                <a:rPr lang="en-US" altLang="it-IT" b="1" baseline="30000">
                  <a:latin typeface="Arial" panose="020B0604020202020204" pitchFamily="34" charset="0"/>
                </a:rPr>
                <a:t>+ </a:t>
              </a:r>
              <a:r>
                <a:rPr lang="en-US" altLang="it-IT" b="1">
                  <a:latin typeface="Arial" panose="020B0604020202020204" pitchFamily="34" charset="0"/>
                </a:rPr>
                <a:t>: Phosphoric </a:t>
              </a:r>
            </a:p>
            <a:p>
              <a:pPr eaLnBrk="0" hangingPunct="0"/>
              <a:r>
                <a:rPr lang="en-US" altLang="it-IT" b="1">
                  <a:latin typeface="Arial" panose="020B0604020202020204" pitchFamily="34" charset="0"/>
                </a:rPr>
                <a:t>acid, NH</a:t>
              </a:r>
              <a:r>
                <a:rPr lang="en-US" altLang="it-IT" b="1" baseline="-25000">
                  <a:latin typeface="Arial" panose="020B0604020202020204" pitchFamily="34" charset="0"/>
                </a:rPr>
                <a:t>4</a:t>
              </a:r>
              <a:r>
                <a:rPr lang="en-US" altLang="it-IT" b="1" baseline="30000">
                  <a:latin typeface="Arial" panose="020B0604020202020204" pitchFamily="34" charset="0"/>
                </a:rPr>
                <a:t>+</a:t>
              </a:r>
              <a:endParaRPr lang="en-US" altLang="it-IT" b="1">
                <a:latin typeface="Arial" panose="020B0604020202020204" pitchFamily="34" charset="0"/>
              </a:endParaRPr>
            </a:p>
          </p:txBody>
        </p:sp>
        <p:sp>
          <p:nvSpPr>
            <p:cNvPr id="962621" name="Rectangle 61">
              <a:extLst>
                <a:ext uri="{FF2B5EF4-FFF2-40B4-BE49-F238E27FC236}">
                  <a16:creationId xmlns:a16="http://schemas.microsoft.com/office/drawing/2014/main" xmlns="" id="{B8CFA099-DC2F-1143-9631-89BB9C8D57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2" y="2816"/>
              <a:ext cx="872" cy="1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2622" name="Text Box 62">
              <a:extLst>
                <a:ext uri="{FF2B5EF4-FFF2-40B4-BE49-F238E27FC236}">
                  <a16:creationId xmlns:a16="http://schemas.microsoft.com/office/drawing/2014/main" xmlns="" id="{1906367F-1585-7F49-9AA2-52260B6B22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0" y="2737"/>
              <a:ext cx="100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it-IT" b="1">
                  <a:latin typeface="Arial" panose="020B0604020202020204" pitchFamily="34" charset="0"/>
                </a:rPr>
                <a:t>HCO</a:t>
              </a:r>
              <a:r>
                <a:rPr lang="en-US" altLang="it-IT" b="1" baseline="-25000">
                  <a:latin typeface="Arial" panose="020B0604020202020204" pitchFamily="34" charset="0"/>
                </a:rPr>
                <a:t>3</a:t>
              </a:r>
              <a:r>
                <a:rPr lang="en-US" altLang="it-IT" baseline="30000">
                  <a:latin typeface="Arial" panose="020B0604020202020204" pitchFamily="34" charset="0"/>
                </a:rPr>
                <a:t>- </a:t>
              </a:r>
              <a:r>
                <a:rPr lang="en-US" altLang="it-IT" b="1">
                  <a:latin typeface="Arial" panose="020B0604020202020204" pitchFamily="34" charset="0"/>
                </a:rPr>
                <a:t>+</a:t>
              </a:r>
              <a:r>
                <a:rPr lang="en-US" altLang="it-IT" b="1" baseline="30000">
                  <a:latin typeface="Arial" panose="020B0604020202020204" pitchFamily="34" charset="0"/>
                </a:rPr>
                <a:t> </a:t>
              </a:r>
              <a:r>
                <a:rPr lang="en-US" altLang="it-IT" b="1">
                  <a:latin typeface="Arial" panose="020B0604020202020204" pitchFamily="34" charset="0"/>
                </a:rPr>
                <a:t>H</a:t>
              </a:r>
              <a:r>
                <a:rPr lang="en-US" altLang="it-IT" baseline="30000">
                  <a:latin typeface="Arial" panose="020B0604020202020204" pitchFamily="34" charset="0"/>
                </a:rPr>
                <a:t>+</a:t>
              </a:r>
            </a:p>
          </p:txBody>
        </p:sp>
      </p:grpSp>
      <p:grpSp>
        <p:nvGrpSpPr>
          <p:cNvPr id="962623" name="Group 63">
            <a:extLst>
              <a:ext uri="{FF2B5EF4-FFF2-40B4-BE49-F238E27FC236}">
                <a16:creationId xmlns:a16="http://schemas.microsoft.com/office/drawing/2014/main" xmlns="" id="{1C85E07B-AE7A-0147-B0CB-F9EAD33483E4}"/>
              </a:ext>
            </a:extLst>
          </p:cNvPr>
          <p:cNvGrpSpPr>
            <a:grpSpLocks/>
          </p:cNvGrpSpPr>
          <p:nvPr/>
        </p:nvGrpSpPr>
        <p:grpSpPr bwMode="auto">
          <a:xfrm>
            <a:off x="2927350" y="692150"/>
            <a:ext cx="5829300" cy="533400"/>
            <a:chOff x="928" y="984"/>
            <a:chExt cx="3624" cy="304"/>
          </a:xfrm>
        </p:grpSpPr>
        <p:pic>
          <p:nvPicPr>
            <p:cNvPr id="962624" name="Picture 64">
              <a:extLst>
                <a:ext uri="{FF2B5EF4-FFF2-40B4-BE49-F238E27FC236}">
                  <a16:creationId xmlns:a16="http://schemas.microsoft.com/office/drawing/2014/main" xmlns="" id="{A1A02206-DDC6-F444-85F0-1781150078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" y="1024"/>
              <a:ext cx="3544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62625" name="Rectangle 65">
              <a:extLst>
                <a:ext uri="{FF2B5EF4-FFF2-40B4-BE49-F238E27FC236}">
                  <a16:creationId xmlns:a16="http://schemas.microsoft.com/office/drawing/2014/main" xmlns="" id="{E9253131-3AF4-C846-B39F-25C0836E57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" y="984"/>
              <a:ext cx="456" cy="304"/>
            </a:xfrm>
            <a:prstGeom prst="rect">
              <a:avLst/>
            </a:prstGeom>
            <a:noFill/>
            <a:ln w="38100">
              <a:solidFill>
                <a:srgbClr val="CF010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2626" name="Rectangle 66">
              <a:extLst>
                <a:ext uri="{FF2B5EF4-FFF2-40B4-BE49-F238E27FC236}">
                  <a16:creationId xmlns:a16="http://schemas.microsoft.com/office/drawing/2014/main" xmlns="" id="{9C633A9F-16EA-CF49-A86B-02656D6D30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6" y="984"/>
              <a:ext cx="608" cy="304"/>
            </a:xfrm>
            <a:prstGeom prst="rect">
              <a:avLst/>
            </a:prstGeom>
            <a:noFill/>
            <a:ln w="38100">
              <a:solidFill>
                <a:srgbClr val="CF010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2627" name="Rectangle 67">
              <a:extLst>
                <a:ext uri="{FF2B5EF4-FFF2-40B4-BE49-F238E27FC236}">
                  <a16:creationId xmlns:a16="http://schemas.microsoft.com/office/drawing/2014/main" xmlns="" id="{043FE6E5-CAF9-504D-BCEA-2540561B67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6" y="984"/>
              <a:ext cx="456" cy="304"/>
            </a:xfrm>
            <a:prstGeom prst="rect">
              <a:avLst/>
            </a:prstGeom>
            <a:noFill/>
            <a:ln w="38100">
              <a:solidFill>
                <a:srgbClr val="CF010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6AFF7A84-5B1E-234F-AD73-F7E882B37E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9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60"/>
    </mc:Choice>
    <mc:Fallback xmlns="">
      <p:transition spd="slow" advTm="22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3">
            <a:extLst>
              <a:ext uri="{FF2B5EF4-FFF2-40B4-BE49-F238E27FC236}">
                <a16:creationId xmlns:a16="http://schemas.microsoft.com/office/drawing/2014/main" xmlns="" id="{10FB1826-F264-4749-9056-3A83C1EBE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1" y="6400800"/>
            <a:ext cx="1463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it-IT" altLang="it-IT" sz="1200">
                <a:solidFill>
                  <a:schemeClr val="bg1"/>
                </a:solidFill>
                <a:latin typeface="Times New Roman" panose="02020603050405020304" pitchFamily="18" charset="0"/>
              </a:rPr>
              <a:t>Dr.Claudio Schiraldi</a:t>
            </a:r>
          </a:p>
        </p:txBody>
      </p:sp>
      <p:sp>
        <p:nvSpPr>
          <p:cNvPr id="51204" name="Text Box 4">
            <a:extLst>
              <a:ext uri="{FF2B5EF4-FFF2-40B4-BE49-F238E27FC236}">
                <a16:creationId xmlns:a16="http://schemas.microsoft.com/office/drawing/2014/main" xmlns="" id="{205F4B05-627B-2740-8596-9D4A207EE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52400"/>
            <a:ext cx="3810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2400"/>
              <a:t>pH del sangue</a:t>
            </a:r>
          </a:p>
          <a:p>
            <a:pPr algn="ctr"/>
            <a:r>
              <a:rPr lang="it-IT" altLang="it-IT" sz="2000"/>
              <a:t>(significato e fisiopatologia)</a:t>
            </a:r>
          </a:p>
        </p:txBody>
      </p:sp>
      <p:sp>
        <p:nvSpPr>
          <p:cNvPr id="51205" name="Text Box 5">
            <a:extLst>
              <a:ext uri="{FF2B5EF4-FFF2-40B4-BE49-F238E27FC236}">
                <a16:creationId xmlns:a16="http://schemas.microsoft.com/office/drawing/2014/main" xmlns="" id="{E216EA12-77FB-5447-B2D7-7674B7065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143000"/>
            <a:ext cx="8458200" cy="4387850"/>
          </a:xfrm>
          <a:prstGeom prst="rect">
            <a:avLst/>
          </a:prstGeom>
          <a:solidFill>
            <a:srgbClr val="003366"/>
          </a:solidFill>
          <a:ln w="28575">
            <a:solidFill>
              <a:srgbClr val="00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it-IT" altLang="it-IT" sz="2000">
                <a:solidFill>
                  <a:schemeClr val="bg1"/>
                </a:solidFill>
                <a:latin typeface="Arial" panose="020B0604020202020204" pitchFamily="34" charset="0"/>
              </a:rPr>
              <a:t>EQUILIBRIO		  	pH		PCO2		HCO3</a:t>
            </a:r>
            <a:r>
              <a:rPr lang="it-IT" altLang="it-IT" sz="2000" baseline="50000">
                <a:solidFill>
                  <a:schemeClr val="bg1"/>
                </a:solidFill>
                <a:latin typeface="Arial" panose="020B0604020202020204" pitchFamily="34" charset="0"/>
              </a:rPr>
              <a:t>-</a:t>
            </a:r>
          </a:p>
          <a:p>
            <a:pPr algn="l"/>
            <a:r>
              <a:rPr lang="it-IT" altLang="it-IT" sz="2000">
                <a:solidFill>
                  <a:srgbClr val="FF9933"/>
                </a:solidFill>
                <a:latin typeface="Arial" panose="020B0604020202020204" pitchFamily="34" charset="0"/>
              </a:rPr>
              <a:t>Disordini semplici	</a:t>
            </a:r>
            <a:endParaRPr lang="it-IT" altLang="it-IT" sz="20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>
              <a:buSzPct val="50000"/>
              <a:buFont typeface="Wingdings" pitchFamily="2" charset="2"/>
              <a:buChar char="Ø"/>
            </a:pPr>
            <a:r>
              <a:rPr lang="it-IT" altLang="it-IT" sz="2000">
                <a:solidFill>
                  <a:schemeClr val="bg1"/>
                </a:solidFill>
                <a:latin typeface="Arial" panose="020B0604020202020204" pitchFamily="34" charset="0"/>
              </a:rPr>
              <a:t> acidosi metabolica		basso		normale	 basso</a:t>
            </a:r>
          </a:p>
          <a:p>
            <a:pPr algn="l">
              <a:buSzPct val="50000"/>
              <a:buFont typeface="Wingdings" pitchFamily="2" charset="2"/>
              <a:buChar char="Ø"/>
            </a:pPr>
            <a:r>
              <a:rPr lang="it-IT" altLang="it-IT" sz="2000">
                <a:solidFill>
                  <a:schemeClr val="bg1"/>
                </a:solidFill>
                <a:latin typeface="Arial" panose="020B0604020202020204" pitchFamily="34" charset="0"/>
              </a:rPr>
              <a:t> alcalosi metabolica		  alto		normale	   alto</a:t>
            </a:r>
          </a:p>
          <a:p>
            <a:pPr algn="l">
              <a:buSzPct val="50000"/>
              <a:buFont typeface="Wingdings" pitchFamily="2" charset="2"/>
              <a:buChar char="Ø"/>
            </a:pPr>
            <a:r>
              <a:rPr lang="it-IT" altLang="it-IT" sz="2000">
                <a:solidFill>
                  <a:schemeClr val="bg1"/>
                </a:solidFill>
                <a:latin typeface="Arial" panose="020B0604020202020204" pitchFamily="34" charset="0"/>
              </a:rPr>
              <a:t> acidosi respiratoria		basso	   	alto		normale</a:t>
            </a:r>
          </a:p>
          <a:p>
            <a:pPr algn="l">
              <a:buSzPct val="50000"/>
              <a:buFont typeface="Wingdings" pitchFamily="2" charset="2"/>
              <a:buChar char="Ø"/>
            </a:pPr>
            <a:r>
              <a:rPr lang="it-IT" altLang="it-IT" sz="2000">
                <a:solidFill>
                  <a:schemeClr val="bg1"/>
                </a:solidFill>
                <a:latin typeface="Arial" panose="020B0604020202020204" pitchFamily="34" charset="0"/>
              </a:rPr>
              <a:t> alcalosi respiratoria		  alto	 	basso		normale</a:t>
            </a:r>
          </a:p>
          <a:p>
            <a:pPr algn="l"/>
            <a:r>
              <a:rPr lang="it-IT" altLang="it-IT" sz="2000">
                <a:solidFill>
                  <a:srgbClr val="FF9933"/>
                </a:solidFill>
                <a:latin typeface="Arial" panose="020B0604020202020204" pitchFamily="34" charset="0"/>
              </a:rPr>
              <a:t>Disordini compensati</a:t>
            </a:r>
          </a:p>
          <a:p>
            <a:pPr algn="l">
              <a:buSzPct val="50000"/>
              <a:buFont typeface="Wingdings" pitchFamily="2" charset="2"/>
              <a:buChar char="Ø"/>
            </a:pPr>
            <a:r>
              <a:rPr lang="it-IT" altLang="it-IT" sz="2000">
                <a:solidFill>
                  <a:schemeClr val="bg1"/>
                </a:solidFill>
                <a:latin typeface="Arial" panose="020B0604020202020204" pitchFamily="34" charset="0"/>
              </a:rPr>
              <a:t> acidosi resp.o alcalosi		normale	   alto	   	alto</a:t>
            </a:r>
          </a:p>
          <a:p>
            <a:pPr algn="l">
              <a:buSzPct val="50000"/>
              <a:buFont typeface="Wingdings" pitchFamily="2" charset="2"/>
              <a:buNone/>
            </a:pPr>
            <a:r>
              <a:rPr lang="it-IT" altLang="it-IT" sz="2000">
                <a:solidFill>
                  <a:schemeClr val="bg1"/>
                </a:solidFill>
                <a:latin typeface="Arial" panose="020B0604020202020204" pitchFamily="34" charset="0"/>
              </a:rPr>
              <a:t>   met.compensate</a:t>
            </a:r>
          </a:p>
          <a:p>
            <a:pPr algn="l">
              <a:buSzPct val="50000"/>
              <a:buFont typeface="Wingdings" pitchFamily="2" charset="2"/>
              <a:buChar char="Ø"/>
            </a:pPr>
            <a:r>
              <a:rPr lang="it-IT" altLang="it-IT" sz="2000">
                <a:solidFill>
                  <a:schemeClr val="bg1"/>
                </a:solidFill>
                <a:latin typeface="Arial" panose="020B0604020202020204" pitchFamily="34" charset="0"/>
              </a:rPr>
              <a:t> acidosi met. o alcalosi		normale	 basso	 	basso</a:t>
            </a:r>
          </a:p>
          <a:p>
            <a:pPr algn="l">
              <a:buSzPct val="50000"/>
              <a:buFont typeface="Wingdings" pitchFamily="2" charset="2"/>
              <a:buNone/>
            </a:pPr>
            <a:r>
              <a:rPr lang="it-IT" altLang="it-IT" sz="2000">
                <a:solidFill>
                  <a:schemeClr val="bg1"/>
                </a:solidFill>
                <a:latin typeface="Arial" panose="020B0604020202020204" pitchFamily="34" charset="0"/>
              </a:rPr>
              <a:t>   resp. compensate</a:t>
            </a:r>
          </a:p>
          <a:p>
            <a:pPr algn="l"/>
            <a:r>
              <a:rPr lang="it-IT" altLang="it-IT" sz="2000">
                <a:solidFill>
                  <a:srgbClr val="FF9933"/>
                </a:solidFill>
                <a:latin typeface="Arial" panose="020B0604020202020204" pitchFamily="34" charset="0"/>
              </a:rPr>
              <a:t>Disordini combinati</a:t>
            </a:r>
          </a:p>
          <a:p>
            <a:pPr algn="l">
              <a:buSzPct val="50000"/>
              <a:buFont typeface="Wingdings" pitchFamily="2" charset="2"/>
              <a:buChar char="Ø"/>
            </a:pPr>
            <a:r>
              <a:rPr lang="it-IT" altLang="it-IT" sz="2000">
                <a:solidFill>
                  <a:schemeClr val="bg1"/>
                </a:solidFill>
                <a:latin typeface="Arial" panose="020B0604020202020204" pitchFamily="34" charset="0"/>
              </a:rPr>
              <a:t> acidosi met./resp.		basso		alto		basso</a:t>
            </a:r>
          </a:p>
          <a:p>
            <a:pPr algn="l">
              <a:buSzPct val="50000"/>
              <a:buFont typeface="Wingdings" pitchFamily="2" charset="2"/>
              <a:buChar char="Ø"/>
            </a:pPr>
            <a:r>
              <a:rPr lang="it-IT" altLang="it-IT" sz="2000">
                <a:solidFill>
                  <a:schemeClr val="bg1"/>
                </a:solidFill>
                <a:latin typeface="Arial" panose="020B0604020202020204" pitchFamily="34" charset="0"/>
              </a:rPr>
              <a:t> alcalosi met./resp.		  alto	 	basso	   	alto</a:t>
            </a:r>
          </a:p>
        </p:txBody>
      </p:sp>
      <p:sp>
        <p:nvSpPr>
          <p:cNvPr id="51206" name="Rectangle 6">
            <a:extLst>
              <a:ext uri="{FF2B5EF4-FFF2-40B4-BE49-F238E27FC236}">
                <a16:creationId xmlns:a16="http://schemas.microsoft.com/office/drawing/2014/main" xmlns="" id="{815404A1-E551-7C44-AE51-D974985EE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867401"/>
            <a:ext cx="7010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it-IT" altLang="it-IT">
                <a:solidFill>
                  <a:srgbClr val="FF9933"/>
                </a:solidFill>
                <a:latin typeface="Comic Sans MS" panose="030F0902030302020204" pitchFamily="66" charset="0"/>
              </a:rPr>
              <a:t>I disordini acido-base provocati da cause respiratorie sono correlati alla P</a:t>
            </a:r>
            <a:r>
              <a:rPr lang="it-IT" altLang="it-IT" sz="1400">
                <a:solidFill>
                  <a:srgbClr val="FF9933"/>
                </a:solidFill>
                <a:latin typeface="Comic Sans MS" panose="030F0902030302020204" pitchFamily="66" charset="0"/>
              </a:rPr>
              <a:t>CO</a:t>
            </a:r>
            <a:r>
              <a:rPr lang="it-IT" altLang="it-IT" sz="1000">
                <a:solidFill>
                  <a:srgbClr val="FF9933"/>
                </a:solidFill>
                <a:latin typeface="Comic Sans MS" panose="030F0902030302020204" pitchFamily="66" charset="0"/>
              </a:rPr>
              <a:t>2</a:t>
            </a:r>
            <a:r>
              <a:rPr lang="it-IT" altLang="it-IT">
                <a:solidFill>
                  <a:srgbClr val="FF9933"/>
                </a:solidFill>
                <a:latin typeface="Comic Sans MS" panose="030F0902030302020204" pitchFamily="66" charset="0"/>
              </a:rPr>
              <a:t> e al suo trasporto sottoforma di ac,carbonico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4AC61F79-BD17-2A43-A8E9-FC305AEE6A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9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90"/>
    </mc:Choice>
    <mc:Fallback xmlns="">
      <p:transition spd="slow" advTm="57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678" name="Group 118">
            <a:extLst>
              <a:ext uri="{FF2B5EF4-FFF2-40B4-BE49-F238E27FC236}">
                <a16:creationId xmlns:a16="http://schemas.microsoft.com/office/drawing/2014/main" xmlns="" id="{180E5F79-8577-8646-A9AA-E2918A3CBD7C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2133600" y="1295400"/>
          <a:ext cx="7772400" cy="489204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xmlns="" val="21284405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xmlns="" val="362067727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xmlns="" val="3287222327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173937624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xmlns="" val="3396054151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</a:t>
                      </a:r>
                      <a:endParaRPr kumimoji="0" lang="it-IT" altLang="it-IT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PCO</a:t>
                      </a: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HCO</a:t>
                      </a: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it-IT" altLang="it-IT" sz="20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</a:t>
                      </a:r>
                      <a:endParaRPr kumimoji="0" lang="it-IT" altLang="it-IT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7099787"/>
                  </a:ext>
                </a:extLst>
              </a:tr>
              <a:tr h="8239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ACIDOSI RESPIRATORIA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Scompensata (acuta)</a:t>
                      </a:r>
                      <a:endParaRPr kumimoji="0" lang="it-IT" alt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Subacuta</a:t>
                      </a:r>
                      <a:endParaRPr kumimoji="0" lang="it-IT" alt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Compensata (cronica)</a:t>
                      </a: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571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67320202"/>
                  </a:ext>
                </a:extLst>
              </a:tr>
              <a:tr h="82232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ALCALOSI RESPIRATORIA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Scompensata (acuta)</a:t>
                      </a:r>
                      <a:endParaRPr kumimoji="0" lang="it-IT" alt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Subacuta</a:t>
                      </a:r>
                      <a:endParaRPr kumimoji="0" lang="it-IT" alt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Compensata (cronica)</a:t>
                      </a: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571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64816791"/>
                  </a:ext>
                </a:extLst>
              </a:tr>
              <a:tr h="8239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ACIDOSI METABOLICA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Scompensata (acuta)</a:t>
                      </a:r>
                      <a:endParaRPr kumimoji="0" lang="it-IT" alt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Subacuta</a:t>
                      </a:r>
                      <a:endParaRPr kumimoji="0" lang="it-IT" alt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Compensata (cronica)</a:t>
                      </a: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571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55898770"/>
                  </a:ext>
                </a:extLst>
              </a:tr>
              <a:tr h="82232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ALCALOSI METABOLICA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Scompensata (acuta)</a:t>
                      </a:r>
                      <a:endParaRPr kumimoji="0" lang="it-IT" alt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Subacuta</a:t>
                      </a:r>
                      <a:endParaRPr kumimoji="0" lang="it-IT" alt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Compensata (cronica)</a:t>
                      </a:r>
                      <a:r>
                        <a:rPr kumimoji="0" lang="it-IT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571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2488617"/>
                  </a:ext>
                </a:extLst>
              </a:tr>
            </a:tbl>
          </a:graphicData>
        </a:graphic>
      </p:graphicFrame>
      <p:sp>
        <p:nvSpPr>
          <p:cNvPr id="66676" name="Text Box 116">
            <a:extLst>
              <a:ext uri="{FF2B5EF4-FFF2-40B4-BE49-F238E27FC236}">
                <a16:creationId xmlns:a16="http://schemas.microsoft.com/office/drawing/2014/main" xmlns="" id="{F12F0552-40A6-2544-8961-EC61FF058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1" y="6400800"/>
            <a:ext cx="1463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it-IT" altLang="it-IT" sz="1200">
                <a:solidFill>
                  <a:schemeClr val="bg1"/>
                </a:solidFill>
                <a:latin typeface="Times New Roman" panose="02020603050405020304" pitchFamily="18" charset="0"/>
              </a:rPr>
              <a:t>Dr.Claudio Schiraldi</a:t>
            </a:r>
          </a:p>
        </p:txBody>
      </p:sp>
      <p:sp>
        <p:nvSpPr>
          <p:cNvPr id="66677" name="Text Box 117">
            <a:extLst>
              <a:ext uri="{FF2B5EF4-FFF2-40B4-BE49-F238E27FC236}">
                <a16:creationId xmlns:a16="http://schemas.microsoft.com/office/drawing/2014/main" xmlns="" id="{0B42820C-DBD9-AB47-81B4-9464EB19B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04800"/>
            <a:ext cx="64770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2400"/>
              <a:t>EQUILIBRIO ACIDO-BASE</a:t>
            </a:r>
          </a:p>
          <a:p>
            <a:pPr algn="ctr"/>
            <a:r>
              <a:rPr lang="it-IT" altLang="it-IT"/>
              <a:t>(sangue arterioso)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41D6C75C-36E2-7A44-A758-17AD64C4FD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1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57"/>
    </mc:Choice>
    <mc:Fallback xmlns="">
      <p:transition spd="slow" advTm="13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06" name="Rectangle 2">
            <a:extLst>
              <a:ext uri="{FF2B5EF4-FFF2-40B4-BE49-F238E27FC236}">
                <a16:creationId xmlns:a16="http://schemas.microsoft.com/office/drawing/2014/main" xmlns="" id="{F04C481A-CBA6-3244-98DC-A2DA6C800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8163" y="2044700"/>
            <a:ext cx="6335712" cy="39639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968707" name="Line 3">
            <a:extLst>
              <a:ext uri="{FF2B5EF4-FFF2-40B4-BE49-F238E27FC236}">
                <a16:creationId xmlns:a16="http://schemas.microsoft.com/office/drawing/2014/main" xmlns="" id="{D4DC7861-019A-AC43-B7B6-626547ED538F}"/>
              </a:ext>
            </a:extLst>
          </p:cNvPr>
          <p:cNvSpPr>
            <a:spLocks noChangeShapeType="1"/>
          </p:cNvSpPr>
          <p:nvPr/>
        </p:nvSpPr>
        <p:spPr bwMode="auto">
          <a:xfrm>
            <a:off x="2989263" y="2557463"/>
            <a:ext cx="88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68708" name="Line 4">
            <a:extLst>
              <a:ext uri="{FF2B5EF4-FFF2-40B4-BE49-F238E27FC236}">
                <a16:creationId xmlns:a16="http://schemas.microsoft.com/office/drawing/2014/main" xmlns="" id="{8D7EB20F-D6BF-F84F-8B22-F90743E27D65}"/>
              </a:ext>
            </a:extLst>
          </p:cNvPr>
          <p:cNvSpPr>
            <a:spLocks noChangeShapeType="1"/>
          </p:cNvSpPr>
          <p:nvPr/>
        </p:nvSpPr>
        <p:spPr bwMode="auto">
          <a:xfrm>
            <a:off x="2989263" y="4222750"/>
            <a:ext cx="88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68709" name="Text Box 5">
            <a:extLst>
              <a:ext uri="{FF2B5EF4-FFF2-40B4-BE49-F238E27FC236}">
                <a16:creationId xmlns:a16="http://schemas.microsoft.com/office/drawing/2014/main" xmlns="" id="{846F62A8-A420-3D44-B186-D44063E09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638" y="4003675"/>
            <a:ext cx="4411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it-IT">
                <a:solidFill>
                  <a:schemeClr val="bg2"/>
                </a:solidFill>
                <a:latin typeface="Arial" panose="020B0604020202020204" pitchFamily="34" charset="0"/>
              </a:rPr>
              <a:t>50</a:t>
            </a:r>
          </a:p>
        </p:txBody>
      </p:sp>
      <p:sp>
        <p:nvSpPr>
          <p:cNvPr id="968710" name="Text Box 6">
            <a:extLst>
              <a:ext uri="{FF2B5EF4-FFF2-40B4-BE49-F238E27FC236}">
                <a16:creationId xmlns:a16="http://schemas.microsoft.com/office/drawing/2014/main" xmlns="" id="{B8886548-B9B8-784C-84D2-7E91D2EB0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726" y="2351088"/>
            <a:ext cx="5693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it-IT" dirty="0">
                <a:solidFill>
                  <a:schemeClr val="bg2"/>
                </a:solidFill>
                <a:latin typeface="Arial" panose="020B0604020202020204" pitchFamily="34" charset="0"/>
              </a:rPr>
              <a:t>100</a:t>
            </a:r>
          </a:p>
        </p:txBody>
      </p:sp>
      <p:sp>
        <p:nvSpPr>
          <p:cNvPr id="968711" name="Line 7">
            <a:extLst>
              <a:ext uri="{FF2B5EF4-FFF2-40B4-BE49-F238E27FC236}">
                <a16:creationId xmlns:a16="http://schemas.microsoft.com/office/drawing/2014/main" xmlns="" id="{7CC16203-18E7-D54B-9F17-7DCF553C3296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6175" y="6008689"/>
            <a:ext cx="0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68712" name="Line 8">
            <a:extLst>
              <a:ext uri="{FF2B5EF4-FFF2-40B4-BE49-F238E27FC236}">
                <a16:creationId xmlns:a16="http://schemas.microsoft.com/office/drawing/2014/main" xmlns="" id="{9B0DA8A0-28C2-1040-8027-508D6C775C87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6613" y="6008689"/>
            <a:ext cx="0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68713" name="Text Box 9">
            <a:extLst>
              <a:ext uri="{FF2B5EF4-FFF2-40B4-BE49-F238E27FC236}">
                <a16:creationId xmlns:a16="http://schemas.microsoft.com/office/drawing/2014/main" xmlns="" id="{483930D5-B000-9B4A-953C-0CD5AB353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8025" y="6070599"/>
            <a:ext cx="2571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it-IT" dirty="0">
                <a:solidFill>
                  <a:schemeClr val="bg2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968714" name="Text Box 10">
            <a:extLst>
              <a:ext uri="{FF2B5EF4-FFF2-40B4-BE49-F238E27FC236}">
                <a16:creationId xmlns:a16="http://schemas.microsoft.com/office/drawing/2014/main" xmlns="" id="{E335D614-87C4-9046-AF3C-0795540D4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6132" y="6029182"/>
            <a:ext cx="5445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it-IT">
                <a:solidFill>
                  <a:schemeClr val="bg2"/>
                </a:solidFill>
                <a:latin typeface="Arial" panose="020B0604020202020204" pitchFamily="34" charset="0"/>
              </a:rPr>
              <a:t>12</a:t>
            </a:r>
          </a:p>
        </p:txBody>
      </p:sp>
      <p:sp>
        <p:nvSpPr>
          <p:cNvPr id="968715" name="Text Box 11">
            <a:extLst>
              <a:ext uri="{FF2B5EF4-FFF2-40B4-BE49-F238E27FC236}">
                <a16:creationId xmlns:a16="http://schemas.microsoft.com/office/drawing/2014/main" xmlns="" id="{93956886-AC32-3B4C-A6D1-B9B8F4896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0450" y="5995988"/>
            <a:ext cx="5461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it-IT">
                <a:solidFill>
                  <a:schemeClr val="bg2"/>
                </a:solidFill>
                <a:latin typeface="Arial" panose="020B0604020202020204" pitchFamily="34" charset="0"/>
              </a:rPr>
              <a:t>24</a:t>
            </a:r>
          </a:p>
        </p:txBody>
      </p:sp>
      <p:sp>
        <p:nvSpPr>
          <p:cNvPr id="968716" name="Text Box 12">
            <a:extLst>
              <a:ext uri="{FF2B5EF4-FFF2-40B4-BE49-F238E27FC236}">
                <a16:creationId xmlns:a16="http://schemas.microsoft.com/office/drawing/2014/main" xmlns="" id="{14D3B3AB-5FFC-B740-86D0-DB5A47197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2413" y="5984875"/>
            <a:ext cx="5461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it-IT" dirty="0">
                <a:solidFill>
                  <a:schemeClr val="bg2"/>
                </a:solidFill>
                <a:latin typeface="Arial" panose="020B0604020202020204" pitchFamily="34" charset="0"/>
              </a:rPr>
              <a:t>72</a:t>
            </a:r>
          </a:p>
        </p:txBody>
      </p:sp>
      <p:sp>
        <p:nvSpPr>
          <p:cNvPr id="968717" name="Line 13">
            <a:extLst>
              <a:ext uri="{FF2B5EF4-FFF2-40B4-BE49-F238E27FC236}">
                <a16:creationId xmlns:a16="http://schemas.microsoft.com/office/drawing/2014/main" xmlns="" id="{6A1A5422-ABDB-174D-A03D-A6ACCA3B5DBF}"/>
              </a:ext>
            </a:extLst>
          </p:cNvPr>
          <p:cNvSpPr>
            <a:spLocks noChangeShapeType="1"/>
          </p:cNvSpPr>
          <p:nvPr/>
        </p:nvSpPr>
        <p:spPr bwMode="auto">
          <a:xfrm>
            <a:off x="7658100" y="6008689"/>
            <a:ext cx="0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68718" name="Line 14">
            <a:extLst>
              <a:ext uri="{FF2B5EF4-FFF2-40B4-BE49-F238E27FC236}">
                <a16:creationId xmlns:a16="http://schemas.microsoft.com/office/drawing/2014/main" xmlns="" id="{66DEFA55-4F6A-4945-B0A9-E5B5CD6ADA27}"/>
              </a:ext>
            </a:extLst>
          </p:cNvPr>
          <p:cNvSpPr>
            <a:spLocks noChangeShapeType="1"/>
          </p:cNvSpPr>
          <p:nvPr/>
        </p:nvSpPr>
        <p:spPr bwMode="auto">
          <a:xfrm>
            <a:off x="9413875" y="6008689"/>
            <a:ext cx="0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68719" name="Line 15">
            <a:extLst>
              <a:ext uri="{FF2B5EF4-FFF2-40B4-BE49-F238E27FC236}">
                <a16:creationId xmlns:a16="http://schemas.microsoft.com/office/drawing/2014/main" xmlns="" id="{B7BF6545-FEEC-6641-91C3-3ECCFA55829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78163" y="6021389"/>
            <a:ext cx="0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68720" name="Text Box 16">
            <a:extLst>
              <a:ext uri="{FF2B5EF4-FFF2-40B4-BE49-F238E27FC236}">
                <a16:creationId xmlns:a16="http://schemas.microsoft.com/office/drawing/2014/main" xmlns="" id="{F36C16AF-7280-0347-B166-39BFD16F2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6714" y="6008688"/>
            <a:ext cx="2571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it-IT">
                <a:solidFill>
                  <a:schemeClr val="bg2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968721" name="Freeform 17">
            <a:extLst>
              <a:ext uri="{FF2B5EF4-FFF2-40B4-BE49-F238E27FC236}">
                <a16:creationId xmlns:a16="http://schemas.microsoft.com/office/drawing/2014/main" xmlns="" id="{952781FE-377C-7E4C-9572-42C3CAC93966}"/>
              </a:ext>
            </a:extLst>
          </p:cNvPr>
          <p:cNvSpPr>
            <a:spLocks/>
          </p:cNvSpPr>
          <p:nvPr/>
        </p:nvSpPr>
        <p:spPr bwMode="auto">
          <a:xfrm>
            <a:off x="3090864" y="2582864"/>
            <a:ext cx="1279525" cy="3425825"/>
          </a:xfrm>
          <a:custGeom>
            <a:avLst/>
            <a:gdLst>
              <a:gd name="T0" fmla="*/ 0 w 816"/>
              <a:gd name="T1" fmla="*/ 2240 h 2240"/>
              <a:gd name="T2" fmla="*/ 72 w 816"/>
              <a:gd name="T3" fmla="*/ 400 h 2240"/>
              <a:gd name="T4" fmla="*/ 136 w 816"/>
              <a:gd name="T5" fmla="*/ 128 h 2240"/>
              <a:gd name="T6" fmla="*/ 184 w 816"/>
              <a:gd name="T7" fmla="*/ 56 h 2240"/>
              <a:gd name="T8" fmla="*/ 208 w 816"/>
              <a:gd name="T9" fmla="*/ 48 h 2240"/>
              <a:gd name="T10" fmla="*/ 360 w 816"/>
              <a:gd name="T11" fmla="*/ 0 h 2240"/>
              <a:gd name="T12" fmla="*/ 816 w 816"/>
              <a:gd name="T13" fmla="*/ 8 h 2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16" h="2240">
                <a:moveTo>
                  <a:pt x="0" y="2240"/>
                </a:moveTo>
                <a:lnTo>
                  <a:pt x="72" y="400"/>
                </a:lnTo>
                <a:lnTo>
                  <a:pt x="136" y="128"/>
                </a:lnTo>
                <a:cubicBezTo>
                  <a:pt x="152" y="104"/>
                  <a:pt x="164" y="77"/>
                  <a:pt x="184" y="56"/>
                </a:cubicBezTo>
                <a:cubicBezTo>
                  <a:pt x="189" y="49"/>
                  <a:pt x="200" y="51"/>
                  <a:pt x="208" y="48"/>
                </a:cubicBezTo>
                <a:cubicBezTo>
                  <a:pt x="260" y="25"/>
                  <a:pt x="301" y="0"/>
                  <a:pt x="360" y="0"/>
                </a:cubicBezTo>
                <a:lnTo>
                  <a:pt x="816" y="8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68722" name="Freeform 18">
            <a:extLst>
              <a:ext uri="{FF2B5EF4-FFF2-40B4-BE49-F238E27FC236}">
                <a16:creationId xmlns:a16="http://schemas.microsoft.com/office/drawing/2014/main" xmlns="" id="{47F4D6AD-12E6-DF4F-9C01-C1F454F8AE61}"/>
              </a:ext>
            </a:extLst>
          </p:cNvPr>
          <p:cNvSpPr>
            <a:spLocks/>
          </p:cNvSpPr>
          <p:nvPr/>
        </p:nvSpPr>
        <p:spPr bwMode="auto">
          <a:xfrm>
            <a:off x="3101975" y="2632075"/>
            <a:ext cx="2647950" cy="3352800"/>
          </a:xfrm>
          <a:custGeom>
            <a:avLst/>
            <a:gdLst>
              <a:gd name="T0" fmla="*/ 0 w 1688"/>
              <a:gd name="T1" fmla="*/ 2192 h 2192"/>
              <a:gd name="T2" fmla="*/ 504 w 1688"/>
              <a:gd name="T3" fmla="*/ 688 h 2192"/>
              <a:gd name="T4" fmla="*/ 752 w 1688"/>
              <a:gd name="T5" fmla="*/ 264 h 2192"/>
              <a:gd name="T6" fmla="*/ 1080 w 1688"/>
              <a:gd name="T7" fmla="*/ 24 h 2192"/>
              <a:gd name="T8" fmla="*/ 1360 w 1688"/>
              <a:gd name="T9" fmla="*/ 0 h 2192"/>
              <a:gd name="T10" fmla="*/ 1688 w 1688"/>
              <a:gd name="T11" fmla="*/ 0 h 2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2192">
                <a:moveTo>
                  <a:pt x="0" y="2192"/>
                </a:moveTo>
                <a:lnTo>
                  <a:pt x="504" y="688"/>
                </a:lnTo>
                <a:lnTo>
                  <a:pt x="752" y="264"/>
                </a:lnTo>
                <a:lnTo>
                  <a:pt x="1080" y="24"/>
                </a:lnTo>
                <a:lnTo>
                  <a:pt x="1360" y="0"/>
                </a:lnTo>
                <a:lnTo>
                  <a:pt x="1688" y="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68723" name="Freeform 19">
            <a:extLst>
              <a:ext uri="{FF2B5EF4-FFF2-40B4-BE49-F238E27FC236}">
                <a16:creationId xmlns:a16="http://schemas.microsoft.com/office/drawing/2014/main" xmlns="" id="{DB00DD88-226A-9C4E-9362-28365B935399}"/>
              </a:ext>
            </a:extLst>
          </p:cNvPr>
          <p:cNvSpPr>
            <a:spLocks/>
          </p:cNvSpPr>
          <p:nvPr/>
        </p:nvSpPr>
        <p:spPr bwMode="auto">
          <a:xfrm>
            <a:off x="3090864" y="2668588"/>
            <a:ext cx="4040187" cy="3327400"/>
          </a:xfrm>
          <a:custGeom>
            <a:avLst/>
            <a:gdLst>
              <a:gd name="T0" fmla="*/ 0 w 2576"/>
              <a:gd name="T1" fmla="*/ 2176 h 2176"/>
              <a:gd name="T2" fmla="*/ 1488 w 2576"/>
              <a:gd name="T3" fmla="*/ 384 h 2176"/>
              <a:gd name="T4" fmla="*/ 1880 w 2576"/>
              <a:gd name="T5" fmla="*/ 128 h 2176"/>
              <a:gd name="T6" fmla="*/ 2000 w 2576"/>
              <a:gd name="T7" fmla="*/ 56 h 2176"/>
              <a:gd name="T8" fmla="*/ 2256 w 2576"/>
              <a:gd name="T9" fmla="*/ 8 h 2176"/>
              <a:gd name="T10" fmla="*/ 2576 w 2576"/>
              <a:gd name="T11" fmla="*/ 0 h 2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76" h="2176">
                <a:moveTo>
                  <a:pt x="0" y="2176"/>
                </a:moveTo>
                <a:lnTo>
                  <a:pt x="1488" y="384"/>
                </a:lnTo>
                <a:lnTo>
                  <a:pt x="1880" y="128"/>
                </a:lnTo>
                <a:lnTo>
                  <a:pt x="2000" y="56"/>
                </a:lnTo>
                <a:lnTo>
                  <a:pt x="2256" y="8"/>
                </a:lnTo>
                <a:lnTo>
                  <a:pt x="2576" y="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68724" name="Freeform 20">
            <a:extLst>
              <a:ext uri="{FF2B5EF4-FFF2-40B4-BE49-F238E27FC236}">
                <a16:creationId xmlns:a16="http://schemas.microsoft.com/office/drawing/2014/main" xmlns="" id="{B1566651-63E2-6F48-B816-31EEB7C32A69}"/>
              </a:ext>
            </a:extLst>
          </p:cNvPr>
          <p:cNvSpPr>
            <a:spLocks/>
          </p:cNvSpPr>
          <p:nvPr/>
        </p:nvSpPr>
        <p:spPr bwMode="auto">
          <a:xfrm>
            <a:off x="3127375" y="2668588"/>
            <a:ext cx="6261100" cy="3327400"/>
          </a:xfrm>
          <a:custGeom>
            <a:avLst/>
            <a:gdLst>
              <a:gd name="T0" fmla="*/ 0 w 3992"/>
              <a:gd name="T1" fmla="*/ 2176 h 2176"/>
              <a:gd name="T2" fmla="*/ 992 w 3992"/>
              <a:gd name="T3" fmla="*/ 1984 h 2176"/>
              <a:gd name="T4" fmla="*/ 1608 w 3992"/>
              <a:gd name="T5" fmla="*/ 1832 h 2176"/>
              <a:gd name="T6" fmla="*/ 1936 w 3992"/>
              <a:gd name="T7" fmla="*/ 1680 h 2176"/>
              <a:gd name="T8" fmla="*/ 2384 w 3992"/>
              <a:gd name="T9" fmla="*/ 1432 h 2176"/>
              <a:gd name="T10" fmla="*/ 2592 w 3992"/>
              <a:gd name="T11" fmla="*/ 1264 h 2176"/>
              <a:gd name="T12" fmla="*/ 3128 w 3992"/>
              <a:gd name="T13" fmla="*/ 456 h 2176"/>
              <a:gd name="T14" fmla="*/ 3376 w 3992"/>
              <a:gd name="T15" fmla="*/ 112 h 2176"/>
              <a:gd name="T16" fmla="*/ 3464 w 3992"/>
              <a:gd name="T17" fmla="*/ 64 h 2176"/>
              <a:gd name="T18" fmla="*/ 3704 w 3992"/>
              <a:gd name="T19" fmla="*/ 8 h 2176"/>
              <a:gd name="T20" fmla="*/ 3992 w 3992"/>
              <a:gd name="T21" fmla="*/ 0 h 2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992" h="2176">
                <a:moveTo>
                  <a:pt x="0" y="2176"/>
                </a:moveTo>
                <a:lnTo>
                  <a:pt x="992" y="1984"/>
                </a:lnTo>
                <a:lnTo>
                  <a:pt x="1608" y="1832"/>
                </a:lnTo>
                <a:lnTo>
                  <a:pt x="1936" y="1680"/>
                </a:lnTo>
                <a:lnTo>
                  <a:pt x="2384" y="1432"/>
                </a:lnTo>
                <a:lnTo>
                  <a:pt x="2592" y="1264"/>
                </a:lnTo>
                <a:lnTo>
                  <a:pt x="3128" y="456"/>
                </a:lnTo>
                <a:lnTo>
                  <a:pt x="3376" y="112"/>
                </a:lnTo>
                <a:lnTo>
                  <a:pt x="3464" y="64"/>
                </a:lnTo>
                <a:lnTo>
                  <a:pt x="3704" y="8"/>
                </a:lnTo>
                <a:lnTo>
                  <a:pt x="3992" y="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68725" name="Rectangle 21">
            <a:extLst>
              <a:ext uri="{FF2B5EF4-FFF2-40B4-BE49-F238E27FC236}">
                <a16:creationId xmlns:a16="http://schemas.microsoft.com/office/drawing/2014/main" xmlns="" id="{5442FB21-C275-7B4B-BA46-CED9CE3E1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8388" y="4111626"/>
            <a:ext cx="68262" cy="2444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68726" name="Line 22">
            <a:extLst>
              <a:ext uri="{FF2B5EF4-FFF2-40B4-BE49-F238E27FC236}">
                <a16:creationId xmlns:a16="http://schemas.microsoft.com/office/drawing/2014/main" xmlns="" id="{1C10DD93-9A44-2643-8C59-9DA9F4BA1A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405688" y="4100513"/>
            <a:ext cx="0" cy="317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68727" name="Line 23">
            <a:extLst>
              <a:ext uri="{FF2B5EF4-FFF2-40B4-BE49-F238E27FC236}">
                <a16:creationId xmlns:a16="http://schemas.microsoft.com/office/drawing/2014/main" xmlns="" id="{5F579B2E-3A74-5443-A25F-774556DF7356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1888" y="4100513"/>
            <a:ext cx="0" cy="317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68728" name="Rectangle 24">
            <a:extLst>
              <a:ext uri="{FF2B5EF4-FFF2-40B4-BE49-F238E27FC236}">
                <a16:creationId xmlns:a16="http://schemas.microsoft.com/office/drawing/2014/main" xmlns="" id="{7B1BBB03-A4B8-1B45-AD82-674A7AC13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5688" y="5862639"/>
            <a:ext cx="68262" cy="2444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68729" name="Line 25">
            <a:extLst>
              <a:ext uri="{FF2B5EF4-FFF2-40B4-BE49-F238E27FC236}">
                <a16:creationId xmlns:a16="http://schemas.microsoft.com/office/drawing/2014/main" xmlns="" id="{4102E01B-F9E2-3F4E-93E7-F91B4F5C527D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4575" y="5849938"/>
            <a:ext cx="0" cy="317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68730" name="Line 26">
            <a:extLst>
              <a:ext uri="{FF2B5EF4-FFF2-40B4-BE49-F238E27FC236}">
                <a16:creationId xmlns:a16="http://schemas.microsoft.com/office/drawing/2014/main" xmlns="" id="{2D4CDEF8-69C5-F341-9E0C-AB908E71B1A2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9188" y="5849938"/>
            <a:ext cx="0" cy="317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68731" name="Text Box 27">
            <a:extLst>
              <a:ext uri="{FF2B5EF4-FFF2-40B4-BE49-F238E27FC236}">
                <a16:creationId xmlns:a16="http://schemas.microsoft.com/office/drawing/2014/main" xmlns="" id="{4B5C46BB-6586-2C46-B45F-E92939318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6132" y="6412168"/>
            <a:ext cx="800219" cy="36933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altLang="it-IT">
                <a:latin typeface="Arial" panose="020B0604020202020204" pitchFamily="34" charset="0"/>
              </a:rPr>
              <a:t>Hours</a:t>
            </a:r>
          </a:p>
        </p:txBody>
      </p:sp>
      <p:sp>
        <p:nvSpPr>
          <p:cNvPr id="968732" name="Text Box 28">
            <a:extLst>
              <a:ext uri="{FF2B5EF4-FFF2-40B4-BE49-F238E27FC236}">
                <a16:creationId xmlns:a16="http://schemas.microsoft.com/office/drawing/2014/main" xmlns="" id="{0BDD1B61-C212-5849-BCA1-CC7457877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9143" y="1209246"/>
            <a:ext cx="109517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it-IT" b="1" dirty="0" err="1">
                <a:solidFill>
                  <a:srgbClr val="0802AD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eccesso</a:t>
            </a:r>
            <a:endParaRPr lang="en-US" altLang="it-IT" b="1" dirty="0">
              <a:solidFill>
                <a:srgbClr val="0802AD"/>
              </a:solidFill>
              <a:highlight>
                <a:srgbClr val="FFFF00"/>
              </a:highlight>
              <a:latin typeface="Arial" panose="020B0604020202020204" pitchFamily="34" charset="0"/>
            </a:endParaRPr>
          </a:p>
          <a:p>
            <a:pPr algn="ctr" eaLnBrk="0" hangingPunct="0"/>
            <a:r>
              <a:rPr lang="en-US" altLang="it-IT" b="1" dirty="0">
                <a:solidFill>
                  <a:srgbClr val="0802AD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H</a:t>
            </a:r>
            <a:r>
              <a:rPr lang="en-US" altLang="it-IT" b="1" baseline="30000" dirty="0">
                <a:solidFill>
                  <a:srgbClr val="0802AD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+</a:t>
            </a:r>
            <a:endParaRPr lang="en-US" altLang="it-IT" b="1" dirty="0">
              <a:solidFill>
                <a:srgbClr val="0802AD"/>
              </a:solidFill>
              <a:highlight>
                <a:srgbClr val="FFFF00"/>
              </a:highlight>
              <a:latin typeface="Arial" panose="020B0604020202020204" pitchFamily="34" charset="0"/>
            </a:endParaRPr>
          </a:p>
          <a:p>
            <a:pPr algn="ctr" eaLnBrk="0" hangingPunct="0"/>
            <a:endParaRPr lang="en-US" altLang="it-IT" b="1" dirty="0"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968733" name="Line 29">
            <a:extLst>
              <a:ext uri="{FF2B5EF4-FFF2-40B4-BE49-F238E27FC236}">
                <a16:creationId xmlns:a16="http://schemas.microsoft.com/office/drawing/2014/main" xmlns="" id="{A0B1A959-131F-A940-8782-0761A92CBB22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0875" y="1944688"/>
            <a:ext cx="0" cy="7096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68734" name="Text Box 30">
            <a:extLst>
              <a:ext uri="{FF2B5EF4-FFF2-40B4-BE49-F238E27FC236}">
                <a16:creationId xmlns:a16="http://schemas.microsoft.com/office/drawing/2014/main" xmlns="" id="{DBB994E8-6B00-804C-8693-972FA4033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2325" y="1589088"/>
            <a:ext cx="1412875" cy="95410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it-IT" sz="1400" b="1" dirty="0" err="1">
                <a:latin typeface="Arial" panose="020B0604020202020204" pitchFamily="34" charset="0"/>
              </a:rPr>
              <a:t>Distributione</a:t>
            </a:r>
            <a:r>
              <a:rPr lang="en-US" altLang="it-IT" sz="1400" b="1" dirty="0">
                <a:latin typeface="Arial" panose="020B0604020202020204" pitchFamily="34" charset="0"/>
              </a:rPr>
              <a:t> </a:t>
            </a:r>
          </a:p>
          <a:p>
            <a:pPr eaLnBrk="0" hangingPunct="0"/>
            <a:r>
              <a:rPr lang="en-US" altLang="it-IT" sz="1400" b="1" dirty="0">
                <a:latin typeface="Arial" panose="020B0604020202020204" pitchFamily="34" charset="0"/>
              </a:rPr>
              <a:t>e </a:t>
            </a:r>
            <a:r>
              <a:rPr lang="en-US" altLang="it-IT" sz="1400" b="1" dirty="0" err="1">
                <a:latin typeface="Arial" panose="020B0604020202020204" pitchFamily="34" charset="0"/>
              </a:rPr>
              <a:t>azione</a:t>
            </a:r>
            <a:endParaRPr lang="en-US" altLang="it-IT" sz="1400" b="1" dirty="0">
              <a:latin typeface="Arial" panose="020B0604020202020204" pitchFamily="34" charset="0"/>
            </a:endParaRPr>
          </a:p>
          <a:p>
            <a:pPr eaLnBrk="0" hangingPunct="0"/>
            <a:r>
              <a:rPr lang="en-US" altLang="it-IT" sz="1400" b="1" dirty="0">
                <a:latin typeface="Arial" panose="020B0604020202020204" pitchFamily="34" charset="0"/>
              </a:rPr>
              <a:t> </a:t>
            </a:r>
            <a:r>
              <a:rPr lang="en-US" altLang="it-IT" sz="1400" b="1" dirty="0" err="1">
                <a:latin typeface="Arial" panose="020B0604020202020204" pitchFamily="34" charset="0"/>
              </a:rPr>
              <a:t>tampone</a:t>
            </a:r>
            <a:endParaRPr lang="en-US" altLang="it-IT" sz="1400" b="1" dirty="0">
              <a:latin typeface="Arial" panose="020B0604020202020204" pitchFamily="34" charset="0"/>
            </a:endParaRPr>
          </a:p>
          <a:p>
            <a:pPr eaLnBrk="0" hangingPunct="0"/>
            <a:r>
              <a:rPr lang="en-US" altLang="it-IT" sz="1400" b="1" dirty="0" err="1">
                <a:latin typeface="Arial" panose="020B0604020202020204" pitchFamily="34" charset="0"/>
              </a:rPr>
              <a:t>extracellulare</a:t>
            </a:r>
            <a:endParaRPr lang="en-US" altLang="it-IT" sz="1400" b="1" dirty="0">
              <a:latin typeface="Arial" panose="020B0604020202020204" pitchFamily="34" charset="0"/>
            </a:endParaRPr>
          </a:p>
        </p:txBody>
      </p:sp>
      <p:sp>
        <p:nvSpPr>
          <p:cNvPr id="968735" name="Text Box 31">
            <a:extLst>
              <a:ext uri="{FF2B5EF4-FFF2-40B4-BE49-F238E27FC236}">
                <a16:creationId xmlns:a16="http://schemas.microsoft.com/office/drawing/2014/main" xmlns="" id="{BCCEC727-8F8F-8A46-B28C-1F625830A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8863" y="2066925"/>
            <a:ext cx="963612" cy="527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it-IT" sz="1400" b="1">
                <a:latin typeface="Arial" panose="020B0604020202020204" pitchFamily="34" charset="0"/>
              </a:rPr>
              <a:t>Cell</a:t>
            </a:r>
          </a:p>
          <a:p>
            <a:pPr eaLnBrk="0" hangingPunct="0"/>
            <a:r>
              <a:rPr lang="en-US" altLang="it-IT" sz="1400" b="1">
                <a:latin typeface="Arial" panose="020B0604020202020204" pitchFamily="34" charset="0"/>
              </a:rPr>
              <a:t>buffering</a:t>
            </a:r>
          </a:p>
        </p:txBody>
      </p:sp>
      <p:sp>
        <p:nvSpPr>
          <p:cNvPr id="968736" name="Text Box 32">
            <a:extLst>
              <a:ext uri="{FF2B5EF4-FFF2-40B4-BE49-F238E27FC236}">
                <a16:creationId xmlns:a16="http://schemas.microsoft.com/office/drawing/2014/main" xmlns="" id="{FD79E421-4FF8-E84D-8141-1065E7A49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8389" y="2862263"/>
            <a:ext cx="1180131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it-IT" sz="1400" b="1" dirty="0" err="1">
                <a:latin typeface="Arial" panose="020B0604020202020204" pitchFamily="34" charset="0"/>
              </a:rPr>
              <a:t>Compenso</a:t>
            </a:r>
            <a:r>
              <a:rPr lang="en-US" altLang="it-IT" sz="1400" b="1" dirty="0">
                <a:latin typeface="Arial" panose="020B0604020202020204" pitchFamily="34" charset="0"/>
              </a:rPr>
              <a:t> </a:t>
            </a:r>
          </a:p>
          <a:p>
            <a:pPr eaLnBrk="0" hangingPunct="0"/>
            <a:r>
              <a:rPr lang="en-US" altLang="it-IT" sz="1400" b="1" dirty="0" err="1">
                <a:latin typeface="Arial" panose="020B0604020202020204" pitchFamily="34" charset="0"/>
              </a:rPr>
              <a:t>respiratorio</a:t>
            </a:r>
            <a:endParaRPr lang="en-US" altLang="it-IT" sz="1400" b="1" dirty="0">
              <a:latin typeface="Arial" panose="020B0604020202020204" pitchFamily="34" charset="0"/>
            </a:endParaRPr>
          </a:p>
        </p:txBody>
      </p:sp>
      <p:sp>
        <p:nvSpPr>
          <p:cNvPr id="968737" name="Text Box 33">
            <a:extLst>
              <a:ext uri="{FF2B5EF4-FFF2-40B4-BE49-F238E27FC236}">
                <a16:creationId xmlns:a16="http://schemas.microsoft.com/office/drawing/2014/main" xmlns="" id="{11B4C946-69EC-324C-BC51-47479BB2A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2223" y="3019981"/>
            <a:ext cx="1130438" cy="7386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it-IT" sz="1400" b="1" dirty="0" err="1">
                <a:latin typeface="Arial" panose="020B0604020202020204" pitchFamily="34" charset="0"/>
              </a:rPr>
              <a:t>Escrezione</a:t>
            </a:r>
            <a:endParaRPr lang="en-US" altLang="it-IT" sz="1400" b="1" dirty="0">
              <a:latin typeface="Arial" panose="020B0604020202020204" pitchFamily="34" charset="0"/>
            </a:endParaRPr>
          </a:p>
          <a:p>
            <a:pPr eaLnBrk="0" hangingPunct="0"/>
            <a:r>
              <a:rPr lang="en-US" altLang="it-IT" sz="1400" b="1" dirty="0" err="1">
                <a:latin typeface="Arial" panose="020B0604020202020204" pitchFamily="34" charset="0"/>
              </a:rPr>
              <a:t>Renale</a:t>
            </a:r>
            <a:r>
              <a:rPr lang="en-US" altLang="it-IT" sz="1400" b="1" dirty="0">
                <a:latin typeface="Arial" panose="020B0604020202020204" pitchFamily="34" charset="0"/>
              </a:rPr>
              <a:t>  H+</a:t>
            </a:r>
          </a:p>
          <a:p>
            <a:pPr eaLnBrk="0" hangingPunct="0"/>
            <a:endParaRPr lang="en-US" altLang="it-IT" sz="1400" b="1" dirty="0">
              <a:latin typeface="Arial" panose="020B0604020202020204" pitchFamily="34" charset="0"/>
            </a:endParaRPr>
          </a:p>
        </p:txBody>
      </p:sp>
      <p:sp>
        <p:nvSpPr>
          <p:cNvPr id="968738" name="Text Box 34">
            <a:extLst>
              <a:ext uri="{FF2B5EF4-FFF2-40B4-BE49-F238E27FC236}">
                <a16:creationId xmlns:a16="http://schemas.microsoft.com/office/drawing/2014/main" xmlns="" id="{167CC3EA-AEBA-ED4F-9B72-2D25A448D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0788" y="261166"/>
            <a:ext cx="906005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it-IT" sz="2400" b="1" dirty="0" err="1">
                <a:solidFill>
                  <a:srgbClr val="FFFD78"/>
                </a:solidFill>
                <a:latin typeface="Arial" panose="020B0604020202020204" pitchFamily="34" charset="0"/>
              </a:rPr>
              <a:t>Tempistica</a:t>
            </a:r>
            <a:r>
              <a:rPr lang="en-US" altLang="it-IT" sz="2400" b="1" dirty="0">
                <a:solidFill>
                  <a:srgbClr val="FFFD78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b="1" dirty="0" err="1">
                <a:solidFill>
                  <a:srgbClr val="FFFD78"/>
                </a:solidFill>
                <a:latin typeface="Arial" panose="020B0604020202020204" pitchFamily="34" charset="0"/>
              </a:rPr>
              <a:t>della</a:t>
            </a:r>
            <a:r>
              <a:rPr lang="en-US" altLang="it-IT" sz="2400" b="1" dirty="0">
                <a:solidFill>
                  <a:srgbClr val="FFFD78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b="1" dirty="0" err="1">
                <a:solidFill>
                  <a:srgbClr val="FFFD78"/>
                </a:solidFill>
                <a:latin typeface="Arial" panose="020B0604020202020204" pitchFamily="34" charset="0"/>
              </a:rPr>
              <a:t>distribuzione</a:t>
            </a:r>
            <a:r>
              <a:rPr lang="en-US" altLang="it-IT" sz="2400" b="1" dirty="0">
                <a:solidFill>
                  <a:srgbClr val="FFFD78"/>
                </a:solidFill>
                <a:latin typeface="Arial" panose="020B0604020202020204" pitchFamily="34" charset="0"/>
              </a:rPr>
              <a:t>, </a:t>
            </a:r>
            <a:r>
              <a:rPr lang="en-US" altLang="it-IT" sz="2400" b="1" dirty="0" err="1">
                <a:solidFill>
                  <a:srgbClr val="FFFD78"/>
                </a:solidFill>
                <a:latin typeface="Arial" panose="020B0604020202020204" pitchFamily="34" charset="0"/>
              </a:rPr>
              <a:t>azione</a:t>
            </a:r>
            <a:r>
              <a:rPr lang="en-US" altLang="it-IT" sz="2400" b="1" dirty="0">
                <a:solidFill>
                  <a:srgbClr val="FFFD78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b="1" dirty="0" err="1">
                <a:solidFill>
                  <a:srgbClr val="FFFD78"/>
                </a:solidFill>
                <a:latin typeface="Arial" panose="020B0604020202020204" pitchFamily="34" charset="0"/>
              </a:rPr>
              <a:t>tampone</a:t>
            </a:r>
            <a:r>
              <a:rPr lang="en-US" altLang="it-IT" sz="2400" b="1" dirty="0">
                <a:solidFill>
                  <a:srgbClr val="FFFD78"/>
                </a:solidFill>
                <a:latin typeface="Arial" panose="020B0604020202020204" pitchFamily="34" charset="0"/>
              </a:rPr>
              <a:t>, </a:t>
            </a:r>
            <a:r>
              <a:rPr lang="en-US" altLang="it-IT" sz="2400" b="1" dirty="0" err="1">
                <a:solidFill>
                  <a:srgbClr val="FFFD78"/>
                </a:solidFill>
                <a:latin typeface="Arial" panose="020B0604020202020204" pitchFamily="34" charset="0"/>
              </a:rPr>
              <a:t>compenso</a:t>
            </a:r>
            <a:r>
              <a:rPr lang="en-US" altLang="it-IT" sz="2400" b="1" dirty="0">
                <a:solidFill>
                  <a:srgbClr val="FFFD78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b="1" dirty="0" err="1">
                <a:solidFill>
                  <a:srgbClr val="FFFD78"/>
                </a:solidFill>
                <a:latin typeface="Arial" panose="020B0604020202020204" pitchFamily="34" charset="0"/>
              </a:rPr>
              <a:t>respiratorio</a:t>
            </a:r>
            <a:r>
              <a:rPr lang="en-US" altLang="it-IT" sz="2400" b="1" dirty="0">
                <a:solidFill>
                  <a:srgbClr val="FFFD78"/>
                </a:solidFill>
                <a:latin typeface="Arial" panose="020B0604020202020204" pitchFamily="34" charset="0"/>
              </a:rPr>
              <a:t> ed </a:t>
            </a:r>
            <a:r>
              <a:rPr lang="en-US" altLang="it-IT" sz="2400" b="1" dirty="0" err="1">
                <a:solidFill>
                  <a:srgbClr val="FFFD78"/>
                </a:solidFill>
                <a:latin typeface="Arial" panose="020B0604020202020204" pitchFamily="34" charset="0"/>
              </a:rPr>
              <a:t>escrezione</a:t>
            </a:r>
            <a:r>
              <a:rPr lang="en-US" altLang="it-IT" sz="2400" b="1" dirty="0">
                <a:solidFill>
                  <a:srgbClr val="FFFD78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b="1" dirty="0" err="1">
                <a:solidFill>
                  <a:srgbClr val="FFFD78"/>
                </a:solidFill>
                <a:latin typeface="Arial" panose="020B0604020202020204" pitchFamily="34" charset="0"/>
              </a:rPr>
              <a:t>renale</a:t>
            </a:r>
            <a:r>
              <a:rPr lang="en-US" altLang="it-IT" sz="2400" b="1" dirty="0">
                <a:solidFill>
                  <a:srgbClr val="FFFD78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b="1" dirty="0" err="1">
                <a:solidFill>
                  <a:srgbClr val="FFFD78"/>
                </a:solidFill>
                <a:latin typeface="Arial" panose="020B0604020202020204" pitchFamily="34" charset="0"/>
              </a:rPr>
              <a:t>dell’eccesso</a:t>
            </a:r>
            <a:r>
              <a:rPr lang="en-US" altLang="it-IT" sz="2400" b="1" dirty="0">
                <a:solidFill>
                  <a:srgbClr val="FFFD78"/>
                </a:solidFill>
                <a:latin typeface="Arial" panose="020B0604020202020204" pitchFamily="34" charset="0"/>
              </a:rPr>
              <a:t> di </a:t>
            </a:r>
            <a:r>
              <a:rPr lang="en-US" altLang="it-IT" sz="2400" b="1" dirty="0" err="1">
                <a:solidFill>
                  <a:srgbClr val="FFFD78"/>
                </a:solidFill>
                <a:latin typeface="Arial" panose="020B0604020202020204" pitchFamily="34" charset="0"/>
              </a:rPr>
              <a:t>acidi</a:t>
            </a:r>
            <a:endParaRPr lang="en-US" altLang="it-IT" sz="2400" b="1" dirty="0">
              <a:solidFill>
                <a:srgbClr val="FFFD78"/>
              </a:solidFill>
              <a:latin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D6B76A4B-6B44-D549-B772-0B8FAEB45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9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08"/>
    </mc:Choice>
    <mc:Fallback xmlns="">
      <p:transition spd="slow" advTm="51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02" name="Rectangle 2">
            <a:extLst>
              <a:ext uri="{FF2B5EF4-FFF2-40B4-BE49-F238E27FC236}">
                <a16:creationId xmlns:a16="http://schemas.microsoft.com/office/drawing/2014/main" xmlns="" id="{C87DEAE2-367F-AD43-9CD4-7935F8A3E2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4825" y="0"/>
            <a:ext cx="8642350" cy="685800"/>
          </a:xfrm>
        </p:spPr>
        <p:txBody>
          <a:bodyPr/>
          <a:lstStyle/>
          <a:p>
            <a:r>
              <a:rPr lang="en-US" altLang="it-IT" sz="3200" b="1">
                <a:solidFill>
                  <a:srgbClr val="FFFF00"/>
                </a:solidFill>
                <a:latin typeface="Arial" panose="020B0604020202020204" pitchFamily="34" charset="0"/>
              </a:rPr>
              <a:t>Regolazione della ventilazione polmonare</a:t>
            </a:r>
          </a:p>
        </p:txBody>
      </p:sp>
      <p:sp>
        <p:nvSpPr>
          <p:cNvPr id="972803" name="Rectangle 3">
            <a:extLst>
              <a:ext uri="{FF2B5EF4-FFF2-40B4-BE49-F238E27FC236}">
                <a16:creationId xmlns:a16="http://schemas.microsoft.com/office/drawing/2014/main" xmlns="" id="{604FD04C-F0EB-344E-8092-E9706759EE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838200"/>
            <a:ext cx="8915400" cy="2362200"/>
          </a:xfrm>
        </p:spPr>
        <p:txBody>
          <a:bodyPr/>
          <a:lstStyle/>
          <a:p>
            <a:r>
              <a:rPr lang="en-US" altLang="it-IT" sz="1800">
                <a:solidFill>
                  <a:schemeClr val="bg1"/>
                </a:solidFill>
              </a:rPr>
              <a:t>Vi sono dei chemocettori nei glomi aortici e carotidei (stessa posizione dei pressocettori): se la CO</a:t>
            </a:r>
            <a:r>
              <a:rPr lang="en-US" altLang="it-IT" sz="1800" baseline="-25000">
                <a:solidFill>
                  <a:schemeClr val="bg1"/>
                </a:solidFill>
              </a:rPr>
              <a:t>2</a:t>
            </a:r>
            <a:r>
              <a:rPr lang="en-US" altLang="it-IT" sz="1800">
                <a:solidFill>
                  <a:schemeClr val="bg1"/>
                </a:solidFill>
              </a:rPr>
              <a:t> aumenta, se il pH diminuisce,  o l’O2 diminuisce, aumenta la ventilazione.</a:t>
            </a:r>
          </a:p>
          <a:p>
            <a:r>
              <a:rPr lang="en-US" altLang="it-IT" sz="1800">
                <a:solidFill>
                  <a:schemeClr val="bg1"/>
                </a:solidFill>
              </a:rPr>
              <a:t>La CO</a:t>
            </a:r>
            <a:r>
              <a:rPr lang="en-US" altLang="it-IT" sz="1800" baseline="-25000">
                <a:solidFill>
                  <a:schemeClr val="bg1"/>
                </a:solidFill>
              </a:rPr>
              <a:t>2 </a:t>
            </a:r>
            <a:r>
              <a:rPr lang="en-US" altLang="it-IT" sz="1800">
                <a:solidFill>
                  <a:schemeClr val="bg1"/>
                </a:solidFill>
              </a:rPr>
              <a:t>stimola anche direttamente i centri respiratori, aumentando la ventilazione</a:t>
            </a:r>
          </a:p>
          <a:p>
            <a:r>
              <a:rPr lang="en-US" altLang="it-IT" sz="1800">
                <a:solidFill>
                  <a:schemeClr val="bg1"/>
                </a:solidFill>
              </a:rPr>
              <a:t>Una diminuzione dell’O</a:t>
            </a:r>
            <a:r>
              <a:rPr lang="en-US" altLang="it-IT" sz="1800" baseline="-25000">
                <a:solidFill>
                  <a:schemeClr val="bg1"/>
                </a:solidFill>
              </a:rPr>
              <a:t>2 </a:t>
            </a:r>
            <a:r>
              <a:rPr lang="en-US" altLang="it-IT" sz="1800">
                <a:solidFill>
                  <a:schemeClr val="bg1"/>
                </a:solidFill>
              </a:rPr>
              <a:t>può deprimere i centri resoiratori (azione aspecifica), inibendo la respirazione</a:t>
            </a:r>
          </a:p>
          <a:p>
            <a:r>
              <a:rPr lang="en-US" altLang="it-IT" sz="1800">
                <a:solidFill>
                  <a:schemeClr val="bg1"/>
                </a:solidFill>
              </a:rPr>
              <a:t>Un aumento della pressione inibisce la ventilazione polmonare</a:t>
            </a:r>
          </a:p>
          <a:p>
            <a:r>
              <a:rPr lang="en-US" altLang="it-IT" sz="1800">
                <a:solidFill>
                  <a:schemeClr val="bg1"/>
                </a:solidFill>
              </a:rPr>
              <a:t>Gli stati emozionali influenzano la ventilazione</a:t>
            </a:r>
          </a:p>
          <a:p>
            <a:endParaRPr lang="en-US" altLang="it-IT" sz="1800">
              <a:solidFill>
                <a:schemeClr val="bg1"/>
              </a:solidFill>
            </a:endParaRPr>
          </a:p>
        </p:txBody>
      </p:sp>
      <p:graphicFrame>
        <p:nvGraphicFramePr>
          <p:cNvPr id="972804" name="Object 4">
            <a:extLst>
              <a:ext uri="{FF2B5EF4-FFF2-40B4-BE49-F238E27FC236}">
                <a16:creationId xmlns:a16="http://schemas.microsoft.com/office/drawing/2014/main" xmlns="" id="{41BF0F97-EE4D-9B47-90C0-20CDD726661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19601" y="3124200"/>
          <a:ext cx="2797175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06" name="Photo Editor Photo" r:id="rId6" imgW="4318000" imgH="5175250" progId="MSPhotoEd.3">
                  <p:embed/>
                </p:oleObj>
              </mc:Choice>
              <mc:Fallback>
                <p:oleObj name="Photo Editor Photo" r:id="rId6" imgW="4318000" imgH="5175250" progId="MSPhotoEd.3">
                  <p:embed/>
                  <p:pic>
                    <p:nvPicPr>
                      <p:cNvPr id="972804" name="Object 4">
                        <a:extLst>
                          <a:ext uri="{FF2B5EF4-FFF2-40B4-BE49-F238E27FC236}">
                            <a16:creationId xmlns:a16="http://schemas.microsoft.com/office/drawing/2014/main" xmlns="" id="{41BF0F97-EE4D-9B47-90C0-20CDD726661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1" y="3124200"/>
                        <a:ext cx="2797175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2805" name="Rectangle 5">
            <a:extLst>
              <a:ext uri="{FF2B5EF4-FFF2-40B4-BE49-F238E27FC236}">
                <a16:creationId xmlns:a16="http://schemas.microsoft.com/office/drawing/2014/main" xmlns="" id="{490D8B51-D541-C746-AD5E-DDF8FDDB8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048000"/>
            <a:ext cx="3810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72806" name="Rectangle 6">
            <a:extLst>
              <a:ext uri="{FF2B5EF4-FFF2-40B4-BE49-F238E27FC236}">
                <a16:creationId xmlns:a16="http://schemas.microsoft.com/office/drawing/2014/main" xmlns="" id="{E9CE0AB0-9821-B74B-9D3F-6E82D636D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3124200"/>
            <a:ext cx="4572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82F8BD26-7027-D04B-9159-1EFF2A98B8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82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92"/>
    </mc:Choice>
    <mc:Fallback xmlns="">
      <p:transition spd="slow" advTm="38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754" name="Text Box 2">
            <a:extLst>
              <a:ext uri="{FF2B5EF4-FFF2-40B4-BE49-F238E27FC236}">
                <a16:creationId xmlns:a16="http://schemas.microsoft.com/office/drawing/2014/main" xmlns="" id="{6DE5A437-6F44-8341-96E6-32D74321D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304801"/>
            <a:ext cx="4114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1600" b="1">
                <a:solidFill>
                  <a:schemeClr val="bg1"/>
                </a:solidFill>
                <a:latin typeface="Comic Sans MS" panose="030F0902030302020204" pitchFamily="66" charset="0"/>
              </a:rPr>
              <a:t>PaCO2 in adulto sano è circa 40 mmHg (normale variabilità tra 35-45)</a:t>
            </a:r>
          </a:p>
        </p:txBody>
      </p:sp>
      <p:sp>
        <p:nvSpPr>
          <p:cNvPr id="970755" name="Rectangle 3">
            <a:extLst>
              <a:ext uri="{FF2B5EF4-FFF2-40B4-BE49-F238E27FC236}">
                <a16:creationId xmlns:a16="http://schemas.microsoft.com/office/drawing/2014/main" xmlns="" id="{17CD6BAE-AB47-8A4C-A563-65ACA8393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143000"/>
            <a:ext cx="3657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1600" b="1">
                <a:solidFill>
                  <a:schemeClr val="bg1"/>
                </a:solidFill>
                <a:latin typeface="Comic Sans MS" panose="030F0902030302020204" pitchFamily="66" charset="0"/>
              </a:rPr>
              <a:t>varia con la temperatura corporea</a:t>
            </a:r>
            <a:endParaRPr lang="it-IT" altLang="it-IT" sz="160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970756" name="Rectangle 4">
            <a:extLst>
              <a:ext uri="{FF2B5EF4-FFF2-40B4-BE49-F238E27FC236}">
                <a16:creationId xmlns:a16="http://schemas.microsoft.com/office/drawing/2014/main" xmlns="" id="{9531BB4D-307F-834A-88B6-F9D723991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905000"/>
            <a:ext cx="3962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1600" b="1">
                <a:solidFill>
                  <a:srgbClr val="FF9933"/>
                </a:solidFill>
                <a:latin typeface="Comic Sans MS" panose="030F0902030302020204" pitchFamily="66" charset="0"/>
              </a:rPr>
              <a:t>È inversamente proporzionale alla VA</a:t>
            </a:r>
            <a:r>
              <a:rPr lang="it-IT" altLang="it-IT" sz="1600">
                <a:solidFill>
                  <a:srgbClr val="FF9933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970757" name="Text Box 5">
            <a:extLst>
              <a:ext uri="{FF2B5EF4-FFF2-40B4-BE49-F238E27FC236}">
                <a16:creationId xmlns:a16="http://schemas.microsoft.com/office/drawing/2014/main" xmlns="" id="{37DB3E24-E16C-3542-9619-338815FCF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28600"/>
            <a:ext cx="3810000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b="1">
                <a:solidFill>
                  <a:srgbClr val="FFFF00"/>
                </a:solidFill>
                <a:latin typeface="Tahoma" panose="020B0604030504040204" pitchFamily="34" charset="0"/>
              </a:rPr>
              <a:t>PaCO2</a:t>
            </a:r>
          </a:p>
          <a:p>
            <a:pPr algn="ctr"/>
            <a:r>
              <a:rPr lang="it-IT" altLang="it-IT" sz="2000" b="1">
                <a:solidFill>
                  <a:srgbClr val="FFFF00"/>
                </a:solidFill>
                <a:latin typeface="Tahoma" panose="020B0604030504040204" pitchFamily="34" charset="0"/>
              </a:rPr>
              <a:t>(significato e fisiopatologia)</a:t>
            </a:r>
          </a:p>
        </p:txBody>
      </p:sp>
      <p:sp>
        <p:nvSpPr>
          <p:cNvPr id="970758" name="Rectangle 6">
            <a:extLst>
              <a:ext uri="{FF2B5EF4-FFF2-40B4-BE49-F238E27FC236}">
                <a16:creationId xmlns:a16="http://schemas.microsoft.com/office/drawing/2014/main" xmlns="" id="{12BE3D78-22E2-7C4D-A134-D339BAECC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2514601"/>
            <a:ext cx="2362200" cy="584775"/>
          </a:xfrm>
          <a:prstGeom prst="rect">
            <a:avLst/>
          </a:prstGeom>
          <a:solidFill>
            <a:srgbClr val="003366"/>
          </a:solidFill>
          <a:ln w="38100" cmpd="dbl">
            <a:solidFill>
              <a:srgbClr val="00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1600" b="1">
                <a:solidFill>
                  <a:srgbClr val="FFFF00"/>
                </a:solidFill>
                <a:latin typeface="Comic Sans MS" panose="030F0902030302020204" pitchFamily="66" charset="0"/>
                <a:sym typeface="Wingdings" pitchFamily="2" charset="2"/>
              </a:rPr>
              <a:t>ipoventilazione o</a:t>
            </a:r>
          </a:p>
          <a:p>
            <a:pPr algn="ctr"/>
            <a:r>
              <a:rPr lang="it-IT" altLang="it-IT" sz="1600" b="1">
                <a:solidFill>
                  <a:srgbClr val="FFFF00"/>
                </a:solidFill>
                <a:latin typeface="Comic Sans MS" panose="030F0902030302020204" pitchFamily="66" charset="0"/>
                <a:sym typeface="Wingdings" pitchFamily="2" charset="2"/>
              </a:rPr>
              <a:t>acidosi respiratoria</a:t>
            </a:r>
            <a:endParaRPr lang="it-IT" altLang="it-IT" sz="1600" b="1">
              <a:solidFill>
                <a:srgbClr val="FF9933"/>
              </a:solidFill>
              <a:latin typeface="Comic Sans MS" panose="030F0902030302020204" pitchFamily="66" charset="0"/>
              <a:sym typeface="Wingdings" pitchFamily="2" charset="2"/>
            </a:endParaRPr>
          </a:p>
        </p:txBody>
      </p:sp>
      <p:sp>
        <p:nvSpPr>
          <p:cNvPr id="970759" name="AutoShape 7">
            <a:extLst>
              <a:ext uri="{FF2B5EF4-FFF2-40B4-BE49-F238E27FC236}">
                <a16:creationId xmlns:a16="http://schemas.microsoft.com/office/drawing/2014/main" xmlns="" id="{AF98EA4F-2CCF-B94A-8DC8-F89FC1627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286000"/>
            <a:ext cx="3886200" cy="1066800"/>
          </a:xfrm>
          <a:prstGeom prst="rightArrowCallout">
            <a:avLst>
              <a:gd name="adj1" fmla="val 18750"/>
              <a:gd name="adj2" fmla="val 25926"/>
              <a:gd name="adj3" fmla="val 18450"/>
              <a:gd name="adj4" fmla="val 89333"/>
            </a:avLst>
          </a:prstGeom>
          <a:solidFill>
            <a:srgbClr val="000066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70760" name="Rectangle 8">
            <a:extLst>
              <a:ext uri="{FF2B5EF4-FFF2-40B4-BE49-F238E27FC236}">
                <a16:creationId xmlns:a16="http://schemas.microsoft.com/office/drawing/2014/main" xmlns="" id="{D9459D2E-E2CE-4A40-AE44-2C4C91D36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438400"/>
            <a:ext cx="3429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1600" b="1">
                <a:solidFill>
                  <a:srgbClr val="FF9933"/>
                </a:solidFill>
                <a:latin typeface="Comic Sans MS" panose="030F0902030302020204" pitchFamily="66" charset="0"/>
              </a:rPr>
              <a:t>Quando la VA diminuisce, la CO</a:t>
            </a:r>
            <a:r>
              <a:rPr lang="it-IT" altLang="it-IT" sz="1200" b="1">
                <a:solidFill>
                  <a:srgbClr val="FF9933"/>
                </a:solidFill>
                <a:latin typeface="Comic Sans MS" panose="030F0902030302020204" pitchFamily="66" charset="0"/>
              </a:rPr>
              <a:t>2</a:t>
            </a:r>
            <a:r>
              <a:rPr lang="it-IT" altLang="it-IT" sz="1600" b="1">
                <a:solidFill>
                  <a:srgbClr val="FF9933"/>
                </a:solidFill>
                <a:latin typeface="Comic Sans MS" panose="030F0902030302020204" pitchFamily="66" charset="0"/>
              </a:rPr>
              <a:t> è prodotta più rapidamente di quanto non venga eliminata</a:t>
            </a:r>
            <a:endParaRPr lang="it-IT" altLang="it-IT" sz="1600" b="1">
              <a:solidFill>
                <a:srgbClr val="FF9933"/>
              </a:solidFill>
              <a:latin typeface="Comic Sans MS" panose="030F0902030302020204" pitchFamily="66" charset="0"/>
              <a:sym typeface="Wingdings" pitchFamily="2" charset="2"/>
            </a:endParaRPr>
          </a:p>
        </p:txBody>
      </p:sp>
      <p:sp>
        <p:nvSpPr>
          <p:cNvPr id="970761" name="AutoShape 9">
            <a:extLst>
              <a:ext uri="{FF2B5EF4-FFF2-40B4-BE49-F238E27FC236}">
                <a16:creationId xmlns:a16="http://schemas.microsoft.com/office/drawing/2014/main" xmlns="" id="{6F5BD7FC-B855-0B48-A9FB-1D2BDA54E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2438400"/>
            <a:ext cx="1905000" cy="762000"/>
          </a:xfrm>
          <a:prstGeom prst="rightArrowCallout">
            <a:avLst>
              <a:gd name="adj1" fmla="val 18750"/>
              <a:gd name="adj2" fmla="val 25926"/>
              <a:gd name="adj3" fmla="val 12662"/>
              <a:gd name="adj4" fmla="val 89333"/>
            </a:avLst>
          </a:prstGeom>
          <a:solidFill>
            <a:srgbClr val="000066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70762" name="Rectangle 10">
            <a:extLst>
              <a:ext uri="{FF2B5EF4-FFF2-40B4-BE49-F238E27FC236}">
                <a16:creationId xmlns:a16="http://schemas.microsoft.com/office/drawing/2014/main" xmlns="" id="{394BE705-A809-F549-AD93-17D7A417F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2514601"/>
            <a:ext cx="1981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1600" b="1">
                <a:solidFill>
                  <a:srgbClr val="FF9933"/>
                </a:solidFill>
                <a:latin typeface="Comic Sans MS" panose="030F0902030302020204" pitchFamily="66" charset="0"/>
                <a:sym typeface="Wingdings" pitchFamily="2" charset="2"/>
              </a:rPr>
              <a:t>aumento PaCO2</a:t>
            </a:r>
          </a:p>
          <a:p>
            <a:r>
              <a:rPr lang="it-IT" altLang="it-IT" sz="1600" b="1">
                <a:solidFill>
                  <a:srgbClr val="FF9933"/>
                </a:solidFill>
                <a:latin typeface="Comic Sans MS" panose="030F0902030302020204" pitchFamily="66" charset="0"/>
                <a:sym typeface="Wingdings" pitchFamily="2" charset="2"/>
              </a:rPr>
              <a:t>diminuzione pH</a:t>
            </a:r>
          </a:p>
        </p:txBody>
      </p:sp>
      <p:sp>
        <p:nvSpPr>
          <p:cNvPr id="970763" name="AutoShape 11">
            <a:extLst>
              <a:ext uri="{FF2B5EF4-FFF2-40B4-BE49-F238E27FC236}">
                <a16:creationId xmlns:a16="http://schemas.microsoft.com/office/drawing/2014/main" xmlns="" id="{D2641A48-4373-4E4D-8E4E-A1D96F4D8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657600"/>
            <a:ext cx="3886200" cy="1066800"/>
          </a:xfrm>
          <a:prstGeom prst="rightArrowCallout">
            <a:avLst>
              <a:gd name="adj1" fmla="val 18750"/>
              <a:gd name="adj2" fmla="val 25926"/>
              <a:gd name="adj3" fmla="val 18450"/>
              <a:gd name="adj4" fmla="val 89333"/>
            </a:avLst>
          </a:prstGeom>
          <a:solidFill>
            <a:srgbClr val="000066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70764" name="Rectangle 12">
            <a:extLst>
              <a:ext uri="{FF2B5EF4-FFF2-40B4-BE49-F238E27FC236}">
                <a16:creationId xmlns:a16="http://schemas.microsoft.com/office/drawing/2014/main" xmlns="" id="{31484205-B7D5-544B-B3BE-456B72945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733800"/>
            <a:ext cx="3429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1600" b="1">
                <a:solidFill>
                  <a:srgbClr val="FF9933"/>
                </a:solidFill>
                <a:latin typeface="Comic Sans MS" panose="030F0902030302020204" pitchFamily="66" charset="0"/>
              </a:rPr>
              <a:t>Quando la CO</a:t>
            </a:r>
            <a:r>
              <a:rPr lang="it-IT" altLang="it-IT" sz="1200" b="1">
                <a:solidFill>
                  <a:srgbClr val="FF9933"/>
                </a:solidFill>
                <a:latin typeface="Comic Sans MS" panose="030F0902030302020204" pitchFamily="66" charset="0"/>
              </a:rPr>
              <a:t>2</a:t>
            </a:r>
            <a:r>
              <a:rPr lang="it-IT" altLang="it-IT" sz="1600" b="1">
                <a:solidFill>
                  <a:srgbClr val="FF9933"/>
                </a:solidFill>
                <a:latin typeface="Comic Sans MS" panose="030F0902030302020204" pitchFamily="66" charset="0"/>
              </a:rPr>
              <a:t> è rimossa dalla VA più rapidamente di quanto non prodotta dai tessuti</a:t>
            </a:r>
            <a:endParaRPr lang="it-IT" altLang="it-IT" sz="1600" b="1">
              <a:solidFill>
                <a:srgbClr val="FF9933"/>
              </a:solidFill>
              <a:latin typeface="Comic Sans MS" panose="030F0902030302020204" pitchFamily="66" charset="0"/>
              <a:sym typeface="Wingdings" pitchFamily="2" charset="2"/>
            </a:endParaRPr>
          </a:p>
        </p:txBody>
      </p:sp>
      <p:sp>
        <p:nvSpPr>
          <p:cNvPr id="970765" name="AutoShape 13">
            <a:extLst>
              <a:ext uri="{FF2B5EF4-FFF2-40B4-BE49-F238E27FC236}">
                <a16:creationId xmlns:a16="http://schemas.microsoft.com/office/drawing/2014/main" xmlns="" id="{E1A7D6AD-0CE5-B84E-A09C-98AD0D93A3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810000"/>
            <a:ext cx="2057400" cy="762000"/>
          </a:xfrm>
          <a:prstGeom prst="rightArrowCallout">
            <a:avLst>
              <a:gd name="adj1" fmla="val 18750"/>
              <a:gd name="adj2" fmla="val 25926"/>
              <a:gd name="adj3" fmla="val 13675"/>
              <a:gd name="adj4" fmla="val 89333"/>
            </a:avLst>
          </a:prstGeom>
          <a:solidFill>
            <a:srgbClr val="000066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70766" name="Rectangle 14">
            <a:extLst>
              <a:ext uri="{FF2B5EF4-FFF2-40B4-BE49-F238E27FC236}">
                <a16:creationId xmlns:a16="http://schemas.microsoft.com/office/drawing/2014/main" xmlns="" id="{A8A7D362-F5B4-AB4B-88CD-6E5A09633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886201"/>
            <a:ext cx="1981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1600" b="1">
                <a:solidFill>
                  <a:srgbClr val="FF9933"/>
                </a:solidFill>
                <a:latin typeface="Comic Sans MS" panose="030F0902030302020204" pitchFamily="66" charset="0"/>
                <a:sym typeface="Wingdings" pitchFamily="2" charset="2"/>
              </a:rPr>
              <a:t>diminuisce PaCO2</a:t>
            </a:r>
          </a:p>
          <a:p>
            <a:r>
              <a:rPr lang="it-IT" altLang="it-IT" sz="1600" b="1">
                <a:solidFill>
                  <a:srgbClr val="FF9933"/>
                </a:solidFill>
                <a:latin typeface="Comic Sans MS" panose="030F0902030302020204" pitchFamily="66" charset="0"/>
                <a:sym typeface="Wingdings" pitchFamily="2" charset="2"/>
              </a:rPr>
              <a:t>aumenta pH</a:t>
            </a:r>
          </a:p>
        </p:txBody>
      </p:sp>
      <p:sp>
        <p:nvSpPr>
          <p:cNvPr id="970767" name="Rectangle 15">
            <a:extLst>
              <a:ext uri="{FF2B5EF4-FFF2-40B4-BE49-F238E27FC236}">
                <a16:creationId xmlns:a16="http://schemas.microsoft.com/office/drawing/2014/main" xmlns="" id="{3715DDF3-240E-6C46-B26B-82E84382D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3810001"/>
            <a:ext cx="2362200" cy="584775"/>
          </a:xfrm>
          <a:prstGeom prst="rect">
            <a:avLst/>
          </a:prstGeom>
          <a:solidFill>
            <a:srgbClr val="003366"/>
          </a:solidFill>
          <a:ln w="38100" cmpd="dbl">
            <a:solidFill>
              <a:srgbClr val="00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1600" b="1">
                <a:solidFill>
                  <a:srgbClr val="FFFF00"/>
                </a:solidFill>
                <a:latin typeface="Comic Sans MS" panose="030F0902030302020204" pitchFamily="66" charset="0"/>
                <a:sym typeface="Wingdings" pitchFamily="2" charset="2"/>
              </a:rPr>
              <a:t>iperventilazione o</a:t>
            </a:r>
          </a:p>
          <a:p>
            <a:pPr algn="ctr"/>
            <a:r>
              <a:rPr lang="it-IT" altLang="it-IT" sz="1600" b="1">
                <a:solidFill>
                  <a:srgbClr val="FFFF00"/>
                </a:solidFill>
                <a:latin typeface="Comic Sans MS" panose="030F0902030302020204" pitchFamily="66" charset="0"/>
                <a:sym typeface="Wingdings" pitchFamily="2" charset="2"/>
              </a:rPr>
              <a:t>alcalosi respiratoria</a:t>
            </a:r>
            <a:endParaRPr lang="it-IT" altLang="it-IT" sz="1600" b="1">
              <a:solidFill>
                <a:srgbClr val="FF9933"/>
              </a:solidFill>
              <a:latin typeface="Comic Sans MS" panose="030F0902030302020204" pitchFamily="66" charset="0"/>
              <a:sym typeface="Wingdings" pitchFamily="2" charset="2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3BAF725E-3475-754D-92BF-E0C4774B1F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98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30"/>
    </mc:Choice>
    <mc:Fallback xmlns="">
      <p:transition spd="slow" advTm="82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7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26017</TotalTime>
  <Words>769</Words>
  <Application>Microsoft Office PowerPoint</Application>
  <PresentationFormat>Personalizzato</PresentationFormat>
  <Paragraphs>289</Paragraphs>
  <Slides>18</Slides>
  <Notes>9</Notes>
  <HiddenSlides>0</HiddenSlides>
  <MMClips>18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18</vt:i4>
      </vt:variant>
    </vt:vector>
  </HeadingPairs>
  <TitlesOfParts>
    <vt:vector size="21" baseType="lpstr">
      <vt:lpstr>Tema di Office</vt:lpstr>
      <vt:lpstr>Equation</vt:lpstr>
      <vt:lpstr>Photo Editor Photo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Regolazione della ventilazione polmonare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PATOGENESI dell’Insufficienza Respiratoria</vt:lpstr>
      <vt:lpstr>Classificazione dell’insufficienza respiratoria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Fisiopatologia Medica  Malattie dell’apparato respiratorio</dc:title>
  <dc:creator>marco.confalonieri@asuits.sanita.fvg.it</dc:creator>
  <cp:lastModifiedBy>Luca</cp:lastModifiedBy>
  <cp:revision>244</cp:revision>
  <dcterms:created xsi:type="dcterms:W3CDTF">2017-11-05T20:32:28Z</dcterms:created>
  <dcterms:modified xsi:type="dcterms:W3CDTF">2021-01-05T14:06:34Z</dcterms:modified>
</cp:coreProperties>
</file>