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1487" r:id="rId2"/>
    <p:sldId id="1488" r:id="rId3"/>
    <p:sldId id="411" r:id="rId4"/>
    <p:sldId id="425" r:id="rId5"/>
    <p:sldId id="1489" r:id="rId6"/>
    <p:sldId id="426" r:id="rId7"/>
    <p:sldId id="1490" r:id="rId8"/>
    <p:sldId id="258" r:id="rId9"/>
    <p:sldId id="1491" r:id="rId10"/>
    <p:sldId id="427" r:id="rId11"/>
    <p:sldId id="428" r:id="rId12"/>
    <p:sldId id="1492" r:id="rId13"/>
    <p:sldId id="430" r:id="rId14"/>
    <p:sldId id="431" r:id="rId15"/>
    <p:sldId id="432" r:id="rId16"/>
    <p:sldId id="433" r:id="rId17"/>
    <p:sldId id="434" r:id="rId18"/>
    <p:sldId id="435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D78"/>
    <a:srgbClr val="FF8AD8"/>
    <a:srgbClr val="8EFA00"/>
    <a:srgbClr val="0096FF"/>
    <a:srgbClr val="797979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170"/>
    <p:restoredTop sz="94651"/>
  </p:normalViewPr>
  <p:slideViewPr>
    <p:cSldViewPr snapToGrid="0" snapToObjects="1">
      <p:cViewPr varScale="1">
        <p:scale>
          <a:sx n="62" d="100"/>
          <a:sy n="62" d="100"/>
        </p:scale>
        <p:origin x="232" y="1224"/>
      </p:cViewPr>
      <p:guideLst/>
    </p:cSldViewPr>
  </p:slideViewPr>
  <p:outlineViewPr>
    <p:cViewPr>
      <p:scale>
        <a:sx n="33" d="100"/>
        <a:sy n="33" d="100"/>
      </p:scale>
      <p:origin x="0" y="-10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6T11:30:13.4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6T11:31:09.8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6T11:31:12.6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6T11:31:19.5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6T11:31:53.9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6T11:32:13.6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6T11:32:13.9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6T11:30:30.11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6T11:30:31.4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6T11:30:31.7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6T11:30:45.8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6T11:30:51.7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6T11:31:01.3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6T11:31:03.2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6T11:31:07.1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BB1B4557-8518-A64E-9F89-AF28E09C81EE}" type="slidenum">
              <a:rPr lang="it-IT" altLang="it-IT">
                <a:latin typeface="Tahoma" charset="0"/>
              </a:rPr>
              <a:pPr/>
              <a:t>1</a:t>
            </a:fld>
            <a:endParaRPr lang="it-IT" altLang="it-IT">
              <a:latin typeface="Tahoma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205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5045A0-68AF-6347-8FCC-3536BC5C7252}" type="slidenum">
              <a:rPr lang="it-IT" altLang="it-IT"/>
              <a:pPr>
                <a:defRPr/>
              </a:pPr>
              <a:t>16</a:t>
            </a:fld>
            <a:endParaRPr lang="it-IT" altLang="it-IT"/>
          </a:p>
        </p:txBody>
      </p:sp>
      <p:sp>
        <p:nvSpPr>
          <p:cNvPr id="637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19587"/>
          </a:xfrm>
        </p:spPr>
        <p:txBody>
          <a:bodyPr/>
          <a:lstStyle/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5106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5E5D6E-BD26-6649-832A-06ADE494C63A}" type="slidenum">
              <a:rPr lang="it-IT" altLang="it-IT"/>
              <a:pPr>
                <a:defRPr/>
              </a:pPr>
              <a:t>17</a:t>
            </a:fld>
            <a:endParaRPr lang="it-IT" altLang="it-IT"/>
          </a:p>
        </p:txBody>
      </p:sp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19587"/>
          </a:xfrm>
        </p:spPr>
        <p:txBody>
          <a:bodyPr/>
          <a:lstStyle/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9034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4015EA5C-47E4-CA43-9ECC-47F8F4145B1A}" type="slidenum">
              <a:rPr lang="it-IT" altLang="it-IT">
                <a:latin typeface="Tahoma" charset="0"/>
              </a:rPr>
              <a:pPr/>
              <a:t>2</a:t>
            </a:fld>
            <a:endParaRPr lang="it-IT" altLang="it-IT">
              <a:latin typeface="Tahoma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7362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egnaposto immagine diapositiva 1">
            <a:extLst>
              <a:ext uri="{FF2B5EF4-FFF2-40B4-BE49-F238E27FC236}">
                <a16:creationId xmlns="" xmlns:a16="http://schemas.microsoft.com/office/drawing/2014/main" id="{7049E0B2-261C-0544-BECE-783C498252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Segnaposto note 2">
            <a:extLst>
              <a:ext uri="{FF2B5EF4-FFF2-40B4-BE49-F238E27FC236}">
                <a16:creationId xmlns="" xmlns:a16="http://schemas.microsoft.com/office/drawing/2014/main" id="{28EC03B4-198F-9C42-9D40-9158DE96AB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80899" name="Segnaposto numero diapositiva 3">
            <a:extLst>
              <a:ext uri="{FF2B5EF4-FFF2-40B4-BE49-F238E27FC236}">
                <a16:creationId xmlns="" xmlns:a16="http://schemas.microsoft.com/office/drawing/2014/main" id="{04818592-254B-A240-8A25-0DF46FF350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B988BF-6F4F-6A4F-8D63-76AE08D1F595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673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211F55-1864-1742-821A-27DB9AEA9B63}" type="slidenum">
              <a:rPr lang="it-IT" altLang="it-IT"/>
              <a:pPr>
                <a:defRPr/>
              </a:pPr>
              <a:t>10</a:t>
            </a:fld>
            <a:endParaRPr lang="it-IT" altLang="it-IT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19587"/>
          </a:xfrm>
        </p:spPr>
        <p:txBody>
          <a:bodyPr/>
          <a:lstStyle/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6510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E1535A-C671-5940-B901-C8E5E2FFBC37}" type="slidenum">
              <a:rPr lang="it-IT" altLang="it-IT"/>
              <a:pPr>
                <a:defRPr/>
              </a:pPr>
              <a:t>11</a:t>
            </a:fld>
            <a:endParaRPr lang="it-IT" altLang="it-IT"/>
          </a:p>
        </p:txBody>
      </p:sp>
      <p:sp>
        <p:nvSpPr>
          <p:cNvPr id="627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19587"/>
          </a:xfrm>
        </p:spPr>
        <p:txBody>
          <a:bodyPr/>
          <a:lstStyle/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654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C105E3-2F51-9B42-BA2D-79B663A8FA2B}" type="slidenum">
              <a:rPr lang="it-IT" altLang="it-IT"/>
              <a:pPr>
                <a:defRPr/>
              </a:pPr>
              <a:t>12</a:t>
            </a:fld>
            <a:endParaRPr lang="it-IT" altLang="it-IT"/>
          </a:p>
        </p:txBody>
      </p:sp>
      <p:sp>
        <p:nvSpPr>
          <p:cNvPr id="63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19587"/>
          </a:xfrm>
        </p:spPr>
        <p:txBody>
          <a:bodyPr/>
          <a:lstStyle/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5813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151410-7271-6047-9F93-48ED41A14E23}" type="slidenum">
              <a:rPr lang="it-IT" altLang="it-IT"/>
              <a:pPr>
                <a:defRPr/>
              </a:pPr>
              <a:t>13</a:t>
            </a:fld>
            <a:endParaRPr lang="it-IT" altLang="it-IT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19587"/>
          </a:xfrm>
        </p:spPr>
        <p:txBody>
          <a:bodyPr/>
          <a:lstStyle/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8222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FEF08A-7FE2-A449-A22C-CBE0DBA2809E}" type="slidenum">
              <a:rPr lang="it-IT" altLang="it-IT"/>
              <a:pPr>
                <a:defRPr/>
              </a:pPr>
              <a:t>14</a:t>
            </a:fld>
            <a:endParaRPr lang="it-IT" altLang="it-IT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19587"/>
          </a:xfrm>
        </p:spPr>
        <p:txBody>
          <a:bodyPr/>
          <a:lstStyle/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70696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60F6D5-FFCE-D148-AB7F-41AB44ADF7E0}" type="slidenum">
              <a:rPr lang="it-IT" altLang="it-IT"/>
              <a:pPr>
                <a:defRPr/>
              </a:pPr>
              <a:t>15</a:t>
            </a:fld>
            <a:endParaRPr lang="it-IT" altLang="it-IT"/>
          </a:p>
        </p:txBody>
      </p:sp>
      <p:sp>
        <p:nvSpPr>
          <p:cNvPr id="635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19587"/>
          </a:xfrm>
        </p:spPr>
        <p:txBody>
          <a:bodyPr/>
          <a:lstStyle/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036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553D8AC-DF48-4345-890B-77303DB4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="" xmlns:a16="http://schemas.microsoft.com/office/drawing/2014/main" id="{C77D3522-EE31-A34C-B158-32FD9513A111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761E4BCC-9D93-2D42-AB28-4C8B13E88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403AD126-BE04-AA4E-9D2C-15FE00731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BFF30C58-B359-C84A-A547-651B7AA5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7A2D0EE-44A6-0340-A379-ABCB6979634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3069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61964"/>
            <a:ext cx="10363200" cy="3779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52A40-EA06-7D4D-83B1-EF189147E27D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850620952"/>
      </p:ext>
    </p:extLst>
  </p:cSld>
  <p:clrMapOvr>
    <a:masterClrMapping/>
  </p:clrMapOvr>
  <p:transition spd="med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74506-14A7-2340-B57F-84B55433A59E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2616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7" r:id="rId13"/>
    <p:sldLayoutId id="214748366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8.xml"/><Relationship Id="rId18" Type="http://schemas.openxmlformats.org/officeDocument/2006/relationships/customXml" Target="../ink/ink13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.png"/><Relationship Id="rId7" Type="http://schemas.openxmlformats.org/officeDocument/2006/relationships/customXml" Target="../ink/ink2.xml"/><Relationship Id="rId12" Type="http://schemas.openxmlformats.org/officeDocument/2006/relationships/customXml" Target="../ink/ink7.xml"/><Relationship Id="rId17" Type="http://schemas.openxmlformats.org/officeDocument/2006/relationships/customXml" Target="../ink/ink12.xml"/><Relationship Id="rId2" Type="http://schemas.openxmlformats.org/officeDocument/2006/relationships/audio" Target="../media/media1.m4a"/><Relationship Id="rId16" Type="http://schemas.openxmlformats.org/officeDocument/2006/relationships/customXml" Target="../ink/ink11.xml"/><Relationship Id="rId20" Type="http://schemas.openxmlformats.org/officeDocument/2006/relationships/customXml" Target="../ink/ink15.xml"/><Relationship Id="rId1" Type="http://schemas.microsoft.com/office/2007/relationships/media" Target="../media/media1.m4a"/><Relationship Id="rId6" Type="http://schemas.openxmlformats.org/officeDocument/2006/relationships/image" Target="NULL"/><Relationship Id="rId11" Type="http://schemas.openxmlformats.org/officeDocument/2006/relationships/customXml" Target="../ink/ink6.xml"/><Relationship Id="rId5" Type="http://schemas.openxmlformats.org/officeDocument/2006/relationships/customXml" Target="../ink/ink1.xml"/><Relationship Id="rId15" Type="http://schemas.openxmlformats.org/officeDocument/2006/relationships/customXml" Target="../ink/ink10.xml"/><Relationship Id="rId10" Type="http://schemas.openxmlformats.org/officeDocument/2006/relationships/customXml" Target="../ink/ink5.xml"/><Relationship Id="rId19" Type="http://schemas.openxmlformats.org/officeDocument/2006/relationships/customXml" Target="../ink/ink14.xml"/><Relationship Id="rId4" Type="http://schemas.openxmlformats.org/officeDocument/2006/relationships/notesSlide" Target="../notesSlides/notesSlide1.xml"/><Relationship Id="rId9" Type="http://schemas.openxmlformats.org/officeDocument/2006/relationships/customXml" Target="../ink/ink4.xml"/><Relationship Id="rId14" Type="http://schemas.openxmlformats.org/officeDocument/2006/relationships/customXml" Target="../ink/ink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274638"/>
            <a:ext cx="8736012" cy="633412"/>
          </a:xfrm>
        </p:spPr>
        <p:txBody>
          <a:bodyPr>
            <a:normAutofit fontScale="90000"/>
          </a:bodyPr>
          <a:lstStyle/>
          <a:p>
            <a:pPr marL="609600" indent="-609600"/>
            <a:r>
              <a:rPr lang="it-IT" altLang="it-IT" sz="1800" b="1" dirty="0">
                <a:highlight>
                  <a:srgbClr val="00FFFF"/>
                </a:highlight>
              </a:rPr>
              <a:t>PROGRESSIONE CLINICA DELL’ACIDOSI RESPIRATORIA </a:t>
            </a:r>
            <a:r>
              <a:rPr lang="it-IT" altLang="it-IT" sz="3200" b="1" dirty="0">
                <a:highlight>
                  <a:srgbClr val="00FFFF"/>
                </a:highlight>
              </a:rPr>
              <a:t>1 </a:t>
            </a:r>
            <a:br>
              <a:rPr lang="it-IT" altLang="it-IT" sz="3200" b="1" dirty="0">
                <a:highlight>
                  <a:srgbClr val="00FFFF"/>
                </a:highlight>
              </a:rPr>
            </a:br>
            <a:r>
              <a:rPr lang="it-IT" altLang="it-IT" sz="1800" b="1" dirty="0">
                <a:highlight>
                  <a:srgbClr val="00FFFF"/>
                </a:highlight>
              </a:rPr>
              <a:t>(ipercapnia a insorgenza acuta)</a:t>
            </a:r>
          </a:p>
        </p:txBody>
      </p:sp>
      <p:graphicFrame>
        <p:nvGraphicFramePr>
          <p:cNvPr id="645123" name="Group 3"/>
          <p:cNvGraphicFramePr>
            <a:graphicFrameLocks noGrp="1"/>
          </p:cNvGraphicFramePr>
          <p:nvPr>
            <p:ph idx="1"/>
          </p:nvPr>
        </p:nvGraphicFramePr>
        <p:xfrm>
          <a:off x="1992313" y="2133600"/>
          <a:ext cx="8134350" cy="4268026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527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541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pH</a:t>
                      </a:r>
                      <a:endParaRPr kumimoji="0" lang="it-IT" alt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7.30</a:t>
                      </a: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7.25</a:t>
                      </a: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731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Segni respiratori</a:t>
                      </a: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Tachipnea</a:t>
                      </a: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Respiro superficiale &gt;30apm</a:t>
                      </a: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541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Segni neurologici</a:t>
                      </a: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Rallentamento mentale, cefalea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Encefalopatia </a:t>
                      </a:r>
                      <a:r>
                        <a:rPr kumimoji="0" lang="it-IT" altLang="it-IT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ipercapnica</a:t>
                      </a:r>
                      <a:r>
                        <a:rPr kumimoji="0" lang="it-IT" alt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 (turbe di coscienza)</a:t>
                      </a: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4053" name="AutoShape 21"/>
          <p:cNvSpPr>
            <a:spLocks noChangeArrowheads="1"/>
          </p:cNvSpPr>
          <p:nvPr/>
        </p:nvSpPr>
        <p:spPr bwMode="auto">
          <a:xfrm>
            <a:off x="2208213" y="1125538"/>
            <a:ext cx="1655762" cy="358775"/>
          </a:xfrm>
          <a:prstGeom prst="rightArrow">
            <a:avLst>
              <a:gd name="adj1" fmla="val 50000"/>
              <a:gd name="adj2" fmla="val 1297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endParaRPr lang="it-IT" altLang="it-IT">
              <a:latin typeface="Tahoma" charset="0"/>
            </a:endParaRPr>
          </a:p>
        </p:txBody>
      </p:sp>
      <p:sp>
        <p:nvSpPr>
          <p:cNvPr id="44054" name="AutoShape 22"/>
          <p:cNvSpPr>
            <a:spLocks noChangeArrowheads="1"/>
          </p:cNvSpPr>
          <p:nvPr/>
        </p:nvSpPr>
        <p:spPr bwMode="auto">
          <a:xfrm>
            <a:off x="5087938" y="1125538"/>
            <a:ext cx="1655762" cy="358775"/>
          </a:xfrm>
          <a:prstGeom prst="rightArrow">
            <a:avLst>
              <a:gd name="adj1" fmla="val 50000"/>
              <a:gd name="adj2" fmla="val 1297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endParaRPr lang="it-IT" altLang="it-IT">
              <a:latin typeface="Tahoma" charset="0"/>
            </a:endParaRPr>
          </a:p>
        </p:txBody>
      </p:sp>
      <p:sp>
        <p:nvSpPr>
          <p:cNvPr id="44055" name="AutoShape 23"/>
          <p:cNvSpPr>
            <a:spLocks noChangeArrowheads="1"/>
          </p:cNvSpPr>
          <p:nvPr/>
        </p:nvSpPr>
        <p:spPr bwMode="auto">
          <a:xfrm>
            <a:off x="7896225" y="1125538"/>
            <a:ext cx="1655763" cy="358775"/>
          </a:xfrm>
          <a:prstGeom prst="rightArrow">
            <a:avLst>
              <a:gd name="adj1" fmla="val 50000"/>
              <a:gd name="adj2" fmla="val 1297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endParaRPr lang="it-IT" altLang="it-IT">
              <a:latin typeface="Tahoma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put penna 4">
                <a:extLst>
                  <a:ext uri="{FF2B5EF4-FFF2-40B4-BE49-F238E27FC236}">
                    <a16:creationId xmlns="" xmlns:a16="http://schemas.microsoft.com/office/drawing/2014/main" id="{0836F796-77C2-A34F-BFCB-890AEF0FCD1C}"/>
                  </a:ext>
                </a:extLst>
              </p14:cNvPr>
              <p14:cNvContentPartPr/>
              <p14:nvPr/>
            </p14:nvContentPartPr>
            <p14:xfrm>
              <a:off x="2728722" y="-835388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0836F796-77C2-A34F-BFCB-890AEF0FCD1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11082" y="-853388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put penna 5">
                <a:extLst>
                  <a:ext uri="{FF2B5EF4-FFF2-40B4-BE49-F238E27FC236}">
                    <a16:creationId xmlns="" xmlns:a16="http://schemas.microsoft.com/office/drawing/2014/main" id="{4C0A7B5D-A465-BF41-AE8F-C154C9AF2097}"/>
                  </a:ext>
                </a:extLst>
              </p14:cNvPr>
              <p14:cNvContentPartPr/>
              <p14:nvPr/>
            </p14:nvContentPartPr>
            <p14:xfrm>
              <a:off x="4532682" y="1876993"/>
              <a:ext cx="36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4C0A7B5D-A465-BF41-AE8F-C154C9AF209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14682" y="1858993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uppo 8">
            <a:extLst>
              <a:ext uri="{FF2B5EF4-FFF2-40B4-BE49-F238E27FC236}">
                <a16:creationId xmlns="" xmlns:a16="http://schemas.microsoft.com/office/drawing/2014/main" id="{597B9F83-3AD2-5341-8E8C-F8F7C505281F}"/>
              </a:ext>
            </a:extLst>
          </p:cNvPr>
          <p:cNvGrpSpPr/>
          <p:nvPr/>
        </p:nvGrpSpPr>
        <p:grpSpPr>
          <a:xfrm>
            <a:off x="12048762" y="3165793"/>
            <a:ext cx="360" cy="360"/>
            <a:chOff x="12048762" y="316579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put penna 6">
                  <a:extLst>
                    <a:ext uri="{FF2B5EF4-FFF2-40B4-BE49-F238E27FC236}">
                      <a16:creationId xmlns="" xmlns:a16="http://schemas.microsoft.com/office/drawing/2014/main" id="{7577711A-DC8A-054B-A276-41F4E5524C32}"/>
                    </a:ext>
                  </a:extLst>
                </p14:cNvPr>
                <p14:cNvContentPartPr/>
                <p14:nvPr/>
              </p14:nvContentPartPr>
              <p14:xfrm>
                <a:off x="12048762" y="3165793"/>
                <a:ext cx="360" cy="3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7577711A-DC8A-054B-A276-41F4E5524C3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031122" y="31477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put penna 7">
                  <a:extLst>
                    <a:ext uri="{FF2B5EF4-FFF2-40B4-BE49-F238E27FC236}">
                      <a16:creationId xmlns="" xmlns:a16="http://schemas.microsoft.com/office/drawing/2014/main" id="{A8F3B657-3058-804C-B685-80347D9C4A9A}"/>
                    </a:ext>
                  </a:extLst>
                </p14:cNvPr>
                <p14:cNvContentPartPr/>
                <p14:nvPr/>
              </p14:nvContentPartPr>
              <p14:xfrm>
                <a:off x="12048762" y="3165793"/>
                <a:ext cx="360" cy="3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A8F3B657-3058-804C-B685-80347D9C4A9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031122" y="31477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put penna 10">
                <a:extLst>
                  <a:ext uri="{FF2B5EF4-FFF2-40B4-BE49-F238E27FC236}">
                    <a16:creationId xmlns="" xmlns:a16="http://schemas.microsoft.com/office/drawing/2014/main" id="{7F8EA934-EEA5-1C41-8154-6920037C8543}"/>
                  </a:ext>
                </a:extLst>
              </p14:cNvPr>
              <p14:cNvContentPartPr/>
              <p14:nvPr/>
            </p14:nvContentPartPr>
            <p14:xfrm>
              <a:off x="1991442" y="2112793"/>
              <a:ext cx="360" cy="3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7F8EA934-EEA5-1C41-8154-6920037C85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73802" y="209479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put penna 12">
                <a:extLst>
                  <a:ext uri="{FF2B5EF4-FFF2-40B4-BE49-F238E27FC236}">
                    <a16:creationId xmlns="" xmlns:a16="http://schemas.microsoft.com/office/drawing/2014/main" id="{B45E7465-B90B-E448-A09C-C59E89472A4B}"/>
                  </a:ext>
                </a:extLst>
              </p14:cNvPr>
              <p14:cNvContentPartPr/>
              <p14:nvPr/>
            </p14:nvContentPartPr>
            <p14:xfrm>
              <a:off x="4598922" y="2130793"/>
              <a:ext cx="360" cy="3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B45E7465-B90B-E448-A09C-C59E89472A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80922" y="211315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put penna 17">
                <a:extLst>
                  <a:ext uri="{FF2B5EF4-FFF2-40B4-BE49-F238E27FC236}">
                    <a16:creationId xmlns="" xmlns:a16="http://schemas.microsoft.com/office/drawing/2014/main" id="{431E276C-F086-C744-89E6-729F4416A03A}"/>
                  </a:ext>
                </a:extLst>
              </p14:cNvPr>
              <p14:cNvContentPartPr/>
              <p14:nvPr/>
            </p14:nvContentPartPr>
            <p14:xfrm>
              <a:off x="10145082" y="2153833"/>
              <a:ext cx="360" cy="3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431E276C-F086-C744-89E6-729F4416A03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27082" y="213619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put penna 18">
                <a:extLst>
                  <a:ext uri="{FF2B5EF4-FFF2-40B4-BE49-F238E27FC236}">
                    <a16:creationId xmlns="" xmlns:a16="http://schemas.microsoft.com/office/drawing/2014/main" id="{DA5019CF-B63B-544C-AB77-357D5BE644B0}"/>
                  </a:ext>
                </a:extLst>
              </p14:cNvPr>
              <p14:cNvContentPartPr/>
              <p14:nvPr/>
            </p14:nvContentPartPr>
            <p14:xfrm>
              <a:off x="10143642" y="3505993"/>
              <a:ext cx="360" cy="36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DA5019CF-B63B-544C-AB77-357D5BE644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25642" y="348835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put penna 19">
                <a:extLst>
                  <a:ext uri="{FF2B5EF4-FFF2-40B4-BE49-F238E27FC236}">
                    <a16:creationId xmlns="" xmlns:a16="http://schemas.microsoft.com/office/drawing/2014/main" id="{35D6336E-7DE4-8E4F-BBB1-75A55D0C53F2}"/>
                  </a:ext>
                </a:extLst>
              </p14:cNvPr>
              <p14:cNvContentPartPr/>
              <p14:nvPr/>
            </p14:nvContentPartPr>
            <p14:xfrm>
              <a:off x="10140402" y="4943113"/>
              <a:ext cx="360" cy="36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35D6336E-7DE4-8E4F-BBB1-75A55D0C53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22402" y="492547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put penna 20">
                <a:extLst>
                  <a:ext uri="{FF2B5EF4-FFF2-40B4-BE49-F238E27FC236}">
                    <a16:creationId xmlns="" xmlns:a16="http://schemas.microsoft.com/office/drawing/2014/main" id="{207A316E-8BDF-D347-9FE9-C6AC8194D5C7}"/>
                  </a:ext>
                </a:extLst>
              </p14:cNvPr>
              <p14:cNvContentPartPr/>
              <p14:nvPr/>
            </p14:nvContentPartPr>
            <p14:xfrm>
              <a:off x="10127442" y="6684433"/>
              <a:ext cx="360" cy="36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207A316E-8BDF-D347-9FE9-C6AC8194D5C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09442" y="666643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put penna 21">
                <a:extLst>
                  <a:ext uri="{FF2B5EF4-FFF2-40B4-BE49-F238E27FC236}">
                    <a16:creationId xmlns="" xmlns:a16="http://schemas.microsoft.com/office/drawing/2014/main" id="{E10D21A0-4D09-3E48-8BE0-1B07E92A96BC}"/>
                  </a:ext>
                </a:extLst>
              </p14:cNvPr>
              <p14:cNvContentPartPr/>
              <p14:nvPr/>
            </p14:nvContentPartPr>
            <p14:xfrm>
              <a:off x="10129242" y="6420193"/>
              <a:ext cx="360" cy="3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E10D21A0-4D09-3E48-8BE0-1B07E92A96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11602" y="640219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Input penna 24">
                <a:extLst>
                  <a:ext uri="{FF2B5EF4-FFF2-40B4-BE49-F238E27FC236}">
                    <a16:creationId xmlns="" xmlns:a16="http://schemas.microsoft.com/office/drawing/2014/main" id="{31AD933E-4F39-AB47-8BA9-38BB96E66110}"/>
                  </a:ext>
                </a:extLst>
              </p14:cNvPr>
              <p14:cNvContentPartPr/>
              <p14:nvPr/>
            </p14:nvContentPartPr>
            <p14:xfrm>
              <a:off x="1985322" y="6431353"/>
              <a:ext cx="360" cy="36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31AD933E-4F39-AB47-8BA9-38BB96E661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7322" y="641335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7" name="Input penna 26">
                <a:extLst>
                  <a:ext uri="{FF2B5EF4-FFF2-40B4-BE49-F238E27FC236}">
                    <a16:creationId xmlns="" xmlns:a16="http://schemas.microsoft.com/office/drawing/2014/main" id="{FD1094ED-62FB-484F-B6F1-EADC0CE5300A}"/>
                  </a:ext>
                </a:extLst>
              </p14:cNvPr>
              <p14:cNvContentPartPr/>
              <p14:nvPr/>
            </p14:nvContentPartPr>
            <p14:xfrm>
              <a:off x="547842" y="1332172"/>
              <a:ext cx="360" cy="36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FD1094ED-62FB-484F-B6F1-EADC0CE530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0202" y="1314172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uppo 29">
            <a:extLst>
              <a:ext uri="{FF2B5EF4-FFF2-40B4-BE49-F238E27FC236}">
                <a16:creationId xmlns="" xmlns:a16="http://schemas.microsoft.com/office/drawing/2014/main" id="{A0B14161-B7E7-764B-92D5-E78E30FBB63B}"/>
              </a:ext>
            </a:extLst>
          </p:cNvPr>
          <p:cNvGrpSpPr/>
          <p:nvPr/>
        </p:nvGrpSpPr>
        <p:grpSpPr>
          <a:xfrm>
            <a:off x="10506162" y="3683692"/>
            <a:ext cx="360" cy="360"/>
            <a:chOff x="10506162" y="368369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8" name="Input penna 27">
                  <a:extLst>
                    <a:ext uri="{FF2B5EF4-FFF2-40B4-BE49-F238E27FC236}">
                      <a16:creationId xmlns="" xmlns:a16="http://schemas.microsoft.com/office/drawing/2014/main" id="{45B99D2C-FB6A-CA4B-B5BC-E334A28AB8DD}"/>
                    </a:ext>
                  </a:extLst>
                </p14:cNvPr>
                <p14:cNvContentPartPr/>
                <p14:nvPr/>
              </p14:nvContentPartPr>
              <p14:xfrm>
                <a:off x="10506162" y="3683692"/>
                <a:ext cx="360" cy="3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45B99D2C-FB6A-CA4B-B5BC-E334A28AB8D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88162" y="366605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9" name="Input penna 28">
                  <a:extLst>
                    <a:ext uri="{FF2B5EF4-FFF2-40B4-BE49-F238E27FC236}">
                      <a16:creationId xmlns="" xmlns:a16="http://schemas.microsoft.com/office/drawing/2014/main" id="{FDB0FD56-EDCF-5045-9DC2-02DD69E6940D}"/>
                    </a:ext>
                  </a:extLst>
                </p14:cNvPr>
                <p14:cNvContentPartPr/>
                <p14:nvPr/>
              </p14:nvContentPartPr>
              <p14:xfrm>
                <a:off x="10506162" y="3683692"/>
                <a:ext cx="360" cy="36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FDB0FD56-EDCF-5045-9DC2-02DD69E6940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88162" y="366605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aphicFrame>
        <p:nvGraphicFramePr>
          <p:cNvPr id="4" name="Tabella 3">
            <a:extLst>
              <a:ext uri="{FF2B5EF4-FFF2-40B4-BE49-F238E27FC236}">
                <a16:creationId xmlns="" xmlns:a16="http://schemas.microsoft.com/office/drawing/2014/main" id="{A0002EE6-5EC4-8541-9B96-E9D6DBC1B6CB}"/>
              </a:ext>
            </a:extLst>
          </p:cNvPr>
          <p:cNvGraphicFramePr>
            <a:graphicFrameLocks noGrp="1"/>
          </p:cNvGraphicFramePr>
          <p:nvPr/>
        </p:nvGraphicFramePr>
        <p:xfrm>
          <a:off x="10931236" y="526473"/>
          <a:ext cx="374073" cy="568036"/>
        </p:xfrm>
        <a:graphic>
          <a:graphicData uri="http://schemas.openxmlformats.org/drawingml/2006/table">
            <a:tbl>
              <a:tblPr/>
              <a:tblGrid>
                <a:gridCol w="374073">
                  <a:extLst>
                    <a:ext uri="{9D8B030D-6E8A-4147-A177-3AD203B41FA5}">
                      <a16:colId xmlns="" xmlns:a16="http://schemas.microsoft.com/office/drawing/2014/main" val="2797523882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43156742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7C087489-41A5-D54B-845D-8FEBA6BC6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79424"/>
      </p:ext>
    </p:extLst>
  </p:cSld>
  <p:clrMapOvr>
    <a:masterClrMapping/>
  </p:clrMapOvr>
  <p:transition spd="slow" advTm="5381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4114" y="333376"/>
            <a:ext cx="9515475" cy="633413"/>
          </a:xfrm>
        </p:spPr>
        <p:txBody>
          <a:bodyPr/>
          <a:lstStyle/>
          <a:p>
            <a:pPr>
              <a:defRPr/>
            </a:pPr>
            <a:r>
              <a:rPr lang="it-IT" altLang="it-IT" sz="3600" dirty="0">
                <a:solidFill>
                  <a:schemeClr val="bg1"/>
                </a:solidFill>
              </a:rPr>
              <a:t>SISTEMI DI SOMMINISTRAZIONE DELL’O</a:t>
            </a:r>
            <a:r>
              <a:rPr lang="it-IT" altLang="it-IT" sz="3600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3400" y="1844675"/>
            <a:ext cx="874395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it-IT" altLang="it-IT" b="1" dirty="0">
                <a:solidFill>
                  <a:srgbClr val="FFFF66"/>
                </a:solidFill>
              </a:rPr>
              <a:t>Cannule nasali</a:t>
            </a:r>
            <a:r>
              <a:rPr lang="it-IT" altLang="it-IT" dirty="0"/>
              <a:t>: </a:t>
            </a:r>
            <a:r>
              <a:rPr lang="it-IT" altLang="it-IT" dirty="0">
                <a:solidFill>
                  <a:schemeClr val="bg1"/>
                </a:solidFill>
              </a:rPr>
              <a:t>due tubuli che vengono inseriti nella parte anteriore delle narici, sostenuti da un leggero supporto.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charset="2"/>
              <a:buChar char="q"/>
              <a:defRPr/>
            </a:pPr>
            <a:r>
              <a:rPr lang="it-IT" altLang="it-IT" dirty="0">
                <a:solidFill>
                  <a:schemeClr val="bg1"/>
                </a:solidFill>
              </a:rPr>
              <a:t>Vantaggi: risparmiano al paziente il fastidio della maschera, possono essere tenute in situ per lunghi periodi.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charset="2"/>
              <a:buChar char="q"/>
              <a:defRPr/>
            </a:pPr>
            <a:r>
              <a:rPr lang="it-IT" altLang="it-IT" dirty="0">
                <a:solidFill>
                  <a:schemeClr val="bg1"/>
                </a:solidFill>
              </a:rPr>
              <a:t>Svantaggi: basse concentrazioni massimali di O</a:t>
            </a:r>
            <a:r>
              <a:rPr lang="it-IT" altLang="it-IT" b="1" baseline="-25000" dirty="0">
                <a:solidFill>
                  <a:schemeClr val="bg1"/>
                </a:solidFill>
              </a:rPr>
              <a:t>2</a:t>
            </a:r>
            <a:r>
              <a:rPr lang="it-IT" altLang="it-IT" dirty="0">
                <a:solidFill>
                  <a:schemeClr val="bg1"/>
                </a:solidFill>
              </a:rPr>
              <a:t> disponibili per l’inspirazione e imprevedibilità di tali concentrazioni, specie se respira a bocca aperta.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it-IT" altLang="it-IT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7FAA162B-AF18-924E-A1D7-F0EB59EFF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47"/>
    </mc:Choice>
    <mc:Fallback xmlns="">
      <p:transition spd="slow" advTm="41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pic>
        <p:nvPicPr>
          <p:cNvPr id="626691" name="Picture 3" descr="occhialini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7514" y="2216150"/>
            <a:ext cx="3455987" cy="19764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26692" name="Picture 4" descr="occhialini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" y="-7938"/>
            <a:ext cx="10814050" cy="721042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C15983EF-3C0F-5C4F-9913-E25E5362A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1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37"/>
    </mc:Choice>
    <mc:Fallback xmlns="">
      <p:transition spd="slow" advTm="26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17625" y="620713"/>
            <a:ext cx="9601200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altLang="it-IT">
                <a:solidFill>
                  <a:schemeClr val="bg1"/>
                </a:solidFill>
              </a:rPr>
              <a:t>SISTEMI DI SOMMINISTRAZIONE DELL’O</a:t>
            </a:r>
            <a:r>
              <a:rPr lang="it-IT" altLang="it-IT" baseline="-25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3600" b="1">
                <a:solidFill>
                  <a:srgbClr val="FFFF66"/>
                </a:solidFill>
              </a:rPr>
              <a:t>Maschere semplici</a:t>
            </a:r>
            <a:r>
              <a:rPr lang="it-IT" altLang="it-IT"/>
              <a:t>: </a:t>
            </a:r>
            <a:r>
              <a:rPr lang="it-IT" altLang="it-IT">
                <a:solidFill>
                  <a:schemeClr val="bg1"/>
                </a:solidFill>
              </a:rPr>
              <a:t>coprono il viso e la bocca. Si somministra O</a:t>
            </a:r>
            <a:r>
              <a:rPr lang="it-IT" altLang="it-IT" b="1" baseline="-25000">
                <a:solidFill>
                  <a:schemeClr val="bg1"/>
                </a:solidFill>
              </a:rPr>
              <a:t>2</a:t>
            </a:r>
            <a:r>
              <a:rPr lang="it-IT" altLang="it-IT">
                <a:solidFill>
                  <a:schemeClr val="bg1"/>
                </a:solidFill>
              </a:rPr>
              <a:t> in concentrazioni fino al 60%, quando la velocità di flusso è pari a 6L/min. </a:t>
            </a:r>
          </a:p>
          <a:p>
            <a:pPr>
              <a:buClr>
                <a:schemeClr val="tx1"/>
              </a:buClr>
              <a:buFont typeface="Wingdings" charset="2"/>
              <a:buChar char="q"/>
              <a:defRPr/>
            </a:pPr>
            <a:r>
              <a:rPr lang="it-IT" altLang="it-IT">
                <a:solidFill>
                  <a:schemeClr val="bg1"/>
                </a:solidFill>
              </a:rPr>
              <a:t>Svantaggio: nella maschera si accumula CO</a:t>
            </a:r>
            <a:r>
              <a:rPr lang="it-IT" altLang="it-IT" b="1" baseline="-25000">
                <a:solidFill>
                  <a:schemeClr val="bg1"/>
                </a:solidFill>
              </a:rPr>
              <a:t>2</a:t>
            </a:r>
            <a:r>
              <a:rPr lang="it-IT" altLang="it-IT">
                <a:solidFill>
                  <a:schemeClr val="bg1"/>
                </a:solidFill>
              </a:rPr>
              <a:t>, quindi sono da evitare in pazienti che tendono ad accumulare la CO</a:t>
            </a:r>
            <a:r>
              <a:rPr lang="it-IT" altLang="it-IT" b="1" baseline="-25000">
                <a:solidFill>
                  <a:schemeClr val="bg1"/>
                </a:solidFill>
              </a:rPr>
              <a:t>2</a:t>
            </a:r>
            <a:r>
              <a:rPr lang="it-IT" altLang="it-IT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8F87B0E6-52A3-EE4B-B5B5-1E5E3F4DB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3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5"/>
    </mc:Choice>
    <mc:Fallback xmlns="">
      <p:transition spd="slow" advTm="19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pic>
        <p:nvPicPr>
          <p:cNvPr id="630787" name="Picture 3" descr="maschera sempli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" y="0"/>
            <a:ext cx="10287000" cy="68595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DE1542F8-1D6E-7C48-8205-B9F8599CB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4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"/>
    </mc:Choice>
    <mc:Fallback xmlns="">
      <p:transition spd="slow" advTm="1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1" y="765176"/>
            <a:ext cx="9515475" cy="6334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altLang="it-IT">
                <a:solidFill>
                  <a:schemeClr val="bg1"/>
                </a:solidFill>
              </a:rPr>
              <a:t>SISTEMI DI SOMMINISTRAZIONE DELL’O</a:t>
            </a:r>
            <a:r>
              <a:rPr lang="it-IT" altLang="it-IT" baseline="-25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7625" y="1989138"/>
            <a:ext cx="9258300" cy="5135562"/>
          </a:xfrm>
        </p:spPr>
        <p:txBody>
          <a:bodyPr/>
          <a:lstStyle/>
          <a:p>
            <a:pPr>
              <a:defRPr/>
            </a:pPr>
            <a:r>
              <a:rPr lang="it-IT" altLang="it-IT" b="1">
                <a:solidFill>
                  <a:srgbClr val="FFFF66"/>
                </a:solidFill>
              </a:rPr>
              <a:t>Maschera di Venturi</a:t>
            </a:r>
            <a:r>
              <a:rPr lang="it-IT" altLang="it-IT"/>
              <a:t>: </a:t>
            </a:r>
            <a:r>
              <a:rPr lang="it-IT" altLang="it-IT">
                <a:solidFill>
                  <a:schemeClr val="bg1"/>
                </a:solidFill>
              </a:rPr>
              <a:t>l’O</a:t>
            </a:r>
            <a:r>
              <a:rPr lang="it-IT" altLang="it-IT" b="1" baseline="-25000">
                <a:solidFill>
                  <a:schemeClr val="bg1"/>
                </a:solidFill>
              </a:rPr>
              <a:t>2</a:t>
            </a:r>
            <a:r>
              <a:rPr lang="it-IT" altLang="it-IT">
                <a:solidFill>
                  <a:schemeClr val="bg1"/>
                </a:solidFill>
              </a:rPr>
              <a:t> entrando nella maschera attraverso un getto sottile, induce un flusso costante di aria che entra attraverso i fori circostanti. Con un flusso dell’O</a:t>
            </a:r>
            <a:r>
              <a:rPr lang="it-IT" altLang="it-IT" b="1" baseline="-25000">
                <a:solidFill>
                  <a:schemeClr val="bg1"/>
                </a:solidFill>
              </a:rPr>
              <a:t>2</a:t>
            </a:r>
            <a:r>
              <a:rPr lang="it-IT" altLang="it-IT">
                <a:solidFill>
                  <a:schemeClr val="bg1"/>
                </a:solidFill>
              </a:rPr>
              <a:t> di 4L/min si somministra al paziente un flusso totale (O</a:t>
            </a:r>
            <a:r>
              <a:rPr lang="it-IT" altLang="it-IT" b="1" baseline="-25000">
                <a:solidFill>
                  <a:schemeClr val="bg1"/>
                </a:solidFill>
              </a:rPr>
              <a:t>2</a:t>
            </a:r>
            <a:r>
              <a:rPr lang="it-IT" altLang="it-IT">
                <a:solidFill>
                  <a:schemeClr val="bg1"/>
                </a:solidFill>
              </a:rPr>
              <a:t>+aria) di circa</a:t>
            </a:r>
            <a:r>
              <a:rPr lang="it-IT" altLang="it-IT"/>
              <a:t> </a:t>
            </a:r>
            <a:r>
              <a:rPr lang="it-IT" altLang="it-IT">
                <a:solidFill>
                  <a:srgbClr val="FFFF66"/>
                </a:solidFill>
              </a:rPr>
              <a:t>40L/min</a:t>
            </a:r>
            <a:r>
              <a:rPr lang="it-IT" altLang="it-IT"/>
              <a:t>. </a:t>
            </a:r>
            <a:r>
              <a:rPr lang="it-IT" altLang="it-IT">
                <a:solidFill>
                  <a:schemeClr val="bg1"/>
                </a:solidFill>
              </a:rPr>
              <a:t>In questo modo la</a:t>
            </a:r>
            <a:r>
              <a:rPr lang="it-IT" altLang="it-IT"/>
              <a:t> </a:t>
            </a:r>
            <a:r>
              <a:rPr lang="it-IT" altLang="it-IT">
                <a:solidFill>
                  <a:srgbClr val="FFFF66"/>
                </a:solidFill>
              </a:rPr>
              <a:t>reinspirazione di gas espirato diventa trascurabile, per cui non si ha accumulo di CO</a:t>
            </a:r>
            <a:r>
              <a:rPr lang="it-IT" altLang="it-IT" b="1" baseline="-25000">
                <a:solidFill>
                  <a:srgbClr val="FFFF66"/>
                </a:solidFill>
              </a:rPr>
              <a:t>2</a:t>
            </a:r>
            <a:r>
              <a:rPr lang="it-IT" altLang="it-IT"/>
              <a:t>.</a:t>
            </a:r>
          </a:p>
          <a:p>
            <a:pPr>
              <a:defRPr/>
            </a:pPr>
            <a:endParaRPr lang="it-IT" altLang="it-IT" sz="1200"/>
          </a:p>
          <a:p>
            <a:pPr>
              <a:buClr>
                <a:schemeClr val="tx1"/>
              </a:buClr>
              <a:buFont typeface="Wingdings" charset="2"/>
              <a:buChar char="q"/>
              <a:defRPr/>
            </a:pPr>
            <a:r>
              <a:rPr lang="it-IT" altLang="it-IT">
                <a:solidFill>
                  <a:schemeClr val="bg1"/>
                </a:solidFill>
              </a:rPr>
              <a:t>Disponibili maschere che somministrano differenti concentrazioni inspiratorie di O</a:t>
            </a:r>
            <a:r>
              <a:rPr lang="it-IT" altLang="it-IT" b="1" baseline="-25000">
                <a:solidFill>
                  <a:schemeClr val="bg1"/>
                </a:solidFill>
              </a:rPr>
              <a:t>2</a:t>
            </a:r>
            <a:r>
              <a:rPr lang="it-IT" altLang="it-IT">
                <a:solidFill>
                  <a:schemeClr val="bg1"/>
                </a:solidFill>
              </a:rPr>
              <a:t> (es.24</a:t>
            </a:r>
            <a:r>
              <a:rPr lang="it-IT" altLang="it-IT">
                <a:solidFill>
                  <a:srgbClr val="FFFF66"/>
                </a:solidFill>
              </a:rPr>
              <a:t>, 28, 31, 35%).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48EB28FC-AFFC-6C45-A8F5-252A59944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6"/>
    </mc:Choice>
    <mc:Fallback xmlns="">
      <p:transition spd="slow" advTm="25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82" name="Picture 2" descr="venturi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1" y="0"/>
            <a:ext cx="10329863" cy="68961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F2481C01-29EA-2F41-8AB2-9F8146AE1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57708"/>
      </p:ext>
    </p:extLst>
  </p:cSld>
  <p:clrMapOvr>
    <a:masterClrMapping/>
  </p:clrMapOvr>
  <p:transition spd="med" advTm="4605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930" name="Picture 2" descr="venturi2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" y="-41275"/>
            <a:ext cx="10287000" cy="68992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B7F6559C-24C4-9543-BB9F-5F0398E84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68939"/>
      </p:ext>
    </p:extLst>
  </p:cSld>
  <p:clrMapOvr>
    <a:masterClrMapping/>
  </p:clrMapOvr>
  <p:transition spd="med" advTm="156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ventimas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6" y="228600"/>
            <a:ext cx="79168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8979" name="Text Box 3"/>
          <p:cNvSpPr txBox="1">
            <a:spLocks noChangeArrowheads="1"/>
          </p:cNvSpPr>
          <p:nvPr/>
        </p:nvSpPr>
        <p:spPr bwMode="auto">
          <a:xfrm>
            <a:off x="3163889" y="4684713"/>
            <a:ext cx="8627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chemeClr val="bg1"/>
                </a:solidFill>
                <a:latin typeface="Tw Cen MT Condensed Extra Bold" charset="0"/>
              </a:rPr>
              <a:t>2lt/min</a:t>
            </a:r>
          </a:p>
        </p:txBody>
      </p:sp>
      <p:sp>
        <p:nvSpPr>
          <p:cNvPr id="638980" name="Rectangle 4"/>
          <p:cNvSpPr>
            <a:spLocks noChangeArrowheads="1"/>
          </p:cNvSpPr>
          <p:nvPr/>
        </p:nvSpPr>
        <p:spPr bwMode="auto">
          <a:xfrm>
            <a:off x="4295776" y="4724400"/>
            <a:ext cx="8627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chemeClr val="bg1"/>
                </a:solidFill>
                <a:latin typeface="Tw Cen MT Condensed Extra Bold" charset="0"/>
              </a:rPr>
              <a:t>4lt/min</a:t>
            </a:r>
          </a:p>
        </p:txBody>
      </p:sp>
      <p:sp>
        <p:nvSpPr>
          <p:cNvPr id="638981" name="Rectangle 5"/>
          <p:cNvSpPr>
            <a:spLocks noChangeArrowheads="1"/>
          </p:cNvSpPr>
          <p:nvPr/>
        </p:nvSpPr>
        <p:spPr bwMode="auto">
          <a:xfrm>
            <a:off x="5495926" y="4724400"/>
            <a:ext cx="8627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chemeClr val="bg1"/>
                </a:solidFill>
                <a:latin typeface="Tw Cen MT Condensed Extra Bold" charset="0"/>
              </a:rPr>
              <a:t>6lt/min</a:t>
            </a:r>
          </a:p>
        </p:txBody>
      </p:sp>
      <p:sp>
        <p:nvSpPr>
          <p:cNvPr id="638982" name="Rectangle 6"/>
          <p:cNvSpPr>
            <a:spLocks noChangeArrowheads="1"/>
          </p:cNvSpPr>
          <p:nvPr/>
        </p:nvSpPr>
        <p:spPr bwMode="auto">
          <a:xfrm>
            <a:off x="6696076" y="4724400"/>
            <a:ext cx="8627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chemeClr val="bg1"/>
                </a:solidFill>
                <a:latin typeface="Tw Cen MT Condensed Extra Bold" charset="0"/>
              </a:rPr>
              <a:t>8lt/min</a:t>
            </a:r>
          </a:p>
        </p:txBody>
      </p:sp>
      <p:sp>
        <p:nvSpPr>
          <p:cNvPr id="638983" name="Rectangle 7"/>
          <p:cNvSpPr>
            <a:spLocks noChangeArrowheads="1"/>
          </p:cNvSpPr>
          <p:nvPr/>
        </p:nvSpPr>
        <p:spPr bwMode="auto">
          <a:xfrm>
            <a:off x="8753476" y="4876800"/>
            <a:ext cx="9765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chemeClr val="bg1"/>
                </a:solidFill>
                <a:latin typeface="Tw Cen MT Condensed Extra Bold" charset="0"/>
              </a:rPr>
              <a:t>10lt/min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970A766F-D355-514B-9BAA-ED0F6034D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89"/>
    </mc:Choice>
    <mc:Fallback xmlns="">
      <p:transition spd="slow" advTm="2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3200" b="1">
                <a:solidFill>
                  <a:schemeClr val="bg1"/>
                </a:solidFill>
              </a:rPr>
              <a:t>OSSIGENOTERAPIA</a:t>
            </a:r>
          </a:p>
        </p:txBody>
      </p:sp>
      <p:sp>
        <p:nvSpPr>
          <p:cNvPr id="8079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24025" y="1981201"/>
            <a:ext cx="8743950" cy="900113"/>
          </a:xfrm>
        </p:spPr>
        <p:txBody>
          <a:bodyPr/>
          <a:lstStyle/>
          <a:p>
            <a:pPr>
              <a:defRPr/>
            </a:pPr>
            <a:r>
              <a:rPr lang="it-IT" altLang="it-IT" b="1">
                <a:solidFill>
                  <a:schemeClr val="bg1"/>
                </a:solidFill>
              </a:rPr>
              <a:t>L’ossigeno deve essere considerato un</a:t>
            </a:r>
            <a:r>
              <a:rPr lang="it-IT" altLang="it-IT" b="1"/>
              <a:t> </a:t>
            </a:r>
            <a:r>
              <a:rPr lang="it-IT" altLang="it-IT" b="1">
                <a:solidFill>
                  <a:srgbClr val="FFFF00"/>
                </a:solidFill>
              </a:rPr>
              <a:t>farmaco</a:t>
            </a:r>
          </a:p>
        </p:txBody>
      </p:sp>
      <p:sp>
        <p:nvSpPr>
          <p:cNvPr id="8079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724025" y="2951164"/>
            <a:ext cx="8743950" cy="3144837"/>
          </a:xfrm>
        </p:spPr>
        <p:txBody>
          <a:bodyPr/>
          <a:lstStyle/>
          <a:p>
            <a:pPr>
              <a:defRPr/>
            </a:pPr>
            <a:endParaRPr lang="it-IT" altLang="it-IT" b="1">
              <a:solidFill>
                <a:srgbClr val="FFFF00"/>
              </a:solidFill>
            </a:endParaRPr>
          </a:p>
          <a:p>
            <a:pPr>
              <a:buClr>
                <a:srgbClr val="FF99FF"/>
              </a:buClr>
              <a:buFont typeface="Wingdings" charset="2"/>
              <a:buChar char="Ø"/>
              <a:defRPr/>
            </a:pPr>
            <a:r>
              <a:rPr lang="it-IT" altLang="it-IT" b="1">
                <a:solidFill>
                  <a:srgbClr val="FFFF00"/>
                </a:solidFill>
              </a:rPr>
              <a:t>    </a:t>
            </a:r>
            <a:r>
              <a:rPr lang="it-IT" altLang="it-IT" sz="2400" b="1">
                <a:solidFill>
                  <a:srgbClr val="FFFF00"/>
                </a:solidFill>
              </a:rPr>
              <a:t>corretta prescrizione</a:t>
            </a:r>
          </a:p>
          <a:p>
            <a:pPr>
              <a:buClr>
                <a:srgbClr val="FF00FF"/>
              </a:buClr>
              <a:buFont typeface="Wingdings" charset="2"/>
              <a:buChar char="Ø"/>
              <a:defRPr/>
            </a:pPr>
            <a:r>
              <a:rPr lang="it-IT" altLang="it-IT" sz="2400" b="1">
                <a:solidFill>
                  <a:srgbClr val="FFFF00"/>
                </a:solidFill>
              </a:rPr>
              <a:t>     valutazione dei rischi e possibili complicanze</a:t>
            </a:r>
          </a:p>
          <a:p>
            <a:pPr>
              <a:buClr>
                <a:srgbClr val="FF00FF"/>
              </a:buClr>
              <a:buFont typeface="Wingdings" charset="2"/>
              <a:buChar char="Ø"/>
              <a:defRPr/>
            </a:pPr>
            <a:r>
              <a:rPr lang="it-IT" altLang="it-IT" sz="2400" b="1">
                <a:solidFill>
                  <a:srgbClr val="FFFF00"/>
                </a:solidFill>
              </a:rPr>
              <a:t>     appropriati metodi di somministrazione</a:t>
            </a:r>
          </a:p>
          <a:p>
            <a:pPr>
              <a:buClr>
                <a:srgbClr val="FF00FF"/>
              </a:buClr>
              <a:buFont typeface="Wingdings" charset="2"/>
              <a:buChar char="Ø"/>
              <a:defRPr/>
            </a:pPr>
            <a:r>
              <a:rPr lang="it-IT" altLang="it-IT" sz="2400" b="1">
                <a:solidFill>
                  <a:srgbClr val="FFFF00"/>
                </a:solidFill>
              </a:rPr>
              <a:t>     monitoraggio</a:t>
            </a:r>
          </a:p>
          <a:p>
            <a:pPr>
              <a:defRPr/>
            </a:pPr>
            <a:endParaRPr lang="it-IT" altLang="it-IT" sz="2400" b="1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91A8C01C-19D9-884F-8545-5D8CEE63BC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7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72"/>
    </mc:Choice>
    <mc:Fallback xmlns="">
      <p:transition spd="slow" advTm="106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0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07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07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07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7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7938" grpId="0"/>
      <p:bldP spid="80794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7171" name="Group 3"/>
          <p:cNvGraphicFramePr>
            <a:graphicFrameLocks noGrp="1"/>
          </p:cNvGraphicFramePr>
          <p:nvPr>
            <p:ph idx="1"/>
          </p:nvPr>
        </p:nvGraphicFramePr>
        <p:xfrm>
          <a:off x="1703388" y="1773238"/>
          <a:ext cx="8655050" cy="4661853"/>
        </p:xfrm>
        <a:graphic>
          <a:graphicData uri="http://schemas.openxmlformats.org/drawingml/2006/table">
            <a:tbl>
              <a:tblPr/>
              <a:tblGrid>
                <a:gridCol w="29606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740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202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6521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pH</a:t>
                      </a:r>
                      <a:endParaRPr kumimoji="0" lang="it-IT" alt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7.15</a:t>
                      </a:r>
                    </a:p>
                  </a:txBody>
                  <a:tcPr marL="81280" marR="81280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7.10</a:t>
                      </a:r>
                    </a:p>
                  </a:txBody>
                  <a:tcPr marL="81280" marR="81280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731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Segni respiratori</a:t>
                      </a:r>
                    </a:p>
                  </a:txBody>
                  <a:tcPr marL="81280" marR="81280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Fatica muscoli respiratori (respiro paradosso, o alternante)</a:t>
                      </a:r>
                    </a:p>
                  </a:txBody>
                  <a:tcPr marL="81280" marR="81280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Bradipnea</a:t>
                      </a:r>
                    </a:p>
                  </a:txBody>
                  <a:tcPr marL="81280" marR="81280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541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Segni neurologici</a:t>
                      </a:r>
                    </a:p>
                  </a:txBody>
                  <a:tcPr marL="81280" marR="81280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Encefalopatia </a:t>
                      </a:r>
                      <a:r>
                        <a:rPr kumimoji="0" lang="it-IT" altLang="it-IT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ipercapnica</a:t>
                      </a:r>
                      <a:r>
                        <a:rPr kumimoji="0" lang="it-IT" alt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 (turbe di coscienza,        e motorie)</a:t>
                      </a:r>
                    </a:p>
                  </a:txBody>
                  <a:tcPr marL="81280" marR="81280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Stupor, coma</a:t>
                      </a:r>
                    </a:p>
                  </a:txBody>
                  <a:tcPr marL="81280" marR="81280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101" name="AutoShape 21"/>
          <p:cNvSpPr>
            <a:spLocks noChangeArrowheads="1"/>
          </p:cNvSpPr>
          <p:nvPr/>
        </p:nvSpPr>
        <p:spPr bwMode="auto">
          <a:xfrm>
            <a:off x="2208213" y="1125538"/>
            <a:ext cx="1655762" cy="358775"/>
          </a:xfrm>
          <a:prstGeom prst="rightArrow">
            <a:avLst>
              <a:gd name="adj1" fmla="val 50000"/>
              <a:gd name="adj2" fmla="val 1297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endParaRPr lang="it-IT" altLang="it-IT">
              <a:latin typeface="Tahoma" charset="0"/>
            </a:endParaRPr>
          </a:p>
        </p:txBody>
      </p:sp>
      <p:sp>
        <p:nvSpPr>
          <p:cNvPr id="46102" name="AutoShape 22"/>
          <p:cNvSpPr>
            <a:spLocks noChangeArrowheads="1"/>
          </p:cNvSpPr>
          <p:nvPr/>
        </p:nvSpPr>
        <p:spPr bwMode="auto">
          <a:xfrm>
            <a:off x="5087938" y="1125538"/>
            <a:ext cx="1655762" cy="358775"/>
          </a:xfrm>
          <a:prstGeom prst="rightArrow">
            <a:avLst>
              <a:gd name="adj1" fmla="val 50000"/>
              <a:gd name="adj2" fmla="val 1297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endParaRPr lang="it-IT" altLang="it-IT">
              <a:latin typeface="Tahoma" charset="0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7896225" y="1125538"/>
            <a:ext cx="1655763" cy="358775"/>
          </a:xfrm>
          <a:prstGeom prst="rightArrow">
            <a:avLst>
              <a:gd name="adj1" fmla="val 50000"/>
              <a:gd name="adj2" fmla="val 1297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endParaRPr lang="it-IT" altLang="it-IT">
              <a:latin typeface="Tahoma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CE8A93D7-EE40-DB46-B113-0E77CF7B120F}"/>
              </a:ext>
            </a:extLst>
          </p:cNvPr>
          <p:cNvSpPr/>
          <p:nvPr/>
        </p:nvSpPr>
        <p:spPr>
          <a:xfrm>
            <a:off x="1911927" y="190282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it-IT" b="1" dirty="0">
                <a:highlight>
                  <a:srgbClr val="00FFFF"/>
                </a:highlight>
              </a:rPr>
              <a:t>PROGRESSIONE CLINICA DELL’ACIDOSI RESPIRATORIA </a:t>
            </a:r>
            <a:r>
              <a:rPr lang="it-IT" altLang="it-IT" sz="3200" b="1" dirty="0">
                <a:highlight>
                  <a:srgbClr val="00FFFF"/>
                </a:highlight>
              </a:rPr>
              <a:t>2 </a:t>
            </a:r>
            <a:br>
              <a:rPr lang="it-IT" altLang="it-IT" sz="3200" b="1" dirty="0">
                <a:highlight>
                  <a:srgbClr val="00FFFF"/>
                </a:highlight>
              </a:rPr>
            </a:br>
            <a:r>
              <a:rPr lang="it-IT" altLang="it-IT" b="1" dirty="0">
                <a:highlight>
                  <a:srgbClr val="00FFFF"/>
                </a:highlight>
              </a:rPr>
              <a:t>(ipercapnia a insorgenza acuta)</a:t>
            </a:r>
            <a:endParaRPr lang="it-IT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5114F012-F871-EE4E-A69C-530E35197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83"/>
    </mc:Choice>
    <mc:Fallback xmlns="">
      <p:transition spd="slow" advTm="82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Modalità somministrazione O2</a:t>
            </a:r>
          </a:p>
        </p:txBody>
      </p:sp>
      <p:pic>
        <p:nvPicPr>
          <p:cNvPr id="5529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45" y="1690688"/>
            <a:ext cx="4978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8" y="0"/>
            <a:ext cx="315595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3467100"/>
            <a:ext cx="24003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Box 7"/>
          <p:cNvSpPr txBox="1">
            <a:spLocks noChangeArrowheads="1"/>
          </p:cNvSpPr>
          <p:nvPr/>
        </p:nvSpPr>
        <p:spPr bwMode="auto">
          <a:xfrm rot="-5400000">
            <a:off x="6392069" y="4541044"/>
            <a:ext cx="1631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it-IT" altLang="it-IT">
                <a:latin typeface="Tahoma" charset="0"/>
              </a:rPr>
              <a:t>Regola FiO2%</a:t>
            </a:r>
          </a:p>
        </p:txBody>
      </p:sp>
      <p:sp>
        <p:nvSpPr>
          <p:cNvPr id="55303" name="TextBox 8"/>
          <p:cNvSpPr txBox="1">
            <a:spLocks noChangeArrowheads="1"/>
          </p:cNvSpPr>
          <p:nvPr/>
        </p:nvSpPr>
        <p:spPr bwMode="auto">
          <a:xfrm>
            <a:off x="7431088" y="2944813"/>
            <a:ext cx="2979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it-IT" altLang="it-IT">
                <a:latin typeface="Tahoma" charset="0"/>
              </a:rPr>
              <a:t>Regola flusso, ma non FiO2</a:t>
            </a:r>
          </a:p>
        </p:txBody>
      </p:sp>
      <p:sp>
        <p:nvSpPr>
          <p:cNvPr id="55304" name="TextBox 9"/>
          <p:cNvSpPr txBox="1">
            <a:spLocks noChangeArrowheads="1"/>
          </p:cNvSpPr>
          <p:nvPr/>
        </p:nvSpPr>
        <p:spPr bwMode="auto">
          <a:xfrm>
            <a:off x="6623050" y="4830763"/>
            <a:ext cx="430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it-IT" altLang="it-IT">
                <a:latin typeface="Wingdings" charset="2"/>
              </a:rPr>
              <a:t></a:t>
            </a:r>
            <a:endParaRPr lang="it-IT" altLang="it-IT">
              <a:latin typeface="Tahoma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D8C706AD-7C25-8A4D-987B-FE6AA4402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37"/>
    </mc:Choice>
    <mc:Fallback xmlns="">
      <p:transition spd="slow" advTm="85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Ossigenoterapia ad alti flussi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209800"/>
            <a:ext cx="3340100" cy="24257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0363" y="2314575"/>
            <a:ext cx="3429000" cy="23749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371600" y="5678905"/>
            <a:ext cx="864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AirVo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642885" y="5544324"/>
            <a:ext cx="3116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Maschera con </a:t>
            </a:r>
            <a:r>
              <a:rPr lang="it-IT" sz="2400" dirty="0" err="1"/>
              <a:t>reservoir</a:t>
            </a:r>
            <a:endParaRPr lang="it-IT" sz="2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9408695" y="5544324"/>
            <a:ext cx="217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Valvola di </a:t>
            </a:r>
            <a:r>
              <a:rPr lang="it-IT" dirty="0" err="1"/>
              <a:t>Boussignac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0" y="2645956"/>
            <a:ext cx="4178300" cy="19431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E95044CF-E259-FE49-8D7B-53AD8A438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2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97"/>
    </mc:Choice>
    <mc:Fallback xmlns="">
      <p:transition spd="slow" advTm="50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itle 1"/>
          <p:cNvSpPr>
            <a:spLocks noGrp="1"/>
          </p:cNvSpPr>
          <p:nvPr>
            <p:ph type="title"/>
          </p:nvPr>
        </p:nvSpPr>
        <p:spPr>
          <a:xfrm>
            <a:off x="1901825" y="438150"/>
            <a:ext cx="7772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altLang="it-IT" sz="2600">
                <a:ea typeface="+mj-ea"/>
              </a:rPr>
              <a:t>Ventilazione meccanica</a:t>
            </a:r>
            <a:r>
              <a:rPr lang="it-IT" altLang="it-IT">
                <a:ea typeface="+mj-ea"/>
              </a:rPr>
              <a:t/>
            </a:r>
            <a:br>
              <a:rPr lang="it-IT" altLang="it-IT">
                <a:ea typeface="+mj-ea"/>
              </a:rPr>
            </a:br>
            <a:r>
              <a:rPr lang="it-IT" altLang="it-IT" sz="2000">
                <a:ea typeface="+mj-ea"/>
              </a:rPr>
              <a:t>scopi:</a:t>
            </a:r>
            <a:br>
              <a:rPr lang="it-IT" altLang="it-IT" sz="2000">
                <a:ea typeface="+mj-ea"/>
              </a:rPr>
            </a:br>
            <a:r>
              <a:rPr lang="it-IT" altLang="it-IT" sz="2000">
                <a:ea typeface="+mj-ea"/>
              </a:rPr>
              <a:t>-ridurre lavoro respiratorio</a:t>
            </a:r>
            <a:br>
              <a:rPr lang="it-IT" altLang="it-IT" sz="2000">
                <a:ea typeface="+mj-ea"/>
              </a:rPr>
            </a:br>
            <a:r>
              <a:rPr lang="it-IT" altLang="it-IT" sz="2000">
                <a:ea typeface="+mj-ea"/>
              </a:rPr>
              <a:t>-migliorare ventilazione</a:t>
            </a:r>
            <a:br>
              <a:rPr lang="it-IT" altLang="it-IT" sz="2000">
                <a:ea typeface="+mj-ea"/>
              </a:rPr>
            </a:br>
            <a:r>
              <a:rPr lang="it-IT" altLang="it-IT" sz="2000">
                <a:ea typeface="+mj-ea"/>
              </a:rPr>
              <a:t>-migliorare ossigenazione</a:t>
            </a:r>
          </a:p>
        </p:txBody>
      </p:sp>
      <p:pic>
        <p:nvPicPr>
          <p:cNvPr id="5632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76500"/>
            <a:ext cx="6032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88363" y="3444875"/>
            <a:ext cx="1670050" cy="25844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accent5">
                    <a:lumMod val="25000"/>
                  </a:schemeClr>
                </a:solidFill>
                <a:latin typeface="Tahoma" pitchFamily="-1" charset="0"/>
                <a:ea typeface="+mn-ea"/>
              </a:rPr>
              <a:t>Non invasiva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dirty="0">
              <a:solidFill>
                <a:schemeClr val="accent5">
                  <a:lumMod val="25000"/>
                </a:schemeClr>
              </a:solidFill>
              <a:latin typeface="Tahoma" pitchFamily="-1" charset="0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dirty="0">
              <a:solidFill>
                <a:schemeClr val="accent5">
                  <a:lumMod val="25000"/>
                </a:schemeClr>
              </a:solidFill>
              <a:latin typeface="Tahoma" pitchFamily="-1" charset="0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dirty="0">
              <a:solidFill>
                <a:schemeClr val="accent5">
                  <a:lumMod val="25000"/>
                </a:schemeClr>
              </a:solidFill>
              <a:latin typeface="Tahoma" pitchFamily="-1" charset="0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dirty="0">
              <a:solidFill>
                <a:schemeClr val="accent5">
                  <a:lumMod val="25000"/>
                </a:schemeClr>
              </a:solidFill>
              <a:latin typeface="Tahoma" pitchFamily="-1" charset="0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dirty="0">
              <a:solidFill>
                <a:schemeClr val="accent5">
                  <a:lumMod val="25000"/>
                </a:schemeClr>
              </a:solidFill>
              <a:latin typeface="Tahoma" pitchFamily="-1" charset="0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dirty="0">
              <a:solidFill>
                <a:schemeClr val="accent5">
                  <a:lumMod val="25000"/>
                </a:schemeClr>
              </a:solidFill>
              <a:latin typeface="Tahoma" pitchFamily="-1" charset="0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dirty="0">
              <a:solidFill>
                <a:schemeClr val="accent5">
                  <a:lumMod val="25000"/>
                </a:schemeClr>
              </a:solidFill>
              <a:latin typeface="Tahoma" pitchFamily="-1" charset="0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accent5">
                    <a:lumMod val="25000"/>
                  </a:schemeClr>
                </a:solidFill>
                <a:latin typeface="Tahoma" pitchFamily="-1" charset="0"/>
                <a:ea typeface="+mn-ea"/>
              </a:rPr>
              <a:t>Invasiva</a:t>
            </a:r>
          </a:p>
        </p:txBody>
      </p:sp>
      <p:sp>
        <p:nvSpPr>
          <p:cNvPr id="56327" name="TextBox 7"/>
          <p:cNvSpPr txBox="1">
            <a:spLocks noChangeArrowheads="1"/>
          </p:cNvSpPr>
          <p:nvPr/>
        </p:nvSpPr>
        <p:spPr bwMode="auto">
          <a:xfrm>
            <a:off x="9028113" y="3079750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it-IT" altLang="it-IT">
                <a:latin typeface="Wingdings" charset="2"/>
              </a:rPr>
              <a:t></a:t>
            </a:r>
            <a:endParaRPr lang="it-IT" altLang="it-IT">
              <a:latin typeface="Tahoma" charset="0"/>
            </a:endParaRPr>
          </a:p>
        </p:txBody>
      </p:sp>
      <p:sp>
        <p:nvSpPr>
          <p:cNvPr id="56328" name="TextBox 8"/>
          <p:cNvSpPr txBox="1">
            <a:spLocks noChangeArrowheads="1"/>
          </p:cNvSpPr>
          <p:nvPr/>
        </p:nvSpPr>
        <p:spPr bwMode="auto">
          <a:xfrm>
            <a:off x="8007350" y="5600700"/>
            <a:ext cx="431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it-IT" altLang="it-IT">
                <a:latin typeface="Wingdings" charset="2"/>
              </a:rPr>
              <a:t></a:t>
            </a:r>
            <a:endParaRPr lang="it-IT" altLang="it-IT">
              <a:latin typeface="Tahoma" charset="0"/>
            </a:endParaRPr>
          </a:p>
        </p:txBody>
      </p:sp>
      <p:sp>
        <p:nvSpPr>
          <p:cNvPr id="56329" name="TextBox 9"/>
          <p:cNvSpPr txBox="1">
            <a:spLocks noChangeArrowheads="1"/>
          </p:cNvSpPr>
          <p:nvPr/>
        </p:nvSpPr>
        <p:spPr bwMode="auto">
          <a:xfrm>
            <a:off x="7380288" y="3752850"/>
            <a:ext cx="3287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it-IT" altLang="it-IT">
                <a:solidFill>
                  <a:srgbClr val="FF0000"/>
                </a:solidFill>
                <a:latin typeface="Tahoma" charset="0"/>
              </a:rPr>
              <a:t>(senza uso vie aeree artificiali)</a:t>
            </a:r>
          </a:p>
        </p:txBody>
      </p:sp>
      <p:sp>
        <p:nvSpPr>
          <p:cNvPr id="56330" name="TextBox 10"/>
          <p:cNvSpPr txBox="1">
            <a:spLocks noChangeArrowheads="1"/>
          </p:cNvSpPr>
          <p:nvPr/>
        </p:nvSpPr>
        <p:spPr bwMode="auto">
          <a:xfrm>
            <a:off x="6642100" y="5888038"/>
            <a:ext cx="402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it-IT" altLang="it-IT">
                <a:solidFill>
                  <a:srgbClr val="FF0000"/>
                </a:solidFill>
                <a:latin typeface="Tahoma" charset="0"/>
              </a:rPr>
              <a:t>(tramite intubazione o tracheostomia)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E6EC5B44-F456-1B42-8D41-5DAC1D8EF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54009"/>
      </p:ext>
    </p:extLst>
  </p:cSld>
  <p:clrMapOvr>
    <a:masterClrMapping/>
  </p:clrMapOvr>
  <p:transition advTm="678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Casco per ventilazione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1690688"/>
            <a:ext cx="3810000" cy="2133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1690688"/>
            <a:ext cx="4038600" cy="20193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700" y="3917951"/>
            <a:ext cx="3302000" cy="2463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7110EECE-68BD-3C45-A260-F940915FD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6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4"/>
    </mc:Choice>
    <mc:Fallback xmlns="">
      <p:transition spd="slow" advTm="11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olo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10515600" cy="1309688"/>
          </a:xfrm>
        </p:spPr>
        <p:txBody>
          <a:bodyPr/>
          <a:lstStyle/>
          <a:p>
            <a:r>
              <a:rPr lang="it-IT" altLang="it-IT"/>
              <a:t>ECMO e decapneizzatore</a:t>
            </a:r>
          </a:p>
        </p:txBody>
      </p:sp>
      <p:pic>
        <p:nvPicPr>
          <p:cNvPr id="57347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476375"/>
            <a:ext cx="5240338" cy="4565650"/>
          </a:xfrm>
        </p:spPr>
      </p:pic>
      <p:pic>
        <p:nvPicPr>
          <p:cNvPr id="57348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1476375"/>
            <a:ext cx="5915025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95A46D69-6DC6-F14D-AFAC-86151E8D6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0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06"/>
    </mc:Choice>
    <mc:Fallback xmlns="">
      <p:transition spd="slow" advTm="42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uppo 7">
            <a:extLst>
              <a:ext uri="{FF2B5EF4-FFF2-40B4-BE49-F238E27FC236}">
                <a16:creationId xmlns="" xmlns:a16="http://schemas.microsoft.com/office/drawing/2014/main" id="{A5303D23-A982-EF46-AC1A-5C6055FB32C1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609600"/>
            <a:ext cx="8229600" cy="4999038"/>
            <a:chOff x="685800" y="990600"/>
            <a:chExt cx="8229600" cy="4999038"/>
          </a:xfrm>
        </p:grpSpPr>
        <p:pic>
          <p:nvPicPr>
            <p:cNvPr id="3" name="c008d04188ca7e2087189a2c67e9d0cd1a3140f6.png">
              <a:extLst>
                <a:ext uri="{FF2B5EF4-FFF2-40B4-BE49-F238E27FC236}">
                  <a16:creationId xmlns="" xmlns:a16="http://schemas.microsoft.com/office/drawing/2014/main" id="{B3907FA9-05B4-6548-BA5E-4A32382E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14"/>
            <a:stretch>
              <a:fillRect/>
            </a:stretch>
          </p:blipFill>
          <p:spPr bwMode="auto">
            <a:xfrm>
              <a:off x="2003425" y="990600"/>
              <a:ext cx="5083175" cy="49990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26940" dir="5400000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79877" name="Shape 338">
              <a:extLst>
                <a:ext uri="{FF2B5EF4-FFF2-40B4-BE49-F238E27FC236}">
                  <a16:creationId xmlns="" xmlns:a16="http://schemas.microsoft.com/office/drawing/2014/main" id="{E0235D84-41C2-7F46-BD20-AB15EEA72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4432300"/>
              <a:ext cx="2209800" cy="825500"/>
            </a:xfrm>
            <a:prstGeom prst="rect">
              <a:avLst/>
            </a:prstGeom>
            <a:solidFill>
              <a:srgbClr val="072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solidFill>
                    <a:srgbClr val="FFFFFF"/>
                  </a:solidFill>
                  <a:ea typeface="ＭＳ Ｐゴシック" panose="020B0600070205080204" pitchFamily="34" charset="-128"/>
                </a:rPr>
                <a:t>Metabolic CO</a:t>
              </a:r>
              <a:r>
                <a:rPr lang="it-IT" altLang="it-IT" sz="1400">
                  <a:solidFill>
                    <a:srgbClr val="FFFFFF"/>
                  </a:solidFill>
                  <a:ea typeface="ＭＳ Ｐゴシック" panose="020B0600070205080204" pitchFamily="34" charset="-128"/>
                </a:rPr>
                <a:t>2 </a:t>
              </a:r>
              <a:r>
                <a:rPr lang="it-IT" altLang="it-IT" sz="2000">
                  <a:solidFill>
                    <a:srgbClr val="FFFFFF"/>
                  </a:solidFill>
                  <a:ea typeface="ＭＳ Ｐゴシック" panose="020B0600070205080204" pitchFamily="34" charset="-128"/>
                </a:rPr>
                <a:t>production</a:t>
              </a:r>
            </a:p>
          </p:txBody>
        </p:sp>
        <p:sp>
          <p:nvSpPr>
            <p:cNvPr id="79878" name="Shape 339">
              <a:extLst>
                <a:ext uri="{FF2B5EF4-FFF2-40B4-BE49-F238E27FC236}">
                  <a16:creationId xmlns="" xmlns:a16="http://schemas.microsoft.com/office/drawing/2014/main" id="{F13465F8-D6DF-8241-A8E2-6294DF656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1295400"/>
              <a:ext cx="35814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3600" b="1">
                  <a:solidFill>
                    <a:srgbClr val="8BE1FF"/>
                  </a:solidFill>
                  <a:ea typeface="ＭＳ Ｐゴシック" panose="020B0600070205080204" pitchFamily="34" charset="-128"/>
                </a:rPr>
                <a:t>A device for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3600" b="1">
                  <a:solidFill>
                    <a:srgbClr val="8BE1FF"/>
                  </a:solidFill>
                  <a:ea typeface="ＭＳ Ｐゴシック" panose="020B0600070205080204" pitchFamily="34" charset="-128"/>
                </a:rPr>
                <a:t>CO</a:t>
              </a:r>
              <a:r>
                <a:rPr lang="it-IT" altLang="it-IT" sz="2400" b="1">
                  <a:solidFill>
                    <a:srgbClr val="8BE1FF"/>
                  </a:solidFill>
                  <a:ea typeface="ＭＳ Ｐゴシック" panose="020B0600070205080204" pitchFamily="34" charset="-128"/>
                </a:rPr>
                <a:t>2</a:t>
              </a:r>
              <a:r>
                <a:rPr lang="it-IT" altLang="it-IT" sz="3600" b="1">
                  <a:solidFill>
                    <a:srgbClr val="8BE1FF"/>
                  </a:solidFill>
                  <a:ea typeface="ＭＳ Ｐゴシック" panose="020B0600070205080204" pitchFamily="34" charset="-128"/>
                </a:rPr>
                <a:t> removal</a:t>
              </a:r>
            </a:p>
          </p:txBody>
        </p:sp>
        <p:sp>
          <p:nvSpPr>
            <p:cNvPr id="79879" name="Shape 338">
              <a:extLst>
                <a:ext uri="{FF2B5EF4-FFF2-40B4-BE49-F238E27FC236}">
                  <a16:creationId xmlns="" xmlns:a16="http://schemas.microsoft.com/office/drawing/2014/main" id="{9D6DCE93-F38F-B34D-BA1D-F115975E0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8800" y="1752600"/>
              <a:ext cx="2209800" cy="825500"/>
            </a:xfrm>
            <a:prstGeom prst="rect">
              <a:avLst/>
            </a:prstGeom>
            <a:solidFill>
              <a:srgbClr val="072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solidFill>
                    <a:srgbClr val="FFFFFF"/>
                  </a:solidFill>
                  <a:ea typeface="ＭＳ Ｐゴシック" panose="020B0600070205080204" pitchFamily="34" charset="-128"/>
                </a:rPr>
                <a:t>Pulmonary CO</a:t>
              </a:r>
              <a:r>
                <a:rPr lang="it-IT" altLang="it-IT" sz="1400">
                  <a:solidFill>
                    <a:srgbClr val="FFFFFF"/>
                  </a:solidFill>
                  <a:ea typeface="ＭＳ Ｐゴシック" panose="020B0600070205080204" pitchFamily="34" charset="-128"/>
                </a:rPr>
                <a:t>2 </a:t>
              </a:r>
              <a:r>
                <a:rPr lang="it-IT" altLang="it-IT" sz="2000">
                  <a:solidFill>
                    <a:srgbClr val="FFFFFF"/>
                  </a:solidFill>
                  <a:ea typeface="ＭＳ Ｐゴシック" panose="020B0600070205080204" pitchFamily="34" charset="-128"/>
                </a:rPr>
                <a:t>elimination</a:t>
              </a:r>
            </a:p>
          </p:txBody>
        </p:sp>
        <p:sp>
          <p:nvSpPr>
            <p:cNvPr id="9" name="Freccia angolare in su 8">
              <a:extLst>
                <a:ext uri="{FF2B5EF4-FFF2-40B4-BE49-F238E27FC236}">
                  <a16:creationId xmlns="" xmlns:a16="http://schemas.microsoft.com/office/drawing/2014/main" id="{4A82339A-3EF9-964D-89B3-92AE13CF11D2}"/>
                </a:ext>
              </a:extLst>
            </p:cNvPr>
            <p:cNvSpPr/>
            <p:nvPr/>
          </p:nvSpPr>
          <p:spPr>
            <a:xfrm flipH="1">
              <a:off x="2514600" y="2590800"/>
              <a:ext cx="1295400" cy="2133600"/>
            </a:xfrm>
            <a:prstGeom prst="bentUpArrow">
              <a:avLst/>
            </a:prstGeom>
            <a:solidFill>
              <a:srgbClr val="6A6A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</p:grpSp>
      <p:sp>
        <p:nvSpPr>
          <p:cNvPr id="79875" name="CasellaDiTesto 6">
            <a:extLst>
              <a:ext uri="{FF2B5EF4-FFF2-40B4-BE49-F238E27FC236}">
                <a16:creationId xmlns="" xmlns:a16="http://schemas.microsoft.com/office/drawing/2014/main" id="{BA490BD9-9424-A54D-BEE6-55C4AA8A9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096001"/>
            <a:ext cx="830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chemeClr val="bg1"/>
                </a:solidFill>
              </a:rPr>
              <a:t>“Dissociation” of oxygenation </a:t>
            </a:r>
            <a:r>
              <a:rPr lang="en-US" altLang="it-IT" sz="2800">
                <a:solidFill>
                  <a:schemeClr val="bg1"/>
                </a:solidFill>
              </a:rPr>
              <a:t>from CO</a:t>
            </a:r>
            <a:r>
              <a:rPr lang="en-US" altLang="it-IT" sz="1800">
                <a:solidFill>
                  <a:schemeClr val="bg1"/>
                </a:solidFill>
              </a:rPr>
              <a:t>2</a:t>
            </a:r>
            <a:r>
              <a:rPr lang="en-US" altLang="it-IT" sz="2800">
                <a:solidFill>
                  <a:schemeClr val="bg1"/>
                </a:solidFill>
              </a:rPr>
              <a:t> clearance</a:t>
            </a: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E10BC4D1-E65A-4342-83DF-ABF66E2B8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7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32"/>
    </mc:Choice>
    <mc:Fallback xmlns="">
      <p:transition spd="slow" advTm="24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5584" y="365125"/>
            <a:ext cx="4479803" cy="1325563"/>
          </a:xfrm>
        </p:spPr>
        <p:txBody>
          <a:bodyPr>
            <a:normAutofit fontScale="90000"/>
          </a:bodyPr>
          <a:lstStyle/>
          <a:p>
            <a:r>
              <a:rPr lang="it-IT"/>
              <a:t>Ventilazione meccanica nell’ARDS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50" y="599829"/>
            <a:ext cx="5569438" cy="613507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8E2F5378-827E-844E-9D67-9EF1D72BF567}"/>
              </a:ext>
            </a:extLst>
          </p:cNvPr>
          <p:cNvSpPr txBox="1"/>
          <p:nvPr/>
        </p:nvSpPr>
        <p:spPr>
          <a:xfrm>
            <a:off x="7262192" y="2941982"/>
            <a:ext cx="44798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Una ventilazione meccanica protettiva (a bassi volumi e pressioni si è dimostrata utile per ridurre i danni meccanici e biologici della ventilazione meccanica a pressione positiva e inoltre migliora la sopravvivenza.</a:t>
            </a:r>
          </a:p>
          <a:p>
            <a:endParaRPr lang="it-IT" dirty="0"/>
          </a:p>
          <a:p>
            <a:r>
              <a:rPr lang="it-IT" dirty="0"/>
              <a:t>Ventilazione protettiva = &lt;6mL/Kg/</a:t>
            </a:r>
            <a:r>
              <a:rPr lang="it-IT" dirty="0" err="1"/>
              <a:t>min</a:t>
            </a:r>
            <a:endParaRPr lang="it-IT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D6A1FB47-8A4B-D342-A72F-0F95F5B62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81"/>
    </mc:Choice>
    <mc:Fallback xmlns="">
      <p:transition spd="slow" advTm="13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1|6.6|12.8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26017</TotalTime>
  <Words>422</Words>
  <Application>Microsoft Office PowerPoint</Application>
  <PresentationFormat>Personalizzato</PresentationFormat>
  <Paragraphs>100</Paragraphs>
  <Slides>18</Slides>
  <Notes>11</Notes>
  <HiddenSlides>0</HiddenSlides>
  <MMClips>18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Tema di Office</vt:lpstr>
      <vt:lpstr>PROGRESSIONE CLINICA DELL’ACIDOSI RESPIRATORIA 1  (ipercapnia a insorgenza acuta)</vt:lpstr>
      <vt:lpstr>Presentazione standard di PowerPoint</vt:lpstr>
      <vt:lpstr>Modalità somministrazione O2</vt:lpstr>
      <vt:lpstr>Ossigenoterapia ad alti flussi</vt:lpstr>
      <vt:lpstr>Ventilazione meccanica scopi: -ridurre lavoro respiratorio -migliorare ventilazione -migliorare ossigenazione</vt:lpstr>
      <vt:lpstr>Casco per ventilazione</vt:lpstr>
      <vt:lpstr>ECMO e decapneizzatore</vt:lpstr>
      <vt:lpstr>Presentazione standard di PowerPoint</vt:lpstr>
      <vt:lpstr>Ventilazione meccanica nell’ARDS</vt:lpstr>
      <vt:lpstr>SISTEMI DI SOMMINISTRAZIONE DELL’O2</vt:lpstr>
      <vt:lpstr>Presentazione standard di PowerPoint</vt:lpstr>
      <vt:lpstr>SISTEMI DI SOMMINISTRAZIONE DELL’O2</vt:lpstr>
      <vt:lpstr>Presentazione standard di PowerPoint</vt:lpstr>
      <vt:lpstr>SISTEMI DI SOMMINISTRAZIONE DELL’O2</vt:lpstr>
      <vt:lpstr>Presentazione standard di PowerPoint</vt:lpstr>
      <vt:lpstr>Presentazione standard di PowerPoint</vt:lpstr>
      <vt:lpstr>Presentazione standard di PowerPoint</vt:lpstr>
      <vt:lpstr>OSSIGENOTERAPIA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245</cp:revision>
  <dcterms:created xsi:type="dcterms:W3CDTF">2017-11-05T20:32:28Z</dcterms:created>
  <dcterms:modified xsi:type="dcterms:W3CDTF">2021-01-05T14:08:30Z</dcterms:modified>
</cp:coreProperties>
</file>