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36" r:id="rId2"/>
    <p:sldId id="437" r:id="rId3"/>
    <p:sldId id="256" r:id="rId4"/>
    <p:sldId id="257" r:id="rId5"/>
    <p:sldId id="259" r:id="rId6"/>
    <p:sldId id="1495" r:id="rId7"/>
    <p:sldId id="839" r:id="rId8"/>
    <p:sldId id="840" r:id="rId9"/>
    <p:sldId id="416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D78"/>
    <a:srgbClr val="FF8AD8"/>
    <a:srgbClr val="8EFA00"/>
    <a:srgbClr val="0096FF"/>
    <a:srgbClr val="79797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70"/>
    <p:restoredTop sz="94651"/>
  </p:normalViewPr>
  <p:slideViewPr>
    <p:cSldViewPr snapToGrid="0" snapToObjects="1">
      <p:cViewPr varScale="1">
        <p:scale>
          <a:sx n="62" d="100"/>
          <a:sy n="62" d="100"/>
        </p:scale>
        <p:origin x="232" y="122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08AD95-0521-B141-B3A5-EBE39F6ED197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4231135-9438-2E4D-BFC1-79F75CD86F49}">
      <dgm:prSet phldrT="[Testo]"/>
      <dgm:spPr/>
      <dgm:t>
        <a:bodyPr/>
        <a:lstStyle/>
        <a:p>
          <a:r>
            <a:rPr lang="it-IT" dirty="0"/>
            <a:t>Monitoraggio </a:t>
          </a:r>
          <a:r>
            <a:rPr lang="it-IT" dirty="0" err="1"/>
            <a:t>pulsossimetrico</a:t>
          </a:r>
          <a:endParaRPr lang="it-IT" dirty="0"/>
        </a:p>
      </dgm:t>
    </dgm:pt>
    <dgm:pt modelId="{444744C6-DA3E-D041-A4DE-326E1730F9A6}" type="parTrans" cxnId="{CE07088F-36E8-3942-A431-2D0A3B1FB0EB}">
      <dgm:prSet/>
      <dgm:spPr/>
      <dgm:t>
        <a:bodyPr/>
        <a:lstStyle/>
        <a:p>
          <a:endParaRPr lang="it-IT"/>
        </a:p>
      </dgm:t>
    </dgm:pt>
    <dgm:pt modelId="{1E2AB2AA-44DC-2743-A7AB-AA2E15BB4856}" type="sibTrans" cxnId="{CE07088F-36E8-3942-A431-2D0A3B1FB0EB}">
      <dgm:prSet/>
      <dgm:spPr/>
      <dgm:t>
        <a:bodyPr/>
        <a:lstStyle/>
        <a:p>
          <a:endParaRPr lang="it-IT"/>
        </a:p>
      </dgm:t>
    </dgm:pt>
    <dgm:pt modelId="{37C3C208-15AE-184C-869A-B57AD3639AA7}">
      <dgm:prSet phldrT="[Testo]"/>
      <dgm:spPr/>
      <dgm:t>
        <a:bodyPr/>
        <a:lstStyle/>
        <a:p>
          <a:r>
            <a:rPr lang="it-IT" dirty="0"/>
            <a:t>Ossigenoterapia</a:t>
          </a:r>
        </a:p>
        <a:p>
          <a:r>
            <a:rPr lang="it-IT" dirty="0"/>
            <a:t>(danni-vantaggi)</a:t>
          </a:r>
        </a:p>
      </dgm:t>
    </dgm:pt>
    <dgm:pt modelId="{394205E8-5C07-1B40-8E03-272D718D0206}" type="parTrans" cxnId="{92AF1338-69B1-A641-8E33-718FD899D2D0}">
      <dgm:prSet/>
      <dgm:spPr/>
      <dgm:t>
        <a:bodyPr/>
        <a:lstStyle/>
        <a:p>
          <a:endParaRPr lang="it-IT"/>
        </a:p>
      </dgm:t>
    </dgm:pt>
    <dgm:pt modelId="{733C05B3-8A34-0641-A199-8D59043E913B}" type="sibTrans" cxnId="{92AF1338-69B1-A641-8E33-718FD899D2D0}">
      <dgm:prSet/>
      <dgm:spPr/>
      <dgm:t>
        <a:bodyPr/>
        <a:lstStyle/>
        <a:p>
          <a:endParaRPr lang="it-IT"/>
        </a:p>
      </dgm:t>
    </dgm:pt>
    <dgm:pt modelId="{1A4493D5-5256-CC45-8030-390EA6406BD1}">
      <dgm:prSet phldrT="[Testo]"/>
      <dgm:spPr/>
      <dgm:t>
        <a:bodyPr/>
        <a:lstStyle/>
        <a:p>
          <a:r>
            <a:rPr lang="it-IT" dirty="0"/>
            <a:t>HFNC</a:t>
          </a:r>
        </a:p>
        <a:p>
          <a:r>
            <a:rPr lang="it-IT" dirty="0"/>
            <a:t>(O</a:t>
          </a:r>
          <a:r>
            <a:rPr lang="it-IT" baseline="-25000" dirty="0"/>
            <a:t>2</a:t>
          </a:r>
          <a:r>
            <a:rPr lang="it-IT" dirty="0"/>
            <a:t> alti flussi che dà lieve effetto PEEP)</a:t>
          </a:r>
        </a:p>
      </dgm:t>
    </dgm:pt>
    <dgm:pt modelId="{0143CE83-9CC8-0F4A-B9C2-06C6DC753F0E}" type="parTrans" cxnId="{2A028E85-3020-BA41-8500-4D749966F522}">
      <dgm:prSet/>
      <dgm:spPr/>
      <dgm:t>
        <a:bodyPr/>
        <a:lstStyle/>
        <a:p>
          <a:endParaRPr lang="it-IT"/>
        </a:p>
      </dgm:t>
    </dgm:pt>
    <dgm:pt modelId="{F247EB9B-7473-6445-866F-EEBAD114A67A}" type="sibTrans" cxnId="{2A028E85-3020-BA41-8500-4D749966F522}">
      <dgm:prSet/>
      <dgm:spPr/>
      <dgm:t>
        <a:bodyPr/>
        <a:lstStyle/>
        <a:p>
          <a:endParaRPr lang="it-IT"/>
        </a:p>
      </dgm:t>
    </dgm:pt>
    <dgm:pt modelId="{E9F4C227-D4DC-784B-B2A8-20C666899DB5}">
      <dgm:prSet phldrT="[Testo]"/>
      <dgm:spPr/>
      <dgm:t>
        <a:bodyPr/>
        <a:lstStyle/>
        <a:p>
          <a:endParaRPr lang="it-IT" dirty="0"/>
        </a:p>
        <a:p>
          <a:r>
            <a:rPr lang="it-IT" dirty="0"/>
            <a:t>PEEP/CPAP</a:t>
          </a:r>
        </a:p>
        <a:p>
          <a:endParaRPr lang="it-IT" dirty="0"/>
        </a:p>
      </dgm:t>
    </dgm:pt>
    <dgm:pt modelId="{DC199B43-ED33-3343-BAC6-040B860957A3}" type="parTrans" cxnId="{195D1F57-96A2-1B45-BBF1-F2572575ED04}">
      <dgm:prSet/>
      <dgm:spPr/>
      <dgm:t>
        <a:bodyPr/>
        <a:lstStyle/>
        <a:p>
          <a:endParaRPr lang="it-IT"/>
        </a:p>
      </dgm:t>
    </dgm:pt>
    <dgm:pt modelId="{1201916E-4B63-E640-8493-1F2F7D6FDB2A}" type="sibTrans" cxnId="{195D1F57-96A2-1B45-BBF1-F2572575ED04}">
      <dgm:prSet/>
      <dgm:spPr/>
      <dgm:t>
        <a:bodyPr/>
        <a:lstStyle/>
        <a:p>
          <a:endParaRPr lang="it-IT"/>
        </a:p>
      </dgm:t>
    </dgm:pt>
    <dgm:pt modelId="{A3F5141B-3D69-2449-87EE-BBE7C90A87FD}">
      <dgm:prSet phldrT="[Testo]"/>
      <dgm:spPr/>
      <dgm:t>
        <a:bodyPr/>
        <a:lstStyle/>
        <a:p>
          <a:r>
            <a:rPr lang="it-IT" dirty="0"/>
            <a:t>Maschera Venturi o </a:t>
          </a:r>
          <a:r>
            <a:rPr lang="it-IT" dirty="0" err="1"/>
            <a:t>reservoir</a:t>
          </a:r>
          <a:endParaRPr lang="it-IT" dirty="0"/>
        </a:p>
      </dgm:t>
    </dgm:pt>
    <dgm:pt modelId="{ECABBAEC-0779-804B-8D8F-79F31986C142}" type="parTrans" cxnId="{F8F77A57-CA78-814D-B2E3-74582ACE73C9}">
      <dgm:prSet/>
      <dgm:spPr/>
      <dgm:t>
        <a:bodyPr/>
        <a:lstStyle/>
        <a:p>
          <a:endParaRPr lang="it-IT"/>
        </a:p>
      </dgm:t>
    </dgm:pt>
    <dgm:pt modelId="{0A276230-66F7-1E42-9B1F-5E62EEED71A8}" type="sibTrans" cxnId="{F8F77A57-CA78-814D-B2E3-74582ACE73C9}">
      <dgm:prSet/>
      <dgm:spPr/>
      <dgm:t>
        <a:bodyPr/>
        <a:lstStyle/>
        <a:p>
          <a:endParaRPr lang="it-IT"/>
        </a:p>
      </dgm:t>
    </dgm:pt>
    <dgm:pt modelId="{B3D26E6F-6567-204B-A663-52AAE519C3FA}" type="pres">
      <dgm:prSet presAssocID="{4C08AD95-0521-B141-B3A5-EBE39F6ED19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69E6149-A2D0-2940-8159-624C728C65EB}" type="pres">
      <dgm:prSet presAssocID="{94231135-9438-2E4D-BFC1-79F75CD86F49}" presName="centerShape" presStyleLbl="node0" presStyleIdx="0" presStyleCnt="1"/>
      <dgm:spPr/>
      <dgm:t>
        <a:bodyPr/>
        <a:lstStyle/>
        <a:p>
          <a:endParaRPr lang="it-IT"/>
        </a:p>
      </dgm:t>
    </dgm:pt>
    <dgm:pt modelId="{FB5E0D64-38C6-814A-A96F-ADAA4519E2D4}" type="pres">
      <dgm:prSet presAssocID="{394205E8-5C07-1B40-8E03-272D718D0206}" presName="Name9" presStyleLbl="parChTrans1D2" presStyleIdx="0" presStyleCnt="4"/>
      <dgm:spPr/>
      <dgm:t>
        <a:bodyPr/>
        <a:lstStyle/>
        <a:p>
          <a:endParaRPr lang="it-IT"/>
        </a:p>
      </dgm:t>
    </dgm:pt>
    <dgm:pt modelId="{CADD20F8-7839-024D-AFC8-5824BB515D95}" type="pres">
      <dgm:prSet presAssocID="{394205E8-5C07-1B40-8E03-272D718D0206}" presName="connTx" presStyleLbl="parChTrans1D2" presStyleIdx="0" presStyleCnt="4"/>
      <dgm:spPr/>
      <dgm:t>
        <a:bodyPr/>
        <a:lstStyle/>
        <a:p>
          <a:endParaRPr lang="it-IT"/>
        </a:p>
      </dgm:t>
    </dgm:pt>
    <dgm:pt modelId="{F529C685-A1FC-3747-A68B-8F95C0B08E1D}" type="pres">
      <dgm:prSet presAssocID="{37C3C208-15AE-184C-869A-B57AD3639AA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7ACC561-A036-D049-960B-EB5E8D31B841}" type="pres">
      <dgm:prSet presAssocID="{0143CE83-9CC8-0F4A-B9C2-06C6DC753F0E}" presName="Name9" presStyleLbl="parChTrans1D2" presStyleIdx="1" presStyleCnt="4"/>
      <dgm:spPr/>
      <dgm:t>
        <a:bodyPr/>
        <a:lstStyle/>
        <a:p>
          <a:endParaRPr lang="it-IT"/>
        </a:p>
      </dgm:t>
    </dgm:pt>
    <dgm:pt modelId="{A34BFD94-493A-E949-891A-028C8971CAC8}" type="pres">
      <dgm:prSet presAssocID="{0143CE83-9CC8-0F4A-B9C2-06C6DC753F0E}" presName="connTx" presStyleLbl="parChTrans1D2" presStyleIdx="1" presStyleCnt="4"/>
      <dgm:spPr/>
      <dgm:t>
        <a:bodyPr/>
        <a:lstStyle/>
        <a:p>
          <a:endParaRPr lang="it-IT"/>
        </a:p>
      </dgm:t>
    </dgm:pt>
    <dgm:pt modelId="{B982C724-CD24-1A49-940D-AD298F198F83}" type="pres">
      <dgm:prSet presAssocID="{1A4493D5-5256-CC45-8030-390EA6406BD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9158E3F-3616-A94A-91AD-B961B3F0F2C0}" type="pres">
      <dgm:prSet presAssocID="{DC199B43-ED33-3343-BAC6-040B860957A3}" presName="Name9" presStyleLbl="parChTrans1D2" presStyleIdx="2" presStyleCnt="4"/>
      <dgm:spPr/>
      <dgm:t>
        <a:bodyPr/>
        <a:lstStyle/>
        <a:p>
          <a:endParaRPr lang="it-IT"/>
        </a:p>
      </dgm:t>
    </dgm:pt>
    <dgm:pt modelId="{7A7E11CF-8C6F-8F40-BCCE-7E3AB345D771}" type="pres">
      <dgm:prSet presAssocID="{DC199B43-ED33-3343-BAC6-040B860957A3}" presName="connTx" presStyleLbl="parChTrans1D2" presStyleIdx="2" presStyleCnt="4"/>
      <dgm:spPr/>
      <dgm:t>
        <a:bodyPr/>
        <a:lstStyle/>
        <a:p>
          <a:endParaRPr lang="it-IT"/>
        </a:p>
      </dgm:t>
    </dgm:pt>
    <dgm:pt modelId="{445D71C4-577B-D241-BD50-21DE35FD71AE}" type="pres">
      <dgm:prSet presAssocID="{E9F4C227-D4DC-784B-B2A8-20C666899DB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F908CAC-0CD9-6349-B112-A1549363C13A}" type="pres">
      <dgm:prSet presAssocID="{ECABBAEC-0779-804B-8D8F-79F31986C142}" presName="Name9" presStyleLbl="parChTrans1D2" presStyleIdx="3" presStyleCnt="4"/>
      <dgm:spPr/>
      <dgm:t>
        <a:bodyPr/>
        <a:lstStyle/>
        <a:p>
          <a:endParaRPr lang="it-IT"/>
        </a:p>
      </dgm:t>
    </dgm:pt>
    <dgm:pt modelId="{DD1F6828-156E-E54B-9B68-9791C26EEA28}" type="pres">
      <dgm:prSet presAssocID="{ECABBAEC-0779-804B-8D8F-79F31986C142}" presName="connTx" presStyleLbl="parChTrans1D2" presStyleIdx="3" presStyleCnt="4"/>
      <dgm:spPr/>
      <dgm:t>
        <a:bodyPr/>
        <a:lstStyle/>
        <a:p>
          <a:endParaRPr lang="it-IT"/>
        </a:p>
      </dgm:t>
    </dgm:pt>
    <dgm:pt modelId="{B9441B36-4837-5846-838E-4BEACEEBD688}" type="pres">
      <dgm:prSet presAssocID="{A3F5141B-3D69-2449-87EE-BBE7C90A87F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AB15C99-5EE4-2C41-9B2B-02EB776E3B3C}" type="presOf" srcId="{DC199B43-ED33-3343-BAC6-040B860957A3}" destId="{7A7E11CF-8C6F-8F40-BCCE-7E3AB345D771}" srcOrd="1" destOrd="0" presId="urn:microsoft.com/office/officeart/2005/8/layout/radial1"/>
    <dgm:cxn modelId="{9A0F6D2C-A4A2-4D43-A7F2-AB951EE3A8F1}" type="presOf" srcId="{394205E8-5C07-1B40-8E03-272D718D0206}" destId="{CADD20F8-7839-024D-AFC8-5824BB515D95}" srcOrd="1" destOrd="0" presId="urn:microsoft.com/office/officeart/2005/8/layout/radial1"/>
    <dgm:cxn modelId="{92AF1338-69B1-A641-8E33-718FD899D2D0}" srcId="{94231135-9438-2E4D-BFC1-79F75CD86F49}" destId="{37C3C208-15AE-184C-869A-B57AD3639AA7}" srcOrd="0" destOrd="0" parTransId="{394205E8-5C07-1B40-8E03-272D718D0206}" sibTransId="{733C05B3-8A34-0641-A199-8D59043E913B}"/>
    <dgm:cxn modelId="{154831AD-E762-2045-99D6-7033312BCCAD}" type="presOf" srcId="{1A4493D5-5256-CC45-8030-390EA6406BD1}" destId="{B982C724-CD24-1A49-940D-AD298F198F83}" srcOrd="0" destOrd="0" presId="urn:microsoft.com/office/officeart/2005/8/layout/radial1"/>
    <dgm:cxn modelId="{AC7B611A-9F80-824D-89A1-D935EC688838}" type="presOf" srcId="{0143CE83-9CC8-0F4A-B9C2-06C6DC753F0E}" destId="{E7ACC561-A036-D049-960B-EB5E8D31B841}" srcOrd="0" destOrd="0" presId="urn:microsoft.com/office/officeart/2005/8/layout/radial1"/>
    <dgm:cxn modelId="{1B204299-E69B-2346-894C-557BAA8194CA}" type="presOf" srcId="{0143CE83-9CC8-0F4A-B9C2-06C6DC753F0E}" destId="{A34BFD94-493A-E949-891A-028C8971CAC8}" srcOrd="1" destOrd="0" presId="urn:microsoft.com/office/officeart/2005/8/layout/radial1"/>
    <dgm:cxn modelId="{CFD5EAC1-D839-9942-B6C8-DA701667C9F7}" type="presOf" srcId="{94231135-9438-2E4D-BFC1-79F75CD86F49}" destId="{369E6149-A2D0-2940-8159-624C728C65EB}" srcOrd="0" destOrd="0" presId="urn:microsoft.com/office/officeart/2005/8/layout/radial1"/>
    <dgm:cxn modelId="{F8F77A57-CA78-814D-B2E3-74582ACE73C9}" srcId="{94231135-9438-2E4D-BFC1-79F75CD86F49}" destId="{A3F5141B-3D69-2449-87EE-BBE7C90A87FD}" srcOrd="3" destOrd="0" parTransId="{ECABBAEC-0779-804B-8D8F-79F31986C142}" sibTransId="{0A276230-66F7-1E42-9B1F-5E62EEED71A8}"/>
    <dgm:cxn modelId="{588E9D82-AD55-0946-AB26-238CD3E9F8AC}" type="presOf" srcId="{37C3C208-15AE-184C-869A-B57AD3639AA7}" destId="{F529C685-A1FC-3747-A68B-8F95C0B08E1D}" srcOrd="0" destOrd="0" presId="urn:microsoft.com/office/officeart/2005/8/layout/radial1"/>
    <dgm:cxn modelId="{1AA2A1CB-309F-1945-99AB-A7378B47748D}" type="presOf" srcId="{ECABBAEC-0779-804B-8D8F-79F31986C142}" destId="{DD1F6828-156E-E54B-9B68-9791C26EEA28}" srcOrd="1" destOrd="0" presId="urn:microsoft.com/office/officeart/2005/8/layout/radial1"/>
    <dgm:cxn modelId="{9F5194CD-0095-524C-AD8F-E7A41F8D544A}" type="presOf" srcId="{4C08AD95-0521-B141-B3A5-EBE39F6ED197}" destId="{B3D26E6F-6567-204B-A663-52AAE519C3FA}" srcOrd="0" destOrd="0" presId="urn:microsoft.com/office/officeart/2005/8/layout/radial1"/>
    <dgm:cxn modelId="{CE07088F-36E8-3942-A431-2D0A3B1FB0EB}" srcId="{4C08AD95-0521-B141-B3A5-EBE39F6ED197}" destId="{94231135-9438-2E4D-BFC1-79F75CD86F49}" srcOrd="0" destOrd="0" parTransId="{444744C6-DA3E-D041-A4DE-326E1730F9A6}" sibTransId="{1E2AB2AA-44DC-2743-A7AB-AA2E15BB4856}"/>
    <dgm:cxn modelId="{61BD6C0E-F1CB-D44F-83D2-BFA5EABAC29F}" type="presOf" srcId="{E9F4C227-D4DC-784B-B2A8-20C666899DB5}" destId="{445D71C4-577B-D241-BD50-21DE35FD71AE}" srcOrd="0" destOrd="0" presId="urn:microsoft.com/office/officeart/2005/8/layout/radial1"/>
    <dgm:cxn modelId="{8432E8DF-67EF-A34A-A254-FE9B63CE2CD8}" type="presOf" srcId="{ECABBAEC-0779-804B-8D8F-79F31986C142}" destId="{7F908CAC-0CD9-6349-B112-A1549363C13A}" srcOrd="0" destOrd="0" presId="urn:microsoft.com/office/officeart/2005/8/layout/radial1"/>
    <dgm:cxn modelId="{195D1F57-96A2-1B45-BBF1-F2572575ED04}" srcId="{94231135-9438-2E4D-BFC1-79F75CD86F49}" destId="{E9F4C227-D4DC-784B-B2A8-20C666899DB5}" srcOrd="2" destOrd="0" parTransId="{DC199B43-ED33-3343-BAC6-040B860957A3}" sibTransId="{1201916E-4B63-E640-8493-1F2F7D6FDB2A}"/>
    <dgm:cxn modelId="{4B4F46B7-75A5-FA47-B6B2-D0A7E12BFE20}" type="presOf" srcId="{DC199B43-ED33-3343-BAC6-040B860957A3}" destId="{79158E3F-3616-A94A-91AD-B961B3F0F2C0}" srcOrd="0" destOrd="0" presId="urn:microsoft.com/office/officeart/2005/8/layout/radial1"/>
    <dgm:cxn modelId="{193E88CF-0A56-5A43-A233-C058D5294C3C}" type="presOf" srcId="{394205E8-5C07-1B40-8E03-272D718D0206}" destId="{FB5E0D64-38C6-814A-A96F-ADAA4519E2D4}" srcOrd="0" destOrd="0" presId="urn:microsoft.com/office/officeart/2005/8/layout/radial1"/>
    <dgm:cxn modelId="{2A028E85-3020-BA41-8500-4D749966F522}" srcId="{94231135-9438-2E4D-BFC1-79F75CD86F49}" destId="{1A4493D5-5256-CC45-8030-390EA6406BD1}" srcOrd="1" destOrd="0" parTransId="{0143CE83-9CC8-0F4A-B9C2-06C6DC753F0E}" sibTransId="{F247EB9B-7473-6445-866F-EEBAD114A67A}"/>
    <dgm:cxn modelId="{6C071227-952D-4C40-B046-3F50020CF7AE}" type="presOf" srcId="{A3F5141B-3D69-2449-87EE-BBE7C90A87FD}" destId="{B9441B36-4837-5846-838E-4BEACEEBD688}" srcOrd="0" destOrd="0" presId="urn:microsoft.com/office/officeart/2005/8/layout/radial1"/>
    <dgm:cxn modelId="{1BDCBC4B-B6E9-DD46-8F64-F2B601BBA36B}" type="presParOf" srcId="{B3D26E6F-6567-204B-A663-52AAE519C3FA}" destId="{369E6149-A2D0-2940-8159-624C728C65EB}" srcOrd="0" destOrd="0" presId="urn:microsoft.com/office/officeart/2005/8/layout/radial1"/>
    <dgm:cxn modelId="{AE515257-D312-D944-BE49-A466986BD6E7}" type="presParOf" srcId="{B3D26E6F-6567-204B-A663-52AAE519C3FA}" destId="{FB5E0D64-38C6-814A-A96F-ADAA4519E2D4}" srcOrd="1" destOrd="0" presId="urn:microsoft.com/office/officeart/2005/8/layout/radial1"/>
    <dgm:cxn modelId="{7B3C808D-F943-7E4C-AEB2-DAC0F3C245F5}" type="presParOf" srcId="{FB5E0D64-38C6-814A-A96F-ADAA4519E2D4}" destId="{CADD20F8-7839-024D-AFC8-5824BB515D95}" srcOrd="0" destOrd="0" presId="urn:microsoft.com/office/officeart/2005/8/layout/radial1"/>
    <dgm:cxn modelId="{F3DD1474-B065-5F47-BB3D-432E8E76B5EF}" type="presParOf" srcId="{B3D26E6F-6567-204B-A663-52AAE519C3FA}" destId="{F529C685-A1FC-3747-A68B-8F95C0B08E1D}" srcOrd="2" destOrd="0" presId="urn:microsoft.com/office/officeart/2005/8/layout/radial1"/>
    <dgm:cxn modelId="{D9E31DDD-B396-E644-AA10-23F15144386F}" type="presParOf" srcId="{B3D26E6F-6567-204B-A663-52AAE519C3FA}" destId="{E7ACC561-A036-D049-960B-EB5E8D31B841}" srcOrd="3" destOrd="0" presId="urn:microsoft.com/office/officeart/2005/8/layout/radial1"/>
    <dgm:cxn modelId="{E3449577-E651-CE47-9DC8-AA2D19CE4C58}" type="presParOf" srcId="{E7ACC561-A036-D049-960B-EB5E8D31B841}" destId="{A34BFD94-493A-E949-891A-028C8971CAC8}" srcOrd="0" destOrd="0" presId="urn:microsoft.com/office/officeart/2005/8/layout/radial1"/>
    <dgm:cxn modelId="{AB1BDE5F-B465-3E4A-BC72-FBF3E3BD7D77}" type="presParOf" srcId="{B3D26E6F-6567-204B-A663-52AAE519C3FA}" destId="{B982C724-CD24-1A49-940D-AD298F198F83}" srcOrd="4" destOrd="0" presId="urn:microsoft.com/office/officeart/2005/8/layout/radial1"/>
    <dgm:cxn modelId="{740EFD39-9B41-4B49-AF21-34290870B8E8}" type="presParOf" srcId="{B3D26E6F-6567-204B-A663-52AAE519C3FA}" destId="{79158E3F-3616-A94A-91AD-B961B3F0F2C0}" srcOrd="5" destOrd="0" presId="urn:microsoft.com/office/officeart/2005/8/layout/radial1"/>
    <dgm:cxn modelId="{52AB9A3A-45E7-F84E-9B26-7B5627915123}" type="presParOf" srcId="{79158E3F-3616-A94A-91AD-B961B3F0F2C0}" destId="{7A7E11CF-8C6F-8F40-BCCE-7E3AB345D771}" srcOrd="0" destOrd="0" presId="urn:microsoft.com/office/officeart/2005/8/layout/radial1"/>
    <dgm:cxn modelId="{14D15F78-43EE-C147-8BA5-78BD2EFBAB16}" type="presParOf" srcId="{B3D26E6F-6567-204B-A663-52AAE519C3FA}" destId="{445D71C4-577B-D241-BD50-21DE35FD71AE}" srcOrd="6" destOrd="0" presId="urn:microsoft.com/office/officeart/2005/8/layout/radial1"/>
    <dgm:cxn modelId="{40CF6CFF-3A60-E242-9F2C-848513EC02F3}" type="presParOf" srcId="{B3D26E6F-6567-204B-A663-52AAE519C3FA}" destId="{7F908CAC-0CD9-6349-B112-A1549363C13A}" srcOrd="7" destOrd="0" presId="urn:microsoft.com/office/officeart/2005/8/layout/radial1"/>
    <dgm:cxn modelId="{95ECFF5E-39BE-DC42-90A3-9D591D26EB27}" type="presParOf" srcId="{7F908CAC-0CD9-6349-B112-A1549363C13A}" destId="{DD1F6828-156E-E54B-9B68-9791C26EEA28}" srcOrd="0" destOrd="0" presId="urn:microsoft.com/office/officeart/2005/8/layout/radial1"/>
    <dgm:cxn modelId="{7C5066FF-4940-9B47-96F0-1C1A91A2A13A}" type="presParOf" srcId="{B3D26E6F-6567-204B-A663-52AAE519C3FA}" destId="{B9441B36-4837-5846-838E-4BEACEEBD68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E6149-A2D0-2940-8159-624C728C65EB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Monitoraggio </a:t>
          </a:r>
          <a:r>
            <a:rPr lang="it-IT" sz="1200" kern="1200" dirty="0" err="1"/>
            <a:t>pulsossimetrico</a:t>
          </a:r>
          <a:endParaRPr lang="it-IT" sz="1200" kern="1200" dirty="0"/>
        </a:p>
      </dsp:txBody>
      <dsp:txXfrm>
        <a:off x="3536355" y="2181688"/>
        <a:ext cx="1055289" cy="1055289"/>
      </dsp:txXfrm>
    </dsp:sp>
    <dsp:sp modelId="{FB5E0D64-38C6-814A-A96F-ADAA4519E2D4}">
      <dsp:nvSpPr>
        <dsp:cNvPr id="0" name=""/>
        <dsp:cNvSpPr/>
      </dsp:nvSpPr>
      <dsp:spPr>
        <a:xfrm rot="16200000">
          <a:off x="3838366" y="1720972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052718" y="1726216"/>
        <a:ext cx="22563" cy="22563"/>
      </dsp:txXfrm>
    </dsp:sp>
    <dsp:sp modelId="{F529C685-A1FC-3747-A68B-8F95C0B08E1D}">
      <dsp:nvSpPr>
        <dsp:cNvPr id="0" name=""/>
        <dsp:cNvSpPr/>
      </dsp:nvSpPr>
      <dsp:spPr>
        <a:xfrm>
          <a:off x="3317797" y="19459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Ossigenoterapia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(danni-vantaggi)</a:t>
          </a:r>
        </a:p>
      </dsp:txBody>
      <dsp:txXfrm>
        <a:off x="3536355" y="238017"/>
        <a:ext cx="1055289" cy="1055289"/>
      </dsp:txXfrm>
    </dsp:sp>
    <dsp:sp modelId="{E7ACC561-A036-D049-960B-EB5E8D31B841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5024554" y="2698051"/>
        <a:ext cx="22563" cy="22563"/>
      </dsp:txXfrm>
    </dsp:sp>
    <dsp:sp modelId="{B982C724-CD24-1A49-940D-AD298F198F83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HFNC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(O</a:t>
          </a:r>
          <a:r>
            <a:rPr lang="it-IT" sz="1200" kern="1200" baseline="-25000" dirty="0"/>
            <a:t>2</a:t>
          </a:r>
          <a:r>
            <a:rPr lang="it-IT" sz="1200" kern="1200" dirty="0"/>
            <a:t> alti flussi che dà lieve effetto PEEP)</a:t>
          </a:r>
        </a:p>
      </dsp:txBody>
      <dsp:txXfrm>
        <a:off x="5480027" y="2181688"/>
        <a:ext cx="1055289" cy="1055289"/>
      </dsp:txXfrm>
    </dsp:sp>
    <dsp:sp modelId="{79158E3F-3616-A94A-91AD-B961B3F0F2C0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052718" y="3669887"/>
        <a:ext cx="22563" cy="22563"/>
      </dsp:txXfrm>
    </dsp:sp>
    <dsp:sp modelId="{445D71C4-577B-D241-BD50-21DE35FD71AE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PEEP/CPAP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/>
        </a:p>
      </dsp:txBody>
      <dsp:txXfrm>
        <a:off x="3536355" y="4125360"/>
        <a:ext cx="1055289" cy="1055289"/>
      </dsp:txXfrm>
    </dsp:sp>
    <dsp:sp modelId="{7F908CAC-0CD9-6349-B112-A1549363C13A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 rot="10800000">
        <a:off x="3080882" y="2698051"/>
        <a:ext cx="22563" cy="22563"/>
      </dsp:txXfrm>
    </dsp:sp>
    <dsp:sp modelId="{B9441B36-4837-5846-838E-4BEACEEBD688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Maschera Venturi o </a:t>
          </a:r>
          <a:r>
            <a:rPr lang="it-IT" sz="1200" kern="1200" dirty="0" err="1"/>
            <a:t>reservoir</a:t>
          </a:r>
          <a:endParaRPr lang="it-IT" sz="1200" kern="1200" dirty="0"/>
        </a:p>
      </dsp:txBody>
      <dsp:txXfrm>
        <a:off x="1592683" y="2181688"/>
        <a:ext cx="1055289" cy="105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49" name="Object 2"/>
          <p:cNvGraphicFramePr>
            <a:graphicFrameLocks noChangeAspect="1"/>
          </p:cNvGraphicFramePr>
          <p:nvPr/>
        </p:nvGraphicFramePr>
        <p:xfrm>
          <a:off x="952500" y="0"/>
          <a:ext cx="10287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4" name="Diapositiva" r:id="rId5" imgW="4572000" imgH="3429000" progId="PowerPoint.Slide.8">
                  <p:embed/>
                </p:oleObj>
              </mc:Choice>
              <mc:Fallback>
                <p:oleObj name="Diapositiva" r:id="rId5" imgW="4572000" imgH="3429000" progId="PowerPoint.Slide.8">
                  <p:embed/>
                  <p:pic>
                    <p:nvPicPr>
                      <p:cNvPr id="788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0"/>
                        <a:ext cx="10287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6768C7A-7B21-BA40-991A-313AB2EF6F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79"/>
    </mc:Choice>
    <mc:Fallback xmlns="">
      <p:transition spd="slow" advTm="11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Object 2"/>
          <p:cNvGraphicFramePr>
            <a:graphicFrameLocks noChangeAspect="1"/>
          </p:cNvGraphicFramePr>
          <p:nvPr/>
        </p:nvGraphicFramePr>
        <p:xfrm>
          <a:off x="952500" y="0"/>
          <a:ext cx="10287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8" name="Presentazione" r:id="rId5" imgW="4572000" imgH="3429000" progId="PowerPoint.Show.8">
                  <p:embed/>
                </p:oleObj>
              </mc:Choice>
              <mc:Fallback>
                <p:oleObj name="Presentazione" r:id="rId5" imgW="4572000" imgH="3429000" progId="PowerPoint.Show.8">
                  <p:embed/>
                  <p:pic>
                    <p:nvPicPr>
                      <p:cNvPr id="7987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0"/>
                        <a:ext cx="10287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D665AA8A-C63B-C64C-83F4-83FBD43CA4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9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3"/>
    </mc:Choice>
    <mc:Fallback xmlns="">
      <p:transition spd="slow" advTm="5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>
            <a:extLst>
              <a:ext uri="{FF2B5EF4-FFF2-40B4-BE49-F238E27FC236}">
                <a16:creationId xmlns="" xmlns:a16="http://schemas.microsoft.com/office/drawing/2014/main" id="{E8EA1689-9E0C-8A41-8C18-B166FCD2A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325" y="915988"/>
            <a:ext cx="4797425" cy="1735137"/>
          </a:xfrm>
        </p:spPr>
        <p:txBody>
          <a:bodyPr/>
          <a:lstStyle/>
          <a:p>
            <a:r>
              <a:rPr lang="it-IT" altLang="it-IT" sz="3200" i="1"/>
              <a:t>testo di riferimento americano per il triage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DDF6F1D1-0561-C240-8873-059E975B6BC3}"/>
              </a:ext>
            </a:extLst>
          </p:cNvPr>
          <p:cNvSpPr txBox="1"/>
          <p:nvPr/>
        </p:nvSpPr>
        <p:spPr>
          <a:xfrm>
            <a:off x="7832725" y="4175125"/>
            <a:ext cx="3938588" cy="20304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>
                <a:solidFill>
                  <a:srgbClr val="000000"/>
                </a:solidFill>
              </a:rPr>
              <a:t>Zone di pericolo (per età) dei segni vitali</a:t>
            </a:r>
          </a:p>
          <a:p>
            <a:endParaRPr lang="it-IT" altLang="it-IT">
              <a:solidFill>
                <a:srgbClr val="000000"/>
              </a:solidFill>
            </a:endParaRPr>
          </a:p>
          <a:p>
            <a:r>
              <a:rPr lang="it-IT" altLang="it-IT" b="1">
                <a:solidFill>
                  <a:srgbClr val="000000"/>
                </a:solidFill>
              </a:rPr>
              <a:t>Frequenza cardiaca</a:t>
            </a:r>
          </a:p>
          <a:p>
            <a:endParaRPr lang="it-IT" altLang="it-IT" b="1">
              <a:solidFill>
                <a:srgbClr val="000000"/>
              </a:solidFill>
            </a:endParaRPr>
          </a:p>
          <a:p>
            <a:r>
              <a:rPr lang="it-IT" altLang="it-IT" b="1">
                <a:solidFill>
                  <a:srgbClr val="000000"/>
                </a:solidFill>
              </a:rPr>
              <a:t>Frequenza respiratoria</a:t>
            </a:r>
          </a:p>
          <a:p>
            <a:endParaRPr lang="it-IT" altLang="it-IT" b="1">
              <a:solidFill>
                <a:srgbClr val="000000"/>
              </a:solidFill>
            </a:endParaRPr>
          </a:p>
          <a:p>
            <a:r>
              <a:rPr lang="it-IT" altLang="it-IT" b="1">
                <a:solidFill>
                  <a:srgbClr val="000000"/>
                </a:solidFill>
              </a:rPr>
              <a:t>Saturazione O2%</a:t>
            </a:r>
          </a:p>
        </p:txBody>
      </p:sp>
      <p:pic>
        <p:nvPicPr>
          <p:cNvPr id="17412" name="Immagine 9">
            <a:extLst>
              <a:ext uri="{FF2B5EF4-FFF2-40B4-BE49-F238E27FC236}">
                <a16:creationId xmlns="" xmlns:a16="http://schemas.microsoft.com/office/drawing/2014/main" id="{5F6B6661-B99A-F744-900C-0A6A58DA7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3565525"/>
            <a:ext cx="3021012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6E0013E2-77CD-CC4C-A5D5-C7CA77FF7169}"/>
              </a:ext>
            </a:extLst>
          </p:cNvPr>
          <p:cNvSpPr txBox="1"/>
          <p:nvPr/>
        </p:nvSpPr>
        <p:spPr>
          <a:xfrm>
            <a:off x="530225" y="4346575"/>
            <a:ext cx="1920875" cy="1200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>
                <a:solidFill>
                  <a:srgbClr val="000000"/>
                </a:solidFill>
              </a:rPr>
              <a:t>Per bambini &lt; 3 aa</a:t>
            </a:r>
          </a:p>
          <a:p>
            <a:r>
              <a:rPr lang="it-IT" altLang="it-IT">
                <a:solidFill>
                  <a:srgbClr val="000000"/>
                </a:solidFill>
              </a:rPr>
              <a:t>aggiungere T°C (temperatura corporea)</a:t>
            </a:r>
          </a:p>
        </p:txBody>
      </p:sp>
      <p:sp>
        <p:nvSpPr>
          <p:cNvPr id="12" name="Freccia destra 11">
            <a:extLst>
              <a:ext uri="{FF2B5EF4-FFF2-40B4-BE49-F238E27FC236}">
                <a16:creationId xmlns="" xmlns:a16="http://schemas.microsoft.com/office/drawing/2014/main" id="{8EF3AD50-7CA5-3540-8E64-F61D3A77BF66}"/>
              </a:ext>
            </a:extLst>
          </p:cNvPr>
          <p:cNvSpPr/>
          <p:nvPr/>
        </p:nvSpPr>
        <p:spPr>
          <a:xfrm>
            <a:off x="2624138" y="4956175"/>
            <a:ext cx="728662" cy="31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Freccia destra 12">
            <a:extLst>
              <a:ext uri="{FF2B5EF4-FFF2-40B4-BE49-F238E27FC236}">
                <a16:creationId xmlns="" xmlns:a16="http://schemas.microsoft.com/office/drawing/2014/main" id="{05C75DE0-BB67-A247-A286-BB70796F136D}"/>
              </a:ext>
            </a:extLst>
          </p:cNvPr>
          <p:cNvSpPr/>
          <p:nvPr/>
        </p:nvSpPr>
        <p:spPr>
          <a:xfrm>
            <a:off x="6705600" y="5141913"/>
            <a:ext cx="914400" cy="40481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7416" name="Immagine 14">
            <a:extLst>
              <a:ext uri="{FF2B5EF4-FFF2-40B4-BE49-F238E27FC236}">
                <a16:creationId xmlns="" xmlns:a16="http://schemas.microsoft.com/office/drawing/2014/main" id="{E4F173C5-136E-5343-A412-2B0AE76CE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341313"/>
            <a:ext cx="45339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ttangolo 15">
            <a:extLst>
              <a:ext uri="{FF2B5EF4-FFF2-40B4-BE49-F238E27FC236}">
                <a16:creationId xmlns="" xmlns:a16="http://schemas.microsoft.com/office/drawing/2014/main" id="{571155CD-777A-9A49-A9D5-E47E7F3D5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3" y="2700338"/>
            <a:ext cx="5538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400">
                <a:solidFill>
                  <a:srgbClr val="0432FF"/>
                </a:solidFill>
              </a:rPr>
              <a:t>http://www.ahrq.gov/sites/default/files/wysiwyg/professionals/systems/hospital/esi/esihandbk.pdf</a:t>
            </a:r>
          </a:p>
        </p:txBody>
      </p:sp>
      <p:pic>
        <p:nvPicPr>
          <p:cNvPr id="17418" name="Immagine 2">
            <a:extLst>
              <a:ext uri="{FF2B5EF4-FFF2-40B4-BE49-F238E27FC236}">
                <a16:creationId xmlns="" xmlns:a16="http://schemas.microsoft.com/office/drawing/2014/main" id="{BC70F37C-4550-5F48-AF0F-39970CD9D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287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4B85915F-97CA-8E40-B556-8B2C2BD39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57"/>
    </mc:Choice>
    <mc:Fallback xmlns="">
      <p:transition spd="slow" advTm="6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FFDA35F9-5A1A-9A45-99DC-66DD9991DFD2}"/>
              </a:ext>
            </a:extLst>
          </p:cNvPr>
          <p:cNvSpPr txBox="1"/>
          <p:nvPr/>
        </p:nvSpPr>
        <p:spPr>
          <a:xfrm>
            <a:off x="1042988" y="411163"/>
            <a:ext cx="8393112" cy="61864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Nella valutazione di rischio di un paziente in P.S. durante il triage, vi sono diverse malattie respiratorie che pongono il paziente ad alto rischio.</a:t>
            </a:r>
          </a:p>
          <a:p>
            <a:endParaRPr lang="it-IT" altLang="it-IT"/>
          </a:p>
          <a:p>
            <a:r>
              <a:rPr lang="it-IT" altLang="it-IT"/>
              <a:t>La valutazione di RR e SaO2% è fondamentale</a:t>
            </a:r>
          </a:p>
          <a:p>
            <a:endParaRPr lang="it-IT" altLang="it-IT"/>
          </a:p>
          <a:p>
            <a:r>
              <a:rPr lang="it-IT" altLang="it-IT"/>
              <a:t>La presenza di distress respiratorio severo può richiedere intervento salvavita immediato</a:t>
            </a:r>
          </a:p>
          <a:p>
            <a:endParaRPr lang="it-IT" altLang="it-IT"/>
          </a:p>
          <a:p>
            <a:r>
              <a:rPr lang="it-IT" altLang="it-IT"/>
              <a:t>Il paziente ad alto rischio è uno che sta ventilando e ossigenando adeguatamente, ma ha un distress respiratorio con la potenzialità di un rapido deterioramento.</a:t>
            </a:r>
          </a:p>
          <a:p>
            <a:endParaRPr lang="it-IT" altLang="it-IT"/>
          </a:p>
          <a:p>
            <a:r>
              <a:rPr lang="it-IT" altLang="it-IT"/>
              <a:t>Tra le potenziali eziologie del distress respiratorio ci sono:</a:t>
            </a:r>
          </a:p>
          <a:p>
            <a:endParaRPr lang="it-IT" altLang="it-IT"/>
          </a:p>
          <a:p>
            <a:pPr>
              <a:buFontTx/>
              <a:buChar char="-"/>
            </a:pPr>
            <a:r>
              <a:rPr lang="it-IT" altLang="it-IT"/>
              <a:t>l’asma bronchiale</a:t>
            </a:r>
          </a:p>
          <a:p>
            <a:pPr>
              <a:buFontTx/>
              <a:buChar char="-"/>
            </a:pPr>
            <a:r>
              <a:rPr lang="it-IT" altLang="it-IT"/>
              <a:t>l’embolia polmonare</a:t>
            </a:r>
          </a:p>
          <a:p>
            <a:pPr>
              <a:buFontTx/>
              <a:buChar char="-"/>
            </a:pPr>
            <a:r>
              <a:rPr lang="it-IT" altLang="it-IT"/>
              <a:t>Il versamento pleurico</a:t>
            </a:r>
          </a:p>
          <a:p>
            <a:pPr>
              <a:buFontTx/>
              <a:buChar char="-"/>
            </a:pPr>
            <a:r>
              <a:rPr lang="it-IT" altLang="it-IT"/>
              <a:t>Il pneumotorace</a:t>
            </a:r>
          </a:p>
          <a:p>
            <a:pPr>
              <a:buFontTx/>
              <a:buChar char="-"/>
            </a:pPr>
            <a:r>
              <a:rPr lang="it-IT" altLang="it-IT"/>
              <a:t>l’aspirazione di un corpo estraneo</a:t>
            </a:r>
          </a:p>
          <a:p>
            <a:pPr>
              <a:buFontTx/>
              <a:buChar char="-"/>
            </a:pPr>
            <a:r>
              <a:rPr lang="it-IT" altLang="it-IT"/>
              <a:t>Inalazione fi fumi/vapori tossici</a:t>
            </a:r>
          </a:p>
          <a:p>
            <a:pPr>
              <a:buFontTx/>
              <a:buChar char="-"/>
            </a:pPr>
            <a:r>
              <a:rPr lang="it-IT" altLang="it-IT"/>
              <a:t>Dispnea associata con dolore toracico </a:t>
            </a:r>
          </a:p>
          <a:p>
            <a:pPr>
              <a:buFontTx/>
              <a:buChar char="-"/>
            </a:pPr>
            <a:r>
              <a:rPr lang="it-IT" altLang="it-IT"/>
              <a:t>Ards</a:t>
            </a:r>
          </a:p>
          <a:p>
            <a:pPr>
              <a:buFontTx/>
              <a:buChar char="-"/>
            </a:pPr>
            <a:r>
              <a:rPr lang="it-IT" altLang="it-IT"/>
              <a:t>polmonite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885F4428-5608-AE4E-874A-DC003F18F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4"/>
    </mc:Choice>
    <mc:Fallback xmlns="">
      <p:transition spd="slow" advTm="3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="" xmlns:a16="http://schemas.microsoft.com/office/drawing/2014/main" id="{9B6E5977-16FB-7448-A7BD-4F68266ED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35100"/>
          </a:xfrm>
        </p:spPr>
        <p:txBody>
          <a:bodyPr/>
          <a:lstStyle/>
          <a:p>
            <a:r>
              <a:rPr lang="it-IT" altLang="it-IT"/>
              <a:t> Segni di distress respiratorio </a:t>
            </a:r>
          </a:p>
        </p:txBody>
      </p:sp>
      <p:graphicFrame>
        <p:nvGraphicFramePr>
          <p:cNvPr id="19458" name="Object 2">
            <a:extLst>
              <a:ext uri="{FF2B5EF4-FFF2-40B4-BE49-F238E27FC236}">
                <a16:creationId xmlns="" xmlns:a16="http://schemas.microsoft.com/office/drawing/2014/main" id="{159688C5-0E66-1F47-9800-F023BA93691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872163" y="1116013"/>
          <a:ext cx="4291012" cy="536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8" name="Image" r:id="rId5" imgW="2298700" imgH="3035300" progId="">
                  <p:embed/>
                </p:oleObj>
              </mc:Choice>
              <mc:Fallback>
                <p:oleObj name="Image" r:id="rId5" imgW="2298700" imgH="3035300" progId="">
                  <p:embed/>
                  <p:pic>
                    <p:nvPicPr>
                      <p:cNvPr id="19458" name="Object 2">
                        <a:extLst>
                          <a:ext uri="{FF2B5EF4-FFF2-40B4-BE49-F238E27FC236}">
                            <a16:creationId xmlns="" xmlns:a16="http://schemas.microsoft.com/office/drawing/2014/main" id="{159688C5-0E66-1F47-9800-F023BA93691C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3" y="1116013"/>
                        <a:ext cx="4291012" cy="536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0" name="Picture 4">
            <a:extLst>
              <a:ext uri="{FF2B5EF4-FFF2-40B4-BE49-F238E27FC236}">
                <a16:creationId xmlns="" xmlns:a16="http://schemas.microsoft.com/office/drawing/2014/main" id="{DCA58C7B-7292-3D46-B4F3-65608CF73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1400"/>
            <a:ext cx="396875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="" xmlns:a16="http://schemas.microsoft.com/office/drawing/2014/main" id="{AEFE0104-3900-3F4B-8565-677233C4C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5465763"/>
            <a:ext cx="8782050" cy="144621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2200" b="1">
                <a:solidFill>
                  <a:srgbClr val="363636"/>
                </a:solidFill>
                <a:latin typeface="Times" pitchFamily="2" charset="0"/>
              </a:rPr>
              <a:t>Tachipnea (&gt;30), attivazione muscoli respiratori accessori, segno di Hoover (rientramento inspiratorio spazi intercostali), Segno di Campbell (rientramento giugulo), respiro paradosso (rientramento addome durante inspirazione)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B59AA0C-669C-E441-94E0-00023EF8BD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80"/>
    </mc:Choice>
    <mc:Fallback xmlns="">
      <p:transition spd="slow" advTm="9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="" xmlns:a16="http://schemas.microsoft.com/office/drawing/2014/main" id="{F2649611-1132-A344-8615-ACC72A165D05}"/>
              </a:ext>
            </a:extLst>
          </p:cNvPr>
          <p:cNvGraphicFramePr/>
          <p:nvPr/>
        </p:nvGraphicFramePr>
        <p:xfrm>
          <a:off x="2551764" y="12971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F325F7A5-46D5-7B4C-92CF-9EF193490B97}"/>
              </a:ext>
            </a:extLst>
          </p:cNvPr>
          <p:cNvSpPr txBox="1"/>
          <p:nvPr/>
        </p:nvSpPr>
        <p:spPr>
          <a:xfrm>
            <a:off x="972152" y="268787"/>
            <a:ext cx="8918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Grave insufficienza respiratoria acuta:  </a:t>
            </a:r>
            <a:r>
              <a:rPr lang="it-IT" sz="2400" dirty="0" err="1"/>
              <a:t>Lung</a:t>
            </a:r>
            <a:r>
              <a:rPr lang="it-IT" sz="2400" dirty="0"/>
              <a:t> </a:t>
            </a:r>
            <a:r>
              <a:rPr lang="it-IT" sz="2400" dirty="0" err="1"/>
              <a:t>failure</a:t>
            </a:r>
            <a:r>
              <a:rPr lang="it-IT" sz="2400" dirty="0"/>
              <a:t> (insufficienza polmonare)</a:t>
            </a:r>
          </a:p>
          <a:p>
            <a:r>
              <a:rPr lang="it-IT" sz="2400" dirty="0"/>
              <a:t>   </a:t>
            </a:r>
            <a:r>
              <a:rPr lang="it-IT" sz="2400" dirty="0" err="1"/>
              <a:t>WoB</a:t>
            </a:r>
            <a:r>
              <a:rPr lang="it-IT" sz="2400" dirty="0"/>
              <a:t> (</a:t>
            </a:r>
            <a:r>
              <a:rPr lang="it-IT" sz="2400" dirty="0" err="1"/>
              <a:t>distress</a:t>
            </a:r>
            <a:r>
              <a:rPr lang="it-IT" sz="2400" dirty="0"/>
              <a:t> respiratorio) </a:t>
            </a:r>
          </a:p>
        </p:txBody>
      </p:sp>
      <p:sp>
        <p:nvSpPr>
          <p:cNvPr id="6" name="Freccia su 5">
            <a:extLst>
              <a:ext uri="{FF2B5EF4-FFF2-40B4-BE49-F238E27FC236}">
                <a16:creationId xmlns="" xmlns:a16="http://schemas.microsoft.com/office/drawing/2014/main" id="{BE937321-1C65-DD44-A7D1-01583F67AF20}"/>
              </a:ext>
            </a:extLst>
          </p:cNvPr>
          <p:cNvSpPr/>
          <p:nvPr/>
        </p:nvSpPr>
        <p:spPr>
          <a:xfrm>
            <a:off x="1039530" y="684285"/>
            <a:ext cx="192504" cy="303197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destra rientrata 6">
            <a:extLst>
              <a:ext uri="{FF2B5EF4-FFF2-40B4-BE49-F238E27FC236}">
                <a16:creationId xmlns="" xmlns:a16="http://schemas.microsoft.com/office/drawing/2014/main" id="{91874A03-4DD9-8640-B7F6-CD0395B56E5A}"/>
              </a:ext>
            </a:extLst>
          </p:cNvPr>
          <p:cNvSpPr/>
          <p:nvPr/>
        </p:nvSpPr>
        <p:spPr>
          <a:xfrm rot="5917772">
            <a:off x="513939" y="2663830"/>
            <a:ext cx="4185923" cy="1001028"/>
          </a:xfrm>
          <a:prstGeom prst="notch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destra rientrata 7">
            <a:extLst>
              <a:ext uri="{FF2B5EF4-FFF2-40B4-BE49-F238E27FC236}">
                <a16:creationId xmlns="" xmlns:a16="http://schemas.microsoft.com/office/drawing/2014/main" id="{30609AEA-49AB-0A40-88E4-36E9576ED821}"/>
              </a:ext>
            </a:extLst>
          </p:cNvPr>
          <p:cNvSpPr/>
          <p:nvPr/>
        </p:nvSpPr>
        <p:spPr>
          <a:xfrm rot="5917772">
            <a:off x="6410035" y="705381"/>
            <a:ext cx="624034" cy="564201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="" xmlns:a16="http://schemas.microsoft.com/office/drawing/2014/main" id="{A241F361-1D98-9B48-A971-0B6B59BDA76A}"/>
              </a:ext>
            </a:extLst>
          </p:cNvPr>
          <p:cNvSpPr/>
          <p:nvPr/>
        </p:nvSpPr>
        <p:spPr>
          <a:xfrm>
            <a:off x="972152" y="5308712"/>
            <a:ext cx="3676850" cy="12075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Ventilazione meccanica</a:t>
            </a:r>
          </a:p>
        </p:txBody>
      </p:sp>
      <p:sp>
        <p:nvSpPr>
          <p:cNvPr id="10" name="Freccia bidirezionale orizzontale 9">
            <a:extLst>
              <a:ext uri="{FF2B5EF4-FFF2-40B4-BE49-F238E27FC236}">
                <a16:creationId xmlns="" xmlns:a16="http://schemas.microsoft.com/office/drawing/2014/main" id="{95D4CDD9-D816-B342-807D-C687FFE0B1C8}"/>
              </a:ext>
            </a:extLst>
          </p:cNvPr>
          <p:cNvSpPr/>
          <p:nvPr/>
        </p:nvSpPr>
        <p:spPr>
          <a:xfrm>
            <a:off x="4803006" y="5799856"/>
            <a:ext cx="943276" cy="225302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="" xmlns:a16="http://schemas.microsoft.com/office/drawing/2014/main" id="{1F517447-3142-6440-B563-3E4EA6826E97}"/>
              </a:ext>
            </a:extLst>
          </p:cNvPr>
          <p:cNvSpPr/>
          <p:nvPr/>
        </p:nvSpPr>
        <p:spPr>
          <a:xfrm>
            <a:off x="8989996" y="5476775"/>
            <a:ext cx="2974206" cy="972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Pronazione</a:t>
            </a:r>
          </a:p>
        </p:txBody>
      </p:sp>
      <p:sp>
        <p:nvSpPr>
          <p:cNvPr id="12" name="Freccia bidirezionale orizzontale 11">
            <a:extLst>
              <a:ext uri="{FF2B5EF4-FFF2-40B4-BE49-F238E27FC236}">
                <a16:creationId xmlns="" xmlns:a16="http://schemas.microsoft.com/office/drawing/2014/main" id="{32F0E252-C95C-4B4B-88FF-C76765D59191}"/>
              </a:ext>
            </a:extLst>
          </p:cNvPr>
          <p:cNvSpPr/>
          <p:nvPr/>
        </p:nvSpPr>
        <p:spPr>
          <a:xfrm>
            <a:off x="7669845" y="5850199"/>
            <a:ext cx="943276" cy="225302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62A386C-B6D5-244E-8D5F-02C9778A9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88"/>
    </mc:Choice>
    <mc:Fallback xmlns="">
      <p:transition spd="slow" advTm="16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322513"/>
            <a:ext cx="4306888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3241675"/>
            <a:ext cx="705485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1512888"/>
            <a:ext cx="36576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CasellaDiTesto 5"/>
          <p:cNvSpPr txBox="1">
            <a:spLocks noChangeArrowheads="1"/>
          </p:cNvSpPr>
          <p:nvPr/>
        </p:nvSpPr>
        <p:spPr bwMode="auto">
          <a:xfrm>
            <a:off x="8374063" y="2643188"/>
            <a:ext cx="709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it-IT" altLang="it-IT" b="1"/>
              <a:t>ARDS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38387283-137F-CD48-853A-37EB3F4F9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39"/>
    </mc:Choice>
    <mc:Fallback xmlns="">
      <p:transition spd="slow" advTm="21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753268" y="1004642"/>
            <a:ext cx="10837863" cy="590550"/>
          </a:xfrm>
        </p:spPr>
        <p:txBody>
          <a:bodyPr>
            <a:normAutofit fontScale="90000"/>
          </a:bodyPr>
          <a:lstStyle/>
          <a:p>
            <a:r>
              <a:rPr lang="en-US" altLang="it-IT" sz="3600" b="1" dirty="0">
                <a:solidFill>
                  <a:srgbClr val="002060"/>
                </a:solidFill>
              </a:rPr>
              <a:t>ARDS</a:t>
            </a:r>
            <a:r>
              <a:rPr lang="en-US" altLang="it-IT" sz="3200" dirty="0"/>
              <a:t> – </a:t>
            </a:r>
            <a:r>
              <a:rPr lang="en-US" altLang="it-IT" sz="3100" dirty="0" err="1"/>
              <a:t>rapida</a:t>
            </a:r>
            <a:r>
              <a:rPr lang="en-US" altLang="it-IT" sz="3100" dirty="0"/>
              <a:t> </a:t>
            </a:r>
            <a:r>
              <a:rPr lang="en-US" altLang="it-IT" sz="3100" dirty="0" err="1"/>
              <a:t>insorgenza</a:t>
            </a:r>
            <a:r>
              <a:rPr lang="en-US" altLang="it-IT" sz="3100" dirty="0"/>
              <a:t> (&lt;7gg), </a:t>
            </a:r>
            <a:r>
              <a:rPr lang="en-US" altLang="it-IT" sz="3100" dirty="0" err="1"/>
              <a:t>addensamenti</a:t>
            </a:r>
            <a:r>
              <a:rPr lang="en-US" altLang="it-IT" sz="3100" dirty="0"/>
              <a:t> </a:t>
            </a:r>
            <a:r>
              <a:rPr lang="en-US" altLang="it-IT" sz="3100" dirty="0" err="1"/>
              <a:t>polmonari</a:t>
            </a:r>
            <a:r>
              <a:rPr lang="en-US" altLang="it-IT" sz="3100" dirty="0"/>
              <a:t> </a:t>
            </a:r>
            <a:r>
              <a:rPr lang="en-US" altLang="it-IT" sz="3100" dirty="0" err="1"/>
              <a:t>bilaterali</a:t>
            </a:r>
            <a:r>
              <a:rPr lang="en-US" altLang="it-IT" sz="3100" dirty="0"/>
              <a:t> </a:t>
            </a:r>
            <a:r>
              <a:rPr lang="en-US" altLang="it-IT" sz="3100" dirty="0" err="1"/>
              <a:t>gravitazionali</a:t>
            </a:r>
            <a:r>
              <a:rPr lang="en-US" altLang="it-IT" sz="3100" dirty="0"/>
              <a:t>, causa nota (non da </a:t>
            </a:r>
            <a:r>
              <a:rPr lang="en-US" altLang="it-IT" sz="3100" dirty="0" err="1"/>
              <a:t>insufficienza</a:t>
            </a:r>
            <a:r>
              <a:rPr lang="en-US" altLang="it-IT" sz="3100" dirty="0"/>
              <a:t> </a:t>
            </a:r>
            <a:r>
              <a:rPr lang="en-US" altLang="it-IT" sz="3100" dirty="0" err="1"/>
              <a:t>ventricolare</a:t>
            </a:r>
            <a:r>
              <a:rPr lang="en-US" altLang="it-IT" sz="3100" dirty="0"/>
              <a:t> </a:t>
            </a:r>
            <a:r>
              <a:rPr lang="en-US" altLang="it-IT" sz="3100" dirty="0" err="1"/>
              <a:t>sinistra</a:t>
            </a:r>
            <a:r>
              <a:rPr lang="en-US" altLang="it-IT" sz="3100" dirty="0"/>
              <a:t>), </a:t>
            </a:r>
            <a:r>
              <a:rPr lang="en-US" altLang="it-IT" sz="3100" dirty="0" err="1"/>
              <a:t>danno</a:t>
            </a:r>
            <a:r>
              <a:rPr lang="en-US" altLang="it-IT" sz="3100" dirty="0"/>
              <a:t> </a:t>
            </a:r>
            <a:r>
              <a:rPr lang="en-US" altLang="it-IT" sz="3100" dirty="0" err="1"/>
              <a:t>alveolare</a:t>
            </a:r>
            <a:r>
              <a:rPr lang="en-US" altLang="it-IT" sz="3100" dirty="0"/>
              <a:t> </a:t>
            </a:r>
            <a:r>
              <a:rPr lang="en-US" altLang="it-IT" sz="3100" dirty="0" err="1"/>
              <a:t>diffuso</a:t>
            </a:r>
            <a:r>
              <a:rPr lang="en-US" altLang="it-IT" sz="3100" dirty="0"/>
              <a:t>, </a:t>
            </a:r>
            <a:r>
              <a:rPr lang="en-US" altLang="it-IT" sz="3100" dirty="0" err="1"/>
              <a:t>aumento</a:t>
            </a:r>
            <a:r>
              <a:rPr lang="en-US" altLang="it-IT" sz="3100" dirty="0"/>
              <a:t> </a:t>
            </a:r>
            <a:r>
              <a:rPr lang="en-US" altLang="it-IT" sz="3100" dirty="0" err="1"/>
              <a:t>permeabilità</a:t>
            </a:r>
            <a:r>
              <a:rPr lang="en-US" altLang="it-IT" sz="3100" dirty="0"/>
              <a:t> </a:t>
            </a:r>
            <a:r>
              <a:rPr lang="en-US" altLang="it-IT" sz="3100" dirty="0" err="1"/>
              <a:t>alveolare</a:t>
            </a:r>
            <a:r>
              <a:rPr lang="en-US" altLang="it-IT" sz="3100" dirty="0"/>
              <a:t> con </a:t>
            </a:r>
            <a:r>
              <a:rPr lang="en-US" altLang="it-IT" sz="3100" dirty="0" err="1"/>
              <a:t>essudazione</a:t>
            </a:r>
            <a:r>
              <a:rPr lang="en-US" altLang="it-IT" sz="3100" dirty="0"/>
              <a:t> </a:t>
            </a:r>
            <a:r>
              <a:rPr lang="en-US" altLang="it-IT" sz="3100" dirty="0" err="1"/>
              <a:t>intraalveolare</a:t>
            </a:r>
            <a:r>
              <a:rPr lang="en-US" altLang="it-IT" sz="3100" dirty="0"/>
              <a:t> di </a:t>
            </a:r>
            <a:r>
              <a:rPr lang="en-US" altLang="it-IT" sz="3100" dirty="0" err="1"/>
              <a:t>materiale</a:t>
            </a:r>
            <a:r>
              <a:rPr lang="en-US" altLang="it-IT" sz="3100" dirty="0"/>
              <a:t> </a:t>
            </a:r>
            <a:r>
              <a:rPr lang="en-US" altLang="it-IT" sz="3100" dirty="0" err="1"/>
              <a:t>infiammatorio</a:t>
            </a:r>
            <a:r>
              <a:rPr lang="en-US" altLang="it-IT" sz="3100" dirty="0"/>
              <a:t>, </a:t>
            </a:r>
            <a:r>
              <a:rPr lang="en-US" altLang="it-IT" sz="3100" dirty="0" err="1"/>
              <a:t>collasso</a:t>
            </a:r>
            <a:r>
              <a:rPr lang="en-US" altLang="it-IT" sz="3100" dirty="0"/>
              <a:t> </a:t>
            </a:r>
            <a:r>
              <a:rPr lang="en-US" altLang="it-IT" sz="3100" dirty="0" err="1"/>
              <a:t>alveolare</a:t>
            </a:r>
            <a:r>
              <a:rPr lang="en-US" altLang="it-IT" sz="3100" dirty="0"/>
              <a:t>, </a:t>
            </a:r>
            <a:r>
              <a:rPr lang="en-US" altLang="it-IT" sz="3100" dirty="0" err="1"/>
              <a:t>riduzione</a:t>
            </a:r>
            <a:r>
              <a:rPr lang="en-US" altLang="it-IT" sz="3100" dirty="0"/>
              <a:t> compliance, </a:t>
            </a:r>
            <a:r>
              <a:rPr lang="en-US" altLang="it-IT" sz="3100" dirty="0" err="1"/>
              <a:t>ipossiemia</a:t>
            </a:r>
            <a:r>
              <a:rPr lang="en-US" altLang="it-IT" sz="3100" dirty="0"/>
              <a:t> </a:t>
            </a:r>
            <a:r>
              <a:rPr lang="en-US" altLang="it-IT" sz="3100" dirty="0" err="1"/>
              <a:t>marcata</a:t>
            </a:r>
            <a:r>
              <a:rPr lang="en-US" altLang="it-IT" sz="3100" dirty="0"/>
              <a:t> (P/F&lt;300-200-100), distress </a:t>
            </a:r>
            <a:r>
              <a:rPr lang="en-US" altLang="it-IT" sz="3100" dirty="0" err="1"/>
              <a:t>respiratorio</a:t>
            </a:r>
            <a:endParaRPr lang="en-US" altLang="it-IT" sz="3100" dirty="0"/>
          </a:p>
        </p:txBody>
      </p:sp>
      <p:pic>
        <p:nvPicPr>
          <p:cNvPr id="59395" name="Content Placeholder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4731" y="2508161"/>
            <a:ext cx="6651937" cy="4349839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14" y="3070269"/>
            <a:ext cx="4337317" cy="32256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98CD36A-8735-534F-BEAA-4476F0BC2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4"/>
    </mc:Choice>
    <mc:Fallback xmlns="">
      <p:transition spd="slow" advTm="7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altLang="it-IT" sz="4000"/>
              <a:t/>
            </a:r>
            <a:br>
              <a:rPr lang="en-US" altLang="it-IT" sz="4000"/>
            </a:br>
            <a:r>
              <a:rPr lang="en-US" altLang="it-IT" sz="4000" b="1"/>
              <a:t> Progression of ARDS:</a:t>
            </a:r>
            <a:endParaRPr lang="en-US" altLang="it-IT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0"/>
            <a:ext cx="5410200" cy="464820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Arial" charset="0"/>
              <a:buNone/>
            </a:pPr>
            <a:r>
              <a:rPr lang="en-US" altLang="it-IT" sz="2400"/>
              <a:t>   If the injurious factor is not removed, the amount of inflammatory mediators released by the lungs in ARDS may results in </a:t>
            </a:r>
          </a:p>
          <a:p>
            <a:pPr>
              <a:lnSpc>
                <a:spcPct val="70000"/>
              </a:lnSpc>
            </a:pPr>
            <a:endParaRPr lang="en-US" altLang="it-IT" sz="2400"/>
          </a:p>
          <a:p>
            <a:pPr>
              <a:lnSpc>
                <a:spcPct val="70000"/>
              </a:lnSpc>
            </a:pPr>
            <a:r>
              <a:rPr lang="en-US" altLang="it-IT" sz="2400" b="1" i="1"/>
              <a:t> SIRS - Systemic inflammatory response syndrome</a:t>
            </a:r>
          </a:p>
          <a:p>
            <a:pPr>
              <a:lnSpc>
                <a:spcPct val="70000"/>
              </a:lnSpc>
            </a:pPr>
            <a:endParaRPr lang="en-US" altLang="it-IT" sz="2400" b="1" i="1"/>
          </a:p>
          <a:p>
            <a:pPr>
              <a:lnSpc>
                <a:spcPct val="70000"/>
              </a:lnSpc>
            </a:pPr>
            <a:r>
              <a:rPr lang="en-US" altLang="it-IT" sz="2400" b="1" i="1"/>
              <a:t> MOF- multi organ failure. </a:t>
            </a:r>
          </a:p>
          <a:p>
            <a:pPr>
              <a:lnSpc>
                <a:spcPct val="70000"/>
              </a:lnSpc>
            </a:pPr>
            <a:endParaRPr lang="en-US" altLang="it-IT" sz="2400"/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US" altLang="it-IT" sz="2400"/>
              <a:t>   This adds up to impaired oxygenation which is the central problem of ARDS, which further impairs oxygen delivery.</a:t>
            </a:r>
          </a:p>
          <a:p>
            <a:pPr>
              <a:lnSpc>
                <a:spcPct val="70000"/>
              </a:lnSpc>
            </a:pPr>
            <a:endParaRPr lang="en-US" altLang="it-IT" sz="240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52600"/>
            <a:ext cx="3429000" cy="4267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80B2DB91-FE5A-2C43-966F-B6FA7A09C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3"/>
    </mc:Choice>
    <mc:Fallback xmlns="">
      <p:transition spd="slow" advTm="3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26017</TotalTime>
  <Words>333</Words>
  <Application>Microsoft Office PowerPoint</Application>
  <PresentationFormat>Personalizzato</PresentationFormat>
  <Paragraphs>54</Paragraphs>
  <Slides>9</Slides>
  <Notes>0</Notes>
  <HiddenSlides>0</HiddenSlides>
  <MMClips>9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Tema di Office</vt:lpstr>
      <vt:lpstr>Diapositiva</vt:lpstr>
      <vt:lpstr>Presentazione</vt:lpstr>
      <vt:lpstr>Image</vt:lpstr>
      <vt:lpstr>Presentazione standard di PowerPoint</vt:lpstr>
      <vt:lpstr>Presentazione standard di PowerPoint</vt:lpstr>
      <vt:lpstr>testo di riferimento americano per il triage</vt:lpstr>
      <vt:lpstr>Presentazione standard di PowerPoint</vt:lpstr>
      <vt:lpstr> Segni di distress respiratorio </vt:lpstr>
      <vt:lpstr>Presentazione standard di PowerPoint</vt:lpstr>
      <vt:lpstr>Presentazione standard di PowerPoint</vt:lpstr>
      <vt:lpstr>ARDS – rapida insorgenza (&lt;7gg), addensamenti polmonari bilaterali gravitazionali, causa nota (non da insufficienza ventricolare sinistra), danno alveolare diffuso, aumento permeabilità alveolare con essudazione intraalveolare di materiale infiammatorio, collasso alveolare, riduzione compliance, ipossiemia marcata (P/F&lt;300-200-100), distress respiratorio</vt:lpstr>
      <vt:lpstr>  Progression of ARDS: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245</cp:revision>
  <dcterms:created xsi:type="dcterms:W3CDTF">2017-11-05T20:32:28Z</dcterms:created>
  <dcterms:modified xsi:type="dcterms:W3CDTF">2021-01-05T14:10:06Z</dcterms:modified>
</cp:coreProperties>
</file>