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sldIdLst>
    <p:sldId id="534" r:id="rId2"/>
    <p:sldId id="1490" r:id="rId3"/>
    <p:sldId id="741" r:id="rId4"/>
    <p:sldId id="742" r:id="rId5"/>
    <p:sldId id="478" r:id="rId6"/>
    <p:sldId id="290" r:id="rId7"/>
    <p:sldId id="745" r:id="rId8"/>
    <p:sldId id="739" r:id="rId9"/>
    <p:sldId id="74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AB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843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93DE-2E93-1C4B-86CD-019B456BC464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797FD-99DC-FE45-8012-E8B614FCC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70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>
            <a:extLst>
              <a:ext uri="{FF2B5EF4-FFF2-40B4-BE49-F238E27FC236}">
                <a16:creationId xmlns:a16="http://schemas.microsoft.com/office/drawing/2014/main" xmlns="" id="{C22DEB4A-9DC7-D74E-91BA-2A1BF8E005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207038" y="227013"/>
            <a:ext cx="36415663" cy="20485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Segnaposto note 2">
            <a:extLst>
              <a:ext uri="{FF2B5EF4-FFF2-40B4-BE49-F238E27FC236}">
                <a16:creationId xmlns:a16="http://schemas.microsoft.com/office/drawing/2014/main" xmlns="" id="{5FCC9AF7-32AC-144A-8C1C-12B887715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450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07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1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75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9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5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51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50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9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3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4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89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11" Type="http://schemas.openxmlformats.org/officeDocument/2006/relationships/image" Target="../media/image8.tiff"/><Relationship Id="rId5" Type="http://schemas.openxmlformats.org/officeDocument/2006/relationships/image" Target="../media/image2.emf"/><Relationship Id="rId10" Type="http://schemas.openxmlformats.org/officeDocument/2006/relationships/image" Target="../media/image7.tiff"/><Relationship Id="rId4" Type="http://schemas.openxmlformats.org/officeDocument/2006/relationships/image" Target="../media/image1.png"/><Relationship Id="rId9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5134E9B3-9D27-B149-9210-0DD6D48CCF11}"/>
              </a:ext>
            </a:extLst>
          </p:cNvPr>
          <p:cNvSpPr txBox="1"/>
          <p:nvPr/>
        </p:nvSpPr>
        <p:spPr>
          <a:xfrm>
            <a:off x="-41916" y="146760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accent5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Corso di Malattie dell’Apparato Respiratorio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F164F829-D9D0-B642-884B-D3CC48721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71" y="110050"/>
            <a:ext cx="474271" cy="47230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B2A00BD6-19CB-6144-A593-242B73C11E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97" y="0"/>
            <a:ext cx="1247568" cy="67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2506A955-D8A3-0641-9089-3A960BA857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8725" b="-2881"/>
          <a:stretch/>
        </p:blipFill>
        <p:spPr>
          <a:xfrm>
            <a:off x="8309231" y="110049"/>
            <a:ext cx="486539" cy="472303"/>
          </a:xfrm>
          <a:prstGeom prst="rect">
            <a:avLst/>
          </a:prstGeom>
        </p:spPr>
      </p:pic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361B050E-D4C4-0A48-B60F-8FB6C848170C}"/>
              </a:ext>
            </a:extLst>
          </p:cNvPr>
          <p:cNvCxnSpPr>
            <a:cxnSpLocks/>
          </p:cNvCxnSpPr>
          <p:nvPr/>
        </p:nvCxnSpPr>
        <p:spPr>
          <a:xfrm>
            <a:off x="1523998" y="680227"/>
            <a:ext cx="634064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A0F9AE8F-F029-AD42-9640-9EF63345F386}"/>
              </a:ext>
            </a:extLst>
          </p:cNvPr>
          <p:cNvSpPr txBox="1"/>
          <p:nvPr/>
        </p:nvSpPr>
        <p:spPr>
          <a:xfrm>
            <a:off x="2388857" y="1967943"/>
            <a:ext cx="485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Terza Lezione</a:t>
            </a:r>
          </a:p>
        </p:txBody>
      </p:sp>
      <p:pic>
        <p:nvPicPr>
          <p:cNvPr id="32" name="Immagine 31" descr="Immagine che contiene esterni, montagna, natura, erba&#10;&#10;Descrizione generata automaticamente">
            <a:extLst>
              <a:ext uri="{FF2B5EF4-FFF2-40B4-BE49-F238E27FC236}">
                <a16:creationId xmlns:a16="http://schemas.microsoft.com/office/drawing/2014/main" xmlns="" id="{7C88A5C5-4A60-7A4A-ABF9-1FE7883806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369"/>
          <a:stretch/>
        </p:blipFill>
        <p:spPr>
          <a:xfrm>
            <a:off x="1360227" y="4755006"/>
            <a:ext cx="9144000" cy="199294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6871F32-3EF6-CB4E-B5A1-8CAA3D3FFE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35" y="159984"/>
            <a:ext cx="441979" cy="43559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F00E049-7D7A-7A46-A4AD-DA90CE8F63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677" y="103762"/>
            <a:ext cx="745109" cy="56032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5838E33-4ABC-5648-A042-6ECB46228F1E}"/>
              </a:ext>
            </a:extLst>
          </p:cNvPr>
          <p:cNvSpPr txBox="1"/>
          <p:nvPr/>
        </p:nvSpPr>
        <p:spPr>
          <a:xfrm>
            <a:off x="134969" y="562564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err="1"/>
              <a:t>PhD</a:t>
            </a:r>
            <a:r>
              <a:rPr lang="it-IT" sz="800" dirty="0"/>
              <a:t> </a:t>
            </a:r>
            <a:r>
              <a:rPr lang="it-IT" sz="800" dirty="0" err="1"/>
              <a:t>Biomolecular</a:t>
            </a:r>
            <a:r>
              <a:rPr lang="it-IT" sz="800" dirty="0"/>
              <a:t> medicine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AD8CC8F-66AA-8646-B226-58A58B5909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5992" y="146153"/>
            <a:ext cx="965200" cy="4572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01C79F5-A938-8D40-B88B-CEA934F349E9}"/>
              </a:ext>
            </a:extLst>
          </p:cNvPr>
          <p:cNvSpPr txBox="1"/>
          <p:nvPr/>
        </p:nvSpPr>
        <p:spPr>
          <a:xfrm>
            <a:off x="9580728" y="562564"/>
            <a:ext cx="95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ERN-LUNG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D867610-21A6-5449-8AE0-C29DA7EE3444}"/>
              </a:ext>
            </a:extLst>
          </p:cNvPr>
          <p:cNvSpPr txBox="1"/>
          <p:nvPr/>
        </p:nvSpPr>
        <p:spPr>
          <a:xfrm>
            <a:off x="2101755" y="870341"/>
            <a:ext cx="491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Prof. Marco Confalonieri (</a:t>
            </a:r>
            <a:r>
              <a:rPr lang="it-IT" b="1" dirty="0" err="1">
                <a:solidFill>
                  <a:srgbClr val="C00000"/>
                </a:solidFill>
              </a:rPr>
              <a:t>mconfalonieri@units.it</a:t>
            </a:r>
            <a:r>
              <a:rPr lang="it-IT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77A3056-710F-7443-8C4B-A8AB12AE9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7181" y="5356436"/>
            <a:ext cx="1905000" cy="1066800"/>
          </a:xfrm>
          <a:prstGeom prst="rect">
            <a:avLst/>
          </a:prstGeom>
          <a:ln w="12700">
            <a:solidFill>
              <a:srgbClr val="8EFA00"/>
            </a:solidFill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E80640F7-AFDC-C846-A8FD-CE686784B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9"/>
    </mc:Choice>
    <mc:Fallback xmlns="">
      <p:transition spd="slow" advTm="19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DC02C7-3BBB-AF42-81A9-F623DD79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it-IT" dirty="0"/>
              <a:t>BPCO = </a:t>
            </a:r>
            <a:r>
              <a:rPr lang="it-IT" dirty="0" err="1"/>
              <a:t>BroncoPneumopatia</a:t>
            </a:r>
            <a:r>
              <a:rPr lang="it-IT" dirty="0"/>
              <a:t> Cronica Ostruttiva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6E60666-176F-074B-A37C-8839E9CC2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BPCO comprende varie entità cliniche da cause multiple che provocano una cronica limitazione al flusso aereo non pienamente reversibile.</a:t>
            </a:r>
          </a:p>
          <a:p>
            <a:r>
              <a:rPr lang="it-IT" dirty="0"/>
              <a:t>BPCO è pertanto una sindrome clinica caratterizzata da sintomi respiratori cronici, alterazioni strutturali delle vie aeree e del polmone, e alterazioni funzionali (in primo luogo deficit </a:t>
            </a:r>
            <a:r>
              <a:rPr lang="it-IT" dirty="0" err="1"/>
              <a:t>ventilatorio</a:t>
            </a:r>
            <a:r>
              <a:rPr lang="it-IT" dirty="0"/>
              <a:t> ostruttivo non pienamente reversibile.</a:t>
            </a:r>
          </a:p>
          <a:p>
            <a:r>
              <a:rPr lang="it-IT" dirty="0"/>
              <a:t>I pazienti hanno un rischio aumentato di mortalità precoce e di sviluppare multiple co-</a:t>
            </a:r>
            <a:r>
              <a:rPr lang="it-IT" dirty="0" err="1"/>
              <a:t>morbidità</a:t>
            </a:r>
            <a:r>
              <a:rPr lang="it-IT" dirty="0"/>
              <a:t> croniche (cardiopatie, </a:t>
            </a:r>
            <a:r>
              <a:rPr lang="it-IT" dirty="0" err="1"/>
              <a:t>vasculopatia</a:t>
            </a:r>
            <a:r>
              <a:rPr lang="it-IT" dirty="0"/>
              <a:t>, diabete, osteoporosi,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28F36C23-AADE-F74D-90D1-76618A19B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8"/>
    </mc:Choice>
    <mc:Fallback xmlns="">
      <p:transition spd="slow" advTm="5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E30950-358B-A249-9032-F8881508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Mortalità per BPCO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510B602-FD70-344E-974E-DD615B10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60500"/>
            <a:ext cx="7543800" cy="47879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8443A01B-009D-2340-85D6-CAE12BEB2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18"/>
    </mc:Choice>
    <mc:Fallback xmlns="">
      <p:transition spd="slow" advTm="34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3CB8F8-6A07-AC43-B4DA-D8A1F9E3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Ospedalizzazioni per BPCO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326846A-38DE-2C48-8B3E-EB5B20FF0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511300"/>
            <a:ext cx="7315200" cy="47371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76A2DCD-453B-C94B-9B70-C9C46B6F6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xmlns="" id="{FA1B2DA2-AB65-6B4E-82D8-667652BE658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47851" y="2616200"/>
            <a:ext cx="8569325" cy="1536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altLang="it-IT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mortality rate during hospital stay was  8 - 10% </a:t>
            </a:r>
          </a:p>
        </p:txBody>
      </p:sp>
      <p:sp>
        <p:nvSpPr>
          <p:cNvPr id="18434" name="Text Box 3">
            <a:extLst>
              <a:ext uri="{FF2B5EF4-FFF2-40B4-BE49-F238E27FC236}">
                <a16:creationId xmlns:a16="http://schemas.microsoft.com/office/drawing/2014/main" xmlns="" id="{6FA4AA7F-47E0-F449-BADA-4CE17BDF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85750"/>
            <a:ext cx="82296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 and Mortality-Related Factors After Hospitalization for Acute Exacerbation of COPD</a:t>
            </a:r>
            <a:r>
              <a:rPr lang="it-IT" altLang="it-IT" sz="18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Karin H., Et, al.</a:t>
            </a:r>
            <a:endParaRPr lang="it-IT" altLang="it-IT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Chest.</a:t>
            </a:r>
            <a:r>
              <a:rPr lang="it-IT" altLang="it-IT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2003;124:459-467.</a:t>
            </a:r>
          </a:p>
        </p:txBody>
      </p:sp>
      <p:sp>
        <p:nvSpPr>
          <p:cNvPr id="1708036" name="Line 4">
            <a:extLst>
              <a:ext uri="{FF2B5EF4-FFF2-40B4-BE49-F238E27FC236}">
                <a16:creationId xmlns:a16="http://schemas.microsoft.com/office/drawing/2014/main" xmlns="" id="{16AE6442-3399-7E4E-AC01-32FA65A6D0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4" y="3722689"/>
            <a:ext cx="7138987" cy="460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EAD291B-B72A-4443-872B-36B5BDAD1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4738688"/>
            <a:ext cx="7418387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Oggi la mortalità per infarto miocardico acuto nei nostri ospedali è circa il 4%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6BA8B9C7-D385-2043-8CDE-B0E7D10C11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7"/>
    </mc:Choice>
    <mc:Fallback xmlns="">
      <p:transition spd="slow" advTm="20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70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8E5B87-A54D-E04A-A11B-288C8F14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8130" name="Segnaposto contenuto 2">
            <a:extLst>
              <a:ext uri="{FF2B5EF4-FFF2-40B4-BE49-F238E27FC236}">
                <a16:creationId xmlns:a16="http://schemas.microsoft.com/office/drawing/2014/main" xmlns="" id="{28EAD2D6-D3C3-714E-9598-596033843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8131" name="Immagine 3">
            <a:extLst>
              <a:ext uri="{FF2B5EF4-FFF2-40B4-BE49-F238E27FC236}">
                <a16:creationId xmlns:a16="http://schemas.microsoft.com/office/drawing/2014/main" xmlns="" id="{D6924570-6459-EB47-B25D-5D590E17C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0"/>
            <a:ext cx="8864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ED714E86-490E-BD44-8019-9DC8DC31E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8"/>
    </mc:Choice>
    <mc:Fallback xmlns="">
      <p:transition spd="slow" advTm="6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854153F-6449-AA43-82EE-C81009FC6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5334000" cy="2120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E8D5DFA-66A8-EE4E-B8D3-3BDB95204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81000"/>
            <a:ext cx="3730906" cy="10922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6C34768-B5CE-CD4B-8578-3E124B1D5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00" y="3403922"/>
            <a:ext cx="8788400" cy="32254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C32448A-35AF-E846-B585-E66D80377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630" y="1638461"/>
            <a:ext cx="4114800" cy="16002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8959CCB0-8D3F-414B-88D4-BAA4961E29DA}"/>
              </a:ext>
            </a:extLst>
          </p:cNvPr>
          <p:cNvSpPr txBox="1"/>
          <p:nvPr/>
        </p:nvSpPr>
        <p:spPr>
          <a:xfrm>
            <a:off x="2743200" y="2460391"/>
            <a:ext cx="2218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ERS White Book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E65B1657-2F2F-8744-A834-EF0E90A62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81"/>
    </mc:Choice>
    <mc:Fallback xmlns="">
      <p:transition spd="slow" advTm="24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16632"/>
            <a:ext cx="10830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143672" y="395082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COPD Definition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09800" y="1988840"/>
            <a:ext cx="795583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AB516"/>
              </a:buClr>
              <a:buFont typeface="Arial" panose="020B0604020202020204" pitchFamily="34" charset="0"/>
              <a:buChar char="►"/>
            </a:pPr>
            <a:r>
              <a:rPr lang="en-AU" sz="2000" dirty="0">
                <a:solidFill>
                  <a:srgbClr val="424242"/>
                </a:solidFill>
              </a:rPr>
              <a:t>Chronic Obstructive Pulmonary Disease (COPD) is a common, preventable and treatable disease that is characterized by persistent respiratory symptoms and airflow limitation that is due to airway and/or alveolar abnormalities usually caused by significant exposure to noxious particles or gases. </a:t>
            </a:r>
            <a:endParaRPr lang="de-DE" sz="2000" dirty="0">
              <a:solidFill>
                <a:srgbClr val="424242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1F6E54B4-3772-4CAF-8BE7-2B1FB017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614" y="6509027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© 2019 Global Initiative for Chronic Obstructive Lung Disease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7538FD1-A2D8-ED4F-87F3-F7F2B89190D9}"/>
              </a:ext>
            </a:extLst>
          </p:cNvPr>
          <p:cNvSpPr txBox="1"/>
          <p:nvPr/>
        </p:nvSpPr>
        <p:spPr>
          <a:xfrm>
            <a:off x="1956723" y="4365105"/>
            <a:ext cx="820891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La BPCO è una malattia frequente, prevenibile e trattabile caratterizzata da </a:t>
            </a:r>
            <a:r>
              <a:rPr lang="it-IT" sz="2000" b="1" dirty="0"/>
              <a:t>sintomi respiratori persistenti e limitazione al flusso aereo </a:t>
            </a:r>
            <a:r>
              <a:rPr lang="it-IT" sz="2000" dirty="0"/>
              <a:t>dovuta ad </a:t>
            </a:r>
            <a:r>
              <a:rPr lang="it-IT" sz="2000" b="1" dirty="0"/>
              <a:t>alterazioni delle vie aeree e/o alveolari </a:t>
            </a:r>
            <a:r>
              <a:rPr lang="it-IT" sz="2000" dirty="0"/>
              <a:t>generalmente causate da un’esposizione significativa a particelle nocive o gas.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182941E8-6ECF-BD4C-9AF0-F848ED4A0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28"/>
    </mc:Choice>
    <mc:Fallback xmlns="">
      <p:transition spd="slow" advTm="72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B9DC6B-8F8F-FF42-A1F6-19BAE86F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-117195"/>
            <a:ext cx="11471564" cy="1143000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Aspetti della BPCO che non entrano nella definizione attuale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D734CB0-0EAA-1A4C-877F-B598B077C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849032"/>
            <a:ext cx="12081163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1800" dirty="0">
                <a:solidFill>
                  <a:srgbClr val="FF0000"/>
                </a:solidFill>
              </a:rPr>
              <a:t>La BPCO colpisce soggetti anziani o di età media (molto raramente &lt; 40aa)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/>
              <a:t>Circa 25% dei pazienti non ha mai fumato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>
                <a:solidFill>
                  <a:srgbClr val="0432FF"/>
                </a:solidFill>
              </a:rPr>
              <a:t>Spirometrica è standard diagnostico (valutare ostruzione non reversibile)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/>
              <a:t>La terapia non ha mai dimostrato di cambiare la storia naturale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>
                <a:solidFill>
                  <a:srgbClr val="8137B9"/>
                </a:solidFill>
              </a:rPr>
              <a:t>L’evento più pesante (ospedalizzazioni, morti, costi) nella storia della BPCO è la riacutizzazione definita su base soggettiva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/>
              <a:t>Non tutti giungono alla condizione di insufficienza respiratoria cronica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>
                <a:solidFill>
                  <a:srgbClr val="C00000"/>
                </a:solidFill>
              </a:rPr>
              <a:t>Vi sono differenti fenotipi:</a:t>
            </a:r>
          </a:p>
          <a:p>
            <a:pPr marL="0" indent="0">
              <a:buNone/>
            </a:pPr>
            <a:r>
              <a:rPr lang="it-IT" sz="1600" dirty="0"/>
              <a:t>         -  stato infiammatorio (eosinofilia/neutrofilia), </a:t>
            </a:r>
          </a:p>
          <a:p>
            <a:pPr marL="0" indent="0">
              <a:buNone/>
            </a:pPr>
            <a:r>
              <a:rPr lang="it-IT" sz="1600" dirty="0"/>
              <a:t>         -  prevalenza bronchite/enfisema, </a:t>
            </a:r>
          </a:p>
          <a:p>
            <a:pPr marL="0" indent="0">
              <a:buNone/>
            </a:pPr>
            <a:r>
              <a:rPr lang="it-IT" sz="1600" dirty="0"/>
              <a:t>         -  tendenza a ritenzione di CO2, </a:t>
            </a:r>
          </a:p>
          <a:p>
            <a:pPr marL="0" indent="0">
              <a:buNone/>
            </a:pPr>
            <a:r>
              <a:rPr lang="it-IT" sz="1600" dirty="0"/>
              <a:t>         -  presenza di co-</a:t>
            </a:r>
            <a:r>
              <a:rPr lang="it-IT" sz="1600" dirty="0" err="1"/>
              <a:t>morbidità</a:t>
            </a:r>
            <a:r>
              <a:rPr lang="it-IT" sz="1600" dirty="0"/>
              <a:t>, </a:t>
            </a:r>
          </a:p>
          <a:p>
            <a:pPr marL="0" indent="0">
              <a:buNone/>
            </a:pPr>
            <a:r>
              <a:rPr lang="it-IT" sz="1600" dirty="0"/>
              <a:t>         - dispnea e limitazione esercizio (a parità di FEV1), </a:t>
            </a:r>
          </a:p>
          <a:p>
            <a:pPr marL="0" indent="0">
              <a:buNone/>
            </a:pPr>
            <a:r>
              <a:rPr lang="it-IT" sz="1600" dirty="0"/>
              <a:t>         -  tendenza alle riacutizzazioni, </a:t>
            </a:r>
          </a:p>
          <a:p>
            <a:pPr marL="0" indent="0">
              <a:buNone/>
            </a:pPr>
            <a:r>
              <a:rPr lang="it-IT" sz="1600" dirty="0"/>
              <a:t>          - velocità di decadimento funzione respiratoria, </a:t>
            </a:r>
          </a:p>
          <a:p>
            <a:pPr marL="0" indent="0">
              <a:buNone/>
            </a:pPr>
            <a:r>
              <a:rPr lang="it-IT" sz="1600" dirty="0"/>
              <a:t>          - sviluppo di ipertensione polmonare</a:t>
            </a:r>
          </a:p>
          <a:p>
            <a:pPr marL="0" indent="0">
              <a:buNone/>
            </a:pPr>
            <a:r>
              <a:rPr lang="it-IT" sz="1600" dirty="0"/>
              <a:t>           - genetica/epigenetica,  </a:t>
            </a:r>
          </a:p>
          <a:p>
            <a:pPr marL="0" indent="0">
              <a:buNone/>
            </a:pPr>
            <a:r>
              <a:rPr lang="it-IT" sz="1600" dirty="0"/>
              <a:t>           - risposta terapia inalatoria (cortisonici, broncodilatatori) </a:t>
            </a:r>
          </a:p>
          <a:p>
            <a:pPr marL="514350" indent="-514350">
              <a:buFont typeface="+mj-lt"/>
              <a:buAutoNum type="arabicPeriod"/>
            </a:pPr>
            <a:endParaRPr lang="it-IT" sz="1800" dirty="0"/>
          </a:p>
          <a:p>
            <a:endParaRPr lang="it-IT" sz="1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CD802E73-52F5-EB42-9E87-31FA46250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27"/>
    </mc:Choice>
    <mc:Fallback xmlns="">
      <p:transition spd="slow" advTm="116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12395</TotalTime>
  <Words>416</Words>
  <Application>Microsoft Office PowerPoint</Application>
  <PresentationFormat>Personalizzato</PresentationFormat>
  <Paragraphs>40</Paragraphs>
  <Slides>9</Slides>
  <Notes>1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BPCO = BroncoPneumopatia Cronica Ostruttiva</vt:lpstr>
      <vt:lpstr>Mortalità per BPCO</vt:lpstr>
      <vt:lpstr>Ospedalizzazioni per BPCO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Aspetti della BPCO che non entrano nella definizione attuale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marco.confalonieri@asuits.sanita.fvg.it</dc:creator>
  <cp:lastModifiedBy>Luca</cp:lastModifiedBy>
  <cp:revision>75</cp:revision>
  <dcterms:created xsi:type="dcterms:W3CDTF">2018-11-11T21:38:19Z</dcterms:created>
  <dcterms:modified xsi:type="dcterms:W3CDTF">2021-01-05T14:36:14Z</dcterms:modified>
</cp:coreProperties>
</file>