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4"/>
  </p:notesMasterIdLst>
  <p:sldIdLst>
    <p:sldId id="267" r:id="rId2"/>
    <p:sldId id="746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AB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4843"/>
    <p:restoredTop sz="94696"/>
  </p:normalViewPr>
  <p:slideViewPr>
    <p:cSldViewPr snapToGrid="0" snapToObjects="1">
      <p:cViewPr varScale="1">
        <p:scale>
          <a:sx n="93" d="100"/>
          <a:sy n="93" d="100"/>
        </p:scale>
        <p:origin x="216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B93DE-2E93-1C4B-86CD-019B456BC464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797FD-99DC-FE45-8012-E8B614FCC3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70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07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07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01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75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2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5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51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50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3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46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EE5D9-FEF5-6C41-9C08-28F49FC03E56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89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7500" y="498397"/>
            <a:ext cx="9017000" cy="1458943"/>
          </a:xfrm>
        </p:spPr>
        <p:txBody>
          <a:bodyPr>
            <a:normAutofit/>
          </a:bodyPr>
          <a:lstStyle/>
          <a:p>
            <a:r>
              <a:rPr lang="it-IT" sz="2400" b="1" dirty="0"/>
              <a:t>COPD </a:t>
            </a:r>
            <a:r>
              <a:rPr lang="it-IT" sz="2400" b="1" dirty="0" err="1"/>
              <a:t>is</a:t>
            </a:r>
            <a:r>
              <a:rPr lang="it-IT" sz="2400" b="1" dirty="0"/>
              <a:t> an </a:t>
            </a:r>
            <a:r>
              <a:rPr lang="it-IT" sz="2400" b="1" dirty="0" err="1"/>
              <a:t>umbrella</a:t>
            </a:r>
            <a:r>
              <a:rPr lang="it-IT" sz="2400" b="1" dirty="0"/>
              <a:t> </a:t>
            </a:r>
            <a:r>
              <a:rPr lang="it-IT" sz="2400" b="1" dirty="0" err="1"/>
              <a:t>term</a:t>
            </a:r>
            <a:r>
              <a:rPr lang="it-IT" sz="2400" b="1" dirty="0"/>
              <a:t>.</a:t>
            </a: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>The </a:t>
            </a:r>
            <a:r>
              <a:rPr lang="it-IT" sz="2400" dirty="0" err="1"/>
              <a:t>complexity</a:t>
            </a:r>
            <a:r>
              <a:rPr lang="it-IT" sz="2400" dirty="0"/>
              <a:t> of the </a:t>
            </a:r>
            <a:r>
              <a:rPr lang="it-IT" sz="2400" dirty="0" err="1"/>
              <a:t>pathology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 </a:t>
            </a:r>
            <a:r>
              <a:rPr lang="it-IT" sz="2400" dirty="0" err="1"/>
              <a:t>shown</a:t>
            </a:r>
            <a:r>
              <a:rPr lang="it-IT" sz="2400" dirty="0"/>
              <a:t> by </a:t>
            </a:r>
            <a:br>
              <a:rPr lang="it-IT" sz="2400" dirty="0"/>
            </a:br>
            <a:r>
              <a:rPr lang="it-IT" sz="2400" dirty="0"/>
              <a:t>the </a:t>
            </a:r>
            <a:r>
              <a:rPr lang="it-IT" sz="2400" dirty="0" err="1"/>
              <a:t>number</a:t>
            </a:r>
            <a:r>
              <a:rPr lang="it-IT" sz="2400" dirty="0"/>
              <a:t> of </a:t>
            </a:r>
            <a:r>
              <a:rPr lang="it-IT" sz="2400" dirty="0" err="1"/>
              <a:t>clinical</a:t>
            </a:r>
            <a:r>
              <a:rPr lang="it-IT" sz="2400" dirty="0"/>
              <a:t> </a:t>
            </a:r>
            <a:r>
              <a:rPr lang="it-IT" sz="2400" dirty="0" err="1"/>
              <a:t>phenotypes</a:t>
            </a:r>
            <a:r>
              <a:rPr lang="it-IT" sz="2400" dirty="0"/>
              <a:t>/</a:t>
            </a:r>
            <a:r>
              <a:rPr lang="it-IT" sz="2400" dirty="0" err="1"/>
              <a:t>endotypes</a:t>
            </a:r>
            <a:r>
              <a:rPr lang="it-IT" sz="2400" dirty="0"/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3052795"/>
            <a:ext cx="3435350" cy="198119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2800352"/>
            <a:ext cx="4508500" cy="24860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50" y="857251"/>
            <a:ext cx="1301750" cy="108658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192292" y="5658696"/>
            <a:ext cx="35226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chemeClr val="accent6">
                    <a:lumMod val="50000"/>
                  </a:schemeClr>
                </a:solidFill>
              </a:rPr>
              <a:t>Woodruff PG, et al. Lancet 2015; 385: 1789-98.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F33909A8-5831-2D4E-BD45-1FFDF31D8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82"/>
    </mc:Choice>
    <mc:Fallback xmlns="">
      <p:transition spd="slow" advTm="45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16632"/>
            <a:ext cx="108303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143672" y="395083"/>
            <a:ext cx="6553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AU" sz="2800" dirty="0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Bronco-</a:t>
            </a:r>
            <a:r>
              <a:rPr lang="en-AU" sz="2800" dirty="0" err="1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Pneumopatia</a:t>
            </a:r>
            <a:r>
              <a:rPr lang="en-AU" sz="2800" dirty="0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AU" sz="2800" dirty="0" err="1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Cronica</a:t>
            </a:r>
            <a:r>
              <a:rPr lang="en-AU" sz="2800" dirty="0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AU" sz="2800" dirty="0" err="1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Ostruttiva</a:t>
            </a:r>
            <a:r>
              <a:rPr lang="en-AU" sz="2800" dirty="0">
                <a:solidFill>
                  <a:srgbClr val="FAB516"/>
                </a:solidFill>
                <a:latin typeface="Tahoma" pitchFamily="34" charset="0"/>
                <a:cs typeface="Tahoma" pitchFamily="34" charset="0"/>
              </a:rPr>
              <a:t> (BPCO) </a:t>
            </a:r>
            <a:endParaRPr lang="en-US" sz="2800" dirty="0">
              <a:solidFill>
                <a:srgbClr val="FAB51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306614" y="1568825"/>
            <a:ext cx="65532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CC66"/>
              </a:buClr>
              <a:buFont typeface="Arial" panose="020B0604020202020204" pitchFamily="34" charset="0"/>
              <a:buChar char="►"/>
            </a:pP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BPCO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attualmente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terza causa di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mortalità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mondo.</a:t>
            </a:r>
            <a:r>
              <a:rPr lang="en-US" sz="2000" baseline="30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Clr>
                <a:srgbClr val="FFCC66"/>
              </a:buClr>
              <a:buFont typeface="Arial" panose="020B0604020202020204" pitchFamily="34" charset="0"/>
              <a:buChar char="►"/>
            </a:pPr>
            <a:endParaRPr lang="en-US" sz="2000" dirty="0">
              <a:solidFill>
                <a:srgbClr val="424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CC66"/>
              </a:buClr>
              <a:buFont typeface="Arial" panose="020B0604020202020204" pitchFamily="34" charset="0"/>
              <a:buChar char="►"/>
            </a:pP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 2012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morirono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3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BPCO, circa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6%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decessi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globalmente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buClr>
                <a:srgbClr val="FFCC66"/>
              </a:buClr>
            </a:pPr>
            <a:endParaRPr lang="en-US" sz="2000" dirty="0">
              <a:solidFill>
                <a:srgbClr val="424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FCC66"/>
              </a:buClr>
              <a:buFont typeface="Arial" panose="020B0604020202020204" pitchFamily="34" charset="0"/>
              <a:buChar char="►"/>
            </a:pP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Globalmente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la BPCO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stimata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crescita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come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carico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sanitario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prossime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decadi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la continua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esposizione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fattori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rischio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l’invecchiamento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popolazione</a:t>
            </a:r>
            <a:r>
              <a:rPr lang="en-US" sz="20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Clr>
                <a:srgbClr val="FFCC66"/>
              </a:buClr>
              <a:buFont typeface="Arial" panose="020B0604020202020204" pitchFamily="34" charset="0"/>
              <a:buChar char="►"/>
            </a:pPr>
            <a:endParaRPr lang="en-US" sz="2000" dirty="0"/>
          </a:p>
          <a:p>
            <a:pPr marL="342900" indent="-342900">
              <a:buClr>
                <a:srgbClr val="FFCC66"/>
              </a:buClr>
              <a:buFont typeface="Arial" panose="020B0604020202020204" pitchFamily="34" charset="0"/>
              <a:buChar char="►"/>
            </a:pPr>
            <a:endParaRPr lang="en-US" sz="2000" dirty="0">
              <a:solidFill>
                <a:srgbClr val="424242"/>
              </a:solidFill>
            </a:endParaRPr>
          </a:p>
          <a:p>
            <a:r>
              <a:rPr lang="en-US" sz="800" dirty="0">
                <a:solidFill>
                  <a:srgbClr val="424242"/>
                </a:solidFill>
              </a:rPr>
              <a:t>1. Lozano R, </a:t>
            </a:r>
            <a:r>
              <a:rPr lang="en-US" sz="800" dirty="0" err="1">
                <a:solidFill>
                  <a:srgbClr val="424242"/>
                </a:solidFill>
              </a:rPr>
              <a:t>Naghavi</a:t>
            </a:r>
            <a:r>
              <a:rPr lang="en-US" sz="800" dirty="0">
                <a:solidFill>
                  <a:srgbClr val="424242"/>
                </a:solidFill>
              </a:rPr>
              <a:t> M, Foreman K, et al. Global and regional mortality from 235 causes of death for 20 age groups in 1990 and 2010: a systematic analysis for the Global Burden of Disease Study 2010. </a:t>
            </a:r>
            <a:r>
              <a:rPr lang="en-US" sz="800" i="1" dirty="0">
                <a:solidFill>
                  <a:srgbClr val="424242"/>
                </a:solidFill>
              </a:rPr>
              <a:t>Lancet</a:t>
            </a:r>
            <a:r>
              <a:rPr lang="en-US" sz="800" dirty="0">
                <a:solidFill>
                  <a:srgbClr val="424242"/>
                </a:solidFill>
              </a:rPr>
              <a:t> 2012; </a:t>
            </a:r>
            <a:r>
              <a:rPr lang="en-US" sz="800" b="1" dirty="0">
                <a:solidFill>
                  <a:srgbClr val="424242"/>
                </a:solidFill>
              </a:rPr>
              <a:t>380</a:t>
            </a:r>
            <a:r>
              <a:rPr lang="en-US" sz="800" dirty="0">
                <a:solidFill>
                  <a:srgbClr val="424242"/>
                </a:solidFill>
              </a:rPr>
              <a:t>(9859): 2095-128.</a:t>
            </a:r>
            <a:endParaRPr lang="en-AU" sz="800" dirty="0">
              <a:solidFill>
                <a:srgbClr val="424242"/>
              </a:solidFill>
            </a:endParaRPr>
          </a:p>
          <a:p>
            <a:r>
              <a:rPr lang="en-US" sz="800" dirty="0">
                <a:solidFill>
                  <a:srgbClr val="424242"/>
                </a:solidFill>
              </a:rPr>
              <a:t>2. Mathers CD, </a:t>
            </a:r>
            <a:r>
              <a:rPr lang="en-US" sz="800" dirty="0" err="1">
                <a:solidFill>
                  <a:srgbClr val="424242"/>
                </a:solidFill>
              </a:rPr>
              <a:t>Loncar</a:t>
            </a:r>
            <a:r>
              <a:rPr lang="en-US" sz="800" dirty="0">
                <a:solidFill>
                  <a:srgbClr val="424242"/>
                </a:solidFill>
              </a:rPr>
              <a:t> D. Projections of global mortality and burden of disease from 2002 to 2030. </a:t>
            </a:r>
            <a:r>
              <a:rPr lang="en-US" sz="800" i="1" dirty="0" err="1">
                <a:solidFill>
                  <a:srgbClr val="424242"/>
                </a:solidFill>
              </a:rPr>
              <a:t>PLoS</a:t>
            </a:r>
            <a:r>
              <a:rPr lang="en-US" sz="800" i="1" dirty="0">
                <a:solidFill>
                  <a:srgbClr val="424242"/>
                </a:solidFill>
              </a:rPr>
              <a:t> Med</a:t>
            </a:r>
            <a:r>
              <a:rPr lang="en-US" sz="800" dirty="0">
                <a:solidFill>
                  <a:srgbClr val="424242"/>
                </a:solidFill>
              </a:rPr>
              <a:t> 2006; </a:t>
            </a:r>
            <a:r>
              <a:rPr lang="en-US" sz="800" b="1" dirty="0">
                <a:solidFill>
                  <a:srgbClr val="424242"/>
                </a:solidFill>
              </a:rPr>
              <a:t>3</a:t>
            </a:r>
            <a:r>
              <a:rPr lang="en-US" sz="800" dirty="0">
                <a:solidFill>
                  <a:srgbClr val="424242"/>
                </a:solidFill>
              </a:rPr>
              <a:t>(11): e442.</a:t>
            </a:r>
            <a:endParaRPr lang="en-AU" sz="800" dirty="0">
              <a:solidFill>
                <a:srgbClr val="424242"/>
              </a:solidFill>
            </a:endParaRPr>
          </a:p>
          <a:p>
            <a:pPr>
              <a:buClr>
                <a:srgbClr val="FFCC66"/>
              </a:buClr>
            </a:pPr>
            <a:endParaRPr lang="en-AU" sz="2000" dirty="0"/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511B489A-C369-499D-B126-3885EE428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614" y="6509027"/>
            <a:ext cx="609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© 2019 Global Initiative for Chronic Obstructive Lung Disease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D88B2D0-7BD5-3B4E-B693-94F59BC07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4"/>
    </mc:Choice>
    <mc:Fallback xmlns="">
      <p:transition spd="slow" advTm="1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12395</TotalTime>
  <Words>174</Words>
  <Application>Microsoft Office PowerPoint</Application>
  <PresentationFormat>Personalizzato</PresentationFormat>
  <Paragraphs>13</Paragraphs>
  <Slides>2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3" baseType="lpstr">
      <vt:lpstr>Tema di Office</vt:lpstr>
      <vt:lpstr>COPD is an umbrella term. The complexity of the pathology is  shown by  the number of clinical phenotypes/endotypes 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marco.confalonieri@asuits.sanita.fvg.it</dc:creator>
  <cp:lastModifiedBy>Luca</cp:lastModifiedBy>
  <cp:revision>80</cp:revision>
  <dcterms:created xsi:type="dcterms:W3CDTF">2018-11-11T21:38:19Z</dcterms:created>
  <dcterms:modified xsi:type="dcterms:W3CDTF">2021-01-05T14:40:39Z</dcterms:modified>
</cp:coreProperties>
</file>