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7"/>
  </p:notesMasterIdLst>
  <p:sldIdLst>
    <p:sldId id="438" r:id="rId2"/>
    <p:sldId id="439" r:id="rId3"/>
    <p:sldId id="258" r:id="rId4"/>
    <p:sldId id="1469" r:id="rId5"/>
    <p:sldId id="1470" r:id="rId6"/>
    <p:sldId id="1475" r:id="rId7"/>
    <p:sldId id="260" r:id="rId8"/>
    <p:sldId id="747" r:id="rId9"/>
    <p:sldId id="749" r:id="rId10"/>
    <p:sldId id="264" r:id="rId11"/>
    <p:sldId id="750" r:id="rId12"/>
    <p:sldId id="266" r:id="rId13"/>
    <p:sldId id="751" r:id="rId14"/>
    <p:sldId id="752" r:id="rId15"/>
    <p:sldId id="1473"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3AB"/>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843"/>
    <p:restoredTop sz="94696"/>
  </p:normalViewPr>
  <p:slideViewPr>
    <p:cSldViewPr snapToGrid="0" snapToObjects="1">
      <p:cViewPr varScale="1">
        <p:scale>
          <a:sx n="93" d="100"/>
          <a:sy n="93" d="100"/>
        </p:scale>
        <p:origin x="216" y="736"/>
      </p:cViewPr>
      <p:guideLst/>
    </p:cSldViewPr>
  </p:slideViewPr>
  <p:notesTextViewPr>
    <p:cViewPr>
      <p:scale>
        <a:sx n="1" d="1"/>
        <a:sy n="1" d="1"/>
      </p:scale>
      <p:origin x="0" y="0"/>
    </p:cViewPr>
  </p:notesTextViewPr>
  <p:sorterViewPr>
    <p:cViewPr>
      <p:scale>
        <a:sx n="80" d="100"/>
        <a:sy n="80" d="100"/>
      </p:scale>
      <p:origin x="0" y="1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B93DE-2E93-1C4B-86CD-019B456BC464}" type="datetimeFigureOut">
              <a:rPr lang="it-IT" smtClean="0"/>
              <a:t>05/01/2021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A797FD-99DC-FE45-8012-E8B614FCC3D9}" type="slidenum">
              <a:rPr lang="it-IT" smtClean="0"/>
              <a:t>‹N›</a:t>
            </a:fld>
            <a:endParaRPr lang="it-IT"/>
          </a:p>
        </p:txBody>
      </p:sp>
    </p:spTree>
    <p:extLst>
      <p:ext uri="{BB962C8B-B14F-4D97-AF65-F5344CB8AC3E}">
        <p14:creationId xmlns:p14="http://schemas.microsoft.com/office/powerpoint/2010/main" val="820700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tLang="it-IT">
              <a:ea typeface="ヒラギノ角ゴ Pro W3" charset="-128"/>
              <a:cs typeface="ヒラギノ角ゴ Pro W3"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fld id="{37678FAE-75D1-B44B-A718-6C206DD85F6A}" type="slidenum">
              <a:rPr lang="en-US" altLang="it-IT"/>
              <a:pPr eaLnBrk="1" hangingPunct="1"/>
              <a:t>1</a:t>
            </a:fld>
            <a:endParaRPr lang="en-US" altLang="it-IT"/>
          </a:p>
        </p:txBody>
      </p:sp>
    </p:spTree>
    <p:extLst>
      <p:ext uri="{BB962C8B-B14F-4D97-AF65-F5344CB8AC3E}">
        <p14:creationId xmlns:p14="http://schemas.microsoft.com/office/powerpoint/2010/main" val="325033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tLang="it-IT">
              <a:ea typeface="ヒラギノ角ゴ Pro W3" charset="-128"/>
              <a:cs typeface="ヒラギノ角ゴ Pro W3"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fld id="{DD831A6E-5D39-CA4D-A2E2-8BBCACA80537}" type="slidenum">
              <a:rPr lang="en-US" altLang="it-IT"/>
              <a:pPr eaLnBrk="1" hangingPunct="1"/>
              <a:t>2</a:t>
            </a:fld>
            <a:endParaRPr lang="en-US" altLang="it-IT"/>
          </a:p>
        </p:txBody>
      </p:sp>
    </p:spTree>
    <p:extLst>
      <p:ext uri="{BB962C8B-B14F-4D97-AF65-F5344CB8AC3E}">
        <p14:creationId xmlns:p14="http://schemas.microsoft.com/office/powerpoint/2010/main" val="3903196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tLang="it-IT">
              <a:ea typeface="ヒラギノ角ゴ Pro W3" charset="-128"/>
              <a:cs typeface="ヒラギノ角ゴ Pro W3"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fld id="{D8EFFA6C-79DE-4743-A61E-AD968EA2AB55}" type="slidenum">
              <a:rPr lang="en-US" altLang="it-IT"/>
              <a:pPr eaLnBrk="1" hangingPunct="1"/>
              <a:t>4</a:t>
            </a:fld>
            <a:endParaRPr lang="en-US" altLang="it-IT"/>
          </a:p>
        </p:txBody>
      </p:sp>
    </p:spTree>
    <p:extLst>
      <p:ext uri="{BB962C8B-B14F-4D97-AF65-F5344CB8AC3E}">
        <p14:creationId xmlns:p14="http://schemas.microsoft.com/office/powerpoint/2010/main" val="405958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tLang="it-IT">
              <a:ea typeface="ヒラギノ角ゴ Pro W3" charset="-128"/>
              <a:cs typeface="ヒラギノ角ゴ Pro W3"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fld id="{4F24D16A-4081-DB43-B36F-C79EE95C2C98}" type="slidenum">
              <a:rPr lang="en-US" altLang="it-IT"/>
              <a:pPr eaLnBrk="1" hangingPunct="1"/>
              <a:t>5</a:t>
            </a:fld>
            <a:endParaRPr lang="en-US" altLang="it-IT"/>
          </a:p>
        </p:txBody>
      </p:sp>
    </p:spTree>
    <p:extLst>
      <p:ext uri="{BB962C8B-B14F-4D97-AF65-F5344CB8AC3E}">
        <p14:creationId xmlns:p14="http://schemas.microsoft.com/office/powerpoint/2010/main" val="340473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tLang="it-IT">
              <a:ea typeface="ヒラギノ角ゴ Pro W3" charset="-128"/>
              <a:cs typeface="ヒラギノ角ゴ Pro W3"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fld id="{0AC8FCA4-15D4-D648-9158-75FA0F09F923}" type="slidenum">
              <a:rPr lang="en-US" altLang="it-IT"/>
              <a:pPr eaLnBrk="1" hangingPunct="1"/>
              <a:t>6</a:t>
            </a:fld>
            <a:endParaRPr lang="en-US" altLang="it-IT"/>
          </a:p>
        </p:txBody>
      </p:sp>
    </p:spTree>
    <p:extLst>
      <p:ext uri="{BB962C8B-B14F-4D97-AF65-F5344CB8AC3E}">
        <p14:creationId xmlns:p14="http://schemas.microsoft.com/office/powerpoint/2010/main" val="421041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710AB4-F815-4727-9818-FC6E8391198B}" type="slidenum">
              <a:rPr lang="en-AU" smtClean="0"/>
              <a:t>11</a:t>
            </a:fld>
            <a:endParaRPr lang="en-AU"/>
          </a:p>
        </p:txBody>
      </p:sp>
    </p:spTree>
    <p:extLst>
      <p:ext uri="{BB962C8B-B14F-4D97-AF65-F5344CB8AC3E}">
        <p14:creationId xmlns:p14="http://schemas.microsoft.com/office/powerpoint/2010/main" val="184280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7399C47-0A86-3B4D-ACE2-D335A72F5B35}"/>
              </a:ext>
            </a:extLst>
          </p:cNvPr>
          <p:cNvSpPr>
            <a:spLocks noGrp="1" noChangeArrowheads="1"/>
          </p:cNvSpPr>
          <p:nvPr>
            <p:ph type="sldNum"/>
          </p:nvPr>
        </p:nvSpPr>
        <p:spPr>
          <a:ln/>
        </p:spPr>
        <p:txBody>
          <a:bodyPr/>
          <a:lstStyle/>
          <a:p>
            <a:fld id="{FAB186B5-CD28-5840-84E1-9F454A61864D}" type="slidenum">
              <a:rPr lang="en-US" altLang="it-IT"/>
              <a:pPr/>
              <a:t>14</a:t>
            </a:fld>
            <a:endParaRPr lang="en-US" altLang="it-IT"/>
          </a:p>
        </p:txBody>
      </p:sp>
      <p:sp>
        <p:nvSpPr>
          <p:cNvPr id="4097" name="Text Box 1">
            <a:extLst>
              <a:ext uri="{FF2B5EF4-FFF2-40B4-BE49-F238E27FC236}">
                <a16:creationId xmlns="" xmlns:a16="http://schemas.microsoft.com/office/drawing/2014/main" id="{3E77CF15-6531-3B4A-9083-E30E32852AB9}"/>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 xmlns:a16="http://schemas.microsoft.com/office/drawing/2014/main" id="{29CDC00A-0C96-C149-9067-878EC2CAA621}"/>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a:lnSpc>
                <a:spcPct val="104000"/>
              </a:lnSpc>
              <a:spcBef>
                <a:spcPct val="0"/>
              </a:spcBef>
              <a:tabLst>
                <a:tab pos="723900" algn="l"/>
                <a:tab pos="1447800" algn="l"/>
                <a:tab pos="2171700" algn="l"/>
                <a:tab pos="2895600" algn="l"/>
                <a:tab pos="3619500" algn="l"/>
                <a:tab pos="4343400" algn="l"/>
                <a:tab pos="5067300" algn="l"/>
              </a:tabLst>
            </a:pPr>
            <a:r>
              <a:rPr lang="en-US" altLang="it-IT" sz="1000">
                <a:latin typeface="Arial Unicode MS" panose="020B0604020202020204" pitchFamily="34" charset="-128"/>
                <a:ea typeface="Arial Unicode MS" panose="020B0604020202020204" pitchFamily="34" charset="-128"/>
                <a:cs typeface="Arial Unicode MS" panose="020B0604020202020204" pitchFamily="34" charset="-128"/>
              </a:rPr>
              <a:t>Figure 2. Algorithm for the Evaluation and Treatment of Persons with COPD or at Risk for COPD. Most patients with mild symptoms (green) and no exacerbations per year do well with exposure control, increased physical activity, vaccinations, and use of long-acting bronchodilators. The green and yellow pathways are usually the domain of primary care practitioners. The brown pathways are best managed by health care professionals with experience in COPD management. The darker shades of yellow and brown indicate more severe disease or more complex therapy than the lighter shades. Global Initiative for Chronic Obstructive Lung Disease (GOLD) grade 1 indicates mild disease, and GOLD grade 4 very severe disease. The BODE index consists of the integration of body-mass index, the degree of airflow obstruction, the severity of dyspnea, and exercise capacity (6-minute walking distance [6MWD]). CAT denotes COPD Assessment Test, DL</a:t>
            </a:r>
            <a:r>
              <a:rPr lang="en-US" altLang="it-IT" sz="1000" baseline="-5000">
                <a:latin typeface="Arial Unicode MS" panose="020B0604020202020204" pitchFamily="34" charset="-128"/>
                <a:ea typeface="Arial Unicode MS" panose="020B0604020202020204" pitchFamily="34" charset="-128"/>
                <a:cs typeface="Arial Unicode MS" panose="020B0604020202020204" pitchFamily="34" charset="-128"/>
              </a:rPr>
              <a:t>CO</a:t>
            </a:r>
            <a:r>
              <a:rPr lang="en-US" altLang="it-IT" sz="1000">
                <a:latin typeface="Arial Unicode MS" panose="020B0604020202020204" pitchFamily="34" charset="-128"/>
                <a:ea typeface="Arial Unicode MS" panose="020B0604020202020204" pitchFamily="34" charset="-128"/>
                <a:cs typeface="Arial Unicode MS" panose="020B0604020202020204" pitchFamily="34" charset="-128"/>
              </a:rPr>
              <a:t> diffusing capacity of the lung for carbon dioxide, FEV</a:t>
            </a:r>
            <a:r>
              <a:rPr lang="en-US" altLang="it-IT" sz="1000" baseline="-33000">
                <a:latin typeface="Arial Unicode MS" panose="020B0604020202020204" pitchFamily="34" charset="-128"/>
                <a:ea typeface="Arial Unicode MS" panose="020B0604020202020204" pitchFamily="34" charset="-128"/>
                <a:cs typeface="Arial Unicode MS" panose="020B0604020202020204" pitchFamily="34" charset="-128"/>
              </a:rPr>
              <a:t>1</a:t>
            </a:r>
            <a:r>
              <a:rPr lang="en-US" altLang="it-IT" sz="1000">
                <a:latin typeface="Arial Unicode MS" panose="020B0604020202020204" pitchFamily="34" charset="-128"/>
                <a:ea typeface="Arial Unicode MS" panose="020B0604020202020204" pitchFamily="34" charset="-128"/>
                <a:cs typeface="Arial Unicode MS" panose="020B0604020202020204" pitchFamily="34" charset="-128"/>
              </a:rPr>
              <a:t> forced expiratory volume in 1 second, FVC forced vital capacity, IC inspiratory capacity, LVR lung-volume reduction, mMRC modified Medical Research Council dyspnea scale, RV residual volume, and TLC total lung capacity.</a:t>
            </a:r>
          </a:p>
        </p:txBody>
      </p:sp>
    </p:spTree>
    <p:extLst>
      <p:ext uri="{BB962C8B-B14F-4D97-AF65-F5344CB8AC3E}">
        <p14:creationId xmlns:p14="http://schemas.microsoft.com/office/powerpoint/2010/main" val="396629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tLang="it-IT">
              <a:ea typeface="ヒラギノ角ゴ Pro W3" charset="-128"/>
              <a:cs typeface="ヒラギノ角ゴ Pro W3"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fld id="{1D7EAEE7-2CDD-874A-8CF7-802641CF68A4}" type="slidenum">
              <a:rPr lang="en-US" altLang="it-IT"/>
              <a:pPr eaLnBrk="1" hangingPunct="1"/>
              <a:t>15</a:t>
            </a:fld>
            <a:endParaRPr lang="en-US" altLang="it-IT"/>
          </a:p>
        </p:txBody>
      </p:sp>
    </p:spTree>
    <p:extLst>
      <p:ext uri="{BB962C8B-B14F-4D97-AF65-F5344CB8AC3E}">
        <p14:creationId xmlns:p14="http://schemas.microsoft.com/office/powerpoint/2010/main" val="54640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2340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2051079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085016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17C870D-84ED-3B4B-A491-2630F7DFAC5E}"/>
              </a:ext>
            </a:extLst>
          </p:cNvPr>
          <p:cNvSpPr>
            <a:spLocks noGrp="1"/>
          </p:cNvSpPr>
          <p:nvPr>
            <p:ph type="title"/>
          </p:nvPr>
        </p:nvSpPr>
        <p:spPr>
          <a:xfrm>
            <a:off x="838971" y="365593"/>
            <a:ext cx="10514060" cy="1325096"/>
          </a:xfrm>
          <a:prstGeom prst="rect">
            <a:avLst/>
          </a:prstGeom>
        </p:spPr>
        <p:txBody>
          <a:bodyPr/>
          <a:lstStyle/>
          <a:p>
            <a:r>
              <a:rPr lang="it-IT"/>
              <a:t>Fare clic per modificare lo stile del titolo dello schema</a:t>
            </a:r>
          </a:p>
        </p:txBody>
      </p:sp>
    </p:spTree>
    <p:extLst>
      <p:ext uri="{BB962C8B-B14F-4D97-AF65-F5344CB8AC3E}">
        <p14:creationId xmlns:p14="http://schemas.microsoft.com/office/powerpoint/2010/main" val="373511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05675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233928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019EE5D9-FEF5-6C41-9C08-28F49FC03E56}" type="datetimeFigureOut">
              <a:rPr lang="it-IT" smtClean="0"/>
              <a:t>05/01/2021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38455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019EE5D9-FEF5-6C41-9C08-28F49FC03E56}" type="datetimeFigureOut">
              <a:rPr lang="it-IT" smtClean="0"/>
              <a:t>05/01/2021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392514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019EE5D9-FEF5-6C41-9C08-28F49FC03E56}" type="datetimeFigureOut">
              <a:rPr lang="it-IT" smtClean="0"/>
              <a:t>05/01/2021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719509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9EE5D9-FEF5-6C41-9C08-28F49FC03E56}" type="datetimeFigureOut">
              <a:rPr lang="it-IT" smtClean="0"/>
              <a:t>05/01/2021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30759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019EE5D9-FEF5-6C41-9C08-28F49FC03E56}" type="datetimeFigureOut">
              <a:rPr lang="it-IT" smtClean="0"/>
              <a:t>05/01/2021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7093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019EE5D9-FEF5-6C41-9C08-28F49FC03E56}" type="datetimeFigureOut">
              <a:rPr lang="it-IT" smtClean="0"/>
              <a:t>05/01/2021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65146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EE5D9-FEF5-6C41-9C08-28F49FC03E56}" type="datetimeFigureOut">
              <a:rPr lang="it-IT" smtClean="0"/>
              <a:t>05/01/2021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2FDC3-9B0B-1C4C-9896-65B954A4160C}" type="slidenum">
              <a:rPr lang="it-IT" smtClean="0"/>
              <a:t>‹N›</a:t>
            </a:fld>
            <a:endParaRPr lang="it-IT"/>
          </a:p>
        </p:txBody>
      </p:sp>
    </p:spTree>
    <p:extLst>
      <p:ext uri="{BB962C8B-B14F-4D97-AF65-F5344CB8AC3E}">
        <p14:creationId xmlns:p14="http://schemas.microsoft.com/office/powerpoint/2010/main" val="193289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648419" y="274635"/>
            <a:ext cx="8382000" cy="307975"/>
          </a:xfrm>
          <a:prstGeom prst="rect">
            <a:avLst/>
          </a:prstGeom>
          <a:noFill/>
          <a:ln>
            <a:noFill/>
          </a:ln>
          <a:effectLst/>
        </p:spPr>
        <p:txBody>
          <a:bodyPr>
            <a:spAutoFit/>
          </a:bodyPr>
          <a:lstStyle/>
          <a:p>
            <a:pPr algn="ctr">
              <a:defRPr/>
            </a:pPr>
            <a:r>
              <a:rPr lang="en-US" sz="1400" dirty="0">
                <a:latin typeface="Arial" pitchFamily="34" charset="0"/>
                <a:ea typeface="MS PGothic" pitchFamily="34" charset="-128"/>
                <a:cs typeface="Arial" pitchFamily="34" charset="0"/>
              </a:rPr>
              <a:t>Airway obstruction in COPD</a:t>
            </a:r>
            <a:endParaRPr lang="en-US" sz="1400" dirty="0">
              <a:latin typeface="Arial" pitchFamily="34" charset="0"/>
              <a:cs typeface="Arial" pitchFamily="34" charset="0"/>
            </a:endParaRPr>
          </a:p>
        </p:txBody>
      </p:sp>
      <p:sp>
        <p:nvSpPr>
          <p:cNvPr id="2051" name="Text Box 15"/>
          <p:cNvSpPr txBox="1">
            <a:spLocks noChangeArrowheads="1"/>
          </p:cNvSpPr>
          <p:nvPr/>
        </p:nvSpPr>
        <p:spPr bwMode="auto">
          <a:xfrm>
            <a:off x="-153838" y="6275389"/>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it-IT" sz="900" dirty="0">
                <a:latin typeface="Arial" charset="0"/>
              </a:rPr>
              <a:t>Barnes, P. J. </a:t>
            </a:r>
            <a:r>
              <a:rPr lang="en-US" altLang="it-IT" sz="900" i="1" dirty="0">
                <a:latin typeface="Arial" charset="0"/>
              </a:rPr>
              <a:t>et al. </a:t>
            </a:r>
            <a:r>
              <a:rPr lang="en-GB" altLang="it-IT" sz="900" dirty="0">
                <a:latin typeface="Arial" charset="0"/>
              </a:rPr>
              <a:t>(2015) </a:t>
            </a:r>
            <a:r>
              <a:rPr lang="en-US" altLang="it-IT" sz="900" dirty="0">
                <a:latin typeface="Arial" charset="0"/>
              </a:rPr>
              <a:t>Chronic obstructive pulmonary disease</a:t>
            </a:r>
          </a:p>
          <a:p>
            <a:pPr algn="ctr" eaLnBrk="1" hangingPunct="1"/>
            <a:r>
              <a:rPr lang="en-US" altLang="it-IT" sz="900" i="1" dirty="0">
                <a:latin typeface="Arial" charset="0"/>
              </a:rPr>
              <a:t>Nat. Rev. Dis. Primers </a:t>
            </a:r>
            <a:r>
              <a:rPr lang="en-US" altLang="it-IT" sz="900" dirty="0">
                <a:latin typeface="Arial" charset="0"/>
              </a:rPr>
              <a:t>doi:10.1038/nrdp.2015.76</a:t>
            </a:r>
          </a:p>
        </p:txBody>
      </p:sp>
      <p:pic>
        <p:nvPicPr>
          <p:cNvPr id="2052" name="Picture 5" descr="D:\kuloth\2015\11-Nov\28-11-2015\nrdp_issue\slides_img\nrdp201576-f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437" y="925512"/>
            <a:ext cx="565785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 xmlns:a16="http://schemas.microsoft.com/office/drawing/2014/main" id="{7A9DFC17-469E-AC47-ABD7-8526C34BBDBC}"/>
              </a:ext>
            </a:extLst>
          </p:cNvPr>
          <p:cNvSpPr txBox="1"/>
          <p:nvPr/>
        </p:nvSpPr>
        <p:spPr>
          <a:xfrm>
            <a:off x="7733581" y="1328468"/>
            <a:ext cx="3892249" cy="3693319"/>
          </a:xfrm>
          <a:prstGeom prst="rect">
            <a:avLst/>
          </a:prstGeom>
          <a:noFill/>
        </p:spPr>
        <p:txBody>
          <a:bodyPr wrap="square" rtlCol="0">
            <a:spAutoFit/>
          </a:bodyPr>
          <a:lstStyle/>
          <a:p>
            <a:r>
              <a:rPr lang="it-IT" dirty="0"/>
              <a:t>La BPCO è una malattia con aspetti anche di infiammazione delle vie aeree che può essere di vari tipi.</a:t>
            </a:r>
          </a:p>
          <a:p>
            <a:endParaRPr lang="it-IT" dirty="0"/>
          </a:p>
          <a:p>
            <a:r>
              <a:rPr lang="it-IT" dirty="0"/>
              <a:t>Comunemente nella fase di bronchite cronica (es. da fumo) si tratta di flogosi neutrofila (con linfociti CD8)</a:t>
            </a:r>
          </a:p>
          <a:p>
            <a:endParaRPr lang="it-IT" dirty="0"/>
          </a:p>
          <a:p>
            <a:r>
              <a:rPr lang="it-IT" dirty="0"/>
              <a:t>Vi può essere anche eosinofilia se la componente di asma è prioritaria e durante le riacutizzazioni</a:t>
            </a:r>
          </a:p>
          <a:p>
            <a:endParaRPr lang="it-IT" dirty="0"/>
          </a:p>
          <a:p>
            <a:endParaRPr lang="it-IT" dirty="0"/>
          </a:p>
        </p:txBody>
      </p:sp>
      <p:pic>
        <p:nvPicPr>
          <p:cNvPr id="3" name="Audio 2">
            <a:hlinkClick r:id="" action="ppaction://media"/>
            <a:extLst>
              <a:ext uri="{FF2B5EF4-FFF2-40B4-BE49-F238E27FC236}">
                <a16:creationId xmlns="" xmlns:a16="http://schemas.microsoft.com/office/drawing/2014/main" id="{C753663C-68BC-B442-AC87-6CD5AC0766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01298179"/>
      </p:ext>
    </p:extLst>
  </p:cSld>
  <p:clrMapOvr>
    <a:masterClrMapping/>
  </p:clrMapOvr>
  <mc:AlternateContent xmlns:mc="http://schemas.openxmlformats.org/markup-compatibility/2006" xmlns:p14="http://schemas.microsoft.com/office/powerpoint/2010/main">
    <mc:Choice Requires="p14">
      <p:transition spd="slow" p14:dur="2000" advTm="54172"/>
    </mc:Choice>
    <mc:Fallback xmlns="">
      <p:transition spd="slow" advTm="54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5"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3143672" y="395082"/>
            <a:ext cx="6553200" cy="523220"/>
          </a:xfrm>
          <a:prstGeom prst="rect">
            <a:avLst/>
          </a:prstGeom>
          <a:noFill/>
          <a:ln w="9525">
            <a:noFill/>
            <a:miter lim="800000"/>
            <a:headEnd/>
            <a:tailEnd/>
          </a:ln>
        </p:spPr>
        <p:txBody>
          <a:bodyPr>
            <a:spAutoFit/>
          </a:bodyPr>
          <a:lstStyle/>
          <a:p>
            <a:pPr algn="ctr"/>
            <a:r>
              <a:rPr lang="en-US" sz="2800" dirty="0">
                <a:solidFill>
                  <a:srgbClr val="FAB516"/>
                </a:solidFill>
                <a:latin typeface="Tahoma" pitchFamily="34" charset="0"/>
                <a:cs typeface="Tahoma" pitchFamily="34" charset="0"/>
              </a:rPr>
              <a:t>Prevention &amp; Maintenance Therapy</a:t>
            </a:r>
          </a:p>
        </p:txBody>
      </p:sp>
      <p:sp>
        <p:nvSpPr>
          <p:cNvPr id="9" name="TextBox 1"/>
          <p:cNvSpPr txBox="1">
            <a:spLocks noChangeArrowheads="1"/>
          </p:cNvSpPr>
          <p:nvPr/>
        </p:nvSpPr>
        <p:spPr bwMode="auto">
          <a:xfrm>
            <a:off x="3045661" y="6403092"/>
            <a:ext cx="6096000" cy="276225"/>
          </a:xfrm>
          <a:prstGeom prst="rect">
            <a:avLst/>
          </a:prstGeom>
          <a:noFill/>
          <a:ln w="9525">
            <a:noFill/>
            <a:miter lim="800000"/>
            <a:headEnd/>
            <a:tailEnd/>
          </a:ln>
        </p:spPr>
        <p:txBody>
          <a:bodyPr>
            <a:spAutoFit/>
          </a:bodyPr>
          <a:lstStyle/>
          <a:p>
            <a:pPr algn="ctr"/>
            <a:r>
              <a:rPr lang="en-US" sz="1200" dirty="0"/>
              <a:t>© 2017 Global Initiative for Chronic Obstructive Lung Disease</a:t>
            </a:r>
          </a:p>
        </p:txBody>
      </p:sp>
      <p:sp>
        <p:nvSpPr>
          <p:cNvPr id="6" name="TextBox 1"/>
          <p:cNvSpPr txBox="1">
            <a:spLocks noChangeArrowheads="1"/>
          </p:cNvSpPr>
          <p:nvPr/>
        </p:nvSpPr>
        <p:spPr bwMode="auto">
          <a:xfrm>
            <a:off x="1991544" y="1171282"/>
            <a:ext cx="8424934" cy="5016758"/>
          </a:xfrm>
          <a:prstGeom prst="rect">
            <a:avLst/>
          </a:prstGeom>
          <a:noFill/>
          <a:ln w="9525">
            <a:noFill/>
            <a:miter lim="800000"/>
            <a:headEnd/>
            <a:tailEnd/>
          </a:ln>
        </p:spPr>
        <p:txBody>
          <a:bodyPr wrap="square">
            <a:spAutoFit/>
          </a:bodyPr>
          <a:lstStyle/>
          <a:p>
            <a:pPr>
              <a:buClr>
                <a:srgbClr val="FFCC66"/>
              </a:buClr>
            </a:pPr>
            <a:endParaRPr lang="en-AU" sz="2000" b="1" dirty="0">
              <a:solidFill>
                <a:srgbClr val="FAB516"/>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dirty="0">
                <a:solidFill>
                  <a:srgbClr val="424242"/>
                </a:solidFill>
                <a:latin typeface="Calibri" panose="020F0502020204030204" pitchFamily="34" charset="0"/>
                <a:cs typeface="Calibri" panose="020F0502020204030204" pitchFamily="34" charset="0"/>
              </a:rPr>
              <a:t>In patients with stable COPD and resting or exercise-induced moderate desaturation, </a:t>
            </a:r>
            <a:r>
              <a:rPr lang="en-AU" sz="2000" b="1" dirty="0">
                <a:solidFill>
                  <a:srgbClr val="424242"/>
                </a:solidFill>
                <a:latin typeface="Calibri" panose="020F0502020204030204" pitchFamily="34" charset="0"/>
                <a:cs typeface="Calibri" panose="020F0502020204030204" pitchFamily="34" charset="0"/>
              </a:rPr>
              <a:t>long-term oxygen </a:t>
            </a:r>
            <a:r>
              <a:rPr lang="en-AU" sz="2000" dirty="0">
                <a:solidFill>
                  <a:srgbClr val="424242"/>
                </a:solidFill>
                <a:latin typeface="Calibri" panose="020F0502020204030204" pitchFamily="34" charset="0"/>
                <a:cs typeface="Calibri" panose="020F0502020204030204" pitchFamily="34" charset="0"/>
              </a:rPr>
              <a:t>treatment should not be prescribed routinely. However, individual patient factors must be considered when evaluating the patient’s need for supplemental oxygen.</a:t>
            </a:r>
          </a:p>
          <a:p>
            <a:pPr marL="342900" indent="-342900">
              <a:buClr>
                <a:srgbClr val="FFCC66"/>
              </a:buClr>
              <a:buFont typeface="Arial" panose="020B0604020202020204" pitchFamily="34" charset="0"/>
              <a:buChar char="►"/>
            </a:pPr>
            <a:endParaRPr lang="en-AU" sz="2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dirty="0">
                <a:solidFill>
                  <a:srgbClr val="424242"/>
                </a:solidFill>
                <a:latin typeface="Calibri" panose="020F0502020204030204" pitchFamily="34" charset="0"/>
                <a:cs typeface="Calibri" panose="020F0502020204030204" pitchFamily="34" charset="0"/>
              </a:rPr>
              <a:t>In patients with severe chronic hypercapnia and a history of hospitalization for acute respiratory failure, </a:t>
            </a:r>
            <a:r>
              <a:rPr lang="en-AU" sz="2000" b="1" dirty="0">
                <a:solidFill>
                  <a:srgbClr val="424242"/>
                </a:solidFill>
                <a:latin typeface="Calibri" panose="020F0502020204030204" pitchFamily="34" charset="0"/>
                <a:cs typeface="Calibri" panose="020F0502020204030204" pitchFamily="34" charset="0"/>
              </a:rPr>
              <a:t>long-term non-invasive ventilation </a:t>
            </a:r>
            <a:r>
              <a:rPr lang="en-AU" sz="2000" dirty="0">
                <a:solidFill>
                  <a:srgbClr val="424242"/>
                </a:solidFill>
                <a:latin typeface="Calibri" panose="020F0502020204030204" pitchFamily="34" charset="0"/>
                <a:cs typeface="Calibri" panose="020F0502020204030204" pitchFamily="34" charset="0"/>
              </a:rPr>
              <a:t>may decrease mortality and prevent re-hospitalization.</a:t>
            </a:r>
          </a:p>
          <a:p>
            <a:pPr marL="342900" indent="-342900">
              <a:buClr>
                <a:srgbClr val="FFCC66"/>
              </a:buClr>
              <a:buFont typeface="Arial" panose="020B0604020202020204" pitchFamily="34" charset="0"/>
              <a:buChar char="►"/>
            </a:pPr>
            <a:endParaRPr lang="en-AU" sz="2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dirty="0">
                <a:solidFill>
                  <a:srgbClr val="424242"/>
                </a:solidFill>
                <a:latin typeface="Calibri" panose="020F0502020204030204" pitchFamily="34" charset="0"/>
                <a:cs typeface="Calibri" panose="020F0502020204030204" pitchFamily="34" charset="0"/>
              </a:rPr>
              <a:t>In select patients with advanced emphysema refractory to optimized medical care, </a:t>
            </a:r>
            <a:r>
              <a:rPr lang="en-AU" sz="2000" b="1" dirty="0">
                <a:solidFill>
                  <a:srgbClr val="424242"/>
                </a:solidFill>
                <a:latin typeface="Calibri" panose="020F0502020204030204" pitchFamily="34" charset="0"/>
                <a:cs typeface="Calibri" panose="020F0502020204030204" pitchFamily="34" charset="0"/>
              </a:rPr>
              <a:t>surgical or bronchoscopic interventional treatments </a:t>
            </a:r>
            <a:r>
              <a:rPr lang="en-AU" sz="2000" dirty="0">
                <a:solidFill>
                  <a:srgbClr val="424242"/>
                </a:solidFill>
                <a:latin typeface="Calibri" panose="020F0502020204030204" pitchFamily="34" charset="0"/>
                <a:cs typeface="Calibri" panose="020F0502020204030204" pitchFamily="34" charset="0"/>
              </a:rPr>
              <a:t>may be beneficial.</a:t>
            </a:r>
          </a:p>
          <a:p>
            <a:pPr marL="342900" indent="-342900">
              <a:buClr>
                <a:srgbClr val="FFCC66"/>
              </a:buClr>
              <a:buFont typeface="Arial" panose="020B0604020202020204" pitchFamily="34" charset="0"/>
              <a:buChar char="►"/>
            </a:pPr>
            <a:endParaRPr lang="en-AU" sz="2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b="1" dirty="0">
                <a:solidFill>
                  <a:srgbClr val="424242"/>
                </a:solidFill>
                <a:latin typeface="Calibri" panose="020F0502020204030204" pitchFamily="34" charset="0"/>
                <a:cs typeface="Calibri" panose="020F0502020204030204" pitchFamily="34" charset="0"/>
              </a:rPr>
              <a:t>Palliative approaches </a:t>
            </a:r>
            <a:r>
              <a:rPr lang="en-AU" sz="2000" dirty="0">
                <a:solidFill>
                  <a:srgbClr val="424242"/>
                </a:solidFill>
                <a:latin typeface="Calibri" panose="020F0502020204030204" pitchFamily="34" charset="0"/>
                <a:cs typeface="Calibri" panose="020F0502020204030204" pitchFamily="34" charset="0"/>
              </a:rPr>
              <a:t>are effective in controlling symptoms in advanced COPD.</a:t>
            </a:r>
          </a:p>
        </p:txBody>
      </p:sp>
      <p:sp>
        <p:nvSpPr>
          <p:cNvPr id="8" name="TextBox 1">
            <a:extLst>
              <a:ext uri="{FF2B5EF4-FFF2-40B4-BE49-F238E27FC236}">
                <a16:creationId xmlns="" xmlns:a16="http://schemas.microsoft.com/office/drawing/2014/main" id="{C4E640ED-012E-4D24-8E44-A173A9A21663}"/>
              </a:ext>
            </a:extLst>
          </p:cNvPr>
          <p:cNvSpPr txBox="1">
            <a:spLocks noChangeArrowheads="1"/>
          </p:cNvSpPr>
          <p:nvPr/>
        </p:nvSpPr>
        <p:spPr bwMode="auto">
          <a:xfrm>
            <a:off x="3306614" y="6509027"/>
            <a:ext cx="6096000" cy="276225"/>
          </a:xfrm>
          <a:prstGeom prst="rect">
            <a:avLst/>
          </a:prstGeom>
          <a:noFill/>
          <a:ln w="9525">
            <a:noFill/>
            <a:miter lim="800000"/>
            <a:headEnd/>
            <a:tailEnd/>
          </a:ln>
        </p:spPr>
        <p:txBody>
          <a:bodyPr>
            <a:spAutoFit/>
          </a:bodyPr>
          <a:lstStyle/>
          <a:p>
            <a:pPr algn="ctr"/>
            <a:r>
              <a:rPr lang="en-US" sz="1200" dirty="0">
                <a:solidFill>
                  <a:schemeClr val="accent6">
                    <a:lumMod val="40000"/>
                    <a:lumOff val="60000"/>
                  </a:schemeClr>
                </a:solidFill>
              </a:rPr>
              <a:t>© 2019 Global Initiative for Chronic Obstructive Lung Disease</a:t>
            </a:r>
          </a:p>
        </p:txBody>
      </p:sp>
      <p:pic>
        <p:nvPicPr>
          <p:cNvPr id="2" name="Audio 1">
            <a:hlinkClick r:id="" action="ppaction://media"/>
            <a:extLst>
              <a:ext uri="{FF2B5EF4-FFF2-40B4-BE49-F238E27FC236}">
                <a16:creationId xmlns="" xmlns:a16="http://schemas.microsoft.com/office/drawing/2014/main" id="{D1F3AF92-74BB-8249-A2F7-ECE244969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201686"/>
      </p:ext>
    </p:extLst>
  </p:cSld>
  <p:clrMapOvr>
    <a:masterClrMapping/>
  </p:clrMapOvr>
  <mc:AlternateContent xmlns:mc="http://schemas.openxmlformats.org/markup-compatibility/2006" xmlns:p14="http://schemas.microsoft.com/office/powerpoint/2010/main">
    <mc:Choice Requires="p14">
      <p:transition spd="slow" p14:dur="2000" advTm="98177"/>
    </mc:Choice>
    <mc:Fallback xmlns="">
      <p:transition spd="slow" advTm="9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5"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2855640" y="395082"/>
            <a:ext cx="7056784" cy="523220"/>
          </a:xfrm>
          <a:prstGeom prst="rect">
            <a:avLst/>
          </a:prstGeom>
          <a:noFill/>
          <a:ln w="9525">
            <a:noFill/>
            <a:miter lim="800000"/>
            <a:headEnd/>
            <a:tailEnd/>
          </a:ln>
        </p:spPr>
        <p:txBody>
          <a:bodyPr wrap="square">
            <a:spAutoFit/>
          </a:bodyPr>
          <a:lstStyle/>
          <a:p>
            <a:pPr algn="ctr"/>
            <a:r>
              <a:rPr lang="en-US" sz="2800" dirty="0">
                <a:solidFill>
                  <a:srgbClr val="FAB516"/>
                </a:solidFill>
                <a:latin typeface="Tahoma" pitchFamily="34" charset="0"/>
                <a:cs typeface="Tahoma" pitchFamily="34" charset="0"/>
              </a:rPr>
              <a:t>Smoking Cessation</a:t>
            </a:r>
          </a:p>
        </p:txBody>
      </p:sp>
      <p:sp>
        <p:nvSpPr>
          <p:cNvPr id="9" name="TextBox 1"/>
          <p:cNvSpPr txBox="1">
            <a:spLocks noChangeArrowheads="1"/>
          </p:cNvSpPr>
          <p:nvPr/>
        </p:nvSpPr>
        <p:spPr bwMode="auto">
          <a:xfrm>
            <a:off x="3045661" y="6403092"/>
            <a:ext cx="6096000" cy="276225"/>
          </a:xfrm>
          <a:prstGeom prst="rect">
            <a:avLst/>
          </a:prstGeom>
          <a:noFill/>
          <a:ln w="9525">
            <a:noFill/>
            <a:miter lim="800000"/>
            <a:headEnd/>
            <a:tailEnd/>
          </a:ln>
        </p:spPr>
        <p:txBody>
          <a:bodyPr>
            <a:spAutoFit/>
          </a:bodyPr>
          <a:lstStyle/>
          <a:p>
            <a:pPr algn="ctr"/>
            <a:r>
              <a:rPr lang="en-US" sz="1200" dirty="0"/>
              <a:t>© 2017 Global Initiative for Chronic Obstructive Lung Disease</a:t>
            </a:r>
          </a:p>
        </p:txBody>
      </p:sp>
      <p:sp>
        <p:nvSpPr>
          <p:cNvPr id="6" name="TextBox 1"/>
          <p:cNvSpPr txBox="1">
            <a:spLocks noChangeArrowheads="1"/>
          </p:cNvSpPr>
          <p:nvPr/>
        </p:nvSpPr>
        <p:spPr bwMode="auto">
          <a:xfrm>
            <a:off x="2823955" y="980728"/>
            <a:ext cx="7652460" cy="1631216"/>
          </a:xfrm>
          <a:prstGeom prst="rect">
            <a:avLst/>
          </a:prstGeom>
          <a:noFill/>
          <a:ln w="9525">
            <a:noFill/>
            <a:miter lim="800000"/>
            <a:headEnd/>
            <a:tailEnd/>
          </a:ln>
        </p:spPr>
        <p:txBody>
          <a:bodyPr wrap="square">
            <a:spAutoFit/>
          </a:bodyPr>
          <a:lstStyle/>
          <a:p>
            <a:pPr marL="342900" indent="-342900">
              <a:buClr>
                <a:srgbClr val="FFCC66"/>
              </a:buClr>
              <a:buFont typeface="Arial" panose="020B0604020202020204" pitchFamily="34" charset="0"/>
              <a:buChar char="►"/>
            </a:pPr>
            <a:endParaRPr lang="en-AU" sz="2000" dirty="0"/>
          </a:p>
          <a:p>
            <a:pPr marL="342900" indent="-342900">
              <a:buClr>
                <a:srgbClr val="FFCC66"/>
              </a:buClr>
              <a:buFont typeface="Arial" panose="020B0604020202020204" pitchFamily="34" charset="0"/>
              <a:buChar char="►"/>
            </a:pPr>
            <a:r>
              <a:rPr lang="en-AU" sz="2000" dirty="0">
                <a:solidFill>
                  <a:srgbClr val="424242"/>
                </a:solidFill>
                <a:latin typeface="Calibri" panose="020F0502020204030204" pitchFamily="34" charset="0"/>
                <a:cs typeface="Calibri" panose="020F0502020204030204" pitchFamily="34" charset="0"/>
              </a:rPr>
              <a:t>Smoking cessation has the greatest capacity to influence the natural history of COPD. </a:t>
            </a:r>
          </a:p>
          <a:p>
            <a:pPr marL="342900" indent="-342900">
              <a:buClr>
                <a:srgbClr val="FFCC66"/>
              </a:buClr>
              <a:buFont typeface="Arial" panose="020B0604020202020204" pitchFamily="34" charset="0"/>
              <a:buChar char="►"/>
            </a:pPr>
            <a:r>
              <a:rPr lang="en-AU" sz="2000" dirty="0">
                <a:solidFill>
                  <a:srgbClr val="424242"/>
                </a:solidFill>
                <a:latin typeface="Calibri" panose="020F0502020204030204" pitchFamily="34" charset="0"/>
                <a:cs typeface="Calibri" panose="020F0502020204030204" pitchFamily="34" charset="0"/>
              </a:rPr>
              <a:t>If effective resources and time are dedicated to smoking cessation, long-term quit success rates of up to 25% can be achieved. </a:t>
            </a:r>
            <a:endParaRPr lang="en-US" sz="2000" u="sng" baseline="30000" dirty="0">
              <a:solidFill>
                <a:srgbClr val="424242"/>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911D0F2D-D75E-4914-8B57-DDFDB74F46D4}"/>
              </a:ext>
            </a:extLst>
          </p:cNvPr>
          <p:cNvPicPr>
            <a:picLocks noChangeAspect="1"/>
          </p:cNvPicPr>
          <p:nvPr/>
        </p:nvPicPr>
        <p:blipFill>
          <a:blip r:embed="rId6"/>
          <a:stretch>
            <a:fillRect/>
          </a:stretch>
        </p:blipFill>
        <p:spPr>
          <a:xfrm>
            <a:off x="3571901" y="2731802"/>
            <a:ext cx="5817848" cy="3636155"/>
          </a:xfrm>
          <a:prstGeom prst="rect">
            <a:avLst/>
          </a:prstGeom>
        </p:spPr>
      </p:pic>
      <p:sp>
        <p:nvSpPr>
          <p:cNvPr id="10" name="TextBox 1">
            <a:extLst>
              <a:ext uri="{FF2B5EF4-FFF2-40B4-BE49-F238E27FC236}">
                <a16:creationId xmlns="" xmlns:a16="http://schemas.microsoft.com/office/drawing/2014/main" id="{3183083C-3370-4A34-8A04-D1CE9029B55D}"/>
              </a:ext>
            </a:extLst>
          </p:cNvPr>
          <p:cNvSpPr txBox="1">
            <a:spLocks noChangeArrowheads="1"/>
          </p:cNvSpPr>
          <p:nvPr/>
        </p:nvSpPr>
        <p:spPr bwMode="auto">
          <a:xfrm>
            <a:off x="3432825" y="6601025"/>
            <a:ext cx="6096000" cy="276225"/>
          </a:xfrm>
          <a:prstGeom prst="rect">
            <a:avLst/>
          </a:prstGeom>
          <a:noFill/>
          <a:ln w="9525">
            <a:noFill/>
            <a:miter lim="800000"/>
            <a:headEnd/>
            <a:tailEnd/>
          </a:ln>
        </p:spPr>
        <p:txBody>
          <a:bodyPr>
            <a:spAutoFit/>
          </a:bodyPr>
          <a:lstStyle/>
          <a:p>
            <a:pPr algn="ctr"/>
            <a:r>
              <a:rPr lang="en-US" sz="1200" dirty="0">
                <a:solidFill>
                  <a:schemeClr val="accent6">
                    <a:lumMod val="40000"/>
                    <a:lumOff val="60000"/>
                  </a:schemeClr>
                </a:solidFill>
              </a:rPr>
              <a:t>© 2019 Global Initiative for Chronic Obstructive Lung Disease</a:t>
            </a:r>
          </a:p>
        </p:txBody>
      </p:sp>
      <p:pic>
        <p:nvPicPr>
          <p:cNvPr id="2" name="Audio 1">
            <a:hlinkClick r:id="" action="ppaction://media"/>
            <a:extLst>
              <a:ext uri="{FF2B5EF4-FFF2-40B4-BE49-F238E27FC236}">
                <a16:creationId xmlns="" xmlns:a16="http://schemas.microsoft.com/office/drawing/2014/main" id="{E0C95157-F21F-D94E-89A9-64CEB95A44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77747775"/>
      </p:ext>
    </p:extLst>
  </p:cSld>
  <p:clrMapOvr>
    <a:masterClrMapping/>
  </p:clrMapOvr>
  <mc:AlternateContent xmlns:mc="http://schemas.openxmlformats.org/markup-compatibility/2006" xmlns:p14="http://schemas.microsoft.com/office/powerpoint/2010/main">
    <mc:Choice Requires="p14">
      <p:transition spd="slow" p14:dur="2000" advTm="78011"/>
    </mc:Choice>
    <mc:Fallback xmlns="">
      <p:transition spd="slow" advTm="7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5"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2855640" y="395082"/>
            <a:ext cx="7056784" cy="523220"/>
          </a:xfrm>
          <a:prstGeom prst="rect">
            <a:avLst/>
          </a:prstGeom>
          <a:noFill/>
          <a:ln w="9525">
            <a:noFill/>
            <a:miter lim="800000"/>
            <a:headEnd/>
            <a:tailEnd/>
          </a:ln>
        </p:spPr>
        <p:txBody>
          <a:bodyPr wrap="square">
            <a:spAutoFit/>
          </a:bodyPr>
          <a:lstStyle/>
          <a:p>
            <a:pPr algn="ctr"/>
            <a:r>
              <a:rPr lang="en-US" sz="2800" dirty="0">
                <a:solidFill>
                  <a:srgbClr val="FAB516"/>
                </a:solidFill>
                <a:latin typeface="Tahoma" pitchFamily="34" charset="0"/>
                <a:cs typeface="Tahoma" pitchFamily="34" charset="0"/>
              </a:rPr>
              <a:t>Vaccination</a:t>
            </a:r>
          </a:p>
        </p:txBody>
      </p:sp>
      <p:sp>
        <p:nvSpPr>
          <p:cNvPr id="6" name="TextBox 1"/>
          <p:cNvSpPr txBox="1">
            <a:spLocks noChangeArrowheads="1"/>
          </p:cNvSpPr>
          <p:nvPr/>
        </p:nvSpPr>
        <p:spPr bwMode="auto">
          <a:xfrm>
            <a:off x="2377298" y="989635"/>
            <a:ext cx="7652460" cy="2246769"/>
          </a:xfrm>
          <a:prstGeom prst="rect">
            <a:avLst/>
          </a:prstGeom>
          <a:noFill/>
          <a:ln w="9525">
            <a:noFill/>
            <a:miter lim="800000"/>
            <a:headEnd/>
            <a:tailEnd/>
          </a:ln>
        </p:spPr>
        <p:txBody>
          <a:bodyPr wrap="square">
            <a:spAutoFit/>
          </a:bodyPr>
          <a:lstStyle/>
          <a:p>
            <a:pPr marL="342900" indent="-342900">
              <a:buClr>
                <a:srgbClr val="FFCC66"/>
              </a:buClr>
              <a:buFont typeface="Arial" panose="020B0604020202020204" pitchFamily="34" charset="0"/>
              <a:buChar char="►"/>
            </a:pPr>
            <a:endParaRPr lang="en-AU" sz="2000" dirty="0"/>
          </a:p>
          <a:p>
            <a:pPr marL="342900" indent="-342900">
              <a:buClr>
                <a:srgbClr val="FFCC66"/>
              </a:buClr>
              <a:buFont typeface="Arial" panose="020B0604020202020204" pitchFamily="34" charset="0"/>
              <a:buChar char="►"/>
            </a:pPr>
            <a:r>
              <a:rPr lang="en-AU" sz="2000" dirty="0">
                <a:solidFill>
                  <a:srgbClr val="424242"/>
                </a:solidFill>
                <a:latin typeface="Calibri" panose="020F0502020204030204" pitchFamily="34" charset="0"/>
                <a:cs typeface="Calibri" panose="020F0502020204030204" pitchFamily="34" charset="0"/>
              </a:rPr>
              <a:t>Influenza vaccination can reduce serious illness (such as lower respiratory tract infections requiring hospitalization) and death in COPD patients.</a:t>
            </a:r>
          </a:p>
          <a:p>
            <a:pPr marL="342900" indent="-342900">
              <a:buClr>
                <a:srgbClr val="FFCC66"/>
              </a:buClr>
              <a:buFont typeface="Arial" panose="020B0604020202020204" pitchFamily="34" charset="0"/>
              <a:buChar char="►"/>
            </a:pPr>
            <a:endParaRPr lang="en-GB" sz="2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GB" sz="2000" dirty="0">
                <a:solidFill>
                  <a:srgbClr val="424242"/>
                </a:solidFill>
                <a:latin typeface="Calibri" panose="020F0502020204030204" pitchFamily="34" charset="0"/>
                <a:cs typeface="Calibri" panose="020F0502020204030204" pitchFamily="34" charset="0"/>
              </a:rPr>
              <a:t>Pneumococcal vaccinations, PCV13 and PPSV23, are recommended for all patients ≥ 65 years of age. </a:t>
            </a:r>
            <a:endParaRPr lang="en-US" sz="2000" dirty="0">
              <a:solidFill>
                <a:srgbClr val="424242"/>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F3A06742-506A-4A70-9023-037593196548}"/>
              </a:ext>
            </a:extLst>
          </p:cNvPr>
          <p:cNvPicPr>
            <a:picLocks noChangeAspect="1"/>
          </p:cNvPicPr>
          <p:nvPr/>
        </p:nvPicPr>
        <p:blipFill>
          <a:blip r:embed="rId5"/>
          <a:stretch>
            <a:fillRect/>
          </a:stretch>
        </p:blipFill>
        <p:spPr>
          <a:xfrm>
            <a:off x="2495601" y="3789041"/>
            <a:ext cx="7315215" cy="2514605"/>
          </a:xfrm>
          <a:prstGeom prst="rect">
            <a:avLst/>
          </a:prstGeom>
        </p:spPr>
      </p:pic>
      <p:pic>
        <p:nvPicPr>
          <p:cNvPr id="2" name="Audio 1">
            <a:hlinkClick r:id="" action="ppaction://media"/>
            <a:extLst>
              <a:ext uri="{FF2B5EF4-FFF2-40B4-BE49-F238E27FC236}">
                <a16:creationId xmlns="" xmlns:a16="http://schemas.microsoft.com/office/drawing/2014/main" id="{D9CF6B89-52EE-7049-9B96-FE56049DB7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94685033"/>
      </p:ext>
    </p:extLst>
  </p:cSld>
  <p:clrMapOvr>
    <a:masterClrMapping/>
  </p:clrMapOvr>
  <mc:AlternateContent xmlns:mc="http://schemas.openxmlformats.org/markup-compatibility/2006" xmlns:p14="http://schemas.microsoft.com/office/powerpoint/2010/main">
    <mc:Choice Requires="p14">
      <p:transition spd="slow" p14:dur="2000" advTm="18337"/>
    </mc:Choice>
    <mc:Fallback xmlns="">
      <p:transition spd="slow" advTm="1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5"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2279540" y="425859"/>
            <a:ext cx="8388424" cy="523220"/>
          </a:xfrm>
          <a:prstGeom prst="rect">
            <a:avLst/>
          </a:prstGeom>
          <a:noFill/>
          <a:ln w="9525">
            <a:noFill/>
            <a:miter lim="800000"/>
            <a:headEnd/>
            <a:tailEnd/>
          </a:ln>
        </p:spPr>
        <p:txBody>
          <a:bodyPr wrap="square">
            <a:spAutoFit/>
          </a:bodyPr>
          <a:lstStyle/>
          <a:p>
            <a:pPr algn="ctr"/>
            <a:r>
              <a:rPr lang="en-US" sz="2800" dirty="0">
                <a:solidFill>
                  <a:srgbClr val="FAB516"/>
                </a:solidFill>
                <a:latin typeface="Tahoma" pitchFamily="34" charset="0"/>
                <a:cs typeface="Tahoma" pitchFamily="34" charset="0"/>
              </a:rPr>
              <a:t>Pharmacological therapy</a:t>
            </a:r>
          </a:p>
        </p:txBody>
      </p:sp>
      <p:sp>
        <p:nvSpPr>
          <p:cNvPr id="6" name="TextBox 1">
            <a:extLst>
              <a:ext uri="{FF2B5EF4-FFF2-40B4-BE49-F238E27FC236}">
                <a16:creationId xmlns="" xmlns:a16="http://schemas.microsoft.com/office/drawing/2014/main" id="{1F6E54B4-3772-4CAF-8BE7-2B1FB0176743}"/>
              </a:ext>
            </a:extLst>
          </p:cNvPr>
          <p:cNvSpPr txBox="1">
            <a:spLocks noChangeArrowheads="1"/>
          </p:cNvSpPr>
          <p:nvPr/>
        </p:nvSpPr>
        <p:spPr bwMode="auto">
          <a:xfrm>
            <a:off x="3287688" y="6525345"/>
            <a:ext cx="6096000" cy="276225"/>
          </a:xfrm>
          <a:prstGeom prst="rect">
            <a:avLst/>
          </a:prstGeom>
          <a:noFill/>
          <a:ln w="9525">
            <a:noFill/>
            <a:miter lim="800000"/>
            <a:headEnd/>
            <a:tailEnd/>
          </a:ln>
        </p:spPr>
        <p:txBody>
          <a:bodyPr>
            <a:spAutoFit/>
          </a:bodyPr>
          <a:lstStyle/>
          <a:p>
            <a:pPr algn="ctr"/>
            <a:r>
              <a:rPr lang="en-US" sz="1200" dirty="0">
                <a:solidFill>
                  <a:schemeClr val="accent6">
                    <a:lumMod val="40000"/>
                    <a:lumOff val="60000"/>
                  </a:schemeClr>
                </a:solidFill>
              </a:rPr>
              <a:t>© 2019 Global Initiative for Chronic Obstructive Lung Disease</a:t>
            </a:r>
          </a:p>
        </p:txBody>
      </p:sp>
      <p:sp>
        <p:nvSpPr>
          <p:cNvPr id="2" name="Rectangle 1">
            <a:extLst>
              <a:ext uri="{FF2B5EF4-FFF2-40B4-BE49-F238E27FC236}">
                <a16:creationId xmlns="" xmlns:a16="http://schemas.microsoft.com/office/drawing/2014/main" id="{86428A37-C448-480A-B535-9ED5E54A7EDD}"/>
              </a:ext>
            </a:extLst>
          </p:cNvPr>
          <p:cNvSpPr/>
          <p:nvPr/>
        </p:nvSpPr>
        <p:spPr>
          <a:xfrm>
            <a:off x="2495600" y="1412776"/>
            <a:ext cx="7200800" cy="4154984"/>
          </a:xfrm>
          <a:prstGeom prst="rect">
            <a:avLst/>
          </a:prstGeom>
        </p:spPr>
        <p:txBody>
          <a:bodyPr wrap="square">
            <a:spAutoFit/>
          </a:bodyPr>
          <a:lstStyle/>
          <a:p>
            <a:pPr>
              <a:buClr>
                <a:srgbClr val="FFCC66"/>
              </a:buClr>
            </a:pPr>
            <a:r>
              <a:rPr lang="en-GB" b="1" dirty="0">
                <a:solidFill>
                  <a:srgbClr val="FAB516"/>
                </a:solidFill>
                <a:latin typeface="Calibri" panose="020F0502020204030204" pitchFamily="34" charset="0"/>
                <a:cs typeface="Calibri" panose="020F0502020204030204" pitchFamily="34" charset="0"/>
              </a:rPr>
              <a:t>Overview of the medications</a:t>
            </a:r>
          </a:p>
          <a:p>
            <a:pPr>
              <a:buClr>
                <a:srgbClr val="FFCC66"/>
              </a:buClr>
            </a:pPr>
            <a:endParaRPr lang="en-GB" b="1" dirty="0">
              <a:solidFill>
                <a:srgbClr val="FAB516"/>
              </a:solidFill>
              <a:latin typeface="Calibri" panose="020F0502020204030204" pitchFamily="34" charset="0"/>
              <a:cs typeface="Calibri" panose="020F0502020204030204" pitchFamily="34" charset="0"/>
            </a:endParaRPr>
          </a:p>
          <a:p>
            <a:pPr marL="342900" indent="-342900">
              <a:spcAft>
                <a:spcPts val="1200"/>
              </a:spcAft>
              <a:buClr>
                <a:srgbClr val="FFCC66"/>
              </a:buClr>
              <a:buFont typeface="Arial" panose="020B0604020202020204" pitchFamily="34" charset="0"/>
              <a:buChar char="►"/>
            </a:pPr>
            <a:r>
              <a:rPr lang="en-GB" dirty="0">
                <a:solidFill>
                  <a:srgbClr val="424242"/>
                </a:solidFill>
                <a:latin typeface="Calibri" panose="020F0502020204030204" pitchFamily="34" charset="0"/>
                <a:cs typeface="Calibri" panose="020F0502020204030204" pitchFamily="34" charset="0"/>
              </a:rPr>
              <a:t>Pharmacological therapy for COPD is used to </a:t>
            </a:r>
            <a:r>
              <a:rPr lang="en-GB" b="1" dirty="0">
                <a:solidFill>
                  <a:srgbClr val="424242"/>
                </a:solidFill>
                <a:latin typeface="Calibri" panose="020F0502020204030204" pitchFamily="34" charset="0"/>
                <a:cs typeface="Calibri" panose="020F0502020204030204" pitchFamily="34" charset="0"/>
              </a:rPr>
              <a:t>reduce symptoms</a:t>
            </a:r>
            <a:r>
              <a:rPr lang="en-GB" dirty="0">
                <a:solidFill>
                  <a:srgbClr val="424242"/>
                </a:solidFill>
                <a:latin typeface="Calibri" panose="020F0502020204030204" pitchFamily="34" charset="0"/>
                <a:cs typeface="Calibri" panose="020F0502020204030204" pitchFamily="34" charset="0"/>
              </a:rPr>
              <a:t>, </a:t>
            </a:r>
            <a:r>
              <a:rPr lang="en-GB" b="1" dirty="0">
                <a:solidFill>
                  <a:srgbClr val="424242"/>
                </a:solidFill>
                <a:latin typeface="Calibri" panose="020F0502020204030204" pitchFamily="34" charset="0"/>
                <a:cs typeface="Calibri" panose="020F0502020204030204" pitchFamily="34" charset="0"/>
              </a:rPr>
              <a:t>reduce the frequency and severity of exacerbations</a:t>
            </a:r>
            <a:r>
              <a:rPr lang="en-GB" dirty="0">
                <a:solidFill>
                  <a:srgbClr val="424242"/>
                </a:solidFill>
                <a:latin typeface="Calibri" panose="020F0502020204030204" pitchFamily="34" charset="0"/>
                <a:cs typeface="Calibri" panose="020F0502020204030204" pitchFamily="34" charset="0"/>
              </a:rPr>
              <a:t>, and </a:t>
            </a:r>
            <a:r>
              <a:rPr lang="en-GB" b="1" dirty="0">
                <a:solidFill>
                  <a:srgbClr val="424242"/>
                </a:solidFill>
                <a:latin typeface="Calibri" panose="020F0502020204030204" pitchFamily="34" charset="0"/>
                <a:cs typeface="Calibri" panose="020F0502020204030204" pitchFamily="34" charset="0"/>
              </a:rPr>
              <a:t>improve exercise tolerance </a:t>
            </a:r>
            <a:r>
              <a:rPr lang="en-GB" dirty="0">
                <a:solidFill>
                  <a:srgbClr val="424242"/>
                </a:solidFill>
                <a:latin typeface="Calibri" panose="020F0502020204030204" pitchFamily="34" charset="0"/>
                <a:cs typeface="Calibri" panose="020F0502020204030204" pitchFamily="34" charset="0"/>
              </a:rPr>
              <a:t>and </a:t>
            </a:r>
            <a:r>
              <a:rPr lang="en-GB" b="1" dirty="0">
                <a:solidFill>
                  <a:srgbClr val="424242"/>
                </a:solidFill>
                <a:latin typeface="Calibri" panose="020F0502020204030204" pitchFamily="34" charset="0"/>
                <a:cs typeface="Calibri" panose="020F0502020204030204" pitchFamily="34" charset="0"/>
              </a:rPr>
              <a:t>health status</a:t>
            </a:r>
            <a:r>
              <a:rPr lang="en-GB" dirty="0">
                <a:solidFill>
                  <a:srgbClr val="424242"/>
                </a:solidFill>
                <a:latin typeface="Calibri" panose="020F0502020204030204" pitchFamily="34" charset="0"/>
                <a:cs typeface="Calibri" panose="020F0502020204030204" pitchFamily="34" charset="0"/>
              </a:rPr>
              <a:t>. </a:t>
            </a:r>
          </a:p>
          <a:p>
            <a:pPr marL="342900" indent="-342900">
              <a:spcAft>
                <a:spcPts val="1200"/>
              </a:spcAft>
              <a:buClr>
                <a:srgbClr val="FFCC66"/>
              </a:buClr>
              <a:buFont typeface="Arial" panose="020B0604020202020204" pitchFamily="34" charset="0"/>
              <a:buChar char="►"/>
            </a:pPr>
            <a:r>
              <a:rPr lang="en-GB" dirty="0">
                <a:solidFill>
                  <a:srgbClr val="424242"/>
                </a:solidFill>
                <a:latin typeface="Calibri" panose="020F0502020204030204" pitchFamily="34" charset="0"/>
                <a:cs typeface="Calibri" panose="020F0502020204030204" pitchFamily="34" charset="0"/>
              </a:rPr>
              <a:t>To date, there is no conclusive clinical trial evidence that any existing medications for COPD modify the long-term decline in lung function.</a:t>
            </a:r>
          </a:p>
          <a:p>
            <a:pPr marL="342900" indent="-342900">
              <a:spcAft>
                <a:spcPts val="1200"/>
              </a:spcAft>
              <a:buClr>
                <a:srgbClr val="FFCC66"/>
              </a:buClr>
              <a:buFont typeface="Arial" panose="020B0604020202020204" pitchFamily="34" charset="0"/>
              <a:buChar char="►"/>
            </a:pPr>
            <a:r>
              <a:rPr lang="en-GB" dirty="0">
                <a:solidFill>
                  <a:srgbClr val="424242"/>
                </a:solidFill>
                <a:latin typeface="Calibri" panose="020F0502020204030204" pitchFamily="34" charset="0"/>
                <a:cs typeface="Calibri" panose="020F0502020204030204" pitchFamily="34" charset="0"/>
              </a:rPr>
              <a:t>The choice within each class depends on the availability and cost of medication and </a:t>
            </a:r>
            <a:r>
              <a:rPr lang="en-GB" dirty="0" err="1">
                <a:solidFill>
                  <a:srgbClr val="424242"/>
                </a:solidFill>
                <a:latin typeface="Calibri" panose="020F0502020204030204" pitchFamily="34" charset="0"/>
                <a:cs typeface="Calibri" panose="020F0502020204030204" pitchFamily="34" charset="0"/>
              </a:rPr>
              <a:t>favorable</a:t>
            </a:r>
            <a:r>
              <a:rPr lang="en-GB" dirty="0">
                <a:solidFill>
                  <a:srgbClr val="424242"/>
                </a:solidFill>
                <a:latin typeface="Calibri" panose="020F0502020204030204" pitchFamily="34" charset="0"/>
                <a:cs typeface="Calibri" panose="020F0502020204030204" pitchFamily="34" charset="0"/>
              </a:rPr>
              <a:t> clinical response balanced against side effects. </a:t>
            </a:r>
          </a:p>
          <a:p>
            <a:pPr marL="342900" indent="-342900">
              <a:spcAft>
                <a:spcPts val="1200"/>
              </a:spcAft>
              <a:buClr>
                <a:srgbClr val="FFCC66"/>
              </a:buClr>
              <a:buFont typeface="Arial" panose="020B0604020202020204" pitchFamily="34" charset="0"/>
              <a:buChar char="►"/>
            </a:pPr>
            <a:r>
              <a:rPr lang="en-GB" b="1" dirty="0">
                <a:solidFill>
                  <a:srgbClr val="424242"/>
                </a:solidFill>
                <a:latin typeface="Calibri" panose="020F0502020204030204" pitchFamily="34" charset="0"/>
                <a:cs typeface="Calibri" panose="020F0502020204030204" pitchFamily="34" charset="0"/>
              </a:rPr>
              <a:t>Each treatment regimen needs to be individualized </a:t>
            </a:r>
            <a:r>
              <a:rPr lang="en-GB" dirty="0">
                <a:solidFill>
                  <a:srgbClr val="424242"/>
                </a:solidFill>
                <a:latin typeface="Calibri" panose="020F0502020204030204" pitchFamily="34" charset="0"/>
                <a:cs typeface="Calibri" panose="020F0502020204030204" pitchFamily="34" charset="0"/>
              </a:rPr>
              <a:t>as the relationship between severity of symptoms, airflow limitation, and severity of exacerbations can differ between patients.</a:t>
            </a:r>
          </a:p>
        </p:txBody>
      </p:sp>
      <p:pic>
        <p:nvPicPr>
          <p:cNvPr id="3" name="Audio 2">
            <a:hlinkClick r:id="" action="ppaction://media"/>
            <a:extLst>
              <a:ext uri="{FF2B5EF4-FFF2-40B4-BE49-F238E27FC236}">
                <a16:creationId xmlns="" xmlns:a16="http://schemas.microsoft.com/office/drawing/2014/main" id="{2C48F6D4-9E8B-504F-8BC9-951440812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84127064"/>
      </p:ext>
    </p:extLst>
  </p:cSld>
  <p:clrMapOvr>
    <a:masterClrMapping/>
  </p:clrMapOvr>
  <mc:AlternateContent xmlns:mc="http://schemas.openxmlformats.org/markup-compatibility/2006" xmlns:p14="http://schemas.microsoft.com/office/powerpoint/2010/main">
    <mc:Choice Requires="p14">
      <p:transition spd="slow" p14:dur="2000" advTm="26868"/>
    </mc:Choice>
    <mc:Fallback xmlns="">
      <p:transition spd="slow" advTm="2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 xmlns:a16="http://schemas.microsoft.com/office/drawing/2014/main" id="{E1AE529E-CFC5-A049-AF38-AD53C186D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6056" y="6447586"/>
            <a:ext cx="2255184" cy="348783"/>
          </a:xfrm>
          <a:prstGeom prst="rect">
            <a:avLst/>
          </a:prstGeom>
          <a:solidFill>
            <a:schemeClr val="tx1"/>
          </a:solidFill>
          <a:ln>
            <a:noFill/>
          </a:ln>
          <a:effectLst/>
        </p:spPr>
      </p:pic>
      <p:sp>
        <p:nvSpPr>
          <p:cNvPr id="3074" name="Rectangle 2">
            <a:extLst>
              <a:ext uri="{FF2B5EF4-FFF2-40B4-BE49-F238E27FC236}">
                <a16:creationId xmlns="" xmlns:a16="http://schemas.microsoft.com/office/drawing/2014/main" id="{7A7184C5-826D-6248-A68C-2E65EDEB8213}"/>
              </a:ext>
            </a:extLst>
          </p:cNvPr>
          <p:cNvSpPr>
            <a:spLocks noGrp="1" noChangeArrowheads="1"/>
          </p:cNvSpPr>
          <p:nvPr>
            <p:ph type="title"/>
          </p:nvPr>
        </p:nvSpPr>
        <p:spPr bwMode="auto">
          <a:xfrm>
            <a:off x="1816756" y="6429376"/>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it-IT" sz="1059" b="1">
                <a:ea typeface="Arial Unicode MS" panose="020B0604020202020204" pitchFamily="34" charset="-128"/>
                <a:cs typeface="Arial Unicode MS" panose="020B0604020202020204" pitchFamily="34" charset="-128"/>
              </a:rPr>
              <a:t>BR Celli, JA Wedzicha. N Engl J Med 2019;381:1257-1266.</a:t>
            </a:r>
          </a:p>
        </p:txBody>
      </p:sp>
      <p:pic>
        <p:nvPicPr>
          <p:cNvPr id="3075" name="Picture 3">
            <a:extLst>
              <a:ext uri="{FF2B5EF4-FFF2-40B4-BE49-F238E27FC236}">
                <a16:creationId xmlns="" xmlns:a16="http://schemas.microsoft.com/office/drawing/2014/main" id="{35A17679-9984-5A46-AA4E-24BB0D46E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8182" y="548681"/>
            <a:ext cx="7024643" cy="58806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 xmlns:a16="http://schemas.microsoft.com/office/drawing/2014/main" id="{87C6893F-60C6-1244-9A09-A14741F08B36}"/>
              </a:ext>
            </a:extLst>
          </p:cNvPr>
          <p:cNvSpPr>
            <a:spLocks noChangeArrowheads="1"/>
          </p:cNvSpPr>
          <p:nvPr/>
        </p:nvSpPr>
        <p:spPr bwMode="auto">
          <a:xfrm>
            <a:off x="1524001" y="1"/>
            <a:ext cx="903649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MS PGothic" panose="020B0600070205080204" pitchFamily="34" charset="-128"/>
              </a:defRPr>
            </a:lvl9pPr>
          </a:lstStyle>
          <a:p>
            <a:r>
              <a:rPr lang="en-US" altLang="it-IT" sz="2118" b="1" dirty="0">
                <a:solidFill>
                  <a:srgbClr val="C00000"/>
                </a:solidFill>
                <a:ea typeface="Arial Unicode MS" panose="020B0604020202020204" pitchFamily="34" charset="-128"/>
                <a:cs typeface="Arial Unicode MS" panose="020B0604020202020204" pitchFamily="34" charset="-128"/>
              </a:rPr>
              <a:t>Evaluation and Treatment of Persons with COPD or at Risk for COPD.</a:t>
            </a:r>
          </a:p>
        </p:txBody>
      </p:sp>
      <p:sp>
        <p:nvSpPr>
          <p:cNvPr id="2" name="Rettangolo con angoli arrotondati 1">
            <a:extLst>
              <a:ext uri="{FF2B5EF4-FFF2-40B4-BE49-F238E27FC236}">
                <a16:creationId xmlns="" xmlns:a16="http://schemas.microsoft.com/office/drawing/2014/main" id="{D0118932-B932-D54E-A667-3F930808A513}"/>
              </a:ext>
            </a:extLst>
          </p:cNvPr>
          <p:cNvSpPr/>
          <p:nvPr/>
        </p:nvSpPr>
        <p:spPr>
          <a:xfrm>
            <a:off x="9408368" y="980728"/>
            <a:ext cx="144016" cy="144016"/>
          </a:xfrm>
          <a:prstGeom prst="roundRect">
            <a:avLst/>
          </a:prstGeom>
          <a:solidFill>
            <a:srgbClr val="FFFD78"/>
          </a:solidFill>
          <a:ln>
            <a:solidFill>
              <a:srgbClr val="FFD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 xmlns:a16="http://schemas.microsoft.com/office/drawing/2014/main" id="{3AF43BCD-D301-304B-A7D2-6AE26201D1BF}"/>
              </a:ext>
            </a:extLst>
          </p:cNvPr>
          <p:cNvSpPr txBox="1"/>
          <p:nvPr/>
        </p:nvSpPr>
        <p:spPr>
          <a:xfrm>
            <a:off x="9586511" y="914237"/>
            <a:ext cx="973985" cy="276999"/>
          </a:xfrm>
          <a:prstGeom prst="rect">
            <a:avLst/>
          </a:prstGeom>
          <a:noFill/>
        </p:spPr>
        <p:txBody>
          <a:bodyPr wrap="none" rtlCol="0">
            <a:spAutoFit/>
          </a:bodyPr>
          <a:lstStyle/>
          <a:p>
            <a:r>
              <a:rPr lang="it-IT" sz="1200" dirty="0" err="1"/>
              <a:t>Primary</a:t>
            </a:r>
            <a:r>
              <a:rPr lang="it-IT" sz="1200" dirty="0"/>
              <a:t> care</a:t>
            </a:r>
          </a:p>
        </p:txBody>
      </p:sp>
      <p:sp>
        <p:nvSpPr>
          <p:cNvPr id="8" name="Rettangolo con angoli arrotondati 7">
            <a:extLst>
              <a:ext uri="{FF2B5EF4-FFF2-40B4-BE49-F238E27FC236}">
                <a16:creationId xmlns="" xmlns:a16="http://schemas.microsoft.com/office/drawing/2014/main" id="{41CA5C8C-0CCD-1246-B1FC-8D36CA6C1A00}"/>
              </a:ext>
            </a:extLst>
          </p:cNvPr>
          <p:cNvSpPr/>
          <p:nvPr/>
        </p:nvSpPr>
        <p:spPr>
          <a:xfrm>
            <a:off x="9427586" y="1387725"/>
            <a:ext cx="144016" cy="144016"/>
          </a:xfrm>
          <a:prstGeom prst="roundRect">
            <a:avLst/>
          </a:prstGeom>
          <a:solidFill>
            <a:schemeClr val="accent6">
              <a:lumMod val="60000"/>
              <a:lumOff val="40000"/>
            </a:schemeClr>
          </a:solidFill>
          <a:ln>
            <a:solidFill>
              <a:srgbClr val="945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 xmlns:a16="http://schemas.microsoft.com/office/drawing/2014/main" id="{2E1EF862-F47E-A74D-987D-2E7F1E3A94CF}"/>
              </a:ext>
            </a:extLst>
          </p:cNvPr>
          <p:cNvSpPr txBox="1"/>
          <p:nvPr/>
        </p:nvSpPr>
        <p:spPr>
          <a:xfrm>
            <a:off x="9586408" y="1353557"/>
            <a:ext cx="1082219" cy="276999"/>
          </a:xfrm>
          <a:prstGeom prst="rect">
            <a:avLst/>
          </a:prstGeom>
          <a:noFill/>
        </p:spPr>
        <p:txBody>
          <a:bodyPr wrap="none" rtlCol="0">
            <a:spAutoFit/>
          </a:bodyPr>
          <a:lstStyle/>
          <a:p>
            <a:r>
              <a:rPr lang="it-IT" sz="1200" dirty="0" err="1"/>
              <a:t>Pulmonologist</a:t>
            </a:r>
            <a:endParaRPr lang="it-IT" sz="1200" dirty="0"/>
          </a:p>
        </p:txBody>
      </p:sp>
      <p:pic>
        <p:nvPicPr>
          <p:cNvPr id="4" name="Audio 3">
            <a:hlinkClick r:id="" action="ppaction://media"/>
            <a:extLst>
              <a:ext uri="{FF2B5EF4-FFF2-40B4-BE49-F238E27FC236}">
                <a16:creationId xmlns="" xmlns:a16="http://schemas.microsoft.com/office/drawing/2014/main" id="{8D727C69-A22A-A346-B14E-5851C5A344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41829303"/>
      </p:ext>
    </p:extLst>
  </p:cSld>
  <p:clrMapOvr>
    <a:masterClrMapping/>
  </p:clrMapOvr>
  <p:transition spd="med" advTm="27701"/>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1905000" y="523876"/>
            <a:ext cx="8382000" cy="307975"/>
          </a:xfrm>
          <a:prstGeom prst="rect">
            <a:avLst/>
          </a:prstGeom>
          <a:noFill/>
          <a:ln>
            <a:noFill/>
          </a:ln>
          <a:effectLst/>
        </p:spPr>
        <p:txBody>
          <a:bodyPr>
            <a:spAutoFit/>
          </a:bodyPr>
          <a:lstStyle/>
          <a:p>
            <a:pPr algn="ctr">
              <a:defRPr/>
            </a:pPr>
            <a:r>
              <a:rPr lang="en-US" sz="1400" dirty="0">
                <a:latin typeface="Arial" pitchFamily="34" charset="0"/>
                <a:ea typeface="MS PGothic" pitchFamily="34" charset="-128"/>
                <a:cs typeface="Arial" pitchFamily="34" charset="0"/>
              </a:rPr>
              <a:t>Algorithm for the diagnosis, staging and management </a:t>
            </a:r>
            <a:r>
              <a:rPr lang="en-US" sz="1400" dirty="0" err="1">
                <a:latin typeface="Arial" pitchFamily="34" charset="0"/>
                <a:ea typeface="MS PGothic" pitchFamily="34" charset="-128"/>
                <a:cs typeface="Arial" pitchFamily="34" charset="0"/>
              </a:rPr>
              <a:t>programme</a:t>
            </a:r>
            <a:r>
              <a:rPr lang="en-US" sz="1400" dirty="0">
                <a:latin typeface="Arial" pitchFamily="34" charset="0"/>
                <a:ea typeface="MS PGothic" pitchFamily="34" charset="-128"/>
                <a:cs typeface="Arial" pitchFamily="34" charset="0"/>
              </a:rPr>
              <a:t> for COPD</a:t>
            </a:r>
            <a:endParaRPr lang="en-US" sz="1400" dirty="0">
              <a:latin typeface="Arial" pitchFamily="34" charset="0"/>
              <a:cs typeface="Arial" pitchFamily="34" charset="0"/>
            </a:endParaRPr>
          </a:p>
        </p:txBody>
      </p:sp>
      <p:sp>
        <p:nvSpPr>
          <p:cNvPr id="2051" name="Text Box 15"/>
          <p:cNvSpPr txBox="1">
            <a:spLocks noChangeArrowheads="1"/>
          </p:cNvSpPr>
          <p:nvPr/>
        </p:nvSpPr>
        <p:spPr bwMode="auto">
          <a:xfrm>
            <a:off x="2209800" y="6275389"/>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it-IT" sz="900">
                <a:latin typeface="Arial" charset="0"/>
              </a:rPr>
              <a:t>Barnes, P. J. </a:t>
            </a:r>
            <a:r>
              <a:rPr lang="en-US" altLang="it-IT" sz="900" i="1">
                <a:latin typeface="Arial" charset="0"/>
              </a:rPr>
              <a:t>et al. </a:t>
            </a:r>
            <a:r>
              <a:rPr lang="en-GB" altLang="it-IT" sz="900">
                <a:latin typeface="Arial" charset="0"/>
              </a:rPr>
              <a:t>(2015) </a:t>
            </a:r>
            <a:r>
              <a:rPr lang="en-US" altLang="it-IT" sz="900">
                <a:latin typeface="Arial" charset="0"/>
              </a:rPr>
              <a:t>Chronic obstructive pulmonary disease</a:t>
            </a:r>
          </a:p>
          <a:p>
            <a:pPr algn="ctr" eaLnBrk="1" hangingPunct="1"/>
            <a:r>
              <a:rPr lang="en-US" altLang="it-IT" sz="900" i="1">
                <a:latin typeface="Arial" charset="0"/>
              </a:rPr>
              <a:t>Nat. Rev. Dis. Primers </a:t>
            </a:r>
            <a:r>
              <a:rPr lang="en-US" altLang="it-IT" sz="900">
                <a:latin typeface="Arial" charset="0"/>
              </a:rPr>
              <a:t>doi:10.1038/nrdp.2015.76</a:t>
            </a:r>
          </a:p>
        </p:txBody>
      </p:sp>
      <p:pic>
        <p:nvPicPr>
          <p:cNvPr id="2052" name="Picture 5" descr="D:\kuloth\2015\11-Nov\28-11-2015\nrdp_issue\slides_img\nrdp201576-f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167" y="1427164"/>
            <a:ext cx="8977745" cy="465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9FE4DB9F-D34D-D24F-A5F9-A0507E0627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38105081"/>
      </p:ext>
    </p:extLst>
  </p:cSld>
  <p:clrMapOvr>
    <a:masterClrMapping/>
  </p:clrMapOvr>
  <mc:AlternateContent xmlns:mc="http://schemas.openxmlformats.org/markup-compatibility/2006" xmlns:p14="http://schemas.microsoft.com/office/powerpoint/2010/main">
    <mc:Choice Requires="p14">
      <p:transition spd="slow" p14:dur="2000" advTm="38456"/>
    </mc:Choice>
    <mc:Fallback xmlns="">
      <p:transition spd="slow" advTm="3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1905000" y="523876"/>
            <a:ext cx="8382000" cy="307975"/>
          </a:xfrm>
          <a:prstGeom prst="rect">
            <a:avLst/>
          </a:prstGeom>
          <a:noFill/>
          <a:ln>
            <a:noFill/>
          </a:ln>
          <a:effectLst/>
        </p:spPr>
        <p:txBody>
          <a:bodyPr>
            <a:spAutoFit/>
          </a:bodyPr>
          <a:lstStyle/>
          <a:p>
            <a:pPr algn="ctr">
              <a:defRPr/>
            </a:pPr>
            <a:r>
              <a:rPr lang="en-US" sz="1400" dirty="0">
                <a:latin typeface="Arial" pitchFamily="34" charset="0"/>
                <a:ea typeface="MS PGothic" pitchFamily="34" charset="-128"/>
                <a:cs typeface="Arial" pitchFamily="34" charset="0"/>
              </a:rPr>
              <a:t>Disease progression in COPD</a:t>
            </a:r>
            <a:endParaRPr lang="en-US" sz="1400" dirty="0">
              <a:latin typeface="Arial" pitchFamily="34" charset="0"/>
              <a:cs typeface="Arial" pitchFamily="34" charset="0"/>
            </a:endParaRPr>
          </a:p>
        </p:txBody>
      </p:sp>
      <p:sp>
        <p:nvSpPr>
          <p:cNvPr id="2051" name="Text Box 15"/>
          <p:cNvSpPr txBox="1">
            <a:spLocks noChangeArrowheads="1"/>
          </p:cNvSpPr>
          <p:nvPr/>
        </p:nvSpPr>
        <p:spPr bwMode="auto">
          <a:xfrm>
            <a:off x="2209800" y="6275389"/>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it-IT" sz="900">
                <a:latin typeface="Arial" charset="0"/>
              </a:rPr>
              <a:t>Barnes, P. J. </a:t>
            </a:r>
            <a:r>
              <a:rPr lang="en-US" altLang="it-IT" sz="900" i="1">
                <a:latin typeface="Arial" charset="0"/>
              </a:rPr>
              <a:t>et al. </a:t>
            </a:r>
            <a:r>
              <a:rPr lang="en-GB" altLang="it-IT" sz="900">
                <a:latin typeface="Arial" charset="0"/>
              </a:rPr>
              <a:t>(2015) </a:t>
            </a:r>
            <a:r>
              <a:rPr lang="en-US" altLang="it-IT" sz="900">
                <a:latin typeface="Arial" charset="0"/>
              </a:rPr>
              <a:t>Chronic obstructive pulmonary disease</a:t>
            </a:r>
          </a:p>
          <a:p>
            <a:pPr algn="ctr" eaLnBrk="1" hangingPunct="1"/>
            <a:r>
              <a:rPr lang="en-US" altLang="it-IT" sz="900" i="1">
                <a:latin typeface="Arial" charset="0"/>
              </a:rPr>
              <a:t>Nat. Rev. Dis. Primers </a:t>
            </a:r>
            <a:r>
              <a:rPr lang="en-US" altLang="it-IT" sz="900">
                <a:latin typeface="Arial" charset="0"/>
              </a:rPr>
              <a:t>doi:10.1038/nrdp.2015.76</a:t>
            </a:r>
          </a:p>
        </p:txBody>
      </p:sp>
      <p:pic>
        <p:nvPicPr>
          <p:cNvPr id="2052" name="Picture 5" descr="D:\kuloth\2015\11-Nov\28-11-2015\nrdp_issue\slides_img\nrdp201576-f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1206500"/>
            <a:ext cx="56769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48E8071A-E0D3-EE43-9EA7-01525BC31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8873133"/>
      </p:ext>
    </p:extLst>
  </p:cSld>
  <p:clrMapOvr>
    <a:masterClrMapping/>
  </p:clrMapOvr>
  <mc:AlternateContent xmlns:mc="http://schemas.openxmlformats.org/markup-compatibility/2006" xmlns:p14="http://schemas.microsoft.com/office/powerpoint/2010/main">
    <mc:Choice Requires="p14">
      <p:transition spd="slow" p14:dur="2000" advTm="36393"/>
    </mc:Choice>
    <mc:Fallback xmlns="">
      <p:transition spd="slow" advTm="36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5"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2279540" y="425860"/>
            <a:ext cx="8388424" cy="461665"/>
          </a:xfrm>
          <a:prstGeom prst="rect">
            <a:avLst/>
          </a:prstGeom>
          <a:noFill/>
          <a:ln w="9525">
            <a:noFill/>
            <a:miter lim="800000"/>
            <a:headEnd/>
            <a:tailEnd/>
          </a:ln>
        </p:spPr>
        <p:txBody>
          <a:bodyPr wrap="square">
            <a:spAutoFit/>
          </a:bodyPr>
          <a:lstStyle/>
          <a:p>
            <a:pPr algn="ctr"/>
            <a:r>
              <a:rPr lang="en-US" sz="2400" dirty="0">
                <a:solidFill>
                  <a:srgbClr val="FAB516"/>
                </a:solidFill>
                <a:latin typeface="Tahoma" pitchFamily="34" charset="0"/>
                <a:cs typeface="Tahoma" pitchFamily="34" charset="0"/>
              </a:rPr>
              <a:t>FEV</a:t>
            </a:r>
            <a:r>
              <a:rPr lang="en-US" sz="2400" baseline="-25000" dirty="0">
                <a:solidFill>
                  <a:srgbClr val="FAB516"/>
                </a:solidFill>
                <a:latin typeface="Tahoma" pitchFamily="34" charset="0"/>
                <a:cs typeface="Tahoma" pitchFamily="34" charset="0"/>
              </a:rPr>
              <a:t>1</a:t>
            </a:r>
            <a:r>
              <a:rPr lang="en-US" sz="2400" dirty="0">
                <a:solidFill>
                  <a:srgbClr val="FAB516"/>
                </a:solidFill>
                <a:latin typeface="Tahoma" pitchFamily="34" charset="0"/>
                <a:cs typeface="Tahoma" pitchFamily="34" charset="0"/>
              </a:rPr>
              <a:t> progression over time</a:t>
            </a:r>
          </a:p>
        </p:txBody>
      </p:sp>
      <p:sp>
        <p:nvSpPr>
          <p:cNvPr id="6" name="TextBox 1">
            <a:extLst>
              <a:ext uri="{FF2B5EF4-FFF2-40B4-BE49-F238E27FC236}">
                <a16:creationId xmlns="" xmlns:a16="http://schemas.microsoft.com/office/drawing/2014/main" id="{1F6E54B4-3772-4CAF-8BE7-2B1FB0176743}"/>
              </a:ext>
            </a:extLst>
          </p:cNvPr>
          <p:cNvSpPr txBox="1">
            <a:spLocks noChangeArrowheads="1"/>
          </p:cNvSpPr>
          <p:nvPr/>
        </p:nvSpPr>
        <p:spPr bwMode="auto">
          <a:xfrm>
            <a:off x="3306614" y="6509027"/>
            <a:ext cx="6096000" cy="276225"/>
          </a:xfrm>
          <a:prstGeom prst="rect">
            <a:avLst/>
          </a:prstGeom>
          <a:noFill/>
          <a:ln w="9525">
            <a:noFill/>
            <a:miter lim="800000"/>
            <a:headEnd/>
            <a:tailEnd/>
          </a:ln>
        </p:spPr>
        <p:txBody>
          <a:bodyPr>
            <a:spAutoFit/>
          </a:bodyPr>
          <a:lstStyle/>
          <a:p>
            <a:pPr algn="ctr"/>
            <a:r>
              <a:rPr lang="en-US" sz="1200" dirty="0">
                <a:solidFill>
                  <a:schemeClr val="accent6">
                    <a:lumMod val="40000"/>
                    <a:lumOff val="60000"/>
                  </a:schemeClr>
                </a:solidFill>
              </a:rPr>
              <a:t>© 2019 Global Initiative for Chronic Obstructive Lung Disease</a:t>
            </a:r>
          </a:p>
        </p:txBody>
      </p:sp>
      <p:pic>
        <p:nvPicPr>
          <p:cNvPr id="10" name="Content Placeholder 5">
            <a:extLst>
              <a:ext uri="{FF2B5EF4-FFF2-40B4-BE49-F238E27FC236}">
                <a16:creationId xmlns="" xmlns:a16="http://schemas.microsoft.com/office/drawing/2014/main" id="{C5A96D14-D048-44B8-85D3-EC0DCF5E5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960"/>
          <a:stretch/>
        </p:blipFill>
        <p:spPr>
          <a:xfrm>
            <a:off x="3863753" y="1196044"/>
            <a:ext cx="5386271" cy="5056870"/>
          </a:xfrm>
          <a:prstGeom prst="rect">
            <a:avLst/>
          </a:prstGeom>
        </p:spPr>
      </p:pic>
      <p:pic>
        <p:nvPicPr>
          <p:cNvPr id="2" name="Audio 1">
            <a:hlinkClick r:id="" action="ppaction://media"/>
            <a:extLst>
              <a:ext uri="{FF2B5EF4-FFF2-40B4-BE49-F238E27FC236}">
                <a16:creationId xmlns="" xmlns:a16="http://schemas.microsoft.com/office/drawing/2014/main" id="{1E752094-98CA-F94B-816E-4A95CEAF3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96516461"/>
      </p:ext>
    </p:extLst>
  </p:cSld>
  <p:clrMapOvr>
    <a:masterClrMapping/>
  </p:clrMapOvr>
  <mc:AlternateContent xmlns:mc="http://schemas.openxmlformats.org/markup-compatibility/2006" xmlns:p14="http://schemas.microsoft.com/office/powerpoint/2010/main">
    <mc:Choice Requires="p14">
      <p:transition spd="slow" p14:dur="2000" advTm="19205"/>
    </mc:Choice>
    <mc:Fallback xmlns="">
      <p:transition spd="slow" advTm="1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1905000" y="523876"/>
            <a:ext cx="8382000" cy="307975"/>
          </a:xfrm>
          <a:prstGeom prst="rect">
            <a:avLst/>
          </a:prstGeom>
          <a:noFill/>
          <a:ln>
            <a:noFill/>
          </a:ln>
          <a:effectLst/>
        </p:spPr>
        <p:txBody>
          <a:bodyPr>
            <a:spAutoFit/>
          </a:bodyPr>
          <a:lstStyle/>
          <a:p>
            <a:pPr algn="ctr">
              <a:defRPr/>
            </a:pPr>
            <a:r>
              <a:rPr lang="en-US" sz="1400" dirty="0">
                <a:latin typeface="Arial" pitchFamily="34" charset="0"/>
                <a:ea typeface="MS PGothic" pitchFamily="34" charset="-128"/>
                <a:cs typeface="Arial" pitchFamily="34" charset="0"/>
              </a:rPr>
              <a:t>Accelerated ageing in COPD</a:t>
            </a:r>
            <a:endParaRPr lang="en-US" sz="1400" dirty="0">
              <a:latin typeface="Arial" pitchFamily="34" charset="0"/>
              <a:cs typeface="Arial" pitchFamily="34" charset="0"/>
            </a:endParaRPr>
          </a:p>
        </p:txBody>
      </p:sp>
      <p:sp>
        <p:nvSpPr>
          <p:cNvPr id="2051" name="Text Box 15"/>
          <p:cNvSpPr txBox="1">
            <a:spLocks noChangeArrowheads="1"/>
          </p:cNvSpPr>
          <p:nvPr/>
        </p:nvSpPr>
        <p:spPr bwMode="auto">
          <a:xfrm>
            <a:off x="2209800" y="6275389"/>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it-IT" sz="900">
                <a:latin typeface="Arial" charset="0"/>
              </a:rPr>
              <a:t>Barnes, P. J. </a:t>
            </a:r>
            <a:r>
              <a:rPr lang="en-US" altLang="it-IT" sz="900" i="1">
                <a:latin typeface="Arial" charset="0"/>
              </a:rPr>
              <a:t>et al. </a:t>
            </a:r>
            <a:r>
              <a:rPr lang="en-GB" altLang="it-IT" sz="900">
                <a:latin typeface="Arial" charset="0"/>
              </a:rPr>
              <a:t>(2015) </a:t>
            </a:r>
            <a:r>
              <a:rPr lang="en-US" altLang="it-IT" sz="900">
                <a:latin typeface="Arial" charset="0"/>
              </a:rPr>
              <a:t>Chronic obstructive pulmonary disease</a:t>
            </a:r>
          </a:p>
          <a:p>
            <a:pPr algn="ctr" eaLnBrk="1" hangingPunct="1"/>
            <a:r>
              <a:rPr lang="en-US" altLang="it-IT" sz="900" i="1">
                <a:latin typeface="Arial" charset="0"/>
              </a:rPr>
              <a:t>Nat. Rev. Dis. Primers </a:t>
            </a:r>
            <a:r>
              <a:rPr lang="en-US" altLang="it-IT" sz="900">
                <a:latin typeface="Arial" charset="0"/>
              </a:rPr>
              <a:t>doi:10.1038/nrdp.2015.76</a:t>
            </a:r>
          </a:p>
        </p:txBody>
      </p:sp>
      <p:pic>
        <p:nvPicPr>
          <p:cNvPr id="2052" name="Picture 5" descr="D:\kuloth\2015\11-Nov\28-11-2015\nrdp_issue\slides_img\nrdp201576-f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225" y="1312864"/>
            <a:ext cx="630555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1FF12902-9AE7-7444-9838-5E4194197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31943122"/>
      </p:ext>
    </p:extLst>
  </p:cSld>
  <p:clrMapOvr>
    <a:masterClrMapping/>
  </p:clrMapOvr>
  <mc:AlternateContent xmlns:mc="http://schemas.openxmlformats.org/markup-compatibility/2006" xmlns:p14="http://schemas.microsoft.com/office/powerpoint/2010/main">
    <mc:Choice Requires="p14">
      <p:transition spd="slow" p14:dur="2000" advTm="36197"/>
    </mc:Choice>
    <mc:Fallback xmlns="">
      <p:transition spd="slow" advTm="36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1905000" y="523876"/>
            <a:ext cx="8382000" cy="307975"/>
          </a:xfrm>
          <a:prstGeom prst="rect">
            <a:avLst/>
          </a:prstGeom>
          <a:noFill/>
          <a:ln>
            <a:noFill/>
          </a:ln>
          <a:effectLst/>
        </p:spPr>
        <p:txBody>
          <a:bodyPr>
            <a:spAutoFit/>
          </a:bodyPr>
          <a:lstStyle/>
          <a:p>
            <a:pPr algn="ctr">
              <a:defRPr/>
            </a:pPr>
            <a:r>
              <a:rPr lang="en-US" sz="1400" dirty="0">
                <a:latin typeface="Arial" pitchFamily="34" charset="0"/>
                <a:ea typeface="MS PGothic" pitchFamily="34" charset="-128"/>
                <a:cs typeface="Arial" pitchFamily="34" charset="0"/>
              </a:rPr>
              <a:t>Air trapping in COPD</a:t>
            </a:r>
            <a:endParaRPr lang="en-US" sz="1400" dirty="0">
              <a:latin typeface="Arial" pitchFamily="34" charset="0"/>
              <a:cs typeface="Arial" pitchFamily="34" charset="0"/>
            </a:endParaRPr>
          </a:p>
        </p:txBody>
      </p:sp>
      <p:sp>
        <p:nvSpPr>
          <p:cNvPr id="2051" name="Text Box 15"/>
          <p:cNvSpPr txBox="1">
            <a:spLocks noChangeArrowheads="1"/>
          </p:cNvSpPr>
          <p:nvPr/>
        </p:nvSpPr>
        <p:spPr bwMode="auto">
          <a:xfrm>
            <a:off x="2209800" y="6275389"/>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it-IT" sz="900">
                <a:latin typeface="Arial" charset="0"/>
              </a:rPr>
              <a:t>Barnes, P. J. </a:t>
            </a:r>
            <a:r>
              <a:rPr lang="en-US" altLang="it-IT" sz="900" i="1">
                <a:latin typeface="Arial" charset="0"/>
              </a:rPr>
              <a:t>et al. </a:t>
            </a:r>
            <a:r>
              <a:rPr lang="en-GB" altLang="it-IT" sz="900">
                <a:latin typeface="Arial" charset="0"/>
              </a:rPr>
              <a:t>(2015) </a:t>
            </a:r>
            <a:r>
              <a:rPr lang="en-US" altLang="it-IT" sz="900">
                <a:latin typeface="Arial" charset="0"/>
              </a:rPr>
              <a:t>Chronic obstructive pulmonary disease</a:t>
            </a:r>
          </a:p>
          <a:p>
            <a:pPr algn="ctr" eaLnBrk="1" hangingPunct="1"/>
            <a:r>
              <a:rPr lang="en-US" altLang="it-IT" sz="900" i="1">
                <a:latin typeface="Arial" charset="0"/>
              </a:rPr>
              <a:t>Nat. Rev. Dis. Primers </a:t>
            </a:r>
            <a:r>
              <a:rPr lang="en-US" altLang="it-IT" sz="900">
                <a:latin typeface="Arial" charset="0"/>
              </a:rPr>
              <a:t>doi:10.1038/nrdp.2015.76</a:t>
            </a:r>
          </a:p>
        </p:txBody>
      </p:sp>
      <p:pic>
        <p:nvPicPr>
          <p:cNvPr id="2052" name="Picture 5" descr="D:\kuloth\2015\11-Nov\28-11-2015\nrdp_issue\slides_img\nrdp201576-f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062039"/>
            <a:ext cx="51816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7AE94A7E-9DC5-764E-B23A-EED7BA9C0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4957077"/>
      </p:ext>
    </p:extLst>
  </p:cSld>
  <p:clrMapOvr>
    <a:masterClrMapping/>
  </p:clrMapOvr>
  <mc:AlternateContent xmlns:mc="http://schemas.openxmlformats.org/markup-compatibility/2006" xmlns:p14="http://schemas.microsoft.com/office/powerpoint/2010/main">
    <mc:Choice Requires="p14">
      <p:transition spd="slow" p14:dur="2000" advTm="28096"/>
    </mc:Choice>
    <mc:Fallback xmlns="">
      <p:transition spd="slow" advTm="2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1905000" y="523876"/>
            <a:ext cx="8382000" cy="307975"/>
          </a:xfrm>
          <a:prstGeom prst="rect">
            <a:avLst/>
          </a:prstGeom>
          <a:noFill/>
          <a:ln>
            <a:noFill/>
          </a:ln>
          <a:effectLst/>
        </p:spPr>
        <p:txBody>
          <a:bodyPr>
            <a:spAutoFit/>
          </a:bodyPr>
          <a:lstStyle/>
          <a:p>
            <a:pPr algn="ctr">
              <a:defRPr/>
            </a:pPr>
            <a:r>
              <a:rPr lang="en-US" sz="1400">
                <a:latin typeface="Arial" pitchFamily="34" charset="0"/>
                <a:ea typeface="MS PGothic" pitchFamily="34" charset="-128"/>
                <a:cs typeface="Arial" pitchFamily="34" charset="0"/>
              </a:rPr>
              <a:t>Downward </a:t>
            </a:r>
            <a:r>
              <a:rPr lang="en-US" sz="1400" dirty="0">
                <a:latin typeface="Arial" pitchFamily="34" charset="0"/>
                <a:ea typeface="MS PGothic" pitchFamily="34" charset="-128"/>
                <a:cs typeface="Arial" pitchFamily="34" charset="0"/>
              </a:rPr>
              <a:t>spiral of health-related quality of life in COPD</a:t>
            </a:r>
            <a:endParaRPr lang="en-US" sz="1400" dirty="0">
              <a:latin typeface="Arial" pitchFamily="34" charset="0"/>
              <a:cs typeface="Arial" pitchFamily="34" charset="0"/>
            </a:endParaRPr>
          </a:p>
        </p:txBody>
      </p:sp>
      <p:pic>
        <p:nvPicPr>
          <p:cNvPr id="2052" name="Picture 5" descr="D:\kuloth\2015\11-Nov\28-11-2015\nrdp_issue\slides_img\nrdp201576-f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8351" y="1447800"/>
            <a:ext cx="6105698" cy="525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a:extLst>
              <a:ext uri="{FF2B5EF4-FFF2-40B4-BE49-F238E27FC236}">
                <a16:creationId xmlns="" xmlns:a16="http://schemas.microsoft.com/office/drawing/2014/main" id="{64D40C75-0710-1C4A-9300-6A358B42FDCC}"/>
              </a:ext>
            </a:extLst>
          </p:cNvPr>
          <p:cNvSpPr txBox="1">
            <a:spLocks noChangeArrowheads="1"/>
          </p:cNvSpPr>
          <p:nvPr/>
        </p:nvSpPr>
        <p:spPr bwMode="auto">
          <a:xfrm>
            <a:off x="-1981200" y="6334124"/>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it-IT" sz="900">
                <a:latin typeface="Arial" charset="0"/>
              </a:rPr>
              <a:t>Barnes, P. J. </a:t>
            </a:r>
            <a:r>
              <a:rPr lang="en-US" altLang="it-IT" sz="900" i="1">
                <a:latin typeface="Arial" charset="0"/>
              </a:rPr>
              <a:t>et al. </a:t>
            </a:r>
            <a:r>
              <a:rPr lang="en-GB" altLang="it-IT" sz="900">
                <a:latin typeface="Arial" charset="0"/>
              </a:rPr>
              <a:t>(2015) </a:t>
            </a:r>
            <a:r>
              <a:rPr lang="en-US" altLang="it-IT" sz="900">
                <a:latin typeface="Arial" charset="0"/>
              </a:rPr>
              <a:t>Chronic obstructive pulmonary disease</a:t>
            </a:r>
          </a:p>
          <a:p>
            <a:pPr algn="ctr" eaLnBrk="1" hangingPunct="1"/>
            <a:r>
              <a:rPr lang="en-US" altLang="it-IT" sz="900" i="1">
                <a:latin typeface="Arial" charset="0"/>
              </a:rPr>
              <a:t>Nat. Rev. Dis. Primers </a:t>
            </a:r>
            <a:r>
              <a:rPr lang="en-US" altLang="it-IT" sz="900">
                <a:latin typeface="Arial" charset="0"/>
              </a:rPr>
              <a:t>doi:10.1038/nrdp.2015.76</a:t>
            </a:r>
          </a:p>
        </p:txBody>
      </p:sp>
      <p:pic>
        <p:nvPicPr>
          <p:cNvPr id="2" name="Audio 1">
            <a:hlinkClick r:id="" action="ppaction://media"/>
            <a:extLst>
              <a:ext uri="{FF2B5EF4-FFF2-40B4-BE49-F238E27FC236}">
                <a16:creationId xmlns="" xmlns:a16="http://schemas.microsoft.com/office/drawing/2014/main" id="{8C6F2DB8-A7E9-C046-8914-468A1C2D9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46798415"/>
      </p:ext>
    </p:extLst>
  </p:cSld>
  <p:clrMapOvr>
    <a:masterClrMapping/>
  </p:clrMapOvr>
  <mc:AlternateContent xmlns:mc="http://schemas.openxmlformats.org/markup-compatibility/2006" xmlns:p14="http://schemas.microsoft.com/office/powerpoint/2010/main">
    <mc:Choice Requires="p14">
      <p:transition spd="slow" p14:dur="2000" advTm="63554"/>
    </mc:Choice>
    <mc:Fallback xmlns="">
      <p:transition spd="slow" advTm="6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5"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2855640" y="395082"/>
            <a:ext cx="7056784" cy="523220"/>
          </a:xfrm>
          <a:prstGeom prst="rect">
            <a:avLst/>
          </a:prstGeom>
          <a:noFill/>
          <a:ln w="9525">
            <a:noFill/>
            <a:miter lim="800000"/>
            <a:headEnd/>
            <a:tailEnd/>
          </a:ln>
        </p:spPr>
        <p:txBody>
          <a:bodyPr wrap="square">
            <a:spAutoFit/>
          </a:bodyPr>
          <a:lstStyle/>
          <a:p>
            <a:pPr algn="ctr"/>
            <a:r>
              <a:rPr lang="en-US" sz="2800" dirty="0">
                <a:solidFill>
                  <a:srgbClr val="FAB516"/>
                </a:solidFill>
                <a:latin typeface="Tahoma" pitchFamily="34" charset="0"/>
                <a:cs typeface="Tahoma" pitchFamily="34" charset="0"/>
              </a:rPr>
              <a:t>Factors that influence disease progression</a:t>
            </a:r>
          </a:p>
        </p:txBody>
      </p:sp>
      <p:sp>
        <p:nvSpPr>
          <p:cNvPr id="6" name="TextBox 1"/>
          <p:cNvSpPr txBox="1">
            <a:spLocks noChangeArrowheads="1"/>
          </p:cNvSpPr>
          <p:nvPr/>
        </p:nvSpPr>
        <p:spPr bwMode="auto">
          <a:xfrm>
            <a:off x="3789550" y="1283741"/>
            <a:ext cx="5328592" cy="4196020"/>
          </a:xfrm>
          <a:prstGeom prst="rect">
            <a:avLst/>
          </a:prstGeom>
          <a:noFill/>
          <a:ln w="9525">
            <a:noFill/>
            <a:miter lim="800000"/>
            <a:headEnd/>
            <a:tailEnd/>
          </a:ln>
        </p:spPr>
        <p:txBody>
          <a:bodyPr wrap="square">
            <a:spAutoFit/>
          </a:bodyPr>
          <a:lstStyle/>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Genetic factors</a:t>
            </a:r>
          </a:p>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Age and gender</a:t>
            </a:r>
          </a:p>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Lung growth and development</a:t>
            </a:r>
          </a:p>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Exposure to particles</a:t>
            </a:r>
          </a:p>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Socioeconomic status</a:t>
            </a:r>
          </a:p>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Asthma &amp; airway hyper-reactivity</a:t>
            </a:r>
          </a:p>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Chronic bronchitis</a:t>
            </a:r>
          </a:p>
          <a:p>
            <a:pPr marL="342900" indent="-342900">
              <a:spcAft>
                <a:spcPts val="1200"/>
              </a:spcAft>
              <a:buClr>
                <a:srgbClr val="FAB516"/>
              </a:buClr>
              <a:buFont typeface="Arial" panose="020B0604020202020204" pitchFamily="34" charset="0"/>
              <a:buChar char="►"/>
            </a:pPr>
            <a:r>
              <a:rPr lang="en-US" sz="2000" dirty="0">
                <a:solidFill>
                  <a:srgbClr val="424242"/>
                </a:solidFill>
                <a:latin typeface="Calibri" panose="020F0502020204030204" pitchFamily="34" charset="0"/>
                <a:cs typeface="Calibri" panose="020F0502020204030204" pitchFamily="34" charset="0"/>
              </a:rPr>
              <a:t>Infections</a:t>
            </a:r>
          </a:p>
          <a:p>
            <a:pPr marL="342900" indent="-342900">
              <a:buClr>
                <a:srgbClr val="FFCC66"/>
              </a:buClr>
              <a:buFont typeface="Arial" panose="020B0604020202020204" pitchFamily="34" charset="0"/>
              <a:buChar char="►"/>
            </a:pPr>
            <a:endParaRPr lang="en-US" sz="2000" u="sng" baseline="30000" dirty="0">
              <a:solidFill>
                <a:srgbClr val="424242"/>
              </a:solidFill>
            </a:endParaRPr>
          </a:p>
          <a:p>
            <a:pPr marL="342900" indent="-342900">
              <a:buClr>
                <a:srgbClr val="FFCC66"/>
              </a:buClr>
              <a:buFont typeface="Arial" panose="020B0604020202020204" pitchFamily="34" charset="0"/>
              <a:buChar char="►"/>
            </a:pPr>
            <a:endParaRPr lang="en-US" sz="2000" u="sng" baseline="30000" dirty="0"/>
          </a:p>
        </p:txBody>
      </p:sp>
      <p:sp>
        <p:nvSpPr>
          <p:cNvPr id="8" name="TextBox 1">
            <a:extLst>
              <a:ext uri="{FF2B5EF4-FFF2-40B4-BE49-F238E27FC236}">
                <a16:creationId xmlns="" xmlns:a16="http://schemas.microsoft.com/office/drawing/2014/main" id="{6FB158CB-0584-4993-9FB5-419EF68A68CE}"/>
              </a:ext>
            </a:extLst>
          </p:cNvPr>
          <p:cNvSpPr txBox="1">
            <a:spLocks noChangeArrowheads="1"/>
          </p:cNvSpPr>
          <p:nvPr/>
        </p:nvSpPr>
        <p:spPr bwMode="auto">
          <a:xfrm>
            <a:off x="3287688" y="6482168"/>
            <a:ext cx="6096000" cy="276225"/>
          </a:xfrm>
          <a:prstGeom prst="rect">
            <a:avLst/>
          </a:prstGeom>
          <a:noFill/>
          <a:ln w="9525">
            <a:noFill/>
            <a:miter lim="800000"/>
            <a:headEnd/>
            <a:tailEnd/>
          </a:ln>
        </p:spPr>
        <p:txBody>
          <a:bodyPr>
            <a:spAutoFit/>
          </a:bodyPr>
          <a:lstStyle/>
          <a:p>
            <a:pPr algn="ctr"/>
            <a:r>
              <a:rPr lang="en-US" sz="1200" dirty="0">
                <a:solidFill>
                  <a:schemeClr val="accent6">
                    <a:lumMod val="40000"/>
                    <a:lumOff val="60000"/>
                  </a:schemeClr>
                </a:solidFill>
              </a:rPr>
              <a:t>© 2019 Global Initiative for Chronic Obstructive Lung Disease</a:t>
            </a:r>
          </a:p>
        </p:txBody>
      </p:sp>
      <p:pic>
        <p:nvPicPr>
          <p:cNvPr id="2" name="Audio 1">
            <a:hlinkClick r:id="" action="ppaction://media"/>
            <a:extLst>
              <a:ext uri="{FF2B5EF4-FFF2-40B4-BE49-F238E27FC236}">
                <a16:creationId xmlns="" xmlns:a16="http://schemas.microsoft.com/office/drawing/2014/main" id="{577632EC-36EA-4044-B15F-6D1EB52E77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64957568"/>
      </p:ext>
    </p:extLst>
  </p:cSld>
  <p:clrMapOvr>
    <a:masterClrMapping/>
  </p:clrMapOvr>
  <mc:AlternateContent xmlns:mc="http://schemas.openxmlformats.org/markup-compatibility/2006" xmlns:p14="http://schemas.microsoft.com/office/powerpoint/2010/main">
    <mc:Choice Requires="p14">
      <p:transition spd="slow" p14:dur="2000" advTm="56857"/>
    </mc:Choice>
    <mc:Fallback xmlns="">
      <p:transition spd="slow" advTm="5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0614F43-4BC8-BD4E-A21D-18B5F0748D13}"/>
              </a:ext>
            </a:extLst>
          </p:cNvPr>
          <p:cNvSpPr>
            <a:spLocks noGrp="1"/>
          </p:cNvSpPr>
          <p:nvPr>
            <p:ph type="title"/>
          </p:nvPr>
        </p:nvSpPr>
        <p:spPr/>
        <p:txBody>
          <a:bodyPr/>
          <a:lstStyle/>
          <a:p>
            <a:endParaRPr lang="it-IT"/>
          </a:p>
        </p:txBody>
      </p:sp>
      <p:sp>
        <p:nvSpPr>
          <p:cNvPr id="3" name="Segnaposto contenuto 2">
            <a:extLst>
              <a:ext uri="{FF2B5EF4-FFF2-40B4-BE49-F238E27FC236}">
                <a16:creationId xmlns="" xmlns:a16="http://schemas.microsoft.com/office/drawing/2014/main" id="{1A9F9C37-229A-BA4A-AC33-944CB2203080}"/>
              </a:ext>
            </a:extLst>
          </p:cNvPr>
          <p:cNvSpPr>
            <a:spLocks noGrp="1"/>
          </p:cNvSpPr>
          <p:nvPr>
            <p:ph idx="1"/>
          </p:nvPr>
        </p:nvSpPr>
        <p:spPr/>
        <p:txBody>
          <a:bodyPr/>
          <a:lstStyle/>
          <a:p>
            <a:endParaRPr lang="it-IT"/>
          </a:p>
        </p:txBody>
      </p:sp>
      <p:pic>
        <p:nvPicPr>
          <p:cNvPr id="5122" name="Picture 2">
            <a:extLst>
              <a:ext uri="{FF2B5EF4-FFF2-40B4-BE49-F238E27FC236}">
                <a16:creationId xmlns="" xmlns:a16="http://schemas.microsoft.com/office/drawing/2014/main" id="{13E91383-9E4E-0F4F-9750-50D01C4DE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8640"/>
            <a:ext cx="9144000" cy="626469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 xmlns:a16="http://schemas.microsoft.com/office/drawing/2014/main" id="{AA8C3AB3-9332-9440-A6E5-FAA99BABC77B}"/>
              </a:ext>
            </a:extLst>
          </p:cNvPr>
          <p:cNvSpPr/>
          <p:nvPr/>
        </p:nvSpPr>
        <p:spPr>
          <a:xfrm>
            <a:off x="9104243" y="556591"/>
            <a:ext cx="848140" cy="291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Audio 4">
            <a:hlinkClick r:id="" action="ppaction://media"/>
            <a:extLst>
              <a:ext uri="{FF2B5EF4-FFF2-40B4-BE49-F238E27FC236}">
                <a16:creationId xmlns="" xmlns:a16="http://schemas.microsoft.com/office/drawing/2014/main" id="{1DD085FE-BF58-064A-944D-47FDF20B70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07190105"/>
      </p:ext>
    </p:extLst>
  </p:cSld>
  <p:clrMapOvr>
    <a:masterClrMapping/>
  </p:clrMapOvr>
  <mc:AlternateContent xmlns:mc="http://schemas.openxmlformats.org/markup-compatibility/2006" xmlns:p14="http://schemas.microsoft.com/office/powerpoint/2010/main">
    <mc:Choice Requires="p14">
      <p:transition spd="slow" p14:dur="2000" advTm="97941"/>
    </mc:Choice>
    <mc:Fallback xmlns="">
      <p:transition spd="slow" advTm="9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5"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3143672" y="373669"/>
            <a:ext cx="6553200" cy="523220"/>
          </a:xfrm>
          <a:prstGeom prst="rect">
            <a:avLst/>
          </a:prstGeom>
          <a:noFill/>
          <a:ln w="9525">
            <a:noFill/>
            <a:miter lim="800000"/>
            <a:headEnd/>
            <a:tailEnd/>
          </a:ln>
        </p:spPr>
        <p:txBody>
          <a:bodyPr>
            <a:spAutoFit/>
          </a:bodyPr>
          <a:lstStyle/>
          <a:p>
            <a:pPr algn="ctr"/>
            <a:r>
              <a:rPr lang="en-US" sz="2800" dirty="0">
                <a:solidFill>
                  <a:srgbClr val="FAB516"/>
                </a:solidFill>
                <a:latin typeface="Tahoma" pitchFamily="34" charset="0"/>
                <a:cs typeface="Tahoma" pitchFamily="34" charset="0"/>
              </a:rPr>
              <a:t>Prevention &amp; Maintenance Therapy</a:t>
            </a:r>
          </a:p>
        </p:txBody>
      </p:sp>
      <p:sp>
        <p:nvSpPr>
          <p:cNvPr id="9" name="TextBox 1"/>
          <p:cNvSpPr txBox="1">
            <a:spLocks noChangeArrowheads="1"/>
          </p:cNvSpPr>
          <p:nvPr/>
        </p:nvSpPr>
        <p:spPr bwMode="auto">
          <a:xfrm>
            <a:off x="3045661" y="6403092"/>
            <a:ext cx="6096000" cy="276225"/>
          </a:xfrm>
          <a:prstGeom prst="rect">
            <a:avLst/>
          </a:prstGeom>
          <a:noFill/>
          <a:ln w="9525">
            <a:noFill/>
            <a:miter lim="800000"/>
            <a:headEnd/>
            <a:tailEnd/>
          </a:ln>
        </p:spPr>
        <p:txBody>
          <a:bodyPr>
            <a:spAutoFit/>
          </a:bodyPr>
          <a:lstStyle/>
          <a:p>
            <a:pPr algn="ctr"/>
            <a:r>
              <a:rPr lang="en-US" sz="1200" dirty="0"/>
              <a:t>© 2017 Global Initiative for Chronic Obstructive Lung Disease</a:t>
            </a:r>
          </a:p>
        </p:txBody>
      </p:sp>
      <p:sp>
        <p:nvSpPr>
          <p:cNvPr id="6" name="TextBox 1"/>
          <p:cNvSpPr txBox="1">
            <a:spLocks noChangeArrowheads="1"/>
          </p:cNvSpPr>
          <p:nvPr/>
        </p:nvSpPr>
        <p:spPr bwMode="auto">
          <a:xfrm>
            <a:off x="1991544" y="1194493"/>
            <a:ext cx="8424934" cy="4401205"/>
          </a:xfrm>
          <a:prstGeom prst="rect">
            <a:avLst/>
          </a:prstGeom>
          <a:noFill/>
          <a:ln w="9525">
            <a:noFill/>
            <a:miter lim="800000"/>
            <a:headEnd/>
            <a:tailEnd/>
          </a:ln>
        </p:spPr>
        <p:txBody>
          <a:bodyPr wrap="square">
            <a:spAutoFit/>
          </a:bodyPr>
          <a:lstStyle/>
          <a:p>
            <a:pPr>
              <a:buClr>
                <a:srgbClr val="FFCC66"/>
              </a:buClr>
            </a:pPr>
            <a:endParaRPr lang="en-AU" sz="2000" b="1" dirty="0">
              <a:solidFill>
                <a:srgbClr val="FAB516"/>
              </a:solidFill>
              <a:latin typeface="Calibri" panose="020F0502020204030204" pitchFamily="34" charset="0"/>
              <a:cs typeface="Calibri" panose="020F0502020204030204" pitchFamily="34" charset="0"/>
            </a:endParaRPr>
          </a:p>
          <a:p>
            <a:pPr>
              <a:buClr>
                <a:srgbClr val="FFCC66"/>
              </a:buClr>
            </a:pPr>
            <a:endParaRPr lang="en-AU" sz="2000" b="1" dirty="0">
              <a:solidFill>
                <a:srgbClr val="FAB516"/>
              </a:solidFill>
              <a:latin typeface="Calibri" panose="020F0502020204030204" pitchFamily="34" charset="0"/>
              <a:cs typeface="Calibri" panose="020F0502020204030204" pitchFamily="34" charset="0"/>
            </a:endParaRPr>
          </a:p>
          <a:p>
            <a:pPr>
              <a:buClr>
                <a:srgbClr val="FFCC66"/>
              </a:buClr>
            </a:pPr>
            <a:endParaRPr lang="en-AU" sz="2000" b="1" dirty="0">
              <a:solidFill>
                <a:srgbClr val="FAB516"/>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b="1" dirty="0">
                <a:solidFill>
                  <a:srgbClr val="424242"/>
                </a:solidFill>
                <a:latin typeface="Calibri" panose="020F0502020204030204" pitchFamily="34" charset="0"/>
                <a:cs typeface="Calibri" panose="020F0502020204030204" pitchFamily="34" charset="0"/>
              </a:rPr>
              <a:t>Inhaler technique </a:t>
            </a:r>
            <a:r>
              <a:rPr lang="en-AU" sz="2000" dirty="0">
                <a:solidFill>
                  <a:srgbClr val="424242"/>
                </a:solidFill>
                <a:latin typeface="Calibri" panose="020F0502020204030204" pitchFamily="34" charset="0"/>
                <a:cs typeface="Calibri" panose="020F0502020204030204" pitchFamily="34" charset="0"/>
              </a:rPr>
              <a:t>needs to be assessed regularly.</a:t>
            </a:r>
          </a:p>
          <a:p>
            <a:pPr marL="342900" indent="-342900">
              <a:buClr>
                <a:srgbClr val="FFCC66"/>
              </a:buClr>
              <a:buFont typeface="Arial" panose="020B0604020202020204" pitchFamily="34" charset="0"/>
              <a:buChar char="►"/>
            </a:pPr>
            <a:endParaRPr lang="en-AU" sz="2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b="1" dirty="0">
                <a:solidFill>
                  <a:srgbClr val="424242"/>
                </a:solidFill>
                <a:latin typeface="Calibri" panose="020F0502020204030204" pitchFamily="34" charset="0"/>
                <a:cs typeface="Calibri" panose="020F0502020204030204" pitchFamily="34" charset="0"/>
              </a:rPr>
              <a:t>Influenza vaccination </a:t>
            </a:r>
            <a:r>
              <a:rPr lang="en-AU" sz="2000" dirty="0">
                <a:solidFill>
                  <a:srgbClr val="424242"/>
                </a:solidFill>
                <a:latin typeface="Calibri" panose="020F0502020204030204" pitchFamily="34" charset="0"/>
                <a:cs typeface="Calibri" panose="020F0502020204030204" pitchFamily="34" charset="0"/>
              </a:rPr>
              <a:t>decreases the incidence of lower respiratory tract infections.</a:t>
            </a:r>
          </a:p>
          <a:p>
            <a:pPr marL="342900" indent="-342900">
              <a:buClr>
                <a:srgbClr val="FFCC66"/>
              </a:buClr>
              <a:buFont typeface="Arial" panose="020B0604020202020204" pitchFamily="34" charset="0"/>
              <a:buChar char="►"/>
            </a:pPr>
            <a:endParaRPr lang="en-AU" sz="1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b="1" dirty="0">
                <a:solidFill>
                  <a:srgbClr val="424242"/>
                </a:solidFill>
                <a:latin typeface="Calibri" panose="020F0502020204030204" pitchFamily="34" charset="0"/>
                <a:cs typeface="Calibri" panose="020F0502020204030204" pitchFamily="34" charset="0"/>
              </a:rPr>
              <a:t>Pneumococcal vaccination </a:t>
            </a:r>
            <a:r>
              <a:rPr lang="en-AU" sz="2000" dirty="0">
                <a:solidFill>
                  <a:srgbClr val="424242"/>
                </a:solidFill>
                <a:latin typeface="Calibri" panose="020F0502020204030204" pitchFamily="34" charset="0"/>
                <a:cs typeface="Calibri" panose="020F0502020204030204" pitchFamily="34" charset="0"/>
              </a:rPr>
              <a:t>decreases lower respiratory tract infections.</a:t>
            </a:r>
          </a:p>
          <a:p>
            <a:pPr marL="342900" indent="-342900">
              <a:buClr>
                <a:srgbClr val="FFCC66"/>
              </a:buClr>
              <a:buFont typeface="Arial" panose="020B0604020202020204" pitchFamily="34" charset="0"/>
              <a:buChar char="►"/>
            </a:pPr>
            <a:endParaRPr lang="en-AU" sz="1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b="1" dirty="0">
                <a:solidFill>
                  <a:srgbClr val="424242"/>
                </a:solidFill>
                <a:latin typeface="Calibri" panose="020F0502020204030204" pitchFamily="34" charset="0"/>
                <a:cs typeface="Calibri" panose="020F0502020204030204" pitchFamily="34" charset="0"/>
              </a:rPr>
              <a:t>Pulmonary rehabilitation </a:t>
            </a:r>
            <a:r>
              <a:rPr lang="en-AU" sz="2000" dirty="0">
                <a:solidFill>
                  <a:srgbClr val="424242"/>
                </a:solidFill>
                <a:latin typeface="Calibri" panose="020F0502020204030204" pitchFamily="34" charset="0"/>
                <a:cs typeface="Calibri" panose="020F0502020204030204" pitchFamily="34" charset="0"/>
              </a:rPr>
              <a:t>improves symptoms, quality of life, and physical and emotional participation in everyday activities.</a:t>
            </a:r>
          </a:p>
          <a:p>
            <a:pPr marL="342900" indent="-342900">
              <a:buClr>
                <a:srgbClr val="FFCC66"/>
              </a:buClr>
              <a:buFont typeface="Arial" panose="020B0604020202020204" pitchFamily="34" charset="0"/>
              <a:buChar char="►"/>
            </a:pPr>
            <a:endParaRPr lang="en-AU" sz="1000" dirty="0">
              <a:solidFill>
                <a:srgbClr val="424242"/>
              </a:solidFill>
              <a:latin typeface="Calibri" panose="020F0502020204030204" pitchFamily="34" charset="0"/>
              <a:cs typeface="Calibri" panose="020F0502020204030204" pitchFamily="34" charset="0"/>
            </a:endParaRPr>
          </a:p>
          <a:p>
            <a:pPr marL="342900" indent="-342900">
              <a:buClr>
                <a:srgbClr val="FFCC66"/>
              </a:buClr>
              <a:buFont typeface="Arial" panose="020B0604020202020204" pitchFamily="34" charset="0"/>
              <a:buChar char="►"/>
            </a:pPr>
            <a:r>
              <a:rPr lang="en-AU" sz="2000" dirty="0">
                <a:solidFill>
                  <a:srgbClr val="424242"/>
                </a:solidFill>
                <a:latin typeface="Calibri" panose="020F0502020204030204" pitchFamily="34" charset="0"/>
                <a:cs typeface="Calibri" panose="020F0502020204030204" pitchFamily="34" charset="0"/>
              </a:rPr>
              <a:t>In patients with severe resting chronic hypoxemia, </a:t>
            </a:r>
            <a:r>
              <a:rPr lang="en-AU" sz="2000" b="1" dirty="0">
                <a:solidFill>
                  <a:srgbClr val="424242"/>
                </a:solidFill>
                <a:latin typeface="Calibri" panose="020F0502020204030204" pitchFamily="34" charset="0"/>
                <a:cs typeface="Calibri" panose="020F0502020204030204" pitchFamily="34" charset="0"/>
              </a:rPr>
              <a:t>long-term oxygen therapy </a:t>
            </a:r>
            <a:r>
              <a:rPr lang="en-AU" sz="2000" dirty="0">
                <a:solidFill>
                  <a:srgbClr val="424242"/>
                </a:solidFill>
                <a:latin typeface="Calibri" panose="020F0502020204030204" pitchFamily="34" charset="0"/>
                <a:cs typeface="Calibri" panose="020F0502020204030204" pitchFamily="34" charset="0"/>
              </a:rPr>
              <a:t>improves survival.</a:t>
            </a:r>
          </a:p>
          <a:p>
            <a:pPr marL="342900" indent="-342900">
              <a:buClr>
                <a:srgbClr val="FFCC66"/>
              </a:buClr>
              <a:buFont typeface="Arial" panose="020B0604020202020204" pitchFamily="34" charset="0"/>
              <a:buChar char="►"/>
            </a:pPr>
            <a:endParaRPr lang="en-AU" sz="1000" dirty="0"/>
          </a:p>
        </p:txBody>
      </p:sp>
      <p:sp>
        <p:nvSpPr>
          <p:cNvPr id="8" name="TextBox 1">
            <a:extLst>
              <a:ext uri="{FF2B5EF4-FFF2-40B4-BE49-F238E27FC236}">
                <a16:creationId xmlns="" xmlns:a16="http://schemas.microsoft.com/office/drawing/2014/main" id="{5FCD8880-6749-4796-8E6B-C893A4113D97}"/>
              </a:ext>
            </a:extLst>
          </p:cNvPr>
          <p:cNvSpPr txBox="1">
            <a:spLocks noChangeArrowheads="1"/>
          </p:cNvSpPr>
          <p:nvPr/>
        </p:nvSpPr>
        <p:spPr bwMode="auto">
          <a:xfrm>
            <a:off x="3306614" y="6509027"/>
            <a:ext cx="6096000" cy="276225"/>
          </a:xfrm>
          <a:prstGeom prst="rect">
            <a:avLst/>
          </a:prstGeom>
          <a:noFill/>
          <a:ln w="9525">
            <a:noFill/>
            <a:miter lim="800000"/>
            <a:headEnd/>
            <a:tailEnd/>
          </a:ln>
        </p:spPr>
        <p:txBody>
          <a:bodyPr>
            <a:spAutoFit/>
          </a:bodyPr>
          <a:lstStyle/>
          <a:p>
            <a:pPr algn="ctr"/>
            <a:r>
              <a:rPr lang="en-US" sz="1200" dirty="0">
                <a:solidFill>
                  <a:schemeClr val="accent6">
                    <a:lumMod val="40000"/>
                    <a:lumOff val="60000"/>
                  </a:schemeClr>
                </a:solidFill>
              </a:rPr>
              <a:t>© 2019 Global Initiative for Chronic Obstructive Lung Disease</a:t>
            </a:r>
          </a:p>
        </p:txBody>
      </p:sp>
      <p:pic>
        <p:nvPicPr>
          <p:cNvPr id="2" name="Audio 1">
            <a:hlinkClick r:id="" action="ppaction://media"/>
            <a:extLst>
              <a:ext uri="{FF2B5EF4-FFF2-40B4-BE49-F238E27FC236}">
                <a16:creationId xmlns="" xmlns:a16="http://schemas.microsoft.com/office/drawing/2014/main" id="{C2ADC7D2-5D14-5146-989D-E0854D67D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14862139"/>
      </p:ext>
    </p:extLst>
  </p:cSld>
  <p:clrMapOvr>
    <a:masterClrMapping/>
  </p:clrMapOvr>
  <mc:AlternateContent xmlns:mc="http://schemas.openxmlformats.org/markup-compatibility/2006" xmlns:p14="http://schemas.microsoft.com/office/powerpoint/2010/main">
    <mc:Choice Requires="p14">
      <p:transition spd="slow" p14:dur="2000" advTm="91285"/>
    </mc:Choice>
    <mc:Fallback xmlns="">
      <p:transition spd="slow" advTm="9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12394</TotalTime>
  <Words>753</Words>
  <Application>Microsoft Office PowerPoint</Application>
  <PresentationFormat>Personalizzato</PresentationFormat>
  <Paragraphs>93</Paragraphs>
  <Slides>15</Slides>
  <Notes>8</Notes>
  <HiddenSlides>0</HiddenSlides>
  <MMClips>15</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BR Celli, JA Wedzicha. N Engl J Med 2019;381:1257-1266.</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marco.confalonieri@asuits.sanita.fvg.it</dc:creator>
  <cp:lastModifiedBy>Luca</cp:lastModifiedBy>
  <cp:revision>75</cp:revision>
  <dcterms:created xsi:type="dcterms:W3CDTF">2018-11-11T21:38:19Z</dcterms:created>
  <dcterms:modified xsi:type="dcterms:W3CDTF">2021-01-05T14:46:14Z</dcterms:modified>
</cp:coreProperties>
</file>