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1"/>
  </p:sldMasterIdLst>
  <p:notesMasterIdLst>
    <p:notesMasterId r:id="rId9"/>
  </p:notesMasterIdLst>
  <p:sldIdLst>
    <p:sldId id="854" r:id="rId2"/>
    <p:sldId id="274" r:id="rId3"/>
    <p:sldId id="855" r:id="rId4"/>
    <p:sldId id="856" r:id="rId5"/>
    <p:sldId id="1471" r:id="rId6"/>
    <p:sldId id="449" r:id="rId7"/>
    <p:sldId id="858" r:id="rId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3AB"/>
    <a:srgbClr val="D5FC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34843"/>
    <p:restoredTop sz="94696"/>
  </p:normalViewPr>
  <p:slideViewPr>
    <p:cSldViewPr snapToGrid="0" snapToObjects="1">
      <p:cViewPr varScale="1">
        <p:scale>
          <a:sx n="93" d="100"/>
          <a:sy n="93" d="100"/>
        </p:scale>
        <p:origin x="216" y="7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B93DE-2E93-1C4B-86CD-019B456BC464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A797FD-99DC-FE45-8012-E8B614FCC3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0700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725F7-14A2-48C7-844A-DEA804E8FE9A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9283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fld id="{F83D2A37-1794-8D44-AE17-2D3C05E59AAD}" type="slidenum">
              <a:rPr lang="en-US" altLang="it-IT"/>
              <a:pPr eaLnBrk="1" hangingPunct="1"/>
              <a:t>5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803259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4078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1079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50161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317C870D-84ED-3B4B-A491-2630F7DFA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971" y="365593"/>
            <a:ext cx="10514060" cy="1325096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735112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6757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3928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552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2514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9509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598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930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1462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EE5D9-FEF5-6C41-9C08-28F49FC03E56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2898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tif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tiff"/><Relationship Id="rId5" Type="http://schemas.openxmlformats.org/officeDocument/2006/relationships/image" Target="../media/image2.tiff"/><Relationship Id="rId4" Type="http://schemas.openxmlformats.org/officeDocument/2006/relationships/image" Target="../media/image1.tiff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7.tiff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83BC6412-8D3C-6C44-A949-77F31EC237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1138" y="1788710"/>
            <a:ext cx="3663074" cy="214952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127D303E-E805-0E4E-82D2-F3A719E0AA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0981" y="1553288"/>
            <a:ext cx="3379883" cy="238494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="" xmlns:a16="http://schemas.microsoft.com/office/drawing/2014/main" id="{E8DBE92D-5C3B-154D-8F53-E5BF9BDD6C4D}"/>
              </a:ext>
            </a:extLst>
          </p:cNvPr>
          <p:cNvSpPr txBox="1"/>
          <p:nvPr/>
        </p:nvSpPr>
        <p:spPr>
          <a:xfrm>
            <a:off x="1788480" y="790598"/>
            <a:ext cx="8406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La Tomografia computerizzata = il fonendoscopio degli anni 2000</a:t>
            </a:r>
          </a:p>
        </p:txBody>
      </p:sp>
      <p:sp>
        <p:nvSpPr>
          <p:cNvPr id="7" name="Freccia destra 6">
            <a:extLst>
              <a:ext uri="{FF2B5EF4-FFF2-40B4-BE49-F238E27FC236}">
                <a16:creationId xmlns="" xmlns:a16="http://schemas.microsoft.com/office/drawing/2014/main" id="{A7F1F2FC-C370-7F4A-967E-F80379A21474}"/>
              </a:ext>
            </a:extLst>
          </p:cNvPr>
          <p:cNvSpPr/>
          <p:nvPr/>
        </p:nvSpPr>
        <p:spPr>
          <a:xfrm>
            <a:off x="5721719" y="2551279"/>
            <a:ext cx="748565" cy="3889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pic>
        <p:nvPicPr>
          <p:cNvPr id="10" name="Immagine 9">
            <a:extLst>
              <a:ext uri="{FF2B5EF4-FFF2-40B4-BE49-F238E27FC236}">
                <a16:creationId xmlns="" xmlns:a16="http://schemas.microsoft.com/office/drawing/2014/main" id="{9B963B84-1160-FD43-90E7-8A7057CE42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6152" y="4153999"/>
            <a:ext cx="2399589" cy="157638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="" xmlns:a16="http://schemas.microsoft.com/office/drawing/2014/main" id="{AF812106-36CA-654E-B6B1-4848AEBD76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4624" y="4153999"/>
            <a:ext cx="2399589" cy="1576388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="" xmlns:a16="http://schemas.microsoft.com/office/drawing/2014/main" id="{5CFA84F2-A2E3-4C43-A643-B70A8FA264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0979" y="4153999"/>
            <a:ext cx="2256288" cy="1576388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="" xmlns:a16="http://schemas.microsoft.com/office/drawing/2014/main" id="{1CB80AF4-51B9-614A-9831-F1D4D2A28D6C}"/>
              </a:ext>
            </a:extLst>
          </p:cNvPr>
          <p:cNvSpPr txBox="1"/>
          <p:nvPr/>
        </p:nvSpPr>
        <p:spPr>
          <a:xfrm>
            <a:off x="3126799" y="5678322"/>
            <a:ext cx="5212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/>
              <a:t>MAP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="" xmlns:a16="http://schemas.microsoft.com/office/drawing/2014/main" id="{BAEDD4E7-9D37-C840-B3E5-29557D54A517}"/>
              </a:ext>
            </a:extLst>
          </p:cNvPr>
          <p:cNvSpPr txBox="1"/>
          <p:nvPr/>
        </p:nvSpPr>
        <p:spPr>
          <a:xfrm>
            <a:off x="5948257" y="5678322"/>
            <a:ext cx="4946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/>
              <a:t>DAH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="" xmlns:a16="http://schemas.microsoft.com/office/drawing/2014/main" id="{2528BE7C-CAE8-3C43-8AE4-F8482E1366D4}"/>
              </a:ext>
            </a:extLst>
          </p:cNvPr>
          <p:cNvSpPr txBox="1"/>
          <p:nvPr/>
        </p:nvSpPr>
        <p:spPr>
          <a:xfrm>
            <a:off x="8652512" y="5688558"/>
            <a:ext cx="90043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/>
              <a:t>Sarcoidosi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26C53C2D-2F14-3A46-855F-BB247B5190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03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958"/>
    </mc:Choice>
    <mc:Fallback xmlns="">
      <p:transition spd="slow" advTm="125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3388FA8A-D5DE-A448-9747-4AA618846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DB03A930-617F-B04B-A06D-6A496D3ACD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0D00D75E-5F6F-8440-804A-AAA32806A8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55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42"/>
    </mc:Choice>
    <mc:Fallback xmlns="">
      <p:transition spd="slow" advTm="52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BCBEAFA2-2CEF-1544-A99D-AA3E29012E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BEE11884-0F63-A34E-831B-67109E18C6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8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43"/>
    </mc:Choice>
    <mc:Fallback xmlns="">
      <p:transition spd="slow" advTm="45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BFD8BA2A-FB31-5A42-95EF-2D6A569E7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b="1" dirty="0"/>
              <a:t>Riacutizzazione di BPCO = peggioramento acuto di 1 o più dei 3 sintomi principali (dispnea, tosse, espettorazione)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214C02F1-CBE0-C74A-87E8-D9D02372AA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1714500"/>
            <a:ext cx="9144000" cy="51435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0C1C5831-2BD9-A243-97D8-5AC4E21785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37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63"/>
    </mc:Choice>
    <mc:Fallback xmlns="">
      <p:transition spd="slow" advTm="32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6"/>
          <p:cNvSpPr txBox="1">
            <a:spLocks noChangeArrowheads="1"/>
          </p:cNvSpPr>
          <p:nvPr/>
        </p:nvSpPr>
        <p:spPr bwMode="auto">
          <a:xfrm>
            <a:off x="2209799" y="101395"/>
            <a:ext cx="8382000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latin typeface="Arial" pitchFamily="34" charset="0"/>
                <a:ea typeface="MS PGothic" pitchFamily="34" charset="-128"/>
                <a:cs typeface="Arial" pitchFamily="34" charset="0"/>
              </a:rPr>
              <a:t>Mechanisms and effects of COPD exacerbations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Picture 5" descr="D:\kuloth\2015\11-Nov\28-11-2015\nrdp_issue\slides_img\nrdp201576-f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799" y="598516"/>
            <a:ext cx="7477539" cy="6259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5">
            <a:extLst>
              <a:ext uri="{FF2B5EF4-FFF2-40B4-BE49-F238E27FC236}">
                <a16:creationId xmlns="" xmlns:a16="http://schemas.microsoft.com/office/drawing/2014/main" id="{93436279-D3D6-7B4E-B827-C9E89D3AAC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77665" y="101395"/>
            <a:ext cx="4033631" cy="36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 eaLnBrk="1" hangingPunct="1"/>
            <a:r>
              <a:rPr lang="en-US" altLang="it-IT" sz="900" dirty="0">
                <a:latin typeface="Arial" charset="0"/>
              </a:rPr>
              <a:t>Barnes, P. J. </a:t>
            </a:r>
            <a:r>
              <a:rPr lang="en-US" altLang="it-IT" sz="900" i="1" dirty="0">
                <a:latin typeface="Arial" charset="0"/>
              </a:rPr>
              <a:t>et al. </a:t>
            </a:r>
            <a:r>
              <a:rPr lang="en-GB" altLang="it-IT" sz="900" dirty="0">
                <a:latin typeface="Arial" charset="0"/>
              </a:rPr>
              <a:t>(2015) </a:t>
            </a:r>
            <a:r>
              <a:rPr lang="en-US" altLang="it-IT" sz="900" dirty="0">
                <a:latin typeface="Arial" charset="0"/>
              </a:rPr>
              <a:t>Chronic obstructive pulmonary disease</a:t>
            </a:r>
          </a:p>
          <a:p>
            <a:pPr algn="ctr" eaLnBrk="1" hangingPunct="1"/>
            <a:r>
              <a:rPr lang="en-US" altLang="it-IT" sz="900" i="1" dirty="0">
                <a:latin typeface="Arial" charset="0"/>
              </a:rPr>
              <a:t>Nat. Rev. Dis. Primers</a:t>
            </a:r>
            <a:endParaRPr lang="en-US" altLang="it-IT" sz="900" dirty="0"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C079264E-6BC1-1740-82E1-48D673C9D0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00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973"/>
    </mc:Choice>
    <mc:Fallback xmlns="">
      <p:transition spd="slow" advTm="56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it-IT" dirty="0"/>
              <a:t>UTIR </a:t>
            </a:r>
            <a:br>
              <a:rPr lang="it-IT" dirty="0"/>
            </a:br>
            <a:r>
              <a:rPr lang="it-IT" dirty="0"/>
              <a:t>Unità di Terapia Intensiva Respiratoria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5246" y="5173664"/>
            <a:ext cx="7631204" cy="1289329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it-IT" sz="1500" b="1" i="1" dirty="0"/>
              <a:t>Conclusioni: </a:t>
            </a:r>
            <a:r>
              <a:rPr lang="it-IT" sz="1500" i="1" dirty="0"/>
              <a:t>L’apertura di una UTIR è risultata vantaggiosa per </a:t>
            </a:r>
            <a:r>
              <a:rPr lang="it-IT" sz="1500" b="1" i="1" dirty="0">
                <a:solidFill>
                  <a:schemeClr val="tx2">
                    <a:lumMod val="75000"/>
                  </a:schemeClr>
                </a:solidFill>
              </a:rPr>
              <a:t>ridurre la mortalità ospedaliera, la durata della degenza e la necessità di rianimazione </a:t>
            </a:r>
            <a:r>
              <a:rPr lang="it-IT" sz="1500" i="1" dirty="0"/>
              <a:t>per pazienti con riacutizzazione di BPCO, polmonite acquisita in comunità e insufficienza respiratoria acuta. Un più efficiente uso delle risorse ha contribuito a una migliore gestione dei pazienti in UTIR.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0946" y="1686287"/>
            <a:ext cx="7495616" cy="34854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8057" y="2895601"/>
            <a:ext cx="1190625" cy="159067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="" xmlns:a16="http://schemas.microsoft.com/office/drawing/2014/main" id="{0FED7143-237B-E945-9054-5CF0919D26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3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64"/>
    </mc:Choice>
    <mc:Fallback xmlns="">
      <p:transition spd="slow" advTm="40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E87E30F4-8C0D-F347-B220-E47CC5619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F254B47B-B9BA-C044-826F-99A4D5F100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589BA3F1-F32A-0F4A-9718-6B703F35BA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19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019"/>
    </mc:Choice>
    <mc:Fallback xmlns="">
      <p:transition spd="slow" advTm="84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12395</TotalTime>
  <Words>122</Words>
  <Application>Microsoft Office PowerPoint</Application>
  <PresentationFormat>Personalizzato</PresentationFormat>
  <Paragraphs>12</Paragraphs>
  <Slides>7</Slides>
  <Notes>2</Notes>
  <HiddenSlides>0</HiddenSlides>
  <MMClips>7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8" baseType="lpstr">
      <vt:lpstr>Tema di Office</vt:lpstr>
      <vt:lpstr>Presentazione standard di PowerPoint</vt:lpstr>
      <vt:lpstr>Presentazione standard di PowerPoint</vt:lpstr>
      <vt:lpstr>Presentazione standard di PowerPoint</vt:lpstr>
      <vt:lpstr>Riacutizzazione di BPCO = peggioramento acuto di 1 o più dei 3 sintomi principali (dispnea, tosse, espettorazione)</vt:lpstr>
      <vt:lpstr>Presentazione standard di PowerPoint</vt:lpstr>
      <vt:lpstr>UTIR  Unità di Terapia Intensiva Respiratoria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marco.confalonieri@asuits.sanita.fvg.it</dc:creator>
  <cp:lastModifiedBy>Luca</cp:lastModifiedBy>
  <cp:revision>75</cp:revision>
  <dcterms:created xsi:type="dcterms:W3CDTF">2018-11-11T21:38:19Z</dcterms:created>
  <dcterms:modified xsi:type="dcterms:W3CDTF">2021-01-05T14:47:53Z</dcterms:modified>
</cp:coreProperties>
</file>