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6"/>
  </p:notesMasterIdLst>
  <p:sldIdLst>
    <p:sldId id="542" r:id="rId2"/>
    <p:sldId id="541" r:id="rId3"/>
    <p:sldId id="813" r:id="rId4"/>
    <p:sldId id="815" r:id="rId5"/>
    <p:sldId id="816" r:id="rId6"/>
    <p:sldId id="382" r:id="rId7"/>
    <p:sldId id="817" r:id="rId8"/>
    <p:sldId id="818" r:id="rId9"/>
    <p:sldId id="642" r:id="rId10"/>
    <p:sldId id="819" r:id="rId11"/>
    <p:sldId id="820" r:id="rId12"/>
    <p:sldId id="821" r:id="rId13"/>
    <p:sldId id="822" r:id="rId14"/>
    <p:sldId id="823"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AB"/>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843"/>
    <p:restoredTop sz="94696"/>
  </p:normalViewPr>
  <p:slideViewPr>
    <p:cSldViewPr snapToGrid="0" snapToObjects="1">
      <p:cViewPr varScale="1">
        <p:scale>
          <a:sx n="93" d="100"/>
          <a:sy n="93" d="100"/>
        </p:scale>
        <p:origin x="216" y="73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B93DE-2E93-1C4B-86CD-019B456BC464}" type="datetimeFigureOut">
              <a:rPr lang="it-IT" smtClean="0"/>
              <a:t>05/01/2021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797FD-99DC-FE45-8012-E8B614FCC3D9}" type="slidenum">
              <a:rPr lang="it-IT" smtClean="0"/>
              <a:t>‹N›</a:t>
            </a:fld>
            <a:endParaRPr lang="it-IT"/>
          </a:p>
        </p:txBody>
      </p:sp>
    </p:spTree>
    <p:extLst>
      <p:ext uri="{BB962C8B-B14F-4D97-AF65-F5344CB8AC3E}">
        <p14:creationId xmlns:p14="http://schemas.microsoft.com/office/powerpoint/2010/main" val="82070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39826-CE79-6F49-9870-7B0A032689FC}" type="slidenum">
              <a:rPr lang="en-US" altLang="it-IT" smtClean="0"/>
              <a:pPr/>
              <a:t>1</a:t>
            </a:fld>
            <a:endParaRPr lang="en-US" altLang="it-IT"/>
          </a:p>
        </p:txBody>
      </p:sp>
    </p:spTree>
    <p:extLst>
      <p:ext uri="{BB962C8B-B14F-4D97-AF65-F5344CB8AC3E}">
        <p14:creationId xmlns:p14="http://schemas.microsoft.com/office/powerpoint/2010/main" val="403518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p>
            <a:fld id="{150983D6-B445-4DA1-B047-6CCDDFA90452}" type="slidenum">
              <a:rPr lang="it-IT" altLang="it-IT" smtClean="0">
                <a:latin typeface="Arial" charset="0"/>
                <a:cs typeface="Arial" charset="0"/>
              </a:rPr>
              <a:pPr/>
              <a:t>11</a:t>
            </a:fld>
            <a:endParaRPr lang="it-IT" altLang="it-IT">
              <a:latin typeface="Arial" charset="0"/>
              <a:cs typeface="Arial"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66858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p:spPr>
        <p:txBody>
          <a:bodyPr/>
          <a:lstStyle/>
          <a:p>
            <a:pPr eaLnBrk="1" hangingPunct="1">
              <a:spcBef>
                <a:spcPct val="0"/>
              </a:spcBef>
            </a:pPr>
            <a:endParaRPr lang="it-IT" altLang="it-IT">
              <a:ea typeface="ヒラギノ角ゴ Pro W3"/>
              <a:cs typeface="ヒラギノ角ゴ Pro W3"/>
            </a:endParaRPr>
          </a:p>
        </p:txBody>
      </p:sp>
      <p:sp>
        <p:nvSpPr>
          <p:cNvPr id="143363" name="Slide Number Placeholder 3"/>
          <p:cNvSpPr>
            <a:spLocks noGrp="1"/>
          </p:cNvSpPr>
          <p:nvPr>
            <p:ph type="sldNum" sz="quarter" idx="5"/>
          </p:nvPr>
        </p:nvSpPr>
        <p:spPr>
          <a:noFill/>
        </p:spPr>
        <p:txBody>
          <a:bodyPr/>
          <a:lstStyle/>
          <a:p>
            <a:fld id="{242B28F6-ECA2-4DD7-8EF3-879395DA9C69}" type="slidenum">
              <a:rPr lang="en-US" altLang="it-IT" smtClean="0">
                <a:latin typeface="Calibri" pitchFamily="34" charset="0"/>
                <a:ea typeface="MS PGothic" pitchFamily="34" charset="-128"/>
                <a:cs typeface="Arial" charset="0"/>
              </a:rPr>
              <a:pPr/>
              <a:t>3</a:t>
            </a:fld>
            <a:endParaRPr lang="en-US" altLang="it-IT">
              <a:latin typeface="Calibri" pitchFamily="34" charset="0"/>
              <a:ea typeface="MS PGothic" pitchFamily="34" charset="-128"/>
              <a:cs typeface="Arial" charset="0"/>
            </a:endParaRPr>
          </a:p>
        </p:txBody>
      </p:sp>
    </p:spTree>
    <p:extLst>
      <p:ext uri="{BB962C8B-B14F-4D97-AF65-F5344CB8AC3E}">
        <p14:creationId xmlns:p14="http://schemas.microsoft.com/office/powerpoint/2010/main" val="167672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6"/>
          <p:cNvSpPr>
            <a:spLocks noGrp="1" noChangeArrowheads="1"/>
          </p:cNvSpPr>
          <p:nvPr>
            <p:ph type="sldNum" sz="quarter" idx="5"/>
          </p:nvPr>
        </p:nvSpPr>
        <p:spPr>
          <a:noFill/>
        </p:spPr>
        <p:txBody>
          <a:bodyPr/>
          <a:lstStyle/>
          <a:p>
            <a:fld id="{DBEBDA1C-3CD4-4B9F-9784-2F630C1AFAAD}" type="slidenum">
              <a:rPr lang="en-GB" altLang="it-IT" smtClean="0">
                <a:latin typeface="Arial" charset="0"/>
                <a:cs typeface="Arial" charset="0"/>
              </a:rPr>
              <a:pPr/>
              <a:t>4</a:t>
            </a:fld>
            <a:endParaRPr lang="en-GB" altLang="it-IT">
              <a:latin typeface="Arial" charset="0"/>
              <a:cs typeface="Arial" charset="0"/>
            </a:endParaRPr>
          </a:p>
        </p:txBody>
      </p:sp>
      <p:sp>
        <p:nvSpPr>
          <p:cNvPr id="145411" name="Rectangle 1"/>
          <p:cNvSpPr>
            <a:spLocks noGrp="1" noRot="1" noChangeAspect="1" noChangeArrowheads="1" noTextEdit="1"/>
          </p:cNvSpPr>
          <p:nvPr>
            <p:ph type="sldImg"/>
          </p:nvPr>
        </p:nvSpPr>
        <p:spPr>
          <a:xfrm>
            <a:off x="104775" y="742950"/>
            <a:ext cx="6513513" cy="3663950"/>
          </a:xfrm>
          <a:solidFill>
            <a:srgbClr val="FFFFFF"/>
          </a:solidFill>
          <a:ln/>
        </p:spPr>
      </p:sp>
      <p:sp>
        <p:nvSpPr>
          <p:cNvPr id="145412" name="Text Box 2"/>
          <p:cNvSpPr>
            <a:spLocks noGrp="1" noChangeArrowheads="1"/>
          </p:cNvSpPr>
          <p:nvPr>
            <p:ph type="body" idx="1"/>
          </p:nvPr>
        </p:nvSpPr>
        <p:spPr>
          <a:xfrm>
            <a:off x="673100" y="4641850"/>
            <a:ext cx="5378450" cy="4398963"/>
          </a:xfrm>
          <a:noFill/>
          <a:ln/>
        </p:spPr>
        <p:txBody>
          <a:bodyPr tIns="9566"/>
          <a:lstStyle/>
          <a:p>
            <a:pPr algn="just" eaLnBrk="1">
              <a:lnSpc>
                <a:spcPct val="93000"/>
              </a:lnSpc>
              <a:spcBef>
                <a:spcPct val="0"/>
              </a:spcBef>
              <a:tabLst>
                <a:tab pos="652463" algn="l"/>
                <a:tab pos="1306513" algn="l"/>
                <a:tab pos="1960563" algn="l"/>
                <a:tab pos="2616200" algn="l"/>
                <a:tab pos="3270250" algn="l"/>
                <a:tab pos="3922713" algn="l"/>
                <a:tab pos="4578350" algn="l"/>
                <a:tab pos="5232400" algn="l"/>
              </a:tabLst>
            </a:pPr>
            <a:r>
              <a:rPr lang="it-IT" altLang="it-IT"/>
              <a:t>Pathophysiological mechanisms in asthma illustrated by the interactions between resident and inflammatory cells and the external environment. The importance of the T helper type 2 (Th2) cells is shown by the contribution of Th2 cytokines IL‐4, IL‐5 and IL‐13 to eosinophilic inflammation and IgE production. Innate lymphoid cell type 2 (ILC‐2) may also contribute to the production of IL‐5 and IL‐13, and Th1 and Th17 cells to a more neutrophilic inflammation. Airway wall remodelling and repair are also important processes that could be driven by Th2 cytokines as well as by growth factors and cytokines derived from epithelial cells and macrophages.</a:t>
            </a:r>
          </a:p>
          <a:p>
            <a:pPr>
              <a:tabLst>
                <a:tab pos="652463" algn="l"/>
                <a:tab pos="1306513" algn="l"/>
                <a:tab pos="1960563" algn="l"/>
                <a:tab pos="2616200" algn="l"/>
                <a:tab pos="3270250" algn="l"/>
                <a:tab pos="3922713" algn="l"/>
                <a:tab pos="4578350" algn="l"/>
                <a:tab pos="5232400" algn="l"/>
              </a:tabLst>
            </a:pPr>
            <a:endParaRPr lang="it-IT" altLang="it-IT"/>
          </a:p>
          <a:p>
            <a:pPr>
              <a:tabLst>
                <a:tab pos="652463" algn="l"/>
                <a:tab pos="1306513" algn="l"/>
                <a:tab pos="1960563" algn="l"/>
                <a:tab pos="2616200" algn="l"/>
                <a:tab pos="3270250" algn="l"/>
                <a:tab pos="3922713" algn="l"/>
                <a:tab pos="4578350" algn="l"/>
                <a:tab pos="5232400" algn="l"/>
              </a:tabLst>
            </a:pPr>
            <a:r>
              <a:rPr lang="en-GB" altLang="it-IT"/>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it-IT" altLang="it-IT"/>
          </a:p>
        </p:txBody>
      </p:sp>
    </p:spTree>
    <p:extLst>
      <p:ext uri="{BB962C8B-B14F-4D97-AF65-F5344CB8AC3E}">
        <p14:creationId xmlns:p14="http://schemas.microsoft.com/office/powerpoint/2010/main" val="154008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p>
            <a:fld id="{AE5D1946-86DF-420E-86D3-674A6CDD1102}" type="slidenum">
              <a:rPr lang="it-IT" altLang="it-IT" smtClean="0">
                <a:latin typeface="Arial" charset="0"/>
                <a:cs typeface="Arial" charset="0"/>
              </a:rPr>
              <a:pPr/>
              <a:t>5</a:t>
            </a:fld>
            <a:endParaRPr lang="it-IT" altLang="it-IT">
              <a:latin typeface="Arial" charset="0"/>
              <a:cs typeface="Arial"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896938" y="4643438"/>
            <a:ext cx="4930775" cy="4397375"/>
          </a:xfrm>
          <a:noFill/>
          <a:ln/>
        </p:spPr>
        <p:txBody>
          <a:bodyPr lIns="93830" tIns="46915" rIns="93830" bIns="46915"/>
          <a:lstStyle/>
          <a:p>
            <a:pPr eaLnBrk="1" hangingPunct="1"/>
            <a:r>
              <a:rPr lang="en-GB" altLang="it-IT"/>
              <a:t>Quadro anatomo-patologico della morte per asma. In questa via aerea periferica si può notare che il lume è completamente ostruito da muco e  detriti cellulari. La parete del bronchiolo presenta un aumento dell’area occupata dal muscolo liscio, ectasia dei vasi ed un marcato infiltrato infiammatorio, costituito prevalentemente da granulociti eosinofili.</a:t>
            </a:r>
          </a:p>
          <a:p>
            <a:pPr eaLnBrk="1" hangingPunct="1"/>
            <a:endParaRPr lang="en-GB" altLang="it-IT"/>
          </a:p>
        </p:txBody>
      </p:sp>
    </p:spTree>
    <p:extLst>
      <p:ext uri="{BB962C8B-B14F-4D97-AF65-F5344CB8AC3E}">
        <p14:creationId xmlns:p14="http://schemas.microsoft.com/office/powerpoint/2010/main" val="341328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p>
            <a:fld id="{FB3F32F2-C99F-4589-ADD5-2FD2C053A989}" type="slidenum">
              <a:rPr lang="it-IT" altLang="it-IT" smtClean="0">
                <a:latin typeface="Arial" charset="0"/>
                <a:cs typeface="Arial" charset="0"/>
              </a:rPr>
              <a:pPr/>
              <a:t>6</a:t>
            </a:fld>
            <a:endParaRPr lang="it-IT" altLang="it-IT">
              <a:latin typeface="Arial" charset="0"/>
              <a:cs typeface="Arial"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896938" y="4643438"/>
            <a:ext cx="4930775" cy="4397375"/>
          </a:xfrm>
          <a:noFill/>
          <a:ln/>
        </p:spPr>
        <p:txBody>
          <a:bodyPr lIns="93830" tIns="46915" rIns="93830" bIns="46915"/>
          <a:lstStyle/>
          <a:p>
            <a:pPr eaLnBrk="1" hangingPunct="1"/>
            <a:r>
              <a:rPr lang="en-GB" altLang="it-IT"/>
              <a:t>Quadro anatomo-patologico della morte per asma. In questa via aerea periferica si può osservare che il calibro della via aerea è notevolmente ridotto per contrazione del muscolo liscio bronchiale. La parete del bronchiolo presenta un aumento dell’area occupata dal muscolo liscio, ectasia dei vasi ed un marcato infiltrato infiammatorio, costituito prevalentemente da granulociti eosinofili.</a:t>
            </a:r>
          </a:p>
          <a:p>
            <a:pPr eaLnBrk="1" hangingPunct="1"/>
            <a:r>
              <a:rPr lang="en-GB" altLang="it-IT"/>
              <a:t>Quadro anatomo-patologico della morte per asma. In questa via aerea periferica si può notare che il lume è completamente ostruito da muco e  detriti cellulari e che la parete del bronchiolo presenta un marcato infiltrato infiammatorio, costituito prevalentemente da granulociti eosinofili.</a:t>
            </a:r>
          </a:p>
          <a:p>
            <a:pPr eaLnBrk="1" hangingPunct="1"/>
            <a:endParaRPr lang="en-GB" altLang="it-IT"/>
          </a:p>
        </p:txBody>
      </p:sp>
    </p:spTree>
    <p:extLst>
      <p:ext uri="{BB962C8B-B14F-4D97-AF65-F5344CB8AC3E}">
        <p14:creationId xmlns:p14="http://schemas.microsoft.com/office/powerpoint/2010/main" val="32564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fld id="{A9B05698-3A38-4CC1-97C4-0A58C7189A75}" type="slidenum">
              <a:rPr lang="it-IT" altLang="it-IT" smtClean="0">
                <a:latin typeface="Arial" charset="0"/>
                <a:cs typeface="Arial" charset="0"/>
              </a:rPr>
              <a:pPr/>
              <a:t>7</a:t>
            </a:fld>
            <a:endParaRPr lang="it-IT" altLang="it-IT">
              <a:latin typeface="Arial" charset="0"/>
              <a:cs typeface="Arial" charset="0"/>
            </a:endParaRPr>
          </a:p>
        </p:txBody>
      </p:sp>
      <p:sp>
        <p:nvSpPr>
          <p:cNvPr id="153602" name="Rectangle 2"/>
          <p:cNvSpPr>
            <a:spLocks noGrp="1" noRot="1" noChangeAspect="1" noChangeArrowheads="1" noTextEdit="1"/>
          </p:cNvSpPr>
          <p:nvPr>
            <p:ph type="sldImg"/>
          </p:nvPr>
        </p:nvSpPr>
        <p:spPr>
          <a:xfrm>
            <a:off x="104775" y="731838"/>
            <a:ext cx="6518275" cy="3667125"/>
          </a:xfrm>
          <a:ln/>
        </p:spPr>
      </p:sp>
      <p:sp>
        <p:nvSpPr>
          <p:cNvPr id="153603" name="Rectangle 3"/>
          <p:cNvSpPr>
            <a:spLocks noGrp="1" noChangeArrowheads="1"/>
          </p:cNvSpPr>
          <p:nvPr>
            <p:ph type="body" idx="1"/>
          </p:nvPr>
        </p:nvSpPr>
        <p:spPr>
          <a:xfrm>
            <a:off x="896938" y="4643438"/>
            <a:ext cx="4930775" cy="4398962"/>
          </a:xfrm>
          <a:noFill/>
          <a:ln/>
        </p:spPr>
        <p:txBody>
          <a:bodyPr/>
          <a:lstStyle/>
          <a:p>
            <a:pPr eaLnBrk="1" hangingPunct="1"/>
            <a:r>
              <a:rPr lang="it-IT" altLang="it-IT"/>
              <a:t>Allergometriche &gt; allergologiche o allergiche</a:t>
            </a:r>
          </a:p>
        </p:txBody>
      </p:sp>
    </p:spTree>
    <p:extLst>
      <p:ext uri="{BB962C8B-B14F-4D97-AF65-F5344CB8AC3E}">
        <p14:creationId xmlns:p14="http://schemas.microsoft.com/office/powerpoint/2010/main" val="258807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86E9B04F-597E-41A7-B25D-BB96698706F3}" type="slidenum">
              <a:rPr lang="it-IT" altLang="it-IT" smtClean="0">
                <a:latin typeface="Arial" charset="0"/>
                <a:cs typeface="Arial" charset="0"/>
              </a:rPr>
              <a:pPr/>
              <a:t>8</a:t>
            </a:fld>
            <a:endParaRPr lang="it-IT" altLang="it-IT">
              <a:latin typeface="Arial" charset="0"/>
              <a:cs typeface="Arial"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43959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txBox="1">
            <a:spLocks noGrp="1" noChangeArrowheads="1"/>
          </p:cNvSpPr>
          <p:nvPr/>
        </p:nvSpPr>
        <p:spPr bwMode="auto">
          <a:xfrm>
            <a:off x="3810000" y="9283700"/>
            <a:ext cx="2913063" cy="488950"/>
          </a:xfrm>
          <a:prstGeom prst="rect">
            <a:avLst/>
          </a:prstGeom>
          <a:noFill/>
          <a:ln w="9525">
            <a:noFill/>
            <a:miter lim="800000"/>
            <a:headEnd/>
            <a:tailEnd/>
          </a:ln>
        </p:spPr>
        <p:txBody>
          <a:bodyPr lIns="90947" tIns="45473" rIns="90947" bIns="45473" anchor="b"/>
          <a:lstStyle/>
          <a:p>
            <a:pPr algn="r" defTabSz="931863"/>
            <a:fld id="{4BE17761-802D-4F20-841E-E041B9605258}" type="slidenum">
              <a:rPr lang="it-IT" altLang="it-IT" sz="1200" b="0">
                <a:solidFill>
                  <a:schemeClr val="tx1"/>
                </a:solidFill>
              </a:rPr>
              <a:pPr algn="r" defTabSz="931863"/>
              <a:t>9</a:t>
            </a:fld>
            <a:endParaRPr lang="it-IT" altLang="it-IT" sz="1200" b="0">
              <a:solidFill>
                <a:schemeClr val="tx1"/>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173434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B1F20C25-CD14-4D19-91D5-19D34B4376D7}" type="slidenum">
              <a:rPr lang="it-IT" altLang="it-IT" smtClean="0">
                <a:latin typeface="Arial" charset="0"/>
                <a:cs typeface="Arial" charset="0"/>
              </a:rPr>
              <a:pPr/>
              <a:t>10</a:t>
            </a:fld>
            <a:endParaRPr lang="it-IT" altLang="it-IT">
              <a:latin typeface="Arial" charset="0"/>
              <a:cs typeface="Arial"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3864941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2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205107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085016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77528" y="164498"/>
            <a:ext cx="11436944" cy="1045200"/>
          </a:xfrm>
          <a:prstGeom prst="snip2DiagRect">
            <a:avLst/>
          </a:prstGeom>
          <a:gradFill flip="none" rotWithShape="1">
            <a:gsLst>
              <a:gs pos="52000">
                <a:schemeClr val="accent5">
                  <a:lumMod val="5000"/>
                  <a:lumOff val="95000"/>
                </a:schemeClr>
              </a:gs>
              <a:gs pos="0">
                <a:schemeClr val="accent5">
                  <a:lumMod val="45000"/>
                  <a:lumOff val="55000"/>
                </a:schemeClr>
              </a:gs>
              <a:gs pos="12000">
                <a:schemeClr val="accent5">
                  <a:lumMod val="45000"/>
                  <a:lumOff val="55000"/>
                </a:schemeClr>
              </a:gs>
              <a:gs pos="100000">
                <a:schemeClr val="bg1"/>
              </a:gs>
            </a:gsLst>
            <a:lin ang="2700000" scaled="1"/>
            <a:tileRect/>
          </a:gra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6"/>
          <p:cNvPicPr>
            <a:picLocks noChangeAspect="1"/>
          </p:cNvPicPr>
          <p:nvPr/>
        </p:nvPicPr>
        <p:blipFill>
          <a:blip r:embed="rId3"/>
          <a:srcRect/>
          <a:stretch>
            <a:fillRect/>
          </a:stretch>
        </p:blipFill>
        <p:spPr bwMode="auto">
          <a:xfrm>
            <a:off x="10521951" y="165101"/>
            <a:ext cx="1293283" cy="993775"/>
          </a:xfrm>
          <a:prstGeom prst="rect">
            <a:avLst/>
          </a:prstGeom>
          <a:noFill/>
          <a:ln w="9525">
            <a:noFill/>
            <a:miter lim="800000"/>
            <a:headEnd/>
            <a:tailEnd/>
          </a:ln>
        </p:spPr>
      </p:pic>
      <p:pic>
        <p:nvPicPr>
          <p:cNvPr id="4" name="Segnaposto contenuto 3"/>
          <p:cNvPicPr>
            <a:picLocks noChangeAspect="1"/>
          </p:cNvPicPr>
          <p:nvPr/>
        </p:nvPicPr>
        <p:blipFill>
          <a:blip r:embed="rId4"/>
          <a:srcRect/>
          <a:stretch>
            <a:fillRect/>
          </a:stretch>
        </p:blipFill>
        <p:spPr bwMode="auto">
          <a:xfrm>
            <a:off x="0" y="6742114"/>
            <a:ext cx="12192000" cy="115887"/>
          </a:xfrm>
          <a:prstGeom prst="rect">
            <a:avLst/>
          </a:prstGeom>
          <a:noFill/>
          <a:ln w="9525">
            <a:noFill/>
            <a:miter lim="800000"/>
            <a:headEnd/>
            <a:tailEnd/>
          </a:ln>
        </p:spPr>
      </p:pic>
    </p:spTree>
    <p:extLst>
      <p:ext uri="{BB962C8B-B14F-4D97-AF65-F5344CB8AC3E}">
        <p14:creationId xmlns:p14="http://schemas.microsoft.com/office/powerpoint/2010/main" val="340522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05675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019EE5D9-FEF5-6C41-9C08-28F49FC03E56}" type="datetimeFigureOut">
              <a:rPr lang="it-IT" smtClean="0"/>
              <a:t>05/01/2021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23392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38455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19EE5D9-FEF5-6C41-9C08-28F49FC03E56}" type="datetimeFigureOut">
              <a:rPr lang="it-IT" smtClean="0"/>
              <a:t>05/01/2021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392514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019EE5D9-FEF5-6C41-9C08-28F49FC03E56}" type="datetimeFigureOut">
              <a:rPr lang="it-IT" smtClean="0"/>
              <a:t>05/01/2021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719509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9EE5D9-FEF5-6C41-9C08-28F49FC03E56}" type="datetimeFigureOut">
              <a:rPr lang="it-IT" smtClean="0"/>
              <a:t>05/01/2021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30759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7093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19EE5D9-FEF5-6C41-9C08-28F49FC03E56}" type="datetimeFigureOut">
              <a:rPr lang="it-IT" smtClean="0"/>
              <a:t>05/01/2021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92FDC3-9B0B-1C4C-9896-65B954A4160C}" type="slidenum">
              <a:rPr lang="it-IT" smtClean="0"/>
              <a:t>‹N›</a:t>
            </a:fld>
            <a:endParaRPr lang="it-IT"/>
          </a:p>
        </p:txBody>
      </p:sp>
    </p:spTree>
    <p:extLst>
      <p:ext uri="{BB962C8B-B14F-4D97-AF65-F5344CB8AC3E}">
        <p14:creationId xmlns:p14="http://schemas.microsoft.com/office/powerpoint/2010/main" val="165146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EE5D9-FEF5-6C41-9C08-28F49FC03E56}" type="datetimeFigureOut">
              <a:rPr lang="it-IT" smtClean="0"/>
              <a:t>05/01/2021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2FDC3-9B0B-1C4C-9896-65B954A4160C}" type="slidenum">
              <a:rPr lang="it-IT" smtClean="0"/>
              <a:t>‹N›</a:t>
            </a:fld>
            <a:endParaRPr lang="it-IT"/>
          </a:p>
        </p:txBody>
      </p:sp>
    </p:spTree>
    <p:extLst>
      <p:ext uri="{BB962C8B-B14F-4D97-AF65-F5344CB8AC3E}">
        <p14:creationId xmlns:p14="http://schemas.microsoft.com/office/powerpoint/2010/main" val="193289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C:\Documenti\Graziella\setticonservati.GIF">
            <a:extLst>
              <a:ext uri="{FF2B5EF4-FFF2-40B4-BE49-F238E27FC236}">
                <a16:creationId xmlns:a16="http://schemas.microsoft.com/office/drawing/2014/main" xmlns="" id="{0290C4A0-09EA-124B-9560-F1EF2A690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685800"/>
            <a:ext cx="4221163" cy="5562600"/>
          </a:xfrm>
          <a:prstGeom prst="rect">
            <a:avLst/>
          </a:prstGeom>
          <a:noFill/>
          <a:extLst>
            <a:ext uri="{909E8E84-426E-40DD-AFC4-6F175D3DCCD1}">
              <a14:hiddenFill xmlns:a14="http://schemas.microsoft.com/office/drawing/2010/main">
                <a:solidFill>
                  <a:srgbClr val="FFFFFF"/>
                </a:solidFill>
              </a14:hiddenFill>
            </a:ext>
          </a:extLst>
        </p:spPr>
      </p:pic>
      <p:pic>
        <p:nvPicPr>
          <p:cNvPr id="303108" name="Picture 4" descr="3dx.jpg                                                        0000FCFDOdissey                        ABA78158:">
            <a:extLst>
              <a:ext uri="{FF2B5EF4-FFF2-40B4-BE49-F238E27FC236}">
                <a16:creationId xmlns:a16="http://schemas.microsoft.com/office/drawing/2014/main" xmlns="" id="{9E7986C5-0ABE-B74C-931B-1807EEC26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1" y="685800"/>
            <a:ext cx="4322763"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xmlns="" id="{DC4BCC07-6779-9143-8CB3-1AD6A3C49D03}"/>
              </a:ext>
            </a:extLst>
          </p:cNvPr>
          <p:cNvSpPr txBox="1"/>
          <p:nvPr/>
        </p:nvSpPr>
        <p:spPr>
          <a:xfrm>
            <a:off x="3138985" y="341194"/>
            <a:ext cx="701987" cy="369332"/>
          </a:xfrm>
          <a:prstGeom prst="rect">
            <a:avLst/>
          </a:prstGeom>
          <a:noFill/>
        </p:spPr>
        <p:txBody>
          <a:bodyPr wrap="none" rtlCol="0">
            <a:spAutoFit/>
          </a:bodyPr>
          <a:lstStyle/>
          <a:p>
            <a:r>
              <a:rPr lang="it-IT" dirty="0"/>
              <a:t>BPCO</a:t>
            </a:r>
          </a:p>
        </p:txBody>
      </p:sp>
      <p:sp>
        <p:nvSpPr>
          <p:cNvPr id="5" name="CasellaDiTesto 4">
            <a:extLst>
              <a:ext uri="{FF2B5EF4-FFF2-40B4-BE49-F238E27FC236}">
                <a16:creationId xmlns:a16="http://schemas.microsoft.com/office/drawing/2014/main" xmlns="" id="{21E2E9EC-6C30-5F45-9087-21595D7ABE8D}"/>
              </a:ext>
            </a:extLst>
          </p:cNvPr>
          <p:cNvSpPr txBox="1"/>
          <p:nvPr/>
        </p:nvSpPr>
        <p:spPr>
          <a:xfrm>
            <a:off x="7479195" y="330663"/>
            <a:ext cx="2024272" cy="369332"/>
          </a:xfrm>
          <a:prstGeom prst="rect">
            <a:avLst/>
          </a:prstGeom>
          <a:noFill/>
        </p:spPr>
        <p:txBody>
          <a:bodyPr wrap="none" rtlCol="0">
            <a:spAutoFit/>
          </a:bodyPr>
          <a:lstStyle/>
          <a:p>
            <a:r>
              <a:rPr lang="it-IT" dirty="0"/>
              <a:t>ASMA BRONCHIALE</a:t>
            </a:r>
          </a:p>
        </p:txBody>
      </p:sp>
      <p:pic>
        <p:nvPicPr>
          <p:cNvPr id="3" name="Audio 2">
            <a:hlinkClick r:id="" action="ppaction://media"/>
            <a:extLst>
              <a:ext uri="{FF2B5EF4-FFF2-40B4-BE49-F238E27FC236}">
                <a16:creationId xmlns:a16="http://schemas.microsoft.com/office/drawing/2014/main" xmlns="" id="{B247BCFB-ADDC-1B48-9FE5-15DBC225E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03618525"/>
      </p:ext>
    </p:extLst>
  </p:cSld>
  <p:clrMapOvr>
    <a:masterClrMapping/>
  </p:clrMapOvr>
  <mc:AlternateContent xmlns:mc="http://schemas.openxmlformats.org/markup-compatibility/2006" xmlns:p14="http://schemas.microsoft.com/office/powerpoint/2010/main">
    <mc:Choice Requires="p14">
      <p:transition spd="slow" p14:dur="2000" advTm="35469"/>
    </mc:Choice>
    <mc:Fallback xmlns="">
      <p:transition spd="slow" advTm="3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2"/>
          <p:cNvSpPr txBox="1">
            <a:spLocks noChangeArrowheads="1"/>
          </p:cNvSpPr>
          <p:nvPr/>
        </p:nvSpPr>
        <p:spPr bwMode="auto">
          <a:xfrm>
            <a:off x="2309813" y="5672139"/>
            <a:ext cx="7700962" cy="923925"/>
          </a:xfrm>
          <a:prstGeom prst="rect">
            <a:avLst/>
          </a:prstGeom>
          <a:noFill/>
          <a:ln w="9525">
            <a:noFill/>
            <a:miter lim="800000"/>
            <a:headEnd/>
            <a:tailEnd/>
          </a:ln>
        </p:spPr>
        <p:txBody>
          <a:bodyPr>
            <a:spAutoFit/>
          </a:bodyPr>
          <a:lstStyle/>
          <a:p>
            <a:pPr algn="ctr"/>
            <a:r>
              <a:rPr lang="it-IT" altLang="it-IT"/>
              <a:t>Nel pannello di sinistra è raffigurata la curva dose-risposta del test alla metacolina in un soggetto normale e, nel pannello di destra, quella di un soggetto con asma.</a:t>
            </a:r>
          </a:p>
        </p:txBody>
      </p:sp>
      <p:grpSp>
        <p:nvGrpSpPr>
          <p:cNvPr id="158722" name="Group 3"/>
          <p:cNvGrpSpPr>
            <a:grpSpLocks/>
          </p:cNvGrpSpPr>
          <p:nvPr/>
        </p:nvGrpSpPr>
        <p:grpSpPr bwMode="auto">
          <a:xfrm>
            <a:off x="2160259" y="2319339"/>
            <a:ext cx="8302954" cy="2979737"/>
            <a:chOff x="100" y="999"/>
            <a:chExt cx="5630" cy="1877"/>
          </a:xfrm>
        </p:grpSpPr>
        <p:sp>
          <p:nvSpPr>
            <p:cNvPr id="158725" name="Rectangle 4"/>
            <p:cNvSpPr>
              <a:spLocks noChangeArrowheads="1"/>
            </p:cNvSpPr>
            <p:nvPr/>
          </p:nvSpPr>
          <p:spPr bwMode="auto">
            <a:xfrm>
              <a:off x="3018" y="1028"/>
              <a:ext cx="2712" cy="1848"/>
            </a:xfrm>
            <a:prstGeom prst="rect">
              <a:avLst/>
            </a:prstGeom>
            <a:noFill/>
            <a:ln w="9525">
              <a:noFill/>
              <a:miter lim="800000"/>
              <a:headEnd/>
              <a:tailEnd/>
            </a:ln>
          </p:spPr>
          <p:txBody>
            <a:bodyPr wrap="none" anchor="ctr"/>
            <a:lstStyle/>
            <a:p>
              <a:pPr>
                <a:spcBef>
                  <a:spcPct val="50000"/>
                </a:spcBef>
              </a:pPr>
              <a:endParaRPr lang="it-IT" altLang="it-IT">
                <a:solidFill>
                  <a:srgbClr val="FFFF00"/>
                </a:solidFill>
              </a:endParaRPr>
            </a:p>
          </p:txBody>
        </p:sp>
        <p:grpSp>
          <p:nvGrpSpPr>
            <p:cNvPr id="158726" name="Group 5"/>
            <p:cNvGrpSpPr>
              <a:grpSpLocks/>
            </p:cNvGrpSpPr>
            <p:nvPr/>
          </p:nvGrpSpPr>
          <p:grpSpPr bwMode="auto">
            <a:xfrm>
              <a:off x="3034" y="999"/>
              <a:ext cx="2568" cy="1639"/>
              <a:chOff x="3034" y="999"/>
              <a:chExt cx="2568" cy="1639"/>
            </a:xfrm>
          </p:grpSpPr>
          <p:sp>
            <p:nvSpPr>
              <p:cNvPr id="158772" name="Line 6"/>
              <p:cNvSpPr>
                <a:spLocks noChangeShapeType="1"/>
              </p:cNvSpPr>
              <p:nvPr/>
            </p:nvSpPr>
            <p:spPr bwMode="auto">
              <a:xfrm>
                <a:off x="3620" y="2058"/>
                <a:ext cx="1830" cy="0"/>
              </a:xfrm>
              <a:prstGeom prst="line">
                <a:avLst/>
              </a:prstGeom>
              <a:noFill/>
              <a:ln w="12700">
                <a:solidFill>
                  <a:srgbClr val="080808"/>
                </a:solidFill>
                <a:prstDash val="dash"/>
                <a:round/>
                <a:headEnd/>
                <a:tailEnd/>
              </a:ln>
            </p:spPr>
            <p:txBody>
              <a:bodyPr/>
              <a:lstStyle/>
              <a:p>
                <a:endParaRPr lang="it-IT"/>
              </a:p>
            </p:txBody>
          </p:sp>
          <p:sp>
            <p:nvSpPr>
              <p:cNvPr id="158773" name="Line 7"/>
              <p:cNvSpPr>
                <a:spLocks noChangeShapeType="1"/>
              </p:cNvSpPr>
              <p:nvPr/>
            </p:nvSpPr>
            <p:spPr bwMode="auto">
              <a:xfrm>
                <a:off x="3626" y="1976"/>
                <a:ext cx="1830" cy="0"/>
              </a:xfrm>
              <a:prstGeom prst="line">
                <a:avLst/>
              </a:prstGeom>
              <a:noFill/>
              <a:ln w="12700">
                <a:solidFill>
                  <a:srgbClr val="080808"/>
                </a:solidFill>
                <a:prstDash val="dash"/>
                <a:round/>
                <a:headEnd/>
                <a:tailEnd/>
              </a:ln>
            </p:spPr>
            <p:txBody>
              <a:bodyPr/>
              <a:lstStyle/>
              <a:p>
                <a:endParaRPr lang="it-IT"/>
              </a:p>
            </p:txBody>
          </p:sp>
          <p:sp>
            <p:nvSpPr>
              <p:cNvPr id="158774" name="Line 8"/>
              <p:cNvSpPr>
                <a:spLocks noChangeShapeType="1"/>
              </p:cNvSpPr>
              <p:nvPr/>
            </p:nvSpPr>
            <p:spPr bwMode="auto">
              <a:xfrm>
                <a:off x="3624" y="1798"/>
                <a:ext cx="1830" cy="0"/>
              </a:xfrm>
              <a:prstGeom prst="line">
                <a:avLst/>
              </a:prstGeom>
              <a:noFill/>
              <a:ln w="12700">
                <a:solidFill>
                  <a:srgbClr val="080808"/>
                </a:solidFill>
                <a:prstDash val="dash"/>
                <a:round/>
                <a:headEnd/>
                <a:tailEnd/>
              </a:ln>
            </p:spPr>
            <p:txBody>
              <a:bodyPr/>
              <a:lstStyle/>
              <a:p>
                <a:endParaRPr lang="it-IT"/>
              </a:p>
            </p:txBody>
          </p:sp>
          <p:grpSp>
            <p:nvGrpSpPr>
              <p:cNvPr id="158775" name="Group 9"/>
              <p:cNvGrpSpPr>
                <a:grpSpLocks/>
              </p:cNvGrpSpPr>
              <p:nvPr/>
            </p:nvGrpSpPr>
            <p:grpSpPr bwMode="auto">
              <a:xfrm>
                <a:off x="3616" y="2294"/>
                <a:ext cx="1844" cy="78"/>
                <a:chOff x="746" y="2280"/>
                <a:chExt cx="1844" cy="78"/>
              </a:xfrm>
            </p:grpSpPr>
            <p:grpSp>
              <p:nvGrpSpPr>
                <p:cNvPr id="158808" name="Group 10"/>
                <p:cNvGrpSpPr>
                  <a:grpSpLocks/>
                </p:cNvGrpSpPr>
                <p:nvPr/>
              </p:nvGrpSpPr>
              <p:grpSpPr bwMode="auto">
                <a:xfrm>
                  <a:off x="806" y="2306"/>
                  <a:ext cx="1784" cy="52"/>
                  <a:chOff x="806" y="2304"/>
                  <a:chExt cx="1784" cy="52"/>
                </a:xfrm>
              </p:grpSpPr>
              <p:sp>
                <p:nvSpPr>
                  <p:cNvPr id="158811" name="Line 11"/>
                  <p:cNvSpPr>
                    <a:spLocks noChangeShapeType="1"/>
                  </p:cNvSpPr>
                  <p:nvPr/>
                </p:nvSpPr>
                <p:spPr bwMode="auto">
                  <a:xfrm>
                    <a:off x="810" y="2312"/>
                    <a:ext cx="1774" cy="0"/>
                  </a:xfrm>
                  <a:prstGeom prst="line">
                    <a:avLst/>
                  </a:prstGeom>
                  <a:noFill/>
                  <a:ln w="28575">
                    <a:solidFill>
                      <a:srgbClr val="080808"/>
                    </a:solidFill>
                    <a:round/>
                    <a:headEnd/>
                    <a:tailEnd/>
                  </a:ln>
                </p:spPr>
                <p:txBody>
                  <a:bodyPr/>
                  <a:lstStyle/>
                  <a:p>
                    <a:endParaRPr lang="it-IT"/>
                  </a:p>
                </p:txBody>
              </p:sp>
              <p:sp>
                <p:nvSpPr>
                  <p:cNvPr id="158812" name="Line 12"/>
                  <p:cNvSpPr>
                    <a:spLocks noChangeShapeType="1"/>
                  </p:cNvSpPr>
                  <p:nvPr/>
                </p:nvSpPr>
                <p:spPr bwMode="auto">
                  <a:xfrm>
                    <a:off x="806" y="2304"/>
                    <a:ext cx="0" cy="52"/>
                  </a:xfrm>
                  <a:prstGeom prst="line">
                    <a:avLst/>
                  </a:prstGeom>
                  <a:noFill/>
                  <a:ln w="28575">
                    <a:solidFill>
                      <a:srgbClr val="080808"/>
                    </a:solidFill>
                    <a:round/>
                    <a:headEnd/>
                    <a:tailEnd/>
                  </a:ln>
                </p:spPr>
                <p:txBody>
                  <a:bodyPr/>
                  <a:lstStyle/>
                  <a:p>
                    <a:endParaRPr lang="it-IT"/>
                  </a:p>
                </p:txBody>
              </p:sp>
              <p:sp>
                <p:nvSpPr>
                  <p:cNvPr id="158813" name="Line 13"/>
                  <p:cNvSpPr>
                    <a:spLocks noChangeShapeType="1"/>
                  </p:cNvSpPr>
                  <p:nvPr/>
                </p:nvSpPr>
                <p:spPr bwMode="auto">
                  <a:xfrm>
                    <a:off x="998" y="2304"/>
                    <a:ext cx="0" cy="52"/>
                  </a:xfrm>
                  <a:prstGeom prst="line">
                    <a:avLst/>
                  </a:prstGeom>
                  <a:noFill/>
                  <a:ln w="28575">
                    <a:solidFill>
                      <a:srgbClr val="080808"/>
                    </a:solidFill>
                    <a:round/>
                    <a:headEnd/>
                    <a:tailEnd/>
                  </a:ln>
                </p:spPr>
                <p:txBody>
                  <a:bodyPr/>
                  <a:lstStyle/>
                  <a:p>
                    <a:endParaRPr lang="it-IT"/>
                  </a:p>
                </p:txBody>
              </p:sp>
              <p:sp>
                <p:nvSpPr>
                  <p:cNvPr id="158814" name="Line 14"/>
                  <p:cNvSpPr>
                    <a:spLocks noChangeShapeType="1"/>
                  </p:cNvSpPr>
                  <p:nvPr/>
                </p:nvSpPr>
                <p:spPr bwMode="auto">
                  <a:xfrm>
                    <a:off x="1392" y="2304"/>
                    <a:ext cx="0" cy="52"/>
                  </a:xfrm>
                  <a:prstGeom prst="line">
                    <a:avLst/>
                  </a:prstGeom>
                  <a:noFill/>
                  <a:ln w="28575">
                    <a:solidFill>
                      <a:srgbClr val="080808"/>
                    </a:solidFill>
                    <a:round/>
                    <a:headEnd/>
                    <a:tailEnd/>
                  </a:ln>
                </p:spPr>
                <p:txBody>
                  <a:bodyPr/>
                  <a:lstStyle/>
                  <a:p>
                    <a:endParaRPr lang="it-IT"/>
                  </a:p>
                </p:txBody>
              </p:sp>
              <p:sp>
                <p:nvSpPr>
                  <p:cNvPr id="158815" name="Line 15"/>
                  <p:cNvSpPr>
                    <a:spLocks noChangeShapeType="1"/>
                  </p:cNvSpPr>
                  <p:nvPr/>
                </p:nvSpPr>
                <p:spPr bwMode="auto">
                  <a:xfrm>
                    <a:off x="1644" y="2304"/>
                    <a:ext cx="0" cy="52"/>
                  </a:xfrm>
                  <a:prstGeom prst="line">
                    <a:avLst/>
                  </a:prstGeom>
                  <a:noFill/>
                  <a:ln w="28575">
                    <a:solidFill>
                      <a:srgbClr val="080808"/>
                    </a:solidFill>
                    <a:round/>
                    <a:headEnd/>
                    <a:tailEnd/>
                  </a:ln>
                </p:spPr>
                <p:txBody>
                  <a:bodyPr/>
                  <a:lstStyle/>
                  <a:p>
                    <a:endParaRPr lang="it-IT"/>
                  </a:p>
                </p:txBody>
              </p:sp>
              <p:sp>
                <p:nvSpPr>
                  <p:cNvPr id="158816" name="Line 16"/>
                  <p:cNvSpPr>
                    <a:spLocks noChangeShapeType="1"/>
                  </p:cNvSpPr>
                  <p:nvPr/>
                </p:nvSpPr>
                <p:spPr bwMode="auto">
                  <a:xfrm>
                    <a:off x="1828" y="2304"/>
                    <a:ext cx="0" cy="52"/>
                  </a:xfrm>
                  <a:prstGeom prst="line">
                    <a:avLst/>
                  </a:prstGeom>
                  <a:noFill/>
                  <a:ln w="28575">
                    <a:solidFill>
                      <a:srgbClr val="080808"/>
                    </a:solidFill>
                    <a:round/>
                    <a:headEnd/>
                    <a:tailEnd/>
                  </a:ln>
                </p:spPr>
                <p:txBody>
                  <a:bodyPr/>
                  <a:lstStyle/>
                  <a:p>
                    <a:endParaRPr lang="it-IT"/>
                  </a:p>
                </p:txBody>
              </p:sp>
              <p:sp>
                <p:nvSpPr>
                  <p:cNvPr id="158817" name="Line 17"/>
                  <p:cNvSpPr>
                    <a:spLocks noChangeShapeType="1"/>
                  </p:cNvSpPr>
                  <p:nvPr/>
                </p:nvSpPr>
                <p:spPr bwMode="auto">
                  <a:xfrm>
                    <a:off x="2068" y="2304"/>
                    <a:ext cx="0" cy="52"/>
                  </a:xfrm>
                  <a:prstGeom prst="line">
                    <a:avLst/>
                  </a:prstGeom>
                  <a:noFill/>
                  <a:ln w="28575">
                    <a:solidFill>
                      <a:srgbClr val="080808"/>
                    </a:solidFill>
                    <a:round/>
                    <a:headEnd/>
                    <a:tailEnd/>
                  </a:ln>
                </p:spPr>
                <p:txBody>
                  <a:bodyPr/>
                  <a:lstStyle/>
                  <a:p>
                    <a:endParaRPr lang="it-IT"/>
                  </a:p>
                </p:txBody>
              </p:sp>
              <p:sp>
                <p:nvSpPr>
                  <p:cNvPr id="158818" name="Line 18"/>
                  <p:cNvSpPr>
                    <a:spLocks noChangeShapeType="1"/>
                  </p:cNvSpPr>
                  <p:nvPr/>
                </p:nvSpPr>
                <p:spPr bwMode="auto">
                  <a:xfrm>
                    <a:off x="2334" y="2304"/>
                    <a:ext cx="0" cy="52"/>
                  </a:xfrm>
                  <a:prstGeom prst="line">
                    <a:avLst/>
                  </a:prstGeom>
                  <a:noFill/>
                  <a:ln w="28575">
                    <a:solidFill>
                      <a:srgbClr val="080808"/>
                    </a:solidFill>
                    <a:round/>
                    <a:headEnd/>
                    <a:tailEnd/>
                  </a:ln>
                </p:spPr>
                <p:txBody>
                  <a:bodyPr/>
                  <a:lstStyle/>
                  <a:p>
                    <a:endParaRPr lang="it-IT"/>
                  </a:p>
                </p:txBody>
              </p:sp>
              <p:sp>
                <p:nvSpPr>
                  <p:cNvPr id="158819" name="Line 19"/>
                  <p:cNvSpPr>
                    <a:spLocks noChangeShapeType="1"/>
                  </p:cNvSpPr>
                  <p:nvPr/>
                </p:nvSpPr>
                <p:spPr bwMode="auto">
                  <a:xfrm>
                    <a:off x="2590" y="2304"/>
                    <a:ext cx="0" cy="52"/>
                  </a:xfrm>
                  <a:prstGeom prst="line">
                    <a:avLst/>
                  </a:prstGeom>
                  <a:noFill/>
                  <a:ln w="28575">
                    <a:solidFill>
                      <a:srgbClr val="080808"/>
                    </a:solidFill>
                    <a:round/>
                    <a:headEnd/>
                    <a:tailEnd/>
                  </a:ln>
                </p:spPr>
                <p:txBody>
                  <a:bodyPr/>
                  <a:lstStyle/>
                  <a:p>
                    <a:endParaRPr lang="it-IT"/>
                  </a:p>
                </p:txBody>
              </p:sp>
            </p:grpSp>
            <p:sp>
              <p:nvSpPr>
                <p:cNvPr id="158809" name="Line 20"/>
                <p:cNvSpPr>
                  <a:spLocks noChangeShapeType="1"/>
                </p:cNvSpPr>
                <p:nvPr/>
              </p:nvSpPr>
              <p:spPr bwMode="auto">
                <a:xfrm flipH="1">
                  <a:off x="770" y="2280"/>
                  <a:ext cx="38" cy="66"/>
                </a:xfrm>
                <a:prstGeom prst="line">
                  <a:avLst/>
                </a:prstGeom>
                <a:noFill/>
                <a:ln w="19050">
                  <a:solidFill>
                    <a:srgbClr val="080808"/>
                  </a:solidFill>
                  <a:round/>
                  <a:headEnd/>
                  <a:tailEnd/>
                </a:ln>
              </p:spPr>
              <p:txBody>
                <a:bodyPr/>
                <a:lstStyle/>
                <a:p>
                  <a:endParaRPr lang="it-IT"/>
                </a:p>
              </p:txBody>
            </p:sp>
            <p:sp>
              <p:nvSpPr>
                <p:cNvPr id="158810" name="Line 21"/>
                <p:cNvSpPr>
                  <a:spLocks noChangeShapeType="1"/>
                </p:cNvSpPr>
                <p:nvPr/>
              </p:nvSpPr>
              <p:spPr bwMode="auto">
                <a:xfrm flipH="1">
                  <a:off x="746" y="2280"/>
                  <a:ext cx="38" cy="66"/>
                </a:xfrm>
                <a:prstGeom prst="line">
                  <a:avLst/>
                </a:prstGeom>
                <a:noFill/>
                <a:ln w="19050">
                  <a:solidFill>
                    <a:srgbClr val="080808"/>
                  </a:solidFill>
                  <a:round/>
                  <a:headEnd/>
                  <a:tailEnd/>
                </a:ln>
              </p:spPr>
              <p:txBody>
                <a:bodyPr/>
                <a:lstStyle/>
                <a:p>
                  <a:endParaRPr lang="it-IT"/>
                </a:p>
              </p:txBody>
            </p:sp>
          </p:grpSp>
          <p:sp>
            <p:nvSpPr>
              <p:cNvPr id="158776" name="Text Box 22"/>
              <p:cNvSpPr txBox="1">
                <a:spLocks noChangeArrowheads="1"/>
              </p:cNvSpPr>
              <p:nvPr/>
            </p:nvSpPr>
            <p:spPr bwMode="auto">
              <a:xfrm>
                <a:off x="3752" y="2361"/>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40</a:t>
                </a:r>
              </a:p>
            </p:txBody>
          </p:sp>
          <p:sp>
            <p:nvSpPr>
              <p:cNvPr id="158777" name="Text Box 23"/>
              <p:cNvSpPr txBox="1">
                <a:spLocks noChangeArrowheads="1"/>
              </p:cNvSpPr>
              <p:nvPr/>
            </p:nvSpPr>
            <p:spPr bwMode="auto">
              <a:xfrm>
                <a:off x="4128"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120</a:t>
                </a:r>
              </a:p>
            </p:txBody>
          </p:sp>
          <p:sp>
            <p:nvSpPr>
              <p:cNvPr id="158778" name="Text Box 24"/>
              <p:cNvSpPr txBox="1">
                <a:spLocks noChangeArrowheads="1"/>
              </p:cNvSpPr>
              <p:nvPr/>
            </p:nvSpPr>
            <p:spPr bwMode="auto">
              <a:xfrm>
                <a:off x="4374"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240</a:t>
                </a:r>
              </a:p>
            </p:txBody>
          </p:sp>
          <p:sp>
            <p:nvSpPr>
              <p:cNvPr id="158779" name="Text Box 25"/>
              <p:cNvSpPr txBox="1">
                <a:spLocks noChangeArrowheads="1"/>
              </p:cNvSpPr>
              <p:nvPr/>
            </p:nvSpPr>
            <p:spPr bwMode="auto">
              <a:xfrm>
                <a:off x="4554"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400</a:t>
                </a:r>
              </a:p>
            </p:txBody>
          </p:sp>
          <p:sp>
            <p:nvSpPr>
              <p:cNvPr id="158780" name="Text Box 26"/>
              <p:cNvSpPr txBox="1">
                <a:spLocks noChangeArrowheads="1"/>
              </p:cNvSpPr>
              <p:nvPr/>
            </p:nvSpPr>
            <p:spPr bwMode="auto">
              <a:xfrm>
                <a:off x="4812"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800</a:t>
                </a:r>
              </a:p>
            </p:txBody>
          </p:sp>
          <p:sp>
            <p:nvSpPr>
              <p:cNvPr id="158781" name="Text Box 27"/>
              <p:cNvSpPr txBox="1">
                <a:spLocks noChangeArrowheads="1"/>
              </p:cNvSpPr>
              <p:nvPr/>
            </p:nvSpPr>
            <p:spPr bwMode="auto">
              <a:xfrm>
                <a:off x="5033" y="2361"/>
                <a:ext cx="303" cy="155"/>
              </a:xfrm>
              <a:prstGeom prst="rect">
                <a:avLst/>
              </a:prstGeom>
              <a:noFill/>
              <a:ln w="9525">
                <a:noFill/>
                <a:miter lim="800000"/>
                <a:headEnd/>
                <a:tailEnd/>
              </a:ln>
            </p:spPr>
            <p:txBody>
              <a:bodyPr wrap="none">
                <a:spAutoFit/>
              </a:bodyPr>
              <a:lstStyle/>
              <a:p>
                <a:pPr algn="ctr"/>
                <a:r>
                  <a:rPr lang="it-IT" altLang="it-IT" sz="1000">
                    <a:solidFill>
                      <a:srgbClr val="080808"/>
                    </a:solidFill>
                  </a:rPr>
                  <a:t>1600</a:t>
                </a:r>
              </a:p>
            </p:txBody>
          </p:sp>
          <p:sp>
            <p:nvSpPr>
              <p:cNvPr id="158782" name="Text Box 28"/>
              <p:cNvSpPr txBox="1">
                <a:spLocks noChangeArrowheads="1"/>
              </p:cNvSpPr>
              <p:nvPr/>
            </p:nvSpPr>
            <p:spPr bwMode="auto">
              <a:xfrm>
                <a:off x="5299" y="2361"/>
                <a:ext cx="303" cy="155"/>
              </a:xfrm>
              <a:prstGeom prst="rect">
                <a:avLst/>
              </a:prstGeom>
              <a:noFill/>
              <a:ln w="9525">
                <a:noFill/>
                <a:miter lim="800000"/>
                <a:headEnd/>
                <a:tailEnd/>
              </a:ln>
            </p:spPr>
            <p:txBody>
              <a:bodyPr wrap="none">
                <a:spAutoFit/>
              </a:bodyPr>
              <a:lstStyle/>
              <a:p>
                <a:pPr algn="ctr"/>
                <a:r>
                  <a:rPr lang="it-IT" altLang="it-IT" sz="1000">
                    <a:solidFill>
                      <a:srgbClr val="080808"/>
                    </a:solidFill>
                  </a:rPr>
                  <a:t>3200</a:t>
                </a:r>
              </a:p>
            </p:txBody>
          </p:sp>
          <p:sp>
            <p:nvSpPr>
              <p:cNvPr id="158783" name="Text Box 29"/>
              <p:cNvSpPr txBox="1">
                <a:spLocks noChangeArrowheads="1"/>
              </p:cNvSpPr>
              <p:nvPr/>
            </p:nvSpPr>
            <p:spPr bwMode="auto">
              <a:xfrm>
                <a:off x="4387" y="2483"/>
                <a:ext cx="959" cy="155"/>
              </a:xfrm>
              <a:prstGeom prst="rect">
                <a:avLst/>
              </a:prstGeom>
              <a:noFill/>
              <a:ln w="9525">
                <a:noFill/>
                <a:miter lim="800000"/>
                <a:headEnd/>
                <a:tailEnd/>
              </a:ln>
            </p:spPr>
            <p:txBody>
              <a:bodyPr wrap="none">
                <a:spAutoFit/>
              </a:bodyPr>
              <a:lstStyle/>
              <a:p>
                <a:pPr algn="ctr"/>
                <a:r>
                  <a:rPr lang="it-IT" altLang="it-IT" sz="1000">
                    <a:solidFill>
                      <a:srgbClr val="080808"/>
                    </a:solidFill>
                  </a:rPr>
                  <a:t>Dose (</a:t>
                </a:r>
                <a:r>
                  <a:rPr lang="en-US" altLang="it-IT" sz="1000">
                    <a:solidFill>
                      <a:srgbClr val="080808"/>
                    </a:solidFill>
                  </a:rPr>
                  <a:t>µg di metacolina)</a:t>
                </a:r>
              </a:p>
            </p:txBody>
          </p:sp>
          <p:sp>
            <p:nvSpPr>
              <p:cNvPr id="158784" name="Line 30"/>
              <p:cNvSpPr>
                <a:spLocks noChangeShapeType="1"/>
              </p:cNvSpPr>
              <p:nvPr/>
            </p:nvSpPr>
            <p:spPr bwMode="auto">
              <a:xfrm>
                <a:off x="3602" y="2318"/>
                <a:ext cx="0" cy="0"/>
              </a:xfrm>
              <a:prstGeom prst="line">
                <a:avLst/>
              </a:prstGeom>
              <a:noFill/>
              <a:ln w="28575">
                <a:solidFill>
                  <a:srgbClr val="080808"/>
                </a:solidFill>
                <a:round/>
                <a:headEnd/>
                <a:tailEnd/>
              </a:ln>
            </p:spPr>
            <p:txBody>
              <a:bodyPr/>
              <a:lstStyle/>
              <a:p>
                <a:endParaRPr lang="it-IT"/>
              </a:p>
            </p:txBody>
          </p:sp>
          <p:grpSp>
            <p:nvGrpSpPr>
              <p:cNvPr id="158785" name="Group 31"/>
              <p:cNvGrpSpPr>
                <a:grpSpLocks/>
              </p:cNvGrpSpPr>
              <p:nvPr/>
            </p:nvGrpSpPr>
            <p:grpSpPr bwMode="auto">
              <a:xfrm>
                <a:off x="3558" y="1082"/>
                <a:ext cx="52" cy="1248"/>
                <a:chOff x="640" y="1068"/>
                <a:chExt cx="52" cy="1248"/>
              </a:xfrm>
            </p:grpSpPr>
            <p:sp>
              <p:nvSpPr>
                <p:cNvPr id="158799" name="Line 32"/>
                <p:cNvSpPr>
                  <a:spLocks noChangeShapeType="1"/>
                </p:cNvSpPr>
                <p:nvPr/>
              </p:nvSpPr>
              <p:spPr bwMode="auto">
                <a:xfrm>
                  <a:off x="684" y="1074"/>
                  <a:ext cx="0" cy="1242"/>
                </a:xfrm>
                <a:prstGeom prst="line">
                  <a:avLst/>
                </a:prstGeom>
                <a:noFill/>
                <a:ln w="28575">
                  <a:solidFill>
                    <a:srgbClr val="080808"/>
                  </a:solidFill>
                  <a:round/>
                  <a:headEnd/>
                  <a:tailEnd/>
                </a:ln>
              </p:spPr>
              <p:txBody>
                <a:bodyPr/>
                <a:lstStyle/>
                <a:p>
                  <a:endParaRPr lang="it-IT"/>
                </a:p>
              </p:txBody>
            </p:sp>
            <p:sp>
              <p:nvSpPr>
                <p:cNvPr id="158800" name="Line 33"/>
                <p:cNvSpPr>
                  <a:spLocks noChangeShapeType="1"/>
                </p:cNvSpPr>
                <p:nvPr/>
              </p:nvSpPr>
              <p:spPr bwMode="auto">
                <a:xfrm flipH="1">
                  <a:off x="640" y="2316"/>
                  <a:ext cx="52" cy="0"/>
                </a:xfrm>
                <a:prstGeom prst="line">
                  <a:avLst/>
                </a:prstGeom>
                <a:noFill/>
                <a:ln w="28575">
                  <a:solidFill>
                    <a:srgbClr val="080808"/>
                  </a:solidFill>
                  <a:round/>
                  <a:headEnd/>
                  <a:tailEnd/>
                </a:ln>
              </p:spPr>
              <p:txBody>
                <a:bodyPr/>
                <a:lstStyle/>
                <a:p>
                  <a:endParaRPr lang="it-IT"/>
                </a:p>
              </p:txBody>
            </p:sp>
            <p:sp>
              <p:nvSpPr>
                <p:cNvPr id="158801" name="Line 34"/>
                <p:cNvSpPr>
                  <a:spLocks noChangeShapeType="1"/>
                </p:cNvSpPr>
                <p:nvPr/>
              </p:nvSpPr>
              <p:spPr bwMode="auto">
                <a:xfrm flipH="1">
                  <a:off x="640" y="2136"/>
                  <a:ext cx="52" cy="0"/>
                </a:xfrm>
                <a:prstGeom prst="line">
                  <a:avLst/>
                </a:prstGeom>
                <a:noFill/>
                <a:ln w="28575">
                  <a:solidFill>
                    <a:srgbClr val="080808"/>
                  </a:solidFill>
                  <a:round/>
                  <a:headEnd/>
                  <a:tailEnd/>
                </a:ln>
              </p:spPr>
              <p:txBody>
                <a:bodyPr/>
                <a:lstStyle/>
                <a:p>
                  <a:endParaRPr lang="it-IT"/>
                </a:p>
              </p:txBody>
            </p:sp>
            <p:sp>
              <p:nvSpPr>
                <p:cNvPr id="158802" name="Line 35"/>
                <p:cNvSpPr>
                  <a:spLocks noChangeShapeType="1"/>
                </p:cNvSpPr>
                <p:nvPr/>
              </p:nvSpPr>
              <p:spPr bwMode="auto">
                <a:xfrm flipH="1">
                  <a:off x="640" y="1960"/>
                  <a:ext cx="52" cy="0"/>
                </a:xfrm>
                <a:prstGeom prst="line">
                  <a:avLst/>
                </a:prstGeom>
                <a:noFill/>
                <a:ln w="28575">
                  <a:solidFill>
                    <a:srgbClr val="080808"/>
                  </a:solidFill>
                  <a:round/>
                  <a:headEnd/>
                  <a:tailEnd/>
                </a:ln>
              </p:spPr>
              <p:txBody>
                <a:bodyPr/>
                <a:lstStyle/>
                <a:p>
                  <a:endParaRPr lang="it-IT"/>
                </a:p>
              </p:txBody>
            </p:sp>
            <p:sp>
              <p:nvSpPr>
                <p:cNvPr id="158803" name="Line 36"/>
                <p:cNvSpPr>
                  <a:spLocks noChangeShapeType="1"/>
                </p:cNvSpPr>
                <p:nvPr/>
              </p:nvSpPr>
              <p:spPr bwMode="auto">
                <a:xfrm flipH="1">
                  <a:off x="640" y="1780"/>
                  <a:ext cx="52" cy="0"/>
                </a:xfrm>
                <a:prstGeom prst="line">
                  <a:avLst/>
                </a:prstGeom>
                <a:noFill/>
                <a:ln w="28575">
                  <a:solidFill>
                    <a:srgbClr val="080808"/>
                  </a:solidFill>
                  <a:round/>
                  <a:headEnd/>
                  <a:tailEnd/>
                </a:ln>
              </p:spPr>
              <p:txBody>
                <a:bodyPr/>
                <a:lstStyle/>
                <a:p>
                  <a:endParaRPr lang="it-IT"/>
                </a:p>
              </p:txBody>
            </p:sp>
            <p:sp>
              <p:nvSpPr>
                <p:cNvPr id="158804" name="Line 37"/>
                <p:cNvSpPr>
                  <a:spLocks noChangeShapeType="1"/>
                </p:cNvSpPr>
                <p:nvPr/>
              </p:nvSpPr>
              <p:spPr bwMode="auto">
                <a:xfrm flipH="1">
                  <a:off x="640" y="1604"/>
                  <a:ext cx="52" cy="0"/>
                </a:xfrm>
                <a:prstGeom prst="line">
                  <a:avLst/>
                </a:prstGeom>
                <a:noFill/>
                <a:ln w="28575">
                  <a:solidFill>
                    <a:srgbClr val="080808"/>
                  </a:solidFill>
                  <a:round/>
                  <a:headEnd/>
                  <a:tailEnd/>
                </a:ln>
              </p:spPr>
              <p:txBody>
                <a:bodyPr/>
                <a:lstStyle/>
                <a:p>
                  <a:endParaRPr lang="it-IT"/>
                </a:p>
              </p:txBody>
            </p:sp>
            <p:sp>
              <p:nvSpPr>
                <p:cNvPr id="158805" name="Line 38"/>
                <p:cNvSpPr>
                  <a:spLocks noChangeShapeType="1"/>
                </p:cNvSpPr>
                <p:nvPr/>
              </p:nvSpPr>
              <p:spPr bwMode="auto">
                <a:xfrm flipH="1">
                  <a:off x="640" y="1424"/>
                  <a:ext cx="52" cy="0"/>
                </a:xfrm>
                <a:prstGeom prst="line">
                  <a:avLst/>
                </a:prstGeom>
                <a:noFill/>
                <a:ln w="28575">
                  <a:solidFill>
                    <a:srgbClr val="080808"/>
                  </a:solidFill>
                  <a:round/>
                  <a:headEnd/>
                  <a:tailEnd/>
                </a:ln>
              </p:spPr>
              <p:txBody>
                <a:bodyPr/>
                <a:lstStyle/>
                <a:p>
                  <a:endParaRPr lang="it-IT"/>
                </a:p>
              </p:txBody>
            </p:sp>
            <p:sp>
              <p:nvSpPr>
                <p:cNvPr id="158806" name="Line 39"/>
                <p:cNvSpPr>
                  <a:spLocks noChangeShapeType="1"/>
                </p:cNvSpPr>
                <p:nvPr/>
              </p:nvSpPr>
              <p:spPr bwMode="auto">
                <a:xfrm flipH="1">
                  <a:off x="640" y="1248"/>
                  <a:ext cx="52" cy="0"/>
                </a:xfrm>
                <a:prstGeom prst="line">
                  <a:avLst/>
                </a:prstGeom>
                <a:noFill/>
                <a:ln w="28575">
                  <a:solidFill>
                    <a:srgbClr val="080808"/>
                  </a:solidFill>
                  <a:round/>
                  <a:headEnd/>
                  <a:tailEnd/>
                </a:ln>
              </p:spPr>
              <p:txBody>
                <a:bodyPr/>
                <a:lstStyle/>
                <a:p>
                  <a:endParaRPr lang="it-IT"/>
                </a:p>
              </p:txBody>
            </p:sp>
            <p:sp>
              <p:nvSpPr>
                <p:cNvPr id="158807" name="Line 40"/>
                <p:cNvSpPr>
                  <a:spLocks noChangeShapeType="1"/>
                </p:cNvSpPr>
                <p:nvPr/>
              </p:nvSpPr>
              <p:spPr bwMode="auto">
                <a:xfrm flipH="1">
                  <a:off x="640" y="1068"/>
                  <a:ext cx="52" cy="0"/>
                </a:xfrm>
                <a:prstGeom prst="line">
                  <a:avLst/>
                </a:prstGeom>
                <a:noFill/>
                <a:ln w="28575">
                  <a:solidFill>
                    <a:srgbClr val="080808"/>
                  </a:solidFill>
                  <a:round/>
                  <a:headEnd/>
                  <a:tailEnd/>
                </a:ln>
              </p:spPr>
              <p:txBody>
                <a:bodyPr/>
                <a:lstStyle/>
                <a:p>
                  <a:endParaRPr lang="it-IT"/>
                </a:p>
              </p:txBody>
            </p:sp>
          </p:grpSp>
          <p:sp>
            <p:nvSpPr>
              <p:cNvPr id="158786" name="Text Box 41"/>
              <p:cNvSpPr txBox="1">
                <a:spLocks noChangeArrowheads="1"/>
              </p:cNvSpPr>
              <p:nvPr/>
            </p:nvSpPr>
            <p:spPr bwMode="auto">
              <a:xfrm>
                <a:off x="3376" y="2071"/>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10</a:t>
                </a:r>
              </a:p>
            </p:txBody>
          </p:sp>
          <p:sp>
            <p:nvSpPr>
              <p:cNvPr id="158787" name="Text Box 42"/>
              <p:cNvSpPr txBox="1">
                <a:spLocks noChangeArrowheads="1"/>
              </p:cNvSpPr>
              <p:nvPr/>
            </p:nvSpPr>
            <p:spPr bwMode="auto">
              <a:xfrm>
                <a:off x="3374" y="1897"/>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20</a:t>
                </a:r>
              </a:p>
            </p:txBody>
          </p:sp>
          <p:sp>
            <p:nvSpPr>
              <p:cNvPr id="158788" name="Text Box 43"/>
              <p:cNvSpPr txBox="1">
                <a:spLocks noChangeArrowheads="1"/>
              </p:cNvSpPr>
              <p:nvPr/>
            </p:nvSpPr>
            <p:spPr bwMode="auto">
              <a:xfrm>
                <a:off x="3378" y="1717"/>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30</a:t>
                </a:r>
              </a:p>
            </p:txBody>
          </p:sp>
          <p:sp>
            <p:nvSpPr>
              <p:cNvPr id="158789" name="Text Box 44"/>
              <p:cNvSpPr txBox="1">
                <a:spLocks noChangeArrowheads="1"/>
              </p:cNvSpPr>
              <p:nvPr/>
            </p:nvSpPr>
            <p:spPr bwMode="auto">
              <a:xfrm>
                <a:off x="3376" y="1543"/>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40</a:t>
                </a:r>
              </a:p>
            </p:txBody>
          </p:sp>
          <p:sp>
            <p:nvSpPr>
              <p:cNvPr id="158790" name="Text Box 45"/>
              <p:cNvSpPr txBox="1">
                <a:spLocks noChangeArrowheads="1"/>
              </p:cNvSpPr>
              <p:nvPr/>
            </p:nvSpPr>
            <p:spPr bwMode="auto">
              <a:xfrm>
                <a:off x="3374" y="1363"/>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50</a:t>
                </a:r>
              </a:p>
            </p:txBody>
          </p:sp>
          <p:sp>
            <p:nvSpPr>
              <p:cNvPr id="158791" name="Text Box 46"/>
              <p:cNvSpPr txBox="1">
                <a:spLocks noChangeArrowheads="1"/>
              </p:cNvSpPr>
              <p:nvPr/>
            </p:nvSpPr>
            <p:spPr bwMode="auto">
              <a:xfrm>
                <a:off x="3372" y="1189"/>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60</a:t>
                </a:r>
              </a:p>
            </p:txBody>
          </p:sp>
          <p:sp>
            <p:nvSpPr>
              <p:cNvPr id="158792" name="Text Box 47"/>
              <p:cNvSpPr txBox="1">
                <a:spLocks noChangeArrowheads="1"/>
              </p:cNvSpPr>
              <p:nvPr/>
            </p:nvSpPr>
            <p:spPr bwMode="auto">
              <a:xfrm>
                <a:off x="3372" y="999"/>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70</a:t>
                </a:r>
              </a:p>
            </p:txBody>
          </p:sp>
          <p:sp>
            <p:nvSpPr>
              <p:cNvPr id="158793" name="Text Box 48"/>
              <p:cNvSpPr txBox="1">
                <a:spLocks noChangeArrowheads="1"/>
              </p:cNvSpPr>
              <p:nvPr/>
            </p:nvSpPr>
            <p:spPr bwMode="auto">
              <a:xfrm>
                <a:off x="3034" y="1095"/>
                <a:ext cx="451" cy="174"/>
              </a:xfrm>
              <a:prstGeom prst="rect">
                <a:avLst/>
              </a:prstGeom>
              <a:noFill/>
              <a:ln w="9525">
                <a:noFill/>
                <a:miter lim="800000"/>
                <a:headEnd/>
                <a:tailEnd/>
              </a:ln>
            </p:spPr>
            <p:txBody>
              <a:bodyPr wrap="none">
                <a:spAutoFit/>
              </a:bodyPr>
              <a:lstStyle/>
              <a:p>
                <a:pPr algn="ctr"/>
                <a:r>
                  <a:rPr lang="el-GR" altLang="it-IT" sz="1200">
                    <a:solidFill>
                      <a:srgbClr val="080808"/>
                    </a:solidFill>
                  </a:rPr>
                  <a:t>Δ</a:t>
                </a:r>
                <a:r>
                  <a:rPr lang="it-IT" altLang="it-IT" sz="1200">
                    <a:solidFill>
                      <a:srgbClr val="080808"/>
                    </a:solidFill>
                  </a:rPr>
                  <a:t>FEV</a:t>
                </a:r>
                <a:r>
                  <a:rPr lang="it-IT" altLang="it-IT" sz="1200" baseline="-25000">
                    <a:solidFill>
                      <a:srgbClr val="080808"/>
                    </a:solidFill>
                  </a:rPr>
                  <a:t>1</a:t>
                </a:r>
                <a:r>
                  <a:rPr lang="it-IT" altLang="it-IT" sz="1200">
                    <a:solidFill>
                      <a:srgbClr val="080808"/>
                    </a:solidFill>
                  </a:rPr>
                  <a:t>%</a:t>
                </a:r>
                <a:endParaRPr lang="el-GR" altLang="it-IT" sz="1200">
                  <a:solidFill>
                    <a:srgbClr val="080808"/>
                  </a:solidFill>
                </a:endParaRPr>
              </a:p>
            </p:txBody>
          </p:sp>
          <p:sp>
            <p:nvSpPr>
              <p:cNvPr id="158794" name="Text Box 49"/>
              <p:cNvSpPr txBox="1">
                <a:spLocks noChangeArrowheads="1"/>
              </p:cNvSpPr>
              <p:nvPr/>
            </p:nvSpPr>
            <p:spPr bwMode="auto">
              <a:xfrm>
                <a:off x="4253" y="1073"/>
                <a:ext cx="819" cy="407"/>
              </a:xfrm>
              <a:prstGeom prst="rect">
                <a:avLst/>
              </a:prstGeom>
              <a:noFill/>
              <a:ln w="9525">
                <a:solidFill>
                  <a:srgbClr val="080808"/>
                </a:solidFill>
                <a:miter lim="800000"/>
                <a:headEnd/>
                <a:tailEnd/>
              </a:ln>
            </p:spPr>
            <p:txBody>
              <a:bodyPr wrap="none">
                <a:spAutoFit/>
              </a:bodyPr>
              <a:lstStyle/>
              <a:p>
                <a:pPr algn="ctr"/>
                <a:r>
                  <a:rPr lang="it-IT" altLang="it-IT" sz="1200">
                    <a:solidFill>
                      <a:srgbClr val="080808"/>
                    </a:solidFill>
                  </a:rPr>
                  <a:t>PD</a:t>
                </a:r>
                <a:r>
                  <a:rPr lang="it-IT" altLang="it-IT" sz="1200" baseline="-25000">
                    <a:solidFill>
                      <a:srgbClr val="080808"/>
                    </a:solidFill>
                  </a:rPr>
                  <a:t>15</a:t>
                </a:r>
                <a:r>
                  <a:rPr lang="it-IT" altLang="it-IT" sz="1200">
                    <a:solidFill>
                      <a:srgbClr val="080808"/>
                    </a:solidFill>
                  </a:rPr>
                  <a:t>FEV</a:t>
                </a:r>
                <a:r>
                  <a:rPr lang="it-IT" altLang="it-IT" sz="1200" baseline="-25000">
                    <a:solidFill>
                      <a:srgbClr val="080808"/>
                    </a:solidFill>
                  </a:rPr>
                  <a:t>1</a:t>
                </a:r>
                <a:r>
                  <a:rPr lang="it-IT" altLang="it-IT" sz="1200">
                    <a:solidFill>
                      <a:srgbClr val="080808"/>
                    </a:solidFill>
                  </a:rPr>
                  <a:t>= 31 </a:t>
                </a:r>
                <a:r>
                  <a:rPr lang="en-US" altLang="it-IT" sz="1200">
                    <a:solidFill>
                      <a:srgbClr val="080808"/>
                    </a:solidFill>
                  </a:rPr>
                  <a:t>µg</a:t>
                </a:r>
              </a:p>
              <a:p>
                <a:pPr algn="ctr"/>
                <a:r>
                  <a:rPr lang="it-IT" altLang="it-IT" sz="1200">
                    <a:solidFill>
                      <a:srgbClr val="080808"/>
                    </a:solidFill>
                  </a:rPr>
                  <a:t>PD</a:t>
                </a:r>
                <a:r>
                  <a:rPr lang="it-IT" altLang="it-IT" sz="1200" baseline="-25000">
                    <a:solidFill>
                      <a:srgbClr val="080808"/>
                    </a:solidFill>
                  </a:rPr>
                  <a:t>20</a:t>
                </a:r>
                <a:r>
                  <a:rPr lang="it-IT" altLang="it-IT" sz="1200">
                    <a:solidFill>
                      <a:srgbClr val="080808"/>
                    </a:solidFill>
                  </a:rPr>
                  <a:t>FEV</a:t>
                </a:r>
                <a:r>
                  <a:rPr lang="it-IT" altLang="it-IT" sz="1200" baseline="-25000">
                    <a:solidFill>
                      <a:srgbClr val="080808"/>
                    </a:solidFill>
                  </a:rPr>
                  <a:t>1</a:t>
                </a:r>
                <a:r>
                  <a:rPr lang="it-IT" altLang="it-IT" sz="1200">
                    <a:solidFill>
                      <a:srgbClr val="080808"/>
                    </a:solidFill>
                  </a:rPr>
                  <a:t>= 49 </a:t>
                </a:r>
                <a:r>
                  <a:rPr lang="en-US" altLang="it-IT" sz="1200">
                    <a:solidFill>
                      <a:srgbClr val="080808"/>
                    </a:solidFill>
                  </a:rPr>
                  <a:t>µg</a:t>
                </a:r>
              </a:p>
              <a:p>
                <a:pPr algn="ctr"/>
                <a:r>
                  <a:rPr lang="it-IT" altLang="it-IT" sz="1200">
                    <a:solidFill>
                      <a:srgbClr val="080808"/>
                    </a:solidFill>
                  </a:rPr>
                  <a:t>PD</a:t>
                </a:r>
                <a:r>
                  <a:rPr lang="it-IT" altLang="it-IT" sz="1200" baseline="-25000">
                    <a:solidFill>
                      <a:srgbClr val="080808"/>
                    </a:solidFill>
                  </a:rPr>
                  <a:t>30</a:t>
                </a:r>
                <a:r>
                  <a:rPr lang="it-IT" altLang="it-IT" sz="1200">
                    <a:solidFill>
                      <a:srgbClr val="080808"/>
                    </a:solidFill>
                  </a:rPr>
                  <a:t>FEV</a:t>
                </a:r>
                <a:r>
                  <a:rPr lang="it-IT" altLang="it-IT" sz="1200" baseline="-25000">
                    <a:solidFill>
                      <a:srgbClr val="080808"/>
                    </a:solidFill>
                  </a:rPr>
                  <a:t>1</a:t>
                </a:r>
                <a:r>
                  <a:rPr lang="it-IT" altLang="it-IT" sz="1200">
                    <a:solidFill>
                      <a:srgbClr val="080808"/>
                    </a:solidFill>
                  </a:rPr>
                  <a:t>= 92 </a:t>
                </a:r>
                <a:r>
                  <a:rPr lang="en-US" altLang="it-IT" sz="1200">
                    <a:solidFill>
                      <a:srgbClr val="080808"/>
                    </a:solidFill>
                  </a:rPr>
                  <a:t>µg</a:t>
                </a:r>
              </a:p>
            </p:txBody>
          </p:sp>
          <p:sp>
            <p:nvSpPr>
              <p:cNvPr id="158795" name="Freeform 50"/>
              <p:cNvSpPr>
                <a:spLocks/>
              </p:cNvSpPr>
              <p:nvPr/>
            </p:nvSpPr>
            <p:spPr bwMode="auto">
              <a:xfrm>
                <a:off x="3738" y="1586"/>
                <a:ext cx="510" cy="482"/>
              </a:xfrm>
              <a:custGeom>
                <a:avLst/>
                <a:gdLst>
                  <a:gd name="T0" fmla="*/ 0 w 496"/>
                  <a:gd name="T1" fmla="*/ 1422 h 466"/>
                  <a:gd name="T2" fmla="*/ 158 w 496"/>
                  <a:gd name="T3" fmla="*/ 1320 h 466"/>
                  <a:gd name="T4" fmla="*/ 300 w 496"/>
                  <a:gd name="T5" fmla="*/ 1216 h 466"/>
                  <a:gd name="T6" fmla="*/ 362 w 496"/>
                  <a:gd name="T7" fmla="*/ 1185 h 466"/>
                  <a:gd name="T8" fmla="*/ 452 w 496"/>
                  <a:gd name="T9" fmla="*/ 1122 h 466"/>
                  <a:gd name="T10" fmla="*/ 560 w 496"/>
                  <a:gd name="T11" fmla="*/ 1028 h 466"/>
                  <a:gd name="T12" fmla="*/ 592 w 496"/>
                  <a:gd name="T13" fmla="*/ 991 h 466"/>
                  <a:gd name="T14" fmla="*/ 699 w 496"/>
                  <a:gd name="T15" fmla="*/ 923 h 466"/>
                  <a:gd name="T16" fmla="*/ 803 w 496"/>
                  <a:gd name="T17" fmla="*/ 785 h 466"/>
                  <a:gd name="T18" fmla="*/ 873 w 496"/>
                  <a:gd name="T19" fmla="*/ 676 h 466"/>
                  <a:gd name="T20" fmla="*/ 974 w 496"/>
                  <a:gd name="T21" fmla="*/ 530 h 466"/>
                  <a:gd name="T22" fmla="*/ 1033 w 496"/>
                  <a:gd name="T23" fmla="*/ 423 h 466"/>
                  <a:gd name="T24" fmla="*/ 1092 w 496"/>
                  <a:gd name="T25" fmla="*/ 299 h 466"/>
                  <a:gd name="T26" fmla="*/ 1213 w 496"/>
                  <a:gd name="T27" fmla="*/ 70 h 466"/>
                  <a:gd name="T28" fmla="*/ 1232 w 496"/>
                  <a:gd name="T29" fmla="*/ 6 h 466"/>
                  <a:gd name="T30" fmla="*/ 1247 w 496"/>
                  <a:gd name="T31" fmla="*/ 0 h 4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6"/>
                  <a:gd name="T49" fmla="*/ 0 h 466"/>
                  <a:gd name="T50" fmla="*/ 496 w 496"/>
                  <a:gd name="T51" fmla="*/ 466 h 4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6" h="466">
                    <a:moveTo>
                      <a:pt x="0" y="466"/>
                    </a:moveTo>
                    <a:cubicBezTo>
                      <a:pt x="23" y="458"/>
                      <a:pt x="45" y="448"/>
                      <a:pt x="64" y="434"/>
                    </a:cubicBezTo>
                    <a:cubicBezTo>
                      <a:pt x="83" y="421"/>
                      <a:pt x="96" y="402"/>
                      <a:pt x="120" y="398"/>
                    </a:cubicBezTo>
                    <a:cubicBezTo>
                      <a:pt x="127" y="395"/>
                      <a:pt x="137" y="394"/>
                      <a:pt x="144" y="390"/>
                    </a:cubicBezTo>
                    <a:cubicBezTo>
                      <a:pt x="157" y="383"/>
                      <a:pt x="166" y="373"/>
                      <a:pt x="180" y="368"/>
                    </a:cubicBezTo>
                    <a:cubicBezTo>
                      <a:pt x="191" y="351"/>
                      <a:pt x="208" y="347"/>
                      <a:pt x="224" y="336"/>
                    </a:cubicBezTo>
                    <a:cubicBezTo>
                      <a:pt x="229" y="333"/>
                      <a:pt x="232" y="328"/>
                      <a:pt x="236" y="324"/>
                    </a:cubicBezTo>
                    <a:cubicBezTo>
                      <a:pt x="245" y="315"/>
                      <a:pt x="266" y="306"/>
                      <a:pt x="278" y="302"/>
                    </a:cubicBezTo>
                    <a:cubicBezTo>
                      <a:pt x="290" y="285"/>
                      <a:pt x="307" y="274"/>
                      <a:pt x="320" y="258"/>
                    </a:cubicBezTo>
                    <a:cubicBezTo>
                      <a:pt x="330" y="246"/>
                      <a:pt x="334" y="232"/>
                      <a:pt x="348" y="222"/>
                    </a:cubicBezTo>
                    <a:cubicBezTo>
                      <a:pt x="358" y="207"/>
                      <a:pt x="372" y="184"/>
                      <a:pt x="388" y="174"/>
                    </a:cubicBezTo>
                    <a:cubicBezTo>
                      <a:pt x="392" y="162"/>
                      <a:pt x="402" y="147"/>
                      <a:pt x="412" y="140"/>
                    </a:cubicBezTo>
                    <a:cubicBezTo>
                      <a:pt x="417" y="126"/>
                      <a:pt x="428" y="110"/>
                      <a:pt x="436" y="98"/>
                    </a:cubicBezTo>
                    <a:cubicBezTo>
                      <a:pt x="451" y="75"/>
                      <a:pt x="462" y="44"/>
                      <a:pt x="482" y="24"/>
                    </a:cubicBezTo>
                    <a:cubicBezTo>
                      <a:pt x="486" y="13"/>
                      <a:pt x="483" y="20"/>
                      <a:pt x="492" y="6"/>
                    </a:cubicBezTo>
                    <a:cubicBezTo>
                      <a:pt x="493" y="4"/>
                      <a:pt x="496" y="0"/>
                      <a:pt x="496" y="0"/>
                    </a:cubicBezTo>
                  </a:path>
                </a:pathLst>
              </a:custGeom>
              <a:noFill/>
              <a:ln w="38100">
                <a:solidFill>
                  <a:srgbClr val="080808"/>
                </a:solidFill>
                <a:prstDash val="sysDot"/>
                <a:round/>
                <a:headEnd/>
                <a:tailEnd/>
              </a:ln>
            </p:spPr>
            <p:txBody>
              <a:bodyPr/>
              <a:lstStyle/>
              <a:p>
                <a:endParaRPr lang="it-IT"/>
              </a:p>
            </p:txBody>
          </p:sp>
          <p:sp>
            <p:nvSpPr>
              <p:cNvPr id="158796" name="Line 51"/>
              <p:cNvSpPr>
                <a:spLocks noChangeShapeType="1"/>
              </p:cNvSpPr>
              <p:nvPr/>
            </p:nvSpPr>
            <p:spPr bwMode="auto">
              <a:xfrm>
                <a:off x="4114" y="1716"/>
                <a:ext cx="0" cy="156"/>
              </a:xfrm>
              <a:prstGeom prst="line">
                <a:avLst/>
              </a:prstGeom>
              <a:noFill/>
              <a:ln w="28575">
                <a:solidFill>
                  <a:srgbClr val="080808"/>
                </a:solidFill>
                <a:round/>
                <a:headEnd/>
                <a:tailEnd/>
              </a:ln>
            </p:spPr>
            <p:txBody>
              <a:bodyPr/>
              <a:lstStyle/>
              <a:p>
                <a:endParaRPr lang="it-IT"/>
              </a:p>
            </p:txBody>
          </p:sp>
          <p:sp>
            <p:nvSpPr>
              <p:cNvPr id="158797" name="Line 52"/>
              <p:cNvSpPr>
                <a:spLocks noChangeShapeType="1"/>
              </p:cNvSpPr>
              <p:nvPr/>
            </p:nvSpPr>
            <p:spPr bwMode="auto">
              <a:xfrm>
                <a:off x="3926" y="1888"/>
                <a:ext cx="0" cy="156"/>
              </a:xfrm>
              <a:prstGeom prst="line">
                <a:avLst/>
              </a:prstGeom>
              <a:noFill/>
              <a:ln w="28575">
                <a:solidFill>
                  <a:srgbClr val="080808"/>
                </a:solidFill>
                <a:round/>
                <a:headEnd/>
                <a:tailEnd/>
              </a:ln>
            </p:spPr>
            <p:txBody>
              <a:bodyPr/>
              <a:lstStyle/>
              <a:p>
                <a:endParaRPr lang="it-IT"/>
              </a:p>
            </p:txBody>
          </p:sp>
          <p:sp>
            <p:nvSpPr>
              <p:cNvPr id="158798" name="Line 53"/>
              <p:cNvSpPr>
                <a:spLocks noChangeShapeType="1"/>
              </p:cNvSpPr>
              <p:nvPr/>
            </p:nvSpPr>
            <p:spPr bwMode="auto">
              <a:xfrm>
                <a:off x="3766" y="1984"/>
                <a:ext cx="0" cy="156"/>
              </a:xfrm>
              <a:prstGeom prst="line">
                <a:avLst/>
              </a:prstGeom>
              <a:noFill/>
              <a:ln w="28575">
                <a:solidFill>
                  <a:srgbClr val="080808"/>
                </a:solidFill>
                <a:round/>
                <a:headEnd/>
                <a:tailEnd/>
              </a:ln>
            </p:spPr>
            <p:txBody>
              <a:bodyPr/>
              <a:lstStyle/>
              <a:p>
                <a:endParaRPr lang="it-IT"/>
              </a:p>
            </p:txBody>
          </p:sp>
        </p:grpSp>
        <p:sp>
          <p:nvSpPr>
            <p:cNvPr id="158727" name="Rectangle 54"/>
            <p:cNvSpPr>
              <a:spLocks noChangeArrowheads="1"/>
            </p:cNvSpPr>
            <p:nvPr/>
          </p:nvSpPr>
          <p:spPr bwMode="auto">
            <a:xfrm>
              <a:off x="100" y="1026"/>
              <a:ext cx="2712" cy="1848"/>
            </a:xfrm>
            <a:prstGeom prst="rect">
              <a:avLst/>
            </a:prstGeom>
            <a:noFill/>
            <a:ln w="9525">
              <a:noFill/>
              <a:miter lim="800000"/>
              <a:headEnd/>
              <a:tailEnd/>
            </a:ln>
          </p:spPr>
          <p:txBody>
            <a:bodyPr wrap="none" anchor="ctr"/>
            <a:lstStyle/>
            <a:p>
              <a:pPr>
                <a:spcBef>
                  <a:spcPct val="50000"/>
                </a:spcBef>
              </a:pPr>
              <a:endParaRPr lang="it-IT" altLang="it-IT">
                <a:solidFill>
                  <a:srgbClr val="FFFF00"/>
                </a:solidFill>
              </a:endParaRPr>
            </a:p>
          </p:txBody>
        </p:sp>
        <p:sp>
          <p:nvSpPr>
            <p:cNvPr id="158728" name="Freeform 55"/>
            <p:cNvSpPr>
              <a:spLocks/>
            </p:cNvSpPr>
            <p:nvPr/>
          </p:nvSpPr>
          <p:spPr bwMode="auto">
            <a:xfrm>
              <a:off x="917" y="2071"/>
              <a:ext cx="1597" cy="221"/>
            </a:xfrm>
            <a:custGeom>
              <a:avLst/>
              <a:gdLst>
                <a:gd name="T0" fmla="*/ 11 w 1597"/>
                <a:gd name="T1" fmla="*/ 0 h 522"/>
                <a:gd name="T2" fmla="*/ 17 w 1597"/>
                <a:gd name="T3" fmla="*/ 0 h 522"/>
                <a:gd name="T4" fmla="*/ 67 w 1597"/>
                <a:gd name="T5" fmla="*/ 0 h 522"/>
                <a:gd name="T6" fmla="*/ 139 w 1597"/>
                <a:gd name="T7" fmla="*/ 0 h 522"/>
                <a:gd name="T8" fmla="*/ 275 w 1597"/>
                <a:gd name="T9" fmla="*/ 0 h 522"/>
                <a:gd name="T10" fmla="*/ 413 w 1597"/>
                <a:gd name="T11" fmla="*/ 0 h 522"/>
                <a:gd name="T12" fmla="*/ 547 w 1597"/>
                <a:gd name="T13" fmla="*/ 0 h 522"/>
                <a:gd name="T14" fmla="*/ 611 w 1597"/>
                <a:gd name="T15" fmla="*/ 0 h 522"/>
                <a:gd name="T16" fmla="*/ 701 w 1597"/>
                <a:gd name="T17" fmla="*/ 0 h 522"/>
                <a:gd name="T18" fmla="*/ 825 w 1597"/>
                <a:gd name="T19" fmla="*/ 0 h 522"/>
                <a:gd name="T20" fmla="*/ 937 w 1597"/>
                <a:gd name="T21" fmla="*/ 0 h 522"/>
                <a:gd name="T22" fmla="*/ 1065 w 1597"/>
                <a:gd name="T23" fmla="*/ 0 h 522"/>
                <a:gd name="T24" fmla="*/ 1089 w 1597"/>
                <a:gd name="T25" fmla="*/ 0 h 522"/>
                <a:gd name="T26" fmla="*/ 1105 w 1597"/>
                <a:gd name="T27" fmla="*/ 0 h 522"/>
                <a:gd name="T28" fmla="*/ 1145 w 1597"/>
                <a:gd name="T29" fmla="*/ 0 h 522"/>
                <a:gd name="T30" fmla="*/ 1225 w 1597"/>
                <a:gd name="T31" fmla="*/ 0 h 522"/>
                <a:gd name="T32" fmla="*/ 1245 w 1597"/>
                <a:gd name="T33" fmla="*/ 0 h 522"/>
                <a:gd name="T34" fmla="*/ 1261 w 1597"/>
                <a:gd name="T35" fmla="*/ 0 h 522"/>
                <a:gd name="T36" fmla="*/ 1299 w 1597"/>
                <a:gd name="T37" fmla="*/ 0 h 522"/>
                <a:gd name="T38" fmla="*/ 1337 w 1597"/>
                <a:gd name="T39" fmla="*/ 0 h 522"/>
                <a:gd name="T40" fmla="*/ 1357 w 1597"/>
                <a:gd name="T41" fmla="*/ 0 h 522"/>
                <a:gd name="T42" fmla="*/ 1371 w 1597"/>
                <a:gd name="T43" fmla="*/ 0 h 522"/>
                <a:gd name="T44" fmla="*/ 1383 w 1597"/>
                <a:gd name="T45" fmla="*/ 0 h 522"/>
                <a:gd name="T46" fmla="*/ 1407 w 1597"/>
                <a:gd name="T47" fmla="*/ 0 h 522"/>
                <a:gd name="T48" fmla="*/ 1419 w 1597"/>
                <a:gd name="T49" fmla="*/ 0 h 522"/>
                <a:gd name="T50" fmla="*/ 1455 w 1597"/>
                <a:gd name="T51" fmla="*/ 0 h 522"/>
                <a:gd name="T52" fmla="*/ 1475 w 1597"/>
                <a:gd name="T53" fmla="*/ 0 h 522"/>
                <a:gd name="T54" fmla="*/ 1513 w 1597"/>
                <a:gd name="T55" fmla="*/ 0 h 522"/>
                <a:gd name="T56" fmla="*/ 1539 w 1597"/>
                <a:gd name="T57" fmla="*/ 0 h 522"/>
                <a:gd name="T58" fmla="*/ 1555 w 1597"/>
                <a:gd name="T59" fmla="*/ 0 h 522"/>
                <a:gd name="T60" fmla="*/ 1597 w 1597"/>
                <a:gd name="T61" fmla="*/ 0 h 5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97"/>
                <a:gd name="T94" fmla="*/ 0 h 522"/>
                <a:gd name="T95" fmla="*/ 1597 w 1597"/>
                <a:gd name="T96" fmla="*/ 522 h 5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97" h="522">
                  <a:moveTo>
                    <a:pt x="11" y="522"/>
                  </a:moveTo>
                  <a:cubicBezTo>
                    <a:pt x="0" y="515"/>
                    <a:pt x="10" y="519"/>
                    <a:pt x="17" y="518"/>
                  </a:cubicBezTo>
                  <a:cubicBezTo>
                    <a:pt x="34" y="517"/>
                    <a:pt x="50" y="517"/>
                    <a:pt x="67" y="516"/>
                  </a:cubicBezTo>
                  <a:cubicBezTo>
                    <a:pt x="92" y="512"/>
                    <a:pt x="114" y="509"/>
                    <a:pt x="139" y="508"/>
                  </a:cubicBezTo>
                  <a:cubicBezTo>
                    <a:pt x="184" y="499"/>
                    <a:pt x="230" y="509"/>
                    <a:pt x="275" y="512"/>
                  </a:cubicBezTo>
                  <a:cubicBezTo>
                    <a:pt x="320" y="506"/>
                    <a:pt x="367" y="506"/>
                    <a:pt x="413" y="502"/>
                  </a:cubicBezTo>
                  <a:cubicBezTo>
                    <a:pt x="457" y="493"/>
                    <a:pt x="502" y="488"/>
                    <a:pt x="547" y="482"/>
                  </a:cubicBezTo>
                  <a:cubicBezTo>
                    <a:pt x="568" y="475"/>
                    <a:pt x="589" y="469"/>
                    <a:pt x="611" y="466"/>
                  </a:cubicBezTo>
                  <a:cubicBezTo>
                    <a:pt x="640" y="456"/>
                    <a:pt x="671" y="453"/>
                    <a:pt x="701" y="450"/>
                  </a:cubicBezTo>
                  <a:cubicBezTo>
                    <a:pt x="741" y="451"/>
                    <a:pt x="786" y="449"/>
                    <a:pt x="825" y="462"/>
                  </a:cubicBezTo>
                  <a:cubicBezTo>
                    <a:pt x="862" y="456"/>
                    <a:pt x="900" y="455"/>
                    <a:pt x="937" y="454"/>
                  </a:cubicBezTo>
                  <a:cubicBezTo>
                    <a:pt x="981" y="448"/>
                    <a:pt x="1021" y="421"/>
                    <a:pt x="1065" y="412"/>
                  </a:cubicBezTo>
                  <a:cubicBezTo>
                    <a:pt x="1078" y="406"/>
                    <a:pt x="1070" y="409"/>
                    <a:pt x="1089" y="404"/>
                  </a:cubicBezTo>
                  <a:cubicBezTo>
                    <a:pt x="1094" y="403"/>
                    <a:pt x="1105" y="400"/>
                    <a:pt x="1105" y="400"/>
                  </a:cubicBezTo>
                  <a:cubicBezTo>
                    <a:pt x="1116" y="392"/>
                    <a:pt x="1132" y="389"/>
                    <a:pt x="1145" y="386"/>
                  </a:cubicBezTo>
                  <a:cubicBezTo>
                    <a:pt x="1165" y="373"/>
                    <a:pt x="1202" y="359"/>
                    <a:pt x="1225" y="352"/>
                  </a:cubicBezTo>
                  <a:cubicBezTo>
                    <a:pt x="1232" y="350"/>
                    <a:pt x="1238" y="348"/>
                    <a:pt x="1245" y="346"/>
                  </a:cubicBezTo>
                  <a:cubicBezTo>
                    <a:pt x="1250" y="345"/>
                    <a:pt x="1261" y="342"/>
                    <a:pt x="1261" y="342"/>
                  </a:cubicBezTo>
                  <a:cubicBezTo>
                    <a:pt x="1272" y="335"/>
                    <a:pt x="1287" y="329"/>
                    <a:pt x="1299" y="326"/>
                  </a:cubicBezTo>
                  <a:cubicBezTo>
                    <a:pt x="1312" y="318"/>
                    <a:pt x="1325" y="311"/>
                    <a:pt x="1337" y="302"/>
                  </a:cubicBezTo>
                  <a:cubicBezTo>
                    <a:pt x="1344" y="297"/>
                    <a:pt x="1357" y="288"/>
                    <a:pt x="1357" y="288"/>
                  </a:cubicBezTo>
                  <a:cubicBezTo>
                    <a:pt x="1361" y="283"/>
                    <a:pt x="1366" y="276"/>
                    <a:pt x="1371" y="272"/>
                  </a:cubicBezTo>
                  <a:cubicBezTo>
                    <a:pt x="1375" y="269"/>
                    <a:pt x="1383" y="264"/>
                    <a:pt x="1383" y="264"/>
                  </a:cubicBezTo>
                  <a:cubicBezTo>
                    <a:pt x="1386" y="254"/>
                    <a:pt x="1399" y="243"/>
                    <a:pt x="1407" y="236"/>
                  </a:cubicBezTo>
                  <a:cubicBezTo>
                    <a:pt x="1411" y="233"/>
                    <a:pt x="1419" y="228"/>
                    <a:pt x="1419" y="228"/>
                  </a:cubicBezTo>
                  <a:cubicBezTo>
                    <a:pt x="1422" y="218"/>
                    <a:pt x="1445" y="197"/>
                    <a:pt x="1455" y="190"/>
                  </a:cubicBezTo>
                  <a:cubicBezTo>
                    <a:pt x="1460" y="183"/>
                    <a:pt x="1468" y="175"/>
                    <a:pt x="1475" y="170"/>
                  </a:cubicBezTo>
                  <a:cubicBezTo>
                    <a:pt x="1483" y="158"/>
                    <a:pt x="1500" y="134"/>
                    <a:pt x="1513" y="126"/>
                  </a:cubicBezTo>
                  <a:cubicBezTo>
                    <a:pt x="1520" y="116"/>
                    <a:pt x="1530" y="105"/>
                    <a:pt x="1539" y="96"/>
                  </a:cubicBezTo>
                  <a:cubicBezTo>
                    <a:pt x="1542" y="88"/>
                    <a:pt x="1549" y="78"/>
                    <a:pt x="1555" y="72"/>
                  </a:cubicBezTo>
                  <a:cubicBezTo>
                    <a:pt x="1562" y="52"/>
                    <a:pt x="1586" y="22"/>
                    <a:pt x="1597" y="0"/>
                  </a:cubicBezTo>
                </a:path>
              </a:pathLst>
            </a:custGeom>
            <a:noFill/>
            <a:ln w="38100">
              <a:solidFill>
                <a:srgbClr val="080808"/>
              </a:solidFill>
              <a:prstDash val="sysDot"/>
              <a:round/>
              <a:headEnd/>
              <a:tailEnd/>
            </a:ln>
          </p:spPr>
          <p:txBody>
            <a:bodyPr/>
            <a:lstStyle/>
            <a:p>
              <a:endParaRPr lang="it-IT"/>
            </a:p>
          </p:txBody>
        </p:sp>
        <p:sp>
          <p:nvSpPr>
            <p:cNvPr id="158729" name="Line 56"/>
            <p:cNvSpPr>
              <a:spLocks noChangeShapeType="1"/>
            </p:cNvSpPr>
            <p:nvPr/>
          </p:nvSpPr>
          <p:spPr bwMode="auto">
            <a:xfrm>
              <a:off x="690" y="2058"/>
              <a:ext cx="1830" cy="0"/>
            </a:xfrm>
            <a:prstGeom prst="line">
              <a:avLst/>
            </a:prstGeom>
            <a:noFill/>
            <a:ln w="12700">
              <a:solidFill>
                <a:srgbClr val="080808"/>
              </a:solidFill>
              <a:prstDash val="dash"/>
              <a:round/>
              <a:headEnd/>
              <a:tailEnd/>
            </a:ln>
          </p:spPr>
          <p:txBody>
            <a:bodyPr/>
            <a:lstStyle/>
            <a:p>
              <a:endParaRPr lang="it-IT"/>
            </a:p>
          </p:txBody>
        </p:sp>
        <p:sp>
          <p:nvSpPr>
            <p:cNvPr id="158730" name="Line 57"/>
            <p:cNvSpPr>
              <a:spLocks noChangeShapeType="1"/>
            </p:cNvSpPr>
            <p:nvPr/>
          </p:nvSpPr>
          <p:spPr bwMode="auto">
            <a:xfrm>
              <a:off x="696" y="1976"/>
              <a:ext cx="1830" cy="0"/>
            </a:xfrm>
            <a:prstGeom prst="line">
              <a:avLst/>
            </a:prstGeom>
            <a:noFill/>
            <a:ln w="12700">
              <a:solidFill>
                <a:srgbClr val="080808"/>
              </a:solidFill>
              <a:prstDash val="dash"/>
              <a:round/>
              <a:headEnd/>
              <a:tailEnd/>
            </a:ln>
          </p:spPr>
          <p:txBody>
            <a:bodyPr/>
            <a:lstStyle/>
            <a:p>
              <a:endParaRPr lang="it-IT"/>
            </a:p>
          </p:txBody>
        </p:sp>
        <p:sp>
          <p:nvSpPr>
            <p:cNvPr id="158731" name="Line 58"/>
            <p:cNvSpPr>
              <a:spLocks noChangeShapeType="1"/>
            </p:cNvSpPr>
            <p:nvPr/>
          </p:nvSpPr>
          <p:spPr bwMode="auto">
            <a:xfrm>
              <a:off x="694" y="1798"/>
              <a:ext cx="1830" cy="0"/>
            </a:xfrm>
            <a:prstGeom prst="line">
              <a:avLst/>
            </a:prstGeom>
            <a:noFill/>
            <a:ln w="12700">
              <a:solidFill>
                <a:srgbClr val="080808"/>
              </a:solidFill>
              <a:prstDash val="dash"/>
              <a:round/>
              <a:headEnd/>
              <a:tailEnd/>
            </a:ln>
          </p:spPr>
          <p:txBody>
            <a:bodyPr/>
            <a:lstStyle/>
            <a:p>
              <a:endParaRPr lang="it-IT"/>
            </a:p>
          </p:txBody>
        </p:sp>
        <p:grpSp>
          <p:nvGrpSpPr>
            <p:cNvPr id="158732" name="Group 59"/>
            <p:cNvGrpSpPr>
              <a:grpSpLocks/>
            </p:cNvGrpSpPr>
            <p:nvPr/>
          </p:nvGrpSpPr>
          <p:grpSpPr bwMode="auto">
            <a:xfrm>
              <a:off x="686" y="2294"/>
              <a:ext cx="1844" cy="78"/>
              <a:chOff x="746" y="2280"/>
              <a:chExt cx="1844" cy="78"/>
            </a:xfrm>
          </p:grpSpPr>
          <p:grpSp>
            <p:nvGrpSpPr>
              <p:cNvPr id="158760" name="Group 60"/>
              <p:cNvGrpSpPr>
                <a:grpSpLocks/>
              </p:cNvGrpSpPr>
              <p:nvPr/>
            </p:nvGrpSpPr>
            <p:grpSpPr bwMode="auto">
              <a:xfrm>
                <a:off x="806" y="2306"/>
                <a:ext cx="1784" cy="52"/>
                <a:chOff x="806" y="2304"/>
                <a:chExt cx="1784" cy="52"/>
              </a:xfrm>
            </p:grpSpPr>
            <p:sp>
              <p:nvSpPr>
                <p:cNvPr id="158763" name="Line 61"/>
                <p:cNvSpPr>
                  <a:spLocks noChangeShapeType="1"/>
                </p:cNvSpPr>
                <p:nvPr/>
              </p:nvSpPr>
              <p:spPr bwMode="auto">
                <a:xfrm>
                  <a:off x="810" y="2312"/>
                  <a:ext cx="1774" cy="0"/>
                </a:xfrm>
                <a:prstGeom prst="line">
                  <a:avLst/>
                </a:prstGeom>
                <a:noFill/>
                <a:ln w="28575">
                  <a:solidFill>
                    <a:srgbClr val="080808"/>
                  </a:solidFill>
                  <a:round/>
                  <a:headEnd/>
                  <a:tailEnd/>
                </a:ln>
              </p:spPr>
              <p:txBody>
                <a:bodyPr/>
                <a:lstStyle/>
                <a:p>
                  <a:endParaRPr lang="it-IT"/>
                </a:p>
              </p:txBody>
            </p:sp>
            <p:sp>
              <p:nvSpPr>
                <p:cNvPr id="158764" name="Line 62"/>
                <p:cNvSpPr>
                  <a:spLocks noChangeShapeType="1"/>
                </p:cNvSpPr>
                <p:nvPr/>
              </p:nvSpPr>
              <p:spPr bwMode="auto">
                <a:xfrm>
                  <a:off x="806" y="2304"/>
                  <a:ext cx="0" cy="52"/>
                </a:xfrm>
                <a:prstGeom prst="line">
                  <a:avLst/>
                </a:prstGeom>
                <a:noFill/>
                <a:ln w="28575">
                  <a:solidFill>
                    <a:srgbClr val="080808"/>
                  </a:solidFill>
                  <a:round/>
                  <a:headEnd/>
                  <a:tailEnd/>
                </a:ln>
              </p:spPr>
              <p:txBody>
                <a:bodyPr/>
                <a:lstStyle/>
                <a:p>
                  <a:endParaRPr lang="it-IT"/>
                </a:p>
              </p:txBody>
            </p:sp>
            <p:sp>
              <p:nvSpPr>
                <p:cNvPr id="158765" name="Line 63"/>
                <p:cNvSpPr>
                  <a:spLocks noChangeShapeType="1"/>
                </p:cNvSpPr>
                <p:nvPr/>
              </p:nvSpPr>
              <p:spPr bwMode="auto">
                <a:xfrm>
                  <a:off x="998" y="2304"/>
                  <a:ext cx="0" cy="52"/>
                </a:xfrm>
                <a:prstGeom prst="line">
                  <a:avLst/>
                </a:prstGeom>
                <a:noFill/>
                <a:ln w="28575">
                  <a:solidFill>
                    <a:srgbClr val="080808"/>
                  </a:solidFill>
                  <a:round/>
                  <a:headEnd/>
                  <a:tailEnd/>
                </a:ln>
              </p:spPr>
              <p:txBody>
                <a:bodyPr/>
                <a:lstStyle/>
                <a:p>
                  <a:endParaRPr lang="it-IT"/>
                </a:p>
              </p:txBody>
            </p:sp>
            <p:sp>
              <p:nvSpPr>
                <p:cNvPr id="158766" name="Line 64"/>
                <p:cNvSpPr>
                  <a:spLocks noChangeShapeType="1"/>
                </p:cNvSpPr>
                <p:nvPr/>
              </p:nvSpPr>
              <p:spPr bwMode="auto">
                <a:xfrm>
                  <a:off x="1392" y="2304"/>
                  <a:ext cx="0" cy="52"/>
                </a:xfrm>
                <a:prstGeom prst="line">
                  <a:avLst/>
                </a:prstGeom>
                <a:noFill/>
                <a:ln w="28575">
                  <a:solidFill>
                    <a:srgbClr val="080808"/>
                  </a:solidFill>
                  <a:round/>
                  <a:headEnd/>
                  <a:tailEnd/>
                </a:ln>
              </p:spPr>
              <p:txBody>
                <a:bodyPr/>
                <a:lstStyle/>
                <a:p>
                  <a:endParaRPr lang="it-IT"/>
                </a:p>
              </p:txBody>
            </p:sp>
            <p:sp>
              <p:nvSpPr>
                <p:cNvPr id="158767" name="Line 65"/>
                <p:cNvSpPr>
                  <a:spLocks noChangeShapeType="1"/>
                </p:cNvSpPr>
                <p:nvPr/>
              </p:nvSpPr>
              <p:spPr bwMode="auto">
                <a:xfrm>
                  <a:off x="1644" y="2304"/>
                  <a:ext cx="0" cy="52"/>
                </a:xfrm>
                <a:prstGeom prst="line">
                  <a:avLst/>
                </a:prstGeom>
                <a:noFill/>
                <a:ln w="28575">
                  <a:solidFill>
                    <a:srgbClr val="080808"/>
                  </a:solidFill>
                  <a:round/>
                  <a:headEnd/>
                  <a:tailEnd/>
                </a:ln>
              </p:spPr>
              <p:txBody>
                <a:bodyPr/>
                <a:lstStyle/>
                <a:p>
                  <a:endParaRPr lang="it-IT"/>
                </a:p>
              </p:txBody>
            </p:sp>
            <p:sp>
              <p:nvSpPr>
                <p:cNvPr id="158768" name="Line 66"/>
                <p:cNvSpPr>
                  <a:spLocks noChangeShapeType="1"/>
                </p:cNvSpPr>
                <p:nvPr/>
              </p:nvSpPr>
              <p:spPr bwMode="auto">
                <a:xfrm>
                  <a:off x="1828" y="2304"/>
                  <a:ext cx="0" cy="52"/>
                </a:xfrm>
                <a:prstGeom prst="line">
                  <a:avLst/>
                </a:prstGeom>
                <a:noFill/>
                <a:ln w="28575">
                  <a:solidFill>
                    <a:srgbClr val="080808"/>
                  </a:solidFill>
                  <a:round/>
                  <a:headEnd/>
                  <a:tailEnd/>
                </a:ln>
              </p:spPr>
              <p:txBody>
                <a:bodyPr/>
                <a:lstStyle/>
                <a:p>
                  <a:endParaRPr lang="it-IT"/>
                </a:p>
              </p:txBody>
            </p:sp>
            <p:sp>
              <p:nvSpPr>
                <p:cNvPr id="158769" name="Line 67"/>
                <p:cNvSpPr>
                  <a:spLocks noChangeShapeType="1"/>
                </p:cNvSpPr>
                <p:nvPr/>
              </p:nvSpPr>
              <p:spPr bwMode="auto">
                <a:xfrm>
                  <a:off x="2068" y="2304"/>
                  <a:ext cx="0" cy="52"/>
                </a:xfrm>
                <a:prstGeom prst="line">
                  <a:avLst/>
                </a:prstGeom>
                <a:noFill/>
                <a:ln w="28575">
                  <a:solidFill>
                    <a:srgbClr val="080808"/>
                  </a:solidFill>
                  <a:round/>
                  <a:headEnd/>
                  <a:tailEnd/>
                </a:ln>
              </p:spPr>
              <p:txBody>
                <a:bodyPr/>
                <a:lstStyle/>
                <a:p>
                  <a:endParaRPr lang="it-IT"/>
                </a:p>
              </p:txBody>
            </p:sp>
            <p:sp>
              <p:nvSpPr>
                <p:cNvPr id="158770" name="Line 68"/>
                <p:cNvSpPr>
                  <a:spLocks noChangeShapeType="1"/>
                </p:cNvSpPr>
                <p:nvPr/>
              </p:nvSpPr>
              <p:spPr bwMode="auto">
                <a:xfrm>
                  <a:off x="2334" y="2304"/>
                  <a:ext cx="0" cy="52"/>
                </a:xfrm>
                <a:prstGeom prst="line">
                  <a:avLst/>
                </a:prstGeom>
                <a:noFill/>
                <a:ln w="28575">
                  <a:solidFill>
                    <a:srgbClr val="080808"/>
                  </a:solidFill>
                  <a:round/>
                  <a:headEnd/>
                  <a:tailEnd/>
                </a:ln>
              </p:spPr>
              <p:txBody>
                <a:bodyPr/>
                <a:lstStyle/>
                <a:p>
                  <a:endParaRPr lang="it-IT"/>
                </a:p>
              </p:txBody>
            </p:sp>
            <p:sp>
              <p:nvSpPr>
                <p:cNvPr id="158771" name="Line 69"/>
                <p:cNvSpPr>
                  <a:spLocks noChangeShapeType="1"/>
                </p:cNvSpPr>
                <p:nvPr/>
              </p:nvSpPr>
              <p:spPr bwMode="auto">
                <a:xfrm>
                  <a:off x="2590" y="2304"/>
                  <a:ext cx="0" cy="52"/>
                </a:xfrm>
                <a:prstGeom prst="line">
                  <a:avLst/>
                </a:prstGeom>
                <a:noFill/>
                <a:ln w="28575">
                  <a:solidFill>
                    <a:srgbClr val="080808"/>
                  </a:solidFill>
                  <a:round/>
                  <a:headEnd/>
                  <a:tailEnd/>
                </a:ln>
              </p:spPr>
              <p:txBody>
                <a:bodyPr/>
                <a:lstStyle/>
                <a:p>
                  <a:endParaRPr lang="it-IT"/>
                </a:p>
              </p:txBody>
            </p:sp>
          </p:grpSp>
          <p:sp>
            <p:nvSpPr>
              <p:cNvPr id="158761" name="Line 70"/>
              <p:cNvSpPr>
                <a:spLocks noChangeShapeType="1"/>
              </p:cNvSpPr>
              <p:nvPr/>
            </p:nvSpPr>
            <p:spPr bwMode="auto">
              <a:xfrm flipH="1">
                <a:off x="770" y="2280"/>
                <a:ext cx="38" cy="66"/>
              </a:xfrm>
              <a:prstGeom prst="line">
                <a:avLst/>
              </a:prstGeom>
              <a:noFill/>
              <a:ln w="19050">
                <a:solidFill>
                  <a:srgbClr val="080808"/>
                </a:solidFill>
                <a:round/>
                <a:headEnd/>
                <a:tailEnd/>
              </a:ln>
            </p:spPr>
            <p:txBody>
              <a:bodyPr/>
              <a:lstStyle/>
              <a:p>
                <a:endParaRPr lang="it-IT"/>
              </a:p>
            </p:txBody>
          </p:sp>
          <p:sp>
            <p:nvSpPr>
              <p:cNvPr id="158762" name="Line 71"/>
              <p:cNvSpPr>
                <a:spLocks noChangeShapeType="1"/>
              </p:cNvSpPr>
              <p:nvPr/>
            </p:nvSpPr>
            <p:spPr bwMode="auto">
              <a:xfrm flipH="1">
                <a:off x="746" y="2280"/>
                <a:ext cx="38" cy="66"/>
              </a:xfrm>
              <a:prstGeom prst="line">
                <a:avLst/>
              </a:prstGeom>
              <a:noFill/>
              <a:ln w="19050">
                <a:solidFill>
                  <a:srgbClr val="080808"/>
                </a:solidFill>
                <a:round/>
                <a:headEnd/>
                <a:tailEnd/>
              </a:ln>
            </p:spPr>
            <p:txBody>
              <a:bodyPr/>
              <a:lstStyle/>
              <a:p>
                <a:endParaRPr lang="it-IT"/>
              </a:p>
            </p:txBody>
          </p:sp>
        </p:grpSp>
        <p:sp>
          <p:nvSpPr>
            <p:cNvPr id="158733" name="Text Box 72"/>
            <p:cNvSpPr txBox="1">
              <a:spLocks noChangeArrowheads="1"/>
            </p:cNvSpPr>
            <p:nvPr/>
          </p:nvSpPr>
          <p:spPr bwMode="auto">
            <a:xfrm>
              <a:off x="822" y="2361"/>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40</a:t>
              </a:r>
            </a:p>
          </p:txBody>
        </p:sp>
        <p:sp>
          <p:nvSpPr>
            <p:cNvPr id="158734" name="Text Box 73"/>
            <p:cNvSpPr txBox="1">
              <a:spLocks noChangeArrowheads="1"/>
            </p:cNvSpPr>
            <p:nvPr/>
          </p:nvSpPr>
          <p:spPr bwMode="auto">
            <a:xfrm>
              <a:off x="1198"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120</a:t>
              </a:r>
            </a:p>
          </p:txBody>
        </p:sp>
        <p:sp>
          <p:nvSpPr>
            <p:cNvPr id="158735" name="Text Box 74"/>
            <p:cNvSpPr txBox="1">
              <a:spLocks noChangeArrowheads="1"/>
            </p:cNvSpPr>
            <p:nvPr/>
          </p:nvSpPr>
          <p:spPr bwMode="auto">
            <a:xfrm>
              <a:off x="1444"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240</a:t>
              </a:r>
            </a:p>
          </p:txBody>
        </p:sp>
        <p:sp>
          <p:nvSpPr>
            <p:cNvPr id="158736" name="Text Box 75"/>
            <p:cNvSpPr txBox="1">
              <a:spLocks noChangeArrowheads="1"/>
            </p:cNvSpPr>
            <p:nvPr/>
          </p:nvSpPr>
          <p:spPr bwMode="auto">
            <a:xfrm>
              <a:off x="1624"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400</a:t>
              </a:r>
            </a:p>
          </p:txBody>
        </p:sp>
        <p:sp>
          <p:nvSpPr>
            <p:cNvPr id="158737" name="Text Box 76"/>
            <p:cNvSpPr txBox="1">
              <a:spLocks noChangeArrowheads="1"/>
            </p:cNvSpPr>
            <p:nvPr/>
          </p:nvSpPr>
          <p:spPr bwMode="auto">
            <a:xfrm>
              <a:off x="1882" y="2361"/>
              <a:ext cx="259" cy="155"/>
            </a:xfrm>
            <a:prstGeom prst="rect">
              <a:avLst/>
            </a:prstGeom>
            <a:noFill/>
            <a:ln w="9525">
              <a:noFill/>
              <a:miter lim="800000"/>
              <a:headEnd/>
              <a:tailEnd/>
            </a:ln>
          </p:spPr>
          <p:txBody>
            <a:bodyPr wrap="none">
              <a:spAutoFit/>
            </a:bodyPr>
            <a:lstStyle/>
            <a:p>
              <a:pPr algn="ctr"/>
              <a:r>
                <a:rPr lang="it-IT" altLang="it-IT" sz="1000">
                  <a:solidFill>
                    <a:srgbClr val="080808"/>
                  </a:solidFill>
                </a:rPr>
                <a:t>800</a:t>
              </a:r>
            </a:p>
          </p:txBody>
        </p:sp>
        <p:sp>
          <p:nvSpPr>
            <p:cNvPr id="158738" name="Text Box 77"/>
            <p:cNvSpPr txBox="1">
              <a:spLocks noChangeArrowheads="1"/>
            </p:cNvSpPr>
            <p:nvPr/>
          </p:nvSpPr>
          <p:spPr bwMode="auto">
            <a:xfrm>
              <a:off x="2103" y="2361"/>
              <a:ext cx="303" cy="155"/>
            </a:xfrm>
            <a:prstGeom prst="rect">
              <a:avLst/>
            </a:prstGeom>
            <a:noFill/>
            <a:ln w="9525">
              <a:noFill/>
              <a:miter lim="800000"/>
              <a:headEnd/>
              <a:tailEnd/>
            </a:ln>
          </p:spPr>
          <p:txBody>
            <a:bodyPr wrap="none">
              <a:spAutoFit/>
            </a:bodyPr>
            <a:lstStyle/>
            <a:p>
              <a:pPr algn="ctr"/>
              <a:r>
                <a:rPr lang="it-IT" altLang="it-IT" sz="1000">
                  <a:solidFill>
                    <a:srgbClr val="080808"/>
                  </a:solidFill>
                </a:rPr>
                <a:t>1600</a:t>
              </a:r>
            </a:p>
          </p:txBody>
        </p:sp>
        <p:sp>
          <p:nvSpPr>
            <p:cNvPr id="158739" name="Text Box 78"/>
            <p:cNvSpPr txBox="1">
              <a:spLocks noChangeArrowheads="1"/>
            </p:cNvSpPr>
            <p:nvPr/>
          </p:nvSpPr>
          <p:spPr bwMode="auto">
            <a:xfrm>
              <a:off x="2369" y="2361"/>
              <a:ext cx="303" cy="155"/>
            </a:xfrm>
            <a:prstGeom prst="rect">
              <a:avLst/>
            </a:prstGeom>
            <a:noFill/>
            <a:ln w="9525">
              <a:noFill/>
              <a:miter lim="800000"/>
              <a:headEnd/>
              <a:tailEnd/>
            </a:ln>
          </p:spPr>
          <p:txBody>
            <a:bodyPr wrap="none">
              <a:spAutoFit/>
            </a:bodyPr>
            <a:lstStyle/>
            <a:p>
              <a:pPr algn="ctr"/>
              <a:r>
                <a:rPr lang="it-IT" altLang="it-IT" sz="1000">
                  <a:solidFill>
                    <a:srgbClr val="080808"/>
                  </a:solidFill>
                </a:rPr>
                <a:t>3200</a:t>
              </a:r>
            </a:p>
          </p:txBody>
        </p:sp>
        <p:sp>
          <p:nvSpPr>
            <p:cNvPr id="158740" name="Text Box 79"/>
            <p:cNvSpPr txBox="1">
              <a:spLocks noChangeArrowheads="1"/>
            </p:cNvSpPr>
            <p:nvPr/>
          </p:nvSpPr>
          <p:spPr bwMode="auto">
            <a:xfrm>
              <a:off x="1457" y="2483"/>
              <a:ext cx="959" cy="155"/>
            </a:xfrm>
            <a:prstGeom prst="rect">
              <a:avLst/>
            </a:prstGeom>
            <a:noFill/>
            <a:ln w="9525">
              <a:noFill/>
              <a:miter lim="800000"/>
              <a:headEnd/>
              <a:tailEnd/>
            </a:ln>
          </p:spPr>
          <p:txBody>
            <a:bodyPr wrap="none">
              <a:spAutoFit/>
            </a:bodyPr>
            <a:lstStyle/>
            <a:p>
              <a:pPr algn="ctr"/>
              <a:r>
                <a:rPr lang="it-IT" altLang="it-IT" sz="1000">
                  <a:solidFill>
                    <a:srgbClr val="080808"/>
                  </a:solidFill>
                </a:rPr>
                <a:t>Dose (</a:t>
              </a:r>
              <a:r>
                <a:rPr lang="en-US" altLang="it-IT" sz="1000">
                  <a:solidFill>
                    <a:srgbClr val="080808"/>
                  </a:solidFill>
                </a:rPr>
                <a:t>µg di metacolina)</a:t>
              </a:r>
            </a:p>
          </p:txBody>
        </p:sp>
        <p:sp>
          <p:nvSpPr>
            <p:cNvPr id="158741" name="Line 80"/>
            <p:cNvSpPr>
              <a:spLocks noChangeShapeType="1"/>
            </p:cNvSpPr>
            <p:nvPr/>
          </p:nvSpPr>
          <p:spPr bwMode="auto">
            <a:xfrm>
              <a:off x="672" y="2318"/>
              <a:ext cx="0" cy="0"/>
            </a:xfrm>
            <a:prstGeom prst="line">
              <a:avLst/>
            </a:prstGeom>
            <a:noFill/>
            <a:ln w="28575">
              <a:solidFill>
                <a:srgbClr val="080808"/>
              </a:solidFill>
              <a:round/>
              <a:headEnd/>
              <a:tailEnd/>
            </a:ln>
          </p:spPr>
          <p:txBody>
            <a:bodyPr/>
            <a:lstStyle/>
            <a:p>
              <a:endParaRPr lang="it-IT"/>
            </a:p>
          </p:txBody>
        </p:sp>
        <p:grpSp>
          <p:nvGrpSpPr>
            <p:cNvPr id="158742" name="Group 81"/>
            <p:cNvGrpSpPr>
              <a:grpSpLocks/>
            </p:cNvGrpSpPr>
            <p:nvPr/>
          </p:nvGrpSpPr>
          <p:grpSpPr bwMode="auto">
            <a:xfrm>
              <a:off x="628" y="1082"/>
              <a:ext cx="52" cy="1248"/>
              <a:chOff x="640" y="1068"/>
              <a:chExt cx="52" cy="1248"/>
            </a:xfrm>
          </p:grpSpPr>
          <p:sp>
            <p:nvSpPr>
              <p:cNvPr id="158751" name="Line 82"/>
              <p:cNvSpPr>
                <a:spLocks noChangeShapeType="1"/>
              </p:cNvSpPr>
              <p:nvPr/>
            </p:nvSpPr>
            <p:spPr bwMode="auto">
              <a:xfrm>
                <a:off x="684" y="1074"/>
                <a:ext cx="0" cy="1242"/>
              </a:xfrm>
              <a:prstGeom prst="line">
                <a:avLst/>
              </a:prstGeom>
              <a:noFill/>
              <a:ln w="28575">
                <a:solidFill>
                  <a:srgbClr val="080808"/>
                </a:solidFill>
                <a:round/>
                <a:headEnd/>
                <a:tailEnd/>
              </a:ln>
            </p:spPr>
            <p:txBody>
              <a:bodyPr/>
              <a:lstStyle/>
              <a:p>
                <a:endParaRPr lang="it-IT"/>
              </a:p>
            </p:txBody>
          </p:sp>
          <p:sp>
            <p:nvSpPr>
              <p:cNvPr id="158752" name="Line 83"/>
              <p:cNvSpPr>
                <a:spLocks noChangeShapeType="1"/>
              </p:cNvSpPr>
              <p:nvPr/>
            </p:nvSpPr>
            <p:spPr bwMode="auto">
              <a:xfrm flipH="1">
                <a:off x="640" y="2316"/>
                <a:ext cx="52" cy="0"/>
              </a:xfrm>
              <a:prstGeom prst="line">
                <a:avLst/>
              </a:prstGeom>
              <a:noFill/>
              <a:ln w="28575">
                <a:solidFill>
                  <a:srgbClr val="080808"/>
                </a:solidFill>
                <a:round/>
                <a:headEnd/>
                <a:tailEnd/>
              </a:ln>
            </p:spPr>
            <p:txBody>
              <a:bodyPr/>
              <a:lstStyle/>
              <a:p>
                <a:endParaRPr lang="it-IT"/>
              </a:p>
            </p:txBody>
          </p:sp>
          <p:sp>
            <p:nvSpPr>
              <p:cNvPr id="158753" name="Line 84"/>
              <p:cNvSpPr>
                <a:spLocks noChangeShapeType="1"/>
              </p:cNvSpPr>
              <p:nvPr/>
            </p:nvSpPr>
            <p:spPr bwMode="auto">
              <a:xfrm flipH="1">
                <a:off x="640" y="2136"/>
                <a:ext cx="52" cy="0"/>
              </a:xfrm>
              <a:prstGeom prst="line">
                <a:avLst/>
              </a:prstGeom>
              <a:noFill/>
              <a:ln w="28575">
                <a:solidFill>
                  <a:srgbClr val="080808"/>
                </a:solidFill>
                <a:round/>
                <a:headEnd/>
                <a:tailEnd/>
              </a:ln>
            </p:spPr>
            <p:txBody>
              <a:bodyPr/>
              <a:lstStyle/>
              <a:p>
                <a:endParaRPr lang="it-IT"/>
              </a:p>
            </p:txBody>
          </p:sp>
          <p:sp>
            <p:nvSpPr>
              <p:cNvPr id="158754" name="Line 85"/>
              <p:cNvSpPr>
                <a:spLocks noChangeShapeType="1"/>
              </p:cNvSpPr>
              <p:nvPr/>
            </p:nvSpPr>
            <p:spPr bwMode="auto">
              <a:xfrm flipH="1">
                <a:off x="640" y="1960"/>
                <a:ext cx="52" cy="0"/>
              </a:xfrm>
              <a:prstGeom prst="line">
                <a:avLst/>
              </a:prstGeom>
              <a:noFill/>
              <a:ln w="28575">
                <a:solidFill>
                  <a:srgbClr val="080808"/>
                </a:solidFill>
                <a:round/>
                <a:headEnd/>
                <a:tailEnd/>
              </a:ln>
            </p:spPr>
            <p:txBody>
              <a:bodyPr/>
              <a:lstStyle/>
              <a:p>
                <a:endParaRPr lang="it-IT"/>
              </a:p>
            </p:txBody>
          </p:sp>
          <p:sp>
            <p:nvSpPr>
              <p:cNvPr id="158755" name="Line 86"/>
              <p:cNvSpPr>
                <a:spLocks noChangeShapeType="1"/>
              </p:cNvSpPr>
              <p:nvPr/>
            </p:nvSpPr>
            <p:spPr bwMode="auto">
              <a:xfrm flipH="1">
                <a:off x="640" y="1780"/>
                <a:ext cx="52" cy="0"/>
              </a:xfrm>
              <a:prstGeom prst="line">
                <a:avLst/>
              </a:prstGeom>
              <a:noFill/>
              <a:ln w="28575">
                <a:solidFill>
                  <a:srgbClr val="080808"/>
                </a:solidFill>
                <a:round/>
                <a:headEnd/>
                <a:tailEnd/>
              </a:ln>
            </p:spPr>
            <p:txBody>
              <a:bodyPr/>
              <a:lstStyle/>
              <a:p>
                <a:endParaRPr lang="it-IT"/>
              </a:p>
            </p:txBody>
          </p:sp>
          <p:sp>
            <p:nvSpPr>
              <p:cNvPr id="158756" name="Line 87"/>
              <p:cNvSpPr>
                <a:spLocks noChangeShapeType="1"/>
              </p:cNvSpPr>
              <p:nvPr/>
            </p:nvSpPr>
            <p:spPr bwMode="auto">
              <a:xfrm flipH="1">
                <a:off x="640" y="1604"/>
                <a:ext cx="52" cy="0"/>
              </a:xfrm>
              <a:prstGeom prst="line">
                <a:avLst/>
              </a:prstGeom>
              <a:noFill/>
              <a:ln w="28575">
                <a:solidFill>
                  <a:srgbClr val="080808"/>
                </a:solidFill>
                <a:round/>
                <a:headEnd/>
                <a:tailEnd/>
              </a:ln>
            </p:spPr>
            <p:txBody>
              <a:bodyPr/>
              <a:lstStyle/>
              <a:p>
                <a:endParaRPr lang="it-IT"/>
              </a:p>
            </p:txBody>
          </p:sp>
          <p:sp>
            <p:nvSpPr>
              <p:cNvPr id="158757" name="Line 88"/>
              <p:cNvSpPr>
                <a:spLocks noChangeShapeType="1"/>
              </p:cNvSpPr>
              <p:nvPr/>
            </p:nvSpPr>
            <p:spPr bwMode="auto">
              <a:xfrm flipH="1">
                <a:off x="640" y="1424"/>
                <a:ext cx="52" cy="0"/>
              </a:xfrm>
              <a:prstGeom prst="line">
                <a:avLst/>
              </a:prstGeom>
              <a:noFill/>
              <a:ln w="28575">
                <a:solidFill>
                  <a:srgbClr val="080808"/>
                </a:solidFill>
                <a:round/>
                <a:headEnd/>
                <a:tailEnd/>
              </a:ln>
            </p:spPr>
            <p:txBody>
              <a:bodyPr/>
              <a:lstStyle/>
              <a:p>
                <a:endParaRPr lang="it-IT"/>
              </a:p>
            </p:txBody>
          </p:sp>
          <p:sp>
            <p:nvSpPr>
              <p:cNvPr id="158758" name="Line 89"/>
              <p:cNvSpPr>
                <a:spLocks noChangeShapeType="1"/>
              </p:cNvSpPr>
              <p:nvPr/>
            </p:nvSpPr>
            <p:spPr bwMode="auto">
              <a:xfrm flipH="1">
                <a:off x="640" y="1248"/>
                <a:ext cx="52" cy="0"/>
              </a:xfrm>
              <a:prstGeom prst="line">
                <a:avLst/>
              </a:prstGeom>
              <a:noFill/>
              <a:ln w="28575">
                <a:solidFill>
                  <a:srgbClr val="080808"/>
                </a:solidFill>
                <a:round/>
                <a:headEnd/>
                <a:tailEnd/>
              </a:ln>
            </p:spPr>
            <p:txBody>
              <a:bodyPr/>
              <a:lstStyle/>
              <a:p>
                <a:endParaRPr lang="it-IT"/>
              </a:p>
            </p:txBody>
          </p:sp>
          <p:sp>
            <p:nvSpPr>
              <p:cNvPr id="158759" name="Line 90"/>
              <p:cNvSpPr>
                <a:spLocks noChangeShapeType="1"/>
              </p:cNvSpPr>
              <p:nvPr/>
            </p:nvSpPr>
            <p:spPr bwMode="auto">
              <a:xfrm flipH="1">
                <a:off x="640" y="1068"/>
                <a:ext cx="52" cy="0"/>
              </a:xfrm>
              <a:prstGeom prst="line">
                <a:avLst/>
              </a:prstGeom>
              <a:noFill/>
              <a:ln w="28575">
                <a:solidFill>
                  <a:srgbClr val="080808"/>
                </a:solidFill>
                <a:round/>
                <a:headEnd/>
                <a:tailEnd/>
              </a:ln>
            </p:spPr>
            <p:txBody>
              <a:bodyPr/>
              <a:lstStyle/>
              <a:p>
                <a:endParaRPr lang="it-IT"/>
              </a:p>
            </p:txBody>
          </p:sp>
        </p:grpSp>
        <p:sp>
          <p:nvSpPr>
            <p:cNvPr id="158743" name="Text Box 91"/>
            <p:cNvSpPr txBox="1">
              <a:spLocks noChangeArrowheads="1"/>
            </p:cNvSpPr>
            <p:nvPr/>
          </p:nvSpPr>
          <p:spPr bwMode="auto">
            <a:xfrm>
              <a:off x="446" y="2071"/>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10</a:t>
              </a:r>
            </a:p>
          </p:txBody>
        </p:sp>
        <p:sp>
          <p:nvSpPr>
            <p:cNvPr id="158744" name="Text Box 92"/>
            <p:cNvSpPr txBox="1">
              <a:spLocks noChangeArrowheads="1"/>
            </p:cNvSpPr>
            <p:nvPr/>
          </p:nvSpPr>
          <p:spPr bwMode="auto">
            <a:xfrm>
              <a:off x="444" y="1897"/>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20</a:t>
              </a:r>
            </a:p>
          </p:txBody>
        </p:sp>
        <p:sp>
          <p:nvSpPr>
            <p:cNvPr id="158745" name="Text Box 93"/>
            <p:cNvSpPr txBox="1">
              <a:spLocks noChangeArrowheads="1"/>
            </p:cNvSpPr>
            <p:nvPr/>
          </p:nvSpPr>
          <p:spPr bwMode="auto">
            <a:xfrm>
              <a:off x="448" y="1717"/>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30</a:t>
              </a:r>
            </a:p>
          </p:txBody>
        </p:sp>
        <p:sp>
          <p:nvSpPr>
            <p:cNvPr id="158746" name="Text Box 94"/>
            <p:cNvSpPr txBox="1">
              <a:spLocks noChangeArrowheads="1"/>
            </p:cNvSpPr>
            <p:nvPr/>
          </p:nvSpPr>
          <p:spPr bwMode="auto">
            <a:xfrm>
              <a:off x="446" y="1543"/>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40</a:t>
              </a:r>
            </a:p>
          </p:txBody>
        </p:sp>
        <p:sp>
          <p:nvSpPr>
            <p:cNvPr id="158747" name="Text Box 95"/>
            <p:cNvSpPr txBox="1">
              <a:spLocks noChangeArrowheads="1"/>
            </p:cNvSpPr>
            <p:nvPr/>
          </p:nvSpPr>
          <p:spPr bwMode="auto">
            <a:xfrm>
              <a:off x="444" y="1363"/>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50</a:t>
              </a:r>
            </a:p>
          </p:txBody>
        </p:sp>
        <p:sp>
          <p:nvSpPr>
            <p:cNvPr id="158748" name="Text Box 96"/>
            <p:cNvSpPr txBox="1">
              <a:spLocks noChangeArrowheads="1"/>
            </p:cNvSpPr>
            <p:nvPr/>
          </p:nvSpPr>
          <p:spPr bwMode="auto">
            <a:xfrm>
              <a:off x="442" y="1189"/>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60</a:t>
              </a:r>
            </a:p>
          </p:txBody>
        </p:sp>
        <p:sp>
          <p:nvSpPr>
            <p:cNvPr id="158749" name="Text Box 97"/>
            <p:cNvSpPr txBox="1">
              <a:spLocks noChangeArrowheads="1"/>
            </p:cNvSpPr>
            <p:nvPr/>
          </p:nvSpPr>
          <p:spPr bwMode="auto">
            <a:xfrm>
              <a:off x="442" y="999"/>
              <a:ext cx="214" cy="155"/>
            </a:xfrm>
            <a:prstGeom prst="rect">
              <a:avLst/>
            </a:prstGeom>
            <a:noFill/>
            <a:ln w="9525">
              <a:noFill/>
              <a:miter lim="800000"/>
              <a:headEnd/>
              <a:tailEnd/>
            </a:ln>
          </p:spPr>
          <p:txBody>
            <a:bodyPr wrap="none">
              <a:spAutoFit/>
            </a:bodyPr>
            <a:lstStyle/>
            <a:p>
              <a:pPr algn="ctr"/>
              <a:r>
                <a:rPr lang="it-IT" altLang="it-IT" sz="1000">
                  <a:solidFill>
                    <a:srgbClr val="080808"/>
                  </a:solidFill>
                </a:rPr>
                <a:t>70</a:t>
              </a:r>
            </a:p>
          </p:txBody>
        </p:sp>
        <p:sp>
          <p:nvSpPr>
            <p:cNvPr id="158750" name="Text Box 98"/>
            <p:cNvSpPr txBox="1">
              <a:spLocks noChangeArrowheads="1"/>
            </p:cNvSpPr>
            <p:nvPr/>
          </p:nvSpPr>
          <p:spPr bwMode="auto">
            <a:xfrm>
              <a:off x="104" y="1095"/>
              <a:ext cx="451" cy="174"/>
            </a:xfrm>
            <a:prstGeom prst="rect">
              <a:avLst/>
            </a:prstGeom>
            <a:noFill/>
            <a:ln w="9525">
              <a:noFill/>
              <a:miter lim="800000"/>
              <a:headEnd/>
              <a:tailEnd/>
            </a:ln>
          </p:spPr>
          <p:txBody>
            <a:bodyPr wrap="none">
              <a:spAutoFit/>
            </a:bodyPr>
            <a:lstStyle/>
            <a:p>
              <a:pPr algn="ctr"/>
              <a:r>
                <a:rPr lang="el-GR" altLang="it-IT" sz="1200">
                  <a:solidFill>
                    <a:srgbClr val="080808"/>
                  </a:solidFill>
                </a:rPr>
                <a:t>Δ</a:t>
              </a:r>
              <a:r>
                <a:rPr lang="it-IT" altLang="it-IT" sz="1200">
                  <a:solidFill>
                    <a:srgbClr val="080808"/>
                  </a:solidFill>
                </a:rPr>
                <a:t>FEV</a:t>
              </a:r>
              <a:r>
                <a:rPr lang="it-IT" altLang="it-IT" sz="1200" baseline="-25000">
                  <a:solidFill>
                    <a:srgbClr val="080808"/>
                  </a:solidFill>
                </a:rPr>
                <a:t>1</a:t>
              </a:r>
              <a:r>
                <a:rPr lang="it-IT" altLang="it-IT" sz="1200">
                  <a:solidFill>
                    <a:srgbClr val="080808"/>
                  </a:solidFill>
                </a:rPr>
                <a:t>%</a:t>
              </a:r>
              <a:endParaRPr lang="el-GR" altLang="it-IT" sz="1200">
                <a:solidFill>
                  <a:srgbClr val="080808"/>
                </a:solidFill>
              </a:endParaRPr>
            </a:p>
          </p:txBody>
        </p:sp>
      </p:grpSp>
      <p:sp>
        <p:nvSpPr>
          <p:cNvPr id="158723" name="Rectangle 99"/>
          <p:cNvSpPr>
            <a:spLocks noChangeArrowheads="1"/>
          </p:cNvSpPr>
          <p:nvPr/>
        </p:nvSpPr>
        <p:spPr bwMode="auto">
          <a:xfrm>
            <a:off x="2422526" y="392114"/>
            <a:ext cx="6735763" cy="555625"/>
          </a:xfrm>
          <a:prstGeom prst="rect">
            <a:avLst/>
          </a:prstGeom>
          <a:noFill/>
          <a:ln w="9525" algn="ctr">
            <a:noFill/>
            <a:miter lim="800000"/>
            <a:headEnd/>
            <a:tailEnd/>
          </a:ln>
        </p:spPr>
        <p:txBody>
          <a:bodyPr wrap="none" anchor="ctr"/>
          <a:lstStyle/>
          <a:p>
            <a:pPr algn="ctr"/>
            <a:r>
              <a:rPr lang="it-IT" altLang="it-IT" sz="2600"/>
              <a:t>IPERREATTIVITÀ BRONCHIALE</a:t>
            </a:r>
            <a:br>
              <a:rPr lang="it-IT" altLang="it-IT" sz="2600"/>
            </a:br>
            <a:r>
              <a:rPr lang="it-IT" altLang="it-IT" sz="2600"/>
              <a:t>Curve dose-risposta alla metacolina</a:t>
            </a:r>
          </a:p>
        </p:txBody>
      </p:sp>
      <p:sp>
        <p:nvSpPr>
          <p:cNvPr id="158724" name="Line 101"/>
          <p:cNvSpPr>
            <a:spLocks noChangeShapeType="1"/>
          </p:cNvSpPr>
          <p:nvPr/>
        </p:nvSpPr>
        <p:spPr bwMode="auto">
          <a:xfrm>
            <a:off x="2279650" y="1787525"/>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85FC79F8-7522-F945-984E-60DA7E87C2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1181708"/>
      </p:ext>
    </p:extLst>
  </p:cSld>
  <p:clrMapOvr>
    <a:masterClrMapping/>
  </p:clrMapOvr>
  <p:transition spd="slow" advTm="38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Oval 11"/>
          <p:cNvSpPr>
            <a:spLocks noChangeArrowheads="1"/>
          </p:cNvSpPr>
          <p:nvPr/>
        </p:nvSpPr>
        <p:spPr bwMode="auto">
          <a:xfrm>
            <a:off x="6757989" y="2946400"/>
            <a:ext cx="1692275" cy="344488"/>
          </a:xfrm>
          <a:prstGeom prst="ellipse">
            <a:avLst/>
          </a:prstGeom>
          <a:solidFill>
            <a:srgbClr val="DDFFDD"/>
          </a:solidFill>
          <a:ln w="25400">
            <a:solidFill>
              <a:schemeClr val="folHlink"/>
            </a:solidFill>
            <a:round/>
            <a:headEnd/>
            <a:tailEnd/>
          </a:ln>
        </p:spPr>
        <p:txBody>
          <a:bodyPr wrap="none" anchor="ctr"/>
          <a:lstStyle/>
          <a:p>
            <a:pPr>
              <a:spcBef>
                <a:spcPct val="50000"/>
              </a:spcBef>
            </a:pPr>
            <a:endParaRPr lang="it-IT" altLang="it-IT">
              <a:solidFill>
                <a:srgbClr val="FFFF00"/>
              </a:solidFill>
            </a:endParaRPr>
          </a:p>
        </p:txBody>
      </p:sp>
      <p:sp>
        <p:nvSpPr>
          <p:cNvPr id="160770" name="Oval 13"/>
          <p:cNvSpPr>
            <a:spLocks noChangeArrowheads="1"/>
          </p:cNvSpPr>
          <p:nvPr/>
        </p:nvSpPr>
        <p:spPr bwMode="auto">
          <a:xfrm>
            <a:off x="7038976" y="4446589"/>
            <a:ext cx="1108075" cy="517525"/>
          </a:xfrm>
          <a:prstGeom prst="ellipse">
            <a:avLst/>
          </a:prstGeom>
          <a:solidFill>
            <a:srgbClr val="DDFFDD"/>
          </a:solidFill>
          <a:ln w="25400">
            <a:solidFill>
              <a:schemeClr val="folHlink"/>
            </a:solidFill>
            <a:round/>
            <a:headEnd/>
            <a:tailEnd/>
          </a:ln>
        </p:spPr>
        <p:txBody>
          <a:bodyPr wrap="none" anchor="ctr"/>
          <a:lstStyle/>
          <a:p>
            <a:pPr>
              <a:spcBef>
                <a:spcPct val="50000"/>
              </a:spcBef>
            </a:pPr>
            <a:endParaRPr lang="it-IT" altLang="it-IT">
              <a:solidFill>
                <a:srgbClr val="FFFF00"/>
              </a:solidFill>
            </a:endParaRPr>
          </a:p>
        </p:txBody>
      </p:sp>
      <p:sp>
        <p:nvSpPr>
          <p:cNvPr id="160771" name="Oval 15"/>
          <p:cNvSpPr>
            <a:spLocks noChangeArrowheads="1"/>
          </p:cNvSpPr>
          <p:nvPr/>
        </p:nvSpPr>
        <p:spPr bwMode="auto">
          <a:xfrm>
            <a:off x="4095750" y="3662363"/>
            <a:ext cx="1073150" cy="614362"/>
          </a:xfrm>
          <a:prstGeom prst="ellipse">
            <a:avLst/>
          </a:prstGeom>
          <a:solidFill>
            <a:srgbClr val="DDFFDD"/>
          </a:solidFill>
          <a:ln w="25400">
            <a:solidFill>
              <a:schemeClr val="folHlink"/>
            </a:solidFill>
            <a:round/>
            <a:headEnd/>
            <a:tailEnd/>
          </a:ln>
        </p:spPr>
        <p:txBody>
          <a:bodyPr wrap="none" anchor="ctr"/>
          <a:lstStyle/>
          <a:p>
            <a:pPr>
              <a:spcBef>
                <a:spcPct val="50000"/>
              </a:spcBef>
            </a:pPr>
            <a:endParaRPr lang="it-IT" altLang="it-IT">
              <a:solidFill>
                <a:srgbClr val="FFFF00"/>
              </a:solidFill>
            </a:endParaRPr>
          </a:p>
        </p:txBody>
      </p:sp>
      <p:sp>
        <p:nvSpPr>
          <p:cNvPr id="160772" name="AutoShape 17"/>
          <p:cNvSpPr>
            <a:spLocks noChangeArrowheads="1"/>
          </p:cNvSpPr>
          <p:nvPr/>
        </p:nvSpPr>
        <p:spPr bwMode="auto">
          <a:xfrm>
            <a:off x="6765926" y="1417639"/>
            <a:ext cx="1654175" cy="428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DFFDD"/>
          </a:solidFill>
          <a:ln w="25400">
            <a:solidFill>
              <a:schemeClr val="folHlink"/>
            </a:solidFill>
            <a:miter lim="800000"/>
            <a:headEnd/>
            <a:tailEnd/>
          </a:ln>
        </p:spPr>
        <p:txBody>
          <a:bodyPr wrap="none" anchor="ctr"/>
          <a:lstStyle/>
          <a:p>
            <a:endParaRPr lang="it-IT"/>
          </a:p>
        </p:txBody>
      </p:sp>
      <p:sp>
        <p:nvSpPr>
          <p:cNvPr id="160773" name="Rectangle 9"/>
          <p:cNvSpPr>
            <a:spLocks noChangeArrowheads="1"/>
          </p:cNvSpPr>
          <p:nvPr/>
        </p:nvSpPr>
        <p:spPr bwMode="auto">
          <a:xfrm>
            <a:off x="3479800" y="1277938"/>
            <a:ext cx="2343150" cy="577850"/>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4" name="Rectangle 10"/>
          <p:cNvSpPr>
            <a:spLocks noChangeArrowheads="1"/>
          </p:cNvSpPr>
          <p:nvPr/>
        </p:nvSpPr>
        <p:spPr bwMode="auto">
          <a:xfrm>
            <a:off x="6951663" y="2293938"/>
            <a:ext cx="1295400" cy="304800"/>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5" name="Rectangle 12"/>
          <p:cNvSpPr>
            <a:spLocks noChangeArrowheads="1"/>
          </p:cNvSpPr>
          <p:nvPr/>
        </p:nvSpPr>
        <p:spPr bwMode="auto">
          <a:xfrm>
            <a:off x="7038975" y="3789363"/>
            <a:ext cx="1155700" cy="258762"/>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6" name="Rectangle 14"/>
          <p:cNvSpPr>
            <a:spLocks noChangeArrowheads="1"/>
          </p:cNvSpPr>
          <p:nvPr/>
        </p:nvSpPr>
        <p:spPr bwMode="auto">
          <a:xfrm>
            <a:off x="3871913" y="2862264"/>
            <a:ext cx="1574800" cy="458787"/>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7" name="Rectangle 29"/>
          <p:cNvSpPr>
            <a:spLocks noChangeArrowheads="1"/>
          </p:cNvSpPr>
          <p:nvPr/>
        </p:nvSpPr>
        <p:spPr bwMode="auto">
          <a:xfrm>
            <a:off x="8743950" y="4292600"/>
            <a:ext cx="1295400" cy="687388"/>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8" name="Rectangle 32"/>
          <p:cNvSpPr>
            <a:spLocks noChangeArrowheads="1"/>
          </p:cNvSpPr>
          <p:nvPr/>
        </p:nvSpPr>
        <p:spPr bwMode="auto">
          <a:xfrm>
            <a:off x="2143125" y="3676651"/>
            <a:ext cx="1085850" cy="625475"/>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79" name="Rectangle 38"/>
          <p:cNvSpPr>
            <a:spLocks noChangeArrowheads="1"/>
          </p:cNvSpPr>
          <p:nvPr/>
        </p:nvSpPr>
        <p:spPr bwMode="auto">
          <a:xfrm>
            <a:off x="8572500" y="5602288"/>
            <a:ext cx="1536700" cy="520700"/>
          </a:xfrm>
          <a:prstGeom prst="rect">
            <a:avLst/>
          </a:prstGeom>
          <a:solidFill>
            <a:srgbClr val="FFF2E5"/>
          </a:solidFill>
          <a:ln w="28575">
            <a:solidFill>
              <a:srgbClr val="FF6600"/>
            </a:solidFill>
            <a:miter lim="800000"/>
            <a:headEnd/>
            <a:tailEnd/>
          </a:ln>
        </p:spPr>
        <p:txBody>
          <a:bodyPr wrap="none" anchor="ctr"/>
          <a:lstStyle/>
          <a:p>
            <a:pPr>
              <a:spcBef>
                <a:spcPct val="50000"/>
              </a:spcBef>
            </a:pPr>
            <a:endParaRPr lang="it-IT" altLang="it-IT">
              <a:solidFill>
                <a:srgbClr val="FFFF00"/>
              </a:solidFill>
            </a:endParaRPr>
          </a:p>
        </p:txBody>
      </p:sp>
      <p:sp>
        <p:nvSpPr>
          <p:cNvPr id="160780" name="Text Box 2"/>
          <p:cNvSpPr txBox="1">
            <a:spLocks noChangeArrowheads="1"/>
          </p:cNvSpPr>
          <p:nvPr/>
        </p:nvSpPr>
        <p:spPr bwMode="auto">
          <a:xfrm>
            <a:off x="3575050" y="1373188"/>
            <a:ext cx="2190750" cy="457200"/>
          </a:xfrm>
          <a:prstGeom prst="rect">
            <a:avLst/>
          </a:prstGeom>
          <a:noFill/>
          <a:ln w="9525">
            <a:noFill/>
            <a:miter lim="800000"/>
            <a:headEnd/>
            <a:tailEnd/>
          </a:ln>
        </p:spPr>
        <p:txBody>
          <a:bodyPr>
            <a:spAutoFit/>
          </a:bodyPr>
          <a:lstStyle/>
          <a:p>
            <a:pPr algn="ctr"/>
            <a:r>
              <a:rPr lang="it-IT" altLang="it-IT" sz="1200">
                <a:solidFill>
                  <a:schemeClr val="accent2"/>
                </a:solidFill>
              </a:rPr>
              <a:t>Sintomi: tosse, sibili, dispnea, intolleranza allo sforzo</a:t>
            </a:r>
          </a:p>
        </p:txBody>
      </p:sp>
      <p:sp>
        <p:nvSpPr>
          <p:cNvPr id="160781" name="Text Box 3"/>
          <p:cNvSpPr txBox="1">
            <a:spLocks noChangeArrowheads="1"/>
          </p:cNvSpPr>
          <p:nvPr/>
        </p:nvSpPr>
        <p:spPr bwMode="auto">
          <a:xfrm>
            <a:off x="6910388" y="2265363"/>
            <a:ext cx="1350962" cy="336550"/>
          </a:xfrm>
          <a:prstGeom prst="rect">
            <a:avLst/>
          </a:prstGeom>
          <a:noFill/>
          <a:ln w="9525">
            <a:noFill/>
            <a:miter lim="800000"/>
            <a:headEnd/>
            <a:tailEnd/>
          </a:ln>
        </p:spPr>
        <p:txBody>
          <a:bodyPr>
            <a:spAutoFit/>
          </a:bodyPr>
          <a:lstStyle/>
          <a:p>
            <a:pPr algn="ctr"/>
            <a:r>
              <a:rPr lang="it-IT" altLang="it-IT" sz="1600">
                <a:solidFill>
                  <a:schemeClr val="accent2"/>
                </a:solidFill>
              </a:rPr>
              <a:t>Spirometria</a:t>
            </a:r>
          </a:p>
        </p:txBody>
      </p:sp>
      <p:sp>
        <p:nvSpPr>
          <p:cNvPr id="160782" name="Text Box 4"/>
          <p:cNvSpPr txBox="1">
            <a:spLocks noChangeArrowheads="1"/>
          </p:cNvSpPr>
          <p:nvPr/>
        </p:nvSpPr>
        <p:spPr bwMode="auto">
          <a:xfrm>
            <a:off x="6680201" y="2982914"/>
            <a:ext cx="1846263" cy="274637"/>
          </a:xfrm>
          <a:prstGeom prst="rect">
            <a:avLst/>
          </a:prstGeom>
          <a:noFill/>
          <a:ln w="9525">
            <a:noFill/>
            <a:miter lim="800000"/>
            <a:headEnd/>
            <a:tailEnd/>
          </a:ln>
        </p:spPr>
        <p:txBody>
          <a:bodyPr>
            <a:spAutoFit/>
          </a:bodyPr>
          <a:lstStyle/>
          <a:p>
            <a:pPr algn="ctr"/>
            <a:r>
              <a:rPr lang="it-IT" altLang="it-IT" sz="1200">
                <a:solidFill>
                  <a:schemeClr val="accent2"/>
                </a:solidFill>
              </a:rPr>
              <a:t>Sindrome ostruttiva?</a:t>
            </a:r>
          </a:p>
        </p:txBody>
      </p:sp>
      <p:sp>
        <p:nvSpPr>
          <p:cNvPr id="160783" name="Text Box 5"/>
          <p:cNvSpPr txBox="1">
            <a:spLocks noChangeArrowheads="1"/>
          </p:cNvSpPr>
          <p:nvPr/>
        </p:nvSpPr>
        <p:spPr bwMode="auto">
          <a:xfrm>
            <a:off x="6931025" y="3767139"/>
            <a:ext cx="1352550" cy="244475"/>
          </a:xfrm>
          <a:prstGeom prst="rect">
            <a:avLst/>
          </a:prstGeom>
          <a:noFill/>
          <a:ln w="9525">
            <a:noFill/>
            <a:miter lim="800000"/>
            <a:headEnd/>
            <a:tailEnd/>
          </a:ln>
        </p:spPr>
        <p:txBody>
          <a:bodyPr>
            <a:spAutoFit/>
          </a:bodyPr>
          <a:lstStyle/>
          <a:p>
            <a:pPr algn="ctr"/>
            <a:r>
              <a:rPr lang="it-IT" altLang="it-IT" sz="1000">
                <a:solidFill>
                  <a:schemeClr val="accent2"/>
                </a:solidFill>
              </a:rPr>
              <a:t>Test di reversibilità</a:t>
            </a:r>
          </a:p>
        </p:txBody>
      </p:sp>
      <p:sp>
        <p:nvSpPr>
          <p:cNvPr id="160784" name="Text Box 6"/>
          <p:cNvSpPr txBox="1">
            <a:spLocks noChangeArrowheads="1"/>
          </p:cNvSpPr>
          <p:nvPr/>
        </p:nvSpPr>
        <p:spPr bwMode="auto">
          <a:xfrm>
            <a:off x="6919913" y="4438650"/>
            <a:ext cx="1350962" cy="457200"/>
          </a:xfrm>
          <a:prstGeom prst="rect">
            <a:avLst/>
          </a:prstGeom>
          <a:noFill/>
          <a:ln w="9525">
            <a:noFill/>
            <a:miter lim="800000"/>
            <a:headEnd/>
            <a:tailEnd/>
          </a:ln>
        </p:spPr>
        <p:txBody>
          <a:bodyPr>
            <a:spAutoFit/>
          </a:bodyPr>
          <a:lstStyle/>
          <a:p>
            <a:pPr algn="ctr"/>
            <a:r>
              <a:rPr lang="it-IT" altLang="it-IT" sz="1200">
                <a:solidFill>
                  <a:schemeClr val="accent2"/>
                </a:solidFill>
              </a:rPr>
              <a:t>Ostruzione reversibile?</a:t>
            </a:r>
          </a:p>
        </p:txBody>
      </p:sp>
      <p:sp>
        <p:nvSpPr>
          <p:cNvPr id="160785" name="Text Box 7"/>
          <p:cNvSpPr txBox="1">
            <a:spLocks noChangeArrowheads="1"/>
          </p:cNvSpPr>
          <p:nvPr/>
        </p:nvSpPr>
        <p:spPr bwMode="auto">
          <a:xfrm>
            <a:off x="3829050" y="2847975"/>
            <a:ext cx="1619250" cy="457200"/>
          </a:xfrm>
          <a:prstGeom prst="rect">
            <a:avLst/>
          </a:prstGeom>
          <a:noFill/>
          <a:ln w="9525">
            <a:noFill/>
            <a:miter lim="800000"/>
            <a:headEnd/>
            <a:tailEnd/>
          </a:ln>
        </p:spPr>
        <p:txBody>
          <a:bodyPr>
            <a:spAutoFit/>
          </a:bodyPr>
          <a:lstStyle/>
          <a:p>
            <a:pPr algn="ctr"/>
            <a:r>
              <a:rPr lang="it-IT" altLang="it-IT" sz="1200">
                <a:solidFill>
                  <a:schemeClr val="accent2"/>
                </a:solidFill>
              </a:rPr>
              <a:t>Test di broncostimolazione</a:t>
            </a:r>
          </a:p>
        </p:txBody>
      </p:sp>
      <p:sp>
        <p:nvSpPr>
          <p:cNvPr id="160786" name="Text Box 8"/>
          <p:cNvSpPr txBox="1">
            <a:spLocks noChangeArrowheads="1"/>
          </p:cNvSpPr>
          <p:nvPr/>
        </p:nvSpPr>
        <p:spPr bwMode="auto">
          <a:xfrm>
            <a:off x="3983039" y="3763963"/>
            <a:ext cx="1349375" cy="457200"/>
          </a:xfrm>
          <a:prstGeom prst="rect">
            <a:avLst/>
          </a:prstGeom>
          <a:noFill/>
          <a:ln w="9525">
            <a:noFill/>
            <a:miter lim="800000"/>
            <a:headEnd/>
            <a:tailEnd/>
          </a:ln>
        </p:spPr>
        <p:txBody>
          <a:bodyPr>
            <a:spAutoFit/>
          </a:bodyPr>
          <a:lstStyle/>
          <a:p>
            <a:pPr algn="ctr"/>
            <a:r>
              <a:rPr lang="it-IT" altLang="it-IT" sz="1200">
                <a:solidFill>
                  <a:schemeClr val="accent2"/>
                </a:solidFill>
              </a:rPr>
              <a:t>Iperreattività bronchiale?</a:t>
            </a:r>
          </a:p>
        </p:txBody>
      </p:sp>
      <p:sp>
        <p:nvSpPr>
          <p:cNvPr id="160787" name="Text Box 16"/>
          <p:cNvSpPr txBox="1">
            <a:spLocks noChangeArrowheads="1"/>
          </p:cNvSpPr>
          <p:nvPr/>
        </p:nvSpPr>
        <p:spPr bwMode="auto">
          <a:xfrm>
            <a:off x="6896100" y="1387475"/>
            <a:ext cx="1352550" cy="457200"/>
          </a:xfrm>
          <a:prstGeom prst="rect">
            <a:avLst/>
          </a:prstGeom>
          <a:noFill/>
          <a:ln w="9525">
            <a:noFill/>
            <a:miter lim="800000"/>
            <a:headEnd/>
            <a:tailEnd/>
          </a:ln>
        </p:spPr>
        <p:txBody>
          <a:bodyPr>
            <a:spAutoFit/>
          </a:bodyPr>
          <a:lstStyle/>
          <a:p>
            <a:pPr algn="ctr"/>
            <a:r>
              <a:rPr lang="it-IT" altLang="it-IT" sz="1200" i="1">
                <a:solidFill>
                  <a:schemeClr val="accent2"/>
                </a:solidFill>
              </a:rPr>
              <a:t>Sospetto clinico di Asma</a:t>
            </a:r>
          </a:p>
        </p:txBody>
      </p:sp>
      <p:sp>
        <p:nvSpPr>
          <p:cNvPr id="160788" name="Line 18"/>
          <p:cNvSpPr>
            <a:spLocks noChangeShapeType="1"/>
          </p:cNvSpPr>
          <p:nvPr/>
        </p:nvSpPr>
        <p:spPr bwMode="auto">
          <a:xfrm>
            <a:off x="5918200" y="1597025"/>
            <a:ext cx="666750" cy="0"/>
          </a:xfrm>
          <a:prstGeom prst="line">
            <a:avLst/>
          </a:prstGeom>
          <a:noFill/>
          <a:ln w="28575">
            <a:solidFill>
              <a:srgbClr val="003399"/>
            </a:solidFill>
            <a:round/>
            <a:headEnd/>
            <a:tailEnd type="triangle" w="med" len="med"/>
          </a:ln>
        </p:spPr>
        <p:txBody>
          <a:bodyPr/>
          <a:lstStyle/>
          <a:p>
            <a:endParaRPr lang="it-IT"/>
          </a:p>
        </p:txBody>
      </p:sp>
      <p:sp>
        <p:nvSpPr>
          <p:cNvPr id="160789" name="Line 19"/>
          <p:cNvSpPr>
            <a:spLocks noChangeShapeType="1"/>
          </p:cNvSpPr>
          <p:nvPr/>
        </p:nvSpPr>
        <p:spPr bwMode="auto">
          <a:xfrm>
            <a:off x="7593013" y="1885950"/>
            <a:ext cx="0" cy="349250"/>
          </a:xfrm>
          <a:prstGeom prst="line">
            <a:avLst/>
          </a:prstGeom>
          <a:noFill/>
          <a:ln w="28575">
            <a:solidFill>
              <a:srgbClr val="003399"/>
            </a:solidFill>
            <a:round/>
            <a:headEnd/>
            <a:tailEnd type="triangle" w="med" len="med"/>
          </a:ln>
        </p:spPr>
        <p:txBody>
          <a:bodyPr/>
          <a:lstStyle/>
          <a:p>
            <a:endParaRPr lang="it-IT"/>
          </a:p>
        </p:txBody>
      </p:sp>
      <p:sp>
        <p:nvSpPr>
          <p:cNvPr id="527380" name="Text Box 20"/>
          <p:cNvSpPr txBox="1">
            <a:spLocks noChangeArrowheads="1"/>
          </p:cNvSpPr>
          <p:nvPr/>
        </p:nvSpPr>
        <p:spPr bwMode="auto">
          <a:xfrm>
            <a:off x="6729413" y="4645025"/>
            <a:ext cx="303212" cy="274638"/>
          </a:xfrm>
          <a:prstGeom prst="rect">
            <a:avLst/>
          </a:prstGeom>
          <a:noFill/>
          <a:ln w="9525">
            <a:noFill/>
            <a:miter lim="800000"/>
            <a:headEnd/>
            <a:tailEnd/>
          </a:ln>
          <a:effectLst/>
        </p:spPr>
        <p:txBody>
          <a:bodyPr wrap="none">
            <a:spAutoFit/>
          </a:bodyPr>
          <a:lstStyle/>
          <a:p>
            <a:pPr algn="ctr">
              <a:defRPr/>
            </a:pPr>
            <a:r>
              <a:rPr lang="it-IT" sz="1200" dirty="0">
                <a:effectLst>
                  <a:outerShdw blurRad="38100" dist="38100" dir="2700000" algn="tl">
                    <a:srgbClr val="C0C0C0"/>
                  </a:outerShdw>
                </a:effectLst>
                <a:latin typeface="Arial" pitchFamily="34" charset="0"/>
                <a:cs typeface="Arial" pitchFamily="34" charset="0"/>
              </a:rPr>
              <a:t>sì</a:t>
            </a:r>
          </a:p>
        </p:txBody>
      </p:sp>
      <p:sp>
        <p:nvSpPr>
          <p:cNvPr id="160791" name="Line 21"/>
          <p:cNvSpPr>
            <a:spLocks noChangeShapeType="1"/>
          </p:cNvSpPr>
          <p:nvPr/>
        </p:nvSpPr>
        <p:spPr bwMode="auto">
          <a:xfrm flipH="1">
            <a:off x="5519738" y="3074988"/>
            <a:ext cx="855662" cy="0"/>
          </a:xfrm>
          <a:prstGeom prst="line">
            <a:avLst/>
          </a:prstGeom>
          <a:noFill/>
          <a:ln w="28575">
            <a:solidFill>
              <a:srgbClr val="003399"/>
            </a:solidFill>
            <a:round/>
            <a:headEnd/>
            <a:tailEnd type="triangle" w="med" len="med"/>
          </a:ln>
        </p:spPr>
        <p:txBody>
          <a:bodyPr/>
          <a:lstStyle/>
          <a:p>
            <a:endParaRPr lang="it-IT"/>
          </a:p>
        </p:txBody>
      </p:sp>
      <p:sp>
        <p:nvSpPr>
          <p:cNvPr id="160792" name="Line 22"/>
          <p:cNvSpPr>
            <a:spLocks noChangeShapeType="1"/>
          </p:cNvSpPr>
          <p:nvPr/>
        </p:nvSpPr>
        <p:spPr bwMode="auto">
          <a:xfrm>
            <a:off x="7593013" y="2603500"/>
            <a:ext cx="0" cy="298450"/>
          </a:xfrm>
          <a:prstGeom prst="line">
            <a:avLst/>
          </a:prstGeom>
          <a:noFill/>
          <a:ln w="28575">
            <a:solidFill>
              <a:srgbClr val="003399"/>
            </a:solidFill>
            <a:round/>
            <a:headEnd/>
            <a:tailEnd type="triangle" w="med" len="med"/>
          </a:ln>
        </p:spPr>
        <p:txBody>
          <a:bodyPr/>
          <a:lstStyle/>
          <a:p>
            <a:endParaRPr lang="it-IT"/>
          </a:p>
        </p:txBody>
      </p:sp>
      <p:sp>
        <p:nvSpPr>
          <p:cNvPr id="160793" name="Line 23"/>
          <p:cNvSpPr>
            <a:spLocks noChangeShapeType="1"/>
          </p:cNvSpPr>
          <p:nvPr/>
        </p:nvSpPr>
        <p:spPr bwMode="auto">
          <a:xfrm>
            <a:off x="7604125" y="4117976"/>
            <a:ext cx="0" cy="239713"/>
          </a:xfrm>
          <a:prstGeom prst="line">
            <a:avLst/>
          </a:prstGeom>
          <a:noFill/>
          <a:ln w="28575">
            <a:solidFill>
              <a:srgbClr val="003399"/>
            </a:solidFill>
            <a:round/>
            <a:headEnd/>
            <a:tailEnd type="triangle" w="med" len="med"/>
          </a:ln>
        </p:spPr>
        <p:txBody>
          <a:bodyPr/>
          <a:lstStyle/>
          <a:p>
            <a:endParaRPr lang="it-IT"/>
          </a:p>
        </p:txBody>
      </p:sp>
      <p:sp>
        <p:nvSpPr>
          <p:cNvPr id="527384" name="Text Box 24"/>
          <p:cNvSpPr txBox="1">
            <a:spLocks noChangeArrowheads="1"/>
          </p:cNvSpPr>
          <p:nvPr/>
        </p:nvSpPr>
        <p:spPr bwMode="auto">
          <a:xfrm>
            <a:off x="6375401" y="2963864"/>
            <a:ext cx="352425" cy="274637"/>
          </a:xfrm>
          <a:prstGeom prst="rect">
            <a:avLst/>
          </a:prstGeom>
          <a:noFill/>
          <a:ln w="9525">
            <a:noFill/>
            <a:miter lim="800000"/>
            <a:headEnd/>
            <a:tailEnd/>
          </a:ln>
          <a:effectLst/>
        </p:spPr>
        <p:txBody>
          <a:bodyPr wrap="none">
            <a:spAutoFit/>
          </a:bodyPr>
          <a:lstStyle/>
          <a:p>
            <a:pPr algn="ctr">
              <a:defRPr/>
            </a:pPr>
            <a:r>
              <a:rPr lang="it-IT" sz="1200">
                <a:effectLst>
                  <a:outerShdw blurRad="38100" dist="38100" dir="2700000" algn="tl">
                    <a:srgbClr val="C0C0C0"/>
                  </a:outerShdw>
                </a:effectLst>
                <a:latin typeface="Arial" pitchFamily="34" charset="0"/>
                <a:cs typeface="Arial" pitchFamily="34" charset="0"/>
              </a:rPr>
              <a:t>no</a:t>
            </a:r>
          </a:p>
        </p:txBody>
      </p:sp>
      <p:sp>
        <p:nvSpPr>
          <p:cNvPr id="527385" name="Text Box 25"/>
          <p:cNvSpPr txBox="1">
            <a:spLocks noChangeArrowheads="1"/>
          </p:cNvSpPr>
          <p:nvPr/>
        </p:nvSpPr>
        <p:spPr bwMode="auto">
          <a:xfrm>
            <a:off x="7448551" y="3232150"/>
            <a:ext cx="303213" cy="274638"/>
          </a:xfrm>
          <a:prstGeom prst="rect">
            <a:avLst/>
          </a:prstGeom>
          <a:noFill/>
          <a:ln w="9525">
            <a:noFill/>
            <a:miter lim="800000"/>
            <a:headEnd/>
            <a:tailEnd/>
          </a:ln>
          <a:effectLst/>
        </p:spPr>
        <p:txBody>
          <a:bodyPr wrap="none">
            <a:spAutoFit/>
          </a:bodyPr>
          <a:lstStyle/>
          <a:p>
            <a:pPr algn="ctr">
              <a:defRPr/>
            </a:pPr>
            <a:r>
              <a:rPr lang="it-IT" sz="1200">
                <a:effectLst>
                  <a:outerShdw blurRad="38100" dist="38100" dir="2700000" algn="tl">
                    <a:srgbClr val="C0C0C0"/>
                  </a:outerShdw>
                </a:effectLst>
                <a:latin typeface="Arial" pitchFamily="34" charset="0"/>
                <a:cs typeface="Arial" pitchFamily="34" charset="0"/>
              </a:rPr>
              <a:t>sì</a:t>
            </a:r>
          </a:p>
        </p:txBody>
      </p:sp>
      <p:sp>
        <p:nvSpPr>
          <p:cNvPr id="160796" name="Line 26"/>
          <p:cNvSpPr>
            <a:spLocks noChangeShapeType="1"/>
          </p:cNvSpPr>
          <p:nvPr/>
        </p:nvSpPr>
        <p:spPr bwMode="auto">
          <a:xfrm>
            <a:off x="7610475" y="3486151"/>
            <a:ext cx="0" cy="239713"/>
          </a:xfrm>
          <a:prstGeom prst="line">
            <a:avLst/>
          </a:prstGeom>
          <a:noFill/>
          <a:ln w="28575">
            <a:solidFill>
              <a:srgbClr val="003399"/>
            </a:solidFill>
            <a:round/>
            <a:headEnd/>
            <a:tailEnd type="triangle" w="med" len="med"/>
          </a:ln>
        </p:spPr>
        <p:txBody>
          <a:bodyPr/>
          <a:lstStyle/>
          <a:p>
            <a:endParaRPr lang="it-IT"/>
          </a:p>
        </p:txBody>
      </p:sp>
      <p:sp>
        <p:nvSpPr>
          <p:cNvPr id="527387" name="Text Box 27"/>
          <p:cNvSpPr txBox="1">
            <a:spLocks noChangeArrowheads="1"/>
          </p:cNvSpPr>
          <p:nvPr/>
        </p:nvSpPr>
        <p:spPr bwMode="auto">
          <a:xfrm>
            <a:off x="4497388" y="4327525"/>
            <a:ext cx="303212" cy="274638"/>
          </a:xfrm>
          <a:prstGeom prst="rect">
            <a:avLst/>
          </a:prstGeom>
          <a:noFill/>
          <a:ln w="9525">
            <a:noFill/>
            <a:miter lim="800000"/>
            <a:headEnd/>
            <a:tailEnd/>
          </a:ln>
          <a:effectLst/>
        </p:spPr>
        <p:txBody>
          <a:bodyPr wrap="none">
            <a:spAutoFit/>
          </a:bodyPr>
          <a:lstStyle/>
          <a:p>
            <a:pPr algn="ctr">
              <a:defRPr/>
            </a:pPr>
            <a:r>
              <a:rPr lang="it-IT" sz="1200">
                <a:effectLst>
                  <a:outerShdw blurRad="38100" dist="38100" dir="2700000" algn="tl">
                    <a:srgbClr val="C0C0C0"/>
                  </a:outerShdw>
                </a:effectLst>
                <a:latin typeface="Arial" pitchFamily="34" charset="0"/>
                <a:cs typeface="Arial" pitchFamily="34" charset="0"/>
              </a:rPr>
              <a:t>sì</a:t>
            </a:r>
          </a:p>
        </p:txBody>
      </p:sp>
      <p:sp>
        <p:nvSpPr>
          <p:cNvPr id="160798" name="Text Box 28"/>
          <p:cNvSpPr txBox="1">
            <a:spLocks noChangeArrowheads="1"/>
          </p:cNvSpPr>
          <p:nvPr/>
        </p:nvSpPr>
        <p:spPr bwMode="auto">
          <a:xfrm>
            <a:off x="8437564" y="4324351"/>
            <a:ext cx="1906587" cy="646113"/>
          </a:xfrm>
          <a:prstGeom prst="rect">
            <a:avLst/>
          </a:prstGeom>
          <a:noFill/>
          <a:ln w="9525">
            <a:noFill/>
            <a:miter lim="800000"/>
            <a:headEnd/>
            <a:tailEnd/>
          </a:ln>
        </p:spPr>
        <p:txBody>
          <a:bodyPr>
            <a:spAutoFit/>
          </a:bodyPr>
          <a:lstStyle/>
          <a:p>
            <a:pPr algn="ctr"/>
            <a:r>
              <a:rPr lang="it-IT" altLang="it-IT" sz="1200">
                <a:solidFill>
                  <a:schemeClr val="accent2"/>
                </a:solidFill>
              </a:rPr>
              <a:t>Trattamento </a:t>
            </a:r>
            <a:r>
              <a:rPr lang="it-IT" altLang="it-IT" sz="1200" i="1">
                <a:solidFill>
                  <a:schemeClr val="accent2"/>
                </a:solidFill>
              </a:rPr>
              <a:t>ex </a:t>
            </a:r>
          </a:p>
          <a:p>
            <a:pPr algn="ctr"/>
            <a:r>
              <a:rPr lang="it-IT" altLang="it-IT" sz="1200" i="1">
                <a:solidFill>
                  <a:schemeClr val="accent2"/>
                </a:solidFill>
              </a:rPr>
              <a:t>adiuvantibus</a:t>
            </a:r>
            <a:r>
              <a:rPr lang="it-IT" altLang="it-IT" sz="1200">
                <a:solidFill>
                  <a:schemeClr val="accent2"/>
                </a:solidFill>
              </a:rPr>
              <a:t> 4-6 </a:t>
            </a:r>
          </a:p>
          <a:p>
            <a:pPr algn="ctr"/>
            <a:r>
              <a:rPr lang="it-IT" altLang="it-IT" sz="1200">
                <a:solidFill>
                  <a:schemeClr val="accent2"/>
                </a:solidFill>
              </a:rPr>
              <a:t>settimane</a:t>
            </a:r>
          </a:p>
        </p:txBody>
      </p:sp>
      <p:sp>
        <p:nvSpPr>
          <p:cNvPr id="527390" name="Text Box 30"/>
          <p:cNvSpPr txBox="1">
            <a:spLocks noChangeArrowheads="1"/>
          </p:cNvSpPr>
          <p:nvPr/>
        </p:nvSpPr>
        <p:spPr bwMode="auto">
          <a:xfrm>
            <a:off x="3784601" y="3836989"/>
            <a:ext cx="352425" cy="274637"/>
          </a:xfrm>
          <a:prstGeom prst="rect">
            <a:avLst/>
          </a:prstGeom>
          <a:noFill/>
          <a:ln w="9525">
            <a:noFill/>
            <a:miter lim="800000"/>
            <a:headEnd/>
            <a:tailEnd/>
          </a:ln>
          <a:effectLst/>
        </p:spPr>
        <p:txBody>
          <a:bodyPr wrap="none">
            <a:spAutoFit/>
          </a:bodyPr>
          <a:lstStyle/>
          <a:p>
            <a:pPr algn="ctr">
              <a:defRPr/>
            </a:pPr>
            <a:r>
              <a:rPr lang="it-IT" sz="1200">
                <a:effectLst>
                  <a:outerShdw blurRad="38100" dist="38100" dir="2700000" algn="tl">
                    <a:srgbClr val="C0C0C0"/>
                  </a:outerShdw>
                </a:effectLst>
                <a:latin typeface="Arial" pitchFamily="34" charset="0"/>
                <a:cs typeface="Arial" pitchFamily="34" charset="0"/>
              </a:rPr>
              <a:t>no</a:t>
            </a:r>
          </a:p>
        </p:txBody>
      </p:sp>
      <p:sp>
        <p:nvSpPr>
          <p:cNvPr id="160800" name="Text Box 31"/>
          <p:cNvSpPr txBox="1">
            <a:spLocks noChangeArrowheads="1"/>
          </p:cNvSpPr>
          <p:nvPr/>
        </p:nvSpPr>
        <p:spPr bwMode="auto">
          <a:xfrm>
            <a:off x="2032000" y="3724276"/>
            <a:ext cx="1352550" cy="646113"/>
          </a:xfrm>
          <a:prstGeom prst="rect">
            <a:avLst/>
          </a:prstGeom>
          <a:noFill/>
          <a:ln w="9525">
            <a:noFill/>
            <a:miter lim="800000"/>
            <a:headEnd/>
            <a:tailEnd/>
          </a:ln>
        </p:spPr>
        <p:txBody>
          <a:bodyPr>
            <a:spAutoFit/>
          </a:bodyPr>
          <a:lstStyle/>
          <a:p>
            <a:pPr algn="ctr"/>
            <a:r>
              <a:rPr lang="it-IT" altLang="it-IT" sz="1200">
                <a:solidFill>
                  <a:schemeClr val="accent2"/>
                </a:solidFill>
              </a:rPr>
              <a:t>Diagnosi alternative all’Asma</a:t>
            </a:r>
          </a:p>
        </p:txBody>
      </p:sp>
      <p:sp>
        <p:nvSpPr>
          <p:cNvPr id="160801" name="AutoShape 33"/>
          <p:cNvSpPr>
            <a:spLocks noChangeArrowheads="1"/>
          </p:cNvSpPr>
          <p:nvPr/>
        </p:nvSpPr>
        <p:spPr bwMode="auto">
          <a:xfrm>
            <a:off x="3251201" y="5019676"/>
            <a:ext cx="2779713" cy="1793875"/>
          </a:xfrm>
          <a:prstGeom prst="irregularSeal1">
            <a:avLst/>
          </a:prstGeom>
          <a:solidFill>
            <a:srgbClr val="F2F20C"/>
          </a:solidFill>
          <a:ln w="9525">
            <a:noFill/>
            <a:miter lim="800000"/>
            <a:headEnd/>
            <a:tailEnd/>
          </a:ln>
        </p:spPr>
        <p:txBody>
          <a:bodyPr wrap="none" anchor="ctr"/>
          <a:lstStyle/>
          <a:p>
            <a:pPr>
              <a:spcBef>
                <a:spcPct val="50000"/>
              </a:spcBef>
            </a:pPr>
            <a:endParaRPr lang="it-IT" altLang="it-IT">
              <a:solidFill>
                <a:srgbClr val="FFFF00"/>
              </a:solidFill>
            </a:endParaRPr>
          </a:p>
        </p:txBody>
      </p:sp>
      <p:sp>
        <p:nvSpPr>
          <p:cNvPr id="160802" name="Text Box 34"/>
          <p:cNvSpPr txBox="1">
            <a:spLocks noChangeArrowheads="1"/>
          </p:cNvSpPr>
          <p:nvPr/>
        </p:nvSpPr>
        <p:spPr bwMode="auto">
          <a:xfrm>
            <a:off x="3784601" y="5665789"/>
            <a:ext cx="1743075" cy="701675"/>
          </a:xfrm>
          <a:prstGeom prst="rect">
            <a:avLst/>
          </a:prstGeom>
          <a:noFill/>
          <a:ln w="9525">
            <a:noFill/>
            <a:miter lim="800000"/>
            <a:headEnd/>
            <a:tailEnd/>
          </a:ln>
        </p:spPr>
        <p:txBody>
          <a:bodyPr>
            <a:spAutoFit/>
          </a:bodyPr>
          <a:lstStyle/>
          <a:p>
            <a:pPr algn="ctr"/>
            <a:r>
              <a:rPr lang="it-IT" altLang="it-IT" sz="2000">
                <a:solidFill>
                  <a:srgbClr val="080808"/>
                </a:solidFill>
              </a:rPr>
              <a:t>Diagnosi di Asma</a:t>
            </a:r>
          </a:p>
        </p:txBody>
      </p:sp>
      <p:sp>
        <p:nvSpPr>
          <p:cNvPr id="160803" name="Line 35"/>
          <p:cNvSpPr>
            <a:spLocks noChangeShapeType="1"/>
          </p:cNvSpPr>
          <p:nvPr/>
        </p:nvSpPr>
        <p:spPr bwMode="auto">
          <a:xfrm>
            <a:off x="4651375" y="4645026"/>
            <a:ext cx="0" cy="715963"/>
          </a:xfrm>
          <a:prstGeom prst="line">
            <a:avLst/>
          </a:prstGeom>
          <a:noFill/>
          <a:ln w="28575">
            <a:solidFill>
              <a:srgbClr val="003399"/>
            </a:solidFill>
            <a:round/>
            <a:headEnd/>
            <a:tailEnd type="triangle" w="med" len="med"/>
          </a:ln>
        </p:spPr>
        <p:txBody>
          <a:bodyPr/>
          <a:lstStyle/>
          <a:p>
            <a:endParaRPr lang="it-IT"/>
          </a:p>
        </p:txBody>
      </p:sp>
      <p:sp>
        <p:nvSpPr>
          <p:cNvPr id="160804" name="Line 36"/>
          <p:cNvSpPr>
            <a:spLocks noChangeShapeType="1"/>
          </p:cNvSpPr>
          <p:nvPr/>
        </p:nvSpPr>
        <p:spPr bwMode="auto">
          <a:xfrm flipH="1">
            <a:off x="3340101" y="3998913"/>
            <a:ext cx="460375" cy="0"/>
          </a:xfrm>
          <a:prstGeom prst="line">
            <a:avLst/>
          </a:prstGeom>
          <a:noFill/>
          <a:ln w="28575">
            <a:solidFill>
              <a:srgbClr val="003399"/>
            </a:solidFill>
            <a:round/>
            <a:headEnd/>
            <a:tailEnd type="triangle" w="med" len="med"/>
          </a:ln>
        </p:spPr>
        <p:txBody>
          <a:bodyPr/>
          <a:lstStyle/>
          <a:p>
            <a:endParaRPr lang="it-IT"/>
          </a:p>
        </p:txBody>
      </p:sp>
      <p:sp>
        <p:nvSpPr>
          <p:cNvPr id="160805" name="Text Box 37"/>
          <p:cNvSpPr txBox="1">
            <a:spLocks noChangeArrowheads="1"/>
          </p:cNvSpPr>
          <p:nvPr/>
        </p:nvSpPr>
        <p:spPr bwMode="auto">
          <a:xfrm>
            <a:off x="8582025" y="5637213"/>
            <a:ext cx="1562100" cy="457200"/>
          </a:xfrm>
          <a:prstGeom prst="rect">
            <a:avLst/>
          </a:prstGeom>
          <a:noFill/>
          <a:ln w="9525">
            <a:noFill/>
            <a:miter lim="800000"/>
            <a:headEnd/>
            <a:tailEnd/>
          </a:ln>
        </p:spPr>
        <p:txBody>
          <a:bodyPr>
            <a:spAutoFit/>
          </a:bodyPr>
          <a:lstStyle/>
          <a:p>
            <a:pPr algn="ctr"/>
            <a:r>
              <a:rPr lang="it-IT" altLang="it-IT" sz="1200">
                <a:solidFill>
                  <a:schemeClr val="accent2"/>
                </a:solidFill>
              </a:rPr>
              <a:t>Diagnosi alternative all’Asma</a:t>
            </a:r>
          </a:p>
        </p:txBody>
      </p:sp>
      <p:sp>
        <p:nvSpPr>
          <p:cNvPr id="160806" name="Line 39"/>
          <p:cNvSpPr>
            <a:spLocks noChangeShapeType="1"/>
          </p:cNvSpPr>
          <p:nvPr/>
        </p:nvSpPr>
        <p:spPr bwMode="auto">
          <a:xfrm>
            <a:off x="9525000" y="5203826"/>
            <a:ext cx="0" cy="309563"/>
          </a:xfrm>
          <a:prstGeom prst="line">
            <a:avLst/>
          </a:prstGeom>
          <a:noFill/>
          <a:ln w="28575">
            <a:solidFill>
              <a:srgbClr val="003399"/>
            </a:solidFill>
            <a:round/>
            <a:headEnd/>
            <a:tailEnd type="triangle" w="med" len="med"/>
          </a:ln>
        </p:spPr>
        <p:txBody>
          <a:bodyPr/>
          <a:lstStyle/>
          <a:p>
            <a:endParaRPr lang="it-IT"/>
          </a:p>
        </p:txBody>
      </p:sp>
      <p:sp>
        <p:nvSpPr>
          <p:cNvPr id="160807" name="Line 40"/>
          <p:cNvSpPr>
            <a:spLocks noChangeShapeType="1"/>
          </p:cNvSpPr>
          <p:nvPr/>
        </p:nvSpPr>
        <p:spPr bwMode="auto">
          <a:xfrm>
            <a:off x="4651375" y="3375026"/>
            <a:ext cx="0" cy="258763"/>
          </a:xfrm>
          <a:prstGeom prst="line">
            <a:avLst/>
          </a:prstGeom>
          <a:noFill/>
          <a:ln w="28575">
            <a:solidFill>
              <a:srgbClr val="003399"/>
            </a:solidFill>
            <a:round/>
            <a:headEnd/>
            <a:tailEnd type="triangle" w="med" len="med"/>
          </a:ln>
        </p:spPr>
        <p:txBody>
          <a:bodyPr/>
          <a:lstStyle/>
          <a:p>
            <a:endParaRPr lang="it-IT"/>
          </a:p>
        </p:txBody>
      </p:sp>
      <p:sp>
        <p:nvSpPr>
          <p:cNvPr id="160808" name="Line 41"/>
          <p:cNvSpPr>
            <a:spLocks noChangeShapeType="1"/>
          </p:cNvSpPr>
          <p:nvPr/>
        </p:nvSpPr>
        <p:spPr bwMode="auto">
          <a:xfrm flipH="1">
            <a:off x="5613400" y="4827588"/>
            <a:ext cx="1143000" cy="685800"/>
          </a:xfrm>
          <a:prstGeom prst="line">
            <a:avLst/>
          </a:prstGeom>
          <a:noFill/>
          <a:ln w="28575">
            <a:solidFill>
              <a:srgbClr val="003399"/>
            </a:solidFill>
            <a:round/>
            <a:headEnd/>
            <a:tailEnd type="triangle" w="med" len="med"/>
          </a:ln>
        </p:spPr>
        <p:txBody>
          <a:bodyPr/>
          <a:lstStyle/>
          <a:p>
            <a:endParaRPr lang="it-IT"/>
          </a:p>
        </p:txBody>
      </p:sp>
      <p:sp>
        <p:nvSpPr>
          <p:cNvPr id="527402" name="Text Box 42"/>
          <p:cNvSpPr txBox="1">
            <a:spLocks noChangeArrowheads="1"/>
          </p:cNvSpPr>
          <p:nvPr/>
        </p:nvSpPr>
        <p:spPr bwMode="auto">
          <a:xfrm>
            <a:off x="8129589" y="4584700"/>
            <a:ext cx="352425" cy="274638"/>
          </a:xfrm>
          <a:prstGeom prst="rect">
            <a:avLst/>
          </a:prstGeom>
          <a:noFill/>
          <a:ln w="9525">
            <a:noFill/>
            <a:miter lim="800000"/>
            <a:headEnd/>
            <a:tailEnd/>
          </a:ln>
          <a:effectLst/>
        </p:spPr>
        <p:txBody>
          <a:bodyPr wrap="none">
            <a:spAutoFit/>
          </a:bodyPr>
          <a:lstStyle/>
          <a:p>
            <a:pPr algn="ctr">
              <a:defRPr/>
            </a:pPr>
            <a:r>
              <a:rPr lang="it-IT" sz="1200">
                <a:effectLst>
                  <a:outerShdw blurRad="38100" dist="38100" dir="2700000" algn="tl">
                    <a:srgbClr val="C0C0C0"/>
                  </a:outerShdw>
                </a:effectLst>
                <a:latin typeface="Arial" pitchFamily="34" charset="0"/>
                <a:cs typeface="Arial" pitchFamily="34" charset="0"/>
              </a:rPr>
              <a:t>no</a:t>
            </a:r>
          </a:p>
        </p:txBody>
      </p:sp>
      <p:sp>
        <p:nvSpPr>
          <p:cNvPr id="160810" name="Line 43"/>
          <p:cNvSpPr>
            <a:spLocks noChangeShapeType="1"/>
          </p:cNvSpPr>
          <p:nvPr/>
        </p:nvSpPr>
        <p:spPr bwMode="auto">
          <a:xfrm>
            <a:off x="8439150" y="4751388"/>
            <a:ext cx="304800" cy="0"/>
          </a:xfrm>
          <a:prstGeom prst="line">
            <a:avLst/>
          </a:prstGeom>
          <a:noFill/>
          <a:ln w="28575">
            <a:solidFill>
              <a:srgbClr val="003399"/>
            </a:solidFill>
            <a:round/>
            <a:headEnd/>
            <a:tailEnd type="triangle" w="med" len="med"/>
          </a:ln>
        </p:spPr>
        <p:txBody>
          <a:bodyPr/>
          <a:lstStyle/>
          <a:p>
            <a:endParaRPr lang="it-IT"/>
          </a:p>
        </p:txBody>
      </p:sp>
      <p:sp>
        <p:nvSpPr>
          <p:cNvPr id="527404" name="Text Box 44"/>
          <p:cNvSpPr txBox="1">
            <a:spLocks noChangeArrowheads="1"/>
          </p:cNvSpPr>
          <p:nvPr/>
        </p:nvSpPr>
        <p:spPr bwMode="auto">
          <a:xfrm>
            <a:off x="9386889" y="4933950"/>
            <a:ext cx="352425" cy="274638"/>
          </a:xfrm>
          <a:prstGeom prst="rect">
            <a:avLst/>
          </a:prstGeom>
          <a:noFill/>
          <a:ln w="9525">
            <a:noFill/>
            <a:miter lim="800000"/>
            <a:headEnd/>
            <a:tailEnd/>
          </a:ln>
          <a:effectLst/>
        </p:spPr>
        <p:txBody>
          <a:bodyPr wrap="none">
            <a:spAutoFit/>
          </a:bodyPr>
          <a:lstStyle/>
          <a:p>
            <a:pPr algn="ctr">
              <a:defRPr/>
            </a:pPr>
            <a:r>
              <a:rPr lang="it-IT" sz="1200" dirty="0">
                <a:effectLst>
                  <a:outerShdw blurRad="38100" dist="38100" dir="2700000" algn="tl">
                    <a:srgbClr val="C0C0C0"/>
                  </a:outerShdw>
                </a:effectLst>
                <a:latin typeface="Arial" pitchFamily="34" charset="0"/>
                <a:cs typeface="Arial" pitchFamily="34" charset="0"/>
              </a:rPr>
              <a:t>no</a:t>
            </a:r>
          </a:p>
        </p:txBody>
      </p:sp>
      <p:sp>
        <p:nvSpPr>
          <p:cNvPr id="160812" name="Rectangle 2"/>
          <p:cNvSpPr>
            <a:spLocks noChangeArrowheads="1"/>
          </p:cNvSpPr>
          <p:nvPr/>
        </p:nvSpPr>
        <p:spPr bwMode="auto">
          <a:xfrm>
            <a:off x="2566988" y="377826"/>
            <a:ext cx="5886450" cy="620713"/>
          </a:xfrm>
          <a:prstGeom prst="rect">
            <a:avLst/>
          </a:prstGeom>
          <a:noFill/>
          <a:ln w="9525">
            <a:noFill/>
            <a:miter lim="800000"/>
            <a:headEnd/>
            <a:tailEnd/>
          </a:ln>
        </p:spPr>
        <p:txBody>
          <a:bodyPr wrap="none" anchor="ctr"/>
          <a:lstStyle/>
          <a:p>
            <a:r>
              <a:rPr lang="it-IT" altLang="it-IT" sz="2600">
                <a:latin typeface="Calibri" pitchFamily="34" charset="0"/>
              </a:rPr>
              <a:t>Algoritmo per la diagnosi funzionale di asma</a:t>
            </a:r>
            <a:endParaRPr lang="en-US" altLang="it-IT" sz="2600">
              <a:latin typeface="Calibri" pitchFamily="34" charset="0"/>
            </a:endParaRPr>
          </a:p>
        </p:txBody>
      </p:sp>
      <p:sp>
        <p:nvSpPr>
          <p:cNvPr id="160813" name="Line 41"/>
          <p:cNvSpPr>
            <a:spLocks noChangeShapeType="1"/>
          </p:cNvSpPr>
          <p:nvPr/>
        </p:nvSpPr>
        <p:spPr bwMode="auto">
          <a:xfrm flipH="1">
            <a:off x="6024563" y="5143500"/>
            <a:ext cx="2786062" cy="522288"/>
          </a:xfrm>
          <a:prstGeom prst="line">
            <a:avLst/>
          </a:prstGeom>
          <a:noFill/>
          <a:ln w="28575">
            <a:solidFill>
              <a:srgbClr val="003399"/>
            </a:solidFill>
            <a:round/>
            <a:headEnd/>
            <a:tailEnd type="triangle" w="med" len="med"/>
          </a:ln>
        </p:spPr>
        <p:txBody>
          <a:bodyPr/>
          <a:lstStyle/>
          <a:p>
            <a:endParaRPr lang="it-IT"/>
          </a:p>
        </p:txBody>
      </p:sp>
      <p:sp>
        <p:nvSpPr>
          <p:cNvPr id="47" name="Text Box 20"/>
          <p:cNvSpPr txBox="1">
            <a:spLocks noChangeArrowheads="1"/>
          </p:cNvSpPr>
          <p:nvPr/>
        </p:nvSpPr>
        <p:spPr bwMode="auto">
          <a:xfrm>
            <a:off x="8864601" y="4940300"/>
            <a:ext cx="303213" cy="274638"/>
          </a:xfrm>
          <a:prstGeom prst="rect">
            <a:avLst/>
          </a:prstGeom>
          <a:noFill/>
          <a:ln w="9525">
            <a:noFill/>
            <a:miter lim="800000"/>
            <a:headEnd/>
            <a:tailEnd/>
          </a:ln>
          <a:effectLst/>
        </p:spPr>
        <p:txBody>
          <a:bodyPr wrap="none">
            <a:spAutoFit/>
          </a:bodyPr>
          <a:lstStyle/>
          <a:p>
            <a:pPr algn="ctr">
              <a:defRPr/>
            </a:pPr>
            <a:r>
              <a:rPr lang="it-IT" sz="1200" dirty="0">
                <a:effectLst>
                  <a:outerShdw blurRad="38100" dist="38100" dir="2700000" algn="tl">
                    <a:srgbClr val="C0C0C0"/>
                  </a:outerShdw>
                </a:effectLst>
                <a:latin typeface="Arial" pitchFamily="34" charset="0"/>
                <a:cs typeface="Arial" pitchFamily="34" charset="0"/>
              </a:rPr>
              <a:t>sì</a:t>
            </a:r>
          </a:p>
        </p:txBody>
      </p:sp>
      <p:pic>
        <p:nvPicPr>
          <p:cNvPr id="2" name="Audio 1">
            <a:hlinkClick r:id="" action="ppaction://media"/>
            <a:extLst>
              <a:ext uri="{FF2B5EF4-FFF2-40B4-BE49-F238E27FC236}">
                <a16:creationId xmlns:a16="http://schemas.microsoft.com/office/drawing/2014/main" xmlns="" id="{EF80AC9C-748B-9E4F-88B2-7A751E642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0361138"/>
      </p:ext>
    </p:extLst>
  </p:cSld>
  <p:clrMapOvr>
    <a:masterClrMapping/>
  </p:clrMapOvr>
  <p:transition spd="slow" advTm="12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Line 6"/>
          <p:cNvSpPr>
            <a:spLocks noChangeShapeType="1"/>
          </p:cNvSpPr>
          <p:nvPr/>
        </p:nvSpPr>
        <p:spPr bwMode="auto">
          <a:xfrm>
            <a:off x="2279650" y="1787525"/>
            <a:ext cx="8388350" cy="0"/>
          </a:xfrm>
          <a:prstGeom prst="line">
            <a:avLst/>
          </a:prstGeom>
          <a:noFill/>
          <a:ln w="28575">
            <a:solidFill>
              <a:srgbClr val="FFCC00"/>
            </a:solidFill>
            <a:round/>
            <a:headEnd/>
            <a:tailEnd/>
          </a:ln>
        </p:spPr>
        <p:txBody>
          <a:bodyPr/>
          <a:lstStyle/>
          <a:p>
            <a:endParaRPr lang="it-IT"/>
          </a:p>
        </p:txBody>
      </p:sp>
      <p:sp>
        <p:nvSpPr>
          <p:cNvPr id="162818" name="CasellaDiTesto 1"/>
          <p:cNvSpPr txBox="1">
            <a:spLocks noChangeArrowheads="1"/>
          </p:cNvSpPr>
          <p:nvPr/>
        </p:nvSpPr>
        <p:spPr bwMode="auto">
          <a:xfrm>
            <a:off x="2387600" y="260350"/>
            <a:ext cx="7416800" cy="523220"/>
          </a:xfrm>
          <a:prstGeom prst="rect">
            <a:avLst/>
          </a:prstGeom>
          <a:noFill/>
          <a:ln w="9525">
            <a:noFill/>
            <a:miter lim="800000"/>
            <a:headEnd/>
            <a:tailEnd/>
          </a:ln>
        </p:spPr>
        <p:txBody>
          <a:bodyPr>
            <a:spAutoFit/>
          </a:bodyPr>
          <a:lstStyle/>
          <a:p>
            <a:pPr algn="ctr" eaLnBrk="0" hangingPunct="0"/>
            <a:r>
              <a:rPr lang="it-IT" sz="2800"/>
              <a:t>Diagnosi differenziale dell’asma nell’adulto</a:t>
            </a:r>
          </a:p>
        </p:txBody>
      </p:sp>
      <p:sp>
        <p:nvSpPr>
          <p:cNvPr id="4" name="CasellaDiTesto 3"/>
          <p:cNvSpPr txBox="1"/>
          <p:nvPr/>
        </p:nvSpPr>
        <p:spPr>
          <a:xfrm>
            <a:off x="2135189" y="1751014"/>
            <a:ext cx="8281987" cy="5062537"/>
          </a:xfrm>
          <a:prstGeom prst="rect">
            <a:avLst/>
          </a:prstGeom>
          <a:noFill/>
        </p:spPr>
        <p:txBody>
          <a:bodyPr>
            <a:spAutoFit/>
          </a:bodyPr>
          <a:lstStyle/>
          <a:p>
            <a:pPr eaLnBrk="0" hangingPunct="0">
              <a:defRPr/>
            </a:pPr>
            <a:r>
              <a:rPr lang="it-IT" sz="1700" dirty="0">
                <a:latin typeface="Arial" pitchFamily="34" charset="0"/>
              </a:rPr>
              <a:t>Condizioni che causano sintomi </a:t>
            </a:r>
            <a:r>
              <a:rPr lang="it-IT" sz="1700" dirty="0" err="1">
                <a:latin typeface="Arial" pitchFamily="34" charset="0"/>
              </a:rPr>
              <a:t>simil</a:t>
            </a:r>
            <a:r>
              <a:rPr lang="it-IT" sz="1700" dirty="0">
                <a:latin typeface="Arial" pitchFamily="34" charset="0"/>
              </a:rPr>
              <a:t>-asmatici</a:t>
            </a:r>
          </a:p>
          <a:p>
            <a:pPr marL="285750" indent="-285750" eaLnBrk="0" hangingPunct="0">
              <a:buClr>
                <a:srgbClr val="FFC000"/>
              </a:buClr>
              <a:buFont typeface="Wingdings" panose="05000000000000000000" pitchFamily="2" charset="2"/>
              <a:buChar char="§"/>
              <a:defRPr/>
            </a:pPr>
            <a:r>
              <a:rPr lang="it-IT" sz="1700" u="sng" dirty="0">
                <a:latin typeface="Arial" pitchFamily="34" charset="0"/>
              </a:rPr>
              <a:t>Respiro sibilante </a:t>
            </a:r>
            <a:r>
              <a:rPr lang="it-IT" sz="1700" dirty="0">
                <a:latin typeface="Arial" pitchFamily="34" charset="0"/>
              </a:rPr>
              <a:t>– è generato da ostruzione del lume a qualunque livello del tratto respiratorio, inclusi narici, faringe, laringe (es. disfunzione delle corde vocali), trachea (</a:t>
            </a:r>
            <a:r>
              <a:rPr lang="it-IT" sz="1700" dirty="0" err="1">
                <a:latin typeface="Arial" pitchFamily="34" charset="0"/>
              </a:rPr>
              <a:t>tracheomalacia</a:t>
            </a:r>
            <a:r>
              <a:rPr lang="it-IT" sz="1700" dirty="0">
                <a:latin typeface="Arial" pitchFamily="34" charset="0"/>
              </a:rPr>
              <a:t>) e bronchi (es. inalazione di corpo estraneo)</a:t>
            </a:r>
          </a:p>
          <a:p>
            <a:pPr marL="285750" indent="-285750" eaLnBrk="0" hangingPunct="0">
              <a:buClr>
                <a:srgbClr val="FFC000"/>
              </a:buClr>
              <a:buFont typeface="Wingdings" panose="05000000000000000000" pitchFamily="2" charset="2"/>
              <a:buChar char="§"/>
              <a:defRPr/>
            </a:pPr>
            <a:r>
              <a:rPr lang="it-IT" sz="1700" u="sng" dirty="0">
                <a:latin typeface="Arial" pitchFamily="34" charset="0"/>
              </a:rPr>
              <a:t>Tosse</a:t>
            </a:r>
            <a:r>
              <a:rPr lang="it-IT" sz="1700" dirty="0">
                <a:latin typeface="Arial" pitchFamily="34" charset="0"/>
              </a:rPr>
              <a:t> – rinite, </a:t>
            </a:r>
            <a:r>
              <a:rPr lang="it-IT" sz="1700" dirty="0" err="1">
                <a:latin typeface="Arial" pitchFamily="34" charset="0"/>
              </a:rPr>
              <a:t>rinosinusite</a:t>
            </a:r>
            <a:r>
              <a:rPr lang="it-IT" sz="1700" dirty="0">
                <a:latin typeface="Arial" pitchFamily="34" charset="0"/>
              </a:rPr>
              <a:t>, reflusso gastroesofageo, bronchite eosinofila, farmaci (ACE-inibitori, betabloccanti), pertosse, tosse post virale.</a:t>
            </a:r>
          </a:p>
          <a:p>
            <a:pPr marL="285750" indent="-285750" eaLnBrk="0" hangingPunct="0">
              <a:buClr>
                <a:srgbClr val="FFC000"/>
              </a:buClr>
              <a:buFont typeface="Wingdings" panose="05000000000000000000" pitchFamily="2" charset="2"/>
              <a:buChar char="§"/>
              <a:defRPr/>
            </a:pPr>
            <a:r>
              <a:rPr lang="it-IT" sz="1700" u="sng" dirty="0">
                <a:latin typeface="Arial" pitchFamily="34" charset="0"/>
              </a:rPr>
              <a:t>Dispnea</a:t>
            </a:r>
            <a:r>
              <a:rPr lang="it-IT" sz="1700" dirty="0">
                <a:latin typeface="Arial" pitchFamily="34" charset="0"/>
              </a:rPr>
              <a:t> – BPCO, scompenso cardiaco, embolia polmonare, sarcoidosi</a:t>
            </a:r>
          </a:p>
          <a:p>
            <a:pPr eaLnBrk="0" hangingPunct="0">
              <a:buClr>
                <a:srgbClr val="FFC000"/>
              </a:buClr>
              <a:defRPr/>
            </a:pPr>
            <a:endParaRPr lang="it-IT" sz="1700" dirty="0">
              <a:latin typeface="Arial" pitchFamily="34" charset="0"/>
            </a:endParaRPr>
          </a:p>
          <a:p>
            <a:pPr eaLnBrk="0" hangingPunct="0">
              <a:buClr>
                <a:srgbClr val="FFC000"/>
              </a:buClr>
              <a:defRPr/>
            </a:pPr>
            <a:r>
              <a:rPr lang="it-IT" sz="1700" dirty="0">
                <a:latin typeface="Arial" pitchFamily="34" charset="0"/>
              </a:rPr>
              <a:t>Condizioni che causano un quadro spirometrico di tipo ostruttivo</a:t>
            </a:r>
          </a:p>
          <a:p>
            <a:pPr marL="285750" indent="-285750" eaLnBrk="0" hangingPunct="0">
              <a:buClr>
                <a:srgbClr val="FFC000"/>
              </a:buClr>
              <a:buFont typeface="Arial" panose="020B0604020202020204" pitchFamily="34" charset="0"/>
              <a:buChar char="•"/>
              <a:defRPr/>
            </a:pPr>
            <a:r>
              <a:rPr lang="it-IT" sz="1700" u="sng" dirty="0">
                <a:latin typeface="Arial" pitchFamily="34" charset="0"/>
              </a:rPr>
              <a:t>BPCO</a:t>
            </a:r>
            <a:r>
              <a:rPr lang="it-IT" sz="1700" dirty="0">
                <a:latin typeface="Arial" pitchFamily="34" charset="0"/>
              </a:rPr>
              <a:t> – storia di fumo di sigarette; può simulare l’asma, soprattutto in presenza di risposta parziale del broncodilatatore.</a:t>
            </a:r>
          </a:p>
          <a:p>
            <a:pPr marL="285750" indent="-285750" eaLnBrk="0" hangingPunct="0">
              <a:buClr>
                <a:srgbClr val="FFC000"/>
              </a:buClr>
              <a:buFont typeface="Arial" panose="020B0604020202020204" pitchFamily="34" charset="0"/>
              <a:buChar char="•"/>
              <a:defRPr/>
            </a:pPr>
            <a:r>
              <a:rPr lang="it-IT" sz="1700" u="sng" dirty="0">
                <a:latin typeface="Arial" pitchFamily="34" charset="0"/>
              </a:rPr>
              <a:t>Bronchiectasie</a:t>
            </a:r>
            <a:r>
              <a:rPr lang="it-IT" sz="1700" dirty="0">
                <a:latin typeface="Arial" pitchFamily="34" charset="0"/>
              </a:rPr>
              <a:t> – causano infiammazione delle vie aeree e ostruzione al flusso; caratteristica: espettorato mucopurulento cronico</a:t>
            </a:r>
          </a:p>
          <a:p>
            <a:pPr marL="285750" indent="-285750" eaLnBrk="0" hangingPunct="0">
              <a:buClr>
                <a:srgbClr val="FFC000"/>
              </a:buClr>
              <a:buFont typeface="Arial" panose="020B0604020202020204" pitchFamily="34" charset="0"/>
              <a:buChar char="•"/>
              <a:defRPr/>
            </a:pPr>
            <a:r>
              <a:rPr lang="it-IT" sz="1700" u="sng" dirty="0">
                <a:latin typeface="Arial" pitchFamily="34" charset="0"/>
              </a:rPr>
              <a:t>Bronchiolite costrittiva </a:t>
            </a:r>
            <a:r>
              <a:rPr lang="it-IT" sz="1700" dirty="0">
                <a:latin typeface="Arial" pitchFamily="34" charset="0"/>
              </a:rPr>
              <a:t>– caratterizzata da ostruzione concentrica del lume </a:t>
            </a:r>
            <a:r>
              <a:rPr lang="it-IT" sz="1700" dirty="0" err="1">
                <a:latin typeface="Arial" pitchFamily="34" charset="0"/>
              </a:rPr>
              <a:t>bronchiolare</a:t>
            </a:r>
            <a:r>
              <a:rPr lang="it-IT" sz="1700" dirty="0">
                <a:latin typeface="Arial" pitchFamily="34" charset="0"/>
              </a:rPr>
              <a:t>, consegue a malattie virali, inalazione di agenti nocivi, trapianto (midollo, polmone); può essere associata a polmone reumatoide o a malattia intestinale infiammatoria.</a:t>
            </a:r>
          </a:p>
          <a:p>
            <a:pPr marL="285750" indent="-285750" eaLnBrk="0" hangingPunct="0">
              <a:buClr>
                <a:srgbClr val="FFC000"/>
              </a:buClr>
              <a:buFont typeface="Arial" panose="020B0604020202020204" pitchFamily="34" charset="0"/>
              <a:buChar char="•"/>
              <a:defRPr/>
            </a:pPr>
            <a:r>
              <a:rPr lang="it-IT" sz="1700" u="sng" dirty="0">
                <a:latin typeface="Arial" pitchFamily="34" charset="0"/>
              </a:rPr>
              <a:t>Ostruzione delle vie aeree centrali </a:t>
            </a:r>
            <a:r>
              <a:rPr lang="it-IT" sz="1700" dirty="0">
                <a:latin typeface="Arial" pitchFamily="34" charset="0"/>
              </a:rPr>
              <a:t>– causata da processi benigni e maligni a crescita </a:t>
            </a:r>
            <a:r>
              <a:rPr lang="it-IT" sz="1700" dirty="0" err="1">
                <a:latin typeface="Arial" pitchFamily="34" charset="0"/>
              </a:rPr>
              <a:t>endoluminale</a:t>
            </a:r>
            <a:r>
              <a:rPr lang="it-IT" sz="1700" dirty="0">
                <a:latin typeface="Arial" pitchFamily="34" charset="0"/>
              </a:rPr>
              <a:t> a qualunque livello delle vie aeree</a:t>
            </a:r>
          </a:p>
        </p:txBody>
      </p:sp>
      <p:pic>
        <p:nvPicPr>
          <p:cNvPr id="2" name="Audio 1">
            <a:hlinkClick r:id="" action="ppaction://media"/>
            <a:extLst>
              <a:ext uri="{FF2B5EF4-FFF2-40B4-BE49-F238E27FC236}">
                <a16:creationId xmlns:a16="http://schemas.microsoft.com/office/drawing/2014/main" xmlns="" id="{88251EFD-8BCB-8E48-AF94-FC098D3C7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08769498"/>
      </p:ext>
    </p:extLst>
  </p:cSld>
  <p:clrMapOvr>
    <a:masterClrMapping/>
  </p:clrMapOvr>
  <p:transition spd="slow" advTm="132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olo 1"/>
          <p:cNvSpPr>
            <a:spLocks noGrp="1"/>
          </p:cNvSpPr>
          <p:nvPr>
            <p:ph type="title" idx="4294967295"/>
          </p:nvPr>
        </p:nvSpPr>
        <p:spPr>
          <a:xfrm>
            <a:off x="2640014" y="333376"/>
            <a:ext cx="6480175" cy="561975"/>
          </a:xfrm>
        </p:spPr>
        <p:txBody>
          <a:bodyPr/>
          <a:lstStyle/>
          <a:p>
            <a:pPr eaLnBrk="1" hangingPunct="1"/>
            <a:r>
              <a:rPr lang="it-IT" altLang="it-IT" sz="2400" b="1">
                <a:solidFill>
                  <a:srgbClr val="000099"/>
                </a:solidFill>
                <a:latin typeface="Arial "/>
              </a:rPr>
              <a:t>Diagnosi differenziale dell’asma nell’adulto</a:t>
            </a:r>
          </a:p>
        </p:txBody>
      </p:sp>
      <p:sp>
        <p:nvSpPr>
          <p:cNvPr id="122883" name="CasellaDiTesto 1"/>
          <p:cNvSpPr txBox="1">
            <a:spLocks noChangeArrowheads="1"/>
          </p:cNvSpPr>
          <p:nvPr/>
        </p:nvSpPr>
        <p:spPr bwMode="auto">
          <a:xfrm>
            <a:off x="2532064" y="1412876"/>
            <a:ext cx="6696075" cy="53244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2000" dirty="0">
                <a:solidFill>
                  <a:srgbClr val="000099"/>
                </a:solidFill>
                <a:latin typeface="Arial" panose="020B0604020202020204" pitchFamily="34" charset="0"/>
              </a:rPr>
              <a:t>Condizioni più frequenti</a:t>
            </a:r>
          </a:p>
          <a:p>
            <a:pPr marL="342900" indent="-342900">
              <a:spcBef>
                <a:spcPct val="0"/>
              </a:spcBef>
              <a:buFontTx/>
              <a:buChar char="-"/>
              <a:defRPr/>
            </a:pPr>
            <a:r>
              <a:rPr lang="it-IT" altLang="it-IT" sz="2000" dirty="0">
                <a:solidFill>
                  <a:srgbClr val="000099"/>
                </a:solidFill>
                <a:latin typeface="Arial" panose="020B0604020202020204" pitchFamily="34" charset="0"/>
              </a:rPr>
              <a:t>Disfunzione delle corde vocali, </a:t>
            </a:r>
            <a:r>
              <a:rPr lang="it-IT" altLang="it-IT" sz="2000" dirty="0" err="1">
                <a:solidFill>
                  <a:srgbClr val="000099"/>
                </a:solidFill>
                <a:latin typeface="Arial" panose="020B0604020202020204" pitchFamily="34" charset="0"/>
              </a:rPr>
              <a:t>rinosinusite</a:t>
            </a:r>
            <a:r>
              <a:rPr lang="it-IT" altLang="it-IT" sz="2000" dirty="0">
                <a:solidFill>
                  <a:srgbClr val="000099"/>
                </a:solidFill>
                <a:latin typeface="Arial" panose="020B0604020202020204" pitchFamily="34" charset="0"/>
              </a:rPr>
              <a:t> cronica</a:t>
            </a:r>
          </a:p>
          <a:p>
            <a:pPr marL="342900" indent="-342900">
              <a:spcBef>
                <a:spcPct val="0"/>
              </a:spcBef>
              <a:buFontTx/>
              <a:buChar char="-"/>
              <a:defRPr/>
            </a:pPr>
            <a:r>
              <a:rPr lang="it-IT" altLang="it-IT" sz="2000" dirty="0" err="1">
                <a:solidFill>
                  <a:srgbClr val="000099"/>
                </a:solidFill>
                <a:latin typeface="Arial" panose="020B0604020202020204" pitchFamily="34" charset="0"/>
              </a:rPr>
              <a:t>Broncopneumopatia</a:t>
            </a:r>
            <a:r>
              <a:rPr lang="it-IT" altLang="it-IT" sz="2000" dirty="0">
                <a:solidFill>
                  <a:srgbClr val="000099"/>
                </a:solidFill>
                <a:latin typeface="Arial" panose="020B0604020202020204" pitchFamily="34" charset="0"/>
              </a:rPr>
              <a:t> cronica ostruttiva</a:t>
            </a:r>
          </a:p>
          <a:p>
            <a:pPr marL="342900" indent="-342900">
              <a:spcBef>
                <a:spcPct val="0"/>
              </a:spcBef>
              <a:buFontTx/>
              <a:buChar char="-"/>
              <a:defRPr/>
            </a:pPr>
            <a:r>
              <a:rPr lang="it-IT" altLang="it-IT" sz="2000" dirty="0">
                <a:solidFill>
                  <a:srgbClr val="000099"/>
                </a:solidFill>
                <a:latin typeface="Arial" panose="020B0604020202020204" pitchFamily="34" charset="0"/>
              </a:rPr>
              <a:t>Bronchiectasie </a:t>
            </a:r>
          </a:p>
          <a:p>
            <a:pPr marL="342900" indent="-342900">
              <a:spcBef>
                <a:spcPct val="0"/>
              </a:spcBef>
              <a:buFontTx/>
              <a:buChar char="-"/>
              <a:defRPr/>
            </a:pPr>
            <a:endParaRPr lang="it-IT" altLang="it-IT" sz="2000" dirty="0">
              <a:solidFill>
                <a:srgbClr val="000099"/>
              </a:solidFill>
              <a:latin typeface="Arial" panose="020B0604020202020204" pitchFamily="34" charset="0"/>
            </a:endParaRPr>
          </a:p>
          <a:p>
            <a:pPr>
              <a:spcBef>
                <a:spcPct val="0"/>
              </a:spcBef>
              <a:buFontTx/>
              <a:buNone/>
              <a:defRPr/>
            </a:pPr>
            <a:r>
              <a:rPr lang="it-IT" altLang="it-IT" sz="2000" dirty="0">
                <a:solidFill>
                  <a:srgbClr val="000099"/>
                </a:solidFill>
                <a:latin typeface="Arial" panose="020B0604020202020204" pitchFamily="34" charset="0"/>
              </a:rPr>
              <a:t>Condizioni meno frequenti</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Scompenso cardiaco congestizio</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Bronchiolite obliterante</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Aspirazione di corpo estraneo nelle vie aeree </a:t>
            </a:r>
          </a:p>
          <a:p>
            <a:pPr marL="342900" indent="-342900">
              <a:spcBef>
                <a:spcPct val="0"/>
              </a:spcBef>
              <a:buFont typeface="Arial" panose="020B0604020202020204" pitchFamily="34" charset="0"/>
              <a:buChar char="-"/>
              <a:defRPr/>
            </a:pPr>
            <a:r>
              <a:rPr lang="it-IT" altLang="it-IT" sz="2000" dirty="0" err="1">
                <a:solidFill>
                  <a:srgbClr val="000099"/>
                </a:solidFill>
                <a:latin typeface="Arial" panose="020B0604020202020204" pitchFamily="34" charset="0"/>
              </a:rPr>
              <a:t>Tracheomalacia</a:t>
            </a:r>
            <a:r>
              <a:rPr lang="it-IT" altLang="it-IT" sz="2000" dirty="0">
                <a:solidFill>
                  <a:srgbClr val="000099"/>
                </a:solidFill>
                <a:latin typeface="Arial" panose="020B0604020202020204" pitchFamily="34" charset="0"/>
              </a:rPr>
              <a:t> </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Dilatazione aortica</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Embolia polmonare</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Reflusso gastroesofageo</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Sindrome di </a:t>
            </a:r>
            <a:r>
              <a:rPr lang="it-IT" altLang="it-IT" sz="2000" dirty="0" err="1">
                <a:solidFill>
                  <a:srgbClr val="000099"/>
                </a:solidFill>
                <a:latin typeface="Arial" panose="020B0604020202020204" pitchFamily="34" charset="0"/>
              </a:rPr>
              <a:t>Churg</a:t>
            </a:r>
            <a:r>
              <a:rPr lang="it-IT" altLang="it-IT" sz="2000" dirty="0">
                <a:solidFill>
                  <a:srgbClr val="000099"/>
                </a:solidFill>
                <a:latin typeface="Arial" panose="020B0604020202020204" pitchFamily="34" charset="0"/>
              </a:rPr>
              <a:t>-Strauss</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Eosinofilia polmonare</a:t>
            </a:r>
          </a:p>
          <a:p>
            <a:pPr marL="342900" indent="-342900">
              <a:spcBef>
                <a:spcPct val="0"/>
              </a:spcBef>
              <a:buFont typeface="Arial" panose="020B0604020202020204" pitchFamily="34" charset="0"/>
              <a:buChar char="-"/>
              <a:defRPr/>
            </a:pPr>
            <a:r>
              <a:rPr lang="it-IT" altLang="it-IT" sz="2000" dirty="0">
                <a:solidFill>
                  <a:srgbClr val="000099"/>
                </a:solidFill>
                <a:latin typeface="Arial" panose="020B0604020202020204" pitchFamily="34" charset="0"/>
              </a:rPr>
              <a:t>Sarcoidosi o altre adenopatie mediastiniche</a:t>
            </a:r>
          </a:p>
          <a:p>
            <a:pPr>
              <a:spcBef>
                <a:spcPct val="0"/>
              </a:spcBef>
              <a:buFontTx/>
              <a:buNone/>
              <a:defRPr/>
            </a:pPr>
            <a:endParaRPr lang="it-IT" altLang="it-IT" sz="2000" i="1" dirty="0">
              <a:solidFill>
                <a:srgbClr val="000099"/>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xmlns="" id="{AE7CB9BB-1108-254F-B751-D9D09A94CB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5679377"/>
      </p:ext>
    </p:extLst>
  </p:cSld>
  <p:clrMapOvr>
    <a:masterClrMapping/>
  </p:clrMapOvr>
  <p:transition spd="slow" advTm="40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olo 1"/>
          <p:cNvSpPr>
            <a:spLocks noGrp="1"/>
          </p:cNvSpPr>
          <p:nvPr>
            <p:ph type="title" idx="4294967295"/>
          </p:nvPr>
        </p:nvSpPr>
        <p:spPr>
          <a:xfrm>
            <a:off x="2855914" y="333375"/>
            <a:ext cx="6497637" cy="719138"/>
          </a:xfrm>
        </p:spPr>
        <p:txBody>
          <a:bodyPr/>
          <a:lstStyle/>
          <a:p>
            <a:pPr eaLnBrk="1" hangingPunct="1"/>
            <a:r>
              <a:rPr lang="it-IT" altLang="it-IT" sz="2400" b="1">
                <a:solidFill>
                  <a:srgbClr val="000099"/>
                </a:solidFill>
                <a:latin typeface="Arial "/>
              </a:rPr>
              <a:t>Indagini aggiuntive (in sottogruppi)</a:t>
            </a:r>
          </a:p>
        </p:txBody>
      </p:sp>
      <p:sp>
        <p:nvSpPr>
          <p:cNvPr id="164866" name="Segnaposto contenuto 2"/>
          <p:cNvSpPr>
            <a:spLocks noGrp="1"/>
          </p:cNvSpPr>
          <p:nvPr>
            <p:ph idx="4294967295"/>
          </p:nvPr>
        </p:nvSpPr>
        <p:spPr>
          <a:xfrm>
            <a:off x="2032001" y="1341439"/>
            <a:ext cx="8143875" cy="5114925"/>
          </a:xfrm>
        </p:spPr>
        <p:txBody>
          <a:bodyPr/>
          <a:lstStyle/>
          <a:p>
            <a:pPr eaLnBrk="1" hangingPunct="1"/>
            <a:r>
              <a:rPr lang="it-IT" altLang="it-IT">
                <a:solidFill>
                  <a:srgbClr val="000099"/>
                </a:solidFill>
                <a:latin typeface="Arial "/>
              </a:rPr>
              <a:t>Spirometria globale</a:t>
            </a:r>
          </a:p>
          <a:p>
            <a:pPr lvl="1" eaLnBrk="1" hangingPunct="1"/>
            <a:r>
              <a:rPr lang="it-IT" altLang="it-IT">
                <a:solidFill>
                  <a:srgbClr val="000099"/>
                </a:solidFill>
                <a:latin typeface="Arial "/>
              </a:rPr>
              <a:t>Valutazione dell’insufflazione polmonare</a:t>
            </a:r>
          </a:p>
          <a:p>
            <a:pPr eaLnBrk="1" hangingPunct="1"/>
            <a:r>
              <a:rPr lang="it-IT" altLang="it-IT">
                <a:solidFill>
                  <a:srgbClr val="000099"/>
                </a:solidFill>
                <a:latin typeface="Arial "/>
              </a:rPr>
              <a:t>Diffusione polmonare del CO</a:t>
            </a:r>
          </a:p>
          <a:p>
            <a:pPr lvl="1" eaLnBrk="1" hangingPunct="1"/>
            <a:r>
              <a:rPr lang="it-IT" altLang="it-IT">
                <a:solidFill>
                  <a:srgbClr val="000099"/>
                </a:solidFill>
                <a:latin typeface="Arial "/>
              </a:rPr>
              <a:t>Diagnosi differenziale con BPCO</a:t>
            </a:r>
          </a:p>
          <a:p>
            <a:pPr eaLnBrk="1" hangingPunct="1"/>
            <a:r>
              <a:rPr lang="it-IT" altLang="it-IT">
                <a:solidFill>
                  <a:srgbClr val="000099"/>
                </a:solidFill>
                <a:latin typeface="Arial "/>
              </a:rPr>
              <a:t>Studio delle piccole vie aeree (IOS)</a:t>
            </a:r>
          </a:p>
          <a:p>
            <a:pPr lvl="1" eaLnBrk="1" hangingPunct="1"/>
            <a:r>
              <a:rPr lang="it-IT" altLang="it-IT">
                <a:solidFill>
                  <a:srgbClr val="000099"/>
                </a:solidFill>
                <a:latin typeface="Arial "/>
              </a:rPr>
              <a:t>Sproporzione tra sintomi e alterazioni spirometriche</a:t>
            </a:r>
          </a:p>
          <a:p>
            <a:pPr eaLnBrk="1" hangingPunct="1"/>
            <a:r>
              <a:rPr lang="it-IT" altLang="it-IT">
                <a:solidFill>
                  <a:srgbClr val="000099"/>
                </a:solidFill>
                <a:latin typeface="Arial "/>
              </a:rPr>
              <a:t>Imaging toracico (Rx, TC)</a:t>
            </a:r>
          </a:p>
          <a:p>
            <a:pPr lvl="1" eaLnBrk="1" hangingPunct="1"/>
            <a:r>
              <a:rPr lang="it-IT" altLang="it-IT">
                <a:solidFill>
                  <a:srgbClr val="000099"/>
                </a:solidFill>
                <a:latin typeface="Arial "/>
              </a:rPr>
              <a:t>Escludere altre patologie</a:t>
            </a:r>
          </a:p>
          <a:p>
            <a:pPr lvl="1" eaLnBrk="1" hangingPunct="1"/>
            <a:r>
              <a:rPr lang="it-IT" altLang="it-IT">
                <a:solidFill>
                  <a:srgbClr val="000099"/>
                </a:solidFill>
                <a:latin typeface="Arial "/>
              </a:rPr>
              <a:t>Diagnosi differenziale con BPCO</a:t>
            </a:r>
          </a:p>
          <a:p>
            <a:pPr eaLnBrk="1" hangingPunct="1"/>
            <a:endParaRPr lang="it-IT" altLang="it-IT">
              <a:solidFill>
                <a:srgbClr val="000099"/>
              </a:solidFill>
              <a:latin typeface="Arial "/>
            </a:endParaRPr>
          </a:p>
        </p:txBody>
      </p:sp>
      <p:pic>
        <p:nvPicPr>
          <p:cNvPr id="2" name="Audio 1">
            <a:hlinkClick r:id="" action="ppaction://media"/>
            <a:extLst>
              <a:ext uri="{FF2B5EF4-FFF2-40B4-BE49-F238E27FC236}">
                <a16:creationId xmlns:a16="http://schemas.microsoft.com/office/drawing/2014/main" xmlns="" id="{68930193-47BD-6F4B-A6CF-80967A7077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14515805"/>
      </p:ext>
    </p:extLst>
  </p:cSld>
  <p:clrMapOvr>
    <a:masterClrMapping/>
  </p:clrMapOvr>
  <p:transition spd="slow" advTm="59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14B7A74-43BE-944C-B9D4-F88C3BC20DDF}"/>
              </a:ext>
            </a:extLst>
          </p:cNvPr>
          <p:cNvSpPr>
            <a:spLocks noGrp="1"/>
          </p:cNvSpPr>
          <p:nvPr>
            <p:ph type="title"/>
          </p:nvPr>
        </p:nvSpPr>
        <p:spPr/>
        <p:txBody>
          <a:bodyPr/>
          <a:lstStyle/>
          <a:p>
            <a:r>
              <a:rPr lang="it-IT" dirty="0"/>
              <a:t>Asma bronchiale:</a:t>
            </a:r>
          </a:p>
        </p:txBody>
      </p:sp>
      <p:sp>
        <p:nvSpPr>
          <p:cNvPr id="4" name="Rettangolo 3">
            <a:extLst>
              <a:ext uri="{FF2B5EF4-FFF2-40B4-BE49-F238E27FC236}">
                <a16:creationId xmlns:a16="http://schemas.microsoft.com/office/drawing/2014/main" xmlns="" id="{43BF6385-C388-ED48-806B-F0B7D0C8E691}"/>
              </a:ext>
            </a:extLst>
          </p:cNvPr>
          <p:cNvSpPr/>
          <p:nvPr/>
        </p:nvSpPr>
        <p:spPr>
          <a:xfrm>
            <a:off x="838200" y="1944147"/>
            <a:ext cx="5257800" cy="3847207"/>
          </a:xfrm>
          <a:prstGeom prst="rect">
            <a:avLst/>
          </a:prstGeom>
        </p:spPr>
        <p:txBody>
          <a:bodyPr wrap="square">
            <a:spAutoFit/>
          </a:bodyPr>
          <a:lstStyle/>
          <a:p>
            <a:r>
              <a:rPr lang="it-IT" altLang="it-IT" dirty="0"/>
              <a:t>L’asma è una malattia infiammatoria cronica </a:t>
            </a:r>
            <a:br>
              <a:rPr lang="it-IT" altLang="it-IT" dirty="0"/>
            </a:br>
            <a:r>
              <a:rPr lang="it-IT" altLang="it-IT" dirty="0"/>
              <a:t>delle vie aeree caratterizzata da:</a:t>
            </a:r>
          </a:p>
          <a:p>
            <a:endParaRPr lang="it-IT" altLang="it-IT" sz="1600" dirty="0"/>
          </a:p>
          <a:p>
            <a:pPr>
              <a:buClr>
                <a:srgbClr val="FF9933"/>
              </a:buClr>
              <a:buSzPct val="120000"/>
              <a:buFont typeface="Wingdings" pitchFamily="2" charset="2"/>
              <a:buChar char="§"/>
            </a:pPr>
            <a:r>
              <a:rPr lang="it-IT" altLang="it-IT" dirty="0"/>
              <a:t> Episodi ricorrenti di dispnea, respiro sibilante, tosse e senso di costrizione toracica</a:t>
            </a:r>
          </a:p>
          <a:p>
            <a:pPr>
              <a:buClr>
                <a:srgbClr val="FF9933"/>
              </a:buClr>
              <a:buSzPct val="120000"/>
              <a:buFont typeface="Wingdings" pitchFamily="2" charset="2"/>
              <a:buChar char="§"/>
            </a:pPr>
            <a:endParaRPr lang="it-IT" altLang="it-IT" sz="1600" dirty="0"/>
          </a:p>
          <a:p>
            <a:pPr>
              <a:buClr>
                <a:srgbClr val="FF9933"/>
              </a:buClr>
              <a:buSzPct val="120000"/>
              <a:buFont typeface="Wingdings" pitchFamily="2" charset="2"/>
              <a:buChar char="§"/>
            </a:pPr>
            <a:r>
              <a:rPr lang="it-IT" altLang="it-IT" dirty="0"/>
              <a:t> Ostruzione bronchiale (di solito reversibile </a:t>
            </a:r>
          </a:p>
          <a:p>
            <a:pPr>
              <a:buClr>
                <a:srgbClr val="FF9933"/>
              </a:buClr>
              <a:buSzPct val="120000"/>
            </a:pPr>
            <a:r>
              <a:rPr lang="it-IT" altLang="it-IT" dirty="0"/>
              <a:t>   spontaneamente o dopo trattamento farmacologico*)</a:t>
            </a:r>
          </a:p>
          <a:p>
            <a:pPr>
              <a:buClr>
                <a:srgbClr val="FF9933"/>
              </a:buClr>
              <a:buSzPct val="120000"/>
              <a:buFont typeface="Wingdings" pitchFamily="2" charset="2"/>
              <a:buNone/>
            </a:pPr>
            <a:endParaRPr lang="it-IT" altLang="it-IT" sz="1600" dirty="0"/>
          </a:p>
          <a:p>
            <a:pPr>
              <a:buClr>
                <a:srgbClr val="FF9933"/>
              </a:buClr>
              <a:buSzPct val="120000"/>
              <a:buFont typeface="Wingdings" pitchFamily="2" charset="2"/>
              <a:buChar char="§"/>
            </a:pPr>
            <a:r>
              <a:rPr lang="it-IT" altLang="it-IT" dirty="0"/>
              <a:t> Iperreattività bronchiale</a:t>
            </a:r>
          </a:p>
          <a:p>
            <a:pPr>
              <a:buClr>
                <a:srgbClr val="FF9933"/>
              </a:buClr>
              <a:buSzPct val="120000"/>
              <a:buFont typeface="Wingdings" pitchFamily="2" charset="2"/>
              <a:buChar char="§"/>
            </a:pPr>
            <a:endParaRPr lang="it-IT" altLang="it-IT" sz="1600" dirty="0"/>
          </a:p>
          <a:p>
            <a:pPr>
              <a:buClr>
                <a:srgbClr val="FF9933"/>
              </a:buClr>
              <a:buSzPct val="120000"/>
              <a:buFont typeface="Wingdings" pitchFamily="2" charset="2"/>
              <a:buChar char="§"/>
            </a:pPr>
            <a:r>
              <a:rPr lang="it-IT" altLang="it-IT" dirty="0"/>
              <a:t> Infiltrazione di cellule infiammatorie, rilascio di mediatori e rimodellamento strutturale  vie aeree</a:t>
            </a:r>
          </a:p>
        </p:txBody>
      </p:sp>
      <p:pic>
        <p:nvPicPr>
          <p:cNvPr id="5" name="Immagine 4">
            <a:extLst>
              <a:ext uri="{FF2B5EF4-FFF2-40B4-BE49-F238E27FC236}">
                <a16:creationId xmlns:a16="http://schemas.microsoft.com/office/drawing/2014/main" xmlns="" id="{08F0B85E-7E46-3142-B92B-462E015D50C9}"/>
              </a:ext>
            </a:extLst>
          </p:cNvPr>
          <p:cNvPicPr>
            <a:picLocks noChangeAspect="1"/>
          </p:cNvPicPr>
          <p:nvPr/>
        </p:nvPicPr>
        <p:blipFill>
          <a:blip r:embed="rId4"/>
          <a:stretch>
            <a:fillRect/>
          </a:stretch>
        </p:blipFill>
        <p:spPr>
          <a:xfrm>
            <a:off x="6237026" y="559368"/>
            <a:ext cx="5954973" cy="5636716"/>
          </a:xfrm>
          <a:prstGeom prst="rect">
            <a:avLst/>
          </a:prstGeom>
        </p:spPr>
      </p:pic>
      <p:sp>
        <p:nvSpPr>
          <p:cNvPr id="6" name="Rettangolo 5">
            <a:extLst>
              <a:ext uri="{FF2B5EF4-FFF2-40B4-BE49-F238E27FC236}">
                <a16:creationId xmlns:a16="http://schemas.microsoft.com/office/drawing/2014/main" xmlns="" id="{51BAB9FF-AA36-D04D-A89D-C60D4334FD07}"/>
              </a:ext>
            </a:extLst>
          </p:cNvPr>
          <p:cNvSpPr/>
          <p:nvPr/>
        </p:nvSpPr>
        <p:spPr>
          <a:xfrm>
            <a:off x="6237026" y="668740"/>
            <a:ext cx="1351129"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xmlns="" id="{24B35F85-31B7-7744-BC02-0201D282F608}"/>
              </a:ext>
            </a:extLst>
          </p:cNvPr>
          <p:cNvSpPr/>
          <p:nvPr/>
        </p:nvSpPr>
        <p:spPr>
          <a:xfrm>
            <a:off x="6096000" y="5786651"/>
            <a:ext cx="1123666" cy="40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xmlns="" id="{E6AA9738-81E8-F94E-AE54-F9D412D98E99}"/>
              </a:ext>
            </a:extLst>
          </p:cNvPr>
          <p:cNvSpPr txBox="1"/>
          <p:nvPr/>
        </p:nvSpPr>
        <p:spPr>
          <a:xfrm>
            <a:off x="1017917" y="6196084"/>
            <a:ext cx="9642255" cy="369332"/>
          </a:xfrm>
          <a:prstGeom prst="rect">
            <a:avLst/>
          </a:prstGeom>
          <a:noFill/>
        </p:spPr>
        <p:txBody>
          <a:bodyPr wrap="none" rtlCol="0">
            <a:spAutoFit/>
          </a:bodyPr>
          <a:lstStyle/>
          <a:p>
            <a:pPr lvl="1"/>
            <a:r>
              <a:rPr lang="it-IT" dirty="0"/>
              <a:t>*reversibilità si misura con </a:t>
            </a:r>
            <a:r>
              <a:rPr lang="it-IT" dirty="0" err="1"/>
              <a:t>salbutamolo</a:t>
            </a:r>
            <a:r>
              <a:rPr lang="it-IT" dirty="0"/>
              <a:t>-&gt; aumento 200mL (12%) del FEV</a:t>
            </a:r>
            <a:r>
              <a:rPr lang="it-IT" baseline="-25000" dirty="0"/>
              <a:t>1 </a:t>
            </a:r>
            <a:r>
              <a:rPr lang="it-IT" dirty="0"/>
              <a:t>rispetto valore basale</a:t>
            </a:r>
          </a:p>
        </p:txBody>
      </p:sp>
      <p:pic>
        <p:nvPicPr>
          <p:cNvPr id="8" name="Audio 7">
            <a:hlinkClick r:id="" action="ppaction://media"/>
            <a:extLst>
              <a:ext uri="{FF2B5EF4-FFF2-40B4-BE49-F238E27FC236}">
                <a16:creationId xmlns:a16="http://schemas.microsoft.com/office/drawing/2014/main" xmlns="" id="{7F3ACD7B-3D94-8D46-BC3A-DF76B5F2B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53100353"/>
      </p:ext>
    </p:extLst>
  </p:cSld>
  <p:clrMapOvr>
    <a:masterClrMapping/>
  </p:clrMapOvr>
  <mc:AlternateContent xmlns:mc="http://schemas.openxmlformats.org/markup-compatibility/2006" xmlns:p14="http://schemas.microsoft.com/office/powerpoint/2010/main">
    <mc:Choice Requires="p14">
      <p:transition spd="slow" p14:dur="2000" advTm="91598"/>
    </mc:Choice>
    <mc:Fallback xmlns="">
      <p:transition spd="slow" advTm="91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6"/>
          <p:cNvSpPr txBox="1">
            <a:spLocks noChangeArrowheads="1"/>
          </p:cNvSpPr>
          <p:nvPr/>
        </p:nvSpPr>
        <p:spPr bwMode="auto">
          <a:xfrm>
            <a:off x="3562350" y="307976"/>
            <a:ext cx="5067300" cy="461665"/>
          </a:xfrm>
          <a:prstGeom prst="rect">
            <a:avLst/>
          </a:prstGeom>
          <a:noFill/>
          <a:ln w="9525">
            <a:noFill/>
            <a:miter lim="800000"/>
            <a:headEnd/>
            <a:tailEnd/>
          </a:ln>
        </p:spPr>
        <p:txBody>
          <a:bodyPr>
            <a:spAutoFit/>
          </a:bodyPr>
          <a:lstStyle/>
          <a:p>
            <a:pPr algn="ctr"/>
            <a:r>
              <a:rPr lang="it-IT" altLang="it-IT" sz="2400" dirty="0">
                <a:latin typeface="Arial "/>
              </a:rPr>
              <a:t>SUB-FENOTIPI DI ASMA</a:t>
            </a:r>
          </a:p>
        </p:txBody>
      </p:sp>
      <p:sp>
        <p:nvSpPr>
          <p:cNvPr id="142338" name="Text Box 15"/>
          <p:cNvSpPr txBox="1">
            <a:spLocks noChangeArrowheads="1"/>
          </p:cNvSpPr>
          <p:nvPr/>
        </p:nvSpPr>
        <p:spPr bwMode="auto">
          <a:xfrm>
            <a:off x="4224339" y="6381751"/>
            <a:ext cx="3743325" cy="307975"/>
          </a:xfrm>
          <a:prstGeom prst="rect">
            <a:avLst/>
          </a:prstGeom>
          <a:noFill/>
          <a:ln w="9525">
            <a:noFill/>
            <a:miter lim="800000"/>
            <a:headEnd/>
            <a:tailEnd/>
          </a:ln>
        </p:spPr>
        <p:txBody>
          <a:bodyPr>
            <a:spAutoFit/>
          </a:bodyPr>
          <a:lstStyle/>
          <a:p>
            <a:pPr algn="r"/>
            <a:r>
              <a:rPr lang="en-US" altLang="it-IT" sz="1400">
                <a:latin typeface="Times New Roman" pitchFamily="18" charset="0"/>
                <a:cs typeface="Times New Roman" pitchFamily="18" charset="0"/>
              </a:rPr>
              <a:t>Holgate ST et al. Nature Rev Dis Primers 2015a</a:t>
            </a:r>
          </a:p>
        </p:txBody>
      </p:sp>
      <p:pic>
        <p:nvPicPr>
          <p:cNvPr id="142339" name="Picture 6" descr="D:\kuloth\2015\09-Sep\04-09-2015\slides_img\nrdp201525-f1.jpg"/>
          <p:cNvPicPr>
            <a:picLocks noChangeAspect="1" noChangeArrowheads="1"/>
          </p:cNvPicPr>
          <p:nvPr/>
        </p:nvPicPr>
        <p:blipFill>
          <a:blip r:embed="rId5"/>
          <a:srcRect/>
          <a:stretch>
            <a:fillRect/>
          </a:stretch>
        </p:blipFill>
        <p:spPr bwMode="auto">
          <a:xfrm>
            <a:off x="1820863" y="1917701"/>
            <a:ext cx="8615362" cy="4175125"/>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xmlns="" id="{D64C4D4E-02AD-4E43-95E9-7C2A73697C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45518563"/>
      </p:ext>
    </p:extLst>
  </p:cSld>
  <p:clrMapOvr>
    <a:masterClrMapping/>
  </p:clrMapOvr>
  <p:transition spd="slow" advTm="76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Grp="1" noChangeArrowheads="1"/>
          </p:cNvSpPr>
          <p:nvPr>
            <p:ph type="title" idx="4294967295"/>
          </p:nvPr>
        </p:nvSpPr>
        <p:spPr>
          <a:xfrm>
            <a:off x="1703389" y="260351"/>
            <a:ext cx="7932737" cy="703263"/>
          </a:xfrm>
        </p:spPr>
        <p:txBody>
          <a:bodyPr vert="horz" lIns="91440" tIns="12801" rIns="91440" bIns="45720" rtlCol="0" anchor="ctr">
            <a:normAutofit/>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it-IT" altLang="it-IT" sz="2400" b="1">
                <a:solidFill>
                  <a:srgbClr val="000099"/>
                </a:solidFill>
                <a:latin typeface="Arial "/>
              </a:rPr>
              <a:t>Flogosi e rimodellamento delle vie aeree nell’asma</a:t>
            </a:r>
            <a:endParaRPr lang="en-GB" altLang="it-IT" sz="2400" b="1">
              <a:solidFill>
                <a:srgbClr val="000099"/>
              </a:solidFill>
              <a:latin typeface="Arial "/>
            </a:endParaRPr>
          </a:p>
        </p:txBody>
      </p:sp>
      <p:pic>
        <p:nvPicPr>
          <p:cNvPr id="144386" name="Picture 2"/>
          <p:cNvPicPr>
            <a:picLocks noChangeAspect="1" noChangeArrowheads="1"/>
          </p:cNvPicPr>
          <p:nvPr/>
        </p:nvPicPr>
        <p:blipFill>
          <a:blip r:embed="rId5"/>
          <a:srcRect/>
          <a:stretch>
            <a:fillRect/>
          </a:stretch>
        </p:blipFill>
        <p:spPr bwMode="auto">
          <a:xfrm>
            <a:off x="1711325" y="1268413"/>
            <a:ext cx="6021388" cy="5473700"/>
          </a:xfrm>
          <a:prstGeom prst="rect">
            <a:avLst/>
          </a:prstGeom>
          <a:noFill/>
          <a:ln w="9525">
            <a:noFill/>
            <a:round/>
            <a:headEnd/>
            <a:tailEnd/>
          </a:ln>
        </p:spPr>
      </p:pic>
      <p:pic>
        <p:nvPicPr>
          <p:cNvPr id="144387" name="Picture 3"/>
          <p:cNvPicPr>
            <a:picLocks noChangeAspect="1" noChangeArrowheads="1"/>
          </p:cNvPicPr>
          <p:nvPr/>
        </p:nvPicPr>
        <p:blipFill>
          <a:blip r:embed="rId6"/>
          <a:srcRect/>
          <a:stretch>
            <a:fillRect/>
          </a:stretch>
        </p:blipFill>
        <p:spPr bwMode="auto">
          <a:xfrm>
            <a:off x="1524000" y="0"/>
            <a:ext cx="0" cy="0"/>
          </a:xfrm>
          <a:prstGeom prst="rect">
            <a:avLst/>
          </a:prstGeom>
          <a:noFill/>
          <a:ln w="9525">
            <a:noFill/>
            <a:round/>
            <a:headEnd/>
            <a:tailEnd/>
          </a:ln>
        </p:spPr>
      </p:pic>
      <p:sp>
        <p:nvSpPr>
          <p:cNvPr id="144388" name="Rettangolo 5"/>
          <p:cNvSpPr>
            <a:spLocks noChangeArrowheads="1"/>
          </p:cNvSpPr>
          <p:nvPr/>
        </p:nvSpPr>
        <p:spPr bwMode="auto">
          <a:xfrm>
            <a:off x="8145463" y="6434138"/>
            <a:ext cx="2520950" cy="277812"/>
          </a:xfrm>
          <a:prstGeom prst="rect">
            <a:avLst/>
          </a:prstGeom>
          <a:noFill/>
          <a:ln w="9525">
            <a:noFill/>
            <a:miter lim="800000"/>
            <a:headEnd/>
            <a:tailEnd/>
          </a:ln>
        </p:spPr>
        <p:txBody>
          <a:bodyPr>
            <a:spAutoFit/>
          </a:bodyPr>
          <a:lstStyle/>
          <a:p>
            <a:pPr algn="r"/>
            <a:r>
              <a:rPr lang="it-IT" altLang="it-IT" sz="1200">
                <a:latin typeface="Arial "/>
                <a:cs typeface="Times New Roman" pitchFamily="18" charset="0"/>
              </a:rPr>
              <a:t>Chung KF. J Intern Med 2016</a:t>
            </a:r>
          </a:p>
        </p:txBody>
      </p:sp>
      <p:pic>
        <p:nvPicPr>
          <p:cNvPr id="2" name="Audio 1">
            <a:hlinkClick r:id="" action="ppaction://media"/>
            <a:extLst>
              <a:ext uri="{FF2B5EF4-FFF2-40B4-BE49-F238E27FC236}">
                <a16:creationId xmlns:a16="http://schemas.microsoft.com/office/drawing/2014/main" xmlns="" id="{A10AF85B-6436-F445-95C4-C5ABDAAF84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5380729"/>
      </p:ext>
    </p:extLst>
  </p:cSld>
  <p:clrMapOvr>
    <a:masterClrMapping/>
  </p:clrMapOvr>
  <p:transition spd="med" advTm="54398"/>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Diapositiva2_wm"/>
          <p:cNvPicPr>
            <a:picLocks noChangeAspect="1" noChangeArrowheads="1"/>
          </p:cNvPicPr>
          <p:nvPr/>
        </p:nvPicPr>
        <p:blipFill>
          <a:blip r:embed="rId5"/>
          <a:srcRect/>
          <a:stretch>
            <a:fillRect/>
          </a:stretch>
        </p:blipFill>
        <p:spPr bwMode="auto">
          <a:xfrm>
            <a:off x="2724151" y="2006600"/>
            <a:ext cx="6729413" cy="4325938"/>
          </a:xfrm>
          <a:prstGeom prst="rect">
            <a:avLst/>
          </a:prstGeom>
          <a:noFill/>
          <a:ln w="28575">
            <a:solidFill>
              <a:srgbClr val="0099FF"/>
            </a:solidFill>
            <a:miter lim="800000"/>
            <a:headEnd/>
            <a:tailEnd/>
          </a:ln>
        </p:spPr>
      </p:pic>
      <p:sp>
        <p:nvSpPr>
          <p:cNvPr id="146434" name="Rectangle 3"/>
          <p:cNvSpPr>
            <a:spLocks noChangeArrowheads="1"/>
          </p:cNvSpPr>
          <p:nvPr/>
        </p:nvSpPr>
        <p:spPr bwMode="auto">
          <a:xfrm>
            <a:off x="1774825" y="404813"/>
            <a:ext cx="7812088" cy="476250"/>
          </a:xfrm>
          <a:prstGeom prst="rect">
            <a:avLst/>
          </a:prstGeom>
          <a:noFill/>
          <a:ln w="9525" algn="ctr">
            <a:noFill/>
            <a:miter lim="800000"/>
            <a:headEnd/>
            <a:tailEnd/>
          </a:ln>
        </p:spPr>
        <p:txBody>
          <a:bodyPr wrap="none" anchor="ctr"/>
          <a:lstStyle/>
          <a:p>
            <a:pPr algn="ctr"/>
            <a:r>
              <a:rPr lang="en-US" altLang="it-IT" sz="2600"/>
              <a:t>Principali caratteristiche anatomo-patologiche</a:t>
            </a:r>
            <a:br>
              <a:rPr lang="en-US" altLang="it-IT" sz="2600"/>
            </a:br>
            <a:r>
              <a:rPr lang="en-US" altLang="it-IT" sz="2600"/>
              <a:t>dell’asma bronchiale (bronco di medio calibro)</a:t>
            </a:r>
          </a:p>
        </p:txBody>
      </p:sp>
      <p:sp>
        <p:nvSpPr>
          <p:cNvPr id="146435" name="Line 5"/>
          <p:cNvSpPr>
            <a:spLocks noChangeShapeType="1"/>
          </p:cNvSpPr>
          <p:nvPr/>
        </p:nvSpPr>
        <p:spPr bwMode="auto">
          <a:xfrm>
            <a:off x="2279650" y="1787525"/>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44980DB2-F6A2-7141-AFDF-84B66EF53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7831549"/>
      </p:ext>
    </p:extLst>
  </p:cSld>
  <p:clrMapOvr>
    <a:masterClrMapping/>
  </p:clrMapOvr>
  <p:transition spd="slow" advTm="365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Diapositiva3_wm"/>
          <p:cNvPicPr>
            <a:picLocks noChangeAspect="1" noChangeArrowheads="1"/>
          </p:cNvPicPr>
          <p:nvPr/>
        </p:nvPicPr>
        <p:blipFill>
          <a:blip r:embed="rId5"/>
          <a:srcRect/>
          <a:stretch>
            <a:fillRect/>
          </a:stretch>
        </p:blipFill>
        <p:spPr bwMode="auto">
          <a:xfrm>
            <a:off x="2381250" y="2049464"/>
            <a:ext cx="7696200" cy="4175125"/>
          </a:xfrm>
          <a:prstGeom prst="rect">
            <a:avLst/>
          </a:prstGeom>
          <a:noFill/>
          <a:ln w="28575" algn="ctr">
            <a:solidFill>
              <a:srgbClr val="0099FF"/>
            </a:solidFill>
            <a:miter lim="800000"/>
            <a:headEnd/>
            <a:tailEnd/>
          </a:ln>
        </p:spPr>
      </p:pic>
      <p:sp>
        <p:nvSpPr>
          <p:cNvPr id="148482" name="Rectangle 3"/>
          <p:cNvSpPr>
            <a:spLocks noChangeArrowheads="1"/>
          </p:cNvSpPr>
          <p:nvPr/>
        </p:nvSpPr>
        <p:spPr bwMode="auto">
          <a:xfrm>
            <a:off x="1919289" y="404813"/>
            <a:ext cx="7559675" cy="476250"/>
          </a:xfrm>
          <a:prstGeom prst="rect">
            <a:avLst/>
          </a:prstGeom>
          <a:noFill/>
          <a:ln w="9525" algn="ctr">
            <a:noFill/>
            <a:miter lim="800000"/>
            <a:headEnd/>
            <a:tailEnd/>
          </a:ln>
        </p:spPr>
        <p:txBody>
          <a:bodyPr wrap="none" anchor="ctr"/>
          <a:lstStyle/>
          <a:p>
            <a:pPr algn="ctr"/>
            <a:r>
              <a:rPr lang="en-US" altLang="it-IT" sz="2600"/>
              <a:t>Principali caratteristiche anatomo-patologiche</a:t>
            </a:r>
            <a:br>
              <a:rPr lang="en-US" altLang="it-IT" sz="2600"/>
            </a:br>
            <a:r>
              <a:rPr lang="en-US" altLang="it-IT" sz="2600"/>
              <a:t>dell’asma bronchiale (bronco di piccolo calibro)</a:t>
            </a:r>
          </a:p>
        </p:txBody>
      </p:sp>
      <p:sp>
        <p:nvSpPr>
          <p:cNvPr id="148483" name="Line 5"/>
          <p:cNvSpPr>
            <a:spLocks noChangeShapeType="1"/>
          </p:cNvSpPr>
          <p:nvPr/>
        </p:nvSpPr>
        <p:spPr bwMode="auto">
          <a:xfrm>
            <a:off x="2279650" y="1787525"/>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2066C6EE-D26A-034D-A4B1-362C6D0DE0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219539"/>
      </p:ext>
    </p:extLst>
  </p:cSld>
  <p:clrMapOvr>
    <a:masterClrMapping/>
  </p:clrMapOvr>
  <p:transition spd="slow" advTm="27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4"/>
          <p:cNvSpPr>
            <a:spLocks noGrp="1" noChangeArrowheads="1"/>
          </p:cNvSpPr>
          <p:nvPr>
            <p:ph type="title" idx="4294967295"/>
          </p:nvPr>
        </p:nvSpPr>
        <p:spPr>
          <a:xfrm>
            <a:off x="4511675" y="333376"/>
            <a:ext cx="3168650" cy="574675"/>
          </a:xfrm>
        </p:spPr>
        <p:txBody>
          <a:bodyPr wrap="none"/>
          <a:lstStyle/>
          <a:p>
            <a:pPr algn="l" eaLnBrk="1" hangingPunct="1"/>
            <a:r>
              <a:rPr lang="it-IT" altLang="it-IT" sz="2600" b="1">
                <a:solidFill>
                  <a:srgbClr val="000099"/>
                </a:solidFill>
                <a:latin typeface="Arial "/>
                <a:cs typeface="Arial" charset="0"/>
              </a:rPr>
              <a:t>Diagnosi di asma</a:t>
            </a:r>
            <a:endParaRPr lang="en-US" altLang="it-IT" sz="2600" b="1">
              <a:solidFill>
                <a:srgbClr val="000099"/>
              </a:solidFill>
              <a:latin typeface="Arial "/>
              <a:cs typeface="Arial" charset="0"/>
            </a:endParaRPr>
          </a:p>
        </p:txBody>
      </p:sp>
      <p:sp>
        <p:nvSpPr>
          <p:cNvPr id="510978" name="Rectangle 2"/>
          <p:cNvSpPr>
            <a:spLocks noGrp="1" noChangeArrowheads="1"/>
          </p:cNvSpPr>
          <p:nvPr>
            <p:ph idx="4294967295"/>
          </p:nvPr>
        </p:nvSpPr>
        <p:spPr>
          <a:xfrm>
            <a:off x="2279650" y="1700213"/>
            <a:ext cx="8229600" cy="4525962"/>
          </a:xfrm>
        </p:spPr>
        <p:txBody>
          <a:bodyPr rtlCol="0">
            <a:normAutofit lnSpcReduction="10000"/>
          </a:bodyPr>
          <a:lstStyle/>
          <a:p>
            <a:pPr eaLnBrk="1" fontAlgn="auto" hangingPunct="1">
              <a:lnSpc>
                <a:spcPct val="90000"/>
              </a:lnSpc>
              <a:spcAft>
                <a:spcPct val="40000"/>
              </a:spcAft>
              <a:buClr>
                <a:srgbClr val="FF9900"/>
              </a:buClr>
              <a:buSzPct val="65000"/>
              <a:buFont typeface="Wingdings" pitchFamily="2" charset="2"/>
              <a:buChar char="n"/>
              <a:defRPr/>
            </a:pPr>
            <a:r>
              <a:rPr lang="en-US" sz="2600" b="1" dirty="0" err="1">
                <a:solidFill>
                  <a:srgbClr val="000099"/>
                </a:solidFill>
                <a:latin typeface="Arial "/>
                <a:cs typeface="Arial" pitchFamily="34" charset="0"/>
              </a:rPr>
              <a:t>Anamnesi</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ed</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insieme</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dei</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sintomi</a:t>
            </a:r>
            <a:endParaRPr lang="en-US" sz="2600" b="1" dirty="0">
              <a:solidFill>
                <a:srgbClr val="000099"/>
              </a:solidFill>
              <a:latin typeface="Arial "/>
              <a:cs typeface="Arial" pitchFamily="34" charset="0"/>
            </a:endParaRPr>
          </a:p>
          <a:p>
            <a:pPr eaLnBrk="1" fontAlgn="auto" hangingPunct="1">
              <a:lnSpc>
                <a:spcPct val="90000"/>
              </a:lnSpc>
              <a:spcAft>
                <a:spcPct val="40000"/>
              </a:spcAft>
              <a:buClr>
                <a:srgbClr val="FF9900"/>
              </a:buClr>
              <a:buSzPct val="65000"/>
              <a:buFont typeface="Wingdings" pitchFamily="2" charset="2"/>
              <a:buChar char="n"/>
              <a:defRPr/>
            </a:pPr>
            <a:r>
              <a:rPr lang="en-US" sz="2600" b="1" dirty="0" err="1">
                <a:solidFill>
                  <a:srgbClr val="000099"/>
                </a:solidFill>
                <a:latin typeface="Arial "/>
                <a:cs typeface="Arial" pitchFamily="34" charset="0"/>
              </a:rPr>
              <a:t>Esame</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obiettivo</a:t>
            </a:r>
            <a:endParaRPr lang="en-US" sz="2600" b="1" dirty="0">
              <a:solidFill>
                <a:srgbClr val="000099"/>
              </a:solidFill>
              <a:latin typeface="Arial "/>
              <a:cs typeface="Arial" pitchFamily="34" charset="0"/>
            </a:endParaRPr>
          </a:p>
          <a:p>
            <a:pPr eaLnBrk="1" fontAlgn="auto" hangingPunct="1">
              <a:lnSpc>
                <a:spcPct val="90000"/>
              </a:lnSpc>
              <a:spcAft>
                <a:spcPct val="40000"/>
              </a:spcAft>
              <a:buClr>
                <a:srgbClr val="FF9900"/>
              </a:buClr>
              <a:buSzPct val="65000"/>
              <a:buFont typeface="Wingdings" pitchFamily="2" charset="2"/>
              <a:buChar char="n"/>
              <a:defRPr/>
            </a:pPr>
            <a:r>
              <a:rPr lang="en-US" sz="2600" b="1" dirty="0">
                <a:solidFill>
                  <a:srgbClr val="000099"/>
                </a:solidFill>
                <a:latin typeface="Arial "/>
                <a:cs typeface="Arial" pitchFamily="34" charset="0"/>
              </a:rPr>
              <a:t>Prove </a:t>
            </a:r>
            <a:r>
              <a:rPr lang="en-US" sz="2600" b="1" dirty="0" err="1">
                <a:solidFill>
                  <a:srgbClr val="000099"/>
                </a:solidFill>
                <a:latin typeface="Arial "/>
                <a:cs typeface="Arial" pitchFamily="34" charset="0"/>
              </a:rPr>
              <a:t>di</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funzionalità</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respiratoria</a:t>
            </a:r>
            <a:endParaRPr lang="en-US" sz="2600" b="1" dirty="0">
              <a:solidFill>
                <a:srgbClr val="000099"/>
              </a:solidFill>
              <a:latin typeface="Arial "/>
              <a:cs typeface="Arial" pitchFamily="34" charset="0"/>
            </a:endParaRPr>
          </a:p>
          <a:p>
            <a:pPr lvl="1" eaLnBrk="1" fontAlgn="auto" hangingPunct="1">
              <a:lnSpc>
                <a:spcPct val="90000"/>
              </a:lnSpc>
              <a:spcAft>
                <a:spcPct val="40000"/>
              </a:spcAft>
              <a:buClr>
                <a:srgbClr val="FF9900"/>
              </a:buClr>
              <a:buSzPct val="65000"/>
              <a:buFont typeface="Wingdings" pitchFamily="2" charset="2"/>
              <a:buChar char="n"/>
              <a:defRPr/>
            </a:pPr>
            <a:r>
              <a:rPr lang="en-US" sz="2000" dirty="0" err="1">
                <a:solidFill>
                  <a:srgbClr val="000099"/>
                </a:solidFill>
                <a:latin typeface="Arial "/>
                <a:cs typeface="Arial" pitchFamily="34" charset="0"/>
              </a:rPr>
              <a:t>Spirometria</a:t>
            </a:r>
            <a:endParaRPr lang="en-US" sz="2000" dirty="0">
              <a:solidFill>
                <a:srgbClr val="000099"/>
              </a:solidFill>
              <a:latin typeface="Arial "/>
              <a:cs typeface="Arial" pitchFamily="34" charset="0"/>
            </a:endParaRPr>
          </a:p>
          <a:p>
            <a:pPr lvl="1" eaLnBrk="1" fontAlgn="auto" hangingPunct="1">
              <a:lnSpc>
                <a:spcPct val="90000"/>
              </a:lnSpc>
              <a:spcAft>
                <a:spcPct val="40000"/>
              </a:spcAft>
              <a:buClr>
                <a:srgbClr val="FF9900"/>
              </a:buClr>
              <a:buSzPct val="65000"/>
              <a:buFont typeface="Wingdings" pitchFamily="2" charset="2"/>
              <a:buChar char="n"/>
              <a:defRPr/>
            </a:pPr>
            <a:r>
              <a:rPr lang="en-US" sz="2000" dirty="0">
                <a:solidFill>
                  <a:srgbClr val="000099"/>
                </a:solidFill>
                <a:latin typeface="Arial "/>
                <a:cs typeface="Arial" pitchFamily="34" charset="0"/>
              </a:rPr>
              <a:t>Test </a:t>
            </a:r>
            <a:r>
              <a:rPr lang="en-US" sz="2000" dirty="0" err="1">
                <a:solidFill>
                  <a:srgbClr val="000099"/>
                </a:solidFill>
                <a:latin typeface="Arial "/>
                <a:cs typeface="Arial" pitchFamily="34" charset="0"/>
              </a:rPr>
              <a:t>di</a:t>
            </a:r>
            <a:r>
              <a:rPr lang="en-US" sz="2000" dirty="0">
                <a:solidFill>
                  <a:srgbClr val="000099"/>
                </a:solidFill>
                <a:latin typeface="Arial "/>
                <a:cs typeface="Arial" pitchFamily="34" charset="0"/>
              </a:rPr>
              <a:t> </a:t>
            </a:r>
            <a:r>
              <a:rPr lang="en-US" sz="2000" dirty="0" err="1">
                <a:solidFill>
                  <a:srgbClr val="000099"/>
                </a:solidFill>
                <a:latin typeface="Arial "/>
                <a:cs typeface="Arial" pitchFamily="34" charset="0"/>
              </a:rPr>
              <a:t>reversibilità</a:t>
            </a:r>
            <a:endParaRPr lang="en-US" sz="2000" dirty="0">
              <a:solidFill>
                <a:srgbClr val="000099"/>
              </a:solidFill>
              <a:latin typeface="Arial "/>
              <a:cs typeface="Arial" pitchFamily="34" charset="0"/>
            </a:endParaRPr>
          </a:p>
          <a:p>
            <a:pPr lvl="1" eaLnBrk="1" fontAlgn="auto" hangingPunct="1">
              <a:lnSpc>
                <a:spcPct val="90000"/>
              </a:lnSpc>
              <a:spcAft>
                <a:spcPct val="40000"/>
              </a:spcAft>
              <a:buClr>
                <a:srgbClr val="FF9900"/>
              </a:buClr>
              <a:buSzPct val="65000"/>
              <a:buFont typeface="Wingdings" pitchFamily="2" charset="2"/>
              <a:buChar char="n"/>
              <a:defRPr/>
            </a:pPr>
            <a:r>
              <a:rPr lang="en-US" sz="2000" dirty="0">
                <a:solidFill>
                  <a:srgbClr val="000099"/>
                </a:solidFill>
                <a:latin typeface="Arial "/>
                <a:cs typeface="Arial" pitchFamily="34" charset="0"/>
              </a:rPr>
              <a:t>Test </a:t>
            </a:r>
            <a:r>
              <a:rPr lang="en-US" sz="2000" dirty="0" err="1">
                <a:solidFill>
                  <a:srgbClr val="000099"/>
                </a:solidFill>
                <a:latin typeface="Arial "/>
                <a:cs typeface="Arial" pitchFamily="34" charset="0"/>
              </a:rPr>
              <a:t>di</a:t>
            </a:r>
            <a:r>
              <a:rPr lang="en-US" sz="2000" dirty="0">
                <a:solidFill>
                  <a:srgbClr val="000099"/>
                </a:solidFill>
                <a:latin typeface="Arial "/>
                <a:cs typeface="Arial" pitchFamily="34" charset="0"/>
              </a:rPr>
              <a:t> </a:t>
            </a:r>
            <a:r>
              <a:rPr lang="en-US" sz="2000" dirty="0" err="1">
                <a:solidFill>
                  <a:srgbClr val="000099"/>
                </a:solidFill>
                <a:latin typeface="Arial "/>
                <a:cs typeface="Arial" pitchFamily="34" charset="0"/>
              </a:rPr>
              <a:t>provocazione</a:t>
            </a:r>
            <a:r>
              <a:rPr lang="en-US" sz="2000" dirty="0">
                <a:solidFill>
                  <a:srgbClr val="000099"/>
                </a:solidFill>
                <a:latin typeface="Arial "/>
                <a:cs typeface="Arial" pitchFamily="34" charset="0"/>
              </a:rPr>
              <a:t> </a:t>
            </a:r>
            <a:r>
              <a:rPr lang="en-US" sz="2000" dirty="0" err="1">
                <a:solidFill>
                  <a:srgbClr val="000099"/>
                </a:solidFill>
                <a:latin typeface="Arial "/>
                <a:cs typeface="Arial" pitchFamily="34" charset="0"/>
              </a:rPr>
              <a:t>bronchiale</a:t>
            </a:r>
            <a:r>
              <a:rPr lang="en-US" sz="2000" dirty="0">
                <a:solidFill>
                  <a:srgbClr val="000099"/>
                </a:solidFill>
                <a:latin typeface="Arial "/>
                <a:cs typeface="Arial" pitchFamily="34" charset="0"/>
              </a:rPr>
              <a:t> </a:t>
            </a:r>
            <a:r>
              <a:rPr lang="en-US" sz="2000" dirty="0" err="1">
                <a:solidFill>
                  <a:srgbClr val="000099"/>
                </a:solidFill>
                <a:latin typeface="Arial "/>
                <a:cs typeface="Arial" pitchFamily="34" charset="0"/>
              </a:rPr>
              <a:t>aspecifico</a:t>
            </a:r>
            <a:endParaRPr lang="en-US" sz="2000" dirty="0">
              <a:solidFill>
                <a:srgbClr val="000099"/>
              </a:solidFill>
              <a:latin typeface="Arial "/>
              <a:cs typeface="Arial" pitchFamily="34" charset="0"/>
            </a:endParaRPr>
          </a:p>
          <a:p>
            <a:pPr eaLnBrk="1" fontAlgn="auto" hangingPunct="1">
              <a:lnSpc>
                <a:spcPct val="90000"/>
              </a:lnSpc>
              <a:spcAft>
                <a:spcPct val="40000"/>
              </a:spcAft>
              <a:buClr>
                <a:srgbClr val="FF9900"/>
              </a:buClr>
              <a:buSzPct val="65000"/>
              <a:buFont typeface="Wingdings" pitchFamily="2" charset="2"/>
              <a:buChar char="n"/>
              <a:defRPr/>
            </a:pPr>
            <a:r>
              <a:rPr lang="en-US" sz="2600" b="1" dirty="0" err="1">
                <a:solidFill>
                  <a:srgbClr val="000099"/>
                </a:solidFill>
                <a:latin typeface="Arial "/>
                <a:cs typeface="Arial" pitchFamily="34" charset="0"/>
              </a:rPr>
              <a:t>Indagini</a:t>
            </a:r>
            <a:r>
              <a:rPr lang="en-US" sz="2600" b="1" dirty="0">
                <a:solidFill>
                  <a:srgbClr val="000099"/>
                </a:solidFill>
                <a:latin typeface="Arial "/>
                <a:cs typeface="Arial" pitchFamily="34" charset="0"/>
              </a:rPr>
              <a:t> per </a:t>
            </a:r>
            <a:r>
              <a:rPr lang="en-US" sz="2600" b="1" dirty="0" err="1">
                <a:solidFill>
                  <a:srgbClr val="000099"/>
                </a:solidFill>
                <a:latin typeface="Arial "/>
                <a:cs typeface="Arial" pitchFamily="34" charset="0"/>
              </a:rPr>
              <a:t>identificare</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i</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fattori</a:t>
            </a:r>
            <a:r>
              <a:rPr lang="en-US" sz="2600" b="1" dirty="0">
                <a:solidFill>
                  <a:srgbClr val="000099"/>
                </a:solidFill>
                <a:latin typeface="Arial "/>
                <a:cs typeface="Arial" pitchFamily="34" charset="0"/>
              </a:rPr>
              <a:t> di </a:t>
            </a:r>
            <a:r>
              <a:rPr lang="en-US" sz="2600" b="1" dirty="0" err="1">
                <a:solidFill>
                  <a:srgbClr val="000099"/>
                </a:solidFill>
                <a:latin typeface="Arial "/>
                <a:cs typeface="Arial" pitchFamily="34" charset="0"/>
              </a:rPr>
              <a:t>rischio</a:t>
            </a:r>
            <a:r>
              <a:rPr lang="en-US" sz="2600" b="1" dirty="0">
                <a:solidFill>
                  <a:srgbClr val="000099"/>
                </a:solidFill>
                <a:latin typeface="Arial "/>
                <a:cs typeface="Arial" pitchFamily="34" charset="0"/>
              </a:rPr>
              <a:t> e le </a:t>
            </a:r>
            <a:r>
              <a:rPr lang="en-US" sz="2600" b="1" dirty="0" err="1">
                <a:solidFill>
                  <a:srgbClr val="000099"/>
                </a:solidFill>
                <a:latin typeface="Arial "/>
                <a:cs typeface="Arial" pitchFamily="34" charset="0"/>
              </a:rPr>
              <a:t>comorbilità</a:t>
            </a:r>
            <a:endParaRPr lang="en-US" sz="2600" b="1" dirty="0">
              <a:solidFill>
                <a:srgbClr val="000099"/>
              </a:solidFill>
              <a:latin typeface="Arial "/>
              <a:cs typeface="Arial" pitchFamily="34" charset="0"/>
            </a:endParaRPr>
          </a:p>
          <a:p>
            <a:pPr eaLnBrk="1" fontAlgn="auto" hangingPunct="1">
              <a:lnSpc>
                <a:spcPct val="90000"/>
              </a:lnSpc>
              <a:spcAft>
                <a:spcPct val="40000"/>
              </a:spcAft>
              <a:buClr>
                <a:srgbClr val="FF9900"/>
              </a:buClr>
              <a:buSzPct val="65000"/>
              <a:buFont typeface="Wingdings" pitchFamily="2" charset="2"/>
              <a:buChar char="n"/>
              <a:defRPr/>
            </a:pPr>
            <a:r>
              <a:rPr lang="en-US" sz="2600" b="1" dirty="0" err="1">
                <a:solidFill>
                  <a:srgbClr val="000099"/>
                </a:solidFill>
                <a:latin typeface="Arial "/>
                <a:cs typeface="Arial" pitchFamily="34" charset="0"/>
              </a:rPr>
              <a:t>Altre</a:t>
            </a:r>
            <a:r>
              <a:rPr lang="en-US" sz="2600" b="1" dirty="0">
                <a:solidFill>
                  <a:srgbClr val="000099"/>
                </a:solidFill>
                <a:latin typeface="Arial "/>
                <a:cs typeface="Arial" pitchFamily="34" charset="0"/>
              </a:rPr>
              <a:t> </a:t>
            </a:r>
            <a:r>
              <a:rPr lang="en-US" sz="2600" b="1" dirty="0" err="1">
                <a:solidFill>
                  <a:srgbClr val="000099"/>
                </a:solidFill>
                <a:latin typeface="Arial "/>
                <a:cs typeface="Arial" pitchFamily="34" charset="0"/>
              </a:rPr>
              <a:t>indagini</a:t>
            </a:r>
            <a:r>
              <a:rPr lang="en-US" sz="2600" b="1" dirty="0">
                <a:solidFill>
                  <a:srgbClr val="000099"/>
                </a:solidFill>
                <a:latin typeface="Arial "/>
                <a:cs typeface="Arial" pitchFamily="34" charset="0"/>
              </a:rPr>
              <a:t> per la </a:t>
            </a:r>
            <a:r>
              <a:rPr lang="en-US" sz="2600" b="1" dirty="0" err="1">
                <a:solidFill>
                  <a:srgbClr val="000099"/>
                </a:solidFill>
                <a:latin typeface="Arial "/>
                <a:cs typeface="Arial" pitchFamily="34" charset="0"/>
              </a:rPr>
              <a:t>fenotipizzazione</a:t>
            </a:r>
            <a:endParaRPr lang="en-US" sz="2600" b="1" dirty="0">
              <a:solidFill>
                <a:srgbClr val="000099"/>
              </a:solidFill>
              <a:effectLst>
                <a:outerShdw blurRad="38100" dist="38100" dir="2700000" algn="tl">
                  <a:srgbClr val="C0C0C0"/>
                </a:outerShdw>
              </a:effectLst>
              <a:latin typeface="Arial "/>
              <a:cs typeface="Arial" pitchFamily="34" charset="0"/>
            </a:endParaRPr>
          </a:p>
        </p:txBody>
      </p:sp>
      <p:sp>
        <p:nvSpPr>
          <p:cNvPr id="152579" name="Line 5"/>
          <p:cNvSpPr>
            <a:spLocks noChangeShapeType="1"/>
          </p:cNvSpPr>
          <p:nvPr/>
        </p:nvSpPr>
        <p:spPr bwMode="auto">
          <a:xfrm>
            <a:off x="2279650" y="1500188"/>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7602675B-F468-AF4A-9876-AE9846BEA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6518254"/>
      </p:ext>
    </p:extLst>
  </p:cSld>
  <p:clrMapOvr>
    <a:masterClrMapping/>
  </p:clrMapOvr>
  <p:transition advTm="83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Grp="1" noChangeArrowheads="1"/>
          </p:cNvSpPr>
          <p:nvPr>
            <p:ph type="title" idx="4294967295"/>
          </p:nvPr>
        </p:nvSpPr>
        <p:spPr>
          <a:xfrm>
            <a:off x="1774825" y="184150"/>
            <a:ext cx="7740650" cy="1143000"/>
          </a:xfrm>
        </p:spPr>
        <p:txBody>
          <a:bodyPr wrap="none"/>
          <a:lstStyle/>
          <a:p>
            <a:pPr eaLnBrk="1" hangingPunct="1"/>
            <a:r>
              <a:rPr lang="it-IT" altLang="it-IT" sz="2600" b="1">
                <a:solidFill>
                  <a:srgbClr val="000099"/>
                </a:solidFill>
              </a:rPr>
              <a:t>Curve spirometriche tipiche di ostruzione bronchiale</a:t>
            </a:r>
            <a:br>
              <a:rPr lang="it-IT" altLang="it-IT" sz="2600" b="1">
                <a:solidFill>
                  <a:srgbClr val="000099"/>
                </a:solidFill>
              </a:rPr>
            </a:br>
            <a:r>
              <a:rPr lang="it-IT" altLang="it-IT" sz="2600" b="1">
                <a:solidFill>
                  <a:srgbClr val="000099"/>
                </a:solidFill>
              </a:rPr>
              <a:t>(prima e dopo broncodilatatore)</a:t>
            </a:r>
          </a:p>
        </p:txBody>
      </p:sp>
      <p:pic>
        <p:nvPicPr>
          <p:cNvPr id="154626" name="Picture 2" descr="ch3f1"/>
          <p:cNvPicPr>
            <a:picLocks noGrp="1" noChangeAspect="1" noChangeArrowheads="1"/>
          </p:cNvPicPr>
          <p:nvPr>
            <p:ph idx="4294967295"/>
          </p:nvPr>
        </p:nvPicPr>
        <p:blipFill>
          <a:blip r:embed="rId5">
            <a:clrChange>
              <a:clrFrom>
                <a:srgbClr val="FFFFFF"/>
              </a:clrFrom>
              <a:clrTo>
                <a:srgbClr val="FFFFFF">
                  <a:alpha val="0"/>
                </a:srgbClr>
              </a:clrTo>
            </a:clrChange>
          </a:blip>
          <a:srcRect/>
          <a:stretch>
            <a:fillRect/>
          </a:stretch>
        </p:blipFill>
        <p:spPr>
          <a:xfrm>
            <a:off x="3090864" y="2709863"/>
            <a:ext cx="6010275" cy="2305050"/>
          </a:xfrm>
          <a:ln w="28575">
            <a:solidFill>
              <a:srgbClr val="0099FF"/>
            </a:solidFill>
          </a:ln>
        </p:spPr>
      </p:pic>
      <p:sp>
        <p:nvSpPr>
          <p:cNvPr id="154627" name="Text Box 4"/>
          <p:cNvSpPr txBox="1">
            <a:spLocks noChangeArrowheads="1"/>
          </p:cNvSpPr>
          <p:nvPr/>
        </p:nvSpPr>
        <p:spPr bwMode="auto">
          <a:xfrm>
            <a:off x="2892425" y="6381751"/>
            <a:ext cx="6407150" cy="276225"/>
          </a:xfrm>
          <a:prstGeom prst="rect">
            <a:avLst/>
          </a:prstGeom>
          <a:noFill/>
          <a:ln w="9525">
            <a:noFill/>
            <a:miter lim="800000"/>
            <a:headEnd/>
            <a:tailEnd/>
          </a:ln>
        </p:spPr>
        <p:txBody>
          <a:bodyPr>
            <a:spAutoFit/>
          </a:bodyPr>
          <a:lstStyle/>
          <a:p>
            <a:r>
              <a:rPr lang="it-IT" altLang="it-IT" sz="1200"/>
              <a:t>Nota: Ciascuna curva di VEMS rappresenta il valore più alto tra tre misurazioni consecutive</a:t>
            </a:r>
          </a:p>
        </p:txBody>
      </p:sp>
      <p:sp>
        <p:nvSpPr>
          <p:cNvPr id="154628" name="Line 6"/>
          <p:cNvSpPr>
            <a:spLocks noChangeShapeType="1"/>
          </p:cNvSpPr>
          <p:nvPr/>
        </p:nvSpPr>
        <p:spPr bwMode="auto">
          <a:xfrm>
            <a:off x="2279650" y="1787525"/>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B0650800-965E-C442-991A-A15B3F5D7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86577032"/>
      </p:ext>
    </p:extLst>
  </p:cSld>
  <p:clrMapOvr>
    <a:masterClrMapping/>
  </p:clrMapOvr>
  <p:transition spd="slow" advTm="37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3152775" y="377826"/>
            <a:ext cx="5886450" cy="620713"/>
          </a:xfrm>
        </p:spPr>
        <p:txBody>
          <a:bodyPr wrap="none"/>
          <a:lstStyle/>
          <a:p>
            <a:pPr algn="l" eaLnBrk="1" hangingPunct="1"/>
            <a:r>
              <a:rPr lang="it-IT" altLang="it-IT" sz="2600" b="1">
                <a:solidFill>
                  <a:srgbClr val="000099"/>
                </a:solidFill>
                <a:cs typeface="Arial" charset="0"/>
              </a:rPr>
              <a:t>Un indice semplice di variazione del PEF</a:t>
            </a:r>
            <a:endParaRPr lang="en-US" altLang="it-IT" sz="2600" b="1">
              <a:solidFill>
                <a:srgbClr val="000099"/>
              </a:solidFill>
              <a:cs typeface="Arial" charset="0"/>
            </a:endParaRPr>
          </a:p>
        </p:txBody>
      </p:sp>
      <p:sp>
        <p:nvSpPr>
          <p:cNvPr id="156674" name="Rectangle 3"/>
          <p:cNvSpPr>
            <a:spLocks noChangeArrowheads="1"/>
          </p:cNvSpPr>
          <p:nvPr/>
        </p:nvSpPr>
        <p:spPr bwMode="auto">
          <a:xfrm>
            <a:off x="3810000" y="1714500"/>
            <a:ext cx="9144000" cy="369888"/>
          </a:xfrm>
          <a:prstGeom prst="rect">
            <a:avLst/>
          </a:prstGeom>
          <a:noFill/>
          <a:ln w="9525">
            <a:noFill/>
            <a:miter lim="800000"/>
            <a:headEnd/>
            <a:tailEnd/>
          </a:ln>
        </p:spPr>
        <p:txBody>
          <a:bodyPr>
            <a:spAutoFit/>
          </a:bodyPr>
          <a:lstStyle/>
          <a:p>
            <a:pPr>
              <a:spcBef>
                <a:spcPct val="50000"/>
              </a:spcBef>
            </a:pPr>
            <a:endParaRPr lang="it-IT" altLang="it-IT">
              <a:solidFill>
                <a:srgbClr val="FFFF00"/>
              </a:solidFill>
            </a:endParaRPr>
          </a:p>
        </p:txBody>
      </p:sp>
      <p:sp>
        <p:nvSpPr>
          <p:cNvPr id="156675" name="Line 4"/>
          <p:cNvSpPr>
            <a:spLocks noChangeShapeType="1"/>
          </p:cNvSpPr>
          <p:nvPr/>
        </p:nvSpPr>
        <p:spPr bwMode="auto">
          <a:xfrm>
            <a:off x="3482976" y="4551364"/>
            <a:ext cx="5243513" cy="1587"/>
          </a:xfrm>
          <a:prstGeom prst="line">
            <a:avLst/>
          </a:prstGeom>
          <a:noFill/>
          <a:ln w="17463">
            <a:solidFill>
              <a:srgbClr val="000000"/>
            </a:solidFill>
            <a:round/>
            <a:headEnd/>
            <a:tailEnd/>
          </a:ln>
        </p:spPr>
        <p:txBody>
          <a:bodyPr/>
          <a:lstStyle/>
          <a:p>
            <a:endParaRPr lang="it-IT"/>
          </a:p>
        </p:txBody>
      </p:sp>
      <p:sp>
        <p:nvSpPr>
          <p:cNvPr id="156676" name="Line 5"/>
          <p:cNvSpPr>
            <a:spLocks noChangeShapeType="1"/>
          </p:cNvSpPr>
          <p:nvPr/>
        </p:nvSpPr>
        <p:spPr bwMode="auto">
          <a:xfrm>
            <a:off x="3487738" y="4551364"/>
            <a:ext cx="5980112" cy="1587"/>
          </a:xfrm>
          <a:prstGeom prst="line">
            <a:avLst/>
          </a:prstGeom>
          <a:noFill/>
          <a:ln w="17463">
            <a:solidFill>
              <a:srgbClr val="000000"/>
            </a:solidFill>
            <a:round/>
            <a:headEnd/>
            <a:tailEnd/>
          </a:ln>
        </p:spPr>
        <p:txBody>
          <a:bodyPr/>
          <a:lstStyle/>
          <a:p>
            <a:endParaRPr lang="it-IT"/>
          </a:p>
        </p:txBody>
      </p:sp>
      <p:sp>
        <p:nvSpPr>
          <p:cNvPr id="156677" name="Rectangle 6"/>
          <p:cNvSpPr>
            <a:spLocks noChangeArrowheads="1"/>
          </p:cNvSpPr>
          <p:nvPr/>
        </p:nvSpPr>
        <p:spPr bwMode="auto">
          <a:xfrm rot="-5400000">
            <a:off x="2037200" y="3339778"/>
            <a:ext cx="894476" cy="230832"/>
          </a:xfrm>
          <a:prstGeom prst="rect">
            <a:avLst/>
          </a:prstGeom>
          <a:noFill/>
          <a:ln w="9525">
            <a:noFill/>
            <a:miter lim="800000"/>
            <a:headEnd/>
            <a:tailEnd/>
          </a:ln>
        </p:spPr>
        <p:txBody>
          <a:bodyPr wrap="none" lIns="0" tIns="0" rIns="0" bIns="0">
            <a:spAutoFit/>
          </a:bodyPr>
          <a:lstStyle/>
          <a:p>
            <a:pPr>
              <a:spcBef>
                <a:spcPct val="50000"/>
              </a:spcBef>
            </a:pPr>
            <a:r>
              <a:rPr lang="it-IT" altLang="it-IT" sz="1500">
                <a:solidFill>
                  <a:srgbClr val="000000"/>
                </a:solidFill>
              </a:rPr>
              <a:t>PEF (L/min)</a:t>
            </a:r>
            <a:endParaRPr lang="it-IT" altLang="it-IT">
              <a:solidFill>
                <a:srgbClr val="FFFF00"/>
              </a:solidFill>
            </a:endParaRPr>
          </a:p>
        </p:txBody>
      </p:sp>
      <p:grpSp>
        <p:nvGrpSpPr>
          <p:cNvPr id="156678" name="Group 7"/>
          <p:cNvGrpSpPr>
            <a:grpSpLocks/>
          </p:cNvGrpSpPr>
          <p:nvPr/>
        </p:nvGrpSpPr>
        <p:grpSpPr bwMode="auto">
          <a:xfrm>
            <a:off x="2857502" y="2225675"/>
            <a:ext cx="196884" cy="2446338"/>
            <a:chOff x="696" y="1514"/>
            <a:chExt cx="87" cy="1334"/>
          </a:xfrm>
        </p:grpSpPr>
        <p:sp>
          <p:nvSpPr>
            <p:cNvPr id="156781" name="Rectangle 8"/>
            <p:cNvSpPr>
              <a:spLocks noChangeArrowheads="1"/>
            </p:cNvSpPr>
            <p:nvPr/>
          </p:nvSpPr>
          <p:spPr bwMode="auto">
            <a:xfrm>
              <a:off x="696" y="2764"/>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300</a:t>
              </a:r>
              <a:endParaRPr lang="it-IT" altLang="it-IT">
                <a:solidFill>
                  <a:srgbClr val="FFFF00"/>
                </a:solidFill>
              </a:endParaRPr>
            </a:p>
          </p:txBody>
        </p:sp>
        <p:sp>
          <p:nvSpPr>
            <p:cNvPr id="156782" name="Rectangle 9"/>
            <p:cNvSpPr>
              <a:spLocks noChangeArrowheads="1"/>
            </p:cNvSpPr>
            <p:nvPr/>
          </p:nvSpPr>
          <p:spPr bwMode="auto">
            <a:xfrm>
              <a:off x="696" y="2513"/>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400</a:t>
              </a:r>
              <a:endParaRPr lang="it-IT" altLang="it-IT">
                <a:solidFill>
                  <a:srgbClr val="FFFF00"/>
                </a:solidFill>
              </a:endParaRPr>
            </a:p>
          </p:txBody>
        </p:sp>
        <p:sp>
          <p:nvSpPr>
            <p:cNvPr id="156783" name="Rectangle 10"/>
            <p:cNvSpPr>
              <a:spLocks noChangeArrowheads="1"/>
            </p:cNvSpPr>
            <p:nvPr/>
          </p:nvSpPr>
          <p:spPr bwMode="auto">
            <a:xfrm>
              <a:off x="696" y="2267"/>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500</a:t>
              </a:r>
              <a:endParaRPr lang="it-IT" altLang="it-IT">
                <a:solidFill>
                  <a:srgbClr val="FFFF00"/>
                </a:solidFill>
              </a:endParaRPr>
            </a:p>
          </p:txBody>
        </p:sp>
        <p:sp>
          <p:nvSpPr>
            <p:cNvPr id="156784" name="Rectangle 11"/>
            <p:cNvSpPr>
              <a:spLocks noChangeArrowheads="1"/>
            </p:cNvSpPr>
            <p:nvPr/>
          </p:nvSpPr>
          <p:spPr bwMode="auto">
            <a:xfrm>
              <a:off x="696" y="2014"/>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600</a:t>
              </a:r>
              <a:endParaRPr lang="it-IT" altLang="it-IT">
                <a:solidFill>
                  <a:srgbClr val="FFFF00"/>
                </a:solidFill>
              </a:endParaRPr>
            </a:p>
          </p:txBody>
        </p:sp>
        <p:sp>
          <p:nvSpPr>
            <p:cNvPr id="156785" name="Rectangle 12"/>
            <p:cNvSpPr>
              <a:spLocks noChangeArrowheads="1"/>
            </p:cNvSpPr>
            <p:nvPr/>
          </p:nvSpPr>
          <p:spPr bwMode="auto">
            <a:xfrm>
              <a:off x="696" y="1766"/>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700</a:t>
              </a:r>
              <a:endParaRPr lang="it-IT" altLang="it-IT">
                <a:solidFill>
                  <a:srgbClr val="FFFF00"/>
                </a:solidFill>
              </a:endParaRPr>
            </a:p>
          </p:txBody>
        </p:sp>
        <p:sp>
          <p:nvSpPr>
            <p:cNvPr id="156786" name="Rectangle 13"/>
            <p:cNvSpPr>
              <a:spLocks noChangeArrowheads="1"/>
            </p:cNvSpPr>
            <p:nvPr/>
          </p:nvSpPr>
          <p:spPr bwMode="auto">
            <a:xfrm>
              <a:off x="696" y="1514"/>
              <a:ext cx="87" cy="84"/>
            </a:xfrm>
            <a:prstGeom prst="rect">
              <a:avLst/>
            </a:prstGeom>
            <a:noFill/>
            <a:ln w="9525">
              <a:noFill/>
              <a:miter lim="800000"/>
              <a:headEnd/>
              <a:tailEnd/>
            </a:ln>
          </p:spPr>
          <p:txBody>
            <a:bodyPr wrap="none" lIns="0" tIns="0" rIns="0" bIns="0">
              <a:spAutoFit/>
            </a:bodyPr>
            <a:lstStyle/>
            <a:p>
              <a:pPr>
                <a:spcBef>
                  <a:spcPct val="50000"/>
                </a:spcBef>
              </a:pPr>
              <a:r>
                <a:rPr lang="it-IT" altLang="it-IT" sz="1000">
                  <a:solidFill>
                    <a:srgbClr val="000000"/>
                  </a:solidFill>
                </a:rPr>
                <a:t>800</a:t>
              </a:r>
              <a:endParaRPr lang="it-IT" altLang="it-IT">
                <a:solidFill>
                  <a:srgbClr val="FFFF00"/>
                </a:solidFill>
              </a:endParaRPr>
            </a:p>
          </p:txBody>
        </p:sp>
      </p:grpSp>
      <p:sp>
        <p:nvSpPr>
          <p:cNvPr id="156679" name="Line 14"/>
          <p:cNvSpPr>
            <a:spLocks noChangeShapeType="1"/>
          </p:cNvSpPr>
          <p:nvPr/>
        </p:nvSpPr>
        <p:spPr bwMode="auto">
          <a:xfrm flipV="1">
            <a:off x="3492501" y="2314575"/>
            <a:ext cx="3175" cy="2292350"/>
          </a:xfrm>
          <a:prstGeom prst="line">
            <a:avLst/>
          </a:prstGeom>
          <a:noFill/>
          <a:ln w="17463">
            <a:solidFill>
              <a:srgbClr val="000000"/>
            </a:solidFill>
            <a:round/>
            <a:headEnd/>
            <a:tailEnd/>
          </a:ln>
        </p:spPr>
        <p:txBody>
          <a:bodyPr/>
          <a:lstStyle/>
          <a:p>
            <a:endParaRPr lang="it-IT"/>
          </a:p>
        </p:txBody>
      </p:sp>
      <p:sp>
        <p:nvSpPr>
          <p:cNvPr id="156680" name="Line 15"/>
          <p:cNvSpPr>
            <a:spLocks noChangeShapeType="1"/>
          </p:cNvSpPr>
          <p:nvPr/>
        </p:nvSpPr>
        <p:spPr bwMode="auto">
          <a:xfrm>
            <a:off x="3416301" y="4149725"/>
            <a:ext cx="74613" cy="1588"/>
          </a:xfrm>
          <a:prstGeom prst="line">
            <a:avLst/>
          </a:prstGeom>
          <a:noFill/>
          <a:ln w="17463">
            <a:solidFill>
              <a:srgbClr val="000000"/>
            </a:solidFill>
            <a:round/>
            <a:headEnd/>
            <a:tailEnd/>
          </a:ln>
        </p:spPr>
        <p:txBody>
          <a:bodyPr/>
          <a:lstStyle/>
          <a:p>
            <a:endParaRPr lang="it-IT"/>
          </a:p>
        </p:txBody>
      </p:sp>
      <p:sp>
        <p:nvSpPr>
          <p:cNvPr id="156681" name="Line 16"/>
          <p:cNvSpPr>
            <a:spLocks noChangeShapeType="1"/>
          </p:cNvSpPr>
          <p:nvPr/>
        </p:nvSpPr>
        <p:spPr bwMode="auto">
          <a:xfrm>
            <a:off x="3416301" y="3690939"/>
            <a:ext cx="74613" cy="1587"/>
          </a:xfrm>
          <a:prstGeom prst="line">
            <a:avLst/>
          </a:prstGeom>
          <a:noFill/>
          <a:ln w="17463">
            <a:solidFill>
              <a:srgbClr val="000000"/>
            </a:solidFill>
            <a:round/>
            <a:headEnd/>
            <a:tailEnd/>
          </a:ln>
        </p:spPr>
        <p:txBody>
          <a:bodyPr/>
          <a:lstStyle/>
          <a:p>
            <a:endParaRPr lang="it-IT"/>
          </a:p>
        </p:txBody>
      </p:sp>
      <p:sp>
        <p:nvSpPr>
          <p:cNvPr id="156682" name="Line 17"/>
          <p:cNvSpPr>
            <a:spLocks noChangeShapeType="1"/>
          </p:cNvSpPr>
          <p:nvPr/>
        </p:nvSpPr>
        <p:spPr bwMode="auto">
          <a:xfrm>
            <a:off x="3416301" y="3230564"/>
            <a:ext cx="74613" cy="1587"/>
          </a:xfrm>
          <a:prstGeom prst="line">
            <a:avLst/>
          </a:prstGeom>
          <a:noFill/>
          <a:ln w="17463">
            <a:solidFill>
              <a:srgbClr val="000000"/>
            </a:solidFill>
            <a:round/>
            <a:headEnd/>
            <a:tailEnd/>
          </a:ln>
        </p:spPr>
        <p:txBody>
          <a:bodyPr/>
          <a:lstStyle/>
          <a:p>
            <a:endParaRPr lang="it-IT"/>
          </a:p>
        </p:txBody>
      </p:sp>
      <p:sp>
        <p:nvSpPr>
          <p:cNvPr id="156683" name="Line 18"/>
          <p:cNvSpPr>
            <a:spLocks noChangeShapeType="1"/>
          </p:cNvSpPr>
          <p:nvPr/>
        </p:nvSpPr>
        <p:spPr bwMode="auto">
          <a:xfrm>
            <a:off x="3416301" y="2774950"/>
            <a:ext cx="74613" cy="1588"/>
          </a:xfrm>
          <a:prstGeom prst="line">
            <a:avLst/>
          </a:prstGeom>
          <a:noFill/>
          <a:ln w="17463">
            <a:solidFill>
              <a:srgbClr val="000000"/>
            </a:solidFill>
            <a:round/>
            <a:headEnd/>
            <a:tailEnd/>
          </a:ln>
        </p:spPr>
        <p:txBody>
          <a:bodyPr/>
          <a:lstStyle/>
          <a:p>
            <a:endParaRPr lang="it-IT"/>
          </a:p>
        </p:txBody>
      </p:sp>
      <p:sp>
        <p:nvSpPr>
          <p:cNvPr id="156684" name="Line 19"/>
          <p:cNvSpPr>
            <a:spLocks noChangeShapeType="1"/>
          </p:cNvSpPr>
          <p:nvPr/>
        </p:nvSpPr>
        <p:spPr bwMode="auto">
          <a:xfrm>
            <a:off x="3416301" y="2316164"/>
            <a:ext cx="74613" cy="1587"/>
          </a:xfrm>
          <a:prstGeom prst="line">
            <a:avLst/>
          </a:prstGeom>
          <a:noFill/>
          <a:ln w="17463">
            <a:solidFill>
              <a:srgbClr val="000000"/>
            </a:solidFill>
            <a:round/>
            <a:headEnd/>
            <a:tailEnd/>
          </a:ln>
        </p:spPr>
        <p:txBody>
          <a:bodyPr/>
          <a:lstStyle/>
          <a:p>
            <a:endParaRPr lang="it-IT"/>
          </a:p>
        </p:txBody>
      </p:sp>
      <p:sp>
        <p:nvSpPr>
          <p:cNvPr id="156685" name="Line 20"/>
          <p:cNvSpPr>
            <a:spLocks noChangeShapeType="1"/>
          </p:cNvSpPr>
          <p:nvPr/>
        </p:nvSpPr>
        <p:spPr bwMode="auto">
          <a:xfrm>
            <a:off x="3454401" y="4376739"/>
            <a:ext cx="36513" cy="1587"/>
          </a:xfrm>
          <a:prstGeom prst="line">
            <a:avLst/>
          </a:prstGeom>
          <a:noFill/>
          <a:ln w="11113">
            <a:solidFill>
              <a:srgbClr val="000000"/>
            </a:solidFill>
            <a:round/>
            <a:headEnd/>
            <a:tailEnd/>
          </a:ln>
        </p:spPr>
        <p:txBody>
          <a:bodyPr/>
          <a:lstStyle/>
          <a:p>
            <a:endParaRPr lang="it-IT"/>
          </a:p>
        </p:txBody>
      </p:sp>
      <p:sp>
        <p:nvSpPr>
          <p:cNvPr id="156686" name="Line 21"/>
          <p:cNvSpPr>
            <a:spLocks noChangeShapeType="1"/>
          </p:cNvSpPr>
          <p:nvPr/>
        </p:nvSpPr>
        <p:spPr bwMode="auto">
          <a:xfrm>
            <a:off x="3454401" y="3921125"/>
            <a:ext cx="36513" cy="1588"/>
          </a:xfrm>
          <a:prstGeom prst="line">
            <a:avLst/>
          </a:prstGeom>
          <a:noFill/>
          <a:ln w="11113">
            <a:solidFill>
              <a:srgbClr val="000000"/>
            </a:solidFill>
            <a:round/>
            <a:headEnd/>
            <a:tailEnd/>
          </a:ln>
        </p:spPr>
        <p:txBody>
          <a:bodyPr/>
          <a:lstStyle/>
          <a:p>
            <a:endParaRPr lang="it-IT"/>
          </a:p>
        </p:txBody>
      </p:sp>
      <p:sp>
        <p:nvSpPr>
          <p:cNvPr id="156687" name="Line 22"/>
          <p:cNvSpPr>
            <a:spLocks noChangeShapeType="1"/>
          </p:cNvSpPr>
          <p:nvPr/>
        </p:nvSpPr>
        <p:spPr bwMode="auto">
          <a:xfrm>
            <a:off x="3454401" y="3460750"/>
            <a:ext cx="36513" cy="1588"/>
          </a:xfrm>
          <a:prstGeom prst="line">
            <a:avLst/>
          </a:prstGeom>
          <a:noFill/>
          <a:ln w="11113">
            <a:solidFill>
              <a:srgbClr val="000000"/>
            </a:solidFill>
            <a:round/>
            <a:headEnd/>
            <a:tailEnd/>
          </a:ln>
        </p:spPr>
        <p:txBody>
          <a:bodyPr/>
          <a:lstStyle/>
          <a:p>
            <a:endParaRPr lang="it-IT"/>
          </a:p>
        </p:txBody>
      </p:sp>
      <p:sp>
        <p:nvSpPr>
          <p:cNvPr id="156688" name="Line 23"/>
          <p:cNvSpPr>
            <a:spLocks noChangeShapeType="1"/>
          </p:cNvSpPr>
          <p:nvPr/>
        </p:nvSpPr>
        <p:spPr bwMode="auto">
          <a:xfrm>
            <a:off x="3454401" y="3003550"/>
            <a:ext cx="36513" cy="1588"/>
          </a:xfrm>
          <a:prstGeom prst="line">
            <a:avLst/>
          </a:prstGeom>
          <a:noFill/>
          <a:ln w="11113">
            <a:solidFill>
              <a:srgbClr val="000000"/>
            </a:solidFill>
            <a:round/>
            <a:headEnd/>
            <a:tailEnd/>
          </a:ln>
        </p:spPr>
        <p:txBody>
          <a:bodyPr/>
          <a:lstStyle/>
          <a:p>
            <a:endParaRPr lang="it-IT"/>
          </a:p>
        </p:txBody>
      </p:sp>
      <p:sp>
        <p:nvSpPr>
          <p:cNvPr id="156689" name="Line 24"/>
          <p:cNvSpPr>
            <a:spLocks noChangeShapeType="1"/>
          </p:cNvSpPr>
          <p:nvPr/>
        </p:nvSpPr>
        <p:spPr bwMode="auto">
          <a:xfrm>
            <a:off x="3454401" y="2544764"/>
            <a:ext cx="36513" cy="1587"/>
          </a:xfrm>
          <a:prstGeom prst="line">
            <a:avLst/>
          </a:prstGeom>
          <a:noFill/>
          <a:ln w="11113">
            <a:solidFill>
              <a:srgbClr val="000000"/>
            </a:solidFill>
            <a:round/>
            <a:headEnd/>
            <a:tailEnd/>
          </a:ln>
        </p:spPr>
        <p:txBody>
          <a:bodyPr/>
          <a:lstStyle/>
          <a:p>
            <a:endParaRPr lang="it-IT"/>
          </a:p>
        </p:txBody>
      </p:sp>
      <p:sp>
        <p:nvSpPr>
          <p:cNvPr id="156690" name="Line 25"/>
          <p:cNvSpPr>
            <a:spLocks noChangeShapeType="1"/>
          </p:cNvSpPr>
          <p:nvPr/>
        </p:nvSpPr>
        <p:spPr bwMode="auto">
          <a:xfrm>
            <a:off x="3416301" y="4551364"/>
            <a:ext cx="74613" cy="1587"/>
          </a:xfrm>
          <a:prstGeom prst="line">
            <a:avLst/>
          </a:prstGeom>
          <a:noFill/>
          <a:ln w="17463">
            <a:solidFill>
              <a:srgbClr val="000000"/>
            </a:solidFill>
            <a:round/>
            <a:headEnd/>
            <a:tailEnd/>
          </a:ln>
        </p:spPr>
        <p:txBody>
          <a:bodyPr/>
          <a:lstStyle/>
          <a:p>
            <a:endParaRPr lang="it-IT"/>
          </a:p>
        </p:txBody>
      </p:sp>
      <p:sp>
        <p:nvSpPr>
          <p:cNvPr id="156691" name="Freeform 26"/>
          <p:cNvSpPr>
            <a:spLocks noEditPoints="1"/>
          </p:cNvSpPr>
          <p:nvPr/>
        </p:nvSpPr>
        <p:spPr bwMode="auto">
          <a:xfrm>
            <a:off x="7832725" y="3440114"/>
            <a:ext cx="139700" cy="414337"/>
          </a:xfrm>
          <a:custGeom>
            <a:avLst/>
            <a:gdLst>
              <a:gd name="T0" fmla="*/ 2147483647 w 61"/>
              <a:gd name="T1" fmla="*/ 2147483647 h 226"/>
              <a:gd name="T2" fmla="*/ 2147483647 w 61"/>
              <a:gd name="T3" fmla="*/ 2147483647 h 226"/>
              <a:gd name="T4" fmla="*/ 2147483647 w 61"/>
              <a:gd name="T5" fmla="*/ 2147483647 h 226"/>
              <a:gd name="T6" fmla="*/ 2147483647 w 61"/>
              <a:gd name="T7" fmla="*/ 2147483647 h 226"/>
              <a:gd name="T8" fmla="*/ 2147483647 w 61"/>
              <a:gd name="T9" fmla="*/ 2147483647 h 226"/>
              <a:gd name="T10" fmla="*/ 2147483647 w 61"/>
              <a:gd name="T11" fmla="*/ 2147483647 h 226"/>
              <a:gd name="T12" fmla="*/ 0 w 61"/>
              <a:gd name="T13" fmla="*/ 2147483647 h 226"/>
              <a:gd name="T14" fmla="*/ 2147483647 w 61"/>
              <a:gd name="T15" fmla="*/ 0 h 226"/>
              <a:gd name="T16" fmla="*/ 2147483647 w 61"/>
              <a:gd name="T17" fmla="*/ 2147483647 h 226"/>
              <a:gd name="T18" fmla="*/ 2147483647 w 61"/>
              <a:gd name="T19" fmla="*/ 2147483647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226"/>
              <a:gd name="T32" fmla="*/ 61 w 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226">
                <a:moveTo>
                  <a:pt x="19" y="30"/>
                </a:moveTo>
                <a:lnTo>
                  <a:pt x="61" y="224"/>
                </a:lnTo>
                <a:lnTo>
                  <a:pt x="50" y="226"/>
                </a:lnTo>
                <a:lnTo>
                  <a:pt x="7" y="32"/>
                </a:lnTo>
                <a:lnTo>
                  <a:pt x="19" y="30"/>
                </a:lnTo>
                <a:close/>
                <a:moveTo>
                  <a:pt x="14" y="35"/>
                </a:moveTo>
                <a:lnTo>
                  <a:pt x="0" y="62"/>
                </a:lnTo>
                <a:lnTo>
                  <a:pt x="7" y="0"/>
                </a:lnTo>
                <a:lnTo>
                  <a:pt x="39" y="56"/>
                </a:lnTo>
                <a:lnTo>
                  <a:pt x="14" y="35"/>
                </a:lnTo>
                <a:close/>
              </a:path>
            </a:pathLst>
          </a:custGeom>
          <a:solidFill>
            <a:srgbClr val="000000"/>
          </a:solidFill>
          <a:ln w="11113">
            <a:solidFill>
              <a:srgbClr val="000000"/>
            </a:solidFill>
            <a:bevel/>
            <a:headEnd/>
            <a:tailEnd/>
          </a:ln>
        </p:spPr>
        <p:txBody>
          <a:bodyPr/>
          <a:lstStyle/>
          <a:p>
            <a:endParaRPr lang="it-IT"/>
          </a:p>
        </p:txBody>
      </p:sp>
      <p:sp>
        <p:nvSpPr>
          <p:cNvPr id="156692" name="Rectangle 27"/>
          <p:cNvSpPr>
            <a:spLocks noChangeArrowheads="1"/>
          </p:cNvSpPr>
          <p:nvPr/>
        </p:nvSpPr>
        <p:spPr bwMode="auto">
          <a:xfrm>
            <a:off x="5861051" y="4856163"/>
            <a:ext cx="480901" cy="230832"/>
          </a:xfrm>
          <a:prstGeom prst="rect">
            <a:avLst/>
          </a:prstGeom>
          <a:noFill/>
          <a:ln w="9525">
            <a:noFill/>
            <a:miter lim="800000"/>
            <a:headEnd/>
            <a:tailEnd/>
          </a:ln>
        </p:spPr>
        <p:txBody>
          <a:bodyPr wrap="none" lIns="0" tIns="0" rIns="0" bIns="0">
            <a:spAutoFit/>
          </a:bodyPr>
          <a:lstStyle/>
          <a:p>
            <a:pPr>
              <a:spcBef>
                <a:spcPct val="50000"/>
              </a:spcBef>
            </a:pPr>
            <a:r>
              <a:rPr lang="it-IT" altLang="it-IT" sz="1500">
                <a:solidFill>
                  <a:srgbClr val="000000"/>
                </a:solidFill>
              </a:rPr>
              <a:t>Giorni</a:t>
            </a:r>
            <a:endParaRPr lang="it-IT" altLang="it-IT">
              <a:solidFill>
                <a:srgbClr val="FFFF00"/>
              </a:solidFill>
            </a:endParaRPr>
          </a:p>
        </p:txBody>
      </p:sp>
      <p:sp>
        <p:nvSpPr>
          <p:cNvPr id="156693" name="Rectangle 28"/>
          <p:cNvSpPr>
            <a:spLocks noChangeArrowheads="1"/>
          </p:cNvSpPr>
          <p:nvPr/>
        </p:nvSpPr>
        <p:spPr bwMode="auto">
          <a:xfrm>
            <a:off x="6188075" y="4689476"/>
            <a:ext cx="72136" cy="169277"/>
          </a:xfrm>
          <a:prstGeom prst="rect">
            <a:avLst/>
          </a:prstGeom>
          <a:noFill/>
          <a:ln w="9525">
            <a:noFill/>
            <a:miter lim="800000"/>
            <a:headEnd/>
            <a:tailEnd/>
          </a:ln>
        </p:spPr>
        <p:txBody>
          <a:bodyPr wrap="none" lIns="0" tIns="0" rIns="0" bIns="0">
            <a:spAutoFit/>
          </a:bodyPr>
          <a:lstStyle/>
          <a:p>
            <a:pPr>
              <a:spcBef>
                <a:spcPct val="50000"/>
              </a:spcBef>
            </a:pPr>
            <a:r>
              <a:rPr lang="it-IT" altLang="it-IT" sz="1100">
                <a:solidFill>
                  <a:srgbClr val="000000"/>
                </a:solidFill>
              </a:rPr>
              <a:t>7</a:t>
            </a:r>
            <a:endParaRPr lang="it-IT" altLang="it-IT">
              <a:solidFill>
                <a:srgbClr val="FFFF00"/>
              </a:solidFill>
            </a:endParaRPr>
          </a:p>
        </p:txBody>
      </p:sp>
      <p:sp>
        <p:nvSpPr>
          <p:cNvPr id="156694" name="Rectangle 29"/>
          <p:cNvSpPr>
            <a:spLocks noChangeArrowheads="1"/>
          </p:cNvSpPr>
          <p:nvPr/>
        </p:nvSpPr>
        <p:spPr bwMode="auto">
          <a:xfrm>
            <a:off x="3435350" y="4689476"/>
            <a:ext cx="72136" cy="169277"/>
          </a:xfrm>
          <a:prstGeom prst="rect">
            <a:avLst/>
          </a:prstGeom>
          <a:noFill/>
          <a:ln w="9525">
            <a:noFill/>
            <a:miter lim="800000"/>
            <a:headEnd/>
            <a:tailEnd/>
          </a:ln>
        </p:spPr>
        <p:txBody>
          <a:bodyPr wrap="none" lIns="0" tIns="0" rIns="0" bIns="0">
            <a:spAutoFit/>
          </a:bodyPr>
          <a:lstStyle/>
          <a:p>
            <a:pPr>
              <a:spcBef>
                <a:spcPct val="50000"/>
              </a:spcBef>
            </a:pPr>
            <a:r>
              <a:rPr lang="it-IT" altLang="it-IT" sz="1100">
                <a:solidFill>
                  <a:srgbClr val="000000"/>
                </a:solidFill>
              </a:rPr>
              <a:t>0</a:t>
            </a:r>
            <a:endParaRPr lang="it-IT" altLang="it-IT">
              <a:solidFill>
                <a:srgbClr val="FFFF00"/>
              </a:solidFill>
            </a:endParaRPr>
          </a:p>
        </p:txBody>
      </p:sp>
      <p:sp>
        <p:nvSpPr>
          <p:cNvPr id="156695" name="Rectangle 30"/>
          <p:cNvSpPr>
            <a:spLocks noChangeArrowheads="1"/>
          </p:cNvSpPr>
          <p:nvPr/>
        </p:nvSpPr>
        <p:spPr bwMode="auto">
          <a:xfrm>
            <a:off x="8928100" y="4706939"/>
            <a:ext cx="144270" cy="169277"/>
          </a:xfrm>
          <a:prstGeom prst="rect">
            <a:avLst/>
          </a:prstGeom>
          <a:noFill/>
          <a:ln w="9525">
            <a:noFill/>
            <a:miter lim="800000"/>
            <a:headEnd/>
            <a:tailEnd/>
          </a:ln>
        </p:spPr>
        <p:txBody>
          <a:bodyPr wrap="none" lIns="0" tIns="0" rIns="0" bIns="0">
            <a:spAutoFit/>
          </a:bodyPr>
          <a:lstStyle/>
          <a:p>
            <a:pPr>
              <a:spcBef>
                <a:spcPct val="50000"/>
              </a:spcBef>
            </a:pPr>
            <a:r>
              <a:rPr lang="it-IT" altLang="it-IT" sz="1100">
                <a:solidFill>
                  <a:srgbClr val="000000"/>
                </a:solidFill>
              </a:rPr>
              <a:t>14</a:t>
            </a:r>
            <a:endParaRPr lang="it-IT" altLang="it-IT">
              <a:solidFill>
                <a:srgbClr val="FFFF00"/>
              </a:solidFill>
            </a:endParaRPr>
          </a:p>
        </p:txBody>
      </p:sp>
      <p:sp>
        <p:nvSpPr>
          <p:cNvPr id="156696" name="Rectangle 31"/>
          <p:cNvSpPr>
            <a:spLocks noChangeArrowheads="1"/>
          </p:cNvSpPr>
          <p:nvPr/>
        </p:nvSpPr>
        <p:spPr bwMode="auto">
          <a:xfrm>
            <a:off x="5592764" y="3905251"/>
            <a:ext cx="2641749" cy="246221"/>
          </a:xfrm>
          <a:prstGeom prst="rect">
            <a:avLst/>
          </a:prstGeom>
          <a:noFill/>
          <a:ln w="9525">
            <a:noFill/>
            <a:miter lim="800000"/>
            <a:headEnd/>
            <a:tailEnd/>
          </a:ln>
        </p:spPr>
        <p:txBody>
          <a:bodyPr wrap="none" lIns="0" tIns="0" rIns="0" bIns="0">
            <a:spAutoFit/>
          </a:bodyPr>
          <a:lstStyle/>
          <a:p>
            <a:pPr>
              <a:spcBef>
                <a:spcPct val="50000"/>
              </a:spcBef>
            </a:pPr>
            <a:r>
              <a:rPr lang="it-IT" altLang="it-IT" sz="1600">
                <a:solidFill>
                  <a:srgbClr val="000000"/>
                </a:solidFill>
              </a:rPr>
              <a:t>PEF pi</a:t>
            </a:r>
            <a:r>
              <a:rPr lang="en-US" altLang="it-IT" sz="1600">
                <a:solidFill>
                  <a:srgbClr val="000000"/>
                </a:solidFill>
              </a:rPr>
              <a:t>ú basso alla mattina</a:t>
            </a:r>
            <a:r>
              <a:rPr lang="it-IT" altLang="it-IT" sz="1600">
                <a:solidFill>
                  <a:srgbClr val="000000"/>
                </a:solidFill>
              </a:rPr>
              <a:t> (570)</a:t>
            </a:r>
          </a:p>
        </p:txBody>
      </p:sp>
      <p:sp>
        <p:nvSpPr>
          <p:cNvPr id="156697" name="Rectangle 32"/>
          <p:cNvSpPr>
            <a:spLocks noChangeArrowheads="1"/>
          </p:cNvSpPr>
          <p:nvPr/>
        </p:nvSpPr>
        <p:spPr bwMode="auto">
          <a:xfrm>
            <a:off x="4329114" y="2127251"/>
            <a:ext cx="1459951" cy="246221"/>
          </a:xfrm>
          <a:prstGeom prst="rect">
            <a:avLst/>
          </a:prstGeom>
          <a:noFill/>
          <a:ln w="9525">
            <a:noFill/>
            <a:miter lim="800000"/>
            <a:headEnd/>
            <a:tailEnd/>
          </a:ln>
        </p:spPr>
        <p:txBody>
          <a:bodyPr wrap="none" lIns="0" tIns="0" rIns="0" bIns="0">
            <a:spAutoFit/>
          </a:bodyPr>
          <a:lstStyle/>
          <a:p>
            <a:pPr>
              <a:spcBef>
                <a:spcPct val="50000"/>
              </a:spcBef>
            </a:pPr>
            <a:r>
              <a:rPr lang="it-IT" altLang="it-IT" sz="1600">
                <a:solidFill>
                  <a:srgbClr val="000000"/>
                </a:solidFill>
              </a:rPr>
              <a:t>PEF pi</a:t>
            </a:r>
            <a:r>
              <a:rPr lang="en-US" altLang="it-IT" sz="1600">
                <a:solidFill>
                  <a:srgbClr val="000000"/>
                </a:solidFill>
              </a:rPr>
              <a:t>ú alto</a:t>
            </a:r>
            <a:r>
              <a:rPr lang="it-IT" altLang="it-IT" sz="1600">
                <a:solidFill>
                  <a:srgbClr val="000000"/>
                </a:solidFill>
              </a:rPr>
              <a:t> (670)</a:t>
            </a:r>
            <a:endParaRPr lang="it-IT" altLang="it-IT">
              <a:solidFill>
                <a:srgbClr val="FFFF00"/>
              </a:solidFill>
            </a:endParaRPr>
          </a:p>
        </p:txBody>
      </p:sp>
      <p:sp>
        <p:nvSpPr>
          <p:cNvPr id="156698" name="Freeform 33"/>
          <p:cNvSpPr>
            <a:spLocks noEditPoints="1"/>
          </p:cNvSpPr>
          <p:nvPr/>
        </p:nvSpPr>
        <p:spPr bwMode="auto">
          <a:xfrm>
            <a:off x="4616451" y="2420939"/>
            <a:ext cx="195263" cy="407987"/>
          </a:xfrm>
          <a:custGeom>
            <a:avLst/>
            <a:gdLst>
              <a:gd name="T0" fmla="*/ 2147483647 w 101"/>
              <a:gd name="T1" fmla="*/ 2147483647 h 299"/>
              <a:gd name="T2" fmla="*/ 2147483647 w 101"/>
              <a:gd name="T3" fmla="*/ 0 h 299"/>
              <a:gd name="T4" fmla="*/ 2147483647 w 101"/>
              <a:gd name="T5" fmla="*/ 2147483647 h 299"/>
              <a:gd name="T6" fmla="*/ 2147483647 w 101"/>
              <a:gd name="T7" fmla="*/ 2147483647 h 299"/>
              <a:gd name="T8" fmla="*/ 2147483647 w 101"/>
              <a:gd name="T9" fmla="*/ 2147483647 h 299"/>
              <a:gd name="T10" fmla="*/ 2147483647 w 101"/>
              <a:gd name="T11" fmla="*/ 2147483647 h 299"/>
              <a:gd name="T12" fmla="*/ 2147483647 w 101"/>
              <a:gd name="T13" fmla="*/ 2147483647 h 299"/>
              <a:gd name="T14" fmla="*/ 0 w 101"/>
              <a:gd name="T15" fmla="*/ 2147483647 h 299"/>
              <a:gd name="T16" fmla="*/ 0 w 101"/>
              <a:gd name="T17" fmla="*/ 2147483647 h 299"/>
              <a:gd name="T18" fmla="*/ 2147483647 w 101"/>
              <a:gd name="T19" fmla="*/ 2147483647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99"/>
              <a:gd name="T32" fmla="*/ 101 w 101"/>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99">
                <a:moveTo>
                  <a:pt x="5" y="266"/>
                </a:moveTo>
                <a:lnTo>
                  <a:pt x="89" y="0"/>
                </a:lnTo>
                <a:lnTo>
                  <a:pt x="101" y="3"/>
                </a:lnTo>
                <a:lnTo>
                  <a:pt x="16" y="269"/>
                </a:lnTo>
                <a:lnTo>
                  <a:pt x="5" y="266"/>
                </a:lnTo>
                <a:close/>
                <a:moveTo>
                  <a:pt x="11" y="264"/>
                </a:moveTo>
                <a:lnTo>
                  <a:pt x="38" y="246"/>
                </a:lnTo>
                <a:lnTo>
                  <a:pt x="0" y="299"/>
                </a:lnTo>
                <a:lnTo>
                  <a:pt x="0" y="236"/>
                </a:lnTo>
                <a:lnTo>
                  <a:pt x="11" y="264"/>
                </a:lnTo>
                <a:close/>
              </a:path>
            </a:pathLst>
          </a:custGeom>
          <a:solidFill>
            <a:srgbClr val="000000"/>
          </a:solidFill>
          <a:ln w="11113">
            <a:solidFill>
              <a:srgbClr val="000000"/>
            </a:solidFill>
            <a:bevel/>
            <a:headEnd/>
            <a:tailEnd/>
          </a:ln>
        </p:spPr>
        <p:txBody>
          <a:bodyPr/>
          <a:lstStyle/>
          <a:p>
            <a:endParaRPr lang="it-IT"/>
          </a:p>
        </p:txBody>
      </p:sp>
      <p:grpSp>
        <p:nvGrpSpPr>
          <p:cNvPr id="156699" name="Group 34"/>
          <p:cNvGrpSpPr>
            <a:grpSpLocks/>
          </p:cNvGrpSpPr>
          <p:nvPr/>
        </p:nvGrpSpPr>
        <p:grpSpPr bwMode="auto">
          <a:xfrm>
            <a:off x="9077326" y="3838576"/>
            <a:ext cx="123825" cy="73025"/>
            <a:chOff x="3435" y="2393"/>
            <a:chExt cx="54" cy="40"/>
          </a:xfrm>
        </p:grpSpPr>
        <p:sp>
          <p:nvSpPr>
            <p:cNvPr id="156779" name="Oval 35"/>
            <p:cNvSpPr>
              <a:spLocks noChangeArrowheads="1"/>
            </p:cNvSpPr>
            <p:nvPr/>
          </p:nvSpPr>
          <p:spPr bwMode="auto">
            <a:xfrm>
              <a:off x="3435" y="2393"/>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80" name="Oval 36"/>
            <p:cNvSpPr>
              <a:spLocks noChangeArrowheads="1"/>
            </p:cNvSpPr>
            <p:nvPr/>
          </p:nvSpPr>
          <p:spPr bwMode="auto">
            <a:xfrm>
              <a:off x="3435" y="2393"/>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sp>
        <p:nvSpPr>
          <p:cNvPr id="156700" name="Rectangle 37"/>
          <p:cNvSpPr>
            <a:spLocks noChangeArrowheads="1"/>
          </p:cNvSpPr>
          <p:nvPr/>
        </p:nvSpPr>
        <p:spPr bwMode="auto">
          <a:xfrm>
            <a:off x="9077326" y="4095751"/>
            <a:ext cx="123825" cy="74613"/>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01" name="Rectangle 38"/>
          <p:cNvSpPr>
            <a:spLocks noChangeArrowheads="1"/>
          </p:cNvSpPr>
          <p:nvPr/>
        </p:nvSpPr>
        <p:spPr bwMode="auto">
          <a:xfrm>
            <a:off x="9477375" y="3783013"/>
            <a:ext cx="883832" cy="215444"/>
          </a:xfrm>
          <a:prstGeom prst="rect">
            <a:avLst/>
          </a:prstGeom>
          <a:noFill/>
          <a:ln w="9525">
            <a:noFill/>
            <a:miter lim="800000"/>
            <a:headEnd/>
            <a:tailEnd/>
          </a:ln>
        </p:spPr>
        <p:txBody>
          <a:bodyPr wrap="none" lIns="0" tIns="0" rIns="0" bIns="0">
            <a:spAutoFit/>
          </a:bodyPr>
          <a:lstStyle/>
          <a:p>
            <a:pPr>
              <a:spcBef>
                <a:spcPct val="50000"/>
              </a:spcBef>
            </a:pPr>
            <a:r>
              <a:rPr lang="it-IT" altLang="it-IT" sz="1400">
                <a:solidFill>
                  <a:srgbClr val="000000"/>
                </a:solidFill>
              </a:rPr>
              <a:t>Mattina PEF</a:t>
            </a:r>
            <a:endParaRPr lang="it-IT" altLang="it-IT">
              <a:solidFill>
                <a:srgbClr val="FFFF00"/>
              </a:solidFill>
            </a:endParaRPr>
          </a:p>
        </p:txBody>
      </p:sp>
      <p:sp>
        <p:nvSpPr>
          <p:cNvPr id="156702" name="Rectangle 39"/>
          <p:cNvSpPr>
            <a:spLocks noChangeArrowheads="1"/>
          </p:cNvSpPr>
          <p:nvPr/>
        </p:nvSpPr>
        <p:spPr bwMode="auto">
          <a:xfrm>
            <a:off x="9477376" y="4044950"/>
            <a:ext cx="619913" cy="215444"/>
          </a:xfrm>
          <a:prstGeom prst="rect">
            <a:avLst/>
          </a:prstGeom>
          <a:noFill/>
          <a:ln w="9525">
            <a:noFill/>
            <a:miter lim="800000"/>
            <a:headEnd/>
            <a:tailEnd/>
          </a:ln>
        </p:spPr>
        <p:txBody>
          <a:bodyPr wrap="none" lIns="0" tIns="0" rIns="0" bIns="0">
            <a:spAutoFit/>
          </a:bodyPr>
          <a:lstStyle/>
          <a:p>
            <a:pPr>
              <a:spcBef>
                <a:spcPct val="50000"/>
              </a:spcBef>
            </a:pPr>
            <a:r>
              <a:rPr lang="it-IT" altLang="it-IT" sz="1400">
                <a:solidFill>
                  <a:srgbClr val="000000"/>
                </a:solidFill>
              </a:rPr>
              <a:t>Sera PEF</a:t>
            </a:r>
            <a:endParaRPr lang="it-IT" altLang="it-IT">
              <a:solidFill>
                <a:srgbClr val="FFFF00"/>
              </a:solidFill>
            </a:endParaRPr>
          </a:p>
        </p:txBody>
      </p:sp>
      <p:grpSp>
        <p:nvGrpSpPr>
          <p:cNvPr id="156703" name="Group 40"/>
          <p:cNvGrpSpPr>
            <a:grpSpLocks/>
          </p:cNvGrpSpPr>
          <p:nvPr/>
        </p:nvGrpSpPr>
        <p:grpSpPr bwMode="auto">
          <a:xfrm>
            <a:off x="3613150" y="3190875"/>
            <a:ext cx="122238" cy="71438"/>
            <a:chOff x="1029" y="2040"/>
            <a:chExt cx="54" cy="39"/>
          </a:xfrm>
        </p:grpSpPr>
        <p:sp>
          <p:nvSpPr>
            <p:cNvPr id="156777" name="Oval 41"/>
            <p:cNvSpPr>
              <a:spLocks noChangeArrowheads="1"/>
            </p:cNvSpPr>
            <p:nvPr/>
          </p:nvSpPr>
          <p:spPr bwMode="auto">
            <a:xfrm>
              <a:off x="1029" y="2040"/>
              <a:ext cx="54" cy="39"/>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78" name="Freeform 42"/>
            <p:cNvSpPr>
              <a:spLocks/>
            </p:cNvSpPr>
            <p:nvPr/>
          </p:nvSpPr>
          <p:spPr bwMode="auto">
            <a:xfrm>
              <a:off x="1029" y="2040"/>
              <a:ext cx="54" cy="39"/>
            </a:xfrm>
            <a:custGeom>
              <a:avLst/>
              <a:gdLst>
                <a:gd name="T0" fmla="*/ 27 w 54"/>
                <a:gd name="T1" fmla="*/ 0 h 39"/>
                <a:gd name="T2" fmla="*/ 0 w 54"/>
                <a:gd name="T3" fmla="*/ 20 h 39"/>
                <a:gd name="T4" fmla="*/ 27 w 54"/>
                <a:gd name="T5" fmla="*/ 39 h 39"/>
                <a:gd name="T6" fmla="*/ 54 w 54"/>
                <a:gd name="T7" fmla="*/ 20 h 39"/>
                <a:gd name="T8" fmla="*/ 27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27" y="0"/>
                  </a:moveTo>
                  <a:cubicBezTo>
                    <a:pt x="11" y="0"/>
                    <a:pt x="0" y="8"/>
                    <a:pt x="0" y="20"/>
                  </a:cubicBezTo>
                  <a:cubicBezTo>
                    <a:pt x="0" y="30"/>
                    <a:pt x="11" y="39"/>
                    <a:pt x="27" y="39"/>
                  </a:cubicBezTo>
                  <a:cubicBezTo>
                    <a:pt x="42" y="39"/>
                    <a:pt x="54" y="30"/>
                    <a:pt x="54" y="20"/>
                  </a:cubicBezTo>
                  <a:cubicBezTo>
                    <a:pt x="54" y="8"/>
                    <a:pt x="42" y="0"/>
                    <a:pt x="27" y="0"/>
                  </a:cubicBezTo>
                </a:path>
              </a:pathLst>
            </a:custGeom>
            <a:noFill/>
            <a:ln w="11113" cap="rnd">
              <a:solidFill>
                <a:srgbClr val="FF0000"/>
              </a:solidFill>
              <a:round/>
              <a:headEnd/>
              <a:tailEnd/>
            </a:ln>
          </p:spPr>
          <p:txBody>
            <a:bodyPr/>
            <a:lstStyle/>
            <a:p>
              <a:endParaRPr lang="it-IT"/>
            </a:p>
          </p:txBody>
        </p:sp>
      </p:grpSp>
      <p:grpSp>
        <p:nvGrpSpPr>
          <p:cNvPr id="156704" name="Group 43"/>
          <p:cNvGrpSpPr>
            <a:grpSpLocks/>
          </p:cNvGrpSpPr>
          <p:nvPr/>
        </p:nvGrpSpPr>
        <p:grpSpPr bwMode="auto">
          <a:xfrm>
            <a:off x="3976688" y="3336926"/>
            <a:ext cx="125412" cy="73025"/>
            <a:chOff x="1189" y="2120"/>
            <a:chExt cx="55" cy="40"/>
          </a:xfrm>
        </p:grpSpPr>
        <p:sp>
          <p:nvSpPr>
            <p:cNvPr id="156775" name="Oval 44"/>
            <p:cNvSpPr>
              <a:spLocks noChangeArrowheads="1"/>
            </p:cNvSpPr>
            <p:nvPr/>
          </p:nvSpPr>
          <p:spPr bwMode="auto">
            <a:xfrm>
              <a:off x="1189" y="2120"/>
              <a:ext cx="55"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76" name="Oval 45"/>
            <p:cNvSpPr>
              <a:spLocks noChangeArrowheads="1"/>
            </p:cNvSpPr>
            <p:nvPr/>
          </p:nvSpPr>
          <p:spPr bwMode="auto">
            <a:xfrm>
              <a:off x="1189" y="2120"/>
              <a:ext cx="55"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05" name="Group 46"/>
          <p:cNvGrpSpPr>
            <a:grpSpLocks/>
          </p:cNvGrpSpPr>
          <p:nvPr/>
        </p:nvGrpSpPr>
        <p:grpSpPr bwMode="auto">
          <a:xfrm>
            <a:off x="5072064" y="3041651"/>
            <a:ext cx="122237" cy="74613"/>
            <a:chOff x="1671" y="1959"/>
            <a:chExt cx="54" cy="40"/>
          </a:xfrm>
        </p:grpSpPr>
        <p:sp>
          <p:nvSpPr>
            <p:cNvPr id="156773" name="Oval 47"/>
            <p:cNvSpPr>
              <a:spLocks noChangeArrowheads="1"/>
            </p:cNvSpPr>
            <p:nvPr/>
          </p:nvSpPr>
          <p:spPr bwMode="auto">
            <a:xfrm>
              <a:off x="1671" y="1959"/>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74" name="Oval 48"/>
            <p:cNvSpPr>
              <a:spLocks noChangeArrowheads="1"/>
            </p:cNvSpPr>
            <p:nvPr/>
          </p:nvSpPr>
          <p:spPr bwMode="auto">
            <a:xfrm>
              <a:off x="1671" y="1959"/>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06" name="Group 49"/>
          <p:cNvGrpSpPr>
            <a:grpSpLocks/>
          </p:cNvGrpSpPr>
          <p:nvPr/>
        </p:nvGrpSpPr>
        <p:grpSpPr bwMode="auto">
          <a:xfrm>
            <a:off x="5434014" y="3005139"/>
            <a:ext cx="123825" cy="73025"/>
            <a:chOff x="1831" y="1939"/>
            <a:chExt cx="54" cy="40"/>
          </a:xfrm>
        </p:grpSpPr>
        <p:sp>
          <p:nvSpPr>
            <p:cNvPr id="156771" name="Oval 50"/>
            <p:cNvSpPr>
              <a:spLocks noChangeArrowheads="1"/>
            </p:cNvSpPr>
            <p:nvPr/>
          </p:nvSpPr>
          <p:spPr bwMode="auto">
            <a:xfrm>
              <a:off x="1831" y="1939"/>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72" name="Oval 51"/>
            <p:cNvSpPr>
              <a:spLocks noChangeArrowheads="1"/>
            </p:cNvSpPr>
            <p:nvPr/>
          </p:nvSpPr>
          <p:spPr bwMode="auto">
            <a:xfrm>
              <a:off x="1831" y="1939"/>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07" name="Group 52"/>
          <p:cNvGrpSpPr>
            <a:grpSpLocks/>
          </p:cNvGrpSpPr>
          <p:nvPr/>
        </p:nvGrpSpPr>
        <p:grpSpPr bwMode="auto">
          <a:xfrm>
            <a:off x="7051675" y="3235326"/>
            <a:ext cx="122238" cy="73025"/>
            <a:chOff x="2543" y="2064"/>
            <a:chExt cx="54" cy="40"/>
          </a:xfrm>
        </p:grpSpPr>
        <p:sp>
          <p:nvSpPr>
            <p:cNvPr id="156769" name="Oval 53"/>
            <p:cNvSpPr>
              <a:spLocks noChangeArrowheads="1"/>
            </p:cNvSpPr>
            <p:nvPr/>
          </p:nvSpPr>
          <p:spPr bwMode="auto">
            <a:xfrm>
              <a:off x="2543" y="2064"/>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70" name="Oval 54"/>
            <p:cNvSpPr>
              <a:spLocks noChangeArrowheads="1"/>
            </p:cNvSpPr>
            <p:nvPr/>
          </p:nvSpPr>
          <p:spPr bwMode="auto">
            <a:xfrm>
              <a:off x="2543" y="2064"/>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08" name="Group 55"/>
          <p:cNvGrpSpPr>
            <a:grpSpLocks/>
          </p:cNvGrpSpPr>
          <p:nvPr/>
        </p:nvGrpSpPr>
        <p:grpSpPr bwMode="auto">
          <a:xfrm>
            <a:off x="5975350" y="3097214"/>
            <a:ext cx="122238" cy="73025"/>
            <a:chOff x="2069" y="1989"/>
            <a:chExt cx="54" cy="40"/>
          </a:xfrm>
        </p:grpSpPr>
        <p:sp>
          <p:nvSpPr>
            <p:cNvPr id="156767" name="Oval 56"/>
            <p:cNvSpPr>
              <a:spLocks noChangeArrowheads="1"/>
            </p:cNvSpPr>
            <p:nvPr/>
          </p:nvSpPr>
          <p:spPr bwMode="auto">
            <a:xfrm>
              <a:off x="2069" y="1989"/>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68" name="Oval 57"/>
            <p:cNvSpPr>
              <a:spLocks noChangeArrowheads="1"/>
            </p:cNvSpPr>
            <p:nvPr/>
          </p:nvSpPr>
          <p:spPr bwMode="auto">
            <a:xfrm>
              <a:off x="2069" y="1989"/>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09" name="Group 58"/>
          <p:cNvGrpSpPr>
            <a:grpSpLocks/>
          </p:cNvGrpSpPr>
          <p:nvPr/>
        </p:nvGrpSpPr>
        <p:grpSpPr bwMode="auto">
          <a:xfrm>
            <a:off x="4329114" y="3159125"/>
            <a:ext cx="123825" cy="76200"/>
            <a:chOff x="1344" y="2023"/>
            <a:chExt cx="55" cy="41"/>
          </a:xfrm>
        </p:grpSpPr>
        <p:sp>
          <p:nvSpPr>
            <p:cNvPr id="156765" name="Oval 59"/>
            <p:cNvSpPr>
              <a:spLocks noChangeArrowheads="1"/>
            </p:cNvSpPr>
            <p:nvPr/>
          </p:nvSpPr>
          <p:spPr bwMode="auto">
            <a:xfrm>
              <a:off x="1344" y="2023"/>
              <a:ext cx="55" cy="41"/>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66" name="Oval 60"/>
            <p:cNvSpPr>
              <a:spLocks noChangeArrowheads="1"/>
            </p:cNvSpPr>
            <p:nvPr/>
          </p:nvSpPr>
          <p:spPr bwMode="auto">
            <a:xfrm>
              <a:off x="1344" y="2023"/>
              <a:ext cx="55" cy="41"/>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10" name="Group 61"/>
          <p:cNvGrpSpPr>
            <a:grpSpLocks/>
          </p:cNvGrpSpPr>
          <p:nvPr/>
        </p:nvGrpSpPr>
        <p:grpSpPr bwMode="auto">
          <a:xfrm>
            <a:off x="4699001" y="3276600"/>
            <a:ext cx="125413" cy="76200"/>
            <a:chOff x="1507" y="2087"/>
            <a:chExt cx="55" cy="41"/>
          </a:xfrm>
        </p:grpSpPr>
        <p:sp>
          <p:nvSpPr>
            <p:cNvPr id="156763" name="Oval 62"/>
            <p:cNvSpPr>
              <a:spLocks noChangeArrowheads="1"/>
            </p:cNvSpPr>
            <p:nvPr/>
          </p:nvSpPr>
          <p:spPr bwMode="auto">
            <a:xfrm>
              <a:off x="1507" y="2087"/>
              <a:ext cx="55" cy="41"/>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64" name="Oval 63"/>
            <p:cNvSpPr>
              <a:spLocks noChangeArrowheads="1"/>
            </p:cNvSpPr>
            <p:nvPr/>
          </p:nvSpPr>
          <p:spPr bwMode="auto">
            <a:xfrm>
              <a:off x="1507" y="2087"/>
              <a:ext cx="55" cy="41"/>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11" name="Group 64"/>
          <p:cNvGrpSpPr>
            <a:grpSpLocks/>
          </p:cNvGrpSpPr>
          <p:nvPr/>
        </p:nvGrpSpPr>
        <p:grpSpPr bwMode="auto">
          <a:xfrm>
            <a:off x="6515101" y="3001964"/>
            <a:ext cx="125413" cy="73025"/>
            <a:chOff x="2307" y="1937"/>
            <a:chExt cx="55" cy="40"/>
          </a:xfrm>
        </p:grpSpPr>
        <p:sp>
          <p:nvSpPr>
            <p:cNvPr id="156761" name="Oval 65"/>
            <p:cNvSpPr>
              <a:spLocks noChangeArrowheads="1"/>
            </p:cNvSpPr>
            <p:nvPr/>
          </p:nvSpPr>
          <p:spPr bwMode="auto">
            <a:xfrm>
              <a:off x="2307" y="1937"/>
              <a:ext cx="55"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62" name="Oval 66"/>
            <p:cNvSpPr>
              <a:spLocks noChangeArrowheads="1"/>
            </p:cNvSpPr>
            <p:nvPr/>
          </p:nvSpPr>
          <p:spPr bwMode="auto">
            <a:xfrm>
              <a:off x="2307" y="1937"/>
              <a:ext cx="55"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12" name="Group 67"/>
          <p:cNvGrpSpPr>
            <a:grpSpLocks/>
          </p:cNvGrpSpPr>
          <p:nvPr/>
        </p:nvGrpSpPr>
        <p:grpSpPr bwMode="auto">
          <a:xfrm>
            <a:off x="6759576" y="3168650"/>
            <a:ext cx="123825" cy="71438"/>
            <a:chOff x="2414" y="2028"/>
            <a:chExt cx="55" cy="39"/>
          </a:xfrm>
        </p:grpSpPr>
        <p:sp>
          <p:nvSpPr>
            <p:cNvPr id="156759" name="Oval 68"/>
            <p:cNvSpPr>
              <a:spLocks noChangeArrowheads="1"/>
            </p:cNvSpPr>
            <p:nvPr/>
          </p:nvSpPr>
          <p:spPr bwMode="auto">
            <a:xfrm>
              <a:off x="2414" y="2028"/>
              <a:ext cx="55" cy="39"/>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60" name="Freeform 69"/>
            <p:cNvSpPr>
              <a:spLocks/>
            </p:cNvSpPr>
            <p:nvPr/>
          </p:nvSpPr>
          <p:spPr bwMode="auto">
            <a:xfrm>
              <a:off x="2414" y="2028"/>
              <a:ext cx="55" cy="39"/>
            </a:xfrm>
            <a:custGeom>
              <a:avLst/>
              <a:gdLst>
                <a:gd name="T0" fmla="*/ 28 w 55"/>
                <a:gd name="T1" fmla="*/ 0 h 39"/>
                <a:gd name="T2" fmla="*/ 0 w 55"/>
                <a:gd name="T3" fmla="*/ 19 h 39"/>
                <a:gd name="T4" fmla="*/ 28 w 55"/>
                <a:gd name="T5" fmla="*/ 39 h 39"/>
                <a:gd name="T6" fmla="*/ 55 w 55"/>
                <a:gd name="T7" fmla="*/ 19 h 39"/>
                <a:gd name="T8" fmla="*/ 28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28" y="0"/>
                  </a:moveTo>
                  <a:cubicBezTo>
                    <a:pt x="12" y="0"/>
                    <a:pt x="0" y="8"/>
                    <a:pt x="0" y="19"/>
                  </a:cubicBezTo>
                  <a:cubicBezTo>
                    <a:pt x="0" y="30"/>
                    <a:pt x="12" y="39"/>
                    <a:pt x="28" y="39"/>
                  </a:cubicBezTo>
                  <a:cubicBezTo>
                    <a:pt x="42" y="39"/>
                    <a:pt x="55" y="30"/>
                    <a:pt x="55" y="19"/>
                  </a:cubicBezTo>
                  <a:cubicBezTo>
                    <a:pt x="55" y="8"/>
                    <a:pt x="42" y="0"/>
                    <a:pt x="28" y="0"/>
                  </a:cubicBezTo>
                </a:path>
              </a:pathLst>
            </a:custGeom>
            <a:noFill/>
            <a:ln w="11113" cap="rnd">
              <a:solidFill>
                <a:srgbClr val="FF0000"/>
              </a:solidFill>
              <a:round/>
              <a:headEnd/>
              <a:tailEnd/>
            </a:ln>
          </p:spPr>
          <p:txBody>
            <a:bodyPr/>
            <a:lstStyle/>
            <a:p>
              <a:endParaRPr lang="it-IT"/>
            </a:p>
          </p:txBody>
        </p:sp>
      </p:grpSp>
      <p:grpSp>
        <p:nvGrpSpPr>
          <p:cNvPr id="156713" name="Group 70"/>
          <p:cNvGrpSpPr>
            <a:grpSpLocks/>
          </p:cNvGrpSpPr>
          <p:nvPr/>
        </p:nvGrpSpPr>
        <p:grpSpPr bwMode="auto">
          <a:xfrm>
            <a:off x="8212139" y="3170238"/>
            <a:ext cx="123825" cy="76200"/>
            <a:chOff x="3054" y="2029"/>
            <a:chExt cx="54" cy="41"/>
          </a:xfrm>
        </p:grpSpPr>
        <p:sp>
          <p:nvSpPr>
            <p:cNvPr id="156757" name="Oval 71"/>
            <p:cNvSpPr>
              <a:spLocks noChangeArrowheads="1"/>
            </p:cNvSpPr>
            <p:nvPr/>
          </p:nvSpPr>
          <p:spPr bwMode="auto">
            <a:xfrm>
              <a:off x="3054" y="2029"/>
              <a:ext cx="54" cy="41"/>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58" name="Oval 72"/>
            <p:cNvSpPr>
              <a:spLocks noChangeArrowheads="1"/>
            </p:cNvSpPr>
            <p:nvPr/>
          </p:nvSpPr>
          <p:spPr bwMode="auto">
            <a:xfrm>
              <a:off x="3054" y="2029"/>
              <a:ext cx="54" cy="41"/>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14" name="Group 73"/>
          <p:cNvGrpSpPr>
            <a:grpSpLocks/>
          </p:cNvGrpSpPr>
          <p:nvPr/>
        </p:nvGrpSpPr>
        <p:grpSpPr bwMode="auto">
          <a:xfrm>
            <a:off x="7780339" y="3330576"/>
            <a:ext cx="123825" cy="73025"/>
            <a:chOff x="2864" y="2116"/>
            <a:chExt cx="54" cy="40"/>
          </a:xfrm>
        </p:grpSpPr>
        <p:sp>
          <p:nvSpPr>
            <p:cNvPr id="156755" name="Oval 74"/>
            <p:cNvSpPr>
              <a:spLocks noChangeArrowheads="1"/>
            </p:cNvSpPr>
            <p:nvPr/>
          </p:nvSpPr>
          <p:spPr bwMode="auto">
            <a:xfrm>
              <a:off x="2864" y="2116"/>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56" name="Oval 75"/>
            <p:cNvSpPr>
              <a:spLocks noChangeArrowheads="1"/>
            </p:cNvSpPr>
            <p:nvPr/>
          </p:nvSpPr>
          <p:spPr bwMode="auto">
            <a:xfrm>
              <a:off x="2864" y="2116"/>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grpSp>
        <p:nvGrpSpPr>
          <p:cNvPr id="156715" name="Group 76"/>
          <p:cNvGrpSpPr>
            <a:grpSpLocks/>
          </p:cNvGrpSpPr>
          <p:nvPr/>
        </p:nvGrpSpPr>
        <p:grpSpPr bwMode="auto">
          <a:xfrm>
            <a:off x="7429500" y="3190875"/>
            <a:ext cx="122238" cy="71438"/>
            <a:chOff x="2709" y="2040"/>
            <a:chExt cx="54" cy="39"/>
          </a:xfrm>
        </p:grpSpPr>
        <p:sp>
          <p:nvSpPr>
            <p:cNvPr id="156753" name="Oval 77"/>
            <p:cNvSpPr>
              <a:spLocks noChangeArrowheads="1"/>
            </p:cNvSpPr>
            <p:nvPr/>
          </p:nvSpPr>
          <p:spPr bwMode="auto">
            <a:xfrm>
              <a:off x="2709" y="2040"/>
              <a:ext cx="54" cy="39"/>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54" name="Freeform 78"/>
            <p:cNvSpPr>
              <a:spLocks/>
            </p:cNvSpPr>
            <p:nvPr/>
          </p:nvSpPr>
          <p:spPr bwMode="auto">
            <a:xfrm>
              <a:off x="2709" y="2040"/>
              <a:ext cx="54" cy="39"/>
            </a:xfrm>
            <a:custGeom>
              <a:avLst/>
              <a:gdLst>
                <a:gd name="T0" fmla="*/ 27 w 54"/>
                <a:gd name="T1" fmla="*/ 0 h 39"/>
                <a:gd name="T2" fmla="*/ 0 w 54"/>
                <a:gd name="T3" fmla="*/ 20 h 39"/>
                <a:gd name="T4" fmla="*/ 27 w 54"/>
                <a:gd name="T5" fmla="*/ 39 h 39"/>
                <a:gd name="T6" fmla="*/ 54 w 54"/>
                <a:gd name="T7" fmla="*/ 20 h 39"/>
                <a:gd name="T8" fmla="*/ 27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27" y="0"/>
                  </a:moveTo>
                  <a:cubicBezTo>
                    <a:pt x="12" y="0"/>
                    <a:pt x="0" y="8"/>
                    <a:pt x="0" y="20"/>
                  </a:cubicBezTo>
                  <a:cubicBezTo>
                    <a:pt x="0" y="30"/>
                    <a:pt x="12" y="39"/>
                    <a:pt x="27" y="39"/>
                  </a:cubicBezTo>
                  <a:cubicBezTo>
                    <a:pt x="42" y="39"/>
                    <a:pt x="54" y="30"/>
                    <a:pt x="54" y="20"/>
                  </a:cubicBezTo>
                  <a:cubicBezTo>
                    <a:pt x="54" y="8"/>
                    <a:pt x="42" y="0"/>
                    <a:pt x="27" y="0"/>
                  </a:cubicBezTo>
                </a:path>
              </a:pathLst>
            </a:custGeom>
            <a:noFill/>
            <a:ln w="11113" cap="rnd">
              <a:solidFill>
                <a:srgbClr val="FF0000"/>
              </a:solidFill>
              <a:round/>
              <a:headEnd/>
              <a:tailEnd/>
            </a:ln>
          </p:spPr>
          <p:txBody>
            <a:bodyPr/>
            <a:lstStyle/>
            <a:p>
              <a:endParaRPr lang="it-IT"/>
            </a:p>
          </p:txBody>
        </p:sp>
      </p:grpSp>
      <p:grpSp>
        <p:nvGrpSpPr>
          <p:cNvPr id="156716" name="Group 79"/>
          <p:cNvGrpSpPr>
            <a:grpSpLocks/>
          </p:cNvGrpSpPr>
          <p:nvPr/>
        </p:nvGrpSpPr>
        <p:grpSpPr bwMode="auto">
          <a:xfrm>
            <a:off x="3792538" y="2889251"/>
            <a:ext cx="4703762" cy="493713"/>
            <a:chOff x="1108" y="1876"/>
            <a:chExt cx="2071" cy="269"/>
          </a:xfrm>
        </p:grpSpPr>
        <p:sp>
          <p:nvSpPr>
            <p:cNvPr id="156740" name="Rectangle 80"/>
            <p:cNvSpPr>
              <a:spLocks noChangeArrowheads="1"/>
            </p:cNvSpPr>
            <p:nvPr/>
          </p:nvSpPr>
          <p:spPr bwMode="auto">
            <a:xfrm>
              <a:off x="1108" y="1958"/>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1" name="Rectangle 81"/>
            <p:cNvSpPr>
              <a:spLocks noChangeArrowheads="1"/>
            </p:cNvSpPr>
            <p:nvPr/>
          </p:nvSpPr>
          <p:spPr bwMode="auto">
            <a:xfrm>
              <a:off x="1266" y="1992"/>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2" name="Rectangle 82"/>
            <p:cNvSpPr>
              <a:spLocks noChangeArrowheads="1"/>
            </p:cNvSpPr>
            <p:nvPr/>
          </p:nvSpPr>
          <p:spPr bwMode="auto">
            <a:xfrm>
              <a:off x="3125" y="1971"/>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3" name="Rectangle 83"/>
            <p:cNvSpPr>
              <a:spLocks noChangeArrowheads="1"/>
            </p:cNvSpPr>
            <p:nvPr/>
          </p:nvSpPr>
          <p:spPr bwMode="auto">
            <a:xfrm>
              <a:off x="2946" y="2087"/>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4" name="Rectangle 84"/>
            <p:cNvSpPr>
              <a:spLocks noChangeArrowheads="1"/>
            </p:cNvSpPr>
            <p:nvPr/>
          </p:nvSpPr>
          <p:spPr bwMode="auto">
            <a:xfrm>
              <a:off x="2785" y="2079"/>
              <a:ext cx="55"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5" name="Rectangle 85"/>
            <p:cNvSpPr>
              <a:spLocks noChangeArrowheads="1"/>
            </p:cNvSpPr>
            <p:nvPr/>
          </p:nvSpPr>
          <p:spPr bwMode="auto">
            <a:xfrm>
              <a:off x="2630" y="2001"/>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6" name="Rectangle 86"/>
            <p:cNvSpPr>
              <a:spLocks noChangeArrowheads="1"/>
            </p:cNvSpPr>
            <p:nvPr/>
          </p:nvSpPr>
          <p:spPr bwMode="auto">
            <a:xfrm>
              <a:off x="2461" y="2059"/>
              <a:ext cx="55"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7" name="Rectangle 87"/>
            <p:cNvSpPr>
              <a:spLocks noChangeArrowheads="1"/>
            </p:cNvSpPr>
            <p:nvPr/>
          </p:nvSpPr>
          <p:spPr bwMode="auto">
            <a:xfrm>
              <a:off x="2392" y="1944"/>
              <a:ext cx="54" cy="41"/>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8" name="Rectangle 88"/>
            <p:cNvSpPr>
              <a:spLocks noChangeArrowheads="1"/>
            </p:cNvSpPr>
            <p:nvPr/>
          </p:nvSpPr>
          <p:spPr bwMode="auto">
            <a:xfrm>
              <a:off x="2154" y="1896"/>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49" name="Rectangle 89"/>
            <p:cNvSpPr>
              <a:spLocks noChangeArrowheads="1"/>
            </p:cNvSpPr>
            <p:nvPr/>
          </p:nvSpPr>
          <p:spPr bwMode="auto">
            <a:xfrm>
              <a:off x="1920" y="2105"/>
              <a:ext cx="54"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50" name="Rectangle 90"/>
            <p:cNvSpPr>
              <a:spLocks noChangeArrowheads="1"/>
            </p:cNvSpPr>
            <p:nvPr/>
          </p:nvSpPr>
          <p:spPr bwMode="auto">
            <a:xfrm>
              <a:off x="1744" y="2061"/>
              <a:ext cx="55"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51" name="Rectangle 91"/>
            <p:cNvSpPr>
              <a:spLocks noChangeArrowheads="1"/>
            </p:cNvSpPr>
            <p:nvPr/>
          </p:nvSpPr>
          <p:spPr bwMode="auto">
            <a:xfrm>
              <a:off x="1586" y="2101"/>
              <a:ext cx="55"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sp>
          <p:nvSpPr>
            <p:cNvPr id="156752" name="Rectangle 92"/>
            <p:cNvSpPr>
              <a:spLocks noChangeArrowheads="1"/>
            </p:cNvSpPr>
            <p:nvPr/>
          </p:nvSpPr>
          <p:spPr bwMode="auto">
            <a:xfrm>
              <a:off x="1426" y="1876"/>
              <a:ext cx="55" cy="40"/>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grpSp>
      <p:grpSp>
        <p:nvGrpSpPr>
          <p:cNvPr id="156717" name="Group 93"/>
          <p:cNvGrpSpPr>
            <a:grpSpLocks/>
          </p:cNvGrpSpPr>
          <p:nvPr/>
        </p:nvGrpSpPr>
        <p:grpSpPr bwMode="auto">
          <a:xfrm>
            <a:off x="8612189" y="3108326"/>
            <a:ext cx="122237" cy="73025"/>
            <a:chOff x="3230" y="1995"/>
            <a:chExt cx="54" cy="40"/>
          </a:xfrm>
        </p:grpSpPr>
        <p:sp>
          <p:nvSpPr>
            <p:cNvPr id="156738" name="Oval 94"/>
            <p:cNvSpPr>
              <a:spLocks noChangeArrowheads="1"/>
            </p:cNvSpPr>
            <p:nvPr/>
          </p:nvSpPr>
          <p:spPr bwMode="auto">
            <a:xfrm>
              <a:off x="3230" y="1995"/>
              <a:ext cx="54" cy="40"/>
            </a:xfrm>
            <a:prstGeom prst="ellipse">
              <a:avLst/>
            </a:prstGeom>
            <a:solidFill>
              <a:srgbClr val="FF0000"/>
            </a:solidFill>
            <a:ln w="0">
              <a:solidFill>
                <a:srgbClr val="000000"/>
              </a:solidFill>
              <a:round/>
              <a:headEnd/>
              <a:tailEnd/>
            </a:ln>
          </p:spPr>
          <p:txBody>
            <a:bodyPr/>
            <a:lstStyle/>
            <a:p>
              <a:pPr>
                <a:spcBef>
                  <a:spcPct val="50000"/>
                </a:spcBef>
              </a:pPr>
              <a:endParaRPr lang="it-IT" altLang="it-IT">
                <a:solidFill>
                  <a:srgbClr val="FFFF00"/>
                </a:solidFill>
              </a:endParaRPr>
            </a:p>
          </p:txBody>
        </p:sp>
        <p:sp>
          <p:nvSpPr>
            <p:cNvPr id="156739" name="Oval 95"/>
            <p:cNvSpPr>
              <a:spLocks noChangeArrowheads="1"/>
            </p:cNvSpPr>
            <p:nvPr/>
          </p:nvSpPr>
          <p:spPr bwMode="auto">
            <a:xfrm>
              <a:off x="3230" y="1995"/>
              <a:ext cx="54" cy="40"/>
            </a:xfrm>
            <a:prstGeom prst="ellipse">
              <a:avLst/>
            </a:prstGeom>
            <a:noFill/>
            <a:ln w="11113" cap="rnd">
              <a:solidFill>
                <a:srgbClr val="FF0000"/>
              </a:solidFill>
              <a:round/>
              <a:headEnd/>
              <a:tailEnd/>
            </a:ln>
          </p:spPr>
          <p:txBody>
            <a:bodyPr/>
            <a:lstStyle/>
            <a:p>
              <a:pPr>
                <a:spcBef>
                  <a:spcPct val="50000"/>
                </a:spcBef>
              </a:pPr>
              <a:endParaRPr lang="it-IT" altLang="it-IT">
                <a:solidFill>
                  <a:srgbClr val="FFFF00"/>
                </a:solidFill>
              </a:endParaRPr>
            </a:p>
          </p:txBody>
        </p:sp>
      </p:grpSp>
      <p:sp>
        <p:nvSpPr>
          <p:cNvPr id="156718" name="Rectangle 96"/>
          <p:cNvSpPr>
            <a:spLocks noChangeArrowheads="1"/>
          </p:cNvSpPr>
          <p:nvPr/>
        </p:nvSpPr>
        <p:spPr bwMode="auto">
          <a:xfrm>
            <a:off x="8848725" y="3181351"/>
            <a:ext cx="122238" cy="74613"/>
          </a:xfrm>
          <a:prstGeom prst="rect">
            <a:avLst/>
          </a:prstGeom>
          <a:noFill/>
          <a:ln w="17463" cap="rnd">
            <a:solidFill>
              <a:srgbClr val="3333CC"/>
            </a:solidFill>
            <a:round/>
            <a:headEnd/>
            <a:tailEnd/>
          </a:ln>
        </p:spPr>
        <p:txBody>
          <a:bodyPr/>
          <a:lstStyle/>
          <a:p>
            <a:pPr>
              <a:spcBef>
                <a:spcPct val="50000"/>
              </a:spcBef>
            </a:pPr>
            <a:endParaRPr lang="it-IT" altLang="it-IT">
              <a:solidFill>
                <a:srgbClr val="FFFF00"/>
              </a:solidFill>
            </a:endParaRPr>
          </a:p>
        </p:txBody>
      </p:sp>
      <p:grpSp>
        <p:nvGrpSpPr>
          <p:cNvPr id="156719" name="Group 97"/>
          <p:cNvGrpSpPr>
            <a:grpSpLocks/>
          </p:cNvGrpSpPr>
          <p:nvPr/>
        </p:nvGrpSpPr>
        <p:grpSpPr bwMode="auto">
          <a:xfrm>
            <a:off x="3490914" y="4551363"/>
            <a:ext cx="5591175" cy="57150"/>
            <a:chOff x="975" y="2782"/>
            <a:chExt cx="2462" cy="31"/>
          </a:xfrm>
        </p:grpSpPr>
        <p:sp>
          <p:nvSpPr>
            <p:cNvPr id="156723" name="Line 98"/>
            <p:cNvSpPr>
              <a:spLocks noChangeShapeType="1"/>
            </p:cNvSpPr>
            <p:nvPr/>
          </p:nvSpPr>
          <p:spPr bwMode="auto">
            <a:xfrm flipV="1">
              <a:off x="2194" y="2782"/>
              <a:ext cx="1" cy="31"/>
            </a:xfrm>
            <a:prstGeom prst="line">
              <a:avLst/>
            </a:prstGeom>
            <a:noFill/>
            <a:ln w="17463">
              <a:solidFill>
                <a:srgbClr val="000000"/>
              </a:solidFill>
              <a:round/>
              <a:headEnd/>
              <a:tailEnd/>
            </a:ln>
          </p:spPr>
          <p:txBody>
            <a:bodyPr/>
            <a:lstStyle/>
            <a:p>
              <a:endParaRPr lang="it-IT"/>
            </a:p>
          </p:txBody>
        </p:sp>
        <p:sp>
          <p:nvSpPr>
            <p:cNvPr id="156724" name="Line 99"/>
            <p:cNvSpPr>
              <a:spLocks noChangeShapeType="1"/>
            </p:cNvSpPr>
            <p:nvPr/>
          </p:nvSpPr>
          <p:spPr bwMode="auto">
            <a:xfrm flipV="1">
              <a:off x="3436" y="2782"/>
              <a:ext cx="1" cy="31"/>
            </a:xfrm>
            <a:prstGeom prst="line">
              <a:avLst/>
            </a:prstGeom>
            <a:noFill/>
            <a:ln w="17463">
              <a:solidFill>
                <a:srgbClr val="000000"/>
              </a:solidFill>
              <a:round/>
              <a:headEnd/>
              <a:tailEnd/>
            </a:ln>
          </p:spPr>
          <p:txBody>
            <a:bodyPr/>
            <a:lstStyle/>
            <a:p>
              <a:endParaRPr lang="it-IT"/>
            </a:p>
          </p:txBody>
        </p:sp>
        <p:sp>
          <p:nvSpPr>
            <p:cNvPr id="156725" name="Line 100"/>
            <p:cNvSpPr>
              <a:spLocks noChangeShapeType="1"/>
            </p:cNvSpPr>
            <p:nvPr/>
          </p:nvSpPr>
          <p:spPr bwMode="auto">
            <a:xfrm flipV="1">
              <a:off x="1134" y="2785"/>
              <a:ext cx="1" cy="10"/>
            </a:xfrm>
            <a:prstGeom prst="line">
              <a:avLst/>
            </a:prstGeom>
            <a:noFill/>
            <a:ln w="11113">
              <a:solidFill>
                <a:srgbClr val="000000"/>
              </a:solidFill>
              <a:round/>
              <a:headEnd/>
              <a:tailEnd/>
            </a:ln>
          </p:spPr>
          <p:txBody>
            <a:bodyPr/>
            <a:lstStyle/>
            <a:p>
              <a:endParaRPr lang="it-IT"/>
            </a:p>
          </p:txBody>
        </p:sp>
        <p:sp>
          <p:nvSpPr>
            <p:cNvPr id="156726" name="Line 101"/>
            <p:cNvSpPr>
              <a:spLocks noChangeShapeType="1"/>
            </p:cNvSpPr>
            <p:nvPr/>
          </p:nvSpPr>
          <p:spPr bwMode="auto">
            <a:xfrm flipV="1">
              <a:off x="1314" y="2785"/>
              <a:ext cx="1" cy="10"/>
            </a:xfrm>
            <a:prstGeom prst="line">
              <a:avLst/>
            </a:prstGeom>
            <a:noFill/>
            <a:ln w="11113">
              <a:solidFill>
                <a:srgbClr val="000000"/>
              </a:solidFill>
              <a:round/>
              <a:headEnd/>
              <a:tailEnd/>
            </a:ln>
          </p:spPr>
          <p:txBody>
            <a:bodyPr/>
            <a:lstStyle/>
            <a:p>
              <a:endParaRPr lang="it-IT"/>
            </a:p>
          </p:txBody>
        </p:sp>
        <p:sp>
          <p:nvSpPr>
            <p:cNvPr id="156727" name="Line 102"/>
            <p:cNvSpPr>
              <a:spLocks noChangeShapeType="1"/>
            </p:cNvSpPr>
            <p:nvPr/>
          </p:nvSpPr>
          <p:spPr bwMode="auto">
            <a:xfrm flipV="1">
              <a:off x="1491" y="2785"/>
              <a:ext cx="1" cy="10"/>
            </a:xfrm>
            <a:prstGeom prst="line">
              <a:avLst/>
            </a:prstGeom>
            <a:noFill/>
            <a:ln w="11113">
              <a:solidFill>
                <a:srgbClr val="000000"/>
              </a:solidFill>
              <a:round/>
              <a:headEnd/>
              <a:tailEnd/>
            </a:ln>
          </p:spPr>
          <p:txBody>
            <a:bodyPr/>
            <a:lstStyle/>
            <a:p>
              <a:endParaRPr lang="it-IT"/>
            </a:p>
          </p:txBody>
        </p:sp>
        <p:sp>
          <p:nvSpPr>
            <p:cNvPr id="156728" name="Line 103"/>
            <p:cNvSpPr>
              <a:spLocks noChangeShapeType="1"/>
            </p:cNvSpPr>
            <p:nvPr/>
          </p:nvSpPr>
          <p:spPr bwMode="auto">
            <a:xfrm flipV="1">
              <a:off x="1665" y="2785"/>
              <a:ext cx="1" cy="10"/>
            </a:xfrm>
            <a:prstGeom prst="line">
              <a:avLst/>
            </a:prstGeom>
            <a:noFill/>
            <a:ln w="11113">
              <a:solidFill>
                <a:srgbClr val="000000"/>
              </a:solidFill>
              <a:round/>
              <a:headEnd/>
              <a:tailEnd/>
            </a:ln>
          </p:spPr>
          <p:txBody>
            <a:bodyPr/>
            <a:lstStyle/>
            <a:p>
              <a:endParaRPr lang="it-IT"/>
            </a:p>
          </p:txBody>
        </p:sp>
        <p:sp>
          <p:nvSpPr>
            <p:cNvPr id="156729" name="Line 104"/>
            <p:cNvSpPr>
              <a:spLocks noChangeShapeType="1"/>
            </p:cNvSpPr>
            <p:nvPr/>
          </p:nvSpPr>
          <p:spPr bwMode="auto">
            <a:xfrm flipV="1">
              <a:off x="1844" y="2785"/>
              <a:ext cx="1" cy="10"/>
            </a:xfrm>
            <a:prstGeom prst="line">
              <a:avLst/>
            </a:prstGeom>
            <a:noFill/>
            <a:ln w="11113">
              <a:solidFill>
                <a:srgbClr val="000000"/>
              </a:solidFill>
              <a:round/>
              <a:headEnd/>
              <a:tailEnd/>
            </a:ln>
          </p:spPr>
          <p:txBody>
            <a:bodyPr/>
            <a:lstStyle/>
            <a:p>
              <a:endParaRPr lang="it-IT"/>
            </a:p>
          </p:txBody>
        </p:sp>
        <p:sp>
          <p:nvSpPr>
            <p:cNvPr id="156730" name="Line 105"/>
            <p:cNvSpPr>
              <a:spLocks noChangeShapeType="1"/>
            </p:cNvSpPr>
            <p:nvPr/>
          </p:nvSpPr>
          <p:spPr bwMode="auto">
            <a:xfrm flipV="1">
              <a:off x="2024" y="2785"/>
              <a:ext cx="1" cy="10"/>
            </a:xfrm>
            <a:prstGeom prst="line">
              <a:avLst/>
            </a:prstGeom>
            <a:noFill/>
            <a:ln w="11113">
              <a:solidFill>
                <a:srgbClr val="000000"/>
              </a:solidFill>
              <a:round/>
              <a:headEnd/>
              <a:tailEnd/>
            </a:ln>
          </p:spPr>
          <p:txBody>
            <a:bodyPr/>
            <a:lstStyle/>
            <a:p>
              <a:endParaRPr lang="it-IT"/>
            </a:p>
          </p:txBody>
        </p:sp>
        <p:sp>
          <p:nvSpPr>
            <p:cNvPr id="156731" name="Line 106"/>
            <p:cNvSpPr>
              <a:spLocks noChangeShapeType="1"/>
            </p:cNvSpPr>
            <p:nvPr/>
          </p:nvSpPr>
          <p:spPr bwMode="auto">
            <a:xfrm flipV="1">
              <a:off x="2378" y="2785"/>
              <a:ext cx="1" cy="10"/>
            </a:xfrm>
            <a:prstGeom prst="line">
              <a:avLst/>
            </a:prstGeom>
            <a:noFill/>
            <a:ln w="11113">
              <a:solidFill>
                <a:srgbClr val="000000"/>
              </a:solidFill>
              <a:round/>
              <a:headEnd/>
              <a:tailEnd/>
            </a:ln>
          </p:spPr>
          <p:txBody>
            <a:bodyPr/>
            <a:lstStyle/>
            <a:p>
              <a:endParaRPr lang="it-IT"/>
            </a:p>
          </p:txBody>
        </p:sp>
        <p:sp>
          <p:nvSpPr>
            <p:cNvPr id="156732" name="Line 107"/>
            <p:cNvSpPr>
              <a:spLocks noChangeShapeType="1"/>
            </p:cNvSpPr>
            <p:nvPr/>
          </p:nvSpPr>
          <p:spPr bwMode="auto">
            <a:xfrm flipV="1">
              <a:off x="2555" y="2785"/>
              <a:ext cx="1" cy="10"/>
            </a:xfrm>
            <a:prstGeom prst="line">
              <a:avLst/>
            </a:prstGeom>
            <a:noFill/>
            <a:ln w="11113">
              <a:solidFill>
                <a:srgbClr val="000000"/>
              </a:solidFill>
              <a:round/>
              <a:headEnd/>
              <a:tailEnd/>
            </a:ln>
          </p:spPr>
          <p:txBody>
            <a:bodyPr/>
            <a:lstStyle/>
            <a:p>
              <a:endParaRPr lang="it-IT"/>
            </a:p>
          </p:txBody>
        </p:sp>
        <p:sp>
          <p:nvSpPr>
            <p:cNvPr id="156733" name="Line 108"/>
            <p:cNvSpPr>
              <a:spLocks noChangeShapeType="1"/>
            </p:cNvSpPr>
            <p:nvPr/>
          </p:nvSpPr>
          <p:spPr bwMode="auto">
            <a:xfrm flipV="1">
              <a:off x="2730" y="2785"/>
              <a:ext cx="1" cy="10"/>
            </a:xfrm>
            <a:prstGeom prst="line">
              <a:avLst/>
            </a:prstGeom>
            <a:noFill/>
            <a:ln w="11113">
              <a:solidFill>
                <a:srgbClr val="000000"/>
              </a:solidFill>
              <a:round/>
              <a:headEnd/>
              <a:tailEnd/>
            </a:ln>
          </p:spPr>
          <p:txBody>
            <a:bodyPr/>
            <a:lstStyle/>
            <a:p>
              <a:endParaRPr lang="it-IT"/>
            </a:p>
          </p:txBody>
        </p:sp>
        <p:sp>
          <p:nvSpPr>
            <p:cNvPr id="156734" name="Line 109"/>
            <p:cNvSpPr>
              <a:spLocks noChangeShapeType="1"/>
            </p:cNvSpPr>
            <p:nvPr/>
          </p:nvSpPr>
          <p:spPr bwMode="auto">
            <a:xfrm flipV="1">
              <a:off x="2908" y="2785"/>
              <a:ext cx="1" cy="10"/>
            </a:xfrm>
            <a:prstGeom prst="line">
              <a:avLst/>
            </a:prstGeom>
            <a:noFill/>
            <a:ln w="11113">
              <a:solidFill>
                <a:srgbClr val="000000"/>
              </a:solidFill>
              <a:round/>
              <a:headEnd/>
              <a:tailEnd/>
            </a:ln>
          </p:spPr>
          <p:txBody>
            <a:bodyPr/>
            <a:lstStyle/>
            <a:p>
              <a:endParaRPr lang="it-IT"/>
            </a:p>
          </p:txBody>
        </p:sp>
        <p:sp>
          <p:nvSpPr>
            <p:cNvPr id="156735" name="Line 110"/>
            <p:cNvSpPr>
              <a:spLocks noChangeShapeType="1"/>
            </p:cNvSpPr>
            <p:nvPr/>
          </p:nvSpPr>
          <p:spPr bwMode="auto">
            <a:xfrm flipV="1">
              <a:off x="3086" y="2785"/>
              <a:ext cx="1" cy="10"/>
            </a:xfrm>
            <a:prstGeom prst="line">
              <a:avLst/>
            </a:prstGeom>
            <a:noFill/>
            <a:ln w="11113">
              <a:solidFill>
                <a:srgbClr val="000000"/>
              </a:solidFill>
              <a:round/>
              <a:headEnd/>
              <a:tailEnd/>
            </a:ln>
          </p:spPr>
          <p:txBody>
            <a:bodyPr/>
            <a:lstStyle/>
            <a:p>
              <a:endParaRPr lang="it-IT"/>
            </a:p>
          </p:txBody>
        </p:sp>
        <p:sp>
          <p:nvSpPr>
            <p:cNvPr id="156736" name="Line 111"/>
            <p:cNvSpPr>
              <a:spLocks noChangeShapeType="1"/>
            </p:cNvSpPr>
            <p:nvPr/>
          </p:nvSpPr>
          <p:spPr bwMode="auto">
            <a:xfrm flipV="1">
              <a:off x="3261" y="2785"/>
              <a:ext cx="1" cy="10"/>
            </a:xfrm>
            <a:prstGeom prst="line">
              <a:avLst/>
            </a:prstGeom>
            <a:noFill/>
            <a:ln w="11113">
              <a:solidFill>
                <a:srgbClr val="000000"/>
              </a:solidFill>
              <a:round/>
              <a:headEnd/>
              <a:tailEnd/>
            </a:ln>
          </p:spPr>
          <p:txBody>
            <a:bodyPr/>
            <a:lstStyle/>
            <a:p>
              <a:endParaRPr lang="it-IT"/>
            </a:p>
          </p:txBody>
        </p:sp>
        <p:sp>
          <p:nvSpPr>
            <p:cNvPr id="156737" name="Line 112"/>
            <p:cNvSpPr>
              <a:spLocks noChangeShapeType="1"/>
            </p:cNvSpPr>
            <p:nvPr/>
          </p:nvSpPr>
          <p:spPr bwMode="auto">
            <a:xfrm flipV="1">
              <a:off x="975" y="2788"/>
              <a:ext cx="1" cy="10"/>
            </a:xfrm>
            <a:prstGeom prst="line">
              <a:avLst/>
            </a:prstGeom>
            <a:noFill/>
            <a:ln w="11113">
              <a:solidFill>
                <a:srgbClr val="000000"/>
              </a:solidFill>
              <a:round/>
              <a:headEnd/>
              <a:tailEnd/>
            </a:ln>
          </p:spPr>
          <p:txBody>
            <a:bodyPr/>
            <a:lstStyle/>
            <a:p>
              <a:endParaRPr lang="it-IT"/>
            </a:p>
          </p:txBody>
        </p:sp>
      </p:grpSp>
      <p:sp>
        <p:nvSpPr>
          <p:cNvPr id="156720" name="Rectangle 113"/>
          <p:cNvSpPr>
            <a:spLocks noChangeArrowheads="1"/>
          </p:cNvSpPr>
          <p:nvPr/>
        </p:nvSpPr>
        <p:spPr bwMode="auto">
          <a:xfrm>
            <a:off x="3875088" y="5345114"/>
            <a:ext cx="5142562" cy="246221"/>
          </a:xfrm>
          <a:prstGeom prst="rect">
            <a:avLst/>
          </a:prstGeom>
          <a:noFill/>
          <a:ln w="9525">
            <a:noFill/>
            <a:miter lim="800000"/>
            <a:headEnd/>
            <a:tailEnd/>
          </a:ln>
        </p:spPr>
        <p:txBody>
          <a:bodyPr wrap="none" lIns="0" tIns="0" rIns="0" bIns="0">
            <a:spAutoFit/>
          </a:bodyPr>
          <a:lstStyle/>
          <a:p>
            <a:pPr>
              <a:spcBef>
                <a:spcPct val="50000"/>
              </a:spcBef>
            </a:pPr>
            <a:r>
              <a:rPr lang="it-IT" altLang="it-IT" sz="1600">
                <a:solidFill>
                  <a:srgbClr val="000000"/>
                </a:solidFill>
              </a:rPr>
              <a:t>PEF minimo alla mattina (migliore % recente):  570/670 = 85%</a:t>
            </a:r>
            <a:endParaRPr lang="it-IT" altLang="it-IT">
              <a:solidFill>
                <a:srgbClr val="FFFF00"/>
              </a:solidFill>
            </a:endParaRPr>
          </a:p>
        </p:txBody>
      </p:sp>
      <p:sp>
        <p:nvSpPr>
          <p:cNvPr id="156721" name="Rectangle 114"/>
          <p:cNvSpPr>
            <a:spLocks noChangeArrowheads="1"/>
          </p:cNvSpPr>
          <p:nvPr/>
        </p:nvSpPr>
        <p:spPr bwMode="auto">
          <a:xfrm>
            <a:off x="4881563" y="6453189"/>
            <a:ext cx="2430462" cy="231775"/>
          </a:xfrm>
          <a:prstGeom prst="rect">
            <a:avLst/>
          </a:prstGeom>
          <a:noFill/>
          <a:ln w="9525" algn="ctr">
            <a:noFill/>
            <a:miter lim="800000"/>
            <a:headEnd/>
            <a:tailEnd/>
          </a:ln>
        </p:spPr>
        <p:txBody>
          <a:bodyPr/>
          <a:lstStyle/>
          <a:p>
            <a:pPr defTabSz="762000" eaLnBrk="0" hangingPunct="0">
              <a:lnSpc>
                <a:spcPct val="90000"/>
              </a:lnSpc>
              <a:spcBef>
                <a:spcPct val="20000"/>
              </a:spcBef>
            </a:pPr>
            <a:r>
              <a:rPr lang="it-IT" altLang="it-IT" sz="1200"/>
              <a:t>(From Reddel , H.K. et al.  1995)</a:t>
            </a:r>
          </a:p>
        </p:txBody>
      </p:sp>
      <p:sp>
        <p:nvSpPr>
          <p:cNvPr id="156722" name="Line 115"/>
          <p:cNvSpPr>
            <a:spLocks noChangeShapeType="1"/>
          </p:cNvSpPr>
          <p:nvPr/>
        </p:nvSpPr>
        <p:spPr bwMode="auto">
          <a:xfrm>
            <a:off x="2279650" y="1500188"/>
            <a:ext cx="8388350" cy="0"/>
          </a:xfrm>
          <a:prstGeom prst="line">
            <a:avLst/>
          </a:prstGeom>
          <a:noFill/>
          <a:ln w="28575">
            <a:solidFill>
              <a:srgbClr val="FFCC00"/>
            </a:solidFill>
            <a:round/>
            <a:headEnd/>
            <a:tailEnd/>
          </a:ln>
        </p:spPr>
        <p:txBody>
          <a:bodyPr/>
          <a:lstStyle/>
          <a:p>
            <a:endParaRPr lang="it-IT"/>
          </a:p>
        </p:txBody>
      </p:sp>
      <p:pic>
        <p:nvPicPr>
          <p:cNvPr id="2" name="Audio 1">
            <a:hlinkClick r:id="" action="ppaction://media"/>
            <a:extLst>
              <a:ext uri="{FF2B5EF4-FFF2-40B4-BE49-F238E27FC236}">
                <a16:creationId xmlns:a16="http://schemas.microsoft.com/office/drawing/2014/main" xmlns="" id="{B115BD45-1AAF-1D4C-8E47-206574C9F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50030854"/>
      </p:ext>
    </p:extLst>
  </p:cSld>
  <p:clrMapOvr>
    <a:masterClrMapping/>
  </p:clrMapOvr>
  <p:transition advTm="659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12395</TotalTime>
  <Words>996</Words>
  <Application>Microsoft Office PowerPoint</Application>
  <PresentationFormat>Personalizzato</PresentationFormat>
  <Paragraphs>164</Paragraphs>
  <Slides>14</Slides>
  <Notes>10</Notes>
  <HiddenSlides>0</HiddenSlides>
  <MMClips>14</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Presentazione standard di PowerPoint</vt:lpstr>
      <vt:lpstr>Asma bronchiale:</vt:lpstr>
      <vt:lpstr>Presentazione standard di PowerPoint</vt:lpstr>
      <vt:lpstr>Flogosi e rimodellamento delle vie aeree nell’asma</vt:lpstr>
      <vt:lpstr>Presentazione standard di PowerPoint</vt:lpstr>
      <vt:lpstr>Presentazione standard di PowerPoint</vt:lpstr>
      <vt:lpstr>Diagnosi di asma</vt:lpstr>
      <vt:lpstr>Curve spirometriche tipiche di ostruzione bronchiale (prima e dopo broncodilatatore)</vt:lpstr>
      <vt:lpstr>Un indice semplice di variazione del PEF</vt:lpstr>
      <vt:lpstr>Presentazione standard di PowerPoint</vt:lpstr>
      <vt:lpstr>Presentazione standard di PowerPoint</vt:lpstr>
      <vt:lpstr>Presentazione standard di PowerPoint</vt:lpstr>
      <vt:lpstr>Diagnosi differenziale dell’asma nell’adulto</vt:lpstr>
      <vt:lpstr>Indagini aggiuntive (in sottogruppi)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marco.confalonieri@asuits.sanita.fvg.it</dc:creator>
  <cp:lastModifiedBy>Luca</cp:lastModifiedBy>
  <cp:revision>77</cp:revision>
  <dcterms:created xsi:type="dcterms:W3CDTF">2018-11-11T21:38:19Z</dcterms:created>
  <dcterms:modified xsi:type="dcterms:W3CDTF">2021-01-05T14:50:26Z</dcterms:modified>
</cp:coreProperties>
</file>