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8"/>
  </p:notesMasterIdLst>
  <p:sldIdLst>
    <p:sldId id="824" r:id="rId2"/>
    <p:sldId id="825" r:id="rId3"/>
    <p:sldId id="619" r:id="rId4"/>
    <p:sldId id="757" r:id="rId5"/>
    <p:sldId id="1480" r:id="rId6"/>
    <p:sldId id="1479" r:id="rId7"/>
    <p:sldId id="338" r:id="rId8"/>
    <p:sldId id="310" r:id="rId9"/>
    <p:sldId id="345" r:id="rId10"/>
    <p:sldId id="283" r:id="rId11"/>
    <p:sldId id="275" r:id="rId12"/>
    <p:sldId id="773" r:id="rId13"/>
    <p:sldId id="775" r:id="rId14"/>
    <p:sldId id="774" r:id="rId15"/>
    <p:sldId id="776" r:id="rId16"/>
    <p:sldId id="777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AB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843"/>
    <p:restoredTop sz="94696"/>
  </p:normalViewPr>
  <p:slideViewPr>
    <p:cSldViewPr snapToGrid="0" snapToObjects="1">
      <p:cViewPr varScale="1">
        <p:scale>
          <a:sx n="93" d="100"/>
          <a:sy n="93" d="100"/>
        </p:scale>
        <p:origin x="21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93DE-2E93-1C4B-86CD-019B456BC464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797FD-99DC-FE45-8012-E8B614FCC3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7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729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A27BB55C-E519-D349-B3FD-E490B5175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9D2956-DC09-EF44-8342-78780951242F}" type="slidenum">
              <a:rPr lang="en-GB" altLang="it-IT"/>
              <a:pPr/>
              <a:t>13</a:t>
            </a:fld>
            <a:endParaRPr lang="en-GB" altLang="it-IT"/>
          </a:p>
        </p:txBody>
      </p:sp>
      <p:sp>
        <p:nvSpPr>
          <p:cNvPr id="335874" name="Rectangle 2">
            <a:extLst>
              <a:ext uri="{FF2B5EF4-FFF2-40B4-BE49-F238E27FC236}">
                <a16:creationId xmlns:a16="http://schemas.microsoft.com/office/drawing/2014/main" xmlns="" id="{DF836BF8-BACC-A843-AD28-682C66DD7CB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39775"/>
            <a:ext cx="6569075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xmlns="" id="{C6B230EF-1F67-D142-9770-A00F440325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76775"/>
            <a:ext cx="4938712" cy="295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15355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3D518375-48E2-1040-B1B5-BFE5790A38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7075A-455C-5E4B-9C5B-7F8500EF2A79}" type="slidenum">
              <a:rPr lang="en-GB" altLang="it-IT"/>
              <a:pPr/>
              <a:t>16</a:t>
            </a:fld>
            <a:endParaRPr lang="en-GB" altLang="it-IT"/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xmlns="" id="{8F0B5D40-A2B8-FA47-A8D8-840CA2050EF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550" y="739775"/>
            <a:ext cx="6569075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xmlns="" id="{CA2BEB94-3665-574A-9126-672F9F56BB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8712" cy="1322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93" tIns="45546" rIns="91093" bIns="45546"/>
          <a:lstStyle/>
          <a:p>
            <a:pPr>
              <a:buFontTx/>
              <a:buChar char="•"/>
            </a:pPr>
            <a:r>
              <a:rPr lang="en-GB" altLang="it-IT"/>
              <a:t> In addition to receiving optimal drug treatment, the asthma patient needs the doctor to listen to his/her concerns and provide easy-to-understand advice and information</a:t>
            </a:r>
          </a:p>
          <a:p>
            <a:pPr>
              <a:buFontTx/>
              <a:buChar char="•"/>
            </a:pPr>
            <a:r>
              <a:rPr lang="en-GB" altLang="it-IT"/>
              <a:t> Some patients want to be involved in treatment decisions.</a:t>
            </a:r>
          </a:p>
        </p:txBody>
      </p:sp>
    </p:spTree>
    <p:extLst>
      <p:ext uri="{BB962C8B-B14F-4D97-AF65-F5344CB8AC3E}">
        <p14:creationId xmlns:p14="http://schemas.microsoft.com/office/powerpoint/2010/main" val="123165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7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7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1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528" y="164498"/>
            <a:ext cx="11436944" cy="1045200"/>
          </a:xfrm>
          <a:prstGeom prst="snip2DiagRect">
            <a:avLst/>
          </a:prstGeom>
          <a:gradFill flip="none" rotWithShape="1">
            <a:gsLst>
              <a:gs pos="52000">
                <a:schemeClr val="accent5">
                  <a:lumMod val="5000"/>
                  <a:lumOff val="95000"/>
                </a:schemeClr>
              </a:gs>
              <a:gs pos="0">
                <a:schemeClr val="accent5">
                  <a:lumMod val="45000"/>
                  <a:lumOff val="55000"/>
                </a:schemeClr>
              </a:gs>
              <a:gs pos="12000">
                <a:schemeClr val="accent5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21951" y="165101"/>
            <a:ext cx="1293283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42114"/>
            <a:ext cx="12192000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522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5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8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29.png"/><Relationship Id="rId2" Type="http://schemas.microsoft.com/office/2007/relationships/media" Target="../media/media1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olo 1"/>
          <p:cNvSpPr>
            <a:spLocks noGrp="1"/>
          </p:cNvSpPr>
          <p:nvPr>
            <p:ph type="title" idx="4294967295"/>
          </p:nvPr>
        </p:nvSpPr>
        <p:spPr>
          <a:xfrm>
            <a:off x="2208214" y="404814"/>
            <a:ext cx="7164387" cy="561975"/>
          </a:xfrm>
        </p:spPr>
        <p:txBody>
          <a:bodyPr/>
          <a:lstStyle/>
          <a:p>
            <a:pPr eaLnBrk="1" hangingPunct="1"/>
            <a:r>
              <a:rPr lang="it-IT" altLang="it-IT" sz="2400" b="1">
                <a:solidFill>
                  <a:srgbClr val="000099"/>
                </a:solidFill>
                <a:latin typeface="Arial "/>
              </a:rPr>
              <a:t>Indagini per individuare alcuni fattori di rischio</a:t>
            </a:r>
          </a:p>
        </p:txBody>
      </p:sp>
      <p:sp>
        <p:nvSpPr>
          <p:cNvPr id="165890" name="Segnaposto contenuto 2"/>
          <p:cNvSpPr>
            <a:spLocks noGrp="1"/>
          </p:cNvSpPr>
          <p:nvPr>
            <p:ph idx="4294967295"/>
          </p:nvPr>
        </p:nvSpPr>
        <p:spPr>
          <a:xfrm>
            <a:off x="2206626" y="1628776"/>
            <a:ext cx="6410325" cy="4525963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rgbClr val="000099"/>
                </a:solidFill>
                <a:latin typeface="Arial "/>
              </a:rPr>
              <a:t>Valutazioni allergologiche</a:t>
            </a:r>
          </a:p>
          <a:p>
            <a:pPr lvl="1" eaLnBrk="1" hangingPunct="1"/>
            <a:r>
              <a:rPr lang="it-IT" altLang="it-IT">
                <a:solidFill>
                  <a:srgbClr val="000099"/>
                </a:solidFill>
                <a:latin typeface="Arial "/>
              </a:rPr>
              <a:t>Test cutanei (Skin Prick Tests)</a:t>
            </a:r>
          </a:p>
          <a:p>
            <a:pPr lvl="1" eaLnBrk="1" hangingPunct="1"/>
            <a:r>
              <a:rPr lang="it-IT" altLang="it-IT">
                <a:solidFill>
                  <a:srgbClr val="000099"/>
                </a:solidFill>
                <a:latin typeface="Arial "/>
              </a:rPr>
              <a:t>Dosaggio IgE totali sieriche</a:t>
            </a:r>
          </a:p>
          <a:p>
            <a:pPr lvl="1" eaLnBrk="1" hangingPunct="1"/>
            <a:r>
              <a:rPr lang="it-IT" altLang="it-IT">
                <a:solidFill>
                  <a:srgbClr val="000099"/>
                </a:solidFill>
                <a:latin typeface="Arial "/>
              </a:rPr>
              <a:t>Dosaggio IgE specifiche sieriche</a:t>
            </a:r>
          </a:p>
          <a:p>
            <a:pPr eaLnBrk="1" hangingPunct="1"/>
            <a:r>
              <a:rPr lang="it-IT" altLang="it-IT">
                <a:solidFill>
                  <a:srgbClr val="000099"/>
                </a:solidFill>
                <a:latin typeface="Arial "/>
              </a:rPr>
              <a:t>Studio delle vie aeree superiori</a:t>
            </a:r>
          </a:p>
          <a:p>
            <a:pPr lvl="1" eaLnBrk="1" hangingPunct="1"/>
            <a:r>
              <a:rPr lang="it-IT" altLang="it-IT">
                <a:solidFill>
                  <a:srgbClr val="000099"/>
                </a:solidFill>
                <a:latin typeface="Arial "/>
              </a:rPr>
              <a:t>Valutazione rinologica</a:t>
            </a:r>
          </a:p>
          <a:p>
            <a:pPr lvl="1" eaLnBrk="1" hangingPunct="1"/>
            <a:r>
              <a:rPr lang="it-IT" altLang="it-IT">
                <a:solidFill>
                  <a:srgbClr val="000099"/>
                </a:solidFill>
                <a:latin typeface="Arial "/>
              </a:rPr>
              <a:t>TAC maxillo-faciale</a:t>
            </a:r>
          </a:p>
          <a:p>
            <a:pPr lvl="1" eaLnBrk="1" hangingPunct="1"/>
            <a:r>
              <a:rPr lang="it-IT" altLang="it-IT">
                <a:solidFill>
                  <a:srgbClr val="000099"/>
                </a:solidFill>
                <a:latin typeface="Arial "/>
              </a:rPr>
              <a:t>Citologia nasale</a:t>
            </a:r>
          </a:p>
          <a:p>
            <a:pPr eaLnBrk="1" hangingPunct="1"/>
            <a:endParaRPr lang="it-IT" altLang="it-IT">
              <a:solidFill>
                <a:srgbClr val="000099"/>
              </a:solidFill>
              <a:latin typeface="Arial 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6D12CFC-E311-5E46-91F7-06F0D4F6F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49865"/>
      </p:ext>
    </p:extLst>
  </p:cSld>
  <p:clrMapOvr>
    <a:masterClrMapping/>
  </p:clrMapOvr>
  <p:transition spd="slow" advTm="35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364" y="135028"/>
            <a:ext cx="6007411" cy="8272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155" y="184970"/>
            <a:ext cx="1235415" cy="57891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050" y="1036995"/>
            <a:ext cx="3235725" cy="2102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7237" y="3710306"/>
            <a:ext cx="8280702" cy="274010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709165" y="1638482"/>
            <a:ext cx="6776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Diagramma dell'infiammazione mediata da Th17 nell'asma</a:t>
            </a:r>
          </a:p>
        </p:txBody>
      </p:sp>
      <p:sp>
        <p:nvSpPr>
          <p:cNvPr id="9" name="Rettangolo 8"/>
          <p:cNvSpPr/>
          <p:nvPr/>
        </p:nvSpPr>
        <p:spPr>
          <a:xfrm>
            <a:off x="1880736" y="2136340"/>
            <a:ext cx="8426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it-IT" b="1" dirty="0"/>
              <a:t>Le cellule e le citochine Th17 sono associate ai fenotipi più gravi dell'asma.</a:t>
            </a:r>
          </a:p>
          <a:p>
            <a:pPr marL="177800" indent="-177800">
              <a:buFont typeface="Arial"/>
              <a:buChar char="•"/>
            </a:pPr>
            <a:r>
              <a:rPr lang="it-IT" b="1" dirty="0"/>
              <a:t>IL-17A e IL-17F sono associati ad aumento dei neutrofili nelle vie aeree.</a:t>
            </a:r>
          </a:p>
          <a:p>
            <a:pPr marL="177800" indent="-177800">
              <a:buFont typeface="Arial"/>
              <a:buChar char="•"/>
            </a:pPr>
            <a:r>
              <a:rPr lang="it-IT" b="1" dirty="0"/>
              <a:t>IL-17A, IL-17F e IL-22 aumentano la produzione di muco delle vie aeree e la massa muscolare liscia.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04BAB41-2447-EE4D-AA5A-B8456C151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0"/>
    </mc:Choice>
    <mc:Fallback xmlns="">
      <p:transition spd="slow" advTm="3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92" y="1"/>
            <a:ext cx="5789521" cy="15575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849" y="2876209"/>
            <a:ext cx="5766403" cy="354261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86126" y="2162781"/>
            <a:ext cx="8874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Le cellule TH17 stimolano il rilascio di IL-17A e IL-17F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125" y="203091"/>
            <a:ext cx="957280" cy="126244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937683" y="1568991"/>
            <a:ext cx="24851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Clin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10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Pharmacol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10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Ther</a:t>
            </a:r>
            <a:r>
              <a:rPr 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Medium"/>
                <a:cs typeface="Avenir Medium"/>
              </a:rPr>
              <a:t>. 2018;103:88-101</a:t>
            </a:r>
            <a:endParaRPr lang="it-IT" sz="1050" b="1" dirty="0">
              <a:solidFill>
                <a:schemeClr val="tx1">
                  <a:lumMod val="65000"/>
                  <a:lumOff val="3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9199" y="3315182"/>
            <a:ext cx="1754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/>
              <a:t>Secukinumab</a:t>
            </a:r>
            <a:r>
              <a:rPr lang="it-IT" sz="1600" b="1" dirty="0"/>
              <a:t> e </a:t>
            </a:r>
            <a:r>
              <a:rPr lang="it-IT" sz="1600" b="1" dirty="0" err="1"/>
              <a:t>ixekizumab</a:t>
            </a:r>
            <a:r>
              <a:rPr lang="it-IT" sz="1600" b="1" dirty="0"/>
              <a:t> si legano direttamente a IL-17A inibendo la sua interazione con il recettore IL-17 (IL-17R). </a:t>
            </a:r>
            <a:endParaRPr lang="it-IT" sz="1600" dirty="0"/>
          </a:p>
        </p:txBody>
      </p:sp>
      <p:sp>
        <p:nvSpPr>
          <p:cNvPr id="3" name="Rettangolo 2"/>
          <p:cNvSpPr/>
          <p:nvPr/>
        </p:nvSpPr>
        <p:spPr>
          <a:xfrm>
            <a:off x="8515212" y="3338298"/>
            <a:ext cx="20452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dirty="0" err="1"/>
              <a:t>Brodalumab</a:t>
            </a:r>
            <a:r>
              <a:rPr lang="it-IT" sz="1600" b="1" dirty="0"/>
              <a:t> si lega direttamente all'IL-17R, inibendo in tal modo il legame dei </a:t>
            </a:r>
            <a:r>
              <a:rPr lang="it-IT" sz="1600" b="1" dirty="0" err="1"/>
              <a:t>ligandi</a:t>
            </a:r>
            <a:r>
              <a:rPr lang="it-IT" sz="1600" b="1" dirty="0"/>
              <a:t> di IL-17 (A e </a:t>
            </a:r>
            <a:r>
              <a:rPr lang="it-IT" sz="1600" b="1" dirty="0" err="1"/>
              <a:t>F</a:t>
            </a:r>
            <a:r>
              <a:rPr lang="it-IT" sz="1600" b="1" dirty="0"/>
              <a:t>) al recettore.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A12B3F2B-2312-4846-8640-47602CB4F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4"/>
    </mc:Choice>
    <mc:Fallback xmlns="">
      <p:transition spd="slow" advTm="2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olo 1"/>
          <p:cNvSpPr>
            <a:spLocks noGrp="1"/>
          </p:cNvSpPr>
          <p:nvPr>
            <p:ph type="title" idx="4294967295"/>
          </p:nvPr>
        </p:nvSpPr>
        <p:spPr>
          <a:xfrm>
            <a:off x="4008439" y="312738"/>
            <a:ext cx="3400425" cy="595312"/>
          </a:xfrm>
        </p:spPr>
        <p:txBody>
          <a:bodyPr/>
          <a:lstStyle/>
          <a:p>
            <a:pPr eaLnBrk="1" hangingPunct="1"/>
            <a:r>
              <a:rPr lang="it-IT" altLang="it-IT" sz="2600" b="1">
                <a:solidFill>
                  <a:srgbClr val="000099"/>
                </a:solidFill>
                <a:latin typeface="Arial" charset="0"/>
                <a:cs typeface="Arial" charset="0"/>
              </a:rPr>
              <a:t>Fattori di rischio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</p:nvPr>
        </p:nvGraphicFramePr>
        <p:xfrm>
          <a:off x="1955800" y="1412875"/>
          <a:ext cx="8280400" cy="5135566"/>
        </p:xfrm>
        <a:graphic>
          <a:graphicData uri="http://schemas.openxmlformats.org/drawingml/2006/table">
            <a:tbl>
              <a:tblPr/>
              <a:tblGrid>
                <a:gridCol w="414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89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Fattori Individuali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Fattori Ambientali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Predisposizione genetica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Allergeni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Atopia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Allergeni professionali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Ipereattività bronchiale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Fumo di tabacco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0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Obesità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Inquinamento atmosferico e condizioni climatiche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Genere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Infezione delle vie aeree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Etnia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Abitudini alimentari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Età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Farmaci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413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Fattori socio-economici e stili di vita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Stress e fattori psico-sociali</a:t>
                      </a:r>
                    </a:p>
                  </a:txBody>
                  <a:tcPr marL="68576" marR="68576" marT="0" marB="0"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8581" name="Rectangle 1"/>
          <p:cNvSpPr>
            <a:spLocks noChangeArrowheads="1"/>
          </p:cNvSpPr>
          <p:nvPr/>
        </p:nvSpPr>
        <p:spPr bwMode="auto">
          <a:xfrm>
            <a:off x="7600079" y="3237984"/>
            <a:ext cx="63991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 eaLnBrk="0" hangingPunct="0"/>
            <a:endParaRPr lang="it-IT" alt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B2CB0AD-CC14-3A4C-A5FE-B0C03F694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79598"/>
      </p:ext>
    </p:extLst>
  </p:cSld>
  <p:clrMapOvr>
    <a:masterClrMapping/>
  </p:clrMapOvr>
  <p:transition spd="slow" advTm="58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3">
            <a:extLst>
              <a:ext uri="{FF2B5EF4-FFF2-40B4-BE49-F238E27FC236}">
                <a16:creationId xmlns:a16="http://schemas.microsoft.com/office/drawing/2014/main" xmlns="" id="{D738E773-FE46-6044-8921-934D4BF18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967" y="241301"/>
            <a:ext cx="2674796" cy="6410325"/>
          </a:xfrm>
        </p:spPr>
        <p:txBody>
          <a:bodyPr/>
          <a:lstStyle/>
          <a:p>
            <a:r>
              <a:rPr lang="it-IT" altLang="it-IT" dirty="0"/>
              <a:t>Fattori che possono scatenare una crisi di asma</a:t>
            </a:r>
          </a:p>
        </p:txBody>
      </p:sp>
      <p:pic>
        <p:nvPicPr>
          <p:cNvPr id="334852" name="Picture 4" descr="Senza nome2">
            <a:extLst>
              <a:ext uri="{FF2B5EF4-FFF2-40B4-BE49-F238E27FC236}">
                <a16:creationId xmlns:a16="http://schemas.microsoft.com/office/drawing/2014/main" xmlns="" id="{5873FE27-003E-6043-83F2-96F6D103A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53" name="Text Box 5">
            <a:extLst>
              <a:ext uri="{FF2B5EF4-FFF2-40B4-BE49-F238E27FC236}">
                <a16:creationId xmlns:a16="http://schemas.microsoft.com/office/drawing/2014/main" xmlns="" id="{7942826C-7EA2-4A42-92C4-536549039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6" y="5619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FB61D4F-1413-964D-8B93-329F68744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72"/>
    </mc:Choice>
    <mc:Fallback xmlns="">
      <p:transition spd="slow" advTm="50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A6DF84C-010F-FE43-939F-31618853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Interazione alte e basse vie aeree</a:t>
            </a:r>
          </a:p>
        </p:txBody>
      </p:sp>
      <p:grpSp>
        <p:nvGrpSpPr>
          <p:cNvPr id="4" name="Gruppo 40">
            <a:extLst>
              <a:ext uri="{FF2B5EF4-FFF2-40B4-BE49-F238E27FC236}">
                <a16:creationId xmlns:a16="http://schemas.microsoft.com/office/drawing/2014/main" xmlns="" id="{0ECEF095-43A5-2345-BC58-725FBCDC73A4}"/>
              </a:ext>
            </a:extLst>
          </p:cNvPr>
          <p:cNvGrpSpPr>
            <a:grpSpLocks/>
          </p:cNvGrpSpPr>
          <p:nvPr/>
        </p:nvGrpSpPr>
        <p:grpSpPr bwMode="auto">
          <a:xfrm>
            <a:off x="1511940" y="1690688"/>
            <a:ext cx="8474075" cy="4905375"/>
            <a:chOff x="403225" y="1700213"/>
            <a:chExt cx="8474075" cy="4905375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xmlns="" id="{1D5F1D94-1072-CC41-B4DB-074894852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6775" y="6208713"/>
              <a:ext cx="22304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altLang="it-IT" sz="2000">
                  <a:ea typeface="MS PGothic" pitchFamily="34" charset="-128"/>
                </a:rPr>
                <a:t>Asma bronchiale</a:t>
              </a: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4938FEBA-06BB-9449-A4F9-20290434B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00" y="5265738"/>
              <a:ext cx="8162925" cy="993775"/>
            </a:xfrm>
            <a:prstGeom prst="rect">
              <a:avLst/>
            </a:prstGeom>
            <a:solidFill>
              <a:srgbClr val="DFBEFB"/>
            </a:solidFill>
            <a:ln w="9525" cap="rnd">
              <a:solidFill>
                <a:srgbClr val="000099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it-IT" altLang="it-IT">
                <a:solidFill>
                  <a:srgbClr val="FFFF00"/>
                </a:solidFill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xmlns="" id="{755E74D2-93ED-F746-9545-334935666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" y="1700213"/>
              <a:ext cx="8201025" cy="1009650"/>
            </a:xfrm>
            <a:prstGeom prst="rect">
              <a:avLst/>
            </a:prstGeom>
            <a:solidFill>
              <a:srgbClr val="00CCFF"/>
            </a:solidFill>
            <a:ln w="9525" cap="rnd">
              <a:solidFill>
                <a:srgbClr val="000099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 b="0">
                <a:solidFill>
                  <a:schemeClr val="tx1"/>
                </a:solidFill>
                <a:ea typeface="MS PGothic" pitchFamily="34" charset="-128"/>
              </a:endParaRPr>
            </a:p>
          </p:txBody>
        </p:sp>
        <p:pic>
          <p:nvPicPr>
            <p:cNvPr id="8" name="Picture 6" descr="naso">
              <a:extLst>
                <a:ext uri="{FF2B5EF4-FFF2-40B4-BE49-F238E27FC236}">
                  <a16:creationId xmlns:a16="http://schemas.microsoft.com/office/drawing/2014/main" xmlns="" id="{4EF64B51-3260-FA4E-967B-84EDF96ED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75125" y="1901825"/>
              <a:ext cx="677863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8">
              <a:extLst>
                <a:ext uri="{FF2B5EF4-FFF2-40B4-BE49-F238E27FC236}">
                  <a16:creationId xmlns:a16="http://schemas.microsoft.com/office/drawing/2014/main" xmlns="" id="{A1C83D55-5A74-8A42-A470-1985D530D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7613" y="4840288"/>
              <a:ext cx="0" cy="63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0" name="Picture 9" descr="bronchi">
              <a:extLst>
                <a:ext uri="{FF2B5EF4-FFF2-40B4-BE49-F238E27FC236}">
                  <a16:creationId xmlns:a16="http://schemas.microsoft.com/office/drawing/2014/main" xmlns="" id="{C25361B6-DB1C-D144-9C57-68DC664DD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14800" y="5319713"/>
              <a:ext cx="889000" cy="846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3C1F1B54-1041-2140-9727-B5F772A42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4413" y="2317750"/>
              <a:ext cx="365125" cy="3168650"/>
            </a:xfrm>
            <a:custGeom>
              <a:avLst/>
              <a:gdLst>
                <a:gd name="T0" fmla="*/ 0 w 240"/>
                <a:gd name="T1" fmla="*/ 2147483647 h 2976"/>
                <a:gd name="T2" fmla="*/ 2147483647 w 240"/>
                <a:gd name="T3" fmla="*/ 2147483647 h 2976"/>
                <a:gd name="T4" fmla="*/ 2147483647 w 240"/>
                <a:gd name="T5" fmla="*/ 0 h 2976"/>
                <a:gd name="T6" fmla="*/ 0 w 240"/>
                <a:gd name="T7" fmla="*/ 0 h 29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976"/>
                <a:gd name="T14" fmla="*/ 240 w 240"/>
                <a:gd name="T15" fmla="*/ 2976 h 29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976">
                  <a:moveTo>
                    <a:pt x="0" y="2976"/>
                  </a:moveTo>
                  <a:lnTo>
                    <a:pt x="240" y="2976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DEF85B27-C248-704C-A4B9-83C1C068A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4413" y="2201863"/>
              <a:ext cx="950912" cy="3400425"/>
            </a:xfrm>
            <a:custGeom>
              <a:avLst/>
              <a:gdLst>
                <a:gd name="T0" fmla="*/ 0 w 240"/>
                <a:gd name="T1" fmla="*/ 2147483647 h 2976"/>
                <a:gd name="T2" fmla="*/ 2147483647 w 240"/>
                <a:gd name="T3" fmla="*/ 2147483647 h 2976"/>
                <a:gd name="T4" fmla="*/ 2147483647 w 240"/>
                <a:gd name="T5" fmla="*/ 0 h 2976"/>
                <a:gd name="T6" fmla="*/ 0 w 240"/>
                <a:gd name="T7" fmla="*/ 0 h 29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976"/>
                <a:gd name="T14" fmla="*/ 240 w 240"/>
                <a:gd name="T15" fmla="*/ 2976 h 29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976">
                  <a:moveTo>
                    <a:pt x="0" y="2976"/>
                  </a:moveTo>
                  <a:lnTo>
                    <a:pt x="240" y="2976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7AD14D66-0367-664C-8234-AA36DB3894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878263" y="2303463"/>
              <a:ext cx="292100" cy="3167062"/>
            </a:xfrm>
            <a:custGeom>
              <a:avLst/>
              <a:gdLst>
                <a:gd name="T0" fmla="*/ 0 w 240"/>
                <a:gd name="T1" fmla="*/ 2147483647 h 2976"/>
                <a:gd name="T2" fmla="*/ 2147483647 w 240"/>
                <a:gd name="T3" fmla="*/ 2147483647 h 2976"/>
                <a:gd name="T4" fmla="*/ 2147483647 w 240"/>
                <a:gd name="T5" fmla="*/ 0 h 2976"/>
                <a:gd name="T6" fmla="*/ 0 w 240"/>
                <a:gd name="T7" fmla="*/ 0 h 29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976"/>
                <a:gd name="T14" fmla="*/ 240 w 240"/>
                <a:gd name="T15" fmla="*/ 2976 h 29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976">
                  <a:moveTo>
                    <a:pt x="0" y="2976"/>
                  </a:moveTo>
                  <a:lnTo>
                    <a:pt x="240" y="2976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D1C2CA8D-2886-0D4E-81B4-52F199B5FB6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19450" y="2195513"/>
              <a:ext cx="950913" cy="3400425"/>
            </a:xfrm>
            <a:custGeom>
              <a:avLst/>
              <a:gdLst>
                <a:gd name="T0" fmla="*/ 0 w 240"/>
                <a:gd name="T1" fmla="*/ 2147483647 h 2976"/>
                <a:gd name="T2" fmla="*/ 2147483647 w 240"/>
                <a:gd name="T3" fmla="*/ 2147483647 h 2976"/>
                <a:gd name="T4" fmla="*/ 2147483647 w 240"/>
                <a:gd name="T5" fmla="*/ 0 h 2976"/>
                <a:gd name="T6" fmla="*/ 0 w 240"/>
                <a:gd name="T7" fmla="*/ 0 h 29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976"/>
                <a:gd name="T14" fmla="*/ 240 w 240"/>
                <a:gd name="T15" fmla="*/ 2976 h 29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976">
                  <a:moveTo>
                    <a:pt x="0" y="2976"/>
                  </a:moveTo>
                  <a:lnTo>
                    <a:pt x="240" y="2976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D68BD23C-F94F-4944-85C7-56686A3C3E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5900" y="2100263"/>
              <a:ext cx="1414463" cy="3703637"/>
            </a:xfrm>
            <a:custGeom>
              <a:avLst/>
              <a:gdLst>
                <a:gd name="T0" fmla="*/ 0 w 240"/>
                <a:gd name="T1" fmla="*/ 2147483647 h 2976"/>
                <a:gd name="T2" fmla="*/ 2147483647 w 240"/>
                <a:gd name="T3" fmla="*/ 2147483647 h 2976"/>
                <a:gd name="T4" fmla="*/ 2147483647 w 240"/>
                <a:gd name="T5" fmla="*/ 0 h 2976"/>
                <a:gd name="T6" fmla="*/ 0 w 240"/>
                <a:gd name="T7" fmla="*/ 0 h 29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976"/>
                <a:gd name="T14" fmla="*/ 240 w 240"/>
                <a:gd name="T15" fmla="*/ 2976 h 29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976">
                  <a:moveTo>
                    <a:pt x="0" y="2976"/>
                  </a:moveTo>
                  <a:lnTo>
                    <a:pt x="240" y="2976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A067C95A-898F-C84C-8E45-6845CE50E1F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43138" y="1992313"/>
              <a:ext cx="1927225" cy="3940175"/>
            </a:xfrm>
            <a:custGeom>
              <a:avLst/>
              <a:gdLst>
                <a:gd name="T0" fmla="*/ 0 w 240"/>
                <a:gd name="T1" fmla="*/ 2147483647 h 2976"/>
                <a:gd name="T2" fmla="*/ 2147483647 w 240"/>
                <a:gd name="T3" fmla="*/ 2147483647 h 2976"/>
                <a:gd name="T4" fmla="*/ 2147483647 w 240"/>
                <a:gd name="T5" fmla="*/ 0 h 2976"/>
                <a:gd name="T6" fmla="*/ 0 w 240"/>
                <a:gd name="T7" fmla="*/ 0 h 29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976"/>
                <a:gd name="T14" fmla="*/ 240 w 240"/>
                <a:gd name="T15" fmla="*/ 2976 h 29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976">
                  <a:moveTo>
                    <a:pt x="0" y="2976"/>
                  </a:moveTo>
                  <a:lnTo>
                    <a:pt x="240" y="2976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545F3AF7-11BF-E04B-923A-EB22D8D02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8700" y="1982788"/>
              <a:ext cx="1457325" cy="3941762"/>
            </a:xfrm>
            <a:custGeom>
              <a:avLst/>
              <a:gdLst>
                <a:gd name="T0" fmla="*/ 0 w 240"/>
                <a:gd name="T1" fmla="*/ 2147483647 h 2976"/>
                <a:gd name="T2" fmla="*/ 2147483647 w 240"/>
                <a:gd name="T3" fmla="*/ 2147483647 h 2976"/>
                <a:gd name="T4" fmla="*/ 2147483647 w 240"/>
                <a:gd name="T5" fmla="*/ 0 h 2976"/>
                <a:gd name="T6" fmla="*/ 0 w 240"/>
                <a:gd name="T7" fmla="*/ 0 h 29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976"/>
                <a:gd name="T14" fmla="*/ 240 w 240"/>
                <a:gd name="T15" fmla="*/ 2976 h 29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976">
                  <a:moveTo>
                    <a:pt x="0" y="2976"/>
                  </a:moveTo>
                  <a:lnTo>
                    <a:pt x="240" y="2976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xmlns="" id="{3C6C8FA0-5BC1-5243-A4A4-1771885E3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1263" y="4130675"/>
              <a:ext cx="0" cy="74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Text Box 18">
              <a:extLst>
                <a:ext uri="{FF2B5EF4-FFF2-40B4-BE49-F238E27FC236}">
                  <a16:creationId xmlns:a16="http://schemas.microsoft.com/office/drawing/2014/main" xmlns="" id="{98547C32-1552-4F43-BE0E-93D286A1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9750" y="5445125"/>
              <a:ext cx="127793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400">
                  <a:solidFill>
                    <a:schemeClr val="tx1"/>
                  </a:solidFill>
                  <a:ea typeface="MS PGothic" pitchFamily="34" charset="-128"/>
                </a:rPr>
                <a:t>Stimolazione</a:t>
              </a:r>
            </a:p>
            <a:p>
              <a:pPr algn="ctr" eaLnBrk="0" hangingPunct="0"/>
              <a:r>
                <a:rPr lang="it-IT" altLang="it-IT" sz="1400">
                  <a:solidFill>
                    <a:schemeClr val="tx1"/>
                  </a:solidFill>
                  <a:ea typeface="MS PGothic" pitchFamily="34" charset="-128"/>
                </a:rPr>
                <a:t>allergenica </a:t>
              </a:r>
            </a:p>
            <a:p>
              <a:pPr algn="ctr" eaLnBrk="0" hangingPunct="0"/>
              <a:r>
                <a:rPr lang="it-IT" altLang="it-IT" sz="1400">
                  <a:solidFill>
                    <a:schemeClr val="tx1"/>
                  </a:solidFill>
                  <a:ea typeface="MS PGothic" pitchFamily="34" charset="-128"/>
                </a:rPr>
                <a:t>bronchiale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D6998F2-8EDE-6543-85CA-629DAC72F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40513" y="1708150"/>
              <a:ext cx="2236787" cy="1004888"/>
              <a:chOff x="4313" y="570"/>
              <a:chExt cx="1409" cy="720"/>
            </a:xfrm>
          </p:grpSpPr>
          <p:sp>
            <p:nvSpPr>
              <p:cNvPr id="37" name="Text Box 20">
                <a:extLst>
                  <a:ext uri="{FF2B5EF4-FFF2-40B4-BE49-F238E27FC236}">
                    <a16:creationId xmlns:a16="http://schemas.microsoft.com/office/drawing/2014/main" xmlns="" id="{97CBE147-436A-1C4C-8C47-33BDF01352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0" y="570"/>
                <a:ext cx="1402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it-IT" altLang="it-IT" sz="1200">
                    <a:solidFill>
                      <a:schemeClr val="tx1"/>
                    </a:solidFill>
                    <a:ea typeface="MS PGothic" pitchFamily="34" charset="-128"/>
                  </a:rPr>
                  <a:t>Eosinofili</a:t>
                </a:r>
              </a:p>
              <a:p>
                <a:pPr eaLnBrk="0" hangingPunct="0"/>
                <a:r>
                  <a:rPr lang="it-IT" altLang="it-IT" sz="1200">
                    <a:solidFill>
                      <a:schemeClr val="tx1"/>
                    </a:solidFill>
                    <a:ea typeface="MS PGothic" pitchFamily="34" charset="-128"/>
                  </a:rPr>
                  <a:t>IL-5</a:t>
                </a:r>
              </a:p>
              <a:p>
                <a:pPr eaLnBrk="0" hangingPunct="0"/>
                <a:r>
                  <a:rPr lang="it-IT" altLang="it-IT" sz="1200">
                    <a:solidFill>
                      <a:schemeClr val="tx1"/>
                    </a:solidFill>
                    <a:ea typeface="MS PGothic" pitchFamily="34" charset="-128"/>
                  </a:rPr>
                  <a:t>Basofili</a:t>
                </a:r>
              </a:p>
              <a:p>
                <a:pPr eaLnBrk="0" hangingPunct="0"/>
                <a:r>
                  <a:rPr lang="it-IT" altLang="it-IT" sz="1200">
                    <a:solidFill>
                      <a:schemeClr val="tx1"/>
                    </a:solidFill>
                    <a:ea typeface="MS PGothic" pitchFamily="34" charset="-128"/>
                  </a:rPr>
                  <a:t>Degranulazione</a:t>
                </a:r>
              </a:p>
              <a:p>
                <a:pPr eaLnBrk="0" hangingPunct="0"/>
                <a:r>
                  <a:rPr lang="it-IT" altLang="it-IT" sz="1200">
                    <a:solidFill>
                      <a:schemeClr val="tx1"/>
                    </a:solidFill>
                    <a:ea typeface="MS PGothic" pitchFamily="34" charset="-128"/>
                  </a:rPr>
                  <a:t>mastocitaria</a:t>
                </a:r>
              </a:p>
            </p:txBody>
          </p:sp>
          <p:sp>
            <p:nvSpPr>
              <p:cNvPr id="38" name="Line 21">
                <a:extLst>
                  <a:ext uri="{FF2B5EF4-FFF2-40B4-BE49-F238E27FC236}">
                    <a16:creationId xmlns:a16="http://schemas.microsoft.com/office/drawing/2014/main" xmlns="" id="{3E7B8442-3282-B740-A1B5-E5D8BFA59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5" y="612"/>
                <a:ext cx="0" cy="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9" name="Line 22">
                <a:extLst>
                  <a:ext uri="{FF2B5EF4-FFF2-40B4-BE49-F238E27FC236}">
                    <a16:creationId xmlns:a16="http://schemas.microsoft.com/office/drawing/2014/main" xmlns="" id="{10CBD3E7-0F70-6943-B293-E9F543827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3" y="755"/>
                <a:ext cx="0" cy="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0" name="Line 23">
                <a:extLst>
                  <a:ext uri="{FF2B5EF4-FFF2-40B4-BE49-F238E27FC236}">
                    <a16:creationId xmlns:a16="http://schemas.microsoft.com/office/drawing/2014/main" xmlns="" id="{B679C0C9-0458-EA43-A111-458A6867C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4" y="887"/>
                <a:ext cx="0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" name="Line 24">
                <a:extLst>
                  <a:ext uri="{FF2B5EF4-FFF2-40B4-BE49-F238E27FC236}">
                    <a16:creationId xmlns:a16="http://schemas.microsoft.com/office/drawing/2014/main" xmlns="" id="{AFC7FF00-5D11-EB41-B088-724DAC0A11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6" y="1029"/>
                <a:ext cx="0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1" name="Text Box 25">
              <a:extLst>
                <a:ext uri="{FF2B5EF4-FFF2-40B4-BE49-F238E27FC236}">
                  <a16:creationId xmlns:a16="http://schemas.microsoft.com/office/drawing/2014/main" xmlns="" id="{4EED91A0-05A4-5C41-A07A-B38AD0CC6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588" y="5424488"/>
              <a:ext cx="981075" cy="94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altLang="it-IT" sz="1400">
                  <a:solidFill>
                    <a:schemeClr val="tx1"/>
                  </a:solidFill>
                  <a:ea typeface="MS PGothic" pitchFamily="34" charset="-128"/>
                </a:rPr>
                <a:t>Eosinofili</a:t>
              </a:r>
            </a:p>
            <a:p>
              <a:pPr eaLnBrk="0" hangingPunct="0"/>
              <a:r>
                <a:rPr lang="it-IT" altLang="it-IT" sz="1400">
                  <a:solidFill>
                    <a:schemeClr val="tx1"/>
                  </a:solidFill>
                  <a:ea typeface="MS PGothic" pitchFamily="34" charset="-128"/>
                </a:rPr>
                <a:t>ICAM-1</a:t>
              </a:r>
            </a:p>
            <a:p>
              <a:pPr eaLnBrk="0" hangingPunct="0"/>
              <a:r>
                <a:rPr lang="it-IT" altLang="it-IT" sz="1400">
                  <a:solidFill>
                    <a:schemeClr val="tx1"/>
                  </a:solidFill>
                  <a:ea typeface="MS PGothic" pitchFamily="34" charset="-128"/>
                </a:rPr>
                <a:t>VCAM-1</a:t>
              </a:r>
            </a:p>
            <a:p>
              <a:pPr eaLnBrk="0" hangingPunct="0"/>
              <a:endParaRPr lang="it-IT" altLang="it-IT" sz="1400">
                <a:solidFill>
                  <a:schemeClr val="tx1"/>
                </a:solidFill>
                <a:ea typeface="MS PGothic" pitchFamily="34" charset="-128"/>
              </a:endParaRPr>
            </a:p>
          </p:txBody>
        </p:sp>
        <p:sp>
          <p:nvSpPr>
            <p:cNvPr id="22" name="Line 26">
              <a:extLst>
                <a:ext uri="{FF2B5EF4-FFF2-40B4-BE49-F238E27FC236}">
                  <a16:creationId xmlns:a16="http://schemas.microsoft.com/office/drawing/2014/main" xmlns="" id="{930A0CF7-CD25-B444-93B3-F5868B371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225" y="5511800"/>
              <a:ext cx="0" cy="125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Line 27">
              <a:extLst>
                <a:ext uri="{FF2B5EF4-FFF2-40B4-BE49-F238E27FC236}">
                  <a16:creationId xmlns:a16="http://schemas.microsoft.com/office/drawing/2014/main" xmlns="" id="{796B17E3-30F7-4341-A48D-AC21B51349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050" y="5708650"/>
              <a:ext cx="0" cy="125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Line 28">
              <a:extLst>
                <a:ext uri="{FF2B5EF4-FFF2-40B4-BE49-F238E27FC236}">
                  <a16:creationId xmlns:a16="http://schemas.microsoft.com/office/drawing/2014/main" xmlns="" id="{DE190F10-EAA7-4343-8C1E-5B9D943E2F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988" y="5940425"/>
              <a:ext cx="0" cy="123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" name="AutoShape 29">
              <a:extLst>
                <a:ext uri="{FF2B5EF4-FFF2-40B4-BE49-F238E27FC236}">
                  <a16:creationId xmlns:a16="http://schemas.microsoft.com/office/drawing/2014/main" xmlns="" id="{904280ED-267D-FA4D-9822-C987C3629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363" y="2636838"/>
              <a:ext cx="542925" cy="2592387"/>
            </a:xfrm>
            <a:prstGeom prst="downArrow">
              <a:avLst>
                <a:gd name="adj1" fmla="val 46630"/>
                <a:gd name="adj2" fmla="val 61963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00"/>
                </a:gs>
              </a:gsLst>
              <a:lin ang="5400000" scaled="1"/>
            </a:grad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it-IT" altLang="it-IT">
                <a:solidFill>
                  <a:srgbClr val="FFFF00"/>
                </a:solidFill>
              </a:endParaRPr>
            </a:p>
          </p:txBody>
        </p:sp>
        <p:sp>
          <p:nvSpPr>
            <p:cNvPr id="26" name="AutoShape 30">
              <a:extLst>
                <a:ext uri="{FF2B5EF4-FFF2-40B4-BE49-F238E27FC236}">
                  <a16:creationId xmlns:a16="http://schemas.microsoft.com/office/drawing/2014/main" xmlns="" id="{69E2651C-214D-2044-BF08-1EF802F7B5D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7262813" y="2765425"/>
              <a:ext cx="542925" cy="2665413"/>
            </a:xfrm>
            <a:prstGeom prst="downArrow">
              <a:avLst>
                <a:gd name="adj1" fmla="val 46630"/>
                <a:gd name="adj2" fmla="val 63708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00"/>
                </a:gs>
              </a:gsLst>
              <a:lin ang="5400000" scaled="1"/>
            </a:grad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it-IT" altLang="it-IT">
                <a:solidFill>
                  <a:srgbClr val="FFFF00"/>
                </a:solidFill>
              </a:endParaRPr>
            </a:p>
          </p:txBody>
        </p:sp>
        <p:sp>
          <p:nvSpPr>
            <p:cNvPr id="27" name="Text Box 31">
              <a:extLst>
                <a:ext uri="{FF2B5EF4-FFF2-40B4-BE49-F238E27FC236}">
                  <a16:creationId xmlns:a16="http://schemas.microsoft.com/office/drawing/2014/main" xmlns="" id="{5238091E-811C-354A-AD41-ACDF67DC1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150" y="1874838"/>
              <a:ext cx="127793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400">
                  <a:solidFill>
                    <a:schemeClr val="tx1"/>
                  </a:solidFill>
                  <a:ea typeface="MS PGothic" pitchFamily="34" charset="-128"/>
                </a:rPr>
                <a:t>Stimolazione</a:t>
              </a:r>
            </a:p>
            <a:p>
              <a:pPr algn="ctr" eaLnBrk="0" hangingPunct="0"/>
              <a:r>
                <a:rPr lang="it-IT" altLang="it-IT" sz="1400">
                  <a:solidFill>
                    <a:schemeClr val="tx1"/>
                  </a:solidFill>
                  <a:ea typeface="MS PGothic" pitchFamily="34" charset="-128"/>
                </a:rPr>
                <a:t>allergenica </a:t>
              </a:r>
            </a:p>
            <a:p>
              <a:pPr algn="ctr" eaLnBrk="0" hangingPunct="0"/>
              <a:r>
                <a:rPr lang="it-IT" altLang="it-IT" sz="1400">
                  <a:solidFill>
                    <a:schemeClr val="tx1"/>
                  </a:solidFill>
                  <a:ea typeface="MS PGothic" pitchFamily="34" charset="-128"/>
                </a:rPr>
                <a:t>nasale</a:t>
              </a:r>
            </a:p>
          </p:txBody>
        </p:sp>
        <p:sp>
          <p:nvSpPr>
            <p:cNvPr id="28" name="Text Box 32">
              <a:extLst>
                <a:ext uri="{FF2B5EF4-FFF2-40B4-BE49-F238E27FC236}">
                  <a16:creationId xmlns:a16="http://schemas.microsoft.com/office/drawing/2014/main" xmlns="" id="{19FE2564-9F9D-FF45-8BC8-88F080317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8350" y="3562350"/>
              <a:ext cx="1160463" cy="466725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Riflesso</a:t>
              </a:r>
            </a:p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naso-bronchi</a:t>
              </a:r>
            </a:p>
          </p:txBody>
        </p:sp>
        <p:sp>
          <p:nvSpPr>
            <p:cNvPr id="29" name="Text Box 33">
              <a:extLst>
                <a:ext uri="{FF2B5EF4-FFF2-40B4-BE49-F238E27FC236}">
                  <a16:creationId xmlns:a16="http://schemas.microsoft.com/office/drawing/2014/main" xmlns="" id="{6D601A26-ACA9-CB4D-AFCB-FA8765962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9400" y="2803525"/>
              <a:ext cx="887413" cy="284163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Allergene</a:t>
              </a:r>
            </a:p>
          </p:txBody>
        </p:sp>
        <p:sp>
          <p:nvSpPr>
            <p:cNvPr id="30" name="Text Box 34">
              <a:extLst>
                <a:ext uri="{FF2B5EF4-FFF2-40B4-BE49-F238E27FC236}">
                  <a16:creationId xmlns:a16="http://schemas.microsoft.com/office/drawing/2014/main" xmlns="" id="{609381E4-8690-A041-93BF-95330C177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8175" y="3560763"/>
              <a:ext cx="1295400" cy="466725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Gocciolamento</a:t>
              </a:r>
            </a:p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retronasale</a:t>
              </a:r>
            </a:p>
          </p:txBody>
        </p:sp>
        <p:sp>
          <p:nvSpPr>
            <p:cNvPr id="31" name="Text Box 35">
              <a:extLst>
                <a:ext uri="{FF2B5EF4-FFF2-40B4-BE49-F238E27FC236}">
                  <a16:creationId xmlns:a16="http://schemas.microsoft.com/office/drawing/2014/main" xmlns="" id="{02586817-4BE0-6D40-AC94-B44AF8A7E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5900" y="4184650"/>
              <a:ext cx="889000" cy="284163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Citochine</a:t>
              </a:r>
            </a:p>
          </p:txBody>
        </p:sp>
        <p:sp>
          <p:nvSpPr>
            <p:cNvPr id="32" name="Text Box 36">
              <a:extLst>
                <a:ext uri="{FF2B5EF4-FFF2-40B4-BE49-F238E27FC236}">
                  <a16:creationId xmlns:a16="http://schemas.microsoft.com/office/drawing/2014/main" xmlns="" id="{996EAD8B-4857-2E4C-81A7-8683CB6FB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3925" y="2794000"/>
              <a:ext cx="1100138" cy="649288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Perdita della</a:t>
              </a:r>
            </a:p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funzione</a:t>
              </a:r>
            </a:p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filtrante</a:t>
              </a:r>
            </a:p>
          </p:txBody>
        </p:sp>
        <p:sp>
          <p:nvSpPr>
            <p:cNvPr id="33" name="Text Box 37">
              <a:extLst>
                <a:ext uri="{FF2B5EF4-FFF2-40B4-BE49-F238E27FC236}">
                  <a16:creationId xmlns:a16="http://schemas.microsoft.com/office/drawing/2014/main" xmlns="" id="{1FF246ED-A244-B943-8D8E-0D91FC9BC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038" y="4884738"/>
              <a:ext cx="855662" cy="466725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Infezione</a:t>
              </a:r>
            </a:p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virale</a:t>
              </a:r>
            </a:p>
          </p:txBody>
        </p:sp>
        <p:sp>
          <p:nvSpPr>
            <p:cNvPr id="34" name="Text Box 38">
              <a:extLst>
                <a:ext uri="{FF2B5EF4-FFF2-40B4-BE49-F238E27FC236}">
                  <a16:creationId xmlns:a16="http://schemas.microsoft.com/office/drawing/2014/main" xmlns="" id="{78417A4E-F42F-7542-BF6D-05881774D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4363" y="4629150"/>
              <a:ext cx="1212850" cy="284163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Midollo osseo</a:t>
              </a:r>
            </a:p>
          </p:txBody>
        </p:sp>
        <p:sp>
          <p:nvSpPr>
            <p:cNvPr id="35" name="Text Box 39">
              <a:extLst>
                <a:ext uri="{FF2B5EF4-FFF2-40B4-BE49-F238E27FC236}">
                  <a16:creationId xmlns:a16="http://schemas.microsoft.com/office/drawing/2014/main" xmlns="" id="{4DDFFC64-10B9-4344-9422-DF721B7A8A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2950" y="3921125"/>
              <a:ext cx="954088" cy="284163"/>
            </a:xfrm>
            <a:prstGeom prst="rect">
              <a:avLst/>
            </a:prstGeom>
            <a:solidFill>
              <a:srgbClr val="00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altLang="it-IT" sz="1200">
                  <a:solidFill>
                    <a:schemeClr val="bg1"/>
                  </a:solidFill>
                  <a:ea typeface="MS PGothic" pitchFamily="34" charset="-128"/>
                </a:rPr>
                <a:t>Precursori</a:t>
              </a:r>
            </a:p>
          </p:txBody>
        </p:sp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xmlns="" id="{FF8BA38D-0FF9-AD4C-B0E6-DAD420707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2711450"/>
              <a:ext cx="390525" cy="2543175"/>
            </a:xfrm>
            <a:prstGeom prst="upDownArrow">
              <a:avLst>
                <a:gd name="adj1" fmla="val 36630"/>
                <a:gd name="adj2" fmla="val 52339"/>
              </a:avLst>
            </a:prstGeom>
            <a:solidFill>
              <a:srgbClr val="FF8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it-IT" altLang="it-IT">
                <a:solidFill>
                  <a:srgbClr val="FFFF00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22D8285-08A1-254A-9B97-446939588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4"/>
    </mc:Choice>
    <mc:Fallback xmlns="">
      <p:transition spd="slow" advTm="3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48E0AAE-72EE-6243-BB2F-6FBDA233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110" y="365125"/>
            <a:ext cx="3492690" cy="1325563"/>
          </a:xfrm>
        </p:spPr>
        <p:txBody>
          <a:bodyPr/>
          <a:lstStyle/>
          <a:p>
            <a:r>
              <a:rPr lang="it-IT" dirty="0"/>
              <a:t>Di notte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D2E5587-E45D-4D46-AE91-34E76C5BC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7336" y="1825625"/>
            <a:ext cx="3656463" cy="4351338"/>
          </a:xfrm>
        </p:spPr>
        <p:txBody>
          <a:bodyPr/>
          <a:lstStyle/>
          <a:p>
            <a:r>
              <a:rPr lang="it-IT" dirty="0"/>
              <a:t>Aumentato tono colinergico</a:t>
            </a:r>
          </a:p>
          <a:p>
            <a:r>
              <a:rPr lang="it-IT" dirty="0"/>
              <a:t>Posizione supina </a:t>
            </a:r>
          </a:p>
          <a:p>
            <a:r>
              <a:rPr lang="it-IT" dirty="0"/>
              <a:t>Reflusso gastro-esofageo (eventuale)</a:t>
            </a:r>
          </a:p>
          <a:p>
            <a:r>
              <a:rPr lang="it-IT" dirty="0"/>
              <a:t>Respirare aria fredda</a:t>
            </a:r>
          </a:p>
          <a:p>
            <a:r>
              <a:rPr lang="it-IT" dirty="0"/>
              <a:t>Presenza allergeni nella camera da letto (es. acari)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1041ACA-4984-D645-9ADD-F7FC39B2D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85" y="1289050"/>
            <a:ext cx="6502400" cy="42799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49076B41-AF26-5042-84E9-17FAB3BB4869}"/>
              </a:ext>
            </a:extLst>
          </p:cNvPr>
          <p:cNvSpPr/>
          <p:nvPr/>
        </p:nvSpPr>
        <p:spPr>
          <a:xfrm>
            <a:off x="497385" y="5227093"/>
            <a:ext cx="6502400" cy="341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C1F8BC2-58F5-E240-A58D-47EAB6E07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1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52"/>
    </mc:Choice>
    <mc:Fallback xmlns="">
      <p:transition spd="slow" advTm="3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Rectangle 3">
            <a:extLst>
              <a:ext uri="{FF2B5EF4-FFF2-40B4-BE49-F238E27FC236}">
                <a16:creationId xmlns:a16="http://schemas.microsoft.com/office/drawing/2014/main" xmlns="" id="{CF1D03DD-AFD1-8543-B74F-DAD183478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4525" y="1138239"/>
            <a:ext cx="8934450" cy="48418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 typeface="Symbol" pitchFamily="2" charset="2"/>
              <a:buNone/>
            </a:pPr>
            <a:r>
              <a:rPr lang="it-IT" altLang="it-IT" sz="2100" dirty="0"/>
              <a:t> </a:t>
            </a:r>
            <a:endParaRPr lang="it-IT" altLang="it-IT" b="1" u="sng" dirty="0">
              <a:solidFill>
                <a:srgbClr val="FFFF66"/>
              </a:solidFill>
            </a:endParaRPr>
          </a:p>
          <a:p>
            <a:pPr>
              <a:lnSpc>
                <a:spcPct val="90000"/>
              </a:lnSpc>
            </a:pPr>
            <a:r>
              <a:rPr lang="it-IT" altLang="it-IT" sz="3200" dirty="0"/>
              <a:t>L’infiammazione cronica delle vie aeree è presente anche in assenza di sintomatologia.</a:t>
            </a:r>
          </a:p>
          <a:p>
            <a:pPr>
              <a:lnSpc>
                <a:spcPct val="90000"/>
              </a:lnSpc>
            </a:pPr>
            <a:endParaRPr lang="it-IT" altLang="it-IT" sz="3200" dirty="0"/>
          </a:p>
          <a:p>
            <a:pPr>
              <a:lnSpc>
                <a:spcPct val="90000"/>
              </a:lnSpc>
            </a:pPr>
            <a:r>
              <a:rPr lang="it-IT" altLang="it-IT" sz="3200" dirty="0"/>
              <a:t>E’ caratteristica dell’asma una variabilità di modi e di tempi delle manifestazioni cliniche, osservabile anche in uno stesso soggetto.</a:t>
            </a:r>
          </a:p>
          <a:p>
            <a:pPr>
              <a:lnSpc>
                <a:spcPct val="90000"/>
              </a:lnSpc>
            </a:pPr>
            <a:endParaRPr lang="it-IT" altLang="it-IT" sz="3200" dirty="0"/>
          </a:p>
          <a:p>
            <a:pPr>
              <a:lnSpc>
                <a:spcPct val="90000"/>
              </a:lnSpc>
              <a:buFont typeface="Symbol" pitchFamily="2" charset="2"/>
              <a:buNone/>
            </a:pPr>
            <a:r>
              <a:rPr lang="it-IT" altLang="it-IT" sz="1300" i="1" dirty="0"/>
              <a:t>Progetto Mondiale Asma – NIH, OMS 1998</a:t>
            </a:r>
            <a:endParaRPr lang="it-IT" altLang="it-IT" sz="2400" dirty="0"/>
          </a:p>
          <a:p>
            <a:pPr algn="ctr">
              <a:lnSpc>
                <a:spcPct val="90000"/>
              </a:lnSpc>
              <a:spcBef>
                <a:spcPct val="50000"/>
              </a:spcBef>
              <a:buFont typeface="Symbol" pitchFamily="2" charset="2"/>
              <a:buNone/>
            </a:pPr>
            <a:endParaRPr lang="it-IT" altLang="it-IT" sz="2100" dirty="0"/>
          </a:p>
        </p:txBody>
      </p:sp>
      <p:sp>
        <p:nvSpPr>
          <p:cNvPr id="221188" name="Rectangle 4">
            <a:extLst>
              <a:ext uri="{FF2B5EF4-FFF2-40B4-BE49-F238E27FC236}">
                <a16:creationId xmlns:a16="http://schemas.microsoft.com/office/drawing/2014/main" xmlns="" id="{E18ABEF4-EBC9-2842-97A9-640E52543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0"/>
            <a:ext cx="10287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algn="ctr"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endParaRPr lang="en-GB" altLang="it-IT" sz="4200"/>
          </a:p>
        </p:txBody>
      </p:sp>
      <p:graphicFrame>
        <p:nvGraphicFramePr>
          <p:cNvPr id="221190" name="Object 6">
            <a:extLst>
              <a:ext uri="{FF2B5EF4-FFF2-40B4-BE49-F238E27FC236}">
                <a16:creationId xmlns:a16="http://schemas.microsoft.com/office/drawing/2014/main" xmlns="" id="{70AD1A3A-C7E2-2E49-AA83-404A9EDE5C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52919" y="329405"/>
          <a:ext cx="1173162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0" name="Fotografia Photo Editor" r:id="rId6" imgW="977900" imgH="914400" progId="MSPhotoEd.3">
                  <p:embed/>
                </p:oleObj>
              </mc:Choice>
              <mc:Fallback>
                <p:oleObj name="Fotografia Photo Editor" r:id="rId6" imgW="977900" imgH="914400" progId="MSPhotoEd.3">
                  <p:embed/>
                  <p:pic>
                    <p:nvPicPr>
                      <p:cNvPr id="221190" name="Object 6">
                        <a:extLst>
                          <a:ext uri="{FF2B5EF4-FFF2-40B4-BE49-F238E27FC236}">
                            <a16:creationId xmlns:a16="http://schemas.microsoft.com/office/drawing/2014/main" xmlns="" id="{70AD1A3A-C7E2-2E49-AA83-404A9EDE5C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919" y="329405"/>
                        <a:ext cx="1173162" cy="109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37C07C7-EBD9-0A4D-9CE9-472E84995C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8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8"/>
    </mc:Choice>
    <mc:Fallback xmlns="">
      <p:transition spd="slow" advTm="2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/>
          </p:cNvSpPr>
          <p:nvPr>
            <p:ph type="title" idx="4294967295"/>
          </p:nvPr>
        </p:nvSpPr>
        <p:spPr>
          <a:xfrm>
            <a:off x="2459039" y="274639"/>
            <a:ext cx="7273925" cy="70643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it-IT" altLang="it-IT" sz="3600" b="1" dirty="0">
                <a:solidFill>
                  <a:srgbClr val="000099"/>
                </a:solidFill>
              </a:rPr>
              <a:t>Indagini per valutare tipo e grado di infiammazione bronchiale</a:t>
            </a:r>
          </a:p>
        </p:txBody>
      </p:sp>
      <p:sp>
        <p:nvSpPr>
          <p:cNvPr id="66563" name="Segnaposto contenuto 2"/>
          <p:cNvSpPr>
            <a:spLocks noGrp="1"/>
          </p:cNvSpPr>
          <p:nvPr>
            <p:ph idx="4294967295"/>
          </p:nvPr>
        </p:nvSpPr>
        <p:spPr>
          <a:xfrm>
            <a:off x="2079625" y="1628776"/>
            <a:ext cx="8032750" cy="4176713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it-IT" altLang="it-IT" sz="2400" dirty="0">
                <a:solidFill>
                  <a:srgbClr val="000099"/>
                </a:solidFill>
                <a:latin typeface="Arial "/>
              </a:rPr>
              <a:t>Nell’asma di tipo 2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2400" dirty="0">
                <a:solidFill>
                  <a:srgbClr val="000099"/>
                </a:solidFill>
                <a:latin typeface="Arial "/>
              </a:rPr>
              <a:t>Misurazione degli eosinofili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it-IT" altLang="it-IT" dirty="0">
                <a:solidFill>
                  <a:srgbClr val="000099"/>
                </a:solidFill>
                <a:latin typeface="Arial "/>
              </a:rPr>
              <a:t>Nel sangue periferico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it-IT" altLang="it-IT" dirty="0">
                <a:solidFill>
                  <a:srgbClr val="000099"/>
                </a:solidFill>
                <a:latin typeface="Arial "/>
              </a:rPr>
              <a:t>Diverse soglie (200, 300 o 400 cellule/</a:t>
            </a:r>
            <a:r>
              <a:rPr lang="it-IT" altLang="it-IT" dirty="0" err="1">
                <a:solidFill>
                  <a:srgbClr val="000099"/>
                </a:solidFill>
                <a:latin typeface="Arial "/>
              </a:rPr>
              <a:t>ul</a:t>
            </a:r>
            <a:r>
              <a:rPr lang="it-IT" altLang="it-IT" dirty="0">
                <a:solidFill>
                  <a:srgbClr val="000099"/>
                </a:solidFill>
                <a:latin typeface="Arial "/>
              </a:rPr>
              <a:t>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it-IT" altLang="it-IT" dirty="0">
                <a:solidFill>
                  <a:srgbClr val="000099"/>
                </a:solidFill>
                <a:latin typeface="Arial "/>
              </a:rPr>
              <a:t>Nell’espettorato indotto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it-IT" altLang="it-IT" dirty="0">
                <a:solidFill>
                  <a:srgbClr val="000099"/>
                </a:solidFill>
                <a:latin typeface="Arial "/>
              </a:rPr>
              <a:t>Più sensibile del sangue periferico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altLang="it-IT" sz="2400" dirty="0">
                <a:solidFill>
                  <a:srgbClr val="000099"/>
                </a:solidFill>
                <a:latin typeface="Arial "/>
              </a:rPr>
              <a:t>Misurazione dell’ossido nitrico esalato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it-IT" altLang="it-IT" dirty="0">
                <a:solidFill>
                  <a:srgbClr val="000099"/>
                </a:solidFill>
                <a:latin typeface="Arial "/>
              </a:rPr>
              <a:t>Molto sensibile al trattamento con CSI</a:t>
            </a:r>
          </a:p>
          <a:p>
            <a:pPr>
              <a:buFont typeface="Arial" pitchFamily="34" charset="0"/>
              <a:buChar char="•"/>
              <a:defRPr/>
            </a:pPr>
            <a:endParaRPr lang="it-IT" altLang="it-IT" sz="2400" dirty="0">
              <a:solidFill>
                <a:srgbClr val="000099"/>
              </a:solidFill>
              <a:latin typeface="Arial 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2082794-0C07-9E4C-8A84-80B0D7F47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13478"/>
      </p:ext>
    </p:extLst>
  </p:cSld>
  <p:clrMapOvr>
    <a:masterClrMapping/>
  </p:clrMapOvr>
  <p:transition spd="slow" advTm="43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2381251" y="1700213"/>
            <a:ext cx="8107363" cy="4392612"/>
          </a:xfrm>
        </p:spPr>
        <p:txBody>
          <a:bodyPr rtlCol="0">
            <a:noAutofit/>
          </a:bodyPr>
          <a:lstStyle/>
          <a:p>
            <a:pPr>
              <a:spcBef>
                <a:spcPct val="0"/>
              </a:spcBef>
              <a:buClr>
                <a:srgbClr val="FF9900"/>
              </a:buClr>
              <a:buNone/>
              <a:defRPr/>
            </a:pPr>
            <a:r>
              <a:rPr lang="it-IT" altLang="it-IT" sz="2400" b="1" dirty="0">
                <a:solidFill>
                  <a:srgbClr val="000099"/>
                </a:solidFill>
                <a:cs typeface="Arial" pitchFamily="34" charset="0"/>
              </a:rPr>
              <a:t>Differenti fenotipi di asma sono riconoscibili 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it-IT" altLang="it-IT" sz="2400" dirty="0">
                <a:solidFill>
                  <a:srgbClr val="000099"/>
                </a:solidFill>
                <a:cs typeface="Arial" pitchFamily="34" charset="0"/>
              </a:rPr>
              <a:t>In base all’eziologia allergica</a:t>
            </a:r>
            <a:endParaRPr lang="it-IT" altLang="it-IT" sz="2000" dirty="0">
              <a:solidFill>
                <a:srgbClr val="000099"/>
              </a:solidFill>
              <a:cs typeface="Arial" pitchFamily="34" charset="0"/>
            </a:endParaRPr>
          </a:p>
          <a:p>
            <a:pPr lvl="1">
              <a:spcBef>
                <a:spcPct val="0"/>
              </a:spcBef>
              <a:buClr>
                <a:srgbClr val="FF9900"/>
              </a:buClr>
              <a:buFont typeface="Calibri" panose="020F0502020204030204" pitchFamily="34" charset="0"/>
              <a:buChar char="-"/>
              <a:defRPr/>
            </a:pPr>
            <a:r>
              <a:rPr lang="it-IT" altLang="it-IT" sz="2000" dirty="0">
                <a:solidFill>
                  <a:srgbClr val="000099"/>
                </a:solidFill>
                <a:cs typeface="Arial" pitchFamily="34" charset="0"/>
              </a:rPr>
              <a:t>Asma allergico e non allergico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it-IT" altLang="it-IT" sz="2400" dirty="0">
                <a:solidFill>
                  <a:srgbClr val="000099"/>
                </a:solidFill>
                <a:cs typeface="Arial" pitchFamily="34" charset="0"/>
              </a:rPr>
              <a:t>In base alle abitudini di vita</a:t>
            </a:r>
          </a:p>
          <a:p>
            <a:pPr lvl="1">
              <a:spcBef>
                <a:spcPct val="0"/>
              </a:spcBef>
              <a:buClr>
                <a:srgbClr val="FF9900"/>
              </a:buClr>
              <a:buFont typeface="Calibri" panose="020F0502020204030204" pitchFamily="34" charset="0"/>
              <a:buChar char="-"/>
              <a:defRPr/>
            </a:pPr>
            <a:r>
              <a:rPr lang="it-IT" altLang="it-IT" sz="2000" dirty="0">
                <a:solidFill>
                  <a:srgbClr val="000099"/>
                </a:solidFill>
                <a:cs typeface="Arial" pitchFamily="34" charset="0"/>
              </a:rPr>
              <a:t>Asma e fumo, asma ed obesità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it-IT" altLang="it-IT" sz="2400" dirty="0">
                <a:solidFill>
                  <a:srgbClr val="000099"/>
                </a:solidFill>
                <a:cs typeface="Arial" pitchFamily="34" charset="0"/>
              </a:rPr>
              <a:t>In base alle </a:t>
            </a:r>
            <a:r>
              <a:rPr lang="it-IT" altLang="it-IT" sz="2400" dirty="0" err="1">
                <a:solidFill>
                  <a:srgbClr val="000099"/>
                </a:solidFill>
                <a:cs typeface="Arial" pitchFamily="34" charset="0"/>
              </a:rPr>
              <a:t>comorbilità</a:t>
            </a:r>
            <a:endParaRPr lang="it-IT" altLang="it-IT" sz="2400" dirty="0">
              <a:solidFill>
                <a:srgbClr val="000099"/>
              </a:solidFill>
              <a:cs typeface="Arial" pitchFamily="34" charset="0"/>
            </a:endParaRPr>
          </a:p>
          <a:p>
            <a:pPr lvl="1">
              <a:spcBef>
                <a:spcPct val="0"/>
              </a:spcBef>
              <a:buClr>
                <a:srgbClr val="FF9900"/>
              </a:buClr>
              <a:buFont typeface="Calibri" panose="020F0502020204030204" pitchFamily="34" charset="0"/>
              <a:buChar char="-"/>
              <a:defRPr/>
            </a:pPr>
            <a:r>
              <a:rPr lang="it-IT" altLang="it-IT" sz="2000" dirty="0">
                <a:solidFill>
                  <a:srgbClr val="000099"/>
                </a:solidFill>
                <a:cs typeface="Arial" pitchFamily="34" charset="0"/>
              </a:rPr>
              <a:t>Asma e rinite, asma e reflusso-gastroesofageo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it-IT" altLang="it-IT" sz="2400" dirty="0">
                <a:solidFill>
                  <a:srgbClr val="000099"/>
                </a:solidFill>
                <a:cs typeface="Arial" pitchFamily="34" charset="0"/>
              </a:rPr>
              <a:t>In base ai fattori scatenanti</a:t>
            </a:r>
          </a:p>
          <a:p>
            <a:pPr lvl="1">
              <a:spcBef>
                <a:spcPct val="0"/>
              </a:spcBef>
              <a:buClr>
                <a:srgbClr val="FF9900"/>
              </a:buClr>
              <a:buFont typeface="Calibri" panose="020F0502020204030204" pitchFamily="34" charset="0"/>
              <a:buChar char="-"/>
              <a:defRPr/>
            </a:pPr>
            <a:r>
              <a:rPr lang="it-IT" altLang="it-IT" sz="2000" dirty="0">
                <a:solidFill>
                  <a:srgbClr val="000099"/>
                </a:solidFill>
                <a:cs typeface="Arial" pitchFamily="34" charset="0"/>
              </a:rPr>
              <a:t>Asma da sforzo, asma da aspirina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it-IT" altLang="it-IT" sz="2400" dirty="0">
                <a:solidFill>
                  <a:srgbClr val="000099"/>
                </a:solidFill>
                <a:cs typeface="Arial" pitchFamily="34" charset="0"/>
              </a:rPr>
              <a:t>In base alla gravità</a:t>
            </a:r>
          </a:p>
          <a:p>
            <a:pPr lvl="1">
              <a:spcBef>
                <a:spcPct val="0"/>
              </a:spcBef>
              <a:buClr>
                <a:srgbClr val="FF9900"/>
              </a:buClr>
              <a:buFont typeface="Calibri" panose="020F0502020204030204" pitchFamily="34" charset="0"/>
              <a:buChar char="-"/>
              <a:defRPr/>
            </a:pPr>
            <a:r>
              <a:rPr lang="it-IT" altLang="it-IT" sz="2000" dirty="0">
                <a:solidFill>
                  <a:srgbClr val="000099"/>
                </a:solidFill>
                <a:cs typeface="Arial" pitchFamily="34" charset="0"/>
              </a:rPr>
              <a:t>Asma di difficile controllo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it-IT" altLang="it-IT" sz="2400" dirty="0">
                <a:solidFill>
                  <a:srgbClr val="000099"/>
                </a:solidFill>
                <a:cs typeface="Arial" pitchFamily="34" charset="0"/>
              </a:rPr>
              <a:t>In base a caratteristiche fisiopatologiche</a:t>
            </a:r>
          </a:p>
          <a:p>
            <a:pPr lvl="1">
              <a:spcBef>
                <a:spcPct val="0"/>
              </a:spcBef>
              <a:buClr>
                <a:srgbClr val="FF9900"/>
              </a:buClr>
              <a:buFont typeface="Calibri" panose="020F0502020204030204" pitchFamily="34" charset="0"/>
              <a:buChar char="-"/>
              <a:defRPr/>
            </a:pPr>
            <a:r>
              <a:rPr lang="it-IT" altLang="it-IT" sz="2000" dirty="0">
                <a:solidFill>
                  <a:srgbClr val="000099"/>
                </a:solidFill>
                <a:cs typeface="Arial" pitchFamily="34" charset="0"/>
              </a:rPr>
              <a:t>Asma con componente ostruttiva irreversibile, asma dell’anziano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it-IT" altLang="it-IT" sz="2400" dirty="0">
                <a:solidFill>
                  <a:srgbClr val="000099"/>
                </a:solidFill>
                <a:cs typeface="Arial" pitchFamily="34" charset="0"/>
              </a:rPr>
              <a:t>In base al tipo di infiammazione bronchiale</a:t>
            </a:r>
          </a:p>
          <a:p>
            <a:pPr lvl="1">
              <a:spcBef>
                <a:spcPct val="0"/>
              </a:spcBef>
              <a:buClr>
                <a:srgbClr val="FF9900"/>
              </a:buClr>
              <a:buFont typeface="Calibri" panose="020F0502020204030204" pitchFamily="34" charset="0"/>
              <a:buChar char="-"/>
              <a:defRPr/>
            </a:pPr>
            <a:r>
              <a:rPr lang="it-IT" altLang="it-IT" sz="2000" dirty="0">
                <a:solidFill>
                  <a:srgbClr val="000099"/>
                </a:solidFill>
                <a:cs typeface="Arial" pitchFamily="34" charset="0"/>
              </a:rPr>
              <a:t>Asma </a:t>
            </a:r>
            <a:r>
              <a:rPr lang="it-IT" altLang="it-IT" sz="2000" dirty="0" err="1">
                <a:solidFill>
                  <a:srgbClr val="000099"/>
                </a:solidFill>
                <a:cs typeface="Arial" pitchFamily="34" charset="0"/>
              </a:rPr>
              <a:t>eosinofilico</a:t>
            </a:r>
            <a:r>
              <a:rPr lang="it-IT" altLang="it-IT" sz="2000" dirty="0">
                <a:solidFill>
                  <a:srgbClr val="000099"/>
                </a:solidFill>
                <a:cs typeface="Arial" pitchFamily="34" charset="0"/>
              </a:rPr>
              <a:t>, neutrofilo, misto, </a:t>
            </a:r>
            <a:r>
              <a:rPr lang="it-IT" altLang="it-IT" sz="2000" dirty="0" err="1">
                <a:solidFill>
                  <a:srgbClr val="000099"/>
                </a:solidFill>
                <a:cs typeface="Arial" pitchFamily="34" charset="0"/>
              </a:rPr>
              <a:t>paucigranulocitico</a:t>
            </a:r>
            <a:endParaRPr lang="it-IT" altLang="it-IT" sz="2000" dirty="0">
              <a:solidFill>
                <a:srgbClr val="000099"/>
              </a:solidFill>
              <a:cs typeface="Arial" pitchFamily="34" charset="0"/>
            </a:endParaRPr>
          </a:p>
          <a:p>
            <a:pPr marL="457200" lvl="1" indent="0">
              <a:spcBef>
                <a:spcPct val="0"/>
              </a:spcBef>
              <a:buClr>
                <a:srgbClr val="FF9900"/>
              </a:buClr>
              <a:buNone/>
              <a:defRPr/>
            </a:pPr>
            <a:endParaRPr lang="it-IT" altLang="it-IT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3575051" y="476250"/>
            <a:ext cx="5084763" cy="387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it-IT" sz="2600"/>
              <a:t>L’eterogeneità dell’asma</a:t>
            </a:r>
            <a:endParaRPr lang="en-US" altLang="it-IT" sz="3000"/>
          </a:p>
        </p:txBody>
      </p:sp>
      <p:sp>
        <p:nvSpPr>
          <p:cNvPr id="171011" name="Line 4"/>
          <p:cNvSpPr>
            <a:spLocks noChangeShapeType="1"/>
          </p:cNvSpPr>
          <p:nvPr/>
        </p:nvSpPr>
        <p:spPr bwMode="auto">
          <a:xfrm>
            <a:off x="2135188" y="1484313"/>
            <a:ext cx="8496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2ABAC1A-9E3E-524D-BCE3-2D9630558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6979"/>
      </p:ext>
    </p:extLst>
  </p:cSld>
  <p:clrMapOvr>
    <a:masterClrMapping/>
  </p:clrMapOvr>
  <p:transition spd="slow" advTm="96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3764" y="2281238"/>
            <a:ext cx="8008937" cy="305276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73058" name="CasellaDiTesto 3"/>
          <p:cNvSpPr txBox="1">
            <a:spLocks noChangeArrowheads="1"/>
          </p:cNvSpPr>
          <p:nvPr/>
        </p:nvSpPr>
        <p:spPr bwMode="auto">
          <a:xfrm>
            <a:off x="7040563" y="5959475"/>
            <a:ext cx="2908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altLang="it-IT">
                <a:solidFill>
                  <a:schemeClr val="bg1"/>
                </a:solidFill>
              </a:rPr>
              <a:t>Fahy, Nat Rev Immunol 2015</a:t>
            </a:r>
          </a:p>
        </p:txBody>
      </p:sp>
      <p:sp>
        <p:nvSpPr>
          <p:cNvPr id="173059" name="CasellaDiTesto 1"/>
          <p:cNvSpPr txBox="1">
            <a:spLocks noChangeArrowheads="1"/>
          </p:cNvSpPr>
          <p:nvPr/>
        </p:nvSpPr>
        <p:spPr bwMode="auto">
          <a:xfrm>
            <a:off x="2495550" y="333376"/>
            <a:ext cx="68849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2400"/>
              <a:t>Type 2 inflammation in asthma – present in most, absent in many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C04DC22-CB68-3644-9D89-AEE8AC411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5416"/>
      </p:ext>
    </p:extLst>
  </p:cSld>
  <p:clrMapOvr>
    <a:masterClrMapping/>
  </p:clrMapOvr>
  <p:transition spd="slow" advTm="30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85F1146-D767-C84E-9700-F05DF86D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 err="1"/>
              <a:t>Endotipi</a:t>
            </a:r>
            <a:r>
              <a:rPr lang="it-IT" dirty="0"/>
              <a:t> e Fenotipi dell’Asma Bronchiale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xmlns="" id="{AAA11CDC-9782-974F-9139-5476B4C26D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142400"/>
              </p:ext>
            </p:extLst>
          </p:nvPr>
        </p:nvGraphicFramePr>
        <p:xfrm>
          <a:off x="838196" y="1104182"/>
          <a:ext cx="10515600" cy="577038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61398108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410544978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81600967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394372998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416812063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1289299725"/>
                    </a:ext>
                  </a:extLst>
                </a:gridCol>
              </a:tblGrid>
              <a:tr h="57391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dirty="0" err="1">
                          <a:effectLst/>
                        </a:rPr>
                        <a:t>Endotype</a:t>
                      </a:r>
                      <a:endParaRPr lang="it-IT" sz="1800" b="1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>
                          <a:effectLst/>
                        </a:rPr>
                        <a:t>Phenotype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>
                          <a:effectLst/>
                        </a:rPr>
                        <a:t>Clinical characteristics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>
                          <a:effectLst/>
                        </a:rPr>
                        <a:t>Molecular mechanism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>
                          <a:effectLst/>
                        </a:rPr>
                        <a:t>Biomarkers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dirty="0">
                          <a:effectLst/>
                        </a:rPr>
                        <a:t>Natural </a:t>
                      </a:r>
                      <a:r>
                        <a:rPr lang="it-IT" sz="1800" b="1" dirty="0" err="1">
                          <a:effectLst/>
                        </a:rPr>
                        <a:t>history</a:t>
                      </a:r>
                      <a:endParaRPr lang="it-IT" sz="1800" b="1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7607322"/>
                  </a:ext>
                </a:extLst>
              </a:tr>
              <a:tr h="1014620">
                <a:tc>
                  <a:txBody>
                    <a:bodyPr/>
                    <a:lstStyle/>
                    <a:p>
                      <a:pPr algn="l" fontAlgn="ctr"/>
                      <a:r>
                        <a:rPr lang="it-IT" sz="2000" dirty="0">
                          <a:effectLst/>
                        </a:rPr>
                        <a:t>Th2 high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dirty="0" err="1">
                          <a:effectLst/>
                        </a:rPr>
                        <a:t>Atopic</a:t>
                      </a:r>
                      <a:r>
                        <a:rPr lang="it-IT" sz="1400" dirty="0">
                          <a:effectLst/>
                        </a:rPr>
                        <a:t> (</a:t>
                      </a:r>
                      <a:r>
                        <a:rPr lang="it-IT" sz="1400" dirty="0" err="1">
                          <a:effectLst/>
                        </a:rPr>
                        <a:t>early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onset</a:t>
                      </a:r>
                      <a:r>
                        <a:rPr lang="it-IT" sz="1400" dirty="0">
                          <a:effectLst/>
                        </a:rPr>
                        <a:t>)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>
                          <a:effectLst/>
                        </a:rPr>
                        <a:t>Well defined, early onset, steroid sensitive</a:t>
                      </a:r>
                    </a:p>
                  </a:txBody>
                  <a:tcPr marL="41840" marR="41840" marT="20920" marB="2092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dirty="0" err="1">
                          <a:effectLst/>
                        </a:rPr>
                        <a:t>Allergic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sensitization</a:t>
                      </a:r>
                      <a:endParaRPr lang="it-IT" sz="12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Blood/sputum eosinophil count, serum specific allergen IgE, high FeNO, high total IgE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dirty="0" err="1">
                          <a:effectLst/>
                        </a:rPr>
                        <a:t>Identifiable</a:t>
                      </a:r>
                      <a:r>
                        <a:rPr lang="it-IT" sz="1200" dirty="0">
                          <a:effectLst/>
                        </a:rPr>
                        <a:t> and </a:t>
                      </a:r>
                      <a:r>
                        <a:rPr lang="it-IT" sz="1200" dirty="0" err="1">
                          <a:effectLst/>
                        </a:rPr>
                        <a:t>treatable</a:t>
                      </a:r>
                      <a:r>
                        <a:rPr lang="it-IT" sz="1200" dirty="0">
                          <a:effectLst/>
                        </a:rPr>
                        <a:t>, </a:t>
                      </a:r>
                      <a:r>
                        <a:rPr lang="it-IT" sz="1200" dirty="0" err="1">
                          <a:effectLst/>
                        </a:rPr>
                        <a:t>preserved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lung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function</a:t>
                      </a:r>
                      <a:endParaRPr lang="it-IT" sz="12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3874251"/>
                  </a:ext>
                </a:extLst>
              </a:tr>
              <a:tr h="694213">
                <a:tc>
                  <a:txBody>
                    <a:bodyPr/>
                    <a:lstStyle/>
                    <a:p>
                      <a:pPr algn="l" fontAlgn="ctr"/>
                      <a:endParaRPr lang="it-IT" sz="200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dirty="0">
                          <a:effectLst/>
                        </a:rPr>
                        <a:t>Late </a:t>
                      </a:r>
                      <a:r>
                        <a:rPr lang="it-IT" sz="1400" dirty="0" err="1">
                          <a:effectLst/>
                        </a:rPr>
                        <a:t>onset</a:t>
                      </a:r>
                      <a:endParaRPr lang="it-IT" sz="14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dirty="0">
                          <a:effectLst/>
                        </a:rPr>
                        <a:t>± </a:t>
                      </a:r>
                      <a:r>
                        <a:rPr lang="it-IT" sz="1400" dirty="0" err="1">
                          <a:effectLst/>
                        </a:rPr>
                        <a:t>concomitant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CRSwNP</a:t>
                      </a:r>
                      <a:r>
                        <a:rPr lang="it-IT" sz="1400" dirty="0">
                          <a:effectLst/>
                        </a:rPr>
                        <a:t>, </a:t>
                      </a:r>
                      <a:r>
                        <a:rPr lang="it-IT" sz="1400" dirty="0" err="1">
                          <a:effectLst/>
                        </a:rPr>
                        <a:t>steroid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refractory</a:t>
                      </a:r>
                      <a:endParaRPr lang="it-IT" sz="14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i="1">
                          <a:effectLst/>
                        </a:rPr>
                        <a:t>Staphylococcus aureus</a:t>
                      </a:r>
                      <a:r>
                        <a:rPr lang="it-IT" sz="1200">
                          <a:effectLst/>
                        </a:rPr>
                        <a:t> enterotoxin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Blood/sputum eosinophil count, high FeNO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Severe from onset, more frequent exacerbation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4024833"/>
                  </a:ext>
                </a:extLst>
              </a:tr>
              <a:tr h="694213">
                <a:tc>
                  <a:txBody>
                    <a:bodyPr/>
                    <a:lstStyle/>
                    <a:p>
                      <a:pPr algn="l" fontAlgn="ctr"/>
                      <a:endParaRPr lang="it-IT" sz="200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dirty="0" err="1">
                          <a:effectLst/>
                        </a:rPr>
                        <a:t>Aspirin</a:t>
                      </a:r>
                      <a:r>
                        <a:rPr lang="it-IT" sz="1400" dirty="0">
                          <a:effectLst/>
                        </a:rPr>
                        <a:t>-ERD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>
                          <a:effectLst/>
                        </a:rPr>
                        <a:t>Adult onset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Dysregulated arachidonic acid metabolism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Blood/sputum eosinophil count, urinary LTE4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Severe from onset, more frequent exacerbation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267565"/>
                  </a:ext>
                </a:extLst>
              </a:tr>
              <a:tr h="6942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2000" dirty="0">
                          <a:effectLst/>
                        </a:rPr>
                        <a:t>Non-Th2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dirty="0">
                          <a:effectLst/>
                        </a:rPr>
                        <a:t>Non-</a:t>
                      </a:r>
                      <a:r>
                        <a:rPr lang="it-IT" sz="1400" dirty="0" err="1">
                          <a:effectLst/>
                        </a:rPr>
                        <a:t>atopic</a:t>
                      </a:r>
                      <a:endParaRPr lang="it-IT" sz="14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>
                          <a:effectLst/>
                        </a:rPr>
                        <a:t>Adult onset—paucigranulocytic or neutrophilic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NLRP3/1L-1 </a:t>
                      </a:r>
                      <a:r>
                        <a:rPr lang="el-GR" sz="1200">
                          <a:effectLst/>
                        </a:rPr>
                        <a:t>β, </a:t>
                      </a:r>
                      <a:r>
                        <a:rPr lang="it-IT" sz="1200">
                          <a:effectLst/>
                        </a:rPr>
                        <a:t>altered micro-RNA expression, Thl7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Induced sputum neutrophil count, MMP-9 in BAL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Variable course and lung function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6376382"/>
                  </a:ext>
                </a:extLst>
              </a:tr>
              <a:tr h="694213">
                <a:tc>
                  <a:txBody>
                    <a:bodyPr/>
                    <a:lstStyle/>
                    <a:p>
                      <a:pPr algn="l" fontAlgn="ctr"/>
                      <a:endParaRPr lang="it-IT" sz="80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dirty="0" err="1">
                          <a:effectLst/>
                        </a:rPr>
                        <a:t>Smokers</a:t>
                      </a:r>
                      <a:endParaRPr lang="it-IT" sz="14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>
                          <a:effectLst/>
                        </a:rPr>
                        <a:t>Older adults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Oxidative stress, mixed Th2 high/Th2 low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Induced sputum neutrophil count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More frequent exacerbation, lower</a:t>
                      </a:r>
                      <a:br>
                        <a:rPr lang="it-IT" sz="1200">
                          <a:effectLst/>
                        </a:rPr>
                      </a:br>
                      <a:r>
                        <a:rPr lang="it-IT" sz="1200">
                          <a:effectLst/>
                        </a:rPr>
                        <a:t>lung function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5456848"/>
                  </a:ext>
                </a:extLst>
              </a:tr>
              <a:tr h="854417">
                <a:tc>
                  <a:txBody>
                    <a:bodyPr/>
                    <a:lstStyle/>
                    <a:p>
                      <a:pPr algn="l" fontAlgn="ctr"/>
                      <a:endParaRPr lang="it-IT" sz="80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dirty="0" err="1">
                          <a:effectLst/>
                        </a:rPr>
                        <a:t>Obesity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related</a:t>
                      </a:r>
                      <a:endParaRPr lang="it-IT" sz="14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>
                          <a:effectLst/>
                        </a:rPr>
                        <a:t>Female sex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Oxidative stress, neutrophils, increased innate immune activation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Serum IL-6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>
                          <a:effectLst/>
                        </a:rPr>
                        <a:t>Severe symptoms, preserved lung function</a:t>
                      </a: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3480363"/>
                  </a:ext>
                </a:extLst>
              </a:tr>
              <a:tr h="534011">
                <a:tc>
                  <a:txBody>
                    <a:bodyPr/>
                    <a:lstStyle/>
                    <a:p>
                      <a:pPr algn="l" fontAlgn="ctr"/>
                      <a:endParaRPr lang="it-IT" sz="80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dirty="0" err="1">
                          <a:effectLst/>
                        </a:rPr>
                        <a:t>Elderly</a:t>
                      </a:r>
                      <a:endParaRPr lang="it-IT" sz="14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dirty="0">
                          <a:effectLst/>
                        </a:rPr>
                        <a:t>&gt; 50 to &gt; 65 </a:t>
                      </a:r>
                      <a:r>
                        <a:rPr lang="it-IT" sz="1400" dirty="0" err="1">
                          <a:effectLst/>
                        </a:rPr>
                        <a:t>years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at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onset</a:t>
                      </a:r>
                      <a:endParaRPr lang="it-IT" sz="14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dirty="0" err="1">
                          <a:effectLst/>
                        </a:rPr>
                        <a:t>Immunosenescence</a:t>
                      </a:r>
                      <a:r>
                        <a:rPr lang="it-IT" sz="1200" dirty="0">
                          <a:effectLst/>
                        </a:rPr>
                        <a:t>, </a:t>
                      </a:r>
                      <a:r>
                        <a:rPr lang="it-IT" sz="1200" dirty="0" err="1">
                          <a:effectLst/>
                        </a:rPr>
                        <a:t>Thl</a:t>
                      </a:r>
                      <a:r>
                        <a:rPr lang="it-IT" sz="1200" dirty="0">
                          <a:effectLst/>
                        </a:rPr>
                        <a:t>/Thl7 </a:t>
                      </a:r>
                      <a:r>
                        <a:rPr lang="it-IT" sz="1200" dirty="0" err="1">
                          <a:effectLst/>
                        </a:rPr>
                        <a:t>inflammation</a:t>
                      </a:r>
                      <a:endParaRPr lang="it-IT" sz="12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dirty="0" err="1">
                          <a:effectLst/>
                        </a:rPr>
                        <a:t>Induced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sputum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neutrophil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count</a:t>
                      </a:r>
                      <a:endParaRPr lang="it-IT" sz="12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dirty="0" err="1">
                          <a:effectLst/>
                        </a:rPr>
                        <a:t>Steroid</a:t>
                      </a:r>
                      <a:r>
                        <a:rPr lang="it-IT" sz="1200" dirty="0">
                          <a:effectLst/>
                        </a:rPr>
                        <a:t> </a:t>
                      </a:r>
                      <a:r>
                        <a:rPr lang="it-IT" sz="1200" dirty="0" err="1">
                          <a:effectLst/>
                        </a:rPr>
                        <a:t>resistant</a:t>
                      </a:r>
                      <a:endParaRPr lang="it-IT" sz="1200" dirty="0">
                        <a:effectLst/>
                      </a:endParaRPr>
                    </a:p>
                  </a:txBody>
                  <a:tcPr marL="41840" marR="41840" marT="20920" marB="20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190667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3715C55-B4B3-E34F-A35E-F7C5755F8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9"/>
    </mc:Choice>
    <mc:Fallback xmlns="">
      <p:transition spd="slow" advTm="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6329028-EF84-CD48-936E-18827010A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537" y="948691"/>
            <a:ext cx="5877463" cy="576266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C18E0800-DE6C-C24A-AA9A-4FDCF735749F}"/>
              </a:ext>
            </a:extLst>
          </p:cNvPr>
          <p:cNvSpPr/>
          <p:nvPr/>
        </p:nvSpPr>
        <p:spPr>
          <a:xfrm>
            <a:off x="172529" y="948690"/>
            <a:ext cx="61420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La </a:t>
            </a:r>
            <a:r>
              <a:rPr lang="it-IT" b="1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disregolazione</a:t>
            </a:r>
            <a:r>
              <a:rPr lang="it-IT" b="1" dirty="0">
                <a:solidFill>
                  <a:srgbClr val="666666"/>
                </a:solidFill>
                <a:latin typeface="Times New Roman" panose="02020603050405020304" pitchFamily="18" charset="0"/>
              </a:rPr>
              <a:t> della barriera epiteliale delle vie aeree 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è centrale nella patogenesi dell’asma Th2 con facilitazione alla traslocazione degli allergeni, inquinamento ambientale e virus che porta al </a:t>
            </a:r>
            <a:r>
              <a:rPr lang="it-IT" b="1" dirty="0">
                <a:solidFill>
                  <a:srgbClr val="666666"/>
                </a:solidFill>
                <a:latin typeface="Times New Roman" panose="02020603050405020304" pitchFamily="18" charset="0"/>
              </a:rPr>
              <a:t>rilascio di </a:t>
            </a:r>
            <a:r>
              <a:rPr lang="it-IT" b="1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allarmine</a:t>
            </a:r>
            <a:r>
              <a:rPr lang="it-IT" b="1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come la 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linfopoietina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 stromale timica (TSLP), IL-25 e IL-33. La TSLP stimola le  cellule dendritiche a indurre la differenziazione delle cellule T naïve a differenziare le cellule T in Th2. Le cellule Th2 attivano le cellule B a differenziarsi nelle plasmacellule che generano le 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IgE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 per la risposta agli allergeni da parte delle 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mast-cells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 (mastociti). Le 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allarmine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 IL-25 e IL-33 possono attivare le linfoidi innate di gruppo2 (ILC2s), i mastociti, gli eosinofili e i basofili. Le ILC2s attivate, come cellule Th2 producono IL-5 e IL-13. L’IL-5 promuove la differenziazione e sopravvivenza degli eosinofili.  IL-13, IL-4, e i mediatori infiammatori rilasciati da mastociti, basofili  ed eosinofili provocano iperreattività delle vie aeree, produzione di muco da cellule mucipare, contrazione e ipertrofia delle cellule muscolari lisce bronchiali e rimodellamento delle vie aeree. Vengono rilasciati: 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CysLT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 (leucotrieni 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cisteinici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), ECP (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eosinophil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cationic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protein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), EDN( neurotossina derivata dagli eosinofili), 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Epx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 (</a:t>
            </a:r>
            <a:r>
              <a:rPr lang="it-IT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perossidasi</a:t>
            </a:r>
            <a:r>
              <a:rPr lang="it-IT" dirty="0">
                <a:solidFill>
                  <a:srgbClr val="666666"/>
                </a:solidFill>
                <a:latin typeface="Times New Roman" panose="02020603050405020304" pitchFamily="18" charset="0"/>
              </a:rPr>
              <a:t> eosinofila), MBP (proteina basica maggiore), PGD2 (prostaglandina D2)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D15D1128-7C5F-344E-89A3-3417902963D1}"/>
              </a:ext>
            </a:extLst>
          </p:cNvPr>
          <p:cNvSpPr/>
          <p:nvPr/>
        </p:nvSpPr>
        <p:spPr>
          <a:xfrm>
            <a:off x="3038285" y="288834"/>
            <a:ext cx="5052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666666"/>
                </a:solidFill>
                <a:latin typeface="Times New Roman" panose="02020603050405020304" pitchFamily="18" charset="0"/>
              </a:rPr>
              <a:t>Asma associata a infiammazione Th2</a:t>
            </a:r>
            <a:endParaRPr lang="it-IT" sz="24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591E46B-E005-9649-AA0D-BCAD5686C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64"/>
    </mc:Choice>
    <mc:Fallback xmlns="">
      <p:transition spd="slow" advTm="2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415623" y="106176"/>
            <a:ext cx="5358651" cy="1509705"/>
            <a:chOff x="1150471" y="48849"/>
            <a:chExt cx="6108700" cy="213396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0471" y="48849"/>
              <a:ext cx="5729194" cy="139736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0471" y="1446213"/>
              <a:ext cx="2298700" cy="5461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9171" y="1992313"/>
              <a:ext cx="3810000" cy="190500"/>
            </a:xfrm>
            <a:prstGeom prst="rect">
              <a:avLst/>
            </a:prstGeom>
          </p:spPr>
        </p:pic>
      </p:grpSp>
      <p:pic>
        <p:nvPicPr>
          <p:cNvPr id="5" name="Immagine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6" y="112061"/>
            <a:ext cx="978648" cy="133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2811" y="4024834"/>
            <a:ext cx="5112079" cy="272699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08317" y="2049167"/>
            <a:ext cx="565109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/>
              <a:buChar char="•"/>
            </a:pPr>
            <a:r>
              <a:rPr lang="it-IT" sz="2000" b="1" dirty="0"/>
              <a:t>La </a:t>
            </a:r>
            <a:r>
              <a:rPr lang="it-IT" sz="2000" b="1" dirty="0" err="1"/>
              <a:t>linfopoietina</a:t>
            </a:r>
            <a:r>
              <a:rPr lang="it-IT" sz="2000" b="1" dirty="0"/>
              <a:t> stromale timica (TSLP) è una citochina derivata dalle cellule epiteliali prodotta in risposta a stimoli ambientali e </a:t>
            </a:r>
            <a:r>
              <a:rPr lang="it-IT" sz="2000" b="1" dirty="0" err="1"/>
              <a:t>proinfiammatori</a:t>
            </a:r>
            <a:r>
              <a:rPr lang="it-IT" sz="2000" b="1" dirty="0"/>
              <a:t> (</a:t>
            </a:r>
            <a:r>
              <a:rPr lang="it-IT" sz="2000" b="1" dirty="0" err="1"/>
              <a:t>allarmina</a:t>
            </a:r>
            <a:r>
              <a:rPr lang="it-IT" sz="2000" b="1" dirty="0"/>
              <a:t>). </a:t>
            </a:r>
          </a:p>
          <a:p>
            <a:pPr marL="179388" indent="-179388">
              <a:buFont typeface="Arial"/>
              <a:buChar char="•"/>
            </a:pPr>
            <a:r>
              <a:rPr lang="it-IT" sz="2000" b="1" dirty="0"/>
              <a:t>La TSLP è fondamentale per la regolazione dell'immunità di tipo 2 attraverso la sua attività su cellule dendritiche, cellule T e B e cellule immunitarie innate e regola la produzione di citochine mediante cellule Th2 antigene-specifiche. </a:t>
            </a:r>
          </a:p>
          <a:p>
            <a:pPr marL="179388" indent="-179388">
              <a:buFont typeface="Arial"/>
              <a:buChar char="•"/>
            </a:pPr>
            <a:r>
              <a:rPr lang="it-IT" sz="2000" b="1" dirty="0"/>
              <a:t>L'espressione di TSLP è più alta nelle vie aeree dei pazienti con asma rispetto a quella dei controlli sani e i suoi livelli sono correlati con l'espressione di citochine e </a:t>
            </a:r>
            <a:r>
              <a:rPr lang="it-IT" sz="2000" b="1" dirty="0" err="1"/>
              <a:t>chemochine</a:t>
            </a:r>
            <a:r>
              <a:rPr lang="it-IT" sz="2000" b="1" dirty="0"/>
              <a:t> Th2 e la gravità della malattia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018" y="652357"/>
            <a:ext cx="4691665" cy="327493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D3F90C43-BC8A-5149-914A-C00999F24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6"/>
    </mc:Choice>
    <mc:Fallback xmlns="">
      <p:transition spd="slow" advTm="2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88309" y="185256"/>
            <a:ext cx="77345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/>
              <a:t>Role</a:t>
            </a:r>
            <a:r>
              <a:rPr lang="it-IT" sz="2800" b="1" dirty="0"/>
              <a:t> of </a:t>
            </a:r>
            <a:r>
              <a:rPr lang="it-IT" sz="2800" b="1" dirty="0" err="1"/>
              <a:t>Biologics</a:t>
            </a:r>
            <a:r>
              <a:rPr lang="it-IT" sz="2800" b="1" dirty="0"/>
              <a:t> in </a:t>
            </a:r>
            <a:r>
              <a:rPr lang="it-IT" sz="2800" b="1" dirty="0" err="1"/>
              <a:t>Asthma</a:t>
            </a:r>
            <a:endParaRPr lang="it-IT" sz="2800" b="1" dirty="0"/>
          </a:p>
          <a:p>
            <a:r>
              <a:rPr lang="it-IT" dirty="0"/>
              <a:t>Mary Clare </a:t>
            </a:r>
            <a:r>
              <a:rPr lang="it-IT" dirty="0" err="1"/>
              <a:t>McGregor</a:t>
            </a:r>
            <a:r>
              <a:rPr lang="it-IT" dirty="0"/>
              <a:t>, James G. </a:t>
            </a:r>
            <a:r>
              <a:rPr lang="it-IT" dirty="0" err="1"/>
              <a:t>Krings</a:t>
            </a:r>
            <a:r>
              <a:rPr lang="it-IT" dirty="0"/>
              <a:t>, </a:t>
            </a:r>
            <a:r>
              <a:rPr lang="it-IT" dirty="0" err="1"/>
              <a:t>Parameswaran</a:t>
            </a:r>
            <a:r>
              <a:rPr lang="it-IT" dirty="0"/>
              <a:t> </a:t>
            </a:r>
            <a:r>
              <a:rPr lang="it-IT" dirty="0" err="1"/>
              <a:t>Nair</a:t>
            </a:r>
            <a:r>
              <a:rPr lang="it-IT" dirty="0"/>
              <a:t>, and Mario Castro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730" y="82176"/>
            <a:ext cx="1024594" cy="137196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303314" y="1072337"/>
            <a:ext cx="2356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dirty="0"/>
              <a:t>Vol. 199, No. 4 | Feb 15, 2019</a:t>
            </a:r>
            <a:endParaRPr lang="it-IT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226" y="2389160"/>
            <a:ext cx="7126196" cy="431943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935194" y="1628508"/>
            <a:ext cx="8254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Schema dell'</a:t>
            </a:r>
            <a:r>
              <a:rPr lang="it-IT" b="1" dirty="0" err="1"/>
              <a:t>immunopatobiologia</a:t>
            </a:r>
            <a:r>
              <a:rPr lang="it-IT" b="1" dirty="0"/>
              <a:t> dell'asma con evidenziazione dei siti di trattamenti bersaglio degli anticorpi monoclonali approvati e in fase sperimentali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4514F804-CB7C-164E-8BA8-B081FB0F6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6"/>
    </mc:Choice>
    <mc:Fallback xmlns="">
      <p:transition spd="slow" advTm="36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058" y="56687"/>
            <a:ext cx="6290236" cy="17433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647" y="2521289"/>
            <a:ext cx="7074648" cy="422425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529355" y="2047827"/>
            <a:ext cx="712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Bersagli dell'immunità non T</a:t>
            </a:r>
            <a:r>
              <a:rPr lang="it-IT" b="1" baseline="-25000" dirty="0"/>
              <a:t>H</a:t>
            </a:r>
            <a:r>
              <a:rPr lang="it-IT" b="1" dirty="0"/>
              <a:t>2 nelle malattie delle vie aeree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252" y="22319"/>
            <a:ext cx="1031807" cy="142389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092825" y="1476884"/>
            <a:ext cx="3805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400" dirty="0" err="1">
                <a:latin typeface="American Typewriter"/>
                <a:cs typeface="American Typewriter"/>
              </a:rPr>
              <a:t>Nat</a:t>
            </a:r>
            <a:r>
              <a:rPr lang="de-DE" sz="1400" dirty="0">
                <a:latin typeface="American Typewriter"/>
                <a:cs typeface="American Typewriter"/>
              </a:rPr>
              <a:t> </a:t>
            </a:r>
            <a:r>
              <a:rPr lang="de-DE" sz="1400" dirty="0" err="1">
                <a:latin typeface="American Typewriter"/>
                <a:cs typeface="American Typewriter"/>
              </a:rPr>
              <a:t>Rev</a:t>
            </a:r>
            <a:r>
              <a:rPr lang="de-DE" sz="1400" dirty="0">
                <a:latin typeface="American Typewriter"/>
                <a:cs typeface="American Typewriter"/>
              </a:rPr>
              <a:t> </a:t>
            </a:r>
            <a:r>
              <a:rPr lang="de-DE" sz="1400" dirty="0" err="1">
                <a:latin typeface="American Typewriter"/>
                <a:cs typeface="American Typewriter"/>
              </a:rPr>
              <a:t>Immunol</a:t>
            </a:r>
            <a:r>
              <a:rPr lang="de-DE" sz="1400" dirty="0">
                <a:latin typeface="American Typewriter"/>
                <a:cs typeface="American Typewriter"/>
              </a:rPr>
              <a:t>. 2018;18:454-466</a:t>
            </a:r>
            <a:endParaRPr lang="it-IT" sz="1400" dirty="0">
              <a:latin typeface="American Typewriter"/>
              <a:cs typeface="American Typewriter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24C6510B-A550-5544-B77B-3A64F66C0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6"/>
    </mc:Choice>
    <mc:Fallback xmlns="">
      <p:transition spd="slow" advTm="21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12395</TotalTime>
  <Words>1064</Words>
  <Application>Microsoft Office PowerPoint</Application>
  <PresentationFormat>Personalizzato</PresentationFormat>
  <Paragraphs>166</Paragraphs>
  <Slides>16</Slides>
  <Notes>3</Notes>
  <HiddenSlides>0</HiddenSlides>
  <MMClips>16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8" baseType="lpstr">
      <vt:lpstr>Tema di Office</vt:lpstr>
      <vt:lpstr>Fotografia Photo Editor</vt:lpstr>
      <vt:lpstr>Indagini per individuare alcuni fattori di rischio</vt:lpstr>
      <vt:lpstr>Indagini per valutare tipo e grado di infiammazione bronchiale</vt:lpstr>
      <vt:lpstr>Presentazione standard di PowerPoint</vt:lpstr>
      <vt:lpstr>Presentazione standard di PowerPoint</vt:lpstr>
      <vt:lpstr>Endotipi e Fenotipi dell’Asma Bronchiale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Fattori di rischio</vt:lpstr>
      <vt:lpstr>Fattori che possono scatenare una crisi di asma</vt:lpstr>
      <vt:lpstr>Interazione alte e basse vie aeree</vt:lpstr>
      <vt:lpstr>Di notte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marco.confalonieri@asuits.sanita.fvg.it</dc:creator>
  <cp:lastModifiedBy>Luca</cp:lastModifiedBy>
  <cp:revision>74</cp:revision>
  <dcterms:created xsi:type="dcterms:W3CDTF">2018-11-11T21:38:19Z</dcterms:created>
  <dcterms:modified xsi:type="dcterms:W3CDTF">2021-01-05T14:51:40Z</dcterms:modified>
</cp:coreProperties>
</file>