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9"/>
  </p:notesMasterIdLst>
  <p:sldIdLst>
    <p:sldId id="1477" r:id="rId2"/>
    <p:sldId id="760" r:id="rId3"/>
    <p:sldId id="761" r:id="rId4"/>
    <p:sldId id="762" r:id="rId5"/>
    <p:sldId id="763" r:id="rId6"/>
    <p:sldId id="826" r:id="rId7"/>
    <p:sldId id="30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AB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843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B93DE-2E93-1C4B-86CD-019B456BC464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797FD-99DC-FE45-8012-E8B614FCC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70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08342-1518-439D-8184-97019607FB2F}" type="slidenum">
              <a:rPr lang="it-IT" altLang="it-IT" smtClean="0">
                <a:latin typeface="Arial" charset="0"/>
                <a:cs typeface="Arial" charset="0"/>
              </a:rPr>
              <a:pPr/>
              <a:t>1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277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 txBox="1">
            <a:spLocks noGrp="1" noChangeArrowheads="1"/>
          </p:cNvSpPr>
          <p:nvPr/>
        </p:nvSpPr>
        <p:spPr bwMode="auto">
          <a:xfrm>
            <a:off x="3810000" y="9283700"/>
            <a:ext cx="29130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6" tIns="47134" rIns="94266" bIns="47134" anchor="b"/>
          <a:lstStyle/>
          <a:p>
            <a:pPr algn="r"/>
            <a:fld id="{7C8E7DD2-FEC6-4091-A55C-A3FE59594103}" type="slidenum">
              <a:rPr lang="it-IT" altLang="it-IT" sz="1200">
                <a:solidFill>
                  <a:schemeClr val="tx1"/>
                </a:solidFill>
                <a:ea typeface="MS PGothic" pitchFamily="34" charset="-128"/>
              </a:rPr>
              <a:pPr algn="r"/>
              <a:t>2</a:t>
            </a:fld>
            <a:endParaRPr lang="it-IT" altLang="it-IT" sz="12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852488"/>
            <a:ext cx="6073775" cy="34178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57725"/>
            <a:ext cx="4930775" cy="4348163"/>
          </a:xfrm>
          <a:noFill/>
          <a:ln/>
        </p:spPr>
        <p:txBody>
          <a:bodyPr lIns="90925" tIns="45463" rIns="90925" bIns="45463"/>
          <a:lstStyle/>
          <a:p>
            <a:pPr eaLnBrk="1" hangingPunct="1">
              <a:spcBef>
                <a:spcPct val="0"/>
              </a:spcBef>
            </a:pPr>
            <a:endParaRPr lang="it-IT" altLang="it-IT"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5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79180-79EE-4BB8-B20C-E831EAF7C8B3}" type="slidenum">
              <a:rPr lang="it-IT" altLang="it-IT" sz="1300" smtClean="0">
                <a:latin typeface="Arial" charset="0"/>
                <a:ea typeface="MS PGothic" pitchFamily="34" charset="-128"/>
                <a:cs typeface="Arial" charset="0"/>
              </a:rPr>
              <a:pPr/>
              <a:t>3</a:t>
            </a:fld>
            <a:endParaRPr lang="it-IT" altLang="it-IT" sz="130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852488"/>
            <a:ext cx="6073775" cy="3417887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57725"/>
            <a:ext cx="4930775" cy="4348163"/>
          </a:xfrm>
          <a:noFill/>
          <a:ln/>
        </p:spPr>
        <p:txBody>
          <a:bodyPr lIns="90925" tIns="45463" rIns="90925" bIns="45463"/>
          <a:lstStyle/>
          <a:p>
            <a:pPr eaLnBrk="1" hangingPunct="1">
              <a:spcBef>
                <a:spcPct val="0"/>
              </a:spcBef>
            </a:pPr>
            <a:r>
              <a:rPr lang="it-IT" altLang="it-IT">
                <a:ea typeface="MS PGothic" pitchFamily="34" charset="-128"/>
                <a:cs typeface="Arial" charset="0"/>
              </a:rPr>
              <a:t>Diapo contenuta anche nel set internazionale.Eliminerei la frase in rosso perche’ puo’ ingenerare confusione circa l’importanza della spirometria</a:t>
            </a:r>
          </a:p>
        </p:txBody>
      </p:sp>
    </p:spTree>
    <p:extLst>
      <p:ext uri="{BB962C8B-B14F-4D97-AF65-F5344CB8AC3E}">
        <p14:creationId xmlns:p14="http://schemas.microsoft.com/office/powerpoint/2010/main" val="166705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Comment that we have made the figure in landscape orientation, so that the arrowed circle will always be seen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9D272-4B34-B44D-B065-A4707D1845E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5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07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1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28" y="164498"/>
            <a:ext cx="11436944" cy="1045200"/>
          </a:xfrm>
          <a:prstGeom prst="snip2DiagRect">
            <a:avLst/>
          </a:prstGeom>
          <a:gradFill flip="none" rotWithShape="1">
            <a:gsLst>
              <a:gs pos="52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12000">
                <a:schemeClr val="accent5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1951" y="165101"/>
            <a:ext cx="129328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egnaposto contenuto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42114"/>
            <a:ext cx="121920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2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75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92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5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51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50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9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3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4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E5D9-FEF5-6C41-9C08-28F49FC03E56}" type="datetimeFigureOut">
              <a:rPr lang="it-IT" smtClean="0"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FDC3-9B0B-1C4C-9896-65B954A416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89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38339" y="2852738"/>
            <a:ext cx="8315325" cy="1446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4400" dirty="0">
                <a:solidFill>
                  <a:srgbClr val="000099"/>
                </a:solidFill>
              </a:rPr>
              <a:t>IL CONTROLLO DELL’ASMA</a:t>
            </a:r>
          </a:p>
          <a:p>
            <a:pPr algn="ctr">
              <a:defRPr/>
            </a:pPr>
            <a:r>
              <a:rPr lang="it-IT" sz="4400" dirty="0">
                <a:solidFill>
                  <a:srgbClr val="000099"/>
                </a:solidFill>
              </a:rPr>
              <a:t>E LA VALUTAZIONE DI GRAVITÀ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379ED0A6-C471-834B-ABEE-1D17C3B06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1954"/>
      </p:ext>
    </p:extLst>
  </p:cSld>
  <p:clrMapOvr>
    <a:masterClrMapping/>
  </p:clrMapOvr>
  <p:transition spd="slow" advTm="190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ttangolo 4"/>
          <p:cNvSpPr>
            <a:spLocks noChangeArrowheads="1"/>
          </p:cNvSpPr>
          <p:nvPr/>
        </p:nvSpPr>
        <p:spPr bwMode="auto">
          <a:xfrm>
            <a:off x="4469586" y="1988840"/>
            <a:ext cx="32400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00099"/>
                </a:solidFill>
                <a:cs typeface="Times New Roman" pitchFamily="18" charset="0"/>
              </a:rPr>
              <a:t>Controllo della malattia</a:t>
            </a:r>
          </a:p>
        </p:txBody>
      </p:sp>
      <p:sp>
        <p:nvSpPr>
          <p:cNvPr id="51205" name="Rettangolo 5"/>
          <p:cNvSpPr>
            <a:spLocks noChangeArrowheads="1"/>
          </p:cNvSpPr>
          <p:nvPr/>
        </p:nvSpPr>
        <p:spPr bwMode="auto">
          <a:xfrm>
            <a:off x="2926160" y="3142248"/>
            <a:ext cx="2017712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it-IT" sz="1600" dirty="0">
                <a:solidFill>
                  <a:schemeClr val="bg1"/>
                </a:solidFill>
                <a:cs typeface="Times New Roman" pitchFamily="18" charset="0"/>
              </a:rPr>
              <a:t>Il controllo attuale</a:t>
            </a:r>
            <a:endParaRPr lang="it-IT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206" name="Rettangolo 6"/>
          <p:cNvSpPr>
            <a:spLocks noChangeArrowheads="1"/>
          </p:cNvSpPr>
          <p:nvPr/>
        </p:nvSpPr>
        <p:spPr bwMode="auto">
          <a:xfrm>
            <a:off x="7176220" y="3142248"/>
            <a:ext cx="2016125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it-IT" sz="1600" dirty="0">
                <a:solidFill>
                  <a:schemeClr val="bg1"/>
                </a:solidFill>
                <a:ea typeface="ＭＳ Ｐゴシック" charset="-128"/>
                <a:cs typeface="Times New Roman" pitchFamily="18" charset="0"/>
              </a:rPr>
              <a:t>Il  </a:t>
            </a:r>
            <a:r>
              <a:rPr lang="ja-JP" altLang="it-IT" sz="1600" dirty="0">
                <a:solidFill>
                  <a:schemeClr val="bg1"/>
                </a:solidFill>
                <a:cs typeface="Times New Roman" pitchFamily="18" charset="0"/>
              </a:rPr>
              <a:t>“</a:t>
            </a:r>
            <a:r>
              <a:rPr lang="it-IT" altLang="ja-JP" sz="1600" dirty="0">
                <a:solidFill>
                  <a:schemeClr val="bg1"/>
                </a:solidFill>
                <a:cs typeface="Times New Roman" pitchFamily="18" charset="0"/>
              </a:rPr>
              <a:t>rischio futuro</a:t>
            </a:r>
            <a:r>
              <a:rPr lang="ja-JP" altLang="it-IT" sz="1600" dirty="0">
                <a:solidFill>
                  <a:schemeClr val="bg1"/>
                </a:solidFill>
                <a:cs typeface="Times New Roman" pitchFamily="18" charset="0"/>
              </a:rPr>
              <a:t>”</a:t>
            </a:r>
            <a:endParaRPr lang="it-IT" dirty="0">
              <a:solidFill>
                <a:schemeClr val="bg1"/>
              </a:solidFill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176138" name="Rettangolo 7"/>
          <p:cNvGrpSpPr>
            <a:grpSpLocks/>
          </p:cNvGrpSpPr>
          <p:nvPr/>
        </p:nvGrpSpPr>
        <p:grpSpPr bwMode="auto">
          <a:xfrm>
            <a:off x="1524001" y="3962400"/>
            <a:ext cx="2060575" cy="463550"/>
            <a:chOff x="119" y="2492"/>
            <a:chExt cx="1298" cy="292"/>
          </a:xfrm>
        </p:grpSpPr>
        <p:pic>
          <p:nvPicPr>
            <p:cNvPr id="176165" name="Rettangolo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9" y="2492"/>
              <a:ext cx="129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66" name="Text Box 16"/>
            <p:cNvSpPr txBox="1">
              <a:spLocks noChangeArrowheads="1"/>
            </p:cNvSpPr>
            <p:nvPr/>
          </p:nvSpPr>
          <p:spPr bwMode="auto">
            <a:xfrm>
              <a:off x="158" y="2523"/>
              <a:ext cx="1225" cy="21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it-IT" altLang="it-IT" sz="160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Sintomi</a:t>
              </a:r>
              <a:endParaRPr lang="it-IT" altLang="it-IT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76139" name="Rettangolo 10"/>
          <p:cNvGrpSpPr>
            <a:grpSpLocks/>
          </p:cNvGrpSpPr>
          <p:nvPr/>
        </p:nvGrpSpPr>
        <p:grpSpPr bwMode="auto">
          <a:xfrm>
            <a:off x="1524001" y="4724400"/>
            <a:ext cx="2060575" cy="457200"/>
            <a:chOff x="119" y="3018"/>
            <a:chExt cx="1298" cy="288"/>
          </a:xfrm>
        </p:grpSpPr>
        <p:pic>
          <p:nvPicPr>
            <p:cNvPr id="176163" name="Rettangolo 1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9" y="3018"/>
              <a:ext cx="12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64" name="Text Box 19"/>
            <p:cNvSpPr txBox="1">
              <a:spLocks noChangeArrowheads="1"/>
            </p:cNvSpPr>
            <p:nvPr/>
          </p:nvSpPr>
          <p:spPr bwMode="auto">
            <a:xfrm>
              <a:off x="158" y="3049"/>
              <a:ext cx="1225" cy="2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it-IT" altLang="it-IT" sz="160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Attività fisica</a:t>
              </a:r>
              <a:endParaRPr lang="it-IT" altLang="it-IT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76140" name="Rettangolo 12"/>
          <p:cNvGrpSpPr>
            <a:grpSpLocks/>
          </p:cNvGrpSpPr>
          <p:nvPr/>
        </p:nvGrpSpPr>
        <p:grpSpPr bwMode="auto">
          <a:xfrm>
            <a:off x="3803650" y="3833814"/>
            <a:ext cx="2152650" cy="708025"/>
            <a:chOff x="1436" y="2415"/>
            <a:chExt cx="1356" cy="446"/>
          </a:xfrm>
        </p:grpSpPr>
        <p:pic>
          <p:nvPicPr>
            <p:cNvPr id="176161" name="Rettangolo 12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36" y="2415"/>
              <a:ext cx="135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62" name="Text Box 22"/>
            <p:cNvSpPr txBox="1">
              <a:spLocks noChangeArrowheads="1"/>
            </p:cNvSpPr>
            <p:nvPr/>
          </p:nvSpPr>
          <p:spPr bwMode="auto">
            <a:xfrm>
              <a:off x="1474" y="2446"/>
              <a:ext cx="1270" cy="3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it-IT" altLang="it-IT" sz="160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Uso del farmaco al bisogno</a:t>
              </a:r>
              <a:endParaRPr lang="it-IT" altLang="it-IT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76141" name="Rettangolo 14"/>
          <p:cNvGrpSpPr>
            <a:grpSpLocks/>
          </p:cNvGrpSpPr>
          <p:nvPr/>
        </p:nvGrpSpPr>
        <p:grpSpPr bwMode="auto">
          <a:xfrm>
            <a:off x="3803650" y="4668839"/>
            <a:ext cx="2133600" cy="708025"/>
            <a:chOff x="1436" y="2941"/>
            <a:chExt cx="1344" cy="446"/>
          </a:xfrm>
        </p:grpSpPr>
        <p:pic>
          <p:nvPicPr>
            <p:cNvPr id="176159" name="Rettangolo 14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36" y="2941"/>
              <a:ext cx="134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60" name="Text Box 25"/>
            <p:cNvSpPr txBox="1">
              <a:spLocks noChangeArrowheads="1"/>
            </p:cNvSpPr>
            <p:nvPr/>
          </p:nvSpPr>
          <p:spPr bwMode="auto">
            <a:xfrm>
              <a:off x="1474" y="3048"/>
              <a:ext cx="1270" cy="2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it-IT" altLang="it-IT" sz="160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Funzione polmonare</a:t>
              </a:r>
              <a:endParaRPr lang="it-IT" altLang="it-IT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76142" name="Rettangolo 15"/>
          <p:cNvGrpSpPr>
            <a:grpSpLocks/>
          </p:cNvGrpSpPr>
          <p:nvPr/>
        </p:nvGrpSpPr>
        <p:grpSpPr bwMode="auto">
          <a:xfrm>
            <a:off x="6254750" y="3833814"/>
            <a:ext cx="2127250" cy="708025"/>
            <a:chOff x="2980" y="2415"/>
            <a:chExt cx="1340" cy="446"/>
          </a:xfrm>
        </p:grpSpPr>
        <p:pic>
          <p:nvPicPr>
            <p:cNvPr id="176157" name="Rettangolo 15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80" y="2415"/>
              <a:ext cx="13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58" name="Text Box 28"/>
            <p:cNvSpPr txBox="1">
              <a:spLocks noChangeArrowheads="1"/>
            </p:cNvSpPr>
            <p:nvPr/>
          </p:nvSpPr>
          <p:spPr bwMode="auto">
            <a:xfrm>
              <a:off x="3017" y="2446"/>
              <a:ext cx="1270" cy="3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it-IT" altLang="it-IT" sz="160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Instabilità, peggioramento</a:t>
              </a:r>
            </a:p>
          </p:txBody>
        </p:sp>
      </p:grpSp>
      <p:grpSp>
        <p:nvGrpSpPr>
          <p:cNvPr id="176143" name="Rettangolo 16"/>
          <p:cNvGrpSpPr>
            <a:grpSpLocks/>
          </p:cNvGrpSpPr>
          <p:nvPr/>
        </p:nvGrpSpPr>
        <p:grpSpPr bwMode="auto">
          <a:xfrm>
            <a:off x="8412163" y="3956050"/>
            <a:ext cx="2133600" cy="463550"/>
            <a:chOff x="4339" y="2492"/>
            <a:chExt cx="1344" cy="292"/>
          </a:xfrm>
        </p:grpSpPr>
        <p:pic>
          <p:nvPicPr>
            <p:cNvPr id="176155" name="Rettangolo 16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39" y="2492"/>
              <a:ext cx="134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56" name="Text Box 31"/>
            <p:cNvSpPr txBox="1">
              <a:spLocks noChangeArrowheads="1"/>
            </p:cNvSpPr>
            <p:nvPr/>
          </p:nvSpPr>
          <p:spPr bwMode="auto">
            <a:xfrm>
              <a:off x="4378" y="2523"/>
              <a:ext cx="1270" cy="21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it-IT" altLang="it-IT" sz="160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Riacutizzazioni</a:t>
              </a:r>
              <a:endParaRPr lang="it-IT" altLang="it-IT">
                <a:solidFill>
                  <a:schemeClr val="bg1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176144" name="Rettangolo 17"/>
          <p:cNvGrpSpPr>
            <a:grpSpLocks/>
          </p:cNvGrpSpPr>
          <p:nvPr/>
        </p:nvGrpSpPr>
        <p:grpSpPr bwMode="auto">
          <a:xfrm>
            <a:off x="6254750" y="4668839"/>
            <a:ext cx="2146300" cy="708025"/>
            <a:chOff x="2980" y="2941"/>
            <a:chExt cx="1352" cy="446"/>
          </a:xfrm>
        </p:grpSpPr>
        <p:pic>
          <p:nvPicPr>
            <p:cNvPr id="176153" name="Rettangolo 17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80" y="2941"/>
              <a:ext cx="135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54" name="Text Box 34"/>
            <p:cNvSpPr txBox="1">
              <a:spLocks noChangeArrowheads="1"/>
            </p:cNvSpPr>
            <p:nvPr/>
          </p:nvSpPr>
          <p:spPr bwMode="auto">
            <a:xfrm>
              <a:off x="3017" y="2990"/>
              <a:ext cx="1270" cy="33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it-IT" altLang="it-IT" sz="140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Decadimento della funzione polmonare</a:t>
              </a:r>
            </a:p>
          </p:txBody>
        </p:sp>
      </p:grpSp>
      <p:grpSp>
        <p:nvGrpSpPr>
          <p:cNvPr id="176145" name="Rettangolo 18"/>
          <p:cNvGrpSpPr>
            <a:grpSpLocks/>
          </p:cNvGrpSpPr>
          <p:nvPr/>
        </p:nvGrpSpPr>
        <p:grpSpPr bwMode="auto">
          <a:xfrm>
            <a:off x="8412163" y="4668839"/>
            <a:ext cx="2163762" cy="708025"/>
            <a:chOff x="4339" y="2941"/>
            <a:chExt cx="1363" cy="446"/>
          </a:xfrm>
        </p:grpSpPr>
        <p:pic>
          <p:nvPicPr>
            <p:cNvPr id="176151" name="Rettangolo 18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339" y="2941"/>
              <a:ext cx="136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52" name="Text Box 37"/>
            <p:cNvSpPr txBox="1">
              <a:spLocks noChangeArrowheads="1"/>
            </p:cNvSpPr>
            <p:nvPr/>
          </p:nvSpPr>
          <p:spPr bwMode="auto">
            <a:xfrm>
              <a:off x="4378" y="2990"/>
              <a:ext cx="1270" cy="33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it-IT" altLang="it-IT" sz="1400">
                  <a:solidFill>
                    <a:schemeClr val="bg1"/>
                  </a:solidFill>
                  <a:ea typeface="MS PGothic" pitchFamily="34" charset="-128"/>
                  <a:cs typeface="Times New Roman" pitchFamily="18" charset="0"/>
                </a:rPr>
                <a:t>Comparsa di effetti avversi della terapia</a:t>
              </a:r>
            </a:p>
          </p:txBody>
        </p:sp>
      </p:grpSp>
      <p:sp>
        <p:nvSpPr>
          <p:cNvPr id="176146" name="CasellaDiTesto 23"/>
          <p:cNvSpPr txBox="1">
            <a:spLocks noChangeArrowheads="1"/>
          </p:cNvSpPr>
          <p:nvPr/>
        </p:nvSpPr>
        <p:spPr bwMode="auto">
          <a:xfrm>
            <a:off x="2534701" y="2482850"/>
            <a:ext cx="1352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>
                <a:ea typeface="MS PGothic" pitchFamily="34" charset="-128"/>
              </a:rPr>
              <a:t>Raggiungere</a:t>
            </a:r>
          </a:p>
        </p:txBody>
      </p:sp>
      <p:sp>
        <p:nvSpPr>
          <p:cNvPr id="176147" name="CasellaDiTesto 24"/>
          <p:cNvSpPr txBox="1">
            <a:spLocks noChangeArrowheads="1"/>
          </p:cNvSpPr>
          <p:nvPr/>
        </p:nvSpPr>
        <p:spPr bwMode="auto">
          <a:xfrm>
            <a:off x="8335253" y="2482850"/>
            <a:ext cx="1079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>
                <a:ea typeface="MS PGothic" pitchFamily="34" charset="-128"/>
              </a:rPr>
              <a:t>Prevenire</a:t>
            </a:r>
          </a:p>
        </p:txBody>
      </p:sp>
      <p:sp>
        <p:nvSpPr>
          <p:cNvPr id="176148" name="AutoShape 40"/>
          <p:cNvSpPr>
            <a:spLocks noChangeArrowheads="1"/>
          </p:cNvSpPr>
          <p:nvPr/>
        </p:nvSpPr>
        <p:spPr bwMode="auto">
          <a:xfrm rot="-3102590">
            <a:off x="4495800" y="2590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>
              <a:ea typeface="MS PGothic" pitchFamily="34" charset="-128"/>
            </a:endParaRPr>
          </a:p>
        </p:txBody>
      </p:sp>
      <p:sp>
        <p:nvSpPr>
          <p:cNvPr id="176149" name="AutoShape 41"/>
          <p:cNvSpPr>
            <a:spLocks noChangeArrowheads="1"/>
          </p:cNvSpPr>
          <p:nvPr/>
        </p:nvSpPr>
        <p:spPr bwMode="auto">
          <a:xfrm rot="-8502590">
            <a:off x="7162800" y="26670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>
              <a:ea typeface="MS PGothic" pitchFamily="34" charset="-128"/>
            </a:endParaRPr>
          </a:p>
        </p:txBody>
      </p:sp>
      <p:sp>
        <p:nvSpPr>
          <p:cNvPr id="176150" name="Rettangolo 1"/>
          <p:cNvSpPr>
            <a:spLocks noChangeArrowheads="1"/>
          </p:cNvSpPr>
          <p:nvPr/>
        </p:nvSpPr>
        <p:spPr bwMode="auto">
          <a:xfrm>
            <a:off x="3463925" y="304801"/>
            <a:ext cx="5581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>
                <a:ea typeface="MS PGothic" pitchFamily="34" charset="-128"/>
                <a:cs typeface="Times New Roman" pitchFamily="18" charset="0"/>
              </a:rPr>
              <a:t>Obiettivi del trattamento dell’</a:t>
            </a:r>
            <a:r>
              <a:rPr lang="it-IT" altLang="ja-JP" sz="2400">
                <a:cs typeface="Times New Roman" pitchFamily="18" charset="0"/>
              </a:rPr>
              <a:t>asma: </a:t>
            </a:r>
            <a:br>
              <a:rPr lang="it-IT" altLang="ja-JP" sz="2400">
                <a:cs typeface="Times New Roman" pitchFamily="18" charset="0"/>
              </a:rPr>
            </a:br>
            <a:r>
              <a:rPr lang="it-IT" altLang="ja-JP" sz="2400">
                <a:cs typeface="Times New Roman" pitchFamily="18" charset="0"/>
              </a:rPr>
              <a:t>controllo attuale vs rischio futuro</a:t>
            </a:r>
            <a:endParaRPr lang="it-IT" sz="2400"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93BD5DE9-75F5-6D46-987D-1AF220309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79604"/>
      </p:ext>
    </p:extLst>
  </p:cSld>
  <p:clrMapOvr>
    <a:masterClrMapping/>
  </p:clrMapOvr>
  <p:transition spd="slow" advTm="26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0" name="Group 30"/>
          <p:cNvGraphicFramePr>
            <a:graphicFrameLocks noGrp="1"/>
          </p:cNvGraphicFramePr>
          <p:nvPr/>
        </p:nvGraphicFramePr>
        <p:xfrm>
          <a:off x="1676401" y="2286000"/>
          <a:ext cx="8882063" cy="2641600"/>
        </p:xfrm>
        <a:graphic>
          <a:graphicData uri="http://schemas.openxmlformats.org/drawingml/2006/table">
            <a:tbl>
              <a:tblPr/>
              <a:tblGrid>
                <a:gridCol w="4811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9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29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a. Controllo dei sintomi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Livello di controllo dei sintomi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6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Nelle 4 ultime settimane il paziente ha avuto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Ben controllato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Poco controllato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Non controllato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46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Sintomi diurni più di 2 volte/settimana?         SÌ NO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Risvegli notturni?                                           SÌ NO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Uso di broncodilataori al bisogno più di 2 volte/settimana?                                             SÌ NO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Limitazioni dovute all</a:t>
                      </a: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’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asma delle a</a:t>
                      </a:r>
                      <a:r>
                        <a:rPr kumimoji="0" lang="it-IT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ttività?      SÌ NO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Nessuno di questi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1-2 di questi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3-4 di questi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8197" name="Rettangolo 1"/>
          <p:cNvSpPr>
            <a:spLocks noChangeArrowheads="1"/>
          </p:cNvSpPr>
          <p:nvPr/>
        </p:nvSpPr>
        <p:spPr bwMode="auto">
          <a:xfrm>
            <a:off x="4151314" y="558801"/>
            <a:ext cx="3349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/>
              <a:t>Valutazione del controllo </a:t>
            </a:r>
          </a:p>
        </p:txBody>
      </p:sp>
      <p:sp>
        <p:nvSpPr>
          <p:cNvPr id="178198" name="CasellaDiTesto 20"/>
          <p:cNvSpPr txBox="1">
            <a:spLocks noChangeArrowheads="1"/>
          </p:cNvSpPr>
          <p:nvPr/>
        </p:nvSpPr>
        <p:spPr bwMode="auto">
          <a:xfrm>
            <a:off x="2328864" y="5407026"/>
            <a:ext cx="75533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800"/>
              </a:spcBef>
              <a:buClr>
                <a:srgbClr val="FF0000"/>
              </a:buClr>
              <a:buSzPct val="100000"/>
            </a:pPr>
            <a:r>
              <a:rPr lang="it-IT" sz="2000">
                <a:latin typeface="Arial "/>
                <a:ea typeface="Geneva"/>
                <a:cs typeface="Geneva"/>
              </a:rPr>
              <a:t>Entrambi i domini, ovvero il controllo dei sintomi e il rischio di eventi futuri, devono essere valutati.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BD676B61-5A8D-DC4B-8FE8-DCFD670A5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8071"/>
      </p:ext>
    </p:extLst>
  </p:cSld>
  <p:clrMapOvr>
    <a:masterClrMapping/>
  </p:clrMapOvr>
  <p:transition spd="slow" advTm="1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olo 1"/>
          <p:cNvSpPr>
            <a:spLocks noGrp="1"/>
          </p:cNvSpPr>
          <p:nvPr>
            <p:ph type="title" idx="4294967295"/>
          </p:nvPr>
        </p:nvSpPr>
        <p:spPr>
          <a:xfrm>
            <a:off x="1925639" y="404814"/>
            <a:ext cx="7597775" cy="936625"/>
          </a:xfrm>
        </p:spPr>
        <p:txBody>
          <a:bodyPr/>
          <a:lstStyle/>
          <a:p>
            <a:pPr eaLnBrk="1" hangingPunct="1"/>
            <a:r>
              <a:rPr lang="it-IT" altLang="it-IT" sz="2800" b="1">
                <a:solidFill>
                  <a:srgbClr val="000099"/>
                </a:solidFill>
                <a:latin typeface="Arial "/>
                <a:ea typeface="MS PGothic" pitchFamily="34" charset="-128"/>
              </a:rPr>
              <a:t>Fattori di rischio per outcomes sfavorevoli</a:t>
            </a:r>
            <a:br>
              <a:rPr lang="it-IT" altLang="it-IT" sz="2800" b="1">
                <a:solidFill>
                  <a:srgbClr val="000099"/>
                </a:solidFill>
                <a:latin typeface="Arial "/>
                <a:ea typeface="MS PGothic" pitchFamily="34" charset="-128"/>
              </a:rPr>
            </a:br>
            <a:endParaRPr lang="it-IT" altLang="it-IT" sz="2800" b="1">
              <a:solidFill>
                <a:srgbClr val="000099"/>
              </a:solidFill>
              <a:latin typeface="Arial "/>
              <a:ea typeface="MS PGothic" pitchFamily="34" charset="-128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325689" y="2176464"/>
          <a:ext cx="7542213" cy="3268663"/>
        </p:xfrm>
        <a:graphic>
          <a:graphicData uri="http://schemas.openxmlformats.org/drawingml/2006/table">
            <a:tbl>
              <a:tblPr/>
              <a:tblGrid>
                <a:gridCol w="7542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9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Fattori</a:t>
                      </a:r>
                      <a:r>
                        <a:rPr kumimoji="0" lang="en-A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di </a:t>
                      </a:r>
                      <a:r>
                        <a:rPr kumimoji="0" lang="en-A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rischio</a:t>
                      </a:r>
                      <a:r>
                        <a:rPr kumimoji="0" lang="en-A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per </a:t>
                      </a:r>
                      <a:r>
                        <a:rPr kumimoji="0" lang="en-A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esacerbazioni</a:t>
                      </a:r>
                      <a:endParaRPr kumimoji="0" lang="en-A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90000" marT="72001" marB="72001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8846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Eventuale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intubazione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per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asma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Sintomi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di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asma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non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controllati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&gt;=1esacerbazione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nei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12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mesi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precedenti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Basso FEV1(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misura il FEV1 all</a:t>
                      </a: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’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inizio del trattamento, dopo 3-6 mesi e poi periodicamente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)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Tecnica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inlatoria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non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corretta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e/o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scarsa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aderenza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Fumo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di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sigaretta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Obesità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,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gravidanza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eosinofilia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ematica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T="45721" marB="45721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B3B85F8D-779D-4848-ABAA-A2112490BC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91761"/>
      </p:ext>
    </p:extLst>
  </p:cSld>
  <p:clrMapOvr>
    <a:masterClrMapping/>
  </p:clrMapOvr>
  <p:transition spd="slow" advTm="30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5"/>
          <p:cNvSpPr>
            <a:spLocks noChangeArrowheads="1"/>
          </p:cNvSpPr>
          <p:nvPr/>
        </p:nvSpPr>
        <p:spPr bwMode="auto">
          <a:xfrm>
            <a:off x="3072805" y="476251"/>
            <a:ext cx="5395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 sz="2400">
                <a:ea typeface="MS PGothic" pitchFamily="34" charset="-128"/>
              </a:rPr>
              <a:t>Fattori di rischio per outcomes sfavorevoli</a:t>
            </a:r>
          </a:p>
        </p:txBody>
      </p:sp>
      <p:sp>
        <p:nvSpPr>
          <p:cNvPr id="181250" name="Rettangolo 1"/>
          <p:cNvSpPr>
            <a:spLocks noChangeArrowheads="1"/>
          </p:cNvSpPr>
          <p:nvPr/>
        </p:nvSpPr>
        <p:spPr bwMode="auto">
          <a:xfrm>
            <a:off x="2063750" y="1628775"/>
            <a:ext cx="80645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>
                <a:ea typeface="MS PGothic" pitchFamily="34" charset="-128"/>
              </a:rPr>
              <a:t>Fattori di rischio per lo sviluppo di limitazione fissa del flusso aereo:</a:t>
            </a:r>
          </a:p>
          <a:p>
            <a:endParaRPr lang="it-IT" altLang="it-IT" sz="500">
              <a:ea typeface="MS PGothic" pitchFamily="34" charset="-128"/>
            </a:endParaRPr>
          </a:p>
          <a:p>
            <a:pPr>
              <a:buClr>
                <a:srgbClr val="FF9966"/>
              </a:buClr>
              <a:buFont typeface="Wingdings" pitchFamily="2" charset="2"/>
              <a:buChar char="§"/>
            </a:pPr>
            <a:r>
              <a:rPr lang="it-IT" altLang="it-IT" sz="2000">
                <a:ea typeface="MS PGothic" pitchFamily="34" charset="-128"/>
              </a:rPr>
              <a:t>Assenza di trattamento con ICS</a:t>
            </a:r>
          </a:p>
          <a:p>
            <a:pPr>
              <a:buClr>
                <a:srgbClr val="FF9966"/>
              </a:buClr>
              <a:buFont typeface="Wingdings" pitchFamily="2" charset="2"/>
              <a:buChar char="§"/>
            </a:pPr>
            <a:r>
              <a:rPr lang="it-IT" altLang="it-IT" sz="2000">
                <a:ea typeface="MS PGothic" pitchFamily="34" charset="-128"/>
              </a:rPr>
              <a:t>Esposizione: fumo di sigaretta, agenti chimici nocivi, esposizione occupazionale</a:t>
            </a:r>
          </a:p>
          <a:p>
            <a:pPr>
              <a:buClr>
                <a:srgbClr val="FF9966"/>
              </a:buClr>
              <a:buFont typeface="Wingdings" pitchFamily="2" charset="2"/>
              <a:buChar char="§"/>
            </a:pPr>
            <a:r>
              <a:rPr lang="it-IT" altLang="it-IT" sz="2000">
                <a:ea typeface="MS PGothic" pitchFamily="34" charset="-128"/>
              </a:rPr>
              <a:t>Basso FEV1 basale , ipersecrezione cronica di muco, eosinofilia ematica o nell’espettorato</a:t>
            </a:r>
          </a:p>
        </p:txBody>
      </p:sp>
      <p:sp>
        <p:nvSpPr>
          <p:cNvPr id="181251" name="Rettangolo 2"/>
          <p:cNvSpPr>
            <a:spLocks noChangeArrowheads="1"/>
          </p:cNvSpPr>
          <p:nvPr/>
        </p:nvSpPr>
        <p:spPr bwMode="auto">
          <a:xfrm>
            <a:off x="2063750" y="4532314"/>
            <a:ext cx="8064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/>
              <a:t>Fattori di rischio per  effetti collaterali del trattamento:</a:t>
            </a:r>
          </a:p>
          <a:p>
            <a:endParaRPr lang="it-IT" altLang="it-IT" sz="2400"/>
          </a:p>
          <a:p>
            <a:pPr>
              <a:buClr>
                <a:srgbClr val="FF9966"/>
              </a:buClr>
              <a:buFont typeface="Wingdings" pitchFamily="2" charset="2"/>
              <a:buChar char="§"/>
            </a:pPr>
            <a:r>
              <a:rPr lang="it-IT" altLang="it-IT" sz="2000"/>
              <a:t>Sistemici: uso frequente di OCS; assunzione di ICSper lunghi periodi, ad alti dosaggi ti, assunzione di inibitori del citocromo P450</a:t>
            </a:r>
          </a:p>
          <a:p>
            <a:pPr>
              <a:buClr>
                <a:srgbClr val="FF9966"/>
              </a:buClr>
              <a:buFont typeface="Wingdings" pitchFamily="2" charset="2"/>
              <a:buChar char="§"/>
            </a:pPr>
            <a:r>
              <a:rPr lang="it-IT" altLang="it-IT" sz="2000"/>
              <a:t>Locali: ICS ad alti dosaggi, inadeguata tecnica inalatoria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57BF3AB0-2A97-EA4E-89C3-48737B38B5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03999"/>
      </p:ext>
    </p:extLst>
  </p:cSld>
  <p:clrMapOvr>
    <a:masterClrMapping/>
  </p:clrMapOvr>
  <p:transition spd="slow" advTm="37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 descr="SLIDE 45_4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1341438"/>
            <a:ext cx="813593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4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39700"/>
            <a:ext cx="88201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85314" y="184151"/>
            <a:ext cx="9683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60563" y="331788"/>
            <a:ext cx="7524750" cy="627062"/>
          </a:xfrm>
        </p:spPr>
        <p:txBody>
          <a:bodyPr vert="horz" lIns="91440" tIns="45720" rIns="40631" bIns="45720" rtlCol="0" anchor="ctr">
            <a:normAutofit fontScale="90000"/>
          </a:bodyPr>
          <a:lstStyle/>
          <a:p>
            <a:pPr eaLnBrk="1" hangingPunct="1"/>
            <a:r>
              <a:rPr lang="en-AU" altLang="it-IT" sz="2800" b="1">
                <a:solidFill>
                  <a:srgbClr val="000099"/>
                </a:solidFill>
                <a:latin typeface="Arial" charset="0"/>
                <a:cs typeface="Arial" charset="0"/>
              </a:rPr>
              <a:t>Ciclo di gestione dell’asma basato sul controllo  </a:t>
            </a:r>
          </a:p>
        </p:txBody>
      </p:sp>
      <p:sp>
        <p:nvSpPr>
          <p:cNvPr id="182277" name="Rectangle 13"/>
          <p:cNvSpPr>
            <a:spLocks/>
          </p:cNvSpPr>
          <p:nvPr/>
        </p:nvSpPr>
        <p:spPr bwMode="auto">
          <a:xfrm>
            <a:off x="7054910" y="1511300"/>
            <a:ext cx="3395545" cy="13336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425"/>
              </a:spcBef>
            </a:pPr>
            <a:r>
              <a:rPr lang="en-US" altLang="en-US" sz="1600">
                <a:ea typeface="MS PGothic" pitchFamily="34" charset="-128"/>
              </a:rPr>
              <a:t>Diagnosi</a:t>
            </a:r>
            <a:br>
              <a:rPr lang="en-US" altLang="en-US" sz="1600">
                <a:ea typeface="MS PGothic" pitchFamily="34" charset="-128"/>
              </a:rPr>
            </a:br>
            <a:r>
              <a:rPr lang="en-US" altLang="en-US" sz="1600">
                <a:ea typeface="MS PGothic" pitchFamily="34" charset="-128"/>
              </a:rPr>
              <a:t>Controllo dei sintomi e fattori di rischio</a:t>
            </a:r>
            <a:br>
              <a:rPr lang="en-US" altLang="en-US" sz="1600">
                <a:ea typeface="MS PGothic" pitchFamily="34" charset="-128"/>
              </a:rPr>
            </a:br>
            <a:r>
              <a:rPr lang="en-US" altLang="en-US" sz="1600">
                <a:ea typeface="MS PGothic" pitchFamily="34" charset="-128"/>
              </a:rPr>
              <a:t>(inclusa la funzionalità respiratoria)</a:t>
            </a:r>
          </a:p>
          <a:p>
            <a:pPr algn="ctr">
              <a:spcBef>
                <a:spcPts val="425"/>
              </a:spcBef>
            </a:pPr>
            <a:r>
              <a:rPr lang="en-US" altLang="en-US" sz="1600">
                <a:ea typeface="MS PGothic" pitchFamily="34" charset="-128"/>
              </a:rPr>
              <a:t>Tecnica inalatoria e aderenza terapeutica</a:t>
            </a:r>
          </a:p>
          <a:p>
            <a:pPr algn="ctr">
              <a:spcBef>
                <a:spcPts val="425"/>
              </a:spcBef>
            </a:pPr>
            <a:r>
              <a:rPr lang="en-US" altLang="en-US" sz="1600">
                <a:ea typeface="MS PGothic" pitchFamily="34" charset="-128"/>
              </a:rPr>
              <a:t>Preferenze del paziente</a:t>
            </a:r>
          </a:p>
        </p:txBody>
      </p:sp>
      <p:sp>
        <p:nvSpPr>
          <p:cNvPr id="182278" name="Rectangle 14"/>
          <p:cNvSpPr>
            <a:spLocks/>
          </p:cNvSpPr>
          <p:nvPr/>
        </p:nvSpPr>
        <p:spPr bwMode="auto">
          <a:xfrm>
            <a:off x="6572143" y="5173663"/>
            <a:ext cx="3699090" cy="841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425"/>
              </a:spcBef>
            </a:pPr>
            <a:r>
              <a:rPr lang="en-US" altLang="en-US" sz="1600">
                <a:ea typeface="MS PGothic" pitchFamily="34" charset="-128"/>
              </a:rPr>
              <a:t>Terapia antiasmatica</a:t>
            </a:r>
          </a:p>
          <a:p>
            <a:pPr algn="ctr">
              <a:spcBef>
                <a:spcPts val="425"/>
              </a:spcBef>
            </a:pPr>
            <a:r>
              <a:rPr lang="en-US" altLang="en-US" sz="1600">
                <a:ea typeface="MS PGothic" pitchFamily="34" charset="-128"/>
              </a:rPr>
              <a:t>Strategie non farmacologiche</a:t>
            </a:r>
          </a:p>
          <a:p>
            <a:pPr algn="ctr">
              <a:spcBef>
                <a:spcPts val="425"/>
              </a:spcBef>
            </a:pPr>
            <a:r>
              <a:rPr lang="en-US" altLang="en-US" sz="1600">
                <a:ea typeface="MS PGothic" pitchFamily="34" charset="-128"/>
              </a:rPr>
              <a:t>Trattamento dei fattori di rischio modificabili</a:t>
            </a:r>
          </a:p>
        </p:txBody>
      </p:sp>
      <p:sp>
        <p:nvSpPr>
          <p:cNvPr id="182279" name="Rectangle 15"/>
          <p:cNvSpPr>
            <a:spLocks/>
          </p:cNvSpPr>
          <p:nvPr/>
        </p:nvSpPr>
        <p:spPr bwMode="auto">
          <a:xfrm>
            <a:off x="2070100" y="3284538"/>
            <a:ext cx="1735138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425"/>
              </a:spcBef>
            </a:pPr>
            <a:r>
              <a:rPr lang="en-US" altLang="en-US" sz="1600">
                <a:ea typeface="MS PGothic" pitchFamily="34" charset="-128"/>
              </a:rPr>
              <a:t>Sintomi</a:t>
            </a:r>
          </a:p>
          <a:p>
            <a:pPr algn="ctr">
              <a:spcBef>
                <a:spcPts val="425"/>
              </a:spcBef>
            </a:pPr>
            <a:r>
              <a:rPr lang="en-US" altLang="en-US" sz="1600">
                <a:ea typeface="MS PGothic" pitchFamily="34" charset="-128"/>
              </a:rPr>
              <a:t>Riacutizzazioni</a:t>
            </a:r>
          </a:p>
          <a:p>
            <a:pPr algn="ctr">
              <a:spcBef>
                <a:spcPts val="425"/>
              </a:spcBef>
            </a:pPr>
            <a:r>
              <a:rPr lang="en-US" altLang="en-US" sz="1600">
                <a:ea typeface="MS PGothic" pitchFamily="34" charset="-128"/>
              </a:rPr>
              <a:t>Effetti collaterali</a:t>
            </a:r>
          </a:p>
          <a:p>
            <a:pPr algn="ctr">
              <a:spcBef>
                <a:spcPts val="425"/>
              </a:spcBef>
            </a:pPr>
            <a:r>
              <a:rPr lang="en-US" altLang="en-US" sz="1600">
                <a:ea typeface="MS PGothic" pitchFamily="34" charset="-128"/>
              </a:rPr>
              <a:t>Soddisfazione del paziente</a:t>
            </a:r>
          </a:p>
        </p:txBody>
      </p:sp>
      <p:sp>
        <p:nvSpPr>
          <p:cNvPr id="16" name="Rectangle 15"/>
          <p:cNvSpPr/>
          <p:nvPr/>
        </p:nvSpPr>
        <p:spPr>
          <a:xfrm rot="18616622">
            <a:off x="4212623" y="2803377"/>
            <a:ext cx="2402625" cy="218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000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RIVALUTAZIONE DELLA RISPOSTA</a:t>
            </a:r>
          </a:p>
        </p:txBody>
      </p:sp>
      <p:sp>
        <p:nvSpPr>
          <p:cNvPr id="17" name="Rectangle 16"/>
          <p:cNvSpPr/>
          <p:nvPr/>
        </p:nvSpPr>
        <p:spPr>
          <a:xfrm rot="3706156">
            <a:off x="4542940" y="2784162"/>
            <a:ext cx="2256314" cy="218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650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VALUTAZIONE</a:t>
            </a:r>
          </a:p>
        </p:txBody>
      </p:sp>
      <p:sp>
        <p:nvSpPr>
          <p:cNvPr id="18" name="Rectangle 17"/>
          <p:cNvSpPr/>
          <p:nvPr/>
        </p:nvSpPr>
        <p:spPr>
          <a:xfrm rot="21356104">
            <a:off x="4491871" y="3542600"/>
            <a:ext cx="2154960" cy="1753419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2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AGGIUSTAMENTO TRATTAMENTO</a:t>
            </a:r>
            <a:endParaRPr lang="en-US" sz="1200" dirty="0">
              <a:ln w="12700">
                <a:noFill/>
                <a:prstDash val="solid"/>
              </a:ln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A9CC9FF4-4F15-F142-9715-4EEBE6138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71925"/>
      </p:ext>
    </p:extLst>
  </p:cSld>
  <p:clrMapOvr>
    <a:masterClrMapping/>
  </p:clrMapOvr>
  <p:transition spd="slow" advTm="24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10 Gina figure update_MARCH2019.v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4" y="11594"/>
            <a:ext cx="1218117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8616622">
            <a:off x="5404703" y="1114489"/>
            <a:ext cx="1536613" cy="1516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 lIns="121920" tIns="60960" rIns="121920" bIns="60960" numCol="1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/>
            <a:r>
              <a:rPr lang="en-AU" sz="1200" b="1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  <a:cs typeface="Arial"/>
              </a:rPr>
              <a:t>RIVALUTA</a:t>
            </a:r>
          </a:p>
        </p:txBody>
      </p:sp>
      <p:sp>
        <p:nvSpPr>
          <p:cNvPr id="9" name="Rectangle 8"/>
          <p:cNvSpPr/>
          <p:nvPr/>
        </p:nvSpPr>
        <p:spPr>
          <a:xfrm rot="3781407">
            <a:off x="5501449" y="1095834"/>
            <a:ext cx="1432748" cy="149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 lIns="121920" tIns="60960" rIns="121920" bIns="60960" numCol="1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/>
            <a:r>
              <a:rPr lang="en-AU" sz="1200" b="1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  <a:cs typeface="Arial"/>
              </a:rPr>
              <a:t>MISURA</a:t>
            </a:r>
          </a:p>
        </p:txBody>
      </p:sp>
      <p:sp>
        <p:nvSpPr>
          <p:cNvPr id="10" name="Rectangle 9"/>
          <p:cNvSpPr/>
          <p:nvPr/>
        </p:nvSpPr>
        <p:spPr>
          <a:xfrm rot="21356104">
            <a:off x="5474663" y="1634204"/>
            <a:ext cx="1535999" cy="1104000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/>
            <a:r>
              <a:rPr lang="en-AU" sz="1200" b="1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  <a:cs typeface="Arial"/>
              </a:rPr>
              <a:t>ADATTA</a:t>
            </a:r>
            <a:endParaRPr lang="en-US" sz="1200" b="1" dirty="0">
              <a:ln w="12700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2589123" y="6117299"/>
            <a:ext cx="4305163" cy="3881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>
              <a:spcBef>
                <a:spcPts val="147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* 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Off-label; data only with budesonide-formoterol</a:t>
            </a:r>
            <a:r>
              <a:rPr sz="1133" spc="-1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(bud-form</a:t>
            </a:r>
            <a:r>
              <a:rPr sz="1067" spc="13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067">
              <a:solidFill>
                <a:prstClr val="black"/>
              </a:solidFill>
              <a:latin typeface="Arial"/>
              <a:cs typeface="Arial"/>
            </a:endParaRPr>
          </a:p>
          <a:p>
            <a:pPr marL="16933">
              <a:spcBef>
                <a:spcPts val="13"/>
              </a:spcBef>
            </a:pPr>
            <a:r>
              <a:rPr sz="1200" spc="7" dirty="0">
                <a:solidFill>
                  <a:srgbClr val="231F20"/>
                </a:solidFill>
                <a:latin typeface="Arial"/>
                <a:cs typeface="Arial"/>
              </a:rPr>
              <a:t>†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Off-label; </a:t>
            </a:r>
            <a:r>
              <a:rPr sz="1133" spc="20" dirty="0">
                <a:solidFill>
                  <a:srgbClr val="231F20"/>
                </a:solidFill>
                <a:latin typeface="Arial"/>
                <a:cs typeface="Arial"/>
              </a:rPr>
              <a:t>separate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133" spc="20" dirty="0">
                <a:solidFill>
                  <a:srgbClr val="231F20"/>
                </a:solidFill>
                <a:latin typeface="Arial"/>
                <a:cs typeface="Arial"/>
              </a:rPr>
              <a:t>combination ICS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133" spc="27" dirty="0">
                <a:solidFill>
                  <a:srgbClr val="231F20"/>
                </a:solidFill>
                <a:latin typeface="Arial"/>
                <a:cs typeface="Arial"/>
              </a:rPr>
              <a:t>SABA</a:t>
            </a:r>
            <a:r>
              <a:rPr sz="1133" spc="-8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33" spc="7" dirty="0">
                <a:solidFill>
                  <a:srgbClr val="231F20"/>
                </a:solidFill>
                <a:latin typeface="Arial"/>
                <a:cs typeface="Arial"/>
              </a:rPr>
              <a:t>inhalers</a:t>
            </a:r>
            <a:endParaRPr sz="11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598516" y="3755971"/>
            <a:ext cx="1969927" cy="75683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445336">
              <a:lnSpc>
                <a:spcPct val="103200"/>
              </a:lnSpc>
              <a:spcBef>
                <a:spcPts val="127"/>
              </a:spcBef>
            </a:pPr>
            <a:r>
              <a:rPr lang="it-IT" sz="1200" b="1" spc="13" dirty="0">
                <a:solidFill>
                  <a:srgbClr val="F89A3A"/>
                </a:solidFill>
                <a:latin typeface="Arial Black"/>
                <a:cs typeface="Arial Black"/>
              </a:rPr>
              <a:t>CONTROLLORI</a:t>
            </a:r>
          </a:p>
          <a:p>
            <a:pPr marL="16933" marR="445336">
              <a:lnSpc>
                <a:spcPct val="103200"/>
              </a:lnSpc>
              <a:spcBef>
                <a:spcPts val="127"/>
              </a:spcBef>
            </a:pPr>
            <a:r>
              <a:rPr lang="it-IT" sz="1200" b="1" spc="13" dirty="0">
                <a:solidFill>
                  <a:srgbClr val="F89A3A"/>
                </a:solidFill>
                <a:latin typeface="Arial Black"/>
                <a:cs typeface="Arial Black"/>
              </a:rPr>
              <a:t>PREFERITI</a:t>
            </a:r>
            <a:endParaRPr sz="12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6933" marR="6773">
              <a:lnSpc>
                <a:spcPct val="103200"/>
              </a:lnSpc>
            </a:pPr>
            <a:r>
              <a:rPr lang="it-IT" sz="1133" spc="13" dirty="0">
                <a:solidFill>
                  <a:srgbClr val="231F20"/>
                </a:solidFill>
                <a:latin typeface="Arial"/>
                <a:cs typeface="Arial"/>
              </a:rPr>
              <a:t>Per prevenire riacutizzazioni e controllare i sintomi</a:t>
            </a:r>
            <a:endParaRPr sz="1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1218557" y="4756570"/>
            <a:ext cx="1338275" cy="313761"/>
          </a:xfrm>
          <a:prstGeom prst="rect">
            <a:avLst/>
          </a:prstGeom>
        </p:spPr>
        <p:txBody>
          <a:bodyPr vert="horz" wrap="square" lIns="0" tIns="31327" rIns="0" bIns="0" rtlCol="0">
            <a:spAutoFit/>
          </a:bodyPr>
          <a:lstStyle/>
          <a:p>
            <a:pPr marL="16933" marR="6773" indent="669695">
              <a:lnSpc>
                <a:spcPts val="1147"/>
              </a:lnSpc>
              <a:spcBef>
                <a:spcPts val="247"/>
              </a:spcBef>
            </a:pPr>
            <a:r>
              <a:rPr lang="it-IT" sz="1133" i="1" spc="13" dirty="0">
                <a:solidFill>
                  <a:srgbClr val="231F20"/>
                </a:solidFill>
                <a:latin typeface="Arial"/>
                <a:cs typeface="Arial"/>
              </a:rPr>
              <a:t>Atre</a:t>
            </a:r>
            <a:r>
              <a:rPr sz="1133" i="1" spc="13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it-IT" sz="1133" i="1" spc="7" dirty="0">
                <a:solidFill>
                  <a:srgbClr val="231F20"/>
                </a:solidFill>
                <a:latin typeface="Arial"/>
                <a:cs typeface="Arial"/>
              </a:rPr>
              <a:t>opzioni di controllo</a:t>
            </a:r>
            <a:endParaRPr sz="1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654169" y="5816733"/>
            <a:ext cx="1902664" cy="339409"/>
          </a:xfrm>
          <a:prstGeom prst="rect">
            <a:avLst/>
          </a:prstGeom>
        </p:spPr>
        <p:txBody>
          <a:bodyPr vert="horz" wrap="square" lIns="0" tIns="31327" rIns="0" bIns="0" rtlCol="0">
            <a:spAutoFit/>
          </a:bodyPr>
          <a:lstStyle/>
          <a:p>
            <a:pPr marL="16933" marR="6773" indent="495288">
              <a:lnSpc>
                <a:spcPts val="1147"/>
              </a:lnSpc>
              <a:spcBef>
                <a:spcPts val="247"/>
              </a:spcBef>
            </a:pPr>
            <a:r>
              <a:rPr lang="it-IT" sz="1133" i="1" spc="13" dirty="0">
                <a:solidFill>
                  <a:srgbClr val="231F20"/>
                </a:solidFill>
                <a:latin typeface="Arial"/>
                <a:cs typeface="Arial"/>
              </a:rPr>
              <a:t>               Altre </a:t>
            </a:r>
          </a:p>
          <a:p>
            <a:pPr marL="16933" marR="6773" indent="495288">
              <a:lnSpc>
                <a:spcPts val="1147"/>
              </a:lnSpc>
              <a:spcBef>
                <a:spcPts val="247"/>
              </a:spcBef>
            </a:pPr>
            <a:r>
              <a:rPr lang="it-IT" sz="1133" i="1" spc="13" dirty="0">
                <a:solidFill>
                  <a:srgbClr val="231F20"/>
                </a:solidFill>
                <a:latin typeface="Arial"/>
                <a:cs typeface="Arial"/>
              </a:rPr>
              <a:t>opzioni sintomatiche</a:t>
            </a:r>
            <a:endParaRPr sz="1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654168" y="5481937"/>
            <a:ext cx="1338275" cy="39595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03200"/>
              </a:lnSpc>
              <a:spcBef>
                <a:spcPts val="127"/>
              </a:spcBef>
            </a:pPr>
            <a:r>
              <a:rPr lang="it-IT" sz="1200" b="1" spc="13" dirty="0">
                <a:solidFill>
                  <a:srgbClr val="0078AC"/>
                </a:solidFill>
                <a:latin typeface="Arial Black"/>
                <a:cs typeface="Arial Black"/>
              </a:rPr>
              <a:t>SINTOMATICI PREFERITI</a:t>
            </a:r>
            <a:endParaRPr sz="12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940538" y="3560831"/>
            <a:ext cx="3664029" cy="820888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200" b="1" spc="13" dirty="0">
                <a:solidFill>
                  <a:srgbClr val="58595B"/>
                </a:solidFill>
                <a:latin typeface="Arial Black"/>
                <a:cs typeface="Arial Black"/>
              </a:rPr>
              <a:t>STEP</a:t>
            </a:r>
            <a:r>
              <a:rPr sz="1200" b="1" dirty="0">
                <a:solidFill>
                  <a:srgbClr val="58595B"/>
                </a:solidFill>
                <a:latin typeface="Arial Black"/>
                <a:cs typeface="Arial Black"/>
              </a:rPr>
              <a:t> </a:t>
            </a:r>
            <a:r>
              <a:rPr sz="1200" b="1" spc="20" dirty="0">
                <a:solidFill>
                  <a:srgbClr val="58595B"/>
                </a:solidFill>
                <a:latin typeface="Arial Black"/>
                <a:cs typeface="Arial Black"/>
              </a:rPr>
              <a:t>2</a:t>
            </a:r>
            <a:endParaRPr sz="1200" b="1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6933" marR="6773">
              <a:lnSpc>
                <a:spcPct val="114000"/>
              </a:lnSpc>
              <a:spcBef>
                <a:spcPts val="1259"/>
              </a:spcBef>
            </a:pPr>
            <a:r>
              <a:rPr lang="it-IT" sz="1333" dirty="0">
                <a:solidFill>
                  <a:srgbClr val="231F20"/>
                </a:solidFill>
                <a:latin typeface="Arial"/>
                <a:cs typeface="Arial"/>
              </a:rPr>
              <a:t>Basse dosi giornaliere di cortisonico inalatorio</a:t>
            </a:r>
            <a:r>
              <a:rPr sz="1333" dirty="0">
                <a:solidFill>
                  <a:srgbClr val="231F20"/>
                </a:solidFill>
                <a:latin typeface="Arial"/>
                <a:cs typeface="Arial"/>
              </a:rPr>
              <a:t>(ICS), o ICS-formoterol</a:t>
            </a:r>
            <a:r>
              <a:rPr lang="it-IT" sz="1333" dirty="0">
                <a:solidFill>
                  <a:srgbClr val="231F20"/>
                </a:solidFill>
                <a:latin typeface="Arial"/>
                <a:cs typeface="Arial"/>
              </a:rPr>
              <a:t>o al bisogno</a:t>
            </a:r>
            <a:r>
              <a:rPr sz="1267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33" spc="13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endParaRPr sz="13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0"/>
          <p:cNvSpPr txBox="1"/>
          <p:nvPr/>
        </p:nvSpPr>
        <p:spPr>
          <a:xfrm>
            <a:off x="7887019" y="3351129"/>
            <a:ext cx="1016539" cy="774209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200" b="1" spc="13" dirty="0">
                <a:solidFill>
                  <a:srgbClr val="58595B"/>
                </a:solidFill>
                <a:latin typeface="Arial Black"/>
                <a:cs typeface="Arial Black"/>
              </a:rPr>
              <a:t>STEP</a:t>
            </a:r>
            <a:r>
              <a:rPr sz="1200" b="1" spc="-20" dirty="0">
                <a:solidFill>
                  <a:srgbClr val="58595B"/>
                </a:solidFill>
                <a:latin typeface="Arial Black"/>
                <a:cs typeface="Arial Black"/>
              </a:rPr>
              <a:t> </a:t>
            </a:r>
            <a:r>
              <a:rPr sz="1200" b="1" spc="20" dirty="0">
                <a:solidFill>
                  <a:srgbClr val="58595B"/>
                </a:solidFill>
                <a:latin typeface="Arial Black"/>
                <a:cs typeface="Arial Black"/>
              </a:rPr>
              <a:t>3</a:t>
            </a:r>
            <a:endParaRPr sz="12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6933" marR="6773">
              <a:lnSpc>
                <a:spcPct val="101200"/>
              </a:lnSpc>
              <a:spcBef>
                <a:spcPts val="1259"/>
              </a:spcBef>
            </a:pPr>
            <a:r>
              <a:rPr lang="it-IT" sz="1333" dirty="0">
                <a:solidFill>
                  <a:srgbClr val="231F20"/>
                </a:solidFill>
                <a:latin typeface="Arial"/>
                <a:cs typeface="Arial"/>
              </a:rPr>
              <a:t>Basse dosi</a:t>
            </a:r>
            <a:r>
              <a:rPr sz="13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33" spc="7" dirty="0">
                <a:solidFill>
                  <a:srgbClr val="231F20"/>
                </a:solidFill>
                <a:latin typeface="Arial"/>
                <a:cs typeface="Arial"/>
              </a:rPr>
              <a:t>ICS-LABA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9186009" y="3029002"/>
            <a:ext cx="960000" cy="920722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200" b="1" spc="13" dirty="0">
                <a:solidFill>
                  <a:srgbClr val="58595B"/>
                </a:solidFill>
                <a:latin typeface="Arial Black"/>
                <a:cs typeface="Arial Black"/>
              </a:rPr>
              <a:t>STEP</a:t>
            </a:r>
            <a:r>
              <a:rPr sz="1200" b="1" spc="-7" dirty="0">
                <a:solidFill>
                  <a:srgbClr val="58595B"/>
                </a:solidFill>
                <a:latin typeface="Arial Black"/>
                <a:cs typeface="Arial Black"/>
              </a:rPr>
              <a:t> </a:t>
            </a:r>
            <a:r>
              <a:rPr sz="1200" b="1" spc="20" dirty="0">
                <a:solidFill>
                  <a:srgbClr val="58595B"/>
                </a:solidFill>
                <a:latin typeface="Arial Black"/>
                <a:cs typeface="Arial Black"/>
              </a:rPr>
              <a:t>4</a:t>
            </a:r>
            <a:endParaRPr sz="12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6933" marR="6773">
              <a:lnSpc>
                <a:spcPct val="101200"/>
              </a:lnSpc>
              <a:spcBef>
                <a:spcPts val="1259"/>
              </a:spcBef>
            </a:pPr>
            <a:r>
              <a:rPr lang="it-IT" sz="1200" spc="7" dirty="0">
                <a:solidFill>
                  <a:srgbClr val="231F20"/>
                </a:solidFill>
                <a:latin typeface="Arial"/>
                <a:cs typeface="Arial"/>
              </a:rPr>
              <a:t>Dosi intermedie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200" spc="7" dirty="0">
                <a:solidFill>
                  <a:srgbClr val="231F20"/>
                </a:solidFill>
                <a:latin typeface="Arial"/>
                <a:cs typeface="Arial"/>
              </a:rPr>
              <a:t>ICS-LABA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3940539" y="4739191"/>
            <a:ext cx="3307588" cy="57428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03200"/>
              </a:lnSpc>
              <a:spcBef>
                <a:spcPts val="127"/>
              </a:spcBef>
            </a:pPr>
            <a:r>
              <a:rPr lang="it-IT" sz="1200" i="1" spc="7" dirty="0">
                <a:solidFill>
                  <a:srgbClr val="231F20"/>
                </a:solidFill>
                <a:latin typeface="Arial"/>
                <a:cs typeface="Arial"/>
              </a:rPr>
              <a:t>Antagonisti dei recettori dei leucotrieni</a:t>
            </a:r>
            <a:r>
              <a:rPr sz="1200" i="1" spc="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(LTRA), </a:t>
            </a:r>
            <a:r>
              <a:rPr sz="1200" i="1" spc="7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lang="it-IT" sz="1200" i="1" spc="7" dirty="0">
                <a:solidFill>
                  <a:srgbClr val="231F20"/>
                </a:solidFill>
                <a:latin typeface="Arial"/>
                <a:cs typeface="Arial"/>
              </a:rPr>
              <a:t>basse dosi di </a:t>
            </a:r>
            <a:r>
              <a:rPr sz="1200" i="1" spc="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3" dirty="0">
                <a:solidFill>
                  <a:srgbClr val="231F20"/>
                </a:solidFill>
                <a:latin typeface="Arial"/>
                <a:cs typeface="Arial"/>
              </a:rPr>
              <a:t>ICS </a:t>
            </a:r>
            <a:r>
              <a:rPr lang="it-IT" sz="1200" i="1" spc="13" dirty="0">
                <a:solidFill>
                  <a:srgbClr val="231F20"/>
                </a:solidFill>
                <a:latin typeface="Arial"/>
                <a:cs typeface="Arial"/>
              </a:rPr>
              <a:t>prese quando si assume </a:t>
            </a:r>
            <a:r>
              <a:rPr sz="1200" i="1" spc="20" dirty="0">
                <a:solidFill>
                  <a:srgbClr val="231F20"/>
                </a:solidFill>
                <a:latin typeface="Arial"/>
                <a:cs typeface="Arial"/>
              </a:rPr>
              <a:t>SABA</a:t>
            </a:r>
            <a:r>
              <a:rPr sz="1200" i="1" spc="-7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3" dirty="0">
                <a:solidFill>
                  <a:srgbClr val="231F20"/>
                </a:solidFill>
                <a:latin typeface="Arial"/>
                <a:cs typeface="Arial"/>
              </a:rPr>
              <a:t>†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3593945" y="5507771"/>
            <a:ext cx="2928000" cy="206894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>
              <a:spcBef>
                <a:spcPts val="173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ICS-formoterol</a:t>
            </a:r>
            <a:r>
              <a:rPr lang="it-IT" sz="1200" dirty="0">
                <a:solidFill>
                  <a:srgbClr val="231F20"/>
                </a:solidFill>
                <a:latin typeface="Arial"/>
                <a:cs typeface="Arial"/>
              </a:rPr>
              <a:t>o a basse dosi al bisogno</a:t>
            </a:r>
            <a:r>
              <a:rPr sz="1200" spc="-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13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6324200" y="5873609"/>
            <a:ext cx="3484505" cy="19571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133" i="1" spc="1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it-IT" sz="1133" i="1" spc="13" dirty="0">
                <a:solidFill>
                  <a:srgbClr val="231F20"/>
                </a:solidFill>
                <a:latin typeface="Arial"/>
                <a:cs typeface="Arial"/>
              </a:rPr>
              <a:t>l bisogno</a:t>
            </a:r>
            <a:r>
              <a:rPr sz="1133" i="1" spc="13" dirty="0">
                <a:solidFill>
                  <a:srgbClr val="231F20"/>
                </a:solidFill>
                <a:latin typeface="Arial"/>
                <a:cs typeface="Arial"/>
              </a:rPr>
              <a:t> β</a:t>
            </a:r>
            <a:r>
              <a:rPr lang="en-AU" sz="1133" i="1" spc="13" baseline="-250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133" i="1" spc="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it-IT" sz="1133" i="1" spc="13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133" i="1" spc="13" dirty="0">
                <a:solidFill>
                  <a:srgbClr val="231F20"/>
                </a:solidFill>
                <a:latin typeface="Arial"/>
                <a:cs typeface="Arial"/>
              </a:rPr>
              <a:t>agonist</a:t>
            </a:r>
            <a:r>
              <a:rPr lang="it-IT" sz="1133" i="1" spc="-47" dirty="0">
                <a:solidFill>
                  <a:srgbClr val="231F20"/>
                </a:solidFill>
                <a:latin typeface="Arial"/>
                <a:cs typeface="Arial"/>
              </a:rPr>
              <a:t>i  a breve durata d’azione </a:t>
            </a:r>
            <a:r>
              <a:rPr sz="1133" i="1" spc="13" dirty="0">
                <a:solidFill>
                  <a:srgbClr val="231F20"/>
                </a:solidFill>
                <a:latin typeface="Arial"/>
                <a:cs typeface="Arial"/>
              </a:rPr>
              <a:t>(SABA)</a:t>
            </a:r>
            <a:endParaRPr sz="1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7857992" y="4739192"/>
            <a:ext cx="1313552" cy="58710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03200"/>
              </a:lnSpc>
              <a:spcBef>
                <a:spcPts val="127"/>
              </a:spcBef>
            </a:pPr>
            <a:r>
              <a:rPr lang="it-IT" sz="1200" i="1" spc="13" dirty="0">
                <a:solidFill>
                  <a:srgbClr val="231F20"/>
                </a:solidFill>
                <a:latin typeface="Arial"/>
                <a:cs typeface="Arial"/>
              </a:rPr>
              <a:t>Dosi intermedie</a:t>
            </a:r>
            <a:r>
              <a:rPr sz="1200" i="1" spc="7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200" i="1" spc="13" dirty="0">
                <a:solidFill>
                  <a:srgbClr val="231F20"/>
                </a:solidFill>
                <a:latin typeface="Arial"/>
                <a:cs typeface="Arial"/>
              </a:rPr>
              <a:t>ICS,</a:t>
            </a:r>
            <a:r>
              <a:rPr lang="it-IT" sz="1200" i="1" spc="7" dirty="0">
                <a:solidFill>
                  <a:srgbClr val="231F20"/>
                </a:solidFill>
                <a:latin typeface="Arial"/>
                <a:cs typeface="Arial"/>
              </a:rPr>
              <a:t>o basse dosi </a:t>
            </a:r>
            <a:r>
              <a:rPr sz="1200" i="1" spc="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it-IT" sz="1200" i="1" spc="7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6933" marR="6773">
              <a:lnSpc>
                <a:spcPct val="103200"/>
              </a:lnSpc>
              <a:spcBef>
                <a:spcPts val="127"/>
              </a:spcBef>
            </a:pPr>
            <a:r>
              <a:rPr sz="1200" i="1" spc="7" dirty="0">
                <a:solidFill>
                  <a:srgbClr val="231F20"/>
                </a:solidFill>
                <a:latin typeface="Arial"/>
                <a:cs typeface="Arial"/>
              </a:rPr>
              <a:t>ICS+LTRA</a:t>
            </a:r>
            <a:r>
              <a:rPr lang="en-AU" sz="1200" i="1" spc="7" dirty="0">
                <a:solidFill>
                  <a:srgbClr val="231F20"/>
                </a:solidFill>
                <a:latin typeface="Arial"/>
                <a:cs typeface="Arial"/>
              </a:rPr>
              <a:t> #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18"/>
          <p:cNvSpPr txBox="1"/>
          <p:nvPr/>
        </p:nvSpPr>
        <p:spPr>
          <a:xfrm>
            <a:off x="9171544" y="4739191"/>
            <a:ext cx="1008000" cy="72284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03200"/>
              </a:lnSpc>
              <a:spcBef>
                <a:spcPts val="127"/>
              </a:spcBef>
            </a:pPr>
            <a:r>
              <a:rPr lang="it-IT" sz="1133" i="1" spc="7" dirty="0">
                <a:solidFill>
                  <a:srgbClr val="231F20"/>
                </a:solidFill>
                <a:latin typeface="Arial"/>
                <a:cs typeface="Arial"/>
              </a:rPr>
              <a:t>Dosi elevate</a:t>
            </a:r>
            <a:r>
              <a:rPr sz="1133" i="1" spc="7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133" i="1" spc="13" dirty="0">
                <a:solidFill>
                  <a:srgbClr val="231F20"/>
                </a:solidFill>
                <a:latin typeface="Arial"/>
                <a:cs typeface="Arial"/>
              </a:rPr>
              <a:t>ICS, </a:t>
            </a:r>
            <a:r>
              <a:rPr sz="1133" i="1" spc="7" dirty="0">
                <a:solidFill>
                  <a:srgbClr val="231F20"/>
                </a:solidFill>
                <a:latin typeface="Arial"/>
                <a:cs typeface="Arial"/>
              </a:rPr>
              <a:t>add-on  </a:t>
            </a:r>
            <a:r>
              <a:rPr sz="1133" i="1" spc="13" dirty="0" err="1">
                <a:solidFill>
                  <a:srgbClr val="231F20"/>
                </a:solidFill>
                <a:latin typeface="Arial"/>
                <a:cs typeface="Arial"/>
              </a:rPr>
              <a:t>tiotropi</a:t>
            </a:r>
            <a:r>
              <a:rPr lang="it-IT" sz="1133" i="1" spc="13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33" i="1" spc="13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133" i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33" i="1" spc="7" dirty="0">
                <a:solidFill>
                  <a:srgbClr val="231F20"/>
                </a:solidFill>
                <a:latin typeface="Arial"/>
                <a:cs typeface="Arial"/>
              </a:rPr>
              <a:t>o  add-on</a:t>
            </a:r>
            <a:r>
              <a:rPr sz="1133" i="1" spc="-8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33" i="1" dirty="0">
                <a:solidFill>
                  <a:srgbClr val="231F20"/>
                </a:solidFill>
                <a:latin typeface="Arial"/>
                <a:cs typeface="Arial"/>
              </a:rPr>
              <a:t>LTRA</a:t>
            </a:r>
            <a:r>
              <a:rPr lang="en-AU" sz="1133" i="1" dirty="0">
                <a:solidFill>
                  <a:srgbClr val="231F20"/>
                </a:solidFill>
                <a:latin typeface="Arial"/>
                <a:cs typeface="Arial"/>
              </a:rPr>
              <a:t> #</a:t>
            </a:r>
            <a:endParaRPr sz="1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19"/>
          <p:cNvSpPr txBox="1"/>
          <p:nvPr/>
        </p:nvSpPr>
        <p:spPr>
          <a:xfrm>
            <a:off x="10249085" y="4739191"/>
            <a:ext cx="912000" cy="69457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03200"/>
              </a:lnSpc>
              <a:spcBef>
                <a:spcPts val="127"/>
              </a:spcBef>
            </a:pPr>
            <a:r>
              <a:rPr sz="1067" i="1" spc="1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it-IT" sz="1067" i="1" spc="13" dirty="0" err="1">
                <a:solidFill>
                  <a:srgbClr val="231F20"/>
                </a:solidFill>
                <a:latin typeface="Arial"/>
                <a:cs typeface="Arial"/>
              </a:rPr>
              <a:t>ggiungere</a:t>
            </a:r>
            <a:endParaRPr lang="it-IT" sz="1067" i="1" spc="13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6933" marR="6773">
              <a:lnSpc>
                <a:spcPct val="103200"/>
              </a:lnSpc>
              <a:spcBef>
                <a:spcPts val="127"/>
              </a:spcBef>
            </a:pP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Basse dosi </a:t>
            </a:r>
            <a:r>
              <a:rPr sz="1067" i="1" spc="7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067" i="1" spc="13" dirty="0">
                <a:solidFill>
                  <a:srgbClr val="231F20"/>
                </a:solidFill>
                <a:latin typeface="Arial"/>
                <a:cs typeface="Arial"/>
              </a:rPr>
              <a:t>OCS, </a:t>
            </a: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ma </a:t>
            </a:r>
            <a:r>
              <a:rPr lang="it-IT" sz="1067" i="1" spc="13" dirty="0" err="1">
                <a:solidFill>
                  <a:srgbClr val="231F20"/>
                </a:solidFill>
                <a:latin typeface="Arial"/>
                <a:cs typeface="Arial"/>
              </a:rPr>
              <a:t>atz</a:t>
            </a: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. complicanze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0"/>
          <p:cNvSpPr txBox="1"/>
          <p:nvPr/>
        </p:nvSpPr>
        <p:spPr>
          <a:xfrm>
            <a:off x="10610513" y="5519630"/>
            <a:ext cx="2814241" cy="203475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>
              <a:spcBef>
                <a:spcPts val="147"/>
              </a:spcBef>
            </a:pPr>
            <a:r>
              <a:rPr sz="1200" spc="7" dirty="0">
                <a:solidFill>
                  <a:srgbClr val="231F20"/>
                </a:solidFill>
                <a:latin typeface="Arial"/>
                <a:cs typeface="Arial"/>
              </a:rPr>
              <a:t>‡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1"/>
          <p:cNvSpPr txBox="1"/>
          <p:nvPr/>
        </p:nvSpPr>
        <p:spPr>
          <a:xfrm>
            <a:off x="888443" y="216545"/>
            <a:ext cx="3816561" cy="486394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>
              <a:spcBef>
                <a:spcPts val="173"/>
              </a:spcBef>
            </a:pPr>
            <a:r>
              <a:rPr lang="it-IT" sz="1333" spc="20" dirty="0">
                <a:solidFill>
                  <a:srgbClr val="231F20"/>
                </a:solidFill>
                <a:latin typeface="Arial"/>
                <a:cs typeface="Arial"/>
              </a:rPr>
              <a:t>Gestione terapeutica in base al grado di severità</a:t>
            </a:r>
            <a:endParaRPr lang="it-IT" sz="1333" spc="13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6933">
              <a:spcBef>
                <a:spcPts val="60"/>
              </a:spcBef>
            </a:pPr>
            <a:r>
              <a:rPr lang="it-IT" sz="1600" b="1" dirty="0">
                <a:solidFill>
                  <a:srgbClr val="231F20"/>
                </a:solidFill>
                <a:latin typeface="Arial Black"/>
                <a:cs typeface="Arial Black"/>
              </a:rPr>
              <a:t>Adulti e adolescenti dai 12 anni</a:t>
            </a:r>
            <a:endParaRPr lang="it-IT" sz="16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0" name="object 22"/>
          <p:cNvSpPr txBox="1"/>
          <p:nvPr/>
        </p:nvSpPr>
        <p:spPr>
          <a:xfrm>
            <a:off x="888443" y="1147782"/>
            <a:ext cx="2976000" cy="388141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>
              <a:spcBef>
                <a:spcPts val="147"/>
              </a:spcBef>
            </a:pPr>
            <a:r>
              <a:rPr lang="it-IT" sz="1200" b="1" spc="7" dirty="0">
                <a:solidFill>
                  <a:srgbClr val="231F20"/>
                </a:solidFill>
                <a:latin typeface="Arial Black"/>
                <a:cs typeface="Arial Black"/>
              </a:rPr>
              <a:t>Gestione personalizzata asma</a:t>
            </a:r>
            <a:r>
              <a:rPr sz="1200" b="1" spc="7" dirty="0">
                <a:solidFill>
                  <a:srgbClr val="231F20"/>
                </a:solidFill>
                <a:latin typeface="Arial Black"/>
                <a:cs typeface="Arial Black"/>
              </a:rPr>
              <a:t>:</a:t>
            </a:r>
            <a:endParaRPr sz="12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6933">
              <a:spcBef>
                <a:spcPts val="13"/>
              </a:spcBef>
            </a:pPr>
            <a:r>
              <a:rPr lang="it-IT" sz="1200" spc="7" dirty="0">
                <a:solidFill>
                  <a:srgbClr val="231F20"/>
                </a:solidFill>
                <a:latin typeface="Arial"/>
                <a:cs typeface="Arial"/>
              </a:rPr>
              <a:t>Valuta e misura, adatta la terapia, rivaluta 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23"/>
          <p:cNvSpPr txBox="1"/>
          <p:nvPr/>
        </p:nvSpPr>
        <p:spPr>
          <a:xfrm>
            <a:off x="888443" y="2927267"/>
            <a:ext cx="2400000" cy="56421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01200"/>
              </a:lnSpc>
              <a:spcBef>
                <a:spcPts val="127"/>
              </a:spcBef>
            </a:pPr>
            <a:r>
              <a:rPr sz="1200" b="1" spc="7" dirty="0">
                <a:solidFill>
                  <a:srgbClr val="231F20"/>
                </a:solidFill>
                <a:latin typeface="Arial Black"/>
                <a:cs typeface="Arial Black"/>
              </a:rPr>
              <a:t>Asthma </a:t>
            </a:r>
            <a:r>
              <a:rPr sz="1200" b="1" dirty="0">
                <a:solidFill>
                  <a:srgbClr val="231F20"/>
                </a:solidFill>
                <a:latin typeface="Arial Black"/>
                <a:cs typeface="Arial Black"/>
              </a:rPr>
              <a:t>medication</a:t>
            </a:r>
            <a:r>
              <a:rPr sz="1200" b="1" spc="-6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200" b="1" spc="7" dirty="0">
                <a:solidFill>
                  <a:srgbClr val="231F20"/>
                </a:solidFill>
                <a:latin typeface="Arial Black"/>
                <a:cs typeface="Arial Black"/>
              </a:rPr>
              <a:t>options: 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Adjust treatment up and down for  </a:t>
            </a:r>
            <a:r>
              <a:rPr sz="1200" spc="-7" dirty="0">
                <a:solidFill>
                  <a:srgbClr val="231F20"/>
                </a:solidFill>
                <a:latin typeface="Arial"/>
                <a:cs typeface="Arial"/>
              </a:rPr>
              <a:t>individual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patient</a:t>
            </a:r>
            <a:r>
              <a:rPr sz="1200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needs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24"/>
          <p:cNvSpPr txBox="1"/>
          <p:nvPr/>
        </p:nvSpPr>
        <p:spPr>
          <a:xfrm>
            <a:off x="10248503" y="2445417"/>
            <a:ext cx="912000" cy="2251664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133" b="1" spc="13" dirty="0">
                <a:solidFill>
                  <a:srgbClr val="58595B"/>
                </a:solidFill>
                <a:latin typeface="Arial Black"/>
                <a:cs typeface="Arial Black"/>
              </a:rPr>
              <a:t>STEP</a:t>
            </a:r>
            <a:r>
              <a:rPr sz="1133" b="1" spc="-7" dirty="0">
                <a:solidFill>
                  <a:srgbClr val="58595B"/>
                </a:solidFill>
                <a:latin typeface="Arial Black"/>
                <a:cs typeface="Arial Black"/>
              </a:rPr>
              <a:t> </a:t>
            </a:r>
            <a:r>
              <a:rPr sz="1133" b="1" spc="20" dirty="0">
                <a:solidFill>
                  <a:srgbClr val="58595B"/>
                </a:solidFill>
                <a:latin typeface="Arial Black"/>
                <a:cs typeface="Arial Black"/>
              </a:rPr>
              <a:t>5</a:t>
            </a:r>
            <a:endParaRPr sz="1133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6933" marR="238754">
              <a:lnSpc>
                <a:spcPct val="103200"/>
              </a:lnSpc>
              <a:spcBef>
                <a:spcPts val="1133"/>
              </a:spcBef>
            </a:pPr>
            <a:r>
              <a:rPr lang="it-IT" sz="1067" spc="7" dirty="0">
                <a:solidFill>
                  <a:srgbClr val="231F20"/>
                </a:solidFill>
                <a:latin typeface="Arial"/>
                <a:cs typeface="Arial"/>
              </a:rPr>
              <a:t>Alte dosi </a:t>
            </a:r>
            <a:r>
              <a:rPr sz="1067" spc="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67" spc="13" dirty="0">
                <a:solidFill>
                  <a:srgbClr val="231F20"/>
                </a:solidFill>
                <a:latin typeface="Arial"/>
                <a:cs typeface="Arial"/>
              </a:rPr>
              <a:t>ICS-LABA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 marR="137157">
              <a:lnSpc>
                <a:spcPct val="103200"/>
              </a:lnSpc>
              <a:spcBef>
                <a:spcPts val="339"/>
              </a:spcBef>
            </a:pPr>
            <a:r>
              <a:rPr lang="it-IT" sz="1067" spc="7" dirty="0">
                <a:solidFill>
                  <a:srgbClr val="231F20"/>
                </a:solidFill>
                <a:latin typeface="Arial"/>
                <a:cs typeface="Arial"/>
              </a:rPr>
              <a:t>In base al fenotipo</a:t>
            </a:r>
            <a:r>
              <a:rPr sz="1067" spc="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it-IT" sz="1067" spc="7" dirty="0">
                <a:solidFill>
                  <a:srgbClr val="231F20"/>
                </a:solidFill>
                <a:latin typeface="Arial"/>
                <a:cs typeface="Arial"/>
              </a:rPr>
              <a:t>considerare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 marR="6773">
              <a:lnSpc>
                <a:spcPct val="103200"/>
              </a:lnSpc>
            </a:pPr>
            <a:r>
              <a:rPr sz="1067" spc="13" dirty="0">
                <a:solidFill>
                  <a:srgbClr val="231F20"/>
                </a:solidFill>
                <a:latin typeface="Arial"/>
                <a:cs typeface="Arial"/>
              </a:rPr>
              <a:t>± </a:t>
            </a:r>
            <a:r>
              <a:rPr sz="1067" spc="7" dirty="0">
                <a:solidFill>
                  <a:srgbClr val="231F20"/>
                </a:solidFill>
                <a:latin typeface="Arial"/>
                <a:cs typeface="Arial"/>
              </a:rPr>
              <a:t>add-on  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lang="it-IT" sz="1067" dirty="0" err="1">
                <a:solidFill>
                  <a:srgbClr val="231F20"/>
                </a:solidFill>
                <a:latin typeface="Arial"/>
                <a:cs typeface="Arial"/>
              </a:rPr>
              <a:t>herapy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,  </a:t>
            </a:r>
            <a:r>
              <a:rPr lang="it-IT" sz="1067" dirty="0">
                <a:solidFill>
                  <a:srgbClr val="231F20"/>
                </a:solidFill>
                <a:latin typeface="Arial"/>
                <a:cs typeface="Arial"/>
              </a:rPr>
              <a:t>es.</a:t>
            </a:r>
            <a:r>
              <a:rPr sz="1067" dirty="0" err="1">
                <a:solidFill>
                  <a:srgbClr val="231F20"/>
                </a:solidFill>
                <a:latin typeface="Arial"/>
                <a:cs typeface="Arial"/>
              </a:rPr>
              <a:t>tiotropi</a:t>
            </a:r>
            <a:r>
              <a:rPr lang="it-IT" sz="106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067" dirty="0">
                <a:solidFill>
                  <a:srgbClr val="231F20"/>
                </a:solidFill>
                <a:latin typeface="Arial"/>
                <a:cs typeface="Arial"/>
              </a:rPr>
              <a:t>,  anti-IgE,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>
              <a:spcBef>
                <a:spcPts val="40"/>
              </a:spcBef>
            </a:pPr>
            <a:r>
              <a:rPr sz="1067" spc="7" dirty="0">
                <a:solidFill>
                  <a:srgbClr val="231F20"/>
                </a:solidFill>
                <a:latin typeface="Arial"/>
                <a:cs typeface="Arial"/>
              </a:rPr>
              <a:t>anti-IL5/5R,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>
              <a:spcBef>
                <a:spcPts val="173"/>
              </a:spcBef>
            </a:pPr>
            <a:r>
              <a:rPr sz="1067" spc="7" dirty="0">
                <a:solidFill>
                  <a:srgbClr val="231F20"/>
                </a:solidFill>
                <a:latin typeface="Arial"/>
                <a:cs typeface="Arial"/>
              </a:rPr>
              <a:t>anti-IL4R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25"/>
          <p:cNvSpPr txBox="1"/>
          <p:nvPr/>
        </p:nvSpPr>
        <p:spPr>
          <a:xfrm>
            <a:off x="3795444" y="1621670"/>
            <a:ext cx="1579123" cy="9614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276006">
              <a:lnSpc>
                <a:spcPct val="114700"/>
              </a:lnSpc>
              <a:spcBef>
                <a:spcPts val="127"/>
              </a:spcBef>
            </a:pPr>
            <a:r>
              <a:rPr sz="1067" i="1" spc="13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lang="it-IT" sz="1067" i="1" spc="13" dirty="0" err="1">
                <a:solidFill>
                  <a:srgbClr val="231F20"/>
                </a:solidFill>
                <a:latin typeface="Arial"/>
                <a:cs typeface="Arial"/>
              </a:rPr>
              <a:t>intomi</a:t>
            </a:r>
            <a:r>
              <a:rPr sz="1067" i="1" spc="13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Riacutizzazioni</a:t>
            </a:r>
            <a:r>
              <a:rPr sz="1067" i="1" spc="13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Effetti collaterali</a:t>
            </a:r>
            <a:r>
              <a:rPr sz="1067" i="1" spc="13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it-IT" sz="1067" i="1" spc="7" dirty="0">
                <a:solidFill>
                  <a:srgbClr val="231F20"/>
                </a:solidFill>
                <a:latin typeface="Arial"/>
                <a:cs typeface="Arial"/>
              </a:rPr>
              <a:t>Spirometria-PEF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>
              <a:spcBef>
                <a:spcPts val="173"/>
              </a:spcBef>
            </a:pP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Soddisfazione paziente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26"/>
          <p:cNvSpPr txBox="1"/>
          <p:nvPr/>
        </p:nvSpPr>
        <p:spPr>
          <a:xfrm>
            <a:off x="7110758" y="182493"/>
            <a:ext cx="2541033" cy="15119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14700"/>
              </a:lnSpc>
              <a:spcBef>
                <a:spcPts val="127"/>
              </a:spcBef>
            </a:pPr>
            <a:r>
              <a:rPr sz="1067" i="1" spc="7" dirty="0">
                <a:solidFill>
                  <a:srgbClr val="231F20"/>
                </a:solidFill>
                <a:latin typeface="Arial"/>
                <a:cs typeface="Arial"/>
              </a:rPr>
              <a:t>Conf</a:t>
            </a:r>
            <a:r>
              <a:rPr lang="it-IT" sz="1067" i="1" spc="7" dirty="0">
                <a:solidFill>
                  <a:srgbClr val="231F20"/>
                </a:solidFill>
                <a:latin typeface="Arial"/>
                <a:cs typeface="Arial"/>
              </a:rPr>
              <a:t>erma della diagnosi se necessario</a:t>
            </a:r>
            <a:r>
              <a:rPr sz="1067" i="1" spc="7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Controllo dei sintomi e dei fattori di rischio modificabili</a:t>
            </a:r>
            <a:r>
              <a:rPr sz="1067" i="1" spc="13" dirty="0">
                <a:solidFill>
                  <a:srgbClr val="231F20"/>
                </a:solidFill>
                <a:latin typeface="Arial"/>
                <a:cs typeface="Arial"/>
              </a:rPr>
              <a:t> (</a:t>
            </a: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includi prove funzionali</a:t>
            </a:r>
            <a:r>
              <a:rPr sz="1067" i="1" spc="13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>
              <a:spcBef>
                <a:spcPts val="173"/>
              </a:spcBef>
            </a:pPr>
            <a:r>
              <a:rPr sz="1067" i="1" spc="7" dirty="0" err="1">
                <a:solidFill>
                  <a:srgbClr val="231F20"/>
                </a:solidFill>
                <a:latin typeface="Arial"/>
                <a:cs typeface="Arial"/>
              </a:rPr>
              <a:t>Comorbidit</a:t>
            </a:r>
            <a:r>
              <a:rPr lang="it-IT" sz="1067" i="1" spc="7" dirty="0">
                <a:solidFill>
                  <a:srgbClr val="231F20"/>
                </a:solidFill>
                <a:latin typeface="Arial"/>
                <a:cs typeface="Arial"/>
              </a:rPr>
              <a:t>à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 marR="434329">
              <a:lnSpc>
                <a:spcPct val="114700"/>
              </a:lnSpc>
            </a:pP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Aderenza terapia e corretta tecnica inalatoria</a:t>
            </a:r>
          </a:p>
          <a:p>
            <a:pPr marL="16933" marR="434329">
              <a:lnSpc>
                <a:spcPct val="114700"/>
              </a:lnSpc>
            </a:pPr>
            <a:r>
              <a:rPr sz="1067" i="1" spc="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Obiettivi del paziente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27"/>
          <p:cNvSpPr txBox="1"/>
          <p:nvPr/>
        </p:nvSpPr>
        <p:spPr>
          <a:xfrm>
            <a:off x="7154519" y="2345838"/>
            <a:ext cx="2400000" cy="838649"/>
          </a:xfrm>
          <a:prstGeom prst="rect">
            <a:avLst/>
          </a:prstGeom>
        </p:spPr>
        <p:txBody>
          <a:bodyPr vert="horz" wrap="square" lIns="0" tIns="31327" rIns="0" bIns="0" rtlCol="0">
            <a:spAutoFit/>
          </a:bodyPr>
          <a:lstStyle/>
          <a:p>
            <a:pPr marL="16933" marR="241294">
              <a:lnSpc>
                <a:spcPts val="1147"/>
              </a:lnSpc>
              <a:spcBef>
                <a:spcPts val="247"/>
              </a:spcBef>
            </a:pPr>
            <a:r>
              <a:rPr sz="1067" i="1" spc="7" dirty="0">
                <a:solidFill>
                  <a:srgbClr val="231F20"/>
                </a:solidFill>
                <a:latin typeface="Arial"/>
                <a:cs typeface="Arial"/>
              </a:rPr>
              <a:t>Tr</a:t>
            </a:r>
            <a:r>
              <a:rPr lang="it-IT" sz="1067" i="1" spc="7" dirty="0" err="1">
                <a:solidFill>
                  <a:srgbClr val="231F20"/>
                </a:solidFill>
                <a:latin typeface="Arial"/>
                <a:cs typeface="Arial"/>
              </a:rPr>
              <a:t>attamento</a:t>
            </a:r>
            <a:r>
              <a:rPr lang="it-IT" sz="1067" i="1" spc="7" dirty="0">
                <a:solidFill>
                  <a:srgbClr val="231F20"/>
                </a:solidFill>
                <a:latin typeface="Arial"/>
                <a:cs typeface="Arial"/>
              </a:rPr>
              <a:t> dei fattori di rischio modificabili e delle </a:t>
            </a:r>
            <a:r>
              <a:rPr lang="it-IT" sz="1067" i="1" spc="7" dirty="0" err="1">
                <a:solidFill>
                  <a:srgbClr val="231F20"/>
                </a:solidFill>
                <a:latin typeface="Arial"/>
                <a:cs typeface="Arial"/>
              </a:rPr>
              <a:t>comorbidità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 marR="6773">
              <a:lnSpc>
                <a:spcPts val="1373"/>
              </a:lnSpc>
              <a:spcBef>
                <a:spcPts val="47"/>
              </a:spcBef>
            </a:pPr>
            <a:r>
              <a:rPr lang="it-IT" sz="1067" i="1" spc="7" dirty="0">
                <a:solidFill>
                  <a:srgbClr val="231F20"/>
                </a:solidFill>
                <a:latin typeface="Arial"/>
                <a:cs typeface="Arial"/>
              </a:rPr>
              <a:t>Strategie non farmacologiche</a:t>
            </a:r>
            <a:r>
              <a:rPr sz="1067" i="1" spc="13" dirty="0">
                <a:solidFill>
                  <a:srgbClr val="231F20"/>
                </a:solidFill>
                <a:latin typeface="Arial"/>
                <a:cs typeface="Arial"/>
              </a:rPr>
              <a:t>  Educ</a:t>
            </a:r>
            <a:r>
              <a:rPr lang="it-IT" sz="1067" i="1" spc="13" dirty="0">
                <a:solidFill>
                  <a:srgbClr val="231F20"/>
                </a:solidFill>
                <a:latin typeface="Arial"/>
                <a:cs typeface="Arial"/>
              </a:rPr>
              <a:t>azione e training</a:t>
            </a:r>
          </a:p>
          <a:p>
            <a:pPr marL="16933" marR="6773">
              <a:lnSpc>
                <a:spcPts val="1373"/>
              </a:lnSpc>
              <a:spcBef>
                <a:spcPts val="47"/>
              </a:spcBef>
            </a:pPr>
            <a:r>
              <a:rPr lang="it-IT" sz="1067" i="1" spc="7" dirty="0">
                <a:solidFill>
                  <a:srgbClr val="231F20"/>
                </a:solidFill>
                <a:latin typeface="Arial"/>
                <a:cs typeface="Arial"/>
              </a:rPr>
              <a:t>Farmaci anti-asmatici</a:t>
            </a:r>
            <a:endParaRPr sz="10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66596" y="6651416"/>
            <a:ext cx="235321" cy="194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7" spc="2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lang="en-US" sz="667" dirty="0">
              <a:solidFill>
                <a:prstClr val="black"/>
              </a:solidFill>
            </a:endParaRPr>
          </a:p>
        </p:txBody>
      </p:sp>
      <p:pic>
        <p:nvPicPr>
          <p:cNvPr id="37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-121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1060" y="4136204"/>
            <a:ext cx="1008000" cy="528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>
              <a:solidFill>
                <a:prstClr val="white"/>
              </a:solidFill>
            </a:endParaRPr>
          </a:p>
        </p:txBody>
      </p:sp>
      <p:sp>
        <p:nvSpPr>
          <p:cNvPr id="40" name="Rectangle 23"/>
          <p:cNvSpPr>
            <a:spLocks/>
          </p:cNvSpPr>
          <p:nvPr/>
        </p:nvSpPr>
        <p:spPr bwMode="auto">
          <a:xfrm>
            <a:off x="33272" y="6661675"/>
            <a:ext cx="3408690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prstClr val="black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92200" y="4828996"/>
            <a:ext cx="1056000" cy="480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>
              <a:solidFill>
                <a:prstClr val="white"/>
              </a:solidFill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2691061" y="3779271"/>
            <a:ext cx="1200000" cy="1125650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>
              <a:spcBef>
                <a:spcPts val="167"/>
              </a:spcBef>
            </a:pPr>
            <a:r>
              <a:rPr sz="1200" b="1" spc="13" dirty="0">
                <a:solidFill>
                  <a:srgbClr val="58595B"/>
                </a:solidFill>
                <a:latin typeface="Arial Black"/>
                <a:cs typeface="Arial Black"/>
              </a:rPr>
              <a:t>STEP</a:t>
            </a:r>
            <a:r>
              <a:rPr sz="1200" b="1" spc="-7" dirty="0">
                <a:solidFill>
                  <a:srgbClr val="58595B"/>
                </a:solidFill>
                <a:latin typeface="Arial Black"/>
                <a:cs typeface="Arial Black"/>
              </a:rPr>
              <a:t> </a:t>
            </a:r>
            <a:r>
              <a:rPr sz="1200" b="1" spc="20" dirty="0">
                <a:solidFill>
                  <a:srgbClr val="58595B"/>
                </a:solidFill>
                <a:latin typeface="Arial Black"/>
                <a:cs typeface="Arial Black"/>
              </a:rPr>
              <a:t>1</a:t>
            </a:r>
            <a:endParaRPr sz="1200" b="1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6933" marR="357284">
              <a:lnSpc>
                <a:spcPct val="101200"/>
              </a:lnSpc>
              <a:spcBef>
                <a:spcPts val="1259"/>
              </a:spcBef>
            </a:pPr>
            <a:r>
              <a:rPr lang="it-IT" sz="1267" dirty="0">
                <a:solidFill>
                  <a:srgbClr val="231F20"/>
                </a:solidFill>
                <a:latin typeface="Arial"/>
                <a:cs typeface="Arial"/>
              </a:rPr>
              <a:t>Basse dosi al bisogno</a:t>
            </a:r>
            <a:endParaRPr sz="12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933">
              <a:lnSpc>
                <a:spcPts val="1413"/>
              </a:lnSpc>
            </a:pPr>
            <a:r>
              <a:rPr sz="1267" dirty="0">
                <a:solidFill>
                  <a:srgbClr val="231F20"/>
                </a:solidFill>
                <a:latin typeface="Arial"/>
                <a:cs typeface="Arial"/>
              </a:rPr>
              <a:t>ICS-formoterol</a:t>
            </a:r>
            <a:r>
              <a:rPr lang="it-IT" sz="1267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267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33" spc="13" dirty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endParaRPr sz="13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12"/>
          <p:cNvSpPr txBox="1"/>
          <p:nvPr/>
        </p:nvSpPr>
        <p:spPr>
          <a:xfrm>
            <a:off x="2691060" y="4873703"/>
            <a:ext cx="1152000" cy="57428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03200"/>
              </a:lnSpc>
              <a:spcBef>
                <a:spcPts val="127"/>
              </a:spcBef>
            </a:pPr>
            <a:r>
              <a:rPr lang="it-IT" sz="1200" i="1" spc="13" dirty="0">
                <a:solidFill>
                  <a:srgbClr val="231F20"/>
                </a:solidFill>
                <a:latin typeface="Arial"/>
                <a:cs typeface="Arial"/>
              </a:rPr>
              <a:t>Basse dosi </a:t>
            </a:r>
            <a:r>
              <a:rPr sz="1200" i="1" spc="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13" dirty="0">
                <a:solidFill>
                  <a:srgbClr val="231F20"/>
                </a:solidFill>
                <a:latin typeface="Arial"/>
                <a:cs typeface="Arial"/>
              </a:rPr>
              <a:t>ICS  </a:t>
            </a:r>
            <a:r>
              <a:rPr lang="it-IT" sz="1200" i="1" spc="13" dirty="0">
                <a:solidFill>
                  <a:srgbClr val="231F20"/>
                </a:solidFill>
                <a:latin typeface="Arial"/>
                <a:cs typeface="Arial"/>
              </a:rPr>
              <a:t>quando si assume</a:t>
            </a:r>
            <a:r>
              <a:rPr sz="1200" i="1" spc="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Arial"/>
                <a:cs typeface="Arial"/>
              </a:rPr>
              <a:t>SABA </a:t>
            </a:r>
            <a:r>
              <a:rPr sz="1000" spc="13" dirty="0">
                <a:solidFill>
                  <a:srgbClr val="231F20"/>
                </a:solidFill>
                <a:latin typeface="Arial"/>
                <a:cs typeface="Arial"/>
              </a:rPr>
              <a:t>†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object 24"/>
          <p:cNvSpPr txBox="1"/>
          <p:nvPr/>
        </p:nvSpPr>
        <p:spPr>
          <a:xfrm>
            <a:off x="7793819" y="6117299"/>
            <a:ext cx="4112432" cy="716179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47315" marR="6773" indent="-131230">
              <a:spcBef>
                <a:spcPts val="147"/>
              </a:spcBef>
            </a:pPr>
            <a:r>
              <a:rPr sz="1067" spc="7" dirty="0">
                <a:solidFill>
                  <a:srgbClr val="231F20"/>
                </a:solidFill>
                <a:latin typeface="Arial"/>
                <a:cs typeface="Arial"/>
              </a:rPr>
              <a:t>‡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Low-dose </a:t>
            </a:r>
            <a:r>
              <a:rPr sz="1133" spc="20" dirty="0">
                <a:solidFill>
                  <a:srgbClr val="231F20"/>
                </a:solidFill>
                <a:latin typeface="Arial"/>
                <a:cs typeface="Arial"/>
              </a:rPr>
              <a:t>ICS-form </a:t>
            </a:r>
            <a:r>
              <a:rPr sz="1133" spc="7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the reliever for </a:t>
            </a:r>
            <a:r>
              <a:rPr sz="1133" spc="7" dirty="0">
                <a:solidFill>
                  <a:srgbClr val="231F20"/>
                </a:solidFill>
                <a:latin typeface="Arial"/>
                <a:cs typeface="Arial"/>
              </a:rPr>
              <a:t>patients prescribed 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bud-form or </a:t>
            </a:r>
            <a:r>
              <a:rPr sz="1133" spc="20" dirty="0">
                <a:solidFill>
                  <a:srgbClr val="231F20"/>
                </a:solidFill>
                <a:latin typeface="Arial"/>
                <a:cs typeface="Arial"/>
              </a:rPr>
              <a:t>BDP-form maintenance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and reliever</a:t>
            </a:r>
            <a:r>
              <a:rPr sz="1133" spc="-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therapy</a:t>
            </a:r>
            <a:endParaRPr sz="1133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6414" indent="-99482">
              <a:spcBef>
                <a:spcPts val="47"/>
              </a:spcBef>
            </a:pPr>
            <a:r>
              <a:rPr sz="1067" spc="20" dirty="0">
                <a:solidFill>
                  <a:srgbClr val="231F20"/>
                </a:solidFill>
                <a:latin typeface="Arial"/>
                <a:cs typeface="Arial"/>
              </a:rPr>
              <a:t>#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Consider adding </a:t>
            </a:r>
            <a:r>
              <a:rPr sz="1133" spc="27" dirty="0">
                <a:solidFill>
                  <a:srgbClr val="231F20"/>
                </a:solidFill>
                <a:latin typeface="Arial"/>
                <a:cs typeface="Arial"/>
              </a:rPr>
              <a:t>HDM </a:t>
            </a:r>
            <a:r>
              <a:rPr sz="1133" spc="20" dirty="0">
                <a:solidFill>
                  <a:srgbClr val="231F20"/>
                </a:solidFill>
                <a:latin typeface="Arial"/>
                <a:cs typeface="Arial"/>
              </a:rPr>
              <a:t>SLIT </a:t>
            </a:r>
            <a:r>
              <a:rPr sz="1133" spc="13" dirty="0">
                <a:solidFill>
                  <a:srgbClr val="231F20"/>
                </a:solidFill>
                <a:latin typeface="Arial"/>
                <a:cs typeface="Arial"/>
              </a:rPr>
              <a:t>for sensitized </a:t>
            </a:r>
            <a:r>
              <a:rPr sz="1133" spc="7" dirty="0">
                <a:solidFill>
                  <a:srgbClr val="231F20"/>
                </a:solidFill>
                <a:latin typeface="Arial"/>
                <a:cs typeface="Arial"/>
              </a:rPr>
              <a:t>patients</a:t>
            </a:r>
            <a:r>
              <a:rPr sz="1133" spc="-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33" spc="7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lang="en-AU" sz="1133" spc="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33" spc="9" dirty="0">
                <a:solidFill>
                  <a:srgbClr val="231F20"/>
                </a:solidFill>
                <a:latin typeface="Arial"/>
                <a:cs typeface="Arial"/>
              </a:rPr>
              <a:t>allergic </a:t>
            </a:r>
            <a:r>
              <a:rPr sz="1133" spc="20" dirty="0">
                <a:solidFill>
                  <a:srgbClr val="231F20"/>
                </a:solidFill>
                <a:latin typeface="Arial"/>
                <a:cs typeface="Arial"/>
              </a:rPr>
              <a:t>rhinitis and </a:t>
            </a:r>
            <a:r>
              <a:rPr sz="1133" spc="29" dirty="0">
                <a:solidFill>
                  <a:srgbClr val="231F20"/>
                </a:solidFill>
                <a:latin typeface="Arial"/>
                <a:cs typeface="Arial"/>
              </a:rPr>
              <a:t>FEV</a:t>
            </a:r>
            <a:r>
              <a:rPr lang="en-AU" sz="1133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33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33" spc="40" dirty="0">
                <a:solidFill>
                  <a:srgbClr val="231F20"/>
                </a:solidFill>
                <a:latin typeface="Arial"/>
                <a:cs typeface="Arial"/>
              </a:rPr>
              <a:t>&gt;70%</a:t>
            </a:r>
            <a:r>
              <a:rPr sz="1133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33" spc="9" dirty="0">
                <a:solidFill>
                  <a:srgbClr val="231F20"/>
                </a:solidFill>
                <a:latin typeface="Arial"/>
                <a:cs typeface="Arial"/>
              </a:rPr>
              <a:t>predicted</a:t>
            </a:r>
            <a:endParaRPr sz="1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xmlns="" id="{2A36CB38-2665-3544-997F-A4C2C0E97390}"/>
              </a:ext>
            </a:extLst>
          </p:cNvPr>
          <p:cNvSpPr txBox="1"/>
          <p:nvPr/>
        </p:nvSpPr>
        <p:spPr>
          <a:xfrm>
            <a:off x="7787971" y="5527191"/>
            <a:ext cx="4416029" cy="206894"/>
          </a:xfrm>
          <a:prstGeom prst="rect">
            <a:avLst/>
          </a:prstGeom>
        </p:spPr>
        <p:txBody>
          <a:bodyPr vert="horz" wrap="square" lIns="0" tIns="22013" rIns="0" bIns="0" rtlCol="0">
            <a:spAutoFit/>
          </a:bodyPr>
          <a:lstStyle/>
          <a:p>
            <a:pPr marL="16933">
              <a:spcBef>
                <a:spcPts val="173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ICS-formoterol</a:t>
            </a:r>
            <a:r>
              <a:rPr lang="it-IT" sz="1200" dirty="0">
                <a:solidFill>
                  <a:srgbClr val="231F20"/>
                </a:solidFill>
                <a:latin typeface="Arial"/>
                <a:cs typeface="Arial"/>
              </a:rPr>
              <a:t>o a basse dosi al bisogno</a:t>
            </a:r>
            <a:r>
              <a:rPr sz="1200" spc="-3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0BD3D829-8DDB-8347-9114-34E17181A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09"/>
    </mc:Choice>
    <mc:Fallback xmlns="">
      <p:transition spd="slow" advTm="3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12394</TotalTime>
  <Words>695</Words>
  <Application>Microsoft Office PowerPoint</Application>
  <PresentationFormat>Personalizzato</PresentationFormat>
  <Paragraphs>127</Paragraphs>
  <Slides>7</Slides>
  <Notes>4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Fattori di rischio per outcomes sfavorevoli </vt:lpstr>
      <vt:lpstr>Presentazione standard di PowerPoint</vt:lpstr>
      <vt:lpstr>Ciclo di gestione dell’asma basato sul controllo 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marco.confalonieri@asuits.sanita.fvg.it</dc:creator>
  <cp:lastModifiedBy>Luca</cp:lastModifiedBy>
  <cp:revision>74</cp:revision>
  <dcterms:created xsi:type="dcterms:W3CDTF">2018-11-11T21:38:19Z</dcterms:created>
  <dcterms:modified xsi:type="dcterms:W3CDTF">2021-01-05T14:54:23Z</dcterms:modified>
</cp:coreProperties>
</file>