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14"/>
  </p:notesMasterIdLst>
  <p:sldIdLst>
    <p:sldId id="534" r:id="rId2"/>
    <p:sldId id="960" r:id="rId3"/>
    <p:sldId id="2850" r:id="rId4"/>
    <p:sldId id="1490" r:id="rId5"/>
    <p:sldId id="907" r:id="rId6"/>
    <p:sldId id="853" r:id="rId7"/>
    <p:sldId id="1491" r:id="rId8"/>
    <p:sldId id="2849" r:id="rId9"/>
    <p:sldId id="504" r:id="rId10"/>
    <p:sldId id="505" r:id="rId11"/>
    <p:sldId id="506" r:id="rId12"/>
    <p:sldId id="507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AB"/>
    <a:srgbClr val="D5F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4877"/>
    <p:restoredTop sz="94696"/>
  </p:normalViewPr>
  <p:slideViewPr>
    <p:cSldViewPr snapToGrid="0" snapToObjects="1">
      <p:cViewPr varScale="1">
        <p:scale>
          <a:sx n="72" d="100"/>
          <a:sy n="72" d="100"/>
        </p:scale>
        <p:origin x="232" y="1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B93DE-2E93-1C4B-86CD-019B456BC464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797FD-99DC-FE45-8012-E8B614FCC3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70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xmlns="" id="{239B4B34-36CC-3244-AA80-B66E4166F4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B7A984F-4B41-B84C-AA9C-06A90153BD13}" type="slidenum">
              <a:rPr lang="en-US" altLang="it-IT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it-IT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163" name="Rectangle 1">
            <a:extLst>
              <a:ext uri="{FF2B5EF4-FFF2-40B4-BE49-F238E27FC236}">
                <a16:creationId xmlns:a16="http://schemas.microsoft.com/office/drawing/2014/main" xmlns="" id="{815FCE56-F8DA-A74D-9825-8197BA8BD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2">
            <a:extLst>
              <a:ext uri="{FF2B5EF4-FFF2-40B4-BE49-F238E27FC236}">
                <a16:creationId xmlns:a16="http://schemas.microsoft.com/office/drawing/2014/main" xmlns="" id="{5EDCD637-D9FE-C14A-B475-A449DD4A1A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3465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xmlns="" id="{81622D6E-DA46-9F47-A7F9-4A8DC2A16F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xmlns="" id="{F04A1EED-5E8C-954A-936E-E212D33F2A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xmlns="" id="{880BBE80-A8FB-CB43-80B9-BCA12565A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F27C33A-D9E8-A54A-A5B8-40FE447C3F88}" type="slidenum">
              <a:rPr lang="en-US" altLang="it-IT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721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xmlns="" id="{0B7020BC-4E5E-8C47-B61C-468B72C3D1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840B5FF-D279-6948-82D7-28AF59EE70D5}" type="slidenum">
              <a:rPr lang="en-US" altLang="it-IT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it-IT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xmlns="" id="{D01D916F-C58D-4B45-BF58-DA9396C1EC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xmlns="" id="{43E81DB2-9E4C-4F47-AECF-949ECB9831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0232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07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079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016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1064A6A2-6D1A-3346-B6AD-942E58B8BB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-1" charset="0"/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AB82E6B8-53E3-7D40-A763-B7154E2D0D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-1" charset="0"/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A0268911-BAB0-D045-A02E-987E562221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896E4D1-293B-494A-B799-AF6DC588243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2114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757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92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5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514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509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98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3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46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289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11" Type="http://schemas.openxmlformats.org/officeDocument/2006/relationships/image" Target="../media/image8.tiff"/><Relationship Id="rId5" Type="http://schemas.openxmlformats.org/officeDocument/2006/relationships/image" Target="../media/image2.emf"/><Relationship Id="rId10" Type="http://schemas.openxmlformats.org/officeDocument/2006/relationships/image" Target="../media/image7.tiff"/><Relationship Id="rId4" Type="http://schemas.openxmlformats.org/officeDocument/2006/relationships/image" Target="../media/image1.png"/><Relationship Id="rId9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5134E9B3-9D27-B149-9210-0DD6D48CCF11}"/>
              </a:ext>
            </a:extLst>
          </p:cNvPr>
          <p:cNvSpPr txBox="1"/>
          <p:nvPr/>
        </p:nvSpPr>
        <p:spPr>
          <a:xfrm>
            <a:off x="-41916" y="146760"/>
            <a:ext cx="914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chemeClr val="accent5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Corso di Malattie dell’Apparato Respiratorio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F164F829-D9D0-B642-884B-D3CC48721D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271" y="110050"/>
            <a:ext cx="474271" cy="47230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B2A00BD6-19CB-6144-A593-242B73C11E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97" y="0"/>
            <a:ext cx="1247568" cy="670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2506A955-D8A3-0641-9089-3A960BA857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8725" b="-2881"/>
          <a:stretch/>
        </p:blipFill>
        <p:spPr>
          <a:xfrm>
            <a:off x="8309231" y="110049"/>
            <a:ext cx="486539" cy="472303"/>
          </a:xfrm>
          <a:prstGeom prst="rect">
            <a:avLst/>
          </a:prstGeom>
        </p:spPr>
      </p:pic>
      <p:cxnSp>
        <p:nvCxnSpPr>
          <p:cNvPr id="17" name="Connettore 1 16">
            <a:extLst>
              <a:ext uri="{FF2B5EF4-FFF2-40B4-BE49-F238E27FC236}">
                <a16:creationId xmlns:a16="http://schemas.microsoft.com/office/drawing/2014/main" xmlns="" id="{361B050E-D4C4-0A48-B60F-8FB6C848170C}"/>
              </a:ext>
            </a:extLst>
          </p:cNvPr>
          <p:cNvCxnSpPr>
            <a:cxnSpLocks/>
          </p:cNvCxnSpPr>
          <p:nvPr/>
        </p:nvCxnSpPr>
        <p:spPr>
          <a:xfrm>
            <a:off x="1523998" y="680227"/>
            <a:ext cx="6340644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A0F9AE8F-F029-AD42-9640-9EF63345F386}"/>
              </a:ext>
            </a:extLst>
          </p:cNvPr>
          <p:cNvSpPr txBox="1"/>
          <p:nvPr/>
        </p:nvSpPr>
        <p:spPr>
          <a:xfrm>
            <a:off x="2388857" y="1967943"/>
            <a:ext cx="4852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Quarta Lezione</a:t>
            </a:r>
          </a:p>
        </p:txBody>
      </p:sp>
      <p:pic>
        <p:nvPicPr>
          <p:cNvPr id="32" name="Immagine 31" descr="Immagine che contiene esterni, montagna, natura, erba&#10;&#10;Descrizione generata automaticamente">
            <a:extLst>
              <a:ext uri="{FF2B5EF4-FFF2-40B4-BE49-F238E27FC236}">
                <a16:creationId xmlns:a16="http://schemas.microsoft.com/office/drawing/2014/main" xmlns="" id="{7C88A5C5-4A60-7A4A-ABF9-1FE7883806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2369"/>
          <a:stretch/>
        </p:blipFill>
        <p:spPr>
          <a:xfrm>
            <a:off x="1360227" y="4755006"/>
            <a:ext cx="9144000" cy="199294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xmlns="" id="{F6871F32-3EF6-CB4E-B5A1-8CAA3D3FFE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535" y="159984"/>
            <a:ext cx="441979" cy="43559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BF00E049-7D7A-7A46-A4AD-DA90CE8F6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677" y="103762"/>
            <a:ext cx="745109" cy="56032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25838E33-4ABC-5648-A042-6ECB46228F1E}"/>
              </a:ext>
            </a:extLst>
          </p:cNvPr>
          <p:cNvSpPr txBox="1"/>
          <p:nvPr/>
        </p:nvSpPr>
        <p:spPr>
          <a:xfrm>
            <a:off x="134969" y="562564"/>
            <a:ext cx="13372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err="1"/>
              <a:t>PhD</a:t>
            </a:r>
            <a:r>
              <a:rPr lang="it-IT" sz="800" dirty="0"/>
              <a:t> </a:t>
            </a:r>
            <a:r>
              <a:rPr lang="it-IT" sz="800" dirty="0" err="1"/>
              <a:t>Biomolecular</a:t>
            </a:r>
            <a:r>
              <a:rPr lang="it-IT" sz="800" dirty="0"/>
              <a:t> medicine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0AD8CC8F-66AA-8646-B226-58A58B5909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5992" y="146153"/>
            <a:ext cx="965200" cy="4572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101C79F5-A938-8D40-B88B-CEA934F349E9}"/>
              </a:ext>
            </a:extLst>
          </p:cNvPr>
          <p:cNvSpPr txBox="1"/>
          <p:nvPr/>
        </p:nvSpPr>
        <p:spPr>
          <a:xfrm>
            <a:off x="9580728" y="562564"/>
            <a:ext cx="956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0070C0"/>
                </a:solidFill>
              </a:rPr>
              <a:t>ERN-LUNG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3D867610-21A6-5449-8AE0-C29DA7EE3444}"/>
              </a:ext>
            </a:extLst>
          </p:cNvPr>
          <p:cNvSpPr txBox="1"/>
          <p:nvPr/>
        </p:nvSpPr>
        <p:spPr>
          <a:xfrm>
            <a:off x="2101755" y="870341"/>
            <a:ext cx="4914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Prof. Marco Confalonieri (</a:t>
            </a:r>
            <a:r>
              <a:rPr lang="it-IT" b="1" dirty="0" err="1">
                <a:solidFill>
                  <a:srgbClr val="C00000"/>
                </a:solidFill>
              </a:rPr>
              <a:t>mconfalonieri@units.it</a:t>
            </a:r>
            <a:r>
              <a:rPr lang="it-IT" b="1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77A3056-710F-7443-8C4B-A8AB12AE9B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7181" y="5356436"/>
            <a:ext cx="1905000" cy="1066800"/>
          </a:xfrm>
          <a:prstGeom prst="rect">
            <a:avLst/>
          </a:prstGeom>
          <a:ln w="12700">
            <a:solidFill>
              <a:srgbClr val="8EFA00"/>
            </a:solidFill>
          </a:ln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xmlns="" id="{A544DFFD-C968-7E4F-831B-71371D508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3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1"/>
    </mc:Choice>
    <mc:Fallback xmlns="">
      <p:transition spd="slow" advTm="16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>
            <a:extLst>
              <a:ext uri="{FF2B5EF4-FFF2-40B4-BE49-F238E27FC236}">
                <a16:creationId xmlns:a16="http://schemas.microsoft.com/office/drawing/2014/main" xmlns="" id="{585BF12D-A4EC-A34D-B9F8-341E41B20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>
                <a:solidFill>
                  <a:srgbClr val="CCFFCC"/>
                </a:solidFill>
                <a:ea typeface="ＭＳ Ｐゴシック" panose="020B0600070205080204" pitchFamily="34" charset="-128"/>
              </a:rPr>
              <a:t>TB primaria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FA5BCB-D54E-294B-8332-451A98C0F62E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it-IT" sz="1800">
                <a:solidFill>
                  <a:srgbClr val="AAAAFF"/>
                </a:solidFill>
                <a:ea typeface="ＭＳ Ｐゴシック" panose="020B0600070205080204" pitchFamily="34" charset="-128"/>
              </a:rPr>
              <a:t>Il focolaio iniziale è il complesso di Ghon che consiste in una lesione parenchimale subpleurica, spesso subito sopra o sotto la fissura interlobare. tra il lobo superiore e linfoadenopatia caseosa che drena il focolaio polmonare. </a:t>
            </a:r>
          </a:p>
          <a:p>
            <a:endParaRPr lang="en-US" altLang="it-IT" sz="1800">
              <a:solidFill>
                <a:srgbClr val="AAAAFF"/>
              </a:solidFill>
              <a:ea typeface="ＭＳ Ｐゴシック" panose="020B0600070205080204" pitchFamily="34" charset="-128"/>
            </a:endParaRPr>
          </a:p>
          <a:p>
            <a:r>
              <a:rPr lang="en-US" altLang="it-IT" sz="1800">
                <a:solidFill>
                  <a:srgbClr val="AAAAFF"/>
                </a:solidFill>
                <a:ea typeface="ＭＳ Ｐゴシック" panose="020B0600070205080204" pitchFamily="34" charset="-128"/>
              </a:rPr>
              <a:t>In molti casi i pazienti sono asintomatici, e le lesioni vanno incontro a calcificazione e fibrosi. A volte, alla TB primaria fa seguito la diffusione con cavitazione, polmonite tubercolare, o miliare.   </a:t>
            </a:r>
            <a:endParaRPr lang="it-IT" altLang="it-IT" sz="1800">
              <a:solidFill>
                <a:srgbClr val="AAAAFF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46436" name="Picture 4">
            <a:extLst>
              <a:ext uri="{FF2B5EF4-FFF2-40B4-BE49-F238E27FC236}">
                <a16:creationId xmlns:a16="http://schemas.microsoft.com/office/drawing/2014/main" xmlns="" id="{EBFFB917-1A63-454A-B601-2244D4838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71600"/>
            <a:ext cx="3733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7" name="Picture 5">
            <a:extLst>
              <a:ext uri="{FF2B5EF4-FFF2-40B4-BE49-F238E27FC236}">
                <a16:creationId xmlns:a16="http://schemas.microsoft.com/office/drawing/2014/main" xmlns="" id="{D40C0CAE-5A6E-5C4D-8F2C-BB6CF8EE4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14800"/>
            <a:ext cx="3733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E395978-56A8-404E-9FAC-D69A577DA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0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41"/>
    </mc:Choice>
    <mc:Fallback xmlns="">
      <p:transition spd="slow" advTm="46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>
            <a:extLst>
              <a:ext uri="{FF2B5EF4-FFF2-40B4-BE49-F238E27FC236}">
                <a16:creationId xmlns:a16="http://schemas.microsoft.com/office/drawing/2014/main" xmlns="" id="{507C0BB6-12D2-904B-A93F-72AE5D0A9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>
                <a:solidFill>
                  <a:srgbClr val="CCFFCC"/>
                </a:solidFill>
                <a:ea typeface="ＭＳ Ｐゴシック" panose="020B0600070205080204" pitchFamily="34" charset="-128"/>
              </a:rPr>
              <a:t>TB post-primaria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058509-0AA8-2C40-8A08-BF5FD0D1445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828800" y="1600201"/>
            <a:ext cx="4343400" cy="4525963"/>
          </a:xfrm>
        </p:spPr>
        <p:txBody>
          <a:bodyPr/>
          <a:lstStyle/>
          <a:p>
            <a:r>
              <a:rPr lang="en-US" altLang="it-IT" sz="1800" i="1">
                <a:solidFill>
                  <a:srgbClr val="AAAAFF"/>
                </a:solidFill>
                <a:ea typeface="ＭＳ Ｐゴシック" panose="020B0600070205080204" pitchFamily="34" charset="-128"/>
              </a:rPr>
              <a:t>La TB secondaria o ri-attivata insorge quando i micobatteri sono in grado di rompere i tubercoli e diffondere nel polmone. Questa riattivazione tipicamente succede in soggetti indeboliti o con difese immunitarie ridotte.</a:t>
            </a:r>
          </a:p>
          <a:p>
            <a:r>
              <a:rPr lang="en-US" altLang="it-IT" sz="1800" i="1">
                <a:solidFill>
                  <a:srgbClr val="AAAAFF"/>
                </a:solidFill>
                <a:ea typeface="ＭＳ Ｐゴシック" panose="020B0600070205080204" pitchFamily="34" charset="-128"/>
              </a:rPr>
              <a:t>La riattivazione si ha nel 5-10% dei casi di pregressa infezione primaria. </a:t>
            </a:r>
          </a:p>
          <a:p>
            <a:r>
              <a:rPr lang="en-US" altLang="it-IT" sz="1800" i="1">
                <a:solidFill>
                  <a:srgbClr val="AAAAFF"/>
                </a:solidFill>
                <a:ea typeface="ＭＳ Ｐゴシック" panose="020B0600070205080204" pitchFamily="34" charset="-128"/>
              </a:rPr>
              <a:t>La TB secondaria tende a produrre più danni ai polmoni della TB primaria. </a:t>
            </a:r>
          </a:p>
          <a:p>
            <a:r>
              <a:rPr lang="en-US" altLang="it-IT" sz="1800">
                <a:solidFill>
                  <a:srgbClr val="AAAAFF"/>
                </a:solidFill>
                <a:ea typeface="ＭＳ Ｐゴシック" panose="020B0600070205080204" pitchFamily="34" charset="-128"/>
              </a:rPr>
              <a:t>La successiva evoluzione è variabile: può esserci una guarigione spontanea, un nodulo fibrocalcifico (con la terapia) o progredire diffondendosi.</a:t>
            </a:r>
            <a:endParaRPr lang="it-IT" altLang="it-IT" sz="1800">
              <a:solidFill>
                <a:srgbClr val="AAAA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47460" name="Content Placeholder 3">
            <a:extLst>
              <a:ext uri="{FF2B5EF4-FFF2-40B4-BE49-F238E27FC236}">
                <a16:creationId xmlns:a16="http://schemas.microsoft.com/office/drawing/2014/main" xmlns="" id="{430640F9-A457-B945-A6DE-EB1FBA3AC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038600" cy="4953000"/>
          </a:xfrm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pic>
        <p:nvPicPr>
          <p:cNvPr id="147461" name="Picture 6">
            <a:extLst>
              <a:ext uri="{FF2B5EF4-FFF2-40B4-BE49-F238E27FC236}">
                <a16:creationId xmlns:a16="http://schemas.microsoft.com/office/drawing/2014/main" xmlns="" id="{22EEACE6-EC67-804E-9A2E-99A64E240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14800"/>
            <a:ext cx="40386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2" name="Picture 7">
            <a:extLst>
              <a:ext uri="{FF2B5EF4-FFF2-40B4-BE49-F238E27FC236}">
                <a16:creationId xmlns:a16="http://schemas.microsoft.com/office/drawing/2014/main" xmlns="" id="{D2965CBB-7BEE-EC40-A372-8C111E80B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00200"/>
            <a:ext cx="4038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DA7F6C83-2573-F544-9CEA-AA3D145498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6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04"/>
    </mc:Choice>
    <mc:Fallback xmlns="">
      <p:transition spd="slow" advTm="43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>
            <a:extLst>
              <a:ext uri="{FF2B5EF4-FFF2-40B4-BE49-F238E27FC236}">
                <a16:creationId xmlns:a16="http://schemas.microsoft.com/office/drawing/2014/main" xmlns="" id="{F4F0A6F1-5A1A-E647-8788-28E8052FD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it-IT" altLang="it-IT">
                <a:solidFill>
                  <a:srgbClr val="CCFFCC"/>
                </a:solidFill>
                <a:ea typeface="ＭＳ Ｐゴシック" panose="020B0600070205080204" pitchFamily="34" charset="-128"/>
              </a:rPr>
              <a:t>TB disseminata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9E1086-C042-DD44-8279-4EF4AB5A782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752600" y="1371601"/>
            <a:ext cx="4495800" cy="4525963"/>
          </a:xfrm>
        </p:spPr>
        <p:txBody>
          <a:bodyPr/>
          <a:lstStyle/>
          <a:p>
            <a:r>
              <a:rPr lang="en-US" altLang="it-IT" sz="1800" i="1">
                <a:solidFill>
                  <a:srgbClr val="AAAAFF"/>
                </a:solidFill>
                <a:ea typeface="ＭＳ Ｐゴシック" panose="020B0600070205080204" pitchFamily="34" charset="-128"/>
              </a:rPr>
              <a:t>Se i macrofagi infettati si muovono tramite il sangue e il sistema linfatico portando i micobatteri in altre parti del polmone e dell’organismo abbiamo la TB disseminata. </a:t>
            </a:r>
          </a:p>
          <a:p>
            <a:r>
              <a:rPr lang="en-US" altLang="it-IT" sz="1800" i="1">
                <a:solidFill>
                  <a:srgbClr val="66FFFF"/>
                </a:solidFill>
                <a:ea typeface="ＭＳ Ｐゴシック" panose="020B0600070205080204" pitchFamily="34" charset="-128"/>
              </a:rPr>
              <a:t>I sintomi corrispondono alle localizzazioni della TB disseminata fino alla forma più classica della consunzione tisica.</a:t>
            </a:r>
          </a:p>
          <a:p>
            <a:r>
              <a:rPr lang="en-US" altLang="it-IT" sz="1800" i="1">
                <a:solidFill>
                  <a:srgbClr val="AAAAFF"/>
                </a:solidFill>
                <a:ea typeface="ＭＳ Ｐゴシック" panose="020B0600070205080204" pitchFamily="34" charset="-128"/>
              </a:rPr>
              <a:t>La disseminazione linfoematogena può portare alla miliare TB, confinata al polmone o coinvolgente altri organi.</a:t>
            </a:r>
          </a:p>
          <a:p>
            <a:r>
              <a:rPr lang="en-US" altLang="it-IT" sz="1800" i="1">
                <a:solidFill>
                  <a:srgbClr val="66FFFF"/>
                </a:solidFill>
                <a:ea typeface="ＭＳ Ｐゴシック" panose="020B0600070205080204" pitchFamily="34" charset="-128"/>
              </a:rPr>
              <a:t>In soggetti suscettibili, si può avere la broncopolmonite TB per rapida diffusione dell’infezione TB nei polmoni con consolidazione lobare essudativa e consunzione galoppante</a:t>
            </a:r>
          </a:p>
        </p:txBody>
      </p:sp>
      <p:pic>
        <p:nvPicPr>
          <p:cNvPr id="148484" name="Picture 4">
            <a:extLst>
              <a:ext uri="{FF2B5EF4-FFF2-40B4-BE49-F238E27FC236}">
                <a16:creationId xmlns:a16="http://schemas.microsoft.com/office/drawing/2014/main" xmlns="" id="{8A0F5A72-B355-7946-A94D-8F73C638E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95400"/>
            <a:ext cx="4038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Picture 5">
            <a:extLst>
              <a:ext uri="{FF2B5EF4-FFF2-40B4-BE49-F238E27FC236}">
                <a16:creationId xmlns:a16="http://schemas.microsoft.com/office/drawing/2014/main" xmlns="" id="{660858CF-0348-4F47-B450-8CAB3D9EE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38600"/>
            <a:ext cx="40386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07FAAC46-AD69-804B-B88B-F848CE9B4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5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34"/>
    </mc:Choice>
    <mc:Fallback xmlns="">
      <p:transition spd="slow" advTm="90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F1FFFA8-5318-ED4C-9994-6A75491F13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dirty="0"/>
              <a:t>Malattie infettive respiratorie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0D5A46D-DBE2-3745-A02D-76815595A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Un </a:t>
            </a:r>
            <a:r>
              <a:rPr lang="it-IT" b="1" dirty="0"/>
              <a:t>ampio spettro di patologie infettive possono colpire l’apparato respiratorio </a:t>
            </a:r>
            <a:r>
              <a:rPr lang="it-IT" dirty="0"/>
              <a:t>(alte/basse vie respiratorie, acquisite in comunità/in ospedale, in soggetti senza/con patologie </a:t>
            </a:r>
            <a:r>
              <a:rPr lang="it-IT" dirty="0" err="1"/>
              <a:t>pre</a:t>
            </a:r>
            <a:r>
              <a:rPr lang="it-IT" dirty="0"/>
              <a:t>-esistenti, in soggetti immunodepressi/immunocompetenti). </a:t>
            </a:r>
          </a:p>
          <a:p>
            <a:r>
              <a:rPr lang="it-IT" dirty="0"/>
              <a:t>Non tutte le volte che c’è </a:t>
            </a:r>
            <a:r>
              <a:rPr lang="it-IT" b="1" dirty="0"/>
              <a:t>febbre con tosse produttiva </a:t>
            </a:r>
            <a:r>
              <a:rPr lang="it-IT" dirty="0"/>
              <a:t>bisogna pensare a una malattia infettiva respiratoria, ma nella maggior parte dei casi sì</a:t>
            </a:r>
          </a:p>
          <a:p>
            <a:r>
              <a:rPr lang="it-IT" dirty="0"/>
              <a:t>Non tutte le volte che radiologicamente è visibile un </a:t>
            </a:r>
            <a:r>
              <a:rPr lang="it-IT" b="1" dirty="0"/>
              <a:t>addensamento polmonare</a:t>
            </a:r>
            <a:r>
              <a:rPr lang="it-IT" dirty="0"/>
              <a:t> significa polmonite, o polmonite batterica</a:t>
            </a:r>
          </a:p>
          <a:p>
            <a:r>
              <a:rPr lang="it-IT" dirty="0"/>
              <a:t>Importanza di anamnesi, </a:t>
            </a:r>
            <a:r>
              <a:rPr lang="it-IT" b="1" u="sng" dirty="0"/>
              <a:t>esame obiettivo</a:t>
            </a:r>
            <a:r>
              <a:rPr lang="it-IT" dirty="0"/>
              <a:t>, ed esami ematochimici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66B1C601-843C-7045-BF80-9A044F631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74"/>
    </mc:Choice>
    <mc:Fallback xmlns="">
      <p:transition spd="slow" advTm="160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678A463-161A-7544-B9FF-3C58043C5F6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it-IT" dirty="0"/>
              <a:t>Polmoniti infettive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42F3A99-B8FD-CC4A-ADDC-89A2E4C5D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Per eziologia                 </a:t>
            </a:r>
          </a:p>
          <a:p>
            <a:r>
              <a:rPr lang="it-IT" dirty="0"/>
              <a:t>Virali</a:t>
            </a:r>
          </a:p>
          <a:p>
            <a:r>
              <a:rPr lang="it-IT" dirty="0"/>
              <a:t>Batteriche</a:t>
            </a:r>
          </a:p>
          <a:p>
            <a:r>
              <a:rPr lang="it-IT" dirty="0"/>
              <a:t>Micotiche</a:t>
            </a:r>
          </a:p>
          <a:p>
            <a:r>
              <a:rPr lang="it-IT" dirty="0"/>
              <a:t>Parassitarie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6A75BCB4-AE38-BD47-AD11-E5ED0B2D1175}"/>
              </a:ext>
            </a:extLst>
          </p:cNvPr>
          <p:cNvSpPr txBox="1"/>
          <p:nvPr/>
        </p:nvSpPr>
        <p:spPr>
          <a:xfrm>
            <a:off x="4751294" y="1825625"/>
            <a:ext cx="606057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Per origine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Comunitarie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Ospedaliere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Associate alla ventilazione meccanica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Da strutture protette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41ACAEC6-12CF-1E49-B735-EB62C4A6A88A}"/>
              </a:ext>
            </a:extLst>
          </p:cNvPr>
          <p:cNvSpPr txBox="1"/>
          <p:nvPr/>
        </p:nvSpPr>
        <p:spPr>
          <a:xfrm>
            <a:off x="1147482" y="5020235"/>
            <a:ext cx="73920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Gravità clinica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Lieve (cure domiciliari, ambulatoriali)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Necessitante ricovero ospedaliero (insufficienza respiratoria, co-morbilità)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Grave con ricovero immediato in UTIR o TI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8092057C-937A-C04A-874D-EC4024578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3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51"/>
    </mc:Choice>
    <mc:Fallback xmlns="">
      <p:transition spd="slow" advTm="100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Title 4">
            <a:extLst>
              <a:ext uri="{FF2B5EF4-FFF2-40B4-BE49-F238E27FC236}">
                <a16:creationId xmlns:a16="http://schemas.microsoft.com/office/drawing/2014/main" xmlns="" id="{C0C13B42-9F08-FA41-81CF-568BD02B1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825" y="228600"/>
            <a:ext cx="3762376" cy="148099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altLang="it-IT" sz="2400" dirty="0">
                <a:ea typeface="ＭＳ Ｐゴシック" panose="020B0600070205080204" pitchFamily="34" charset="-128"/>
              </a:rPr>
              <a:t>Le </a:t>
            </a:r>
            <a:r>
              <a:rPr lang="en-US" altLang="it-IT" sz="2400" dirty="0" err="1">
                <a:ea typeface="ＭＳ Ｐゴシック" panose="020B0600070205080204" pitchFamily="34" charset="-128"/>
              </a:rPr>
              <a:t>moderne</a:t>
            </a:r>
            <a:r>
              <a:rPr lang="en-US" altLang="it-IT" sz="2400" dirty="0">
                <a:ea typeface="ＭＳ Ｐゴシック" panose="020B0600070205080204" pitchFamily="34" charset="-128"/>
              </a:rPr>
              <a:t> </a:t>
            </a:r>
            <a:r>
              <a:rPr lang="en-US" altLang="it-IT" sz="2400" dirty="0" err="1">
                <a:ea typeface="ＭＳ Ｐゴシック" panose="020B0600070205080204" pitchFamily="34" charset="-128"/>
              </a:rPr>
              <a:t>indagini</a:t>
            </a:r>
            <a:r>
              <a:rPr lang="en-US" altLang="it-IT" sz="2400" dirty="0">
                <a:ea typeface="ＭＳ Ｐゴシック" panose="020B0600070205080204" pitchFamily="34" charset="-128"/>
              </a:rPr>
              <a:t> </a:t>
            </a:r>
            <a:r>
              <a:rPr lang="en-US" altLang="it-IT" sz="2400" dirty="0" err="1">
                <a:ea typeface="ＭＳ Ｐゴシック" panose="020B0600070205080204" pitchFamily="34" charset="-128"/>
              </a:rPr>
              <a:t>genetiche</a:t>
            </a:r>
            <a:r>
              <a:rPr lang="en-US" altLang="it-IT" sz="2400" dirty="0">
                <a:ea typeface="ＭＳ Ｐゴシック" panose="020B0600070205080204" pitchFamily="34" charset="-128"/>
              </a:rPr>
              <a:t> high-throughput </a:t>
            </a:r>
            <a:r>
              <a:rPr lang="en-US" altLang="it-IT" sz="2400" dirty="0" err="1">
                <a:ea typeface="ＭＳ Ｐゴシック" panose="020B0600070205080204" pitchFamily="34" charset="-128"/>
              </a:rPr>
              <a:t>hanno</a:t>
            </a:r>
            <a:r>
              <a:rPr lang="en-US" altLang="it-IT" sz="2400" dirty="0">
                <a:ea typeface="ＭＳ Ｐゴシック" panose="020B0600070205080204" pitchFamily="34" charset="-128"/>
              </a:rPr>
              <a:t> </a:t>
            </a:r>
            <a:r>
              <a:rPr lang="en-US" altLang="it-IT" sz="2400" dirty="0" err="1">
                <a:ea typeface="ＭＳ Ｐゴシック" panose="020B0600070205080204" pitchFamily="34" charset="-128"/>
              </a:rPr>
              <a:t>consentito</a:t>
            </a:r>
            <a:r>
              <a:rPr lang="en-US" altLang="it-IT" sz="2400" dirty="0">
                <a:ea typeface="ＭＳ Ｐゴシック" panose="020B0600070205080204" pitchFamily="34" charset="-128"/>
              </a:rPr>
              <a:t> di </a:t>
            </a:r>
            <a:r>
              <a:rPr lang="en-US" altLang="it-IT" sz="2400" dirty="0" err="1">
                <a:ea typeface="ＭＳ Ｐゴシック" panose="020B0600070205080204" pitchFamily="34" charset="-128"/>
              </a:rPr>
              <a:t>conoscere</a:t>
            </a:r>
            <a:r>
              <a:rPr lang="en-US" altLang="it-IT" sz="2400" dirty="0">
                <a:ea typeface="ＭＳ Ｐゴシック" panose="020B0600070205080204" pitchFamily="34" charset="-128"/>
              </a:rPr>
              <a:t> </a:t>
            </a:r>
            <a:r>
              <a:rPr lang="en-US" altLang="it-IT" sz="2400" dirty="0" err="1">
                <a:ea typeface="ＭＳ Ｐゴシック" panose="020B0600070205080204" pitchFamily="34" charset="-128"/>
              </a:rPr>
              <a:t>meglio</a:t>
            </a:r>
            <a:r>
              <a:rPr lang="en-US" altLang="it-IT" sz="2400" dirty="0">
                <a:ea typeface="ＭＳ Ｐゴシック" panose="020B0600070205080204" pitchFamily="34" charset="-128"/>
              </a:rPr>
              <a:t> il </a:t>
            </a:r>
            <a:r>
              <a:rPr lang="en-US" altLang="it-IT" sz="2400" dirty="0" err="1">
                <a:ea typeface="ＭＳ Ｐゴシック" panose="020B0600070205080204" pitchFamily="34" charset="-128"/>
              </a:rPr>
              <a:t>microbioma</a:t>
            </a:r>
            <a:r>
              <a:rPr lang="en-US" altLang="it-IT" sz="2400" dirty="0">
                <a:ea typeface="ＭＳ Ｐゴシック" panose="020B0600070205080204" pitchFamily="34" charset="-128"/>
              </a:rPr>
              <a:t> </a:t>
            </a:r>
            <a:r>
              <a:rPr lang="en-US" altLang="it-IT" sz="2400" dirty="0" err="1">
                <a:ea typeface="ＭＳ Ｐゴシック" panose="020B0600070205080204" pitchFamily="34" charset="-128"/>
              </a:rPr>
              <a:t>dei</a:t>
            </a:r>
            <a:r>
              <a:rPr lang="en-US" altLang="it-IT" sz="2400" dirty="0">
                <a:ea typeface="ＭＳ Ｐゴシック" panose="020B0600070205080204" pitchFamily="34" charset="-128"/>
              </a:rPr>
              <a:t> </a:t>
            </a:r>
            <a:r>
              <a:rPr lang="en-US" altLang="it-IT" sz="2400" dirty="0" err="1">
                <a:ea typeface="ＭＳ Ｐゴシック" panose="020B0600070205080204" pitchFamily="34" charset="-128"/>
              </a:rPr>
              <a:t>vari</a:t>
            </a:r>
            <a:r>
              <a:rPr lang="en-US" altLang="it-IT" sz="2400" dirty="0">
                <a:ea typeface="ＭＳ Ｐゴシック" panose="020B0600070205080204" pitchFamily="34" charset="-128"/>
              </a:rPr>
              <a:t> </a:t>
            </a:r>
            <a:r>
              <a:rPr lang="en-US" altLang="it-IT" sz="2400" dirty="0" err="1">
                <a:ea typeface="ＭＳ Ｐゴシック" panose="020B0600070205080204" pitchFamily="34" charset="-128"/>
              </a:rPr>
              <a:t>apparati</a:t>
            </a:r>
            <a:r>
              <a:rPr lang="en-US" altLang="it-IT" sz="2400" dirty="0">
                <a:ea typeface="ＭＳ Ｐゴシック" panose="020B0600070205080204" pitchFamily="34" charset="-128"/>
              </a:rPr>
              <a:t> e la </a:t>
            </a:r>
            <a:r>
              <a:rPr lang="en-US" altLang="it-IT" sz="2400" dirty="0" err="1">
                <a:ea typeface="ＭＳ Ｐゴシック" panose="020B0600070205080204" pitchFamily="34" charset="-128"/>
              </a:rPr>
              <a:t>loro</a:t>
            </a:r>
            <a:r>
              <a:rPr lang="en-US" altLang="it-IT" sz="2400" dirty="0">
                <a:ea typeface="ＭＳ Ｐゴシック" panose="020B0600070205080204" pitchFamily="34" charset="-128"/>
              </a:rPr>
              <a:t> </a:t>
            </a:r>
            <a:r>
              <a:rPr lang="en-US" altLang="it-IT" sz="2400" dirty="0" err="1">
                <a:ea typeface="ＭＳ Ｐゴシック" panose="020B0600070205080204" pitchFamily="34" charset="-128"/>
              </a:rPr>
              <a:t>interdipendenza</a:t>
            </a:r>
            <a:endParaRPr lang="en-US" altLang="it-IT" sz="2400" dirty="0">
              <a:ea typeface="ＭＳ Ｐゴシック" panose="020B0600070205080204" pitchFamily="34" charset="-128"/>
            </a:endParaRPr>
          </a:p>
        </p:txBody>
      </p:sp>
      <p:pic>
        <p:nvPicPr>
          <p:cNvPr id="5" name="Picture 3" descr="Screen shot 2015-01-22 at 10.12.47 AM.png">
            <a:extLst>
              <a:ext uri="{FF2B5EF4-FFF2-40B4-BE49-F238E27FC236}">
                <a16:creationId xmlns:a16="http://schemas.microsoft.com/office/drawing/2014/main" xmlns="" id="{A9CC13AB-A413-C343-926B-6366AC771D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t="2393" r="3751" b="45119"/>
          <a:stretch>
            <a:fillRect/>
          </a:stretch>
        </p:blipFill>
        <p:spPr bwMode="auto">
          <a:xfrm>
            <a:off x="5410201" y="838200"/>
            <a:ext cx="5257800" cy="542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2DEA479B-0F5F-6149-8A45-DE3577309DFD}"/>
              </a:ext>
            </a:extLst>
          </p:cNvPr>
          <p:cNvSpPr/>
          <p:nvPr/>
        </p:nvSpPr>
        <p:spPr>
          <a:xfrm>
            <a:off x="7315200" y="5895975"/>
            <a:ext cx="152400" cy="369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EF9116FE-C6B5-F44D-9208-7960C53096DC}"/>
              </a:ext>
            </a:extLst>
          </p:cNvPr>
          <p:cNvSpPr txBox="1"/>
          <p:nvPr/>
        </p:nvSpPr>
        <p:spPr>
          <a:xfrm>
            <a:off x="7061021" y="6265862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Nose</a:t>
            </a:r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54A42100-4DDC-F541-AD6E-D7E4114D6864}"/>
              </a:ext>
            </a:extLst>
          </p:cNvPr>
          <p:cNvSpPr/>
          <p:nvPr/>
        </p:nvSpPr>
        <p:spPr>
          <a:xfrm>
            <a:off x="8229600" y="5862634"/>
            <a:ext cx="152400" cy="4254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FECA21A8-070A-5949-B5CB-28F951E895BE}"/>
              </a:ext>
            </a:extLst>
          </p:cNvPr>
          <p:cNvSpPr txBox="1"/>
          <p:nvPr/>
        </p:nvSpPr>
        <p:spPr>
          <a:xfrm>
            <a:off x="7993062" y="6288641"/>
            <a:ext cx="87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GI </a:t>
            </a:r>
            <a:r>
              <a:rPr lang="it-IT" dirty="0" err="1"/>
              <a:t>tract</a:t>
            </a:r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BCD92706-C2C6-E342-81B5-1654EA9B9ABD}"/>
              </a:ext>
            </a:extLst>
          </p:cNvPr>
          <p:cNvSpPr/>
          <p:nvPr/>
        </p:nvSpPr>
        <p:spPr>
          <a:xfrm>
            <a:off x="9220199" y="5890416"/>
            <a:ext cx="152400" cy="369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BB536519-0862-504C-BAC4-AC552650066D}"/>
              </a:ext>
            </a:extLst>
          </p:cNvPr>
          <p:cNvSpPr txBox="1"/>
          <p:nvPr/>
        </p:nvSpPr>
        <p:spPr>
          <a:xfrm>
            <a:off x="7496176" y="284475"/>
            <a:ext cx="2473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it-IT" sz="2400" b="1" i="1" dirty="0" err="1">
                <a:solidFill>
                  <a:srgbClr val="0432FF"/>
                </a:solidFill>
                <a:ea typeface="ＭＳ Ｐゴシック" panose="020B0600070205080204" pitchFamily="34" charset="-128"/>
              </a:rPr>
              <a:t>Prevotella</a:t>
            </a:r>
            <a:r>
              <a:rPr lang="en-US" altLang="it-IT" sz="2400" b="1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 species</a:t>
            </a:r>
            <a:endParaRPr lang="it-IT" sz="2400" b="1" dirty="0">
              <a:solidFill>
                <a:srgbClr val="0432FF"/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xmlns="" id="{B0ED4C33-213D-7641-8757-86A5419744A2}"/>
              </a:ext>
            </a:extLst>
          </p:cNvPr>
          <p:cNvSpPr/>
          <p:nvPr/>
        </p:nvSpPr>
        <p:spPr>
          <a:xfrm>
            <a:off x="10286999" y="5986322"/>
            <a:ext cx="152400" cy="369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1DA926D-138B-6E40-81B9-2307433527A4}"/>
              </a:ext>
            </a:extLst>
          </p:cNvPr>
          <p:cNvSpPr txBox="1"/>
          <p:nvPr/>
        </p:nvSpPr>
        <p:spPr>
          <a:xfrm>
            <a:off x="9891360" y="6295287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Mouth</a:t>
            </a:r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57863A92-5BA7-5B46-8EC4-8AEF84FC1216}"/>
              </a:ext>
            </a:extLst>
          </p:cNvPr>
          <p:cNvSpPr/>
          <p:nvPr/>
        </p:nvSpPr>
        <p:spPr>
          <a:xfrm>
            <a:off x="5688012" y="1709598"/>
            <a:ext cx="4979988" cy="1954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xmlns="" id="{0E46B59E-01E6-0347-8215-8BDA58F42191}"/>
              </a:ext>
            </a:extLst>
          </p:cNvPr>
          <p:cNvSpPr/>
          <p:nvPr/>
        </p:nvSpPr>
        <p:spPr>
          <a:xfrm>
            <a:off x="5688012" y="4599780"/>
            <a:ext cx="4979988" cy="1954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xmlns="" id="{139A60F9-FDBD-D741-855A-02B91F99B1AD}"/>
              </a:ext>
            </a:extLst>
          </p:cNvPr>
          <p:cNvSpPr/>
          <p:nvPr/>
        </p:nvSpPr>
        <p:spPr>
          <a:xfrm>
            <a:off x="5654674" y="4046326"/>
            <a:ext cx="4979988" cy="1954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DA92FE93-C55A-0A4A-A579-6DA86123493A}"/>
              </a:ext>
            </a:extLst>
          </p:cNvPr>
          <p:cNvSpPr/>
          <p:nvPr/>
        </p:nvSpPr>
        <p:spPr>
          <a:xfrm>
            <a:off x="5654674" y="4230448"/>
            <a:ext cx="4979988" cy="1954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xmlns="" id="{ED28F9B8-63FE-FA4F-B5C9-8A4B4A7BD249}"/>
              </a:ext>
            </a:extLst>
          </p:cNvPr>
          <p:cNvSpPr/>
          <p:nvPr/>
        </p:nvSpPr>
        <p:spPr>
          <a:xfrm>
            <a:off x="5654674" y="3532328"/>
            <a:ext cx="4979988" cy="1954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C5D5ECD8-707A-0947-A6E5-7F8E7B8F1068}"/>
              </a:ext>
            </a:extLst>
          </p:cNvPr>
          <p:cNvSpPr txBox="1"/>
          <p:nvPr/>
        </p:nvSpPr>
        <p:spPr>
          <a:xfrm>
            <a:off x="9094789" y="6307434"/>
            <a:ext cx="538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BAL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xmlns="" id="{0F19B7DB-E271-4C49-80F8-27618546765B}"/>
              </a:ext>
            </a:extLst>
          </p:cNvPr>
          <p:cNvSpPr/>
          <p:nvPr/>
        </p:nvSpPr>
        <p:spPr>
          <a:xfrm>
            <a:off x="5654674" y="6059723"/>
            <a:ext cx="4979988" cy="1954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Picture 8">
            <a:extLst>
              <a:ext uri="{FF2B5EF4-FFF2-40B4-BE49-F238E27FC236}">
                <a16:creationId xmlns:a16="http://schemas.microsoft.com/office/drawing/2014/main" xmlns="" id="{F4B35D20-56BA-D04C-A35B-C8BA0CEFF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016" y="3353413"/>
            <a:ext cx="27940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xmlns="" id="{560D42C1-1AC7-354C-824F-A28FB8E92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00520"/>
      </p:ext>
    </p:extLst>
  </p:cSld>
  <p:clrMapOvr>
    <a:masterClrMapping/>
  </p:clrMapOvr>
  <p:transition spd="med" advTm="424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1">
            <a:extLst>
              <a:ext uri="{FF2B5EF4-FFF2-40B4-BE49-F238E27FC236}">
                <a16:creationId xmlns:a16="http://schemas.microsoft.com/office/drawing/2014/main" xmlns="" id="{72E48F44-A2B9-9147-8B6B-64B19A436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1463" y="6094413"/>
            <a:ext cx="26717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04888" indent="-255588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79525" indent="-236538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2" charset="2"/>
              <a:buChar char=""/>
              <a:defRPr sz="16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489075" indent="-182563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1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946275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1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403475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1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860675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1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317875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1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it-IT" sz="2200" b="0">
                <a:solidFill>
                  <a:srgbClr val="FFFFFF"/>
                </a:solidFill>
                <a:latin typeface="Gill Sans" panose="020B0502020104020203" pitchFamily="34" charset="-79"/>
              </a:rPr>
              <a:t>Gleeson </a:t>
            </a:r>
            <a:r>
              <a:rPr lang="fr-FR" altLang="it-IT" sz="2200" b="0" i="1">
                <a:solidFill>
                  <a:srgbClr val="FFFFFF"/>
                </a:solidFill>
                <a:latin typeface="Gill Sans" panose="020B0502020104020203" pitchFamily="34" charset="-79"/>
              </a:rPr>
              <a:t>Chest</a:t>
            </a:r>
            <a:r>
              <a:rPr lang="fr-FR" altLang="it-IT" sz="2200" b="0">
                <a:solidFill>
                  <a:srgbClr val="FFFFFF"/>
                </a:solidFill>
                <a:latin typeface="Gill Sans" panose="020B0502020104020203" pitchFamily="34" charset="-79"/>
              </a:rPr>
              <a:t> 1997</a:t>
            </a:r>
            <a:endParaRPr lang="en-US" altLang="it-IT" sz="2200" b="0">
              <a:solidFill>
                <a:srgbClr val="FFFFFF"/>
              </a:solidFill>
              <a:latin typeface="Gill Sans" panose="020B0502020104020203" pitchFamily="34" charset="-79"/>
            </a:endParaRPr>
          </a:p>
        </p:txBody>
      </p:sp>
      <p:pic>
        <p:nvPicPr>
          <p:cNvPr id="51203" name="Picture 1">
            <a:extLst>
              <a:ext uri="{FF2B5EF4-FFF2-40B4-BE49-F238E27FC236}">
                <a16:creationId xmlns:a16="http://schemas.microsoft.com/office/drawing/2014/main" xmlns="" id="{194695F1-9587-5448-9E6B-0DEA5EFE9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1" y="225425"/>
            <a:ext cx="5997575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117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3">
            <a:extLst>
              <a:ext uri="{FF2B5EF4-FFF2-40B4-BE49-F238E27FC236}">
                <a16:creationId xmlns:a16="http://schemas.microsoft.com/office/drawing/2014/main" xmlns="" id="{9E583FF7-BE2B-F24D-A0FA-94C25637A3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356173"/>
            <a:ext cx="8664575" cy="973137"/>
          </a:xfrm>
          <a:prstGeom prst="rect">
            <a:avLst/>
          </a:prstGeom>
          <a:noFill/>
          <a:ln w="38100">
            <a:solidFill>
              <a:srgbClr val="F7BD3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12402A7D-42C3-D842-A626-A8840BA97E48}"/>
              </a:ext>
            </a:extLst>
          </p:cNvPr>
          <p:cNvSpPr/>
          <p:nvPr/>
        </p:nvSpPr>
        <p:spPr>
          <a:xfrm>
            <a:off x="7282786" y="102543"/>
            <a:ext cx="340426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it-IT" sz="2400" b="1" dirty="0">
                <a:ea typeface="ＭＳ Ｐゴシック" panose="020B0600070205080204" pitchFamily="34" charset="-128"/>
              </a:rPr>
              <a:t>The Lungs Are Not Sterile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F1981DA6-1257-1243-B957-6D8623A5C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4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8"/>
    </mc:Choice>
    <mc:Fallback xmlns="">
      <p:transition spd="slow" advTm="25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>
            <a:extLst>
              <a:ext uri="{FF2B5EF4-FFF2-40B4-BE49-F238E27FC236}">
                <a16:creationId xmlns:a16="http://schemas.microsoft.com/office/drawing/2014/main" xmlns="" id="{D709A531-6CFC-D24D-AB20-F2B6C69DF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896" y="1014877"/>
            <a:ext cx="3498705" cy="525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539" name="Straight Connector 3">
            <a:extLst>
              <a:ext uri="{FF2B5EF4-FFF2-40B4-BE49-F238E27FC236}">
                <a16:creationId xmlns:a16="http://schemas.microsoft.com/office/drawing/2014/main" xmlns="" id="{2C687B24-9987-9247-8371-503BB381B27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96088" y="1373188"/>
            <a:ext cx="666750" cy="0"/>
          </a:xfrm>
          <a:prstGeom prst="line">
            <a:avLst/>
          </a:prstGeom>
          <a:noFill/>
          <a:ln w="28575">
            <a:solidFill>
              <a:srgbClr val="0D0D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548" name="TextBox 10">
            <a:extLst>
              <a:ext uri="{FF2B5EF4-FFF2-40B4-BE49-F238E27FC236}">
                <a16:creationId xmlns:a16="http://schemas.microsoft.com/office/drawing/2014/main" xmlns="" id="{C8223393-641A-E245-B380-E33D752E7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4" y="6265864"/>
            <a:ext cx="4135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defRPr sz="30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04888" indent="-255588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79525" indent="-236538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489075" indent="-182563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946275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403475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860675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317875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800" b="0" i="1" dirty="0" err="1">
                <a:solidFill>
                  <a:srgbClr val="C00000"/>
                </a:solidFill>
                <a:latin typeface="Gill Sans" panose="020B0502020104020203" pitchFamily="34" charset="-79"/>
              </a:rPr>
              <a:t>Bassis</a:t>
            </a:r>
            <a:r>
              <a:rPr lang="en-US" altLang="it-IT" sz="1800" b="0" i="1" dirty="0">
                <a:solidFill>
                  <a:srgbClr val="C00000"/>
                </a:solidFill>
                <a:latin typeface="Gill Sans" panose="020B0502020104020203" pitchFamily="34" charset="-79"/>
              </a:rPr>
              <a:t> et al., </a:t>
            </a:r>
            <a:r>
              <a:rPr lang="en-US" altLang="it-IT" sz="1800" b="0" i="1" dirty="0" err="1">
                <a:solidFill>
                  <a:srgbClr val="C00000"/>
                </a:solidFill>
                <a:latin typeface="Gill Sans" panose="020B0502020104020203" pitchFamily="34" charset="-79"/>
              </a:rPr>
              <a:t>MBio</a:t>
            </a:r>
            <a:r>
              <a:rPr lang="en-US" altLang="it-IT" sz="1800" b="0" i="1" dirty="0">
                <a:solidFill>
                  <a:srgbClr val="C00000"/>
                </a:solidFill>
                <a:latin typeface="Gill Sans" panose="020B0502020104020203" pitchFamily="34" charset="-79"/>
              </a:rPr>
              <a:t> 2015 Mar 3;6(2):e00037</a:t>
            </a:r>
          </a:p>
        </p:txBody>
      </p:sp>
      <p:sp>
        <p:nvSpPr>
          <p:cNvPr id="65549" name="Title 14">
            <a:extLst>
              <a:ext uri="{FF2B5EF4-FFF2-40B4-BE49-F238E27FC236}">
                <a16:creationId xmlns:a16="http://schemas.microsoft.com/office/drawing/2014/main" xmlns="" id="{D9968B56-871C-AF47-BA40-2B7CF1993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196" y="-128124"/>
            <a:ext cx="8196263" cy="1143000"/>
          </a:xfrm>
        </p:spPr>
        <p:txBody>
          <a:bodyPr/>
          <a:lstStyle/>
          <a:p>
            <a:pPr algn="ctr"/>
            <a:r>
              <a:rPr lang="en-US" altLang="it-IT" sz="2800" b="1" dirty="0">
                <a:ea typeface="ＭＳ Ｐゴシック" panose="020B0600070205080204" pitchFamily="34" charset="-128"/>
              </a:rPr>
              <a:t>Bacterial Burden in nose-mouth-BAL-stomach</a:t>
            </a:r>
          </a:p>
        </p:txBody>
      </p:sp>
      <p:pic>
        <p:nvPicPr>
          <p:cNvPr id="14" name="Picture 3" descr="Screen shot 2015-01-22 at 10.12.47 AM.png">
            <a:extLst>
              <a:ext uri="{FF2B5EF4-FFF2-40B4-BE49-F238E27FC236}">
                <a16:creationId xmlns:a16="http://schemas.microsoft.com/office/drawing/2014/main" xmlns="" id="{5A29B501-FBF4-214A-8240-DC85FCB65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27" y="1014876"/>
            <a:ext cx="5346392" cy="52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B707752-BB2F-7744-B865-E8D412597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56836"/>
      </p:ext>
    </p:extLst>
  </p:cSld>
  <p:clrMapOvr>
    <a:masterClrMapping/>
  </p:clrMapOvr>
  <p:transition spd="med" advTm="191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>
            <a:extLst>
              <a:ext uri="{FF2B5EF4-FFF2-40B4-BE49-F238E27FC236}">
                <a16:creationId xmlns:a16="http://schemas.microsoft.com/office/drawing/2014/main" xmlns="" id="{C274AAB9-B126-9A49-B369-8F8647FD3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869" y="875116"/>
            <a:ext cx="7467600" cy="1143000"/>
          </a:xfrm>
        </p:spPr>
        <p:txBody>
          <a:bodyPr/>
          <a:lstStyle/>
          <a:p>
            <a:pPr algn="ctr"/>
            <a:r>
              <a:rPr lang="en-US" altLang="it-IT" dirty="0">
                <a:ea typeface="ＭＳ Ｐゴシック" panose="020B0600070205080204" pitchFamily="34" charset="-128"/>
              </a:rPr>
              <a:t>Aerodigestive Tract</a:t>
            </a:r>
          </a:p>
        </p:txBody>
      </p:sp>
      <p:pic>
        <p:nvPicPr>
          <p:cNvPr id="82947" name="Picture 3" descr="Screen shot 2015-01-22 at 10.11.40 AM.png">
            <a:extLst>
              <a:ext uri="{FF2B5EF4-FFF2-40B4-BE49-F238E27FC236}">
                <a16:creationId xmlns:a16="http://schemas.microsoft.com/office/drawing/2014/main" xmlns="" id="{DA961879-9F24-0C40-A059-207B03AF4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202" y="1754783"/>
            <a:ext cx="4222750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B599136C-1FAE-DC43-8D49-4E77DC79DCDD}"/>
              </a:ext>
            </a:extLst>
          </p:cNvPr>
          <p:cNvSpPr/>
          <p:nvPr/>
        </p:nvSpPr>
        <p:spPr>
          <a:xfrm>
            <a:off x="1905000" y="277812"/>
            <a:ext cx="853440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it-IT" b="1" dirty="0">
                <a:ea typeface="ＭＳ Ｐゴシック" panose="020B0600070205080204" pitchFamily="34" charset="-128"/>
              </a:rPr>
              <a:t>The Oral Microbiome is the Primary Source of the Bacterial Microbiota in the Lungs</a:t>
            </a:r>
          </a:p>
          <a:p>
            <a:endParaRPr lang="en-US" altLang="it-IT" b="1" dirty="0">
              <a:ea typeface="ＭＳ Ｐゴシック" panose="020B0600070205080204" pitchFamily="34" charset="-128"/>
            </a:endParaRPr>
          </a:p>
          <a:p>
            <a:r>
              <a:rPr lang="en-US" altLang="it-IT" b="1" dirty="0">
                <a:ea typeface="ＭＳ Ｐゴシック" panose="020B0600070205080204" pitchFamily="34" charset="-128"/>
              </a:rPr>
              <a:t>The </a:t>
            </a:r>
            <a:r>
              <a:rPr lang="en-US" altLang="it-IT" b="1" dirty="0" err="1">
                <a:ea typeface="ＭＳ Ｐゴシック" panose="020B0600070205080204" pitchFamily="34" charset="-128"/>
              </a:rPr>
              <a:t>bronchoscopic</a:t>
            </a:r>
            <a:r>
              <a:rPr lang="en-US" altLang="it-IT" b="1" dirty="0">
                <a:ea typeface="ＭＳ Ｐゴシック" panose="020B0600070205080204" pitchFamily="34" charset="-128"/>
              </a:rPr>
              <a:t> BAL is an effective method to assess lung microbiota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EFCA5866-BE0F-1548-A418-5AF489AD94B1}"/>
              </a:ext>
            </a:extLst>
          </p:cNvPr>
          <p:cNvSpPr txBox="1"/>
          <p:nvPr/>
        </p:nvSpPr>
        <p:spPr>
          <a:xfrm>
            <a:off x="8983000" y="5367814"/>
            <a:ext cx="2292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Huffnagle</a:t>
            </a:r>
            <a:r>
              <a:rPr lang="it-IT" dirty="0"/>
              <a:t> Lancet 2016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029F10D2-0B56-4342-8C0A-A73F1A260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8" b="20882"/>
          <a:stretch>
            <a:fillRect/>
          </a:stretch>
        </p:blipFill>
        <p:spPr bwMode="auto">
          <a:xfrm>
            <a:off x="136531" y="1638300"/>
            <a:ext cx="5181600" cy="4710113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7887A056-E01E-B241-9070-A181A6BE7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6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22"/>
    </mc:Choice>
    <mc:Fallback xmlns="">
      <p:transition spd="slow" advTm="96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6FAC79D-4E77-0249-BF17-3BAE0FFE0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TUBERCOLOSI POLMONARE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9FEF6DE3-408F-5848-B37C-450363A81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Malattia infettiva e contagiosa causata da micobatteri appartenenti al </a:t>
            </a:r>
            <a:r>
              <a:rPr lang="it-IT" dirty="0" err="1"/>
              <a:t>Mycobacterium</a:t>
            </a:r>
            <a:r>
              <a:rPr lang="it-IT" dirty="0"/>
              <a:t> </a:t>
            </a:r>
            <a:r>
              <a:rPr lang="it-IT" dirty="0" err="1"/>
              <a:t>tuberculosis</a:t>
            </a:r>
            <a:r>
              <a:rPr lang="it-IT" dirty="0"/>
              <a:t> </a:t>
            </a:r>
            <a:r>
              <a:rPr lang="it-IT" dirty="0" err="1"/>
              <a:t>complex</a:t>
            </a:r>
            <a:r>
              <a:rPr lang="it-IT" dirty="0"/>
              <a:t>.</a:t>
            </a:r>
          </a:p>
          <a:p>
            <a:r>
              <a:rPr lang="it-IT" dirty="0"/>
              <a:t>La localizzazione polmonare è quella più frequente, ma sono possibili localizzazioni in numerosi altri organi (TB </a:t>
            </a:r>
            <a:r>
              <a:rPr lang="it-IT" dirty="0" err="1"/>
              <a:t>extrapolmonare</a:t>
            </a:r>
            <a:r>
              <a:rPr lang="it-IT" dirty="0"/>
              <a:t>)</a:t>
            </a:r>
          </a:p>
          <a:p>
            <a:r>
              <a:rPr lang="it-IT" dirty="0"/>
              <a:t>E’ malattia diagnosticabile con esami microbiologici e curabile con terapia </a:t>
            </a:r>
            <a:r>
              <a:rPr lang="it-IT" dirty="0" err="1"/>
              <a:t>pluriantibiotica</a:t>
            </a:r>
            <a:r>
              <a:rPr lang="it-IT" dirty="0"/>
              <a:t> a lungo termine. </a:t>
            </a:r>
          </a:p>
          <a:p>
            <a:r>
              <a:rPr lang="it-IT" dirty="0"/>
              <a:t>E’ importante riconoscere i casi causati da micobatteri resistenti a uno o più  farmaci</a:t>
            </a:r>
          </a:p>
          <a:p>
            <a:r>
              <a:rPr lang="it-IT" dirty="0"/>
              <a:t>E’ obiettivo primario del trattamento antitubercolare ottenere la guarigione clinica e microbiologica (esame colturale negativo)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ED065125-0533-6C49-8B06-3789B848B9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985"/>
    </mc:Choice>
    <mc:Fallback xmlns="">
      <p:transition spd="slow" advTm="172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>
            <a:extLst>
              <a:ext uri="{FF2B5EF4-FFF2-40B4-BE49-F238E27FC236}">
                <a16:creationId xmlns:a16="http://schemas.microsoft.com/office/drawing/2014/main" xmlns="" id="{1D80A6AA-B444-9A4B-A7E3-069BA054C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>
                <a:solidFill>
                  <a:srgbClr val="FFFF00"/>
                </a:solidFill>
                <a:ea typeface="ＭＳ Ｐゴシック" panose="020B0600070205080204" pitchFamily="34" charset="-128"/>
              </a:rPr>
              <a:t>La TB polmonare può essere suddivisa in 3 categorie cliniche</a:t>
            </a:r>
            <a:endParaRPr lang="it-IT" altLang="it-IT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DE510F-B301-4243-8A47-9BC3D21B5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1828801"/>
            <a:ext cx="8534400" cy="4525963"/>
          </a:xfrm>
        </p:spPr>
        <p:txBody>
          <a:bodyPr/>
          <a:lstStyle/>
          <a:p>
            <a:endParaRPr lang="en-US" altLang="it-IT" b="1">
              <a:solidFill>
                <a:srgbClr val="AAAAFF"/>
              </a:solidFill>
              <a:ea typeface="ＭＳ Ｐゴシック" panose="020B0600070205080204" pitchFamily="34" charset="-128"/>
            </a:endParaRPr>
          </a:p>
          <a:p>
            <a:r>
              <a:rPr lang="en-US" altLang="it-IT" b="1">
                <a:solidFill>
                  <a:srgbClr val="AAAAFF"/>
                </a:solidFill>
                <a:ea typeface="ＭＳ Ｐゴシック" panose="020B0600070205080204" pitchFamily="34" charset="-128"/>
              </a:rPr>
              <a:t>TB primaria</a:t>
            </a:r>
          </a:p>
          <a:p>
            <a:endParaRPr lang="en-US" altLang="it-IT" b="1">
              <a:solidFill>
                <a:srgbClr val="AAAAFF"/>
              </a:solidFill>
              <a:ea typeface="ＭＳ Ｐゴシック" panose="020B0600070205080204" pitchFamily="34" charset="-128"/>
            </a:endParaRPr>
          </a:p>
          <a:p>
            <a:r>
              <a:rPr lang="en-US" altLang="it-IT" b="1">
                <a:solidFill>
                  <a:srgbClr val="AAAAFF"/>
                </a:solidFill>
                <a:ea typeface="ＭＳ Ｐゴシック" panose="020B0600070205080204" pitchFamily="34" charset="-128"/>
              </a:rPr>
              <a:t>TB secondaria (o post-primaria) riattivata</a:t>
            </a:r>
          </a:p>
          <a:p>
            <a:endParaRPr lang="en-US" altLang="it-IT" b="1">
              <a:solidFill>
                <a:srgbClr val="AAAAFF"/>
              </a:solidFill>
              <a:ea typeface="ＭＳ Ｐゴシック" panose="020B0600070205080204" pitchFamily="34" charset="-128"/>
            </a:endParaRPr>
          </a:p>
          <a:p>
            <a:r>
              <a:rPr lang="en-US" altLang="it-IT" b="1">
                <a:solidFill>
                  <a:srgbClr val="AAAAFF"/>
                </a:solidFill>
                <a:ea typeface="ＭＳ Ｐゴシック" panose="020B0600070205080204" pitchFamily="34" charset="-128"/>
              </a:rPr>
              <a:t>TB disseminata</a:t>
            </a:r>
            <a:endParaRPr lang="it-IT" altLang="it-IT" b="1">
              <a:solidFill>
                <a:srgbClr val="AAAAFF"/>
              </a:solidFill>
              <a:ea typeface="ＭＳ Ｐゴシック" panose="020B0600070205080204" pitchFamily="34" charset="-128"/>
            </a:endParaRPr>
          </a:p>
          <a:p>
            <a:endParaRPr lang="it-IT" altLang="it-IT" b="1">
              <a:solidFill>
                <a:srgbClr val="AAAAFF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45412" name="Picture 3">
            <a:extLst>
              <a:ext uri="{FF2B5EF4-FFF2-40B4-BE49-F238E27FC236}">
                <a16:creationId xmlns:a16="http://schemas.microsoft.com/office/drawing/2014/main" xmlns="" id="{10C8B633-83DE-5047-A291-4AB37EC0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688" y="4800600"/>
            <a:ext cx="224631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E3C80253-7412-0746-B394-CB4FE92FC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6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60"/>
    </mc:Choice>
    <mc:Fallback xmlns="">
      <p:transition spd="slow" advTm="27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16964</TotalTime>
  <Words>587</Words>
  <Application>Microsoft Office PowerPoint</Application>
  <PresentationFormat>Personalizzato</PresentationFormat>
  <Paragraphs>71</Paragraphs>
  <Slides>12</Slides>
  <Notes>3</Notes>
  <HiddenSlides>0</HiddenSlides>
  <MMClips>12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Tema di Office</vt:lpstr>
      <vt:lpstr>Presentazione standard di PowerPoint</vt:lpstr>
      <vt:lpstr>Malattie infettive respiratorie</vt:lpstr>
      <vt:lpstr>Polmoniti infettive</vt:lpstr>
      <vt:lpstr>Le moderne indagini genetiche high-throughput hanno consentito di conoscere meglio il microbioma dei vari apparati e la loro interdipendenza</vt:lpstr>
      <vt:lpstr>Presentazione standard di PowerPoint</vt:lpstr>
      <vt:lpstr>Bacterial Burden in nose-mouth-BAL-stomach</vt:lpstr>
      <vt:lpstr>Aerodigestive Tract</vt:lpstr>
      <vt:lpstr>TUBERCOLOSI POLMONARE</vt:lpstr>
      <vt:lpstr>La TB polmonare può essere suddivisa in 3 categorie cliniche</vt:lpstr>
      <vt:lpstr>TB primaria</vt:lpstr>
      <vt:lpstr>TB post-primaria</vt:lpstr>
      <vt:lpstr>TB disseminata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marco.confalonieri@asuits.sanita.fvg.it</dc:creator>
  <cp:lastModifiedBy>Luca</cp:lastModifiedBy>
  <cp:revision>92</cp:revision>
  <dcterms:created xsi:type="dcterms:W3CDTF">2018-11-11T21:38:19Z</dcterms:created>
  <dcterms:modified xsi:type="dcterms:W3CDTF">2021-01-07T18:41:22Z</dcterms:modified>
</cp:coreProperties>
</file>