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3"/>
  </p:notesMasterIdLst>
  <p:sldIdLst>
    <p:sldId id="859" r:id="rId2"/>
    <p:sldId id="860" r:id="rId3"/>
    <p:sldId id="270" r:id="rId4"/>
    <p:sldId id="865" r:id="rId5"/>
    <p:sldId id="304" r:id="rId6"/>
    <p:sldId id="857" r:id="rId7"/>
    <p:sldId id="858" r:id="rId8"/>
    <p:sldId id="362" r:id="rId9"/>
    <p:sldId id="363" r:id="rId10"/>
    <p:sldId id="864" r:id="rId11"/>
    <p:sldId id="867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AB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877"/>
    <p:restoredTop sz="94696"/>
  </p:normalViewPr>
  <p:slideViewPr>
    <p:cSldViewPr snapToGrid="0" snapToObjects="1">
      <p:cViewPr varScale="1">
        <p:scale>
          <a:sx n="72" d="100"/>
          <a:sy n="72" d="100"/>
        </p:scale>
        <p:origin x="232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93DE-2E93-1C4B-86CD-019B456BC464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797FD-99DC-FE45-8012-E8B614FCC3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7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34CE4A5-866F-6948-A308-B5C0D741E9B1}" type="slidenum">
              <a:rPr lang="it-IT" altLang="it-IT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623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FDDF6-8949-2F40-82CC-1782F18EB141}" type="slidenum">
              <a:rPr lang="it-IT"/>
              <a:pPr/>
              <a:t>8</a:t>
            </a:fld>
            <a:endParaRPr lang="it-IT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06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E85E9-F855-F34A-9865-A5FFC8AE8FB9}" type="slidenum">
              <a:rPr lang="it-IT"/>
              <a:pPr/>
              <a:t>9</a:t>
            </a:fld>
            <a:endParaRPr lang="it-IT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60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7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7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1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E7BEE06-5357-5C48-920B-E9A07B9BD56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416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5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8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hyperlink" Target="https://www.google.com/imgres?imgurl=https://www.mountnittany.org/assets/images/krames/Image_201608102119_2963.jpg&amp;imgrefurl=https://www.mountnittany.org/articles/healthsheets/7154&amp;docid=WsggyX0ExInCjM&amp;tbnid=OzI7n2GiZQ4FAM:&amp;vet=10ahUKEwiU1oLbmInhAhUeQhUIHaHwAWQQMwiwAShiMGI..i&amp;w=310&amp;h=247&amp;client=firefox-b-d&amp;bih=760&amp;biw=1440&amp;q=mucus%20airways%20production%20cup&amp;ved=0ahUKEwiU1oLbmInhAhUeQhUIHaHwAWQQMwiwAShiMGI&amp;iact=mrc&amp;uact=8" TargetMode="Externa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16AAE84-2E9B-7E46-A082-B231502D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06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Muco e clearance muco-ciliare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CF4B819-6A18-094C-80AD-C649517B7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0" y="519340"/>
            <a:ext cx="4473121" cy="60012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9A9FB1D-7333-2141-8E18-2AFFE8750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69" y="4742543"/>
            <a:ext cx="6566807" cy="211545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2AE1D641-BD91-C241-80AE-96083C36E3F8}"/>
              </a:ext>
            </a:extLst>
          </p:cNvPr>
          <p:cNvSpPr/>
          <p:nvPr/>
        </p:nvSpPr>
        <p:spPr>
          <a:xfrm>
            <a:off x="807922" y="1089540"/>
            <a:ext cx="554967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sz="2000" b="1" dirty="0"/>
              <a:t>La clearance muco-</a:t>
            </a:r>
            <a:r>
              <a:rPr lang="en-US" altLang="it-IT" sz="2000" b="1" dirty="0" err="1"/>
              <a:t>ciliare</a:t>
            </a:r>
            <a:r>
              <a:rPr lang="en-US" altLang="it-IT" sz="2000" b="1" dirty="0"/>
              <a:t> (MCC) </a:t>
            </a:r>
            <a:r>
              <a:rPr lang="en-US" altLang="it-IT" sz="2000" b="1" dirty="0" err="1"/>
              <a:t>è</a:t>
            </a:r>
            <a:r>
              <a:rPr lang="en-US" altLang="it-IT" sz="2000" b="1" dirty="0"/>
              <a:t> un </a:t>
            </a:r>
            <a:r>
              <a:rPr lang="en-US" altLang="it-IT" sz="2000" b="1" dirty="0" err="1"/>
              <a:t>meccanismo</a:t>
            </a:r>
            <a:r>
              <a:rPr lang="en-US" altLang="it-IT" sz="2000" b="1" dirty="0"/>
              <a:t> di </a:t>
            </a:r>
            <a:r>
              <a:rPr lang="en-US" altLang="it-IT" sz="2000" b="1" dirty="0" err="1"/>
              <a:t>difesa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innato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primario</a:t>
            </a:r>
            <a:r>
              <a:rPr lang="en-US" altLang="it-IT" sz="2000" b="1" dirty="0"/>
              <a:t> del </a:t>
            </a:r>
            <a:r>
              <a:rPr lang="en-US" altLang="it-IT" sz="2000" b="1" dirty="0" err="1"/>
              <a:t>polmone</a:t>
            </a:r>
            <a:r>
              <a:rPr lang="en-US" altLang="it-IT" sz="2000" b="1" dirty="0"/>
              <a:t>.</a:t>
            </a:r>
          </a:p>
          <a:p>
            <a:endParaRPr lang="en-US" altLang="it-IT" sz="2000" b="1" dirty="0"/>
          </a:p>
          <a:p>
            <a:r>
              <a:rPr lang="en-US" altLang="it-IT" sz="2000" b="1" dirty="0"/>
              <a:t>Il </a:t>
            </a:r>
            <a:r>
              <a:rPr lang="en-US" altLang="it-IT" sz="2000" b="1" dirty="0" err="1"/>
              <a:t>muco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è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prodotto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dalle</a:t>
            </a:r>
            <a:r>
              <a:rPr lang="en-US" altLang="it-IT" sz="2000" b="1" dirty="0"/>
              <a:t> cellule </a:t>
            </a:r>
            <a:r>
              <a:rPr lang="en-US" altLang="it-IT" sz="2000" b="1" dirty="0" err="1"/>
              <a:t>mucipare</a:t>
            </a:r>
            <a:r>
              <a:rPr lang="en-US" altLang="it-IT" sz="2000" b="1" dirty="0"/>
              <a:t> (goblet cells o cellule </a:t>
            </a:r>
            <a:r>
              <a:rPr lang="en-US" altLang="it-IT" sz="2000" b="1" dirty="0" err="1"/>
              <a:t>mucipare</a:t>
            </a:r>
            <a:r>
              <a:rPr lang="en-US" altLang="it-IT" sz="2000" b="1" dirty="0"/>
              <a:t>) e </a:t>
            </a:r>
            <a:r>
              <a:rPr lang="en-US" altLang="it-IT" sz="2000" b="1" dirty="0" err="1"/>
              <a:t>dalle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ghiandole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sottomucose</a:t>
            </a:r>
            <a:r>
              <a:rPr lang="en-US" altLang="it-IT" sz="2000" b="1" dirty="0"/>
              <a:t> (</a:t>
            </a:r>
            <a:r>
              <a:rPr lang="en-US" altLang="it-IT" sz="2000" b="1" dirty="0" err="1"/>
              <a:t>grosse</a:t>
            </a:r>
            <a:r>
              <a:rPr lang="en-US" altLang="it-IT" sz="2000" b="1" dirty="0"/>
              <a:t> vie </a:t>
            </a:r>
            <a:r>
              <a:rPr lang="en-US" altLang="it-IT" sz="2000" b="1" dirty="0" err="1"/>
              <a:t>aeree</a:t>
            </a:r>
            <a:r>
              <a:rPr lang="en-US" altLang="it-IT" sz="2000" b="1" dirty="0"/>
              <a:t>).</a:t>
            </a:r>
          </a:p>
          <a:p>
            <a:endParaRPr lang="en-US" altLang="it-IT" sz="2000" b="1" dirty="0"/>
          </a:p>
          <a:p>
            <a:r>
              <a:rPr lang="it-IT" sz="2000" b="1" dirty="0"/>
              <a:t>Nelle piccole vie aeree un sottile strato di gel mucoso è prodotto da cellule secretorie colonnare (Cellule Club o di Clara ).</a:t>
            </a:r>
            <a:endParaRPr lang="en-US" altLang="it-IT" sz="2000" b="1" dirty="0"/>
          </a:p>
          <a:p>
            <a:endParaRPr lang="en-US" altLang="it-IT" sz="2000" b="1" dirty="0"/>
          </a:p>
          <a:p>
            <a:endParaRPr lang="en-US" altLang="it-IT" sz="2000" b="1" dirty="0"/>
          </a:p>
          <a:p>
            <a:endParaRPr lang="en-US" altLang="it-IT" sz="20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CB160B3-3BA5-ED49-8553-77E663BB9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07"/>
    </mc:Choice>
    <mc:Fallback xmlns="">
      <p:transition spd="slow" advTm="6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8C4E543-83A9-7F44-BE96-3F37C03F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59" y="228694"/>
            <a:ext cx="3924869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/>
              <a:t>Bronchiettasie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8BF3D5B-D8D7-A54E-A8B6-DA59AF1D9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2890"/>
            <a:ext cx="8639033" cy="557511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D79C8C0-DF3F-E849-BB47-F26A045CBEAC}"/>
              </a:ext>
            </a:extLst>
          </p:cNvPr>
          <p:cNvSpPr txBox="1">
            <a:spLocks noChangeArrowheads="1"/>
          </p:cNvSpPr>
          <p:nvPr/>
        </p:nvSpPr>
        <p:spPr>
          <a:xfrm>
            <a:off x="8639033" y="3027741"/>
            <a:ext cx="3378272" cy="4103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Dilatazione patologica cronica dei bronchi spesso associata ad ipersecrezione, reazione infiammatoria (inspessimento parete bronci) e frequenti infezioni parenchimali. </a:t>
            </a:r>
          </a:p>
          <a:p>
            <a:r>
              <a:rPr lang="it-IT" altLang="it-IT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 ne sono di 3 tipi: cilindriche, varicose, e sacculari/cistiche.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13610560-9B24-7E43-9F44-71BE5CE2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06" y="0"/>
            <a:ext cx="4537193" cy="292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8C27D63-EBA2-C742-B46E-F648A763D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5"/>
    </mc:Choice>
    <mc:Fallback xmlns="">
      <p:transition spd="slow" advTm="7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138EA74-6A04-A241-A600-CC7AC9FF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Atelettasia polmonare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8471F81B-38ED-7B46-BED0-E6F4C8D72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733801"/>
            <a:ext cx="8153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latin typeface="Tahoma" charset="0"/>
              </a:rPr>
              <a:t>Inadeguata espansione degli spazi aeri polmonari per COLLASSO  DELLE  UNITA’  POLMONARI PERIFERICHE  CHE  DETERMINA  UNA DIMINUZIONE  DEL  VOLUME  POLMONARE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7AB8801-6412-FF41-B90A-76695BE8F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93"/>
    </mc:Choice>
    <mc:Fallback xmlns="">
      <p:transition spd="slow" advTm="41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633FBA2-EFAB-5346-A3CB-960471AE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36" y="-69191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Clearance muco-ciliare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8010D020-2A3E-CC48-91EE-CC34670EE4EC}"/>
              </a:ext>
            </a:extLst>
          </p:cNvPr>
          <p:cNvSpPr/>
          <p:nvPr/>
        </p:nvSpPr>
        <p:spPr>
          <a:xfrm>
            <a:off x="499899" y="3696010"/>
            <a:ext cx="6324598" cy="2756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endParaRPr lang="en-US" altLang="it-IT" sz="2000" dirty="0"/>
          </a:p>
          <a:p>
            <a:pPr>
              <a:lnSpc>
                <a:spcPct val="125000"/>
              </a:lnSpc>
            </a:pPr>
            <a:r>
              <a:rPr lang="en-US" altLang="it-IT" sz="2000" dirty="0"/>
              <a:t>Il </a:t>
            </a:r>
            <a:r>
              <a:rPr lang="en-US" altLang="it-IT" sz="2000" dirty="0" err="1"/>
              <a:t>movimento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delle</a:t>
            </a:r>
            <a:r>
              <a:rPr lang="en-US" altLang="it-IT" sz="2000" dirty="0"/>
              <a:t> cilia </a:t>
            </a:r>
            <a:r>
              <a:rPr lang="en-US" altLang="it-IT" sz="2000" dirty="0" err="1"/>
              <a:t>può</a:t>
            </a:r>
            <a:r>
              <a:rPr lang="en-US" altLang="it-IT" sz="2000" dirty="0"/>
              <a:t> </a:t>
            </a:r>
            <a:r>
              <a:rPr lang="en-US" altLang="it-IT" sz="2000" dirty="0" err="1"/>
              <a:t>essere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disturbato</a:t>
            </a:r>
            <a:r>
              <a:rPr lang="en-US" altLang="it-IT" sz="2000" dirty="0"/>
              <a:t> da </a:t>
            </a:r>
            <a:r>
              <a:rPr lang="en-US" altLang="it-IT" sz="2000" dirty="0" err="1"/>
              <a:t>fattori</a:t>
            </a:r>
            <a:r>
              <a:rPr lang="en-US" altLang="it-IT" sz="2000" dirty="0"/>
              <a:t>  </a:t>
            </a:r>
            <a:r>
              <a:rPr lang="en-US" altLang="it-IT" sz="2000" dirty="0" err="1"/>
              <a:t>ambientali</a:t>
            </a:r>
            <a:r>
              <a:rPr lang="en-US" altLang="it-IT" sz="2000" dirty="0"/>
              <a:t> (freddo) e </a:t>
            </a:r>
            <a:r>
              <a:rPr lang="en-US" altLang="it-IT" sz="2000" dirty="0" err="1"/>
              <a:t>sostanze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tossiche</a:t>
            </a:r>
            <a:r>
              <a:rPr lang="en-US" altLang="it-IT" sz="2000" dirty="0"/>
              <a:t>, ma </a:t>
            </a:r>
            <a:r>
              <a:rPr lang="en-US" altLang="it-IT" sz="2000" dirty="0" err="1"/>
              <a:t>anche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può</a:t>
            </a:r>
            <a:r>
              <a:rPr lang="en-US" altLang="it-IT" sz="2000" dirty="0"/>
              <a:t> </a:t>
            </a:r>
            <a:r>
              <a:rPr lang="en-US" altLang="it-IT" sz="2000" dirty="0" err="1"/>
              <a:t>essere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primitivamente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alterato</a:t>
            </a:r>
            <a:r>
              <a:rPr lang="en-US" altLang="it-IT" sz="2000" dirty="0"/>
              <a:t> per </a:t>
            </a:r>
            <a:r>
              <a:rPr lang="en-US" altLang="it-IT" sz="2000" dirty="0" err="1"/>
              <a:t>difetti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genetici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della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produzione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delle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proteine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necessarie</a:t>
            </a:r>
            <a:r>
              <a:rPr lang="en-US" altLang="it-IT" sz="2000" dirty="0"/>
              <a:t> al </a:t>
            </a:r>
            <a:r>
              <a:rPr lang="en-US" altLang="it-IT" sz="2000" dirty="0" err="1"/>
              <a:t>movimento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delle</a:t>
            </a:r>
            <a:r>
              <a:rPr lang="en-US" altLang="it-IT" sz="2000" dirty="0"/>
              <a:t> cilia (ad es. </a:t>
            </a:r>
            <a:r>
              <a:rPr lang="en-US" altLang="it-IT" sz="2000" dirty="0" err="1"/>
              <a:t>Dineina</a:t>
            </a:r>
            <a:r>
              <a:rPr lang="en-US" altLang="it-IT" sz="2000" dirty="0"/>
              <a:t>) e in </a:t>
            </a:r>
            <a:r>
              <a:rPr lang="en-US" altLang="it-IT" sz="2000" dirty="0" err="1"/>
              <a:t>questo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caso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abbiamo</a:t>
            </a:r>
            <a:r>
              <a:rPr lang="en-US" altLang="it-IT" sz="2000" dirty="0"/>
              <a:t> una </a:t>
            </a:r>
            <a:r>
              <a:rPr lang="en-US" altLang="it-IT" sz="2000" dirty="0" err="1"/>
              <a:t>malattia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chimata</a:t>
            </a:r>
            <a:r>
              <a:rPr lang="en-US" altLang="it-IT" sz="2000" dirty="0"/>
              <a:t> </a:t>
            </a:r>
            <a:r>
              <a:rPr lang="en-US" altLang="it-IT" sz="2000" dirty="0" err="1"/>
              <a:t>discinesia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ciliare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primitiva</a:t>
            </a:r>
            <a:r>
              <a:rPr lang="en-US" altLang="it-IT" sz="2000" dirty="0"/>
              <a:t> (PCD).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D3EA5A51-51E6-3147-A727-05A3B3AB5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36324"/>
            <a:ext cx="4876800" cy="32926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69E140C-5CC3-BF46-8AB9-03941A708D98}"/>
              </a:ext>
            </a:extLst>
          </p:cNvPr>
          <p:cNvSpPr txBox="1"/>
          <p:nvPr/>
        </p:nvSpPr>
        <p:spPr>
          <a:xfrm>
            <a:off x="10506070" y="3079260"/>
            <a:ext cx="16859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FF0000"/>
                </a:solidFill>
              </a:rPr>
              <a:t>Assonema della </a:t>
            </a:r>
            <a:r>
              <a:rPr lang="it-IT" sz="1200" b="1" dirty="0" err="1">
                <a:solidFill>
                  <a:srgbClr val="FF0000"/>
                </a:solidFill>
              </a:rPr>
              <a:t>cilia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4DE17083-85B2-B748-84F1-EC4AE1B0C023}"/>
              </a:ext>
            </a:extLst>
          </p:cNvPr>
          <p:cNvSpPr/>
          <p:nvPr/>
        </p:nvSpPr>
        <p:spPr>
          <a:xfrm>
            <a:off x="565382" y="141810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it-IT" sz="2000" dirty="0"/>
              <a:t>Le cilia </a:t>
            </a:r>
            <a:r>
              <a:rPr lang="en-US" altLang="it-IT" sz="2000" dirty="0" err="1"/>
              <a:t>sono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organelli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specializzati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che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battono</a:t>
            </a:r>
            <a:r>
              <a:rPr lang="en-US" altLang="it-IT" sz="2000" dirty="0"/>
              <a:t> in modo </a:t>
            </a:r>
            <a:r>
              <a:rPr lang="en-US" altLang="it-IT" sz="2000" dirty="0" err="1"/>
              <a:t>sincronicamente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successivo</a:t>
            </a:r>
            <a:r>
              <a:rPr lang="en-US" altLang="it-IT" sz="2000" dirty="0"/>
              <a:t> in modo da </a:t>
            </a:r>
            <a:r>
              <a:rPr lang="en-US" altLang="it-IT" sz="2000" dirty="0" err="1"/>
              <a:t>spingere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fuori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dalle</a:t>
            </a:r>
            <a:r>
              <a:rPr lang="en-US" altLang="it-IT" sz="2000" dirty="0"/>
              <a:t> vie </a:t>
            </a:r>
            <a:r>
              <a:rPr lang="en-US" altLang="it-IT" sz="2000" dirty="0" err="1"/>
              <a:t>aeree</a:t>
            </a:r>
            <a:r>
              <a:rPr lang="en-US" altLang="it-IT" sz="2000" dirty="0"/>
              <a:t> il </a:t>
            </a:r>
            <a:r>
              <a:rPr lang="en-US" altLang="it-IT" sz="2000" dirty="0" err="1"/>
              <a:t>muco</a:t>
            </a:r>
            <a:r>
              <a:rPr lang="en-US" altLang="it-IT" sz="2000" dirty="0"/>
              <a:t> con le </a:t>
            </a:r>
            <a:r>
              <a:rPr lang="en-US" altLang="it-IT" sz="2000" dirty="0" err="1"/>
              <a:t>particelle</a:t>
            </a:r>
            <a:r>
              <a:rPr lang="en-US" altLang="it-IT" sz="2000" dirty="0"/>
              <a:t> e </a:t>
            </a:r>
            <a:r>
              <a:rPr lang="en-US" altLang="it-IT" sz="2000" dirty="0" err="1"/>
              <a:t>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microorganismi</a:t>
            </a:r>
            <a:r>
              <a:rPr lang="en-US" altLang="it-IT" sz="2000" dirty="0"/>
              <a:t> in </a:t>
            </a:r>
            <a:r>
              <a:rPr lang="en-US" altLang="it-IT" sz="2000" dirty="0" err="1"/>
              <a:t>esso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intrappolati</a:t>
            </a:r>
            <a:r>
              <a:rPr lang="en-US" altLang="it-IT" sz="2000" dirty="0"/>
              <a:t>. A </a:t>
            </a:r>
            <a:r>
              <a:rPr lang="en-US" altLang="it-IT" sz="2000" dirty="0" err="1"/>
              <a:t>questa</a:t>
            </a:r>
            <a:r>
              <a:rPr lang="en-US" altLang="it-IT" sz="2000" dirty="0"/>
              <a:t> </a:t>
            </a:r>
            <a:r>
              <a:rPr lang="en-US" altLang="it-IT" sz="2000" dirty="0" err="1"/>
              <a:t>eliminazione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contribuisce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anche</a:t>
            </a:r>
            <a:r>
              <a:rPr lang="en-US" altLang="it-IT" sz="2000" dirty="0"/>
              <a:t> il </a:t>
            </a:r>
            <a:r>
              <a:rPr lang="en-US" altLang="it-IT" sz="2000" dirty="0" err="1"/>
              <a:t>tono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elastico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delle</a:t>
            </a:r>
            <a:r>
              <a:rPr lang="en-US" altLang="it-IT" sz="2000" dirty="0"/>
              <a:t> vie </a:t>
            </a:r>
            <a:r>
              <a:rPr lang="en-US" altLang="it-IT" sz="2000" dirty="0" err="1"/>
              <a:t>aeree</a:t>
            </a:r>
            <a:r>
              <a:rPr lang="en-US" altLang="it-IT" sz="2000" dirty="0"/>
              <a:t> e le cellule </a:t>
            </a:r>
            <a:r>
              <a:rPr lang="en-US" altLang="it-IT" sz="2000" dirty="0" err="1"/>
              <a:t>immunitarie</a:t>
            </a:r>
            <a:r>
              <a:rPr lang="en-US" altLang="it-IT" sz="2000" dirty="0"/>
              <a:t>.</a:t>
            </a:r>
          </a:p>
        </p:txBody>
      </p:sp>
      <p:pic>
        <p:nvPicPr>
          <p:cNvPr id="12" name="Picture 17" descr="Risultati immagini per mucus airways production cup">
            <a:hlinkClick r:id="rId5"/>
            <a:extLst>
              <a:ext uri="{FF2B5EF4-FFF2-40B4-BE49-F238E27FC236}">
                <a16:creationId xmlns:a16="http://schemas.microsoft.com/office/drawing/2014/main" xmlns="" id="{D5B51B0C-6989-3044-B5E1-44E13953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84" y="3981888"/>
            <a:ext cx="4437946" cy="28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37756A2-5426-E04B-A721-2A520ACC6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36"/>
    </mc:Choice>
    <mc:Fallback xmlns="">
      <p:transition spd="slow" advTm="92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89EB344C-98DD-8F47-B0EB-521E264B8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 anchor="b">
            <a:normAutofit/>
          </a:bodyPr>
          <a:lstStyle/>
          <a:p>
            <a:r>
              <a:rPr lang="en-US" altLang="it-IT" sz="3556" dirty="0">
                <a:latin typeface="Arial" panose="020B0604020202020204" pitchFamily="34" charset="0"/>
              </a:rPr>
              <a:t>Cause di </a:t>
            </a:r>
            <a:r>
              <a:rPr lang="en-US" altLang="it-IT" sz="3556" dirty="0" err="1">
                <a:latin typeface="Arial" panose="020B0604020202020204" pitchFamily="34" charset="0"/>
              </a:rPr>
              <a:t>alterata</a:t>
            </a:r>
            <a:r>
              <a:rPr lang="en-US" altLang="it-IT" sz="3556" dirty="0">
                <a:latin typeface="Arial" panose="020B0604020202020204" pitchFamily="34" charset="0"/>
              </a:rPr>
              <a:t> clearance </a:t>
            </a:r>
            <a:r>
              <a:rPr lang="en-US" altLang="it-IT" sz="3556" dirty="0" err="1">
                <a:latin typeface="Arial" panose="020B0604020202020204" pitchFamily="34" charset="0"/>
              </a:rPr>
              <a:t>delle</a:t>
            </a:r>
            <a:r>
              <a:rPr lang="en-US" altLang="it-IT" sz="3556" dirty="0">
                <a:latin typeface="Arial" panose="020B0604020202020204" pitchFamily="34" charset="0"/>
              </a:rPr>
              <a:t> vie </a:t>
            </a:r>
            <a:r>
              <a:rPr lang="en-US" altLang="it-IT" sz="3556" dirty="0" err="1">
                <a:latin typeface="Arial" panose="020B0604020202020204" pitchFamily="34" charset="0"/>
              </a:rPr>
              <a:t>aeree</a:t>
            </a:r>
            <a:r>
              <a:rPr lang="en-US" altLang="it-IT" sz="3556" dirty="0">
                <a:latin typeface="Arial" panose="020B0604020202020204" pitchFamily="34" charset="0"/>
              </a:rPr>
              <a:t>:</a:t>
            </a:r>
            <a:endParaRPr lang="en-US" altLang="it-IT" dirty="0">
              <a:latin typeface="Arial" panose="020B06040202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C659D37-E8C0-144B-9677-FCE94960A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3372" y="1938867"/>
            <a:ext cx="9274628" cy="4267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>
            <a:normAutofit/>
          </a:bodyPr>
          <a:lstStyle/>
          <a:p>
            <a:r>
              <a:rPr lang="en-US" altLang="it-IT" sz="2489" dirty="0">
                <a:latin typeface="Arial" panose="020B0604020202020204" pitchFamily="34" charset="0"/>
              </a:rPr>
              <a:t>Clearance </a:t>
            </a:r>
            <a:r>
              <a:rPr lang="en-US" altLang="it-IT" sz="2489" dirty="0" err="1">
                <a:latin typeface="Arial" panose="020B0604020202020204" pitchFamily="34" charset="0"/>
              </a:rPr>
              <a:t>Inefficace</a:t>
            </a:r>
            <a:r>
              <a:rPr lang="en-US" altLang="it-IT" sz="2489" dirty="0">
                <a:latin typeface="Arial" panose="020B0604020202020204" pitchFamily="34" charset="0"/>
              </a:rPr>
              <a:t> per </a:t>
            </a:r>
            <a:r>
              <a:rPr lang="en-US" altLang="it-IT" sz="2489" dirty="0" err="1">
                <a:latin typeface="Arial" panose="020B0604020202020204" pitchFamily="34" charset="0"/>
              </a:rPr>
              <a:t>patologie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genetiche</a:t>
            </a:r>
            <a:r>
              <a:rPr lang="en-US" altLang="it-IT" sz="2489" dirty="0">
                <a:latin typeface="Arial" panose="020B0604020202020204" pitchFamily="34" charset="0"/>
              </a:rPr>
              <a:t> (CF, PCD, </a:t>
            </a:r>
            <a:r>
              <a:rPr lang="en-US" altLang="it-IT" sz="2489" dirty="0" err="1">
                <a:latin typeface="Arial" panose="020B0604020202020204" pitchFamily="34" charset="0"/>
              </a:rPr>
              <a:t>ecc</a:t>
            </a:r>
            <a:r>
              <a:rPr lang="en-US" altLang="it-IT" sz="2489" dirty="0">
                <a:latin typeface="Arial" panose="020B0604020202020204" pitchFamily="34" charset="0"/>
              </a:rPr>
              <a:t>)*</a:t>
            </a: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Secrezioni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eccessive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Secrezioni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spesse</a:t>
            </a:r>
            <a:r>
              <a:rPr lang="en-US" altLang="it-IT" sz="2489" dirty="0">
                <a:latin typeface="Arial" panose="020B0604020202020204" pitchFamily="34" charset="0"/>
              </a:rPr>
              <a:t> di difficile </a:t>
            </a:r>
            <a:r>
              <a:rPr lang="en-US" altLang="it-IT" sz="2489" dirty="0" err="1">
                <a:latin typeface="Arial" panose="020B0604020202020204" pitchFamily="34" charset="0"/>
              </a:rPr>
              <a:t>espettorazione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Tosse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inefficace</a:t>
            </a:r>
            <a:r>
              <a:rPr lang="en-US" altLang="it-IT" sz="2489" dirty="0">
                <a:latin typeface="Arial" panose="020B0604020202020204" pitchFamily="34" charset="0"/>
              </a:rPr>
              <a:t> (</a:t>
            </a:r>
            <a:r>
              <a:rPr lang="en-US" altLang="it-IT" sz="2489" dirty="0" err="1">
                <a:latin typeface="Arial" panose="020B0604020202020204" pitchFamily="34" charset="0"/>
              </a:rPr>
              <a:t>malattie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neuromuscolari</a:t>
            </a:r>
            <a:r>
              <a:rPr lang="en-US" altLang="it-IT" sz="2489" dirty="0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Malattie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pneumotoraciche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restrittive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Immobilità</a:t>
            </a:r>
            <a:r>
              <a:rPr lang="en-US" altLang="it-IT" sz="2489" dirty="0">
                <a:latin typeface="Arial" panose="020B0604020202020204" pitchFamily="34" charset="0"/>
              </a:rPr>
              <a:t> / </a:t>
            </a:r>
            <a:r>
              <a:rPr lang="en-US" altLang="it-IT" sz="2489" dirty="0" err="1">
                <a:latin typeface="Arial" panose="020B0604020202020204" pitchFamily="34" charset="0"/>
              </a:rPr>
              <a:t>esercizio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fisico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inadeguato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Disfagia</a:t>
            </a:r>
            <a:r>
              <a:rPr lang="en-US" altLang="it-IT" sz="2489" dirty="0">
                <a:latin typeface="Arial" panose="020B0604020202020204" pitchFamily="34" charset="0"/>
              </a:rPr>
              <a:t> / </a:t>
            </a:r>
            <a:r>
              <a:rPr lang="en-US" altLang="it-IT" sz="2489" dirty="0" err="1">
                <a:latin typeface="Arial" panose="020B0604020202020204" pitchFamily="34" charset="0"/>
              </a:rPr>
              <a:t>aspirazione</a:t>
            </a:r>
            <a:r>
              <a:rPr lang="en-US" altLang="it-IT" sz="2489" dirty="0">
                <a:latin typeface="Arial" panose="020B0604020202020204" pitchFamily="34" charset="0"/>
              </a:rPr>
              <a:t> / </a:t>
            </a:r>
            <a:r>
              <a:rPr lang="en-US" altLang="it-IT" sz="2489" dirty="0" err="1">
                <a:latin typeface="Arial" panose="020B0604020202020204" pitchFamily="34" charset="0"/>
              </a:rPr>
              <a:t>reflusso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gastroesofageo</a:t>
            </a:r>
            <a:endParaRPr lang="en-US" altLang="it-IT" dirty="0">
              <a:latin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41C1A81-D805-044F-B167-D4D2575D21A8}"/>
              </a:ext>
            </a:extLst>
          </p:cNvPr>
          <p:cNvSpPr txBox="1"/>
          <p:nvPr/>
        </p:nvSpPr>
        <p:spPr>
          <a:xfrm>
            <a:off x="555171" y="6389914"/>
            <a:ext cx="506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*CF=fibrosi cistica, PCD=discinesia ciliare polmonare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B78D34F-5D79-CF4E-AFD7-5C2D062D5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49697"/>
      </p:ext>
    </p:extLst>
  </p:cSld>
  <p:clrMapOvr>
    <a:masterClrMapping/>
  </p:clrMapOvr>
  <p:transition advTm="45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922577BF-269C-EF47-ADBB-010A127520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 anchor="b">
            <a:normAutofit/>
          </a:bodyPr>
          <a:lstStyle/>
          <a:p>
            <a:r>
              <a:rPr lang="en-US" altLang="it-IT" sz="3556" dirty="0" err="1">
                <a:latin typeface="Arial" panose="020B0604020202020204" pitchFamily="34" charset="0"/>
              </a:rPr>
              <a:t>Effetti</a:t>
            </a:r>
            <a:r>
              <a:rPr lang="en-US" altLang="it-IT" sz="3556" dirty="0">
                <a:latin typeface="Arial" panose="020B0604020202020204" pitchFamily="34" charset="0"/>
              </a:rPr>
              <a:t> dell </a:t>
            </a:r>
            <a:r>
              <a:rPr lang="en-US" altLang="it-IT" sz="3556" dirty="0" err="1">
                <a:latin typeface="Arial" panose="020B0604020202020204" pitchFamily="34" charset="0"/>
              </a:rPr>
              <a:t>alterata</a:t>
            </a:r>
            <a:r>
              <a:rPr lang="en-US" altLang="it-IT" sz="3556" dirty="0">
                <a:latin typeface="Arial" panose="020B0604020202020204" pitchFamily="34" charset="0"/>
              </a:rPr>
              <a:t> clearance </a:t>
            </a:r>
            <a:r>
              <a:rPr lang="en-US" altLang="it-IT" sz="3556" dirty="0" err="1">
                <a:latin typeface="Arial" panose="020B0604020202020204" pitchFamily="34" charset="0"/>
              </a:rPr>
              <a:t>delle</a:t>
            </a:r>
            <a:r>
              <a:rPr lang="en-US" altLang="it-IT" sz="3556" dirty="0">
                <a:latin typeface="Arial" panose="020B0604020202020204" pitchFamily="34" charset="0"/>
              </a:rPr>
              <a:t> vie </a:t>
            </a:r>
            <a:r>
              <a:rPr lang="en-US" altLang="it-IT" sz="3556" dirty="0" err="1">
                <a:latin typeface="Arial" panose="020B0604020202020204" pitchFamily="34" charset="0"/>
              </a:rPr>
              <a:t>aeree</a:t>
            </a:r>
            <a:endParaRPr lang="en-US" altLang="it-IT" sz="3556" dirty="0">
              <a:latin typeface="Arial" panose="020B0604020202020204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A81792F4-D54E-EE4A-BF5B-F323E27A6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72268" y="2074333"/>
            <a:ext cx="7247467" cy="3657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>
            <a:normAutofit lnSpcReduction="10000"/>
          </a:bodyPr>
          <a:lstStyle/>
          <a:p>
            <a:r>
              <a:rPr lang="en-US" altLang="it-IT" sz="2489" dirty="0" err="1">
                <a:latin typeface="Arial" panose="020B0604020202020204" pitchFamily="34" charset="0"/>
              </a:rPr>
              <a:t>Ostruzione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bronchiale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Ristagno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muco</a:t>
            </a:r>
            <a:r>
              <a:rPr lang="en-US" altLang="it-IT" sz="2489" dirty="0">
                <a:latin typeface="Arial" panose="020B0604020202020204" pitchFamily="34" charset="0"/>
              </a:rPr>
              <a:t> e </a:t>
            </a:r>
            <a:r>
              <a:rPr lang="en-US" altLang="it-IT" sz="2489" dirty="0" err="1">
                <a:latin typeface="Arial" panose="020B0604020202020204" pitchFamily="34" charset="0"/>
              </a:rPr>
              <a:t>secrezioni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Atelettasie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polmonari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Alterazione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scambio</a:t>
            </a:r>
            <a:r>
              <a:rPr lang="en-US" altLang="it-IT" sz="2489" dirty="0">
                <a:latin typeface="Arial" panose="020B0604020202020204" pitchFamily="34" charset="0"/>
              </a:rPr>
              <a:t> </a:t>
            </a:r>
            <a:r>
              <a:rPr lang="en-US" altLang="it-IT" sz="2489" dirty="0" err="1">
                <a:latin typeface="Arial" panose="020B0604020202020204" pitchFamily="34" charset="0"/>
              </a:rPr>
              <a:t>gassoso</a:t>
            </a:r>
            <a:endParaRPr lang="en-US" altLang="it-IT" sz="2489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Infezioni</a:t>
            </a:r>
            <a:r>
              <a:rPr lang="en-US" altLang="it-IT" sz="2489" dirty="0">
                <a:latin typeface="Arial" panose="020B0604020202020204" pitchFamily="34" charset="0"/>
              </a:rPr>
              <a:t>/</a:t>
            </a:r>
            <a:r>
              <a:rPr lang="en-US" altLang="it-IT" sz="2489" dirty="0" err="1">
                <a:latin typeface="Arial" panose="020B0604020202020204" pitchFamily="34" charset="0"/>
              </a:rPr>
              <a:t>sovrainfezioni</a:t>
            </a:r>
            <a:r>
              <a:rPr lang="en-US" altLang="it-IT" sz="2489" dirty="0">
                <a:latin typeface="Arial" panose="020B0604020202020204" pitchFamily="34" charset="0"/>
              </a:rPr>
              <a:t> (</a:t>
            </a:r>
            <a:r>
              <a:rPr lang="en-US" altLang="it-IT" sz="2489" dirty="0" err="1">
                <a:latin typeface="Arial" panose="020B0604020202020204" pitchFamily="34" charset="0"/>
              </a:rPr>
              <a:t>batteriche</a:t>
            </a:r>
            <a:r>
              <a:rPr lang="en-US" altLang="it-IT" sz="2489" dirty="0">
                <a:latin typeface="Arial" panose="020B0604020202020204" pitchFamily="34" charset="0"/>
              </a:rPr>
              <a:t>, </a:t>
            </a:r>
            <a:r>
              <a:rPr lang="en-US" altLang="it-IT" sz="2489" dirty="0" err="1">
                <a:latin typeface="Arial" panose="020B0604020202020204" pitchFamily="34" charset="0"/>
              </a:rPr>
              <a:t>fungine</a:t>
            </a:r>
            <a:r>
              <a:rPr lang="en-US" altLang="it-IT" sz="2489" dirty="0">
                <a:latin typeface="Arial" panose="020B0604020202020204" pitchFamily="34" charset="0"/>
              </a:rPr>
              <a:t>, </a:t>
            </a:r>
            <a:r>
              <a:rPr lang="en-US" altLang="it-IT" sz="2489" dirty="0" err="1">
                <a:latin typeface="Arial" panose="020B0604020202020204" pitchFamily="34" charset="0"/>
              </a:rPr>
              <a:t>ecc</a:t>
            </a:r>
            <a:r>
              <a:rPr lang="en-US" altLang="it-IT" sz="2489" dirty="0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Infiammazione</a:t>
            </a:r>
            <a:r>
              <a:rPr lang="en-US" altLang="it-IT" sz="2489" dirty="0">
                <a:latin typeface="Arial" panose="020B0604020202020204" pitchFamily="34" charset="0"/>
              </a:rPr>
              <a:t> (</a:t>
            </a:r>
            <a:r>
              <a:rPr lang="en-US" altLang="it-IT" sz="2489" dirty="0" err="1">
                <a:latin typeface="Arial" panose="020B0604020202020204" pitchFamily="34" charset="0"/>
              </a:rPr>
              <a:t>neutrofila</a:t>
            </a:r>
            <a:r>
              <a:rPr lang="en-US" altLang="it-IT" sz="2489" dirty="0">
                <a:latin typeface="Arial" panose="020B0604020202020204" pitchFamily="34" charset="0"/>
              </a:rPr>
              <a:t>, </a:t>
            </a:r>
            <a:r>
              <a:rPr lang="en-US" altLang="it-IT" sz="2489" dirty="0" err="1">
                <a:latin typeface="Arial" panose="020B0604020202020204" pitchFamily="34" charset="0"/>
              </a:rPr>
              <a:t>eosinofila</a:t>
            </a:r>
            <a:r>
              <a:rPr lang="en-US" altLang="it-IT" sz="2489" dirty="0">
                <a:latin typeface="Arial" panose="020B0604020202020204" pitchFamily="34" charset="0"/>
              </a:rPr>
              <a:t>, </a:t>
            </a:r>
            <a:r>
              <a:rPr lang="en-US" altLang="it-IT" sz="2489" dirty="0" err="1">
                <a:latin typeface="Arial" panose="020B0604020202020204" pitchFamily="34" charset="0"/>
              </a:rPr>
              <a:t>ecc</a:t>
            </a:r>
            <a:r>
              <a:rPr lang="en-US" altLang="it-IT" sz="2489" dirty="0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it-IT" sz="2489" dirty="0" err="1">
                <a:latin typeface="Arial" panose="020B0604020202020204" pitchFamily="34" charset="0"/>
              </a:rPr>
              <a:t>Bronchiettasie</a:t>
            </a:r>
            <a:endParaRPr lang="en-US" altLang="it-IT" sz="2489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4CC099A-410F-A342-A7A0-2A5562635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41168"/>
      </p:ext>
    </p:extLst>
  </p:cSld>
  <p:clrMapOvr>
    <a:masterClrMapping/>
  </p:clrMapOvr>
  <p:transition advTm="49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>
            <a:extLst>
              <a:ext uri="{FF2B5EF4-FFF2-40B4-BE49-F238E27FC236}">
                <a16:creationId xmlns:a16="http://schemas.microsoft.com/office/drawing/2014/main" xmlns="" id="{AC5ABA16-E351-9247-87CD-0AB63BEC3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0434" tIns="39511" rIns="80434" bIns="39511" rtlCol="0" anchor="b">
            <a:normAutofit/>
          </a:bodyPr>
          <a:lstStyle/>
          <a:p>
            <a:r>
              <a:rPr lang="en-US" altLang="it-IT" sz="3556">
                <a:latin typeface="Arial" panose="020B0604020202020204" pitchFamily="34" charset="0"/>
              </a:rPr>
              <a:t>A Vicious Cycle</a:t>
            </a:r>
          </a:p>
        </p:txBody>
      </p:sp>
      <p:graphicFrame>
        <p:nvGraphicFramePr>
          <p:cNvPr id="63491" name="Object 1027">
            <a:extLst>
              <a:ext uri="{FF2B5EF4-FFF2-40B4-BE49-F238E27FC236}">
                <a16:creationId xmlns:a16="http://schemas.microsoft.com/office/drawing/2014/main" xmlns="" id="{2EE1D196-615F-5249-B25C-5A3966F5AC78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4436533" y="2345268"/>
          <a:ext cx="2974622" cy="2980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0" name="Clip" r:id="rId5" imgW="19888200" imgH="19926300" progId="MS_ClipArt_Gallery.2">
                  <p:embed/>
                </p:oleObj>
              </mc:Choice>
              <mc:Fallback>
                <p:oleObj name="Clip" r:id="rId5" imgW="19888200" imgH="19926300" progId="MS_ClipArt_Gallery.2">
                  <p:embed/>
                  <p:pic>
                    <p:nvPicPr>
                      <p:cNvPr id="63491" name="Object 1027">
                        <a:extLst>
                          <a:ext uri="{FF2B5EF4-FFF2-40B4-BE49-F238E27FC236}">
                            <a16:creationId xmlns:a16="http://schemas.microsoft.com/office/drawing/2014/main" xmlns="" id="{2EE1D196-615F-5249-B25C-5A3966F5AC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6533" y="2345268"/>
                        <a:ext cx="2974622" cy="2980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WordArt 1028">
            <a:extLst>
              <a:ext uri="{FF2B5EF4-FFF2-40B4-BE49-F238E27FC236}">
                <a16:creationId xmlns:a16="http://schemas.microsoft.com/office/drawing/2014/main" xmlns="" id="{40ABA42E-40C8-F845-979C-2EBA31E6C9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1" y="1871135"/>
            <a:ext cx="2912533" cy="364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Impaired airway clearance</a:t>
            </a:r>
          </a:p>
        </p:txBody>
      </p:sp>
      <p:sp>
        <p:nvSpPr>
          <p:cNvPr id="63498" name="WordArt 1034">
            <a:extLst>
              <a:ext uri="{FF2B5EF4-FFF2-40B4-BE49-F238E27FC236}">
                <a16:creationId xmlns:a16="http://schemas.microsoft.com/office/drawing/2014/main" xmlns="" id="{117FF657-2E59-354E-894C-1F0959B6F8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0" y="2683934"/>
            <a:ext cx="1625600" cy="745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33CC33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Mucus plugging,</a:t>
            </a:r>
          </a:p>
          <a:p>
            <a:pPr algn="ctr"/>
            <a:r>
              <a:rPr lang="it-IT" sz="1244" kern="10"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obstruction</a:t>
            </a:r>
          </a:p>
        </p:txBody>
      </p:sp>
      <p:sp>
        <p:nvSpPr>
          <p:cNvPr id="63499" name="WordArt 1035">
            <a:extLst>
              <a:ext uri="{FF2B5EF4-FFF2-40B4-BE49-F238E27FC236}">
                <a16:creationId xmlns:a16="http://schemas.microsoft.com/office/drawing/2014/main" xmlns="" id="{BAC9C3E0-22C1-AA40-9659-807FB87932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1" y="4309533"/>
            <a:ext cx="1151467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3366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Lung</a:t>
            </a:r>
          </a:p>
          <a:p>
            <a:pPr algn="ctr"/>
            <a:r>
              <a:rPr lang="it-IT" sz="1244" kern="10"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infection</a:t>
            </a:r>
          </a:p>
        </p:txBody>
      </p:sp>
      <p:sp>
        <p:nvSpPr>
          <p:cNvPr id="63500" name="WordArt 1036">
            <a:extLst>
              <a:ext uri="{FF2B5EF4-FFF2-40B4-BE49-F238E27FC236}">
                <a16:creationId xmlns:a16="http://schemas.microsoft.com/office/drawing/2014/main" xmlns="" id="{F561060F-D62A-A949-9B43-A1A5AEA78F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10668" y="5325535"/>
            <a:ext cx="2099733" cy="6773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>
                <a:ln w="317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Inflammation,</a:t>
            </a:r>
          </a:p>
          <a:p>
            <a:pPr algn="ctr"/>
            <a:r>
              <a:rPr lang="it-IT" sz="1244" kern="10">
                <a:ln w="317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mucus production</a:t>
            </a:r>
          </a:p>
        </p:txBody>
      </p:sp>
      <p:sp>
        <p:nvSpPr>
          <p:cNvPr id="63501" name="Line 1037">
            <a:extLst>
              <a:ext uri="{FF2B5EF4-FFF2-40B4-BE49-F238E27FC236}">
                <a16:creationId xmlns:a16="http://schemas.microsoft.com/office/drawing/2014/main" xmlns="" id="{89D959DA-8D49-E948-B85F-9F9B5415D4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5200" y="5664201"/>
            <a:ext cx="0" cy="270933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00"/>
          </a:p>
        </p:txBody>
      </p:sp>
      <p:sp>
        <p:nvSpPr>
          <p:cNvPr id="63502" name="WordArt 1038">
            <a:extLst>
              <a:ext uri="{FF2B5EF4-FFF2-40B4-BE49-F238E27FC236}">
                <a16:creationId xmlns:a16="http://schemas.microsoft.com/office/drawing/2014/main" xmlns="" id="{71E9AD27-32CE-384D-AC2A-9D00F77574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14135" y="4309533"/>
            <a:ext cx="1083733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>
                <a:solidFill>
                  <a:schemeClr val="accent2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Lung</a:t>
            </a:r>
          </a:p>
          <a:p>
            <a:pPr algn="ctr"/>
            <a:r>
              <a:rPr lang="it-IT" sz="1244" kern="10">
                <a:solidFill>
                  <a:schemeClr val="accent2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damage</a:t>
            </a:r>
          </a:p>
        </p:txBody>
      </p:sp>
      <p:sp>
        <p:nvSpPr>
          <p:cNvPr id="63503" name="WordArt 1039">
            <a:extLst>
              <a:ext uri="{FF2B5EF4-FFF2-40B4-BE49-F238E27FC236}">
                <a16:creationId xmlns:a16="http://schemas.microsoft.com/office/drawing/2014/main" xmlns="" id="{A1E43F18-AF0E-0A4F-A810-799947B5CF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14135" y="2616200"/>
            <a:ext cx="1083733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244" kern="10">
                <a:ln w="3175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Mucus</a:t>
            </a:r>
          </a:p>
          <a:p>
            <a:pPr algn="ctr"/>
            <a:r>
              <a:rPr lang="it-IT" sz="1244" kern="10">
                <a:ln w="3175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retention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C371112D-7278-AF45-86C3-4E4845D05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5287"/>
      </p:ext>
    </p:extLst>
  </p:cSld>
  <p:clrMapOvr>
    <a:masterClrMapping/>
  </p:clrMapOvr>
  <p:transition advTm="28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 noChangeArrowheads="1"/>
          </p:cNvSpPr>
          <p:nvPr>
            <p:ph type="title"/>
          </p:nvPr>
        </p:nvSpPr>
        <p:spPr>
          <a:xfrm>
            <a:off x="598714" y="395593"/>
            <a:ext cx="11125199" cy="587375"/>
          </a:xfrm>
        </p:spPr>
        <p:txBody>
          <a:bodyPr>
            <a:normAutofit fontScale="90000"/>
          </a:bodyPr>
          <a:lstStyle/>
          <a:p>
            <a:r>
              <a:rPr lang="it-IT" altLang="it-IT" sz="4000" dirty="0">
                <a:solidFill>
                  <a:schemeClr val="accent2"/>
                </a:solidFill>
              </a:rPr>
              <a:t>La tosse: un riflesso difensivo prima ancora che un sintomo</a:t>
            </a:r>
          </a:p>
        </p:txBody>
      </p:sp>
      <p:sp>
        <p:nvSpPr>
          <p:cNvPr id="1853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36320" y="1196975"/>
            <a:ext cx="4114800" cy="41148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it-IT" altLang="it-IT" b="1" dirty="0">
                <a:solidFill>
                  <a:srgbClr val="F85838"/>
                </a:solidFill>
              </a:rPr>
              <a:t>I recettori della tosse si trovano lungo tutto il tratto respiratorio, ma sono concentrati particolarmente attorno alla laringe.</a:t>
            </a:r>
            <a:r>
              <a:rPr lang="it-IT" altLang="it-IT" sz="2400" dirty="0">
                <a:solidFill>
                  <a:srgbClr val="00330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endParaRPr lang="it-IT" altLang="it-IT" sz="2400" dirty="0">
              <a:solidFill>
                <a:srgbClr val="003300"/>
              </a:solidFill>
            </a:endParaRPr>
          </a:p>
          <a:p>
            <a:pPr>
              <a:lnSpc>
                <a:spcPct val="90000"/>
              </a:lnSpc>
            </a:pPr>
            <a:r>
              <a:rPr lang="it-IT" altLang="it-IT" sz="2400" dirty="0">
                <a:solidFill>
                  <a:srgbClr val="003300"/>
                </a:solidFill>
              </a:rPr>
              <a:t>Il riflesso della tosse viene trasmesso dalle fibre vagali ad un centro della tosse encefalico. E’ possibile il controllo volontario della tosse, a volte anche in pazienti con assenza del riflesso spontaneo.</a:t>
            </a:r>
          </a:p>
        </p:txBody>
      </p:sp>
      <p:pic>
        <p:nvPicPr>
          <p:cNvPr id="185347" name="Picture 6" descr="riflesso toss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752600"/>
            <a:ext cx="4267200" cy="44958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45378FD-C57F-EB43-9ED6-1D683A334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39"/>
    </mc:Choice>
    <mc:Fallback xmlns="">
      <p:transition spd="slow" advTm="6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4" descr="Scansione0006"/>
          <p:cNvPicPr>
            <a:picLocks noChangeAspect="1" noChangeArrowheads="1"/>
          </p:cNvPicPr>
          <p:nvPr/>
        </p:nvPicPr>
        <p:blipFill>
          <a:blip r:embed="rId4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t="6876" r="10431" b="20625"/>
          <a:stretch>
            <a:fillRect/>
          </a:stretch>
        </p:blipFill>
        <p:spPr bwMode="auto">
          <a:xfrm>
            <a:off x="1668463" y="1412875"/>
            <a:ext cx="874871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631950" y="184151"/>
            <a:ext cx="77612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2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-84" charset="0"/>
              </a:rPr>
              <a:t>Fasi della tosse</a:t>
            </a:r>
          </a:p>
        </p:txBody>
      </p:sp>
      <p:sp>
        <p:nvSpPr>
          <p:cNvPr id="187395" name="Text Box 6"/>
          <p:cNvSpPr txBox="1">
            <a:spLocks noChangeArrowheads="1"/>
          </p:cNvSpPr>
          <p:nvPr/>
        </p:nvSpPr>
        <p:spPr bwMode="auto">
          <a:xfrm>
            <a:off x="1971676" y="61134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AA41A2B-C4BB-D642-82EE-2B7AF1EE9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6"/>
    </mc:Choice>
    <mc:Fallback xmlns="">
      <p:transition spd="slow" advTm="3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54000"/>
            <a:ext cx="8458200" cy="1143000"/>
          </a:xfrm>
        </p:spPr>
        <p:txBody>
          <a:bodyPr/>
          <a:lstStyle/>
          <a:p>
            <a:r>
              <a:rPr lang="it-IT" sz="3200" dirty="0"/>
              <a:t>Riconoscere la </a:t>
            </a:r>
            <a:r>
              <a:rPr lang="it-IT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durata</a:t>
            </a:r>
            <a:r>
              <a:rPr lang="it-IT" sz="3200" dirty="0"/>
              <a:t> </a:t>
            </a:r>
            <a:r>
              <a:rPr lang="it-IT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della tosse</a:t>
            </a:r>
            <a:r>
              <a:rPr lang="it-IT" sz="3200" dirty="0"/>
              <a:t> è utile per stabilire l’approccio clinico più appropriato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981200"/>
            <a:ext cx="2971800" cy="4114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Tosse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ACUTA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 insorge da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meno di 3w: dopo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accurata anamnesi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ed esame obiettivo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è raccomandata una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terapia empirica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basata sull’ipotesi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diagnostica più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probabile. </a:t>
            </a:r>
            <a:endParaRPr lang="it-IT" sz="2400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8153400" y="1981200"/>
            <a:ext cx="2514600" cy="4419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Tosse CRONICA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Dura da almeno 8w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si raccomanda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valutazione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sistematica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delle possibili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cause, </a:t>
            </a:r>
            <a:r>
              <a:rPr lang="it-IT" sz="2400" dirty="0" err="1"/>
              <a:t>RxTorace</a:t>
            </a:r>
            <a:r>
              <a:rPr lang="it-IT" sz="24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e visita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specialistica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pneumologica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800600" y="1981200"/>
            <a:ext cx="327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SzPct val="80000"/>
              <a:buBlip>
                <a:blip r:embed="rId5"/>
              </a:buBlip>
            </a:pPr>
            <a:r>
              <a:rPr lang="it-IT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" charset="0"/>
              </a:rPr>
              <a:t>Tosse SUBACUTA</a:t>
            </a:r>
          </a:p>
          <a:p>
            <a:pPr marL="342900" indent="-342900">
              <a:spcBef>
                <a:spcPct val="20000"/>
              </a:spcBef>
              <a:buSzPct val="80000"/>
              <a:buBlip>
                <a:blip r:embed="rId5"/>
              </a:buBlip>
            </a:pPr>
            <a:endParaRPr lang="it-IT" sz="8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" charset="0"/>
            </a:endParaRP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rgbClr val="008000"/>
                </a:solidFill>
                <a:latin typeface="Arial" pitchFamily="-1" charset="0"/>
              </a:rPr>
              <a:t>Dura da </a:t>
            </a:r>
            <a:r>
              <a:rPr lang="it-IT" dirty="0" err="1">
                <a:solidFill>
                  <a:srgbClr val="008000"/>
                </a:solidFill>
                <a:latin typeface="Arial" pitchFamily="-1" charset="0"/>
              </a:rPr>
              <a:t>3</a:t>
            </a:r>
            <a:r>
              <a:rPr lang="it-IT" dirty="0">
                <a:solidFill>
                  <a:srgbClr val="008000"/>
                </a:solidFill>
                <a:latin typeface="Arial" pitchFamily="-1" charset="0"/>
              </a:rPr>
              <a:t> a 8w. Si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rgbClr val="008000"/>
                </a:solidFill>
                <a:latin typeface="Arial" pitchFamily="-1" charset="0"/>
              </a:rPr>
              <a:t>raccomanda terapia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rgbClr val="008000"/>
                </a:solidFill>
                <a:latin typeface="Arial" pitchFamily="-1" charset="0"/>
              </a:rPr>
              <a:t>empirica sulla base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rgbClr val="008000"/>
                </a:solidFill>
                <a:latin typeface="Arial" pitchFamily="-1" charset="0"/>
              </a:rPr>
              <a:t>dell’ipotesi diagnostica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rgbClr val="008000"/>
                </a:solidFill>
                <a:latin typeface="Arial" pitchFamily="-1" charset="0"/>
              </a:rPr>
              <a:t>(anamnesi ed esame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rgbClr val="008000"/>
                </a:solidFill>
                <a:latin typeface="Arial" pitchFamily="-1" charset="0"/>
              </a:rPr>
              <a:t>obiettivo con </a:t>
            </a:r>
            <a:r>
              <a:rPr lang="it-IT" b="1" dirty="0">
                <a:solidFill>
                  <a:srgbClr val="008000"/>
                </a:solidFill>
                <a:latin typeface="Arial" pitchFamily="-1" charset="0"/>
              </a:rPr>
              <a:t>uso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b="1" dirty="0">
                <a:solidFill>
                  <a:srgbClr val="008000"/>
                </a:solidFill>
                <a:latin typeface="Arial" pitchFamily="-1" charset="0"/>
              </a:rPr>
              <a:t>limitato di esami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b="1" dirty="0">
                <a:solidFill>
                  <a:srgbClr val="008000"/>
                </a:solidFill>
                <a:latin typeface="Arial" pitchFamily="-1" charset="0"/>
              </a:rPr>
              <a:t>clinici</a:t>
            </a:r>
            <a:r>
              <a:rPr lang="it-IT" dirty="0">
                <a:solidFill>
                  <a:srgbClr val="008000"/>
                </a:solidFill>
                <a:latin typeface="Arial" pitchFamily="-1" charset="0"/>
              </a:rPr>
              <a:t>).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1A60A80-E524-724C-AFA9-834FB86E3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50"/>
    </mc:Choice>
    <mc:Fallback xmlns="">
      <p:transition spd="slow" advTm="9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67281" y="307900"/>
            <a:ext cx="8458200" cy="1143000"/>
          </a:xfrm>
        </p:spPr>
        <p:txBody>
          <a:bodyPr/>
          <a:lstStyle/>
          <a:p>
            <a:r>
              <a:rPr lang="it-IT" sz="3200" dirty="0"/>
              <a:t>Riconoscere la </a:t>
            </a:r>
            <a:r>
              <a:rPr lang="it-IT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durata</a:t>
            </a:r>
            <a:r>
              <a:rPr lang="it-IT" sz="3200" dirty="0"/>
              <a:t> </a:t>
            </a:r>
            <a:r>
              <a:rPr lang="it-IT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della tosse</a:t>
            </a:r>
            <a:r>
              <a:rPr lang="it-IT" sz="3200" dirty="0"/>
              <a:t> è il primo passaggio per arrivare ad una diagnosi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1841" y="2462294"/>
            <a:ext cx="3200400" cy="4114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Tosse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ACUTA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9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le cause più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comuni sono le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malattie da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raffreddamento,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sinusiti acute,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 err="1">
                <a:solidFill>
                  <a:srgbClr val="FF0000"/>
                </a:solidFill>
              </a:rPr>
              <a:t>riacutizzazioneBPCO</a:t>
            </a:r>
            <a:r>
              <a:rPr lang="it-IT" sz="2400" dirty="0">
                <a:solidFill>
                  <a:srgbClr val="FF0000"/>
                </a:solidFill>
              </a:rPr>
              <a:t>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riniti allergiche e da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irritanti ambientali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		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772400" y="2326813"/>
            <a:ext cx="2895600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Tosse CRONICA</a:t>
            </a:r>
          </a:p>
          <a:p>
            <a:pPr>
              <a:lnSpc>
                <a:spcPct val="90000"/>
              </a:lnSpc>
            </a:pPr>
            <a:endParaRPr lang="it-IT" sz="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0000FF"/>
                </a:solidFill>
              </a:rPr>
              <a:t>dura da più di 8w.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0000FF"/>
                </a:solidFill>
              </a:rPr>
              <a:t>95% dei casi </a:t>
            </a:r>
            <a:r>
              <a:rPr lang="it-IT" sz="2400" dirty="0" err="1">
                <a:solidFill>
                  <a:srgbClr val="0000FF"/>
                </a:solidFill>
              </a:rPr>
              <a:t>1</a:t>
            </a:r>
            <a:r>
              <a:rPr lang="it-IT" sz="2400" dirty="0">
                <a:solidFill>
                  <a:srgbClr val="0000FF"/>
                </a:solidFill>
              </a:rPr>
              <a:t> o +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0000FF"/>
                </a:solidFill>
              </a:rPr>
              <a:t>delle seguenti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0000FF"/>
                </a:solidFill>
              </a:rPr>
              <a:t>cause: PND, asma,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0000FF"/>
                </a:solidFill>
              </a:rPr>
              <a:t>GER, CB, CEP,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 err="1">
                <a:solidFill>
                  <a:srgbClr val="0000FF"/>
                </a:solidFill>
              </a:rPr>
              <a:t>bronchiett</a:t>
            </a:r>
            <a:r>
              <a:rPr lang="it-IT" sz="2400" dirty="0">
                <a:solidFill>
                  <a:srgbClr val="0000FF"/>
                </a:solidFill>
              </a:rPr>
              <a:t>.,farmaci.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>
                <a:solidFill>
                  <a:srgbClr val="0000FF"/>
                </a:solidFill>
              </a:rPr>
              <a:t>5% dei casi: </a:t>
            </a:r>
            <a:r>
              <a:rPr lang="it-IT" sz="1600" dirty="0">
                <a:solidFill>
                  <a:srgbClr val="0000FF"/>
                </a:solidFill>
              </a:rPr>
              <a:t>cancro,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1600" dirty="0">
                <a:solidFill>
                  <a:srgbClr val="0000FF"/>
                </a:solidFill>
              </a:rPr>
              <a:t>sarcoidosi, Scompenso cuore </a:t>
            </a:r>
            <a:r>
              <a:rPr lang="it-IT" sz="1600" dirty="0" err="1">
                <a:solidFill>
                  <a:srgbClr val="0000FF"/>
                </a:solidFill>
              </a:rPr>
              <a:t>sx</a:t>
            </a:r>
            <a:r>
              <a:rPr lang="it-IT" sz="1600" dirty="0">
                <a:solidFill>
                  <a:srgbClr val="0000FF"/>
                </a:solidFill>
              </a:rPr>
              <a:t>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1600" dirty="0">
                <a:solidFill>
                  <a:srgbClr val="0000FF"/>
                </a:solidFill>
              </a:rPr>
              <a:t>disfunzione faringea, PID, </a:t>
            </a:r>
            <a:r>
              <a:rPr lang="it-IT" sz="1600" dirty="0" err="1">
                <a:solidFill>
                  <a:srgbClr val="0000FF"/>
                </a:solidFill>
              </a:rPr>
              <a:t>ecc</a:t>
            </a:r>
            <a:endParaRPr lang="it-IT" sz="16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it-IT" sz="2400" dirty="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742879" y="2493031"/>
            <a:ext cx="327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SzPct val="80000"/>
              <a:buBlip>
                <a:blip r:embed="rId5"/>
              </a:buBlip>
            </a:pPr>
            <a:r>
              <a:rPr lang="it-IT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" charset="0"/>
              </a:rPr>
              <a:t>Tosse SUBACUTA</a:t>
            </a:r>
          </a:p>
          <a:p>
            <a:pPr marL="342900" indent="-342900">
              <a:spcBef>
                <a:spcPct val="20000"/>
              </a:spcBef>
              <a:buSzPct val="80000"/>
              <a:buBlip>
                <a:blip r:embed="rId5"/>
              </a:buBlip>
            </a:pPr>
            <a:endParaRPr lang="it-IT" sz="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" charset="0"/>
            </a:endParaRP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itchFamily="-1" charset="0"/>
              </a:rPr>
              <a:t>dopo un episodio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itchFamily="-1" charset="0"/>
              </a:rPr>
              <a:t>infettivo delle vie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itchFamily="-1" charset="0"/>
              </a:rPr>
              <a:t>aeree considerare la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itchFamily="-1" charset="0"/>
              </a:rPr>
              <a:t>tosse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latin typeface="Arial" pitchFamily="-1" charset="0"/>
              </a:rPr>
              <a:t>postinfettiva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itchFamily="-1" charset="0"/>
              </a:rPr>
              <a:t>, la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itchFamily="-1" charset="0"/>
              </a:rPr>
              <a:t>sinusite batterica,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itchFamily="-1" charset="0"/>
              </a:rPr>
              <a:t>l’asma, la rinorrea </a:t>
            </a:r>
          </a:p>
          <a:p>
            <a:pPr marL="342900" indent="-342900">
              <a:spcBef>
                <a:spcPct val="20000"/>
              </a:spcBef>
              <a:buSzPct val="80000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Arial" pitchFamily="-1" charset="0"/>
              </a:rPr>
              <a:t>posteriore (PND).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137F8EF-6023-354E-8859-34CDD513F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66"/>
    </mc:Choice>
    <mc:Fallback xmlns="">
      <p:transition spd="slow" advTm="8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16961</TotalTime>
  <Words>618</Words>
  <Application>Microsoft Office PowerPoint</Application>
  <PresentationFormat>Personalizzato</PresentationFormat>
  <Paragraphs>120</Paragraphs>
  <Slides>11</Slides>
  <Notes>3</Notes>
  <HiddenSlides>0</HiddenSlides>
  <MMClips>11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3" baseType="lpstr">
      <vt:lpstr>Tema di Office</vt:lpstr>
      <vt:lpstr>Clip</vt:lpstr>
      <vt:lpstr>Muco e clearance muco-ciliare</vt:lpstr>
      <vt:lpstr>Clearance muco-ciliare</vt:lpstr>
      <vt:lpstr>Cause di alterata clearance delle vie aeree:</vt:lpstr>
      <vt:lpstr>Effetti dell alterata clearance delle vie aeree</vt:lpstr>
      <vt:lpstr>A Vicious Cycle</vt:lpstr>
      <vt:lpstr>La tosse: un riflesso difensivo prima ancora che un sintomo</vt:lpstr>
      <vt:lpstr>Presentazione standard di PowerPoint</vt:lpstr>
      <vt:lpstr>Riconoscere la durata della tosse è utile per stabilire l’approccio clinico più appropriato</vt:lpstr>
      <vt:lpstr>Riconoscere la durata della tosse è il primo passaggio per arrivare ad una diagnosi</vt:lpstr>
      <vt:lpstr>Bronchiettasie</vt:lpstr>
      <vt:lpstr>Atelettasia polmonare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marco.confalonieri@asuits.sanita.fvg.it</dc:creator>
  <cp:lastModifiedBy>Luca</cp:lastModifiedBy>
  <cp:revision>93</cp:revision>
  <dcterms:created xsi:type="dcterms:W3CDTF">2018-11-11T21:38:19Z</dcterms:created>
  <dcterms:modified xsi:type="dcterms:W3CDTF">2021-01-07T18:42:26Z</dcterms:modified>
</cp:coreProperties>
</file>