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8"/>
  </p:notesMasterIdLst>
  <p:sldIdLst>
    <p:sldId id="2848" r:id="rId2"/>
    <p:sldId id="595" r:id="rId3"/>
    <p:sldId id="593" r:id="rId4"/>
    <p:sldId id="384" r:id="rId5"/>
    <p:sldId id="335" r:id="rId6"/>
    <p:sldId id="332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AB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4877"/>
    <p:restoredTop sz="94696"/>
  </p:normalViewPr>
  <p:slideViewPr>
    <p:cSldViewPr snapToGrid="0" snapToObjects="1">
      <p:cViewPr varScale="1">
        <p:scale>
          <a:sx n="72" d="100"/>
          <a:sy n="72" d="100"/>
        </p:scale>
        <p:origin x="232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B93DE-2E93-1C4B-86CD-019B456BC464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797FD-99DC-FE45-8012-E8B614FCC3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70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>
            <a:extLst>
              <a:ext uri="{FF2B5EF4-FFF2-40B4-BE49-F238E27FC236}">
                <a16:creationId xmlns:a16="http://schemas.microsoft.com/office/drawing/2014/main" xmlns="" id="{9B774551-81E4-6A47-AA2D-DC5644D62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D364956-E9B6-E044-A438-7625FA5F9819}" type="slidenum">
              <a:rPr lang="en-GB" altLang="it-IT"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/>
              <a:t>4</a:t>
            </a:fld>
            <a:endParaRPr lang="en-GB" altLang="it-IT" sz="140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xmlns="" id="{39D85A1B-FF91-7B4E-ADE0-ABC1A1468D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7488" y="812800"/>
            <a:ext cx="7121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Text Box 2">
            <a:extLst>
              <a:ext uri="{FF2B5EF4-FFF2-40B4-BE49-F238E27FC236}">
                <a16:creationId xmlns:a16="http://schemas.microsoft.com/office/drawing/2014/main" xmlns="" id="{339DE9DA-79C5-D24D-AEDB-E5782257D7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2025" cy="4805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82134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egnaposto immagine diapositiva 1">
            <a:extLst>
              <a:ext uri="{FF2B5EF4-FFF2-40B4-BE49-F238E27FC236}">
                <a16:creationId xmlns:a16="http://schemas.microsoft.com/office/drawing/2014/main" xmlns="" id="{50371409-5DB7-3848-AB89-798FCF444E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Segnaposto note 2">
            <a:extLst>
              <a:ext uri="{FF2B5EF4-FFF2-40B4-BE49-F238E27FC236}">
                <a16:creationId xmlns:a16="http://schemas.microsoft.com/office/drawing/2014/main" xmlns="" id="{FEBD22B6-BF33-D748-907C-AA6AD5A912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en-US"/>
          </a:p>
        </p:txBody>
      </p:sp>
      <p:sp>
        <p:nvSpPr>
          <p:cNvPr id="31747" name="Segnaposto numero diapositiva 3">
            <a:extLst>
              <a:ext uri="{FF2B5EF4-FFF2-40B4-BE49-F238E27FC236}">
                <a16:creationId xmlns:a16="http://schemas.microsoft.com/office/drawing/2014/main" xmlns="" id="{1DF61B3A-4D12-EE41-B15C-371FAB5B1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83CD9F-F089-B24B-B544-B927CE6D0012}" type="slidenum">
              <a:rPr lang="fr-FR" altLang="en-US">
                <a:ea typeface="ＭＳ Ｐゴシック" panose="020B0600070205080204" pitchFamily="34" charset="-128"/>
              </a:rPr>
              <a:pPr/>
              <a:t>6</a:t>
            </a:fld>
            <a:endParaRPr lang="fr-FR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0592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07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07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016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8">
            <a:extLst>
              <a:ext uri="{FF2B5EF4-FFF2-40B4-BE49-F238E27FC236}">
                <a16:creationId xmlns:a16="http://schemas.microsoft.com/office/drawing/2014/main" xmlns="" id="{09773C7A-B574-344A-B6E3-9F272F73C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3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FB2D6BF1-3942-6340-A22A-770E6826C85B}"/>
              </a:ext>
            </a:extLst>
          </p:cNvPr>
          <p:cNvSpPr txBox="1">
            <a:spLocks/>
          </p:cNvSpPr>
          <p:nvPr userDrawn="1"/>
        </p:nvSpPr>
        <p:spPr>
          <a:xfrm>
            <a:off x="599017" y="609600"/>
            <a:ext cx="8026400" cy="8016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 baseline="0">
                <a:solidFill>
                  <a:srgbClr val="0088B8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sz="2800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2" y="1566333"/>
            <a:ext cx="11292585" cy="4654550"/>
          </a:xfrm>
        </p:spPr>
        <p:txBody>
          <a:bodyPr>
            <a:normAutofit/>
          </a:bodyPr>
          <a:lstStyle>
            <a:lvl1pPr algn="l">
              <a:buNone/>
              <a:defRPr sz="1800">
                <a:solidFill>
                  <a:srgbClr val="002060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itle 15"/>
          <p:cNvSpPr>
            <a:spLocks noGrp="1"/>
          </p:cNvSpPr>
          <p:nvPr>
            <p:ph type="title"/>
          </p:nvPr>
        </p:nvSpPr>
        <p:spPr>
          <a:xfrm>
            <a:off x="598312" y="555625"/>
            <a:ext cx="8444089" cy="6223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088B8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639240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75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92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5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51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50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9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3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46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89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6.m4a"/><Relationship Id="rId16" Type="http://schemas.openxmlformats.org/officeDocument/2006/relationships/image" Target="../media/image25.png"/><Relationship Id="rId20" Type="http://schemas.openxmlformats.org/officeDocument/2006/relationships/image" Target="../media/image29.tiff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tif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BB4942F-8B0E-4640-829A-87C4DF2B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Malattie della pleura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5E5FDD4-9FE5-4B43-BA9C-196CCE456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Neoplastiche                                                 </a:t>
            </a:r>
          </a:p>
          <a:p>
            <a:pPr>
              <a:buFontTx/>
              <a:buChar char="-"/>
            </a:pPr>
            <a:r>
              <a:rPr lang="it-IT" dirty="0"/>
              <a:t>Primitive</a:t>
            </a:r>
          </a:p>
          <a:p>
            <a:pPr>
              <a:buFontTx/>
              <a:buChar char="-"/>
            </a:pPr>
            <a:r>
              <a:rPr lang="it-IT" dirty="0"/>
              <a:t>Secondarie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Infiammatorie</a:t>
            </a:r>
          </a:p>
          <a:p>
            <a:pPr>
              <a:buFontTx/>
              <a:buChar char="-"/>
            </a:pPr>
            <a:r>
              <a:rPr lang="it-IT" dirty="0"/>
              <a:t>Connettiviti</a:t>
            </a:r>
          </a:p>
          <a:p>
            <a:pPr>
              <a:buFontTx/>
              <a:buChar char="-"/>
            </a:pPr>
            <a:endParaRPr lang="it-IT" dirty="0"/>
          </a:p>
          <a:p>
            <a:r>
              <a:rPr lang="it-IT" dirty="0"/>
              <a:t>Infettive</a:t>
            </a:r>
          </a:p>
          <a:p>
            <a:pPr>
              <a:buFontTx/>
              <a:buChar char="-"/>
            </a:pPr>
            <a:r>
              <a:rPr lang="it-IT" dirty="0"/>
              <a:t>TB</a:t>
            </a:r>
          </a:p>
          <a:p>
            <a:pPr>
              <a:buFontTx/>
              <a:buChar char="-"/>
            </a:pPr>
            <a:r>
              <a:rPr lang="it-IT" dirty="0"/>
              <a:t>empiema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E7A80BEC-D04D-F440-B536-B603A09F82F0}"/>
              </a:ext>
            </a:extLst>
          </p:cNvPr>
          <p:cNvSpPr txBox="1"/>
          <p:nvPr/>
        </p:nvSpPr>
        <p:spPr>
          <a:xfrm>
            <a:off x="7589875" y="1825625"/>
            <a:ext cx="328153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Versamenti pleurici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Trasudatizi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Essudatizi</a:t>
            </a:r>
          </a:p>
          <a:p>
            <a:pPr marL="285750" indent="-285750">
              <a:buFontTx/>
              <a:buChar char="-"/>
            </a:pP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Pneumotorace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Spontaneo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Traumatico</a:t>
            </a:r>
          </a:p>
          <a:p>
            <a:endParaRPr lang="it-IT" sz="2800" dirty="0"/>
          </a:p>
          <a:p>
            <a:endParaRPr lang="it-IT" sz="2800" dirty="0"/>
          </a:p>
          <a:p>
            <a:endParaRPr lang="it-IT" sz="2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4A0627C6-16FF-C14B-B117-C638D8447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3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46"/>
    </mc:Choice>
    <mc:Fallback xmlns="">
      <p:transition spd="slow" advTm="134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3" descr="104-0445_IMG">
            <a:extLst>
              <a:ext uri="{FF2B5EF4-FFF2-40B4-BE49-F238E27FC236}">
                <a16:creationId xmlns:a16="http://schemas.microsoft.com/office/drawing/2014/main" xmlns="" id="{BB8ECF2C-BD35-E745-A9EB-97CA9D239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4" y="3919538"/>
            <a:ext cx="3095625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1" name="Picture 6" descr="P3220036">
            <a:extLst>
              <a:ext uri="{FF2B5EF4-FFF2-40B4-BE49-F238E27FC236}">
                <a16:creationId xmlns:a16="http://schemas.microsoft.com/office/drawing/2014/main" xmlns="" id="{70B03C5A-48D3-FA4F-A148-6F53AB2A3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36627" r="5597" b="15886"/>
          <a:stretch>
            <a:fillRect/>
          </a:stretch>
        </p:blipFill>
        <p:spPr bwMode="auto">
          <a:xfrm>
            <a:off x="7207250" y="4041776"/>
            <a:ext cx="28971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2" name="Picture 3">
            <a:extLst>
              <a:ext uri="{FF2B5EF4-FFF2-40B4-BE49-F238E27FC236}">
                <a16:creationId xmlns:a16="http://schemas.microsoft.com/office/drawing/2014/main" xmlns="" id="{16ED7C19-D0BB-D948-A3A6-040CC183E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382588"/>
            <a:ext cx="2281238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3" name="Picture 4">
            <a:extLst>
              <a:ext uri="{FF2B5EF4-FFF2-40B4-BE49-F238E27FC236}">
                <a16:creationId xmlns:a16="http://schemas.microsoft.com/office/drawing/2014/main" xmlns="" id="{E06EB7DF-7A2D-2A4D-98C3-10C9A6995B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3810000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4" name="TextBox 5">
            <a:extLst>
              <a:ext uri="{FF2B5EF4-FFF2-40B4-BE49-F238E27FC236}">
                <a16:creationId xmlns:a16="http://schemas.microsoft.com/office/drawing/2014/main" xmlns="" id="{51D35CB6-27CB-E741-88D1-CEEE18E1F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6" y="3136900"/>
            <a:ext cx="1331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/>
              <a:t>Toracentesi</a:t>
            </a:r>
          </a:p>
        </p:txBody>
      </p:sp>
      <p:sp>
        <p:nvSpPr>
          <p:cNvPr id="176135" name="TextBox 6">
            <a:extLst>
              <a:ext uri="{FF2B5EF4-FFF2-40B4-BE49-F238E27FC236}">
                <a16:creationId xmlns:a16="http://schemas.microsoft.com/office/drawing/2014/main" xmlns="" id="{30D4D855-02DE-544C-9A68-92D78FEB6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150" y="6215064"/>
            <a:ext cx="1265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/>
              <a:t>Emotorace</a:t>
            </a:r>
          </a:p>
        </p:txBody>
      </p:sp>
      <p:sp>
        <p:nvSpPr>
          <p:cNvPr id="176136" name="TextBox 7">
            <a:extLst>
              <a:ext uri="{FF2B5EF4-FFF2-40B4-BE49-F238E27FC236}">
                <a16:creationId xmlns:a16="http://schemas.microsoft.com/office/drawing/2014/main" xmlns="" id="{502DBE7A-C06A-9745-B4E8-590E71B26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250" y="3271838"/>
            <a:ext cx="1314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/>
              <a:t>Chilotorace</a:t>
            </a:r>
          </a:p>
        </p:txBody>
      </p:sp>
      <p:sp>
        <p:nvSpPr>
          <p:cNvPr id="176137" name="TextBox 8">
            <a:extLst>
              <a:ext uri="{FF2B5EF4-FFF2-40B4-BE49-F238E27FC236}">
                <a16:creationId xmlns:a16="http://schemas.microsoft.com/office/drawing/2014/main" xmlns="" id="{93C35CE1-F643-0B4F-A920-6051ADAF2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276" y="6235700"/>
            <a:ext cx="1199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/>
              <a:t>Empiema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C814B27-DDFD-F846-B3B8-47AAB14DB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1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17"/>
    </mc:Choice>
    <mc:Fallback xmlns="">
      <p:transition spd="slow" advTm="69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xmlns="" id="{93706D13-E39C-C24A-9491-057FEB7810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936625"/>
          </a:xfrm>
        </p:spPr>
        <p:txBody>
          <a:bodyPr/>
          <a:lstStyle/>
          <a:p>
            <a:pPr eaLnBrk="1" hangingPunct="1"/>
            <a:r>
              <a:rPr lang="it-IT" altLang="it-IT" sz="4000">
                <a:ea typeface="ＭＳ Ｐゴシック" panose="020B0600070205080204" pitchFamily="34" charset="-128"/>
              </a:rPr>
              <a:t>Pleura normale</a:t>
            </a:r>
          </a:p>
        </p:txBody>
      </p:sp>
      <p:pic>
        <p:nvPicPr>
          <p:cNvPr id="189443" name="Picture 4" descr="2013000783-007">
            <a:extLst>
              <a:ext uri="{FF2B5EF4-FFF2-40B4-BE49-F238E27FC236}">
                <a16:creationId xmlns:a16="http://schemas.microsoft.com/office/drawing/2014/main" xmlns="" id="{86071FC8-C003-074E-B090-C5E0DD38E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90601"/>
            <a:ext cx="31940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4" name="Picture 5" descr="2013000783-011">
            <a:extLst>
              <a:ext uri="{FF2B5EF4-FFF2-40B4-BE49-F238E27FC236}">
                <a16:creationId xmlns:a16="http://schemas.microsoft.com/office/drawing/2014/main" xmlns="" id="{DE326F13-F713-D341-A439-A63EEB085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1"/>
            <a:ext cx="31877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3C2F8690-5BA5-714E-B6CC-AAE64A9EC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3333751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4400">
                <a:solidFill>
                  <a:schemeClr val="tx2"/>
                </a:solidFill>
                <a:cs typeface="Arial" panose="020B0604020202020204" pitchFamily="34" charset="0"/>
              </a:rPr>
              <a:t>Pleura con lesioni neoplastiche</a:t>
            </a:r>
          </a:p>
        </p:txBody>
      </p:sp>
      <p:pic>
        <p:nvPicPr>
          <p:cNvPr id="189446" name="Picture 4">
            <a:extLst>
              <a:ext uri="{FF2B5EF4-FFF2-40B4-BE49-F238E27FC236}">
                <a16:creationId xmlns:a16="http://schemas.microsoft.com/office/drawing/2014/main" xmlns="" id="{B5DE69CD-27FD-FB48-9FA3-BCA51E575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1" y="4105276"/>
            <a:ext cx="34385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7" name="Picture 4" descr="463-20010328114355">
            <a:extLst>
              <a:ext uri="{FF2B5EF4-FFF2-40B4-BE49-F238E27FC236}">
                <a16:creationId xmlns:a16="http://schemas.microsoft.com/office/drawing/2014/main" xmlns="" id="{C60453C4-7E95-FE41-A7F3-82FE326CD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4" y="4195764"/>
            <a:ext cx="3125787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A051E8D9-882F-424B-9A23-51D426121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96"/>
    </mc:Choice>
    <mc:Fallback xmlns="">
      <p:transition spd="slow" advTm="35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xmlns="" id="{AA991145-0489-1543-8420-14603C58F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9694" y="289958"/>
            <a:ext cx="5945188" cy="8302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1638" tIns="42452" rIns="81638" bIns="42452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37931725" indent="-37474525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540" b="1" dirty="0" err="1">
                <a:solidFill>
                  <a:srgbClr val="000000"/>
                </a:solidFill>
              </a:rPr>
              <a:t>Pneumopatie</a:t>
            </a:r>
            <a:r>
              <a:rPr lang="en-US" altLang="it-IT" sz="2540" b="1" dirty="0">
                <a:solidFill>
                  <a:srgbClr val="000000"/>
                </a:solidFill>
              </a:rPr>
              <a:t> infiltrative diffuse</a:t>
            </a:r>
          </a:p>
        </p:txBody>
      </p:sp>
      <p:sp>
        <p:nvSpPr>
          <p:cNvPr id="15363" name="Line 2">
            <a:extLst>
              <a:ext uri="{FF2B5EF4-FFF2-40B4-BE49-F238E27FC236}">
                <a16:creationId xmlns:a16="http://schemas.microsoft.com/office/drawing/2014/main" xmlns="" id="{2F2E2DF7-5D27-C842-A345-FD425A0E4F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0488" y="1382714"/>
            <a:ext cx="5943600" cy="1587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15364" name="Line 3">
            <a:extLst>
              <a:ext uri="{FF2B5EF4-FFF2-40B4-BE49-F238E27FC236}">
                <a16:creationId xmlns:a16="http://schemas.microsoft.com/office/drawing/2014/main" xmlns="" id="{6BDA4FB3-50F5-1648-9F5B-9F970183AA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4089" y="1382714"/>
            <a:ext cx="1587" cy="414337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15365" name="Line 4">
            <a:extLst>
              <a:ext uri="{FF2B5EF4-FFF2-40B4-BE49-F238E27FC236}">
                <a16:creationId xmlns:a16="http://schemas.microsoft.com/office/drawing/2014/main" xmlns="" id="{0DD27052-E347-614E-A93C-BA0B1E8EF4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7039" y="1382714"/>
            <a:ext cx="1587" cy="414337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15366" name="Line 5">
            <a:extLst>
              <a:ext uri="{FF2B5EF4-FFF2-40B4-BE49-F238E27FC236}">
                <a16:creationId xmlns:a16="http://schemas.microsoft.com/office/drawing/2014/main" xmlns="" id="{D232936C-6A2E-A640-A82C-74A901B947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2025" y="1452563"/>
            <a:ext cx="1588" cy="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7" name="Line 6">
            <a:extLst>
              <a:ext uri="{FF2B5EF4-FFF2-40B4-BE49-F238E27FC236}">
                <a16:creationId xmlns:a16="http://schemas.microsoft.com/office/drawing/2014/main" xmlns="" id="{6E57ED4B-27A7-AF4B-A3D3-09294D1C3E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72025" y="1376364"/>
            <a:ext cx="1588" cy="427037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15368" name="Line 7">
            <a:extLst>
              <a:ext uri="{FF2B5EF4-FFF2-40B4-BE49-F238E27FC236}">
                <a16:creationId xmlns:a16="http://schemas.microsoft.com/office/drawing/2014/main" xmlns="" id="{A4062479-1922-A642-B072-FFDD461EC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0489" y="1382714"/>
            <a:ext cx="1587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9" name="Line 8">
            <a:extLst>
              <a:ext uri="{FF2B5EF4-FFF2-40B4-BE49-F238E27FC236}">
                <a16:creationId xmlns:a16="http://schemas.microsoft.com/office/drawing/2014/main" xmlns="" id="{E5DFDEFE-C444-A048-B7AE-7E6726A32A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0639" y="1452563"/>
            <a:ext cx="1587" cy="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70" name="Line 9">
            <a:extLst>
              <a:ext uri="{FF2B5EF4-FFF2-40B4-BE49-F238E27FC236}">
                <a16:creationId xmlns:a16="http://schemas.microsoft.com/office/drawing/2014/main" xmlns="" id="{555189FF-DA8B-8340-89EC-279938190F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8901" y="1382714"/>
            <a:ext cx="1587" cy="484187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it-IT" dirty="0">
              <a:highlight>
                <a:srgbClr val="FFFF00"/>
              </a:highlight>
            </a:endParaRPr>
          </a:p>
        </p:txBody>
      </p:sp>
      <p:sp>
        <p:nvSpPr>
          <p:cNvPr id="19467" name="Text Box 10">
            <a:extLst>
              <a:ext uri="{FF2B5EF4-FFF2-40B4-BE49-F238E27FC236}">
                <a16:creationId xmlns:a16="http://schemas.microsoft.com/office/drawing/2014/main" xmlns="" id="{F9631185-1EAD-724B-AAA3-46072C53B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4" y="3860800"/>
            <a:ext cx="865187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813"/>
              </a:spcBef>
            </a:pPr>
            <a:r>
              <a:rPr lang="en-US" altLang="it-IT" sz="2500" b="1" dirty="0">
                <a:solidFill>
                  <a:srgbClr val="FFFFFF"/>
                </a:solidFill>
                <a:cs typeface="Lucida Sans Unicode" panose="020B0602030504020204" pitchFamily="34" charset="0"/>
              </a:rPr>
              <a:t>Un </a:t>
            </a:r>
            <a:r>
              <a:rPr lang="en-US" altLang="it-IT" sz="2500" b="1" dirty="0" err="1">
                <a:solidFill>
                  <a:srgbClr val="FFFFFF"/>
                </a:solidFill>
                <a:cs typeface="Lucida Sans Unicode" panose="020B0602030504020204" pitchFamily="34" charset="0"/>
              </a:rPr>
              <a:t>gruppo</a:t>
            </a:r>
            <a:r>
              <a:rPr lang="en-US" altLang="it-IT" sz="2500" b="1" dirty="0">
                <a:solidFill>
                  <a:srgbClr val="FFFFFF"/>
                </a:solidFill>
                <a:cs typeface="Lucida Sans Unicode" panose="020B0602030504020204" pitchFamily="34" charset="0"/>
              </a:rPr>
              <a:t> di </a:t>
            </a:r>
            <a:r>
              <a:rPr lang="en-US" altLang="it-IT" sz="2500" b="1" dirty="0" err="1">
                <a:solidFill>
                  <a:srgbClr val="FFFFFF"/>
                </a:solidFill>
                <a:cs typeface="Lucida Sans Unicode" panose="020B0602030504020204" pitchFamily="34" charset="0"/>
              </a:rPr>
              <a:t>malattie</a:t>
            </a:r>
            <a:r>
              <a:rPr lang="en-US" altLang="it-IT" sz="2500" b="1" dirty="0">
                <a:solidFill>
                  <a:srgbClr val="FFFFFF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FFFFFF"/>
                </a:solidFill>
                <a:cs typeface="Lucida Sans Unicode" panose="020B0602030504020204" pitchFamily="34" charset="0"/>
              </a:rPr>
              <a:t>che</a:t>
            </a:r>
            <a:r>
              <a:rPr lang="en-US" altLang="it-IT" sz="2500" b="1" dirty="0">
                <a:solidFill>
                  <a:srgbClr val="FFFFFF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FFFFFF"/>
                </a:solidFill>
                <a:cs typeface="Lucida Sans Unicode" panose="020B0602030504020204" pitchFamily="34" charset="0"/>
              </a:rPr>
              <a:t>coinvolgono</a:t>
            </a:r>
            <a:r>
              <a:rPr lang="en-US" altLang="it-IT" sz="2500" b="1" dirty="0">
                <a:solidFill>
                  <a:srgbClr val="FFFFFF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FFFFFF"/>
                </a:solidFill>
                <a:cs typeface="Lucida Sans Unicode" panose="020B0602030504020204" pitchFamily="34" charset="0"/>
              </a:rPr>
              <a:t>il</a:t>
            </a:r>
            <a:r>
              <a:rPr lang="en-US" altLang="it-IT" sz="2500" b="1" dirty="0">
                <a:solidFill>
                  <a:srgbClr val="FFFFFF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FFFFFF"/>
                </a:solidFill>
                <a:cs typeface="Lucida Sans Unicode" panose="020B0602030504020204" pitchFamily="34" charset="0"/>
              </a:rPr>
              <a:t>parenchima</a:t>
            </a:r>
            <a:r>
              <a:rPr lang="en-US" altLang="it-IT" sz="2500" b="1" dirty="0">
                <a:solidFill>
                  <a:srgbClr val="FFFFFF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FFFFFF"/>
                </a:solidFill>
                <a:cs typeface="Lucida Sans Unicode" panose="020B0602030504020204" pitchFamily="34" charset="0"/>
              </a:rPr>
              <a:t>polmonare</a:t>
            </a:r>
            <a:r>
              <a:rPr lang="en-US" altLang="it-IT" sz="2500" b="1" dirty="0">
                <a:solidFill>
                  <a:srgbClr val="FFFFFF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FFFFFF"/>
                </a:solidFill>
                <a:cs typeface="Lucida Sans Unicode" panose="020B0602030504020204" pitchFamily="34" charset="0"/>
              </a:rPr>
              <a:t>distale</a:t>
            </a:r>
            <a:r>
              <a:rPr lang="en-US" altLang="it-IT" sz="2500" b="1" dirty="0">
                <a:solidFill>
                  <a:srgbClr val="FFFFFF"/>
                </a:solidFill>
                <a:cs typeface="Lucida Sans Unicode" panose="020B0602030504020204" pitchFamily="34" charset="0"/>
              </a:rPr>
              <a:t>, o lo </a:t>
            </a:r>
            <a:r>
              <a:rPr lang="en-US" altLang="it-IT" sz="2500" b="1" dirty="0" err="1">
                <a:solidFill>
                  <a:srgbClr val="FFFFFF"/>
                </a:solidFill>
                <a:cs typeface="Lucida Sans Unicode" panose="020B0602030504020204" pitchFamily="34" charset="0"/>
              </a:rPr>
              <a:t>spazio</a:t>
            </a:r>
            <a:r>
              <a:rPr lang="en-US" altLang="it-IT" sz="2500" b="1" dirty="0">
                <a:solidFill>
                  <a:srgbClr val="FFFFFF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FFFFFF"/>
                </a:solidFill>
                <a:cs typeface="Lucida Sans Unicode" panose="020B0602030504020204" pitchFamily="34" charset="0"/>
              </a:rPr>
              <a:t>tra</a:t>
            </a:r>
            <a:r>
              <a:rPr lang="en-US" altLang="it-IT" sz="2500" b="1" dirty="0">
                <a:solidFill>
                  <a:srgbClr val="FFFFFF"/>
                </a:solidFill>
                <a:cs typeface="Lucida Sans Unicode" panose="020B0602030504020204" pitchFamily="34" charset="0"/>
              </a:rPr>
              <a:t> le membrane </a:t>
            </a:r>
            <a:r>
              <a:rPr lang="en-US" altLang="it-IT" sz="2500" b="1" dirty="0" err="1">
                <a:solidFill>
                  <a:srgbClr val="FFFFFF"/>
                </a:solidFill>
                <a:cs typeface="Lucida Sans Unicode" panose="020B0602030504020204" pitchFamily="34" charset="0"/>
              </a:rPr>
              <a:t>basali</a:t>
            </a:r>
            <a:r>
              <a:rPr lang="en-US" altLang="it-IT" sz="2500" b="1" dirty="0">
                <a:solidFill>
                  <a:srgbClr val="FFFFFF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FFFFFF"/>
                </a:solidFill>
                <a:cs typeface="Lucida Sans Unicode" panose="020B0602030504020204" pitchFamily="34" charset="0"/>
              </a:rPr>
              <a:t>dell’epitelio</a:t>
            </a:r>
            <a:r>
              <a:rPr lang="en-US" altLang="it-IT" sz="2500" b="1" dirty="0">
                <a:solidFill>
                  <a:srgbClr val="FFFFFF"/>
                </a:solidFill>
                <a:cs typeface="Lucida Sans Unicode" panose="020B0602030504020204" pitchFamily="34" charset="0"/>
              </a:rPr>
              <a:t> e </a:t>
            </a:r>
            <a:r>
              <a:rPr lang="en-US" altLang="it-IT" sz="2500" b="1" dirty="0" err="1">
                <a:solidFill>
                  <a:srgbClr val="FFFFFF"/>
                </a:solidFill>
                <a:cs typeface="Lucida Sans Unicode" panose="020B0602030504020204" pitchFamily="34" charset="0"/>
              </a:rPr>
              <a:t>dell’endotelio</a:t>
            </a:r>
            <a:r>
              <a:rPr lang="en-US" altLang="it-IT" sz="2500" b="1" dirty="0">
                <a:solidFill>
                  <a:srgbClr val="FFFFFF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FFFFFF"/>
                </a:solidFill>
                <a:cs typeface="Lucida Sans Unicode" panose="020B0602030504020204" pitchFamily="34" charset="0"/>
              </a:rPr>
              <a:t>polmonare</a:t>
            </a:r>
            <a:r>
              <a:rPr lang="en-US" altLang="it-IT" sz="2500" b="1" dirty="0">
                <a:solidFill>
                  <a:srgbClr val="FFFFFF"/>
                </a:solidFill>
                <a:cs typeface="Lucida Sans Unicode" panose="020B0602030504020204" pitchFamily="34" charset="0"/>
              </a:rPr>
              <a:t>. </a:t>
            </a:r>
          </a:p>
          <a:p>
            <a:pPr>
              <a:spcBef>
                <a:spcPts val="800"/>
              </a:spcBef>
            </a:pPr>
            <a:r>
              <a:rPr lang="en-US" altLang="it-IT" sz="2500" b="1" dirty="0" err="1">
                <a:solidFill>
                  <a:srgbClr val="FF7E79"/>
                </a:solidFill>
                <a:cs typeface="Lucida Sans Unicode" panose="020B0602030504020204" pitchFamily="34" charset="0"/>
              </a:rPr>
              <a:t>Causano</a:t>
            </a:r>
            <a:r>
              <a:rPr lang="en-US" altLang="it-IT" sz="2500" b="1" dirty="0">
                <a:solidFill>
                  <a:srgbClr val="FF7E79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FF7E79"/>
                </a:solidFill>
                <a:cs typeface="Lucida Sans Unicode" panose="020B0602030504020204" pitchFamily="34" charset="0"/>
              </a:rPr>
              <a:t>spesso</a:t>
            </a:r>
            <a:r>
              <a:rPr lang="en-US" altLang="it-IT" sz="2500" b="1" dirty="0">
                <a:solidFill>
                  <a:srgbClr val="FF7E79"/>
                </a:solidFill>
                <a:cs typeface="Lucida Sans Unicode" panose="020B0602030504020204" pitchFamily="34" charset="0"/>
              </a:rPr>
              <a:t> deficit </a:t>
            </a:r>
            <a:r>
              <a:rPr lang="en-US" altLang="it-IT" sz="2500" b="1" dirty="0" err="1">
                <a:solidFill>
                  <a:srgbClr val="FF7E79"/>
                </a:solidFill>
                <a:cs typeface="Lucida Sans Unicode" panose="020B0602030504020204" pitchFamily="34" charset="0"/>
              </a:rPr>
              <a:t>restrittivo</a:t>
            </a:r>
            <a:r>
              <a:rPr lang="en-US" altLang="it-IT" sz="2500" b="1" dirty="0">
                <a:solidFill>
                  <a:srgbClr val="FF7E79"/>
                </a:solidFill>
                <a:cs typeface="Lucida Sans Unicode" panose="020B0602030504020204" pitchFamily="34" charset="0"/>
              </a:rPr>
              <a:t> e </a:t>
            </a:r>
            <a:r>
              <a:rPr lang="en-US" altLang="it-IT" sz="2500" b="1" dirty="0" err="1">
                <a:solidFill>
                  <a:srgbClr val="FF7E79"/>
                </a:solidFill>
                <a:cs typeface="Lucida Sans Unicode" panose="020B0602030504020204" pitchFamily="34" charset="0"/>
              </a:rPr>
              <a:t>alterazione</a:t>
            </a:r>
            <a:r>
              <a:rPr lang="en-US" altLang="it-IT" sz="2500" b="1" dirty="0">
                <a:solidFill>
                  <a:srgbClr val="FF7E79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FF7E79"/>
                </a:solidFill>
                <a:cs typeface="Lucida Sans Unicode" panose="020B0602030504020204" pitchFamily="34" charset="0"/>
              </a:rPr>
              <a:t>della</a:t>
            </a:r>
            <a:r>
              <a:rPr lang="en-US" altLang="it-IT" sz="2500" b="1" dirty="0">
                <a:solidFill>
                  <a:srgbClr val="FF7E79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FF7E79"/>
                </a:solidFill>
                <a:cs typeface="Lucida Sans Unicode" panose="020B0602030504020204" pitchFamily="34" charset="0"/>
              </a:rPr>
              <a:t>capacità</a:t>
            </a:r>
            <a:r>
              <a:rPr lang="en-US" altLang="it-IT" sz="2500" b="1" dirty="0">
                <a:solidFill>
                  <a:srgbClr val="FF7E79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FF7E79"/>
                </a:solidFill>
                <a:cs typeface="Lucida Sans Unicode" panose="020B0602030504020204" pitchFamily="34" charset="0"/>
              </a:rPr>
              <a:t>polmonare</a:t>
            </a:r>
            <a:r>
              <a:rPr lang="en-US" altLang="it-IT" sz="2500" b="1" dirty="0">
                <a:solidFill>
                  <a:srgbClr val="FF7E79"/>
                </a:solidFill>
                <a:cs typeface="Lucida Sans Unicode" panose="020B0602030504020204" pitchFamily="34" charset="0"/>
              </a:rPr>
              <a:t> di </a:t>
            </a:r>
            <a:r>
              <a:rPr lang="en-US" altLang="it-IT" sz="2500" b="1" dirty="0" err="1">
                <a:solidFill>
                  <a:srgbClr val="FF7E79"/>
                </a:solidFill>
                <a:cs typeface="Lucida Sans Unicode" panose="020B0602030504020204" pitchFamily="34" charset="0"/>
              </a:rPr>
              <a:t>diffusione</a:t>
            </a:r>
            <a:r>
              <a:rPr lang="en-US" altLang="it-IT" sz="2500" b="1" dirty="0">
                <a:solidFill>
                  <a:srgbClr val="FF7E79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FF7E79"/>
                </a:solidFill>
                <a:cs typeface="Lucida Sans Unicode" panose="020B0602030504020204" pitchFamily="34" charset="0"/>
              </a:rPr>
              <a:t>dei</a:t>
            </a:r>
            <a:r>
              <a:rPr lang="en-US" altLang="it-IT" sz="2500" b="1" dirty="0">
                <a:solidFill>
                  <a:srgbClr val="FF7E79"/>
                </a:solidFill>
                <a:cs typeface="Lucida Sans Unicode" panose="020B0602030504020204" pitchFamily="34" charset="0"/>
              </a:rPr>
              <a:t> gas. </a:t>
            </a:r>
          </a:p>
          <a:p>
            <a:pPr>
              <a:spcBef>
                <a:spcPts val="800"/>
              </a:spcBef>
            </a:pPr>
            <a:r>
              <a:rPr lang="en-US" altLang="it-IT" sz="2500" b="1" dirty="0">
                <a:solidFill>
                  <a:srgbClr val="92D050"/>
                </a:solidFill>
                <a:cs typeface="Lucida Sans Unicode" panose="020B0602030504020204" pitchFamily="34" charset="0"/>
              </a:rPr>
              <a:t>Per lo </a:t>
            </a:r>
            <a:r>
              <a:rPr lang="en-US" altLang="it-IT" sz="2500" b="1" dirty="0" err="1">
                <a:solidFill>
                  <a:srgbClr val="92D050"/>
                </a:solidFill>
                <a:cs typeface="Lucida Sans Unicode" panose="020B0602030504020204" pitchFamily="34" charset="0"/>
              </a:rPr>
              <a:t>più</a:t>
            </a:r>
            <a:r>
              <a:rPr lang="en-US" altLang="it-IT" sz="2500" b="1" dirty="0">
                <a:solidFill>
                  <a:srgbClr val="92D050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92D050"/>
                </a:solidFill>
                <a:cs typeface="Lucida Sans Unicode" panose="020B0602030504020204" pitchFamily="34" charset="0"/>
              </a:rPr>
              <a:t>andamento</a:t>
            </a:r>
            <a:r>
              <a:rPr lang="en-US" altLang="it-IT" sz="2500" b="1" dirty="0">
                <a:solidFill>
                  <a:srgbClr val="92D050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92D050"/>
                </a:solidFill>
                <a:cs typeface="Lucida Sans Unicode" panose="020B0602030504020204" pitchFamily="34" charset="0"/>
              </a:rPr>
              <a:t>clinico</a:t>
            </a:r>
            <a:r>
              <a:rPr lang="en-US" altLang="it-IT" sz="2500" b="1" dirty="0">
                <a:solidFill>
                  <a:srgbClr val="92D050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92D050"/>
                </a:solidFill>
                <a:cs typeface="Lucida Sans Unicode" panose="020B0602030504020204" pitchFamily="34" charset="0"/>
              </a:rPr>
              <a:t>progressivo</a:t>
            </a:r>
            <a:r>
              <a:rPr lang="en-US" altLang="it-IT" sz="2500" b="1" dirty="0">
                <a:solidFill>
                  <a:srgbClr val="92D050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92D050"/>
                </a:solidFill>
                <a:cs typeface="Lucida Sans Unicode" panose="020B0602030504020204" pitchFamily="34" charset="0"/>
              </a:rPr>
              <a:t>caratterizzato</a:t>
            </a:r>
            <a:r>
              <a:rPr lang="en-US" altLang="it-IT" sz="2500" b="1" dirty="0">
                <a:solidFill>
                  <a:srgbClr val="92D050"/>
                </a:solidFill>
                <a:cs typeface="Lucida Sans Unicode" panose="020B0602030504020204" pitchFamily="34" charset="0"/>
              </a:rPr>
              <a:t> da </a:t>
            </a:r>
            <a:r>
              <a:rPr lang="en-US" altLang="it-IT" sz="2500" b="1" dirty="0" err="1">
                <a:solidFill>
                  <a:srgbClr val="92D050"/>
                </a:solidFill>
                <a:cs typeface="Lucida Sans Unicode" panose="020B0602030504020204" pitchFamily="34" charset="0"/>
              </a:rPr>
              <a:t>tosse</a:t>
            </a:r>
            <a:r>
              <a:rPr lang="en-US" altLang="it-IT" sz="2500" b="1" dirty="0">
                <a:solidFill>
                  <a:srgbClr val="92D050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92D050"/>
                </a:solidFill>
                <a:cs typeface="Lucida Sans Unicode" panose="020B0602030504020204" pitchFamily="34" charset="0"/>
              </a:rPr>
              <a:t>secca</a:t>
            </a:r>
            <a:r>
              <a:rPr lang="en-US" altLang="it-IT" sz="2500" b="1" dirty="0">
                <a:solidFill>
                  <a:srgbClr val="92D050"/>
                </a:solidFill>
                <a:cs typeface="Lucida Sans Unicode" panose="020B0602030504020204" pitchFamily="34" charset="0"/>
              </a:rPr>
              <a:t> e </a:t>
            </a:r>
            <a:r>
              <a:rPr lang="en-US" altLang="it-IT" sz="2500" b="1" dirty="0" err="1">
                <a:solidFill>
                  <a:srgbClr val="92D050"/>
                </a:solidFill>
                <a:cs typeface="Lucida Sans Unicode" panose="020B0602030504020204" pitchFamily="34" charset="0"/>
              </a:rPr>
              <a:t>dispnea</a:t>
            </a:r>
            <a:r>
              <a:rPr lang="en-US" altLang="it-IT" sz="2500" b="1" dirty="0">
                <a:solidFill>
                  <a:srgbClr val="92D050"/>
                </a:solidFill>
                <a:cs typeface="Lucida Sans Unicode" panose="020B0602030504020204" pitchFamily="34" charset="0"/>
              </a:rPr>
              <a:t> </a:t>
            </a:r>
            <a:r>
              <a:rPr lang="en-US" altLang="it-IT" sz="2500" b="1" dirty="0" err="1">
                <a:solidFill>
                  <a:srgbClr val="92D050"/>
                </a:solidFill>
                <a:cs typeface="Lucida Sans Unicode" panose="020B0602030504020204" pitchFamily="34" charset="0"/>
              </a:rPr>
              <a:t>ingravescente</a:t>
            </a:r>
            <a:r>
              <a:rPr lang="en-US" altLang="it-IT" sz="2500" b="1" dirty="0">
                <a:solidFill>
                  <a:srgbClr val="92D050"/>
                </a:solidFill>
                <a:cs typeface="Lucida Sans Unicode" panose="020B0602030504020204" pitchFamily="34" charset="0"/>
              </a:rPr>
              <a:t>.</a:t>
            </a:r>
          </a:p>
        </p:txBody>
      </p:sp>
      <p:sp>
        <p:nvSpPr>
          <p:cNvPr id="19468" name="Text Box 11">
            <a:extLst>
              <a:ext uri="{FF2B5EF4-FFF2-40B4-BE49-F238E27FC236}">
                <a16:creationId xmlns:a16="http://schemas.microsoft.com/office/drawing/2014/main" xmlns="" id="{9E8D27E1-A958-3E42-A555-783259BB8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4" y="3176589"/>
            <a:ext cx="42449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0819" rIns="81638" bIns="4081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37931725" indent="-37474525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defRPr/>
            </a:pPr>
            <a:r>
              <a:rPr lang="en-GB" altLang="it-IT" sz="2903" b="1" dirty="0" err="1">
                <a:solidFill>
                  <a:srgbClr val="FFFF00"/>
                </a:solidFill>
              </a:rPr>
              <a:t>Definizione</a:t>
            </a:r>
            <a:r>
              <a:rPr lang="en-GB" altLang="it-IT" sz="2903" b="1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7B5207F-85EA-DC48-BA24-01D9700D1DAD}"/>
              </a:ext>
            </a:extLst>
          </p:cNvPr>
          <p:cNvSpPr txBox="1"/>
          <p:nvPr/>
        </p:nvSpPr>
        <p:spPr>
          <a:xfrm>
            <a:off x="2014728" y="1911113"/>
            <a:ext cx="1500795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Da causa nota</a:t>
            </a:r>
          </a:p>
          <a:p>
            <a:r>
              <a:rPr lang="it-IT" dirty="0"/>
              <a:t>(farmaci, ecc.)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4E4975AA-FF21-A341-BFA3-CEE673B7FE50}"/>
              </a:ext>
            </a:extLst>
          </p:cNvPr>
          <p:cNvSpPr txBox="1"/>
          <p:nvPr/>
        </p:nvSpPr>
        <p:spPr>
          <a:xfrm>
            <a:off x="4021659" y="1882835"/>
            <a:ext cx="158203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Interstiziopatie</a:t>
            </a:r>
            <a:endParaRPr lang="it-IT" dirty="0"/>
          </a:p>
          <a:p>
            <a:pPr algn="ctr"/>
            <a:r>
              <a:rPr lang="it-IT" dirty="0"/>
              <a:t>Idiopatiche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6593AADF-6B05-A54B-B399-9A325A95A488}"/>
              </a:ext>
            </a:extLst>
          </p:cNvPr>
          <p:cNvSpPr txBox="1"/>
          <p:nvPr/>
        </p:nvSpPr>
        <p:spPr>
          <a:xfrm>
            <a:off x="6013451" y="1882835"/>
            <a:ext cx="173906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Granulomatosi</a:t>
            </a:r>
          </a:p>
          <a:p>
            <a:r>
              <a:rPr lang="it-IT" dirty="0"/>
              <a:t>(sarcoidosi, ecc.)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635074A1-8927-6244-A6E3-C190FB9058AF}"/>
              </a:ext>
            </a:extLst>
          </p:cNvPr>
          <p:cNvSpPr txBox="1"/>
          <p:nvPr/>
        </p:nvSpPr>
        <p:spPr>
          <a:xfrm>
            <a:off x="8005243" y="1862177"/>
            <a:ext cx="1608133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Altre PID</a:t>
            </a:r>
          </a:p>
          <a:p>
            <a:r>
              <a:rPr lang="it-IT" dirty="0"/>
              <a:t>(LAM, HX, ecc.)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57BAD54C-68CB-AB40-9568-421E2A16DDB3}"/>
              </a:ext>
            </a:extLst>
          </p:cNvPr>
          <p:cNvSpPr txBox="1"/>
          <p:nvPr/>
        </p:nvSpPr>
        <p:spPr>
          <a:xfrm>
            <a:off x="368489" y="4189863"/>
            <a:ext cx="10506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Patologia</a:t>
            </a:r>
          </a:p>
          <a:p>
            <a:endParaRPr lang="it-IT" dirty="0">
              <a:solidFill>
                <a:srgbClr val="FFFF00"/>
              </a:solidFill>
            </a:endParaRPr>
          </a:p>
          <a:p>
            <a:endParaRPr lang="it-IT" dirty="0">
              <a:solidFill>
                <a:srgbClr val="FFFF00"/>
              </a:solidFill>
            </a:endParaRP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dirty="0">
                <a:solidFill>
                  <a:srgbClr val="FFFF00"/>
                </a:solidFill>
              </a:rPr>
              <a:t>Funzione</a:t>
            </a:r>
          </a:p>
          <a:p>
            <a:endParaRPr lang="it-IT" dirty="0">
              <a:solidFill>
                <a:srgbClr val="FFFF00"/>
              </a:solidFill>
            </a:endParaRP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dirty="0">
                <a:solidFill>
                  <a:srgbClr val="FFFF00"/>
                </a:solidFill>
              </a:rPr>
              <a:t>Clinica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B354EE18-F8D2-0140-99FC-E028DFDA9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94921"/>
      </p:ext>
    </p:extLst>
  </p:cSld>
  <p:clrMapOvr>
    <a:masterClrMapping/>
  </p:clrMapOvr>
  <p:transition spd="med" advTm="1219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xmlns="" id="{F4376EBD-9F3B-6648-B407-AF7CCCFC9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-4191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>
                <a:solidFill>
                  <a:schemeClr val="tx1"/>
                </a:solidFill>
              </a:rPr>
              <a:t>Lobulo polmonare secondario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xmlns="" id="{6148907A-C07E-7547-8AF1-A719026F700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723900"/>
            <a:ext cx="8686800" cy="2209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it-IT" altLang="it-IT" sz="2400">
                <a:solidFill>
                  <a:srgbClr val="0070C0"/>
                </a:solidFill>
              </a:rPr>
              <a:t>Forma       	poliedrica</a:t>
            </a:r>
          </a:p>
          <a:p>
            <a:pPr eaLnBrk="1" hangingPunct="1"/>
            <a:r>
              <a:rPr lang="it-IT" altLang="it-IT" sz="2400">
                <a:solidFill>
                  <a:srgbClr val="0070C0"/>
                </a:solidFill>
              </a:rPr>
              <a:t>Diametro    	variabile da 1 a 2,5 cm</a:t>
            </a:r>
          </a:p>
          <a:p>
            <a:pPr eaLnBrk="1" hangingPunct="1"/>
            <a:r>
              <a:rPr lang="it-IT" altLang="it-IT" sz="2400">
                <a:solidFill>
                  <a:srgbClr val="0070C0"/>
                </a:solidFill>
              </a:rPr>
              <a:t>Contenuto   	acini polmonari (3-5 nel lobulo secondario)</a:t>
            </a:r>
          </a:p>
          <a:p>
            <a:pPr eaLnBrk="1" hangingPunct="1"/>
            <a:r>
              <a:rPr lang="it-IT" altLang="it-IT" sz="2400">
                <a:solidFill>
                  <a:srgbClr val="0070C0"/>
                </a:solidFill>
              </a:rPr>
              <a:t>Distribuzione 	non uniforme</a:t>
            </a:r>
          </a:p>
          <a:p>
            <a:pPr eaLnBrk="1" hangingPunct="1"/>
            <a:r>
              <a:rPr lang="it-IT" altLang="it-IT" sz="2400">
                <a:solidFill>
                  <a:srgbClr val="0070C0"/>
                </a:solidFill>
              </a:rPr>
              <a:t> un bronchiolo respiratorio per ogni acino	 </a:t>
            </a:r>
          </a:p>
        </p:txBody>
      </p:sp>
      <p:pic>
        <p:nvPicPr>
          <p:cNvPr id="37891" name="Picture 4" descr="Untitled-1-3">
            <a:extLst>
              <a:ext uri="{FF2B5EF4-FFF2-40B4-BE49-F238E27FC236}">
                <a16:creationId xmlns:a16="http://schemas.microsoft.com/office/drawing/2014/main" xmlns="" id="{FD96E07B-2793-7E4C-B802-DCEB5F683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41663"/>
            <a:ext cx="4800600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01">
            <a:extLst>
              <a:ext uri="{FF2B5EF4-FFF2-40B4-BE49-F238E27FC236}">
                <a16:creationId xmlns:a16="http://schemas.microsoft.com/office/drawing/2014/main" xmlns="" id="{BFDF9309-1F44-E240-9808-EF65690E2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16264"/>
            <a:ext cx="4383088" cy="3768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3" descr="lobulo2">
            <a:extLst>
              <a:ext uri="{FF2B5EF4-FFF2-40B4-BE49-F238E27FC236}">
                <a16:creationId xmlns:a16="http://schemas.microsoft.com/office/drawing/2014/main" xmlns="" id="{4E166251-431A-B44F-9709-2ACF7FC37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227" y="152400"/>
            <a:ext cx="1633537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37F8776E-AA8E-C74E-881F-294CC2E61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11243"/>
      </p:ext>
    </p:extLst>
  </p:cSld>
  <p:clrMapOvr>
    <a:masterClrMapping/>
  </p:clrMapOvr>
  <p:transition advTm="735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Line 8">
            <a:extLst>
              <a:ext uri="{FF2B5EF4-FFF2-40B4-BE49-F238E27FC236}">
                <a16:creationId xmlns:a16="http://schemas.microsoft.com/office/drawing/2014/main" xmlns="" id="{D33F1CFE-2F02-3B44-B606-2BA1C6A13E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1451" y="908050"/>
            <a:ext cx="770572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2589" tIns="41294" rIns="82589" bIns="41294" anchor="ctr"/>
          <a:lstStyle/>
          <a:p>
            <a:endParaRPr lang="it-IT"/>
          </a:p>
        </p:txBody>
      </p:sp>
      <p:sp>
        <p:nvSpPr>
          <p:cNvPr id="30722" name="CasellaDiTesto 1">
            <a:extLst>
              <a:ext uri="{FF2B5EF4-FFF2-40B4-BE49-F238E27FC236}">
                <a16:creationId xmlns:a16="http://schemas.microsoft.com/office/drawing/2014/main" xmlns="" id="{02B870D2-31E0-5A41-B326-10F6DC4D4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1"/>
            <a:ext cx="8894763" cy="7080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ja-JP" sz="2000" b="1" dirty="0">
                <a:solidFill>
                  <a:schemeClr val="bg2"/>
                </a:solidFill>
                <a:ea typeface="ＭＳ Ｐゴシック" panose="020B0600070205080204" pitchFamily="34" charset="-128"/>
              </a:rPr>
              <a:t>Vi sono oltre 200 entità nosologiche classificabili come pneumopatie infiltrative diffuse e più di 1000 cause di malattia</a:t>
            </a:r>
          </a:p>
        </p:txBody>
      </p:sp>
      <p:pic>
        <p:nvPicPr>
          <p:cNvPr id="30723" name="Immagine 1">
            <a:extLst>
              <a:ext uri="{FF2B5EF4-FFF2-40B4-BE49-F238E27FC236}">
                <a16:creationId xmlns:a16="http://schemas.microsoft.com/office/drawing/2014/main" xmlns="" id="{FE56E7ED-235F-6B41-BF8B-1F513A141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1268413"/>
            <a:ext cx="17272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asellaDiTesto 3">
            <a:extLst>
              <a:ext uri="{FF2B5EF4-FFF2-40B4-BE49-F238E27FC236}">
                <a16:creationId xmlns:a16="http://schemas.microsoft.com/office/drawing/2014/main" xmlns="" id="{557749ED-3DC0-7541-A833-0654EC645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151" y="3770314"/>
            <a:ext cx="17319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400">
                <a:ea typeface="ＭＳ Ｐゴシック" panose="020B0600070205080204" pitchFamily="34" charset="-128"/>
              </a:rPr>
              <a:t>Istiocitosi a cellule di Langerhans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1400">
              <a:ea typeface="ＭＳ Ｐゴシック" panose="020B0600070205080204" pitchFamily="34" charset="-128"/>
            </a:endParaRPr>
          </a:p>
        </p:txBody>
      </p:sp>
      <p:pic>
        <p:nvPicPr>
          <p:cNvPr id="30725" name="Immagine 4">
            <a:extLst>
              <a:ext uri="{FF2B5EF4-FFF2-40B4-BE49-F238E27FC236}">
                <a16:creationId xmlns:a16="http://schemas.microsoft.com/office/drawing/2014/main" xmlns="" id="{981D4FC6-D359-E34B-8835-B23BC565C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1052514"/>
            <a:ext cx="13731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CasellaDiTesto 10">
            <a:extLst>
              <a:ext uri="{FF2B5EF4-FFF2-40B4-BE49-F238E27FC236}">
                <a16:creationId xmlns:a16="http://schemas.microsoft.com/office/drawing/2014/main" xmlns="" id="{729AD566-BAAC-934A-88D1-CE38C39E4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139" y="3357563"/>
            <a:ext cx="1627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200">
                <a:ea typeface="ＭＳ Ｐゴシック" panose="020B0600070205080204" pitchFamily="34" charset="-128"/>
              </a:rPr>
              <a:t>Sindrome di Caplan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200">
                <a:ea typeface="ＭＳ Ｐゴシック" panose="020B0600070205080204" pitchFamily="34" charset="-128"/>
              </a:rPr>
              <a:t>(AR+pneumoconiosi)</a:t>
            </a:r>
          </a:p>
        </p:txBody>
      </p:sp>
      <p:pic>
        <p:nvPicPr>
          <p:cNvPr id="30727" name="Immagine 7">
            <a:extLst>
              <a:ext uri="{FF2B5EF4-FFF2-40B4-BE49-F238E27FC236}">
                <a16:creationId xmlns:a16="http://schemas.microsoft.com/office/drawing/2014/main" xmlns="" id="{4896E56A-0930-C347-98CD-48ACD64A3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096964"/>
            <a:ext cx="23907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Immagine 8">
            <a:extLst>
              <a:ext uri="{FF2B5EF4-FFF2-40B4-BE49-F238E27FC236}">
                <a16:creationId xmlns:a16="http://schemas.microsoft.com/office/drawing/2014/main" xmlns="" id="{F778E710-CA22-AA4B-AE66-41DDDBA4C4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2706688"/>
            <a:ext cx="2390775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Immagine 9">
            <a:extLst>
              <a:ext uri="{FF2B5EF4-FFF2-40B4-BE49-F238E27FC236}">
                <a16:creationId xmlns:a16="http://schemas.microsoft.com/office/drawing/2014/main" xmlns="" id="{C7062FD4-1362-5F4F-9614-1482DACBAA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64" y="4862514"/>
            <a:ext cx="2312987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CasellaDiTesto 15">
            <a:extLst>
              <a:ext uri="{FF2B5EF4-FFF2-40B4-BE49-F238E27FC236}">
                <a16:creationId xmlns:a16="http://schemas.microsoft.com/office/drawing/2014/main" xmlns="" id="{59DFF6E9-B467-5A49-861A-16F1C2729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2163" y="6308726"/>
            <a:ext cx="1846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400">
                <a:ea typeface="ＭＳ Ｐゴシック" panose="020B0600070205080204" pitchFamily="34" charset="-128"/>
              </a:rPr>
              <a:t>Polmonite da ipersensibilità acuta</a:t>
            </a:r>
          </a:p>
        </p:txBody>
      </p:sp>
      <p:pic>
        <p:nvPicPr>
          <p:cNvPr id="30731" name="Immagine 13">
            <a:extLst>
              <a:ext uri="{FF2B5EF4-FFF2-40B4-BE49-F238E27FC236}">
                <a16:creationId xmlns:a16="http://schemas.microsoft.com/office/drawing/2014/main" xmlns="" id="{1CFCF3B3-5312-4240-B939-18DA8B593B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076326"/>
            <a:ext cx="179070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CasellaDiTesto 19">
            <a:extLst>
              <a:ext uri="{FF2B5EF4-FFF2-40B4-BE49-F238E27FC236}">
                <a16:creationId xmlns:a16="http://schemas.microsoft.com/office/drawing/2014/main" xmlns="" id="{F8B50C97-3BDA-3440-9DE8-869EBB396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2075" y="2636839"/>
            <a:ext cx="1022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400">
                <a:ea typeface="ＭＳ Ｐゴシック" panose="020B0600070205080204" pitchFamily="34" charset="-128"/>
              </a:rPr>
              <a:t>Sarcoidosi</a:t>
            </a:r>
          </a:p>
        </p:txBody>
      </p:sp>
      <p:sp>
        <p:nvSpPr>
          <p:cNvPr id="30733" name="Rettangolo 14">
            <a:extLst>
              <a:ext uri="{FF2B5EF4-FFF2-40B4-BE49-F238E27FC236}">
                <a16:creationId xmlns:a16="http://schemas.microsoft.com/office/drawing/2014/main" xmlns="" id="{7FCEB5AA-57B9-7D4F-88C8-57B723154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463" y="4292601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400">
                <a:ea typeface="ＭＳ Ｐゴシック" panose="020B0600070205080204" pitchFamily="34" charset="-128"/>
              </a:rPr>
              <a:t>Fibroelastosi pleuropolmonare idiopatica</a:t>
            </a:r>
          </a:p>
        </p:txBody>
      </p:sp>
      <p:pic>
        <p:nvPicPr>
          <p:cNvPr id="30734" name="Immagine 16">
            <a:extLst>
              <a:ext uri="{FF2B5EF4-FFF2-40B4-BE49-F238E27FC236}">
                <a16:creationId xmlns:a16="http://schemas.microsoft.com/office/drawing/2014/main" xmlns="" id="{DC893819-CC2A-F94A-B9AD-840643A5DC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4" y="2952751"/>
            <a:ext cx="2706687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5" name="CasellaDiTesto 22">
            <a:extLst>
              <a:ext uri="{FF2B5EF4-FFF2-40B4-BE49-F238E27FC236}">
                <a16:creationId xmlns:a16="http://schemas.microsoft.com/office/drawing/2014/main" xmlns="" id="{05BF0413-D906-0C43-87D1-7AE7F3D14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209" y="4344989"/>
            <a:ext cx="24817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400">
                <a:ea typeface="ＭＳ Ｐゴシック" panose="020B0600070205080204" pitchFamily="34" charset="-128"/>
              </a:rPr>
              <a:t>Fibrosi polmonare Idiopatica </a:t>
            </a:r>
          </a:p>
        </p:txBody>
      </p:sp>
      <p:pic>
        <p:nvPicPr>
          <p:cNvPr id="30736" name="Immagine 18">
            <a:extLst>
              <a:ext uri="{FF2B5EF4-FFF2-40B4-BE49-F238E27FC236}">
                <a16:creationId xmlns:a16="http://schemas.microsoft.com/office/drawing/2014/main" xmlns="" id="{FA239250-310A-C24C-99DB-CD81F24C6E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5868988"/>
            <a:ext cx="24955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7" name="CasellaDiTesto 26">
            <a:extLst>
              <a:ext uri="{FF2B5EF4-FFF2-40B4-BE49-F238E27FC236}">
                <a16:creationId xmlns:a16="http://schemas.microsoft.com/office/drawing/2014/main" xmlns="" id="{F07F66C0-1554-A64D-926C-198420233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939" y="5927725"/>
            <a:ext cx="15779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400">
                <a:ea typeface="ＭＳ Ｐゴシック" panose="020B0600070205080204" pitchFamily="34" charset="-128"/>
              </a:rPr>
              <a:t>Granulomatosi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400">
                <a:ea typeface="ＭＳ Ｐゴシック" panose="020B0600070205080204" pitchFamily="34" charset="-128"/>
              </a:rPr>
              <a:t>con poliangite (sindrome di Chrug-Strauss)</a:t>
            </a:r>
          </a:p>
        </p:txBody>
      </p:sp>
      <p:pic>
        <p:nvPicPr>
          <p:cNvPr id="30738" name="Immagine 21">
            <a:extLst>
              <a:ext uri="{FF2B5EF4-FFF2-40B4-BE49-F238E27FC236}">
                <a16:creationId xmlns:a16="http://schemas.microsoft.com/office/drawing/2014/main" xmlns="" id="{414EF521-CC28-964F-A3A2-0F65C537BF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4394200"/>
            <a:ext cx="201612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Immagine 23">
            <a:extLst>
              <a:ext uri="{FF2B5EF4-FFF2-40B4-BE49-F238E27FC236}">
                <a16:creationId xmlns:a16="http://schemas.microsoft.com/office/drawing/2014/main" xmlns="" id="{77F2F7D1-226C-2946-AB9B-F247402104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4643438"/>
            <a:ext cx="26209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Picture 20">
            <a:extLst>
              <a:ext uri="{FF2B5EF4-FFF2-40B4-BE49-F238E27FC236}">
                <a16:creationId xmlns:a16="http://schemas.microsoft.com/office/drawing/2014/main" xmlns="" id="{7DC2C082-203A-FE44-B93D-061D81D655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1" y="1000125"/>
            <a:ext cx="111442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1" name="CasellaDiTesto 22">
            <a:extLst>
              <a:ext uri="{FF2B5EF4-FFF2-40B4-BE49-F238E27FC236}">
                <a16:creationId xmlns:a16="http://schemas.microsoft.com/office/drawing/2014/main" xmlns="" id="{B5214D7D-2637-5B4D-A205-A725B6FA9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9400" y="2227264"/>
            <a:ext cx="1498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400">
                <a:ea typeface="ＭＳ Ｐゴシック" panose="020B0600070205080204" pitchFamily="34" charset="-128"/>
              </a:rPr>
              <a:t>COP –polmonite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400">
                <a:ea typeface="ＭＳ Ｐゴシック" panose="020B0600070205080204" pitchFamily="34" charset="-128"/>
              </a:rPr>
              <a:t>Organizzativa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400">
                <a:ea typeface="ＭＳ Ｐゴシック" panose="020B0600070205080204" pitchFamily="34" charset="-128"/>
              </a:rPr>
              <a:t>Criptogenica</a:t>
            </a:r>
          </a:p>
        </p:txBody>
      </p:sp>
      <p:pic>
        <p:nvPicPr>
          <p:cNvPr id="30742" name="Picture 23">
            <a:extLst>
              <a:ext uri="{FF2B5EF4-FFF2-40B4-BE49-F238E27FC236}">
                <a16:creationId xmlns:a16="http://schemas.microsoft.com/office/drawing/2014/main" xmlns="" id="{D150CEDE-B015-4345-8FEC-61CF7D8857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13926" y="3406775"/>
            <a:ext cx="854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24">
            <a:extLst>
              <a:ext uri="{FF2B5EF4-FFF2-40B4-BE49-F238E27FC236}">
                <a16:creationId xmlns:a16="http://schemas.microsoft.com/office/drawing/2014/main" xmlns="" id="{8A3C4280-6850-C54A-B667-FBF7DB0C34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4" y="4625975"/>
            <a:ext cx="100488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4" name="CasellaDiTesto 19">
            <a:extLst>
              <a:ext uri="{FF2B5EF4-FFF2-40B4-BE49-F238E27FC236}">
                <a16:creationId xmlns:a16="http://schemas.microsoft.com/office/drawing/2014/main" xmlns="" id="{A36C2052-16AE-CD43-A287-79E09D015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6" y="5502276"/>
            <a:ext cx="1762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400">
                <a:ea typeface="ＭＳ Ｐゴシック" panose="020B0600070205080204" pitchFamily="34" charset="-128"/>
              </a:rPr>
              <a:t>Proteinosi alveolare</a:t>
            </a:r>
          </a:p>
        </p:txBody>
      </p:sp>
      <p:pic>
        <p:nvPicPr>
          <p:cNvPr id="30745" name="Picture 26">
            <a:extLst>
              <a:ext uri="{FF2B5EF4-FFF2-40B4-BE49-F238E27FC236}">
                <a16:creationId xmlns:a16="http://schemas.microsoft.com/office/drawing/2014/main" xmlns="" id="{80927420-716F-ED42-AE48-C751F6B227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4303713"/>
            <a:ext cx="914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D56FB4F6-9E84-5B46-A605-5AC784F433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33050" y="17296"/>
            <a:ext cx="1758949" cy="103521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EFC94266-6C1C-FA41-AF88-D526400EC5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464" y="0"/>
            <a:ext cx="1520824" cy="13271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205CA206-86EE-E247-AC75-428C89B61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4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26"/>
    </mc:Choice>
    <mc:Fallback xmlns="">
      <p:transition spd="slow" advTm="26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16963</TotalTime>
  <Words>173</Words>
  <Application>Microsoft Office PowerPoint</Application>
  <PresentationFormat>Personalizzato</PresentationFormat>
  <Paragraphs>68</Paragraphs>
  <Slides>6</Slides>
  <Notes>2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Malattie della pleura</vt:lpstr>
      <vt:lpstr>Presentazione standard di PowerPoint</vt:lpstr>
      <vt:lpstr>Pleura normale</vt:lpstr>
      <vt:lpstr>Presentazione standard di PowerPoint</vt:lpstr>
      <vt:lpstr>Lobulo polmonare secondario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marco.confalonieri@asuits.sanita.fvg.it</dc:creator>
  <cp:lastModifiedBy>Luca</cp:lastModifiedBy>
  <cp:revision>95</cp:revision>
  <dcterms:created xsi:type="dcterms:W3CDTF">2018-11-11T21:38:19Z</dcterms:created>
  <dcterms:modified xsi:type="dcterms:W3CDTF">2021-01-07T18:44:43Z</dcterms:modified>
</cp:coreProperties>
</file>