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7"/>
  </p:notesMasterIdLst>
  <p:sldIdLst>
    <p:sldId id="337" r:id="rId2"/>
    <p:sldId id="341" r:id="rId3"/>
    <p:sldId id="755" r:id="rId4"/>
    <p:sldId id="356" r:id="rId5"/>
    <p:sldId id="511" r:id="rId6"/>
    <p:sldId id="484" r:id="rId7"/>
    <p:sldId id="2847" r:id="rId8"/>
    <p:sldId id="559" r:id="rId9"/>
    <p:sldId id="2845" r:id="rId10"/>
    <p:sldId id="319" r:id="rId11"/>
    <p:sldId id="325" r:id="rId12"/>
    <p:sldId id="328" r:id="rId13"/>
    <p:sldId id="326" r:id="rId14"/>
    <p:sldId id="2848" r:id="rId15"/>
    <p:sldId id="2849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77"/>
    <p:restoredTop sz="94696"/>
  </p:normalViewPr>
  <p:slideViewPr>
    <p:cSldViewPr snapToGrid="0" snapToObjects="1">
      <p:cViewPr varScale="1">
        <p:scale>
          <a:sx n="79" d="100"/>
          <a:sy n="79" d="100"/>
        </p:scale>
        <p:origin x="-108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="" xmlns:a16="http://schemas.microsoft.com/office/drawing/2014/main" id="{D39CD917-6957-974D-B127-D68DDD834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080431-362A-2F44-A8BB-8F2F05235959}" type="slidenum">
              <a:rPr lang="en-US" altLang="it-IT">
                <a:latin typeface="Tahoma" panose="020B0604030504040204" pitchFamily="34" charset="0"/>
              </a:rPr>
              <a:pPr/>
              <a:t>4</a:t>
            </a:fld>
            <a:endParaRPr lang="en-US" altLang="it-IT">
              <a:latin typeface="Tahoma" panose="020B060403050404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="" xmlns:a16="http://schemas.microsoft.com/office/drawing/2014/main" id="{B7823A03-BB10-A84B-AC88-E7CD0C318E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="" xmlns:a16="http://schemas.microsoft.com/office/drawing/2014/main" id="{3CCFEFCD-F353-4A4B-B652-FA8526911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869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D9307C-9D54-574F-9B99-EE88BEABFD02}" type="slidenum">
              <a:rPr lang="en-US"/>
              <a:pPr/>
              <a:t>6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90513" y="641350"/>
            <a:ext cx="5624512" cy="3163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0527" y="4009159"/>
            <a:ext cx="4965606" cy="379845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lIns="0" tIns="7915" rIns="0" bIns="0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US" sz="900" dirty="0"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Figure 1. Three-Dimensional Reconstructions of Axial CT Images of the Left Lung after a Right-Sided </a:t>
            </a:r>
            <a:r>
              <a:rPr lang="en-US" sz="900" dirty="0" err="1"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Pneumonectomy</a:t>
            </a:r>
            <a:r>
              <a:rPr lang="en-US" sz="900" dirty="0"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. The reconstructions, shown in three projections, are based on CT scans of contiguous 10-mm sections in 1995 and 5-mm sections in 2010 and are presented with identical scaling.</a:t>
            </a:r>
          </a:p>
        </p:txBody>
      </p:sp>
    </p:spTree>
    <p:extLst>
      <p:ext uri="{BB962C8B-B14F-4D97-AF65-F5344CB8AC3E}">
        <p14:creationId xmlns:p14="http://schemas.microsoft.com/office/powerpoint/2010/main" val="358280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5C31E30-2048-6C43-A294-251ADA71E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A084E-3A14-254B-AB5F-F0B18E3FC39C}" type="slidenum">
              <a:rPr lang="nl-NL" altLang="it-IT"/>
              <a:pPr/>
              <a:t>14</a:t>
            </a:fld>
            <a:endParaRPr lang="nl-NL" altLang="it-IT"/>
          </a:p>
        </p:txBody>
      </p:sp>
      <p:sp>
        <p:nvSpPr>
          <p:cNvPr id="403458" name="Rectangle 2">
            <a:extLst>
              <a:ext uri="{FF2B5EF4-FFF2-40B4-BE49-F238E27FC236}">
                <a16:creationId xmlns:a16="http://schemas.microsoft.com/office/drawing/2014/main" xmlns="" id="{E64CECCA-44FB-0742-B341-1AA3DB051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xmlns="" id="{9EDA4FE6-B8AB-A346-9964-37A245CD2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054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5DDC8523-3DFA-D549-A8A7-FA2964F03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59A4D-78B1-F546-BB11-4DF397B7EE41}" type="slidenum">
              <a:rPr lang="nl-NL" altLang="it-IT"/>
              <a:pPr/>
              <a:t>15</a:t>
            </a:fld>
            <a:endParaRPr lang="nl-NL" altLang="it-IT"/>
          </a:p>
        </p:txBody>
      </p:sp>
      <p:sp>
        <p:nvSpPr>
          <p:cNvPr id="442370" name="Rectangle 2">
            <a:extLst>
              <a:ext uri="{FF2B5EF4-FFF2-40B4-BE49-F238E27FC236}">
                <a16:creationId xmlns="" xmlns:a16="http://schemas.microsoft.com/office/drawing/2014/main" id="{15C724EC-5605-4941-BDC6-5AD60B988D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="" xmlns:a16="http://schemas.microsoft.com/office/drawing/2014/main" id="{D180B964-9B29-AA46-9455-5465F596A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362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="" xmlns:a16="http://schemas.microsoft.com/office/drawing/2014/main" id="{09773C7A-B574-344A-B6E3-9F272F73C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B2D6BF1-3942-6340-A22A-770E6826C85B}"/>
              </a:ext>
            </a:extLst>
          </p:cNvPr>
          <p:cNvSpPr txBox="1">
            <a:spLocks/>
          </p:cNvSpPr>
          <p:nvPr userDrawn="1"/>
        </p:nvSpPr>
        <p:spPr>
          <a:xfrm>
            <a:off x="599017" y="609600"/>
            <a:ext cx="8026400" cy="8016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baseline="0">
                <a:solidFill>
                  <a:srgbClr val="0088B8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z="280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2" y="1566333"/>
            <a:ext cx="11292585" cy="4654550"/>
          </a:xfrm>
        </p:spPr>
        <p:txBody>
          <a:bodyPr>
            <a:normAutofit/>
          </a:bodyPr>
          <a:lstStyle>
            <a:lvl1pPr algn="l"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598312" y="555625"/>
            <a:ext cx="8444089" cy="6223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88B8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3924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29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tiff"/><Relationship Id="rId2" Type="http://schemas.openxmlformats.org/officeDocument/2006/relationships/audio" Target="../media/media1.m4a"/><Relationship Id="rId16" Type="http://schemas.openxmlformats.org/officeDocument/2006/relationships/image" Target="../media/image14.png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14.m4a"/><Relationship Id="rId7" Type="http://schemas.openxmlformats.org/officeDocument/2006/relationships/image" Target="../media/image41.jpe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40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6.jpeg"/><Relationship Id="rId11" Type="http://schemas.openxmlformats.org/officeDocument/2006/relationships/image" Target="../media/image1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3C152F01-477D-F348-80FB-0629A28FAEAA}"/>
              </a:ext>
            </a:extLst>
          </p:cNvPr>
          <p:cNvGrpSpPr>
            <a:grpSpLocks/>
          </p:cNvGrpSpPr>
          <p:nvPr/>
        </p:nvGrpSpPr>
        <p:grpSpPr bwMode="auto">
          <a:xfrm>
            <a:off x="7408817" y="9635"/>
            <a:ext cx="4110037" cy="3114675"/>
            <a:chOff x="3045" y="66"/>
            <a:chExt cx="2589" cy="1962"/>
          </a:xfrm>
        </p:grpSpPr>
        <p:pic>
          <p:nvPicPr>
            <p:cNvPr id="39955" name="Picture 3">
              <a:extLst>
                <a:ext uri="{FF2B5EF4-FFF2-40B4-BE49-F238E27FC236}">
                  <a16:creationId xmlns="" xmlns:a16="http://schemas.microsoft.com/office/drawing/2014/main" id="{E517E6AF-164D-1E45-A48C-EC8D43889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" y="66"/>
              <a:ext cx="1974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4">
              <a:extLst>
                <a:ext uri="{FF2B5EF4-FFF2-40B4-BE49-F238E27FC236}">
                  <a16:creationId xmlns="" xmlns:a16="http://schemas.microsoft.com/office/drawing/2014/main" id="{61B20195-F349-3F40-B0DA-CDC1C3E1C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4450" y="1528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5">
              <a:extLst>
                <a:ext uri="{FF2B5EF4-FFF2-40B4-BE49-F238E27FC236}">
                  <a16:creationId xmlns="" xmlns:a16="http://schemas.microsoft.com/office/drawing/2014/main" id="{B45540D1-7104-0049-BB90-49CB92722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55" b="43219"/>
            <a:stretch>
              <a:fillRect/>
            </a:stretch>
          </p:blipFill>
          <p:spPr bwMode="auto">
            <a:xfrm>
              <a:off x="4370" y="1528"/>
              <a:ext cx="1264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6" descr="Simboli_Noduli">
              <a:extLst>
                <a:ext uri="{FF2B5EF4-FFF2-40B4-BE49-F238E27FC236}">
                  <a16:creationId xmlns="" xmlns:a16="http://schemas.microsoft.com/office/drawing/2014/main" id="{44D0F7D8-E225-1640-ADAA-D5174ADEA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" y="653"/>
              <a:ext cx="397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="" xmlns:a16="http://schemas.microsoft.com/office/drawing/2014/main" id="{8903DEBA-EB92-824F-9880-4FC1AED40C0B}"/>
              </a:ext>
            </a:extLst>
          </p:cNvPr>
          <p:cNvGrpSpPr>
            <a:grpSpLocks/>
          </p:cNvGrpSpPr>
          <p:nvPr/>
        </p:nvGrpSpPr>
        <p:grpSpPr bwMode="auto">
          <a:xfrm>
            <a:off x="2890837" y="121103"/>
            <a:ext cx="4073525" cy="3030538"/>
            <a:chOff x="201" y="92"/>
            <a:chExt cx="2566" cy="1909"/>
          </a:xfrm>
        </p:grpSpPr>
        <p:pic>
          <p:nvPicPr>
            <p:cNvPr id="39950" name="Picture 8" descr="Reticoli_HRTC">
              <a:extLst>
                <a:ext uri="{FF2B5EF4-FFF2-40B4-BE49-F238E27FC236}">
                  <a16:creationId xmlns="" xmlns:a16="http://schemas.microsoft.com/office/drawing/2014/main" id="{41F91D9B-1B61-6F4E-A558-CDB4DF794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" y="92"/>
              <a:ext cx="1925" cy="1909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0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9">
              <a:extLst>
                <a:ext uri="{FF2B5EF4-FFF2-40B4-BE49-F238E27FC236}">
                  <a16:creationId xmlns="" xmlns:a16="http://schemas.microsoft.com/office/drawing/2014/main" id="{E1E3E687-298E-5C49-B5CC-C479C882E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1601" y="1544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10">
              <a:extLst>
                <a:ext uri="{FF2B5EF4-FFF2-40B4-BE49-F238E27FC236}">
                  <a16:creationId xmlns="" xmlns:a16="http://schemas.microsoft.com/office/drawing/2014/main" id="{FA6A917A-64B3-6C4D-A42F-6A8A22B67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4" r="77673" b="31604"/>
            <a:stretch>
              <a:fillRect/>
            </a:stretch>
          </p:blipFill>
          <p:spPr bwMode="auto">
            <a:xfrm>
              <a:off x="1465" y="1488"/>
              <a:ext cx="128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3" name="Rectangle 11">
              <a:extLst>
                <a:ext uri="{FF2B5EF4-FFF2-40B4-BE49-F238E27FC236}">
                  <a16:creationId xmlns="" xmlns:a16="http://schemas.microsoft.com/office/drawing/2014/main" id="{B6A392E2-4153-1F49-BFA4-B9F98E5C8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772"/>
              <a:ext cx="0" cy="17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pic>
          <p:nvPicPr>
            <p:cNvPr id="39954" name="Picture 12" descr="Simboli_Reticoli">
              <a:extLst>
                <a:ext uri="{FF2B5EF4-FFF2-40B4-BE49-F238E27FC236}">
                  <a16:creationId xmlns="" xmlns:a16="http://schemas.microsoft.com/office/drawing/2014/main" id="{A49CB6EF-4C55-DA41-8550-A2C959CA4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948EB0"/>
                </a:clrFrom>
                <a:clrTo>
                  <a:srgbClr val="948EB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" y="653"/>
              <a:ext cx="413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3">
            <a:extLst>
              <a:ext uri="{FF2B5EF4-FFF2-40B4-BE49-F238E27FC236}">
                <a16:creationId xmlns="" xmlns:a16="http://schemas.microsoft.com/office/drawing/2014/main" id="{5437A94E-07FD-9C44-8402-882E039F4AB3}"/>
              </a:ext>
            </a:extLst>
          </p:cNvPr>
          <p:cNvGrpSpPr>
            <a:grpSpLocks/>
          </p:cNvGrpSpPr>
          <p:nvPr/>
        </p:nvGrpSpPr>
        <p:grpSpPr bwMode="auto">
          <a:xfrm>
            <a:off x="2822621" y="3728585"/>
            <a:ext cx="4014788" cy="3008312"/>
            <a:chOff x="234" y="2341"/>
            <a:chExt cx="2529" cy="1895"/>
          </a:xfrm>
        </p:grpSpPr>
        <p:pic>
          <p:nvPicPr>
            <p:cNvPr id="39946" name="Picture 14" descr="Spazi aerei_HRTC">
              <a:extLst>
                <a:ext uri="{FF2B5EF4-FFF2-40B4-BE49-F238E27FC236}">
                  <a16:creationId xmlns="" xmlns:a16="http://schemas.microsoft.com/office/drawing/2014/main" id="{C273A8CB-2E8F-1748-9FBF-D6071B102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2341"/>
              <a:ext cx="1910" cy="1895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1F54EB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15" descr="Simboli_Alveoli">
              <a:extLst>
                <a:ext uri="{FF2B5EF4-FFF2-40B4-BE49-F238E27FC236}">
                  <a16:creationId xmlns="" xmlns:a16="http://schemas.microsoft.com/office/drawing/2014/main" id="{B9CB8BCF-9297-DE45-B317-45FC4F170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09">
              <a:off x="2271" y="2723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16">
              <a:extLst>
                <a:ext uri="{FF2B5EF4-FFF2-40B4-BE49-F238E27FC236}">
                  <a16:creationId xmlns="" xmlns:a16="http://schemas.microsoft.com/office/drawing/2014/main" id="{C55553FD-493F-F644-B310-EA2F8F110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1585" y="3730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9" name="Picture 17">
              <a:extLst>
                <a:ext uri="{FF2B5EF4-FFF2-40B4-BE49-F238E27FC236}">
                  <a16:creationId xmlns="" xmlns:a16="http://schemas.microsoft.com/office/drawing/2014/main" id="{59D20BB8-655A-A946-B121-0F3E07297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64" b="39604"/>
            <a:stretch>
              <a:fillRect/>
            </a:stretch>
          </p:blipFill>
          <p:spPr bwMode="auto">
            <a:xfrm>
              <a:off x="1513" y="3667"/>
              <a:ext cx="125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8">
            <a:extLst>
              <a:ext uri="{FF2B5EF4-FFF2-40B4-BE49-F238E27FC236}">
                <a16:creationId xmlns="" xmlns:a16="http://schemas.microsoft.com/office/drawing/2014/main" id="{DCE245F3-0337-5A4D-93A2-8E5B6BA219F7}"/>
              </a:ext>
            </a:extLst>
          </p:cNvPr>
          <p:cNvGrpSpPr>
            <a:grpSpLocks/>
          </p:cNvGrpSpPr>
          <p:nvPr/>
        </p:nvGrpSpPr>
        <p:grpSpPr bwMode="auto">
          <a:xfrm>
            <a:off x="7362341" y="3799092"/>
            <a:ext cx="4122737" cy="3021012"/>
            <a:chOff x="3037" y="2291"/>
            <a:chExt cx="2597" cy="1903"/>
          </a:xfrm>
        </p:grpSpPr>
        <p:pic>
          <p:nvPicPr>
            <p:cNvPr id="39942" name="Picture 19" descr="Cisti_HRTC">
              <a:extLst>
                <a:ext uri="{FF2B5EF4-FFF2-40B4-BE49-F238E27FC236}">
                  <a16:creationId xmlns="" xmlns:a16="http://schemas.microsoft.com/office/drawing/2014/main" id="{128CE3C9-0388-784D-AF06-F72C2CE29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2291"/>
              <a:ext cx="1918" cy="1903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F3052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20">
              <a:extLst>
                <a:ext uri="{FF2B5EF4-FFF2-40B4-BE49-F238E27FC236}">
                  <a16:creationId xmlns="" xmlns:a16="http://schemas.microsoft.com/office/drawing/2014/main" id="{7CA259D0-E5A4-4D4A-B4A5-7B3C874D5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 r="79758" b="72945"/>
            <a:stretch>
              <a:fillRect/>
            </a:stretch>
          </p:blipFill>
          <p:spPr bwMode="auto">
            <a:xfrm>
              <a:off x="4468" y="3667"/>
              <a:ext cx="116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21" descr="Simboli_Cisti">
              <a:extLst>
                <a:ext uri="{FF2B5EF4-FFF2-40B4-BE49-F238E27FC236}">
                  <a16:creationId xmlns="" xmlns:a16="http://schemas.microsoft.com/office/drawing/2014/main" id="{5F6A004F-ECEC-234C-A433-43FEF6BD2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" y="2723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22">
              <a:extLst>
                <a:ext uri="{FF2B5EF4-FFF2-40B4-BE49-F238E27FC236}">
                  <a16:creationId xmlns="" xmlns:a16="http://schemas.microsoft.com/office/drawing/2014/main" id="{4352FDD8-F230-BD40-9613-406A4E6D0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11" r="5069" b="40703"/>
            <a:stretch>
              <a:fillRect/>
            </a:stretch>
          </p:blipFill>
          <p:spPr bwMode="auto">
            <a:xfrm>
              <a:off x="4537" y="3692"/>
              <a:ext cx="106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6">
            <a:extLst>
              <a:ext uri="{FF2B5EF4-FFF2-40B4-BE49-F238E27FC236}">
                <a16:creationId xmlns="" xmlns:a16="http://schemas.microsoft.com/office/drawing/2014/main" id="{342DCF36-DB9D-A947-BF00-00FC62C6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2948947"/>
            <a:ext cx="8158162" cy="90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11526" tIns="311526" rIns="311526" bIns="311526" anchor="ctr" anchorCtr="1">
            <a:spAutoFit/>
          </a:bodyPr>
          <a:lstStyle>
            <a:lvl1pPr marL="323850" indent="-3238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i="1">
                <a:solidFill>
                  <a:schemeClr val="hlink"/>
                </a:solidFill>
              </a:rPr>
              <a:t>Maffessanti &amp; Dalpiaz, Pneumopatie Infiltrative Diffuse, Springer 2004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3582CA92-A4E2-9C41-A9EA-14ACC2BBE884}"/>
              </a:ext>
            </a:extLst>
          </p:cNvPr>
          <p:cNvSpPr txBox="1"/>
          <p:nvPr/>
        </p:nvSpPr>
        <p:spPr>
          <a:xfrm>
            <a:off x="71059" y="797710"/>
            <a:ext cx="23832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highlight>
                  <a:srgbClr val="FFFF00"/>
                </a:highlight>
              </a:rPr>
              <a:t>Riconoscere i pattern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ovvero</a:t>
            </a:r>
          </a:p>
          <a:p>
            <a:pPr algn="ctr"/>
            <a:endParaRPr lang="it-IT" dirty="0">
              <a:highlight>
                <a:srgbClr val="FFFF00"/>
              </a:highlight>
            </a:endParaRPr>
          </a:p>
          <a:p>
            <a:pPr algn="ctr"/>
            <a:r>
              <a:rPr lang="it-IT" b="1" dirty="0">
                <a:highlight>
                  <a:srgbClr val="FFFF00"/>
                </a:highlight>
              </a:rPr>
              <a:t>Accendere i fari </a:t>
            </a:r>
          </a:p>
          <a:p>
            <a:pPr algn="ctr"/>
            <a:endParaRPr lang="it-IT" b="1" dirty="0">
              <a:highlight>
                <a:srgbClr val="FFFF00"/>
              </a:highlight>
            </a:endParaRPr>
          </a:p>
          <a:p>
            <a:pPr algn="ctr"/>
            <a:r>
              <a:rPr lang="it-IT" b="1" dirty="0">
                <a:highlight>
                  <a:srgbClr val="FFFF00"/>
                </a:highlight>
              </a:rPr>
              <a:t>nella nebbia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4C09699-4362-2346-A86B-4C92F83F4C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229" y="4014020"/>
            <a:ext cx="2274045" cy="20462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9E8CB655-ECA7-FB4C-BE71-528518FA8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71"/>
    </mc:Choice>
    <mc:Fallback xmlns="">
      <p:transition spd="slow" advTm="6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5">
            <a:extLst>
              <a:ext uri="{FF2B5EF4-FFF2-40B4-BE49-F238E27FC236}">
                <a16:creationId xmlns="" xmlns:a16="http://schemas.microsoft.com/office/drawing/2014/main" id="{389BFBDE-9C14-1045-8F4D-5594A870C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2549AFD3-B439-5148-8F47-235A76340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4" y="3026279"/>
            <a:ext cx="4673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A3A6D072-9309-874A-9AB8-DE1AA3B58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64" y="3026279"/>
            <a:ext cx="4470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229FC98-FE46-1C42-9DD9-67613215B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1"/>
    </mc:Choice>
    <mc:Fallback xmlns="">
      <p:transition spd="slow" advTm="6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282BB4E-85D8-F645-88A8-B2D54AB5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255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it-IT" sz="4000" b="1" dirty="0">
                <a:solidFill>
                  <a:srgbClr val="0070C0"/>
                </a:solidFill>
              </a:rPr>
              <a:t>BAL in malattie linfoproliferative polmonari</a:t>
            </a:r>
            <a:r>
              <a:rPr lang="it-IT" altLang="it-IT" sz="1000" dirty="0"/>
              <a:t/>
            </a:r>
            <a:br>
              <a:rPr lang="it-IT" altLang="it-IT" sz="1000" dirty="0"/>
            </a:br>
            <a:r>
              <a:rPr lang="it-IT" altLang="it-IT" sz="1000" dirty="0"/>
              <a:t/>
            </a:r>
            <a:br>
              <a:rPr lang="it-IT" altLang="it-IT" sz="1000" dirty="0"/>
            </a:br>
            <a:r>
              <a:rPr lang="it-IT" altLang="it-IT" sz="1000" dirty="0"/>
              <a:t/>
            </a:r>
            <a:br>
              <a:rPr lang="it-IT" altLang="it-IT" sz="1000" dirty="0"/>
            </a:br>
            <a:r>
              <a:rPr lang="it-IT" altLang="it-IT" sz="4000" dirty="0"/>
              <a:t>In casi sospetti :</a:t>
            </a:r>
          </a:p>
        </p:txBody>
      </p:sp>
      <p:sp>
        <p:nvSpPr>
          <p:cNvPr id="87042" name="Segnaposto contenuto 2">
            <a:extLst>
              <a:ext uri="{FF2B5EF4-FFF2-40B4-BE49-F238E27FC236}">
                <a16:creationId xmlns="" xmlns:a16="http://schemas.microsoft.com/office/drawing/2014/main" id="{9D5A2D16-FA69-0148-993A-48F79C448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854325"/>
            <a:ext cx="8229600" cy="4025900"/>
          </a:xfrm>
        </p:spPr>
        <p:txBody>
          <a:bodyPr/>
          <a:lstStyle/>
          <a:p>
            <a:r>
              <a:rPr lang="it-IT" altLang="it-IT" dirty="0"/>
              <a:t>CD20+ (B linfociti)</a:t>
            </a:r>
          </a:p>
          <a:p>
            <a:r>
              <a:rPr lang="it-IT" altLang="it-IT" dirty="0"/>
              <a:t>Catene leggere K e L (soprattutto per linfomi B MALT </a:t>
            </a:r>
            <a:r>
              <a:rPr lang="it-IT" altLang="it-IT" dirty="0" err="1"/>
              <a:t>type</a:t>
            </a:r>
            <a:r>
              <a:rPr lang="it-IT" altLang="it-IT" dirty="0"/>
              <a:t>)</a:t>
            </a:r>
          </a:p>
          <a:p>
            <a:r>
              <a:rPr lang="it-IT" altLang="it-IT" dirty="0"/>
              <a:t>CD5, CD10, CD19 e catene leggere per LLC e linfoma </a:t>
            </a:r>
            <a:r>
              <a:rPr lang="it-IT" altLang="it-IT" dirty="0" err="1"/>
              <a:t>centrofollicolare</a:t>
            </a:r>
            <a:endParaRPr lang="it-IT" altLang="it-IT" dirty="0"/>
          </a:p>
          <a:p>
            <a:r>
              <a:rPr lang="it-IT" altLang="it-IT" dirty="0"/>
              <a:t>CD25+  per </a:t>
            </a:r>
            <a:r>
              <a:rPr lang="it-IT" altLang="it-IT" dirty="0" err="1"/>
              <a:t>hairy</a:t>
            </a:r>
            <a:r>
              <a:rPr lang="it-IT" altLang="it-IT" dirty="0"/>
              <a:t> </a:t>
            </a:r>
            <a:r>
              <a:rPr lang="it-IT" altLang="it-IT" dirty="0" err="1"/>
              <a:t>cell</a:t>
            </a:r>
            <a:r>
              <a:rPr lang="it-IT" altLang="it-IT" dirty="0"/>
              <a:t> </a:t>
            </a:r>
            <a:r>
              <a:rPr lang="it-IT" altLang="it-IT" dirty="0" err="1"/>
              <a:t>leukemia</a:t>
            </a:r>
            <a:endParaRPr lang="it-IT" altLang="it-IT" dirty="0"/>
          </a:p>
          <a:p>
            <a:r>
              <a:rPr lang="it-IT" altLang="it-IT" dirty="0"/>
              <a:t>CD38+ per plasmacellule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FA8655F-9156-C249-A2AF-7A6A7BE98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7"/>
    </mc:Choice>
    <mc:Fallback xmlns="">
      <p:transition spd="slow" advTm="2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1CC8A4D-7753-8C47-88A6-50B420166678}"/>
              </a:ext>
            </a:extLst>
          </p:cNvPr>
          <p:cNvGraphicFramePr>
            <a:graphicFrameLocks noGrp="1"/>
          </p:cNvGraphicFramePr>
          <p:nvPr/>
        </p:nvGraphicFramePr>
        <p:xfrm>
          <a:off x="2398714" y="1576388"/>
          <a:ext cx="7534275" cy="5010150"/>
        </p:xfrm>
        <a:graphic>
          <a:graphicData uri="http://schemas.openxmlformats.org/drawingml/2006/table">
            <a:tbl>
              <a:tblPr/>
              <a:tblGrid>
                <a:gridCol w="1255712">
                  <a:extLst>
                    <a:ext uri="{9D8B030D-6E8A-4147-A177-3AD203B41FA5}">
                      <a16:colId xmlns="" xmlns:a16="http://schemas.microsoft.com/office/drawing/2014/main" val="976424634"/>
                    </a:ext>
                  </a:extLst>
                </a:gridCol>
                <a:gridCol w="1255713">
                  <a:extLst>
                    <a:ext uri="{9D8B030D-6E8A-4147-A177-3AD203B41FA5}">
                      <a16:colId xmlns="" xmlns:a16="http://schemas.microsoft.com/office/drawing/2014/main" val="2547772852"/>
                    </a:ext>
                  </a:extLst>
                </a:gridCol>
                <a:gridCol w="1255712">
                  <a:extLst>
                    <a:ext uri="{9D8B030D-6E8A-4147-A177-3AD203B41FA5}">
                      <a16:colId xmlns="" xmlns:a16="http://schemas.microsoft.com/office/drawing/2014/main" val="3192051214"/>
                    </a:ext>
                  </a:extLst>
                </a:gridCol>
                <a:gridCol w="1255713">
                  <a:extLst>
                    <a:ext uri="{9D8B030D-6E8A-4147-A177-3AD203B41FA5}">
                      <a16:colId xmlns="" xmlns:a16="http://schemas.microsoft.com/office/drawing/2014/main" val="3433684333"/>
                    </a:ext>
                  </a:extLst>
                </a:gridCol>
                <a:gridCol w="1255712">
                  <a:extLst>
                    <a:ext uri="{9D8B030D-6E8A-4147-A177-3AD203B41FA5}">
                      <a16:colId xmlns="" xmlns:a16="http://schemas.microsoft.com/office/drawing/2014/main" val="1672836012"/>
                    </a:ext>
                  </a:extLst>
                </a:gridCol>
                <a:gridCol w="1255713">
                  <a:extLst>
                    <a:ext uri="{9D8B030D-6E8A-4147-A177-3AD203B41FA5}">
                      <a16:colId xmlns="" xmlns:a16="http://schemas.microsoft.com/office/drawing/2014/main" val="2567492388"/>
                    </a:ext>
                  </a:extLst>
                </a:gridCol>
              </a:tblGrid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Pattern  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RB-ILD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8182329"/>
                  </a:ext>
                </a:extLst>
              </a:tr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Neutrofili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682463"/>
                  </a:ext>
                </a:extLst>
              </a:tr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Linfociti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384114"/>
                  </a:ext>
                </a:extLst>
              </a:tr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Macrofagi alveolari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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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521170"/>
                  </a:ext>
                </a:extLst>
              </a:tr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Eosinofili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cs typeface="Arial" panose="020B0604020202020204" pitchFamily="34" charset="0"/>
                        </a:rPr>
                        <a:t>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7544485"/>
                  </a:ext>
                </a:extLst>
              </a:tr>
              <a:tr h="835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Basofili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02976"/>
                  </a:ext>
                </a:extLst>
              </a:tr>
            </a:tbl>
          </a:graphicData>
        </a:graphic>
      </p:graphicFrame>
      <p:sp>
        <p:nvSpPr>
          <p:cNvPr id="89140" name="TextBox 5">
            <a:extLst>
              <a:ext uri="{FF2B5EF4-FFF2-40B4-BE49-F238E27FC236}">
                <a16:creationId xmlns="" xmlns:a16="http://schemas.microsoft.com/office/drawing/2014/main" id="{44ADD7BC-173F-FE48-A3FB-698DE1C7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1049338"/>
            <a:ext cx="3441968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Polmoniti interstiziali idiopatiche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FED8832-37BF-6147-8C2B-B429C9458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9"/>
    </mc:Choice>
    <mc:Fallback xmlns="">
      <p:transition spd="slow" advTm="2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3">
            <a:extLst>
              <a:ext uri="{FF2B5EF4-FFF2-40B4-BE49-F238E27FC236}">
                <a16:creationId xmlns="" xmlns:a16="http://schemas.microsoft.com/office/drawing/2014/main" id="{EC686792-CF30-E944-BDD5-3A4CAA17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1FD4949-C9A2-4A4B-9B4E-B195F8F5EC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it-IT" altLang="it-IT" sz="2700" b="1" dirty="0">
                <a:solidFill>
                  <a:srgbClr val="222268"/>
                </a:solidFill>
              </a:rPr>
              <a:t>Sarcoidosi</a:t>
            </a:r>
          </a:p>
          <a:p>
            <a:pPr marL="0" indent="0">
              <a:lnSpc>
                <a:spcPct val="80000"/>
              </a:lnSpc>
              <a:buNone/>
            </a:pPr>
            <a:endParaRPr lang="it-IT" altLang="it-IT" sz="1300" dirty="0"/>
          </a:p>
          <a:p>
            <a:pPr>
              <a:lnSpc>
                <a:spcPct val="80000"/>
              </a:lnSpc>
            </a:pPr>
            <a:r>
              <a:rPr lang="it-IT" altLang="it-IT" sz="1300" b="1" dirty="0"/>
              <a:t>Linfocitosi</a:t>
            </a:r>
            <a:r>
              <a:rPr lang="it-IT" altLang="it-IT" sz="1300" dirty="0"/>
              <a:t> su BAL incostante e altamente variabile (10-15% pz hanno BAL normale)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Sono presenti su BAL quasi </a:t>
            </a:r>
            <a:r>
              <a:rPr lang="it-IT" altLang="it-IT" sz="1300" b="1" dirty="0"/>
              <a:t>solo T-linfociti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BAL: prevalenza CD4+, ma “quasi patognomonico” è un </a:t>
            </a:r>
            <a:r>
              <a:rPr lang="it-IT" altLang="it-IT" sz="1300" b="1" dirty="0"/>
              <a:t>rapporto CD4:CD8 &gt; 3.5-4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Nei soggetti trattati e/o asintomatici i CD4+ su BAL si riducono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I </a:t>
            </a:r>
            <a:r>
              <a:rPr lang="it-IT" altLang="it-IT" sz="1300" b="1" dirty="0"/>
              <a:t>pazienti acuti </a:t>
            </a:r>
            <a:r>
              <a:rPr lang="it-IT" altLang="it-IT" sz="1300" dirty="0"/>
              <a:t>con sindrome di </a:t>
            </a:r>
            <a:r>
              <a:rPr lang="it-IT" altLang="it-IT" sz="1300" dirty="0" err="1"/>
              <a:t>Loefgren</a:t>
            </a:r>
            <a:r>
              <a:rPr lang="it-IT" altLang="it-IT" sz="1300" dirty="0"/>
              <a:t> (eritema nodoso, </a:t>
            </a:r>
            <a:r>
              <a:rPr lang="it-IT" altLang="it-IT" sz="1300" dirty="0" err="1"/>
              <a:t>linfoadenopatia</a:t>
            </a:r>
            <a:r>
              <a:rPr lang="it-IT" altLang="it-IT" sz="1300" dirty="0"/>
              <a:t> bi-ilare, artralgie) e con sindrome di </a:t>
            </a:r>
            <a:r>
              <a:rPr lang="it-IT" altLang="it-IT" sz="1300" dirty="0" err="1"/>
              <a:t>Heerfordt</a:t>
            </a:r>
            <a:r>
              <a:rPr lang="it-IT" altLang="it-IT" sz="1300" dirty="0"/>
              <a:t> (uveite, parotite, paralisi facciale) presentano valori elevati di CD4/CD8 </a:t>
            </a:r>
          </a:p>
          <a:p>
            <a:pPr>
              <a:lnSpc>
                <a:spcPct val="80000"/>
              </a:lnSpc>
            </a:pPr>
            <a:r>
              <a:rPr lang="it-IT" altLang="it-IT" sz="1300" b="1" dirty="0"/>
              <a:t>Risposta alla terapia</a:t>
            </a:r>
            <a:r>
              <a:rPr lang="it-IT" altLang="it-IT" sz="1300" dirty="0"/>
              <a:t>. Nel 90% dei casi di sarcoidosi polmonare attiva si ha linfocitosi su BAL (attorno 40%) che scende al 30% dopo trattamento.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Nella </a:t>
            </a:r>
            <a:r>
              <a:rPr lang="it-IT" altLang="it-IT" sz="1300" b="1" dirty="0"/>
              <a:t>sarcoidosi cronica </a:t>
            </a:r>
            <a:r>
              <a:rPr lang="it-IT" altLang="it-IT" sz="1300" dirty="0"/>
              <a:t>in fase avanzata aumento </a:t>
            </a:r>
            <a:r>
              <a:rPr lang="it-IT" altLang="it-IT" sz="1300" dirty="0" err="1"/>
              <a:t>N</a:t>
            </a:r>
            <a:r>
              <a:rPr lang="it-IT" altLang="it-IT" sz="1300" dirty="0"/>
              <a:t>% e anche </a:t>
            </a:r>
            <a:r>
              <a:rPr lang="it-IT" altLang="it-IT" sz="1300" dirty="0" err="1"/>
              <a:t>mast</a:t>
            </a:r>
            <a:r>
              <a:rPr lang="it-IT" altLang="it-IT" sz="1300" dirty="0"/>
              <a:t> cellule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F359DF-C14E-6842-B0B3-D9DD1E6615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it-IT" altLang="it-IT" sz="2700" b="1" dirty="0">
                <a:solidFill>
                  <a:srgbClr val="00B050"/>
                </a:solidFill>
              </a:rPr>
              <a:t>Polmonite da ipersensibilità (HP)</a:t>
            </a:r>
          </a:p>
          <a:p>
            <a:pPr>
              <a:lnSpc>
                <a:spcPct val="80000"/>
              </a:lnSpc>
            </a:pPr>
            <a:endParaRPr lang="it-IT" altLang="it-IT" sz="1300" dirty="0"/>
          </a:p>
          <a:p>
            <a:pPr>
              <a:lnSpc>
                <a:spcPct val="80000"/>
              </a:lnSpc>
            </a:pPr>
            <a:r>
              <a:rPr lang="it-IT" altLang="it-IT" sz="1300" dirty="0"/>
              <a:t>È la PID con </a:t>
            </a:r>
            <a:r>
              <a:rPr lang="it-IT" altLang="it-IT" sz="1300" b="1" dirty="0"/>
              <a:t>maggior numero di linfociti </a:t>
            </a:r>
            <a:r>
              <a:rPr lang="it-IT" altLang="it-IT" sz="1300" dirty="0"/>
              <a:t>su BAL (aumento conta totale e %)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Quando L&gt;50% su BAL pensare a HP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Netta prevalenza </a:t>
            </a:r>
            <a:r>
              <a:rPr lang="it-IT" altLang="it-IT" sz="1300" b="1" dirty="0"/>
              <a:t>T-Linfociti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BAL: prevalenza </a:t>
            </a:r>
            <a:r>
              <a:rPr lang="it-IT" altLang="it-IT" sz="1300" b="1" dirty="0"/>
              <a:t>CD8+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nelle forme di </a:t>
            </a:r>
            <a:r>
              <a:rPr lang="it-IT" altLang="it-IT" sz="1300" b="1" dirty="0"/>
              <a:t>HP croniche e/o a tendenza </a:t>
            </a:r>
            <a:r>
              <a:rPr lang="it-IT" altLang="it-IT" sz="1300" b="1" dirty="0" err="1"/>
              <a:t>fibrosante</a:t>
            </a:r>
            <a:r>
              <a:rPr lang="it-IT" altLang="it-IT" sz="1300" dirty="0"/>
              <a:t> è stato riscontrato nel BAL aumento CD4+ (</a:t>
            </a:r>
            <a:r>
              <a:rPr lang="it-IT" altLang="it-IT" sz="1300" dirty="0" err="1"/>
              <a:t>Murayama</a:t>
            </a:r>
            <a:r>
              <a:rPr lang="it-IT" altLang="it-IT" sz="1300" dirty="0"/>
              <a:t> 1993, </a:t>
            </a:r>
            <a:r>
              <a:rPr lang="it-IT" altLang="it-IT" sz="1300" dirty="0" err="1"/>
              <a:t>Barrera</a:t>
            </a:r>
            <a:r>
              <a:rPr lang="it-IT" altLang="it-IT" sz="1300" dirty="0"/>
              <a:t> 2008)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Si possono trovare aumentate su BAL le </a:t>
            </a:r>
            <a:r>
              <a:rPr lang="it-IT" altLang="it-IT" sz="1300" b="1" dirty="0"/>
              <a:t>plasmacellule e le CD56+ (NK)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Una </a:t>
            </a:r>
            <a:r>
              <a:rPr lang="it-IT" altLang="it-IT" sz="1300" b="1" dirty="0"/>
              <a:t>citologia normale esclude </a:t>
            </a:r>
            <a:r>
              <a:rPr lang="it-IT" altLang="it-IT" sz="1300" dirty="0"/>
              <a:t>le forme acute e subacute</a:t>
            </a:r>
          </a:p>
          <a:p>
            <a:pPr>
              <a:lnSpc>
                <a:spcPct val="80000"/>
              </a:lnSpc>
            </a:pPr>
            <a:r>
              <a:rPr lang="it-IT" altLang="it-IT" sz="1300" dirty="0"/>
              <a:t>Nelle </a:t>
            </a:r>
            <a:r>
              <a:rPr lang="it-IT" altLang="it-IT" sz="1300" b="1" dirty="0"/>
              <a:t>HP acute </a:t>
            </a:r>
            <a:r>
              <a:rPr lang="it-IT" altLang="it-IT" sz="1300" dirty="0"/>
              <a:t>(&lt; 1week) possono aumentare i neutrofili su BAL e anche E% e plasmacellule</a:t>
            </a:r>
          </a:p>
        </p:txBody>
      </p:sp>
      <p:sp>
        <p:nvSpPr>
          <p:cNvPr id="88069" name="CasellaDiTesto 1">
            <a:extLst>
              <a:ext uri="{FF2B5EF4-FFF2-40B4-BE49-F238E27FC236}">
                <a16:creationId xmlns="" xmlns:a16="http://schemas.microsoft.com/office/drawing/2014/main" id="{ED843E28-259B-2441-9712-EB13AA7F4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9" y="6126163"/>
            <a:ext cx="6695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B0F0"/>
                </a:solidFill>
              </a:rPr>
              <a:t>Se linfociti B nel BAL considerare malattie linfoproliferative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D97E33C-46A6-424F-B9E7-766FA1227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74"/>
    </mc:Choice>
    <mc:Fallback xmlns="">
      <p:transition spd="slow" advTm="6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xmlns="" id="{4C1DC69F-6422-2046-A033-6C11A4BF2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400" b="1" dirty="0">
                <a:solidFill>
                  <a:srgbClr val="FFFF00"/>
                </a:solidFill>
              </a:rPr>
              <a:t>BAL: Cellule </a:t>
            </a:r>
            <a:r>
              <a:rPr lang="en-US" altLang="it-IT" sz="2400" b="1" dirty="0" err="1">
                <a:solidFill>
                  <a:srgbClr val="FFFF00"/>
                </a:solidFill>
              </a:rPr>
              <a:t>normalmente</a:t>
            </a:r>
            <a:r>
              <a:rPr lang="en-US" altLang="it-IT" sz="2400" b="1" dirty="0">
                <a:solidFill>
                  <a:srgbClr val="FFFF00"/>
                </a:solidFill>
              </a:rPr>
              <a:t> </a:t>
            </a:r>
            <a:r>
              <a:rPr lang="en-US" altLang="it-IT" sz="2400" b="1" dirty="0" err="1">
                <a:solidFill>
                  <a:srgbClr val="FFFF00"/>
                </a:solidFill>
              </a:rPr>
              <a:t>presenti</a:t>
            </a:r>
            <a:endParaRPr lang="nl-NL" altLang="it-IT" sz="2400" b="1" dirty="0">
              <a:solidFill>
                <a:srgbClr val="FFFF00"/>
              </a:solidFill>
            </a:endParaRPr>
          </a:p>
        </p:txBody>
      </p:sp>
      <p:sp>
        <p:nvSpPr>
          <p:cNvPr id="108548" name="Text Box 4">
            <a:extLst>
              <a:ext uri="{FF2B5EF4-FFF2-40B4-BE49-F238E27FC236}">
                <a16:creationId xmlns:a16="http://schemas.microsoft.com/office/drawing/2014/main" xmlns="" id="{DD2EC477-883F-2041-B163-F302FBF97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8288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 err="1">
                <a:solidFill>
                  <a:schemeClr val="bg1"/>
                </a:solidFill>
              </a:rPr>
              <a:t>Macrofagi</a:t>
            </a:r>
            <a:r>
              <a:rPr lang="en-US" altLang="it-IT" sz="2400" dirty="0">
                <a:solidFill>
                  <a:schemeClr val="bg1"/>
                </a:solidFill>
              </a:rPr>
              <a:t> </a:t>
            </a:r>
            <a:r>
              <a:rPr lang="en-US" altLang="it-IT" sz="2400" dirty="0" err="1">
                <a:solidFill>
                  <a:schemeClr val="bg1"/>
                </a:solidFill>
              </a:rPr>
              <a:t>alveolari</a:t>
            </a:r>
            <a:r>
              <a:rPr lang="en-US" altLang="it-IT" sz="2400" dirty="0">
                <a:solidFill>
                  <a:schemeClr val="bg1"/>
                </a:solidFill>
              </a:rPr>
              <a:t> : 80-90%</a:t>
            </a:r>
            <a:endParaRPr lang="nl-NL" altLang="it-IT" sz="2400" dirty="0">
              <a:solidFill>
                <a:schemeClr val="bg1"/>
              </a:solidFill>
            </a:endParaRPr>
          </a:p>
        </p:txBody>
      </p:sp>
      <p:sp>
        <p:nvSpPr>
          <p:cNvPr id="108550" name="Text Box 6">
            <a:extLst>
              <a:ext uri="{FF2B5EF4-FFF2-40B4-BE49-F238E27FC236}">
                <a16:creationId xmlns:a16="http://schemas.microsoft.com/office/drawing/2014/main" xmlns="" id="{9F81EDDB-E101-8F4C-A2CA-5EDCB256C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867400"/>
            <a:ext cx="325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 err="1">
                <a:solidFill>
                  <a:schemeClr val="bg1"/>
                </a:solidFill>
              </a:rPr>
              <a:t>Basofili</a:t>
            </a:r>
            <a:r>
              <a:rPr lang="en-US" altLang="it-IT" sz="2400" dirty="0">
                <a:solidFill>
                  <a:schemeClr val="bg1"/>
                </a:solidFill>
              </a:rPr>
              <a:t>: &lt; 1%</a:t>
            </a:r>
            <a:endParaRPr lang="nl-NL" altLang="it-IT" sz="2400" dirty="0">
              <a:solidFill>
                <a:schemeClr val="bg1"/>
              </a:solidFill>
            </a:endParaRP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xmlns="" id="{49405157-6C2B-EE49-8824-C7970B943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738" y="4876800"/>
            <a:ext cx="3598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 err="1">
                <a:solidFill>
                  <a:schemeClr val="bg1"/>
                </a:solidFill>
              </a:rPr>
              <a:t>Eosinofili</a:t>
            </a:r>
            <a:r>
              <a:rPr lang="en-US" altLang="it-IT" sz="2400" dirty="0">
                <a:solidFill>
                  <a:schemeClr val="bg1"/>
                </a:solidFill>
              </a:rPr>
              <a:t>: &lt; 1%</a:t>
            </a:r>
            <a:endParaRPr lang="nl-NL" altLang="it-IT" sz="2400" dirty="0">
              <a:solidFill>
                <a:schemeClr val="bg1"/>
              </a:solidFill>
            </a:endParaRPr>
          </a:p>
        </p:txBody>
      </p:sp>
      <p:sp>
        <p:nvSpPr>
          <p:cNvPr id="108554" name="Text Box 10">
            <a:extLst>
              <a:ext uri="{FF2B5EF4-FFF2-40B4-BE49-F238E27FC236}">
                <a16:creationId xmlns:a16="http://schemas.microsoft.com/office/drawing/2014/main" xmlns="" id="{7147A5B9-A00D-D249-8E72-5552CF8F6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3962401"/>
            <a:ext cx="421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 err="1">
                <a:solidFill>
                  <a:schemeClr val="bg1"/>
                </a:solidFill>
              </a:rPr>
              <a:t>Neutrofili</a:t>
            </a:r>
            <a:r>
              <a:rPr lang="en-US" altLang="it-IT" sz="2400" dirty="0">
                <a:solidFill>
                  <a:schemeClr val="bg1"/>
                </a:solidFill>
              </a:rPr>
              <a:t>: 1-3%</a:t>
            </a:r>
            <a:endParaRPr lang="nl-NL" altLang="it-IT" sz="2400" dirty="0">
              <a:solidFill>
                <a:schemeClr val="bg1"/>
              </a:solidFill>
            </a:endParaRPr>
          </a:p>
          <a:p>
            <a:endParaRPr lang="nl-NL" altLang="it-IT" sz="2400" dirty="0">
              <a:solidFill>
                <a:schemeClr val="bg1"/>
              </a:solidFill>
            </a:endParaRP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xmlns="" id="{CF9312CF-A71B-6C42-8C83-B5B208663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576" y="2971800"/>
            <a:ext cx="408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 err="1">
                <a:solidFill>
                  <a:schemeClr val="bg1"/>
                </a:solidFill>
              </a:rPr>
              <a:t>Linfociti</a:t>
            </a:r>
            <a:r>
              <a:rPr lang="en-US" altLang="it-IT" sz="2400" dirty="0">
                <a:solidFill>
                  <a:schemeClr val="bg1"/>
                </a:solidFill>
              </a:rPr>
              <a:t> : 5-15%</a:t>
            </a:r>
            <a:endParaRPr lang="nl-NL" altLang="it-IT" sz="2400" dirty="0">
              <a:solidFill>
                <a:schemeClr val="bg1"/>
              </a:solidFill>
            </a:endParaRPr>
          </a:p>
        </p:txBody>
      </p:sp>
      <p:pic>
        <p:nvPicPr>
          <p:cNvPr id="108559" name="Picture 15" descr="AM">
            <a:extLst>
              <a:ext uri="{FF2B5EF4-FFF2-40B4-BE49-F238E27FC236}">
                <a16:creationId xmlns:a16="http://schemas.microsoft.com/office/drawing/2014/main" xmlns="" id="{B4F9D348-98F1-0D4E-96F2-7A8F763D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1"/>
            <a:ext cx="1143000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0" name="Picture 16" descr="Lym">
            <a:extLst>
              <a:ext uri="{FF2B5EF4-FFF2-40B4-BE49-F238E27FC236}">
                <a16:creationId xmlns:a16="http://schemas.microsoft.com/office/drawing/2014/main" xmlns="" id="{25828932-16CA-A547-9A2C-608BB58C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819400"/>
            <a:ext cx="75882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1" name="Picture 17" descr="PMN">
            <a:extLst>
              <a:ext uri="{FF2B5EF4-FFF2-40B4-BE49-F238E27FC236}">
                <a16:creationId xmlns:a16="http://schemas.microsoft.com/office/drawing/2014/main" xmlns="" id="{3A373603-1931-E24C-BA32-1A476E3D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914400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2" name="Picture 18" descr="EO">
            <a:extLst>
              <a:ext uri="{FF2B5EF4-FFF2-40B4-BE49-F238E27FC236}">
                <a16:creationId xmlns:a16="http://schemas.microsoft.com/office/drawing/2014/main" xmlns="" id="{39885F11-08E8-CF4C-9001-F93F910C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48200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3" name="Picture 19" descr="MC">
            <a:extLst>
              <a:ext uri="{FF2B5EF4-FFF2-40B4-BE49-F238E27FC236}">
                <a16:creationId xmlns:a16="http://schemas.microsoft.com/office/drawing/2014/main" xmlns="" id="{209B22B6-1D8E-BC42-8658-DA3B929E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91200"/>
            <a:ext cx="68580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0E233A0-62A9-C545-B449-5BCAAFB953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9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"/>
    </mc:Choice>
    <mc:Fallback xmlns="">
      <p:transition spd="slow" advTm="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Text Box 10">
            <a:extLst>
              <a:ext uri="{FF2B5EF4-FFF2-40B4-BE49-F238E27FC236}">
                <a16:creationId xmlns="" xmlns:a16="http://schemas.microsoft.com/office/drawing/2014/main" id="{6FE1915B-BA7C-0042-9B85-FFA0FAD2E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4352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3400" dirty="0" err="1"/>
              <a:t>L’importanza</a:t>
            </a:r>
            <a:r>
              <a:rPr lang="en-US" altLang="it-IT" sz="3400" dirty="0"/>
              <a:t> di </a:t>
            </a:r>
            <a:r>
              <a:rPr lang="en-US" altLang="it-IT" sz="3400" dirty="0" err="1"/>
              <a:t>colorazioni</a:t>
            </a:r>
            <a:r>
              <a:rPr lang="en-US" altLang="it-IT" sz="3400" dirty="0"/>
              <a:t> </a:t>
            </a:r>
            <a:r>
              <a:rPr lang="en-US" altLang="it-IT" sz="3400" dirty="0" err="1"/>
              <a:t>mirate</a:t>
            </a:r>
            <a:r>
              <a:rPr lang="en-US" altLang="it-IT" sz="3400" dirty="0"/>
              <a:t> </a:t>
            </a:r>
            <a:r>
              <a:rPr lang="en-US" altLang="it-IT" sz="3400" dirty="0" err="1"/>
              <a:t>su</a:t>
            </a:r>
            <a:r>
              <a:rPr lang="en-US" altLang="it-IT" sz="3400" dirty="0"/>
              <a:t> BAL: </a:t>
            </a:r>
          </a:p>
          <a:p>
            <a:pPr algn="ctr"/>
            <a:r>
              <a:rPr lang="en-US" altLang="it-IT" sz="3400" dirty="0" err="1"/>
              <a:t>Perls</a:t>
            </a:r>
            <a:r>
              <a:rPr lang="en-US" altLang="it-IT" sz="3400" dirty="0"/>
              <a:t> staining o Blu di Prussia</a:t>
            </a:r>
            <a:endParaRPr lang="nl-NL" altLang="it-IT" sz="3400" dirty="0"/>
          </a:p>
        </p:txBody>
      </p:sp>
      <p:sp>
        <p:nvSpPr>
          <p:cNvPr id="98315" name="Text Box 11">
            <a:extLst>
              <a:ext uri="{FF2B5EF4-FFF2-40B4-BE49-F238E27FC236}">
                <a16:creationId xmlns="" xmlns:a16="http://schemas.microsoft.com/office/drawing/2014/main" id="{E99C7F01-B99D-9541-B22B-5A78D794F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52601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>
                <a:solidFill>
                  <a:schemeClr val="bg1"/>
                </a:solidFill>
              </a:rPr>
              <a:t>Patient suffering from </a:t>
            </a:r>
          </a:p>
          <a:p>
            <a:pPr algn="ctr"/>
            <a:r>
              <a:rPr lang="en-US" altLang="it-IT" sz="2000">
                <a:solidFill>
                  <a:schemeClr val="bg1"/>
                </a:solidFill>
              </a:rPr>
              <a:t>diffuse alveolar haemorrhage (DAH)</a:t>
            </a:r>
            <a:endParaRPr lang="nl-NL" altLang="it-IT" sz="2000">
              <a:solidFill>
                <a:schemeClr val="bg1"/>
              </a:solidFill>
            </a:endParaRPr>
          </a:p>
        </p:txBody>
      </p:sp>
      <p:sp>
        <p:nvSpPr>
          <p:cNvPr id="98316" name="Text Box 12">
            <a:extLst>
              <a:ext uri="{FF2B5EF4-FFF2-40B4-BE49-F238E27FC236}">
                <a16:creationId xmlns="" xmlns:a16="http://schemas.microsoft.com/office/drawing/2014/main" id="{7CB604F6-551F-8846-B2F8-F84C5906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14801"/>
            <a:ext cx="4019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dirty="0" err="1">
                <a:solidFill>
                  <a:srgbClr val="FF9933"/>
                </a:solidFill>
              </a:rPr>
              <a:t>Aspetto</a:t>
            </a:r>
            <a:r>
              <a:rPr lang="en-US" altLang="it-IT" dirty="0">
                <a:solidFill>
                  <a:srgbClr val="FF9933"/>
                </a:solidFill>
              </a:rPr>
              <a:t> </a:t>
            </a:r>
            <a:r>
              <a:rPr lang="en-US" altLang="it-IT" dirty="0" err="1">
                <a:solidFill>
                  <a:srgbClr val="FF9933"/>
                </a:solidFill>
              </a:rPr>
              <a:t>macroscopico</a:t>
            </a:r>
            <a:r>
              <a:rPr lang="en-US" altLang="it-IT" dirty="0">
                <a:solidFill>
                  <a:srgbClr val="FF9933"/>
                </a:solidFill>
              </a:rPr>
              <a:t> BAL</a:t>
            </a:r>
            <a:endParaRPr lang="nl-NL" altLang="it-IT" dirty="0">
              <a:solidFill>
                <a:srgbClr val="FF9933"/>
              </a:solidFill>
            </a:endParaRPr>
          </a:p>
        </p:txBody>
      </p:sp>
      <p:sp>
        <p:nvSpPr>
          <p:cNvPr id="98317" name="Text Box 13">
            <a:extLst>
              <a:ext uri="{FF2B5EF4-FFF2-40B4-BE49-F238E27FC236}">
                <a16:creationId xmlns="" xmlns:a16="http://schemas.microsoft.com/office/drawing/2014/main" id="{2835B1E3-49BB-1E49-B76D-4B2FF3F9B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14801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dirty="0" err="1">
                <a:solidFill>
                  <a:srgbClr val="FF9933"/>
                </a:solidFill>
              </a:rPr>
              <a:t>Ascpetto</a:t>
            </a:r>
            <a:r>
              <a:rPr lang="en-US" altLang="it-IT" dirty="0">
                <a:solidFill>
                  <a:srgbClr val="FF9933"/>
                </a:solidFill>
              </a:rPr>
              <a:t> </a:t>
            </a:r>
            <a:r>
              <a:rPr lang="en-US" altLang="it-IT" dirty="0" err="1">
                <a:solidFill>
                  <a:srgbClr val="FF9933"/>
                </a:solidFill>
              </a:rPr>
              <a:t>microscopico</a:t>
            </a:r>
            <a:r>
              <a:rPr lang="en-US" altLang="it-IT" dirty="0">
                <a:solidFill>
                  <a:srgbClr val="FF9933"/>
                </a:solidFill>
              </a:rPr>
              <a:t> BAL</a:t>
            </a:r>
            <a:endParaRPr lang="nl-NL" altLang="it-IT" dirty="0">
              <a:solidFill>
                <a:srgbClr val="FF9933"/>
              </a:solidFill>
            </a:endParaRPr>
          </a:p>
        </p:txBody>
      </p:sp>
      <p:pic>
        <p:nvPicPr>
          <p:cNvPr id="98323" name="Picture 19" descr="Image1">
            <a:extLst>
              <a:ext uri="{FF2B5EF4-FFF2-40B4-BE49-F238E27FC236}">
                <a16:creationId xmlns="" xmlns:a16="http://schemas.microsoft.com/office/drawing/2014/main" id="{4D90AC66-8799-8A45-B4DB-8A1B8089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71601"/>
            <a:ext cx="25146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Picture 21">
            <a:extLst>
              <a:ext uri="{FF2B5EF4-FFF2-40B4-BE49-F238E27FC236}">
                <a16:creationId xmlns="" xmlns:a16="http://schemas.microsoft.com/office/drawing/2014/main" id="{2C0649B6-EC8E-DB46-B89D-80B9A863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1422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6" name="Picture 22">
            <a:extLst>
              <a:ext uri="{FF2B5EF4-FFF2-40B4-BE49-F238E27FC236}">
                <a16:creationId xmlns="" xmlns:a16="http://schemas.microsoft.com/office/drawing/2014/main" id="{C3D416BF-1544-B748-B42A-131BDD1C3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25253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7" name="Picture 23">
            <a:extLst>
              <a:ext uri="{FF2B5EF4-FFF2-40B4-BE49-F238E27FC236}">
                <a16:creationId xmlns="" xmlns:a16="http://schemas.microsoft.com/office/drawing/2014/main" id="{3832197A-DE05-5248-91B7-E6751108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1"/>
            <a:ext cx="2438400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8" name="Picture 24">
            <a:extLst>
              <a:ext uri="{FF2B5EF4-FFF2-40B4-BE49-F238E27FC236}">
                <a16:creationId xmlns="" xmlns:a16="http://schemas.microsoft.com/office/drawing/2014/main" id="{EDA0B329-864A-8E48-82E1-108E01A4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4648200"/>
            <a:ext cx="156686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="" xmlns:a16="http://schemas.microsoft.com/office/drawing/2014/main" id="{39AF6267-2B20-814D-8446-6A288ED9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4648199"/>
            <a:ext cx="1566863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A4DD382-45FF-E84B-B655-419973DB9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9"/>
    </mc:Choice>
    <mc:Fallback xmlns="">
      <p:transition spd="slow" advTm="3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EP_Fernandez_017">
            <a:extLst>
              <a:ext uri="{FF2B5EF4-FFF2-40B4-BE49-F238E27FC236}">
                <a16:creationId xmlns="" xmlns:a16="http://schemas.microsoft.com/office/drawing/2014/main" id="{3BB55AFE-6369-9349-BE12-F03E2F9F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r="5969" b="9152"/>
          <a:stretch>
            <a:fillRect/>
          </a:stretch>
        </p:blipFill>
        <p:spPr bwMode="auto">
          <a:xfrm>
            <a:off x="6332538" y="3429000"/>
            <a:ext cx="40624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A60B33-129C-F844-8263-E7EA51FE6C2E}"/>
              </a:ext>
            </a:extLst>
          </p:cNvPr>
          <p:cNvSpPr txBox="1"/>
          <p:nvPr/>
        </p:nvSpPr>
        <p:spPr>
          <a:xfrm>
            <a:off x="8039101" y="5817392"/>
            <a:ext cx="423193" cy="282578"/>
          </a:xfrm>
          <a:prstGeom prst="rect">
            <a:avLst/>
          </a:prstGeom>
          <a:solidFill>
            <a:schemeClr val="accent4">
              <a:lumMod val="25000"/>
              <a:alpha val="14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1588" indent="-1588" defTabSz="741363">
              <a:lnSpc>
                <a:spcPct val="110000"/>
              </a:lnSpc>
              <a:defRPr/>
            </a:pPr>
            <a:r>
              <a:rPr lang="it-IT" dirty="0">
                <a:solidFill>
                  <a:srgbClr val="2C0D31"/>
                </a:solidFill>
                <a:highlight>
                  <a:srgbClr val="FFFF00"/>
                </a:highlight>
                <a:latin typeface="Times New Roman"/>
                <a:ea typeface="Arial" charset="0"/>
                <a:cs typeface="Arial" charset="0"/>
              </a:rPr>
              <a:t>CEP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4ECDB916-5E75-5D40-99E1-B68186AA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9" y="3429001"/>
            <a:ext cx="40354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6A397E-2FE1-EE49-AE8B-6659F58F91CD}"/>
              </a:ext>
            </a:extLst>
          </p:cNvPr>
          <p:cNvSpPr txBox="1"/>
          <p:nvPr/>
        </p:nvSpPr>
        <p:spPr>
          <a:xfrm>
            <a:off x="3451226" y="5817392"/>
            <a:ext cx="500137" cy="282578"/>
          </a:xfrm>
          <a:prstGeom prst="rect">
            <a:avLst/>
          </a:prstGeom>
          <a:solidFill>
            <a:schemeClr val="accent4">
              <a:lumMod val="25000"/>
              <a:alpha val="14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1588" indent="-1588" defTabSz="741363">
              <a:lnSpc>
                <a:spcPct val="110000"/>
              </a:lnSpc>
              <a:defRPr/>
            </a:pPr>
            <a:r>
              <a:rPr lang="it-IT" dirty="0">
                <a:solidFill>
                  <a:srgbClr val="2C0D31"/>
                </a:solidFill>
                <a:highlight>
                  <a:srgbClr val="FFFF00"/>
                </a:highlight>
                <a:latin typeface="Times New Roman"/>
                <a:ea typeface="Arial" charset="0"/>
                <a:cs typeface="Arial" charset="0"/>
              </a:rPr>
              <a:t>DAH</a:t>
            </a:r>
          </a:p>
        </p:txBody>
      </p:sp>
      <p:pic>
        <p:nvPicPr>
          <p:cNvPr id="6" name="Picture 16" descr="BOOP_esordio_Beluzzi D03">
            <a:extLst>
              <a:ext uri="{FF2B5EF4-FFF2-40B4-BE49-F238E27FC236}">
                <a16:creationId xmlns="" xmlns:a16="http://schemas.microsoft.com/office/drawing/2014/main" id="{0F311C65-1C68-9E47-B461-176D9BEF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4039" r="1942" b="3741"/>
          <a:stretch>
            <a:fillRect/>
          </a:stretch>
        </p:blipFill>
        <p:spPr bwMode="auto">
          <a:xfrm>
            <a:off x="6380164" y="339725"/>
            <a:ext cx="4010025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B0314D-6FB0-4C45-BDB1-3BB944D46395}"/>
              </a:ext>
            </a:extLst>
          </p:cNvPr>
          <p:cNvSpPr txBox="1"/>
          <p:nvPr/>
        </p:nvSpPr>
        <p:spPr>
          <a:xfrm>
            <a:off x="8039101" y="2695573"/>
            <a:ext cx="294953" cy="282578"/>
          </a:xfrm>
          <a:prstGeom prst="rect">
            <a:avLst/>
          </a:prstGeom>
          <a:solidFill>
            <a:schemeClr val="accent4">
              <a:lumMod val="25000"/>
              <a:alpha val="14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1588" indent="-1588" defTabSz="741363">
              <a:lnSpc>
                <a:spcPct val="110000"/>
              </a:lnSpc>
              <a:defRPr/>
            </a:pPr>
            <a:r>
              <a:rPr lang="it-IT" dirty="0">
                <a:solidFill>
                  <a:srgbClr val="2C0D31"/>
                </a:solidFill>
                <a:highlight>
                  <a:srgbClr val="FFFF00"/>
                </a:highlight>
                <a:latin typeface="Times New Roman"/>
                <a:ea typeface="Arial" charset="0"/>
                <a:cs typeface="Arial" charset="0"/>
              </a:rPr>
              <a:t>OP</a:t>
            </a:r>
          </a:p>
        </p:txBody>
      </p:sp>
      <p:pic>
        <p:nvPicPr>
          <p:cNvPr id="86018" name="Picture 2">
            <a:extLst>
              <a:ext uri="{FF2B5EF4-FFF2-40B4-BE49-F238E27FC236}">
                <a16:creationId xmlns="" xmlns:a16="http://schemas.microsoft.com/office/drawing/2014/main" id="{6FD84049-9A6C-FB42-95EE-CFC8E4D4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377826"/>
            <a:ext cx="40830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CE40FC-EA83-A147-B79D-47B0DB8F183E}"/>
              </a:ext>
            </a:extLst>
          </p:cNvPr>
          <p:cNvSpPr txBox="1"/>
          <p:nvPr/>
        </p:nvSpPr>
        <p:spPr>
          <a:xfrm>
            <a:off x="3951363" y="2836862"/>
            <a:ext cx="474489" cy="282578"/>
          </a:xfrm>
          <a:prstGeom prst="rect">
            <a:avLst/>
          </a:prstGeom>
          <a:solidFill>
            <a:schemeClr val="accent4">
              <a:lumMod val="25000"/>
              <a:alpha val="14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1588" indent="-1588" defTabSz="741363">
              <a:lnSpc>
                <a:spcPct val="110000"/>
              </a:lnSpc>
              <a:defRPr/>
            </a:pPr>
            <a:r>
              <a:rPr lang="it-IT" dirty="0">
                <a:solidFill>
                  <a:srgbClr val="2C0D31"/>
                </a:solidFill>
                <a:highlight>
                  <a:srgbClr val="FFFF00"/>
                </a:highlight>
                <a:latin typeface="Times New Roman"/>
                <a:ea typeface="Arial" charset="0"/>
                <a:cs typeface="Arial" charset="0"/>
              </a:rPr>
              <a:t>BAC</a:t>
            </a:r>
          </a:p>
        </p:txBody>
      </p:sp>
      <p:sp>
        <p:nvSpPr>
          <p:cNvPr id="44041" name="TextBox 11">
            <a:extLst>
              <a:ext uri="{FF2B5EF4-FFF2-40B4-BE49-F238E27FC236}">
                <a16:creationId xmlns="" xmlns:a16="http://schemas.microsoft.com/office/drawing/2014/main" id="{558C1C50-50C6-5C41-BC33-B737970F8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6324600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Pattern alveolare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55B5ED05-8CA8-894A-9349-F8687F95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5" y="377826"/>
            <a:ext cx="1454945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3175" indent="-3175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chemeClr val="tx2"/>
                </a:solidFill>
                <a:highlight>
                  <a:srgbClr val="FFFF00"/>
                </a:highlight>
              </a:rPr>
              <a:t>Lo stesso pattern è condiviso da più malattie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53174FAC-86C6-9646-8B3F-8E15F9526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4"/>
    </mc:Choice>
    <mc:Fallback xmlns="">
      <p:transition spd="slow" advTm="69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635" y="174625"/>
            <a:ext cx="2286000" cy="3161506"/>
          </a:xfrm>
          <a:prstGeom prst="rect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 type="none" w="lg" len="lg"/>
          </a:ln>
        </p:spPr>
      </p:pic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9072" y="174624"/>
            <a:ext cx="2328863" cy="3176291"/>
          </a:xfrm>
          <a:prstGeom prst="rect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 type="none" w="lg" len="lg"/>
          </a:ln>
        </p:spPr>
      </p:pic>
      <p:pic>
        <p:nvPicPr>
          <p:cNvPr id="6205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8691" y="2128937"/>
            <a:ext cx="4170363" cy="3954892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</p:spPr>
      </p:pic>
      <p:sp>
        <p:nvSpPr>
          <p:cNvPr id="620549" name="Rectangle 5"/>
          <p:cNvSpPr>
            <a:spLocks noChangeArrowheads="1"/>
          </p:cNvSpPr>
          <p:nvPr/>
        </p:nvSpPr>
        <p:spPr bwMode="auto">
          <a:xfrm>
            <a:off x="2374248" y="5902196"/>
            <a:ext cx="4764088" cy="8753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11526" tIns="311526" rIns="311526" bIns="311526" anchor="ctr" anchorCtr="1">
            <a:spAutoFit/>
          </a:bodyPr>
          <a:lstStyle/>
          <a:p>
            <a:pPr indent="30163" defTabSz="741363">
              <a:spcBef>
                <a:spcPct val="0"/>
              </a:spcBef>
            </a:pPr>
            <a:r>
              <a:rPr lang="it-IT" sz="1600" i="1" dirty="0" err="1">
                <a:solidFill>
                  <a:schemeClr val="accent3">
                    <a:lumMod val="50000"/>
                  </a:schemeClr>
                </a:solidFill>
              </a:rPr>
              <a:t>Abbot</a:t>
            </a:r>
            <a:r>
              <a:rPr lang="it-IT" sz="1600" i="1" dirty="0">
                <a:solidFill>
                  <a:schemeClr val="accent3">
                    <a:lumMod val="50000"/>
                  </a:schemeClr>
                </a:solidFill>
              </a:rPr>
              <a:t> GF. </a:t>
            </a:r>
            <a:r>
              <a:rPr lang="it-IT" sz="1600" i="1" dirty="0" err="1">
                <a:solidFill>
                  <a:schemeClr val="accent3">
                    <a:lumMod val="50000"/>
                  </a:schemeClr>
                </a:solidFill>
              </a:rPr>
              <a:t>RadioGraphics</a:t>
            </a:r>
            <a:r>
              <a:rPr lang="it-IT" sz="1600" i="1" dirty="0">
                <a:solidFill>
                  <a:schemeClr val="accent3">
                    <a:lumMod val="50000"/>
                  </a:schemeClr>
                </a:solidFill>
              </a:rPr>
              <a:t> 2004,  24: 821</a:t>
            </a:r>
          </a:p>
        </p:txBody>
      </p:sp>
      <p:sp>
        <p:nvSpPr>
          <p:cNvPr id="620550" name="Rectangle 6"/>
          <p:cNvSpPr>
            <a:spLocks noGrp="1" noChangeArrowheads="1"/>
          </p:cNvSpPr>
          <p:nvPr>
            <p:ph type="title"/>
          </p:nvPr>
        </p:nvSpPr>
        <p:spPr>
          <a:xfrm>
            <a:off x="2227547" y="1009762"/>
            <a:ext cx="4764088" cy="425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it-IT" sz="2000" b="1" i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Istiocitosi</a:t>
            </a:r>
            <a:r>
              <a:rPr lang="it-IT" sz="2000" b="1" i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X polmonare </a:t>
            </a:r>
            <a:br>
              <a:rPr lang="it-IT" sz="2000" b="1" i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a cellule di </a:t>
            </a:r>
            <a:r>
              <a:rPr lang="it-IT" sz="2000" b="1" i="1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Langherans</a:t>
            </a: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possibilità di pattern </a:t>
            </a:r>
            <a:b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nodulare, </a:t>
            </a:r>
            <a:b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cistico, </a:t>
            </a:r>
            <a:b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reticolare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8077200"/>
            <a:ext cx="4572000" cy="863600"/>
          </a:xfrm>
          <a:prstGeom prst="rect">
            <a:avLst/>
          </a:prstGeom>
          <a:noFill/>
          <a:ln w="28575" algn="ctr">
            <a:solidFill>
              <a:srgbClr val="FF538C"/>
            </a:solidFill>
            <a:miter lim="800000"/>
            <a:headEnd/>
            <a:tailEnd type="none" w="lg" len="lg"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3535" y="3400425"/>
            <a:ext cx="2362200" cy="3035300"/>
          </a:xfrm>
          <a:prstGeom prst="rect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 type="none" w="lg" len="lg"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15735" y="3340100"/>
            <a:ext cx="2362200" cy="3098800"/>
          </a:xfrm>
          <a:prstGeom prst="rect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 type="none" w="lg" len="lg"/>
          </a:ln>
        </p:spPr>
      </p:pic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8CC522A5-BA47-5244-B581-2821C9825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5" y="316271"/>
            <a:ext cx="1454945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lvl1pPr marL="3175" indent="-3175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1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1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chemeClr val="tx2"/>
                </a:solidFill>
              </a:rPr>
              <a:t>La stessa malattia può avere più pattern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1C67D182-9C94-7E48-8533-2D2E89481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2"/>
    </mc:Choice>
    <mc:Fallback xmlns="">
      <p:transition spd="slow" advTm="2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2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0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0549" grpId="0" build="p" autoUpdateAnimBg="0" advAuto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834" name="Group 2">
            <a:extLst>
              <a:ext uri="{FF2B5EF4-FFF2-40B4-BE49-F238E27FC236}">
                <a16:creationId xmlns="" xmlns:a16="http://schemas.microsoft.com/office/drawing/2014/main" id="{186ABDBF-5FCD-1E45-A437-78E0B98162D3}"/>
              </a:ext>
            </a:extLst>
          </p:cNvPr>
          <p:cNvGraphicFramePr>
            <a:graphicFrameLocks noGrp="1"/>
          </p:cNvGraphicFramePr>
          <p:nvPr/>
        </p:nvGraphicFramePr>
        <p:xfrm>
          <a:off x="2525713" y="1759429"/>
          <a:ext cx="7785100" cy="4356098"/>
        </p:xfrm>
        <a:graphic>
          <a:graphicData uri="http://schemas.openxmlformats.org/drawingml/2006/table">
            <a:tbl>
              <a:tblPr/>
              <a:tblGrid>
                <a:gridCol w="7785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Storia clinica ed esame obiettivo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Esami di laboratorio 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71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Valutazione funzionale (</a:t>
                      </a:r>
                      <a:r>
                        <a:rPr kumimoji="0" lang="it-IT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PFR+DLCO</a:t>
                      </a: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, 6WT, CPET)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Radiologia (TC è fondamentale)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Medicina nucleare (PET, scintigrafia)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BAL e TBB (</a:t>
                      </a:r>
                      <a:r>
                        <a:rPr kumimoji="0" lang="it-IT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criobiopsie</a:t>
                      </a: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)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3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Pleuroscopia</a:t>
                      </a:r>
                    </a:p>
                  </a:txBody>
                  <a:tcPr marL="90000" marR="90000" marT="46807" marB="46807"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88854" name="Text Box 22">
            <a:extLst>
              <a:ext uri="{FF2B5EF4-FFF2-40B4-BE49-F238E27FC236}">
                <a16:creationId xmlns="" xmlns:a16="http://schemas.microsoft.com/office/drawing/2014/main" id="{3437BF16-267A-6A4D-9CD6-474A517C4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-9525"/>
            <a:ext cx="8401050" cy="161544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it-IT" altLang="it-IT" sz="1200" dirty="0">
              <a:solidFill>
                <a:srgbClr val="00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4000" dirty="0">
                <a:solidFill>
                  <a:srgbClr val="00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PERCORSO DIAGNOSTICO Pneumologico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it-IT" altLang="it-IT" sz="1200" i="1" dirty="0">
              <a:solidFill>
                <a:srgbClr val="00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60436" name="Group 23">
            <a:extLst>
              <a:ext uri="{FF2B5EF4-FFF2-40B4-BE49-F238E27FC236}">
                <a16:creationId xmlns="" xmlns:a16="http://schemas.microsoft.com/office/drawing/2014/main" id="{E4C65321-5B88-2441-AA39-6D5D1A207B3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888856" name="Line 24">
              <a:extLst>
                <a:ext uri="{FF2B5EF4-FFF2-40B4-BE49-F238E27FC236}">
                  <a16:creationId xmlns="" xmlns:a16="http://schemas.microsoft.com/office/drawing/2014/main" id="{589E1CCD-8059-1240-B367-4A0E493B7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" y="0"/>
              <a:ext cx="0" cy="43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888857" name="Line 25">
              <a:extLst>
                <a:ext uri="{FF2B5EF4-FFF2-40B4-BE49-F238E27FC236}">
                  <a16:creationId xmlns="" xmlns:a16="http://schemas.microsoft.com/office/drawing/2014/main" id="{8DA115C5-1BA8-5F4E-B3EC-CBAAB373F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59"/>
              <a:ext cx="576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88863" name="Line 31">
            <a:extLst>
              <a:ext uri="{FF2B5EF4-FFF2-40B4-BE49-F238E27FC236}">
                <a16:creationId xmlns="" xmlns:a16="http://schemas.microsoft.com/office/drawing/2014/main" id="{58D35CED-D441-EE49-957B-B0E17BA70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1" y="1465263"/>
            <a:ext cx="741521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36CA2330-26DE-2F48-B3F5-3490DF99D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5"/>
    </mc:Choice>
    <mc:Fallback xmlns="">
      <p:transition spd="slow" advTm="9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760E70D5-19B3-3F49-84CF-219D21D6E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371600"/>
            <a:ext cx="5080000" cy="2603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3555BD8B-3793-3C41-B06C-7B2284C5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057400"/>
            <a:ext cx="2286000" cy="228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BA7CB545-426C-B84D-ADAD-3C69BDF24973}"/>
              </a:ext>
            </a:extLst>
          </p:cNvPr>
          <p:cNvSpPr txBox="1"/>
          <p:nvPr/>
        </p:nvSpPr>
        <p:spPr>
          <a:xfrm>
            <a:off x="5181600" y="685800"/>
            <a:ext cx="246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EBUS (</a:t>
            </a:r>
            <a:r>
              <a:rPr lang="it-IT" dirty="0" err="1"/>
              <a:t>ecobroncoscopio</a:t>
            </a:r>
            <a:r>
              <a:rPr lang="it-IT" dirty="0"/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30961C9-1F37-9A4E-B9A8-C64E4075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2"/>
    </mc:Choice>
    <mc:Fallback xmlns="">
      <p:transition spd="slow" advTm="1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="" xmlns:a16="http://schemas.microsoft.com/office/drawing/2014/main" id="{B72E43AE-D44F-2445-BBBB-0363C0D3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432FF"/>
                </a:solidFill>
              </a:rPr>
              <a:t>PLEUROSCOPIA MEDICA </a:t>
            </a:r>
            <a:br>
              <a:rPr lang="it-IT" dirty="0">
                <a:solidFill>
                  <a:srgbClr val="0432FF"/>
                </a:solidFill>
              </a:rPr>
            </a:br>
            <a:r>
              <a:rPr lang="it-IT" dirty="0">
                <a:solidFill>
                  <a:srgbClr val="0432FF"/>
                </a:solidFill>
              </a:rPr>
              <a:t>(quando associato versamento pleurico cronico)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19D273F-5EF6-BA46-A589-743E35257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750" y="2914650"/>
            <a:ext cx="1968500" cy="1028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1E626E0-BE7F-FC47-B770-72CC6981D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589" y="2438400"/>
            <a:ext cx="2540000" cy="254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B2892B53-023F-FE40-808B-B1FF91298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2659165"/>
            <a:ext cx="1422400" cy="1422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8E998AC-C970-0047-B214-3709E4010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4849906"/>
            <a:ext cx="1714500" cy="1181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B4FADD5-4EBA-1142-915B-674E374B6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5115"/>
      </p:ext>
    </p:extLst>
  </p:cSld>
  <p:clrMapOvr>
    <a:masterClrMapping/>
  </p:clrMapOvr>
  <p:transition spd="med" advTm="1153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Cryobiopsy:  The </a:t>
            </a:r>
            <a:r>
              <a:rPr lang="it-IT" dirty="0" err="1"/>
              <a:t>equipment</a:t>
            </a:r>
            <a:endParaRPr lang="en-US" dirty="0"/>
          </a:p>
        </p:txBody>
      </p:sp>
      <p:pic>
        <p:nvPicPr>
          <p:cNvPr id="4" name="Picture 2" descr="C:\Documents and Settings\Gian Luca\Desktop\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3" y="1556792"/>
            <a:ext cx="3478917" cy="461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Gian Luca\Desktop\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1556792"/>
            <a:ext cx="3589360" cy="469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58F2EFF-0EF9-C14C-8F25-9B4B2208E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2"/>
    </mc:Choice>
    <mc:Fallback xmlns="">
      <p:transition spd="slow" advTm="1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aVALENTIN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02182"/>
            <a:ext cx="4322162" cy="625221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34001" y="609600"/>
            <a:ext cx="455906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</a:pPr>
            <a:r>
              <a:rPr lang="en-US" sz="2000" b="1" u="sng" dirty="0">
                <a:solidFill>
                  <a:srgbClr val="000000"/>
                </a:solidFill>
              </a:rPr>
              <a:t>CRIOBIOPSIA TRANSBRONCHIALE</a:t>
            </a:r>
            <a:endParaRPr lang="en-US" sz="1600" b="1" u="sng" dirty="0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99340" y="5743018"/>
            <a:ext cx="486386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</a:rPr>
              <a:t>3 </a:t>
            </a:r>
            <a:r>
              <a:rPr lang="en-GB" sz="2800" b="1" dirty="0" err="1">
                <a:solidFill>
                  <a:srgbClr val="000000"/>
                </a:solidFill>
              </a:rPr>
              <a:t>campioni</a:t>
            </a:r>
            <a:r>
              <a:rPr lang="en-GB" sz="2800" b="1" dirty="0">
                <a:solidFill>
                  <a:srgbClr val="000000"/>
                </a:solidFill>
              </a:rPr>
              <a:t>: 15 </a:t>
            </a:r>
            <a:r>
              <a:rPr lang="en-GB" sz="2800" b="1" dirty="0" err="1">
                <a:solidFill>
                  <a:srgbClr val="000000"/>
                </a:solidFill>
              </a:rPr>
              <a:t>minuti</a:t>
            </a:r>
            <a:r>
              <a:rPr lang="en-GB" sz="2800" b="1" dirty="0">
                <a:solidFill>
                  <a:srgbClr val="000000"/>
                </a:solidFill>
              </a:rPr>
              <a:t> di </a:t>
            </a:r>
            <a:r>
              <a:rPr lang="en-GB" sz="2800" b="1" dirty="0" err="1">
                <a:solidFill>
                  <a:srgbClr val="000000"/>
                </a:solidFill>
              </a:rPr>
              <a:t>esame</a:t>
            </a:r>
            <a:endParaRPr lang="en-GB" sz="2000" b="1" dirty="0">
              <a:solidFill>
                <a:srgbClr val="000000"/>
              </a:solidFill>
            </a:endParaRPr>
          </a:p>
        </p:txBody>
      </p:sp>
      <p:pic>
        <p:nvPicPr>
          <p:cNvPr id="6" name="Immagine 1" descr="foto.jpg">
            <a:extLst>
              <a:ext uri="{FF2B5EF4-FFF2-40B4-BE49-F238E27FC236}">
                <a16:creationId xmlns="" xmlns:a16="http://schemas.microsoft.com/office/drawing/2014/main" id="{668DC30D-BF41-2D4B-8247-2A6714314C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438" y="1342528"/>
            <a:ext cx="5035762" cy="406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6E840E6F-A02C-AA47-882F-74B3338EF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60">
        <p:fade/>
      </p:transition>
    </mc:Choice>
    <mc:Fallback xmlns="">
      <p:transition spd="med" advTm="46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04C2657A-7855-D745-9092-26183C58CD48}"/>
              </a:ext>
            </a:extLst>
          </p:cNvPr>
          <p:cNvSpPr txBox="1"/>
          <p:nvPr/>
        </p:nvSpPr>
        <p:spPr>
          <a:xfrm>
            <a:off x="638778" y="328613"/>
            <a:ext cx="1071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Un lavaggio bronchiolo-alveolare (BAL) ben fatto e ben letto aiuta la diagnosi </a:t>
            </a:r>
            <a:r>
              <a:rPr lang="it-IT" dirty="0"/>
              <a:t>(</a:t>
            </a:r>
            <a:r>
              <a:rPr lang="it-IT" dirty="0" err="1"/>
              <a:t>Athol</a:t>
            </a:r>
            <a:r>
              <a:rPr lang="it-IT" dirty="0"/>
              <a:t> Wells, </a:t>
            </a:r>
            <a:r>
              <a:rPr lang="it-IT" dirty="0" err="1"/>
              <a:t>Eur</a:t>
            </a:r>
            <a:r>
              <a:rPr lang="it-IT" dirty="0"/>
              <a:t> </a:t>
            </a:r>
            <a:r>
              <a:rPr lang="it-IT" dirty="0" err="1"/>
              <a:t>Respir</a:t>
            </a:r>
            <a:r>
              <a:rPr lang="it-IT" dirty="0"/>
              <a:t> </a:t>
            </a:r>
            <a:r>
              <a:rPr lang="it-IT" dirty="0" err="1"/>
              <a:t>Rev</a:t>
            </a:r>
            <a:r>
              <a:rPr lang="it-IT" dirty="0"/>
              <a:t> 2015)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1B6385E8-C0F8-514A-AF3A-A8A87972E1AA}"/>
              </a:ext>
            </a:extLst>
          </p:cNvPr>
          <p:cNvSpPr txBox="1"/>
          <p:nvPr/>
        </p:nvSpPr>
        <p:spPr>
          <a:xfrm>
            <a:off x="785813" y="1042988"/>
            <a:ext cx="77295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1600" dirty="0"/>
              <a:t>nell’ambito clinico corretto quadri BAL tipici sono diagnostici per diverse pneumopatie rare (PAP, polmonite lipoidea, AEP, linfoma polmonare, linfangite carcinomatosa, </a:t>
            </a:r>
            <a:r>
              <a:rPr lang="it-IT" sz="1600" dirty="0" err="1"/>
              <a:t>istiocitosi</a:t>
            </a:r>
            <a:r>
              <a:rPr lang="it-IT" sz="1600" dirty="0"/>
              <a:t> X, </a:t>
            </a:r>
            <a:r>
              <a:rPr lang="it-IT" sz="1600" dirty="0" err="1"/>
              <a:t>ecc</a:t>
            </a:r>
            <a:r>
              <a:rPr lang="it-IT" sz="1600" dirty="0"/>
              <a:t>)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il BAL è fondamentale per escludere o confermare la presenza di emorragia alveolare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BAL utile per la diagnosi di infezioni opportunistiche in soggetti immunodepressi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Il BAL può essere diagnostico, se applicato insieme alla CT, per la diagnosi di RBILD, senza la necessità di biopsia (riscontro di eccessivo numero di macrofagi contenenti pigmenti antracotici)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L’assenza di linfocitosi al BAL è utile per escludere HP o sarcoidosi polmonare atipiche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La presenza di eosinofilia al BAL può aumentare il sospetto diagnostico di pneumopatia da farmaci, come la presenza di macrofagi schiumosi in alcuni contesti (es. sospetta pneumopatia da </a:t>
            </a:r>
            <a:r>
              <a:rPr lang="it-IT" sz="1600" dirty="0" err="1"/>
              <a:t>amiodarone</a:t>
            </a:r>
            <a:r>
              <a:rPr lang="it-IT" sz="1600" dirty="0"/>
              <a:t>)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il BAL può servire anche per escludere alcune diagnosi ipotizzate sulla base di CT e/o clinica (es. IPF in quadro di spiccata linfocitosi, </a:t>
            </a:r>
            <a:r>
              <a:rPr lang="it-IT" sz="1600" dirty="0" err="1"/>
              <a:t>ecc</a:t>
            </a:r>
            <a:r>
              <a:rPr lang="it-IT" sz="1600" dirty="0"/>
              <a:t>)</a:t>
            </a:r>
          </a:p>
          <a:p>
            <a:pPr marL="342900" indent="-342900">
              <a:buAutoNum type="arabicPeriod"/>
            </a:pPr>
            <a:endParaRPr lang="it-IT" sz="800" dirty="0"/>
          </a:p>
          <a:p>
            <a:pPr marL="342900" indent="-342900">
              <a:buAutoNum type="arabicPeriod"/>
            </a:pPr>
            <a:r>
              <a:rPr lang="it-IT" sz="1600" dirty="0"/>
              <a:t>Si raccomanda lo studio delle sottopopolazioni linfocitarie con </a:t>
            </a:r>
            <a:r>
              <a:rPr lang="it-IT" sz="1600" dirty="0" err="1"/>
              <a:t>flussocitometria</a:t>
            </a:r>
            <a:r>
              <a:rPr lang="it-IT" sz="1600" dirty="0"/>
              <a:t> per distinguere i casi con linfocitosi</a:t>
            </a:r>
          </a:p>
          <a:p>
            <a:pPr marL="342900" indent="-342900">
              <a:buAutoNum type="arabicPeriod"/>
            </a:pPr>
            <a:endParaRPr lang="it-IT" dirty="0"/>
          </a:p>
        </p:txBody>
      </p:sp>
      <p:pic>
        <p:nvPicPr>
          <p:cNvPr id="5" name="Picture 3" descr="C:\Documenti\Immagini\BAL RECOVERY.TIF">
            <a:extLst>
              <a:ext uri="{FF2B5EF4-FFF2-40B4-BE49-F238E27FC236}">
                <a16:creationId xmlns="" xmlns:a16="http://schemas.microsoft.com/office/drawing/2014/main" id="{97A36606-CB2B-574D-8150-2A7CA08A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304925"/>
            <a:ext cx="3454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BE3E3E9-03DB-1C4D-9B15-FFD4C489A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6"/>
    </mc:Choice>
    <mc:Fallback xmlns="">
      <p:transition spd="slow" advTm="5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4|0.6|0.7|0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16963</TotalTime>
  <Words>733</Words>
  <Application>Microsoft Office PowerPoint</Application>
  <PresentationFormat>Personalizzato</PresentationFormat>
  <Paragraphs>127</Paragraphs>
  <Slides>15</Slides>
  <Notes>4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Presentazione standard di PowerPoint</vt:lpstr>
      <vt:lpstr>Presentazione standard di PowerPoint</vt:lpstr>
      <vt:lpstr>Istiocitosi X polmonare  a cellule di Langherans  possibilità di pattern  - nodulare,  - cistico,  - reticolare</vt:lpstr>
      <vt:lpstr>Presentazione standard di PowerPoint</vt:lpstr>
      <vt:lpstr>Presentazione standard di PowerPoint</vt:lpstr>
      <vt:lpstr>PLEUROSCOPIA MEDICA  (quando associato versamento pleurico cronico)</vt:lpstr>
      <vt:lpstr>Cryobiopsy:  The equipment</vt:lpstr>
      <vt:lpstr>Presentazione standard di PowerPoint</vt:lpstr>
      <vt:lpstr>Presentazione standard di PowerPoint</vt:lpstr>
      <vt:lpstr>Presentazione standard di PowerPoint</vt:lpstr>
      <vt:lpstr>BAL in malattie linfoproliferative polmonari   In casi sospetti :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96</cp:revision>
  <dcterms:created xsi:type="dcterms:W3CDTF">2018-11-11T21:38:19Z</dcterms:created>
  <dcterms:modified xsi:type="dcterms:W3CDTF">2021-01-07T18:51:03Z</dcterms:modified>
</cp:coreProperties>
</file>