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0"/>
  </p:notesMasterIdLst>
  <p:sldIdLst>
    <p:sldId id="348" r:id="rId2"/>
    <p:sldId id="334" r:id="rId3"/>
    <p:sldId id="385" r:id="rId4"/>
    <p:sldId id="367" r:id="rId5"/>
    <p:sldId id="280" r:id="rId6"/>
    <p:sldId id="261" r:id="rId7"/>
    <p:sldId id="588" r:id="rId8"/>
    <p:sldId id="628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AB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4877"/>
    <p:restoredTop sz="94696"/>
  </p:normalViewPr>
  <p:slideViewPr>
    <p:cSldViewPr snapToGrid="0" snapToObjects="1">
      <p:cViewPr varScale="1">
        <p:scale>
          <a:sx n="72" d="100"/>
          <a:sy n="72" d="100"/>
        </p:scale>
        <p:origin x="232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B93DE-2E93-1C4B-86CD-019B456BC464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797FD-99DC-FE45-8012-E8B614FCC3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70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BF0CC52B-4868-6644-9987-BAE3E9F663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3DAA45-BA84-8043-9B2A-E1F38076CA98}" type="slidenum">
              <a:rPr lang="nl-NL" altLang="it-IT"/>
              <a:pPr/>
              <a:t>1</a:t>
            </a:fld>
            <a:endParaRPr lang="nl-NL" altLang="it-IT"/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xmlns="" id="{A7F87307-510D-6849-A98B-6C957D938E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xmlns="" id="{3012D26E-0109-5B41-B700-45EC133D68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5921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D79A2866-B374-8D4E-B559-4116EDFB04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160D00-E3E4-114D-8AB6-27C084061788}" type="slidenum">
              <a:rPr lang="nl-NL" altLang="it-IT"/>
              <a:pPr/>
              <a:t>2</a:t>
            </a:fld>
            <a:endParaRPr lang="nl-NL" altLang="it-IT"/>
          </a:p>
        </p:txBody>
      </p:sp>
      <p:sp>
        <p:nvSpPr>
          <p:cNvPr id="445442" name="Rectangle 2">
            <a:extLst>
              <a:ext uri="{FF2B5EF4-FFF2-40B4-BE49-F238E27FC236}">
                <a16:creationId xmlns:a16="http://schemas.microsoft.com/office/drawing/2014/main" xmlns="" id="{A2902D75-4F26-E443-9923-2ADAB2651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3" name="Rectangle 3">
            <a:extLst>
              <a:ext uri="{FF2B5EF4-FFF2-40B4-BE49-F238E27FC236}">
                <a16:creationId xmlns:a16="http://schemas.microsoft.com/office/drawing/2014/main" xmlns="" id="{71325F06-C2CC-BE42-9A36-042CE7337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2330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It i not </a:t>
            </a:r>
            <a:r>
              <a:rPr lang="da-DK" dirty="0" err="1"/>
              <a:t>easy</a:t>
            </a:r>
            <a:r>
              <a:rPr lang="da-DK" dirty="0"/>
              <a:t> </a:t>
            </a:r>
            <a:r>
              <a:rPr lang="da-DK" dirty="0" err="1"/>
              <a:t>diagnosing</a:t>
            </a:r>
            <a:r>
              <a:rPr lang="da-DK" dirty="0"/>
              <a:t> </a:t>
            </a:r>
            <a:r>
              <a:rPr lang="da-DK" dirty="0" err="1"/>
              <a:t>Interstitial</a:t>
            </a:r>
            <a:r>
              <a:rPr lang="da-DK" dirty="0"/>
              <a:t> </a:t>
            </a:r>
            <a:r>
              <a:rPr lang="da-DK" dirty="0" err="1"/>
              <a:t>lung</a:t>
            </a:r>
            <a:r>
              <a:rPr lang="da-DK" dirty="0"/>
              <a:t> </a:t>
            </a:r>
            <a:r>
              <a:rPr lang="da-DK" dirty="0" err="1"/>
              <a:t>diseases</a:t>
            </a:r>
            <a:r>
              <a:rPr lang="da-DK" dirty="0"/>
              <a:t>- it </a:t>
            </a:r>
            <a:r>
              <a:rPr lang="da-DK" dirty="0" err="1"/>
              <a:t>depends</a:t>
            </a:r>
            <a:r>
              <a:rPr lang="da-DK" dirty="0"/>
              <a:t> on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looking</a:t>
            </a:r>
            <a:r>
              <a:rPr lang="da-DK" dirty="0"/>
              <a:t> at and </a:t>
            </a:r>
            <a:r>
              <a:rPr lang="da-DK" dirty="0" err="1"/>
              <a:t>therefor</a:t>
            </a:r>
            <a:r>
              <a:rPr lang="da-DK" dirty="0"/>
              <a:t> </a:t>
            </a:r>
            <a:r>
              <a:rPr lang="da-DK" dirty="0" err="1"/>
              <a:t>Multidisciplinary</a:t>
            </a:r>
            <a:r>
              <a:rPr lang="da-DK" dirty="0"/>
              <a:t> team </a:t>
            </a:r>
            <a:r>
              <a:rPr lang="da-DK" dirty="0" err="1"/>
              <a:t>discussions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so </a:t>
            </a:r>
            <a:r>
              <a:rPr lang="da-DK" dirty="0" err="1"/>
              <a:t>important</a:t>
            </a:r>
            <a:r>
              <a:rPr lang="da-DK" dirty="0"/>
              <a:t>!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539-CE3F-0F41-B991-C3D8AA6561C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626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07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07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01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75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92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5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51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50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9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3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46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89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10" Type="http://schemas.openxmlformats.org/officeDocument/2006/relationships/image" Target="../media/image5.png"/><Relationship Id="rId4" Type="http://schemas.openxmlformats.org/officeDocument/2006/relationships/image" Target="../media/image18.emf"/><Relationship Id="rId9" Type="http://schemas.openxmlformats.org/officeDocument/2006/relationships/image" Target="../media/image2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Text Box 1027">
            <a:extLst>
              <a:ext uri="{FF2B5EF4-FFF2-40B4-BE49-F238E27FC236}">
                <a16:creationId xmlns:a16="http://schemas.microsoft.com/office/drawing/2014/main" xmlns="" id="{366D5281-2142-E04A-A1E8-FBA3BFE7B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263" y="2438400"/>
            <a:ext cx="264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t-IT" sz="2000">
                <a:solidFill>
                  <a:schemeClr val="bg1"/>
                </a:solidFill>
              </a:rPr>
              <a:t>Patient suffering from Alveolar Proteinosis</a:t>
            </a:r>
            <a:endParaRPr lang="nl-NL" altLang="it-IT" sz="2000">
              <a:solidFill>
                <a:schemeClr val="bg1"/>
              </a:solidFill>
            </a:endParaRPr>
          </a:p>
        </p:txBody>
      </p:sp>
      <p:sp>
        <p:nvSpPr>
          <p:cNvPr id="103428" name="Text Box 1028">
            <a:extLst>
              <a:ext uri="{FF2B5EF4-FFF2-40B4-BE49-F238E27FC236}">
                <a16:creationId xmlns:a16="http://schemas.microsoft.com/office/drawing/2014/main" xmlns="" id="{8BCAAF7D-B0B8-774E-907B-564F903EF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1" y="4429126"/>
            <a:ext cx="2663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dirty="0" err="1">
                <a:solidFill>
                  <a:srgbClr val="FF9933"/>
                </a:solidFill>
              </a:rPr>
              <a:t>Aspetto</a:t>
            </a:r>
            <a:r>
              <a:rPr lang="en-US" altLang="it-IT" dirty="0">
                <a:solidFill>
                  <a:srgbClr val="FF9933"/>
                </a:solidFill>
              </a:rPr>
              <a:t> </a:t>
            </a:r>
            <a:r>
              <a:rPr lang="en-US" altLang="it-IT" dirty="0" err="1">
                <a:solidFill>
                  <a:srgbClr val="FF9933"/>
                </a:solidFill>
              </a:rPr>
              <a:t>macroscopico</a:t>
            </a:r>
            <a:r>
              <a:rPr lang="en-US" altLang="it-IT" dirty="0">
                <a:solidFill>
                  <a:srgbClr val="FF9933"/>
                </a:solidFill>
              </a:rPr>
              <a:t> BAL</a:t>
            </a:r>
            <a:endParaRPr lang="nl-NL" altLang="it-IT" dirty="0">
              <a:solidFill>
                <a:srgbClr val="FF9933"/>
              </a:solidFill>
            </a:endParaRPr>
          </a:p>
        </p:txBody>
      </p:sp>
      <p:sp>
        <p:nvSpPr>
          <p:cNvPr id="103429" name="Text Box 1029">
            <a:extLst>
              <a:ext uri="{FF2B5EF4-FFF2-40B4-BE49-F238E27FC236}">
                <a16:creationId xmlns:a16="http://schemas.microsoft.com/office/drawing/2014/main" xmlns="" id="{08F04311-D0FF-D648-BD67-77175982B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419601"/>
            <a:ext cx="381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t-IT" dirty="0" err="1">
                <a:solidFill>
                  <a:srgbClr val="FF9933"/>
                </a:solidFill>
              </a:rPr>
              <a:t>Aspetto</a:t>
            </a:r>
            <a:r>
              <a:rPr lang="en-US" altLang="it-IT" dirty="0">
                <a:solidFill>
                  <a:srgbClr val="FF9933"/>
                </a:solidFill>
              </a:rPr>
              <a:t> </a:t>
            </a:r>
            <a:r>
              <a:rPr lang="en-US" altLang="it-IT" dirty="0" err="1">
                <a:solidFill>
                  <a:srgbClr val="FF9933"/>
                </a:solidFill>
              </a:rPr>
              <a:t>microscopico</a:t>
            </a:r>
            <a:r>
              <a:rPr lang="en-US" altLang="it-IT" dirty="0">
                <a:solidFill>
                  <a:srgbClr val="FF9933"/>
                </a:solidFill>
              </a:rPr>
              <a:t> BAL</a:t>
            </a:r>
            <a:endParaRPr lang="nl-NL" altLang="it-IT" dirty="0">
              <a:solidFill>
                <a:srgbClr val="FF9933"/>
              </a:solidFill>
            </a:endParaRPr>
          </a:p>
        </p:txBody>
      </p:sp>
      <p:pic>
        <p:nvPicPr>
          <p:cNvPr id="103430" name="Picture 1030">
            <a:extLst>
              <a:ext uri="{FF2B5EF4-FFF2-40B4-BE49-F238E27FC236}">
                <a16:creationId xmlns:a16="http://schemas.microsoft.com/office/drawing/2014/main" xmlns="" id="{16E7224E-A242-0849-AF2E-2E8189230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4" y="4953001"/>
            <a:ext cx="1895475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1" name="Picture 1031">
            <a:extLst>
              <a:ext uri="{FF2B5EF4-FFF2-40B4-BE49-F238E27FC236}">
                <a16:creationId xmlns:a16="http://schemas.microsoft.com/office/drawing/2014/main" xmlns="" id="{69003508-1850-7E44-A367-DB1D1818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9" y="5002214"/>
            <a:ext cx="17621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2" name="Picture 1032">
            <a:extLst>
              <a:ext uri="{FF2B5EF4-FFF2-40B4-BE49-F238E27FC236}">
                <a16:creationId xmlns:a16="http://schemas.microsoft.com/office/drawing/2014/main" xmlns="" id="{16CB217F-9D12-A740-AB4F-7DFA0F58A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1" y="1600200"/>
            <a:ext cx="2689225" cy="266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5" name="Text Box 1035">
            <a:extLst>
              <a:ext uri="{FF2B5EF4-FFF2-40B4-BE49-F238E27FC236}">
                <a16:creationId xmlns:a16="http://schemas.microsoft.com/office/drawing/2014/main" xmlns="" id="{F6204BF3-C172-654D-8B5D-C1435A220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800" y="1143001"/>
            <a:ext cx="284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altLang="it-IT" sz="2000">
              <a:solidFill>
                <a:schemeClr val="bg1"/>
              </a:solidFill>
            </a:endParaRPr>
          </a:p>
        </p:txBody>
      </p:sp>
      <p:pic>
        <p:nvPicPr>
          <p:cNvPr id="103440" name="Picture 1040">
            <a:extLst>
              <a:ext uri="{FF2B5EF4-FFF2-40B4-BE49-F238E27FC236}">
                <a16:creationId xmlns:a16="http://schemas.microsoft.com/office/drawing/2014/main" xmlns="" id="{CE7A08C0-85B4-B14E-8CD5-F6FD3ADD0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1905001"/>
            <a:ext cx="3276600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09EE62FB-E9EE-8C48-98A8-3737B288B4A9}"/>
              </a:ext>
            </a:extLst>
          </p:cNvPr>
          <p:cNvSpPr txBox="1"/>
          <p:nvPr/>
        </p:nvSpPr>
        <p:spPr>
          <a:xfrm>
            <a:off x="5027614" y="5002214"/>
            <a:ext cx="1895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PAP= proteinosi alveolare polmonare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xmlns="" id="{AF17F7C4-1919-E846-A909-C953394A1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4352"/>
            <a:ext cx="9144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t-IT" sz="3400" dirty="0" err="1"/>
              <a:t>L’importanza</a:t>
            </a:r>
            <a:r>
              <a:rPr lang="en-US" altLang="it-IT" sz="3400" dirty="0"/>
              <a:t> di </a:t>
            </a:r>
            <a:r>
              <a:rPr lang="en-US" altLang="it-IT" sz="3400" dirty="0" err="1"/>
              <a:t>colorazioni</a:t>
            </a:r>
            <a:r>
              <a:rPr lang="en-US" altLang="it-IT" sz="3400" dirty="0"/>
              <a:t> </a:t>
            </a:r>
            <a:r>
              <a:rPr lang="en-US" altLang="it-IT" sz="3400" dirty="0" err="1"/>
              <a:t>mirate</a:t>
            </a:r>
            <a:r>
              <a:rPr lang="en-US" altLang="it-IT" sz="3400" dirty="0"/>
              <a:t> </a:t>
            </a:r>
            <a:r>
              <a:rPr lang="en-US" altLang="it-IT" sz="3400" dirty="0" err="1"/>
              <a:t>su</a:t>
            </a:r>
            <a:r>
              <a:rPr lang="en-US" altLang="it-IT" sz="3400" dirty="0"/>
              <a:t> BAL: </a:t>
            </a:r>
          </a:p>
          <a:p>
            <a:pPr algn="ctr"/>
            <a:r>
              <a:rPr lang="en-US" altLang="it-IT" sz="3400" dirty="0"/>
              <a:t>PAS staining o </a:t>
            </a:r>
            <a:r>
              <a:rPr lang="en-US" altLang="it-IT" sz="3400" dirty="0" err="1"/>
              <a:t>Acido</a:t>
            </a:r>
            <a:r>
              <a:rPr lang="en-US" altLang="it-IT" sz="3400" dirty="0"/>
              <a:t> </a:t>
            </a:r>
            <a:r>
              <a:rPr lang="en-US" altLang="it-IT" sz="3400" dirty="0" err="1"/>
              <a:t>periodico</a:t>
            </a:r>
            <a:r>
              <a:rPr lang="en-US" altLang="it-IT" sz="3400" dirty="0"/>
              <a:t> di Schiff</a:t>
            </a:r>
            <a:endParaRPr lang="nl-NL" altLang="it-IT" sz="3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08BA259-D5A9-0D42-AAC0-B07CF72DD1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715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1"/>
    </mc:Choice>
    <mc:Fallback xmlns="">
      <p:transition spd="slow" advTm="23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Text Box 5">
            <a:extLst>
              <a:ext uri="{FF2B5EF4-FFF2-40B4-BE49-F238E27FC236}">
                <a16:creationId xmlns:a16="http://schemas.microsoft.com/office/drawing/2014/main" xmlns="" id="{854B4687-3E14-6142-800C-E04649B81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19201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t-IT" sz="3600" dirty="0"/>
              <a:t>Il BAL </a:t>
            </a:r>
            <a:r>
              <a:rPr lang="en-US" altLang="it-IT" sz="3600" dirty="0" err="1"/>
              <a:t>nelle</a:t>
            </a:r>
            <a:r>
              <a:rPr lang="en-US" altLang="it-IT" sz="3600" dirty="0"/>
              <a:t> </a:t>
            </a:r>
            <a:r>
              <a:rPr lang="en-US" altLang="it-IT" sz="3600" dirty="0" err="1"/>
              <a:t>malattie</a:t>
            </a:r>
            <a:r>
              <a:rPr lang="en-US" altLang="it-IT" sz="3600" dirty="0"/>
              <a:t> </a:t>
            </a:r>
            <a:r>
              <a:rPr lang="en-US" altLang="it-IT" sz="3600" dirty="0" err="1"/>
              <a:t>infettive</a:t>
            </a:r>
            <a:endParaRPr lang="nl-NL" altLang="it-IT" sz="3600" dirty="0"/>
          </a:p>
        </p:txBody>
      </p:sp>
      <p:sp>
        <p:nvSpPr>
          <p:cNvPr id="86022" name="Text Box 6">
            <a:extLst>
              <a:ext uri="{FF2B5EF4-FFF2-40B4-BE49-F238E27FC236}">
                <a16:creationId xmlns:a16="http://schemas.microsoft.com/office/drawing/2014/main" xmlns="" id="{E8843833-753A-6C41-866C-D3E748115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134" y="5105400"/>
            <a:ext cx="2667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t-IT" dirty="0">
                <a:solidFill>
                  <a:srgbClr val="FF9933"/>
                </a:solidFill>
              </a:rPr>
              <a:t>Pneumocystis </a:t>
            </a:r>
            <a:r>
              <a:rPr lang="en-US" altLang="it-IT" dirty="0" err="1">
                <a:solidFill>
                  <a:srgbClr val="FF9933"/>
                </a:solidFill>
              </a:rPr>
              <a:t>Jirovecii</a:t>
            </a:r>
            <a:endParaRPr lang="en-US" altLang="it-IT" dirty="0">
              <a:solidFill>
                <a:srgbClr val="FF9933"/>
              </a:solidFill>
            </a:endParaRPr>
          </a:p>
          <a:p>
            <a:pPr algn="ctr"/>
            <a:r>
              <a:rPr lang="en-US" altLang="it-IT" dirty="0">
                <a:solidFill>
                  <a:srgbClr val="FF9933"/>
                </a:solidFill>
              </a:rPr>
              <a:t>(Giemsa+)</a:t>
            </a:r>
          </a:p>
        </p:txBody>
      </p:sp>
      <p:sp>
        <p:nvSpPr>
          <p:cNvPr id="86023" name="Text Box 7">
            <a:extLst>
              <a:ext uri="{FF2B5EF4-FFF2-40B4-BE49-F238E27FC236}">
                <a16:creationId xmlns:a16="http://schemas.microsoft.com/office/drawing/2014/main" xmlns="" id="{D9833317-D28C-9F48-A158-99A6F57F5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105401"/>
            <a:ext cx="2819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t-IT" dirty="0" err="1">
                <a:solidFill>
                  <a:srgbClr val="FF9933"/>
                </a:solidFill>
              </a:rPr>
              <a:t>Istoplasmosi</a:t>
            </a:r>
            <a:r>
              <a:rPr lang="en-US" altLang="it-IT" dirty="0">
                <a:solidFill>
                  <a:srgbClr val="FF9933"/>
                </a:solidFill>
              </a:rPr>
              <a:t> </a:t>
            </a:r>
          </a:p>
          <a:p>
            <a:pPr algn="ctr"/>
            <a:r>
              <a:rPr lang="en-US" altLang="it-IT" dirty="0">
                <a:solidFill>
                  <a:srgbClr val="FF9933"/>
                </a:solidFill>
              </a:rPr>
              <a:t>(</a:t>
            </a:r>
            <a:r>
              <a:rPr lang="en-US" altLang="it-IT" dirty="0" err="1">
                <a:solidFill>
                  <a:srgbClr val="FF9933"/>
                </a:solidFill>
              </a:rPr>
              <a:t>Grocott</a:t>
            </a:r>
            <a:r>
              <a:rPr lang="en-US" altLang="it-IT" dirty="0">
                <a:solidFill>
                  <a:srgbClr val="FF9933"/>
                </a:solidFill>
              </a:rPr>
              <a:t>+)</a:t>
            </a:r>
            <a:endParaRPr lang="nl-NL" altLang="it-IT" dirty="0">
              <a:solidFill>
                <a:srgbClr val="FF9933"/>
              </a:solidFill>
            </a:endParaRPr>
          </a:p>
          <a:p>
            <a:pPr algn="ctr"/>
            <a:endParaRPr lang="nl-NL" altLang="it-IT" sz="1700" dirty="0">
              <a:latin typeface="Times New Roman" panose="02020603050405020304" pitchFamily="18" charset="0"/>
            </a:endParaRPr>
          </a:p>
        </p:txBody>
      </p:sp>
      <p:sp>
        <p:nvSpPr>
          <p:cNvPr id="86024" name="Text Box 8">
            <a:extLst>
              <a:ext uri="{FF2B5EF4-FFF2-40B4-BE49-F238E27FC236}">
                <a16:creationId xmlns:a16="http://schemas.microsoft.com/office/drawing/2014/main" xmlns="" id="{2D1F2336-8B5B-8743-BF9C-02B3964E2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105400"/>
            <a:ext cx="2819400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t-IT" dirty="0">
                <a:solidFill>
                  <a:srgbClr val="FF9933"/>
                </a:solidFill>
              </a:rPr>
              <a:t>BAAR in BAL </a:t>
            </a:r>
          </a:p>
          <a:p>
            <a:pPr algn="ctr"/>
            <a:r>
              <a:rPr lang="en-US" altLang="it-IT" dirty="0">
                <a:solidFill>
                  <a:srgbClr val="FF9933"/>
                </a:solidFill>
              </a:rPr>
              <a:t>(</a:t>
            </a:r>
            <a:r>
              <a:rPr lang="en-US" altLang="it-IT" dirty="0" err="1">
                <a:solidFill>
                  <a:srgbClr val="FF9933"/>
                </a:solidFill>
              </a:rPr>
              <a:t>Ziehl-Neelsen</a:t>
            </a:r>
            <a:r>
              <a:rPr lang="en-US" altLang="it-IT" dirty="0">
                <a:solidFill>
                  <a:srgbClr val="FF9933"/>
                </a:solidFill>
              </a:rPr>
              <a:t>+)</a:t>
            </a:r>
            <a:endParaRPr lang="nl-NL" altLang="it-IT" dirty="0">
              <a:solidFill>
                <a:srgbClr val="FF9933"/>
              </a:solidFill>
            </a:endParaRPr>
          </a:p>
          <a:p>
            <a:endParaRPr lang="nl-NL" altLang="it-IT" sz="1700" dirty="0">
              <a:latin typeface="Times New Roman" panose="02020603050405020304" pitchFamily="18" charset="0"/>
            </a:endParaRPr>
          </a:p>
          <a:p>
            <a:endParaRPr lang="nl-NL" altLang="it-IT" sz="2400" dirty="0">
              <a:latin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226898DE-D846-5C4F-8A27-6BF40607A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405" y="2924176"/>
            <a:ext cx="2497137" cy="203200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065BAFF6-4C2C-024A-9732-058CB2414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731" y="2924175"/>
            <a:ext cx="2497137" cy="206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081">
            <a:extLst>
              <a:ext uri="{FF2B5EF4-FFF2-40B4-BE49-F238E27FC236}">
                <a16:creationId xmlns:a16="http://schemas.microsoft.com/office/drawing/2014/main" xmlns="" id="{BC0A0F87-B8DB-9A4C-ADF6-EFC2A27DA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34" y="2924174"/>
            <a:ext cx="2844800" cy="203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FE3BD968-C069-6548-92B0-7C612EBAF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2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"/>
    </mc:Choice>
    <mc:Fallback xmlns="">
      <p:transition spd="slow" advTm="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magine 1" descr="alb006.jpg">
            <a:extLst>
              <a:ext uri="{FF2B5EF4-FFF2-40B4-BE49-F238E27FC236}">
                <a16:creationId xmlns:a16="http://schemas.microsoft.com/office/drawing/2014/main" xmlns="" id="{BA755A0E-0875-2E43-B0EE-BBE700C2899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r="578" b="5251"/>
          <a:stretch>
            <a:fillRect/>
          </a:stretch>
        </p:blipFill>
        <p:spPr bwMode="auto">
          <a:xfrm>
            <a:off x="1531939" y="1373188"/>
            <a:ext cx="9128125" cy="5505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CasellaDiTesto 2">
            <a:extLst>
              <a:ext uri="{FF2B5EF4-FFF2-40B4-BE49-F238E27FC236}">
                <a16:creationId xmlns:a16="http://schemas.microsoft.com/office/drawing/2014/main" xmlns="" id="{96329CFA-3C84-9D49-BC88-B0FDCE188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345" y="677137"/>
            <a:ext cx="1409773" cy="585181"/>
          </a:xfrm>
          <a:prstGeom prst="rect">
            <a:avLst/>
          </a:prstGeom>
          <a:solidFill>
            <a:srgbClr val="527AB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it-IT" sz="3202" b="1" dirty="0">
                <a:solidFill>
                  <a:srgbClr val="FFFFFF"/>
                </a:solidFill>
                <a:latin typeface="Calibri Bold" panose="020F0702030404030204" pitchFamily="34" charset="0"/>
                <a:ea typeface="ヒラギノ角ゴ ProN W3"/>
                <a:cs typeface="ヒラギノ角ゴ ProN W3"/>
              </a:rPr>
              <a:t>TBB</a:t>
            </a:r>
          </a:p>
        </p:txBody>
      </p:sp>
      <p:sp>
        <p:nvSpPr>
          <p:cNvPr id="26628" name="CasellaDiTesto 3">
            <a:extLst>
              <a:ext uri="{FF2B5EF4-FFF2-40B4-BE49-F238E27FC236}">
                <a16:creationId xmlns:a16="http://schemas.microsoft.com/office/drawing/2014/main" xmlns="" id="{63C0E991-4910-264D-BD23-E58758921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020" y="676304"/>
            <a:ext cx="2677954" cy="585181"/>
          </a:xfrm>
          <a:prstGeom prst="rect">
            <a:avLst/>
          </a:prstGeom>
          <a:solidFill>
            <a:srgbClr val="527AB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>
            <a:defPPr>
              <a:defRPr lang="en-US"/>
            </a:defPPr>
            <a:lvl1pPr algn="ctr">
              <a:buFontTx/>
              <a:buNone/>
              <a:defRPr sz="3200" b="1">
                <a:latin typeface="Calibri Bold" panose="020F0702030404030204" pitchFamily="34" charset="0"/>
                <a:ea typeface="ヒラギノ角ゴ ProN W3"/>
                <a:cs typeface="ヒラギノ角ゴ ProN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it-IT" sz="3202" dirty="0" err="1">
                <a:solidFill>
                  <a:srgbClr val="FFFFFF"/>
                </a:solidFill>
              </a:rPr>
              <a:t>Criobiopsia</a:t>
            </a:r>
            <a:endParaRPr lang="it-IT" sz="3202" dirty="0">
              <a:solidFill>
                <a:srgbClr val="FFFFFF"/>
              </a:solidFill>
            </a:endParaRPr>
          </a:p>
        </p:txBody>
      </p:sp>
      <p:sp>
        <p:nvSpPr>
          <p:cNvPr id="26629" name="CasellaDiTesto 4">
            <a:extLst>
              <a:ext uri="{FF2B5EF4-FFF2-40B4-BE49-F238E27FC236}">
                <a16:creationId xmlns:a16="http://schemas.microsoft.com/office/drawing/2014/main" xmlns="" id="{414015B7-5A20-0446-92EE-28B112EF6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2924" y="677136"/>
            <a:ext cx="1497797" cy="585181"/>
          </a:xfrm>
          <a:prstGeom prst="rect">
            <a:avLst/>
          </a:prstGeom>
          <a:solidFill>
            <a:srgbClr val="527AB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>
            <a:defPPr>
              <a:defRPr lang="en-US"/>
            </a:defPPr>
            <a:lvl1pPr algn="ctr">
              <a:buFontTx/>
              <a:buNone/>
              <a:defRPr sz="3200" b="1">
                <a:latin typeface="Calibri Bold" panose="020F0702030404030204" pitchFamily="34" charset="0"/>
                <a:ea typeface="ヒラギノ角ゴ ProN W3"/>
                <a:cs typeface="ヒラギノ角ゴ ProN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it-IT" sz="3202" dirty="0">
                <a:solidFill>
                  <a:srgbClr val="FFFFFF"/>
                </a:solidFill>
              </a:rPr>
              <a:t>VATS</a:t>
            </a:r>
          </a:p>
        </p:txBody>
      </p:sp>
      <p:pic>
        <p:nvPicPr>
          <p:cNvPr id="74763" name="Picture 6" descr="C:\Documents and Settings\Gian Luca\Desktop\04.JPG">
            <a:extLst>
              <a:ext uri="{FF2B5EF4-FFF2-40B4-BE49-F238E27FC236}">
                <a16:creationId xmlns:a16="http://schemas.microsoft.com/office/drawing/2014/main" xmlns="" id="{B89939AD-B396-604A-A435-E2CB7C41A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t="45799" r="66988" b="23750"/>
          <a:stretch>
            <a:fillRect/>
          </a:stretch>
        </p:blipFill>
        <p:spPr bwMode="auto">
          <a:xfrm>
            <a:off x="4657726" y="4651376"/>
            <a:ext cx="108426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4" name="Picture 6" descr="C:\Documents and Settings\Gian Luca\Desktop\04.JPG">
            <a:extLst>
              <a:ext uri="{FF2B5EF4-FFF2-40B4-BE49-F238E27FC236}">
                <a16:creationId xmlns:a16="http://schemas.microsoft.com/office/drawing/2014/main" xmlns="" id="{CD756C3C-9670-4E46-B385-C89FA445E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5" t="45799" r="58302" b="23750"/>
          <a:stretch>
            <a:fillRect/>
          </a:stretch>
        </p:blipFill>
        <p:spPr bwMode="auto">
          <a:xfrm>
            <a:off x="1531938" y="4579938"/>
            <a:ext cx="862012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2" name="Rettangolo 1">
            <a:extLst>
              <a:ext uri="{FF2B5EF4-FFF2-40B4-BE49-F238E27FC236}">
                <a16:creationId xmlns:a16="http://schemas.microsoft.com/office/drawing/2014/main" xmlns="" id="{642FD86A-BE9B-274F-8FDA-8A9252D0C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5263" y="33338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000">
                <a:solidFill>
                  <a:srgbClr val="000000"/>
                </a:solidFill>
                <a:latin typeface="Calibri" panose="020F0502020204030204" pitchFamily="34" charset="0"/>
              </a:rPr>
              <a:t>Cortesia: A. Dubini &amp; V. Poletti, Forlì</a:t>
            </a:r>
          </a:p>
        </p:txBody>
      </p:sp>
      <p:sp>
        <p:nvSpPr>
          <p:cNvPr id="74766" name="Segnaposto numero diapositiva 1">
            <a:extLst>
              <a:ext uri="{FF2B5EF4-FFF2-40B4-BE49-F238E27FC236}">
                <a16:creationId xmlns:a16="http://schemas.microsoft.com/office/drawing/2014/main" xmlns="" id="{620F00F9-3B72-4740-948B-C95D84F8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98ED5E-0C83-7545-AB8C-E5C3ED524BA4}" type="slidenum">
              <a:rPr lang="it-IT" altLang="it-IT">
                <a:solidFill>
                  <a:srgbClr val="000000"/>
                </a:solidFill>
              </a:rPr>
              <a:pPr/>
              <a:t>3</a:t>
            </a:fld>
            <a:endParaRPr lang="it-IT" altLang="it-IT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79F0BF5-6880-C743-B29A-7A39A48F64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22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55"/>
    </mc:Choice>
    <mc:Fallback xmlns="">
      <p:transition spd="slow" advTm="45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>
            <a:extLst>
              <a:ext uri="{FF2B5EF4-FFF2-40B4-BE49-F238E27FC236}">
                <a16:creationId xmlns:a16="http://schemas.microsoft.com/office/drawing/2014/main" xmlns="" id="{6181CD89-19C7-C14E-A30F-83E19DB5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9938"/>
            <a:ext cx="4084638" cy="26590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7" name="Picture 5">
            <a:extLst>
              <a:ext uri="{FF2B5EF4-FFF2-40B4-BE49-F238E27FC236}">
                <a16:creationId xmlns:a16="http://schemas.microsoft.com/office/drawing/2014/main" xmlns="" id="{90BBA9F0-F70B-B44F-A7D2-ABEEA15CE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14" y="3986214"/>
            <a:ext cx="3087687" cy="28717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xmlns="" id="{B261A647-0C1C-9C4C-9D9B-F1EBC7FF4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3931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de-DE" sz="2400" b="1" kern="0" dirty="0" err="1">
                <a:ln w="50800"/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Criobiopsia</a:t>
            </a:r>
            <a:r>
              <a:rPr lang="de-DE" sz="2400" b="1" kern="0" dirty="0">
                <a:ln w="50800"/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: 1-2 cm di </a:t>
            </a:r>
            <a:r>
              <a:rPr lang="de-DE" sz="2400" b="1" kern="0" dirty="0" err="1">
                <a:ln w="50800"/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campione</a:t>
            </a:r>
            <a:r>
              <a:rPr lang="de-DE" sz="2400" b="1" kern="0" dirty="0">
                <a:ln w="50800"/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de-DE" sz="2400" b="1" kern="0" dirty="0" err="1">
                <a:ln w="50800"/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polmonare</a:t>
            </a:r>
            <a:endParaRPr lang="de-DE" sz="2400" b="1" kern="0" dirty="0">
              <a:ln w="50800"/>
              <a:solidFill>
                <a:srgbClr val="043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5780" name="Picture 5">
            <a:extLst>
              <a:ext uri="{FF2B5EF4-FFF2-40B4-BE49-F238E27FC236}">
                <a16:creationId xmlns:a16="http://schemas.microsoft.com/office/drawing/2014/main" xmlns="" id="{BF8CD1B6-5A9B-F644-BC3C-27AF93BF35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D10348-2914-8D4D-9E00-B89BA08DA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4" y="5086350"/>
            <a:ext cx="2160587" cy="17716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7">
            <a:extLst>
              <a:ext uri="{FF2B5EF4-FFF2-40B4-BE49-F238E27FC236}">
                <a16:creationId xmlns:a16="http://schemas.microsoft.com/office/drawing/2014/main" xmlns="" id="{8F483F2B-C56C-0440-9591-EE2C5D5BD4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1092200"/>
            <a:ext cx="47371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BFBE441D-378C-4E4F-9EA0-7F38B761A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21"/>
    </mc:Choice>
    <mc:Fallback xmlns="">
      <p:transition spd="slow" advTm="31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Diagnosing</a:t>
            </a:r>
            <a:r>
              <a:rPr lang="nb-NO" dirty="0"/>
              <a:t> </a:t>
            </a:r>
            <a:r>
              <a:rPr lang="nb-NO" dirty="0" err="1"/>
              <a:t>ILDs</a:t>
            </a:r>
            <a:r>
              <a:rPr lang="nb-NO" dirty="0"/>
              <a:t>: </a:t>
            </a:r>
            <a:r>
              <a:rPr lang="nb-NO" dirty="0" err="1"/>
              <a:t>Multidisciplinary</a:t>
            </a:r>
            <a:r>
              <a:rPr lang="nb-NO" dirty="0"/>
              <a:t> </a:t>
            </a:r>
            <a:r>
              <a:rPr lang="nb-NO" dirty="0" err="1"/>
              <a:t>Discussion</a:t>
            </a:r>
            <a:endParaRPr lang="nb-NO" dirty="0"/>
          </a:p>
        </p:txBody>
      </p:sp>
      <p:pic>
        <p:nvPicPr>
          <p:cNvPr id="4" name="Picture 2" descr="http://kreativproces.dk/http:/kreativproces.dk/wp-content/uploads/2010/09/The-Blind-Men-and-the-Elephant-Guzlas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17" y="2047875"/>
            <a:ext cx="91948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FC51D7C-865D-3946-9497-C4E1FEBBA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54"/>
    </mc:Choice>
    <mc:Fallback xmlns="">
      <p:transition spd="slow" advTm="4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1">
            <a:extLst>
              <a:ext uri="{FF2B5EF4-FFF2-40B4-BE49-F238E27FC236}">
                <a16:creationId xmlns:a16="http://schemas.microsoft.com/office/drawing/2014/main" xmlns="" id="{43D461D4-D434-9743-A8F8-8BC5FAB921BA}"/>
              </a:ext>
            </a:extLst>
          </p:cNvPr>
          <p:cNvSpPr txBox="1">
            <a:spLocks/>
          </p:cNvSpPr>
          <p:nvPr/>
        </p:nvSpPr>
        <p:spPr>
          <a:xfrm>
            <a:off x="593719" y="1114025"/>
            <a:ext cx="11004562" cy="20660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it-IT" sz="2000" dirty="0"/>
              <a:t>E’ una </a:t>
            </a:r>
            <a:r>
              <a:rPr lang="it-IT" sz="2000" b="1" dirty="0"/>
              <a:t>malattia degenerativa cronica </a:t>
            </a:r>
            <a:r>
              <a:rPr lang="it-IT" sz="2000" dirty="0"/>
              <a:t>polmonare con importante </a:t>
            </a:r>
            <a:r>
              <a:rPr lang="it-IT" sz="2000" b="1" dirty="0"/>
              <a:t>rimodellamento </a:t>
            </a:r>
            <a:r>
              <a:rPr lang="it-IT" sz="2000" dirty="0"/>
              <a:t>del polmone e aberrante </a:t>
            </a:r>
            <a:r>
              <a:rPr lang="it-IT" sz="2000" b="1" dirty="0"/>
              <a:t>accumulo di tessuto fibrotico nel parenchima </a:t>
            </a:r>
            <a:r>
              <a:rPr lang="it-IT" sz="2000" dirty="0"/>
              <a:t>che causa insufficienza respiratoria cronica ed è associata a significativa morbilità e prognosi infausta (mortalità &gt;50% a 5 anni dalla diagnosi).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FD385171-8C3E-CC44-9D1A-031686EFB395}"/>
              </a:ext>
            </a:extLst>
          </p:cNvPr>
          <p:cNvSpPr/>
          <p:nvPr/>
        </p:nvSpPr>
        <p:spPr>
          <a:xfrm>
            <a:off x="0" y="245858"/>
            <a:ext cx="12192000" cy="659423"/>
          </a:xfrm>
          <a:prstGeom prst="rect">
            <a:avLst/>
          </a:prstGeom>
          <a:solidFill>
            <a:srgbClr val="FB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xmlns="" id="{467F51C7-36B1-D140-8862-7E00D09A7F66}"/>
              </a:ext>
            </a:extLst>
          </p:cNvPr>
          <p:cNvSpPr txBox="1">
            <a:spLocks/>
          </p:cNvSpPr>
          <p:nvPr/>
        </p:nvSpPr>
        <p:spPr>
          <a:xfrm>
            <a:off x="668214" y="451505"/>
            <a:ext cx="6155667" cy="375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014987"/>
                </a:solidFill>
                <a:ea typeface="Baskerville" panose="02020502070401020303" pitchFamily="18" charset="0"/>
                <a:cs typeface="Linux Libertine" panose="02000503000000000000" pitchFamily="2" charset="0"/>
              </a:rPr>
              <a:t>IPF – </a:t>
            </a:r>
            <a:r>
              <a:rPr lang="en-US" sz="2400" b="1" dirty="0" err="1">
                <a:solidFill>
                  <a:srgbClr val="014987"/>
                </a:solidFill>
                <a:ea typeface="Baskerville" panose="02020502070401020303" pitchFamily="18" charset="0"/>
                <a:cs typeface="Linux Libertine" panose="02000503000000000000" pitchFamily="2" charset="0"/>
              </a:rPr>
              <a:t>Fibrosi</a:t>
            </a:r>
            <a:r>
              <a:rPr lang="en-US" sz="2400" b="1" dirty="0">
                <a:solidFill>
                  <a:srgbClr val="014987"/>
                </a:solidFill>
                <a:ea typeface="Baskerville" panose="02020502070401020303" pitchFamily="18" charset="0"/>
                <a:cs typeface="Linux Libertine" panose="02000503000000000000" pitchFamily="2" charset="0"/>
              </a:rPr>
              <a:t> </a:t>
            </a:r>
            <a:r>
              <a:rPr lang="en-US" sz="2400" b="1" dirty="0" err="1">
                <a:solidFill>
                  <a:srgbClr val="014987"/>
                </a:solidFill>
                <a:ea typeface="Baskerville" panose="02020502070401020303" pitchFamily="18" charset="0"/>
                <a:cs typeface="Linux Libertine" panose="02000503000000000000" pitchFamily="2" charset="0"/>
              </a:rPr>
              <a:t>Polmonare</a:t>
            </a:r>
            <a:r>
              <a:rPr lang="en-US" sz="2400" b="1" dirty="0">
                <a:solidFill>
                  <a:srgbClr val="014987"/>
                </a:solidFill>
                <a:ea typeface="Baskerville" panose="02020502070401020303" pitchFamily="18" charset="0"/>
                <a:cs typeface="Linux Libertine" panose="02000503000000000000" pitchFamily="2" charset="0"/>
              </a:rPr>
              <a:t> </a:t>
            </a:r>
            <a:r>
              <a:rPr lang="en-US" sz="2400" b="1" dirty="0" err="1">
                <a:solidFill>
                  <a:srgbClr val="014987"/>
                </a:solidFill>
                <a:ea typeface="Baskerville" panose="02020502070401020303" pitchFamily="18" charset="0"/>
                <a:cs typeface="Linux Libertine" panose="02000503000000000000" pitchFamily="2" charset="0"/>
              </a:rPr>
              <a:t>Idiopatica</a:t>
            </a:r>
            <a:endParaRPr lang="ru-RU" sz="2400" b="1" dirty="0">
              <a:solidFill>
                <a:srgbClr val="014987"/>
              </a:solidFill>
              <a:ea typeface="Baskerville" panose="02020502070401020303" pitchFamily="18" charset="0"/>
              <a:cs typeface="Linux Libertine" panose="02000503000000000000" pitchFamily="2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0484FB30-A434-E34A-8AD9-43AC521A07D3}"/>
              </a:ext>
            </a:extLst>
          </p:cNvPr>
          <p:cNvSpPr/>
          <p:nvPr/>
        </p:nvSpPr>
        <p:spPr>
          <a:xfrm>
            <a:off x="326830" y="3299161"/>
            <a:ext cx="3806267" cy="2739218"/>
          </a:xfrm>
          <a:prstGeom prst="rect">
            <a:avLst/>
          </a:prstGeom>
          <a:solidFill>
            <a:srgbClr val="FBB82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513045E8-3772-F840-962D-D2844F8E7E24}"/>
              </a:ext>
            </a:extLst>
          </p:cNvPr>
          <p:cNvSpPr/>
          <p:nvPr/>
        </p:nvSpPr>
        <p:spPr>
          <a:xfrm>
            <a:off x="297123" y="3424470"/>
            <a:ext cx="376583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1BAAD"/>
              </a:buClr>
            </a:pPr>
            <a:r>
              <a:rPr lang="it-IT" sz="2400" dirty="0">
                <a:solidFill>
                  <a:srgbClr val="014987"/>
                </a:solidFill>
                <a:latin typeface="Bauer Bodoni Roman" pitchFamily="2" charset="0"/>
                <a:cs typeface="Calibri" panose="020F0502020204030204" pitchFamily="34" charset="0"/>
              </a:rPr>
              <a:t>Come inizia e progredisce</a:t>
            </a:r>
          </a:p>
          <a:p>
            <a:pPr>
              <a:buClr>
                <a:srgbClr val="51BAAD"/>
              </a:buClr>
            </a:pPr>
            <a:r>
              <a:rPr lang="it-IT" sz="2400" dirty="0">
                <a:solidFill>
                  <a:srgbClr val="014987"/>
                </a:solidFill>
                <a:latin typeface="Bauer Bodoni Roman" pitchFamily="2" charset="0"/>
                <a:cs typeface="Calibri" panose="020F0502020204030204" pitchFamily="34" charset="0"/>
              </a:rPr>
              <a:t>la malattia?</a:t>
            </a:r>
          </a:p>
          <a:p>
            <a:pPr algn="ctr">
              <a:buClr>
                <a:srgbClr val="51BAAD"/>
              </a:buClr>
            </a:pPr>
            <a:endParaRPr lang="it-IT" sz="1400" dirty="0">
              <a:solidFill>
                <a:srgbClr val="014987"/>
              </a:solidFill>
              <a:latin typeface="Bauer Bodoni Roman" pitchFamily="2" charset="0"/>
              <a:cs typeface="Calibri" panose="020F0502020204030204" pitchFamily="34" charset="0"/>
            </a:endParaRPr>
          </a:p>
          <a:p>
            <a:pPr>
              <a:buClr>
                <a:srgbClr val="51BAAD"/>
              </a:buClr>
            </a:pPr>
            <a:r>
              <a:rPr lang="it-IT" dirty="0"/>
              <a:t>  «</a:t>
            </a:r>
            <a:r>
              <a:rPr lang="it-IT" dirty="0" err="1"/>
              <a:t>Microinsulti</a:t>
            </a:r>
            <a:r>
              <a:rPr lang="it-IT" dirty="0"/>
              <a:t> ripetuti portano ad attivazione di diversi eventi biologici caratterizzati da </a:t>
            </a:r>
            <a:r>
              <a:rPr lang="it-IT" b="1" dirty="0"/>
              <a:t>riparazione tessutale alterata </a:t>
            </a:r>
            <a:r>
              <a:rPr lang="it-IT" dirty="0"/>
              <a:t>che avviene in soggetti di età avanzata suscettibili geneticamente». </a:t>
            </a:r>
            <a:endParaRPr lang="it-IT" sz="1400" dirty="0">
              <a:solidFill>
                <a:srgbClr val="014987"/>
              </a:solidFill>
              <a:latin typeface="Bauer Bodoni Roman" pitchFamily="2" charset="0"/>
              <a:cs typeface="Calibri" panose="020F0502020204030204" pitchFamily="34" charset="0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xmlns="" id="{9D5D717E-6C78-6D48-AAB8-4FB5F1578CF8}"/>
              </a:ext>
            </a:extLst>
          </p:cNvPr>
          <p:cNvSpPr/>
          <p:nvPr/>
        </p:nvSpPr>
        <p:spPr>
          <a:xfrm>
            <a:off x="3696491" y="2945528"/>
            <a:ext cx="1392796" cy="1360278"/>
          </a:xfrm>
          <a:prstGeom prst="ellipse">
            <a:avLst/>
          </a:prstGeom>
          <a:solidFill>
            <a:srgbClr val="014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3822D2B9-9189-1A46-972D-F4DA21DDB539}"/>
              </a:ext>
            </a:extLst>
          </p:cNvPr>
          <p:cNvSpPr/>
          <p:nvPr/>
        </p:nvSpPr>
        <p:spPr>
          <a:xfrm>
            <a:off x="3994459" y="3165262"/>
            <a:ext cx="8130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51BAAD"/>
              </a:buClr>
            </a:pPr>
            <a:r>
              <a:rPr lang="it-IT" b="1" dirty="0">
                <a:solidFill>
                  <a:schemeClr val="bg1"/>
                </a:solidFill>
                <a:latin typeface="Bauer Bodoni Roman" pitchFamily="2" charset="0"/>
                <a:cs typeface="Calibri" panose="020F0502020204030204" pitchFamily="34" charset="0"/>
              </a:rPr>
              <a:t>Fattori</a:t>
            </a:r>
          </a:p>
          <a:p>
            <a:pPr algn="ctr">
              <a:buClr>
                <a:srgbClr val="51BAAD"/>
              </a:buClr>
            </a:pPr>
            <a:r>
              <a:rPr lang="it-IT" b="1" dirty="0">
                <a:solidFill>
                  <a:schemeClr val="bg1"/>
                </a:solidFill>
                <a:latin typeface="Bauer Bodoni Roman" pitchFamily="2" charset="0"/>
                <a:cs typeface="Calibri" panose="020F0502020204030204" pitchFamily="34" charset="0"/>
              </a:rPr>
              <a:t>di </a:t>
            </a:r>
          </a:p>
          <a:p>
            <a:pPr algn="ctr">
              <a:buClr>
                <a:srgbClr val="51BAAD"/>
              </a:buClr>
            </a:pPr>
            <a:r>
              <a:rPr lang="it-IT" b="1" dirty="0">
                <a:solidFill>
                  <a:schemeClr val="bg1"/>
                </a:solidFill>
                <a:latin typeface="Bauer Bodoni Roman" pitchFamily="2" charset="0"/>
                <a:cs typeface="Calibri" panose="020F0502020204030204" pitchFamily="34" charset="0"/>
              </a:rPr>
              <a:t>rischio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02C55A2A-4B77-C34F-BDF7-C073A89E6501}"/>
              </a:ext>
            </a:extLst>
          </p:cNvPr>
          <p:cNvSpPr txBox="1"/>
          <p:nvPr/>
        </p:nvSpPr>
        <p:spPr>
          <a:xfrm>
            <a:off x="380511" y="6255593"/>
            <a:ext cx="5086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Richeldi</a:t>
            </a: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L, et al. </a:t>
            </a:r>
            <a:r>
              <a:rPr lang="it-IT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Idiopatic</a:t>
            </a: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pulmonary</a:t>
            </a: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fibrosis</a:t>
            </a:r>
            <a:r>
              <a:rPr lang="it-IT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Lancet 2018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ED50C485-4108-CB48-84BA-8D8051C7B6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64" y="2147042"/>
            <a:ext cx="6362701" cy="460998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2228FC4E-8951-A440-8505-04D84359E56A}"/>
              </a:ext>
            </a:extLst>
          </p:cNvPr>
          <p:cNvSpPr txBox="1"/>
          <p:nvPr/>
        </p:nvSpPr>
        <p:spPr>
          <a:xfrm>
            <a:off x="2717800" y="2667000"/>
            <a:ext cx="108247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b="1" dirty="0">
                <a:solidFill>
                  <a:srgbClr val="FF0000"/>
                </a:solidFill>
              </a:rPr>
              <a:t>Genetica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EC5EE952-E535-BC4B-A0AF-8FA4953F18A3}"/>
              </a:ext>
            </a:extLst>
          </p:cNvPr>
          <p:cNvSpPr txBox="1"/>
          <p:nvPr/>
        </p:nvSpPr>
        <p:spPr>
          <a:xfrm>
            <a:off x="5123701" y="3663901"/>
            <a:ext cx="75854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b="1" dirty="0">
                <a:solidFill>
                  <a:srgbClr val="FF0000"/>
                </a:solidFill>
              </a:rPr>
              <a:t>Fumo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B8E5B647-B35C-DA47-B8EE-65AA2A88BA5C}"/>
              </a:ext>
            </a:extLst>
          </p:cNvPr>
          <p:cNvSpPr txBox="1"/>
          <p:nvPr/>
        </p:nvSpPr>
        <p:spPr>
          <a:xfrm>
            <a:off x="4884375" y="2667000"/>
            <a:ext cx="50251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b="1" dirty="0">
                <a:solidFill>
                  <a:srgbClr val="FF0000"/>
                </a:solidFill>
              </a:rPr>
              <a:t>Età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74D2554C-D4BE-E24A-8AD6-39EA9C9011A2}"/>
              </a:ext>
            </a:extLst>
          </p:cNvPr>
          <p:cNvSpPr txBox="1"/>
          <p:nvPr/>
        </p:nvSpPr>
        <p:spPr>
          <a:xfrm>
            <a:off x="4133097" y="4886408"/>
            <a:ext cx="1650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Esposizioni a</a:t>
            </a:r>
          </a:p>
          <a:p>
            <a:r>
              <a:rPr lang="it-IT" dirty="0">
                <a:solidFill>
                  <a:srgbClr val="FF0000"/>
                </a:solidFill>
              </a:rPr>
              <a:t>polveri minerali</a:t>
            </a:r>
          </a:p>
          <a:p>
            <a:r>
              <a:rPr lang="it-IT" dirty="0">
                <a:solidFill>
                  <a:srgbClr val="FF0000"/>
                </a:solidFill>
              </a:rPr>
              <a:t>metalli </a:t>
            </a:r>
          </a:p>
          <a:p>
            <a:r>
              <a:rPr lang="it-IT" dirty="0">
                <a:solidFill>
                  <a:srgbClr val="FF0000"/>
                </a:solidFill>
              </a:rPr>
              <a:t>agricoltura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AB2C63EE-05E0-1B4E-85D5-F8B2CEFFD5FD}"/>
              </a:ext>
            </a:extLst>
          </p:cNvPr>
          <p:cNvSpPr txBox="1"/>
          <p:nvPr/>
        </p:nvSpPr>
        <p:spPr>
          <a:xfrm>
            <a:off x="5179757" y="4452036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Virus </a:t>
            </a:r>
          </a:p>
        </p:txBody>
      </p: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xmlns="" id="{487D73F5-9E11-B848-AB73-3EBF3C95D656}"/>
              </a:ext>
            </a:extLst>
          </p:cNvPr>
          <p:cNvCxnSpPr>
            <a:endCxn id="9" idx="1"/>
          </p:cNvCxnSpPr>
          <p:nvPr/>
        </p:nvCxnSpPr>
        <p:spPr>
          <a:xfrm>
            <a:off x="3454400" y="2945528"/>
            <a:ext cx="446061" cy="1992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xmlns="" id="{4EDD589B-8BF0-7145-B094-2BEE84FA7C95}"/>
              </a:ext>
            </a:extLst>
          </p:cNvPr>
          <p:cNvCxnSpPr>
            <a:cxnSpLocks/>
          </p:cNvCxnSpPr>
          <p:nvPr/>
        </p:nvCxnSpPr>
        <p:spPr>
          <a:xfrm flipH="1">
            <a:off x="4849962" y="2945528"/>
            <a:ext cx="187369" cy="1427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xmlns="" id="{D2E84F1F-5567-5740-A7B0-940BFD7964DC}"/>
              </a:ext>
            </a:extLst>
          </p:cNvPr>
          <p:cNvCxnSpPr>
            <a:cxnSpLocks/>
          </p:cNvCxnSpPr>
          <p:nvPr/>
        </p:nvCxnSpPr>
        <p:spPr>
          <a:xfrm>
            <a:off x="5072018" y="3857399"/>
            <a:ext cx="1272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xmlns="" id="{CAB36424-5AC0-2C4D-8FCF-4760A6AAA256}"/>
              </a:ext>
            </a:extLst>
          </p:cNvPr>
          <p:cNvCxnSpPr>
            <a:endCxn id="15" idx="1"/>
          </p:cNvCxnSpPr>
          <p:nvPr/>
        </p:nvCxnSpPr>
        <p:spPr>
          <a:xfrm>
            <a:off x="4807503" y="4305806"/>
            <a:ext cx="372254" cy="3308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xmlns="" id="{640F262F-28D2-4441-9FDE-40828A28A937}"/>
              </a:ext>
            </a:extLst>
          </p:cNvPr>
          <p:cNvCxnSpPr/>
          <p:nvPr/>
        </p:nvCxnSpPr>
        <p:spPr>
          <a:xfrm>
            <a:off x="4474481" y="4397298"/>
            <a:ext cx="0" cy="5605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xmlns="" id="{9C239458-28B7-9944-89AF-0E212494C6DE}"/>
              </a:ext>
            </a:extLst>
          </p:cNvPr>
          <p:cNvSpPr txBox="1"/>
          <p:nvPr/>
        </p:nvSpPr>
        <p:spPr>
          <a:xfrm>
            <a:off x="5199287" y="329916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GERD</a:t>
            </a:r>
          </a:p>
        </p:txBody>
      </p: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xmlns="" id="{5CCBB8D6-9ABC-914D-95EE-89455B449F07}"/>
              </a:ext>
            </a:extLst>
          </p:cNvPr>
          <p:cNvCxnSpPr>
            <a:cxnSpLocks/>
            <a:stCxn id="9" idx="6"/>
          </p:cNvCxnSpPr>
          <p:nvPr/>
        </p:nvCxnSpPr>
        <p:spPr>
          <a:xfrm flipV="1">
            <a:off x="5089287" y="3556001"/>
            <a:ext cx="297598" cy="69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xmlns="" id="{7CB9CD10-CC1A-2A4C-B473-126EDFB2E7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21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32"/>
    </mc:Choice>
    <mc:Fallback xmlns="">
      <p:transition spd="slow" advTm="89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Imaging – Definite UIP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b="66781"/>
          <a:stretch/>
        </p:blipFill>
        <p:spPr>
          <a:xfrm>
            <a:off x="6112524" y="2780928"/>
            <a:ext cx="4307194" cy="352839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7" r="68900" b="8963"/>
          <a:stretch/>
        </p:blipFill>
        <p:spPr bwMode="auto">
          <a:xfrm>
            <a:off x="1542197" y="2634018"/>
            <a:ext cx="4480281" cy="367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519936" y="6381328"/>
            <a:ext cx="5054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err="1">
                <a:latin typeface="Garamond" panose="02020404030301010803" pitchFamily="18" charset="0"/>
              </a:rPr>
              <a:t>Am</a:t>
            </a:r>
            <a:r>
              <a:rPr lang="it-IT" altLang="it-IT" sz="1800" dirty="0">
                <a:latin typeface="Garamond" panose="02020404030301010803" pitchFamily="18" charset="0"/>
              </a:rPr>
              <a:t> J </a:t>
            </a:r>
            <a:r>
              <a:rPr lang="it-IT" altLang="it-IT" sz="1800" dirty="0" err="1">
                <a:latin typeface="Garamond" panose="02020404030301010803" pitchFamily="18" charset="0"/>
              </a:rPr>
              <a:t>Respir</a:t>
            </a:r>
            <a:r>
              <a:rPr lang="it-IT" altLang="it-IT" sz="1800" dirty="0">
                <a:latin typeface="Garamond" panose="02020404030301010803" pitchFamily="18" charset="0"/>
              </a:rPr>
              <a:t> </a:t>
            </a:r>
            <a:r>
              <a:rPr lang="it-IT" altLang="it-IT" sz="1800" dirty="0" err="1">
                <a:latin typeface="Garamond" panose="02020404030301010803" pitchFamily="18" charset="0"/>
              </a:rPr>
              <a:t>Crit</a:t>
            </a:r>
            <a:r>
              <a:rPr lang="it-IT" altLang="it-IT" sz="1800" dirty="0">
                <a:latin typeface="Garamond" panose="02020404030301010803" pitchFamily="18" charset="0"/>
              </a:rPr>
              <a:t> Care </a:t>
            </a:r>
            <a:r>
              <a:rPr lang="it-IT" altLang="it-IT" sz="1800" dirty="0" err="1">
                <a:latin typeface="Garamond" panose="02020404030301010803" pitchFamily="18" charset="0"/>
              </a:rPr>
              <a:t>Med</a:t>
            </a:r>
            <a:r>
              <a:rPr lang="it-IT" altLang="it-IT" sz="1800" dirty="0">
                <a:latin typeface="Garamond" panose="02020404030301010803" pitchFamily="18" charset="0"/>
              </a:rPr>
              <a:t> </a:t>
            </a:r>
            <a:r>
              <a:rPr lang="it-IT" altLang="it-IT" sz="1800" dirty="0" err="1">
                <a:latin typeface="Garamond" panose="02020404030301010803" pitchFamily="18" charset="0"/>
              </a:rPr>
              <a:t>Vol</a:t>
            </a:r>
            <a:r>
              <a:rPr lang="it-IT" altLang="it-IT" sz="1800" dirty="0">
                <a:latin typeface="Garamond" panose="02020404030301010803" pitchFamily="18" charset="0"/>
              </a:rPr>
              <a:t> 183. </a:t>
            </a:r>
            <a:r>
              <a:rPr lang="it-IT" altLang="it-IT" sz="1800" dirty="0" err="1">
                <a:latin typeface="Garamond" panose="02020404030301010803" pitchFamily="18" charset="0"/>
              </a:rPr>
              <a:t>pp</a:t>
            </a:r>
            <a:r>
              <a:rPr lang="it-IT" altLang="it-IT" sz="1800" dirty="0">
                <a:latin typeface="Garamond" panose="02020404030301010803" pitchFamily="18" charset="0"/>
              </a:rPr>
              <a:t> 788–824, 2011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4087B54-1058-8B4B-825C-3D4CC923B1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9350" y="173604"/>
            <a:ext cx="4508500" cy="25273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2F01E201-4041-8D45-B52B-5490C88F5CD9}"/>
              </a:ext>
            </a:extLst>
          </p:cNvPr>
          <p:cNvSpPr txBox="1"/>
          <p:nvPr/>
        </p:nvSpPr>
        <p:spPr>
          <a:xfrm>
            <a:off x="7499350" y="2264686"/>
            <a:ext cx="13989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Velcro sound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52278B8C-FAB3-A240-8C11-8A9509E57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4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70"/>
    </mc:Choice>
    <mc:Fallback xmlns="">
      <p:transition spd="slow" advTm="48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5752" y="365792"/>
            <a:ext cx="8534400" cy="75895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3600" b="1" dirty="0"/>
              <a:t>Traction </a:t>
            </a:r>
            <a:r>
              <a:rPr lang="en-GB" sz="3600" b="1" dirty="0" err="1"/>
              <a:t>bronchiolectasis</a:t>
            </a:r>
            <a:r>
              <a:rPr lang="en-GB" sz="3600" b="1" dirty="0"/>
              <a:t> mimicking honeycombing</a:t>
            </a:r>
          </a:p>
        </p:txBody>
      </p:sp>
      <p:pic>
        <p:nvPicPr>
          <p:cNvPr id="77827" name="Segnaposto contenuto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7239" y="1916114"/>
            <a:ext cx="8129587" cy="3889375"/>
          </a:xfr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E8461F5-BF50-F849-AA03-D0464EB644C3}"/>
              </a:ext>
            </a:extLst>
          </p:cNvPr>
          <p:cNvSpPr txBox="1"/>
          <p:nvPr/>
        </p:nvSpPr>
        <p:spPr>
          <a:xfrm>
            <a:off x="8871045" y="6196084"/>
            <a:ext cx="2610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Linee-guida ATS/ERS 2018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515E8E1-861D-CE48-91BF-42FDCFCFA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7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0"/>
    </mc:Choice>
    <mc:Fallback xmlns="">
      <p:transition spd="slow" advTm="11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17011</TotalTime>
  <Words>240</Words>
  <Application>Microsoft Office PowerPoint</Application>
  <PresentationFormat>Personalizzato</PresentationFormat>
  <Paragraphs>48</Paragraphs>
  <Slides>8</Slides>
  <Notes>3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Diagnosing ILDs: Multidisciplinary Discussion</vt:lpstr>
      <vt:lpstr>Presentazione standard di PowerPoint</vt:lpstr>
      <vt:lpstr>Imaging – Definite UIP</vt:lpstr>
      <vt:lpstr>Traction bronchiolectasis mimicking honeycombing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marco.confalonieri@asuits.sanita.fvg.it</dc:creator>
  <cp:lastModifiedBy>Luca</cp:lastModifiedBy>
  <cp:revision>95</cp:revision>
  <dcterms:created xsi:type="dcterms:W3CDTF">2018-11-11T21:38:19Z</dcterms:created>
  <dcterms:modified xsi:type="dcterms:W3CDTF">2021-01-07T19:38:34Z</dcterms:modified>
</cp:coreProperties>
</file>