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2">
  <p:sldMasterIdLst>
    <p:sldMasterId id="2147483648" r:id="rId1"/>
  </p:sldMasterIdLst>
  <p:notesMasterIdLst>
    <p:notesMasterId r:id="rId27"/>
  </p:notesMasterIdLst>
  <p:sldIdLst>
    <p:sldId id="850" r:id="rId2"/>
    <p:sldId id="848" r:id="rId3"/>
    <p:sldId id="847" r:id="rId4"/>
    <p:sldId id="851" r:id="rId5"/>
    <p:sldId id="286" r:id="rId6"/>
    <p:sldId id="271" r:id="rId7"/>
    <p:sldId id="308" r:id="rId8"/>
    <p:sldId id="311" r:id="rId9"/>
    <p:sldId id="345" r:id="rId10"/>
    <p:sldId id="1489" r:id="rId11"/>
    <p:sldId id="855" r:id="rId12"/>
    <p:sldId id="1490" r:id="rId13"/>
    <p:sldId id="1491" r:id="rId14"/>
    <p:sldId id="1492" r:id="rId15"/>
    <p:sldId id="1493" r:id="rId16"/>
    <p:sldId id="1494" r:id="rId17"/>
    <p:sldId id="1495" r:id="rId18"/>
    <p:sldId id="1496" r:id="rId19"/>
    <p:sldId id="1497" r:id="rId20"/>
    <p:sldId id="1498" r:id="rId21"/>
    <p:sldId id="1499" r:id="rId22"/>
    <p:sldId id="1500" r:id="rId23"/>
    <p:sldId id="1501" r:id="rId24"/>
    <p:sldId id="1502" r:id="rId25"/>
    <p:sldId id="1503" r:id="rId2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3AB"/>
    <a:srgbClr val="D5FC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4877"/>
    <p:restoredTop sz="94696"/>
  </p:normalViewPr>
  <p:slideViewPr>
    <p:cSldViewPr snapToGrid="0" snapToObjects="1">
      <p:cViewPr varScale="1">
        <p:scale>
          <a:sx n="79" d="100"/>
          <a:sy n="79" d="100"/>
        </p:scale>
        <p:origin x="-108" y="-3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211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DB93DE-2E93-1C4B-86CD-019B456BC464}" type="datetimeFigureOut">
              <a:rPr lang="it-IT" smtClean="0"/>
              <a:t>07/01/2021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A797FD-99DC-FE45-8012-E8B614FCC3D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07000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King TE Jr, Bradford WZ, Castro-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Bernardini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S, et al. A phase 3 trial of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pirfenidone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patients with idiopathic pulmonary fibrosis. </a:t>
            </a:r>
            <a:r>
              <a:rPr lang="en-US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 </a:t>
            </a:r>
            <a:r>
              <a:rPr lang="en-US" sz="1200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Engl</a:t>
            </a:r>
            <a:r>
              <a:rPr lang="en-US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J Med. </a:t>
            </a:r>
            <a:r>
              <a:rPr lang="en-US" sz="120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2014;370(22):2083-2092.</a:t>
            </a:r>
          </a:p>
          <a:p>
            <a:pPr marL="228600" marR="0" indent="-2286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Richeldi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L, du Bois RM, Raghu G, et al. Efficacy and safety of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nintedanib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idiopathic pulmonary fibrosis. </a:t>
            </a:r>
            <a:r>
              <a:rPr lang="en-US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 </a:t>
            </a:r>
            <a:r>
              <a:rPr lang="en-US" sz="1200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Engl</a:t>
            </a:r>
            <a:r>
              <a:rPr lang="en-US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J Med. </a:t>
            </a:r>
            <a:r>
              <a:rPr lang="en-US" sz="120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2014;370(22):2071-2082.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Raghu G,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Rochwerg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B, Zhang Y et al. An Official ATS/ERS/JRS/ALAT Clinical Practice Guideline: Treatment of Idiopathic Pulmonary Fibrosis. An Update of the 2011 Clinical Practice Guideline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Am J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Respir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Crit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Care Med.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2015;192:e3-19.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5C262-4530-BF40-9C95-A3CC4316136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0782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="" xmlns:a16="http://schemas.microsoft.com/office/drawing/2014/main" id="{20683D93-D47B-1943-B1BC-89E3BF74889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F7DB8FD-FB15-8140-AD64-24770D14C857}" type="slidenum">
              <a:rPr lang="it-IT" altLang="it-IT"/>
              <a:pPr/>
              <a:t>20</a:t>
            </a:fld>
            <a:endParaRPr lang="it-IT" altLang="it-IT"/>
          </a:p>
        </p:txBody>
      </p:sp>
      <p:sp>
        <p:nvSpPr>
          <p:cNvPr id="82946" name="Rectangle 2">
            <a:extLst>
              <a:ext uri="{FF2B5EF4-FFF2-40B4-BE49-F238E27FC236}">
                <a16:creationId xmlns="" xmlns:a16="http://schemas.microsoft.com/office/drawing/2014/main" id="{151A2A36-3F86-134D-B2C7-FE5F12D9AA2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>
            <a:extLst>
              <a:ext uri="{FF2B5EF4-FFF2-40B4-BE49-F238E27FC236}">
                <a16:creationId xmlns="" xmlns:a16="http://schemas.microsoft.com/office/drawing/2014/main" id="{FE127864-75AC-354E-A9DA-1A7EE308E3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33184299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="" xmlns:a16="http://schemas.microsoft.com/office/drawing/2014/main" id="{21821AE9-DD40-BC4B-98D9-F562FC7B335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E6FD2F-732F-4C47-99BB-A7C3FDCCB722}" type="slidenum">
              <a:rPr lang="it-IT" altLang="it-IT"/>
              <a:pPr/>
              <a:t>21</a:t>
            </a:fld>
            <a:endParaRPr lang="it-IT" altLang="it-IT"/>
          </a:p>
        </p:txBody>
      </p:sp>
      <p:sp>
        <p:nvSpPr>
          <p:cNvPr id="83970" name="Rectangle 2">
            <a:extLst>
              <a:ext uri="{FF2B5EF4-FFF2-40B4-BE49-F238E27FC236}">
                <a16:creationId xmlns="" xmlns:a16="http://schemas.microsoft.com/office/drawing/2014/main" id="{70A9920C-AA88-8848-A7E2-C2FFA81417C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>
            <a:extLst>
              <a:ext uri="{FF2B5EF4-FFF2-40B4-BE49-F238E27FC236}">
                <a16:creationId xmlns="" xmlns:a16="http://schemas.microsoft.com/office/drawing/2014/main" id="{085724A3-88EB-A346-B9EF-E84067ABC7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36040288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="" xmlns:a16="http://schemas.microsoft.com/office/drawing/2014/main" id="{981F9A71-DD4D-FF4B-A0C6-5917EB6D81B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D18FC8-83EB-A646-B00D-0905E0544D9F}" type="slidenum">
              <a:rPr lang="it-IT" altLang="it-IT"/>
              <a:pPr/>
              <a:t>22</a:t>
            </a:fld>
            <a:endParaRPr lang="it-IT" altLang="it-IT"/>
          </a:p>
        </p:txBody>
      </p:sp>
      <p:sp>
        <p:nvSpPr>
          <p:cNvPr id="84994" name="Rectangle 2">
            <a:extLst>
              <a:ext uri="{FF2B5EF4-FFF2-40B4-BE49-F238E27FC236}">
                <a16:creationId xmlns="" xmlns:a16="http://schemas.microsoft.com/office/drawing/2014/main" id="{AA315DB0-54FB-434C-B530-77629F30DF0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>
            <a:extLst>
              <a:ext uri="{FF2B5EF4-FFF2-40B4-BE49-F238E27FC236}">
                <a16:creationId xmlns="" xmlns:a16="http://schemas.microsoft.com/office/drawing/2014/main" id="{7C0FF9C7-C080-AF40-8B96-89F7F00BF6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11174321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="" xmlns:a16="http://schemas.microsoft.com/office/drawing/2014/main" id="{13235DA9-98A5-7B48-B6B9-159FBABF328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B038D79-D894-DE4D-9703-C185D4C1C853}" type="slidenum">
              <a:rPr lang="it-IT" altLang="it-IT"/>
              <a:pPr/>
              <a:t>23</a:t>
            </a:fld>
            <a:endParaRPr lang="it-IT" altLang="it-IT"/>
          </a:p>
        </p:txBody>
      </p:sp>
      <p:sp>
        <p:nvSpPr>
          <p:cNvPr id="86018" name="Rectangle 2">
            <a:extLst>
              <a:ext uri="{FF2B5EF4-FFF2-40B4-BE49-F238E27FC236}">
                <a16:creationId xmlns="" xmlns:a16="http://schemas.microsoft.com/office/drawing/2014/main" id="{51903237-CB0E-F846-9A37-34D448F2FEE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>
            <a:extLst>
              <a:ext uri="{FF2B5EF4-FFF2-40B4-BE49-F238E27FC236}">
                <a16:creationId xmlns="" xmlns:a16="http://schemas.microsoft.com/office/drawing/2014/main" id="{ACE5427B-0B3B-E346-814B-BF34E459E0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21536949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="" xmlns:a16="http://schemas.microsoft.com/office/drawing/2014/main" id="{A963DF8D-6A7F-DE49-BC09-E3FAC139479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10E8CAB-447F-7E4E-99BB-9A40873F7C74}" type="slidenum">
              <a:rPr lang="it-IT" altLang="it-IT"/>
              <a:pPr/>
              <a:t>24</a:t>
            </a:fld>
            <a:endParaRPr lang="it-IT" altLang="it-IT"/>
          </a:p>
        </p:txBody>
      </p:sp>
      <p:sp>
        <p:nvSpPr>
          <p:cNvPr id="87042" name="Rectangle 2">
            <a:extLst>
              <a:ext uri="{FF2B5EF4-FFF2-40B4-BE49-F238E27FC236}">
                <a16:creationId xmlns="" xmlns:a16="http://schemas.microsoft.com/office/drawing/2014/main" id="{97964183-5ED9-F945-9EEF-2A92E96F8B3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>
            <a:extLst>
              <a:ext uri="{FF2B5EF4-FFF2-40B4-BE49-F238E27FC236}">
                <a16:creationId xmlns="" xmlns:a16="http://schemas.microsoft.com/office/drawing/2014/main" id="{62D49AD7-82CE-A944-87A6-0EC82E6DD7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13450227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Raghu G, 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Anstrom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KJ, King TE Jr, 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Lasky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JA, Martinez FJ. Prednisone, azathioprine, and N-acetylcysteine for pulmonary fibrosis.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Engl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 Med.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2012;366(21):1968-77.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10.1056/NEJMoa1113354.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Raghu G,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Rochwerg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B, Zhang Y, et al. An official ATS/ERS/JRS/ALAT clinical practice guideline: treatment of idiopathic pulmonary fibrosis. An update of the 2011 clinical practice guideline.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 J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Respir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Crit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Care Med.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2015;192(2):e3-e19.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10.1164/rccm.201506-1063ST.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Trawinska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Rupesinghe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RD, Hart SP. Patient considerations and drug selection in the treatment of idiopathic pulmonary fibrosis.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Risk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Manag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2016; 12: 563–574.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 10.2147/TCRM.S81144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5C262-4530-BF40-9C95-A3CC4316136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1780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Richeldi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L, du Bois RM, Raghu G, et al; INPULSIS Trial Investigators. Efficacy and safety of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nintedanib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idiopathic pulmonary fibrosis. </a:t>
            </a:r>
            <a:r>
              <a:rPr lang="en-US" sz="10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 </a:t>
            </a:r>
            <a:r>
              <a:rPr lang="en-US" sz="10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Engl</a:t>
            </a:r>
            <a:r>
              <a:rPr lang="en-US" sz="10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 Med.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2014;370(22):2071-82.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King TE Jr, Bradford WZ, Castro-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Bernardini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S, et al; ASCEND Study Group. A phase 3 trial of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pirfenidone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patients with idiopathic pulmonary fibrosis. </a:t>
            </a:r>
            <a:r>
              <a:rPr lang="en-US" sz="10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 </a:t>
            </a:r>
            <a:r>
              <a:rPr lang="en-US" sz="10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Engl</a:t>
            </a:r>
            <a:r>
              <a:rPr lang="en-US" sz="10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 Med.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2014;370(22):2083-92. </a:t>
            </a:r>
            <a:r>
              <a:rPr lang="en-US" sz="10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doi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10.1056/NEJMoa1402582.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5C262-4530-BF40-9C95-A3CC4316136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708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Richeldi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L, du Bois RM, Raghu G, et al; INPULSIS Trial Investigators. Efficacy and safety of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nintedanib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idiopathic pulmonary fibrosis.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Engl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 Med.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2014;370(22):2071-82.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5C262-4530-BF40-9C95-A3CC4316136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0112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2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293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676526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King TE Jr, Bradford WZ, Castro-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Bernardini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S, et al; ASCEND Study Group. A phase 3 trial of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pirfenidone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patients with idiopathic pulmonary fibrosis.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Engl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 Med.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2014;370(22):2083-92.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10.1056/NEJMoa1402582.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5C262-4530-BF40-9C95-A3CC4316136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4508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="" xmlns:a16="http://schemas.microsoft.com/office/drawing/2014/main" id="{26EE66E7-AB5D-B244-84F6-F5926A1F995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292888-60CC-F844-AAE1-015B6CDAB13C}" type="slidenum">
              <a:rPr lang="it-IT" altLang="it-IT"/>
              <a:pPr/>
              <a:t>17</a:t>
            </a:fld>
            <a:endParaRPr lang="it-IT" altLang="it-IT"/>
          </a:p>
        </p:txBody>
      </p:sp>
      <p:sp>
        <p:nvSpPr>
          <p:cNvPr id="76802" name="Rectangle 2">
            <a:extLst>
              <a:ext uri="{FF2B5EF4-FFF2-40B4-BE49-F238E27FC236}">
                <a16:creationId xmlns="" xmlns:a16="http://schemas.microsoft.com/office/drawing/2014/main" id="{4B0C0831-4D60-D040-89CE-E4C2093CBF4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="" xmlns:a16="http://schemas.microsoft.com/office/drawing/2014/main" id="{AAA4320E-641B-6041-8105-B4EFEA7E57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9760949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="" xmlns:a16="http://schemas.microsoft.com/office/drawing/2014/main" id="{18FB0FE9-E68C-F84B-9CBD-5204899ADBB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552A08-E1F6-1143-9A75-727FF0043BB8}" type="slidenum">
              <a:rPr lang="it-IT" altLang="it-IT"/>
              <a:pPr/>
              <a:t>18</a:t>
            </a:fld>
            <a:endParaRPr lang="it-IT" altLang="it-IT"/>
          </a:p>
        </p:txBody>
      </p:sp>
      <p:sp>
        <p:nvSpPr>
          <p:cNvPr id="78850" name="Rectangle 2">
            <a:extLst>
              <a:ext uri="{FF2B5EF4-FFF2-40B4-BE49-F238E27FC236}">
                <a16:creationId xmlns="" xmlns:a16="http://schemas.microsoft.com/office/drawing/2014/main" id="{34782CA6-DAEE-614B-A6BD-1B55F39229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>
            <a:extLst>
              <a:ext uri="{FF2B5EF4-FFF2-40B4-BE49-F238E27FC236}">
                <a16:creationId xmlns="" xmlns:a16="http://schemas.microsoft.com/office/drawing/2014/main" id="{46CBDC8F-039F-3643-904E-8F484EBC94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26611822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="" xmlns:a16="http://schemas.microsoft.com/office/drawing/2014/main" id="{AA667CE5-671A-AE4F-9413-387F3C3623C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D63C79-D876-314E-822B-7FF283605BF2}" type="slidenum">
              <a:rPr lang="it-IT" altLang="it-IT"/>
              <a:pPr/>
              <a:t>19</a:t>
            </a:fld>
            <a:endParaRPr lang="it-IT" altLang="it-IT"/>
          </a:p>
        </p:txBody>
      </p:sp>
      <p:sp>
        <p:nvSpPr>
          <p:cNvPr id="81922" name="Rectangle 2">
            <a:extLst>
              <a:ext uri="{FF2B5EF4-FFF2-40B4-BE49-F238E27FC236}">
                <a16:creationId xmlns="" xmlns:a16="http://schemas.microsoft.com/office/drawing/2014/main" id="{A4E454C4-4675-AC4A-9608-8B3731AF844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>
            <a:extLst>
              <a:ext uri="{FF2B5EF4-FFF2-40B4-BE49-F238E27FC236}">
                <a16:creationId xmlns="" xmlns:a16="http://schemas.microsoft.com/office/drawing/2014/main" id="{D62AF2F2-43D8-C849-A9E9-C968408C9E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7297901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EE5D9-FEF5-6C41-9C08-28F49FC03E56}" type="datetimeFigureOut">
              <a:rPr lang="it-IT" smtClean="0"/>
              <a:t>07/01/2021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2FDC3-9B0B-1C4C-9896-65B954A416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4078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EE5D9-FEF5-6C41-9C08-28F49FC03E56}" type="datetimeFigureOut">
              <a:rPr lang="it-IT" smtClean="0"/>
              <a:t>07/01/2021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2FDC3-9B0B-1C4C-9896-65B954A416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10794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EE5D9-FEF5-6C41-9C08-28F49FC03E56}" type="datetimeFigureOut">
              <a:rPr lang="it-IT" smtClean="0"/>
              <a:t>07/01/2021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2FDC3-9B0B-1C4C-9896-65B954A416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50161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5972" y="174883"/>
            <a:ext cx="11682153" cy="1143000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5972" y="1342498"/>
            <a:ext cx="11682153" cy="4310159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/>
            </a:lvl1pPr>
            <a:lvl2pPr>
              <a:lnSpc>
                <a:spcPct val="90000"/>
              </a:lnSpc>
              <a:spcBef>
                <a:spcPts val="0"/>
              </a:spcBef>
              <a:defRPr/>
            </a:lvl2pPr>
            <a:lvl3pPr>
              <a:lnSpc>
                <a:spcPct val="90000"/>
              </a:lnSpc>
              <a:spcBef>
                <a:spcPts val="0"/>
              </a:spcBef>
              <a:defRPr/>
            </a:lvl3pPr>
            <a:lvl4pPr>
              <a:lnSpc>
                <a:spcPct val="90000"/>
              </a:lnSpc>
              <a:spcBef>
                <a:spcPts val="0"/>
              </a:spcBef>
              <a:defRPr/>
            </a:lvl4pPr>
            <a:lvl5pPr>
              <a:lnSpc>
                <a:spcPct val="90000"/>
              </a:lnSpc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880785" y="6010275"/>
            <a:ext cx="9067300" cy="731839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100"/>
            </a:lvl1pPr>
          </a:lstStyle>
          <a:p>
            <a:pPr lvl="0"/>
            <a:r>
              <a:rPr lang="en-US" sz="1100" dirty="0"/>
              <a:t>Click to add reference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66008" y="5653089"/>
            <a:ext cx="11682077" cy="271463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3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Click to add footnote</a:t>
            </a:r>
          </a:p>
        </p:txBody>
      </p:sp>
    </p:spTree>
    <p:extLst>
      <p:ext uri="{BB962C8B-B14F-4D97-AF65-F5344CB8AC3E}">
        <p14:creationId xmlns:p14="http://schemas.microsoft.com/office/powerpoint/2010/main" val="134699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EE5D9-FEF5-6C41-9C08-28F49FC03E56}" type="datetimeFigureOut">
              <a:rPr lang="it-IT" smtClean="0"/>
              <a:t>07/01/2021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2FDC3-9B0B-1C4C-9896-65B954A416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6757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EE5D9-FEF5-6C41-9C08-28F49FC03E56}" type="datetimeFigureOut">
              <a:rPr lang="it-IT" smtClean="0"/>
              <a:t>07/01/2021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2FDC3-9B0B-1C4C-9896-65B954A416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3928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EE5D9-FEF5-6C41-9C08-28F49FC03E56}" type="datetimeFigureOut">
              <a:rPr lang="it-IT" smtClean="0"/>
              <a:t>07/01/2021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2FDC3-9B0B-1C4C-9896-65B954A416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4552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EE5D9-FEF5-6C41-9C08-28F49FC03E56}" type="datetimeFigureOut">
              <a:rPr lang="it-IT" smtClean="0"/>
              <a:t>07/01/2021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2FDC3-9B0B-1C4C-9896-65B954A416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25148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EE5D9-FEF5-6C41-9C08-28F49FC03E56}" type="datetimeFigureOut">
              <a:rPr lang="it-IT" smtClean="0"/>
              <a:t>07/01/2021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2FDC3-9B0B-1C4C-9896-65B954A416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9509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EE5D9-FEF5-6C41-9C08-28F49FC03E56}" type="datetimeFigureOut">
              <a:rPr lang="it-IT" smtClean="0"/>
              <a:t>07/01/2021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2FDC3-9B0B-1C4C-9896-65B954A416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598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EE5D9-FEF5-6C41-9C08-28F49FC03E56}" type="datetimeFigureOut">
              <a:rPr lang="it-IT" smtClean="0"/>
              <a:t>07/01/2021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2FDC3-9B0B-1C4C-9896-65B954A416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930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EE5D9-FEF5-6C41-9C08-28F49FC03E56}" type="datetimeFigureOut">
              <a:rPr lang="it-IT" smtClean="0"/>
              <a:t>07/01/2021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2FDC3-9B0B-1C4C-9896-65B954A416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1462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9EE5D9-FEF5-6C41-9C08-28F49FC03E56}" type="datetimeFigureOut">
              <a:rPr lang="it-IT" smtClean="0"/>
              <a:t>07/01/2021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92FDC3-9B0B-1C4C-9896-65B954A416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2898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2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208AC129-07BD-D74B-B7F2-C254C2ACA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40344"/>
          </a:xfrm>
          <a:solidFill>
            <a:srgbClr val="FFFF00"/>
          </a:solidFill>
        </p:spPr>
        <p:txBody>
          <a:bodyPr/>
          <a:lstStyle/>
          <a:p>
            <a:r>
              <a:rPr lang="it-IT" dirty="0"/>
              <a:t>Quadri CT tipici per IPF/UIP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B5196CD6-320B-FF41-AC8D-D16E7E9283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9491" y="1405719"/>
            <a:ext cx="9444251" cy="526337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xmlns="" id="{F6A1D4D6-2EB7-4748-AA7F-A0D69B462E0B}"/>
              </a:ext>
            </a:extLst>
          </p:cNvPr>
          <p:cNvSpPr txBox="1"/>
          <p:nvPr/>
        </p:nvSpPr>
        <p:spPr>
          <a:xfrm>
            <a:off x="8871045" y="6196084"/>
            <a:ext cx="2610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432FF"/>
                </a:solidFill>
              </a:rPr>
              <a:t>Linee-guida ATS/ERS 2018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2D444718-7993-B544-98D6-EF7F70081B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12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25"/>
    </mc:Choice>
    <mc:Fallback xmlns="">
      <p:transition spd="slow" advTm="76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180116" y="6261463"/>
            <a:ext cx="7767969" cy="480651"/>
          </a:xfrm>
        </p:spPr>
        <p:txBody>
          <a:bodyPr>
            <a:normAutofit/>
          </a:bodyPr>
          <a:lstStyle/>
          <a:p>
            <a:r>
              <a:rPr lang="en-US" altLang="en-US" sz="1333" dirty="0">
                <a:solidFill>
                  <a:srgbClr val="0432FF"/>
                </a:solidFill>
              </a:rPr>
              <a:t>King TE Jr, et al. </a:t>
            </a:r>
            <a:r>
              <a:rPr lang="en-US" altLang="en-US" sz="1333" i="1" dirty="0">
                <a:solidFill>
                  <a:srgbClr val="0432FF"/>
                </a:solidFill>
              </a:rPr>
              <a:t>N </a:t>
            </a:r>
            <a:r>
              <a:rPr lang="en-US" altLang="en-US" sz="1333" i="1" dirty="0" err="1">
                <a:solidFill>
                  <a:srgbClr val="0432FF"/>
                </a:solidFill>
              </a:rPr>
              <a:t>Engl</a:t>
            </a:r>
            <a:r>
              <a:rPr lang="en-US" altLang="en-US" sz="1333" i="1" dirty="0">
                <a:solidFill>
                  <a:srgbClr val="0432FF"/>
                </a:solidFill>
              </a:rPr>
              <a:t> J Med. </a:t>
            </a:r>
            <a:r>
              <a:rPr lang="is-IS" altLang="en-US" sz="1333" dirty="0">
                <a:solidFill>
                  <a:srgbClr val="0432FF"/>
                </a:solidFill>
              </a:rPr>
              <a:t>2014;370:2083-92. </a:t>
            </a:r>
            <a:endParaRPr lang="en-US" altLang="en-US" sz="1333" dirty="0">
              <a:solidFill>
                <a:srgbClr val="0432FF"/>
              </a:solidFill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" t="2690" r="1768" b="21233"/>
          <a:stretch/>
        </p:blipFill>
        <p:spPr bwMode="auto">
          <a:xfrm>
            <a:off x="4104642" y="213360"/>
            <a:ext cx="7843444" cy="546004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DD7FD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89966" y="1317813"/>
            <a:ext cx="3714676" cy="164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Results from phase 3 ASCEND trial of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pirfenidone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in patients with IPF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B1044F42-FFD2-9E4D-A899-04770A582F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5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76"/>
    </mc:Choice>
    <mc:Fallback xmlns="">
      <p:transition spd="slow" advTm="16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err="1"/>
              <a:t>Riduzione</a:t>
            </a:r>
            <a:r>
              <a:rPr lang="en-US" altLang="en-US" dirty="0"/>
              <a:t> </a:t>
            </a:r>
            <a:r>
              <a:rPr lang="en-US" altLang="en-US" dirty="0" err="1"/>
              <a:t>Mortalità</a:t>
            </a:r>
            <a:r>
              <a:rPr lang="en-US" altLang="en-US" dirty="0"/>
              <a:t>?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95300" y="1343025"/>
          <a:ext cx="11201400" cy="4419456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6002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360608"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123895" marR="123895" marT="38064" marB="38064"/>
                </a:tc>
                <a:tc gridSpan="2">
                  <a:txBody>
                    <a:bodyPr/>
                    <a:lstStyle/>
                    <a:p>
                      <a:r>
                        <a:rPr lang="en-US" sz="1900" dirty="0"/>
                        <a:t>Pooled Analysis</a:t>
                      </a:r>
                    </a:p>
                  </a:txBody>
                  <a:tcPr marL="123895" marR="123895" marT="38064" marB="38064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P value</a:t>
                      </a:r>
                    </a:p>
                  </a:txBody>
                  <a:tcPr marL="123895" marR="123895" marT="38064" marB="38064"/>
                </a:tc>
                <a:tc gridSpan="2">
                  <a:txBody>
                    <a:bodyPr/>
                    <a:lstStyle/>
                    <a:p>
                      <a:r>
                        <a:rPr lang="en-US" sz="1900" dirty="0"/>
                        <a:t>Meta-analysis</a:t>
                      </a:r>
                    </a:p>
                  </a:txBody>
                  <a:tcPr marL="123895" marR="123895" marT="38064" marB="38064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P value</a:t>
                      </a:r>
                    </a:p>
                  </a:txBody>
                  <a:tcPr marL="123895" marR="123895" marT="38064" marB="38064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33328">
                <a:tc>
                  <a:txBody>
                    <a:bodyPr/>
                    <a:lstStyle/>
                    <a:p>
                      <a:r>
                        <a:rPr lang="en-US" sz="1500" dirty="0"/>
                        <a:t>ACM</a:t>
                      </a:r>
                    </a:p>
                  </a:txBody>
                  <a:tcPr marL="123895" marR="123895" marT="38064" marB="38064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 err="1"/>
                        <a:t>Pirfenidone</a:t>
                      </a:r>
                      <a:r>
                        <a:rPr lang="en-US" sz="1500" dirty="0"/>
                        <a:t> (n=623)</a:t>
                      </a:r>
                    </a:p>
                  </a:txBody>
                  <a:tcPr marL="123895" marR="123895" marT="38064" marB="38064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Placebo</a:t>
                      </a:r>
                    </a:p>
                    <a:p>
                      <a:r>
                        <a:rPr lang="en-US" sz="1500" dirty="0"/>
                        <a:t>(n=624)</a:t>
                      </a:r>
                    </a:p>
                  </a:txBody>
                  <a:tcPr marL="123895" marR="123895" marT="38064" marB="38064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123895" marR="123895" marT="38064" marB="38064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 err="1"/>
                        <a:t>Pirfenidone</a:t>
                      </a:r>
                      <a:endParaRPr lang="en-US" sz="1500" dirty="0"/>
                    </a:p>
                    <a:p>
                      <a:r>
                        <a:rPr lang="en-US" sz="1500" dirty="0"/>
                        <a:t>(n=806)</a:t>
                      </a:r>
                    </a:p>
                  </a:txBody>
                  <a:tcPr marL="123895" marR="123895" marT="38064" marB="38064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Placebo</a:t>
                      </a:r>
                    </a:p>
                    <a:p>
                      <a:r>
                        <a:rPr lang="en-US" sz="1500" dirty="0"/>
                        <a:t>(n=769)</a:t>
                      </a:r>
                    </a:p>
                  </a:txBody>
                  <a:tcPr marL="123895" marR="123895" marT="38064" marB="38064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123895" marR="123895" marT="38064" marB="38064"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r>
                        <a:rPr lang="en-US" sz="1500" dirty="0"/>
                        <a:t>Week 52</a:t>
                      </a:r>
                    </a:p>
                  </a:txBody>
                  <a:tcPr marL="123895" marR="123895" marT="38064" marB="38064"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22 (3.5%)</a:t>
                      </a:r>
                    </a:p>
                  </a:txBody>
                  <a:tcPr marL="123895" marR="123895" marT="38064" marB="38064"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42 (6.7%)</a:t>
                      </a:r>
                    </a:p>
                  </a:txBody>
                  <a:tcPr marL="123895" marR="123895" marT="38064" marB="38064"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0.010</a:t>
                      </a:r>
                    </a:p>
                  </a:txBody>
                  <a:tcPr marL="123895" marR="123895" marT="38064" marB="38064"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25 (3.1%)</a:t>
                      </a:r>
                    </a:p>
                  </a:txBody>
                  <a:tcPr marL="123895" marR="123895" marT="38064" marB="38064"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50 (6.5%)</a:t>
                      </a:r>
                    </a:p>
                  </a:txBody>
                  <a:tcPr marL="123895" marR="123895" marT="38064" marB="38064"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0.004</a:t>
                      </a:r>
                    </a:p>
                  </a:txBody>
                  <a:tcPr marL="123895" marR="123895" marT="38064" marB="38064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r>
                        <a:rPr lang="en-US" sz="1500" dirty="0"/>
                        <a:t>Week 72</a:t>
                      </a:r>
                    </a:p>
                  </a:txBody>
                  <a:tcPr marL="123895" marR="123895" marT="38064" marB="38064"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32 (5.1%)</a:t>
                      </a:r>
                    </a:p>
                  </a:txBody>
                  <a:tcPr marL="123895" marR="123895" marT="38064" marB="38064"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50 (8.0%)</a:t>
                      </a:r>
                    </a:p>
                  </a:txBody>
                  <a:tcPr marL="123895" marR="123895" marT="38064" marB="38064"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0.040</a:t>
                      </a:r>
                    </a:p>
                  </a:txBody>
                  <a:tcPr marL="123895" marR="123895" marT="38064" marB="38064"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35 (4.3%)</a:t>
                      </a:r>
                    </a:p>
                  </a:txBody>
                  <a:tcPr marL="123895" marR="123895" marT="38064" marB="38064"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58 (7.5%)</a:t>
                      </a:r>
                    </a:p>
                  </a:txBody>
                  <a:tcPr marL="123895" marR="123895" marT="38064" marB="38064"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0.016</a:t>
                      </a:r>
                    </a:p>
                  </a:txBody>
                  <a:tcPr marL="123895" marR="123895" marT="38064" marB="38064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r>
                        <a:rPr lang="en-US" sz="1500" dirty="0"/>
                        <a:t>End</a:t>
                      </a:r>
                      <a:r>
                        <a:rPr lang="en-US" sz="1500" baseline="0" dirty="0"/>
                        <a:t> of Study</a:t>
                      </a:r>
                      <a:endParaRPr lang="en-US" sz="1500" dirty="0"/>
                    </a:p>
                  </a:txBody>
                  <a:tcPr marL="123895" marR="123895" marT="38064" marB="38064"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38 (6.1%)</a:t>
                      </a:r>
                    </a:p>
                  </a:txBody>
                  <a:tcPr marL="123895" marR="123895" marT="38064" marB="38064"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54 (8.7%)</a:t>
                      </a:r>
                    </a:p>
                  </a:txBody>
                  <a:tcPr marL="123895" marR="123895" marT="38064" marB="38064"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0.078</a:t>
                      </a:r>
                    </a:p>
                  </a:txBody>
                  <a:tcPr marL="123895" marR="123895" marT="38064" marB="38064"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41 (5.1%)</a:t>
                      </a:r>
                    </a:p>
                  </a:txBody>
                  <a:tcPr marL="123895" marR="123895" marT="38064" marB="38064"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62 (8.1%)</a:t>
                      </a:r>
                    </a:p>
                  </a:txBody>
                  <a:tcPr marL="123895" marR="123895" marT="38064" marB="38064"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0.034</a:t>
                      </a:r>
                    </a:p>
                  </a:txBody>
                  <a:tcPr marL="123895" marR="123895" marT="38064" marB="38064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r>
                        <a:rPr lang="en-US" sz="1500" dirty="0"/>
                        <a:t>TE ACM</a:t>
                      </a:r>
                    </a:p>
                  </a:txBody>
                  <a:tcPr marL="123895" marR="123895" marT="38064" marB="38064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123895" marR="123895" marT="38064" marB="38064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123895" marR="123895" marT="38064" marB="38064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123895" marR="123895" marT="38064" marB="38064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123895" marR="123895" marT="38064" marB="38064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123895" marR="123895" marT="38064" marB="38064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123895" marR="123895" marT="38064" marB="38064"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r>
                        <a:rPr lang="en-US" sz="1500" dirty="0"/>
                        <a:t>Week 52</a:t>
                      </a:r>
                    </a:p>
                  </a:txBody>
                  <a:tcPr marL="123895" marR="123895" marT="38064" marB="38064"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14 (2.2%)</a:t>
                      </a:r>
                    </a:p>
                  </a:txBody>
                  <a:tcPr marL="123895" marR="123895" marT="38064" marB="38064"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32 (5.1%)</a:t>
                      </a:r>
                    </a:p>
                  </a:txBody>
                  <a:tcPr marL="123895" marR="123895" marT="38064" marB="38064"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0.009</a:t>
                      </a:r>
                    </a:p>
                  </a:txBody>
                  <a:tcPr marL="123895" marR="123895" marT="38064" marB="38064"/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123895" marR="123895" marT="38064" marB="38064"/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123895" marR="123895" marT="38064" marB="38064"/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123895" marR="123895" marT="38064" marB="38064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r>
                        <a:rPr lang="en-US" sz="1500" dirty="0"/>
                        <a:t>Week 72</a:t>
                      </a:r>
                    </a:p>
                  </a:txBody>
                  <a:tcPr marL="123895" marR="123895" marT="38064" marB="38064"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20 (3.2%)</a:t>
                      </a:r>
                    </a:p>
                  </a:txBody>
                  <a:tcPr marL="123895" marR="123895" marT="38064" marB="38064"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39 (6.3%)</a:t>
                      </a:r>
                    </a:p>
                  </a:txBody>
                  <a:tcPr marL="123895" marR="123895" marT="38064" marB="38064"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0.015</a:t>
                      </a:r>
                    </a:p>
                  </a:txBody>
                  <a:tcPr marL="123895" marR="123895" marT="38064" marB="38064"/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123895" marR="123895" marT="38064" marB="38064"/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123895" marR="123895" marT="38064" marB="38064"/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123895" marR="123895" marT="38064" marB="38064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r>
                        <a:rPr lang="en-US" sz="1500" dirty="0"/>
                        <a:t>End of study</a:t>
                      </a:r>
                    </a:p>
                  </a:txBody>
                  <a:tcPr marL="123895" marR="123895" marT="38064" marB="38064"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26 (4.2%)</a:t>
                      </a:r>
                    </a:p>
                  </a:txBody>
                  <a:tcPr marL="123895" marR="123895" marT="38064" marB="38064"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43 (6.9%)</a:t>
                      </a:r>
                    </a:p>
                  </a:txBody>
                  <a:tcPr marL="123895" marR="123895" marT="38064" marB="38064"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0.042</a:t>
                      </a:r>
                    </a:p>
                  </a:txBody>
                  <a:tcPr marL="123895" marR="123895" marT="38064" marB="38064"/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123895" marR="123895" marT="38064" marB="38064"/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123895" marR="123895" marT="38064" marB="38064"/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123895" marR="123895" marT="38064" marB="38064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r>
                        <a:rPr lang="en-US" sz="1500" dirty="0"/>
                        <a:t>IPF-related ACM</a:t>
                      </a:r>
                    </a:p>
                  </a:txBody>
                  <a:tcPr marL="123895" marR="123895" marT="38064" marB="38064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123895" marR="123895" marT="38064" marB="38064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123895" marR="123895" marT="38064" marB="38064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123895" marR="123895" marT="38064" marB="38064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123895" marR="123895" marT="38064" marB="38064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123895" marR="123895" marT="38064" marB="38064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123895" marR="123895" marT="38064" marB="38064"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r>
                        <a:rPr lang="en-US" sz="1500" dirty="0"/>
                        <a:t>Week 52</a:t>
                      </a:r>
                    </a:p>
                  </a:txBody>
                  <a:tcPr marL="123895" marR="123895" marT="38064" marB="38064"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10 (1.6%)</a:t>
                      </a:r>
                    </a:p>
                  </a:txBody>
                  <a:tcPr marL="123895" marR="123895" marT="38064" marB="38064"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28 (4.5%)</a:t>
                      </a:r>
                    </a:p>
                  </a:txBody>
                  <a:tcPr marL="123895" marR="123895" marT="38064" marB="38064"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0.002</a:t>
                      </a:r>
                    </a:p>
                  </a:txBody>
                  <a:tcPr marL="123895" marR="123895" marT="38064" marB="38064"/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123895" marR="123895" marT="38064" marB="38064"/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123895" marR="123895" marT="38064" marB="38064"/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123895" marR="123895" marT="38064" marB="38064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r>
                        <a:rPr lang="en-US" sz="1500" dirty="0"/>
                        <a:t>Week 72</a:t>
                      </a:r>
                    </a:p>
                  </a:txBody>
                  <a:tcPr marL="123895" marR="123895" marT="38064" marB="38064"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17 (2.7%)</a:t>
                      </a:r>
                    </a:p>
                  </a:txBody>
                  <a:tcPr marL="123895" marR="123895" marT="38064" marB="38064"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35 (5.6%)</a:t>
                      </a:r>
                    </a:p>
                  </a:txBody>
                  <a:tcPr marL="123895" marR="123895" marT="38064" marB="38064"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0.010</a:t>
                      </a:r>
                    </a:p>
                  </a:txBody>
                  <a:tcPr marL="123895" marR="123895" marT="38064" marB="38064"/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123895" marR="123895" marT="38064" marB="38064"/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123895" marR="123895" marT="38064" marB="38064"/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123895" marR="123895" marT="38064" marB="38064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r>
                        <a:rPr lang="en-US" sz="1500" dirty="0"/>
                        <a:t>End of study</a:t>
                      </a:r>
                    </a:p>
                  </a:txBody>
                  <a:tcPr marL="123895" marR="123895" marT="38064" marB="38064"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22 (3.5%)</a:t>
                      </a:r>
                    </a:p>
                  </a:txBody>
                  <a:tcPr marL="123895" marR="123895" marT="38064" marB="38064"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39 (6.3%)</a:t>
                      </a:r>
                    </a:p>
                  </a:txBody>
                  <a:tcPr marL="123895" marR="123895" marT="38064" marB="38064"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0.023</a:t>
                      </a:r>
                    </a:p>
                  </a:txBody>
                  <a:tcPr marL="123895" marR="123895" marT="38064" marB="38064"/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123895" marR="123895" marT="38064" marB="38064"/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123895" marR="123895" marT="38064" marB="38064"/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123895" marR="123895" marT="38064" marB="38064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</a:tbl>
          </a:graphicData>
        </a:graphic>
      </p:graphicFrame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FE57DDFD-1A4D-43DE-B526-8FF5DA35ABD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97532" y="6270172"/>
            <a:ext cx="7750552" cy="471941"/>
          </a:xfrm>
        </p:spPr>
        <p:txBody>
          <a:bodyPr>
            <a:normAutofit/>
          </a:bodyPr>
          <a:lstStyle/>
          <a:p>
            <a:r>
              <a:rPr lang="en-US" sz="1333" dirty="0">
                <a:solidFill>
                  <a:schemeClr val="bg1"/>
                </a:solidFill>
              </a:rPr>
              <a:t>Nathan SD, et al. </a:t>
            </a:r>
            <a:r>
              <a:rPr lang="en-US" sz="1333" i="1" dirty="0">
                <a:solidFill>
                  <a:schemeClr val="bg1"/>
                </a:solidFill>
              </a:rPr>
              <a:t>Lancet Respir Med.</a:t>
            </a:r>
            <a:r>
              <a:rPr lang="en-US" sz="1333" dirty="0">
                <a:solidFill>
                  <a:schemeClr val="bg1"/>
                </a:solidFill>
              </a:rPr>
              <a:t> 2017;5(1):33-41.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A956FAFA-1AB0-C045-BEC3-25FAFF829C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985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23"/>
    </mc:Choice>
    <mc:Fallback xmlns="">
      <p:transition spd="slow" advTm="203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9F4D5C4E-3F2C-C543-A4D5-1D59ABF28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Tromboembolia</a:t>
            </a:r>
            <a:r>
              <a:rPr lang="it-IT" dirty="0"/>
              <a:t> polmonare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A1907ACD-BBD1-D648-B92F-E7836A8C9E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Più del 90% dei casi di tromboembolismo polmonare (TEP) sono dovute a trombosi nel sistema venoso profondo (TVP) agli arti inferiori.</a:t>
            </a:r>
          </a:p>
          <a:p>
            <a:r>
              <a:rPr lang="it-IT" dirty="0"/>
              <a:t>La TEP provoca:</a:t>
            </a:r>
          </a:p>
          <a:p>
            <a:pPr marL="0" indent="0">
              <a:buNone/>
            </a:pPr>
            <a:r>
              <a:rPr lang="it-IT" dirty="0"/>
              <a:t> - aumento resistenze vascolari polmonari (PVR) da riduzione letto vascolare</a:t>
            </a:r>
          </a:p>
          <a:p>
            <a:pPr marL="0" indent="0">
              <a:buNone/>
            </a:pPr>
            <a:r>
              <a:rPr lang="it-IT" dirty="0"/>
              <a:t> - iperventilazione alveolare (   PaCO2) per aumento FR</a:t>
            </a:r>
          </a:p>
          <a:p>
            <a:pPr marL="0" indent="0">
              <a:buNone/>
            </a:pPr>
            <a:r>
              <a:rPr lang="it-IT" dirty="0"/>
              <a:t> - alterazione scambio gassoso (    PaO2) per alterazione V/</a:t>
            </a:r>
            <a:r>
              <a:rPr lang="it-IT" dirty="0" err="1"/>
              <a:t>Q</a:t>
            </a:r>
            <a:r>
              <a:rPr lang="it-IT" dirty="0"/>
              <a:t> da shunt e riduzione DLCO</a:t>
            </a: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4" name="Freccia giù 3">
            <a:extLst>
              <a:ext uri="{FF2B5EF4-FFF2-40B4-BE49-F238E27FC236}">
                <a16:creationId xmlns="" xmlns:a16="http://schemas.microsoft.com/office/drawing/2014/main" id="{8315FBDC-8BA2-004E-B9AF-7BAF8466EADD}"/>
              </a:ext>
            </a:extLst>
          </p:cNvPr>
          <p:cNvSpPr/>
          <p:nvPr/>
        </p:nvSpPr>
        <p:spPr>
          <a:xfrm>
            <a:off x="5091546" y="4468091"/>
            <a:ext cx="191192" cy="47798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Freccia giù 4">
            <a:extLst>
              <a:ext uri="{FF2B5EF4-FFF2-40B4-BE49-F238E27FC236}">
                <a16:creationId xmlns="" xmlns:a16="http://schemas.microsoft.com/office/drawing/2014/main" id="{9DFF1795-4A23-B646-AA60-D8275F6DF201}"/>
              </a:ext>
            </a:extLst>
          </p:cNvPr>
          <p:cNvSpPr/>
          <p:nvPr/>
        </p:nvSpPr>
        <p:spPr>
          <a:xfrm>
            <a:off x="5493328" y="5098473"/>
            <a:ext cx="191192" cy="47798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="" xmlns:a16="http://schemas.microsoft.com/office/drawing/2014/main" id="{5D7161A0-62BA-1749-8D3B-CE3165B202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388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024"/>
    </mc:Choice>
    <mc:Fallback xmlns="">
      <p:transition spd="slow" advTm="820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 descr="9798.jpg">
            <a:extLst>
              <a:ext uri="{FF2B5EF4-FFF2-40B4-BE49-F238E27FC236}">
                <a16:creationId xmlns="" xmlns:a16="http://schemas.microsoft.com/office/drawing/2014/main" id="{45337306-4721-A44C-8217-11D99DE66F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0" y="3211513"/>
            <a:ext cx="5080000" cy="40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2" descr="deep-vein-thrombosis-s1-photo-of-blood-clot-in-leg.jpg">
            <a:extLst>
              <a:ext uri="{FF2B5EF4-FFF2-40B4-BE49-F238E27FC236}">
                <a16:creationId xmlns="" xmlns:a16="http://schemas.microsoft.com/office/drawing/2014/main" id="{5257B963-7019-5B40-888A-4BDD59CD84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779838"/>
            <a:ext cx="4064000" cy="307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extBox 3">
            <a:extLst>
              <a:ext uri="{FF2B5EF4-FFF2-40B4-BE49-F238E27FC236}">
                <a16:creationId xmlns="" xmlns:a16="http://schemas.microsoft.com/office/drawing/2014/main" id="{6DED1988-C2AE-A94F-A257-CFB77ACD33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8964" y="1257301"/>
            <a:ext cx="8505825" cy="230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b="1"/>
              <a:t>L’embolia polmonare </a:t>
            </a:r>
            <a:r>
              <a:rPr lang="it-IT" altLang="it-IT"/>
              <a:t>viene definita come una ostruzione acuta, cronica o ricorrente di uno o più vasi arteriosi polmonari determinata da coaguli ematici mobili (</a:t>
            </a:r>
            <a:r>
              <a:rPr lang="it-IT" altLang="it-IT" b="1"/>
              <a:t>emboli</a:t>
            </a:r>
            <a:r>
              <a:rPr lang="it-IT" altLang="it-IT"/>
              <a:t>) derivanti dalla mobilizzazione o frammentazione di coaguli ematici fissi (</a:t>
            </a:r>
            <a:r>
              <a:rPr lang="it-IT" altLang="it-IT" b="1"/>
              <a:t>trombi</a:t>
            </a:r>
            <a:r>
              <a:rPr lang="it-IT" altLang="it-IT"/>
              <a:t>) situati a livello del sistema venoso profondo.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="" xmlns:a16="http://schemas.microsoft.com/office/drawing/2014/main" id="{FDF63169-928A-C14F-8D11-D47E59B2B7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96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31"/>
    </mc:Choice>
    <mc:Fallback xmlns="">
      <p:transition spd="slow" advTm="190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>
            <a:extLst>
              <a:ext uri="{FF2B5EF4-FFF2-40B4-BE49-F238E27FC236}">
                <a16:creationId xmlns="" xmlns:a16="http://schemas.microsoft.com/office/drawing/2014/main" id="{7E17B0BC-7D2B-6A41-AAEF-99ABDAA1B5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1175" y="1398588"/>
            <a:ext cx="830738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800" dirty="0"/>
              <a:t>L’embolia polmonare non è sempre facilmente diagnosticata</a:t>
            </a:r>
          </a:p>
          <a:p>
            <a:pPr eaLnBrk="1" hangingPunct="1"/>
            <a:endParaRPr lang="it-IT" altLang="it-IT" sz="1800" dirty="0"/>
          </a:p>
          <a:p>
            <a:pPr eaLnBrk="1" hangingPunct="1"/>
            <a:r>
              <a:rPr lang="it-IT" altLang="it-IT" sz="1800" dirty="0"/>
              <a:t>Nei casi non trattati la </a:t>
            </a:r>
            <a:r>
              <a:rPr lang="it-IT" altLang="it-IT" sz="1800" b="1" dirty="0"/>
              <a:t>mortalità</a:t>
            </a:r>
            <a:r>
              <a:rPr lang="it-IT" altLang="it-IT" sz="1800" dirty="0"/>
              <a:t> è del 25-30%, se la terapia viene prontamente iniziata la mortalità di riduce al 5-10%.</a:t>
            </a:r>
          </a:p>
        </p:txBody>
      </p:sp>
      <p:pic>
        <p:nvPicPr>
          <p:cNvPr id="16387" name="Picture 2" descr="deep-vein-thrombosis-s3-photo-of-pulmonary-embolism.jpg">
            <a:extLst>
              <a:ext uri="{FF2B5EF4-FFF2-40B4-BE49-F238E27FC236}">
                <a16:creationId xmlns="" xmlns:a16="http://schemas.microsoft.com/office/drawing/2014/main" id="{0E19AE00-87C6-3E4E-8A68-D6B402E6A6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100" y="3379788"/>
            <a:ext cx="4660900" cy="347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 descr="mcdc7_pulmonaryembolism.jpg">
            <a:extLst>
              <a:ext uri="{FF2B5EF4-FFF2-40B4-BE49-F238E27FC236}">
                <a16:creationId xmlns="" xmlns:a16="http://schemas.microsoft.com/office/drawing/2014/main" id="{12FAF7E5-A38A-4345-B965-99B74BE91D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800" y="3379788"/>
            <a:ext cx="4432300" cy="375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="" xmlns:a16="http://schemas.microsoft.com/office/drawing/2014/main" id="{E6D5361B-65FB-604A-8FB7-8E6D79EFCC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895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652"/>
    </mc:Choice>
    <mc:Fallback xmlns="">
      <p:transition spd="slow" advTm="266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CC3FECD-BEC4-6940-8C15-574DDC803F74}"/>
              </a:ext>
            </a:extLst>
          </p:cNvPr>
          <p:cNvSpPr txBox="1"/>
          <p:nvPr/>
        </p:nvSpPr>
        <p:spPr>
          <a:xfrm>
            <a:off x="1722086" y="4427336"/>
            <a:ext cx="8657524" cy="261610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it-IT" dirty="0">
              <a:latin typeface="Arial" pitchFamily="-1" charset="0"/>
            </a:endParaRPr>
          </a:p>
          <a:p>
            <a:pPr>
              <a:defRPr/>
            </a:pPr>
            <a:endParaRPr lang="it-IT" dirty="0">
              <a:latin typeface="Arial" pitchFamily="-1" charset="0"/>
            </a:endParaRPr>
          </a:p>
          <a:p>
            <a:pPr>
              <a:defRPr/>
            </a:pPr>
            <a:r>
              <a:rPr lang="it-IT" i="1" dirty="0">
                <a:ln>
                  <a:solidFill>
                    <a:srgbClr val="66CCFF"/>
                  </a:solidFill>
                </a:ln>
                <a:solidFill>
                  <a:srgbClr val="0000FF"/>
                </a:solidFill>
                <a:latin typeface="Arial" pitchFamily="-1" charset="0"/>
              </a:rPr>
              <a:t>La formulazione del sospetto clinico è il fondamento su cui si basa l’iter diagnostico</a:t>
            </a:r>
          </a:p>
          <a:p>
            <a:pPr>
              <a:defRPr/>
            </a:pPr>
            <a:endParaRPr lang="it-IT" dirty="0">
              <a:latin typeface="Arial" pitchFamily="-1" charset="0"/>
            </a:endParaRPr>
          </a:p>
          <a:p>
            <a:pPr>
              <a:defRPr/>
            </a:pPr>
            <a:r>
              <a:rPr lang="it-IT" dirty="0">
                <a:latin typeface="Arial" pitchFamily="-1" charset="0"/>
              </a:rPr>
              <a:t>La </a:t>
            </a:r>
            <a:r>
              <a:rPr lang="it-IT" sz="2000" b="1" dirty="0">
                <a:latin typeface="Arial" pitchFamily="-1" charset="0"/>
              </a:rPr>
              <a:t>probabilità clinica </a:t>
            </a:r>
            <a:r>
              <a:rPr lang="it-IT" dirty="0">
                <a:latin typeface="Arial" pitchFamily="-1" charset="0"/>
              </a:rPr>
              <a:t>di TEP si basa su inquadramento clinico, presenza di fattori di rischio e assenza di una diagnosi alternativa con stessa probabilità di TEP</a:t>
            </a:r>
          </a:p>
          <a:p>
            <a:pPr>
              <a:defRPr/>
            </a:pPr>
            <a:endParaRPr lang="it-IT" dirty="0">
              <a:latin typeface="Arial" pitchFamily="-1" charset="0"/>
            </a:endParaRPr>
          </a:p>
          <a:p>
            <a:pPr>
              <a:defRPr/>
            </a:pPr>
            <a:endParaRPr lang="it-IT" dirty="0">
              <a:latin typeface="Arial" pitchFamily="-1" charset="0"/>
            </a:endParaRPr>
          </a:p>
          <a:p>
            <a:pPr>
              <a:defRPr/>
            </a:pPr>
            <a:endParaRPr lang="it-IT" dirty="0">
              <a:latin typeface="Arial" pitchFamily="-1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0ECE1A1-7EEC-2B4A-8655-CE7328499546}"/>
              </a:ext>
            </a:extLst>
          </p:cNvPr>
          <p:cNvSpPr txBox="1"/>
          <p:nvPr/>
        </p:nvSpPr>
        <p:spPr>
          <a:xfrm>
            <a:off x="3317876" y="1525589"/>
            <a:ext cx="6028253" cy="2400657"/>
          </a:xfrm>
          <a:prstGeom prst="rect">
            <a:avLst/>
          </a:prstGeom>
          <a:solidFill>
            <a:srgbClr val="984807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2400" b="1" dirty="0" err="1">
                <a:solidFill>
                  <a:schemeClr val="bg1"/>
                </a:solidFill>
                <a:latin typeface="Arial" pitchFamily="-1" charset="0"/>
              </a:rPr>
              <a:t>TromboEmbolia</a:t>
            </a:r>
            <a:r>
              <a:rPr lang="it-IT" sz="2400" b="1" dirty="0">
                <a:solidFill>
                  <a:schemeClr val="bg1"/>
                </a:solidFill>
                <a:latin typeface="Arial" pitchFamily="-1" charset="0"/>
              </a:rPr>
              <a:t> polmonare (TEP) acuta </a:t>
            </a:r>
          </a:p>
          <a:p>
            <a:pPr>
              <a:defRPr/>
            </a:pPr>
            <a:r>
              <a:rPr lang="it-IT" dirty="0">
                <a:solidFill>
                  <a:schemeClr val="bg1"/>
                </a:solidFill>
                <a:latin typeface="Arial" pitchFamily="-1" charset="0"/>
              </a:rPr>
              <a:t> Sintomi (non specifici)</a:t>
            </a:r>
          </a:p>
          <a:p>
            <a:pPr marL="342900" indent="-342900">
              <a:buFontTx/>
              <a:buAutoNum type="arabicParenR"/>
              <a:defRPr/>
            </a:pPr>
            <a:r>
              <a:rPr lang="it-IT" dirty="0">
                <a:solidFill>
                  <a:schemeClr val="bg1"/>
                </a:solidFill>
                <a:latin typeface="Arial" pitchFamily="-1" charset="0"/>
              </a:rPr>
              <a:t>Dispnea improvvisa </a:t>
            </a:r>
          </a:p>
          <a:p>
            <a:pPr marL="342900" indent="-342900">
              <a:buFontTx/>
              <a:buAutoNum type="arabicParenR"/>
              <a:defRPr/>
            </a:pPr>
            <a:r>
              <a:rPr lang="it-IT" dirty="0">
                <a:solidFill>
                  <a:schemeClr val="bg1"/>
                </a:solidFill>
                <a:latin typeface="Arial" pitchFamily="-1" charset="0"/>
              </a:rPr>
              <a:t>Dolore toracico </a:t>
            </a:r>
          </a:p>
          <a:p>
            <a:pPr marL="342900" indent="-342900">
              <a:buFontTx/>
              <a:buAutoNum type="arabicParenR"/>
              <a:defRPr/>
            </a:pPr>
            <a:r>
              <a:rPr lang="it-IT" dirty="0">
                <a:solidFill>
                  <a:schemeClr val="bg1"/>
                </a:solidFill>
                <a:latin typeface="Arial" pitchFamily="-1" charset="0"/>
              </a:rPr>
              <a:t>Sincope (TEP massiva)</a:t>
            </a:r>
          </a:p>
          <a:p>
            <a:pPr marL="342900" indent="-342900">
              <a:defRPr/>
            </a:pPr>
            <a:endParaRPr lang="it-IT" dirty="0">
              <a:solidFill>
                <a:schemeClr val="bg1"/>
              </a:solidFill>
              <a:latin typeface="Arial" pitchFamily="-1" charset="0"/>
            </a:endParaRPr>
          </a:p>
          <a:p>
            <a:pPr marL="342900" indent="-342900">
              <a:defRPr/>
            </a:pPr>
            <a:r>
              <a:rPr lang="it-IT" dirty="0">
                <a:solidFill>
                  <a:schemeClr val="bg1"/>
                </a:solidFill>
                <a:latin typeface="Arial" pitchFamily="-1" charset="0"/>
              </a:rPr>
              <a:t>Assenza di spiegazione clinica alternativa ai sintomi </a:t>
            </a:r>
          </a:p>
          <a:p>
            <a:pPr marL="342900" indent="-342900">
              <a:defRPr/>
            </a:pPr>
            <a:r>
              <a:rPr lang="it-IT" dirty="0">
                <a:solidFill>
                  <a:schemeClr val="bg1"/>
                </a:solidFill>
                <a:latin typeface="Arial" pitchFamily="-1" charset="0"/>
              </a:rPr>
              <a:t>La maggioranza dei pazienti ha i sintomi </a:t>
            </a:r>
            <a:r>
              <a:rPr lang="it-IT" dirty="0" err="1">
                <a:solidFill>
                  <a:schemeClr val="bg1"/>
                </a:solidFill>
                <a:latin typeface="Arial" pitchFamily="-1" charset="0"/>
              </a:rPr>
              <a:t>1</a:t>
            </a:r>
            <a:r>
              <a:rPr lang="it-IT" dirty="0">
                <a:solidFill>
                  <a:schemeClr val="bg1"/>
                </a:solidFill>
                <a:latin typeface="Arial" pitchFamily="-1" charset="0"/>
              </a:rPr>
              <a:t>) e </a:t>
            </a:r>
            <a:r>
              <a:rPr lang="it-IT" dirty="0" err="1">
                <a:solidFill>
                  <a:schemeClr val="bg1"/>
                </a:solidFill>
                <a:latin typeface="Arial" pitchFamily="-1" charset="0"/>
              </a:rPr>
              <a:t>2</a:t>
            </a:r>
            <a:r>
              <a:rPr lang="it-IT" dirty="0">
                <a:solidFill>
                  <a:schemeClr val="bg1"/>
                </a:solidFill>
                <a:latin typeface="Arial" pitchFamily="-1" charset="0"/>
              </a:rPr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BB1F5F2-3A96-6143-A63B-7BCBF24B19CC}"/>
              </a:ext>
            </a:extLst>
          </p:cNvPr>
          <p:cNvSpPr txBox="1"/>
          <p:nvPr/>
        </p:nvSpPr>
        <p:spPr>
          <a:xfrm>
            <a:off x="2316164" y="4243388"/>
            <a:ext cx="7558087" cy="3683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4F81BD"/>
            </a:solidFill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800">
                <a:solidFill>
                  <a:srgbClr val="FFFFFF"/>
                </a:solidFill>
              </a:rPr>
              <a:t>Integrare l’anamnesi con </a:t>
            </a:r>
            <a:r>
              <a:rPr lang="it-IT" altLang="it-IT" sz="1800">
                <a:solidFill>
                  <a:srgbClr val="FFFF00"/>
                </a:solidFill>
              </a:rPr>
              <a:t>esame obiettivo, ECG, radiografia torace, EGA 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="" xmlns:a16="http://schemas.microsoft.com/office/drawing/2014/main" id="{EB17892F-4791-5A4C-8168-33E60B3080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681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446"/>
    </mc:Choice>
    <mc:Fallback xmlns="">
      <p:transition spd="slow" advTm="554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2391A087-4AB0-6945-85DD-86591480B69E}"/>
              </a:ext>
            </a:extLst>
          </p:cNvPr>
          <p:cNvSpPr/>
          <p:nvPr/>
        </p:nvSpPr>
        <p:spPr>
          <a:xfrm>
            <a:off x="1757364" y="1793876"/>
            <a:ext cx="8645525" cy="5356225"/>
          </a:xfrm>
          <a:prstGeom prst="rect">
            <a:avLst/>
          </a:prstGeom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it-IT" sz="1800" b="1">
                <a:solidFill>
                  <a:srgbClr val="0000FF"/>
                </a:solidFill>
              </a:rPr>
              <a:t>Sono riferiti alla triade di Virchow:</a:t>
            </a:r>
          </a:p>
          <a:p>
            <a:pPr eaLnBrk="1" hangingPunct="1">
              <a:buFontTx/>
              <a:buChar char="-"/>
            </a:pPr>
            <a:r>
              <a:rPr lang="en-US" altLang="it-IT" sz="1800" b="1">
                <a:solidFill>
                  <a:srgbClr val="0000FF"/>
                </a:solidFill>
              </a:rPr>
              <a:t>Stasi venosa, Ipercoagulabilità, danno endoteliale venoso</a:t>
            </a:r>
          </a:p>
          <a:p>
            <a:pPr eaLnBrk="1" hangingPunct="1"/>
            <a:endParaRPr lang="en-US" altLang="it-IT" sz="1800" b="1"/>
          </a:p>
          <a:p>
            <a:pPr eaLnBrk="1" hangingPunct="1">
              <a:buFontTx/>
              <a:buAutoNum type="arabicParenR"/>
            </a:pPr>
            <a:r>
              <a:rPr lang="en-US" altLang="it-IT" sz="1800" b="1">
                <a:solidFill>
                  <a:srgbClr val="0000FF"/>
                </a:solidFill>
              </a:rPr>
              <a:t>Prolungata immobilizzazione</a:t>
            </a:r>
          </a:p>
          <a:p>
            <a:pPr eaLnBrk="1" hangingPunct="1"/>
            <a:r>
              <a:rPr lang="en-US" altLang="it-IT" sz="1800" b="1"/>
              <a:t>   - Prolungati ospedalizzazione/allettamento:viaggi lunghi (aereo, treno, auto)</a:t>
            </a:r>
          </a:p>
          <a:p>
            <a:pPr eaLnBrk="1" hangingPunct="1"/>
            <a:r>
              <a:rPr lang="en-US" altLang="it-IT" sz="1800" b="1">
                <a:solidFill>
                  <a:srgbClr val="0000FF"/>
                </a:solidFill>
              </a:rPr>
              <a:t>2)  Ipercoagulabilità</a:t>
            </a:r>
          </a:p>
          <a:p>
            <a:pPr eaLnBrk="1" hangingPunct="1"/>
            <a:r>
              <a:rPr lang="en-US" altLang="it-IT" sz="1800" b="1"/>
              <a:t>   - chirurgia</a:t>
            </a:r>
          </a:p>
          <a:p>
            <a:pPr eaLnBrk="1" hangingPunct="1"/>
            <a:r>
              <a:rPr lang="en-US" altLang="it-IT" sz="1800" b="1"/>
              <a:t>   - estroprogestinici (terapia contraccetiva orale)</a:t>
            </a:r>
          </a:p>
          <a:p>
            <a:pPr eaLnBrk="1" hangingPunct="1"/>
            <a:r>
              <a:rPr lang="en-US" altLang="it-IT" sz="1800" b="1"/>
              <a:t>   - Fumo</a:t>
            </a:r>
          </a:p>
          <a:p>
            <a:pPr eaLnBrk="1" hangingPunct="1"/>
            <a:r>
              <a:rPr lang="en-US" altLang="it-IT" sz="1800" b="1"/>
              <a:t>   - Policitemia</a:t>
            </a:r>
          </a:p>
          <a:p>
            <a:pPr eaLnBrk="1" hangingPunct="1"/>
            <a:r>
              <a:rPr lang="en-US" altLang="it-IT" sz="1800" b="1"/>
              <a:t>   - Gravidanza (fino a 6-8 settimane dopo il parto)</a:t>
            </a:r>
          </a:p>
          <a:p>
            <a:pPr eaLnBrk="1" hangingPunct="1"/>
            <a:r>
              <a:rPr lang="en-US" altLang="it-IT" sz="1800" b="1"/>
              <a:t>   - Neoplasie maligne </a:t>
            </a:r>
          </a:p>
          <a:p>
            <a:pPr eaLnBrk="1" hangingPunct="1"/>
            <a:r>
              <a:rPr lang="en-US" altLang="it-IT" sz="1800" b="1"/>
              <a:t>   - Ab Antifosfolipidi, LES, Lupus anticoagulant</a:t>
            </a:r>
          </a:p>
          <a:p>
            <a:pPr eaLnBrk="1" hangingPunct="1"/>
            <a:r>
              <a:rPr lang="en-US" altLang="it-IT" sz="1800" b="1"/>
              <a:t>   - trombofilia su base genetica (deficit fattore V Leyden, deficit proteina C o proteina S, omocistinuria, deficit antitrombina III, mutazione </a:t>
            </a:r>
            <a:r>
              <a:rPr lang="en-US" altLang="it-IT" sz="1800"/>
              <a:t>MHFTHR) </a:t>
            </a:r>
            <a:endParaRPr lang="en-US" altLang="it-IT" sz="1800" b="1"/>
          </a:p>
          <a:p>
            <a:pPr eaLnBrk="1" hangingPunct="1"/>
            <a:r>
              <a:rPr lang="en-US" altLang="it-IT" sz="1800" b="1">
                <a:solidFill>
                  <a:srgbClr val="0000FF"/>
                </a:solidFill>
              </a:rPr>
              <a:t>3)  Danno parete delle vene </a:t>
            </a:r>
          </a:p>
          <a:p>
            <a:pPr eaLnBrk="1" hangingPunct="1"/>
            <a:r>
              <a:rPr lang="en-US" altLang="it-IT" sz="1800" b="1"/>
              <a:t>   - esiti precedente trombosi venosa </a:t>
            </a:r>
          </a:p>
          <a:p>
            <a:pPr eaLnBrk="1" hangingPunct="1"/>
            <a:r>
              <a:rPr lang="en-US" altLang="it-IT" sz="1800" b="1"/>
              <a:t>   - traumatismi (anche chirurgici, da gesso, ecc).</a:t>
            </a:r>
          </a:p>
          <a:p>
            <a:pPr eaLnBrk="1" hangingPunct="1">
              <a:buFontTx/>
              <a:buAutoNum type="arabicParenR"/>
            </a:pPr>
            <a:endParaRPr lang="en-US" altLang="it-IT" sz="1800" b="1"/>
          </a:p>
        </p:txBody>
      </p:sp>
      <p:sp>
        <p:nvSpPr>
          <p:cNvPr id="17411" name="TextBox 2">
            <a:extLst>
              <a:ext uri="{FF2B5EF4-FFF2-40B4-BE49-F238E27FC236}">
                <a16:creationId xmlns="" xmlns:a16="http://schemas.microsoft.com/office/drawing/2014/main" id="{491CAE79-637E-DB4D-933B-41B93605ED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4301" y="1122363"/>
            <a:ext cx="407553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000" b="1" u="sng">
                <a:solidFill>
                  <a:srgbClr val="FF0000"/>
                </a:solidFill>
              </a:rPr>
              <a:t>Fattori di rischio per TEP e TVP </a:t>
            </a:r>
          </a:p>
        </p:txBody>
      </p:sp>
      <p:pic>
        <p:nvPicPr>
          <p:cNvPr id="17412" name="Picture 6" descr="124040408055015imd">
            <a:extLst>
              <a:ext uri="{FF2B5EF4-FFF2-40B4-BE49-F238E27FC236}">
                <a16:creationId xmlns="" xmlns:a16="http://schemas.microsoft.com/office/drawing/2014/main" id="{AB722F0E-1108-CA45-98FF-E00FFE663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5864" y="1122364"/>
            <a:ext cx="1430337" cy="158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TextBox 4">
            <a:extLst>
              <a:ext uri="{FF2B5EF4-FFF2-40B4-BE49-F238E27FC236}">
                <a16:creationId xmlns="" xmlns:a16="http://schemas.microsoft.com/office/drawing/2014/main" id="{60ED331D-6CB8-D54D-8735-4B55BE633B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05864" y="2705101"/>
            <a:ext cx="14382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000" i="1">
                <a:solidFill>
                  <a:srgbClr val="008000"/>
                </a:solidFill>
                <a:latin typeface="Big Caslon" panose="02000603090000020003" pitchFamily="2" charset="-79"/>
                <a:cs typeface="Big Caslon" panose="02000603090000020003" pitchFamily="2" charset="-79"/>
              </a:rPr>
              <a:t>Rudolph Virchow, 1858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="" xmlns:a16="http://schemas.microsoft.com/office/drawing/2014/main" id="{E726EDF2-CB92-444E-8EF4-59AB738122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683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472"/>
    </mc:Choice>
    <mc:Fallback xmlns="">
      <p:transition spd="slow" advTm="924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3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="" xmlns:a16="http://schemas.microsoft.com/office/drawing/2014/main" id="{4EE231C2-2DFA-7B45-B613-F520430C34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it-IT" altLang="it-IT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Fattori di rischio primitivi</a:t>
            </a:r>
          </a:p>
        </p:txBody>
      </p:sp>
      <p:sp>
        <p:nvSpPr>
          <p:cNvPr id="36867" name="Rectangle 3">
            <a:extLst>
              <a:ext uri="{FF2B5EF4-FFF2-40B4-BE49-F238E27FC236}">
                <a16:creationId xmlns="" xmlns:a16="http://schemas.microsoft.com/office/drawing/2014/main" id="{10CE67DC-781D-A84B-A991-5349836ECC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  <a:buClr>
                <a:srgbClr val="FFFFCC"/>
              </a:buClr>
              <a:buFont typeface="Wingdings" pitchFamily="2" charset="2"/>
              <a:buChar char="§"/>
            </a:pPr>
            <a:r>
              <a:rPr lang="it-IT" altLang="it-IT" sz="210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Deficit di antitrombina </a:t>
            </a:r>
            <a:r>
              <a:rPr lang="it-IT" altLang="it-IT" sz="210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sym typeface="WP MultinationalB Roman" pitchFamily="2" charset="2"/>
              </a:rPr>
              <a:t>III</a:t>
            </a:r>
          </a:p>
          <a:p>
            <a:pPr>
              <a:lnSpc>
                <a:spcPct val="90000"/>
              </a:lnSpc>
              <a:buClr>
                <a:srgbClr val="FFFFCC"/>
              </a:buClr>
              <a:buFont typeface="Wingdings" pitchFamily="2" charset="2"/>
              <a:buChar char="§"/>
            </a:pPr>
            <a:r>
              <a:rPr lang="it-IT" altLang="it-IT" sz="210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sym typeface="WP MultinationalB Roman" pitchFamily="2" charset="2"/>
              </a:rPr>
              <a:t>Disfibrinogenemia congenita</a:t>
            </a:r>
          </a:p>
          <a:p>
            <a:pPr>
              <a:lnSpc>
                <a:spcPct val="90000"/>
              </a:lnSpc>
              <a:buClr>
                <a:srgbClr val="FFFFCC"/>
              </a:buClr>
              <a:buFont typeface="Wingdings" pitchFamily="2" charset="2"/>
              <a:buChar char="§"/>
            </a:pPr>
            <a:r>
              <a:rPr lang="it-IT" altLang="it-IT" sz="210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sym typeface="WP MultinationalB Roman" pitchFamily="2" charset="2"/>
              </a:rPr>
              <a:t>Trombomodulina</a:t>
            </a:r>
          </a:p>
          <a:p>
            <a:pPr>
              <a:lnSpc>
                <a:spcPct val="90000"/>
              </a:lnSpc>
              <a:buClr>
                <a:srgbClr val="FFFFCC"/>
              </a:buClr>
              <a:buFont typeface="Wingdings" pitchFamily="2" charset="2"/>
              <a:buChar char="§"/>
            </a:pPr>
            <a:r>
              <a:rPr lang="it-IT" altLang="it-IT" sz="210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sym typeface="WP MultinationalB Roman" pitchFamily="2" charset="2"/>
              </a:rPr>
              <a:t>Iperomocisteinemia</a:t>
            </a:r>
          </a:p>
          <a:p>
            <a:pPr>
              <a:lnSpc>
                <a:spcPct val="90000"/>
              </a:lnSpc>
              <a:buClr>
                <a:srgbClr val="FFFFCC"/>
              </a:buClr>
              <a:buFont typeface="Wingdings" pitchFamily="2" charset="2"/>
              <a:buChar char="§"/>
            </a:pPr>
            <a:r>
              <a:rPr lang="it-IT" altLang="it-IT" sz="210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sym typeface="WP MultinationalB Roman" pitchFamily="2" charset="2"/>
              </a:rPr>
              <a:t>Anticorpi anticardiolipina</a:t>
            </a:r>
          </a:p>
          <a:p>
            <a:pPr>
              <a:lnSpc>
                <a:spcPct val="90000"/>
              </a:lnSpc>
              <a:buClr>
                <a:srgbClr val="FFFFCC"/>
              </a:buClr>
              <a:buFont typeface="Wingdings" pitchFamily="2" charset="2"/>
              <a:buChar char="§"/>
            </a:pPr>
            <a:r>
              <a:rPr lang="it-IT" altLang="it-IT" sz="210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sym typeface="WP MultinationalB Roman" pitchFamily="2" charset="2"/>
              </a:rPr>
              <a:t>Eccesso di inibitore dell’attivatore del plasminogeno</a:t>
            </a:r>
          </a:p>
          <a:p>
            <a:pPr>
              <a:lnSpc>
                <a:spcPct val="90000"/>
              </a:lnSpc>
              <a:buClr>
                <a:srgbClr val="FFFFCC"/>
              </a:buClr>
              <a:buFont typeface="Wingdings" pitchFamily="2" charset="2"/>
              <a:buChar char="§"/>
            </a:pPr>
            <a:r>
              <a:rPr lang="it-IT" altLang="it-IT" sz="210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sym typeface="WP MultinationalB Roman" pitchFamily="2" charset="2"/>
              </a:rPr>
              <a:t>Mutazione 20210 della protrombina</a:t>
            </a:r>
          </a:p>
          <a:p>
            <a:pPr>
              <a:lnSpc>
                <a:spcPct val="90000"/>
              </a:lnSpc>
              <a:buClr>
                <a:srgbClr val="FFFFCC"/>
              </a:buClr>
              <a:buFont typeface="Wingdings" pitchFamily="2" charset="2"/>
              <a:buChar char="§"/>
            </a:pPr>
            <a:r>
              <a:rPr lang="it-IT" altLang="it-IT" sz="210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sym typeface="WP MultinationalB Roman" pitchFamily="2" charset="2"/>
              </a:rPr>
              <a:t>Deficit di proteina C</a:t>
            </a:r>
          </a:p>
          <a:p>
            <a:pPr>
              <a:lnSpc>
                <a:spcPct val="90000"/>
              </a:lnSpc>
              <a:buClr>
                <a:srgbClr val="FFFFCC"/>
              </a:buClr>
              <a:buFont typeface="Wingdings" pitchFamily="2" charset="2"/>
              <a:buChar char="§"/>
            </a:pPr>
            <a:r>
              <a:rPr lang="it-IT" altLang="it-IT" sz="210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sym typeface="WP MultinationalB Roman" pitchFamily="2" charset="2"/>
              </a:rPr>
              <a:t>Fattore V Leiden (APC-R)</a:t>
            </a:r>
          </a:p>
          <a:p>
            <a:pPr>
              <a:lnSpc>
                <a:spcPct val="90000"/>
              </a:lnSpc>
              <a:buClr>
                <a:srgbClr val="FFFFCC"/>
              </a:buClr>
              <a:buFont typeface="Wingdings" pitchFamily="2" charset="2"/>
              <a:buChar char="§"/>
            </a:pPr>
            <a:r>
              <a:rPr lang="it-IT" altLang="it-IT" sz="210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sym typeface="WP MultinationalB Roman" pitchFamily="2" charset="2"/>
              </a:rPr>
              <a:t>Deficit di plasminogeno</a:t>
            </a:r>
          </a:p>
          <a:p>
            <a:pPr>
              <a:lnSpc>
                <a:spcPct val="90000"/>
              </a:lnSpc>
              <a:buClr>
                <a:srgbClr val="FFFFCC"/>
              </a:buClr>
              <a:buFont typeface="Wingdings" pitchFamily="2" charset="2"/>
              <a:buChar char="§"/>
            </a:pPr>
            <a:r>
              <a:rPr lang="it-IT" altLang="it-IT" sz="210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sym typeface="WP MultinationalB Roman" pitchFamily="2" charset="2"/>
              </a:rPr>
              <a:t>Deficit di proteina S</a:t>
            </a:r>
          </a:p>
          <a:p>
            <a:pPr>
              <a:lnSpc>
                <a:spcPct val="90000"/>
              </a:lnSpc>
              <a:buClr>
                <a:srgbClr val="FFFFCC"/>
              </a:buClr>
              <a:buFont typeface="Wingdings" pitchFamily="2" charset="2"/>
              <a:buChar char="§"/>
            </a:pPr>
            <a:r>
              <a:rPr lang="it-IT" altLang="it-IT" sz="210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sym typeface="WP MultinationalB Roman" pitchFamily="2" charset="2"/>
              </a:rPr>
              <a:t>Deficit di fattore XII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="" xmlns:a16="http://schemas.microsoft.com/office/drawing/2014/main" id="{7AF0C1CA-ED3A-7C4F-82B7-3DCA26F4BB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866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65"/>
    </mc:Choice>
    <mc:Fallback xmlns="">
      <p:transition spd="slow" advTm="83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3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="" xmlns:a16="http://schemas.microsoft.com/office/drawing/2014/main" id="{F0859E67-772E-C44E-B244-4234F79AE2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it-IT" altLang="it-IT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Fattori di rischio secondari</a:t>
            </a:r>
          </a:p>
        </p:txBody>
      </p:sp>
      <p:sp>
        <p:nvSpPr>
          <p:cNvPr id="37891" name="Rectangle 3">
            <a:extLst>
              <a:ext uri="{FF2B5EF4-FFF2-40B4-BE49-F238E27FC236}">
                <a16:creationId xmlns="" xmlns:a16="http://schemas.microsoft.com/office/drawing/2014/main" id="{C2D40447-0F0A-0140-95DF-E257AA3D75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057400" y="1524000"/>
            <a:ext cx="7772400" cy="51054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  <a:buClr>
                <a:srgbClr val="FFFFCC"/>
              </a:buClr>
              <a:buFont typeface="Wingdings" pitchFamily="2" charset="2"/>
              <a:buChar char="§"/>
            </a:pPr>
            <a:r>
              <a:rPr lang="it-IT" altLang="it-IT" sz="190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sym typeface="WP MultinationalB Roman" pitchFamily="2" charset="2"/>
              </a:rPr>
              <a:t>Traumi e fratture</a:t>
            </a:r>
          </a:p>
          <a:p>
            <a:pPr>
              <a:lnSpc>
                <a:spcPct val="90000"/>
              </a:lnSpc>
              <a:buClr>
                <a:srgbClr val="FFFFCC"/>
              </a:buClr>
              <a:buFont typeface="Wingdings" pitchFamily="2" charset="2"/>
              <a:buChar char="§"/>
            </a:pPr>
            <a:r>
              <a:rPr lang="it-IT" altLang="it-IT" sz="190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sym typeface="WP MultinationalB Roman" pitchFamily="2" charset="2"/>
              </a:rPr>
              <a:t>Ictus</a:t>
            </a:r>
          </a:p>
          <a:p>
            <a:pPr>
              <a:lnSpc>
                <a:spcPct val="90000"/>
              </a:lnSpc>
              <a:buClr>
                <a:srgbClr val="FFFFCC"/>
              </a:buClr>
              <a:buFont typeface="Wingdings" pitchFamily="2" charset="2"/>
              <a:buChar char="§"/>
            </a:pPr>
            <a:r>
              <a:rPr lang="it-IT" altLang="it-IT" sz="190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sym typeface="WP MultinationalB Roman" pitchFamily="2" charset="2"/>
              </a:rPr>
              <a:t>Età avanzata</a:t>
            </a:r>
          </a:p>
          <a:p>
            <a:pPr>
              <a:lnSpc>
                <a:spcPct val="90000"/>
              </a:lnSpc>
              <a:buClr>
                <a:srgbClr val="FFFFCC"/>
              </a:buClr>
              <a:buFont typeface="Wingdings" pitchFamily="2" charset="2"/>
              <a:buChar char="§"/>
            </a:pPr>
            <a:r>
              <a:rPr lang="it-IT" altLang="it-IT" sz="190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sym typeface="WP MultinationalB Roman" pitchFamily="2" charset="2"/>
              </a:rPr>
              <a:t>Cateteri venosi centrali</a:t>
            </a:r>
          </a:p>
          <a:p>
            <a:pPr>
              <a:lnSpc>
                <a:spcPct val="90000"/>
              </a:lnSpc>
              <a:buClr>
                <a:srgbClr val="FFFFCC"/>
              </a:buClr>
              <a:buFont typeface="Wingdings" pitchFamily="2" charset="2"/>
              <a:buChar char="§"/>
            </a:pPr>
            <a:r>
              <a:rPr lang="it-IT" altLang="it-IT" sz="190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sym typeface="WP MultinationalB Roman" pitchFamily="2" charset="2"/>
              </a:rPr>
              <a:t>Fumo</a:t>
            </a:r>
          </a:p>
          <a:p>
            <a:pPr>
              <a:lnSpc>
                <a:spcPct val="90000"/>
              </a:lnSpc>
              <a:buClr>
                <a:srgbClr val="FFFFCC"/>
              </a:buClr>
              <a:buFont typeface="Wingdings" pitchFamily="2" charset="2"/>
              <a:buChar char="§"/>
            </a:pPr>
            <a:r>
              <a:rPr lang="it-IT" altLang="it-IT" sz="190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sym typeface="WP MultinationalB Roman" pitchFamily="2" charset="2"/>
              </a:rPr>
              <a:t>Gravidanza e puerperio</a:t>
            </a:r>
          </a:p>
          <a:p>
            <a:pPr>
              <a:lnSpc>
                <a:spcPct val="90000"/>
              </a:lnSpc>
              <a:buClr>
                <a:srgbClr val="FFFFCC"/>
              </a:buClr>
              <a:buFont typeface="Wingdings" pitchFamily="2" charset="2"/>
              <a:buChar char="§"/>
            </a:pPr>
            <a:r>
              <a:rPr lang="it-IT" altLang="it-IT" sz="190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sym typeface="WP MultinationalB Roman" pitchFamily="2" charset="2"/>
              </a:rPr>
              <a:t>Morbo di Crohn</a:t>
            </a:r>
          </a:p>
          <a:p>
            <a:pPr>
              <a:lnSpc>
                <a:spcPct val="90000"/>
              </a:lnSpc>
              <a:buClr>
                <a:srgbClr val="FFFFCC"/>
              </a:buClr>
              <a:buFont typeface="Wingdings" pitchFamily="2" charset="2"/>
              <a:buChar char="§"/>
            </a:pPr>
            <a:r>
              <a:rPr lang="it-IT" altLang="it-IT" sz="190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sym typeface="WP MultinationalB Roman" pitchFamily="2" charset="2"/>
              </a:rPr>
              <a:t>Iperviscosità ematica</a:t>
            </a:r>
          </a:p>
          <a:p>
            <a:pPr>
              <a:lnSpc>
                <a:spcPct val="90000"/>
              </a:lnSpc>
              <a:buClr>
                <a:srgbClr val="FFFFCC"/>
              </a:buClr>
              <a:buFont typeface="Wingdings" pitchFamily="2" charset="2"/>
              <a:buChar char="§"/>
            </a:pPr>
            <a:r>
              <a:rPr lang="it-IT" altLang="it-IT" sz="190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sym typeface="WP MultinationalB Roman" pitchFamily="2" charset="2"/>
              </a:rPr>
              <a:t>Interventi chirurgici</a:t>
            </a:r>
          </a:p>
          <a:p>
            <a:pPr>
              <a:lnSpc>
                <a:spcPct val="90000"/>
              </a:lnSpc>
              <a:buClr>
                <a:srgbClr val="FFFFCC"/>
              </a:buClr>
              <a:buFont typeface="Wingdings" pitchFamily="2" charset="2"/>
              <a:buChar char="§"/>
            </a:pPr>
            <a:r>
              <a:rPr lang="it-IT" altLang="it-IT" sz="190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sym typeface="WP MultinationalB Roman" pitchFamily="2" charset="2"/>
              </a:rPr>
              <a:t>Immobilizzazione</a:t>
            </a:r>
          </a:p>
          <a:p>
            <a:pPr>
              <a:lnSpc>
                <a:spcPct val="90000"/>
              </a:lnSpc>
              <a:buClr>
                <a:srgbClr val="FFFFCC"/>
              </a:buClr>
              <a:buFont typeface="Wingdings" pitchFamily="2" charset="2"/>
              <a:buChar char="§"/>
            </a:pPr>
            <a:r>
              <a:rPr lang="it-IT" altLang="it-IT" sz="190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sym typeface="WP MultinationalB Roman" pitchFamily="2" charset="2"/>
              </a:rPr>
              <a:t>Neoplasie</a:t>
            </a:r>
          </a:p>
          <a:p>
            <a:pPr>
              <a:lnSpc>
                <a:spcPct val="90000"/>
              </a:lnSpc>
              <a:buClr>
                <a:srgbClr val="FFFFCC"/>
              </a:buClr>
              <a:buFont typeface="Wingdings" pitchFamily="2" charset="2"/>
              <a:buChar char="§"/>
            </a:pPr>
            <a:r>
              <a:rPr lang="it-IT" altLang="it-IT" sz="190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sym typeface="WP MultinationalB Roman" pitchFamily="2" charset="2"/>
              </a:rPr>
              <a:t>Obesità</a:t>
            </a:r>
          </a:p>
          <a:p>
            <a:pPr>
              <a:lnSpc>
                <a:spcPct val="90000"/>
              </a:lnSpc>
              <a:buClr>
                <a:srgbClr val="FFFFCC"/>
              </a:buClr>
              <a:buFont typeface="Wingdings" pitchFamily="2" charset="2"/>
              <a:buChar char="§"/>
            </a:pPr>
            <a:r>
              <a:rPr lang="it-IT" altLang="it-IT" sz="190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sym typeface="WP MultinationalB Roman" pitchFamily="2" charset="2"/>
              </a:rPr>
              <a:t>Lunghi viaggi aerei</a:t>
            </a:r>
          </a:p>
          <a:p>
            <a:pPr>
              <a:lnSpc>
                <a:spcPct val="90000"/>
              </a:lnSpc>
              <a:buClr>
                <a:srgbClr val="FFFFCC"/>
              </a:buClr>
              <a:buFont typeface="Wingdings" pitchFamily="2" charset="2"/>
              <a:buChar char="§"/>
            </a:pPr>
            <a:r>
              <a:rPr lang="it-IT" altLang="it-IT" sz="190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sym typeface="WP MultinationalB Roman" pitchFamily="2" charset="2"/>
              </a:rPr>
              <a:t>Contraccettivi orali</a:t>
            </a:r>
          </a:p>
          <a:p>
            <a:pPr>
              <a:lnSpc>
                <a:spcPct val="90000"/>
              </a:lnSpc>
              <a:buClr>
                <a:srgbClr val="FFFFCC"/>
              </a:buClr>
              <a:buFont typeface="Wingdings" pitchFamily="2" charset="2"/>
              <a:buChar char="§"/>
            </a:pPr>
            <a:r>
              <a:rPr lang="it-IT" altLang="it-IT" sz="190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sym typeface="WP MultinationalB Roman" pitchFamily="2" charset="2"/>
              </a:rPr>
              <a:t>Anticoagulante lupico</a:t>
            </a:r>
          </a:p>
          <a:p>
            <a:pPr>
              <a:lnSpc>
                <a:spcPct val="90000"/>
              </a:lnSpc>
              <a:buClr>
                <a:srgbClr val="FFFFCC"/>
              </a:buClr>
              <a:buFont typeface="Wingdings" pitchFamily="2" charset="2"/>
              <a:buChar char="§"/>
            </a:pPr>
            <a:r>
              <a:rPr lang="it-IT" altLang="it-IT" sz="190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sym typeface="WP MultinationalB Roman" pitchFamily="2" charset="2"/>
              </a:rPr>
              <a:t>Superfici protesiche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="" xmlns:a16="http://schemas.microsoft.com/office/drawing/2014/main" id="{2D79BF39-668D-DE42-84B2-F104BB5804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392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29"/>
    </mc:Choice>
    <mc:Fallback xmlns="">
      <p:transition spd="slow" advTm="88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3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="" xmlns:a16="http://schemas.microsoft.com/office/drawing/2014/main" id="{177B05EF-4C6E-7342-81EE-09A0021047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it-IT" altLang="it-IT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Eziologia</a:t>
            </a:r>
          </a:p>
        </p:txBody>
      </p:sp>
      <p:sp>
        <p:nvSpPr>
          <p:cNvPr id="40963" name="Rectangle 3">
            <a:extLst>
              <a:ext uri="{FF2B5EF4-FFF2-40B4-BE49-F238E27FC236}">
                <a16:creationId xmlns="" xmlns:a16="http://schemas.microsoft.com/office/drawing/2014/main" id="{BAE4AFB4-A6DA-F949-910C-34F7FA8A76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52600" y="1981200"/>
            <a:ext cx="8229600" cy="4114800"/>
          </a:xfrm>
        </p:spPr>
        <p:txBody>
          <a:bodyPr/>
          <a:lstStyle/>
          <a:p>
            <a:pPr algn="just">
              <a:buFontTx/>
              <a:buNone/>
            </a:pPr>
            <a:r>
              <a:rPr lang="it-IT" altLang="it-IT" sz="240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	La maggior parte degli emboli trombotici deriva dal distretto della vena cava inferiore (70-90%) ed in particolare delle vene femorali ed iliache e dalle vene pelviche (plessi periprostatici e periuterini).</a:t>
            </a:r>
          </a:p>
          <a:p>
            <a:pPr algn="just">
              <a:buFontTx/>
              <a:buNone/>
            </a:pPr>
            <a:endParaRPr lang="it-IT" altLang="it-IT" sz="2400">
              <a:solidFill>
                <a:srgbClr val="FFFF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  <a:p>
            <a:pPr algn="just">
              <a:buFontTx/>
              <a:buNone/>
            </a:pPr>
            <a:r>
              <a:rPr lang="it-IT" altLang="it-IT" sz="240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	Nel 10-20% dei casi l’origine è il distretto della vena cava superiore.</a:t>
            </a:r>
          </a:p>
          <a:p>
            <a:pPr algn="just">
              <a:buFontTx/>
              <a:buNone/>
            </a:pPr>
            <a:endParaRPr lang="it-IT" altLang="it-IT" sz="2400">
              <a:solidFill>
                <a:srgbClr val="FFFF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  <a:p>
            <a:pPr algn="just">
              <a:buFontTx/>
              <a:buNone/>
            </a:pPr>
            <a:r>
              <a:rPr lang="it-IT" altLang="it-IT" sz="240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	Raramente costituiscono la sede di origine le cavità cardiache destre.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="" xmlns:a16="http://schemas.microsoft.com/office/drawing/2014/main" id="{1E4764BD-30B0-A64A-873D-525BBAD469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92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695"/>
    </mc:Choice>
    <mc:Fallback xmlns="">
      <p:transition spd="slow" advTm="326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756ECFFD-44DA-CC41-BA0F-1FF260CE56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251" y="682388"/>
            <a:ext cx="6282994" cy="5063319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xmlns="" id="{DB809F19-AA9C-0A48-A963-036C41DF0B89}"/>
              </a:ext>
            </a:extLst>
          </p:cNvPr>
          <p:cNvSpPr txBox="1"/>
          <p:nvPr/>
        </p:nvSpPr>
        <p:spPr>
          <a:xfrm>
            <a:off x="6496334" y="2376648"/>
            <a:ext cx="5278844" cy="258532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it-IT" dirty="0"/>
              <a:t>Le linee-guida ATS/ERS suggeriscono sempre una MDD prima di procedere con una SLB, considerato un rischio medio di mortalità pari a 1.7%</a:t>
            </a:r>
          </a:p>
          <a:p>
            <a:endParaRPr lang="it-IT" dirty="0"/>
          </a:p>
          <a:p>
            <a:r>
              <a:rPr lang="it-IT" dirty="0"/>
              <a:t>La SLB non va fatta in pazienti ad alto rischio di complicanze (ipossiemia grave a riposo e/o grave ipertensione polmonare) con DLCO&lt;25%.</a:t>
            </a:r>
          </a:p>
          <a:p>
            <a:endParaRPr lang="it-IT" dirty="0"/>
          </a:p>
          <a:p>
            <a:r>
              <a:rPr lang="it-IT" dirty="0"/>
              <a:t>La SLB pure non è necessaria in alcuni casi familiari.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xmlns="" id="{3D9358F4-8520-5A45-A067-12314FB78DEF}"/>
              </a:ext>
            </a:extLst>
          </p:cNvPr>
          <p:cNvSpPr txBox="1"/>
          <p:nvPr/>
        </p:nvSpPr>
        <p:spPr>
          <a:xfrm>
            <a:off x="8871045" y="6196084"/>
            <a:ext cx="2610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432FF"/>
                </a:solidFill>
              </a:rPr>
              <a:t>Linee-guida ATS/ERS 2018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F91BD06B-444B-3644-98BA-C7D51BD1EC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949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895"/>
    </mc:Choice>
    <mc:Fallback xmlns="">
      <p:transition spd="slow" advTm="498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3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="" xmlns:a16="http://schemas.microsoft.com/office/drawing/2014/main" id="{9CEF1A35-19F7-734B-B2F1-482B66F859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it-IT" altLang="it-IT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Fisiopatologia: conseguenze emodinamiche</a:t>
            </a:r>
          </a:p>
        </p:txBody>
      </p:sp>
      <p:sp>
        <p:nvSpPr>
          <p:cNvPr id="11267" name="Rectangle 3">
            <a:extLst>
              <a:ext uri="{FF2B5EF4-FFF2-40B4-BE49-F238E27FC236}">
                <a16:creationId xmlns="" xmlns:a16="http://schemas.microsoft.com/office/drawing/2014/main" id="{117D89A0-8DB5-3B4C-8AA3-A207B2C0F3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it-IT" altLang="it-IT" sz="240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Polmonari:</a:t>
            </a:r>
          </a:p>
          <a:p>
            <a:pPr>
              <a:lnSpc>
                <a:spcPct val="90000"/>
              </a:lnSpc>
              <a:buFont typeface="Wingdings" pitchFamily="2" charset="2"/>
              <a:buChar char="§"/>
            </a:pPr>
            <a:r>
              <a:rPr lang="it-IT" altLang="it-IT" sz="200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ipertensione precapillare polmonare (riduzione del letto, vasocostrizione)</a:t>
            </a:r>
          </a:p>
          <a:p>
            <a:pPr>
              <a:lnSpc>
                <a:spcPct val="90000"/>
              </a:lnSpc>
              <a:buFont typeface="Wingdings" pitchFamily="2" charset="2"/>
              <a:buChar char="§"/>
            </a:pPr>
            <a:r>
              <a:rPr lang="it-IT" altLang="it-IT" sz="200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sviluppo di circoli collaterali (anastomosi e shunt)</a:t>
            </a:r>
          </a:p>
          <a:p>
            <a:pPr>
              <a:lnSpc>
                <a:spcPct val="90000"/>
              </a:lnSpc>
              <a:buFont typeface="Wingdings" pitchFamily="2" charset="2"/>
              <a:buChar char="§"/>
            </a:pPr>
            <a:r>
              <a:rPr lang="it-IT" altLang="it-IT" sz="200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modificazioni del flusso (redistribuzione e ripresa del flusso)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it-IT" altLang="it-IT" sz="2000">
              <a:solidFill>
                <a:srgbClr val="FFFF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it-IT" altLang="it-IT" sz="240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Sistemiche e cardiache:</a:t>
            </a:r>
          </a:p>
          <a:p>
            <a:pPr>
              <a:lnSpc>
                <a:spcPct val="90000"/>
              </a:lnSpc>
              <a:buFont typeface="Wingdings" pitchFamily="2" charset="2"/>
              <a:buChar char="§"/>
            </a:pPr>
            <a:r>
              <a:rPr lang="it-IT" altLang="it-IT" sz="200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ipotensione arteriosa</a:t>
            </a:r>
          </a:p>
          <a:p>
            <a:pPr>
              <a:lnSpc>
                <a:spcPct val="90000"/>
              </a:lnSpc>
              <a:buFont typeface="Wingdings" pitchFamily="2" charset="2"/>
              <a:buChar char="§"/>
            </a:pPr>
            <a:r>
              <a:rPr lang="it-IT" altLang="it-IT" sz="200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tachicardia</a:t>
            </a:r>
          </a:p>
          <a:p>
            <a:pPr>
              <a:lnSpc>
                <a:spcPct val="90000"/>
              </a:lnSpc>
              <a:buFont typeface="Wingdings" pitchFamily="2" charset="2"/>
              <a:buChar char="§"/>
            </a:pPr>
            <a:r>
              <a:rPr lang="it-IT" altLang="it-IT" sz="200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sovraccarico e dilatazione del ventricolo destro</a:t>
            </a:r>
          </a:p>
          <a:p>
            <a:pPr>
              <a:lnSpc>
                <a:spcPct val="90000"/>
              </a:lnSpc>
              <a:buFont typeface="Wingdings" pitchFamily="2" charset="2"/>
              <a:buChar char="§"/>
            </a:pPr>
            <a:r>
              <a:rPr lang="it-IT" altLang="it-IT" sz="200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aumento della pressione venosa centrale</a:t>
            </a:r>
          </a:p>
          <a:p>
            <a:pPr>
              <a:lnSpc>
                <a:spcPct val="90000"/>
              </a:lnSpc>
              <a:buFont typeface="Wingdings" pitchFamily="2" charset="2"/>
              <a:buChar char="§"/>
            </a:pPr>
            <a:r>
              <a:rPr lang="it-IT" altLang="it-IT" sz="200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sofferenza ischemica del miocardio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it-IT" altLang="it-IT" sz="2000">
              <a:solidFill>
                <a:srgbClr val="FFFF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it-IT" altLang="it-IT" sz="2000">
              <a:solidFill>
                <a:srgbClr val="FFFF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it-IT" altLang="it-IT" sz="2000">
              <a:solidFill>
                <a:srgbClr val="FFFF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="" xmlns:a16="http://schemas.microsoft.com/office/drawing/2014/main" id="{201C9043-20B6-1044-80E6-3F4B7D0E15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618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964"/>
    </mc:Choice>
    <mc:Fallback xmlns="">
      <p:transition spd="slow" advTm="499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3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="" xmlns:a16="http://schemas.microsoft.com/office/drawing/2014/main" id="{0367F9D7-212F-2845-B3E7-D3C2FA72C0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it-IT" altLang="it-IT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Fisiopatologia: conseguenze respiratorie</a:t>
            </a:r>
          </a:p>
        </p:txBody>
      </p:sp>
      <p:sp>
        <p:nvSpPr>
          <p:cNvPr id="39939" name="Rectangle 3">
            <a:extLst>
              <a:ext uri="{FF2B5EF4-FFF2-40B4-BE49-F238E27FC236}">
                <a16:creationId xmlns="" xmlns:a16="http://schemas.microsoft.com/office/drawing/2014/main" id="{A7C893D3-63C9-1248-97AA-294A4AD430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09800" y="1981200"/>
            <a:ext cx="7543800" cy="4114800"/>
          </a:xfrm>
        </p:spPr>
        <p:txBody>
          <a:bodyPr/>
          <a:lstStyle/>
          <a:p>
            <a:pPr algn="just">
              <a:buFont typeface="Wingdings" pitchFamily="2" charset="2"/>
              <a:buChar char="§"/>
            </a:pPr>
            <a:r>
              <a:rPr lang="it-IT" altLang="it-IT" sz="240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Broncocostrizione stimolata dall’ipocapnia alveolare</a:t>
            </a:r>
          </a:p>
          <a:p>
            <a:pPr algn="just">
              <a:buFont typeface="Wingdings" pitchFamily="2" charset="2"/>
              <a:buChar char="§"/>
            </a:pPr>
            <a:r>
              <a:rPr lang="it-IT" altLang="it-IT" sz="240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riduzione del surfattante e formazione di atelettasie</a:t>
            </a:r>
          </a:p>
          <a:p>
            <a:pPr algn="just">
              <a:buFont typeface="Wingdings" pitchFamily="2" charset="2"/>
              <a:buChar char="§"/>
            </a:pPr>
            <a:r>
              <a:rPr lang="it-IT" altLang="it-IT" sz="240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ridotta compliance polmonare</a:t>
            </a:r>
          </a:p>
          <a:p>
            <a:pPr algn="just">
              <a:buFont typeface="Wingdings" pitchFamily="2" charset="2"/>
              <a:buChar char="§"/>
            </a:pPr>
            <a:r>
              <a:rPr lang="it-IT" altLang="it-IT" sz="240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regioni ventilate ma non adeguatamente perfuse (spazio morto alveolare) con ipossiemia</a:t>
            </a:r>
          </a:p>
          <a:p>
            <a:pPr algn="just">
              <a:buFont typeface="Wingdings" pitchFamily="2" charset="2"/>
              <a:buChar char="§"/>
            </a:pPr>
            <a:r>
              <a:rPr lang="it-IT" altLang="it-IT" sz="240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alterazioni del rapporto ventilazione/perfusione</a:t>
            </a:r>
            <a:endParaRPr lang="it-IT" altLang="it-IT" sz="2200">
              <a:solidFill>
                <a:srgbClr val="FFFF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it-IT" altLang="it-IT" sz="240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iperventilazione con ipocapnia e alcalosi respiratoria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="" xmlns:a16="http://schemas.microsoft.com/office/drawing/2014/main" id="{62E73982-AC53-7E45-B001-9107088C40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27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390"/>
    </mc:Choice>
    <mc:Fallback xmlns="">
      <p:transition spd="slow" advTm="313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3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="" xmlns:a16="http://schemas.microsoft.com/office/drawing/2014/main" id="{CE92FC07-162C-6D4E-87C1-369558BB1D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it-IT" altLang="it-IT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Diagnosi: anamnesi ed esame obiettivo</a:t>
            </a:r>
          </a:p>
        </p:txBody>
      </p:sp>
      <p:graphicFrame>
        <p:nvGraphicFramePr>
          <p:cNvPr id="60511" name="Group 1119">
            <a:extLst>
              <a:ext uri="{FF2B5EF4-FFF2-40B4-BE49-F238E27FC236}">
                <a16:creationId xmlns="" xmlns:a16="http://schemas.microsoft.com/office/drawing/2014/main" id="{515390EB-376E-D840-9DB2-E1ECB130A2C8}"/>
              </a:ext>
            </a:extLst>
          </p:cNvPr>
          <p:cNvGraphicFramePr>
            <a:graphicFrameLocks noGrp="1"/>
          </p:cNvGraphicFramePr>
          <p:nvPr/>
        </p:nvGraphicFramePr>
        <p:xfrm>
          <a:off x="2133600" y="1905001"/>
          <a:ext cx="8077200" cy="4572001"/>
        </p:xfrm>
        <a:graphic>
          <a:graphicData uri="http://schemas.openxmlformats.org/drawingml/2006/table">
            <a:tbl>
              <a:tblPr/>
              <a:tblGrid>
                <a:gridCol w="2895600">
                  <a:extLst>
                    <a:ext uri="{9D8B030D-6E8A-4147-A177-3AD203B41FA5}">
                      <a16:colId xmlns="" xmlns:a16="http://schemas.microsoft.com/office/drawing/2014/main" val="2674564734"/>
                    </a:ext>
                  </a:extLst>
                </a:gridCol>
                <a:gridCol w="1143000">
                  <a:extLst>
                    <a:ext uri="{9D8B030D-6E8A-4147-A177-3AD203B41FA5}">
                      <a16:colId xmlns="" xmlns:a16="http://schemas.microsoft.com/office/drawing/2014/main" val="3532715437"/>
                    </a:ext>
                  </a:extLst>
                </a:gridCol>
                <a:gridCol w="2971800">
                  <a:extLst>
                    <a:ext uri="{9D8B030D-6E8A-4147-A177-3AD203B41FA5}">
                      <a16:colId xmlns="" xmlns:a16="http://schemas.microsoft.com/office/drawing/2014/main" val="1470127511"/>
                    </a:ext>
                  </a:extLst>
                </a:gridCol>
                <a:gridCol w="1066800">
                  <a:extLst>
                    <a:ext uri="{9D8B030D-6E8A-4147-A177-3AD203B41FA5}">
                      <a16:colId xmlns="" xmlns:a16="http://schemas.microsoft.com/office/drawing/2014/main" val="3573742990"/>
                    </a:ext>
                  </a:extLst>
                </a:gridCol>
              </a:tblGrid>
              <a:tr h="5334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Sintomi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%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Segni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%</a:t>
                      </a:r>
                    </a:p>
                  </a:txBody>
                  <a:tcPr horzOverflow="overflow">
                    <a:lnL>
                      <a:noFill/>
                    </a:lnL>
                    <a:lnR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822095522"/>
                  </a:ext>
                </a:extLst>
              </a:tr>
              <a:tr h="5794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CCFF33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Dispnea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CCFF33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80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CCFF33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Tachipnea (</a:t>
                      </a:r>
                      <a:r>
                        <a:rPr kumimoji="0" lang="it-IT" altLang="it-IT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CCFF33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&gt;</a:t>
                      </a:r>
                      <a:r>
                        <a:rPr kumimoji="0" lang="it-IT" altLang="it-IT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CCFF33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20)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CCFF33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70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872193687"/>
                  </a:ext>
                </a:extLst>
              </a:tr>
              <a:tr h="581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Dolore pleurico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52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Tachicardia (</a:t>
                      </a:r>
                      <a:r>
                        <a:rPr kumimoji="0" lang="it-IT" altLang="it-IT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&gt;</a:t>
                      </a:r>
                      <a:r>
                        <a:rPr kumimoji="0" lang="it-IT" altLang="it-IT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100)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26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174772588"/>
                  </a:ext>
                </a:extLst>
              </a:tr>
              <a:tr h="581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Dolore retrosternale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12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Segni di TVP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15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802414257"/>
                  </a:ext>
                </a:extLst>
              </a:tr>
              <a:tr h="4683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Tosse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20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Febbre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7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349055075"/>
                  </a:ext>
                </a:extLst>
              </a:tr>
              <a:tr h="449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Emottisi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11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Cianosi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11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726807537"/>
                  </a:ext>
                </a:extLst>
              </a:tr>
              <a:tr h="4556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Sincope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19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Rantoli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it-IT" sz="2400" b="0" i="0" u="none" strike="noStrike" cap="none" normalizeH="0" baseline="0">
                        <a:ln>
                          <a:noFill/>
                        </a:ln>
                        <a:solidFill>
                          <a:srgbClr val="FFFFCC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974656542"/>
                  </a:ext>
                </a:extLst>
              </a:tr>
              <a:tr h="455613"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it-IT" sz="2400" b="0" i="0" u="none" strike="noStrike" cap="none" normalizeH="0" baseline="0">
                        <a:ln>
                          <a:noFill/>
                        </a:ln>
                        <a:solidFill>
                          <a:srgbClr val="FFFFCC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Aumento P</a:t>
                      </a:r>
                      <a:r>
                        <a:rPr kumimoji="0" lang="it-IT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2</a:t>
                      </a:r>
                      <a:endParaRPr kumimoji="0" lang="it-IT" altLang="it-IT" sz="1800" b="0" i="0" u="none" strike="noStrike" cap="none" normalizeH="0" baseline="-25000">
                        <a:ln>
                          <a:noFill/>
                        </a:ln>
                        <a:solidFill>
                          <a:srgbClr val="FFFFCC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it-IT" sz="2400" b="0" i="0" u="none" strike="noStrike" cap="none" normalizeH="0" baseline="0">
                        <a:ln>
                          <a:noFill/>
                        </a:ln>
                        <a:solidFill>
                          <a:srgbClr val="FFFFCC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312712280"/>
                  </a:ext>
                </a:extLst>
              </a:tr>
              <a:tr h="130175"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it-IT" sz="2400" b="0" i="0" u="none" strike="noStrike" cap="none" normalizeH="0" baseline="0">
                        <a:ln>
                          <a:noFill/>
                        </a:ln>
                        <a:solidFill>
                          <a:srgbClr val="FFFFCC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Galoppo ventricolare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it-IT" sz="2400" b="0" i="0" u="none" strike="noStrike" cap="none" normalizeH="0" baseline="0">
                        <a:ln>
                          <a:noFill/>
                        </a:ln>
                        <a:solidFill>
                          <a:srgbClr val="FFFFCC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20287337"/>
                  </a:ext>
                </a:extLst>
              </a:tr>
            </a:tbl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="" xmlns:a16="http://schemas.microsoft.com/office/drawing/2014/main" id="{C391EA41-1C0B-5C4B-A952-CF618A523E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783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510"/>
    </mc:Choice>
    <mc:Fallback xmlns="">
      <p:transition spd="slow" advTm="775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3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="" xmlns:a16="http://schemas.microsoft.com/office/drawing/2014/main" id="{A3F94A4A-4717-ED4E-A934-E0C267C827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7400" y="609600"/>
            <a:ext cx="7924800" cy="1143000"/>
          </a:xfrm>
        </p:spPr>
        <p:txBody>
          <a:bodyPr/>
          <a:lstStyle/>
          <a:p>
            <a:pPr algn="l"/>
            <a:r>
              <a:rPr lang="it-IT" altLang="it-IT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Diagnosi : D-dimero ed altri esami di laboratorio</a:t>
            </a:r>
          </a:p>
        </p:txBody>
      </p:sp>
      <p:sp>
        <p:nvSpPr>
          <p:cNvPr id="52227" name="Rectangle 3">
            <a:extLst>
              <a:ext uri="{FF2B5EF4-FFF2-40B4-BE49-F238E27FC236}">
                <a16:creationId xmlns="" xmlns:a16="http://schemas.microsoft.com/office/drawing/2014/main" id="{ACC63F49-A180-EC45-AE50-8BDC8FC09B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05000" y="1981200"/>
            <a:ext cx="8458200" cy="4114800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it-IT" altLang="it-IT" sz="240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Leucocitosi neutrofila</a:t>
            </a:r>
          </a:p>
          <a:p>
            <a:pPr>
              <a:buFont typeface="Wingdings" pitchFamily="2" charset="2"/>
              <a:buChar char="§"/>
            </a:pPr>
            <a:r>
              <a:rPr lang="it-IT" altLang="it-IT" sz="240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Rialzo transaminasi GOT</a:t>
            </a:r>
          </a:p>
          <a:p>
            <a:pPr>
              <a:buFont typeface="Wingdings" pitchFamily="2" charset="2"/>
              <a:buChar char="§"/>
            </a:pPr>
            <a:r>
              <a:rPr lang="it-IT" altLang="it-IT" sz="240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Aumento VES</a:t>
            </a:r>
          </a:p>
          <a:p>
            <a:pPr>
              <a:buFont typeface="Wingdings" pitchFamily="2" charset="2"/>
              <a:buChar char="§"/>
            </a:pPr>
            <a:r>
              <a:rPr lang="it-IT" altLang="it-IT" sz="240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Prove di coagulazione </a:t>
            </a:r>
          </a:p>
          <a:p>
            <a:pPr algn="just">
              <a:buFont typeface="Wingdings" pitchFamily="2" charset="2"/>
              <a:buChar char="§"/>
            </a:pPr>
            <a:r>
              <a:rPr lang="it-IT" altLang="it-IT" sz="2400">
                <a:solidFill>
                  <a:srgbClr val="CC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D-dimero: è un prodotto di degradazione della fibrina; misurato con metodica ELISA o derivati è altamente sensibile (99%) nei confronti di TEP e TVP, con un valore soglia di 500</a:t>
            </a:r>
            <a:r>
              <a:rPr lang="it-IT" altLang="it-IT" sz="2400">
                <a:solidFill>
                  <a:srgbClr val="CC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μg/l; specificità bassa (43%), risulta elevato nei processi infiammatori, infettivi, neoplastici e necrotici. Ha un valore predittivo negativo pressoché del 100%.</a:t>
            </a:r>
            <a:endParaRPr lang="it-IT" altLang="it-IT" sz="2400">
              <a:solidFill>
                <a:srgbClr val="CCFF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52228" name="Text Box 4">
            <a:extLst>
              <a:ext uri="{FF2B5EF4-FFF2-40B4-BE49-F238E27FC236}">
                <a16:creationId xmlns="" xmlns:a16="http://schemas.microsoft.com/office/drawing/2014/main" id="{B0C86DB6-CE38-6248-B2D4-975346C640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2400" y="6172200"/>
            <a:ext cx="2590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1600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AJRCCM 1997; 156:592-6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="" xmlns:a16="http://schemas.microsoft.com/office/drawing/2014/main" id="{71D4C7AB-D45E-AB47-9964-F659564173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061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585"/>
    </mc:Choice>
    <mc:Fallback xmlns="">
      <p:transition spd="slow" advTm="635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3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="" xmlns:a16="http://schemas.microsoft.com/office/drawing/2014/main" id="{E8403A24-4739-AB44-9ADC-F7C322D6CE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it-IT" altLang="it-IT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Diagnosi: radiogramma toracico</a:t>
            </a:r>
          </a:p>
        </p:txBody>
      </p:sp>
      <p:sp>
        <p:nvSpPr>
          <p:cNvPr id="43011" name="Rectangle 3">
            <a:extLst>
              <a:ext uri="{FF2B5EF4-FFF2-40B4-BE49-F238E27FC236}">
                <a16:creationId xmlns="" xmlns:a16="http://schemas.microsoft.com/office/drawing/2014/main" id="{1A93070C-2B5D-AB4B-B5F5-03C5832A63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buFont typeface="Wingdings" pitchFamily="2" charset="2"/>
              <a:buChar char="§"/>
            </a:pPr>
            <a:r>
              <a:rPr lang="it-IT" altLang="it-IT" sz="240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Negativo (12%)*</a:t>
            </a:r>
          </a:p>
          <a:p>
            <a:pPr>
              <a:lnSpc>
                <a:spcPct val="90000"/>
              </a:lnSpc>
              <a:buFont typeface="Wingdings" pitchFamily="2" charset="2"/>
              <a:buChar char="§"/>
            </a:pPr>
            <a:r>
              <a:rPr lang="it-IT" altLang="it-IT" sz="240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Strie atelettasiche</a:t>
            </a:r>
          </a:p>
          <a:p>
            <a:pPr>
              <a:lnSpc>
                <a:spcPct val="90000"/>
              </a:lnSpc>
              <a:buFont typeface="Wingdings" pitchFamily="2" charset="2"/>
              <a:buChar char="§"/>
            </a:pPr>
            <a:r>
              <a:rPr lang="it-IT" altLang="it-IT" sz="240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Versamento pleurico</a:t>
            </a:r>
          </a:p>
          <a:p>
            <a:pPr>
              <a:lnSpc>
                <a:spcPct val="90000"/>
              </a:lnSpc>
              <a:buFont typeface="Wingdings" pitchFamily="2" charset="2"/>
              <a:buChar char="§"/>
            </a:pPr>
            <a:r>
              <a:rPr lang="it-IT" altLang="it-IT" sz="240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Sollevamento emidiaframma</a:t>
            </a:r>
          </a:p>
          <a:p>
            <a:pPr>
              <a:lnSpc>
                <a:spcPct val="90000"/>
              </a:lnSpc>
              <a:buFont typeface="Wingdings" pitchFamily="2" charset="2"/>
              <a:buChar char="§"/>
            </a:pPr>
            <a:r>
              <a:rPr lang="it-IT" altLang="it-IT" sz="240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Asimmetria dei vasi ilari </a:t>
            </a:r>
          </a:p>
          <a:p>
            <a:pPr>
              <a:lnSpc>
                <a:spcPct val="90000"/>
              </a:lnSpc>
              <a:buFont typeface="Wingdings" pitchFamily="2" charset="2"/>
              <a:buChar char="§"/>
            </a:pPr>
            <a:r>
              <a:rPr lang="it-IT" altLang="it-IT" sz="240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Amputazione dei rami polmonari principali* </a:t>
            </a:r>
          </a:p>
          <a:p>
            <a:pPr>
              <a:lnSpc>
                <a:spcPct val="90000"/>
              </a:lnSpc>
              <a:buFont typeface="Wingdings" pitchFamily="2" charset="2"/>
              <a:buChar char="§"/>
            </a:pPr>
            <a:r>
              <a:rPr lang="it-IT" altLang="it-IT" sz="240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Oligoemia distrettuale (s. di Westermark)*</a:t>
            </a:r>
          </a:p>
          <a:p>
            <a:pPr>
              <a:lnSpc>
                <a:spcPct val="90000"/>
              </a:lnSpc>
              <a:buFont typeface="Wingdings" pitchFamily="2" charset="2"/>
              <a:buChar char="§"/>
            </a:pPr>
            <a:r>
              <a:rPr lang="it-IT" altLang="it-IT" sz="240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Infiltrato piramidale a base pleurica (s. di Hampton)*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it-IT" altLang="it-IT" sz="2400">
              <a:solidFill>
                <a:srgbClr val="FFFF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it-IT" altLang="it-IT" sz="240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*presenti nel 14-45% dei casi di TEP (studio PISA-PED)</a:t>
            </a:r>
          </a:p>
        </p:txBody>
      </p:sp>
      <p:sp>
        <p:nvSpPr>
          <p:cNvPr id="43012" name="Text Box 4">
            <a:extLst>
              <a:ext uri="{FF2B5EF4-FFF2-40B4-BE49-F238E27FC236}">
                <a16:creationId xmlns="" xmlns:a16="http://schemas.microsoft.com/office/drawing/2014/main" id="{7C94FCA1-5028-5D4F-8565-2D75AE3466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6324600"/>
            <a:ext cx="2895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1600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AJRCCM 1999;159: 864-71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="" xmlns:a16="http://schemas.microsoft.com/office/drawing/2014/main" id="{06BBDFFF-6891-824D-880B-66912ED376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539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680"/>
    </mc:Choice>
    <mc:Fallback xmlns="">
      <p:transition spd="slow" advTm="346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3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>
            <a:extLst>
              <a:ext uri="{FF2B5EF4-FFF2-40B4-BE49-F238E27FC236}">
                <a16:creationId xmlns="" xmlns:a16="http://schemas.microsoft.com/office/drawing/2014/main" id="{42009A4C-52A5-274D-8FA7-2C0AFE7BCC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it-IT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DIAGNOSI: elettrocardiogramma</a:t>
            </a:r>
          </a:p>
        </p:txBody>
      </p:sp>
      <p:sp>
        <p:nvSpPr>
          <p:cNvPr id="70659" name="Rectangle 3">
            <a:extLst>
              <a:ext uri="{FF2B5EF4-FFF2-40B4-BE49-F238E27FC236}">
                <a16:creationId xmlns="" xmlns:a16="http://schemas.microsoft.com/office/drawing/2014/main" id="{73A5A4BF-2C76-7B4F-9F60-6AF3413485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1981200"/>
            <a:ext cx="7772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533400" indent="-5334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Wingdings" pitchFamily="2" charset="2"/>
              <a:buNone/>
            </a:pPr>
            <a:r>
              <a:rPr lang="it-IT" altLang="it-IT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 presenta anormale nell’80% dei casi.</a:t>
            </a:r>
          </a:p>
          <a:p>
            <a:pPr eaLnBrk="1" hangingPunct="1">
              <a:spcBef>
                <a:spcPct val="20000"/>
              </a:spcBef>
              <a:buFont typeface="Wingdings" pitchFamily="2" charset="2"/>
              <a:buNone/>
            </a:pPr>
            <a:endParaRPr lang="it-IT" altLang="it-IT" sz="20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spcBef>
                <a:spcPct val="20000"/>
              </a:spcBef>
              <a:buFont typeface="Wingdings" pitchFamily="2" charset="2"/>
              <a:buChar char="§"/>
            </a:pPr>
            <a:r>
              <a:rPr lang="it-IT" altLang="it-IT" sz="20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tachicardia sinusale</a:t>
            </a:r>
          </a:p>
          <a:p>
            <a:pPr eaLnBrk="1" hangingPunct="1">
              <a:spcBef>
                <a:spcPct val="20000"/>
              </a:spcBef>
              <a:buFont typeface="Wingdings" pitchFamily="2" charset="2"/>
              <a:buChar char="§"/>
            </a:pPr>
            <a:r>
              <a:rPr lang="it-IT" altLang="it-IT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turbe del ritmo (extrasistolia, fibrillazione atriale)</a:t>
            </a:r>
          </a:p>
          <a:p>
            <a:pPr eaLnBrk="1" hangingPunct="1">
              <a:spcBef>
                <a:spcPct val="20000"/>
              </a:spcBef>
              <a:buFont typeface="Wingdings" pitchFamily="2" charset="2"/>
              <a:buChar char="§"/>
            </a:pPr>
            <a:endParaRPr lang="it-IT" altLang="it-IT" sz="2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spcBef>
                <a:spcPct val="20000"/>
              </a:spcBef>
              <a:buFont typeface="Wingdings" pitchFamily="2" charset="2"/>
              <a:buNone/>
            </a:pPr>
            <a:r>
              <a:rPr lang="it-IT" altLang="it-IT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Segni di sovraccarico ventricolare destro:</a:t>
            </a:r>
          </a:p>
          <a:p>
            <a:pPr eaLnBrk="1" hangingPunct="1">
              <a:spcBef>
                <a:spcPct val="20000"/>
              </a:spcBef>
              <a:buFont typeface="Wingdings" pitchFamily="2" charset="2"/>
              <a:buChar char="§"/>
            </a:pPr>
            <a:r>
              <a:rPr lang="it-IT" altLang="it-IT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quadro S1Q3 (20% dei casi)</a:t>
            </a:r>
          </a:p>
          <a:p>
            <a:pPr eaLnBrk="1" hangingPunct="1">
              <a:spcBef>
                <a:spcPct val="20000"/>
              </a:spcBef>
              <a:buFont typeface="Wingdings" pitchFamily="2" charset="2"/>
              <a:buChar char="§"/>
            </a:pPr>
            <a:r>
              <a:rPr lang="it-IT" altLang="it-IT" sz="2000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inversione dell’onda T in V1-V4</a:t>
            </a:r>
          </a:p>
          <a:p>
            <a:pPr eaLnBrk="1" hangingPunct="1">
              <a:spcBef>
                <a:spcPct val="20000"/>
              </a:spcBef>
              <a:buFont typeface="Wingdings" pitchFamily="2" charset="2"/>
              <a:buChar char="§"/>
            </a:pPr>
            <a:r>
              <a:rPr lang="it-IT" altLang="it-IT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sottoslivellamento</a:t>
            </a:r>
            <a:r>
              <a:rPr lang="it-IT" altLang="it-IT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del tratto ST</a:t>
            </a:r>
          </a:p>
          <a:p>
            <a:pPr eaLnBrk="1" hangingPunct="1">
              <a:spcBef>
                <a:spcPct val="20000"/>
              </a:spcBef>
              <a:buFont typeface="Wingdings" pitchFamily="2" charset="2"/>
              <a:buChar char="§"/>
            </a:pPr>
            <a:r>
              <a:rPr lang="it-IT" altLang="it-IT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blocco di branca destro di nuova insorgenza</a:t>
            </a:r>
          </a:p>
          <a:p>
            <a:pPr eaLnBrk="1" hangingPunct="1">
              <a:spcBef>
                <a:spcPct val="20000"/>
              </a:spcBef>
              <a:buFont typeface="Wingdings" pitchFamily="2" charset="2"/>
              <a:buChar char="§"/>
            </a:pPr>
            <a:r>
              <a:rPr lang="it-IT" altLang="it-IT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deviazione assiale destra</a:t>
            </a:r>
          </a:p>
        </p:txBody>
      </p:sp>
      <p:pic>
        <p:nvPicPr>
          <p:cNvPr id="24580" name="Picture 3">
            <a:extLst>
              <a:ext uri="{FF2B5EF4-FFF2-40B4-BE49-F238E27FC236}">
                <a16:creationId xmlns="" xmlns:a16="http://schemas.microsoft.com/office/drawing/2014/main" id="{EA08FE2E-2986-0540-9F7C-BC12CAE912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2889" y="4640264"/>
            <a:ext cx="2624137" cy="189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4">
            <a:extLst>
              <a:ext uri="{FF2B5EF4-FFF2-40B4-BE49-F238E27FC236}">
                <a16:creationId xmlns="" xmlns:a16="http://schemas.microsoft.com/office/drawing/2014/main" id="{18B583C1-58C9-D443-8C7D-E8EA781091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0"/>
            <a:ext cx="3810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="" xmlns:a16="http://schemas.microsoft.com/office/drawing/2014/main" id="{75968040-4AFE-424F-948E-BF3B5E7055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887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121"/>
    </mc:Choice>
    <mc:Fallback xmlns="">
      <p:transition spd="slow" advTm="251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1F51ADDB-6EB2-264B-B519-5C3E4DDF2D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0186" y="1583141"/>
            <a:ext cx="8830101" cy="5117910"/>
          </a:xfrm>
          <a:prstGeom prst="rect">
            <a:avLst/>
          </a:prstGeom>
        </p:spPr>
      </p:pic>
      <p:sp>
        <p:nvSpPr>
          <p:cNvPr id="3" name="Titolo 1">
            <a:extLst>
              <a:ext uri="{FF2B5EF4-FFF2-40B4-BE49-F238E27FC236}">
                <a16:creationId xmlns:a16="http://schemas.microsoft.com/office/drawing/2014/main" xmlns="" id="{EA5C4866-7AA6-3647-A83C-939BFDADB21C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740344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/>
              <a:t>Quadri CT non tipici per IPF/UIP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D956FCF2-059C-7247-ADC3-513A1959F0BB}"/>
              </a:ext>
            </a:extLst>
          </p:cNvPr>
          <p:cNvSpPr txBox="1"/>
          <p:nvPr/>
        </p:nvSpPr>
        <p:spPr>
          <a:xfrm>
            <a:off x="9321422" y="1583141"/>
            <a:ext cx="2393604" cy="92333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it-IT" dirty="0"/>
              <a:t>IPF probabile</a:t>
            </a:r>
          </a:p>
          <a:p>
            <a:r>
              <a:rPr lang="it-IT" dirty="0"/>
              <a:t>       indeterminata</a:t>
            </a:r>
          </a:p>
          <a:p>
            <a:r>
              <a:rPr lang="it-IT" dirty="0"/>
              <a:t>       diagnosi alternativa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xmlns="" id="{C7C79F62-699C-FB46-AEE4-50CEA7D0A920}"/>
              </a:ext>
            </a:extLst>
          </p:cNvPr>
          <p:cNvSpPr txBox="1"/>
          <p:nvPr/>
        </p:nvSpPr>
        <p:spPr>
          <a:xfrm>
            <a:off x="8871045" y="6196084"/>
            <a:ext cx="2610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432FF"/>
                </a:solidFill>
              </a:rPr>
              <a:t>Linee-guida ATS/ERS 2018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xmlns="" id="{4E8C00D7-988A-9446-A6C4-A09D01880D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46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88"/>
    </mc:Choice>
    <mc:Fallback xmlns="">
      <p:transition spd="slow" advTm="264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92DF5F79-E593-FD40-941F-13D31AD4E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CD17EE46-12F3-5D4B-8680-2341D6DC5B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870F5B92-5940-3542-AC31-18DA5E1E7A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149" y="491319"/>
            <a:ext cx="10986448" cy="5813947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xmlns="" id="{94F516C6-4DB8-5B4C-90C7-986506E2AD5F}"/>
              </a:ext>
            </a:extLst>
          </p:cNvPr>
          <p:cNvSpPr txBox="1"/>
          <p:nvPr/>
        </p:nvSpPr>
        <p:spPr>
          <a:xfrm>
            <a:off x="8871045" y="6196084"/>
            <a:ext cx="2610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432FF"/>
                </a:solidFill>
              </a:rPr>
              <a:t>Linee-guida ATS/ERS 2018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xmlns="" id="{5BAB616C-C492-5C46-9DFB-F6307FB774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585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06"/>
    </mc:Choice>
    <mc:Fallback xmlns="">
      <p:transition spd="slow" advTm="65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IPF: </a:t>
            </a:r>
            <a:r>
              <a:rPr lang="en-US" dirty="0" err="1"/>
              <a:t>valutazione</a:t>
            </a:r>
            <a:r>
              <a:rPr lang="en-US" dirty="0"/>
              <a:t> </a:t>
            </a:r>
            <a:r>
              <a:rPr lang="en-US" dirty="0" err="1"/>
              <a:t>pneumologica</a:t>
            </a:r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02D57BF1-AB4F-4098-B5F9-34A528E1783C}"/>
              </a:ext>
            </a:extLst>
          </p:cNvPr>
          <p:cNvGrpSpPr/>
          <p:nvPr/>
        </p:nvGrpSpPr>
        <p:grpSpPr>
          <a:xfrm>
            <a:off x="270123" y="1400177"/>
            <a:ext cx="11673980" cy="1667711"/>
            <a:chOff x="270122" y="1400175"/>
            <a:chExt cx="11673980" cy="1667711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xmlns="" id="{5B5055FD-5FAC-40DE-90FC-8736D50A28C0}"/>
                </a:ext>
              </a:extLst>
            </p:cNvPr>
            <p:cNvSpPr/>
            <p:nvPr/>
          </p:nvSpPr>
          <p:spPr>
            <a:xfrm>
              <a:off x="270122" y="1400175"/>
              <a:ext cx="4169278" cy="1667711"/>
            </a:xfrm>
            <a:custGeom>
              <a:avLst/>
              <a:gdLst>
                <a:gd name="connsiteX0" fmla="*/ 0 w 4169278"/>
                <a:gd name="connsiteY0" fmla="*/ 0 h 1667711"/>
                <a:gd name="connsiteX1" fmla="*/ 3335423 w 4169278"/>
                <a:gd name="connsiteY1" fmla="*/ 0 h 1667711"/>
                <a:gd name="connsiteX2" fmla="*/ 4169278 w 4169278"/>
                <a:gd name="connsiteY2" fmla="*/ 833856 h 1667711"/>
                <a:gd name="connsiteX3" fmla="*/ 3335423 w 4169278"/>
                <a:gd name="connsiteY3" fmla="*/ 1667711 h 1667711"/>
                <a:gd name="connsiteX4" fmla="*/ 0 w 4169278"/>
                <a:gd name="connsiteY4" fmla="*/ 1667711 h 1667711"/>
                <a:gd name="connsiteX5" fmla="*/ 833856 w 4169278"/>
                <a:gd name="connsiteY5" fmla="*/ 833856 h 1667711"/>
                <a:gd name="connsiteX6" fmla="*/ 0 w 4169278"/>
                <a:gd name="connsiteY6" fmla="*/ 0 h 1667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69278" h="1667711">
                  <a:moveTo>
                    <a:pt x="0" y="0"/>
                  </a:moveTo>
                  <a:lnTo>
                    <a:pt x="3335423" y="0"/>
                  </a:lnTo>
                  <a:lnTo>
                    <a:pt x="4169278" y="833856"/>
                  </a:lnTo>
                  <a:lnTo>
                    <a:pt x="3335423" y="1667711"/>
                  </a:lnTo>
                  <a:lnTo>
                    <a:pt x="0" y="1667711"/>
                  </a:lnTo>
                  <a:lnTo>
                    <a:pt x="833856" y="8338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33881" tIns="66675" rIns="900531" bIns="66675" numCol="1" spcCol="1270" anchor="ctr" anchorCtr="0">
              <a:noAutofit/>
            </a:bodyPr>
            <a:lstStyle/>
            <a:p>
              <a:pPr algn="ctr" defTabSz="222244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600" dirty="0" err="1"/>
                <a:t>Dati</a:t>
              </a:r>
              <a:r>
                <a:rPr lang="en-US" sz="3600" dirty="0"/>
                <a:t> </a:t>
              </a:r>
              <a:r>
                <a:rPr lang="en-US" sz="3600" dirty="0" err="1"/>
                <a:t>clinico-funzionali</a:t>
              </a:r>
              <a:r>
                <a:rPr lang="en-US" sz="3600" dirty="0"/>
                <a:t> </a:t>
              </a: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46CD52A9-2544-4FB5-AF1D-2704005BE8F8}"/>
                </a:ext>
              </a:extLst>
            </p:cNvPr>
            <p:cNvSpPr/>
            <p:nvPr/>
          </p:nvSpPr>
          <p:spPr>
            <a:xfrm>
              <a:off x="4022473" y="1400175"/>
              <a:ext cx="4169278" cy="1667711"/>
            </a:xfrm>
            <a:custGeom>
              <a:avLst/>
              <a:gdLst>
                <a:gd name="connsiteX0" fmla="*/ 0 w 4169278"/>
                <a:gd name="connsiteY0" fmla="*/ 0 h 1667711"/>
                <a:gd name="connsiteX1" fmla="*/ 3335423 w 4169278"/>
                <a:gd name="connsiteY1" fmla="*/ 0 h 1667711"/>
                <a:gd name="connsiteX2" fmla="*/ 4169278 w 4169278"/>
                <a:gd name="connsiteY2" fmla="*/ 833856 h 1667711"/>
                <a:gd name="connsiteX3" fmla="*/ 3335423 w 4169278"/>
                <a:gd name="connsiteY3" fmla="*/ 1667711 h 1667711"/>
                <a:gd name="connsiteX4" fmla="*/ 0 w 4169278"/>
                <a:gd name="connsiteY4" fmla="*/ 1667711 h 1667711"/>
                <a:gd name="connsiteX5" fmla="*/ 833856 w 4169278"/>
                <a:gd name="connsiteY5" fmla="*/ 833856 h 1667711"/>
                <a:gd name="connsiteX6" fmla="*/ 0 w 4169278"/>
                <a:gd name="connsiteY6" fmla="*/ 0 h 1667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69278" h="1667711">
                  <a:moveTo>
                    <a:pt x="0" y="0"/>
                  </a:moveTo>
                  <a:lnTo>
                    <a:pt x="3335423" y="0"/>
                  </a:lnTo>
                  <a:lnTo>
                    <a:pt x="4169278" y="833856"/>
                  </a:lnTo>
                  <a:lnTo>
                    <a:pt x="3335423" y="1667711"/>
                  </a:lnTo>
                  <a:lnTo>
                    <a:pt x="0" y="1667711"/>
                  </a:lnTo>
                  <a:lnTo>
                    <a:pt x="833856" y="8338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33881" tIns="66675" rIns="900531" bIns="66675" numCol="1" spcCol="1270" anchor="ctr" anchorCtr="0">
              <a:noAutofit/>
            </a:bodyPr>
            <a:lstStyle/>
            <a:p>
              <a:pPr algn="ctr" defTabSz="222244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5000" dirty="0"/>
                <a:t>HRCT imaging </a:t>
              </a: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8250E332-F3F3-4ED1-ABDA-D1C428DEE8F7}"/>
                </a:ext>
              </a:extLst>
            </p:cNvPr>
            <p:cNvSpPr/>
            <p:nvPr/>
          </p:nvSpPr>
          <p:spPr>
            <a:xfrm>
              <a:off x="7774824" y="1400175"/>
              <a:ext cx="4169278" cy="1667711"/>
            </a:xfrm>
            <a:custGeom>
              <a:avLst/>
              <a:gdLst>
                <a:gd name="connsiteX0" fmla="*/ 0 w 4169278"/>
                <a:gd name="connsiteY0" fmla="*/ 0 h 1667711"/>
                <a:gd name="connsiteX1" fmla="*/ 3335423 w 4169278"/>
                <a:gd name="connsiteY1" fmla="*/ 0 h 1667711"/>
                <a:gd name="connsiteX2" fmla="*/ 4169278 w 4169278"/>
                <a:gd name="connsiteY2" fmla="*/ 833856 h 1667711"/>
                <a:gd name="connsiteX3" fmla="*/ 3335423 w 4169278"/>
                <a:gd name="connsiteY3" fmla="*/ 1667711 h 1667711"/>
                <a:gd name="connsiteX4" fmla="*/ 0 w 4169278"/>
                <a:gd name="connsiteY4" fmla="*/ 1667711 h 1667711"/>
                <a:gd name="connsiteX5" fmla="*/ 833856 w 4169278"/>
                <a:gd name="connsiteY5" fmla="*/ 833856 h 1667711"/>
                <a:gd name="connsiteX6" fmla="*/ 0 w 4169278"/>
                <a:gd name="connsiteY6" fmla="*/ 0 h 1667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69278" h="1667711">
                  <a:moveTo>
                    <a:pt x="0" y="0"/>
                  </a:moveTo>
                  <a:lnTo>
                    <a:pt x="3335423" y="0"/>
                  </a:lnTo>
                  <a:lnTo>
                    <a:pt x="4169278" y="833856"/>
                  </a:lnTo>
                  <a:lnTo>
                    <a:pt x="3335423" y="1667711"/>
                  </a:lnTo>
                  <a:lnTo>
                    <a:pt x="0" y="1667711"/>
                  </a:lnTo>
                  <a:lnTo>
                    <a:pt x="833856" y="8338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81875" tIns="49340" rIns="883195" bIns="49340" numCol="1" spcCol="1270" anchor="ctr" anchorCtr="0">
              <a:noAutofit/>
            </a:bodyPr>
            <a:lstStyle/>
            <a:p>
              <a:pPr algn="ctr" defTabSz="164461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700" dirty="0" err="1"/>
                <a:t>Biopsia</a:t>
              </a:r>
              <a:r>
                <a:rPr lang="en-US" sz="3700" dirty="0"/>
                <a:t> </a:t>
              </a:r>
              <a:r>
                <a:rPr lang="en-US" sz="3700" dirty="0" err="1"/>
                <a:t>polmonare</a:t>
              </a:r>
              <a:r>
                <a:rPr lang="en-US" sz="3700" dirty="0"/>
                <a:t> </a:t>
              </a:r>
              <a:r>
                <a:rPr lang="en-US" sz="2800" dirty="0"/>
                <a:t>(MDD)</a:t>
              </a:r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171406" y="6212318"/>
            <a:ext cx="7776679" cy="529796"/>
          </a:xfrm>
        </p:spPr>
        <p:txBody>
          <a:bodyPr>
            <a:normAutofit/>
          </a:bodyPr>
          <a:lstStyle/>
          <a:p>
            <a:r>
              <a:rPr lang="en-US" sz="1333" dirty="0">
                <a:solidFill>
                  <a:srgbClr val="0432FF"/>
                </a:solidFill>
              </a:rPr>
              <a:t>King TE Jr, et al. </a:t>
            </a:r>
            <a:r>
              <a:rPr lang="en-US" sz="1333" i="1" dirty="0">
                <a:solidFill>
                  <a:srgbClr val="0432FF"/>
                </a:solidFill>
              </a:rPr>
              <a:t>N </a:t>
            </a:r>
            <a:r>
              <a:rPr lang="en-US" sz="1333" i="1" dirty="0" err="1">
                <a:solidFill>
                  <a:srgbClr val="0432FF"/>
                </a:solidFill>
              </a:rPr>
              <a:t>Engl</a:t>
            </a:r>
            <a:r>
              <a:rPr lang="en-US" sz="1333" i="1" dirty="0">
                <a:solidFill>
                  <a:srgbClr val="0432FF"/>
                </a:solidFill>
              </a:rPr>
              <a:t> J Med.</a:t>
            </a:r>
            <a:r>
              <a:rPr lang="en-US" sz="1333" dirty="0">
                <a:solidFill>
                  <a:srgbClr val="0432FF"/>
                </a:solidFill>
              </a:rPr>
              <a:t> 2014;370:2083-2092; </a:t>
            </a:r>
            <a:r>
              <a:rPr lang="en-US" sz="1333" dirty="0" err="1">
                <a:solidFill>
                  <a:srgbClr val="0432FF"/>
                </a:solidFill>
              </a:rPr>
              <a:t>Richeldi</a:t>
            </a:r>
            <a:r>
              <a:rPr lang="en-US" sz="1333" dirty="0">
                <a:solidFill>
                  <a:srgbClr val="0432FF"/>
                </a:solidFill>
              </a:rPr>
              <a:t> L, et al. </a:t>
            </a:r>
            <a:r>
              <a:rPr lang="en-US" sz="1333" i="1" dirty="0">
                <a:solidFill>
                  <a:srgbClr val="0432FF"/>
                </a:solidFill>
              </a:rPr>
              <a:t>N </a:t>
            </a:r>
            <a:r>
              <a:rPr lang="en-US" sz="1333" i="1" dirty="0" err="1">
                <a:solidFill>
                  <a:srgbClr val="0432FF"/>
                </a:solidFill>
              </a:rPr>
              <a:t>Engl</a:t>
            </a:r>
            <a:r>
              <a:rPr lang="en-US" sz="1333" i="1" dirty="0">
                <a:solidFill>
                  <a:srgbClr val="0432FF"/>
                </a:solidFill>
              </a:rPr>
              <a:t> J Med.</a:t>
            </a:r>
            <a:r>
              <a:rPr lang="en-US" sz="1333" dirty="0">
                <a:solidFill>
                  <a:srgbClr val="0432FF"/>
                </a:solidFill>
              </a:rPr>
              <a:t> 2014;370:2071-2082; Raghu G, et al. </a:t>
            </a:r>
            <a:r>
              <a:rPr lang="en-US" sz="1333" i="1" dirty="0">
                <a:solidFill>
                  <a:srgbClr val="0432FF"/>
                </a:solidFill>
              </a:rPr>
              <a:t>Am J </a:t>
            </a:r>
            <a:r>
              <a:rPr lang="en-US" sz="1333" i="1" dirty="0" err="1">
                <a:solidFill>
                  <a:srgbClr val="0432FF"/>
                </a:solidFill>
              </a:rPr>
              <a:t>Respir</a:t>
            </a:r>
            <a:r>
              <a:rPr lang="en-US" sz="1333" i="1" dirty="0">
                <a:solidFill>
                  <a:srgbClr val="0432FF"/>
                </a:solidFill>
              </a:rPr>
              <a:t> </a:t>
            </a:r>
            <a:r>
              <a:rPr lang="en-US" sz="1333" i="1" dirty="0" err="1">
                <a:solidFill>
                  <a:srgbClr val="0432FF"/>
                </a:solidFill>
              </a:rPr>
              <a:t>Crit</a:t>
            </a:r>
            <a:r>
              <a:rPr lang="en-US" sz="1333" i="1" dirty="0">
                <a:solidFill>
                  <a:srgbClr val="0432FF"/>
                </a:solidFill>
              </a:rPr>
              <a:t> Care Med.</a:t>
            </a:r>
            <a:r>
              <a:rPr lang="en-US" sz="1333" dirty="0">
                <a:solidFill>
                  <a:srgbClr val="0432FF"/>
                </a:solidFill>
              </a:rPr>
              <a:t> 2015;192:e3-19.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66008" y="5531175"/>
            <a:ext cx="11682077" cy="271463"/>
          </a:xfrm>
        </p:spPr>
        <p:txBody>
          <a:bodyPr>
            <a:normAutofit/>
          </a:bodyPr>
          <a:lstStyle/>
          <a:p>
            <a:r>
              <a:rPr lang="en-US" dirty="0"/>
              <a:t>HRCT, high-resolution computed tomography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08891" y="3790114"/>
            <a:ext cx="590665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74320" indent="-274320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2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 err="1"/>
              <a:t>Riabilitazione</a:t>
            </a:r>
            <a:r>
              <a:rPr lang="en-US" sz="2400" dirty="0"/>
              <a:t> </a:t>
            </a:r>
            <a:r>
              <a:rPr lang="en-US" sz="2400" dirty="0" err="1"/>
              <a:t>polmonare</a:t>
            </a:r>
            <a:endParaRPr lang="en-US" sz="24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 err="1"/>
              <a:t>Ossigeno</a:t>
            </a:r>
            <a:r>
              <a:rPr lang="en-US" sz="2400" dirty="0"/>
              <a:t> </a:t>
            </a:r>
            <a:r>
              <a:rPr lang="en-US" sz="2400" dirty="0" err="1"/>
              <a:t>terapia</a:t>
            </a:r>
            <a:endParaRPr lang="en-US" sz="24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/>
              <a:t>Cure Palliative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 err="1"/>
              <a:t>Trattamento</a:t>
            </a:r>
            <a:r>
              <a:rPr lang="en-US" sz="2400" dirty="0"/>
              <a:t> </a:t>
            </a:r>
            <a:r>
              <a:rPr lang="en-US" sz="2400" dirty="0" err="1"/>
              <a:t>comorbidità</a:t>
            </a:r>
            <a:endParaRPr lang="en-US" sz="24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 err="1"/>
              <a:t>Inserimento</a:t>
            </a:r>
            <a:r>
              <a:rPr lang="en-US" sz="2400" dirty="0"/>
              <a:t> in </a:t>
            </a:r>
            <a:r>
              <a:rPr lang="en-US" sz="2400" dirty="0" err="1"/>
              <a:t>protocolli</a:t>
            </a:r>
            <a:r>
              <a:rPr lang="en-US" sz="2400" dirty="0"/>
              <a:t> </a:t>
            </a:r>
            <a:r>
              <a:rPr lang="en-US" sz="2400" dirty="0" err="1"/>
              <a:t>sperimentali</a:t>
            </a:r>
            <a:endParaRPr lang="en-US" sz="24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2769328" y="3790115"/>
            <a:ext cx="3874777" cy="1528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5751" indent="-365751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Pirfenidone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65751" indent="-365751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Nintedanib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65751" indent="-365751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Trapianto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polmonare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44" indent="-285744">
              <a:buFont typeface="Wingdings" charset="2"/>
              <a:buChar char="§"/>
            </a:pPr>
            <a:endParaRPr lang="en-US" sz="2133" dirty="0">
              <a:solidFill>
                <a:srgbClr val="333333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33959" y="3222905"/>
            <a:ext cx="77240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Gestione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terapeutica</a:t>
            </a:r>
            <a:endParaRPr lang="en-US" sz="2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5E8CDA26-D82B-4951-91FF-4C7947BB7EF3}"/>
              </a:ext>
            </a:extLst>
          </p:cNvPr>
          <p:cNvCxnSpPr/>
          <p:nvPr/>
        </p:nvCxnSpPr>
        <p:spPr>
          <a:xfrm>
            <a:off x="1498600" y="3749028"/>
            <a:ext cx="91948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xmlns="" id="{38D5DADC-FC1C-6849-A172-E2D8C7BF2C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530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855"/>
    </mc:Choice>
    <mc:Fallback xmlns="">
      <p:transition spd="slow" advTm="308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u="sng" dirty="0"/>
              <a:t>Drugs Not To Use</a:t>
            </a:r>
            <a:r>
              <a:rPr lang="en-US" dirty="0"/>
              <a:t> for IPF</a:t>
            </a:r>
            <a:br>
              <a:rPr lang="en-US" dirty="0"/>
            </a:br>
            <a:r>
              <a:rPr lang="en-US" dirty="0">
                <a:solidFill>
                  <a:srgbClr val="0432FF"/>
                </a:solidFill>
              </a:rPr>
              <a:t>ATS/ERS/JRS/ALAT Guidelines</a:t>
            </a:r>
            <a:endParaRPr lang="en-US" sz="2000" dirty="0">
              <a:solidFill>
                <a:srgbClr val="0432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5972" y="1481826"/>
            <a:ext cx="11682153" cy="4310159"/>
          </a:xfrm>
        </p:spPr>
        <p:txBody>
          <a:bodyPr/>
          <a:lstStyle/>
          <a:p>
            <a:r>
              <a:rPr lang="en-US" sz="3200" dirty="0"/>
              <a:t>Anticoagulants</a:t>
            </a:r>
            <a:r>
              <a:rPr lang="en-US" sz="3200" baseline="30000" dirty="0"/>
              <a:t>*</a:t>
            </a:r>
          </a:p>
          <a:p>
            <a:r>
              <a:rPr lang="en-US" sz="3200" dirty="0" err="1"/>
              <a:t>Imatinib</a:t>
            </a:r>
            <a:r>
              <a:rPr lang="en-US" altLang="en-US" sz="3200" baseline="30000" dirty="0"/>
              <a:t>†</a:t>
            </a:r>
            <a:r>
              <a:rPr lang="en-US" sz="3200" dirty="0"/>
              <a:t>—</a:t>
            </a:r>
            <a:r>
              <a:rPr lang="en-US" sz="2700" dirty="0"/>
              <a:t>Studies show no benefit</a:t>
            </a:r>
          </a:p>
          <a:p>
            <a:r>
              <a:rPr lang="en-US" sz="3200" dirty="0"/>
              <a:t>Selective endothelin receptor antagonist (</a:t>
            </a:r>
            <a:r>
              <a:rPr lang="en-US" sz="3200" dirty="0" err="1"/>
              <a:t>ambrisentan</a:t>
            </a:r>
            <a:r>
              <a:rPr lang="en-US" sz="3200" dirty="0"/>
              <a:t>)</a:t>
            </a:r>
            <a:r>
              <a:rPr lang="en-US" sz="3200" baseline="30000" dirty="0"/>
              <a:t>*</a:t>
            </a:r>
          </a:p>
          <a:p>
            <a:r>
              <a:rPr lang="en-US" sz="3200" dirty="0"/>
              <a:t>Combination prednisolone/azathioprine/n-acetylcysteine</a:t>
            </a:r>
            <a:r>
              <a:rPr lang="en-US" sz="3200" baseline="30000" dirty="0"/>
              <a:t>*</a:t>
            </a:r>
            <a:r>
              <a:rPr lang="en-US" sz="3200" dirty="0"/>
              <a:t>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700" dirty="0"/>
              <a:t>Trials show excess number of deaths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51567" y="6176785"/>
            <a:ext cx="7767969" cy="585153"/>
          </a:xfrm>
        </p:spPr>
        <p:txBody>
          <a:bodyPr>
            <a:normAutofit fontScale="92500" lnSpcReduction="10000"/>
          </a:bodyPr>
          <a:lstStyle/>
          <a:p>
            <a:r>
              <a:rPr lang="en-US" sz="1333" dirty="0">
                <a:solidFill>
                  <a:srgbClr val="0432FF"/>
                </a:solidFill>
              </a:rPr>
              <a:t>Raghu G, et al. </a:t>
            </a:r>
            <a:r>
              <a:rPr lang="en-US" sz="1333" i="1" dirty="0">
                <a:solidFill>
                  <a:srgbClr val="0432FF"/>
                </a:solidFill>
              </a:rPr>
              <a:t>N </a:t>
            </a:r>
            <a:r>
              <a:rPr lang="en-US" sz="1333" i="1" dirty="0" err="1">
                <a:solidFill>
                  <a:srgbClr val="0432FF"/>
                </a:solidFill>
              </a:rPr>
              <a:t>Engl</a:t>
            </a:r>
            <a:r>
              <a:rPr lang="en-US" sz="1333" i="1" dirty="0">
                <a:solidFill>
                  <a:srgbClr val="0432FF"/>
                </a:solidFill>
              </a:rPr>
              <a:t> J Med.</a:t>
            </a:r>
            <a:r>
              <a:rPr lang="en-US" sz="1333" dirty="0">
                <a:solidFill>
                  <a:srgbClr val="0432FF"/>
                </a:solidFill>
              </a:rPr>
              <a:t> 2012;366:1968-77. </a:t>
            </a:r>
          </a:p>
          <a:p>
            <a:r>
              <a:rPr lang="en-US" sz="1333" dirty="0">
                <a:solidFill>
                  <a:srgbClr val="0432FF"/>
                </a:solidFill>
              </a:rPr>
              <a:t>Raghu G, et al. </a:t>
            </a:r>
            <a:r>
              <a:rPr lang="en-US" sz="1333" i="1" dirty="0">
                <a:solidFill>
                  <a:srgbClr val="0432FF"/>
                </a:solidFill>
              </a:rPr>
              <a:t>Am J </a:t>
            </a:r>
            <a:r>
              <a:rPr lang="en-US" sz="1333" i="1" dirty="0" err="1">
                <a:solidFill>
                  <a:srgbClr val="0432FF"/>
                </a:solidFill>
              </a:rPr>
              <a:t>Respir</a:t>
            </a:r>
            <a:r>
              <a:rPr lang="en-US" sz="1333" i="1" dirty="0">
                <a:solidFill>
                  <a:srgbClr val="0432FF"/>
                </a:solidFill>
              </a:rPr>
              <a:t> </a:t>
            </a:r>
            <a:r>
              <a:rPr lang="en-US" sz="1333" i="1" dirty="0" err="1">
                <a:solidFill>
                  <a:srgbClr val="0432FF"/>
                </a:solidFill>
              </a:rPr>
              <a:t>Crit</a:t>
            </a:r>
            <a:r>
              <a:rPr lang="en-US" sz="1333" i="1" dirty="0">
                <a:solidFill>
                  <a:srgbClr val="0432FF"/>
                </a:solidFill>
              </a:rPr>
              <a:t> Care Med.</a:t>
            </a:r>
            <a:r>
              <a:rPr lang="en-US" sz="1333" dirty="0">
                <a:solidFill>
                  <a:srgbClr val="0432FF"/>
                </a:solidFill>
              </a:rPr>
              <a:t> 2015;192:e3-e19. </a:t>
            </a:r>
          </a:p>
          <a:p>
            <a:r>
              <a:rPr lang="en-US" sz="1333" dirty="0" err="1">
                <a:solidFill>
                  <a:srgbClr val="0432FF"/>
                </a:solidFill>
              </a:rPr>
              <a:t>Trawinska</a:t>
            </a:r>
            <a:r>
              <a:rPr lang="en-US" sz="1333" dirty="0">
                <a:solidFill>
                  <a:srgbClr val="0432FF"/>
                </a:solidFill>
              </a:rPr>
              <a:t> MA, et al. </a:t>
            </a:r>
            <a:r>
              <a:rPr lang="en-US" sz="1333" i="1" dirty="0" err="1">
                <a:solidFill>
                  <a:srgbClr val="0432FF"/>
                </a:solidFill>
              </a:rPr>
              <a:t>Ther</a:t>
            </a:r>
            <a:r>
              <a:rPr lang="en-US" sz="1333" i="1" dirty="0">
                <a:solidFill>
                  <a:srgbClr val="0432FF"/>
                </a:solidFill>
              </a:rPr>
              <a:t> </a:t>
            </a:r>
            <a:r>
              <a:rPr lang="en-US" sz="1333" i="1" dirty="0" err="1">
                <a:solidFill>
                  <a:srgbClr val="0432FF"/>
                </a:solidFill>
              </a:rPr>
              <a:t>Clin</a:t>
            </a:r>
            <a:r>
              <a:rPr lang="en-US" sz="1333" i="1" dirty="0">
                <a:solidFill>
                  <a:srgbClr val="0432FF"/>
                </a:solidFill>
              </a:rPr>
              <a:t> Risk </a:t>
            </a:r>
            <a:r>
              <a:rPr lang="en-US" sz="1333" i="1" dirty="0" err="1">
                <a:solidFill>
                  <a:srgbClr val="0432FF"/>
                </a:solidFill>
              </a:rPr>
              <a:t>Manag</a:t>
            </a:r>
            <a:r>
              <a:rPr lang="en-US" sz="1333" i="1" dirty="0">
                <a:solidFill>
                  <a:srgbClr val="0432FF"/>
                </a:solidFill>
              </a:rPr>
              <a:t>.</a:t>
            </a:r>
            <a:r>
              <a:rPr lang="en-US" sz="1333" dirty="0">
                <a:solidFill>
                  <a:srgbClr val="0432FF"/>
                </a:solidFill>
              </a:rPr>
              <a:t> 2016;12:563–574. </a:t>
            </a:r>
          </a:p>
          <a:p>
            <a:endParaRPr lang="en-US" sz="1333" dirty="0">
              <a:solidFill>
                <a:srgbClr val="0432FF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66008" y="5705341"/>
            <a:ext cx="11682077" cy="271463"/>
          </a:xfrm>
        </p:spPr>
        <p:txBody>
          <a:bodyPr>
            <a:normAutofit/>
          </a:bodyPr>
          <a:lstStyle/>
          <a:p>
            <a:r>
              <a:rPr lang="en-US" dirty="0"/>
              <a:t>ATS, American Thoracic Society; ERS, European Respiratory Society; JRS, Japanese Respiratory Society; ALAT, Latin American Thoracic Association.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091" y="3803560"/>
            <a:ext cx="6972300" cy="17018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5313899" y="5158137"/>
            <a:ext cx="37801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2F4350"/>
                </a:solidFill>
              </a:rPr>
              <a:t>Raghu G, et al. </a:t>
            </a:r>
            <a:r>
              <a:rPr lang="en-US" sz="1400" i="1" dirty="0">
                <a:solidFill>
                  <a:srgbClr val="2F4350"/>
                </a:solidFill>
              </a:rPr>
              <a:t>N </a:t>
            </a:r>
            <a:r>
              <a:rPr lang="en-US" sz="1400" i="1" dirty="0" err="1">
                <a:solidFill>
                  <a:srgbClr val="2F4350"/>
                </a:solidFill>
              </a:rPr>
              <a:t>Engl</a:t>
            </a:r>
            <a:r>
              <a:rPr lang="en-US" sz="1400" i="1" dirty="0">
                <a:solidFill>
                  <a:srgbClr val="2F4350"/>
                </a:solidFill>
              </a:rPr>
              <a:t> J Med.</a:t>
            </a:r>
            <a:r>
              <a:rPr lang="en-US" sz="1400" dirty="0">
                <a:solidFill>
                  <a:srgbClr val="2F4350"/>
                </a:solidFill>
              </a:rPr>
              <a:t> 2012;366:1968-77.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80729" y="1339360"/>
            <a:ext cx="48545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buClr>
                <a:srgbClr val="C00000"/>
              </a:buClr>
            </a:pPr>
            <a:r>
              <a:rPr lang="en-US" alt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*Low confidence in effect estimates.</a:t>
            </a:r>
          </a:p>
          <a:p>
            <a:pPr>
              <a:spcBef>
                <a:spcPct val="0"/>
              </a:spcBef>
              <a:buClr>
                <a:srgbClr val="C00000"/>
              </a:buClr>
            </a:pPr>
            <a:r>
              <a:rPr lang="en-US" altLang="en-US" sz="1600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†</a:t>
            </a:r>
            <a:r>
              <a:rPr lang="en-US" alt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Moderate confidence in effect estimates.</a:t>
            </a:r>
          </a:p>
          <a:p>
            <a:pPr>
              <a:spcBef>
                <a:spcPct val="0"/>
              </a:spcBef>
              <a:buClr>
                <a:srgbClr val="C00000"/>
              </a:buClr>
            </a:pPr>
            <a:r>
              <a:rPr lang="en-US" alt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</a:t>
            </a:r>
            <a:r>
              <a:rPr lang="en-US" altLang="en-US" sz="1467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Raghu G, et al. </a:t>
            </a:r>
            <a:r>
              <a:rPr lang="en-US" altLang="en-US" sz="1467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Am J </a:t>
            </a:r>
            <a:r>
              <a:rPr lang="en-US" altLang="en-US" sz="1467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Respir</a:t>
            </a:r>
            <a:r>
              <a:rPr lang="en-US" altLang="en-US" sz="1467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altLang="en-US" sz="1467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Crit</a:t>
            </a:r>
            <a:r>
              <a:rPr lang="en-US" altLang="en-US" sz="1467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Care Med</a:t>
            </a:r>
            <a:r>
              <a:rPr lang="en-US" altLang="en-US" sz="1467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2015;192:e3-19.</a:t>
            </a:r>
            <a:endParaRPr lang="en-US" alt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xmlns="" id="{726628DD-BDA8-A342-84B9-F24F507E2E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433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72"/>
    </mc:Choice>
    <mc:Fallback xmlns="">
      <p:transition spd="slow" advTm="104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249783" y="6209212"/>
            <a:ext cx="7698301" cy="532901"/>
          </a:xfrm>
        </p:spPr>
        <p:txBody>
          <a:bodyPr>
            <a:normAutofit/>
          </a:bodyPr>
          <a:lstStyle/>
          <a:p>
            <a:r>
              <a:rPr lang="en-US" sz="1333" dirty="0">
                <a:solidFill>
                  <a:srgbClr val="0432FF"/>
                </a:solidFill>
              </a:rPr>
              <a:t>King TE Jr., et al. </a:t>
            </a:r>
            <a:r>
              <a:rPr lang="en-US" sz="1333" i="1" dirty="0">
                <a:solidFill>
                  <a:srgbClr val="0432FF"/>
                </a:solidFill>
              </a:rPr>
              <a:t>N </a:t>
            </a:r>
            <a:r>
              <a:rPr lang="en-US" sz="1333" i="1" dirty="0" err="1">
                <a:solidFill>
                  <a:srgbClr val="0432FF"/>
                </a:solidFill>
              </a:rPr>
              <a:t>Engl</a:t>
            </a:r>
            <a:r>
              <a:rPr lang="en-US" sz="1333" i="1" dirty="0">
                <a:solidFill>
                  <a:srgbClr val="0432FF"/>
                </a:solidFill>
              </a:rPr>
              <a:t> J Med. </a:t>
            </a:r>
            <a:r>
              <a:rPr lang="en-US" sz="1333" dirty="0">
                <a:solidFill>
                  <a:srgbClr val="0432FF"/>
                </a:solidFill>
              </a:rPr>
              <a:t>2014;370:2083-2092. </a:t>
            </a:r>
          </a:p>
          <a:p>
            <a:r>
              <a:rPr lang="en-US" sz="1333" dirty="0" err="1">
                <a:solidFill>
                  <a:srgbClr val="0432FF"/>
                </a:solidFill>
              </a:rPr>
              <a:t>Richeldi</a:t>
            </a:r>
            <a:r>
              <a:rPr lang="en-US" sz="1333" dirty="0">
                <a:solidFill>
                  <a:srgbClr val="0432FF"/>
                </a:solidFill>
              </a:rPr>
              <a:t> L, et al; INPULSIS Trial Investigators. </a:t>
            </a:r>
            <a:r>
              <a:rPr lang="en-US" sz="1333" i="1" dirty="0">
                <a:solidFill>
                  <a:srgbClr val="0432FF"/>
                </a:solidFill>
              </a:rPr>
              <a:t>N </a:t>
            </a:r>
            <a:r>
              <a:rPr lang="en-US" sz="1333" i="1" dirty="0" err="1">
                <a:solidFill>
                  <a:srgbClr val="0432FF"/>
                </a:solidFill>
              </a:rPr>
              <a:t>Engl</a:t>
            </a:r>
            <a:r>
              <a:rPr lang="en-US" sz="1333" i="1" dirty="0">
                <a:solidFill>
                  <a:srgbClr val="0432FF"/>
                </a:solidFill>
              </a:rPr>
              <a:t> J Med.</a:t>
            </a:r>
            <a:r>
              <a:rPr lang="en-US" sz="1333" dirty="0">
                <a:solidFill>
                  <a:srgbClr val="0432FF"/>
                </a:solidFill>
              </a:rPr>
              <a:t> 2014;370(22):2071-82.</a:t>
            </a:r>
          </a:p>
          <a:p>
            <a:endParaRPr lang="en-US" sz="1333" dirty="0">
              <a:solidFill>
                <a:srgbClr val="0432FF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1623508" y="1692783"/>
          <a:ext cx="8944984" cy="3912108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219456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2004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55002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5920"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 err="1"/>
                        <a:t>Pirfenidone</a:t>
                      </a:r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 err="1"/>
                        <a:t>Nintedanib</a:t>
                      </a:r>
                      <a:endParaRPr lang="en-US" sz="1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229360">
                <a:tc>
                  <a:txBody>
                    <a:bodyPr/>
                    <a:lstStyle/>
                    <a:p>
                      <a:r>
                        <a:rPr kumimoji="0" lang="en-US" altLang="x-none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Gastrointestinal</a:t>
                      </a:r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x-none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Anorexia (8%), nausea (20%), dyspepsia (12%), vomiting (7%), diarrhea (6%), weight loss (5%)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Diarrhea (44%), nausea (17%), vomiting (9%), GI perforation (0.3%)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26440">
                <a:tc>
                  <a:txBody>
                    <a:bodyPr/>
                    <a:lstStyle/>
                    <a:p>
                      <a:r>
                        <a:rPr kumimoji="0" lang="en-US" altLang="x-none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Dermatologic</a:t>
                      </a:r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Rash (20%)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Photosensitivity (8%)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r>
                        <a:rPr kumimoji="0" lang="en-US" altLang="x-none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Cardiovascular</a:t>
                      </a:r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x-none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Myocardial infarction (1.1%)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r>
                        <a:rPr kumimoji="0" lang="en-US" altLang="x-none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Hematologic</a:t>
                      </a:r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x-none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Bleeding events (3%)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r>
                        <a:rPr kumimoji="0" lang="en-US" altLang="x-none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Hepatic</a:t>
                      </a:r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x-none" sz="19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Transaminitis</a:t>
                      </a:r>
                      <a:r>
                        <a:rPr kumimoji="0" lang="en-US" altLang="x-none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 (2.5%)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altLang="x-none" sz="19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Transaminitis</a:t>
                      </a:r>
                      <a:endParaRPr lang="en-US" sz="1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x-none" sz="19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Embryofetal</a:t>
                      </a:r>
                      <a:r>
                        <a:rPr kumimoji="0" lang="en-US" altLang="x-none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 toxicity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8" name="Title 7">
            <a:extLst>
              <a:ext uri="{FF2B5EF4-FFF2-40B4-BE49-F238E27FC236}">
                <a16:creationId xmlns:a16="http://schemas.microsoft.com/office/drawing/2014/main" xmlns="" id="{7A3DA9FF-7A39-4679-87E8-CE41FD1F9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Effetti</a:t>
            </a:r>
            <a:r>
              <a:rPr lang="en-US" dirty="0"/>
              <a:t> </a:t>
            </a:r>
            <a:r>
              <a:rPr lang="en-US" dirty="0" err="1"/>
              <a:t>collaterali</a:t>
            </a:r>
            <a:r>
              <a:rPr lang="en-US" dirty="0"/>
              <a:t> </a:t>
            </a:r>
            <a:r>
              <a:rPr lang="en-US" dirty="0" err="1"/>
              <a:t>comuni</a:t>
            </a:r>
            <a:r>
              <a:rPr lang="en-US" dirty="0"/>
              <a:t> </a:t>
            </a:r>
            <a:r>
              <a:rPr lang="en-US" dirty="0" err="1"/>
              <a:t>dei</a:t>
            </a:r>
            <a:r>
              <a:rPr lang="en-US" dirty="0"/>
              <a:t> </a:t>
            </a:r>
            <a:r>
              <a:rPr lang="en-US" dirty="0" err="1"/>
              <a:t>farmaci</a:t>
            </a:r>
            <a:r>
              <a:rPr lang="en-US" dirty="0"/>
              <a:t> anti-IPF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8A078425-9B49-7643-90AE-B1BD34012C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409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47"/>
    </mc:Choice>
    <mc:Fallback xmlns="">
      <p:transition spd="slow" advTm="79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err="1"/>
              <a:t>Nintedanib</a:t>
            </a:r>
            <a:r>
              <a:rPr lang="en-US" altLang="en-US" dirty="0"/>
              <a:t> </a:t>
            </a:r>
            <a:r>
              <a:rPr lang="en-US" altLang="en-US" dirty="0" err="1"/>
              <a:t>Riduce</a:t>
            </a:r>
            <a:r>
              <a:rPr lang="en-US" altLang="en-US" dirty="0"/>
              <a:t> </a:t>
            </a:r>
            <a:r>
              <a:rPr lang="en-US" altLang="en-US" dirty="0" err="1"/>
              <a:t>declino</a:t>
            </a:r>
            <a:r>
              <a:rPr lang="en-US" altLang="en-US" dirty="0"/>
              <a:t> FVC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188823" y="6200503"/>
            <a:ext cx="7759261" cy="541611"/>
          </a:xfrm>
        </p:spPr>
        <p:txBody>
          <a:bodyPr>
            <a:normAutofit/>
          </a:bodyPr>
          <a:lstStyle/>
          <a:p>
            <a:r>
              <a:rPr lang="en-US" sz="1333" dirty="0" err="1">
                <a:solidFill>
                  <a:srgbClr val="0432FF"/>
                </a:solidFill>
              </a:rPr>
              <a:t>Richeldi</a:t>
            </a:r>
            <a:r>
              <a:rPr lang="en-US" sz="1333" dirty="0">
                <a:solidFill>
                  <a:srgbClr val="0432FF"/>
                </a:solidFill>
              </a:rPr>
              <a:t> L, et al. </a:t>
            </a:r>
            <a:r>
              <a:rPr lang="en-US" sz="1333" i="1" dirty="0">
                <a:solidFill>
                  <a:srgbClr val="0432FF"/>
                </a:solidFill>
              </a:rPr>
              <a:t>N </a:t>
            </a:r>
            <a:r>
              <a:rPr lang="en-US" sz="1333" i="1" dirty="0" err="1">
                <a:solidFill>
                  <a:srgbClr val="0432FF"/>
                </a:solidFill>
              </a:rPr>
              <a:t>Engl</a:t>
            </a:r>
            <a:r>
              <a:rPr lang="en-US" sz="1333" i="1" dirty="0">
                <a:solidFill>
                  <a:srgbClr val="0432FF"/>
                </a:solidFill>
              </a:rPr>
              <a:t> J Med.</a:t>
            </a:r>
            <a:r>
              <a:rPr lang="en-US" sz="1333" dirty="0">
                <a:solidFill>
                  <a:srgbClr val="0432FF"/>
                </a:solidFill>
              </a:rPr>
              <a:t> 2014;370:2071-82.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66008" y="5566005"/>
            <a:ext cx="11682077" cy="271463"/>
          </a:xfrm>
        </p:spPr>
        <p:txBody>
          <a:bodyPr>
            <a:normAutofit/>
          </a:bodyPr>
          <a:lstStyle/>
          <a:p>
            <a:r>
              <a:rPr lang="en-US" dirty="0"/>
              <a:t>FVC, forced vital capacity.</a:t>
            </a:r>
          </a:p>
        </p:txBody>
      </p:sp>
      <p:pic>
        <p:nvPicPr>
          <p:cNvPr id="7" name="Picture 7" descr="Slide7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3625" y="1194025"/>
            <a:ext cx="10064753" cy="422529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3ABB004C-367E-3242-932A-3A33CF040B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9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98"/>
    </mc:Choice>
    <mc:Fallback xmlns="">
      <p:transition spd="slow" advTm="138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02767" y="1251208"/>
            <a:ext cx="7786468" cy="356616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2202767" y="4862179"/>
          <a:ext cx="7786470" cy="914086"/>
        </p:xfrm>
        <a:graphic>
          <a:graphicData uri="http://schemas.openxmlformats.org/drawingml/2006/table">
            <a:tbl>
              <a:tblPr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{B301B821-A1FF-4177-AEE7-76D212191A09}</a:tableStyleId>
              </a:tblPr>
              <a:tblGrid>
                <a:gridCol w="328363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7528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2755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65760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defRPr sz="2500">
                          <a:solidFill>
                            <a:schemeClr val="tx1"/>
                          </a:solidFill>
                          <a:latin typeface="Tw Cen MT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Tw Cen MT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Tw Cen MT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de-DE" altLang="en-US" sz="16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01" marR="121901" marT="45563" marB="45563" horzOverflow="overflow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defRPr sz="2500">
                          <a:solidFill>
                            <a:schemeClr val="tx1"/>
                          </a:solidFill>
                          <a:latin typeface="Tw Cen MT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Tw Cen MT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Tw Cen MT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Nintedanib</a:t>
                      </a:r>
                      <a:r>
                        <a:rPr kumimoji="0" lang="en-GB" altLang="en-US" sz="1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150 mg bid (n=638)</a:t>
                      </a:r>
                      <a:endParaRPr kumimoji="0" lang="en-US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marL="121901" marR="121901" marT="45563" marB="45563" horzOverflow="overflow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defRPr sz="2500">
                          <a:solidFill>
                            <a:schemeClr val="tx1"/>
                          </a:solidFill>
                          <a:latin typeface="Tw Cen MT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Tw Cen MT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Tw Cen MT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Placebo (n=423)</a:t>
                      </a:r>
                      <a:endParaRPr kumimoji="0" lang="en-US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marL="121901" marR="121901" marT="45563" marB="45563" horzOverflow="overflow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38165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defRPr sz="2500">
                          <a:solidFill>
                            <a:schemeClr val="tx1"/>
                          </a:solidFill>
                          <a:latin typeface="Tw Cen MT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Tw Cen MT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Tw Cen MT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500" u="none" strike="noStrike" cap="none" normalizeH="0" baseline="0" dirty="0">
                          <a:ln>
                            <a:noFill/>
                          </a:ln>
                          <a:effectLst/>
                          <a:latin typeface="+mn-lt"/>
                        </a:rPr>
                        <a:t>Patients with ≥1 acute exacerbation, n (%)</a:t>
                      </a:r>
                      <a:endParaRPr kumimoji="0" lang="en-US" altLang="en-US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marL="121901" marR="121901" marT="45563" marB="45563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defRPr sz="2500">
                          <a:solidFill>
                            <a:schemeClr val="tx1"/>
                          </a:solidFill>
                          <a:latin typeface="Tw Cen MT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Tw Cen MT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Tw Cen MT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500" u="none" strike="noStrike" cap="none" normalizeH="0" baseline="0" dirty="0">
                          <a:ln>
                            <a:noFill/>
                          </a:ln>
                          <a:effectLst/>
                          <a:latin typeface="+mn-lt"/>
                        </a:rPr>
                        <a:t>31 (4.9)</a:t>
                      </a:r>
                      <a:endParaRPr kumimoji="0" lang="en-GB" altLang="en-US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marL="121901" marR="121901" marT="45563" marB="45563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defRPr sz="2500">
                          <a:solidFill>
                            <a:schemeClr val="tx1"/>
                          </a:solidFill>
                          <a:latin typeface="Tw Cen MT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Tw Cen MT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Tw Cen MT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500" u="none" strike="noStrike" cap="none" normalizeH="0" baseline="0" dirty="0">
                          <a:ln>
                            <a:noFill/>
                          </a:ln>
                          <a:effectLst/>
                          <a:latin typeface="+mn-lt"/>
                        </a:rPr>
                        <a:t>32 (7.6)</a:t>
                      </a:r>
                      <a:endParaRPr kumimoji="0" lang="en-GB" altLang="en-US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marL="121901" marR="121901" marT="45563" marB="45563" horzOverflow="overflow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251917" name="TextBox 12"/>
          <p:cNvSpPr>
            <a:spLocks noChangeArrowheads="1"/>
          </p:cNvSpPr>
          <p:nvPr/>
        </p:nvSpPr>
        <p:spPr bwMode="auto">
          <a:xfrm>
            <a:off x="6446946" y="1777377"/>
            <a:ext cx="2645833" cy="767239"/>
          </a:xfrm>
          <a:prstGeom prst="roundRect">
            <a:avLst>
              <a:gd name="adj" fmla="val 6725"/>
            </a:avLst>
          </a:prstGeom>
          <a:solidFill>
            <a:schemeClr val="bg1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it-IT" altLang="en-US" sz="1600" b="1" dirty="0">
                <a:solidFill>
                  <a:srgbClr val="000000"/>
                </a:solidFill>
                <a:cs typeface="Arial" pitchFamily="34" charset="0"/>
              </a:rPr>
              <a:t>HR 0.64 </a:t>
            </a:r>
            <a:br>
              <a:rPr lang="it-IT" altLang="en-US" sz="1600" b="1" dirty="0">
                <a:solidFill>
                  <a:srgbClr val="000000"/>
                </a:solidFill>
                <a:cs typeface="Arial" pitchFamily="34" charset="0"/>
              </a:rPr>
            </a:br>
            <a:r>
              <a:rPr lang="it-IT" altLang="en-US" sz="1600" dirty="0">
                <a:solidFill>
                  <a:srgbClr val="000000"/>
                </a:solidFill>
                <a:cs typeface="Arial" pitchFamily="34" charset="0"/>
              </a:rPr>
              <a:t>(95% CI; 0.39, 1.05)</a:t>
            </a:r>
            <a:br>
              <a:rPr lang="it-IT" altLang="en-US" sz="1600" dirty="0">
                <a:solidFill>
                  <a:srgbClr val="000000"/>
                </a:solidFill>
                <a:cs typeface="Arial" pitchFamily="34" charset="0"/>
              </a:rPr>
            </a:br>
            <a:r>
              <a:rPr lang="it-IT" altLang="en-US" sz="1600" i="1" dirty="0">
                <a:solidFill>
                  <a:srgbClr val="000000"/>
                </a:solidFill>
                <a:cs typeface="Arial" pitchFamily="34" charset="0"/>
              </a:rPr>
              <a:t>P</a:t>
            </a:r>
            <a:r>
              <a:rPr lang="it-IT" altLang="en-US" sz="1600" dirty="0">
                <a:solidFill>
                  <a:srgbClr val="000000"/>
                </a:solidFill>
                <a:cs typeface="Arial" pitchFamily="34" charset="0"/>
              </a:rPr>
              <a:t>=.0823</a:t>
            </a:r>
          </a:p>
        </p:txBody>
      </p:sp>
      <p:sp>
        <p:nvSpPr>
          <p:cNvPr id="25191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altLang="en-US" sz="3733" dirty="0"/>
              <a:t>Time to First Acute Exacerbation (Investigator-reported): INPULSIS Pooled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36E79A5-72D1-406D-8C22-0EF01CC452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61615" y="6235337"/>
            <a:ext cx="7786469" cy="506776"/>
          </a:xfrm>
        </p:spPr>
        <p:txBody>
          <a:bodyPr>
            <a:normAutofit/>
          </a:bodyPr>
          <a:lstStyle/>
          <a:p>
            <a:r>
              <a:rPr lang="en-US" sz="1333" dirty="0">
                <a:solidFill>
                  <a:srgbClr val="0432FF"/>
                </a:solidFill>
              </a:rPr>
              <a:t>Adapted from </a:t>
            </a:r>
            <a:r>
              <a:rPr lang="en-US" sz="1333" dirty="0" err="1">
                <a:solidFill>
                  <a:srgbClr val="0432FF"/>
                </a:solidFill>
              </a:rPr>
              <a:t>Richeldi</a:t>
            </a:r>
            <a:r>
              <a:rPr lang="en-US" sz="1333" dirty="0">
                <a:solidFill>
                  <a:srgbClr val="0432FF"/>
                </a:solidFill>
              </a:rPr>
              <a:t> L, et al. </a:t>
            </a:r>
            <a:r>
              <a:rPr lang="en-US" sz="1333" i="1" dirty="0">
                <a:solidFill>
                  <a:srgbClr val="0432FF"/>
                </a:solidFill>
              </a:rPr>
              <a:t>N </a:t>
            </a:r>
            <a:r>
              <a:rPr lang="en-US" sz="1333" i="1" dirty="0" err="1">
                <a:solidFill>
                  <a:srgbClr val="0432FF"/>
                </a:solidFill>
              </a:rPr>
              <a:t>Engl</a:t>
            </a:r>
            <a:r>
              <a:rPr lang="en-US" sz="1333" i="1" dirty="0">
                <a:solidFill>
                  <a:srgbClr val="0432FF"/>
                </a:solidFill>
              </a:rPr>
              <a:t> J Med.</a:t>
            </a:r>
            <a:r>
              <a:rPr lang="en-US" sz="1333" dirty="0">
                <a:solidFill>
                  <a:srgbClr val="0432FF"/>
                </a:solidFill>
              </a:rPr>
              <a:t> 2014;370:2071-2082.</a:t>
            </a:r>
          </a:p>
          <a:p>
            <a:endParaRPr lang="en-US" sz="1333" dirty="0">
              <a:solidFill>
                <a:srgbClr val="0432FF"/>
              </a:solidFill>
            </a:endParaRPr>
          </a:p>
        </p:txBody>
      </p:sp>
      <p:grpSp>
        <p:nvGrpSpPr>
          <p:cNvPr id="251919" name="Group 2"/>
          <p:cNvGrpSpPr>
            <a:grpSpLocks/>
          </p:cNvGrpSpPr>
          <p:nvPr/>
        </p:nvGrpSpPr>
        <p:grpSpPr bwMode="auto">
          <a:xfrm>
            <a:off x="3212677" y="1608137"/>
            <a:ext cx="3886200" cy="611270"/>
            <a:chOff x="4899902" y="1755775"/>
            <a:chExt cx="3558298" cy="611418"/>
          </a:xfrm>
        </p:grpSpPr>
        <p:cxnSp>
          <p:nvCxnSpPr>
            <p:cNvPr id="251921" name="Straight Connector 43"/>
            <p:cNvCxnSpPr>
              <a:cxnSpLocks noChangeShapeType="1"/>
            </p:cNvCxnSpPr>
            <p:nvPr/>
          </p:nvCxnSpPr>
          <p:spPr bwMode="auto">
            <a:xfrm>
              <a:off x="4899902" y="2220717"/>
              <a:ext cx="719999" cy="0"/>
            </a:xfrm>
            <a:prstGeom prst="line">
              <a:avLst/>
            </a:prstGeom>
            <a:noFill/>
            <a:ln w="19050">
              <a:solidFill>
                <a:srgbClr val="7A99A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51922" name="Straight Connector 44"/>
            <p:cNvCxnSpPr>
              <a:cxnSpLocks noChangeShapeType="1"/>
            </p:cNvCxnSpPr>
            <p:nvPr/>
          </p:nvCxnSpPr>
          <p:spPr bwMode="auto">
            <a:xfrm>
              <a:off x="4899902" y="1947936"/>
              <a:ext cx="719999" cy="0"/>
            </a:xfrm>
            <a:prstGeom prst="line">
              <a:avLst/>
            </a:prstGeom>
            <a:noFill/>
            <a:ln w="19050">
              <a:solidFill>
                <a:srgbClr val="04367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51923" name="TextBox 45"/>
            <p:cNvSpPr txBox="1">
              <a:spLocks noChangeArrowheads="1"/>
            </p:cNvSpPr>
            <p:nvPr/>
          </p:nvSpPr>
          <p:spPr bwMode="auto">
            <a:xfrm>
              <a:off x="5645150" y="2028557"/>
              <a:ext cx="2813050" cy="3386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GB" altLang="en-US" sz="1600">
                  <a:solidFill>
                    <a:srgbClr val="000000"/>
                  </a:solidFill>
                  <a:cs typeface="Arial" pitchFamily="34" charset="0"/>
                </a:rPr>
                <a:t>Placebo</a:t>
              </a:r>
              <a:endParaRPr lang="en-US" altLang="en-US" sz="16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51924" name="TextBox 46"/>
            <p:cNvSpPr txBox="1">
              <a:spLocks noChangeArrowheads="1"/>
            </p:cNvSpPr>
            <p:nvPr/>
          </p:nvSpPr>
          <p:spPr bwMode="auto">
            <a:xfrm>
              <a:off x="5645150" y="1755775"/>
              <a:ext cx="2813050" cy="3386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GB" altLang="en-US" sz="1600" dirty="0" err="1">
                  <a:solidFill>
                    <a:srgbClr val="000000"/>
                  </a:solidFill>
                  <a:cs typeface="Arial" pitchFamily="34" charset="0"/>
                </a:rPr>
                <a:t>Nintedanib</a:t>
              </a:r>
              <a:r>
                <a:rPr lang="en-GB" altLang="en-US" sz="1600" dirty="0">
                  <a:solidFill>
                    <a:srgbClr val="000000"/>
                  </a:solidFill>
                  <a:cs typeface="Arial" pitchFamily="34" charset="0"/>
                </a:rPr>
                <a:t> 150 mg bid</a:t>
              </a:r>
              <a:endParaRPr lang="en-US" altLang="en-US" sz="1600" dirty="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47AA3673-0EA6-AA45-9000-EB86B55088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051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25"/>
    </mc:Choice>
    <mc:Fallback xmlns="">
      <p:transition spd="slow" advTm="203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16962</TotalTime>
  <Words>1663</Words>
  <Application>Microsoft Office PowerPoint</Application>
  <PresentationFormat>Personalizzato</PresentationFormat>
  <Paragraphs>326</Paragraphs>
  <Slides>25</Slides>
  <Notes>14</Notes>
  <HiddenSlides>0</HiddenSlides>
  <MMClips>25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25</vt:i4>
      </vt:variant>
    </vt:vector>
  </HeadingPairs>
  <TitlesOfParts>
    <vt:vector size="26" baseType="lpstr">
      <vt:lpstr>Tema di Office</vt:lpstr>
      <vt:lpstr>Quadri CT tipici per IPF/UIP</vt:lpstr>
      <vt:lpstr>Presentazione standard di PowerPoint</vt:lpstr>
      <vt:lpstr>Presentazione standard di PowerPoint</vt:lpstr>
      <vt:lpstr>Presentazione standard di PowerPoint</vt:lpstr>
      <vt:lpstr>IPF: valutazione pneumologica</vt:lpstr>
      <vt:lpstr>Drugs Not To Use for IPF ATS/ERS/JRS/ALAT Guidelines</vt:lpstr>
      <vt:lpstr>Effetti collaterali comuni dei farmaci anti-IPF</vt:lpstr>
      <vt:lpstr>Nintedanib Riduce declino FVC</vt:lpstr>
      <vt:lpstr>Time to First Acute Exacerbation (Investigator-reported): INPULSIS Pooled</vt:lpstr>
      <vt:lpstr>Presentazione standard di PowerPoint</vt:lpstr>
      <vt:lpstr>Riduzione Mortalità?</vt:lpstr>
      <vt:lpstr>Tromboembolia polmonare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Fattori di rischio primitivi</vt:lpstr>
      <vt:lpstr>Fattori di rischio secondari</vt:lpstr>
      <vt:lpstr>Eziologia</vt:lpstr>
      <vt:lpstr>Fisiopatologia: conseguenze emodinamiche</vt:lpstr>
      <vt:lpstr>Fisiopatologia: conseguenze respiratorie</vt:lpstr>
      <vt:lpstr>Diagnosi: anamnesi ed esame obiettivo</vt:lpstr>
      <vt:lpstr>Diagnosi : D-dimero ed altri esami di laboratorio</vt:lpstr>
      <vt:lpstr>Diagnosi: radiogramma toracico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marco.confalonieri@asuits.sanita.fvg.it</dc:creator>
  <cp:lastModifiedBy>Luca</cp:lastModifiedBy>
  <cp:revision>94</cp:revision>
  <dcterms:created xsi:type="dcterms:W3CDTF">2018-11-11T21:38:19Z</dcterms:created>
  <dcterms:modified xsi:type="dcterms:W3CDTF">2021-01-07T19:42:50Z</dcterms:modified>
</cp:coreProperties>
</file>