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537" r:id="rId2"/>
    <p:sldId id="263" r:id="rId3"/>
    <p:sldId id="264" r:id="rId4"/>
    <p:sldId id="279" r:id="rId5"/>
    <p:sldId id="265" r:id="rId6"/>
    <p:sldId id="301" r:id="rId7"/>
    <p:sldId id="545" r:id="rId8"/>
    <p:sldId id="302" r:id="rId9"/>
    <p:sldId id="303" r:id="rId10"/>
    <p:sldId id="304" r:id="rId11"/>
    <p:sldId id="305" r:id="rId12"/>
    <p:sldId id="306" r:id="rId13"/>
    <p:sldId id="552" r:id="rId14"/>
    <p:sldId id="307" r:id="rId15"/>
    <p:sldId id="382" r:id="rId16"/>
    <p:sldId id="533" r:id="rId17"/>
    <p:sldId id="542" r:id="rId18"/>
    <p:sldId id="543" r:id="rId19"/>
    <p:sldId id="544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AD8"/>
    <a:srgbClr val="0432FF"/>
    <a:srgbClr val="FF7E79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843"/>
    <p:restoredTop sz="94624"/>
  </p:normalViewPr>
  <p:slideViewPr>
    <p:cSldViewPr snapToGrid="0" snapToObjects="1">
      <p:cViewPr varScale="1">
        <p:scale>
          <a:sx n="93" d="100"/>
          <a:sy n="93" d="100"/>
        </p:scale>
        <p:origin x="216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590F8-DEB8-2845-AEF6-520DEBCE72EB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3757-E627-D848-9FED-D4DA2D0F48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91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0">
            <a:extLst>
              <a:ext uri="{FF2B5EF4-FFF2-40B4-BE49-F238E27FC236}">
                <a16:creationId xmlns:a16="http://schemas.microsoft.com/office/drawing/2014/main" xmlns="" id="{9FF122D7-3181-1A46-8ECB-9F429B33CD6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457200" eaLnBrk="0" fontAlgn="base" hangingPunct="0">
              <a:spcBef>
                <a:spcPts val="45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914400" eaLnBrk="0" fontAlgn="base" hangingPunct="0">
              <a:spcBef>
                <a:spcPts val="45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1371600" eaLnBrk="0" fontAlgn="base" hangingPunct="0">
              <a:spcBef>
                <a:spcPts val="45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1828800" eaLnBrk="0" fontAlgn="base" hangingPunct="0">
              <a:spcBef>
                <a:spcPts val="45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/>
            <a:fld id="{B35CE5B9-E982-5143-ACBA-FA74A166778D}" type="slidenum">
              <a:rPr lang="it-IT" altLang="it-IT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</a:t>
            </a:fld>
            <a:endParaRPr lang="it-IT" altLang="it-I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0899" name="Rectangle 1">
            <a:extLst>
              <a:ext uri="{FF2B5EF4-FFF2-40B4-BE49-F238E27FC236}">
                <a16:creationId xmlns:a16="http://schemas.microsoft.com/office/drawing/2014/main" xmlns="" id="{5F5988D7-3AA4-E74F-8A04-5F63F486F5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2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2">
            <a:extLst>
              <a:ext uri="{FF2B5EF4-FFF2-40B4-BE49-F238E27FC236}">
                <a16:creationId xmlns:a16="http://schemas.microsoft.com/office/drawing/2014/main" xmlns="" id="{74B44BA4-1BE2-B349-B128-5108C9ED32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5763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0091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fld id="{A48CBA59-41B2-7142-AA70-6629935B255B}" type="slidenum">
              <a:rPr lang="en-US" altLang="it-IT"/>
              <a:pPr eaLnBrk="1" hangingPunct="1"/>
              <a:t>10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213166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A7F5D01-863E-5A4E-961B-A3D69CEBCC26}" type="slidenum">
              <a:rPr lang="en-US" altLang="en-US">
                <a:ea typeface="MS PGothic" charset="-128"/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en-US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4420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fld id="{B53F4522-0EF9-9A45-BF40-AA1BD67FCFBF}" type="slidenum">
              <a:rPr lang="en-US" altLang="it-IT"/>
              <a:pPr eaLnBrk="1" hangingPunct="1"/>
              <a:t>12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752226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fld id="{554A76D0-3DA3-AB41-B1BB-1B3D0B0668AD}" type="slidenum">
              <a:rPr lang="en-US" altLang="it-IT"/>
              <a:pPr eaLnBrk="1" hangingPunct="1"/>
              <a:t>14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086285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0">
            <a:extLst>
              <a:ext uri="{FF2B5EF4-FFF2-40B4-BE49-F238E27FC236}">
                <a16:creationId xmlns:a16="http://schemas.microsoft.com/office/drawing/2014/main" xmlns="" id="{2F955C1F-C574-2B45-A599-60F7EF75D64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457200" eaLnBrk="0" fontAlgn="base" hangingPunct="0">
              <a:spcBef>
                <a:spcPts val="45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914400" eaLnBrk="0" fontAlgn="base" hangingPunct="0">
              <a:spcBef>
                <a:spcPts val="45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1371600" eaLnBrk="0" fontAlgn="base" hangingPunct="0">
              <a:spcBef>
                <a:spcPts val="45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1828800" eaLnBrk="0" fontAlgn="base" hangingPunct="0">
              <a:spcBef>
                <a:spcPts val="45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/>
            <a:fld id="{AAB2D11F-1784-BF4D-8570-25E54792FA1C}" type="slidenum">
              <a:rPr lang="it-IT" altLang="it-IT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2</a:t>
            </a:fld>
            <a:endParaRPr lang="it-IT" altLang="it-I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947" name="Rectangle 1">
            <a:extLst>
              <a:ext uri="{FF2B5EF4-FFF2-40B4-BE49-F238E27FC236}">
                <a16:creationId xmlns:a16="http://schemas.microsoft.com/office/drawing/2014/main" xmlns="" id="{7DF60882-DDF1-BE43-9649-F909A7C779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2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2">
            <a:extLst>
              <a:ext uri="{FF2B5EF4-FFF2-40B4-BE49-F238E27FC236}">
                <a16:creationId xmlns:a16="http://schemas.microsoft.com/office/drawing/2014/main" xmlns="" id="{EB657B6C-CDF0-8240-B079-1C9AE647FD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5763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4387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0">
            <a:extLst>
              <a:ext uri="{FF2B5EF4-FFF2-40B4-BE49-F238E27FC236}">
                <a16:creationId xmlns:a16="http://schemas.microsoft.com/office/drawing/2014/main" xmlns="" id="{7AEFA035-8362-E34D-869D-033565CBEF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457200" eaLnBrk="0" fontAlgn="base" hangingPunct="0">
              <a:spcBef>
                <a:spcPts val="45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914400" eaLnBrk="0" fontAlgn="base" hangingPunct="0">
              <a:spcBef>
                <a:spcPts val="45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1371600" eaLnBrk="0" fontAlgn="base" hangingPunct="0">
              <a:spcBef>
                <a:spcPts val="45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1828800" eaLnBrk="0" fontAlgn="base" hangingPunct="0">
              <a:spcBef>
                <a:spcPts val="45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/>
            <a:fld id="{8E0D2AAA-2293-2843-B00B-B23F616F440D}" type="slidenum">
              <a:rPr lang="it-IT" altLang="it-IT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3</a:t>
            </a:fld>
            <a:endParaRPr lang="it-IT" altLang="it-I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995" name="Rectangle 1">
            <a:extLst>
              <a:ext uri="{FF2B5EF4-FFF2-40B4-BE49-F238E27FC236}">
                <a16:creationId xmlns:a16="http://schemas.microsoft.com/office/drawing/2014/main" xmlns="" id="{92CF2727-BDC9-7643-997D-C8EC22314C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2">
            <a:extLst>
              <a:ext uri="{FF2B5EF4-FFF2-40B4-BE49-F238E27FC236}">
                <a16:creationId xmlns:a16="http://schemas.microsoft.com/office/drawing/2014/main" xmlns="" id="{E2FBC8EB-7ABD-EE49-B444-BB3AE7E6DF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65763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02786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:a16="http://schemas.microsoft.com/office/drawing/2014/main" xmlns="" id="{A68BCF43-967A-264C-BCA3-F03D6EE6BC4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457200" eaLnBrk="0" fontAlgn="base" hangingPunct="0">
              <a:spcBef>
                <a:spcPts val="45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914400" eaLnBrk="0" fontAlgn="base" hangingPunct="0">
              <a:spcBef>
                <a:spcPts val="45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1371600" eaLnBrk="0" fontAlgn="base" hangingPunct="0">
              <a:spcBef>
                <a:spcPts val="45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1828800" eaLnBrk="0" fontAlgn="base" hangingPunct="0">
              <a:spcBef>
                <a:spcPts val="45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/>
            <a:fld id="{3EA866F7-CE2A-6440-AC0D-14958A3E0AF0}" type="slidenum">
              <a:rPr lang="it-IT" altLang="it-IT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4</a:t>
            </a:fld>
            <a:endParaRPr lang="it-IT" altLang="it-I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043" name="Rectangle 1">
            <a:extLst>
              <a:ext uri="{FF2B5EF4-FFF2-40B4-BE49-F238E27FC236}">
                <a16:creationId xmlns:a16="http://schemas.microsoft.com/office/drawing/2014/main" xmlns="" id="{4241592F-1B22-7642-9865-3B5DE0F759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2">
            <a:extLst>
              <a:ext uri="{FF2B5EF4-FFF2-40B4-BE49-F238E27FC236}">
                <a16:creationId xmlns:a16="http://schemas.microsoft.com/office/drawing/2014/main" xmlns="" id="{A9ACF04C-5DCA-C64B-BB01-B2CCA624E4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12776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0">
            <a:extLst>
              <a:ext uri="{FF2B5EF4-FFF2-40B4-BE49-F238E27FC236}">
                <a16:creationId xmlns:a16="http://schemas.microsoft.com/office/drawing/2014/main" xmlns="" id="{662B781E-AD0A-4140-A6D2-AB7CBC8D741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457200" eaLnBrk="0" fontAlgn="base" hangingPunct="0">
              <a:spcBef>
                <a:spcPts val="45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914400" eaLnBrk="0" fontAlgn="base" hangingPunct="0">
              <a:spcBef>
                <a:spcPts val="45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1371600" eaLnBrk="0" fontAlgn="base" hangingPunct="0">
              <a:spcBef>
                <a:spcPts val="45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1828800" eaLnBrk="0" fontAlgn="base" hangingPunct="0">
              <a:spcBef>
                <a:spcPts val="45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/>
            <a:fld id="{A36DE075-6250-9347-9209-95F6AF9A099F}" type="slidenum">
              <a:rPr lang="it-IT" altLang="it-IT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5</a:t>
            </a:fld>
            <a:endParaRPr lang="it-IT" altLang="it-IT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091" name="Text Box 1">
            <a:extLst>
              <a:ext uri="{FF2B5EF4-FFF2-40B4-BE49-F238E27FC236}">
                <a16:creationId xmlns:a16="http://schemas.microsoft.com/office/drawing/2014/main" xmlns="" id="{A4AD3C07-BB63-7947-B0F1-C1E1374F8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559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457200" eaLnBrk="0" fontAlgn="base" hangingPunct="0">
              <a:spcBef>
                <a:spcPts val="45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914400" eaLnBrk="0" fontAlgn="base" hangingPunct="0">
              <a:spcBef>
                <a:spcPts val="45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1371600" eaLnBrk="0" fontAlgn="base" hangingPunct="0">
              <a:spcBef>
                <a:spcPts val="45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1828800" eaLnBrk="0" fontAlgn="base" hangingPunct="0">
              <a:spcBef>
                <a:spcPts val="45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E5196B0-5C07-B341-A948-171A2A30E825}" type="slidenum">
              <a:rPr lang="it-IT" altLang="it-IT" sz="12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9092" name="Text Box 2">
            <a:extLst>
              <a:ext uri="{FF2B5EF4-FFF2-40B4-BE49-F238E27FC236}">
                <a16:creationId xmlns:a16="http://schemas.microsoft.com/office/drawing/2014/main" xmlns="" id="{13A0BEC6-CA77-FB4D-B1F3-30FF6F35F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eaLnBrk="0" hangingPunct="0"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457200" eaLnBrk="0" fontAlgn="base" hangingPunct="0">
              <a:spcBef>
                <a:spcPts val="45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914400" eaLnBrk="0" fontAlgn="base" hangingPunct="0">
              <a:spcBef>
                <a:spcPts val="45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1371600" eaLnBrk="0" fontAlgn="base" hangingPunct="0">
              <a:spcBef>
                <a:spcPts val="45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1828800" eaLnBrk="0" fontAlgn="base" hangingPunct="0">
              <a:spcBef>
                <a:spcPts val="45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89093" name="Rectangle 3">
            <a:extLst>
              <a:ext uri="{FF2B5EF4-FFF2-40B4-BE49-F238E27FC236}">
                <a16:creationId xmlns:a16="http://schemas.microsoft.com/office/drawing/2014/main" xmlns="" id="{17BBF0D2-50C4-9449-991F-D4DA261D2F1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65763" cy="409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6289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fld id="{7D51F159-6A0C-9B45-AAD9-BB86648D348F}" type="slidenum">
              <a:rPr lang="en-US" altLang="it-IT"/>
              <a:pPr eaLnBrk="1" hangingPunct="1"/>
              <a:t>6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741783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xmlns="" id="{0FD04333-D5E7-1B44-A374-642EEBD1FB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2383D56-4DF0-9F47-9876-607ADDBC8DF5}" type="slidenum">
              <a:rPr lang="it-IT" altLang="it-IT" sz="1200"/>
              <a:pPr eaLnBrk="1" hangingPunct="1"/>
              <a:t>7</a:t>
            </a:fld>
            <a:endParaRPr lang="it-IT" altLang="it-IT" sz="1200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xmlns="" id="{C4CF69B1-93E5-DC47-AF1B-D294EBA2F1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xmlns="" id="{7A4F90B9-65A4-FF4E-9E18-D153E4D0A8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6758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fld id="{86FAE2DB-5F8A-E842-9AEA-21F39BAC7D10}" type="slidenum">
              <a:rPr lang="en-US" altLang="it-IT"/>
              <a:pPr eaLnBrk="1" hangingPunct="1"/>
              <a:t>8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222763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DBC79F4-8D0F-7C4E-86C4-8C50062ED50F}" type="slidenum">
              <a:rPr lang="en-US" altLang="en-US">
                <a:ea typeface="MS PGothic" charset="-128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676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582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66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066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4132501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56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790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65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13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343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226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476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93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B214E-EC36-C040-A667-1C1566D03B52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EEC6C-2904-3145-BC61-FC3993CCBB2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15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2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emf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.m4a"/><Relationship Id="rId7" Type="http://schemas.openxmlformats.org/officeDocument/2006/relationships/image" Target="../media/image16.jpe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>
            <a:extLst>
              <a:ext uri="{FF2B5EF4-FFF2-40B4-BE49-F238E27FC236}">
                <a16:creationId xmlns:a16="http://schemas.microsoft.com/office/drawing/2014/main" xmlns="" id="{B1A43ADD-7471-7443-8168-1B559397A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1371601"/>
            <a:ext cx="554037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9875" name="Line 2">
            <a:extLst>
              <a:ext uri="{FF2B5EF4-FFF2-40B4-BE49-F238E27FC236}">
                <a16:creationId xmlns:a16="http://schemas.microsoft.com/office/drawing/2014/main" xmlns="" id="{BB027132-88FD-464C-8A36-BC005AABD6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51026" y="979489"/>
            <a:ext cx="8328025" cy="1587"/>
          </a:xfrm>
          <a:prstGeom prst="line">
            <a:avLst/>
          </a:prstGeom>
          <a:noFill/>
          <a:ln w="9360">
            <a:solidFill>
              <a:srgbClr val="FF420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79876" name="Picture 3">
            <a:extLst>
              <a:ext uri="{FF2B5EF4-FFF2-40B4-BE49-F238E27FC236}">
                <a16:creationId xmlns:a16="http://schemas.microsoft.com/office/drawing/2014/main" xmlns="" id="{68DAD878-18C4-F647-BAE3-B60200799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10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6" y="65089"/>
            <a:ext cx="1128713" cy="1195387"/>
          </a:xfrm>
          <a:prstGeom prst="rect">
            <a:avLst/>
          </a:prstGeom>
          <a:solidFill>
            <a:srgbClr val="0045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9877" name="Picture 4">
            <a:extLst>
              <a:ext uri="{FF2B5EF4-FFF2-40B4-BE49-F238E27FC236}">
                <a16:creationId xmlns:a16="http://schemas.microsoft.com/office/drawing/2014/main" xmlns="" id="{10C805E9-448D-B742-968E-ACF7AC485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513" y="95250"/>
            <a:ext cx="8509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9878" name="Text Box 5">
            <a:extLst>
              <a:ext uri="{FF2B5EF4-FFF2-40B4-BE49-F238E27FC236}">
                <a16:creationId xmlns:a16="http://schemas.microsoft.com/office/drawing/2014/main" xmlns="" id="{D45214F9-EEA2-DD4C-A011-1C4EB4036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850" y="293688"/>
            <a:ext cx="68580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308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457200" eaLnBrk="0" fontAlgn="base" hangingPunct="0">
              <a:spcBef>
                <a:spcPts val="45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914400" eaLnBrk="0" fontAlgn="base" hangingPunct="0">
              <a:spcBef>
                <a:spcPts val="45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1371600" eaLnBrk="0" fontAlgn="base" hangingPunct="0">
              <a:spcBef>
                <a:spcPts val="45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1828800" eaLnBrk="0" fontAlgn="base" hangingPunct="0">
              <a:spcBef>
                <a:spcPts val="45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Tx/>
              <a:buFontTx/>
              <a:buNone/>
            </a:pPr>
            <a:r>
              <a:rPr lang="de-DE" altLang="it-IT" sz="2800" b="1">
                <a:solidFill>
                  <a:srgbClr val="000000"/>
                </a:solidFill>
              </a:rPr>
              <a:t>Obstructive Sleep Apnea Syndrome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7FF23537-5D3B-2941-A8C7-C82540263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02355"/>
      </p:ext>
    </p:extLst>
  </p:cSld>
  <p:clrMapOvr>
    <a:masterClrMapping/>
  </p:clrMapOvr>
  <p:transition spd="med" advTm="190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1905000" y="212724"/>
            <a:ext cx="8382000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 err="1">
                <a:latin typeface="Arial" pitchFamily="34" charset="0"/>
                <a:cs typeface="Arial" pitchFamily="34" charset="0"/>
              </a:rPr>
              <a:t>Tracciati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polisonnografici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5" descr="D:\kuloth\2015\04-June\20-06-2015\nrdp_issue\slides_img\nrdp201515-f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36" y="1177924"/>
            <a:ext cx="9850582" cy="588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71F6E5C0-6020-2D4A-B43A-CA887374D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7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45"/>
    </mc:Choice>
    <mc:Fallback xmlns="">
      <p:transition spd="slow" advTm="37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578427" y="274495"/>
            <a:ext cx="11035145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err="1">
                <a:latin typeface="Arial" pitchFamily="34" charset="0"/>
                <a:cs typeface="Arial" pitchFamily="34" charset="0"/>
              </a:rPr>
              <a:t>Rappresentazione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schematica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delle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pathways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coinvolte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dall’ipossia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inermittente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che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attiverebbe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il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Sistema nervosa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autonomico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causando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ipertensione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arteriosa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 descr="D:\kuloth\2015\04-June\20-06-2015\nrdp_issue\slides_img\nrdp201515-f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584324"/>
            <a:ext cx="9912926" cy="552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1B42FA43-E8FB-AC44-BE60-B75BE1665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76"/>
    </mc:Choice>
    <mc:Fallback xmlns="">
      <p:transition spd="slow" advTm="35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623455" y="160932"/>
            <a:ext cx="11284527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Lo stress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ossidativo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causato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dale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apnee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desaturazioni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promuove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l’attivazione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adrenergica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(simpatico),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l’infiammazione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cellulare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e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sistemica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oltre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alle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comorbidità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vascolari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dell’OSAS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.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6" descr="D:\kuloth\2015\04-June\20-06-2015\nrdp_issue\slides_img\nrdp201515-f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292" y="1039091"/>
            <a:ext cx="9746672" cy="598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51CA8AE6-3245-C94B-B415-117C9BE11F11}"/>
              </a:ext>
            </a:extLst>
          </p:cNvPr>
          <p:cNvSpPr txBox="1"/>
          <p:nvPr/>
        </p:nvSpPr>
        <p:spPr>
          <a:xfrm>
            <a:off x="374073" y="1267691"/>
            <a:ext cx="2985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ROS = </a:t>
            </a:r>
            <a:r>
              <a:rPr lang="it-IT" dirty="0" err="1"/>
              <a:t>reactive</a:t>
            </a:r>
            <a:r>
              <a:rPr lang="it-IT" dirty="0"/>
              <a:t> </a:t>
            </a:r>
            <a:r>
              <a:rPr lang="it-IT" dirty="0" err="1"/>
              <a:t>oxygen</a:t>
            </a:r>
            <a:r>
              <a:rPr lang="it-IT" dirty="0"/>
              <a:t> </a:t>
            </a:r>
            <a:r>
              <a:rPr lang="it-IT" dirty="0" err="1"/>
              <a:t>species</a:t>
            </a:r>
            <a:endParaRPr lang="it-IT" dirty="0"/>
          </a:p>
          <a:p>
            <a:r>
              <a:rPr lang="it-IT" dirty="0"/>
              <a:t>(radicali liberi O</a:t>
            </a:r>
            <a:r>
              <a:rPr lang="it-IT" baseline="-25000" dirty="0"/>
              <a:t>2 </a:t>
            </a:r>
            <a:r>
              <a:rPr lang="it-IT" dirty="0"/>
              <a:t>)</a:t>
            </a:r>
            <a:endParaRPr lang="it-IT" baseline="-250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5586D706-4BE7-4342-97E7-31B301E0B3C4}"/>
              </a:ext>
            </a:extLst>
          </p:cNvPr>
          <p:cNvSpPr txBox="1"/>
          <p:nvPr/>
        </p:nvSpPr>
        <p:spPr>
          <a:xfrm>
            <a:off x="9663545" y="1107225"/>
            <a:ext cx="1730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Stress ossidativo</a:t>
            </a:r>
          </a:p>
        </p:txBody>
      </p:sp>
      <p:sp>
        <p:nvSpPr>
          <p:cNvPr id="7" name="Freccia curva 6">
            <a:extLst>
              <a:ext uri="{FF2B5EF4-FFF2-40B4-BE49-F238E27FC236}">
                <a16:creationId xmlns:a16="http://schemas.microsoft.com/office/drawing/2014/main" xmlns="" id="{C8F262AF-D59B-DA41-8D5D-2A88F3EB0987}"/>
              </a:ext>
            </a:extLst>
          </p:cNvPr>
          <p:cNvSpPr/>
          <p:nvPr/>
        </p:nvSpPr>
        <p:spPr>
          <a:xfrm rot="10800000">
            <a:off x="8286106" y="1476555"/>
            <a:ext cx="1730730" cy="29996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9E3242D3-A319-3140-9D2B-67AC45C70040}"/>
              </a:ext>
            </a:extLst>
          </p:cNvPr>
          <p:cNvSpPr/>
          <p:nvPr/>
        </p:nvSpPr>
        <p:spPr>
          <a:xfrm>
            <a:off x="7473" y="4563390"/>
            <a:ext cx="13375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Linea tratteggiata, percorso indiretto; </a:t>
            </a:r>
          </a:p>
          <a:p>
            <a:r>
              <a:rPr lang="it-IT" sz="1600" dirty="0"/>
              <a:t>linea rossa, inibizione.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CEE72699-C8D4-F547-AFB9-7BB5E4B3D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3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48"/>
    </mc:Choice>
    <mc:Fallback xmlns="">
      <p:transition spd="slow" advTm="85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9F1228F-A90E-B74D-BFF0-69950A809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r>
              <a:rPr lang="it-IT" sz="2800" b="1" dirty="0"/>
              <a:t>Lo stress ossidativo promuove l'attivazione simpatica, l'infiammazione cellulare e sistemica e le </a:t>
            </a:r>
            <a:r>
              <a:rPr lang="it-IT" sz="2800" b="1" dirty="0" err="1"/>
              <a:t>comorbidità</a:t>
            </a:r>
            <a:r>
              <a:rPr lang="it-IT" sz="2800" b="1" dirty="0"/>
              <a:t> vascolari nell’OSAS.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6DA803EE-F40C-8C46-BADE-5DCD9CDA9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327" y="1325563"/>
            <a:ext cx="10813473" cy="4351338"/>
          </a:xfrm>
        </p:spPr>
        <p:txBody>
          <a:bodyPr>
            <a:noAutofit/>
          </a:bodyPr>
          <a:lstStyle/>
          <a:p>
            <a:r>
              <a:rPr lang="it-IT" sz="2000" dirty="0"/>
              <a:t>L'ipossia intermittente induce la produzione di specie reattive dell'ossigeno (ROS, detti anche radicali liberi dell’O</a:t>
            </a:r>
            <a:r>
              <a:rPr lang="it-IT" sz="2000" baseline="-25000" dirty="0"/>
              <a:t>2</a:t>
            </a:r>
            <a:r>
              <a:rPr lang="it-IT" sz="2000" dirty="0"/>
              <a:t>), causando stress ossidativo inducendo disfunzione mitocondriale, attivando NADPH ossidasi (NOX) e xantina ossidasi (XOX) e inducendo il disaccoppiamento di ossido nitrico </a:t>
            </a:r>
            <a:r>
              <a:rPr lang="it-IT" sz="2000" dirty="0" err="1"/>
              <a:t>sintetasi</a:t>
            </a:r>
            <a:r>
              <a:rPr lang="it-IT" sz="2000" dirty="0"/>
              <a:t> (NOS). </a:t>
            </a:r>
          </a:p>
          <a:p>
            <a:r>
              <a:rPr lang="it-IT" sz="2000" dirty="0"/>
              <a:t>L'interazione di ROS con ossido nitrico (NO) promuove ulteriormente lo stress ossidativo, riducendo al contempo la biodisponibilità di NO e promuovendo quindi ipertensione, infiammazione, disfunzione endoteliale, </a:t>
            </a:r>
            <a:r>
              <a:rPr lang="it-IT" sz="2000" dirty="0" err="1"/>
              <a:t>ipercoagulabilità</a:t>
            </a:r>
            <a:r>
              <a:rPr lang="it-IT" sz="2000" dirty="0"/>
              <a:t> e aterosclerosi. L'aumento ROS-dipendente nell'attivazione simpatica e nei livelli di </a:t>
            </a:r>
            <a:r>
              <a:rPr lang="it-IT" sz="2000" dirty="0" err="1"/>
              <a:t>angiotensina</a:t>
            </a:r>
            <a:r>
              <a:rPr lang="it-IT" sz="2000" dirty="0"/>
              <a:t> II ed </a:t>
            </a:r>
            <a:r>
              <a:rPr lang="it-IT" sz="2000" dirty="0" err="1"/>
              <a:t>endotelina</a:t>
            </a:r>
            <a:r>
              <a:rPr lang="it-IT" sz="2000" dirty="0"/>
              <a:t> 1 contribuisce all'ipertensione. </a:t>
            </a:r>
          </a:p>
          <a:p>
            <a:r>
              <a:rPr lang="it-IT" sz="2000" dirty="0"/>
              <a:t>In concomitanza, il ROS può </a:t>
            </a:r>
            <a:r>
              <a:rPr lang="it-IT" sz="2000" dirty="0" err="1"/>
              <a:t>sovraregolare</a:t>
            </a:r>
            <a:r>
              <a:rPr lang="it-IT" sz="2000" dirty="0"/>
              <a:t> numerosi fattori di trascrizione sensibili alla ipossia, come il fattore nucleare-</a:t>
            </a:r>
            <a:r>
              <a:rPr lang="it-IT" sz="2000" dirty="0" err="1"/>
              <a:t>κB</a:t>
            </a:r>
            <a:r>
              <a:rPr lang="it-IT" sz="2000" dirty="0"/>
              <a:t> (NF-</a:t>
            </a:r>
            <a:r>
              <a:rPr lang="it-IT" sz="2000" dirty="0" err="1"/>
              <a:t>κB</a:t>
            </a:r>
            <a:r>
              <a:rPr lang="it-IT" sz="2000" dirty="0"/>
              <a:t>), il fattore-1α inducibile da ipossia (HIF-1α) e il fattore nucleare (2 derivati ​​dall'</a:t>
            </a:r>
            <a:r>
              <a:rPr lang="it-IT" sz="2000" dirty="0" err="1"/>
              <a:t>eritroide</a:t>
            </a:r>
            <a:r>
              <a:rPr lang="it-IT" sz="2000" dirty="0"/>
              <a:t>) 2 (NF2L2 ). </a:t>
            </a:r>
          </a:p>
          <a:p>
            <a:r>
              <a:rPr lang="it-IT" sz="2000" dirty="0"/>
              <a:t>NF-</a:t>
            </a:r>
            <a:r>
              <a:rPr lang="it-IT" sz="2000" dirty="0" err="1"/>
              <a:t>κB</a:t>
            </a:r>
            <a:r>
              <a:rPr lang="it-IT" sz="2000" dirty="0"/>
              <a:t> orchestra i vari processi infiammatori che portano alla disfunzione endoteliale e all'aterosclerosi. </a:t>
            </a:r>
          </a:p>
          <a:p>
            <a:r>
              <a:rPr lang="it-IT" sz="2000" dirty="0"/>
              <a:t>Al contrario, HIF-1α e NF2L2, anch'essi </a:t>
            </a:r>
            <a:r>
              <a:rPr lang="it-IT" sz="2000" dirty="0" err="1"/>
              <a:t>sovraregolati</a:t>
            </a:r>
            <a:r>
              <a:rPr lang="it-IT" sz="2000" dirty="0"/>
              <a:t> dai livelli di ROS, sono coinvolti in meccanismi protettivi, che possono contrastare alcuni degli effetti deleteri del ROS. </a:t>
            </a:r>
          </a:p>
          <a:p>
            <a:r>
              <a:rPr lang="it-IT" sz="2000" dirty="0"/>
              <a:t>Le </a:t>
            </a:r>
            <a:r>
              <a:rPr lang="it-IT" sz="2000" dirty="0" err="1"/>
              <a:t>comorbilità</a:t>
            </a:r>
            <a:r>
              <a:rPr lang="it-IT" sz="2000" dirty="0"/>
              <a:t> e le condizioni associate all'OSA, come ipercolesterolemia, diabete mellito e obesità, hanno anche un componente ROS e coinvolgono l'attivazione e l'infiammazione di NF-</a:t>
            </a:r>
            <a:r>
              <a:rPr lang="it-IT" sz="2000" dirty="0" err="1"/>
              <a:t>κB</a:t>
            </a:r>
            <a:r>
              <a:rPr lang="it-IT" sz="2000" dirty="0"/>
              <a:t>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F8BF1616-9D92-6544-898C-215809F8D2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6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40"/>
    </mc:Choice>
    <mc:Fallback xmlns="">
      <p:transition spd="slow" advTm="61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415636" y="191367"/>
            <a:ext cx="11360728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Il passaggio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dalla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posizione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eretta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a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quella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supina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il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conseguente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passaggio di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liquidi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extracellulari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in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senso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inverso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a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quello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rostro-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caudale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contribuisce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alla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collassabilità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delle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alte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vie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aeree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e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alla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patogenesi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dell’OSAS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e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alle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apnee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durante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scompenso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cardiac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congestizio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6" descr="D:\kuloth\2015\04-June\20-06-2015\nrdp_issue\slides_img\nrdp201515-f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" y="1314450"/>
            <a:ext cx="8785514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9544051" y="2235518"/>
            <a:ext cx="2477964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/>
              <a:t>In pazienti con ritenzione idrica da scompenso cardiaco di notte aumentato rischio di OSAS (oltre a quelle centrali o CSA)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90B26786-80F5-3F44-A78E-17E87C221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9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25"/>
    </mc:Choice>
    <mc:Fallback xmlns="">
      <p:transition spd="slow" advTm="5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533" y="491067"/>
            <a:ext cx="9922934" cy="587586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E411E09A-7DD9-E947-AE2C-064A8EAFF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2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88"/>
    </mc:Choice>
    <mc:Fallback xmlns="">
      <p:transition spd="slow" advTm="49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xmlns="" id="{FB3CCE3C-A389-394D-86AD-521C927296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9144000" cy="1143000"/>
          </a:xfrm>
        </p:spPr>
        <p:txBody>
          <a:bodyPr/>
          <a:lstStyle/>
          <a:p>
            <a:r>
              <a:rPr lang="it-IT" altLang="it-IT" sz="3600" dirty="0">
                <a:solidFill>
                  <a:srgbClr val="C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CONDIZIONI FAVORENTI L’OSAS</a:t>
            </a:r>
          </a:p>
        </p:txBody>
      </p:sp>
      <p:sp>
        <p:nvSpPr>
          <p:cNvPr id="331779" name="Rectangle 3">
            <a:extLst>
              <a:ext uri="{FF2B5EF4-FFF2-40B4-BE49-F238E27FC236}">
                <a16:creationId xmlns:a16="http://schemas.microsoft.com/office/drawing/2014/main" xmlns="" id="{36088C9A-8B03-BE42-A8CA-293215E931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47800" y="879476"/>
            <a:ext cx="9144000" cy="5715000"/>
          </a:xfrm>
        </p:spPr>
        <p:txBody>
          <a:bodyPr>
            <a:normAutofit fontScale="92500"/>
          </a:bodyPr>
          <a:lstStyle/>
          <a:p>
            <a:pPr marL="288925" indent="-288925">
              <a:lnSpc>
                <a:spcPct val="1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it-IT" altLang="it-IT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 Obesità</a:t>
            </a:r>
          </a:p>
          <a:p>
            <a:pPr marL="288925" indent="-288925">
              <a:lnSpc>
                <a:spcPct val="1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it-IT" altLang="it-IT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 Alterazioni ormonali (ipotiroidismo, acromegalia)</a:t>
            </a:r>
          </a:p>
          <a:p>
            <a:pPr marL="288925" indent="-288925">
              <a:lnSpc>
                <a:spcPct val="1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it-IT" altLang="it-IT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 Alterazioni otorinolaringoiatriche (es. micrognazia)</a:t>
            </a:r>
          </a:p>
          <a:p>
            <a:pPr marL="288925" indent="-288925">
              <a:lnSpc>
                <a:spcPct val="1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it-IT" altLang="it-IT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 Alterazioni maxillo-facciali</a:t>
            </a:r>
          </a:p>
          <a:p>
            <a:pPr marL="288925" indent="-288925">
              <a:lnSpc>
                <a:spcPct val="1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it-IT" altLang="it-IT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 Farmaci</a:t>
            </a:r>
          </a:p>
          <a:p>
            <a:pPr marL="288925" indent="-288925">
              <a:lnSpc>
                <a:spcPct val="1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it-IT" altLang="it-IT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 Fumo</a:t>
            </a:r>
          </a:p>
          <a:p>
            <a:pPr marL="288925" indent="-288925">
              <a:lnSpc>
                <a:spcPct val="1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it-IT" altLang="it-IT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 Alcool</a:t>
            </a:r>
          </a:p>
        </p:txBody>
      </p:sp>
      <p:sp>
        <p:nvSpPr>
          <p:cNvPr id="71684" name="Line 4">
            <a:extLst>
              <a:ext uri="{FF2B5EF4-FFF2-40B4-BE49-F238E27FC236}">
                <a16:creationId xmlns:a16="http://schemas.microsoft.com/office/drawing/2014/main" xmlns="" id="{8CFC775F-1780-334F-B43B-CB3A549A1C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063750" y="1916113"/>
            <a:ext cx="1295400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it-IT"/>
          </a:p>
        </p:txBody>
      </p:sp>
      <p:sp>
        <p:nvSpPr>
          <p:cNvPr id="71685" name="TextBox 4">
            <a:extLst>
              <a:ext uri="{FF2B5EF4-FFF2-40B4-BE49-F238E27FC236}">
                <a16:creationId xmlns:a16="http://schemas.microsoft.com/office/drawing/2014/main" xmlns="" id="{1313FFEE-D776-B84C-9D62-D9AED743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39875" y="3367089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A999D22D-D713-C443-A897-D0A72FE93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14579"/>
      </p:ext>
    </p:extLst>
  </p:cSld>
  <p:clrMapOvr>
    <a:masterClrMapping/>
  </p:clrMapOvr>
  <p:transition advTm="367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xmlns="" id="{410C8CBB-0452-F144-9CF6-315D38CA30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7673" y="228600"/>
            <a:ext cx="10754434" cy="533400"/>
          </a:xfrm>
        </p:spPr>
        <p:txBody>
          <a:bodyPr>
            <a:normAutofit fontScale="90000"/>
          </a:bodyPr>
          <a:lstStyle/>
          <a:p>
            <a:r>
              <a:rPr lang="it-IT" altLang="it-IT" sz="4000" dirty="0">
                <a:solidFill>
                  <a:srgbClr val="C00000"/>
                </a:solidFill>
                <a:latin typeface="Verdana" panose="020B0604030504040204" pitchFamily="34" charset="0"/>
                <a:ea typeface="ＭＳ Ｐゴシック" panose="020B0600070205080204" pitchFamily="34" charset="-128"/>
              </a:rPr>
              <a:t>L’IPERSONNIA NELL’OSAS (non 100% casi!)</a:t>
            </a:r>
          </a:p>
        </p:txBody>
      </p:sp>
      <p:sp>
        <p:nvSpPr>
          <p:cNvPr id="285699" name="Rectangle 3">
            <a:extLst>
              <a:ext uri="{FF2B5EF4-FFF2-40B4-BE49-F238E27FC236}">
                <a16:creationId xmlns:a16="http://schemas.microsoft.com/office/drawing/2014/main" xmlns="" id="{41A797AC-78E4-9C40-A6AE-CBC001EB84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7400" y="1066800"/>
            <a:ext cx="8001000" cy="3657600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it-IT" altLang="it-IT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NON FATICA</a:t>
            </a:r>
          </a:p>
          <a:p>
            <a:pPr algn="ctr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it-IT" altLang="it-IT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NON STANCHEZZA</a:t>
            </a:r>
          </a:p>
          <a:p>
            <a:pPr algn="ctr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it-IT" altLang="it-IT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NON STATO CONFUSIONALE</a:t>
            </a:r>
          </a:p>
          <a:p>
            <a:pPr algn="ctr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it-IT" altLang="it-IT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NON STATO SOPOROSO</a:t>
            </a:r>
          </a:p>
          <a:p>
            <a:pPr algn="ctr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it-IT" altLang="it-IT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NON SONNOLENZA</a:t>
            </a:r>
          </a:p>
          <a:p>
            <a:pPr algn="ctr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r>
              <a:rPr lang="it-IT" altLang="it-IT" sz="2400" b="1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MA</a:t>
            </a:r>
          </a:p>
          <a:p>
            <a:pPr algn="ctr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endParaRPr lang="it-IT" altLang="it-IT" b="1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ＭＳ Ｐゴシック" panose="020B0600070205080204" pitchFamily="34" charset="-128"/>
            </a:endParaRPr>
          </a:p>
          <a:p>
            <a:pPr algn="ctr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it-IT" altLang="it-IT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TENDENZA AD ADDORMENTARSI</a:t>
            </a:r>
          </a:p>
          <a:p>
            <a:pPr algn="ctr">
              <a:lnSpc>
                <a:spcPct val="9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it-IT" altLang="it-IT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ＭＳ Ｐゴシック" panose="020B0600070205080204" pitchFamily="34" charset="-128"/>
              </a:rPr>
              <a:t>COLPI DI SONNO</a:t>
            </a:r>
          </a:p>
          <a:p>
            <a:pPr algn="ctr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</a:pPr>
            <a:endParaRPr lang="it-IT" altLang="it-IT" sz="2400" b="1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2708" name="Text Box 4">
            <a:extLst>
              <a:ext uri="{FF2B5EF4-FFF2-40B4-BE49-F238E27FC236}">
                <a16:creationId xmlns:a16="http://schemas.microsoft.com/office/drawing/2014/main" xmlns="" id="{C21BFAC7-1899-F74A-9F55-5ED350164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410200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it-IT" altLang="it-IT" sz="1800">
              <a:latin typeface="Times New Roman" panose="02020603050405020304" pitchFamily="18" charset="0"/>
            </a:endParaRPr>
          </a:p>
        </p:txBody>
      </p:sp>
      <p:sp>
        <p:nvSpPr>
          <p:cNvPr id="285701" name="Text Box 5">
            <a:extLst>
              <a:ext uri="{FF2B5EF4-FFF2-40B4-BE49-F238E27FC236}">
                <a16:creationId xmlns:a16="http://schemas.microsoft.com/office/drawing/2014/main" xmlns="" id="{61AEA62D-4B12-8642-8EF6-3423449B6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3023" y="5879616"/>
            <a:ext cx="89916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attività che richiederebbero attenzione</a:t>
            </a:r>
          </a:p>
          <a:p>
            <a:pPr>
              <a:spcBef>
                <a:spcPct val="50000"/>
              </a:spcBef>
            </a:pPr>
            <a:r>
              <a:rPr lang="it-IT" altLang="it-IT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(“Daytime </a:t>
            </a:r>
            <a:r>
              <a:rPr lang="it-IT" altLang="it-IT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sleepiness</a:t>
            </a:r>
            <a:r>
              <a:rPr lang="it-IT" altLang="it-IT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” o “</a:t>
            </a:r>
            <a:r>
              <a:rPr lang="it-IT" altLang="it-IT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Sleep</a:t>
            </a:r>
            <a:r>
              <a:rPr lang="it-IT" altLang="it-IT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it-IT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propensity</a:t>
            </a:r>
            <a:r>
              <a:rPr lang="it-IT" altLang="it-IT" sz="1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”)</a:t>
            </a:r>
          </a:p>
        </p:txBody>
      </p:sp>
      <p:sp>
        <p:nvSpPr>
          <p:cNvPr id="72710" name="AutoShape 6">
            <a:extLst>
              <a:ext uri="{FF2B5EF4-FFF2-40B4-BE49-F238E27FC236}">
                <a16:creationId xmlns:a16="http://schemas.microsoft.com/office/drawing/2014/main" xmlns="" id="{C6568C43-9A59-FB49-BD54-D967F47D6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0" y="4648200"/>
            <a:ext cx="1295400" cy="1143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85615F96-CF45-AB48-B8A1-CF700C338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8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95"/>
    </mc:Choice>
    <mc:Fallback xmlns="">
      <p:transition spd="slow" advTm="28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>
            <a:extLst>
              <a:ext uri="{FF2B5EF4-FFF2-40B4-BE49-F238E27FC236}">
                <a16:creationId xmlns:a16="http://schemas.microsoft.com/office/drawing/2014/main" xmlns="" id="{D935316D-EB4E-FA43-93B3-04D8BF8D0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384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2" descr="https://encrypted-tbn2.gstatic.com/images?q=tbn:ANd9GcRonfAbHoC2Ei_QkwwhkhbecChesKS7f93jY61QyFCpFnG5DMVadQ">
            <a:extLst>
              <a:ext uri="{FF2B5EF4-FFF2-40B4-BE49-F238E27FC236}">
                <a16:creationId xmlns:a16="http://schemas.microsoft.com/office/drawing/2014/main" xmlns="" id="{89C334E5-14DB-4C41-9679-1BA4F0793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26" y="330200"/>
            <a:ext cx="1668463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2">
            <a:extLst>
              <a:ext uri="{FF2B5EF4-FFF2-40B4-BE49-F238E27FC236}">
                <a16:creationId xmlns:a16="http://schemas.microsoft.com/office/drawing/2014/main" xmlns="" id="{89EE035B-04B6-4D4B-95ED-B06581C5E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4041775"/>
            <a:ext cx="8478838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Rettangolo 10">
            <a:extLst>
              <a:ext uri="{FF2B5EF4-FFF2-40B4-BE49-F238E27FC236}">
                <a16:creationId xmlns:a16="http://schemas.microsoft.com/office/drawing/2014/main" xmlns="" id="{7A8724E7-C2D3-FF4B-8E93-663D9C74F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126" y="6049963"/>
            <a:ext cx="4130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>
                <a:solidFill>
                  <a:srgbClr val="FF0000"/>
                </a:solidFill>
                <a:latin typeface="Arial" panose="020B0604020202020204" pitchFamily="34" charset="0"/>
              </a:rPr>
              <a:t>Prevenzione cardiovascolare secondaria</a:t>
            </a:r>
            <a:endParaRPr lang="it-IT" altLang="it-IT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4AECE93-FC35-7742-8C1A-6166A31FAB21}"/>
              </a:ext>
            </a:extLst>
          </p:cNvPr>
          <p:cNvSpPr/>
          <p:nvPr/>
        </p:nvSpPr>
        <p:spPr>
          <a:xfrm>
            <a:off x="6237288" y="1598613"/>
            <a:ext cx="4430712" cy="18145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it-IT" altLang="it-IT" sz="1800">
                <a:solidFill>
                  <a:srgbClr val="66FF66"/>
                </a:solidFill>
                <a:latin typeface="Arial" panose="020B0604020202020204" pitchFamily="34" charset="0"/>
              </a:rPr>
              <a:t> Risolvere il collabimento delle VAS durante il sonno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it-IT" altLang="it-IT" sz="1800">
                <a:solidFill>
                  <a:srgbClr val="66FF66"/>
                </a:solidFill>
                <a:latin typeface="Arial" panose="020B0604020202020204" pitchFamily="34" charset="0"/>
              </a:rPr>
              <a:t> Ridurre la frammentazione del sonno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it-IT" altLang="it-IT" sz="1800">
                <a:solidFill>
                  <a:srgbClr val="66FF66"/>
                </a:solidFill>
                <a:latin typeface="Arial" panose="020B0604020202020204" pitchFamily="34" charset="0"/>
              </a:rPr>
              <a:t> Risolvere la sonnolenza diurna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it-IT" altLang="it-IT" sz="1800">
                <a:solidFill>
                  <a:srgbClr val="66FF66"/>
                </a:solidFill>
                <a:latin typeface="Arial" panose="020B0604020202020204" pitchFamily="34" charset="0"/>
              </a:rPr>
              <a:t> Migliorare la qualità della vita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it-IT" altLang="it-IT" sz="1800">
                <a:solidFill>
                  <a:srgbClr val="66FF66"/>
                </a:solidFill>
                <a:latin typeface="Arial" panose="020B0604020202020204" pitchFamily="34" charset="0"/>
              </a:rPr>
              <a:t> Ridurre il rischio delle comorbidità</a:t>
            </a:r>
            <a:endParaRPr lang="it-IT" altLang="it-IT" sz="1600">
              <a:solidFill>
                <a:srgbClr val="66FF66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9ECFB459-4843-8841-A5BE-195BFE7C5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6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42"/>
    </mc:Choice>
    <mc:Fallback xmlns="">
      <p:transition spd="slow" advTm="64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1">
            <a:extLst>
              <a:ext uri="{FF2B5EF4-FFF2-40B4-BE49-F238E27FC236}">
                <a16:creationId xmlns:a16="http://schemas.microsoft.com/office/drawing/2014/main" xmlns="" id="{77B7750B-B656-654A-BAC3-F4ED54297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" t="4408" r="54546" b="18828"/>
          <a:stretch>
            <a:fillRect/>
          </a:stretch>
        </p:blipFill>
        <p:spPr bwMode="auto">
          <a:xfrm>
            <a:off x="6545264" y="4292601"/>
            <a:ext cx="1279525" cy="13763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AutoShape 4">
            <a:extLst>
              <a:ext uri="{FF2B5EF4-FFF2-40B4-BE49-F238E27FC236}">
                <a16:creationId xmlns:a16="http://schemas.microsoft.com/office/drawing/2014/main" xmlns="" id="{5392101E-FC42-F74E-BE6A-7B8899F06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5238" y="1012825"/>
            <a:ext cx="831850" cy="890588"/>
          </a:xfrm>
          <a:prstGeom prst="downArrow">
            <a:avLst>
              <a:gd name="adj1" fmla="val 50000"/>
              <a:gd name="adj2" fmla="val 24981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74756" name="AutoShape 7">
            <a:extLst>
              <a:ext uri="{FF2B5EF4-FFF2-40B4-BE49-F238E27FC236}">
                <a16:creationId xmlns:a16="http://schemas.microsoft.com/office/drawing/2014/main" xmlns="" id="{77774DF5-0238-E547-829D-EE49809A92B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572376" y="3759201"/>
            <a:ext cx="1222375" cy="677863"/>
          </a:xfrm>
          <a:prstGeom prst="rightArrow">
            <a:avLst>
              <a:gd name="adj1" fmla="val 50000"/>
              <a:gd name="adj2" fmla="val 5071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74757" name="AutoShape 8">
            <a:extLst>
              <a:ext uri="{FF2B5EF4-FFF2-40B4-BE49-F238E27FC236}">
                <a16:creationId xmlns:a16="http://schemas.microsoft.com/office/drawing/2014/main" xmlns="" id="{B43E7D1F-728A-DD45-A00A-966BAA59AC4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899400" y="3560763"/>
            <a:ext cx="609600" cy="228600"/>
          </a:xfrm>
          <a:prstGeom prst="leftArrow">
            <a:avLst>
              <a:gd name="adj1" fmla="val 50000"/>
              <a:gd name="adj2" fmla="val 7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74758" name="AutoShape 9">
            <a:extLst>
              <a:ext uri="{FF2B5EF4-FFF2-40B4-BE49-F238E27FC236}">
                <a16:creationId xmlns:a16="http://schemas.microsoft.com/office/drawing/2014/main" xmlns="" id="{2A6D352B-EFEB-D14D-BA84-B5A91BD8A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8276" y="5661026"/>
            <a:ext cx="485775" cy="976313"/>
          </a:xfrm>
          <a:prstGeom prst="downArrow">
            <a:avLst>
              <a:gd name="adj1" fmla="val 50000"/>
              <a:gd name="adj2" fmla="val 44662"/>
            </a:avLst>
          </a:prstGeom>
          <a:solidFill>
            <a:srgbClr val="FFDA3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>
              <a:solidFill>
                <a:srgbClr val="FF5805"/>
              </a:solidFill>
            </a:endParaRPr>
          </a:p>
        </p:txBody>
      </p:sp>
      <p:grpSp>
        <p:nvGrpSpPr>
          <p:cNvPr id="74759" name="Group 7">
            <a:extLst>
              <a:ext uri="{FF2B5EF4-FFF2-40B4-BE49-F238E27FC236}">
                <a16:creationId xmlns:a16="http://schemas.microsoft.com/office/drawing/2014/main" xmlns="" id="{A19F9ADE-3538-4E4C-8FDC-DD614E702519}"/>
              </a:ext>
            </a:extLst>
          </p:cNvPr>
          <p:cNvGrpSpPr>
            <a:grpSpLocks/>
          </p:cNvGrpSpPr>
          <p:nvPr/>
        </p:nvGrpSpPr>
        <p:grpSpPr bwMode="auto">
          <a:xfrm>
            <a:off x="8729664" y="1971675"/>
            <a:ext cx="1144587" cy="3652838"/>
            <a:chOff x="5287" y="1270"/>
            <a:chExt cx="811" cy="2301"/>
          </a:xfrm>
        </p:grpSpPr>
        <p:sp>
          <p:nvSpPr>
            <p:cNvPr id="74785" name="AutoShape 2">
              <a:extLst>
                <a:ext uri="{FF2B5EF4-FFF2-40B4-BE49-F238E27FC236}">
                  <a16:creationId xmlns:a16="http://schemas.microsoft.com/office/drawing/2014/main" xmlns="" id="{56029139-C96C-6041-A5A2-3EF3E2E8B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7" y="1270"/>
              <a:ext cx="810" cy="765"/>
            </a:xfrm>
            <a:prstGeom prst="can">
              <a:avLst>
                <a:gd name="adj" fmla="val 25000"/>
              </a:avLst>
            </a:prstGeom>
            <a:solidFill>
              <a:srgbClr val="4BBC30"/>
            </a:solidFill>
            <a:ln w="9525" cap="rnd">
              <a:solidFill>
                <a:srgbClr val="80808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it-IT" altLang="it-IT" sz="1800">
                <a:solidFill>
                  <a:srgbClr val="000000"/>
                </a:solidFill>
              </a:endParaRPr>
            </a:p>
          </p:txBody>
        </p:sp>
        <p:sp>
          <p:nvSpPr>
            <p:cNvPr id="74786" name="AutoShape 3">
              <a:extLst>
                <a:ext uri="{FF2B5EF4-FFF2-40B4-BE49-F238E27FC236}">
                  <a16:creationId xmlns:a16="http://schemas.microsoft.com/office/drawing/2014/main" xmlns="" id="{4E772F58-EE24-784E-9182-929362B9E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8" y="2806"/>
              <a:ext cx="810" cy="765"/>
            </a:xfrm>
            <a:prstGeom prst="can">
              <a:avLst>
                <a:gd name="adj" fmla="val 25000"/>
              </a:avLst>
            </a:prstGeom>
            <a:solidFill>
              <a:srgbClr val="4BBC30"/>
            </a:solidFill>
            <a:ln w="9525" cap="rnd">
              <a:solidFill>
                <a:srgbClr val="C0C0C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it-IT" altLang="it-IT" sz="1800">
                <a:solidFill>
                  <a:srgbClr val="000000"/>
                </a:solidFill>
              </a:endParaRPr>
            </a:p>
          </p:txBody>
        </p:sp>
        <p:sp>
          <p:nvSpPr>
            <p:cNvPr id="74787" name="AutoShape 13">
              <a:extLst>
                <a:ext uri="{FF2B5EF4-FFF2-40B4-BE49-F238E27FC236}">
                  <a16:creationId xmlns:a16="http://schemas.microsoft.com/office/drawing/2014/main" xmlns="" id="{F1E9B55A-6CFB-B744-BB4C-8DD786D17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9" y="1752"/>
              <a:ext cx="648" cy="1310"/>
            </a:xfrm>
            <a:prstGeom prst="can">
              <a:avLst>
                <a:gd name="adj" fmla="val 55529"/>
              </a:avLst>
            </a:prstGeom>
            <a:solidFill>
              <a:srgbClr val="4BB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it-IT" altLang="it-IT" sz="1800">
                <a:solidFill>
                  <a:srgbClr val="000000"/>
                </a:solidFill>
              </a:endParaRPr>
            </a:p>
          </p:txBody>
        </p:sp>
      </p:grpSp>
      <p:sp>
        <p:nvSpPr>
          <p:cNvPr id="233485" name="Rectangle 15">
            <a:extLst>
              <a:ext uri="{FF2B5EF4-FFF2-40B4-BE49-F238E27FC236}">
                <a16:creationId xmlns:a16="http://schemas.microsoft.com/office/drawing/2014/main" xmlns="" id="{145AF6AE-BBAA-764A-B57A-13738C1D6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9339" y="115888"/>
            <a:ext cx="7553325" cy="627062"/>
          </a:xfrm>
          <a:prstGeom prst="rect">
            <a:avLst/>
          </a:prstGeom>
          <a:solidFill>
            <a:schemeClr val="bg2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lIns="90487" tIns="44450" rIns="90487" bIns="44450" anchor="b"/>
          <a:lstStyle>
            <a:lvl1pPr eaLnBrk="0" hangingPunct="0">
              <a:tabLst>
                <a:tab pos="47625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tabLst>
                <a:tab pos="47625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tabLst>
                <a:tab pos="47625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tabLst>
                <a:tab pos="47625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tabLst>
                <a:tab pos="47625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25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it-IT" altLang="it-IT" sz="3200" i="1">
                <a:effectLst>
                  <a:outerShdw blurRad="38100" dist="38100" dir="2700000" algn="tl">
                    <a:srgbClr val="FFFFFF"/>
                  </a:outerShdw>
                </a:effectLst>
              </a:rPr>
              <a:t>Meccanismo d</a:t>
            </a:r>
            <a:r>
              <a:rPr lang="ja-JP" altLang="it-IT" sz="3200" i="1">
                <a:effectLst>
                  <a:outerShdw blurRad="38100" dist="38100" dir="2700000" algn="tl">
                    <a:srgbClr val="FFFFFF"/>
                  </a:outerShdw>
                </a:effectLst>
              </a:rPr>
              <a:t>’</a:t>
            </a:r>
            <a:r>
              <a:rPr lang="it-IT" altLang="ja-JP" sz="3200" i="1">
                <a:effectLst>
                  <a:outerShdw blurRad="38100" dist="38100" dir="2700000" algn="tl">
                    <a:srgbClr val="FFFFFF"/>
                  </a:outerShdw>
                </a:effectLst>
              </a:rPr>
              <a:t>azione della PAP</a:t>
            </a:r>
            <a:endParaRPr lang="fr-FR" altLang="it-IT" sz="3200" i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4761" name="Text Box 16">
            <a:extLst>
              <a:ext uri="{FF2B5EF4-FFF2-40B4-BE49-F238E27FC236}">
                <a16:creationId xmlns:a16="http://schemas.microsoft.com/office/drawing/2014/main" xmlns="" id="{CE2A4863-91E9-3945-BA6B-EC5F06AF4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341438"/>
            <a:ext cx="16557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900">
                <a:solidFill>
                  <a:srgbClr val="000000"/>
                </a:solidFill>
              </a:rPr>
              <a:t>0.0 cm/H2O</a:t>
            </a:r>
          </a:p>
        </p:txBody>
      </p:sp>
      <p:sp>
        <p:nvSpPr>
          <p:cNvPr id="74762" name="Text Box 17">
            <a:extLst>
              <a:ext uri="{FF2B5EF4-FFF2-40B4-BE49-F238E27FC236}">
                <a16:creationId xmlns:a16="http://schemas.microsoft.com/office/drawing/2014/main" xmlns="" id="{E4BF23AF-E02D-1C40-8AC6-B22653FC0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760663"/>
            <a:ext cx="172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900">
                <a:solidFill>
                  <a:srgbClr val="000000"/>
                </a:solidFill>
              </a:rPr>
              <a:t>5 cm/H2O</a:t>
            </a:r>
          </a:p>
        </p:txBody>
      </p:sp>
      <p:sp>
        <p:nvSpPr>
          <p:cNvPr id="74763" name="Text Box 18">
            <a:extLst>
              <a:ext uri="{FF2B5EF4-FFF2-40B4-BE49-F238E27FC236}">
                <a16:creationId xmlns:a16="http://schemas.microsoft.com/office/drawing/2014/main" xmlns="" id="{5C9CC927-0D50-1D47-B95B-8BF4EAFC9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127500"/>
            <a:ext cx="172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900">
                <a:solidFill>
                  <a:srgbClr val="000000"/>
                </a:solidFill>
              </a:rPr>
              <a:t>10 cm/H2O</a:t>
            </a:r>
          </a:p>
        </p:txBody>
      </p:sp>
      <p:sp>
        <p:nvSpPr>
          <p:cNvPr id="74764" name="Text Box 19">
            <a:extLst>
              <a:ext uri="{FF2B5EF4-FFF2-40B4-BE49-F238E27FC236}">
                <a16:creationId xmlns:a16="http://schemas.microsoft.com/office/drawing/2014/main" xmlns="" id="{8B9FCA35-7A6F-194B-AA14-40CFD231E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353050"/>
            <a:ext cx="16557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1900">
                <a:solidFill>
                  <a:srgbClr val="000000"/>
                </a:solidFill>
              </a:rPr>
              <a:t>15 cm/H2O</a:t>
            </a:r>
          </a:p>
        </p:txBody>
      </p:sp>
      <p:pic>
        <p:nvPicPr>
          <p:cNvPr id="74765" name="Picture 20">
            <a:extLst>
              <a:ext uri="{FF2B5EF4-FFF2-40B4-BE49-F238E27FC236}">
                <a16:creationId xmlns:a16="http://schemas.microsoft.com/office/drawing/2014/main" xmlns="" id="{46333081-38DE-8545-9446-DC379E4D5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1" t="46692" r="38913" b="34412"/>
          <a:stretch>
            <a:fillRect/>
          </a:stretch>
        </p:blipFill>
        <p:spPr bwMode="auto">
          <a:xfrm>
            <a:off x="2857500" y="1052513"/>
            <a:ext cx="935038" cy="1223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6" name="Picture 21">
            <a:extLst>
              <a:ext uri="{FF2B5EF4-FFF2-40B4-BE49-F238E27FC236}">
                <a16:creationId xmlns:a16="http://schemas.microsoft.com/office/drawing/2014/main" xmlns="" id="{FCB9EE51-1C38-5145-AB1F-E18AAEB36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5" t="46692" r="29265" b="34412"/>
          <a:stretch>
            <a:fillRect/>
          </a:stretch>
        </p:blipFill>
        <p:spPr bwMode="auto">
          <a:xfrm>
            <a:off x="2859088" y="2349500"/>
            <a:ext cx="93345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7" name="Picture 22">
            <a:extLst>
              <a:ext uri="{FF2B5EF4-FFF2-40B4-BE49-F238E27FC236}">
                <a16:creationId xmlns:a16="http://schemas.microsoft.com/office/drawing/2014/main" xmlns="" id="{B83D5288-91DF-CE4D-9718-97DB16AE8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3" t="46692" r="20827" b="34412"/>
          <a:stretch>
            <a:fillRect/>
          </a:stretch>
        </p:blipFill>
        <p:spPr bwMode="auto">
          <a:xfrm>
            <a:off x="2855914" y="3716339"/>
            <a:ext cx="936625" cy="1296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8" name="Picture 23">
            <a:extLst>
              <a:ext uri="{FF2B5EF4-FFF2-40B4-BE49-F238E27FC236}">
                <a16:creationId xmlns:a16="http://schemas.microsoft.com/office/drawing/2014/main" xmlns="" id="{210D1E45-770A-EA4F-A16D-42B84BD80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5" t="46692" r="11789" b="34412"/>
          <a:stretch>
            <a:fillRect/>
          </a:stretch>
        </p:blipFill>
        <p:spPr bwMode="auto">
          <a:xfrm>
            <a:off x="2855914" y="5084764"/>
            <a:ext cx="936625" cy="1296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9" name="Picture 13" descr="fig5.jpg (50223 bytes)">
            <a:extLst>
              <a:ext uri="{FF2B5EF4-FFF2-40B4-BE49-F238E27FC236}">
                <a16:creationId xmlns:a16="http://schemas.microsoft.com/office/drawing/2014/main" xmlns="" id="{ACCA9FBA-34E9-994C-875D-B833C900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8" y="2205039"/>
            <a:ext cx="1223962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70" name="Picture 14" descr="fig4.jpg (60318 bytes)">
            <a:extLst>
              <a:ext uri="{FF2B5EF4-FFF2-40B4-BE49-F238E27FC236}">
                <a16:creationId xmlns:a16="http://schemas.microsoft.com/office/drawing/2014/main" xmlns="" id="{4B6CDA70-2C70-3942-B6A2-274E6A978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8" y="1052513"/>
            <a:ext cx="1223962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71" name="AutoShape 2">
            <a:extLst>
              <a:ext uri="{FF2B5EF4-FFF2-40B4-BE49-F238E27FC236}">
                <a16:creationId xmlns:a16="http://schemas.microsoft.com/office/drawing/2014/main" xmlns="" id="{B0B95961-4A54-ED4F-9324-75073B80E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1971675"/>
            <a:ext cx="990600" cy="1214438"/>
          </a:xfrm>
          <a:prstGeom prst="can">
            <a:avLst>
              <a:gd name="adj" fmla="val 27244"/>
            </a:avLst>
          </a:prstGeom>
          <a:solidFill>
            <a:srgbClr val="4BBC30"/>
          </a:solidFill>
          <a:ln w="9525" cap="rnd">
            <a:solidFill>
              <a:srgbClr val="808080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74772" name="AutoShape 3">
            <a:extLst>
              <a:ext uri="{FF2B5EF4-FFF2-40B4-BE49-F238E27FC236}">
                <a16:creationId xmlns:a16="http://schemas.microsoft.com/office/drawing/2014/main" xmlns="" id="{649D8A83-988E-9048-9C01-718A4A2A9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0650" y="4410075"/>
            <a:ext cx="914400" cy="1214438"/>
          </a:xfrm>
          <a:prstGeom prst="can">
            <a:avLst>
              <a:gd name="adj" fmla="val 29514"/>
            </a:avLst>
          </a:prstGeom>
          <a:solidFill>
            <a:srgbClr val="4BBC30"/>
          </a:solidFill>
          <a:ln w="9525" cap="rnd">
            <a:solidFill>
              <a:srgbClr val="C0C0C0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74773" name="AutoShape 4">
            <a:extLst>
              <a:ext uri="{FF2B5EF4-FFF2-40B4-BE49-F238E27FC236}">
                <a16:creationId xmlns:a16="http://schemas.microsoft.com/office/drawing/2014/main" xmlns="" id="{B0762BEA-DFEA-A146-AB8D-4CF48C4C6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6701" y="968376"/>
            <a:ext cx="485775" cy="976313"/>
          </a:xfrm>
          <a:prstGeom prst="downArrow">
            <a:avLst>
              <a:gd name="adj1" fmla="val 50000"/>
              <a:gd name="adj2" fmla="val 44662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74774" name="Text Box 6">
            <a:extLst>
              <a:ext uri="{FF2B5EF4-FFF2-40B4-BE49-F238E27FC236}">
                <a16:creationId xmlns:a16="http://schemas.microsoft.com/office/drawing/2014/main" xmlns="" id="{09BDB338-FB48-7846-B295-97881CB68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5664" y="1590675"/>
            <a:ext cx="2270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>
                <a:solidFill>
                  <a:srgbClr val="000000"/>
                </a:solidFill>
              </a:rPr>
              <a:t>Pressione a monte</a:t>
            </a:r>
          </a:p>
        </p:txBody>
      </p:sp>
      <p:sp>
        <p:nvSpPr>
          <p:cNvPr id="74775" name="AutoShape 7">
            <a:extLst>
              <a:ext uri="{FF2B5EF4-FFF2-40B4-BE49-F238E27FC236}">
                <a16:creationId xmlns:a16="http://schemas.microsoft.com/office/drawing/2014/main" xmlns="" id="{479319CD-7648-BE48-8CB3-23839E6B2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463" y="3500438"/>
            <a:ext cx="1281112" cy="635000"/>
          </a:xfrm>
          <a:prstGeom prst="rightArrow">
            <a:avLst>
              <a:gd name="adj1" fmla="val 50000"/>
              <a:gd name="adj2" fmla="val 5674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it-IT" altLang="it-IT" sz="1600">
              <a:solidFill>
                <a:srgbClr val="0000FF"/>
              </a:solidFill>
            </a:endParaRPr>
          </a:p>
        </p:txBody>
      </p:sp>
      <p:sp>
        <p:nvSpPr>
          <p:cNvPr id="74776" name="AutoShape 8">
            <a:extLst>
              <a:ext uri="{FF2B5EF4-FFF2-40B4-BE49-F238E27FC236}">
                <a16:creationId xmlns:a16="http://schemas.microsoft.com/office/drawing/2014/main" xmlns="" id="{48CC0A7B-2A70-8041-883C-F000A5627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4106863"/>
            <a:ext cx="609600" cy="228600"/>
          </a:xfrm>
          <a:prstGeom prst="leftArrow">
            <a:avLst>
              <a:gd name="adj1" fmla="val 50000"/>
              <a:gd name="adj2" fmla="val 75000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74777" name="AutoShape 9">
            <a:extLst>
              <a:ext uri="{FF2B5EF4-FFF2-40B4-BE49-F238E27FC236}">
                <a16:creationId xmlns:a16="http://schemas.microsoft.com/office/drawing/2014/main" xmlns="" id="{0FF3B631-D2B2-C04C-A099-80C68745E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5114" y="5661026"/>
            <a:ext cx="649287" cy="976313"/>
          </a:xfrm>
          <a:prstGeom prst="downArrow">
            <a:avLst>
              <a:gd name="adj1" fmla="val 59231"/>
              <a:gd name="adj2" fmla="val 33686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74778" name="Text Box 10">
            <a:extLst>
              <a:ext uri="{FF2B5EF4-FFF2-40B4-BE49-F238E27FC236}">
                <a16:creationId xmlns:a16="http://schemas.microsoft.com/office/drawing/2014/main" xmlns="" id="{DED750BD-1D21-B944-A32D-88154CCFA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063" y="5659438"/>
            <a:ext cx="2062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>
                <a:solidFill>
                  <a:srgbClr val="000000"/>
                </a:solidFill>
              </a:rPr>
              <a:t>Pressione a valle</a:t>
            </a:r>
          </a:p>
        </p:txBody>
      </p:sp>
      <p:sp>
        <p:nvSpPr>
          <p:cNvPr id="74779" name="AutoShape 11">
            <a:extLst>
              <a:ext uri="{FF2B5EF4-FFF2-40B4-BE49-F238E27FC236}">
                <a16:creationId xmlns:a16="http://schemas.microsoft.com/office/drawing/2014/main" xmlns="" id="{13DA9957-B22C-C049-8A1A-48567FD0E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0650" y="3689350"/>
            <a:ext cx="914400" cy="914400"/>
          </a:xfrm>
          <a:prstGeom prst="triangle">
            <a:avLst>
              <a:gd name="adj" fmla="val 50000"/>
            </a:avLst>
          </a:prstGeom>
          <a:solidFill>
            <a:srgbClr val="4BBC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74780" name="AutoShape 12">
            <a:extLst>
              <a:ext uri="{FF2B5EF4-FFF2-40B4-BE49-F238E27FC236}">
                <a16:creationId xmlns:a16="http://schemas.microsoft.com/office/drawing/2014/main" xmlns="" id="{DEEB5D7C-C595-114D-A64F-0AFE3EDCFB31}"/>
              </a:ext>
            </a:extLst>
          </p:cNvPr>
          <p:cNvSpPr>
            <a:spLocks noChangeArrowheads="1"/>
          </p:cNvSpPr>
          <p:nvPr/>
        </p:nvSpPr>
        <p:spPr bwMode="auto">
          <a:xfrm rot="10750014">
            <a:off x="5200650" y="2925763"/>
            <a:ext cx="914400" cy="914400"/>
          </a:xfrm>
          <a:prstGeom prst="triangle">
            <a:avLst>
              <a:gd name="adj" fmla="val 50000"/>
            </a:avLst>
          </a:prstGeom>
          <a:solidFill>
            <a:srgbClr val="4BBC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>
              <a:solidFill>
                <a:srgbClr val="000000"/>
              </a:solidFill>
            </a:endParaRPr>
          </a:p>
        </p:txBody>
      </p:sp>
      <p:pic>
        <p:nvPicPr>
          <p:cNvPr id="74781" name="Picture 8" descr="RM VAS">
            <a:extLst>
              <a:ext uri="{FF2B5EF4-FFF2-40B4-BE49-F238E27FC236}">
                <a16:creationId xmlns:a16="http://schemas.microsoft.com/office/drawing/2014/main" xmlns="" id="{2D303B4E-84F8-4945-B801-BC7806BFD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2" t="63693" r="50417" b="19766"/>
          <a:stretch>
            <a:fillRect/>
          </a:stretch>
        </p:blipFill>
        <p:spPr bwMode="auto">
          <a:xfrm>
            <a:off x="7504114" y="2276476"/>
            <a:ext cx="121602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82" name="Picture 8" descr="RM VAS">
            <a:extLst>
              <a:ext uri="{FF2B5EF4-FFF2-40B4-BE49-F238E27FC236}">
                <a16:creationId xmlns:a16="http://schemas.microsoft.com/office/drawing/2014/main" xmlns="" id="{FA8E590D-2E1D-D646-A666-20AF7D74E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4" t="62880" r="21217" b="18140"/>
          <a:stretch>
            <a:fillRect/>
          </a:stretch>
        </p:blipFill>
        <p:spPr bwMode="auto">
          <a:xfrm>
            <a:off x="5969000" y="3408363"/>
            <a:ext cx="1150938" cy="741362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83" name="Rectangle 2">
            <a:extLst>
              <a:ext uri="{FF2B5EF4-FFF2-40B4-BE49-F238E27FC236}">
                <a16:creationId xmlns:a16="http://schemas.microsoft.com/office/drawing/2014/main" xmlns="" id="{6F08E20E-AEF1-3E42-9190-A57FF98B4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1789" y="765176"/>
            <a:ext cx="26511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600">
                <a:solidFill>
                  <a:srgbClr val="000000"/>
                </a:solidFill>
              </a:rPr>
              <a:t>Agisce su tutta la parete faringea con un sostegno pneumatico che ne impedisce il collasso durante il sonno</a:t>
            </a:r>
          </a:p>
        </p:txBody>
      </p:sp>
      <p:sp>
        <p:nvSpPr>
          <p:cNvPr id="74784" name="AutoShape 35">
            <a:extLst>
              <a:ext uri="{FF2B5EF4-FFF2-40B4-BE49-F238E27FC236}">
                <a16:creationId xmlns:a16="http://schemas.microsoft.com/office/drawing/2014/main" xmlns="" id="{C749CFB5-083C-9F4A-B7A4-4E74DE3AFDF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488614" y="6669088"/>
            <a:ext cx="179387" cy="188912"/>
          </a:xfrm>
          <a:prstGeom prst="rtTriangle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it-IT" altLang="it-IT" sz="18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1978C75F-F34B-0A43-9D72-DFC597BE0D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67171"/>
      </p:ext>
    </p:extLst>
  </p:cSld>
  <p:clrMapOvr>
    <a:masterClrMapping/>
  </p:clrMapOvr>
  <p:transition advTm="376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>
            <a:extLst>
              <a:ext uri="{FF2B5EF4-FFF2-40B4-BE49-F238E27FC236}">
                <a16:creationId xmlns:a16="http://schemas.microsoft.com/office/drawing/2014/main" xmlns="" id="{6CAA4C87-C479-3048-AD7D-BD86556B1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49325"/>
            <a:ext cx="6773863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23" name="Text Box 2">
            <a:extLst>
              <a:ext uri="{FF2B5EF4-FFF2-40B4-BE49-F238E27FC236}">
                <a16:creationId xmlns:a16="http://schemas.microsoft.com/office/drawing/2014/main" xmlns="" id="{5D831C04-1C80-954A-AC48-954AF7B2E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5505450"/>
            <a:ext cx="6480175" cy="1225550"/>
          </a:xfrm>
          <a:prstGeom prst="rect">
            <a:avLst/>
          </a:prstGeom>
          <a:solidFill>
            <a:srgbClr val="FF9966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90000" tIns="6804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457200" eaLnBrk="0" fontAlgn="base" hangingPunct="0">
              <a:spcBef>
                <a:spcPts val="45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914400" eaLnBrk="0" fontAlgn="base" hangingPunct="0">
              <a:spcBef>
                <a:spcPts val="45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1371600" eaLnBrk="0" fontAlgn="base" hangingPunct="0">
              <a:spcBef>
                <a:spcPts val="45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1828800" eaLnBrk="0" fontAlgn="base" hangingPunct="0">
              <a:spcBef>
                <a:spcPts val="45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Tx/>
              <a:buFontTx/>
              <a:buNone/>
            </a:pPr>
            <a:r>
              <a:rPr lang="de-DE" altLang="it-IT" sz="2600" b="1">
                <a:solidFill>
                  <a:srgbClr val="000000"/>
                </a:solidFill>
              </a:rPr>
              <a:t>Pcrit </a:t>
            </a:r>
            <a:r>
              <a:rPr lang="de-DE" altLang="it-IT" sz="2600">
                <a:solidFill>
                  <a:srgbClr val="000000"/>
                </a:solidFill>
              </a:rPr>
              <a:t>pressione critica faringea: è la pressione transmurale alla quale si verifica il collasso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13D227EF-327F-E84F-9111-E841662CD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949880"/>
      </p:ext>
    </p:extLst>
  </p:cSld>
  <p:clrMapOvr>
    <a:masterClrMapping/>
  </p:clrMapOvr>
  <p:transition spd="med" advTm="244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>
            <a:extLst>
              <a:ext uri="{FF2B5EF4-FFF2-40B4-BE49-F238E27FC236}">
                <a16:creationId xmlns:a16="http://schemas.microsoft.com/office/drawing/2014/main" xmlns="" id="{2F970025-32A4-0A4B-8D26-F662054B7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301625"/>
            <a:ext cx="8820150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3971" name="Picture 4">
            <a:extLst>
              <a:ext uri="{FF2B5EF4-FFF2-40B4-BE49-F238E27FC236}">
                <a16:creationId xmlns:a16="http://schemas.microsoft.com/office/drawing/2014/main" xmlns="" id="{459BB712-4DF5-9947-9E72-D172411BF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10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65088"/>
            <a:ext cx="979488" cy="817562"/>
          </a:xfrm>
          <a:prstGeom prst="rect">
            <a:avLst/>
          </a:prstGeom>
          <a:solidFill>
            <a:srgbClr val="00458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3972" name="Picture 5">
            <a:extLst>
              <a:ext uri="{FF2B5EF4-FFF2-40B4-BE49-F238E27FC236}">
                <a16:creationId xmlns:a16="http://schemas.microsoft.com/office/drawing/2014/main" xmlns="" id="{CA747386-552B-B04D-99FD-69B7A2ED4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513" y="95250"/>
            <a:ext cx="8509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260190CC-4030-2947-924D-CA3E4EEAC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92320"/>
      </p:ext>
    </p:extLst>
  </p:cSld>
  <p:clrMapOvr>
    <a:masterClrMapping/>
  </p:clrMapOvr>
  <p:transition spd="med" advTm="309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18" name="Group 1">
            <a:extLst>
              <a:ext uri="{FF2B5EF4-FFF2-40B4-BE49-F238E27FC236}">
                <a16:creationId xmlns:a16="http://schemas.microsoft.com/office/drawing/2014/main" xmlns="" id="{7AC9C6ED-945C-034E-85CC-1D637F7FC3C3}"/>
              </a:ext>
            </a:extLst>
          </p:cNvPr>
          <p:cNvGrpSpPr>
            <a:grpSpLocks/>
          </p:cNvGrpSpPr>
          <p:nvPr/>
        </p:nvGrpSpPr>
        <p:grpSpPr bwMode="auto">
          <a:xfrm>
            <a:off x="1573213" y="6089648"/>
            <a:ext cx="2990850" cy="644525"/>
            <a:chOff x="31" y="3836"/>
            <a:chExt cx="1884" cy="406"/>
          </a:xfrm>
        </p:grpSpPr>
        <p:pic>
          <p:nvPicPr>
            <p:cNvPr id="86039" name="Picture 2">
              <a:extLst>
                <a:ext uri="{FF2B5EF4-FFF2-40B4-BE49-F238E27FC236}">
                  <a16:creationId xmlns:a16="http://schemas.microsoft.com/office/drawing/2014/main" xmlns="" id="{5D70B878-0742-EB40-B042-CC93ACF3EC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" y="3836"/>
              <a:ext cx="1884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8435" name="Text Box 3">
              <a:extLst>
                <a:ext uri="{FF2B5EF4-FFF2-40B4-BE49-F238E27FC236}">
                  <a16:creationId xmlns:a16="http://schemas.microsoft.com/office/drawing/2014/main" xmlns="" id="{9406F363-BE0A-B245-9FE3-FD44DC011C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" y="3910"/>
              <a:ext cx="1677" cy="2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1pPr>
              <a:lvl2pPr marL="37931725" indent="-37474525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5pPr>
              <a:lvl6pPr marL="4572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6pPr>
              <a:lvl7pPr marL="9144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7pPr>
              <a:lvl8pPr marL="13716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8pPr>
              <a:lvl9pPr marL="18288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it-IT" altLang="it-IT" b="1">
                  <a:solidFill>
                    <a:srgbClr val="C9C2D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anose="020B0604020202020204" pitchFamily="34" charset="0"/>
                </a:rPr>
                <a:t>RESPIRO NORMALE</a:t>
              </a:r>
            </a:p>
          </p:txBody>
        </p:sp>
      </p:grpSp>
      <p:grpSp>
        <p:nvGrpSpPr>
          <p:cNvPr id="86019" name="Group 4">
            <a:extLst>
              <a:ext uri="{FF2B5EF4-FFF2-40B4-BE49-F238E27FC236}">
                <a16:creationId xmlns:a16="http://schemas.microsoft.com/office/drawing/2014/main" xmlns="" id="{561BAFC5-9F32-A14B-8713-D0C9AB0EAC08}"/>
              </a:ext>
            </a:extLst>
          </p:cNvPr>
          <p:cNvGrpSpPr>
            <a:grpSpLocks/>
          </p:cNvGrpSpPr>
          <p:nvPr/>
        </p:nvGrpSpPr>
        <p:grpSpPr bwMode="auto">
          <a:xfrm>
            <a:off x="2511426" y="4926017"/>
            <a:ext cx="3821113" cy="650875"/>
            <a:chOff x="622" y="3103"/>
            <a:chExt cx="2407" cy="410"/>
          </a:xfrm>
        </p:grpSpPr>
        <p:pic>
          <p:nvPicPr>
            <p:cNvPr id="86037" name="Picture 5">
              <a:extLst>
                <a:ext uri="{FF2B5EF4-FFF2-40B4-BE49-F238E27FC236}">
                  <a16:creationId xmlns:a16="http://schemas.microsoft.com/office/drawing/2014/main" xmlns="" id="{4C61EBE1-14F7-E644-8D86-13B5CE396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" y="3103"/>
              <a:ext cx="2407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8438" name="Text Box 6">
              <a:extLst>
                <a:ext uri="{FF2B5EF4-FFF2-40B4-BE49-F238E27FC236}">
                  <a16:creationId xmlns:a16="http://schemas.microsoft.com/office/drawing/2014/main" xmlns="" id="{0E59FEE8-4C93-1E41-AD7D-5DB523C28D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" y="3179"/>
              <a:ext cx="2221" cy="2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1pPr>
              <a:lvl2pPr marL="37931725" indent="-37474525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5pPr>
              <a:lvl6pPr marL="4572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6pPr>
              <a:lvl7pPr marL="9144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7pPr>
              <a:lvl8pPr marL="13716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8pPr>
              <a:lvl9pPr marL="18288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it-IT" altLang="it-IT" b="1">
                  <a:solidFill>
                    <a:srgbClr val="C9C2D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anose="020B0604020202020204" pitchFamily="34" charset="0"/>
                </a:rPr>
                <a:t>RUSSAMENTO SALTUARIO</a:t>
              </a:r>
            </a:p>
          </p:txBody>
        </p:sp>
      </p:grpSp>
      <p:grpSp>
        <p:nvGrpSpPr>
          <p:cNvPr id="86020" name="Group 7">
            <a:extLst>
              <a:ext uri="{FF2B5EF4-FFF2-40B4-BE49-F238E27FC236}">
                <a16:creationId xmlns:a16="http://schemas.microsoft.com/office/drawing/2014/main" xmlns="" id="{D2E31F97-B5E9-E44E-A87C-2385E365E7DB}"/>
              </a:ext>
            </a:extLst>
          </p:cNvPr>
          <p:cNvGrpSpPr>
            <a:grpSpLocks/>
          </p:cNvGrpSpPr>
          <p:nvPr/>
        </p:nvGrpSpPr>
        <p:grpSpPr bwMode="auto">
          <a:xfrm>
            <a:off x="3810001" y="3998916"/>
            <a:ext cx="4094163" cy="644525"/>
            <a:chOff x="1440" y="2519"/>
            <a:chExt cx="2579" cy="406"/>
          </a:xfrm>
        </p:grpSpPr>
        <p:pic>
          <p:nvPicPr>
            <p:cNvPr id="86035" name="Picture 8">
              <a:extLst>
                <a:ext uri="{FF2B5EF4-FFF2-40B4-BE49-F238E27FC236}">
                  <a16:creationId xmlns:a16="http://schemas.microsoft.com/office/drawing/2014/main" xmlns="" id="{B6E06206-08DC-C847-97B1-CC3702FCAE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519"/>
              <a:ext cx="2579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8441" name="Text Box 9">
              <a:extLst>
                <a:ext uri="{FF2B5EF4-FFF2-40B4-BE49-F238E27FC236}">
                  <a16:creationId xmlns:a16="http://schemas.microsoft.com/office/drawing/2014/main" xmlns="" id="{9440B1CA-7377-6846-BB2A-043A3FF05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9" y="2595"/>
              <a:ext cx="2403" cy="2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1pPr>
              <a:lvl2pPr marL="37931725" indent="-37474525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5pPr>
              <a:lvl6pPr marL="4572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6pPr>
              <a:lvl7pPr marL="9144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7pPr>
              <a:lvl8pPr marL="13716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8pPr>
              <a:lvl9pPr marL="18288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it-IT" altLang="it-IT" b="1">
                  <a:solidFill>
                    <a:srgbClr val="C9C2D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anose="020B0604020202020204" pitchFamily="34" charset="0"/>
                </a:rPr>
                <a:t>RUSSAMENTO PERSISTENTE</a:t>
              </a:r>
            </a:p>
          </p:txBody>
        </p:sp>
      </p:grpSp>
      <p:grpSp>
        <p:nvGrpSpPr>
          <p:cNvPr id="86021" name="Group 10">
            <a:extLst>
              <a:ext uri="{FF2B5EF4-FFF2-40B4-BE49-F238E27FC236}">
                <a16:creationId xmlns:a16="http://schemas.microsoft.com/office/drawing/2014/main" xmlns="" id="{D5638785-9D3F-3347-88CA-6772289AA3B0}"/>
              </a:ext>
            </a:extLst>
          </p:cNvPr>
          <p:cNvGrpSpPr>
            <a:grpSpLocks/>
          </p:cNvGrpSpPr>
          <p:nvPr/>
        </p:nvGrpSpPr>
        <p:grpSpPr bwMode="auto">
          <a:xfrm>
            <a:off x="5248276" y="3078164"/>
            <a:ext cx="1247775" cy="650875"/>
            <a:chOff x="2346" y="1939"/>
            <a:chExt cx="786" cy="410"/>
          </a:xfrm>
        </p:grpSpPr>
        <p:pic>
          <p:nvPicPr>
            <p:cNvPr id="86033" name="Picture 11">
              <a:extLst>
                <a:ext uri="{FF2B5EF4-FFF2-40B4-BE49-F238E27FC236}">
                  <a16:creationId xmlns:a16="http://schemas.microsoft.com/office/drawing/2014/main" xmlns="" id="{732DA0E6-1BBB-5B45-8975-079512B4E9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6" y="1939"/>
              <a:ext cx="786" cy="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8444" name="Text Box 12">
              <a:extLst>
                <a:ext uri="{FF2B5EF4-FFF2-40B4-BE49-F238E27FC236}">
                  <a16:creationId xmlns:a16="http://schemas.microsoft.com/office/drawing/2014/main" xmlns="" id="{66DF7A96-8B61-BE43-9F8A-CE559DDDEE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6" y="2015"/>
              <a:ext cx="634" cy="2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1pPr>
              <a:lvl2pPr marL="37931725" indent="-37474525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5pPr>
              <a:lvl6pPr marL="4572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6pPr>
              <a:lvl7pPr marL="9144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7pPr>
              <a:lvl8pPr marL="13716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8pPr>
              <a:lvl9pPr marL="18288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it-IT" altLang="it-IT" b="1">
                  <a:solidFill>
                    <a:srgbClr val="C9C2D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anose="020B0604020202020204" pitchFamily="34" charset="0"/>
                </a:rPr>
                <a:t>RERA</a:t>
              </a:r>
            </a:p>
          </p:txBody>
        </p:sp>
      </p:grpSp>
      <p:grpSp>
        <p:nvGrpSpPr>
          <p:cNvPr id="86022" name="Group 13">
            <a:extLst>
              <a:ext uri="{FF2B5EF4-FFF2-40B4-BE49-F238E27FC236}">
                <a16:creationId xmlns:a16="http://schemas.microsoft.com/office/drawing/2014/main" xmlns="" id="{3137F4D3-B33A-2941-961F-4DEAE6BA044D}"/>
              </a:ext>
            </a:extLst>
          </p:cNvPr>
          <p:cNvGrpSpPr>
            <a:grpSpLocks/>
          </p:cNvGrpSpPr>
          <p:nvPr/>
        </p:nvGrpSpPr>
        <p:grpSpPr bwMode="auto">
          <a:xfrm>
            <a:off x="6254751" y="2139951"/>
            <a:ext cx="1655763" cy="644525"/>
            <a:chOff x="2980" y="1348"/>
            <a:chExt cx="1043" cy="406"/>
          </a:xfrm>
        </p:grpSpPr>
        <p:pic>
          <p:nvPicPr>
            <p:cNvPr id="86031" name="Picture 14">
              <a:extLst>
                <a:ext uri="{FF2B5EF4-FFF2-40B4-BE49-F238E27FC236}">
                  <a16:creationId xmlns:a16="http://schemas.microsoft.com/office/drawing/2014/main" xmlns="" id="{D37426F2-BC54-0D4E-858A-512912DCE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0" y="1348"/>
              <a:ext cx="1043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8447" name="Text Box 15">
              <a:extLst>
                <a:ext uri="{FF2B5EF4-FFF2-40B4-BE49-F238E27FC236}">
                  <a16:creationId xmlns:a16="http://schemas.microsoft.com/office/drawing/2014/main" xmlns="" id="{DB2901C1-F9F2-674D-B3C9-C3E4EBD2C0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1" y="1423"/>
              <a:ext cx="861" cy="2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1pPr>
              <a:lvl2pPr marL="37931725" indent="-37474525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5pPr>
              <a:lvl6pPr marL="4572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6pPr>
              <a:lvl7pPr marL="9144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7pPr>
              <a:lvl8pPr marL="13716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8pPr>
              <a:lvl9pPr marL="18288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it-IT" altLang="it-IT" b="1">
                  <a:solidFill>
                    <a:srgbClr val="C9C2D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anose="020B0604020202020204" pitchFamily="34" charset="0"/>
                </a:rPr>
                <a:t>IPOPNEA</a:t>
              </a:r>
            </a:p>
          </p:txBody>
        </p:sp>
      </p:grpSp>
      <p:grpSp>
        <p:nvGrpSpPr>
          <p:cNvPr id="86023" name="Group 16">
            <a:extLst>
              <a:ext uri="{FF2B5EF4-FFF2-40B4-BE49-F238E27FC236}">
                <a16:creationId xmlns:a16="http://schemas.microsoft.com/office/drawing/2014/main" xmlns="" id="{ED0F7FC2-026D-F847-B62B-6D6E4802FDC7}"/>
              </a:ext>
            </a:extLst>
          </p:cNvPr>
          <p:cNvGrpSpPr>
            <a:grpSpLocks/>
          </p:cNvGrpSpPr>
          <p:nvPr/>
        </p:nvGrpSpPr>
        <p:grpSpPr bwMode="auto">
          <a:xfrm>
            <a:off x="7407275" y="1341439"/>
            <a:ext cx="1430338" cy="644525"/>
            <a:chOff x="3706" y="845"/>
            <a:chExt cx="901" cy="406"/>
          </a:xfrm>
        </p:grpSpPr>
        <p:pic>
          <p:nvPicPr>
            <p:cNvPr id="86029" name="Picture 17">
              <a:extLst>
                <a:ext uri="{FF2B5EF4-FFF2-40B4-BE49-F238E27FC236}">
                  <a16:creationId xmlns:a16="http://schemas.microsoft.com/office/drawing/2014/main" xmlns="" id="{B08666F4-9F63-6740-8E00-B4C47F1C0D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6" y="845"/>
              <a:ext cx="901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8450" name="Text Box 18">
              <a:extLst>
                <a:ext uri="{FF2B5EF4-FFF2-40B4-BE49-F238E27FC236}">
                  <a16:creationId xmlns:a16="http://schemas.microsoft.com/office/drawing/2014/main" xmlns="" id="{B4299441-9076-744D-A8B5-A801FC7DD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7" y="920"/>
              <a:ext cx="750" cy="2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1pPr>
              <a:lvl2pPr marL="37931725" indent="-37474525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5pPr>
              <a:lvl6pPr marL="4572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6pPr>
              <a:lvl7pPr marL="9144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7pPr>
              <a:lvl8pPr marL="13716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8pPr>
              <a:lvl9pPr marL="18288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it-IT" altLang="it-IT" b="1">
                  <a:solidFill>
                    <a:srgbClr val="C9C2D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anose="020B0604020202020204" pitchFamily="34" charset="0"/>
                </a:rPr>
                <a:t>APNEA</a:t>
              </a:r>
            </a:p>
          </p:txBody>
        </p:sp>
      </p:grpSp>
      <p:grpSp>
        <p:nvGrpSpPr>
          <p:cNvPr id="86024" name="Group 19">
            <a:extLst>
              <a:ext uri="{FF2B5EF4-FFF2-40B4-BE49-F238E27FC236}">
                <a16:creationId xmlns:a16="http://schemas.microsoft.com/office/drawing/2014/main" xmlns="" id="{84C09A93-4B06-024E-9C74-D3D5B2481B0B}"/>
              </a:ext>
            </a:extLst>
          </p:cNvPr>
          <p:cNvGrpSpPr>
            <a:grpSpLocks/>
          </p:cNvGrpSpPr>
          <p:nvPr/>
        </p:nvGrpSpPr>
        <p:grpSpPr bwMode="auto">
          <a:xfrm>
            <a:off x="8345488" y="573089"/>
            <a:ext cx="2108200" cy="644525"/>
            <a:chOff x="4297" y="361"/>
            <a:chExt cx="1328" cy="406"/>
          </a:xfrm>
        </p:grpSpPr>
        <p:pic>
          <p:nvPicPr>
            <p:cNvPr id="86027" name="Picture 20">
              <a:extLst>
                <a:ext uri="{FF2B5EF4-FFF2-40B4-BE49-F238E27FC236}">
                  <a16:creationId xmlns:a16="http://schemas.microsoft.com/office/drawing/2014/main" xmlns="" id="{66036CC5-341C-424D-9355-BB8C8B1DA7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7" y="361"/>
              <a:ext cx="1328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8453" name="Text Box 21">
              <a:extLst>
                <a:ext uri="{FF2B5EF4-FFF2-40B4-BE49-F238E27FC236}">
                  <a16:creationId xmlns:a16="http://schemas.microsoft.com/office/drawing/2014/main" xmlns="" id="{528DB723-024B-1345-8613-D0A965228F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7" y="436"/>
              <a:ext cx="1179" cy="2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1pPr>
              <a:lvl2pPr marL="37931725" indent="-37474525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5pPr>
              <a:lvl6pPr marL="4572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6pPr>
              <a:lvl7pPr marL="9144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7pPr>
              <a:lvl8pPr marL="13716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8pPr>
              <a:lvl9pPr marL="1828800" eaLnBrk="0" fontAlgn="base" hangingPunct="0">
                <a:spcBef>
                  <a:spcPts val="45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cs typeface="Lucida Sans Unicode" panose="020B0602030504020204" pitchFamily="34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it-IT" altLang="it-IT" b="1">
                  <a:solidFill>
                    <a:srgbClr val="C9C2D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anose="020B0604020202020204" pitchFamily="34" charset="0"/>
                </a:rPr>
                <a:t>OSAS</a:t>
              </a:r>
            </a:p>
          </p:txBody>
        </p:sp>
      </p:grpSp>
      <p:pic>
        <p:nvPicPr>
          <p:cNvPr id="86025" name="Picture 22">
            <a:extLst>
              <a:ext uri="{FF2B5EF4-FFF2-40B4-BE49-F238E27FC236}">
                <a16:creationId xmlns:a16="http://schemas.microsoft.com/office/drawing/2014/main" xmlns="" id="{690B0BC2-597B-9743-B3BF-F614B52BE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85725"/>
            <a:ext cx="7096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8455" name="AutoShape 23">
            <a:extLst>
              <a:ext uri="{FF2B5EF4-FFF2-40B4-BE49-F238E27FC236}">
                <a16:creationId xmlns:a16="http://schemas.microsoft.com/office/drawing/2014/main" xmlns="" id="{73B5B44E-D3F9-CF42-9E68-2451C015B83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847850" y="917575"/>
            <a:ext cx="5543550" cy="4527550"/>
          </a:xfrm>
          <a:prstGeom prst="straightConnector1">
            <a:avLst/>
          </a:prstGeom>
          <a:noFill/>
          <a:ln w="76320" cap="rnd">
            <a:solidFill>
              <a:srgbClr val="6585CF"/>
            </a:solidFill>
            <a:miter lim="800000"/>
            <a:headEnd type="oval" w="med" len="med"/>
            <a:tailEnd type="triangle" w="lg" len="lg"/>
          </a:ln>
          <a:effectLst>
            <a:outerShdw blurRad="63500" dist="38184" dir="2700000" algn="ctr" rotWithShape="0">
              <a:srgbClr val="000000">
                <a:alpha val="40033"/>
              </a:srgbClr>
            </a:outerShdw>
          </a:effectLst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CE07E1C6-39C4-1247-9E07-F1CCD9835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10306"/>
      </p:ext>
    </p:extLst>
  </p:cSld>
  <p:clrMapOvr>
    <a:masterClrMapping/>
  </p:clrMapOvr>
  <p:transition advTm="20428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">
            <a:extLst>
              <a:ext uri="{FF2B5EF4-FFF2-40B4-BE49-F238E27FC236}">
                <a16:creationId xmlns:a16="http://schemas.microsoft.com/office/drawing/2014/main" xmlns="" id="{10360B92-27A7-0841-8942-ED055CF3B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8764"/>
            <a:ext cx="9144000" cy="634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8067" name="Text Box 2">
            <a:extLst>
              <a:ext uri="{FF2B5EF4-FFF2-40B4-BE49-F238E27FC236}">
                <a16:creationId xmlns:a16="http://schemas.microsoft.com/office/drawing/2014/main" xmlns="" id="{BDCD916E-834F-9D4E-B53A-D4012A9AA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0" y="1125538"/>
            <a:ext cx="597693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457200" eaLnBrk="0" fontAlgn="base" hangingPunct="0">
              <a:spcBef>
                <a:spcPts val="45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914400" eaLnBrk="0" fontAlgn="base" hangingPunct="0">
              <a:spcBef>
                <a:spcPts val="45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1371600" eaLnBrk="0" fontAlgn="base" hangingPunct="0">
              <a:spcBef>
                <a:spcPts val="45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1828800" eaLnBrk="0" fontAlgn="base" hangingPunct="0">
              <a:spcBef>
                <a:spcPts val="45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2000">
                <a:solidFill>
                  <a:srgbClr val="000000"/>
                </a:solidFill>
              </a:rPr>
              <a:t>SEGNI &amp; SINTOMI</a:t>
            </a:r>
          </a:p>
        </p:txBody>
      </p:sp>
      <p:sp>
        <p:nvSpPr>
          <p:cNvPr id="88068" name="Text Box 3">
            <a:extLst>
              <a:ext uri="{FF2B5EF4-FFF2-40B4-BE49-F238E27FC236}">
                <a16:creationId xmlns:a16="http://schemas.microsoft.com/office/drawing/2014/main" xmlns="" id="{219B2982-D788-8347-9FA5-0A94AD4FD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1" y="1547813"/>
            <a:ext cx="6119813" cy="2952750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342900" indent="-325438"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457200" eaLnBrk="0" fontAlgn="base" hangingPunct="0">
              <a:spcBef>
                <a:spcPts val="45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914400" eaLnBrk="0" fontAlgn="base" hangingPunct="0">
              <a:spcBef>
                <a:spcPts val="45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1371600" eaLnBrk="0" fontAlgn="base" hangingPunct="0">
              <a:spcBef>
                <a:spcPts val="45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1828800" eaLnBrk="0" fontAlgn="base" hangingPunct="0">
              <a:spcBef>
                <a:spcPts val="45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ts val="800"/>
              </a:spcBef>
            </a:pPr>
            <a:r>
              <a:rPr lang="it-IT" altLang="it-IT" sz="2000">
                <a:solidFill>
                  <a:srgbClr val="000000"/>
                </a:solidFill>
              </a:rPr>
              <a:t>DIURNI</a:t>
            </a:r>
          </a:p>
          <a:p>
            <a:pPr eaLnBrk="1" hangingPunct="1">
              <a:spcBef>
                <a:spcPts val="800"/>
              </a:spcBef>
            </a:pPr>
            <a:r>
              <a:rPr lang="it-IT" altLang="it-IT" sz="2000">
                <a:solidFill>
                  <a:srgbClr val="000000"/>
                </a:solidFill>
              </a:rPr>
              <a:t>Sonnolenza diurna</a:t>
            </a:r>
          </a:p>
          <a:p>
            <a:pPr eaLnBrk="1" hangingPunct="1">
              <a:spcBef>
                <a:spcPts val="800"/>
              </a:spcBef>
            </a:pPr>
            <a:r>
              <a:rPr lang="it-IT" altLang="it-IT" sz="2000">
                <a:solidFill>
                  <a:srgbClr val="000000"/>
                </a:solidFill>
              </a:rPr>
              <a:t>turbe dell’umore</a:t>
            </a:r>
          </a:p>
          <a:p>
            <a:pPr eaLnBrk="1" hangingPunct="1">
              <a:spcBef>
                <a:spcPts val="800"/>
              </a:spcBef>
            </a:pPr>
            <a:r>
              <a:rPr lang="it-IT" altLang="it-IT" sz="2000">
                <a:solidFill>
                  <a:srgbClr val="000000"/>
                </a:solidFill>
              </a:rPr>
              <a:t>cefalea mattutina</a:t>
            </a:r>
          </a:p>
          <a:p>
            <a:pPr eaLnBrk="1" hangingPunct="1">
              <a:spcBef>
                <a:spcPts val="800"/>
              </a:spcBef>
            </a:pPr>
            <a:r>
              <a:rPr lang="it-IT" altLang="it-IT" sz="2000">
                <a:solidFill>
                  <a:srgbClr val="000000"/>
                </a:solidFill>
              </a:rPr>
              <a:t>deficit di memoria, attenzione e apprendimento</a:t>
            </a:r>
          </a:p>
          <a:p>
            <a:pPr eaLnBrk="1" hangingPunct="1">
              <a:spcBef>
                <a:spcPts val="800"/>
              </a:spcBef>
            </a:pPr>
            <a:r>
              <a:rPr lang="it-IT" altLang="it-IT" sz="2000">
                <a:solidFill>
                  <a:srgbClr val="000000"/>
                </a:solidFill>
              </a:rPr>
              <a:t>impotenza</a:t>
            </a:r>
          </a:p>
        </p:txBody>
      </p:sp>
      <p:pic>
        <p:nvPicPr>
          <p:cNvPr id="88069" name="Picture 4">
            <a:extLst>
              <a:ext uri="{FF2B5EF4-FFF2-40B4-BE49-F238E27FC236}">
                <a16:creationId xmlns:a16="http://schemas.microsoft.com/office/drawing/2014/main" xmlns="" id="{611D84D1-268F-0640-A2A4-02EA0A048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249864"/>
            <a:ext cx="2411413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389" name="Text Box 5">
            <a:extLst>
              <a:ext uri="{FF2B5EF4-FFF2-40B4-BE49-F238E27FC236}">
                <a16:creationId xmlns:a16="http://schemas.microsoft.com/office/drawing/2014/main" xmlns="" id="{0E5E5FC0-9E89-0545-AD2E-5B942CCBD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1" y="1524000"/>
            <a:ext cx="6119813" cy="29527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lIns="0" tIns="0" rIns="0" bIns="0" anchor="ctr"/>
          <a:lstStyle>
            <a:lvl1pPr marL="342900" indent="-325438"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 marL="37931725" indent="-37474525"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457200" eaLnBrk="0" fontAlgn="base" hangingPunct="0">
              <a:spcBef>
                <a:spcPts val="45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914400" eaLnBrk="0" fontAlgn="base" hangingPunct="0">
              <a:spcBef>
                <a:spcPts val="45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1371600" eaLnBrk="0" fontAlgn="base" hangingPunct="0">
              <a:spcBef>
                <a:spcPts val="45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1828800" eaLnBrk="0" fontAlgn="base" hangingPunct="0">
              <a:spcBef>
                <a:spcPts val="45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ts val="800"/>
              </a:spcBef>
            </a:pPr>
            <a:r>
              <a:rPr lang="it-IT" altLang="it-IT" sz="2000" dirty="0">
                <a:solidFill>
                  <a:srgbClr val="000000"/>
                </a:solidFill>
              </a:rPr>
              <a:t>NOTTURNI</a:t>
            </a:r>
          </a:p>
          <a:p>
            <a:pPr eaLnBrk="1" hangingPunct="1">
              <a:spcBef>
                <a:spcPts val="800"/>
              </a:spcBef>
            </a:pPr>
            <a:r>
              <a:rPr lang="it-IT" altLang="it-IT" sz="2000" dirty="0">
                <a:solidFill>
                  <a:srgbClr val="000000"/>
                </a:solidFill>
              </a:rPr>
              <a:t>Russamento</a:t>
            </a:r>
          </a:p>
          <a:p>
            <a:pPr eaLnBrk="1" hangingPunct="1">
              <a:spcBef>
                <a:spcPts val="800"/>
              </a:spcBef>
            </a:pPr>
            <a:r>
              <a:rPr lang="it-IT" altLang="it-IT" sz="2000" dirty="0">
                <a:solidFill>
                  <a:srgbClr val="000000"/>
                </a:solidFill>
              </a:rPr>
              <a:t>Apnee</a:t>
            </a:r>
          </a:p>
          <a:p>
            <a:pPr eaLnBrk="1" hangingPunct="1">
              <a:spcBef>
                <a:spcPts val="800"/>
              </a:spcBef>
            </a:pPr>
            <a:r>
              <a:rPr lang="it-IT" altLang="it-IT" sz="2000" dirty="0">
                <a:solidFill>
                  <a:srgbClr val="000000"/>
                </a:solidFill>
              </a:rPr>
              <a:t>Risvegli con sensazione di soffocamento</a:t>
            </a:r>
          </a:p>
          <a:p>
            <a:pPr eaLnBrk="1" hangingPunct="1">
              <a:spcBef>
                <a:spcPts val="800"/>
              </a:spcBef>
            </a:pPr>
            <a:r>
              <a:rPr lang="it-IT" altLang="it-IT" sz="2000" dirty="0">
                <a:solidFill>
                  <a:srgbClr val="000000"/>
                </a:solidFill>
              </a:rPr>
              <a:t>Insonnia</a:t>
            </a:r>
          </a:p>
          <a:p>
            <a:pPr eaLnBrk="1" hangingPunct="1">
              <a:spcBef>
                <a:spcPts val="800"/>
              </a:spcBef>
            </a:pPr>
            <a:r>
              <a:rPr lang="it-IT" altLang="it-IT" sz="2000" dirty="0">
                <a:solidFill>
                  <a:srgbClr val="000000"/>
                </a:solidFill>
              </a:rPr>
              <a:t>Nicturia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2E627776-3CDE-0D4F-BC49-E7447AB9C2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277205"/>
      </p:ext>
    </p:extLst>
  </p:cSld>
  <p:clrMapOvr>
    <a:masterClrMapping/>
  </p:clrMapOvr>
  <p:transition spd="med" advTm="128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 additive="repl">
                                        <p:cTn id="11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1905000" y="523876"/>
            <a:ext cx="8382000" cy="3079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latin typeface="Arial" pitchFamily="34" charset="0"/>
                <a:cs typeface="Arial" pitchFamily="34" charset="0"/>
              </a:rPr>
              <a:t>Figure 2 </a:t>
            </a:r>
            <a:r>
              <a:rPr lang="en-US" sz="1400" dirty="0">
                <a:latin typeface="Arial" pitchFamily="34" charset="0"/>
                <a:ea typeface="MS PGothic" pitchFamily="34" charset="-128"/>
                <a:cs typeface="Arial" pitchFamily="34" charset="0"/>
              </a:rPr>
              <a:t>Global prevalence of sleep </a:t>
            </a:r>
            <a:r>
              <a:rPr lang="en-US" sz="1400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apnoea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Text Box 15"/>
          <p:cNvSpPr txBox="1">
            <a:spLocks noChangeArrowheads="1"/>
          </p:cNvSpPr>
          <p:nvPr/>
        </p:nvSpPr>
        <p:spPr bwMode="auto">
          <a:xfrm>
            <a:off x="2209800" y="6275389"/>
            <a:ext cx="7772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it-IT" sz="900">
                <a:latin typeface="Arial" charset="0"/>
              </a:rPr>
              <a:t>Lévy, P. </a:t>
            </a:r>
            <a:r>
              <a:rPr lang="en-US" altLang="it-IT" sz="900" i="1">
                <a:latin typeface="Arial" charset="0"/>
              </a:rPr>
              <a:t>et al. </a:t>
            </a:r>
            <a:r>
              <a:rPr lang="en-GB" altLang="it-IT" sz="900">
                <a:latin typeface="Arial" charset="0"/>
              </a:rPr>
              <a:t>(2015) </a:t>
            </a:r>
            <a:r>
              <a:rPr lang="en-US" altLang="it-IT" sz="900">
                <a:latin typeface="Arial" charset="0"/>
              </a:rPr>
              <a:t>Obstructive sleep apnoea syndrome</a:t>
            </a:r>
          </a:p>
          <a:p>
            <a:pPr algn="ctr" eaLnBrk="1" hangingPunct="1"/>
            <a:r>
              <a:rPr lang="en-US" altLang="it-IT" sz="900" i="1">
                <a:latin typeface="Arial" charset="0"/>
              </a:rPr>
              <a:t>Nat. Rev. Dis. Primers </a:t>
            </a:r>
            <a:r>
              <a:rPr lang="en-US" altLang="it-IT" sz="900">
                <a:latin typeface="Arial" charset="0"/>
              </a:rPr>
              <a:t>doi:10.1038/nrdp.2015.15</a:t>
            </a:r>
          </a:p>
        </p:txBody>
      </p:sp>
      <p:pic>
        <p:nvPicPr>
          <p:cNvPr id="2052" name="Picture 5" descr="D:\kuloth\2015\04-June\20-06-2015\nrdp_issue\slides_img\nrdp201515-f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450975"/>
            <a:ext cx="7143750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0806B3F8-5F27-B945-A3B1-FCF3FC036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6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23"/>
    </mc:Choice>
    <mc:Fallback xmlns="">
      <p:transition spd="slow" advTm="40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xmlns="" id="{FB4BAA66-0038-B648-A546-D7A127C85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1" y="69851"/>
            <a:ext cx="5108575" cy="33305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Text Box 3">
            <a:extLst>
              <a:ext uri="{FF2B5EF4-FFF2-40B4-BE49-F238E27FC236}">
                <a16:creationId xmlns:a16="http://schemas.microsoft.com/office/drawing/2014/main" xmlns="" id="{0E3958A8-060F-3841-A485-8DC52CDDC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576" y="2609851"/>
            <a:ext cx="307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800">
                <a:solidFill>
                  <a:schemeClr val="folHlink"/>
                </a:solidFill>
                <a:latin typeface="Arial" panose="020B0604020202020204" pitchFamily="34" charset="0"/>
              </a:rPr>
              <a:t>Long-term </a:t>
            </a:r>
          </a:p>
          <a:p>
            <a:r>
              <a:rPr lang="it-IT" altLang="it-IT" sz="2800">
                <a:solidFill>
                  <a:schemeClr val="folHlink"/>
                </a:solidFill>
                <a:latin typeface="Arial" panose="020B0604020202020204" pitchFamily="34" charset="0"/>
              </a:rPr>
              <a:t>cardiovascular </a:t>
            </a:r>
          </a:p>
          <a:p>
            <a:r>
              <a:rPr lang="it-IT" altLang="it-IT" sz="2800">
                <a:solidFill>
                  <a:schemeClr val="folHlink"/>
                </a:solidFill>
                <a:latin typeface="Arial" panose="020B0604020202020204" pitchFamily="34" charset="0"/>
              </a:rPr>
              <a:t>outcomes </a:t>
            </a:r>
          </a:p>
          <a:p>
            <a:r>
              <a:rPr lang="it-IT" altLang="it-IT" sz="2800">
                <a:solidFill>
                  <a:schemeClr val="folHlink"/>
                </a:solidFill>
                <a:latin typeface="Arial" panose="020B0604020202020204" pitchFamily="34" charset="0"/>
              </a:rPr>
              <a:t>in men with OSAS</a:t>
            </a:r>
          </a:p>
        </p:txBody>
      </p:sp>
      <p:sp>
        <p:nvSpPr>
          <p:cNvPr id="75780" name="Text Box 4">
            <a:extLst>
              <a:ext uri="{FF2B5EF4-FFF2-40B4-BE49-F238E27FC236}">
                <a16:creationId xmlns:a16="http://schemas.microsoft.com/office/drawing/2014/main" xmlns="" id="{CDF1B908-0CF2-A24D-9953-561E4A7C9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9775" y="5819776"/>
            <a:ext cx="29797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2000">
                <a:latin typeface="Arial" panose="020B0604020202020204" pitchFamily="34" charset="0"/>
              </a:rPr>
              <a:t>Marin et al. Lancet 2005;</a:t>
            </a:r>
          </a:p>
          <a:p>
            <a:r>
              <a:rPr lang="it-IT" altLang="it-IT" sz="2000">
                <a:latin typeface="Arial" panose="020B0604020202020204" pitchFamily="34" charset="0"/>
              </a:rPr>
              <a:t>365: 1046-1053</a:t>
            </a:r>
          </a:p>
        </p:txBody>
      </p:sp>
      <p:pic>
        <p:nvPicPr>
          <p:cNvPr id="75781" name="Picture 5">
            <a:extLst>
              <a:ext uri="{FF2B5EF4-FFF2-40B4-BE49-F238E27FC236}">
                <a16:creationId xmlns:a16="http://schemas.microsoft.com/office/drawing/2014/main" xmlns="" id="{79E97E8B-A1F2-6A42-ADDB-60CFEC2B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9" y="3473451"/>
            <a:ext cx="5126037" cy="32988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71A56827-2A37-DB42-B20D-E499FC73F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09"/>
    </mc:Choice>
    <mc:Fallback xmlns="">
      <p:transition spd="slow" advTm="68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1905000" y="523876"/>
            <a:ext cx="838200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 err="1">
                <a:latin typeface="Arial" pitchFamily="34" charset="0"/>
                <a:cs typeface="Arial" pitchFamily="34" charset="0"/>
              </a:rPr>
              <a:t>Modificazioni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maxillo-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facciali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e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variazioni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dei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tessuti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molli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che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avvengono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in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corso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di OSAS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6" descr="D:\kuloth\2015\04-June\20-06-2015\nrdp_issue\slides_img\nrdp201515-f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64" y="1776414"/>
            <a:ext cx="9289471" cy="533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E46256C2-106A-DC40-A1ED-FDDE1322A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5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87"/>
    </mc:Choice>
    <mc:Fallback xmlns="">
      <p:transition spd="slow" advTm="57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1905000" y="232931"/>
            <a:ext cx="838200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Ruolo</a:t>
            </a:r>
            <a:r>
              <a:rPr lang="en-US" sz="2000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dell’obesità</a:t>
            </a:r>
            <a:r>
              <a:rPr lang="en-US" sz="2000" b="1" dirty="0"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nell’OSAS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6" descr="D:\kuloth\2015\04-June\20-06-2015\nrdp_issue\slides_img\nrdp201515-f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2" y="1270000"/>
            <a:ext cx="9123218" cy="585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057FE917-3306-9740-AED1-B31919F7D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15"/>
    </mc:Choice>
    <mc:Fallback xmlns="">
      <p:transition spd="slow" advTm="43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4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33812</TotalTime>
  <Words>639</Words>
  <Application>Microsoft Office PowerPoint</Application>
  <PresentationFormat>Personalizzato</PresentationFormat>
  <Paragraphs>98</Paragraphs>
  <Slides>19</Slides>
  <Notes>13</Notes>
  <HiddenSlides>0</HiddenSlides>
  <MMClips>19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Lo stress ossidativo promuove l'attivazione simpatica, l'infiammazione cellulare e sistemica e le comorbidità vascolari nell’OSAS.</vt:lpstr>
      <vt:lpstr>Presentazione standard di PowerPoint</vt:lpstr>
      <vt:lpstr>Presentazione standard di PowerPoint</vt:lpstr>
      <vt:lpstr>CONDIZIONI FAVORENTI L’OSAS</vt:lpstr>
      <vt:lpstr>L’IPERSONNIA NELL’OSAS (non 100% casi!)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Fisiopatologia Medica  Malattie dell’apparato respiratorio</dc:title>
  <dc:creator>marco.confalonieri@asuits.sanita.fvg.it</dc:creator>
  <cp:lastModifiedBy>Luca</cp:lastModifiedBy>
  <cp:revision>272</cp:revision>
  <dcterms:created xsi:type="dcterms:W3CDTF">2017-11-05T20:32:28Z</dcterms:created>
  <dcterms:modified xsi:type="dcterms:W3CDTF">2021-01-07T19:58:15Z</dcterms:modified>
</cp:coreProperties>
</file>