
<file path=[Content_Types].xml><?xml version="1.0" encoding="utf-8"?>
<Types xmlns="http://schemas.openxmlformats.org/package/2006/content-types">
  <Default Extension="png" ContentType="image/png"/>
  <Default Extension="m4a" ContentType="audio/unknown"/>
  <Default Extension="jpeg" ContentType="image/jpeg"/>
  <Default Extension="rels" ContentType="application/vnd.openxmlformats-package.relationships+xml"/>
  <Default Extension="xml" ContentType="application/xml"/>
  <Default Extension="tiff" ContentType="image/tif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11"/>
  </p:notesMasterIdLst>
  <p:sldIdLst>
    <p:sldId id="273" r:id="rId2"/>
    <p:sldId id="272" r:id="rId3"/>
    <p:sldId id="553" r:id="rId4"/>
    <p:sldId id="5019" r:id="rId5"/>
    <p:sldId id="5020" r:id="rId6"/>
    <p:sldId id="1957" r:id="rId7"/>
    <p:sldId id="1950" r:id="rId8"/>
    <p:sldId id="1951" r:id="rId9"/>
    <p:sldId id="326" r:id="rId10"/>
  </p:sldIdLst>
  <p:sldSz cx="12192000" cy="6858000"/>
  <p:notesSz cx="6858000" cy="9144000"/>
  <p:defaultTextStyle>
    <a:defPPr>
      <a:defRPr lang="it-I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ext>
    <p:ext uri="{2D200454-40CA-4A62-9FC3-DE9A4176ACB9}">
      <p15:notesGuideLst xmlns:p15="http://schemas.microsoft.com/office/powerpoint/2012/main" xmlns=""/>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8AD8"/>
    <a:srgbClr val="0432FF"/>
    <a:srgbClr val="FF7E79"/>
    <a:srgbClr val="0096F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SorterView">
  <p:normalViewPr>
    <p:restoredLeft sz="34843"/>
    <p:restoredTop sz="94624"/>
  </p:normalViewPr>
  <p:slideViewPr>
    <p:cSldViewPr snapToGrid="0" snapToObjects="1">
      <p:cViewPr varScale="1">
        <p:scale>
          <a:sx n="93" d="100"/>
          <a:sy n="93" d="100"/>
        </p:scale>
        <p:origin x="216" y="584"/>
      </p:cViewPr>
      <p:guideLst/>
    </p:cSldViewPr>
  </p:slideViewPr>
  <p:notesTextViewPr>
    <p:cViewPr>
      <p:scale>
        <a:sx n="1" d="1"/>
        <a:sy n="1" d="1"/>
      </p:scale>
      <p:origin x="0" y="0"/>
    </p:cViewPr>
  </p:notesTextViewPr>
  <p:sorterViewPr>
    <p:cViewPr>
      <p:scale>
        <a:sx n="80" d="100"/>
        <a:sy n="80" d="100"/>
      </p:scale>
      <p:origin x="0" y="0"/>
    </p:cViewPr>
  </p:sorterViewPr>
  <p:notesViewPr>
    <p:cSldViewPr snapToGrid="0" snapToObjects="1">
      <p:cViewPr varScale="1">
        <p:scale>
          <a:sx n="88" d="100"/>
          <a:sy n="88" d="100"/>
        </p:scale>
        <p:origin x="3872" y="192"/>
      </p:cViewPr>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tableStyles" Target="tableStyle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Segnaposto intestazione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it-IT"/>
          </a:p>
        </p:txBody>
      </p:sp>
      <p:sp>
        <p:nvSpPr>
          <p:cNvPr id="3" name="Segnaposto data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996590F8-DEB8-2845-AEF6-520DEBCE72EB}" type="datetimeFigureOut">
              <a:rPr lang="it-IT" smtClean="0"/>
              <a:t>07/01/2021</a:t>
            </a:fld>
            <a:endParaRPr lang="it-IT"/>
          </a:p>
        </p:txBody>
      </p:sp>
      <p:sp>
        <p:nvSpPr>
          <p:cNvPr id="4" name="Segnaposto immagine diapositiva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it-IT"/>
          </a:p>
        </p:txBody>
      </p:sp>
      <p:sp>
        <p:nvSpPr>
          <p:cNvPr id="5" name="Segnaposto note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6" name="Segnaposto piè di pagina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it-IT"/>
          </a:p>
        </p:txBody>
      </p:sp>
      <p:sp>
        <p:nvSpPr>
          <p:cNvPr id="7" name="Segnaposto numero diapositiva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4D883757-E627-D848-9FED-D4DA2D0F4828}" type="slidenum">
              <a:rPr lang="it-IT" smtClean="0"/>
              <a:t>‹N›</a:t>
            </a:fld>
            <a:endParaRPr lang="it-IT"/>
          </a:p>
        </p:txBody>
      </p:sp>
    </p:spTree>
    <p:extLst>
      <p:ext uri="{BB962C8B-B14F-4D97-AF65-F5344CB8AC3E}">
        <p14:creationId xmlns:p14="http://schemas.microsoft.com/office/powerpoint/2010/main" val="32991858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xmlns="" id="{4A319A5F-4002-9C46-BCBA-70E1D888D5C4}"/>
              </a:ext>
            </a:extLst>
          </p:cNvPr>
          <p:cNvSpPr>
            <a:spLocks noGrp="1" noChangeArrowheads="1"/>
          </p:cNvSpPr>
          <p:nvPr>
            <p:ph type="sldNum"/>
          </p:nvPr>
        </p:nvSpPr>
        <p:spPr>
          <a:ln/>
        </p:spPr>
        <p:txBody>
          <a:bodyPr/>
          <a:lstStyle/>
          <a:p>
            <a:fld id="{29C95241-E056-F346-8E1E-976DD7E4FCAA}" type="slidenum">
              <a:rPr lang="en-US" altLang="it-IT"/>
              <a:pPr/>
              <a:t>6</a:t>
            </a:fld>
            <a:endParaRPr lang="en-US" altLang="it-IT"/>
          </a:p>
        </p:txBody>
      </p:sp>
      <p:sp>
        <p:nvSpPr>
          <p:cNvPr id="14337" name="Text Box 1">
            <a:extLst>
              <a:ext uri="{FF2B5EF4-FFF2-40B4-BE49-F238E27FC236}">
                <a16:creationId xmlns:a16="http://schemas.microsoft.com/office/drawing/2014/main" xmlns="" id="{81E2CD63-B952-7046-A8BE-7B45F775ADDD}"/>
              </a:ext>
            </a:extLst>
          </p:cNvPr>
          <p:cNvSpPr txBox="1">
            <a:spLocks noGrp="1" noRot="1" noChangeAspect="1" noChangeArrowheads="1"/>
          </p:cNvSpPr>
          <p:nvPr>
            <p:ph type="sldImg"/>
          </p:nvPr>
        </p:nvSpPr>
        <p:spPr bwMode="auto">
          <a:xfrm>
            <a:off x="533400" y="763588"/>
            <a:ext cx="6705600" cy="3771900"/>
          </a:xfrm>
          <a:prstGeom prst="rect">
            <a:avLst/>
          </a:prstGeom>
          <a:solidFill>
            <a:srgbClr val="FFFFFF"/>
          </a:solidFill>
          <a:ln>
            <a:solidFill>
              <a:srgbClr val="000000"/>
            </a:solidFill>
            <a:miter lim="800000"/>
            <a:headEnd/>
            <a:tailEnd/>
          </a:ln>
          <a:extLst>
            <a:ext uri="{AF507438-7753-43E0-B8FC-AC1667EBCBE1}">
              <a14:hiddenEffects xmlns:a14="http://schemas.microsoft.com/office/drawing/2010/main">
                <a:effectLst>
                  <a:outerShdw dist="35921" dir="2700000" algn="ctr" rotWithShape="0">
                    <a:srgbClr val="808080"/>
                  </a:outerShdw>
                </a:effectLst>
              </a14:hiddenEffects>
            </a:ext>
          </a:extLst>
        </p:spPr>
      </p:sp>
      <p:sp>
        <p:nvSpPr>
          <p:cNvPr id="14338" name="Text Box 2">
            <a:extLst>
              <a:ext uri="{FF2B5EF4-FFF2-40B4-BE49-F238E27FC236}">
                <a16:creationId xmlns:a16="http://schemas.microsoft.com/office/drawing/2014/main" xmlns="" id="{86E13376-45B4-FB45-B721-1A548A8F2229}"/>
              </a:ext>
            </a:extLst>
          </p:cNvPr>
          <p:cNvSpPr txBox="1">
            <a:spLocks noGrp="1" noChangeArrowheads="1"/>
          </p:cNvSpPr>
          <p:nvPr>
            <p:ph type="body" idx="1"/>
          </p:nvPr>
        </p:nvSpPr>
        <p:spPr bwMode="auto">
          <a:xfrm>
            <a:off x="777875" y="4776788"/>
            <a:ext cx="6216650" cy="1874837"/>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solidFill>
                  <a:srgbClr val="80808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lIns="0" tIns="7938" rIns="0" bIns="0"/>
          <a:lstStyle/>
          <a:p>
            <a:pPr marL="215900" indent="-214313" eaLnBrk="1">
              <a:lnSpc>
                <a:spcPct val="93000"/>
              </a:lnSpc>
              <a:spcBef>
                <a:spcPct val="0"/>
              </a:spcBef>
              <a:tabLst>
                <a:tab pos="723900" algn="l"/>
                <a:tab pos="1447800" algn="l"/>
                <a:tab pos="2171700" algn="l"/>
                <a:tab pos="2895600" algn="l"/>
                <a:tab pos="3619500" algn="l"/>
                <a:tab pos="4343400" algn="l"/>
                <a:tab pos="5067300" algn="l"/>
                <a:tab pos="5791200" algn="l"/>
              </a:tabLst>
            </a:pPr>
            <a:r>
              <a:rPr lang="en-US" altLang="it-IT" sz="900">
                <a:latin typeface="Arial" panose="020B0604020202020204" pitchFamily="34" charset="0"/>
                <a:ea typeface="Baekmuk Gulim" charset="0"/>
                <a:cs typeface="Baekmuk Gulim" charset="0"/>
              </a:rPr>
              <a:t>Genome organisation of 2019-nCoV and the amino acid identities of different subunits and domains of the Spike between human 2019-nCoV strains (HKU-SZ-002a and HKU-SZ-005b) and bat-SL-CoV-ZC45</a:t>
            </a:r>
          </a:p>
          <a:p>
            <a:pPr marL="215900" indent="-214313" eaLnBrk="1">
              <a:lnSpc>
                <a:spcPct val="93000"/>
              </a:lnSpc>
              <a:spcBef>
                <a:spcPct val="0"/>
              </a:spcBef>
              <a:tabLst>
                <a:tab pos="723900" algn="l"/>
                <a:tab pos="1447800" algn="l"/>
                <a:tab pos="2171700" algn="l"/>
                <a:tab pos="2895600" algn="l"/>
                <a:tab pos="3619500" algn="l"/>
                <a:tab pos="4343400" algn="l"/>
                <a:tab pos="5067300" algn="l"/>
                <a:tab pos="5791200" algn="l"/>
              </a:tabLst>
            </a:pPr>
            <a:endParaRPr lang="en-US" altLang="it-IT" sz="2000">
              <a:latin typeface="Arial" panose="020B0604020202020204" pitchFamily="34" charset="0"/>
              <a:ea typeface="Baekmuk Gulim" charset="0"/>
              <a:cs typeface="Baekmuk Gulim" charset="0"/>
            </a:endParaRPr>
          </a:p>
          <a:p>
            <a:pPr marL="215900" indent="-214313" eaLnBrk="1">
              <a:lnSpc>
                <a:spcPct val="93000"/>
              </a:lnSpc>
              <a:spcBef>
                <a:spcPct val="0"/>
              </a:spcBef>
              <a:tabLst>
                <a:tab pos="723900" algn="l"/>
                <a:tab pos="1447800" algn="l"/>
                <a:tab pos="2171700" algn="l"/>
                <a:tab pos="2895600" algn="l"/>
                <a:tab pos="3619500" algn="l"/>
                <a:tab pos="4343400" algn="l"/>
                <a:tab pos="5067300" algn="l"/>
                <a:tab pos="5791200" algn="l"/>
              </a:tabLst>
            </a:pPr>
            <a:r>
              <a:rPr lang="en-US" altLang="it-IT" sz="900">
                <a:latin typeface="Arial" panose="020B0604020202020204" pitchFamily="34" charset="0"/>
                <a:ea typeface="Baekmuk Gulim" charset="0"/>
                <a:cs typeface="Baekmuk Gulim" charset="0"/>
              </a:rPr>
              <a:t>2′-O-MT=2′-O-ribose methyltransferase. 3CLpro=3C-like protease. DMV=double-membrane vesicles. E=envelope. EndoU=endoribonuclease. ESD=external subdomain. ExoN=exonuclease. FP=fusion peptide. Hel=helicase. HR1=heptad repeat 1. HR2=heptad repeat 2. M=membrane. N=nucleocapsid. NSP=non-structural protein. NTD=N-terminal domain. ORF=open reading frame. PLpro=papain-like protease. RBD=receptor binding domain. S=spike. S1=subunit 1. S2=subunit 2. SP=signal peptide. TM=transmembrane domain.</a:t>
            </a:r>
          </a:p>
          <a:p>
            <a:pPr marL="215900" indent="-214313" eaLnBrk="1">
              <a:lnSpc>
                <a:spcPct val="93000"/>
              </a:lnSpc>
              <a:spcBef>
                <a:spcPct val="0"/>
              </a:spcBef>
              <a:tabLst>
                <a:tab pos="723900" algn="l"/>
                <a:tab pos="1447800" algn="l"/>
                <a:tab pos="2171700" algn="l"/>
                <a:tab pos="2895600" algn="l"/>
                <a:tab pos="3619500" algn="l"/>
                <a:tab pos="4343400" algn="l"/>
                <a:tab pos="5067300" algn="l"/>
                <a:tab pos="5791200" algn="l"/>
              </a:tabLst>
            </a:pPr>
            <a:endParaRPr lang="en-US" altLang="it-IT" sz="2000">
              <a:latin typeface="Arial" panose="020B0604020202020204" pitchFamily="34" charset="0"/>
              <a:ea typeface="Baekmuk Gulim" charset="0"/>
              <a:cs typeface="Baekmuk Gulim" charset="0"/>
            </a:endParaRPr>
          </a:p>
          <a:p>
            <a:pPr marL="215900" indent="-214313" eaLnBrk="1">
              <a:lnSpc>
                <a:spcPct val="93000"/>
              </a:lnSpc>
              <a:spcBef>
                <a:spcPct val="0"/>
              </a:spcBef>
              <a:tabLst>
                <a:tab pos="723900" algn="l"/>
                <a:tab pos="1447800" algn="l"/>
                <a:tab pos="2171700" algn="l"/>
                <a:tab pos="2895600" algn="l"/>
                <a:tab pos="3619500" algn="l"/>
                <a:tab pos="4343400" algn="l"/>
                <a:tab pos="5067300" algn="l"/>
                <a:tab pos="5791200" algn="l"/>
              </a:tabLst>
            </a:pPr>
            <a:endParaRPr lang="en-US" altLang="it-IT" sz="2000">
              <a:latin typeface="Arial" panose="020B0604020202020204" pitchFamily="34" charset="0"/>
              <a:ea typeface="Baekmuk Gulim" charset="0"/>
              <a:cs typeface="Baekmuk Gulim" charset="0"/>
            </a:endParaRPr>
          </a:p>
          <a:p>
            <a:pPr marL="215900" indent="-214313" eaLnBrk="1">
              <a:lnSpc>
                <a:spcPct val="93000"/>
              </a:lnSpc>
              <a:spcBef>
                <a:spcPct val="0"/>
              </a:spcBef>
              <a:tabLst>
                <a:tab pos="723900" algn="l"/>
                <a:tab pos="1447800" algn="l"/>
                <a:tab pos="2171700" algn="l"/>
                <a:tab pos="2895600" algn="l"/>
                <a:tab pos="3619500" algn="l"/>
                <a:tab pos="4343400" algn="l"/>
                <a:tab pos="5067300" algn="l"/>
                <a:tab pos="5791200" algn="l"/>
              </a:tabLst>
            </a:pPr>
            <a:endParaRPr lang="en-US" altLang="it-IT" sz="900">
              <a:latin typeface="Arial" panose="020B0604020202020204" pitchFamily="34" charset="0"/>
              <a:ea typeface="Baekmuk Gulim" charset="0"/>
              <a:cs typeface="Baekmuk Gulim" charset="0"/>
            </a:endParaRPr>
          </a:p>
        </p:txBody>
      </p:sp>
    </p:spTree>
    <p:extLst>
      <p:ext uri="{BB962C8B-B14F-4D97-AF65-F5344CB8AC3E}">
        <p14:creationId xmlns:p14="http://schemas.microsoft.com/office/powerpoint/2010/main" val="164677851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xmlns="" id="{44AECFF5-1584-164B-8A5C-8F5D5DD308F8}"/>
              </a:ext>
            </a:extLst>
          </p:cNvPr>
          <p:cNvSpPr>
            <a:spLocks noGrp="1" noChangeArrowheads="1"/>
          </p:cNvSpPr>
          <p:nvPr>
            <p:ph type="sldNum"/>
          </p:nvPr>
        </p:nvSpPr>
        <p:spPr>
          <a:ln/>
        </p:spPr>
        <p:txBody>
          <a:bodyPr/>
          <a:lstStyle/>
          <a:p>
            <a:fld id="{8301D16F-0825-3F46-B025-8F48B9DBA8C9}" type="slidenum">
              <a:rPr lang="en-US" altLang="it-IT"/>
              <a:pPr/>
              <a:t>7</a:t>
            </a:fld>
            <a:endParaRPr lang="en-US" altLang="it-IT"/>
          </a:p>
        </p:txBody>
      </p:sp>
      <p:sp>
        <p:nvSpPr>
          <p:cNvPr id="7169" name="Text Box 1">
            <a:extLst>
              <a:ext uri="{FF2B5EF4-FFF2-40B4-BE49-F238E27FC236}">
                <a16:creationId xmlns:a16="http://schemas.microsoft.com/office/drawing/2014/main" xmlns="" id="{0181BA90-42F1-E343-93D9-5CB78AF25E7C}"/>
              </a:ext>
            </a:extLst>
          </p:cNvPr>
          <p:cNvSpPr txBox="1">
            <a:spLocks noGrp="1" noRot="1" noChangeAspect="1" noChangeArrowheads="1"/>
          </p:cNvSpPr>
          <p:nvPr>
            <p:ph type="sldImg"/>
          </p:nvPr>
        </p:nvSpPr>
        <p:spPr bwMode="auto">
          <a:xfrm>
            <a:off x="533400" y="763588"/>
            <a:ext cx="6705600" cy="3771900"/>
          </a:xfrm>
          <a:prstGeom prst="rect">
            <a:avLst/>
          </a:prstGeom>
          <a:solidFill>
            <a:srgbClr val="FFFFFF"/>
          </a:solidFill>
          <a:ln>
            <a:solidFill>
              <a:srgbClr val="000000"/>
            </a:solidFill>
            <a:miter lim="800000"/>
            <a:headEnd/>
            <a:tailEnd/>
          </a:ln>
          <a:extLst>
            <a:ext uri="{AF507438-7753-43E0-B8FC-AC1667EBCBE1}">
              <a14:hiddenEffects xmlns:a14="http://schemas.microsoft.com/office/drawing/2010/main">
                <a:effectLst>
                  <a:outerShdw dist="35921" dir="2700000" algn="ctr" rotWithShape="0">
                    <a:srgbClr val="808080"/>
                  </a:outerShdw>
                </a:effectLst>
              </a14:hiddenEffects>
            </a:ext>
          </a:extLst>
        </p:spPr>
      </p:sp>
      <p:sp>
        <p:nvSpPr>
          <p:cNvPr id="7170" name="Text Box 2">
            <a:extLst>
              <a:ext uri="{FF2B5EF4-FFF2-40B4-BE49-F238E27FC236}">
                <a16:creationId xmlns:a16="http://schemas.microsoft.com/office/drawing/2014/main" xmlns="" id="{7CDB48B2-7923-2F45-B693-C381F9E0F861}"/>
              </a:ext>
            </a:extLst>
          </p:cNvPr>
          <p:cNvSpPr txBox="1">
            <a:spLocks noGrp="1" noChangeArrowheads="1"/>
          </p:cNvSpPr>
          <p:nvPr>
            <p:ph type="body" idx="1"/>
          </p:nvPr>
        </p:nvSpPr>
        <p:spPr bwMode="auto">
          <a:xfrm>
            <a:off x="777875" y="4776788"/>
            <a:ext cx="6216650" cy="3286125"/>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solidFill>
                  <a:srgbClr val="80808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lIns="0" tIns="7938" rIns="0" bIns="0"/>
          <a:lstStyle/>
          <a:p>
            <a:pPr marL="215900" indent="-214313" eaLnBrk="1">
              <a:lnSpc>
                <a:spcPct val="93000"/>
              </a:lnSpc>
              <a:spcBef>
                <a:spcPct val="0"/>
              </a:spcBef>
              <a:tabLst>
                <a:tab pos="723900" algn="l"/>
                <a:tab pos="1447800" algn="l"/>
                <a:tab pos="2171700" algn="l"/>
                <a:tab pos="2895600" algn="l"/>
                <a:tab pos="3619500" algn="l"/>
                <a:tab pos="4343400" algn="l"/>
                <a:tab pos="5067300" algn="l"/>
                <a:tab pos="5791200" algn="l"/>
              </a:tabLst>
            </a:pPr>
            <a:r>
              <a:rPr lang="en-US" altLang="it-IT" sz="900">
                <a:latin typeface="Arial" panose="020B0604020202020204" pitchFamily="34" charset="0"/>
                <a:ea typeface="Baekmuk Gulim" charset="0"/>
                <a:cs typeface="Baekmuk Gulim" charset="0"/>
              </a:rPr>
              <a:t>Phylogenetic trees of genetic sequences</a:t>
            </a:r>
          </a:p>
          <a:p>
            <a:pPr marL="215900" indent="-214313" eaLnBrk="1">
              <a:lnSpc>
                <a:spcPct val="93000"/>
              </a:lnSpc>
              <a:spcBef>
                <a:spcPct val="0"/>
              </a:spcBef>
              <a:tabLst>
                <a:tab pos="723900" algn="l"/>
                <a:tab pos="1447800" algn="l"/>
                <a:tab pos="2171700" algn="l"/>
                <a:tab pos="2895600" algn="l"/>
                <a:tab pos="3619500" algn="l"/>
                <a:tab pos="4343400" algn="l"/>
                <a:tab pos="5067300" algn="l"/>
                <a:tab pos="5791200" algn="l"/>
              </a:tabLst>
            </a:pPr>
            <a:endParaRPr lang="en-US" altLang="it-IT" sz="2000">
              <a:latin typeface="Arial" panose="020B0604020202020204" pitchFamily="34" charset="0"/>
              <a:ea typeface="Baekmuk Gulim" charset="0"/>
              <a:cs typeface="Baekmuk Gulim" charset="0"/>
            </a:endParaRPr>
          </a:p>
          <a:p>
            <a:pPr marL="215900" indent="-214313" eaLnBrk="1">
              <a:lnSpc>
                <a:spcPct val="93000"/>
              </a:lnSpc>
              <a:spcBef>
                <a:spcPct val="0"/>
              </a:spcBef>
              <a:tabLst>
                <a:tab pos="723900" algn="l"/>
                <a:tab pos="1447800" algn="l"/>
                <a:tab pos="2171700" algn="l"/>
                <a:tab pos="2895600" algn="l"/>
                <a:tab pos="3619500" algn="l"/>
                <a:tab pos="4343400" algn="l"/>
                <a:tab pos="5067300" algn="l"/>
                <a:tab pos="5791200" algn="l"/>
              </a:tabLst>
            </a:pPr>
            <a:r>
              <a:rPr lang="en-US" altLang="it-IT" sz="900">
                <a:latin typeface="Arial" panose="020B0604020202020204" pitchFamily="34" charset="0"/>
                <a:ea typeface="Baekmuk Gulim" charset="0"/>
                <a:cs typeface="Baekmuk Gulim" charset="0"/>
              </a:rPr>
              <a:t>(A) Amplicon fragments of RNA-dependent RNA polymerase of patients 1, 2, 4, 5, and 7. (B) Amplicon fragments of Spike gene of patients 1, 2, 4, 5, and 7. (C) The full genome sequences of strains from patients 2 and 5. Red text indicates the coronavirus (CoV) strains detected in the patients in the present study. 2019-nCoV is 2019 novel coronavirus. HKU-SZ-001 refers to the strain detected in the nasopharyngeal swab of patient 1; HKU-SZ-002a refers to strain detected in the nasopharyngeal swab of patient 2; HKU-SZ-002b refers to strain detected in the serum sample of patient 2; HKU-SZ-004 refers to the strain detected in the nasopharyngeal swab of patient 4; HKU-SZ-005 refers to the strain detected in the throat swab of patient 5; HKU-SZ-005b refers to the strain detected in the sputum sample of patient 5; HKU-SZ-007a refers to the strain detected in the nasopharyngeal swab of patient 7; HKU-SZ-007b refers to the strain detected in the throat swab of patient 7; and HKU-SZ-007c refers to the strain detected in the sputum sample of patient 7 (appendix p 6). The NCBI GenBank accession numbers of the genome sequences are MN938384 (HKU-SZ-002a), MN975262 (HKU-SZ-005b), MG772934 (Bat SL-CoV ZXC21), MG772933 (Bat SL-CoV ZC45), AY274119 (hSARS-CoV Tor2), AY278491 (SARS coronavirus HKU-39849), AY278488 (hSARS-CoV BJ01), AY390556 (hSARS-CoV GZ02), AY515512 (Paguma SARS CoV HC/SZ/61/03), KY417146 (Bat SL-CoV Rs4231), KC881005 (Bat SL-CoV RsSHC014), KC881006 (Bat SL-CoV Rs3367), MK211377 (Bat CoV YN2018C), MK211378 (Bat CoV YN2018D), KY417149 (Bat SL-CoV Rs4255), FJ588686 (Bat SL-CoV Rs672), NC014470 (Bat SARS-related CoV BM48-31), EF065513 (Bat CoV HKU9-1), AY391777 (hCoV OC43), NC006577 (hCoV HKU1), NC019843 (hMERS CoV), NC009020 (Bat CoV HKU5-1), NC009019 (Bat CoV HKU4-1), and NC002645 (hCoV 229E).</a:t>
            </a:r>
          </a:p>
          <a:p>
            <a:pPr marL="215900" indent="-214313" eaLnBrk="1">
              <a:lnSpc>
                <a:spcPct val="93000"/>
              </a:lnSpc>
              <a:spcBef>
                <a:spcPct val="0"/>
              </a:spcBef>
              <a:tabLst>
                <a:tab pos="723900" algn="l"/>
                <a:tab pos="1447800" algn="l"/>
                <a:tab pos="2171700" algn="l"/>
                <a:tab pos="2895600" algn="l"/>
                <a:tab pos="3619500" algn="l"/>
                <a:tab pos="4343400" algn="l"/>
                <a:tab pos="5067300" algn="l"/>
                <a:tab pos="5791200" algn="l"/>
              </a:tabLst>
            </a:pPr>
            <a:endParaRPr lang="en-US" altLang="it-IT" sz="2000">
              <a:latin typeface="Arial" panose="020B0604020202020204" pitchFamily="34" charset="0"/>
              <a:ea typeface="Baekmuk Gulim" charset="0"/>
              <a:cs typeface="Baekmuk Gulim" charset="0"/>
            </a:endParaRPr>
          </a:p>
          <a:p>
            <a:pPr marL="215900" indent="-214313" eaLnBrk="1">
              <a:lnSpc>
                <a:spcPct val="93000"/>
              </a:lnSpc>
              <a:spcBef>
                <a:spcPct val="0"/>
              </a:spcBef>
              <a:tabLst>
                <a:tab pos="723900" algn="l"/>
                <a:tab pos="1447800" algn="l"/>
                <a:tab pos="2171700" algn="l"/>
                <a:tab pos="2895600" algn="l"/>
                <a:tab pos="3619500" algn="l"/>
                <a:tab pos="4343400" algn="l"/>
                <a:tab pos="5067300" algn="l"/>
                <a:tab pos="5791200" algn="l"/>
              </a:tabLst>
            </a:pPr>
            <a:endParaRPr lang="en-US" altLang="it-IT" sz="2000">
              <a:latin typeface="Arial" panose="020B0604020202020204" pitchFamily="34" charset="0"/>
              <a:ea typeface="Baekmuk Gulim" charset="0"/>
              <a:cs typeface="Baekmuk Gulim" charset="0"/>
            </a:endParaRPr>
          </a:p>
          <a:p>
            <a:pPr marL="215900" indent="-214313" eaLnBrk="1">
              <a:lnSpc>
                <a:spcPct val="93000"/>
              </a:lnSpc>
              <a:spcBef>
                <a:spcPct val="0"/>
              </a:spcBef>
              <a:tabLst>
                <a:tab pos="723900" algn="l"/>
                <a:tab pos="1447800" algn="l"/>
                <a:tab pos="2171700" algn="l"/>
                <a:tab pos="2895600" algn="l"/>
                <a:tab pos="3619500" algn="l"/>
                <a:tab pos="4343400" algn="l"/>
                <a:tab pos="5067300" algn="l"/>
                <a:tab pos="5791200" algn="l"/>
              </a:tabLst>
            </a:pPr>
            <a:endParaRPr lang="en-US" altLang="it-IT" sz="900">
              <a:latin typeface="Arial" panose="020B0604020202020204" pitchFamily="34" charset="0"/>
              <a:ea typeface="Baekmuk Gulim" charset="0"/>
              <a:cs typeface="Baekmuk Gulim" charset="0"/>
            </a:endParaRPr>
          </a:p>
        </p:txBody>
      </p:sp>
    </p:spTree>
    <p:extLst>
      <p:ext uri="{BB962C8B-B14F-4D97-AF65-F5344CB8AC3E}">
        <p14:creationId xmlns:p14="http://schemas.microsoft.com/office/powerpoint/2010/main" val="325901775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titolo">
    <p:spTree>
      <p:nvGrpSpPr>
        <p:cNvPr id="1" name=""/>
        <p:cNvGrpSpPr/>
        <p:nvPr/>
      </p:nvGrpSpPr>
      <p:grpSpPr>
        <a:xfrm>
          <a:off x="0" y="0"/>
          <a:ext cx="0" cy="0"/>
          <a:chOff x="0" y="0"/>
          <a:chExt cx="0" cy="0"/>
        </a:xfrm>
      </p:grpSpPr>
      <p:sp>
        <p:nvSpPr>
          <p:cNvPr id="2" name="Titolo 1"/>
          <p:cNvSpPr>
            <a:spLocks noGrp="1"/>
          </p:cNvSpPr>
          <p:nvPr>
            <p:ph type="ctrTitle"/>
          </p:nvPr>
        </p:nvSpPr>
        <p:spPr>
          <a:xfrm>
            <a:off x="1524000" y="1122363"/>
            <a:ext cx="9144000" cy="2387600"/>
          </a:xfrm>
        </p:spPr>
        <p:txBody>
          <a:bodyPr anchor="b"/>
          <a:lstStyle>
            <a:lvl1pPr algn="ctr">
              <a:defRPr sz="6000"/>
            </a:lvl1pPr>
          </a:lstStyle>
          <a:p>
            <a:r>
              <a:rPr lang="it-IT"/>
              <a:t>Fare clic per modificare stile</a:t>
            </a:r>
          </a:p>
        </p:txBody>
      </p:sp>
      <p:sp>
        <p:nvSpPr>
          <p:cNvPr id="3" name="Sottotitolo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it-IT"/>
              <a:t>Fare clic per modificare lo stile del sottotitolo dello schema</a:t>
            </a:r>
          </a:p>
        </p:txBody>
      </p:sp>
      <p:sp>
        <p:nvSpPr>
          <p:cNvPr id="4" name="Segnaposto data 3"/>
          <p:cNvSpPr>
            <a:spLocks noGrp="1"/>
          </p:cNvSpPr>
          <p:nvPr>
            <p:ph type="dt" sz="half" idx="10"/>
          </p:nvPr>
        </p:nvSpPr>
        <p:spPr/>
        <p:txBody>
          <a:bodyPr/>
          <a:lstStyle/>
          <a:p>
            <a:fld id="{000B214E-EC36-C040-A667-1C1566D03B52}" type="datetimeFigureOut">
              <a:rPr lang="it-IT" smtClean="0"/>
              <a:t>07/01/2021</a:t>
            </a:fld>
            <a:endParaRPr lang="it-IT"/>
          </a:p>
        </p:txBody>
      </p:sp>
      <p:sp>
        <p:nvSpPr>
          <p:cNvPr id="5" name="Segnaposto piè di pagina 4"/>
          <p:cNvSpPr>
            <a:spLocks noGrp="1"/>
          </p:cNvSpPr>
          <p:nvPr>
            <p:ph type="ftr" sz="quarter" idx="11"/>
          </p:nvPr>
        </p:nvSpPr>
        <p:spPr/>
        <p:txBody>
          <a:bodyPr/>
          <a:lstStyle/>
          <a:p>
            <a:endParaRPr lang="it-IT"/>
          </a:p>
        </p:txBody>
      </p:sp>
      <p:sp>
        <p:nvSpPr>
          <p:cNvPr id="6" name="Segnaposto numero diapositiva 5"/>
          <p:cNvSpPr>
            <a:spLocks noGrp="1"/>
          </p:cNvSpPr>
          <p:nvPr>
            <p:ph type="sldNum" sz="quarter" idx="12"/>
          </p:nvPr>
        </p:nvSpPr>
        <p:spPr/>
        <p:txBody>
          <a:bodyPr/>
          <a:lstStyle/>
          <a:p>
            <a:fld id="{98CEEC6C-2904-3145-BC61-FC3993CCBB20}" type="slidenum">
              <a:rPr lang="it-IT" smtClean="0"/>
              <a:t>‹N›</a:t>
            </a:fld>
            <a:endParaRPr lang="it-IT"/>
          </a:p>
        </p:txBody>
      </p:sp>
    </p:spTree>
    <p:extLst>
      <p:ext uri="{BB962C8B-B14F-4D97-AF65-F5344CB8AC3E}">
        <p14:creationId xmlns:p14="http://schemas.microsoft.com/office/powerpoint/2010/main" val="71358219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a:t>Fare clic per modificare stile</a:t>
            </a:r>
          </a:p>
        </p:txBody>
      </p:sp>
      <p:sp>
        <p:nvSpPr>
          <p:cNvPr id="3" name="Segnaposto contenuto 2"/>
          <p:cNvSpPr>
            <a:spLocks noGrp="1"/>
          </p:cNvSpPr>
          <p:nvPr>
            <p:ph idx="1"/>
          </p:nvPr>
        </p:nvSpPr>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data 3"/>
          <p:cNvSpPr>
            <a:spLocks noGrp="1"/>
          </p:cNvSpPr>
          <p:nvPr>
            <p:ph type="dt" sz="half" idx="10"/>
          </p:nvPr>
        </p:nvSpPr>
        <p:spPr/>
        <p:txBody>
          <a:bodyPr/>
          <a:lstStyle/>
          <a:p>
            <a:fld id="{000B214E-EC36-C040-A667-1C1566D03B52}" type="datetimeFigureOut">
              <a:rPr lang="it-IT" smtClean="0"/>
              <a:t>07/01/2021</a:t>
            </a:fld>
            <a:endParaRPr lang="it-IT"/>
          </a:p>
        </p:txBody>
      </p:sp>
      <p:sp>
        <p:nvSpPr>
          <p:cNvPr id="5" name="Segnaposto piè di pagina 4"/>
          <p:cNvSpPr>
            <a:spLocks noGrp="1"/>
          </p:cNvSpPr>
          <p:nvPr>
            <p:ph type="ftr" sz="quarter" idx="11"/>
          </p:nvPr>
        </p:nvSpPr>
        <p:spPr/>
        <p:txBody>
          <a:bodyPr/>
          <a:lstStyle/>
          <a:p>
            <a:endParaRPr lang="it-IT"/>
          </a:p>
        </p:txBody>
      </p:sp>
      <p:sp>
        <p:nvSpPr>
          <p:cNvPr id="6" name="Segnaposto numero diapositiva 5"/>
          <p:cNvSpPr>
            <a:spLocks noGrp="1"/>
          </p:cNvSpPr>
          <p:nvPr>
            <p:ph type="sldNum" sz="quarter" idx="12"/>
          </p:nvPr>
        </p:nvSpPr>
        <p:spPr/>
        <p:txBody>
          <a:bodyPr/>
          <a:lstStyle/>
          <a:p>
            <a:fld id="{98CEEC6C-2904-3145-BC61-FC3993CCBB20}" type="slidenum">
              <a:rPr lang="it-IT" smtClean="0"/>
              <a:t>‹N›</a:t>
            </a:fld>
            <a:endParaRPr lang="it-IT"/>
          </a:p>
        </p:txBody>
      </p:sp>
    </p:spTree>
    <p:extLst>
      <p:ext uri="{BB962C8B-B14F-4D97-AF65-F5344CB8AC3E}">
        <p14:creationId xmlns:p14="http://schemas.microsoft.com/office/powerpoint/2010/main" val="105356824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olo 1"/>
          <p:cNvSpPr>
            <a:spLocks noGrp="1"/>
          </p:cNvSpPr>
          <p:nvPr>
            <p:ph type="title"/>
          </p:nvPr>
        </p:nvSpPr>
        <p:spPr>
          <a:xfrm>
            <a:off x="831850" y="1709738"/>
            <a:ext cx="10515600" cy="2852737"/>
          </a:xfrm>
        </p:spPr>
        <p:txBody>
          <a:bodyPr anchor="b"/>
          <a:lstStyle>
            <a:lvl1pPr>
              <a:defRPr sz="6000"/>
            </a:lvl1pPr>
          </a:lstStyle>
          <a:p>
            <a:r>
              <a:rPr lang="it-IT"/>
              <a:t>Fare clic per modificare stile</a:t>
            </a:r>
          </a:p>
        </p:txBody>
      </p:sp>
      <p:sp>
        <p:nvSpPr>
          <p:cNvPr id="3" name="Segnaposto testo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it-IT"/>
              <a:t>Fare clic per modificare gli stili del testo dello schema</a:t>
            </a:r>
          </a:p>
        </p:txBody>
      </p:sp>
      <p:sp>
        <p:nvSpPr>
          <p:cNvPr id="4" name="Segnaposto data 3"/>
          <p:cNvSpPr>
            <a:spLocks noGrp="1"/>
          </p:cNvSpPr>
          <p:nvPr>
            <p:ph type="dt" sz="half" idx="10"/>
          </p:nvPr>
        </p:nvSpPr>
        <p:spPr/>
        <p:txBody>
          <a:bodyPr/>
          <a:lstStyle/>
          <a:p>
            <a:fld id="{000B214E-EC36-C040-A667-1C1566D03B52}" type="datetimeFigureOut">
              <a:rPr lang="it-IT" smtClean="0"/>
              <a:t>07/01/2021</a:t>
            </a:fld>
            <a:endParaRPr lang="it-IT"/>
          </a:p>
        </p:txBody>
      </p:sp>
      <p:sp>
        <p:nvSpPr>
          <p:cNvPr id="5" name="Segnaposto piè di pagina 4"/>
          <p:cNvSpPr>
            <a:spLocks noGrp="1"/>
          </p:cNvSpPr>
          <p:nvPr>
            <p:ph type="ftr" sz="quarter" idx="11"/>
          </p:nvPr>
        </p:nvSpPr>
        <p:spPr/>
        <p:txBody>
          <a:bodyPr/>
          <a:lstStyle/>
          <a:p>
            <a:endParaRPr lang="it-IT"/>
          </a:p>
        </p:txBody>
      </p:sp>
      <p:sp>
        <p:nvSpPr>
          <p:cNvPr id="6" name="Segnaposto numero diapositiva 5"/>
          <p:cNvSpPr>
            <a:spLocks noGrp="1"/>
          </p:cNvSpPr>
          <p:nvPr>
            <p:ph type="sldNum" sz="quarter" idx="12"/>
          </p:nvPr>
        </p:nvSpPr>
        <p:spPr/>
        <p:txBody>
          <a:bodyPr/>
          <a:lstStyle/>
          <a:p>
            <a:fld id="{98CEEC6C-2904-3145-BC61-FC3993CCBB20}" type="slidenum">
              <a:rPr lang="it-IT" smtClean="0"/>
              <a:t>‹N›</a:t>
            </a:fld>
            <a:endParaRPr lang="it-IT"/>
          </a:p>
        </p:txBody>
      </p:sp>
    </p:spTree>
    <p:extLst>
      <p:ext uri="{BB962C8B-B14F-4D97-AF65-F5344CB8AC3E}">
        <p14:creationId xmlns:p14="http://schemas.microsoft.com/office/powerpoint/2010/main" val="131879058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ue contenuti">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a:t>Fare clic per modificare stile</a:t>
            </a:r>
          </a:p>
        </p:txBody>
      </p:sp>
      <p:sp>
        <p:nvSpPr>
          <p:cNvPr id="3" name="Segnaposto contenuto 2"/>
          <p:cNvSpPr>
            <a:spLocks noGrp="1"/>
          </p:cNvSpPr>
          <p:nvPr>
            <p:ph sz="half" idx="1"/>
          </p:nvPr>
        </p:nvSpPr>
        <p:spPr>
          <a:xfrm>
            <a:off x="838200" y="1825625"/>
            <a:ext cx="5181600" cy="435133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contenuto 3"/>
          <p:cNvSpPr>
            <a:spLocks noGrp="1"/>
          </p:cNvSpPr>
          <p:nvPr>
            <p:ph sz="half" idx="2"/>
          </p:nvPr>
        </p:nvSpPr>
        <p:spPr>
          <a:xfrm>
            <a:off x="6172200" y="1825625"/>
            <a:ext cx="5181600" cy="435133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5" name="Segnaposto data 4"/>
          <p:cNvSpPr>
            <a:spLocks noGrp="1"/>
          </p:cNvSpPr>
          <p:nvPr>
            <p:ph type="dt" sz="half" idx="10"/>
          </p:nvPr>
        </p:nvSpPr>
        <p:spPr/>
        <p:txBody>
          <a:bodyPr/>
          <a:lstStyle/>
          <a:p>
            <a:fld id="{000B214E-EC36-C040-A667-1C1566D03B52}" type="datetimeFigureOut">
              <a:rPr lang="it-IT" smtClean="0"/>
              <a:t>07/01/2021</a:t>
            </a:fld>
            <a:endParaRPr lang="it-IT"/>
          </a:p>
        </p:txBody>
      </p:sp>
      <p:sp>
        <p:nvSpPr>
          <p:cNvPr id="6" name="Segnaposto piè di pagina 5"/>
          <p:cNvSpPr>
            <a:spLocks noGrp="1"/>
          </p:cNvSpPr>
          <p:nvPr>
            <p:ph type="ftr" sz="quarter" idx="11"/>
          </p:nvPr>
        </p:nvSpPr>
        <p:spPr/>
        <p:txBody>
          <a:bodyPr/>
          <a:lstStyle/>
          <a:p>
            <a:endParaRPr lang="it-IT"/>
          </a:p>
        </p:txBody>
      </p:sp>
      <p:sp>
        <p:nvSpPr>
          <p:cNvPr id="7" name="Segnaposto numero diapositiva 6"/>
          <p:cNvSpPr>
            <a:spLocks noGrp="1"/>
          </p:cNvSpPr>
          <p:nvPr>
            <p:ph type="sldNum" sz="quarter" idx="12"/>
          </p:nvPr>
        </p:nvSpPr>
        <p:spPr/>
        <p:txBody>
          <a:bodyPr/>
          <a:lstStyle/>
          <a:p>
            <a:fld id="{98CEEC6C-2904-3145-BC61-FC3993CCBB20}" type="slidenum">
              <a:rPr lang="it-IT" smtClean="0"/>
              <a:t>‹N›</a:t>
            </a:fld>
            <a:endParaRPr lang="it-IT"/>
          </a:p>
        </p:txBody>
      </p:sp>
    </p:spTree>
    <p:extLst>
      <p:ext uri="{BB962C8B-B14F-4D97-AF65-F5344CB8AC3E}">
        <p14:creationId xmlns:p14="http://schemas.microsoft.com/office/powerpoint/2010/main" val="73465821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olo 1"/>
          <p:cNvSpPr>
            <a:spLocks noGrp="1"/>
          </p:cNvSpPr>
          <p:nvPr>
            <p:ph type="title"/>
          </p:nvPr>
        </p:nvSpPr>
        <p:spPr>
          <a:xfrm>
            <a:off x="839788" y="365125"/>
            <a:ext cx="10515600" cy="1325563"/>
          </a:xfrm>
        </p:spPr>
        <p:txBody>
          <a:bodyPr/>
          <a:lstStyle/>
          <a:p>
            <a:r>
              <a:rPr lang="it-IT"/>
              <a:t>Fare clic per modificare stile</a:t>
            </a:r>
          </a:p>
        </p:txBody>
      </p:sp>
      <p:sp>
        <p:nvSpPr>
          <p:cNvPr id="3" name="Segnaposto testo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4" name="Segnaposto contenuto 3"/>
          <p:cNvSpPr>
            <a:spLocks noGrp="1"/>
          </p:cNvSpPr>
          <p:nvPr>
            <p:ph sz="half" idx="2"/>
          </p:nvPr>
        </p:nvSpPr>
        <p:spPr>
          <a:xfrm>
            <a:off x="839788" y="2505075"/>
            <a:ext cx="5157787" cy="368458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5" name="Segnaposto testo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6" name="Segnaposto contenuto 5"/>
          <p:cNvSpPr>
            <a:spLocks noGrp="1"/>
          </p:cNvSpPr>
          <p:nvPr>
            <p:ph sz="quarter" idx="4"/>
          </p:nvPr>
        </p:nvSpPr>
        <p:spPr>
          <a:xfrm>
            <a:off x="6172200" y="2505075"/>
            <a:ext cx="5183188" cy="368458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7" name="Segnaposto data 6"/>
          <p:cNvSpPr>
            <a:spLocks noGrp="1"/>
          </p:cNvSpPr>
          <p:nvPr>
            <p:ph type="dt" sz="half" idx="10"/>
          </p:nvPr>
        </p:nvSpPr>
        <p:spPr/>
        <p:txBody>
          <a:bodyPr/>
          <a:lstStyle/>
          <a:p>
            <a:fld id="{000B214E-EC36-C040-A667-1C1566D03B52}" type="datetimeFigureOut">
              <a:rPr lang="it-IT" smtClean="0"/>
              <a:t>07/01/2021</a:t>
            </a:fld>
            <a:endParaRPr lang="it-IT"/>
          </a:p>
        </p:txBody>
      </p:sp>
      <p:sp>
        <p:nvSpPr>
          <p:cNvPr id="8" name="Segnaposto piè di pagina 7"/>
          <p:cNvSpPr>
            <a:spLocks noGrp="1"/>
          </p:cNvSpPr>
          <p:nvPr>
            <p:ph type="ftr" sz="quarter" idx="11"/>
          </p:nvPr>
        </p:nvSpPr>
        <p:spPr/>
        <p:txBody>
          <a:bodyPr/>
          <a:lstStyle/>
          <a:p>
            <a:endParaRPr lang="it-IT"/>
          </a:p>
        </p:txBody>
      </p:sp>
      <p:sp>
        <p:nvSpPr>
          <p:cNvPr id="9" name="Segnaposto numero diapositiva 8"/>
          <p:cNvSpPr>
            <a:spLocks noGrp="1"/>
          </p:cNvSpPr>
          <p:nvPr>
            <p:ph type="sldNum" sz="quarter" idx="12"/>
          </p:nvPr>
        </p:nvSpPr>
        <p:spPr/>
        <p:txBody>
          <a:bodyPr/>
          <a:lstStyle/>
          <a:p>
            <a:fld id="{98CEEC6C-2904-3145-BC61-FC3993CCBB20}" type="slidenum">
              <a:rPr lang="it-IT" smtClean="0"/>
              <a:t>‹N›</a:t>
            </a:fld>
            <a:endParaRPr lang="it-IT"/>
          </a:p>
        </p:txBody>
      </p:sp>
    </p:spTree>
    <p:extLst>
      <p:ext uri="{BB962C8B-B14F-4D97-AF65-F5344CB8AC3E}">
        <p14:creationId xmlns:p14="http://schemas.microsoft.com/office/powerpoint/2010/main" val="151713290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a:t>Fare clic per modificare stile</a:t>
            </a:r>
          </a:p>
        </p:txBody>
      </p:sp>
      <p:sp>
        <p:nvSpPr>
          <p:cNvPr id="3" name="Segnaposto data 2"/>
          <p:cNvSpPr>
            <a:spLocks noGrp="1"/>
          </p:cNvSpPr>
          <p:nvPr>
            <p:ph type="dt" sz="half" idx="10"/>
          </p:nvPr>
        </p:nvSpPr>
        <p:spPr/>
        <p:txBody>
          <a:bodyPr/>
          <a:lstStyle/>
          <a:p>
            <a:fld id="{000B214E-EC36-C040-A667-1C1566D03B52}" type="datetimeFigureOut">
              <a:rPr lang="it-IT" smtClean="0"/>
              <a:t>07/01/2021</a:t>
            </a:fld>
            <a:endParaRPr lang="it-IT"/>
          </a:p>
        </p:txBody>
      </p:sp>
      <p:sp>
        <p:nvSpPr>
          <p:cNvPr id="4" name="Segnaposto piè di pagina 3"/>
          <p:cNvSpPr>
            <a:spLocks noGrp="1"/>
          </p:cNvSpPr>
          <p:nvPr>
            <p:ph type="ftr" sz="quarter" idx="11"/>
          </p:nvPr>
        </p:nvSpPr>
        <p:spPr/>
        <p:txBody>
          <a:bodyPr/>
          <a:lstStyle/>
          <a:p>
            <a:endParaRPr lang="it-IT"/>
          </a:p>
        </p:txBody>
      </p:sp>
      <p:sp>
        <p:nvSpPr>
          <p:cNvPr id="5" name="Segnaposto numero diapositiva 4"/>
          <p:cNvSpPr>
            <a:spLocks noGrp="1"/>
          </p:cNvSpPr>
          <p:nvPr>
            <p:ph type="sldNum" sz="quarter" idx="12"/>
          </p:nvPr>
        </p:nvSpPr>
        <p:spPr/>
        <p:txBody>
          <a:bodyPr/>
          <a:lstStyle/>
          <a:p>
            <a:fld id="{98CEEC6C-2904-3145-BC61-FC3993CCBB20}" type="slidenum">
              <a:rPr lang="it-IT" smtClean="0"/>
              <a:t>‹N›</a:t>
            </a:fld>
            <a:endParaRPr lang="it-IT"/>
          </a:p>
        </p:txBody>
      </p:sp>
    </p:spTree>
    <p:extLst>
      <p:ext uri="{BB962C8B-B14F-4D97-AF65-F5344CB8AC3E}">
        <p14:creationId xmlns:p14="http://schemas.microsoft.com/office/powerpoint/2010/main" val="137934308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uota">
    <p:spTree>
      <p:nvGrpSpPr>
        <p:cNvPr id="1" name=""/>
        <p:cNvGrpSpPr/>
        <p:nvPr/>
      </p:nvGrpSpPr>
      <p:grpSpPr>
        <a:xfrm>
          <a:off x="0" y="0"/>
          <a:ext cx="0" cy="0"/>
          <a:chOff x="0" y="0"/>
          <a:chExt cx="0" cy="0"/>
        </a:xfrm>
      </p:grpSpPr>
      <p:sp>
        <p:nvSpPr>
          <p:cNvPr id="2" name="Segnaposto data 1"/>
          <p:cNvSpPr>
            <a:spLocks noGrp="1"/>
          </p:cNvSpPr>
          <p:nvPr>
            <p:ph type="dt" sz="half" idx="10"/>
          </p:nvPr>
        </p:nvSpPr>
        <p:spPr/>
        <p:txBody>
          <a:bodyPr/>
          <a:lstStyle/>
          <a:p>
            <a:fld id="{000B214E-EC36-C040-A667-1C1566D03B52}" type="datetimeFigureOut">
              <a:rPr lang="it-IT" smtClean="0"/>
              <a:t>07/01/2021</a:t>
            </a:fld>
            <a:endParaRPr lang="it-IT"/>
          </a:p>
        </p:txBody>
      </p:sp>
      <p:sp>
        <p:nvSpPr>
          <p:cNvPr id="3" name="Segnaposto piè di pagina 2"/>
          <p:cNvSpPr>
            <a:spLocks noGrp="1"/>
          </p:cNvSpPr>
          <p:nvPr>
            <p:ph type="ftr" sz="quarter" idx="11"/>
          </p:nvPr>
        </p:nvSpPr>
        <p:spPr/>
        <p:txBody>
          <a:bodyPr/>
          <a:lstStyle/>
          <a:p>
            <a:endParaRPr lang="it-IT"/>
          </a:p>
        </p:txBody>
      </p:sp>
      <p:sp>
        <p:nvSpPr>
          <p:cNvPr id="4" name="Segnaposto numero diapositiva 3"/>
          <p:cNvSpPr>
            <a:spLocks noGrp="1"/>
          </p:cNvSpPr>
          <p:nvPr>
            <p:ph type="sldNum" sz="quarter" idx="12"/>
          </p:nvPr>
        </p:nvSpPr>
        <p:spPr/>
        <p:txBody>
          <a:bodyPr/>
          <a:lstStyle/>
          <a:p>
            <a:fld id="{98CEEC6C-2904-3145-BC61-FC3993CCBB20}" type="slidenum">
              <a:rPr lang="it-IT" smtClean="0"/>
              <a:t>‹N›</a:t>
            </a:fld>
            <a:endParaRPr lang="it-IT"/>
          </a:p>
        </p:txBody>
      </p:sp>
    </p:spTree>
    <p:extLst>
      <p:ext uri="{BB962C8B-B14F-4D97-AF65-F5344CB8AC3E}">
        <p14:creationId xmlns:p14="http://schemas.microsoft.com/office/powerpoint/2010/main" val="53322661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olo 1"/>
          <p:cNvSpPr>
            <a:spLocks noGrp="1"/>
          </p:cNvSpPr>
          <p:nvPr>
            <p:ph type="title"/>
          </p:nvPr>
        </p:nvSpPr>
        <p:spPr>
          <a:xfrm>
            <a:off x="839788" y="457200"/>
            <a:ext cx="3932237" cy="1600200"/>
          </a:xfrm>
        </p:spPr>
        <p:txBody>
          <a:bodyPr anchor="b"/>
          <a:lstStyle>
            <a:lvl1pPr>
              <a:defRPr sz="3200"/>
            </a:lvl1pPr>
          </a:lstStyle>
          <a:p>
            <a:r>
              <a:rPr lang="it-IT"/>
              <a:t>Fare clic per modificare stile</a:t>
            </a:r>
          </a:p>
        </p:txBody>
      </p:sp>
      <p:sp>
        <p:nvSpPr>
          <p:cNvPr id="3" name="Segnaposto contenuto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testo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Fare clic per modificare gli stili del testo dello schema</a:t>
            </a:r>
          </a:p>
        </p:txBody>
      </p:sp>
      <p:sp>
        <p:nvSpPr>
          <p:cNvPr id="5" name="Segnaposto data 4"/>
          <p:cNvSpPr>
            <a:spLocks noGrp="1"/>
          </p:cNvSpPr>
          <p:nvPr>
            <p:ph type="dt" sz="half" idx="10"/>
          </p:nvPr>
        </p:nvSpPr>
        <p:spPr/>
        <p:txBody>
          <a:bodyPr/>
          <a:lstStyle/>
          <a:p>
            <a:fld id="{000B214E-EC36-C040-A667-1C1566D03B52}" type="datetimeFigureOut">
              <a:rPr lang="it-IT" smtClean="0"/>
              <a:t>07/01/2021</a:t>
            </a:fld>
            <a:endParaRPr lang="it-IT"/>
          </a:p>
        </p:txBody>
      </p:sp>
      <p:sp>
        <p:nvSpPr>
          <p:cNvPr id="6" name="Segnaposto piè di pagina 5"/>
          <p:cNvSpPr>
            <a:spLocks noGrp="1"/>
          </p:cNvSpPr>
          <p:nvPr>
            <p:ph type="ftr" sz="quarter" idx="11"/>
          </p:nvPr>
        </p:nvSpPr>
        <p:spPr/>
        <p:txBody>
          <a:bodyPr/>
          <a:lstStyle/>
          <a:p>
            <a:endParaRPr lang="it-IT"/>
          </a:p>
        </p:txBody>
      </p:sp>
      <p:sp>
        <p:nvSpPr>
          <p:cNvPr id="7" name="Segnaposto numero diapositiva 6"/>
          <p:cNvSpPr>
            <a:spLocks noGrp="1"/>
          </p:cNvSpPr>
          <p:nvPr>
            <p:ph type="sldNum" sz="quarter" idx="12"/>
          </p:nvPr>
        </p:nvSpPr>
        <p:spPr/>
        <p:txBody>
          <a:bodyPr/>
          <a:lstStyle/>
          <a:p>
            <a:fld id="{98CEEC6C-2904-3145-BC61-FC3993CCBB20}" type="slidenum">
              <a:rPr lang="it-IT" smtClean="0"/>
              <a:t>‹N›</a:t>
            </a:fld>
            <a:endParaRPr lang="it-IT"/>
          </a:p>
        </p:txBody>
      </p:sp>
    </p:spTree>
    <p:extLst>
      <p:ext uri="{BB962C8B-B14F-4D97-AF65-F5344CB8AC3E}">
        <p14:creationId xmlns:p14="http://schemas.microsoft.com/office/powerpoint/2010/main" val="49047618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olo 1"/>
          <p:cNvSpPr>
            <a:spLocks noGrp="1"/>
          </p:cNvSpPr>
          <p:nvPr>
            <p:ph type="title"/>
          </p:nvPr>
        </p:nvSpPr>
        <p:spPr>
          <a:xfrm>
            <a:off x="839788" y="457200"/>
            <a:ext cx="3932237" cy="1600200"/>
          </a:xfrm>
        </p:spPr>
        <p:txBody>
          <a:bodyPr anchor="b"/>
          <a:lstStyle>
            <a:lvl1pPr>
              <a:defRPr sz="3200"/>
            </a:lvl1pPr>
          </a:lstStyle>
          <a:p>
            <a:r>
              <a:rPr lang="it-IT"/>
              <a:t>Fare clic per modificare stile</a:t>
            </a:r>
          </a:p>
        </p:txBody>
      </p:sp>
      <p:sp>
        <p:nvSpPr>
          <p:cNvPr id="3" name="Segnaposto immagine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it-IT"/>
          </a:p>
        </p:txBody>
      </p:sp>
      <p:sp>
        <p:nvSpPr>
          <p:cNvPr id="4" name="Segnaposto testo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Fare clic per modificare gli stili del testo dello schema</a:t>
            </a:r>
          </a:p>
        </p:txBody>
      </p:sp>
      <p:sp>
        <p:nvSpPr>
          <p:cNvPr id="5" name="Segnaposto data 4"/>
          <p:cNvSpPr>
            <a:spLocks noGrp="1"/>
          </p:cNvSpPr>
          <p:nvPr>
            <p:ph type="dt" sz="half" idx="10"/>
          </p:nvPr>
        </p:nvSpPr>
        <p:spPr/>
        <p:txBody>
          <a:bodyPr/>
          <a:lstStyle/>
          <a:p>
            <a:fld id="{000B214E-EC36-C040-A667-1C1566D03B52}" type="datetimeFigureOut">
              <a:rPr lang="it-IT" smtClean="0"/>
              <a:t>07/01/2021</a:t>
            </a:fld>
            <a:endParaRPr lang="it-IT"/>
          </a:p>
        </p:txBody>
      </p:sp>
      <p:sp>
        <p:nvSpPr>
          <p:cNvPr id="6" name="Segnaposto piè di pagina 5"/>
          <p:cNvSpPr>
            <a:spLocks noGrp="1"/>
          </p:cNvSpPr>
          <p:nvPr>
            <p:ph type="ftr" sz="quarter" idx="11"/>
          </p:nvPr>
        </p:nvSpPr>
        <p:spPr/>
        <p:txBody>
          <a:bodyPr/>
          <a:lstStyle/>
          <a:p>
            <a:endParaRPr lang="it-IT"/>
          </a:p>
        </p:txBody>
      </p:sp>
      <p:sp>
        <p:nvSpPr>
          <p:cNvPr id="7" name="Segnaposto numero diapositiva 6"/>
          <p:cNvSpPr>
            <a:spLocks noGrp="1"/>
          </p:cNvSpPr>
          <p:nvPr>
            <p:ph type="sldNum" sz="quarter" idx="12"/>
          </p:nvPr>
        </p:nvSpPr>
        <p:spPr/>
        <p:txBody>
          <a:bodyPr/>
          <a:lstStyle/>
          <a:p>
            <a:fld id="{98CEEC6C-2904-3145-BC61-FC3993CCBB20}" type="slidenum">
              <a:rPr lang="it-IT" smtClean="0"/>
              <a:t>‹N›</a:t>
            </a:fld>
            <a:endParaRPr lang="it-IT"/>
          </a:p>
        </p:txBody>
      </p:sp>
    </p:spTree>
    <p:extLst>
      <p:ext uri="{BB962C8B-B14F-4D97-AF65-F5344CB8AC3E}">
        <p14:creationId xmlns:p14="http://schemas.microsoft.com/office/powerpoint/2010/main" val="139093688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olo 1"/>
          <p:cNvSpPr>
            <a:spLocks noGrp="1"/>
          </p:cNvSpPr>
          <p:nvPr>
            <p:ph type="title"/>
          </p:nvPr>
        </p:nvSpPr>
        <p:spPr/>
        <p:txBody>
          <a:bodyPr/>
          <a:lstStyle/>
          <a:p>
            <a:r>
              <a:rPr lang="it-IT"/>
              <a:t>Fare clic per modificare stile</a:t>
            </a:r>
          </a:p>
        </p:txBody>
      </p:sp>
      <p:sp>
        <p:nvSpPr>
          <p:cNvPr id="3" name="Segnaposto testo verticale 2"/>
          <p:cNvSpPr>
            <a:spLocks noGrp="1"/>
          </p:cNvSpPr>
          <p:nvPr>
            <p:ph type="body" orient="vert" idx="1"/>
          </p:nvPr>
        </p:nvSpPr>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data 3"/>
          <p:cNvSpPr>
            <a:spLocks noGrp="1"/>
          </p:cNvSpPr>
          <p:nvPr>
            <p:ph type="dt" sz="half" idx="10"/>
          </p:nvPr>
        </p:nvSpPr>
        <p:spPr/>
        <p:txBody>
          <a:bodyPr/>
          <a:lstStyle/>
          <a:p>
            <a:fld id="{000B214E-EC36-C040-A667-1C1566D03B52}" type="datetimeFigureOut">
              <a:rPr lang="it-IT" smtClean="0"/>
              <a:t>07/01/2021</a:t>
            </a:fld>
            <a:endParaRPr lang="it-IT"/>
          </a:p>
        </p:txBody>
      </p:sp>
      <p:sp>
        <p:nvSpPr>
          <p:cNvPr id="5" name="Segnaposto piè di pagina 4"/>
          <p:cNvSpPr>
            <a:spLocks noGrp="1"/>
          </p:cNvSpPr>
          <p:nvPr>
            <p:ph type="ftr" sz="quarter" idx="11"/>
          </p:nvPr>
        </p:nvSpPr>
        <p:spPr/>
        <p:txBody>
          <a:bodyPr/>
          <a:lstStyle/>
          <a:p>
            <a:endParaRPr lang="it-IT"/>
          </a:p>
        </p:txBody>
      </p:sp>
      <p:sp>
        <p:nvSpPr>
          <p:cNvPr id="6" name="Segnaposto numero diapositiva 5"/>
          <p:cNvSpPr>
            <a:spLocks noGrp="1"/>
          </p:cNvSpPr>
          <p:nvPr>
            <p:ph type="sldNum" sz="quarter" idx="12"/>
          </p:nvPr>
        </p:nvSpPr>
        <p:spPr/>
        <p:txBody>
          <a:bodyPr/>
          <a:lstStyle/>
          <a:p>
            <a:fld id="{98CEEC6C-2904-3145-BC61-FC3993CCBB20}" type="slidenum">
              <a:rPr lang="it-IT" smtClean="0"/>
              <a:t>‹N›</a:t>
            </a:fld>
            <a:endParaRPr lang="it-IT"/>
          </a:p>
        </p:txBody>
      </p:sp>
    </p:spTree>
    <p:extLst>
      <p:ext uri="{BB962C8B-B14F-4D97-AF65-F5344CB8AC3E}">
        <p14:creationId xmlns:p14="http://schemas.microsoft.com/office/powerpoint/2010/main" val="211666137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itolo e testo verticali">
    <p:spTree>
      <p:nvGrpSpPr>
        <p:cNvPr id="1" name=""/>
        <p:cNvGrpSpPr/>
        <p:nvPr/>
      </p:nvGrpSpPr>
      <p:grpSpPr>
        <a:xfrm>
          <a:off x="0" y="0"/>
          <a:ext cx="0" cy="0"/>
          <a:chOff x="0" y="0"/>
          <a:chExt cx="0" cy="0"/>
        </a:xfrm>
      </p:grpSpPr>
      <p:sp>
        <p:nvSpPr>
          <p:cNvPr id="2" name="Titolo verticale 1"/>
          <p:cNvSpPr>
            <a:spLocks noGrp="1"/>
          </p:cNvSpPr>
          <p:nvPr>
            <p:ph type="title" orient="vert"/>
          </p:nvPr>
        </p:nvSpPr>
        <p:spPr>
          <a:xfrm>
            <a:off x="8724900" y="365125"/>
            <a:ext cx="2628900" cy="5811838"/>
          </a:xfrm>
        </p:spPr>
        <p:txBody>
          <a:bodyPr vert="eaVert"/>
          <a:lstStyle/>
          <a:p>
            <a:r>
              <a:rPr lang="it-IT"/>
              <a:t>Fare clic per modificare stile</a:t>
            </a:r>
          </a:p>
        </p:txBody>
      </p:sp>
      <p:sp>
        <p:nvSpPr>
          <p:cNvPr id="3" name="Segnaposto testo verticale 2"/>
          <p:cNvSpPr>
            <a:spLocks noGrp="1"/>
          </p:cNvSpPr>
          <p:nvPr>
            <p:ph type="body" orient="vert" idx="1"/>
          </p:nvPr>
        </p:nvSpPr>
        <p:spPr>
          <a:xfrm>
            <a:off x="838200" y="365125"/>
            <a:ext cx="7734300" cy="5811838"/>
          </a:xfrm>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data 3"/>
          <p:cNvSpPr>
            <a:spLocks noGrp="1"/>
          </p:cNvSpPr>
          <p:nvPr>
            <p:ph type="dt" sz="half" idx="10"/>
          </p:nvPr>
        </p:nvSpPr>
        <p:spPr/>
        <p:txBody>
          <a:bodyPr/>
          <a:lstStyle/>
          <a:p>
            <a:fld id="{000B214E-EC36-C040-A667-1C1566D03B52}" type="datetimeFigureOut">
              <a:rPr lang="it-IT" smtClean="0"/>
              <a:t>07/01/2021</a:t>
            </a:fld>
            <a:endParaRPr lang="it-IT"/>
          </a:p>
        </p:txBody>
      </p:sp>
      <p:sp>
        <p:nvSpPr>
          <p:cNvPr id="5" name="Segnaposto piè di pagina 4"/>
          <p:cNvSpPr>
            <a:spLocks noGrp="1"/>
          </p:cNvSpPr>
          <p:nvPr>
            <p:ph type="ftr" sz="quarter" idx="11"/>
          </p:nvPr>
        </p:nvSpPr>
        <p:spPr/>
        <p:txBody>
          <a:bodyPr/>
          <a:lstStyle/>
          <a:p>
            <a:endParaRPr lang="it-IT"/>
          </a:p>
        </p:txBody>
      </p:sp>
      <p:sp>
        <p:nvSpPr>
          <p:cNvPr id="6" name="Segnaposto numero diapositiva 5"/>
          <p:cNvSpPr>
            <a:spLocks noGrp="1"/>
          </p:cNvSpPr>
          <p:nvPr>
            <p:ph type="sldNum" sz="quarter" idx="12"/>
          </p:nvPr>
        </p:nvSpPr>
        <p:spPr/>
        <p:txBody>
          <a:bodyPr/>
          <a:lstStyle/>
          <a:p>
            <a:fld id="{98CEEC6C-2904-3145-BC61-FC3993CCBB20}" type="slidenum">
              <a:rPr lang="it-IT" smtClean="0"/>
              <a:t>‹N›</a:t>
            </a:fld>
            <a:endParaRPr lang="it-IT"/>
          </a:p>
        </p:txBody>
      </p:sp>
    </p:spTree>
    <p:extLst>
      <p:ext uri="{BB962C8B-B14F-4D97-AF65-F5344CB8AC3E}">
        <p14:creationId xmlns:p14="http://schemas.microsoft.com/office/powerpoint/2010/main" val="166106664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cSld name="Layout personalizzato">
    <p:spTree>
      <p:nvGrpSpPr>
        <p:cNvPr id="1" name=""/>
        <p:cNvGrpSpPr/>
        <p:nvPr/>
      </p:nvGrpSpPr>
      <p:grpSpPr>
        <a:xfrm>
          <a:off x="0" y="0"/>
          <a:ext cx="0" cy="0"/>
          <a:chOff x="0" y="0"/>
          <a:chExt cx="0" cy="0"/>
        </a:xfrm>
      </p:grpSpPr>
      <p:sp>
        <p:nvSpPr>
          <p:cNvPr id="2" name="Titolo 1"/>
          <p:cNvSpPr>
            <a:spLocks noGrp="1"/>
          </p:cNvSpPr>
          <p:nvPr>
            <p:ph type="title"/>
          </p:nvPr>
        </p:nvSpPr>
        <p:spPr>
          <a:xfrm>
            <a:off x="838200" y="365126"/>
            <a:ext cx="10515600" cy="1325563"/>
          </a:xfrm>
          <a:prstGeom prst="rect">
            <a:avLst/>
          </a:prstGeom>
        </p:spPr>
        <p:txBody>
          <a:bodyPr/>
          <a:lstStyle/>
          <a:p>
            <a:r>
              <a:rPr lang="it-IT"/>
              <a:t>Fare clic per modificare stile</a:t>
            </a:r>
          </a:p>
        </p:txBody>
      </p:sp>
    </p:spTree>
    <p:extLst>
      <p:ext uri="{BB962C8B-B14F-4D97-AF65-F5344CB8AC3E}">
        <p14:creationId xmlns:p14="http://schemas.microsoft.com/office/powerpoint/2010/main" val="413250164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Segnaposto titolo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it-IT"/>
              <a:t>Fare clic per modificare stile</a:t>
            </a:r>
          </a:p>
        </p:txBody>
      </p:sp>
      <p:sp>
        <p:nvSpPr>
          <p:cNvPr id="3" name="Segnaposto testo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data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00B214E-EC36-C040-A667-1C1566D03B52}" type="datetimeFigureOut">
              <a:rPr lang="it-IT" smtClean="0"/>
              <a:t>07/01/2021</a:t>
            </a:fld>
            <a:endParaRPr lang="it-IT"/>
          </a:p>
        </p:txBody>
      </p:sp>
      <p:sp>
        <p:nvSpPr>
          <p:cNvPr id="5" name="Segnaposto piè di pagina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it-IT"/>
          </a:p>
        </p:txBody>
      </p:sp>
      <p:sp>
        <p:nvSpPr>
          <p:cNvPr id="6" name="Segnaposto numero diapositiva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8CEEC6C-2904-3145-BC61-FC3993CCBB20}" type="slidenum">
              <a:rPr lang="it-IT" smtClean="0"/>
              <a:t>‹N›</a:t>
            </a:fld>
            <a:endParaRPr lang="it-IT"/>
          </a:p>
        </p:txBody>
      </p:sp>
    </p:spTree>
    <p:extLst>
      <p:ext uri="{BB962C8B-B14F-4D97-AF65-F5344CB8AC3E}">
        <p14:creationId xmlns:p14="http://schemas.microsoft.com/office/powerpoint/2010/main" val="99015674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2" r:id="rId1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p:bodyStyle>
    <p:otherStyle>
      <a:defPPr>
        <a:defRPr lang="it-I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1.m4a"/><Relationship Id="rId1" Type="http://schemas.microsoft.com/office/2007/relationships/media" Target="../media/media1.m4a"/><Relationship Id="rId4" Type="http://schemas.openxmlformats.org/officeDocument/2006/relationships/image" Target="../media/image1.png"/></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2.m4a"/><Relationship Id="rId1" Type="http://schemas.microsoft.com/office/2007/relationships/media" Target="../media/media2.m4a"/><Relationship Id="rId4" Type="http://schemas.openxmlformats.org/officeDocument/2006/relationships/image" Target="../media/image1.png"/></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3.m4a"/><Relationship Id="rId1" Type="http://schemas.microsoft.com/office/2007/relationships/media" Target="../media/media3.m4a"/><Relationship Id="rId5" Type="http://schemas.openxmlformats.org/officeDocument/2006/relationships/image" Target="../media/image1.png"/><Relationship Id="rId4" Type="http://schemas.openxmlformats.org/officeDocument/2006/relationships/image" Target="../media/image2.png"/></Relationships>
</file>

<file path=ppt/slides/_rels/slide4.xml.rels><?xml version="1.0" encoding="UTF-8" standalone="yes"?>
<Relationships xmlns="http://schemas.openxmlformats.org/package/2006/relationships"><Relationship Id="rId3" Type="http://schemas.openxmlformats.org/officeDocument/2006/relationships/slideLayout" Target="../slideLayouts/slideLayout12.xml"/><Relationship Id="rId2" Type="http://schemas.openxmlformats.org/officeDocument/2006/relationships/audio" Target="../media/media4.m4a"/><Relationship Id="rId1" Type="http://schemas.microsoft.com/office/2007/relationships/media" Target="../media/media4.m4a"/><Relationship Id="rId6" Type="http://schemas.openxmlformats.org/officeDocument/2006/relationships/image" Target="../media/image1.png"/><Relationship Id="rId5" Type="http://schemas.openxmlformats.org/officeDocument/2006/relationships/image" Target="../media/image4.png"/><Relationship Id="rId4" Type="http://schemas.openxmlformats.org/officeDocument/2006/relationships/image" Target="../media/image3.tiff"/></Relationships>
</file>

<file path=ppt/slides/_rels/slide5.xml.rels><?xml version="1.0" encoding="UTF-8" standalone="yes"?>
<Relationships xmlns="http://schemas.openxmlformats.org/package/2006/relationships"><Relationship Id="rId3" Type="http://schemas.openxmlformats.org/officeDocument/2006/relationships/slideLayout" Target="../slideLayouts/slideLayout12.xml"/><Relationship Id="rId2" Type="http://schemas.openxmlformats.org/officeDocument/2006/relationships/audio" Target="../media/media5.m4a"/><Relationship Id="rId1" Type="http://schemas.microsoft.com/office/2007/relationships/media" Target="../media/media5.m4a"/><Relationship Id="rId6" Type="http://schemas.openxmlformats.org/officeDocument/2006/relationships/image" Target="../media/image1.png"/><Relationship Id="rId5" Type="http://schemas.openxmlformats.org/officeDocument/2006/relationships/image" Target="../media/image6.tiff"/><Relationship Id="rId4" Type="http://schemas.openxmlformats.org/officeDocument/2006/relationships/image" Target="../media/image5.tiff"/></Relationships>
</file>

<file path=ppt/slides/_rels/slide6.xml.rels><?xml version="1.0" encoding="UTF-8" standalone="yes"?>
<Relationships xmlns="http://schemas.openxmlformats.org/package/2006/relationships"><Relationship Id="rId3" Type="http://schemas.openxmlformats.org/officeDocument/2006/relationships/slideLayout" Target="../slideLayouts/slideLayout7.xml"/><Relationship Id="rId7" Type="http://schemas.openxmlformats.org/officeDocument/2006/relationships/image" Target="../media/image1.png"/><Relationship Id="rId2" Type="http://schemas.openxmlformats.org/officeDocument/2006/relationships/audio" Target="../media/media6.m4a"/><Relationship Id="rId1" Type="http://schemas.microsoft.com/office/2007/relationships/media" Target="../media/media6.m4a"/><Relationship Id="rId6" Type="http://schemas.openxmlformats.org/officeDocument/2006/relationships/image" Target="../media/image8.tiff"/><Relationship Id="rId5" Type="http://schemas.openxmlformats.org/officeDocument/2006/relationships/image" Target="../media/image7.jpeg"/><Relationship Id="rId4" Type="http://schemas.openxmlformats.org/officeDocument/2006/relationships/notesSlide" Target="../notesSlides/notesSlide1.xml"/></Relationships>
</file>

<file path=ppt/slides/_rels/slide7.xml.rels><?xml version="1.0" encoding="UTF-8" standalone="yes"?>
<Relationships xmlns="http://schemas.openxmlformats.org/package/2006/relationships"><Relationship Id="rId8" Type="http://schemas.openxmlformats.org/officeDocument/2006/relationships/image" Target="../media/image1.png"/><Relationship Id="rId3" Type="http://schemas.openxmlformats.org/officeDocument/2006/relationships/slideLayout" Target="../slideLayouts/slideLayout7.xml"/><Relationship Id="rId7" Type="http://schemas.openxmlformats.org/officeDocument/2006/relationships/image" Target="../media/image11.png"/><Relationship Id="rId2" Type="http://schemas.openxmlformats.org/officeDocument/2006/relationships/audio" Target="../media/media7.m4a"/><Relationship Id="rId1" Type="http://schemas.microsoft.com/office/2007/relationships/media" Target="../media/media7.m4a"/><Relationship Id="rId6" Type="http://schemas.openxmlformats.org/officeDocument/2006/relationships/image" Target="../media/image10.tiff"/><Relationship Id="rId5" Type="http://schemas.openxmlformats.org/officeDocument/2006/relationships/image" Target="../media/image9.jpeg"/><Relationship Id="rId4" Type="http://schemas.openxmlformats.org/officeDocument/2006/relationships/notesSlide" Target="../notesSlides/notesSlide2.xml"/></Relationships>
</file>

<file path=ppt/slides/_rels/slide8.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audio" Target="../media/media8.m4a"/><Relationship Id="rId1" Type="http://schemas.microsoft.com/office/2007/relationships/media" Target="../media/media8.m4a"/><Relationship Id="rId5" Type="http://schemas.openxmlformats.org/officeDocument/2006/relationships/image" Target="../media/image1.png"/><Relationship Id="rId4" Type="http://schemas.openxmlformats.org/officeDocument/2006/relationships/image" Target="../media/image12.png"/></Relationships>
</file>

<file path=ppt/slides/_rels/slide9.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9.m4a"/><Relationship Id="rId1" Type="http://schemas.microsoft.com/office/2007/relationships/media" Target="../media/media9.m4a"/><Relationship Id="rId5" Type="http://schemas.openxmlformats.org/officeDocument/2006/relationships/image" Target="../media/image1.png"/><Relationship Id="rId4" Type="http://schemas.openxmlformats.org/officeDocument/2006/relationships/image" Target="../media/image13.jp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7" name="Rectangle 2">
            <a:extLst>
              <a:ext uri="{FF2B5EF4-FFF2-40B4-BE49-F238E27FC236}">
                <a16:creationId xmlns:a16="http://schemas.microsoft.com/office/drawing/2014/main" xmlns="" id="{0E728B54-8B8E-634B-AAA0-21D0A69B01D2}"/>
              </a:ext>
            </a:extLst>
          </p:cNvPr>
          <p:cNvSpPr>
            <a:spLocks noGrp="1" noChangeArrowheads="1"/>
          </p:cNvSpPr>
          <p:nvPr>
            <p:ph type="title"/>
          </p:nvPr>
        </p:nvSpPr>
        <p:spPr/>
        <p:txBody>
          <a:bodyPr/>
          <a:lstStyle/>
          <a:p>
            <a:pPr eaLnBrk="1" hangingPunct="1"/>
            <a:r>
              <a:rPr lang="en-ZA" altLang="it-IT" dirty="0" err="1">
                <a:ea typeface="ＭＳ Ｐゴシック" panose="020B0600070205080204" pitchFamily="34" charset="-128"/>
              </a:rPr>
              <a:t>Tumori</a:t>
            </a:r>
            <a:r>
              <a:rPr lang="en-ZA" altLang="it-IT" dirty="0">
                <a:ea typeface="ＭＳ Ｐゴシック" panose="020B0600070205080204" pitchFamily="34" charset="-128"/>
              </a:rPr>
              <a:t> </a:t>
            </a:r>
            <a:r>
              <a:rPr lang="en-ZA" altLang="it-IT" dirty="0" err="1">
                <a:ea typeface="ＭＳ Ｐゴシック" panose="020B0600070205080204" pitchFamily="34" charset="-128"/>
              </a:rPr>
              <a:t>polmonari</a:t>
            </a:r>
            <a:endParaRPr lang="en-GB" altLang="it-IT" dirty="0">
              <a:ea typeface="ＭＳ Ｐゴシック" panose="020B0600070205080204" pitchFamily="34" charset="-128"/>
            </a:endParaRPr>
          </a:p>
        </p:txBody>
      </p:sp>
      <p:sp>
        <p:nvSpPr>
          <p:cNvPr id="60418" name="Rectangle 3">
            <a:extLst>
              <a:ext uri="{FF2B5EF4-FFF2-40B4-BE49-F238E27FC236}">
                <a16:creationId xmlns:a16="http://schemas.microsoft.com/office/drawing/2014/main" xmlns="" id="{E3951FDD-A5A5-3447-A296-EFBFFE656612}"/>
              </a:ext>
            </a:extLst>
          </p:cNvPr>
          <p:cNvSpPr>
            <a:spLocks noGrp="1" noChangeArrowheads="1"/>
          </p:cNvSpPr>
          <p:nvPr>
            <p:ph type="body" idx="1"/>
          </p:nvPr>
        </p:nvSpPr>
        <p:spPr/>
        <p:txBody>
          <a:bodyPr/>
          <a:lstStyle/>
          <a:p>
            <a:pPr eaLnBrk="1" hangingPunct="1"/>
            <a:r>
              <a:rPr lang="en-ZA" altLang="it-IT" dirty="0" err="1">
                <a:ea typeface="ＭＳ Ｐゴシック" panose="020B0600070205080204" pitchFamily="34" charset="-128"/>
              </a:rPr>
              <a:t>Cancro</a:t>
            </a:r>
            <a:r>
              <a:rPr lang="en-ZA" altLang="it-IT" dirty="0">
                <a:ea typeface="ＭＳ Ｐゴシック" panose="020B0600070205080204" pitchFamily="34" charset="-128"/>
              </a:rPr>
              <a:t> </a:t>
            </a:r>
            <a:r>
              <a:rPr lang="en-ZA" altLang="it-IT" dirty="0" err="1">
                <a:ea typeface="ＭＳ Ｐゴシック" panose="020B0600070205080204" pitchFamily="34" charset="-128"/>
              </a:rPr>
              <a:t>polmonare</a:t>
            </a:r>
            <a:r>
              <a:rPr lang="en-ZA" altLang="it-IT" dirty="0">
                <a:ea typeface="ＭＳ Ｐゴシック" panose="020B0600070205080204" pitchFamily="34" charset="-128"/>
              </a:rPr>
              <a:t>: </a:t>
            </a:r>
          </a:p>
          <a:p>
            <a:pPr marL="0" indent="0" eaLnBrk="1" hangingPunct="1">
              <a:buNone/>
            </a:pPr>
            <a:r>
              <a:rPr lang="en-ZA" altLang="it-IT" dirty="0">
                <a:ea typeface="ＭＳ Ｐゴシック" panose="020B0600070205080204" pitchFamily="34" charset="-128"/>
              </a:rPr>
              <a:t>   SCLC o a piccolo cellule (microcitoma, </a:t>
            </a:r>
            <a:r>
              <a:rPr lang="en-ZA" altLang="it-IT" dirty="0" err="1">
                <a:ea typeface="ＭＳ Ｐゴシック" panose="020B0600070205080204" pitchFamily="34" charset="-128"/>
              </a:rPr>
              <a:t>neuroendocrino</a:t>
            </a:r>
            <a:r>
              <a:rPr lang="en-ZA" altLang="it-IT" dirty="0">
                <a:ea typeface="ＭＳ Ｐゴシック" panose="020B0600070205080204" pitchFamily="34" charset="-128"/>
              </a:rPr>
              <a:t>)</a:t>
            </a:r>
          </a:p>
          <a:p>
            <a:pPr marL="0" indent="0" eaLnBrk="1" hangingPunct="1">
              <a:buNone/>
            </a:pPr>
            <a:r>
              <a:rPr lang="en-ZA" altLang="it-IT" dirty="0">
                <a:ea typeface="ＭＳ Ｐゴシック" panose="020B0600070205080204" pitchFamily="34" charset="-128"/>
              </a:rPr>
              <a:t>   NSCLC (</a:t>
            </a:r>
            <a:r>
              <a:rPr lang="en-ZA" altLang="it-IT" dirty="0" err="1">
                <a:ea typeface="ＭＳ Ｐゴシック" panose="020B0600070205080204" pitchFamily="34" charset="-128"/>
              </a:rPr>
              <a:t>squamoso</a:t>
            </a:r>
            <a:r>
              <a:rPr lang="en-ZA" altLang="it-IT" dirty="0">
                <a:ea typeface="ＭＳ Ｐゴシック" panose="020B0600070205080204" pitchFamily="34" charset="-128"/>
              </a:rPr>
              <a:t>, adenocarcinoma, a </a:t>
            </a:r>
            <a:r>
              <a:rPr lang="en-ZA" altLang="it-IT" dirty="0" err="1">
                <a:ea typeface="ＭＳ Ｐゴシック" panose="020B0600070205080204" pitchFamily="34" charset="-128"/>
              </a:rPr>
              <a:t>grandi</a:t>
            </a:r>
            <a:r>
              <a:rPr lang="en-ZA" altLang="it-IT" dirty="0">
                <a:ea typeface="ＭＳ Ｐゴシック" panose="020B0600070205080204" pitchFamily="34" charset="-128"/>
              </a:rPr>
              <a:t> cellule, </a:t>
            </a:r>
            <a:r>
              <a:rPr lang="en-ZA" altLang="it-IT" dirty="0" err="1">
                <a:ea typeface="ＭＳ Ｐゴシック" panose="020B0600070205080204" pitchFamily="34" charset="-128"/>
              </a:rPr>
              <a:t>indifferenziato</a:t>
            </a:r>
            <a:r>
              <a:rPr lang="en-ZA" altLang="it-IT" dirty="0">
                <a:ea typeface="ＭＳ Ｐゴシック" panose="020B0600070205080204" pitchFamily="34" charset="-128"/>
              </a:rPr>
              <a:t>)</a:t>
            </a:r>
          </a:p>
          <a:p>
            <a:pPr eaLnBrk="1" hangingPunct="1"/>
            <a:r>
              <a:rPr lang="en-ZA" altLang="it-IT" dirty="0" err="1">
                <a:ea typeface="ＭＳ Ｐゴシック" panose="020B0600070205080204" pitchFamily="34" charset="-128"/>
              </a:rPr>
              <a:t>Tumori</a:t>
            </a:r>
            <a:r>
              <a:rPr lang="en-ZA" altLang="it-IT" dirty="0">
                <a:ea typeface="ＭＳ Ｐゴシック" panose="020B0600070205080204" pitchFamily="34" charset="-128"/>
              </a:rPr>
              <a:t> </a:t>
            </a:r>
            <a:r>
              <a:rPr lang="en-ZA" altLang="it-IT" dirty="0" err="1">
                <a:ea typeface="ＭＳ Ｐゴシック" panose="020B0600070205080204" pitchFamily="34" charset="-128"/>
              </a:rPr>
              <a:t>polmonari</a:t>
            </a:r>
            <a:r>
              <a:rPr lang="en-ZA" altLang="it-IT" dirty="0">
                <a:ea typeface="ＭＳ Ｐゴシック" panose="020B0600070205080204" pitchFamily="34" charset="-128"/>
              </a:rPr>
              <a:t> </a:t>
            </a:r>
            <a:r>
              <a:rPr lang="en-ZA" altLang="it-IT" dirty="0" err="1">
                <a:ea typeface="ＭＳ Ｐゴシック" panose="020B0600070205080204" pitchFamily="34" charset="-128"/>
              </a:rPr>
              <a:t>Metastatici</a:t>
            </a:r>
            <a:endParaRPr lang="en-ZA" altLang="it-IT" dirty="0">
              <a:ea typeface="ＭＳ Ｐゴシック" panose="020B0600070205080204" pitchFamily="34" charset="-128"/>
            </a:endParaRPr>
          </a:p>
          <a:p>
            <a:pPr eaLnBrk="1" hangingPunct="1"/>
            <a:r>
              <a:rPr lang="en-ZA" altLang="it-IT" dirty="0" err="1">
                <a:ea typeface="ＭＳ Ｐゴシック" panose="020B0600070205080204" pitchFamily="34" charset="-128"/>
              </a:rPr>
              <a:t>Tumori</a:t>
            </a:r>
            <a:r>
              <a:rPr lang="en-ZA" altLang="it-IT" dirty="0">
                <a:ea typeface="ＭＳ Ｐゴシック" panose="020B0600070205080204" pitchFamily="34" charset="-128"/>
              </a:rPr>
              <a:t> </a:t>
            </a:r>
            <a:r>
              <a:rPr lang="en-ZA" altLang="it-IT" dirty="0" err="1">
                <a:ea typeface="ＭＳ Ｐゴシック" panose="020B0600070205080204" pitchFamily="34" charset="-128"/>
              </a:rPr>
              <a:t>rari</a:t>
            </a:r>
            <a:r>
              <a:rPr lang="en-ZA" altLang="it-IT" dirty="0">
                <a:ea typeface="ＭＳ Ｐゴシック" panose="020B0600070205080204" pitchFamily="34" charset="-128"/>
              </a:rPr>
              <a:t>: </a:t>
            </a:r>
            <a:r>
              <a:rPr lang="en-ZA" altLang="it-IT" dirty="0" err="1">
                <a:ea typeface="ＭＳ Ｐゴシック" panose="020B0600070205080204" pitchFamily="34" charset="-128"/>
              </a:rPr>
              <a:t>linfoma</a:t>
            </a:r>
            <a:r>
              <a:rPr lang="en-ZA" altLang="it-IT" dirty="0">
                <a:ea typeface="ＭＳ Ｐゴシック" panose="020B0600070205080204" pitchFamily="34" charset="-128"/>
              </a:rPr>
              <a:t> </a:t>
            </a:r>
            <a:r>
              <a:rPr lang="en-ZA" altLang="it-IT" dirty="0" err="1">
                <a:ea typeface="ＭＳ Ｐゴシック" panose="020B0600070205080204" pitchFamily="34" charset="-128"/>
              </a:rPr>
              <a:t>polmonare</a:t>
            </a:r>
            <a:r>
              <a:rPr lang="en-ZA" altLang="it-IT" dirty="0">
                <a:ea typeface="ＭＳ Ｐゴシック" panose="020B0600070205080204" pitchFamily="34" charset="-128"/>
              </a:rPr>
              <a:t>, malt-</a:t>
            </a:r>
            <a:r>
              <a:rPr lang="en-ZA" altLang="it-IT" dirty="0" err="1">
                <a:ea typeface="ＭＳ Ｐゴシック" panose="020B0600070205080204" pitchFamily="34" charset="-128"/>
              </a:rPr>
              <a:t>linfoma</a:t>
            </a:r>
            <a:endParaRPr lang="en-ZA" altLang="it-IT" dirty="0">
              <a:ea typeface="ＭＳ Ｐゴシック" panose="020B0600070205080204" pitchFamily="34" charset="-128"/>
            </a:endParaRPr>
          </a:p>
          <a:p>
            <a:pPr eaLnBrk="1" hangingPunct="1"/>
            <a:r>
              <a:rPr lang="en-ZA" altLang="it-IT" dirty="0" err="1">
                <a:ea typeface="ＭＳ Ｐゴシック" panose="020B0600070205080204" pitchFamily="34" charset="-128"/>
              </a:rPr>
              <a:t>Tumori</a:t>
            </a:r>
            <a:r>
              <a:rPr lang="en-ZA" altLang="it-IT" dirty="0">
                <a:ea typeface="ＭＳ Ｐゴシック" panose="020B0600070205080204" pitchFamily="34" charset="-128"/>
              </a:rPr>
              <a:t> </a:t>
            </a:r>
            <a:r>
              <a:rPr lang="en-ZA" altLang="it-IT" dirty="0" err="1">
                <a:ea typeface="ＭＳ Ｐゴシック" panose="020B0600070205080204" pitchFamily="34" charset="-128"/>
              </a:rPr>
              <a:t>benigni</a:t>
            </a:r>
            <a:endParaRPr lang="en-GB" altLang="it-IT" dirty="0">
              <a:ea typeface="ＭＳ Ｐゴシック" panose="020B0600070205080204" pitchFamily="34" charset="-128"/>
            </a:endParaRPr>
          </a:p>
        </p:txBody>
      </p:sp>
      <p:pic>
        <p:nvPicPr>
          <p:cNvPr id="2" name="Audio 1">
            <a:hlinkClick r:id="" action="ppaction://media"/>
            <a:extLst>
              <a:ext uri="{FF2B5EF4-FFF2-40B4-BE49-F238E27FC236}">
                <a16:creationId xmlns:a16="http://schemas.microsoft.com/office/drawing/2014/main" xmlns="" id="{8BBDEDAF-A09B-DD4C-B89E-0BD7066A1CC3}"/>
              </a:ext>
            </a:extLst>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11163300" y="5829300"/>
            <a:ext cx="812800" cy="812800"/>
          </a:xfrm>
          <a:prstGeom prst="rect">
            <a:avLst/>
          </a:prstGeom>
        </p:spPr>
      </p:pic>
    </p:spTree>
    <p:extLst>
      <p:ext uri="{BB962C8B-B14F-4D97-AF65-F5344CB8AC3E}">
        <p14:creationId xmlns:p14="http://schemas.microsoft.com/office/powerpoint/2010/main" val="206511124"/>
      </p:ext>
    </p:extLst>
  </p:cSld>
  <p:clrMapOvr>
    <a:masterClrMapping/>
  </p:clrMapOvr>
  <mc:AlternateContent xmlns:mc="http://schemas.openxmlformats.org/markup-compatibility/2006" xmlns:p14="http://schemas.microsoft.com/office/powerpoint/2010/main">
    <mc:Choice Requires="p14">
      <p:transition spd="slow" p14:dur="2000" advTm="92342"/>
    </mc:Choice>
    <mc:Fallback xmlns="">
      <p:transition spd="slow" advTm="92342"/>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
                </p:tgtEl>
              </p:cMediaNode>
            </p:audio>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3" name="Rectangle 2">
            <a:extLst>
              <a:ext uri="{FF2B5EF4-FFF2-40B4-BE49-F238E27FC236}">
                <a16:creationId xmlns:a16="http://schemas.microsoft.com/office/drawing/2014/main" xmlns="" id="{1EEDECF1-1459-9A4E-9C6B-AC40514F204D}"/>
              </a:ext>
            </a:extLst>
          </p:cNvPr>
          <p:cNvSpPr>
            <a:spLocks noGrp="1" noChangeArrowheads="1"/>
          </p:cNvSpPr>
          <p:nvPr>
            <p:ph type="title"/>
          </p:nvPr>
        </p:nvSpPr>
        <p:spPr/>
        <p:txBody>
          <a:bodyPr/>
          <a:lstStyle/>
          <a:p>
            <a:pPr eaLnBrk="1" hangingPunct="1"/>
            <a:r>
              <a:rPr lang="en-ZA" altLang="it-IT" dirty="0" err="1">
                <a:ea typeface="ＭＳ Ｐゴシック" panose="020B0600070205080204" pitchFamily="34" charset="-128"/>
              </a:rPr>
              <a:t>Pleuropatie</a:t>
            </a:r>
            <a:endParaRPr lang="en-GB" altLang="it-IT" dirty="0">
              <a:ea typeface="ＭＳ Ｐゴシック" panose="020B0600070205080204" pitchFamily="34" charset="-128"/>
            </a:endParaRPr>
          </a:p>
        </p:txBody>
      </p:sp>
      <p:sp>
        <p:nvSpPr>
          <p:cNvPr id="59394" name="Rectangle 3">
            <a:extLst>
              <a:ext uri="{FF2B5EF4-FFF2-40B4-BE49-F238E27FC236}">
                <a16:creationId xmlns:a16="http://schemas.microsoft.com/office/drawing/2014/main" xmlns="" id="{25FC385E-7F49-754F-8C79-42C18F4A5FCD}"/>
              </a:ext>
            </a:extLst>
          </p:cNvPr>
          <p:cNvSpPr>
            <a:spLocks noGrp="1" noChangeArrowheads="1"/>
          </p:cNvSpPr>
          <p:nvPr>
            <p:ph type="body" idx="1"/>
          </p:nvPr>
        </p:nvSpPr>
        <p:spPr>
          <a:xfrm>
            <a:off x="655093" y="1825625"/>
            <a:ext cx="10698707" cy="4351338"/>
          </a:xfrm>
        </p:spPr>
        <p:txBody>
          <a:bodyPr>
            <a:normAutofit/>
          </a:bodyPr>
          <a:lstStyle/>
          <a:p>
            <a:pPr eaLnBrk="1" hangingPunct="1">
              <a:lnSpc>
                <a:spcPct val="90000"/>
              </a:lnSpc>
            </a:pPr>
            <a:r>
              <a:rPr lang="en-ZA" altLang="it-IT" dirty="0" err="1">
                <a:ea typeface="ＭＳ Ｐゴシック" panose="020B0600070205080204" pitchFamily="34" charset="-128"/>
              </a:rPr>
              <a:t>Versamenti</a:t>
            </a:r>
            <a:r>
              <a:rPr lang="en-ZA" altLang="it-IT" dirty="0">
                <a:ea typeface="ＭＳ Ｐゴシック" panose="020B0600070205080204" pitchFamily="34" charset="-128"/>
              </a:rPr>
              <a:t> </a:t>
            </a:r>
            <a:r>
              <a:rPr lang="en-ZA" altLang="it-IT" dirty="0" err="1">
                <a:ea typeface="ＭＳ Ｐゴシック" panose="020B0600070205080204" pitchFamily="34" charset="-128"/>
              </a:rPr>
              <a:t>pleurici</a:t>
            </a:r>
            <a:r>
              <a:rPr lang="en-ZA" altLang="it-IT" dirty="0">
                <a:ea typeface="ＭＳ Ｐゴシック" panose="020B0600070205080204" pitchFamily="34" charset="-128"/>
              </a:rPr>
              <a:t>: </a:t>
            </a:r>
            <a:r>
              <a:rPr lang="en-ZA" altLang="it-IT" dirty="0" err="1">
                <a:ea typeface="ＭＳ Ｐゴシック" panose="020B0600070205080204" pitchFamily="34" charset="-128"/>
              </a:rPr>
              <a:t>albumina</a:t>
            </a:r>
            <a:r>
              <a:rPr lang="en-ZA" altLang="it-IT" dirty="0">
                <a:ea typeface="ＭＳ Ｐゴシック" panose="020B0600070205080204" pitchFamily="34" charset="-128"/>
              </a:rPr>
              <a:t>, LDH, protein pleura/plasma, </a:t>
            </a:r>
            <a:r>
              <a:rPr lang="en-ZA" altLang="it-IT" dirty="0" err="1">
                <a:ea typeface="ＭＳ Ｐゴシック" panose="020B0600070205080204" pitchFamily="34" charset="-128"/>
              </a:rPr>
              <a:t>colesterolo</a:t>
            </a:r>
            <a:r>
              <a:rPr lang="en-ZA" altLang="it-IT" dirty="0">
                <a:ea typeface="ＭＳ Ｐゴシック" panose="020B0600070205080204" pitchFamily="34" charset="-128"/>
              </a:rPr>
              <a:t>/</a:t>
            </a:r>
            <a:r>
              <a:rPr lang="en-ZA" altLang="it-IT" dirty="0" err="1">
                <a:ea typeface="ＭＳ Ｐゴシック" panose="020B0600070205080204" pitchFamily="34" charset="-128"/>
              </a:rPr>
              <a:t>trigliceridi</a:t>
            </a:r>
            <a:r>
              <a:rPr lang="en-ZA" altLang="it-IT" dirty="0">
                <a:ea typeface="ＭＳ Ｐゴシック" panose="020B0600070205080204" pitchFamily="34" charset="-128"/>
              </a:rPr>
              <a:t>, </a:t>
            </a:r>
            <a:r>
              <a:rPr lang="en-ZA" altLang="it-IT" dirty="0" err="1">
                <a:ea typeface="ＭＳ Ｐゴシック" panose="020B0600070205080204" pitchFamily="34" charset="-128"/>
              </a:rPr>
              <a:t>glucosio</a:t>
            </a:r>
            <a:r>
              <a:rPr lang="en-ZA" altLang="it-IT" dirty="0">
                <a:ea typeface="ＭＳ Ｐゴシック" panose="020B0600070205080204" pitchFamily="34" charset="-128"/>
              </a:rPr>
              <a:t>, </a:t>
            </a:r>
            <a:r>
              <a:rPr lang="en-ZA" altLang="it-IT" dirty="0" err="1">
                <a:ea typeface="ＭＳ Ｐゴシック" panose="020B0600070205080204" pitchFamily="34" charset="-128"/>
              </a:rPr>
              <a:t>microbiologia</a:t>
            </a:r>
            <a:r>
              <a:rPr lang="en-ZA" altLang="it-IT" dirty="0">
                <a:ea typeface="ＭＳ Ｐゴシック" panose="020B0600070205080204" pitchFamily="34" charset="-128"/>
              </a:rPr>
              <a:t>, pH, cellule </a:t>
            </a:r>
            <a:r>
              <a:rPr lang="en-ZA" altLang="it-IT" dirty="0" err="1">
                <a:ea typeface="ＭＳ Ｐゴシック" panose="020B0600070205080204" pitchFamily="34" charset="-128"/>
              </a:rPr>
              <a:t>tumorali</a:t>
            </a:r>
            <a:r>
              <a:rPr lang="en-ZA" altLang="it-IT" dirty="0">
                <a:ea typeface="ＭＳ Ｐゴシック" panose="020B0600070205080204" pitchFamily="34" charset="-128"/>
              </a:rPr>
              <a:t>. </a:t>
            </a:r>
          </a:p>
          <a:p>
            <a:pPr eaLnBrk="1" hangingPunct="1">
              <a:lnSpc>
                <a:spcPct val="90000"/>
              </a:lnSpc>
              <a:buFont typeface="Courier New" panose="02070309020205020404" pitchFamily="49" charset="0"/>
              <a:buChar char="o"/>
            </a:pPr>
            <a:r>
              <a:rPr lang="en-ZA" altLang="it-IT" dirty="0" err="1">
                <a:ea typeface="ＭＳ Ｐゴシック" panose="020B0600070205080204" pitchFamily="34" charset="-128"/>
              </a:rPr>
              <a:t>Essudati</a:t>
            </a:r>
            <a:r>
              <a:rPr lang="en-ZA" altLang="it-IT" dirty="0">
                <a:ea typeface="ＭＳ Ｐゴシック" panose="020B0600070205080204" pitchFamily="34" charset="-128"/>
              </a:rPr>
              <a:t>: </a:t>
            </a:r>
            <a:r>
              <a:rPr lang="en-ZA" altLang="it-IT" dirty="0" err="1">
                <a:ea typeface="ＭＳ Ｐゴシック" panose="020B0600070205080204" pitchFamily="34" charset="-128"/>
              </a:rPr>
              <a:t>infezioni</a:t>
            </a:r>
            <a:r>
              <a:rPr lang="en-ZA" altLang="it-IT" dirty="0">
                <a:ea typeface="ＭＳ Ｐゴシック" panose="020B0600070205080204" pitchFamily="34" charset="-128"/>
              </a:rPr>
              <a:t>, </a:t>
            </a:r>
            <a:r>
              <a:rPr lang="en-ZA" altLang="it-IT" dirty="0" err="1">
                <a:ea typeface="ＭＳ Ｐゴシック" panose="020B0600070205080204" pitchFamily="34" charset="-128"/>
              </a:rPr>
              <a:t>infiammazioni</a:t>
            </a:r>
            <a:r>
              <a:rPr lang="en-ZA" altLang="it-IT" dirty="0">
                <a:ea typeface="ＭＳ Ｐゴシック" panose="020B0600070205080204" pitchFamily="34" charset="-128"/>
              </a:rPr>
              <a:t>, </a:t>
            </a:r>
            <a:r>
              <a:rPr lang="en-ZA" altLang="it-IT" dirty="0" err="1">
                <a:ea typeface="ＭＳ Ｐゴシック" panose="020B0600070205080204" pitchFamily="34" charset="-128"/>
              </a:rPr>
              <a:t>neoplastici</a:t>
            </a:r>
            <a:r>
              <a:rPr lang="en-ZA" altLang="it-IT" dirty="0">
                <a:ea typeface="ＭＳ Ｐゴシック" panose="020B0600070205080204" pitchFamily="34" charset="-128"/>
              </a:rPr>
              <a:t>, </a:t>
            </a:r>
            <a:r>
              <a:rPr lang="en-ZA" altLang="it-IT" dirty="0" err="1">
                <a:ea typeface="ＭＳ Ｐゴシック" panose="020B0600070205080204" pitchFamily="34" charset="-128"/>
              </a:rPr>
              <a:t>emotorace</a:t>
            </a:r>
            <a:r>
              <a:rPr lang="en-ZA" altLang="it-IT" dirty="0">
                <a:ea typeface="ＭＳ Ｐゴシック" panose="020B0600070205080204" pitchFamily="34" charset="-128"/>
              </a:rPr>
              <a:t>  </a:t>
            </a:r>
          </a:p>
          <a:p>
            <a:pPr eaLnBrk="1" hangingPunct="1">
              <a:lnSpc>
                <a:spcPct val="90000"/>
              </a:lnSpc>
              <a:buFont typeface="Courier New" panose="02070309020205020404" pitchFamily="49" charset="0"/>
              <a:buChar char="o"/>
            </a:pPr>
            <a:r>
              <a:rPr lang="en-ZA" altLang="it-IT" dirty="0" err="1">
                <a:ea typeface="ＭＳ Ｐゴシック" panose="020B0600070205080204" pitchFamily="34" charset="-128"/>
              </a:rPr>
              <a:t>Trasudato</a:t>
            </a:r>
            <a:r>
              <a:rPr lang="en-ZA" altLang="it-IT" dirty="0">
                <a:ea typeface="ＭＳ Ｐゴシック" panose="020B0600070205080204" pitchFamily="34" charset="-128"/>
              </a:rPr>
              <a:t>: </a:t>
            </a:r>
            <a:r>
              <a:rPr lang="en-ZA" altLang="it-IT" dirty="0" err="1">
                <a:ea typeface="ＭＳ Ｐゴシック" panose="020B0600070205080204" pitchFamily="34" charset="-128"/>
              </a:rPr>
              <a:t>Ipoproteinemia</a:t>
            </a:r>
            <a:r>
              <a:rPr lang="en-ZA" altLang="it-IT" dirty="0">
                <a:ea typeface="ＭＳ Ｐゴシック" panose="020B0600070205080204" pitchFamily="34" charset="-128"/>
              </a:rPr>
              <a:t> (</a:t>
            </a:r>
            <a:r>
              <a:rPr lang="en-ZA" altLang="it-IT" dirty="0" err="1">
                <a:ea typeface="ＭＳ Ｐゴシック" panose="020B0600070205080204" pitchFamily="34" charset="-128"/>
              </a:rPr>
              <a:t>renale</a:t>
            </a:r>
            <a:r>
              <a:rPr lang="en-ZA" altLang="it-IT" dirty="0">
                <a:ea typeface="ＭＳ Ｐゴシック" panose="020B0600070205080204" pitchFamily="34" charset="-128"/>
              </a:rPr>
              <a:t>, </a:t>
            </a:r>
            <a:r>
              <a:rPr lang="en-ZA" altLang="it-IT" dirty="0" err="1">
                <a:ea typeface="ＭＳ Ｐゴシック" panose="020B0600070205080204" pitchFamily="34" charset="-128"/>
              </a:rPr>
              <a:t>epatica</a:t>
            </a:r>
            <a:r>
              <a:rPr lang="en-ZA" altLang="it-IT" dirty="0">
                <a:ea typeface="ＭＳ Ｐゴシック" panose="020B0600070205080204" pitchFamily="34" charset="-128"/>
              </a:rPr>
              <a:t> - </a:t>
            </a:r>
            <a:r>
              <a:rPr lang="en-ZA" altLang="it-IT" dirty="0">
                <a:ea typeface="ＭＳ Ｐゴシック" panose="020B0600070205080204" pitchFamily="34" charset="-128"/>
                <a:sym typeface="Symbol" pitchFamily="2" charset="2"/>
              </a:rPr>
              <a:t> </a:t>
            </a:r>
            <a:r>
              <a:rPr lang="en-ZA" altLang="it-IT" dirty="0" err="1">
                <a:ea typeface="ＭＳ Ｐゴシック" panose="020B0600070205080204" pitchFamily="34" charset="-128"/>
                <a:sym typeface="Symbol" pitchFamily="2" charset="2"/>
              </a:rPr>
              <a:t>pressione</a:t>
            </a:r>
            <a:r>
              <a:rPr lang="en-ZA" altLang="it-IT" dirty="0">
                <a:ea typeface="ＭＳ Ｐゴシック" panose="020B0600070205080204" pitchFamily="34" charset="-128"/>
                <a:sym typeface="Symbol" pitchFamily="2" charset="2"/>
              </a:rPr>
              <a:t> </a:t>
            </a:r>
            <a:r>
              <a:rPr lang="en-ZA" altLang="it-IT" dirty="0" err="1">
                <a:ea typeface="ＭＳ Ｐゴシック" panose="020B0600070205080204" pitchFamily="34" charset="-128"/>
                <a:sym typeface="Symbol" pitchFamily="2" charset="2"/>
              </a:rPr>
              <a:t>oncotica</a:t>
            </a:r>
            <a:r>
              <a:rPr lang="en-ZA" altLang="it-IT" dirty="0">
                <a:ea typeface="ＭＳ Ｐゴシック" panose="020B0600070205080204" pitchFamily="34" charset="-128"/>
              </a:rPr>
              <a:t>), </a:t>
            </a:r>
            <a:r>
              <a:rPr lang="en-ZA" altLang="it-IT" dirty="0" err="1">
                <a:ea typeface="ＭＳ Ｐゴシック" panose="020B0600070205080204" pitchFamily="34" charset="-128"/>
              </a:rPr>
              <a:t>Ipertensione</a:t>
            </a:r>
            <a:r>
              <a:rPr lang="en-ZA" altLang="it-IT" dirty="0">
                <a:ea typeface="ＭＳ Ｐゴシック" panose="020B0600070205080204" pitchFamily="34" charset="-128"/>
              </a:rPr>
              <a:t> </a:t>
            </a:r>
            <a:r>
              <a:rPr lang="en-ZA" altLang="it-IT" dirty="0" err="1">
                <a:ea typeface="ＭＳ Ｐゴシック" panose="020B0600070205080204" pitchFamily="34" charset="-128"/>
              </a:rPr>
              <a:t>venosa</a:t>
            </a:r>
            <a:r>
              <a:rPr lang="en-ZA" altLang="it-IT" dirty="0">
                <a:ea typeface="ＭＳ Ｐゴシック" panose="020B0600070205080204" pitchFamily="34" charset="-128"/>
              </a:rPr>
              <a:t> </a:t>
            </a:r>
            <a:r>
              <a:rPr lang="en-ZA" altLang="it-IT" dirty="0" err="1">
                <a:ea typeface="ＭＳ Ｐゴシック" panose="020B0600070205080204" pitchFamily="34" charset="-128"/>
              </a:rPr>
              <a:t>sistemica</a:t>
            </a:r>
            <a:r>
              <a:rPr lang="en-ZA" altLang="it-IT" dirty="0">
                <a:ea typeface="ＭＳ Ｐゴシック" panose="020B0600070205080204" pitchFamily="34" charset="-128"/>
              </a:rPr>
              <a:t> (</a:t>
            </a:r>
            <a:r>
              <a:rPr lang="en-ZA" altLang="it-IT" dirty="0">
                <a:ea typeface="ＭＳ Ｐゴシック" panose="020B0600070205080204" pitchFamily="34" charset="-128"/>
                <a:sym typeface="Symbol" pitchFamily="2" charset="2"/>
              </a:rPr>
              <a:t></a:t>
            </a:r>
            <a:r>
              <a:rPr lang="en-ZA" altLang="it-IT" dirty="0">
                <a:ea typeface="ＭＳ Ｐゴシック" panose="020B0600070205080204" pitchFamily="34" charset="-128"/>
              </a:rPr>
              <a:t> P </a:t>
            </a:r>
            <a:r>
              <a:rPr lang="en-ZA" altLang="it-IT" dirty="0" err="1">
                <a:ea typeface="ＭＳ Ｐゴシック" panose="020B0600070205080204" pitchFamily="34" charset="-128"/>
              </a:rPr>
              <a:t>idrostatica</a:t>
            </a:r>
            <a:r>
              <a:rPr lang="en-ZA" altLang="it-IT" dirty="0">
                <a:ea typeface="ＭＳ Ｐゴシック" panose="020B0600070205080204" pitchFamily="34" charset="-128"/>
              </a:rPr>
              <a:t> – </a:t>
            </a:r>
            <a:r>
              <a:rPr lang="en-ZA" altLang="it-IT" dirty="0" err="1">
                <a:ea typeface="ＭＳ Ｐゴシック" panose="020B0600070205080204" pitchFamily="34" charset="-128"/>
              </a:rPr>
              <a:t>scompenso</a:t>
            </a:r>
            <a:r>
              <a:rPr lang="en-ZA" altLang="it-IT" dirty="0">
                <a:ea typeface="ＭＳ Ｐゴシック" panose="020B0600070205080204" pitchFamily="34" charset="-128"/>
              </a:rPr>
              <a:t> </a:t>
            </a:r>
            <a:r>
              <a:rPr lang="en-ZA" altLang="it-IT" dirty="0" err="1">
                <a:ea typeface="ＭＳ Ｐゴシック" panose="020B0600070205080204" pitchFamily="34" charset="-128"/>
              </a:rPr>
              <a:t>cardiaco</a:t>
            </a:r>
            <a:r>
              <a:rPr lang="en-ZA" altLang="it-IT" dirty="0">
                <a:ea typeface="ＭＳ Ｐゴシック" panose="020B0600070205080204" pitchFamily="34" charset="-128"/>
              </a:rPr>
              <a:t>)</a:t>
            </a:r>
          </a:p>
          <a:p>
            <a:pPr eaLnBrk="1" hangingPunct="1">
              <a:lnSpc>
                <a:spcPct val="90000"/>
              </a:lnSpc>
              <a:buFont typeface="Courier New" panose="02070309020205020404" pitchFamily="49" charset="0"/>
              <a:buChar char="o"/>
            </a:pPr>
            <a:r>
              <a:rPr lang="en-GB" altLang="it-IT" dirty="0" err="1">
                <a:ea typeface="ＭＳ Ｐゴシック" panose="020B0600070205080204" pitchFamily="34" charset="-128"/>
              </a:rPr>
              <a:t>Empiema</a:t>
            </a:r>
            <a:endParaRPr lang="en-GB" altLang="it-IT" dirty="0">
              <a:ea typeface="ＭＳ Ｐゴシック" panose="020B0600070205080204" pitchFamily="34" charset="-128"/>
            </a:endParaRPr>
          </a:p>
          <a:p>
            <a:pPr eaLnBrk="1" hangingPunct="1">
              <a:lnSpc>
                <a:spcPct val="90000"/>
              </a:lnSpc>
              <a:buFont typeface="Courier New" panose="02070309020205020404" pitchFamily="49" charset="0"/>
              <a:buChar char="o"/>
            </a:pPr>
            <a:r>
              <a:rPr lang="en-GB" altLang="it-IT" dirty="0" err="1">
                <a:ea typeface="ＭＳ Ｐゴシック" panose="020B0600070205080204" pitchFamily="34" charset="-128"/>
              </a:rPr>
              <a:t>Chilotorace</a:t>
            </a:r>
            <a:endParaRPr lang="en-GB" altLang="it-IT" dirty="0">
              <a:ea typeface="ＭＳ Ｐゴシック" panose="020B0600070205080204" pitchFamily="34" charset="-128"/>
            </a:endParaRPr>
          </a:p>
          <a:p>
            <a:pPr eaLnBrk="1" hangingPunct="1">
              <a:lnSpc>
                <a:spcPct val="90000"/>
              </a:lnSpc>
            </a:pPr>
            <a:r>
              <a:rPr lang="en-GB" altLang="it-IT" dirty="0" err="1">
                <a:ea typeface="ＭＳ Ｐゴシック" panose="020B0600070205080204" pitchFamily="34" charset="-128"/>
              </a:rPr>
              <a:t>Pneumotorace</a:t>
            </a:r>
            <a:r>
              <a:rPr lang="en-GB" altLang="it-IT" dirty="0">
                <a:ea typeface="ＭＳ Ｐゴシック" panose="020B0600070205080204" pitchFamily="34" charset="-128"/>
              </a:rPr>
              <a:t> (</a:t>
            </a:r>
            <a:r>
              <a:rPr lang="en-GB" altLang="it-IT" dirty="0" err="1">
                <a:ea typeface="ＭＳ Ｐゴシック" panose="020B0600070205080204" pitchFamily="34" charset="-128"/>
              </a:rPr>
              <a:t>spontaneo</a:t>
            </a:r>
            <a:r>
              <a:rPr lang="en-GB" altLang="it-IT" dirty="0">
                <a:ea typeface="ＭＳ Ｐゴシック" panose="020B0600070205080204" pitchFamily="34" charset="-128"/>
              </a:rPr>
              <a:t>, </a:t>
            </a:r>
            <a:r>
              <a:rPr lang="en-GB" altLang="it-IT" dirty="0" err="1">
                <a:ea typeface="ＭＳ Ｐゴシック" panose="020B0600070205080204" pitchFamily="34" charset="-128"/>
              </a:rPr>
              <a:t>traumatico</a:t>
            </a:r>
            <a:r>
              <a:rPr lang="en-GB" altLang="it-IT" dirty="0">
                <a:ea typeface="ＭＳ Ｐゴシック" panose="020B0600070205080204" pitchFamily="34" charset="-128"/>
              </a:rPr>
              <a:t>, </a:t>
            </a:r>
            <a:r>
              <a:rPr lang="en-GB" altLang="it-IT" dirty="0" err="1">
                <a:ea typeface="ＭＳ Ｐゴシック" panose="020B0600070205080204" pitchFamily="34" charset="-128"/>
              </a:rPr>
              <a:t>iatrogeno</a:t>
            </a:r>
            <a:r>
              <a:rPr lang="en-GB" altLang="it-IT" dirty="0">
                <a:ea typeface="ＭＳ Ｐゴシック" panose="020B0600070205080204" pitchFamily="34" charset="-128"/>
              </a:rPr>
              <a:t>)</a:t>
            </a:r>
          </a:p>
          <a:p>
            <a:pPr eaLnBrk="1" hangingPunct="1">
              <a:lnSpc>
                <a:spcPct val="90000"/>
              </a:lnSpc>
            </a:pPr>
            <a:r>
              <a:rPr lang="en-GB" altLang="it-IT" dirty="0" err="1">
                <a:ea typeface="ＭＳ Ｐゴシック" panose="020B0600070205080204" pitchFamily="34" charset="-128"/>
              </a:rPr>
              <a:t>Tumori</a:t>
            </a:r>
            <a:r>
              <a:rPr lang="en-GB" altLang="it-IT" dirty="0">
                <a:ea typeface="ＭＳ Ｐゴシック" panose="020B0600070205080204" pitchFamily="34" charset="-128"/>
              </a:rPr>
              <a:t> </a:t>
            </a:r>
            <a:r>
              <a:rPr lang="en-GB" altLang="it-IT" dirty="0" err="1">
                <a:ea typeface="ＭＳ Ｐゴシック" panose="020B0600070205080204" pitchFamily="34" charset="-128"/>
              </a:rPr>
              <a:t>primitivi</a:t>
            </a:r>
            <a:r>
              <a:rPr lang="en-GB" altLang="it-IT" dirty="0">
                <a:ea typeface="ＭＳ Ｐゴシック" panose="020B0600070205080204" pitchFamily="34" charset="-128"/>
              </a:rPr>
              <a:t> (</a:t>
            </a:r>
            <a:r>
              <a:rPr lang="en-GB" altLang="it-IT" dirty="0" err="1">
                <a:ea typeface="ＭＳ Ｐゴシック" panose="020B0600070205080204" pitchFamily="34" charset="-128"/>
              </a:rPr>
              <a:t>Mesotelioma</a:t>
            </a:r>
            <a:r>
              <a:rPr lang="en-GB" altLang="it-IT" dirty="0">
                <a:ea typeface="ＭＳ Ｐゴシック" panose="020B0600070205080204" pitchFamily="34" charset="-128"/>
              </a:rPr>
              <a:t>), </a:t>
            </a:r>
            <a:r>
              <a:rPr lang="en-GB" altLang="it-IT" dirty="0" err="1">
                <a:ea typeface="ＭＳ Ｐゴシック" panose="020B0600070205080204" pitchFamily="34" charset="-128"/>
              </a:rPr>
              <a:t>metastatici</a:t>
            </a:r>
            <a:r>
              <a:rPr lang="en-GB" altLang="it-IT" dirty="0">
                <a:ea typeface="ＭＳ Ｐゴシック" panose="020B0600070205080204" pitchFamily="34" charset="-128"/>
              </a:rPr>
              <a:t> (</a:t>
            </a:r>
            <a:r>
              <a:rPr lang="en-GB" altLang="it-IT" dirty="0" err="1">
                <a:ea typeface="ＭＳ Ｐゴシック" panose="020B0600070205080204" pitchFamily="34" charset="-128"/>
              </a:rPr>
              <a:t>polmone</a:t>
            </a:r>
            <a:r>
              <a:rPr lang="en-GB" altLang="it-IT" dirty="0">
                <a:ea typeface="ＭＳ Ｐゴシック" panose="020B0600070205080204" pitchFamily="34" charset="-128"/>
              </a:rPr>
              <a:t>, </a:t>
            </a:r>
            <a:r>
              <a:rPr lang="en-GB" altLang="it-IT" dirty="0" err="1">
                <a:ea typeface="ＭＳ Ｐゴシック" panose="020B0600070205080204" pitchFamily="34" charset="-128"/>
              </a:rPr>
              <a:t>mammella</a:t>
            </a:r>
            <a:r>
              <a:rPr lang="en-GB" altLang="it-IT" dirty="0">
                <a:ea typeface="ＭＳ Ｐゴシック" panose="020B0600070205080204" pitchFamily="34" charset="-128"/>
              </a:rPr>
              <a:t>, </a:t>
            </a:r>
            <a:r>
              <a:rPr lang="en-GB" altLang="it-IT" dirty="0" err="1">
                <a:ea typeface="ＭＳ Ｐゴシック" panose="020B0600070205080204" pitchFamily="34" charset="-128"/>
              </a:rPr>
              <a:t>ecc</a:t>
            </a:r>
            <a:r>
              <a:rPr lang="en-GB" altLang="it-IT" dirty="0">
                <a:ea typeface="ＭＳ Ｐゴシック" panose="020B0600070205080204" pitchFamily="34" charset="-128"/>
              </a:rPr>
              <a:t>)</a:t>
            </a:r>
          </a:p>
        </p:txBody>
      </p:sp>
      <p:pic>
        <p:nvPicPr>
          <p:cNvPr id="2" name="Audio 1">
            <a:hlinkClick r:id="" action="ppaction://media"/>
            <a:extLst>
              <a:ext uri="{FF2B5EF4-FFF2-40B4-BE49-F238E27FC236}">
                <a16:creationId xmlns:a16="http://schemas.microsoft.com/office/drawing/2014/main" xmlns="" id="{0BC49A33-2CA8-2E4F-A691-1A98931A24B2}"/>
              </a:ext>
            </a:extLst>
          </p:cNvPr>
          <p:cNvPicPr>
            <a:picLocks noChangeAspect="1"/>
          </p:cNvPicPr>
          <p:nvPr>
            <a:audioFile r:link="rId2"/>
            <p:extLst>
              <p:ext uri="{DAA4B4D4-6D71-4841-9C94-3DE7FCFB9230}">
                <p14:media xmlns:p14="http://schemas.microsoft.com/office/powerpoint/2010/main" r:embed="rId1"/>
              </p:ext>
            </p:extLst>
          </p:nvPr>
        </p:nvPicPr>
        <p:blipFill>
          <a:blip r:embed="rId4"/>
          <a:stretch>
            <a:fillRect/>
          </a:stretch>
        </p:blipFill>
        <p:spPr>
          <a:xfrm>
            <a:off x="11163300" y="5829300"/>
            <a:ext cx="812800" cy="812800"/>
          </a:xfrm>
          <a:prstGeom prst="rect">
            <a:avLst/>
          </a:prstGeom>
        </p:spPr>
      </p:pic>
    </p:spTree>
    <p:extLst>
      <p:ext uri="{BB962C8B-B14F-4D97-AF65-F5344CB8AC3E}">
        <p14:creationId xmlns:p14="http://schemas.microsoft.com/office/powerpoint/2010/main" val="2080692033"/>
      </p:ext>
    </p:extLst>
  </p:cSld>
  <p:clrMapOvr>
    <a:masterClrMapping/>
  </p:clrMapOvr>
  <mc:AlternateContent xmlns:mc="http://schemas.openxmlformats.org/markup-compatibility/2006" xmlns:p14="http://schemas.microsoft.com/office/powerpoint/2010/main">
    <mc:Choice Requires="p14">
      <p:transition spd="slow" p14:dur="2000" advTm="87619"/>
    </mc:Choice>
    <mc:Fallback xmlns="">
      <p:transition spd="slow" advTm="87619"/>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
                </p:tgtEl>
              </p:cMediaNode>
            </p:audio>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xmlns="" id="{7AF5C6EF-3D07-E041-9119-DBB575555DBB}"/>
              </a:ext>
            </a:extLst>
          </p:cNvPr>
          <p:cNvSpPr>
            <a:spLocks noGrp="1"/>
          </p:cNvSpPr>
          <p:nvPr>
            <p:ph type="title"/>
          </p:nvPr>
        </p:nvSpPr>
        <p:spPr/>
        <p:txBody>
          <a:bodyPr/>
          <a:lstStyle/>
          <a:p>
            <a:r>
              <a:rPr lang="it-IT" b="1" dirty="0"/>
              <a:t>COVID-19: </a:t>
            </a:r>
            <a:r>
              <a:rPr lang="it-IT" b="1" dirty="0" err="1"/>
              <a:t>range</a:t>
            </a:r>
            <a:r>
              <a:rPr lang="it-IT" b="1" dirty="0"/>
              <a:t> di gravità</a:t>
            </a:r>
          </a:p>
        </p:txBody>
      </p:sp>
      <p:sp>
        <p:nvSpPr>
          <p:cNvPr id="3" name="Segnaposto contenuto 2">
            <a:extLst>
              <a:ext uri="{FF2B5EF4-FFF2-40B4-BE49-F238E27FC236}">
                <a16:creationId xmlns:a16="http://schemas.microsoft.com/office/drawing/2014/main" xmlns="" id="{0D41E0B0-A0BF-5846-B134-E9C89E6EE42D}"/>
              </a:ext>
            </a:extLst>
          </p:cNvPr>
          <p:cNvSpPr>
            <a:spLocks noGrp="1"/>
          </p:cNvSpPr>
          <p:nvPr>
            <p:ph idx="1"/>
          </p:nvPr>
        </p:nvSpPr>
        <p:spPr>
          <a:xfrm>
            <a:off x="2152650" y="1539876"/>
            <a:ext cx="7277660" cy="2562225"/>
          </a:xfrm>
        </p:spPr>
        <p:txBody>
          <a:bodyPr>
            <a:noAutofit/>
          </a:bodyPr>
          <a:lstStyle/>
          <a:p>
            <a:r>
              <a:rPr lang="it-IT" sz="2000" b="1" dirty="0"/>
              <a:t>Il Centro Cinese per il Controllo delle Malattie* nel report dei primi 72314 casi confermati ha riconosciuto il seguente </a:t>
            </a:r>
            <a:r>
              <a:rPr lang="it-IT" sz="2000" b="1" dirty="0" err="1"/>
              <a:t>range</a:t>
            </a:r>
            <a:r>
              <a:rPr lang="it-IT" sz="2000" b="1" dirty="0"/>
              <a:t> di gravità : </a:t>
            </a:r>
          </a:p>
          <a:p>
            <a:endParaRPr lang="it-IT" sz="2000" b="1" dirty="0"/>
          </a:p>
          <a:p>
            <a:r>
              <a:rPr lang="it-IT" sz="2000" b="1" dirty="0">
                <a:solidFill>
                  <a:srgbClr val="FFC000"/>
                </a:solidFill>
              </a:rPr>
              <a:t>Lieve</a:t>
            </a:r>
            <a:r>
              <a:rPr lang="it-IT" sz="2000" b="1" dirty="0"/>
              <a:t> (assente o lieve polmonite): 81% dei casi</a:t>
            </a:r>
          </a:p>
          <a:p>
            <a:endParaRPr lang="it-IT" sz="2000" dirty="0"/>
          </a:p>
          <a:p>
            <a:pPr lvl="0"/>
            <a:r>
              <a:rPr lang="it-IT" sz="2000" b="1" dirty="0">
                <a:solidFill>
                  <a:srgbClr val="FF0000"/>
                </a:solidFill>
              </a:rPr>
              <a:t>Grave</a:t>
            </a:r>
            <a:r>
              <a:rPr lang="it-IT" sz="2000" b="1" dirty="0">
                <a:solidFill>
                  <a:srgbClr val="002060"/>
                </a:solidFill>
              </a:rPr>
              <a:t> </a:t>
            </a:r>
            <a:r>
              <a:rPr lang="it-IT" sz="2000" b="1" dirty="0"/>
              <a:t>(dispnea, ipossiemia e/o polmonite interessante&gt;50%): 14% dei casi</a:t>
            </a:r>
          </a:p>
          <a:p>
            <a:pPr lvl="0"/>
            <a:endParaRPr lang="it-IT" sz="2000" dirty="0"/>
          </a:p>
          <a:p>
            <a:pPr lvl="0"/>
            <a:r>
              <a:rPr lang="it-IT" sz="2000" b="1" dirty="0">
                <a:solidFill>
                  <a:srgbClr val="7030A0"/>
                </a:solidFill>
              </a:rPr>
              <a:t>Critica</a:t>
            </a:r>
            <a:r>
              <a:rPr lang="it-IT" sz="2000" b="1" dirty="0"/>
              <a:t> (ARDS, +/- shock settico +/- MODS): 5% dei casi </a:t>
            </a:r>
            <a:endParaRPr lang="it-IT" sz="2000" dirty="0"/>
          </a:p>
          <a:p>
            <a:endParaRPr lang="it-IT" sz="2000" dirty="0"/>
          </a:p>
        </p:txBody>
      </p:sp>
      <p:sp>
        <p:nvSpPr>
          <p:cNvPr id="4" name="CasellaDiTesto 3">
            <a:extLst>
              <a:ext uri="{FF2B5EF4-FFF2-40B4-BE49-F238E27FC236}">
                <a16:creationId xmlns:a16="http://schemas.microsoft.com/office/drawing/2014/main" xmlns="" id="{53776A8A-D5A8-4647-ADD3-2BEB396E4A63}"/>
              </a:ext>
            </a:extLst>
          </p:cNvPr>
          <p:cNvSpPr txBox="1"/>
          <p:nvPr/>
        </p:nvSpPr>
        <p:spPr>
          <a:xfrm>
            <a:off x="2012632" y="5712210"/>
            <a:ext cx="8655368" cy="577081"/>
          </a:xfrm>
          <a:prstGeom prst="rect">
            <a:avLst/>
          </a:prstGeom>
          <a:solidFill>
            <a:srgbClr val="ECFFB2"/>
          </a:solidFill>
        </p:spPr>
        <p:txBody>
          <a:bodyPr wrap="square" rtlCol="0">
            <a:spAutoFit/>
          </a:bodyPr>
          <a:lstStyle/>
          <a:p>
            <a:r>
              <a:rPr lang="it-IT" sz="1050" dirty="0">
                <a:highlight>
                  <a:srgbClr val="FFFD78"/>
                </a:highlight>
              </a:rPr>
              <a:t>* </a:t>
            </a:r>
            <a:r>
              <a:rPr lang="it-IT" sz="1050" dirty="0" err="1">
                <a:highlight>
                  <a:srgbClr val="FFFD78"/>
                </a:highlight>
              </a:rPr>
              <a:t>Wu</a:t>
            </a:r>
            <a:r>
              <a:rPr lang="it-IT" sz="1050" dirty="0">
                <a:highlight>
                  <a:srgbClr val="FFFD78"/>
                </a:highlight>
              </a:rPr>
              <a:t> </a:t>
            </a:r>
            <a:r>
              <a:rPr lang="it-IT" sz="1050" dirty="0" err="1">
                <a:highlight>
                  <a:srgbClr val="FFFD78"/>
                </a:highlight>
              </a:rPr>
              <a:t>Z</a:t>
            </a:r>
            <a:r>
              <a:rPr lang="it-IT" sz="1050" dirty="0">
                <a:highlight>
                  <a:srgbClr val="FFFD78"/>
                </a:highlight>
              </a:rPr>
              <a:t>, </a:t>
            </a:r>
            <a:r>
              <a:rPr lang="it-IT" sz="1050" dirty="0" err="1">
                <a:highlight>
                  <a:srgbClr val="FFFD78"/>
                </a:highlight>
              </a:rPr>
              <a:t>McGoogan</a:t>
            </a:r>
            <a:r>
              <a:rPr lang="it-IT" sz="1050" dirty="0">
                <a:highlight>
                  <a:srgbClr val="FFFD78"/>
                </a:highlight>
              </a:rPr>
              <a:t> JM. </a:t>
            </a:r>
            <a:r>
              <a:rPr lang="it-IT" sz="1050" b="1" dirty="0" err="1">
                <a:highlight>
                  <a:srgbClr val="FFFD78"/>
                </a:highlight>
              </a:rPr>
              <a:t>Characteristics</a:t>
            </a:r>
            <a:r>
              <a:rPr lang="it-IT" sz="1050" b="1" dirty="0">
                <a:highlight>
                  <a:srgbClr val="FFFD78"/>
                </a:highlight>
              </a:rPr>
              <a:t> of and </a:t>
            </a:r>
            <a:r>
              <a:rPr lang="it-IT" sz="1050" b="1" dirty="0" err="1">
                <a:highlight>
                  <a:srgbClr val="FFFD78"/>
                </a:highlight>
              </a:rPr>
              <a:t>Important</a:t>
            </a:r>
            <a:r>
              <a:rPr lang="it-IT" sz="1050" b="1" dirty="0">
                <a:highlight>
                  <a:srgbClr val="FFFD78"/>
                </a:highlight>
              </a:rPr>
              <a:t> </a:t>
            </a:r>
            <a:r>
              <a:rPr lang="it-IT" sz="1050" b="1" dirty="0" err="1">
                <a:highlight>
                  <a:srgbClr val="FFFD78"/>
                </a:highlight>
              </a:rPr>
              <a:t>Lessons</a:t>
            </a:r>
            <a:r>
              <a:rPr lang="it-IT" sz="1050" b="1" dirty="0">
                <a:highlight>
                  <a:srgbClr val="FFFD78"/>
                </a:highlight>
              </a:rPr>
              <a:t> From the Coronavirus </a:t>
            </a:r>
            <a:r>
              <a:rPr lang="it-IT" sz="1050" b="1" dirty="0" err="1">
                <a:highlight>
                  <a:srgbClr val="FFFD78"/>
                </a:highlight>
              </a:rPr>
              <a:t>Disease</a:t>
            </a:r>
            <a:r>
              <a:rPr lang="it-IT" sz="1050" b="1" dirty="0">
                <a:highlight>
                  <a:srgbClr val="FFFD78"/>
                </a:highlight>
              </a:rPr>
              <a:t> 2019 (COVID-19) </a:t>
            </a:r>
            <a:r>
              <a:rPr lang="it-IT" sz="1050" b="1" dirty="0" err="1">
                <a:highlight>
                  <a:srgbClr val="FFFD78"/>
                </a:highlight>
              </a:rPr>
              <a:t>Outbreak</a:t>
            </a:r>
            <a:r>
              <a:rPr lang="it-IT" sz="1050" b="1" dirty="0">
                <a:highlight>
                  <a:srgbClr val="FFFD78"/>
                </a:highlight>
              </a:rPr>
              <a:t> in China: </a:t>
            </a:r>
            <a:r>
              <a:rPr lang="it-IT" sz="1050" b="1" dirty="0" err="1">
                <a:highlight>
                  <a:srgbClr val="FFFD78"/>
                </a:highlight>
              </a:rPr>
              <a:t>Summary</a:t>
            </a:r>
            <a:r>
              <a:rPr lang="it-IT" sz="1050" b="1" dirty="0">
                <a:highlight>
                  <a:srgbClr val="FFFD78"/>
                </a:highlight>
              </a:rPr>
              <a:t> of a Report of 72 314 Cases From the </a:t>
            </a:r>
            <a:r>
              <a:rPr lang="it-IT" sz="1050" b="1" dirty="0" err="1">
                <a:highlight>
                  <a:srgbClr val="FFFD78"/>
                </a:highlight>
              </a:rPr>
              <a:t>Chinese</a:t>
            </a:r>
            <a:r>
              <a:rPr lang="it-IT" sz="1050" b="1" dirty="0">
                <a:highlight>
                  <a:srgbClr val="FFFD78"/>
                </a:highlight>
              </a:rPr>
              <a:t> Center for </a:t>
            </a:r>
            <a:r>
              <a:rPr lang="it-IT" sz="1050" b="1" dirty="0" err="1">
                <a:highlight>
                  <a:srgbClr val="FFFD78"/>
                </a:highlight>
              </a:rPr>
              <a:t>Disease</a:t>
            </a:r>
            <a:r>
              <a:rPr lang="it-IT" sz="1050" b="1" dirty="0">
                <a:highlight>
                  <a:srgbClr val="FFFD78"/>
                </a:highlight>
              </a:rPr>
              <a:t> Control and </a:t>
            </a:r>
            <a:r>
              <a:rPr lang="it-IT" sz="1050" b="1" dirty="0" err="1">
                <a:highlight>
                  <a:srgbClr val="FFFD78"/>
                </a:highlight>
              </a:rPr>
              <a:t>Prevention</a:t>
            </a:r>
            <a:r>
              <a:rPr lang="it-IT" sz="1050" b="1" dirty="0">
                <a:highlight>
                  <a:srgbClr val="FFFD78"/>
                </a:highlight>
              </a:rPr>
              <a:t>. </a:t>
            </a:r>
            <a:r>
              <a:rPr lang="it-IT" sz="1050" b="1" i="1" dirty="0">
                <a:highlight>
                  <a:srgbClr val="FFFD78"/>
                </a:highlight>
              </a:rPr>
              <a:t>JAMA</a:t>
            </a:r>
            <a:r>
              <a:rPr lang="it-IT" sz="1050" dirty="0">
                <a:highlight>
                  <a:srgbClr val="FFFD78"/>
                </a:highlight>
              </a:rPr>
              <a:t>, </a:t>
            </a:r>
            <a:r>
              <a:rPr lang="it-IT" sz="1050" dirty="0" err="1">
                <a:highlight>
                  <a:srgbClr val="FFFD78"/>
                </a:highlight>
              </a:rPr>
              <a:t>February</a:t>
            </a:r>
            <a:r>
              <a:rPr lang="it-IT" sz="1050" dirty="0">
                <a:highlight>
                  <a:srgbClr val="FFFD78"/>
                </a:highlight>
              </a:rPr>
              <a:t> 28, 2020</a:t>
            </a:r>
          </a:p>
          <a:p>
            <a:r>
              <a:rPr lang="it-IT" sz="1050" dirty="0">
                <a:highlight>
                  <a:srgbClr val="FFFD78"/>
                </a:highlight>
              </a:rPr>
              <a:t> </a:t>
            </a:r>
          </a:p>
        </p:txBody>
      </p:sp>
      <p:pic>
        <p:nvPicPr>
          <p:cNvPr id="5" name="Immagine 4">
            <a:extLst>
              <a:ext uri="{FF2B5EF4-FFF2-40B4-BE49-F238E27FC236}">
                <a16:creationId xmlns:a16="http://schemas.microsoft.com/office/drawing/2014/main" xmlns="" id="{B51FF32C-5E51-8D46-BB8C-9F969B6E745C}"/>
              </a:ext>
            </a:extLst>
          </p:cNvPr>
          <p:cNvPicPr>
            <a:picLocks noChangeAspect="1"/>
          </p:cNvPicPr>
          <p:nvPr/>
        </p:nvPicPr>
        <p:blipFill>
          <a:blip r:embed="rId4"/>
          <a:stretch>
            <a:fillRect/>
          </a:stretch>
        </p:blipFill>
        <p:spPr>
          <a:xfrm>
            <a:off x="9282114" y="857251"/>
            <a:ext cx="695325" cy="900113"/>
          </a:xfrm>
          <a:prstGeom prst="rect">
            <a:avLst/>
          </a:prstGeom>
        </p:spPr>
      </p:pic>
      <p:pic>
        <p:nvPicPr>
          <p:cNvPr id="6" name="Audio 5">
            <a:hlinkClick r:id="" action="ppaction://media"/>
            <a:extLst>
              <a:ext uri="{FF2B5EF4-FFF2-40B4-BE49-F238E27FC236}">
                <a16:creationId xmlns:a16="http://schemas.microsoft.com/office/drawing/2014/main" xmlns="" id="{E4BDE74E-8C75-CA4F-800A-5F1D4A9D9610}"/>
              </a:ext>
            </a:extLst>
          </p:cNvPr>
          <p:cNvPicPr>
            <a:picLocks noChangeAspect="1"/>
          </p:cNvPicPr>
          <p:nvPr>
            <a:audioFile r:link="rId2"/>
            <p:extLst>
              <p:ext uri="{DAA4B4D4-6D71-4841-9C94-3DE7FCFB9230}">
                <p14:media xmlns:p14="http://schemas.microsoft.com/office/powerpoint/2010/main" r:embed="rId1"/>
              </p:ext>
            </p:extLst>
          </p:nvPr>
        </p:nvPicPr>
        <p:blipFill>
          <a:blip r:embed="rId5"/>
          <a:stretch>
            <a:fillRect/>
          </a:stretch>
        </p:blipFill>
        <p:spPr>
          <a:xfrm>
            <a:off x="11163300" y="5829300"/>
            <a:ext cx="812800" cy="812800"/>
          </a:xfrm>
          <a:prstGeom prst="rect">
            <a:avLst/>
          </a:prstGeom>
        </p:spPr>
      </p:pic>
    </p:spTree>
    <p:extLst>
      <p:ext uri="{BB962C8B-B14F-4D97-AF65-F5344CB8AC3E}">
        <p14:creationId xmlns:p14="http://schemas.microsoft.com/office/powerpoint/2010/main" val="244408670"/>
      </p:ext>
    </p:extLst>
  </p:cSld>
  <p:clrMapOvr>
    <a:masterClrMapping/>
  </p:clrMapOvr>
  <mc:AlternateContent xmlns:mc="http://schemas.openxmlformats.org/markup-compatibility/2006" xmlns:p14="http://schemas.microsoft.com/office/powerpoint/2010/main">
    <mc:Choice Requires="p14">
      <p:transition spd="slow" p14:dur="2000" advTm="123966"/>
    </mc:Choice>
    <mc:Fallback xmlns="">
      <p:transition spd="slow" advTm="123966"/>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6"/>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6"/>
                </p:tgtEl>
              </p:cMediaNode>
            </p:audio>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xmlns="" id="{E0C140E0-27A4-C949-9A73-68DA6AE14DDF}"/>
              </a:ext>
            </a:extLst>
          </p:cNvPr>
          <p:cNvSpPr>
            <a:spLocks noGrp="1"/>
          </p:cNvSpPr>
          <p:nvPr>
            <p:ph type="title"/>
          </p:nvPr>
        </p:nvSpPr>
        <p:spPr>
          <a:xfrm>
            <a:off x="2153228" y="59204"/>
            <a:ext cx="7885545" cy="1325096"/>
          </a:xfrm>
        </p:spPr>
        <p:txBody>
          <a:bodyPr/>
          <a:lstStyle/>
          <a:p>
            <a:r>
              <a:rPr lang="it-IT" dirty="0"/>
              <a:t> </a:t>
            </a:r>
            <a:r>
              <a:rPr lang="it-IT" dirty="0" err="1"/>
              <a:t>Wet</a:t>
            </a:r>
            <a:r>
              <a:rPr lang="it-IT" dirty="0"/>
              <a:t> Market di Wuhan</a:t>
            </a:r>
          </a:p>
        </p:txBody>
      </p:sp>
      <p:pic>
        <p:nvPicPr>
          <p:cNvPr id="3" name="Immagine 2">
            <a:extLst>
              <a:ext uri="{FF2B5EF4-FFF2-40B4-BE49-F238E27FC236}">
                <a16:creationId xmlns:a16="http://schemas.microsoft.com/office/drawing/2014/main" xmlns="" id="{A76347E1-F722-7A44-8F5F-317F0589FAA8}"/>
              </a:ext>
            </a:extLst>
          </p:cNvPr>
          <p:cNvPicPr>
            <a:picLocks noChangeAspect="1"/>
          </p:cNvPicPr>
          <p:nvPr/>
        </p:nvPicPr>
        <p:blipFill>
          <a:blip r:embed="rId4"/>
          <a:stretch>
            <a:fillRect/>
          </a:stretch>
        </p:blipFill>
        <p:spPr>
          <a:xfrm>
            <a:off x="6457372" y="1250950"/>
            <a:ext cx="3581400" cy="4089400"/>
          </a:xfrm>
          <a:prstGeom prst="rect">
            <a:avLst/>
          </a:prstGeom>
        </p:spPr>
      </p:pic>
      <p:pic>
        <p:nvPicPr>
          <p:cNvPr id="4" name="Immagine 3">
            <a:extLst>
              <a:ext uri="{FF2B5EF4-FFF2-40B4-BE49-F238E27FC236}">
                <a16:creationId xmlns:a16="http://schemas.microsoft.com/office/drawing/2014/main" xmlns="" id="{758D7A50-AF13-3643-91E2-603C027DEA78}"/>
              </a:ext>
            </a:extLst>
          </p:cNvPr>
          <p:cNvPicPr>
            <a:picLocks noChangeAspect="1"/>
          </p:cNvPicPr>
          <p:nvPr/>
        </p:nvPicPr>
        <p:blipFill>
          <a:blip r:embed="rId5"/>
          <a:stretch>
            <a:fillRect/>
          </a:stretch>
        </p:blipFill>
        <p:spPr>
          <a:xfrm>
            <a:off x="1694872" y="1250950"/>
            <a:ext cx="4762500" cy="4089400"/>
          </a:xfrm>
          <a:prstGeom prst="rect">
            <a:avLst/>
          </a:prstGeom>
        </p:spPr>
      </p:pic>
      <p:sp>
        <p:nvSpPr>
          <p:cNvPr id="5" name="Rettangolo 4">
            <a:extLst>
              <a:ext uri="{FF2B5EF4-FFF2-40B4-BE49-F238E27FC236}">
                <a16:creationId xmlns:a16="http://schemas.microsoft.com/office/drawing/2014/main" xmlns="" id="{CCC99F36-3E6D-3A4F-A425-0FD15D5F03AF}"/>
              </a:ext>
            </a:extLst>
          </p:cNvPr>
          <p:cNvSpPr/>
          <p:nvPr/>
        </p:nvSpPr>
        <p:spPr>
          <a:xfrm>
            <a:off x="1834572" y="5750868"/>
            <a:ext cx="7969828" cy="646331"/>
          </a:xfrm>
          <a:prstGeom prst="rect">
            <a:avLst/>
          </a:prstGeom>
          <a:solidFill>
            <a:srgbClr val="FFFF00"/>
          </a:solidFill>
        </p:spPr>
        <p:txBody>
          <a:bodyPr wrap="square">
            <a:spAutoFit/>
          </a:bodyPr>
          <a:lstStyle/>
          <a:p>
            <a:r>
              <a:rPr lang="it-IT" dirty="0"/>
              <a:t>I primi casi erano stati segnalati dall’ 8 dicembre  2019 e molti pazienti lavoravano o vivevano in prossimità  del </a:t>
            </a:r>
            <a:r>
              <a:rPr lang="it-IT" dirty="0" err="1"/>
              <a:t>Huanan</a:t>
            </a:r>
            <a:r>
              <a:rPr lang="it-IT" dirty="0"/>
              <a:t> </a:t>
            </a:r>
            <a:r>
              <a:rPr lang="it-IT" dirty="0" err="1"/>
              <a:t>Seafood</a:t>
            </a:r>
            <a:r>
              <a:rPr lang="it-IT" dirty="0"/>
              <a:t> </a:t>
            </a:r>
            <a:r>
              <a:rPr lang="it-IT" dirty="0" err="1"/>
              <a:t>Wholesale</a:t>
            </a:r>
            <a:r>
              <a:rPr lang="it-IT" dirty="0"/>
              <a:t> Market. </a:t>
            </a:r>
          </a:p>
        </p:txBody>
      </p:sp>
      <p:pic>
        <p:nvPicPr>
          <p:cNvPr id="6" name="Audio 5">
            <a:hlinkClick r:id="" action="ppaction://media"/>
            <a:extLst>
              <a:ext uri="{FF2B5EF4-FFF2-40B4-BE49-F238E27FC236}">
                <a16:creationId xmlns:a16="http://schemas.microsoft.com/office/drawing/2014/main" xmlns="" id="{35CA3664-D787-8A4D-9F0C-62A395C4F0EF}"/>
              </a:ext>
            </a:extLst>
          </p:cNvPr>
          <p:cNvPicPr>
            <a:picLocks noChangeAspect="1"/>
          </p:cNvPicPr>
          <p:nvPr>
            <a:audioFile r:link="rId2"/>
            <p:extLst>
              <p:ext uri="{DAA4B4D4-6D71-4841-9C94-3DE7FCFB9230}">
                <p14:media xmlns:p14="http://schemas.microsoft.com/office/powerpoint/2010/main" r:embed="rId1"/>
              </p:ext>
            </p:extLst>
          </p:nvPr>
        </p:nvPicPr>
        <p:blipFill>
          <a:blip r:embed="rId6"/>
          <a:stretch>
            <a:fillRect/>
          </a:stretch>
        </p:blipFill>
        <p:spPr>
          <a:xfrm>
            <a:off x="11163300" y="5829300"/>
            <a:ext cx="812800" cy="812800"/>
          </a:xfrm>
          <a:prstGeom prst="rect">
            <a:avLst/>
          </a:prstGeom>
        </p:spPr>
      </p:pic>
    </p:spTree>
    <p:extLst>
      <p:ext uri="{BB962C8B-B14F-4D97-AF65-F5344CB8AC3E}">
        <p14:creationId xmlns:p14="http://schemas.microsoft.com/office/powerpoint/2010/main" val="1996234716"/>
      </p:ext>
    </p:extLst>
  </p:cSld>
  <p:clrMapOvr>
    <a:masterClrMapping/>
  </p:clrMapOvr>
  <mc:AlternateContent xmlns:mc="http://schemas.openxmlformats.org/markup-compatibility/2006" xmlns:p14="http://schemas.microsoft.com/office/powerpoint/2010/main">
    <mc:Choice Requires="p14">
      <p:transition spd="slow" p14:dur="2000" advTm="27019"/>
    </mc:Choice>
    <mc:Fallback xmlns="">
      <p:transition spd="slow" advTm="27019"/>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6"/>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6"/>
                </p:tgtEl>
              </p:cMediaNode>
            </p:audio>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ttangolo 2">
            <a:extLst>
              <a:ext uri="{FF2B5EF4-FFF2-40B4-BE49-F238E27FC236}">
                <a16:creationId xmlns:a16="http://schemas.microsoft.com/office/drawing/2014/main" xmlns="" id="{37DB162F-46C8-A747-9F11-FCA3E8CB5C25}"/>
              </a:ext>
            </a:extLst>
          </p:cNvPr>
          <p:cNvSpPr/>
          <p:nvPr/>
        </p:nvSpPr>
        <p:spPr>
          <a:xfrm>
            <a:off x="2153228" y="158751"/>
            <a:ext cx="7885545" cy="646331"/>
          </a:xfrm>
          <a:prstGeom prst="rect">
            <a:avLst/>
          </a:prstGeom>
          <a:solidFill>
            <a:srgbClr val="FFFF00"/>
          </a:solidFill>
        </p:spPr>
        <p:txBody>
          <a:bodyPr wrap="square">
            <a:spAutoFit/>
          </a:bodyPr>
          <a:lstStyle/>
          <a:p>
            <a:r>
              <a:rPr lang="it-IT" dirty="0"/>
              <a:t>Il 7 gennaio viene identificato nel tampone faringeo di un paziente un nuovo coronavirus denominato inizialmente 2019-nCoV da OMS. </a:t>
            </a:r>
          </a:p>
        </p:txBody>
      </p:sp>
      <p:pic>
        <p:nvPicPr>
          <p:cNvPr id="4" name="Immagine 3">
            <a:extLst>
              <a:ext uri="{FF2B5EF4-FFF2-40B4-BE49-F238E27FC236}">
                <a16:creationId xmlns:a16="http://schemas.microsoft.com/office/drawing/2014/main" xmlns="" id="{BFCE9291-D4BC-5947-ABCE-5B611771E07E}"/>
              </a:ext>
            </a:extLst>
          </p:cNvPr>
          <p:cNvPicPr>
            <a:picLocks noChangeAspect="1"/>
          </p:cNvPicPr>
          <p:nvPr/>
        </p:nvPicPr>
        <p:blipFill>
          <a:blip r:embed="rId4"/>
          <a:stretch>
            <a:fillRect/>
          </a:stretch>
        </p:blipFill>
        <p:spPr>
          <a:xfrm rot="5400000">
            <a:off x="1324660" y="2364690"/>
            <a:ext cx="4716681" cy="3695700"/>
          </a:xfrm>
          <a:prstGeom prst="rect">
            <a:avLst/>
          </a:prstGeom>
        </p:spPr>
      </p:pic>
      <p:pic>
        <p:nvPicPr>
          <p:cNvPr id="5" name="Immagine 4">
            <a:extLst>
              <a:ext uri="{FF2B5EF4-FFF2-40B4-BE49-F238E27FC236}">
                <a16:creationId xmlns:a16="http://schemas.microsoft.com/office/drawing/2014/main" xmlns="" id="{321276EC-FE94-8841-BF09-4945C348816F}"/>
              </a:ext>
            </a:extLst>
          </p:cNvPr>
          <p:cNvPicPr>
            <a:picLocks noChangeAspect="1"/>
          </p:cNvPicPr>
          <p:nvPr/>
        </p:nvPicPr>
        <p:blipFill>
          <a:blip r:embed="rId5"/>
          <a:stretch>
            <a:fillRect/>
          </a:stretch>
        </p:blipFill>
        <p:spPr>
          <a:xfrm>
            <a:off x="5530850" y="990600"/>
            <a:ext cx="5016500" cy="5765800"/>
          </a:xfrm>
          <a:prstGeom prst="rect">
            <a:avLst/>
          </a:prstGeom>
        </p:spPr>
      </p:pic>
      <p:pic>
        <p:nvPicPr>
          <p:cNvPr id="2" name="Audio 1">
            <a:hlinkClick r:id="" action="ppaction://media"/>
            <a:extLst>
              <a:ext uri="{FF2B5EF4-FFF2-40B4-BE49-F238E27FC236}">
                <a16:creationId xmlns:a16="http://schemas.microsoft.com/office/drawing/2014/main" xmlns="" id="{70E5312E-6CBE-7142-A3A7-86F84778F743}"/>
              </a:ext>
            </a:extLst>
          </p:cNvPr>
          <p:cNvPicPr>
            <a:picLocks noChangeAspect="1"/>
          </p:cNvPicPr>
          <p:nvPr>
            <a:audioFile r:link="rId2"/>
            <p:extLst>
              <p:ext uri="{DAA4B4D4-6D71-4841-9C94-3DE7FCFB9230}">
                <p14:media xmlns:p14="http://schemas.microsoft.com/office/powerpoint/2010/main" r:embed="rId1"/>
              </p:ext>
            </p:extLst>
          </p:nvPr>
        </p:nvPicPr>
        <p:blipFill>
          <a:blip r:embed="rId6"/>
          <a:stretch>
            <a:fillRect/>
          </a:stretch>
        </p:blipFill>
        <p:spPr>
          <a:xfrm>
            <a:off x="11163300" y="5829300"/>
            <a:ext cx="812800" cy="812800"/>
          </a:xfrm>
          <a:prstGeom prst="rect">
            <a:avLst/>
          </a:prstGeom>
        </p:spPr>
      </p:pic>
    </p:spTree>
    <p:extLst>
      <p:ext uri="{BB962C8B-B14F-4D97-AF65-F5344CB8AC3E}">
        <p14:creationId xmlns:p14="http://schemas.microsoft.com/office/powerpoint/2010/main" val="243848118"/>
      </p:ext>
    </p:extLst>
  </p:cSld>
  <p:clrMapOvr>
    <a:masterClrMapping/>
  </p:clrMapOvr>
  <mc:AlternateContent xmlns:mc="http://schemas.openxmlformats.org/markup-compatibility/2006" xmlns:p14="http://schemas.microsoft.com/office/powerpoint/2010/main">
    <mc:Choice Requires="p14">
      <p:transition spd="slow" p14:dur="2000" advTm="20301"/>
    </mc:Choice>
    <mc:Fallback xmlns="">
      <p:transition spd="slow" advTm="20301"/>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
                </p:tgtEl>
              </p:cMediaNode>
            </p:audio>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3" name="AutoShape 1">
            <a:extLst>
              <a:ext uri="{FF2B5EF4-FFF2-40B4-BE49-F238E27FC236}">
                <a16:creationId xmlns:a16="http://schemas.microsoft.com/office/drawing/2014/main" xmlns="" id="{66690CBF-4904-8B40-96FB-03DCDD795F82}"/>
              </a:ext>
            </a:extLst>
          </p:cNvPr>
          <p:cNvSpPr>
            <a:spLocks noChangeArrowheads="1"/>
          </p:cNvSpPr>
          <p:nvPr/>
        </p:nvSpPr>
        <p:spPr bwMode="auto">
          <a:xfrm>
            <a:off x="5763818" y="916782"/>
            <a:ext cx="668515" cy="232468"/>
          </a:xfrm>
          <a:custGeom>
            <a:avLst/>
            <a:gdLst/>
            <a:ahLst/>
            <a:cxnLst>
              <a:cxn ang="0">
                <a:pos x="r" y="vc"/>
              </a:cxn>
              <a:cxn ang="5400000">
                <a:pos x="hc" y="b"/>
              </a:cxn>
              <a:cxn ang="10800000">
                <a:pos x="l" y="vc"/>
              </a:cxn>
              <a:cxn ang="16200000">
                <a:pos x="hc" y="t"/>
              </a:cxn>
            </a:cxnLst>
            <a:rect l="0" t="0" r="r" b="b"/>
            <a:pathLst>
              <a:path w="21600" h="21600">
                <a:moveTo>
                  <a:pt x="0" y="0"/>
                </a:moveTo>
                <a:lnTo>
                  <a:pt x="0" y="21600"/>
                </a:lnTo>
                <a:lnTo>
                  <a:pt x="21600" y="21600"/>
                </a:lnTo>
                <a:lnTo>
                  <a:pt x="21600" y="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wrap="none" lIns="67500" tIns="35100" rIns="67500" bIns="35100">
            <a:spAutoFit/>
          </a:bodyPr>
          <a:lstStyle>
            <a:lvl1pPr>
              <a:tabLst>
                <a:tab pos="723900" algn="l"/>
              </a:tabLst>
              <a:defRPr sz="1400">
                <a:solidFill>
                  <a:srgbClr val="FFFFFF"/>
                </a:solidFill>
                <a:latin typeface="Arial" panose="020B0604020202020204" pitchFamily="34" charset="0"/>
                <a:ea typeface="ＭＳ Ｐゴシック" panose="020B0600070205080204" pitchFamily="34" charset="-128"/>
              </a:defRPr>
            </a:lvl1pPr>
            <a:lvl2pPr>
              <a:tabLst>
                <a:tab pos="723900" algn="l"/>
              </a:tabLst>
              <a:defRPr sz="1400">
                <a:solidFill>
                  <a:srgbClr val="FFFFFF"/>
                </a:solidFill>
                <a:latin typeface="Arial" panose="020B0604020202020204" pitchFamily="34" charset="0"/>
                <a:ea typeface="ＭＳ Ｐゴシック" panose="020B0600070205080204" pitchFamily="34" charset="-128"/>
              </a:defRPr>
            </a:lvl2pPr>
            <a:lvl3pPr>
              <a:tabLst>
                <a:tab pos="723900" algn="l"/>
              </a:tabLst>
              <a:defRPr sz="1400">
                <a:solidFill>
                  <a:srgbClr val="FFFFFF"/>
                </a:solidFill>
                <a:latin typeface="Arial" panose="020B0604020202020204" pitchFamily="34" charset="0"/>
                <a:ea typeface="ＭＳ Ｐゴシック" panose="020B0600070205080204" pitchFamily="34" charset="-128"/>
              </a:defRPr>
            </a:lvl3pPr>
            <a:lvl4pPr>
              <a:tabLst>
                <a:tab pos="723900" algn="l"/>
              </a:tabLst>
              <a:defRPr sz="1400">
                <a:solidFill>
                  <a:srgbClr val="FFFFFF"/>
                </a:solidFill>
                <a:latin typeface="Arial" panose="020B0604020202020204" pitchFamily="34" charset="0"/>
                <a:ea typeface="ＭＳ Ｐゴシック" panose="020B0600070205080204" pitchFamily="34" charset="-128"/>
              </a:defRPr>
            </a:lvl4pPr>
            <a:lvl5pPr>
              <a:tabLst>
                <a:tab pos="723900" algn="l"/>
              </a:tabLst>
              <a:defRPr sz="1400">
                <a:solidFill>
                  <a:srgbClr val="FFFFFF"/>
                </a:solidFill>
                <a:latin typeface="Arial" panose="020B0604020202020204" pitchFamily="34" charset="0"/>
                <a:ea typeface="ＭＳ Ｐゴシック" panose="020B0600070205080204" pitchFamily="34" charset="-128"/>
              </a:defRPr>
            </a:lvl5pPr>
            <a:lvl6pPr marL="2514600" indent="-228600" defTabSz="457200" fontAlgn="base">
              <a:spcBef>
                <a:spcPct val="0"/>
              </a:spcBef>
              <a:spcAft>
                <a:spcPct val="0"/>
              </a:spcAft>
              <a:buClr>
                <a:srgbClr val="000000"/>
              </a:buClr>
              <a:buSzPct val="100000"/>
              <a:buFont typeface="Times New Roman" panose="02020603050405020304" pitchFamily="18" charset="0"/>
              <a:tabLst>
                <a:tab pos="723900" algn="l"/>
              </a:tabLst>
              <a:defRPr sz="1400">
                <a:solidFill>
                  <a:srgbClr val="FFFFFF"/>
                </a:solidFill>
                <a:latin typeface="Arial" panose="020B0604020202020204" pitchFamily="34" charset="0"/>
                <a:ea typeface="ＭＳ Ｐゴシック" panose="020B0600070205080204" pitchFamily="34" charset="-128"/>
              </a:defRPr>
            </a:lvl6pPr>
            <a:lvl7pPr marL="2971800" indent="-228600" defTabSz="457200" fontAlgn="base">
              <a:spcBef>
                <a:spcPct val="0"/>
              </a:spcBef>
              <a:spcAft>
                <a:spcPct val="0"/>
              </a:spcAft>
              <a:buClr>
                <a:srgbClr val="000000"/>
              </a:buClr>
              <a:buSzPct val="100000"/>
              <a:buFont typeface="Times New Roman" panose="02020603050405020304" pitchFamily="18" charset="0"/>
              <a:tabLst>
                <a:tab pos="723900" algn="l"/>
              </a:tabLst>
              <a:defRPr sz="1400">
                <a:solidFill>
                  <a:srgbClr val="FFFFFF"/>
                </a:solidFill>
                <a:latin typeface="Arial" panose="020B0604020202020204" pitchFamily="34" charset="0"/>
                <a:ea typeface="ＭＳ Ｐゴシック" panose="020B0600070205080204" pitchFamily="34" charset="-128"/>
              </a:defRPr>
            </a:lvl7pPr>
            <a:lvl8pPr marL="3429000" indent="-228600" defTabSz="457200" fontAlgn="base">
              <a:spcBef>
                <a:spcPct val="0"/>
              </a:spcBef>
              <a:spcAft>
                <a:spcPct val="0"/>
              </a:spcAft>
              <a:buClr>
                <a:srgbClr val="000000"/>
              </a:buClr>
              <a:buSzPct val="100000"/>
              <a:buFont typeface="Times New Roman" panose="02020603050405020304" pitchFamily="18" charset="0"/>
              <a:tabLst>
                <a:tab pos="723900" algn="l"/>
              </a:tabLst>
              <a:defRPr sz="1400">
                <a:solidFill>
                  <a:srgbClr val="FFFFFF"/>
                </a:solidFill>
                <a:latin typeface="Arial" panose="020B0604020202020204" pitchFamily="34" charset="0"/>
                <a:ea typeface="ＭＳ Ｐゴシック" panose="020B0600070205080204" pitchFamily="34" charset="-128"/>
              </a:defRPr>
            </a:lvl8pPr>
            <a:lvl9pPr marL="3886200" indent="-228600" defTabSz="457200" fontAlgn="base">
              <a:spcBef>
                <a:spcPct val="0"/>
              </a:spcBef>
              <a:spcAft>
                <a:spcPct val="0"/>
              </a:spcAft>
              <a:buClr>
                <a:srgbClr val="000000"/>
              </a:buClr>
              <a:buSzPct val="100000"/>
              <a:buFont typeface="Times New Roman" panose="02020603050405020304" pitchFamily="18" charset="0"/>
              <a:tabLst>
                <a:tab pos="723900" algn="l"/>
              </a:tabLst>
              <a:defRPr sz="1400">
                <a:solidFill>
                  <a:srgbClr val="FFFFFF"/>
                </a:solidFill>
                <a:latin typeface="Arial" panose="020B0604020202020204" pitchFamily="34" charset="0"/>
                <a:ea typeface="ＭＳ Ｐゴシック" panose="020B0600070205080204" pitchFamily="34" charset="-128"/>
              </a:defRPr>
            </a:lvl9pPr>
          </a:lstStyle>
          <a:p>
            <a:r>
              <a:rPr lang="en-US" altLang="it-IT" sz="1050"/>
              <a:t>Figure 4 </a:t>
            </a:r>
          </a:p>
        </p:txBody>
      </p:sp>
      <p:pic>
        <p:nvPicPr>
          <p:cNvPr id="8194" name="Picture 2">
            <a:extLst>
              <a:ext uri="{FF2B5EF4-FFF2-40B4-BE49-F238E27FC236}">
                <a16:creationId xmlns:a16="http://schemas.microsoft.com/office/drawing/2014/main" xmlns="" id="{6447BCFD-A402-0542-8AE0-2FBA4993A2F4}"/>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789766" y="1741268"/>
            <a:ext cx="4612481" cy="3738563"/>
          </a:xfrm>
          <a:prstGeom prst="rect">
            <a:avLst/>
          </a:prstGeom>
          <a:noFill/>
          <a:ln>
            <a:noFill/>
          </a:ln>
          <a:effectLst/>
          <a:extLst>
            <a:ext uri="{909E8E84-426E-40DD-AFC4-6F175D3DCCD1}">
              <a14:hiddenFill xmlns:a14="http://schemas.microsoft.com/office/drawing/2010/main">
                <a:blipFill dpi="0" rotWithShape="0">
                  <a:blip/>
                  <a:srcRect/>
                  <a:stretch>
                    <a:fillRect/>
                  </a:stretch>
                </a:blipFill>
              </a14:hiddenFill>
            </a:ext>
            <a:ext uri="{91240B29-F687-4F45-9708-019B960494DF}">
              <a14:hiddenLine xmlns:a14="http://schemas.microsoft.com/office/drawing/2010/main" w="9525" cap="flat">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sp>
        <p:nvSpPr>
          <p:cNvPr id="8195" name="Text Box 3">
            <a:extLst>
              <a:ext uri="{FF2B5EF4-FFF2-40B4-BE49-F238E27FC236}">
                <a16:creationId xmlns:a16="http://schemas.microsoft.com/office/drawing/2014/main" xmlns="" id="{4F22C069-3825-2A43-A18C-1932B84B348F}"/>
              </a:ext>
            </a:extLst>
          </p:cNvPr>
          <p:cNvSpPr txBox="1">
            <a:spLocks noChangeArrowheads="1"/>
          </p:cNvSpPr>
          <p:nvPr/>
        </p:nvSpPr>
        <p:spPr bwMode="auto">
          <a:xfrm>
            <a:off x="3381375" y="5715001"/>
            <a:ext cx="6191250" cy="17026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lIns="67500" tIns="33750" rIns="67500" bIns="33750"/>
          <a:lstStyle>
            <a:lvl1pPr>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1pPr>
            <a:lvl2pPr>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2pPr>
            <a:lvl3pPr>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3pPr>
            <a:lvl4pPr>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4pPr>
            <a:lvl5pPr>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5pPr>
            <a:lvl6pPr marL="2514600" indent="-228600" defTabSz="457200" fontAlgn="base">
              <a:spcBef>
                <a:spcPct val="0"/>
              </a:spcBef>
              <a:spcAft>
                <a:spcPct val="0"/>
              </a:spcAft>
              <a:buClr>
                <a:srgbClr val="000000"/>
              </a:buClr>
              <a:buSzPct val="100000"/>
              <a:buFont typeface="Times New Roman" panose="02020603050405020304" pitchFamily="18" charset="0"/>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6pPr>
            <a:lvl7pPr marL="2971800" indent="-228600" defTabSz="457200" fontAlgn="base">
              <a:spcBef>
                <a:spcPct val="0"/>
              </a:spcBef>
              <a:spcAft>
                <a:spcPct val="0"/>
              </a:spcAft>
              <a:buClr>
                <a:srgbClr val="000000"/>
              </a:buClr>
              <a:buSzPct val="100000"/>
              <a:buFont typeface="Times New Roman" panose="02020603050405020304" pitchFamily="18" charset="0"/>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7pPr>
            <a:lvl8pPr marL="3429000" indent="-228600" defTabSz="457200" fontAlgn="base">
              <a:spcBef>
                <a:spcPct val="0"/>
              </a:spcBef>
              <a:spcAft>
                <a:spcPct val="0"/>
              </a:spcAft>
              <a:buClr>
                <a:srgbClr val="000000"/>
              </a:buClr>
              <a:buSzPct val="100000"/>
              <a:buFont typeface="Times New Roman" panose="02020603050405020304" pitchFamily="18" charset="0"/>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8pPr>
            <a:lvl9pPr marL="3886200" indent="-228600" defTabSz="457200" fontAlgn="base">
              <a:spcBef>
                <a:spcPct val="0"/>
              </a:spcBef>
              <a:spcAft>
                <a:spcPct val="0"/>
              </a:spcAft>
              <a:buClr>
                <a:srgbClr val="000000"/>
              </a:buClr>
              <a:buSzPct val="100000"/>
              <a:buFont typeface="Times New Roman" panose="02020603050405020304" pitchFamily="18" charset="0"/>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9pPr>
          </a:lstStyle>
          <a:p>
            <a:r>
              <a:rPr lang="en-US" altLang="it-IT" sz="675" i="1">
                <a:solidFill>
                  <a:schemeClr val="tx1"/>
                </a:solidFill>
              </a:rPr>
              <a:t>The Lancet</a:t>
            </a:r>
            <a:r>
              <a:rPr lang="en-US" altLang="it-IT" sz="675">
                <a:solidFill>
                  <a:schemeClr val="tx1"/>
                </a:solidFill>
              </a:rPr>
              <a:t> 2020 395514-523DOI: (10.1016/S0140-6736(20)30154-9) </a:t>
            </a:r>
          </a:p>
        </p:txBody>
      </p:sp>
      <p:pic>
        <p:nvPicPr>
          <p:cNvPr id="2" name="Immagine 1">
            <a:extLst>
              <a:ext uri="{FF2B5EF4-FFF2-40B4-BE49-F238E27FC236}">
                <a16:creationId xmlns:a16="http://schemas.microsoft.com/office/drawing/2014/main" xmlns="" id="{DC18689A-D769-3749-9B5D-89CBF0407119}"/>
              </a:ext>
            </a:extLst>
          </p:cNvPr>
          <p:cNvPicPr>
            <a:picLocks noChangeAspect="1"/>
          </p:cNvPicPr>
          <p:nvPr/>
        </p:nvPicPr>
        <p:blipFill>
          <a:blip r:embed="rId6"/>
          <a:stretch>
            <a:fillRect/>
          </a:stretch>
        </p:blipFill>
        <p:spPr>
          <a:xfrm>
            <a:off x="1524001" y="1872928"/>
            <a:ext cx="3265765" cy="3307466"/>
          </a:xfrm>
          <a:prstGeom prst="rect">
            <a:avLst/>
          </a:prstGeom>
        </p:spPr>
      </p:pic>
      <p:pic>
        <p:nvPicPr>
          <p:cNvPr id="3" name="Audio 2">
            <a:hlinkClick r:id="" action="ppaction://media"/>
            <a:extLst>
              <a:ext uri="{FF2B5EF4-FFF2-40B4-BE49-F238E27FC236}">
                <a16:creationId xmlns:a16="http://schemas.microsoft.com/office/drawing/2014/main" xmlns="" id="{093FF3A4-35C9-D844-8C29-4ABDD36FCA01}"/>
              </a:ext>
            </a:extLst>
          </p:cNvPr>
          <p:cNvPicPr>
            <a:picLocks noChangeAspect="1"/>
          </p:cNvPicPr>
          <p:nvPr>
            <a:audioFile r:link="rId2"/>
            <p:extLst>
              <p:ext uri="{DAA4B4D4-6D71-4841-9C94-3DE7FCFB9230}">
                <p14:media xmlns:p14="http://schemas.microsoft.com/office/powerpoint/2010/main" r:embed="rId1"/>
              </p:ext>
            </p:extLst>
          </p:nvPr>
        </p:nvPicPr>
        <p:blipFill>
          <a:blip r:embed="rId7"/>
          <a:stretch>
            <a:fillRect/>
          </a:stretch>
        </p:blipFill>
        <p:spPr>
          <a:xfrm>
            <a:off x="11163300" y="5829300"/>
            <a:ext cx="812800" cy="812800"/>
          </a:xfrm>
          <a:prstGeom prst="rect">
            <a:avLst/>
          </a:prstGeom>
        </p:spPr>
      </p:pic>
    </p:spTree>
    <p:extLst>
      <p:ext uri="{BB962C8B-B14F-4D97-AF65-F5344CB8AC3E}">
        <p14:creationId xmlns:p14="http://schemas.microsoft.com/office/powerpoint/2010/main" val="2175081401"/>
      </p:ext>
    </p:extLst>
  </p:cSld>
  <p:clrMapOvr>
    <a:masterClrMapping/>
  </p:clrMapOvr>
  <p:transition advTm="6153">
    <p:wipe dir="r"/>
  </p:transition>
  <p:timing>
    <p:tnLst>
      <p:par>
        <p:cTn id="1" dur="indefinite" restart="never" nodeType="tmRoot">
          <p:childTnLst>
            <p:seq concurrent="1" nextAc="seek">
              <p:cTn id="2" dur="0"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3"/>
                </p:tgtEl>
              </p:cMediaNode>
            </p:audio>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a:extLst>
              <a:ext uri="{FF2B5EF4-FFF2-40B4-BE49-F238E27FC236}">
                <a16:creationId xmlns:a16="http://schemas.microsoft.com/office/drawing/2014/main" xmlns="" id="{A5E8F393-3466-524D-AE0E-5F5CD6FFEB3F}"/>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045551" y="1014171"/>
            <a:ext cx="3723464" cy="4482498"/>
          </a:xfrm>
          <a:prstGeom prst="rect">
            <a:avLst/>
          </a:prstGeom>
          <a:noFill/>
          <a:ln>
            <a:noFill/>
          </a:ln>
          <a:effectLst/>
          <a:extLst>
            <a:ext uri="{909E8E84-426E-40DD-AFC4-6F175D3DCCD1}">
              <a14:hiddenFill xmlns:a14="http://schemas.microsoft.com/office/drawing/2010/main">
                <a:blipFill dpi="0" rotWithShape="0">
                  <a:blip/>
                  <a:srcRect/>
                  <a:stretch>
                    <a:fillRect/>
                  </a:stretch>
                </a:blipFill>
              </a14:hiddenFill>
            </a:ext>
            <a:ext uri="{91240B29-F687-4F45-9708-019B960494DF}">
              <a14:hiddenLine xmlns:a14="http://schemas.microsoft.com/office/drawing/2010/main" w="9525" cap="flat">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sp>
        <p:nvSpPr>
          <p:cNvPr id="4099" name="Text Box 3">
            <a:extLst>
              <a:ext uri="{FF2B5EF4-FFF2-40B4-BE49-F238E27FC236}">
                <a16:creationId xmlns:a16="http://schemas.microsoft.com/office/drawing/2014/main" xmlns="" id="{54E94E51-A667-474E-8210-8F34E8C04462}"/>
              </a:ext>
            </a:extLst>
          </p:cNvPr>
          <p:cNvSpPr txBox="1">
            <a:spLocks noChangeArrowheads="1"/>
          </p:cNvSpPr>
          <p:nvPr/>
        </p:nvSpPr>
        <p:spPr bwMode="auto">
          <a:xfrm>
            <a:off x="3381375" y="5715001"/>
            <a:ext cx="6191250" cy="17026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cap="flat">
                <a:solidFill>
                  <a:srgbClr val="00000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lIns="67500" tIns="33750" rIns="67500" bIns="33750"/>
          <a:lstStyle>
            <a:lvl1pPr>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1pPr>
            <a:lvl2pPr>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2pPr>
            <a:lvl3pPr>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3pPr>
            <a:lvl4pPr>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4pPr>
            <a:lvl5pPr>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5pPr>
            <a:lvl6pPr marL="2514600" indent="-228600" defTabSz="457200" fontAlgn="base">
              <a:spcBef>
                <a:spcPct val="0"/>
              </a:spcBef>
              <a:spcAft>
                <a:spcPct val="0"/>
              </a:spcAft>
              <a:buClr>
                <a:srgbClr val="000000"/>
              </a:buClr>
              <a:buSzPct val="100000"/>
              <a:buFont typeface="Times New Roman" panose="02020603050405020304" pitchFamily="18" charset="0"/>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6pPr>
            <a:lvl7pPr marL="2971800" indent="-228600" defTabSz="457200" fontAlgn="base">
              <a:spcBef>
                <a:spcPct val="0"/>
              </a:spcBef>
              <a:spcAft>
                <a:spcPct val="0"/>
              </a:spcAft>
              <a:buClr>
                <a:srgbClr val="000000"/>
              </a:buClr>
              <a:buSzPct val="100000"/>
              <a:buFont typeface="Times New Roman" panose="02020603050405020304" pitchFamily="18" charset="0"/>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7pPr>
            <a:lvl8pPr marL="3429000" indent="-228600" defTabSz="457200" fontAlgn="base">
              <a:spcBef>
                <a:spcPct val="0"/>
              </a:spcBef>
              <a:spcAft>
                <a:spcPct val="0"/>
              </a:spcAft>
              <a:buClr>
                <a:srgbClr val="000000"/>
              </a:buClr>
              <a:buSzPct val="100000"/>
              <a:buFont typeface="Times New Roman" panose="02020603050405020304" pitchFamily="18" charset="0"/>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8pPr>
            <a:lvl9pPr marL="3886200" indent="-228600" defTabSz="457200" fontAlgn="base">
              <a:spcBef>
                <a:spcPct val="0"/>
              </a:spcBef>
              <a:spcAft>
                <a:spcPct val="0"/>
              </a:spcAft>
              <a:buClr>
                <a:srgbClr val="000000"/>
              </a:buClr>
              <a:buSzPct val="100000"/>
              <a:buFont typeface="Times New Roman" panose="02020603050405020304" pitchFamily="18" charset="0"/>
              <a:tabLst>
                <a:tab pos="723900" algn="l"/>
                <a:tab pos="1447800" algn="l"/>
                <a:tab pos="2171700" algn="l"/>
                <a:tab pos="2895600" algn="l"/>
                <a:tab pos="3619500" algn="l"/>
                <a:tab pos="4343400" algn="l"/>
                <a:tab pos="5067300" algn="l"/>
                <a:tab pos="5791200" algn="l"/>
                <a:tab pos="6515100" algn="l"/>
                <a:tab pos="7239000" algn="l"/>
                <a:tab pos="7962900" algn="l"/>
              </a:tabLst>
              <a:defRPr sz="1400">
                <a:solidFill>
                  <a:srgbClr val="FFFFFF"/>
                </a:solidFill>
                <a:latin typeface="Arial" panose="020B0604020202020204" pitchFamily="34" charset="0"/>
                <a:ea typeface="ＭＳ Ｐゴシック" panose="020B0600070205080204" pitchFamily="34" charset="-128"/>
              </a:defRPr>
            </a:lvl9pPr>
          </a:lstStyle>
          <a:p>
            <a:r>
              <a:rPr lang="en-US" altLang="it-IT" sz="675" i="1" dirty="0">
                <a:solidFill>
                  <a:schemeClr val="tx1"/>
                </a:solidFill>
              </a:rPr>
              <a:t>The Lancet</a:t>
            </a:r>
            <a:r>
              <a:rPr lang="en-US" altLang="it-IT" sz="675" dirty="0">
                <a:solidFill>
                  <a:schemeClr val="tx1"/>
                </a:solidFill>
              </a:rPr>
              <a:t> 2020 395514-523DOI: (10.1016/S0140-6736(20)30154-9) </a:t>
            </a:r>
          </a:p>
        </p:txBody>
      </p:sp>
      <p:pic>
        <p:nvPicPr>
          <p:cNvPr id="2" name="Immagine 1">
            <a:extLst>
              <a:ext uri="{FF2B5EF4-FFF2-40B4-BE49-F238E27FC236}">
                <a16:creationId xmlns:a16="http://schemas.microsoft.com/office/drawing/2014/main" xmlns="" id="{DDB4A87D-209B-FC40-89D9-7B8248BD21D3}"/>
              </a:ext>
            </a:extLst>
          </p:cNvPr>
          <p:cNvPicPr>
            <a:picLocks noChangeAspect="1"/>
          </p:cNvPicPr>
          <p:nvPr/>
        </p:nvPicPr>
        <p:blipFill>
          <a:blip r:embed="rId6"/>
          <a:stretch>
            <a:fillRect/>
          </a:stretch>
        </p:blipFill>
        <p:spPr>
          <a:xfrm>
            <a:off x="9362751" y="3429001"/>
            <a:ext cx="1134125" cy="1203573"/>
          </a:xfrm>
          <a:prstGeom prst="rect">
            <a:avLst/>
          </a:prstGeom>
        </p:spPr>
      </p:pic>
      <p:pic>
        <p:nvPicPr>
          <p:cNvPr id="3" name="Immagine 2">
            <a:extLst>
              <a:ext uri="{FF2B5EF4-FFF2-40B4-BE49-F238E27FC236}">
                <a16:creationId xmlns:a16="http://schemas.microsoft.com/office/drawing/2014/main" xmlns="" id="{47CE57CA-A835-FC43-932C-FD1972FBE2AA}"/>
              </a:ext>
            </a:extLst>
          </p:cNvPr>
          <p:cNvPicPr>
            <a:picLocks noChangeAspect="1"/>
          </p:cNvPicPr>
          <p:nvPr/>
        </p:nvPicPr>
        <p:blipFill>
          <a:blip r:embed="rId7"/>
          <a:stretch>
            <a:fillRect/>
          </a:stretch>
        </p:blipFill>
        <p:spPr>
          <a:xfrm>
            <a:off x="9191626" y="1721969"/>
            <a:ext cx="1476375" cy="958295"/>
          </a:xfrm>
          <a:prstGeom prst="rect">
            <a:avLst/>
          </a:prstGeom>
        </p:spPr>
      </p:pic>
      <p:sp>
        <p:nvSpPr>
          <p:cNvPr id="4" name="CasellaDiTesto 3">
            <a:extLst>
              <a:ext uri="{FF2B5EF4-FFF2-40B4-BE49-F238E27FC236}">
                <a16:creationId xmlns:a16="http://schemas.microsoft.com/office/drawing/2014/main" xmlns="" id="{0711AEA6-7336-AE42-ADAA-F4119BE7F56D}"/>
              </a:ext>
            </a:extLst>
          </p:cNvPr>
          <p:cNvSpPr txBox="1"/>
          <p:nvPr/>
        </p:nvSpPr>
        <p:spPr>
          <a:xfrm>
            <a:off x="6085720" y="1143304"/>
            <a:ext cx="3277031" cy="4524315"/>
          </a:xfrm>
          <a:prstGeom prst="rect">
            <a:avLst/>
          </a:prstGeom>
          <a:noFill/>
        </p:spPr>
        <p:txBody>
          <a:bodyPr wrap="square" rtlCol="0">
            <a:spAutoFit/>
          </a:bodyPr>
          <a:lstStyle/>
          <a:p>
            <a:r>
              <a:rPr lang="it-IT" sz="1600" b="1" dirty="0"/>
              <a:t>Sequenziamento di un nuovo virus: SARS-CoV-2</a:t>
            </a:r>
          </a:p>
          <a:p>
            <a:endParaRPr lang="it-IT" sz="1600" dirty="0"/>
          </a:p>
          <a:p>
            <a:r>
              <a:rPr lang="it-IT" sz="1600" dirty="0">
                <a:solidFill>
                  <a:srgbClr val="0023AB"/>
                </a:solidFill>
              </a:rPr>
              <a:t>Il genoma del SARS-CoV-2 è uguale per  circa l’80% a quello del SARS-</a:t>
            </a:r>
            <a:r>
              <a:rPr lang="it-IT" sz="1600" dirty="0" err="1">
                <a:solidFill>
                  <a:srgbClr val="0023AB"/>
                </a:solidFill>
              </a:rPr>
              <a:t>CoV</a:t>
            </a:r>
            <a:r>
              <a:rPr lang="it-IT" sz="1600" dirty="0">
                <a:solidFill>
                  <a:srgbClr val="0023AB"/>
                </a:solidFill>
              </a:rPr>
              <a:t>, suggerendo che i due virus appartengono alla stessa specie. </a:t>
            </a:r>
          </a:p>
          <a:p>
            <a:endParaRPr lang="it-IT" sz="1600" dirty="0"/>
          </a:p>
          <a:p>
            <a:r>
              <a:rPr lang="it-IT" sz="1600" dirty="0"/>
              <a:t>Si tratta di Beta-coronavirus, virus a singolo filamento di RNA di origine </a:t>
            </a:r>
            <a:r>
              <a:rPr lang="it-IT" sz="1600" dirty="0" err="1"/>
              <a:t>zoonotica</a:t>
            </a:r>
            <a:r>
              <a:rPr lang="it-IT" sz="1600" dirty="0"/>
              <a:t>.</a:t>
            </a:r>
          </a:p>
          <a:p>
            <a:endParaRPr lang="it-IT" sz="1600" dirty="0"/>
          </a:p>
          <a:p>
            <a:r>
              <a:rPr lang="it-IT" sz="1600" dirty="0">
                <a:solidFill>
                  <a:srgbClr val="0023AB"/>
                </a:solidFill>
              </a:rPr>
              <a:t>E’ verosimile che il SARS-CoV-2 si sia sviluppato dal coronavirus dei pipistrelli RaTG13, che ha un grado di omologia ancora maggiore del SARS-</a:t>
            </a:r>
            <a:r>
              <a:rPr lang="it-IT" sz="1600" dirty="0" err="1">
                <a:solidFill>
                  <a:srgbClr val="0023AB"/>
                </a:solidFill>
              </a:rPr>
              <a:t>CoV</a:t>
            </a:r>
            <a:r>
              <a:rPr lang="it-IT" sz="1600" dirty="0">
                <a:solidFill>
                  <a:srgbClr val="0023AB"/>
                </a:solidFill>
              </a:rPr>
              <a:t> pari al 96% di geni condivisi. </a:t>
            </a:r>
          </a:p>
          <a:p>
            <a:endParaRPr lang="it-IT" sz="1600" dirty="0"/>
          </a:p>
        </p:txBody>
      </p:sp>
      <p:pic>
        <p:nvPicPr>
          <p:cNvPr id="5" name="Audio 4">
            <a:hlinkClick r:id="" action="ppaction://media"/>
            <a:extLst>
              <a:ext uri="{FF2B5EF4-FFF2-40B4-BE49-F238E27FC236}">
                <a16:creationId xmlns:a16="http://schemas.microsoft.com/office/drawing/2014/main" xmlns="" id="{5F977FC7-9A96-F845-A159-0CE10DEF68E9}"/>
              </a:ext>
            </a:extLst>
          </p:cNvPr>
          <p:cNvPicPr>
            <a:picLocks noChangeAspect="1"/>
          </p:cNvPicPr>
          <p:nvPr>
            <a:audioFile r:link="rId2"/>
            <p:extLst>
              <p:ext uri="{DAA4B4D4-6D71-4841-9C94-3DE7FCFB9230}">
                <p14:media xmlns:p14="http://schemas.microsoft.com/office/powerpoint/2010/main" r:embed="rId1"/>
              </p:ext>
            </p:extLst>
          </p:nvPr>
        </p:nvPicPr>
        <p:blipFill>
          <a:blip r:embed="rId8"/>
          <a:stretch>
            <a:fillRect/>
          </a:stretch>
        </p:blipFill>
        <p:spPr>
          <a:xfrm>
            <a:off x="11163300" y="5829300"/>
            <a:ext cx="812800" cy="812800"/>
          </a:xfrm>
          <a:prstGeom prst="rect">
            <a:avLst/>
          </a:prstGeom>
        </p:spPr>
      </p:pic>
    </p:spTree>
    <p:extLst>
      <p:ext uri="{BB962C8B-B14F-4D97-AF65-F5344CB8AC3E}">
        <p14:creationId xmlns:p14="http://schemas.microsoft.com/office/powerpoint/2010/main" val="1091948455"/>
      </p:ext>
    </p:extLst>
  </p:cSld>
  <p:clrMapOvr>
    <a:masterClrMapping/>
  </p:clrMapOvr>
  <p:transition advTm="31096">
    <p:wipe dir="r"/>
  </p:transition>
  <p:timing>
    <p:tnLst>
      <p:par>
        <p:cTn id="1" dur="indefinite" restart="never" nodeType="tmRoot">
          <p:childTnLst>
            <p:seq concurrent="1" nextAc="seek">
              <p:cTn id="2" dur="0"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5"/>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5"/>
                </p:tgtEl>
              </p:cMediaNode>
            </p:audio>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2" name="Picture 2" descr="Ijerph 17 01633 g002">
            <a:extLst>
              <a:ext uri="{FF2B5EF4-FFF2-40B4-BE49-F238E27FC236}">
                <a16:creationId xmlns:a16="http://schemas.microsoft.com/office/drawing/2014/main" xmlns="" id="{46C356DE-776E-824D-9E27-113DDD8E14E0}"/>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936081" y="1052736"/>
            <a:ext cx="6319838" cy="4698522"/>
          </a:xfrm>
          <a:prstGeom prst="rect">
            <a:avLst/>
          </a:prstGeom>
          <a:noFill/>
          <a:extLst>
            <a:ext uri="{909E8E84-426E-40DD-AFC4-6F175D3DCCD1}">
              <a14:hiddenFill xmlns:a14="http://schemas.microsoft.com/office/drawing/2010/main">
                <a:solidFill>
                  <a:srgbClr val="FFFFFF"/>
                </a:solidFill>
              </a14:hiddenFill>
            </a:ext>
          </a:extLst>
        </p:spPr>
      </p:pic>
      <p:pic>
        <p:nvPicPr>
          <p:cNvPr id="2" name="Audio 1">
            <a:hlinkClick r:id="" action="ppaction://media"/>
            <a:extLst>
              <a:ext uri="{FF2B5EF4-FFF2-40B4-BE49-F238E27FC236}">
                <a16:creationId xmlns:a16="http://schemas.microsoft.com/office/drawing/2014/main" xmlns="" id="{300D1647-4572-1149-BA49-A2CBCDD3AD6B}"/>
              </a:ext>
            </a:extLst>
          </p:cNvPr>
          <p:cNvPicPr>
            <a:picLocks noChangeAspect="1"/>
          </p:cNvPicPr>
          <p:nvPr>
            <a:audioFile r:link="rId2"/>
            <p:extLst>
              <p:ext uri="{DAA4B4D4-6D71-4841-9C94-3DE7FCFB9230}">
                <p14:media xmlns:p14="http://schemas.microsoft.com/office/powerpoint/2010/main" r:embed="rId1"/>
              </p:ext>
            </p:extLst>
          </p:nvPr>
        </p:nvPicPr>
        <p:blipFill>
          <a:blip r:embed="rId5"/>
          <a:stretch>
            <a:fillRect/>
          </a:stretch>
        </p:blipFill>
        <p:spPr>
          <a:xfrm>
            <a:off x="11163300" y="5829300"/>
            <a:ext cx="812800" cy="812800"/>
          </a:xfrm>
          <a:prstGeom prst="rect">
            <a:avLst/>
          </a:prstGeom>
        </p:spPr>
      </p:pic>
    </p:spTree>
    <p:extLst>
      <p:ext uri="{BB962C8B-B14F-4D97-AF65-F5344CB8AC3E}">
        <p14:creationId xmlns:p14="http://schemas.microsoft.com/office/powerpoint/2010/main" val="3675359153"/>
      </p:ext>
    </p:extLst>
  </p:cSld>
  <p:clrMapOvr>
    <a:masterClrMapping/>
  </p:clrMapOvr>
  <mc:AlternateContent xmlns:mc="http://schemas.openxmlformats.org/markup-compatibility/2006" xmlns:p14="http://schemas.microsoft.com/office/powerpoint/2010/main">
    <mc:Choice Requires="p14">
      <p:transition spd="slow" p14:dur="2000" advTm="10081"/>
    </mc:Choice>
    <mc:Fallback xmlns="">
      <p:transition spd="slow" advTm="10081"/>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
                </p:tgtEl>
              </p:cMediaNode>
            </p:audio>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300px-004_lores.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686283" y="2916833"/>
            <a:ext cx="4610052" cy="3273138"/>
          </a:xfrm>
          <a:prstGeom prst="rect">
            <a:avLst/>
          </a:prstGeom>
        </p:spPr>
      </p:pic>
      <p:sp>
        <p:nvSpPr>
          <p:cNvPr id="6" name="TextBox 5"/>
          <p:cNvSpPr txBox="1"/>
          <p:nvPr/>
        </p:nvSpPr>
        <p:spPr>
          <a:xfrm>
            <a:off x="1659565" y="1022568"/>
            <a:ext cx="8867554" cy="1615827"/>
          </a:xfrm>
          <a:prstGeom prst="rect">
            <a:avLst/>
          </a:prstGeom>
          <a:noFill/>
        </p:spPr>
        <p:txBody>
          <a:bodyPr wrap="square" rtlCol="0">
            <a:spAutoFit/>
          </a:bodyPr>
          <a:lstStyle/>
          <a:p>
            <a:r>
              <a:rPr lang="en-US" sz="2400" b="1" i="1" dirty="0"/>
              <a:t>Coronavirus sp. – </a:t>
            </a:r>
            <a:r>
              <a:rPr lang="en-US" sz="2400" b="1" i="1" dirty="0" err="1"/>
              <a:t>sono</a:t>
            </a:r>
            <a:r>
              <a:rPr lang="en-US" sz="2400" b="1" i="1" dirty="0"/>
              <a:t> virus ad RNA</a:t>
            </a:r>
          </a:p>
          <a:p>
            <a:endParaRPr lang="en-US" sz="1500" dirty="0"/>
          </a:p>
          <a:p>
            <a:r>
              <a:rPr lang="en-US" sz="1500" dirty="0" err="1"/>
              <a:t>Fino</a:t>
            </a:r>
            <a:r>
              <a:rPr lang="en-US" sz="1500" dirty="0"/>
              <a:t> al 2002 </a:t>
            </a:r>
            <a:r>
              <a:rPr lang="en-US" sz="1500" dirty="0" err="1"/>
              <a:t>è</a:t>
            </a:r>
            <a:r>
              <a:rPr lang="en-US" sz="1500" dirty="0"/>
              <a:t> </a:t>
            </a:r>
            <a:r>
              <a:rPr lang="en-US" sz="1500" dirty="0" err="1"/>
              <a:t>stato</a:t>
            </a:r>
            <a:r>
              <a:rPr lang="en-US" sz="1500" dirty="0"/>
              <a:t> </a:t>
            </a:r>
            <a:r>
              <a:rPr lang="en-US" sz="1500" dirty="0" err="1"/>
              <a:t>ai</a:t>
            </a:r>
            <a:r>
              <a:rPr lang="en-US" sz="1500" dirty="0"/>
              <a:t> </a:t>
            </a:r>
            <a:r>
              <a:rPr lang="en-US" sz="1500" dirty="0" err="1"/>
              <a:t>margini</a:t>
            </a:r>
            <a:r>
              <a:rPr lang="en-US" sz="1500" dirty="0"/>
              <a:t> </a:t>
            </a:r>
            <a:r>
              <a:rPr lang="en-US" sz="1500" dirty="0" err="1"/>
              <a:t>dell’interesse</a:t>
            </a:r>
            <a:r>
              <a:rPr lang="en-US" sz="1500" dirty="0"/>
              <a:t> </a:t>
            </a:r>
            <a:r>
              <a:rPr lang="en-US" sz="1500" dirty="0" err="1"/>
              <a:t>scientifico</a:t>
            </a:r>
            <a:r>
              <a:rPr lang="en-US" sz="1500" dirty="0"/>
              <a:t>, in </a:t>
            </a:r>
            <a:r>
              <a:rPr lang="en-US" sz="1500" dirty="0" err="1"/>
              <a:t>quanto</a:t>
            </a:r>
            <a:r>
              <a:rPr lang="en-US" sz="1500" dirty="0"/>
              <a:t> </a:t>
            </a:r>
            <a:r>
              <a:rPr lang="en-US" sz="1500" dirty="0" err="1"/>
              <a:t>causa</a:t>
            </a:r>
            <a:r>
              <a:rPr lang="en-US" sz="1500" dirty="0"/>
              <a:t> di </a:t>
            </a:r>
            <a:r>
              <a:rPr lang="en-US" sz="1500" dirty="0" err="1"/>
              <a:t>episodi</a:t>
            </a:r>
            <a:r>
              <a:rPr lang="en-US" sz="1500" dirty="0"/>
              <a:t> </a:t>
            </a:r>
            <a:r>
              <a:rPr lang="en-US" sz="1500" dirty="0" err="1"/>
              <a:t>infettivi</a:t>
            </a:r>
            <a:r>
              <a:rPr lang="en-US" sz="1500" dirty="0"/>
              <a:t> per lo </a:t>
            </a:r>
            <a:r>
              <a:rPr lang="en-US" sz="1500" dirty="0" err="1"/>
              <a:t>più</a:t>
            </a:r>
            <a:r>
              <a:rPr lang="en-US" sz="1500" dirty="0"/>
              <a:t> </a:t>
            </a:r>
            <a:r>
              <a:rPr lang="en-US" sz="1500" dirty="0" err="1"/>
              <a:t>banali</a:t>
            </a:r>
            <a:r>
              <a:rPr lang="en-US" sz="1500" dirty="0"/>
              <a:t> a </a:t>
            </a:r>
            <a:r>
              <a:rPr lang="en-US" sz="1500" dirty="0" err="1"/>
              <a:t>carico</a:t>
            </a:r>
            <a:r>
              <a:rPr lang="en-US" sz="1500" dirty="0"/>
              <a:t> </a:t>
            </a:r>
            <a:r>
              <a:rPr lang="en-US" sz="1500" dirty="0" err="1"/>
              <a:t>delle</a:t>
            </a:r>
            <a:r>
              <a:rPr lang="en-US" sz="1500" dirty="0"/>
              <a:t> vie </a:t>
            </a:r>
            <a:r>
              <a:rPr lang="en-US" sz="1500" dirty="0" err="1"/>
              <a:t>aeree</a:t>
            </a:r>
            <a:r>
              <a:rPr lang="en-US" sz="1500" dirty="0"/>
              <a:t> </a:t>
            </a:r>
            <a:r>
              <a:rPr lang="en-US" sz="1500" dirty="0" err="1"/>
              <a:t>superiori</a:t>
            </a:r>
            <a:r>
              <a:rPr lang="en-US" sz="1500" dirty="0"/>
              <a:t> (</a:t>
            </a:r>
            <a:r>
              <a:rPr lang="en-US" sz="1500" dirty="0" err="1"/>
              <a:t>rinite</a:t>
            </a:r>
            <a:r>
              <a:rPr lang="en-US" sz="1500" dirty="0"/>
              <a:t> o </a:t>
            </a:r>
            <a:r>
              <a:rPr lang="en-US" sz="1500" dirty="0" err="1"/>
              <a:t>raffreddore</a:t>
            </a:r>
            <a:r>
              <a:rPr lang="en-US" sz="1500" dirty="0"/>
              <a:t>).</a:t>
            </a:r>
          </a:p>
          <a:p>
            <a:endParaRPr lang="en-US" sz="1500" dirty="0"/>
          </a:p>
          <a:p>
            <a:r>
              <a:rPr lang="en-US" sz="1500" dirty="0" err="1"/>
              <a:t>Fino</a:t>
            </a:r>
            <a:r>
              <a:rPr lang="en-US" sz="1500" dirty="0"/>
              <a:t> al 2002, per </a:t>
            </a:r>
            <a:r>
              <a:rPr lang="en-US" sz="1500" dirty="0" err="1"/>
              <a:t>ragioni</a:t>
            </a:r>
            <a:r>
              <a:rPr lang="en-US" sz="1500" dirty="0"/>
              <a:t> di </a:t>
            </a:r>
            <a:r>
              <a:rPr lang="en-US" sz="1500" dirty="0" err="1"/>
              <a:t>ordine</a:t>
            </a:r>
            <a:r>
              <a:rPr lang="en-US" sz="1500" dirty="0"/>
              <a:t> </a:t>
            </a:r>
            <a:r>
              <a:rPr lang="en-US" sz="1500" dirty="0" err="1"/>
              <a:t>classificativo</a:t>
            </a:r>
            <a:r>
              <a:rPr lang="en-US" sz="1500" dirty="0"/>
              <a:t>,  ne </a:t>
            </a:r>
            <a:r>
              <a:rPr lang="en-US" sz="1500" dirty="0" err="1"/>
              <a:t>erano</a:t>
            </a:r>
            <a:r>
              <a:rPr lang="en-US" sz="1500" dirty="0"/>
              <a:t> </a:t>
            </a:r>
            <a:r>
              <a:rPr lang="en-US" sz="1500" dirty="0" err="1"/>
              <a:t>stati</a:t>
            </a:r>
            <a:r>
              <a:rPr lang="en-US" sz="1500" dirty="0"/>
              <a:t> </a:t>
            </a:r>
            <a:r>
              <a:rPr lang="en-US" sz="1500" dirty="0" err="1"/>
              <a:t>caratterizzati</a:t>
            </a:r>
            <a:r>
              <a:rPr lang="en-US" sz="1500" dirty="0"/>
              <a:t> 4 tipi </a:t>
            </a:r>
            <a:r>
              <a:rPr lang="en-US" sz="1500" dirty="0" err="1"/>
              <a:t>su</a:t>
            </a:r>
            <a:r>
              <a:rPr lang="en-US" sz="1500" dirty="0"/>
              <a:t> base </a:t>
            </a:r>
            <a:r>
              <a:rPr lang="en-US" sz="1500" dirty="0" err="1"/>
              <a:t>molecolare</a:t>
            </a:r>
            <a:r>
              <a:rPr lang="en-US" sz="1500" dirty="0"/>
              <a:t>:</a:t>
            </a:r>
          </a:p>
        </p:txBody>
      </p:sp>
      <p:sp>
        <p:nvSpPr>
          <p:cNvPr id="7" name="Rectangle 6"/>
          <p:cNvSpPr/>
          <p:nvPr/>
        </p:nvSpPr>
        <p:spPr>
          <a:xfrm>
            <a:off x="2264422" y="3248315"/>
            <a:ext cx="3429000" cy="2587118"/>
          </a:xfrm>
          <a:prstGeom prst="rect">
            <a:avLst/>
          </a:prstGeom>
        </p:spPr>
        <p:txBody>
          <a:bodyPr>
            <a:spAutoFit/>
          </a:bodyPr>
          <a:lstStyle/>
          <a:p>
            <a:pPr>
              <a:lnSpc>
                <a:spcPct val="200000"/>
              </a:lnSpc>
            </a:pPr>
            <a:r>
              <a:rPr lang="en-US" sz="2100" b="1" dirty="0" err="1"/>
              <a:t>HCoV</a:t>
            </a:r>
            <a:r>
              <a:rPr lang="en-US" sz="2100" b="1" dirty="0"/>
              <a:t> 229E</a:t>
            </a:r>
          </a:p>
          <a:p>
            <a:pPr>
              <a:lnSpc>
                <a:spcPct val="200000"/>
              </a:lnSpc>
            </a:pPr>
            <a:r>
              <a:rPr lang="en-US" sz="2100" b="1" dirty="0" err="1"/>
              <a:t>HCoV</a:t>
            </a:r>
            <a:r>
              <a:rPr lang="en-US" sz="2100" b="1" dirty="0"/>
              <a:t> OC43</a:t>
            </a:r>
          </a:p>
          <a:p>
            <a:pPr>
              <a:lnSpc>
                <a:spcPct val="200000"/>
              </a:lnSpc>
            </a:pPr>
            <a:r>
              <a:rPr lang="en-US" sz="2100" b="1" dirty="0" err="1"/>
              <a:t>HCoV</a:t>
            </a:r>
            <a:r>
              <a:rPr lang="en-US" sz="2100" b="1" dirty="0"/>
              <a:t> NL63</a:t>
            </a:r>
          </a:p>
          <a:p>
            <a:pPr>
              <a:lnSpc>
                <a:spcPct val="200000"/>
              </a:lnSpc>
            </a:pPr>
            <a:r>
              <a:rPr lang="en-US" sz="2100" b="1" dirty="0" err="1"/>
              <a:t>HCoV</a:t>
            </a:r>
            <a:r>
              <a:rPr lang="en-US" sz="2100" b="1" dirty="0"/>
              <a:t> HKU1</a:t>
            </a:r>
          </a:p>
        </p:txBody>
      </p:sp>
      <p:pic>
        <p:nvPicPr>
          <p:cNvPr id="2" name="Audio 1">
            <a:hlinkClick r:id="" action="ppaction://media"/>
            <a:extLst>
              <a:ext uri="{FF2B5EF4-FFF2-40B4-BE49-F238E27FC236}">
                <a16:creationId xmlns:a16="http://schemas.microsoft.com/office/drawing/2014/main" xmlns="" id="{9A18179A-A64F-5F4E-87DC-91750447976D}"/>
              </a:ext>
            </a:extLst>
          </p:cNvPr>
          <p:cNvPicPr>
            <a:picLocks noChangeAspect="1"/>
          </p:cNvPicPr>
          <p:nvPr>
            <a:audioFile r:link="rId2"/>
            <p:extLst>
              <p:ext uri="{DAA4B4D4-6D71-4841-9C94-3DE7FCFB9230}">
                <p14:media xmlns:p14="http://schemas.microsoft.com/office/powerpoint/2010/main" r:embed="rId1"/>
              </p:ext>
            </p:extLst>
          </p:nvPr>
        </p:nvPicPr>
        <p:blipFill>
          <a:blip r:embed="rId5"/>
          <a:stretch>
            <a:fillRect/>
          </a:stretch>
        </p:blipFill>
        <p:spPr>
          <a:xfrm>
            <a:off x="11163300" y="5829300"/>
            <a:ext cx="812800" cy="812800"/>
          </a:xfrm>
          <a:prstGeom prst="rect">
            <a:avLst/>
          </a:prstGeom>
        </p:spPr>
      </p:pic>
    </p:spTree>
    <p:extLst>
      <p:ext uri="{BB962C8B-B14F-4D97-AF65-F5344CB8AC3E}">
        <p14:creationId xmlns:p14="http://schemas.microsoft.com/office/powerpoint/2010/main" val="2639201144"/>
      </p:ext>
    </p:extLst>
  </p:cSld>
  <p:clrMapOvr>
    <a:masterClrMapping/>
  </p:clrMapOvr>
  <mc:AlternateContent xmlns:mc="http://schemas.openxmlformats.org/markup-compatibility/2006" xmlns:p14="http://schemas.microsoft.com/office/powerpoint/2010/main">
    <mc:Choice Requires="p14">
      <p:transition spd="slow" p14:dur="2000" advTm="35756"/>
    </mc:Choice>
    <mc:Fallback xmlns="">
      <p:transition spd="slow" advTm="35756"/>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audio isNarration="1">
              <p:cMediaNode vol="80000" showWhenStopped="0">
                <p:cTn id="7" fill="hold" display="0">
                  <p:stCondLst>
                    <p:cond delay="indefinite"/>
                  </p:stCondLst>
                  <p:endCondLst>
                    <p:cond evt="onStopAudio" delay="0">
                      <p:tgtEl>
                        <p:sldTgt/>
                      </p:tgtEl>
                    </p:cond>
                  </p:endCondLst>
                </p:cTn>
                <p:tgtEl>
                  <p:spTgt spid="2"/>
                </p:tgtEl>
              </p:cMediaNode>
            </p:audio>
          </p:childTnLst>
        </p:cTn>
      </p:par>
    </p:tnLst>
  </p:timing>
</p:sld>
</file>

<file path=ppt/theme/theme1.xml><?xml version="1.0" encoding="utf-8"?>
<a:theme xmlns:a="http://schemas.openxmlformats.org/drawingml/2006/main" name="Tema di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ppt/theme/theme2.xml><?xml version="1.0" encoding="utf-8"?>
<a:theme xmlns:a="http://schemas.openxmlformats.org/drawingml/2006/main" name="Tema di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33812</TotalTime>
  <Words>880</Words>
  <Application>Microsoft Office PowerPoint</Application>
  <PresentationFormat>Personalizzato</PresentationFormat>
  <Paragraphs>57</Paragraphs>
  <Slides>9</Slides>
  <Notes>2</Notes>
  <HiddenSlides>0</HiddenSlides>
  <MMClips>9</MMClips>
  <ScaleCrop>false</ScaleCrop>
  <HeadingPairs>
    <vt:vector size="4" baseType="variant">
      <vt:variant>
        <vt:lpstr>Tema</vt:lpstr>
      </vt:variant>
      <vt:variant>
        <vt:i4>1</vt:i4>
      </vt:variant>
      <vt:variant>
        <vt:lpstr>Titoli diapositive</vt:lpstr>
      </vt:variant>
      <vt:variant>
        <vt:i4>9</vt:i4>
      </vt:variant>
    </vt:vector>
  </HeadingPairs>
  <TitlesOfParts>
    <vt:vector size="10" baseType="lpstr">
      <vt:lpstr>Tema di Office</vt:lpstr>
      <vt:lpstr>Tumori polmonari</vt:lpstr>
      <vt:lpstr>Pleuropatie</vt:lpstr>
      <vt:lpstr>COVID-19: range di gravità</vt:lpstr>
      <vt:lpstr> Wet Market di Wuhan</vt:lpstr>
      <vt:lpstr>Presentazione standard di PowerPoint</vt:lpstr>
      <vt:lpstr>Presentazione standard di PowerPoint</vt:lpstr>
      <vt:lpstr>Presentazione standard di PowerPoint</vt:lpstr>
      <vt:lpstr>Presentazione standard di PowerPoint</vt:lpstr>
      <vt:lpstr>Presentazione standard di PowerPoint</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Corso di Fisiopatologia Medica  Malattie dell’apparato respiratorio</dc:title>
  <dc:creator>marco.confalonieri@asuits.sanita.fvg.it</dc:creator>
  <cp:lastModifiedBy>Luca</cp:lastModifiedBy>
  <cp:revision>275</cp:revision>
  <dcterms:created xsi:type="dcterms:W3CDTF">2017-11-05T20:32:28Z</dcterms:created>
  <dcterms:modified xsi:type="dcterms:W3CDTF">2021-01-07T20:00:22Z</dcterms:modified>
</cp:coreProperties>
</file>