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5022" r:id="rId2"/>
    <p:sldId id="271" r:id="rId3"/>
    <p:sldId id="5021" r:id="rId4"/>
    <p:sldId id="283" r:id="rId5"/>
    <p:sldId id="5016" r:id="rId6"/>
    <p:sldId id="287" r:id="rId7"/>
    <p:sldId id="1765" r:id="rId8"/>
    <p:sldId id="502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0432FF"/>
    <a:srgbClr val="FF7E79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/>
    <p:restoredTop sz="94624"/>
  </p:normalViewPr>
  <p:slideViewPr>
    <p:cSldViewPr snapToGrid="0" snapToObjects="1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BE737D-69E8-DC4B-9D45-5C0DFFE503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853080-2337-BA4A-B7E9-B5DFBEE3570B}" type="slidenum">
              <a:rPr lang="en-US" altLang="it-IT"/>
              <a:pPr/>
              <a:t>7</a:t>
            </a:fld>
            <a:endParaRPr lang="en-US" altLang="it-IT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xmlns="" id="{AB87CA5C-5237-F241-A8E7-B2C0195BF1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23863" y="704850"/>
            <a:ext cx="6186487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30689CD7-AC78-1F44-8787-B6718538FE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3263" y="4410075"/>
            <a:ext cx="5627687" cy="4178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820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it-IT" sz="1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Figure 2. Cytopathic Effects in Human Airway Epithelial Cell Cultures after Inoculation with 2019-nCoV.</a:t>
            </a:r>
          </a:p>
        </p:txBody>
      </p:sp>
    </p:spTree>
    <p:extLst>
      <p:ext uri="{BB962C8B-B14F-4D97-AF65-F5344CB8AC3E}">
        <p14:creationId xmlns:p14="http://schemas.microsoft.com/office/powerpoint/2010/main" val="420599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41325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5D426F2-9309-934E-A4A8-9A582AFB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975" y="161927"/>
            <a:ext cx="421005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FF0000"/>
                </a:solidFill>
              </a:rPr>
              <a:t>SARS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6E2D767-55B9-B840-B193-09CB2F42C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950" y="1876425"/>
            <a:ext cx="7886700" cy="435133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Severe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Acute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Respiratory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Syndrome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F9BF143-C80A-F84A-ACFB-55D88537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11907"/>
            <a:ext cx="33782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399A385-D230-CE41-9D46-2DD8AD949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05907"/>
            <a:ext cx="3556000" cy="4064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5C02AD4-9833-C649-9055-976E793FBEFF}"/>
              </a:ext>
            </a:extLst>
          </p:cNvPr>
          <p:cNvSpPr txBox="1"/>
          <p:nvPr/>
        </p:nvSpPr>
        <p:spPr>
          <a:xfrm>
            <a:off x="2120900" y="939800"/>
            <a:ext cx="2557110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Polmone normale</a:t>
            </a:r>
          </a:p>
          <a:p>
            <a:endParaRPr lang="it-IT" dirty="0"/>
          </a:p>
          <a:p>
            <a:r>
              <a:rPr lang="it-IT" dirty="0" err="1"/>
              <a:t>Radiotrasparenza</a:t>
            </a:r>
            <a:r>
              <a:rPr lang="it-IT" dirty="0"/>
              <a:t> (nero)</a:t>
            </a:r>
          </a:p>
          <a:p>
            <a:r>
              <a:rPr lang="it-IT" dirty="0"/>
              <a:t>se polmone pieno di aria </a:t>
            </a:r>
          </a:p>
          <a:p>
            <a:endParaRPr lang="it-IT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A4A808D-E448-E34C-8C88-F3433F711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9"/>
    </mc:Choice>
    <mc:Fallback xmlns="">
      <p:transition spd="slow" advTm="1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096455"/>
            <a:ext cx="6858000" cy="3193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4431" y="943846"/>
            <a:ext cx="6525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New Hybrid </a:t>
            </a:r>
            <a:r>
              <a:rPr lang="en-US" sz="2400" b="1" i="1" dirty="0"/>
              <a:t>Coronaviruses</a:t>
            </a:r>
            <a:r>
              <a:rPr lang="en-US" sz="2400" b="1" dirty="0"/>
              <a:t> responsible for severe Human Diseases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5A1EA31-FFCC-1146-A110-F55893B822BA}"/>
              </a:ext>
            </a:extLst>
          </p:cNvPr>
          <p:cNvSpPr txBox="1"/>
          <p:nvPr/>
        </p:nvSpPr>
        <p:spPr>
          <a:xfrm>
            <a:off x="2311401" y="6134100"/>
            <a:ext cx="70080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SARS-1 e MERS errano epidemie in cui i casi coincidevano con i casi gravi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0FB4245-A2DE-9B4E-B8B3-7635ED612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1"/>
    </mc:Choice>
    <mc:Fallback xmlns="">
      <p:transition spd="slow" advTm="2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F3210A58-150F-EB45-8B14-C5FCADA09EBA}"/>
              </a:ext>
            </a:extLst>
          </p:cNvPr>
          <p:cNvSpPr/>
          <p:nvPr/>
        </p:nvSpPr>
        <p:spPr>
          <a:xfrm>
            <a:off x="6261100" y="365595"/>
            <a:ext cx="4178300" cy="54493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kern="150" dirty="0">
                <a:latin typeface="Calibri" panose="020F0502020204030204" pitchFamily="34" charset="0"/>
                <a:ea typeface="Times New Roman" panose="02020603050405020304" pitchFamily="18" charset="0"/>
              </a:rPr>
              <a:t>“</a:t>
            </a:r>
            <a:r>
              <a:rPr lang="it-IT" i="1" kern="150" dirty="0">
                <a:latin typeface="Calibri" panose="020F0502020204030204" pitchFamily="34" charset="0"/>
                <a:ea typeface="Times New Roman" panose="02020603050405020304" pitchFamily="18" charset="0"/>
              </a:rPr>
              <a:t>Nel 2003 l’umanità l’ha scampata bella, </a:t>
            </a:r>
          </a:p>
          <a:p>
            <a:pPr algn="just">
              <a:lnSpc>
                <a:spcPct val="150000"/>
              </a:lnSpc>
            </a:pPr>
            <a:r>
              <a:rPr lang="it-IT" i="1" kern="150" dirty="0">
                <a:latin typeface="Calibri" panose="020F0502020204030204" pitchFamily="34" charset="0"/>
                <a:ea typeface="Times New Roman" panose="02020603050405020304" pitchFamily="18" charset="0"/>
              </a:rPr>
              <a:t>la popolazione umana è stata fortunata che solo una piccola proporzione di persone infette si sia dimostrata altamente contagiosa per gli altri e che la contagiosità non fosse tale prima dell’insorgenza di sintomi gravi. </a:t>
            </a:r>
          </a:p>
          <a:p>
            <a:pPr algn="just">
              <a:lnSpc>
                <a:spcPct val="150000"/>
              </a:lnSpc>
            </a:pPr>
            <a:r>
              <a:rPr lang="it-IT" i="1" kern="150" dirty="0">
                <a:latin typeface="Calibri" panose="020F0502020204030204" pitchFamily="34" charset="0"/>
                <a:ea typeface="Times New Roman" panose="02020603050405020304" pitchFamily="18" charset="0"/>
              </a:rPr>
              <a:t>Grazie a queste caratteristiche l’epidemia non è diventata pandemia. </a:t>
            </a:r>
          </a:p>
          <a:p>
            <a:pPr algn="just">
              <a:lnSpc>
                <a:spcPct val="150000"/>
              </a:lnSpc>
            </a:pPr>
            <a:r>
              <a:rPr lang="it-IT" i="1" kern="150" dirty="0">
                <a:latin typeface="Calibri" panose="020F0502020204030204" pitchFamily="34" charset="0"/>
                <a:ea typeface="Times New Roman" panose="02020603050405020304" pitchFamily="18" charset="0"/>
              </a:rPr>
              <a:t>La prossima insorgenza di un nuovo tipo di virus di origine animale con salto di specie potrebbe dare effetti ben diversi e molto peggiori a livello globale</a:t>
            </a:r>
            <a:r>
              <a:rPr lang="it-IT" kern="150" dirty="0">
                <a:latin typeface="Calibri" panose="020F0502020204030204" pitchFamily="34" charset="0"/>
                <a:ea typeface="Times New Roman" panose="02020603050405020304" pitchFamily="18" charset="0"/>
              </a:rPr>
              <a:t>.”  </a:t>
            </a:r>
            <a:endParaRPr lang="it-IT" kern="1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C12B4F4-8C37-E74D-B970-A041072D9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603250"/>
            <a:ext cx="4178300" cy="5889157"/>
          </a:xfrm>
          <a:prstGeom prst="rect">
            <a:avLst/>
          </a:prstGeom>
          <a:ln>
            <a:solidFill>
              <a:srgbClr val="0023AB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F3BD40F-B313-F247-9B1F-7687743E030C}"/>
              </a:ext>
            </a:extLst>
          </p:cNvPr>
          <p:cNvSpPr txBox="1"/>
          <p:nvPr/>
        </p:nvSpPr>
        <p:spPr>
          <a:xfrm>
            <a:off x="6502400" y="6052626"/>
            <a:ext cx="35390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Robin Weiss &amp; Angela </a:t>
            </a:r>
            <a:r>
              <a:rPr lang="it-IT" dirty="0" err="1"/>
              <a:t>McLean</a:t>
            </a:r>
            <a:r>
              <a:rPr lang="it-IT" dirty="0"/>
              <a:t> 2005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19C7DCD-A431-1244-BEC8-00E295797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2"/>
    </mc:Choice>
    <mc:Fallback xmlns="">
      <p:transition spd="slow" advTm="4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Nascita di una pandemia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Il 31 Dicembre 2019 le Autorità Sanitarie Cinesi allertano l’OMS segnalando numerosi casi di polmonite ad eziologia sconosciuta nella città di Wuhan nella provincia di </a:t>
            </a:r>
            <a:r>
              <a:rPr lang="it-IT" dirty="0" err="1"/>
              <a:t>Hubei</a:t>
            </a:r>
            <a:r>
              <a:rPr lang="it-IT" dirty="0"/>
              <a:t> nella China centrale.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I casi erano stati segnalati dal 8 dicembre  e molti pazienti lavoravano o vivevano in prossimità  del </a:t>
            </a:r>
            <a:r>
              <a:rPr lang="it-IT" dirty="0" err="1"/>
              <a:t>Huanan</a:t>
            </a:r>
            <a:r>
              <a:rPr lang="it-IT" dirty="0"/>
              <a:t> </a:t>
            </a:r>
            <a:r>
              <a:rPr lang="it-IT" dirty="0" err="1"/>
              <a:t>Seafood</a:t>
            </a:r>
            <a:r>
              <a:rPr lang="it-IT" dirty="0"/>
              <a:t> </a:t>
            </a:r>
            <a:r>
              <a:rPr lang="it-IT" dirty="0" err="1"/>
              <a:t>Wholesale</a:t>
            </a:r>
            <a:r>
              <a:rPr lang="it-IT" dirty="0"/>
              <a:t> Market.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Il 7 gennaio viene identificato nel tampone faringeo di un paziente un nuovo coronavirus denominato inizialmente 2019-nCoV dal OMS.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Il virus è stato successivamente rinominato come </a:t>
            </a:r>
            <a:r>
              <a:rPr lang="it-IT" b="1" dirty="0"/>
              <a:t>Severe Acute </a:t>
            </a:r>
            <a:r>
              <a:rPr lang="it-IT" b="1" dirty="0" err="1"/>
              <a:t>Respiratory</a:t>
            </a:r>
            <a:r>
              <a:rPr lang="it-IT" b="1" dirty="0"/>
              <a:t> </a:t>
            </a:r>
            <a:r>
              <a:rPr lang="it-IT" b="1" dirty="0" err="1"/>
              <a:t>Syndrome</a:t>
            </a:r>
            <a:r>
              <a:rPr lang="it-IT" b="1" dirty="0"/>
              <a:t> coronavirus 2 (SARS-CoV-2) </a:t>
            </a:r>
            <a:r>
              <a:rPr lang="it-IT" dirty="0"/>
              <a:t>dal Coronavirus Study Group e la malattia coronavirus </a:t>
            </a:r>
            <a:r>
              <a:rPr lang="it-IT" dirty="0" err="1"/>
              <a:t>disease</a:t>
            </a:r>
            <a:r>
              <a:rPr lang="it-IT" dirty="0"/>
              <a:t> 2019 </a:t>
            </a:r>
            <a:r>
              <a:rPr lang="it-IT" b="1" dirty="0"/>
              <a:t>(COVID-19) </a:t>
            </a:r>
            <a:r>
              <a:rPr lang="it-IT" dirty="0"/>
              <a:t>da OMS.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019A1DE-7DAD-E94A-A67F-935E6E1AA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7"/>
    </mc:Choice>
    <mc:Fallback xmlns="">
      <p:transition spd="slow" advTm="2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D3B4D21-827F-2F45-9E82-00736D138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216D574-3FC9-4B40-9DAE-DCD4E444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49400"/>
            <a:ext cx="8521700" cy="53086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3D6765EF-93C8-674B-AA7F-F0764DE8910D}"/>
              </a:ext>
            </a:extLst>
          </p:cNvPr>
          <p:cNvSpPr/>
          <p:nvPr/>
        </p:nvSpPr>
        <p:spPr>
          <a:xfrm>
            <a:off x="1905000" y="210958"/>
            <a:ext cx="8636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Coronavirus, morto il medico Li </a:t>
            </a:r>
            <a:r>
              <a:rPr lang="it-IT" sz="2800" b="1" dirty="0" err="1">
                <a:solidFill>
                  <a:srgbClr val="333333"/>
                </a:solidFill>
                <a:latin typeface="Georgia" panose="02040502050405020303" pitchFamily="18" charset="0"/>
              </a:rPr>
              <a:t>Wenliang</a:t>
            </a:r>
            <a:r>
              <a:rPr lang="it-IT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: diede l’allarme ma non fu creduto</a:t>
            </a:r>
            <a:endParaRPr lang="it-IT" dirty="0">
              <a:solidFill>
                <a:srgbClr val="333333"/>
              </a:solidFill>
              <a:latin typeface="title-bold"/>
            </a:endParaRPr>
          </a:p>
          <a:p>
            <a:pPr fontAlgn="base"/>
            <a:r>
              <a:rPr lang="it-IT" dirty="0">
                <a:solidFill>
                  <a:srgbClr val="333333"/>
                </a:solidFill>
                <a:latin typeface="main-condensed_regular"/>
              </a:rPr>
              <a:t>Contagiato da un paziente, è stato censurato per aver dato l’allarme all’inizio dell’epidemia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4D4094F-A1D0-2545-817F-FDC8AE021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550" y="2887663"/>
            <a:ext cx="4165600" cy="3124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4FC8E91-7835-D24C-A303-EE34C1F18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2"/>
    </mc:Choice>
    <mc:Fallback xmlns="">
      <p:transition spd="slow" advTm="2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009900" y="1063229"/>
            <a:ext cx="3572154" cy="857250"/>
          </a:xfrm>
        </p:spPr>
        <p:txBody>
          <a:bodyPr/>
          <a:lstStyle/>
          <a:p>
            <a:r>
              <a:rPr lang="it-IT" dirty="0"/>
              <a:t>CORONAVIRUS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09900" y="2057400"/>
            <a:ext cx="3028950" cy="3639852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I Coronavirus umani, con un diametro di 125 </a:t>
            </a:r>
            <a:r>
              <a:rPr lang="it-IT" dirty="0" err="1"/>
              <a:t>nm</a:t>
            </a:r>
            <a:r>
              <a:rPr lang="it-IT" dirty="0"/>
              <a:t>, sono tra i virus a RNA più grandi.</a:t>
            </a:r>
          </a:p>
          <a:p>
            <a:r>
              <a:rPr lang="it-IT" dirty="0"/>
              <a:t>Sono virus dotati di mantello </a:t>
            </a:r>
            <a:r>
              <a:rPr lang="it-IT" dirty="0" err="1"/>
              <a:t>lipoproteico</a:t>
            </a:r>
            <a:r>
              <a:rPr lang="it-IT" dirty="0"/>
              <a:t> dove sono inserite le proteine di superficie M, E ed S.</a:t>
            </a:r>
          </a:p>
          <a:p>
            <a:r>
              <a:rPr lang="it-IT" b="1" dirty="0"/>
              <a:t>La proteina S costituisce le protrusioni claviformi che conferiscono la caratteristica morfologia al ME</a:t>
            </a:r>
          </a:p>
          <a:p>
            <a:r>
              <a:rPr lang="it-IT" dirty="0"/>
              <a:t>Le proteine E </a:t>
            </a:r>
            <a:r>
              <a:rPr lang="it-IT" dirty="0" err="1"/>
              <a:t>e</a:t>
            </a:r>
            <a:r>
              <a:rPr lang="it-IT" dirty="0"/>
              <a:t> M sono inserite nel mantello</a:t>
            </a:r>
          </a:p>
          <a:p>
            <a:r>
              <a:rPr lang="it-IT" dirty="0"/>
              <a:t>Il </a:t>
            </a:r>
            <a:r>
              <a:rPr lang="it-IT" dirty="0" err="1"/>
              <a:t>nucleocapside</a:t>
            </a:r>
            <a:r>
              <a:rPr lang="it-IT" dirty="0"/>
              <a:t> presenta una simmetria elicoidale.</a:t>
            </a:r>
          </a:p>
        </p:txBody>
      </p:sp>
      <p:pic>
        <p:nvPicPr>
          <p:cNvPr id="6" name="Picture 3" descr="300px-004_lores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9" y="1484784"/>
            <a:ext cx="2738333" cy="1944216"/>
          </a:xfrm>
          <a:prstGeom prst="rect">
            <a:avLst/>
          </a:prstGeom>
        </p:spPr>
      </p:pic>
      <p:pic>
        <p:nvPicPr>
          <p:cNvPr id="54274" name="Picture 2" descr="Virus Pathogen Database and Analysis Resource (ViPR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0065" y="3483006"/>
            <a:ext cx="2722430" cy="232225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C8EB4E6-6A8D-AB41-B81D-1A654A471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9"/>
    </mc:Choice>
    <mc:Fallback xmlns="">
      <p:transition spd="slow" advTm="3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7786E15-9CE0-094A-BF4C-1ECE170AD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86567" y="5679283"/>
            <a:ext cx="4645538" cy="2405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9005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479077" algn="l"/>
                <a:tab pos="958154" algn="l"/>
                <a:tab pos="1437231" algn="l"/>
                <a:tab pos="1916308" algn="l"/>
                <a:tab pos="2395385" algn="l"/>
                <a:tab pos="2874462" algn="l"/>
                <a:tab pos="3353540" algn="l"/>
                <a:tab pos="3832616" algn="l"/>
                <a:tab pos="4311693" algn="l"/>
              </a:tabLst>
            </a:pPr>
            <a:r>
              <a:rPr lang="en-US" altLang="it-IT" sz="794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N Zhu et al. N </a:t>
            </a:r>
            <a:r>
              <a:rPr lang="en-US" altLang="it-IT" sz="794" b="1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Engl</a:t>
            </a:r>
            <a:r>
              <a:rPr lang="en-US" altLang="it-IT" sz="794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J Med 2020;382:727-733.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xmlns="" id="{388BA7B6-9CC8-1A41-8C59-792A46B1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51" y="2444635"/>
            <a:ext cx="5908301" cy="23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4">
            <a:extLst>
              <a:ext uri="{FF2B5EF4-FFF2-40B4-BE49-F238E27FC236}">
                <a16:creationId xmlns:a16="http://schemas.microsoft.com/office/drawing/2014/main" xmlns="" id="{3E6C32DD-673E-8248-A95E-7008AD22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412" y="1147319"/>
            <a:ext cx="6051176" cy="484304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589" b="1" dirty="0">
                <a:solidFill>
                  <a:schemeClr val="tx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Cytopathic Effects in Human Airway Epithelial Cell Cultures after Inoculation with 2019-nCoV.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CDAAFD6-9676-B84D-9532-F73973AC3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8942"/>
      </p:ext>
    </p:extLst>
  </p:cSld>
  <p:clrMapOvr>
    <a:masterClrMapping/>
  </p:clrMapOvr>
  <p:transition spd="med" advTm="846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B834510-7DF3-5B45-A882-08196B81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 virus: troppo piccoli per vivere?</a:t>
            </a:r>
            <a:br>
              <a:rPr lang="it-IT" dirty="0"/>
            </a:br>
            <a:r>
              <a:rPr lang="it-IT" dirty="0"/>
              <a:t>Sufficientemente abili per parassitare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4D9472A-D1BA-BB44-A64E-EEBB36BB1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0" y="1752600"/>
            <a:ext cx="7086600" cy="4356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6B24AD7-F258-0C47-804B-86FA5ED6E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2"/>
    </mc:Choice>
    <mc:Fallback xmlns="">
      <p:transition spd="slow" advTm="2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33812</TotalTime>
  <Words>380</Words>
  <Application>Microsoft Office PowerPoint</Application>
  <PresentationFormat>Personalizzato</PresentationFormat>
  <Paragraphs>37</Paragraphs>
  <Slides>8</Slides>
  <Notes>1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SARS</vt:lpstr>
      <vt:lpstr>Presentazione standard di PowerPoint</vt:lpstr>
      <vt:lpstr>Presentazione standard di PowerPoint</vt:lpstr>
      <vt:lpstr>Nascita di una pandemia</vt:lpstr>
      <vt:lpstr>Presentazione standard di PowerPoint</vt:lpstr>
      <vt:lpstr>CORONAVIRUS</vt:lpstr>
      <vt:lpstr>N Zhu et al. N Engl J Med 2020;382:727-733.</vt:lpstr>
      <vt:lpstr>I virus: troppo piccoli per vivere? Sufficientemente abili per parassitare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277</cp:revision>
  <dcterms:created xsi:type="dcterms:W3CDTF">2017-11-05T20:32:28Z</dcterms:created>
  <dcterms:modified xsi:type="dcterms:W3CDTF">2021-01-07T20:04:02Z</dcterms:modified>
</cp:coreProperties>
</file>