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5017" r:id="rId2"/>
    <p:sldId id="4936" r:id="rId3"/>
    <p:sldId id="4937" r:id="rId4"/>
    <p:sldId id="5010" r:id="rId5"/>
    <p:sldId id="5007" r:id="rId6"/>
    <p:sldId id="691" r:id="rId7"/>
    <p:sldId id="4986" r:id="rId8"/>
    <p:sldId id="383" r:id="rId9"/>
    <p:sldId id="4995" r:id="rId10"/>
    <p:sldId id="4997" r:id="rId11"/>
    <p:sldId id="372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0432FF"/>
    <a:srgbClr val="FF7E79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843"/>
    <p:restoredTop sz="94624"/>
  </p:normalViewPr>
  <p:slideViewPr>
    <p:cSldViewPr snapToGrid="0" snapToObjects="1">
      <p:cViewPr varScale="1">
        <p:scale>
          <a:sx n="93" d="100"/>
          <a:sy n="93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B55187-BDFD-B74F-BEE6-4FF2785B45DB}" type="slidenum">
              <a:rPr lang="en-US">
                <a:latin typeface="Helvetica" pitchFamily="-1" charset="0"/>
              </a:rPr>
              <a:pPr/>
              <a:t>6</a:t>
            </a:fld>
            <a:endParaRPr lang="en-US">
              <a:latin typeface="Helvetica" pitchFamily="-1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692150"/>
            <a:ext cx="6073775" cy="3417888"/>
          </a:xfrm>
          <a:ln w="12700" cap="flat">
            <a:solidFill>
              <a:schemeClr val="tx1"/>
            </a:solidFill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 lIns="85725" tIns="42862" rIns="85725" bIns="42862" anchor="t" anchorCtr="0"/>
          <a:lstStyle/>
          <a:p>
            <a:endParaRPr lang="it-IT" dirty="0">
              <a:latin typeface="Helvetic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723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5E1B59C-ED2B-9543-AC66-99FA574B4F85}" type="slidenum">
              <a:rPr lang="en-US" sz="1200" b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The body needs mechanisms to keep acute inflammation in check,</a:t>
            </a:r>
            <a:r>
              <a:rPr lang="en-US" baseline="30000" dirty="0">
                <a:latin typeface="Helvetica" charset="0"/>
                <a:ea typeface="ＭＳ Ｐゴシック" charset="0"/>
                <a:cs typeface="ＭＳ Ｐゴシック" charset="0"/>
              </a:rPr>
              <a:t>25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and the GC-activated glucocorticoid receptor a (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GRa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) complex (GC-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GRa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) is the most important physiologic inhibitor of inflammation</a:t>
            </a:r>
            <a:r>
              <a:rPr lang="en-US" baseline="30000" dirty="0">
                <a:latin typeface="Helvetica" charset="0"/>
                <a:ea typeface="ＭＳ Ｐゴシック" charset="0"/>
                <a:cs typeface="ＭＳ Ｐゴシック" charset="0"/>
              </a:rPr>
              <a:t>26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affecting thousands of genes involved in stress-related homeostasis with more transactivation than transrepression.</a:t>
            </a:r>
            <a:r>
              <a:rPr lang="en-US" baseline="30000" dirty="0">
                <a:latin typeface="Helvetica" charset="0"/>
                <a:ea typeface="ＭＳ Ｐゴシック" charset="0"/>
                <a:cs typeface="ＭＳ Ｐゴシック" charset="0"/>
              </a:rPr>
              <a:t>45,46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It is now appreciated that the ubiquitously present cytoplasmic transcription factors nuclear factor-kB (NF-kB) – activated by inflammatory signals – and glucocorticoid receptor a – activated by endogenous or exogenous glucocorticoids – have diametrically opposed functions that counteract each other in regulating transcription of inflammatory genes 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NF-kB is recognized as the principal driver of the inflammatory response, responsible for the transcription of greater than 100 genes, including TNF-a, IL-1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  <a:sym typeface="Symbol" charset="0"/>
              </a:rPr>
              <a:t>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, and IL-6.</a:t>
            </a:r>
            <a:r>
              <a:rPr lang="en-US" baseline="30000" dirty="0">
                <a:latin typeface="Helvetica" charset="0"/>
                <a:ea typeface="ＭＳ Ｐゴシック" charset="0"/>
                <a:cs typeface="ＭＳ Ｐゴシック" charset="0"/>
              </a:rPr>
              <a:t>49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NF-kB is a heterodimeric protein composed of the DNA-binding proteins p65 and p50 constitutively present in the cytoplasm in an inactive form stabilized by the binding to the inhibitory protein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IkBa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.(4). Cellular activation by a multitude of adverse stimuli leads to phosphorylation and proteolytic degradation of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IkBa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.(4) The liberated NF-kB then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translocates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into the nucleus and binds to promoter regions of target genes to initiate the transcription of multiple cytokines including tumor necrosis factor-a (TNF-a), and the interleukins (IL) IL-1b, IL-2, IL-6, chemokines such as IL-8, cell adhesion molecules, and inflammation-associated enzymes(4) </a:t>
            </a:r>
          </a:p>
        </p:txBody>
      </p:sp>
    </p:spTree>
    <p:extLst>
      <p:ext uri="{BB962C8B-B14F-4D97-AF65-F5344CB8AC3E}">
        <p14:creationId xmlns:p14="http://schemas.microsoft.com/office/powerpoint/2010/main" val="2467838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81907-14B3-4D0E-AC23-A86BC7873BE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11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714EC816-881F-A049-8656-9FCF3F14C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A93BFD4-A38E-E745-8659-2C672A429B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4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72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ody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316085" y="192000"/>
            <a:ext cx="11687535" cy="672000"/>
          </a:xfrm>
          <a:prstGeom prst="rect">
            <a:avLst/>
          </a:prstGeom>
        </p:spPr>
        <p:txBody>
          <a:bodyPr vert="horz"/>
          <a:lstStyle>
            <a:lvl1pPr algn="l" defTabSz="45718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baseline="0" noProof="0" dirty="0">
                <a:solidFill>
                  <a:srgbClr val="8300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6800" y="1649463"/>
            <a:ext cx="9408000" cy="2160000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892" indent="0" algn="l">
              <a:buNone/>
              <a:defRPr sz="1050"/>
            </a:lvl2pPr>
            <a:lvl3pPr marL="685783" indent="0" algn="l">
              <a:buNone/>
              <a:defRPr sz="1050"/>
            </a:lvl3pPr>
            <a:lvl4pPr marL="1028675" indent="0" algn="l">
              <a:buNone/>
              <a:defRPr sz="1050"/>
            </a:lvl4pPr>
            <a:lvl5pPr marL="1371566" indent="0" algn="l">
              <a:buNone/>
              <a:defRPr sz="105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500" y="6462339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2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thelancet.com/journals/lancet/article/PIIS2213-2600(20)30076-X/fulltex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jpg"/><Relationship Id="rId5" Type="http://schemas.openxmlformats.org/officeDocument/2006/relationships/image" Target="../media/image20.gif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110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hyperlink" Target="https://www.sirm.org/2020/03/10/covid-19-caso-22/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8.m4a"/><Relationship Id="rId7" Type="http://schemas.openxmlformats.org/officeDocument/2006/relationships/image" Target="../media/image14.jpe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7.tif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83FCFD7-BC32-4030-A524-043DFDC3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cytokine release syndrome – istologia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26864119-4BE8-49A5-AFBA-709448109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3C4F54F3-C349-4609-AFEE-01462D5C7942}" type="slidenum">
              <a:rPr lang="en-GB">
                <a:solidFill>
                  <a:srgbClr val="000000"/>
                </a:solidFill>
              </a:rPr>
              <a:pPr defTabSz="457189"/>
              <a:t>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CasellaDiTesto 4">
            <a:hlinkClick r:id="rId4"/>
            <a:extLst>
              <a:ext uri="{FF2B5EF4-FFF2-40B4-BE49-F238E27FC236}">
                <a16:creationId xmlns:a16="http://schemas.microsoft.com/office/drawing/2014/main" xmlns="" id="{AB9A922A-0534-4332-8854-95EBC4A3F6DB}"/>
              </a:ext>
            </a:extLst>
          </p:cNvPr>
          <p:cNvSpPr txBox="1"/>
          <p:nvPr/>
        </p:nvSpPr>
        <p:spPr>
          <a:xfrm>
            <a:off x="1904645" y="5544383"/>
            <a:ext cx="81149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n-US" sz="900" dirty="0">
                <a:solidFill>
                  <a:srgbClr val="000000"/>
                </a:solidFill>
                <a:latin typeface="Arial"/>
              </a:rPr>
              <a:t>Xu Z. et al. Lancet Respir Med 2020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B21A72C-EE8E-4228-BDF6-A6590E2583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5" t="17778" r="38515" b="8872"/>
          <a:stretch/>
        </p:blipFill>
        <p:spPr>
          <a:xfrm>
            <a:off x="1981200" y="1421607"/>
            <a:ext cx="5587578" cy="41916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7E65E939-C91E-4710-AED3-92E9F240FF6F}"/>
              </a:ext>
            </a:extLst>
          </p:cNvPr>
          <p:cNvSpPr txBox="1"/>
          <p:nvPr/>
        </p:nvSpPr>
        <p:spPr>
          <a:xfrm>
            <a:off x="7623466" y="1319998"/>
            <a:ext cx="304453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it-IT" sz="1600" dirty="0">
                <a:solidFill>
                  <a:srgbClr val="000000"/>
                </a:solidFill>
                <a:latin typeface="Arial"/>
              </a:rPr>
              <a:t>A-B: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0000"/>
                </a:solidFill>
                <a:latin typeface="Arial"/>
              </a:rPr>
              <a:t>Danno alveolare </a:t>
            </a:r>
            <a:r>
              <a:rPr lang="it-IT" sz="1600" dirty="0">
                <a:solidFill>
                  <a:srgbClr val="000000"/>
                </a:solidFill>
                <a:latin typeface="Arial"/>
              </a:rPr>
              <a:t>diffuso con </a:t>
            </a:r>
            <a:r>
              <a:rPr lang="it-IT" sz="1600" b="1" dirty="0">
                <a:solidFill>
                  <a:srgbClr val="000000"/>
                </a:solidFill>
                <a:latin typeface="Arial"/>
              </a:rPr>
              <a:t>essudato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0000"/>
                </a:solidFill>
                <a:latin typeface="Arial"/>
              </a:rPr>
              <a:t>Desquamazione di pneumociti </a:t>
            </a:r>
            <a:r>
              <a:rPr lang="it-IT" sz="1600" dirty="0">
                <a:solidFill>
                  <a:srgbClr val="000000"/>
                </a:solidFill>
                <a:latin typeface="Arial"/>
              </a:rPr>
              <a:t>e formazione di </a:t>
            </a:r>
            <a:r>
              <a:rPr lang="it-IT" sz="1600" b="1" dirty="0">
                <a:solidFill>
                  <a:srgbClr val="000000"/>
                </a:solidFill>
                <a:latin typeface="Arial"/>
              </a:rPr>
              <a:t>membrane jaline </a:t>
            </a:r>
            <a:r>
              <a:rPr lang="it-IT" sz="1600" dirty="0">
                <a:solidFill>
                  <a:srgbClr val="000000"/>
                </a:solidFill>
                <a:latin typeface="Arial"/>
              </a:rPr>
              <a:t>(ARDS)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0000"/>
                </a:solidFill>
                <a:latin typeface="Arial"/>
              </a:rPr>
              <a:t>Edema polmonare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0000"/>
                </a:solidFill>
                <a:latin typeface="Arial"/>
              </a:rPr>
              <a:t>Infiltrato mononucleare interstiziale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/>
              </a:rPr>
              <a:t>Pneumociti modificati (</a:t>
            </a:r>
            <a:r>
              <a:rPr lang="it-IT" sz="1600" b="1" dirty="0">
                <a:solidFill>
                  <a:srgbClr val="000000"/>
                </a:solidFill>
                <a:latin typeface="Arial"/>
              </a:rPr>
              <a:t>macrofagi</a:t>
            </a:r>
            <a:r>
              <a:rPr lang="it-IT" sz="1600" dirty="0">
                <a:solidFill>
                  <a:srgbClr val="000000"/>
                </a:solidFill>
                <a:latin typeface="Arial"/>
              </a:rPr>
              <a:t>) con modifiche </a:t>
            </a:r>
            <a:r>
              <a:rPr lang="it-IT" sz="1600" b="1" dirty="0">
                <a:solidFill>
                  <a:srgbClr val="000000"/>
                </a:solidFill>
                <a:latin typeface="Arial"/>
              </a:rPr>
              <a:t>citopatiche</a:t>
            </a:r>
            <a:r>
              <a:rPr lang="it-IT" sz="1600" dirty="0">
                <a:solidFill>
                  <a:srgbClr val="000000"/>
                </a:solidFill>
                <a:latin typeface="Arial"/>
              </a:rPr>
              <a:t> a «tipo virale»</a:t>
            </a:r>
          </a:p>
          <a:p>
            <a:pPr algn="ctr" defTabSz="457189"/>
            <a:r>
              <a:rPr lang="it-IT" sz="1600" dirty="0">
                <a:solidFill>
                  <a:srgbClr val="000000"/>
                </a:solidFill>
                <a:latin typeface="Arial"/>
              </a:rPr>
              <a:t>C-D: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/>
              </a:rPr>
              <a:t>Steatosi epatica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/>
              </a:rPr>
              <a:t>Infiltrato mononucleare cardiaco  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24E6B52-9F77-934C-A4CF-D21E9640E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64">
        <p:fade/>
      </p:transition>
    </mc:Choice>
    <mc:Fallback xmlns="">
      <p:transition spd="med" advTm="15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F7ECAF47-2E56-E84A-8569-2CE0E682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A98E30E-64B1-F242-B66D-B6AD42C8F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04"/>
    </mc:Choice>
    <mc:Fallback xmlns="">
      <p:transition spd="slow" advTm="4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xmlns="" id="{7C4AB9C9-AAAA-0C46-9A56-192490FD8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725" b="-2881"/>
          <a:stretch/>
        </p:blipFill>
        <p:spPr>
          <a:xfrm>
            <a:off x="4058241" y="5735833"/>
            <a:ext cx="744176" cy="722402"/>
          </a:xfrm>
          <a:prstGeom prst="rect">
            <a:avLst/>
          </a:prstGeom>
        </p:spPr>
      </p:pic>
      <p:pic>
        <p:nvPicPr>
          <p:cNvPr id="35" name="Immagine 34" descr="Immagine che contiene verde, cibo, parcheggiato&#10;&#10;Descrizione generata automaticamente">
            <a:extLst>
              <a:ext uri="{FF2B5EF4-FFF2-40B4-BE49-F238E27FC236}">
                <a16:creationId xmlns:a16="http://schemas.microsoft.com/office/drawing/2014/main" xmlns="" id="{71267FCC-E237-1A45-9007-50A3C0C62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081" y="5735833"/>
            <a:ext cx="1988445" cy="8285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61A94DE-83F8-BA49-8FCB-89B65ABB2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0928" y="680222"/>
            <a:ext cx="8710144" cy="33119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E569791-6D71-4A4C-846A-AFBBCC72A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1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1"/>
    </mc:Choice>
    <mc:Fallback xmlns="">
      <p:transition spd="slow" advTm="15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xmlns="" id="{56AB5F35-F139-455B-B5E8-74BCCABF9D72}"/>
              </a:ext>
            </a:extLst>
          </p:cNvPr>
          <p:cNvCxnSpPr>
            <a:cxnSpLocks/>
          </p:cNvCxnSpPr>
          <p:nvPr/>
        </p:nvCxnSpPr>
        <p:spPr>
          <a:xfrm flipH="1">
            <a:off x="6096001" y="857252"/>
            <a:ext cx="59474" cy="468713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83FCFD7-BC32-4030-A524-043DFDC340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2388" y="934542"/>
            <a:ext cx="8766175" cy="5032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685783"/>
            <a:r>
              <a:rPr lang="it-IT" sz="2800" b="1" dirty="0">
                <a:solidFill>
                  <a:schemeClr val="accent1"/>
                </a:solidFill>
              </a:rPr>
              <a:t>Caratteristiche cliniche	                    Complicanze</a:t>
            </a:r>
          </a:p>
        </p:txBody>
      </p:sp>
      <p:pic>
        <p:nvPicPr>
          <p:cNvPr id="5" name="Elemento grafico 4" descr="Uomo">
            <a:extLst>
              <a:ext uri="{FF2B5EF4-FFF2-40B4-BE49-F238E27FC236}">
                <a16:creationId xmlns:a16="http://schemas.microsoft.com/office/drawing/2014/main" xmlns="" id="{82372AB6-448A-443E-9128-9AE8E52AE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00812" y="1685925"/>
            <a:ext cx="3486150" cy="3486150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CADDF1B2-DAED-4B83-8885-EA8660E147E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688558" y="2008812"/>
            <a:ext cx="2176349" cy="926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3ACD7EF-CE20-40F1-96CC-B38A54828CA1}"/>
              </a:ext>
            </a:extLst>
          </p:cNvPr>
          <p:cNvSpPr txBox="1"/>
          <p:nvPr/>
        </p:nvSpPr>
        <p:spPr>
          <a:xfrm>
            <a:off x="1904645" y="1685926"/>
            <a:ext cx="178391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Neurological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Febbre: 	83 – 98%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Cefalea:	  6 – 16%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Confusion:	  0 –   9%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xmlns="" id="{77E4D424-A36F-4B4D-9559-69C8054F25BE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5753" y="2837485"/>
            <a:ext cx="1371598" cy="1316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9C30F742-D7F5-434C-A4BF-DE354BD849C3}"/>
              </a:ext>
            </a:extLst>
          </p:cNvPr>
          <p:cNvSpPr txBox="1"/>
          <p:nvPr/>
        </p:nvSpPr>
        <p:spPr>
          <a:xfrm>
            <a:off x="1904645" y="2606653"/>
            <a:ext cx="21911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Muscular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Myalgia or fatigue:	11 – 41%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xmlns="" id="{9A986626-E82B-4A96-9ABF-2073E74F9F42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4574385" y="2969123"/>
            <a:ext cx="1521617" cy="8740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17878404-DA34-44D9-A67B-A8CD06DAAFB0}"/>
              </a:ext>
            </a:extLst>
          </p:cNvPr>
          <p:cNvSpPr txBox="1"/>
          <p:nvPr/>
        </p:nvSpPr>
        <p:spPr>
          <a:xfrm>
            <a:off x="1904646" y="3150638"/>
            <a:ext cx="2669739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Respiratory: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Cough (usually dry):		47 – 82%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Expectoration:		26 – 28%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Dyspnea:			14 – 59%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Sore throat:		 	  5 – 17%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Runny nose:		  	  3 –   4%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Chest pain:			  2 – 14%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xmlns="" id="{20ADCA17-2EBC-44B8-9096-2B65B1CCC316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4231107" y="3526096"/>
            <a:ext cx="1864895" cy="14150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xmlns="" id="{1BBCE31B-3418-4B06-B30E-079C404BD813}"/>
              </a:ext>
            </a:extLst>
          </p:cNvPr>
          <p:cNvSpPr txBox="1"/>
          <p:nvPr/>
        </p:nvSpPr>
        <p:spPr>
          <a:xfrm>
            <a:off x="1904646" y="4617951"/>
            <a:ext cx="23264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Gastrointestinal: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Diarrhea:		  2 – 14%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Nausea/Vomiting	  1 –   6%</a:t>
            </a:r>
          </a:p>
        </p:txBody>
      </p: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xmlns="" id="{BAF3F06D-00F5-4BA2-97AC-DFEBACD16ACB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6446046" y="1973968"/>
            <a:ext cx="1500392" cy="348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xmlns="" id="{09C445B8-47A2-42C4-8F3C-99358E9C5772}"/>
              </a:ext>
            </a:extLst>
          </p:cNvPr>
          <p:cNvSpPr txBox="1"/>
          <p:nvPr/>
        </p:nvSpPr>
        <p:spPr>
          <a:xfrm>
            <a:off x="7946438" y="1743135"/>
            <a:ext cx="225340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Systemic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Septic shock:		4 –   8% </a:t>
            </a:r>
          </a:p>
        </p:txBody>
      </p: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xmlns="" id="{49492A77-1741-4BC1-89B5-3A586DF59894}"/>
              </a:ext>
            </a:extLst>
          </p:cNvPr>
          <p:cNvCxnSpPr>
            <a:cxnSpLocks/>
            <a:stCxn id="61" idx="1"/>
          </p:cNvCxnSpPr>
          <p:nvPr/>
        </p:nvCxnSpPr>
        <p:spPr>
          <a:xfrm flipH="1" flipV="1">
            <a:off x="6446047" y="2772785"/>
            <a:ext cx="1486370" cy="1407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CasellaDiTesto 60">
            <a:extLst>
              <a:ext uri="{FF2B5EF4-FFF2-40B4-BE49-F238E27FC236}">
                <a16:creationId xmlns:a16="http://schemas.microsoft.com/office/drawing/2014/main" xmlns="" id="{03E6076A-5636-4365-B418-687728A072E4}"/>
              </a:ext>
            </a:extLst>
          </p:cNvPr>
          <p:cNvSpPr txBox="1"/>
          <p:nvPr/>
        </p:nvSpPr>
        <p:spPr>
          <a:xfrm>
            <a:off x="7932417" y="2590412"/>
            <a:ext cx="243669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Cardiac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Arrhytmia:		   17% circa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Acute cardiac injury:     7 – 12%</a:t>
            </a:r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xmlns="" id="{B5A06BF0-76CC-4E3F-B38F-F220DEC03A95}"/>
              </a:ext>
            </a:extLst>
          </p:cNvPr>
          <p:cNvCxnSpPr>
            <a:cxnSpLocks/>
            <a:stCxn id="66" idx="1"/>
          </p:cNvCxnSpPr>
          <p:nvPr/>
        </p:nvCxnSpPr>
        <p:spPr>
          <a:xfrm flipH="1" flipV="1">
            <a:off x="6329051" y="2946188"/>
            <a:ext cx="1631846" cy="915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" name="CasellaDiTesto 65">
            <a:extLst>
              <a:ext uri="{FF2B5EF4-FFF2-40B4-BE49-F238E27FC236}">
                <a16:creationId xmlns:a16="http://schemas.microsoft.com/office/drawing/2014/main" xmlns="" id="{6C3D8676-3F96-428F-A949-D41D4D5D3970}"/>
              </a:ext>
            </a:extLst>
          </p:cNvPr>
          <p:cNvSpPr txBox="1"/>
          <p:nvPr/>
        </p:nvSpPr>
        <p:spPr>
          <a:xfrm>
            <a:off x="7960898" y="3631344"/>
            <a:ext cx="179096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Respiratory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ARDS:	17 – 29%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xmlns="" id="{926B40AA-4032-4C2B-B59F-4858008A77FA}"/>
              </a:ext>
            </a:extLst>
          </p:cNvPr>
          <p:cNvSpPr txBox="1"/>
          <p:nvPr/>
        </p:nvSpPr>
        <p:spPr>
          <a:xfrm>
            <a:off x="7946437" y="4479452"/>
            <a:ext cx="180542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Renal</a:t>
            </a:r>
          </a:p>
          <a:p>
            <a:pPr defTabSz="45718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AKI:		  3 –   7%</a:t>
            </a:r>
          </a:p>
        </p:txBody>
      </p: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xmlns="" id="{2286F2BF-2EB9-461F-9536-C42075F28722}"/>
              </a:ext>
            </a:extLst>
          </p:cNvPr>
          <p:cNvCxnSpPr>
            <a:cxnSpLocks/>
            <a:stCxn id="68" idx="1"/>
          </p:cNvCxnSpPr>
          <p:nvPr/>
        </p:nvCxnSpPr>
        <p:spPr>
          <a:xfrm flipH="1" flipV="1">
            <a:off x="6388897" y="3620892"/>
            <a:ext cx="1557540" cy="10893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8" name="CasellaDiTesto 77">
            <a:extLst>
              <a:ext uri="{FF2B5EF4-FFF2-40B4-BE49-F238E27FC236}">
                <a16:creationId xmlns:a16="http://schemas.microsoft.com/office/drawing/2014/main" xmlns="" id="{67D494F0-1DFD-4353-A699-43D53E1F6D14}"/>
              </a:ext>
            </a:extLst>
          </p:cNvPr>
          <p:cNvSpPr txBox="1"/>
          <p:nvPr/>
        </p:nvSpPr>
        <p:spPr>
          <a:xfrm>
            <a:off x="1524000" y="5714523"/>
            <a:ext cx="5314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600" dirty="0">
                <a:solidFill>
                  <a:srgbClr val="000000"/>
                </a:solidFill>
                <a:latin typeface="Arial"/>
              </a:rPr>
              <a:t>Zhu Y. et al. J infect 2020; Lake MA. Clin Med 2020;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Xiong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Y et al. Invest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Radiol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2020; Xia W et al.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Pediatr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Pulmonol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2020; Huang C et al. Lancet 2020; </a:t>
            </a:r>
          </a:p>
          <a:p>
            <a:pPr defTabSz="457189">
              <a:defRPr/>
            </a:pPr>
            <a:r>
              <a:rPr lang="en-US" sz="600" dirty="0">
                <a:solidFill>
                  <a:srgbClr val="000000"/>
                </a:solidFill>
                <a:latin typeface="Arial"/>
              </a:rPr>
              <a:t>Wang Y et al. J Med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Virol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2020; Young BE et al. JAMA 2020; Li K et al. Invest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Radiol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2020; Tian S et al. J infect 2020; Chen N et al. Lancet 2020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792FC2E-D3F8-6942-BB5D-55EAFBEEE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842">
        <p:fade/>
      </p:transition>
    </mc:Choice>
    <mc:Fallback xmlns="">
      <p:transition spd="med" advTm="28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8D5B46B-156B-4860-BF86-BA639150EC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9054" y="857252"/>
            <a:ext cx="6587047" cy="5032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685783"/>
            <a:r>
              <a:rPr lang="it-IT" sz="2800" b="1" dirty="0">
                <a:solidFill>
                  <a:schemeClr val="accent1"/>
                </a:solidFill>
              </a:rPr>
              <a:t>Caratteristiche radiografiche iniziali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A0B64C7A-A6CF-47F9-9D62-40E83F84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232" y="1433815"/>
            <a:ext cx="5938570" cy="41987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922E3337-BE0D-499F-A9F8-D226EB965203}"/>
              </a:ext>
            </a:extLst>
          </p:cNvPr>
          <p:cNvSpPr txBox="1"/>
          <p:nvPr/>
        </p:nvSpPr>
        <p:spPr>
          <a:xfrm>
            <a:off x="8037597" y="2840695"/>
            <a:ext cx="2489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89">
              <a:defRPr/>
            </a:pPr>
            <a:r>
              <a:rPr lang="it-IT" sz="1400" dirty="0">
                <a:solidFill>
                  <a:srgbClr val="000000"/>
                </a:solidFill>
                <a:latin typeface="Arial"/>
              </a:rPr>
              <a:t>Polmonite bilaterale con addensamenti «</a:t>
            </a:r>
            <a:r>
              <a:rPr lang="it-IT" sz="1400" b="1" dirty="0">
                <a:solidFill>
                  <a:srgbClr val="000000"/>
                </a:solidFill>
                <a:latin typeface="Arial"/>
              </a:rPr>
              <a:t>ad alveare</a:t>
            </a:r>
            <a:r>
              <a:rPr lang="it-IT" sz="1400" dirty="0">
                <a:solidFill>
                  <a:srgbClr val="000000"/>
                </a:solidFill>
                <a:latin typeface="Arial"/>
              </a:rPr>
              <a:t>» e area di «</a:t>
            </a:r>
            <a:r>
              <a:rPr lang="it-IT" sz="1400" b="1" dirty="0">
                <a:solidFill>
                  <a:srgbClr val="000000"/>
                </a:solidFill>
                <a:latin typeface="Arial"/>
              </a:rPr>
              <a:t>ground glass</a:t>
            </a:r>
            <a:r>
              <a:rPr lang="it-IT" sz="1400" dirty="0">
                <a:solidFill>
                  <a:srgbClr val="000000"/>
                </a:solidFill>
                <a:latin typeface="Arial"/>
              </a:rPr>
              <a:t>» a </a:t>
            </a:r>
            <a:r>
              <a:rPr lang="it-IT" sz="1400" b="1" dirty="0">
                <a:solidFill>
                  <a:srgbClr val="000000"/>
                </a:solidFill>
                <a:latin typeface="Arial"/>
              </a:rPr>
              <a:t>pattern periferico</a:t>
            </a:r>
            <a:r>
              <a:rPr lang="it-IT" sz="1400" dirty="0">
                <a:solidFill>
                  <a:srgbClr val="000000"/>
                </a:solidFill>
                <a:latin typeface="Arial"/>
              </a:rPr>
              <a:t>. Evidente ispessimento bronchiale infiammatorio.</a:t>
            </a:r>
          </a:p>
        </p:txBody>
      </p:sp>
      <p:sp>
        <p:nvSpPr>
          <p:cNvPr id="8" name="CasellaDiTesto 7">
            <a:hlinkClick r:id="rId5"/>
            <a:extLst>
              <a:ext uri="{FF2B5EF4-FFF2-40B4-BE49-F238E27FC236}">
                <a16:creationId xmlns:a16="http://schemas.microsoft.com/office/drawing/2014/main" xmlns="" id="{F54A0F45-B51D-438F-9865-AAD3BB0CAB40}"/>
              </a:ext>
            </a:extLst>
          </p:cNvPr>
          <p:cNvSpPr txBox="1"/>
          <p:nvPr/>
        </p:nvSpPr>
        <p:spPr>
          <a:xfrm>
            <a:off x="1524000" y="5785879"/>
            <a:ext cx="436280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600" dirty="0">
                <a:solidFill>
                  <a:srgbClr val="000000"/>
                </a:solidFill>
                <a:latin typeface="Arial"/>
              </a:rPr>
              <a:t>Caso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numero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22. Dalla repository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gratuita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della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Società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Italiana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di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Radiologia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Medica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 e </a:t>
            </a:r>
            <a:r>
              <a:rPr lang="en-US" sz="600" dirty="0" err="1">
                <a:solidFill>
                  <a:srgbClr val="000000"/>
                </a:solidFill>
                <a:latin typeface="Arial"/>
              </a:rPr>
              <a:t>Interventistica</a:t>
            </a:r>
            <a:r>
              <a:rPr lang="en-US" sz="600" dirty="0">
                <a:solidFill>
                  <a:srgbClr val="000000"/>
                </a:solidFill>
                <a:latin typeface="Arial"/>
              </a:rPr>
              <a:t>. Accesso 11.03.2020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D8F2AFC-3184-5D4C-AE93-B6167AC43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72">
        <p:fade/>
      </p:transition>
    </mc:Choice>
    <mc:Fallback xmlns="">
      <p:transition spd="med" advTm="17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FAE722C-8E96-9144-A7AD-42F0C6C16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42E604F-366D-F342-9362-5A6295AD5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50" y="1743869"/>
            <a:ext cx="5886450" cy="451485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xmlns="" id="{057CEDB1-B954-8E4D-942C-A2A01C9A48B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685783"/>
            <a:r>
              <a:rPr lang="it-IT" sz="2800" b="1" dirty="0">
                <a:solidFill>
                  <a:schemeClr val="accent1"/>
                </a:solidFill>
              </a:rPr>
              <a:t>Caratteristiche radiografiche malattia avanzata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A62B397-4634-CA46-9DE2-DF5D54FFA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9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7"/>
    </mc:Choice>
    <mc:Fallback xmlns="">
      <p:transition spd="slow" advTm="52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D3A8B66-2A9C-5B45-B006-B52A5800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Sintomi clinici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E1C36E7-80D5-574F-B442-4DB24C0A7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t-IT" dirty="0"/>
              <a:t>Febbre                                              58%</a:t>
            </a:r>
          </a:p>
          <a:p>
            <a:r>
              <a:rPr lang="it-IT" dirty="0"/>
              <a:t>Tosse                                                 54%</a:t>
            </a:r>
          </a:p>
          <a:p>
            <a:r>
              <a:rPr lang="it-IT" dirty="0"/>
              <a:t>Malessere                                        29%</a:t>
            </a:r>
          </a:p>
          <a:p>
            <a:r>
              <a:rPr lang="it-IT" dirty="0"/>
              <a:t>Espettorazione                                25%</a:t>
            </a:r>
          </a:p>
          <a:p>
            <a:r>
              <a:rPr lang="it-IT" dirty="0"/>
              <a:t>Mialgie-artralgie                             45%</a:t>
            </a:r>
          </a:p>
          <a:p>
            <a:r>
              <a:rPr lang="it-IT" dirty="0"/>
              <a:t>Manifestazioni cutanee                 10%</a:t>
            </a:r>
          </a:p>
          <a:p>
            <a:r>
              <a:rPr lang="it-IT" dirty="0" err="1"/>
              <a:t>Anoosmia</a:t>
            </a:r>
            <a:r>
              <a:rPr lang="it-IT" dirty="0"/>
              <a:t>                                         22%</a:t>
            </a:r>
          </a:p>
          <a:p>
            <a:r>
              <a:rPr lang="it-IT" dirty="0" err="1"/>
              <a:t>Anaugesia</a:t>
            </a:r>
            <a:r>
              <a:rPr lang="it-IT" dirty="0"/>
              <a:t>                                         20%</a:t>
            </a:r>
          </a:p>
          <a:p>
            <a:r>
              <a:rPr lang="it-IT" dirty="0"/>
              <a:t>Iperestesia cutanea                         18%</a:t>
            </a:r>
          </a:p>
          <a:p>
            <a:r>
              <a:rPr lang="it-IT" dirty="0"/>
              <a:t>Dispnea                                             30%</a:t>
            </a:r>
          </a:p>
          <a:p>
            <a:r>
              <a:rPr lang="it-IT" dirty="0"/>
              <a:t>Astenia                                              28%</a:t>
            </a:r>
          </a:p>
          <a:p>
            <a:r>
              <a:rPr lang="it-IT" dirty="0"/>
              <a:t>Diarrea                                              16%</a:t>
            </a:r>
          </a:p>
          <a:p>
            <a:r>
              <a:rPr lang="it-IT" dirty="0"/>
              <a:t>Inappetenza, nausea                       38%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54E4514-31C4-A042-8944-D78206393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4"/>
    </mc:Choice>
    <mc:Fallback xmlns="">
      <p:transition spd="slow" advTm="7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1" y="857253"/>
            <a:ext cx="3231356" cy="300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3" y="857251"/>
            <a:ext cx="3240881" cy="284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4500" name="Text Box 4"/>
          <p:cNvSpPr txBox="1">
            <a:spLocks noChangeArrowheads="1"/>
          </p:cNvSpPr>
          <p:nvPr/>
        </p:nvSpPr>
        <p:spPr bwMode="auto">
          <a:xfrm>
            <a:off x="8734427" y="5680472"/>
            <a:ext cx="829073" cy="32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571500">
              <a:lnSpc>
                <a:spcPct val="110000"/>
              </a:lnSpc>
              <a:defRPr/>
            </a:pPr>
            <a:r>
              <a:rPr lang="en-US" sz="15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379726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9579" y="3861200"/>
            <a:ext cx="3132534" cy="213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4043363" y="1970487"/>
            <a:ext cx="216694" cy="2106215"/>
          </a:xfrm>
          <a:prstGeom prst="upArrow">
            <a:avLst>
              <a:gd name="adj1" fmla="val 50000"/>
              <a:gd name="adj2" fmla="val 242994"/>
            </a:avLst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sz="1013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667000" y="3914775"/>
            <a:ext cx="3320654" cy="2741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dirty="0" err="1">
                <a:solidFill>
                  <a:srgbClr val="000000"/>
                </a:solidFill>
                <a:latin typeface="Arial" pitchFamily="-1" charset="0"/>
              </a:rPr>
              <a:t>Compartimentalized</a:t>
            </a:r>
            <a:r>
              <a:rPr lang="en-GB" dirty="0">
                <a:solidFill>
                  <a:srgbClr val="000000"/>
                </a:solidFill>
                <a:latin typeface="Arial" pitchFamily="-1" charset="0"/>
              </a:rPr>
              <a:t> (localized) and self-limiting inflammatory response</a:t>
            </a:r>
          </a:p>
          <a:p>
            <a:pPr eaLnBrk="1" hangingPunct="1"/>
            <a:endParaRPr lang="en-GB" dirty="0">
              <a:solidFill>
                <a:srgbClr val="000000"/>
              </a:solidFill>
              <a:latin typeface="Arial" pitchFamily="-1" charset="0"/>
            </a:endParaRPr>
          </a:p>
          <a:p>
            <a:pPr eaLnBrk="1" hangingPunct="1"/>
            <a:endParaRPr lang="en-GB" dirty="0">
              <a:solidFill>
                <a:srgbClr val="000000"/>
              </a:solidFill>
              <a:latin typeface="Arial" pitchFamily="-1" charset="0"/>
            </a:endParaRPr>
          </a:p>
          <a:p>
            <a:pPr eaLnBrk="1" hangingPunct="1"/>
            <a:r>
              <a:rPr lang="en-GB" sz="1013" b="1" i="1" dirty="0">
                <a:solidFill>
                  <a:srgbClr val="000000"/>
                </a:solidFill>
                <a:latin typeface="Arial" pitchFamily="-1" charset="0"/>
              </a:rPr>
              <a:t>Spill over</a:t>
            </a:r>
          </a:p>
          <a:p>
            <a:pPr eaLnBrk="1" hangingPunct="1"/>
            <a:endParaRPr lang="en-GB" dirty="0">
              <a:solidFill>
                <a:srgbClr val="000000"/>
              </a:solidFill>
              <a:latin typeface="Arial" pitchFamily="-1" charset="0"/>
            </a:endParaRPr>
          </a:p>
          <a:p>
            <a:pPr eaLnBrk="1" hangingPunct="1"/>
            <a:r>
              <a:rPr lang="en-GB" dirty="0">
                <a:solidFill>
                  <a:srgbClr val="000000"/>
                </a:solidFill>
                <a:latin typeface="Arial" pitchFamily="-1" charset="0"/>
              </a:rPr>
              <a:t>Diffuse and uncontrolled persistently inflammatory response</a:t>
            </a:r>
            <a:endParaRPr lang="it-IT" dirty="0">
              <a:solidFill>
                <a:srgbClr val="000000"/>
              </a:solidFill>
              <a:latin typeface="Arial" pitchFamily="-1" charset="0"/>
            </a:endParaRP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5978128" y="5217319"/>
            <a:ext cx="460772" cy="216694"/>
          </a:xfrm>
          <a:prstGeom prst="rightArrow">
            <a:avLst>
              <a:gd name="adj1" fmla="val 50000"/>
              <a:gd name="adj2" fmla="val 53159"/>
            </a:avLst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sz="1013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637735" y="1007271"/>
            <a:ext cx="1117614" cy="15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Ctr="1">
            <a:prstTxWarp prst="textNoShape">
              <a:avLst/>
            </a:prstTxWarp>
            <a:spAutoFit/>
          </a:bodyPr>
          <a:lstStyle/>
          <a:p>
            <a:r>
              <a:rPr lang="it-IT" sz="1013" dirty="0" err="1">
                <a:solidFill>
                  <a:schemeClr val="bg1"/>
                </a:solidFill>
              </a:rPr>
              <a:t>Lobar</a:t>
            </a:r>
            <a:r>
              <a:rPr lang="it-IT" sz="1013" dirty="0">
                <a:solidFill>
                  <a:schemeClr val="bg1"/>
                </a:solidFill>
              </a:rPr>
              <a:t> Pneumonia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290075" y="3969546"/>
            <a:ext cx="671979" cy="15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Ctr="1">
            <a:prstTxWarp prst="textNoShape">
              <a:avLst/>
            </a:prstTxWarp>
            <a:spAutoFit/>
          </a:bodyPr>
          <a:lstStyle/>
          <a:p>
            <a:r>
              <a:rPr lang="it-IT" sz="1013" dirty="0"/>
              <a:t>ALI-ARDS</a:t>
            </a:r>
          </a:p>
        </p:txBody>
      </p:sp>
      <p:sp>
        <p:nvSpPr>
          <p:cNvPr id="13" name="Curved Down Arrow 12"/>
          <p:cNvSpPr/>
          <p:nvPr/>
        </p:nvSpPr>
        <p:spPr bwMode="auto">
          <a:xfrm>
            <a:off x="3886199" y="4679950"/>
            <a:ext cx="685800" cy="406400"/>
          </a:xfrm>
          <a:prstGeom prst="curvedDownArrow">
            <a:avLst>
              <a:gd name="adj1" fmla="val 25000"/>
              <a:gd name="adj2" fmla="val 50000"/>
              <a:gd name="adj3" fmla="val 15625"/>
            </a:avLst>
          </a:prstGeom>
          <a:noFill/>
          <a:ln w="9525" cap="flat" cmpd="sng" algn="ctr">
            <a:solidFill>
              <a:srgbClr val="007AF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0" rIns="68580" bIns="0" numCol="1" rtlCol="0" anchor="ctr" anchorCtr="1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latin typeface="Helvetica" charset="0"/>
            </a:endParaRPr>
          </a:p>
        </p:txBody>
      </p:sp>
      <p:pic>
        <p:nvPicPr>
          <p:cNvPr id="14" name="Picture 3" descr="citocina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38652" y="1314450"/>
            <a:ext cx="2943225" cy="36576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3FE176E-7994-E142-8E13-60FDDCB4BA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1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1"/>
    </mc:Choice>
    <mc:Fallback xmlns="">
      <p:transition spd="slow" advTm="4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FD7A500-15D4-F34E-A261-FCB269BF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05803"/>
            <a:ext cx="7886700" cy="1325563"/>
          </a:xfrm>
        </p:spPr>
        <p:txBody>
          <a:bodyPr>
            <a:noAutofit/>
          </a:bodyPr>
          <a:lstStyle/>
          <a:p>
            <a:r>
              <a:rPr lang="it-IT" sz="3200" b="1" dirty="0"/>
              <a:t>Il ruolo regolatore centrale del recettore alfa dei </a:t>
            </a:r>
            <a:r>
              <a:rPr lang="it-IT" sz="3200" b="1" dirty="0" err="1"/>
              <a:t>glucocorticoidi</a:t>
            </a:r>
            <a:r>
              <a:rPr lang="it-IT" sz="3200" b="1" dirty="0"/>
              <a:t> (GR𝞪)</a:t>
            </a:r>
            <a:br>
              <a:rPr lang="it-IT" sz="3200" b="1" dirty="0"/>
            </a:br>
            <a:endParaRPr lang="it-IT" sz="3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F3841FC-0381-4346-87B5-10237F27D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584" y="2194781"/>
            <a:ext cx="8581293" cy="44227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DE4014E-C0D6-0243-AB89-C3EA1AE8C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5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7"/>
    </mc:Choice>
    <mc:Fallback xmlns="">
      <p:transition spd="slow" advTm="29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488906" y="3286626"/>
            <a:ext cx="970358" cy="914400"/>
            <a:chOff x="3210" y="1701"/>
            <a:chExt cx="815" cy="768"/>
          </a:xfrm>
        </p:grpSpPr>
        <p:sp>
          <p:nvSpPr>
            <p:cNvPr id="15484" name="Arc 3"/>
            <p:cNvSpPr>
              <a:spLocks/>
            </p:cNvSpPr>
            <p:nvPr/>
          </p:nvSpPr>
          <p:spPr bwMode="auto">
            <a:xfrm>
              <a:off x="3316" y="2080"/>
              <a:ext cx="47" cy="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blipFill dpi="0" rotWithShape="0">
              <a:blip r:embed="rId6"/>
              <a:srcRect/>
              <a:tile tx="0" ty="0" sx="100000" sy="100000" flip="none" algn="tl"/>
            </a:blipFill>
            <a:ln w="12700" cap="rnd">
              <a:solidFill>
                <a:schemeClr val="bg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grpSp>
          <p:nvGrpSpPr>
            <p:cNvPr id="30908" name="Group 4"/>
            <p:cNvGrpSpPr>
              <a:grpSpLocks/>
            </p:cNvGrpSpPr>
            <p:nvPr/>
          </p:nvGrpSpPr>
          <p:grpSpPr bwMode="auto">
            <a:xfrm>
              <a:off x="3210" y="1701"/>
              <a:ext cx="815" cy="768"/>
              <a:chOff x="3210" y="1701"/>
              <a:chExt cx="815" cy="768"/>
            </a:xfrm>
          </p:grpSpPr>
          <p:sp>
            <p:nvSpPr>
              <p:cNvPr id="15486" name="Arc 5"/>
              <p:cNvSpPr>
                <a:spLocks/>
              </p:cNvSpPr>
              <p:nvPr/>
            </p:nvSpPr>
            <p:spPr bwMode="auto">
              <a:xfrm>
                <a:off x="3873" y="2007"/>
                <a:ext cx="47" cy="166"/>
              </a:xfrm>
              <a:custGeom>
                <a:avLst/>
                <a:gdLst>
                  <a:gd name="T0" fmla="*/ 0 w 21600"/>
                  <a:gd name="T1" fmla="*/ 0 h 38979"/>
                  <a:gd name="T2" fmla="*/ 0 w 21600"/>
                  <a:gd name="T3" fmla="*/ 0 h 38979"/>
                  <a:gd name="T4" fmla="*/ 0 w 21600"/>
                  <a:gd name="T5" fmla="*/ 0 h 389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8979"/>
                  <a:gd name="T11" fmla="*/ 21600 w 21600"/>
                  <a:gd name="T12" fmla="*/ 38979 h 389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8979" fill="none" extrusionOk="0">
                    <a:moveTo>
                      <a:pt x="12826" y="-1"/>
                    </a:moveTo>
                    <a:cubicBezTo>
                      <a:pt x="18343" y="4071"/>
                      <a:pt x="21600" y="10521"/>
                      <a:pt x="21600" y="17379"/>
                    </a:cubicBezTo>
                    <a:cubicBezTo>
                      <a:pt x="21600" y="29308"/>
                      <a:pt x="11929" y="38978"/>
                      <a:pt x="0" y="38979"/>
                    </a:cubicBezTo>
                  </a:path>
                  <a:path w="21600" h="38979" stroke="0" extrusionOk="0">
                    <a:moveTo>
                      <a:pt x="12826" y="-1"/>
                    </a:moveTo>
                    <a:cubicBezTo>
                      <a:pt x="18343" y="4071"/>
                      <a:pt x="21600" y="10521"/>
                      <a:pt x="21600" y="17379"/>
                    </a:cubicBezTo>
                    <a:cubicBezTo>
                      <a:pt x="21600" y="29308"/>
                      <a:pt x="11929" y="38978"/>
                      <a:pt x="0" y="38979"/>
                    </a:cubicBezTo>
                    <a:lnTo>
                      <a:pt x="0" y="17379"/>
                    </a:lnTo>
                    <a:lnTo>
                      <a:pt x="12826" y="-1"/>
                    </a:lnTo>
                    <a:close/>
                  </a:path>
                </a:pathLst>
              </a:custGeom>
              <a:blipFill dpi="0" rotWithShape="0">
                <a:blip r:embed="rId6"/>
                <a:srcRect/>
                <a:tile tx="0" ty="0" sx="100000" sy="100000" flip="none" algn="tl"/>
              </a:blipFill>
              <a:ln w="12700" cap="rnd">
                <a:solidFill>
                  <a:schemeClr val="bg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0912" name="Group 6"/>
              <p:cNvGrpSpPr>
                <a:grpSpLocks/>
              </p:cNvGrpSpPr>
              <p:nvPr/>
            </p:nvGrpSpPr>
            <p:grpSpPr bwMode="auto">
              <a:xfrm>
                <a:off x="3210" y="1701"/>
                <a:ext cx="815" cy="768"/>
                <a:chOff x="3210" y="1701"/>
                <a:chExt cx="815" cy="768"/>
              </a:xfrm>
            </p:grpSpPr>
            <p:sp>
              <p:nvSpPr>
                <p:cNvPr id="15488" name="Arc 7"/>
                <p:cNvSpPr>
                  <a:spLocks/>
                </p:cNvSpPr>
                <p:nvPr/>
              </p:nvSpPr>
              <p:spPr bwMode="auto">
                <a:xfrm>
                  <a:off x="3618" y="1701"/>
                  <a:ext cx="303" cy="380"/>
                </a:xfrm>
                <a:custGeom>
                  <a:avLst/>
                  <a:gdLst>
                    <a:gd name="T0" fmla="*/ 0 w 21676"/>
                    <a:gd name="T1" fmla="*/ 0 h 21600"/>
                    <a:gd name="T2" fmla="*/ 0 w 21676"/>
                    <a:gd name="T3" fmla="*/ 0 h 21600"/>
                    <a:gd name="T4" fmla="*/ 0 w 2167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76"/>
                    <a:gd name="T10" fmla="*/ 0 h 21600"/>
                    <a:gd name="T11" fmla="*/ 21676 w 2167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76" h="21600" fill="none" extrusionOk="0">
                      <a:moveTo>
                        <a:pt x="-1" y="0"/>
                      </a:moveTo>
                      <a:cubicBezTo>
                        <a:pt x="25" y="0"/>
                        <a:pt x="50" y="0"/>
                        <a:pt x="76" y="0"/>
                      </a:cubicBezTo>
                      <a:cubicBezTo>
                        <a:pt x="12005" y="0"/>
                        <a:pt x="21676" y="9670"/>
                        <a:pt x="21676" y="21600"/>
                      </a:cubicBezTo>
                    </a:path>
                    <a:path w="21676" h="21600" stroke="0" extrusionOk="0">
                      <a:moveTo>
                        <a:pt x="-1" y="0"/>
                      </a:moveTo>
                      <a:cubicBezTo>
                        <a:pt x="25" y="0"/>
                        <a:pt x="50" y="0"/>
                        <a:pt x="76" y="0"/>
                      </a:cubicBezTo>
                      <a:cubicBezTo>
                        <a:pt x="12005" y="0"/>
                        <a:pt x="21676" y="9670"/>
                        <a:pt x="21676" y="21600"/>
                      </a:cubicBezTo>
                      <a:lnTo>
                        <a:pt x="76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blipFill dpi="0" rotWithShape="0">
                  <a:blip r:embed="rId6"/>
                  <a:srcRect/>
                  <a:tile tx="0" ty="0" sx="100000" sy="100000" flip="none" algn="tl"/>
                </a:blip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89" name="Arc 8"/>
                <p:cNvSpPr>
                  <a:spLocks/>
                </p:cNvSpPr>
                <p:nvPr/>
              </p:nvSpPr>
              <p:spPr bwMode="auto">
                <a:xfrm>
                  <a:off x="3316" y="1701"/>
                  <a:ext cx="303" cy="380"/>
                </a:xfrm>
                <a:custGeom>
                  <a:avLst/>
                  <a:gdLst>
                    <a:gd name="T0" fmla="*/ 0 w 21600"/>
                    <a:gd name="T1" fmla="*/ 0 h 21599"/>
                    <a:gd name="T2" fmla="*/ 0 w 21600"/>
                    <a:gd name="T3" fmla="*/ 0 h 21599"/>
                    <a:gd name="T4" fmla="*/ 0 w 21600"/>
                    <a:gd name="T5" fmla="*/ 0 h 2159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9"/>
                    <a:gd name="T11" fmla="*/ 21600 w 21600"/>
                    <a:gd name="T12" fmla="*/ 21599 h 2159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9" fill="none" extrusionOk="0">
                      <a:moveTo>
                        <a:pt x="0" y="21598"/>
                      </a:moveTo>
                      <a:cubicBezTo>
                        <a:pt x="0" y="9699"/>
                        <a:pt x="9624" y="41"/>
                        <a:pt x="21523" y="-1"/>
                      </a:cubicBezTo>
                    </a:path>
                    <a:path w="21600" h="21599" stroke="0" extrusionOk="0">
                      <a:moveTo>
                        <a:pt x="0" y="21598"/>
                      </a:moveTo>
                      <a:cubicBezTo>
                        <a:pt x="0" y="9699"/>
                        <a:pt x="9624" y="41"/>
                        <a:pt x="21523" y="-1"/>
                      </a:cubicBezTo>
                      <a:lnTo>
                        <a:pt x="21600" y="21599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blipFill dpi="0" rotWithShape="0">
                  <a:blip r:embed="rId6"/>
                  <a:srcRect/>
                  <a:tile tx="0" ty="0" sx="100000" sy="100000" flip="none" algn="tl"/>
                </a:blip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90" name="Arc 9"/>
                <p:cNvSpPr>
                  <a:spLocks/>
                </p:cNvSpPr>
                <p:nvPr/>
              </p:nvSpPr>
              <p:spPr bwMode="auto">
                <a:xfrm>
                  <a:off x="3362" y="2080"/>
                  <a:ext cx="121" cy="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600"/>
                        <a:pt x="0" y="21600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600"/>
                        <a:pt x="0" y="21600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blipFill dpi="0" rotWithShape="0">
                  <a:blip r:embed="rId6"/>
                  <a:srcRect/>
                  <a:tile tx="0" ty="0" sx="100000" sy="100000" flip="none" algn="tl"/>
                </a:blip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91" name="Arc 10"/>
                <p:cNvSpPr>
                  <a:spLocks/>
                </p:cNvSpPr>
                <p:nvPr/>
              </p:nvSpPr>
              <p:spPr bwMode="auto">
                <a:xfrm>
                  <a:off x="3748" y="2080"/>
                  <a:ext cx="130" cy="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600" h="21600" stroke="0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blipFill dpi="0" rotWithShape="0">
                  <a:blip r:embed="rId6"/>
                  <a:srcRect/>
                  <a:tile tx="0" ty="0" sx="100000" sy="100000" flip="none" algn="tl"/>
                </a:blip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92" name="Rectangle 11"/>
                <p:cNvSpPr>
                  <a:spLocks noChangeArrowheads="1"/>
                </p:cNvSpPr>
                <p:nvPr/>
              </p:nvSpPr>
              <p:spPr bwMode="auto">
                <a:xfrm>
                  <a:off x="3421" y="1822"/>
                  <a:ext cx="392" cy="212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lIns="67865" tIns="33338" rIns="67865" bIns="33338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Arial Rounded MT Bold" panose="020F0704030504030204" pitchFamily="34" charset="77"/>
                    </a:rPr>
                    <a:t>GR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Symbol" charset="0"/>
                    </a:rPr>
                    <a:t></a:t>
                  </a:r>
                  <a:endParaRPr lang="en-US" sz="1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93" name="Rectangle 12"/>
                <p:cNvSpPr>
                  <a:spLocks noChangeArrowheads="1"/>
                </p:cNvSpPr>
                <p:nvPr/>
              </p:nvSpPr>
              <p:spPr bwMode="auto">
                <a:xfrm>
                  <a:off x="3210" y="2180"/>
                  <a:ext cx="815" cy="289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lIns="67865" tIns="33338" rIns="67865" bIns="33338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900" b="1" dirty="0">
                      <a:latin typeface="Arial Rounded MT Bold" panose="020F0704030504030204" pitchFamily="34" charset="77"/>
                    </a:rPr>
                    <a:t>Glucocorticoid</a:t>
                  </a:r>
                </a:p>
                <a:p>
                  <a:pPr algn="ctr">
                    <a:defRPr/>
                  </a:pPr>
                  <a:r>
                    <a:rPr lang="en-US" sz="900" b="1" dirty="0">
                      <a:latin typeface="Arial Rounded MT Bold" panose="020F0704030504030204" pitchFamily="34" charset="77"/>
                    </a:rPr>
                    <a:t>receptor</a:t>
                  </a:r>
                </a:p>
              </p:txBody>
            </p:sp>
          </p:grp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732736" y="2804423"/>
            <a:ext cx="2001440" cy="1519238"/>
            <a:chOff x="1735" y="1296"/>
            <a:chExt cx="1681" cy="1276"/>
          </a:xfrm>
        </p:grpSpPr>
        <p:sp>
          <p:nvSpPr>
            <p:cNvPr id="30879" name="Rectangle 14" descr="Newsprint"/>
            <p:cNvSpPr>
              <a:spLocks noChangeArrowheads="1"/>
            </p:cNvSpPr>
            <p:nvPr/>
          </p:nvSpPr>
          <p:spPr bwMode="auto">
            <a:xfrm>
              <a:off x="2299" y="2084"/>
              <a:ext cx="286" cy="208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013">
                <a:solidFill>
                  <a:srgbClr val="000000"/>
                </a:solidFill>
              </a:endParaRPr>
            </a:p>
          </p:txBody>
        </p:sp>
        <p:grpSp>
          <p:nvGrpSpPr>
            <p:cNvPr id="30880" name="Group 15"/>
            <p:cNvGrpSpPr>
              <a:grpSpLocks/>
            </p:cNvGrpSpPr>
            <p:nvPr/>
          </p:nvGrpSpPr>
          <p:grpSpPr bwMode="auto">
            <a:xfrm>
              <a:off x="1735" y="1296"/>
              <a:ext cx="1681" cy="1276"/>
              <a:chOff x="1735" y="1296"/>
              <a:chExt cx="1681" cy="1276"/>
            </a:xfrm>
          </p:grpSpPr>
          <p:sp>
            <p:nvSpPr>
              <p:cNvPr id="77999" name="Oval 16" descr="Newsprint"/>
              <p:cNvSpPr>
                <a:spLocks noChangeArrowheads="1"/>
              </p:cNvSpPr>
              <p:nvPr/>
            </p:nvSpPr>
            <p:spPr bwMode="auto">
              <a:xfrm>
                <a:off x="1875" y="1492"/>
                <a:ext cx="1150" cy="1080"/>
              </a:xfrm>
              <a:prstGeom prst="ellipse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bg1"/>
                </a:solidFill>
                <a:round/>
                <a:headEnd/>
                <a:tailEnd/>
              </a:ln>
              <a:effectLst>
                <a:reflection blurRad="6350" stA="52000" endA="300" endPos="3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469" name="Oval 17"/>
              <p:cNvSpPr>
                <a:spLocks noChangeArrowheads="1"/>
              </p:cNvSpPr>
              <p:nvPr/>
            </p:nvSpPr>
            <p:spPr bwMode="auto">
              <a:xfrm>
                <a:off x="2582" y="2116"/>
                <a:ext cx="290" cy="184"/>
              </a:xfrm>
              <a:prstGeom prst="ellipse">
                <a:avLst/>
              </a:prstGeom>
              <a:gradFill rotWithShape="0">
                <a:gsLst>
                  <a:gs pos="0">
                    <a:srgbClr val="00CC99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lIns="67865" tIns="33338" rIns="67865" bIns="33338" anchor="ctr"/>
              <a:lstStyle/>
              <a:p>
                <a:pPr algn="ctr">
                  <a:defRPr/>
                </a:pPr>
                <a:r>
                  <a:rPr lang="en-US" sz="900" b="1" dirty="0">
                    <a:solidFill>
                      <a:srgbClr val="000000"/>
                    </a:solidFill>
                    <a:latin typeface="Arial Rounded MT Bold" panose="020F0704030504030204" pitchFamily="34" charset="77"/>
                  </a:rPr>
                  <a:t>p50</a:t>
                </a:r>
              </a:p>
            </p:txBody>
          </p:sp>
          <p:sp>
            <p:nvSpPr>
              <p:cNvPr id="30885" name="Rectangle 18"/>
              <p:cNvSpPr>
                <a:spLocks noChangeArrowheads="1"/>
              </p:cNvSpPr>
              <p:nvPr/>
            </p:nvSpPr>
            <p:spPr bwMode="auto">
              <a:xfrm>
                <a:off x="2074" y="1296"/>
                <a:ext cx="73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5" tIns="33338" rIns="67865" bIns="33338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FFFF"/>
                    </a:solidFill>
                    <a:latin typeface="Arial Rounded MT Bold" panose="020F0704030504030204" pitchFamily="34" charset="77"/>
                  </a:rPr>
                  <a:t>NF-</a:t>
                </a:r>
                <a:r>
                  <a:rPr lang="en-US" sz="1200" b="1" dirty="0">
                    <a:solidFill>
                      <a:srgbClr val="FFFFFF"/>
                    </a:solidFill>
                    <a:latin typeface="Symbol" charset="0"/>
                  </a:rPr>
                  <a:t></a:t>
                </a:r>
                <a:r>
                  <a:rPr lang="en-US" sz="1200" b="1" dirty="0">
                    <a:solidFill>
                      <a:srgbClr val="FFFFFF"/>
                    </a:solidFill>
                    <a:latin typeface="Arial Rounded MT Bold" panose="020F0704030504030204" pitchFamily="34" charset="77"/>
                  </a:rPr>
                  <a:t>B-GR</a:t>
                </a:r>
              </a:p>
            </p:txBody>
          </p:sp>
          <p:grpSp>
            <p:nvGrpSpPr>
              <p:cNvPr id="30886" name="Group 19"/>
              <p:cNvGrpSpPr>
                <a:grpSpLocks/>
              </p:cNvGrpSpPr>
              <p:nvPr/>
            </p:nvGrpSpPr>
            <p:grpSpPr bwMode="auto">
              <a:xfrm>
                <a:off x="2140" y="1701"/>
                <a:ext cx="605" cy="472"/>
                <a:chOff x="2179" y="1692"/>
                <a:chExt cx="568" cy="472"/>
              </a:xfrm>
            </p:grpSpPr>
            <p:sp>
              <p:nvSpPr>
                <p:cNvPr id="30897" name="Arc 20" descr="Pink tissue paper"/>
                <p:cNvSpPr>
                  <a:spLocks/>
                </p:cNvSpPr>
                <p:nvPr/>
              </p:nvSpPr>
              <p:spPr bwMode="auto">
                <a:xfrm>
                  <a:off x="2702" y="1980"/>
                  <a:ext cx="44" cy="184"/>
                </a:xfrm>
                <a:custGeom>
                  <a:avLst/>
                  <a:gdLst>
                    <a:gd name="T0" fmla="*/ 0 w 21600"/>
                    <a:gd name="T1" fmla="*/ 0 h 43200"/>
                    <a:gd name="T2" fmla="*/ 0 w 21600"/>
                    <a:gd name="T3" fmla="*/ 0 h 43200"/>
                    <a:gd name="T4" fmla="*/ 0 w 216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3200"/>
                    <a:gd name="T11" fmla="*/ 21600 w 216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32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6"/>
                  <a:srcRect/>
                  <a:tile tx="0" ty="0" sx="100000" sy="100000" flip="none" algn="tl"/>
                </a:blip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013"/>
                </a:p>
              </p:txBody>
            </p:sp>
            <p:grpSp>
              <p:nvGrpSpPr>
                <p:cNvPr id="30898" name="Group 21"/>
                <p:cNvGrpSpPr>
                  <a:grpSpLocks/>
                </p:cNvGrpSpPr>
                <p:nvPr/>
              </p:nvGrpSpPr>
              <p:grpSpPr bwMode="auto">
                <a:xfrm>
                  <a:off x="2179" y="1692"/>
                  <a:ext cx="568" cy="471"/>
                  <a:chOff x="2179" y="1692"/>
                  <a:chExt cx="568" cy="471"/>
                </a:xfrm>
              </p:grpSpPr>
              <p:sp>
                <p:nvSpPr>
                  <p:cNvPr id="30900" name="Arc 22" descr="Pink tissue paper"/>
                  <p:cNvSpPr>
                    <a:spLocks/>
                  </p:cNvSpPr>
                  <p:nvPr/>
                </p:nvSpPr>
                <p:spPr bwMode="auto">
                  <a:xfrm>
                    <a:off x="2462" y="1692"/>
                    <a:ext cx="285" cy="380"/>
                  </a:xfrm>
                  <a:custGeom>
                    <a:avLst/>
                    <a:gdLst>
                      <a:gd name="T0" fmla="*/ 0 w 21676"/>
                      <a:gd name="T1" fmla="*/ 0 h 21600"/>
                      <a:gd name="T2" fmla="*/ 0 w 21676"/>
                      <a:gd name="T3" fmla="*/ 0 h 21600"/>
                      <a:gd name="T4" fmla="*/ 0 w 2167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76"/>
                      <a:gd name="T10" fmla="*/ 0 h 21600"/>
                      <a:gd name="T11" fmla="*/ 21676 w 2167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76" h="21600" fill="none" extrusionOk="0">
                        <a:moveTo>
                          <a:pt x="-1" y="0"/>
                        </a:moveTo>
                        <a:cubicBezTo>
                          <a:pt x="25" y="0"/>
                          <a:pt x="50" y="0"/>
                          <a:pt x="76" y="0"/>
                        </a:cubicBezTo>
                        <a:cubicBezTo>
                          <a:pt x="12005" y="0"/>
                          <a:pt x="21676" y="9670"/>
                          <a:pt x="21676" y="21600"/>
                        </a:cubicBezTo>
                      </a:path>
                      <a:path w="21676" h="21600" stroke="0" extrusionOk="0">
                        <a:moveTo>
                          <a:pt x="-1" y="0"/>
                        </a:moveTo>
                        <a:cubicBezTo>
                          <a:pt x="25" y="0"/>
                          <a:pt x="50" y="0"/>
                          <a:pt x="76" y="0"/>
                        </a:cubicBezTo>
                        <a:cubicBezTo>
                          <a:pt x="12005" y="0"/>
                          <a:pt x="21676" y="9670"/>
                          <a:pt x="21676" y="21600"/>
                        </a:cubicBezTo>
                        <a:lnTo>
                          <a:pt x="76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013"/>
                  </a:p>
                </p:txBody>
              </p:sp>
              <p:sp>
                <p:nvSpPr>
                  <p:cNvPr id="30901" name="Arc 23" descr="Pink tissue paper"/>
                  <p:cNvSpPr>
                    <a:spLocks/>
                  </p:cNvSpPr>
                  <p:nvPr/>
                </p:nvSpPr>
                <p:spPr bwMode="auto">
                  <a:xfrm>
                    <a:off x="2179" y="1692"/>
                    <a:ext cx="284" cy="380"/>
                  </a:xfrm>
                  <a:custGeom>
                    <a:avLst/>
                    <a:gdLst>
                      <a:gd name="T0" fmla="*/ 0 w 21600"/>
                      <a:gd name="T1" fmla="*/ 0 h 21599"/>
                      <a:gd name="T2" fmla="*/ 0 w 21600"/>
                      <a:gd name="T3" fmla="*/ 0 h 21599"/>
                      <a:gd name="T4" fmla="*/ 0 w 21600"/>
                      <a:gd name="T5" fmla="*/ 0 h 2159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599"/>
                      <a:gd name="T11" fmla="*/ 21600 w 21600"/>
                      <a:gd name="T12" fmla="*/ 21599 h 2159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599" fill="none" extrusionOk="0">
                        <a:moveTo>
                          <a:pt x="0" y="21598"/>
                        </a:moveTo>
                        <a:cubicBezTo>
                          <a:pt x="0" y="9699"/>
                          <a:pt x="9624" y="41"/>
                          <a:pt x="21523" y="-1"/>
                        </a:cubicBezTo>
                      </a:path>
                      <a:path w="21600" h="21599" stroke="0" extrusionOk="0">
                        <a:moveTo>
                          <a:pt x="0" y="21598"/>
                        </a:moveTo>
                        <a:cubicBezTo>
                          <a:pt x="0" y="9699"/>
                          <a:pt x="9624" y="41"/>
                          <a:pt x="21523" y="-1"/>
                        </a:cubicBezTo>
                        <a:lnTo>
                          <a:pt x="21600" y="21599"/>
                        </a:lnTo>
                        <a:lnTo>
                          <a:pt x="0" y="21598"/>
                        </a:lnTo>
                        <a:close/>
                      </a:path>
                    </a:pathLst>
                  </a:cu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013"/>
                  </a:p>
                </p:txBody>
              </p:sp>
              <p:sp>
                <p:nvSpPr>
                  <p:cNvPr id="30902" name="Arc 24" descr="Pink tissue paper"/>
                  <p:cNvSpPr>
                    <a:spLocks/>
                  </p:cNvSpPr>
                  <p:nvPr/>
                </p:nvSpPr>
                <p:spPr bwMode="auto">
                  <a:xfrm>
                    <a:off x="2179" y="2071"/>
                    <a:ext cx="44" cy="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21600" y="21600"/>
                        </a:moveTo>
                        <a:cubicBezTo>
                          <a:pt x="9670" y="21600"/>
                          <a:pt x="0" y="11929"/>
                          <a:pt x="0" y="0"/>
                        </a:cubicBezTo>
                      </a:path>
                      <a:path w="21600" h="21600" stroke="0" extrusionOk="0">
                        <a:moveTo>
                          <a:pt x="21600" y="21600"/>
                        </a:moveTo>
                        <a:cubicBezTo>
                          <a:pt x="9670" y="21600"/>
                          <a:pt x="0" y="11929"/>
                          <a:pt x="0" y="0"/>
                        </a:cubicBezTo>
                        <a:lnTo>
                          <a:pt x="21600" y="0"/>
                        </a:lnTo>
                        <a:lnTo>
                          <a:pt x="21600" y="21600"/>
                        </a:lnTo>
                        <a:close/>
                      </a:path>
                    </a:pathLst>
                  </a:cu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013"/>
                  </a:p>
                </p:txBody>
              </p:sp>
              <p:sp>
                <p:nvSpPr>
                  <p:cNvPr id="30903" name="Arc 25" descr="Pink tissue paper"/>
                  <p:cNvSpPr>
                    <a:spLocks/>
                  </p:cNvSpPr>
                  <p:nvPr/>
                </p:nvSpPr>
                <p:spPr bwMode="auto">
                  <a:xfrm>
                    <a:off x="2222" y="2071"/>
                    <a:ext cx="114" cy="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21600" y="0"/>
                        </a:moveTo>
                        <a:cubicBezTo>
                          <a:pt x="21600" y="11929"/>
                          <a:pt x="11929" y="21600"/>
                          <a:pt x="0" y="21600"/>
                        </a:cubicBezTo>
                      </a:path>
                      <a:path w="21600" h="21600" stroke="0" extrusionOk="0">
                        <a:moveTo>
                          <a:pt x="21600" y="0"/>
                        </a:moveTo>
                        <a:cubicBezTo>
                          <a:pt x="21600" y="11929"/>
                          <a:pt x="11929" y="21600"/>
                          <a:pt x="0" y="21600"/>
                        </a:cubicBezTo>
                        <a:lnTo>
                          <a:pt x="0" y="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013"/>
                  </a:p>
                </p:txBody>
              </p:sp>
              <p:sp>
                <p:nvSpPr>
                  <p:cNvPr id="30904" name="Arc 26" descr="Pink tissue paper"/>
                  <p:cNvSpPr>
                    <a:spLocks/>
                  </p:cNvSpPr>
                  <p:nvPr/>
                </p:nvSpPr>
                <p:spPr bwMode="auto">
                  <a:xfrm>
                    <a:off x="2585" y="2071"/>
                    <a:ext cx="122" cy="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21600" y="21600"/>
                        </a:moveTo>
                        <a:cubicBezTo>
                          <a:pt x="9670" y="21600"/>
                          <a:pt x="0" y="11929"/>
                          <a:pt x="0" y="0"/>
                        </a:cubicBezTo>
                      </a:path>
                      <a:path w="21600" h="21600" stroke="0" extrusionOk="0">
                        <a:moveTo>
                          <a:pt x="21600" y="21600"/>
                        </a:moveTo>
                        <a:cubicBezTo>
                          <a:pt x="9670" y="21600"/>
                          <a:pt x="0" y="11929"/>
                          <a:pt x="0" y="0"/>
                        </a:cubicBezTo>
                        <a:lnTo>
                          <a:pt x="21600" y="0"/>
                        </a:lnTo>
                        <a:lnTo>
                          <a:pt x="21600" y="21600"/>
                        </a:lnTo>
                        <a:close/>
                      </a:path>
                    </a:pathLst>
                  </a:cu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013"/>
                  </a:p>
                </p:txBody>
              </p:sp>
            </p:grpSp>
            <p:sp>
              <p:nvSpPr>
                <p:cNvPr id="30899" name="Rectangle 27"/>
                <p:cNvSpPr>
                  <a:spLocks noChangeArrowheads="1"/>
                </p:cNvSpPr>
                <p:nvPr/>
              </p:nvSpPr>
              <p:spPr bwMode="auto">
                <a:xfrm>
                  <a:off x="2276" y="1813"/>
                  <a:ext cx="36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865" tIns="33338" rIns="67865" bIns="33338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anose="020F0704030504030204" pitchFamily="34" charset="77"/>
                    </a:rPr>
                    <a:t>GR</a:t>
                  </a:r>
                  <a:r>
                    <a:rPr lang="en-US" sz="1200" b="1" dirty="0">
                      <a:solidFill>
                        <a:srgbClr val="000000"/>
                      </a:solidFill>
                      <a:latin typeface="Symbol" charset="0"/>
                    </a:rPr>
                    <a:t></a:t>
                  </a:r>
                  <a:endParaRPr lang="en-US" sz="900" b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5472" name="Oval 28"/>
              <p:cNvSpPr>
                <a:spLocks noChangeArrowheads="1"/>
              </p:cNvSpPr>
              <p:nvPr/>
            </p:nvSpPr>
            <p:spPr bwMode="auto">
              <a:xfrm>
                <a:off x="2335" y="1612"/>
                <a:ext cx="196" cy="184"/>
              </a:xfrm>
              <a:prstGeom prst="ellipse">
                <a:avLst/>
              </a:prstGeom>
              <a:solidFill>
                <a:srgbClr val="FF0F0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890" name="Oval 29"/>
              <p:cNvSpPr>
                <a:spLocks noChangeArrowheads="1"/>
              </p:cNvSpPr>
              <p:nvPr/>
            </p:nvSpPr>
            <p:spPr bwMode="auto">
              <a:xfrm>
                <a:off x="2310" y="1996"/>
                <a:ext cx="272" cy="312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67865" tIns="33338" rIns="67865" bIns="33338" anchor="ctr"/>
              <a:lstStyle/>
              <a:p>
                <a:pPr algn="ctr"/>
                <a:r>
                  <a:rPr lang="en-US" sz="900" b="1" dirty="0">
                    <a:solidFill>
                      <a:srgbClr val="000000"/>
                    </a:solidFill>
                    <a:latin typeface="Arial Rounded MT Bold" panose="020F0704030504030204" pitchFamily="34" charset="77"/>
                  </a:rPr>
                  <a:t>p65</a:t>
                </a:r>
                <a:endParaRPr lang="en-US" sz="750" b="1" dirty="0">
                  <a:solidFill>
                    <a:srgbClr val="000000"/>
                  </a:solidFill>
                  <a:latin typeface="Arial Rounded MT Bold" panose="020F0704030504030204" pitchFamily="34" charset="77"/>
                </a:endParaRPr>
              </a:p>
            </p:txBody>
          </p:sp>
          <p:sp>
            <p:nvSpPr>
              <p:cNvPr id="13466" name="Line 30"/>
              <p:cNvSpPr>
                <a:spLocks noChangeShapeType="1"/>
              </p:cNvSpPr>
              <p:nvPr/>
            </p:nvSpPr>
            <p:spPr bwMode="auto">
              <a:xfrm flipH="1" flipV="1">
                <a:off x="2800" y="1984"/>
                <a:ext cx="616" cy="4"/>
              </a:xfrm>
              <a:prstGeom prst="line">
                <a:avLst/>
              </a:prstGeom>
              <a:noFill/>
              <a:ln w="57150" cmpd="sng">
                <a:gradFill flip="none" rotWithShape="1">
                  <a:gsLst>
                    <a:gs pos="45000">
                      <a:schemeClr val="bg1"/>
                    </a:gs>
                    <a:gs pos="15000">
                      <a:srgbClr val="FFFFFF"/>
                    </a:gs>
                  </a:gsLst>
                  <a:lin ang="0" scaled="1"/>
                  <a:tileRect/>
                </a:gradFill>
                <a:round/>
                <a:headEnd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467" name="Line 31"/>
              <p:cNvSpPr>
                <a:spLocks noChangeShapeType="1"/>
              </p:cNvSpPr>
              <p:nvPr/>
            </p:nvSpPr>
            <p:spPr bwMode="auto">
              <a:xfrm flipV="1">
                <a:off x="1735" y="2128"/>
                <a:ext cx="341" cy="96"/>
              </a:xfrm>
              <a:prstGeom prst="line">
                <a:avLst/>
              </a:prstGeom>
              <a:noFill/>
              <a:ln w="57150" cmpd="sng">
                <a:gradFill flip="none" rotWithShape="1">
                  <a:gsLst>
                    <a:gs pos="45000">
                      <a:schemeClr val="bg1"/>
                    </a:gs>
                    <a:gs pos="15000">
                      <a:srgbClr val="FFFFFF"/>
                    </a:gs>
                  </a:gsLst>
                  <a:lin ang="0" scaled="1"/>
                  <a:tileRect/>
                </a:gradFill>
                <a:round/>
                <a:headEnd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0724" name="Group 32"/>
          <p:cNvGrpSpPr>
            <a:grpSpLocks/>
          </p:cNvGrpSpPr>
          <p:nvPr/>
        </p:nvGrpSpPr>
        <p:grpSpPr bwMode="auto">
          <a:xfrm>
            <a:off x="2745584" y="1349059"/>
            <a:ext cx="6684169" cy="3581400"/>
            <a:chOff x="66" y="68"/>
            <a:chExt cx="5614" cy="3008"/>
          </a:xfrm>
        </p:grpSpPr>
        <p:sp>
          <p:nvSpPr>
            <p:cNvPr id="23710" name="Rectangle 33"/>
            <p:cNvSpPr>
              <a:spLocks noChangeArrowheads="1"/>
            </p:cNvSpPr>
            <p:nvPr/>
          </p:nvSpPr>
          <p:spPr bwMode="auto">
            <a:xfrm>
              <a:off x="66" y="980"/>
              <a:ext cx="5614" cy="232"/>
            </a:xfrm>
            <a:prstGeom prst="rect">
              <a:avLst/>
            </a:prstGeom>
            <a:blipFill dpi="0" rotWithShape="0">
              <a:blip r:embed="rId8">
                <a:alphaModFix amt="74000"/>
              </a:blip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800" dirty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Cell Membrane</a:t>
              </a:r>
              <a:endParaRPr lang="en-US" sz="1350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  <p:grpSp>
          <p:nvGrpSpPr>
            <p:cNvPr id="30872" name="Group 34"/>
            <p:cNvGrpSpPr>
              <a:grpSpLocks/>
            </p:cNvGrpSpPr>
            <p:nvPr/>
          </p:nvGrpSpPr>
          <p:grpSpPr bwMode="auto">
            <a:xfrm>
              <a:off x="270" y="2558"/>
              <a:ext cx="4855" cy="518"/>
              <a:chOff x="270" y="2579"/>
              <a:chExt cx="4855" cy="518"/>
            </a:xfrm>
          </p:grpSpPr>
          <p:sp>
            <p:nvSpPr>
              <p:cNvPr id="15463" name="Freeform 35"/>
              <p:cNvSpPr>
                <a:spLocks/>
              </p:cNvSpPr>
              <p:nvPr/>
            </p:nvSpPr>
            <p:spPr bwMode="auto">
              <a:xfrm>
                <a:off x="458" y="2606"/>
                <a:ext cx="4667" cy="491"/>
              </a:xfrm>
              <a:custGeom>
                <a:avLst/>
                <a:gdLst>
                  <a:gd name="T0" fmla="*/ 266 w 3892"/>
                  <a:gd name="T1" fmla="*/ 405 h 491"/>
                  <a:gd name="T2" fmla="*/ 679 w 3892"/>
                  <a:gd name="T3" fmla="*/ 380 h 491"/>
                  <a:gd name="T4" fmla="*/ 1104 w 3892"/>
                  <a:gd name="T5" fmla="*/ 347 h 491"/>
                  <a:gd name="T6" fmla="*/ 1611 w 3892"/>
                  <a:gd name="T7" fmla="*/ 305 h 491"/>
                  <a:gd name="T8" fmla="*/ 2090 w 3892"/>
                  <a:gd name="T9" fmla="*/ 273 h 491"/>
                  <a:gd name="T10" fmla="*/ 2516 w 3892"/>
                  <a:gd name="T11" fmla="*/ 255 h 491"/>
                  <a:gd name="T12" fmla="*/ 2931 w 3892"/>
                  <a:gd name="T13" fmla="*/ 230 h 491"/>
                  <a:gd name="T14" fmla="*/ 3397 w 3892"/>
                  <a:gd name="T15" fmla="*/ 205 h 491"/>
                  <a:gd name="T16" fmla="*/ 3808 w 3892"/>
                  <a:gd name="T17" fmla="*/ 187 h 491"/>
                  <a:gd name="T18" fmla="*/ 4289 w 3892"/>
                  <a:gd name="T19" fmla="*/ 170 h 491"/>
                  <a:gd name="T20" fmla="*/ 4750 w 3892"/>
                  <a:gd name="T21" fmla="*/ 153 h 491"/>
                  <a:gd name="T22" fmla="*/ 5234 w 3892"/>
                  <a:gd name="T23" fmla="*/ 144 h 491"/>
                  <a:gd name="T24" fmla="*/ 5645 w 3892"/>
                  <a:gd name="T25" fmla="*/ 135 h 491"/>
                  <a:gd name="T26" fmla="*/ 6121 w 3892"/>
                  <a:gd name="T27" fmla="*/ 109 h 491"/>
                  <a:gd name="T28" fmla="*/ 6539 w 3892"/>
                  <a:gd name="T29" fmla="*/ 100 h 491"/>
                  <a:gd name="T30" fmla="*/ 7055 w 3892"/>
                  <a:gd name="T31" fmla="*/ 83 h 491"/>
                  <a:gd name="T32" fmla="*/ 7531 w 3892"/>
                  <a:gd name="T33" fmla="*/ 74 h 491"/>
                  <a:gd name="T34" fmla="*/ 7995 w 3892"/>
                  <a:gd name="T35" fmla="*/ 56 h 491"/>
                  <a:gd name="T36" fmla="*/ 8417 w 3892"/>
                  <a:gd name="T37" fmla="*/ 47 h 491"/>
                  <a:gd name="T38" fmla="*/ 8941 w 3892"/>
                  <a:gd name="T39" fmla="*/ 38 h 491"/>
                  <a:gd name="T40" fmla="*/ 9467 w 3892"/>
                  <a:gd name="T41" fmla="*/ 28 h 491"/>
                  <a:gd name="T42" fmla="*/ 9933 w 3892"/>
                  <a:gd name="T43" fmla="*/ 27 h 491"/>
                  <a:gd name="T44" fmla="*/ 10360 w 3892"/>
                  <a:gd name="T45" fmla="*/ 26 h 491"/>
                  <a:gd name="T46" fmla="*/ 10774 w 3892"/>
                  <a:gd name="T47" fmla="*/ 25 h 491"/>
                  <a:gd name="T48" fmla="*/ 11257 w 3892"/>
                  <a:gd name="T49" fmla="*/ 24 h 491"/>
                  <a:gd name="T50" fmla="*/ 11786 w 3892"/>
                  <a:gd name="T51" fmla="*/ 14 h 491"/>
                  <a:gd name="T52" fmla="*/ 12201 w 3892"/>
                  <a:gd name="T53" fmla="*/ 13 h 491"/>
                  <a:gd name="T54" fmla="*/ 12677 w 3892"/>
                  <a:gd name="T55" fmla="*/ 12 h 491"/>
                  <a:gd name="T56" fmla="*/ 13148 w 3892"/>
                  <a:gd name="T57" fmla="*/ 11 h 491"/>
                  <a:gd name="T58" fmla="*/ 13617 w 3892"/>
                  <a:gd name="T59" fmla="*/ 1 h 491"/>
                  <a:gd name="T60" fmla="*/ 14102 w 3892"/>
                  <a:gd name="T61" fmla="*/ 0 h 491"/>
                  <a:gd name="T62" fmla="*/ 14568 w 3892"/>
                  <a:gd name="T63" fmla="*/ 7 h 491"/>
                  <a:gd name="T64" fmla="*/ 14990 w 3892"/>
                  <a:gd name="T65" fmla="*/ 14 h 491"/>
                  <a:gd name="T66" fmla="*/ 15462 w 3892"/>
                  <a:gd name="T67" fmla="*/ 12 h 491"/>
                  <a:gd name="T68" fmla="*/ 15881 w 3892"/>
                  <a:gd name="T69" fmla="*/ 11 h 491"/>
                  <a:gd name="T70" fmla="*/ 16360 w 3892"/>
                  <a:gd name="T71" fmla="*/ 26 h 491"/>
                  <a:gd name="T72" fmla="*/ 16829 w 3892"/>
                  <a:gd name="T73" fmla="*/ 33 h 491"/>
                  <a:gd name="T74" fmla="*/ 17417 w 3892"/>
                  <a:gd name="T75" fmla="*/ 31 h 491"/>
                  <a:gd name="T76" fmla="*/ 17929 w 3892"/>
                  <a:gd name="T77" fmla="*/ 54 h 491"/>
                  <a:gd name="T78" fmla="*/ 18572 w 3892"/>
                  <a:gd name="T79" fmla="*/ 68 h 491"/>
                  <a:gd name="T80" fmla="*/ 19210 w 3892"/>
                  <a:gd name="T81" fmla="*/ 91 h 491"/>
                  <a:gd name="T82" fmla="*/ 19620 w 3892"/>
                  <a:gd name="T83" fmla="*/ 97 h 491"/>
                  <a:gd name="T84" fmla="*/ 20201 w 3892"/>
                  <a:gd name="T85" fmla="*/ 120 h 491"/>
                  <a:gd name="T86" fmla="*/ 20683 w 3892"/>
                  <a:gd name="T87" fmla="*/ 151 h 491"/>
                  <a:gd name="T88" fmla="*/ 21107 w 3892"/>
                  <a:gd name="T89" fmla="*/ 174 h 491"/>
                  <a:gd name="T90" fmla="*/ 21627 w 3892"/>
                  <a:gd name="T91" fmla="*/ 196 h 491"/>
                  <a:gd name="T92" fmla="*/ 22039 w 3892"/>
                  <a:gd name="T93" fmla="*/ 212 h 491"/>
                  <a:gd name="T94" fmla="*/ 22529 w 3892"/>
                  <a:gd name="T95" fmla="*/ 242 h 491"/>
                  <a:gd name="T96" fmla="*/ 23011 w 3892"/>
                  <a:gd name="T97" fmla="*/ 273 h 491"/>
                  <a:gd name="T98" fmla="*/ 23466 w 3892"/>
                  <a:gd name="T99" fmla="*/ 303 h 49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892"/>
                  <a:gd name="T151" fmla="*/ 0 h 491"/>
                  <a:gd name="T152" fmla="*/ 3892 w 3892"/>
                  <a:gd name="T153" fmla="*/ 491 h 49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892" h="491">
                    <a:moveTo>
                      <a:pt x="0" y="414"/>
                    </a:moveTo>
                    <a:lnTo>
                      <a:pt x="9" y="430"/>
                    </a:lnTo>
                    <a:lnTo>
                      <a:pt x="24" y="414"/>
                    </a:lnTo>
                    <a:lnTo>
                      <a:pt x="40" y="405"/>
                    </a:lnTo>
                    <a:lnTo>
                      <a:pt x="56" y="405"/>
                    </a:lnTo>
                    <a:lnTo>
                      <a:pt x="72" y="396"/>
                    </a:lnTo>
                    <a:lnTo>
                      <a:pt x="88" y="389"/>
                    </a:lnTo>
                    <a:lnTo>
                      <a:pt x="104" y="380"/>
                    </a:lnTo>
                    <a:lnTo>
                      <a:pt x="120" y="372"/>
                    </a:lnTo>
                    <a:lnTo>
                      <a:pt x="135" y="363"/>
                    </a:lnTo>
                    <a:lnTo>
                      <a:pt x="151" y="356"/>
                    </a:lnTo>
                    <a:lnTo>
                      <a:pt x="167" y="347"/>
                    </a:lnTo>
                    <a:lnTo>
                      <a:pt x="184" y="338"/>
                    </a:lnTo>
                    <a:lnTo>
                      <a:pt x="199" y="331"/>
                    </a:lnTo>
                    <a:lnTo>
                      <a:pt x="223" y="314"/>
                    </a:lnTo>
                    <a:lnTo>
                      <a:pt x="246" y="305"/>
                    </a:lnTo>
                    <a:lnTo>
                      <a:pt x="270" y="297"/>
                    </a:lnTo>
                    <a:lnTo>
                      <a:pt x="286" y="289"/>
                    </a:lnTo>
                    <a:lnTo>
                      <a:pt x="303" y="280"/>
                    </a:lnTo>
                    <a:lnTo>
                      <a:pt x="318" y="273"/>
                    </a:lnTo>
                    <a:lnTo>
                      <a:pt x="334" y="272"/>
                    </a:lnTo>
                    <a:lnTo>
                      <a:pt x="350" y="264"/>
                    </a:lnTo>
                    <a:lnTo>
                      <a:pt x="366" y="263"/>
                    </a:lnTo>
                    <a:lnTo>
                      <a:pt x="382" y="255"/>
                    </a:lnTo>
                    <a:lnTo>
                      <a:pt x="397" y="247"/>
                    </a:lnTo>
                    <a:lnTo>
                      <a:pt x="413" y="246"/>
                    </a:lnTo>
                    <a:lnTo>
                      <a:pt x="429" y="239"/>
                    </a:lnTo>
                    <a:lnTo>
                      <a:pt x="446" y="230"/>
                    </a:lnTo>
                    <a:lnTo>
                      <a:pt x="462" y="222"/>
                    </a:lnTo>
                    <a:lnTo>
                      <a:pt x="485" y="213"/>
                    </a:lnTo>
                    <a:lnTo>
                      <a:pt x="501" y="213"/>
                    </a:lnTo>
                    <a:lnTo>
                      <a:pt x="517" y="205"/>
                    </a:lnTo>
                    <a:lnTo>
                      <a:pt x="533" y="204"/>
                    </a:lnTo>
                    <a:lnTo>
                      <a:pt x="549" y="197"/>
                    </a:lnTo>
                    <a:lnTo>
                      <a:pt x="565" y="188"/>
                    </a:lnTo>
                    <a:lnTo>
                      <a:pt x="581" y="187"/>
                    </a:lnTo>
                    <a:lnTo>
                      <a:pt x="597" y="187"/>
                    </a:lnTo>
                    <a:lnTo>
                      <a:pt x="612" y="179"/>
                    </a:lnTo>
                    <a:lnTo>
                      <a:pt x="637" y="170"/>
                    </a:lnTo>
                    <a:lnTo>
                      <a:pt x="653" y="170"/>
                    </a:lnTo>
                    <a:lnTo>
                      <a:pt x="669" y="162"/>
                    </a:lnTo>
                    <a:lnTo>
                      <a:pt x="685" y="162"/>
                    </a:lnTo>
                    <a:lnTo>
                      <a:pt x="700" y="153"/>
                    </a:lnTo>
                    <a:lnTo>
                      <a:pt x="724" y="153"/>
                    </a:lnTo>
                    <a:lnTo>
                      <a:pt x="740" y="153"/>
                    </a:lnTo>
                    <a:lnTo>
                      <a:pt x="764" y="144"/>
                    </a:lnTo>
                    <a:lnTo>
                      <a:pt x="780" y="144"/>
                    </a:lnTo>
                    <a:lnTo>
                      <a:pt x="796" y="144"/>
                    </a:lnTo>
                    <a:lnTo>
                      <a:pt x="812" y="143"/>
                    </a:lnTo>
                    <a:lnTo>
                      <a:pt x="828" y="143"/>
                    </a:lnTo>
                    <a:lnTo>
                      <a:pt x="844" y="135"/>
                    </a:lnTo>
                    <a:lnTo>
                      <a:pt x="860" y="135"/>
                    </a:lnTo>
                    <a:lnTo>
                      <a:pt x="876" y="126"/>
                    </a:lnTo>
                    <a:lnTo>
                      <a:pt x="892" y="127"/>
                    </a:lnTo>
                    <a:lnTo>
                      <a:pt x="908" y="126"/>
                    </a:lnTo>
                    <a:lnTo>
                      <a:pt x="932" y="109"/>
                    </a:lnTo>
                    <a:lnTo>
                      <a:pt x="948" y="110"/>
                    </a:lnTo>
                    <a:lnTo>
                      <a:pt x="964" y="109"/>
                    </a:lnTo>
                    <a:lnTo>
                      <a:pt x="980" y="100"/>
                    </a:lnTo>
                    <a:lnTo>
                      <a:pt x="996" y="100"/>
                    </a:lnTo>
                    <a:lnTo>
                      <a:pt x="1019" y="92"/>
                    </a:lnTo>
                    <a:lnTo>
                      <a:pt x="1043" y="91"/>
                    </a:lnTo>
                    <a:lnTo>
                      <a:pt x="1059" y="91"/>
                    </a:lnTo>
                    <a:lnTo>
                      <a:pt x="1075" y="83"/>
                    </a:lnTo>
                    <a:lnTo>
                      <a:pt x="1091" y="83"/>
                    </a:lnTo>
                    <a:lnTo>
                      <a:pt x="1107" y="74"/>
                    </a:lnTo>
                    <a:lnTo>
                      <a:pt x="1130" y="74"/>
                    </a:lnTo>
                    <a:lnTo>
                      <a:pt x="1146" y="74"/>
                    </a:lnTo>
                    <a:lnTo>
                      <a:pt x="1163" y="65"/>
                    </a:lnTo>
                    <a:lnTo>
                      <a:pt x="1179" y="66"/>
                    </a:lnTo>
                    <a:lnTo>
                      <a:pt x="1195" y="65"/>
                    </a:lnTo>
                    <a:lnTo>
                      <a:pt x="1218" y="56"/>
                    </a:lnTo>
                    <a:lnTo>
                      <a:pt x="1234" y="56"/>
                    </a:lnTo>
                    <a:lnTo>
                      <a:pt x="1250" y="48"/>
                    </a:lnTo>
                    <a:lnTo>
                      <a:pt x="1266" y="47"/>
                    </a:lnTo>
                    <a:lnTo>
                      <a:pt x="1282" y="47"/>
                    </a:lnTo>
                    <a:lnTo>
                      <a:pt x="1306" y="47"/>
                    </a:lnTo>
                    <a:lnTo>
                      <a:pt x="1330" y="38"/>
                    </a:lnTo>
                    <a:lnTo>
                      <a:pt x="1346" y="38"/>
                    </a:lnTo>
                    <a:lnTo>
                      <a:pt x="1362" y="38"/>
                    </a:lnTo>
                    <a:lnTo>
                      <a:pt x="1386" y="37"/>
                    </a:lnTo>
                    <a:lnTo>
                      <a:pt x="1402" y="37"/>
                    </a:lnTo>
                    <a:lnTo>
                      <a:pt x="1426" y="37"/>
                    </a:lnTo>
                    <a:lnTo>
                      <a:pt x="1441" y="28"/>
                    </a:lnTo>
                    <a:lnTo>
                      <a:pt x="1457" y="28"/>
                    </a:lnTo>
                    <a:lnTo>
                      <a:pt x="1473" y="28"/>
                    </a:lnTo>
                    <a:lnTo>
                      <a:pt x="1497" y="27"/>
                    </a:lnTo>
                    <a:lnTo>
                      <a:pt x="1513" y="27"/>
                    </a:lnTo>
                    <a:lnTo>
                      <a:pt x="1529" y="27"/>
                    </a:lnTo>
                    <a:lnTo>
                      <a:pt x="1545" y="27"/>
                    </a:lnTo>
                    <a:lnTo>
                      <a:pt x="1561" y="26"/>
                    </a:lnTo>
                    <a:lnTo>
                      <a:pt x="1577" y="26"/>
                    </a:lnTo>
                    <a:lnTo>
                      <a:pt x="1593" y="26"/>
                    </a:lnTo>
                    <a:lnTo>
                      <a:pt x="1609" y="25"/>
                    </a:lnTo>
                    <a:lnTo>
                      <a:pt x="1625" y="25"/>
                    </a:lnTo>
                    <a:lnTo>
                      <a:pt x="1641" y="25"/>
                    </a:lnTo>
                    <a:lnTo>
                      <a:pt x="1657" y="25"/>
                    </a:lnTo>
                    <a:lnTo>
                      <a:pt x="1682" y="24"/>
                    </a:lnTo>
                    <a:lnTo>
                      <a:pt x="1698" y="24"/>
                    </a:lnTo>
                    <a:lnTo>
                      <a:pt x="1714" y="24"/>
                    </a:lnTo>
                    <a:lnTo>
                      <a:pt x="1730" y="15"/>
                    </a:lnTo>
                    <a:lnTo>
                      <a:pt x="1754" y="15"/>
                    </a:lnTo>
                    <a:lnTo>
                      <a:pt x="1778" y="15"/>
                    </a:lnTo>
                    <a:lnTo>
                      <a:pt x="1794" y="14"/>
                    </a:lnTo>
                    <a:lnTo>
                      <a:pt x="1810" y="14"/>
                    </a:lnTo>
                    <a:lnTo>
                      <a:pt x="1826" y="14"/>
                    </a:lnTo>
                    <a:lnTo>
                      <a:pt x="1842" y="13"/>
                    </a:lnTo>
                    <a:lnTo>
                      <a:pt x="1858" y="13"/>
                    </a:lnTo>
                    <a:lnTo>
                      <a:pt x="1874" y="13"/>
                    </a:lnTo>
                    <a:lnTo>
                      <a:pt x="1890" y="13"/>
                    </a:lnTo>
                    <a:lnTo>
                      <a:pt x="1906" y="12"/>
                    </a:lnTo>
                    <a:lnTo>
                      <a:pt x="1930" y="12"/>
                    </a:lnTo>
                    <a:lnTo>
                      <a:pt x="1946" y="12"/>
                    </a:lnTo>
                    <a:lnTo>
                      <a:pt x="1970" y="11"/>
                    </a:lnTo>
                    <a:lnTo>
                      <a:pt x="1986" y="11"/>
                    </a:lnTo>
                    <a:lnTo>
                      <a:pt x="2002" y="11"/>
                    </a:lnTo>
                    <a:lnTo>
                      <a:pt x="2018" y="2"/>
                    </a:lnTo>
                    <a:lnTo>
                      <a:pt x="2034" y="2"/>
                    </a:lnTo>
                    <a:lnTo>
                      <a:pt x="2050" y="2"/>
                    </a:lnTo>
                    <a:lnTo>
                      <a:pt x="2074" y="1"/>
                    </a:lnTo>
                    <a:lnTo>
                      <a:pt x="2098" y="1"/>
                    </a:lnTo>
                    <a:lnTo>
                      <a:pt x="2114" y="1"/>
                    </a:lnTo>
                    <a:lnTo>
                      <a:pt x="2130" y="0"/>
                    </a:lnTo>
                    <a:lnTo>
                      <a:pt x="2146" y="0"/>
                    </a:lnTo>
                    <a:lnTo>
                      <a:pt x="2170" y="0"/>
                    </a:lnTo>
                    <a:lnTo>
                      <a:pt x="2186" y="7"/>
                    </a:lnTo>
                    <a:lnTo>
                      <a:pt x="2202" y="7"/>
                    </a:lnTo>
                    <a:lnTo>
                      <a:pt x="2218" y="7"/>
                    </a:lnTo>
                    <a:lnTo>
                      <a:pt x="2234" y="7"/>
                    </a:lnTo>
                    <a:lnTo>
                      <a:pt x="2250" y="6"/>
                    </a:lnTo>
                    <a:lnTo>
                      <a:pt x="2266" y="6"/>
                    </a:lnTo>
                    <a:lnTo>
                      <a:pt x="2282" y="14"/>
                    </a:lnTo>
                    <a:lnTo>
                      <a:pt x="2298" y="13"/>
                    </a:lnTo>
                    <a:lnTo>
                      <a:pt x="2314" y="13"/>
                    </a:lnTo>
                    <a:lnTo>
                      <a:pt x="2330" y="13"/>
                    </a:lnTo>
                    <a:lnTo>
                      <a:pt x="2354" y="12"/>
                    </a:lnTo>
                    <a:lnTo>
                      <a:pt x="2370" y="12"/>
                    </a:lnTo>
                    <a:lnTo>
                      <a:pt x="2386" y="12"/>
                    </a:lnTo>
                    <a:lnTo>
                      <a:pt x="2402" y="12"/>
                    </a:lnTo>
                    <a:lnTo>
                      <a:pt x="2418" y="11"/>
                    </a:lnTo>
                    <a:lnTo>
                      <a:pt x="2443" y="19"/>
                    </a:lnTo>
                    <a:lnTo>
                      <a:pt x="2459" y="19"/>
                    </a:lnTo>
                    <a:lnTo>
                      <a:pt x="2475" y="18"/>
                    </a:lnTo>
                    <a:lnTo>
                      <a:pt x="2491" y="26"/>
                    </a:lnTo>
                    <a:lnTo>
                      <a:pt x="2507" y="26"/>
                    </a:lnTo>
                    <a:lnTo>
                      <a:pt x="2523" y="26"/>
                    </a:lnTo>
                    <a:lnTo>
                      <a:pt x="2539" y="33"/>
                    </a:lnTo>
                    <a:lnTo>
                      <a:pt x="2563" y="33"/>
                    </a:lnTo>
                    <a:lnTo>
                      <a:pt x="2587" y="32"/>
                    </a:lnTo>
                    <a:lnTo>
                      <a:pt x="2619" y="32"/>
                    </a:lnTo>
                    <a:lnTo>
                      <a:pt x="2635" y="32"/>
                    </a:lnTo>
                    <a:lnTo>
                      <a:pt x="2651" y="31"/>
                    </a:lnTo>
                    <a:lnTo>
                      <a:pt x="2668" y="39"/>
                    </a:lnTo>
                    <a:lnTo>
                      <a:pt x="2684" y="39"/>
                    </a:lnTo>
                    <a:lnTo>
                      <a:pt x="2707" y="46"/>
                    </a:lnTo>
                    <a:lnTo>
                      <a:pt x="2731" y="54"/>
                    </a:lnTo>
                    <a:lnTo>
                      <a:pt x="2747" y="54"/>
                    </a:lnTo>
                    <a:lnTo>
                      <a:pt x="2770" y="53"/>
                    </a:lnTo>
                    <a:lnTo>
                      <a:pt x="2802" y="61"/>
                    </a:lnTo>
                    <a:lnTo>
                      <a:pt x="2827" y="68"/>
                    </a:lnTo>
                    <a:lnTo>
                      <a:pt x="2851" y="68"/>
                    </a:lnTo>
                    <a:lnTo>
                      <a:pt x="2867" y="76"/>
                    </a:lnTo>
                    <a:lnTo>
                      <a:pt x="2899" y="84"/>
                    </a:lnTo>
                    <a:lnTo>
                      <a:pt x="2924" y="91"/>
                    </a:lnTo>
                    <a:lnTo>
                      <a:pt x="2940" y="90"/>
                    </a:lnTo>
                    <a:lnTo>
                      <a:pt x="2956" y="90"/>
                    </a:lnTo>
                    <a:lnTo>
                      <a:pt x="2972" y="98"/>
                    </a:lnTo>
                    <a:lnTo>
                      <a:pt x="2988" y="97"/>
                    </a:lnTo>
                    <a:lnTo>
                      <a:pt x="3003" y="105"/>
                    </a:lnTo>
                    <a:lnTo>
                      <a:pt x="3027" y="113"/>
                    </a:lnTo>
                    <a:lnTo>
                      <a:pt x="3052" y="120"/>
                    </a:lnTo>
                    <a:lnTo>
                      <a:pt x="3076" y="120"/>
                    </a:lnTo>
                    <a:lnTo>
                      <a:pt x="3092" y="128"/>
                    </a:lnTo>
                    <a:lnTo>
                      <a:pt x="3116" y="135"/>
                    </a:lnTo>
                    <a:lnTo>
                      <a:pt x="3133" y="143"/>
                    </a:lnTo>
                    <a:lnTo>
                      <a:pt x="3149" y="151"/>
                    </a:lnTo>
                    <a:lnTo>
                      <a:pt x="3165" y="158"/>
                    </a:lnTo>
                    <a:lnTo>
                      <a:pt x="3181" y="158"/>
                    </a:lnTo>
                    <a:lnTo>
                      <a:pt x="3196" y="166"/>
                    </a:lnTo>
                    <a:lnTo>
                      <a:pt x="3213" y="174"/>
                    </a:lnTo>
                    <a:lnTo>
                      <a:pt x="3237" y="181"/>
                    </a:lnTo>
                    <a:lnTo>
                      <a:pt x="3253" y="181"/>
                    </a:lnTo>
                    <a:lnTo>
                      <a:pt x="3269" y="189"/>
                    </a:lnTo>
                    <a:lnTo>
                      <a:pt x="3293" y="196"/>
                    </a:lnTo>
                    <a:lnTo>
                      <a:pt x="3310" y="204"/>
                    </a:lnTo>
                    <a:lnTo>
                      <a:pt x="3326" y="212"/>
                    </a:lnTo>
                    <a:lnTo>
                      <a:pt x="3342" y="211"/>
                    </a:lnTo>
                    <a:lnTo>
                      <a:pt x="3358" y="212"/>
                    </a:lnTo>
                    <a:lnTo>
                      <a:pt x="3374" y="227"/>
                    </a:lnTo>
                    <a:lnTo>
                      <a:pt x="3391" y="226"/>
                    </a:lnTo>
                    <a:lnTo>
                      <a:pt x="3406" y="234"/>
                    </a:lnTo>
                    <a:lnTo>
                      <a:pt x="3430" y="242"/>
                    </a:lnTo>
                    <a:lnTo>
                      <a:pt x="3446" y="250"/>
                    </a:lnTo>
                    <a:lnTo>
                      <a:pt x="3471" y="258"/>
                    </a:lnTo>
                    <a:lnTo>
                      <a:pt x="3487" y="265"/>
                    </a:lnTo>
                    <a:lnTo>
                      <a:pt x="3503" y="273"/>
                    </a:lnTo>
                    <a:lnTo>
                      <a:pt x="3528" y="281"/>
                    </a:lnTo>
                    <a:lnTo>
                      <a:pt x="3543" y="288"/>
                    </a:lnTo>
                    <a:lnTo>
                      <a:pt x="3559" y="296"/>
                    </a:lnTo>
                    <a:lnTo>
                      <a:pt x="3575" y="303"/>
                    </a:lnTo>
                    <a:lnTo>
                      <a:pt x="3891" y="490"/>
                    </a:lnTo>
                  </a:path>
                </a:pathLst>
              </a:custGeom>
              <a:noFill/>
              <a:ln w="76200" cap="rnd" cmpd="sng">
                <a:gradFill flip="none" rotWithShape="1">
                  <a:gsLst>
                    <a:gs pos="65000">
                      <a:schemeClr val="tx1"/>
                    </a:gs>
                    <a:gs pos="83000">
                      <a:srgbClr val="FFFFFF"/>
                    </a:gs>
                    <a:gs pos="63000">
                      <a:schemeClr val="tx1"/>
                    </a:gs>
                    <a:gs pos="13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ysDot"/>
                <a:round/>
                <a:headEnd/>
                <a:tailEnd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st="12700" dir="8100000" kx="2700000" rotWithShape="0">
                  <a:schemeClr val="bg2">
                    <a:lumMod val="50000"/>
                    <a:lumOff val="50000"/>
                    <a:alpha val="2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877" name="Rectangle 36"/>
              <p:cNvSpPr>
                <a:spLocks noChangeArrowheads="1"/>
              </p:cNvSpPr>
              <p:nvPr/>
            </p:nvSpPr>
            <p:spPr bwMode="auto">
              <a:xfrm>
                <a:off x="270" y="2579"/>
                <a:ext cx="549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5" tIns="33338" rIns="67865" bIns="33338">
                <a:spAutoFit/>
              </a:bodyPr>
              <a:lstStyle/>
              <a:p>
                <a:pPr algn="ctr"/>
                <a:r>
                  <a:rPr lang="en-US" sz="1013" b="1" dirty="0">
                    <a:latin typeface="Arial Rounded MT Bold" panose="020F0704030504030204" pitchFamily="34" charset="77"/>
                  </a:rPr>
                  <a:t>Nucleus</a:t>
                </a:r>
              </a:p>
            </p:txBody>
          </p:sp>
          <p:sp>
            <p:nvSpPr>
              <p:cNvPr id="30878" name="Line 37"/>
              <p:cNvSpPr>
                <a:spLocks noChangeShapeType="1"/>
              </p:cNvSpPr>
              <p:nvPr/>
            </p:nvSpPr>
            <p:spPr bwMode="auto">
              <a:xfrm>
                <a:off x="576" y="2789"/>
                <a:ext cx="112" cy="10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</p:grpSp>
        <p:sp>
          <p:nvSpPr>
            <p:cNvPr id="30873" name="Rectangle 38"/>
            <p:cNvSpPr>
              <a:spLocks noChangeArrowheads="1"/>
            </p:cNvSpPr>
            <p:nvPr/>
          </p:nvSpPr>
          <p:spPr bwMode="auto">
            <a:xfrm>
              <a:off x="2874" y="68"/>
              <a:ext cx="115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endParaRPr lang="en-US" sz="2100" u="sng">
                <a:solidFill>
                  <a:srgbClr val="0000CC"/>
                </a:solidFill>
              </a:endParaRPr>
            </a:p>
          </p:txBody>
        </p:sp>
      </p:grpSp>
      <p:grpSp>
        <p:nvGrpSpPr>
          <p:cNvPr id="11" name="Group 131"/>
          <p:cNvGrpSpPr>
            <a:grpSpLocks/>
          </p:cNvGrpSpPr>
          <p:nvPr/>
        </p:nvGrpSpPr>
        <p:grpSpPr bwMode="auto">
          <a:xfrm>
            <a:off x="4057652" y="3771213"/>
            <a:ext cx="619125" cy="609182"/>
            <a:chOff x="1854200" y="3346450"/>
            <a:chExt cx="825500" cy="812242"/>
          </a:xfrm>
        </p:grpSpPr>
        <p:sp>
          <p:nvSpPr>
            <p:cNvPr id="15457" name="Oval 40"/>
            <p:cNvSpPr>
              <a:spLocks noChangeArrowheads="1"/>
            </p:cNvSpPr>
            <p:nvPr/>
          </p:nvSpPr>
          <p:spPr bwMode="auto">
            <a:xfrm>
              <a:off x="1854200" y="3346450"/>
              <a:ext cx="406400" cy="495300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900" dirty="0">
                  <a:solidFill>
                    <a:srgbClr val="000000"/>
                  </a:solidFill>
                  <a:latin typeface="Arial Rounded MT Bold" panose="020F0704030504030204" pitchFamily="34" charset="77"/>
                </a:rPr>
                <a:t>p65</a:t>
              </a:r>
              <a:endParaRPr lang="en-US" sz="750" dirty="0">
                <a:solidFill>
                  <a:srgbClr val="000000"/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15458" name="Oval 41"/>
            <p:cNvSpPr>
              <a:spLocks noChangeArrowheads="1"/>
            </p:cNvSpPr>
            <p:nvPr/>
          </p:nvSpPr>
          <p:spPr bwMode="auto">
            <a:xfrm>
              <a:off x="2273300" y="3441700"/>
              <a:ext cx="406400" cy="304800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99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900" dirty="0">
                  <a:solidFill>
                    <a:srgbClr val="000000"/>
                  </a:solidFill>
                  <a:latin typeface="Arial Rounded MT Bold" panose="020F0704030504030204" pitchFamily="34" charset="77"/>
                </a:rPr>
                <a:t>p50</a:t>
              </a:r>
              <a:endParaRPr lang="en-US" sz="750" dirty="0">
                <a:solidFill>
                  <a:srgbClr val="000000"/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30868" name="Rectangle 42"/>
            <p:cNvSpPr>
              <a:spLocks noChangeArrowheads="1"/>
            </p:cNvSpPr>
            <p:nvPr/>
          </p:nvSpPr>
          <p:spPr bwMode="auto">
            <a:xfrm>
              <a:off x="1865369" y="3822701"/>
              <a:ext cx="755547" cy="33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1200" b="1" dirty="0">
                  <a:latin typeface="Arial Rounded MT Bold" panose="020F0704030504030204" pitchFamily="34" charset="77"/>
                </a:rPr>
                <a:t>NF-</a:t>
              </a:r>
              <a:r>
                <a:rPr lang="en-US" sz="1200" b="1" dirty="0">
                  <a:latin typeface="Symbol" charset="0"/>
                </a:rPr>
                <a:t></a:t>
              </a:r>
              <a:r>
                <a:rPr lang="en-US" sz="1200" dirty="0"/>
                <a:t>B</a:t>
              </a:r>
            </a:p>
          </p:txBody>
        </p:sp>
      </p:grpSp>
      <p:sp>
        <p:nvSpPr>
          <p:cNvPr id="45152" name="Oval 43"/>
          <p:cNvSpPr>
            <a:spLocks noChangeArrowheads="1"/>
          </p:cNvSpPr>
          <p:nvPr/>
        </p:nvSpPr>
        <p:spPr bwMode="auto">
          <a:xfrm>
            <a:off x="3749282" y="3824800"/>
            <a:ext cx="321469" cy="276225"/>
          </a:xfrm>
          <a:prstGeom prst="ellipse">
            <a:avLst/>
          </a:prstGeom>
          <a:solidFill>
            <a:srgbClr val="99C2FF"/>
          </a:solidFill>
          <a:ln w="12700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67865" tIns="33338" rIns="67865" bIns="33338" anchor="ctr"/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9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I</a:t>
            </a:r>
            <a:r>
              <a:rPr lang="en-US" sz="900" dirty="0">
                <a:solidFill>
                  <a:srgbClr val="000000"/>
                </a:solidFill>
              </a:rPr>
              <a:t>-</a:t>
            </a:r>
            <a:r>
              <a:rPr lang="en-US" sz="900" dirty="0">
                <a:solidFill>
                  <a:srgbClr val="000000"/>
                </a:solidFill>
                <a:latin typeface="Symbol" charset="0"/>
              </a:rPr>
              <a:t></a:t>
            </a:r>
            <a:r>
              <a:rPr lang="en-US" sz="9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B</a:t>
            </a:r>
            <a:endParaRPr lang="en-US" sz="750" dirty="0">
              <a:solidFill>
                <a:srgbClr val="000000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30729" name="Group 49"/>
          <p:cNvGrpSpPr>
            <a:grpSpLocks/>
          </p:cNvGrpSpPr>
          <p:nvPr/>
        </p:nvGrpSpPr>
        <p:grpSpPr bwMode="auto">
          <a:xfrm>
            <a:off x="4423172" y="4872544"/>
            <a:ext cx="3032522" cy="341709"/>
            <a:chOff x="1475" y="2980"/>
            <a:chExt cx="2547" cy="287"/>
          </a:xfrm>
        </p:grpSpPr>
        <p:sp>
          <p:nvSpPr>
            <p:cNvPr id="30853" name="Line 51"/>
            <p:cNvSpPr>
              <a:spLocks noChangeShapeType="1"/>
            </p:cNvSpPr>
            <p:nvPr/>
          </p:nvSpPr>
          <p:spPr bwMode="auto">
            <a:xfrm>
              <a:off x="1475" y="3040"/>
              <a:ext cx="2547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5447" name="Rectangle 50"/>
            <p:cNvSpPr>
              <a:spLocks noChangeArrowheads="1"/>
            </p:cNvSpPr>
            <p:nvPr/>
          </p:nvSpPr>
          <p:spPr bwMode="auto">
            <a:xfrm>
              <a:off x="1679" y="2996"/>
              <a:ext cx="605" cy="88"/>
            </a:xfrm>
            <a:prstGeom prst="rect">
              <a:avLst/>
            </a:prstGeom>
            <a:solidFill>
              <a:srgbClr val="00B050">
                <a:alpha val="39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5449" name="Rectangle 52"/>
            <p:cNvSpPr>
              <a:spLocks noChangeArrowheads="1"/>
            </p:cNvSpPr>
            <p:nvPr/>
          </p:nvSpPr>
          <p:spPr bwMode="auto">
            <a:xfrm>
              <a:off x="2650" y="2980"/>
              <a:ext cx="401" cy="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/>
            <a:p>
              <a:pPr algn="ctr">
                <a:defRPr/>
              </a:pPr>
              <a:r>
                <a:rPr lang="en-US" sz="900" b="1" dirty="0">
                  <a:solidFill>
                    <a:srgbClr val="000000"/>
                  </a:solidFill>
                  <a:latin typeface="Arial Rounded MT Bold" panose="020F0704030504030204" pitchFamily="34" charset="77"/>
                </a:rPr>
                <a:t>TATA</a:t>
              </a:r>
            </a:p>
          </p:txBody>
        </p:sp>
        <p:sp>
          <p:nvSpPr>
            <p:cNvPr id="13428" name="Rectangle 53"/>
            <p:cNvSpPr>
              <a:spLocks noChangeArrowheads="1"/>
            </p:cNvSpPr>
            <p:nvPr/>
          </p:nvSpPr>
          <p:spPr bwMode="auto">
            <a:xfrm>
              <a:off x="3059" y="2980"/>
              <a:ext cx="793" cy="12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rgbClr val="FFFFFF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30860" name="Rectangle 54"/>
            <p:cNvSpPr>
              <a:spLocks noChangeArrowheads="1"/>
            </p:cNvSpPr>
            <p:nvPr/>
          </p:nvSpPr>
          <p:spPr bwMode="auto">
            <a:xfrm>
              <a:off x="1606" y="3084"/>
              <a:ext cx="7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</a:rPr>
                <a:t>GRE binding site</a:t>
              </a:r>
            </a:p>
          </p:txBody>
        </p:sp>
        <p:sp>
          <p:nvSpPr>
            <p:cNvPr id="30861" name="Rectangle 55"/>
            <p:cNvSpPr>
              <a:spLocks noChangeArrowheads="1"/>
            </p:cNvSpPr>
            <p:nvPr/>
          </p:nvSpPr>
          <p:spPr bwMode="auto">
            <a:xfrm>
              <a:off x="3193" y="3094"/>
              <a:ext cx="46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</a:rPr>
                <a:t>I</a:t>
              </a:r>
              <a:r>
                <a:rPr lang="en-US" sz="900">
                  <a:solidFill>
                    <a:srgbClr val="000000"/>
                  </a:solidFill>
                  <a:latin typeface="Symbol" charset="0"/>
                </a:rPr>
                <a:t></a:t>
              </a:r>
              <a:r>
                <a:rPr lang="en-US" sz="900">
                  <a:solidFill>
                    <a:srgbClr val="000000"/>
                  </a:solidFill>
                </a:rPr>
                <a:t>B gene</a:t>
              </a:r>
            </a:p>
          </p:txBody>
        </p:sp>
      </p:grpSp>
      <p:sp>
        <p:nvSpPr>
          <p:cNvPr id="822328" name="Line 56"/>
          <p:cNvSpPr>
            <a:spLocks noChangeShapeType="1"/>
          </p:cNvSpPr>
          <p:nvPr/>
        </p:nvSpPr>
        <p:spPr bwMode="auto">
          <a:xfrm flipH="1">
            <a:off x="5166123" y="4061723"/>
            <a:ext cx="1525190" cy="742950"/>
          </a:xfrm>
          <a:prstGeom prst="line">
            <a:avLst/>
          </a:prstGeom>
          <a:noFill/>
          <a:ln w="57150" cmpd="sng">
            <a:solidFill>
              <a:schemeClr val="bg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grpSp>
        <p:nvGrpSpPr>
          <p:cNvPr id="30733" name="Group 57"/>
          <p:cNvGrpSpPr>
            <a:grpSpLocks/>
          </p:cNvGrpSpPr>
          <p:nvPr/>
        </p:nvGrpSpPr>
        <p:grpSpPr bwMode="auto">
          <a:xfrm>
            <a:off x="3570686" y="5469818"/>
            <a:ext cx="3155156" cy="329803"/>
            <a:chOff x="759" y="3476"/>
            <a:chExt cx="2650" cy="277"/>
          </a:xfrm>
        </p:grpSpPr>
        <p:sp>
          <p:nvSpPr>
            <p:cNvPr id="30841" name="Rectangle 58"/>
            <p:cNvSpPr>
              <a:spLocks noChangeArrowheads="1"/>
            </p:cNvSpPr>
            <p:nvPr/>
          </p:nvSpPr>
          <p:spPr bwMode="auto">
            <a:xfrm>
              <a:off x="864" y="3580"/>
              <a:ext cx="7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  <a:latin typeface="Symbol" charset="0"/>
                </a:rPr>
                <a:t></a:t>
              </a:r>
              <a:r>
                <a:rPr lang="en-US" sz="900">
                  <a:solidFill>
                    <a:srgbClr val="000000"/>
                  </a:solidFill>
                </a:rPr>
                <a:t>B binding site</a:t>
              </a:r>
            </a:p>
          </p:txBody>
        </p:sp>
        <p:sp>
          <p:nvSpPr>
            <p:cNvPr id="30842" name="Line 59"/>
            <p:cNvSpPr>
              <a:spLocks noChangeShapeType="1"/>
            </p:cNvSpPr>
            <p:nvPr/>
          </p:nvSpPr>
          <p:spPr bwMode="auto">
            <a:xfrm>
              <a:off x="759" y="3536"/>
              <a:ext cx="2650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5444" name="Rectangle 60"/>
            <p:cNvSpPr>
              <a:spLocks noChangeArrowheads="1"/>
            </p:cNvSpPr>
            <p:nvPr/>
          </p:nvSpPr>
          <p:spPr bwMode="auto">
            <a:xfrm>
              <a:off x="912" y="3492"/>
              <a:ext cx="605" cy="88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5445" name="Rectangle 61"/>
            <p:cNvSpPr>
              <a:spLocks noChangeArrowheads="1"/>
            </p:cNvSpPr>
            <p:nvPr/>
          </p:nvSpPr>
          <p:spPr bwMode="auto">
            <a:xfrm>
              <a:off x="2037" y="3476"/>
              <a:ext cx="400" cy="12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900" dirty="0">
                  <a:solidFill>
                    <a:srgbClr val="000000"/>
                  </a:solidFill>
                </a:rPr>
                <a:t>TATA</a:t>
              </a:r>
              <a:endParaRPr lang="en-US" sz="750" dirty="0">
                <a:solidFill>
                  <a:srgbClr val="000000"/>
                </a:solidFill>
              </a:endParaRPr>
            </a:p>
          </p:txBody>
        </p:sp>
        <p:sp>
          <p:nvSpPr>
            <p:cNvPr id="30849" name="Rectangle 62" descr="Wide upward diagonal"/>
            <p:cNvSpPr>
              <a:spLocks noChangeArrowheads="1"/>
            </p:cNvSpPr>
            <p:nvPr/>
          </p:nvSpPr>
          <p:spPr bwMode="auto">
            <a:xfrm>
              <a:off x="2446" y="3476"/>
              <a:ext cx="792" cy="12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013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63"/>
          <p:cNvGrpSpPr>
            <a:grpSpLocks/>
          </p:cNvGrpSpPr>
          <p:nvPr/>
        </p:nvGrpSpPr>
        <p:grpSpPr bwMode="auto">
          <a:xfrm>
            <a:off x="2890841" y="3171135"/>
            <a:ext cx="1826419" cy="958454"/>
            <a:chOff x="188" y="1604"/>
            <a:chExt cx="1534" cy="805"/>
          </a:xfrm>
        </p:grpSpPr>
        <p:sp>
          <p:nvSpPr>
            <p:cNvPr id="822336" name="Oval 64"/>
            <p:cNvSpPr>
              <a:spLocks noChangeArrowheads="1"/>
            </p:cNvSpPr>
            <p:nvPr/>
          </p:nvSpPr>
          <p:spPr bwMode="auto">
            <a:xfrm>
              <a:off x="802" y="2060"/>
              <a:ext cx="179" cy="16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7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/>
            <a:p>
              <a:pPr algn="ctr">
                <a:defRPr/>
              </a:pPr>
              <a:r>
                <a:rPr lang="en-US" sz="825" b="1" dirty="0">
                  <a:solidFill>
                    <a:srgbClr val="FFFFFF"/>
                  </a:solidFill>
                  <a:latin typeface="Arial Rounded MT Bold" panose="020F0704030504030204" pitchFamily="34" charset="77"/>
                </a:rPr>
                <a:t>p</a:t>
              </a:r>
            </a:p>
          </p:txBody>
        </p:sp>
        <p:grpSp>
          <p:nvGrpSpPr>
            <p:cNvPr id="30828" name="Group 65"/>
            <p:cNvGrpSpPr>
              <a:grpSpLocks/>
            </p:cNvGrpSpPr>
            <p:nvPr/>
          </p:nvGrpSpPr>
          <p:grpSpPr bwMode="auto">
            <a:xfrm>
              <a:off x="188" y="1604"/>
              <a:ext cx="1534" cy="805"/>
              <a:chOff x="188" y="1604"/>
              <a:chExt cx="1534" cy="805"/>
            </a:xfrm>
          </p:grpSpPr>
          <p:sp>
            <p:nvSpPr>
              <p:cNvPr id="60472" name="AutoShape 66"/>
              <p:cNvSpPr>
                <a:spLocks noChangeArrowheads="1"/>
              </p:cNvSpPr>
              <p:nvPr/>
            </p:nvSpPr>
            <p:spPr bwMode="auto">
              <a:xfrm>
                <a:off x="1066" y="1604"/>
                <a:ext cx="656" cy="184"/>
              </a:xfrm>
              <a:prstGeom prst="roundRect">
                <a:avLst>
                  <a:gd name="adj" fmla="val 49995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67865" tIns="33338" rIns="67865" bIns="33338" anchor="ctr"/>
              <a:lstStyle/>
              <a:p>
                <a:pPr algn="ctr">
                  <a:defRPr/>
                </a:pPr>
                <a:r>
                  <a:rPr lang="en-US" sz="1050">
                    <a:solidFill>
                      <a:srgbClr val="000000"/>
                    </a:solidFill>
                    <a:latin typeface="Helvetica" pitchFamily="-110" charset="0"/>
                  </a:rPr>
                  <a:t>Kinases</a:t>
                </a:r>
              </a:p>
            </p:txBody>
          </p:sp>
          <p:grpSp>
            <p:nvGrpSpPr>
              <p:cNvPr id="30830" name="Group 69"/>
              <p:cNvGrpSpPr>
                <a:grpSpLocks/>
              </p:cNvGrpSpPr>
              <p:nvPr/>
            </p:nvGrpSpPr>
            <p:grpSpPr bwMode="auto">
              <a:xfrm>
                <a:off x="188" y="1824"/>
                <a:ext cx="917" cy="585"/>
                <a:chOff x="188" y="1845"/>
                <a:chExt cx="917" cy="585"/>
              </a:xfrm>
            </p:grpSpPr>
            <p:sp>
              <p:nvSpPr>
                <p:cNvPr id="13404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951" y="1845"/>
                  <a:ext cx="154" cy="224"/>
                </a:xfrm>
                <a:prstGeom prst="line">
                  <a:avLst/>
                </a:prstGeom>
                <a:noFill/>
                <a:ln w="57150" cmpd="sng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343" name="Oval 71"/>
                <p:cNvSpPr>
                  <a:spLocks noChangeArrowheads="1"/>
                </p:cNvSpPr>
                <p:nvPr/>
              </p:nvSpPr>
              <p:spPr bwMode="auto">
                <a:xfrm>
                  <a:off x="188" y="2081"/>
                  <a:ext cx="179" cy="16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6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lIns="67865" tIns="33338" rIns="67865" bIns="33338" anchor="ctr"/>
                <a:lstStyle/>
                <a:p>
                  <a:pPr algn="ctr">
                    <a:defRPr/>
                  </a:pPr>
                  <a:r>
                    <a:rPr lang="en-US" sz="825" b="1" dirty="0">
                      <a:solidFill>
                        <a:srgbClr val="FFFFFF"/>
                      </a:solidFill>
                      <a:latin typeface="Arial Rounded MT Bold" panose="020F0704030504030204" pitchFamily="34" charset="77"/>
                    </a:rPr>
                    <a:t>p</a:t>
                  </a:r>
                </a:p>
              </p:txBody>
            </p:sp>
            <p:sp>
              <p:nvSpPr>
                <p:cNvPr id="60478" name="Oval 72"/>
                <p:cNvSpPr>
                  <a:spLocks noChangeArrowheads="1"/>
                </p:cNvSpPr>
                <p:nvPr/>
              </p:nvSpPr>
              <p:spPr bwMode="auto">
                <a:xfrm>
                  <a:off x="295" y="2198"/>
                  <a:ext cx="271" cy="232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lIns="67865" tIns="33338" rIns="67865" bIns="33338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900" dirty="0">
                      <a:solidFill>
                        <a:srgbClr val="000000"/>
                      </a:solidFill>
                      <a:latin typeface="Arial Rounded MT Bold" panose="020F0704030504030204" pitchFamily="34" charset="77"/>
                    </a:rPr>
                    <a:t>I</a:t>
                  </a:r>
                  <a:r>
                    <a:rPr lang="en-US" sz="900" dirty="0">
                      <a:solidFill>
                        <a:srgbClr val="000000"/>
                      </a:solidFill>
                    </a:rPr>
                    <a:t>-</a:t>
                  </a:r>
                  <a:r>
                    <a:rPr lang="en-US" sz="900" dirty="0">
                      <a:solidFill>
                        <a:srgbClr val="000000"/>
                      </a:solidFill>
                      <a:latin typeface="Symbol" charset="0"/>
                    </a:rPr>
                    <a:t></a:t>
                  </a:r>
                  <a:r>
                    <a:rPr lang="en-US" sz="900" dirty="0">
                      <a:solidFill>
                        <a:srgbClr val="000000"/>
                      </a:solidFill>
                      <a:latin typeface="Arial Rounded MT Bold" panose="020F0704030504030204" pitchFamily="34" charset="77"/>
                    </a:rPr>
                    <a:t>B</a:t>
                  </a:r>
                  <a:endParaRPr lang="en-US" sz="750" dirty="0">
                    <a:solidFill>
                      <a:srgbClr val="000000"/>
                    </a:solidFill>
                    <a:latin typeface="Arial Rounded MT Bold" panose="020F0704030504030204" pitchFamily="34" charset="77"/>
                  </a:endParaRPr>
                </a:p>
              </p:txBody>
            </p:sp>
            <p:sp>
              <p:nvSpPr>
                <p:cNvPr id="30840" name="Arc 73"/>
                <p:cNvSpPr>
                  <a:spLocks/>
                </p:cNvSpPr>
                <p:nvPr/>
              </p:nvSpPr>
              <p:spPr bwMode="auto">
                <a:xfrm rot="13611194" flipV="1">
                  <a:off x="520" y="1959"/>
                  <a:ext cx="184" cy="293"/>
                </a:xfrm>
                <a:custGeom>
                  <a:avLst/>
                  <a:gdLst>
                    <a:gd name="T0" fmla="*/ 0 w 21600"/>
                    <a:gd name="T1" fmla="*/ 0 h 33388"/>
                    <a:gd name="T2" fmla="*/ 0 w 21600"/>
                    <a:gd name="T3" fmla="*/ 0 h 33388"/>
                    <a:gd name="T4" fmla="*/ 0 w 21600"/>
                    <a:gd name="T5" fmla="*/ 0 h 333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3388"/>
                    <a:gd name="T11" fmla="*/ 21600 w 21600"/>
                    <a:gd name="T12" fmla="*/ 33388 h 333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3388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5785"/>
                        <a:pt x="20383" y="29881"/>
                        <a:pt x="18099" y="33388"/>
                      </a:cubicBezTo>
                    </a:path>
                    <a:path w="21600" h="33388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5785"/>
                        <a:pt x="20383" y="29881"/>
                        <a:pt x="18099" y="33388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13"/>
                </a:p>
              </p:txBody>
            </p:sp>
          </p:grpSp>
        </p:grpSp>
      </p:grpSp>
      <p:sp>
        <p:nvSpPr>
          <p:cNvPr id="30737" name="Arc 86"/>
          <p:cNvSpPr>
            <a:spLocks/>
          </p:cNvSpPr>
          <p:nvPr/>
        </p:nvSpPr>
        <p:spPr bwMode="auto">
          <a:xfrm>
            <a:off x="6588922" y="4502256"/>
            <a:ext cx="2245519" cy="1038997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grpSp>
        <p:nvGrpSpPr>
          <p:cNvPr id="17" name="Group 94"/>
          <p:cNvGrpSpPr>
            <a:grpSpLocks/>
          </p:cNvGrpSpPr>
          <p:nvPr/>
        </p:nvGrpSpPr>
        <p:grpSpPr bwMode="auto">
          <a:xfrm>
            <a:off x="4260057" y="3862893"/>
            <a:ext cx="1016794" cy="1227535"/>
            <a:chOff x="1338" y="2185"/>
            <a:chExt cx="854" cy="1031"/>
          </a:xfrm>
        </p:grpSpPr>
        <p:grpSp>
          <p:nvGrpSpPr>
            <p:cNvPr id="30819" name="Group 95"/>
            <p:cNvGrpSpPr>
              <a:grpSpLocks/>
            </p:cNvGrpSpPr>
            <p:nvPr/>
          </p:nvGrpSpPr>
          <p:grpSpPr bwMode="auto">
            <a:xfrm>
              <a:off x="1338" y="2185"/>
              <a:ext cx="854" cy="1031"/>
              <a:chOff x="1338" y="2185"/>
              <a:chExt cx="854" cy="1031"/>
            </a:xfrm>
          </p:grpSpPr>
          <p:sp>
            <p:nvSpPr>
              <p:cNvPr id="13374" name="Line 96"/>
              <p:cNvSpPr>
                <a:spLocks noChangeShapeType="1"/>
              </p:cNvSpPr>
              <p:nvPr/>
            </p:nvSpPr>
            <p:spPr bwMode="auto">
              <a:xfrm flipH="1">
                <a:off x="1338" y="2316"/>
                <a:ext cx="854" cy="900"/>
              </a:xfrm>
              <a:prstGeom prst="line">
                <a:avLst/>
              </a:prstGeom>
              <a:noFill/>
              <a:ln w="57150" cmpd="sng">
                <a:solidFill>
                  <a:schemeClr val="bg1"/>
                </a:solidFill>
                <a:round/>
                <a:headEnd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824" name="Rectangle 97"/>
              <p:cNvSpPr>
                <a:spLocks noChangeArrowheads="1"/>
              </p:cNvSpPr>
              <p:nvPr/>
            </p:nvSpPr>
            <p:spPr bwMode="auto">
              <a:xfrm rot="18627316">
                <a:off x="1599" y="2242"/>
                <a:ext cx="598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7865" tIns="33338" rIns="67865" bIns="33338">
                <a:spAutoFit/>
              </a:bodyPr>
              <a:lstStyle/>
              <a:p>
                <a:pPr algn="ctr"/>
                <a:endParaRPr lang="en-US" sz="33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8957" name="Text Box 98"/>
            <p:cNvSpPr txBox="1">
              <a:spLocks noChangeArrowheads="1"/>
            </p:cNvSpPr>
            <p:nvPr/>
          </p:nvSpPr>
          <p:spPr bwMode="auto">
            <a:xfrm rot="18766877">
              <a:off x="1474" y="2538"/>
              <a:ext cx="656" cy="388"/>
            </a:xfrm>
            <a:prstGeom prst="rect">
              <a:avLst/>
            </a:prstGeom>
            <a:noFill/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 anchor="ctr" anchorCtr="1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3000" dirty="0">
                  <a:solidFill>
                    <a:srgbClr val="ED181E"/>
                  </a:solidFill>
                </a:rPr>
                <a:t>X</a:t>
              </a:r>
            </a:p>
          </p:txBody>
        </p:sp>
      </p:grpSp>
      <p:grpSp>
        <p:nvGrpSpPr>
          <p:cNvPr id="19" name="Group 99"/>
          <p:cNvGrpSpPr>
            <a:grpSpLocks/>
          </p:cNvGrpSpPr>
          <p:nvPr/>
        </p:nvGrpSpPr>
        <p:grpSpPr bwMode="auto">
          <a:xfrm>
            <a:off x="3814764" y="4333185"/>
            <a:ext cx="608410" cy="1143000"/>
            <a:chOff x="964" y="2580"/>
            <a:chExt cx="511" cy="960"/>
          </a:xfrm>
        </p:grpSpPr>
        <p:sp>
          <p:nvSpPr>
            <p:cNvPr id="13365" name="Line 100"/>
            <p:cNvSpPr>
              <a:spLocks noChangeShapeType="1"/>
            </p:cNvSpPr>
            <p:nvPr/>
          </p:nvSpPr>
          <p:spPr bwMode="auto">
            <a:xfrm flipH="1">
              <a:off x="1250" y="2580"/>
              <a:ext cx="130" cy="660"/>
            </a:xfrm>
            <a:prstGeom prst="line">
              <a:avLst/>
            </a:prstGeom>
            <a:noFill/>
            <a:ln w="57150" cmpd="sng">
              <a:solidFill>
                <a:srgbClr val="FF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5412" name="Oval 101"/>
            <p:cNvSpPr>
              <a:spLocks noChangeArrowheads="1"/>
            </p:cNvSpPr>
            <p:nvPr/>
          </p:nvSpPr>
          <p:spPr bwMode="auto">
            <a:xfrm>
              <a:off x="964" y="3228"/>
              <a:ext cx="255" cy="31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900">
                  <a:solidFill>
                    <a:srgbClr val="000000"/>
                  </a:solidFill>
                </a:rPr>
                <a:t>p65</a:t>
              </a:r>
              <a:endParaRPr lang="en-US" sz="750">
                <a:solidFill>
                  <a:srgbClr val="000000"/>
                </a:solidFill>
              </a:endParaRPr>
            </a:p>
          </p:txBody>
        </p:sp>
        <p:sp>
          <p:nvSpPr>
            <p:cNvPr id="15413" name="Oval 102"/>
            <p:cNvSpPr>
              <a:spLocks noChangeArrowheads="1"/>
            </p:cNvSpPr>
            <p:nvPr/>
          </p:nvSpPr>
          <p:spPr bwMode="auto">
            <a:xfrm>
              <a:off x="1219" y="3288"/>
              <a:ext cx="256" cy="192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99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900">
                  <a:solidFill>
                    <a:srgbClr val="000000"/>
                  </a:solidFill>
                </a:rPr>
                <a:t>p50</a:t>
              </a:r>
              <a:endParaRPr lang="en-US" sz="750">
                <a:solidFill>
                  <a:srgbClr val="000000"/>
                </a:solidFill>
              </a:endParaRPr>
            </a:p>
          </p:txBody>
        </p:sp>
      </p:grpSp>
      <p:sp>
        <p:nvSpPr>
          <p:cNvPr id="822375" name="Line 103"/>
          <p:cNvSpPr>
            <a:spLocks noChangeShapeType="1"/>
          </p:cNvSpPr>
          <p:nvPr/>
        </p:nvSpPr>
        <p:spPr bwMode="auto">
          <a:xfrm flipH="1">
            <a:off x="4152902" y="3290200"/>
            <a:ext cx="3552825" cy="18954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tIns="0" bIns="0" anchor="ctr"/>
          <a:lstStyle/>
          <a:p>
            <a:endParaRPr lang="en-US" sz="1013"/>
          </a:p>
        </p:txBody>
      </p:sp>
      <p:grpSp>
        <p:nvGrpSpPr>
          <p:cNvPr id="22" name="Group 87"/>
          <p:cNvGrpSpPr>
            <a:grpSpLocks/>
          </p:cNvGrpSpPr>
          <p:nvPr/>
        </p:nvGrpSpPr>
        <p:grpSpPr bwMode="auto">
          <a:xfrm>
            <a:off x="2846787" y="1785250"/>
            <a:ext cx="2903933" cy="1372791"/>
            <a:chOff x="151" y="440"/>
            <a:chExt cx="2439" cy="1153"/>
          </a:xfrm>
        </p:grpSpPr>
        <p:grpSp>
          <p:nvGrpSpPr>
            <p:cNvPr id="30799" name="Group 51"/>
            <p:cNvGrpSpPr>
              <a:grpSpLocks/>
            </p:cNvGrpSpPr>
            <p:nvPr/>
          </p:nvGrpSpPr>
          <p:grpSpPr bwMode="auto">
            <a:xfrm>
              <a:off x="423" y="640"/>
              <a:ext cx="572" cy="953"/>
              <a:chOff x="423" y="661"/>
              <a:chExt cx="572" cy="953"/>
            </a:xfrm>
          </p:grpSpPr>
          <p:sp>
            <p:nvSpPr>
              <p:cNvPr id="13352" name="Freeform 52"/>
              <p:cNvSpPr>
                <a:spLocks/>
              </p:cNvSpPr>
              <p:nvPr/>
            </p:nvSpPr>
            <p:spPr bwMode="auto">
              <a:xfrm>
                <a:off x="423" y="661"/>
                <a:ext cx="316" cy="953"/>
              </a:xfrm>
              <a:custGeom>
                <a:avLst/>
                <a:gdLst>
                  <a:gd name="T0" fmla="*/ 981 w 297"/>
                  <a:gd name="T1" fmla="*/ 256 h 953"/>
                  <a:gd name="T2" fmla="*/ 981 w 297"/>
                  <a:gd name="T3" fmla="*/ 272 h 953"/>
                  <a:gd name="T4" fmla="*/ 816 w 297"/>
                  <a:gd name="T5" fmla="*/ 216 h 953"/>
                  <a:gd name="T6" fmla="*/ 868 w 297"/>
                  <a:gd name="T7" fmla="*/ 176 h 953"/>
                  <a:gd name="T8" fmla="*/ 1199 w 297"/>
                  <a:gd name="T9" fmla="*/ 168 h 953"/>
                  <a:gd name="T10" fmla="*/ 1519 w 297"/>
                  <a:gd name="T11" fmla="*/ 152 h 953"/>
                  <a:gd name="T12" fmla="*/ 1310 w 297"/>
                  <a:gd name="T13" fmla="*/ 104 h 953"/>
                  <a:gd name="T14" fmla="*/ 924 w 297"/>
                  <a:gd name="T15" fmla="*/ 96 h 953"/>
                  <a:gd name="T16" fmla="*/ 659 w 297"/>
                  <a:gd name="T17" fmla="*/ 72 h 953"/>
                  <a:gd name="T18" fmla="*/ 387 w 297"/>
                  <a:gd name="T19" fmla="*/ 32 h 953"/>
                  <a:gd name="T20" fmla="*/ 387 w 297"/>
                  <a:gd name="T21" fmla="*/ 16 h 953"/>
                  <a:gd name="T22" fmla="*/ 496 w 297"/>
                  <a:gd name="T23" fmla="*/ 64 h 953"/>
                  <a:gd name="T24" fmla="*/ 172 w 297"/>
                  <a:gd name="T25" fmla="*/ 64 h 953"/>
                  <a:gd name="T26" fmla="*/ 496 w 297"/>
                  <a:gd name="T27" fmla="*/ 80 h 953"/>
                  <a:gd name="T28" fmla="*/ 599 w 297"/>
                  <a:gd name="T29" fmla="*/ 48 h 953"/>
                  <a:gd name="T30" fmla="*/ 868 w 297"/>
                  <a:gd name="T31" fmla="*/ 16 h 953"/>
                  <a:gd name="T32" fmla="*/ 659 w 297"/>
                  <a:gd name="T33" fmla="*/ 40 h 953"/>
                  <a:gd name="T34" fmla="*/ 816 w 297"/>
                  <a:gd name="T35" fmla="*/ 80 h 953"/>
                  <a:gd name="T36" fmla="*/ 1153 w 297"/>
                  <a:gd name="T37" fmla="*/ 96 h 953"/>
                  <a:gd name="T38" fmla="*/ 1368 w 297"/>
                  <a:gd name="T39" fmla="*/ 120 h 953"/>
                  <a:gd name="T40" fmla="*/ 1368 w 297"/>
                  <a:gd name="T41" fmla="*/ 160 h 953"/>
                  <a:gd name="T42" fmla="*/ 1040 w 297"/>
                  <a:gd name="T43" fmla="*/ 176 h 953"/>
                  <a:gd name="T44" fmla="*/ 766 w 297"/>
                  <a:gd name="T45" fmla="*/ 208 h 953"/>
                  <a:gd name="T46" fmla="*/ 387 w 297"/>
                  <a:gd name="T47" fmla="*/ 216 h 953"/>
                  <a:gd name="T48" fmla="*/ 63 w 297"/>
                  <a:gd name="T49" fmla="*/ 200 h 953"/>
                  <a:gd name="T50" fmla="*/ 438 w 297"/>
                  <a:gd name="T51" fmla="*/ 216 h 953"/>
                  <a:gd name="T52" fmla="*/ 816 w 297"/>
                  <a:gd name="T53" fmla="*/ 208 h 953"/>
                  <a:gd name="T54" fmla="*/ 924 w 297"/>
                  <a:gd name="T55" fmla="*/ 240 h 953"/>
                  <a:gd name="T56" fmla="*/ 1094 w 297"/>
                  <a:gd name="T57" fmla="*/ 288 h 953"/>
                  <a:gd name="T58" fmla="*/ 924 w 297"/>
                  <a:gd name="T59" fmla="*/ 248 h 953"/>
                  <a:gd name="T60" fmla="*/ 659 w 297"/>
                  <a:gd name="T61" fmla="*/ 216 h 953"/>
                  <a:gd name="T62" fmla="*/ 322 w 297"/>
                  <a:gd name="T63" fmla="*/ 216 h 953"/>
                  <a:gd name="T64" fmla="*/ 0 w 297"/>
                  <a:gd name="T65" fmla="*/ 240 h 953"/>
                  <a:gd name="T66" fmla="*/ 322 w 297"/>
                  <a:gd name="T67" fmla="*/ 224 h 953"/>
                  <a:gd name="T68" fmla="*/ 659 w 297"/>
                  <a:gd name="T69" fmla="*/ 224 h 953"/>
                  <a:gd name="T70" fmla="*/ 924 w 297"/>
                  <a:gd name="T71" fmla="*/ 240 h 953"/>
                  <a:gd name="T72" fmla="*/ 1040 w 297"/>
                  <a:gd name="T73" fmla="*/ 296 h 953"/>
                  <a:gd name="T74" fmla="*/ 1310 w 297"/>
                  <a:gd name="T75" fmla="*/ 320 h 953"/>
                  <a:gd name="T76" fmla="*/ 1368 w 297"/>
                  <a:gd name="T77" fmla="*/ 352 h 953"/>
                  <a:gd name="T78" fmla="*/ 1040 w 297"/>
                  <a:gd name="T79" fmla="*/ 384 h 953"/>
                  <a:gd name="T80" fmla="*/ 924 w 297"/>
                  <a:gd name="T81" fmla="*/ 424 h 953"/>
                  <a:gd name="T82" fmla="*/ 1094 w 297"/>
                  <a:gd name="T83" fmla="*/ 464 h 953"/>
                  <a:gd name="T84" fmla="*/ 1153 w 297"/>
                  <a:gd name="T85" fmla="*/ 512 h 953"/>
                  <a:gd name="T86" fmla="*/ 816 w 297"/>
                  <a:gd name="T87" fmla="*/ 536 h 953"/>
                  <a:gd name="T88" fmla="*/ 716 w 297"/>
                  <a:gd name="T89" fmla="*/ 584 h 953"/>
                  <a:gd name="T90" fmla="*/ 924 w 297"/>
                  <a:gd name="T91" fmla="*/ 616 h 953"/>
                  <a:gd name="T92" fmla="*/ 1258 w 297"/>
                  <a:gd name="T93" fmla="*/ 648 h 953"/>
                  <a:gd name="T94" fmla="*/ 1480 w 297"/>
                  <a:gd name="T95" fmla="*/ 688 h 953"/>
                  <a:gd name="T96" fmla="*/ 1368 w 297"/>
                  <a:gd name="T97" fmla="*/ 728 h 953"/>
                  <a:gd name="T98" fmla="*/ 1040 w 297"/>
                  <a:gd name="T99" fmla="*/ 760 h 953"/>
                  <a:gd name="T100" fmla="*/ 816 w 297"/>
                  <a:gd name="T101" fmla="*/ 808 h 953"/>
                  <a:gd name="T102" fmla="*/ 868 w 297"/>
                  <a:gd name="T103" fmla="*/ 864 h 953"/>
                  <a:gd name="T104" fmla="*/ 1094 w 297"/>
                  <a:gd name="T105" fmla="*/ 904 h 953"/>
                  <a:gd name="T106" fmla="*/ 1368 w 297"/>
                  <a:gd name="T107" fmla="*/ 936 h 953"/>
                  <a:gd name="T108" fmla="*/ 1700 w 297"/>
                  <a:gd name="T109" fmla="*/ 952 h 95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97"/>
                  <a:gd name="T166" fmla="*/ 0 h 953"/>
                  <a:gd name="T167" fmla="*/ 297 w 297"/>
                  <a:gd name="T168" fmla="*/ 953 h 95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97" h="953">
                    <a:moveTo>
                      <a:pt x="120" y="240"/>
                    </a:moveTo>
                    <a:lnTo>
                      <a:pt x="136" y="240"/>
                    </a:lnTo>
                    <a:lnTo>
                      <a:pt x="144" y="256"/>
                    </a:lnTo>
                    <a:lnTo>
                      <a:pt x="152" y="272"/>
                    </a:lnTo>
                    <a:lnTo>
                      <a:pt x="160" y="288"/>
                    </a:lnTo>
                    <a:lnTo>
                      <a:pt x="144" y="272"/>
                    </a:lnTo>
                    <a:lnTo>
                      <a:pt x="136" y="256"/>
                    </a:lnTo>
                    <a:lnTo>
                      <a:pt x="128" y="232"/>
                    </a:lnTo>
                    <a:lnTo>
                      <a:pt x="120" y="216"/>
                    </a:lnTo>
                    <a:lnTo>
                      <a:pt x="120" y="200"/>
                    </a:lnTo>
                    <a:lnTo>
                      <a:pt x="112" y="184"/>
                    </a:lnTo>
                    <a:lnTo>
                      <a:pt x="128" y="176"/>
                    </a:lnTo>
                    <a:lnTo>
                      <a:pt x="144" y="176"/>
                    </a:lnTo>
                    <a:lnTo>
                      <a:pt x="160" y="168"/>
                    </a:lnTo>
                    <a:lnTo>
                      <a:pt x="176" y="168"/>
                    </a:lnTo>
                    <a:lnTo>
                      <a:pt x="192" y="168"/>
                    </a:lnTo>
                    <a:lnTo>
                      <a:pt x="208" y="160"/>
                    </a:lnTo>
                    <a:lnTo>
                      <a:pt x="224" y="152"/>
                    </a:lnTo>
                    <a:lnTo>
                      <a:pt x="224" y="136"/>
                    </a:lnTo>
                    <a:lnTo>
                      <a:pt x="208" y="120"/>
                    </a:lnTo>
                    <a:lnTo>
                      <a:pt x="192" y="104"/>
                    </a:lnTo>
                    <a:lnTo>
                      <a:pt x="168" y="104"/>
                    </a:lnTo>
                    <a:lnTo>
                      <a:pt x="152" y="104"/>
                    </a:lnTo>
                    <a:lnTo>
                      <a:pt x="136" y="96"/>
                    </a:lnTo>
                    <a:lnTo>
                      <a:pt x="120" y="96"/>
                    </a:lnTo>
                    <a:lnTo>
                      <a:pt x="112" y="80"/>
                    </a:lnTo>
                    <a:lnTo>
                      <a:pt x="96" y="72"/>
                    </a:lnTo>
                    <a:lnTo>
                      <a:pt x="80" y="56"/>
                    </a:lnTo>
                    <a:lnTo>
                      <a:pt x="64" y="48"/>
                    </a:lnTo>
                    <a:lnTo>
                      <a:pt x="56" y="32"/>
                    </a:lnTo>
                    <a:lnTo>
                      <a:pt x="56" y="16"/>
                    </a:lnTo>
                    <a:lnTo>
                      <a:pt x="56" y="0"/>
                    </a:lnTo>
                    <a:lnTo>
                      <a:pt x="56" y="16"/>
                    </a:lnTo>
                    <a:lnTo>
                      <a:pt x="56" y="32"/>
                    </a:lnTo>
                    <a:lnTo>
                      <a:pt x="56" y="48"/>
                    </a:lnTo>
                    <a:lnTo>
                      <a:pt x="72" y="64"/>
                    </a:lnTo>
                    <a:lnTo>
                      <a:pt x="56" y="72"/>
                    </a:lnTo>
                    <a:lnTo>
                      <a:pt x="40" y="72"/>
                    </a:lnTo>
                    <a:lnTo>
                      <a:pt x="24" y="64"/>
                    </a:lnTo>
                    <a:lnTo>
                      <a:pt x="40" y="64"/>
                    </a:lnTo>
                    <a:lnTo>
                      <a:pt x="56" y="72"/>
                    </a:lnTo>
                    <a:lnTo>
                      <a:pt x="72" y="80"/>
                    </a:lnTo>
                    <a:lnTo>
                      <a:pt x="88" y="80"/>
                    </a:lnTo>
                    <a:lnTo>
                      <a:pt x="96" y="64"/>
                    </a:lnTo>
                    <a:lnTo>
                      <a:pt x="88" y="48"/>
                    </a:lnTo>
                    <a:lnTo>
                      <a:pt x="96" y="32"/>
                    </a:lnTo>
                    <a:lnTo>
                      <a:pt x="112" y="24"/>
                    </a:lnTo>
                    <a:lnTo>
                      <a:pt x="128" y="16"/>
                    </a:lnTo>
                    <a:lnTo>
                      <a:pt x="112" y="16"/>
                    </a:lnTo>
                    <a:lnTo>
                      <a:pt x="96" y="24"/>
                    </a:lnTo>
                    <a:lnTo>
                      <a:pt x="96" y="40"/>
                    </a:lnTo>
                    <a:lnTo>
                      <a:pt x="96" y="56"/>
                    </a:lnTo>
                    <a:lnTo>
                      <a:pt x="104" y="72"/>
                    </a:lnTo>
                    <a:lnTo>
                      <a:pt x="120" y="80"/>
                    </a:lnTo>
                    <a:lnTo>
                      <a:pt x="136" y="80"/>
                    </a:lnTo>
                    <a:lnTo>
                      <a:pt x="152" y="88"/>
                    </a:lnTo>
                    <a:lnTo>
                      <a:pt x="168" y="96"/>
                    </a:lnTo>
                    <a:lnTo>
                      <a:pt x="184" y="96"/>
                    </a:lnTo>
                    <a:lnTo>
                      <a:pt x="200" y="104"/>
                    </a:lnTo>
                    <a:lnTo>
                      <a:pt x="200" y="120"/>
                    </a:lnTo>
                    <a:lnTo>
                      <a:pt x="216" y="136"/>
                    </a:lnTo>
                    <a:lnTo>
                      <a:pt x="216" y="152"/>
                    </a:lnTo>
                    <a:lnTo>
                      <a:pt x="200" y="160"/>
                    </a:lnTo>
                    <a:lnTo>
                      <a:pt x="184" y="168"/>
                    </a:lnTo>
                    <a:lnTo>
                      <a:pt x="168" y="176"/>
                    </a:lnTo>
                    <a:lnTo>
                      <a:pt x="152" y="176"/>
                    </a:lnTo>
                    <a:lnTo>
                      <a:pt x="136" y="184"/>
                    </a:lnTo>
                    <a:lnTo>
                      <a:pt x="120" y="192"/>
                    </a:lnTo>
                    <a:lnTo>
                      <a:pt x="112" y="208"/>
                    </a:lnTo>
                    <a:lnTo>
                      <a:pt x="96" y="216"/>
                    </a:lnTo>
                    <a:lnTo>
                      <a:pt x="80" y="216"/>
                    </a:lnTo>
                    <a:lnTo>
                      <a:pt x="56" y="216"/>
                    </a:lnTo>
                    <a:lnTo>
                      <a:pt x="40" y="216"/>
                    </a:lnTo>
                    <a:lnTo>
                      <a:pt x="24" y="208"/>
                    </a:lnTo>
                    <a:lnTo>
                      <a:pt x="8" y="200"/>
                    </a:lnTo>
                    <a:lnTo>
                      <a:pt x="24" y="208"/>
                    </a:lnTo>
                    <a:lnTo>
                      <a:pt x="40" y="208"/>
                    </a:lnTo>
                    <a:lnTo>
                      <a:pt x="64" y="216"/>
                    </a:lnTo>
                    <a:lnTo>
                      <a:pt x="80" y="216"/>
                    </a:lnTo>
                    <a:lnTo>
                      <a:pt x="104" y="216"/>
                    </a:lnTo>
                    <a:lnTo>
                      <a:pt x="120" y="208"/>
                    </a:lnTo>
                    <a:lnTo>
                      <a:pt x="136" y="208"/>
                    </a:lnTo>
                    <a:lnTo>
                      <a:pt x="136" y="224"/>
                    </a:lnTo>
                    <a:lnTo>
                      <a:pt x="136" y="240"/>
                    </a:lnTo>
                    <a:lnTo>
                      <a:pt x="144" y="256"/>
                    </a:lnTo>
                    <a:lnTo>
                      <a:pt x="152" y="272"/>
                    </a:lnTo>
                    <a:lnTo>
                      <a:pt x="160" y="288"/>
                    </a:lnTo>
                    <a:lnTo>
                      <a:pt x="152" y="272"/>
                    </a:lnTo>
                    <a:lnTo>
                      <a:pt x="136" y="264"/>
                    </a:lnTo>
                    <a:lnTo>
                      <a:pt x="136" y="248"/>
                    </a:lnTo>
                    <a:lnTo>
                      <a:pt x="120" y="240"/>
                    </a:lnTo>
                    <a:lnTo>
                      <a:pt x="112" y="224"/>
                    </a:lnTo>
                    <a:lnTo>
                      <a:pt x="96" y="216"/>
                    </a:lnTo>
                    <a:lnTo>
                      <a:pt x="80" y="216"/>
                    </a:lnTo>
                    <a:lnTo>
                      <a:pt x="64" y="216"/>
                    </a:lnTo>
                    <a:lnTo>
                      <a:pt x="48" y="216"/>
                    </a:lnTo>
                    <a:lnTo>
                      <a:pt x="32" y="224"/>
                    </a:lnTo>
                    <a:lnTo>
                      <a:pt x="16" y="232"/>
                    </a:lnTo>
                    <a:lnTo>
                      <a:pt x="0" y="240"/>
                    </a:lnTo>
                    <a:lnTo>
                      <a:pt x="16" y="240"/>
                    </a:lnTo>
                    <a:lnTo>
                      <a:pt x="32" y="232"/>
                    </a:lnTo>
                    <a:lnTo>
                      <a:pt x="48" y="224"/>
                    </a:lnTo>
                    <a:lnTo>
                      <a:pt x="64" y="224"/>
                    </a:lnTo>
                    <a:lnTo>
                      <a:pt x="80" y="224"/>
                    </a:lnTo>
                    <a:lnTo>
                      <a:pt x="96" y="224"/>
                    </a:lnTo>
                    <a:lnTo>
                      <a:pt x="112" y="216"/>
                    </a:lnTo>
                    <a:lnTo>
                      <a:pt x="120" y="232"/>
                    </a:lnTo>
                    <a:lnTo>
                      <a:pt x="136" y="240"/>
                    </a:lnTo>
                    <a:lnTo>
                      <a:pt x="144" y="264"/>
                    </a:lnTo>
                    <a:lnTo>
                      <a:pt x="144" y="280"/>
                    </a:lnTo>
                    <a:lnTo>
                      <a:pt x="152" y="296"/>
                    </a:lnTo>
                    <a:lnTo>
                      <a:pt x="168" y="296"/>
                    </a:lnTo>
                    <a:lnTo>
                      <a:pt x="184" y="304"/>
                    </a:lnTo>
                    <a:lnTo>
                      <a:pt x="192" y="320"/>
                    </a:lnTo>
                    <a:lnTo>
                      <a:pt x="208" y="328"/>
                    </a:lnTo>
                    <a:lnTo>
                      <a:pt x="216" y="344"/>
                    </a:lnTo>
                    <a:lnTo>
                      <a:pt x="200" y="352"/>
                    </a:lnTo>
                    <a:lnTo>
                      <a:pt x="184" y="360"/>
                    </a:lnTo>
                    <a:lnTo>
                      <a:pt x="160" y="368"/>
                    </a:lnTo>
                    <a:lnTo>
                      <a:pt x="152" y="384"/>
                    </a:lnTo>
                    <a:lnTo>
                      <a:pt x="136" y="392"/>
                    </a:lnTo>
                    <a:lnTo>
                      <a:pt x="136" y="408"/>
                    </a:lnTo>
                    <a:lnTo>
                      <a:pt x="136" y="424"/>
                    </a:lnTo>
                    <a:lnTo>
                      <a:pt x="144" y="440"/>
                    </a:lnTo>
                    <a:lnTo>
                      <a:pt x="144" y="456"/>
                    </a:lnTo>
                    <a:lnTo>
                      <a:pt x="160" y="464"/>
                    </a:lnTo>
                    <a:lnTo>
                      <a:pt x="168" y="480"/>
                    </a:lnTo>
                    <a:lnTo>
                      <a:pt x="176" y="496"/>
                    </a:lnTo>
                    <a:lnTo>
                      <a:pt x="168" y="512"/>
                    </a:lnTo>
                    <a:lnTo>
                      <a:pt x="152" y="520"/>
                    </a:lnTo>
                    <a:lnTo>
                      <a:pt x="136" y="528"/>
                    </a:lnTo>
                    <a:lnTo>
                      <a:pt x="120" y="536"/>
                    </a:lnTo>
                    <a:lnTo>
                      <a:pt x="112" y="552"/>
                    </a:lnTo>
                    <a:lnTo>
                      <a:pt x="104" y="568"/>
                    </a:lnTo>
                    <a:lnTo>
                      <a:pt x="104" y="584"/>
                    </a:lnTo>
                    <a:lnTo>
                      <a:pt x="104" y="600"/>
                    </a:lnTo>
                    <a:lnTo>
                      <a:pt x="120" y="608"/>
                    </a:lnTo>
                    <a:lnTo>
                      <a:pt x="136" y="616"/>
                    </a:lnTo>
                    <a:lnTo>
                      <a:pt x="152" y="632"/>
                    </a:lnTo>
                    <a:lnTo>
                      <a:pt x="168" y="640"/>
                    </a:lnTo>
                    <a:lnTo>
                      <a:pt x="184" y="648"/>
                    </a:lnTo>
                    <a:lnTo>
                      <a:pt x="200" y="656"/>
                    </a:lnTo>
                    <a:lnTo>
                      <a:pt x="208" y="672"/>
                    </a:lnTo>
                    <a:lnTo>
                      <a:pt x="216" y="688"/>
                    </a:lnTo>
                    <a:lnTo>
                      <a:pt x="216" y="704"/>
                    </a:lnTo>
                    <a:lnTo>
                      <a:pt x="200" y="712"/>
                    </a:lnTo>
                    <a:lnTo>
                      <a:pt x="200" y="728"/>
                    </a:lnTo>
                    <a:lnTo>
                      <a:pt x="184" y="736"/>
                    </a:lnTo>
                    <a:lnTo>
                      <a:pt x="168" y="752"/>
                    </a:lnTo>
                    <a:lnTo>
                      <a:pt x="152" y="760"/>
                    </a:lnTo>
                    <a:lnTo>
                      <a:pt x="136" y="768"/>
                    </a:lnTo>
                    <a:lnTo>
                      <a:pt x="128" y="784"/>
                    </a:lnTo>
                    <a:lnTo>
                      <a:pt x="120" y="808"/>
                    </a:lnTo>
                    <a:lnTo>
                      <a:pt x="120" y="824"/>
                    </a:lnTo>
                    <a:lnTo>
                      <a:pt x="120" y="840"/>
                    </a:lnTo>
                    <a:lnTo>
                      <a:pt x="128" y="864"/>
                    </a:lnTo>
                    <a:lnTo>
                      <a:pt x="136" y="888"/>
                    </a:lnTo>
                    <a:lnTo>
                      <a:pt x="144" y="904"/>
                    </a:lnTo>
                    <a:lnTo>
                      <a:pt x="160" y="904"/>
                    </a:lnTo>
                    <a:lnTo>
                      <a:pt x="168" y="920"/>
                    </a:lnTo>
                    <a:lnTo>
                      <a:pt x="184" y="928"/>
                    </a:lnTo>
                    <a:lnTo>
                      <a:pt x="200" y="936"/>
                    </a:lnTo>
                    <a:lnTo>
                      <a:pt x="216" y="944"/>
                    </a:lnTo>
                    <a:lnTo>
                      <a:pt x="232" y="944"/>
                    </a:lnTo>
                    <a:lnTo>
                      <a:pt x="248" y="952"/>
                    </a:lnTo>
                    <a:lnTo>
                      <a:pt x="280" y="952"/>
                    </a:lnTo>
                    <a:lnTo>
                      <a:pt x="296" y="952"/>
                    </a:lnTo>
                  </a:path>
                </a:pathLst>
              </a:custGeom>
              <a:noFill/>
              <a:ln w="508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0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04" name="Freeform 53"/>
              <p:cNvSpPr>
                <a:spLocks/>
              </p:cNvSpPr>
              <p:nvPr/>
            </p:nvSpPr>
            <p:spPr bwMode="auto">
              <a:xfrm>
                <a:off x="755" y="661"/>
                <a:ext cx="240" cy="873"/>
              </a:xfrm>
              <a:custGeom>
                <a:avLst/>
                <a:gdLst>
                  <a:gd name="T0" fmla="*/ 2407 w 225"/>
                  <a:gd name="T1" fmla="*/ 304 h 873"/>
                  <a:gd name="T2" fmla="*/ 2407 w 225"/>
                  <a:gd name="T3" fmla="*/ 320 h 873"/>
                  <a:gd name="T4" fmla="*/ 3179 w 225"/>
                  <a:gd name="T5" fmla="*/ 264 h 873"/>
                  <a:gd name="T6" fmla="*/ 2919 w 225"/>
                  <a:gd name="T7" fmla="*/ 224 h 873"/>
                  <a:gd name="T8" fmla="*/ 1437 w 225"/>
                  <a:gd name="T9" fmla="*/ 216 h 873"/>
                  <a:gd name="T10" fmla="*/ 0 w 225"/>
                  <a:gd name="T11" fmla="*/ 200 h 873"/>
                  <a:gd name="T12" fmla="*/ 975 w 225"/>
                  <a:gd name="T13" fmla="*/ 152 h 873"/>
                  <a:gd name="T14" fmla="*/ 2734 w 225"/>
                  <a:gd name="T15" fmla="*/ 144 h 873"/>
                  <a:gd name="T16" fmla="*/ 3892 w 225"/>
                  <a:gd name="T17" fmla="*/ 120 h 873"/>
                  <a:gd name="T18" fmla="*/ 5206 w 225"/>
                  <a:gd name="T19" fmla="*/ 80 h 873"/>
                  <a:gd name="T20" fmla="*/ 5206 w 225"/>
                  <a:gd name="T21" fmla="*/ 64 h 873"/>
                  <a:gd name="T22" fmla="*/ 4643 w 225"/>
                  <a:gd name="T23" fmla="*/ 112 h 873"/>
                  <a:gd name="T24" fmla="*/ 6094 w 225"/>
                  <a:gd name="T25" fmla="*/ 112 h 873"/>
                  <a:gd name="T26" fmla="*/ 4643 w 225"/>
                  <a:gd name="T27" fmla="*/ 128 h 873"/>
                  <a:gd name="T28" fmla="*/ 4147 w 225"/>
                  <a:gd name="T29" fmla="*/ 96 h 873"/>
                  <a:gd name="T30" fmla="*/ 1437 w 225"/>
                  <a:gd name="T31" fmla="*/ 0 h 873"/>
                  <a:gd name="T32" fmla="*/ 3892 w 225"/>
                  <a:gd name="T33" fmla="*/ 88 h 873"/>
                  <a:gd name="T34" fmla="*/ 3179 w 225"/>
                  <a:gd name="T35" fmla="*/ 128 h 873"/>
                  <a:gd name="T36" fmla="*/ 1741 w 225"/>
                  <a:gd name="T37" fmla="*/ 144 h 873"/>
                  <a:gd name="T38" fmla="*/ 753 w 225"/>
                  <a:gd name="T39" fmla="*/ 168 h 873"/>
                  <a:gd name="T40" fmla="*/ 753 w 225"/>
                  <a:gd name="T41" fmla="*/ 208 h 873"/>
                  <a:gd name="T42" fmla="*/ 2197 w 225"/>
                  <a:gd name="T43" fmla="*/ 224 h 873"/>
                  <a:gd name="T44" fmla="*/ 3397 w 225"/>
                  <a:gd name="T45" fmla="*/ 256 h 873"/>
                  <a:gd name="T46" fmla="*/ 5206 w 225"/>
                  <a:gd name="T47" fmla="*/ 264 h 873"/>
                  <a:gd name="T48" fmla="*/ 6571 w 225"/>
                  <a:gd name="T49" fmla="*/ 248 h 873"/>
                  <a:gd name="T50" fmla="*/ 4893 w 225"/>
                  <a:gd name="T51" fmla="*/ 264 h 873"/>
                  <a:gd name="T52" fmla="*/ 3179 w 225"/>
                  <a:gd name="T53" fmla="*/ 256 h 873"/>
                  <a:gd name="T54" fmla="*/ 2734 w 225"/>
                  <a:gd name="T55" fmla="*/ 288 h 873"/>
                  <a:gd name="T56" fmla="*/ 1981 w 225"/>
                  <a:gd name="T57" fmla="*/ 336 h 873"/>
                  <a:gd name="T58" fmla="*/ 2734 w 225"/>
                  <a:gd name="T59" fmla="*/ 296 h 873"/>
                  <a:gd name="T60" fmla="*/ 3892 w 225"/>
                  <a:gd name="T61" fmla="*/ 264 h 873"/>
                  <a:gd name="T62" fmla="*/ 5369 w 225"/>
                  <a:gd name="T63" fmla="*/ 264 h 873"/>
                  <a:gd name="T64" fmla="*/ 6839 w 225"/>
                  <a:gd name="T65" fmla="*/ 288 h 873"/>
                  <a:gd name="T66" fmla="*/ 5369 w 225"/>
                  <a:gd name="T67" fmla="*/ 272 h 873"/>
                  <a:gd name="T68" fmla="*/ 3892 w 225"/>
                  <a:gd name="T69" fmla="*/ 272 h 873"/>
                  <a:gd name="T70" fmla="*/ 2734 w 225"/>
                  <a:gd name="T71" fmla="*/ 288 h 873"/>
                  <a:gd name="T72" fmla="*/ 2197 w 225"/>
                  <a:gd name="T73" fmla="*/ 344 h 873"/>
                  <a:gd name="T74" fmla="*/ 975 w 225"/>
                  <a:gd name="T75" fmla="*/ 368 h 873"/>
                  <a:gd name="T76" fmla="*/ 753 w 225"/>
                  <a:gd name="T77" fmla="*/ 400 h 873"/>
                  <a:gd name="T78" fmla="*/ 2197 w 225"/>
                  <a:gd name="T79" fmla="*/ 432 h 873"/>
                  <a:gd name="T80" fmla="*/ 2734 w 225"/>
                  <a:gd name="T81" fmla="*/ 472 h 873"/>
                  <a:gd name="T82" fmla="*/ 1981 w 225"/>
                  <a:gd name="T83" fmla="*/ 512 h 873"/>
                  <a:gd name="T84" fmla="*/ 0 w 225"/>
                  <a:gd name="T85" fmla="*/ 528 h 873"/>
                  <a:gd name="T86" fmla="*/ 3179 w 225"/>
                  <a:gd name="T87" fmla="*/ 584 h 873"/>
                  <a:gd name="T88" fmla="*/ 3649 w 225"/>
                  <a:gd name="T89" fmla="*/ 632 h 873"/>
                  <a:gd name="T90" fmla="*/ 2734 w 225"/>
                  <a:gd name="T91" fmla="*/ 664 h 873"/>
                  <a:gd name="T92" fmla="*/ 1209 w 225"/>
                  <a:gd name="T93" fmla="*/ 696 h 873"/>
                  <a:gd name="T94" fmla="*/ 270 w 225"/>
                  <a:gd name="T95" fmla="*/ 736 h 873"/>
                  <a:gd name="T96" fmla="*/ 753 w 225"/>
                  <a:gd name="T97" fmla="*/ 776 h 873"/>
                  <a:gd name="T98" fmla="*/ 2197 w 225"/>
                  <a:gd name="T99" fmla="*/ 808 h 873"/>
                  <a:gd name="T100" fmla="*/ 3179 w 225"/>
                  <a:gd name="T101" fmla="*/ 856 h 873"/>
                  <a:gd name="T102" fmla="*/ 2919 w 225"/>
                  <a:gd name="T103" fmla="*/ 864 h 873"/>
                  <a:gd name="T104" fmla="*/ 2919 w 225"/>
                  <a:gd name="T105" fmla="*/ 816 h 873"/>
                  <a:gd name="T106" fmla="*/ 2919 w 225"/>
                  <a:gd name="T107" fmla="*/ 864 h 873"/>
                  <a:gd name="T108" fmla="*/ 4398 w 225"/>
                  <a:gd name="T109" fmla="*/ 864 h 87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5"/>
                  <a:gd name="T166" fmla="*/ 0 h 873"/>
                  <a:gd name="T167" fmla="*/ 225 w 225"/>
                  <a:gd name="T168" fmla="*/ 873 h 87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5" h="873">
                    <a:moveTo>
                      <a:pt x="104" y="288"/>
                    </a:moveTo>
                    <a:lnTo>
                      <a:pt x="88" y="288"/>
                    </a:lnTo>
                    <a:lnTo>
                      <a:pt x="80" y="304"/>
                    </a:lnTo>
                    <a:lnTo>
                      <a:pt x="72" y="320"/>
                    </a:lnTo>
                    <a:lnTo>
                      <a:pt x="64" y="336"/>
                    </a:lnTo>
                    <a:lnTo>
                      <a:pt x="80" y="320"/>
                    </a:lnTo>
                    <a:lnTo>
                      <a:pt x="88" y="304"/>
                    </a:lnTo>
                    <a:lnTo>
                      <a:pt x="96" y="280"/>
                    </a:lnTo>
                    <a:lnTo>
                      <a:pt x="104" y="264"/>
                    </a:lnTo>
                    <a:lnTo>
                      <a:pt x="104" y="248"/>
                    </a:lnTo>
                    <a:lnTo>
                      <a:pt x="112" y="232"/>
                    </a:lnTo>
                    <a:lnTo>
                      <a:pt x="96" y="224"/>
                    </a:lnTo>
                    <a:lnTo>
                      <a:pt x="80" y="224"/>
                    </a:lnTo>
                    <a:lnTo>
                      <a:pt x="64" y="216"/>
                    </a:lnTo>
                    <a:lnTo>
                      <a:pt x="48" y="216"/>
                    </a:lnTo>
                    <a:lnTo>
                      <a:pt x="32" y="216"/>
                    </a:lnTo>
                    <a:lnTo>
                      <a:pt x="16" y="208"/>
                    </a:lnTo>
                    <a:lnTo>
                      <a:pt x="0" y="200"/>
                    </a:lnTo>
                    <a:lnTo>
                      <a:pt x="0" y="184"/>
                    </a:lnTo>
                    <a:lnTo>
                      <a:pt x="16" y="168"/>
                    </a:lnTo>
                    <a:lnTo>
                      <a:pt x="32" y="152"/>
                    </a:lnTo>
                    <a:lnTo>
                      <a:pt x="56" y="152"/>
                    </a:lnTo>
                    <a:lnTo>
                      <a:pt x="72" y="152"/>
                    </a:lnTo>
                    <a:lnTo>
                      <a:pt x="88" y="144"/>
                    </a:lnTo>
                    <a:lnTo>
                      <a:pt x="104" y="144"/>
                    </a:lnTo>
                    <a:lnTo>
                      <a:pt x="112" y="128"/>
                    </a:lnTo>
                    <a:lnTo>
                      <a:pt x="128" y="120"/>
                    </a:lnTo>
                    <a:lnTo>
                      <a:pt x="144" y="104"/>
                    </a:lnTo>
                    <a:lnTo>
                      <a:pt x="160" y="96"/>
                    </a:lnTo>
                    <a:lnTo>
                      <a:pt x="168" y="80"/>
                    </a:lnTo>
                    <a:lnTo>
                      <a:pt x="168" y="64"/>
                    </a:lnTo>
                    <a:lnTo>
                      <a:pt x="168" y="48"/>
                    </a:lnTo>
                    <a:lnTo>
                      <a:pt x="168" y="64"/>
                    </a:lnTo>
                    <a:lnTo>
                      <a:pt x="168" y="80"/>
                    </a:lnTo>
                    <a:lnTo>
                      <a:pt x="168" y="96"/>
                    </a:lnTo>
                    <a:lnTo>
                      <a:pt x="152" y="112"/>
                    </a:lnTo>
                    <a:lnTo>
                      <a:pt x="168" y="120"/>
                    </a:lnTo>
                    <a:lnTo>
                      <a:pt x="184" y="120"/>
                    </a:lnTo>
                    <a:lnTo>
                      <a:pt x="200" y="112"/>
                    </a:lnTo>
                    <a:lnTo>
                      <a:pt x="184" y="112"/>
                    </a:lnTo>
                    <a:lnTo>
                      <a:pt x="168" y="120"/>
                    </a:lnTo>
                    <a:lnTo>
                      <a:pt x="152" y="128"/>
                    </a:lnTo>
                    <a:lnTo>
                      <a:pt x="136" y="128"/>
                    </a:lnTo>
                    <a:lnTo>
                      <a:pt x="128" y="112"/>
                    </a:lnTo>
                    <a:lnTo>
                      <a:pt x="136" y="96"/>
                    </a:lnTo>
                    <a:lnTo>
                      <a:pt x="128" y="80"/>
                    </a:lnTo>
                    <a:lnTo>
                      <a:pt x="112" y="72"/>
                    </a:lnTo>
                    <a:lnTo>
                      <a:pt x="48" y="0"/>
                    </a:lnTo>
                    <a:lnTo>
                      <a:pt x="112" y="64"/>
                    </a:lnTo>
                    <a:lnTo>
                      <a:pt x="128" y="72"/>
                    </a:lnTo>
                    <a:lnTo>
                      <a:pt x="128" y="88"/>
                    </a:lnTo>
                    <a:lnTo>
                      <a:pt x="128" y="104"/>
                    </a:lnTo>
                    <a:lnTo>
                      <a:pt x="120" y="120"/>
                    </a:lnTo>
                    <a:lnTo>
                      <a:pt x="104" y="128"/>
                    </a:lnTo>
                    <a:lnTo>
                      <a:pt x="88" y="128"/>
                    </a:lnTo>
                    <a:lnTo>
                      <a:pt x="72" y="136"/>
                    </a:lnTo>
                    <a:lnTo>
                      <a:pt x="56" y="144"/>
                    </a:lnTo>
                    <a:lnTo>
                      <a:pt x="40" y="144"/>
                    </a:lnTo>
                    <a:lnTo>
                      <a:pt x="24" y="152"/>
                    </a:lnTo>
                    <a:lnTo>
                      <a:pt x="24" y="168"/>
                    </a:lnTo>
                    <a:lnTo>
                      <a:pt x="8" y="184"/>
                    </a:lnTo>
                    <a:lnTo>
                      <a:pt x="8" y="200"/>
                    </a:lnTo>
                    <a:lnTo>
                      <a:pt x="24" y="208"/>
                    </a:lnTo>
                    <a:lnTo>
                      <a:pt x="40" y="216"/>
                    </a:lnTo>
                    <a:lnTo>
                      <a:pt x="56" y="224"/>
                    </a:lnTo>
                    <a:lnTo>
                      <a:pt x="72" y="224"/>
                    </a:lnTo>
                    <a:lnTo>
                      <a:pt x="88" y="232"/>
                    </a:lnTo>
                    <a:lnTo>
                      <a:pt x="104" y="240"/>
                    </a:lnTo>
                    <a:lnTo>
                      <a:pt x="112" y="256"/>
                    </a:lnTo>
                    <a:lnTo>
                      <a:pt x="128" y="264"/>
                    </a:lnTo>
                    <a:lnTo>
                      <a:pt x="144" y="264"/>
                    </a:lnTo>
                    <a:lnTo>
                      <a:pt x="168" y="264"/>
                    </a:lnTo>
                    <a:lnTo>
                      <a:pt x="184" y="264"/>
                    </a:lnTo>
                    <a:lnTo>
                      <a:pt x="200" y="256"/>
                    </a:lnTo>
                    <a:lnTo>
                      <a:pt x="216" y="248"/>
                    </a:lnTo>
                    <a:lnTo>
                      <a:pt x="200" y="256"/>
                    </a:lnTo>
                    <a:lnTo>
                      <a:pt x="184" y="256"/>
                    </a:lnTo>
                    <a:lnTo>
                      <a:pt x="160" y="264"/>
                    </a:lnTo>
                    <a:lnTo>
                      <a:pt x="144" y="264"/>
                    </a:lnTo>
                    <a:lnTo>
                      <a:pt x="120" y="264"/>
                    </a:lnTo>
                    <a:lnTo>
                      <a:pt x="104" y="256"/>
                    </a:lnTo>
                    <a:lnTo>
                      <a:pt x="88" y="256"/>
                    </a:lnTo>
                    <a:lnTo>
                      <a:pt x="88" y="272"/>
                    </a:lnTo>
                    <a:lnTo>
                      <a:pt x="88" y="288"/>
                    </a:lnTo>
                    <a:lnTo>
                      <a:pt x="80" y="304"/>
                    </a:lnTo>
                    <a:lnTo>
                      <a:pt x="72" y="320"/>
                    </a:lnTo>
                    <a:lnTo>
                      <a:pt x="64" y="336"/>
                    </a:lnTo>
                    <a:lnTo>
                      <a:pt x="72" y="320"/>
                    </a:lnTo>
                    <a:lnTo>
                      <a:pt x="88" y="312"/>
                    </a:lnTo>
                    <a:lnTo>
                      <a:pt x="88" y="296"/>
                    </a:lnTo>
                    <a:lnTo>
                      <a:pt x="104" y="288"/>
                    </a:lnTo>
                    <a:lnTo>
                      <a:pt x="112" y="272"/>
                    </a:lnTo>
                    <a:lnTo>
                      <a:pt x="128" y="264"/>
                    </a:lnTo>
                    <a:lnTo>
                      <a:pt x="144" y="264"/>
                    </a:lnTo>
                    <a:lnTo>
                      <a:pt x="160" y="264"/>
                    </a:lnTo>
                    <a:lnTo>
                      <a:pt x="176" y="264"/>
                    </a:lnTo>
                    <a:lnTo>
                      <a:pt x="192" y="272"/>
                    </a:lnTo>
                    <a:lnTo>
                      <a:pt x="208" y="280"/>
                    </a:lnTo>
                    <a:lnTo>
                      <a:pt x="224" y="288"/>
                    </a:lnTo>
                    <a:lnTo>
                      <a:pt x="208" y="288"/>
                    </a:lnTo>
                    <a:lnTo>
                      <a:pt x="192" y="280"/>
                    </a:lnTo>
                    <a:lnTo>
                      <a:pt x="176" y="272"/>
                    </a:lnTo>
                    <a:lnTo>
                      <a:pt x="160" y="272"/>
                    </a:lnTo>
                    <a:lnTo>
                      <a:pt x="144" y="272"/>
                    </a:lnTo>
                    <a:lnTo>
                      <a:pt x="128" y="272"/>
                    </a:lnTo>
                    <a:lnTo>
                      <a:pt x="112" y="264"/>
                    </a:lnTo>
                    <a:lnTo>
                      <a:pt x="104" y="280"/>
                    </a:lnTo>
                    <a:lnTo>
                      <a:pt x="88" y="288"/>
                    </a:lnTo>
                    <a:lnTo>
                      <a:pt x="80" y="312"/>
                    </a:lnTo>
                    <a:lnTo>
                      <a:pt x="80" y="328"/>
                    </a:lnTo>
                    <a:lnTo>
                      <a:pt x="72" y="344"/>
                    </a:lnTo>
                    <a:lnTo>
                      <a:pt x="56" y="344"/>
                    </a:lnTo>
                    <a:lnTo>
                      <a:pt x="40" y="352"/>
                    </a:lnTo>
                    <a:lnTo>
                      <a:pt x="32" y="368"/>
                    </a:lnTo>
                    <a:lnTo>
                      <a:pt x="16" y="376"/>
                    </a:lnTo>
                    <a:lnTo>
                      <a:pt x="8" y="392"/>
                    </a:lnTo>
                    <a:lnTo>
                      <a:pt x="24" y="400"/>
                    </a:lnTo>
                    <a:lnTo>
                      <a:pt x="40" y="408"/>
                    </a:lnTo>
                    <a:lnTo>
                      <a:pt x="64" y="416"/>
                    </a:lnTo>
                    <a:lnTo>
                      <a:pt x="72" y="432"/>
                    </a:lnTo>
                    <a:lnTo>
                      <a:pt x="88" y="440"/>
                    </a:lnTo>
                    <a:lnTo>
                      <a:pt x="88" y="456"/>
                    </a:lnTo>
                    <a:lnTo>
                      <a:pt x="88" y="472"/>
                    </a:lnTo>
                    <a:lnTo>
                      <a:pt x="80" y="488"/>
                    </a:lnTo>
                    <a:lnTo>
                      <a:pt x="80" y="504"/>
                    </a:lnTo>
                    <a:lnTo>
                      <a:pt x="64" y="512"/>
                    </a:lnTo>
                    <a:lnTo>
                      <a:pt x="56" y="528"/>
                    </a:lnTo>
                    <a:lnTo>
                      <a:pt x="48" y="544"/>
                    </a:lnTo>
                    <a:lnTo>
                      <a:pt x="0" y="528"/>
                    </a:lnTo>
                    <a:lnTo>
                      <a:pt x="72" y="568"/>
                    </a:lnTo>
                    <a:lnTo>
                      <a:pt x="88" y="576"/>
                    </a:lnTo>
                    <a:lnTo>
                      <a:pt x="104" y="584"/>
                    </a:lnTo>
                    <a:lnTo>
                      <a:pt x="112" y="600"/>
                    </a:lnTo>
                    <a:lnTo>
                      <a:pt x="120" y="616"/>
                    </a:lnTo>
                    <a:lnTo>
                      <a:pt x="120" y="632"/>
                    </a:lnTo>
                    <a:lnTo>
                      <a:pt x="120" y="648"/>
                    </a:lnTo>
                    <a:lnTo>
                      <a:pt x="104" y="656"/>
                    </a:lnTo>
                    <a:lnTo>
                      <a:pt x="88" y="664"/>
                    </a:lnTo>
                    <a:lnTo>
                      <a:pt x="72" y="680"/>
                    </a:lnTo>
                    <a:lnTo>
                      <a:pt x="56" y="688"/>
                    </a:lnTo>
                    <a:lnTo>
                      <a:pt x="40" y="696"/>
                    </a:lnTo>
                    <a:lnTo>
                      <a:pt x="24" y="704"/>
                    </a:lnTo>
                    <a:lnTo>
                      <a:pt x="16" y="720"/>
                    </a:lnTo>
                    <a:lnTo>
                      <a:pt x="8" y="736"/>
                    </a:lnTo>
                    <a:lnTo>
                      <a:pt x="8" y="752"/>
                    </a:lnTo>
                    <a:lnTo>
                      <a:pt x="24" y="760"/>
                    </a:lnTo>
                    <a:lnTo>
                      <a:pt x="24" y="776"/>
                    </a:lnTo>
                    <a:lnTo>
                      <a:pt x="40" y="784"/>
                    </a:lnTo>
                    <a:lnTo>
                      <a:pt x="56" y="800"/>
                    </a:lnTo>
                    <a:lnTo>
                      <a:pt x="72" y="808"/>
                    </a:lnTo>
                    <a:lnTo>
                      <a:pt x="88" y="816"/>
                    </a:lnTo>
                    <a:lnTo>
                      <a:pt x="96" y="832"/>
                    </a:lnTo>
                    <a:lnTo>
                      <a:pt x="104" y="856"/>
                    </a:lnTo>
                    <a:lnTo>
                      <a:pt x="104" y="872"/>
                    </a:lnTo>
                    <a:lnTo>
                      <a:pt x="96" y="864"/>
                    </a:lnTo>
                    <a:lnTo>
                      <a:pt x="96" y="816"/>
                    </a:lnTo>
                    <a:lnTo>
                      <a:pt x="96" y="864"/>
                    </a:lnTo>
                    <a:lnTo>
                      <a:pt x="144" y="864"/>
                    </a:lnTo>
                    <a:lnTo>
                      <a:pt x="96" y="864"/>
                    </a:lnTo>
                    <a:lnTo>
                      <a:pt x="96" y="816"/>
                    </a:lnTo>
                  </a:path>
                </a:pathLst>
              </a:custGeom>
              <a:noFill/>
              <a:ln w="50800" cap="rnd">
                <a:solidFill>
                  <a:srgbClr val="D9D9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13354" name="Oval 54"/>
              <p:cNvSpPr>
                <a:spLocks noChangeArrowheads="1"/>
              </p:cNvSpPr>
              <p:nvPr/>
            </p:nvSpPr>
            <p:spPr bwMode="auto">
              <a:xfrm>
                <a:off x="551" y="1037"/>
                <a:ext cx="289" cy="160"/>
              </a:xfrm>
              <a:prstGeom prst="ellipse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50800">
                <a:solidFill>
                  <a:srgbClr val="D9D9D9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FFFFFF"/>
                  </a:solidFill>
                </a:endParaRPr>
              </a:p>
            </p:txBody>
          </p:sp>
          <p:sp>
            <p:nvSpPr>
              <p:cNvPr id="30808" name="Freeform 55"/>
              <p:cNvSpPr>
                <a:spLocks/>
              </p:cNvSpPr>
              <p:nvPr/>
            </p:nvSpPr>
            <p:spPr bwMode="auto">
              <a:xfrm>
                <a:off x="679" y="709"/>
                <a:ext cx="77" cy="257"/>
              </a:xfrm>
              <a:custGeom>
                <a:avLst/>
                <a:gdLst>
                  <a:gd name="T0" fmla="*/ 1009 w 73"/>
                  <a:gd name="T1" fmla="*/ 0 h 257"/>
                  <a:gd name="T2" fmla="*/ 603 w 73"/>
                  <a:gd name="T3" fmla="*/ 16 h 257"/>
                  <a:gd name="T4" fmla="*/ 208 w 73"/>
                  <a:gd name="T5" fmla="*/ 40 h 257"/>
                  <a:gd name="T6" fmla="*/ 286 w 73"/>
                  <a:gd name="T7" fmla="*/ 64 h 257"/>
                  <a:gd name="T8" fmla="*/ 708 w 73"/>
                  <a:gd name="T9" fmla="*/ 72 h 257"/>
                  <a:gd name="T10" fmla="*/ 708 w 73"/>
                  <a:gd name="T11" fmla="*/ 104 h 257"/>
                  <a:gd name="T12" fmla="*/ 393 w 73"/>
                  <a:gd name="T13" fmla="*/ 120 h 257"/>
                  <a:gd name="T14" fmla="*/ 286 w 73"/>
                  <a:gd name="T15" fmla="*/ 152 h 257"/>
                  <a:gd name="T16" fmla="*/ 286 w 73"/>
                  <a:gd name="T17" fmla="*/ 184 h 257"/>
                  <a:gd name="T18" fmla="*/ 708 w 73"/>
                  <a:gd name="T19" fmla="*/ 208 h 257"/>
                  <a:gd name="T20" fmla="*/ 907 w 73"/>
                  <a:gd name="T21" fmla="*/ 240 h 257"/>
                  <a:gd name="T22" fmla="*/ 603 w 73"/>
                  <a:gd name="T23" fmla="*/ 256 h 257"/>
                  <a:gd name="T24" fmla="*/ 907 w 73"/>
                  <a:gd name="T25" fmla="*/ 232 h 257"/>
                  <a:gd name="T26" fmla="*/ 514 w 73"/>
                  <a:gd name="T27" fmla="*/ 208 h 257"/>
                  <a:gd name="T28" fmla="*/ 286 w 73"/>
                  <a:gd name="T29" fmla="*/ 184 h 257"/>
                  <a:gd name="T30" fmla="*/ 393 w 73"/>
                  <a:gd name="T31" fmla="*/ 152 h 257"/>
                  <a:gd name="T32" fmla="*/ 708 w 73"/>
                  <a:gd name="T33" fmla="*/ 128 h 257"/>
                  <a:gd name="T34" fmla="*/ 1009 w 73"/>
                  <a:gd name="T35" fmla="*/ 96 h 257"/>
                  <a:gd name="T36" fmla="*/ 815 w 73"/>
                  <a:gd name="T37" fmla="*/ 72 h 257"/>
                  <a:gd name="T38" fmla="*/ 514 w 73"/>
                  <a:gd name="T39" fmla="*/ 48 h 257"/>
                  <a:gd name="T40" fmla="*/ 603 w 73"/>
                  <a:gd name="T41" fmla="*/ 24 h 257"/>
                  <a:gd name="T42" fmla="*/ 1009 w 73"/>
                  <a:gd name="T43" fmla="*/ 8 h 257"/>
                  <a:gd name="T44" fmla="*/ 603 w 73"/>
                  <a:gd name="T45" fmla="*/ 16 h 257"/>
                  <a:gd name="T46" fmla="*/ 208 w 73"/>
                  <a:gd name="T47" fmla="*/ 32 h 257"/>
                  <a:gd name="T48" fmla="*/ 514 w 73"/>
                  <a:gd name="T49" fmla="*/ 56 h 257"/>
                  <a:gd name="T50" fmla="*/ 907 w 73"/>
                  <a:gd name="T51" fmla="*/ 72 h 257"/>
                  <a:gd name="T52" fmla="*/ 1122 w 73"/>
                  <a:gd name="T53" fmla="*/ 96 h 257"/>
                  <a:gd name="T54" fmla="*/ 708 w 73"/>
                  <a:gd name="T55" fmla="*/ 120 h 257"/>
                  <a:gd name="T56" fmla="*/ 393 w 73"/>
                  <a:gd name="T57" fmla="*/ 136 h 257"/>
                  <a:gd name="T58" fmla="*/ 6 w 73"/>
                  <a:gd name="T59" fmla="*/ 160 h 257"/>
                  <a:gd name="T60" fmla="*/ 208 w 73"/>
                  <a:gd name="T61" fmla="*/ 176 h 257"/>
                  <a:gd name="T62" fmla="*/ 603 w 73"/>
                  <a:gd name="T63" fmla="*/ 200 h 257"/>
                  <a:gd name="T64" fmla="*/ 815 w 73"/>
                  <a:gd name="T65" fmla="*/ 232 h 257"/>
                  <a:gd name="T66" fmla="*/ 393 w 73"/>
                  <a:gd name="T67" fmla="*/ 256 h 2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3"/>
                  <a:gd name="T103" fmla="*/ 0 h 257"/>
                  <a:gd name="T104" fmla="*/ 73 w 73"/>
                  <a:gd name="T105" fmla="*/ 257 h 25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3" h="257">
                    <a:moveTo>
                      <a:pt x="72" y="0"/>
                    </a:moveTo>
                    <a:lnTo>
                      <a:pt x="60" y="0"/>
                    </a:lnTo>
                    <a:lnTo>
                      <a:pt x="48" y="8"/>
                    </a:lnTo>
                    <a:lnTo>
                      <a:pt x="36" y="16"/>
                    </a:lnTo>
                    <a:lnTo>
                      <a:pt x="24" y="24"/>
                    </a:lnTo>
                    <a:lnTo>
                      <a:pt x="12" y="40"/>
                    </a:lnTo>
                    <a:lnTo>
                      <a:pt x="6" y="56"/>
                    </a:lnTo>
                    <a:lnTo>
                      <a:pt x="18" y="64"/>
                    </a:lnTo>
                    <a:lnTo>
                      <a:pt x="30" y="64"/>
                    </a:lnTo>
                    <a:lnTo>
                      <a:pt x="42" y="72"/>
                    </a:lnTo>
                    <a:lnTo>
                      <a:pt x="48" y="88"/>
                    </a:lnTo>
                    <a:lnTo>
                      <a:pt x="42" y="104"/>
                    </a:lnTo>
                    <a:lnTo>
                      <a:pt x="36" y="120"/>
                    </a:lnTo>
                    <a:lnTo>
                      <a:pt x="24" y="120"/>
                    </a:lnTo>
                    <a:lnTo>
                      <a:pt x="18" y="136"/>
                    </a:lnTo>
                    <a:lnTo>
                      <a:pt x="18" y="152"/>
                    </a:lnTo>
                    <a:lnTo>
                      <a:pt x="18" y="168"/>
                    </a:lnTo>
                    <a:lnTo>
                      <a:pt x="18" y="184"/>
                    </a:lnTo>
                    <a:lnTo>
                      <a:pt x="30" y="208"/>
                    </a:lnTo>
                    <a:lnTo>
                      <a:pt x="42" y="208"/>
                    </a:lnTo>
                    <a:lnTo>
                      <a:pt x="48" y="224"/>
                    </a:lnTo>
                    <a:lnTo>
                      <a:pt x="54" y="240"/>
                    </a:lnTo>
                    <a:lnTo>
                      <a:pt x="48" y="256"/>
                    </a:lnTo>
                    <a:lnTo>
                      <a:pt x="36" y="256"/>
                    </a:lnTo>
                    <a:lnTo>
                      <a:pt x="48" y="248"/>
                    </a:lnTo>
                    <a:lnTo>
                      <a:pt x="54" y="232"/>
                    </a:lnTo>
                    <a:lnTo>
                      <a:pt x="42" y="216"/>
                    </a:lnTo>
                    <a:lnTo>
                      <a:pt x="30" y="208"/>
                    </a:lnTo>
                    <a:lnTo>
                      <a:pt x="18" y="200"/>
                    </a:lnTo>
                    <a:lnTo>
                      <a:pt x="18" y="184"/>
                    </a:lnTo>
                    <a:lnTo>
                      <a:pt x="18" y="168"/>
                    </a:lnTo>
                    <a:lnTo>
                      <a:pt x="24" y="152"/>
                    </a:lnTo>
                    <a:lnTo>
                      <a:pt x="30" y="136"/>
                    </a:lnTo>
                    <a:lnTo>
                      <a:pt x="42" y="128"/>
                    </a:lnTo>
                    <a:lnTo>
                      <a:pt x="48" y="112"/>
                    </a:lnTo>
                    <a:lnTo>
                      <a:pt x="60" y="96"/>
                    </a:lnTo>
                    <a:lnTo>
                      <a:pt x="60" y="80"/>
                    </a:lnTo>
                    <a:lnTo>
                      <a:pt x="48" y="72"/>
                    </a:lnTo>
                    <a:lnTo>
                      <a:pt x="36" y="64"/>
                    </a:lnTo>
                    <a:lnTo>
                      <a:pt x="30" y="48"/>
                    </a:lnTo>
                    <a:lnTo>
                      <a:pt x="24" y="32"/>
                    </a:lnTo>
                    <a:lnTo>
                      <a:pt x="36" y="24"/>
                    </a:lnTo>
                    <a:lnTo>
                      <a:pt x="48" y="16"/>
                    </a:lnTo>
                    <a:lnTo>
                      <a:pt x="60" y="8"/>
                    </a:lnTo>
                    <a:lnTo>
                      <a:pt x="48" y="8"/>
                    </a:lnTo>
                    <a:lnTo>
                      <a:pt x="36" y="16"/>
                    </a:lnTo>
                    <a:lnTo>
                      <a:pt x="24" y="24"/>
                    </a:lnTo>
                    <a:lnTo>
                      <a:pt x="12" y="32"/>
                    </a:lnTo>
                    <a:lnTo>
                      <a:pt x="18" y="48"/>
                    </a:lnTo>
                    <a:lnTo>
                      <a:pt x="30" y="56"/>
                    </a:lnTo>
                    <a:lnTo>
                      <a:pt x="42" y="56"/>
                    </a:lnTo>
                    <a:lnTo>
                      <a:pt x="54" y="72"/>
                    </a:lnTo>
                    <a:lnTo>
                      <a:pt x="66" y="80"/>
                    </a:lnTo>
                    <a:lnTo>
                      <a:pt x="66" y="96"/>
                    </a:lnTo>
                    <a:lnTo>
                      <a:pt x="54" y="104"/>
                    </a:lnTo>
                    <a:lnTo>
                      <a:pt x="42" y="120"/>
                    </a:lnTo>
                    <a:lnTo>
                      <a:pt x="30" y="120"/>
                    </a:lnTo>
                    <a:lnTo>
                      <a:pt x="24" y="136"/>
                    </a:lnTo>
                    <a:lnTo>
                      <a:pt x="12" y="144"/>
                    </a:lnTo>
                    <a:lnTo>
                      <a:pt x="6" y="160"/>
                    </a:lnTo>
                    <a:lnTo>
                      <a:pt x="0" y="176"/>
                    </a:lnTo>
                    <a:lnTo>
                      <a:pt x="12" y="176"/>
                    </a:lnTo>
                    <a:lnTo>
                      <a:pt x="24" y="184"/>
                    </a:lnTo>
                    <a:lnTo>
                      <a:pt x="36" y="200"/>
                    </a:lnTo>
                    <a:lnTo>
                      <a:pt x="42" y="216"/>
                    </a:lnTo>
                    <a:lnTo>
                      <a:pt x="48" y="232"/>
                    </a:lnTo>
                    <a:lnTo>
                      <a:pt x="36" y="248"/>
                    </a:lnTo>
                    <a:lnTo>
                      <a:pt x="24" y="256"/>
                    </a:lnTo>
                  </a:path>
                </a:pathLst>
              </a:custGeom>
              <a:noFill/>
              <a:ln w="25400" cap="rnd">
                <a:solidFill>
                  <a:srgbClr val="D9D9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30809" name="Freeform 56"/>
              <p:cNvSpPr>
                <a:spLocks/>
              </p:cNvSpPr>
              <p:nvPr/>
            </p:nvSpPr>
            <p:spPr bwMode="auto">
              <a:xfrm>
                <a:off x="617" y="997"/>
                <a:ext cx="54" cy="65"/>
              </a:xfrm>
              <a:custGeom>
                <a:avLst/>
                <a:gdLst>
                  <a:gd name="T0" fmla="*/ 682 w 51"/>
                  <a:gd name="T1" fmla="*/ 0 h 65"/>
                  <a:gd name="T2" fmla="*/ 1016 w 51"/>
                  <a:gd name="T3" fmla="*/ 10 h 65"/>
                  <a:gd name="T4" fmla="*/ 1016 w 51"/>
                  <a:gd name="T5" fmla="*/ 14 h 65"/>
                  <a:gd name="T6" fmla="*/ 1016 w 51"/>
                  <a:gd name="T7" fmla="*/ 18 h 65"/>
                  <a:gd name="T8" fmla="*/ 1016 w 51"/>
                  <a:gd name="T9" fmla="*/ 22 h 65"/>
                  <a:gd name="T10" fmla="*/ 991 w 51"/>
                  <a:gd name="T11" fmla="*/ 26 h 65"/>
                  <a:gd name="T12" fmla="*/ 959 w 51"/>
                  <a:gd name="T13" fmla="*/ 30 h 65"/>
                  <a:gd name="T14" fmla="*/ 907 w 51"/>
                  <a:gd name="T15" fmla="*/ 34 h 65"/>
                  <a:gd name="T16" fmla="*/ 857 w 51"/>
                  <a:gd name="T17" fmla="*/ 38 h 65"/>
                  <a:gd name="T18" fmla="*/ 809 w 51"/>
                  <a:gd name="T19" fmla="*/ 42 h 65"/>
                  <a:gd name="T20" fmla="*/ 764 w 51"/>
                  <a:gd name="T21" fmla="*/ 46 h 65"/>
                  <a:gd name="T22" fmla="*/ 682 w 51"/>
                  <a:gd name="T23" fmla="*/ 48 h 65"/>
                  <a:gd name="T24" fmla="*/ 682 w 51"/>
                  <a:gd name="T25" fmla="*/ 52 h 65"/>
                  <a:gd name="T26" fmla="*/ 608 w 51"/>
                  <a:gd name="T27" fmla="*/ 54 h 65"/>
                  <a:gd name="T28" fmla="*/ 542 w 51"/>
                  <a:gd name="T29" fmla="*/ 58 h 65"/>
                  <a:gd name="T30" fmla="*/ 432 w 51"/>
                  <a:gd name="T31" fmla="*/ 62 h 65"/>
                  <a:gd name="T32" fmla="*/ 344 w 51"/>
                  <a:gd name="T33" fmla="*/ 62 h 65"/>
                  <a:gd name="T34" fmla="*/ 274 w 51"/>
                  <a:gd name="T35" fmla="*/ 64 h 65"/>
                  <a:gd name="T36" fmla="*/ 218 w 51"/>
                  <a:gd name="T37" fmla="*/ 64 h 65"/>
                  <a:gd name="T38" fmla="*/ 6 w 51"/>
                  <a:gd name="T39" fmla="*/ 62 h 65"/>
                  <a:gd name="T40" fmla="*/ 2 w 51"/>
                  <a:gd name="T41" fmla="*/ 58 h 65"/>
                  <a:gd name="T42" fmla="*/ 2 w 51"/>
                  <a:gd name="T43" fmla="*/ 54 h 65"/>
                  <a:gd name="T44" fmla="*/ 0 w 51"/>
                  <a:gd name="T45" fmla="*/ 50 h 65"/>
                  <a:gd name="T46" fmla="*/ 0 w 51"/>
                  <a:gd name="T47" fmla="*/ 46 h 65"/>
                  <a:gd name="T48" fmla="*/ 0 w 51"/>
                  <a:gd name="T49" fmla="*/ 40 h 65"/>
                  <a:gd name="T50" fmla="*/ 0 w 51"/>
                  <a:gd name="T51" fmla="*/ 36 h 65"/>
                  <a:gd name="T52" fmla="*/ 2 w 51"/>
                  <a:gd name="T53" fmla="*/ 32 h 65"/>
                  <a:gd name="T54" fmla="*/ 4 w 51"/>
                  <a:gd name="T55" fmla="*/ 28 h 65"/>
                  <a:gd name="T56" fmla="*/ 6 w 51"/>
                  <a:gd name="T57" fmla="*/ 24 h 65"/>
                  <a:gd name="T58" fmla="*/ 245 w 51"/>
                  <a:gd name="T59" fmla="*/ 22 h 65"/>
                  <a:gd name="T60" fmla="*/ 274 w 51"/>
                  <a:gd name="T61" fmla="*/ 18 h 65"/>
                  <a:gd name="T62" fmla="*/ 344 w 51"/>
                  <a:gd name="T63" fmla="*/ 16 h 65"/>
                  <a:gd name="T64" fmla="*/ 432 w 51"/>
                  <a:gd name="T65" fmla="*/ 12 h 65"/>
                  <a:gd name="T66" fmla="*/ 682 w 51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"/>
                  <a:gd name="T103" fmla="*/ 0 h 65"/>
                  <a:gd name="T104" fmla="*/ 51 w 51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" h="65">
                    <a:moveTo>
                      <a:pt x="34" y="0"/>
                    </a:moveTo>
                    <a:lnTo>
                      <a:pt x="50" y="10"/>
                    </a:lnTo>
                    <a:lnTo>
                      <a:pt x="50" y="14"/>
                    </a:lnTo>
                    <a:lnTo>
                      <a:pt x="50" y="18"/>
                    </a:lnTo>
                    <a:lnTo>
                      <a:pt x="50" y="22"/>
                    </a:lnTo>
                    <a:lnTo>
                      <a:pt x="48" y="26"/>
                    </a:lnTo>
                    <a:lnTo>
                      <a:pt x="46" y="30"/>
                    </a:lnTo>
                    <a:lnTo>
                      <a:pt x="44" y="34"/>
                    </a:lnTo>
                    <a:lnTo>
                      <a:pt x="42" y="38"/>
                    </a:lnTo>
                    <a:lnTo>
                      <a:pt x="40" y="42"/>
                    </a:lnTo>
                    <a:lnTo>
                      <a:pt x="38" y="46"/>
                    </a:lnTo>
                    <a:lnTo>
                      <a:pt x="34" y="48"/>
                    </a:lnTo>
                    <a:lnTo>
                      <a:pt x="34" y="52"/>
                    </a:lnTo>
                    <a:lnTo>
                      <a:pt x="30" y="54"/>
                    </a:lnTo>
                    <a:lnTo>
                      <a:pt x="26" y="58"/>
                    </a:lnTo>
                    <a:lnTo>
                      <a:pt x="22" y="62"/>
                    </a:lnTo>
                    <a:lnTo>
                      <a:pt x="18" y="62"/>
                    </a:lnTo>
                    <a:lnTo>
                      <a:pt x="14" y="64"/>
                    </a:lnTo>
                    <a:lnTo>
                      <a:pt x="10" y="64"/>
                    </a:lnTo>
                    <a:lnTo>
                      <a:pt x="6" y="62"/>
                    </a:lnTo>
                    <a:lnTo>
                      <a:pt x="2" y="58"/>
                    </a:lnTo>
                    <a:lnTo>
                      <a:pt x="2" y="54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2" y="32"/>
                    </a:lnTo>
                    <a:lnTo>
                      <a:pt x="4" y="28"/>
                    </a:lnTo>
                    <a:lnTo>
                      <a:pt x="6" y="24"/>
                    </a:lnTo>
                    <a:lnTo>
                      <a:pt x="12" y="22"/>
                    </a:lnTo>
                    <a:lnTo>
                      <a:pt x="14" y="18"/>
                    </a:lnTo>
                    <a:lnTo>
                      <a:pt x="18" y="16"/>
                    </a:lnTo>
                    <a:lnTo>
                      <a:pt x="22" y="12"/>
                    </a:lnTo>
                    <a:lnTo>
                      <a:pt x="34" y="0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13"/>
              </a:p>
            </p:txBody>
          </p:sp>
        </p:grpSp>
        <p:sp>
          <p:nvSpPr>
            <p:cNvPr id="30800" name="Rectangle 57"/>
            <p:cNvSpPr>
              <a:spLocks noChangeArrowheads="1"/>
            </p:cNvSpPr>
            <p:nvPr/>
          </p:nvSpPr>
          <p:spPr bwMode="auto">
            <a:xfrm>
              <a:off x="151" y="440"/>
              <a:ext cx="10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1200" b="1" dirty="0">
                  <a:latin typeface="Arial Rounded MT Bold" panose="020F0704030504030204" pitchFamily="34" charset="77"/>
                </a:rPr>
                <a:t>TNF</a:t>
              </a:r>
              <a:r>
                <a:rPr lang="en-US" sz="1200" b="1" dirty="0">
                  <a:latin typeface="Symbol" charset="0"/>
                </a:rPr>
                <a:t></a:t>
              </a:r>
              <a:r>
                <a:rPr lang="en-US" sz="1200" b="1" dirty="0"/>
                <a:t> </a:t>
              </a:r>
              <a:r>
                <a:rPr lang="en-US" sz="1200" b="1" dirty="0">
                  <a:latin typeface="Arial Rounded MT Bold" panose="020F0704030504030204" pitchFamily="34" charset="77"/>
                </a:rPr>
                <a:t>and IL-1</a:t>
              </a:r>
              <a:r>
                <a:rPr lang="en-US" sz="1050" b="1" dirty="0">
                  <a:latin typeface="Symbol" charset="0"/>
                </a:rPr>
                <a:t></a:t>
              </a:r>
              <a:endParaRPr lang="en-US" sz="1050" b="1" dirty="0"/>
            </a:p>
          </p:txBody>
        </p:sp>
        <p:sp>
          <p:nvSpPr>
            <p:cNvPr id="30801" name="Rectangle 59"/>
            <p:cNvSpPr>
              <a:spLocks noChangeArrowheads="1"/>
            </p:cNvSpPr>
            <p:nvPr/>
          </p:nvSpPr>
          <p:spPr bwMode="auto">
            <a:xfrm>
              <a:off x="1102" y="564"/>
              <a:ext cx="14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1050" b="1" dirty="0">
                  <a:latin typeface="Arial Rounded MT Bold" panose="020F0704030504030204" pitchFamily="34" charset="77"/>
                </a:rPr>
                <a:t>Ischemia/Reperfusion   </a:t>
              </a:r>
              <a:endParaRPr lang="en-US" sz="900" b="1" dirty="0">
                <a:latin typeface="Arial Rounded MT Bold" panose="020F0704030504030204" pitchFamily="34" charset="77"/>
              </a:endParaRPr>
            </a:p>
          </p:txBody>
        </p:sp>
        <p:sp>
          <p:nvSpPr>
            <p:cNvPr id="30802" name="Rectangle 60"/>
            <p:cNvSpPr>
              <a:spLocks noChangeArrowheads="1"/>
            </p:cNvSpPr>
            <p:nvPr/>
          </p:nvSpPr>
          <p:spPr bwMode="auto">
            <a:xfrm>
              <a:off x="1639" y="750"/>
              <a:ext cx="9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  <a:latin typeface="Arial Rounded MT Bold" panose="020F0704030504030204" pitchFamily="34" charset="77"/>
                </a:rPr>
                <a:t>Physical stress</a:t>
              </a:r>
              <a:endParaRPr lang="en-US" sz="900" b="1" dirty="0">
                <a:solidFill>
                  <a:srgbClr val="FFFFFF"/>
                </a:solidFill>
                <a:latin typeface="Arial Rounded MT Bold" panose="020F0704030504030204" pitchFamily="34" charset="77"/>
              </a:endParaRPr>
            </a:p>
          </p:txBody>
        </p:sp>
      </p:grpSp>
      <p:grpSp>
        <p:nvGrpSpPr>
          <p:cNvPr id="24" name="Group 78"/>
          <p:cNvGrpSpPr>
            <a:grpSpLocks/>
          </p:cNvGrpSpPr>
          <p:nvPr/>
        </p:nvGrpSpPr>
        <p:grpSpPr bwMode="auto">
          <a:xfrm>
            <a:off x="3758805" y="2131721"/>
            <a:ext cx="1308497" cy="1258490"/>
            <a:chOff x="917" y="731"/>
            <a:chExt cx="1099" cy="1057"/>
          </a:xfrm>
        </p:grpSpPr>
        <p:sp>
          <p:nvSpPr>
            <p:cNvPr id="13344" name="Line 49"/>
            <p:cNvSpPr>
              <a:spLocks noChangeShapeType="1"/>
            </p:cNvSpPr>
            <p:nvPr/>
          </p:nvSpPr>
          <p:spPr bwMode="auto">
            <a:xfrm>
              <a:off x="917" y="1288"/>
              <a:ext cx="307" cy="248"/>
            </a:xfrm>
            <a:prstGeom prst="line">
              <a:avLst/>
            </a:prstGeom>
            <a:noFill/>
            <a:ln w="57150" cmpd="sng">
              <a:solidFill>
                <a:srgbClr val="FF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27" name="AutoShape 58"/>
            <p:cNvSpPr>
              <a:spLocks noChangeArrowheads="1"/>
            </p:cNvSpPr>
            <p:nvPr/>
          </p:nvSpPr>
          <p:spPr bwMode="auto">
            <a:xfrm>
              <a:off x="1066" y="1604"/>
              <a:ext cx="656" cy="184"/>
            </a:xfrm>
            <a:prstGeom prst="roundRect">
              <a:avLst>
                <a:gd name="adj" fmla="val 49995"/>
              </a:avLst>
            </a:prstGeom>
            <a:solidFill>
              <a:schemeClr val="tx2">
                <a:lumMod val="85000"/>
              </a:schemeClr>
            </a:solidFill>
            <a:ln w="57150" cmpd="sng">
              <a:solidFill>
                <a:srgbClr val="FFFF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67865" tIns="33338" rIns="67865" bIns="33338" anchor="ctr"/>
            <a:lstStyle/>
            <a:p>
              <a:pPr algn="ctr"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Kinases</a:t>
              </a:r>
            </a:p>
          </p:txBody>
        </p:sp>
        <p:sp>
          <p:nvSpPr>
            <p:cNvPr id="13346" name="Line 62"/>
            <p:cNvSpPr>
              <a:spLocks noChangeShapeType="1"/>
            </p:cNvSpPr>
            <p:nvPr/>
          </p:nvSpPr>
          <p:spPr bwMode="auto">
            <a:xfrm flipH="1">
              <a:off x="1675" y="912"/>
              <a:ext cx="341" cy="640"/>
            </a:xfrm>
            <a:prstGeom prst="line">
              <a:avLst/>
            </a:prstGeom>
            <a:noFill/>
            <a:ln w="57150" cmpd="sng">
              <a:solidFill>
                <a:srgbClr val="FF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3347" name="Line 63"/>
            <p:cNvSpPr>
              <a:spLocks noChangeShapeType="1"/>
            </p:cNvSpPr>
            <p:nvPr/>
          </p:nvSpPr>
          <p:spPr bwMode="auto">
            <a:xfrm flipH="1">
              <a:off x="1369" y="731"/>
              <a:ext cx="258" cy="821"/>
            </a:xfrm>
            <a:prstGeom prst="line">
              <a:avLst/>
            </a:prstGeom>
            <a:noFill/>
            <a:ln w="57150" cmpd="sng">
              <a:solidFill>
                <a:srgbClr val="FF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130"/>
          <p:cNvGrpSpPr>
            <a:grpSpLocks/>
          </p:cNvGrpSpPr>
          <p:nvPr/>
        </p:nvGrpSpPr>
        <p:grpSpPr bwMode="auto">
          <a:xfrm>
            <a:off x="3654626" y="4737993"/>
            <a:ext cx="1875924" cy="1220395"/>
            <a:chOff x="1690138" y="5403605"/>
            <a:chExt cx="2501231" cy="1339723"/>
          </a:xfrm>
        </p:grpSpPr>
        <p:sp>
          <p:nvSpPr>
            <p:cNvPr id="128" name="Rounded Rectangle 127"/>
            <p:cNvSpPr/>
            <p:nvPr/>
          </p:nvSpPr>
          <p:spPr bwMode="auto">
            <a:xfrm>
              <a:off x="1690138" y="5867029"/>
              <a:ext cx="1257300" cy="87629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28000"/>
              </a:schemeClr>
            </a:solidFill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tIns="0" bIns="0" anchor="ctr" anchorCtr="1"/>
            <a:lstStyle/>
            <a:p>
              <a:pPr>
                <a:defRPr/>
              </a:pPr>
              <a:endParaRPr lang="en-US" sz="1013" dirty="0">
                <a:solidFill>
                  <a:srgbClr val="000000"/>
                </a:solidFill>
                <a:latin typeface="Helvetica" pitchFamily="-110" charset="0"/>
              </a:endParaRPr>
            </a:p>
          </p:txBody>
        </p:sp>
        <p:sp>
          <p:nvSpPr>
            <p:cNvPr id="30786" name="Rounded Rectangle 129"/>
            <p:cNvSpPr>
              <a:spLocks noChangeArrowheads="1"/>
            </p:cNvSpPr>
            <p:nvPr/>
          </p:nvSpPr>
          <p:spPr bwMode="auto">
            <a:xfrm>
              <a:off x="2934069" y="5403605"/>
              <a:ext cx="1257300" cy="723900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27843"/>
              </a:srgbClr>
            </a:solidFill>
            <a:ln w="57150">
              <a:solidFill>
                <a:srgbClr val="008000"/>
              </a:solidFill>
              <a:prstDash val="sysDash"/>
              <a:round/>
              <a:headEnd/>
              <a:tailEnd/>
            </a:ln>
          </p:spPr>
          <p:txBody>
            <a:bodyPr tIns="0" bIns="0" anchor="ctr" anchorCtr="1"/>
            <a:lstStyle/>
            <a:p>
              <a:endParaRPr lang="en-US" sz="1013" dirty="0">
                <a:solidFill>
                  <a:srgbClr val="000000"/>
                </a:solidFill>
              </a:endParaRPr>
            </a:p>
          </p:txBody>
        </p:sp>
      </p:grpSp>
      <p:sp>
        <p:nvSpPr>
          <p:cNvPr id="30748" name="TextBox 22"/>
          <p:cNvSpPr txBox="1">
            <a:spLocks noChangeArrowheads="1"/>
          </p:cNvSpPr>
          <p:nvPr/>
        </p:nvSpPr>
        <p:spPr bwMode="auto">
          <a:xfrm>
            <a:off x="2661050" y="173762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26" name="Group 136"/>
          <p:cNvGrpSpPr>
            <a:grpSpLocks/>
          </p:cNvGrpSpPr>
          <p:nvPr/>
        </p:nvGrpSpPr>
        <p:grpSpPr bwMode="auto">
          <a:xfrm>
            <a:off x="8409385" y="3161749"/>
            <a:ext cx="852488" cy="1245261"/>
            <a:chOff x="7656513" y="2838629"/>
            <a:chExt cx="1136650" cy="1660348"/>
          </a:xfrm>
        </p:grpSpPr>
        <p:grpSp>
          <p:nvGrpSpPr>
            <p:cNvPr id="30778" name="Group 128"/>
            <p:cNvGrpSpPr>
              <a:grpSpLocks/>
            </p:cNvGrpSpPr>
            <p:nvPr/>
          </p:nvGrpSpPr>
          <p:grpSpPr bwMode="auto">
            <a:xfrm>
              <a:off x="7656513" y="2838629"/>
              <a:ext cx="1136650" cy="1660348"/>
              <a:chOff x="7656513" y="2838649"/>
              <a:chExt cx="1136650" cy="1660327"/>
            </a:xfrm>
          </p:grpSpPr>
          <p:sp>
            <p:nvSpPr>
              <p:cNvPr id="30780" name="Rectangle 88"/>
              <p:cNvSpPr>
                <a:spLocks noChangeArrowheads="1"/>
              </p:cNvSpPr>
              <p:nvPr/>
            </p:nvSpPr>
            <p:spPr bwMode="auto">
              <a:xfrm>
                <a:off x="7857750" y="4075113"/>
                <a:ext cx="734174" cy="305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5" tIns="33338" rIns="67865" bIns="33338">
                <a:spAutoFit/>
              </a:bodyPr>
              <a:lstStyle/>
              <a:p>
                <a:pPr algn="ctr"/>
                <a:r>
                  <a:rPr lang="en-US" sz="1050" b="1" dirty="0">
                    <a:latin typeface="Arial Rounded MT Bold" panose="020F0704030504030204" pitchFamily="34" charset="77"/>
                  </a:rPr>
                  <a:t>mRNA</a:t>
                </a:r>
              </a:p>
            </p:txBody>
          </p:sp>
          <p:sp>
            <p:nvSpPr>
              <p:cNvPr id="15422" name="Freeform 89"/>
              <p:cNvSpPr>
                <a:spLocks/>
              </p:cNvSpPr>
              <p:nvPr/>
            </p:nvSpPr>
            <p:spPr bwMode="auto">
              <a:xfrm>
                <a:off x="7656513" y="4306888"/>
                <a:ext cx="1136650" cy="192088"/>
              </a:xfrm>
              <a:custGeom>
                <a:avLst/>
                <a:gdLst>
                  <a:gd name="T0" fmla="*/ 97 w 673"/>
                  <a:gd name="T1" fmla="*/ 72 h 121"/>
                  <a:gd name="T2" fmla="*/ 0 w 673"/>
                  <a:gd name="T3" fmla="*/ 80 h 121"/>
                  <a:gd name="T4" fmla="*/ 97 w 673"/>
                  <a:gd name="T5" fmla="*/ 80 h 121"/>
                  <a:gd name="T6" fmla="*/ 204 w 673"/>
                  <a:gd name="T7" fmla="*/ 72 h 121"/>
                  <a:gd name="T8" fmla="*/ 303 w 673"/>
                  <a:gd name="T9" fmla="*/ 64 h 121"/>
                  <a:gd name="T10" fmla="*/ 466 w 673"/>
                  <a:gd name="T11" fmla="*/ 64 h 121"/>
                  <a:gd name="T12" fmla="*/ 514 w 673"/>
                  <a:gd name="T13" fmla="*/ 48 h 121"/>
                  <a:gd name="T14" fmla="*/ 619 w 673"/>
                  <a:gd name="T15" fmla="*/ 40 h 121"/>
                  <a:gd name="T16" fmla="*/ 720 w 673"/>
                  <a:gd name="T17" fmla="*/ 40 h 121"/>
                  <a:gd name="T18" fmla="*/ 816 w 673"/>
                  <a:gd name="T19" fmla="*/ 48 h 121"/>
                  <a:gd name="T20" fmla="*/ 868 w 673"/>
                  <a:gd name="T21" fmla="*/ 72 h 121"/>
                  <a:gd name="T22" fmla="*/ 922 w 673"/>
                  <a:gd name="T23" fmla="*/ 88 h 121"/>
                  <a:gd name="T24" fmla="*/ 1028 w 673"/>
                  <a:gd name="T25" fmla="*/ 88 h 121"/>
                  <a:gd name="T26" fmla="*/ 1127 w 673"/>
                  <a:gd name="T27" fmla="*/ 88 h 121"/>
                  <a:gd name="T28" fmla="*/ 1229 w 673"/>
                  <a:gd name="T29" fmla="*/ 80 h 121"/>
                  <a:gd name="T30" fmla="*/ 1335 w 673"/>
                  <a:gd name="T31" fmla="*/ 64 h 121"/>
                  <a:gd name="T32" fmla="*/ 1428 w 673"/>
                  <a:gd name="T33" fmla="*/ 56 h 121"/>
                  <a:gd name="T34" fmla="*/ 1537 w 673"/>
                  <a:gd name="T35" fmla="*/ 48 h 121"/>
                  <a:gd name="T36" fmla="*/ 1636 w 673"/>
                  <a:gd name="T37" fmla="*/ 48 h 121"/>
                  <a:gd name="T38" fmla="*/ 1688 w 673"/>
                  <a:gd name="T39" fmla="*/ 64 h 121"/>
                  <a:gd name="T40" fmla="*/ 1688 w 673"/>
                  <a:gd name="T41" fmla="*/ 80 h 121"/>
                  <a:gd name="T42" fmla="*/ 1795 w 673"/>
                  <a:gd name="T43" fmla="*/ 80 h 121"/>
                  <a:gd name="T44" fmla="*/ 1893 w 673"/>
                  <a:gd name="T45" fmla="*/ 80 h 121"/>
                  <a:gd name="T46" fmla="*/ 2004 w 673"/>
                  <a:gd name="T47" fmla="*/ 72 h 121"/>
                  <a:gd name="T48" fmla="*/ 2060 w 673"/>
                  <a:gd name="T49" fmla="*/ 48 h 121"/>
                  <a:gd name="T50" fmla="*/ 2103 w 673"/>
                  <a:gd name="T51" fmla="*/ 32 h 121"/>
                  <a:gd name="T52" fmla="*/ 2253 w 673"/>
                  <a:gd name="T53" fmla="*/ 24 h 121"/>
                  <a:gd name="T54" fmla="*/ 2301 w 673"/>
                  <a:gd name="T55" fmla="*/ 8 h 121"/>
                  <a:gd name="T56" fmla="*/ 2467 w 673"/>
                  <a:gd name="T57" fmla="*/ 8 h 121"/>
                  <a:gd name="T58" fmla="*/ 2567 w 673"/>
                  <a:gd name="T59" fmla="*/ 0 h 121"/>
                  <a:gd name="T60" fmla="*/ 2665 w 673"/>
                  <a:gd name="T61" fmla="*/ 104 h 121"/>
                  <a:gd name="T62" fmla="*/ 2665 w 673"/>
                  <a:gd name="T63" fmla="*/ 120 h 121"/>
                  <a:gd name="T64" fmla="*/ 2665 w 673"/>
                  <a:gd name="T65" fmla="*/ 104 h 121"/>
                  <a:gd name="T66" fmla="*/ 2727 w 673"/>
                  <a:gd name="T67" fmla="*/ 88 h 121"/>
                  <a:gd name="T68" fmla="*/ 2769 w 673"/>
                  <a:gd name="T69" fmla="*/ 72 h 121"/>
                  <a:gd name="T70" fmla="*/ 2821 w 673"/>
                  <a:gd name="T71" fmla="*/ 56 h 121"/>
                  <a:gd name="T72" fmla="*/ 2921 w 673"/>
                  <a:gd name="T73" fmla="*/ 48 h 121"/>
                  <a:gd name="T74" fmla="*/ 3033 w 673"/>
                  <a:gd name="T75" fmla="*/ 40 h 121"/>
                  <a:gd name="T76" fmla="*/ 3124 w 673"/>
                  <a:gd name="T77" fmla="*/ 40 h 121"/>
                  <a:gd name="T78" fmla="*/ 3234 w 673"/>
                  <a:gd name="T79" fmla="*/ 40 h 121"/>
                  <a:gd name="T80" fmla="*/ 3334 w 673"/>
                  <a:gd name="T81" fmla="*/ 48 h 121"/>
                  <a:gd name="T82" fmla="*/ 3388 w 673"/>
                  <a:gd name="T83" fmla="*/ 64 h 121"/>
                  <a:gd name="T84" fmla="*/ 3493 w 673"/>
                  <a:gd name="T85" fmla="*/ 64 h 121"/>
                  <a:gd name="T86" fmla="*/ 3536 w 673"/>
                  <a:gd name="T87" fmla="*/ 80 h 121"/>
                  <a:gd name="T88" fmla="*/ 3687 w 673"/>
                  <a:gd name="T89" fmla="*/ 80 h 121"/>
                  <a:gd name="T90" fmla="*/ 3845 w 673"/>
                  <a:gd name="T91" fmla="*/ 80 h 121"/>
                  <a:gd name="T92" fmla="*/ 3953 w 673"/>
                  <a:gd name="T93" fmla="*/ 80 h 121"/>
                  <a:gd name="T94" fmla="*/ 4102 w 673"/>
                  <a:gd name="T95" fmla="*/ 80 h 121"/>
                  <a:gd name="T96" fmla="*/ 4207 w 673"/>
                  <a:gd name="T97" fmla="*/ 80 h 121"/>
                  <a:gd name="T98" fmla="*/ 4312 w 673"/>
                  <a:gd name="T99" fmla="*/ 72 h 1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3"/>
                  <a:gd name="T151" fmla="*/ 0 h 121"/>
                  <a:gd name="T152" fmla="*/ 673 w 673"/>
                  <a:gd name="T153" fmla="*/ 121 h 1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3" h="121">
                    <a:moveTo>
                      <a:pt x="16" y="72"/>
                    </a:moveTo>
                    <a:lnTo>
                      <a:pt x="0" y="80"/>
                    </a:lnTo>
                    <a:lnTo>
                      <a:pt x="16" y="80"/>
                    </a:lnTo>
                    <a:lnTo>
                      <a:pt x="32" y="72"/>
                    </a:lnTo>
                    <a:lnTo>
                      <a:pt x="48" y="64"/>
                    </a:lnTo>
                    <a:lnTo>
                      <a:pt x="72" y="64"/>
                    </a:lnTo>
                    <a:lnTo>
                      <a:pt x="80" y="48"/>
                    </a:lnTo>
                    <a:lnTo>
                      <a:pt x="96" y="40"/>
                    </a:lnTo>
                    <a:lnTo>
                      <a:pt x="112" y="40"/>
                    </a:lnTo>
                    <a:lnTo>
                      <a:pt x="128" y="48"/>
                    </a:lnTo>
                    <a:lnTo>
                      <a:pt x="136" y="72"/>
                    </a:lnTo>
                    <a:lnTo>
                      <a:pt x="144" y="88"/>
                    </a:lnTo>
                    <a:lnTo>
                      <a:pt x="160" y="88"/>
                    </a:lnTo>
                    <a:lnTo>
                      <a:pt x="176" y="88"/>
                    </a:lnTo>
                    <a:lnTo>
                      <a:pt x="192" y="80"/>
                    </a:lnTo>
                    <a:lnTo>
                      <a:pt x="208" y="64"/>
                    </a:lnTo>
                    <a:lnTo>
                      <a:pt x="224" y="56"/>
                    </a:lnTo>
                    <a:lnTo>
                      <a:pt x="240" y="48"/>
                    </a:lnTo>
                    <a:lnTo>
                      <a:pt x="256" y="48"/>
                    </a:lnTo>
                    <a:lnTo>
                      <a:pt x="264" y="64"/>
                    </a:lnTo>
                    <a:lnTo>
                      <a:pt x="264" y="80"/>
                    </a:lnTo>
                    <a:lnTo>
                      <a:pt x="280" y="80"/>
                    </a:lnTo>
                    <a:lnTo>
                      <a:pt x="296" y="80"/>
                    </a:lnTo>
                    <a:lnTo>
                      <a:pt x="312" y="72"/>
                    </a:lnTo>
                    <a:lnTo>
                      <a:pt x="320" y="48"/>
                    </a:lnTo>
                    <a:lnTo>
                      <a:pt x="328" y="32"/>
                    </a:lnTo>
                    <a:lnTo>
                      <a:pt x="352" y="24"/>
                    </a:lnTo>
                    <a:lnTo>
                      <a:pt x="360" y="8"/>
                    </a:lnTo>
                    <a:lnTo>
                      <a:pt x="384" y="8"/>
                    </a:lnTo>
                    <a:lnTo>
                      <a:pt x="400" y="0"/>
                    </a:lnTo>
                    <a:lnTo>
                      <a:pt x="416" y="104"/>
                    </a:lnTo>
                    <a:lnTo>
                      <a:pt x="416" y="120"/>
                    </a:lnTo>
                    <a:lnTo>
                      <a:pt x="416" y="104"/>
                    </a:lnTo>
                    <a:lnTo>
                      <a:pt x="424" y="88"/>
                    </a:lnTo>
                    <a:lnTo>
                      <a:pt x="432" y="72"/>
                    </a:lnTo>
                    <a:lnTo>
                      <a:pt x="440" y="56"/>
                    </a:lnTo>
                    <a:lnTo>
                      <a:pt x="456" y="48"/>
                    </a:lnTo>
                    <a:lnTo>
                      <a:pt x="472" y="40"/>
                    </a:lnTo>
                    <a:lnTo>
                      <a:pt x="488" y="40"/>
                    </a:lnTo>
                    <a:lnTo>
                      <a:pt x="504" y="40"/>
                    </a:lnTo>
                    <a:lnTo>
                      <a:pt x="520" y="48"/>
                    </a:lnTo>
                    <a:lnTo>
                      <a:pt x="528" y="64"/>
                    </a:lnTo>
                    <a:lnTo>
                      <a:pt x="544" y="64"/>
                    </a:lnTo>
                    <a:lnTo>
                      <a:pt x="552" y="80"/>
                    </a:lnTo>
                    <a:lnTo>
                      <a:pt x="576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40" y="80"/>
                    </a:lnTo>
                    <a:lnTo>
                      <a:pt x="656" y="80"/>
                    </a:lnTo>
                    <a:lnTo>
                      <a:pt x="672" y="72"/>
                    </a:lnTo>
                  </a:path>
                </a:pathLst>
              </a:custGeom>
              <a:noFill/>
              <a:ln w="50800" cap="rnd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784" name="Rectangle 90"/>
              <p:cNvSpPr>
                <a:spLocks noChangeArrowheads="1"/>
              </p:cNvSpPr>
              <p:nvPr/>
            </p:nvSpPr>
            <p:spPr bwMode="auto">
              <a:xfrm>
                <a:off x="7821866" y="2838649"/>
                <a:ext cx="797656" cy="623497"/>
              </a:xfrm>
              <a:prstGeom prst="rect">
                <a:avLst/>
              </a:prstGeom>
              <a:solidFill>
                <a:srgbClr val="F2F2F2"/>
              </a:solidFill>
              <a:ln w="9525">
                <a:solidFill>
                  <a:srgbClr val="BFBFBF"/>
                </a:solidFill>
                <a:miter lim="800000"/>
                <a:headEnd/>
                <a:tailEnd/>
              </a:ln>
            </p:spPr>
            <p:txBody>
              <a:bodyPr wrap="square" tIns="0" bIns="0" anchor="ctr" anchorCtr="1">
                <a:spAutoFit/>
              </a:bodyPr>
              <a:lstStyle/>
              <a:p>
                <a:pPr algn="ctr"/>
                <a:r>
                  <a:rPr lang="en-US" sz="1013" b="1" dirty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</a:rPr>
                  <a:t>TNF</a:t>
                </a:r>
                <a:r>
                  <a:rPr lang="en-US" sz="1013" b="1" dirty="0">
                    <a:solidFill>
                      <a:srgbClr val="000000"/>
                    </a:solidFill>
                    <a:latin typeface="Symbol" charset="0"/>
                  </a:rPr>
                  <a:t>-</a:t>
                </a:r>
              </a:p>
              <a:p>
                <a:pPr algn="ctr"/>
                <a:r>
                  <a:rPr lang="en-US" sz="1013" b="1" dirty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</a:rPr>
                  <a:t>IL-1</a:t>
                </a:r>
                <a:r>
                  <a:rPr lang="en-US" sz="1013" b="1" dirty="0">
                    <a:solidFill>
                      <a:srgbClr val="000000"/>
                    </a:solidFill>
                    <a:latin typeface="Symbol" charset="0"/>
                  </a:rPr>
                  <a:t></a:t>
                </a:r>
                <a:endParaRPr lang="en-US" sz="1013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013" b="1" dirty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</a:rPr>
                  <a:t>IL-6</a:t>
                </a:r>
                <a:endParaRPr lang="en-US" sz="1013" b="1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34" name="Straight Arrow Connector 133"/>
            <p:cNvCxnSpPr>
              <a:cxnSpLocks/>
              <a:endCxn id="30784" idx="2"/>
            </p:cNvCxnSpPr>
            <p:nvPr/>
          </p:nvCxnSpPr>
          <p:spPr bwMode="auto">
            <a:xfrm flipH="1" flipV="1">
              <a:off x="8220694" y="3462134"/>
              <a:ext cx="3" cy="693268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grpSp>
        <p:nvGrpSpPr>
          <p:cNvPr id="28" name="Group 138"/>
          <p:cNvGrpSpPr>
            <a:grpSpLocks/>
          </p:cNvGrpSpPr>
          <p:nvPr/>
        </p:nvGrpSpPr>
        <p:grpSpPr bwMode="auto">
          <a:xfrm>
            <a:off x="7450931" y="2786567"/>
            <a:ext cx="876300" cy="2156223"/>
            <a:chOff x="6378575" y="2338388"/>
            <a:chExt cx="1168400" cy="2874963"/>
          </a:xfrm>
        </p:grpSpPr>
        <p:grpSp>
          <p:nvGrpSpPr>
            <p:cNvPr id="30765" name="Group 75"/>
            <p:cNvGrpSpPr>
              <a:grpSpLocks/>
            </p:cNvGrpSpPr>
            <p:nvPr/>
          </p:nvGrpSpPr>
          <p:grpSpPr bwMode="auto">
            <a:xfrm>
              <a:off x="6378575" y="2338388"/>
              <a:ext cx="1168400" cy="2874963"/>
              <a:chOff x="4018" y="1281"/>
              <a:chExt cx="736" cy="1811"/>
            </a:xfrm>
          </p:grpSpPr>
          <p:sp>
            <p:nvSpPr>
              <p:cNvPr id="30767" name="Freeform 76"/>
              <p:cNvSpPr>
                <a:spLocks/>
              </p:cNvSpPr>
              <p:nvPr/>
            </p:nvSpPr>
            <p:spPr bwMode="auto">
              <a:xfrm>
                <a:off x="4027" y="2392"/>
                <a:ext cx="716" cy="121"/>
              </a:xfrm>
              <a:custGeom>
                <a:avLst/>
                <a:gdLst>
                  <a:gd name="T0" fmla="*/ 404 w 673"/>
                  <a:gd name="T1" fmla="*/ 72 h 121"/>
                  <a:gd name="T2" fmla="*/ 0 w 673"/>
                  <a:gd name="T3" fmla="*/ 80 h 121"/>
                  <a:gd name="T4" fmla="*/ 404 w 673"/>
                  <a:gd name="T5" fmla="*/ 80 h 121"/>
                  <a:gd name="T6" fmla="*/ 848 w 673"/>
                  <a:gd name="T7" fmla="*/ 72 h 121"/>
                  <a:gd name="T8" fmla="*/ 1259 w 673"/>
                  <a:gd name="T9" fmla="*/ 64 h 121"/>
                  <a:gd name="T10" fmla="*/ 1941 w 673"/>
                  <a:gd name="T11" fmla="*/ 64 h 121"/>
                  <a:gd name="T12" fmla="*/ 2138 w 673"/>
                  <a:gd name="T13" fmla="*/ 48 h 121"/>
                  <a:gd name="T14" fmla="*/ 2575 w 673"/>
                  <a:gd name="T15" fmla="*/ 40 h 121"/>
                  <a:gd name="T16" fmla="*/ 2994 w 673"/>
                  <a:gd name="T17" fmla="*/ 40 h 121"/>
                  <a:gd name="T18" fmla="*/ 3394 w 673"/>
                  <a:gd name="T19" fmla="*/ 48 h 121"/>
                  <a:gd name="T20" fmla="*/ 3611 w 673"/>
                  <a:gd name="T21" fmla="*/ 72 h 121"/>
                  <a:gd name="T22" fmla="*/ 3834 w 673"/>
                  <a:gd name="T23" fmla="*/ 88 h 121"/>
                  <a:gd name="T24" fmla="*/ 4272 w 673"/>
                  <a:gd name="T25" fmla="*/ 88 h 121"/>
                  <a:gd name="T26" fmla="*/ 4680 w 673"/>
                  <a:gd name="T27" fmla="*/ 88 h 121"/>
                  <a:gd name="T28" fmla="*/ 5112 w 673"/>
                  <a:gd name="T29" fmla="*/ 80 h 121"/>
                  <a:gd name="T30" fmla="*/ 5551 w 673"/>
                  <a:gd name="T31" fmla="*/ 64 h 121"/>
                  <a:gd name="T32" fmla="*/ 5932 w 673"/>
                  <a:gd name="T33" fmla="*/ 56 h 121"/>
                  <a:gd name="T34" fmla="*/ 6378 w 673"/>
                  <a:gd name="T35" fmla="*/ 48 h 121"/>
                  <a:gd name="T36" fmla="*/ 6803 w 673"/>
                  <a:gd name="T37" fmla="*/ 48 h 121"/>
                  <a:gd name="T38" fmla="*/ 7013 w 673"/>
                  <a:gd name="T39" fmla="*/ 64 h 121"/>
                  <a:gd name="T40" fmla="*/ 7013 w 673"/>
                  <a:gd name="T41" fmla="*/ 80 h 121"/>
                  <a:gd name="T42" fmla="*/ 7460 w 673"/>
                  <a:gd name="T43" fmla="*/ 80 h 121"/>
                  <a:gd name="T44" fmla="*/ 7870 w 673"/>
                  <a:gd name="T45" fmla="*/ 80 h 121"/>
                  <a:gd name="T46" fmla="*/ 8325 w 673"/>
                  <a:gd name="T47" fmla="*/ 72 h 121"/>
                  <a:gd name="T48" fmla="*/ 8562 w 673"/>
                  <a:gd name="T49" fmla="*/ 48 h 121"/>
                  <a:gd name="T50" fmla="*/ 8741 w 673"/>
                  <a:gd name="T51" fmla="*/ 32 h 121"/>
                  <a:gd name="T52" fmla="*/ 9359 w 673"/>
                  <a:gd name="T53" fmla="*/ 24 h 121"/>
                  <a:gd name="T54" fmla="*/ 9559 w 673"/>
                  <a:gd name="T55" fmla="*/ 8 h 121"/>
                  <a:gd name="T56" fmla="*/ 10257 w 673"/>
                  <a:gd name="T57" fmla="*/ 8 h 121"/>
                  <a:gd name="T58" fmla="*/ 10666 w 673"/>
                  <a:gd name="T59" fmla="*/ 0 h 121"/>
                  <a:gd name="T60" fmla="*/ 11072 w 673"/>
                  <a:gd name="T61" fmla="*/ 104 h 121"/>
                  <a:gd name="T62" fmla="*/ 11072 w 673"/>
                  <a:gd name="T63" fmla="*/ 120 h 121"/>
                  <a:gd name="T64" fmla="*/ 11072 w 673"/>
                  <a:gd name="T65" fmla="*/ 104 h 121"/>
                  <a:gd name="T66" fmla="*/ 11330 w 673"/>
                  <a:gd name="T67" fmla="*/ 88 h 121"/>
                  <a:gd name="T68" fmla="*/ 11510 w 673"/>
                  <a:gd name="T69" fmla="*/ 72 h 121"/>
                  <a:gd name="T70" fmla="*/ 11725 w 673"/>
                  <a:gd name="T71" fmla="*/ 56 h 121"/>
                  <a:gd name="T72" fmla="*/ 12141 w 673"/>
                  <a:gd name="T73" fmla="*/ 48 h 121"/>
                  <a:gd name="T74" fmla="*/ 12601 w 673"/>
                  <a:gd name="T75" fmla="*/ 40 h 121"/>
                  <a:gd name="T76" fmla="*/ 12987 w 673"/>
                  <a:gd name="T77" fmla="*/ 40 h 121"/>
                  <a:gd name="T78" fmla="*/ 13443 w 673"/>
                  <a:gd name="T79" fmla="*/ 40 h 121"/>
                  <a:gd name="T80" fmla="*/ 13859 w 673"/>
                  <a:gd name="T81" fmla="*/ 48 h 121"/>
                  <a:gd name="T82" fmla="*/ 14077 w 673"/>
                  <a:gd name="T83" fmla="*/ 64 h 121"/>
                  <a:gd name="T84" fmla="*/ 14515 w 673"/>
                  <a:gd name="T85" fmla="*/ 64 h 121"/>
                  <a:gd name="T86" fmla="*/ 14700 w 673"/>
                  <a:gd name="T87" fmla="*/ 80 h 121"/>
                  <a:gd name="T88" fmla="*/ 15334 w 673"/>
                  <a:gd name="T89" fmla="*/ 80 h 121"/>
                  <a:gd name="T90" fmla="*/ 15981 w 673"/>
                  <a:gd name="T91" fmla="*/ 80 h 121"/>
                  <a:gd name="T92" fmla="*/ 16429 w 673"/>
                  <a:gd name="T93" fmla="*/ 80 h 121"/>
                  <a:gd name="T94" fmla="*/ 17048 w 673"/>
                  <a:gd name="T95" fmla="*/ 80 h 121"/>
                  <a:gd name="T96" fmla="*/ 17482 w 673"/>
                  <a:gd name="T97" fmla="*/ 80 h 121"/>
                  <a:gd name="T98" fmla="*/ 17923 w 673"/>
                  <a:gd name="T99" fmla="*/ 72 h 1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3"/>
                  <a:gd name="T151" fmla="*/ 0 h 121"/>
                  <a:gd name="T152" fmla="*/ 673 w 673"/>
                  <a:gd name="T153" fmla="*/ 121 h 1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3" h="121">
                    <a:moveTo>
                      <a:pt x="16" y="72"/>
                    </a:moveTo>
                    <a:lnTo>
                      <a:pt x="0" y="80"/>
                    </a:lnTo>
                    <a:lnTo>
                      <a:pt x="16" y="80"/>
                    </a:lnTo>
                    <a:lnTo>
                      <a:pt x="32" y="72"/>
                    </a:lnTo>
                    <a:lnTo>
                      <a:pt x="48" y="64"/>
                    </a:lnTo>
                    <a:lnTo>
                      <a:pt x="72" y="64"/>
                    </a:lnTo>
                    <a:lnTo>
                      <a:pt x="80" y="48"/>
                    </a:lnTo>
                    <a:lnTo>
                      <a:pt x="96" y="40"/>
                    </a:lnTo>
                    <a:lnTo>
                      <a:pt x="112" y="40"/>
                    </a:lnTo>
                    <a:lnTo>
                      <a:pt x="128" y="48"/>
                    </a:lnTo>
                    <a:lnTo>
                      <a:pt x="136" y="72"/>
                    </a:lnTo>
                    <a:lnTo>
                      <a:pt x="144" y="88"/>
                    </a:lnTo>
                    <a:lnTo>
                      <a:pt x="160" y="88"/>
                    </a:lnTo>
                    <a:lnTo>
                      <a:pt x="176" y="88"/>
                    </a:lnTo>
                    <a:lnTo>
                      <a:pt x="192" y="80"/>
                    </a:lnTo>
                    <a:lnTo>
                      <a:pt x="208" y="64"/>
                    </a:lnTo>
                    <a:lnTo>
                      <a:pt x="224" y="56"/>
                    </a:lnTo>
                    <a:lnTo>
                      <a:pt x="240" y="48"/>
                    </a:lnTo>
                    <a:lnTo>
                      <a:pt x="256" y="48"/>
                    </a:lnTo>
                    <a:lnTo>
                      <a:pt x="264" y="64"/>
                    </a:lnTo>
                    <a:lnTo>
                      <a:pt x="264" y="80"/>
                    </a:lnTo>
                    <a:lnTo>
                      <a:pt x="280" y="80"/>
                    </a:lnTo>
                    <a:lnTo>
                      <a:pt x="296" y="80"/>
                    </a:lnTo>
                    <a:lnTo>
                      <a:pt x="312" y="72"/>
                    </a:lnTo>
                    <a:lnTo>
                      <a:pt x="320" y="48"/>
                    </a:lnTo>
                    <a:lnTo>
                      <a:pt x="328" y="32"/>
                    </a:lnTo>
                    <a:lnTo>
                      <a:pt x="352" y="24"/>
                    </a:lnTo>
                    <a:lnTo>
                      <a:pt x="360" y="8"/>
                    </a:lnTo>
                    <a:lnTo>
                      <a:pt x="384" y="8"/>
                    </a:lnTo>
                    <a:lnTo>
                      <a:pt x="400" y="0"/>
                    </a:lnTo>
                    <a:lnTo>
                      <a:pt x="416" y="104"/>
                    </a:lnTo>
                    <a:lnTo>
                      <a:pt x="416" y="120"/>
                    </a:lnTo>
                    <a:lnTo>
                      <a:pt x="416" y="104"/>
                    </a:lnTo>
                    <a:lnTo>
                      <a:pt x="424" y="88"/>
                    </a:lnTo>
                    <a:lnTo>
                      <a:pt x="432" y="72"/>
                    </a:lnTo>
                    <a:lnTo>
                      <a:pt x="440" y="56"/>
                    </a:lnTo>
                    <a:lnTo>
                      <a:pt x="456" y="48"/>
                    </a:lnTo>
                    <a:lnTo>
                      <a:pt x="472" y="40"/>
                    </a:lnTo>
                    <a:lnTo>
                      <a:pt x="488" y="40"/>
                    </a:lnTo>
                    <a:lnTo>
                      <a:pt x="504" y="40"/>
                    </a:lnTo>
                    <a:lnTo>
                      <a:pt x="520" y="48"/>
                    </a:lnTo>
                    <a:lnTo>
                      <a:pt x="528" y="64"/>
                    </a:lnTo>
                    <a:lnTo>
                      <a:pt x="544" y="64"/>
                    </a:lnTo>
                    <a:lnTo>
                      <a:pt x="552" y="80"/>
                    </a:lnTo>
                    <a:lnTo>
                      <a:pt x="576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40" y="80"/>
                    </a:lnTo>
                    <a:lnTo>
                      <a:pt x="656" y="80"/>
                    </a:lnTo>
                    <a:lnTo>
                      <a:pt x="672" y="72"/>
                    </a:lnTo>
                  </a:path>
                </a:pathLst>
              </a:custGeom>
              <a:noFill/>
              <a:ln w="508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grpSp>
            <p:nvGrpSpPr>
              <p:cNvPr id="30768" name="Group 77"/>
              <p:cNvGrpSpPr>
                <a:grpSpLocks/>
              </p:cNvGrpSpPr>
              <p:nvPr/>
            </p:nvGrpSpPr>
            <p:grpSpPr bwMode="auto">
              <a:xfrm>
                <a:off x="4018" y="1281"/>
                <a:ext cx="736" cy="1811"/>
                <a:chOff x="4018" y="1281"/>
                <a:chExt cx="736" cy="1811"/>
              </a:xfrm>
            </p:grpSpPr>
            <p:sp>
              <p:nvSpPr>
                <p:cNvPr id="30769" name="Arc 78"/>
                <p:cNvSpPr>
                  <a:spLocks/>
                </p:cNvSpPr>
                <p:nvPr/>
              </p:nvSpPr>
              <p:spPr bwMode="auto">
                <a:xfrm flipV="1">
                  <a:off x="4018" y="2564"/>
                  <a:ext cx="337" cy="528"/>
                </a:xfrm>
                <a:custGeom>
                  <a:avLst/>
                  <a:gdLst>
                    <a:gd name="T0" fmla="*/ 0 w 21588"/>
                    <a:gd name="T1" fmla="*/ 0 h 21600"/>
                    <a:gd name="T2" fmla="*/ 0 w 21588"/>
                    <a:gd name="T3" fmla="*/ 0 h 21600"/>
                    <a:gd name="T4" fmla="*/ 0 w 2158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88"/>
                    <a:gd name="T10" fmla="*/ 0 h 21600"/>
                    <a:gd name="T11" fmla="*/ 21588 w 2158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88" h="21600" fill="none" extrusionOk="0">
                      <a:moveTo>
                        <a:pt x="0" y="0"/>
                      </a:moveTo>
                      <a:cubicBezTo>
                        <a:pt x="11658" y="0"/>
                        <a:pt x="21213" y="9251"/>
                        <a:pt x="21588" y="20903"/>
                      </a:cubicBezTo>
                    </a:path>
                    <a:path w="21588" h="21600" stroke="0" extrusionOk="0">
                      <a:moveTo>
                        <a:pt x="0" y="0"/>
                      </a:moveTo>
                      <a:cubicBezTo>
                        <a:pt x="11658" y="0"/>
                        <a:pt x="21213" y="9251"/>
                        <a:pt x="21588" y="20903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13"/>
                </a:p>
              </p:txBody>
            </p:sp>
            <p:sp>
              <p:nvSpPr>
                <p:cNvPr id="30770" name="Rectangle 79"/>
                <p:cNvSpPr>
                  <a:spLocks noChangeArrowheads="1"/>
                </p:cNvSpPr>
                <p:nvPr/>
              </p:nvSpPr>
              <p:spPr bwMode="auto">
                <a:xfrm>
                  <a:off x="4154" y="2161"/>
                  <a:ext cx="462" cy="19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67865" tIns="33338" rIns="67865" bIns="33338">
                  <a:spAutoFit/>
                </a:bodyPr>
                <a:lstStyle/>
                <a:p>
                  <a:pPr algn="ctr"/>
                  <a:r>
                    <a:rPr lang="en-US" sz="1050" b="1" dirty="0">
                      <a:latin typeface="Arial Rounded MT Bold" panose="020F0704030504030204" pitchFamily="34" charset="77"/>
                    </a:rPr>
                    <a:t>mRNA</a:t>
                  </a:r>
                </a:p>
              </p:txBody>
            </p:sp>
            <p:sp>
              <p:nvSpPr>
                <p:cNvPr id="15430" name="Oval 80"/>
                <p:cNvSpPr>
                  <a:spLocks noChangeArrowheads="1"/>
                </p:cNvSpPr>
                <p:nvPr/>
              </p:nvSpPr>
              <p:spPr bwMode="auto">
                <a:xfrm>
                  <a:off x="4207" y="1473"/>
                  <a:ext cx="356" cy="288"/>
                </a:xfrm>
                <a:prstGeom prst="ellipse">
                  <a:avLst/>
                </a:prstGeom>
                <a:solidFill>
                  <a:srgbClr val="99C2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lIns="67865" tIns="33338" rIns="67865" bIns="33338" anchor="ctr"/>
                <a:lstStyle/>
                <a:p>
                  <a:pPr algn="ctr">
                    <a:defRPr/>
                  </a:pPr>
                  <a:r>
                    <a:rPr lang="en-US" sz="1200" b="1" dirty="0">
                      <a:latin typeface="Arial Rounded MT Bold" panose="020F0704030504030204" pitchFamily="34" charset="77"/>
                    </a:rPr>
                    <a:t>I-</a:t>
                  </a:r>
                  <a:r>
                    <a:rPr lang="en-US" sz="1200" b="1" dirty="0">
                      <a:latin typeface="Symbol" charset="0"/>
                    </a:rPr>
                    <a:t></a:t>
                  </a:r>
                  <a:r>
                    <a:rPr lang="en-US" sz="1200" b="1" dirty="0">
                      <a:latin typeface="Arial Rounded MT Bold" panose="020F0704030504030204" pitchFamily="34" charset="77"/>
                    </a:rPr>
                    <a:t>B</a:t>
                  </a:r>
                </a:p>
              </p:txBody>
            </p:sp>
            <p:sp>
              <p:nvSpPr>
                <p:cNvPr id="15432" name="Freeform 82"/>
                <p:cNvSpPr>
                  <a:spLocks/>
                </p:cNvSpPr>
                <p:nvPr/>
              </p:nvSpPr>
              <p:spPr bwMode="auto">
                <a:xfrm>
                  <a:off x="4037" y="2361"/>
                  <a:ext cx="717" cy="121"/>
                </a:xfrm>
                <a:custGeom>
                  <a:avLst/>
                  <a:gdLst>
                    <a:gd name="T0" fmla="*/ 103 w 673"/>
                    <a:gd name="T1" fmla="*/ 72 h 121"/>
                    <a:gd name="T2" fmla="*/ 0 w 673"/>
                    <a:gd name="T3" fmla="*/ 80 h 121"/>
                    <a:gd name="T4" fmla="*/ 103 w 673"/>
                    <a:gd name="T5" fmla="*/ 80 h 121"/>
                    <a:gd name="T6" fmla="*/ 209 w 673"/>
                    <a:gd name="T7" fmla="*/ 72 h 121"/>
                    <a:gd name="T8" fmla="*/ 325 w 673"/>
                    <a:gd name="T9" fmla="*/ 64 h 121"/>
                    <a:gd name="T10" fmla="*/ 482 w 673"/>
                    <a:gd name="T11" fmla="*/ 64 h 121"/>
                    <a:gd name="T12" fmla="*/ 539 w 673"/>
                    <a:gd name="T13" fmla="*/ 48 h 121"/>
                    <a:gd name="T14" fmla="*/ 642 w 673"/>
                    <a:gd name="T15" fmla="*/ 40 h 121"/>
                    <a:gd name="T16" fmla="*/ 752 w 673"/>
                    <a:gd name="T17" fmla="*/ 40 h 121"/>
                    <a:gd name="T18" fmla="*/ 855 w 673"/>
                    <a:gd name="T19" fmla="*/ 48 h 121"/>
                    <a:gd name="T20" fmla="*/ 911 w 673"/>
                    <a:gd name="T21" fmla="*/ 72 h 121"/>
                    <a:gd name="T22" fmla="*/ 968 w 673"/>
                    <a:gd name="T23" fmla="*/ 88 h 121"/>
                    <a:gd name="T24" fmla="*/ 1066 w 673"/>
                    <a:gd name="T25" fmla="*/ 88 h 121"/>
                    <a:gd name="T26" fmla="*/ 1179 w 673"/>
                    <a:gd name="T27" fmla="*/ 88 h 121"/>
                    <a:gd name="T28" fmla="*/ 1278 w 673"/>
                    <a:gd name="T29" fmla="*/ 80 h 121"/>
                    <a:gd name="T30" fmla="*/ 1394 w 673"/>
                    <a:gd name="T31" fmla="*/ 64 h 121"/>
                    <a:gd name="T32" fmla="*/ 1506 w 673"/>
                    <a:gd name="T33" fmla="*/ 56 h 121"/>
                    <a:gd name="T34" fmla="*/ 1612 w 673"/>
                    <a:gd name="T35" fmla="*/ 48 h 121"/>
                    <a:gd name="T36" fmla="*/ 1717 w 673"/>
                    <a:gd name="T37" fmla="*/ 48 h 121"/>
                    <a:gd name="T38" fmla="*/ 1770 w 673"/>
                    <a:gd name="T39" fmla="*/ 64 h 121"/>
                    <a:gd name="T40" fmla="*/ 1770 w 673"/>
                    <a:gd name="T41" fmla="*/ 80 h 121"/>
                    <a:gd name="T42" fmla="*/ 1870 w 673"/>
                    <a:gd name="T43" fmla="*/ 80 h 121"/>
                    <a:gd name="T44" fmla="*/ 1975 w 673"/>
                    <a:gd name="T45" fmla="*/ 80 h 121"/>
                    <a:gd name="T46" fmla="*/ 2084 w 673"/>
                    <a:gd name="T47" fmla="*/ 72 h 121"/>
                    <a:gd name="T48" fmla="*/ 2145 w 673"/>
                    <a:gd name="T49" fmla="*/ 48 h 121"/>
                    <a:gd name="T50" fmla="*/ 2188 w 673"/>
                    <a:gd name="T51" fmla="*/ 32 h 121"/>
                    <a:gd name="T52" fmla="*/ 2357 w 673"/>
                    <a:gd name="T53" fmla="*/ 24 h 121"/>
                    <a:gd name="T54" fmla="*/ 2409 w 673"/>
                    <a:gd name="T55" fmla="*/ 8 h 121"/>
                    <a:gd name="T56" fmla="*/ 2566 w 673"/>
                    <a:gd name="T57" fmla="*/ 8 h 121"/>
                    <a:gd name="T58" fmla="*/ 2675 w 673"/>
                    <a:gd name="T59" fmla="*/ 0 h 121"/>
                    <a:gd name="T60" fmla="*/ 2780 w 673"/>
                    <a:gd name="T61" fmla="*/ 104 h 121"/>
                    <a:gd name="T62" fmla="*/ 2780 w 673"/>
                    <a:gd name="T63" fmla="*/ 120 h 121"/>
                    <a:gd name="T64" fmla="*/ 2780 w 673"/>
                    <a:gd name="T65" fmla="*/ 104 h 121"/>
                    <a:gd name="T66" fmla="*/ 2836 w 673"/>
                    <a:gd name="T67" fmla="*/ 88 h 121"/>
                    <a:gd name="T68" fmla="*/ 2884 w 673"/>
                    <a:gd name="T69" fmla="*/ 72 h 121"/>
                    <a:gd name="T70" fmla="*/ 2952 w 673"/>
                    <a:gd name="T71" fmla="*/ 56 h 121"/>
                    <a:gd name="T72" fmla="*/ 3048 w 673"/>
                    <a:gd name="T73" fmla="*/ 48 h 121"/>
                    <a:gd name="T74" fmla="*/ 3156 w 673"/>
                    <a:gd name="T75" fmla="*/ 40 h 121"/>
                    <a:gd name="T76" fmla="*/ 3266 w 673"/>
                    <a:gd name="T77" fmla="*/ 40 h 121"/>
                    <a:gd name="T78" fmla="*/ 3367 w 673"/>
                    <a:gd name="T79" fmla="*/ 40 h 121"/>
                    <a:gd name="T80" fmla="*/ 3480 w 673"/>
                    <a:gd name="T81" fmla="*/ 48 h 121"/>
                    <a:gd name="T82" fmla="*/ 3532 w 673"/>
                    <a:gd name="T83" fmla="*/ 64 h 121"/>
                    <a:gd name="T84" fmla="*/ 3631 w 673"/>
                    <a:gd name="T85" fmla="*/ 64 h 121"/>
                    <a:gd name="T86" fmla="*/ 3685 w 673"/>
                    <a:gd name="T87" fmla="*/ 80 h 121"/>
                    <a:gd name="T88" fmla="*/ 3864 w 673"/>
                    <a:gd name="T89" fmla="*/ 80 h 121"/>
                    <a:gd name="T90" fmla="*/ 4009 w 673"/>
                    <a:gd name="T91" fmla="*/ 80 h 121"/>
                    <a:gd name="T92" fmla="*/ 4119 w 673"/>
                    <a:gd name="T93" fmla="*/ 80 h 121"/>
                    <a:gd name="T94" fmla="*/ 4290 w 673"/>
                    <a:gd name="T95" fmla="*/ 80 h 121"/>
                    <a:gd name="T96" fmla="*/ 4388 w 673"/>
                    <a:gd name="T97" fmla="*/ 80 h 121"/>
                    <a:gd name="T98" fmla="*/ 4494 w 673"/>
                    <a:gd name="T99" fmla="*/ 72 h 12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673"/>
                    <a:gd name="T151" fmla="*/ 0 h 121"/>
                    <a:gd name="T152" fmla="*/ 673 w 673"/>
                    <a:gd name="T153" fmla="*/ 121 h 12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673" h="121">
                      <a:moveTo>
                        <a:pt x="16" y="72"/>
                      </a:moveTo>
                      <a:lnTo>
                        <a:pt x="0" y="80"/>
                      </a:lnTo>
                      <a:lnTo>
                        <a:pt x="16" y="80"/>
                      </a:lnTo>
                      <a:lnTo>
                        <a:pt x="32" y="72"/>
                      </a:lnTo>
                      <a:lnTo>
                        <a:pt x="48" y="64"/>
                      </a:lnTo>
                      <a:lnTo>
                        <a:pt x="72" y="64"/>
                      </a:lnTo>
                      <a:lnTo>
                        <a:pt x="80" y="48"/>
                      </a:lnTo>
                      <a:lnTo>
                        <a:pt x="96" y="40"/>
                      </a:lnTo>
                      <a:lnTo>
                        <a:pt x="112" y="40"/>
                      </a:lnTo>
                      <a:lnTo>
                        <a:pt x="128" y="48"/>
                      </a:lnTo>
                      <a:lnTo>
                        <a:pt x="136" y="72"/>
                      </a:lnTo>
                      <a:lnTo>
                        <a:pt x="144" y="88"/>
                      </a:lnTo>
                      <a:lnTo>
                        <a:pt x="160" y="88"/>
                      </a:lnTo>
                      <a:lnTo>
                        <a:pt x="176" y="88"/>
                      </a:lnTo>
                      <a:lnTo>
                        <a:pt x="192" y="80"/>
                      </a:lnTo>
                      <a:lnTo>
                        <a:pt x="208" y="64"/>
                      </a:lnTo>
                      <a:lnTo>
                        <a:pt x="224" y="56"/>
                      </a:lnTo>
                      <a:lnTo>
                        <a:pt x="240" y="48"/>
                      </a:lnTo>
                      <a:lnTo>
                        <a:pt x="256" y="48"/>
                      </a:lnTo>
                      <a:lnTo>
                        <a:pt x="264" y="64"/>
                      </a:lnTo>
                      <a:lnTo>
                        <a:pt x="264" y="80"/>
                      </a:lnTo>
                      <a:lnTo>
                        <a:pt x="280" y="80"/>
                      </a:lnTo>
                      <a:lnTo>
                        <a:pt x="296" y="80"/>
                      </a:lnTo>
                      <a:lnTo>
                        <a:pt x="312" y="72"/>
                      </a:lnTo>
                      <a:lnTo>
                        <a:pt x="320" y="48"/>
                      </a:lnTo>
                      <a:lnTo>
                        <a:pt x="328" y="32"/>
                      </a:lnTo>
                      <a:lnTo>
                        <a:pt x="352" y="24"/>
                      </a:lnTo>
                      <a:lnTo>
                        <a:pt x="360" y="8"/>
                      </a:lnTo>
                      <a:lnTo>
                        <a:pt x="384" y="8"/>
                      </a:lnTo>
                      <a:lnTo>
                        <a:pt x="400" y="0"/>
                      </a:lnTo>
                      <a:lnTo>
                        <a:pt x="416" y="104"/>
                      </a:lnTo>
                      <a:lnTo>
                        <a:pt x="416" y="120"/>
                      </a:lnTo>
                      <a:lnTo>
                        <a:pt x="416" y="104"/>
                      </a:lnTo>
                      <a:lnTo>
                        <a:pt x="424" y="88"/>
                      </a:lnTo>
                      <a:lnTo>
                        <a:pt x="432" y="72"/>
                      </a:lnTo>
                      <a:lnTo>
                        <a:pt x="440" y="56"/>
                      </a:lnTo>
                      <a:lnTo>
                        <a:pt x="456" y="48"/>
                      </a:lnTo>
                      <a:lnTo>
                        <a:pt x="472" y="40"/>
                      </a:lnTo>
                      <a:lnTo>
                        <a:pt x="488" y="40"/>
                      </a:lnTo>
                      <a:lnTo>
                        <a:pt x="504" y="40"/>
                      </a:lnTo>
                      <a:lnTo>
                        <a:pt x="520" y="48"/>
                      </a:lnTo>
                      <a:lnTo>
                        <a:pt x="528" y="64"/>
                      </a:lnTo>
                      <a:lnTo>
                        <a:pt x="544" y="64"/>
                      </a:lnTo>
                      <a:lnTo>
                        <a:pt x="552" y="80"/>
                      </a:lnTo>
                      <a:lnTo>
                        <a:pt x="576" y="80"/>
                      </a:lnTo>
                      <a:lnTo>
                        <a:pt x="600" y="80"/>
                      </a:lnTo>
                      <a:lnTo>
                        <a:pt x="616" y="80"/>
                      </a:lnTo>
                      <a:lnTo>
                        <a:pt x="640" y="80"/>
                      </a:lnTo>
                      <a:lnTo>
                        <a:pt x="656" y="80"/>
                      </a:lnTo>
                      <a:lnTo>
                        <a:pt x="672" y="72"/>
                      </a:lnTo>
                    </a:path>
                  </a:pathLst>
                </a:custGeom>
                <a:noFill/>
                <a:ln w="50800" cap="rnd">
                  <a:solidFill>
                    <a:schemeClr val="tx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822355" name="Rectangle 83"/>
                <p:cNvSpPr>
                  <a:spLocks noChangeArrowheads="1"/>
                </p:cNvSpPr>
                <p:nvPr/>
              </p:nvSpPr>
              <p:spPr bwMode="auto">
                <a:xfrm>
                  <a:off x="4150" y="1281"/>
                  <a:ext cx="470" cy="15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tIns="0" bIns="0" anchor="ctr" anchorCtr="1"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dirty="0">
                      <a:latin typeface="Arial Rounded MT Bold" panose="020F0704030504030204" pitchFamily="34" charset="77"/>
                    </a:rPr>
                    <a:t>IL-10</a:t>
                  </a:r>
                  <a:endParaRPr lang="en-US" sz="900" b="1" dirty="0">
                    <a:latin typeface="Arial Rounded MT Bold" panose="020F0704030504030204" pitchFamily="34" charset="77"/>
                  </a:endParaRPr>
                </a:p>
              </p:txBody>
            </p:sp>
          </p:grpSp>
        </p:grpSp>
        <p:cxnSp>
          <p:nvCxnSpPr>
            <p:cNvPr id="135" name="Straight Arrow Connector 134"/>
            <p:cNvCxnSpPr/>
            <p:nvPr/>
          </p:nvCxnSpPr>
          <p:spPr bwMode="auto">
            <a:xfrm rot="5400000" flipH="1" flipV="1">
              <a:off x="6622860" y="3460004"/>
              <a:ext cx="676656" cy="3615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grpSp>
        <p:nvGrpSpPr>
          <p:cNvPr id="31" name="Group 137"/>
          <p:cNvGrpSpPr>
            <a:grpSpLocks/>
          </p:cNvGrpSpPr>
          <p:nvPr/>
        </p:nvGrpSpPr>
        <p:grpSpPr bwMode="auto">
          <a:xfrm>
            <a:off x="6419854" y="1907886"/>
            <a:ext cx="1113235" cy="1472803"/>
            <a:chOff x="5003801" y="1166813"/>
            <a:chExt cx="1484312" cy="1963737"/>
          </a:xfrm>
        </p:grpSpPr>
        <p:grpSp>
          <p:nvGrpSpPr>
            <p:cNvPr id="30756" name="Group 44"/>
            <p:cNvGrpSpPr>
              <a:grpSpLocks/>
            </p:cNvGrpSpPr>
            <p:nvPr/>
          </p:nvGrpSpPr>
          <p:grpSpPr bwMode="auto">
            <a:xfrm>
              <a:off x="5003801" y="1166813"/>
              <a:ext cx="1484312" cy="1963737"/>
              <a:chOff x="3152" y="543"/>
              <a:chExt cx="935" cy="1237"/>
            </a:xfrm>
          </p:grpSpPr>
          <p:sp>
            <p:nvSpPr>
              <p:cNvPr id="15453" name="Oval 45"/>
              <p:cNvSpPr>
                <a:spLocks noChangeArrowheads="1"/>
              </p:cNvSpPr>
              <p:nvPr/>
            </p:nvSpPr>
            <p:spPr bwMode="auto">
              <a:xfrm>
                <a:off x="3522" y="1612"/>
                <a:ext cx="179" cy="168"/>
              </a:xfrm>
              <a:prstGeom prst="ellipse">
                <a:avLst/>
              </a:prstGeom>
              <a:solidFill>
                <a:srgbClr val="FF0F0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FFFFFF"/>
                  </a:solidFill>
                </a:endParaRPr>
              </a:p>
            </p:txBody>
          </p:sp>
          <p:sp>
            <p:nvSpPr>
              <p:cNvPr id="15454" name="Oval 46"/>
              <p:cNvSpPr>
                <a:spLocks noChangeArrowheads="1"/>
              </p:cNvSpPr>
              <p:nvPr/>
            </p:nvSpPr>
            <p:spPr bwMode="auto">
              <a:xfrm>
                <a:off x="3522" y="700"/>
                <a:ext cx="179" cy="168"/>
              </a:xfrm>
              <a:prstGeom prst="ellipse">
                <a:avLst/>
              </a:prstGeom>
              <a:solidFill>
                <a:srgbClr val="FF0F0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sz="1013">
                  <a:solidFill>
                    <a:srgbClr val="FFFFFF"/>
                  </a:solidFill>
                </a:endParaRPr>
              </a:p>
            </p:txBody>
          </p:sp>
          <p:sp>
            <p:nvSpPr>
              <p:cNvPr id="30764" name="Rectangle 48"/>
              <p:cNvSpPr>
                <a:spLocks noChangeArrowheads="1"/>
              </p:cNvSpPr>
              <p:nvPr/>
            </p:nvSpPr>
            <p:spPr bwMode="auto">
              <a:xfrm>
                <a:off x="3152" y="543"/>
                <a:ext cx="93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5" tIns="33338" rIns="67865" bIns="33338">
                <a:spAutoFit/>
              </a:bodyPr>
              <a:lstStyle/>
              <a:p>
                <a:pPr algn="ctr"/>
                <a:r>
                  <a:rPr lang="en-US" sz="1050" b="1" dirty="0">
                    <a:latin typeface="Arial Rounded MT Bold" panose="020F0704030504030204" pitchFamily="34" charset="77"/>
                  </a:rPr>
                  <a:t>Glucocorticoid</a:t>
                </a:r>
              </a:p>
            </p:txBody>
          </p:sp>
        </p:grpSp>
        <p:cxnSp>
          <p:nvCxnSpPr>
            <p:cNvPr id="136" name="Straight Arrow Connector 135"/>
            <p:cNvCxnSpPr/>
            <p:nvPr/>
          </p:nvCxnSpPr>
          <p:spPr bwMode="auto">
            <a:xfrm rot="5400000">
              <a:off x="5177233" y="2251834"/>
              <a:ext cx="1112137" cy="3614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sp>
        <p:nvSpPr>
          <p:cNvPr id="4" name="TextBox 3"/>
          <p:cNvSpPr txBox="1"/>
          <p:nvPr/>
        </p:nvSpPr>
        <p:spPr>
          <a:xfrm>
            <a:off x="8379663" y="2037312"/>
            <a:ext cx="929800" cy="369332"/>
          </a:xfrm>
          <a:prstGeom prst="rect">
            <a:avLst/>
          </a:prstGeom>
          <a:solidFill>
            <a:srgbClr val="FF0000">
              <a:alpha val="7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 Rounded MT Bold" panose="020F0704030504030204" pitchFamily="34" charset="77"/>
                <a:cs typeface="Arial Rounded MT Bold"/>
              </a:rPr>
              <a:t>Systemic Inflammation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43411BF-D5C3-4F4E-AECA-09D6036A8EA9}"/>
              </a:ext>
            </a:extLst>
          </p:cNvPr>
          <p:cNvGrpSpPr/>
          <p:nvPr/>
        </p:nvGrpSpPr>
        <p:grpSpPr>
          <a:xfrm>
            <a:off x="7194287" y="1747374"/>
            <a:ext cx="1650276" cy="294883"/>
            <a:chOff x="5670287" y="748218"/>
            <a:chExt cx="1650276" cy="294883"/>
          </a:xfrm>
        </p:grpSpPr>
        <p:sp>
          <p:nvSpPr>
            <p:cNvPr id="822356" name="Rectangle 84"/>
            <p:cNvSpPr>
              <a:spLocks noChangeArrowheads="1"/>
            </p:cNvSpPr>
            <p:nvPr/>
          </p:nvSpPr>
          <p:spPr bwMode="auto">
            <a:xfrm>
              <a:off x="5670287" y="748218"/>
              <a:ext cx="1524174" cy="161583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square" tIns="0" bIns="0" anchor="ctr" anchorCtr="1">
              <a:spAutoFit/>
            </a:bodyPr>
            <a:lstStyle/>
            <a:p>
              <a:pPr algn="ctr">
                <a:defRPr/>
              </a:pPr>
              <a:r>
                <a:rPr lang="en-US" sz="105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anose="020F0704030504030204" pitchFamily="34" charset="77"/>
                </a:rPr>
                <a:t>Activation HPA-axis</a:t>
              </a: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xmlns="" id="{4FEA73FF-2733-834C-B37A-8064524BE77E}"/>
                </a:ext>
              </a:extLst>
            </p:cNvPr>
            <p:cNvCxnSpPr>
              <a:cxnSpLocks/>
              <a:stCxn id="4" idx="0"/>
              <a:endCxn id="822356" idx="3"/>
            </p:cNvCxnSpPr>
            <p:nvPr/>
          </p:nvCxnSpPr>
          <p:spPr bwMode="auto">
            <a:xfrm flipH="1" flipV="1">
              <a:off x="7194461" y="829010"/>
              <a:ext cx="126102" cy="214091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B4170CE-9E00-2E46-B397-3D7E44F5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94519"/>
            <a:ext cx="8006252" cy="640080"/>
          </a:xfrm>
          <a:solidFill>
            <a:schemeClr val="tx1"/>
          </a:solidFill>
        </p:spPr>
        <p:txBody>
          <a:bodyPr/>
          <a:lstStyle/>
          <a:p>
            <a:r>
              <a:rPr lang="en-US" sz="3200" cap="small" spc="-150" dirty="0">
                <a:solidFill>
                  <a:schemeClr val="bg1"/>
                </a:solidFill>
                <a:latin typeface="Arial Rounded MT Bold"/>
                <a:ea typeface="ＭＳ Ｐゴシック" charset="0"/>
                <a:cs typeface="Arial Rounded MT Bold"/>
              </a:rPr>
              <a:t>Regulation of Inflammation by </a:t>
            </a:r>
            <a:r>
              <a:rPr lang="en-US" sz="3200" spc="-150" dirty="0">
                <a:solidFill>
                  <a:schemeClr val="bg1"/>
                </a:solidFill>
                <a:latin typeface="Arial Rounded MT Bold"/>
                <a:ea typeface="ＭＳ Ｐゴシック" charset="0"/>
                <a:cs typeface="Arial Rounded MT Bold"/>
              </a:rPr>
              <a:t>GR</a:t>
            </a:r>
            <a:r>
              <a:rPr lang="en-US" sz="3200" spc="-150" dirty="0">
                <a:solidFill>
                  <a:schemeClr val="bg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</a:t>
            </a:r>
            <a:endParaRPr lang="en-US" sz="3200" spc="-150" dirty="0">
              <a:solidFill>
                <a:schemeClr val="bg1"/>
              </a:solidFill>
            </a:endParaRPr>
          </a:p>
        </p:txBody>
      </p:sp>
      <p:cxnSp>
        <p:nvCxnSpPr>
          <p:cNvPr id="131" name="Straight Arrow Connector 130"/>
          <p:cNvCxnSpPr>
            <a:cxnSpLocks/>
            <a:endCxn id="4" idx="2"/>
          </p:cNvCxnSpPr>
          <p:nvPr/>
        </p:nvCxnSpPr>
        <p:spPr bwMode="auto">
          <a:xfrm flipV="1">
            <a:off x="8832524" y="2406644"/>
            <a:ext cx="12041" cy="747710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8909D49E-B790-9F4A-A8B3-EA8C97638510}"/>
              </a:ext>
            </a:extLst>
          </p:cNvPr>
          <p:cNvGrpSpPr/>
          <p:nvPr/>
        </p:nvGrpSpPr>
        <p:grpSpPr>
          <a:xfrm>
            <a:off x="8409386" y="5202346"/>
            <a:ext cx="1891308" cy="581710"/>
            <a:chOff x="4746429" y="4101157"/>
            <a:chExt cx="2743200" cy="830166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xmlns="" id="{978F9EE0-3858-734C-8E82-574C5C68E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46429" y="4101157"/>
              <a:ext cx="2743200" cy="65100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xmlns="" id="{B52A1EB8-04DA-2743-97FA-5ED69D73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46429" y="4752164"/>
              <a:ext cx="2743200" cy="179159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BAD20AF-BE9A-4946-B02D-EED7575EBB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3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418">
        <p:fade/>
      </p:transition>
    </mc:Choice>
    <mc:Fallback xmlns="">
      <p:transition spd="med" advTm="51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22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22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2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2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2237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A7047EEE-201D-7B46-8625-4EB354FA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F658B1C-44BF-7D4C-8BBE-D5FF6EBD0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4"/>
    </mc:Choice>
    <mc:Fallback xmlns="">
      <p:transition spd="slow" advTm="1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0.5|2.6|1.3|0.9|0.7|1.1|1.4|1.3|3.8|1|0.4|4.1|13.8|-35.4|38.7|5.3|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33815</TotalTime>
  <Words>615</Words>
  <Application>Microsoft Office PowerPoint</Application>
  <PresentationFormat>Personalizzato</PresentationFormat>
  <Paragraphs>116</Paragraphs>
  <Slides>11</Slides>
  <Notes>3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La cytokine release syndrome – istologia</vt:lpstr>
      <vt:lpstr>Caratteristiche cliniche                     Complicanze</vt:lpstr>
      <vt:lpstr>Caratteristiche radiografiche iniziali</vt:lpstr>
      <vt:lpstr>Caratteristiche radiografiche malattia avanzata</vt:lpstr>
      <vt:lpstr>Sintomi clinici</vt:lpstr>
      <vt:lpstr>Presentazione standard di PowerPoint</vt:lpstr>
      <vt:lpstr>Il ruolo regolatore centrale del recettore alfa dei glucocorticoidi (GR𝞪) </vt:lpstr>
      <vt:lpstr>Regulation of Inflammation by GR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272</cp:revision>
  <dcterms:created xsi:type="dcterms:W3CDTF">2017-11-05T20:32:28Z</dcterms:created>
  <dcterms:modified xsi:type="dcterms:W3CDTF">2021-01-07T20:12:33Z</dcterms:modified>
</cp:coreProperties>
</file>