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1" r:id="rId8"/>
    <p:sldId id="268" r:id="rId9"/>
    <p:sldId id="269" r:id="rId10"/>
    <p:sldId id="270" r:id="rId11"/>
    <p:sldId id="271" r:id="rId12"/>
    <p:sldId id="272" r:id="rId13"/>
    <p:sldId id="264" r:id="rId14"/>
    <p:sldId id="263" r:id="rId15"/>
    <p:sldId id="265" r:id="rId16"/>
    <p:sldId id="266" r:id="rId17"/>
    <p:sldId id="273" r:id="rId18"/>
    <p:sldId id="277" r:id="rId19"/>
    <p:sldId id="274" r:id="rId20"/>
    <p:sldId id="275" r:id="rId21"/>
    <p:sldId id="276" r:id="rId22"/>
    <p:sldId id="267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6"/>
  </p:normalViewPr>
  <p:slideViewPr>
    <p:cSldViewPr snapToGrid="0" snapToObjects="1">
      <p:cViewPr varScale="1">
        <p:scale>
          <a:sx n="63" d="100"/>
          <a:sy n="63" d="100"/>
        </p:scale>
        <p:origin x="6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15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3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6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8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5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7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4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3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3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0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1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, quotidiano&#10;&#10;Descrizione generata automaticamente">
            <a:extLst>
              <a:ext uri="{FF2B5EF4-FFF2-40B4-BE49-F238E27FC236}">
                <a16:creationId xmlns:a16="http://schemas.microsoft.com/office/drawing/2014/main" id="{912544F1-53C7-E440-9DDE-65314C4CE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5" r="13296" b="1"/>
          <a:stretch/>
        </p:blipFill>
        <p:spPr>
          <a:xfrm>
            <a:off x="20" y="42874"/>
            <a:ext cx="12191980" cy="6857990"/>
          </a:xfrm>
          <a:prstGeom prst="rect">
            <a:avLst/>
          </a:prstGeom>
        </p:spPr>
      </p:pic>
      <p:sp>
        <p:nvSpPr>
          <p:cNvPr id="74" name="Rectangle 1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2F1286E-EA88-F243-9557-78212AB32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it-IT" sz="6600"/>
              <a:t>NACHRICHTEN</a:t>
            </a:r>
          </a:p>
        </p:txBody>
      </p:sp>
      <p:sp>
        <p:nvSpPr>
          <p:cNvPr id="75" name="Rectangle: Rounded Corners 20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460998-5CE6-2441-94C7-8CBC47625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it-IT"/>
              <a:t>- DEUTSCHE WELLE</a:t>
            </a:r>
          </a:p>
        </p:txBody>
      </p:sp>
    </p:spTree>
    <p:extLst>
      <p:ext uri="{BB962C8B-B14F-4D97-AF65-F5344CB8AC3E}">
        <p14:creationId xmlns:p14="http://schemas.microsoft.com/office/powerpoint/2010/main" val="724919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4E1CFAF-56EC-E646-95FA-BC38CD0AC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3" y="698835"/>
            <a:ext cx="4314645" cy="1984248"/>
          </a:xfrm>
        </p:spPr>
        <p:txBody>
          <a:bodyPr anchor="b">
            <a:normAutofit fontScale="90000"/>
          </a:bodyPr>
          <a:lstStyle/>
          <a:p>
            <a:r>
              <a:rPr lang="it-IT" dirty="0"/>
              <a:t>KEIN KLIMAGIPFEL WEGEN CORONA</a:t>
            </a:r>
            <a:br>
              <a:rPr lang="it-IT" b="0" dirty="0"/>
            </a:br>
            <a:endParaRPr lang="it-IT" sz="3200" dirty="0"/>
          </a:p>
        </p:txBody>
      </p:sp>
      <p:pic>
        <p:nvPicPr>
          <p:cNvPr id="5" name="Segnaposto contenuto 4" descr="Immagine che contiene testo, persona, esterni, persone&#10;&#10;Descrizione generata automaticamente">
            <a:extLst>
              <a:ext uri="{FF2B5EF4-FFF2-40B4-BE49-F238E27FC236}">
                <a16:creationId xmlns:a16="http://schemas.microsoft.com/office/drawing/2014/main" id="{288CB529-C93B-FC44-AD74-4F2500670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34" r="1" b="1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8051BE-2CF7-4C06-B8FA-2DE2069B4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rmAutofit fontScale="77500" lnSpcReduction="20000"/>
          </a:bodyPr>
          <a:lstStyle/>
          <a:p>
            <a:r>
              <a:rPr lang="it-IT" dirty="0"/>
              <a:t>Die </a:t>
            </a:r>
            <a:r>
              <a:rPr lang="it-IT" b="1" dirty="0" err="1"/>
              <a:t>Klimaaktivisten</a:t>
            </a:r>
            <a:r>
              <a:rPr lang="it-IT" dirty="0"/>
              <a:t> von "</a:t>
            </a:r>
            <a:r>
              <a:rPr lang="it-IT" dirty="0" err="1"/>
              <a:t>Fridays</a:t>
            </a:r>
            <a:r>
              <a:rPr lang="it-IT" dirty="0"/>
              <a:t> for future" -&gt; </a:t>
            </a:r>
            <a:r>
              <a:rPr lang="it-IT" dirty="0" err="1"/>
              <a:t>nur</a:t>
            </a:r>
            <a:r>
              <a:rPr lang="it-IT" dirty="0"/>
              <a:t> </a:t>
            </a:r>
            <a:r>
              <a:rPr lang="it-IT" b="1" dirty="0"/>
              <a:t>Online-</a:t>
            </a:r>
            <a:r>
              <a:rPr lang="it-IT" b="1" dirty="0" err="1"/>
              <a:t>Kampagnen</a:t>
            </a:r>
            <a:r>
              <a:rPr lang="it-IT" dirty="0"/>
              <a:t> </a:t>
            </a:r>
            <a:r>
              <a:rPr lang="it-IT" dirty="0" err="1"/>
              <a:t>wie</a:t>
            </a:r>
            <a:r>
              <a:rPr lang="it-IT" dirty="0"/>
              <a:t> die </a:t>
            </a:r>
            <a:r>
              <a:rPr lang="it-IT" dirty="0" err="1"/>
              <a:t>anderen</a:t>
            </a:r>
            <a:r>
              <a:rPr lang="it-IT" dirty="0"/>
              <a:t> </a:t>
            </a:r>
            <a:r>
              <a:rPr lang="it-IT" dirty="0" err="1"/>
              <a:t>Klimakonferenzen</a:t>
            </a:r>
            <a:r>
              <a:rPr lang="it-IT" dirty="0"/>
              <a:t> </a:t>
            </a:r>
            <a:r>
              <a:rPr lang="it-IT" dirty="0" err="1"/>
              <a:t>der</a:t>
            </a:r>
            <a:r>
              <a:rPr lang="it-IT" dirty="0"/>
              <a:t> UN (</a:t>
            </a:r>
            <a:r>
              <a:rPr lang="it-IT" dirty="0" err="1"/>
              <a:t>z.B</a:t>
            </a:r>
            <a:r>
              <a:rPr lang="it-IT" dirty="0"/>
              <a:t>. G20-Gipfel und </a:t>
            </a:r>
            <a:r>
              <a:rPr lang="it-IT" dirty="0" err="1"/>
              <a:t>Klimagipfel</a:t>
            </a:r>
            <a:r>
              <a:rPr lang="it-IT" dirty="0"/>
              <a:t> in Glasgow) </a:t>
            </a:r>
            <a:br>
              <a:rPr lang="it-IT" dirty="0"/>
            </a:br>
            <a:endParaRPr lang="it-IT" dirty="0"/>
          </a:p>
          <a:p>
            <a:r>
              <a:rPr lang="it-IT" dirty="0"/>
              <a:t>- </a:t>
            </a:r>
            <a:r>
              <a:rPr lang="it-IT" dirty="0" err="1"/>
              <a:t>der</a:t>
            </a:r>
            <a:r>
              <a:rPr lang="it-IT" dirty="0"/>
              <a:t> </a:t>
            </a:r>
            <a:r>
              <a:rPr lang="it-IT" b="1" dirty="0" err="1"/>
              <a:t>Pariser</a:t>
            </a:r>
            <a:r>
              <a:rPr lang="it-IT" b="1" dirty="0"/>
              <a:t> </a:t>
            </a:r>
            <a:r>
              <a:rPr lang="it-IT" b="1" dirty="0" err="1"/>
              <a:t>Klimavertrag</a:t>
            </a:r>
            <a:r>
              <a:rPr lang="it-IT" dirty="0"/>
              <a:t> -&gt; </a:t>
            </a:r>
            <a:r>
              <a:rPr lang="it-IT" dirty="0" err="1"/>
              <a:t>das</a:t>
            </a:r>
            <a:r>
              <a:rPr lang="it-IT" dirty="0"/>
              <a:t> </a:t>
            </a:r>
            <a:r>
              <a:rPr lang="it-IT" dirty="0" err="1"/>
              <a:t>Ziel</a:t>
            </a:r>
            <a:r>
              <a:rPr lang="it-IT" dirty="0"/>
              <a:t>, </a:t>
            </a:r>
            <a:r>
              <a:rPr lang="it-IT" dirty="0" err="1"/>
              <a:t>maximal</a:t>
            </a:r>
            <a:r>
              <a:rPr lang="it-IT" dirty="0"/>
              <a:t> </a:t>
            </a:r>
            <a:r>
              <a:rPr lang="it-IT" dirty="0" err="1"/>
              <a:t>zwei</a:t>
            </a:r>
            <a:r>
              <a:rPr lang="it-IT" dirty="0"/>
              <a:t> </a:t>
            </a:r>
            <a:r>
              <a:rPr lang="it-IT" dirty="0" err="1"/>
              <a:t>Grad</a:t>
            </a:r>
            <a:r>
              <a:rPr lang="it-IT" dirty="0"/>
              <a:t> an </a:t>
            </a:r>
            <a:r>
              <a:rPr lang="it-IT" dirty="0" err="1"/>
              <a:t>Erderwärmung</a:t>
            </a:r>
            <a:r>
              <a:rPr lang="it-IT" dirty="0"/>
              <a:t> </a:t>
            </a:r>
            <a:r>
              <a:rPr lang="it-IT" dirty="0" err="1"/>
              <a:t>zulassen</a:t>
            </a:r>
            <a:endParaRPr lang="it-IT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173867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594226-F438-724B-84CE-98E93660A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415636"/>
            <a:ext cx="10168128" cy="151707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TROTZ TRUMP SINKEN KLIMAGASE IN DEN USA</a:t>
            </a:r>
            <a:br>
              <a:rPr lang="it-IT" b="0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718673-0A8E-E647-AADD-157F6BDB2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 </a:t>
            </a:r>
            <a:r>
              <a:rPr lang="it-IT" dirty="0" err="1"/>
              <a:t>der</a:t>
            </a:r>
            <a:r>
              <a:rPr lang="it-IT" dirty="0"/>
              <a:t> USA </a:t>
            </a:r>
            <a:r>
              <a:rPr lang="it-IT" dirty="0" err="1"/>
              <a:t>Präsident</a:t>
            </a:r>
            <a:r>
              <a:rPr lang="it-IT" dirty="0"/>
              <a:t> </a:t>
            </a:r>
            <a:r>
              <a:rPr lang="it-IT" b="1" dirty="0" err="1"/>
              <a:t>Joe</a:t>
            </a:r>
            <a:r>
              <a:rPr lang="it-IT" b="1" dirty="0"/>
              <a:t> </a:t>
            </a:r>
            <a:r>
              <a:rPr lang="it-IT" b="1" dirty="0" err="1"/>
              <a:t>Biden</a:t>
            </a:r>
            <a:r>
              <a:rPr lang="it-IT" dirty="0"/>
              <a:t> 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den</a:t>
            </a:r>
            <a:r>
              <a:rPr lang="it-IT" dirty="0"/>
              <a:t> </a:t>
            </a:r>
            <a:r>
              <a:rPr lang="it-IT" dirty="0" err="1"/>
              <a:t>früheren</a:t>
            </a:r>
            <a:r>
              <a:rPr lang="it-IT" dirty="0"/>
              <a:t> </a:t>
            </a:r>
            <a:r>
              <a:rPr lang="it-IT" dirty="0" err="1"/>
              <a:t>Außenminister</a:t>
            </a:r>
            <a:r>
              <a:rPr lang="it-IT" dirty="0"/>
              <a:t> </a:t>
            </a:r>
            <a:r>
              <a:rPr lang="it-IT" b="1" dirty="0"/>
              <a:t>John Kerry</a:t>
            </a:r>
            <a:r>
              <a:rPr lang="it-IT" dirty="0"/>
              <a:t> </a:t>
            </a:r>
            <a:r>
              <a:rPr lang="it-IT" dirty="0" err="1"/>
              <a:t>zu</a:t>
            </a:r>
            <a:r>
              <a:rPr lang="it-IT" dirty="0"/>
              <a:t> </a:t>
            </a:r>
            <a:r>
              <a:rPr lang="it-IT" dirty="0" err="1"/>
              <a:t>seinem</a:t>
            </a:r>
            <a:r>
              <a:rPr lang="it-IT" dirty="0"/>
              <a:t> </a:t>
            </a:r>
            <a:r>
              <a:rPr lang="it-IT" dirty="0" err="1"/>
              <a:t>Klimabeauftragten</a:t>
            </a:r>
            <a:r>
              <a:rPr lang="it-IT" dirty="0"/>
              <a:t> </a:t>
            </a:r>
            <a:r>
              <a:rPr lang="it-IT" dirty="0" err="1"/>
              <a:t>machen</a:t>
            </a:r>
            <a:br>
              <a:rPr lang="it-IT" dirty="0"/>
            </a:br>
            <a:endParaRPr lang="it-IT" dirty="0"/>
          </a:p>
          <a:p>
            <a:r>
              <a:rPr lang="it-IT" dirty="0"/>
              <a:t>-</a:t>
            </a:r>
            <a:r>
              <a:rPr lang="it-IT" b="1" dirty="0"/>
              <a:t> EU und China</a:t>
            </a:r>
            <a:r>
              <a:rPr lang="it-IT" dirty="0"/>
              <a:t> </a:t>
            </a:r>
            <a:r>
              <a:rPr lang="it-IT" dirty="0" err="1"/>
              <a:t>haben</a:t>
            </a:r>
            <a:r>
              <a:rPr lang="it-IT" dirty="0"/>
              <a:t> </a:t>
            </a:r>
            <a:r>
              <a:rPr lang="it-IT" dirty="0" err="1"/>
              <a:t>ehrgeizige</a:t>
            </a:r>
            <a:r>
              <a:rPr lang="it-IT" dirty="0"/>
              <a:t> </a:t>
            </a:r>
            <a:r>
              <a:rPr lang="it-IT" b="1" dirty="0" err="1"/>
              <a:t>Klimaziele</a:t>
            </a:r>
            <a:r>
              <a:rPr lang="it-IT" dirty="0"/>
              <a:t> </a:t>
            </a:r>
            <a:r>
              <a:rPr lang="it-IT" dirty="0" err="1"/>
              <a:t>vorgelegt</a:t>
            </a:r>
            <a:r>
              <a:rPr lang="it-IT" dirty="0"/>
              <a:t>, </a:t>
            </a:r>
            <a:r>
              <a:rPr lang="it-IT" dirty="0" err="1"/>
              <a:t>ob</a:t>
            </a:r>
            <a:r>
              <a:rPr lang="it-IT" dirty="0"/>
              <a:t> </a:t>
            </a:r>
            <a:r>
              <a:rPr lang="it-IT" dirty="0" err="1"/>
              <a:t>sie</a:t>
            </a:r>
            <a:r>
              <a:rPr lang="it-IT" dirty="0"/>
              <a:t> </a:t>
            </a:r>
            <a:r>
              <a:rPr lang="it-IT" dirty="0" err="1"/>
              <a:t>aber</a:t>
            </a:r>
            <a:r>
              <a:rPr lang="it-IT" dirty="0"/>
              <a:t> </a:t>
            </a:r>
            <a:r>
              <a:rPr lang="it-IT" dirty="0" err="1"/>
              <a:t>umgesetzt</a:t>
            </a:r>
            <a:r>
              <a:rPr lang="it-IT" dirty="0"/>
              <a:t> </a:t>
            </a:r>
            <a:r>
              <a:rPr lang="it-IT" dirty="0" err="1"/>
              <a:t>werden</a:t>
            </a:r>
            <a:r>
              <a:rPr lang="it-IT" dirty="0"/>
              <a:t>, </a:t>
            </a:r>
            <a:r>
              <a:rPr lang="it-IT" dirty="0" err="1"/>
              <a:t>wird</a:t>
            </a:r>
            <a:r>
              <a:rPr lang="it-IT" dirty="0"/>
              <a:t> </a:t>
            </a:r>
            <a:r>
              <a:rPr lang="it-IT" dirty="0" err="1"/>
              <a:t>sich</a:t>
            </a:r>
            <a:r>
              <a:rPr lang="it-IT" dirty="0"/>
              <a:t> </a:t>
            </a:r>
            <a:r>
              <a:rPr lang="it-IT" dirty="0" err="1"/>
              <a:t>zeigen</a:t>
            </a:r>
            <a:r>
              <a:rPr lang="it-IT" dirty="0"/>
              <a:t>, </a:t>
            </a:r>
            <a:r>
              <a:rPr lang="it-IT" dirty="0" err="1"/>
              <a:t>wenn</a:t>
            </a:r>
            <a:r>
              <a:rPr lang="it-IT" dirty="0"/>
              <a:t> </a:t>
            </a:r>
            <a:r>
              <a:rPr lang="it-IT" dirty="0" err="1"/>
              <a:t>das</a:t>
            </a:r>
            <a:r>
              <a:rPr lang="it-IT" dirty="0"/>
              <a:t> Virus </a:t>
            </a:r>
            <a:r>
              <a:rPr lang="it-IT" dirty="0" err="1"/>
              <a:t>wieder</a:t>
            </a:r>
            <a:r>
              <a:rPr lang="it-IT" dirty="0"/>
              <a:t> </a:t>
            </a:r>
            <a:r>
              <a:rPr lang="it-IT" dirty="0" err="1"/>
              <a:t>weg</a:t>
            </a:r>
            <a:r>
              <a:rPr lang="it-IT" dirty="0"/>
              <a:t> </a:t>
            </a:r>
            <a:r>
              <a:rPr lang="it-IT" dirty="0" err="1"/>
              <a:t>ist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422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F1A06D-1CDC-6F42-9C58-98BBF0232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NEUE CHANCEN NACH DER PANDEMIE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23C04C-63A8-5743-98BD-E3F882DD9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Pandemie -&gt; </a:t>
            </a:r>
            <a:r>
              <a:rPr lang="it-IT" dirty="0" err="1"/>
              <a:t>klimafreundliche</a:t>
            </a:r>
            <a:r>
              <a:rPr lang="it-IT" dirty="0"/>
              <a:t> Zeit </a:t>
            </a:r>
            <a:br>
              <a:rPr lang="it-IT" dirty="0"/>
            </a:br>
            <a:endParaRPr lang="it-IT" dirty="0"/>
          </a:p>
          <a:p>
            <a:r>
              <a:rPr lang="it-IT" dirty="0" err="1"/>
              <a:t>Am</a:t>
            </a:r>
            <a:r>
              <a:rPr lang="it-IT" dirty="0"/>
              <a:t> </a:t>
            </a:r>
            <a:r>
              <a:rPr lang="it-IT" b="1" dirty="0" err="1"/>
              <a:t>Ende</a:t>
            </a:r>
            <a:r>
              <a:rPr lang="it-IT" b="1" dirty="0"/>
              <a:t> von Corona</a:t>
            </a:r>
            <a:r>
              <a:rPr lang="it-IT" dirty="0"/>
              <a:t>: </a:t>
            </a:r>
            <a:r>
              <a:rPr lang="it-IT" dirty="0" err="1"/>
              <a:t>Fokus</a:t>
            </a:r>
            <a:r>
              <a:rPr lang="it-IT" dirty="0"/>
              <a:t> </a:t>
            </a:r>
            <a:r>
              <a:rPr lang="it-IT" dirty="0" err="1"/>
              <a:t>auf</a:t>
            </a:r>
            <a:r>
              <a:rPr lang="it-IT" dirty="0"/>
              <a:t> die </a:t>
            </a:r>
            <a:r>
              <a:rPr lang="it-IT" b="1" dirty="0" err="1"/>
              <a:t>Wirtschaft</a:t>
            </a:r>
            <a:r>
              <a:rPr lang="it-IT" dirty="0"/>
              <a:t> -&gt; </a:t>
            </a:r>
            <a:r>
              <a:rPr lang="it-IT" dirty="0" err="1"/>
              <a:t>nachhaltige</a:t>
            </a:r>
            <a:r>
              <a:rPr lang="it-IT" dirty="0"/>
              <a:t> und </a:t>
            </a:r>
            <a:r>
              <a:rPr lang="it-IT" dirty="0" err="1"/>
              <a:t>weniger</a:t>
            </a:r>
            <a:r>
              <a:rPr lang="it-IT" dirty="0"/>
              <a:t> </a:t>
            </a:r>
            <a:r>
              <a:rPr lang="it-IT" b="1" dirty="0" err="1"/>
              <a:t>nachhaltige</a:t>
            </a:r>
            <a:r>
              <a:rPr lang="it-IT" b="1" dirty="0"/>
              <a:t> </a:t>
            </a:r>
            <a:r>
              <a:rPr lang="it-IT" b="1" dirty="0" err="1"/>
              <a:t>Wege</a:t>
            </a:r>
            <a:br>
              <a:rPr lang="it-IT" dirty="0"/>
            </a:br>
            <a:endParaRPr lang="it-IT" dirty="0"/>
          </a:p>
          <a:p>
            <a:r>
              <a:rPr lang="it-IT" dirty="0"/>
              <a:t>- Guterres: "Es </a:t>
            </a:r>
            <a:r>
              <a:rPr lang="it-IT" dirty="0" err="1"/>
              <a:t>gibt</a:t>
            </a:r>
            <a:r>
              <a:rPr lang="it-IT" dirty="0"/>
              <a:t> </a:t>
            </a:r>
            <a:r>
              <a:rPr lang="it-IT" dirty="0" err="1"/>
              <a:t>immer</a:t>
            </a:r>
            <a:r>
              <a:rPr lang="it-IT" dirty="0"/>
              <a:t> </a:t>
            </a:r>
            <a:r>
              <a:rPr lang="it-IT" dirty="0" err="1"/>
              <a:t>noch</a:t>
            </a:r>
            <a:r>
              <a:rPr lang="it-IT" dirty="0"/>
              <a:t> </a:t>
            </a:r>
            <a:r>
              <a:rPr lang="it-IT" dirty="0" err="1"/>
              <a:t>eine</a:t>
            </a:r>
            <a:r>
              <a:rPr lang="it-IT" dirty="0"/>
              <a:t> Chance"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086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edificio, persona, esterni, folla&#10;&#10;Descrizione generata automaticamente">
            <a:extLst>
              <a:ext uri="{FF2B5EF4-FFF2-40B4-BE49-F238E27FC236}">
                <a16:creationId xmlns:a16="http://schemas.microsoft.com/office/drawing/2014/main" id="{6B32224F-80FE-8147-A900-67BFFC051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15" r="7812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0" name="Rectangle 119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458257-EC25-9646-B0A0-121A2E75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09" y="168624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Trier </a:t>
            </a:r>
            <a:r>
              <a:rPr lang="en-US" sz="4400" dirty="0" err="1"/>
              <a:t>trauert</a:t>
            </a:r>
            <a:r>
              <a:rPr lang="en-US" sz="4400" dirty="0"/>
              <a:t> am Tag </a:t>
            </a:r>
            <a:r>
              <a:rPr lang="en-US" sz="4400" dirty="0" err="1"/>
              <a:t>nach</a:t>
            </a:r>
            <a:r>
              <a:rPr lang="en-US" sz="4400" dirty="0"/>
              <a:t> der </a:t>
            </a:r>
            <a:r>
              <a:rPr lang="en-US" sz="4400" dirty="0" err="1"/>
              <a:t>Amokfahrt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310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B4CE5841-C184-4A70-A609-5FE4A5078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173E94F-FA10-1D43-A9CA-95D6C68C7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911978"/>
            <a:ext cx="4068849" cy="1690967"/>
          </a:xfrm>
        </p:spPr>
        <p:txBody>
          <a:bodyPr anchor="t">
            <a:normAutofit/>
          </a:bodyPr>
          <a:lstStyle/>
          <a:p>
            <a:r>
              <a:rPr lang="it-IT" sz="4100" dirty="0"/>
              <a:t>WORTSCHATZ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1E93BF-29FB-DF49-87BD-F4E3105D7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504" y="1683170"/>
            <a:ext cx="5818248" cy="4148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i="1" u="sng" dirty="0"/>
              <a:t>die </a:t>
            </a:r>
            <a:r>
              <a:rPr lang="it-IT" sz="2000" i="1" u="sng" dirty="0" err="1"/>
              <a:t>Amokfahrt</a:t>
            </a:r>
            <a:r>
              <a:rPr lang="it-IT" sz="2000" i="1" u="sng" dirty="0"/>
              <a:t> </a:t>
            </a:r>
            <a:r>
              <a:rPr lang="it-IT" sz="2000" dirty="0"/>
              <a:t>– guida spericolata</a:t>
            </a:r>
          </a:p>
          <a:p>
            <a:pPr marL="0" indent="0">
              <a:buNone/>
            </a:pPr>
            <a:r>
              <a:rPr lang="it-IT" sz="2000" i="1" u="sng" dirty="0" err="1"/>
              <a:t>der</a:t>
            </a:r>
            <a:r>
              <a:rPr lang="it-IT" sz="2000" i="1" u="sng" dirty="0"/>
              <a:t> </a:t>
            </a:r>
            <a:r>
              <a:rPr lang="it-IT" sz="2000" i="1" u="sng" dirty="0" err="1"/>
              <a:t>Opfer</a:t>
            </a:r>
            <a:r>
              <a:rPr lang="it-IT" sz="2000" i="1" u="sng" dirty="0"/>
              <a:t> </a:t>
            </a:r>
            <a:r>
              <a:rPr lang="it-IT" sz="2000" dirty="0"/>
              <a:t>– la vittima</a:t>
            </a:r>
          </a:p>
          <a:p>
            <a:pPr marL="0" indent="0">
              <a:buNone/>
            </a:pPr>
            <a:r>
              <a:rPr lang="it-IT" sz="2000" i="1" u="sng" dirty="0" err="1"/>
              <a:t>das</a:t>
            </a:r>
            <a:r>
              <a:rPr lang="it-IT" sz="2000" i="1" u="sng" dirty="0"/>
              <a:t>  </a:t>
            </a:r>
            <a:r>
              <a:rPr lang="it-IT" sz="2000" i="1" u="sng" dirty="0" err="1"/>
              <a:t>Wahrzeichen</a:t>
            </a:r>
            <a:r>
              <a:rPr lang="it-IT" sz="2000" i="1" u="sng" dirty="0"/>
              <a:t>  </a:t>
            </a:r>
            <a:r>
              <a:rPr lang="it-IT" sz="2000" dirty="0"/>
              <a:t>- il simbolo</a:t>
            </a:r>
          </a:p>
          <a:p>
            <a:pPr marL="0" indent="0">
              <a:buNone/>
            </a:pPr>
            <a:r>
              <a:rPr lang="it-IT" sz="2000" i="1" u="sng" dirty="0" err="1"/>
              <a:t>der</a:t>
            </a:r>
            <a:r>
              <a:rPr lang="it-IT" sz="2000" i="1" u="sng" dirty="0"/>
              <a:t> </a:t>
            </a:r>
            <a:r>
              <a:rPr lang="it-IT" sz="2000" i="1" u="sng" dirty="0" err="1"/>
              <a:t>Trauerfeier</a:t>
            </a:r>
            <a:r>
              <a:rPr lang="it-IT" sz="2000" i="1" u="sng" dirty="0"/>
              <a:t> </a:t>
            </a:r>
            <a:r>
              <a:rPr lang="it-IT" sz="2000" dirty="0"/>
              <a:t>– il funerale </a:t>
            </a:r>
          </a:p>
          <a:p>
            <a:pPr marL="0" indent="0">
              <a:buNone/>
            </a:pPr>
            <a:r>
              <a:rPr lang="it-IT" sz="2000" i="1" u="sng" dirty="0" err="1"/>
              <a:t>strömen</a:t>
            </a:r>
            <a:r>
              <a:rPr lang="it-IT" sz="2000" dirty="0"/>
              <a:t> - affluire</a:t>
            </a:r>
          </a:p>
          <a:p>
            <a:pPr marL="0" indent="0">
              <a:buNone/>
            </a:pPr>
            <a:r>
              <a:rPr lang="it-IT" sz="2000" i="1" u="sng" dirty="0" err="1"/>
              <a:t>der</a:t>
            </a:r>
            <a:r>
              <a:rPr lang="it-IT" sz="2000" i="1" u="sng" dirty="0"/>
              <a:t> </a:t>
            </a:r>
            <a:r>
              <a:rPr lang="it-IT" sz="2000" i="1" u="sng" dirty="0" err="1"/>
              <a:t>Zeuge</a:t>
            </a:r>
            <a:r>
              <a:rPr lang="it-IT" sz="2000" i="1" u="sng" dirty="0"/>
              <a:t> </a:t>
            </a:r>
            <a:r>
              <a:rPr lang="it-IT" sz="2000" dirty="0"/>
              <a:t>– il testimone </a:t>
            </a:r>
          </a:p>
          <a:p>
            <a:pPr marL="0" indent="0">
              <a:buNone/>
            </a:pPr>
            <a:r>
              <a:rPr lang="it-IT" sz="2000" i="1" u="sng" dirty="0" err="1"/>
              <a:t>der</a:t>
            </a:r>
            <a:r>
              <a:rPr lang="it-IT" sz="2000" i="1" u="sng" dirty="0"/>
              <a:t> </a:t>
            </a:r>
            <a:r>
              <a:rPr lang="it-IT" sz="2000" i="1" u="sng" dirty="0" err="1"/>
              <a:t>Vorfall</a:t>
            </a:r>
            <a:r>
              <a:rPr lang="it-IT" sz="2000" i="1" u="sng" dirty="0"/>
              <a:t> </a:t>
            </a:r>
            <a:r>
              <a:rPr lang="it-IT" sz="2000" dirty="0"/>
              <a:t>– l’incidente </a:t>
            </a:r>
          </a:p>
          <a:p>
            <a:pPr marL="0" indent="0">
              <a:buNone/>
            </a:pPr>
            <a:r>
              <a:rPr lang="it-IT" sz="2000" i="1" u="sng" dirty="0"/>
              <a:t>die </a:t>
            </a:r>
            <a:r>
              <a:rPr lang="it-IT" sz="2000" i="1" u="sng" dirty="0" err="1"/>
              <a:t>Vorwarnung</a:t>
            </a:r>
            <a:r>
              <a:rPr lang="it-IT" sz="2000" i="1" u="sng" dirty="0"/>
              <a:t> </a:t>
            </a:r>
            <a:r>
              <a:rPr lang="it-IT" sz="2000" dirty="0"/>
              <a:t>– il preavviso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16936" y="4000284"/>
            <a:ext cx="54864" cy="420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66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DD0A341-6E20-C04E-B1B0-5448E02F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it-IT" sz="3200"/>
              <a:t>WAS IST IN TRIER PASSIERT ?</a:t>
            </a:r>
          </a:p>
        </p:txBody>
      </p:sp>
      <p:pic>
        <p:nvPicPr>
          <p:cNvPr id="5" name="Segnaposto contenuto 4" descr="Immagine che contiene persona, candela, folla&#10;&#10;Descrizione generata automaticamente">
            <a:extLst>
              <a:ext uri="{FF2B5EF4-FFF2-40B4-BE49-F238E27FC236}">
                <a16:creationId xmlns:a16="http://schemas.microsoft.com/office/drawing/2014/main" id="{8606DBDA-4685-7D4B-82FC-3451A5EE4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0" r="27173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ECEDBA9C-1AEC-4CAB-8221-40F17336A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rmAutofit/>
          </a:bodyPr>
          <a:lstStyle/>
          <a:p>
            <a:r>
              <a:rPr lang="it-IT" sz="1700" dirty="0" err="1"/>
              <a:t>Ein</a:t>
            </a:r>
            <a:r>
              <a:rPr lang="it-IT" sz="1700" dirty="0"/>
              <a:t> 51-jähriger Mann </a:t>
            </a:r>
            <a:r>
              <a:rPr lang="it-IT" sz="1700" dirty="0" err="1"/>
              <a:t>fuhr</a:t>
            </a:r>
            <a:r>
              <a:rPr lang="it-IT" sz="1700" dirty="0"/>
              <a:t> </a:t>
            </a:r>
            <a:r>
              <a:rPr lang="it-IT" sz="1700" dirty="0" err="1"/>
              <a:t>mit</a:t>
            </a:r>
            <a:r>
              <a:rPr lang="it-IT" sz="1700" dirty="0"/>
              <a:t> </a:t>
            </a:r>
            <a:r>
              <a:rPr lang="it-IT" sz="1700" dirty="0" err="1"/>
              <a:t>einem</a:t>
            </a:r>
            <a:r>
              <a:rPr lang="it-IT" sz="1700" dirty="0"/>
              <a:t> SUV in </a:t>
            </a:r>
            <a:r>
              <a:rPr lang="it-IT" sz="1700" dirty="0" err="1"/>
              <a:t>einer</a:t>
            </a:r>
            <a:r>
              <a:rPr lang="it-IT" sz="1700" dirty="0"/>
              <a:t> </a:t>
            </a:r>
            <a:r>
              <a:rPr lang="it-IT" sz="1700" b="1" i="1" dirty="0" err="1"/>
              <a:t>belebten</a:t>
            </a:r>
            <a:r>
              <a:rPr lang="it-IT" sz="1700" b="1" i="1" dirty="0"/>
              <a:t> </a:t>
            </a:r>
            <a:r>
              <a:rPr lang="it-IT" sz="1700" b="1" i="1" dirty="0" err="1"/>
              <a:t>Einkaufsstraße</a:t>
            </a:r>
            <a:r>
              <a:rPr lang="it-IT" sz="1700" b="1" i="1" dirty="0"/>
              <a:t> </a:t>
            </a:r>
            <a:r>
              <a:rPr lang="it-IT" sz="1700" b="1" i="1" dirty="0" err="1"/>
              <a:t>absichtlich</a:t>
            </a:r>
            <a:r>
              <a:rPr lang="it-IT" sz="1700" b="1" i="1" dirty="0"/>
              <a:t> in </a:t>
            </a:r>
            <a:r>
              <a:rPr lang="it-IT" sz="1700" b="1" i="1" dirty="0" err="1"/>
              <a:t>Menschen</a:t>
            </a:r>
            <a:r>
              <a:rPr lang="it-IT" sz="1700" b="1" i="1" dirty="0"/>
              <a:t> </a:t>
            </a:r>
            <a:r>
              <a:rPr lang="it-IT" sz="1700" dirty="0" err="1"/>
              <a:t>hinein</a:t>
            </a:r>
            <a:r>
              <a:rPr lang="it-IT" sz="1700" dirty="0"/>
              <a:t>.</a:t>
            </a:r>
          </a:p>
          <a:p>
            <a:r>
              <a:rPr lang="it-IT" sz="1700" b="1" i="1" dirty="0" err="1"/>
              <a:t>Fünf</a:t>
            </a:r>
            <a:r>
              <a:rPr lang="it-IT" sz="1700" b="1" i="1" dirty="0"/>
              <a:t> </a:t>
            </a:r>
            <a:r>
              <a:rPr lang="it-IT" sz="1700" b="1" i="1" dirty="0" err="1"/>
              <a:t>Menschen</a:t>
            </a:r>
            <a:r>
              <a:rPr lang="it-IT" sz="1700" b="1" i="1" dirty="0"/>
              <a:t> </a:t>
            </a:r>
            <a:r>
              <a:rPr lang="it-IT" sz="1700" b="1" i="1" dirty="0" err="1"/>
              <a:t>starben</a:t>
            </a:r>
            <a:endParaRPr lang="it-IT" sz="1700" b="1" i="1" dirty="0"/>
          </a:p>
          <a:p>
            <a:r>
              <a:rPr lang="en-US" sz="1700" dirty="0"/>
              <a:t>An der Porta Nigra </a:t>
            </a:r>
            <a:r>
              <a:rPr lang="en-US" sz="1700" dirty="0" err="1"/>
              <a:t>beginnt</a:t>
            </a:r>
            <a:r>
              <a:rPr lang="en-US" sz="1700" dirty="0"/>
              <a:t> die </a:t>
            </a:r>
            <a:r>
              <a:rPr lang="en-US" sz="1700" dirty="0" err="1"/>
              <a:t>Einkaufsstraße</a:t>
            </a:r>
            <a:r>
              <a:rPr lang="en-US" sz="1700" dirty="0"/>
              <a:t>, die der </a:t>
            </a:r>
            <a:r>
              <a:rPr lang="en-US" sz="1700" dirty="0" err="1"/>
              <a:t>Amokfahrer</a:t>
            </a:r>
            <a:r>
              <a:rPr lang="en-US" sz="1700" dirty="0"/>
              <a:t> </a:t>
            </a:r>
            <a:r>
              <a:rPr lang="en-US" sz="1700" dirty="0" err="1"/>
              <a:t>entlangfuhr</a:t>
            </a:r>
            <a:r>
              <a:rPr lang="en-US" sz="1700" dirty="0"/>
              <a:t>. </a:t>
            </a:r>
            <a:r>
              <a:rPr lang="en-US" sz="1700" dirty="0" err="1"/>
              <a:t>Hierher</a:t>
            </a:r>
            <a:r>
              <a:rPr lang="en-US" sz="1700" dirty="0"/>
              <a:t> </a:t>
            </a:r>
            <a:r>
              <a:rPr lang="en-US" sz="1700" dirty="0" err="1"/>
              <a:t>strömen</a:t>
            </a:r>
            <a:r>
              <a:rPr lang="en-US" sz="1700" dirty="0"/>
              <a:t> die Menschen. </a:t>
            </a:r>
            <a:r>
              <a:rPr lang="en-US" sz="1700" b="1" i="1" dirty="0" err="1"/>
              <a:t>Viele</a:t>
            </a:r>
            <a:r>
              <a:rPr lang="en-US" sz="1700" b="1" i="1" dirty="0"/>
              <a:t> </a:t>
            </a:r>
            <a:r>
              <a:rPr lang="en-US" sz="1700" b="1" i="1" dirty="0" err="1"/>
              <a:t>legen</a:t>
            </a:r>
            <a:r>
              <a:rPr lang="en-US" sz="1700" b="1" i="1" dirty="0"/>
              <a:t> </a:t>
            </a:r>
            <a:r>
              <a:rPr lang="en-US" sz="1700" b="1" i="1" dirty="0" err="1"/>
              <a:t>Blumen</a:t>
            </a:r>
            <a:r>
              <a:rPr lang="en-US" sz="1700" b="1" i="1" dirty="0"/>
              <a:t> und </a:t>
            </a:r>
            <a:r>
              <a:rPr lang="en-US" sz="1700" b="1" i="1" dirty="0" err="1"/>
              <a:t>Kerzen</a:t>
            </a:r>
            <a:r>
              <a:rPr lang="en-US" sz="1700" b="1" i="1" dirty="0"/>
              <a:t> </a:t>
            </a:r>
            <a:r>
              <a:rPr lang="en-US" sz="1700" b="1" i="1" dirty="0" err="1"/>
              <a:t>nieder</a:t>
            </a:r>
            <a:r>
              <a:rPr lang="en-US" sz="1700" dirty="0"/>
              <a:t>.  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70435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49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persona, arancia&#10;&#10;Descrizione generata automaticamente">
            <a:extLst>
              <a:ext uri="{FF2B5EF4-FFF2-40B4-BE49-F238E27FC236}">
                <a16:creationId xmlns:a16="http://schemas.microsoft.com/office/drawing/2014/main" id="{7D10BF6C-313A-444B-9546-A90A4904C0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02" r="20301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76" name="Rectangle 51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53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E2550B22-3492-4FA7-91C6-34BE0071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rmAutofit/>
          </a:bodyPr>
          <a:lstStyle/>
          <a:p>
            <a:r>
              <a:rPr lang="en-US" sz="1700" dirty="0"/>
              <a:t>In der </a:t>
            </a:r>
            <a:r>
              <a:rPr lang="en-US" sz="1700" dirty="0" err="1"/>
              <a:t>gesamten</a:t>
            </a:r>
            <a:r>
              <a:rPr lang="en-US" sz="1700" dirty="0"/>
              <a:t> </a:t>
            </a:r>
            <a:r>
              <a:rPr lang="en-US" sz="1700" dirty="0" err="1"/>
              <a:t>Einkaufsstraße</a:t>
            </a:r>
            <a:r>
              <a:rPr lang="en-US" sz="1700" dirty="0"/>
              <a:t> </a:t>
            </a:r>
            <a:r>
              <a:rPr lang="en-US" sz="1700" dirty="0" err="1"/>
              <a:t>finden</a:t>
            </a:r>
            <a:r>
              <a:rPr lang="en-US" sz="1700" dirty="0"/>
              <a:t> </a:t>
            </a:r>
            <a:r>
              <a:rPr lang="en-US" sz="1700" dirty="0" err="1"/>
              <a:t>sich</a:t>
            </a:r>
            <a:r>
              <a:rPr lang="en-US" sz="1700" dirty="0"/>
              <a:t> </a:t>
            </a:r>
            <a:r>
              <a:rPr lang="en-US" sz="1700" dirty="0" err="1"/>
              <a:t>Blumen</a:t>
            </a:r>
            <a:r>
              <a:rPr lang="en-US" sz="1700" dirty="0"/>
              <a:t> und </a:t>
            </a:r>
            <a:r>
              <a:rPr lang="en-US" sz="1700" dirty="0" err="1"/>
              <a:t>Kerzen</a:t>
            </a:r>
            <a:r>
              <a:rPr lang="en-US" sz="1700" dirty="0"/>
              <a:t>. </a:t>
            </a:r>
          </a:p>
          <a:p>
            <a:r>
              <a:rPr lang="en-US" sz="1700" b="1" i="1" dirty="0" err="1"/>
              <a:t>Viele</a:t>
            </a:r>
            <a:r>
              <a:rPr lang="en-US" sz="1700" b="1" i="1" dirty="0"/>
              <a:t> Leute </a:t>
            </a:r>
            <a:r>
              <a:rPr lang="en-US" sz="1700" b="1" i="1" dirty="0" err="1"/>
              <a:t>waren</a:t>
            </a:r>
            <a:r>
              <a:rPr lang="en-US" sz="1700" b="1" i="1" dirty="0"/>
              <a:t> </a:t>
            </a:r>
            <a:r>
              <a:rPr lang="en-US" sz="1700" b="1" i="1" dirty="0" err="1"/>
              <a:t>geschockt</a:t>
            </a:r>
            <a:r>
              <a:rPr lang="en-US" sz="1700" dirty="0"/>
              <a:t>, </a:t>
            </a:r>
            <a:r>
              <a:rPr lang="en-US" sz="1700" dirty="0" err="1"/>
              <a:t>weil</a:t>
            </a:r>
            <a:r>
              <a:rPr lang="en-US" sz="1700" dirty="0"/>
              <a:t> die Tat </a:t>
            </a:r>
            <a:r>
              <a:rPr lang="en-US" sz="1700" dirty="0" err="1"/>
              <a:t>ohne</a:t>
            </a:r>
            <a:r>
              <a:rPr lang="en-US" sz="1700" dirty="0"/>
              <a:t> </a:t>
            </a:r>
            <a:r>
              <a:rPr lang="en-US" sz="1700" dirty="0" err="1"/>
              <a:t>Vorwarnung</a:t>
            </a:r>
            <a:r>
              <a:rPr lang="en-US" sz="1700" dirty="0"/>
              <a:t> </a:t>
            </a:r>
            <a:r>
              <a:rPr lang="en-US" sz="1700" dirty="0" err="1"/>
              <a:t>kam</a:t>
            </a:r>
            <a:r>
              <a:rPr lang="en-US" sz="1700" dirty="0"/>
              <a:t> und </a:t>
            </a:r>
            <a:r>
              <a:rPr lang="en-US" sz="1700" dirty="0" err="1"/>
              <a:t>jeden</a:t>
            </a:r>
            <a:r>
              <a:rPr lang="en-US" sz="1700" dirty="0"/>
              <a:t> </a:t>
            </a:r>
            <a:r>
              <a:rPr lang="en-US" sz="1700" dirty="0" err="1"/>
              <a:t>hätte</a:t>
            </a:r>
            <a:r>
              <a:rPr lang="en-US" sz="1700" dirty="0"/>
              <a:t> </a:t>
            </a:r>
            <a:r>
              <a:rPr lang="en-US" sz="1700" dirty="0" err="1"/>
              <a:t>treffen</a:t>
            </a:r>
            <a:r>
              <a:rPr lang="en-US" sz="1700" dirty="0"/>
              <a:t> </a:t>
            </a:r>
            <a:r>
              <a:rPr lang="en-US" sz="1700" dirty="0" err="1"/>
              <a:t>können</a:t>
            </a:r>
            <a:r>
              <a:rPr lang="en-US" sz="1700" dirty="0"/>
              <a:t>.</a:t>
            </a:r>
          </a:p>
          <a:p>
            <a:r>
              <a:rPr lang="en-US" sz="1700" dirty="0"/>
              <a:t>Am </a:t>
            </a:r>
            <a:r>
              <a:rPr lang="en-US" sz="1700" dirty="0" err="1"/>
              <a:t>Donnerstag</a:t>
            </a:r>
            <a:r>
              <a:rPr lang="en-US" sz="1700" dirty="0"/>
              <a:t>, 2 </a:t>
            </a:r>
            <a:r>
              <a:rPr lang="en-US" sz="1700" dirty="0" err="1"/>
              <a:t>Dezember</a:t>
            </a:r>
            <a:r>
              <a:rPr lang="en-US" sz="1700" dirty="0"/>
              <a:t> </a:t>
            </a:r>
            <a:r>
              <a:rPr lang="en-US" sz="1700" dirty="0" err="1"/>
              <a:t>sollten</a:t>
            </a:r>
            <a:r>
              <a:rPr lang="en-US" sz="1700" dirty="0"/>
              <a:t> in der Stadt um 13:46 </a:t>
            </a:r>
            <a:r>
              <a:rPr lang="en-US" sz="1700" b="1" i="1" dirty="0"/>
              <a:t>die </a:t>
            </a:r>
            <a:r>
              <a:rPr lang="en-US" sz="1700" b="1" i="1" dirty="0" err="1"/>
              <a:t>Glocken</a:t>
            </a:r>
            <a:r>
              <a:rPr lang="en-US" sz="1700" b="1" i="1" dirty="0"/>
              <a:t> </a:t>
            </a:r>
            <a:r>
              <a:rPr lang="en-US" sz="1700" b="1" i="1" dirty="0" err="1"/>
              <a:t>läuten</a:t>
            </a:r>
            <a:r>
              <a:rPr lang="en-US" sz="1700" b="1" i="1" dirty="0"/>
              <a:t> </a:t>
            </a:r>
            <a:r>
              <a:rPr lang="en-US" sz="1700" dirty="0"/>
              <a:t>- </a:t>
            </a:r>
            <a:r>
              <a:rPr lang="en-US" sz="1700" dirty="0" err="1"/>
              <a:t>genau</a:t>
            </a:r>
            <a:r>
              <a:rPr lang="en-US" sz="1700" dirty="0"/>
              <a:t> </a:t>
            </a:r>
            <a:r>
              <a:rPr lang="en-US" sz="1700" dirty="0" err="1"/>
              <a:t>zu</a:t>
            </a:r>
            <a:r>
              <a:rPr lang="en-US" sz="1700" dirty="0"/>
              <a:t> dem </a:t>
            </a:r>
            <a:r>
              <a:rPr lang="en-US" sz="1700" dirty="0" err="1"/>
              <a:t>Zeitpunkt</a:t>
            </a:r>
            <a:r>
              <a:rPr lang="en-US" sz="1700" dirty="0"/>
              <a:t>, </a:t>
            </a:r>
            <a:r>
              <a:rPr lang="en-US" sz="1700" dirty="0" err="1"/>
              <a:t>als</a:t>
            </a:r>
            <a:r>
              <a:rPr lang="en-US" sz="1700" dirty="0"/>
              <a:t> die </a:t>
            </a:r>
            <a:r>
              <a:rPr lang="en-US" sz="1700" dirty="0" err="1"/>
              <a:t>Amokfahrt</a:t>
            </a:r>
            <a:r>
              <a:rPr lang="en-US" sz="1700" dirty="0"/>
              <a:t> </a:t>
            </a:r>
            <a:r>
              <a:rPr lang="en-US" sz="1700" dirty="0" err="1"/>
              <a:t>begann</a:t>
            </a:r>
            <a:r>
              <a:rPr lang="en-US" sz="1700" dirty="0"/>
              <a:t>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837562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37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3" name="Rectangle 3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egnaposto contenuto 8" descr="Immagine che contiene esterni, tempio, luogo di culto, altare&#10;&#10;Descrizione generata automaticamente">
            <a:extLst>
              <a:ext uri="{FF2B5EF4-FFF2-40B4-BE49-F238E27FC236}">
                <a16:creationId xmlns:a16="http://schemas.microsoft.com/office/drawing/2014/main" id="{8760DEC4-7332-1E45-AE15-F98FE0099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4" name="Rectangle 41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6A24294-1244-3B47-A6C4-1FCF5731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Corona-Lockerungen zu Weihnachten bleiben</a:t>
            </a:r>
            <a:br>
              <a:rPr lang="en-US" sz="3700">
                <a:solidFill>
                  <a:schemeClr val="bg1"/>
                </a:solidFill>
              </a:rPr>
            </a:br>
            <a:endParaRPr lang="en-US" sz="3700">
              <a:solidFill>
                <a:schemeClr val="bg1"/>
              </a:solidFill>
            </a:endParaRPr>
          </a:p>
        </p:txBody>
      </p:sp>
      <p:sp>
        <p:nvSpPr>
          <p:cNvPr id="85" name="Rectangle 4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439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1F148C-3E84-B748-99E8-BFD18F75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WORTSCHATZ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BFB1AD-C7B8-D34B-8170-3403D12C1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90" y="2416274"/>
            <a:ext cx="4502728" cy="3188880"/>
          </a:xfrm>
        </p:spPr>
        <p:txBody>
          <a:bodyPr/>
          <a:lstStyle/>
          <a:p>
            <a:r>
              <a:rPr lang="it-IT" sz="1400" i="1" u="sng" dirty="0"/>
              <a:t>die </a:t>
            </a:r>
            <a:r>
              <a:rPr lang="it-IT" sz="1400" i="1" u="sng" dirty="0" err="1"/>
              <a:t>Runde</a:t>
            </a:r>
            <a:r>
              <a:rPr lang="it-IT" sz="1400" dirty="0"/>
              <a:t>,-</a:t>
            </a:r>
            <a:r>
              <a:rPr lang="it-IT" sz="1400" dirty="0" err="1"/>
              <a:t>n</a:t>
            </a:r>
            <a:r>
              <a:rPr lang="it-IT" sz="1400" dirty="0"/>
              <a:t>, la cerchia (di persone)</a:t>
            </a:r>
          </a:p>
          <a:p>
            <a:r>
              <a:rPr lang="it-IT" sz="1400" i="1" u="sng" dirty="0"/>
              <a:t>die </a:t>
            </a:r>
            <a:r>
              <a:rPr lang="it-IT" sz="1400" i="1" u="sng" dirty="0" err="1"/>
              <a:t>Infektionsquelle</a:t>
            </a:r>
            <a:r>
              <a:rPr lang="it-IT" sz="1400" dirty="0"/>
              <a:t>,-</a:t>
            </a:r>
            <a:r>
              <a:rPr lang="it-IT" sz="1400" dirty="0" err="1"/>
              <a:t>n</a:t>
            </a:r>
            <a:r>
              <a:rPr lang="it-IT" sz="1400" dirty="0"/>
              <a:t>, la fonte di contagio</a:t>
            </a:r>
          </a:p>
          <a:p>
            <a:r>
              <a:rPr lang="it-IT" sz="1400" i="1" u="sng" dirty="0" err="1"/>
              <a:t>einhalten</a:t>
            </a:r>
            <a:r>
              <a:rPr lang="it-IT" sz="1400" i="1" u="sng" dirty="0"/>
              <a:t>, </a:t>
            </a:r>
            <a:r>
              <a:rPr lang="it-IT" sz="1400" dirty="0"/>
              <a:t>rispettare</a:t>
            </a:r>
          </a:p>
          <a:p>
            <a:r>
              <a:rPr lang="it-IT" sz="1400" i="1" u="sng" dirty="0"/>
              <a:t>die </a:t>
            </a:r>
            <a:r>
              <a:rPr lang="it-IT" sz="1400" i="1" u="sng" dirty="0" err="1"/>
              <a:t>Zusammenkunft</a:t>
            </a:r>
            <a:r>
              <a:rPr lang="it-IT" sz="1400" dirty="0"/>
              <a:t>, (</a:t>
            </a:r>
            <a:r>
              <a:rPr lang="it-IT" sz="1400" dirty="0" err="1"/>
              <a:t>ü</a:t>
            </a:r>
            <a:r>
              <a:rPr lang="it-IT" sz="1400" dirty="0"/>
              <a:t>) –e, il ritrovo/l'incontro</a:t>
            </a:r>
          </a:p>
          <a:p>
            <a:r>
              <a:rPr lang="it-IT" sz="1400" i="1" u="sng" dirty="0"/>
              <a:t>die </a:t>
            </a:r>
            <a:r>
              <a:rPr lang="it-IT" sz="1400" i="1" u="sng" dirty="0" err="1"/>
              <a:t>Versicherung</a:t>
            </a:r>
            <a:r>
              <a:rPr lang="it-IT" sz="1400" dirty="0"/>
              <a:t>,-en, l'assicurazione (medica)</a:t>
            </a:r>
          </a:p>
          <a:p>
            <a:r>
              <a:rPr lang="it-IT" sz="1400" i="1" u="sng" dirty="0" err="1"/>
              <a:t>der</a:t>
            </a:r>
            <a:r>
              <a:rPr lang="it-IT" sz="1400" i="1" u="sng" dirty="0"/>
              <a:t> </a:t>
            </a:r>
            <a:r>
              <a:rPr lang="it-IT" sz="1400" i="1" u="sng" dirty="0" err="1"/>
              <a:t>Verlauf</a:t>
            </a:r>
            <a:r>
              <a:rPr lang="it-IT" sz="1400" i="1" u="sng" dirty="0"/>
              <a:t>  , </a:t>
            </a:r>
            <a:r>
              <a:rPr lang="it-IT" sz="1400" dirty="0"/>
              <a:t>il processo/il corso</a:t>
            </a:r>
          </a:p>
          <a:p>
            <a:r>
              <a:rPr lang="it-IT" sz="1400" i="1" u="sng" dirty="0"/>
              <a:t>die </a:t>
            </a:r>
            <a:r>
              <a:rPr lang="it-IT" sz="1400" i="1" u="sng" dirty="0" err="1"/>
              <a:t>Zulassung</a:t>
            </a:r>
            <a:r>
              <a:rPr lang="it-IT" sz="1400" dirty="0"/>
              <a:t>,-en, l'autorizzazione</a:t>
            </a:r>
          </a:p>
          <a:p>
            <a:r>
              <a:rPr lang="it-IT" sz="1400" i="1" u="sng" dirty="0" err="1"/>
              <a:t>das</a:t>
            </a:r>
            <a:r>
              <a:rPr lang="it-IT" sz="1400" i="1" u="sng" dirty="0"/>
              <a:t> </a:t>
            </a:r>
            <a:r>
              <a:rPr lang="it-IT" sz="1400" i="1" u="sng" dirty="0" err="1"/>
              <a:t>Altenheim</a:t>
            </a:r>
            <a:r>
              <a:rPr lang="it-IT" sz="1400" dirty="0"/>
              <a:t>,-e, la casa di riposo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A8FD042-089C-C94C-BE85-0584561BB838}"/>
              </a:ext>
            </a:extLst>
          </p:cNvPr>
          <p:cNvSpPr txBox="1"/>
          <p:nvPr/>
        </p:nvSpPr>
        <p:spPr>
          <a:xfrm>
            <a:off x="5189518" y="2416274"/>
            <a:ext cx="64601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i="1" u="sng" dirty="0" err="1"/>
              <a:t>das</a:t>
            </a:r>
            <a:r>
              <a:rPr lang="it-IT" sz="1400" i="1" u="sng" dirty="0"/>
              <a:t> </a:t>
            </a:r>
            <a:r>
              <a:rPr lang="it-IT" sz="1400" i="1" u="sng" dirty="0" err="1"/>
              <a:t>Pflegeheim</a:t>
            </a:r>
            <a:r>
              <a:rPr lang="it-IT" sz="1400" dirty="0"/>
              <a:t>,-e, la casa di cura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i="1" u="sng" dirty="0" err="1"/>
              <a:t>der</a:t>
            </a:r>
            <a:r>
              <a:rPr lang="it-IT" sz="1400" i="1" u="sng" dirty="0"/>
              <a:t>/die </a:t>
            </a:r>
            <a:r>
              <a:rPr lang="it-IT" sz="1400" i="1" u="sng" dirty="0" err="1"/>
              <a:t>Angehörige</a:t>
            </a:r>
            <a:r>
              <a:rPr lang="it-IT" sz="1400" dirty="0"/>
              <a:t>,-</a:t>
            </a:r>
            <a:r>
              <a:rPr lang="it-IT" sz="1400" dirty="0" err="1"/>
              <a:t>n</a:t>
            </a:r>
            <a:r>
              <a:rPr lang="it-IT" sz="1400" dirty="0"/>
              <a:t>, il parente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i="1" u="sng" dirty="0" err="1"/>
              <a:t>verzichten</a:t>
            </a:r>
            <a:r>
              <a:rPr lang="it-IT" sz="1400" i="1" u="sng" dirty="0"/>
              <a:t>,</a:t>
            </a:r>
            <a:r>
              <a:rPr lang="it-IT" sz="1400" dirty="0"/>
              <a:t> rinunciare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i="1" u="sng" dirty="0" err="1"/>
              <a:t>das</a:t>
            </a:r>
            <a:r>
              <a:rPr lang="it-IT" sz="1400" i="1" u="sng" dirty="0"/>
              <a:t> </a:t>
            </a:r>
            <a:r>
              <a:rPr lang="it-IT" sz="1400" i="1" u="sng" dirty="0" err="1"/>
              <a:t>Erkältungssymptom</a:t>
            </a:r>
            <a:r>
              <a:rPr lang="it-IT" sz="1400" dirty="0"/>
              <a:t>,-e, il sintomo di raffreddamento (raffreddore)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i="1" u="sng" dirty="0"/>
              <a:t>die </a:t>
            </a:r>
            <a:r>
              <a:rPr lang="it-IT" sz="1400" i="1" u="sng" dirty="0" err="1"/>
              <a:t>Sterbebegleitung</a:t>
            </a:r>
            <a:r>
              <a:rPr lang="it-IT" sz="1400" dirty="0"/>
              <a:t>,-en, l'accompagnamento alla morte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i="1" u="sng" dirty="0"/>
              <a:t>die </a:t>
            </a:r>
            <a:r>
              <a:rPr lang="it-IT" sz="1400" i="1" u="sng" dirty="0" err="1"/>
              <a:t>Einhaltung</a:t>
            </a:r>
            <a:r>
              <a:rPr lang="it-IT" sz="1400" dirty="0"/>
              <a:t>,-en, il rispetto/l'osservanza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i="1" u="sng" dirty="0"/>
              <a:t>die </a:t>
            </a:r>
            <a:r>
              <a:rPr lang="it-IT" sz="1400" i="1" u="sng" dirty="0" err="1"/>
              <a:t>Schwelle</a:t>
            </a:r>
            <a:r>
              <a:rPr lang="it-IT" sz="1400" dirty="0"/>
              <a:t>,-</a:t>
            </a:r>
            <a:r>
              <a:rPr lang="it-IT" sz="1400" dirty="0" err="1"/>
              <a:t>n</a:t>
            </a:r>
            <a:r>
              <a:rPr lang="it-IT" sz="1400" dirty="0"/>
              <a:t>, la soglia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438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6">
            <a:extLst>
              <a:ext uri="{FF2B5EF4-FFF2-40B4-BE49-F238E27FC236}">
                <a16:creationId xmlns:a16="http://schemas.microsoft.com/office/drawing/2014/main" id="{E0B3B37B-5EEE-4DC4-802A-66F9A2C94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egnaposto contenuto 6" descr="Immagine che contiene pianta, verdura&#10;&#10;Descrizione generata automaticamente">
            <a:extLst>
              <a:ext uri="{FF2B5EF4-FFF2-40B4-BE49-F238E27FC236}">
                <a16:creationId xmlns:a16="http://schemas.microsoft.com/office/drawing/2014/main" id="{77571C20-4DD0-E548-870F-C5253742E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494CEDA0-FD8E-491B-8792-69F93BDA3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40079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itolo 1">
            <a:extLst>
              <a:ext uri="{FF2B5EF4-FFF2-40B4-BE49-F238E27FC236}">
                <a16:creationId xmlns:a16="http://schemas.microsoft.com/office/drawing/2014/main" id="{62C04877-C6FA-7640-A401-5585AD48A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3449" y="980368"/>
            <a:ext cx="3666744" cy="1106424"/>
          </a:xfrm>
        </p:spPr>
        <p:txBody>
          <a:bodyPr>
            <a:normAutofit/>
          </a:bodyPr>
          <a:lstStyle/>
          <a:p>
            <a:r>
              <a:rPr lang="it-IT" sz="2600" dirty="0"/>
              <a:t>WEIHNACHTEN IN DEUTSCHLAND 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FD3EBBB-DFE8-4525-B1BF-BE7BBC8D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071" y="116128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9362A14-6FB8-4FFC-AAA0-2E5AFF8A8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1577" y="2113280"/>
            <a:ext cx="3502152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856FDB83-8198-4C6B-ABBA-5405F47DE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3449" y="2616827"/>
            <a:ext cx="3666744" cy="3494429"/>
          </a:xfrm>
        </p:spPr>
        <p:txBody>
          <a:bodyPr>
            <a:normAutofit fontScale="40000" lnSpcReduction="20000"/>
          </a:bodyPr>
          <a:lstStyle/>
          <a:p>
            <a:r>
              <a:rPr lang="it-IT" sz="4000" b="1" dirty="0" err="1"/>
              <a:t>Weihnachten</a:t>
            </a:r>
            <a:r>
              <a:rPr lang="it-IT" sz="4000" dirty="0"/>
              <a:t> </a:t>
            </a:r>
            <a:r>
              <a:rPr lang="it-IT" sz="4000" dirty="0" err="1"/>
              <a:t>darf</a:t>
            </a:r>
            <a:r>
              <a:rPr lang="it-IT" sz="4000" dirty="0"/>
              <a:t> </a:t>
            </a:r>
            <a:r>
              <a:rPr lang="it-IT" sz="4000" dirty="0" err="1"/>
              <a:t>trotz</a:t>
            </a:r>
            <a:r>
              <a:rPr lang="it-IT" sz="4000" dirty="0"/>
              <a:t> Corona in </a:t>
            </a:r>
            <a:r>
              <a:rPr lang="it-IT" sz="4000" dirty="0" err="1"/>
              <a:t>größerer</a:t>
            </a:r>
            <a:r>
              <a:rPr lang="it-IT" sz="4000" dirty="0"/>
              <a:t> </a:t>
            </a:r>
            <a:r>
              <a:rPr lang="it-IT" sz="4000" dirty="0" err="1"/>
              <a:t>Runde</a:t>
            </a:r>
            <a:r>
              <a:rPr lang="it-IT" sz="4000" dirty="0"/>
              <a:t> </a:t>
            </a:r>
            <a:r>
              <a:rPr lang="it-IT" sz="4000" b="1" dirty="0" err="1"/>
              <a:t>gefeiert</a:t>
            </a:r>
            <a:r>
              <a:rPr lang="it-IT" sz="4000" dirty="0"/>
              <a:t> </a:t>
            </a:r>
            <a:r>
              <a:rPr lang="it-IT" sz="4000" dirty="0" err="1"/>
              <a:t>werden</a:t>
            </a:r>
            <a:endParaRPr lang="it-IT" sz="4000" dirty="0"/>
          </a:p>
          <a:p>
            <a:r>
              <a:rPr lang="it-IT" sz="4000" dirty="0"/>
              <a:t>-  </a:t>
            </a:r>
            <a:r>
              <a:rPr lang="it-IT" sz="4000" dirty="0" err="1"/>
              <a:t>Regierungssprecher</a:t>
            </a:r>
            <a:r>
              <a:rPr lang="it-IT" sz="4000" dirty="0"/>
              <a:t> </a:t>
            </a:r>
            <a:r>
              <a:rPr lang="it-IT" sz="4000" b="1" dirty="0" err="1"/>
              <a:t>Steffen</a:t>
            </a:r>
            <a:r>
              <a:rPr lang="it-IT" sz="4000" b="1" dirty="0"/>
              <a:t> </a:t>
            </a:r>
            <a:r>
              <a:rPr lang="it-IT" sz="4000" b="1" dirty="0" err="1"/>
              <a:t>Seibert</a:t>
            </a:r>
            <a:r>
              <a:rPr lang="it-IT" sz="4000" dirty="0"/>
              <a:t> </a:t>
            </a:r>
            <a:r>
              <a:rPr lang="it-IT" sz="4000" dirty="0" err="1"/>
              <a:t>erwartet</a:t>
            </a:r>
            <a:r>
              <a:rPr lang="it-IT" sz="4000" dirty="0"/>
              <a:t> </a:t>
            </a:r>
            <a:r>
              <a:rPr lang="it-IT" sz="4000" dirty="0" err="1"/>
              <a:t>eines</a:t>
            </a:r>
            <a:r>
              <a:rPr lang="it-IT" sz="4000" dirty="0"/>
              <a:t> </a:t>
            </a:r>
            <a:r>
              <a:rPr lang="it-IT" sz="4000" b="1" dirty="0" err="1"/>
              <a:t>verantwortungsvollen</a:t>
            </a:r>
            <a:r>
              <a:rPr lang="it-IT" sz="4000" b="1" dirty="0"/>
              <a:t> </a:t>
            </a:r>
            <a:r>
              <a:rPr lang="it-IT" sz="4000" b="1" dirty="0" err="1"/>
              <a:t>Verhalten</a:t>
            </a:r>
            <a:r>
              <a:rPr lang="it-IT" sz="4000" dirty="0"/>
              <a:t> (</a:t>
            </a:r>
            <a:r>
              <a:rPr lang="it-IT" sz="4000" dirty="0" err="1"/>
              <a:t>keine</a:t>
            </a:r>
            <a:r>
              <a:rPr lang="it-IT" sz="4000" dirty="0"/>
              <a:t> </a:t>
            </a:r>
            <a:r>
              <a:rPr lang="it-IT" sz="4000" dirty="0" err="1"/>
              <a:t>Infektionsquelle</a:t>
            </a:r>
            <a:r>
              <a:rPr lang="it-IT" sz="4000" dirty="0"/>
              <a:t>)</a:t>
            </a:r>
          </a:p>
          <a:p>
            <a:r>
              <a:rPr lang="it-IT" sz="4000" dirty="0"/>
              <a:t>-  </a:t>
            </a:r>
            <a:r>
              <a:rPr lang="it-IT" sz="4000" b="1" dirty="0" err="1"/>
              <a:t>Kontakte</a:t>
            </a:r>
            <a:r>
              <a:rPr lang="it-IT" sz="4000" b="1" dirty="0"/>
              <a:t> </a:t>
            </a:r>
            <a:r>
              <a:rPr lang="it-IT" sz="4000" b="1" dirty="0" err="1"/>
              <a:t>reduzieren</a:t>
            </a:r>
            <a:r>
              <a:rPr lang="it-IT" sz="4000" b="1" dirty="0"/>
              <a:t> </a:t>
            </a:r>
            <a:r>
              <a:rPr lang="it-IT" sz="4000" dirty="0"/>
              <a:t>und </a:t>
            </a:r>
            <a:r>
              <a:rPr lang="it-IT" sz="4000" dirty="0" err="1"/>
              <a:t>den</a:t>
            </a:r>
            <a:r>
              <a:rPr lang="it-IT" sz="4000" dirty="0"/>
              <a:t> </a:t>
            </a:r>
            <a:r>
              <a:rPr lang="it-IT" sz="4000" b="1" dirty="0" err="1"/>
              <a:t>Mund-Nasen-Schutz</a:t>
            </a:r>
            <a:r>
              <a:rPr lang="it-IT" sz="4000" dirty="0"/>
              <a:t> </a:t>
            </a:r>
            <a:r>
              <a:rPr lang="it-IT" sz="4000" dirty="0" err="1"/>
              <a:t>tragen</a:t>
            </a:r>
            <a:endParaRPr lang="it-IT" sz="4000" dirty="0"/>
          </a:p>
          <a:p>
            <a:r>
              <a:rPr lang="it-IT" sz="4000" dirty="0"/>
              <a:t>-  </a:t>
            </a:r>
            <a:r>
              <a:rPr lang="it-IT" sz="4000" dirty="0" err="1"/>
              <a:t>Für</a:t>
            </a:r>
            <a:r>
              <a:rPr lang="it-IT" sz="4000" dirty="0"/>
              <a:t> die </a:t>
            </a:r>
            <a:r>
              <a:rPr lang="it-IT" sz="4000" b="1" dirty="0" err="1"/>
              <a:t>Feiertage</a:t>
            </a:r>
            <a:r>
              <a:rPr lang="it-IT" sz="4000" dirty="0"/>
              <a:t> </a:t>
            </a:r>
            <a:r>
              <a:rPr lang="it-IT" sz="4000" dirty="0" err="1"/>
              <a:t>gelten</a:t>
            </a:r>
            <a:r>
              <a:rPr lang="it-IT" sz="4000" dirty="0"/>
              <a:t> </a:t>
            </a:r>
            <a:r>
              <a:rPr lang="it-IT" sz="4000" dirty="0" err="1"/>
              <a:t>aber</a:t>
            </a:r>
            <a:r>
              <a:rPr lang="it-IT" sz="4000" dirty="0"/>
              <a:t> </a:t>
            </a:r>
            <a:r>
              <a:rPr lang="it-IT" sz="4000" b="1" dirty="0" err="1"/>
              <a:t>Lockerungen</a:t>
            </a:r>
            <a:endParaRPr lang="it-IT" sz="40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0371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B35D3C1D-A6AE-4FCA-BB76-A4748CE5D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96CDFF0-6A01-2640-8404-0F5ED8CE7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10" y="1365472"/>
            <a:ext cx="10978470" cy="3564636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200" dirty="0"/>
            </a:br>
            <a:r>
              <a:rPr lang="en-US" sz="1800" b="0" dirty="0">
                <a:latin typeface="+mn-lt"/>
              </a:rPr>
              <a:t>1. POLITIK : </a:t>
            </a:r>
            <a:r>
              <a:rPr lang="en-US" sz="1800" b="0" i="1" dirty="0">
                <a:latin typeface="+mn-lt"/>
              </a:rPr>
              <a:t>Merkel - 15 </a:t>
            </a:r>
            <a:r>
              <a:rPr lang="en-US" sz="1800" b="0" i="1" dirty="0" err="1">
                <a:latin typeface="+mn-lt"/>
              </a:rPr>
              <a:t>Kanzlerinnenjahre</a:t>
            </a:r>
            <a:br>
              <a:rPr lang="en-US" sz="1800" b="0" i="1" dirty="0">
                <a:latin typeface="+mn-lt"/>
              </a:rPr>
            </a:br>
            <a:br>
              <a:rPr lang="en-US" sz="1800" b="0" i="1" dirty="0">
                <a:latin typeface="+mn-lt"/>
              </a:rPr>
            </a:br>
            <a:r>
              <a:rPr lang="en-US" sz="1800" b="0" dirty="0">
                <a:latin typeface="+mn-lt"/>
              </a:rPr>
              <a:t>2. KLIMAWANDEL : </a:t>
            </a:r>
            <a:r>
              <a:rPr lang="en-US" sz="1800" b="0" u="sng" dirty="0" err="1">
                <a:latin typeface="+mn-lt"/>
              </a:rPr>
              <a:t>Nach</a:t>
            </a:r>
            <a:r>
              <a:rPr lang="en-US" sz="1800" b="0" u="sng" dirty="0">
                <a:latin typeface="+mn-lt"/>
              </a:rPr>
              <a:t> Corona </a:t>
            </a:r>
            <a:r>
              <a:rPr lang="en-US" sz="1800" b="0" u="sng" dirty="0" err="1">
                <a:latin typeface="+mn-lt"/>
              </a:rPr>
              <a:t>endlich</a:t>
            </a:r>
            <a:r>
              <a:rPr lang="en-US" sz="1800" b="0" u="sng" dirty="0">
                <a:latin typeface="+mn-lt"/>
              </a:rPr>
              <a:t> in den </a:t>
            </a:r>
            <a:r>
              <a:rPr lang="en-US" sz="1800" b="0" u="sng" dirty="0" err="1">
                <a:latin typeface="+mn-lt"/>
              </a:rPr>
              <a:t>Klimaschutz</a:t>
            </a:r>
            <a:r>
              <a:rPr lang="en-US" sz="1800" b="0" u="sng" dirty="0">
                <a:latin typeface="+mn-lt"/>
              </a:rPr>
              <a:t> </a:t>
            </a:r>
            <a:r>
              <a:rPr lang="en-US" sz="1800" b="0" u="sng" dirty="0" err="1">
                <a:latin typeface="+mn-lt"/>
              </a:rPr>
              <a:t>investieren</a:t>
            </a:r>
            <a:br>
              <a:rPr lang="en-US" sz="1800" b="0" i="1" dirty="0">
                <a:latin typeface="+mn-lt"/>
              </a:rPr>
            </a:br>
            <a:br>
              <a:rPr lang="en-US" sz="1800" b="0" i="1" dirty="0">
                <a:latin typeface="+mn-lt"/>
              </a:rPr>
            </a:br>
            <a:r>
              <a:rPr lang="en-US" sz="1800" b="0" i="1" dirty="0">
                <a:latin typeface="+mn-lt"/>
              </a:rPr>
              <a:t>3. DEUTSCHLAND : Trier </a:t>
            </a:r>
            <a:r>
              <a:rPr lang="en-US" sz="1800" b="0" i="1" dirty="0" err="1">
                <a:latin typeface="+mn-lt"/>
              </a:rPr>
              <a:t>trauert</a:t>
            </a:r>
            <a:r>
              <a:rPr lang="en-US" sz="1800" b="0" i="1" dirty="0">
                <a:latin typeface="+mn-lt"/>
              </a:rPr>
              <a:t> am Tag </a:t>
            </a:r>
            <a:r>
              <a:rPr lang="en-US" sz="1800" b="0" i="1" dirty="0" err="1">
                <a:latin typeface="+mn-lt"/>
              </a:rPr>
              <a:t>nach</a:t>
            </a:r>
            <a:r>
              <a:rPr lang="en-US" sz="1800" b="0" i="1" dirty="0">
                <a:latin typeface="+mn-lt"/>
              </a:rPr>
              <a:t> der </a:t>
            </a:r>
            <a:r>
              <a:rPr lang="en-US" sz="1800" b="0" i="1" dirty="0" err="1">
                <a:latin typeface="+mn-lt"/>
              </a:rPr>
              <a:t>Amokfahrt</a:t>
            </a:r>
            <a:br>
              <a:rPr lang="en-US" sz="1800" b="0" i="1" dirty="0">
                <a:latin typeface="+mn-lt"/>
              </a:rPr>
            </a:br>
            <a:br>
              <a:rPr lang="en-US" sz="1800" b="0" i="1" dirty="0">
                <a:latin typeface="+mn-lt"/>
              </a:rPr>
            </a:br>
            <a:r>
              <a:rPr lang="en-US" sz="1800" b="0" i="1" dirty="0">
                <a:latin typeface="+mn-lt"/>
              </a:rPr>
              <a:t>4.POLITIK :</a:t>
            </a:r>
            <a:r>
              <a:rPr lang="it-IT" sz="1800" b="0" u="sng" dirty="0">
                <a:latin typeface="+mn-lt"/>
              </a:rPr>
              <a:t>Corona-</a:t>
            </a:r>
            <a:r>
              <a:rPr lang="it-IT" sz="1800" b="0" u="sng" dirty="0" err="1">
                <a:latin typeface="+mn-lt"/>
              </a:rPr>
              <a:t>Lockerungen</a:t>
            </a:r>
            <a:r>
              <a:rPr lang="it-IT" sz="1800" b="0" u="sng" dirty="0">
                <a:latin typeface="+mn-lt"/>
              </a:rPr>
              <a:t> </a:t>
            </a:r>
            <a:r>
              <a:rPr lang="it-IT" sz="1800" b="0" u="sng" dirty="0" err="1">
                <a:latin typeface="+mn-lt"/>
              </a:rPr>
              <a:t>zu</a:t>
            </a:r>
            <a:r>
              <a:rPr lang="it-IT" sz="1800" b="0" u="sng" dirty="0">
                <a:latin typeface="+mn-lt"/>
              </a:rPr>
              <a:t> </a:t>
            </a:r>
            <a:r>
              <a:rPr lang="it-IT" sz="1800" b="0" u="sng" dirty="0" err="1">
                <a:latin typeface="+mn-lt"/>
              </a:rPr>
              <a:t>Weihnachten</a:t>
            </a:r>
            <a:r>
              <a:rPr lang="it-IT" sz="1800" b="0" u="sng" dirty="0">
                <a:latin typeface="+mn-lt"/>
              </a:rPr>
              <a:t> </a:t>
            </a:r>
            <a:r>
              <a:rPr lang="it-IT" sz="1800" b="0" u="sng" dirty="0" err="1">
                <a:latin typeface="+mn-lt"/>
              </a:rPr>
              <a:t>bleiben</a:t>
            </a:r>
            <a:br>
              <a:rPr lang="it-IT" u="sng" dirty="0"/>
            </a:br>
            <a:br>
              <a:rPr lang="en-US" sz="1800" b="0" dirty="0">
                <a:latin typeface="+mn-lt"/>
              </a:rPr>
            </a:br>
            <a:br>
              <a:rPr lang="en-US" sz="1800" dirty="0">
                <a:latin typeface="+mn-lt"/>
              </a:rPr>
            </a:br>
            <a:endParaRPr lang="en-US" sz="1800" dirty="0">
              <a:latin typeface="+mn-lt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D5BF818-2283-4CC9-A120-9225CEDFA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3350"/>
            <a:ext cx="128016" cy="2468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63A42EF-20CC-4BCC-9D0B-222CF3AAE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945" y="5831269"/>
            <a:ext cx="109270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EDFD345-5131-F745-89B3-F8BA481757AE}"/>
              </a:ext>
            </a:extLst>
          </p:cNvPr>
          <p:cNvSpPr txBox="1"/>
          <p:nvPr/>
        </p:nvSpPr>
        <p:spPr>
          <a:xfrm>
            <a:off x="1365867" y="884064"/>
            <a:ext cx="8538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err="1">
                <a:latin typeface="+mj-lt"/>
              </a:rPr>
              <a:t>Unsere</a:t>
            </a:r>
            <a:r>
              <a:rPr lang="it-IT" sz="2200" dirty="0">
                <a:latin typeface="+mj-lt"/>
              </a:rPr>
              <a:t> </a:t>
            </a:r>
            <a:r>
              <a:rPr lang="it-IT" sz="2200" dirty="0" err="1">
                <a:latin typeface="+mj-lt"/>
              </a:rPr>
              <a:t>ausgewählten</a:t>
            </a:r>
            <a:r>
              <a:rPr lang="it-IT" sz="2200" dirty="0">
                <a:latin typeface="+mj-lt"/>
              </a:rPr>
              <a:t> </a:t>
            </a:r>
            <a:r>
              <a:rPr lang="it-IT" sz="2200" dirty="0" err="1">
                <a:latin typeface="+mj-lt"/>
              </a:rPr>
              <a:t>Zeitungsartikel</a:t>
            </a:r>
            <a:endParaRPr lang="it-IT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7976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90D06E0-2786-F249-9B0A-F7B31C449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FE0531-9E19-7249-A942-FBFA64577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it-IT" sz="2000"/>
              <a:t>- </a:t>
            </a:r>
            <a:r>
              <a:rPr lang="it-IT" sz="2000" b="1"/>
              <a:t>Einige Bundesländer</a:t>
            </a:r>
            <a:r>
              <a:rPr lang="it-IT" sz="2000"/>
              <a:t> haben bereits </a:t>
            </a:r>
            <a:r>
              <a:rPr lang="it-IT" sz="2000" b="1"/>
              <a:t>strengere Regeln</a:t>
            </a:r>
            <a:r>
              <a:rPr lang="it-IT" sz="2000"/>
              <a:t> beschlossen</a:t>
            </a:r>
          </a:p>
          <a:p>
            <a:r>
              <a:rPr lang="it-IT" sz="2000"/>
              <a:t>- </a:t>
            </a:r>
            <a:r>
              <a:rPr lang="it-IT" sz="2000" b="1"/>
              <a:t>Impfung</a:t>
            </a:r>
            <a:r>
              <a:rPr lang="it-IT" sz="2000"/>
              <a:t> gegen COVID-19 ist </a:t>
            </a:r>
            <a:r>
              <a:rPr lang="it-IT" sz="2000" b="1"/>
              <a:t>kostenfrei</a:t>
            </a:r>
            <a:r>
              <a:rPr lang="it-IT" sz="2000"/>
              <a:t> (unabhängig von der Art der Versicherung)</a:t>
            </a:r>
          </a:p>
          <a:p>
            <a:r>
              <a:rPr lang="it-IT" sz="2000"/>
              <a:t>- Deutschland -&gt; 300 Millionen Corona-Impfdosen</a:t>
            </a:r>
          </a:p>
          <a:p>
            <a:r>
              <a:rPr lang="it-IT" sz="2000"/>
              <a:t>- </a:t>
            </a:r>
            <a:r>
              <a:rPr lang="it-IT" sz="2000" b="1"/>
              <a:t>Alten- und Pflegeheime</a:t>
            </a:r>
            <a:r>
              <a:rPr lang="it-IT" sz="2000"/>
              <a:t> sind </a:t>
            </a:r>
            <a:r>
              <a:rPr lang="it-IT" sz="2000" b="1"/>
              <a:t>gefährliche</a:t>
            </a:r>
            <a:r>
              <a:rPr lang="it-IT" sz="2000"/>
              <a:t> </a:t>
            </a:r>
            <a:r>
              <a:rPr lang="it-IT" sz="2000" b="1"/>
              <a:t>Hotspots</a:t>
            </a:r>
            <a:r>
              <a:rPr lang="it-IT" sz="2000"/>
              <a:t> -&gt; ein Großteil der Todesfälle</a:t>
            </a:r>
          </a:p>
          <a:p>
            <a:r>
              <a:rPr lang="it-IT" sz="2000"/>
              <a:t>- die </a:t>
            </a:r>
            <a:r>
              <a:rPr lang="it-IT" sz="2000" b="1"/>
              <a:t>Bewohner müssen nicht </a:t>
            </a:r>
            <a:r>
              <a:rPr lang="it-IT" sz="2000"/>
              <a:t>auf den Besuch von Freunden und Angehörigen verzichten und wie im Frühjahr durch Besuchsverbote </a:t>
            </a:r>
            <a:r>
              <a:rPr lang="it-IT" sz="2000" b="1"/>
              <a:t>isoliert werden</a:t>
            </a:r>
            <a:endParaRPr lang="it-IT" sz="2000"/>
          </a:p>
          <a:p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677126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0B3B37B-5EEE-4DC4-802A-66F9A2C94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esterni, folla&#10;&#10;Descrizione generata automaticamente">
            <a:extLst>
              <a:ext uri="{FF2B5EF4-FFF2-40B4-BE49-F238E27FC236}">
                <a16:creationId xmlns:a16="http://schemas.microsoft.com/office/drawing/2014/main" id="{4BF7F0BB-431A-A54C-86F6-497DC428F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7" r="15936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94CEDA0-FD8E-491B-8792-69F93BDA3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40079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D3EBBB-DFE8-4525-B1BF-BE7BBC8D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071" y="116128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362A14-6FB8-4FFC-AAA0-2E5AFF8A8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1577" y="2113280"/>
            <a:ext cx="3502152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116FDDA-5B1F-D543-A4C6-76FC998AD0B7}"/>
              </a:ext>
            </a:extLst>
          </p:cNvPr>
          <p:cNvSpPr txBox="1"/>
          <p:nvPr/>
        </p:nvSpPr>
        <p:spPr>
          <a:xfrm>
            <a:off x="7468096" y="1161288"/>
            <a:ext cx="4151366" cy="4876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b="1" dirty="0"/>
              <a:t>-</a:t>
            </a:r>
            <a:r>
              <a:rPr lang="en-US" sz="1400" dirty="0"/>
              <a:t> </a:t>
            </a:r>
            <a:r>
              <a:rPr lang="en-US" sz="1400" dirty="0" err="1"/>
              <a:t>Bundesgesundheitsminister</a:t>
            </a:r>
            <a:r>
              <a:rPr lang="en-US" sz="1400" dirty="0"/>
              <a:t> </a:t>
            </a:r>
            <a:r>
              <a:rPr lang="en-US" sz="1400" b="1" dirty="0"/>
              <a:t>Jens </a:t>
            </a:r>
            <a:r>
              <a:rPr lang="en-US" sz="1400" b="1" dirty="0" err="1"/>
              <a:t>Spahn</a:t>
            </a:r>
            <a:r>
              <a:rPr lang="en-US" sz="1400" dirty="0"/>
              <a:t> </a:t>
            </a:r>
            <a:r>
              <a:rPr lang="en-US" sz="1400" dirty="0" err="1"/>
              <a:t>legte</a:t>
            </a:r>
            <a:r>
              <a:rPr lang="en-US" sz="1400" dirty="0"/>
              <a:t> </a:t>
            </a:r>
            <a:r>
              <a:rPr lang="en-US" sz="1400" dirty="0" err="1"/>
              <a:t>Empfehlungen</a:t>
            </a:r>
            <a:r>
              <a:rPr lang="en-US" sz="1400" dirty="0"/>
              <a:t> </a:t>
            </a:r>
            <a:r>
              <a:rPr lang="en-US" sz="1400" dirty="0" err="1"/>
              <a:t>für</a:t>
            </a:r>
            <a:r>
              <a:rPr lang="en-US" sz="1400" dirty="0"/>
              <a:t> </a:t>
            </a:r>
            <a:r>
              <a:rPr lang="en-US" sz="1400" b="1" dirty="0" err="1"/>
              <a:t>sichere</a:t>
            </a:r>
            <a:r>
              <a:rPr lang="en-US" sz="1400" b="1" dirty="0"/>
              <a:t> </a:t>
            </a:r>
            <a:r>
              <a:rPr lang="en-US" sz="1400" b="1" dirty="0" err="1"/>
              <a:t>Heimbesuche</a:t>
            </a:r>
            <a:r>
              <a:rPr lang="en-US" sz="1400" dirty="0"/>
              <a:t> </a:t>
            </a:r>
            <a:r>
              <a:rPr lang="en-US" sz="1400" dirty="0" err="1"/>
              <a:t>vor</a:t>
            </a:r>
            <a:r>
              <a:rPr lang="en-US" sz="1400" dirty="0"/>
              <a:t> </a:t>
            </a:r>
            <a:br>
              <a:rPr lang="en-US" sz="1400" dirty="0"/>
            </a:br>
            <a:endParaRPr lang="en-US" sz="1400" dirty="0"/>
          </a:p>
          <a:p>
            <a:pPr>
              <a:spcAft>
                <a:spcPts val="600"/>
              </a:spcAft>
            </a:pPr>
            <a:r>
              <a:rPr lang="en-US" sz="1400" b="1" dirty="0"/>
              <a:t>- </a:t>
            </a:r>
            <a:r>
              <a:rPr lang="en-US" sz="1400" b="1" dirty="0" err="1"/>
              <a:t>Besucher</a:t>
            </a:r>
            <a:r>
              <a:rPr lang="en-US" sz="1400" b="1" dirty="0"/>
              <a:t> </a:t>
            </a:r>
            <a:r>
              <a:rPr lang="en-US" sz="1400" b="1" dirty="0" err="1"/>
              <a:t>mit</a:t>
            </a:r>
            <a:r>
              <a:rPr lang="en-US" sz="1400" b="1" dirty="0"/>
              <a:t> </a:t>
            </a:r>
            <a:r>
              <a:rPr lang="en-US" sz="1400" b="1" dirty="0" err="1"/>
              <a:t>Erkältungssymptomen</a:t>
            </a:r>
            <a:r>
              <a:rPr lang="en-US" sz="1400" dirty="0"/>
              <a:t> -&gt; </a:t>
            </a:r>
            <a:r>
              <a:rPr lang="en-US" sz="1400" b="1" dirty="0" err="1"/>
              <a:t>keinen</a:t>
            </a:r>
            <a:r>
              <a:rPr lang="en-US" sz="1400" b="1" dirty="0"/>
              <a:t> </a:t>
            </a:r>
            <a:r>
              <a:rPr lang="en-US" sz="1400" b="1" dirty="0" err="1"/>
              <a:t>Zutritt</a:t>
            </a:r>
            <a:r>
              <a:rPr lang="en-US" sz="1400" b="1" dirty="0"/>
              <a:t> </a:t>
            </a:r>
            <a:r>
              <a:rPr lang="en-US" sz="1400" dirty="0" err="1"/>
              <a:t>außer</a:t>
            </a:r>
            <a:r>
              <a:rPr lang="en-US" sz="1400" dirty="0"/>
              <a:t> </a:t>
            </a:r>
            <a:r>
              <a:rPr lang="it-IT" sz="1400" dirty="0"/>
              <a:t>in </a:t>
            </a:r>
            <a:r>
              <a:rPr lang="en-US" sz="1400" dirty="0" err="1"/>
              <a:t>Extremsituationen</a:t>
            </a:r>
            <a:br>
              <a:rPr lang="en-US" sz="1400" dirty="0"/>
            </a:br>
            <a:endParaRPr lang="en-US" sz="1400" dirty="0"/>
          </a:p>
          <a:p>
            <a:pPr>
              <a:spcAft>
                <a:spcPts val="600"/>
              </a:spcAft>
            </a:pPr>
            <a:r>
              <a:rPr lang="en-US" sz="1400" b="1" dirty="0"/>
              <a:t>-</a:t>
            </a:r>
            <a:r>
              <a:rPr lang="en-US" sz="1400" dirty="0"/>
              <a:t> </a:t>
            </a:r>
            <a:r>
              <a:rPr lang="en-US" sz="1400" dirty="0" err="1"/>
              <a:t>eine</a:t>
            </a:r>
            <a:r>
              <a:rPr lang="en-US" sz="1400" dirty="0"/>
              <a:t> </a:t>
            </a:r>
            <a:r>
              <a:rPr lang="en-US" sz="1400" dirty="0" err="1"/>
              <a:t>striktere</a:t>
            </a:r>
            <a:r>
              <a:rPr lang="en-US" sz="1400" dirty="0"/>
              <a:t> </a:t>
            </a:r>
            <a:r>
              <a:rPr lang="en-US" sz="1400" dirty="0" err="1"/>
              <a:t>Einhaltung</a:t>
            </a:r>
            <a:r>
              <a:rPr lang="en-US" sz="1400" dirty="0"/>
              <a:t> der </a:t>
            </a:r>
            <a:r>
              <a:rPr lang="en-US" sz="1400" dirty="0" err="1"/>
              <a:t>Hygienekonzepte</a:t>
            </a:r>
            <a:r>
              <a:rPr lang="en-US" sz="1400" dirty="0"/>
              <a:t>, </a:t>
            </a:r>
            <a:r>
              <a:rPr lang="en-US" sz="1400" dirty="0" err="1"/>
              <a:t>regelmäßiges</a:t>
            </a:r>
            <a:r>
              <a:rPr lang="en-US" sz="1400" dirty="0"/>
              <a:t> </a:t>
            </a:r>
            <a:r>
              <a:rPr lang="en-US" sz="1400" dirty="0" err="1"/>
              <a:t>Lüften</a:t>
            </a:r>
            <a:r>
              <a:rPr lang="en-US" sz="1400" dirty="0"/>
              <a:t> und PCR- und </a:t>
            </a:r>
            <a:r>
              <a:rPr lang="en-US" sz="1400" dirty="0" err="1"/>
              <a:t>Schnelltests</a:t>
            </a:r>
            <a:r>
              <a:rPr lang="en-US" sz="1400" dirty="0"/>
              <a:t> </a:t>
            </a:r>
            <a:r>
              <a:rPr lang="en-US" sz="1400" dirty="0" err="1"/>
              <a:t>für</a:t>
            </a:r>
            <a:r>
              <a:rPr lang="en-US" sz="1400" dirty="0"/>
              <a:t> Mitarbeiter und </a:t>
            </a:r>
            <a:r>
              <a:rPr lang="en-US" sz="1400" dirty="0" err="1"/>
              <a:t>Besucher</a:t>
            </a:r>
            <a:endParaRPr lang="en-US" sz="1400" dirty="0"/>
          </a:p>
          <a:p>
            <a:pPr>
              <a:spcAft>
                <a:spcPts val="600"/>
              </a:spcAft>
            </a:pPr>
            <a:br>
              <a:rPr lang="en-US" sz="1400" dirty="0"/>
            </a:br>
            <a:r>
              <a:rPr lang="en-US" sz="1400" b="1" dirty="0"/>
              <a:t>-  </a:t>
            </a:r>
            <a:r>
              <a:rPr lang="en-US" sz="1400" dirty="0"/>
              <a:t>Die</a:t>
            </a:r>
            <a:r>
              <a:rPr lang="en-US" sz="1400" b="1" dirty="0"/>
              <a:t> </a:t>
            </a:r>
            <a:r>
              <a:rPr lang="en-US" sz="1400" b="1" dirty="0" err="1"/>
              <a:t>Zahl</a:t>
            </a:r>
            <a:r>
              <a:rPr lang="en-US" sz="1400" b="1" dirty="0"/>
              <a:t> der </a:t>
            </a:r>
            <a:r>
              <a:rPr lang="en-US" sz="1400" b="1" dirty="0" err="1"/>
              <a:t>Neuinfektionen</a:t>
            </a:r>
            <a:r>
              <a:rPr lang="en-US" sz="1400" dirty="0"/>
              <a:t> </a:t>
            </a:r>
            <a:r>
              <a:rPr lang="it-IT" sz="1400" dirty="0" err="1"/>
              <a:t>ist</a:t>
            </a:r>
            <a:r>
              <a:rPr lang="en-US" sz="1400" dirty="0"/>
              <a:t> </a:t>
            </a:r>
            <a:r>
              <a:rPr lang="en-US" sz="1400" b="1" dirty="0"/>
              <a:t>23.449</a:t>
            </a:r>
            <a:r>
              <a:rPr lang="en-US" sz="1400" dirty="0"/>
              <a:t> (der </a:t>
            </a:r>
            <a:r>
              <a:rPr lang="en-US" sz="1400" dirty="0" err="1"/>
              <a:t>dritthöchste</a:t>
            </a:r>
            <a:r>
              <a:rPr lang="en-US" sz="1400" dirty="0"/>
              <a:t> </a:t>
            </a:r>
            <a:r>
              <a:rPr lang="en-US" sz="1400" dirty="0" err="1"/>
              <a:t>Tageswert</a:t>
            </a:r>
            <a:r>
              <a:rPr lang="en-US" sz="1400" dirty="0"/>
              <a:t> </a:t>
            </a:r>
            <a:r>
              <a:rPr lang="en-US" sz="1400" dirty="0" err="1"/>
              <a:t>für</a:t>
            </a:r>
            <a:r>
              <a:rPr lang="en-US" sz="1400" dirty="0"/>
              <a:t> </a:t>
            </a:r>
            <a:r>
              <a:rPr lang="en-US" sz="1400" b="1" dirty="0"/>
              <a:t>Deutschland</a:t>
            </a:r>
            <a:r>
              <a:rPr lang="en-US" sz="1400" dirty="0"/>
              <a:t>); die </a:t>
            </a:r>
            <a:r>
              <a:rPr lang="en-US" sz="1400" b="1" dirty="0" err="1"/>
              <a:t>Zahl</a:t>
            </a:r>
            <a:r>
              <a:rPr lang="en-US" sz="1400" b="1" dirty="0"/>
              <a:t> der </a:t>
            </a:r>
            <a:r>
              <a:rPr lang="en-US" sz="1400" b="1" dirty="0" err="1"/>
              <a:t>Todesfälle</a:t>
            </a:r>
            <a:r>
              <a:rPr lang="en-US" sz="1400" dirty="0"/>
              <a:t> </a:t>
            </a:r>
            <a:r>
              <a:rPr lang="en-US" sz="1400" dirty="0" err="1"/>
              <a:t>ist</a:t>
            </a:r>
            <a:r>
              <a:rPr lang="en-US" sz="1400" dirty="0"/>
              <a:t> </a:t>
            </a:r>
            <a:r>
              <a:rPr lang="en-US" sz="1400" b="1" dirty="0"/>
              <a:t>64</a:t>
            </a:r>
            <a:r>
              <a:rPr lang="it-IT" sz="1400" b="1" dirty="0"/>
              <a:t>0</a:t>
            </a:r>
          </a:p>
          <a:p>
            <a:pPr>
              <a:spcAft>
                <a:spcPts val="600"/>
              </a:spcAft>
            </a:pPr>
            <a:endParaRPr lang="en-US" sz="1400" b="1" dirty="0"/>
          </a:p>
          <a:p>
            <a:pPr>
              <a:spcAft>
                <a:spcPts val="600"/>
              </a:spcAft>
            </a:pPr>
            <a:r>
              <a:rPr lang="en-US" sz="1400" b="1" dirty="0"/>
              <a:t>-  </a:t>
            </a:r>
            <a:r>
              <a:rPr lang="en-US" sz="1400" dirty="0" err="1"/>
              <a:t>mehr</a:t>
            </a:r>
            <a:r>
              <a:rPr lang="en-US" sz="1400" dirty="0"/>
              <a:t> </a:t>
            </a:r>
            <a:r>
              <a:rPr lang="en-US" sz="1400" dirty="0" err="1"/>
              <a:t>als</a:t>
            </a:r>
            <a:r>
              <a:rPr lang="en-US" sz="1400" dirty="0"/>
              <a:t> </a:t>
            </a:r>
            <a:r>
              <a:rPr lang="en-US" sz="1400" b="1" dirty="0"/>
              <a:t>1,13 </a:t>
            </a:r>
            <a:r>
              <a:rPr lang="en-US" sz="1400" b="1" dirty="0" err="1"/>
              <a:t>Millionen</a:t>
            </a:r>
            <a:r>
              <a:rPr lang="en-US" sz="1400" dirty="0"/>
              <a:t> Menschen in Deutschland </a:t>
            </a:r>
            <a:r>
              <a:rPr lang="en-US" sz="1400" dirty="0" err="1"/>
              <a:t>haben</a:t>
            </a:r>
            <a:r>
              <a:rPr lang="en-US" sz="1400" dirty="0"/>
              <a:t> </a:t>
            </a:r>
            <a:r>
              <a:rPr lang="en-US" sz="1400" dirty="0" err="1"/>
              <a:t>sich</a:t>
            </a:r>
            <a:r>
              <a:rPr lang="en-US" sz="1400" dirty="0"/>
              <a:t> </a:t>
            </a:r>
            <a:r>
              <a:rPr lang="en-US" sz="1400" b="1" dirty="0" err="1"/>
              <a:t>mit</a:t>
            </a:r>
            <a:r>
              <a:rPr lang="en-US" sz="1400" b="1" dirty="0"/>
              <a:t> dem Coronavirus </a:t>
            </a:r>
            <a:r>
              <a:rPr lang="en-US" sz="1400" b="1" dirty="0" err="1"/>
              <a:t>infiziert</a:t>
            </a:r>
            <a:r>
              <a:rPr lang="en-US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94140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7E821BA-3767-E845-A8C0-6CFF418B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5000" dirty="0"/>
            </a:br>
            <a:r>
              <a:rPr lang="en-US" sz="5000" dirty="0" err="1"/>
              <a:t>Danke</a:t>
            </a:r>
            <a:r>
              <a:rPr lang="en-US" sz="5000" dirty="0"/>
              <a:t> </a:t>
            </a:r>
            <a:r>
              <a:rPr lang="en-US" sz="5000" dirty="0" err="1"/>
              <a:t>für</a:t>
            </a:r>
            <a:r>
              <a:rPr lang="en-US" sz="5000" dirty="0"/>
              <a:t> </a:t>
            </a:r>
            <a:r>
              <a:rPr lang="en-US" sz="5000"/>
              <a:t>eure </a:t>
            </a:r>
            <a:r>
              <a:rPr lang="en-US" sz="5000" dirty="0" err="1"/>
              <a:t>Aufmerksamkeit</a:t>
            </a:r>
            <a:r>
              <a:rPr lang="en-US" sz="5000" dirty="0"/>
              <a:t> !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4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persona, giovane, blu, maglietta&#10;&#10;Descrizione generata automaticamente">
            <a:extLst>
              <a:ext uri="{FF2B5EF4-FFF2-40B4-BE49-F238E27FC236}">
                <a16:creationId xmlns:a16="http://schemas.microsoft.com/office/drawing/2014/main" id="{8D5326B6-682F-D049-8A32-69FAF0C5E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00" r="19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8995C1A-465D-DC41-BE3B-B7FB73A1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Merkel: 15 Kanzlerinnenjahre</a:t>
            </a:r>
            <a:br>
              <a:rPr lang="en-US" sz="3400"/>
            </a:br>
            <a:endParaRPr lang="en-US" sz="3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802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5AFB56-02FB-3741-94A7-D56CB845E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WORTSCHATZ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6197A9-EA6D-324B-9DA7-D390C1696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49" y="2553838"/>
            <a:ext cx="5827151" cy="2395128"/>
          </a:xfrm>
        </p:spPr>
        <p:txBody>
          <a:bodyPr>
            <a:normAutofit lnSpcReduction="10000"/>
          </a:bodyPr>
          <a:lstStyle/>
          <a:p>
            <a:r>
              <a:rPr lang="it-IT" sz="1400" i="1" u="sng" dirty="0" err="1"/>
              <a:t>der</a:t>
            </a:r>
            <a:r>
              <a:rPr lang="it-IT" sz="1400" i="1" u="sng" dirty="0"/>
              <a:t> </a:t>
            </a:r>
            <a:r>
              <a:rPr lang="it-IT" sz="1400" i="1" u="sng" dirty="0" err="1"/>
              <a:t>Gipfe</a:t>
            </a:r>
            <a:r>
              <a:rPr lang="it-IT" sz="1400" dirty="0" err="1"/>
              <a:t>l</a:t>
            </a:r>
            <a:r>
              <a:rPr lang="it-IT" sz="1400" dirty="0"/>
              <a:t> – il vertice</a:t>
            </a:r>
          </a:p>
          <a:p>
            <a:r>
              <a:rPr lang="it-IT" sz="1400" i="1" u="sng" dirty="0"/>
              <a:t>die </a:t>
            </a:r>
            <a:r>
              <a:rPr lang="it-IT" sz="1400" i="1" u="sng" dirty="0" err="1"/>
              <a:t>Staats</a:t>
            </a:r>
            <a:r>
              <a:rPr lang="it-IT" sz="1400" i="1" u="sng" dirty="0"/>
              <a:t>- und </a:t>
            </a:r>
            <a:r>
              <a:rPr lang="it-IT" sz="1400" i="1" u="sng" dirty="0" err="1"/>
              <a:t>Regierungschefs</a:t>
            </a:r>
            <a:r>
              <a:rPr lang="it-IT" sz="1400" i="1" u="sng" dirty="0"/>
              <a:t> </a:t>
            </a:r>
            <a:r>
              <a:rPr lang="it-IT" sz="1400" dirty="0"/>
              <a:t>– i capi di stato e e di governo </a:t>
            </a:r>
          </a:p>
          <a:p>
            <a:r>
              <a:rPr lang="it-IT" sz="1400" i="1" u="sng" dirty="0"/>
              <a:t>die </a:t>
            </a:r>
            <a:r>
              <a:rPr lang="it-IT" sz="1400" i="1" u="sng" dirty="0" err="1"/>
              <a:t>Finanzkrise</a:t>
            </a:r>
            <a:r>
              <a:rPr lang="it-IT" sz="1400" i="1" u="sng" dirty="0"/>
              <a:t> </a:t>
            </a:r>
            <a:r>
              <a:rPr lang="it-IT" sz="1400" dirty="0"/>
              <a:t>– la crisi finanziaria </a:t>
            </a:r>
          </a:p>
          <a:p>
            <a:r>
              <a:rPr lang="it-IT" sz="1400" i="1" u="sng" dirty="0" err="1"/>
              <a:t>unangefochtenen</a:t>
            </a:r>
            <a:r>
              <a:rPr lang="it-IT" sz="1400" dirty="0"/>
              <a:t> – inconfutabile </a:t>
            </a:r>
          </a:p>
          <a:p>
            <a:r>
              <a:rPr lang="it-IT" sz="1400" i="1" u="sng" dirty="0"/>
              <a:t>die </a:t>
            </a:r>
            <a:r>
              <a:rPr lang="it-IT" sz="1400" i="1" u="sng" dirty="0" err="1"/>
              <a:t>Rednerin</a:t>
            </a:r>
            <a:r>
              <a:rPr lang="it-IT" sz="1400" i="1" u="sng" dirty="0"/>
              <a:t> </a:t>
            </a:r>
            <a:r>
              <a:rPr lang="it-IT" sz="1400" dirty="0"/>
              <a:t>– oratrice </a:t>
            </a:r>
          </a:p>
          <a:p>
            <a:r>
              <a:rPr lang="it-IT" sz="1400" i="1" u="sng" dirty="0"/>
              <a:t>die </a:t>
            </a:r>
            <a:r>
              <a:rPr lang="it-IT" sz="1400" i="1" u="sng" dirty="0" err="1"/>
              <a:t>Flüchtlinge</a:t>
            </a:r>
            <a:r>
              <a:rPr lang="it-IT" sz="1400" i="1" u="sng" dirty="0"/>
              <a:t> </a:t>
            </a:r>
            <a:r>
              <a:rPr lang="it-IT" sz="1400" dirty="0"/>
              <a:t>– i rifugiati</a:t>
            </a:r>
          </a:p>
          <a:p>
            <a:r>
              <a:rPr lang="it-IT" sz="1400" i="1" u="sng" dirty="0"/>
              <a:t>die </a:t>
            </a:r>
            <a:r>
              <a:rPr lang="it-IT" sz="1400" i="1" u="sng" dirty="0" err="1"/>
              <a:t>Migranten</a:t>
            </a:r>
            <a:r>
              <a:rPr lang="it-IT" sz="1400" i="1" u="sng" dirty="0"/>
              <a:t> </a:t>
            </a:r>
            <a:r>
              <a:rPr lang="it-IT" sz="1400" dirty="0"/>
              <a:t>– gli immigrati </a:t>
            </a:r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it-IT" sz="1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859A0A-6BDC-F94E-A3FF-CA15884313C1}"/>
              </a:ext>
            </a:extLst>
          </p:cNvPr>
          <p:cNvSpPr txBox="1"/>
          <p:nvPr/>
        </p:nvSpPr>
        <p:spPr>
          <a:xfrm>
            <a:off x="5854535" y="2274075"/>
            <a:ext cx="533415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i="1" u="sng" dirty="0" err="1"/>
              <a:t>offenhalten</a:t>
            </a:r>
            <a:r>
              <a:rPr lang="it-IT" sz="1400" dirty="0"/>
              <a:t> – aprire 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i="1" u="sng" dirty="0" err="1"/>
              <a:t>das</a:t>
            </a:r>
            <a:r>
              <a:rPr lang="it-IT" sz="1400" i="1" u="sng" dirty="0"/>
              <a:t> </a:t>
            </a:r>
            <a:r>
              <a:rPr lang="it-IT" sz="1400" i="1" u="sng" dirty="0" err="1"/>
              <a:t>Flüchtlingspolitik</a:t>
            </a:r>
            <a:r>
              <a:rPr lang="it-IT" sz="1400" i="1" u="sng" dirty="0"/>
              <a:t> </a:t>
            </a:r>
            <a:r>
              <a:rPr lang="it-IT" sz="1400" dirty="0"/>
              <a:t>– la politica nei confronti dei rifugiati</a:t>
            </a:r>
          </a:p>
          <a:p>
            <a:r>
              <a:rPr lang="it-IT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i="1" u="sng" dirty="0"/>
              <a:t>die </a:t>
            </a:r>
            <a:r>
              <a:rPr lang="it-IT" sz="1400" i="1" u="sng" dirty="0" err="1"/>
              <a:t>Staatsschulden</a:t>
            </a:r>
            <a:r>
              <a:rPr lang="it-IT" sz="1400" i="1" u="sng" dirty="0"/>
              <a:t> </a:t>
            </a:r>
            <a:r>
              <a:rPr lang="it-IT" sz="1400" dirty="0"/>
              <a:t>– il debito pubblico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i="1" u="sng" dirty="0"/>
              <a:t>die </a:t>
            </a:r>
            <a:r>
              <a:rPr lang="it-IT" sz="1400" i="1" u="sng" dirty="0" err="1"/>
              <a:t>Flüchtlingskrise</a:t>
            </a:r>
            <a:r>
              <a:rPr lang="it-IT" sz="1400" i="1" u="sng" dirty="0"/>
              <a:t> </a:t>
            </a:r>
            <a:r>
              <a:rPr lang="it-IT" sz="1400" dirty="0"/>
              <a:t>– la crisi dei rifugiati 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i="1" u="sng" dirty="0" err="1"/>
              <a:t>im</a:t>
            </a:r>
            <a:r>
              <a:rPr lang="it-IT" sz="1400" i="1" u="sng" dirty="0"/>
              <a:t> Amt </a:t>
            </a:r>
            <a:r>
              <a:rPr lang="it-IT" sz="1400" i="1" u="sng" dirty="0" err="1"/>
              <a:t>blieben</a:t>
            </a:r>
            <a:r>
              <a:rPr lang="it-IT" sz="1400" i="1" u="sng" dirty="0"/>
              <a:t> </a:t>
            </a:r>
            <a:r>
              <a:rPr lang="it-IT" sz="1400" dirty="0"/>
              <a:t>– rimanere in carica 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i="1" u="sng" dirty="0"/>
              <a:t>die </a:t>
            </a:r>
            <a:r>
              <a:rPr lang="it-IT" sz="1400" i="1" u="sng" dirty="0" err="1"/>
              <a:t>Bundestagswahl</a:t>
            </a:r>
            <a:r>
              <a:rPr lang="it-IT" sz="1400" dirty="0"/>
              <a:t> – elezioni politiche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374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C2BE3D-45A0-9E44-AD5A-559422E0E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it-IT" sz="3200"/>
              <a:t>WER IST </a:t>
            </a:r>
            <a:br>
              <a:rPr lang="it-IT" sz="3200"/>
            </a:br>
            <a:r>
              <a:rPr lang="it-IT" sz="3200"/>
              <a:t>ANGELA MERKEL ?</a:t>
            </a:r>
          </a:p>
        </p:txBody>
      </p:sp>
      <p:pic>
        <p:nvPicPr>
          <p:cNvPr id="5" name="Segnaposto contenuto 4" descr="Immagine che contiene persona, parete, interni, giovane&#10;&#10;Descrizione generata automaticamente">
            <a:extLst>
              <a:ext uri="{FF2B5EF4-FFF2-40B4-BE49-F238E27FC236}">
                <a16:creationId xmlns:a16="http://schemas.microsoft.com/office/drawing/2014/main" id="{8B603E2C-E6C0-A248-8137-4BC241788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49" r="17049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E51D0C-9F83-4026-82CE-874435C48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rmAutofit/>
          </a:bodyPr>
          <a:lstStyle/>
          <a:p>
            <a:r>
              <a:rPr lang="it-IT" sz="1700" dirty="0" err="1"/>
              <a:t>Seit</a:t>
            </a:r>
            <a:r>
              <a:rPr lang="it-IT" sz="1700" dirty="0"/>
              <a:t> 2005 </a:t>
            </a:r>
            <a:r>
              <a:rPr lang="it-IT" sz="1700" b="1" i="1" dirty="0" err="1"/>
              <a:t>ist</a:t>
            </a:r>
            <a:r>
              <a:rPr lang="it-IT" sz="1700" dirty="0"/>
              <a:t> Angela </a:t>
            </a:r>
            <a:r>
              <a:rPr lang="it-IT" sz="1700" dirty="0" err="1"/>
              <a:t>Merkel</a:t>
            </a:r>
            <a:r>
              <a:rPr lang="it-IT" sz="1700" dirty="0"/>
              <a:t> </a:t>
            </a:r>
            <a:r>
              <a:rPr lang="it-IT" sz="1700" b="1" i="1" dirty="0" err="1"/>
              <a:t>Kanzlerin</a:t>
            </a:r>
            <a:r>
              <a:rPr lang="it-IT" sz="1700" b="1" i="1" dirty="0"/>
              <a:t> </a:t>
            </a:r>
            <a:r>
              <a:rPr lang="it-IT" sz="1700" b="1" i="1" dirty="0" err="1"/>
              <a:t>der</a:t>
            </a:r>
            <a:r>
              <a:rPr lang="it-IT" sz="1700" b="1" i="1" dirty="0"/>
              <a:t> </a:t>
            </a:r>
            <a:r>
              <a:rPr lang="it-IT" sz="1700" b="1" i="1" dirty="0" err="1"/>
              <a:t>Bundesrepublik</a:t>
            </a:r>
            <a:r>
              <a:rPr lang="it-IT" sz="1700" b="1" i="1" dirty="0"/>
              <a:t> </a:t>
            </a:r>
            <a:r>
              <a:rPr lang="it-IT" sz="1700" b="1" i="1" dirty="0" err="1"/>
              <a:t>Deutschland</a:t>
            </a:r>
            <a:r>
              <a:rPr lang="it-IT" sz="1700" dirty="0"/>
              <a:t>. </a:t>
            </a:r>
          </a:p>
          <a:p>
            <a:r>
              <a:rPr lang="it-IT" sz="1700" dirty="0" err="1"/>
              <a:t>Sie</a:t>
            </a:r>
            <a:r>
              <a:rPr lang="it-IT" sz="1700" dirty="0"/>
              <a:t> </a:t>
            </a:r>
            <a:r>
              <a:rPr lang="it-IT" sz="1700" dirty="0" err="1"/>
              <a:t>gewinnt</a:t>
            </a:r>
            <a:r>
              <a:rPr lang="it-IT" sz="1700" dirty="0"/>
              <a:t> </a:t>
            </a:r>
            <a:r>
              <a:rPr lang="it-IT" sz="1700" dirty="0" err="1"/>
              <a:t>schnell</a:t>
            </a:r>
            <a:r>
              <a:rPr lang="it-IT" sz="1700" dirty="0"/>
              <a:t> an </a:t>
            </a:r>
            <a:r>
              <a:rPr lang="it-IT" sz="1700" dirty="0" err="1"/>
              <a:t>Souveränität</a:t>
            </a:r>
            <a:r>
              <a:rPr lang="it-IT" sz="1700" dirty="0"/>
              <a:t>. </a:t>
            </a:r>
          </a:p>
          <a:p>
            <a:r>
              <a:rPr lang="it-IT" sz="1700" dirty="0"/>
              <a:t>Im </a:t>
            </a:r>
            <a:r>
              <a:rPr lang="it-IT" sz="1700" dirty="0" err="1"/>
              <a:t>Herbst</a:t>
            </a:r>
            <a:r>
              <a:rPr lang="it-IT" sz="1700" dirty="0"/>
              <a:t> 2005 </a:t>
            </a:r>
            <a:r>
              <a:rPr lang="it-IT" sz="1700" dirty="0" err="1"/>
              <a:t>während</a:t>
            </a:r>
            <a:r>
              <a:rPr lang="it-IT" sz="1700" dirty="0"/>
              <a:t> </a:t>
            </a:r>
            <a:r>
              <a:rPr lang="it-IT" sz="1700" b="1" i="1" dirty="0" err="1"/>
              <a:t>der</a:t>
            </a:r>
            <a:r>
              <a:rPr lang="it-IT" sz="1700" b="1" i="1" dirty="0"/>
              <a:t> </a:t>
            </a:r>
            <a:r>
              <a:rPr lang="it-IT" sz="1700" b="1" i="1" dirty="0" err="1"/>
              <a:t>Finanzkrise</a:t>
            </a:r>
            <a:r>
              <a:rPr lang="it-IT" sz="1700" b="1" i="1" dirty="0"/>
              <a:t> </a:t>
            </a:r>
            <a:r>
              <a:rPr lang="it-IT" sz="1700" dirty="0"/>
              <a:t>war Angela Merkel </a:t>
            </a:r>
            <a:r>
              <a:rPr lang="it-IT" sz="1700" b="1" i="1" dirty="0"/>
              <a:t>zur </a:t>
            </a:r>
            <a:r>
              <a:rPr lang="it-IT" sz="1700" b="1" i="1" dirty="0" err="1"/>
              <a:t>unangefochtenen</a:t>
            </a:r>
            <a:r>
              <a:rPr lang="it-IT" sz="1700" b="1" i="1" dirty="0"/>
              <a:t> </a:t>
            </a:r>
            <a:r>
              <a:rPr lang="it-IT" sz="1700" b="1" i="1" dirty="0" err="1"/>
              <a:t>Nummer</a:t>
            </a:r>
            <a:r>
              <a:rPr lang="it-IT" sz="1700" b="1" i="1" dirty="0"/>
              <a:t> </a:t>
            </a:r>
            <a:r>
              <a:rPr lang="it-IT" sz="1700" b="1" i="1" dirty="0" err="1"/>
              <a:t>eins</a:t>
            </a:r>
            <a:r>
              <a:rPr lang="it-IT" sz="1700" b="1" i="1" dirty="0"/>
              <a:t> in </a:t>
            </a:r>
            <a:r>
              <a:rPr lang="it-IT" sz="1700" b="1" i="1" dirty="0" err="1"/>
              <a:t>der</a:t>
            </a:r>
            <a:r>
              <a:rPr lang="it-IT" sz="1700" b="1" i="1" dirty="0"/>
              <a:t> EU </a:t>
            </a:r>
            <a:r>
              <a:rPr lang="it-IT" sz="1700" dirty="0" err="1"/>
              <a:t>aufgestiegen</a:t>
            </a:r>
            <a:r>
              <a:rPr lang="it-IT" sz="1700" dirty="0"/>
              <a:t> </a:t>
            </a:r>
          </a:p>
          <a:p>
            <a:r>
              <a:rPr lang="it-IT" sz="1700" dirty="0" err="1"/>
              <a:t>Sie</a:t>
            </a:r>
            <a:r>
              <a:rPr lang="it-IT" sz="1700" dirty="0"/>
              <a:t> </a:t>
            </a:r>
            <a:r>
              <a:rPr lang="it-IT" sz="1700" dirty="0" err="1"/>
              <a:t>ist</a:t>
            </a:r>
            <a:r>
              <a:rPr lang="it-IT" sz="1700" dirty="0"/>
              <a:t> </a:t>
            </a:r>
            <a:r>
              <a:rPr lang="it-IT" sz="1700" dirty="0" err="1"/>
              <a:t>eine</a:t>
            </a:r>
            <a:r>
              <a:rPr lang="it-IT" sz="1700" dirty="0"/>
              <a:t> </a:t>
            </a:r>
            <a:r>
              <a:rPr lang="it-IT" sz="1700" dirty="0" err="1"/>
              <a:t>nur</a:t>
            </a:r>
            <a:r>
              <a:rPr lang="it-IT" sz="1700" dirty="0"/>
              <a:t> </a:t>
            </a:r>
            <a:r>
              <a:rPr lang="it-IT" sz="1700" dirty="0" err="1"/>
              <a:t>mäßig</a:t>
            </a:r>
            <a:r>
              <a:rPr lang="it-IT" sz="1700" dirty="0"/>
              <a:t> </a:t>
            </a:r>
            <a:r>
              <a:rPr lang="it-IT" sz="1700" dirty="0" err="1"/>
              <a:t>begabte</a:t>
            </a:r>
            <a:r>
              <a:rPr lang="it-IT" sz="1700" dirty="0"/>
              <a:t> </a:t>
            </a:r>
            <a:r>
              <a:rPr lang="it-IT" sz="1700" dirty="0" err="1"/>
              <a:t>Rednerin</a:t>
            </a:r>
            <a:r>
              <a:rPr lang="it-IT" sz="1700" dirty="0"/>
              <a:t> und </a:t>
            </a:r>
            <a:r>
              <a:rPr lang="it-IT" sz="1700" dirty="0" err="1"/>
              <a:t>sie</a:t>
            </a:r>
            <a:r>
              <a:rPr lang="it-IT" sz="1700" dirty="0"/>
              <a:t> </a:t>
            </a:r>
            <a:r>
              <a:rPr lang="it-IT" sz="1700" dirty="0" err="1"/>
              <a:t>wird</a:t>
            </a:r>
            <a:r>
              <a:rPr lang="it-IT" sz="1700" dirty="0"/>
              <a:t> </a:t>
            </a:r>
            <a:r>
              <a:rPr lang="it-IT" sz="1700" dirty="0" err="1"/>
              <a:t>Mutti</a:t>
            </a:r>
            <a:r>
              <a:rPr lang="it-IT" sz="1700" dirty="0"/>
              <a:t> </a:t>
            </a:r>
            <a:r>
              <a:rPr lang="it-IT" sz="1700" dirty="0" err="1"/>
              <a:t>genannt</a:t>
            </a:r>
            <a:r>
              <a:rPr lang="it-IT" sz="1700" dirty="0"/>
              <a:t>. </a:t>
            </a:r>
          </a:p>
          <a:p>
            <a:r>
              <a:rPr lang="it-IT" sz="1700" dirty="0"/>
              <a:t>«WIR SCHAFFEN DAS»</a:t>
            </a:r>
          </a:p>
          <a:p>
            <a:endParaRPr lang="it-IT" sz="1700" dirty="0"/>
          </a:p>
          <a:p>
            <a:endParaRPr lang="it-IT" sz="1700" dirty="0"/>
          </a:p>
          <a:p>
            <a:endParaRPr lang="it-IT" sz="1700" dirty="0"/>
          </a:p>
          <a:p>
            <a:endParaRPr lang="it-IT" sz="1700" dirty="0"/>
          </a:p>
          <a:p>
            <a:endParaRPr lang="it-IT" sz="1700" dirty="0"/>
          </a:p>
          <a:p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249442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9F27744B-47AB-4459-8C2F-1D5EE63A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egnaposto contenuto 6" descr="Immagine che contiene testo, persona, posando&#10;&#10;Descrizione generata automaticamente">
            <a:extLst>
              <a:ext uri="{FF2B5EF4-FFF2-40B4-BE49-F238E27FC236}">
                <a16:creationId xmlns:a16="http://schemas.microsoft.com/office/drawing/2014/main" id="{07D6FDBD-2C42-5740-8ADC-BF6AB30B5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89" r="1" b="9290"/>
          <a:stretch/>
        </p:blipFill>
        <p:spPr>
          <a:xfrm>
            <a:off x="1" y="10"/>
            <a:ext cx="6865165" cy="6857990"/>
          </a:xfrm>
          <a:custGeom>
            <a:avLst/>
            <a:gdLst/>
            <a:ahLst/>
            <a:cxnLst/>
            <a:rect l="l" t="t" r="r" b="b"/>
            <a:pathLst>
              <a:path w="6865165" h="6858000">
                <a:moveTo>
                  <a:pt x="0" y="0"/>
                </a:moveTo>
                <a:lnTo>
                  <a:pt x="6865165" y="0"/>
                </a:lnTo>
                <a:lnTo>
                  <a:pt x="6859621" y="22952"/>
                </a:lnTo>
                <a:cubicBezTo>
                  <a:pt x="6623056" y="1069835"/>
                  <a:pt x="6492240" y="2220824"/>
                  <a:pt x="6492240" y="3429001"/>
                </a:cubicBezTo>
                <a:cubicBezTo>
                  <a:pt x="6492240" y="4637179"/>
                  <a:pt x="6623056" y="5788167"/>
                  <a:pt x="6859621" y="6835050"/>
                </a:cubicBezTo>
                <a:lnTo>
                  <a:pt x="68651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56" name="Freeform: Shape 55">
            <a:extLst>
              <a:ext uri="{FF2B5EF4-FFF2-40B4-BE49-F238E27FC236}">
                <a16:creationId xmlns:a16="http://schemas.microsoft.com/office/drawing/2014/main" id="{7D266DCC-5218-4AE0-B964-6FC2EA3BD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240" y="0"/>
            <a:ext cx="5699760" cy="6858000"/>
          </a:xfrm>
          <a:custGeom>
            <a:avLst/>
            <a:gdLst>
              <a:gd name="connsiteX0" fmla="*/ 365648 w 5588548"/>
              <a:gd name="connsiteY0" fmla="*/ 0 h 6858000"/>
              <a:gd name="connsiteX1" fmla="*/ 5588548 w 5588548"/>
              <a:gd name="connsiteY1" fmla="*/ 0 h 6858000"/>
              <a:gd name="connsiteX2" fmla="*/ 5588548 w 5588548"/>
              <a:gd name="connsiteY2" fmla="*/ 6858000 h 6858000"/>
              <a:gd name="connsiteX3" fmla="*/ 365648 w 5588548"/>
              <a:gd name="connsiteY3" fmla="*/ 6858000 h 6858000"/>
              <a:gd name="connsiteX4" fmla="*/ 360213 w 5588548"/>
              <a:gd name="connsiteY4" fmla="*/ 6835050 h 6858000"/>
              <a:gd name="connsiteX5" fmla="*/ 0 w 5588548"/>
              <a:gd name="connsiteY5" fmla="*/ 3429001 h 6858000"/>
              <a:gd name="connsiteX6" fmla="*/ 360213 w 5588548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8548" h="6858000">
                <a:moveTo>
                  <a:pt x="365648" y="0"/>
                </a:moveTo>
                <a:lnTo>
                  <a:pt x="5588548" y="0"/>
                </a:lnTo>
                <a:lnTo>
                  <a:pt x="55885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8" name="Freeform: Shape 57">
            <a:extLst>
              <a:ext uri="{FF2B5EF4-FFF2-40B4-BE49-F238E27FC236}">
                <a16:creationId xmlns:a16="http://schemas.microsoft.com/office/drawing/2014/main" id="{973DE4F1-1583-4AE3-9696-9659D27C5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384" y="0"/>
            <a:ext cx="5690616" cy="6858000"/>
          </a:xfrm>
          <a:custGeom>
            <a:avLst/>
            <a:gdLst>
              <a:gd name="connsiteX0" fmla="*/ 372925 w 5690616"/>
              <a:gd name="connsiteY0" fmla="*/ 0 h 6858000"/>
              <a:gd name="connsiteX1" fmla="*/ 5690616 w 5690616"/>
              <a:gd name="connsiteY1" fmla="*/ 0 h 6858000"/>
              <a:gd name="connsiteX2" fmla="*/ 5690616 w 5690616"/>
              <a:gd name="connsiteY2" fmla="*/ 6858000 h 6858000"/>
              <a:gd name="connsiteX3" fmla="*/ 372925 w 5690616"/>
              <a:gd name="connsiteY3" fmla="*/ 6858000 h 6858000"/>
              <a:gd name="connsiteX4" fmla="*/ 367381 w 5690616"/>
              <a:gd name="connsiteY4" fmla="*/ 6835050 h 6858000"/>
              <a:gd name="connsiteX5" fmla="*/ 0 w 5690616"/>
              <a:gd name="connsiteY5" fmla="*/ 3429001 h 6858000"/>
              <a:gd name="connsiteX6" fmla="*/ 367381 w 5690616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0616" h="6858000">
                <a:moveTo>
                  <a:pt x="372925" y="0"/>
                </a:moveTo>
                <a:lnTo>
                  <a:pt x="5690616" y="0"/>
                </a:lnTo>
                <a:lnTo>
                  <a:pt x="5690616" y="6858000"/>
                </a:lnTo>
                <a:lnTo>
                  <a:pt x="372925" y="6858000"/>
                </a:lnTo>
                <a:lnTo>
                  <a:pt x="367381" y="6835050"/>
                </a:lnTo>
                <a:cubicBezTo>
                  <a:pt x="130816" y="5788167"/>
                  <a:pt x="0" y="4637179"/>
                  <a:pt x="0" y="3429001"/>
                </a:cubicBezTo>
                <a:cubicBezTo>
                  <a:pt x="0" y="2220824"/>
                  <a:pt x="130816" y="1069835"/>
                  <a:pt x="367381" y="22952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59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1">
            <a:extLst>
              <a:ext uri="{FF2B5EF4-FFF2-40B4-BE49-F238E27FC236}">
                <a16:creationId xmlns:a16="http://schemas.microsoft.com/office/drawing/2014/main" id="{FD3C8959-A2A1-469E-8619-82F077E3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4495" y="218239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Content Placeholder 19">
            <a:extLst>
              <a:ext uri="{FF2B5EF4-FFF2-40B4-BE49-F238E27FC236}">
                <a16:creationId xmlns:a16="http://schemas.microsoft.com/office/drawing/2014/main" id="{67ECF05F-5361-4720-A318-9A6FFF75B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440100"/>
            <a:ext cx="4485861" cy="3834804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1600" dirty="0" err="1"/>
              <a:t>Das</a:t>
            </a:r>
            <a:r>
              <a:rPr lang="it-IT" sz="1600" dirty="0"/>
              <a:t> </a:t>
            </a:r>
            <a:r>
              <a:rPr lang="it-IT" sz="1600" dirty="0" err="1"/>
              <a:t>Magazin</a:t>
            </a:r>
            <a:r>
              <a:rPr lang="it-IT" sz="1600" dirty="0"/>
              <a:t> "Time" </a:t>
            </a:r>
            <a:r>
              <a:rPr lang="it-IT" sz="1600" dirty="0" err="1"/>
              <a:t>kürt</a:t>
            </a:r>
            <a:r>
              <a:rPr lang="it-IT" sz="1600" dirty="0"/>
              <a:t> </a:t>
            </a:r>
            <a:r>
              <a:rPr lang="it-IT" sz="1600" dirty="0" err="1"/>
              <a:t>Merkel</a:t>
            </a:r>
            <a:r>
              <a:rPr lang="it-IT" sz="1600" dirty="0"/>
              <a:t> </a:t>
            </a:r>
            <a:r>
              <a:rPr lang="it-IT" sz="1600" b="1" i="1" dirty="0"/>
              <a:t>2015</a:t>
            </a:r>
            <a:r>
              <a:rPr lang="it-IT" sz="1600" dirty="0"/>
              <a:t> </a:t>
            </a:r>
            <a:r>
              <a:rPr lang="it-IT" sz="1600" dirty="0" err="1"/>
              <a:t>zur</a:t>
            </a:r>
            <a:r>
              <a:rPr lang="it-IT" sz="1600" dirty="0"/>
              <a:t> "</a:t>
            </a:r>
            <a:r>
              <a:rPr lang="it-IT" sz="1600" b="1" i="1" dirty="0" err="1"/>
              <a:t>Person</a:t>
            </a:r>
            <a:r>
              <a:rPr lang="it-IT" sz="1600" b="1" i="1" dirty="0"/>
              <a:t> </a:t>
            </a:r>
            <a:r>
              <a:rPr lang="it-IT" sz="1600" b="1" i="1" dirty="0" err="1"/>
              <a:t>des</a:t>
            </a:r>
            <a:r>
              <a:rPr lang="it-IT" sz="1600" b="1" i="1" dirty="0"/>
              <a:t> </a:t>
            </a:r>
            <a:r>
              <a:rPr lang="it-IT" sz="1600" b="1" i="1" dirty="0" err="1"/>
              <a:t>Jahres</a:t>
            </a:r>
            <a:r>
              <a:rPr lang="it-IT" sz="1600" dirty="0"/>
              <a:t>"</a:t>
            </a:r>
          </a:p>
          <a:p>
            <a:pPr>
              <a:lnSpc>
                <a:spcPct val="100000"/>
              </a:lnSpc>
            </a:pPr>
            <a:r>
              <a:rPr lang="en-US" sz="1600" dirty="0" err="1"/>
              <a:t>Ihr</a:t>
            </a:r>
            <a:r>
              <a:rPr lang="en-US" sz="1600" dirty="0"/>
              <a:t> </a:t>
            </a:r>
            <a:r>
              <a:rPr lang="en-US" sz="1600" dirty="0" err="1"/>
              <a:t>Umgang</a:t>
            </a:r>
            <a:r>
              <a:rPr lang="en-US" sz="1600" dirty="0"/>
              <a:t> </a:t>
            </a:r>
            <a:r>
              <a:rPr lang="en-US" sz="1600" dirty="0" err="1"/>
              <a:t>mit</a:t>
            </a:r>
            <a:r>
              <a:rPr lang="en-US" sz="1600" dirty="0"/>
              <a:t> der </a:t>
            </a:r>
            <a:r>
              <a:rPr lang="en-US" sz="1600" dirty="0" err="1"/>
              <a:t>Pandemie</a:t>
            </a:r>
            <a:r>
              <a:rPr lang="en-US" sz="1600" dirty="0"/>
              <a:t> hat </a:t>
            </a:r>
            <a:r>
              <a:rPr lang="en-US" sz="1600" dirty="0" err="1"/>
              <a:t>ihr</a:t>
            </a:r>
            <a:r>
              <a:rPr lang="en-US" sz="1600" dirty="0"/>
              <a:t> </a:t>
            </a:r>
            <a:r>
              <a:rPr lang="en-US" sz="1600" dirty="0" err="1"/>
              <a:t>auch</a:t>
            </a:r>
            <a:r>
              <a:rPr lang="en-US" sz="1600" dirty="0"/>
              <a:t> </a:t>
            </a:r>
            <a:r>
              <a:rPr lang="en-US" sz="1600" dirty="0" err="1"/>
              <a:t>neue</a:t>
            </a:r>
            <a:r>
              <a:rPr lang="en-US" sz="1600" dirty="0"/>
              <a:t> </a:t>
            </a:r>
            <a:r>
              <a:rPr lang="en-US" sz="1600" dirty="0" err="1"/>
              <a:t>Beliebtheitsrekorde</a:t>
            </a:r>
            <a:r>
              <a:rPr lang="en-US" sz="1600" dirty="0"/>
              <a:t> </a:t>
            </a:r>
            <a:r>
              <a:rPr lang="en-US" sz="1600" dirty="0" err="1"/>
              <a:t>eingebracht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it-IT" sz="1600" dirty="0" err="1"/>
              <a:t>Sie</a:t>
            </a:r>
            <a:r>
              <a:rPr lang="it-IT" sz="1600" dirty="0"/>
              <a:t> </a:t>
            </a:r>
            <a:r>
              <a:rPr lang="it-IT" sz="1600" dirty="0" err="1"/>
              <a:t>hat</a:t>
            </a:r>
            <a:r>
              <a:rPr lang="it-IT" sz="1600" dirty="0"/>
              <a:t> </a:t>
            </a:r>
            <a:r>
              <a:rPr lang="it-IT" sz="1600" dirty="0" err="1"/>
              <a:t>schon</a:t>
            </a:r>
            <a:r>
              <a:rPr lang="it-IT" sz="1600" dirty="0"/>
              <a:t> </a:t>
            </a:r>
            <a:r>
              <a:rPr lang="it-IT" sz="1600" dirty="0" err="1"/>
              <a:t>vor</a:t>
            </a:r>
            <a:r>
              <a:rPr lang="it-IT" sz="1600" dirty="0"/>
              <a:t> </a:t>
            </a:r>
            <a:r>
              <a:rPr lang="it-IT" sz="1600" dirty="0" err="1"/>
              <a:t>zwei</a:t>
            </a:r>
            <a:r>
              <a:rPr lang="it-IT" sz="1600" dirty="0"/>
              <a:t> </a:t>
            </a:r>
            <a:r>
              <a:rPr lang="it-IT" sz="1600" dirty="0" err="1"/>
              <a:t>Jahren</a:t>
            </a:r>
            <a:r>
              <a:rPr lang="it-IT" sz="1600" dirty="0"/>
              <a:t> </a:t>
            </a:r>
            <a:r>
              <a:rPr lang="it-IT" sz="1600" dirty="0" err="1"/>
              <a:t>bekanntgegeben</a:t>
            </a:r>
            <a:r>
              <a:rPr lang="it-IT" sz="1600" dirty="0"/>
              <a:t>, </a:t>
            </a:r>
            <a:r>
              <a:rPr lang="it-IT" sz="1600" dirty="0" err="1"/>
              <a:t>dass</a:t>
            </a:r>
            <a:r>
              <a:rPr lang="it-IT" sz="1600" dirty="0"/>
              <a:t> </a:t>
            </a:r>
            <a:r>
              <a:rPr lang="it-IT" sz="1600" dirty="0" err="1"/>
              <a:t>sie</a:t>
            </a:r>
            <a:r>
              <a:rPr lang="it-IT" sz="1600" dirty="0"/>
              <a:t> </a:t>
            </a:r>
            <a:r>
              <a:rPr lang="it-IT" sz="1600" dirty="0" err="1"/>
              <a:t>zur</a:t>
            </a:r>
            <a:r>
              <a:rPr lang="it-IT" sz="1600" dirty="0"/>
              <a:t> </a:t>
            </a:r>
            <a:r>
              <a:rPr lang="it-IT" sz="1600" dirty="0" err="1"/>
              <a:t>Bundestagswahl</a:t>
            </a:r>
            <a:r>
              <a:rPr lang="it-IT" sz="1600" dirty="0"/>
              <a:t> </a:t>
            </a:r>
            <a:r>
              <a:rPr lang="it-IT" sz="1600" dirty="0" err="1"/>
              <a:t>im</a:t>
            </a:r>
            <a:r>
              <a:rPr lang="it-IT" sz="1600" dirty="0"/>
              <a:t> </a:t>
            </a:r>
            <a:r>
              <a:rPr lang="it-IT" sz="1600" dirty="0" err="1"/>
              <a:t>Herbst</a:t>
            </a:r>
            <a:r>
              <a:rPr lang="it-IT" sz="1600" dirty="0"/>
              <a:t> 2021 </a:t>
            </a:r>
            <a:r>
              <a:rPr lang="it-IT" sz="1600" dirty="0" err="1"/>
              <a:t>nicht</a:t>
            </a:r>
            <a:r>
              <a:rPr lang="it-IT" sz="1600" dirty="0"/>
              <a:t> </a:t>
            </a:r>
            <a:r>
              <a:rPr lang="it-IT" sz="1600" dirty="0" err="1"/>
              <a:t>wieder</a:t>
            </a:r>
            <a:r>
              <a:rPr lang="it-IT" sz="1600" dirty="0"/>
              <a:t> </a:t>
            </a:r>
            <a:r>
              <a:rPr lang="it-IT" sz="1600" dirty="0" err="1"/>
              <a:t>kandidieren</a:t>
            </a:r>
            <a:r>
              <a:rPr lang="it-IT" sz="1600" dirty="0"/>
              <a:t> </a:t>
            </a:r>
            <a:r>
              <a:rPr lang="it-IT" sz="1600" dirty="0" err="1"/>
              <a:t>will</a:t>
            </a:r>
            <a:r>
              <a:rPr lang="it-IT" sz="1600" dirty="0"/>
              <a:t>. </a:t>
            </a:r>
            <a:r>
              <a:rPr lang="it-IT" sz="1600" b="1" dirty="0" err="1"/>
              <a:t>Aber</a:t>
            </a:r>
            <a:r>
              <a:rPr lang="it-IT" sz="1600" b="1" dirty="0"/>
              <a:t> bis </a:t>
            </a:r>
            <a:r>
              <a:rPr lang="it-IT" sz="1600" b="1" dirty="0" err="1"/>
              <a:t>dann</a:t>
            </a:r>
            <a:r>
              <a:rPr lang="it-IT" sz="1600" b="1" dirty="0"/>
              <a:t> </a:t>
            </a:r>
            <a:r>
              <a:rPr lang="it-IT" sz="1600" b="1" dirty="0" err="1"/>
              <a:t>will</a:t>
            </a:r>
            <a:r>
              <a:rPr lang="it-IT" sz="1600" b="1" dirty="0"/>
              <a:t> </a:t>
            </a:r>
            <a:r>
              <a:rPr lang="it-IT" sz="1600" b="1" dirty="0" err="1"/>
              <a:t>sie</a:t>
            </a:r>
            <a:r>
              <a:rPr lang="it-IT" sz="1600" b="1" dirty="0"/>
              <a:t> </a:t>
            </a:r>
            <a:r>
              <a:rPr lang="it-IT" sz="1600" b="1" dirty="0" err="1"/>
              <a:t>im</a:t>
            </a:r>
            <a:r>
              <a:rPr lang="it-IT" sz="1600" b="1" dirty="0"/>
              <a:t> </a:t>
            </a:r>
            <a:r>
              <a:rPr lang="it-IT" sz="1600" b="1" dirty="0" err="1"/>
              <a:t>Amt</a:t>
            </a:r>
            <a:r>
              <a:rPr lang="it-IT" sz="1600" b="1" dirty="0"/>
              <a:t> </a:t>
            </a:r>
            <a:r>
              <a:rPr lang="it-IT" sz="1600" b="1" dirty="0" err="1"/>
              <a:t>bleiben</a:t>
            </a:r>
            <a:r>
              <a:rPr lang="it-IT" sz="1600" b="1" dirty="0"/>
              <a:t>.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7633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albero, esterni, tramonto, fumo&#10;&#10;Descrizione generata automaticamente">
            <a:extLst>
              <a:ext uri="{FF2B5EF4-FFF2-40B4-BE49-F238E27FC236}">
                <a16:creationId xmlns:a16="http://schemas.microsoft.com/office/drawing/2014/main" id="{AA91AE9B-B418-784B-B3B3-C33884BA0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99" r="1740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0149C18-8A2B-234A-A9B6-8165EA026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Nach Corona endlich in den Klimaschutz investieren</a:t>
            </a:r>
            <a:br>
              <a:rPr lang="en-US" sz="4400"/>
            </a:br>
            <a:r>
              <a:rPr lang="en-US" sz="4400"/>
              <a:t>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387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F5295B-A3A9-C144-B285-70C267E7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WORTSCHATZ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932B0C-5554-B04D-8190-C0580FC12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78" y="2157390"/>
            <a:ext cx="5724619" cy="4504667"/>
          </a:xfrm>
        </p:spPr>
        <p:txBody>
          <a:bodyPr/>
          <a:lstStyle/>
          <a:p>
            <a:r>
              <a:rPr lang="it-IT" sz="1400" i="1" u="sng" dirty="0"/>
              <a:t>die </a:t>
            </a:r>
            <a:r>
              <a:rPr lang="it-IT" sz="1400" i="1" u="sng" dirty="0" err="1"/>
              <a:t>Temperaturmessung</a:t>
            </a:r>
            <a:r>
              <a:rPr lang="it-IT" sz="1400" dirty="0"/>
              <a:t>,-en,  la misurazione della temperatura</a:t>
            </a:r>
          </a:p>
          <a:p>
            <a:r>
              <a:rPr lang="it-IT" sz="1400" i="1" u="sng" dirty="0"/>
              <a:t>die </a:t>
            </a:r>
            <a:r>
              <a:rPr lang="it-IT" sz="1400" i="1" u="sng" dirty="0" err="1"/>
              <a:t>Untätigkeit</a:t>
            </a:r>
            <a:r>
              <a:rPr lang="it-IT" sz="1400" dirty="0"/>
              <a:t>,-en, l'inoperosità/l'inattività </a:t>
            </a:r>
          </a:p>
          <a:p>
            <a:r>
              <a:rPr lang="it-IT" sz="1400" i="1" u="sng" dirty="0" err="1"/>
              <a:t>zurückgehen</a:t>
            </a:r>
            <a:r>
              <a:rPr lang="it-IT" sz="1400" i="1" u="sng" dirty="0"/>
              <a:t>,</a:t>
            </a:r>
            <a:r>
              <a:rPr lang="it-IT" sz="1400" dirty="0"/>
              <a:t> diminuire</a:t>
            </a:r>
          </a:p>
          <a:p>
            <a:r>
              <a:rPr lang="it-IT" sz="1400" i="1" u="sng" dirty="0"/>
              <a:t>die </a:t>
            </a:r>
            <a:r>
              <a:rPr lang="it-IT" sz="1400" i="1" u="sng" dirty="0" err="1"/>
              <a:t>Erfüllung</a:t>
            </a:r>
            <a:r>
              <a:rPr lang="it-IT" sz="1400" i="1" u="sng" dirty="0"/>
              <a:t>,-en</a:t>
            </a:r>
            <a:r>
              <a:rPr lang="it-IT" sz="1400" i="1" dirty="0"/>
              <a:t> il compimento</a:t>
            </a:r>
          </a:p>
          <a:p>
            <a:r>
              <a:rPr lang="it-IT" sz="1400" i="1" u="sng" dirty="0" err="1"/>
              <a:t>ausstoßen</a:t>
            </a:r>
            <a:r>
              <a:rPr lang="it-IT" sz="1400" i="1" u="sng" dirty="0"/>
              <a:t>  e</a:t>
            </a:r>
            <a:r>
              <a:rPr lang="it-IT" sz="1400" dirty="0"/>
              <a:t>mettere</a:t>
            </a:r>
          </a:p>
          <a:p>
            <a:r>
              <a:rPr lang="it-IT" sz="1400" i="1" u="sng" dirty="0"/>
              <a:t>die </a:t>
            </a:r>
            <a:r>
              <a:rPr lang="it-IT" sz="1400" i="1" u="sng" dirty="0" err="1"/>
              <a:t>Atempause</a:t>
            </a:r>
            <a:r>
              <a:rPr lang="it-IT" sz="1400" dirty="0"/>
              <a:t>,-</a:t>
            </a:r>
            <a:r>
              <a:rPr lang="it-IT" sz="1400" dirty="0" err="1"/>
              <a:t>n</a:t>
            </a:r>
            <a:r>
              <a:rPr lang="it-IT" sz="1400" dirty="0"/>
              <a:t>, l'attimo di respiro/la tregua</a:t>
            </a:r>
          </a:p>
          <a:p>
            <a:r>
              <a:rPr lang="it-IT" sz="1400" dirty="0"/>
              <a:t> </a:t>
            </a:r>
            <a:r>
              <a:rPr lang="it-IT" sz="1400" i="1" u="sng" dirty="0" err="1"/>
              <a:t>der</a:t>
            </a:r>
            <a:r>
              <a:rPr lang="it-IT" sz="1400" i="1" u="sng" dirty="0"/>
              <a:t> </a:t>
            </a:r>
            <a:r>
              <a:rPr lang="it-IT" sz="1400" i="1" u="sng" dirty="0" err="1"/>
              <a:t>Klimagipfel</a:t>
            </a:r>
            <a:r>
              <a:rPr lang="it-IT" sz="1400" dirty="0"/>
              <a:t>,-, il vertice sul clima</a:t>
            </a:r>
          </a:p>
          <a:p>
            <a:r>
              <a:rPr lang="it-IT" sz="1400" i="1" u="sng" dirty="0" err="1"/>
              <a:t>zulassen</a:t>
            </a:r>
            <a:r>
              <a:rPr lang="it-IT" sz="1400" dirty="0"/>
              <a:t>, permettere </a:t>
            </a:r>
          </a:p>
          <a:p>
            <a:endParaRPr lang="it-IT" sz="1400" dirty="0"/>
          </a:p>
          <a:p>
            <a:pPr marL="0" indent="0">
              <a:buNone/>
            </a:pPr>
            <a:endParaRPr lang="it-IT" sz="1400" dirty="0"/>
          </a:p>
          <a:p>
            <a:endParaRPr lang="it-IT" sz="1400" dirty="0"/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D53DBD9-2BDA-4C4C-B3E8-C64E1AAB0077}"/>
              </a:ext>
            </a:extLst>
          </p:cNvPr>
          <p:cNvSpPr txBox="1"/>
          <p:nvPr/>
        </p:nvSpPr>
        <p:spPr>
          <a:xfrm>
            <a:off x="6096000" y="2157390"/>
            <a:ext cx="55925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i="1" u="sng" dirty="0" err="1"/>
              <a:t>beitreten</a:t>
            </a:r>
            <a:r>
              <a:rPr lang="it-IT" sz="1400" dirty="0"/>
              <a:t>, aderire a </a:t>
            </a:r>
            <a:r>
              <a:rPr lang="it-IT" sz="1400" dirty="0" err="1"/>
              <a:t>qc</a:t>
            </a:r>
            <a:endParaRPr lang="it-IT" sz="1400" dirty="0"/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i="1" u="sng" dirty="0" err="1"/>
              <a:t>der</a:t>
            </a:r>
            <a:r>
              <a:rPr lang="it-IT" sz="1400" i="1" u="sng" dirty="0"/>
              <a:t>/die </a:t>
            </a:r>
            <a:r>
              <a:rPr lang="it-IT" sz="1400" i="1" u="sng" dirty="0" err="1"/>
              <a:t>Klimabeauftragte</a:t>
            </a:r>
            <a:r>
              <a:rPr lang="it-IT" sz="1400" dirty="0"/>
              <a:t>,-n, il delegato/ l'incaricato del clima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i="1" u="sng" dirty="0" err="1"/>
              <a:t>der</a:t>
            </a:r>
            <a:r>
              <a:rPr lang="it-IT" sz="1400" i="1" u="sng" dirty="0"/>
              <a:t> </a:t>
            </a:r>
            <a:r>
              <a:rPr lang="it-IT" sz="1400" i="1" u="sng" dirty="0" err="1"/>
              <a:t>Wegbereiter</a:t>
            </a:r>
            <a:r>
              <a:rPr lang="it-IT" sz="1400" dirty="0"/>
              <a:t>,- il precursore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i="1" u="sng" dirty="0" err="1"/>
              <a:t>ehrgeizig</a:t>
            </a:r>
            <a:r>
              <a:rPr lang="it-IT" sz="1400" dirty="0"/>
              <a:t>, ambizioso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i="1" u="sng" dirty="0" err="1"/>
              <a:t>umsetzen</a:t>
            </a:r>
            <a:r>
              <a:rPr lang="it-IT" sz="1400" dirty="0"/>
              <a:t>, realizzare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i="1" u="sng" dirty="0" err="1"/>
              <a:t>nachhaltig</a:t>
            </a:r>
            <a:r>
              <a:rPr lang="it-IT" sz="1400" dirty="0"/>
              <a:t>, sostenibile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i="1" u="sng" dirty="0"/>
              <a:t>die </a:t>
            </a:r>
            <a:r>
              <a:rPr lang="it-IT" sz="1400" i="1" u="sng" dirty="0" err="1"/>
              <a:t>Erholung</a:t>
            </a:r>
            <a:r>
              <a:rPr lang="it-IT" sz="1400" dirty="0"/>
              <a:t>, il ristabilimento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036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38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egnaposto contenuto 7" descr="Immagine che contiene esterni, albero, tramonto, notte&#10;&#10;Descrizione generata automaticamente">
            <a:extLst>
              <a:ext uri="{FF2B5EF4-FFF2-40B4-BE49-F238E27FC236}">
                <a16:creationId xmlns:a16="http://schemas.microsoft.com/office/drawing/2014/main" id="{CA880F06-E311-6A47-9107-9BD1FB4A24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873" b="4857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66" name="Rectangle 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4B12C133-293B-4CDA-B5B7-B2C33BD66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1600"/>
              <a:t>Klima-Experte Jens Thurau: 2020 ist eines der drei wärmsten Jahre seit der Mitte des 19. Jahrhunderts</a:t>
            </a:r>
          </a:p>
          <a:p>
            <a:pPr>
              <a:lnSpc>
                <a:spcPct val="100000"/>
              </a:lnSpc>
            </a:pPr>
            <a:r>
              <a:rPr lang="it-IT" sz="1600"/>
              <a:t>Im Alltag gibt es </a:t>
            </a:r>
            <a:r>
              <a:rPr lang="it-IT" sz="1600" b="1"/>
              <a:t>andere Sorgen</a:t>
            </a:r>
            <a:r>
              <a:rPr lang="it-IT" sz="1600"/>
              <a:t>: die Bewältigung der Pandemie, die Sorge um die Zukunft, um den Arbeitsplatz. </a:t>
            </a:r>
          </a:p>
          <a:p>
            <a:pPr>
              <a:lnSpc>
                <a:spcPct val="100000"/>
              </a:lnSpc>
            </a:pPr>
            <a:r>
              <a:rPr lang="it-IT" sz="1600"/>
              <a:t>UN-Generalsekretär António </a:t>
            </a:r>
            <a:r>
              <a:rPr lang="it-IT" sz="1600" b="1"/>
              <a:t>Guterres</a:t>
            </a:r>
            <a:r>
              <a:rPr lang="it-IT" sz="1600"/>
              <a:t>: "</a:t>
            </a:r>
            <a:r>
              <a:rPr lang="it-IT" sz="1600" b="1"/>
              <a:t>Unser Planet ist kaputt</a:t>
            </a:r>
            <a:r>
              <a:rPr lang="it-IT" sz="1600"/>
              <a:t>" ; "Apokalyptische Feuer und Überschwemmungen, Zyklone und Hurrikans sind zunehmend die neue Realität.»</a:t>
            </a:r>
          </a:p>
          <a:p>
            <a:pPr>
              <a:lnSpc>
                <a:spcPct val="100000"/>
              </a:lnSpc>
            </a:pPr>
            <a:r>
              <a:rPr lang="it-IT" sz="1600"/>
              <a:t>Durch die Pandemie sind die </a:t>
            </a:r>
            <a:r>
              <a:rPr lang="it-IT" sz="1600" b="1"/>
              <a:t>Treibhausgase</a:t>
            </a:r>
            <a:r>
              <a:rPr lang="it-IT" sz="1600"/>
              <a:t> im Frühjahr weltweit um 17 Prozent </a:t>
            </a:r>
            <a:r>
              <a:rPr lang="it-IT" sz="1600" b="1"/>
              <a:t>zurückgegangen</a:t>
            </a:r>
            <a:r>
              <a:rPr lang="it-IT" sz="1600"/>
              <a:t>.</a:t>
            </a:r>
          </a:p>
          <a:p>
            <a:pPr>
              <a:lnSpc>
                <a:spcPct val="100000"/>
              </a:lnSpc>
            </a:pPr>
            <a:r>
              <a:rPr lang="it-IT" sz="1600"/>
              <a:t>Deutsche Politik: Erfüllung des Klimaziels für 2020, also 40 Prozent weniger Treibhausgase im Vergleich zu 1990 -&gt; wegen des </a:t>
            </a:r>
            <a:r>
              <a:rPr lang="it-IT" sz="1600" b="1"/>
              <a:t>Virus = Atempause</a:t>
            </a:r>
            <a:endParaRPr lang="it-IT" sz="1600"/>
          </a:p>
          <a:p>
            <a:pPr>
              <a:lnSpc>
                <a:spcPct val="100000"/>
              </a:lnSpc>
            </a:pPr>
            <a:endParaRPr lang="it-IT" sz="1600"/>
          </a:p>
          <a:p>
            <a:pPr>
              <a:lnSpc>
                <a:spcPct val="100000"/>
              </a:lnSpc>
            </a:pPr>
            <a:endParaRPr lang="it-IT" sz="1600"/>
          </a:p>
          <a:p>
            <a:pPr>
              <a:lnSpc>
                <a:spcPct val="100000"/>
              </a:lnSpc>
            </a:pPr>
            <a:endParaRPr lang="it-IT" sz="1600"/>
          </a:p>
          <a:p>
            <a:pPr>
              <a:lnSpc>
                <a:spcPct val="100000"/>
              </a:lnSpc>
            </a:pPr>
            <a:endParaRPr lang="it-IT" sz="1600"/>
          </a:p>
          <a:p>
            <a:pPr marL="0" indent="0">
              <a:lnSpc>
                <a:spcPct val="100000"/>
              </a:lnSpc>
              <a:buNone/>
            </a:pPr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364542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1046</Words>
  <Application>Microsoft Office PowerPoint</Application>
  <PresentationFormat>Breitbild</PresentationFormat>
  <Paragraphs>140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Avenir Next LT Pro</vt:lpstr>
      <vt:lpstr>Calibri</vt:lpstr>
      <vt:lpstr>AccentBoxVTI</vt:lpstr>
      <vt:lpstr>NACHRICHTEN</vt:lpstr>
      <vt:lpstr> 1. POLITIK : Merkel - 15 Kanzlerinnenjahre  2. KLIMAWANDEL : Nach Corona endlich in den Klimaschutz investieren  3. DEUTSCHLAND : Trier trauert am Tag nach der Amokfahrt  4.POLITIK :Corona-Lockerungen zu Weihnachten bleiben   </vt:lpstr>
      <vt:lpstr>Merkel: 15 Kanzlerinnenjahre </vt:lpstr>
      <vt:lpstr>WORTSCHATZ </vt:lpstr>
      <vt:lpstr>WER IST  ANGELA MERKEL ?</vt:lpstr>
      <vt:lpstr>PowerPoint-Präsentation</vt:lpstr>
      <vt:lpstr>Nach Corona endlich in den Klimaschutz investieren  </vt:lpstr>
      <vt:lpstr>WORTSCHATZ</vt:lpstr>
      <vt:lpstr>PowerPoint-Präsentation</vt:lpstr>
      <vt:lpstr>KEIN KLIMAGIPFEL WEGEN CORONA </vt:lpstr>
      <vt:lpstr>TROTZ TRUMP SINKEN KLIMAGASE IN DEN USA </vt:lpstr>
      <vt:lpstr>NEUE CHANCEN NACH DER PANDEMIE </vt:lpstr>
      <vt:lpstr>Trier trauert am Tag nach der Amokfahrt </vt:lpstr>
      <vt:lpstr>WORTSCHATZ</vt:lpstr>
      <vt:lpstr>WAS IST IN TRIER PASSIERT ?</vt:lpstr>
      <vt:lpstr>PowerPoint-Präsentation</vt:lpstr>
      <vt:lpstr>Corona-Lockerungen zu Weihnachten bleiben </vt:lpstr>
      <vt:lpstr>WORTSCHATZ</vt:lpstr>
      <vt:lpstr>WEIHNACHTEN IN DEUTSCHLAND  </vt:lpstr>
      <vt:lpstr>PowerPoint-Präsentation</vt:lpstr>
      <vt:lpstr>PowerPoint-Präsentation</vt:lpstr>
      <vt:lpstr> Danke für eure Aufmerksamkeit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NACHRICHTEN</dc:title>
  <dc:creator>Giovanni Laurenti</dc:creator>
  <cp:lastModifiedBy>393405132971</cp:lastModifiedBy>
  <cp:revision>9</cp:revision>
  <dcterms:created xsi:type="dcterms:W3CDTF">2020-12-05T12:22:14Z</dcterms:created>
  <dcterms:modified xsi:type="dcterms:W3CDTF">2021-01-08T09:36:22Z</dcterms:modified>
</cp:coreProperties>
</file>