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9" r:id="rId7"/>
    <p:sldId id="270" r:id="rId8"/>
    <p:sldId id="263" r:id="rId9"/>
    <p:sldId id="264" r:id="rId10"/>
    <p:sldId id="265" r:id="rId11"/>
    <p:sldId id="266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AMBURGO SONIA" initials="PS" lastIdx="1" clrIdx="0">
    <p:extLst>
      <p:ext uri="{19B8F6BF-5375-455C-9EA6-DF929625EA0E}">
        <p15:presenceInfo xmlns:p15="http://schemas.microsoft.com/office/powerpoint/2012/main" userId="S::10399@ds.units.it::9dd96a10-0548-426f-9d52-d75b8b70b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3" autoAdjust="0"/>
  </p:normalViewPr>
  <p:slideViewPr>
    <p:cSldViewPr>
      <p:cViewPr varScale="1">
        <p:scale>
          <a:sx n="81" d="100"/>
          <a:sy n="81" d="100"/>
        </p:scale>
        <p:origin x="1498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C9F64-244A-4F74-A2D5-5C75B5C34173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1E089-4AEB-43D9-9170-CB4B92D67C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90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E089-4AEB-43D9-9170-CB4B92D67C4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881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8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90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40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1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1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80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40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478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72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468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4804-0573-45CD-B7B5-F6AC2F94347F}" type="datetimeFigureOut">
              <a:rPr lang="it-IT" smtClean="0"/>
              <a:t>13/01/2021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1543-4ADB-4FB2-805B-DDF12576D8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611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59026B52-68E1-40FC-B705-5E2580D1DC54}"/>
              </a:ext>
            </a:extLst>
          </p:cNvPr>
          <p:cNvGrpSpPr/>
          <p:nvPr/>
        </p:nvGrpSpPr>
        <p:grpSpPr>
          <a:xfrm>
            <a:off x="107504" y="116632"/>
            <a:ext cx="8928992" cy="6832640"/>
            <a:chOff x="107504" y="116632"/>
            <a:chExt cx="8928992" cy="6832640"/>
          </a:xfrm>
        </p:grpSpPr>
        <p:sp>
          <p:nvSpPr>
            <p:cNvPr id="2" name="CasellaDiTesto 1"/>
            <p:cNvSpPr txBox="1"/>
            <p:nvPr/>
          </p:nvSpPr>
          <p:spPr>
            <a:xfrm>
              <a:off x="107504" y="116632"/>
              <a:ext cx="8928992" cy="6832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>
                  <a:latin typeface="Comic Sans MS" panose="030F0702030302020204" pitchFamily="66" charset="0"/>
                </a:rPr>
                <a:t>Sostenibilità, paesaggio, valutazione, scelte di intervento/i, gestione e governo dello </a:t>
              </a:r>
              <a:r>
                <a:rPr lang="it-IT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spazio</a:t>
              </a:r>
            </a:p>
            <a:p>
              <a:pPr algn="ctr"/>
              <a:endParaRPr lang="it-IT" sz="32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it-IT" sz="2600" b="1" dirty="0">
                  <a:latin typeface="Comic Sans MS" panose="030F0702030302020204" pitchFamily="66" charset="0"/>
                </a:rPr>
                <a:t>( ………  rapporto/i e/o relazione/i  ……… )</a:t>
              </a:r>
            </a:p>
            <a:p>
              <a:endParaRPr lang="it-IT" sz="2600" b="1" dirty="0">
                <a:latin typeface="Comic Sans MS" panose="030F0702030302020204" pitchFamily="66" charset="0"/>
              </a:endParaRPr>
            </a:p>
            <a:p>
              <a:endParaRPr lang="it-IT" sz="6000" b="1" dirty="0">
                <a:latin typeface="Comic Sans MS" panose="030F0702030302020204" pitchFamily="66" charset="0"/>
              </a:endParaRPr>
            </a:p>
            <a:p>
              <a:r>
                <a:rPr lang="it-IT" sz="3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Temi e spunti di discussione</a:t>
              </a:r>
            </a:p>
            <a:p>
              <a:endParaRPr lang="it-IT" sz="2800" b="1" dirty="0">
                <a:latin typeface="Comic Sans MS" panose="030F0702030302020204" pitchFamily="66" charset="0"/>
              </a:endParaRPr>
            </a:p>
            <a:p>
              <a:endParaRPr lang="it-IT" sz="2800" b="1" dirty="0">
                <a:latin typeface="Comic Sans MS" panose="030F0702030302020204" pitchFamily="66" charset="0"/>
              </a:endParaRPr>
            </a:p>
            <a:p>
              <a:endParaRPr lang="it-IT" sz="2800" b="1" dirty="0">
                <a:latin typeface="Comic Sans MS" panose="030F0702030302020204" pitchFamily="66" charset="0"/>
              </a:endParaRPr>
            </a:p>
            <a:p>
              <a:endParaRPr lang="it-IT" sz="2800" dirty="0">
                <a:latin typeface="Comic Sans MS" panose="030F0702030302020204" pitchFamily="66" charset="0"/>
              </a:endParaRPr>
            </a:p>
            <a:p>
              <a:endParaRPr lang="it-IT" sz="2800" dirty="0">
                <a:latin typeface="Comic Sans MS" panose="030F0702030302020204" pitchFamily="66" charset="0"/>
              </a:endParaRPr>
            </a:p>
            <a:p>
              <a:endParaRPr lang="it-IT" sz="2800" dirty="0">
                <a:latin typeface="Comic Sans MS" panose="030F0702030302020204" pitchFamily="66" charset="0"/>
              </a:endParaRPr>
            </a:p>
            <a:p>
              <a:endParaRPr lang="it-IT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4" name="Freccia a incrocio 3"/>
            <p:cNvSpPr/>
            <p:nvPr/>
          </p:nvSpPr>
          <p:spPr>
            <a:xfrm>
              <a:off x="6545134" y="2256859"/>
              <a:ext cx="1216152" cy="1216152"/>
            </a:xfrm>
            <a:prstGeom prst="quad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6" name="Freccia bidirezionale orizzontale 5"/>
            <p:cNvSpPr/>
            <p:nvPr/>
          </p:nvSpPr>
          <p:spPr>
            <a:xfrm>
              <a:off x="2699792" y="2256859"/>
              <a:ext cx="1216152" cy="484632"/>
            </a:xfrm>
            <a:prstGeom prst="left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96" y="0"/>
            <a:ext cx="9001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300" b="1" dirty="0">
                <a:latin typeface="Comic Sans MS" panose="030F0702030302020204" pitchFamily="66" charset="0"/>
              </a:rPr>
              <a:t>- Non solo “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cosa</a:t>
            </a:r>
            <a:r>
              <a:rPr lang="it-IT" sz="2300" b="1" dirty="0">
                <a:latin typeface="Comic Sans MS" panose="030F0702030302020204" pitchFamily="66" charset="0"/>
              </a:rPr>
              <a:t>”, o “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quando</a:t>
            </a:r>
            <a:r>
              <a:rPr lang="it-IT" sz="2300" b="1" dirty="0">
                <a:latin typeface="Comic Sans MS" panose="030F0702030302020204" pitchFamily="66" charset="0"/>
              </a:rPr>
              <a:t>”, ma anche “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come</a:t>
            </a:r>
            <a:r>
              <a:rPr lang="it-IT" sz="2300" b="1" dirty="0">
                <a:latin typeface="Comic Sans MS" panose="030F0702030302020204" pitchFamily="66" charset="0"/>
              </a:rPr>
              <a:t>” (valutazione delle alternative possibili di intervento e delle corrispondenti motivazioni di scelta) (uso della simulazione, scenari alternativi di valutazione)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sostenibilità</a:t>
            </a:r>
            <a:r>
              <a:rPr lang="it-IT" sz="2300" b="1" dirty="0">
                <a:latin typeface="Comic Sans MS" panose="030F0702030302020204" pitchFamily="66" charset="0"/>
              </a:rPr>
              <a:t> delle trasformazioni come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reversibilità</a:t>
            </a:r>
            <a:r>
              <a:rPr lang="it-IT" sz="2300" b="1" dirty="0">
                <a:latin typeface="Comic Sans MS" panose="030F0702030302020204" pitchFamily="66" charset="0"/>
              </a:rPr>
              <a:t> e/o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ripetibilità</a:t>
            </a:r>
            <a:r>
              <a:rPr lang="it-IT" sz="2300" b="1" dirty="0">
                <a:latin typeface="Comic Sans MS" panose="030F0702030302020204" pitchFamily="66" charset="0"/>
              </a:rPr>
              <a:t> di strutture forme, funzioni, usi e relazioni di flusso…)</a:t>
            </a:r>
          </a:p>
          <a:p>
            <a:endParaRPr lang="it-IT" sz="800" b="1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quali sono </a:t>
            </a:r>
            <a:r>
              <a:rPr lang="it-IT" sz="2300" b="1" dirty="0">
                <a:latin typeface="Comic Sans MS" panose="030F0702030302020204" pitchFamily="66" charset="0"/>
              </a:rPr>
              <a:t>i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valori</a:t>
            </a:r>
            <a:r>
              <a:rPr lang="it-IT" sz="2300" b="1" dirty="0">
                <a:latin typeface="Comic Sans MS" panose="030F0702030302020204" pitchFamily="66" charset="0"/>
              </a:rPr>
              <a:t> imprescindibili? (elementi storico archeologici del/i  paesaggio/i (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luoghi della memoria antica </a:t>
            </a:r>
            <a:r>
              <a:rPr lang="it-IT" sz="2300" b="1" dirty="0">
                <a:latin typeface="Comic Sans MS" panose="030F0702030302020204" pitchFamily="66" charset="0"/>
              </a:rPr>
              <a:t>e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nuova …</a:t>
            </a:r>
            <a:r>
              <a:rPr lang="it-IT" sz="2300" b="1" dirty="0">
                <a:latin typeface="Comic Sans MS" panose="030F0702030302020204" pitchFamily="66" charset="0"/>
              </a:rPr>
              <a:t>)</a:t>
            </a:r>
          </a:p>
          <a:p>
            <a:endParaRPr lang="it-IT" sz="800" b="1" dirty="0">
              <a:latin typeface="Comic Sans MS" panose="030F0702030302020204" pitchFamily="66" charset="0"/>
            </a:endParaRPr>
          </a:p>
          <a:p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paesaggio/i : a quale scala? (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area vasta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e/o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dettaglio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??)</a:t>
            </a:r>
          </a:p>
          <a:p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sono possibili 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compensazioni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 paesistiche” e/o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mitigazioni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di impatto (valutazione e controllo degli impatti nel tempo (programmare e gestire gli interventi)</a:t>
            </a:r>
          </a:p>
          <a:p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paesaggio/i come “indicatore complesso” </a:t>
            </a:r>
            <a:r>
              <a:rPr lang="it-IT" sz="2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multidisciplinare</a:t>
            </a:r>
            <a:r>
              <a:rPr lang="it-IT" sz="2300" b="1" dirty="0">
                <a:latin typeface="Comic Sans MS" panose="030F0702030302020204" pitchFamily="66" charset="0"/>
              </a:rPr>
              <a:t> </a:t>
            </a:r>
            <a:r>
              <a:rPr lang="it-IT" sz="2300" b="1" dirty="0">
                <a:solidFill>
                  <a:schemeClr val="bg1"/>
                </a:solidFill>
                <a:latin typeface="Comic Sans MS" panose="030F0702030302020204" pitchFamily="66" charset="0"/>
              </a:rPr>
              <a:t>(sommatoria di pareri esperti ….)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24172"/>
            <a:ext cx="885698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>
                <a:latin typeface="Comic Sans MS" panose="030F0702030302020204" pitchFamily="66" charset="0"/>
              </a:rPr>
              <a:t>- Il paesaggio costringe a ragionare sulla</a:t>
            </a:r>
          </a:p>
          <a:p>
            <a:pPr lvl="0"/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coerenza</a:t>
            </a:r>
            <a:r>
              <a:rPr lang="it-IT" sz="2400" b="1" dirty="0">
                <a:latin typeface="Comic Sans MS" panose="030F0702030302020204" pitchFamily="66" charset="0"/>
              </a:rPr>
              <a:t> (obiettivo/i strutturale, funzionale, temporale ….) tra aspetti distinti e diversi;</a:t>
            </a:r>
          </a:p>
          <a:p>
            <a:pPr lvl="0"/>
            <a:endParaRPr lang="it-IT" sz="2000" b="1" dirty="0">
              <a:latin typeface="Comic Sans MS" panose="030F0702030302020204" pitchFamily="66" charset="0"/>
            </a:endParaRPr>
          </a:p>
          <a:p>
            <a:pPr lvl="0"/>
            <a:r>
              <a:rPr lang="it-IT" sz="2400" b="1" dirty="0">
                <a:latin typeface="Comic Sans MS" panose="030F0702030302020204" pitchFamily="66" charset="0"/>
              </a:rPr>
              <a:t>- Il paesaggio ha grandi potenzialità nel far</a:t>
            </a:r>
          </a:p>
          <a:p>
            <a:pPr lvl="0"/>
            <a:r>
              <a:rPr lang="it-IT" sz="2400" b="1" dirty="0">
                <a:latin typeface="Comic Sans MS" panose="030F0702030302020204" pitchFamily="66" charset="0"/>
              </a:rPr>
              <a:t>emergere i punti di vista (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obiettivi</a:t>
            </a:r>
            <a:r>
              <a:rPr lang="it-IT" sz="2400" b="1" dirty="0">
                <a:latin typeface="Comic Sans MS" panose="030F0702030302020204" pitchFamily="66" charset="0"/>
              </a:rPr>
              <a:t>) dei diversi attori;</a:t>
            </a:r>
          </a:p>
          <a:p>
            <a:pPr lvl="0"/>
            <a:endParaRPr lang="it-IT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lvl="0"/>
            <a:r>
              <a:rPr lang="it-IT" sz="2400" b="1" dirty="0">
                <a:latin typeface="Comic Sans MS" panose="030F0702030302020204" pitchFamily="66" charset="0"/>
              </a:rPr>
              <a:t>- Il paesaggio si presta bene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nei percorsi che</a:t>
            </a:r>
          </a:p>
          <a:p>
            <a:pPr lvl="0"/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prevedono la costruzione di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scenari multi-prospettiva in dinamica temporale di lungo periodo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;</a:t>
            </a:r>
          </a:p>
          <a:p>
            <a:pPr lvl="0"/>
            <a:endParaRPr lang="it-IT" sz="2400" b="1" dirty="0">
              <a:latin typeface="Comic Sans MS" panose="030F0702030302020204" pitchFamily="66" charset="0"/>
            </a:endParaRPr>
          </a:p>
          <a:p>
            <a:pPr lvl="0"/>
            <a:endParaRPr lang="it-IT" sz="2400" b="1" dirty="0">
              <a:latin typeface="Comic Sans MS" panose="030F0702030302020204" pitchFamily="66" charset="0"/>
            </a:endParaRPr>
          </a:p>
          <a:p>
            <a:pPr lvl="0"/>
            <a:r>
              <a:rPr lang="it-IT" sz="2400" b="1" dirty="0">
                <a:latin typeface="Comic Sans MS" panose="030F0702030302020204" pitchFamily="66" charset="0"/>
              </a:rPr>
              <a:t>-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Il paesaggio, considerato come ‘’</a:t>
            </a:r>
            <a:r>
              <a:rPr lang="it-IT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INTERMEDIARIO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’’ e/o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traduttore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/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interprete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tra popolazione/i , risorse e tessuto territoriale; aiuta a porre in relazione l’analisi territoriale e ambientale con i processi di pianificazione partecipata (paesaggio come chiave di lettura dell’intero contesto territoriale complesso)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/>
          <p:cNvGrpSpPr/>
          <p:nvPr/>
        </p:nvGrpSpPr>
        <p:grpSpPr>
          <a:xfrm>
            <a:off x="107504" y="116632"/>
            <a:ext cx="9001000" cy="6624736"/>
            <a:chOff x="0" y="101600"/>
            <a:chExt cx="9144000" cy="6778171"/>
          </a:xfrm>
        </p:grpSpPr>
        <p:sp>
          <p:nvSpPr>
            <p:cNvPr id="4" name="CasellaDiTesto 2"/>
            <p:cNvSpPr txBox="1">
              <a:spLocks noChangeArrowheads="1"/>
            </p:cNvSpPr>
            <p:nvPr/>
          </p:nvSpPr>
          <p:spPr bwMode="auto">
            <a:xfrm>
              <a:off x="3021013" y="101600"/>
              <a:ext cx="3101975" cy="12001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Storia/memoria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Percezione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Emozioni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Rappresentazioni</a:t>
              </a:r>
            </a:p>
          </p:txBody>
        </p:sp>
        <p:sp>
          <p:nvSpPr>
            <p:cNvPr id="5" name="CasellaDiTesto 12"/>
            <p:cNvSpPr txBox="1">
              <a:spLocks noChangeArrowheads="1"/>
            </p:cNvSpPr>
            <p:nvPr/>
          </p:nvSpPr>
          <p:spPr bwMode="auto">
            <a:xfrm>
              <a:off x="2971800" y="1452563"/>
              <a:ext cx="3101975" cy="36988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800080"/>
                  </a:solidFill>
                  <a:latin typeface="Comic Sans MS" pitchFamily="66" charset="0"/>
                </a:rPr>
                <a:t>PAESAGGIO</a:t>
              </a:r>
            </a:p>
          </p:txBody>
        </p:sp>
        <p:sp>
          <p:nvSpPr>
            <p:cNvPr id="6" name="CasellaDiTesto 13"/>
            <p:cNvSpPr txBox="1">
              <a:spLocks noChangeArrowheads="1"/>
            </p:cNvSpPr>
            <p:nvPr/>
          </p:nvSpPr>
          <p:spPr bwMode="auto">
            <a:xfrm>
              <a:off x="0" y="2994025"/>
              <a:ext cx="1752600" cy="14773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Litosfera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Atmosfera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Biosfera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Ecosistema Ambiente</a:t>
              </a:r>
            </a:p>
          </p:txBody>
        </p:sp>
        <p:sp>
          <p:nvSpPr>
            <p:cNvPr id="7" name="CasellaDiTesto 14"/>
            <p:cNvSpPr txBox="1">
              <a:spLocks noChangeArrowheads="1"/>
            </p:cNvSpPr>
            <p:nvPr/>
          </p:nvSpPr>
          <p:spPr bwMode="auto">
            <a:xfrm>
              <a:off x="1835150" y="3270250"/>
              <a:ext cx="1374775" cy="3683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008000"/>
                  </a:solidFill>
                  <a:latin typeface="Comic Sans MS" pitchFamily="66" charset="0"/>
                </a:rPr>
                <a:t>NATURA</a:t>
              </a:r>
            </a:p>
          </p:txBody>
        </p:sp>
        <p:sp>
          <p:nvSpPr>
            <p:cNvPr id="8" name="CasellaDiTesto 15"/>
            <p:cNvSpPr txBox="1">
              <a:spLocks noChangeArrowheads="1"/>
            </p:cNvSpPr>
            <p:nvPr/>
          </p:nvSpPr>
          <p:spPr bwMode="auto">
            <a:xfrm>
              <a:off x="3021013" y="4876800"/>
              <a:ext cx="3101975" cy="36988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CC3300"/>
                  </a:solidFill>
                  <a:latin typeface="Comic Sans MS" pitchFamily="66" charset="0"/>
                </a:rPr>
                <a:t>TERRITORIO</a:t>
              </a:r>
            </a:p>
          </p:txBody>
        </p:sp>
        <p:sp>
          <p:nvSpPr>
            <p:cNvPr id="9" name="CasellaDiTesto 16"/>
            <p:cNvSpPr txBox="1">
              <a:spLocks noChangeArrowheads="1"/>
            </p:cNvSpPr>
            <p:nvPr/>
          </p:nvSpPr>
          <p:spPr bwMode="auto">
            <a:xfrm>
              <a:off x="6934200" y="2714625"/>
              <a:ext cx="2209800" cy="175432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Attività politiche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Conoscenze scientifiche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Trasmissioni storiche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Informazioni</a:t>
              </a:r>
            </a:p>
          </p:txBody>
        </p:sp>
        <p:sp>
          <p:nvSpPr>
            <p:cNvPr id="10" name="CasellaDiTesto 17"/>
            <p:cNvSpPr txBox="1">
              <a:spLocks noChangeArrowheads="1"/>
            </p:cNvSpPr>
            <p:nvPr/>
          </p:nvSpPr>
          <p:spPr bwMode="auto">
            <a:xfrm>
              <a:off x="5435600" y="3271838"/>
              <a:ext cx="1374775" cy="36830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solidFill>
                    <a:srgbClr val="FF0000"/>
                  </a:solidFill>
                  <a:latin typeface="Comic Sans MS" pitchFamily="66" charset="0"/>
                </a:rPr>
                <a:t>CULTURA</a:t>
              </a:r>
            </a:p>
          </p:txBody>
        </p:sp>
        <p:sp>
          <p:nvSpPr>
            <p:cNvPr id="11" name="CasellaDiTesto 18"/>
            <p:cNvSpPr txBox="1">
              <a:spLocks noChangeArrowheads="1"/>
            </p:cNvSpPr>
            <p:nvPr/>
          </p:nvSpPr>
          <p:spPr bwMode="auto">
            <a:xfrm>
              <a:off x="2994025" y="5402443"/>
              <a:ext cx="3254375" cy="14773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Storia naturale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Storia economica e sociale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Presenza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Vita di relazione</a:t>
              </a:r>
            </a:p>
            <a:p>
              <a:pPr algn="ctr" eaLnBrk="1" hangingPunct="1"/>
              <a:r>
                <a:rPr lang="it-IT" altLang="it-IT" b="1" dirty="0">
                  <a:latin typeface="Comic Sans MS" pitchFamily="66" charset="0"/>
                </a:rPr>
                <a:t>Aspettative future</a:t>
              </a:r>
            </a:p>
          </p:txBody>
        </p:sp>
        <p:cxnSp>
          <p:nvCxnSpPr>
            <p:cNvPr id="12" name="Connettore 2 11"/>
            <p:cNvCxnSpPr/>
            <p:nvPr/>
          </p:nvCxnSpPr>
          <p:spPr>
            <a:xfrm flipV="1">
              <a:off x="1095375" y="1035050"/>
              <a:ext cx="10795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ttore 2 12"/>
            <p:cNvCxnSpPr/>
            <p:nvPr/>
          </p:nvCxnSpPr>
          <p:spPr>
            <a:xfrm flipH="1">
              <a:off x="1301750" y="1290638"/>
              <a:ext cx="10668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 rot="16200000" flipH="1">
              <a:off x="1065213" y="4694237"/>
              <a:ext cx="1079500" cy="113982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 rot="5400000" flipH="1">
              <a:off x="1301750" y="4449763"/>
              <a:ext cx="1066800" cy="11430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/>
            <p:nvPr/>
          </p:nvCxnSpPr>
          <p:spPr>
            <a:xfrm rot="16200000" flipH="1">
              <a:off x="6803232" y="867569"/>
              <a:ext cx="1079500" cy="1138237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ttore 2 16"/>
            <p:cNvCxnSpPr/>
            <p:nvPr/>
          </p:nvCxnSpPr>
          <p:spPr>
            <a:xfrm rot="5400000" flipH="1">
              <a:off x="6507163" y="1068387"/>
              <a:ext cx="1079500" cy="113982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ttore 2 17"/>
            <p:cNvCxnSpPr/>
            <p:nvPr/>
          </p:nvCxnSpPr>
          <p:spPr>
            <a:xfrm flipH="1">
              <a:off x="6756400" y="4583113"/>
              <a:ext cx="1066800" cy="100806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 flipV="1">
              <a:off x="6972300" y="4783138"/>
              <a:ext cx="1066800" cy="10287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Freccia bidirezionale verticale 19"/>
            <p:cNvSpPr/>
            <p:nvPr/>
          </p:nvSpPr>
          <p:spPr>
            <a:xfrm>
              <a:off x="4119563" y="2014538"/>
              <a:ext cx="485775" cy="2709862"/>
            </a:xfrm>
            <a:prstGeom prst="upDown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1" name="Freccia bidirezionale verticale 20"/>
            <p:cNvSpPr/>
            <p:nvPr/>
          </p:nvSpPr>
          <p:spPr>
            <a:xfrm rot="5400000">
              <a:off x="4101306" y="2463007"/>
              <a:ext cx="484187" cy="1981200"/>
            </a:xfrm>
            <a:prstGeom prst="upDownArrow">
              <a:avLst/>
            </a:prstGeom>
            <a:solidFill>
              <a:srgbClr val="66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049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0" y="25360"/>
            <a:ext cx="9122192" cy="6740307"/>
            <a:chOff x="0" y="25360"/>
            <a:chExt cx="9122192" cy="6740307"/>
          </a:xfrm>
        </p:grpSpPr>
        <p:sp>
          <p:nvSpPr>
            <p:cNvPr id="2" name="CasellaDiTesto 1"/>
            <p:cNvSpPr txBox="1"/>
            <p:nvPr/>
          </p:nvSpPr>
          <p:spPr>
            <a:xfrm>
              <a:off x="0" y="25360"/>
              <a:ext cx="9122192" cy="6740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0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In sintesi:</a:t>
              </a:r>
            </a:p>
            <a:p>
              <a:endParaRPr lang="it-IT" sz="1000" b="1" dirty="0"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latin typeface="Comic Sans MS" panose="030F0702030302020204" pitchFamily="66" charset="0"/>
                </a:rPr>
                <a:t>Spazio	SISTEMA/I AMBIANTALE/I</a:t>
              </a:r>
            </a:p>
            <a:p>
              <a:endParaRPr lang="it-IT" sz="2400" b="1" dirty="0"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latin typeface="Comic Sans MS" panose="030F0702030302020204" pitchFamily="66" charset="0"/>
                </a:rPr>
                <a:t>Spazio	ECOSISTEMA/I</a:t>
              </a:r>
            </a:p>
            <a:p>
              <a:endParaRPr lang="it-IT" sz="2400" b="1" dirty="0"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SPAZIO</a:t>
              </a:r>
              <a:r>
                <a:rPr lang="it-IT" sz="2400" b="1" dirty="0">
                  <a:latin typeface="Comic Sans MS" panose="030F0702030302020204" pitchFamily="66" charset="0"/>
                </a:rPr>
                <a:t>/TERRITORIO/I E SUE </a:t>
              </a:r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RISORSE </a:t>
              </a:r>
              <a:r>
                <a:rPr lang="it-IT" sz="2400" b="1" dirty="0">
                  <a:latin typeface="Comic Sans MS" panose="030F0702030302020204" pitchFamily="66" charset="0"/>
                </a:rPr>
                <a:t>(</a:t>
              </a:r>
              <a:r>
                <a:rPr lang="it-IT" sz="24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RICONOSCIMENTO,  INTERPRETAZIONE, DESTINAZIONE D’USO DELLE STESSE</a:t>
              </a:r>
              <a:r>
                <a:rPr lang="it-IT" sz="2400" b="1" dirty="0">
                  <a:latin typeface="Comic Sans MS" panose="030F0702030302020204" pitchFamily="66" charset="0"/>
                </a:rPr>
                <a:t>)</a:t>
              </a:r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 NELLE DECISIONI DI INTERVENTO/NON INTERVENTO ALLE DIVERSE SCALE</a:t>
              </a:r>
            </a:p>
            <a:p>
              <a:endParaRPr lang="it-IT" sz="2400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RUOLO DEL PAESAGGIO/I</a:t>
              </a:r>
              <a:r>
                <a:rPr lang="it-IT" sz="2400" b="1" dirty="0">
                  <a:latin typeface="Comic Sans MS" panose="030F0702030302020204" pitchFamily="66" charset="0"/>
                </a:rPr>
                <a:t> (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COMPONENTE ATTIVA</a:t>
              </a:r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,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 INDIPENDENTE </a:t>
              </a:r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 DINAMICA</a:t>
              </a:r>
              <a:r>
                <a:rPr lang="it-IT" sz="2400" b="1" dirty="0">
                  <a:latin typeface="Comic Sans MS" panose="030F0702030302020204" pitchFamily="66" charset="0"/>
                </a:rPr>
                <a:t>) </a:t>
              </a:r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NELLA</a:t>
              </a:r>
              <a:r>
                <a:rPr lang="it-IT" sz="2400" b="1" dirty="0">
                  <a:latin typeface="Comic Sans MS" panose="030F0702030302020204" pitchFamily="66" charset="0"/>
                </a:rPr>
                <a:t> </a:t>
              </a:r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‘’COSTRUZIONE’’ DELLO SPAZIO</a:t>
              </a:r>
            </a:p>
            <a:p>
              <a:endParaRPr lang="it-IT" sz="2400" b="1" dirty="0"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TERRITORIO</a:t>
              </a:r>
              <a:r>
                <a:rPr lang="it-IT" sz="2400" b="1" dirty="0">
                  <a:latin typeface="Comic Sans MS" panose="030F0702030302020204" pitchFamily="66" charset="0"/>
                </a:rPr>
                <a:t> / 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RISORSA</a:t>
              </a:r>
              <a:r>
                <a:rPr lang="it-IT" sz="2400" b="1" dirty="0">
                  <a:latin typeface="Comic Sans MS" panose="030F0702030302020204" pitchFamily="66" charset="0"/>
                </a:rPr>
                <a:t> / 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COMPONENTE</a:t>
              </a:r>
              <a:r>
                <a:rPr lang="it-IT" sz="2400" b="1" dirty="0">
                  <a:latin typeface="Comic Sans MS" panose="030F0702030302020204" pitchFamily="66" charset="0"/>
                </a:rPr>
                <a:t> / </a:t>
              </a:r>
              <a:r>
                <a:rPr lang="it-IT" sz="2400" b="1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VALORE</a:t>
              </a:r>
              <a:r>
                <a:rPr lang="it-IT" sz="2400" b="1" dirty="0">
                  <a:latin typeface="Comic Sans MS" panose="030F0702030302020204" pitchFamily="66" charset="0"/>
                </a:rPr>
                <a:t> /</a:t>
              </a:r>
            </a:p>
            <a:p>
              <a:endParaRPr lang="it-IT" sz="800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r>
                <a:rPr lang="it-IT" sz="24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		FUNZIONE/I		RELAZIONE/I</a:t>
              </a:r>
              <a:r>
                <a:rPr lang="it-IT" sz="2400" b="1" dirty="0">
                  <a:latin typeface="Comic Sans MS" panose="030F0702030302020204" pitchFamily="66" charset="0"/>
                </a:rPr>
                <a:t>        </a:t>
              </a:r>
              <a:endParaRPr lang="it-IT" sz="2400" b="1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" name="Freccia bidirezionale orizzontale 2"/>
            <p:cNvSpPr/>
            <p:nvPr/>
          </p:nvSpPr>
          <p:spPr>
            <a:xfrm>
              <a:off x="4283968" y="6381328"/>
              <a:ext cx="756084" cy="216024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C000"/>
                </a:solidFill>
              </a:endParaRPr>
            </a:p>
          </p:txBody>
        </p:sp>
      </p:grp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A780004C-D080-4818-B84E-5ED57A21E9F0}"/>
              </a:ext>
            </a:extLst>
          </p:cNvPr>
          <p:cNvSpPr/>
          <p:nvPr/>
        </p:nvSpPr>
        <p:spPr>
          <a:xfrm>
            <a:off x="1178351" y="836712"/>
            <a:ext cx="441321" cy="12482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F5B7FA22-D3A8-47A5-A256-F9E0D797F92F}"/>
              </a:ext>
            </a:extLst>
          </p:cNvPr>
          <p:cNvSpPr/>
          <p:nvPr/>
        </p:nvSpPr>
        <p:spPr>
          <a:xfrm>
            <a:off x="1187624" y="1556792"/>
            <a:ext cx="432048" cy="14401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60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48903"/>
            <a:ext cx="885698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Perché inserire lo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spazio</a:t>
            </a:r>
            <a:r>
              <a:rPr lang="it-IT" sz="2400" b="1" dirty="0">
                <a:latin typeface="Comic Sans MS" panose="030F0702030302020204" pitchFamily="66" charset="0"/>
              </a:rPr>
              <a:t> e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400" b="1" dirty="0">
                <a:latin typeface="Comic Sans MS" panose="030F0702030302020204" pitchFamily="66" charset="0"/>
              </a:rPr>
              <a:t> nell’analisi e nella/e valutazione/i delle scelte di intervento/i?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Come inserire il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400" b="1" dirty="0">
                <a:latin typeface="Comic Sans MS" panose="030F0702030302020204" pitchFamily="66" charset="0"/>
              </a:rPr>
              <a:t> nella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valutazione</a:t>
            </a:r>
            <a:r>
              <a:rPr lang="it-IT" sz="2400" b="1" dirty="0">
                <a:latin typeface="Comic Sans MS" panose="030F0702030302020204" pitchFamily="66" charset="0"/>
              </a:rPr>
              <a:t>/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valorizzazione </a:t>
            </a:r>
            <a:r>
              <a:rPr lang="it-IT" sz="2400" b="1" dirty="0">
                <a:latin typeface="Comic Sans MS" panose="030F0702030302020204" pitchFamily="66" charset="0"/>
              </a:rPr>
              <a:t>dello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spazio </a:t>
            </a:r>
            <a:r>
              <a:rPr lang="it-IT" sz="2400" b="1" dirty="0">
                <a:latin typeface="Comic Sans MS" panose="030F0702030302020204" pitchFamily="66" charset="0"/>
              </a:rPr>
              <a:t>(inteso come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risorsa</a:t>
            </a:r>
            <a:r>
              <a:rPr lang="it-IT" sz="2400" b="1" dirty="0">
                <a:latin typeface="Comic Sans MS" panose="030F0702030302020204" pitchFamily="66" charset="0"/>
              </a:rPr>
              <a:t>)?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Quali criteri di valutazione del paesaggio considerare nell’ottica della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sostenibilità </a:t>
            </a:r>
            <a:r>
              <a:rPr lang="it-IT" sz="2400" b="1" dirty="0">
                <a:latin typeface="Comic Sans MS" panose="030F0702030302020204" pitchFamily="66" charset="0"/>
              </a:rPr>
              <a:t>e delle sue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dimensioni</a:t>
            </a:r>
            <a:r>
              <a:rPr lang="it-IT" sz="2400" b="1" dirty="0">
                <a:latin typeface="Comic Sans MS" panose="030F0702030302020204" pitchFamily="66" charset="0"/>
              </a:rPr>
              <a:t>? (analisi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multidimensionale</a:t>
            </a:r>
            <a:r>
              <a:rPr lang="it-IT" sz="2400" b="1" dirty="0">
                <a:latin typeface="Comic Sans MS" panose="030F0702030302020204" pitchFamily="66" charset="0"/>
              </a:rPr>
              <a:t>/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multicriteri</a:t>
            </a:r>
            <a:r>
              <a:rPr lang="it-IT" sz="2400" b="1" dirty="0">
                <a:latin typeface="Comic Sans MS" panose="030F0702030302020204" pitchFamily="66" charset="0"/>
              </a:rPr>
              <a:t>…)</a:t>
            </a:r>
          </a:p>
          <a:p>
            <a:endParaRPr lang="it-IT" sz="14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Quale paesaggio considerare? (ruolo e peso della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componente percettiva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individuale e/o collettiva dello spazio e del paesaggio)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Paesaggio/i reale/i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vs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‘’aspettativa/e di paesaggio/i’’; sogno; arte; privato/pubblico …. (es: giardino, spazio pubblico, paesaggio naturale, </a:t>
            </a:r>
            <a:r>
              <a:rPr lang="it-IT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land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art…)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Come trattare le ’’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trasformazioni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’’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del/i paesaggio/i ?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101571"/>
            <a:ext cx="89289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Natura delle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trasformazioni del paesaggio</a:t>
            </a:r>
            <a:r>
              <a:rPr lang="it-IT" sz="2400" b="1" dirty="0">
                <a:latin typeface="Comic Sans MS" panose="030F0702030302020204" pitchFamily="66" charset="0"/>
              </a:rPr>
              <a:t>:</a:t>
            </a:r>
          </a:p>
          <a:p>
            <a:endParaRPr lang="it-IT" sz="2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ad opera della natura (evoluzione e trasformazione naturale, ciclo biologico delle stagioni, </a:t>
            </a:r>
            <a:r>
              <a:rPr lang="it-IT" sz="24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resilienza</a:t>
            </a:r>
            <a:r>
              <a:rPr lang="it-IT" sz="2400" b="1" dirty="0">
                <a:latin typeface="Comic Sans MS" panose="030F0702030302020204" pitchFamily="66" charset="0"/>
              </a:rPr>
              <a:t> interna ed esterna degli ecosistemi…);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flessibilità/adattabilità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pressione antropica </a:t>
            </a:r>
            <a:r>
              <a:rPr lang="it-IT" sz="2400" b="1" dirty="0">
                <a:latin typeface="Comic Sans MS" panose="030F0702030302020204" pitchFamily="66" charset="0"/>
              </a:rPr>
              <a:t>(diffusione, concentrazione e/o 	dispersione delle presenza antropica sul territorio)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movimenti migratori (flora, fauna, uomo)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modalità stanziale e/o nomade (occasionale)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	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tempi e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modi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di uso del contesto territoriale e 	del/i paesaggi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cambiamenti climatici 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Conferenze </a:t>
            </a:r>
            <a:r>
              <a:rPr lang="it-IT" sz="2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 Sul Clima…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interventi antropici diretti morfo-funzionali 	(residenza, mobilità ….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inclusione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e/o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accessibilità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gestione e controllo degli impatti ambientali (vincoli 	di norma: VIA,VAS,VI,AIA) (mitigazione e/o 	compensazione …)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	ruolo della pianificazione (documenti di 	programmazione di governo del territorio…)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7504" y="22364"/>
            <a:ext cx="892899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“Paesaggio” designa una determinata parte di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territorio, così come è percepita dalle popolazioni, il cui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carattere deriva dall'azione di fattori naturali e/o umani</a:t>
            </a:r>
          </a:p>
          <a:p>
            <a:r>
              <a:rPr lang="it-IT" sz="2400" b="1" dirty="0">
                <a:latin typeface="Comic Sans MS" panose="030F0702030302020204" pitchFamily="66" charset="0"/>
              </a:rPr>
              <a:t>e dalle loro interrelazioni (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Convenzione Europea del</a:t>
            </a:r>
          </a:p>
          <a:p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  <a:r>
              <a:rPr lang="it-IT" sz="2400" b="1" dirty="0">
                <a:latin typeface="Comic Sans MS" panose="030F0702030302020204" pitchFamily="66" charset="0"/>
              </a:rPr>
              <a:t>,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art. 1</a:t>
            </a:r>
            <a:r>
              <a:rPr lang="it-IT" sz="2400" b="1" dirty="0">
                <a:latin typeface="Comic Sans MS" panose="030F0702030302020204" pitchFamily="66" charset="0"/>
              </a:rPr>
              <a:t>)</a:t>
            </a:r>
          </a:p>
          <a:p>
            <a:endParaRPr lang="it-IT" sz="10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In questa definizione si evidenzia:</a:t>
            </a:r>
            <a:endParaRPr lang="it-IT" sz="8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• la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differenza concettuale tra paesaggio e territorio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• la compresenza di agenti naturali semi naturali e umani nella ‘’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costruzione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’’ del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paesaggio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- Presenza e/o assenza di componenti e aree ad alto valore naturale (sic, </a:t>
            </a:r>
            <a:r>
              <a:rPr lang="it-IT" sz="24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zps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…); (valorizzazione, recupero, valore di esistenza ….)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• il coinvolgimento della “popolazione”, quindi: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– la presenza di una componente immateriale nel paesaggio, data dai valori e significati attribuiti (modi, usi, costumi, storia, cultura, religione …) (ruolo del tempo)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– gli “obiettivi di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qualità paesaggistica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” esplicitano le “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aspirazioni della popolazione</a:t>
            </a:r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96752"/>
            <a:ext cx="8672901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1519" y="404663"/>
            <a:ext cx="867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LIVELLI DI ANALISI E DI VALUTAZIONE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1518" y="6197436"/>
            <a:ext cx="878497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b="1" dirty="0"/>
              <a:t>componente sociale: </a:t>
            </a:r>
            <a:r>
              <a:rPr lang="it-IT" b="1" dirty="0" err="1"/>
              <a:t>empowerment</a:t>
            </a:r>
            <a:r>
              <a:rPr lang="it-IT" b="1" dirty="0"/>
              <a:t>,  governance,  partecipazione, inclusione/accessibilità</a:t>
            </a:r>
          </a:p>
        </p:txBody>
      </p:sp>
      <p:sp>
        <p:nvSpPr>
          <p:cNvPr id="4" name="Freccia bidirezionale verticale 3"/>
          <p:cNvSpPr/>
          <p:nvPr/>
        </p:nvSpPr>
        <p:spPr>
          <a:xfrm>
            <a:off x="5075798" y="5373216"/>
            <a:ext cx="288204" cy="792087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6950" cy="6981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47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8695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07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7504" y="58846"/>
            <a:ext cx="903649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latin typeface="Comic Sans MS" panose="030F0702030302020204" pitchFamily="66" charset="0"/>
              </a:rPr>
              <a:t>Valutazione e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gestione sostenibile </a:t>
            </a:r>
            <a:r>
              <a:rPr lang="it-IT" sz="2200" b="1" dirty="0">
                <a:latin typeface="Comic Sans MS" panose="030F0702030302020204" pitchFamily="66" charset="0"/>
              </a:rPr>
              <a:t>delle trasformazioni del/i paesaggio/i (e dello spazio) (valutazione della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flessibilità intertemporale degli interventi e degli strumenti utilizzati</a:t>
            </a:r>
            <a:r>
              <a:rPr lang="it-IT" sz="2200" b="1" dirty="0">
                <a:latin typeface="Comic Sans MS" panose="030F0702030302020204" pitchFamily="66" charset="0"/>
              </a:rPr>
              <a:t>); (valutazione della struttura del sistema/i di paesaggio prima e dopo la/e trasformazione/i); ruolo della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simulazione</a:t>
            </a:r>
            <a:r>
              <a:rPr lang="it-IT" sz="2200" b="1" dirty="0">
                <a:latin typeface="Comic Sans MS" panose="030F0702030302020204" pitchFamily="66" charset="0"/>
              </a:rPr>
              <a:t> e degli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scenari </a:t>
            </a:r>
            <a:r>
              <a:rPr lang="it-IT" sz="2200" b="1" dirty="0">
                <a:latin typeface="Comic Sans MS" panose="030F0702030302020204" pitchFamily="66" charset="0"/>
              </a:rPr>
              <a:t>(valutazione di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efficienza </a:t>
            </a:r>
            <a:r>
              <a:rPr lang="it-IT" sz="2200" b="1" dirty="0">
                <a:latin typeface="Comic Sans MS" panose="030F0702030302020204" pitchFamily="66" charset="0"/>
              </a:rPr>
              <a:t>ed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efficacia</a:t>
            </a:r>
            <a:r>
              <a:rPr lang="it-IT" sz="2200" b="1" dirty="0">
                <a:latin typeface="Comic Sans MS" panose="030F0702030302020204" pitchFamily="66" charset="0"/>
              </a:rPr>
              <a:t> degli interventi (diverse fasi) nell’intertempo; es: uso della SWOT Analysis come </a:t>
            </a:r>
            <a:r>
              <a:rPr lang="it-IT" sz="2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cronosfera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2200" b="1" dirty="0">
                <a:latin typeface="Comic Sans MS" panose="030F0702030302020204" pitchFamily="66" charset="0"/>
              </a:rPr>
              <a:t>(lavoro non solo nel discreto, analisi ex ante ed ex post, ma nel continuo, gestione e controllo dei dispositivi). </a:t>
            </a:r>
          </a:p>
          <a:p>
            <a:endParaRPr lang="it-IT" sz="800" b="1" dirty="0">
              <a:latin typeface="Comic Sans MS" panose="030F0702030302020204" pitchFamily="66" charset="0"/>
            </a:endParaRPr>
          </a:p>
          <a:p>
            <a:r>
              <a:rPr lang="it-IT" sz="2200" b="1" dirty="0">
                <a:latin typeface="Comic Sans MS" panose="030F0702030302020204" pitchFamily="66" charset="0"/>
              </a:rPr>
              <a:t>Riferimenti:</a:t>
            </a:r>
          </a:p>
          <a:p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-</a:t>
            </a:r>
            <a:r>
              <a:rPr lang="it-IT" sz="2200" b="1" dirty="0">
                <a:latin typeface="Comic Sans MS" panose="030F0702030302020204" pitchFamily="66" charset="0"/>
              </a:rPr>
              <a:t>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 che punto di vista posso valutare</a:t>
            </a:r>
            <a:r>
              <a:rPr lang="it-IT" sz="2200" b="1" dirty="0">
                <a:latin typeface="Comic Sans MS" panose="030F0702030302020204" pitchFamily="66" charset="0"/>
              </a:rPr>
              <a:t> 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la trasformazione dello spazio e del/i paesaggio/i? (interno vs esterno)</a:t>
            </a:r>
          </a:p>
          <a:p>
            <a:endParaRPr lang="it-IT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- (variazioni aumentative e/o diminutive della ‘’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qualità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’’ dello spazio e del paesaggio nel suo complesso)</a:t>
            </a:r>
          </a:p>
          <a:p>
            <a:endParaRPr lang="it-IT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- Paesaggio come ‘’sistema in trasformazione intertemporale’’ (modifiche definitive e/o recuperabili)</a:t>
            </a:r>
          </a:p>
          <a:p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Che cosa è cambiato? Che cosa non c’è più? Che cosa c’è di nuovo? (studio </a:t>
            </a:r>
            <a:r>
              <a:rPr lang="it-IT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rapporti di relazione </a:t>
            </a:r>
            <a:r>
              <a:rPr lang="it-IT" sz="2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tra le diverse componenti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7504" y="73069"/>
            <a:ext cx="89289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Comic Sans MS" panose="030F0702030302020204" pitchFamily="66" charset="0"/>
              </a:rPr>
              <a:t>sia in termini di “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oggetti</a:t>
            </a:r>
            <a:r>
              <a:rPr lang="it-IT" sz="2400" b="1" dirty="0">
                <a:latin typeface="Comic Sans MS" panose="030F0702030302020204" pitchFamily="66" charset="0"/>
              </a:rPr>
              <a:t>”, sia in termini di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significati</a:t>
            </a:r>
            <a:r>
              <a:rPr lang="it-IT" sz="2400" b="1" dirty="0">
                <a:latin typeface="Comic Sans MS" panose="030F0702030302020204" pitchFamily="66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funzioni</a:t>
            </a:r>
            <a:r>
              <a:rPr lang="it-IT" sz="2400" b="1" dirty="0">
                <a:latin typeface="Comic Sans MS" panose="030F0702030302020204" pitchFamily="66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ruoli</a:t>
            </a:r>
            <a:r>
              <a:rPr lang="it-IT" sz="2400" b="1" dirty="0">
                <a:latin typeface="Comic Sans MS" panose="030F0702030302020204" pitchFamily="66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pesi</a:t>
            </a:r>
            <a:r>
              <a:rPr lang="it-IT" sz="2400" b="1" dirty="0">
                <a:latin typeface="Comic Sans MS" panose="030F0702030302020204" pitchFamily="66" charset="0"/>
              </a:rPr>
              <a:t>,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valori</a:t>
            </a:r>
            <a:r>
              <a:rPr lang="it-IT" sz="2400" b="1" dirty="0">
                <a:latin typeface="Comic Sans MS" panose="030F0702030302020204" pitchFamily="66" charset="0"/>
              </a:rPr>
              <a:t> …. </a:t>
            </a:r>
            <a:r>
              <a:rPr lang="it-IT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variazione qualitativa </a:t>
            </a:r>
            <a:r>
              <a:rPr lang="it-IT" sz="2400" b="1" dirty="0">
                <a:latin typeface="Comic Sans MS" panose="030F0702030302020204" pitchFamily="66" charset="0"/>
              </a:rPr>
              <a:t>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>
                <a:latin typeface="Comic Sans MS" panose="030F0702030302020204" pitchFamily="66" charset="0"/>
              </a:rPr>
              <a:t>Quanto è cambiato? (</a:t>
            </a:r>
            <a:r>
              <a:rPr lang="it-IT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variazione quantitativa</a:t>
            </a:r>
            <a:r>
              <a:rPr lang="it-IT" sz="2400" b="1" dirty="0">
                <a:latin typeface="Comic Sans MS" panose="030F0702030302020204" pitchFamily="66" charset="0"/>
              </a:rPr>
              <a:t>)</a:t>
            </a:r>
          </a:p>
          <a:p>
            <a:endParaRPr lang="it-IT" sz="2000" b="1" dirty="0">
              <a:latin typeface="Comic Sans MS" panose="030F0702030302020204" pitchFamily="66" charset="0"/>
            </a:endParaRPr>
          </a:p>
          <a:p>
            <a:r>
              <a:rPr lang="it-IT" sz="2400" b="1" dirty="0">
                <a:latin typeface="Comic Sans MS" panose="030F0702030302020204" pitchFamily="66" charset="0"/>
              </a:rPr>
              <a:t>- Il paesaggio attuale ha una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struttura</a:t>
            </a:r>
            <a:r>
              <a:rPr lang="it-IT" sz="2400" b="1" dirty="0">
                <a:latin typeface="Comic Sans MS" panose="030F0702030302020204" pitchFamily="66" charset="0"/>
              </a:rPr>
              <a:t> più ricca, più complessa, o meno complessa? che prospettive di stabilità ha? (</a:t>
            </a:r>
            <a:r>
              <a:rPr lang="it-IT" sz="2400" b="1" dirty="0">
                <a:solidFill>
                  <a:srgbClr val="FFC000"/>
                </a:solidFill>
                <a:latin typeface="Comic Sans MS" panose="030F0702030302020204" pitchFamily="66" charset="0"/>
              </a:rPr>
              <a:t>valutazione dei sistemi di paesaggio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sz="2400" b="1" dirty="0">
                <a:latin typeface="Comic Sans MS" panose="030F0702030302020204" pitchFamily="66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rete</a:t>
            </a:r>
            <a:r>
              <a:rPr lang="it-IT" sz="2400" b="1" dirty="0">
                <a:latin typeface="Comic Sans MS" panose="030F0702030302020204" pitchFamily="66" charset="0"/>
              </a:rPr>
              <a:t>)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Valutazione del significato di “testimonianza” del paesaggio (arca del tempo)</a:t>
            </a:r>
          </a:p>
          <a:p>
            <a:pPr marL="285750" indent="-285750">
              <a:buFontTx/>
              <a:buChar char="-"/>
            </a:pPr>
            <a:endParaRPr lang="it-IT" sz="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 che intervallo di tempo è avvenuto il cambiamento?</a:t>
            </a:r>
          </a:p>
          <a:p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Quale “intensità” per questa/e trasformazione/i?</a:t>
            </a:r>
          </a:p>
          <a:p>
            <a:pPr marL="342900" indent="-342900">
              <a:buFontTx/>
              <a:buChar char="-"/>
            </a:pPr>
            <a:endParaRPr lang="it-IT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Individuazione di potenzialità e/o fragilità nel tessuto del paesaggio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Paesaggio come ‘’</a:t>
            </a:r>
            <a:r>
              <a:rPr lang="it-IT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risorsa</a:t>
            </a:r>
            <a:r>
              <a:rPr lang="it-IT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’’ del territorio</a:t>
            </a:r>
          </a:p>
        </p:txBody>
      </p:sp>
    </p:spTree>
    <p:extLst>
      <p:ext uri="{BB962C8B-B14F-4D97-AF65-F5344CB8AC3E}">
        <p14:creationId xmlns:p14="http://schemas.microsoft.com/office/powerpoint/2010/main" val="2162398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1182</Words>
  <Application>Microsoft Office PowerPoint</Application>
  <PresentationFormat>Presentazione su schermo (4:3)</PresentationFormat>
  <Paragraphs>131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PRESTAMBURGO SONIA</dc:creator>
  <cp:lastModifiedBy>PRESTAMBURGO SONIA</cp:lastModifiedBy>
  <cp:revision>65</cp:revision>
  <dcterms:created xsi:type="dcterms:W3CDTF">2016-03-07T13:05:15Z</dcterms:created>
  <dcterms:modified xsi:type="dcterms:W3CDTF">2021-01-13T18:48:40Z</dcterms:modified>
</cp:coreProperties>
</file>