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obster" panose="020B0604020202020204" charset="0"/>
      <p:regular r:id="rId17"/>
    </p:embeddedFont>
    <p:embeddedFont>
      <p:font typeface="Playfair Display" panose="020B060402020202020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in" initials="K" lastIdx="13" clrIdx="0">
    <p:extLst>
      <p:ext uri="{19B8F6BF-5375-455C-9EA6-DF929625EA0E}">
        <p15:presenceInfo xmlns:p15="http://schemas.microsoft.com/office/powerpoint/2012/main" userId="Kathr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c5021f3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c5021f3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243aa884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a243aa884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c41c8037d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c41c8037d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c41c8037d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c41c8037d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c41c8037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c41c8037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c41c8037d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c41c8037d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524000" y="1305499"/>
            <a:ext cx="9144000" cy="220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85825" dist="9525" algn="bl" rotWithShape="0">
              <a:srgbClr val="000000">
                <a:alpha val="91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Nachrichten der Woche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524000" y="3602050"/>
            <a:ext cx="9144000" cy="363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00100" dist="19050" dir="5400000" algn="bl" rotWithShape="0">
              <a:srgbClr val="000000">
                <a:alpha val="5299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dirty="0">
                <a:latin typeface="Times New Roman"/>
                <a:ea typeface="Times New Roman"/>
                <a:cs typeface="Times New Roman"/>
                <a:sym typeface="Times New Roman"/>
              </a:rPr>
              <a:t>Von Sara </a:t>
            </a:r>
            <a:r>
              <a:rPr lang="it-IT" dirty="0" err="1">
                <a:latin typeface="Times New Roman"/>
                <a:ea typeface="Times New Roman"/>
                <a:cs typeface="Times New Roman"/>
                <a:sym typeface="Times New Roman"/>
              </a:rPr>
              <a:t>Cetoloni</a:t>
            </a:r>
            <a:r>
              <a:rPr lang="it-IT" dirty="0">
                <a:latin typeface="Times New Roman"/>
                <a:ea typeface="Times New Roman"/>
                <a:cs typeface="Times New Roman"/>
                <a:sym typeface="Times New Roman"/>
              </a:rPr>
              <a:t> und Melissa Mei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2" name="Google Shape;152;p22"/>
          <p:cNvSpPr txBox="1"/>
          <p:nvPr/>
        </p:nvSpPr>
        <p:spPr>
          <a:xfrm>
            <a:off x="2211600" y="1825625"/>
            <a:ext cx="7768800" cy="199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6000" dirty="0" err="1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Danke</a:t>
            </a:r>
            <a:r>
              <a:rPr lang="it-IT" sz="6000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6000" dirty="0" err="1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für</a:t>
            </a:r>
            <a:r>
              <a:rPr lang="it-IT" sz="6000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6000" dirty="0" err="1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Ihre</a:t>
            </a:r>
            <a:r>
              <a:rPr lang="it-IT" sz="6000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6000" dirty="0" err="1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Aufmerksamkeit</a:t>
            </a:r>
            <a:endParaRPr sz="6000" dirty="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1035075" y="0"/>
            <a:ext cx="103188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Wortschatz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568350" y="776650"/>
            <a:ext cx="11055300" cy="58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dirty="0">
                <a:latin typeface="Times New Roman"/>
                <a:ea typeface="Times New Roman"/>
                <a:cs typeface="Times New Roman"/>
                <a:sym typeface="Times New Roman"/>
              </a:rPr>
              <a:t>das Verfassungsgericht </a:t>
            </a:r>
            <a:r>
              <a:rPr lang="it-IT" sz="2200" dirty="0">
                <a:latin typeface="Times New Roman"/>
                <a:ea typeface="Times New Roman"/>
                <a:cs typeface="Times New Roman"/>
                <a:sym typeface="Times New Roman"/>
              </a:rPr>
              <a:t>= Corte Costituzionale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dirty="0">
                <a:latin typeface="Times New Roman"/>
                <a:ea typeface="Times New Roman"/>
                <a:cs typeface="Times New Roman"/>
                <a:sym typeface="Times New Roman"/>
              </a:rPr>
              <a:t>die Fehlbildung </a:t>
            </a:r>
            <a:r>
              <a:rPr lang="it-IT" sz="2200" dirty="0">
                <a:latin typeface="Times New Roman"/>
                <a:ea typeface="Times New Roman"/>
                <a:cs typeface="Times New Roman"/>
                <a:sym typeface="Times New Roman"/>
              </a:rPr>
              <a:t>= la malformazione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dirty="0">
                <a:latin typeface="Times New Roman"/>
                <a:ea typeface="Times New Roman"/>
                <a:cs typeface="Times New Roman"/>
                <a:sym typeface="Times New Roman"/>
              </a:rPr>
              <a:t>die Abtreibung </a:t>
            </a:r>
            <a:r>
              <a:rPr lang="it-IT" sz="2200" dirty="0">
                <a:latin typeface="Times New Roman"/>
                <a:ea typeface="Times New Roman"/>
                <a:cs typeface="Times New Roman"/>
                <a:sym typeface="Times New Roman"/>
              </a:rPr>
              <a:t>= l’aborto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dirty="0">
                <a:latin typeface="Times New Roman"/>
                <a:ea typeface="Times New Roman"/>
                <a:cs typeface="Times New Roman"/>
                <a:sym typeface="Times New Roman"/>
              </a:rPr>
              <a:t>das Opfer spielen </a:t>
            </a:r>
            <a:r>
              <a:rPr lang="it-IT" sz="2200" dirty="0">
                <a:latin typeface="Times New Roman"/>
                <a:ea typeface="Times New Roman"/>
                <a:cs typeface="Times New Roman"/>
                <a:sym typeface="Times New Roman"/>
              </a:rPr>
              <a:t>= fare la vittima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 dirty="0" err="1">
                <a:latin typeface="Times New Roman"/>
                <a:ea typeface="Times New Roman"/>
                <a:cs typeface="Times New Roman"/>
                <a:sym typeface="Times New Roman"/>
              </a:rPr>
              <a:t>verfassungswidrig</a:t>
            </a:r>
            <a:r>
              <a:rPr lang="it-IT" sz="2200" dirty="0">
                <a:latin typeface="Times New Roman"/>
                <a:ea typeface="Times New Roman"/>
                <a:cs typeface="Times New Roman"/>
                <a:sym typeface="Times New Roman"/>
              </a:rPr>
              <a:t> = incostituzionale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 dirty="0" err="1">
                <a:latin typeface="Times New Roman"/>
                <a:ea typeface="Times New Roman"/>
                <a:cs typeface="Times New Roman"/>
                <a:sym typeface="Times New Roman"/>
              </a:rPr>
              <a:t>angeboren</a:t>
            </a:r>
            <a:r>
              <a:rPr lang="it-IT" sz="2200" dirty="0">
                <a:latin typeface="Times New Roman"/>
                <a:ea typeface="Times New Roman"/>
                <a:cs typeface="Times New Roman"/>
                <a:sym typeface="Times New Roman"/>
              </a:rPr>
              <a:t> = innato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 dirty="0">
                <a:latin typeface="Times New Roman"/>
                <a:ea typeface="Times New Roman"/>
                <a:cs typeface="Times New Roman"/>
                <a:sym typeface="Times New Roman"/>
              </a:rPr>
              <a:t>die </a:t>
            </a:r>
            <a:r>
              <a:rPr lang="it-IT" sz="2200" dirty="0" err="1">
                <a:latin typeface="Times New Roman"/>
                <a:ea typeface="Times New Roman"/>
                <a:cs typeface="Times New Roman"/>
                <a:sym typeface="Times New Roman"/>
              </a:rPr>
              <a:t>Ratspräsidentschaft</a:t>
            </a:r>
            <a:r>
              <a:rPr lang="it-IT" sz="2200" dirty="0">
                <a:latin typeface="Times New Roman"/>
                <a:ea typeface="Times New Roman"/>
                <a:cs typeface="Times New Roman"/>
                <a:sym typeface="Times New Roman"/>
              </a:rPr>
              <a:t> = Presidenza del Consiglio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 dirty="0">
                <a:latin typeface="Times New Roman"/>
                <a:ea typeface="Times New Roman"/>
                <a:cs typeface="Times New Roman"/>
                <a:sym typeface="Times New Roman"/>
              </a:rPr>
              <a:t>die </a:t>
            </a:r>
            <a:r>
              <a:rPr lang="it-IT" sz="2200" dirty="0" err="1">
                <a:latin typeface="Times New Roman"/>
                <a:ea typeface="Times New Roman"/>
                <a:cs typeface="Times New Roman"/>
                <a:sym typeface="Times New Roman"/>
              </a:rPr>
              <a:t>Rechtsstaatlichkeit</a:t>
            </a:r>
            <a:r>
              <a:rPr lang="it-IT" sz="2200" dirty="0">
                <a:latin typeface="Times New Roman"/>
                <a:ea typeface="Times New Roman"/>
                <a:cs typeface="Times New Roman"/>
                <a:sym typeface="Times New Roman"/>
              </a:rPr>
              <a:t> = Stato di diritto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 dirty="0" err="1">
                <a:latin typeface="Times New Roman"/>
                <a:ea typeface="Times New Roman"/>
                <a:cs typeface="Times New Roman"/>
                <a:sym typeface="Times New Roman"/>
              </a:rPr>
              <a:t>unternehmen</a:t>
            </a:r>
            <a:r>
              <a:rPr lang="it-IT" sz="2200" dirty="0">
                <a:latin typeface="Times New Roman"/>
                <a:ea typeface="Times New Roman"/>
                <a:cs typeface="Times New Roman"/>
                <a:sym typeface="Times New Roman"/>
              </a:rPr>
              <a:t> = adottare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dirty="0">
                <a:latin typeface="Times New Roman"/>
                <a:ea typeface="Times New Roman"/>
                <a:cs typeface="Times New Roman"/>
                <a:sym typeface="Times New Roman"/>
              </a:rPr>
              <a:t>ü</a:t>
            </a:r>
            <a:r>
              <a:rPr lang="it-IT" sz="2200" dirty="0" err="1">
                <a:latin typeface="Times New Roman"/>
                <a:ea typeface="Times New Roman"/>
                <a:cs typeface="Times New Roman"/>
                <a:sym typeface="Times New Roman"/>
              </a:rPr>
              <a:t>bertragen</a:t>
            </a:r>
            <a:r>
              <a:rPr lang="it-IT" sz="2200" dirty="0">
                <a:latin typeface="Times New Roman"/>
                <a:ea typeface="Times New Roman"/>
                <a:cs typeface="Times New Roman"/>
                <a:sym typeface="Times New Roman"/>
              </a:rPr>
              <a:t> = conferire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 dirty="0">
                <a:latin typeface="Times New Roman"/>
                <a:ea typeface="Times New Roman"/>
                <a:cs typeface="Times New Roman"/>
                <a:sym typeface="Times New Roman"/>
              </a:rPr>
              <a:t>die </a:t>
            </a:r>
            <a:r>
              <a:rPr lang="it-IT" sz="2200" dirty="0" err="1">
                <a:latin typeface="Times New Roman"/>
                <a:ea typeface="Times New Roman"/>
                <a:cs typeface="Times New Roman"/>
                <a:sym typeface="Times New Roman"/>
              </a:rPr>
              <a:t>Rücklagen</a:t>
            </a:r>
            <a:r>
              <a:rPr lang="it-IT" sz="2200" dirty="0">
                <a:latin typeface="Times New Roman"/>
                <a:ea typeface="Times New Roman"/>
                <a:cs typeface="Times New Roman"/>
                <a:sym typeface="Times New Roman"/>
              </a:rPr>
              <a:t> = le riserve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1035075" y="0"/>
            <a:ext cx="103188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Wortschatz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641925" y="842750"/>
            <a:ext cx="11105100" cy="57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umfassend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= completo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das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Auswärtige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Amt = Ministero degli Esteri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das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Bundesministerium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des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Innern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= Ministero dell‘Interno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das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Bundesministerium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für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Arbeit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= Ministero del lavoro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eine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Wette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auf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die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Zukunft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= una scommessa sul futuro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der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Abgrund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= l‘abisso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die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Überbrückungshilfe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= sussidio temporaneo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zusammenbrechen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= crollare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gewähren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= concedere / accordare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die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Beauftragte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= delegato / rappresentante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die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Fachkraft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= manodopera qualificata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900" dirty="0"/>
          </a:p>
          <a:p>
            <a:pPr marL="228600" lvl="0" indent="-50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838200" y="83825"/>
            <a:ext cx="10515600" cy="109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imes New Roman"/>
                <a:ea typeface="Times New Roman"/>
                <a:cs typeface="Times New Roman"/>
                <a:sym typeface="Times New Roman"/>
              </a:rPr>
              <a:t>Wortschatz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717650" y="1339450"/>
            <a:ext cx="5269800" cy="511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der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Impstoff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, -e = vaccino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das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Pharmaunternehmen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= la ditta/casa farmaceutica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ankündigen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= annunciare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die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Notfallgenehmigung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, -en= autorizzazione speciale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die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Arzneimittelagentur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= agenzia farmaceutica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zulassungsrelevant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= rilevante per l’approvazione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die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Impfung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, -en= vaccinazione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der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Forschungserfolg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, -e= successo nella ricerca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6423475" y="1324925"/>
            <a:ext cx="5269800" cy="51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</a:t>
            </a: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Haltbarkeitsvorteil</a:t>
            </a: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vantaggi di conservazione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 </a:t>
            </a:r>
            <a:r>
              <a:rPr lang="it-IT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Lagerung</a:t>
            </a: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-en= immagazzinamento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Boten</a:t>
            </a: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-RNA (</a:t>
            </a:r>
            <a:r>
              <a:rPr lang="it-IT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mRNA</a:t>
            </a: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)= RNA messaggero 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</a:t>
            </a: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Proband</a:t>
            </a: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-en= soggetto di test/indagini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 </a:t>
            </a:r>
            <a:r>
              <a:rPr lang="it-IT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Nebenwirkung</a:t>
            </a:r>
            <a:r>
              <a:rPr lang="it-I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-en= effetto collaterale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838200" y="174125"/>
            <a:ext cx="10515600" cy="10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Wortschatz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838200" y="1245725"/>
            <a:ext cx="10515600" cy="493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der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Jungfernflug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, -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flüge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= volo inaugurale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das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Raumschiff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= astronave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die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Rakete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, -n= missile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andocken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= agganciarsi a qualcosa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das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Raumfahrtunternehmen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= azienda aerospaziale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das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, -s= spazio 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die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Raumstation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= stazione spaziale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der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Beleg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= dimostrazione/prova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der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Einfallsreichtum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, -s= ingegnosità, ricchezza d’idee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175800" y="365125"/>
            <a:ext cx="1183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800"/>
              <a:buFont typeface="Tahoma"/>
              <a:buNone/>
            </a:pPr>
            <a:endParaRPr sz="1800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800"/>
              <a:buFont typeface="Tahoma"/>
              <a:buNone/>
            </a:pPr>
            <a:endParaRPr sz="1800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800"/>
              <a:buFont typeface="Tahoma"/>
              <a:buNone/>
            </a:pPr>
            <a:r>
              <a:rPr lang="it-IT" sz="18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OSTEUROPA</a:t>
            </a:r>
            <a:endParaRPr sz="1800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800"/>
              <a:buFont typeface="Tahoma"/>
              <a:buNone/>
            </a:pPr>
            <a:r>
              <a:rPr lang="it-IT" sz="4800" b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FREIHEIT ODER TRADITION?</a:t>
            </a:r>
            <a:endParaRPr sz="4800" b="1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800"/>
              <a:buFont typeface="Tahoma"/>
              <a:buNone/>
            </a:pPr>
            <a:r>
              <a:rPr lang="it-IT" sz="2100">
                <a:latin typeface="Times New Roman"/>
                <a:ea typeface="Times New Roman"/>
                <a:cs typeface="Times New Roman"/>
                <a:sym typeface="Times New Roman"/>
              </a:rPr>
              <a:t>  Die Zeit</a:t>
            </a:r>
            <a:br>
              <a:rPr lang="it-IT" sz="2100">
                <a:latin typeface="Calibri"/>
                <a:ea typeface="Calibri"/>
                <a:cs typeface="Calibri"/>
                <a:sym typeface="Calibri"/>
              </a:rPr>
            </a:br>
            <a:endParaRPr sz="210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471900" y="2594475"/>
            <a:ext cx="5720100" cy="4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900"/>
              <a:buFont typeface="Times New Roman"/>
              <a:buChar char="•"/>
            </a:pP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Herr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Waszczykowski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warnt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vor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einem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neuen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Mix von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Kulturen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und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Rassen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einer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Welt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aus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Radfahrern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und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Vegetariern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die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nur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noch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auf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erneuerbare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Energien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setzen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und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gegen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jede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Form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Religion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kämpfen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900"/>
              <a:buFont typeface="Times New Roman"/>
              <a:buChar char="•"/>
            </a:pP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Herr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Lambsdorff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Das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Verfassungsgericht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ist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nicht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mehr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unabhängig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da es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Anhängern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Regierungspartei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besetzt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wurde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900"/>
              <a:buFont typeface="Times New Roman"/>
              <a:buChar char="•"/>
            </a:pP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Homosexualität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Ideologie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angeborene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Orientierung</a:t>
            </a:r>
            <a:endParaRPr sz="1900" b="1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900"/>
              <a:buFont typeface="Times New Roman"/>
              <a:buChar char="•"/>
            </a:pP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Europaparlament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und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deutsche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Ratspräsidentschaft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Länder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die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Rechtsstaatlichkeit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missachten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erhalten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weniger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EU-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Mittel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75" y="2751287"/>
            <a:ext cx="6296126" cy="35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/>
          <p:nvPr/>
        </p:nvSpPr>
        <p:spPr>
          <a:xfrm>
            <a:off x="175775" y="1933450"/>
            <a:ext cx="11832000" cy="55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175775" y="1933450"/>
            <a:ext cx="118731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Deutscher</a:t>
            </a:r>
            <a:r>
              <a:rPr lang="it-IT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Liberaler</a:t>
            </a:r>
            <a:r>
              <a:rPr lang="it-IT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Alexander Graf </a:t>
            </a:r>
            <a:r>
              <a:rPr lang="it-IT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Lambsdorff</a:t>
            </a:r>
            <a:r>
              <a:rPr lang="it-IT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VS </a:t>
            </a:r>
            <a:r>
              <a:rPr lang="it-IT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polnischen</a:t>
            </a:r>
            <a:r>
              <a:rPr lang="it-IT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konservativen</a:t>
            </a:r>
            <a:r>
              <a:rPr lang="it-IT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Witold </a:t>
            </a:r>
            <a:r>
              <a:rPr lang="it-IT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Waszczykowki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600" b="1">
                <a:latin typeface="Playfair Display"/>
                <a:ea typeface="Playfair Display"/>
                <a:cs typeface="Playfair Display"/>
                <a:sym typeface="Playfair Display"/>
              </a:rPr>
              <a:t>ERFOLG MIT CORONA-IMPFSTOFF</a:t>
            </a:r>
            <a:endParaRPr sz="15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latin typeface="Times New Roman"/>
                <a:ea typeface="Times New Roman"/>
                <a:cs typeface="Times New Roman"/>
                <a:sym typeface="Times New Roman"/>
              </a:rPr>
              <a:t>Deutsche Welle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5618100" cy="455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>
                <a:latin typeface="Times New Roman"/>
                <a:ea typeface="Times New Roman"/>
                <a:cs typeface="Times New Roman"/>
                <a:sym typeface="Times New Roman"/>
              </a:rPr>
              <a:t>•Das US-Pharmaunternehmen Moderna hat ein Präparat mit einem Schutz von 94,5 Prozent angekündigt.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>
                <a:latin typeface="Times New Roman"/>
                <a:ea typeface="Times New Roman"/>
                <a:cs typeface="Times New Roman"/>
                <a:sym typeface="Times New Roman"/>
              </a:rPr>
              <a:t>•Moderna ist der zweite große US-Pharmakonzern, der positive Daten aus der zulassungsrelevanten Studie mit einem Corona-Impfstoff vorlegt.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>
                <a:latin typeface="Times New Roman"/>
                <a:ea typeface="Times New Roman"/>
                <a:cs typeface="Times New Roman"/>
                <a:sym typeface="Times New Roman"/>
              </a:rPr>
              <a:t>•Anthony Fauci hat begeistert auf Daten für den Corona-Impfstoff reagiert.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>
                <a:latin typeface="Times New Roman"/>
                <a:ea typeface="Times New Roman"/>
                <a:cs typeface="Times New Roman"/>
                <a:sym typeface="Times New Roman"/>
              </a:rPr>
              <a:t>•Der Impfstoff von Moderna kann vor allem mit Haltbarkeitsvorteilen gegenüber der Biontech-Impfung punkten.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>
                <a:latin typeface="Times New Roman"/>
                <a:ea typeface="Times New Roman"/>
                <a:cs typeface="Times New Roman"/>
                <a:sym typeface="Times New Roman"/>
              </a:rPr>
              <a:t>•Die Impfstoffe basieren auf der so genannten Boten-RNA.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8700" y="1690825"/>
            <a:ext cx="4267650" cy="239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 b="16331"/>
          <a:stretch/>
        </p:blipFill>
        <p:spPr>
          <a:xfrm>
            <a:off x="6608700" y="4147350"/>
            <a:ext cx="4267650" cy="23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3929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4800" b="1" i="1">
                <a:latin typeface="Times New Roman"/>
                <a:ea typeface="Times New Roman"/>
                <a:cs typeface="Times New Roman"/>
                <a:sym typeface="Times New Roman"/>
              </a:rPr>
              <a:t>Was Goethe fehlt </a:t>
            </a:r>
            <a:endParaRPr sz="48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0" y="809700"/>
            <a:ext cx="6092700" cy="60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900"/>
              <a:buFont typeface="Times New Roman"/>
              <a:buChar char="•"/>
            </a:pP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1952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erstes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Goethe-Institut in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Athen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2020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157 Institute in 98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Ländern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900"/>
              <a:buFont typeface="Times New Roman"/>
              <a:buChar char="•"/>
            </a:pP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Drei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Aufgaben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56800" lvl="0" indent="-351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900"/>
              <a:buFont typeface="Times New Roman"/>
              <a:buAutoNum type="arabicPeriod"/>
            </a:pP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Förderung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Kenntnis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deutscher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Sprache</a:t>
            </a: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56800" lvl="0" indent="-351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900"/>
              <a:buFont typeface="Times New Roman"/>
              <a:buAutoNum type="arabicPeriod"/>
            </a:pP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Förderung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internationalen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kulturellen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Zusammenarbeit</a:t>
            </a: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56800" lvl="0" indent="-351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900"/>
              <a:buFont typeface="Times New Roman"/>
              <a:buAutoNum type="arabicPeriod"/>
            </a:pP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Vermittlung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eines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umfassenden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Deutschlandbildes</a:t>
            </a: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900"/>
              <a:buFont typeface="Times New Roman"/>
              <a:buChar char="•"/>
            </a:pP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Wichtige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Kennzeichnen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Freiheit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Unabhängigkeit</a:t>
            </a: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von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Regierung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900"/>
              <a:buFont typeface="Times New Roman"/>
              <a:buChar char="•"/>
            </a:pP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Goethe-Institut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steht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unter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Druck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2799" lvl="0" indent="-3510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900"/>
              <a:buFont typeface="Times New Roman"/>
              <a:buChar char="➔"/>
            </a:pP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Von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außen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Globalisierung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führt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zu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immer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mehr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Konkurrenz</a:t>
            </a: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2799" lvl="0" indent="-3510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900"/>
              <a:buFont typeface="Times New Roman"/>
              <a:buChar char="➔"/>
            </a:pPr>
            <a:r>
              <a:rPr lang="it-IT" sz="1900" b="1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Von </a:t>
            </a:r>
            <a:r>
              <a:rPr lang="it-IT" sz="1900" b="1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innen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Corona Pandemie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führt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zu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Liquiditätskrise</a:t>
            </a: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9293A"/>
              </a:buClr>
              <a:buSzPts val="1900"/>
              <a:buFont typeface="Times New Roman"/>
              <a:buChar char="•"/>
            </a:pPr>
            <a:r>
              <a:rPr lang="it-IT" sz="1900" b="1" dirty="0">
                <a:solidFill>
                  <a:srgbClr val="2929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„</a:t>
            </a:r>
            <a:r>
              <a:rPr lang="it-IT" sz="1900" b="1" dirty="0" err="1">
                <a:solidFill>
                  <a:srgbClr val="2929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Mehr</a:t>
            </a:r>
            <a:r>
              <a:rPr lang="it-IT" sz="1900" b="1" dirty="0">
                <a:solidFill>
                  <a:srgbClr val="2929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Goethe </a:t>
            </a:r>
            <a:r>
              <a:rPr lang="it-IT" sz="1900" b="1" dirty="0" err="1">
                <a:solidFill>
                  <a:srgbClr val="2929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für</a:t>
            </a:r>
            <a:r>
              <a:rPr lang="it-IT" sz="1900" b="1" dirty="0">
                <a:solidFill>
                  <a:srgbClr val="2929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alle, </a:t>
            </a:r>
            <a:r>
              <a:rPr lang="it-IT" sz="1900" b="1" dirty="0" err="1">
                <a:solidFill>
                  <a:srgbClr val="2929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auch</a:t>
            </a:r>
            <a:r>
              <a:rPr lang="it-IT" sz="1900" b="1" dirty="0">
                <a:solidFill>
                  <a:srgbClr val="2929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in Deutschland!“</a:t>
            </a:r>
            <a:r>
              <a:rPr lang="it-IT" sz="1900" dirty="0">
                <a:solidFill>
                  <a:srgbClr val="2929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2799" lvl="0" indent="-3510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900"/>
              <a:buFont typeface="Times New Roman"/>
              <a:buChar char="➔"/>
            </a:pP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anderen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Ministerien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zusammenarbeiten</a:t>
            </a: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2799" lvl="0" indent="-3510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3A"/>
              </a:buClr>
              <a:buSzPts val="1900"/>
              <a:buFont typeface="Times New Roman"/>
              <a:buChar char="➔"/>
            </a:pP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Neue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kultur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und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bildungspolitische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Aufgaben</a:t>
            </a:r>
            <a:r>
              <a:rPr lang="it-IT" sz="1900" dirty="0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900" dirty="0" err="1">
                <a:solidFill>
                  <a:srgbClr val="2929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einsetzen</a:t>
            </a:r>
            <a:endParaRPr sz="1900" dirty="0">
              <a:solidFill>
                <a:srgbClr val="2929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600" dirty="0">
              <a:solidFill>
                <a:srgbClr val="29293A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2700" y="1714500"/>
            <a:ext cx="6092701" cy="3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2700" y="5143500"/>
            <a:ext cx="17145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10671900" y="5143500"/>
            <a:ext cx="15201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Die Zeit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>
                <a:latin typeface="Lobster"/>
                <a:ea typeface="Lobster"/>
                <a:cs typeface="Lobster"/>
                <a:sym typeface="Lobster"/>
              </a:rPr>
              <a:t>SpaceX zur ISS</a:t>
            </a:r>
            <a:endParaRPr sz="1100" b="1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>
                <a:latin typeface="Times New Roman"/>
                <a:ea typeface="Times New Roman"/>
                <a:cs typeface="Times New Roman"/>
                <a:sym typeface="Times New Roman"/>
              </a:rPr>
              <a:t>Deutsche Welle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5960550" y="1946175"/>
            <a:ext cx="5277300" cy="385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400">
                <a:latin typeface="Times New Roman"/>
                <a:ea typeface="Times New Roman"/>
                <a:cs typeface="Times New Roman"/>
                <a:sym typeface="Times New Roman"/>
              </a:rPr>
              <a:t>•Das Raumschiff „Crew Dragon“ von SpaceX ist zum ersten Mal für eine reguläre Mission ins Weltall unterwegs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400">
                <a:latin typeface="Times New Roman"/>
                <a:ea typeface="Times New Roman"/>
                <a:cs typeface="Times New Roman"/>
                <a:sym typeface="Times New Roman"/>
              </a:rPr>
              <a:t>•Die "Crew Dragon"-Kapsel startete an der Spitze einer "Falcon 9"-Rakete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400">
                <a:latin typeface="Times New Roman"/>
                <a:ea typeface="Times New Roman"/>
                <a:cs typeface="Times New Roman"/>
                <a:sym typeface="Times New Roman"/>
              </a:rPr>
              <a:t>•An Bord sind vier Astronauten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>
                <a:latin typeface="Times New Roman"/>
                <a:ea typeface="Times New Roman"/>
                <a:cs typeface="Times New Roman"/>
                <a:sym typeface="Times New Roman"/>
              </a:rPr>
              <a:t>•Flüge ins All aus den USA sollen von jetzt an wieder zur Normalität werden.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25" y="2117175"/>
            <a:ext cx="5277300" cy="3511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Breitbild</PresentationFormat>
  <Paragraphs>98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Calibri</vt:lpstr>
      <vt:lpstr>Playfair Display</vt:lpstr>
      <vt:lpstr>Tahoma</vt:lpstr>
      <vt:lpstr>Lobster</vt:lpstr>
      <vt:lpstr>Arial</vt:lpstr>
      <vt:lpstr>Times New Roman</vt:lpstr>
      <vt:lpstr>Tema di Office</vt:lpstr>
      <vt:lpstr>Nachrichten der Woche</vt:lpstr>
      <vt:lpstr>Wortschatz </vt:lpstr>
      <vt:lpstr>Wortschatz </vt:lpstr>
      <vt:lpstr>Wortschatz</vt:lpstr>
      <vt:lpstr>Wortschatz</vt:lpstr>
      <vt:lpstr>  OSTEUROPA FREIHEIT ODER TRADITION?   Die Zeit </vt:lpstr>
      <vt:lpstr>ERFOLG MIT CORONA-IMPFSTOFF  Deutsche Welle</vt:lpstr>
      <vt:lpstr>Was Goethe fehlt  </vt:lpstr>
      <vt:lpstr>SpaceX zur ISS  Deutsche Welle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Nachrichten der Woche</dc:title>
  <dc:creator>Melissa Mei</dc:creator>
  <cp:lastModifiedBy>393405132971</cp:lastModifiedBy>
  <cp:revision>7</cp:revision>
  <dcterms:modified xsi:type="dcterms:W3CDTF">2021-01-15T10:34:27Z</dcterms:modified>
</cp:coreProperties>
</file>