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5"/>
  </p:notesMasterIdLst>
  <p:sldIdLst>
    <p:sldId id="257" r:id="rId2"/>
    <p:sldId id="349" r:id="rId3"/>
    <p:sldId id="350" r:id="rId4"/>
    <p:sldId id="341" r:id="rId5"/>
    <p:sldId id="369" r:id="rId6"/>
    <p:sldId id="342" r:id="rId7"/>
    <p:sldId id="343" r:id="rId8"/>
    <p:sldId id="351" r:id="rId9"/>
    <p:sldId id="353" r:id="rId10"/>
    <p:sldId id="354" r:id="rId11"/>
    <p:sldId id="352" r:id="rId12"/>
    <p:sldId id="347" r:id="rId13"/>
    <p:sldId id="345" r:id="rId14"/>
    <p:sldId id="368" r:id="rId15"/>
    <p:sldId id="346" r:id="rId16"/>
    <p:sldId id="348" r:id="rId17"/>
    <p:sldId id="337" r:id="rId18"/>
    <p:sldId id="356" r:id="rId19"/>
    <p:sldId id="339" r:id="rId20"/>
    <p:sldId id="357" r:id="rId21"/>
    <p:sldId id="358" r:id="rId22"/>
    <p:sldId id="359" r:id="rId23"/>
    <p:sldId id="360" r:id="rId24"/>
    <p:sldId id="370" r:id="rId25"/>
    <p:sldId id="363" r:id="rId26"/>
    <p:sldId id="364" r:id="rId27"/>
    <p:sldId id="372" r:id="rId28"/>
    <p:sldId id="361" r:id="rId29"/>
    <p:sldId id="371" r:id="rId30"/>
    <p:sldId id="362" r:id="rId31"/>
    <p:sldId id="365" r:id="rId32"/>
    <p:sldId id="366" r:id="rId33"/>
    <p:sldId id="367" r:id="rId34"/>
  </p:sldIdLst>
  <p:sldSz cx="9144000" cy="6858000" type="screen4x3"/>
  <p:notesSz cx="6858000" cy="9144000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77" autoAdjust="0"/>
    <p:restoredTop sz="93182" autoAdjust="0"/>
  </p:normalViewPr>
  <p:slideViewPr>
    <p:cSldViewPr snapToGrid="0" snapToObjects="1">
      <p:cViewPr varScale="1">
        <p:scale>
          <a:sx n="107" d="100"/>
          <a:sy n="107" d="100"/>
        </p:scale>
        <p:origin x="13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0525005-3748-354A-8657-78697661F109}" type="datetime1">
              <a:rPr lang="it-IT"/>
              <a:pPr>
                <a:defRPr/>
              </a:pPr>
              <a:t>21/01/2021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603C24B-B9AC-374D-8B87-1D24445A24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1492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87D4FE-9C25-1449-B552-D0043333FC9A}" type="slidenum">
              <a:rPr lang="it-IT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4621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AADA03-3ABB-6740-8646-2AD1A4FA9B00}" type="datetime1">
              <a:rPr lang="it-IT" smtClean="0"/>
              <a:pPr>
                <a:defRPr/>
              </a:pPr>
              <a:t>21/01/2021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99D40-B664-E54D-801D-2844EC90E4B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5723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A57720-420C-C048-A663-6CB86C30E53C}" type="datetime1">
              <a:rPr lang="it-IT" smtClean="0"/>
              <a:pPr>
                <a:defRPr/>
              </a:pPr>
              <a:t>21/01/2021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72BED-0C82-154A-900A-C54CF055887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1750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583441-5867-614F-9A1B-92F0BB311FCD}" type="datetime1">
              <a:rPr lang="it-IT" smtClean="0"/>
              <a:pPr>
                <a:defRPr/>
              </a:pPr>
              <a:t>21/01/2021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D0B0EE-022E-E24D-BD2D-7789EF391081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620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DE4869-485E-E84C-87B6-815E9CE76EE4}" type="datetime1">
              <a:rPr lang="it-IT" smtClean="0"/>
              <a:pPr>
                <a:defRPr/>
              </a:pPr>
              <a:t>21/01/2021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36AF2-0D7B-B94E-9B3C-F82ACB5740B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4890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8DA5C-47B6-3448-96B6-A206796921AD}" type="datetime1">
              <a:rPr lang="it-IT" smtClean="0"/>
              <a:pPr>
                <a:defRPr/>
              </a:pPr>
              <a:t>21/01/2021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578B3-633B-5D4F-821A-620DE911D1D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6268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23B4D-6992-0A4E-929D-67B25C7D56A6}" type="datetime1">
              <a:rPr lang="it-IT" smtClean="0"/>
              <a:pPr>
                <a:defRPr/>
              </a:pPr>
              <a:t>21/01/2021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7FF47-35F1-2F48-9CAF-7EC2C57DD13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49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18CB82-FA40-AF41-9E1B-FB013D56D48E}" type="datetime1">
              <a:rPr lang="it-IT" smtClean="0"/>
              <a:pPr>
                <a:defRPr/>
              </a:pPr>
              <a:t>21/01/2021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5F5C50-722B-1841-99BB-873AC243AC1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810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2631D5-E0D0-C547-AE5F-5890135990C2}" type="datetime1">
              <a:rPr lang="it-IT" smtClean="0"/>
              <a:pPr>
                <a:defRPr/>
              </a:pPr>
              <a:t>21/01/2021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3F7C7-1128-1D4A-9463-C6EB5E22D2E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0957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9F4796-D94C-5C42-B4B1-C1AEB01BD467}" type="datetime1">
              <a:rPr lang="it-IT" smtClean="0"/>
              <a:pPr>
                <a:defRPr/>
              </a:pPr>
              <a:t>21/01/2021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35B610-282A-1D41-8291-617D1425915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3146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D4E726-BF29-9B44-AE40-BC884080E7BE}" type="datetime1">
              <a:rPr lang="it-IT" smtClean="0"/>
              <a:pPr>
                <a:defRPr/>
              </a:pPr>
              <a:t>21/01/2021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101472-8E69-8743-BA3C-B4A43143C06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9856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809FA-6BEF-6F47-BDB7-AFFACAC71A39}" type="datetime1">
              <a:rPr lang="it-IT" smtClean="0"/>
              <a:pPr>
                <a:defRPr/>
              </a:pPr>
              <a:t>21/01/2021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35467-8135-7C47-8529-42B6658FA6D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1930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21/01/2021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067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ribd.com/document/149496118/Sigtips-en-Final-2011" TargetMode="Externa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2190691"/>
            <a:ext cx="9144000" cy="28067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it-IT">
              <a:latin typeface="Calibri" pitchFamily="-1" charset="0"/>
            </a:endParaRPr>
          </a:p>
        </p:txBody>
      </p:sp>
      <p:sp>
        <p:nvSpPr>
          <p:cNvPr id="14339" name="CasellaDiTesto 3"/>
          <p:cNvSpPr txBox="1">
            <a:spLocks noChangeArrowheads="1"/>
          </p:cNvSpPr>
          <p:nvPr/>
        </p:nvSpPr>
        <p:spPr bwMode="auto">
          <a:xfrm>
            <a:off x="1" y="2339240"/>
            <a:ext cx="9144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de-DE" sz="2600" dirty="0" err="1"/>
              <a:t>Interprete</a:t>
            </a:r>
            <a:r>
              <a:rPr lang="de-DE" sz="2600" dirty="0"/>
              <a:t> e </a:t>
            </a:r>
            <a:r>
              <a:rPr lang="de-DE" sz="2600" dirty="0" err="1" smtClean="0"/>
              <a:t>mediatore</a:t>
            </a:r>
            <a:r>
              <a:rPr lang="de-DE" sz="2600" smtClean="0"/>
              <a:t> </a:t>
            </a:r>
          </a:p>
          <a:p>
            <a:pPr algn="ctr"/>
            <a:r>
              <a:rPr lang="de-DE" sz="2600" smtClean="0"/>
              <a:t>in </a:t>
            </a:r>
            <a:r>
              <a:rPr lang="de-DE" sz="2600" dirty="0" err="1" smtClean="0"/>
              <a:t>prospettiva</a:t>
            </a:r>
            <a:r>
              <a:rPr lang="de-DE" sz="2600" dirty="0" smtClean="0"/>
              <a:t> </a:t>
            </a:r>
            <a:r>
              <a:rPr lang="de-DE" sz="2600" dirty="0" err="1" smtClean="0"/>
              <a:t>storica</a:t>
            </a:r>
            <a:endParaRPr lang="it-IT" sz="2600" dirty="0"/>
          </a:p>
        </p:txBody>
      </p:sp>
      <p:pic>
        <p:nvPicPr>
          <p:cNvPr id="14341" name="Picture 7" descr="C:\Documents and Settings\vmosetti\My Documents\Personale\cindy\Università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313" y="5667375"/>
            <a:ext cx="4046537" cy="8350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2180492" y="3496409"/>
            <a:ext cx="49714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400" dirty="0">
                <a:latin typeface="Calibri" pitchFamily="-1" charset="0"/>
              </a:rPr>
              <a:t>Alessandra Riccardi </a:t>
            </a:r>
            <a:endParaRPr lang="it-IT" sz="2400" dirty="0" smtClean="0">
              <a:latin typeface="Calibri" pitchFamily="-1" charset="0"/>
            </a:endParaRPr>
          </a:p>
          <a:p>
            <a:pPr algn="ctr"/>
            <a:r>
              <a:rPr lang="it-IT" sz="2400" dirty="0" smtClean="0">
                <a:latin typeface="Calibri" pitchFamily="-1" charset="0"/>
              </a:rPr>
              <a:t>21-1-2021</a:t>
            </a:r>
            <a:endParaRPr lang="it-IT" sz="2400" dirty="0">
              <a:latin typeface="Calibri" pitchFamily="-1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597400" y="5334000"/>
            <a:ext cx="4457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Dipartimento di Scienze Giuridiche, del Linguaggio, dell`Interpretazione e della Traduzione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391507" y="486669"/>
            <a:ext cx="49061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Fondamenti teorici della traduzione e dell’interpretazione</a:t>
            </a:r>
          </a:p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Studi di interpretazione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79489" y="322724"/>
            <a:ext cx="749508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mediatore interculturale </a:t>
            </a:r>
          </a:p>
          <a:p>
            <a:r>
              <a:rPr lang="it-IT" sz="2800" dirty="0">
                <a:latin typeface="+mn-lt"/>
              </a:rPr>
              <a:t>interviene per mettere in comunicazione la persona straniera con il personale di vari settori sociali, da quello educativo, a quello amministrativo, sanitario fino a quello giuridico-giudiziario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perché non si è mantenuto il termine di interprete? </a:t>
            </a:r>
          </a:p>
          <a:p>
            <a:r>
              <a:rPr lang="it-IT" sz="2800" i="1" dirty="0">
                <a:latin typeface="+mn-lt"/>
              </a:rPr>
              <a:t>community </a:t>
            </a:r>
            <a:r>
              <a:rPr lang="it-IT" sz="2800" i="1" dirty="0" err="1">
                <a:latin typeface="+mn-lt"/>
              </a:rPr>
              <a:t>interpreter</a:t>
            </a:r>
            <a:r>
              <a:rPr lang="it-IT" sz="2800" i="1" dirty="0">
                <a:latin typeface="+mn-lt"/>
              </a:rPr>
              <a:t> / public service </a:t>
            </a:r>
            <a:r>
              <a:rPr lang="it-IT" sz="2800" i="1" dirty="0" err="1">
                <a:latin typeface="+mn-lt"/>
              </a:rPr>
              <a:t>interpreter</a:t>
            </a:r>
            <a:r>
              <a:rPr lang="it-IT" sz="2800" i="1" dirty="0">
                <a:latin typeface="+mn-lt"/>
              </a:rPr>
              <a:t> </a:t>
            </a:r>
          </a:p>
          <a:p>
            <a:endParaRPr lang="it-IT" sz="2800" i="1" dirty="0">
              <a:latin typeface="+mn-lt"/>
            </a:endParaRPr>
          </a:p>
          <a:p>
            <a:r>
              <a:rPr lang="it-IT" sz="2800" dirty="0">
                <a:latin typeface="+mn-lt"/>
              </a:rPr>
              <a:t>professione nuova </a:t>
            </a:r>
          </a:p>
          <a:p>
            <a:r>
              <a:rPr lang="it-IT" sz="2800" dirty="0">
                <a:latin typeface="+mn-lt"/>
              </a:rPr>
              <a:t>prima di attestarsi sotto questa definizione, se ne sono utilizzate numerose altre</a:t>
            </a:r>
          </a:p>
        </p:txBody>
      </p:sp>
    </p:spTree>
    <p:extLst>
      <p:ext uri="{BB962C8B-B14F-4D97-AF65-F5344CB8AC3E}">
        <p14:creationId xmlns:p14="http://schemas.microsoft.com/office/powerpoint/2010/main" val="104979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34715" y="337573"/>
            <a:ext cx="846944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ruolo dell’interprete nella storia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testimonianze e ricostruzione della figura dell’interprete nei diversi paesi e continenti </a:t>
            </a:r>
          </a:p>
          <a:p>
            <a:r>
              <a:rPr lang="it-IT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ruolo</a:t>
            </a:r>
            <a:r>
              <a:rPr lang="it-IT" sz="2800" dirty="0">
                <a:latin typeface="+mn-lt"/>
              </a:rPr>
              <a:t> </a:t>
            </a:r>
          </a:p>
          <a:p>
            <a:r>
              <a:rPr lang="it-IT" sz="2800" dirty="0">
                <a:latin typeface="+mn-lt"/>
              </a:rPr>
              <a:t>apporto per l’evoluzione e lo svolgimento di incontri e scambi fra culture anche molto distanti</a:t>
            </a:r>
          </a:p>
          <a:p>
            <a:r>
              <a:rPr lang="it-IT" sz="2800" dirty="0">
                <a:latin typeface="+mn-lt"/>
              </a:rPr>
              <a:t>persone di basso rango, prigionieri, detenuti, schiavi, avventurieri o anche religiosi</a:t>
            </a:r>
          </a:p>
          <a:p>
            <a:endParaRPr lang="it-IT" sz="2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r>
              <a:rPr lang="it-IT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guerre di conquista</a:t>
            </a:r>
          </a:p>
          <a:p>
            <a:r>
              <a:rPr lang="it-IT" sz="2800" dirty="0">
                <a:latin typeface="+mn-lt"/>
              </a:rPr>
              <a:t>interprete fondamentale anche per ottenere informazioni sul territorio e sulle popolazioni indigene, per conoscere gli usi e costumi locali</a:t>
            </a:r>
          </a:p>
        </p:txBody>
      </p:sp>
    </p:spTree>
    <p:extLst>
      <p:ext uri="{BB962C8B-B14F-4D97-AF65-F5344CB8AC3E}">
        <p14:creationId xmlns:p14="http://schemas.microsoft.com/office/powerpoint/2010/main" val="18720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5463" y="826477"/>
            <a:ext cx="81240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La </a:t>
            </a:r>
            <a:r>
              <a:rPr lang="it-IT" sz="24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Malinche</a:t>
            </a:r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 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figura storica di interprete </a:t>
            </a:r>
          </a:p>
          <a:p>
            <a:r>
              <a:rPr lang="it-IT" sz="2400" dirty="0">
                <a:latin typeface="+mn-lt"/>
              </a:rPr>
              <a:t>contributo alla conquista del Messico 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la bocca e le orecchie di Cortés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 err="1">
                <a:latin typeface="+mn-lt"/>
              </a:rPr>
              <a:t>Malinche</a:t>
            </a:r>
            <a:r>
              <a:rPr lang="it-IT" sz="2400" dirty="0">
                <a:latin typeface="+mn-lt"/>
              </a:rPr>
              <a:t> parlava il nahuatl/azteco - la sua lingua - ed il maya 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donata agli spagnoli come offerta di pace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in territorio azteco l’interprete </a:t>
            </a:r>
            <a:r>
              <a:rPr lang="it-IT" sz="2400" dirty="0" err="1">
                <a:latin typeface="+mn-lt"/>
              </a:rPr>
              <a:t>Aguilar</a:t>
            </a:r>
            <a:r>
              <a:rPr lang="it-IT" sz="2400" dirty="0">
                <a:latin typeface="+mn-lt"/>
              </a:rPr>
              <a:t> non serve più 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impiegato per i colloqui con i Maya</a:t>
            </a:r>
          </a:p>
        </p:txBody>
      </p:sp>
    </p:spTree>
    <p:extLst>
      <p:ext uri="{BB962C8B-B14F-4D97-AF65-F5344CB8AC3E}">
        <p14:creationId xmlns:p14="http://schemas.microsoft.com/office/powerpoint/2010/main" val="201376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63769" y="1761802"/>
            <a:ext cx="854612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err="1">
                <a:latin typeface="+mn-lt"/>
              </a:rPr>
              <a:t>Malinche</a:t>
            </a:r>
            <a:r>
              <a:rPr lang="it-IT" sz="2400" dirty="0">
                <a:latin typeface="+mn-lt"/>
              </a:rPr>
              <a:t> si rivelò preziosa per comunicare, ottenere informazioni e interpretare i colloqui fra Cortés e Montezuma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La comunicazione avveniva in due passaggi, una forma di relais</a:t>
            </a:r>
          </a:p>
          <a:p>
            <a:r>
              <a:rPr lang="it-IT" sz="2400" dirty="0" err="1">
                <a:latin typeface="+mn-lt"/>
              </a:rPr>
              <a:t>Aguilar</a:t>
            </a:r>
            <a:r>
              <a:rPr lang="it-IT" sz="2400" dirty="0">
                <a:latin typeface="+mn-lt"/>
              </a:rPr>
              <a:t> interpretava dallo spagnolo al maya </a:t>
            </a:r>
          </a:p>
          <a:p>
            <a:r>
              <a:rPr lang="it-IT" sz="2400" dirty="0" err="1">
                <a:latin typeface="+mn-lt"/>
              </a:rPr>
              <a:t>Malinche</a:t>
            </a:r>
            <a:r>
              <a:rPr lang="it-IT" sz="2400" dirty="0">
                <a:latin typeface="+mn-lt"/>
              </a:rPr>
              <a:t> dal maya al nahuatl</a:t>
            </a:r>
          </a:p>
          <a:p>
            <a:r>
              <a:rPr lang="it-IT" sz="2400" dirty="0">
                <a:latin typeface="+mn-lt"/>
              </a:rPr>
              <a:t>appreso lo spagnolo, </a:t>
            </a:r>
            <a:r>
              <a:rPr lang="it-IT" sz="2400" dirty="0" err="1">
                <a:latin typeface="+mn-lt"/>
              </a:rPr>
              <a:t>Malinche</a:t>
            </a:r>
            <a:r>
              <a:rPr lang="it-IT" sz="2400" dirty="0">
                <a:latin typeface="+mn-lt"/>
              </a:rPr>
              <a:t> fu in grado di interpretare direttamente fra spagnolo e nahuatl</a:t>
            </a:r>
          </a:p>
          <a:p>
            <a:r>
              <a:rPr lang="it-IT" sz="2400" dirty="0">
                <a:latin typeface="+mn-lt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2774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F3EB1FA-E4E3-CC45-BF51-A4C8A8EA3835}"/>
              </a:ext>
            </a:extLst>
          </p:cNvPr>
          <p:cNvSpPr txBox="1"/>
          <p:nvPr/>
        </p:nvSpPr>
        <p:spPr>
          <a:xfrm>
            <a:off x="477982" y="1433941"/>
            <a:ext cx="808412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La </a:t>
            </a:r>
            <a:r>
              <a:rPr lang="it-IT" sz="2800" dirty="0" err="1"/>
              <a:t>Malinche</a:t>
            </a:r>
            <a:r>
              <a:rPr lang="it-IT" sz="2800" dirty="0"/>
              <a:t> è emblematica per il doppio ruolo: </a:t>
            </a:r>
          </a:p>
          <a:p>
            <a:r>
              <a:rPr lang="it-IT" sz="2800" dirty="0"/>
              <a:t>salvatrice per i conquistatori spagnoli </a:t>
            </a:r>
          </a:p>
          <a:p>
            <a:r>
              <a:rPr lang="it-IT" sz="2800" dirty="0"/>
              <a:t>traditrice per gli amerindi</a:t>
            </a:r>
          </a:p>
          <a:p>
            <a:endParaRPr lang="it-IT" sz="2800" dirty="0"/>
          </a:p>
          <a:p>
            <a:r>
              <a:rPr lang="it-IT" sz="2800" dirty="0" err="1"/>
              <a:t>malinchista</a:t>
            </a:r>
            <a:r>
              <a:rPr lang="it-IT" sz="2800" dirty="0"/>
              <a:t> è il termine impiegato in Messico per indicare chi rinnega, tradisce il proprio popolo e la cultura d’origine per avvicinarsi e far propria quella dello straniero</a:t>
            </a:r>
          </a:p>
        </p:txBody>
      </p:sp>
    </p:spTree>
    <p:extLst>
      <p:ext uri="{BB962C8B-B14F-4D97-AF65-F5344CB8AC3E}">
        <p14:creationId xmlns:p14="http://schemas.microsoft.com/office/powerpoint/2010/main" val="250835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09272" y="134230"/>
            <a:ext cx="686549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Reclutamento degli interpreti</a:t>
            </a:r>
          </a:p>
          <a:p>
            <a:pPr lvl="0"/>
            <a:endParaRPr lang="it-IT" sz="2400" dirty="0">
              <a:latin typeface="+mn-lt"/>
            </a:endParaRPr>
          </a:p>
          <a:p>
            <a:pPr lvl="0"/>
            <a:r>
              <a:rPr lang="it-IT" sz="2400" dirty="0">
                <a:latin typeface="+mn-lt"/>
              </a:rPr>
              <a:t>due modi per reclutare e formare interpreti </a:t>
            </a:r>
          </a:p>
          <a:p>
            <a:pPr lvl="0"/>
            <a:r>
              <a:rPr lang="it-IT" sz="2400" dirty="0">
                <a:latin typeface="+mn-lt"/>
              </a:rPr>
              <a:t>rapimento di giovani indigeni per utilizzarli come guide o intermediari o mandati a vivere nell’altro paese o fra i parlanti dell’altra lingua</a:t>
            </a:r>
          </a:p>
          <a:p>
            <a:pPr lvl="0"/>
            <a:endParaRPr lang="it-IT" sz="2400" dirty="0">
              <a:latin typeface="+mn-lt"/>
            </a:endParaRPr>
          </a:p>
          <a:p>
            <a:pPr lvl="0" algn="ctr"/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Amministrazione delle colonie spagnole d’oltremare </a:t>
            </a:r>
          </a:p>
          <a:p>
            <a:pPr lvl="0"/>
            <a:endParaRPr lang="it-IT" sz="2400" dirty="0">
              <a:latin typeface="+mn-lt"/>
            </a:endParaRPr>
          </a:p>
          <a:p>
            <a:pPr lvl="0"/>
            <a:r>
              <a:rPr lang="it-IT" sz="2400" dirty="0">
                <a:latin typeface="+mn-lt"/>
              </a:rPr>
              <a:t>nel primo ventennio del Seicento </a:t>
            </a:r>
          </a:p>
          <a:p>
            <a:pPr lvl="0"/>
            <a:endParaRPr lang="it-IT" sz="2400" dirty="0">
              <a:latin typeface="+mn-lt"/>
            </a:endParaRPr>
          </a:p>
          <a:p>
            <a:pPr lvl="0"/>
            <a:r>
              <a:rPr lang="it-IT" sz="2400" dirty="0">
                <a:latin typeface="+mn-lt"/>
              </a:rPr>
              <a:t>si cercarono soluzioni per permettere la comunicazione fra la popolazione locale e gli amministratori spagnoli</a:t>
            </a:r>
          </a:p>
          <a:p>
            <a:pPr lvl="0"/>
            <a:r>
              <a:rPr lang="it-IT" sz="2400" dirty="0">
                <a:latin typeface="+mn-lt"/>
              </a:rPr>
              <a:t> </a:t>
            </a:r>
            <a:endParaRPr lang="de-DE" sz="24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8123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34322" y="935449"/>
            <a:ext cx="709034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3200400" algn="l"/>
              </a:tabLst>
            </a:pPr>
            <a:r>
              <a:rPr lang="it-IT" sz="2800" dirty="0">
                <a:latin typeface="+mn-lt"/>
              </a:rPr>
              <a:t>si preferì rivolgersi agli indigeni di ceto nobile, istruiti, interessati ad apprendere lo spagnolo</a:t>
            </a:r>
          </a:p>
          <a:p>
            <a:pPr>
              <a:spcAft>
                <a:spcPts val="0"/>
              </a:spcAft>
              <a:tabLst>
                <a:tab pos="3200400" algn="l"/>
              </a:tabLst>
            </a:pPr>
            <a:endParaRPr lang="it-IT" sz="2800" dirty="0">
              <a:latin typeface="+mn-lt"/>
            </a:endParaRPr>
          </a:p>
          <a:p>
            <a:pPr>
              <a:spcAft>
                <a:spcPts val="0"/>
              </a:spcAft>
              <a:tabLst>
                <a:tab pos="3200400" algn="l"/>
              </a:tabLst>
            </a:pPr>
            <a:r>
              <a:rPr lang="it-IT" sz="2800" dirty="0">
                <a:latin typeface="+mn-lt"/>
              </a:rPr>
              <a:t>le loro abilità linguistiche divennero così uno strumento per migliorare lo status sociale</a:t>
            </a:r>
          </a:p>
          <a:p>
            <a:pPr>
              <a:spcAft>
                <a:spcPts val="0"/>
              </a:spcAft>
              <a:tabLst>
                <a:tab pos="3200400" algn="l"/>
              </a:tabLst>
            </a:pPr>
            <a:endParaRPr lang="it-IT" sz="2800" dirty="0">
              <a:latin typeface="+mn-lt"/>
            </a:endParaRPr>
          </a:p>
          <a:p>
            <a:pPr>
              <a:spcAft>
                <a:spcPts val="0"/>
              </a:spcAft>
              <a:tabLst>
                <a:tab pos="3200400" algn="l"/>
              </a:tabLst>
            </a:pPr>
            <a:r>
              <a:rPr lang="it-IT" sz="2800" dirty="0">
                <a:latin typeface="+mn-lt"/>
              </a:rPr>
              <a:t>una casta riconosciuta e istituzionalizzata all’interno dell’amministrazione spagnola delle </a:t>
            </a:r>
            <a:r>
              <a:rPr lang="it-IT" sz="2800" i="1" dirty="0" err="1">
                <a:latin typeface="+mn-lt"/>
              </a:rPr>
              <a:t>Audencias</a:t>
            </a:r>
            <a:r>
              <a:rPr lang="it-IT" sz="2800" dirty="0">
                <a:latin typeface="+mn-lt"/>
              </a:rPr>
              <a:t>, la forma amministrativa adottata per la Nuova Spagna </a:t>
            </a:r>
            <a:endParaRPr lang="it-IT" sz="2800" dirty="0">
              <a:latin typeface="+mn-lt"/>
              <a:ea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77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55170" y="247767"/>
            <a:ext cx="819694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Conquista del West</a:t>
            </a:r>
          </a:p>
          <a:p>
            <a:r>
              <a:rPr lang="it-IT" sz="2800" dirty="0">
                <a:latin typeface="+mn-lt"/>
              </a:rPr>
              <a:t>Gli interpreti hanno saputo sfruttare il loro ruolo e le conoscenze che ne derivavano per trarne profitti personali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Sintomatico quanto avvenne nel diciannovesimo secolo durante i negoziati fra il governo degli Stati Uniti e le tribù di nativi americani </a:t>
            </a:r>
          </a:p>
          <a:p>
            <a:r>
              <a:rPr lang="it-IT" sz="2800" dirty="0">
                <a:latin typeface="+mn-lt"/>
              </a:rPr>
              <a:t>firma dei trattati per la cessione delle terre Sioux agli americani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gli interpreti hanno avuto un ruolo attivo nella conquista del West </a:t>
            </a:r>
          </a:p>
          <a:p>
            <a:r>
              <a:rPr lang="it-IT" sz="2800" dirty="0">
                <a:latin typeface="+mn-lt"/>
              </a:rPr>
              <a:t>a scapito dei nativi e mirando ad ottenere vantaggi personali</a:t>
            </a:r>
          </a:p>
        </p:txBody>
      </p:sp>
    </p:spTree>
    <p:extLst>
      <p:ext uri="{BB962C8B-B14F-4D97-AF65-F5344CB8AC3E}">
        <p14:creationId xmlns:p14="http://schemas.microsoft.com/office/powerpoint/2010/main" val="209540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99803" y="224855"/>
            <a:ext cx="845445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l’interprete nel terzo Reich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ruolo svolto al servizio dei nazisti, sia come interpreti ufficiali ai più alti livelli, sia all’interno dei campi di internamento e di concentramento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L’interprete si trovava di fronte a un dilemma dovendo decidere che posizione assumere: </a:t>
            </a:r>
          </a:p>
          <a:p>
            <a:r>
              <a:rPr lang="it-IT" sz="2800" dirty="0">
                <a:latin typeface="+mn-lt"/>
              </a:rPr>
              <a:t>dalla parte del potere </a:t>
            </a:r>
          </a:p>
          <a:p>
            <a:r>
              <a:rPr lang="it-IT" sz="2800" dirty="0">
                <a:latin typeface="+mn-lt"/>
              </a:rPr>
              <a:t>oppure aiutare i prigionieri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fornendo a proprio rischio informazioni preziose che spesso potevano salvare loro la vita</a:t>
            </a:r>
          </a:p>
          <a:p>
            <a:r>
              <a:rPr lang="it-IT" sz="2800" dirty="0">
                <a:latin typeface="+mn-lt"/>
              </a:rPr>
              <a:t>ma magari mettere in pericolo la propria</a:t>
            </a:r>
          </a:p>
        </p:txBody>
      </p:sp>
    </p:spTree>
    <p:extLst>
      <p:ext uri="{BB962C8B-B14F-4D97-AF65-F5344CB8AC3E}">
        <p14:creationId xmlns:p14="http://schemas.microsoft.com/office/powerpoint/2010/main" val="85393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97877" y="409469"/>
            <a:ext cx="804496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2800" dirty="0">
                <a:latin typeface="+mn-lt"/>
              </a:rPr>
              <a:t>Approfondire il ruolo dell’interprete nel corso della storia permette di mettere in luce nozioni fondamentali </a:t>
            </a: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</a:rPr>
              <a:t>ora ancorate nei codici deontologici</a:t>
            </a:r>
          </a:p>
          <a:p>
            <a:pPr>
              <a:spcAft>
                <a:spcPts val="0"/>
              </a:spcAft>
            </a:pPr>
            <a:endParaRPr lang="it-IT" sz="2800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</a:rPr>
              <a:t>l’imparzialità, la riservatezza, la neutralità e la fedeltà al messaggio originale</a:t>
            </a:r>
          </a:p>
          <a:p>
            <a:pPr>
              <a:spcAft>
                <a:spcPts val="0"/>
              </a:spcAft>
            </a:pPr>
            <a:endParaRPr lang="it-IT" sz="2800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</a:rPr>
              <a:t>riesame storico evidenzia le mansioni e le conoscenze dall’interprete </a:t>
            </a: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</a:rPr>
              <a:t>non solo lingue </a:t>
            </a: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</a:rPr>
              <a:t>ma conoscenze e informazioni sul paese, territorio, usi e costumi </a:t>
            </a:r>
            <a:endParaRPr lang="it-IT" sz="28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98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99607" y="799656"/>
            <a:ext cx="8034728" cy="4911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Nascita dell’interprete moderno</a:t>
            </a:r>
          </a:p>
          <a:p>
            <a:endParaRPr lang="it-IT" sz="28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  <a:p>
            <a:r>
              <a:rPr lang="it-IT" sz="2800" dirty="0">
                <a:latin typeface="+mn-lt"/>
              </a:rPr>
              <a:t>negoziati delle commissioni della Conferenza della Pace di Parigi del 1919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al tavolo negoziale fu richiesto di usare come lingua ufficiale non solo il francese, la lingua diplomatica tradizionale, ma anche l’inglese.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necessità di garantire l’interpretazione fra le due lingue </a:t>
            </a:r>
            <a:endParaRPr lang="it-IT" sz="2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4520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43001" y="265618"/>
            <a:ext cx="718331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24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Mediazione interculturale </a:t>
            </a:r>
          </a:p>
          <a:p>
            <a:pPr algn="ctr">
              <a:spcAft>
                <a:spcPts val="0"/>
              </a:spcAft>
            </a:pPr>
            <a:r>
              <a:rPr lang="it-IT" sz="2400" dirty="0">
                <a:solidFill>
                  <a:schemeClr val="tx2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educazione interculturale </a:t>
            </a:r>
          </a:p>
          <a:p>
            <a:pPr>
              <a:spcAft>
                <a:spcPts val="0"/>
              </a:spcAft>
            </a:pPr>
            <a:endParaRPr lang="it-IT" sz="28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inizio degli anni 1990</a:t>
            </a: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settore dell’educazione</a:t>
            </a: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Circolare n. 205, Ministero della Pubblica Istruzione del 26 luglio 1990, </a:t>
            </a:r>
            <a:r>
              <a:rPr lang="it-IT" sz="28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La scuola dell’obbligo e gli alunni stranieri. L’educazione interculturale</a:t>
            </a:r>
            <a:endParaRPr lang="it-IT" sz="28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it-IT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it-IT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necessità di impiegare ‘mediatori’ ed ‘esperti’ di madre lingua </a:t>
            </a: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‘mediazione’ e ‘mediatore</a:t>
            </a:r>
            <a:r>
              <a:rPr lang="it-IT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endParaRPr lang="it-IT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52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24254" y="656999"/>
            <a:ext cx="74470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2400" dirty="0">
                <a:solidFill>
                  <a:schemeClr val="tx2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mediatori culturali qualificati </a:t>
            </a:r>
          </a:p>
          <a:p>
            <a:pPr>
              <a:spcAft>
                <a:spcPts val="0"/>
              </a:spcAft>
            </a:pPr>
            <a:endParaRPr lang="it-IT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comma 7, lettera b) </a:t>
            </a:r>
          </a:p>
          <a:p>
            <a:pPr>
              <a:spcAft>
                <a:spcPts val="0"/>
              </a:spcAft>
            </a:pPr>
            <a:r>
              <a:rPr lang="it-IT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articolo 38 del Testo Unico delle disposizioni concernenti la disciplina dell’immigrazione del 25 luglio 1998 intitolato “Istruzione degli stranieri. Educazione interculturale”</a:t>
            </a:r>
          </a:p>
          <a:p>
            <a:pPr>
              <a:spcAft>
                <a:spcPts val="0"/>
              </a:spcAft>
            </a:pPr>
            <a:endParaRPr lang="it-IT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t-IT" sz="2400" dirty="0">
                <a:solidFill>
                  <a:schemeClr val="tx2">
                    <a:lumMod val="75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mediatori interculturali </a:t>
            </a:r>
            <a:r>
              <a:rPr lang="it-IT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articolo 42 </a:t>
            </a:r>
          </a:p>
          <a:p>
            <a:pPr>
              <a:spcAft>
                <a:spcPts val="0"/>
              </a:spcAft>
            </a:pPr>
            <a:endParaRPr lang="it-IT" sz="2400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it-IT" sz="2400" dirty="0">
                <a:latin typeface="+mn-lt"/>
              </a:rPr>
              <a:t>Aumenta la richiesta di servizi pubblici da parte di stranieri </a:t>
            </a:r>
          </a:p>
          <a:p>
            <a:pPr>
              <a:spcAft>
                <a:spcPts val="0"/>
              </a:spcAft>
            </a:pPr>
            <a:r>
              <a:rPr lang="it-IT" sz="2400" dirty="0">
                <a:latin typeface="+mn-lt"/>
              </a:rPr>
              <a:t>esigenza di disporre di figure professionali per colloqui  fra operatori dei servizi pubblici e gli utenti stranieri</a:t>
            </a:r>
          </a:p>
          <a:p>
            <a:pPr>
              <a:spcAft>
                <a:spcPts val="0"/>
              </a:spcAft>
            </a:pPr>
            <a:endParaRPr lang="it-IT" sz="2400" dirty="0">
              <a:latin typeface="+mn-lt"/>
            </a:endParaRPr>
          </a:p>
          <a:p>
            <a:pPr>
              <a:spcAft>
                <a:spcPts val="0"/>
              </a:spcAft>
            </a:pPr>
            <a:r>
              <a:rPr lang="it-IT" sz="2400" dirty="0">
                <a:latin typeface="+mn-lt"/>
              </a:rPr>
              <a:t> Manca una denominazione unica</a:t>
            </a:r>
            <a:endParaRPr lang="it-IT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64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527537" y="714162"/>
            <a:ext cx="817684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 erano i mediatori? </a:t>
            </a:r>
          </a:p>
          <a:p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volontari, conoscenti o parenti </a:t>
            </a:r>
          </a:p>
          <a:p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grande varietà di denominazioni</a:t>
            </a:r>
          </a:p>
          <a:p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“mediatore culturale”</a:t>
            </a:r>
          </a:p>
          <a:p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“facilitatore linguistico” </a:t>
            </a:r>
          </a:p>
          <a:p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“mediatore linguistico–culturale” </a:t>
            </a:r>
          </a:p>
          <a:p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“mediatore di madrelingua” </a:t>
            </a:r>
          </a:p>
          <a:p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“tecnico esperto in mediazione”</a:t>
            </a:r>
          </a:p>
          <a:p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400" dirty="0"/>
              <a:t>1999 riforma universitaria </a:t>
            </a:r>
          </a:p>
          <a:p>
            <a:r>
              <a:rPr lang="it-IT" sz="2400" dirty="0"/>
              <a:t>introduzione discipline della mediazione linguistica</a:t>
            </a:r>
          </a:p>
          <a:p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400" dirty="0"/>
              <a:t>interpretazione di trattativa</a:t>
            </a:r>
            <a:endParaRPr lang="it-IT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3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888023" y="1809718"/>
            <a:ext cx="72624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latin typeface="+mn-lt"/>
              </a:rPr>
              <a:t>società sempre più multiculturali e multietniche</a:t>
            </a:r>
          </a:p>
          <a:p>
            <a:r>
              <a:rPr lang="it-IT" sz="2800" dirty="0">
                <a:latin typeface="+mn-lt"/>
              </a:rPr>
              <a:t>necessità di comunicare in lingue meno diffuse</a:t>
            </a:r>
          </a:p>
          <a:p>
            <a:endParaRPr lang="it-IT" sz="2800" dirty="0"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it-IT" sz="2800" dirty="0">
                <a:latin typeface="+mn-lt"/>
              </a:rPr>
              <a:t>albanese, rumeno, arabo, cinese, ucraino o il farsi</a:t>
            </a:r>
          </a:p>
          <a:p>
            <a:endParaRPr lang="it-IT" sz="2800" dirty="0"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it-IT" sz="2800" dirty="0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nuove figure professionali, nuove specializzazioni per far fronte alle nuove realtà</a:t>
            </a:r>
          </a:p>
          <a:p>
            <a:endParaRPr lang="it-IT" sz="2800" dirty="0"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09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0C075B4-7A88-3F4A-8899-F693657D390C}"/>
              </a:ext>
            </a:extLst>
          </p:cNvPr>
          <p:cNvSpPr txBox="1"/>
          <p:nvPr/>
        </p:nvSpPr>
        <p:spPr>
          <a:xfrm>
            <a:off x="765544" y="1935126"/>
            <a:ext cx="793188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ea typeface="Times New Roman" panose="02020603050405020304" pitchFamily="18" charset="0"/>
                <a:cs typeface="Arial" panose="020B0604020202020204" pitchFamily="34" charset="0"/>
              </a:rPr>
              <a:t>corsi di mediazione linguistica dal 2000 </a:t>
            </a:r>
          </a:p>
          <a:p>
            <a:r>
              <a:rPr lang="it-IT" sz="2800" dirty="0">
                <a:ea typeface="Times New Roman" panose="02020603050405020304" pitchFamily="18" charset="0"/>
                <a:cs typeface="Arial" panose="020B0604020202020204" pitchFamily="34" charset="0"/>
              </a:rPr>
              <a:t>lauree di primo livello </a:t>
            </a:r>
          </a:p>
          <a:p>
            <a:endParaRPr lang="it-IT" sz="2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it-IT" sz="2800" dirty="0"/>
              <a:t>mediazione linguistica e culturale </a:t>
            </a:r>
          </a:p>
          <a:p>
            <a:r>
              <a:rPr lang="it-IT" sz="2800" dirty="0"/>
              <a:t>oggetto di studio delle lauree triennali</a:t>
            </a:r>
          </a:p>
          <a:p>
            <a:r>
              <a:rPr lang="it-IT" sz="2800" dirty="0"/>
              <a:t>l’assenza delle lingue richieste </a:t>
            </a:r>
          </a:p>
          <a:p>
            <a:r>
              <a:rPr lang="it-IT" sz="2800" dirty="0"/>
              <a:t>rende improbabile l’esercizio di tale possibilità</a:t>
            </a:r>
          </a:p>
        </p:txBody>
      </p:sp>
    </p:spTree>
    <p:extLst>
      <p:ext uri="{BB962C8B-B14F-4D97-AF65-F5344CB8AC3E}">
        <p14:creationId xmlns:p14="http://schemas.microsoft.com/office/powerpoint/2010/main" val="213953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90246" y="903238"/>
            <a:ext cx="698109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Archibald e Garzone (2014: 12-13) “mediazione linguistica e culturale” va vista come un’espressione sovraordinata </a:t>
            </a:r>
          </a:p>
          <a:p>
            <a:endParaRPr lang="it-IT" sz="24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comprende diverse attività e profili professionali </a:t>
            </a:r>
          </a:p>
          <a:p>
            <a:r>
              <a:rPr lang="it-IT" sz="24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comune denominatore: rendere accessibili lingue e culture </a:t>
            </a:r>
          </a:p>
          <a:p>
            <a:endParaRPr lang="it-IT" sz="2400" dirty="0">
              <a:latin typeface="+mn-lt"/>
              <a:cs typeface="Times New Roman" panose="02020603050405020304" pitchFamily="18" charset="0"/>
            </a:endParaRPr>
          </a:p>
          <a:p>
            <a:r>
              <a:rPr lang="it-IT" sz="2400" i="1" dirty="0">
                <a:latin typeface="+mn-lt"/>
              </a:rPr>
              <a:t>interprete per i servizi pubblici</a:t>
            </a:r>
          </a:p>
          <a:p>
            <a:r>
              <a:rPr lang="it-IT" sz="2400" dirty="0">
                <a:latin typeface="+mn-lt"/>
              </a:rPr>
              <a:t>spesso forte enfasi sulla componente culturale</a:t>
            </a:r>
          </a:p>
          <a:p>
            <a:r>
              <a:rPr lang="it-IT" sz="2400" dirty="0">
                <a:latin typeface="+mn-lt"/>
              </a:rPr>
              <a:t>il compito primario di un mediatore linguistico-culturale è facilitare il più possibile lo scambio comunicativo.</a:t>
            </a:r>
          </a:p>
        </p:txBody>
      </p:sp>
    </p:spTree>
    <p:extLst>
      <p:ext uri="{BB962C8B-B14F-4D97-AF65-F5344CB8AC3E}">
        <p14:creationId xmlns:p14="http://schemas.microsoft.com/office/powerpoint/2010/main" val="35264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5653" y="1016382"/>
            <a:ext cx="792186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Meno rilievo per la componente linguistico/interpretativa</a:t>
            </a:r>
          </a:p>
          <a:p>
            <a:r>
              <a:rPr lang="it-IT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‘non serve formazione professionale specifica’ </a:t>
            </a:r>
          </a:p>
          <a:p>
            <a:endParaRPr lang="it-IT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aumenta il numero di coloro che possono rivestire la funzione d’interprete in un contesto in cui i professionisti sono rari</a:t>
            </a:r>
          </a:p>
          <a:p>
            <a:endParaRPr lang="it-IT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800" dirty="0">
                <a:latin typeface="+mn-lt"/>
              </a:rPr>
              <a:t>si giustifica la bassa remunerazione degli interpreti per i servizi pubblici nella maggior parte dei paesi</a:t>
            </a:r>
          </a:p>
          <a:p>
            <a:endParaRPr lang="it-IT" sz="2800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23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FB1EF4D-0A3A-9448-B87E-5A9116A82799}"/>
              </a:ext>
            </a:extLst>
          </p:cNvPr>
          <p:cNvSpPr txBox="1"/>
          <p:nvPr/>
        </p:nvSpPr>
        <p:spPr>
          <a:xfrm>
            <a:off x="935665" y="1679942"/>
            <a:ext cx="727267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in Svizzera </a:t>
            </a:r>
          </a:p>
          <a:p>
            <a:r>
              <a:rPr lang="it-IT" sz="2800" dirty="0"/>
              <a:t>distinzione fra </a:t>
            </a:r>
            <a:r>
              <a:rPr lang="it-IT" sz="2800" b="1" dirty="0"/>
              <a:t>interpreti</a:t>
            </a:r>
            <a:r>
              <a:rPr lang="it-IT" sz="2800" dirty="0"/>
              <a:t> interculturali da un lato e </a:t>
            </a:r>
            <a:r>
              <a:rPr lang="it-IT" sz="2800" b="1" dirty="0"/>
              <a:t>mediatori</a:t>
            </a:r>
            <a:r>
              <a:rPr lang="it-IT" sz="2800" dirty="0"/>
              <a:t> interculturali o assistenti all’integrazione </a:t>
            </a:r>
          </a:p>
          <a:p>
            <a:endParaRPr lang="it-IT" sz="2800" dirty="0"/>
          </a:p>
          <a:p>
            <a:r>
              <a:rPr lang="it-IT" sz="2800" dirty="0"/>
              <a:t>Per distinguere fra interpretazione professionale in ambito sociale</a:t>
            </a:r>
            <a:r>
              <a:rPr lang="it-IT" sz="2800" dirty="0"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it-IT" sz="2800" dirty="0"/>
              <a:t>mediazione interculturale </a:t>
            </a:r>
          </a:p>
        </p:txBody>
      </p:sp>
    </p:spTree>
    <p:extLst>
      <p:ext uri="{BB962C8B-B14F-4D97-AF65-F5344CB8AC3E}">
        <p14:creationId xmlns:p14="http://schemas.microsoft.com/office/powerpoint/2010/main" val="128384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38554" y="1346210"/>
            <a:ext cx="793066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Vi è  una separazione a livello concettuale fra l’attività svolta dall’interprete, dal mediatore linguistico e culturale e dal mediatore interculturale</a:t>
            </a:r>
          </a:p>
          <a:p>
            <a:pPr>
              <a:spcAft>
                <a:spcPts val="0"/>
              </a:spcAft>
            </a:pPr>
            <a:endParaRPr lang="it-IT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it-IT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In Italia non esiste ancora una formazione a livello universitario per il mediatore interculturale</a:t>
            </a:r>
          </a:p>
          <a:p>
            <a:pPr algn="just">
              <a:spcAft>
                <a:spcPts val="0"/>
              </a:spcAft>
            </a:pPr>
            <a:endParaRPr lang="it-IT" sz="2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si è sviluppata una formazione differenziata ad hoc, percorsi variabili offerti a livello regionale dagli enti territoriali</a:t>
            </a:r>
          </a:p>
          <a:p>
            <a:pPr algn="just">
              <a:spcAft>
                <a:spcPts val="0"/>
              </a:spcAft>
            </a:pPr>
            <a:endParaRPr lang="it-IT" sz="2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8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A991C50-002C-6749-A12E-975D6F55F60F}"/>
              </a:ext>
            </a:extLst>
          </p:cNvPr>
          <p:cNvSpPr txBox="1"/>
          <p:nvPr/>
        </p:nvSpPr>
        <p:spPr>
          <a:xfrm>
            <a:off x="1318438" y="1892594"/>
            <a:ext cx="720887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it-IT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La definizione si è modificata nel tempo all’interno di documenti e rapporti redatti principalmente per darne una definizione e chiarirne le competenze </a:t>
            </a:r>
          </a:p>
          <a:p>
            <a:pPr algn="just">
              <a:spcAft>
                <a:spcPts val="0"/>
              </a:spcAft>
            </a:pPr>
            <a:endParaRPr lang="it-IT" sz="2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it-IT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cambiamenti nel modo di intendere il ruolo, le abilità e le competenze richieste</a:t>
            </a:r>
            <a:endParaRPr lang="it-IT" sz="280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11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89351" y="599606"/>
            <a:ext cx="73281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Conferenza della Pace di Parigi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Società delle Nazioni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Organizzazione Internazionale del Lavoro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Corte Permanente di Giustizia Internazionale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impiego dei primi interpreti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tecnica impiegata: interpretazione consecutiva, </a:t>
            </a:r>
          </a:p>
        </p:txBody>
      </p:sp>
    </p:spTree>
    <p:extLst>
      <p:ext uri="{BB962C8B-B14F-4D97-AF65-F5344CB8AC3E}">
        <p14:creationId xmlns:p14="http://schemas.microsoft.com/office/powerpoint/2010/main" val="93736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90147" y="663753"/>
            <a:ext cx="87131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Definizioni nei documenti pertinenti </a:t>
            </a:r>
          </a:p>
          <a:p>
            <a:r>
              <a:rPr lang="it-IT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spesso è eliminato il </a:t>
            </a:r>
            <a:r>
              <a:rPr lang="it-IT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riferimento alla lingua </a:t>
            </a:r>
            <a:r>
              <a:rPr lang="it-IT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all’importanza che riveste per la buona riuscita della comunicazione 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«Nella pluralità di definizioni della figura in questione, quella di </a:t>
            </a:r>
            <a:r>
              <a:rPr lang="it-IT" sz="2400" i="1" dirty="0">
                <a:latin typeface="+mn-lt"/>
              </a:rPr>
              <a:t>Mediatore Interculturale </a:t>
            </a:r>
            <a:r>
              <a:rPr lang="it-IT" sz="2400" dirty="0">
                <a:latin typeface="+mn-lt"/>
              </a:rPr>
              <a:t>meglio riassume ed esprime tutti i significati del ruolo. Infatti il concetto di Mediatore con tutti i suoi corollari afferenti al tema della terzietà è fissato nel suo significato primario di mediazione. Altresì il concetto ampio di cultura introdotto dal suffisso “inter” ben focalizza il senso dinamico del dialogo, dell’interazione e della relazione, ambiti tutti impraticabili senza il primario strumento di comunicazione che è la lingua, che viene </a:t>
            </a:r>
            <a:r>
              <a:rPr lang="it-IT" sz="2400" b="1" dirty="0">
                <a:latin typeface="+mn-lt"/>
              </a:rPr>
              <a:t>dunque implicitamente inglobato come architrave fondante della dicitura</a:t>
            </a:r>
            <a:r>
              <a:rPr lang="it-IT" sz="2400" dirty="0">
                <a:latin typeface="+mn-lt"/>
              </a:rPr>
              <a:t>»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97238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74785" y="752145"/>
            <a:ext cx="830166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solidFill>
                  <a:schemeClr val="tx2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Scarsa chiarezza nelle definizioni</a:t>
            </a:r>
          </a:p>
          <a:p>
            <a:endParaRPr lang="it-IT" sz="2400" dirty="0">
              <a:latin typeface="+mn-lt"/>
              <a:cs typeface="Times New Roman" panose="02020603050405020304" pitchFamily="18" charset="0"/>
            </a:endParaRPr>
          </a:p>
          <a:p>
            <a:r>
              <a:rPr lang="it-IT" sz="2400" dirty="0">
                <a:latin typeface="+mn-lt"/>
              </a:rPr>
              <a:t>“Il mediatore interculturale è un operatore sociale in grado di realizzare interventi di mediazione linguistico-culturale, di </a:t>
            </a:r>
            <a:r>
              <a:rPr lang="it-IT" sz="2400" b="1" dirty="0">
                <a:latin typeface="+mn-lt"/>
              </a:rPr>
              <a:t>interpretariato e traduzione non professionale </a:t>
            </a:r>
            <a:r>
              <a:rPr lang="it-IT" sz="2400" dirty="0">
                <a:latin typeface="+mn-lt"/>
              </a:rPr>
              <a:t>e di mediazione sociale” – </a:t>
            </a:r>
          </a:p>
          <a:p>
            <a:r>
              <a:rPr lang="it-IT" sz="2400" dirty="0">
                <a:latin typeface="+mn-lt"/>
              </a:rPr>
              <a:t>Dossier di sintesi giugno 2014, p. 14, Gruppo di Lavoro Istituzionale sulla Mediazione Interculturale - “La qualifica del Mediatore Interculturale – Contributi per il suo inserimento nel futuro sistema nazionale di certificazione delle competenza”  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La domanda che sorge spontanea è cosa s’intenda per ‘interpretariato e traduzione non professionale’ </a:t>
            </a:r>
            <a:r>
              <a:rPr lang="it-IT" dirty="0"/>
              <a:t>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622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69277" y="257130"/>
            <a:ext cx="858129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 report, </a:t>
            </a:r>
            <a:r>
              <a:rPr lang="en-US" sz="2400" baseline="30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 Interest Group on Translation and Interpreting for Public Services</a:t>
            </a:r>
            <a:r>
              <a:rPr lang="en-US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en-US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https://www.scribd.com/document/149496118/Sigtips-en-Final-2011</a:t>
            </a:r>
            <a:endParaRPr lang="en-US" sz="2400" baseline="30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sz="2400" baseline="30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+mn-lt"/>
              </a:rPr>
              <a:t>All stakeholders should be made aware that translation is not just about instruction manuals, patents, software or literature; </a:t>
            </a:r>
          </a:p>
          <a:p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interpreting is not just about supranational </a:t>
            </a:r>
            <a:r>
              <a:rPr lang="en-US" sz="2400" dirty="0" err="1">
                <a:latin typeface="+mn-lt"/>
              </a:rPr>
              <a:t>organisations</a:t>
            </a:r>
            <a:r>
              <a:rPr lang="en-US" sz="2400" dirty="0">
                <a:latin typeface="+mn-lt"/>
              </a:rPr>
              <a:t>, international relations or scientific conferences. </a:t>
            </a:r>
          </a:p>
          <a:p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When required in public service settings, translation and interpreting are about people and, to the extent to which they may have an impact on people’s lives, they are not just a matter of communication.</a:t>
            </a:r>
            <a:endParaRPr lang="it-IT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  <a:p>
            <a:r>
              <a:rPr lang="en-US" sz="2400" dirty="0">
                <a:latin typeface="+mn-lt"/>
              </a:rPr>
              <a:t>They are, clearly and more importantly, </a:t>
            </a:r>
            <a:r>
              <a:rPr lang="en-US" sz="2400" b="1" dirty="0">
                <a:latin typeface="+mn-lt"/>
              </a:rPr>
              <a:t>a matter of rights </a:t>
            </a:r>
            <a:r>
              <a:rPr lang="en-US" sz="2400" dirty="0">
                <a:latin typeface="+mn-lt"/>
              </a:rPr>
              <a:t>– natural rights, human rights; rights to be promoted, defended and guaranteed.</a:t>
            </a:r>
            <a:endParaRPr lang="it-IT" sz="2400" dirty="0">
              <a:latin typeface="+mn-lt"/>
            </a:endParaRPr>
          </a:p>
          <a:p>
            <a:pPr>
              <a:spcAft>
                <a:spcPts val="0"/>
              </a:spcAft>
            </a:pPr>
            <a:endParaRPr lang="it-IT" sz="2400" baseline="30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39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29761" y="1215241"/>
            <a:ext cx="764051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it-IT" sz="2800" dirty="0">
                <a:latin typeface="+mn-lt"/>
                <a:ea typeface="Calibri" panose="020F0502020204030204" pitchFamily="34" charset="0"/>
              </a:rPr>
              <a:t>L’interpretazione per i servizi pubblici, sia in Italia, sia all’estero, è ancora materia ampiamente dibattuta per quanto riguarda i percorsi di formazione, la professionalizzazione, la retribuzione, le condizioni di lavoro e gli standard </a:t>
            </a:r>
            <a:r>
              <a:rPr lang="it-IT" sz="2800">
                <a:latin typeface="+mn-lt"/>
                <a:ea typeface="Calibri" panose="020F0502020204030204" pitchFamily="34" charset="0"/>
              </a:rPr>
              <a:t>di qualità</a:t>
            </a:r>
            <a:endParaRPr lang="it-IT" sz="2800" dirty="0">
              <a:latin typeface="+mn-lt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it-IT" sz="2800" dirty="0">
              <a:latin typeface="+mn-lt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it-IT" sz="2800" dirty="0">
                <a:latin typeface="+mn-lt"/>
                <a:ea typeface="Calibri" panose="020F0502020204030204" pitchFamily="34" charset="0"/>
              </a:rPr>
              <a:t>serve maggiore consapevolezza, trasparenza e chiarezza del ruolo e delle competenze di questa figura professionale</a:t>
            </a:r>
            <a:endParaRPr lang="it-IT" sz="2800" dirty="0">
              <a:effectLst/>
              <a:latin typeface="+mn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32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19528" y="750375"/>
            <a:ext cx="760001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interpretazione simultanea 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passaggio dalla consecutiva alla simultanea </a:t>
            </a:r>
          </a:p>
          <a:p>
            <a:r>
              <a:rPr lang="it-IT" sz="2400" dirty="0">
                <a:latin typeface="+mn-lt"/>
              </a:rPr>
              <a:t>scelta obbligata per ridurre i tempi dell’interpretazione 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l’opposizione sia degli interpreti sia dei delegati tecnica 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modalità diverse di attuazione, meno naturalo della consecutiva 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meno controllo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scelte dettate dalle particolari condizioni del momento storico, politico e sociale</a:t>
            </a:r>
          </a:p>
        </p:txBody>
      </p:sp>
    </p:spTree>
    <p:extLst>
      <p:ext uri="{BB962C8B-B14F-4D97-AF65-F5344CB8AC3E}">
        <p14:creationId xmlns:p14="http://schemas.microsoft.com/office/powerpoint/2010/main" val="23369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49F1B20-6A86-A940-9DA3-FD23E74859E7}"/>
              </a:ext>
            </a:extLst>
          </p:cNvPr>
          <p:cNvSpPr txBox="1"/>
          <p:nvPr/>
        </p:nvSpPr>
        <p:spPr>
          <a:xfrm>
            <a:off x="1184563" y="706581"/>
            <a:ext cx="731520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800" dirty="0"/>
          </a:p>
          <a:p>
            <a:r>
              <a:rPr lang="it-IT" sz="2800" dirty="0"/>
              <a:t>Il processo di Norimberga  20/11/45-1/10/46</a:t>
            </a:r>
          </a:p>
          <a:p>
            <a:endParaRPr lang="it-IT" sz="2800" dirty="0"/>
          </a:p>
          <a:p>
            <a:r>
              <a:rPr lang="it-IT" sz="2800" dirty="0"/>
              <a:t>Primo impiego su larga scala dell’interpretazione simultanea </a:t>
            </a:r>
          </a:p>
          <a:p>
            <a:endParaRPr lang="it-IT" sz="2800" dirty="0"/>
          </a:p>
          <a:p>
            <a:r>
              <a:rPr lang="it-IT" sz="2800" dirty="0"/>
              <a:t>Con il processo di Norimberga per la prima volta nella storia i rappresentanti di uno stato hanno dovuto rispondere di crimini di guerra e contro l’umanità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72042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79292" y="818118"/>
            <a:ext cx="625089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ultimi </a:t>
            </a:r>
            <a:r>
              <a:rPr lang="it-IT" sz="24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venti-trent’anni</a:t>
            </a: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 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interpretazione dialogica, </a:t>
            </a:r>
          </a:p>
          <a:p>
            <a:r>
              <a:rPr lang="it-IT" sz="2400" dirty="0">
                <a:latin typeface="+mn-lt"/>
              </a:rPr>
              <a:t>settore economico, politico, commerciale e mediatico </a:t>
            </a:r>
          </a:p>
          <a:p>
            <a:r>
              <a:rPr lang="it-IT" sz="2400" dirty="0">
                <a:latin typeface="+mn-lt"/>
              </a:rPr>
              <a:t>settori ampi della vita sociale 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afflusso di immigrati ha creato nuove esigenze di comunicazione interlinguistica per favorire l’integrazione 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lingue di maggiore o minore diffusione 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>
                <a:latin typeface="+mn-lt"/>
              </a:rPr>
              <a:t>notevole richiesta di interpreti per operare nel campo dei servizi pubblici.</a:t>
            </a:r>
          </a:p>
        </p:txBody>
      </p:sp>
    </p:spTree>
    <p:extLst>
      <p:ext uri="{BB962C8B-B14F-4D97-AF65-F5344CB8AC3E}">
        <p14:creationId xmlns:p14="http://schemas.microsoft.com/office/powerpoint/2010/main" val="4024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89154" y="1009512"/>
            <a:ext cx="685050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il mediatore interculturale</a:t>
            </a: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endParaRPr lang="it-IT" sz="2400" dirty="0"/>
          </a:p>
          <a:p>
            <a:r>
              <a:rPr lang="it-IT" sz="2400" dirty="0"/>
              <a:t>nuova definizione </a:t>
            </a:r>
          </a:p>
          <a:p>
            <a:r>
              <a:rPr lang="it-IT" sz="2400" dirty="0"/>
              <a:t>compiti non sempre chiaramente definiti </a:t>
            </a:r>
          </a:p>
          <a:p>
            <a:endParaRPr lang="it-IT" sz="2400" dirty="0"/>
          </a:p>
          <a:p>
            <a:r>
              <a:rPr lang="it-IT" sz="2400" dirty="0"/>
              <a:t>prevalentemente compiti di interpretazione/traduzione</a:t>
            </a:r>
          </a:p>
          <a:p>
            <a:endParaRPr lang="it-IT" sz="2400" dirty="0"/>
          </a:p>
          <a:p>
            <a:r>
              <a:rPr lang="it-IT" sz="2400" dirty="0"/>
              <a:t>facilitazione inserimento e disbrigo di pratiche</a:t>
            </a:r>
          </a:p>
          <a:p>
            <a:endParaRPr lang="it-IT" sz="2400" dirty="0"/>
          </a:p>
          <a:p>
            <a:r>
              <a:rPr lang="it-IT" sz="2400" dirty="0"/>
              <a:t>mediatore interculturale </a:t>
            </a:r>
          </a:p>
          <a:p>
            <a:r>
              <a:rPr lang="it-IT" sz="2400" dirty="0"/>
              <a:t>ulteriore evoluzione della figura dell’interprete </a:t>
            </a:r>
          </a:p>
          <a:p>
            <a:endParaRPr lang="it-IT" sz="2400" dirty="0"/>
          </a:p>
          <a:p>
            <a:r>
              <a:rPr lang="it-IT" sz="2400" dirty="0"/>
              <a:t>per necessità di comunicazione di un particolare momento storico e sociale </a:t>
            </a:r>
          </a:p>
        </p:txBody>
      </p:sp>
    </p:spTree>
    <p:extLst>
      <p:ext uri="{BB962C8B-B14F-4D97-AF65-F5344CB8AC3E}">
        <p14:creationId xmlns:p14="http://schemas.microsoft.com/office/powerpoint/2010/main" val="63063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74557" y="566598"/>
            <a:ext cx="807969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lingua e cultura – binomio inscindibile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Elemento di conoscenza distintivo per l’interprete rispetto agli altri interlocutori presenti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conoscenza di tutti gli aspetti che sono indissolubilmente legati ad una lingua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caratteristici di una realtà socio-culturale che attraverso la lingua si esprime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conoscenza della cultura attraverso la lingua</a:t>
            </a:r>
          </a:p>
        </p:txBody>
      </p:sp>
    </p:spTree>
    <p:extLst>
      <p:ext uri="{BB962C8B-B14F-4D97-AF65-F5344CB8AC3E}">
        <p14:creationId xmlns:p14="http://schemas.microsoft.com/office/powerpoint/2010/main" val="73877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514008" y="599606"/>
            <a:ext cx="6400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interscambio continuo fra lingua e cultura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nella sua continua trasformazione ed evoluzione, la lingua si adatta ai nuovi contenuti culturali e sociali che possono emergere nel corso del tempo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neologismi, nuove sfumature e connotazioni di termini già in uso</a:t>
            </a:r>
          </a:p>
        </p:txBody>
      </p:sp>
    </p:spTree>
    <p:extLst>
      <p:ext uri="{BB962C8B-B14F-4D97-AF65-F5344CB8AC3E}">
        <p14:creationId xmlns:p14="http://schemas.microsoft.com/office/powerpoint/2010/main" val="46768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2194</TotalTime>
  <Words>1799</Words>
  <Application>Microsoft Office PowerPoint</Application>
  <PresentationFormat>Presentazione su schermo (4:3)</PresentationFormat>
  <Paragraphs>267</Paragraphs>
  <Slides>33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33</vt:i4>
      </vt:variant>
    </vt:vector>
  </HeadingPairs>
  <TitlesOfParts>
    <vt:vector size="38" baseType="lpstr">
      <vt:lpstr>ＭＳ Ｐゴシック</vt:lpstr>
      <vt:lpstr>Arial</vt:lpstr>
      <vt:lpstr>Calibri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Alessandra Riccardi</dc:creator>
  <cp:lastModifiedBy>RICCARDI ALESSANDRA</cp:lastModifiedBy>
  <cp:revision>144</cp:revision>
  <dcterms:created xsi:type="dcterms:W3CDTF">2011-09-28T05:46:17Z</dcterms:created>
  <dcterms:modified xsi:type="dcterms:W3CDTF">2021-01-21T11:13:12Z</dcterms:modified>
</cp:coreProperties>
</file>