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80D81DF-8AA0-40F3-B8D7-8F0D059B87C5}" type="datetimeFigureOut">
              <a:rPr lang="it-IT" smtClean="0"/>
              <a:t>26/02/2021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518684-1C22-42C3-A366-198762458D97}" type="slidenum">
              <a:rPr lang="it-IT" smtClean="0"/>
              <a:t>‹N›</a:t>
            </a:fld>
            <a:endParaRPr lang="it-IT"/>
          </a:p>
        </p:txBody>
      </p:sp>
    </p:spTree>
    <p:extLst>
      <p:ext uri="{BB962C8B-B14F-4D97-AF65-F5344CB8AC3E}">
        <p14:creationId xmlns:p14="http://schemas.microsoft.com/office/powerpoint/2010/main" val="2301183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80D81DF-8AA0-40F3-B8D7-8F0D059B87C5}" type="datetimeFigureOut">
              <a:rPr lang="it-IT" smtClean="0"/>
              <a:t>26/02/2021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518684-1C22-42C3-A366-198762458D97}" type="slidenum">
              <a:rPr lang="it-IT" smtClean="0"/>
              <a:t>‹N›</a:t>
            </a:fld>
            <a:endParaRPr lang="it-IT"/>
          </a:p>
        </p:txBody>
      </p:sp>
    </p:spTree>
    <p:extLst>
      <p:ext uri="{BB962C8B-B14F-4D97-AF65-F5344CB8AC3E}">
        <p14:creationId xmlns:p14="http://schemas.microsoft.com/office/powerpoint/2010/main" val="361363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80D81DF-8AA0-40F3-B8D7-8F0D059B87C5}" type="datetimeFigureOut">
              <a:rPr lang="it-IT" smtClean="0"/>
              <a:t>26/02/2021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518684-1C22-42C3-A366-198762458D97}" type="slidenum">
              <a:rPr lang="it-IT" smtClean="0"/>
              <a:t>‹N›</a:t>
            </a:fld>
            <a:endParaRPr lang="it-IT"/>
          </a:p>
        </p:txBody>
      </p:sp>
    </p:spTree>
    <p:extLst>
      <p:ext uri="{BB962C8B-B14F-4D97-AF65-F5344CB8AC3E}">
        <p14:creationId xmlns:p14="http://schemas.microsoft.com/office/powerpoint/2010/main" val="1295182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80D81DF-8AA0-40F3-B8D7-8F0D059B87C5}" type="datetimeFigureOut">
              <a:rPr lang="it-IT" smtClean="0"/>
              <a:t>26/02/2021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518684-1C22-42C3-A366-198762458D97}" type="slidenum">
              <a:rPr lang="it-IT" smtClean="0"/>
              <a:t>‹N›</a:t>
            </a:fld>
            <a:endParaRPr lang="it-IT"/>
          </a:p>
        </p:txBody>
      </p:sp>
    </p:spTree>
    <p:extLst>
      <p:ext uri="{BB962C8B-B14F-4D97-AF65-F5344CB8AC3E}">
        <p14:creationId xmlns:p14="http://schemas.microsoft.com/office/powerpoint/2010/main" val="3404565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680D81DF-8AA0-40F3-B8D7-8F0D059B87C5}" type="datetimeFigureOut">
              <a:rPr lang="it-IT" smtClean="0"/>
              <a:t>26/02/2021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518684-1C22-42C3-A366-198762458D97}" type="slidenum">
              <a:rPr lang="it-IT" smtClean="0"/>
              <a:t>‹N›</a:t>
            </a:fld>
            <a:endParaRPr lang="it-IT"/>
          </a:p>
        </p:txBody>
      </p:sp>
    </p:spTree>
    <p:extLst>
      <p:ext uri="{BB962C8B-B14F-4D97-AF65-F5344CB8AC3E}">
        <p14:creationId xmlns:p14="http://schemas.microsoft.com/office/powerpoint/2010/main" val="359854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80D81DF-8AA0-40F3-B8D7-8F0D059B87C5}" type="datetimeFigureOut">
              <a:rPr lang="it-IT" smtClean="0"/>
              <a:t>26/02/2021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3518684-1C22-42C3-A366-198762458D97}" type="slidenum">
              <a:rPr lang="it-IT" smtClean="0"/>
              <a:t>‹N›</a:t>
            </a:fld>
            <a:endParaRPr lang="it-IT"/>
          </a:p>
        </p:txBody>
      </p:sp>
    </p:spTree>
    <p:extLst>
      <p:ext uri="{BB962C8B-B14F-4D97-AF65-F5344CB8AC3E}">
        <p14:creationId xmlns:p14="http://schemas.microsoft.com/office/powerpoint/2010/main" val="3347084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80D81DF-8AA0-40F3-B8D7-8F0D059B87C5}" type="datetimeFigureOut">
              <a:rPr lang="it-IT" smtClean="0"/>
              <a:t>26/02/2021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3518684-1C22-42C3-A366-198762458D97}" type="slidenum">
              <a:rPr lang="it-IT" smtClean="0"/>
              <a:t>‹N›</a:t>
            </a:fld>
            <a:endParaRPr lang="it-IT"/>
          </a:p>
        </p:txBody>
      </p:sp>
    </p:spTree>
    <p:extLst>
      <p:ext uri="{BB962C8B-B14F-4D97-AF65-F5344CB8AC3E}">
        <p14:creationId xmlns:p14="http://schemas.microsoft.com/office/powerpoint/2010/main" val="2470701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80D81DF-8AA0-40F3-B8D7-8F0D059B87C5}" type="datetimeFigureOut">
              <a:rPr lang="it-IT" smtClean="0"/>
              <a:t>26/02/2021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3518684-1C22-42C3-A366-198762458D97}" type="slidenum">
              <a:rPr lang="it-IT" smtClean="0"/>
              <a:t>‹N›</a:t>
            </a:fld>
            <a:endParaRPr lang="it-IT"/>
          </a:p>
        </p:txBody>
      </p:sp>
    </p:spTree>
    <p:extLst>
      <p:ext uri="{BB962C8B-B14F-4D97-AF65-F5344CB8AC3E}">
        <p14:creationId xmlns:p14="http://schemas.microsoft.com/office/powerpoint/2010/main" val="1845899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80D81DF-8AA0-40F3-B8D7-8F0D059B87C5}" type="datetimeFigureOut">
              <a:rPr lang="it-IT" smtClean="0"/>
              <a:t>26/02/2021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3518684-1C22-42C3-A366-198762458D97}" type="slidenum">
              <a:rPr lang="it-IT" smtClean="0"/>
              <a:t>‹N›</a:t>
            </a:fld>
            <a:endParaRPr lang="it-IT"/>
          </a:p>
        </p:txBody>
      </p:sp>
    </p:spTree>
    <p:extLst>
      <p:ext uri="{BB962C8B-B14F-4D97-AF65-F5344CB8AC3E}">
        <p14:creationId xmlns:p14="http://schemas.microsoft.com/office/powerpoint/2010/main" val="2280951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680D81DF-8AA0-40F3-B8D7-8F0D059B87C5}" type="datetimeFigureOut">
              <a:rPr lang="it-IT" smtClean="0"/>
              <a:t>26/02/2021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3518684-1C22-42C3-A366-198762458D97}" type="slidenum">
              <a:rPr lang="it-IT" smtClean="0"/>
              <a:t>‹N›</a:t>
            </a:fld>
            <a:endParaRPr lang="it-IT"/>
          </a:p>
        </p:txBody>
      </p:sp>
    </p:spTree>
    <p:extLst>
      <p:ext uri="{BB962C8B-B14F-4D97-AF65-F5344CB8AC3E}">
        <p14:creationId xmlns:p14="http://schemas.microsoft.com/office/powerpoint/2010/main" val="159767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680D81DF-8AA0-40F3-B8D7-8F0D059B87C5}" type="datetimeFigureOut">
              <a:rPr lang="it-IT" smtClean="0"/>
              <a:t>26/02/2021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3518684-1C22-42C3-A366-198762458D97}" type="slidenum">
              <a:rPr lang="it-IT" smtClean="0"/>
              <a:t>‹N›</a:t>
            </a:fld>
            <a:endParaRPr lang="it-IT"/>
          </a:p>
        </p:txBody>
      </p:sp>
    </p:spTree>
    <p:extLst>
      <p:ext uri="{BB962C8B-B14F-4D97-AF65-F5344CB8AC3E}">
        <p14:creationId xmlns:p14="http://schemas.microsoft.com/office/powerpoint/2010/main" val="2993624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D81DF-8AA0-40F3-B8D7-8F0D059B87C5}" type="datetimeFigureOut">
              <a:rPr lang="it-IT" smtClean="0"/>
              <a:t>26/02/2021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518684-1C22-42C3-A366-198762458D97}" type="slidenum">
              <a:rPr lang="it-IT" smtClean="0"/>
              <a:t>‹N›</a:t>
            </a:fld>
            <a:endParaRPr lang="it-IT"/>
          </a:p>
        </p:txBody>
      </p:sp>
    </p:spTree>
    <p:extLst>
      <p:ext uri="{BB962C8B-B14F-4D97-AF65-F5344CB8AC3E}">
        <p14:creationId xmlns:p14="http://schemas.microsoft.com/office/powerpoint/2010/main" val="3649968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br>
              <a:rPr lang="fr-CA" sz="2800" dirty="0"/>
            </a:br>
            <a:r>
              <a:rPr lang="fr-CA" sz="2800" dirty="0"/>
              <a:t>Un mot qui a fait débat cette semaine</a:t>
            </a:r>
            <a:br>
              <a:rPr lang="fr-CA" sz="2800" dirty="0"/>
            </a:br>
            <a:r>
              <a:rPr lang="fr-CA" sz="2800" dirty="0"/>
              <a:t>24 février 2021</a:t>
            </a:r>
            <a:endParaRPr lang="it-IT" sz="2800" dirty="0"/>
          </a:p>
        </p:txBody>
      </p:sp>
      <p:sp>
        <p:nvSpPr>
          <p:cNvPr id="3" name="Segnaposto contenuto 2"/>
          <p:cNvSpPr>
            <a:spLocks noGrp="1"/>
          </p:cNvSpPr>
          <p:nvPr>
            <p:ph idx="1"/>
          </p:nvPr>
        </p:nvSpPr>
        <p:spPr/>
        <p:txBody>
          <a:bodyPr>
            <a:normAutofit/>
          </a:bodyPr>
          <a:lstStyle/>
          <a:p>
            <a:r>
              <a:rPr lang="fr-FR" sz="2400" dirty="0"/>
              <a:t>Comment </a:t>
            </a:r>
            <a:r>
              <a:rPr lang="fr-FR" sz="2400" b="1" dirty="0"/>
              <a:t>l’islamo-gauchisme </a:t>
            </a:r>
            <a:r>
              <a:rPr lang="fr-FR" sz="2400" dirty="0"/>
              <a:t>gangrène les universités</a:t>
            </a:r>
          </a:p>
          <a:p>
            <a:pPr marL="0" indent="0">
              <a:buNone/>
            </a:pPr>
            <a:r>
              <a:rPr lang="fr-FR" sz="2400" i="1" dirty="0"/>
              <a:t>Le Figaro</a:t>
            </a:r>
            <a:r>
              <a:rPr lang="fr-FR" sz="2400" dirty="0"/>
              <a:t>, 11 février 2021</a:t>
            </a:r>
          </a:p>
          <a:p>
            <a:pPr marL="0" indent="0">
              <a:buNone/>
            </a:pPr>
            <a:endParaRPr lang="fr-FR" sz="2400" dirty="0"/>
          </a:p>
          <a:p>
            <a:pPr marL="0" indent="0" algn="just">
              <a:buNone/>
            </a:pPr>
            <a:r>
              <a:rPr lang="fr-FR" sz="2400" dirty="0" err="1"/>
              <a:t>Fédérique</a:t>
            </a:r>
            <a:r>
              <a:rPr lang="fr-FR" sz="2400" dirty="0"/>
              <a:t> Vidal, </a:t>
            </a:r>
            <a:r>
              <a:rPr lang="fr-FR" sz="2400" i="1" dirty="0"/>
              <a:t>ministre</a:t>
            </a:r>
            <a:r>
              <a:rPr lang="fr-FR" sz="2400" dirty="0"/>
              <a:t> de l'</a:t>
            </a:r>
            <a:r>
              <a:rPr lang="fr-FR" sz="2400" i="1" dirty="0"/>
              <a:t>Enseignement supérieur</a:t>
            </a:r>
            <a:r>
              <a:rPr lang="fr-FR" sz="2400" dirty="0"/>
              <a:t>, de la </a:t>
            </a:r>
            <a:r>
              <a:rPr lang="fr-FR" sz="2400" i="1" dirty="0"/>
              <a:t>Recherche</a:t>
            </a:r>
            <a:r>
              <a:rPr lang="fr-FR" sz="2400" dirty="0"/>
              <a:t> et de l'</a:t>
            </a:r>
            <a:r>
              <a:rPr lang="fr-FR" sz="2400" i="1" dirty="0"/>
              <a:t>Innovation</a:t>
            </a:r>
            <a:endParaRPr lang="fr-FR" sz="2400" dirty="0"/>
          </a:p>
        </p:txBody>
      </p:sp>
    </p:spTree>
    <p:extLst>
      <p:ext uri="{BB962C8B-B14F-4D97-AF65-F5344CB8AC3E}">
        <p14:creationId xmlns:p14="http://schemas.microsoft.com/office/powerpoint/2010/main" val="3762287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br>
              <a:rPr lang="fr-CA" sz="2800" dirty="0"/>
            </a:br>
            <a:r>
              <a:rPr lang="fr-CA" sz="2800" dirty="0"/>
              <a:t>Un mot qui fait débat</a:t>
            </a:r>
          </a:p>
        </p:txBody>
      </p:sp>
      <p:sp>
        <p:nvSpPr>
          <p:cNvPr id="3" name="Segnaposto contenuto 2"/>
          <p:cNvSpPr>
            <a:spLocks noGrp="1"/>
          </p:cNvSpPr>
          <p:nvPr>
            <p:ph idx="1"/>
          </p:nvPr>
        </p:nvSpPr>
        <p:spPr/>
        <p:txBody>
          <a:bodyPr>
            <a:normAutofit/>
          </a:bodyPr>
          <a:lstStyle/>
          <a:p>
            <a:pPr algn="just"/>
            <a:r>
              <a:rPr lang="it-IT" sz="2000" b="1" dirty="0" err="1"/>
              <a:t>Chasse</a:t>
            </a:r>
            <a:r>
              <a:rPr lang="it-IT" sz="2000" b="1" dirty="0"/>
              <a:t> </a:t>
            </a:r>
            <a:r>
              <a:rPr lang="it-IT" sz="2000" b="1" dirty="0" err="1"/>
              <a:t>aux</a:t>
            </a:r>
            <a:r>
              <a:rPr lang="it-IT" sz="2000" b="1" dirty="0"/>
              <a:t> </a:t>
            </a:r>
            <a:r>
              <a:rPr lang="it-IT" sz="2000" b="1" dirty="0" err="1"/>
              <a:t>sorcières</a:t>
            </a:r>
            <a:endParaRPr lang="it-IT" sz="2000" dirty="0"/>
          </a:p>
          <a:p>
            <a:pPr algn="just"/>
            <a:r>
              <a:rPr lang="it-IT" sz="2000" dirty="0" err="1"/>
              <a:t>Frédérique</a:t>
            </a:r>
            <a:r>
              <a:rPr lang="it-IT" sz="2000" dirty="0"/>
              <a:t> </a:t>
            </a:r>
            <a:r>
              <a:rPr lang="it-IT" sz="2000" dirty="0" err="1"/>
              <a:t>Vidal</a:t>
            </a:r>
            <a:r>
              <a:rPr lang="it-IT" sz="2000" dirty="0"/>
              <a:t> [</a:t>
            </a:r>
            <a:r>
              <a:rPr lang="mr-IN" sz="2000" dirty="0"/>
              <a:t>…</a:t>
            </a:r>
            <a:r>
              <a:rPr lang="it-IT" sz="2000" dirty="0"/>
              <a:t>] </a:t>
            </a:r>
            <a:r>
              <a:rPr lang="it-IT" sz="2000" dirty="0" err="1"/>
              <a:t>avait</a:t>
            </a:r>
            <a:r>
              <a:rPr lang="it-IT" sz="2000" dirty="0"/>
              <a:t> une </a:t>
            </a:r>
            <a:r>
              <a:rPr lang="it-IT" sz="2000" dirty="0" err="1"/>
              <a:t>annonce</a:t>
            </a:r>
            <a:r>
              <a:rPr lang="it-IT" sz="2000" dirty="0"/>
              <a:t> importante à </a:t>
            </a:r>
            <a:r>
              <a:rPr lang="it-IT" sz="2000" dirty="0" err="1"/>
              <a:t>faire</a:t>
            </a:r>
            <a:r>
              <a:rPr lang="it-IT" sz="2000" dirty="0"/>
              <a:t> : la </a:t>
            </a:r>
            <a:r>
              <a:rPr lang="it-IT" sz="2000" dirty="0" err="1"/>
              <a:t>traque</a:t>
            </a:r>
            <a:r>
              <a:rPr lang="it-IT" sz="2000" dirty="0"/>
              <a:t> </a:t>
            </a:r>
            <a:r>
              <a:rPr lang="it-IT" sz="2000" dirty="0" err="1"/>
              <a:t>aux</a:t>
            </a:r>
            <a:r>
              <a:rPr lang="it-IT" sz="2000" dirty="0"/>
              <a:t> </a:t>
            </a:r>
            <a:r>
              <a:rPr lang="it-IT" sz="2000" dirty="0" err="1"/>
              <a:t>chercheurs</a:t>
            </a:r>
            <a:r>
              <a:rPr lang="it-IT" sz="2000" dirty="0"/>
              <a:t> </a:t>
            </a:r>
            <a:r>
              <a:rPr lang="it-IT" sz="2000" b="1" i="1" dirty="0"/>
              <a:t>«</a:t>
            </a:r>
            <a:r>
              <a:rPr lang="it-IT" sz="2000" b="1" i="1" dirty="0" err="1"/>
              <a:t>islamo-gauchistes</a:t>
            </a:r>
            <a:r>
              <a:rPr lang="it-IT" sz="2000" b="1" i="1" dirty="0"/>
              <a:t>»</a:t>
            </a:r>
            <a:r>
              <a:rPr lang="it-IT" sz="2000" b="1" dirty="0"/>
              <a:t> </a:t>
            </a:r>
            <a:r>
              <a:rPr lang="it-IT" sz="2000" dirty="0"/>
              <a:t>via </a:t>
            </a:r>
            <a:r>
              <a:rPr lang="it-IT" sz="2000" b="1" dirty="0"/>
              <a:t>la </a:t>
            </a:r>
            <a:r>
              <a:rPr lang="it-IT" sz="2000" b="1" dirty="0" err="1"/>
              <a:t>commande</a:t>
            </a:r>
            <a:r>
              <a:rPr lang="it-IT" sz="2000" b="1" dirty="0"/>
              <a:t> </a:t>
            </a:r>
            <a:r>
              <a:rPr lang="it-IT" sz="2000" b="1" dirty="0" err="1"/>
              <a:t>au</a:t>
            </a:r>
            <a:r>
              <a:rPr lang="it-IT" sz="2000" b="1" dirty="0"/>
              <a:t> CNRS d’une </a:t>
            </a:r>
            <a:r>
              <a:rPr lang="it-IT" sz="2000" b="1" dirty="0" err="1"/>
              <a:t>enquête</a:t>
            </a:r>
            <a:r>
              <a:rPr lang="it-IT" sz="2000" b="1" dirty="0"/>
              <a:t> </a:t>
            </a:r>
            <a:r>
              <a:rPr lang="it-IT" sz="2000" i="1" dirty="0"/>
              <a:t>«</a:t>
            </a:r>
            <a:r>
              <a:rPr lang="it-IT" sz="2000" i="1" dirty="0" err="1"/>
              <a:t>sur</a:t>
            </a:r>
            <a:r>
              <a:rPr lang="it-IT" sz="2000" i="1" dirty="0"/>
              <a:t> l’ensemble </a:t>
            </a:r>
            <a:r>
              <a:rPr lang="it-IT" sz="2000" i="1" dirty="0" err="1"/>
              <a:t>des</a:t>
            </a:r>
            <a:r>
              <a:rPr lang="it-IT" sz="2000" i="1" dirty="0"/>
              <a:t> </a:t>
            </a:r>
            <a:r>
              <a:rPr lang="it-IT" sz="2000" i="1" dirty="0" err="1"/>
              <a:t>courants</a:t>
            </a:r>
            <a:r>
              <a:rPr lang="it-IT" sz="2000" i="1" dirty="0"/>
              <a:t> de </a:t>
            </a:r>
            <a:r>
              <a:rPr lang="it-IT" sz="2000" i="1" dirty="0" err="1"/>
              <a:t>recherche</a:t>
            </a:r>
            <a:r>
              <a:rPr lang="it-IT" sz="2000" i="1" dirty="0"/>
              <a:t> </a:t>
            </a:r>
            <a:r>
              <a:rPr lang="it-IT" sz="2000" i="1" dirty="0" err="1"/>
              <a:t>sur</a:t>
            </a:r>
            <a:r>
              <a:rPr lang="it-IT" sz="2000" i="1" dirty="0"/>
              <a:t> </a:t>
            </a:r>
            <a:r>
              <a:rPr lang="it-IT" sz="2000" i="1" dirty="0" err="1"/>
              <a:t>ces</a:t>
            </a:r>
            <a:r>
              <a:rPr lang="it-IT" sz="2000" i="1" dirty="0"/>
              <a:t> </a:t>
            </a:r>
            <a:r>
              <a:rPr lang="it-IT" sz="2000" i="1" dirty="0" err="1"/>
              <a:t>sujets</a:t>
            </a:r>
            <a:r>
              <a:rPr lang="it-IT" sz="2000" i="1" dirty="0"/>
              <a:t>» </a:t>
            </a:r>
            <a:r>
              <a:rPr lang="it-IT" sz="2000" dirty="0"/>
              <a:t>pour</a:t>
            </a:r>
            <a:r>
              <a:rPr lang="it-IT" sz="2000" i="1" dirty="0"/>
              <a:t> «distinguer ce qui </a:t>
            </a:r>
            <a:r>
              <a:rPr lang="it-IT" sz="2000" i="1" dirty="0" err="1"/>
              <a:t>relève</a:t>
            </a:r>
            <a:r>
              <a:rPr lang="it-IT" sz="2000" i="1" dirty="0"/>
              <a:t> de la </a:t>
            </a:r>
            <a:r>
              <a:rPr lang="it-IT" sz="2000" i="1" dirty="0" err="1"/>
              <a:t>recherche</a:t>
            </a:r>
            <a:r>
              <a:rPr lang="it-IT" sz="2000" i="1" dirty="0"/>
              <a:t> </a:t>
            </a:r>
            <a:r>
              <a:rPr lang="it-IT" sz="2000" i="1" dirty="0" err="1"/>
              <a:t>académique</a:t>
            </a:r>
            <a:r>
              <a:rPr lang="it-IT" sz="2000" i="1" dirty="0"/>
              <a:t> de ce qui </a:t>
            </a:r>
            <a:r>
              <a:rPr lang="it-IT" sz="2000" i="1" dirty="0" err="1"/>
              <a:t>relève</a:t>
            </a:r>
            <a:r>
              <a:rPr lang="it-IT" sz="2000" i="1" dirty="0"/>
              <a:t> </a:t>
            </a:r>
            <a:r>
              <a:rPr lang="it-IT" sz="2000" i="1" dirty="0" err="1"/>
              <a:t>justement</a:t>
            </a:r>
            <a:r>
              <a:rPr lang="it-IT" sz="2000" i="1" dirty="0"/>
              <a:t> </a:t>
            </a:r>
            <a:r>
              <a:rPr lang="it-IT" sz="2000" i="1" dirty="0" err="1"/>
              <a:t>du</a:t>
            </a:r>
            <a:r>
              <a:rPr lang="it-IT" sz="2000" i="1" dirty="0"/>
              <a:t> </a:t>
            </a:r>
            <a:r>
              <a:rPr lang="it-IT" sz="2000" i="1" dirty="0" err="1"/>
              <a:t>militantisme</a:t>
            </a:r>
            <a:r>
              <a:rPr lang="it-IT" sz="2000" i="1" dirty="0"/>
              <a:t> et de l’opinion»</a:t>
            </a:r>
            <a:r>
              <a:rPr lang="it-IT" sz="2000" dirty="0"/>
              <a:t>. Elle-</a:t>
            </a:r>
            <a:r>
              <a:rPr lang="it-IT" sz="2000" dirty="0" err="1"/>
              <a:t>même</a:t>
            </a:r>
            <a:r>
              <a:rPr lang="it-IT" sz="2000" dirty="0"/>
              <a:t> </a:t>
            </a:r>
            <a:r>
              <a:rPr lang="it-IT" sz="2000" dirty="0" err="1"/>
              <a:t>chercheuse</a:t>
            </a:r>
            <a:r>
              <a:rPr lang="it-IT" sz="2000" dirty="0"/>
              <a:t> en </a:t>
            </a:r>
            <a:r>
              <a:rPr lang="it-IT" sz="2000" dirty="0" err="1"/>
              <a:t>biochimie</a:t>
            </a:r>
            <a:r>
              <a:rPr lang="it-IT" sz="2000" dirty="0"/>
              <a:t> et biologie </a:t>
            </a:r>
            <a:r>
              <a:rPr lang="it-IT" sz="2000" dirty="0" err="1"/>
              <a:t>moléculaire</a:t>
            </a:r>
            <a:r>
              <a:rPr lang="it-IT" sz="2000" dirty="0"/>
              <a:t> et ex-</a:t>
            </a:r>
            <a:r>
              <a:rPr lang="it-IT" sz="2000" dirty="0" err="1"/>
              <a:t>présidente</a:t>
            </a:r>
            <a:r>
              <a:rPr lang="it-IT" sz="2000" dirty="0"/>
              <a:t> de l’</a:t>
            </a:r>
            <a:r>
              <a:rPr lang="it-IT" sz="2000" dirty="0" err="1"/>
              <a:t>université</a:t>
            </a:r>
            <a:r>
              <a:rPr lang="it-IT" sz="2000" dirty="0"/>
              <a:t> de </a:t>
            </a:r>
            <a:r>
              <a:rPr lang="it-IT" sz="2000" dirty="0" err="1"/>
              <a:t>Nice-Sophia-Antipolis</a:t>
            </a:r>
            <a:r>
              <a:rPr lang="it-IT" sz="2000" dirty="0"/>
              <a:t>, la ministre accuse </a:t>
            </a:r>
            <a:r>
              <a:rPr lang="it-IT" sz="2000" i="1" dirty="0"/>
              <a:t>«</a:t>
            </a:r>
            <a:r>
              <a:rPr lang="it-IT" sz="2000" i="1" dirty="0" err="1"/>
              <a:t>certains</a:t>
            </a:r>
            <a:r>
              <a:rPr lang="it-IT" sz="2000" i="1" dirty="0"/>
              <a:t>»</a:t>
            </a:r>
            <a:r>
              <a:rPr lang="it-IT" sz="2000" dirty="0"/>
              <a:t> </a:t>
            </a:r>
            <a:r>
              <a:rPr lang="it-IT" sz="2000" dirty="0" err="1"/>
              <a:t>universitaires</a:t>
            </a:r>
            <a:r>
              <a:rPr lang="it-IT" sz="2000" dirty="0"/>
              <a:t> - </a:t>
            </a:r>
            <a:r>
              <a:rPr lang="it-IT" sz="2000" dirty="0" err="1"/>
              <a:t>certes</a:t>
            </a:r>
            <a:r>
              <a:rPr lang="it-IT" sz="2000" dirty="0"/>
              <a:t> </a:t>
            </a:r>
            <a:r>
              <a:rPr lang="it-IT" sz="2000" i="1" dirty="0"/>
              <a:t>«</a:t>
            </a:r>
            <a:r>
              <a:rPr lang="it-IT" sz="2000" i="1" dirty="0" err="1"/>
              <a:t>minoritaires</a:t>
            </a:r>
            <a:r>
              <a:rPr lang="it-IT" sz="2000" i="1" dirty="0"/>
              <a:t>»</a:t>
            </a:r>
            <a:r>
              <a:rPr lang="it-IT" sz="2000" dirty="0"/>
              <a:t> - d'</a:t>
            </a:r>
            <a:r>
              <a:rPr lang="it-IT" sz="2000" i="1" dirty="0"/>
              <a:t>«</a:t>
            </a:r>
            <a:r>
              <a:rPr lang="it-IT" sz="2000" i="1" dirty="0" err="1"/>
              <a:t>utiliser</a:t>
            </a:r>
            <a:r>
              <a:rPr lang="it-IT" sz="2000" i="1" dirty="0"/>
              <a:t> </a:t>
            </a:r>
            <a:r>
              <a:rPr lang="it-IT" sz="2000" i="1" dirty="0" err="1"/>
              <a:t>leur</a:t>
            </a:r>
            <a:r>
              <a:rPr lang="it-IT" sz="2000" i="1" dirty="0"/>
              <a:t> </a:t>
            </a:r>
            <a:r>
              <a:rPr lang="it-IT" sz="2000" i="1" dirty="0" err="1"/>
              <a:t>titre</a:t>
            </a:r>
            <a:r>
              <a:rPr lang="it-IT" sz="2000" i="1" dirty="0"/>
              <a:t> et l'aura </a:t>
            </a:r>
            <a:r>
              <a:rPr lang="it-IT" sz="2000" i="1" dirty="0" err="1"/>
              <a:t>qu'ils</a:t>
            </a:r>
            <a:r>
              <a:rPr lang="it-IT" sz="2000" i="1" dirty="0"/>
              <a:t> </a:t>
            </a:r>
            <a:r>
              <a:rPr lang="it-IT" sz="2000" i="1" dirty="0" err="1"/>
              <a:t>ont</a:t>
            </a:r>
            <a:r>
              <a:rPr lang="it-IT" sz="2000" i="1" dirty="0"/>
              <a:t> pour </a:t>
            </a:r>
            <a:r>
              <a:rPr lang="it-IT" sz="2000" i="1" dirty="0" err="1"/>
              <a:t>porter</a:t>
            </a:r>
            <a:r>
              <a:rPr lang="it-IT" sz="2000" i="1" dirty="0"/>
              <a:t> </a:t>
            </a:r>
            <a:r>
              <a:rPr lang="it-IT" sz="2000" i="1" dirty="0" err="1"/>
              <a:t>des</a:t>
            </a:r>
            <a:r>
              <a:rPr lang="it-IT" sz="2000" i="1" dirty="0"/>
              <a:t> </a:t>
            </a:r>
            <a:r>
              <a:rPr lang="it-IT" sz="2000" i="1" dirty="0" err="1"/>
              <a:t>idées</a:t>
            </a:r>
            <a:r>
              <a:rPr lang="it-IT" sz="2000" i="1" dirty="0"/>
              <a:t> </a:t>
            </a:r>
            <a:r>
              <a:rPr lang="it-IT" sz="2000" i="1" dirty="0" err="1"/>
              <a:t>radicales</a:t>
            </a:r>
            <a:r>
              <a:rPr lang="it-IT" sz="2000" i="1" dirty="0"/>
              <a:t> </a:t>
            </a:r>
            <a:r>
              <a:rPr lang="it-IT" sz="2000" i="1" dirty="0" err="1"/>
              <a:t>ou</a:t>
            </a:r>
            <a:r>
              <a:rPr lang="it-IT" sz="2000" i="1" dirty="0"/>
              <a:t> </a:t>
            </a:r>
            <a:r>
              <a:rPr lang="it-IT" sz="2000" i="1" dirty="0" err="1"/>
              <a:t>militantes</a:t>
            </a:r>
            <a:r>
              <a:rPr lang="it-IT" sz="2000" i="1" dirty="0"/>
              <a:t> de l'</a:t>
            </a:r>
            <a:r>
              <a:rPr lang="it-IT" sz="2000" i="1" dirty="0" err="1"/>
              <a:t>islamo</a:t>
            </a:r>
            <a:r>
              <a:rPr lang="it-IT" sz="2000" i="1" dirty="0"/>
              <a:t>-gauchisme, en </a:t>
            </a:r>
            <a:r>
              <a:rPr lang="it-IT" sz="2000" i="1" dirty="0" err="1"/>
              <a:t>regardant</a:t>
            </a:r>
            <a:r>
              <a:rPr lang="it-IT" sz="2000" i="1" dirty="0"/>
              <a:t> </a:t>
            </a:r>
            <a:r>
              <a:rPr lang="it-IT" sz="2000" i="1" dirty="0" err="1"/>
              <a:t>toujours</a:t>
            </a:r>
            <a:r>
              <a:rPr lang="it-IT" sz="2000" i="1" dirty="0"/>
              <a:t> tout par le </a:t>
            </a:r>
            <a:r>
              <a:rPr lang="it-IT" sz="2000" i="1" dirty="0" err="1"/>
              <a:t>prisme</a:t>
            </a:r>
            <a:r>
              <a:rPr lang="it-IT" sz="2000" i="1" dirty="0"/>
              <a:t> de </a:t>
            </a:r>
            <a:r>
              <a:rPr lang="it-IT" sz="2000" i="1" dirty="0" err="1"/>
              <a:t>leur</a:t>
            </a:r>
            <a:r>
              <a:rPr lang="it-IT" sz="2000" i="1" dirty="0"/>
              <a:t> </a:t>
            </a:r>
            <a:r>
              <a:rPr lang="it-IT" sz="2000" i="1" dirty="0" err="1"/>
              <a:t>volonté</a:t>
            </a:r>
            <a:r>
              <a:rPr lang="it-IT" sz="2000" i="1" dirty="0"/>
              <a:t> de </a:t>
            </a:r>
            <a:r>
              <a:rPr lang="it-IT" sz="2000" i="1" dirty="0" err="1"/>
              <a:t>diviser</a:t>
            </a:r>
            <a:r>
              <a:rPr lang="it-IT" sz="2000" i="1" dirty="0"/>
              <a:t>, de </a:t>
            </a:r>
            <a:r>
              <a:rPr lang="it-IT" sz="2000" i="1" dirty="0" err="1"/>
              <a:t>fracturer</a:t>
            </a:r>
            <a:r>
              <a:rPr lang="it-IT" sz="2000" i="1" dirty="0"/>
              <a:t>, de </a:t>
            </a:r>
            <a:r>
              <a:rPr lang="it-IT" sz="2000" i="1" dirty="0" err="1"/>
              <a:t>désigner</a:t>
            </a:r>
            <a:r>
              <a:rPr lang="it-IT" sz="2000" i="1" dirty="0"/>
              <a:t> l'</a:t>
            </a:r>
            <a:r>
              <a:rPr lang="it-IT" sz="2000" i="1" dirty="0" err="1"/>
              <a:t>ennemi</a:t>
            </a:r>
            <a:r>
              <a:rPr lang="it-IT" sz="2000" i="1" dirty="0"/>
              <a:t>»</a:t>
            </a:r>
            <a:r>
              <a:rPr lang="it-IT" sz="2000" dirty="0"/>
              <a:t>. </a:t>
            </a:r>
          </a:p>
          <a:p>
            <a:pPr algn="just"/>
            <a:r>
              <a:rPr lang="it-IT" sz="2000" i="1" dirty="0"/>
              <a:t>Libération</a:t>
            </a:r>
            <a:r>
              <a:rPr lang="it-IT" sz="2000" dirty="0"/>
              <a:t> 16 </a:t>
            </a:r>
            <a:r>
              <a:rPr lang="it-IT" sz="2000" dirty="0" err="1"/>
              <a:t>février</a:t>
            </a:r>
            <a:r>
              <a:rPr lang="it-IT" sz="2000" dirty="0"/>
              <a:t> 2021</a:t>
            </a:r>
          </a:p>
          <a:p>
            <a:endParaRPr lang="fr-CA" sz="2000" dirty="0"/>
          </a:p>
        </p:txBody>
      </p:sp>
    </p:spTree>
    <p:extLst>
      <p:ext uri="{BB962C8B-B14F-4D97-AF65-F5344CB8AC3E}">
        <p14:creationId xmlns:p14="http://schemas.microsoft.com/office/powerpoint/2010/main" val="54206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Controverse</a:t>
            </a:r>
          </a:p>
        </p:txBody>
      </p:sp>
      <p:sp>
        <p:nvSpPr>
          <p:cNvPr id="3" name="Segnaposto contenuto 2"/>
          <p:cNvSpPr>
            <a:spLocks noGrp="1"/>
          </p:cNvSpPr>
          <p:nvPr>
            <p:ph idx="1"/>
          </p:nvPr>
        </p:nvSpPr>
        <p:spPr/>
        <p:txBody>
          <a:bodyPr>
            <a:normAutofit/>
          </a:bodyPr>
          <a:lstStyle/>
          <a:p>
            <a:pPr algn="just"/>
            <a:r>
              <a:rPr lang="fr-FR" sz="2400" dirty="0"/>
              <a:t>Conférence des présidents d'université (CPU). Elle a répondu à la ministre de l'Enseignement supérieur et de la Recherche Frédérique Vidal, devenue obsédée par </a:t>
            </a:r>
            <a:r>
              <a:rPr lang="fr-FR" sz="2400" i="1" dirty="0"/>
              <a:t>«l'islamo-gauchisme»</a:t>
            </a:r>
            <a:r>
              <a:rPr lang="fr-FR" sz="2400" dirty="0"/>
              <a:t>. (Hier après-midi à l'Assemblée, cette dernière en a remis une couche, demandant à</a:t>
            </a:r>
            <a:r>
              <a:rPr lang="fr-FR" sz="2400" i="1" dirty="0"/>
              <a:t> «ce que l'on fasse un bilan de l'ensemble des recherches»). </a:t>
            </a:r>
            <a:r>
              <a:rPr lang="fr-FR" sz="2400" dirty="0"/>
              <a:t>La CPU a donc répondu, invitant d'abord la ministre à </a:t>
            </a:r>
            <a:r>
              <a:rPr lang="fr-FR" sz="2400" b="1" dirty="0"/>
              <a:t>laisser la </a:t>
            </a:r>
            <a:r>
              <a:rPr lang="fr-FR" sz="2400" b="1" i="1" dirty="0"/>
              <a:t>«pseudo-notion» </a:t>
            </a:r>
            <a:r>
              <a:rPr lang="fr-FR" sz="2400" b="1" dirty="0"/>
              <a:t>de </a:t>
            </a:r>
            <a:r>
              <a:rPr lang="fr-FR" sz="2400" b="1" i="1" dirty="0"/>
              <a:t>«l’islamo-gauchisme»</a:t>
            </a:r>
            <a:r>
              <a:rPr lang="fr-FR" sz="2400" b="1" dirty="0"/>
              <a:t> </a:t>
            </a:r>
            <a:r>
              <a:rPr lang="fr-FR" sz="2400" b="1" i="1" dirty="0"/>
              <a:t>«aux animateurs de CNEWS»</a:t>
            </a:r>
            <a:r>
              <a:rPr lang="fr-FR" sz="2400" b="1" dirty="0"/>
              <a:t> </a:t>
            </a:r>
            <a:r>
              <a:rPr lang="fr-FR" sz="2400" dirty="0"/>
              <a:t>ou </a:t>
            </a:r>
            <a:r>
              <a:rPr lang="fr-FR" sz="2400" i="1" dirty="0"/>
              <a:t>«à l’extrême droite qui l’a popularisée»,</a:t>
            </a:r>
            <a:r>
              <a:rPr lang="fr-FR" sz="2400" dirty="0"/>
              <a:t> puis appelant à </a:t>
            </a:r>
            <a:r>
              <a:rPr lang="fr-FR" sz="2400" i="1" dirty="0"/>
              <a:t>«élever le débat»</a:t>
            </a:r>
            <a:r>
              <a:rPr lang="fr-FR" sz="2400" dirty="0"/>
              <a:t>. </a:t>
            </a:r>
            <a:endParaRPr lang="it-IT" sz="2400" dirty="0"/>
          </a:p>
        </p:txBody>
      </p:sp>
    </p:spTree>
    <p:extLst>
      <p:ext uri="{BB962C8B-B14F-4D97-AF65-F5344CB8AC3E}">
        <p14:creationId xmlns:p14="http://schemas.microsoft.com/office/powerpoint/2010/main" val="1219438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Controverse</a:t>
            </a:r>
          </a:p>
        </p:txBody>
      </p:sp>
      <p:sp>
        <p:nvSpPr>
          <p:cNvPr id="3" name="Segnaposto contenuto 2"/>
          <p:cNvSpPr>
            <a:spLocks noGrp="1"/>
          </p:cNvSpPr>
          <p:nvPr>
            <p:ph idx="1"/>
          </p:nvPr>
        </p:nvSpPr>
        <p:spPr/>
        <p:txBody>
          <a:bodyPr>
            <a:normAutofit/>
          </a:bodyPr>
          <a:lstStyle/>
          <a:p>
            <a:pPr algn="just"/>
            <a:r>
              <a:rPr lang="fr-FR" i="1" dirty="0"/>
              <a:t>«Si le gouvernement a besoin d’analyses, de contradictions, de discours scientifiques étayés pour l’aider à </a:t>
            </a:r>
            <a:r>
              <a:rPr lang="fr-FR" b="1" i="1" dirty="0"/>
              <a:t>sortir des représentations caricaturales et des arguties de café du commerce</a:t>
            </a:r>
            <a:r>
              <a:rPr lang="fr-FR" i="1" dirty="0"/>
              <a:t>, les universités se tiennent à sa disposition. Le débat politique n’est par principe pas un débat scientifique : il ne doit pas pour autant </a:t>
            </a:r>
            <a:r>
              <a:rPr lang="fr-FR" b="1" i="1" dirty="0"/>
              <a:t>conduire à raconter n’importe quoi</a:t>
            </a:r>
            <a:r>
              <a:rPr lang="fr-FR" i="1" dirty="0"/>
              <a:t>.»</a:t>
            </a:r>
            <a:r>
              <a:rPr lang="fr-FR" dirty="0"/>
              <a:t> </a:t>
            </a:r>
          </a:p>
          <a:p>
            <a:pPr algn="just"/>
            <a:r>
              <a:rPr lang="fr-FR" dirty="0"/>
              <a:t>La sortie de Vidal a irrité jusqu’à l’aile gauche de la </a:t>
            </a:r>
            <a:r>
              <a:rPr lang="fr-FR" dirty="0" err="1"/>
              <a:t>majo</a:t>
            </a:r>
            <a:r>
              <a:rPr lang="fr-FR" dirty="0"/>
              <a:t>, le député LREM Sacha </a:t>
            </a:r>
            <a:r>
              <a:rPr lang="fr-FR" dirty="0" err="1"/>
              <a:t>Houlié</a:t>
            </a:r>
            <a:r>
              <a:rPr lang="fr-FR" dirty="0"/>
              <a:t> pointant auprès de </a:t>
            </a:r>
            <a:r>
              <a:rPr lang="fr-FR" i="1" dirty="0"/>
              <a:t>Brain</a:t>
            </a:r>
            <a:r>
              <a:rPr lang="fr-FR" dirty="0"/>
              <a:t> les</a:t>
            </a:r>
            <a:r>
              <a:rPr lang="fr-FR" i="1" dirty="0"/>
              <a:t> «autres priorités concernant les universités : la réouverture des universités, la tenue des cours, la précarité des étudiants, le soutien psychologique»</a:t>
            </a:r>
            <a:r>
              <a:rPr lang="fr-FR" dirty="0"/>
              <a:t>. </a:t>
            </a:r>
            <a:endParaRPr lang="it-IT" sz="2400" dirty="0"/>
          </a:p>
        </p:txBody>
      </p:sp>
    </p:spTree>
    <p:extLst>
      <p:ext uri="{BB962C8B-B14F-4D97-AF65-F5344CB8AC3E}">
        <p14:creationId xmlns:p14="http://schemas.microsoft.com/office/powerpoint/2010/main" val="664097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Controverse</a:t>
            </a:r>
            <a:endParaRPr lang="fr-CA" sz="2800" dirty="0"/>
          </a:p>
        </p:txBody>
      </p:sp>
      <p:sp>
        <p:nvSpPr>
          <p:cNvPr id="3" name="Segnaposto contenuto 2"/>
          <p:cNvSpPr>
            <a:spLocks noGrp="1"/>
          </p:cNvSpPr>
          <p:nvPr>
            <p:ph idx="1"/>
          </p:nvPr>
        </p:nvSpPr>
        <p:spPr/>
        <p:txBody>
          <a:bodyPr>
            <a:normAutofit/>
          </a:bodyPr>
          <a:lstStyle/>
          <a:p>
            <a:pPr algn="just"/>
            <a:r>
              <a:rPr lang="fr-CA" sz="2400" dirty="0"/>
              <a:t>Une grande partie du corps d'enseignants-chercheurs a dénoncé cette demande [enquête au CRS] , jugeant qu'il s'agissait d'une atteinte à «la liberté académique». </a:t>
            </a:r>
          </a:p>
          <a:p>
            <a:pPr algn="just"/>
            <a:r>
              <a:rPr lang="fr-CA" sz="2400" dirty="0"/>
              <a:t>Lors du Conseil des ministres de mercredi, Emmanuel </a:t>
            </a:r>
            <a:r>
              <a:rPr lang="fr-CA" sz="2400" dirty="0" err="1"/>
              <a:t>Macron</a:t>
            </a:r>
            <a:r>
              <a:rPr lang="fr-CA" sz="2400" dirty="0"/>
              <a:t> a également recadré Frédérique Vidal, rappelant son «attachement absolu à l'indépendance des enseignants-chercheurs», selon des propos rapportés par Gabriel </a:t>
            </a:r>
            <a:r>
              <a:rPr lang="fr-CA" sz="2400" dirty="0" err="1"/>
              <a:t>Attal</a:t>
            </a:r>
            <a:r>
              <a:rPr lang="fr-CA" sz="2400" dirty="0"/>
              <a:t> lors du point presse qui suivait le Conseil. «La priorité pour le gouvernement, c'est évidemment la situation des étudiants dans la crise sanitaire», a-t-il ajouté.</a:t>
            </a:r>
          </a:p>
          <a:p>
            <a:r>
              <a:rPr lang="fr-CA" sz="2400" i="1" dirty="0"/>
              <a:t>Le Figaro</a:t>
            </a:r>
            <a:r>
              <a:rPr lang="fr-CA" sz="2400" dirty="0"/>
              <a:t>, 19 février 2021</a:t>
            </a:r>
          </a:p>
        </p:txBody>
      </p:sp>
    </p:spTree>
    <p:extLst>
      <p:ext uri="{BB962C8B-B14F-4D97-AF65-F5344CB8AC3E}">
        <p14:creationId xmlns:p14="http://schemas.microsoft.com/office/powerpoint/2010/main" val="3002580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br>
              <a:rPr lang="fr-CA" sz="2800" dirty="0"/>
            </a:br>
            <a:r>
              <a:rPr lang="fr-CA" sz="2800" dirty="0"/>
              <a:t>Un mot qui fait débat</a:t>
            </a:r>
          </a:p>
        </p:txBody>
      </p:sp>
      <p:sp>
        <p:nvSpPr>
          <p:cNvPr id="3" name="Segnaposto contenuto 2"/>
          <p:cNvSpPr>
            <a:spLocks noGrp="1"/>
          </p:cNvSpPr>
          <p:nvPr>
            <p:ph idx="1"/>
          </p:nvPr>
        </p:nvSpPr>
        <p:spPr/>
        <p:txBody>
          <a:bodyPr>
            <a:normAutofit fontScale="92500"/>
          </a:bodyPr>
          <a:lstStyle/>
          <a:p>
            <a:pPr algn="just"/>
            <a:r>
              <a:rPr lang="it-IT" sz="2400" b="1" dirty="0"/>
              <a:t>« </a:t>
            </a:r>
            <a:r>
              <a:rPr lang="it-IT" sz="2400" b="1" dirty="0" err="1"/>
              <a:t>Islamo</a:t>
            </a:r>
            <a:r>
              <a:rPr lang="it-IT" sz="2400" b="1" dirty="0"/>
              <a:t>-gauchisme » : </a:t>
            </a:r>
            <a:r>
              <a:rPr lang="it-IT" sz="2400" b="1" dirty="0" err="1"/>
              <a:t>Frédérique</a:t>
            </a:r>
            <a:r>
              <a:rPr lang="it-IT" sz="2400" b="1" dirty="0"/>
              <a:t> </a:t>
            </a:r>
            <a:r>
              <a:rPr lang="it-IT" sz="2400" b="1" dirty="0" err="1"/>
              <a:t>Vidal</a:t>
            </a:r>
            <a:r>
              <a:rPr lang="it-IT" sz="2400" b="1" dirty="0"/>
              <a:t> </a:t>
            </a:r>
            <a:r>
              <a:rPr lang="it-IT" sz="2400" b="1" dirty="0" err="1"/>
              <a:t>suscite</a:t>
            </a:r>
            <a:r>
              <a:rPr lang="it-IT" sz="2400" b="1" dirty="0"/>
              <a:t> un </a:t>
            </a:r>
            <a:r>
              <a:rPr lang="it-IT" sz="2400" b="1" dirty="0" err="1"/>
              <a:t>tollé</a:t>
            </a:r>
            <a:r>
              <a:rPr lang="it-IT" sz="2400" b="1" dirty="0"/>
              <a:t> </a:t>
            </a:r>
            <a:r>
              <a:rPr lang="it-IT" sz="2400" b="1" dirty="0" err="1"/>
              <a:t>dans</a:t>
            </a:r>
            <a:r>
              <a:rPr lang="it-IT" sz="2400" b="1" dirty="0"/>
              <a:t> le monde </a:t>
            </a:r>
            <a:r>
              <a:rPr lang="it-IT" sz="2400" b="1" dirty="0" err="1"/>
              <a:t>universitaire</a:t>
            </a:r>
            <a:r>
              <a:rPr lang="it-IT" sz="2400" b="1" dirty="0"/>
              <a:t> et un </a:t>
            </a:r>
            <a:r>
              <a:rPr lang="it-IT" sz="2400" b="1" dirty="0" err="1"/>
              <a:t>malaise</a:t>
            </a:r>
            <a:r>
              <a:rPr lang="it-IT" sz="2400" b="1" dirty="0"/>
              <a:t> </a:t>
            </a:r>
            <a:r>
              <a:rPr lang="it-IT" sz="2400" b="1" dirty="0" err="1"/>
              <a:t>au</a:t>
            </a:r>
            <a:r>
              <a:rPr lang="it-IT" sz="2400" b="1" dirty="0"/>
              <a:t> </a:t>
            </a:r>
            <a:r>
              <a:rPr lang="it-IT" sz="2400" b="1" dirty="0" err="1"/>
              <a:t>sein</a:t>
            </a:r>
            <a:r>
              <a:rPr lang="it-IT" sz="2400" b="1" dirty="0"/>
              <a:t> de la </a:t>
            </a:r>
            <a:r>
              <a:rPr lang="it-IT" sz="2400" b="1" dirty="0" err="1"/>
              <a:t>majorité</a:t>
            </a:r>
            <a:endParaRPr lang="it-IT" sz="2400" b="1" dirty="0"/>
          </a:p>
          <a:p>
            <a:pPr algn="just"/>
            <a:r>
              <a:rPr lang="it-IT" sz="2400" dirty="0" err="1"/>
              <a:t>Mandaté</a:t>
            </a:r>
            <a:r>
              <a:rPr lang="it-IT" sz="2400" dirty="0"/>
              <a:t> par la ministre de l’</a:t>
            </a:r>
            <a:r>
              <a:rPr lang="it-IT" sz="2400" dirty="0" err="1"/>
              <a:t>enseignement</a:t>
            </a:r>
            <a:r>
              <a:rPr lang="it-IT" sz="2400" dirty="0"/>
              <a:t> </a:t>
            </a:r>
            <a:r>
              <a:rPr lang="it-IT" sz="2400" dirty="0" err="1"/>
              <a:t>supérieur</a:t>
            </a:r>
            <a:r>
              <a:rPr lang="it-IT" sz="2400" dirty="0"/>
              <a:t> et de la </a:t>
            </a:r>
            <a:r>
              <a:rPr lang="it-IT" sz="2400" dirty="0" err="1"/>
              <a:t>recherche</a:t>
            </a:r>
            <a:r>
              <a:rPr lang="it-IT" sz="2400" dirty="0"/>
              <a:t> pour </a:t>
            </a:r>
            <a:r>
              <a:rPr lang="it-IT" sz="2400" dirty="0" err="1"/>
              <a:t>mener</a:t>
            </a:r>
            <a:r>
              <a:rPr lang="it-IT" sz="2400" dirty="0"/>
              <a:t> une « </a:t>
            </a:r>
            <a:r>
              <a:rPr lang="it-IT" sz="2400" dirty="0" err="1"/>
              <a:t>étude</a:t>
            </a:r>
            <a:r>
              <a:rPr lang="it-IT" sz="2400" dirty="0"/>
              <a:t> » </a:t>
            </a:r>
            <a:r>
              <a:rPr lang="it-IT" sz="2400" dirty="0" err="1"/>
              <a:t>sur</a:t>
            </a:r>
            <a:r>
              <a:rPr lang="it-IT" sz="2400" dirty="0"/>
              <a:t> l’« </a:t>
            </a:r>
            <a:r>
              <a:rPr lang="it-IT" sz="2400" dirty="0" err="1"/>
              <a:t>islamo</a:t>
            </a:r>
            <a:r>
              <a:rPr lang="it-IT" sz="2400" dirty="0"/>
              <a:t>-gauchisme » </a:t>
            </a:r>
            <a:r>
              <a:rPr lang="it-IT" sz="2400" dirty="0" err="1"/>
              <a:t>dans</a:t>
            </a:r>
            <a:r>
              <a:rPr lang="it-IT" sz="2400" dirty="0"/>
              <a:t> </a:t>
            </a:r>
            <a:r>
              <a:rPr lang="it-IT" sz="2400" dirty="0" err="1"/>
              <a:t>les</a:t>
            </a:r>
            <a:r>
              <a:rPr lang="it-IT" sz="2400" dirty="0"/>
              <a:t> </a:t>
            </a:r>
            <a:r>
              <a:rPr lang="it-IT" sz="2400" dirty="0" err="1"/>
              <a:t>universités</a:t>
            </a:r>
            <a:r>
              <a:rPr lang="it-IT" sz="2400" dirty="0"/>
              <a:t>, le CNRS a </a:t>
            </a:r>
            <a:r>
              <a:rPr lang="it-IT" sz="2400" dirty="0" err="1"/>
              <a:t>condamné</a:t>
            </a:r>
            <a:r>
              <a:rPr lang="it-IT" sz="2400" dirty="0"/>
              <a:t> « </a:t>
            </a:r>
            <a:r>
              <a:rPr lang="it-IT" sz="2400" dirty="0" err="1"/>
              <a:t>les</a:t>
            </a:r>
            <a:r>
              <a:rPr lang="it-IT" sz="2400" dirty="0"/>
              <a:t> </a:t>
            </a:r>
            <a:r>
              <a:rPr lang="it-IT" sz="2400" dirty="0" err="1"/>
              <a:t>tentatives</a:t>
            </a:r>
            <a:r>
              <a:rPr lang="it-IT" sz="2400" dirty="0"/>
              <a:t> de </a:t>
            </a:r>
            <a:r>
              <a:rPr lang="it-IT" sz="2400" dirty="0" err="1"/>
              <a:t>délégitimation</a:t>
            </a:r>
            <a:r>
              <a:rPr lang="it-IT" sz="2400" dirty="0"/>
              <a:t> de </a:t>
            </a:r>
            <a:r>
              <a:rPr lang="it-IT" sz="2400" dirty="0" err="1"/>
              <a:t>différents</a:t>
            </a:r>
            <a:r>
              <a:rPr lang="it-IT" sz="2400" dirty="0"/>
              <a:t> </a:t>
            </a:r>
            <a:r>
              <a:rPr lang="it-IT" sz="2400" dirty="0" err="1"/>
              <a:t>champs</a:t>
            </a:r>
            <a:r>
              <a:rPr lang="it-IT" sz="2400" dirty="0"/>
              <a:t> de la </a:t>
            </a:r>
            <a:r>
              <a:rPr lang="it-IT" sz="2400" dirty="0" err="1"/>
              <a:t>recherche</a:t>
            </a:r>
            <a:r>
              <a:rPr lang="it-IT" sz="2400" dirty="0"/>
              <a:t> ». </a:t>
            </a:r>
          </a:p>
          <a:p>
            <a:r>
              <a:rPr lang="fr-CA" sz="2400" i="1" dirty="0"/>
              <a:t>Le Monde </a:t>
            </a:r>
            <a:r>
              <a:rPr lang="fr-CA" sz="2400" dirty="0"/>
              <a:t>18 février 2021</a:t>
            </a:r>
          </a:p>
          <a:p>
            <a:pPr algn="just"/>
            <a:r>
              <a:rPr lang="fr-CA" sz="2400" b="1" dirty="0"/>
              <a:t>« Islamo-gauchisme » : les appels à la démission de Frédérique Vidal se multiplient</a:t>
            </a:r>
          </a:p>
          <a:p>
            <a:pPr algn="just"/>
            <a:r>
              <a:rPr lang="fr-CA" sz="2400" dirty="0"/>
              <a:t>« Avec ses déclarations, Frédérique Vidal a démontré sa totale inculture et sa profonde ignorance de la recherche en sciences sociales », estime l’économiste Thomas Piketty, interrogé par « Libération ».</a:t>
            </a:r>
          </a:p>
          <a:p>
            <a:pPr algn="just"/>
            <a:r>
              <a:rPr lang="fr-CA" sz="2400" i="1" dirty="0"/>
              <a:t>Le Nouvel </a:t>
            </a:r>
            <a:r>
              <a:rPr lang="fr-CA" sz="2400" i="1" dirty="0" err="1"/>
              <a:t>Obs</a:t>
            </a:r>
            <a:r>
              <a:rPr lang="fr-CA" sz="2400" i="1" dirty="0"/>
              <a:t> </a:t>
            </a:r>
            <a:r>
              <a:rPr lang="fr-CA" sz="2400" dirty="0"/>
              <a:t>18 février 2021</a:t>
            </a:r>
          </a:p>
          <a:p>
            <a:endParaRPr lang="fr-CA" sz="2400" dirty="0"/>
          </a:p>
        </p:txBody>
      </p:sp>
    </p:spTree>
    <p:extLst>
      <p:ext uri="{BB962C8B-B14F-4D97-AF65-F5344CB8AC3E}">
        <p14:creationId xmlns:p14="http://schemas.microsoft.com/office/powerpoint/2010/main" val="3969843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
            </a:r>
            <a:br>
              <a:rPr lang="fr-CA" sz="2800" dirty="0"/>
            </a:br>
            <a:r>
              <a:rPr lang="fr-CA" sz="2800" dirty="0"/>
              <a:t>Une pétition contre la Ministre</a:t>
            </a:r>
            <a:br>
              <a:rPr lang="fr-CA" sz="2800" dirty="0"/>
            </a:br>
            <a:r>
              <a:rPr lang="fr-CA" sz="2800" dirty="0"/>
              <a:t>dans </a:t>
            </a:r>
            <a:r>
              <a:rPr lang="fr-CA" sz="2800" i="1" dirty="0"/>
              <a:t>Le Monde</a:t>
            </a:r>
            <a:r>
              <a:rPr lang="fr-CA" sz="2800" dirty="0"/>
              <a:t>, le 20 février 2012</a:t>
            </a:r>
            <a:br>
              <a:rPr lang="fr-CA" sz="2800" dirty="0"/>
            </a:br>
            <a:r>
              <a:rPr lang="fr-CA" sz="2800" dirty="0"/>
              <a:t/>
            </a:r>
            <a:br>
              <a:rPr lang="fr-CA" sz="2800" dirty="0"/>
            </a:br>
            <a:endParaRPr lang="fr-CA" sz="2800" dirty="0"/>
          </a:p>
        </p:txBody>
      </p:sp>
      <p:sp>
        <p:nvSpPr>
          <p:cNvPr id="3" name="Segnaposto contenuto 2"/>
          <p:cNvSpPr>
            <a:spLocks noGrp="1"/>
          </p:cNvSpPr>
          <p:nvPr>
            <p:ph idx="1"/>
          </p:nvPr>
        </p:nvSpPr>
        <p:spPr/>
        <p:txBody>
          <a:bodyPr>
            <a:normAutofit/>
          </a:bodyPr>
          <a:lstStyle/>
          <a:p>
            <a:r>
              <a:rPr lang="fr-CA" sz="2400" dirty="0"/>
              <a:t>« Islamo-gauchisme » : « Nous, universitaires et chercheurs, demandons avec force la démission de Frédérique Vidal »</a:t>
            </a:r>
          </a:p>
          <a:p>
            <a:endParaRPr lang="fr-CA" sz="2400" dirty="0"/>
          </a:p>
          <a:p>
            <a:pPr algn="just"/>
            <a:r>
              <a:rPr lang="fr-CA" sz="2400" dirty="0"/>
              <a:t>Plus de 600 membres du personnel de l’enseignement supérieur et de la recherche, dont l’économiste Thomas Piketty et la sociologue Dominique </a:t>
            </a:r>
            <a:r>
              <a:rPr lang="fr-CA" sz="2400" dirty="0" err="1"/>
              <a:t>Méda</a:t>
            </a:r>
            <a:r>
              <a:rPr lang="fr-CA" sz="2400" dirty="0"/>
              <a:t>, dénoncent, dans une tribune au « Monde », la « chasse aux sorcières » menée selon eux par leur ministre.</a:t>
            </a:r>
          </a:p>
          <a:p>
            <a:pPr marL="0" indent="0">
              <a:buNone/>
            </a:pPr>
            <a:r>
              <a:rPr lang="fr-CA" sz="2400" dirty="0"/>
              <a:t> </a:t>
            </a:r>
          </a:p>
        </p:txBody>
      </p:sp>
    </p:spTree>
    <p:extLst>
      <p:ext uri="{BB962C8B-B14F-4D97-AF65-F5344CB8AC3E}">
        <p14:creationId xmlns:p14="http://schemas.microsoft.com/office/powerpoint/2010/main" val="2029069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Bataille politique</a:t>
            </a:r>
          </a:p>
        </p:txBody>
      </p:sp>
      <p:sp>
        <p:nvSpPr>
          <p:cNvPr id="3" name="Segnaposto contenuto 2"/>
          <p:cNvSpPr>
            <a:spLocks noGrp="1"/>
          </p:cNvSpPr>
          <p:nvPr>
            <p:ph idx="1"/>
          </p:nvPr>
        </p:nvSpPr>
        <p:spPr/>
        <p:txBody>
          <a:bodyPr>
            <a:normAutofit/>
          </a:bodyPr>
          <a:lstStyle/>
          <a:p>
            <a:r>
              <a:rPr lang="it-IT" sz="2400" b="1" dirty="0" err="1"/>
              <a:t>Les</a:t>
            </a:r>
            <a:r>
              <a:rPr lang="it-IT" sz="2400" b="1" dirty="0"/>
              <a:t> </a:t>
            </a:r>
            <a:r>
              <a:rPr lang="it-IT" sz="2400" b="1" dirty="0" err="1"/>
              <a:t>leçons</a:t>
            </a:r>
            <a:r>
              <a:rPr lang="it-IT" sz="2400" b="1" dirty="0"/>
              <a:t> de </a:t>
            </a:r>
            <a:r>
              <a:rPr lang="it-IT" sz="2400" b="1" dirty="0" err="1"/>
              <a:t>Vidal</a:t>
            </a:r>
            <a:endParaRPr lang="it-IT" sz="2400" b="1" dirty="0"/>
          </a:p>
          <a:p>
            <a:pPr algn="just"/>
            <a:r>
              <a:rPr lang="it-IT" sz="2400" dirty="0" err="1"/>
              <a:t>Avec</a:t>
            </a:r>
            <a:r>
              <a:rPr lang="it-IT" sz="2400" dirty="0"/>
              <a:t> </a:t>
            </a:r>
            <a:r>
              <a:rPr lang="it-IT" sz="2400" dirty="0" err="1"/>
              <a:t>ses</a:t>
            </a:r>
            <a:r>
              <a:rPr lang="it-IT" sz="2400" dirty="0"/>
              <a:t> </a:t>
            </a:r>
            <a:r>
              <a:rPr lang="it-IT" sz="2400" dirty="0" err="1"/>
              <a:t>sorties</a:t>
            </a:r>
            <a:r>
              <a:rPr lang="it-IT" sz="2400" dirty="0"/>
              <a:t> </a:t>
            </a:r>
            <a:r>
              <a:rPr lang="it-IT" sz="2400" dirty="0" err="1"/>
              <a:t>sur</a:t>
            </a:r>
            <a:r>
              <a:rPr lang="it-IT" sz="2400" dirty="0"/>
              <a:t> «</a:t>
            </a:r>
            <a:r>
              <a:rPr lang="it-IT" sz="2400" dirty="0" err="1"/>
              <a:t>l’islamo</a:t>
            </a:r>
            <a:r>
              <a:rPr lang="it-IT" sz="2400" dirty="0"/>
              <a:t>-gauchisme» </a:t>
            </a:r>
            <a:r>
              <a:rPr lang="it-IT" sz="2400" dirty="0" err="1"/>
              <a:t>cette</a:t>
            </a:r>
            <a:r>
              <a:rPr lang="it-IT" sz="2400" dirty="0"/>
              <a:t> </a:t>
            </a:r>
            <a:r>
              <a:rPr lang="it-IT" sz="2400" dirty="0" err="1"/>
              <a:t>semaine</a:t>
            </a:r>
            <a:r>
              <a:rPr lang="it-IT" sz="2400" dirty="0"/>
              <a:t>, la ministre </a:t>
            </a:r>
            <a:r>
              <a:rPr lang="it-IT" sz="2400" dirty="0" err="1"/>
              <a:t>déléguée</a:t>
            </a:r>
            <a:r>
              <a:rPr lang="it-IT" sz="2400" dirty="0"/>
              <a:t> à l’</a:t>
            </a:r>
            <a:r>
              <a:rPr lang="it-IT" sz="2400" dirty="0" err="1"/>
              <a:t>Enseignement</a:t>
            </a:r>
            <a:r>
              <a:rPr lang="it-IT" sz="2400" dirty="0"/>
              <a:t> </a:t>
            </a:r>
            <a:r>
              <a:rPr lang="it-IT" sz="2400" dirty="0" err="1"/>
              <a:t>supérieur</a:t>
            </a:r>
            <a:r>
              <a:rPr lang="it-IT" sz="2400" dirty="0"/>
              <a:t> </a:t>
            </a:r>
            <a:r>
              <a:rPr lang="it-IT" sz="2400" dirty="0" err="1"/>
              <a:t>fait</a:t>
            </a:r>
            <a:r>
              <a:rPr lang="it-IT" sz="2400" dirty="0"/>
              <a:t> </a:t>
            </a:r>
            <a:r>
              <a:rPr lang="it-IT" sz="2400" dirty="0" err="1"/>
              <a:t>surtout</a:t>
            </a:r>
            <a:r>
              <a:rPr lang="it-IT" sz="2400" dirty="0"/>
              <a:t> </a:t>
            </a:r>
            <a:r>
              <a:rPr lang="it-IT" sz="2400" dirty="0" err="1"/>
              <a:t>les</a:t>
            </a:r>
            <a:r>
              <a:rPr lang="it-IT" sz="2400" dirty="0"/>
              <a:t> </a:t>
            </a:r>
            <a:r>
              <a:rPr lang="it-IT" sz="2400" dirty="0" err="1"/>
              <a:t>affaires</a:t>
            </a:r>
            <a:r>
              <a:rPr lang="it-IT" sz="2400" dirty="0"/>
              <a:t> de </a:t>
            </a:r>
            <a:r>
              <a:rPr lang="it-IT" sz="2400" dirty="0" err="1"/>
              <a:t>ses</a:t>
            </a:r>
            <a:r>
              <a:rPr lang="it-IT" sz="2400" dirty="0"/>
              <a:t> </a:t>
            </a:r>
            <a:r>
              <a:rPr lang="it-IT" sz="2400" dirty="0" err="1"/>
              <a:t>collègues</a:t>
            </a:r>
            <a:r>
              <a:rPr lang="it-IT" sz="2400" dirty="0"/>
              <a:t> de l’</a:t>
            </a:r>
            <a:r>
              <a:rPr lang="it-IT" sz="2400" dirty="0" err="1"/>
              <a:t>Education</a:t>
            </a:r>
            <a:r>
              <a:rPr lang="it-IT" sz="2400" dirty="0"/>
              <a:t> et de l’</a:t>
            </a:r>
            <a:r>
              <a:rPr lang="it-IT" sz="2400" dirty="0" err="1"/>
              <a:t>Intérieur</a:t>
            </a:r>
            <a:r>
              <a:rPr lang="it-IT" sz="2400" dirty="0"/>
              <a:t>. Une femme se </a:t>
            </a:r>
            <a:r>
              <a:rPr lang="it-IT" sz="2400" dirty="0" err="1"/>
              <a:t>grille</a:t>
            </a:r>
            <a:r>
              <a:rPr lang="it-IT" sz="2400" dirty="0"/>
              <a:t>. </a:t>
            </a:r>
            <a:r>
              <a:rPr lang="it-IT" sz="2400" dirty="0" err="1"/>
              <a:t>Des</a:t>
            </a:r>
            <a:r>
              <a:rPr lang="it-IT" sz="2400" dirty="0"/>
              <a:t> </a:t>
            </a:r>
            <a:r>
              <a:rPr lang="it-IT" sz="2400" dirty="0" err="1"/>
              <a:t>hommes</a:t>
            </a:r>
            <a:r>
              <a:rPr lang="it-IT" sz="2400" dirty="0"/>
              <a:t> </a:t>
            </a:r>
            <a:r>
              <a:rPr lang="it-IT" sz="2400" dirty="0" err="1"/>
              <a:t>engrangent</a:t>
            </a:r>
            <a:r>
              <a:rPr lang="it-IT" sz="2400" dirty="0"/>
              <a:t>.</a:t>
            </a:r>
          </a:p>
          <a:p>
            <a:pPr algn="just"/>
            <a:r>
              <a:rPr lang="it-IT" sz="2400" dirty="0"/>
              <a:t>La </a:t>
            </a:r>
            <a:r>
              <a:rPr lang="it-IT" sz="2400" dirty="0" err="1"/>
              <a:t>chose</a:t>
            </a:r>
            <a:r>
              <a:rPr lang="it-IT" sz="2400" dirty="0"/>
              <a:t> se </a:t>
            </a:r>
            <a:r>
              <a:rPr lang="it-IT" sz="2400" dirty="0" err="1"/>
              <a:t>répète</a:t>
            </a:r>
            <a:r>
              <a:rPr lang="it-IT" sz="2400" dirty="0"/>
              <a:t> </a:t>
            </a:r>
            <a:r>
              <a:rPr lang="it-IT" sz="2400" dirty="0" err="1"/>
              <a:t>souvent</a:t>
            </a:r>
            <a:r>
              <a:rPr lang="it-IT" sz="2400" dirty="0"/>
              <a:t> </a:t>
            </a:r>
            <a:r>
              <a:rPr lang="it-IT" sz="2400" dirty="0" err="1"/>
              <a:t>sous</a:t>
            </a:r>
            <a:r>
              <a:rPr lang="it-IT" sz="2400" dirty="0"/>
              <a:t> ce </a:t>
            </a:r>
            <a:r>
              <a:rPr lang="it-IT" sz="2400" dirty="0" err="1"/>
              <a:t>quinquennat</a:t>
            </a:r>
            <a:r>
              <a:rPr lang="it-IT" sz="2400" dirty="0"/>
              <a:t>. Une ministre femme, </a:t>
            </a:r>
            <a:r>
              <a:rPr lang="it-IT" sz="2400" dirty="0" err="1"/>
              <a:t>issue</a:t>
            </a:r>
            <a:r>
              <a:rPr lang="it-IT" sz="2400" dirty="0"/>
              <a:t> de la </a:t>
            </a:r>
            <a:r>
              <a:rPr lang="it-IT" sz="2400" dirty="0" err="1"/>
              <a:t>société</a:t>
            </a:r>
            <a:r>
              <a:rPr lang="it-IT" sz="2400" dirty="0"/>
              <a:t> civile (</a:t>
            </a:r>
            <a:r>
              <a:rPr lang="it-IT" sz="2400" dirty="0" err="1"/>
              <a:t>donc</a:t>
            </a:r>
            <a:r>
              <a:rPr lang="it-IT" sz="2400" dirty="0"/>
              <a:t> non-</a:t>
            </a:r>
            <a:r>
              <a:rPr lang="it-IT" sz="2400" dirty="0" err="1"/>
              <a:t>politique</a:t>
            </a:r>
            <a:r>
              <a:rPr lang="it-IT" sz="2400" dirty="0"/>
              <a:t>) qui monte en première </a:t>
            </a:r>
            <a:r>
              <a:rPr lang="it-IT" sz="2400" dirty="0" err="1"/>
              <a:t>ligne</a:t>
            </a:r>
            <a:r>
              <a:rPr lang="it-IT" sz="2400" dirty="0"/>
              <a:t> pour </a:t>
            </a:r>
            <a:r>
              <a:rPr lang="it-IT" sz="2400" dirty="0" err="1"/>
              <a:t>faire</a:t>
            </a:r>
            <a:r>
              <a:rPr lang="it-IT" sz="2400" dirty="0"/>
              <a:t> </a:t>
            </a:r>
            <a:r>
              <a:rPr lang="it-IT" sz="2400" dirty="0" err="1"/>
              <a:t>les</a:t>
            </a:r>
            <a:r>
              <a:rPr lang="it-IT" sz="2400" dirty="0"/>
              <a:t> </a:t>
            </a:r>
            <a:r>
              <a:rPr lang="it-IT" sz="2400" dirty="0" err="1"/>
              <a:t>affaires</a:t>
            </a:r>
            <a:r>
              <a:rPr lang="it-IT" sz="2400" dirty="0"/>
              <a:t> </a:t>
            </a:r>
            <a:r>
              <a:rPr lang="it-IT" sz="2400" dirty="0" err="1"/>
              <a:t>politiciennes</a:t>
            </a:r>
            <a:r>
              <a:rPr lang="it-IT" sz="2400" dirty="0"/>
              <a:t> de </a:t>
            </a:r>
            <a:r>
              <a:rPr lang="it-IT" sz="2400" dirty="0" err="1"/>
              <a:t>ses</a:t>
            </a:r>
            <a:r>
              <a:rPr lang="it-IT" sz="2400" dirty="0"/>
              <a:t> </a:t>
            </a:r>
            <a:r>
              <a:rPr lang="it-IT" sz="2400" dirty="0" err="1"/>
              <a:t>collègues</a:t>
            </a:r>
            <a:r>
              <a:rPr lang="it-IT" sz="2400" dirty="0"/>
              <a:t> </a:t>
            </a:r>
            <a:r>
              <a:rPr lang="it-IT" sz="2400" dirty="0" err="1"/>
              <a:t>ministres</a:t>
            </a:r>
            <a:r>
              <a:rPr lang="it-IT" sz="2400" dirty="0"/>
              <a:t> </a:t>
            </a:r>
            <a:r>
              <a:rPr lang="it-IT" sz="2400" dirty="0" err="1"/>
              <a:t>hommes</a:t>
            </a:r>
            <a:r>
              <a:rPr lang="it-IT" sz="2400" dirty="0"/>
              <a:t> (</a:t>
            </a:r>
            <a:r>
              <a:rPr lang="it-IT" sz="2400" dirty="0" err="1"/>
              <a:t>eux</a:t>
            </a:r>
            <a:r>
              <a:rPr lang="it-IT" sz="2400" dirty="0"/>
              <a:t> </a:t>
            </a:r>
            <a:r>
              <a:rPr lang="it-IT" sz="2400" dirty="0" err="1"/>
              <a:t>devenus</a:t>
            </a:r>
            <a:r>
              <a:rPr lang="it-IT" sz="2400" dirty="0"/>
              <a:t> </a:t>
            </a:r>
            <a:r>
              <a:rPr lang="it-IT" sz="2400" dirty="0" err="1"/>
              <a:t>professionnels</a:t>
            </a:r>
            <a:r>
              <a:rPr lang="it-IT" sz="2400" dirty="0"/>
              <a:t> de ce milieu). La </a:t>
            </a:r>
            <a:r>
              <a:rPr lang="it-IT" sz="2400" dirty="0" err="1"/>
              <a:t>sortie</a:t>
            </a:r>
            <a:r>
              <a:rPr lang="it-IT" sz="2400" dirty="0"/>
              <a:t> de </a:t>
            </a:r>
            <a:r>
              <a:rPr lang="it-IT" sz="2400" dirty="0" err="1"/>
              <a:t>Frédérique</a:t>
            </a:r>
            <a:r>
              <a:rPr lang="it-IT" sz="2400" dirty="0"/>
              <a:t> </a:t>
            </a:r>
            <a:r>
              <a:rPr lang="it-IT" sz="2400" dirty="0" err="1"/>
              <a:t>Vidal</a:t>
            </a:r>
            <a:r>
              <a:rPr lang="it-IT" sz="2400" dirty="0"/>
              <a:t> </a:t>
            </a:r>
            <a:r>
              <a:rPr lang="it-IT" sz="2400" dirty="0" err="1"/>
              <a:t>sur</a:t>
            </a:r>
            <a:r>
              <a:rPr lang="it-IT" sz="2400" dirty="0"/>
              <a:t> «</a:t>
            </a:r>
            <a:r>
              <a:rPr lang="it-IT" sz="2400" dirty="0" err="1"/>
              <a:t>l’islamo</a:t>
            </a:r>
            <a:r>
              <a:rPr lang="it-IT" sz="2400" dirty="0"/>
              <a:t>-gauchisme» est un </a:t>
            </a:r>
            <a:r>
              <a:rPr lang="it-IT" sz="2400" dirty="0" err="1"/>
              <a:t>nouvel</a:t>
            </a:r>
            <a:r>
              <a:rPr lang="it-IT" sz="2400" dirty="0"/>
              <a:t> </a:t>
            </a:r>
            <a:r>
              <a:rPr lang="it-IT" sz="2400" dirty="0" err="1"/>
              <a:t>exemple</a:t>
            </a:r>
            <a:r>
              <a:rPr lang="it-IT" sz="2400" dirty="0"/>
              <a:t> de ce </a:t>
            </a:r>
            <a:r>
              <a:rPr lang="it-IT" sz="2400" dirty="0" err="1"/>
              <a:t>constat</a:t>
            </a:r>
            <a:r>
              <a:rPr lang="it-IT" sz="2400" dirty="0"/>
              <a:t>.</a:t>
            </a:r>
          </a:p>
          <a:p>
            <a:endParaRPr lang="fr-CA" sz="2400" dirty="0"/>
          </a:p>
        </p:txBody>
      </p:sp>
    </p:spTree>
    <p:extLst>
      <p:ext uri="{BB962C8B-B14F-4D97-AF65-F5344CB8AC3E}">
        <p14:creationId xmlns:p14="http://schemas.microsoft.com/office/powerpoint/2010/main" val="2517107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pPr algn="just"/>
            <a:r>
              <a:rPr lang="fr-CA" sz="2400" dirty="0"/>
              <a:t>Alors qu’elle avait été muette sur le sujet, en octobre, lorsque deux de ses camarades au gouvernement, Jean-Michel </a:t>
            </a:r>
            <a:r>
              <a:rPr lang="fr-CA" sz="2400" dirty="0" err="1"/>
              <a:t>Blanquer</a:t>
            </a:r>
            <a:r>
              <a:rPr lang="fr-CA" sz="2400" dirty="0"/>
              <a:t> et Gérald </a:t>
            </a:r>
            <a:r>
              <a:rPr lang="fr-CA" sz="2400" dirty="0" err="1"/>
              <a:t>Darmanin</a:t>
            </a:r>
            <a:r>
              <a:rPr lang="fr-CA" sz="2400" dirty="0"/>
              <a:t>, avaient déjà balancé, en octobre à l’Assemblée, cette formule appartenant au champ lexical de l’extrême droite, la voilà qui les devance. Le ministre de l’</a:t>
            </a:r>
            <a:r>
              <a:rPr lang="fr-CA" sz="2400" dirty="0" err="1"/>
              <a:t>Education</a:t>
            </a:r>
            <a:r>
              <a:rPr lang="fr-CA" sz="2400" dirty="0"/>
              <a:t> et celui de l’Intérieur ont pourtant passé deux semaines sur les bancs lors du projet de loi «confortant les principes de la République» </a:t>
            </a:r>
            <a:r>
              <a:rPr lang="fr-CA" sz="2400" b="1" dirty="0"/>
              <a:t>sans écart de langage.</a:t>
            </a:r>
            <a:r>
              <a:rPr lang="fr-CA" sz="2400" dirty="0"/>
              <a:t> Ordre du Président </a:t>
            </a:r>
            <a:r>
              <a:rPr lang="fr-CA" sz="2400" b="1" dirty="0"/>
              <a:t>de se tenir à carreaux </a:t>
            </a:r>
            <a:r>
              <a:rPr lang="fr-CA" sz="2400" dirty="0"/>
              <a:t>sur ce texte censé réincarner «le rassemblement» de la majorité sur la laïcité. Foutaises. A peine les ministres avaient-ils récupéré leurs bons de sorties pour les médias que Vidal est partie à son tour en croisade contre les affreux «islamo-gauchistes» qui professeraient dans les amphis.</a:t>
            </a:r>
          </a:p>
        </p:txBody>
      </p:sp>
    </p:spTree>
    <p:extLst>
      <p:ext uri="{BB962C8B-B14F-4D97-AF65-F5344CB8AC3E}">
        <p14:creationId xmlns:p14="http://schemas.microsoft.com/office/powerpoint/2010/main" val="3122983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pPr algn="just"/>
            <a:r>
              <a:rPr lang="it-IT" sz="2400" dirty="0" err="1"/>
              <a:t>Recadrée</a:t>
            </a:r>
            <a:r>
              <a:rPr lang="it-IT" sz="2400" dirty="0"/>
              <a:t> par le </a:t>
            </a:r>
            <a:r>
              <a:rPr lang="it-IT" sz="2400" dirty="0" err="1"/>
              <a:t>président</a:t>
            </a:r>
            <a:r>
              <a:rPr lang="it-IT" sz="2400" dirty="0"/>
              <a:t> de la </a:t>
            </a:r>
            <a:r>
              <a:rPr lang="it-IT" sz="2400" dirty="0" err="1"/>
              <a:t>République</a:t>
            </a:r>
            <a:r>
              <a:rPr lang="it-IT" sz="2400" dirty="0"/>
              <a:t>, </a:t>
            </a:r>
            <a:r>
              <a:rPr lang="it-IT" sz="2400" dirty="0" err="1"/>
              <a:t>éloignée</a:t>
            </a:r>
            <a:r>
              <a:rPr lang="it-IT" sz="2400" dirty="0"/>
              <a:t> un </a:t>
            </a:r>
            <a:r>
              <a:rPr lang="it-IT" sz="2400" dirty="0" err="1"/>
              <a:t>peu</a:t>
            </a:r>
            <a:r>
              <a:rPr lang="it-IT" sz="2400" dirty="0"/>
              <a:t> plus </a:t>
            </a:r>
            <a:r>
              <a:rPr lang="it-IT" sz="2400" dirty="0" err="1"/>
              <a:t>du</a:t>
            </a:r>
            <a:r>
              <a:rPr lang="it-IT" sz="2400" dirty="0"/>
              <a:t> monde </a:t>
            </a:r>
            <a:r>
              <a:rPr lang="it-IT" sz="2400" dirty="0" err="1"/>
              <a:t>universitaire</a:t>
            </a:r>
            <a:r>
              <a:rPr lang="it-IT" sz="2400" dirty="0"/>
              <a:t> et </a:t>
            </a:r>
            <a:r>
              <a:rPr lang="it-IT" sz="2400" dirty="0" err="1"/>
              <a:t>du</a:t>
            </a:r>
            <a:r>
              <a:rPr lang="it-IT" sz="2400" dirty="0"/>
              <a:t> monde </a:t>
            </a:r>
            <a:r>
              <a:rPr lang="it-IT" sz="2400" dirty="0" err="1"/>
              <a:t>étudiant</a:t>
            </a:r>
            <a:r>
              <a:rPr lang="it-IT" sz="2400" dirty="0"/>
              <a:t>… </a:t>
            </a:r>
            <a:r>
              <a:rPr lang="it-IT" sz="2400" dirty="0" err="1"/>
              <a:t>Mauvais</a:t>
            </a:r>
            <a:r>
              <a:rPr lang="it-IT" sz="2400" dirty="0"/>
              <a:t> </a:t>
            </a:r>
            <a:r>
              <a:rPr lang="it-IT" sz="2400" dirty="0" err="1"/>
              <a:t>résultat</a:t>
            </a:r>
            <a:r>
              <a:rPr lang="it-IT" sz="2400" dirty="0"/>
              <a:t> pour elle : la </a:t>
            </a:r>
            <a:r>
              <a:rPr lang="it-IT" sz="2400" dirty="0" err="1"/>
              <a:t>voici</a:t>
            </a:r>
            <a:r>
              <a:rPr lang="it-IT" sz="2400" dirty="0"/>
              <a:t> un </a:t>
            </a:r>
            <a:r>
              <a:rPr lang="it-IT" sz="2400" dirty="0" err="1"/>
              <a:t>peu</a:t>
            </a:r>
            <a:r>
              <a:rPr lang="it-IT" sz="2400" dirty="0"/>
              <a:t> plus </a:t>
            </a:r>
            <a:r>
              <a:rPr lang="it-IT" sz="2400" dirty="0" err="1"/>
              <a:t>isolée</a:t>
            </a:r>
            <a:r>
              <a:rPr lang="it-IT" sz="2400" dirty="0"/>
              <a:t> Rue Descartes. A qui </a:t>
            </a:r>
            <a:r>
              <a:rPr lang="it-IT" sz="2400" dirty="0" err="1"/>
              <a:t>profite</a:t>
            </a:r>
            <a:r>
              <a:rPr lang="it-IT" sz="2400" dirty="0"/>
              <a:t> </a:t>
            </a:r>
            <a:r>
              <a:rPr lang="it-IT" sz="2400" dirty="0" err="1"/>
              <a:t>donc</a:t>
            </a:r>
            <a:r>
              <a:rPr lang="it-IT" sz="2400" dirty="0"/>
              <a:t> </a:t>
            </a:r>
            <a:r>
              <a:rPr lang="it-IT" sz="2400" dirty="0" err="1"/>
              <a:t>cette</a:t>
            </a:r>
            <a:r>
              <a:rPr lang="it-IT" sz="2400" dirty="0"/>
              <a:t> </a:t>
            </a:r>
            <a:r>
              <a:rPr lang="it-IT" sz="2400" dirty="0" err="1"/>
              <a:t>séquence</a:t>
            </a:r>
            <a:r>
              <a:rPr lang="it-IT" sz="2400" dirty="0"/>
              <a:t> ? A </a:t>
            </a:r>
            <a:r>
              <a:rPr lang="it-IT" sz="2400" dirty="0" err="1"/>
              <a:t>Ses</a:t>
            </a:r>
            <a:r>
              <a:rPr lang="it-IT" sz="2400" dirty="0"/>
              <a:t> </a:t>
            </a:r>
            <a:r>
              <a:rPr lang="it-IT" sz="2400" dirty="0" err="1"/>
              <a:t>collègues</a:t>
            </a:r>
            <a:r>
              <a:rPr lang="it-IT" sz="2400" dirty="0"/>
              <a:t> </a:t>
            </a:r>
            <a:r>
              <a:rPr lang="it-IT" sz="2400" dirty="0" err="1"/>
              <a:t>Darmanin</a:t>
            </a:r>
            <a:r>
              <a:rPr lang="it-IT" sz="2400" dirty="0"/>
              <a:t> et </a:t>
            </a:r>
            <a:r>
              <a:rPr lang="it-IT" sz="2400" dirty="0" err="1"/>
              <a:t>Blanquer</a:t>
            </a:r>
            <a:r>
              <a:rPr lang="it-IT" sz="2400" dirty="0"/>
              <a:t> qui </a:t>
            </a:r>
            <a:r>
              <a:rPr lang="it-IT" sz="2400" dirty="0" err="1"/>
              <a:t>voient</a:t>
            </a:r>
            <a:r>
              <a:rPr lang="it-IT" sz="2400" dirty="0"/>
              <a:t> un de </a:t>
            </a:r>
            <a:r>
              <a:rPr lang="it-IT" sz="2400" dirty="0" err="1"/>
              <a:t>leurs</a:t>
            </a:r>
            <a:r>
              <a:rPr lang="it-IT" sz="2400" dirty="0"/>
              <a:t> </a:t>
            </a:r>
            <a:r>
              <a:rPr lang="it-IT" sz="2400" dirty="0" err="1"/>
              <a:t>marqueurs</a:t>
            </a:r>
            <a:r>
              <a:rPr lang="it-IT" sz="2400" dirty="0"/>
              <a:t> </a:t>
            </a:r>
            <a:r>
              <a:rPr lang="it-IT" sz="2400" dirty="0" err="1"/>
              <a:t>politiques</a:t>
            </a:r>
            <a:r>
              <a:rPr lang="it-IT" sz="2400" dirty="0"/>
              <a:t> </a:t>
            </a:r>
            <a:r>
              <a:rPr lang="it-IT" sz="2400" dirty="0" err="1"/>
              <a:t>progresser</a:t>
            </a:r>
            <a:r>
              <a:rPr lang="it-IT" sz="2400" dirty="0"/>
              <a:t>. </a:t>
            </a:r>
            <a:r>
              <a:rPr lang="it-IT" sz="2400" dirty="0" err="1"/>
              <a:t>Vidal</a:t>
            </a:r>
            <a:r>
              <a:rPr lang="it-IT" sz="2400" dirty="0"/>
              <a:t>, une femme, </a:t>
            </a:r>
            <a:r>
              <a:rPr lang="it-IT" sz="2400" dirty="0" err="1"/>
              <a:t>prend</a:t>
            </a:r>
            <a:r>
              <a:rPr lang="it-IT" sz="2400" dirty="0"/>
              <a:t> le </a:t>
            </a:r>
            <a:r>
              <a:rPr lang="it-IT" sz="2400" dirty="0" err="1"/>
              <a:t>bouillon</a:t>
            </a:r>
            <a:r>
              <a:rPr lang="it-IT" sz="2400" dirty="0"/>
              <a:t> </a:t>
            </a:r>
            <a:r>
              <a:rPr lang="it-IT" sz="2400" dirty="0" err="1"/>
              <a:t>médiatique</a:t>
            </a:r>
            <a:r>
              <a:rPr lang="it-IT" sz="2400" dirty="0"/>
              <a:t> et une </a:t>
            </a:r>
            <a:r>
              <a:rPr lang="it-IT" sz="2400" dirty="0" err="1"/>
              <a:t>humiliation</a:t>
            </a:r>
            <a:r>
              <a:rPr lang="it-IT" sz="2400" dirty="0"/>
              <a:t> </a:t>
            </a:r>
            <a:r>
              <a:rPr lang="it-IT" sz="2400" dirty="0" err="1"/>
              <a:t>présidentielle</a:t>
            </a:r>
            <a:r>
              <a:rPr lang="it-IT" sz="2400" dirty="0"/>
              <a:t>. </a:t>
            </a:r>
            <a:r>
              <a:rPr lang="it-IT" sz="2400" dirty="0" err="1"/>
              <a:t>Ses</a:t>
            </a:r>
            <a:r>
              <a:rPr lang="it-IT" sz="2400" dirty="0"/>
              <a:t> </a:t>
            </a:r>
            <a:r>
              <a:rPr lang="it-IT" sz="2400" dirty="0" err="1"/>
              <a:t>collègues</a:t>
            </a:r>
            <a:r>
              <a:rPr lang="it-IT" sz="2400" dirty="0"/>
              <a:t>, </a:t>
            </a:r>
            <a:r>
              <a:rPr lang="it-IT" sz="2400" dirty="0" err="1"/>
              <a:t>hommes</a:t>
            </a:r>
            <a:r>
              <a:rPr lang="it-IT" sz="2400" dirty="0"/>
              <a:t>, </a:t>
            </a:r>
            <a:r>
              <a:rPr lang="it-IT" sz="2400" dirty="0" err="1"/>
              <a:t>avaient</a:t>
            </a:r>
            <a:r>
              <a:rPr lang="it-IT" sz="2400" dirty="0"/>
              <a:t> </a:t>
            </a:r>
            <a:r>
              <a:rPr lang="it-IT" sz="2400" dirty="0" err="1"/>
              <a:t>été</a:t>
            </a:r>
            <a:r>
              <a:rPr lang="it-IT" sz="2400" dirty="0"/>
              <a:t> </a:t>
            </a:r>
            <a:r>
              <a:rPr lang="it-IT" sz="2400" dirty="0" err="1"/>
              <a:t>épargnés</a:t>
            </a:r>
            <a:r>
              <a:rPr lang="it-IT" sz="2400" dirty="0"/>
              <a:t>.</a:t>
            </a:r>
            <a:endParaRPr lang="fr-CA" sz="2400" dirty="0"/>
          </a:p>
        </p:txBody>
      </p:sp>
    </p:spTree>
    <p:extLst>
      <p:ext uri="{BB962C8B-B14F-4D97-AF65-F5344CB8AC3E}">
        <p14:creationId xmlns:p14="http://schemas.microsoft.com/office/powerpoint/2010/main" val="2991638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pPr algn="just"/>
            <a:r>
              <a:rPr lang="it-IT" sz="2400" dirty="0" err="1"/>
              <a:t>Vidal</a:t>
            </a:r>
            <a:r>
              <a:rPr lang="it-IT" sz="2400" dirty="0"/>
              <a:t> n’est </a:t>
            </a:r>
            <a:r>
              <a:rPr lang="it-IT" sz="2400" dirty="0" err="1"/>
              <a:t>pas</a:t>
            </a:r>
            <a:r>
              <a:rPr lang="it-IT" sz="2400" dirty="0"/>
              <a:t> la première </a:t>
            </a:r>
            <a:r>
              <a:rPr lang="it-IT" sz="2400" dirty="0" err="1"/>
              <a:t>victime</a:t>
            </a:r>
            <a:r>
              <a:rPr lang="it-IT" sz="2400" dirty="0"/>
              <a:t> de </a:t>
            </a:r>
            <a:r>
              <a:rPr lang="it-IT" sz="2400" dirty="0" err="1"/>
              <a:t>cette</a:t>
            </a:r>
            <a:r>
              <a:rPr lang="it-IT" sz="2400" dirty="0"/>
              <a:t> </a:t>
            </a:r>
            <a:r>
              <a:rPr lang="it-IT" sz="2400" dirty="0" err="1"/>
              <a:t>stratégie</a:t>
            </a:r>
            <a:r>
              <a:rPr lang="it-IT" sz="2400" dirty="0"/>
              <a:t> </a:t>
            </a:r>
            <a:r>
              <a:rPr lang="it-IT" sz="2400" dirty="0" err="1"/>
              <a:t>du</a:t>
            </a:r>
            <a:r>
              <a:rPr lang="it-IT" sz="2400" dirty="0"/>
              <a:t> </a:t>
            </a:r>
            <a:r>
              <a:rPr lang="it-IT" sz="2400" dirty="0" err="1"/>
              <a:t>bélier</a:t>
            </a:r>
            <a:r>
              <a:rPr lang="it-IT" sz="2400" dirty="0"/>
              <a:t>. On </a:t>
            </a:r>
            <a:r>
              <a:rPr lang="it-IT" sz="2400" dirty="0" err="1"/>
              <a:t>rembobine</a:t>
            </a:r>
            <a:r>
              <a:rPr lang="it-IT" sz="2400" dirty="0"/>
              <a:t>. Mars 2019, en </a:t>
            </a:r>
            <a:r>
              <a:rPr lang="it-IT" sz="2400" dirty="0" err="1"/>
              <a:t>pleine</a:t>
            </a:r>
            <a:r>
              <a:rPr lang="it-IT" sz="2400" dirty="0"/>
              <a:t> </a:t>
            </a:r>
            <a:r>
              <a:rPr lang="it-IT" sz="2400" i="1" dirty="0"/>
              <a:t>«</a:t>
            </a:r>
            <a:r>
              <a:rPr lang="it-IT" sz="2400" i="1" dirty="0" err="1"/>
              <a:t>concertation</a:t>
            </a:r>
            <a:r>
              <a:rPr lang="it-IT" sz="2400" i="1" dirty="0"/>
              <a:t>»</a:t>
            </a:r>
            <a:r>
              <a:rPr lang="it-IT" sz="2400" dirty="0"/>
              <a:t> </a:t>
            </a:r>
            <a:r>
              <a:rPr lang="it-IT" sz="2400" dirty="0" err="1"/>
              <a:t>sur</a:t>
            </a:r>
            <a:r>
              <a:rPr lang="it-IT" sz="2400" dirty="0"/>
              <a:t> la </a:t>
            </a:r>
            <a:r>
              <a:rPr lang="it-IT" sz="2400" dirty="0" err="1"/>
              <a:t>réforme</a:t>
            </a:r>
            <a:r>
              <a:rPr lang="it-IT" sz="2400" dirty="0"/>
              <a:t> </a:t>
            </a:r>
            <a:r>
              <a:rPr lang="it-IT" sz="2400" dirty="0" err="1"/>
              <a:t>des</a:t>
            </a:r>
            <a:r>
              <a:rPr lang="it-IT" sz="2400" dirty="0"/>
              <a:t> </a:t>
            </a:r>
            <a:r>
              <a:rPr lang="it-IT" sz="2400" dirty="0" err="1"/>
              <a:t>retraites</a:t>
            </a:r>
            <a:r>
              <a:rPr lang="it-IT" sz="2400" dirty="0"/>
              <a:t>, la ministre de la </a:t>
            </a:r>
            <a:r>
              <a:rPr lang="it-IT" sz="2400" dirty="0" err="1"/>
              <a:t>Santé</a:t>
            </a:r>
            <a:r>
              <a:rPr lang="it-IT" sz="2400" dirty="0"/>
              <a:t> et </a:t>
            </a:r>
            <a:r>
              <a:rPr lang="it-IT" sz="2400" dirty="0" err="1"/>
              <a:t>des</a:t>
            </a:r>
            <a:r>
              <a:rPr lang="it-IT" sz="2400" dirty="0"/>
              <a:t> </a:t>
            </a:r>
            <a:r>
              <a:rPr lang="it-IT" sz="2400" dirty="0" err="1"/>
              <a:t>Solidarités</a:t>
            </a:r>
            <a:r>
              <a:rPr lang="it-IT" sz="2400" dirty="0"/>
              <a:t> d’</a:t>
            </a:r>
            <a:r>
              <a:rPr lang="it-IT" sz="2400" dirty="0" err="1"/>
              <a:t>alors</a:t>
            </a:r>
            <a:r>
              <a:rPr lang="it-IT" sz="2400" dirty="0"/>
              <a:t>, </a:t>
            </a:r>
            <a:r>
              <a:rPr lang="it-IT" sz="2400" dirty="0" err="1"/>
              <a:t>Agnès</a:t>
            </a:r>
            <a:r>
              <a:rPr lang="it-IT" sz="2400" dirty="0"/>
              <a:t> </a:t>
            </a:r>
            <a:r>
              <a:rPr lang="it-IT" sz="2400" dirty="0" err="1"/>
              <a:t>Buzyn</a:t>
            </a:r>
            <a:r>
              <a:rPr lang="it-IT" sz="2400" dirty="0"/>
              <a:t>, s’</a:t>
            </a:r>
            <a:r>
              <a:rPr lang="it-IT" sz="2400" dirty="0" err="1"/>
              <a:t>autorise</a:t>
            </a:r>
            <a:r>
              <a:rPr lang="it-IT" sz="2400" dirty="0"/>
              <a:t> une </a:t>
            </a:r>
            <a:r>
              <a:rPr lang="it-IT" sz="2400" dirty="0" err="1"/>
              <a:t>sortie</a:t>
            </a:r>
            <a:r>
              <a:rPr lang="it-IT" sz="2400" dirty="0"/>
              <a:t> </a:t>
            </a:r>
            <a:r>
              <a:rPr lang="it-IT" sz="2400" dirty="0" err="1"/>
              <a:t>inattendue</a:t>
            </a:r>
            <a:r>
              <a:rPr lang="it-IT" sz="2400" dirty="0"/>
              <a:t> </a:t>
            </a:r>
            <a:r>
              <a:rPr lang="it-IT" sz="2400" dirty="0" err="1"/>
              <a:t>sur</a:t>
            </a:r>
            <a:r>
              <a:rPr lang="it-IT" sz="2400" dirty="0"/>
              <a:t> un </a:t>
            </a:r>
            <a:r>
              <a:rPr lang="it-IT" sz="2400" i="1" dirty="0"/>
              <a:t>«</a:t>
            </a:r>
            <a:r>
              <a:rPr lang="it-IT" sz="2400" i="1" dirty="0" err="1"/>
              <a:t>allongement</a:t>
            </a:r>
            <a:r>
              <a:rPr lang="it-IT" sz="2400" i="1" dirty="0"/>
              <a:t> de la </a:t>
            </a:r>
            <a:r>
              <a:rPr lang="it-IT" sz="2400" i="1" dirty="0" err="1"/>
              <a:t>durée</a:t>
            </a:r>
            <a:r>
              <a:rPr lang="it-IT" sz="2400" i="1" dirty="0"/>
              <a:t> </a:t>
            </a:r>
            <a:r>
              <a:rPr lang="it-IT" sz="2400" i="1" dirty="0" err="1"/>
              <a:t>du</a:t>
            </a:r>
            <a:r>
              <a:rPr lang="it-IT" sz="2400" i="1" dirty="0"/>
              <a:t> </a:t>
            </a:r>
            <a:r>
              <a:rPr lang="it-IT" sz="2400" i="1" dirty="0" err="1"/>
              <a:t>travail</a:t>
            </a:r>
            <a:r>
              <a:rPr lang="it-IT" sz="2400" i="1" dirty="0"/>
              <a:t>».</a:t>
            </a:r>
            <a:r>
              <a:rPr lang="it-IT" sz="2400" dirty="0"/>
              <a:t> </a:t>
            </a:r>
            <a:r>
              <a:rPr lang="it-IT" sz="2400" i="1" dirty="0"/>
              <a:t>«Je </a:t>
            </a:r>
            <a:r>
              <a:rPr lang="it-IT" sz="2400" i="1" dirty="0" err="1"/>
              <a:t>suis</a:t>
            </a:r>
            <a:r>
              <a:rPr lang="it-IT" sz="2400" i="1" dirty="0"/>
              <a:t> </a:t>
            </a:r>
            <a:r>
              <a:rPr lang="it-IT" sz="2400" i="1" dirty="0" err="1"/>
              <a:t>médecin</a:t>
            </a:r>
            <a:r>
              <a:rPr lang="it-IT" sz="2400" i="1" dirty="0"/>
              <a:t>, je </a:t>
            </a:r>
            <a:r>
              <a:rPr lang="it-IT" sz="2400" i="1" dirty="0" err="1"/>
              <a:t>vois</a:t>
            </a:r>
            <a:r>
              <a:rPr lang="it-IT" sz="2400" i="1" dirty="0"/>
              <a:t> </a:t>
            </a:r>
            <a:r>
              <a:rPr lang="it-IT" sz="2400" i="1" dirty="0" err="1"/>
              <a:t>que</a:t>
            </a:r>
            <a:r>
              <a:rPr lang="it-IT" sz="2400" i="1" dirty="0"/>
              <a:t> la </a:t>
            </a:r>
            <a:r>
              <a:rPr lang="it-IT" sz="2400" i="1" dirty="0" err="1"/>
              <a:t>durée</a:t>
            </a:r>
            <a:r>
              <a:rPr lang="it-IT" sz="2400" i="1" dirty="0"/>
              <a:t> de vie </a:t>
            </a:r>
            <a:r>
              <a:rPr lang="it-IT" sz="2400" i="1" dirty="0" err="1"/>
              <a:t>augmente</a:t>
            </a:r>
            <a:r>
              <a:rPr lang="it-IT" sz="2400" i="1" dirty="0"/>
              <a:t> d’</a:t>
            </a:r>
            <a:r>
              <a:rPr lang="it-IT" sz="2400" i="1" dirty="0" err="1"/>
              <a:t>année</a:t>
            </a:r>
            <a:r>
              <a:rPr lang="it-IT" sz="2400" i="1" dirty="0"/>
              <a:t> en </a:t>
            </a:r>
            <a:r>
              <a:rPr lang="it-IT" sz="2400" i="1" dirty="0" err="1"/>
              <a:t>année</a:t>
            </a:r>
            <a:r>
              <a:rPr lang="it-IT" sz="2400" i="1" dirty="0"/>
              <a:t>,</a:t>
            </a:r>
            <a:r>
              <a:rPr lang="it-IT" sz="2400" dirty="0"/>
              <a:t> </a:t>
            </a:r>
            <a:r>
              <a:rPr lang="it-IT" sz="2400" dirty="0" err="1"/>
              <a:t>expliquait</a:t>
            </a:r>
            <a:r>
              <a:rPr lang="it-IT" sz="2400" dirty="0"/>
              <a:t> </a:t>
            </a:r>
            <a:r>
              <a:rPr lang="it-IT" sz="2400" dirty="0" err="1"/>
              <a:t>Buzyn</a:t>
            </a:r>
            <a:r>
              <a:rPr lang="it-IT" sz="2400" dirty="0"/>
              <a:t>. </a:t>
            </a:r>
            <a:r>
              <a:rPr lang="it-IT" sz="2400" i="1" dirty="0"/>
              <a:t>Est-ce </a:t>
            </a:r>
            <a:r>
              <a:rPr lang="it-IT" sz="2400" i="1" dirty="0" err="1"/>
              <a:t>que</a:t>
            </a:r>
            <a:r>
              <a:rPr lang="it-IT" sz="2400" i="1" dirty="0"/>
              <a:t>, </a:t>
            </a:r>
            <a:r>
              <a:rPr lang="it-IT" sz="2400" i="1" dirty="0" err="1"/>
              <a:t>alors</a:t>
            </a:r>
            <a:r>
              <a:rPr lang="it-IT" sz="2400" i="1" dirty="0"/>
              <a:t> </a:t>
            </a:r>
            <a:r>
              <a:rPr lang="it-IT" sz="2400" i="1" dirty="0" err="1"/>
              <a:t>que</a:t>
            </a:r>
            <a:r>
              <a:rPr lang="it-IT" sz="2400" i="1" dirty="0"/>
              <a:t> le </a:t>
            </a:r>
            <a:r>
              <a:rPr lang="it-IT" sz="2400" i="1" dirty="0" err="1"/>
              <a:t>nombre</a:t>
            </a:r>
            <a:r>
              <a:rPr lang="it-IT" sz="2400" i="1" dirty="0"/>
              <a:t> d’</a:t>
            </a:r>
            <a:r>
              <a:rPr lang="it-IT" sz="2400" i="1" dirty="0" err="1"/>
              <a:t>actifs</a:t>
            </a:r>
            <a:r>
              <a:rPr lang="it-IT" sz="2400" i="1" dirty="0"/>
              <a:t> </a:t>
            </a:r>
            <a:r>
              <a:rPr lang="it-IT" sz="2400" i="1" dirty="0" err="1"/>
              <a:t>diminue</a:t>
            </a:r>
            <a:r>
              <a:rPr lang="it-IT" sz="2400" i="1" dirty="0"/>
              <a:t>, </a:t>
            </a:r>
            <a:r>
              <a:rPr lang="it-IT" sz="2400" i="1" dirty="0" err="1"/>
              <a:t>nous</a:t>
            </a:r>
            <a:r>
              <a:rPr lang="it-IT" sz="2400" i="1" dirty="0"/>
              <a:t> </a:t>
            </a:r>
            <a:r>
              <a:rPr lang="it-IT" sz="2400" i="1" dirty="0" err="1"/>
              <a:t>allons</a:t>
            </a:r>
            <a:r>
              <a:rPr lang="it-IT" sz="2400" i="1" dirty="0"/>
              <a:t> </a:t>
            </a:r>
            <a:r>
              <a:rPr lang="it-IT" sz="2400" i="1" dirty="0" err="1"/>
              <a:t>pouvoir</a:t>
            </a:r>
            <a:r>
              <a:rPr lang="it-IT" sz="2400" i="1" dirty="0"/>
              <a:t> </a:t>
            </a:r>
            <a:r>
              <a:rPr lang="it-IT" sz="2400" i="1" dirty="0" err="1"/>
              <a:t>maintenir</a:t>
            </a:r>
            <a:r>
              <a:rPr lang="it-IT" sz="2400" i="1" dirty="0"/>
              <a:t> </a:t>
            </a:r>
            <a:r>
              <a:rPr lang="it-IT" sz="2400" i="1" dirty="0" err="1"/>
              <a:t>sur</a:t>
            </a:r>
            <a:r>
              <a:rPr lang="it-IT" sz="2400" i="1" dirty="0"/>
              <a:t> </a:t>
            </a:r>
            <a:r>
              <a:rPr lang="it-IT" sz="2400" i="1" dirty="0" err="1"/>
              <a:t>les</a:t>
            </a:r>
            <a:r>
              <a:rPr lang="it-IT" sz="2400" i="1" dirty="0"/>
              <a:t> </a:t>
            </a:r>
            <a:r>
              <a:rPr lang="it-IT" sz="2400" i="1" dirty="0" err="1"/>
              <a:t>actifs</a:t>
            </a:r>
            <a:r>
              <a:rPr lang="it-IT" sz="2400" i="1" dirty="0"/>
              <a:t> le </a:t>
            </a:r>
            <a:r>
              <a:rPr lang="it-IT" sz="2400" i="1" dirty="0" err="1"/>
              <a:t>poids</a:t>
            </a:r>
            <a:r>
              <a:rPr lang="it-IT" sz="2400" i="1" dirty="0"/>
              <a:t> </a:t>
            </a:r>
            <a:r>
              <a:rPr lang="it-IT" sz="2400" i="1" dirty="0" err="1"/>
              <a:t>des</a:t>
            </a:r>
            <a:r>
              <a:rPr lang="it-IT" sz="2400" i="1" dirty="0"/>
              <a:t> </a:t>
            </a:r>
            <a:r>
              <a:rPr lang="it-IT" sz="2400" i="1" dirty="0" err="1"/>
              <a:t>retraites</a:t>
            </a:r>
            <a:r>
              <a:rPr lang="it-IT" sz="2400" i="1" dirty="0"/>
              <a:t> qui </a:t>
            </a:r>
            <a:r>
              <a:rPr lang="it-IT" sz="2400" i="1" dirty="0" err="1"/>
              <a:t>vont</a:t>
            </a:r>
            <a:r>
              <a:rPr lang="it-IT" sz="2400" i="1" dirty="0"/>
              <a:t> </a:t>
            </a:r>
            <a:r>
              <a:rPr lang="it-IT" sz="2400" i="1" dirty="0" err="1"/>
              <a:t>augmenter</a:t>
            </a:r>
            <a:r>
              <a:rPr lang="it-IT" sz="2400" i="1" dirty="0"/>
              <a:t> en </a:t>
            </a:r>
            <a:r>
              <a:rPr lang="it-IT" sz="2400" i="1" dirty="0" err="1"/>
              <a:t>nombre</a:t>
            </a:r>
            <a:r>
              <a:rPr lang="it-IT" sz="2400" i="1" dirty="0"/>
              <a:t> et en </a:t>
            </a:r>
            <a:r>
              <a:rPr lang="it-IT" sz="2400" i="1" dirty="0" err="1"/>
              <a:t>durée</a:t>
            </a:r>
            <a:r>
              <a:rPr lang="it-IT" sz="2400" dirty="0"/>
              <a:t> </a:t>
            </a:r>
            <a:r>
              <a:rPr lang="it-IT" sz="2400" i="1" dirty="0"/>
              <a:t>? </a:t>
            </a:r>
            <a:r>
              <a:rPr lang="it-IT" sz="2400" i="1" dirty="0" err="1"/>
              <a:t>Nous</a:t>
            </a:r>
            <a:r>
              <a:rPr lang="it-IT" sz="2400" i="1" dirty="0"/>
              <a:t> </a:t>
            </a:r>
            <a:r>
              <a:rPr lang="it-IT" sz="2400" i="1" dirty="0" err="1"/>
              <a:t>savons</a:t>
            </a:r>
            <a:r>
              <a:rPr lang="it-IT" sz="2400" i="1" dirty="0"/>
              <a:t> </a:t>
            </a:r>
            <a:r>
              <a:rPr lang="it-IT" sz="2400" i="1" dirty="0" err="1"/>
              <a:t>que</a:t>
            </a:r>
            <a:r>
              <a:rPr lang="it-IT" sz="2400" i="1" dirty="0"/>
              <a:t> </a:t>
            </a:r>
            <a:r>
              <a:rPr lang="it-IT" sz="2400" i="1" dirty="0" err="1"/>
              <a:t>cet</a:t>
            </a:r>
            <a:r>
              <a:rPr lang="it-IT" sz="2400" i="1" dirty="0"/>
              <a:t> </a:t>
            </a:r>
            <a:r>
              <a:rPr lang="it-IT" sz="2400" i="1" dirty="0" err="1"/>
              <a:t>équilibre</a:t>
            </a:r>
            <a:r>
              <a:rPr lang="it-IT" sz="2400" i="1" dirty="0"/>
              <a:t>-là va </a:t>
            </a:r>
            <a:r>
              <a:rPr lang="it-IT" sz="2400" i="1" dirty="0" err="1"/>
              <a:t>être</a:t>
            </a:r>
            <a:r>
              <a:rPr lang="it-IT" sz="2400" i="1" dirty="0"/>
              <a:t> de plus en plus difficile à </a:t>
            </a:r>
            <a:r>
              <a:rPr lang="it-IT" sz="2400" i="1" dirty="0" err="1"/>
              <a:t>tenir</a:t>
            </a:r>
            <a:r>
              <a:rPr lang="it-IT" sz="2400" i="1" dirty="0"/>
              <a:t>.»</a:t>
            </a:r>
            <a:r>
              <a:rPr lang="it-IT" sz="2400" dirty="0"/>
              <a:t> </a:t>
            </a:r>
            <a:r>
              <a:rPr lang="it-IT" sz="2400" dirty="0" err="1"/>
              <a:t>Exactement</a:t>
            </a:r>
            <a:r>
              <a:rPr lang="it-IT" sz="2400" dirty="0"/>
              <a:t> la </a:t>
            </a:r>
            <a:r>
              <a:rPr lang="it-IT" sz="2400" dirty="0" err="1"/>
              <a:t>ligne</a:t>
            </a:r>
            <a:r>
              <a:rPr lang="it-IT" sz="2400" dirty="0"/>
              <a:t> </a:t>
            </a:r>
            <a:r>
              <a:rPr lang="it-IT" sz="2400" dirty="0" err="1"/>
              <a:t>portée</a:t>
            </a:r>
            <a:r>
              <a:rPr lang="it-IT" sz="2400" dirty="0"/>
              <a:t> en </a:t>
            </a:r>
            <a:r>
              <a:rPr lang="it-IT" sz="2400" dirty="0" err="1"/>
              <a:t>coulisses</a:t>
            </a:r>
            <a:r>
              <a:rPr lang="it-IT" sz="2400" dirty="0"/>
              <a:t> par le Premier ministre de l’époque, Edouard Philippe, et de </a:t>
            </a:r>
            <a:r>
              <a:rPr lang="it-IT" sz="2400" dirty="0" err="1"/>
              <a:t>ses</a:t>
            </a:r>
            <a:r>
              <a:rPr lang="it-IT" sz="2400" dirty="0"/>
              <a:t> </a:t>
            </a:r>
            <a:r>
              <a:rPr lang="it-IT" sz="2400" dirty="0" err="1"/>
              <a:t>deux</a:t>
            </a:r>
            <a:r>
              <a:rPr lang="it-IT" sz="2400" dirty="0"/>
              <a:t> </a:t>
            </a:r>
            <a:r>
              <a:rPr lang="it-IT" sz="2400" dirty="0" err="1"/>
              <a:t>camarades</a:t>
            </a:r>
            <a:r>
              <a:rPr lang="it-IT" sz="2400" dirty="0"/>
              <a:t> de l’ex-UMP </a:t>
            </a:r>
            <a:r>
              <a:rPr lang="it-IT" sz="2400" dirty="0" err="1"/>
              <a:t>installés</a:t>
            </a:r>
            <a:r>
              <a:rPr lang="it-IT" sz="2400" dirty="0"/>
              <a:t> à </a:t>
            </a:r>
            <a:r>
              <a:rPr lang="it-IT" sz="2400" dirty="0" err="1"/>
              <a:t>Bercy</a:t>
            </a:r>
            <a:r>
              <a:rPr lang="it-IT" sz="2400" dirty="0"/>
              <a:t> : Bruno Le </a:t>
            </a:r>
            <a:r>
              <a:rPr lang="it-IT" sz="2400" dirty="0" err="1"/>
              <a:t>Maire</a:t>
            </a:r>
            <a:r>
              <a:rPr lang="it-IT" sz="2400" dirty="0"/>
              <a:t> et (</a:t>
            </a:r>
            <a:r>
              <a:rPr lang="it-IT" sz="2400" dirty="0" err="1"/>
              <a:t>déjà</a:t>
            </a:r>
            <a:r>
              <a:rPr lang="it-IT" sz="2400" dirty="0"/>
              <a:t>) </a:t>
            </a:r>
            <a:r>
              <a:rPr lang="it-IT" sz="2400" dirty="0" err="1"/>
              <a:t>Gérald</a:t>
            </a:r>
            <a:r>
              <a:rPr lang="it-IT" sz="2400" dirty="0"/>
              <a:t> </a:t>
            </a:r>
            <a:r>
              <a:rPr lang="it-IT" sz="2400" dirty="0" err="1"/>
              <a:t>Darmanin</a:t>
            </a:r>
            <a:r>
              <a:rPr lang="it-IT" sz="2400" dirty="0"/>
              <a:t>.</a:t>
            </a:r>
          </a:p>
          <a:p>
            <a:pPr marL="0" indent="0" algn="just">
              <a:buNone/>
            </a:pPr>
            <a:r>
              <a:rPr lang="it-IT" sz="2400" dirty="0"/>
              <a:t>.</a:t>
            </a:r>
            <a:endParaRPr lang="fr-CA" sz="2400" dirty="0"/>
          </a:p>
        </p:txBody>
      </p:sp>
    </p:spTree>
    <p:extLst>
      <p:ext uri="{BB962C8B-B14F-4D97-AF65-F5344CB8AC3E}">
        <p14:creationId xmlns:p14="http://schemas.microsoft.com/office/powerpoint/2010/main" val="1348127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br>
              <a:rPr lang="fr-CA" sz="2800" dirty="0"/>
            </a:br>
            <a:r>
              <a:rPr lang="fr-CA" sz="2800" i="1" dirty="0"/>
              <a:t>Libération</a:t>
            </a:r>
            <a:r>
              <a:rPr lang="fr-CA" sz="2800" dirty="0"/>
              <a:t> 18 février 2021</a:t>
            </a:r>
          </a:p>
        </p:txBody>
      </p:sp>
      <p:pic>
        <p:nvPicPr>
          <p:cNvPr id="4" name="Segnaposto contenuto 3" descr="2021-02-18_large.jpg"/>
          <p:cNvPicPr>
            <a:picLocks noGrp="1" noChangeAspect="1"/>
          </p:cNvPicPr>
          <p:nvPr>
            <p:ph idx="1"/>
          </p:nvPr>
        </p:nvPicPr>
        <p:blipFill>
          <a:blip r:embed="rId2">
            <a:extLst>
              <a:ext uri="{28A0092B-C50C-407E-A947-70E740481C1C}">
                <a14:useLocalDpi xmlns:a14="http://schemas.microsoft.com/office/drawing/2010/main" val="0"/>
              </a:ext>
            </a:extLst>
          </a:blip>
          <a:srcRect l="-66978" r="-66978"/>
          <a:stretch>
            <a:fillRect/>
          </a:stretch>
        </p:blipFill>
        <p:spPr/>
      </p:pic>
    </p:spTree>
    <p:extLst>
      <p:ext uri="{BB962C8B-B14F-4D97-AF65-F5344CB8AC3E}">
        <p14:creationId xmlns:p14="http://schemas.microsoft.com/office/powerpoint/2010/main" val="394537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pPr algn="just"/>
            <a:r>
              <a:rPr lang="fr-CA" sz="2400" dirty="0"/>
              <a:t>Comme pour Vidal, les politiques hommes avaient laissé une femme issue de la société civile monter au front médiatique pour pousser leurs propres billes. Obligée de rétropédaler (repousser l’âge de départ n’était pas dans le programme d’Emmanuel </a:t>
            </a:r>
            <a:r>
              <a:rPr lang="fr-CA" sz="2400" dirty="0" err="1"/>
              <a:t>Macron</a:t>
            </a:r>
            <a:r>
              <a:rPr lang="fr-CA" sz="2400" dirty="0"/>
              <a:t> et le haut-commissaire d’alors, Jean-Paul Delevoye, menaçait de démissionner), </a:t>
            </a:r>
            <a:r>
              <a:rPr lang="fr-CA" sz="2400" dirty="0" err="1"/>
              <a:t>Buzyn</a:t>
            </a:r>
            <a:r>
              <a:rPr lang="fr-CA" sz="2400" dirty="0"/>
              <a:t> s’était abîmée dans cette aventure politicienne. Cette dernière n’est plus au gouvernement. Le Maire et </a:t>
            </a:r>
            <a:r>
              <a:rPr lang="fr-CA" sz="2400" dirty="0" err="1"/>
              <a:t>Darmanin</a:t>
            </a:r>
            <a:r>
              <a:rPr lang="fr-CA" sz="2400" dirty="0"/>
              <a:t> plus que jamais.</a:t>
            </a:r>
          </a:p>
        </p:txBody>
      </p:sp>
    </p:spTree>
    <p:extLst>
      <p:ext uri="{BB962C8B-B14F-4D97-AF65-F5344CB8AC3E}">
        <p14:creationId xmlns:p14="http://schemas.microsoft.com/office/powerpoint/2010/main" val="1238086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pic>
        <p:nvPicPr>
          <p:cNvPr id="6" name="Segnaposto contenuto 5" descr="current_3867.jpg"/>
          <p:cNvPicPr>
            <a:picLocks noGrp="1" noChangeAspect="1"/>
          </p:cNvPicPr>
          <p:nvPr>
            <p:ph idx="1"/>
          </p:nvPr>
        </p:nvPicPr>
        <p:blipFill>
          <a:blip r:embed="rId2">
            <a:extLst>
              <a:ext uri="{28A0092B-C50C-407E-A947-70E740481C1C}">
                <a14:useLocalDpi xmlns:a14="http://schemas.microsoft.com/office/drawing/2010/main" val="0"/>
              </a:ext>
            </a:extLst>
          </a:blip>
          <a:srcRect l="-83944" r="-83944"/>
          <a:stretch>
            <a:fillRect/>
          </a:stretch>
        </p:blipFill>
        <p:spPr/>
      </p:pic>
    </p:spTree>
    <p:extLst>
      <p:ext uri="{BB962C8B-B14F-4D97-AF65-F5344CB8AC3E}">
        <p14:creationId xmlns:p14="http://schemas.microsoft.com/office/powerpoint/2010/main" val="739628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pPr algn="just"/>
            <a:r>
              <a:rPr lang="it-IT" sz="2400" i="1" dirty="0"/>
              <a:t>« </a:t>
            </a:r>
            <a:r>
              <a:rPr lang="it-IT" sz="2400" i="1" dirty="0" err="1"/>
              <a:t>Nous</a:t>
            </a:r>
            <a:r>
              <a:rPr lang="it-IT" sz="2400" i="1" dirty="0"/>
              <a:t> </a:t>
            </a:r>
            <a:r>
              <a:rPr lang="it-IT" sz="2400" i="1" dirty="0" err="1"/>
              <a:t>avons</a:t>
            </a:r>
            <a:r>
              <a:rPr lang="it-IT" sz="2400" i="1" dirty="0"/>
              <a:t> </a:t>
            </a:r>
            <a:r>
              <a:rPr lang="it-IT" sz="2400" i="1" dirty="0" err="1"/>
              <a:t>besoin</a:t>
            </a:r>
            <a:r>
              <a:rPr lang="it-IT" sz="2400" i="1" dirty="0"/>
              <a:t> d’un </a:t>
            </a:r>
            <a:r>
              <a:rPr lang="it-IT" sz="2400" i="1" dirty="0" err="1"/>
              <a:t>état</a:t>
            </a:r>
            <a:r>
              <a:rPr lang="it-IT" sz="2400" i="1" dirty="0"/>
              <a:t> </a:t>
            </a:r>
            <a:r>
              <a:rPr lang="it-IT" sz="2400" i="1" dirty="0" err="1"/>
              <a:t>des</a:t>
            </a:r>
            <a:r>
              <a:rPr lang="it-IT" sz="2400" i="1" dirty="0"/>
              <a:t> </a:t>
            </a:r>
            <a:r>
              <a:rPr lang="it-IT" sz="2400" i="1" dirty="0" err="1"/>
              <a:t>lieux</a:t>
            </a:r>
            <a:r>
              <a:rPr lang="it-IT" sz="2400" i="1" dirty="0"/>
              <a:t> </a:t>
            </a:r>
            <a:r>
              <a:rPr lang="it-IT" sz="2400" i="1" dirty="0" err="1"/>
              <a:t>sur</a:t>
            </a:r>
            <a:r>
              <a:rPr lang="it-IT" sz="2400" i="1" dirty="0"/>
              <a:t> ce qui se </a:t>
            </a:r>
            <a:r>
              <a:rPr lang="it-IT" sz="2400" i="1" dirty="0" err="1"/>
              <a:t>fait</a:t>
            </a:r>
            <a:r>
              <a:rPr lang="it-IT" sz="2400" i="1" dirty="0"/>
              <a:t> en </a:t>
            </a:r>
            <a:r>
              <a:rPr lang="it-IT" sz="2400" i="1" dirty="0" err="1"/>
              <a:t>recherche</a:t>
            </a:r>
            <a:r>
              <a:rPr lang="it-IT" sz="2400" i="1" dirty="0"/>
              <a:t> en France </a:t>
            </a:r>
            <a:r>
              <a:rPr lang="it-IT" sz="2400" i="1" dirty="0" err="1"/>
              <a:t>sur</a:t>
            </a:r>
            <a:r>
              <a:rPr lang="it-IT" sz="2400" i="1" dirty="0"/>
              <a:t> </a:t>
            </a:r>
            <a:r>
              <a:rPr lang="it-IT" sz="2400" i="1" dirty="0" err="1"/>
              <a:t>ces</a:t>
            </a:r>
            <a:r>
              <a:rPr lang="it-IT" sz="2400" i="1" dirty="0"/>
              <a:t> </a:t>
            </a:r>
            <a:r>
              <a:rPr lang="it-IT" sz="2400" i="1" dirty="0" err="1"/>
              <a:t>sujets</a:t>
            </a:r>
            <a:r>
              <a:rPr lang="it-IT" sz="2400" i="1" dirty="0"/>
              <a:t> »</a:t>
            </a:r>
            <a:r>
              <a:rPr lang="it-IT" sz="2400" dirty="0"/>
              <a:t>, a </a:t>
            </a:r>
            <a:r>
              <a:rPr lang="it-IT" sz="2400" dirty="0" err="1"/>
              <a:t>indiqué</a:t>
            </a:r>
            <a:r>
              <a:rPr lang="it-IT" sz="2400" dirty="0"/>
              <a:t> </a:t>
            </a:r>
            <a:r>
              <a:rPr lang="it-IT" sz="2400" dirty="0" err="1"/>
              <a:t>Frédérique</a:t>
            </a:r>
            <a:r>
              <a:rPr lang="it-IT" sz="2400" dirty="0"/>
              <a:t> </a:t>
            </a:r>
            <a:r>
              <a:rPr lang="it-IT" sz="2400" dirty="0" err="1"/>
              <a:t>Vidal</a:t>
            </a:r>
            <a:r>
              <a:rPr lang="it-IT" sz="2400" dirty="0"/>
              <a:t>, </a:t>
            </a:r>
            <a:r>
              <a:rPr lang="it-IT" sz="2400" dirty="0" err="1"/>
              <a:t>assurant</a:t>
            </a:r>
            <a:r>
              <a:rPr lang="it-IT" sz="2400" dirty="0"/>
              <a:t> </a:t>
            </a:r>
            <a:r>
              <a:rPr lang="it-IT" sz="2400" dirty="0" err="1"/>
              <a:t>vouloir</a:t>
            </a:r>
            <a:r>
              <a:rPr lang="it-IT" sz="2400" dirty="0"/>
              <a:t> une </a:t>
            </a:r>
            <a:r>
              <a:rPr lang="it-IT" sz="2400" dirty="0" err="1"/>
              <a:t>enquête</a:t>
            </a:r>
            <a:r>
              <a:rPr lang="it-IT" sz="2400" dirty="0"/>
              <a:t> </a:t>
            </a:r>
            <a:r>
              <a:rPr lang="it-IT" sz="2400" i="1" dirty="0"/>
              <a:t>« </a:t>
            </a:r>
            <a:r>
              <a:rPr lang="it-IT" sz="2400" i="1" dirty="0" err="1"/>
              <a:t>au</a:t>
            </a:r>
            <a:r>
              <a:rPr lang="it-IT" sz="2400" i="1" dirty="0"/>
              <a:t> </a:t>
            </a:r>
            <a:r>
              <a:rPr lang="it-IT" sz="2400" i="1" dirty="0" err="1"/>
              <a:t>sens</a:t>
            </a:r>
            <a:r>
              <a:rPr lang="it-IT" sz="2400" i="1" dirty="0"/>
              <a:t> </a:t>
            </a:r>
            <a:r>
              <a:rPr lang="it-IT" sz="2400" i="1" dirty="0" err="1"/>
              <a:t>sociologique</a:t>
            </a:r>
            <a:r>
              <a:rPr lang="it-IT" sz="2400" i="1" dirty="0"/>
              <a:t> </a:t>
            </a:r>
            <a:r>
              <a:rPr lang="it-IT" sz="2400" i="1" dirty="0" err="1"/>
              <a:t>du</a:t>
            </a:r>
            <a:r>
              <a:rPr lang="it-IT" sz="2400" i="1" dirty="0"/>
              <a:t> terme »</a:t>
            </a:r>
            <a:r>
              <a:rPr lang="it-IT" sz="2400" dirty="0"/>
              <a:t>.</a:t>
            </a:r>
          </a:p>
          <a:p>
            <a:pPr algn="just"/>
            <a:r>
              <a:rPr lang="it-IT" sz="2400" i="1" dirty="0"/>
              <a:t>« </a:t>
            </a:r>
            <a:r>
              <a:rPr lang="it-IT" sz="2400" i="1" dirty="0" err="1"/>
              <a:t>Les</a:t>
            </a:r>
            <a:r>
              <a:rPr lang="it-IT" sz="2400" i="1" dirty="0"/>
              <a:t> </a:t>
            </a:r>
            <a:r>
              <a:rPr lang="it-IT" sz="2400" i="1" dirty="0" err="1"/>
              <a:t>libertés</a:t>
            </a:r>
            <a:r>
              <a:rPr lang="it-IT" sz="2400" i="1" dirty="0"/>
              <a:t> </a:t>
            </a:r>
            <a:r>
              <a:rPr lang="it-IT" sz="2400" i="1" dirty="0" err="1"/>
              <a:t>académiques</a:t>
            </a:r>
            <a:r>
              <a:rPr lang="it-IT" sz="2400" i="1" dirty="0"/>
              <a:t>, la </a:t>
            </a:r>
            <a:r>
              <a:rPr lang="it-IT" sz="2400" i="1" dirty="0" err="1"/>
              <a:t>liberté</a:t>
            </a:r>
            <a:r>
              <a:rPr lang="it-IT" sz="2400" i="1" dirty="0"/>
              <a:t> de la </a:t>
            </a:r>
            <a:r>
              <a:rPr lang="it-IT" sz="2400" i="1" dirty="0" err="1"/>
              <a:t>recherche</a:t>
            </a:r>
            <a:r>
              <a:rPr lang="it-IT" sz="2400" i="1" dirty="0"/>
              <a:t> </a:t>
            </a:r>
            <a:r>
              <a:rPr lang="it-IT" sz="2400" i="1" dirty="0" err="1"/>
              <a:t>doivent</a:t>
            </a:r>
            <a:r>
              <a:rPr lang="it-IT" sz="2400" i="1" dirty="0"/>
              <a:t> </a:t>
            </a:r>
            <a:r>
              <a:rPr lang="it-IT" sz="2400" i="1" dirty="0" err="1"/>
              <a:t>être</a:t>
            </a:r>
            <a:r>
              <a:rPr lang="it-IT" sz="2400" i="1" dirty="0"/>
              <a:t> </a:t>
            </a:r>
            <a:r>
              <a:rPr lang="it-IT" sz="2400" i="1" dirty="0" err="1"/>
              <a:t>défendues</a:t>
            </a:r>
            <a:r>
              <a:rPr lang="it-IT" sz="2400" i="1" dirty="0"/>
              <a:t> à tout </a:t>
            </a:r>
            <a:r>
              <a:rPr lang="it-IT" sz="2400" i="1" dirty="0" err="1"/>
              <a:t>prix</a:t>
            </a:r>
            <a:r>
              <a:rPr lang="it-IT" sz="2400" i="1" dirty="0"/>
              <a:t>. Ce </a:t>
            </a:r>
            <a:r>
              <a:rPr lang="it-IT" sz="2400" i="1" dirty="0" err="1"/>
              <a:t>que</a:t>
            </a:r>
            <a:r>
              <a:rPr lang="it-IT" sz="2400" i="1" dirty="0"/>
              <a:t> je </a:t>
            </a:r>
            <a:r>
              <a:rPr lang="it-IT" sz="2400" i="1" dirty="0" err="1"/>
              <a:t>souhaite</a:t>
            </a:r>
            <a:r>
              <a:rPr lang="it-IT" sz="2400" i="1" dirty="0"/>
              <a:t>, c’est </a:t>
            </a:r>
            <a:r>
              <a:rPr lang="it-IT" sz="2400" i="1" dirty="0" err="1"/>
              <a:t>savoir</a:t>
            </a:r>
            <a:r>
              <a:rPr lang="it-IT" sz="2400" i="1" dirty="0"/>
              <a:t> si </a:t>
            </a:r>
            <a:r>
              <a:rPr lang="it-IT" sz="2400" i="1" dirty="0" err="1"/>
              <a:t>ces</a:t>
            </a:r>
            <a:r>
              <a:rPr lang="it-IT" sz="2400" i="1" dirty="0"/>
              <a:t> </a:t>
            </a:r>
            <a:r>
              <a:rPr lang="it-IT" sz="2400" i="1" dirty="0" err="1"/>
              <a:t>libertés</a:t>
            </a:r>
            <a:r>
              <a:rPr lang="it-IT" sz="2400" i="1" dirty="0"/>
              <a:t> ne </a:t>
            </a:r>
            <a:r>
              <a:rPr lang="it-IT" sz="2400" i="1" dirty="0" err="1"/>
              <a:t>sont</a:t>
            </a:r>
            <a:r>
              <a:rPr lang="it-IT" sz="2400" i="1" dirty="0"/>
              <a:t> </a:t>
            </a:r>
            <a:r>
              <a:rPr lang="it-IT" sz="2400" i="1" dirty="0" err="1"/>
              <a:t>pas</a:t>
            </a:r>
            <a:r>
              <a:rPr lang="it-IT" sz="2400" i="1" dirty="0"/>
              <a:t> </a:t>
            </a:r>
            <a:r>
              <a:rPr lang="it-IT" sz="2400" i="1" dirty="0" err="1"/>
              <a:t>entravées</a:t>
            </a:r>
            <a:r>
              <a:rPr lang="it-IT" sz="2400" i="1" dirty="0"/>
              <a:t> </a:t>
            </a:r>
            <a:r>
              <a:rPr lang="it-IT" sz="2400" i="1" dirty="0" err="1"/>
              <a:t>dans</a:t>
            </a:r>
            <a:r>
              <a:rPr lang="it-IT" sz="2400" i="1" dirty="0"/>
              <a:t> le </a:t>
            </a:r>
            <a:r>
              <a:rPr lang="it-IT" sz="2400" i="1" dirty="0" err="1"/>
              <a:t>travail</a:t>
            </a:r>
            <a:r>
              <a:rPr lang="it-IT" sz="2400" i="1" dirty="0"/>
              <a:t> </a:t>
            </a:r>
            <a:r>
              <a:rPr lang="it-IT" sz="2400" i="1" dirty="0" err="1"/>
              <a:t>des</a:t>
            </a:r>
            <a:r>
              <a:rPr lang="it-IT" sz="2400" i="1" dirty="0"/>
              <a:t> </a:t>
            </a:r>
            <a:r>
              <a:rPr lang="it-IT" sz="2400" i="1" dirty="0" err="1"/>
              <a:t>chercheurs</a:t>
            </a:r>
            <a:r>
              <a:rPr lang="it-IT" sz="2400" i="1" dirty="0"/>
              <a:t> et </a:t>
            </a:r>
            <a:r>
              <a:rPr lang="it-IT" sz="2400" i="1" dirty="0" err="1"/>
              <a:t>des</a:t>
            </a:r>
            <a:r>
              <a:rPr lang="it-IT" sz="2400" i="1" dirty="0"/>
              <a:t> </a:t>
            </a:r>
            <a:r>
              <a:rPr lang="it-IT" sz="2400" i="1" dirty="0" err="1"/>
              <a:t>enseignants-chercheurs</a:t>
            </a:r>
            <a:r>
              <a:rPr lang="it-IT" sz="2400" i="1" dirty="0"/>
              <a:t> »</a:t>
            </a:r>
            <a:r>
              <a:rPr lang="it-IT" sz="2400" dirty="0"/>
              <a:t>, </a:t>
            </a:r>
            <a:r>
              <a:rPr lang="it-IT" sz="2400" dirty="0" err="1"/>
              <a:t>indique</a:t>
            </a:r>
            <a:r>
              <a:rPr lang="it-IT" sz="2400" dirty="0"/>
              <a:t> la ministre.</a:t>
            </a:r>
          </a:p>
          <a:p>
            <a:pPr algn="just"/>
            <a:r>
              <a:rPr lang="it-IT" sz="2400" dirty="0" err="1"/>
              <a:t>Frédérique</a:t>
            </a:r>
            <a:r>
              <a:rPr lang="it-IT" sz="2400" dirty="0"/>
              <a:t> </a:t>
            </a:r>
            <a:r>
              <a:rPr lang="it-IT" sz="2400" dirty="0" err="1"/>
              <a:t>Vidal</a:t>
            </a:r>
            <a:r>
              <a:rPr lang="it-IT" sz="2400" dirty="0"/>
              <a:t> </a:t>
            </a:r>
            <a:r>
              <a:rPr lang="it-IT" sz="2400" dirty="0" err="1"/>
              <a:t>relève</a:t>
            </a:r>
            <a:r>
              <a:rPr lang="it-IT" sz="2400" dirty="0"/>
              <a:t> </a:t>
            </a:r>
            <a:r>
              <a:rPr lang="it-IT" sz="2400" dirty="0" err="1"/>
              <a:t>que</a:t>
            </a:r>
            <a:r>
              <a:rPr lang="it-IT" sz="2400" dirty="0"/>
              <a:t> </a:t>
            </a:r>
            <a:r>
              <a:rPr lang="it-IT" sz="2400" i="1" dirty="0"/>
              <a:t>« ce </a:t>
            </a:r>
            <a:r>
              <a:rPr lang="it-IT" sz="2400" i="1" dirty="0" err="1"/>
              <a:t>sujet</a:t>
            </a:r>
            <a:r>
              <a:rPr lang="it-IT" sz="2400" i="1" dirty="0"/>
              <a:t> </a:t>
            </a:r>
            <a:r>
              <a:rPr lang="it-IT" sz="2400" i="1" dirty="0" err="1"/>
              <a:t>suscite</a:t>
            </a:r>
            <a:r>
              <a:rPr lang="it-IT" sz="2400" i="1" dirty="0"/>
              <a:t> </a:t>
            </a:r>
            <a:r>
              <a:rPr lang="it-IT" sz="2400" i="1" dirty="0" err="1"/>
              <a:t>beaucoup</a:t>
            </a:r>
            <a:r>
              <a:rPr lang="it-IT" sz="2400" i="1" dirty="0"/>
              <a:t> de </a:t>
            </a:r>
            <a:r>
              <a:rPr lang="it-IT" sz="2400" i="1" dirty="0" err="1"/>
              <a:t>réactions</a:t>
            </a:r>
            <a:r>
              <a:rPr lang="it-IT" sz="2400" i="1" dirty="0"/>
              <a:t>, mais ce n’est </a:t>
            </a:r>
            <a:r>
              <a:rPr lang="it-IT" sz="2400" i="1" dirty="0" err="1"/>
              <a:t>pas</a:t>
            </a:r>
            <a:r>
              <a:rPr lang="it-IT" sz="2400" i="1" dirty="0"/>
              <a:t> </a:t>
            </a:r>
            <a:r>
              <a:rPr lang="it-IT" sz="2400" i="1" dirty="0" err="1"/>
              <a:t>notre</a:t>
            </a:r>
            <a:r>
              <a:rPr lang="it-IT" sz="2400" i="1" dirty="0"/>
              <a:t> </a:t>
            </a:r>
            <a:r>
              <a:rPr lang="it-IT" sz="2400" i="1" dirty="0" err="1"/>
              <a:t>priorité</a:t>
            </a:r>
            <a:r>
              <a:rPr lang="it-IT" sz="2400" i="1" dirty="0"/>
              <a:t> </a:t>
            </a:r>
            <a:r>
              <a:rPr lang="it-IT" sz="2400" i="1" dirty="0" err="1"/>
              <a:t>aujourd’hui</a:t>
            </a:r>
            <a:r>
              <a:rPr lang="it-IT" sz="2400" i="1" dirty="0"/>
              <a:t> »</a:t>
            </a:r>
            <a:r>
              <a:rPr lang="it-IT" sz="2400" dirty="0"/>
              <a:t>. </a:t>
            </a:r>
            <a:r>
              <a:rPr lang="it-IT" sz="2400" i="1" dirty="0"/>
              <a:t>« La </a:t>
            </a:r>
            <a:r>
              <a:rPr lang="it-IT" sz="2400" i="1" dirty="0" err="1"/>
              <a:t>priorité</a:t>
            </a:r>
            <a:r>
              <a:rPr lang="it-IT" sz="2400" i="1" dirty="0"/>
              <a:t>, c’est la situation </a:t>
            </a:r>
            <a:r>
              <a:rPr lang="it-IT" sz="2400" i="1" dirty="0" err="1"/>
              <a:t>des</a:t>
            </a:r>
            <a:r>
              <a:rPr lang="it-IT" sz="2400" i="1" dirty="0"/>
              <a:t> </a:t>
            </a:r>
            <a:r>
              <a:rPr lang="it-IT" sz="2400" i="1" dirty="0" err="1"/>
              <a:t>étudiants</a:t>
            </a:r>
            <a:r>
              <a:rPr lang="it-IT" sz="2400" i="1" dirty="0"/>
              <a:t> et la </a:t>
            </a:r>
            <a:r>
              <a:rPr lang="it-IT" sz="2400" i="1" dirty="0" err="1"/>
              <a:t>pandémie</a:t>
            </a:r>
            <a:r>
              <a:rPr lang="it-IT" sz="2400" i="1" dirty="0"/>
              <a:t> »</a:t>
            </a:r>
            <a:r>
              <a:rPr lang="it-IT" sz="2400" dirty="0"/>
              <a:t>.</a:t>
            </a:r>
          </a:p>
          <a:p>
            <a:pPr algn="just"/>
            <a:endParaRPr lang="it-IT" sz="2400" dirty="0"/>
          </a:p>
          <a:p>
            <a:r>
              <a:rPr lang="it-IT" sz="2400" i="1" dirty="0" err="1"/>
              <a:t>Nouvel</a:t>
            </a:r>
            <a:r>
              <a:rPr lang="it-IT" sz="2400" i="1" dirty="0"/>
              <a:t> </a:t>
            </a:r>
            <a:r>
              <a:rPr lang="it-IT" sz="2400" i="1" dirty="0" err="1"/>
              <a:t>Obs</a:t>
            </a:r>
            <a:r>
              <a:rPr lang="it-IT" sz="2400" i="1" dirty="0"/>
              <a:t> </a:t>
            </a:r>
            <a:r>
              <a:rPr lang="it-IT" sz="2400" dirty="0"/>
              <a:t>21 </a:t>
            </a:r>
            <a:r>
              <a:rPr lang="it-IT" sz="2400" dirty="0" err="1"/>
              <a:t>février</a:t>
            </a:r>
            <a:r>
              <a:rPr lang="it-IT" sz="2400" dirty="0"/>
              <a:t> 2021</a:t>
            </a:r>
            <a:endParaRPr lang="fr-CA" sz="2400" dirty="0"/>
          </a:p>
        </p:txBody>
      </p:sp>
    </p:spTree>
    <p:extLst>
      <p:ext uri="{BB962C8B-B14F-4D97-AF65-F5344CB8AC3E}">
        <p14:creationId xmlns:p14="http://schemas.microsoft.com/office/powerpoint/2010/main" val="2434289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p>
        </p:txBody>
      </p:sp>
      <p:sp>
        <p:nvSpPr>
          <p:cNvPr id="3" name="Segnaposto contenuto 2"/>
          <p:cNvSpPr>
            <a:spLocks noGrp="1"/>
          </p:cNvSpPr>
          <p:nvPr>
            <p:ph idx="1"/>
          </p:nvPr>
        </p:nvSpPr>
        <p:spPr/>
        <p:txBody>
          <a:bodyPr>
            <a:normAutofit/>
          </a:bodyPr>
          <a:lstStyle/>
          <a:p>
            <a:r>
              <a:rPr lang="fr-CA" sz="2400" dirty="0"/>
              <a:t>Entendu sur France inter 21 février 2021 « Le journal de 19h du week-end. »</a:t>
            </a:r>
          </a:p>
          <a:p>
            <a:endParaRPr lang="fr-CA" sz="2400" dirty="0"/>
          </a:p>
          <a:p>
            <a:r>
              <a:rPr lang="fr-CA" sz="2400" dirty="0" err="1"/>
              <a:t>végétaro</a:t>
            </a:r>
            <a:r>
              <a:rPr lang="fr-CA" sz="2400" dirty="0"/>
              <a:t> gauchisme</a:t>
            </a:r>
          </a:p>
        </p:txBody>
      </p:sp>
    </p:spTree>
    <p:extLst>
      <p:ext uri="{BB962C8B-B14F-4D97-AF65-F5344CB8AC3E}">
        <p14:creationId xmlns:p14="http://schemas.microsoft.com/office/powerpoint/2010/main" val="3951160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Contexte</a:t>
            </a:r>
          </a:p>
        </p:txBody>
      </p:sp>
      <p:sp>
        <p:nvSpPr>
          <p:cNvPr id="3" name="Segnaposto contenuto 2"/>
          <p:cNvSpPr>
            <a:spLocks noGrp="1"/>
          </p:cNvSpPr>
          <p:nvPr>
            <p:ph idx="1"/>
          </p:nvPr>
        </p:nvSpPr>
        <p:spPr/>
        <p:txBody>
          <a:bodyPr>
            <a:normAutofit/>
          </a:bodyPr>
          <a:lstStyle/>
          <a:p>
            <a:r>
              <a:rPr lang="it-IT" sz="2400" b="1" dirty="0" err="1"/>
              <a:t>Les</a:t>
            </a:r>
            <a:r>
              <a:rPr lang="it-IT" sz="2400" b="1" dirty="0"/>
              <a:t> </a:t>
            </a:r>
            <a:r>
              <a:rPr lang="it-IT" sz="2400" b="1" dirty="0" err="1"/>
              <a:t>repas</a:t>
            </a:r>
            <a:r>
              <a:rPr lang="it-IT" sz="2400" b="1" dirty="0"/>
              <a:t> sans </a:t>
            </a:r>
            <a:r>
              <a:rPr lang="it-IT" sz="2400" b="1" dirty="0" err="1"/>
              <a:t>viande</a:t>
            </a:r>
            <a:r>
              <a:rPr lang="it-IT" sz="2400" b="1" dirty="0"/>
              <a:t> </a:t>
            </a:r>
            <a:r>
              <a:rPr lang="it-IT" sz="2400" b="1" dirty="0" err="1"/>
              <a:t>dans</a:t>
            </a:r>
            <a:r>
              <a:rPr lang="it-IT" sz="2400" b="1" dirty="0"/>
              <a:t> </a:t>
            </a:r>
            <a:r>
              <a:rPr lang="it-IT" sz="2400" b="1" dirty="0" err="1"/>
              <a:t>les</a:t>
            </a:r>
            <a:r>
              <a:rPr lang="it-IT" sz="2400" b="1" dirty="0"/>
              <a:t> </a:t>
            </a:r>
            <a:r>
              <a:rPr lang="it-IT" sz="2400" b="1" dirty="0" err="1"/>
              <a:t>cantines</a:t>
            </a:r>
            <a:r>
              <a:rPr lang="it-IT" sz="2400" b="1" dirty="0"/>
              <a:t> font-</a:t>
            </a:r>
            <a:r>
              <a:rPr lang="it-IT" sz="2400" b="1" dirty="0" err="1"/>
              <a:t>ils</a:t>
            </a:r>
            <a:r>
              <a:rPr lang="it-IT" sz="2400" b="1" dirty="0"/>
              <a:t> </a:t>
            </a:r>
            <a:r>
              <a:rPr lang="it-IT" sz="2400" b="1" dirty="0" err="1"/>
              <a:t>gagner</a:t>
            </a:r>
            <a:r>
              <a:rPr lang="it-IT" sz="2400" b="1" dirty="0"/>
              <a:t> </a:t>
            </a:r>
            <a:r>
              <a:rPr lang="it-IT" sz="2400" b="1" dirty="0" err="1"/>
              <a:t>du</a:t>
            </a:r>
            <a:r>
              <a:rPr lang="it-IT" sz="2400" b="1" dirty="0"/>
              <a:t> </a:t>
            </a:r>
            <a:r>
              <a:rPr lang="it-IT" sz="2400" b="1" dirty="0" err="1"/>
              <a:t>temps</a:t>
            </a:r>
            <a:r>
              <a:rPr lang="it-IT" sz="2400" b="1" dirty="0"/>
              <a:t> ?</a:t>
            </a:r>
          </a:p>
          <a:p>
            <a:r>
              <a:rPr lang="it-IT" sz="2400" b="1" dirty="0"/>
              <a:t>LA VÉRIFICATION -</a:t>
            </a:r>
            <a:r>
              <a:rPr lang="it-IT" sz="2400" dirty="0"/>
              <a:t> Lyon a </a:t>
            </a:r>
            <a:r>
              <a:rPr lang="it-IT" sz="2400" dirty="0" err="1"/>
              <a:t>décidé</a:t>
            </a:r>
            <a:r>
              <a:rPr lang="it-IT" sz="2400" dirty="0"/>
              <a:t> d'</a:t>
            </a:r>
            <a:r>
              <a:rPr lang="it-IT" sz="2400" dirty="0" err="1"/>
              <a:t>imposer</a:t>
            </a:r>
            <a:r>
              <a:rPr lang="it-IT" sz="2400" dirty="0"/>
              <a:t> un menu </a:t>
            </a:r>
            <a:r>
              <a:rPr lang="it-IT" sz="2400" dirty="0" err="1"/>
              <a:t>unique</a:t>
            </a:r>
            <a:r>
              <a:rPr lang="it-IT" sz="2400" dirty="0"/>
              <a:t> sans </a:t>
            </a:r>
            <a:r>
              <a:rPr lang="it-IT" sz="2400" dirty="0" err="1"/>
              <a:t>viande</a:t>
            </a:r>
            <a:r>
              <a:rPr lang="it-IT" sz="2400" dirty="0"/>
              <a:t> </a:t>
            </a:r>
            <a:r>
              <a:rPr lang="it-IT" sz="2400" dirty="0" err="1"/>
              <a:t>aux</a:t>
            </a:r>
            <a:r>
              <a:rPr lang="it-IT" sz="2400" dirty="0"/>
              <a:t> </a:t>
            </a:r>
            <a:r>
              <a:rPr lang="it-IT" sz="2400" dirty="0" err="1"/>
              <a:t>écoles</a:t>
            </a:r>
            <a:r>
              <a:rPr lang="it-IT" sz="2400" dirty="0"/>
              <a:t> </a:t>
            </a:r>
            <a:r>
              <a:rPr lang="it-IT" sz="2400" dirty="0" err="1"/>
              <a:t>publiques</a:t>
            </a:r>
            <a:r>
              <a:rPr lang="it-IT" sz="2400" dirty="0"/>
              <a:t>, pour </a:t>
            </a:r>
            <a:r>
              <a:rPr lang="it-IT" sz="2400" dirty="0" err="1"/>
              <a:t>accélérer</a:t>
            </a:r>
            <a:r>
              <a:rPr lang="it-IT" sz="2400" dirty="0"/>
              <a:t> le service </a:t>
            </a:r>
            <a:r>
              <a:rPr lang="it-IT" sz="2400" dirty="0" err="1"/>
              <a:t>des</a:t>
            </a:r>
            <a:r>
              <a:rPr lang="it-IT" sz="2400" dirty="0"/>
              <a:t> </a:t>
            </a:r>
            <a:r>
              <a:rPr lang="it-IT" sz="2400" dirty="0" err="1"/>
              <a:t>repas</a:t>
            </a:r>
            <a:r>
              <a:rPr lang="it-IT" sz="2400" dirty="0"/>
              <a:t>, </a:t>
            </a:r>
            <a:r>
              <a:rPr lang="it-IT" sz="2400" dirty="0" err="1"/>
              <a:t>soumis</a:t>
            </a:r>
            <a:r>
              <a:rPr lang="it-IT" sz="2400" dirty="0"/>
              <a:t> à </a:t>
            </a:r>
            <a:r>
              <a:rPr lang="it-IT" sz="2400" dirty="0" err="1"/>
              <a:t>des</a:t>
            </a:r>
            <a:r>
              <a:rPr lang="it-IT" sz="2400" dirty="0"/>
              <a:t> </a:t>
            </a:r>
            <a:r>
              <a:rPr lang="it-IT" sz="2400" dirty="0" err="1"/>
              <a:t>contraintes</a:t>
            </a:r>
            <a:r>
              <a:rPr lang="it-IT" sz="2400" dirty="0"/>
              <a:t> </a:t>
            </a:r>
            <a:r>
              <a:rPr lang="it-IT" sz="2400" dirty="0" err="1"/>
              <a:t>sanitaires</a:t>
            </a:r>
            <a:r>
              <a:rPr lang="it-IT" sz="2400" dirty="0"/>
              <a:t>. </a:t>
            </a:r>
            <a:r>
              <a:rPr lang="it-IT" sz="2400" dirty="0" err="1"/>
              <a:t>Cette</a:t>
            </a:r>
            <a:r>
              <a:rPr lang="it-IT" sz="2400" dirty="0"/>
              <a:t> </a:t>
            </a:r>
            <a:r>
              <a:rPr lang="it-IT" sz="2400" dirty="0" err="1"/>
              <a:t>mesure</a:t>
            </a:r>
            <a:r>
              <a:rPr lang="it-IT" sz="2400" dirty="0"/>
              <a:t> est-elle </a:t>
            </a:r>
            <a:r>
              <a:rPr lang="it-IT" sz="2400" dirty="0" err="1"/>
              <a:t>vraiment</a:t>
            </a:r>
            <a:r>
              <a:rPr lang="it-IT" sz="2400" dirty="0"/>
              <a:t> efficace ?</a:t>
            </a:r>
          </a:p>
          <a:p>
            <a:endParaRPr lang="fr-CA" sz="2400" dirty="0"/>
          </a:p>
        </p:txBody>
      </p:sp>
    </p:spTree>
    <p:extLst>
      <p:ext uri="{BB962C8B-B14F-4D97-AF65-F5344CB8AC3E}">
        <p14:creationId xmlns:p14="http://schemas.microsoft.com/office/powerpoint/2010/main" val="3355608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lnSpcReduction="10000"/>
          </a:bodyPr>
          <a:lstStyle/>
          <a:p>
            <a:r>
              <a:rPr lang="it-IT" sz="2400" b="1" dirty="0"/>
              <a:t>Menu sans </a:t>
            </a:r>
            <a:r>
              <a:rPr lang="it-IT" sz="2400" b="1" dirty="0" err="1"/>
              <a:t>viande</a:t>
            </a:r>
            <a:r>
              <a:rPr lang="it-IT" sz="2400" b="1" dirty="0"/>
              <a:t> </a:t>
            </a:r>
            <a:r>
              <a:rPr lang="it-IT" sz="2400" b="1" dirty="0" err="1"/>
              <a:t>dans</a:t>
            </a:r>
            <a:r>
              <a:rPr lang="it-IT" sz="2400" b="1" dirty="0"/>
              <a:t> </a:t>
            </a:r>
            <a:r>
              <a:rPr lang="it-IT" sz="2400" b="1" dirty="0" err="1"/>
              <a:t>les</a:t>
            </a:r>
            <a:r>
              <a:rPr lang="it-IT" sz="2400" b="1" dirty="0"/>
              <a:t> </a:t>
            </a:r>
            <a:r>
              <a:rPr lang="it-IT" sz="2400" b="1" dirty="0" err="1"/>
              <a:t>cantines</a:t>
            </a:r>
            <a:r>
              <a:rPr lang="it-IT" sz="2400" b="1" dirty="0"/>
              <a:t> </a:t>
            </a:r>
            <a:r>
              <a:rPr lang="it-IT" sz="2400" b="1" dirty="0" err="1"/>
              <a:t>lyonnaises</a:t>
            </a:r>
            <a:r>
              <a:rPr lang="it-IT" sz="2400" b="1" dirty="0"/>
              <a:t> : </a:t>
            </a:r>
            <a:r>
              <a:rPr lang="it-IT" sz="2400" b="1" dirty="0" err="1"/>
              <a:t>Darmanin</a:t>
            </a:r>
            <a:r>
              <a:rPr lang="it-IT" sz="2400" b="1" dirty="0"/>
              <a:t> </a:t>
            </a:r>
            <a:r>
              <a:rPr lang="it-IT" sz="2400" b="1" dirty="0" err="1"/>
              <a:t>dénonce</a:t>
            </a:r>
            <a:r>
              <a:rPr lang="it-IT" sz="2400" b="1" dirty="0"/>
              <a:t>, </a:t>
            </a:r>
            <a:r>
              <a:rPr lang="it-IT" sz="2400" b="1" dirty="0" err="1"/>
              <a:t>Doucet</a:t>
            </a:r>
            <a:r>
              <a:rPr lang="it-IT" sz="2400" b="1" dirty="0"/>
              <a:t> </a:t>
            </a:r>
            <a:r>
              <a:rPr lang="it-IT" sz="2400" b="1" dirty="0" err="1"/>
              <a:t>réplique</a:t>
            </a:r>
            <a:endParaRPr lang="it-IT" sz="2400" b="1" dirty="0"/>
          </a:p>
          <a:p>
            <a:pPr algn="just"/>
            <a:r>
              <a:rPr lang="it-IT" sz="2400" i="1" dirty="0"/>
              <a:t>« En plus de l’</a:t>
            </a:r>
            <a:r>
              <a:rPr lang="it-IT" sz="2400" i="1" dirty="0" err="1"/>
              <a:t>insulte</a:t>
            </a:r>
            <a:r>
              <a:rPr lang="it-IT" sz="2400" i="1" dirty="0"/>
              <a:t> </a:t>
            </a:r>
            <a:r>
              <a:rPr lang="it-IT" sz="2400" i="1" dirty="0" err="1"/>
              <a:t>inacceptable</a:t>
            </a:r>
            <a:r>
              <a:rPr lang="it-IT" sz="2400" i="1" dirty="0"/>
              <a:t> </a:t>
            </a:r>
            <a:r>
              <a:rPr lang="it-IT" sz="2400" i="1" dirty="0" err="1"/>
              <a:t>aux</a:t>
            </a:r>
            <a:r>
              <a:rPr lang="it-IT" sz="2400" i="1" dirty="0"/>
              <a:t> </a:t>
            </a:r>
            <a:r>
              <a:rPr lang="it-IT" sz="2400" i="1" dirty="0" err="1"/>
              <a:t>agriculteurs</a:t>
            </a:r>
            <a:r>
              <a:rPr lang="it-IT" sz="2400" i="1" dirty="0"/>
              <a:t> et </a:t>
            </a:r>
            <a:r>
              <a:rPr lang="it-IT" sz="2400" i="1" dirty="0" err="1"/>
              <a:t>aux</a:t>
            </a:r>
            <a:r>
              <a:rPr lang="it-IT" sz="2400" i="1" dirty="0"/>
              <a:t> </a:t>
            </a:r>
            <a:r>
              <a:rPr lang="it-IT" sz="2400" i="1" dirty="0" err="1"/>
              <a:t>bouchers</a:t>
            </a:r>
            <a:r>
              <a:rPr lang="it-IT" sz="2400" i="1" dirty="0"/>
              <a:t> </a:t>
            </a:r>
            <a:r>
              <a:rPr lang="it-IT" sz="2400" i="1" dirty="0" err="1"/>
              <a:t>français</a:t>
            </a:r>
            <a:r>
              <a:rPr lang="it-IT" sz="2400" i="1" dirty="0"/>
              <a:t>, on </a:t>
            </a:r>
            <a:r>
              <a:rPr lang="it-IT" sz="2400" i="1" dirty="0" err="1"/>
              <a:t>voit</a:t>
            </a:r>
            <a:r>
              <a:rPr lang="it-IT" sz="2400" i="1" dirty="0"/>
              <a:t> </a:t>
            </a:r>
            <a:r>
              <a:rPr lang="it-IT" sz="2400" i="1" dirty="0" err="1"/>
              <a:t>bien</a:t>
            </a:r>
            <a:r>
              <a:rPr lang="it-IT" sz="2400" i="1" dirty="0"/>
              <a:t> </a:t>
            </a:r>
            <a:r>
              <a:rPr lang="it-IT" sz="2400" i="1" dirty="0" err="1"/>
              <a:t>que</a:t>
            </a:r>
            <a:r>
              <a:rPr lang="it-IT" sz="2400" i="1" dirty="0"/>
              <a:t> la </a:t>
            </a:r>
            <a:r>
              <a:rPr lang="it-IT" sz="2400" i="1" dirty="0" err="1"/>
              <a:t>politique</a:t>
            </a:r>
            <a:r>
              <a:rPr lang="it-IT" sz="2400" i="1" dirty="0"/>
              <a:t> moraliste et </a:t>
            </a:r>
            <a:r>
              <a:rPr lang="it-IT" sz="2400" i="1" dirty="0" err="1"/>
              <a:t>élitiste</a:t>
            </a:r>
            <a:r>
              <a:rPr lang="it-IT" sz="2400" i="1" dirty="0"/>
              <a:t> </a:t>
            </a:r>
            <a:r>
              <a:rPr lang="it-IT" sz="2400" i="1" dirty="0" err="1"/>
              <a:t>des</a:t>
            </a:r>
            <a:r>
              <a:rPr lang="it-IT" sz="2400" i="1" dirty="0"/>
              <a:t> “</a:t>
            </a:r>
            <a:r>
              <a:rPr lang="it-IT" sz="2400" i="1" dirty="0" err="1"/>
              <a:t>Verts</a:t>
            </a:r>
            <a:r>
              <a:rPr lang="it-IT" sz="2400" i="1" dirty="0"/>
              <a:t>” </a:t>
            </a:r>
            <a:r>
              <a:rPr lang="it-IT" sz="2400" i="1" dirty="0" err="1"/>
              <a:t>exclut</a:t>
            </a:r>
            <a:r>
              <a:rPr lang="it-IT" sz="2400" i="1" dirty="0"/>
              <a:t> </a:t>
            </a:r>
            <a:r>
              <a:rPr lang="it-IT" sz="2400" i="1" dirty="0" err="1"/>
              <a:t>les</a:t>
            </a:r>
            <a:r>
              <a:rPr lang="it-IT" sz="2400" i="1" dirty="0"/>
              <a:t> </a:t>
            </a:r>
            <a:r>
              <a:rPr lang="it-IT" sz="2400" i="1" dirty="0" err="1"/>
              <a:t>classes</a:t>
            </a:r>
            <a:r>
              <a:rPr lang="it-IT" sz="2400" i="1" dirty="0"/>
              <a:t> </a:t>
            </a:r>
            <a:r>
              <a:rPr lang="it-IT" sz="2400" i="1" dirty="0" err="1"/>
              <a:t>populaires</a:t>
            </a:r>
            <a:r>
              <a:rPr lang="it-IT" sz="2400" i="1" dirty="0"/>
              <a:t>. De </a:t>
            </a:r>
            <a:r>
              <a:rPr lang="it-IT" sz="2400" i="1" dirty="0" err="1"/>
              <a:t>nombreux</a:t>
            </a:r>
            <a:r>
              <a:rPr lang="it-IT" sz="2400" i="1" dirty="0"/>
              <a:t> enfants n’</a:t>
            </a:r>
            <a:r>
              <a:rPr lang="it-IT" sz="2400" i="1" dirty="0" err="1"/>
              <a:t>ont</a:t>
            </a:r>
            <a:r>
              <a:rPr lang="it-IT" sz="2400" i="1" dirty="0"/>
              <a:t> </a:t>
            </a:r>
            <a:r>
              <a:rPr lang="it-IT" sz="2400" i="1" dirty="0" err="1"/>
              <a:t>souvent</a:t>
            </a:r>
            <a:r>
              <a:rPr lang="it-IT" sz="2400" i="1" dirty="0"/>
              <a:t> </a:t>
            </a:r>
            <a:r>
              <a:rPr lang="it-IT" sz="2400" i="1" dirty="0" err="1"/>
              <a:t>que</a:t>
            </a:r>
            <a:r>
              <a:rPr lang="it-IT" sz="2400" i="1" dirty="0"/>
              <a:t> la cantine pour </a:t>
            </a:r>
            <a:r>
              <a:rPr lang="it-IT" sz="2400" i="1" dirty="0" err="1"/>
              <a:t>manger</a:t>
            </a:r>
            <a:r>
              <a:rPr lang="it-IT" sz="2400" i="1" dirty="0"/>
              <a:t> de la </a:t>
            </a:r>
            <a:r>
              <a:rPr lang="it-IT" sz="2400" i="1" dirty="0" err="1"/>
              <a:t>viande</a:t>
            </a:r>
            <a:r>
              <a:rPr lang="it-IT" sz="2400" i="1" dirty="0"/>
              <a:t>… </a:t>
            </a:r>
            <a:r>
              <a:rPr lang="it-IT" sz="2400" i="1" dirty="0" err="1"/>
              <a:t>Idéologie</a:t>
            </a:r>
            <a:r>
              <a:rPr lang="it-IT" sz="2400" i="1" dirty="0"/>
              <a:t> </a:t>
            </a:r>
            <a:r>
              <a:rPr lang="it-IT" sz="2400" i="1" dirty="0" err="1"/>
              <a:t>scandaleuse</a:t>
            </a:r>
            <a:r>
              <a:rPr lang="it-IT" sz="2400" i="1" dirty="0"/>
              <a:t> »</a:t>
            </a:r>
            <a:r>
              <a:rPr lang="it-IT" sz="2400" dirty="0"/>
              <a:t>, a </a:t>
            </a:r>
            <a:r>
              <a:rPr lang="it-IT" sz="2400" dirty="0" err="1"/>
              <a:t>tweeté</a:t>
            </a:r>
            <a:r>
              <a:rPr lang="it-IT" sz="2400" dirty="0"/>
              <a:t> le ministre </a:t>
            </a:r>
            <a:r>
              <a:rPr lang="it-IT" sz="2400" dirty="0" err="1"/>
              <a:t>samedi</a:t>
            </a:r>
            <a:r>
              <a:rPr lang="it-IT" sz="2400" dirty="0"/>
              <a:t> 20 </a:t>
            </a:r>
            <a:r>
              <a:rPr lang="it-IT" sz="2400" dirty="0" err="1"/>
              <a:t>février</a:t>
            </a:r>
            <a:r>
              <a:rPr lang="it-IT" sz="2400" dirty="0"/>
              <a:t> </a:t>
            </a:r>
            <a:r>
              <a:rPr lang="it-IT" sz="2400" dirty="0" err="1"/>
              <a:t>au</a:t>
            </a:r>
            <a:r>
              <a:rPr lang="it-IT" sz="2400" dirty="0"/>
              <a:t> </a:t>
            </a:r>
            <a:r>
              <a:rPr lang="it-IT" sz="2400" dirty="0" err="1"/>
              <a:t>soir</a:t>
            </a:r>
            <a:r>
              <a:rPr lang="it-IT" sz="2400" dirty="0"/>
              <a:t>.</a:t>
            </a:r>
          </a:p>
          <a:p>
            <a:pPr algn="just"/>
            <a:r>
              <a:rPr lang="it-IT" sz="2400" i="1" dirty="0"/>
              <a:t>« On ne </a:t>
            </a:r>
            <a:r>
              <a:rPr lang="it-IT" sz="2400" i="1" dirty="0" err="1"/>
              <a:t>vous</a:t>
            </a:r>
            <a:r>
              <a:rPr lang="it-IT" sz="2400" i="1" dirty="0"/>
              <a:t> a </a:t>
            </a:r>
            <a:r>
              <a:rPr lang="it-IT" sz="2400" i="1" dirty="0" err="1"/>
              <a:t>pas</a:t>
            </a:r>
            <a:r>
              <a:rPr lang="it-IT" sz="2400" i="1" dirty="0"/>
              <a:t> </a:t>
            </a:r>
            <a:r>
              <a:rPr lang="it-IT" sz="2400" i="1" dirty="0" err="1"/>
              <a:t>entendu</a:t>
            </a:r>
            <a:r>
              <a:rPr lang="it-IT" sz="2400" i="1" dirty="0"/>
              <a:t> </a:t>
            </a:r>
            <a:r>
              <a:rPr lang="it-IT" sz="2400" i="1" dirty="0" err="1"/>
              <a:t>tenir</a:t>
            </a:r>
            <a:r>
              <a:rPr lang="it-IT" sz="2400" i="1" dirty="0"/>
              <a:t> </a:t>
            </a:r>
            <a:r>
              <a:rPr lang="it-IT" sz="2400" i="1" dirty="0" err="1"/>
              <a:t>ces</a:t>
            </a:r>
            <a:r>
              <a:rPr lang="it-IT" sz="2400" i="1" dirty="0"/>
              <a:t> </a:t>
            </a:r>
            <a:r>
              <a:rPr lang="it-IT" sz="2400" i="1" dirty="0" err="1"/>
              <a:t>propos</a:t>
            </a:r>
            <a:r>
              <a:rPr lang="it-IT" sz="2400" i="1" dirty="0"/>
              <a:t> à Gérard </a:t>
            </a:r>
            <a:r>
              <a:rPr lang="it-IT" sz="2400" i="1" dirty="0" err="1"/>
              <a:t>Collomb</a:t>
            </a:r>
            <a:r>
              <a:rPr lang="it-IT" sz="2400" i="1" dirty="0"/>
              <a:t>, </a:t>
            </a:r>
            <a:r>
              <a:rPr lang="it-IT" sz="2400" i="1" dirty="0" err="1"/>
              <a:t>membre</a:t>
            </a:r>
            <a:r>
              <a:rPr lang="it-IT" sz="2400" i="1" dirty="0"/>
              <a:t> de </a:t>
            </a:r>
            <a:r>
              <a:rPr lang="it-IT" sz="2400" i="1" dirty="0" err="1"/>
              <a:t>votre</a:t>
            </a:r>
            <a:r>
              <a:rPr lang="it-IT" sz="2400" i="1" dirty="0"/>
              <a:t> </a:t>
            </a:r>
            <a:r>
              <a:rPr lang="it-IT" sz="2400" i="1" dirty="0" err="1"/>
              <a:t>famille</a:t>
            </a:r>
            <a:r>
              <a:rPr lang="it-IT" sz="2400" i="1" dirty="0"/>
              <a:t> </a:t>
            </a:r>
            <a:r>
              <a:rPr lang="it-IT" sz="2400" i="1" dirty="0" err="1"/>
              <a:t>politique</a:t>
            </a:r>
            <a:r>
              <a:rPr lang="it-IT" sz="2400" i="1" dirty="0"/>
              <a:t> qui </a:t>
            </a:r>
            <a:r>
              <a:rPr lang="it-IT" sz="2400" i="1" dirty="0" err="1"/>
              <a:t>avait</a:t>
            </a:r>
            <a:r>
              <a:rPr lang="it-IT" sz="2400" i="1" dirty="0"/>
              <a:t> </a:t>
            </a:r>
            <a:r>
              <a:rPr lang="it-IT" sz="2400" i="1" dirty="0" err="1"/>
              <a:t>pris</a:t>
            </a:r>
            <a:r>
              <a:rPr lang="it-IT" sz="2400" i="1" dirty="0"/>
              <a:t> </a:t>
            </a:r>
            <a:r>
              <a:rPr lang="it-IT" sz="2400" i="1" dirty="0" err="1"/>
              <a:t>exactement</a:t>
            </a:r>
            <a:r>
              <a:rPr lang="it-IT" sz="2400" i="1" dirty="0"/>
              <a:t> la </a:t>
            </a:r>
            <a:r>
              <a:rPr lang="it-IT" sz="2400" i="1" dirty="0" err="1"/>
              <a:t>même</a:t>
            </a:r>
            <a:r>
              <a:rPr lang="it-IT" sz="2400" i="1" dirty="0"/>
              <a:t> </a:t>
            </a:r>
            <a:r>
              <a:rPr lang="it-IT" sz="2400" i="1" dirty="0" err="1"/>
              <a:t>mesure</a:t>
            </a:r>
            <a:r>
              <a:rPr lang="it-IT" sz="2400" i="1" dirty="0"/>
              <a:t> </a:t>
            </a:r>
            <a:r>
              <a:rPr lang="it-IT" sz="2400" i="1" dirty="0" err="1"/>
              <a:t>lors</a:t>
            </a:r>
            <a:r>
              <a:rPr lang="it-IT" sz="2400" i="1" dirty="0"/>
              <a:t> de la première </a:t>
            </a:r>
            <a:r>
              <a:rPr lang="it-IT" sz="2400" i="1" dirty="0" err="1"/>
              <a:t>vague</a:t>
            </a:r>
            <a:r>
              <a:rPr lang="it-IT" sz="2400" i="1" dirty="0"/>
              <a:t> »</a:t>
            </a:r>
            <a:r>
              <a:rPr lang="it-IT" sz="2400" dirty="0"/>
              <a:t> de Covid-19, a </a:t>
            </a:r>
            <a:r>
              <a:rPr lang="it-IT" sz="2400" dirty="0" err="1"/>
              <a:t>répliqué</a:t>
            </a:r>
            <a:r>
              <a:rPr lang="it-IT" sz="2400" dirty="0"/>
              <a:t> </a:t>
            </a:r>
            <a:r>
              <a:rPr lang="it-IT" sz="2400" dirty="0" err="1"/>
              <a:t>dimanche</a:t>
            </a:r>
            <a:r>
              <a:rPr lang="it-IT" sz="2400" dirty="0"/>
              <a:t> le </a:t>
            </a:r>
            <a:r>
              <a:rPr lang="it-IT" sz="2400" dirty="0" err="1"/>
              <a:t>maire</a:t>
            </a:r>
            <a:r>
              <a:rPr lang="it-IT" sz="2400" dirty="0"/>
              <a:t> EELV de Lyon, </a:t>
            </a:r>
            <a:r>
              <a:rPr lang="it-IT" sz="2400" dirty="0" err="1"/>
              <a:t>Grégory</a:t>
            </a:r>
            <a:r>
              <a:rPr lang="it-IT" sz="2400" dirty="0"/>
              <a:t> </a:t>
            </a:r>
            <a:r>
              <a:rPr lang="it-IT" sz="2400" dirty="0" err="1"/>
              <a:t>Doucet</a:t>
            </a:r>
            <a:r>
              <a:rPr lang="it-IT" sz="2400" dirty="0"/>
              <a:t>, </a:t>
            </a:r>
            <a:r>
              <a:rPr lang="it-IT" sz="2400" dirty="0" err="1"/>
              <a:t>sur</a:t>
            </a:r>
            <a:r>
              <a:rPr lang="it-IT" sz="2400" dirty="0"/>
              <a:t> </a:t>
            </a:r>
            <a:r>
              <a:rPr lang="it-IT" sz="2400" dirty="0" err="1"/>
              <a:t>Twitter</a:t>
            </a:r>
            <a:r>
              <a:rPr lang="it-IT" sz="2400" dirty="0"/>
              <a:t> </a:t>
            </a:r>
            <a:r>
              <a:rPr lang="it-IT" sz="2400" dirty="0" err="1"/>
              <a:t>également</a:t>
            </a:r>
            <a:r>
              <a:rPr lang="it-IT" sz="2400" dirty="0"/>
              <a:t>.</a:t>
            </a:r>
            <a:endParaRPr lang="it-IT" sz="2400" b="1" dirty="0"/>
          </a:p>
          <a:p>
            <a:endParaRPr lang="fr-CA" sz="2400" dirty="0"/>
          </a:p>
          <a:p>
            <a:r>
              <a:rPr lang="fr-CA" sz="2400" i="1" dirty="0"/>
              <a:t>Le nouvel </a:t>
            </a:r>
            <a:r>
              <a:rPr lang="fr-CA" sz="2400" i="1" dirty="0" err="1"/>
              <a:t>obs</a:t>
            </a:r>
            <a:r>
              <a:rPr lang="fr-CA" sz="2400" i="1" dirty="0"/>
              <a:t> </a:t>
            </a:r>
            <a:r>
              <a:rPr lang="fr-CA" sz="2400" dirty="0"/>
              <a:t>21 février 2020</a:t>
            </a:r>
          </a:p>
        </p:txBody>
      </p:sp>
    </p:spTree>
    <p:extLst>
      <p:ext uri="{BB962C8B-B14F-4D97-AF65-F5344CB8AC3E}">
        <p14:creationId xmlns:p14="http://schemas.microsoft.com/office/powerpoint/2010/main" val="1212939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pPr algn="just"/>
            <a:r>
              <a:rPr lang="it-IT" sz="2400" dirty="0"/>
              <a:t>La </a:t>
            </a:r>
            <a:r>
              <a:rPr lang="it-IT" sz="2400" dirty="0" err="1"/>
              <a:t>mairie</a:t>
            </a:r>
            <a:r>
              <a:rPr lang="it-IT" sz="2400" dirty="0"/>
              <a:t> </a:t>
            </a:r>
            <a:r>
              <a:rPr lang="it-IT" sz="2400" dirty="0" err="1"/>
              <a:t>explique</a:t>
            </a:r>
            <a:r>
              <a:rPr lang="it-IT" sz="2400" dirty="0"/>
              <a:t> son </a:t>
            </a:r>
            <a:r>
              <a:rPr lang="it-IT" sz="2400" dirty="0" err="1"/>
              <a:t>choix</a:t>
            </a:r>
            <a:r>
              <a:rPr lang="it-IT" sz="2400" dirty="0"/>
              <a:t> par la </a:t>
            </a:r>
            <a:r>
              <a:rPr lang="it-IT" sz="2400" dirty="0" err="1"/>
              <a:t>nécessité</a:t>
            </a:r>
            <a:r>
              <a:rPr lang="it-IT" sz="2400" dirty="0"/>
              <a:t> de </a:t>
            </a:r>
            <a:r>
              <a:rPr lang="it-IT" sz="2400" dirty="0" err="1"/>
              <a:t>respecter</a:t>
            </a:r>
            <a:r>
              <a:rPr lang="it-IT" sz="2400" dirty="0"/>
              <a:t>, à la </a:t>
            </a:r>
            <a:r>
              <a:rPr lang="it-IT" sz="2400" dirty="0" err="1"/>
              <a:t>demande</a:t>
            </a:r>
            <a:r>
              <a:rPr lang="it-IT" sz="2400" dirty="0"/>
              <a:t> de l’</a:t>
            </a:r>
            <a:r>
              <a:rPr lang="it-IT" sz="2400" dirty="0" err="1"/>
              <a:t>Education</a:t>
            </a:r>
            <a:r>
              <a:rPr lang="it-IT" sz="2400" dirty="0"/>
              <a:t> </a:t>
            </a:r>
            <a:r>
              <a:rPr lang="it-IT" sz="2400" dirty="0" err="1"/>
              <a:t>nationale</a:t>
            </a:r>
            <a:r>
              <a:rPr lang="it-IT" sz="2400" dirty="0"/>
              <a:t>, une </a:t>
            </a:r>
            <a:r>
              <a:rPr lang="it-IT" sz="2400" dirty="0" err="1"/>
              <a:t>distanciation</a:t>
            </a:r>
            <a:r>
              <a:rPr lang="it-IT" sz="2400" dirty="0"/>
              <a:t> de 2 </a:t>
            </a:r>
            <a:r>
              <a:rPr lang="it-IT" sz="2400" dirty="0" err="1"/>
              <a:t>mètres</a:t>
            </a:r>
            <a:r>
              <a:rPr lang="it-IT" sz="2400" dirty="0"/>
              <a:t> </a:t>
            </a:r>
            <a:r>
              <a:rPr lang="it-IT" sz="2400" dirty="0" err="1"/>
              <a:t>entre</a:t>
            </a:r>
            <a:r>
              <a:rPr lang="it-IT" sz="2400" dirty="0"/>
              <a:t> </a:t>
            </a:r>
            <a:r>
              <a:rPr lang="it-IT" sz="2400" dirty="0" err="1"/>
              <a:t>les</a:t>
            </a:r>
            <a:r>
              <a:rPr lang="it-IT" sz="2400" dirty="0"/>
              <a:t> enfants à la cantine, ce qui </a:t>
            </a:r>
            <a:r>
              <a:rPr lang="it-IT" sz="2400" dirty="0" err="1"/>
              <a:t>revient</a:t>
            </a:r>
            <a:r>
              <a:rPr lang="it-IT" sz="2400" dirty="0"/>
              <a:t> à </a:t>
            </a:r>
            <a:r>
              <a:rPr lang="it-IT" sz="2400" dirty="0" err="1"/>
              <a:t>faire</a:t>
            </a:r>
            <a:r>
              <a:rPr lang="it-IT" sz="2400" dirty="0"/>
              <a:t> </a:t>
            </a:r>
            <a:r>
              <a:rPr lang="it-IT" sz="2400" dirty="0" err="1"/>
              <a:t>manger</a:t>
            </a:r>
            <a:r>
              <a:rPr lang="it-IT" sz="2400" dirty="0"/>
              <a:t> </a:t>
            </a:r>
            <a:r>
              <a:rPr lang="it-IT" sz="2400" dirty="0" err="1"/>
              <a:t>moins</a:t>
            </a:r>
            <a:r>
              <a:rPr lang="it-IT" sz="2400" dirty="0"/>
              <a:t> d’</a:t>
            </a:r>
            <a:r>
              <a:rPr lang="it-IT" sz="2400" dirty="0" err="1"/>
              <a:t>élèves</a:t>
            </a:r>
            <a:r>
              <a:rPr lang="it-IT" sz="2400" dirty="0"/>
              <a:t> en </a:t>
            </a:r>
            <a:r>
              <a:rPr lang="it-IT" sz="2400" dirty="0" err="1"/>
              <a:t>même</a:t>
            </a:r>
            <a:r>
              <a:rPr lang="it-IT" sz="2400" dirty="0"/>
              <a:t> </a:t>
            </a:r>
            <a:r>
              <a:rPr lang="it-IT" sz="2400" dirty="0" err="1"/>
              <a:t>temps</a:t>
            </a:r>
            <a:r>
              <a:rPr lang="it-IT" sz="2400" dirty="0"/>
              <a:t>.</a:t>
            </a:r>
          </a:p>
          <a:p>
            <a:pPr algn="just"/>
            <a:r>
              <a:rPr lang="it-IT" sz="2400" dirty="0"/>
              <a:t>Le </a:t>
            </a:r>
            <a:r>
              <a:rPr lang="it-IT" sz="2400" dirty="0" err="1"/>
              <a:t>recours</a:t>
            </a:r>
            <a:r>
              <a:rPr lang="it-IT" sz="2400" dirty="0"/>
              <a:t> à un menu </a:t>
            </a:r>
            <a:r>
              <a:rPr lang="it-IT" sz="2400" dirty="0" err="1"/>
              <a:t>unique</a:t>
            </a:r>
            <a:r>
              <a:rPr lang="it-IT" sz="2400" dirty="0"/>
              <a:t> – sans </a:t>
            </a:r>
            <a:r>
              <a:rPr lang="it-IT" sz="2400" dirty="0" err="1"/>
              <a:t>viande</a:t>
            </a:r>
            <a:r>
              <a:rPr lang="it-IT" sz="2400" dirty="0"/>
              <a:t> mais </a:t>
            </a:r>
            <a:r>
              <a:rPr lang="it-IT" sz="2400" dirty="0" err="1"/>
              <a:t>incluant</a:t>
            </a:r>
            <a:r>
              <a:rPr lang="it-IT" sz="2400" dirty="0"/>
              <a:t> </a:t>
            </a:r>
            <a:r>
              <a:rPr lang="it-IT" sz="2400" dirty="0" err="1"/>
              <a:t>œufs</a:t>
            </a:r>
            <a:r>
              <a:rPr lang="it-IT" sz="2400" dirty="0"/>
              <a:t> et </a:t>
            </a:r>
            <a:r>
              <a:rPr lang="it-IT" sz="2400" dirty="0" err="1"/>
              <a:t>poisson</a:t>
            </a:r>
            <a:r>
              <a:rPr lang="it-IT" sz="2400" dirty="0"/>
              <a:t> – </a:t>
            </a:r>
            <a:r>
              <a:rPr lang="it-IT" sz="2400" dirty="0" err="1"/>
              <a:t>vise</a:t>
            </a:r>
            <a:r>
              <a:rPr lang="it-IT" sz="2400" dirty="0"/>
              <a:t> à </a:t>
            </a:r>
            <a:r>
              <a:rPr lang="it-IT" sz="2400" dirty="0" err="1"/>
              <a:t>fluidifier</a:t>
            </a:r>
            <a:r>
              <a:rPr lang="it-IT" sz="2400" dirty="0"/>
              <a:t> le service </a:t>
            </a:r>
            <a:r>
              <a:rPr lang="it-IT" sz="2400" dirty="0" err="1"/>
              <a:t>afin</a:t>
            </a:r>
            <a:r>
              <a:rPr lang="it-IT" sz="2400" dirty="0"/>
              <a:t> </a:t>
            </a:r>
            <a:r>
              <a:rPr lang="it-IT" sz="2400" dirty="0" err="1"/>
              <a:t>que</a:t>
            </a:r>
            <a:r>
              <a:rPr lang="it-IT" sz="2400" dirty="0"/>
              <a:t> </a:t>
            </a:r>
            <a:r>
              <a:rPr lang="it-IT" sz="2400" dirty="0" err="1"/>
              <a:t>tous</a:t>
            </a:r>
            <a:r>
              <a:rPr lang="it-IT" sz="2400" dirty="0"/>
              <a:t> </a:t>
            </a:r>
            <a:r>
              <a:rPr lang="it-IT" sz="2400" dirty="0" err="1"/>
              <a:t>les</a:t>
            </a:r>
            <a:r>
              <a:rPr lang="it-IT" sz="2400" dirty="0"/>
              <a:t> </a:t>
            </a:r>
            <a:r>
              <a:rPr lang="it-IT" sz="2400" dirty="0" err="1"/>
              <a:t>repas</a:t>
            </a:r>
            <a:r>
              <a:rPr lang="it-IT" sz="2400" dirty="0"/>
              <a:t> </a:t>
            </a:r>
            <a:r>
              <a:rPr lang="it-IT" sz="2400" dirty="0" err="1"/>
              <a:t>puissent</a:t>
            </a:r>
            <a:r>
              <a:rPr lang="it-IT" sz="2400" dirty="0"/>
              <a:t> </a:t>
            </a:r>
            <a:r>
              <a:rPr lang="it-IT" sz="2400" dirty="0" err="1"/>
              <a:t>être</a:t>
            </a:r>
            <a:r>
              <a:rPr lang="it-IT" sz="2400" dirty="0"/>
              <a:t> </a:t>
            </a:r>
            <a:r>
              <a:rPr lang="it-IT" sz="2400" dirty="0" err="1"/>
              <a:t>servis</a:t>
            </a:r>
            <a:r>
              <a:rPr lang="it-IT" sz="2400" dirty="0"/>
              <a:t> </a:t>
            </a:r>
            <a:r>
              <a:rPr lang="it-IT" sz="2400" dirty="0" err="1"/>
              <a:t>durant</a:t>
            </a:r>
            <a:r>
              <a:rPr lang="it-IT" sz="2400" dirty="0"/>
              <a:t> la pause </a:t>
            </a:r>
            <a:r>
              <a:rPr lang="it-IT" sz="2400" dirty="0" err="1"/>
              <a:t>méridienne</a:t>
            </a:r>
            <a:r>
              <a:rPr lang="it-IT" sz="2400" dirty="0"/>
              <a:t>. Ce </a:t>
            </a:r>
            <a:r>
              <a:rPr lang="it-IT" sz="2400" dirty="0" err="1"/>
              <a:t>choix</a:t>
            </a:r>
            <a:r>
              <a:rPr lang="it-IT" sz="2400" dirty="0"/>
              <a:t> </a:t>
            </a:r>
            <a:r>
              <a:rPr lang="it-IT" sz="2400" dirty="0" err="1"/>
              <a:t>avait</a:t>
            </a:r>
            <a:r>
              <a:rPr lang="it-IT" sz="2400" dirty="0"/>
              <a:t> </a:t>
            </a:r>
            <a:r>
              <a:rPr lang="it-IT" sz="2400" dirty="0" err="1"/>
              <a:t>déjà</a:t>
            </a:r>
            <a:r>
              <a:rPr lang="it-IT" sz="2400" dirty="0"/>
              <a:t> </a:t>
            </a:r>
            <a:r>
              <a:rPr lang="it-IT" sz="2400" dirty="0" err="1"/>
              <a:t>été</a:t>
            </a:r>
            <a:r>
              <a:rPr lang="it-IT" sz="2400" dirty="0"/>
              <a:t> </a:t>
            </a:r>
            <a:r>
              <a:rPr lang="it-IT" sz="2400" dirty="0" err="1"/>
              <a:t>fait</a:t>
            </a:r>
            <a:r>
              <a:rPr lang="it-IT" sz="2400" dirty="0"/>
              <a:t> par la </a:t>
            </a:r>
            <a:r>
              <a:rPr lang="it-IT" sz="2400" dirty="0" err="1"/>
              <a:t>mairie</a:t>
            </a:r>
            <a:r>
              <a:rPr lang="it-IT" sz="2400" dirty="0"/>
              <a:t> de Lyon à la </a:t>
            </a:r>
            <a:r>
              <a:rPr lang="it-IT" sz="2400" dirty="0" err="1"/>
              <a:t>sortie</a:t>
            </a:r>
            <a:r>
              <a:rPr lang="it-IT" sz="2400" dirty="0"/>
              <a:t> </a:t>
            </a:r>
            <a:r>
              <a:rPr lang="it-IT" sz="2400" dirty="0" err="1"/>
              <a:t>du</a:t>
            </a:r>
            <a:r>
              <a:rPr lang="it-IT" sz="2400" dirty="0"/>
              <a:t> premier </a:t>
            </a:r>
            <a:r>
              <a:rPr lang="it-IT" sz="2400" dirty="0" err="1"/>
              <a:t>confinement</a:t>
            </a:r>
            <a:r>
              <a:rPr lang="it-IT" sz="2400" dirty="0"/>
              <a:t> </a:t>
            </a:r>
            <a:r>
              <a:rPr lang="it-IT" sz="2400" dirty="0" err="1"/>
              <a:t>au</a:t>
            </a:r>
            <a:r>
              <a:rPr lang="it-IT" sz="2400" dirty="0"/>
              <a:t> </a:t>
            </a:r>
            <a:r>
              <a:rPr lang="it-IT" sz="2400" dirty="0" err="1"/>
              <a:t>printemps</a:t>
            </a:r>
            <a:r>
              <a:rPr lang="it-IT" sz="2400" dirty="0"/>
              <a:t> dernier, sans </a:t>
            </a:r>
            <a:r>
              <a:rPr lang="it-IT" sz="2400" dirty="0" err="1"/>
              <a:t>faire</a:t>
            </a:r>
            <a:r>
              <a:rPr lang="it-IT" sz="2400" dirty="0"/>
              <a:t> </a:t>
            </a:r>
            <a:r>
              <a:rPr lang="it-IT" sz="2400" dirty="0" err="1"/>
              <a:t>polémique</a:t>
            </a:r>
            <a:r>
              <a:rPr lang="it-IT" sz="2400" dirty="0"/>
              <a:t> à l’époque. L’</a:t>
            </a:r>
            <a:r>
              <a:rPr lang="it-IT" sz="2400" dirty="0" err="1"/>
              <a:t>opposition</a:t>
            </a:r>
            <a:r>
              <a:rPr lang="it-IT" sz="2400" dirty="0"/>
              <a:t> locale a </a:t>
            </a:r>
            <a:r>
              <a:rPr lang="it-IT" sz="2400" dirty="0" err="1"/>
              <a:t>cette</a:t>
            </a:r>
            <a:r>
              <a:rPr lang="it-IT" sz="2400" dirty="0"/>
              <a:t> fois </a:t>
            </a:r>
            <a:r>
              <a:rPr lang="it-IT" sz="2400" dirty="0" err="1"/>
              <a:t>tiré</a:t>
            </a:r>
            <a:r>
              <a:rPr lang="it-IT" sz="2400" dirty="0"/>
              <a:t> à </a:t>
            </a:r>
            <a:r>
              <a:rPr lang="it-IT" sz="2400" dirty="0" err="1"/>
              <a:t>boulets</a:t>
            </a:r>
            <a:r>
              <a:rPr lang="it-IT" sz="2400" dirty="0"/>
              <a:t> </a:t>
            </a:r>
            <a:r>
              <a:rPr lang="it-IT" sz="2400" dirty="0" err="1"/>
              <a:t>rouges</a:t>
            </a:r>
            <a:r>
              <a:rPr lang="it-IT" sz="2400" dirty="0"/>
              <a:t> </a:t>
            </a:r>
            <a:r>
              <a:rPr lang="it-IT" sz="2400" dirty="0" err="1"/>
              <a:t>sur</a:t>
            </a:r>
            <a:r>
              <a:rPr lang="it-IT" sz="2400" dirty="0"/>
              <a:t> la </a:t>
            </a:r>
            <a:r>
              <a:rPr lang="it-IT" sz="2400" dirty="0" err="1"/>
              <a:t>mesure</a:t>
            </a:r>
            <a:r>
              <a:rPr lang="it-IT" sz="2400" dirty="0"/>
              <a:t>.</a:t>
            </a:r>
            <a:endParaRPr lang="fr-CA" sz="2400" dirty="0"/>
          </a:p>
        </p:txBody>
      </p:sp>
    </p:spTree>
    <p:extLst>
      <p:ext uri="{BB962C8B-B14F-4D97-AF65-F5344CB8AC3E}">
        <p14:creationId xmlns:p14="http://schemas.microsoft.com/office/powerpoint/2010/main" val="652109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pPr algn="just"/>
            <a:r>
              <a:rPr lang="it-IT" sz="2400" dirty="0"/>
              <a:t>En face, </a:t>
            </a:r>
            <a:r>
              <a:rPr lang="it-IT" sz="2400" dirty="0" err="1"/>
              <a:t>certains</a:t>
            </a:r>
            <a:r>
              <a:rPr lang="it-IT" sz="2400" dirty="0"/>
              <a:t> </a:t>
            </a:r>
            <a:r>
              <a:rPr lang="it-IT" sz="2400" dirty="0" err="1"/>
              <a:t>membres</a:t>
            </a:r>
            <a:r>
              <a:rPr lang="it-IT" sz="2400" dirty="0"/>
              <a:t> </a:t>
            </a:r>
            <a:r>
              <a:rPr lang="it-IT" sz="2400" dirty="0" err="1"/>
              <a:t>du</a:t>
            </a:r>
            <a:r>
              <a:rPr lang="it-IT" sz="2400" dirty="0"/>
              <a:t> </a:t>
            </a:r>
            <a:r>
              <a:rPr lang="it-IT" sz="2400" dirty="0" err="1"/>
              <a:t>gouvernement</a:t>
            </a:r>
            <a:r>
              <a:rPr lang="it-IT" sz="2400" dirty="0"/>
              <a:t> </a:t>
            </a:r>
            <a:r>
              <a:rPr lang="it-IT" sz="2400" dirty="0" err="1"/>
              <a:t>tiennent</a:t>
            </a:r>
            <a:r>
              <a:rPr lang="it-IT" sz="2400" dirty="0"/>
              <a:t> un </a:t>
            </a:r>
            <a:r>
              <a:rPr lang="it-IT" sz="2400" dirty="0" err="1"/>
              <a:t>autre</a:t>
            </a:r>
            <a:r>
              <a:rPr lang="it-IT" sz="2400" dirty="0"/>
              <a:t> </a:t>
            </a:r>
            <a:r>
              <a:rPr lang="it-IT" sz="2400" dirty="0" err="1"/>
              <a:t>discours</a:t>
            </a:r>
            <a:r>
              <a:rPr lang="it-IT" sz="2400" dirty="0"/>
              <a:t>. Pour </a:t>
            </a:r>
            <a:r>
              <a:rPr lang="it-IT" sz="2400" dirty="0" err="1"/>
              <a:t>eux</a:t>
            </a:r>
            <a:r>
              <a:rPr lang="it-IT" sz="2400" dirty="0"/>
              <a:t>, en </a:t>
            </a:r>
            <a:r>
              <a:rPr lang="it-IT" sz="2400" dirty="0" err="1"/>
              <a:t>pleine</a:t>
            </a:r>
            <a:r>
              <a:rPr lang="it-IT" sz="2400" dirty="0"/>
              <a:t> </a:t>
            </a:r>
            <a:r>
              <a:rPr lang="it-IT" sz="2400" dirty="0" err="1"/>
              <a:t>crise</a:t>
            </a:r>
            <a:r>
              <a:rPr lang="it-IT" sz="2400" dirty="0"/>
              <a:t> </a:t>
            </a:r>
            <a:r>
              <a:rPr lang="it-IT" sz="2400" dirty="0" err="1"/>
              <a:t>sanitaire</a:t>
            </a:r>
            <a:r>
              <a:rPr lang="it-IT" sz="2400" dirty="0"/>
              <a:t>, sociale et </a:t>
            </a:r>
            <a:r>
              <a:rPr lang="it-IT" sz="2400" dirty="0" err="1"/>
              <a:t>financière</a:t>
            </a:r>
            <a:r>
              <a:rPr lang="it-IT" sz="2400" dirty="0"/>
              <a:t> </a:t>
            </a:r>
            <a:r>
              <a:rPr lang="it-IT" sz="2400" dirty="0" err="1"/>
              <a:t>causée</a:t>
            </a:r>
            <a:r>
              <a:rPr lang="it-IT" sz="2400" dirty="0"/>
              <a:t> par la </a:t>
            </a:r>
            <a:r>
              <a:rPr lang="it-IT" sz="2400" dirty="0" err="1"/>
              <a:t>pandémie</a:t>
            </a:r>
            <a:r>
              <a:rPr lang="it-IT" sz="2400" dirty="0"/>
              <a:t> de coronavirus - qui continue de </a:t>
            </a:r>
            <a:r>
              <a:rPr lang="it-IT" sz="2400" dirty="0" err="1"/>
              <a:t>faire</a:t>
            </a:r>
            <a:r>
              <a:rPr lang="it-IT" sz="2400" dirty="0"/>
              <a:t> </a:t>
            </a:r>
            <a:r>
              <a:rPr lang="it-IT" sz="2400" dirty="0" err="1"/>
              <a:t>des</a:t>
            </a:r>
            <a:r>
              <a:rPr lang="it-IT" sz="2400" dirty="0"/>
              <a:t> </a:t>
            </a:r>
            <a:r>
              <a:rPr lang="it-IT" sz="2400" dirty="0" err="1"/>
              <a:t>centaines</a:t>
            </a:r>
            <a:r>
              <a:rPr lang="it-IT" sz="2400" dirty="0"/>
              <a:t> de </a:t>
            </a:r>
            <a:r>
              <a:rPr lang="it-IT" sz="2400" dirty="0" err="1"/>
              <a:t>morts</a:t>
            </a:r>
            <a:r>
              <a:rPr lang="it-IT" sz="2400" dirty="0"/>
              <a:t> par jour - la </a:t>
            </a:r>
            <a:r>
              <a:rPr lang="it-IT" sz="2400" dirty="0" err="1"/>
              <a:t>priorité</a:t>
            </a:r>
            <a:r>
              <a:rPr lang="it-IT" sz="2400" dirty="0"/>
              <a:t> est </a:t>
            </a:r>
            <a:r>
              <a:rPr lang="it-IT" sz="2400" dirty="0" err="1"/>
              <a:t>ailleurs</a:t>
            </a:r>
            <a:r>
              <a:rPr lang="it-IT" sz="2400" dirty="0"/>
              <a:t>. Olivier </a:t>
            </a:r>
            <a:r>
              <a:rPr lang="it-IT" sz="2400" dirty="0" err="1"/>
              <a:t>Véran</a:t>
            </a:r>
            <a:r>
              <a:rPr lang="it-IT" sz="2400" dirty="0"/>
              <a:t>, ministre de la </a:t>
            </a:r>
            <a:r>
              <a:rPr lang="it-IT" sz="2400" dirty="0" err="1"/>
              <a:t>Santé</a:t>
            </a:r>
            <a:r>
              <a:rPr lang="it-IT" sz="2400" dirty="0"/>
              <a:t>, </a:t>
            </a:r>
            <a:r>
              <a:rPr lang="it-IT" sz="2400" dirty="0" err="1"/>
              <a:t>tente</a:t>
            </a:r>
            <a:r>
              <a:rPr lang="it-IT" sz="2400" dirty="0"/>
              <a:t> </a:t>
            </a:r>
            <a:r>
              <a:rPr lang="it-IT" sz="2400" dirty="0" err="1"/>
              <a:t>ainsi</a:t>
            </a:r>
            <a:r>
              <a:rPr lang="it-IT" sz="2400" dirty="0"/>
              <a:t> d'</a:t>
            </a:r>
            <a:r>
              <a:rPr lang="it-IT" sz="2400" dirty="0" err="1"/>
              <a:t>apaiser</a:t>
            </a:r>
            <a:r>
              <a:rPr lang="it-IT" sz="2400" dirty="0"/>
              <a:t> la situation en </a:t>
            </a:r>
            <a:r>
              <a:rPr lang="it-IT" sz="2400" dirty="0" err="1"/>
              <a:t>estimant</a:t>
            </a:r>
            <a:r>
              <a:rPr lang="it-IT" sz="2400" dirty="0"/>
              <a:t>, </a:t>
            </a:r>
            <a:r>
              <a:rPr lang="it-IT" sz="2400" dirty="0" err="1"/>
              <a:t>lundi</a:t>
            </a:r>
            <a:r>
              <a:rPr lang="it-IT" sz="2400" dirty="0"/>
              <a:t>, </a:t>
            </a:r>
            <a:r>
              <a:rPr lang="it-IT" sz="2400" dirty="0" err="1"/>
              <a:t>qu'"</a:t>
            </a:r>
            <a:r>
              <a:rPr lang="it-IT" sz="2400" b="1" dirty="0" err="1"/>
              <a:t>il</a:t>
            </a:r>
            <a:r>
              <a:rPr lang="it-IT" sz="2400" b="1" dirty="0"/>
              <a:t> </a:t>
            </a:r>
            <a:r>
              <a:rPr lang="it-IT" sz="2400" b="1" dirty="0" err="1"/>
              <a:t>n'y</a:t>
            </a:r>
            <a:r>
              <a:rPr lang="it-IT" sz="2400" b="1" dirty="0"/>
              <a:t> a </a:t>
            </a:r>
            <a:r>
              <a:rPr lang="it-IT" sz="2400" b="1" dirty="0" err="1"/>
              <a:t>pas</a:t>
            </a:r>
            <a:r>
              <a:rPr lang="it-IT" sz="2400" b="1" dirty="0"/>
              <a:t> </a:t>
            </a:r>
            <a:r>
              <a:rPr lang="it-IT" sz="2400" b="1" dirty="0" err="1"/>
              <a:t>lieu</a:t>
            </a:r>
            <a:r>
              <a:rPr lang="it-IT" sz="2400" b="1" dirty="0"/>
              <a:t> de </a:t>
            </a:r>
            <a:r>
              <a:rPr lang="it-IT" sz="2400" b="1" dirty="0" err="1"/>
              <a:t>polémiquer</a:t>
            </a:r>
            <a:r>
              <a:rPr lang="it-IT" sz="2400" b="1" dirty="0"/>
              <a:t>".  </a:t>
            </a:r>
          </a:p>
          <a:p>
            <a:pPr algn="just"/>
            <a:endParaRPr lang="it-IT" sz="2400" dirty="0"/>
          </a:p>
          <a:p>
            <a:pPr algn="just"/>
            <a:r>
              <a:rPr lang="it-IT" sz="2400" i="1" dirty="0"/>
              <a:t>L’express</a:t>
            </a:r>
            <a:r>
              <a:rPr lang="it-IT" sz="2400" dirty="0"/>
              <a:t> 23 </a:t>
            </a:r>
            <a:r>
              <a:rPr lang="it-IT" sz="2400" dirty="0" err="1"/>
              <a:t>février</a:t>
            </a:r>
            <a:r>
              <a:rPr lang="it-IT" sz="2400" dirty="0"/>
              <a:t> 2021</a:t>
            </a:r>
            <a:endParaRPr lang="fr-CA" sz="2400" dirty="0"/>
          </a:p>
        </p:txBody>
      </p:sp>
    </p:spTree>
    <p:extLst>
      <p:ext uri="{BB962C8B-B14F-4D97-AF65-F5344CB8AC3E}">
        <p14:creationId xmlns:p14="http://schemas.microsoft.com/office/powerpoint/2010/main" val="4066740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La polémique</a:t>
            </a:r>
            <a:endParaRPr lang="it-IT" sz="2800" dirty="0"/>
          </a:p>
        </p:txBody>
      </p:sp>
      <p:sp>
        <p:nvSpPr>
          <p:cNvPr id="3" name="Segnaposto contenuto 2"/>
          <p:cNvSpPr>
            <a:spLocks noGrp="1"/>
          </p:cNvSpPr>
          <p:nvPr>
            <p:ph idx="1"/>
          </p:nvPr>
        </p:nvSpPr>
        <p:spPr/>
        <p:txBody>
          <a:bodyPr>
            <a:normAutofit fontScale="92500" lnSpcReduction="10000"/>
          </a:bodyPr>
          <a:lstStyle/>
          <a:p>
            <a:pPr algn="just"/>
            <a:r>
              <a:rPr lang="fr-FR" dirty="0"/>
              <a:t>La polémique autour des menus, temporaires, sans viande dans les cantines lyonnaises n’en finit plus. Sur LCI ce matin, la ministre à l’Industrie, Agnès </a:t>
            </a:r>
            <a:r>
              <a:rPr lang="fr-FR" dirty="0" err="1"/>
              <a:t>Pannier-Runacher</a:t>
            </a:r>
            <a:r>
              <a:rPr lang="fr-FR" dirty="0"/>
              <a:t>, a reconnu que </a:t>
            </a:r>
            <a:r>
              <a:rPr lang="fr-FR" b="1" dirty="0"/>
              <a:t>si la mesure était </a:t>
            </a:r>
            <a:r>
              <a:rPr lang="fr-FR" b="1" i="1" dirty="0"/>
              <a:t>«provisoire»</a:t>
            </a:r>
            <a:r>
              <a:rPr lang="fr-FR" b="1" dirty="0"/>
              <a:t>, il n’y avait pas lieu de polémiquer</a:t>
            </a:r>
            <a:r>
              <a:rPr lang="fr-FR" dirty="0"/>
              <a:t>. A moins qu’il y ait </a:t>
            </a:r>
            <a:r>
              <a:rPr lang="fr-FR" i="1" dirty="0"/>
              <a:t>«de l’idéologie»</a:t>
            </a:r>
            <a:r>
              <a:rPr lang="fr-FR" dirty="0"/>
              <a:t> pour que ça se pérennise (ce qui n’était pas dans le programme du maire EE-LV de Lyon qui veut proposer plus de repas végétariens au choix des élèves), poursuit-elle sans en rajouter. </a:t>
            </a:r>
          </a:p>
          <a:p>
            <a:pPr algn="just"/>
            <a:r>
              <a:rPr lang="fr-FR" dirty="0"/>
              <a:t>Celui qui en rajoute, en revanche, c’est Julien </a:t>
            </a:r>
            <a:r>
              <a:rPr lang="fr-FR" dirty="0" err="1"/>
              <a:t>Denormandie</a:t>
            </a:r>
            <a:r>
              <a:rPr lang="fr-FR" dirty="0"/>
              <a:t>, qui persiste ce matin sur Public Sénat, affirmant, à tort, que </a:t>
            </a:r>
            <a:r>
              <a:rPr lang="fr-FR" b="1" dirty="0"/>
              <a:t>Doucet veut supprimer la viande de tous les repas de tous les enfants tout le temps et pour toujours</a:t>
            </a:r>
            <a:r>
              <a:rPr lang="fr-FR" dirty="0"/>
              <a:t>. Si les Verts veulent en effet réduire la consommation de viande, ils ne plaident pas pour sa suppression pure et simple dans les cantines, comme veut le faire croire le ministre de l’Agriculture.</a:t>
            </a:r>
            <a:endParaRPr lang="it-IT" dirty="0"/>
          </a:p>
        </p:txBody>
      </p:sp>
    </p:spTree>
    <p:extLst>
      <p:ext uri="{BB962C8B-B14F-4D97-AF65-F5344CB8AC3E}">
        <p14:creationId xmlns:p14="http://schemas.microsoft.com/office/powerpoint/2010/main" val="32104181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Khmer vert : une insulte</a:t>
            </a:r>
          </a:p>
        </p:txBody>
      </p:sp>
      <p:sp>
        <p:nvSpPr>
          <p:cNvPr id="3" name="Segnaposto contenuto 2"/>
          <p:cNvSpPr>
            <a:spLocks noGrp="1"/>
          </p:cNvSpPr>
          <p:nvPr>
            <p:ph idx="1"/>
          </p:nvPr>
        </p:nvSpPr>
        <p:spPr/>
        <p:txBody>
          <a:bodyPr>
            <a:normAutofit fontScale="70000" lnSpcReduction="20000"/>
          </a:bodyPr>
          <a:lstStyle/>
          <a:p>
            <a:pPr algn="just"/>
            <a:r>
              <a:rPr lang="it-IT" sz="2400" b="1" dirty="0" err="1"/>
              <a:t>Cantines</a:t>
            </a:r>
            <a:r>
              <a:rPr lang="it-IT" sz="2400" b="1" dirty="0"/>
              <a:t> sans </a:t>
            </a:r>
            <a:r>
              <a:rPr lang="it-IT" sz="2400" b="1" dirty="0" err="1"/>
              <a:t>viande</a:t>
            </a:r>
            <a:r>
              <a:rPr lang="it-IT" sz="2400" b="1" dirty="0"/>
              <a:t> à Lyon : « On </a:t>
            </a:r>
            <a:r>
              <a:rPr lang="it-IT" sz="2400" b="1" dirty="0" err="1"/>
              <a:t>diabolise</a:t>
            </a:r>
            <a:r>
              <a:rPr lang="it-IT" sz="2400" b="1" dirty="0"/>
              <a:t> </a:t>
            </a:r>
            <a:r>
              <a:rPr lang="it-IT" sz="2400" b="1" dirty="0" err="1"/>
              <a:t>les</a:t>
            </a:r>
            <a:r>
              <a:rPr lang="it-IT" sz="2400" b="1" dirty="0"/>
              <a:t> </a:t>
            </a:r>
            <a:r>
              <a:rPr lang="it-IT" sz="2400" b="1" dirty="0" err="1"/>
              <a:t>Verts</a:t>
            </a:r>
            <a:r>
              <a:rPr lang="it-IT" sz="2400" b="1" dirty="0"/>
              <a:t>, c’est une </a:t>
            </a:r>
            <a:r>
              <a:rPr lang="it-IT" sz="2400" b="1" dirty="0" err="1"/>
              <a:t>habitude</a:t>
            </a:r>
            <a:r>
              <a:rPr lang="it-IT" sz="2400" b="1" dirty="0"/>
              <a:t> »</a:t>
            </a:r>
          </a:p>
          <a:p>
            <a:r>
              <a:rPr lang="fr-CA" sz="2400" dirty="0"/>
              <a:t> </a:t>
            </a:r>
            <a:r>
              <a:rPr lang="fr-CA" sz="2400" i="1" dirty="0"/>
              <a:t>Le nouvel </a:t>
            </a:r>
            <a:r>
              <a:rPr lang="fr-CA" sz="2400" i="1" dirty="0" err="1"/>
              <a:t>obs</a:t>
            </a:r>
            <a:r>
              <a:rPr lang="fr-CA" sz="2400" i="1" dirty="0"/>
              <a:t>  </a:t>
            </a:r>
            <a:r>
              <a:rPr lang="fr-CA" sz="2400" dirty="0"/>
              <a:t>22 février 2021</a:t>
            </a:r>
          </a:p>
          <a:p>
            <a:endParaRPr lang="fr-CA" sz="2400" dirty="0"/>
          </a:p>
          <a:p>
            <a:r>
              <a:rPr lang="fr-CA" sz="2400" dirty="0"/>
              <a:t>Entendu sur France inter sur la polémique</a:t>
            </a:r>
          </a:p>
          <a:p>
            <a:r>
              <a:rPr lang="fr-FR" sz="2400" b="1" dirty="0"/>
              <a:t>Khmer vert</a:t>
            </a:r>
            <a:endParaRPr lang="fr-CA" sz="2400" b="1" dirty="0"/>
          </a:p>
          <a:p>
            <a:r>
              <a:rPr lang="fr-CA" sz="2400" dirty="0"/>
              <a:t>24 février 2021</a:t>
            </a:r>
          </a:p>
          <a:p>
            <a:r>
              <a:rPr lang="fr-FR" sz="2400" b="1" dirty="0"/>
              <a:t>"Khmer vert", l'inusable insulte anti-écolo</a:t>
            </a:r>
          </a:p>
          <a:p>
            <a:endParaRPr lang="fr-CA" sz="2400" dirty="0"/>
          </a:p>
          <a:p>
            <a:endParaRPr lang="fr-FR" sz="2400" dirty="0"/>
          </a:p>
          <a:p>
            <a:r>
              <a:rPr lang="fr-FR" sz="2400" dirty="0"/>
              <a:t>Khmer vert \</a:t>
            </a:r>
            <a:r>
              <a:rPr lang="fr-FR" sz="2400" dirty="0" err="1"/>
              <a:t>kmɛʁ</a:t>
            </a:r>
            <a:r>
              <a:rPr lang="fr-FR" sz="2400" dirty="0"/>
              <a:t> </a:t>
            </a:r>
            <a:r>
              <a:rPr lang="fr-FR" sz="2400" dirty="0" err="1"/>
              <a:t>vɛʁ</a:t>
            </a:r>
            <a:r>
              <a:rPr lang="fr-FR" sz="2400" dirty="0"/>
              <a:t>\ masculin</a:t>
            </a:r>
          </a:p>
          <a:p>
            <a:r>
              <a:rPr lang="fr-FR" sz="2400" dirty="0"/>
              <a:t>    (Politique) (Injurieux) Écologiste perçu comme extrême, partisan de l’écologie profonde.</a:t>
            </a:r>
          </a:p>
          <a:p>
            <a:r>
              <a:rPr lang="fr-FR" sz="2400" i="1" dirty="0"/>
              <a:t>        Je me suis toujours battu contre les Khmers rouges, je ne plierai pas aujourd’hui devant les Khmers verts ! </a:t>
            </a:r>
            <a:r>
              <a:rPr lang="fr-FR" sz="2400" dirty="0"/>
              <a:t>— (Gérard </a:t>
            </a:r>
            <a:r>
              <a:rPr lang="fr-FR" sz="2400" dirty="0" err="1"/>
              <a:t>Collomb</a:t>
            </a:r>
            <a:r>
              <a:rPr lang="fr-FR" sz="2400" dirty="0"/>
              <a:t>, site web lelab.europe1.fr, 22 novembre 2011) (</a:t>
            </a:r>
            <a:r>
              <a:rPr lang="fr-FR" sz="2400" dirty="0" err="1"/>
              <a:t>Wiktionary</a:t>
            </a:r>
            <a:r>
              <a:rPr lang="fr-FR" sz="2400" dirty="0"/>
              <a:t>)</a:t>
            </a:r>
          </a:p>
          <a:p>
            <a:r>
              <a:rPr lang="fr-FR" sz="2400" dirty="0"/>
              <a:t>Il a été ministre de l’Intérieur de 2017 à 2018</a:t>
            </a:r>
            <a:endParaRPr lang="fr-CA" sz="2400" dirty="0"/>
          </a:p>
        </p:txBody>
      </p:sp>
    </p:spTree>
    <p:extLst>
      <p:ext uri="{BB962C8B-B14F-4D97-AF65-F5344CB8AC3E}">
        <p14:creationId xmlns:p14="http://schemas.microsoft.com/office/powerpoint/2010/main" val="2274830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br>
              <a:rPr lang="fr-CA" sz="2800" dirty="0"/>
            </a:br>
            <a:r>
              <a:rPr lang="fr-CA" sz="2800" dirty="0"/>
              <a:t>21 janvier 2021</a:t>
            </a:r>
          </a:p>
        </p:txBody>
      </p:sp>
      <p:pic>
        <p:nvPicPr>
          <p:cNvPr id="6" name="Segnaposto contenuto 5" descr="current_3867.jpg"/>
          <p:cNvPicPr>
            <a:picLocks noGrp="1" noChangeAspect="1"/>
          </p:cNvPicPr>
          <p:nvPr>
            <p:ph idx="1"/>
          </p:nvPr>
        </p:nvPicPr>
        <p:blipFill>
          <a:blip r:embed="rId2">
            <a:extLst>
              <a:ext uri="{28A0092B-C50C-407E-A947-70E740481C1C}">
                <a14:useLocalDpi xmlns:a14="http://schemas.microsoft.com/office/drawing/2010/main" val="0"/>
              </a:ext>
            </a:extLst>
          </a:blip>
          <a:srcRect l="-83944" r="-83944"/>
          <a:stretch>
            <a:fillRect/>
          </a:stretch>
        </p:blipFill>
        <p:spPr/>
      </p:pic>
    </p:spTree>
    <p:extLst>
      <p:ext uri="{BB962C8B-B14F-4D97-AF65-F5344CB8AC3E}">
        <p14:creationId xmlns:p14="http://schemas.microsoft.com/office/powerpoint/2010/main" val="27811117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Khmer vert : une insulte</a:t>
            </a:r>
          </a:p>
        </p:txBody>
      </p:sp>
      <p:sp>
        <p:nvSpPr>
          <p:cNvPr id="3" name="Segnaposto contenuto 2"/>
          <p:cNvSpPr>
            <a:spLocks noGrp="1"/>
          </p:cNvSpPr>
          <p:nvPr>
            <p:ph idx="1"/>
          </p:nvPr>
        </p:nvSpPr>
        <p:spPr/>
        <p:txBody>
          <a:bodyPr>
            <a:normAutofit/>
          </a:bodyPr>
          <a:lstStyle/>
          <a:p>
            <a:pPr marL="0" indent="0">
              <a:buNone/>
            </a:pPr>
            <a:endParaRPr lang="fr-FR" sz="2400" dirty="0"/>
          </a:p>
          <a:p>
            <a:r>
              <a:rPr lang="fr-FR" sz="2400" dirty="0"/>
              <a:t>Khmer vert \</a:t>
            </a:r>
            <a:r>
              <a:rPr lang="fr-FR" sz="2400" dirty="0" err="1"/>
              <a:t>kmɛʁ</a:t>
            </a:r>
            <a:r>
              <a:rPr lang="fr-FR" sz="2400" dirty="0"/>
              <a:t> </a:t>
            </a:r>
            <a:r>
              <a:rPr lang="fr-FR" sz="2400" dirty="0" err="1"/>
              <a:t>vɛʁ</a:t>
            </a:r>
            <a:r>
              <a:rPr lang="fr-FR" sz="2400" dirty="0"/>
              <a:t>\ masculin</a:t>
            </a:r>
          </a:p>
          <a:p>
            <a:r>
              <a:rPr lang="fr-FR" sz="2400" dirty="0"/>
              <a:t>    (Politique) (Injurieux) Écologiste perçu comme extrême, partisan de l’écologie profonde.</a:t>
            </a:r>
          </a:p>
          <a:p>
            <a:r>
              <a:rPr lang="fr-FR" sz="2400" i="1" dirty="0"/>
              <a:t>        Je me suis toujours battu contre les Khmers rouges, je ne plierai pas aujourd’hui devant les Khmers verts ! </a:t>
            </a:r>
            <a:r>
              <a:rPr lang="fr-FR" sz="2400" dirty="0"/>
              <a:t>— (Gérard </a:t>
            </a:r>
            <a:r>
              <a:rPr lang="fr-FR" sz="2400" dirty="0" err="1"/>
              <a:t>Collomb</a:t>
            </a:r>
            <a:r>
              <a:rPr lang="fr-FR" sz="2400" dirty="0"/>
              <a:t>, site web lelab.europe1.fr, 22 novembre 2011) (</a:t>
            </a:r>
            <a:r>
              <a:rPr lang="fr-FR" sz="2400" dirty="0" err="1"/>
              <a:t>Wiktionary</a:t>
            </a:r>
            <a:r>
              <a:rPr lang="fr-FR" sz="2400" dirty="0"/>
              <a:t>)</a:t>
            </a:r>
          </a:p>
          <a:p>
            <a:r>
              <a:rPr lang="fr-FR" sz="2400" dirty="0"/>
              <a:t>Il a été ministre de l’Intérieur de 2017 à 2018</a:t>
            </a:r>
            <a:endParaRPr lang="fr-CA" sz="2400" dirty="0"/>
          </a:p>
        </p:txBody>
      </p:sp>
    </p:spTree>
    <p:extLst>
      <p:ext uri="{BB962C8B-B14F-4D97-AF65-F5344CB8AC3E}">
        <p14:creationId xmlns:p14="http://schemas.microsoft.com/office/powerpoint/2010/main" val="27901444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khmer, khmère</a:t>
            </a:r>
            <a:endParaRPr lang="it-IT" sz="2800" dirty="0"/>
          </a:p>
        </p:txBody>
      </p:sp>
      <p:sp>
        <p:nvSpPr>
          <p:cNvPr id="3" name="Segnaposto contenuto 2"/>
          <p:cNvSpPr>
            <a:spLocks noGrp="1"/>
          </p:cNvSpPr>
          <p:nvPr>
            <p:ph idx="1"/>
          </p:nvPr>
        </p:nvSpPr>
        <p:spPr/>
        <p:txBody>
          <a:bodyPr>
            <a:normAutofit/>
          </a:bodyPr>
          <a:lstStyle/>
          <a:p>
            <a:r>
              <a:rPr lang="fr-FR" sz="2400" dirty="0"/>
              <a:t>khmer, khmère [</a:t>
            </a:r>
            <a:r>
              <a:rPr lang="fr-FR" sz="2400" dirty="0" err="1"/>
              <a:t>kmɛʀ</a:t>
            </a:r>
            <a:r>
              <a:rPr lang="fr-FR" sz="2400" dirty="0"/>
              <a:t>] adjectif et nom étym. 1873 ◊ mot sanskrit, du n. </a:t>
            </a:r>
            <a:r>
              <a:rPr lang="fr-FR" sz="2400" dirty="0" err="1"/>
              <a:t>pr</a:t>
            </a:r>
            <a:r>
              <a:rPr lang="fr-FR" sz="2400" dirty="0"/>
              <a:t>. </a:t>
            </a:r>
            <a:r>
              <a:rPr lang="fr-FR" sz="2400" i="1" dirty="0" err="1"/>
              <a:t>Kambou</a:t>
            </a:r>
            <a:endParaRPr lang="fr-FR" sz="2400" dirty="0"/>
          </a:p>
          <a:p>
            <a:r>
              <a:rPr lang="fr-FR" sz="2400" dirty="0"/>
              <a:t>❖</a:t>
            </a:r>
          </a:p>
          <a:p>
            <a:r>
              <a:rPr lang="fr-FR" dirty="0"/>
              <a:t>■</a:t>
            </a:r>
            <a:r>
              <a:rPr lang="fr-FR" sz="2400" dirty="0"/>
              <a:t> De la population qui habite le Cambodge. </a:t>
            </a:r>
            <a:r>
              <a:rPr lang="fr-FR" sz="2400" i="1" dirty="0"/>
              <a:t>Art khmer</a:t>
            </a:r>
            <a:r>
              <a:rPr lang="fr-FR" sz="2400" dirty="0"/>
              <a:t> : art ancien du Cambodge. </a:t>
            </a:r>
            <a:r>
              <a:rPr lang="fr-FR" sz="2400" i="1" dirty="0"/>
              <a:t>« une tête bouddhique khmère » </a:t>
            </a:r>
            <a:r>
              <a:rPr lang="fr-FR" sz="2400" dirty="0"/>
              <a:t>(Malraux). ◆</a:t>
            </a:r>
            <a:r>
              <a:rPr lang="fr-FR" sz="2400" i="1" dirty="0"/>
              <a:t> La langue khmère,</a:t>
            </a:r>
            <a:r>
              <a:rPr lang="fr-FR" sz="2400" dirty="0"/>
              <a:t> ou n. m. </a:t>
            </a:r>
            <a:r>
              <a:rPr lang="fr-FR" sz="2400" i="1" dirty="0"/>
              <a:t>le khmer</a:t>
            </a:r>
            <a:r>
              <a:rPr lang="fr-FR" sz="2400" dirty="0"/>
              <a:t> : langue parlée au Cambodge. ⇨ Notice de langue langues tonales d'Asie.</a:t>
            </a:r>
          </a:p>
          <a:p>
            <a:pPr algn="just"/>
            <a:r>
              <a:rPr lang="fr-FR" sz="2400" dirty="0"/>
              <a:t>◆ (1970) </a:t>
            </a:r>
            <a:r>
              <a:rPr lang="fr-FR" sz="2400" i="1" dirty="0"/>
              <a:t>La République khmère.</a:t>
            </a:r>
            <a:r>
              <a:rPr lang="fr-FR" sz="2400" dirty="0"/>
              <a:t> N. </a:t>
            </a:r>
            <a:r>
              <a:rPr lang="fr-FR" sz="2400" i="1" dirty="0"/>
              <a:t>Les Khmers rouges </a:t>
            </a:r>
            <a:r>
              <a:rPr lang="fr-FR" sz="2400" dirty="0"/>
              <a:t>: les partisans du communisme khmer </a:t>
            </a:r>
            <a:r>
              <a:rPr lang="fr-FR" sz="2400" b="1" dirty="0"/>
              <a:t>(qui exterminèrent la population).</a:t>
            </a:r>
          </a:p>
          <a:p>
            <a:r>
              <a:rPr lang="fr-FR" sz="2400" dirty="0"/>
              <a:t>© 2020 Dictionnaires Le Robert - Le Petit Robert de la langue française</a:t>
            </a:r>
          </a:p>
          <a:p>
            <a:r>
              <a:rPr lang="fr-FR" sz="2400" dirty="0"/>
              <a:t>Fin 24 février 2021</a:t>
            </a:r>
          </a:p>
          <a:p>
            <a:endParaRPr lang="it-IT" sz="2400" dirty="0"/>
          </a:p>
        </p:txBody>
      </p:sp>
    </p:spTree>
    <p:extLst>
      <p:ext uri="{BB962C8B-B14F-4D97-AF65-F5344CB8AC3E}">
        <p14:creationId xmlns:p14="http://schemas.microsoft.com/office/powerpoint/2010/main" val="3908336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Remue-méninges</a:t>
            </a:r>
            <a:br>
              <a:rPr lang="fr-CA" sz="2800" dirty="0"/>
            </a:br>
            <a:r>
              <a:rPr lang="fr-CA" sz="2800" dirty="0"/>
              <a:t>24 février</a:t>
            </a:r>
            <a:br>
              <a:rPr lang="fr-CA" sz="2800" dirty="0"/>
            </a:br>
            <a:r>
              <a:rPr lang="fr-CA" sz="2800" dirty="0"/>
              <a:t>Comptine de Gianni </a:t>
            </a:r>
            <a:r>
              <a:rPr lang="fr-CA" sz="2800" dirty="0" err="1"/>
              <a:t>Rodari</a:t>
            </a:r>
            <a:endParaRPr lang="fr-CA" sz="2800" dirty="0"/>
          </a:p>
        </p:txBody>
      </p:sp>
      <p:sp>
        <p:nvSpPr>
          <p:cNvPr id="3" name="Segnaposto contenuto 2"/>
          <p:cNvSpPr>
            <a:spLocks noGrp="1"/>
          </p:cNvSpPr>
          <p:nvPr>
            <p:ph idx="1"/>
          </p:nvPr>
        </p:nvSpPr>
        <p:spPr/>
        <p:txBody>
          <a:bodyPr>
            <a:normAutofit/>
          </a:bodyPr>
          <a:lstStyle/>
          <a:p>
            <a:r>
              <a:rPr lang="fr-CA" sz="2000" dirty="0"/>
              <a:t>Nous avons des mots pour vendre</a:t>
            </a:r>
          </a:p>
          <a:p>
            <a:r>
              <a:rPr lang="fr-CA" sz="2000" dirty="0"/>
              <a:t>des mots pour acheter</a:t>
            </a:r>
          </a:p>
          <a:p>
            <a:r>
              <a:rPr lang="fr-CA" sz="2000" dirty="0"/>
              <a:t>des mots pour fabriquer des mots</a:t>
            </a:r>
          </a:p>
          <a:p>
            <a:r>
              <a:rPr lang="fr-CA" sz="2000" dirty="0"/>
              <a:t>Cherchons tous ensemble les mots pour penser.</a:t>
            </a:r>
          </a:p>
          <a:p>
            <a:endParaRPr lang="fr-CA" sz="2000" dirty="0"/>
          </a:p>
          <a:p>
            <a:r>
              <a:rPr lang="fr-CA" sz="2000" b="1" dirty="0"/>
              <a:t>Nous avons des mots pour faire semblant</a:t>
            </a:r>
          </a:p>
          <a:p>
            <a:r>
              <a:rPr lang="fr-CA" sz="2000" b="1" dirty="0"/>
              <a:t>des mots pour faire du mal</a:t>
            </a:r>
          </a:p>
          <a:p>
            <a:r>
              <a:rPr lang="fr-CA" sz="2000" b="1" dirty="0"/>
              <a:t>des mots pour faire des chatouilles</a:t>
            </a:r>
          </a:p>
          <a:p>
            <a:r>
              <a:rPr lang="fr-CA" sz="2000" b="1" dirty="0"/>
              <a:t>Cherchons tous ensemble</a:t>
            </a:r>
          </a:p>
          <a:p>
            <a:r>
              <a:rPr lang="fr-CA" sz="2000" b="1" dirty="0"/>
              <a:t>Les mots pour aimer.</a:t>
            </a:r>
          </a:p>
          <a:p>
            <a:endParaRPr lang="fr-CA" sz="2400" dirty="0"/>
          </a:p>
          <a:p>
            <a:endParaRPr lang="fr-CA" sz="2400" dirty="0"/>
          </a:p>
        </p:txBody>
      </p:sp>
    </p:spTree>
    <p:extLst>
      <p:ext uri="{BB962C8B-B14F-4D97-AF65-F5344CB8AC3E}">
        <p14:creationId xmlns:p14="http://schemas.microsoft.com/office/powerpoint/2010/main" val="34114187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Comptine de Gianni </a:t>
            </a:r>
            <a:r>
              <a:rPr lang="fr-CA" sz="2800" dirty="0" err="1"/>
              <a:t>Rodari</a:t>
            </a:r>
            <a:endParaRPr lang="it-IT" sz="2800" dirty="0"/>
          </a:p>
        </p:txBody>
      </p:sp>
      <p:sp>
        <p:nvSpPr>
          <p:cNvPr id="3" name="Segnaposto contenuto 2"/>
          <p:cNvSpPr>
            <a:spLocks noGrp="1"/>
          </p:cNvSpPr>
          <p:nvPr>
            <p:ph idx="1"/>
          </p:nvPr>
        </p:nvSpPr>
        <p:spPr/>
        <p:txBody>
          <a:bodyPr>
            <a:normAutofit/>
          </a:bodyPr>
          <a:lstStyle/>
          <a:p>
            <a:r>
              <a:rPr lang="it-IT" sz="2400" dirty="0" err="1"/>
              <a:t>Nous</a:t>
            </a:r>
            <a:r>
              <a:rPr lang="it-IT" sz="2400" dirty="0"/>
              <a:t> </a:t>
            </a:r>
            <a:r>
              <a:rPr lang="it-IT" sz="2400" dirty="0" err="1"/>
              <a:t>avons</a:t>
            </a:r>
            <a:r>
              <a:rPr lang="it-IT" sz="2400" dirty="0"/>
              <a:t> </a:t>
            </a:r>
            <a:r>
              <a:rPr lang="it-IT" sz="2400" dirty="0" err="1"/>
              <a:t>des</a:t>
            </a:r>
            <a:r>
              <a:rPr lang="it-IT" sz="2400" dirty="0"/>
              <a:t> </a:t>
            </a:r>
            <a:r>
              <a:rPr lang="it-IT" sz="2400" dirty="0" err="1"/>
              <a:t>mots</a:t>
            </a:r>
            <a:r>
              <a:rPr lang="it-IT" sz="2400" dirty="0"/>
              <a:t> pour </a:t>
            </a:r>
            <a:r>
              <a:rPr lang="it-IT" sz="2400" dirty="0" err="1"/>
              <a:t>pleurer</a:t>
            </a:r>
            <a:endParaRPr lang="it-IT" sz="2400" dirty="0"/>
          </a:p>
          <a:p>
            <a:r>
              <a:rPr lang="it-IT" sz="2400" b="1" dirty="0" err="1"/>
              <a:t>des</a:t>
            </a:r>
            <a:r>
              <a:rPr lang="it-IT" sz="2400" b="1" dirty="0"/>
              <a:t> </a:t>
            </a:r>
            <a:r>
              <a:rPr lang="it-IT" sz="2400" b="1" dirty="0" err="1"/>
              <a:t>mots</a:t>
            </a:r>
            <a:r>
              <a:rPr lang="it-IT" sz="2400" b="1" dirty="0"/>
              <a:t> pour </a:t>
            </a:r>
            <a:r>
              <a:rPr lang="it-IT" sz="2400" b="1" dirty="0" err="1"/>
              <a:t>nous</a:t>
            </a:r>
            <a:r>
              <a:rPr lang="it-IT" sz="2400" b="1" dirty="0"/>
              <a:t> </a:t>
            </a:r>
            <a:r>
              <a:rPr lang="it-IT" sz="2400" b="1" dirty="0" err="1"/>
              <a:t>taire</a:t>
            </a:r>
            <a:endParaRPr lang="it-IT" sz="2400" b="1" dirty="0"/>
          </a:p>
          <a:p>
            <a:r>
              <a:rPr lang="it-IT" sz="2400" dirty="0" err="1"/>
              <a:t>des</a:t>
            </a:r>
            <a:r>
              <a:rPr lang="it-IT" sz="2400" dirty="0"/>
              <a:t> </a:t>
            </a:r>
            <a:r>
              <a:rPr lang="it-IT" sz="2400" dirty="0" err="1"/>
              <a:t>mots</a:t>
            </a:r>
            <a:r>
              <a:rPr lang="it-IT" sz="2400" dirty="0"/>
              <a:t> pour </a:t>
            </a:r>
            <a:r>
              <a:rPr lang="it-IT" sz="2400" dirty="0" err="1"/>
              <a:t>faire</a:t>
            </a:r>
            <a:r>
              <a:rPr lang="it-IT" sz="2400" dirty="0"/>
              <a:t> </a:t>
            </a:r>
            <a:r>
              <a:rPr lang="it-IT" sz="2400" dirty="0" err="1"/>
              <a:t>du</a:t>
            </a:r>
            <a:r>
              <a:rPr lang="it-IT" sz="2400" dirty="0"/>
              <a:t> </a:t>
            </a:r>
            <a:r>
              <a:rPr lang="it-IT" sz="2400" dirty="0" err="1"/>
              <a:t>bruit</a:t>
            </a:r>
            <a:endParaRPr lang="it-IT" sz="2400" dirty="0"/>
          </a:p>
          <a:p>
            <a:r>
              <a:rPr lang="it-IT" sz="2400" b="1" dirty="0" err="1"/>
              <a:t>Cherchons</a:t>
            </a:r>
            <a:r>
              <a:rPr lang="it-IT" sz="2400" b="1" dirty="0"/>
              <a:t> </a:t>
            </a:r>
            <a:r>
              <a:rPr lang="it-IT" sz="2400" b="1" dirty="0" err="1"/>
              <a:t>tous</a:t>
            </a:r>
            <a:r>
              <a:rPr lang="it-IT" sz="2400" b="1" dirty="0"/>
              <a:t> ensemble</a:t>
            </a:r>
          </a:p>
          <a:p>
            <a:r>
              <a:rPr lang="it-IT" sz="2400" b="1" dirty="0" err="1"/>
              <a:t>Des</a:t>
            </a:r>
            <a:r>
              <a:rPr lang="it-IT" sz="2400" b="1" dirty="0"/>
              <a:t> </a:t>
            </a:r>
            <a:r>
              <a:rPr lang="it-IT" sz="2400" b="1" dirty="0" err="1"/>
              <a:t>mots</a:t>
            </a:r>
            <a:r>
              <a:rPr lang="it-IT" sz="2400" b="1" dirty="0"/>
              <a:t> pour </a:t>
            </a:r>
            <a:r>
              <a:rPr lang="it-IT" sz="2400" b="1" dirty="0" err="1"/>
              <a:t>parler</a:t>
            </a:r>
            <a:r>
              <a:rPr lang="it-IT" sz="2400" b="1" dirty="0"/>
              <a:t>.</a:t>
            </a:r>
          </a:p>
        </p:txBody>
      </p:sp>
    </p:spTree>
    <p:extLst>
      <p:ext uri="{BB962C8B-B14F-4D97-AF65-F5344CB8AC3E}">
        <p14:creationId xmlns:p14="http://schemas.microsoft.com/office/powerpoint/2010/main" val="8725972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BA803F-2BF5-4CF9-B11E-225E763A6261}"/>
              </a:ext>
            </a:extLst>
          </p:cNvPr>
          <p:cNvSpPr>
            <a:spLocks noGrp="1"/>
          </p:cNvSpPr>
          <p:nvPr>
            <p:ph type="title"/>
          </p:nvPr>
        </p:nvSpPr>
        <p:spPr/>
        <p:txBody>
          <a:bodyPr>
            <a:normAutofit/>
          </a:bodyPr>
          <a:lstStyle/>
          <a:p>
            <a:r>
              <a:rPr lang="it-IT" sz="2800" dirty="0" err="1"/>
              <a:t>Taire</a:t>
            </a:r>
            <a:r>
              <a:rPr lang="it-IT" sz="2800" dirty="0"/>
              <a:t> / silence</a:t>
            </a:r>
          </a:p>
        </p:txBody>
      </p:sp>
      <p:sp>
        <p:nvSpPr>
          <p:cNvPr id="3" name="Segnaposto contenuto 2">
            <a:extLst>
              <a:ext uri="{FF2B5EF4-FFF2-40B4-BE49-F238E27FC236}">
                <a16:creationId xmlns:a16="http://schemas.microsoft.com/office/drawing/2014/main" id="{B4E2B048-BA0A-49C0-9803-FB8150AC0B89}"/>
              </a:ext>
            </a:extLst>
          </p:cNvPr>
          <p:cNvSpPr>
            <a:spLocks noGrp="1"/>
          </p:cNvSpPr>
          <p:nvPr>
            <p:ph idx="1"/>
          </p:nvPr>
        </p:nvSpPr>
        <p:spPr/>
        <p:txBody>
          <a:bodyPr>
            <a:normAutofit fontScale="92500" lnSpcReduction="10000"/>
          </a:bodyPr>
          <a:lstStyle/>
          <a:p>
            <a:r>
              <a:rPr lang="it-IT" sz="2400" dirty="0" err="1"/>
              <a:t>Lieux</a:t>
            </a:r>
            <a:r>
              <a:rPr lang="it-IT" sz="2400" dirty="0"/>
              <a:t> </a:t>
            </a:r>
            <a:r>
              <a:rPr lang="it-IT" sz="2400" dirty="0" err="1"/>
              <a:t>symboliques</a:t>
            </a:r>
            <a:r>
              <a:rPr lang="it-IT" sz="2400" dirty="0"/>
              <a:t> </a:t>
            </a:r>
            <a:r>
              <a:rPr lang="it-IT" sz="2400" dirty="0" err="1"/>
              <a:t>du</a:t>
            </a:r>
            <a:r>
              <a:rPr lang="it-IT" sz="2400" dirty="0"/>
              <a:t> silence:</a:t>
            </a:r>
          </a:p>
          <a:p>
            <a:r>
              <a:rPr lang="it-IT" sz="2400" dirty="0" err="1"/>
              <a:t>Intimité</a:t>
            </a:r>
            <a:r>
              <a:rPr lang="it-IT" sz="2400" dirty="0"/>
              <a:t> (</a:t>
            </a:r>
            <a:r>
              <a:rPr lang="it-IT" sz="2400" dirty="0" err="1"/>
              <a:t>pas</a:t>
            </a:r>
            <a:r>
              <a:rPr lang="it-IT" sz="2400" dirty="0"/>
              <a:t> </a:t>
            </a:r>
            <a:r>
              <a:rPr lang="it-IT" sz="2400" dirty="0" err="1"/>
              <a:t>seulement</a:t>
            </a:r>
            <a:r>
              <a:rPr lang="it-IT" sz="2400" dirty="0"/>
              <a:t> de </a:t>
            </a:r>
            <a:r>
              <a:rPr lang="it-IT" sz="2400" dirty="0" err="1"/>
              <a:t>solitude</a:t>
            </a:r>
            <a:r>
              <a:rPr lang="it-IT" sz="2400" dirty="0"/>
              <a:t> 2), </a:t>
            </a:r>
            <a:r>
              <a:rPr lang="it-IT" sz="2400" dirty="0" err="1"/>
              <a:t>méditation</a:t>
            </a:r>
            <a:r>
              <a:rPr lang="it-IT" sz="2400" dirty="0"/>
              <a:t> (2), </a:t>
            </a:r>
            <a:r>
              <a:rPr lang="it-IT" sz="2400" dirty="0" err="1"/>
              <a:t>incompréhension</a:t>
            </a:r>
            <a:r>
              <a:rPr lang="it-IT" sz="2400" dirty="0"/>
              <a:t> (</a:t>
            </a:r>
            <a:r>
              <a:rPr lang="it-IT" sz="2400" dirty="0" err="1"/>
              <a:t>incapacité</a:t>
            </a:r>
            <a:r>
              <a:rPr lang="it-IT" sz="2400" dirty="0"/>
              <a:t> de </a:t>
            </a:r>
            <a:r>
              <a:rPr lang="it-IT" sz="2400" dirty="0" err="1"/>
              <a:t>communiquer</a:t>
            </a:r>
            <a:r>
              <a:rPr lang="it-IT" sz="2400" dirty="0"/>
              <a:t> 2), </a:t>
            </a:r>
            <a:r>
              <a:rPr lang="it-IT" sz="2400" dirty="0" err="1"/>
              <a:t>nuit</a:t>
            </a:r>
            <a:r>
              <a:rPr lang="it-IT" sz="2400" dirty="0"/>
              <a:t> (4), </a:t>
            </a:r>
            <a:r>
              <a:rPr lang="it-IT" sz="2400" dirty="0" err="1"/>
              <a:t>église</a:t>
            </a:r>
            <a:r>
              <a:rPr lang="it-IT" sz="2400" dirty="0"/>
              <a:t>, </a:t>
            </a:r>
            <a:r>
              <a:rPr lang="it-IT" sz="2400" dirty="0" err="1"/>
              <a:t>cimetière</a:t>
            </a:r>
            <a:r>
              <a:rPr lang="it-IT" sz="2400" dirty="0"/>
              <a:t>, </a:t>
            </a:r>
            <a:r>
              <a:rPr lang="it-IT" sz="2400" dirty="0" err="1"/>
              <a:t>livre</a:t>
            </a:r>
            <a:r>
              <a:rPr lang="it-IT" sz="2400" dirty="0"/>
              <a:t>, </a:t>
            </a:r>
            <a:r>
              <a:rPr lang="it-IT" sz="2400" dirty="0" err="1"/>
              <a:t>confinement</a:t>
            </a:r>
            <a:r>
              <a:rPr lang="it-IT" sz="2400" dirty="0"/>
              <a:t>, </a:t>
            </a:r>
            <a:r>
              <a:rPr lang="it-IT" sz="2400" dirty="0" err="1"/>
              <a:t>embarras</a:t>
            </a:r>
            <a:r>
              <a:rPr lang="it-IT" sz="2400" dirty="0"/>
              <a:t>, </a:t>
            </a:r>
            <a:r>
              <a:rPr lang="it-IT" sz="2400" dirty="0" err="1"/>
              <a:t>complicité</a:t>
            </a:r>
            <a:r>
              <a:rPr lang="it-IT" sz="2400" dirty="0"/>
              <a:t>, </a:t>
            </a:r>
            <a:r>
              <a:rPr lang="it-IT" sz="2400" dirty="0" err="1"/>
              <a:t>mer</a:t>
            </a:r>
            <a:r>
              <a:rPr lang="it-IT" sz="2400" dirty="0"/>
              <a:t>, </a:t>
            </a:r>
            <a:r>
              <a:rPr lang="it-IT" sz="2400" dirty="0" err="1"/>
              <a:t>regard</a:t>
            </a:r>
            <a:endParaRPr lang="it-IT" sz="2400" dirty="0"/>
          </a:p>
          <a:p>
            <a:endParaRPr lang="it-IT" sz="2400" dirty="0"/>
          </a:p>
          <a:p>
            <a:r>
              <a:rPr lang="it-IT" sz="2400" dirty="0" err="1"/>
              <a:t>Lieu</a:t>
            </a:r>
            <a:r>
              <a:rPr lang="it-IT" sz="2400" dirty="0"/>
              <a:t> physique: </a:t>
            </a:r>
          </a:p>
          <a:p>
            <a:r>
              <a:rPr lang="it-IT" sz="2400" dirty="0"/>
              <a:t>Le </a:t>
            </a:r>
            <a:r>
              <a:rPr lang="it-IT" sz="2400" dirty="0" err="1"/>
              <a:t>bois</a:t>
            </a:r>
            <a:r>
              <a:rPr lang="it-IT" sz="2400" dirty="0"/>
              <a:t>, </a:t>
            </a:r>
            <a:r>
              <a:rPr lang="it-IT" sz="2400" dirty="0" err="1"/>
              <a:t>lieux</a:t>
            </a:r>
            <a:r>
              <a:rPr lang="it-IT" sz="2400" dirty="0"/>
              <a:t> de culte, </a:t>
            </a:r>
            <a:r>
              <a:rPr lang="it-IT" sz="2400" dirty="0" err="1"/>
              <a:t>cathédrale</a:t>
            </a:r>
            <a:r>
              <a:rPr lang="it-IT" sz="2400" dirty="0"/>
              <a:t> (3), montagne (4), </a:t>
            </a:r>
            <a:r>
              <a:rPr lang="it-IT" sz="2400" dirty="0" err="1"/>
              <a:t>bibliothèque</a:t>
            </a:r>
            <a:r>
              <a:rPr lang="it-IT" sz="2400" dirty="0"/>
              <a:t> (4), maison vide (sans </a:t>
            </a:r>
            <a:r>
              <a:rPr lang="it-IT" sz="2400" dirty="0" err="1"/>
              <a:t>personnes</a:t>
            </a:r>
            <a:r>
              <a:rPr lang="it-IT" sz="2400" dirty="0"/>
              <a:t>), </a:t>
            </a:r>
            <a:r>
              <a:rPr lang="it-IT" sz="2400" dirty="0" err="1"/>
              <a:t>mer</a:t>
            </a:r>
            <a:r>
              <a:rPr lang="it-IT" sz="2400" dirty="0"/>
              <a:t>, </a:t>
            </a:r>
            <a:r>
              <a:rPr lang="it-IT" sz="2400" dirty="0" err="1"/>
              <a:t>cimetière</a:t>
            </a:r>
            <a:r>
              <a:rPr lang="it-IT" sz="2400" dirty="0"/>
              <a:t> (2), piscine, </a:t>
            </a:r>
            <a:r>
              <a:rPr lang="it-IT" sz="2400" dirty="0" err="1"/>
              <a:t>plage</a:t>
            </a:r>
            <a:r>
              <a:rPr lang="it-IT" sz="2400" dirty="0"/>
              <a:t> </a:t>
            </a:r>
            <a:r>
              <a:rPr lang="it-IT" sz="2400" dirty="0" err="1"/>
              <a:t>déserte</a:t>
            </a:r>
            <a:r>
              <a:rPr lang="it-IT" sz="2400" dirty="0"/>
              <a:t>, </a:t>
            </a:r>
            <a:r>
              <a:rPr lang="it-IT" sz="2400" dirty="0" err="1"/>
              <a:t>musée</a:t>
            </a:r>
            <a:r>
              <a:rPr lang="it-IT" sz="2400" dirty="0"/>
              <a:t>, </a:t>
            </a:r>
            <a:r>
              <a:rPr lang="it-IT" sz="2400" dirty="0" err="1"/>
              <a:t>désert</a:t>
            </a:r>
            <a:r>
              <a:rPr lang="it-IT" sz="2400" dirty="0"/>
              <a:t>, espace, </a:t>
            </a:r>
            <a:r>
              <a:rPr lang="it-IT" sz="2400" dirty="0" err="1"/>
              <a:t>cinéma</a:t>
            </a:r>
            <a:endParaRPr lang="it-IT" sz="2400" dirty="0"/>
          </a:p>
          <a:p>
            <a:endParaRPr lang="it-IT" sz="2400" dirty="0"/>
          </a:p>
          <a:p>
            <a:r>
              <a:rPr lang="it-IT" sz="2400" dirty="0" err="1"/>
              <a:t>Lieux</a:t>
            </a:r>
            <a:r>
              <a:rPr lang="it-IT" sz="2400" dirty="0"/>
              <a:t> </a:t>
            </a:r>
            <a:r>
              <a:rPr lang="it-IT" sz="2400" dirty="0" err="1"/>
              <a:t>personnels</a:t>
            </a:r>
            <a:r>
              <a:rPr lang="it-IT" sz="2400" dirty="0"/>
              <a:t> de </a:t>
            </a:r>
            <a:r>
              <a:rPr lang="it-IT" sz="2400" dirty="0" err="1"/>
              <a:t>vos</a:t>
            </a:r>
            <a:r>
              <a:rPr lang="it-IT" sz="2400" dirty="0"/>
              <a:t> </a:t>
            </a:r>
            <a:r>
              <a:rPr lang="it-IT" sz="2400" dirty="0" err="1"/>
              <a:t>silences</a:t>
            </a:r>
            <a:endParaRPr lang="it-IT" sz="2400" dirty="0"/>
          </a:p>
          <a:p>
            <a:r>
              <a:rPr lang="it-IT" sz="2400" dirty="0"/>
              <a:t>La </a:t>
            </a:r>
            <a:r>
              <a:rPr lang="it-IT" sz="2400" dirty="0" err="1"/>
              <a:t>tete</a:t>
            </a:r>
            <a:r>
              <a:rPr lang="it-IT" sz="2400" dirty="0"/>
              <a:t> (3), </a:t>
            </a:r>
            <a:r>
              <a:rPr lang="it-IT" sz="2400" dirty="0" err="1"/>
              <a:t>insomnie</a:t>
            </a:r>
            <a:r>
              <a:rPr lang="it-IT" sz="2400" dirty="0"/>
              <a:t> (2), ma </a:t>
            </a:r>
            <a:r>
              <a:rPr lang="it-IT" sz="2400" dirty="0" err="1"/>
              <a:t>chambre</a:t>
            </a:r>
            <a:r>
              <a:rPr lang="it-IT" sz="2400" dirty="0"/>
              <a:t> (6), </a:t>
            </a:r>
            <a:r>
              <a:rPr lang="it-IT" sz="2400" dirty="0" err="1"/>
              <a:t>promenade</a:t>
            </a:r>
            <a:r>
              <a:rPr lang="it-IT" sz="2400" dirty="0"/>
              <a:t> à la nature (3), lecture, </a:t>
            </a:r>
            <a:r>
              <a:rPr lang="it-IT" sz="2400" dirty="0" err="1"/>
              <a:t>bibliothèque</a:t>
            </a:r>
            <a:r>
              <a:rPr lang="it-IT" sz="2400" dirty="0"/>
              <a:t>, </a:t>
            </a:r>
            <a:r>
              <a:rPr lang="it-IT" sz="2400" dirty="0" err="1"/>
              <a:t>écouteurs</a:t>
            </a:r>
            <a:r>
              <a:rPr lang="it-IT" sz="2400" dirty="0"/>
              <a:t>, relation sociale, </a:t>
            </a:r>
            <a:r>
              <a:rPr lang="it-IT" sz="2400" dirty="0" err="1"/>
              <a:t>nuit</a:t>
            </a:r>
            <a:r>
              <a:rPr lang="it-IT" sz="2400" dirty="0"/>
              <a:t>, piano, </a:t>
            </a:r>
            <a:r>
              <a:rPr lang="it-IT" sz="2400" dirty="0" err="1"/>
              <a:t>promenade</a:t>
            </a:r>
            <a:r>
              <a:rPr lang="it-IT" sz="2400" dirty="0"/>
              <a:t> </a:t>
            </a:r>
            <a:r>
              <a:rPr lang="it-IT" sz="2400" dirty="0" err="1"/>
              <a:t>dans</a:t>
            </a:r>
            <a:r>
              <a:rPr lang="it-IT" sz="2400" dirty="0"/>
              <a:t> </a:t>
            </a:r>
            <a:r>
              <a:rPr lang="it-IT" sz="2400" dirty="0" err="1"/>
              <a:t>les</a:t>
            </a:r>
            <a:r>
              <a:rPr lang="it-IT" sz="2400" dirty="0"/>
              <a:t> </a:t>
            </a:r>
            <a:r>
              <a:rPr lang="it-IT" sz="2400" dirty="0" err="1"/>
              <a:t>ruines</a:t>
            </a:r>
            <a:endParaRPr lang="it-IT" sz="2400" dirty="0"/>
          </a:p>
          <a:p>
            <a:endParaRPr lang="it-IT" sz="2400" dirty="0"/>
          </a:p>
        </p:txBody>
      </p:sp>
    </p:spTree>
    <p:extLst>
      <p:ext uri="{BB962C8B-B14F-4D97-AF65-F5344CB8AC3E}">
        <p14:creationId xmlns:p14="http://schemas.microsoft.com/office/powerpoint/2010/main" val="1861880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islamo-gauchisme</a:t>
            </a:r>
            <a:endParaRPr lang="it-IT" sz="2800" dirty="0"/>
          </a:p>
        </p:txBody>
      </p:sp>
      <p:sp>
        <p:nvSpPr>
          <p:cNvPr id="3" name="Segnaposto contenuto 2"/>
          <p:cNvSpPr>
            <a:spLocks noGrp="1"/>
          </p:cNvSpPr>
          <p:nvPr>
            <p:ph idx="1"/>
          </p:nvPr>
        </p:nvSpPr>
        <p:spPr/>
        <p:txBody>
          <a:bodyPr>
            <a:normAutofit/>
          </a:bodyPr>
          <a:lstStyle/>
          <a:p>
            <a:pPr algn="just"/>
            <a:r>
              <a:rPr lang="fr-FR" sz="2400" dirty="0"/>
              <a:t>Apparu dans les années 2000, le terme, qui évoquait une convergence entre islamistes et extrême gauche, symbolise aujourd’hui une ligne de fracture politique sur les causes du </a:t>
            </a:r>
            <a:r>
              <a:rPr lang="fr-FR" sz="2400" dirty="0" err="1"/>
              <a:t>djihadisme</a:t>
            </a:r>
            <a:r>
              <a:rPr lang="fr-FR" sz="2400" dirty="0"/>
              <a:t>. Il trouve ses racines dans le débat sur la défense des travailleurs immigrés prônée par la gauche à partir de Mai 68.</a:t>
            </a:r>
          </a:p>
          <a:p>
            <a:pPr algn="just"/>
            <a:r>
              <a:rPr lang="fr-FR" sz="2400" b="1" dirty="0"/>
              <a:t>C’est le sociologue Pierre-André </a:t>
            </a:r>
            <a:r>
              <a:rPr lang="fr-FR" sz="2400" b="1" dirty="0" err="1"/>
              <a:t>Taguieff</a:t>
            </a:r>
            <a:r>
              <a:rPr lang="fr-FR" sz="2400" b="1" dirty="0"/>
              <a:t> qui, le premier, aurait utilisé le terme</a:t>
            </a:r>
            <a:r>
              <a:rPr lang="fr-FR" sz="2400" dirty="0"/>
              <a:t> en 2002, dans </a:t>
            </a:r>
            <a:r>
              <a:rPr lang="fr-FR" sz="2400" i="1" dirty="0"/>
              <a:t>La Nouvelle </a:t>
            </a:r>
            <a:r>
              <a:rPr lang="fr-FR" sz="2400" i="1" dirty="0" err="1"/>
              <a:t>Judéophobie</a:t>
            </a:r>
            <a:r>
              <a:rPr lang="fr-FR" sz="2400" i="1" dirty="0"/>
              <a:t> </a:t>
            </a:r>
            <a:r>
              <a:rPr lang="fr-FR" sz="2400" dirty="0"/>
              <a:t>(Mille et une nuits, 2002). Celui-ci a alors, selon l’auteur, une valeur descriptive, et désigne une convergence entre intégristes musulmans et groupes d’extrême gauche, à la faveur d’ennemis communs. </a:t>
            </a:r>
          </a:p>
          <a:p>
            <a:pPr algn="just"/>
            <a:r>
              <a:rPr lang="it-IT" sz="2400" i="1" dirty="0"/>
              <a:t>Le Monde</a:t>
            </a:r>
            <a:r>
              <a:rPr lang="it-IT" sz="2400" dirty="0"/>
              <a:t>, 11 </a:t>
            </a:r>
            <a:r>
              <a:rPr lang="it-IT" sz="2400" dirty="0" err="1"/>
              <a:t>décembre</a:t>
            </a:r>
            <a:r>
              <a:rPr lang="it-IT" sz="2400" dirty="0"/>
              <a:t> 2020</a:t>
            </a:r>
          </a:p>
          <a:p>
            <a:pPr algn="just"/>
            <a:endParaRPr lang="it-IT" sz="2400" dirty="0"/>
          </a:p>
        </p:txBody>
      </p:sp>
    </p:spTree>
    <p:extLst>
      <p:ext uri="{BB962C8B-B14F-4D97-AF65-F5344CB8AC3E}">
        <p14:creationId xmlns:p14="http://schemas.microsoft.com/office/powerpoint/2010/main" val="3147800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Questionnement</a:t>
            </a:r>
          </a:p>
        </p:txBody>
      </p:sp>
      <p:sp>
        <p:nvSpPr>
          <p:cNvPr id="3" name="Segnaposto contenuto 2"/>
          <p:cNvSpPr>
            <a:spLocks noGrp="1"/>
          </p:cNvSpPr>
          <p:nvPr>
            <p:ph idx="1"/>
          </p:nvPr>
        </p:nvSpPr>
        <p:spPr/>
        <p:txBody>
          <a:bodyPr>
            <a:normAutofit/>
          </a:bodyPr>
          <a:lstStyle/>
          <a:p>
            <a:r>
              <a:rPr lang="fr-CA" sz="2400" dirty="0"/>
              <a:t>Qui crée un mot ?</a:t>
            </a:r>
          </a:p>
          <a:p>
            <a:r>
              <a:rPr lang="fr-CA" sz="2400" dirty="0"/>
              <a:t>Est-il responsable de son usage ?</a:t>
            </a:r>
          </a:p>
          <a:p>
            <a:endParaRPr lang="fr-CA" sz="2400" dirty="0"/>
          </a:p>
          <a:p>
            <a:endParaRPr lang="fr-CA" sz="2400" dirty="0"/>
          </a:p>
          <a:p>
            <a:endParaRPr lang="fr-CA" sz="2400" dirty="0"/>
          </a:p>
          <a:p>
            <a:endParaRPr lang="fr-CA" sz="2400" dirty="0"/>
          </a:p>
          <a:p>
            <a:pPr algn="just"/>
            <a:r>
              <a:rPr lang="fr-CA" sz="2400" dirty="0"/>
              <a:t>"Islamo-gauchisme" : l'inventeur de la formule, Pierre-André </a:t>
            </a:r>
            <a:r>
              <a:rPr lang="fr-CA" sz="2400" dirty="0" err="1"/>
              <a:t>Taguieff</a:t>
            </a:r>
            <a:r>
              <a:rPr lang="fr-CA" sz="2400" dirty="0"/>
              <a:t>, regrette son dévoiement</a:t>
            </a:r>
          </a:p>
          <a:p>
            <a:r>
              <a:rPr lang="fr-CA" sz="2400" i="1" dirty="0"/>
              <a:t>JDD</a:t>
            </a:r>
            <a:r>
              <a:rPr lang="fr-CA" sz="2400" dirty="0"/>
              <a:t> 21 février 2021</a:t>
            </a:r>
          </a:p>
          <a:p>
            <a:endParaRPr lang="fr-CA" sz="2400" dirty="0"/>
          </a:p>
          <a:p>
            <a:endParaRPr lang="fr-CA" sz="2400" dirty="0"/>
          </a:p>
        </p:txBody>
      </p:sp>
    </p:spTree>
    <p:extLst>
      <p:ext uri="{BB962C8B-B14F-4D97-AF65-F5344CB8AC3E}">
        <p14:creationId xmlns:p14="http://schemas.microsoft.com/office/powerpoint/2010/main" val="1104156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Les propos de Pierre-André </a:t>
            </a:r>
            <a:r>
              <a:rPr lang="fr-FR" sz="2800" dirty="0" err="1"/>
              <a:t>Taguieff</a:t>
            </a:r>
            <a:r>
              <a:rPr lang="fr-FR" sz="2800" dirty="0"/>
              <a:t> </a:t>
            </a:r>
            <a:endParaRPr lang="fr-CA" sz="2800" dirty="0"/>
          </a:p>
        </p:txBody>
      </p:sp>
      <p:sp>
        <p:nvSpPr>
          <p:cNvPr id="3" name="Segnaposto contenuto 2"/>
          <p:cNvSpPr>
            <a:spLocks noGrp="1"/>
          </p:cNvSpPr>
          <p:nvPr>
            <p:ph idx="1"/>
          </p:nvPr>
        </p:nvSpPr>
        <p:spPr/>
        <p:txBody>
          <a:bodyPr>
            <a:normAutofit/>
          </a:bodyPr>
          <a:lstStyle/>
          <a:p>
            <a:pPr algn="just"/>
            <a:r>
              <a:rPr lang="fr-FR" sz="2400" dirty="0"/>
              <a:t>Le créateur du mot, Pierre-André </a:t>
            </a:r>
            <a:r>
              <a:rPr lang="fr-FR" sz="2400" dirty="0" err="1"/>
              <a:t>Taguieff</a:t>
            </a:r>
            <a:r>
              <a:rPr lang="fr-FR" sz="2400" dirty="0"/>
              <a:t> </a:t>
            </a:r>
            <a:r>
              <a:rPr lang="fr-FR" sz="2400" b="1" dirty="0"/>
              <a:t>: </a:t>
            </a:r>
            <a:r>
              <a:rPr lang="it-IT" sz="2400" dirty="0"/>
              <a:t>"Je </a:t>
            </a:r>
            <a:r>
              <a:rPr lang="it-IT" sz="2400" dirty="0" err="1"/>
              <a:t>déplore</a:t>
            </a:r>
            <a:r>
              <a:rPr lang="it-IT" sz="2400" dirty="0"/>
              <a:t> </a:t>
            </a:r>
            <a:r>
              <a:rPr lang="it-IT" sz="2400" dirty="0" err="1"/>
              <a:t>que</a:t>
            </a:r>
            <a:r>
              <a:rPr lang="it-IT" sz="2400" dirty="0"/>
              <a:t> le terme </a:t>
            </a:r>
            <a:r>
              <a:rPr lang="it-IT" sz="2400" b="1" dirty="0" err="1"/>
              <a:t>soit</a:t>
            </a:r>
            <a:r>
              <a:rPr lang="it-IT" sz="2400" b="1" dirty="0"/>
              <a:t> </a:t>
            </a:r>
            <a:r>
              <a:rPr lang="it-IT" sz="2400" b="1" dirty="0" err="1"/>
              <a:t>mis</a:t>
            </a:r>
            <a:r>
              <a:rPr lang="it-IT" sz="2400" b="1" dirty="0"/>
              <a:t> à </a:t>
            </a:r>
            <a:r>
              <a:rPr lang="it-IT" sz="2400" b="1" dirty="0" err="1"/>
              <a:t>toutes</a:t>
            </a:r>
            <a:r>
              <a:rPr lang="it-IT" sz="2400" b="1" dirty="0"/>
              <a:t> </a:t>
            </a:r>
            <a:r>
              <a:rPr lang="it-IT" sz="2400" b="1" dirty="0" err="1"/>
              <a:t>les</a:t>
            </a:r>
            <a:r>
              <a:rPr lang="it-IT" sz="2400" b="1" dirty="0"/>
              <a:t> </a:t>
            </a:r>
            <a:r>
              <a:rPr lang="it-IT" sz="2400" b="1" dirty="0" err="1"/>
              <a:t>sauces</a:t>
            </a:r>
            <a:r>
              <a:rPr lang="it-IT" sz="2400" b="1" dirty="0"/>
              <a:t> </a:t>
            </a:r>
            <a:r>
              <a:rPr lang="it-IT" sz="2400" dirty="0" err="1"/>
              <a:t>depuis</a:t>
            </a:r>
            <a:r>
              <a:rPr lang="it-IT" sz="2400" dirty="0"/>
              <a:t> une </a:t>
            </a:r>
            <a:r>
              <a:rPr lang="it-IT" sz="2400" dirty="0" err="1"/>
              <a:t>dizaine</a:t>
            </a:r>
            <a:r>
              <a:rPr lang="it-IT" sz="2400" dirty="0"/>
              <a:t> d'</a:t>
            </a:r>
            <a:r>
              <a:rPr lang="it-IT" sz="2400" dirty="0" err="1"/>
              <a:t>années</a:t>
            </a:r>
            <a:r>
              <a:rPr lang="it-IT" sz="2400" dirty="0"/>
              <a:t>, </a:t>
            </a:r>
            <a:r>
              <a:rPr lang="it-IT" sz="2400" dirty="0" err="1"/>
              <a:t>ajoute</a:t>
            </a:r>
            <a:r>
              <a:rPr lang="it-IT" sz="2400" dirty="0"/>
              <a:t>-t-il. C'est </a:t>
            </a:r>
            <a:r>
              <a:rPr lang="it-IT" sz="2400" dirty="0" err="1"/>
              <a:t>pourquoi</a:t>
            </a:r>
            <a:r>
              <a:rPr lang="it-IT" sz="2400" dirty="0"/>
              <a:t> il </a:t>
            </a:r>
            <a:r>
              <a:rPr lang="it-IT" sz="2400" dirty="0" err="1"/>
              <a:t>faut</a:t>
            </a:r>
            <a:r>
              <a:rPr lang="it-IT" sz="2400" dirty="0"/>
              <a:t> </a:t>
            </a:r>
            <a:r>
              <a:rPr lang="it-IT" sz="2400" dirty="0" err="1"/>
              <a:t>toujours</a:t>
            </a:r>
            <a:r>
              <a:rPr lang="it-IT" sz="2400" dirty="0"/>
              <a:t> le </a:t>
            </a:r>
            <a:r>
              <a:rPr lang="it-IT" sz="2400" dirty="0" err="1"/>
              <a:t>redéfinir</a:t>
            </a:r>
            <a:r>
              <a:rPr lang="it-IT" sz="2400" dirty="0"/>
              <a:t> </a:t>
            </a:r>
            <a:r>
              <a:rPr lang="it-IT" sz="2400" dirty="0" err="1"/>
              <a:t>précisément</a:t>
            </a:r>
            <a:r>
              <a:rPr lang="it-IT" sz="2400" dirty="0"/>
              <a:t>, en </a:t>
            </a:r>
            <a:r>
              <a:rPr lang="it-IT" sz="2400" dirty="0" err="1"/>
              <a:t>tenant</a:t>
            </a:r>
            <a:r>
              <a:rPr lang="it-IT" sz="2400" dirty="0"/>
              <a:t> </a:t>
            </a:r>
            <a:r>
              <a:rPr lang="it-IT" sz="2400" dirty="0" err="1"/>
              <a:t>compte</a:t>
            </a:r>
            <a:r>
              <a:rPr lang="it-IT" sz="2400" dirty="0"/>
              <a:t> </a:t>
            </a:r>
            <a:r>
              <a:rPr lang="it-IT" sz="2400" dirty="0" err="1"/>
              <a:t>des</a:t>
            </a:r>
            <a:r>
              <a:rPr lang="it-IT" sz="2400" dirty="0"/>
              <a:t> </a:t>
            </a:r>
            <a:r>
              <a:rPr lang="it-IT" sz="2400" dirty="0" err="1"/>
              <a:t>transformations</a:t>
            </a:r>
            <a:r>
              <a:rPr lang="it-IT" sz="2400" dirty="0"/>
              <a:t> </a:t>
            </a:r>
            <a:r>
              <a:rPr lang="it-IT" sz="2400" dirty="0" err="1"/>
              <a:t>du</a:t>
            </a:r>
            <a:r>
              <a:rPr lang="it-IT" sz="2400" dirty="0"/>
              <a:t> </a:t>
            </a:r>
            <a:r>
              <a:rPr lang="it-IT" sz="2400" dirty="0" err="1"/>
              <a:t>paysage</a:t>
            </a:r>
            <a:r>
              <a:rPr lang="it-IT" sz="2400" dirty="0"/>
              <a:t> ­</a:t>
            </a:r>
            <a:r>
              <a:rPr lang="it-IT" sz="2400" dirty="0" err="1"/>
              <a:t>idéologique</a:t>
            </a:r>
            <a:r>
              <a:rPr lang="it-IT" sz="2400" dirty="0"/>
              <a:t>."</a:t>
            </a:r>
          </a:p>
          <a:p>
            <a:endParaRPr lang="fr-CA" sz="2400" dirty="0"/>
          </a:p>
        </p:txBody>
      </p:sp>
    </p:spTree>
    <p:extLst>
      <p:ext uri="{BB962C8B-B14F-4D97-AF65-F5344CB8AC3E}">
        <p14:creationId xmlns:p14="http://schemas.microsoft.com/office/powerpoint/2010/main" val="2725447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islamo-gauchisme</a:t>
            </a:r>
            <a:endParaRPr lang="it-IT" sz="2800" dirty="0"/>
          </a:p>
        </p:txBody>
      </p:sp>
      <p:sp>
        <p:nvSpPr>
          <p:cNvPr id="3" name="Segnaposto contenuto 2"/>
          <p:cNvSpPr>
            <a:spLocks noGrp="1"/>
          </p:cNvSpPr>
          <p:nvPr>
            <p:ph idx="1"/>
          </p:nvPr>
        </p:nvSpPr>
        <p:spPr/>
        <p:txBody>
          <a:bodyPr>
            <a:normAutofit/>
          </a:bodyPr>
          <a:lstStyle/>
          <a:p>
            <a:pPr algn="just"/>
            <a:r>
              <a:rPr lang="fr-FR" sz="2400" dirty="0"/>
              <a:t>Comment se saisir de l’islamo-gauchisme, un terme sur lequel personne ne s’accorde, que personne ne revendique et qui, pourtant, </a:t>
            </a:r>
            <a:r>
              <a:rPr lang="fr-FR" sz="2400" b="1" dirty="0"/>
              <a:t>a pris une place de choix dans le débat public</a:t>
            </a:r>
            <a:r>
              <a:rPr lang="fr-FR" sz="2400" dirty="0"/>
              <a:t> ? Le vocable est flou : on ne sait si la première moitié renvoie à « islam » ou « islamisme » (raison pour laquelle le philosophe Raphaël </a:t>
            </a:r>
            <a:r>
              <a:rPr lang="fr-FR" sz="2400" dirty="0" err="1"/>
              <a:t>Enthoven</a:t>
            </a:r>
            <a:r>
              <a:rPr lang="fr-FR" sz="2400" dirty="0"/>
              <a:t> préfère parler d’« </a:t>
            </a:r>
            <a:r>
              <a:rPr lang="fr-FR" sz="2400" dirty="0" err="1"/>
              <a:t>islamismo</a:t>
            </a:r>
            <a:r>
              <a:rPr lang="fr-FR" sz="2400" dirty="0"/>
              <a:t>-gauchisme »), sa deuxième partie achève de le rendre péjoratif. </a:t>
            </a:r>
            <a:r>
              <a:rPr lang="fr-FR" sz="2400" b="1" dirty="0"/>
              <a:t>Inflammable,</a:t>
            </a:r>
            <a:r>
              <a:rPr lang="fr-FR" sz="2400" dirty="0"/>
              <a:t> </a:t>
            </a:r>
            <a:r>
              <a:rPr lang="fr-FR" sz="2400" b="1" dirty="0"/>
              <a:t>il porte en lui la discorde.</a:t>
            </a:r>
          </a:p>
          <a:p>
            <a:pPr algn="just"/>
            <a:r>
              <a:rPr lang="it-IT" sz="2400" i="1" dirty="0"/>
              <a:t>Le Monde</a:t>
            </a:r>
            <a:r>
              <a:rPr lang="it-IT" sz="2400" dirty="0"/>
              <a:t>, 11 </a:t>
            </a:r>
            <a:r>
              <a:rPr lang="it-IT" sz="2400" dirty="0" err="1"/>
              <a:t>décembre</a:t>
            </a:r>
            <a:r>
              <a:rPr lang="it-IT" sz="2400" dirty="0"/>
              <a:t> 2020</a:t>
            </a:r>
          </a:p>
        </p:txBody>
      </p:sp>
    </p:spTree>
    <p:extLst>
      <p:ext uri="{BB962C8B-B14F-4D97-AF65-F5344CB8AC3E}">
        <p14:creationId xmlns:p14="http://schemas.microsoft.com/office/powerpoint/2010/main" val="1566644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Questionnement</a:t>
            </a:r>
          </a:p>
        </p:txBody>
      </p:sp>
      <p:sp>
        <p:nvSpPr>
          <p:cNvPr id="3" name="Segnaposto contenuto 2"/>
          <p:cNvSpPr>
            <a:spLocks noGrp="1"/>
          </p:cNvSpPr>
          <p:nvPr>
            <p:ph idx="1"/>
          </p:nvPr>
        </p:nvSpPr>
        <p:spPr/>
        <p:txBody>
          <a:bodyPr>
            <a:normAutofit/>
          </a:bodyPr>
          <a:lstStyle/>
          <a:p>
            <a:r>
              <a:rPr lang="fr-CA" sz="2400" dirty="0"/>
              <a:t>Un mot peut-il porter en lui une discorde?</a:t>
            </a:r>
          </a:p>
        </p:txBody>
      </p:sp>
    </p:spTree>
    <p:extLst>
      <p:ext uri="{BB962C8B-B14F-4D97-AF65-F5344CB8AC3E}">
        <p14:creationId xmlns:p14="http://schemas.microsoft.com/office/powerpoint/2010/main" val="1976649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br>
              <a:rPr lang="fr-CA" sz="2800" dirty="0"/>
            </a:br>
            <a:r>
              <a:rPr lang="fr-CA" sz="2800" dirty="0"/>
              <a:t>Un mot qui fait débat</a:t>
            </a:r>
            <a:endParaRPr lang="it-IT" sz="2800" dirty="0"/>
          </a:p>
        </p:txBody>
      </p:sp>
      <p:sp>
        <p:nvSpPr>
          <p:cNvPr id="3" name="Segnaposto contenuto 2"/>
          <p:cNvSpPr>
            <a:spLocks noGrp="1"/>
          </p:cNvSpPr>
          <p:nvPr>
            <p:ph idx="1"/>
          </p:nvPr>
        </p:nvSpPr>
        <p:spPr/>
        <p:txBody>
          <a:bodyPr>
            <a:normAutofit/>
          </a:bodyPr>
          <a:lstStyle/>
          <a:p>
            <a:pPr algn="just"/>
            <a:r>
              <a:rPr lang="fr-FR" sz="2400" dirty="0"/>
              <a:t>Diffamé car qualifié d’islamo-gauchiste? Le président de la FCPE, la première fédération de parents d’élèves, marquée à gauche, </a:t>
            </a:r>
            <a:r>
              <a:rPr lang="fr-FR" sz="2400" b="1" dirty="0"/>
              <a:t>n’a pas obtenu gain de cause devant la justice</a:t>
            </a:r>
            <a:r>
              <a:rPr lang="fr-FR" sz="2400" dirty="0"/>
              <a:t>. Rodrigo </a:t>
            </a:r>
            <a:r>
              <a:rPr lang="fr-FR" sz="2400" dirty="0" err="1"/>
              <a:t>Arenas</a:t>
            </a:r>
            <a:r>
              <a:rPr lang="fr-FR" sz="2400" dirty="0"/>
              <a:t>, connu pour ses positions laïques plutôt ouvertes, </a:t>
            </a:r>
            <a:r>
              <a:rPr lang="fr-FR" sz="2400" b="1" dirty="0"/>
              <a:t>avait attaqué en diffamation </a:t>
            </a:r>
            <a:r>
              <a:rPr lang="fr-FR" sz="2400" dirty="0"/>
              <a:t>Jean-Pierre </a:t>
            </a:r>
            <a:r>
              <a:rPr lang="fr-FR" sz="2400" dirty="0" err="1"/>
              <a:t>Obin</a:t>
            </a:r>
            <a:r>
              <a:rPr lang="fr-FR" sz="2400" dirty="0"/>
              <a:t>, ancien inspecteur de l’Éducation nationale. Dans un livre, paru à l’automne, ce dernier accusait la fédération - mais aussi la Ligue des droits de l’homme et le syndicat étudiant </a:t>
            </a:r>
            <a:r>
              <a:rPr lang="fr-FR" sz="2400" dirty="0" err="1"/>
              <a:t>Unef</a:t>
            </a:r>
            <a:r>
              <a:rPr lang="fr-FR" sz="2400" dirty="0"/>
              <a:t> - d’être entrée dans «</a:t>
            </a:r>
            <a:r>
              <a:rPr lang="fr-FR" sz="2400" i="1" dirty="0"/>
              <a:t>l’orbite islamo-gauchiste à la faveur de la prise de pouvoir de militants d’extrême gauche épaulés par l’entrisme d’activistes proches des Frères musulmans».</a:t>
            </a:r>
            <a:r>
              <a:rPr lang="fr-FR" sz="2400" dirty="0"/>
              <a:t> </a:t>
            </a:r>
          </a:p>
          <a:p>
            <a:pPr algn="just"/>
            <a:r>
              <a:rPr lang="fr-FR" sz="2400" i="1" dirty="0"/>
              <a:t>Le Figaro</a:t>
            </a:r>
            <a:r>
              <a:rPr lang="fr-FR" sz="2400" dirty="0"/>
              <a:t>, 11 février 2021</a:t>
            </a:r>
          </a:p>
          <a:p>
            <a:pPr algn="just"/>
            <a:endParaRPr lang="it-IT" sz="2400" dirty="0"/>
          </a:p>
        </p:txBody>
      </p:sp>
    </p:spTree>
    <p:extLst>
      <p:ext uri="{BB962C8B-B14F-4D97-AF65-F5344CB8AC3E}">
        <p14:creationId xmlns:p14="http://schemas.microsoft.com/office/powerpoint/2010/main" val="192190485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3011</Words>
  <Application>Microsoft Office PowerPoint</Application>
  <PresentationFormat>Widescreen</PresentationFormat>
  <Paragraphs>142</Paragraphs>
  <Slides>34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34</vt:i4>
      </vt:variant>
    </vt:vector>
  </HeadingPairs>
  <TitlesOfParts>
    <vt:vector size="39" baseType="lpstr">
      <vt:lpstr>Arial</vt:lpstr>
      <vt:lpstr>Calibri</vt:lpstr>
      <vt:lpstr>Calibri Light</vt:lpstr>
      <vt:lpstr>Mangal</vt:lpstr>
      <vt:lpstr>Tema di Office</vt:lpstr>
      <vt:lpstr>Observation hebdomadaire Un mot qui a fait débat cette semaine 24 février 2021</vt:lpstr>
      <vt:lpstr>Observations hebdomadaires Libération 18 février 2021</vt:lpstr>
      <vt:lpstr>Observations hebdomadaires 21 janvier 2021</vt:lpstr>
      <vt:lpstr>islamo-gauchisme</vt:lpstr>
      <vt:lpstr>Questionnement</vt:lpstr>
      <vt:lpstr>Les propos de Pierre-André Taguieff </vt:lpstr>
      <vt:lpstr>islamo-gauchisme</vt:lpstr>
      <vt:lpstr>Questionnement</vt:lpstr>
      <vt:lpstr>Observation hebdomadaire Un mot qui fait débat</vt:lpstr>
      <vt:lpstr>Observation hebdomadaire Un mot qui fait débat</vt:lpstr>
      <vt:lpstr>Controverse</vt:lpstr>
      <vt:lpstr>Controverse</vt:lpstr>
      <vt:lpstr>Controverse</vt:lpstr>
      <vt:lpstr>Observation hebdomadaire Un mot qui fait débat</vt:lpstr>
      <vt:lpstr> Une pétition contre la Ministre dans Le Monde, le 20 février 2012  </vt:lpstr>
      <vt:lpstr>Bataille politique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Observations hebdomadaires</vt:lpstr>
      <vt:lpstr>Contexte</vt:lpstr>
      <vt:lpstr>Presentazione standard di PowerPoint</vt:lpstr>
      <vt:lpstr>Presentazione standard di PowerPoint</vt:lpstr>
      <vt:lpstr>Presentazione standard di PowerPoint</vt:lpstr>
      <vt:lpstr>La polémique</vt:lpstr>
      <vt:lpstr>Khmer vert : une insulte</vt:lpstr>
      <vt:lpstr>Khmer vert : une insulte</vt:lpstr>
      <vt:lpstr>khmer, khmère</vt:lpstr>
      <vt:lpstr>Remue-méninges 24 février Comptine de Gianni Rodari</vt:lpstr>
      <vt:lpstr>Comptine de Gianni Rodari</vt:lpstr>
      <vt:lpstr>Taire / silence</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Observation hebdomadaire Un mot qui a fait débat cette semaine 24 février 2021</dc:title>
  <dc:creator>CELOTTI NADINE</dc:creator>
  <cp:lastModifiedBy>CELOTTI NADINE</cp:lastModifiedBy>
  <cp:revision>2</cp:revision>
  <dcterms:created xsi:type="dcterms:W3CDTF">2021-02-26T16:43:03Z</dcterms:created>
  <dcterms:modified xsi:type="dcterms:W3CDTF">2021-02-26T16:44:50Z</dcterms:modified>
</cp:coreProperties>
</file>