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6" r:id="rId14"/>
    <p:sldId id="277" r:id="rId15"/>
    <p:sldId id="278" r:id="rId16"/>
    <p:sldId id="279" r:id="rId17"/>
    <p:sldId id="280" r:id="rId18"/>
    <p:sldId id="281" r:id="rId19"/>
    <p:sldId id="269" r:id="rId20"/>
    <p:sldId id="270" r:id="rId21"/>
    <p:sldId id="271" r:id="rId22"/>
    <p:sldId id="282" r:id="rId23"/>
    <p:sldId id="283" r:id="rId24"/>
    <p:sldId id="284" r:id="rId25"/>
    <p:sldId id="285" r:id="rId2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4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A9A6A6D9-9DF4-D747-8608-2CB9387057E2}" type="datetimeFigureOut">
              <a:rPr lang="it-IT" smtClean="0"/>
              <a:t>04/03/21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423943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A9A6A6D9-9DF4-D747-8608-2CB9387057E2}" type="datetimeFigureOut">
              <a:rPr lang="it-IT" smtClean="0"/>
              <a:t>04/03/21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155397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A9A6A6D9-9DF4-D747-8608-2CB9387057E2}" type="datetimeFigureOut">
              <a:rPr lang="it-IT" smtClean="0"/>
              <a:t>04/03/21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362383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A9A6A6D9-9DF4-D747-8608-2CB9387057E2}" type="datetimeFigureOut">
              <a:rPr lang="it-IT" smtClean="0"/>
              <a:t>04/03/21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380453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A9A6A6D9-9DF4-D747-8608-2CB9387057E2}" type="datetimeFigureOut">
              <a:rPr lang="it-IT" smtClean="0"/>
              <a:t>04/03/21</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333254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A9A6A6D9-9DF4-D747-8608-2CB9387057E2}" type="datetimeFigureOut">
              <a:rPr lang="it-IT" smtClean="0"/>
              <a:t>04/03/21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278782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A9A6A6D9-9DF4-D747-8608-2CB9387057E2}" type="datetimeFigureOut">
              <a:rPr lang="it-IT" smtClean="0"/>
              <a:t>04/03/21</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186699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A9A6A6D9-9DF4-D747-8608-2CB9387057E2}" type="datetimeFigureOut">
              <a:rPr lang="it-IT" smtClean="0"/>
              <a:t>04/03/21</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180236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9A6A6D9-9DF4-D747-8608-2CB9387057E2}" type="datetimeFigureOut">
              <a:rPr lang="it-IT" smtClean="0"/>
              <a:t>04/03/21</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158474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9A6A6D9-9DF4-D747-8608-2CB9387057E2}" type="datetimeFigureOut">
              <a:rPr lang="it-IT" smtClean="0"/>
              <a:t>04/03/21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81013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9A6A6D9-9DF4-D747-8608-2CB9387057E2}" type="datetimeFigureOut">
              <a:rPr lang="it-IT" smtClean="0"/>
              <a:t>04/03/21</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A9517F53-EA7A-EB47-9A38-D4778727B1FE}" type="slidenum">
              <a:rPr lang="fr-CA" smtClean="0"/>
              <a:t>‹n.›</a:t>
            </a:fld>
            <a:endParaRPr lang="fr-CA"/>
          </a:p>
        </p:txBody>
      </p:sp>
    </p:spTree>
    <p:extLst>
      <p:ext uri="{BB962C8B-B14F-4D97-AF65-F5344CB8AC3E}">
        <p14:creationId xmlns:p14="http://schemas.microsoft.com/office/powerpoint/2010/main" val="26053560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6A6D9-9DF4-D747-8608-2CB9387057E2}" type="datetimeFigureOut">
              <a:rPr lang="it-IT" smtClean="0"/>
              <a:t>04/03/21</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17F53-EA7A-EB47-9A38-D4778727B1FE}" type="slidenum">
              <a:rPr lang="fr-CA" smtClean="0"/>
              <a:t>‹n.›</a:t>
            </a:fld>
            <a:endParaRPr lang="fr-CA"/>
          </a:p>
        </p:txBody>
      </p:sp>
    </p:spTree>
    <p:extLst>
      <p:ext uri="{BB962C8B-B14F-4D97-AF65-F5344CB8AC3E}">
        <p14:creationId xmlns:p14="http://schemas.microsoft.com/office/powerpoint/2010/main" val="137458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br>
              <a:rPr lang="fr-CA" sz="2800" dirty="0"/>
            </a:br>
            <a:r>
              <a:rPr lang="fr-CA" sz="2800" dirty="0"/>
              <a:t>3 mars 2021</a:t>
            </a:r>
          </a:p>
        </p:txBody>
      </p:sp>
      <p:sp>
        <p:nvSpPr>
          <p:cNvPr id="3" name="Segnaposto contenuto 2"/>
          <p:cNvSpPr>
            <a:spLocks noGrp="1"/>
          </p:cNvSpPr>
          <p:nvPr>
            <p:ph idx="1"/>
          </p:nvPr>
        </p:nvSpPr>
        <p:spPr/>
        <p:txBody>
          <a:bodyPr>
            <a:normAutofit fontScale="92500"/>
          </a:bodyPr>
          <a:lstStyle/>
          <a:p>
            <a:r>
              <a:rPr lang="it-IT" sz="2400" b="1" dirty="0" err="1"/>
              <a:t>Cyberattaques</a:t>
            </a:r>
            <a:r>
              <a:rPr lang="it-IT" sz="2400" b="1" dirty="0"/>
              <a:t> : il </a:t>
            </a:r>
            <a:r>
              <a:rPr lang="it-IT" sz="2400" b="1" dirty="0" err="1"/>
              <a:t>faut</a:t>
            </a:r>
            <a:r>
              <a:rPr lang="it-IT" sz="2400" b="1" dirty="0"/>
              <a:t> </a:t>
            </a:r>
            <a:r>
              <a:rPr lang="it-IT" sz="2400" b="1" dirty="0" err="1"/>
              <a:t>blinder</a:t>
            </a:r>
            <a:r>
              <a:rPr lang="it-IT" sz="2400" b="1" dirty="0"/>
              <a:t> </a:t>
            </a:r>
            <a:r>
              <a:rPr lang="it-IT" sz="2400" b="1" dirty="0" err="1"/>
              <a:t>les</a:t>
            </a:r>
            <a:r>
              <a:rPr lang="it-IT" sz="2400" b="1" dirty="0"/>
              <a:t> </a:t>
            </a:r>
            <a:r>
              <a:rPr lang="it-IT" sz="2400" b="1" dirty="0" err="1"/>
              <a:t>ambulances</a:t>
            </a:r>
            <a:endParaRPr lang="it-IT" sz="2400" b="1" dirty="0"/>
          </a:p>
          <a:p>
            <a:pPr algn="just"/>
            <a:r>
              <a:rPr lang="it-IT" sz="2400" dirty="0"/>
              <a:t>Face </a:t>
            </a:r>
            <a:r>
              <a:rPr lang="it-IT" sz="2400" dirty="0" err="1"/>
              <a:t>aux</a:t>
            </a:r>
            <a:r>
              <a:rPr lang="it-IT" sz="2400" dirty="0"/>
              <a:t> </a:t>
            </a:r>
            <a:r>
              <a:rPr lang="it-IT" sz="2400" dirty="0" err="1"/>
              <a:t>conséquences</a:t>
            </a:r>
            <a:r>
              <a:rPr lang="it-IT" sz="2400" dirty="0"/>
              <a:t> </a:t>
            </a:r>
            <a:r>
              <a:rPr lang="it-IT" sz="2400" dirty="0" err="1"/>
              <a:t>terrifiantes</a:t>
            </a:r>
            <a:r>
              <a:rPr lang="it-IT" sz="2400" dirty="0"/>
              <a:t> pour </a:t>
            </a:r>
            <a:r>
              <a:rPr lang="it-IT" sz="2400" dirty="0" err="1"/>
              <a:t>les</a:t>
            </a:r>
            <a:r>
              <a:rPr lang="it-IT" sz="2400" dirty="0"/>
              <a:t> </a:t>
            </a:r>
            <a:r>
              <a:rPr lang="it-IT" sz="2400" dirty="0" err="1"/>
              <a:t>hôpitaux</a:t>
            </a:r>
            <a:r>
              <a:rPr lang="it-IT" sz="2400" dirty="0"/>
              <a:t> </a:t>
            </a:r>
            <a:r>
              <a:rPr lang="it-IT" sz="2400" dirty="0" err="1"/>
              <a:t>visés</a:t>
            </a:r>
            <a:r>
              <a:rPr lang="it-IT" sz="2400" dirty="0"/>
              <a:t> par </a:t>
            </a:r>
            <a:r>
              <a:rPr lang="it-IT" sz="2400" dirty="0" err="1"/>
              <a:t>les</a:t>
            </a:r>
            <a:r>
              <a:rPr lang="it-IT" sz="2400" dirty="0"/>
              <a:t> «</a:t>
            </a:r>
            <a:r>
              <a:rPr lang="it-IT" sz="2400" dirty="0" err="1"/>
              <a:t>rançongiciels</a:t>
            </a:r>
            <a:r>
              <a:rPr lang="it-IT" sz="2400" dirty="0"/>
              <a:t>», investir </a:t>
            </a:r>
            <a:r>
              <a:rPr lang="it-IT" sz="2400" dirty="0" err="1"/>
              <a:t>dans</a:t>
            </a:r>
            <a:r>
              <a:rPr lang="it-IT" sz="2400" dirty="0"/>
              <a:t> la </a:t>
            </a:r>
            <a:r>
              <a:rPr lang="it-IT" sz="2400" dirty="0" err="1"/>
              <a:t>sécurité</a:t>
            </a:r>
            <a:r>
              <a:rPr lang="it-IT" sz="2400" dirty="0"/>
              <a:t> est une </a:t>
            </a:r>
            <a:r>
              <a:rPr lang="it-IT" sz="2400" dirty="0" err="1"/>
              <a:t>priorité</a:t>
            </a:r>
            <a:r>
              <a:rPr lang="it-IT" sz="2400" dirty="0"/>
              <a:t>.</a:t>
            </a:r>
          </a:p>
          <a:p>
            <a:pPr algn="just"/>
            <a:r>
              <a:rPr lang="it-IT" sz="2400" dirty="0" err="1"/>
              <a:t>Lundi</a:t>
            </a:r>
            <a:r>
              <a:rPr lang="it-IT" sz="2400" dirty="0"/>
              <a:t> </a:t>
            </a:r>
            <a:r>
              <a:rPr lang="it-IT" sz="2400" dirty="0" err="1"/>
              <a:t>dans</a:t>
            </a:r>
            <a:r>
              <a:rPr lang="it-IT" sz="2400" dirty="0"/>
              <a:t> la </a:t>
            </a:r>
            <a:r>
              <a:rPr lang="it-IT" sz="2400" dirty="0" err="1"/>
              <a:t>nuit</a:t>
            </a:r>
            <a:r>
              <a:rPr lang="it-IT" sz="2400" dirty="0"/>
              <a:t> à l’</a:t>
            </a:r>
            <a:r>
              <a:rPr lang="it-IT" sz="2400" dirty="0" err="1"/>
              <a:t>hôpital</a:t>
            </a:r>
            <a:r>
              <a:rPr lang="it-IT" sz="2400" dirty="0"/>
              <a:t> de Villefranche-</a:t>
            </a:r>
            <a:r>
              <a:rPr lang="it-IT" sz="2400" dirty="0" err="1"/>
              <a:t>sur</a:t>
            </a:r>
            <a:r>
              <a:rPr lang="it-IT" sz="2400" dirty="0"/>
              <a:t>-</a:t>
            </a:r>
            <a:r>
              <a:rPr lang="it-IT" sz="2400" dirty="0" err="1"/>
              <a:t>Saône</a:t>
            </a:r>
            <a:r>
              <a:rPr lang="it-IT" sz="2400" dirty="0"/>
              <a:t> : un </a:t>
            </a:r>
            <a:r>
              <a:rPr lang="it-IT" sz="2400" dirty="0" err="1"/>
              <a:t>attaquant</a:t>
            </a:r>
            <a:r>
              <a:rPr lang="it-IT" sz="2400" dirty="0"/>
              <a:t> </a:t>
            </a:r>
            <a:r>
              <a:rPr lang="it-IT" sz="2400" dirty="0" err="1"/>
              <a:t>informatique</a:t>
            </a:r>
            <a:r>
              <a:rPr lang="it-IT" sz="2400" dirty="0"/>
              <a:t> a </a:t>
            </a:r>
            <a:r>
              <a:rPr lang="it-IT" sz="2400" dirty="0" err="1"/>
              <a:t>bloqué</a:t>
            </a:r>
            <a:r>
              <a:rPr lang="it-IT" sz="2400" dirty="0"/>
              <a:t> </a:t>
            </a:r>
            <a:r>
              <a:rPr lang="it-IT" sz="2400" dirty="0" err="1"/>
              <a:t>les</a:t>
            </a:r>
            <a:r>
              <a:rPr lang="it-IT" sz="2400" dirty="0"/>
              <a:t> </a:t>
            </a:r>
            <a:r>
              <a:rPr lang="it-IT" sz="2400" dirty="0" err="1"/>
              <a:t>données</a:t>
            </a:r>
            <a:r>
              <a:rPr lang="it-IT" sz="2400" dirty="0"/>
              <a:t> de tout le </a:t>
            </a:r>
            <a:r>
              <a:rPr lang="it-IT" sz="2400" dirty="0" err="1"/>
              <a:t>groupe</a:t>
            </a:r>
            <a:r>
              <a:rPr lang="it-IT" sz="2400" dirty="0"/>
              <a:t> </a:t>
            </a:r>
            <a:r>
              <a:rPr lang="it-IT" sz="2400" dirty="0" err="1"/>
              <a:t>hospitalier</a:t>
            </a:r>
            <a:r>
              <a:rPr lang="it-IT" sz="2400" dirty="0"/>
              <a:t> </a:t>
            </a:r>
            <a:r>
              <a:rPr lang="it-IT" sz="2400" dirty="0" err="1"/>
              <a:t>du</a:t>
            </a:r>
            <a:r>
              <a:rPr lang="it-IT" sz="2400" dirty="0"/>
              <a:t> nord-</a:t>
            </a:r>
            <a:r>
              <a:rPr lang="it-IT" sz="2400" dirty="0" err="1"/>
              <a:t>ouest</a:t>
            </a:r>
            <a:r>
              <a:rPr lang="it-IT" sz="2400" dirty="0"/>
              <a:t> </a:t>
            </a:r>
            <a:r>
              <a:rPr lang="it-IT" sz="2400" dirty="0" err="1"/>
              <a:t>lyonnais</a:t>
            </a:r>
            <a:r>
              <a:rPr lang="it-IT" sz="2400" dirty="0"/>
              <a:t>, </a:t>
            </a:r>
            <a:r>
              <a:rPr lang="it-IT" sz="2400" dirty="0" err="1"/>
              <a:t>exigeant</a:t>
            </a:r>
            <a:r>
              <a:rPr lang="it-IT" sz="2400" dirty="0"/>
              <a:t> une </a:t>
            </a:r>
            <a:r>
              <a:rPr lang="it-IT" sz="2400" dirty="0" err="1"/>
              <a:t>rançon</a:t>
            </a:r>
            <a:r>
              <a:rPr lang="it-IT" sz="2400" dirty="0"/>
              <a:t> pour </a:t>
            </a:r>
            <a:r>
              <a:rPr lang="it-IT" sz="2400" dirty="0" err="1"/>
              <a:t>les</a:t>
            </a:r>
            <a:r>
              <a:rPr lang="it-IT" sz="2400" dirty="0"/>
              <a:t> </a:t>
            </a:r>
            <a:r>
              <a:rPr lang="it-IT" sz="2400" dirty="0" err="1"/>
              <a:t>débloquer</a:t>
            </a:r>
            <a:r>
              <a:rPr lang="it-IT" sz="2400" dirty="0"/>
              <a:t>. Le centre </a:t>
            </a:r>
            <a:r>
              <a:rPr lang="it-IT" sz="2400" dirty="0" err="1"/>
              <a:t>hospitalier</a:t>
            </a:r>
            <a:r>
              <a:rPr lang="it-IT" sz="2400" dirty="0"/>
              <a:t> </a:t>
            </a:r>
            <a:r>
              <a:rPr lang="it-IT" sz="2400" dirty="0" err="1"/>
              <a:t>fonctionne</a:t>
            </a:r>
            <a:r>
              <a:rPr lang="it-IT" sz="2400" dirty="0"/>
              <a:t> </a:t>
            </a:r>
            <a:r>
              <a:rPr lang="it-IT" sz="2400" dirty="0" err="1"/>
              <a:t>depuis</a:t>
            </a:r>
            <a:r>
              <a:rPr lang="it-IT" sz="2400" dirty="0"/>
              <a:t> en mode </a:t>
            </a:r>
            <a:r>
              <a:rPr lang="it-IT" sz="2400" dirty="0" err="1"/>
              <a:t>dégradé</a:t>
            </a:r>
            <a:r>
              <a:rPr lang="it-IT" sz="2400" dirty="0"/>
              <a:t>, et le </a:t>
            </a:r>
            <a:r>
              <a:rPr lang="it-IT" sz="2400" dirty="0" err="1"/>
              <a:t>Samu</a:t>
            </a:r>
            <a:r>
              <a:rPr lang="it-IT" sz="2400" dirty="0"/>
              <a:t> </a:t>
            </a:r>
            <a:r>
              <a:rPr lang="it-IT" sz="2400" dirty="0" err="1"/>
              <a:t>doit</a:t>
            </a:r>
            <a:r>
              <a:rPr lang="it-IT" sz="2400" dirty="0"/>
              <a:t> </a:t>
            </a:r>
            <a:r>
              <a:rPr lang="it-IT" sz="2400" dirty="0" err="1"/>
              <a:t>réorienter</a:t>
            </a:r>
            <a:r>
              <a:rPr lang="it-IT" sz="2400" dirty="0"/>
              <a:t> </a:t>
            </a:r>
            <a:r>
              <a:rPr lang="it-IT" sz="2400" dirty="0" err="1"/>
              <a:t>ses</a:t>
            </a:r>
            <a:r>
              <a:rPr lang="it-IT" sz="2400" dirty="0"/>
              <a:t> </a:t>
            </a:r>
            <a:r>
              <a:rPr lang="it-IT" sz="2400" dirty="0" err="1"/>
              <a:t>malades</a:t>
            </a:r>
            <a:r>
              <a:rPr lang="it-IT" sz="2400" dirty="0"/>
              <a:t> </a:t>
            </a:r>
            <a:r>
              <a:rPr lang="it-IT" sz="2400" dirty="0" err="1"/>
              <a:t>vers</a:t>
            </a:r>
            <a:r>
              <a:rPr lang="it-IT" sz="2400" dirty="0"/>
              <a:t> d’</a:t>
            </a:r>
            <a:r>
              <a:rPr lang="it-IT" sz="2400" dirty="0" err="1"/>
              <a:t>autres</a:t>
            </a:r>
            <a:r>
              <a:rPr lang="it-IT" sz="2400" dirty="0"/>
              <a:t> </a:t>
            </a:r>
            <a:r>
              <a:rPr lang="it-IT" sz="2400" dirty="0" err="1"/>
              <a:t>établissements</a:t>
            </a:r>
            <a:r>
              <a:rPr lang="it-IT" sz="2400" dirty="0"/>
              <a:t>. C’est la </a:t>
            </a:r>
            <a:r>
              <a:rPr lang="it-IT" sz="2400" dirty="0" err="1"/>
              <a:t>septième</a:t>
            </a:r>
            <a:r>
              <a:rPr lang="it-IT" sz="2400" dirty="0"/>
              <a:t> </a:t>
            </a:r>
            <a:r>
              <a:rPr lang="it-IT" sz="2400" dirty="0" err="1"/>
              <a:t>attaque</a:t>
            </a:r>
            <a:r>
              <a:rPr lang="it-IT" sz="2400" dirty="0"/>
              <a:t> de ce </a:t>
            </a:r>
            <a:r>
              <a:rPr lang="it-IT" sz="2400" dirty="0" err="1"/>
              <a:t>genre</a:t>
            </a:r>
            <a:r>
              <a:rPr lang="it-IT" sz="2400" dirty="0"/>
              <a:t> </a:t>
            </a:r>
            <a:r>
              <a:rPr lang="it-IT" sz="2400" dirty="0" err="1"/>
              <a:t>depuis</a:t>
            </a:r>
            <a:r>
              <a:rPr lang="it-IT" sz="2400" dirty="0"/>
              <a:t> le </a:t>
            </a:r>
            <a:r>
              <a:rPr lang="it-IT" sz="2400" dirty="0" err="1"/>
              <a:t>début</a:t>
            </a:r>
            <a:r>
              <a:rPr lang="it-IT" sz="2400" dirty="0"/>
              <a:t> de 2021, et </a:t>
            </a:r>
            <a:r>
              <a:rPr lang="it-IT" sz="2400" dirty="0" err="1"/>
              <a:t>nous</a:t>
            </a:r>
            <a:r>
              <a:rPr lang="it-IT" sz="2400" dirty="0"/>
              <a:t> ne </a:t>
            </a:r>
            <a:r>
              <a:rPr lang="it-IT" sz="2400" dirty="0" err="1"/>
              <a:t>sommes</a:t>
            </a:r>
            <a:r>
              <a:rPr lang="it-IT" sz="2400" dirty="0"/>
              <a:t> </a:t>
            </a:r>
            <a:r>
              <a:rPr lang="it-IT" sz="2400" dirty="0" err="1"/>
              <a:t>qu’en</a:t>
            </a:r>
            <a:r>
              <a:rPr lang="it-IT" sz="2400" dirty="0"/>
              <a:t> </a:t>
            </a:r>
            <a:r>
              <a:rPr lang="it-IT" sz="2400" dirty="0" err="1"/>
              <a:t>février</a:t>
            </a:r>
            <a:endParaRPr lang="it-IT" sz="2400" dirty="0"/>
          </a:p>
          <a:p>
            <a:pPr algn="just"/>
            <a:r>
              <a:rPr lang="it-IT" sz="2400" i="1" dirty="0"/>
              <a:t>Libération</a:t>
            </a:r>
            <a:r>
              <a:rPr lang="it-IT" sz="2400" dirty="0"/>
              <a:t> 19 </a:t>
            </a:r>
            <a:r>
              <a:rPr lang="it-IT" sz="2400" dirty="0" err="1"/>
              <a:t>février</a:t>
            </a:r>
            <a:r>
              <a:rPr lang="it-IT" sz="2400" dirty="0"/>
              <a:t> 2021</a:t>
            </a:r>
          </a:p>
          <a:p>
            <a:pPr algn="just"/>
            <a:r>
              <a:rPr lang="it-IT" sz="2400" dirty="0" err="1" smtClean="0"/>
              <a:t>rançon</a:t>
            </a:r>
            <a:r>
              <a:rPr lang="it-IT" sz="2400" dirty="0" smtClean="0"/>
              <a:t>+ </a:t>
            </a:r>
            <a:r>
              <a:rPr lang="it-IT" sz="2400" dirty="0" err="1"/>
              <a:t>logiciel</a:t>
            </a:r>
            <a:r>
              <a:rPr lang="it-IT" sz="2400" dirty="0"/>
              <a:t> </a:t>
            </a:r>
            <a:r>
              <a:rPr lang="it-IT" sz="2400" dirty="0" err="1"/>
              <a:t>mot</a:t>
            </a:r>
            <a:r>
              <a:rPr lang="it-IT" sz="2400" dirty="0"/>
              <a:t> </a:t>
            </a:r>
            <a:r>
              <a:rPr lang="it-IT" sz="2400" dirty="0" err="1"/>
              <a:t>valise</a:t>
            </a:r>
            <a:endParaRPr lang="it-IT" sz="2400" dirty="0"/>
          </a:p>
          <a:p>
            <a:endParaRPr lang="fr-CA" sz="2400" dirty="0"/>
          </a:p>
        </p:txBody>
      </p:sp>
    </p:spTree>
    <p:extLst>
      <p:ext uri="{BB962C8B-B14F-4D97-AF65-F5344CB8AC3E}">
        <p14:creationId xmlns:p14="http://schemas.microsoft.com/office/powerpoint/2010/main" val="34142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Le </a:t>
            </a:r>
            <a:r>
              <a:rPr lang="it-IT" sz="2800" dirty="0" err="1"/>
              <a:t>pouvoir</a:t>
            </a:r>
            <a:r>
              <a:rPr lang="it-IT" sz="2800" dirty="0"/>
              <a:t> </a:t>
            </a:r>
            <a:r>
              <a:rPr lang="it-IT" sz="2800" dirty="0" err="1"/>
              <a:t>des</a:t>
            </a:r>
            <a:r>
              <a:rPr lang="it-IT" sz="2800" dirty="0"/>
              <a:t> </a:t>
            </a:r>
            <a:r>
              <a:rPr lang="it-IT" sz="2800" dirty="0" err="1"/>
              <a:t>mots</a:t>
            </a:r>
            <a:r>
              <a:rPr lang="it-IT" sz="2800" dirty="0"/>
              <a:t> et de qui </a:t>
            </a:r>
            <a:r>
              <a:rPr lang="it-IT" sz="2800" dirty="0" err="1"/>
              <a:t>les</a:t>
            </a:r>
            <a:r>
              <a:rPr lang="it-IT" sz="2800" dirty="0"/>
              <a:t> </a:t>
            </a:r>
            <a:r>
              <a:rPr lang="it-IT" sz="2800" dirty="0" err="1"/>
              <a:t>énonce</a:t>
            </a:r>
            <a:endParaRPr lang="fr-FR" sz="2800" dirty="0"/>
          </a:p>
        </p:txBody>
      </p:sp>
      <p:sp>
        <p:nvSpPr>
          <p:cNvPr id="3" name="Content Placeholder 2"/>
          <p:cNvSpPr>
            <a:spLocks noGrp="1"/>
          </p:cNvSpPr>
          <p:nvPr>
            <p:ph idx="1"/>
          </p:nvPr>
        </p:nvSpPr>
        <p:spPr/>
        <p:txBody>
          <a:bodyPr>
            <a:normAutofit/>
          </a:bodyPr>
          <a:lstStyle/>
          <a:p>
            <a:r>
              <a:rPr lang="it-IT" sz="2400" dirty="0"/>
              <a:t>« La nomination en </a:t>
            </a:r>
            <a:r>
              <a:rPr lang="it-IT" sz="2400" dirty="0" err="1"/>
              <a:t>dit</a:t>
            </a:r>
            <a:r>
              <a:rPr lang="it-IT" sz="2400" dirty="0"/>
              <a:t> </a:t>
            </a:r>
            <a:r>
              <a:rPr lang="it-IT" sz="2400" dirty="0" err="1"/>
              <a:t>autant</a:t>
            </a:r>
            <a:r>
              <a:rPr lang="it-IT" sz="2400" dirty="0"/>
              <a:t> </a:t>
            </a:r>
            <a:r>
              <a:rPr lang="it-IT" sz="2400" dirty="0" err="1"/>
              <a:t>sur</a:t>
            </a:r>
            <a:r>
              <a:rPr lang="it-IT" sz="2400" dirty="0"/>
              <a:t> l’</a:t>
            </a:r>
            <a:r>
              <a:rPr lang="it-IT" sz="2400" dirty="0" err="1"/>
              <a:t>objet</a:t>
            </a:r>
            <a:r>
              <a:rPr lang="it-IT" sz="2400" dirty="0"/>
              <a:t> </a:t>
            </a:r>
            <a:r>
              <a:rPr lang="it-IT" sz="2400" dirty="0" err="1"/>
              <a:t>que</a:t>
            </a:r>
            <a:r>
              <a:rPr lang="it-IT" sz="2400" dirty="0"/>
              <a:t> </a:t>
            </a:r>
            <a:r>
              <a:rPr lang="it-IT" sz="2400" dirty="0" err="1"/>
              <a:t>sur</a:t>
            </a:r>
            <a:r>
              <a:rPr lang="it-IT" sz="2400" dirty="0"/>
              <a:t> le </a:t>
            </a:r>
            <a:r>
              <a:rPr lang="it-IT" sz="2400" dirty="0" err="1"/>
              <a:t>rapport</a:t>
            </a:r>
            <a:r>
              <a:rPr lang="it-IT" sz="2400" dirty="0"/>
              <a:t> de l’</a:t>
            </a:r>
            <a:r>
              <a:rPr lang="it-IT" sz="2400" dirty="0" err="1"/>
              <a:t>énonciateur</a:t>
            </a:r>
            <a:r>
              <a:rPr lang="it-IT" sz="2400" dirty="0"/>
              <a:t> à l’</a:t>
            </a:r>
            <a:r>
              <a:rPr lang="it-IT" sz="2400" dirty="0" err="1"/>
              <a:t>objet</a:t>
            </a:r>
            <a:r>
              <a:rPr lang="it-IT" sz="2400" dirty="0"/>
              <a:t>.»</a:t>
            </a:r>
          </a:p>
          <a:p>
            <a:endParaRPr lang="it-IT" sz="2400" dirty="0"/>
          </a:p>
          <a:p>
            <a:endParaRPr lang="it-IT" sz="2400" dirty="0"/>
          </a:p>
          <a:p>
            <a:endParaRPr lang="it-IT" sz="2400" dirty="0"/>
          </a:p>
          <a:p>
            <a:pPr algn="just"/>
            <a:r>
              <a:rPr lang="it-IT" sz="2400" dirty="0"/>
              <a:t>M. </a:t>
            </a:r>
            <a:r>
              <a:rPr lang="it-IT" sz="2400" dirty="0" err="1"/>
              <a:t>Véniard</a:t>
            </a:r>
            <a:r>
              <a:rPr lang="it-IT" sz="2400" dirty="0"/>
              <a:t>, « </a:t>
            </a:r>
            <a:r>
              <a:rPr lang="it-IT" sz="2400" dirty="0" err="1"/>
              <a:t>Nommer</a:t>
            </a:r>
            <a:r>
              <a:rPr lang="it-IT" sz="2400" dirty="0"/>
              <a:t> un </a:t>
            </a:r>
            <a:r>
              <a:rPr lang="it-IT" sz="2400" dirty="0" err="1"/>
              <a:t>événement</a:t>
            </a:r>
            <a:r>
              <a:rPr lang="it-IT" sz="2400" dirty="0"/>
              <a:t> : le </a:t>
            </a:r>
            <a:r>
              <a:rPr lang="it-IT" sz="2400" dirty="0" err="1"/>
              <a:t>désigner</a:t>
            </a:r>
            <a:r>
              <a:rPr lang="it-IT" sz="2400" dirty="0"/>
              <a:t> et/</a:t>
            </a:r>
            <a:r>
              <a:rPr lang="it-IT" sz="2400" dirty="0" err="1"/>
              <a:t>ou</a:t>
            </a:r>
            <a:r>
              <a:rPr lang="it-IT" sz="2400" dirty="0"/>
              <a:t> le </a:t>
            </a:r>
            <a:r>
              <a:rPr lang="it-IT" sz="2400" dirty="0" err="1"/>
              <a:t>signifier</a:t>
            </a:r>
            <a:r>
              <a:rPr lang="it-IT" sz="2400" dirty="0"/>
              <a:t> ? Le </a:t>
            </a:r>
            <a:r>
              <a:rPr lang="it-IT" sz="2400" dirty="0" err="1"/>
              <a:t>cas</a:t>
            </a:r>
            <a:r>
              <a:rPr lang="it-IT" sz="2400" dirty="0"/>
              <a:t> de la guerre en Afghanistan (2001) </a:t>
            </a:r>
            <a:r>
              <a:rPr lang="it-IT" sz="2400" dirty="0" err="1"/>
              <a:t>dans</a:t>
            </a:r>
            <a:r>
              <a:rPr lang="it-IT" sz="2400" dirty="0"/>
              <a:t> </a:t>
            </a:r>
            <a:r>
              <a:rPr lang="it-IT" sz="2400" i="1" dirty="0"/>
              <a:t>Le</a:t>
            </a:r>
            <a:r>
              <a:rPr lang="it-IT" sz="2400" dirty="0"/>
              <a:t> </a:t>
            </a:r>
            <a:r>
              <a:rPr lang="it-IT" sz="2400" i="1" dirty="0"/>
              <a:t>Monde</a:t>
            </a:r>
            <a:r>
              <a:rPr lang="it-IT" sz="2400" dirty="0"/>
              <a:t> et </a:t>
            </a:r>
            <a:r>
              <a:rPr lang="it-IT" sz="2400" i="1" dirty="0"/>
              <a:t>Le Figaro</a:t>
            </a:r>
            <a:r>
              <a:rPr lang="it-IT" sz="2400" dirty="0"/>
              <a:t>», in P. Puccini et F. </a:t>
            </a:r>
            <a:r>
              <a:rPr lang="it-IT" sz="2400" dirty="0" err="1"/>
              <a:t>Regattin</a:t>
            </a:r>
            <a:r>
              <a:rPr lang="it-IT" sz="2400" dirty="0"/>
              <a:t>, </a:t>
            </a:r>
            <a:r>
              <a:rPr lang="it-IT" sz="2400" i="1" dirty="0" err="1"/>
              <a:t>Les</a:t>
            </a:r>
            <a:r>
              <a:rPr lang="it-IT" sz="2400" i="1" dirty="0"/>
              <a:t> </a:t>
            </a:r>
            <a:r>
              <a:rPr lang="it-IT" sz="2400" i="1" dirty="0" err="1"/>
              <a:t>Mots</a:t>
            </a:r>
            <a:r>
              <a:rPr lang="it-IT" sz="2400" i="1" dirty="0"/>
              <a:t> de la guerre</a:t>
            </a:r>
            <a:r>
              <a:rPr lang="it-IT" sz="2400" dirty="0"/>
              <a:t>, Bologna, CLUEB, 2013, p. 29.</a:t>
            </a:r>
            <a:endParaRPr lang="fr-FR" sz="2400" dirty="0"/>
          </a:p>
        </p:txBody>
      </p:sp>
    </p:spTree>
    <p:extLst>
      <p:ext uri="{BB962C8B-B14F-4D97-AF65-F5344CB8AC3E}">
        <p14:creationId xmlns:p14="http://schemas.microsoft.com/office/powerpoint/2010/main" val="1580626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a:t>Langue, culture et </a:t>
            </a:r>
            <a:r>
              <a:rPr lang="it-IT" sz="2800" dirty="0" err="1"/>
              <a:t>pouvoir</a:t>
            </a:r>
            <a:r>
              <a:rPr lang="it-IT" sz="2800" dirty="0"/>
              <a:t/>
            </a:r>
            <a:br>
              <a:rPr lang="it-IT" sz="2800" dirty="0"/>
            </a:br>
            <a:endParaRPr lang="fr-FR" sz="2800" dirty="0"/>
          </a:p>
        </p:txBody>
      </p:sp>
      <p:sp>
        <p:nvSpPr>
          <p:cNvPr id="3" name="Content Placeholder 2"/>
          <p:cNvSpPr>
            <a:spLocks noGrp="1"/>
          </p:cNvSpPr>
          <p:nvPr>
            <p:ph idx="1"/>
          </p:nvPr>
        </p:nvSpPr>
        <p:spPr/>
        <p:txBody>
          <a:bodyPr>
            <a:normAutofit/>
          </a:bodyPr>
          <a:lstStyle/>
          <a:p>
            <a:endParaRPr lang="fr-FR" sz="2400" dirty="0"/>
          </a:p>
          <a:p>
            <a:endParaRPr lang="fr-FR" sz="2400" dirty="0"/>
          </a:p>
          <a:p>
            <a:endParaRPr lang="fr-FR" sz="2400" dirty="0"/>
          </a:p>
          <a:p>
            <a:r>
              <a:rPr lang="fr-FR" sz="2400" dirty="0"/>
              <a:t>[…] il n’y a plus de mots innocents » </a:t>
            </a:r>
          </a:p>
          <a:p>
            <a:r>
              <a:rPr lang="fr-FR" sz="2400" dirty="0"/>
              <a:t>Pierre Bourdieu, </a:t>
            </a:r>
            <a:r>
              <a:rPr lang="fr-FR" sz="2400" i="1" dirty="0"/>
              <a:t>Ce que parler veut dire</a:t>
            </a:r>
            <a:r>
              <a:rPr lang="fr-FR" sz="2400" dirty="0"/>
              <a:t>, Paris, Fayard, 1982, p. 19.</a:t>
            </a:r>
          </a:p>
        </p:txBody>
      </p:sp>
    </p:spTree>
    <p:extLst>
      <p:ext uri="{BB962C8B-B14F-4D97-AF65-F5344CB8AC3E}">
        <p14:creationId xmlns:p14="http://schemas.microsoft.com/office/powerpoint/2010/main" val="205432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 </a:t>
            </a:r>
            <a:r>
              <a:rPr lang="it-IT" sz="2800" dirty="0" err="1"/>
              <a:t>propos</a:t>
            </a:r>
            <a:r>
              <a:rPr lang="it-IT" sz="2800" dirty="0"/>
              <a:t> de dire, </a:t>
            </a:r>
            <a:r>
              <a:rPr lang="it-IT" sz="2800" dirty="0" err="1"/>
              <a:t>des</a:t>
            </a:r>
            <a:r>
              <a:rPr lang="it-IT" sz="2800" dirty="0"/>
              <a:t> </a:t>
            </a:r>
            <a:r>
              <a:rPr lang="it-IT" sz="2800" dirty="0" err="1"/>
              <a:t>mots</a:t>
            </a:r>
            <a:r>
              <a:rPr lang="it-IT" sz="2800" dirty="0"/>
              <a:t> et de </a:t>
            </a:r>
            <a:r>
              <a:rPr lang="it-IT" sz="2800" dirty="0" err="1"/>
              <a:t>faire</a:t>
            </a:r>
            <a:r>
              <a:rPr lang="it-IT" sz="2800" dirty="0"/>
              <a:t/>
            </a:r>
            <a:br>
              <a:rPr lang="it-IT" sz="2800" dirty="0"/>
            </a:br>
            <a:r>
              <a:rPr lang="it-IT" sz="2800" dirty="0" err="1"/>
              <a:t>Lectures</a:t>
            </a:r>
            <a:r>
              <a:rPr lang="it-IT" sz="2800" dirty="0"/>
              <a:t> de base</a:t>
            </a:r>
          </a:p>
        </p:txBody>
      </p:sp>
      <p:sp>
        <p:nvSpPr>
          <p:cNvPr id="3" name="Segnaposto contenuto 2"/>
          <p:cNvSpPr>
            <a:spLocks noGrp="1"/>
          </p:cNvSpPr>
          <p:nvPr>
            <p:ph idx="1"/>
          </p:nvPr>
        </p:nvSpPr>
        <p:spPr/>
        <p:txBody>
          <a:bodyPr>
            <a:normAutofit/>
          </a:bodyPr>
          <a:lstStyle/>
          <a:p>
            <a:pPr algn="just"/>
            <a:r>
              <a:rPr lang="it-IT" sz="2400" dirty="0"/>
              <a:t>1. </a:t>
            </a:r>
            <a:r>
              <a:rPr lang="it-IT" sz="2400" dirty="0" err="1"/>
              <a:t>Josiane</a:t>
            </a:r>
            <a:r>
              <a:rPr lang="it-IT" sz="2400" dirty="0"/>
              <a:t> </a:t>
            </a:r>
            <a:r>
              <a:rPr lang="it-IT" sz="2400" dirty="0" err="1"/>
              <a:t>Boutet</a:t>
            </a:r>
            <a:r>
              <a:rPr lang="it-IT" sz="2400" dirty="0"/>
              <a:t>, </a:t>
            </a:r>
            <a:r>
              <a:rPr lang="it-IT" sz="2400" i="1" dirty="0"/>
              <a:t>Le </a:t>
            </a:r>
            <a:r>
              <a:rPr lang="it-IT" sz="2400" i="1" dirty="0" err="1"/>
              <a:t>pouvoir</a:t>
            </a:r>
            <a:r>
              <a:rPr lang="it-IT" sz="2400" i="1" dirty="0"/>
              <a:t> </a:t>
            </a:r>
            <a:r>
              <a:rPr lang="it-IT" sz="2400" i="1" dirty="0" err="1"/>
              <a:t>des</a:t>
            </a:r>
            <a:r>
              <a:rPr lang="it-IT" sz="2400" i="1" dirty="0"/>
              <a:t> </a:t>
            </a:r>
            <a:r>
              <a:rPr lang="it-IT" sz="2400" i="1" dirty="0" err="1"/>
              <a:t>mots</a:t>
            </a:r>
            <a:r>
              <a:rPr lang="it-IT" sz="2400" dirty="0"/>
              <a:t>, Paris, La Dispute,2010.</a:t>
            </a:r>
          </a:p>
          <a:p>
            <a:pPr algn="just"/>
            <a:r>
              <a:rPr lang="it-IT" sz="2400" dirty="0"/>
              <a:t>2. John </a:t>
            </a:r>
            <a:r>
              <a:rPr lang="it-IT" sz="2400" dirty="0" err="1"/>
              <a:t>Langshaw</a:t>
            </a:r>
            <a:r>
              <a:rPr lang="it-IT" sz="2400" dirty="0"/>
              <a:t> Austin, </a:t>
            </a:r>
            <a:r>
              <a:rPr lang="it-IT" sz="2400" i="1" dirty="0"/>
              <a:t>How to do </a:t>
            </a:r>
            <a:r>
              <a:rPr lang="it-IT" sz="2400" i="1" dirty="0" err="1"/>
              <a:t>Things</a:t>
            </a:r>
            <a:r>
              <a:rPr lang="it-IT" sz="2400" i="1" dirty="0"/>
              <a:t> with </a:t>
            </a:r>
            <a:r>
              <a:rPr lang="it-IT" sz="2400" i="1" dirty="0" err="1"/>
              <a:t>Words</a:t>
            </a:r>
            <a:r>
              <a:rPr lang="it-IT" sz="2400" dirty="0"/>
              <a:t>, Oxford, Oxford </a:t>
            </a:r>
            <a:r>
              <a:rPr lang="it-IT" sz="2400" dirty="0" err="1"/>
              <a:t>University</a:t>
            </a:r>
            <a:r>
              <a:rPr lang="it-IT" sz="2400" dirty="0"/>
              <a:t> Press, 1962.</a:t>
            </a:r>
          </a:p>
          <a:p>
            <a:pPr algn="just"/>
            <a:r>
              <a:rPr lang="it-IT" sz="2400" dirty="0"/>
              <a:t> </a:t>
            </a:r>
            <a:r>
              <a:rPr lang="it-IT" sz="2400" i="1" dirty="0" err="1"/>
              <a:t>Quand</a:t>
            </a:r>
            <a:r>
              <a:rPr lang="it-IT" sz="2400" i="1" dirty="0"/>
              <a:t> dire c'est </a:t>
            </a:r>
            <a:r>
              <a:rPr lang="it-IT" sz="2400" i="1" dirty="0" err="1"/>
              <a:t>faire</a:t>
            </a:r>
            <a:r>
              <a:rPr lang="it-IT" sz="2400" dirty="0"/>
              <a:t>, (</a:t>
            </a:r>
            <a:r>
              <a:rPr lang="it-IT" sz="2400" dirty="0" err="1"/>
              <a:t>traduit</a:t>
            </a:r>
            <a:r>
              <a:rPr lang="it-IT" sz="2400" dirty="0"/>
              <a:t> par Gilles Lane), Paris, </a:t>
            </a:r>
            <a:r>
              <a:rPr lang="it-IT" sz="2400" dirty="0" err="1"/>
              <a:t>Seuil</a:t>
            </a:r>
            <a:r>
              <a:rPr lang="it-IT" sz="2400" dirty="0"/>
              <a:t>, 1970.</a:t>
            </a:r>
          </a:p>
          <a:p>
            <a:pPr algn="just"/>
            <a:r>
              <a:rPr lang="it-IT" sz="2400" dirty="0"/>
              <a:t>3. Pierre </a:t>
            </a:r>
            <a:r>
              <a:rPr lang="it-IT" sz="2400" dirty="0" err="1"/>
              <a:t>Bourdieu</a:t>
            </a:r>
            <a:r>
              <a:rPr lang="it-IT" sz="2400" dirty="0"/>
              <a:t>, </a:t>
            </a:r>
            <a:r>
              <a:rPr lang="it-IT" sz="2400" i="1" dirty="0"/>
              <a:t>Ce </a:t>
            </a:r>
            <a:r>
              <a:rPr lang="it-IT" sz="2400" i="1" dirty="0" err="1"/>
              <a:t>que</a:t>
            </a:r>
            <a:r>
              <a:rPr lang="it-IT" sz="2400" i="1" dirty="0"/>
              <a:t> </a:t>
            </a:r>
            <a:r>
              <a:rPr lang="it-IT" sz="2400" i="1" dirty="0" err="1"/>
              <a:t>parler</a:t>
            </a:r>
            <a:r>
              <a:rPr lang="it-IT" sz="2400" i="1" dirty="0"/>
              <a:t> </a:t>
            </a:r>
            <a:r>
              <a:rPr lang="it-IT" sz="2400" i="1" dirty="0" err="1"/>
              <a:t>veut</a:t>
            </a:r>
            <a:r>
              <a:rPr lang="it-IT" sz="2400" i="1" dirty="0"/>
              <a:t> dire</a:t>
            </a:r>
            <a:r>
              <a:rPr lang="it-IT" sz="2400" dirty="0"/>
              <a:t>, Paris, </a:t>
            </a:r>
            <a:r>
              <a:rPr lang="it-IT" sz="2400" dirty="0" err="1"/>
              <a:t>Fayard</a:t>
            </a:r>
            <a:r>
              <a:rPr lang="it-IT" sz="2400" dirty="0"/>
              <a:t>, 1982.</a:t>
            </a:r>
          </a:p>
          <a:p>
            <a:pPr algn="just"/>
            <a:r>
              <a:rPr lang="it-IT" sz="2400" dirty="0"/>
              <a:t>4. Barbara </a:t>
            </a:r>
            <a:r>
              <a:rPr lang="it-IT" sz="2400" dirty="0" err="1"/>
              <a:t>Cassin</a:t>
            </a:r>
            <a:r>
              <a:rPr lang="it-IT" sz="2400" dirty="0"/>
              <a:t>, </a:t>
            </a:r>
            <a:r>
              <a:rPr lang="it-IT" sz="2400" i="1" dirty="0" err="1"/>
              <a:t>Quand</a:t>
            </a:r>
            <a:r>
              <a:rPr lang="it-IT" sz="2400" i="1" dirty="0"/>
              <a:t> dire, c’est </a:t>
            </a:r>
            <a:r>
              <a:rPr lang="it-IT" sz="2400" i="1" dirty="0" err="1"/>
              <a:t>vraiment</a:t>
            </a:r>
            <a:r>
              <a:rPr lang="it-IT" sz="2400" i="1" dirty="0"/>
              <a:t> </a:t>
            </a:r>
            <a:r>
              <a:rPr lang="it-IT" sz="2400" i="1" dirty="0" err="1"/>
              <a:t>faire</a:t>
            </a:r>
            <a:r>
              <a:rPr lang="it-IT" sz="2400" dirty="0"/>
              <a:t>, Paris, </a:t>
            </a:r>
            <a:r>
              <a:rPr lang="it-IT" sz="2400" dirty="0" err="1"/>
              <a:t>Fayard</a:t>
            </a:r>
            <a:r>
              <a:rPr lang="it-IT" sz="2400" dirty="0"/>
              <a:t>, 2018 </a:t>
            </a:r>
          </a:p>
          <a:p>
            <a:pPr algn="just"/>
            <a:endParaRPr lang="it-IT" sz="2400" dirty="0"/>
          </a:p>
        </p:txBody>
      </p:sp>
    </p:spTree>
    <p:extLst>
      <p:ext uri="{BB962C8B-B14F-4D97-AF65-F5344CB8AC3E}">
        <p14:creationId xmlns:p14="http://schemas.microsoft.com/office/powerpoint/2010/main" val="3410030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sz="2400" dirty="0" smtClean="0"/>
              <a:t>Lecture de J. </a:t>
            </a:r>
            <a:r>
              <a:rPr lang="fr-CA" sz="2400" dirty="0" err="1" smtClean="0"/>
              <a:t>Boutet</a:t>
            </a:r>
            <a:r>
              <a:rPr lang="fr-CA" sz="2400" dirty="0" smtClean="0"/>
              <a:t> (p. 7-8 juste avant Klemperer) faite ensemble en s’</a:t>
            </a:r>
            <a:r>
              <a:rPr lang="fr-CA" sz="2400" dirty="0" err="1" smtClean="0"/>
              <a:t>arretant</a:t>
            </a:r>
            <a:r>
              <a:rPr lang="fr-CA" sz="2400" dirty="0" smtClean="0"/>
              <a:t> sur Austin et Bourdieu.</a:t>
            </a:r>
            <a:endParaRPr lang="fr-CA" sz="2400" dirty="0"/>
          </a:p>
        </p:txBody>
      </p:sp>
    </p:spTree>
    <p:extLst>
      <p:ext uri="{BB962C8B-B14F-4D97-AF65-F5344CB8AC3E}">
        <p14:creationId xmlns:p14="http://schemas.microsoft.com/office/powerpoint/2010/main" val="311660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John </a:t>
            </a:r>
            <a:r>
              <a:rPr lang="it-IT" sz="2800" dirty="0" err="1"/>
              <a:t>Langshaw</a:t>
            </a:r>
            <a:r>
              <a:rPr lang="it-IT" sz="2800" dirty="0"/>
              <a:t> Austin </a:t>
            </a:r>
          </a:p>
        </p:txBody>
      </p:sp>
      <p:sp>
        <p:nvSpPr>
          <p:cNvPr id="3" name="Segnaposto contenuto 2"/>
          <p:cNvSpPr>
            <a:spLocks noGrp="1"/>
          </p:cNvSpPr>
          <p:nvPr>
            <p:ph idx="1"/>
          </p:nvPr>
        </p:nvSpPr>
        <p:spPr/>
        <p:txBody>
          <a:bodyPr>
            <a:normAutofit lnSpcReduction="10000"/>
          </a:bodyPr>
          <a:lstStyle/>
          <a:p>
            <a:pPr algn="just"/>
            <a:r>
              <a:rPr lang="it-IT" sz="2400" dirty="0"/>
              <a:t>John </a:t>
            </a:r>
            <a:r>
              <a:rPr lang="it-IT" sz="2400" dirty="0" err="1"/>
              <a:t>Langshaw</a:t>
            </a:r>
            <a:r>
              <a:rPr lang="it-IT" sz="2400" dirty="0"/>
              <a:t> Austin, </a:t>
            </a:r>
            <a:r>
              <a:rPr lang="it-IT" sz="2400" i="1" dirty="0"/>
              <a:t>How to do </a:t>
            </a:r>
            <a:r>
              <a:rPr lang="it-IT" sz="2400" i="1" dirty="0" err="1"/>
              <a:t>Things</a:t>
            </a:r>
            <a:r>
              <a:rPr lang="it-IT" sz="2400" i="1" dirty="0"/>
              <a:t> with </a:t>
            </a:r>
            <a:r>
              <a:rPr lang="it-IT" sz="2400" i="1" dirty="0" err="1"/>
              <a:t>Words</a:t>
            </a:r>
            <a:r>
              <a:rPr lang="it-IT" sz="2400" dirty="0"/>
              <a:t>, Oxford, Oxford </a:t>
            </a:r>
            <a:r>
              <a:rPr lang="it-IT" sz="2400" dirty="0" err="1"/>
              <a:t>University</a:t>
            </a:r>
            <a:r>
              <a:rPr lang="it-IT" sz="2400" dirty="0"/>
              <a:t> Press, </a:t>
            </a:r>
            <a:r>
              <a:rPr lang="it-IT" sz="2400" b="1" dirty="0"/>
              <a:t>1962</a:t>
            </a:r>
            <a:r>
              <a:rPr lang="it-IT" sz="2400" dirty="0"/>
              <a:t>.</a:t>
            </a:r>
          </a:p>
          <a:p>
            <a:pPr algn="just"/>
            <a:r>
              <a:rPr lang="it-IT" sz="2400" dirty="0"/>
              <a:t> </a:t>
            </a:r>
            <a:r>
              <a:rPr lang="it-IT" sz="2400" i="1" dirty="0" err="1"/>
              <a:t>Quand</a:t>
            </a:r>
            <a:r>
              <a:rPr lang="it-IT" sz="2400" i="1" dirty="0"/>
              <a:t> dire c'est </a:t>
            </a:r>
            <a:r>
              <a:rPr lang="it-IT" sz="2400" i="1" dirty="0" err="1"/>
              <a:t>faire</a:t>
            </a:r>
            <a:r>
              <a:rPr lang="it-IT" sz="2400" dirty="0"/>
              <a:t>, (</a:t>
            </a:r>
            <a:r>
              <a:rPr lang="it-IT" sz="2400" dirty="0" err="1"/>
              <a:t>traduit</a:t>
            </a:r>
            <a:r>
              <a:rPr lang="it-IT" sz="2400" dirty="0"/>
              <a:t> par Gilles Lane), Paris, </a:t>
            </a:r>
            <a:r>
              <a:rPr lang="it-IT" sz="2400" dirty="0" err="1"/>
              <a:t>Seuil</a:t>
            </a:r>
            <a:r>
              <a:rPr lang="it-IT" sz="2400" dirty="0"/>
              <a:t>, </a:t>
            </a:r>
            <a:r>
              <a:rPr lang="it-IT" sz="2400" b="1" dirty="0"/>
              <a:t>1970.</a:t>
            </a:r>
          </a:p>
          <a:p>
            <a:pPr algn="just"/>
            <a:r>
              <a:rPr lang="it-IT" sz="2400" dirty="0"/>
              <a:t>Le </a:t>
            </a:r>
            <a:r>
              <a:rPr lang="it-IT" sz="2400" dirty="0" err="1"/>
              <a:t>titre</a:t>
            </a:r>
            <a:r>
              <a:rPr lang="it-IT" sz="2400" dirty="0"/>
              <a:t> </a:t>
            </a:r>
            <a:r>
              <a:rPr lang="it-IT" sz="2400" dirty="0" err="1"/>
              <a:t>original</a:t>
            </a:r>
            <a:r>
              <a:rPr lang="it-IT" sz="2400" dirty="0"/>
              <a:t> : </a:t>
            </a:r>
            <a:r>
              <a:rPr lang="it-IT" sz="2400" i="1" dirty="0"/>
              <a:t>How to do </a:t>
            </a:r>
            <a:r>
              <a:rPr lang="it-IT" sz="2400" i="1" dirty="0" err="1"/>
              <a:t>Things</a:t>
            </a:r>
            <a:r>
              <a:rPr lang="it-IT" sz="2400" i="1" dirty="0"/>
              <a:t> with </a:t>
            </a:r>
            <a:r>
              <a:rPr lang="it-IT" sz="2400" i="1" dirty="0" err="1"/>
              <a:t>Words</a:t>
            </a:r>
            <a:r>
              <a:rPr lang="it-IT" sz="2400" i="1" dirty="0"/>
              <a:t>, </a:t>
            </a:r>
            <a:r>
              <a:rPr lang="it-IT" sz="2400" dirty="0"/>
              <a:t>qui </a:t>
            </a:r>
            <a:r>
              <a:rPr lang="it-IT" sz="2400" dirty="0" err="1"/>
              <a:t>signifie</a:t>
            </a:r>
            <a:r>
              <a:rPr lang="it-IT" sz="2400" dirty="0"/>
              <a:t> </a:t>
            </a:r>
            <a:r>
              <a:rPr lang="it-IT" sz="2400" dirty="0" err="1"/>
              <a:t>littéralement</a:t>
            </a:r>
            <a:r>
              <a:rPr lang="it-IT" sz="2400" dirty="0"/>
              <a:t> : « </a:t>
            </a:r>
            <a:r>
              <a:rPr lang="it-IT" sz="2400" dirty="0" err="1"/>
              <a:t>Comment</a:t>
            </a:r>
            <a:r>
              <a:rPr lang="it-IT" sz="2400" dirty="0"/>
              <a:t> </a:t>
            </a:r>
            <a:r>
              <a:rPr lang="it-IT" sz="2400" dirty="0" err="1"/>
              <a:t>faire</a:t>
            </a:r>
            <a:r>
              <a:rPr lang="it-IT" sz="2400" dirty="0"/>
              <a:t> </a:t>
            </a:r>
            <a:r>
              <a:rPr lang="it-IT" sz="2400" dirty="0" err="1"/>
              <a:t>des</a:t>
            </a:r>
            <a:r>
              <a:rPr lang="it-IT" sz="2400" dirty="0"/>
              <a:t> </a:t>
            </a:r>
            <a:r>
              <a:rPr lang="it-IT" sz="2400" dirty="0" err="1"/>
              <a:t>choses</a:t>
            </a:r>
            <a:r>
              <a:rPr lang="it-IT" sz="2400" dirty="0"/>
              <a:t> </a:t>
            </a:r>
            <a:r>
              <a:rPr lang="it-IT" sz="2400" dirty="0" err="1"/>
              <a:t>avec</a:t>
            </a:r>
            <a:r>
              <a:rPr lang="it-IT" sz="2400" dirty="0"/>
              <a:t> </a:t>
            </a:r>
            <a:r>
              <a:rPr lang="it-IT" sz="2400" dirty="0" err="1"/>
              <a:t>des</a:t>
            </a:r>
            <a:r>
              <a:rPr lang="it-IT" sz="2400" dirty="0"/>
              <a:t> </a:t>
            </a:r>
            <a:r>
              <a:rPr lang="it-IT" sz="2400" dirty="0" err="1"/>
              <a:t>mots</a:t>
            </a:r>
            <a:r>
              <a:rPr lang="it-IT" sz="2400" dirty="0"/>
              <a:t> », </a:t>
            </a:r>
            <a:r>
              <a:rPr lang="fr-FR" sz="2400" dirty="0"/>
              <a:t>n’est pas dépourvu d’humour. Il se réfère ironiquement à la tradition anglo-américaine des livres de conseils pratiques (du genre : </a:t>
            </a:r>
            <a:r>
              <a:rPr lang="fr-FR" sz="2400" i="1" dirty="0"/>
              <a:t>How to </a:t>
            </a:r>
            <a:r>
              <a:rPr lang="fr-FR" sz="2400" i="1" dirty="0" err="1"/>
              <a:t>make</a:t>
            </a:r>
            <a:r>
              <a:rPr lang="fr-FR" sz="2400" i="1" dirty="0"/>
              <a:t> </a:t>
            </a:r>
            <a:r>
              <a:rPr lang="fr-FR" sz="2400" i="1" dirty="0" err="1"/>
              <a:t>friends</a:t>
            </a:r>
            <a:r>
              <a:rPr lang="fr-FR" sz="2400" dirty="0"/>
              <a:t>, «Comment se faire des amis»). p. 6</a:t>
            </a:r>
          </a:p>
          <a:p>
            <a:pPr algn="just"/>
            <a:r>
              <a:rPr lang="fr-FR" sz="2400" dirty="0"/>
              <a:t>C’est un recueil de 12 conférences prononcées à l’Université de Harvard en 1955.</a:t>
            </a:r>
          </a:p>
        </p:txBody>
      </p:sp>
    </p:spTree>
    <p:extLst>
      <p:ext uri="{BB962C8B-B14F-4D97-AF65-F5344CB8AC3E}">
        <p14:creationId xmlns:p14="http://schemas.microsoft.com/office/powerpoint/2010/main" val="344370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John </a:t>
            </a:r>
            <a:r>
              <a:rPr lang="it-IT" sz="2800" dirty="0" err="1"/>
              <a:t>Langshaw</a:t>
            </a:r>
            <a:r>
              <a:rPr lang="it-IT" sz="2800" dirty="0"/>
              <a:t> Austin </a:t>
            </a:r>
          </a:p>
        </p:txBody>
      </p:sp>
      <p:sp>
        <p:nvSpPr>
          <p:cNvPr id="3" name="Segnaposto contenuto 2"/>
          <p:cNvSpPr>
            <a:spLocks noGrp="1"/>
          </p:cNvSpPr>
          <p:nvPr>
            <p:ph idx="1"/>
          </p:nvPr>
        </p:nvSpPr>
        <p:spPr/>
        <p:txBody>
          <a:bodyPr>
            <a:normAutofit/>
          </a:bodyPr>
          <a:lstStyle/>
          <a:p>
            <a:pPr algn="just"/>
            <a:r>
              <a:rPr lang="fr-FR" sz="2400" dirty="0"/>
              <a:t>Professeur de philosophie morale à Oxford (1911-1960)</a:t>
            </a:r>
          </a:p>
          <a:p>
            <a:pPr algn="just"/>
            <a:r>
              <a:rPr lang="fr-FR" sz="2400" dirty="0"/>
              <a:t>Il s’occupe du langage ordinaire</a:t>
            </a:r>
          </a:p>
          <a:p>
            <a:pPr algn="just"/>
            <a:r>
              <a:rPr lang="fr-FR" sz="2400" dirty="0"/>
              <a:t>A c</a:t>
            </a:r>
            <a:r>
              <a:rPr lang="it-IT" sz="2400" dirty="0"/>
              <a:t>ô</a:t>
            </a:r>
            <a:r>
              <a:rPr lang="fr-FR" sz="2400" dirty="0"/>
              <a:t>té de l’énonciation constative (affirmations vraies ou fausses), il existe des énonciations performatives (celle qui nous permet de faire quelque chose par la parole elle-même</a:t>
            </a:r>
            <a:r>
              <a:rPr lang="it-IT" sz="2400" dirty="0"/>
              <a:t>)</a:t>
            </a:r>
          </a:p>
          <a:p>
            <a:pPr algn="just"/>
            <a:r>
              <a:rPr lang="it-IT" sz="2400" dirty="0" err="1"/>
              <a:t>Distinction</a:t>
            </a:r>
            <a:r>
              <a:rPr lang="it-IT" sz="2400" dirty="0"/>
              <a:t> </a:t>
            </a:r>
            <a:r>
              <a:rPr lang="it-IT" sz="2400" dirty="0" err="1"/>
              <a:t>entre</a:t>
            </a:r>
            <a:r>
              <a:rPr lang="it-IT" sz="2400" dirty="0"/>
              <a:t> “</a:t>
            </a:r>
            <a:r>
              <a:rPr lang="it-IT" sz="2400" dirty="0" err="1"/>
              <a:t>constatif</a:t>
            </a:r>
            <a:r>
              <a:rPr lang="it-IT" sz="2400" dirty="0"/>
              <a:t>” et “</a:t>
            </a:r>
            <a:r>
              <a:rPr lang="it-IT" sz="2400" dirty="0" err="1"/>
              <a:t>performatif</a:t>
            </a:r>
            <a:r>
              <a:rPr lang="it-IT" sz="2400" dirty="0"/>
              <a:t>”</a:t>
            </a:r>
          </a:p>
        </p:txBody>
      </p:sp>
    </p:spTree>
    <p:extLst>
      <p:ext uri="{BB962C8B-B14F-4D97-AF65-F5344CB8AC3E}">
        <p14:creationId xmlns:p14="http://schemas.microsoft.com/office/powerpoint/2010/main" val="126689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La performativité d’un terme</a:t>
            </a:r>
          </a:p>
        </p:txBody>
      </p:sp>
      <p:sp>
        <p:nvSpPr>
          <p:cNvPr id="3" name="Segnaposto contenuto 2"/>
          <p:cNvSpPr>
            <a:spLocks noGrp="1"/>
          </p:cNvSpPr>
          <p:nvPr>
            <p:ph idx="1"/>
          </p:nvPr>
        </p:nvSpPr>
        <p:spPr/>
        <p:txBody>
          <a:bodyPr>
            <a:normAutofit/>
          </a:bodyPr>
          <a:lstStyle/>
          <a:p>
            <a:pPr algn="just"/>
            <a:r>
              <a:rPr lang="it-IT" sz="2400" dirty="0"/>
              <a:t>C’est ce </a:t>
            </a:r>
            <a:r>
              <a:rPr lang="it-IT" sz="2400" dirty="0" err="1"/>
              <a:t>qu’on</a:t>
            </a:r>
            <a:r>
              <a:rPr lang="it-IT" sz="2400" dirty="0"/>
              <a:t> </a:t>
            </a:r>
            <a:r>
              <a:rPr lang="it-IT" sz="2400" dirty="0" err="1"/>
              <a:t>appelle</a:t>
            </a:r>
            <a:r>
              <a:rPr lang="it-IT" sz="2400" dirty="0"/>
              <a:t> son </a:t>
            </a:r>
            <a:r>
              <a:rPr lang="it-IT" sz="2400" dirty="0" err="1"/>
              <a:t>caractère</a:t>
            </a:r>
            <a:r>
              <a:rPr lang="it-IT" sz="2400" dirty="0"/>
              <a:t> « </a:t>
            </a:r>
            <a:r>
              <a:rPr lang="it-IT" sz="2400" dirty="0" err="1"/>
              <a:t>performatif</a:t>
            </a:r>
            <a:r>
              <a:rPr lang="it-IT" sz="2400" dirty="0"/>
              <a:t> ». </a:t>
            </a:r>
            <a:r>
              <a:rPr lang="it-IT" sz="2400" dirty="0" err="1"/>
              <a:t>Quand</a:t>
            </a:r>
            <a:r>
              <a:rPr lang="it-IT" sz="2400" dirty="0"/>
              <a:t> un </a:t>
            </a:r>
            <a:r>
              <a:rPr lang="it-IT" sz="2400" dirty="0" err="1"/>
              <a:t>président</a:t>
            </a:r>
            <a:r>
              <a:rPr lang="it-IT" sz="2400" dirty="0"/>
              <a:t> </a:t>
            </a:r>
            <a:r>
              <a:rPr lang="it-IT" sz="2400" dirty="0" err="1"/>
              <a:t>déclare</a:t>
            </a:r>
            <a:r>
              <a:rPr lang="it-IT" sz="2400" dirty="0"/>
              <a:t> la </a:t>
            </a:r>
            <a:r>
              <a:rPr lang="it-IT" sz="2400" dirty="0" err="1"/>
              <a:t>séance</a:t>
            </a:r>
            <a:r>
              <a:rPr lang="it-IT" sz="2400" dirty="0"/>
              <a:t> </a:t>
            </a:r>
            <a:r>
              <a:rPr lang="it-IT" sz="2400" dirty="0" err="1"/>
              <a:t>ouverte</a:t>
            </a:r>
            <a:r>
              <a:rPr lang="it-IT" sz="2400" dirty="0"/>
              <a:t> </a:t>
            </a:r>
            <a:r>
              <a:rPr lang="it-IT" sz="2400" dirty="0" err="1"/>
              <a:t>ou</a:t>
            </a:r>
            <a:r>
              <a:rPr lang="it-IT" sz="2400" dirty="0"/>
              <a:t> </a:t>
            </a:r>
            <a:r>
              <a:rPr lang="it-IT" sz="2400" dirty="0" err="1"/>
              <a:t>qu’un</a:t>
            </a:r>
            <a:r>
              <a:rPr lang="it-IT" sz="2400" dirty="0"/>
              <a:t> </a:t>
            </a:r>
            <a:r>
              <a:rPr lang="it-IT" sz="2400" dirty="0" err="1"/>
              <a:t>maire</a:t>
            </a:r>
            <a:r>
              <a:rPr lang="it-IT" sz="2400" dirty="0"/>
              <a:t> </a:t>
            </a:r>
            <a:r>
              <a:rPr lang="it-IT" sz="2400" dirty="0" err="1"/>
              <a:t>prononce</a:t>
            </a:r>
            <a:r>
              <a:rPr lang="it-IT" sz="2400" dirty="0"/>
              <a:t> un </a:t>
            </a:r>
            <a:r>
              <a:rPr lang="it-IT" sz="2400" dirty="0" err="1"/>
              <a:t>mariage</a:t>
            </a:r>
            <a:r>
              <a:rPr lang="it-IT" sz="2400" dirty="0"/>
              <a:t>, </a:t>
            </a:r>
            <a:r>
              <a:rPr lang="it-IT" sz="2400" dirty="0" err="1"/>
              <a:t>ils</a:t>
            </a:r>
            <a:r>
              <a:rPr lang="it-IT" sz="2400" dirty="0"/>
              <a:t> ne se </a:t>
            </a:r>
            <a:r>
              <a:rPr lang="it-IT" sz="2400" dirty="0" err="1"/>
              <a:t>contentent</a:t>
            </a:r>
            <a:r>
              <a:rPr lang="it-IT" sz="2400" dirty="0"/>
              <a:t> </a:t>
            </a:r>
            <a:r>
              <a:rPr lang="it-IT" sz="2400" dirty="0" err="1"/>
              <a:t>pas</a:t>
            </a:r>
            <a:r>
              <a:rPr lang="it-IT" sz="2400" dirty="0"/>
              <a:t> de </a:t>
            </a:r>
            <a:r>
              <a:rPr lang="it-IT" sz="2400" dirty="0" err="1"/>
              <a:t>constater</a:t>
            </a:r>
            <a:r>
              <a:rPr lang="it-IT" sz="2400" dirty="0"/>
              <a:t> un </a:t>
            </a:r>
            <a:r>
              <a:rPr lang="it-IT" sz="2400" dirty="0" err="1"/>
              <a:t>fait</a:t>
            </a:r>
            <a:r>
              <a:rPr lang="it-IT" sz="2400" dirty="0"/>
              <a:t>, </a:t>
            </a:r>
            <a:r>
              <a:rPr lang="it-IT" sz="2400" b="1" dirty="0" err="1"/>
              <a:t>ils</a:t>
            </a:r>
            <a:r>
              <a:rPr lang="it-IT" sz="2400" b="1" dirty="0"/>
              <a:t> le </a:t>
            </a:r>
            <a:r>
              <a:rPr lang="it-IT" sz="2400" b="1" dirty="0" err="1"/>
              <a:t>réalisent</a:t>
            </a:r>
            <a:r>
              <a:rPr lang="it-IT" sz="2400" b="1" dirty="0"/>
              <a:t>. </a:t>
            </a:r>
          </a:p>
          <a:p>
            <a:pPr algn="just"/>
            <a:r>
              <a:rPr lang="it-IT" sz="2400" dirty="0"/>
              <a:t>Il y </a:t>
            </a:r>
            <a:r>
              <a:rPr lang="it-IT" sz="2400" dirty="0" err="1"/>
              <a:t>faut</a:t>
            </a:r>
            <a:r>
              <a:rPr lang="it-IT" sz="2400" dirty="0"/>
              <a:t> </a:t>
            </a:r>
            <a:r>
              <a:rPr lang="it-IT" sz="2400" dirty="0" err="1"/>
              <a:t>certaines</a:t>
            </a:r>
            <a:r>
              <a:rPr lang="it-IT" sz="2400" dirty="0"/>
              <a:t> </a:t>
            </a:r>
            <a:r>
              <a:rPr lang="it-IT" sz="2400" dirty="0" err="1"/>
              <a:t>conditions</a:t>
            </a:r>
            <a:r>
              <a:rPr lang="it-IT" sz="2400" dirty="0"/>
              <a:t> : en l’</a:t>
            </a:r>
            <a:r>
              <a:rPr lang="it-IT" sz="2400" dirty="0" err="1"/>
              <a:t>occurrence</a:t>
            </a:r>
            <a:r>
              <a:rPr lang="it-IT" sz="2400" dirty="0"/>
              <a:t>, le </a:t>
            </a:r>
            <a:r>
              <a:rPr lang="it-IT" sz="2400" dirty="0" err="1"/>
              <a:t>respect</a:t>
            </a:r>
            <a:r>
              <a:rPr lang="it-IT" sz="2400" dirty="0"/>
              <a:t> d’une </a:t>
            </a:r>
            <a:r>
              <a:rPr lang="it-IT" sz="2400" dirty="0" err="1"/>
              <a:t>procédure</a:t>
            </a:r>
            <a:r>
              <a:rPr lang="it-IT" sz="2400" dirty="0"/>
              <a:t> </a:t>
            </a:r>
            <a:r>
              <a:rPr lang="it-IT" sz="2400" dirty="0" err="1"/>
              <a:t>établie</a:t>
            </a:r>
            <a:r>
              <a:rPr lang="it-IT" sz="2400" dirty="0"/>
              <a:t>, le </a:t>
            </a:r>
            <a:r>
              <a:rPr lang="it-IT" sz="2400" dirty="0" err="1"/>
              <a:t>cadre</a:t>
            </a:r>
            <a:r>
              <a:rPr lang="it-IT" sz="2400" dirty="0"/>
              <a:t> </a:t>
            </a:r>
            <a:r>
              <a:rPr lang="it-IT" sz="2400" dirty="0" err="1"/>
              <a:t>institutionnel</a:t>
            </a:r>
            <a:r>
              <a:rPr lang="it-IT" sz="2400" dirty="0"/>
              <a:t> et </a:t>
            </a:r>
            <a:r>
              <a:rPr lang="it-IT" sz="2400" dirty="0" err="1"/>
              <a:t>spatial</a:t>
            </a:r>
            <a:r>
              <a:rPr lang="it-IT" sz="2400" dirty="0"/>
              <a:t>, le </a:t>
            </a:r>
            <a:r>
              <a:rPr lang="it-IT" sz="2400" dirty="0" err="1"/>
              <a:t>rôle</a:t>
            </a:r>
            <a:r>
              <a:rPr lang="it-IT" sz="2400" dirty="0"/>
              <a:t> </a:t>
            </a:r>
            <a:r>
              <a:rPr lang="it-IT" sz="2400" dirty="0" err="1"/>
              <a:t>ou</a:t>
            </a:r>
            <a:r>
              <a:rPr lang="it-IT" sz="2400" dirty="0"/>
              <a:t> la </a:t>
            </a:r>
            <a:r>
              <a:rPr lang="it-IT" sz="2400" dirty="0" err="1"/>
              <a:t>fonction</a:t>
            </a:r>
            <a:r>
              <a:rPr lang="it-IT" sz="2400" dirty="0"/>
              <a:t> </a:t>
            </a:r>
            <a:r>
              <a:rPr lang="it-IT" sz="2400" dirty="0" err="1"/>
              <a:t>reconnus</a:t>
            </a:r>
            <a:r>
              <a:rPr lang="it-IT" sz="2400" dirty="0"/>
              <a:t> de la </a:t>
            </a:r>
            <a:r>
              <a:rPr lang="it-IT" sz="2400" dirty="0" err="1"/>
              <a:t>personne</a:t>
            </a:r>
            <a:r>
              <a:rPr lang="it-IT" sz="2400" dirty="0"/>
              <a:t> </a:t>
            </a:r>
            <a:r>
              <a:rPr lang="it-IT" sz="2400" dirty="0" err="1"/>
              <a:t>habilitée</a:t>
            </a:r>
            <a:r>
              <a:rPr lang="it-IT" sz="2400" dirty="0"/>
              <a:t>…</a:t>
            </a:r>
          </a:p>
          <a:p>
            <a:pPr algn="just"/>
            <a:r>
              <a:rPr lang="it-IT" sz="2400" dirty="0"/>
              <a:t>je te </a:t>
            </a:r>
            <a:r>
              <a:rPr lang="it-IT" sz="2400" dirty="0" err="1"/>
              <a:t>baptise</a:t>
            </a:r>
            <a:r>
              <a:rPr lang="it-IT" sz="2400" dirty="0"/>
              <a:t>, </a:t>
            </a:r>
            <a:br>
              <a:rPr lang="it-IT" sz="2400" dirty="0"/>
            </a:br>
            <a:r>
              <a:rPr lang="it-IT" sz="2400" dirty="0"/>
              <a:t>je </a:t>
            </a:r>
            <a:r>
              <a:rPr lang="it-IT" sz="2400" dirty="0" err="1"/>
              <a:t>vous</a:t>
            </a:r>
            <a:r>
              <a:rPr lang="it-IT" sz="2400" dirty="0"/>
              <a:t> </a:t>
            </a:r>
            <a:r>
              <a:rPr lang="it-IT" sz="2400" dirty="0" err="1"/>
              <a:t>déclare</a:t>
            </a:r>
            <a:r>
              <a:rPr lang="it-IT" sz="2400" dirty="0"/>
              <a:t> </a:t>
            </a:r>
            <a:r>
              <a:rPr lang="it-IT" sz="2400" dirty="0" err="1"/>
              <a:t>unis</a:t>
            </a:r>
            <a:r>
              <a:rPr lang="it-IT" sz="2400" dirty="0"/>
              <a:t> par </a:t>
            </a:r>
            <a:r>
              <a:rPr lang="it-IT" sz="2400" dirty="0" err="1"/>
              <a:t>les</a:t>
            </a:r>
            <a:r>
              <a:rPr lang="it-IT" sz="2400" dirty="0"/>
              <a:t> </a:t>
            </a:r>
            <a:r>
              <a:rPr lang="it-IT" sz="2400" dirty="0" err="1"/>
              <a:t>liens</a:t>
            </a:r>
            <a:r>
              <a:rPr lang="it-IT" sz="2400" dirty="0"/>
              <a:t> </a:t>
            </a:r>
            <a:r>
              <a:rPr lang="it-IT" sz="2400" dirty="0" err="1"/>
              <a:t>du</a:t>
            </a:r>
            <a:r>
              <a:rPr lang="it-IT" sz="2400" dirty="0"/>
              <a:t> </a:t>
            </a:r>
            <a:r>
              <a:rPr lang="it-IT" sz="2400" dirty="0" err="1"/>
              <a:t>mariage</a:t>
            </a:r>
            <a:r>
              <a:rPr lang="it-IT" sz="2400" dirty="0"/>
              <a:t>.</a:t>
            </a:r>
            <a:br>
              <a:rPr lang="it-IT" sz="2400" dirty="0"/>
            </a:br>
            <a:r>
              <a:rPr lang="it-IT" sz="2400" dirty="0"/>
              <a:t>Je </a:t>
            </a:r>
            <a:r>
              <a:rPr lang="it-IT" sz="2400" dirty="0" err="1"/>
              <a:t>déclare</a:t>
            </a:r>
            <a:r>
              <a:rPr lang="it-IT" sz="2400" dirty="0"/>
              <a:t> la </a:t>
            </a:r>
            <a:r>
              <a:rPr lang="it-IT" sz="2400" dirty="0" err="1"/>
              <a:t>séance</a:t>
            </a:r>
            <a:r>
              <a:rPr lang="it-IT" sz="2400" dirty="0"/>
              <a:t> </a:t>
            </a:r>
            <a:r>
              <a:rPr lang="it-IT" sz="2400" dirty="0" err="1"/>
              <a:t>ouverte</a:t>
            </a:r>
            <a:r>
              <a:rPr lang="it-IT" sz="2400" dirty="0"/>
              <a:t>.</a:t>
            </a:r>
            <a:endParaRPr lang="fr-CA" sz="2400" dirty="0"/>
          </a:p>
        </p:txBody>
      </p:sp>
    </p:spTree>
    <p:extLst>
      <p:ext uri="{BB962C8B-B14F-4D97-AF65-F5344CB8AC3E}">
        <p14:creationId xmlns:p14="http://schemas.microsoft.com/office/powerpoint/2010/main" val="164275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BE" sz="2800" dirty="0"/>
              <a:t>« je décrète la mobilisation générale »</a:t>
            </a:r>
            <a:endParaRPr lang="it-IT" sz="2800" dirty="0"/>
          </a:p>
        </p:txBody>
      </p:sp>
      <p:sp>
        <p:nvSpPr>
          <p:cNvPr id="3" name="Segnaposto contenuto 2"/>
          <p:cNvSpPr>
            <a:spLocks noGrp="1"/>
          </p:cNvSpPr>
          <p:nvPr>
            <p:ph idx="1"/>
          </p:nvPr>
        </p:nvSpPr>
        <p:spPr/>
        <p:txBody>
          <a:bodyPr>
            <a:normAutofit lnSpcReduction="10000"/>
          </a:bodyPr>
          <a:lstStyle/>
          <a:p>
            <a:pPr marL="0" indent="0" algn="just">
              <a:buNone/>
            </a:pPr>
            <a:r>
              <a:rPr lang="fr-BE" sz="2400" dirty="0"/>
              <a:t>N’importe qui peut crier sur la place publique : « je décrète la mobilisation générale ». Ne pouvant pas être acte faute de l’autorité requise, un tel propros n’est plus que parole ; il se réduit à une clameur inane, enfantillage ou démence. </a:t>
            </a:r>
            <a:r>
              <a:rPr lang="fr-BE" sz="2400" b="1" dirty="0"/>
              <a:t>Un énoncé performatif qui n’est pas acte n’existe pas.</a:t>
            </a:r>
            <a:r>
              <a:rPr lang="fr-BE" sz="2400" dirty="0"/>
              <a:t> Il n’a d’existence que comme </a:t>
            </a:r>
            <a:r>
              <a:rPr lang="fr-BE" sz="2400" b="1" dirty="0"/>
              <a:t>acte d’autorité. </a:t>
            </a:r>
            <a:r>
              <a:rPr lang="fr-CA" sz="2400" dirty="0"/>
              <a:t>Or, les actes d’autorité sont d’abord et toujours des énonciations proférées </a:t>
            </a:r>
            <a:r>
              <a:rPr lang="fr-CA" sz="2400" b="1" dirty="0"/>
              <a:t>par ceux à qui appartient le droit de les énoncer</a:t>
            </a:r>
            <a:r>
              <a:rPr lang="fr-CA" sz="2400" dirty="0"/>
              <a:t>. Cette condition de validité, relative </a:t>
            </a:r>
            <a:r>
              <a:rPr lang="fr-CA" sz="2400" b="1" dirty="0"/>
              <a:t>à la personne </a:t>
            </a:r>
            <a:r>
              <a:rPr lang="fr-CA" sz="2400" b="1" dirty="0" err="1"/>
              <a:t>énonçante</a:t>
            </a:r>
            <a:r>
              <a:rPr lang="fr-CA" sz="2400" dirty="0"/>
              <a:t> et à la circonstance de l’énonciation, doit toujours être supposée remplie </a:t>
            </a:r>
            <a:r>
              <a:rPr lang="fr-CA" sz="2400" b="1" dirty="0"/>
              <a:t>quand on traite du performatif</a:t>
            </a:r>
            <a:r>
              <a:rPr lang="fr-CA" sz="2400" dirty="0"/>
              <a:t>. </a:t>
            </a:r>
          </a:p>
          <a:p>
            <a:pPr marL="0" indent="0">
              <a:buNone/>
            </a:pPr>
            <a:r>
              <a:rPr lang="fr-FR" sz="2400" dirty="0"/>
              <a:t>Emile Benveniste</a:t>
            </a:r>
            <a:r>
              <a:rPr lang="fr-FR" sz="2400" i="1" dirty="0"/>
              <a:t>, La philosophie analytique et le langage, </a:t>
            </a:r>
            <a:r>
              <a:rPr lang="fr-FR" sz="2400" dirty="0"/>
              <a:t>1963, </a:t>
            </a:r>
            <a:r>
              <a:rPr lang="fr-CA" sz="2400" dirty="0"/>
              <a:t> p. 273.</a:t>
            </a:r>
          </a:p>
          <a:p>
            <a:pPr algn="just"/>
            <a:endParaRPr lang="fr-BE"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17</a:t>
            </a:fld>
            <a:endParaRPr lang="fr-CA">
              <a:solidFill>
                <a:prstClr val="black">
                  <a:tint val="75000"/>
                </a:prstClr>
              </a:solidFill>
              <a:latin typeface="Calibri"/>
            </a:endParaRPr>
          </a:p>
        </p:txBody>
      </p:sp>
    </p:spTree>
    <p:extLst>
      <p:ext uri="{BB962C8B-B14F-4D97-AF65-F5344CB8AC3E}">
        <p14:creationId xmlns:p14="http://schemas.microsoft.com/office/powerpoint/2010/main" val="1053690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2800" i="1" dirty="0"/>
              <a:t>La philosophie analytique et le langage  </a:t>
            </a:r>
            <a:br>
              <a:rPr lang="fr-FR" sz="2800" i="1" dirty="0"/>
            </a:br>
            <a:r>
              <a:rPr lang="fr-FR" sz="2800" dirty="0"/>
              <a:t>Benveniste 1963</a:t>
            </a:r>
            <a:br>
              <a:rPr lang="fr-FR" sz="2800" dirty="0"/>
            </a:br>
            <a:endParaRPr lang="it-IT" sz="2800" dirty="0"/>
          </a:p>
        </p:txBody>
      </p:sp>
      <p:sp>
        <p:nvSpPr>
          <p:cNvPr id="3" name="Segnaposto contenuto 2"/>
          <p:cNvSpPr>
            <a:spLocks noGrp="1"/>
          </p:cNvSpPr>
          <p:nvPr>
            <p:ph idx="1"/>
          </p:nvPr>
        </p:nvSpPr>
        <p:spPr/>
        <p:txBody>
          <a:bodyPr>
            <a:normAutofit/>
          </a:bodyPr>
          <a:lstStyle/>
          <a:p>
            <a:pPr algn="just"/>
            <a:r>
              <a:rPr lang="fr-CA" sz="2400" dirty="0"/>
              <a:t>Voilà un domaine où sont produits les énoncés performatifs, celui des </a:t>
            </a:r>
            <a:r>
              <a:rPr lang="fr-CA" sz="2400" b="1" dirty="0"/>
              <a:t>actes d’autorité. </a:t>
            </a:r>
            <a:r>
              <a:rPr lang="fr-CA" sz="2400" dirty="0"/>
              <a:t>Nous en ouvrons un autre, où l’énoncé n’émane pas d’un </a:t>
            </a:r>
            <a:r>
              <a:rPr lang="fr-CA" sz="2400" b="1" dirty="0"/>
              <a:t>pouvoir reconnu</a:t>
            </a:r>
            <a:r>
              <a:rPr lang="fr-CA" sz="2400" dirty="0"/>
              <a:t>, mais pose un </a:t>
            </a:r>
            <a:r>
              <a:rPr lang="fr-CA" sz="2400" b="1" dirty="0"/>
              <a:t>engagement personnel pour celui qui l’énonce</a:t>
            </a:r>
            <a:r>
              <a:rPr lang="fr-CA" sz="2400" dirty="0"/>
              <a:t>. p. 272</a:t>
            </a:r>
          </a:p>
          <a:p>
            <a:pPr algn="just"/>
            <a:endParaRPr lang="fr-CA" sz="2400" dirty="0"/>
          </a:p>
          <a:p>
            <a:pPr algn="just"/>
            <a:r>
              <a:rPr lang="fr-CA" sz="2400" dirty="0"/>
              <a:t>(Les énoncés performatifs sont des énoncés où un verbe déclaratif-jussif à la première personne du présent est construit avec un </a:t>
            </a:r>
            <a:r>
              <a:rPr lang="fr-CA" sz="2400" dirty="0" err="1"/>
              <a:t>dictum</a:t>
            </a:r>
            <a:r>
              <a:rPr lang="fr-CA" sz="2400" dirty="0"/>
              <a:t>. Ainsi : </a:t>
            </a:r>
            <a:r>
              <a:rPr lang="fr-CA" sz="2400" i="1" dirty="0"/>
              <a:t>j’ordonne</a:t>
            </a:r>
            <a:r>
              <a:rPr lang="fr-CA" sz="2400" dirty="0"/>
              <a:t> (ou </a:t>
            </a:r>
            <a:r>
              <a:rPr lang="fr-CA" sz="2400" i="1" dirty="0"/>
              <a:t>je commande</a:t>
            </a:r>
            <a:r>
              <a:rPr lang="fr-CA" sz="2400" dirty="0"/>
              <a:t>, </a:t>
            </a:r>
            <a:r>
              <a:rPr lang="fr-CA" sz="2400" i="1" dirty="0"/>
              <a:t>je décrète</a:t>
            </a:r>
            <a:r>
              <a:rPr lang="fr-CA" sz="2400" dirty="0"/>
              <a:t>, etc.) </a:t>
            </a:r>
            <a:r>
              <a:rPr lang="fr-CA" sz="2400" i="1" dirty="0"/>
              <a:t>que la population soit mobilisée</a:t>
            </a:r>
            <a:r>
              <a:rPr lang="fr-CA" sz="2400" dirty="0"/>
              <a:t>, où le </a:t>
            </a:r>
            <a:r>
              <a:rPr lang="fr-CA" sz="2400" dirty="0" err="1"/>
              <a:t>dictum</a:t>
            </a:r>
            <a:r>
              <a:rPr lang="fr-CA" sz="2400" dirty="0"/>
              <a:t> est représenté par : </a:t>
            </a:r>
            <a:r>
              <a:rPr lang="fr-CA" sz="2400" i="1" dirty="0"/>
              <a:t> la population soit mobilisée</a:t>
            </a:r>
            <a:r>
              <a:rPr lang="fr-CA" sz="2400" dirty="0"/>
              <a:t>. p. 271)</a:t>
            </a:r>
          </a:p>
          <a:p>
            <a:pPr algn="just"/>
            <a:r>
              <a:rPr lang="fr-CA" sz="2400" dirty="0"/>
              <a:t>jussif : ordre, commandement </a:t>
            </a:r>
          </a:p>
          <a:p>
            <a:pPr algn="just"/>
            <a:endParaRPr lang="fr-CA" sz="2400" dirty="0"/>
          </a:p>
          <a:p>
            <a:pPr algn="just"/>
            <a:endParaRPr lang="fr-CA"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18</a:t>
            </a:fld>
            <a:endParaRPr lang="fr-CA">
              <a:solidFill>
                <a:prstClr val="black">
                  <a:tint val="75000"/>
                </a:prstClr>
              </a:solidFill>
              <a:latin typeface="Calibri"/>
            </a:endParaRPr>
          </a:p>
        </p:txBody>
      </p:sp>
    </p:spTree>
    <p:extLst>
      <p:ext uri="{BB962C8B-B14F-4D97-AF65-F5344CB8AC3E}">
        <p14:creationId xmlns:p14="http://schemas.microsoft.com/office/powerpoint/2010/main" val="361720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dirty="0"/>
              <a:t> </a:t>
            </a:r>
            <a:r>
              <a:rPr lang="fr-FR" sz="2800" i="1" dirty="0"/>
              <a:t>Ce que parler veut dire, </a:t>
            </a:r>
            <a:r>
              <a:rPr lang="fr-FR" sz="2800" dirty="0"/>
              <a:t>Paris, Minuit, 1982</a:t>
            </a:r>
            <a:endParaRPr lang="fr-CA" sz="2800" dirty="0"/>
          </a:p>
        </p:txBody>
      </p:sp>
      <p:pic>
        <p:nvPicPr>
          <p:cNvPr id="5" name="Segnaposto contenuto 4" descr="IMG_3883.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92825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p>
        </p:txBody>
      </p:sp>
      <p:sp>
        <p:nvSpPr>
          <p:cNvPr id="3" name="Segnaposto contenuto 2"/>
          <p:cNvSpPr>
            <a:spLocks noGrp="1"/>
          </p:cNvSpPr>
          <p:nvPr>
            <p:ph idx="1"/>
          </p:nvPr>
        </p:nvSpPr>
        <p:spPr/>
        <p:txBody>
          <a:bodyPr>
            <a:normAutofit lnSpcReduction="10000"/>
          </a:bodyPr>
          <a:lstStyle/>
          <a:p>
            <a:pPr algn="just"/>
            <a:r>
              <a:rPr lang="fr-CA" sz="2400" dirty="0"/>
              <a:t>L’avenue des </a:t>
            </a:r>
            <a:r>
              <a:rPr lang="fr-CA" sz="2400" dirty="0" err="1"/>
              <a:t>Aygalades</a:t>
            </a:r>
            <a:r>
              <a:rPr lang="fr-CA" sz="2400" dirty="0"/>
              <a:t> (désormais ex-avenue des </a:t>
            </a:r>
            <a:r>
              <a:rPr lang="fr-CA" sz="2400" dirty="0" err="1"/>
              <a:t>Aygalades</a:t>
            </a:r>
            <a:r>
              <a:rPr lang="fr-CA" sz="2400" dirty="0"/>
              <a:t>) a été </a:t>
            </a:r>
            <a:r>
              <a:rPr lang="fr-CA" sz="2400" b="1" dirty="0"/>
              <a:t>rebaptisée</a:t>
            </a:r>
            <a:r>
              <a:rPr lang="fr-CA" sz="2400" dirty="0"/>
              <a:t> à Marseille: Avenue Ibrahim Ali</a:t>
            </a:r>
          </a:p>
          <a:p>
            <a:pPr algn="just"/>
            <a:r>
              <a:rPr lang="fr-CA" sz="2400" dirty="0"/>
              <a:t>Le 21 février 1995, cet adolescent franco-comorien de 17 ans avait été abattu d'un tir dans le dos par un militant du FN qui collait des affiches de Jean-Marie Le Pen. </a:t>
            </a:r>
          </a:p>
          <a:p>
            <a:pPr algn="just"/>
            <a:r>
              <a:rPr lang="fr-CA" sz="2400" dirty="0"/>
              <a:t>Le maire de Marseille : </a:t>
            </a:r>
            <a:r>
              <a:rPr lang="fr-CA" sz="2400" i="1" dirty="0"/>
              <a:t>«Ce 21 février 2021 marque la fin d'un silence»</a:t>
            </a:r>
            <a:r>
              <a:rPr lang="fr-CA" sz="2400" dirty="0"/>
              <a:t>. Ibrahim Ali </a:t>
            </a:r>
            <a:r>
              <a:rPr lang="fr-CA" sz="2400" i="1" dirty="0"/>
              <a:t>«fait désormais partie de notre patrimoine commun, de notre identité et de l'histoire de notre ville»</a:t>
            </a:r>
            <a:r>
              <a:rPr lang="fr-CA" sz="2400" dirty="0"/>
              <a:t>. </a:t>
            </a:r>
          </a:p>
          <a:p>
            <a:pPr algn="just"/>
            <a:r>
              <a:rPr lang="fr-CA" sz="2400" dirty="0"/>
              <a:t>« </a:t>
            </a:r>
            <a:r>
              <a:rPr lang="fr-CA" sz="2400" b="1" i="1" dirty="0"/>
              <a:t>Renommer</a:t>
            </a:r>
            <a:r>
              <a:rPr lang="fr-CA" sz="2400" dirty="0"/>
              <a:t>, </a:t>
            </a:r>
            <a:r>
              <a:rPr lang="fr-CA" sz="2400" i="1" dirty="0"/>
              <a:t>c’est une responsabilité politique et d'un devoir moral»</a:t>
            </a:r>
          </a:p>
          <a:p>
            <a:r>
              <a:rPr lang="fr-CA" sz="2400" i="1" dirty="0"/>
              <a:t>Le Figaro</a:t>
            </a:r>
            <a:r>
              <a:rPr lang="fr-CA" sz="2400" dirty="0"/>
              <a:t>, 21 février 2021</a:t>
            </a:r>
          </a:p>
        </p:txBody>
      </p:sp>
    </p:spTree>
    <p:extLst>
      <p:ext uri="{BB962C8B-B14F-4D97-AF65-F5344CB8AC3E}">
        <p14:creationId xmlns:p14="http://schemas.microsoft.com/office/powerpoint/2010/main" val="406328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dirty="0"/>
              <a:t> </a:t>
            </a:r>
            <a:r>
              <a:rPr lang="fr-FR" sz="2800" i="1" dirty="0"/>
              <a:t>Ce que parler veut dire, </a:t>
            </a:r>
            <a:r>
              <a:rPr lang="fr-FR" sz="2800" dirty="0"/>
              <a:t>Paris, Minuit, 1982</a:t>
            </a:r>
            <a:endParaRPr lang="fr-CA" sz="2800" dirty="0"/>
          </a:p>
        </p:txBody>
      </p:sp>
      <p:pic>
        <p:nvPicPr>
          <p:cNvPr id="4" name="Segnaposto contenuto 3" descr="IMG_3885.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a:xfrm>
            <a:off x="568036" y="1705495"/>
            <a:ext cx="8229600" cy="4525963"/>
          </a:xfrm>
        </p:spPr>
      </p:pic>
    </p:spTree>
    <p:extLst>
      <p:ext uri="{BB962C8B-B14F-4D97-AF65-F5344CB8AC3E}">
        <p14:creationId xmlns:p14="http://schemas.microsoft.com/office/powerpoint/2010/main" val="269078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  Fin </a:t>
            </a:r>
            <a:r>
              <a:rPr lang="fr-CA" sz="2800"/>
              <a:t>3 mars</a:t>
            </a:r>
            <a:r>
              <a:rPr lang="fr-CA" sz="2800" dirty="0"/>
              <a:t/>
            </a:r>
            <a:br>
              <a:rPr lang="fr-CA" sz="2800" dirty="0"/>
            </a:br>
            <a:r>
              <a:rPr lang="fr-FR" sz="2800" dirty="0"/>
              <a:t> </a:t>
            </a:r>
            <a:r>
              <a:rPr lang="fr-FR" sz="2800" i="1" dirty="0"/>
              <a:t>Ce que parler veut dire, </a:t>
            </a:r>
            <a:r>
              <a:rPr lang="fr-FR" sz="2800" dirty="0"/>
              <a:t>Paris, Minuit, 1982</a:t>
            </a:r>
            <a:endParaRPr lang="fr-CA" sz="2800" dirty="0"/>
          </a:p>
        </p:txBody>
      </p:sp>
      <p:pic>
        <p:nvPicPr>
          <p:cNvPr id="4" name="Segnaposto contenuto 3" descr="IMG_3886.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8357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a:t>Remue-méninges</a:t>
            </a:r>
            <a:br>
              <a:rPr lang="fr-CA" sz="2800" dirty="0"/>
            </a:br>
            <a:r>
              <a:rPr lang="fr-CA" sz="2800" dirty="0" smtClean="0"/>
              <a:t>3 mars</a:t>
            </a:r>
            <a:br>
              <a:rPr lang="fr-CA" sz="2800" dirty="0" smtClean="0"/>
            </a:br>
            <a:r>
              <a:rPr lang="fr-CA" sz="2800" dirty="0" smtClean="0"/>
              <a:t>Comptine </a:t>
            </a:r>
            <a:r>
              <a:rPr lang="fr-CA" sz="2800" dirty="0"/>
              <a:t>de Gianni </a:t>
            </a:r>
            <a:r>
              <a:rPr lang="fr-CA" sz="2800" dirty="0" err="1"/>
              <a:t>Rodari</a:t>
            </a:r>
            <a:endParaRPr lang="fr-CA" sz="2800" dirty="0"/>
          </a:p>
        </p:txBody>
      </p:sp>
      <p:sp>
        <p:nvSpPr>
          <p:cNvPr id="3" name="Segnaposto contenuto 2"/>
          <p:cNvSpPr>
            <a:spLocks noGrp="1"/>
          </p:cNvSpPr>
          <p:nvPr>
            <p:ph idx="1"/>
          </p:nvPr>
        </p:nvSpPr>
        <p:spPr/>
        <p:txBody>
          <a:bodyPr>
            <a:normAutofit/>
          </a:bodyPr>
          <a:lstStyle/>
          <a:p>
            <a:r>
              <a:rPr lang="fr-CA" sz="2000" dirty="0"/>
              <a:t>Nous avons des mots pour vendre</a:t>
            </a:r>
          </a:p>
          <a:p>
            <a:r>
              <a:rPr lang="fr-CA" sz="2000" dirty="0"/>
              <a:t>des mots pour acheter</a:t>
            </a:r>
          </a:p>
          <a:p>
            <a:r>
              <a:rPr lang="fr-CA" sz="2000" dirty="0"/>
              <a:t>des mots pour fabriquer des mots</a:t>
            </a:r>
          </a:p>
          <a:p>
            <a:r>
              <a:rPr lang="fr-CA" sz="2000" dirty="0"/>
              <a:t>Cherchons tous ensemble les mots pour penser.</a:t>
            </a:r>
          </a:p>
          <a:p>
            <a:endParaRPr lang="fr-CA" sz="2000" dirty="0"/>
          </a:p>
          <a:p>
            <a:r>
              <a:rPr lang="fr-CA" sz="2000" dirty="0"/>
              <a:t>Nous avons des mots pour faire semblant</a:t>
            </a:r>
          </a:p>
          <a:p>
            <a:r>
              <a:rPr lang="fr-CA" sz="2000" dirty="0"/>
              <a:t>des mots pour faire du mal</a:t>
            </a:r>
          </a:p>
          <a:p>
            <a:r>
              <a:rPr lang="fr-CA" sz="2000" dirty="0"/>
              <a:t>des mots pour faire des chatouilles</a:t>
            </a:r>
          </a:p>
          <a:p>
            <a:r>
              <a:rPr lang="fr-CA" sz="2000" dirty="0"/>
              <a:t>Cherchons tous ensemble</a:t>
            </a:r>
          </a:p>
          <a:p>
            <a:r>
              <a:rPr lang="fr-CA" sz="2000" dirty="0"/>
              <a:t>Les mots pour aimer.</a:t>
            </a:r>
          </a:p>
          <a:p>
            <a:endParaRPr lang="fr-CA" sz="2400" dirty="0"/>
          </a:p>
          <a:p>
            <a:endParaRPr lang="fr-CA" sz="2400" dirty="0"/>
          </a:p>
        </p:txBody>
      </p:sp>
    </p:spTree>
    <p:extLst>
      <p:ext uri="{BB962C8B-B14F-4D97-AF65-F5344CB8AC3E}">
        <p14:creationId xmlns:p14="http://schemas.microsoft.com/office/powerpoint/2010/main" val="135865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Comptine de Gianni </a:t>
            </a:r>
            <a:r>
              <a:rPr lang="fr-CA" sz="2800" dirty="0" err="1"/>
              <a:t>Rodari</a:t>
            </a:r>
            <a:endParaRPr lang="it-IT" sz="2800" dirty="0"/>
          </a:p>
        </p:txBody>
      </p:sp>
      <p:sp>
        <p:nvSpPr>
          <p:cNvPr id="3" name="Segnaposto contenuto 2"/>
          <p:cNvSpPr>
            <a:spLocks noGrp="1"/>
          </p:cNvSpPr>
          <p:nvPr>
            <p:ph idx="1"/>
          </p:nvPr>
        </p:nvSpPr>
        <p:spPr/>
        <p:txBody>
          <a:bodyPr>
            <a:normAutofit/>
          </a:bodyPr>
          <a:lstStyle/>
          <a:p>
            <a:r>
              <a:rPr lang="it-IT" sz="2400" dirty="0" err="1"/>
              <a:t>Nous</a:t>
            </a:r>
            <a:r>
              <a:rPr lang="it-IT" sz="2400" dirty="0"/>
              <a:t> </a:t>
            </a:r>
            <a:r>
              <a:rPr lang="it-IT" sz="2400" dirty="0" err="1"/>
              <a:t>avons</a:t>
            </a:r>
            <a:r>
              <a:rPr lang="it-IT" sz="2400" dirty="0"/>
              <a:t> </a:t>
            </a:r>
            <a:r>
              <a:rPr lang="it-IT" sz="2400" dirty="0" err="1"/>
              <a:t>des</a:t>
            </a:r>
            <a:r>
              <a:rPr lang="it-IT" sz="2400" dirty="0"/>
              <a:t> </a:t>
            </a:r>
            <a:r>
              <a:rPr lang="it-IT" sz="2400" dirty="0" err="1"/>
              <a:t>mots</a:t>
            </a:r>
            <a:r>
              <a:rPr lang="it-IT" sz="2400" dirty="0"/>
              <a:t> pour </a:t>
            </a:r>
            <a:r>
              <a:rPr lang="it-IT" sz="2400" dirty="0" err="1"/>
              <a:t>pleurer</a:t>
            </a:r>
            <a:endParaRPr lang="it-IT" sz="2400" dirty="0"/>
          </a:p>
          <a:p>
            <a:r>
              <a:rPr lang="it-IT" sz="2400" dirty="0" err="1"/>
              <a:t>des</a:t>
            </a:r>
            <a:r>
              <a:rPr lang="it-IT" sz="2400" dirty="0"/>
              <a:t> </a:t>
            </a:r>
            <a:r>
              <a:rPr lang="it-IT" sz="2400" dirty="0" err="1"/>
              <a:t>mots</a:t>
            </a:r>
            <a:r>
              <a:rPr lang="it-IT" sz="2400" dirty="0"/>
              <a:t> pour </a:t>
            </a:r>
            <a:r>
              <a:rPr lang="it-IT" sz="2400" dirty="0" err="1"/>
              <a:t>nous</a:t>
            </a:r>
            <a:r>
              <a:rPr lang="it-IT" sz="2400" dirty="0"/>
              <a:t> </a:t>
            </a:r>
            <a:r>
              <a:rPr lang="it-IT" sz="2400" dirty="0" err="1"/>
              <a:t>taire</a:t>
            </a:r>
            <a:endParaRPr lang="it-IT" sz="2400" dirty="0"/>
          </a:p>
          <a:p>
            <a:r>
              <a:rPr lang="it-IT" sz="2400" dirty="0" err="1"/>
              <a:t>des</a:t>
            </a:r>
            <a:r>
              <a:rPr lang="it-IT" sz="2400" dirty="0"/>
              <a:t> </a:t>
            </a:r>
            <a:r>
              <a:rPr lang="it-IT" sz="2400" dirty="0" err="1"/>
              <a:t>mots</a:t>
            </a:r>
            <a:r>
              <a:rPr lang="it-IT" sz="2400" dirty="0"/>
              <a:t> pour </a:t>
            </a:r>
            <a:r>
              <a:rPr lang="it-IT" sz="2400" dirty="0" err="1"/>
              <a:t>faire</a:t>
            </a:r>
            <a:r>
              <a:rPr lang="it-IT" sz="2400" dirty="0"/>
              <a:t> </a:t>
            </a:r>
            <a:r>
              <a:rPr lang="it-IT" sz="2400" dirty="0" err="1"/>
              <a:t>du</a:t>
            </a:r>
            <a:r>
              <a:rPr lang="it-IT" sz="2400" dirty="0"/>
              <a:t> </a:t>
            </a:r>
            <a:r>
              <a:rPr lang="it-IT" sz="2400" dirty="0" err="1"/>
              <a:t>bruit</a:t>
            </a:r>
            <a:endParaRPr lang="it-IT" sz="2400" dirty="0"/>
          </a:p>
          <a:p>
            <a:r>
              <a:rPr lang="it-IT" sz="2400" b="1" dirty="0" err="1"/>
              <a:t>Cherchons</a:t>
            </a:r>
            <a:r>
              <a:rPr lang="it-IT" sz="2400" b="1" dirty="0"/>
              <a:t> </a:t>
            </a:r>
            <a:r>
              <a:rPr lang="it-IT" sz="2400" b="1" dirty="0" err="1"/>
              <a:t>tous</a:t>
            </a:r>
            <a:r>
              <a:rPr lang="it-IT" sz="2400" b="1" dirty="0"/>
              <a:t> ensemble</a:t>
            </a:r>
          </a:p>
          <a:p>
            <a:r>
              <a:rPr lang="it-IT" sz="2400" b="1" dirty="0" err="1"/>
              <a:t>Des</a:t>
            </a:r>
            <a:r>
              <a:rPr lang="it-IT" sz="2400" b="1" dirty="0"/>
              <a:t> </a:t>
            </a:r>
            <a:r>
              <a:rPr lang="it-IT" sz="2400" b="1" dirty="0" err="1"/>
              <a:t>mots</a:t>
            </a:r>
            <a:r>
              <a:rPr lang="it-IT" sz="2400" b="1" dirty="0"/>
              <a:t> pour </a:t>
            </a:r>
            <a:r>
              <a:rPr lang="it-IT" sz="2400" b="1" dirty="0" err="1"/>
              <a:t>parler</a:t>
            </a:r>
            <a:r>
              <a:rPr lang="it-IT" sz="2400" b="1" dirty="0"/>
              <a:t>.</a:t>
            </a:r>
          </a:p>
        </p:txBody>
      </p:sp>
    </p:spTree>
    <p:extLst>
      <p:ext uri="{BB962C8B-B14F-4D97-AF65-F5344CB8AC3E}">
        <p14:creationId xmlns:p14="http://schemas.microsoft.com/office/powerpoint/2010/main" val="3204875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CA" sz="2800" dirty="0" smtClean="0"/>
              <a:t/>
            </a:r>
            <a:br>
              <a:rPr lang="fr-CA" sz="2800" dirty="0" smtClean="0"/>
            </a:br>
            <a:r>
              <a:rPr lang="fr-CA" sz="2800" dirty="0" smtClean="0"/>
              <a:t>Remue-méninges</a:t>
            </a:r>
            <a:br>
              <a:rPr lang="fr-CA" sz="2800" dirty="0" smtClean="0"/>
            </a:br>
            <a:r>
              <a:rPr lang="fr-CA" sz="2800" dirty="0" smtClean="0"/>
              <a:t>3 mars</a:t>
            </a:r>
            <a:br>
              <a:rPr lang="fr-CA" sz="2800" dirty="0" smtClean="0"/>
            </a:br>
            <a:endParaRPr lang="fr-CA" sz="2800" dirty="0"/>
          </a:p>
        </p:txBody>
      </p:sp>
      <p:sp>
        <p:nvSpPr>
          <p:cNvPr id="3" name="Segnaposto contenuto 2"/>
          <p:cNvSpPr>
            <a:spLocks noGrp="1"/>
          </p:cNvSpPr>
          <p:nvPr>
            <p:ph idx="1"/>
          </p:nvPr>
        </p:nvSpPr>
        <p:spPr/>
        <p:txBody>
          <a:bodyPr/>
          <a:lstStyle/>
          <a:p>
            <a:r>
              <a:rPr lang="it-IT" sz="2400" dirty="0" smtClean="0"/>
              <a:t>“</a:t>
            </a:r>
            <a:r>
              <a:rPr lang="it-IT" sz="2400" dirty="0" err="1" smtClean="0"/>
              <a:t>Cherchons</a:t>
            </a:r>
            <a:r>
              <a:rPr lang="it-IT" sz="2400" dirty="0" smtClean="0"/>
              <a:t> </a:t>
            </a:r>
            <a:r>
              <a:rPr lang="it-IT" sz="2400" dirty="0" err="1" smtClean="0"/>
              <a:t>tous</a:t>
            </a:r>
            <a:r>
              <a:rPr lang="it-IT" sz="2400" dirty="0" smtClean="0"/>
              <a:t> ensemble</a:t>
            </a:r>
          </a:p>
          <a:p>
            <a:r>
              <a:rPr lang="it-IT" sz="2400" dirty="0" err="1" smtClean="0"/>
              <a:t>Des</a:t>
            </a:r>
            <a:r>
              <a:rPr lang="it-IT" sz="2400" dirty="0" smtClean="0"/>
              <a:t> </a:t>
            </a:r>
            <a:r>
              <a:rPr lang="it-IT" sz="2400" dirty="0" err="1" smtClean="0"/>
              <a:t>mots</a:t>
            </a:r>
            <a:r>
              <a:rPr lang="it-IT" sz="2400" dirty="0" smtClean="0"/>
              <a:t> pour </a:t>
            </a:r>
            <a:r>
              <a:rPr lang="it-IT" sz="2400" dirty="0" err="1" smtClean="0"/>
              <a:t>parler</a:t>
            </a:r>
            <a:r>
              <a:rPr lang="it-IT" sz="2400" dirty="0" smtClean="0"/>
              <a:t>.”</a:t>
            </a:r>
          </a:p>
          <a:p>
            <a:r>
              <a:rPr lang="it-IT" sz="2400" dirty="0" smtClean="0"/>
              <a:t>ce </a:t>
            </a:r>
            <a:r>
              <a:rPr lang="it-IT" sz="2400" dirty="0" err="1" smtClean="0"/>
              <a:t>que</a:t>
            </a:r>
            <a:r>
              <a:rPr lang="it-IT" sz="2400" dirty="0" smtClean="0"/>
              <a:t> cela </a:t>
            </a:r>
            <a:r>
              <a:rPr lang="it-IT" sz="2400" dirty="0" err="1" smtClean="0"/>
              <a:t>vous</a:t>
            </a:r>
            <a:r>
              <a:rPr lang="it-IT" sz="2400" dirty="0" smtClean="0"/>
              <a:t> </a:t>
            </a:r>
            <a:r>
              <a:rPr lang="it-IT" sz="2400" dirty="0" err="1" smtClean="0"/>
              <a:t>suscite</a:t>
            </a:r>
            <a:r>
              <a:rPr lang="it-IT" sz="2400" dirty="0" smtClean="0"/>
              <a:t>? </a:t>
            </a:r>
            <a:r>
              <a:rPr lang="it-IT" sz="2400" dirty="0" err="1" smtClean="0"/>
              <a:t>vous</a:t>
            </a:r>
            <a:r>
              <a:rPr lang="it-IT" sz="2400" dirty="0" smtClean="0"/>
              <a:t> </a:t>
            </a:r>
            <a:r>
              <a:rPr lang="it-IT" sz="2400" dirty="0" err="1" smtClean="0"/>
              <a:t>suggère</a:t>
            </a:r>
            <a:r>
              <a:rPr lang="it-IT" sz="2400" dirty="0" smtClean="0"/>
              <a:t> ? </a:t>
            </a:r>
            <a:r>
              <a:rPr lang="mr-IN" sz="2400" dirty="0" smtClean="0"/>
              <a:t>…</a:t>
            </a:r>
            <a:endParaRPr lang="it-IT" sz="2400" dirty="0" smtClean="0"/>
          </a:p>
          <a:p>
            <a:r>
              <a:rPr lang="it-IT" sz="2400" dirty="0" err="1" smtClean="0"/>
              <a:t>incompréhension</a:t>
            </a:r>
            <a:r>
              <a:rPr lang="it-IT" sz="2400" dirty="0" smtClean="0"/>
              <a:t> à la base </a:t>
            </a:r>
            <a:r>
              <a:rPr lang="it-IT" sz="2400" dirty="0" err="1" smtClean="0"/>
              <a:t>au</a:t>
            </a:r>
            <a:r>
              <a:rPr lang="it-IT" sz="2400" dirty="0" smtClean="0"/>
              <a:t> </a:t>
            </a:r>
            <a:r>
              <a:rPr lang="it-IT" sz="2400" dirty="0" err="1" smtClean="0"/>
              <a:t>sein</a:t>
            </a:r>
            <a:r>
              <a:rPr lang="it-IT" sz="2400" dirty="0" smtClean="0"/>
              <a:t> d’une </a:t>
            </a:r>
            <a:r>
              <a:rPr lang="it-IT" sz="2400" dirty="0" err="1" smtClean="0"/>
              <a:t>communauté</a:t>
            </a:r>
            <a:r>
              <a:rPr lang="it-IT" sz="2400" dirty="0" smtClean="0"/>
              <a:t> qui </a:t>
            </a:r>
            <a:r>
              <a:rPr lang="it-IT" sz="2400" dirty="0" err="1" smtClean="0"/>
              <a:t>veu</a:t>
            </a:r>
            <a:endParaRPr lang="it-IT" sz="2400" dirty="0" smtClean="0"/>
          </a:p>
          <a:p>
            <a:endParaRPr lang="fr-CA" dirty="0"/>
          </a:p>
        </p:txBody>
      </p:sp>
    </p:spTree>
    <p:extLst>
      <p:ext uri="{BB962C8B-B14F-4D97-AF65-F5344CB8AC3E}">
        <p14:creationId xmlns:p14="http://schemas.microsoft.com/office/powerpoint/2010/main" val="1330041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fr-CA" sz="2800" dirty="0" smtClean="0"/>
              <a:t/>
            </a:r>
            <a:br>
              <a:rPr lang="fr-CA" sz="2800" dirty="0" smtClean="0"/>
            </a:br>
            <a:r>
              <a:rPr lang="fr-CA" sz="2000" dirty="0" smtClean="0"/>
              <a:t>Remue-méninges</a:t>
            </a:r>
            <a:br>
              <a:rPr lang="fr-CA" sz="2000" dirty="0" smtClean="0"/>
            </a:br>
            <a:r>
              <a:rPr lang="fr-CA" sz="2000" dirty="0" smtClean="0"/>
              <a:t>3 mars</a:t>
            </a:r>
            <a:r>
              <a:rPr lang="fr-CA" sz="2800" dirty="0" smtClean="0"/>
              <a:t/>
            </a:r>
            <a:br>
              <a:rPr lang="fr-CA" sz="2800" dirty="0" smtClean="0"/>
            </a:br>
            <a:r>
              <a:rPr lang="fr-CA" sz="2000" dirty="0" smtClean="0"/>
              <a:t> (j’espère n’avoir rien oublié)</a:t>
            </a:r>
            <a:br>
              <a:rPr lang="fr-CA" sz="2000" dirty="0" smtClean="0"/>
            </a:br>
            <a:endParaRPr lang="fr-CA" sz="2000" dirty="0"/>
          </a:p>
        </p:txBody>
      </p:sp>
      <p:sp>
        <p:nvSpPr>
          <p:cNvPr id="3" name="Segnaposto contenuto 2"/>
          <p:cNvSpPr>
            <a:spLocks noGrp="1"/>
          </p:cNvSpPr>
          <p:nvPr>
            <p:ph idx="1"/>
          </p:nvPr>
        </p:nvSpPr>
        <p:spPr/>
        <p:txBody>
          <a:bodyPr/>
          <a:lstStyle/>
          <a:p>
            <a:pPr algn="just"/>
            <a:r>
              <a:rPr lang="it-IT" sz="1800" dirty="0" err="1" smtClean="0"/>
              <a:t>incompréhension</a:t>
            </a:r>
            <a:r>
              <a:rPr lang="it-IT" sz="1800" dirty="0" smtClean="0"/>
              <a:t>, </a:t>
            </a:r>
            <a:r>
              <a:rPr lang="it-IT" sz="1800" dirty="0" err="1" smtClean="0"/>
              <a:t>isolement</a:t>
            </a:r>
            <a:r>
              <a:rPr lang="it-IT" sz="1800" dirty="0" smtClean="0"/>
              <a:t> à la base </a:t>
            </a:r>
            <a:r>
              <a:rPr lang="it-IT" sz="1800" dirty="0" err="1" smtClean="0"/>
              <a:t>au</a:t>
            </a:r>
            <a:r>
              <a:rPr lang="it-IT" sz="1800" dirty="0" smtClean="0"/>
              <a:t> </a:t>
            </a:r>
            <a:r>
              <a:rPr lang="it-IT" sz="1800" dirty="0" err="1" smtClean="0"/>
              <a:t>sein</a:t>
            </a:r>
            <a:r>
              <a:rPr lang="it-IT" sz="1800" dirty="0" smtClean="0"/>
              <a:t> d’une </a:t>
            </a:r>
            <a:r>
              <a:rPr lang="it-IT" sz="1800" dirty="0" err="1" smtClean="0"/>
              <a:t>communauté</a:t>
            </a:r>
            <a:r>
              <a:rPr lang="it-IT" sz="1800" dirty="0" smtClean="0"/>
              <a:t> </a:t>
            </a:r>
            <a:r>
              <a:rPr lang="it-IT" sz="1800" dirty="0" smtClean="0"/>
              <a:t>à la </a:t>
            </a:r>
            <a:r>
              <a:rPr lang="it-IT" sz="1800" dirty="0" err="1" smtClean="0"/>
              <a:t>recherche</a:t>
            </a:r>
            <a:r>
              <a:rPr lang="it-IT" sz="1800" dirty="0" smtClean="0"/>
              <a:t> de la </a:t>
            </a:r>
            <a:r>
              <a:rPr lang="it-IT" sz="1800" dirty="0" err="1" smtClean="0"/>
              <a:t>communication</a:t>
            </a:r>
            <a:r>
              <a:rPr lang="it-IT" sz="1800" dirty="0" smtClean="0"/>
              <a:t>, </a:t>
            </a:r>
            <a:r>
              <a:rPr lang="it-IT" sz="1800" dirty="0" err="1" smtClean="0"/>
              <a:t>du</a:t>
            </a:r>
            <a:r>
              <a:rPr lang="it-IT" sz="1800" dirty="0" smtClean="0"/>
              <a:t> </a:t>
            </a:r>
            <a:r>
              <a:rPr lang="it-IT" sz="1800" dirty="0" err="1" smtClean="0"/>
              <a:t>partage</a:t>
            </a:r>
            <a:r>
              <a:rPr lang="it-IT" sz="1800" dirty="0" smtClean="0"/>
              <a:t>,  </a:t>
            </a:r>
            <a:r>
              <a:rPr lang="it-IT" sz="1800" dirty="0" err="1" smtClean="0"/>
              <a:t>du</a:t>
            </a:r>
            <a:r>
              <a:rPr lang="it-IT" sz="1800" dirty="0" smtClean="0"/>
              <a:t> </a:t>
            </a:r>
            <a:r>
              <a:rPr lang="it-IT" sz="1800" dirty="0" err="1" smtClean="0"/>
              <a:t>dialogue</a:t>
            </a:r>
            <a:r>
              <a:rPr lang="it-IT" sz="1800" dirty="0" smtClean="0"/>
              <a:t>, de la </a:t>
            </a:r>
            <a:r>
              <a:rPr lang="it-IT" sz="1800" dirty="0" err="1" smtClean="0"/>
              <a:t>construction</a:t>
            </a:r>
            <a:r>
              <a:rPr lang="it-IT" sz="1800" dirty="0" smtClean="0"/>
              <a:t> d’une relation, de la </a:t>
            </a:r>
            <a:r>
              <a:rPr lang="it-IT" sz="1800" dirty="0" err="1" smtClean="0"/>
              <a:t>paix</a:t>
            </a:r>
            <a:r>
              <a:rPr lang="it-IT" sz="1800" dirty="0" smtClean="0"/>
              <a:t>, d’un </a:t>
            </a:r>
            <a:r>
              <a:rPr lang="it-IT" sz="1800" dirty="0" err="1" smtClean="0"/>
              <a:t>lien</a:t>
            </a:r>
            <a:r>
              <a:rPr lang="it-IT" sz="1800" dirty="0" smtClean="0"/>
              <a:t>, de l’</a:t>
            </a:r>
            <a:r>
              <a:rPr lang="it-IT" sz="1800" dirty="0" err="1" smtClean="0"/>
              <a:t>inclusion</a:t>
            </a:r>
            <a:r>
              <a:rPr lang="it-IT" sz="1800" dirty="0" smtClean="0"/>
              <a:t> pour se </a:t>
            </a:r>
            <a:r>
              <a:rPr lang="it-IT" sz="1800" dirty="0" err="1" smtClean="0"/>
              <a:t>rapprocher</a:t>
            </a:r>
            <a:r>
              <a:rPr lang="it-IT" sz="1800" dirty="0" smtClean="0"/>
              <a:t>, pour </a:t>
            </a:r>
            <a:r>
              <a:rPr lang="it-IT" sz="1800" dirty="0" err="1" smtClean="0"/>
              <a:t>arriver</a:t>
            </a:r>
            <a:r>
              <a:rPr lang="it-IT" sz="1800" dirty="0" smtClean="0"/>
              <a:t> à un </a:t>
            </a:r>
            <a:r>
              <a:rPr lang="it-IT" sz="1800" dirty="0" err="1" smtClean="0"/>
              <a:t>accord</a:t>
            </a:r>
            <a:r>
              <a:rPr lang="it-IT" sz="1800" dirty="0" smtClean="0"/>
              <a:t>, à un </a:t>
            </a:r>
            <a:r>
              <a:rPr lang="it-IT" sz="1800" dirty="0" err="1" smtClean="0"/>
              <a:t>coexitence</a:t>
            </a:r>
            <a:r>
              <a:rPr lang="it-IT" sz="1800" dirty="0" smtClean="0"/>
              <a:t>, pour </a:t>
            </a:r>
            <a:r>
              <a:rPr lang="it-IT" sz="1800" dirty="0" err="1" smtClean="0"/>
              <a:t>réapprendre</a:t>
            </a:r>
            <a:r>
              <a:rPr lang="it-IT" sz="1800" dirty="0" smtClean="0"/>
              <a:t> à </a:t>
            </a:r>
            <a:r>
              <a:rPr lang="it-IT" sz="1800" dirty="0" err="1" smtClean="0"/>
              <a:t>penser</a:t>
            </a:r>
            <a:r>
              <a:rPr lang="mr-IN" sz="1800" dirty="0" smtClean="0"/>
              <a:t>…</a:t>
            </a:r>
            <a:endParaRPr lang="it-IT" sz="1800" dirty="0" smtClean="0"/>
          </a:p>
          <a:p>
            <a:pPr algn="just"/>
            <a:r>
              <a:rPr lang="it-IT" sz="1800" dirty="0" err="1" smtClean="0"/>
              <a:t>invitation</a:t>
            </a:r>
            <a:r>
              <a:rPr lang="it-IT" sz="1800" dirty="0" smtClean="0"/>
              <a:t>, </a:t>
            </a:r>
            <a:r>
              <a:rPr lang="it-IT" sz="1800" dirty="0" err="1" smtClean="0"/>
              <a:t>impératif</a:t>
            </a:r>
            <a:r>
              <a:rPr lang="it-IT" sz="1800" dirty="0" smtClean="0"/>
              <a:t> (</a:t>
            </a:r>
            <a:r>
              <a:rPr lang="it-IT" sz="1800" dirty="0" err="1" smtClean="0"/>
              <a:t>message</a:t>
            </a:r>
            <a:r>
              <a:rPr lang="it-IT" sz="1800" dirty="0" smtClean="0"/>
              <a:t> </a:t>
            </a:r>
            <a:r>
              <a:rPr lang="it-IT" sz="1800" dirty="0" err="1" smtClean="0"/>
              <a:t>positif</a:t>
            </a:r>
            <a:r>
              <a:rPr lang="it-IT" sz="1800" dirty="0" smtClean="0"/>
              <a:t>), engagement </a:t>
            </a:r>
            <a:r>
              <a:rPr lang="it-IT" sz="1800" dirty="0" err="1" smtClean="0"/>
              <a:t>collectif</a:t>
            </a:r>
            <a:endParaRPr lang="it-IT" sz="1800" dirty="0" smtClean="0"/>
          </a:p>
          <a:p>
            <a:pPr algn="just"/>
            <a:r>
              <a:rPr lang="it-IT" sz="1800" dirty="0" err="1" smtClean="0"/>
              <a:t>question</a:t>
            </a:r>
            <a:r>
              <a:rPr lang="it-IT" sz="1800" dirty="0" smtClean="0"/>
              <a:t> de </a:t>
            </a:r>
            <a:r>
              <a:rPr lang="it-IT" sz="1800" dirty="0" err="1" smtClean="0"/>
              <a:t>respect</a:t>
            </a:r>
            <a:r>
              <a:rPr lang="it-IT" sz="1800" dirty="0" smtClean="0"/>
              <a:t>: </a:t>
            </a:r>
            <a:r>
              <a:rPr lang="it-IT" sz="1800" dirty="0" err="1" smtClean="0"/>
              <a:t>parler</a:t>
            </a:r>
            <a:r>
              <a:rPr lang="it-IT" sz="1800" dirty="0" smtClean="0"/>
              <a:t> en </a:t>
            </a:r>
            <a:r>
              <a:rPr lang="it-IT" sz="1800" dirty="0" err="1" smtClean="0"/>
              <a:t>comprenant</a:t>
            </a:r>
            <a:r>
              <a:rPr lang="it-IT" sz="1800" dirty="0" smtClean="0"/>
              <a:t> l’</a:t>
            </a:r>
            <a:r>
              <a:rPr lang="it-IT" sz="1800" dirty="0" err="1" smtClean="0"/>
              <a:t>autre</a:t>
            </a:r>
            <a:r>
              <a:rPr lang="it-IT" sz="1800" dirty="0" smtClean="0"/>
              <a:t> sans </a:t>
            </a:r>
            <a:r>
              <a:rPr lang="it-IT" sz="1800" dirty="0" err="1" smtClean="0"/>
              <a:t>vouloir</a:t>
            </a:r>
            <a:r>
              <a:rPr lang="it-IT" sz="1800" dirty="0" smtClean="0"/>
              <a:t> s’</a:t>
            </a:r>
            <a:r>
              <a:rPr lang="it-IT" sz="1800" dirty="0" err="1" smtClean="0"/>
              <a:t>imposer</a:t>
            </a:r>
            <a:r>
              <a:rPr lang="it-IT" sz="1800" dirty="0" smtClean="0"/>
              <a:t>, sans </a:t>
            </a:r>
            <a:r>
              <a:rPr lang="it-IT" sz="1800" dirty="0" err="1" smtClean="0"/>
              <a:t>faire</a:t>
            </a:r>
            <a:r>
              <a:rPr lang="it-IT" sz="1800" dirty="0" smtClean="0"/>
              <a:t> </a:t>
            </a:r>
            <a:r>
              <a:rPr lang="it-IT" sz="1800" dirty="0" err="1" smtClean="0"/>
              <a:t>du</a:t>
            </a:r>
            <a:r>
              <a:rPr lang="it-IT" sz="1800" dirty="0" smtClean="0"/>
              <a:t> mal</a:t>
            </a:r>
            <a:endParaRPr lang="it-IT" sz="1800" dirty="0" smtClean="0"/>
          </a:p>
          <a:p>
            <a:pPr algn="just"/>
            <a:r>
              <a:rPr lang="it-IT" sz="1800" dirty="0" err="1" smtClean="0"/>
              <a:t>expression</a:t>
            </a:r>
            <a:r>
              <a:rPr lang="it-IT" sz="1800" dirty="0" smtClean="0"/>
              <a:t> </a:t>
            </a:r>
            <a:r>
              <a:rPr lang="it-IT" sz="1800" dirty="0" err="1" smtClean="0"/>
              <a:t>des</a:t>
            </a:r>
            <a:r>
              <a:rPr lang="it-IT" sz="1800" dirty="0" smtClean="0"/>
              <a:t> </a:t>
            </a:r>
            <a:r>
              <a:rPr lang="it-IT" sz="1800" dirty="0" err="1" smtClean="0"/>
              <a:t>sentiments</a:t>
            </a:r>
            <a:r>
              <a:rPr lang="it-IT" sz="1800" dirty="0" smtClean="0"/>
              <a:t>, </a:t>
            </a:r>
            <a:r>
              <a:rPr lang="it-IT" sz="1800" dirty="0" err="1" smtClean="0"/>
              <a:t>des</a:t>
            </a:r>
            <a:r>
              <a:rPr lang="it-IT" sz="1800" dirty="0" smtClean="0"/>
              <a:t> </a:t>
            </a:r>
            <a:r>
              <a:rPr lang="it-IT" sz="1800" dirty="0" err="1" smtClean="0"/>
              <a:t>émotions</a:t>
            </a:r>
            <a:r>
              <a:rPr lang="it-IT" sz="1800" dirty="0" smtClean="0"/>
              <a:t>, à la </a:t>
            </a:r>
            <a:r>
              <a:rPr lang="it-IT" sz="1800" dirty="0" err="1" smtClean="0"/>
              <a:t>recherche</a:t>
            </a:r>
            <a:r>
              <a:rPr lang="it-IT" sz="1800" dirty="0" smtClean="0"/>
              <a:t> de la </a:t>
            </a:r>
            <a:r>
              <a:rPr lang="it-IT" sz="1800" dirty="0" err="1" smtClean="0"/>
              <a:t>vérité</a:t>
            </a:r>
            <a:endParaRPr lang="it-IT" sz="1800" dirty="0" smtClean="0"/>
          </a:p>
          <a:p>
            <a:pPr algn="just"/>
            <a:r>
              <a:rPr lang="it-IT" sz="1800" dirty="0" err="1" smtClean="0"/>
              <a:t>sur</a:t>
            </a:r>
            <a:r>
              <a:rPr lang="it-IT" sz="1800" dirty="0" smtClean="0"/>
              <a:t> le </a:t>
            </a:r>
            <a:r>
              <a:rPr lang="it-IT" sz="1800" dirty="0" err="1" smtClean="0"/>
              <a:t>choix</a:t>
            </a:r>
            <a:r>
              <a:rPr lang="it-IT" sz="1800" dirty="0" smtClean="0"/>
              <a:t> </a:t>
            </a:r>
            <a:r>
              <a:rPr lang="it-IT" sz="1800" dirty="0" err="1" smtClean="0"/>
              <a:t>des</a:t>
            </a:r>
            <a:r>
              <a:rPr lang="it-IT" sz="1800" dirty="0" smtClean="0"/>
              <a:t> </a:t>
            </a:r>
            <a:r>
              <a:rPr lang="it-IT" sz="1800" dirty="0" err="1" smtClean="0"/>
              <a:t>mots</a:t>
            </a:r>
            <a:r>
              <a:rPr lang="it-IT" sz="1800" dirty="0" smtClean="0"/>
              <a:t> : à la </a:t>
            </a:r>
            <a:r>
              <a:rPr lang="it-IT" sz="1800" dirty="0" err="1" smtClean="0"/>
              <a:t>recherche</a:t>
            </a:r>
            <a:r>
              <a:rPr lang="it-IT" sz="1800" dirty="0" smtClean="0"/>
              <a:t> </a:t>
            </a:r>
            <a:r>
              <a:rPr lang="it-IT" sz="1800" dirty="0" err="1" smtClean="0"/>
              <a:t>des</a:t>
            </a:r>
            <a:r>
              <a:rPr lang="it-IT" sz="1800" dirty="0" smtClean="0"/>
              <a:t> </a:t>
            </a:r>
            <a:r>
              <a:rPr lang="it-IT" sz="1800" dirty="0" err="1" smtClean="0"/>
              <a:t>mots</a:t>
            </a:r>
            <a:r>
              <a:rPr lang="it-IT" sz="1800" dirty="0" smtClean="0"/>
              <a:t> </a:t>
            </a:r>
            <a:r>
              <a:rPr lang="it-IT" sz="1800" dirty="0" err="1" smtClean="0"/>
              <a:t>exacts</a:t>
            </a:r>
            <a:r>
              <a:rPr lang="it-IT" sz="1800" dirty="0" smtClean="0"/>
              <a:t>, </a:t>
            </a:r>
            <a:r>
              <a:rPr lang="it-IT" sz="1800" dirty="0" err="1" smtClean="0"/>
              <a:t>justes</a:t>
            </a:r>
            <a:r>
              <a:rPr lang="it-IT" sz="1800" dirty="0" smtClean="0"/>
              <a:t>, </a:t>
            </a:r>
            <a:r>
              <a:rPr lang="it-IT" sz="1800" dirty="0" err="1" smtClean="0"/>
              <a:t>véritables</a:t>
            </a:r>
            <a:r>
              <a:rPr lang="it-IT" sz="1800" dirty="0" smtClean="0"/>
              <a:t>, </a:t>
            </a:r>
            <a:r>
              <a:rPr lang="it-IT" sz="1800" dirty="0" err="1" smtClean="0"/>
              <a:t>bons</a:t>
            </a:r>
            <a:r>
              <a:rPr lang="it-IT" sz="1800" dirty="0" smtClean="0"/>
              <a:t>; de la </a:t>
            </a:r>
            <a:r>
              <a:rPr lang="it-IT" sz="1800" dirty="0" err="1" smtClean="0"/>
              <a:t>précision</a:t>
            </a:r>
            <a:r>
              <a:rPr lang="it-IT" sz="1800" dirty="0" smtClean="0"/>
              <a:t>, </a:t>
            </a:r>
            <a:r>
              <a:rPr lang="it-IT" sz="1800" dirty="0" err="1" smtClean="0"/>
              <a:t>adaptation</a:t>
            </a:r>
            <a:r>
              <a:rPr lang="it-IT" sz="1800" dirty="0" smtClean="0"/>
              <a:t> de nos </a:t>
            </a:r>
            <a:r>
              <a:rPr lang="it-IT" sz="1800" dirty="0" err="1" smtClean="0"/>
              <a:t>mots</a:t>
            </a:r>
            <a:r>
              <a:rPr lang="it-IT" sz="1800" dirty="0" smtClean="0"/>
              <a:t> pour la </a:t>
            </a:r>
            <a:r>
              <a:rPr lang="it-IT" sz="1800" dirty="0" err="1" smtClean="0"/>
              <a:t>compréhension</a:t>
            </a:r>
            <a:r>
              <a:rPr lang="it-IT" sz="1800" dirty="0" smtClean="0"/>
              <a:t> </a:t>
            </a:r>
            <a:r>
              <a:rPr lang="it-IT" sz="1800" dirty="0" err="1" smtClean="0"/>
              <a:t>collective</a:t>
            </a:r>
            <a:r>
              <a:rPr lang="it-IT" sz="1800" dirty="0" smtClean="0"/>
              <a:t>, </a:t>
            </a:r>
            <a:r>
              <a:rPr lang="it-IT" sz="1800" dirty="0" smtClean="0"/>
              <a:t>, </a:t>
            </a:r>
            <a:r>
              <a:rPr lang="it-IT" sz="1800" dirty="0" err="1" smtClean="0"/>
              <a:t>pas</a:t>
            </a:r>
            <a:r>
              <a:rPr lang="it-IT" sz="1800" dirty="0" smtClean="0"/>
              <a:t> de </a:t>
            </a:r>
            <a:r>
              <a:rPr lang="it-IT" sz="1800" dirty="0" err="1" smtClean="0"/>
              <a:t>mot</a:t>
            </a:r>
            <a:r>
              <a:rPr lang="it-IT" sz="1800" dirty="0" smtClean="0"/>
              <a:t> </a:t>
            </a:r>
            <a:r>
              <a:rPr lang="it-IT" sz="1800" dirty="0" err="1" smtClean="0"/>
              <a:t>au</a:t>
            </a:r>
            <a:r>
              <a:rPr lang="it-IT" sz="1800" dirty="0" smtClean="0"/>
              <a:t> </a:t>
            </a:r>
            <a:r>
              <a:rPr lang="it-IT" sz="1800" dirty="0" err="1" smtClean="0"/>
              <a:t>hasard</a:t>
            </a:r>
            <a:endParaRPr lang="it-IT" sz="1800" dirty="0" smtClean="0"/>
          </a:p>
          <a:p>
            <a:pPr algn="just"/>
            <a:endParaRPr lang="it-IT" sz="1800" dirty="0"/>
          </a:p>
          <a:p>
            <a:pPr algn="just"/>
            <a:r>
              <a:rPr lang="it-IT" sz="1800" dirty="0" smtClean="0"/>
              <a:t>Une </a:t>
            </a:r>
            <a:r>
              <a:rPr lang="it-IT" sz="1800" dirty="0" err="1" smtClean="0"/>
              <a:t>voix</a:t>
            </a:r>
            <a:r>
              <a:rPr lang="it-IT" sz="1800" dirty="0" smtClean="0"/>
              <a:t> </a:t>
            </a:r>
            <a:r>
              <a:rPr lang="it-IT" sz="1800" dirty="0" err="1" smtClean="0"/>
              <a:t>singulière</a:t>
            </a:r>
            <a:r>
              <a:rPr lang="it-IT" sz="1800" dirty="0" smtClean="0"/>
              <a:t> qui a </a:t>
            </a:r>
            <a:r>
              <a:rPr lang="it-IT" sz="1800" dirty="0" err="1" smtClean="0"/>
              <a:t>créé</a:t>
            </a:r>
            <a:r>
              <a:rPr lang="it-IT" sz="1800" dirty="0" smtClean="0"/>
              <a:t> </a:t>
            </a:r>
            <a:r>
              <a:rPr lang="it-IT" sz="1800" dirty="0" err="1" smtClean="0"/>
              <a:t>quelques</a:t>
            </a:r>
            <a:r>
              <a:rPr lang="it-IT" sz="1800" dirty="0" smtClean="0"/>
              <a:t> notes de </a:t>
            </a:r>
            <a:r>
              <a:rPr lang="it-IT" sz="1800" dirty="0" err="1" smtClean="0"/>
              <a:t>dissensus</a:t>
            </a:r>
            <a:r>
              <a:rPr lang="it-IT" sz="1800" dirty="0" smtClean="0"/>
              <a:t> :  on </a:t>
            </a:r>
            <a:r>
              <a:rPr lang="it-IT" sz="1800" dirty="0" err="1" smtClean="0"/>
              <a:t>doit</a:t>
            </a:r>
            <a:r>
              <a:rPr lang="it-IT" sz="1800" dirty="0" smtClean="0"/>
              <a:t> </a:t>
            </a:r>
            <a:r>
              <a:rPr lang="it-IT" sz="1800" dirty="0" err="1" smtClean="0"/>
              <a:t>partager</a:t>
            </a:r>
            <a:r>
              <a:rPr lang="it-IT" sz="1800" dirty="0" smtClean="0"/>
              <a:t> un </a:t>
            </a:r>
            <a:r>
              <a:rPr lang="it-IT" sz="1800" dirty="0" err="1" smtClean="0"/>
              <a:t>meme</a:t>
            </a:r>
            <a:r>
              <a:rPr lang="it-IT" sz="1800" dirty="0" smtClean="0"/>
              <a:t> </a:t>
            </a:r>
            <a:r>
              <a:rPr lang="it-IT" sz="1800" dirty="0" err="1" smtClean="0"/>
              <a:t>langage</a:t>
            </a:r>
            <a:r>
              <a:rPr lang="it-IT" sz="1800" dirty="0" smtClean="0"/>
              <a:t>; </a:t>
            </a:r>
            <a:r>
              <a:rPr lang="it-IT" sz="1800" dirty="0" err="1" smtClean="0"/>
              <a:t>les</a:t>
            </a:r>
            <a:r>
              <a:rPr lang="it-IT" sz="1800" dirty="0" smtClean="0"/>
              <a:t> </a:t>
            </a:r>
            <a:r>
              <a:rPr lang="it-IT" sz="1800" dirty="0" err="1" smtClean="0"/>
              <a:t>memes</a:t>
            </a:r>
            <a:r>
              <a:rPr lang="it-IT" sz="1800" dirty="0" smtClean="0"/>
              <a:t> </a:t>
            </a:r>
            <a:r>
              <a:rPr lang="it-IT" sz="1800" dirty="0" err="1" smtClean="0"/>
              <a:t>mots</a:t>
            </a:r>
            <a:r>
              <a:rPr lang="it-IT" sz="1800" dirty="0" smtClean="0"/>
              <a:t>, </a:t>
            </a:r>
            <a:r>
              <a:rPr lang="it-IT" sz="1800" dirty="0" err="1" smtClean="0"/>
              <a:t>les</a:t>
            </a:r>
            <a:r>
              <a:rPr lang="it-IT" sz="1800" dirty="0" smtClean="0"/>
              <a:t> </a:t>
            </a:r>
            <a:r>
              <a:rPr lang="it-IT" sz="1800" dirty="0" err="1" smtClean="0"/>
              <a:t>memes</a:t>
            </a:r>
            <a:r>
              <a:rPr lang="it-IT" sz="1800" dirty="0" smtClean="0"/>
              <a:t> </a:t>
            </a:r>
            <a:r>
              <a:rPr lang="it-IT" sz="1800" dirty="0" err="1" smtClean="0"/>
              <a:t>règles</a:t>
            </a:r>
            <a:endParaRPr lang="it-IT" sz="1800" dirty="0" smtClean="0"/>
          </a:p>
          <a:p>
            <a:pPr algn="just"/>
            <a:endParaRPr lang="it-IT" sz="2400" dirty="0" smtClean="0"/>
          </a:p>
          <a:p>
            <a:endParaRPr lang="fr-CA" dirty="0"/>
          </a:p>
        </p:txBody>
      </p:sp>
    </p:spTree>
    <p:extLst>
      <p:ext uri="{BB962C8B-B14F-4D97-AF65-F5344CB8AC3E}">
        <p14:creationId xmlns:p14="http://schemas.microsoft.com/office/powerpoint/2010/main" val="351707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Observations hebdomadaires</a:t>
            </a:r>
          </a:p>
        </p:txBody>
      </p:sp>
      <p:sp>
        <p:nvSpPr>
          <p:cNvPr id="3" name="Segnaposto contenuto 2"/>
          <p:cNvSpPr>
            <a:spLocks noGrp="1"/>
          </p:cNvSpPr>
          <p:nvPr>
            <p:ph idx="1"/>
          </p:nvPr>
        </p:nvSpPr>
        <p:spPr/>
        <p:txBody>
          <a:bodyPr>
            <a:normAutofit/>
          </a:bodyPr>
          <a:lstStyle/>
          <a:p>
            <a:pPr algn="just"/>
            <a:r>
              <a:rPr lang="fr-CA" sz="2400" dirty="0"/>
              <a:t>Quelques semaines après, le 1er mai 1995, un Marocain de 29 ans mourait noyé après avoir été jeté dans la Seine en marge d'un défilé du FN. «Du haut de mes 13 ans, je prenais brutalement conscience que ma couleur de peau pouvait me faire tuer sans comprendre pourquoi», explique Fatima </a:t>
            </a:r>
            <a:r>
              <a:rPr lang="fr-CA" sz="2400" dirty="0" err="1"/>
              <a:t>Maoulida</a:t>
            </a:r>
            <a:r>
              <a:rPr lang="fr-CA" sz="2400" dirty="0"/>
              <a:t>. Aujourd'hui, elle a 40 ans et pour elle «les mots fascisme, racisme, haine, FN, sont toujours d'actualité».</a:t>
            </a:r>
          </a:p>
        </p:txBody>
      </p:sp>
    </p:spTree>
    <p:extLst>
      <p:ext uri="{BB962C8B-B14F-4D97-AF65-F5344CB8AC3E}">
        <p14:creationId xmlns:p14="http://schemas.microsoft.com/office/powerpoint/2010/main" val="114623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fr-CA" sz="2800" dirty="0"/>
              <a:t>Lingua e </a:t>
            </a:r>
            <a:r>
              <a:rPr lang="fr-CA" sz="2800" dirty="0" err="1"/>
              <a:t>Traduzione</a:t>
            </a:r>
            <a:r>
              <a:rPr lang="fr-CA" sz="2800" dirty="0"/>
              <a:t> </a:t>
            </a:r>
            <a:r>
              <a:rPr lang="fr-CA" sz="2800" dirty="0" err="1"/>
              <a:t>francese</a:t>
            </a:r>
            <a:r>
              <a:rPr lang="fr-CA" sz="2800" dirty="0"/>
              <a:t> 3</a:t>
            </a:r>
            <a:br>
              <a:rPr lang="fr-CA" sz="2800" dirty="0"/>
            </a:br>
            <a:r>
              <a:rPr lang="it-IT" sz="2800" dirty="0" err="1"/>
              <a:t>a.a</a:t>
            </a:r>
            <a:r>
              <a:rPr lang="it-IT" sz="2800" dirty="0"/>
              <a:t>. 2020-2021</a:t>
            </a:r>
            <a:br>
              <a:rPr lang="it-IT" sz="2800" dirty="0"/>
            </a:br>
            <a:endParaRPr lang="fr-CA" sz="2800" dirty="0"/>
          </a:p>
        </p:txBody>
      </p:sp>
      <p:sp>
        <p:nvSpPr>
          <p:cNvPr id="3" name="Sottotitolo 2"/>
          <p:cNvSpPr>
            <a:spLocks noGrp="1"/>
          </p:cNvSpPr>
          <p:nvPr>
            <p:ph type="subTitle" idx="1"/>
          </p:nvPr>
        </p:nvSpPr>
        <p:spPr/>
        <p:txBody>
          <a:bodyPr>
            <a:normAutofit/>
          </a:bodyPr>
          <a:lstStyle/>
          <a:p>
            <a:r>
              <a:rPr lang="fr-CA" sz="2800" dirty="0"/>
              <a:t>Langue et pouvoir</a:t>
            </a:r>
          </a:p>
        </p:txBody>
      </p:sp>
    </p:spTree>
    <p:extLst>
      <p:ext uri="{BB962C8B-B14F-4D97-AF65-F5344CB8AC3E}">
        <p14:creationId xmlns:p14="http://schemas.microsoft.com/office/powerpoint/2010/main" val="123446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Sophocle</a:t>
            </a:r>
            <a:r>
              <a:rPr lang="it-IT" sz="2800" dirty="0"/>
              <a:t>,</a:t>
            </a:r>
            <a:r>
              <a:rPr lang="it-IT" sz="2800" i="1" dirty="0"/>
              <a:t> </a:t>
            </a:r>
            <a:r>
              <a:rPr lang="it-IT" sz="2800" i="1" dirty="0" err="1"/>
              <a:t>Philoctète</a:t>
            </a:r>
            <a:endParaRPr lang="it-IT" sz="2800" dirty="0"/>
          </a:p>
        </p:txBody>
      </p:sp>
      <p:sp>
        <p:nvSpPr>
          <p:cNvPr id="3" name="Segnaposto contenuto 2"/>
          <p:cNvSpPr>
            <a:spLocks noGrp="1"/>
          </p:cNvSpPr>
          <p:nvPr>
            <p:ph idx="1"/>
          </p:nvPr>
        </p:nvSpPr>
        <p:spPr/>
        <p:txBody>
          <a:bodyPr>
            <a:normAutofit/>
          </a:bodyPr>
          <a:lstStyle/>
          <a:p>
            <a:pPr algn="just"/>
            <a:r>
              <a:rPr lang="it-IT" sz="2400" dirty="0" err="1"/>
              <a:t>Ulysse</a:t>
            </a:r>
            <a:r>
              <a:rPr lang="it-IT" sz="2400" dirty="0"/>
              <a:t> : “</a:t>
            </a:r>
            <a:r>
              <a:rPr lang="it-IT" sz="2400" dirty="0" err="1"/>
              <a:t>moi</a:t>
            </a:r>
            <a:r>
              <a:rPr lang="it-IT" sz="2400" dirty="0"/>
              <a:t> </a:t>
            </a:r>
            <a:r>
              <a:rPr lang="it-IT" sz="2400" dirty="0" err="1"/>
              <a:t>aussi</a:t>
            </a:r>
            <a:r>
              <a:rPr lang="it-IT" sz="2400" dirty="0"/>
              <a:t>, </a:t>
            </a:r>
            <a:r>
              <a:rPr lang="it-IT" sz="2400" dirty="0" err="1"/>
              <a:t>quand</a:t>
            </a:r>
            <a:r>
              <a:rPr lang="it-IT" sz="2400" dirty="0"/>
              <a:t> </a:t>
            </a:r>
            <a:r>
              <a:rPr lang="it-IT" sz="2400" dirty="0" err="1"/>
              <a:t>j’étais</a:t>
            </a:r>
            <a:r>
              <a:rPr lang="it-IT" sz="2400" dirty="0"/>
              <a:t> </a:t>
            </a:r>
            <a:r>
              <a:rPr lang="it-IT" sz="2400" dirty="0" err="1"/>
              <a:t>jeune</a:t>
            </a:r>
            <a:r>
              <a:rPr lang="it-IT" sz="2400" dirty="0"/>
              <a:t>, </a:t>
            </a:r>
            <a:r>
              <a:rPr lang="it-IT" sz="2400" dirty="0" err="1"/>
              <a:t>j’avais</a:t>
            </a:r>
            <a:r>
              <a:rPr lang="it-IT" sz="2400" dirty="0"/>
              <a:t> la langue </a:t>
            </a:r>
            <a:r>
              <a:rPr lang="it-IT" sz="2400" dirty="0" err="1"/>
              <a:t>inactive</a:t>
            </a:r>
            <a:r>
              <a:rPr lang="it-IT" sz="2400" dirty="0"/>
              <a:t> et le </a:t>
            </a:r>
            <a:r>
              <a:rPr lang="it-IT" sz="2400" dirty="0" err="1"/>
              <a:t>bras</a:t>
            </a:r>
            <a:r>
              <a:rPr lang="it-IT" sz="2400" dirty="0"/>
              <a:t> </a:t>
            </a:r>
            <a:r>
              <a:rPr lang="it-IT" sz="2400" dirty="0" err="1"/>
              <a:t>toujours</a:t>
            </a:r>
            <a:r>
              <a:rPr lang="it-IT" sz="2400" dirty="0"/>
              <a:t> </a:t>
            </a:r>
            <a:r>
              <a:rPr lang="it-IT" sz="2400" dirty="0" err="1"/>
              <a:t>actif</a:t>
            </a:r>
            <a:r>
              <a:rPr lang="it-IT" sz="2400" dirty="0"/>
              <a:t> ; </a:t>
            </a:r>
            <a:r>
              <a:rPr lang="it-IT" sz="2400" dirty="0" err="1"/>
              <a:t>aujourd’hui</a:t>
            </a:r>
            <a:r>
              <a:rPr lang="it-IT" sz="2400" dirty="0"/>
              <a:t>, à l’</a:t>
            </a:r>
            <a:r>
              <a:rPr lang="it-IT" sz="2400" dirty="0" err="1"/>
              <a:t>épreuve</a:t>
            </a:r>
            <a:r>
              <a:rPr lang="it-IT" sz="2400" dirty="0"/>
              <a:t> </a:t>
            </a:r>
            <a:r>
              <a:rPr lang="it-IT" sz="2400" dirty="0" err="1"/>
              <a:t>des</a:t>
            </a:r>
            <a:r>
              <a:rPr lang="it-IT" sz="2400" dirty="0"/>
              <a:t> </a:t>
            </a:r>
            <a:r>
              <a:rPr lang="it-IT" sz="2400" dirty="0" err="1"/>
              <a:t>faits</a:t>
            </a:r>
            <a:r>
              <a:rPr lang="it-IT" sz="2400" dirty="0"/>
              <a:t>, je </a:t>
            </a:r>
            <a:r>
              <a:rPr lang="it-IT" sz="2400" dirty="0" err="1"/>
              <a:t>vois</a:t>
            </a:r>
            <a:r>
              <a:rPr lang="it-IT" sz="2400" dirty="0"/>
              <a:t>, </a:t>
            </a:r>
            <a:r>
              <a:rPr lang="it-IT" sz="2400" dirty="0" err="1"/>
              <a:t>que</a:t>
            </a:r>
            <a:r>
              <a:rPr lang="it-IT" sz="2400" dirty="0"/>
              <a:t> </a:t>
            </a:r>
            <a:r>
              <a:rPr lang="it-IT" sz="2400" dirty="0" err="1"/>
              <a:t>chez</a:t>
            </a:r>
            <a:r>
              <a:rPr lang="it-IT" sz="2400" dirty="0"/>
              <a:t> </a:t>
            </a:r>
            <a:r>
              <a:rPr lang="it-IT" sz="2400" dirty="0" err="1"/>
              <a:t>les</a:t>
            </a:r>
            <a:r>
              <a:rPr lang="it-IT" sz="2400" dirty="0"/>
              <a:t> </a:t>
            </a:r>
            <a:r>
              <a:rPr lang="it-IT" sz="2400" dirty="0" err="1"/>
              <a:t>mortels</a:t>
            </a:r>
            <a:r>
              <a:rPr lang="it-IT" sz="2400" dirty="0"/>
              <a:t>, c’est la langue, non </a:t>
            </a:r>
            <a:r>
              <a:rPr lang="it-IT" sz="2400" dirty="0" err="1"/>
              <a:t>les</a:t>
            </a:r>
            <a:r>
              <a:rPr lang="it-IT" sz="2400" dirty="0"/>
              <a:t> </a:t>
            </a:r>
            <a:r>
              <a:rPr lang="it-IT" sz="2400" dirty="0" err="1"/>
              <a:t>actes</a:t>
            </a:r>
            <a:r>
              <a:rPr lang="it-IT" sz="2400" dirty="0"/>
              <a:t>, qui </a:t>
            </a:r>
            <a:r>
              <a:rPr lang="it-IT" sz="2400" dirty="0" err="1"/>
              <a:t>dirigent</a:t>
            </a:r>
            <a:r>
              <a:rPr lang="it-IT" sz="2400" dirty="0"/>
              <a:t> tout.” </a:t>
            </a:r>
            <a:r>
              <a:rPr lang="it-IT" sz="2400" dirty="0" err="1"/>
              <a:t>Sophocle</a:t>
            </a:r>
            <a:r>
              <a:rPr lang="it-IT" sz="2400" dirty="0"/>
              <a:t>,</a:t>
            </a:r>
            <a:r>
              <a:rPr lang="it-IT" sz="2400" i="1" dirty="0"/>
              <a:t> </a:t>
            </a:r>
            <a:r>
              <a:rPr lang="it-IT" sz="2400" i="1" dirty="0" err="1"/>
              <a:t>Philoctète</a:t>
            </a:r>
            <a:r>
              <a:rPr lang="it-IT" sz="2400" i="1" dirty="0"/>
              <a:t> </a:t>
            </a:r>
            <a:r>
              <a:rPr lang="it-IT" sz="2400" dirty="0"/>
              <a:t>v. 96-99</a:t>
            </a:r>
          </a:p>
        </p:txBody>
      </p:sp>
    </p:spTree>
    <p:extLst>
      <p:ext uri="{BB962C8B-B14F-4D97-AF65-F5344CB8AC3E}">
        <p14:creationId xmlns:p14="http://schemas.microsoft.com/office/powerpoint/2010/main" val="690934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Sophocle</a:t>
            </a:r>
            <a:r>
              <a:rPr lang="it-IT" sz="2800" dirty="0"/>
              <a:t>,</a:t>
            </a:r>
            <a:r>
              <a:rPr lang="it-IT" sz="2800" i="1" dirty="0"/>
              <a:t> </a:t>
            </a:r>
            <a:r>
              <a:rPr lang="it-IT" sz="2800" i="1" dirty="0" err="1"/>
              <a:t>Philoctète</a:t>
            </a:r>
            <a:endParaRPr lang="it-IT" sz="2800" dirty="0"/>
          </a:p>
        </p:txBody>
      </p:sp>
      <p:sp>
        <p:nvSpPr>
          <p:cNvPr id="3" name="Segnaposto contenuto 2"/>
          <p:cNvSpPr>
            <a:spLocks noGrp="1"/>
          </p:cNvSpPr>
          <p:nvPr>
            <p:ph idx="1"/>
          </p:nvPr>
        </p:nvSpPr>
        <p:spPr/>
        <p:txBody>
          <a:bodyPr>
            <a:normAutofit/>
          </a:bodyPr>
          <a:lstStyle/>
          <a:p>
            <a:pPr algn="just"/>
            <a:r>
              <a:rPr lang="fr-CA" sz="2400" dirty="0"/>
              <a:t>Avec un art très heureux, le poète a mis en opposition les deux caractères de </a:t>
            </a:r>
            <a:r>
              <a:rPr lang="fr-CA" sz="2400" dirty="0" err="1"/>
              <a:t>Néoptolème</a:t>
            </a:r>
            <a:r>
              <a:rPr lang="fr-CA" sz="2400" dirty="0"/>
              <a:t> et d'Ulysse. Le premier est un jeune héros, franc, généreux, capable de violence, incapable de fraude. Ulysse, cet homme vieilli dans les affaires, fin, rusé, prévoyant, maître dans l'art de la parole, tend au même but que </a:t>
            </a:r>
            <a:r>
              <a:rPr lang="fr-CA" sz="2400" dirty="0" err="1"/>
              <a:t>Néoptolème</a:t>
            </a:r>
            <a:r>
              <a:rPr lang="fr-CA" sz="2400" dirty="0"/>
              <a:t>, mais sans scrupule sur le choix des moyens. Et de ce contraste des caractères Sophocle a su tirer les effets les plus dramatiques</a:t>
            </a:r>
            <a:r>
              <a:rPr lang="it-IT" sz="2400" dirty="0"/>
              <a:t>.</a:t>
            </a:r>
          </a:p>
        </p:txBody>
      </p:sp>
    </p:spTree>
    <p:extLst>
      <p:ext uri="{BB962C8B-B14F-4D97-AF65-F5344CB8AC3E}">
        <p14:creationId xmlns:p14="http://schemas.microsoft.com/office/powerpoint/2010/main" val="389066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Perelman</a:t>
            </a:r>
            <a:r>
              <a:rPr lang="it-IT" sz="2800" dirty="0"/>
              <a:t> et </a:t>
            </a:r>
            <a:r>
              <a:rPr lang="it-IT" sz="2800" dirty="0" err="1"/>
              <a:t>Olbrechts-Tyteca</a:t>
            </a:r>
            <a:endParaRPr lang="it-IT" sz="2800" dirty="0"/>
          </a:p>
        </p:txBody>
      </p:sp>
      <p:sp>
        <p:nvSpPr>
          <p:cNvPr id="3" name="Segnaposto contenuto 2"/>
          <p:cNvSpPr>
            <a:spLocks noGrp="1"/>
          </p:cNvSpPr>
          <p:nvPr>
            <p:ph idx="1"/>
          </p:nvPr>
        </p:nvSpPr>
        <p:spPr/>
        <p:txBody>
          <a:bodyPr>
            <a:normAutofit/>
          </a:bodyPr>
          <a:lstStyle/>
          <a:p>
            <a:pPr algn="just"/>
            <a:r>
              <a:rPr lang="fr-CA" sz="2400" dirty="0"/>
              <a:t>les mêmes paroles produisent un tout autre effet, selon qui les prononce : le même langage, dit très justement Quintilien, est souvent libre chez tel orateur, insensé chez tel autre, arrogant chez un troisième.</a:t>
            </a:r>
          </a:p>
          <a:p>
            <a:r>
              <a:rPr lang="fr-CA" sz="2400" dirty="0"/>
              <a:t>C. </a:t>
            </a:r>
            <a:r>
              <a:rPr lang="fr-CA" sz="2400" dirty="0" err="1"/>
              <a:t>Perelman</a:t>
            </a:r>
            <a:r>
              <a:rPr lang="fr-CA" sz="2400" dirty="0"/>
              <a:t> et I. </a:t>
            </a:r>
            <a:r>
              <a:rPr lang="fr-CA" sz="2400" dirty="0" err="1"/>
              <a:t>Olbrechts-Tyteca</a:t>
            </a:r>
            <a:r>
              <a:rPr lang="fr-CA" sz="2400" dirty="0"/>
              <a:t>, </a:t>
            </a:r>
            <a:r>
              <a:rPr lang="fr-CA" sz="2400" i="1" dirty="0"/>
              <a:t>Traité de l’argumentation</a:t>
            </a:r>
            <a:r>
              <a:rPr lang="fr-CA" sz="2400" dirty="0"/>
              <a:t>, Bruxelles, Ed. de l’Université de Bruxelles, 5° éd., 2000, p. 429.</a:t>
            </a:r>
          </a:p>
        </p:txBody>
      </p:sp>
    </p:spTree>
    <p:extLst>
      <p:ext uri="{BB962C8B-B14F-4D97-AF65-F5344CB8AC3E}">
        <p14:creationId xmlns:p14="http://schemas.microsoft.com/office/powerpoint/2010/main" val="419966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
            </a:r>
            <a:br>
              <a:rPr lang="it-IT" sz="2800" dirty="0"/>
            </a:br>
            <a:r>
              <a:rPr lang="it-IT" sz="2800" dirty="0" err="1"/>
              <a:t>Émile</a:t>
            </a:r>
            <a:r>
              <a:rPr lang="it-IT" sz="2800" dirty="0"/>
              <a:t> </a:t>
            </a:r>
            <a:r>
              <a:rPr lang="it-IT" sz="2800" dirty="0" err="1"/>
              <a:t>Benveniste</a:t>
            </a:r>
            <a:r>
              <a:rPr lang="it-IT" sz="2800" dirty="0"/>
              <a:t/>
            </a:r>
            <a:br>
              <a:rPr lang="it-IT" sz="2800" dirty="0"/>
            </a:br>
            <a:endParaRPr lang="it-IT" sz="2800" dirty="0"/>
          </a:p>
        </p:txBody>
      </p:sp>
      <p:sp>
        <p:nvSpPr>
          <p:cNvPr id="3" name="Segnaposto contenuto 2"/>
          <p:cNvSpPr>
            <a:spLocks noGrp="1"/>
          </p:cNvSpPr>
          <p:nvPr>
            <p:ph idx="1"/>
          </p:nvPr>
        </p:nvSpPr>
        <p:spPr/>
        <p:txBody>
          <a:bodyPr>
            <a:normAutofit/>
          </a:bodyPr>
          <a:lstStyle/>
          <a:p>
            <a:pPr algn="just"/>
            <a:r>
              <a:rPr lang="fr-CA" sz="2400" dirty="0"/>
              <a:t>La figuration primordiale du </a:t>
            </a:r>
            <a:r>
              <a:rPr lang="fr-CA" sz="2400" i="1" dirty="0" err="1"/>
              <a:t>skeptron</a:t>
            </a:r>
            <a:r>
              <a:rPr lang="fr-CA" sz="2400" dirty="0"/>
              <a:t> nous parait être le bâton du messager. C’est l’attribut d’un itinérant, qui s’avance avec autorité, non pour agir mais pour parler. </a:t>
            </a:r>
            <a:r>
              <a:rPr lang="it-IT" sz="2400" dirty="0"/>
              <a:t>[...] </a:t>
            </a:r>
            <a:endParaRPr lang="fr-CA" sz="2400" dirty="0"/>
          </a:p>
          <a:p>
            <a:pPr algn="just"/>
            <a:r>
              <a:rPr lang="fr-CA" sz="2400" dirty="0"/>
              <a:t>Du fait qu’il est nécessaire au porteur d’un message, le </a:t>
            </a:r>
            <a:r>
              <a:rPr lang="fr-CA" sz="2400" i="1" dirty="0" err="1"/>
              <a:t>skeptron</a:t>
            </a:r>
            <a:r>
              <a:rPr lang="fr-CA" sz="2400" dirty="0"/>
              <a:t> devient comme un symbole de sa fonction et un signe mystique de légitimation. Dès lors, il qualifie le personnage qui porte la parole, personnage sacré, dont la mission est de transmettre le message d’autorité.</a:t>
            </a:r>
          </a:p>
          <a:p>
            <a:pPr algn="just"/>
            <a:r>
              <a:rPr lang="fr-FR" sz="2400" i="1" dirty="0"/>
              <a:t>Le vocabulaire des institutions indo-européennes, </a:t>
            </a:r>
            <a:r>
              <a:rPr lang="fr-FR" sz="2400" dirty="0"/>
              <a:t>2 vol.</a:t>
            </a:r>
            <a:r>
              <a:rPr lang="fr-FR" sz="2400" i="1" dirty="0"/>
              <a:t> </a:t>
            </a:r>
            <a:r>
              <a:rPr lang="fr-FR" sz="2400" dirty="0"/>
              <a:t>Paris, Les éditions de Minuit, 1969, </a:t>
            </a:r>
            <a:r>
              <a:rPr lang="fr-CA" sz="2400" dirty="0"/>
              <a:t>p. 32</a:t>
            </a:r>
          </a:p>
        </p:txBody>
      </p:sp>
    </p:spTree>
    <p:extLst>
      <p:ext uri="{BB962C8B-B14F-4D97-AF65-F5344CB8AC3E}">
        <p14:creationId xmlns:p14="http://schemas.microsoft.com/office/powerpoint/2010/main" val="120495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Humboldt</a:t>
            </a:r>
            <a:endParaRPr lang="it-IT" sz="2800" dirty="0"/>
          </a:p>
        </p:txBody>
      </p:sp>
      <p:sp>
        <p:nvSpPr>
          <p:cNvPr id="3" name="Segnaposto contenuto 2"/>
          <p:cNvSpPr>
            <a:spLocks noGrp="1"/>
          </p:cNvSpPr>
          <p:nvPr>
            <p:ph idx="1"/>
          </p:nvPr>
        </p:nvSpPr>
        <p:spPr/>
        <p:txBody>
          <a:bodyPr>
            <a:normAutofit/>
          </a:bodyPr>
          <a:lstStyle/>
          <a:p>
            <a:pPr algn="just"/>
            <a:r>
              <a:rPr lang="fr-CA" sz="2400" dirty="0"/>
              <a:t>Le mot n’est bien sur pas toute la langue, mais il en est pourtant la partie la plus importante, un peu comme l’individu dans le monde vivant.</a:t>
            </a:r>
          </a:p>
          <a:p>
            <a:pPr algn="just"/>
            <a:r>
              <a:rPr lang="fr-CA" sz="2400" dirty="0"/>
              <a:t>Humboldt </a:t>
            </a:r>
            <a:r>
              <a:rPr lang="fr-CA" sz="2400" dirty="0" err="1"/>
              <a:t>von</a:t>
            </a:r>
            <a:r>
              <a:rPr lang="fr-CA" sz="2400" dirty="0"/>
              <a:t> W., </a:t>
            </a:r>
            <a:r>
              <a:rPr lang="fr-CA" sz="2400" i="1" dirty="0"/>
              <a:t>Sur le caractère national des langues et autres écrits sur le langage</a:t>
            </a:r>
            <a:r>
              <a:rPr lang="fr-CA" sz="2400" dirty="0"/>
              <a:t>, traduit par, Paris, Seuil, 1820, 2000, p. 93.</a:t>
            </a:r>
          </a:p>
        </p:txBody>
      </p:sp>
    </p:spTree>
    <p:extLst>
      <p:ext uri="{BB962C8B-B14F-4D97-AF65-F5344CB8AC3E}">
        <p14:creationId xmlns:p14="http://schemas.microsoft.com/office/powerpoint/2010/main" val="26477869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TotalTime>
  <Words>1460</Words>
  <Application>Microsoft Macintosh PowerPoint</Application>
  <PresentationFormat>Presentazione su schermo (4:3)</PresentationFormat>
  <Paragraphs>106</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Observations hebdomadaires 3 mars 2021</vt:lpstr>
      <vt:lpstr>Observations hebdomadaires</vt:lpstr>
      <vt:lpstr>Observations hebdomadaires</vt:lpstr>
      <vt:lpstr>Lingua e Traduzione francese 3 a.a. 2020-2021 </vt:lpstr>
      <vt:lpstr>Sophocle, Philoctète</vt:lpstr>
      <vt:lpstr>Sophocle, Philoctète</vt:lpstr>
      <vt:lpstr>Perelman et Olbrechts-Tyteca</vt:lpstr>
      <vt:lpstr> Émile Benveniste </vt:lpstr>
      <vt:lpstr>Humboldt</vt:lpstr>
      <vt:lpstr>Le pouvoir des mots et de qui les énonce</vt:lpstr>
      <vt:lpstr>Langue, culture et pouvoir </vt:lpstr>
      <vt:lpstr>A propos de dire, des mots et de faire Lectures de base</vt:lpstr>
      <vt:lpstr>Presentazione di PowerPoint</vt:lpstr>
      <vt:lpstr>John Langshaw Austin </vt:lpstr>
      <vt:lpstr>John Langshaw Austin </vt:lpstr>
      <vt:lpstr>La performativité d’un terme</vt:lpstr>
      <vt:lpstr>« je décrète la mobilisation générale »</vt:lpstr>
      <vt:lpstr>La philosophie analytique et le langage   Benveniste 1963 </vt:lpstr>
      <vt:lpstr>Pierre Bourdieu  Ce que parler veut dire, Paris, Minuit, 1982</vt:lpstr>
      <vt:lpstr>Pierre Bourdieu  Ce que parler veut dire, Paris, Minuit, 1982</vt:lpstr>
      <vt:lpstr>Pierre Bourdieu  Fin 3 mars  Ce que parler veut dire, Paris, Minuit, 1982</vt:lpstr>
      <vt:lpstr>Remue-méninges 3 mars Comptine de Gianni Rodari</vt:lpstr>
      <vt:lpstr>Comptine de Gianni Rodari</vt:lpstr>
      <vt:lpstr> Remue-méninges 3 mars </vt:lpstr>
      <vt:lpstr> Remue-méninges 3 mars  (j’espère n’avoir rien oublié) </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nadine celotti</dc:creator>
  <cp:lastModifiedBy>nadine celotti</cp:lastModifiedBy>
  <cp:revision>10</cp:revision>
  <dcterms:created xsi:type="dcterms:W3CDTF">2021-03-04T09:38:45Z</dcterms:created>
  <dcterms:modified xsi:type="dcterms:W3CDTF">2021-03-04T11:04:04Z</dcterms:modified>
</cp:coreProperties>
</file>