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2" r:id="rId6"/>
    <p:sldId id="263" r:id="rId7"/>
    <p:sldId id="264" r:id="rId8"/>
    <p:sldId id="265" r:id="rId9"/>
    <p:sldId id="266" r:id="rId10"/>
    <p:sldId id="267" r:id="rId11"/>
    <p:sldId id="269" r:id="rId12"/>
    <p:sldId id="278" r:id="rId13"/>
    <p:sldId id="279" r:id="rId14"/>
    <p:sldId id="280" r:id="rId15"/>
    <p:sldId id="271" r:id="rId16"/>
    <p:sldId id="272" r:id="rId17"/>
    <p:sldId id="273" r:id="rId18"/>
    <p:sldId id="274" r:id="rId19"/>
    <p:sldId id="275" r:id="rId20"/>
    <p:sldId id="276" r:id="rId21"/>
    <p:sldId id="277" r:id="rId22"/>
    <p:sldId id="281" r:id="rId23"/>
    <p:sldId id="282" r:id="rId24"/>
    <p:sldId id="283" r:id="rId2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3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0368CE37-73D5-734E-AFFF-04F06C0265E9}" type="datetimeFigureOut">
              <a:rPr lang="it-IT" smtClean="0"/>
              <a:t>14/03/21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1608068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368CE37-73D5-734E-AFFF-04F06C0265E9}" type="datetimeFigureOut">
              <a:rPr lang="it-IT" smtClean="0"/>
              <a:t>14/03/21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1851064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368CE37-73D5-734E-AFFF-04F06C0265E9}" type="datetimeFigureOut">
              <a:rPr lang="it-IT" smtClean="0"/>
              <a:t>14/03/21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420961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368CE37-73D5-734E-AFFF-04F06C0265E9}" type="datetimeFigureOut">
              <a:rPr lang="it-IT" smtClean="0"/>
              <a:t>14/03/21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3003303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368CE37-73D5-734E-AFFF-04F06C0265E9}" type="datetimeFigureOut">
              <a:rPr lang="it-IT" smtClean="0"/>
              <a:t>14/03/21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3246518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0368CE37-73D5-734E-AFFF-04F06C0265E9}" type="datetimeFigureOut">
              <a:rPr lang="it-IT" smtClean="0"/>
              <a:t>14/03/21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2721795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0368CE37-73D5-734E-AFFF-04F06C0265E9}" type="datetimeFigureOut">
              <a:rPr lang="it-IT" smtClean="0"/>
              <a:t>14/03/21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570839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0368CE37-73D5-734E-AFFF-04F06C0265E9}" type="datetimeFigureOut">
              <a:rPr lang="it-IT" smtClean="0"/>
              <a:t>14/03/21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2150101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368CE37-73D5-734E-AFFF-04F06C0265E9}" type="datetimeFigureOut">
              <a:rPr lang="it-IT" smtClean="0"/>
              <a:t>14/03/21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611433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368CE37-73D5-734E-AFFF-04F06C0265E9}" type="datetimeFigureOut">
              <a:rPr lang="it-IT" smtClean="0"/>
              <a:t>14/03/21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9912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368CE37-73D5-734E-AFFF-04F06C0265E9}" type="datetimeFigureOut">
              <a:rPr lang="it-IT" smtClean="0"/>
              <a:t>14/03/21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8828AC47-2514-B54F-BF69-CCAF14E2EF6B}" type="slidenum">
              <a:rPr lang="fr-CA" smtClean="0"/>
              <a:t>‹n.›</a:t>
            </a:fld>
            <a:endParaRPr lang="fr-CA"/>
          </a:p>
        </p:txBody>
      </p:sp>
    </p:spTree>
    <p:extLst>
      <p:ext uri="{BB962C8B-B14F-4D97-AF65-F5344CB8AC3E}">
        <p14:creationId xmlns:p14="http://schemas.microsoft.com/office/powerpoint/2010/main" val="23948960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68CE37-73D5-734E-AFFF-04F06C0265E9}" type="datetimeFigureOut">
              <a:rPr lang="it-IT" smtClean="0"/>
              <a:t>14/03/21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28AC47-2514-B54F-BF69-CCAF14E2EF6B}" type="slidenum">
              <a:rPr lang="fr-CA" smtClean="0"/>
              <a:t>‹n.›</a:t>
            </a:fld>
            <a:endParaRPr lang="fr-CA"/>
          </a:p>
        </p:txBody>
      </p:sp>
    </p:spTree>
    <p:extLst>
      <p:ext uri="{BB962C8B-B14F-4D97-AF65-F5344CB8AC3E}">
        <p14:creationId xmlns:p14="http://schemas.microsoft.com/office/powerpoint/2010/main" val="1592448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mazon.fr/Lti-langue-du-III%C3%A8me-Reich/dp/2266135465/ref=as_li_ss_tl?ie=UTF8&amp;qid=1487264885&amp;sr=8-2&amp;keywords=klemperer&amp;linkCode=ll1&amp;tag=1000ideesdecu-21&amp;linkId=d8ef8e18890139993699ee901b19071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mazon.fr/Lti-langue-du-III%C3%A8me-Reich/dp/2266135465/ref=as_li_ss_tl?ie=UTF8&amp;qid=1487264885&amp;sr=8-2&amp;keywords=klemperer&amp;linkCode=ll1&amp;tag=1000ideesdecu-21&amp;linkId=d8ef8e18890139993699ee901b19071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br>
              <a:rPr lang="fr-CA" sz="2800" dirty="0" smtClean="0"/>
            </a:br>
            <a:r>
              <a:rPr lang="fr-CA" sz="2800" dirty="0" smtClean="0"/>
              <a:t>discrimination et sujet traduisant</a:t>
            </a:r>
            <a:endParaRPr lang="fr-CA" sz="2800" dirty="0"/>
          </a:p>
        </p:txBody>
      </p:sp>
      <p:sp>
        <p:nvSpPr>
          <p:cNvPr id="3" name="Segnaposto contenuto 2"/>
          <p:cNvSpPr>
            <a:spLocks noGrp="1"/>
          </p:cNvSpPr>
          <p:nvPr>
            <p:ph idx="1"/>
          </p:nvPr>
        </p:nvSpPr>
        <p:spPr/>
        <p:txBody>
          <a:bodyPr>
            <a:normAutofit/>
          </a:bodyPr>
          <a:lstStyle/>
          <a:p>
            <a:r>
              <a:rPr lang="it-IT" sz="2400" b="1" dirty="0" err="1"/>
              <a:t>Polémique</a:t>
            </a:r>
            <a:endParaRPr lang="it-IT" sz="2400" b="1" dirty="0"/>
          </a:p>
          <a:p>
            <a:r>
              <a:rPr lang="it-IT" sz="2400" b="1" dirty="0" err="1"/>
              <a:t>Trop</a:t>
            </a:r>
            <a:r>
              <a:rPr lang="it-IT" sz="2400" b="1" dirty="0"/>
              <a:t> </a:t>
            </a:r>
            <a:r>
              <a:rPr lang="it-IT" sz="2400" b="1" dirty="0" err="1"/>
              <a:t>blanche</a:t>
            </a:r>
            <a:r>
              <a:rPr lang="it-IT" sz="2400" b="1" dirty="0"/>
              <a:t> pour </a:t>
            </a:r>
            <a:r>
              <a:rPr lang="it-IT" sz="2400" b="1" dirty="0" err="1"/>
              <a:t>traduire</a:t>
            </a:r>
            <a:r>
              <a:rPr lang="it-IT" sz="2400" b="1" dirty="0"/>
              <a:t> une </a:t>
            </a:r>
            <a:r>
              <a:rPr lang="it-IT" sz="2400" b="1" dirty="0" err="1"/>
              <a:t>poétesse</a:t>
            </a:r>
            <a:r>
              <a:rPr lang="it-IT" sz="2400" b="1" dirty="0"/>
              <a:t> </a:t>
            </a:r>
            <a:r>
              <a:rPr lang="it-IT" sz="2400" b="1" dirty="0" err="1"/>
              <a:t>noire</a:t>
            </a:r>
            <a:r>
              <a:rPr lang="it-IT" sz="2400" b="1" dirty="0"/>
              <a:t> : </a:t>
            </a:r>
            <a:r>
              <a:rPr lang="it-IT" sz="2400" b="1" dirty="0" err="1"/>
              <a:t>aux</a:t>
            </a:r>
            <a:r>
              <a:rPr lang="it-IT" sz="2400" b="1" dirty="0"/>
              <a:t> </a:t>
            </a:r>
            <a:r>
              <a:rPr lang="it-IT" sz="2400" b="1" dirty="0" err="1"/>
              <a:t>Pays-Bas</a:t>
            </a:r>
            <a:r>
              <a:rPr lang="it-IT" sz="2400" b="1" dirty="0"/>
              <a:t>, l'</a:t>
            </a:r>
            <a:r>
              <a:rPr lang="it-IT" sz="2400" b="1" dirty="0" err="1"/>
              <a:t>antiracisme</a:t>
            </a:r>
            <a:r>
              <a:rPr lang="it-IT" sz="2400" b="1" dirty="0"/>
              <a:t> </a:t>
            </a:r>
            <a:r>
              <a:rPr lang="it-IT" sz="2400" b="1" dirty="0" err="1"/>
              <a:t>déraille</a:t>
            </a:r>
            <a:endParaRPr lang="it-IT" sz="2400" b="1" dirty="0"/>
          </a:p>
          <a:p>
            <a:pPr algn="just"/>
            <a:r>
              <a:rPr lang="fr-CA" sz="2400" dirty="0" smtClean="0"/>
              <a:t>Depuis </a:t>
            </a:r>
            <a:r>
              <a:rPr lang="fr-CA" sz="2400" dirty="0"/>
              <a:t>sa déclamation du 20 janvier à l’investiture de Joe </a:t>
            </a:r>
            <a:r>
              <a:rPr lang="fr-CA" sz="2400" dirty="0" err="1"/>
              <a:t>Biden</a:t>
            </a:r>
            <a:r>
              <a:rPr lang="fr-CA" sz="2400" dirty="0"/>
              <a:t>, Amanda </a:t>
            </a:r>
            <a:r>
              <a:rPr lang="fr-CA" sz="2400" dirty="0" err="1"/>
              <a:t>Gorman</a:t>
            </a:r>
            <a:r>
              <a:rPr lang="fr-CA" sz="2400" dirty="0"/>
              <a:t>, poétesse américaine de 22 ans, connaît une gloire internationale. Ses livres se vendent comme des petits pains avant même d’être sortis et son prochain recueil, qui comprendra le fameux poème du 20 janvier, </a:t>
            </a:r>
            <a:r>
              <a:rPr lang="fr-CA" sz="2400" i="1" dirty="0"/>
              <a:t>The Hill </a:t>
            </a:r>
            <a:r>
              <a:rPr lang="fr-CA" sz="2400" i="1" dirty="0" err="1"/>
              <a:t>we</a:t>
            </a:r>
            <a:r>
              <a:rPr lang="fr-CA" sz="2400" i="1" dirty="0"/>
              <a:t> </a:t>
            </a:r>
            <a:r>
              <a:rPr lang="fr-CA" sz="2400" i="1" dirty="0" err="1"/>
              <a:t>climb</a:t>
            </a:r>
            <a:r>
              <a:rPr lang="fr-CA" sz="2400" dirty="0"/>
              <a:t>, s’apprête à paraître en plusieurs langues. </a:t>
            </a:r>
            <a:endParaRPr lang="fr-CA" sz="2400" dirty="0" smtClean="0"/>
          </a:p>
          <a:p>
            <a:pPr algn="just"/>
            <a:r>
              <a:rPr lang="fr-CA" sz="2400" i="1" dirty="0" smtClean="0"/>
              <a:t>Marianne</a:t>
            </a:r>
            <a:r>
              <a:rPr lang="fr-CA" sz="2400" dirty="0" smtClean="0"/>
              <a:t> 3 mars 2021</a:t>
            </a:r>
            <a:endParaRPr lang="fr-CA" sz="2400" dirty="0"/>
          </a:p>
        </p:txBody>
      </p:sp>
    </p:spTree>
    <p:extLst>
      <p:ext uri="{BB962C8B-B14F-4D97-AF65-F5344CB8AC3E}">
        <p14:creationId xmlns:p14="http://schemas.microsoft.com/office/powerpoint/2010/main" val="4255944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it-IT" sz="2400" dirty="0" err="1"/>
              <a:t>qu’à</a:t>
            </a:r>
            <a:r>
              <a:rPr lang="it-IT" sz="2400" dirty="0"/>
              <a:t> la </a:t>
            </a:r>
            <a:r>
              <a:rPr lang="it-IT" sz="2400" dirty="0" err="1"/>
              <a:t>fraternisation</a:t>
            </a:r>
            <a:r>
              <a:rPr lang="it-IT" sz="2400" dirty="0"/>
              <a:t>, tu </a:t>
            </a:r>
            <a:r>
              <a:rPr lang="it-IT" sz="2400" dirty="0" err="1"/>
              <a:t>veux</a:t>
            </a:r>
            <a:r>
              <a:rPr lang="it-IT" sz="2400" dirty="0"/>
              <a:t> un </a:t>
            </a:r>
            <a:r>
              <a:rPr lang="it-IT" sz="2400" dirty="0" err="1"/>
              <a:t>seul</a:t>
            </a:r>
            <a:r>
              <a:rPr lang="it-IT" sz="2400" dirty="0"/>
              <a:t> </a:t>
            </a:r>
            <a:r>
              <a:rPr lang="it-IT" sz="2400" dirty="0" err="1"/>
              <a:t>poing</a:t>
            </a:r>
            <a:r>
              <a:rPr lang="it-IT" sz="2400" dirty="0"/>
              <a:t>, </a:t>
            </a:r>
            <a:r>
              <a:rPr lang="it-IT" sz="2400" dirty="0" err="1"/>
              <a:t>peut-être</a:t>
            </a:r>
            <a:r>
              <a:rPr lang="it-IT" sz="2400" dirty="0"/>
              <a:t> </a:t>
            </a:r>
            <a:r>
              <a:rPr lang="it-IT" sz="2400" dirty="0" err="1"/>
              <a:t>ta</a:t>
            </a:r>
            <a:r>
              <a:rPr lang="it-IT" sz="2400" dirty="0"/>
              <a:t> </a:t>
            </a:r>
            <a:r>
              <a:rPr lang="it-IT" sz="2400" dirty="0" err="1"/>
              <a:t>main</a:t>
            </a:r>
            <a:endParaRPr lang="it-IT" sz="2400" dirty="0"/>
          </a:p>
          <a:p>
            <a:r>
              <a:rPr lang="it-IT" sz="2400" dirty="0"/>
              <a:t>n’est-elle </a:t>
            </a:r>
            <a:r>
              <a:rPr lang="it-IT" sz="2400" dirty="0" err="1"/>
              <a:t>pas</a:t>
            </a:r>
            <a:r>
              <a:rPr lang="it-IT" sz="2400" dirty="0"/>
              <a:t> </a:t>
            </a:r>
            <a:r>
              <a:rPr lang="it-IT" sz="2400" dirty="0" err="1"/>
              <a:t>encore</a:t>
            </a:r>
            <a:r>
              <a:rPr lang="it-IT" sz="2400" dirty="0"/>
              <a:t> </a:t>
            </a:r>
            <a:r>
              <a:rPr lang="it-IT" sz="2400" dirty="0" err="1"/>
              <a:t>assez</a:t>
            </a:r>
            <a:r>
              <a:rPr lang="it-IT" sz="2400" dirty="0"/>
              <a:t> forte, </a:t>
            </a:r>
            <a:r>
              <a:rPr lang="it-IT" sz="2400" dirty="0" err="1"/>
              <a:t>peut-être</a:t>
            </a:r>
            <a:r>
              <a:rPr lang="it-IT" sz="2400" dirty="0"/>
              <a:t> te </a:t>
            </a:r>
            <a:r>
              <a:rPr lang="it-IT" sz="2400" dirty="0" err="1"/>
              <a:t>faudrait</a:t>
            </a:r>
            <a:r>
              <a:rPr lang="it-IT" sz="2400" dirty="0"/>
              <a:t>-il d’</a:t>
            </a:r>
            <a:r>
              <a:rPr lang="it-IT" sz="2400" dirty="0" err="1"/>
              <a:t>abord</a:t>
            </a:r>
            <a:r>
              <a:rPr lang="it-IT" sz="2400" dirty="0"/>
              <a:t> </a:t>
            </a:r>
            <a:r>
              <a:rPr lang="it-IT" sz="2400" dirty="0" err="1"/>
              <a:t>prendre</a:t>
            </a:r>
            <a:endParaRPr lang="it-IT" sz="2400" dirty="0"/>
          </a:p>
          <a:p>
            <a:r>
              <a:rPr lang="it-IT" sz="2400" dirty="0"/>
              <a:t>celle de l’</a:t>
            </a:r>
            <a:r>
              <a:rPr lang="it-IT" sz="2400" dirty="0" err="1"/>
              <a:t>autre</a:t>
            </a:r>
            <a:r>
              <a:rPr lang="it-IT" sz="2400" dirty="0"/>
              <a:t> en guise de </a:t>
            </a:r>
            <a:r>
              <a:rPr lang="it-IT" sz="2400" dirty="0" err="1"/>
              <a:t>réconciliation</a:t>
            </a:r>
            <a:r>
              <a:rPr lang="it-IT" sz="2400" dirty="0"/>
              <a:t>, </a:t>
            </a:r>
            <a:r>
              <a:rPr lang="it-IT" sz="2400" dirty="0" err="1"/>
              <a:t>réellement</a:t>
            </a:r>
            <a:r>
              <a:rPr lang="it-IT" sz="2400" dirty="0"/>
              <a:t> </a:t>
            </a:r>
            <a:r>
              <a:rPr lang="it-IT" sz="2400" dirty="0" err="1"/>
              <a:t>ressentir</a:t>
            </a:r>
            <a:r>
              <a:rPr lang="it-IT" sz="2400" dirty="0"/>
              <a:t> l’</a:t>
            </a:r>
            <a:r>
              <a:rPr lang="it-IT" sz="2400" dirty="0" err="1"/>
              <a:t>espoir</a:t>
            </a:r>
            <a:endParaRPr lang="it-IT" sz="2400" dirty="0"/>
          </a:p>
          <a:p>
            <a:r>
              <a:rPr lang="it-IT" sz="2400" dirty="0" err="1"/>
              <a:t>que</a:t>
            </a:r>
            <a:r>
              <a:rPr lang="it-IT" sz="2400" dirty="0"/>
              <a:t> tu </a:t>
            </a:r>
            <a:r>
              <a:rPr lang="it-IT" sz="2400" dirty="0" err="1"/>
              <a:t>fais</a:t>
            </a:r>
            <a:r>
              <a:rPr lang="it-IT" sz="2400" dirty="0"/>
              <a:t> </a:t>
            </a:r>
            <a:r>
              <a:rPr lang="it-IT" sz="2400" dirty="0" err="1"/>
              <a:t>quelque</a:t>
            </a:r>
            <a:r>
              <a:rPr lang="it-IT" sz="2400" dirty="0"/>
              <a:t> </a:t>
            </a:r>
            <a:r>
              <a:rPr lang="it-IT" sz="2400" dirty="0" err="1"/>
              <a:t>chose</a:t>
            </a:r>
            <a:r>
              <a:rPr lang="it-IT" sz="2400" dirty="0"/>
              <a:t> qui </a:t>
            </a:r>
            <a:r>
              <a:rPr lang="it-IT" sz="2400" dirty="0" err="1"/>
              <a:t>rendra</a:t>
            </a:r>
            <a:r>
              <a:rPr lang="it-IT" sz="2400" dirty="0"/>
              <a:t> le monde </a:t>
            </a:r>
            <a:r>
              <a:rPr lang="it-IT" sz="2400" dirty="0" err="1"/>
              <a:t>meilleur</a:t>
            </a:r>
            <a:r>
              <a:rPr lang="it-IT" sz="2400" dirty="0"/>
              <a:t>, sans pour </a:t>
            </a:r>
            <a:r>
              <a:rPr lang="it-IT" sz="2400" dirty="0" err="1"/>
              <a:t>autant</a:t>
            </a:r>
            <a:endParaRPr lang="it-IT" sz="2400" dirty="0"/>
          </a:p>
          <a:p>
            <a:r>
              <a:rPr lang="it-IT" sz="2400" dirty="0" err="1"/>
              <a:t>oublier</a:t>
            </a:r>
            <a:r>
              <a:rPr lang="it-IT" sz="2400" dirty="0"/>
              <a:t> ceci : se </a:t>
            </a:r>
            <a:r>
              <a:rPr lang="it-IT" sz="2400" dirty="0" err="1"/>
              <a:t>relever</a:t>
            </a:r>
            <a:r>
              <a:rPr lang="it-IT" sz="2400" dirty="0"/>
              <a:t> </a:t>
            </a:r>
            <a:r>
              <a:rPr lang="it-IT" sz="2400" dirty="0" err="1"/>
              <a:t>après</a:t>
            </a:r>
            <a:r>
              <a:rPr lang="it-IT" sz="2400" dirty="0"/>
              <a:t> s’</a:t>
            </a:r>
            <a:r>
              <a:rPr lang="it-IT" sz="2400" dirty="0" err="1"/>
              <a:t>être</a:t>
            </a:r>
            <a:r>
              <a:rPr lang="it-IT" sz="2400" dirty="0"/>
              <a:t> </a:t>
            </a:r>
            <a:r>
              <a:rPr lang="it-IT" sz="2400" dirty="0" err="1"/>
              <a:t>agenouillés</a:t>
            </a:r>
            <a:r>
              <a:rPr lang="it-IT" sz="2400" dirty="0"/>
              <a:t> et ensemble </a:t>
            </a:r>
            <a:r>
              <a:rPr lang="it-IT" sz="2400" dirty="0" err="1"/>
              <a:t>redresser</a:t>
            </a:r>
            <a:r>
              <a:rPr lang="it-IT" sz="2400" dirty="0"/>
              <a:t> le </a:t>
            </a:r>
            <a:r>
              <a:rPr lang="it-IT" sz="2400" dirty="0" err="1"/>
              <a:t>dos</a:t>
            </a:r>
            <a:r>
              <a:rPr lang="it-IT" sz="2400" dirty="0"/>
              <a:t>.</a:t>
            </a:r>
          </a:p>
          <a:p>
            <a:r>
              <a:rPr lang="it-IT" sz="2400" i="1" dirty="0" err="1"/>
              <a:t>Poème</a:t>
            </a:r>
            <a:r>
              <a:rPr lang="it-IT" sz="2400" i="1" dirty="0"/>
              <a:t> </a:t>
            </a:r>
            <a:r>
              <a:rPr lang="it-IT" sz="2400" i="1" dirty="0" err="1"/>
              <a:t>traduit</a:t>
            </a:r>
            <a:r>
              <a:rPr lang="it-IT" sz="2400" i="1" dirty="0"/>
              <a:t> </a:t>
            </a:r>
            <a:r>
              <a:rPr lang="it-IT" sz="2400" i="1" dirty="0" err="1"/>
              <a:t>du</a:t>
            </a:r>
            <a:r>
              <a:rPr lang="it-IT" sz="2400" i="1" dirty="0"/>
              <a:t> </a:t>
            </a:r>
            <a:r>
              <a:rPr lang="it-IT" sz="2400" i="1" dirty="0" err="1"/>
              <a:t>néerlandais</a:t>
            </a:r>
            <a:r>
              <a:rPr lang="it-IT" sz="2400" i="1" dirty="0"/>
              <a:t> par Daniel </a:t>
            </a:r>
            <a:r>
              <a:rPr lang="it-IT" sz="2400" i="1" dirty="0" err="1"/>
              <a:t>Cunin</a:t>
            </a:r>
            <a:endParaRPr lang="it-IT" sz="2400" dirty="0"/>
          </a:p>
          <a:p>
            <a:endParaRPr lang="fr-CA" sz="2400" dirty="0"/>
          </a:p>
        </p:txBody>
      </p:sp>
    </p:spTree>
    <p:extLst>
      <p:ext uri="{BB962C8B-B14F-4D97-AF65-F5344CB8AC3E}">
        <p14:creationId xmlns:p14="http://schemas.microsoft.com/office/powerpoint/2010/main" val="2841225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Rebaptiser les noms de rue</a:t>
            </a:r>
          </a:p>
        </p:txBody>
      </p:sp>
      <p:sp>
        <p:nvSpPr>
          <p:cNvPr id="3" name="Segnaposto contenuto 2"/>
          <p:cNvSpPr>
            <a:spLocks noGrp="1"/>
          </p:cNvSpPr>
          <p:nvPr>
            <p:ph idx="1"/>
          </p:nvPr>
        </p:nvSpPr>
        <p:spPr/>
        <p:txBody>
          <a:bodyPr>
            <a:normAutofit/>
          </a:bodyPr>
          <a:lstStyle/>
          <a:p>
            <a:r>
              <a:rPr lang="it-IT" sz="2400" b="1" dirty="0" err="1"/>
              <a:t>Féminiser</a:t>
            </a:r>
            <a:r>
              <a:rPr lang="it-IT" sz="2400" b="1" dirty="0"/>
              <a:t> la ville en </a:t>
            </a:r>
            <a:r>
              <a:rPr lang="it-IT" sz="2400" b="1" dirty="0" err="1"/>
              <a:t>rebaptisant</a:t>
            </a:r>
            <a:r>
              <a:rPr lang="it-IT" sz="2400" b="1" dirty="0"/>
              <a:t> </a:t>
            </a:r>
            <a:r>
              <a:rPr lang="it-IT" sz="2400" b="1" dirty="0" err="1"/>
              <a:t>les</a:t>
            </a:r>
            <a:r>
              <a:rPr lang="it-IT" sz="2400" b="1" dirty="0"/>
              <a:t> </a:t>
            </a:r>
            <a:r>
              <a:rPr lang="it-IT" sz="2400" b="1" dirty="0" err="1" smtClean="0"/>
              <a:t>rues</a:t>
            </a:r>
            <a:endParaRPr lang="it-IT" sz="2400" b="1" dirty="0" smtClean="0"/>
          </a:p>
          <a:p>
            <a:endParaRPr lang="it-IT" sz="2400" b="1" dirty="0"/>
          </a:p>
          <a:p>
            <a:pPr algn="just"/>
            <a:r>
              <a:rPr lang="it-IT" sz="2400" dirty="0" err="1"/>
              <a:t>Les</a:t>
            </a:r>
            <a:r>
              <a:rPr lang="it-IT" sz="2400" dirty="0"/>
              <a:t> femmes se </a:t>
            </a:r>
            <a:r>
              <a:rPr lang="it-IT" sz="2400" dirty="0" err="1"/>
              <a:t>réapproprient</a:t>
            </a:r>
            <a:r>
              <a:rPr lang="it-IT" sz="2400" dirty="0"/>
              <a:t> l’</a:t>
            </a:r>
            <a:r>
              <a:rPr lang="it-IT" sz="2400" dirty="0" err="1"/>
              <a:t>espace</a:t>
            </a:r>
            <a:r>
              <a:rPr lang="it-IT" sz="2400" dirty="0"/>
              <a:t> public. À </a:t>
            </a:r>
            <a:r>
              <a:rPr lang="it-IT" sz="2400" dirty="0" err="1"/>
              <a:t>Genève</a:t>
            </a:r>
            <a:r>
              <a:rPr lang="it-IT" sz="2400" dirty="0"/>
              <a:t>, l’</a:t>
            </a:r>
            <a:r>
              <a:rPr lang="it-IT" sz="2400" dirty="0" err="1"/>
              <a:t>association</a:t>
            </a:r>
            <a:r>
              <a:rPr lang="it-IT" sz="2400" dirty="0"/>
              <a:t> </a:t>
            </a:r>
            <a:r>
              <a:rPr lang="it-IT" sz="2400" dirty="0" err="1"/>
              <a:t>féministe</a:t>
            </a:r>
            <a:r>
              <a:rPr lang="it-IT" sz="2400" dirty="0"/>
              <a:t> L’</a:t>
            </a:r>
            <a:r>
              <a:rPr lang="it-IT" sz="2400" dirty="0" err="1"/>
              <a:t>Escouade</a:t>
            </a:r>
            <a:r>
              <a:rPr lang="it-IT" sz="2400" dirty="0"/>
              <a:t> a </a:t>
            </a:r>
            <a:r>
              <a:rPr lang="it-IT" sz="2400" dirty="0" err="1"/>
              <a:t>lancé</a:t>
            </a:r>
            <a:r>
              <a:rPr lang="it-IT" sz="2400" dirty="0"/>
              <a:t> le </a:t>
            </a:r>
            <a:r>
              <a:rPr lang="it-IT" sz="2400" dirty="0" err="1"/>
              <a:t>projet</a:t>
            </a:r>
            <a:r>
              <a:rPr lang="it-IT" sz="2400" dirty="0"/>
              <a:t> "100Elles*" </a:t>
            </a:r>
            <a:r>
              <a:rPr lang="it-IT" sz="2400" dirty="0" err="1"/>
              <a:t>avec</a:t>
            </a:r>
            <a:r>
              <a:rPr lang="it-IT" sz="2400" dirty="0"/>
              <a:t> </a:t>
            </a:r>
            <a:r>
              <a:rPr lang="it-IT" sz="2400" dirty="0" err="1"/>
              <a:t>l’aide</a:t>
            </a:r>
            <a:r>
              <a:rPr lang="it-IT" sz="2400" dirty="0"/>
              <a:t> d’</a:t>
            </a:r>
            <a:r>
              <a:rPr lang="it-IT" sz="2400" dirty="0" err="1"/>
              <a:t>historiennes</a:t>
            </a:r>
            <a:r>
              <a:rPr lang="it-IT" sz="2400" dirty="0"/>
              <a:t> et de la </a:t>
            </a:r>
            <a:r>
              <a:rPr lang="it-IT" sz="2400" dirty="0" err="1"/>
              <a:t>métropole</a:t>
            </a:r>
            <a:r>
              <a:rPr lang="it-IT" sz="2400" dirty="0"/>
              <a:t> </a:t>
            </a:r>
            <a:r>
              <a:rPr lang="it-IT" sz="2400" dirty="0" err="1"/>
              <a:t>suisse</a:t>
            </a:r>
            <a:r>
              <a:rPr lang="it-IT" sz="2400" dirty="0"/>
              <a:t>, </a:t>
            </a:r>
            <a:r>
              <a:rPr lang="it-IT" sz="2400" dirty="0" err="1"/>
              <a:t>afin</a:t>
            </a:r>
            <a:r>
              <a:rPr lang="it-IT" sz="2400" dirty="0"/>
              <a:t> de </a:t>
            </a:r>
            <a:r>
              <a:rPr lang="it-IT" sz="2400" dirty="0" err="1"/>
              <a:t>redonner</a:t>
            </a:r>
            <a:r>
              <a:rPr lang="it-IT" sz="2400" dirty="0"/>
              <a:t> </a:t>
            </a:r>
            <a:r>
              <a:rPr lang="it-IT" sz="2400" dirty="0" err="1"/>
              <a:t>aux</a:t>
            </a:r>
            <a:r>
              <a:rPr lang="it-IT" sz="2400" dirty="0"/>
              <a:t> femmes </a:t>
            </a:r>
            <a:r>
              <a:rPr lang="it-IT" sz="2400" dirty="0" err="1"/>
              <a:t>leur</a:t>
            </a:r>
            <a:r>
              <a:rPr lang="it-IT" sz="2400" dirty="0"/>
              <a:t> </a:t>
            </a:r>
            <a:r>
              <a:rPr lang="it-IT" sz="2400" dirty="0" err="1"/>
              <a:t>vraie</a:t>
            </a:r>
            <a:r>
              <a:rPr lang="it-IT" sz="2400" dirty="0"/>
              <a:t> </a:t>
            </a:r>
            <a:r>
              <a:rPr lang="it-IT" sz="2400" dirty="0" err="1"/>
              <a:t>place</a:t>
            </a:r>
            <a:r>
              <a:rPr lang="it-IT" sz="2400" dirty="0"/>
              <a:t> </a:t>
            </a:r>
            <a:r>
              <a:rPr lang="it-IT" sz="2400" dirty="0" err="1"/>
              <a:t>dans</a:t>
            </a:r>
            <a:r>
              <a:rPr lang="it-IT" sz="2400" dirty="0"/>
              <a:t> l’histoire de la ville</a:t>
            </a:r>
            <a:r>
              <a:rPr lang="it-IT" sz="2400" dirty="0" smtClean="0"/>
              <a:t>.</a:t>
            </a:r>
          </a:p>
          <a:p>
            <a:pPr algn="just"/>
            <a:r>
              <a:rPr lang="it-IT" sz="2400" dirty="0" smtClean="0"/>
              <a:t>France 24 </a:t>
            </a:r>
            <a:r>
              <a:rPr lang="mr-IN" sz="2400" dirty="0"/>
              <a:t>29/01/2021</a:t>
            </a:r>
            <a:endParaRPr lang="it-IT" sz="2400" dirty="0"/>
          </a:p>
          <a:p>
            <a:endParaRPr lang="fr-CA" sz="2400" dirty="0"/>
          </a:p>
        </p:txBody>
      </p:sp>
    </p:spTree>
    <p:extLst>
      <p:ext uri="{BB962C8B-B14F-4D97-AF65-F5344CB8AC3E}">
        <p14:creationId xmlns:p14="http://schemas.microsoft.com/office/powerpoint/2010/main" val="3423258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smtClean="0"/>
              <a:t>Rebaptiser un tunnel</a:t>
            </a:r>
            <a:endParaRPr lang="fr-CA" sz="2400" dirty="0"/>
          </a:p>
        </p:txBody>
      </p:sp>
      <p:sp>
        <p:nvSpPr>
          <p:cNvPr id="3" name="Segnaposto contenuto 2"/>
          <p:cNvSpPr>
            <a:spLocks noGrp="1"/>
          </p:cNvSpPr>
          <p:nvPr>
            <p:ph idx="1"/>
          </p:nvPr>
        </p:nvSpPr>
        <p:spPr/>
        <p:txBody>
          <a:bodyPr>
            <a:normAutofit fontScale="92500" lnSpcReduction="10000"/>
          </a:bodyPr>
          <a:lstStyle/>
          <a:p>
            <a:pPr algn="just"/>
            <a:r>
              <a:rPr lang="fr-CA" sz="2400" dirty="0"/>
              <a:t>Le plus long tunnel de Belgique, à Bruxelles, va être rebaptisé du nom de la chanteuse belge Annie Cordy, décédée en septembre dernier à 92 ans. </a:t>
            </a:r>
            <a:endParaRPr lang="fr-CA" sz="2400" dirty="0" smtClean="0"/>
          </a:p>
          <a:p>
            <a:pPr algn="just"/>
            <a:r>
              <a:rPr lang="fr-CA" sz="2400" dirty="0"/>
              <a:t>L'interprète de "Tata Yoyo" et de "La bonne du curé" l'a emporté devant 14 autres personnalités féminines, comme la résistante Andrée De </a:t>
            </a:r>
            <a:r>
              <a:rPr lang="fr-CA" sz="2400" dirty="0" err="1"/>
              <a:t>Jongh</a:t>
            </a:r>
            <a:r>
              <a:rPr lang="fr-CA" sz="2400" dirty="0"/>
              <a:t>, la romancière née à Bruxelles Marguerite Yourcenar, la juriste et féministe belge Marie </a:t>
            </a:r>
            <a:r>
              <a:rPr lang="fr-CA" sz="2400" dirty="0" err="1"/>
              <a:t>Popelin</a:t>
            </a:r>
            <a:r>
              <a:rPr lang="fr-CA" sz="2400" dirty="0"/>
              <a:t> et d'autres figures comme Marie Curie, Rosa </a:t>
            </a:r>
            <a:r>
              <a:rPr lang="fr-CA" sz="2400" dirty="0" err="1"/>
              <a:t>Parks</a:t>
            </a:r>
            <a:r>
              <a:rPr lang="fr-CA" sz="2400" dirty="0"/>
              <a:t> ou Simone Veil.  "C'est Annie Cordy qui se démarque clairement parmi les 15 candidates avec plus de 22% des votes", a souligné dans un communiqué Bruxelles Mobilité, à l'issue de ce scrutin.  </a:t>
            </a:r>
          </a:p>
          <a:p>
            <a:pPr algn="just"/>
            <a:endParaRPr lang="fr-CA" sz="2400" dirty="0" smtClean="0"/>
          </a:p>
          <a:p>
            <a:pPr algn="just"/>
            <a:r>
              <a:rPr lang="fr-CA" sz="2400" dirty="0" smtClean="0"/>
              <a:t>France Bleu 9 mars 2021</a:t>
            </a:r>
            <a:endParaRPr lang="fr-CA" sz="2400" dirty="0"/>
          </a:p>
        </p:txBody>
      </p:sp>
    </p:spTree>
    <p:extLst>
      <p:ext uri="{BB962C8B-B14F-4D97-AF65-F5344CB8AC3E}">
        <p14:creationId xmlns:p14="http://schemas.microsoft.com/office/powerpoint/2010/main" val="3649017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Rebaptiser un tunnel</a:t>
            </a:r>
          </a:p>
        </p:txBody>
      </p:sp>
      <p:sp>
        <p:nvSpPr>
          <p:cNvPr id="3" name="Segnaposto contenuto 2"/>
          <p:cNvSpPr>
            <a:spLocks noGrp="1"/>
          </p:cNvSpPr>
          <p:nvPr>
            <p:ph idx="1"/>
          </p:nvPr>
        </p:nvSpPr>
        <p:spPr/>
        <p:txBody>
          <a:bodyPr>
            <a:normAutofit/>
          </a:bodyPr>
          <a:lstStyle/>
          <a:p>
            <a:pPr algn="just"/>
            <a:r>
              <a:rPr lang="fr-CA" sz="2400" dirty="0"/>
              <a:t>Parmi les rues de la capitale belge qui portent le nom d'une personne, </a:t>
            </a:r>
            <a:r>
              <a:rPr lang="fr-CA" sz="2400" b="1" dirty="0"/>
              <a:t>à peine 6,1% portent le nom d'une femme et 93,9% celui d'un homme</a:t>
            </a:r>
            <a:r>
              <a:rPr lang="fr-CA" sz="2400" dirty="0"/>
              <a:t>, rappelle le service public bruxellois. Ce tunnel, connu pour ses bouchons, était jusqu'à présent nommé </a:t>
            </a:r>
            <a:r>
              <a:rPr lang="fr-CA" sz="2400" b="1" dirty="0"/>
              <a:t>"tunnel Léopold II"</a:t>
            </a:r>
            <a:r>
              <a:rPr lang="fr-CA" sz="2400" dirty="0"/>
              <a:t>, du nom de l'ex-roi, figure controversée du passé colonial de la Belgique.</a:t>
            </a:r>
          </a:p>
          <a:p>
            <a:endParaRPr lang="fr-CA" sz="2400" dirty="0"/>
          </a:p>
        </p:txBody>
      </p:sp>
    </p:spTree>
    <p:extLst>
      <p:ext uri="{BB962C8B-B14F-4D97-AF65-F5344CB8AC3E}">
        <p14:creationId xmlns:p14="http://schemas.microsoft.com/office/powerpoint/2010/main" val="3307528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Rebaptiser les noms de rue</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b="1" dirty="0"/>
              <a:t>Lorient. Et si </a:t>
            </a:r>
            <a:r>
              <a:rPr lang="it-IT" sz="2400" b="1" dirty="0" err="1"/>
              <a:t>davantage</a:t>
            </a:r>
            <a:r>
              <a:rPr lang="it-IT" sz="2400" b="1" dirty="0"/>
              <a:t> de </a:t>
            </a:r>
            <a:r>
              <a:rPr lang="it-IT" sz="2400" b="1" dirty="0" err="1"/>
              <a:t>rues</a:t>
            </a:r>
            <a:r>
              <a:rPr lang="it-IT" sz="2400" b="1" dirty="0"/>
              <a:t> </a:t>
            </a:r>
            <a:r>
              <a:rPr lang="it-IT" sz="2400" b="1" dirty="0" err="1"/>
              <a:t>portaient</a:t>
            </a:r>
            <a:r>
              <a:rPr lang="it-IT" sz="2400" b="1" dirty="0"/>
              <a:t> le </a:t>
            </a:r>
            <a:r>
              <a:rPr lang="it-IT" sz="2400" b="1" dirty="0" err="1"/>
              <a:t>nom</a:t>
            </a:r>
            <a:r>
              <a:rPr lang="it-IT" sz="2400" b="1" dirty="0"/>
              <a:t> de femmes ?</a:t>
            </a:r>
          </a:p>
          <a:p>
            <a:pPr algn="just"/>
            <a:r>
              <a:rPr lang="it-IT" sz="2400" dirty="0"/>
              <a:t>Ce </a:t>
            </a:r>
            <a:r>
              <a:rPr lang="it-IT" sz="2400" dirty="0" err="1"/>
              <a:t>samedi</a:t>
            </a:r>
            <a:r>
              <a:rPr lang="it-IT" sz="2400" dirty="0"/>
              <a:t> 6 </a:t>
            </a:r>
            <a:r>
              <a:rPr lang="it-IT" sz="2400" dirty="0" err="1"/>
              <a:t>mars</a:t>
            </a:r>
            <a:r>
              <a:rPr lang="it-IT" sz="2400" dirty="0"/>
              <a:t> 2021, à Lorient (</a:t>
            </a:r>
            <a:r>
              <a:rPr lang="it-IT" sz="2400" dirty="0" err="1"/>
              <a:t>Morbihan</a:t>
            </a:r>
            <a:r>
              <a:rPr lang="it-IT" sz="2400" dirty="0"/>
              <a:t>) se </a:t>
            </a:r>
            <a:r>
              <a:rPr lang="it-IT" sz="2400" dirty="0" err="1"/>
              <a:t>rassemblent</a:t>
            </a:r>
            <a:r>
              <a:rPr lang="it-IT" sz="2400" dirty="0"/>
              <a:t> </a:t>
            </a:r>
            <a:r>
              <a:rPr lang="it-IT" sz="2400" dirty="0" err="1"/>
              <a:t>syndicats</a:t>
            </a:r>
            <a:r>
              <a:rPr lang="it-IT" sz="2400" dirty="0"/>
              <a:t> et </a:t>
            </a:r>
            <a:r>
              <a:rPr lang="it-IT" sz="2400" dirty="0" err="1"/>
              <a:t>associations</a:t>
            </a:r>
            <a:r>
              <a:rPr lang="it-IT" sz="2400" dirty="0"/>
              <a:t> pour </a:t>
            </a:r>
            <a:r>
              <a:rPr lang="it-IT" sz="2400" dirty="0" err="1"/>
              <a:t>défendre</a:t>
            </a:r>
            <a:r>
              <a:rPr lang="it-IT" sz="2400" dirty="0"/>
              <a:t> </a:t>
            </a:r>
            <a:r>
              <a:rPr lang="it-IT" sz="2400" dirty="0" err="1"/>
              <a:t>les</a:t>
            </a:r>
            <a:r>
              <a:rPr lang="it-IT" sz="2400" dirty="0"/>
              <a:t> </a:t>
            </a:r>
            <a:r>
              <a:rPr lang="it-IT" sz="2400" dirty="0" err="1"/>
              <a:t>Droits</a:t>
            </a:r>
            <a:r>
              <a:rPr lang="it-IT" sz="2400" dirty="0"/>
              <a:t> </a:t>
            </a:r>
            <a:r>
              <a:rPr lang="it-IT" sz="2400" dirty="0" err="1"/>
              <a:t>des</a:t>
            </a:r>
            <a:r>
              <a:rPr lang="it-IT" sz="2400" dirty="0"/>
              <a:t> femmes. Un </a:t>
            </a:r>
            <a:r>
              <a:rPr lang="it-IT" sz="2400" dirty="0" err="1"/>
              <a:t>des</a:t>
            </a:r>
            <a:r>
              <a:rPr lang="it-IT" sz="2400" dirty="0"/>
              <a:t> </a:t>
            </a:r>
            <a:r>
              <a:rPr lang="it-IT" sz="2400" dirty="0" err="1"/>
              <a:t>combats</a:t>
            </a:r>
            <a:r>
              <a:rPr lang="it-IT" sz="2400" dirty="0"/>
              <a:t> </a:t>
            </a:r>
            <a:r>
              <a:rPr lang="it-IT" sz="2400" dirty="0" err="1"/>
              <a:t>qu’ils</a:t>
            </a:r>
            <a:r>
              <a:rPr lang="it-IT" sz="2400" dirty="0"/>
              <a:t> </a:t>
            </a:r>
            <a:r>
              <a:rPr lang="it-IT" sz="2400" dirty="0" err="1"/>
              <a:t>revendiquent</a:t>
            </a:r>
            <a:r>
              <a:rPr lang="it-IT" sz="2400" dirty="0"/>
              <a:t> : </a:t>
            </a:r>
            <a:r>
              <a:rPr lang="it-IT" sz="2400" dirty="0" err="1"/>
              <a:t>rebaptiser</a:t>
            </a:r>
            <a:r>
              <a:rPr lang="it-IT" sz="2400" dirty="0"/>
              <a:t> </a:t>
            </a:r>
            <a:r>
              <a:rPr lang="it-IT" sz="2400" dirty="0" err="1"/>
              <a:t>des</a:t>
            </a:r>
            <a:r>
              <a:rPr lang="it-IT" sz="2400" dirty="0"/>
              <a:t> </a:t>
            </a:r>
            <a:r>
              <a:rPr lang="it-IT" sz="2400" dirty="0" err="1"/>
              <a:t>rues</a:t>
            </a:r>
            <a:r>
              <a:rPr lang="it-IT" sz="2400" dirty="0"/>
              <a:t> </a:t>
            </a:r>
            <a:r>
              <a:rPr lang="it-IT" sz="2400" dirty="0" err="1"/>
              <a:t>lorientaises</a:t>
            </a:r>
            <a:r>
              <a:rPr lang="it-IT" sz="2400" dirty="0"/>
              <a:t> </a:t>
            </a:r>
            <a:r>
              <a:rPr lang="it-IT" sz="2400" dirty="0" err="1"/>
              <a:t>avec</a:t>
            </a:r>
            <a:r>
              <a:rPr lang="it-IT" sz="2400" dirty="0"/>
              <a:t> </a:t>
            </a:r>
            <a:r>
              <a:rPr lang="it-IT" sz="2400" dirty="0" err="1"/>
              <a:t>des</a:t>
            </a:r>
            <a:r>
              <a:rPr lang="it-IT" sz="2400" dirty="0"/>
              <a:t> </a:t>
            </a:r>
            <a:r>
              <a:rPr lang="it-IT" sz="2400" dirty="0" err="1"/>
              <a:t>noms</a:t>
            </a:r>
            <a:r>
              <a:rPr lang="it-IT" sz="2400" dirty="0"/>
              <a:t> de femmes.</a:t>
            </a:r>
          </a:p>
          <a:p>
            <a:endParaRPr lang="it-IT" sz="2400" dirty="0" smtClean="0"/>
          </a:p>
          <a:p>
            <a:pPr algn="just"/>
            <a:r>
              <a:rPr lang="it-IT" sz="2400" dirty="0" err="1" smtClean="0"/>
              <a:t>Leur</a:t>
            </a:r>
            <a:r>
              <a:rPr lang="it-IT" sz="2400" dirty="0" smtClean="0"/>
              <a:t> </a:t>
            </a:r>
            <a:r>
              <a:rPr lang="it-IT" sz="2400" dirty="0" err="1"/>
              <a:t>présence</a:t>
            </a:r>
            <a:r>
              <a:rPr lang="it-IT" sz="2400" dirty="0"/>
              <a:t> est </a:t>
            </a:r>
            <a:r>
              <a:rPr lang="it-IT" sz="2400" dirty="0" err="1"/>
              <a:t>inférieure</a:t>
            </a:r>
            <a:r>
              <a:rPr lang="it-IT" sz="2400" dirty="0"/>
              <a:t> à celle </a:t>
            </a:r>
            <a:r>
              <a:rPr lang="it-IT" sz="2400" dirty="0" err="1"/>
              <a:t>des</a:t>
            </a:r>
            <a:r>
              <a:rPr lang="it-IT" sz="2400" dirty="0"/>
              <a:t> </a:t>
            </a:r>
            <a:r>
              <a:rPr lang="it-IT" sz="2400" dirty="0" err="1"/>
              <a:t>hommes</a:t>
            </a:r>
            <a:r>
              <a:rPr lang="it-IT" sz="2400" dirty="0"/>
              <a:t> : 58 </a:t>
            </a:r>
            <a:r>
              <a:rPr lang="it-IT" sz="2400" dirty="0" err="1"/>
              <a:t>contre</a:t>
            </a:r>
            <a:r>
              <a:rPr lang="it-IT" sz="2400" dirty="0"/>
              <a:t> 677 </a:t>
            </a:r>
            <a:r>
              <a:rPr lang="it-IT" sz="2400" dirty="0" err="1"/>
              <a:t>rues</a:t>
            </a:r>
            <a:r>
              <a:rPr lang="it-IT" sz="2400" dirty="0"/>
              <a:t>. Un </a:t>
            </a:r>
            <a:r>
              <a:rPr lang="it-IT" sz="2400" dirty="0" err="1"/>
              <a:t>écart</a:t>
            </a:r>
            <a:r>
              <a:rPr lang="it-IT" sz="2400" dirty="0"/>
              <a:t> </a:t>
            </a:r>
            <a:r>
              <a:rPr lang="it-IT" sz="2400" dirty="0" err="1"/>
              <a:t>contesté</a:t>
            </a:r>
            <a:r>
              <a:rPr lang="it-IT" sz="2400" dirty="0"/>
              <a:t> par </a:t>
            </a:r>
            <a:r>
              <a:rPr lang="it-IT" sz="2400" dirty="0" err="1"/>
              <a:t>les</a:t>
            </a:r>
            <a:r>
              <a:rPr lang="it-IT" sz="2400" dirty="0"/>
              <a:t> </a:t>
            </a:r>
            <a:r>
              <a:rPr lang="it-IT" sz="2400" dirty="0" err="1"/>
              <a:t>organisations</a:t>
            </a:r>
            <a:r>
              <a:rPr lang="it-IT" sz="2400" dirty="0"/>
              <a:t> </a:t>
            </a:r>
            <a:r>
              <a:rPr lang="it-IT" sz="2400" dirty="0" err="1"/>
              <a:t>politiques</a:t>
            </a:r>
            <a:r>
              <a:rPr lang="it-IT" sz="2400" dirty="0"/>
              <a:t> et </a:t>
            </a:r>
            <a:r>
              <a:rPr lang="it-IT" sz="2400" dirty="0" err="1"/>
              <a:t>syndicales</a:t>
            </a:r>
            <a:r>
              <a:rPr lang="it-IT" sz="2400" dirty="0"/>
              <a:t>, qui </a:t>
            </a:r>
            <a:r>
              <a:rPr lang="it-IT" sz="2400" dirty="0" err="1"/>
              <a:t>réclament</a:t>
            </a:r>
            <a:r>
              <a:rPr lang="it-IT" sz="2400" dirty="0"/>
              <a:t> un </a:t>
            </a:r>
            <a:r>
              <a:rPr lang="it-IT" sz="2400" dirty="0" err="1"/>
              <a:t>nouveau</a:t>
            </a:r>
            <a:r>
              <a:rPr lang="it-IT" sz="2400" dirty="0"/>
              <a:t> </a:t>
            </a:r>
            <a:r>
              <a:rPr lang="it-IT" sz="2400" dirty="0" err="1"/>
              <a:t>baptême</a:t>
            </a:r>
            <a:r>
              <a:rPr lang="it-IT" sz="2400" dirty="0"/>
              <a:t> à </a:t>
            </a:r>
            <a:r>
              <a:rPr lang="it-IT" sz="2400" dirty="0" err="1"/>
              <a:t>certaines</a:t>
            </a:r>
            <a:r>
              <a:rPr lang="it-IT" sz="2400" dirty="0"/>
              <a:t> </a:t>
            </a:r>
            <a:r>
              <a:rPr lang="it-IT" sz="2400" dirty="0" err="1"/>
              <a:t>rues</a:t>
            </a:r>
            <a:r>
              <a:rPr lang="it-IT" sz="2400" dirty="0"/>
              <a:t>. Un </a:t>
            </a:r>
            <a:r>
              <a:rPr lang="it-IT" sz="2400" dirty="0" err="1"/>
              <a:t>avis</a:t>
            </a:r>
            <a:r>
              <a:rPr lang="it-IT" sz="2400" dirty="0"/>
              <a:t> </a:t>
            </a:r>
            <a:r>
              <a:rPr lang="it-IT" sz="2400" dirty="0" err="1"/>
              <a:t>partagé</a:t>
            </a:r>
            <a:r>
              <a:rPr lang="it-IT" sz="2400" dirty="0"/>
              <a:t> par </a:t>
            </a:r>
            <a:r>
              <a:rPr lang="it-IT" sz="2400" dirty="0" err="1"/>
              <a:t>Gaël</a:t>
            </a:r>
            <a:r>
              <a:rPr lang="it-IT" sz="2400" dirty="0"/>
              <a:t> </a:t>
            </a:r>
            <a:r>
              <a:rPr lang="it-IT" sz="2400" dirty="0" err="1"/>
              <a:t>Briand</a:t>
            </a:r>
            <a:r>
              <a:rPr lang="it-IT" sz="2400" dirty="0"/>
              <a:t>, </a:t>
            </a:r>
            <a:r>
              <a:rPr lang="it-IT" sz="2400" dirty="0" err="1"/>
              <a:t>élu</a:t>
            </a:r>
            <a:r>
              <a:rPr lang="it-IT" sz="2400" dirty="0"/>
              <a:t> UDB et </a:t>
            </a:r>
            <a:r>
              <a:rPr lang="it-IT" sz="2400" dirty="0" err="1"/>
              <a:t>conseiller</a:t>
            </a:r>
            <a:r>
              <a:rPr lang="it-IT" sz="2400" dirty="0"/>
              <a:t> </a:t>
            </a:r>
            <a:r>
              <a:rPr lang="it-IT" sz="2400" dirty="0" err="1"/>
              <a:t>municipal</a:t>
            </a:r>
            <a:r>
              <a:rPr lang="it-IT" sz="2400" dirty="0"/>
              <a:t> d’</a:t>
            </a:r>
            <a:r>
              <a:rPr lang="it-IT" sz="2400" dirty="0" err="1"/>
              <a:t>opposition</a:t>
            </a:r>
            <a:r>
              <a:rPr lang="it-IT" sz="2400" dirty="0"/>
              <a:t> </a:t>
            </a:r>
            <a:r>
              <a:rPr lang="it-IT" sz="2400" dirty="0" err="1"/>
              <a:t>dans</a:t>
            </a:r>
            <a:r>
              <a:rPr lang="it-IT" sz="2400" dirty="0"/>
              <a:t> le </a:t>
            </a:r>
            <a:r>
              <a:rPr lang="it-IT" sz="2400" dirty="0" err="1"/>
              <a:t>groupe</a:t>
            </a:r>
            <a:r>
              <a:rPr lang="it-IT" sz="2400" dirty="0"/>
              <a:t> Lorient en </a:t>
            </a:r>
            <a:r>
              <a:rPr lang="it-IT" sz="2400" dirty="0" err="1"/>
              <a:t>commun</a:t>
            </a:r>
            <a:r>
              <a:rPr lang="it-IT" sz="2400" dirty="0"/>
              <a:t> : «</a:t>
            </a:r>
            <a:r>
              <a:rPr lang="it-IT" sz="2400" b="1" dirty="0"/>
              <a:t> </a:t>
            </a:r>
            <a:r>
              <a:rPr lang="it-IT" sz="2400" b="1" dirty="0" err="1"/>
              <a:t>Symboliquement</a:t>
            </a:r>
            <a:r>
              <a:rPr lang="it-IT" sz="2400" b="1" dirty="0"/>
              <a:t>, </a:t>
            </a:r>
            <a:r>
              <a:rPr lang="it-IT" sz="2400" b="1" dirty="0" err="1"/>
              <a:t>rebaptiser</a:t>
            </a:r>
            <a:r>
              <a:rPr lang="it-IT" sz="2400" b="1" dirty="0"/>
              <a:t> </a:t>
            </a:r>
            <a:r>
              <a:rPr lang="it-IT" sz="2400" dirty="0"/>
              <a:t>une rue </a:t>
            </a:r>
            <a:r>
              <a:rPr lang="it-IT" sz="2400" dirty="0" err="1"/>
              <a:t>avec</a:t>
            </a:r>
            <a:r>
              <a:rPr lang="it-IT" sz="2400" dirty="0"/>
              <a:t> un </a:t>
            </a:r>
            <a:r>
              <a:rPr lang="it-IT" sz="2400" dirty="0" err="1"/>
              <a:t>nom</a:t>
            </a:r>
            <a:r>
              <a:rPr lang="it-IT" sz="2400" dirty="0"/>
              <a:t> de femme, </a:t>
            </a:r>
            <a:r>
              <a:rPr lang="it-IT" sz="2400" dirty="0" err="1"/>
              <a:t>montrerait</a:t>
            </a:r>
            <a:r>
              <a:rPr lang="it-IT" sz="2400" dirty="0"/>
              <a:t> la </a:t>
            </a:r>
            <a:r>
              <a:rPr lang="it-IT" sz="2400" dirty="0" err="1"/>
              <a:t>place</a:t>
            </a:r>
            <a:r>
              <a:rPr lang="it-IT" sz="2400" dirty="0"/>
              <a:t> </a:t>
            </a:r>
            <a:r>
              <a:rPr lang="it-IT" sz="2400" dirty="0" err="1"/>
              <a:t>qu’elle</a:t>
            </a:r>
            <a:r>
              <a:rPr lang="it-IT" sz="2400" dirty="0"/>
              <a:t> </a:t>
            </a:r>
            <a:r>
              <a:rPr lang="it-IT" sz="2400" dirty="0" err="1"/>
              <a:t>occupe</a:t>
            </a:r>
            <a:r>
              <a:rPr lang="it-IT" sz="2400" dirty="0"/>
              <a:t> </a:t>
            </a:r>
            <a:r>
              <a:rPr lang="it-IT" sz="2400" dirty="0" err="1"/>
              <a:t>dans</a:t>
            </a:r>
            <a:r>
              <a:rPr lang="it-IT" sz="2400" dirty="0"/>
              <a:t> la </a:t>
            </a:r>
            <a:r>
              <a:rPr lang="it-IT" sz="2400" dirty="0" err="1"/>
              <a:t>société</a:t>
            </a:r>
            <a:r>
              <a:rPr lang="it-IT" sz="2400" dirty="0"/>
              <a:t> ​ »</a:t>
            </a:r>
            <a:r>
              <a:rPr lang="it-IT" sz="2400" dirty="0" smtClean="0"/>
              <a:t>.</a:t>
            </a:r>
          </a:p>
          <a:p>
            <a:pPr algn="just"/>
            <a:r>
              <a:rPr lang="it-IT" sz="2400" i="1" dirty="0" err="1" smtClean="0"/>
              <a:t>Ouest</a:t>
            </a:r>
            <a:r>
              <a:rPr lang="it-IT" sz="2400" i="1" dirty="0" smtClean="0"/>
              <a:t> France </a:t>
            </a:r>
            <a:r>
              <a:rPr lang="it-IT" sz="2400" dirty="0" smtClean="0"/>
              <a:t>5 </a:t>
            </a:r>
            <a:r>
              <a:rPr lang="it-IT" sz="2400" dirty="0" err="1" smtClean="0"/>
              <a:t>mars</a:t>
            </a:r>
            <a:r>
              <a:rPr lang="it-IT" sz="2400" dirty="0" smtClean="0"/>
              <a:t> 2021</a:t>
            </a:r>
            <a:endParaRPr lang="fr-CA" sz="2400" dirty="0"/>
          </a:p>
        </p:txBody>
      </p:sp>
    </p:spTree>
    <p:extLst>
      <p:ext uri="{BB962C8B-B14F-4D97-AF65-F5344CB8AC3E}">
        <p14:creationId xmlns:p14="http://schemas.microsoft.com/office/powerpoint/2010/main" val="496848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fr-CA" sz="2400" dirty="0" smtClean="0"/>
              <a:t>Reprendre la lecture de J. </a:t>
            </a:r>
            <a:r>
              <a:rPr lang="fr-CA" sz="2400" dirty="0" err="1" smtClean="0"/>
              <a:t>Boutet</a:t>
            </a:r>
            <a:r>
              <a:rPr lang="fr-CA" sz="2400" dirty="0" smtClean="0"/>
              <a:t> au point de </a:t>
            </a:r>
            <a:r>
              <a:rPr lang="fr-FR" sz="2400" dirty="0"/>
              <a:t>Victor </a:t>
            </a:r>
            <a:r>
              <a:rPr lang="fr-FR" sz="2400" dirty="0" smtClean="0"/>
              <a:t>Klemperer: </a:t>
            </a:r>
          </a:p>
          <a:p>
            <a:pPr algn="just"/>
            <a:r>
              <a:rPr lang="fr-FR" sz="2400" dirty="0" smtClean="0"/>
              <a:t>Pouvoir propre des mots</a:t>
            </a:r>
            <a:endParaRPr lang="fr-CA" sz="2400" dirty="0"/>
          </a:p>
        </p:txBody>
      </p:sp>
    </p:spTree>
    <p:extLst>
      <p:ext uri="{BB962C8B-B14F-4D97-AF65-F5344CB8AC3E}">
        <p14:creationId xmlns:p14="http://schemas.microsoft.com/office/powerpoint/2010/main" val="2466862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Victor Klemperer</a:t>
            </a:r>
            <a:br>
              <a:rPr lang="fr-FR" sz="2800" dirty="0"/>
            </a:br>
            <a:r>
              <a:rPr lang="fr-FR" sz="2800" dirty="0"/>
              <a:t>1881-1960</a:t>
            </a:r>
            <a:endParaRPr lang="it-IT"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Universitaire romaniste, après l'arrivée des nazis au pouvoir, Klemperer se voit interdire le droit d'enseigner en raison de ses ascendances juives alors qu'il est converti depuis longtemps au protestantisme et baptisé, même s'il est à l'époque devenu athée. En avril 1935, il est mis à la retraite anticipée en tant que « non-Aryen »</a:t>
            </a:r>
          </a:p>
          <a:p>
            <a:r>
              <a:rPr lang="fr-FR" sz="2400" dirty="0"/>
              <a:t>Cette </a:t>
            </a:r>
            <a:r>
              <a:rPr lang="fr-FR" sz="2400" i="1" dirty="0"/>
              <a:t>langue du Troisième Reich</a:t>
            </a:r>
            <a:r>
              <a:rPr lang="fr-FR" sz="2400" dirty="0"/>
              <a:t>, Klemperer l'appelle </a:t>
            </a:r>
            <a:r>
              <a:rPr lang="fr-FR" sz="2400" i="1" dirty="0"/>
              <a:t>Lingua </a:t>
            </a:r>
            <a:r>
              <a:rPr lang="fr-FR" sz="2400" i="1" dirty="0" err="1"/>
              <a:t>Tertii</a:t>
            </a:r>
            <a:r>
              <a:rPr lang="fr-FR" sz="2400" i="1" dirty="0"/>
              <a:t> </a:t>
            </a:r>
            <a:r>
              <a:rPr lang="fr-FR" sz="2400" i="1" dirty="0" err="1"/>
              <a:t>Imperii</a:t>
            </a:r>
            <a:endParaRPr lang="fr-FR" sz="2400" i="1" dirty="0"/>
          </a:p>
          <a:p>
            <a:endParaRPr lang="fr-FR" sz="2400" i="1" dirty="0"/>
          </a:p>
          <a:p>
            <a:r>
              <a:rPr lang="it-IT" sz="2000" dirty="0"/>
              <a:t>Victor </a:t>
            </a:r>
            <a:r>
              <a:rPr lang="it-IT" sz="2000" dirty="0" err="1"/>
              <a:t>Klemperer</a:t>
            </a:r>
            <a:r>
              <a:rPr lang="it-IT" sz="2000" dirty="0"/>
              <a:t>, </a:t>
            </a:r>
            <a:r>
              <a:rPr lang="it-IT" sz="2000" i="1" dirty="0"/>
              <a:t>LTI, la langue </a:t>
            </a:r>
            <a:r>
              <a:rPr lang="it-IT" sz="2000" i="1" dirty="0" err="1"/>
              <a:t>du</a:t>
            </a:r>
            <a:r>
              <a:rPr lang="it-IT" sz="2000" i="1" dirty="0"/>
              <a:t> </a:t>
            </a:r>
            <a:r>
              <a:rPr lang="it-IT" sz="2000" i="1" dirty="0" err="1"/>
              <a:t>IIIe</a:t>
            </a:r>
            <a:r>
              <a:rPr lang="it-IT" sz="2000" i="1" dirty="0"/>
              <a:t> Reich. </a:t>
            </a:r>
            <a:r>
              <a:rPr lang="it-IT" sz="2000" i="1" dirty="0" err="1"/>
              <a:t>Carnets</a:t>
            </a:r>
            <a:r>
              <a:rPr lang="it-IT" sz="2000" i="1" dirty="0"/>
              <a:t> d’un </a:t>
            </a:r>
            <a:r>
              <a:rPr lang="it-IT" sz="2000" i="1" dirty="0" err="1"/>
              <a:t>philologue</a:t>
            </a:r>
            <a:r>
              <a:rPr lang="it-IT" sz="2000" dirty="0"/>
              <a:t>, Paris, Albin Michel, « Agora », 1996.</a:t>
            </a:r>
          </a:p>
          <a:p>
            <a:pPr algn="just"/>
            <a:r>
              <a:rPr lang="fr-FR" sz="2000" dirty="0"/>
              <a:t>Stan Neumann La Langue ne ment pas, film tiré des journaux de Victor Klemperer écrits de 1933 à 1945 avec de nombreux extraits du livre Langue du Troisième Reich : Carnets d'un philologue ; première diffusion Arte, novembre 2004.</a:t>
            </a:r>
            <a:endParaRPr lang="it-IT" sz="2000" dirty="0"/>
          </a:p>
        </p:txBody>
      </p:sp>
    </p:spTree>
    <p:extLst>
      <p:ext uri="{BB962C8B-B14F-4D97-AF65-F5344CB8AC3E}">
        <p14:creationId xmlns:p14="http://schemas.microsoft.com/office/powerpoint/2010/main" val="3904959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LTI, Lingua </a:t>
            </a:r>
            <a:r>
              <a:rPr lang="fr-FR" sz="2800" i="1" dirty="0" err="1"/>
              <a:t>Tertii</a:t>
            </a:r>
            <a:r>
              <a:rPr lang="fr-FR" sz="2800" i="1" dirty="0"/>
              <a:t> </a:t>
            </a:r>
            <a:r>
              <a:rPr lang="fr-FR" sz="2800" i="1" dirty="0" err="1"/>
              <a:t>Imperii</a:t>
            </a:r>
            <a:r>
              <a:rPr lang="fr-FR" sz="2800" i="1" dirty="0"/>
              <a:t>, la langue du IIIe Reich</a:t>
            </a:r>
            <a:endParaRPr lang="it-IT" sz="2800" dirty="0"/>
          </a:p>
        </p:txBody>
      </p:sp>
      <p:sp>
        <p:nvSpPr>
          <p:cNvPr id="3" name="Segnaposto contenuto 2"/>
          <p:cNvSpPr>
            <a:spLocks noGrp="1"/>
          </p:cNvSpPr>
          <p:nvPr>
            <p:ph idx="1"/>
          </p:nvPr>
        </p:nvSpPr>
        <p:spPr/>
        <p:txBody>
          <a:bodyPr>
            <a:normAutofit fontScale="70000" lnSpcReduction="20000"/>
          </a:bodyPr>
          <a:lstStyle/>
          <a:p>
            <a:pPr algn="just"/>
            <a:r>
              <a:rPr lang="fr-FR" dirty="0"/>
              <a:t>Le philosophe allemand Victor Klemperer s'attacha dès 1933 à l'étude de la langue et des mots employés par les nazis. En puisant à une multitude de sources (discours radiodiffusés d'Adolf Hitler ou de Joseph Paul Goebbels, faire-part de naissance et de décès, journaux, livres et brochures, conversations, etc.), il a pu examiner la destruction de l'esprit et de la culture allemands par la novlangue nazie. En tenant ainsi son journal, il accomplissait aussi un acte de résistance et de survie.</a:t>
            </a:r>
          </a:p>
          <a:p>
            <a:pPr algn="just"/>
            <a:r>
              <a:rPr lang="fr-FR" sz="2400" dirty="0"/>
              <a:t/>
            </a:r>
            <a:br>
              <a:rPr lang="fr-FR" sz="2400" dirty="0"/>
            </a:br>
            <a:r>
              <a:rPr lang="fr-FR" dirty="0"/>
              <a:t>En 1947, il tirera de son travail ce livre :</a:t>
            </a:r>
            <a:r>
              <a:rPr lang="fr-FR" i="1" dirty="0"/>
              <a:t> LTI, Lingua </a:t>
            </a:r>
            <a:r>
              <a:rPr lang="fr-FR" i="1" dirty="0" err="1"/>
              <a:t>Tertii</a:t>
            </a:r>
            <a:r>
              <a:rPr lang="fr-FR" i="1" dirty="0"/>
              <a:t> </a:t>
            </a:r>
            <a:r>
              <a:rPr lang="fr-FR" i="1" dirty="0" err="1"/>
              <a:t>Imperii</a:t>
            </a:r>
            <a:r>
              <a:rPr lang="fr-FR" i="1" dirty="0"/>
              <a:t>, la langue du IIIe Reich</a:t>
            </a:r>
            <a:r>
              <a:rPr lang="fr-FR" dirty="0"/>
              <a:t>, devenu la référence de toute réflexion sur le langage totalitaire. Sa lecture, à près de soixante-dix ans de distance, montre combien le monde contemporain a du mal à se guérir de cette langue contaminée, et qu'aucune langue n'est à l'abri de nouvelles manipulations.</a:t>
            </a:r>
            <a:endParaRPr lang="it-IT" sz="2400" dirty="0"/>
          </a:p>
        </p:txBody>
      </p:sp>
    </p:spTree>
    <p:extLst>
      <p:ext uri="{BB962C8B-B14F-4D97-AF65-F5344CB8AC3E}">
        <p14:creationId xmlns:p14="http://schemas.microsoft.com/office/powerpoint/2010/main" val="1492627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LTI, Lingua </a:t>
            </a:r>
            <a:r>
              <a:rPr lang="fr-FR" sz="2800" i="1" dirty="0" err="1"/>
              <a:t>Tertii</a:t>
            </a:r>
            <a:r>
              <a:rPr lang="fr-FR" sz="2800" i="1" dirty="0"/>
              <a:t> </a:t>
            </a:r>
            <a:r>
              <a:rPr lang="fr-FR" sz="2800" i="1" dirty="0" err="1"/>
              <a:t>Imperii</a:t>
            </a:r>
            <a:r>
              <a:rPr lang="fr-FR" sz="2800" i="1" dirty="0"/>
              <a:t>, la langue du IIIe Reich</a:t>
            </a:r>
            <a:endParaRPr lang="it-IT" sz="2800" dirty="0"/>
          </a:p>
        </p:txBody>
      </p:sp>
      <p:sp>
        <p:nvSpPr>
          <p:cNvPr id="3" name="Segnaposto contenuto 2"/>
          <p:cNvSpPr>
            <a:spLocks noGrp="1"/>
          </p:cNvSpPr>
          <p:nvPr>
            <p:ph idx="1"/>
          </p:nvPr>
        </p:nvSpPr>
        <p:spPr/>
        <p:txBody>
          <a:bodyPr>
            <a:normAutofit fontScale="70000" lnSpcReduction="20000"/>
          </a:bodyPr>
          <a:lstStyle/>
          <a:p>
            <a:pPr algn="just"/>
            <a:r>
              <a:rPr lang="fr-FR" b="1" dirty="0"/>
              <a:t>La langue du III</a:t>
            </a:r>
            <a:r>
              <a:rPr lang="fr-FR" b="1" baseline="30000" dirty="0"/>
              <a:t>e</a:t>
            </a:r>
            <a:r>
              <a:rPr lang="fr-FR" b="1" dirty="0"/>
              <a:t> Reich a altéré l’allemand</a:t>
            </a:r>
            <a:r>
              <a:rPr lang="fr-FR" dirty="0"/>
              <a:t>. Victor Klemperer montre à quel point le pouvoir nazi a travesti la parole : les altérations apportées à la langue allemande constituent même selon lui l’héritage le plus durable du régime national-socialiste. Parodiant les abréviations du Troisième Reich, la LTI est la langue d’un groupuscule qui, arrivé au le pouvoir, l’a imposée à la société tout entière. </a:t>
            </a:r>
            <a:r>
              <a:rPr lang="fr-FR" b="1" dirty="0"/>
              <a:t>Éminemment déclamatoire, elle supprime les différences entre l’oral et l’écrit, le public et le privé, afin de dissoudre l’individu dans la masse et de ne plus s’adresser qu’à celle-ci, la fanatiser et la mystifier. </a:t>
            </a:r>
            <a:r>
              <a:rPr lang="fr-FR" dirty="0"/>
              <a:t>« </a:t>
            </a:r>
            <a:r>
              <a:rPr lang="fr-FR" i="1" dirty="0"/>
              <a:t>Le hurlement remplace la parole, décrit Victor Klemperer, le cri se substitue au verbe. La langue n’est plus</a:t>
            </a:r>
            <a:r>
              <a:rPr lang="fr-FR" dirty="0"/>
              <a:t> » (</a:t>
            </a:r>
            <a:r>
              <a:rPr lang="fr-FR" u="sng" dirty="0">
                <a:hlinkClick r:id="rId2"/>
              </a:rPr>
              <a:t>LTI, la langue du III</a:t>
            </a:r>
            <a:r>
              <a:rPr lang="fr-FR" u="sng" baseline="30000" dirty="0">
                <a:hlinkClick r:id="rId2"/>
              </a:rPr>
              <a:t>e</a:t>
            </a:r>
            <a:r>
              <a:rPr lang="fr-FR" u="sng" dirty="0">
                <a:hlinkClick r:id="rId2"/>
              </a:rPr>
              <a:t> Reich</a:t>
            </a:r>
            <a:r>
              <a:rPr lang="fr-FR" dirty="0"/>
              <a:t>). </a:t>
            </a:r>
          </a:p>
          <a:p>
            <a:pPr algn="just"/>
            <a:r>
              <a:rPr lang="it-IT" sz="2000" dirty="0"/>
              <a:t>https://1000-idees-de-culture-generale.fr/lti-klemperer/</a:t>
            </a:r>
          </a:p>
        </p:txBody>
      </p:sp>
    </p:spTree>
    <p:extLst>
      <p:ext uri="{BB962C8B-B14F-4D97-AF65-F5344CB8AC3E}">
        <p14:creationId xmlns:p14="http://schemas.microsoft.com/office/powerpoint/2010/main" val="1398033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LTI, Lingua </a:t>
            </a:r>
            <a:r>
              <a:rPr lang="fr-FR" sz="2800" i="1" dirty="0" err="1"/>
              <a:t>Tertii</a:t>
            </a:r>
            <a:r>
              <a:rPr lang="fr-FR" sz="2800" i="1" dirty="0"/>
              <a:t> </a:t>
            </a:r>
            <a:r>
              <a:rPr lang="fr-FR" sz="2800" i="1" dirty="0" err="1"/>
              <a:t>Imperii</a:t>
            </a:r>
            <a:r>
              <a:rPr lang="fr-FR" sz="2800" i="1" dirty="0"/>
              <a:t>, la langue du IIIe Reich</a:t>
            </a:r>
            <a:endParaRPr lang="it-IT" sz="2800" dirty="0"/>
          </a:p>
        </p:txBody>
      </p:sp>
      <p:sp>
        <p:nvSpPr>
          <p:cNvPr id="3" name="Segnaposto contenuto 2"/>
          <p:cNvSpPr>
            <a:spLocks noGrp="1"/>
          </p:cNvSpPr>
          <p:nvPr>
            <p:ph idx="1"/>
          </p:nvPr>
        </p:nvSpPr>
        <p:spPr/>
        <p:txBody>
          <a:bodyPr>
            <a:normAutofit fontScale="85000" lnSpcReduction="20000"/>
          </a:bodyPr>
          <a:lstStyle/>
          <a:p>
            <a:pPr algn="just"/>
            <a:r>
              <a:rPr lang="fr-FR" b="1" dirty="0"/>
              <a:t>La langue du III</a:t>
            </a:r>
            <a:r>
              <a:rPr lang="fr-FR" b="1" baseline="30000" dirty="0"/>
              <a:t>e</a:t>
            </a:r>
            <a:r>
              <a:rPr lang="fr-FR" b="1" dirty="0"/>
              <a:t> Reich sert une propagande totalitaire</a:t>
            </a:r>
            <a:r>
              <a:rPr lang="fr-FR" dirty="0"/>
              <a:t>. Pour Victor Klemperer, la LTI a contribué à propager l’idéologie nazie parce qu’elle est l’instrument idoine d’une rhétorique dont les phrases et les symboles privilégient les sensations et les sentiments par rapport à la rationalité. Ainsi, Hitler s’en est servi pour obtenir la fidélité des masses populaires en matraquant des idées simplistes fondées sur le mépris et l’épouvante. La LTI lui a permis, en particulier, de leur faire intérioriser la discrimination raciale grâce à la répétition du substantif singulier « </a:t>
            </a:r>
            <a:r>
              <a:rPr lang="fr-FR" i="1" dirty="0"/>
              <a:t>le Juif</a:t>
            </a:r>
            <a:r>
              <a:rPr lang="fr-FR" dirty="0"/>
              <a:t> » et du préfixe « </a:t>
            </a:r>
            <a:r>
              <a:rPr lang="fr-FR" i="1" dirty="0"/>
              <a:t>judéo</a:t>
            </a:r>
            <a:r>
              <a:rPr lang="fr-FR" dirty="0"/>
              <a:t> ». </a:t>
            </a:r>
            <a:endParaRPr lang="it-IT" sz="2400" dirty="0"/>
          </a:p>
        </p:txBody>
      </p:sp>
    </p:spTree>
    <p:extLst>
      <p:ext uri="{BB962C8B-B14F-4D97-AF65-F5344CB8AC3E}">
        <p14:creationId xmlns:p14="http://schemas.microsoft.com/office/powerpoint/2010/main" val="176116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pPr algn="just"/>
            <a:r>
              <a:rPr lang="it-IT" sz="2400" dirty="0" err="1" smtClean="0"/>
              <a:t>Aux</a:t>
            </a:r>
            <a:r>
              <a:rPr lang="it-IT" sz="2400" dirty="0" smtClean="0"/>
              <a:t> </a:t>
            </a:r>
            <a:r>
              <a:rPr lang="it-IT" sz="2400" dirty="0" err="1"/>
              <a:t>Pays-Bas</a:t>
            </a:r>
            <a:r>
              <a:rPr lang="it-IT" sz="2400" dirty="0"/>
              <a:t>, c’est </a:t>
            </a:r>
            <a:r>
              <a:rPr lang="it-IT" sz="2400" dirty="0" err="1"/>
              <a:t>Marieke</a:t>
            </a:r>
            <a:r>
              <a:rPr lang="it-IT" sz="2400" dirty="0"/>
              <a:t> Lucas </a:t>
            </a:r>
            <a:r>
              <a:rPr lang="it-IT" sz="2400" dirty="0" err="1"/>
              <a:t>Rijneveld</a:t>
            </a:r>
            <a:r>
              <a:rPr lang="it-IT" sz="2400" dirty="0"/>
              <a:t>, </a:t>
            </a:r>
            <a:r>
              <a:rPr lang="it-IT" sz="2400" dirty="0" err="1"/>
              <a:t>auteure</a:t>
            </a:r>
            <a:r>
              <a:rPr lang="it-IT" sz="2400" dirty="0"/>
              <a:t> et </a:t>
            </a:r>
            <a:r>
              <a:rPr lang="it-IT" sz="2400" dirty="0" err="1"/>
              <a:t>également</a:t>
            </a:r>
            <a:r>
              <a:rPr lang="it-IT" sz="2400" dirty="0"/>
              <a:t> </a:t>
            </a:r>
            <a:r>
              <a:rPr lang="it-IT" sz="2400" dirty="0" err="1"/>
              <a:t>poétesse</a:t>
            </a:r>
            <a:r>
              <a:rPr lang="it-IT" sz="2400" dirty="0"/>
              <a:t>, </a:t>
            </a:r>
            <a:r>
              <a:rPr lang="it-IT" sz="2400" dirty="0" err="1"/>
              <a:t>lauréate</a:t>
            </a:r>
            <a:r>
              <a:rPr lang="it-IT" sz="2400" dirty="0"/>
              <a:t> de l’International Man </a:t>
            </a:r>
            <a:r>
              <a:rPr lang="it-IT" sz="2400" dirty="0" err="1"/>
              <a:t>Booker</a:t>
            </a:r>
            <a:r>
              <a:rPr lang="it-IT" sz="2400" dirty="0"/>
              <a:t> </a:t>
            </a:r>
            <a:r>
              <a:rPr lang="it-IT" sz="2400" dirty="0" err="1"/>
              <a:t>Prize</a:t>
            </a:r>
            <a:r>
              <a:rPr lang="it-IT" sz="2400" dirty="0"/>
              <a:t> pour son premier </a:t>
            </a:r>
            <a:r>
              <a:rPr lang="it-IT" sz="2400" dirty="0" err="1"/>
              <a:t>roman</a:t>
            </a:r>
            <a:r>
              <a:rPr lang="it-IT" sz="2400" dirty="0"/>
              <a:t> </a:t>
            </a:r>
            <a:r>
              <a:rPr lang="it-IT" sz="2400" i="1" dirty="0"/>
              <a:t>Qui </a:t>
            </a:r>
            <a:r>
              <a:rPr lang="it-IT" sz="2400" i="1" dirty="0" err="1"/>
              <a:t>sème</a:t>
            </a:r>
            <a:r>
              <a:rPr lang="it-IT" sz="2400" i="1" dirty="0"/>
              <a:t> le </a:t>
            </a:r>
            <a:r>
              <a:rPr lang="it-IT" sz="2400" i="1" dirty="0" err="1"/>
              <a:t>vent</a:t>
            </a:r>
            <a:r>
              <a:rPr lang="it-IT" sz="2400" i="1" dirty="0"/>
              <a:t> </a:t>
            </a:r>
            <a:r>
              <a:rPr lang="it-IT" sz="2400" dirty="0"/>
              <a:t>qui s’est vu </a:t>
            </a:r>
            <a:r>
              <a:rPr lang="it-IT" sz="2400" dirty="0" err="1"/>
              <a:t>confier</a:t>
            </a:r>
            <a:r>
              <a:rPr lang="it-IT" sz="2400" dirty="0"/>
              <a:t> la </a:t>
            </a:r>
            <a:r>
              <a:rPr lang="it-IT" sz="2400" dirty="0" err="1"/>
              <a:t>mission</a:t>
            </a:r>
            <a:r>
              <a:rPr lang="it-IT" sz="2400" dirty="0"/>
              <a:t> de le </a:t>
            </a:r>
            <a:r>
              <a:rPr lang="it-IT" sz="2400" dirty="0" err="1"/>
              <a:t>traduire</a:t>
            </a:r>
            <a:r>
              <a:rPr lang="it-IT" sz="2400" dirty="0"/>
              <a:t> en </a:t>
            </a:r>
            <a:r>
              <a:rPr lang="it-IT" sz="2400" dirty="0" err="1"/>
              <a:t>néerlandais</a:t>
            </a:r>
            <a:r>
              <a:rPr lang="it-IT" sz="2400" dirty="0"/>
              <a:t> </a:t>
            </a:r>
            <a:r>
              <a:rPr lang="it-IT" sz="2400" dirty="0" err="1"/>
              <a:t>dans</a:t>
            </a:r>
            <a:r>
              <a:rPr lang="it-IT" sz="2400" dirty="0"/>
              <a:t> le </a:t>
            </a:r>
            <a:r>
              <a:rPr lang="it-IT" sz="2400" dirty="0" err="1"/>
              <a:t>cadre</a:t>
            </a:r>
            <a:r>
              <a:rPr lang="it-IT" sz="2400" dirty="0"/>
              <a:t> de la </a:t>
            </a:r>
            <a:r>
              <a:rPr lang="it-IT" sz="2400" dirty="0" err="1"/>
              <a:t>publication</a:t>
            </a:r>
            <a:r>
              <a:rPr lang="it-IT" sz="2400" dirty="0"/>
              <a:t> d’un </a:t>
            </a:r>
            <a:r>
              <a:rPr lang="it-IT" sz="2400" dirty="0" err="1"/>
              <a:t>recueil</a:t>
            </a:r>
            <a:r>
              <a:rPr lang="it-IT" sz="2400" dirty="0"/>
              <a:t> à </a:t>
            </a:r>
            <a:r>
              <a:rPr lang="it-IT" sz="2400" dirty="0" err="1"/>
              <a:t>paraître</a:t>
            </a:r>
            <a:r>
              <a:rPr lang="it-IT" sz="2400" dirty="0"/>
              <a:t> le 20 </a:t>
            </a:r>
            <a:r>
              <a:rPr lang="it-IT" sz="2400" dirty="0" err="1"/>
              <a:t>mars</a:t>
            </a:r>
            <a:r>
              <a:rPr lang="it-IT" sz="2400" dirty="0"/>
              <a:t> </a:t>
            </a:r>
            <a:r>
              <a:rPr lang="it-IT" sz="2400" dirty="0" err="1"/>
              <a:t>prochain</a:t>
            </a:r>
            <a:r>
              <a:rPr lang="it-IT" sz="2400" dirty="0"/>
              <a:t>. Elle s’en </a:t>
            </a:r>
            <a:r>
              <a:rPr lang="it-IT" sz="2400" dirty="0" err="1"/>
              <a:t>était</a:t>
            </a:r>
            <a:r>
              <a:rPr lang="it-IT" sz="2400" dirty="0"/>
              <a:t> </a:t>
            </a:r>
            <a:r>
              <a:rPr lang="it-IT" sz="2400" dirty="0" err="1"/>
              <a:t>réjouie</a:t>
            </a:r>
            <a:r>
              <a:rPr lang="it-IT" sz="2400" dirty="0"/>
              <a:t> le 23 </a:t>
            </a:r>
            <a:r>
              <a:rPr lang="it-IT" sz="2400" dirty="0" err="1"/>
              <a:t>février</a:t>
            </a:r>
            <a:r>
              <a:rPr lang="it-IT" sz="2400" dirty="0"/>
              <a:t> </a:t>
            </a:r>
            <a:r>
              <a:rPr lang="it-IT" sz="2400" dirty="0" err="1"/>
              <a:t>sur</a:t>
            </a:r>
            <a:r>
              <a:rPr lang="it-IT" sz="2400" dirty="0"/>
              <a:t> </a:t>
            </a:r>
            <a:r>
              <a:rPr lang="it-IT" sz="2400" dirty="0" err="1"/>
              <a:t>les</a:t>
            </a:r>
            <a:r>
              <a:rPr lang="it-IT" sz="2400" dirty="0"/>
              <a:t> </a:t>
            </a:r>
            <a:r>
              <a:rPr lang="it-IT" sz="2400" dirty="0" err="1"/>
              <a:t>réseaux</a:t>
            </a:r>
            <a:r>
              <a:rPr lang="it-IT" sz="2400" dirty="0"/>
              <a:t> </a:t>
            </a:r>
            <a:r>
              <a:rPr lang="it-IT" sz="2400" dirty="0" err="1"/>
              <a:t>sociaux</a:t>
            </a:r>
            <a:r>
              <a:rPr lang="it-IT" sz="2400" dirty="0"/>
              <a:t>, </a:t>
            </a:r>
            <a:r>
              <a:rPr lang="it-IT" sz="2400" dirty="0" err="1"/>
              <a:t>jusqu’à</a:t>
            </a:r>
            <a:r>
              <a:rPr lang="it-IT" sz="2400" dirty="0"/>
              <a:t> ce </a:t>
            </a:r>
            <a:r>
              <a:rPr lang="it-IT" sz="2400" dirty="0" err="1"/>
              <a:t>que</a:t>
            </a:r>
            <a:r>
              <a:rPr lang="it-IT" sz="2400" dirty="0"/>
              <a:t> la </a:t>
            </a:r>
            <a:r>
              <a:rPr lang="it-IT" sz="2400" dirty="0" err="1"/>
              <a:t>pression</a:t>
            </a:r>
            <a:r>
              <a:rPr lang="it-IT" sz="2400" dirty="0"/>
              <a:t> d’une </a:t>
            </a:r>
            <a:r>
              <a:rPr lang="it-IT" sz="2400" dirty="0" err="1"/>
              <a:t>intersectionnalité</a:t>
            </a:r>
            <a:r>
              <a:rPr lang="it-IT" sz="2400" dirty="0"/>
              <a:t> </a:t>
            </a:r>
            <a:r>
              <a:rPr lang="it-IT" sz="2400" dirty="0" err="1"/>
              <a:t>version</a:t>
            </a:r>
            <a:r>
              <a:rPr lang="it-IT" sz="2400" dirty="0"/>
              <a:t> </a:t>
            </a:r>
            <a:r>
              <a:rPr lang="it-IT" sz="2400" dirty="0" err="1"/>
              <a:t>néerlandaise</a:t>
            </a:r>
            <a:r>
              <a:rPr lang="it-IT" sz="2400" dirty="0"/>
              <a:t> ne se mette en </a:t>
            </a:r>
            <a:r>
              <a:rPr lang="it-IT" sz="2400" dirty="0" err="1"/>
              <a:t>travers</a:t>
            </a:r>
            <a:r>
              <a:rPr lang="it-IT" sz="2400" dirty="0"/>
              <a:t> de sa </a:t>
            </a:r>
            <a:r>
              <a:rPr lang="it-IT" sz="2400" dirty="0" err="1"/>
              <a:t>route</a:t>
            </a:r>
            <a:r>
              <a:rPr lang="it-IT" sz="2400" dirty="0"/>
              <a:t> et </a:t>
            </a:r>
            <a:r>
              <a:rPr lang="it-IT" sz="2400" dirty="0" err="1"/>
              <a:t>érige</a:t>
            </a:r>
            <a:r>
              <a:rPr lang="it-IT" sz="2400" dirty="0"/>
              <a:t> une </a:t>
            </a:r>
            <a:r>
              <a:rPr lang="it-IT" sz="2400" dirty="0" err="1"/>
              <a:t>barrière</a:t>
            </a:r>
            <a:r>
              <a:rPr lang="it-IT" sz="2400" dirty="0"/>
              <a:t> </a:t>
            </a:r>
            <a:r>
              <a:rPr lang="it-IT" sz="2400" dirty="0" err="1"/>
              <a:t>entre</a:t>
            </a:r>
            <a:r>
              <a:rPr lang="it-IT" sz="2400" dirty="0"/>
              <a:t> elle et l’</a:t>
            </a:r>
            <a:r>
              <a:rPr lang="it-IT" sz="2400" dirty="0" err="1"/>
              <a:t>œuvre</a:t>
            </a:r>
            <a:r>
              <a:rPr lang="it-IT" sz="2400" dirty="0"/>
              <a:t> à </a:t>
            </a:r>
            <a:r>
              <a:rPr lang="it-IT" sz="2400" dirty="0" err="1"/>
              <a:t>traduire</a:t>
            </a:r>
            <a:r>
              <a:rPr lang="it-IT" sz="2400" dirty="0"/>
              <a:t>.</a:t>
            </a:r>
            <a:endParaRPr lang="it-IT" sz="2400" b="1" dirty="0"/>
          </a:p>
          <a:p>
            <a:endParaRPr lang="fr-CA" sz="2400" dirty="0"/>
          </a:p>
        </p:txBody>
      </p:sp>
    </p:spTree>
    <p:extLst>
      <p:ext uri="{BB962C8B-B14F-4D97-AF65-F5344CB8AC3E}">
        <p14:creationId xmlns:p14="http://schemas.microsoft.com/office/powerpoint/2010/main" val="2366561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LTI, Lingua </a:t>
            </a:r>
            <a:r>
              <a:rPr lang="fr-FR" sz="2800" i="1" dirty="0" err="1"/>
              <a:t>Tertii</a:t>
            </a:r>
            <a:r>
              <a:rPr lang="fr-FR" sz="2800" i="1" dirty="0"/>
              <a:t> </a:t>
            </a:r>
            <a:r>
              <a:rPr lang="fr-FR" sz="2800" i="1" dirty="0" err="1"/>
              <a:t>Imperii</a:t>
            </a:r>
            <a:r>
              <a:rPr lang="fr-FR" sz="2800" i="1" dirty="0"/>
              <a:t>, la langue du IIIe Reich</a:t>
            </a:r>
            <a:endParaRPr lang="it-IT" sz="2800" dirty="0"/>
          </a:p>
        </p:txBody>
      </p:sp>
      <p:sp>
        <p:nvSpPr>
          <p:cNvPr id="3" name="Segnaposto contenuto 2"/>
          <p:cNvSpPr>
            <a:spLocks noGrp="1"/>
          </p:cNvSpPr>
          <p:nvPr>
            <p:ph idx="1"/>
          </p:nvPr>
        </p:nvSpPr>
        <p:spPr/>
        <p:txBody>
          <a:bodyPr>
            <a:normAutofit/>
          </a:bodyPr>
          <a:lstStyle/>
          <a:p>
            <a:pPr algn="just"/>
            <a:r>
              <a:rPr lang="fr-FR" sz="2400" dirty="0"/>
              <a:t>Son incidence ne se limite cependant pas à la sphère sociale et politique, car elle atteint en réalité, de manière insidieuse, jusqu’aux sphères de la vie privée. « </a:t>
            </a:r>
            <a:r>
              <a:rPr lang="fr-FR" sz="2400" i="1" dirty="0"/>
              <a:t>Les mots, écrit Victor Klemperer, peuvent être comme de minuscules doses d’arsenic : on les avale sans y prendre garde, ils semblent ne faire aucun effet, et voilà qu’après quelque temps l’effet toxique se fait sentir </a:t>
            </a:r>
            <a:r>
              <a:rPr lang="fr-FR" sz="2400" dirty="0"/>
              <a:t>» (</a:t>
            </a:r>
            <a:r>
              <a:rPr lang="fr-FR" sz="2400" u="sng" dirty="0">
                <a:hlinkClick r:id="rId2"/>
              </a:rPr>
              <a:t>LTI, la langue du III</a:t>
            </a:r>
            <a:r>
              <a:rPr lang="fr-FR" sz="2400" u="sng" baseline="30000" dirty="0">
                <a:hlinkClick r:id="rId2"/>
              </a:rPr>
              <a:t>e</a:t>
            </a:r>
            <a:r>
              <a:rPr lang="fr-FR" sz="2400" u="sng" dirty="0">
                <a:hlinkClick r:id="rId2"/>
              </a:rPr>
              <a:t> Reich</a:t>
            </a:r>
            <a:r>
              <a:rPr lang="fr-FR" sz="2400" dirty="0"/>
              <a:t>). </a:t>
            </a:r>
          </a:p>
          <a:p>
            <a:pPr algn="just"/>
            <a:r>
              <a:rPr lang="fr-FR" sz="2400" dirty="0"/>
              <a:t>Ainsi, la LTI s’insinue dans le langage courant, jusque dans l’intimité de l’individu, en le contaminant par les nouveaux mots, expressions et formes syntaxiques imprégnés de l’idéologie nazie. </a:t>
            </a:r>
            <a:endParaRPr lang="it-IT" sz="2400" dirty="0"/>
          </a:p>
          <a:p>
            <a:endParaRPr lang="it-IT" sz="2400" dirty="0"/>
          </a:p>
        </p:txBody>
      </p:sp>
    </p:spTree>
    <p:extLst>
      <p:ext uri="{BB962C8B-B14F-4D97-AF65-F5344CB8AC3E}">
        <p14:creationId xmlns:p14="http://schemas.microsoft.com/office/powerpoint/2010/main" val="692360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LTI, Lingua </a:t>
            </a:r>
            <a:r>
              <a:rPr lang="fr-FR" sz="2800" i="1" dirty="0" err="1"/>
              <a:t>Tertii</a:t>
            </a:r>
            <a:r>
              <a:rPr lang="fr-FR" sz="2800" i="1" dirty="0"/>
              <a:t> </a:t>
            </a:r>
            <a:r>
              <a:rPr lang="fr-FR" sz="2800" i="1" dirty="0" err="1"/>
              <a:t>Imperii</a:t>
            </a:r>
            <a:r>
              <a:rPr lang="fr-FR" sz="2800" i="1" dirty="0"/>
              <a:t>, la langue du IIIe Reich</a:t>
            </a:r>
            <a:endParaRPr lang="it-IT" sz="2800" dirty="0"/>
          </a:p>
        </p:txBody>
      </p:sp>
      <p:sp>
        <p:nvSpPr>
          <p:cNvPr id="3" name="Segnaposto contenuto 2"/>
          <p:cNvSpPr>
            <a:spLocks noGrp="1"/>
          </p:cNvSpPr>
          <p:nvPr>
            <p:ph idx="1"/>
          </p:nvPr>
        </p:nvSpPr>
        <p:spPr/>
        <p:txBody>
          <a:bodyPr>
            <a:normAutofit/>
          </a:bodyPr>
          <a:lstStyle/>
          <a:p>
            <a:pPr algn="just"/>
            <a:r>
              <a:rPr lang="fr-FR" sz="2400" dirty="0"/>
              <a:t>Si le pouvoir nazi a forgé relativement peu de mots (il en a même importé certains), il a surtout modifié leur valeur et leur fréquence d’utilisation. Le philologue met plus précisément en évidence certaines caractéristiques de la LTI : elle fait un usage abondant des abréviations et favorise spontanément un style déclamatoire, au point de condamner le point d’exclamation à l’inutilité ; elle revalorise des mots originellement péjoratifs, comme l’adjectif « </a:t>
            </a:r>
            <a:r>
              <a:rPr lang="fr-FR" sz="2400" i="1" dirty="0"/>
              <a:t>fanatique</a:t>
            </a:r>
            <a:r>
              <a:rPr lang="fr-FR" sz="2400" dirty="0"/>
              <a:t> » ; elle crée quelques néologismes (« </a:t>
            </a:r>
            <a:r>
              <a:rPr lang="fr-FR" sz="2400" i="1" dirty="0"/>
              <a:t>sous-humanité</a:t>
            </a:r>
            <a:r>
              <a:rPr lang="fr-FR" sz="2400" dirty="0"/>
              <a:t> », « </a:t>
            </a:r>
            <a:r>
              <a:rPr lang="fr-FR" sz="2400" i="1" dirty="0"/>
              <a:t>déjudaïser</a:t>
            </a:r>
            <a:r>
              <a:rPr lang="fr-FR" sz="2400" dirty="0"/>
              <a:t> », « </a:t>
            </a:r>
            <a:r>
              <a:rPr lang="fr-FR" sz="2400" i="1" dirty="0" err="1"/>
              <a:t>aryaniser</a:t>
            </a:r>
            <a:r>
              <a:rPr lang="fr-FR" sz="2400" dirty="0"/>
              <a:t> », etc.) ; enfin, elle encourage l’« </a:t>
            </a:r>
            <a:r>
              <a:rPr lang="fr-FR" sz="2400" i="1" dirty="0"/>
              <a:t>euphémisme mensonger </a:t>
            </a:r>
            <a:r>
              <a:rPr lang="fr-FR" sz="2400" dirty="0"/>
              <a:t>» et le superlatif.</a:t>
            </a:r>
            <a:endParaRPr lang="it-IT" sz="1600" dirty="0"/>
          </a:p>
          <a:p>
            <a:endParaRPr lang="it-IT" sz="2400" dirty="0"/>
          </a:p>
        </p:txBody>
      </p:sp>
    </p:spTree>
    <p:extLst>
      <p:ext uri="{BB962C8B-B14F-4D97-AF65-F5344CB8AC3E}">
        <p14:creationId xmlns:p14="http://schemas.microsoft.com/office/powerpoint/2010/main" val="3762229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ECF375F-C631-400E-8BFA-780D3A72A639}"/>
              </a:ext>
            </a:extLst>
          </p:cNvPr>
          <p:cNvSpPr>
            <a:spLocks noGrp="1"/>
          </p:cNvSpPr>
          <p:nvPr>
            <p:ph type="ctrTitle"/>
          </p:nvPr>
        </p:nvSpPr>
        <p:spPr>
          <a:xfrm>
            <a:off x="1143000" y="-127317"/>
            <a:ext cx="6858000" cy="2387600"/>
          </a:xfrm>
        </p:spPr>
        <p:txBody>
          <a:bodyPr>
            <a:normAutofit/>
          </a:bodyPr>
          <a:lstStyle/>
          <a:p>
            <a:r>
              <a:rPr lang="it-IT" sz="2800" dirty="0"/>
              <a:t>La </a:t>
            </a:r>
            <a:r>
              <a:rPr lang="it-IT" sz="2800" dirty="0" err="1"/>
              <a:t>justice</a:t>
            </a:r>
            <a:r>
              <a:rPr lang="it-IT" sz="2800" dirty="0"/>
              <a:t> : un concept difficile </a:t>
            </a:r>
            <a:br>
              <a:rPr lang="it-IT" sz="2800" dirty="0"/>
            </a:br>
            <a:r>
              <a:rPr lang="it-IT" sz="2800" dirty="0"/>
              <a:t>à </a:t>
            </a:r>
            <a:r>
              <a:rPr lang="it-IT" sz="2800" dirty="0" err="1" smtClean="0"/>
              <a:t>expliquer</a:t>
            </a:r>
            <a:r>
              <a:rPr lang="it-IT" sz="2800" dirty="0" smtClean="0"/>
              <a:t/>
            </a:r>
            <a:br>
              <a:rPr lang="it-IT" sz="2800" dirty="0" smtClean="0"/>
            </a:br>
            <a:r>
              <a:rPr lang="it-IT" sz="2800" dirty="0" smtClean="0"/>
              <a:t>Matteo Guida</a:t>
            </a:r>
            <a:endParaRPr lang="it-IT" sz="2800" dirty="0"/>
          </a:p>
        </p:txBody>
      </p:sp>
      <p:sp>
        <p:nvSpPr>
          <p:cNvPr id="3" name="Sottotitolo 2">
            <a:extLst>
              <a:ext uri="{FF2B5EF4-FFF2-40B4-BE49-F238E27FC236}">
                <a16:creationId xmlns="" xmlns:a16="http://schemas.microsoft.com/office/drawing/2014/main" id="{FB06AA32-AF1F-46E8-99C1-4411714ABA91}"/>
              </a:ext>
            </a:extLst>
          </p:cNvPr>
          <p:cNvSpPr>
            <a:spLocks noGrp="1"/>
          </p:cNvSpPr>
          <p:nvPr>
            <p:ph type="subTitle" idx="1"/>
          </p:nvPr>
        </p:nvSpPr>
        <p:spPr>
          <a:xfrm>
            <a:off x="1621631" y="3045937"/>
            <a:ext cx="6858000" cy="3884612"/>
          </a:xfrm>
        </p:spPr>
        <p:txBody>
          <a:bodyPr>
            <a:normAutofit/>
          </a:bodyPr>
          <a:lstStyle/>
          <a:p>
            <a:pPr marL="342900" indent="-342900" algn="l">
              <a:buFont typeface="Arial" panose="020B0604020202020204" pitchFamily="34" charset="0"/>
              <a:buChar char="•"/>
            </a:pPr>
            <a:r>
              <a:rPr lang="fr-FR" sz="2600" dirty="0"/>
              <a:t>Du latin iustitia, de iustus (« juste »), lui-même dérivé </a:t>
            </a:r>
            <a:br>
              <a:rPr lang="fr-FR" sz="2600" dirty="0"/>
            </a:br>
            <a:r>
              <a:rPr lang="fr-FR" sz="2600" dirty="0"/>
              <a:t>de ius (« le droit »)</a:t>
            </a:r>
          </a:p>
          <a:p>
            <a:pPr algn="l"/>
            <a:endParaRPr lang="it-IT" sz="2600" dirty="0"/>
          </a:p>
          <a:p>
            <a:pPr marL="342900" indent="-342900" algn="l">
              <a:buFont typeface="Arial" panose="020B0604020202020204" pitchFamily="34" charset="0"/>
              <a:buChar char="•"/>
            </a:pPr>
            <a:r>
              <a:rPr lang="fr-FR" sz="2600" dirty="0"/>
              <a:t>Trois</a:t>
            </a:r>
            <a:r>
              <a:rPr lang="it-IT" sz="2600" dirty="0"/>
              <a:t> </a:t>
            </a:r>
            <a:r>
              <a:rPr lang="fr-FR" sz="2600" dirty="0"/>
              <a:t>types</a:t>
            </a:r>
            <a:r>
              <a:rPr lang="it-IT" sz="2600" dirty="0"/>
              <a:t> de </a:t>
            </a:r>
            <a:r>
              <a:rPr lang="it-IT" sz="2600" dirty="0" err="1"/>
              <a:t>justice</a:t>
            </a:r>
            <a:r>
              <a:rPr lang="it-IT" sz="2600" dirty="0"/>
              <a:t> : sociale, </a:t>
            </a:r>
            <a:r>
              <a:rPr lang="it-IT" sz="2600" dirty="0" err="1"/>
              <a:t>raciale</a:t>
            </a:r>
            <a:r>
              <a:rPr lang="it-IT" sz="2600" dirty="0"/>
              <a:t>, </a:t>
            </a:r>
            <a:r>
              <a:rPr lang="it-IT" sz="2600" dirty="0" err="1"/>
              <a:t>légale</a:t>
            </a:r>
            <a:endParaRPr lang="it-IT" sz="2600" dirty="0"/>
          </a:p>
          <a:p>
            <a:pPr algn="l"/>
            <a:endParaRPr lang="it-IT" sz="2600" dirty="0"/>
          </a:p>
          <a:p>
            <a:pPr marL="342900" indent="-342900" algn="l">
              <a:buFont typeface="Arial" panose="020B0604020202020204" pitchFamily="34" charset="0"/>
              <a:buChar char="•"/>
            </a:pPr>
            <a:r>
              <a:rPr lang="it-IT" sz="2600" dirty="0" err="1"/>
              <a:t>Des</a:t>
            </a:r>
            <a:r>
              <a:rPr lang="it-IT" sz="2600" dirty="0"/>
              <a:t> </a:t>
            </a:r>
            <a:r>
              <a:rPr lang="it-IT" sz="2600" dirty="0" err="1"/>
              <a:t>cultures</a:t>
            </a:r>
            <a:r>
              <a:rPr lang="it-IT" sz="2600" dirty="0"/>
              <a:t> </a:t>
            </a:r>
            <a:r>
              <a:rPr lang="it-IT" sz="2600" dirty="0" err="1"/>
              <a:t>différentes</a:t>
            </a:r>
            <a:r>
              <a:rPr lang="it-IT" sz="2600" dirty="0"/>
              <a:t>, </a:t>
            </a:r>
            <a:r>
              <a:rPr lang="it-IT" sz="2600" dirty="0" err="1"/>
              <a:t>des</a:t>
            </a:r>
            <a:r>
              <a:rPr lang="it-IT" sz="2600" dirty="0"/>
              <a:t> </a:t>
            </a:r>
            <a:r>
              <a:rPr lang="it-IT" sz="2600" dirty="0" err="1"/>
              <a:t>perceptions</a:t>
            </a:r>
            <a:r>
              <a:rPr lang="it-IT" sz="2600" dirty="0"/>
              <a:t> </a:t>
            </a:r>
            <a:r>
              <a:rPr lang="it-IT" sz="2600" dirty="0" err="1"/>
              <a:t>différentes</a:t>
            </a:r>
            <a:endParaRPr lang="it-IT" sz="2600"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algn="l"/>
            <a:endParaRPr lang="it-IT" dirty="0"/>
          </a:p>
          <a:p>
            <a:pPr marL="342900" indent="-342900" algn="l">
              <a:buFont typeface="Arial" panose="020B0604020202020204" pitchFamily="34" charset="0"/>
              <a:buChar char="•"/>
            </a:pPr>
            <a:endParaRPr lang="it-IT" dirty="0"/>
          </a:p>
          <a:p>
            <a:pPr marL="342900" indent="-342900">
              <a:buFont typeface="Arial" panose="020B0604020202020204" pitchFamily="34" charset="0"/>
              <a:buChar char="•"/>
            </a:pPr>
            <a:endParaRPr lang="it-IT" dirty="0"/>
          </a:p>
        </p:txBody>
      </p:sp>
    </p:spTree>
    <p:extLst>
      <p:ext uri="{BB962C8B-B14F-4D97-AF65-F5344CB8AC3E}">
        <p14:creationId xmlns:p14="http://schemas.microsoft.com/office/powerpoint/2010/main" val="2229022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ECF375F-C631-400E-8BFA-780D3A72A639}"/>
              </a:ext>
            </a:extLst>
          </p:cNvPr>
          <p:cNvSpPr>
            <a:spLocks noGrp="1"/>
          </p:cNvSpPr>
          <p:nvPr>
            <p:ph type="ctrTitle"/>
          </p:nvPr>
        </p:nvSpPr>
        <p:spPr>
          <a:xfrm>
            <a:off x="1143000" y="-127317"/>
            <a:ext cx="6858000" cy="2387600"/>
          </a:xfrm>
        </p:spPr>
        <p:txBody>
          <a:bodyPr>
            <a:normAutofit/>
          </a:bodyPr>
          <a:lstStyle/>
          <a:p>
            <a:r>
              <a:rPr lang="it-IT" sz="2800" dirty="0"/>
              <a:t>La </a:t>
            </a:r>
            <a:r>
              <a:rPr lang="it-IT" sz="2800" dirty="0" err="1"/>
              <a:t>justice</a:t>
            </a:r>
            <a:r>
              <a:rPr lang="it-IT" sz="2800" dirty="0"/>
              <a:t> : un concept difficile </a:t>
            </a:r>
            <a:br>
              <a:rPr lang="it-IT" sz="2800" dirty="0"/>
            </a:br>
            <a:r>
              <a:rPr lang="it-IT" sz="2800" dirty="0"/>
              <a:t>à </a:t>
            </a:r>
            <a:r>
              <a:rPr lang="it-IT" sz="2800" dirty="0" err="1" smtClean="0"/>
              <a:t>expliquer</a:t>
            </a:r>
            <a:r>
              <a:rPr lang="it-IT" sz="2800" smtClean="0"/>
              <a:t/>
            </a:r>
            <a:br>
              <a:rPr lang="it-IT" sz="2800" smtClean="0"/>
            </a:br>
            <a:r>
              <a:rPr lang="it-IT" sz="2800" smtClean="0"/>
              <a:t>Matteo Guida</a:t>
            </a:r>
            <a:endParaRPr lang="it-IT" sz="2800" dirty="0"/>
          </a:p>
        </p:txBody>
      </p:sp>
      <p:sp>
        <p:nvSpPr>
          <p:cNvPr id="3" name="Sottotitolo 2">
            <a:extLst>
              <a:ext uri="{FF2B5EF4-FFF2-40B4-BE49-F238E27FC236}">
                <a16:creationId xmlns="" xmlns:a16="http://schemas.microsoft.com/office/drawing/2014/main" id="{FB06AA32-AF1F-46E8-99C1-4411714ABA91}"/>
              </a:ext>
            </a:extLst>
          </p:cNvPr>
          <p:cNvSpPr>
            <a:spLocks noGrp="1"/>
          </p:cNvSpPr>
          <p:nvPr>
            <p:ph type="subTitle" idx="1"/>
          </p:nvPr>
        </p:nvSpPr>
        <p:spPr>
          <a:xfrm>
            <a:off x="1614488" y="3429000"/>
            <a:ext cx="6858000" cy="3884612"/>
          </a:xfrm>
        </p:spPr>
        <p:txBody>
          <a:bodyPr>
            <a:normAutofit/>
          </a:bodyPr>
          <a:lstStyle/>
          <a:p>
            <a:pPr marL="342900" indent="-342900" algn="l">
              <a:buFont typeface="Arial" panose="020B0604020202020204" pitchFamily="34" charset="0"/>
              <a:buChar char="•"/>
            </a:pPr>
            <a:r>
              <a:rPr lang="fr-FR" sz="2400" dirty="0"/>
              <a:t>Communiquer et accepter</a:t>
            </a:r>
          </a:p>
          <a:p>
            <a:pPr algn="l"/>
            <a:endParaRPr lang="it-IT" sz="2400" dirty="0"/>
          </a:p>
          <a:p>
            <a:pPr marL="342900" indent="-342900" algn="l">
              <a:buFont typeface="Arial" panose="020B0604020202020204" pitchFamily="34" charset="0"/>
              <a:buChar char="•"/>
            </a:pPr>
            <a:r>
              <a:rPr lang="it-IT" sz="2400" dirty="0" err="1"/>
              <a:t>Comment</a:t>
            </a:r>
            <a:r>
              <a:rPr lang="it-IT" sz="2400" dirty="0"/>
              <a:t> </a:t>
            </a:r>
            <a:r>
              <a:rPr lang="it-IT" sz="2400" dirty="0" err="1"/>
              <a:t>peut</a:t>
            </a:r>
            <a:r>
              <a:rPr lang="it-IT" sz="2400" dirty="0"/>
              <a:t>-on </a:t>
            </a:r>
            <a:r>
              <a:rPr lang="it-IT" sz="2400" dirty="0" err="1"/>
              <a:t>communiquer</a:t>
            </a:r>
            <a:r>
              <a:rPr lang="it-IT" sz="2400" dirty="0"/>
              <a:t> </a:t>
            </a:r>
            <a:r>
              <a:rPr lang="it-IT" sz="2400" dirty="0" err="1"/>
              <a:t>entre</a:t>
            </a:r>
            <a:r>
              <a:rPr lang="it-IT" sz="2400" dirty="0"/>
              <a:t> </a:t>
            </a:r>
            <a:r>
              <a:rPr lang="it-IT" sz="2400" dirty="0" err="1"/>
              <a:t>réalités</a:t>
            </a:r>
            <a:r>
              <a:rPr lang="it-IT" sz="2400" dirty="0"/>
              <a:t> </a:t>
            </a:r>
            <a:r>
              <a:rPr lang="it-IT" sz="2400" dirty="0" err="1"/>
              <a:t>différentes</a:t>
            </a:r>
            <a:r>
              <a:rPr lang="it-IT" sz="2400" dirty="0"/>
              <a:t> et </a:t>
            </a:r>
            <a:r>
              <a:rPr lang="it-IT" sz="2400" dirty="0" err="1"/>
              <a:t>accepter</a:t>
            </a:r>
            <a:r>
              <a:rPr lang="it-IT" sz="2400" dirty="0"/>
              <a:t> une </a:t>
            </a:r>
            <a:r>
              <a:rPr lang="it-IT" sz="2400" dirty="0" err="1"/>
              <a:t>justice</a:t>
            </a:r>
            <a:r>
              <a:rPr lang="it-IT" sz="2400" dirty="0"/>
              <a:t> </a:t>
            </a:r>
            <a:r>
              <a:rPr lang="it-IT" sz="2400" dirty="0" err="1"/>
              <a:t>différente</a:t>
            </a:r>
            <a:r>
              <a:rPr lang="it-IT" sz="2400" dirty="0"/>
              <a:t> ?</a:t>
            </a:r>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algn="l"/>
            <a:endParaRPr lang="it-IT" dirty="0"/>
          </a:p>
          <a:p>
            <a:pPr marL="342900" indent="-342900" algn="l">
              <a:buFont typeface="Arial" panose="020B0604020202020204" pitchFamily="34" charset="0"/>
              <a:buChar char="•"/>
            </a:pPr>
            <a:endParaRPr lang="it-IT" dirty="0"/>
          </a:p>
          <a:p>
            <a:pPr marL="342900" indent="-342900">
              <a:buFont typeface="Arial" panose="020B0604020202020204" pitchFamily="34" charset="0"/>
              <a:buChar char="•"/>
            </a:pPr>
            <a:endParaRPr lang="it-IT" dirty="0"/>
          </a:p>
        </p:txBody>
      </p:sp>
    </p:spTree>
    <p:extLst>
      <p:ext uri="{BB962C8B-B14F-4D97-AF65-F5344CB8AC3E}">
        <p14:creationId xmlns:p14="http://schemas.microsoft.com/office/powerpoint/2010/main" val="3980153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ECF375F-C631-400E-8BFA-780D3A72A639}"/>
              </a:ext>
            </a:extLst>
          </p:cNvPr>
          <p:cNvSpPr>
            <a:spLocks noGrp="1"/>
          </p:cNvSpPr>
          <p:nvPr>
            <p:ph type="ctrTitle"/>
          </p:nvPr>
        </p:nvSpPr>
        <p:spPr>
          <a:xfrm>
            <a:off x="1143000" y="-127317"/>
            <a:ext cx="6858000" cy="2387600"/>
          </a:xfrm>
        </p:spPr>
        <p:txBody>
          <a:bodyPr>
            <a:normAutofit/>
          </a:bodyPr>
          <a:lstStyle/>
          <a:p>
            <a:r>
              <a:rPr lang="it-IT" sz="2800" dirty="0"/>
              <a:t>La </a:t>
            </a:r>
            <a:r>
              <a:rPr lang="it-IT" sz="2800" dirty="0" err="1"/>
              <a:t>justice</a:t>
            </a:r>
            <a:r>
              <a:rPr lang="it-IT" sz="2800" dirty="0"/>
              <a:t> : un </a:t>
            </a:r>
            <a:r>
              <a:rPr lang="it-IT" sz="2800" dirty="0" err="1"/>
              <a:t>concept</a:t>
            </a:r>
            <a:r>
              <a:rPr lang="it-IT" sz="2800" dirty="0"/>
              <a:t> difficile </a:t>
            </a:r>
            <a:br>
              <a:rPr lang="it-IT" sz="2800" dirty="0"/>
            </a:br>
            <a:r>
              <a:rPr lang="it-IT" sz="2800" dirty="0"/>
              <a:t>à </a:t>
            </a:r>
            <a:r>
              <a:rPr lang="it-IT" sz="2800" dirty="0" err="1" smtClean="0"/>
              <a:t>expliquer</a:t>
            </a:r>
            <a:r>
              <a:rPr lang="it-IT" sz="2800" dirty="0" smtClean="0"/>
              <a:t/>
            </a:r>
            <a:br>
              <a:rPr lang="it-IT" sz="2800" dirty="0" smtClean="0"/>
            </a:br>
            <a:r>
              <a:rPr lang="it-IT" sz="2800" dirty="0" smtClean="0"/>
              <a:t>Matteo Guida</a:t>
            </a:r>
            <a:endParaRPr lang="it-IT" sz="2800" dirty="0"/>
          </a:p>
        </p:txBody>
      </p:sp>
      <p:sp>
        <p:nvSpPr>
          <p:cNvPr id="3" name="Sottotitolo 2">
            <a:extLst>
              <a:ext uri="{FF2B5EF4-FFF2-40B4-BE49-F238E27FC236}">
                <a16:creationId xmlns="" xmlns:a16="http://schemas.microsoft.com/office/drawing/2014/main" id="{FB06AA32-AF1F-46E8-99C1-4411714ABA91}"/>
              </a:ext>
            </a:extLst>
          </p:cNvPr>
          <p:cNvSpPr>
            <a:spLocks noGrp="1"/>
          </p:cNvSpPr>
          <p:nvPr>
            <p:ph type="subTitle" idx="1"/>
          </p:nvPr>
        </p:nvSpPr>
        <p:spPr>
          <a:xfrm>
            <a:off x="1614488" y="3429000"/>
            <a:ext cx="6858000" cy="3884612"/>
          </a:xfrm>
        </p:spPr>
        <p:txBody>
          <a:bodyPr>
            <a:normAutofit/>
          </a:bodyPr>
          <a:lstStyle/>
          <a:p>
            <a:pPr marL="342900" indent="-342900" algn="l">
              <a:buFont typeface="Arial" panose="020B0604020202020204" pitchFamily="34" charset="0"/>
              <a:buChar char="•"/>
            </a:pPr>
            <a:r>
              <a:rPr lang="fr-FR" sz="2400" dirty="0"/>
              <a:t>Les changements </a:t>
            </a:r>
            <a:r>
              <a:rPr lang="fr-FR" sz="2400" dirty="0" smtClean="0"/>
              <a:t>sociaux </a:t>
            </a:r>
            <a:endParaRPr lang="fr-FR" sz="2400" dirty="0"/>
          </a:p>
          <a:p>
            <a:pPr algn="l"/>
            <a:endParaRPr lang="it-IT" sz="2400" dirty="0"/>
          </a:p>
          <a:p>
            <a:pPr marL="342900" indent="-342900" algn="l">
              <a:buFont typeface="Arial" panose="020B0604020202020204" pitchFamily="34" charset="0"/>
              <a:buChar char="•"/>
            </a:pPr>
            <a:r>
              <a:rPr lang="it-IT" sz="2400" dirty="0"/>
              <a:t>La </a:t>
            </a:r>
            <a:r>
              <a:rPr lang="it-IT" sz="2400" dirty="0" err="1"/>
              <a:t>justice</a:t>
            </a:r>
            <a:r>
              <a:rPr lang="it-IT" sz="2400" dirty="0"/>
              <a:t> </a:t>
            </a:r>
            <a:r>
              <a:rPr lang="it-IT" sz="2400" dirty="0" err="1"/>
              <a:t>change</a:t>
            </a:r>
            <a:r>
              <a:rPr lang="it-IT" sz="2400" dirty="0"/>
              <a:t>-t-elle si la </a:t>
            </a:r>
            <a:r>
              <a:rPr lang="it-IT" sz="2400" dirty="0" err="1"/>
              <a:t>societé</a:t>
            </a:r>
            <a:r>
              <a:rPr lang="it-IT" sz="2400" dirty="0"/>
              <a:t> </a:t>
            </a:r>
            <a:r>
              <a:rPr lang="it-IT" sz="2400" dirty="0" err="1"/>
              <a:t>change</a:t>
            </a:r>
            <a:r>
              <a:rPr lang="it-IT" sz="2400" dirty="0"/>
              <a:t>, s’</a:t>
            </a:r>
            <a:r>
              <a:rPr lang="it-IT" sz="2400" dirty="0" err="1"/>
              <a:t>évolue</a:t>
            </a:r>
            <a:r>
              <a:rPr lang="it-IT" sz="2400" dirty="0"/>
              <a:t> ?</a:t>
            </a:r>
          </a:p>
          <a:p>
            <a:pPr marL="342900" indent="-342900" algn="l">
              <a:buFont typeface="Arial" panose="020B0604020202020204" pitchFamily="34" charset="0"/>
              <a:buChar char="•"/>
            </a:pPr>
            <a:endParaRPr lang="it-IT" sz="2400" dirty="0"/>
          </a:p>
          <a:p>
            <a:pPr marL="342900" indent="-342900" algn="l">
              <a:buFont typeface="Arial" panose="020B0604020202020204" pitchFamily="34" charset="0"/>
              <a:buChar char="•"/>
            </a:pPr>
            <a:r>
              <a:rPr lang="it-IT" sz="2400" dirty="0"/>
              <a:t>Le rapport </a:t>
            </a:r>
            <a:r>
              <a:rPr lang="it-IT" sz="2400" dirty="0" err="1"/>
              <a:t>entre</a:t>
            </a:r>
            <a:r>
              <a:rPr lang="it-IT" sz="2400" dirty="0"/>
              <a:t> </a:t>
            </a:r>
            <a:r>
              <a:rPr lang="it-IT" sz="2400" dirty="0" err="1"/>
              <a:t>justice</a:t>
            </a:r>
            <a:r>
              <a:rPr lang="it-IT" sz="2400" dirty="0"/>
              <a:t> et </a:t>
            </a:r>
            <a:r>
              <a:rPr lang="it-IT" sz="2400" dirty="0" err="1"/>
              <a:t>droit</a:t>
            </a:r>
            <a:r>
              <a:rPr lang="it-IT" sz="2400" dirty="0"/>
              <a:t> </a:t>
            </a:r>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algn="l"/>
            <a:endParaRPr lang="it-IT" dirty="0"/>
          </a:p>
          <a:p>
            <a:pPr marL="342900" indent="-342900" algn="l">
              <a:buFont typeface="Arial" panose="020B0604020202020204" pitchFamily="34" charset="0"/>
              <a:buChar char="•"/>
            </a:pPr>
            <a:endParaRPr lang="it-IT" dirty="0"/>
          </a:p>
          <a:p>
            <a:pPr marL="342900" indent="-342900">
              <a:buFont typeface="Arial" panose="020B0604020202020204" pitchFamily="34" charset="0"/>
              <a:buChar char="•"/>
            </a:pPr>
            <a:endParaRPr lang="it-IT" dirty="0"/>
          </a:p>
        </p:txBody>
      </p:sp>
    </p:spTree>
    <p:extLst>
      <p:ext uri="{BB962C8B-B14F-4D97-AF65-F5344CB8AC3E}">
        <p14:creationId xmlns:p14="http://schemas.microsoft.com/office/powerpoint/2010/main" val="880199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fontScale="92500"/>
          </a:bodyPr>
          <a:lstStyle/>
          <a:p>
            <a:pPr marL="0" indent="0" algn="just">
              <a:buNone/>
            </a:pPr>
            <a:r>
              <a:rPr lang="it-IT" sz="2400" dirty="0" smtClean="0"/>
              <a:t>Le </a:t>
            </a:r>
            <a:r>
              <a:rPr lang="it-IT" sz="2400" dirty="0"/>
              <a:t>25 </a:t>
            </a:r>
            <a:r>
              <a:rPr lang="it-IT" sz="2400" dirty="0" err="1"/>
              <a:t>février</a:t>
            </a:r>
            <a:r>
              <a:rPr lang="it-IT" sz="2400" dirty="0"/>
              <a:t>, </a:t>
            </a:r>
            <a:r>
              <a:rPr lang="it-IT" sz="2400" dirty="0" err="1"/>
              <a:t>dans</a:t>
            </a:r>
            <a:r>
              <a:rPr lang="it-IT" sz="2400" dirty="0"/>
              <a:t> le journal </a:t>
            </a:r>
            <a:r>
              <a:rPr lang="it-IT" sz="2400" dirty="0" err="1"/>
              <a:t>Volkskrant</a:t>
            </a:r>
            <a:r>
              <a:rPr lang="it-IT" sz="2400" dirty="0"/>
              <a:t>, </a:t>
            </a:r>
            <a:r>
              <a:rPr lang="it-IT" sz="2400" dirty="0" err="1"/>
              <a:t>Janice</a:t>
            </a:r>
            <a:r>
              <a:rPr lang="it-IT" sz="2400" dirty="0"/>
              <a:t> </a:t>
            </a:r>
            <a:r>
              <a:rPr lang="it-IT" sz="2400" dirty="0" err="1"/>
              <a:t>Deul</a:t>
            </a:r>
            <a:r>
              <a:rPr lang="it-IT" sz="2400" dirty="0"/>
              <a:t>, une </a:t>
            </a:r>
            <a:r>
              <a:rPr lang="it-IT" sz="2400" dirty="0" err="1"/>
              <a:t>journaliste</a:t>
            </a:r>
            <a:r>
              <a:rPr lang="it-IT" sz="2400" dirty="0"/>
              <a:t> et militante </a:t>
            </a:r>
            <a:r>
              <a:rPr lang="it-IT" sz="2400" dirty="0" err="1"/>
              <a:t>néerlandaise</a:t>
            </a:r>
            <a:r>
              <a:rPr lang="it-IT" sz="2400" dirty="0"/>
              <a:t> </a:t>
            </a:r>
            <a:r>
              <a:rPr lang="it-IT" sz="2400" dirty="0" err="1"/>
              <a:t>noire</a:t>
            </a:r>
            <a:r>
              <a:rPr lang="it-IT" sz="2400" dirty="0"/>
              <a:t>, a </a:t>
            </a:r>
            <a:r>
              <a:rPr lang="it-IT" sz="2400" dirty="0" err="1"/>
              <a:t>exprimé</a:t>
            </a:r>
            <a:r>
              <a:rPr lang="it-IT" sz="2400" dirty="0"/>
              <a:t> son </a:t>
            </a:r>
            <a:r>
              <a:rPr lang="it-IT" sz="2400" dirty="0" err="1"/>
              <a:t>indignation</a:t>
            </a:r>
            <a:r>
              <a:rPr lang="it-IT" sz="2400" dirty="0"/>
              <a:t> </a:t>
            </a:r>
            <a:r>
              <a:rPr lang="it-IT" sz="2400" dirty="0" err="1"/>
              <a:t>devant</a:t>
            </a:r>
            <a:r>
              <a:rPr lang="it-IT" sz="2400" dirty="0"/>
              <a:t> le </a:t>
            </a:r>
            <a:r>
              <a:rPr lang="it-IT" sz="2400" dirty="0" err="1"/>
              <a:t>choix</a:t>
            </a:r>
            <a:r>
              <a:rPr lang="it-IT" sz="2400" dirty="0"/>
              <a:t> de la maison d’</a:t>
            </a:r>
            <a:r>
              <a:rPr lang="it-IT" sz="2400" dirty="0" err="1"/>
              <a:t>édition</a:t>
            </a:r>
            <a:r>
              <a:rPr lang="it-IT" sz="2400" dirty="0"/>
              <a:t> </a:t>
            </a:r>
            <a:r>
              <a:rPr lang="it-IT" sz="2400" dirty="0" err="1"/>
              <a:t>Meulenhoff</a:t>
            </a:r>
            <a:r>
              <a:rPr lang="it-IT" sz="2400" dirty="0"/>
              <a:t>. Pour elle, ce </a:t>
            </a:r>
            <a:r>
              <a:rPr lang="it-IT" sz="2400" dirty="0" err="1"/>
              <a:t>choix</a:t>
            </a:r>
            <a:r>
              <a:rPr lang="it-IT" sz="2400" dirty="0"/>
              <a:t> est « </a:t>
            </a:r>
            <a:r>
              <a:rPr lang="it-IT" sz="2400" i="1" dirty="0" err="1"/>
              <a:t>incompréhensible</a:t>
            </a:r>
            <a:r>
              <a:rPr lang="it-IT" sz="2400" i="1" dirty="0"/>
              <a:t> </a:t>
            </a:r>
            <a:r>
              <a:rPr lang="it-IT" sz="2400" dirty="0"/>
              <a:t>». Parce </a:t>
            </a:r>
            <a:r>
              <a:rPr lang="it-IT" sz="2400" dirty="0" err="1"/>
              <a:t>que</a:t>
            </a:r>
            <a:r>
              <a:rPr lang="it-IT" sz="2400" dirty="0"/>
              <a:t> </a:t>
            </a:r>
            <a:r>
              <a:rPr lang="it-IT" sz="2400" dirty="0" err="1"/>
              <a:t>Marieke</a:t>
            </a:r>
            <a:r>
              <a:rPr lang="it-IT" sz="2400" dirty="0"/>
              <a:t> Lucas </a:t>
            </a:r>
            <a:r>
              <a:rPr lang="it-IT" sz="2400" dirty="0" err="1"/>
              <a:t>Rijneveld</a:t>
            </a:r>
            <a:r>
              <a:rPr lang="it-IT" sz="2400" dirty="0"/>
              <a:t> </a:t>
            </a:r>
            <a:r>
              <a:rPr lang="it-IT" sz="2400" dirty="0" err="1"/>
              <a:t>écrit</a:t>
            </a:r>
            <a:r>
              <a:rPr lang="it-IT" sz="2400" dirty="0"/>
              <a:t> </a:t>
            </a:r>
            <a:r>
              <a:rPr lang="it-IT" sz="2400" dirty="0" err="1"/>
              <a:t>comme</a:t>
            </a:r>
            <a:r>
              <a:rPr lang="it-IT" sz="2400" dirty="0"/>
              <a:t> un manche ? Parce </a:t>
            </a:r>
            <a:r>
              <a:rPr lang="it-IT" sz="2400" dirty="0" err="1"/>
              <a:t>qu’elle</a:t>
            </a:r>
            <a:r>
              <a:rPr lang="it-IT" sz="2400" dirty="0"/>
              <a:t> ne </a:t>
            </a:r>
            <a:r>
              <a:rPr lang="it-IT" sz="2400" dirty="0" err="1"/>
              <a:t>sait</a:t>
            </a:r>
            <a:r>
              <a:rPr lang="it-IT" sz="2400" dirty="0"/>
              <a:t> </a:t>
            </a:r>
            <a:r>
              <a:rPr lang="it-IT" sz="2400" dirty="0" err="1"/>
              <a:t>pas</a:t>
            </a:r>
            <a:r>
              <a:rPr lang="it-IT" sz="2400" dirty="0"/>
              <a:t> </a:t>
            </a:r>
            <a:r>
              <a:rPr lang="it-IT" sz="2400" dirty="0" err="1"/>
              <a:t>traduire</a:t>
            </a:r>
            <a:r>
              <a:rPr lang="it-IT" sz="2400" dirty="0"/>
              <a:t> ? Parce </a:t>
            </a:r>
            <a:r>
              <a:rPr lang="it-IT" sz="2400" dirty="0" err="1"/>
              <a:t>que</a:t>
            </a:r>
            <a:r>
              <a:rPr lang="it-IT" sz="2400" dirty="0"/>
              <a:t> </a:t>
            </a:r>
            <a:r>
              <a:rPr lang="it-IT" sz="2400" dirty="0" err="1"/>
              <a:t>ses</a:t>
            </a:r>
            <a:r>
              <a:rPr lang="it-IT" sz="2400" dirty="0"/>
              <a:t> </a:t>
            </a:r>
            <a:r>
              <a:rPr lang="it-IT" sz="2400" dirty="0" err="1"/>
              <a:t>connaissances</a:t>
            </a:r>
            <a:r>
              <a:rPr lang="it-IT" sz="2400" dirty="0"/>
              <a:t> en </a:t>
            </a:r>
            <a:r>
              <a:rPr lang="it-IT" sz="2400" dirty="0" err="1"/>
              <a:t>poésie</a:t>
            </a:r>
            <a:r>
              <a:rPr lang="it-IT" sz="2400" dirty="0"/>
              <a:t> </a:t>
            </a:r>
            <a:r>
              <a:rPr lang="it-IT" sz="2400" dirty="0" err="1"/>
              <a:t>anglaise</a:t>
            </a:r>
            <a:r>
              <a:rPr lang="it-IT" sz="2400" dirty="0"/>
              <a:t> </a:t>
            </a:r>
            <a:r>
              <a:rPr lang="it-IT" sz="2400" dirty="0" err="1"/>
              <a:t>laissent</a:t>
            </a:r>
            <a:r>
              <a:rPr lang="it-IT" sz="2400" dirty="0"/>
              <a:t> à </a:t>
            </a:r>
            <a:r>
              <a:rPr lang="it-IT" sz="2400" dirty="0" err="1"/>
              <a:t>désirer</a:t>
            </a:r>
            <a:r>
              <a:rPr lang="it-IT" sz="2400" dirty="0"/>
              <a:t> ? Non. Parce </a:t>
            </a:r>
            <a:r>
              <a:rPr lang="it-IT" sz="2400" dirty="0" err="1"/>
              <a:t>qu’elle</a:t>
            </a:r>
            <a:r>
              <a:rPr lang="it-IT" sz="2400" dirty="0"/>
              <a:t> est </a:t>
            </a:r>
            <a:r>
              <a:rPr lang="it-IT" sz="2400" dirty="0" err="1"/>
              <a:t>blanche</a:t>
            </a:r>
            <a:r>
              <a:rPr lang="it-IT" sz="2400" dirty="0"/>
              <a:t>, et </a:t>
            </a:r>
            <a:r>
              <a:rPr lang="it-IT" sz="2400" dirty="0" err="1"/>
              <a:t>qu’Amanda</a:t>
            </a:r>
            <a:r>
              <a:rPr lang="it-IT" sz="2400" dirty="0"/>
              <a:t> </a:t>
            </a:r>
            <a:r>
              <a:rPr lang="it-IT" sz="2400" dirty="0" err="1"/>
              <a:t>Gorman</a:t>
            </a:r>
            <a:r>
              <a:rPr lang="it-IT" sz="2400" dirty="0"/>
              <a:t> est </a:t>
            </a:r>
            <a:r>
              <a:rPr lang="it-IT" sz="2400" dirty="0" err="1"/>
              <a:t>noire</a:t>
            </a:r>
            <a:r>
              <a:rPr lang="it-IT" sz="2400" dirty="0"/>
              <a:t>. Parce </a:t>
            </a:r>
            <a:r>
              <a:rPr lang="it-IT" sz="2400" dirty="0" err="1"/>
              <a:t>qu’elle</a:t>
            </a:r>
            <a:r>
              <a:rPr lang="it-IT" sz="2400" dirty="0"/>
              <a:t> est non-</a:t>
            </a:r>
            <a:r>
              <a:rPr lang="it-IT" sz="2400" dirty="0" err="1"/>
              <a:t>binaire</a:t>
            </a:r>
            <a:r>
              <a:rPr lang="it-IT" sz="2400" dirty="0"/>
              <a:t>, et </a:t>
            </a:r>
            <a:r>
              <a:rPr lang="it-IT" sz="2400" dirty="0" err="1"/>
              <a:t>qu’Amanda</a:t>
            </a:r>
            <a:r>
              <a:rPr lang="it-IT" sz="2400" dirty="0"/>
              <a:t> </a:t>
            </a:r>
            <a:r>
              <a:rPr lang="it-IT" sz="2400" dirty="0" err="1"/>
              <a:t>Gorman</a:t>
            </a:r>
            <a:r>
              <a:rPr lang="it-IT" sz="2400" dirty="0"/>
              <a:t> est une femme. Et parce </a:t>
            </a:r>
            <a:r>
              <a:rPr lang="it-IT" sz="2400" dirty="0" err="1"/>
              <a:t>qu’il</a:t>
            </a:r>
            <a:r>
              <a:rPr lang="it-IT" sz="2400" dirty="0"/>
              <a:t> </a:t>
            </a:r>
            <a:r>
              <a:rPr lang="it-IT" sz="2400" dirty="0" err="1"/>
              <a:t>existe</a:t>
            </a:r>
            <a:r>
              <a:rPr lang="it-IT" sz="2400" dirty="0"/>
              <a:t> </a:t>
            </a:r>
            <a:r>
              <a:rPr lang="it-IT" sz="2400" dirty="0" err="1"/>
              <a:t>des</a:t>
            </a:r>
            <a:r>
              <a:rPr lang="it-IT" sz="2400" dirty="0"/>
              <a:t> </a:t>
            </a:r>
            <a:r>
              <a:rPr lang="it-IT" sz="2400" dirty="0" err="1"/>
              <a:t>traductrices</a:t>
            </a:r>
            <a:r>
              <a:rPr lang="it-IT" sz="2400" dirty="0"/>
              <a:t> </a:t>
            </a:r>
            <a:r>
              <a:rPr lang="it-IT" sz="2400" dirty="0" err="1"/>
              <a:t>noires</a:t>
            </a:r>
            <a:r>
              <a:rPr lang="it-IT" sz="2400" dirty="0"/>
              <a:t>, et </a:t>
            </a:r>
            <a:r>
              <a:rPr lang="it-IT" sz="2400" dirty="0" err="1"/>
              <a:t>que</a:t>
            </a:r>
            <a:r>
              <a:rPr lang="it-IT" sz="2400" dirty="0"/>
              <a:t> c’est à </a:t>
            </a:r>
            <a:r>
              <a:rPr lang="it-IT" sz="2400" dirty="0" err="1"/>
              <a:t>elles</a:t>
            </a:r>
            <a:r>
              <a:rPr lang="it-IT" sz="2400" dirty="0"/>
              <a:t> </a:t>
            </a:r>
            <a:r>
              <a:rPr lang="it-IT" sz="2400" dirty="0" err="1"/>
              <a:t>que</a:t>
            </a:r>
            <a:r>
              <a:rPr lang="it-IT" sz="2400" dirty="0"/>
              <a:t> </a:t>
            </a:r>
            <a:r>
              <a:rPr lang="it-IT" sz="2400" dirty="0" err="1"/>
              <a:t>doit</a:t>
            </a:r>
            <a:r>
              <a:rPr lang="it-IT" sz="2400" dirty="0"/>
              <a:t> </a:t>
            </a:r>
            <a:r>
              <a:rPr lang="it-IT" sz="2400" dirty="0" err="1"/>
              <a:t>revenir</a:t>
            </a:r>
            <a:r>
              <a:rPr lang="it-IT" sz="2400" dirty="0"/>
              <a:t> ce </a:t>
            </a:r>
            <a:r>
              <a:rPr lang="it-IT" sz="2400" dirty="0" err="1"/>
              <a:t>genre</a:t>
            </a:r>
            <a:r>
              <a:rPr lang="it-IT" sz="2400" dirty="0"/>
              <a:t> de </a:t>
            </a:r>
            <a:r>
              <a:rPr lang="it-IT" sz="2400" dirty="0" err="1"/>
              <a:t>travaux</a:t>
            </a:r>
            <a:r>
              <a:rPr lang="it-IT" sz="2400" dirty="0"/>
              <a:t>, </a:t>
            </a:r>
            <a:r>
              <a:rPr lang="it-IT" sz="2400" dirty="0" err="1"/>
              <a:t>explique</a:t>
            </a:r>
            <a:r>
              <a:rPr lang="it-IT" sz="2400" dirty="0"/>
              <a:t> la militante. </a:t>
            </a:r>
            <a:r>
              <a:rPr lang="it-IT" sz="2400" i="1" dirty="0"/>
              <a:t>« Un </a:t>
            </a:r>
            <a:r>
              <a:rPr lang="it-IT" sz="2400" i="1" dirty="0" err="1"/>
              <a:t>choix</a:t>
            </a:r>
            <a:r>
              <a:rPr lang="it-IT" sz="2400" i="1" dirty="0"/>
              <a:t> </a:t>
            </a:r>
            <a:r>
              <a:rPr lang="it-IT" sz="2400" i="1" dirty="0" err="1"/>
              <a:t>incompréhensible</a:t>
            </a:r>
            <a:r>
              <a:rPr lang="it-IT" sz="2400" i="1" dirty="0"/>
              <a:t> </a:t>
            </a:r>
            <a:r>
              <a:rPr lang="it-IT" sz="2400" i="1" dirty="0" err="1"/>
              <a:t>selon</a:t>
            </a:r>
            <a:r>
              <a:rPr lang="it-IT" sz="2400" i="1" dirty="0"/>
              <a:t> </a:t>
            </a:r>
            <a:r>
              <a:rPr lang="it-IT" sz="2400" i="1" dirty="0" err="1"/>
              <a:t>moi</a:t>
            </a:r>
            <a:r>
              <a:rPr lang="it-IT" sz="2400" i="1" dirty="0"/>
              <a:t> et </a:t>
            </a:r>
            <a:r>
              <a:rPr lang="it-IT" sz="2400" i="1" dirty="0" err="1"/>
              <a:t>selon</a:t>
            </a:r>
            <a:r>
              <a:rPr lang="it-IT" sz="2400" i="1" dirty="0"/>
              <a:t> de </a:t>
            </a:r>
            <a:r>
              <a:rPr lang="it-IT" sz="2400" i="1" dirty="0" err="1"/>
              <a:t>nombreux</a:t>
            </a:r>
            <a:r>
              <a:rPr lang="it-IT" sz="2400" i="1" dirty="0"/>
              <a:t> </a:t>
            </a:r>
            <a:r>
              <a:rPr lang="it-IT" sz="2400" i="1" dirty="0" err="1"/>
              <a:t>autres</a:t>
            </a:r>
            <a:r>
              <a:rPr lang="it-IT" sz="2400" i="1" dirty="0"/>
              <a:t> qui </a:t>
            </a:r>
            <a:r>
              <a:rPr lang="it-IT" sz="2400" i="1" dirty="0" err="1"/>
              <a:t>ont</a:t>
            </a:r>
            <a:r>
              <a:rPr lang="it-IT" sz="2400" i="1" dirty="0"/>
              <a:t> </a:t>
            </a:r>
            <a:r>
              <a:rPr lang="it-IT" sz="2400" i="1" dirty="0" err="1"/>
              <a:t>exprimé</a:t>
            </a:r>
            <a:r>
              <a:rPr lang="it-IT" sz="2400" i="1" dirty="0"/>
              <a:t> </a:t>
            </a:r>
            <a:r>
              <a:rPr lang="it-IT" sz="2400" i="1" dirty="0" err="1"/>
              <a:t>leur</a:t>
            </a:r>
            <a:r>
              <a:rPr lang="it-IT" sz="2400" i="1" dirty="0"/>
              <a:t> </a:t>
            </a:r>
            <a:r>
              <a:rPr lang="it-IT" sz="2400" i="1" dirty="0" err="1"/>
              <a:t>douleur</a:t>
            </a:r>
            <a:r>
              <a:rPr lang="it-IT" sz="2400" i="1" dirty="0"/>
              <a:t>, </a:t>
            </a:r>
            <a:r>
              <a:rPr lang="it-IT" sz="2400" i="1" dirty="0" err="1"/>
              <a:t>leur</a:t>
            </a:r>
            <a:r>
              <a:rPr lang="it-IT" sz="2400" i="1" dirty="0"/>
              <a:t> </a:t>
            </a:r>
            <a:r>
              <a:rPr lang="it-IT" sz="2400" i="1" dirty="0" err="1"/>
              <a:t>frustration</a:t>
            </a:r>
            <a:r>
              <a:rPr lang="it-IT" sz="2400" i="1" dirty="0"/>
              <a:t>, </a:t>
            </a:r>
            <a:r>
              <a:rPr lang="it-IT" sz="2400" i="1" dirty="0" err="1"/>
              <a:t>leur</a:t>
            </a:r>
            <a:r>
              <a:rPr lang="it-IT" sz="2400" i="1" dirty="0"/>
              <a:t> </a:t>
            </a:r>
            <a:r>
              <a:rPr lang="it-IT" sz="2400" i="1" dirty="0" err="1"/>
              <a:t>colère</a:t>
            </a:r>
            <a:r>
              <a:rPr lang="it-IT" sz="2400" i="1" dirty="0"/>
              <a:t> et </a:t>
            </a:r>
            <a:r>
              <a:rPr lang="it-IT" sz="2400" i="1" dirty="0" err="1"/>
              <a:t>leur</a:t>
            </a:r>
            <a:r>
              <a:rPr lang="it-IT" sz="2400" i="1" dirty="0"/>
              <a:t> </a:t>
            </a:r>
            <a:r>
              <a:rPr lang="it-IT" sz="2400" i="1" dirty="0" err="1"/>
              <a:t>déception</a:t>
            </a:r>
            <a:r>
              <a:rPr lang="it-IT" sz="2400" i="1" dirty="0"/>
              <a:t> </a:t>
            </a:r>
            <a:r>
              <a:rPr lang="it-IT" sz="2400" i="1" dirty="0" err="1"/>
              <a:t>sur</a:t>
            </a:r>
            <a:r>
              <a:rPr lang="it-IT" sz="2400" i="1" dirty="0"/>
              <a:t> </a:t>
            </a:r>
            <a:r>
              <a:rPr lang="it-IT" sz="2400" i="1" dirty="0" err="1"/>
              <a:t>les</a:t>
            </a:r>
            <a:r>
              <a:rPr lang="it-IT" sz="2400" i="1" dirty="0"/>
              <a:t> </a:t>
            </a:r>
            <a:r>
              <a:rPr lang="it-IT" sz="2400" i="1" dirty="0" err="1"/>
              <a:t>réseaux</a:t>
            </a:r>
            <a:r>
              <a:rPr lang="it-IT" sz="2400" i="1" dirty="0"/>
              <a:t> </a:t>
            </a:r>
            <a:r>
              <a:rPr lang="it-IT" sz="2400" i="1" dirty="0" err="1"/>
              <a:t>sociaux</a:t>
            </a:r>
            <a:r>
              <a:rPr lang="it-IT" sz="2400" i="1" dirty="0"/>
              <a:t> »</a:t>
            </a:r>
            <a:r>
              <a:rPr lang="it-IT" sz="2400" dirty="0"/>
              <a:t>, s’est-elle </a:t>
            </a:r>
            <a:r>
              <a:rPr lang="it-IT" sz="2400" dirty="0" err="1"/>
              <a:t>indignée</a:t>
            </a:r>
            <a:r>
              <a:rPr lang="it-IT" sz="2400" dirty="0"/>
              <a:t>.</a:t>
            </a:r>
          </a:p>
          <a:p>
            <a:endParaRPr lang="fr-CA" sz="2400" dirty="0"/>
          </a:p>
        </p:txBody>
      </p:sp>
    </p:spTree>
    <p:extLst>
      <p:ext uri="{BB962C8B-B14F-4D97-AF65-F5344CB8AC3E}">
        <p14:creationId xmlns:p14="http://schemas.microsoft.com/office/powerpoint/2010/main" val="2364757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fontScale="92500" lnSpcReduction="20000"/>
          </a:bodyPr>
          <a:lstStyle/>
          <a:p>
            <a:r>
              <a:rPr lang="it-IT" sz="2400" dirty="0"/>
              <a:t>Amanda </a:t>
            </a:r>
            <a:r>
              <a:rPr lang="it-IT" sz="2400" dirty="0" err="1"/>
              <a:t>Gorman</a:t>
            </a:r>
            <a:r>
              <a:rPr lang="it-IT" sz="2400" dirty="0"/>
              <a:t> elle-</a:t>
            </a:r>
            <a:r>
              <a:rPr lang="it-IT" sz="2400" dirty="0" err="1"/>
              <a:t>même</a:t>
            </a:r>
            <a:r>
              <a:rPr lang="it-IT" sz="2400" dirty="0"/>
              <a:t> </a:t>
            </a:r>
            <a:r>
              <a:rPr lang="it-IT" sz="2400" dirty="0" err="1"/>
              <a:t>avait</a:t>
            </a:r>
            <a:r>
              <a:rPr lang="it-IT" sz="2400" dirty="0"/>
              <a:t> </a:t>
            </a:r>
            <a:r>
              <a:rPr lang="it-IT" sz="2400" dirty="0" err="1"/>
              <a:t>pourtant</a:t>
            </a:r>
            <a:r>
              <a:rPr lang="it-IT" sz="2400" dirty="0"/>
              <a:t> </a:t>
            </a:r>
            <a:r>
              <a:rPr lang="it-IT" sz="2400" dirty="0" err="1"/>
              <a:t>approuvé</a:t>
            </a:r>
            <a:r>
              <a:rPr lang="it-IT" sz="2400" dirty="0"/>
              <a:t> ce </a:t>
            </a:r>
            <a:r>
              <a:rPr lang="it-IT" sz="2400" dirty="0" err="1"/>
              <a:t>choix</a:t>
            </a:r>
            <a:r>
              <a:rPr lang="it-IT" sz="2400" dirty="0"/>
              <a:t> de </a:t>
            </a:r>
            <a:r>
              <a:rPr lang="it-IT" sz="2400" dirty="0" err="1"/>
              <a:t>traductrice</a:t>
            </a:r>
            <a:r>
              <a:rPr lang="it-IT" sz="2400" dirty="0" smtClean="0"/>
              <a:t>.</a:t>
            </a:r>
          </a:p>
          <a:p>
            <a:endParaRPr lang="it-IT" sz="2400" dirty="0"/>
          </a:p>
          <a:p>
            <a:r>
              <a:rPr lang="it-IT" sz="2400" dirty="0" err="1"/>
              <a:t>Pays-Bas</a:t>
            </a:r>
            <a:r>
              <a:rPr lang="it-IT" sz="2400" dirty="0"/>
              <a:t> : la </a:t>
            </a:r>
            <a:r>
              <a:rPr lang="it-IT" sz="2400" dirty="0" err="1"/>
              <a:t>traductrice</a:t>
            </a:r>
            <a:r>
              <a:rPr lang="it-IT" sz="2400" dirty="0"/>
              <a:t> </a:t>
            </a:r>
            <a:r>
              <a:rPr lang="it-IT" sz="2400" dirty="0" err="1"/>
              <a:t>blanche</a:t>
            </a:r>
            <a:r>
              <a:rPr lang="it-IT" sz="2400" dirty="0"/>
              <a:t> d'Amanda </a:t>
            </a:r>
            <a:r>
              <a:rPr lang="it-IT" sz="2400" dirty="0" err="1"/>
              <a:t>Gorman</a:t>
            </a:r>
            <a:r>
              <a:rPr lang="it-IT" sz="2400" dirty="0"/>
              <a:t> </a:t>
            </a:r>
            <a:r>
              <a:rPr lang="it-IT" sz="2400" dirty="0" err="1"/>
              <a:t>jette</a:t>
            </a:r>
            <a:r>
              <a:rPr lang="it-IT" sz="2400" dirty="0"/>
              <a:t> l'</a:t>
            </a:r>
            <a:r>
              <a:rPr lang="it-IT" sz="2400" dirty="0" err="1"/>
              <a:t>éponge</a:t>
            </a:r>
            <a:r>
              <a:rPr lang="it-IT" sz="2400" dirty="0"/>
              <a:t> face </a:t>
            </a:r>
            <a:r>
              <a:rPr lang="it-IT" sz="2400" dirty="0" err="1"/>
              <a:t>aux</a:t>
            </a:r>
            <a:r>
              <a:rPr lang="it-IT" sz="2400" dirty="0"/>
              <a:t> </a:t>
            </a:r>
            <a:r>
              <a:rPr lang="it-IT" sz="2400" dirty="0" err="1"/>
              <a:t>critiques</a:t>
            </a:r>
            <a:r>
              <a:rPr lang="it-IT" sz="2400" dirty="0"/>
              <a:t> </a:t>
            </a:r>
            <a:r>
              <a:rPr lang="it-IT" sz="2400" dirty="0" smtClean="0"/>
              <a:t>(l’express 2 </a:t>
            </a:r>
            <a:r>
              <a:rPr lang="it-IT" sz="2400" dirty="0" err="1" smtClean="0"/>
              <a:t>mars</a:t>
            </a:r>
            <a:r>
              <a:rPr lang="it-IT" sz="2400" smtClean="0"/>
              <a:t> 2021)</a:t>
            </a:r>
            <a:endParaRPr lang="it-IT" sz="2400" dirty="0" smtClean="0"/>
          </a:p>
          <a:p>
            <a:endParaRPr lang="it-IT" sz="2400" dirty="0"/>
          </a:p>
          <a:p>
            <a:pPr algn="just"/>
            <a:r>
              <a:rPr lang="it-IT" sz="2400" dirty="0" err="1"/>
              <a:t>Après</a:t>
            </a:r>
            <a:r>
              <a:rPr lang="it-IT" sz="2400" dirty="0"/>
              <a:t> </a:t>
            </a:r>
            <a:r>
              <a:rPr lang="it-IT" sz="2400" dirty="0" err="1"/>
              <a:t>avoir</a:t>
            </a:r>
            <a:r>
              <a:rPr lang="it-IT" sz="2400" dirty="0"/>
              <a:t> </a:t>
            </a:r>
            <a:r>
              <a:rPr lang="it-IT" sz="2400" dirty="0" err="1"/>
              <a:t>été</a:t>
            </a:r>
            <a:r>
              <a:rPr lang="it-IT" sz="2400" dirty="0"/>
              <a:t> </a:t>
            </a:r>
            <a:r>
              <a:rPr lang="it-IT" sz="2400" dirty="0" err="1"/>
              <a:t>contactée</a:t>
            </a:r>
            <a:r>
              <a:rPr lang="it-IT" sz="2400" dirty="0"/>
              <a:t>, la maison d’</a:t>
            </a:r>
            <a:r>
              <a:rPr lang="it-IT" sz="2400" dirty="0" err="1"/>
              <a:t>édition</a:t>
            </a:r>
            <a:r>
              <a:rPr lang="it-IT" sz="2400" dirty="0"/>
              <a:t> </a:t>
            </a:r>
            <a:r>
              <a:rPr lang="it-IT" sz="2400" dirty="0" err="1"/>
              <a:t>néerlandaise</a:t>
            </a:r>
            <a:r>
              <a:rPr lang="it-IT" sz="2400" dirty="0"/>
              <a:t> </a:t>
            </a:r>
            <a:r>
              <a:rPr lang="it-IT" sz="2400" dirty="0" err="1"/>
              <a:t>Meulenhoff</a:t>
            </a:r>
            <a:r>
              <a:rPr lang="it-IT" sz="2400" dirty="0"/>
              <a:t> a </a:t>
            </a:r>
            <a:r>
              <a:rPr lang="it-IT" sz="2400" dirty="0" err="1"/>
              <a:t>déclaré</a:t>
            </a:r>
            <a:r>
              <a:rPr lang="it-IT" sz="2400" dirty="0"/>
              <a:t> </a:t>
            </a:r>
            <a:r>
              <a:rPr lang="it-IT" sz="2400" dirty="0" err="1"/>
              <a:t>avoir</a:t>
            </a:r>
            <a:r>
              <a:rPr lang="it-IT" sz="2400" dirty="0"/>
              <a:t> </a:t>
            </a:r>
            <a:r>
              <a:rPr lang="it-IT" sz="2400" dirty="0" err="1"/>
              <a:t>été</a:t>
            </a:r>
            <a:r>
              <a:rPr lang="it-IT" sz="2400" dirty="0"/>
              <a:t> « </a:t>
            </a:r>
            <a:r>
              <a:rPr lang="it-IT" sz="2400" dirty="0" err="1"/>
              <a:t>profondément</a:t>
            </a:r>
            <a:r>
              <a:rPr lang="it-IT" sz="2400" dirty="0"/>
              <a:t> </a:t>
            </a:r>
            <a:r>
              <a:rPr lang="it-IT" sz="2400" dirty="0" err="1"/>
              <a:t>touchée</a:t>
            </a:r>
            <a:r>
              <a:rPr lang="it-IT" sz="2400" dirty="0"/>
              <a:t> », </a:t>
            </a:r>
            <a:r>
              <a:rPr lang="it-IT" sz="2400" dirty="0" err="1"/>
              <a:t>avoir</a:t>
            </a:r>
            <a:r>
              <a:rPr lang="it-IT" sz="2400" dirty="0"/>
              <a:t> « </a:t>
            </a:r>
            <a:r>
              <a:rPr lang="it-IT" sz="2400" dirty="0" err="1"/>
              <a:t>beaucoup</a:t>
            </a:r>
            <a:r>
              <a:rPr lang="it-IT" sz="2400" dirty="0"/>
              <a:t> </a:t>
            </a:r>
            <a:r>
              <a:rPr lang="it-IT" sz="2400" dirty="0" err="1"/>
              <a:t>appris</a:t>
            </a:r>
            <a:r>
              <a:rPr lang="it-IT" sz="2400" dirty="0"/>
              <a:t> » </a:t>
            </a:r>
            <a:r>
              <a:rPr lang="it-IT" sz="2400" dirty="0" err="1"/>
              <a:t>grâce</a:t>
            </a:r>
            <a:r>
              <a:rPr lang="it-IT" sz="2400" dirty="0"/>
              <a:t> </a:t>
            </a:r>
            <a:r>
              <a:rPr lang="it-IT" sz="2400" dirty="0" err="1"/>
              <a:t>aux</a:t>
            </a:r>
            <a:r>
              <a:rPr lang="it-IT" sz="2400" dirty="0"/>
              <a:t> </a:t>
            </a:r>
            <a:r>
              <a:rPr lang="it-IT" sz="2400" dirty="0" err="1"/>
              <a:t>réactions</a:t>
            </a:r>
            <a:r>
              <a:rPr lang="it-IT" sz="2400" dirty="0"/>
              <a:t> d’</a:t>
            </a:r>
            <a:r>
              <a:rPr lang="it-IT" sz="2400" dirty="0" err="1"/>
              <a:t>indignation</a:t>
            </a:r>
            <a:r>
              <a:rPr lang="it-IT" sz="2400" dirty="0"/>
              <a:t> et </a:t>
            </a:r>
            <a:r>
              <a:rPr lang="it-IT" sz="2400" dirty="0" err="1"/>
              <a:t>avoir</a:t>
            </a:r>
            <a:r>
              <a:rPr lang="it-IT" sz="2400" dirty="0"/>
              <a:t> </a:t>
            </a:r>
            <a:r>
              <a:rPr lang="it-IT" sz="2400" dirty="0" err="1"/>
              <a:t>décidé</a:t>
            </a:r>
            <a:r>
              <a:rPr lang="it-IT" sz="2400" dirty="0"/>
              <a:t> de </a:t>
            </a:r>
            <a:r>
              <a:rPr lang="it-IT" sz="2400" dirty="0" err="1"/>
              <a:t>composer</a:t>
            </a:r>
            <a:r>
              <a:rPr lang="it-IT" sz="2400" dirty="0"/>
              <a:t> « une équipe » pour </a:t>
            </a:r>
            <a:r>
              <a:rPr lang="it-IT" sz="2400" dirty="0" err="1"/>
              <a:t>traduire</a:t>
            </a:r>
            <a:r>
              <a:rPr lang="it-IT" sz="2400" dirty="0"/>
              <a:t> l’</a:t>
            </a:r>
            <a:r>
              <a:rPr lang="it-IT" sz="2400" dirty="0" err="1"/>
              <a:t>œuvre</a:t>
            </a:r>
            <a:r>
              <a:rPr lang="it-IT" sz="2400" dirty="0"/>
              <a:t> d’Amanda </a:t>
            </a:r>
            <a:r>
              <a:rPr lang="it-IT" sz="2400" dirty="0" err="1"/>
              <a:t>Gorman</a:t>
            </a:r>
            <a:r>
              <a:rPr lang="it-IT" sz="2400" dirty="0"/>
              <a:t>. Suite à sa </a:t>
            </a:r>
            <a:r>
              <a:rPr lang="it-IT" sz="2400" dirty="0" err="1"/>
              <a:t>déclaration</a:t>
            </a:r>
            <a:r>
              <a:rPr lang="it-IT" sz="2400" dirty="0"/>
              <a:t>, </a:t>
            </a:r>
            <a:r>
              <a:rPr lang="it-IT" sz="2400" dirty="0" err="1"/>
              <a:t>sur</a:t>
            </a:r>
            <a:r>
              <a:rPr lang="it-IT" sz="2400" dirty="0"/>
              <a:t> </a:t>
            </a:r>
            <a:r>
              <a:rPr lang="it-IT" sz="2400" dirty="0" err="1"/>
              <a:t>les</a:t>
            </a:r>
            <a:r>
              <a:rPr lang="it-IT" sz="2400" dirty="0"/>
              <a:t> </a:t>
            </a:r>
            <a:r>
              <a:rPr lang="it-IT" sz="2400" dirty="0" err="1"/>
              <a:t>réseaux</a:t>
            </a:r>
            <a:r>
              <a:rPr lang="it-IT" sz="2400" dirty="0"/>
              <a:t> </a:t>
            </a:r>
            <a:r>
              <a:rPr lang="it-IT" sz="2400" dirty="0" err="1"/>
              <a:t>sociaux</a:t>
            </a:r>
            <a:r>
              <a:rPr lang="it-IT" sz="2400" dirty="0"/>
              <a:t>, </a:t>
            </a:r>
            <a:r>
              <a:rPr lang="it-IT" sz="2400" dirty="0" err="1"/>
              <a:t>qu’elle</a:t>
            </a:r>
            <a:r>
              <a:rPr lang="it-IT" sz="2400" dirty="0"/>
              <a:t> </a:t>
            </a:r>
            <a:r>
              <a:rPr lang="it-IT" sz="2400" dirty="0" err="1"/>
              <a:t>renonçait</a:t>
            </a:r>
            <a:r>
              <a:rPr lang="it-IT" sz="2400" dirty="0"/>
              <a:t> à </a:t>
            </a:r>
            <a:r>
              <a:rPr lang="it-IT" sz="2400" dirty="0" err="1"/>
              <a:t>traduire</a:t>
            </a:r>
            <a:r>
              <a:rPr lang="it-IT" sz="2400" dirty="0"/>
              <a:t> Amanda </a:t>
            </a:r>
            <a:r>
              <a:rPr lang="it-IT" sz="2400" dirty="0" err="1"/>
              <a:t>Gorman</a:t>
            </a:r>
            <a:r>
              <a:rPr lang="it-IT" sz="2400" dirty="0"/>
              <a:t>, </a:t>
            </a:r>
            <a:r>
              <a:rPr lang="it-IT" sz="2400" dirty="0" err="1"/>
              <a:t>Marieke</a:t>
            </a:r>
            <a:r>
              <a:rPr lang="it-IT" sz="2400" dirty="0"/>
              <a:t> Lucas </a:t>
            </a:r>
            <a:r>
              <a:rPr lang="it-IT" sz="2400" dirty="0" err="1"/>
              <a:t>Rijneveld</a:t>
            </a:r>
            <a:r>
              <a:rPr lang="it-IT" sz="2400" dirty="0"/>
              <a:t> a </a:t>
            </a:r>
            <a:r>
              <a:rPr lang="it-IT" sz="2400" dirty="0" err="1"/>
              <a:t>fait</a:t>
            </a:r>
            <a:r>
              <a:rPr lang="it-IT" sz="2400" dirty="0"/>
              <a:t> ce </a:t>
            </a:r>
            <a:r>
              <a:rPr lang="it-IT" sz="2400" dirty="0" err="1"/>
              <a:t>que</a:t>
            </a:r>
            <a:r>
              <a:rPr lang="it-IT" sz="2400" dirty="0"/>
              <a:t> font </a:t>
            </a:r>
            <a:r>
              <a:rPr lang="it-IT" sz="2400" dirty="0" err="1"/>
              <a:t>les</a:t>
            </a:r>
            <a:r>
              <a:rPr lang="it-IT" sz="2400" dirty="0"/>
              <a:t> </a:t>
            </a:r>
            <a:r>
              <a:rPr lang="it-IT" sz="2400" dirty="0" err="1"/>
              <a:t>poètes</a:t>
            </a:r>
            <a:r>
              <a:rPr lang="it-IT" sz="2400" dirty="0"/>
              <a:t> </a:t>
            </a:r>
            <a:r>
              <a:rPr lang="it-IT" sz="2400" dirty="0" err="1"/>
              <a:t>lorsque</a:t>
            </a:r>
            <a:r>
              <a:rPr lang="it-IT" sz="2400" dirty="0"/>
              <a:t> la vie </a:t>
            </a:r>
            <a:r>
              <a:rPr lang="it-IT" sz="2400" dirty="0" err="1"/>
              <a:t>les</a:t>
            </a:r>
            <a:r>
              <a:rPr lang="it-IT" sz="2400" dirty="0"/>
              <a:t> </a:t>
            </a:r>
            <a:r>
              <a:rPr lang="it-IT" sz="2400" dirty="0" err="1"/>
              <a:t>jette</a:t>
            </a:r>
            <a:r>
              <a:rPr lang="it-IT" sz="2400" dirty="0"/>
              <a:t> </a:t>
            </a:r>
            <a:r>
              <a:rPr lang="it-IT" sz="2400" dirty="0" err="1"/>
              <a:t>dans</a:t>
            </a:r>
            <a:r>
              <a:rPr lang="it-IT" sz="2400" dirty="0"/>
              <a:t> la </a:t>
            </a:r>
            <a:r>
              <a:rPr lang="it-IT" sz="2400" dirty="0" err="1"/>
              <a:t>tempête</a:t>
            </a:r>
            <a:r>
              <a:rPr lang="it-IT" sz="2400" dirty="0"/>
              <a:t>. </a:t>
            </a:r>
            <a:r>
              <a:rPr lang="it-IT" sz="2400" dirty="0" smtClean="0"/>
              <a:t>elle </a:t>
            </a:r>
            <a:r>
              <a:rPr lang="it-IT" sz="2400" dirty="0"/>
              <a:t>a </a:t>
            </a:r>
            <a:r>
              <a:rPr lang="it-IT" sz="2400" dirty="0" err="1"/>
              <a:t>pris</a:t>
            </a:r>
            <a:r>
              <a:rPr lang="it-IT" sz="2400" dirty="0"/>
              <a:t> la </a:t>
            </a:r>
            <a:r>
              <a:rPr lang="it-IT" sz="2400" dirty="0" err="1"/>
              <a:t>plume</a:t>
            </a:r>
            <a:r>
              <a:rPr lang="it-IT" sz="2400" dirty="0"/>
              <a:t> et </a:t>
            </a:r>
            <a:r>
              <a:rPr lang="it-IT" sz="2400" dirty="0" err="1"/>
              <a:t>décidé</a:t>
            </a:r>
            <a:r>
              <a:rPr lang="it-IT" sz="2400" dirty="0"/>
              <a:t> de dire </a:t>
            </a:r>
            <a:r>
              <a:rPr lang="it-IT" sz="2400" dirty="0" err="1"/>
              <a:t>au</a:t>
            </a:r>
            <a:r>
              <a:rPr lang="it-IT" sz="2400" dirty="0"/>
              <a:t> monde, par le </a:t>
            </a:r>
            <a:r>
              <a:rPr lang="it-IT" sz="2400" dirty="0" err="1"/>
              <a:t>biais</a:t>
            </a:r>
            <a:r>
              <a:rPr lang="it-IT" sz="2400" dirty="0"/>
              <a:t> d’un </a:t>
            </a:r>
            <a:r>
              <a:rPr lang="it-IT" sz="2400" dirty="0" err="1"/>
              <a:t>poème</a:t>
            </a:r>
            <a:r>
              <a:rPr lang="it-IT" sz="2400" dirty="0"/>
              <a:t>, ce </a:t>
            </a:r>
            <a:r>
              <a:rPr lang="it-IT" sz="2400" dirty="0" err="1"/>
              <a:t>que</a:t>
            </a:r>
            <a:r>
              <a:rPr lang="it-IT" sz="2400" dirty="0"/>
              <a:t> lui </a:t>
            </a:r>
            <a:r>
              <a:rPr lang="it-IT" sz="2400" dirty="0" err="1"/>
              <a:t>inspiraient</a:t>
            </a:r>
            <a:r>
              <a:rPr lang="it-IT" sz="2400" dirty="0"/>
              <a:t> </a:t>
            </a:r>
            <a:r>
              <a:rPr lang="it-IT" sz="2400" dirty="0" err="1"/>
              <a:t>ces</a:t>
            </a:r>
            <a:r>
              <a:rPr lang="it-IT" sz="2400" dirty="0"/>
              <a:t> </a:t>
            </a:r>
            <a:r>
              <a:rPr lang="it-IT" sz="2400" dirty="0" err="1"/>
              <a:t>événements</a:t>
            </a:r>
            <a:r>
              <a:rPr lang="it-IT" sz="2400" dirty="0"/>
              <a:t>.  </a:t>
            </a:r>
            <a:endParaRPr lang="fr-CA" sz="2400" dirty="0"/>
          </a:p>
        </p:txBody>
      </p:sp>
    </p:spTree>
    <p:extLst>
      <p:ext uri="{BB962C8B-B14F-4D97-AF65-F5344CB8AC3E}">
        <p14:creationId xmlns:p14="http://schemas.microsoft.com/office/powerpoint/2010/main" val="809957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smtClean="0"/>
              <a:t/>
            </a:r>
            <a:br>
              <a:rPr lang="it-IT" sz="2800" b="1" smtClean="0"/>
            </a:br>
            <a:r>
              <a:rPr lang="it-IT" sz="2800" b="1" smtClean="0"/>
              <a:t>Tout </a:t>
            </a:r>
            <a:r>
              <a:rPr lang="it-IT" sz="2800" b="1" dirty="0" err="1" smtClean="0"/>
              <a:t>habitable</a:t>
            </a:r>
            <a:r>
              <a:rPr lang="it-IT" sz="2800" b="1" dirty="0" smtClean="0"/>
              <a:t/>
            </a:r>
            <a:br>
              <a:rPr lang="it-IT" sz="2800" b="1" dirty="0" smtClean="0"/>
            </a:br>
            <a:r>
              <a:rPr lang="it-IT" sz="2800" dirty="0" err="1"/>
              <a:t>Marieke</a:t>
            </a:r>
            <a:r>
              <a:rPr lang="it-IT" sz="2800" dirty="0"/>
              <a:t> Lucas </a:t>
            </a:r>
            <a:r>
              <a:rPr lang="it-IT" sz="2800" dirty="0" err="1"/>
              <a:t>Rijneveld</a:t>
            </a:r>
            <a:r>
              <a:rPr lang="it-IT" sz="2800" dirty="0"/>
              <a:t>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err="1" smtClean="0"/>
              <a:t>Jamais</a:t>
            </a:r>
            <a:r>
              <a:rPr lang="it-IT" sz="2400" dirty="0" smtClean="0"/>
              <a:t> </a:t>
            </a:r>
            <a:r>
              <a:rPr lang="it-IT" sz="2400" dirty="0" err="1"/>
              <a:t>perdu</a:t>
            </a:r>
            <a:r>
              <a:rPr lang="it-IT" sz="2400" dirty="0"/>
              <a:t> la </a:t>
            </a:r>
            <a:r>
              <a:rPr lang="it-IT" sz="2400" dirty="0" err="1"/>
              <a:t>pugnacité</a:t>
            </a:r>
            <a:r>
              <a:rPr lang="it-IT" sz="2400" dirty="0"/>
              <a:t>, l’</a:t>
            </a:r>
            <a:r>
              <a:rPr lang="it-IT" sz="2400" dirty="0" err="1"/>
              <a:t>originel</a:t>
            </a:r>
            <a:r>
              <a:rPr lang="it-IT" sz="2400" dirty="0"/>
              <a:t> </a:t>
            </a:r>
            <a:r>
              <a:rPr lang="it-IT" sz="2400" dirty="0" err="1"/>
              <a:t>tumulte</a:t>
            </a:r>
            <a:r>
              <a:rPr lang="it-IT" sz="2400" dirty="0"/>
              <a:t> pour le </a:t>
            </a:r>
            <a:r>
              <a:rPr lang="it-IT" sz="2400" dirty="0" err="1"/>
              <a:t>meilleur</a:t>
            </a:r>
            <a:r>
              <a:rPr lang="it-IT" sz="2400" dirty="0"/>
              <a:t> et le pire</a:t>
            </a:r>
          </a:p>
          <a:p>
            <a:r>
              <a:rPr lang="it-IT" sz="2400" dirty="0"/>
              <a:t>ni </a:t>
            </a:r>
            <a:r>
              <a:rPr lang="it-IT" sz="2400" dirty="0" err="1"/>
              <a:t>cédé</a:t>
            </a:r>
            <a:r>
              <a:rPr lang="it-IT" sz="2400" dirty="0"/>
              <a:t> </a:t>
            </a:r>
            <a:r>
              <a:rPr lang="it-IT" sz="2400" dirty="0" err="1"/>
              <a:t>aux</a:t>
            </a:r>
            <a:r>
              <a:rPr lang="it-IT" sz="2400" dirty="0"/>
              <a:t> </a:t>
            </a:r>
            <a:r>
              <a:rPr lang="it-IT" sz="2400" dirty="0" err="1"/>
              <a:t>prêches</a:t>
            </a:r>
            <a:r>
              <a:rPr lang="it-IT" sz="2400" dirty="0"/>
              <a:t>, </a:t>
            </a:r>
            <a:r>
              <a:rPr lang="it-IT" sz="2400" dirty="0" err="1"/>
              <a:t>au</a:t>
            </a:r>
            <a:r>
              <a:rPr lang="it-IT" sz="2400" dirty="0"/>
              <a:t> </a:t>
            </a:r>
            <a:r>
              <a:rPr lang="it-IT" sz="2400" dirty="0" err="1"/>
              <a:t>Verbe</a:t>
            </a:r>
            <a:r>
              <a:rPr lang="it-IT" sz="2400" dirty="0"/>
              <a:t> qui </a:t>
            </a:r>
            <a:r>
              <a:rPr lang="it-IT" sz="2400" dirty="0" err="1"/>
              <a:t>dit</a:t>
            </a:r>
            <a:r>
              <a:rPr lang="it-IT" sz="2400" dirty="0"/>
              <a:t> ce qui est </a:t>
            </a:r>
            <a:r>
              <a:rPr lang="it-IT" sz="2400" dirty="0" err="1"/>
              <a:t>bien</a:t>
            </a:r>
            <a:r>
              <a:rPr lang="it-IT" sz="2400" dirty="0"/>
              <a:t> ce qui est mal</a:t>
            </a:r>
          </a:p>
          <a:p>
            <a:r>
              <a:rPr lang="it-IT" sz="2400" dirty="0" err="1"/>
              <a:t>jamais</a:t>
            </a:r>
            <a:r>
              <a:rPr lang="it-IT" sz="2400" dirty="0"/>
              <a:t> </a:t>
            </a:r>
            <a:r>
              <a:rPr lang="it-IT" sz="2400" dirty="0" err="1"/>
              <a:t>été</a:t>
            </a:r>
            <a:r>
              <a:rPr lang="it-IT" sz="2400" dirty="0"/>
              <a:t> </a:t>
            </a:r>
            <a:r>
              <a:rPr lang="it-IT" sz="2400" dirty="0" err="1"/>
              <a:t>feignasse</a:t>
            </a:r>
            <a:r>
              <a:rPr lang="it-IT" sz="2400" dirty="0"/>
              <a:t> </a:t>
            </a:r>
            <a:r>
              <a:rPr lang="it-IT" sz="2400" dirty="0" err="1"/>
              <a:t>au</a:t>
            </a:r>
            <a:r>
              <a:rPr lang="it-IT" sz="2400" dirty="0"/>
              <a:t> </a:t>
            </a:r>
            <a:r>
              <a:rPr lang="it-IT" sz="2400" dirty="0" err="1"/>
              <a:t>point</a:t>
            </a:r>
            <a:r>
              <a:rPr lang="it-IT" sz="2400" dirty="0"/>
              <a:t> de ne </a:t>
            </a:r>
            <a:r>
              <a:rPr lang="it-IT" sz="2400" dirty="0" err="1"/>
              <a:t>pas</a:t>
            </a:r>
            <a:r>
              <a:rPr lang="it-IT" sz="2400" dirty="0"/>
              <a:t> te </a:t>
            </a:r>
            <a:r>
              <a:rPr lang="it-IT" sz="2400" dirty="0" err="1"/>
              <a:t>lever</a:t>
            </a:r>
            <a:r>
              <a:rPr lang="it-IT" sz="2400" dirty="0"/>
              <a:t>, de ne </a:t>
            </a:r>
            <a:r>
              <a:rPr lang="it-IT" sz="2400" dirty="0" err="1"/>
              <a:t>pas</a:t>
            </a:r>
            <a:r>
              <a:rPr lang="it-IT" sz="2400" dirty="0"/>
              <a:t> </a:t>
            </a:r>
            <a:r>
              <a:rPr lang="it-IT" sz="2400" dirty="0" err="1"/>
              <a:t>affronter</a:t>
            </a:r>
            <a:endParaRPr lang="it-IT" sz="2400" dirty="0"/>
          </a:p>
          <a:p>
            <a:r>
              <a:rPr lang="it-IT" sz="2400" dirty="0" err="1"/>
              <a:t>toutes</a:t>
            </a:r>
            <a:r>
              <a:rPr lang="it-IT" sz="2400" dirty="0"/>
              <a:t> </a:t>
            </a:r>
            <a:r>
              <a:rPr lang="it-IT" sz="2400" dirty="0" err="1"/>
              <a:t>les</a:t>
            </a:r>
            <a:r>
              <a:rPr lang="it-IT" sz="2400" dirty="0"/>
              <a:t> </a:t>
            </a:r>
            <a:r>
              <a:rPr lang="it-IT" sz="2400" dirty="0" err="1"/>
              <a:t>brutes</a:t>
            </a:r>
            <a:r>
              <a:rPr lang="it-IT" sz="2400" dirty="0"/>
              <a:t> </a:t>
            </a:r>
            <a:r>
              <a:rPr lang="it-IT" sz="2400" dirty="0" err="1"/>
              <a:t>épaisses</a:t>
            </a:r>
            <a:r>
              <a:rPr lang="it-IT" sz="2400" dirty="0"/>
              <a:t>, de ne </a:t>
            </a:r>
            <a:r>
              <a:rPr lang="it-IT" sz="2400" dirty="0" err="1"/>
              <a:t>pas</a:t>
            </a:r>
            <a:r>
              <a:rPr lang="it-IT" sz="2400" dirty="0"/>
              <a:t> </a:t>
            </a:r>
            <a:r>
              <a:rPr lang="it-IT" sz="2400" dirty="0" err="1"/>
              <a:t>combattre</a:t>
            </a:r>
            <a:r>
              <a:rPr lang="it-IT" sz="2400" dirty="0"/>
              <a:t> </a:t>
            </a:r>
            <a:r>
              <a:rPr lang="it-IT" sz="2400" dirty="0" err="1"/>
              <a:t>poings</a:t>
            </a:r>
            <a:r>
              <a:rPr lang="it-IT" sz="2400" dirty="0"/>
              <a:t> </a:t>
            </a:r>
            <a:r>
              <a:rPr lang="it-IT" sz="2400" dirty="0" err="1"/>
              <a:t>dressés</a:t>
            </a:r>
            <a:r>
              <a:rPr lang="it-IT" sz="2400" dirty="0"/>
              <a:t> l’esprit</a:t>
            </a:r>
          </a:p>
          <a:p>
            <a:r>
              <a:rPr lang="it-IT" sz="2400" dirty="0"/>
              <a:t>d’</a:t>
            </a:r>
            <a:r>
              <a:rPr lang="it-IT" sz="2400" dirty="0" err="1"/>
              <a:t>étiquetage</a:t>
            </a:r>
            <a:r>
              <a:rPr lang="it-IT" sz="2400" dirty="0"/>
              <a:t>, </a:t>
            </a:r>
            <a:r>
              <a:rPr lang="it-IT" sz="2400" dirty="0" err="1"/>
              <a:t>les</a:t>
            </a:r>
            <a:r>
              <a:rPr lang="it-IT" sz="2400" dirty="0"/>
              <a:t> </a:t>
            </a:r>
            <a:r>
              <a:rPr lang="it-IT" sz="2400" dirty="0" err="1"/>
              <a:t>émeutes</a:t>
            </a:r>
            <a:r>
              <a:rPr lang="it-IT" sz="2400" dirty="0"/>
              <a:t> </a:t>
            </a:r>
            <a:r>
              <a:rPr lang="it-IT" sz="2400" dirty="0" err="1"/>
              <a:t>que</a:t>
            </a:r>
            <a:r>
              <a:rPr lang="it-IT" sz="2400" dirty="0"/>
              <a:t> la </a:t>
            </a:r>
            <a:r>
              <a:rPr lang="it-IT" sz="2400" dirty="0" err="1"/>
              <a:t>méconnaissance</a:t>
            </a:r>
            <a:r>
              <a:rPr lang="it-IT" sz="2400" dirty="0"/>
              <a:t> </a:t>
            </a:r>
            <a:r>
              <a:rPr lang="it-IT" sz="2400" dirty="0" err="1"/>
              <a:t>déclenche</a:t>
            </a:r>
            <a:r>
              <a:rPr lang="it-IT" sz="2400" dirty="0"/>
              <a:t> </a:t>
            </a:r>
            <a:r>
              <a:rPr lang="it-IT" sz="2400" dirty="0" err="1"/>
              <a:t>dans</a:t>
            </a:r>
            <a:r>
              <a:rPr lang="it-IT" sz="2400" dirty="0"/>
              <a:t> </a:t>
            </a:r>
            <a:r>
              <a:rPr lang="it-IT" sz="2400" dirty="0" err="1"/>
              <a:t>ta</a:t>
            </a:r>
            <a:r>
              <a:rPr lang="it-IT" sz="2400" dirty="0"/>
              <a:t> </a:t>
            </a:r>
            <a:r>
              <a:rPr lang="it-IT" sz="2400" dirty="0" err="1"/>
              <a:t>tête</a:t>
            </a:r>
            <a:r>
              <a:rPr lang="it-IT" sz="2400" dirty="0" smtClean="0"/>
              <a:t>,</a:t>
            </a:r>
          </a:p>
          <a:p>
            <a:r>
              <a:rPr lang="it-IT" sz="2400" dirty="0"/>
              <a:t>*</a:t>
            </a:r>
            <a:endParaRPr lang="it-IT" sz="2400" dirty="0" smtClean="0"/>
          </a:p>
          <a:p>
            <a:endParaRPr lang="it-IT" sz="2400" dirty="0"/>
          </a:p>
          <a:p>
            <a:endParaRPr lang="it-IT" sz="2000" dirty="0"/>
          </a:p>
          <a:p>
            <a:endParaRPr lang="fr-CA" sz="2000" dirty="0"/>
          </a:p>
        </p:txBody>
      </p:sp>
    </p:spTree>
    <p:extLst>
      <p:ext uri="{BB962C8B-B14F-4D97-AF65-F5344CB8AC3E}">
        <p14:creationId xmlns:p14="http://schemas.microsoft.com/office/powerpoint/2010/main" val="3932695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it-IT" sz="2400" dirty="0" err="1"/>
              <a:t>tempérant</a:t>
            </a:r>
            <a:r>
              <a:rPr lang="it-IT" sz="2400" dirty="0"/>
              <a:t> l’</a:t>
            </a:r>
            <a:r>
              <a:rPr lang="it-IT" sz="2400" dirty="0" err="1"/>
              <a:t>impuissance</a:t>
            </a:r>
            <a:r>
              <a:rPr lang="it-IT" sz="2400" dirty="0"/>
              <a:t> </a:t>
            </a:r>
            <a:r>
              <a:rPr lang="it-IT" sz="2400" dirty="0" err="1"/>
              <a:t>avec</a:t>
            </a:r>
            <a:r>
              <a:rPr lang="it-IT" sz="2400" dirty="0"/>
              <a:t> le </a:t>
            </a:r>
            <a:r>
              <a:rPr lang="it-IT" sz="2400" dirty="0" err="1"/>
              <a:t>rouge</a:t>
            </a:r>
            <a:r>
              <a:rPr lang="it-IT" sz="2400" dirty="0"/>
              <a:t> </a:t>
            </a:r>
            <a:r>
              <a:rPr lang="it-IT" sz="2400" dirty="0" err="1"/>
              <a:t>taureau</a:t>
            </a:r>
            <a:r>
              <a:rPr lang="it-IT" sz="2400" dirty="0"/>
              <a:t> </a:t>
            </a:r>
            <a:r>
              <a:rPr lang="it-IT" sz="2400" dirty="0" err="1"/>
              <a:t>dans</a:t>
            </a:r>
            <a:r>
              <a:rPr lang="it-IT" sz="2400" dirty="0"/>
              <a:t> </a:t>
            </a:r>
            <a:r>
              <a:rPr lang="it-IT" sz="2400" dirty="0" err="1"/>
              <a:t>tes</a:t>
            </a:r>
            <a:r>
              <a:rPr lang="it-IT" sz="2400" dirty="0"/>
              <a:t> </a:t>
            </a:r>
            <a:r>
              <a:rPr lang="it-IT" sz="2400" dirty="0" err="1"/>
              <a:t>yeux</a:t>
            </a:r>
            <a:r>
              <a:rPr lang="it-IT" sz="2400" dirty="0"/>
              <a:t>, </a:t>
            </a:r>
            <a:r>
              <a:rPr lang="it-IT" sz="2400" dirty="0" err="1"/>
              <a:t>ou</a:t>
            </a:r>
            <a:endParaRPr lang="it-IT" sz="2400" dirty="0"/>
          </a:p>
          <a:p>
            <a:r>
              <a:rPr lang="it-IT" sz="2400" dirty="0" err="1"/>
              <a:t>proclamant</a:t>
            </a:r>
            <a:r>
              <a:rPr lang="it-IT" sz="2400" dirty="0"/>
              <a:t> </a:t>
            </a:r>
            <a:r>
              <a:rPr lang="it-IT" sz="2400" dirty="0" err="1"/>
              <a:t>toujours</a:t>
            </a:r>
            <a:r>
              <a:rPr lang="it-IT" sz="2400" dirty="0"/>
              <a:t> ce </a:t>
            </a:r>
            <a:r>
              <a:rPr lang="it-IT" sz="2400" dirty="0" err="1"/>
              <a:t>que</a:t>
            </a:r>
            <a:r>
              <a:rPr lang="it-IT" sz="2400" dirty="0"/>
              <a:t> tu </a:t>
            </a:r>
            <a:r>
              <a:rPr lang="it-IT" sz="2400" dirty="0" err="1"/>
              <a:t>fais</a:t>
            </a:r>
            <a:r>
              <a:rPr lang="it-IT" sz="2400" dirty="0"/>
              <a:t> à </a:t>
            </a:r>
            <a:r>
              <a:rPr lang="it-IT" sz="2400" dirty="0" err="1"/>
              <a:t>ta</a:t>
            </a:r>
            <a:r>
              <a:rPr lang="it-IT" sz="2400" dirty="0"/>
              <a:t> guise </a:t>
            </a:r>
            <a:r>
              <a:rPr lang="it-IT" sz="2400" dirty="0" err="1"/>
              <a:t>avec</a:t>
            </a:r>
            <a:r>
              <a:rPr lang="it-IT" sz="2400" dirty="0"/>
              <a:t> une </a:t>
            </a:r>
            <a:r>
              <a:rPr lang="it-IT" sz="2400" dirty="0" err="1"/>
              <a:t>fierté</a:t>
            </a:r>
            <a:endParaRPr lang="it-IT" sz="2400" dirty="0"/>
          </a:p>
          <a:p>
            <a:r>
              <a:rPr lang="it-IT" sz="2400" dirty="0"/>
              <a:t>à </a:t>
            </a:r>
            <a:r>
              <a:rPr lang="it-IT" sz="2400" dirty="0" err="1"/>
              <a:t>toute</a:t>
            </a:r>
            <a:r>
              <a:rPr lang="it-IT" sz="2400" dirty="0"/>
              <a:t> </a:t>
            </a:r>
            <a:r>
              <a:rPr lang="it-IT" sz="2400" dirty="0" err="1"/>
              <a:t>épreuve</a:t>
            </a:r>
            <a:r>
              <a:rPr lang="it-IT" sz="2400" dirty="0"/>
              <a:t>, </a:t>
            </a:r>
            <a:r>
              <a:rPr lang="it-IT" sz="2400" dirty="0" err="1"/>
              <a:t>observant</a:t>
            </a:r>
            <a:r>
              <a:rPr lang="it-IT" sz="2400" dirty="0"/>
              <a:t> </a:t>
            </a:r>
            <a:r>
              <a:rPr lang="it-IT" sz="2400" dirty="0" err="1"/>
              <a:t>quelqu’un</a:t>
            </a:r>
            <a:r>
              <a:rPr lang="it-IT" sz="2400" dirty="0"/>
              <a:t> </a:t>
            </a:r>
            <a:r>
              <a:rPr lang="it-IT" sz="2400" dirty="0" err="1"/>
              <a:t>qu’on</a:t>
            </a:r>
            <a:r>
              <a:rPr lang="it-IT" sz="2400" dirty="0"/>
              <a:t> </a:t>
            </a:r>
            <a:r>
              <a:rPr lang="it-IT" sz="2400" dirty="0" err="1"/>
              <a:t>réduit</a:t>
            </a:r>
            <a:r>
              <a:rPr lang="it-IT" sz="2400" dirty="0"/>
              <a:t> en </a:t>
            </a:r>
            <a:r>
              <a:rPr lang="it-IT" sz="2400" dirty="0" err="1"/>
              <a:t>bouillie</a:t>
            </a:r>
            <a:endParaRPr lang="it-IT" sz="2400" dirty="0"/>
          </a:p>
          <a:p>
            <a:r>
              <a:rPr lang="it-IT" sz="2400" dirty="0"/>
              <a:t>tout en </a:t>
            </a:r>
            <a:r>
              <a:rPr lang="it-IT" sz="2400" dirty="0" err="1"/>
              <a:t>voyant</a:t>
            </a:r>
            <a:r>
              <a:rPr lang="it-IT" sz="2400" dirty="0"/>
              <a:t> </a:t>
            </a:r>
            <a:r>
              <a:rPr lang="it-IT" sz="2400" dirty="0" err="1"/>
              <a:t>suinter</a:t>
            </a:r>
            <a:r>
              <a:rPr lang="it-IT" sz="2400" dirty="0"/>
              <a:t> la </a:t>
            </a:r>
            <a:r>
              <a:rPr lang="it-IT" sz="2400" dirty="0" err="1"/>
              <a:t>dernière</a:t>
            </a:r>
            <a:r>
              <a:rPr lang="it-IT" sz="2400" dirty="0"/>
              <a:t> </a:t>
            </a:r>
            <a:r>
              <a:rPr lang="it-IT" sz="2400" dirty="0" err="1"/>
              <a:t>gouttelette</a:t>
            </a:r>
            <a:r>
              <a:rPr lang="it-IT" sz="2400" dirty="0"/>
              <a:t> de </a:t>
            </a:r>
            <a:r>
              <a:rPr lang="it-IT" sz="2400" dirty="0" err="1"/>
              <a:t>dignité</a:t>
            </a:r>
            <a:r>
              <a:rPr lang="it-IT" sz="2400" dirty="0"/>
              <a:t>, tu t’</a:t>
            </a:r>
            <a:r>
              <a:rPr lang="it-IT" sz="2400" dirty="0" err="1"/>
              <a:t>opposes</a:t>
            </a:r>
            <a:endParaRPr lang="it-IT" sz="2400" dirty="0"/>
          </a:p>
          <a:p>
            <a:r>
              <a:rPr lang="it-IT" sz="2400" dirty="0"/>
              <a:t>à la </a:t>
            </a:r>
            <a:r>
              <a:rPr lang="it-IT" sz="2400" dirty="0" err="1"/>
              <a:t>craniométrie</a:t>
            </a:r>
            <a:r>
              <a:rPr lang="it-IT" sz="2400" dirty="0"/>
              <a:t>, à la </a:t>
            </a:r>
            <a:r>
              <a:rPr lang="it-IT" sz="2400" dirty="0" err="1"/>
              <a:t>servitude</a:t>
            </a:r>
            <a:r>
              <a:rPr lang="it-IT" sz="2400" dirty="0"/>
              <a:t>, à tout ce qui </a:t>
            </a:r>
            <a:r>
              <a:rPr lang="it-IT" sz="2400" dirty="0" err="1"/>
              <a:t>emmure</a:t>
            </a:r>
            <a:r>
              <a:rPr lang="it-IT" sz="2400" dirty="0"/>
              <a:t> l’</a:t>
            </a:r>
            <a:r>
              <a:rPr lang="it-IT" sz="2400" dirty="0" err="1"/>
              <a:t>homme</a:t>
            </a:r>
            <a:r>
              <a:rPr lang="it-IT" sz="2400" dirty="0" smtClean="0"/>
              <a:t>.</a:t>
            </a:r>
          </a:p>
          <a:p>
            <a:r>
              <a:rPr lang="it-IT" sz="2400" dirty="0"/>
              <a:t>*</a:t>
            </a:r>
          </a:p>
          <a:p>
            <a:endParaRPr lang="fr-CA" sz="2400" dirty="0"/>
          </a:p>
        </p:txBody>
      </p:sp>
    </p:spTree>
    <p:extLst>
      <p:ext uri="{BB962C8B-B14F-4D97-AF65-F5344CB8AC3E}">
        <p14:creationId xmlns:p14="http://schemas.microsoft.com/office/powerpoint/2010/main" val="4198842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it-IT" sz="2400" dirty="0" err="1"/>
              <a:t>Jamais</a:t>
            </a:r>
            <a:r>
              <a:rPr lang="it-IT" sz="2400" dirty="0"/>
              <a:t> </a:t>
            </a:r>
            <a:r>
              <a:rPr lang="it-IT" sz="2400" dirty="0" err="1"/>
              <a:t>perdu</a:t>
            </a:r>
            <a:r>
              <a:rPr lang="it-IT" sz="2400" dirty="0"/>
              <a:t> la </a:t>
            </a:r>
            <a:r>
              <a:rPr lang="it-IT" sz="2400" dirty="0" err="1"/>
              <a:t>pugnacité</a:t>
            </a:r>
            <a:r>
              <a:rPr lang="it-IT" sz="2400" dirty="0"/>
              <a:t>, le germe </a:t>
            </a:r>
            <a:r>
              <a:rPr lang="it-IT" sz="2400" dirty="0" err="1"/>
              <a:t>du</a:t>
            </a:r>
            <a:r>
              <a:rPr lang="it-IT" sz="2400" dirty="0"/>
              <a:t> </a:t>
            </a:r>
            <a:r>
              <a:rPr lang="it-IT" sz="2400" dirty="0" err="1"/>
              <a:t>brutal</a:t>
            </a:r>
            <a:r>
              <a:rPr lang="it-IT" sz="2400" dirty="0"/>
              <a:t> </a:t>
            </a:r>
            <a:r>
              <a:rPr lang="it-IT" sz="2400" dirty="0" err="1"/>
              <a:t>arrachement</a:t>
            </a:r>
            <a:r>
              <a:rPr lang="it-IT" sz="2400" dirty="0"/>
              <a:t>,</a:t>
            </a:r>
          </a:p>
          <a:p>
            <a:r>
              <a:rPr lang="it-IT" sz="2400" dirty="0" err="1"/>
              <a:t>tes</a:t>
            </a:r>
            <a:r>
              <a:rPr lang="it-IT" sz="2400" dirty="0"/>
              <a:t> </a:t>
            </a:r>
            <a:r>
              <a:rPr lang="it-IT" sz="2400" dirty="0" err="1"/>
              <a:t>origines</a:t>
            </a:r>
            <a:r>
              <a:rPr lang="it-IT" sz="2400" dirty="0"/>
              <a:t> </a:t>
            </a:r>
            <a:r>
              <a:rPr lang="it-IT" sz="2400" dirty="0" err="1"/>
              <a:t>portent</a:t>
            </a:r>
            <a:r>
              <a:rPr lang="it-IT" sz="2400" dirty="0"/>
              <a:t> un </a:t>
            </a:r>
            <a:r>
              <a:rPr lang="it-IT" sz="2400" dirty="0" err="1"/>
              <a:t>habit</a:t>
            </a:r>
            <a:r>
              <a:rPr lang="it-IT" sz="2400" dirty="0"/>
              <a:t> de </a:t>
            </a:r>
            <a:r>
              <a:rPr lang="it-IT" sz="2400" dirty="0" err="1"/>
              <a:t>deuil</a:t>
            </a:r>
            <a:r>
              <a:rPr lang="it-IT" sz="2400" dirty="0"/>
              <a:t>, </a:t>
            </a:r>
            <a:r>
              <a:rPr lang="it-IT" sz="2400" dirty="0" err="1"/>
              <a:t>tes</a:t>
            </a:r>
            <a:r>
              <a:rPr lang="it-IT" sz="2400" dirty="0"/>
              <a:t> </a:t>
            </a:r>
            <a:r>
              <a:rPr lang="it-IT" sz="2400" dirty="0" err="1"/>
              <a:t>origines</a:t>
            </a:r>
            <a:r>
              <a:rPr lang="it-IT" sz="2400" dirty="0"/>
              <a:t> </a:t>
            </a:r>
            <a:r>
              <a:rPr lang="it-IT" sz="2400" dirty="0" err="1"/>
              <a:t>ont</a:t>
            </a:r>
            <a:r>
              <a:rPr lang="it-IT" sz="2400" dirty="0"/>
              <a:t> </a:t>
            </a:r>
            <a:r>
              <a:rPr lang="it-IT" sz="2400" dirty="0" err="1"/>
              <a:t>heureusement</a:t>
            </a:r>
            <a:endParaRPr lang="it-IT" sz="2400" dirty="0"/>
          </a:p>
          <a:p>
            <a:r>
              <a:rPr lang="it-IT" sz="2400" dirty="0" err="1"/>
              <a:t>trouvé</a:t>
            </a:r>
            <a:r>
              <a:rPr lang="it-IT" sz="2400" dirty="0"/>
              <a:t> une bande d’</a:t>
            </a:r>
            <a:r>
              <a:rPr lang="it-IT" sz="2400" dirty="0" err="1"/>
              <a:t>arrêt</a:t>
            </a:r>
            <a:r>
              <a:rPr lang="it-IT" sz="2400" dirty="0"/>
              <a:t> d’</a:t>
            </a:r>
            <a:r>
              <a:rPr lang="it-IT" sz="2400" dirty="0" err="1"/>
              <a:t>urgence</a:t>
            </a:r>
            <a:r>
              <a:rPr lang="it-IT" sz="2400" dirty="0"/>
              <a:t>, non </a:t>
            </a:r>
            <a:r>
              <a:rPr lang="it-IT" sz="2400" dirty="0" err="1"/>
              <a:t>que</a:t>
            </a:r>
            <a:r>
              <a:rPr lang="it-IT" sz="2400" dirty="0"/>
              <a:t> tu </a:t>
            </a:r>
            <a:r>
              <a:rPr lang="it-IT" sz="2400" dirty="0" err="1"/>
              <a:t>puisses</a:t>
            </a:r>
            <a:r>
              <a:rPr lang="it-IT" sz="2400" dirty="0"/>
              <a:t> par </a:t>
            </a:r>
            <a:r>
              <a:rPr lang="it-IT" sz="2400" dirty="0" err="1"/>
              <a:t>expérience</a:t>
            </a:r>
            <a:endParaRPr lang="it-IT" sz="2400" dirty="0"/>
          </a:p>
          <a:p>
            <a:r>
              <a:rPr lang="it-IT" sz="2400" dirty="0" err="1"/>
              <a:t>parler</a:t>
            </a:r>
            <a:r>
              <a:rPr lang="it-IT" sz="2400" dirty="0"/>
              <a:t> de tout, non </a:t>
            </a:r>
            <a:r>
              <a:rPr lang="it-IT" sz="2400" dirty="0" err="1"/>
              <a:t>que</a:t>
            </a:r>
            <a:r>
              <a:rPr lang="it-IT" sz="2400" dirty="0"/>
              <a:t> tu </a:t>
            </a:r>
            <a:r>
              <a:rPr lang="it-IT" sz="2400" dirty="0" err="1"/>
              <a:t>voies</a:t>
            </a:r>
            <a:r>
              <a:rPr lang="it-IT" sz="2400" dirty="0"/>
              <a:t> en </a:t>
            </a:r>
            <a:r>
              <a:rPr lang="it-IT" sz="2400" dirty="0" err="1"/>
              <a:t>permanence</a:t>
            </a:r>
            <a:r>
              <a:rPr lang="it-IT" sz="2400" dirty="0"/>
              <a:t> </a:t>
            </a:r>
            <a:r>
              <a:rPr lang="it-IT" sz="2400" dirty="0" err="1"/>
              <a:t>combien</a:t>
            </a:r>
            <a:r>
              <a:rPr lang="it-IT" sz="2400" dirty="0"/>
              <a:t> l’</a:t>
            </a:r>
            <a:r>
              <a:rPr lang="it-IT" sz="2400" dirty="0" err="1"/>
              <a:t>herbe</a:t>
            </a:r>
            <a:endParaRPr lang="it-IT" sz="2400" dirty="0"/>
          </a:p>
          <a:p>
            <a:r>
              <a:rPr lang="it-IT" sz="2400" dirty="0"/>
              <a:t>de l’</a:t>
            </a:r>
            <a:r>
              <a:rPr lang="it-IT" sz="2400" dirty="0" err="1"/>
              <a:t>autre</a:t>
            </a:r>
            <a:r>
              <a:rPr lang="it-IT" sz="2400" dirty="0"/>
              <a:t> </a:t>
            </a:r>
            <a:r>
              <a:rPr lang="it-IT" sz="2400" dirty="0" err="1"/>
              <a:t>côté</a:t>
            </a:r>
            <a:r>
              <a:rPr lang="it-IT" sz="2400" dirty="0"/>
              <a:t> est </a:t>
            </a:r>
            <a:r>
              <a:rPr lang="it-IT" sz="2400" dirty="0" err="1"/>
              <a:t>parfois</a:t>
            </a:r>
            <a:r>
              <a:rPr lang="it-IT" sz="2400" dirty="0"/>
              <a:t> </a:t>
            </a:r>
            <a:r>
              <a:rPr lang="it-IT" sz="2400" dirty="0" err="1"/>
              <a:t>sèche</a:t>
            </a:r>
            <a:r>
              <a:rPr lang="it-IT" sz="2400" dirty="0"/>
              <a:t> et </a:t>
            </a:r>
            <a:r>
              <a:rPr lang="it-IT" sz="2400" dirty="0" err="1"/>
              <a:t>moins</a:t>
            </a:r>
            <a:r>
              <a:rPr lang="it-IT" sz="2400" dirty="0"/>
              <a:t> verte – il s’</a:t>
            </a:r>
            <a:r>
              <a:rPr lang="it-IT" sz="2400" dirty="0" err="1"/>
              <a:t>agit</a:t>
            </a:r>
            <a:r>
              <a:rPr lang="it-IT" sz="2400" dirty="0"/>
              <a:t> de la </a:t>
            </a:r>
            <a:r>
              <a:rPr lang="it-IT" sz="2400" dirty="0" err="1" smtClean="0"/>
              <a:t>capacité</a:t>
            </a:r>
            <a:endParaRPr lang="it-IT" sz="2400" dirty="0" smtClean="0"/>
          </a:p>
          <a:p>
            <a:r>
              <a:rPr lang="it-IT" sz="2400" dirty="0"/>
              <a:t>*</a:t>
            </a:r>
          </a:p>
          <a:p>
            <a:endParaRPr lang="fr-CA" sz="2400" dirty="0"/>
          </a:p>
        </p:txBody>
      </p:sp>
    </p:spTree>
    <p:extLst>
      <p:ext uri="{BB962C8B-B14F-4D97-AF65-F5344CB8AC3E}">
        <p14:creationId xmlns:p14="http://schemas.microsoft.com/office/powerpoint/2010/main" val="3681775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it-IT" sz="2400" dirty="0"/>
              <a:t>de se </a:t>
            </a:r>
            <a:r>
              <a:rPr lang="it-IT" sz="2400" dirty="0" err="1"/>
              <a:t>glisser</a:t>
            </a:r>
            <a:r>
              <a:rPr lang="it-IT" sz="2400" dirty="0"/>
              <a:t> </a:t>
            </a:r>
            <a:r>
              <a:rPr lang="it-IT" sz="2400" dirty="0" err="1"/>
              <a:t>sous</a:t>
            </a:r>
            <a:r>
              <a:rPr lang="it-IT" sz="2400" dirty="0"/>
              <a:t> d’</a:t>
            </a:r>
            <a:r>
              <a:rPr lang="it-IT" sz="2400" dirty="0" err="1"/>
              <a:t>autres</a:t>
            </a:r>
            <a:r>
              <a:rPr lang="it-IT" sz="2400" dirty="0"/>
              <a:t> </a:t>
            </a:r>
            <a:r>
              <a:rPr lang="it-IT" sz="2400" dirty="0" err="1"/>
              <a:t>peaux</a:t>
            </a:r>
            <a:r>
              <a:rPr lang="it-IT" sz="2400" dirty="0"/>
              <a:t>, de </a:t>
            </a:r>
            <a:r>
              <a:rPr lang="it-IT" sz="2400" dirty="0" err="1"/>
              <a:t>voir</a:t>
            </a:r>
            <a:r>
              <a:rPr lang="it-IT" sz="2400" dirty="0"/>
              <a:t> la </a:t>
            </a:r>
            <a:r>
              <a:rPr lang="it-IT" sz="2400" dirty="0" err="1"/>
              <a:t>mer</a:t>
            </a:r>
            <a:r>
              <a:rPr lang="it-IT" sz="2400" dirty="0"/>
              <a:t> de </a:t>
            </a:r>
            <a:r>
              <a:rPr lang="it-IT" sz="2400" dirty="0" err="1"/>
              <a:t>tristesse</a:t>
            </a:r>
            <a:r>
              <a:rPr lang="it-IT" sz="2400" dirty="0"/>
              <a:t> </a:t>
            </a:r>
            <a:r>
              <a:rPr lang="it-IT" sz="2400" dirty="0" err="1"/>
              <a:t>derrière</a:t>
            </a:r>
            <a:endParaRPr lang="it-IT" sz="2400" dirty="0"/>
          </a:p>
          <a:p>
            <a:r>
              <a:rPr lang="it-IT" sz="2400" dirty="0" err="1"/>
              <a:t>les</a:t>
            </a:r>
            <a:r>
              <a:rPr lang="it-IT" sz="2400" dirty="0"/>
              <a:t> </a:t>
            </a:r>
            <a:r>
              <a:rPr lang="it-IT" sz="2400" dirty="0" err="1"/>
              <a:t>yeux</a:t>
            </a:r>
            <a:r>
              <a:rPr lang="it-IT" sz="2400" dirty="0"/>
              <a:t> </a:t>
            </a:r>
            <a:r>
              <a:rPr lang="it-IT" sz="2400" dirty="0" err="1"/>
              <a:t>des</a:t>
            </a:r>
            <a:r>
              <a:rPr lang="it-IT" sz="2400" dirty="0"/>
              <a:t> </a:t>
            </a:r>
            <a:r>
              <a:rPr lang="it-IT" sz="2400" dirty="0" err="1"/>
              <a:t>autres</a:t>
            </a:r>
            <a:r>
              <a:rPr lang="it-IT" sz="2400" dirty="0"/>
              <a:t>, la pullulante </a:t>
            </a:r>
            <a:r>
              <a:rPr lang="it-IT" sz="2400" dirty="0" err="1"/>
              <a:t>rage</a:t>
            </a:r>
            <a:r>
              <a:rPr lang="it-IT" sz="2400" dirty="0"/>
              <a:t> </a:t>
            </a:r>
            <a:r>
              <a:rPr lang="it-IT" sz="2400" dirty="0" err="1"/>
              <a:t>des</a:t>
            </a:r>
            <a:r>
              <a:rPr lang="it-IT" sz="2400" dirty="0"/>
              <a:t> </a:t>
            </a:r>
            <a:r>
              <a:rPr lang="it-IT" sz="2400" dirty="0" err="1"/>
              <a:t>rages</a:t>
            </a:r>
            <a:r>
              <a:rPr lang="it-IT" sz="2400" dirty="0"/>
              <a:t>, tu </a:t>
            </a:r>
            <a:r>
              <a:rPr lang="it-IT" sz="2400" dirty="0" err="1"/>
              <a:t>veux</a:t>
            </a:r>
            <a:r>
              <a:rPr lang="it-IT" sz="2400" dirty="0"/>
              <a:t> dire </a:t>
            </a:r>
            <a:r>
              <a:rPr lang="it-IT" sz="2400" dirty="0" err="1"/>
              <a:t>que</a:t>
            </a:r>
            <a:endParaRPr lang="it-IT" sz="2400" dirty="0"/>
          </a:p>
          <a:p>
            <a:r>
              <a:rPr lang="it-IT" sz="2400" dirty="0"/>
              <a:t>tu ne </a:t>
            </a:r>
            <a:r>
              <a:rPr lang="it-IT" sz="2400" dirty="0" err="1"/>
              <a:t>comprends</a:t>
            </a:r>
            <a:r>
              <a:rPr lang="it-IT" sz="2400" dirty="0"/>
              <a:t> </a:t>
            </a:r>
            <a:r>
              <a:rPr lang="it-IT" sz="2400" dirty="0" err="1"/>
              <a:t>peut-être</a:t>
            </a:r>
            <a:r>
              <a:rPr lang="it-IT" sz="2400" dirty="0"/>
              <a:t> </a:t>
            </a:r>
            <a:r>
              <a:rPr lang="it-IT" sz="2400" dirty="0" err="1"/>
              <a:t>pas</a:t>
            </a:r>
            <a:r>
              <a:rPr lang="it-IT" sz="2400" dirty="0"/>
              <a:t> tout, </a:t>
            </a:r>
            <a:r>
              <a:rPr lang="it-IT" sz="2400" dirty="0" err="1"/>
              <a:t>que</a:t>
            </a:r>
            <a:r>
              <a:rPr lang="it-IT" sz="2400" dirty="0"/>
              <a:t> </a:t>
            </a:r>
            <a:r>
              <a:rPr lang="it-IT" sz="2400" dirty="0" err="1"/>
              <a:t>bien</a:t>
            </a:r>
            <a:r>
              <a:rPr lang="it-IT" sz="2400" dirty="0"/>
              <a:t> </a:t>
            </a:r>
            <a:r>
              <a:rPr lang="it-IT" sz="2400" dirty="0" err="1"/>
              <a:t>sûr</a:t>
            </a:r>
            <a:r>
              <a:rPr lang="it-IT" sz="2400" dirty="0"/>
              <a:t> tu ne </a:t>
            </a:r>
            <a:r>
              <a:rPr lang="it-IT" sz="2400" dirty="0" err="1"/>
              <a:t>touches</a:t>
            </a:r>
            <a:endParaRPr lang="it-IT" sz="2400" dirty="0"/>
          </a:p>
          <a:p>
            <a:r>
              <a:rPr lang="it-IT" sz="2400" dirty="0" err="1"/>
              <a:t>jamais</a:t>
            </a:r>
            <a:r>
              <a:rPr lang="it-IT" sz="2400" dirty="0"/>
              <a:t> tout à </a:t>
            </a:r>
            <a:r>
              <a:rPr lang="it-IT" sz="2400" dirty="0" err="1"/>
              <a:t>fait</a:t>
            </a:r>
            <a:r>
              <a:rPr lang="it-IT" sz="2400" dirty="0"/>
              <a:t> la corde </a:t>
            </a:r>
            <a:r>
              <a:rPr lang="it-IT" sz="2400" dirty="0" err="1"/>
              <a:t>sensible</a:t>
            </a:r>
            <a:r>
              <a:rPr lang="it-IT" sz="2400" dirty="0"/>
              <a:t>, mais </a:t>
            </a:r>
            <a:r>
              <a:rPr lang="it-IT" sz="2400" dirty="0" err="1"/>
              <a:t>que</a:t>
            </a:r>
            <a:r>
              <a:rPr lang="it-IT" sz="2400" dirty="0"/>
              <a:t> tu ne </a:t>
            </a:r>
            <a:r>
              <a:rPr lang="it-IT" sz="2400" dirty="0" err="1"/>
              <a:t>sens</a:t>
            </a:r>
            <a:r>
              <a:rPr lang="it-IT" sz="2400" dirty="0"/>
              <a:t> </a:t>
            </a:r>
            <a:r>
              <a:rPr lang="it-IT" sz="2400" dirty="0" err="1"/>
              <a:t>pas</a:t>
            </a:r>
            <a:endParaRPr lang="it-IT" sz="2400" dirty="0"/>
          </a:p>
          <a:p>
            <a:r>
              <a:rPr lang="it-IT" sz="2400" dirty="0" err="1"/>
              <a:t>moins</a:t>
            </a:r>
            <a:r>
              <a:rPr lang="it-IT" sz="2400" dirty="0"/>
              <a:t> </a:t>
            </a:r>
            <a:r>
              <a:rPr lang="it-IT" sz="2400" dirty="0" err="1"/>
              <a:t>les</a:t>
            </a:r>
            <a:r>
              <a:rPr lang="it-IT" sz="2400" dirty="0"/>
              <a:t> </a:t>
            </a:r>
            <a:r>
              <a:rPr lang="it-IT" sz="2400" dirty="0" err="1"/>
              <a:t>choses</a:t>
            </a:r>
            <a:r>
              <a:rPr lang="it-IT" sz="2400" dirty="0"/>
              <a:t>, </a:t>
            </a:r>
            <a:r>
              <a:rPr lang="it-IT" sz="2400" dirty="0" err="1"/>
              <a:t>oui</a:t>
            </a:r>
            <a:r>
              <a:rPr lang="it-IT" sz="2400" dirty="0"/>
              <a:t>, tu </a:t>
            </a:r>
            <a:r>
              <a:rPr lang="it-IT" sz="2400" dirty="0" err="1"/>
              <a:t>les</a:t>
            </a:r>
            <a:r>
              <a:rPr lang="it-IT" sz="2400" dirty="0"/>
              <a:t> </a:t>
            </a:r>
            <a:r>
              <a:rPr lang="it-IT" sz="2400" dirty="0" err="1"/>
              <a:t>sens</a:t>
            </a:r>
            <a:r>
              <a:rPr lang="it-IT" sz="2400" dirty="0"/>
              <a:t>, </a:t>
            </a:r>
            <a:r>
              <a:rPr lang="it-IT" sz="2400" dirty="0" err="1"/>
              <a:t>même</a:t>
            </a:r>
            <a:r>
              <a:rPr lang="it-IT" sz="2400" dirty="0"/>
              <a:t> </a:t>
            </a:r>
            <a:r>
              <a:rPr lang="it-IT" sz="2400" dirty="0" err="1"/>
              <a:t>s’il</a:t>
            </a:r>
            <a:r>
              <a:rPr lang="it-IT" sz="2400" dirty="0"/>
              <a:t> </a:t>
            </a:r>
            <a:r>
              <a:rPr lang="it-IT" sz="2400" dirty="0" err="1"/>
              <a:t>existe</a:t>
            </a:r>
            <a:r>
              <a:rPr lang="it-IT" sz="2400" dirty="0"/>
              <a:t> un </a:t>
            </a:r>
            <a:r>
              <a:rPr lang="it-IT" sz="2400" dirty="0" err="1"/>
              <a:t>écart</a:t>
            </a:r>
            <a:r>
              <a:rPr lang="it-IT" sz="2400" dirty="0"/>
              <a:t> infime</a:t>
            </a:r>
            <a:r>
              <a:rPr lang="it-IT" sz="2400" dirty="0" smtClean="0"/>
              <a:t>.</a:t>
            </a:r>
          </a:p>
          <a:p>
            <a:r>
              <a:rPr lang="it-IT" sz="2400" dirty="0"/>
              <a:t>*</a:t>
            </a:r>
          </a:p>
          <a:p>
            <a:endParaRPr lang="fr-CA" sz="2400" dirty="0"/>
          </a:p>
        </p:txBody>
      </p:sp>
    </p:spTree>
    <p:extLst>
      <p:ext uri="{BB962C8B-B14F-4D97-AF65-F5344CB8AC3E}">
        <p14:creationId xmlns:p14="http://schemas.microsoft.com/office/powerpoint/2010/main" val="792880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it-IT" sz="2400" dirty="0" err="1"/>
              <a:t>Jamais</a:t>
            </a:r>
            <a:r>
              <a:rPr lang="it-IT" sz="2400" dirty="0"/>
              <a:t> </a:t>
            </a:r>
            <a:r>
              <a:rPr lang="it-IT" sz="2400" dirty="0" err="1"/>
              <a:t>perdu</a:t>
            </a:r>
            <a:r>
              <a:rPr lang="it-IT" sz="2400" dirty="0"/>
              <a:t> la </a:t>
            </a:r>
            <a:r>
              <a:rPr lang="it-IT" sz="2400" dirty="0" err="1"/>
              <a:t>pugnacité</a:t>
            </a:r>
            <a:r>
              <a:rPr lang="it-IT" sz="2400" dirty="0"/>
              <a:t>, et </a:t>
            </a:r>
            <a:r>
              <a:rPr lang="it-IT" sz="2400" dirty="0" err="1"/>
              <a:t>reconnaître</a:t>
            </a:r>
            <a:r>
              <a:rPr lang="it-IT" sz="2400" dirty="0"/>
              <a:t> </a:t>
            </a:r>
            <a:r>
              <a:rPr lang="it-IT" sz="2400" dirty="0" err="1"/>
              <a:t>malgré</a:t>
            </a:r>
            <a:r>
              <a:rPr lang="it-IT" sz="2400" dirty="0"/>
              <a:t> tout le moment</a:t>
            </a:r>
          </a:p>
          <a:p>
            <a:r>
              <a:rPr lang="it-IT" sz="2400" dirty="0" err="1"/>
              <a:t>où</a:t>
            </a:r>
            <a:r>
              <a:rPr lang="it-IT" sz="2400" dirty="0"/>
              <a:t> tu n’es </a:t>
            </a:r>
            <a:r>
              <a:rPr lang="it-IT" sz="2400" dirty="0" err="1"/>
              <a:t>pas</a:t>
            </a:r>
            <a:r>
              <a:rPr lang="it-IT" sz="2400" dirty="0"/>
              <a:t> à </a:t>
            </a:r>
            <a:r>
              <a:rPr lang="it-IT" sz="2400" dirty="0" err="1"/>
              <a:t>ta</a:t>
            </a:r>
            <a:r>
              <a:rPr lang="it-IT" sz="2400" dirty="0"/>
              <a:t> </a:t>
            </a:r>
            <a:r>
              <a:rPr lang="it-IT" sz="2400" dirty="0" err="1"/>
              <a:t>place</a:t>
            </a:r>
            <a:r>
              <a:rPr lang="it-IT" sz="2400" dirty="0"/>
              <a:t>, </a:t>
            </a:r>
            <a:r>
              <a:rPr lang="it-IT" sz="2400" dirty="0" err="1"/>
              <a:t>où</a:t>
            </a:r>
            <a:r>
              <a:rPr lang="it-IT" sz="2400" dirty="0"/>
              <a:t> il te </a:t>
            </a:r>
            <a:r>
              <a:rPr lang="it-IT" sz="2400" dirty="0" err="1"/>
              <a:t>faut</a:t>
            </a:r>
            <a:r>
              <a:rPr lang="it-IT" sz="2400" dirty="0"/>
              <a:t> t’</a:t>
            </a:r>
            <a:r>
              <a:rPr lang="it-IT" sz="2400" dirty="0" err="1"/>
              <a:t>agenouiller</a:t>
            </a:r>
            <a:r>
              <a:rPr lang="it-IT" sz="2400" dirty="0"/>
              <a:t> </a:t>
            </a:r>
            <a:r>
              <a:rPr lang="it-IT" sz="2400" dirty="0" err="1"/>
              <a:t>devant</a:t>
            </a:r>
            <a:r>
              <a:rPr lang="it-IT" sz="2400" dirty="0"/>
              <a:t> un </a:t>
            </a:r>
            <a:r>
              <a:rPr lang="it-IT" sz="2400" dirty="0" err="1"/>
              <a:t>poème</a:t>
            </a:r>
            <a:endParaRPr lang="it-IT" sz="2400" dirty="0"/>
          </a:p>
          <a:p>
            <a:r>
              <a:rPr lang="it-IT" sz="2400" dirty="0"/>
              <a:t>parce </a:t>
            </a:r>
            <a:r>
              <a:rPr lang="it-IT" sz="2400" dirty="0" err="1"/>
              <a:t>qu’un</a:t>
            </a:r>
            <a:r>
              <a:rPr lang="it-IT" sz="2400" dirty="0"/>
              <a:t> </a:t>
            </a:r>
            <a:r>
              <a:rPr lang="it-IT" sz="2400" dirty="0" err="1"/>
              <a:t>autre</a:t>
            </a:r>
            <a:r>
              <a:rPr lang="it-IT" sz="2400" dirty="0"/>
              <a:t> le </a:t>
            </a:r>
            <a:r>
              <a:rPr lang="it-IT" sz="2400" dirty="0" err="1"/>
              <a:t>rend</a:t>
            </a:r>
            <a:r>
              <a:rPr lang="it-IT" sz="2400" dirty="0"/>
              <a:t> plus </a:t>
            </a:r>
            <a:r>
              <a:rPr lang="it-IT" sz="2400" dirty="0" err="1"/>
              <a:t>habitable</a:t>
            </a:r>
            <a:r>
              <a:rPr lang="it-IT" sz="2400" dirty="0"/>
              <a:t>, non par </a:t>
            </a:r>
            <a:r>
              <a:rPr lang="it-IT" sz="2400" dirty="0" err="1"/>
              <a:t>mauvaise</a:t>
            </a:r>
            <a:r>
              <a:rPr lang="it-IT" sz="2400" dirty="0"/>
              <a:t> </a:t>
            </a:r>
            <a:r>
              <a:rPr lang="it-IT" sz="2400" dirty="0" err="1"/>
              <a:t>volonté</a:t>
            </a:r>
            <a:r>
              <a:rPr lang="it-IT" sz="2400" dirty="0"/>
              <a:t>,</a:t>
            </a:r>
          </a:p>
          <a:p>
            <a:r>
              <a:rPr lang="it-IT" sz="2400" dirty="0"/>
              <a:t>non par </a:t>
            </a:r>
            <a:r>
              <a:rPr lang="it-IT" sz="2400" dirty="0" err="1"/>
              <a:t>abattement</a:t>
            </a:r>
            <a:r>
              <a:rPr lang="it-IT" sz="2400" dirty="0"/>
              <a:t>, mais parce </a:t>
            </a:r>
            <a:r>
              <a:rPr lang="it-IT" sz="2400" dirty="0" err="1"/>
              <a:t>que</a:t>
            </a:r>
            <a:r>
              <a:rPr lang="it-IT" sz="2400" dirty="0"/>
              <a:t> tu </a:t>
            </a:r>
            <a:r>
              <a:rPr lang="it-IT" sz="2400" dirty="0" err="1"/>
              <a:t>sais</a:t>
            </a:r>
            <a:r>
              <a:rPr lang="it-IT" sz="2400" dirty="0"/>
              <a:t> </a:t>
            </a:r>
            <a:r>
              <a:rPr lang="it-IT" sz="2400" dirty="0" err="1"/>
              <a:t>qu’il</a:t>
            </a:r>
            <a:r>
              <a:rPr lang="it-IT" sz="2400" dirty="0"/>
              <a:t> y a </a:t>
            </a:r>
            <a:r>
              <a:rPr lang="it-IT" sz="2400" dirty="0" err="1"/>
              <a:t>tant</a:t>
            </a:r>
            <a:r>
              <a:rPr lang="it-IT" sz="2400" dirty="0"/>
              <a:t> et </a:t>
            </a:r>
            <a:r>
              <a:rPr lang="it-IT" sz="2400" dirty="0" err="1"/>
              <a:t>tellement</a:t>
            </a:r>
            <a:endParaRPr lang="it-IT" sz="2400" dirty="0"/>
          </a:p>
          <a:p>
            <a:r>
              <a:rPr lang="it-IT" sz="2400" dirty="0"/>
              <a:t>d’</a:t>
            </a:r>
            <a:r>
              <a:rPr lang="it-IT" sz="2400" dirty="0" err="1"/>
              <a:t>inégalités</a:t>
            </a:r>
            <a:r>
              <a:rPr lang="it-IT" sz="2400" dirty="0"/>
              <a:t>, </a:t>
            </a:r>
            <a:r>
              <a:rPr lang="it-IT" sz="2400" dirty="0" err="1"/>
              <a:t>qu’il</a:t>
            </a:r>
            <a:r>
              <a:rPr lang="it-IT" sz="2400" dirty="0"/>
              <a:t> y a </a:t>
            </a:r>
            <a:r>
              <a:rPr lang="it-IT" sz="2400" dirty="0" err="1"/>
              <a:t>encore</a:t>
            </a:r>
            <a:r>
              <a:rPr lang="it-IT" sz="2400" dirty="0"/>
              <a:t> </a:t>
            </a:r>
            <a:r>
              <a:rPr lang="it-IT" sz="2400" dirty="0" err="1"/>
              <a:t>des</a:t>
            </a:r>
            <a:r>
              <a:rPr lang="it-IT" sz="2400" dirty="0"/>
              <a:t> </a:t>
            </a:r>
            <a:r>
              <a:rPr lang="it-IT" sz="2400" dirty="0" err="1"/>
              <a:t>laissés</a:t>
            </a:r>
            <a:r>
              <a:rPr lang="it-IT" sz="2400" dirty="0"/>
              <a:t>-pour-</a:t>
            </a:r>
            <a:r>
              <a:rPr lang="it-IT" sz="2400" dirty="0" err="1"/>
              <a:t>compte</a:t>
            </a:r>
            <a:r>
              <a:rPr lang="it-IT" sz="2400" dirty="0"/>
              <a:t>, tu </a:t>
            </a:r>
            <a:r>
              <a:rPr lang="it-IT" sz="2400" dirty="0" smtClean="0"/>
              <a:t>n’</a:t>
            </a:r>
            <a:r>
              <a:rPr lang="it-IT" sz="2400" dirty="0" err="1" smtClean="0"/>
              <a:t>aspires</a:t>
            </a:r>
            <a:endParaRPr lang="it-IT" sz="2400" dirty="0" smtClean="0"/>
          </a:p>
          <a:p>
            <a:r>
              <a:rPr lang="it-IT" sz="2400" dirty="0"/>
              <a:t>*</a:t>
            </a:r>
          </a:p>
          <a:p>
            <a:endParaRPr lang="fr-CA" sz="2400" dirty="0"/>
          </a:p>
        </p:txBody>
      </p:sp>
    </p:spTree>
    <p:extLst>
      <p:ext uri="{BB962C8B-B14F-4D97-AF65-F5344CB8AC3E}">
        <p14:creationId xmlns:p14="http://schemas.microsoft.com/office/powerpoint/2010/main" val="124702854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1442</Words>
  <Application>Microsoft Macintosh PowerPoint</Application>
  <PresentationFormat>Presentazione su schermo (4:3)</PresentationFormat>
  <Paragraphs>122</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Observations hebdomadaires discrimination et sujet traduisant</vt:lpstr>
      <vt:lpstr>Observations hebdomadaires</vt:lpstr>
      <vt:lpstr>Observations hebdomadaires</vt:lpstr>
      <vt:lpstr>Observations hebdomadaires</vt:lpstr>
      <vt:lpstr> Tout habitable Marieke Lucas Rijneveld  </vt:lpstr>
      <vt:lpstr>Presentazione di PowerPoint</vt:lpstr>
      <vt:lpstr>Presentazione di PowerPoint</vt:lpstr>
      <vt:lpstr>Presentazione di PowerPoint</vt:lpstr>
      <vt:lpstr>Presentazione di PowerPoint</vt:lpstr>
      <vt:lpstr>Presentazione di PowerPoint</vt:lpstr>
      <vt:lpstr>Rebaptiser les noms de rue</vt:lpstr>
      <vt:lpstr>Rebaptiser un tunnel</vt:lpstr>
      <vt:lpstr>Rebaptiser un tunnel</vt:lpstr>
      <vt:lpstr>Rebaptiser les noms de rue</vt:lpstr>
      <vt:lpstr>Presentazione di PowerPoint</vt:lpstr>
      <vt:lpstr>Victor Klemperer 1881-1960</vt:lpstr>
      <vt:lpstr>LTI, Lingua Tertii Imperii, la langue du IIIe Reich</vt:lpstr>
      <vt:lpstr>LTI, Lingua Tertii Imperii, la langue du IIIe Reich</vt:lpstr>
      <vt:lpstr>LTI, Lingua Tertii Imperii, la langue du IIIe Reich</vt:lpstr>
      <vt:lpstr>LTI, Lingua Tertii Imperii, la langue du IIIe Reich</vt:lpstr>
      <vt:lpstr>LTI, Lingua Tertii Imperii, la langue du IIIe Reich</vt:lpstr>
      <vt:lpstr>La justice : un concept difficile  à expliquer Matteo Guida</vt:lpstr>
      <vt:lpstr>La justice : un concept difficile  à expliquer Matteo Guida</vt:lpstr>
      <vt:lpstr>La justice : un concept difficile  à expliquer Matteo Guida</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6</cp:revision>
  <dcterms:created xsi:type="dcterms:W3CDTF">2021-03-14T19:45:52Z</dcterms:created>
  <dcterms:modified xsi:type="dcterms:W3CDTF">2021-03-14T20:08:33Z</dcterms:modified>
</cp:coreProperties>
</file>