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65" r:id="rId3"/>
    <p:sldId id="266" r:id="rId4"/>
    <p:sldId id="267" r:id="rId5"/>
    <p:sldId id="268" r:id="rId6"/>
    <p:sldId id="269" r:id="rId7"/>
    <p:sldId id="270" r:id="rId8"/>
    <p:sldId id="271" r:id="rId9"/>
    <p:sldId id="272" r:id="rId10"/>
    <p:sldId id="257" r:id="rId11"/>
    <p:sldId id="258" r:id="rId12"/>
    <p:sldId id="259" r:id="rId13"/>
    <p:sldId id="260" r:id="rId14"/>
    <p:sldId id="261" r:id="rId15"/>
    <p:sldId id="262" r:id="rId1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109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F2E92543-FE77-8E4E-AF0C-7948F45AA867}" type="datetimeFigureOut">
              <a:rPr lang="it-IT" smtClean="0"/>
              <a:t>25/03/21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153188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2E92543-FE77-8E4E-AF0C-7948F45AA867}" type="datetimeFigureOut">
              <a:rPr lang="it-IT" smtClean="0"/>
              <a:t>25/03/21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1516237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2E92543-FE77-8E4E-AF0C-7948F45AA867}" type="datetimeFigureOut">
              <a:rPr lang="it-IT" smtClean="0"/>
              <a:t>25/03/21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325748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2E92543-FE77-8E4E-AF0C-7948F45AA867}" type="datetimeFigureOut">
              <a:rPr lang="it-IT" smtClean="0"/>
              <a:t>25/03/21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45508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2E92543-FE77-8E4E-AF0C-7948F45AA867}" type="datetimeFigureOut">
              <a:rPr lang="it-IT" smtClean="0"/>
              <a:t>25/03/21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2292687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F2E92543-FE77-8E4E-AF0C-7948F45AA867}" type="datetimeFigureOut">
              <a:rPr lang="it-IT" smtClean="0"/>
              <a:t>25/03/21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171003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F2E92543-FE77-8E4E-AF0C-7948F45AA867}" type="datetimeFigureOut">
              <a:rPr lang="it-IT" smtClean="0"/>
              <a:t>25/03/21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223828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F2E92543-FE77-8E4E-AF0C-7948F45AA867}" type="datetimeFigureOut">
              <a:rPr lang="it-IT" smtClean="0"/>
              <a:t>25/03/21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143032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2E92543-FE77-8E4E-AF0C-7948F45AA867}" type="datetimeFigureOut">
              <a:rPr lang="it-IT" smtClean="0"/>
              <a:t>25/03/21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229667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2E92543-FE77-8E4E-AF0C-7948F45AA867}" type="datetimeFigureOut">
              <a:rPr lang="it-IT" smtClean="0"/>
              <a:t>25/03/21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426705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2E92543-FE77-8E4E-AF0C-7948F45AA867}" type="datetimeFigureOut">
              <a:rPr lang="it-IT" smtClean="0"/>
              <a:t>25/03/21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A2DD7AE7-2131-DD44-BC4E-3B697F3DF0CE}" type="slidenum">
              <a:rPr lang="fr-CA" smtClean="0"/>
              <a:t>‹n.›</a:t>
            </a:fld>
            <a:endParaRPr lang="fr-CA"/>
          </a:p>
        </p:txBody>
      </p:sp>
    </p:spTree>
    <p:extLst>
      <p:ext uri="{BB962C8B-B14F-4D97-AF65-F5344CB8AC3E}">
        <p14:creationId xmlns:p14="http://schemas.microsoft.com/office/powerpoint/2010/main" val="10719380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92543-FE77-8E4E-AF0C-7948F45AA867}" type="datetimeFigureOut">
              <a:rPr lang="it-IT" smtClean="0"/>
              <a:t>25/03/21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D7AE7-2131-DD44-BC4E-3B697F3DF0CE}" type="slidenum">
              <a:rPr lang="fr-CA" smtClean="0"/>
              <a:t>‹n.›</a:t>
            </a:fld>
            <a:endParaRPr lang="fr-CA"/>
          </a:p>
        </p:txBody>
      </p:sp>
    </p:spTree>
    <p:extLst>
      <p:ext uri="{BB962C8B-B14F-4D97-AF65-F5344CB8AC3E}">
        <p14:creationId xmlns:p14="http://schemas.microsoft.com/office/powerpoint/2010/main" val="1513524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Observations </a:t>
            </a:r>
            <a:r>
              <a:rPr lang="fr-CA" sz="2800" dirty="0"/>
              <a:t>hebdomadaires</a:t>
            </a:r>
            <a:br>
              <a:rPr lang="fr-CA" sz="2800" dirty="0"/>
            </a:br>
            <a:r>
              <a:rPr lang="fr-CA" sz="2800" dirty="0" smtClean="0"/>
              <a:t>24 mars </a:t>
            </a:r>
            <a:r>
              <a:rPr lang="fr-CA" sz="2800" dirty="0"/>
              <a:t>2021</a:t>
            </a:r>
          </a:p>
        </p:txBody>
      </p:sp>
      <p:sp>
        <p:nvSpPr>
          <p:cNvPr id="3" name="Segnaposto contenuto 2"/>
          <p:cNvSpPr>
            <a:spLocks noGrp="1"/>
          </p:cNvSpPr>
          <p:nvPr>
            <p:ph idx="1"/>
          </p:nvPr>
        </p:nvSpPr>
        <p:spPr/>
        <p:txBody>
          <a:bodyPr>
            <a:normAutofit lnSpcReduction="10000"/>
          </a:bodyPr>
          <a:lstStyle/>
          <a:p>
            <a:r>
              <a:rPr lang="it-IT" sz="2400" b="1" dirty="0" smtClean="0"/>
              <a:t>Une </a:t>
            </a:r>
            <a:r>
              <a:rPr lang="it-IT" sz="2400" b="1" dirty="0" err="1" smtClean="0"/>
              <a:t>question</a:t>
            </a:r>
            <a:r>
              <a:rPr lang="it-IT" sz="2400" b="1" dirty="0" smtClean="0"/>
              <a:t> de </a:t>
            </a:r>
            <a:r>
              <a:rPr lang="it-IT" sz="2400" b="1" dirty="0" err="1" smtClean="0"/>
              <a:t>discrimination</a:t>
            </a:r>
            <a:r>
              <a:rPr lang="it-IT" sz="2400" b="1" dirty="0" smtClean="0"/>
              <a:t> ?</a:t>
            </a:r>
          </a:p>
          <a:p>
            <a:r>
              <a:rPr lang="it-IT" sz="2400" b="1" dirty="0" err="1" smtClean="0"/>
              <a:t>Débats</a:t>
            </a:r>
            <a:r>
              <a:rPr lang="it-IT" sz="2400" b="1" dirty="0" smtClean="0"/>
              <a:t>, </a:t>
            </a:r>
            <a:r>
              <a:rPr lang="it-IT" sz="2400" b="1" dirty="0" err="1" smtClean="0"/>
              <a:t>polémiques</a:t>
            </a:r>
            <a:r>
              <a:rPr lang="it-IT" sz="2400" b="1" dirty="0" smtClean="0"/>
              <a:t> </a:t>
            </a:r>
            <a:r>
              <a:rPr lang="it-IT" sz="2400" b="1" dirty="0" err="1" smtClean="0"/>
              <a:t>autour</a:t>
            </a:r>
            <a:r>
              <a:rPr lang="it-IT" sz="2400" b="1" dirty="0" smtClean="0"/>
              <a:t> </a:t>
            </a:r>
            <a:r>
              <a:rPr lang="it-IT" sz="2400" b="1" dirty="0"/>
              <a:t>de </a:t>
            </a:r>
            <a:r>
              <a:rPr lang="it-IT" sz="2400" b="1" dirty="0" smtClean="0"/>
              <a:t>l'</a:t>
            </a:r>
            <a:r>
              <a:rPr lang="it-IT" sz="2400" b="1" dirty="0" err="1" smtClean="0"/>
              <a:t>Unef</a:t>
            </a:r>
            <a:r>
              <a:rPr lang="it-IT" sz="2400" b="1" dirty="0" smtClean="0"/>
              <a:t>*, </a:t>
            </a:r>
            <a:r>
              <a:rPr lang="it-IT" sz="2400" b="1" dirty="0"/>
              <a:t>dont la </a:t>
            </a:r>
            <a:r>
              <a:rPr lang="it-IT" sz="2400" b="1" dirty="0" err="1"/>
              <a:t>dissolution</a:t>
            </a:r>
            <a:r>
              <a:rPr lang="it-IT" sz="2400" b="1" dirty="0"/>
              <a:t> est </a:t>
            </a:r>
            <a:r>
              <a:rPr lang="it-IT" sz="2400" b="1" dirty="0" err="1"/>
              <a:t>demandée</a:t>
            </a:r>
            <a:r>
              <a:rPr lang="it-IT" sz="2400" b="1" dirty="0"/>
              <a:t> par </a:t>
            </a:r>
            <a:r>
              <a:rPr lang="it-IT" sz="2400" b="1" dirty="0" err="1"/>
              <a:t>plusieurs</a:t>
            </a:r>
            <a:r>
              <a:rPr lang="it-IT" sz="2400" b="1" dirty="0"/>
              <a:t> </a:t>
            </a:r>
            <a:r>
              <a:rPr lang="it-IT" sz="2400" b="1" dirty="0" err="1"/>
              <a:t>responsables</a:t>
            </a:r>
            <a:r>
              <a:rPr lang="it-IT" sz="2400" b="1" dirty="0"/>
              <a:t> </a:t>
            </a:r>
            <a:r>
              <a:rPr lang="it-IT" sz="2400" b="1" dirty="0" err="1" smtClean="0"/>
              <a:t>politiques</a:t>
            </a:r>
            <a:endParaRPr lang="it-IT" sz="2400" b="1" dirty="0" smtClean="0"/>
          </a:p>
          <a:p>
            <a:r>
              <a:rPr lang="it-IT" sz="2400" b="1" dirty="0" smtClean="0"/>
              <a:t> </a:t>
            </a:r>
            <a:endParaRPr lang="it-IT" sz="2400" b="1" dirty="0"/>
          </a:p>
          <a:p>
            <a:r>
              <a:rPr lang="it-IT" sz="2400" dirty="0"/>
              <a:t>Le </a:t>
            </a:r>
            <a:r>
              <a:rPr lang="it-IT" sz="2400" dirty="0" err="1"/>
              <a:t>syndicat</a:t>
            </a:r>
            <a:r>
              <a:rPr lang="it-IT" sz="2400" dirty="0"/>
              <a:t> </a:t>
            </a:r>
            <a:r>
              <a:rPr lang="it-IT" sz="2400" dirty="0" err="1"/>
              <a:t>étudiant</a:t>
            </a:r>
            <a:r>
              <a:rPr lang="it-IT" sz="2400" dirty="0"/>
              <a:t> de gauche est </a:t>
            </a:r>
            <a:r>
              <a:rPr lang="it-IT" sz="2400" dirty="0" err="1"/>
              <a:t>accusé</a:t>
            </a:r>
            <a:r>
              <a:rPr lang="it-IT" sz="2400" dirty="0"/>
              <a:t> de </a:t>
            </a:r>
            <a:r>
              <a:rPr lang="it-IT" sz="2400" dirty="0" err="1"/>
              <a:t>porter</a:t>
            </a:r>
            <a:r>
              <a:rPr lang="it-IT" sz="2400" dirty="0"/>
              <a:t> </a:t>
            </a:r>
            <a:r>
              <a:rPr lang="it-IT" sz="2400" dirty="0" err="1"/>
              <a:t>atteinte</a:t>
            </a:r>
            <a:r>
              <a:rPr lang="it-IT" sz="2400" dirty="0"/>
              <a:t> </a:t>
            </a:r>
            <a:r>
              <a:rPr lang="it-IT" sz="2400" dirty="0" err="1"/>
              <a:t>aux</a:t>
            </a:r>
            <a:r>
              <a:rPr lang="it-IT" sz="2400" dirty="0"/>
              <a:t> </a:t>
            </a:r>
            <a:r>
              <a:rPr lang="it-IT" sz="2400" b="1" dirty="0"/>
              <a:t>"</a:t>
            </a:r>
            <a:r>
              <a:rPr lang="it-IT" sz="2400" b="1" dirty="0" err="1"/>
              <a:t>principes</a:t>
            </a:r>
            <a:r>
              <a:rPr lang="it-IT" sz="2400" b="1" dirty="0"/>
              <a:t> </a:t>
            </a:r>
            <a:r>
              <a:rPr lang="it-IT" sz="2400" b="1" dirty="0" err="1"/>
              <a:t>républicains</a:t>
            </a:r>
            <a:r>
              <a:rPr lang="it-IT" sz="2400" b="1" dirty="0"/>
              <a:t>" </a:t>
            </a:r>
            <a:r>
              <a:rPr lang="it-IT" sz="2400" dirty="0"/>
              <a:t>pour </a:t>
            </a:r>
            <a:r>
              <a:rPr lang="it-IT" sz="2400" dirty="0" err="1"/>
              <a:t>avoir</a:t>
            </a:r>
            <a:r>
              <a:rPr lang="it-IT" sz="2400" dirty="0"/>
              <a:t> </a:t>
            </a:r>
            <a:r>
              <a:rPr lang="it-IT" sz="2400" dirty="0" err="1"/>
              <a:t>organisé</a:t>
            </a:r>
            <a:r>
              <a:rPr lang="it-IT" sz="2400" dirty="0"/>
              <a:t> </a:t>
            </a:r>
            <a:r>
              <a:rPr lang="it-IT" sz="2400" dirty="0" err="1"/>
              <a:t>des</a:t>
            </a:r>
            <a:r>
              <a:rPr lang="it-IT" sz="2400" dirty="0"/>
              <a:t> </a:t>
            </a:r>
            <a:r>
              <a:rPr lang="it-IT" sz="2400" b="1" dirty="0" err="1"/>
              <a:t>réunions</a:t>
            </a:r>
            <a:r>
              <a:rPr lang="it-IT" sz="2400" b="1" dirty="0"/>
              <a:t> non </a:t>
            </a:r>
            <a:r>
              <a:rPr lang="it-IT" sz="2400" b="1" dirty="0" err="1"/>
              <a:t>mixtes</a:t>
            </a:r>
            <a:r>
              <a:rPr lang="it-IT" sz="2400" dirty="0"/>
              <a:t>, </a:t>
            </a:r>
            <a:r>
              <a:rPr lang="it-IT" sz="2400" dirty="0" err="1"/>
              <a:t>notamment</a:t>
            </a:r>
            <a:r>
              <a:rPr lang="it-IT" sz="2400" dirty="0"/>
              <a:t> </a:t>
            </a:r>
            <a:r>
              <a:rPr lang="it-IT" sz="2400" b="1" dirty="0" err="1"/>
              <a:t>interdites</a:t>
            </a:r>
            <a:r>
              <a:rPr lang="it-IT" sz="2400" b="1" dirty="0"/>
              <a:t> </a:t>
            </a:r>
            <a:r>
              <a:rPr lang="it-IT" sz="2400" b="1" dirty="0" err="1"/>
              <a:t>aux</a:t>
            </a:r>
            <a:r>
              <a:rPr lang="it-IT" sz="2400" b="1" dirty="0"/>
              <a:t> </a:t>
            </a:r>
            <a:r>
              <a:rPr lang="it-IT" sz="2400" b="1" dirty="0" err="1"/>
              <a:t>étudiants</a:t>
            </a:r>
            <a:r>
              <a:rPr lang="it-IT" sz="2400" b="1" dirty="0"/>
              <a:t> </a:t>
            </a:r>
            <a:r>
              <a:rPr lang="it-IT" sz="2400" b="1" dirty="0" err="1"/>
              <a:t>blancs</a:t>
            </a:r>
            <a:r>
              <a:rPr lang="it-IT" sz="2400" b="1" dirty="0"/>
              <a:t>.</a:t>
            </a:r>
          </a:p>
          <a:p>
            <a:r>
              <a:rPr lang="it-IT" sz="2400" i="1" dirty="0" smtClean="0"/>
              <a:t>France Info </a:t>
            </a:r>
            <a:r>
              <a:rPr lang="it-IT" sz="2400" dirty="0" smtClean="0"/>
              <a:t>23 </a:t>
            </a:r>
            <a:r>
              <a:rPr lang="it-IT" sz="2400" dirty="0" err="1" smtClean="0"/>
              <a:t>mars</a:t>
            </a:r>
            <a:r>
              <a:rPr lang="it-IT" sz="2400" dirty="0" smtClean="0"/>
              <a:t> 2021</a:t>
            </a:r>
          </a:p>
          <a:p>
            <a:endParaRPr lang="it-IT" sz="2400" dirty="0"/>
          </a:p>
          <a:p>
            <a:r>
              <a:rPr lang="fr-CA" sz="2400" dirty="0"/>
              <a:t>*</a:t>
            </a:r>
            <a:r>
              <a:rPr lang="fr-CA" sz="2400" dirty="0" err="1"/>
              <a:t>L’Unef</a:t>
            </a:r>
            <a:r>
              <a:rPr lang="fr-CA" sz="2400" dirty="0"/>
              <a:t> est une organisation étudiante représentative fondée en 1907. Elle est actuellement présente dans la quasi-totalité des universités de France.</a:t>
            </a:r>
          </a:p>
          <a:p>
            <a:endParaRPr lang="it-IT" sz="2400" dirty="0" smtClean="0"/>
          </a:p>
          <a:p>
            <a:endParaRPr lang="it-IT" sz="2400" b="1" dirty="0"/>
          </a:p>
          <a:p>
            <a:pPr algn="just"/>
            <a:endParaRPr lang="it-IT" sz="2400" dirty="0"/>
          </a:p>
          <a:p>
            <a:endParaRPr lang="fr-CA" sz="2400" dirty="0"/>
          </a:p>
        </p:txBody>
      </p:sp>
    </p:spTree>
    <p:extLst>
      <p:ext uri="{BB962C8B-B14F-4D97-AF65-F5344CB8AC3E}">
        <p14:creationId xmlns:p14="http://schemas.microsoft.com/office/powerpoint/2010/main" val="228109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D3B6327-23A1-4C54-AFC8-7D1008A89DD4}"/>
              </a:ext>
            </a:extLst>
          </p:cNvPr>
          <p:cNvSpPr>
            <a:spLocks noGrp="1"/>
          </p:cNvSpPr>
          <p:nvPr>
            <p:ph type="ctrTitle"/>
          </p:nvPr>
        </p:nvSpPr>
        <p:spPr>
          <a:xfrm>
            <a:off x="1028020" y="1769541"/>
            <a:ext cx="7080026" cy="1390910"/>
          </a:xfrm>
        </p:spPr>
        <p:txBody>
          <a:bodyPr>
            <a:normAutofit/>
          </a:bodyPr>
          <a:lstStyle/>
          <a:p>
            <a:r>
              <a:rPr lang="fr-FR" sz="6600" dirty="0"/>
              <a:t>Le privilège</a:t>
            </a:r>
          </a:p>
        </p:txBody>
      </p:sp>
      <p:sp>
        <p:nvSpPr>
          <p:cNvPr id="3" name="Sottotitolo 2">
            <a:extLst>
              <a:ext uri="{FF2B5EF4-FFF2-40B4-BE49-F238E27FC236}">
                <a16:creationId xmlns="" xmlns:a16="http://schemas.microsoft.com/office/drawing/2014/main" id="{13ADE725-DD56-4050-A546-C5C2DA675A88}"/>
              </a:ext>
            </a:extLst>
          </p:cNvPr>
          <p:cNvSpPr>
            <a:spLocks noGrp="1"/>
          </p:cNvSpPr>
          <p:nvPr>
            <p:ph type="subTitle" idx="1"/>
          </p:nvPr>
        </p:nvSpPr>
        <p:spPr/>
        <p:txBody>
          <a:bodyPr/>
          <a:lstStyle/>
          <a:p>
            <a:r>
              <a:rPr lang="fr-FR"/>
              <a:t>Qu’est-ce que le privilège ?</a:t>
            </a:r>
          </a:p>
        </p:txBody>
      </p:sp>
    </p:spTree>
    <p:extLst>
      <p:ext uri="{BB962C8B-B14F-4D97-AF65-F5344CB8AC3E}">
        <p14:creationId xmlns:p14="http://schemas.microsoft.com/office/powerpoint/2010/main" val="802691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6FA6DFE-5C36-4C1D-9D94-EE5754508090}"/>
              </a:ext>
            </a:extLst>
          </p:cNvPr>
          <p:cNvSpPr>
            <a:spLocks noGrp="1"/>
          </p:cNvSpPr>
          <p:nvPr>
            <p:ph type="title"/>
          </p:nvPr>
        </p:nvSpPr>
        <p:spPr>
          <a:xfrm>
            <a:off x="1384916" y="1761068"/>
            <a:ext cx="6779547" cy="999888"/>
          </a:xfrm>
        </p:spPr>
        <p:txBody>
          <a:bodyPr/>
          <a:lstStyle/>
          <a:p>
            <a:pPr algn="l"/>
            <a:r>
              <a:rPr lang="it-IT" sz="5400"/>
              <a:t>É</a:t>
            </a:r>
            <a:r>
              <a:rPr lang="fr-FR" sz="4800"/>
              <a:t>tymologie</a:t>
            </a:r>
            <a:r>
              <a:rPr lang="fr-FR"/>
              <a:t> </a:t>
            </a:r>
          </a:p>
        </p:txBody>
      </p:sp>
      <p:sp>
        <p:nvSpPr>
          <p:cNvPr id="3" name="Segnaposto testo 2">
            <a:extLst>
              <a:ext uri="{FF2B5EF4-FFF2-40B4-BE49-F238E27FC236}">
                <a16:creationId xmlns="" xmlns:a16="http://schemas.microsoft.com/office/drawing/2014/main" id="{33F67CDA-3ACC-48E0-996F-04889B0CDDAD}"/>
              </a:ext>
            </a:extLst>
          </p:cNvPr>
          <p:cNvSpPr>
            <a:spLocks noGrp="1"/>
          </p:cNvSpPr>
          <p:nvPr>
            <p:ph type="body" idx="1"/>
          </p:nvPr>
        </p:nvSpPr>
        <p:spPr>
          <a:xfrm>
            <a:off x="752383" y="3589879"/>
            <a:ext cx="7637015" cy="1507054"/>
          </a:xfrm>
        </p:spPr>
        <p:txBody>
          <a:bodyPr>
            <a:normAutofit/>
          </a:bodyPr>
          <a:lstStyle/>
          <a:p>
            <a:r>
              <a:rPr lang="fr-FR" sz="2400"/>
              <a:t>Du latin </a:t>
            </a:r>
            <a:r>
              <a:rPr lang="fr-FR" sz="2400" i="1"/>
              <a:t>privilegium</a:t>
            </a:r>
            <a:r>
              <a:rPr lang="fr-FR" sz="2400"/>
              <a:t>, composé de </a:t>
            </a:r>
            <a:r>
              <a:rPr lang="fr-FR" sz="2400" i="1"/>
              <a:t>privus</a:t>
            </a:r>
            <a:r>
              <a:rPr lang="fr-FR" sz="2400"/>
              <a:t> (« privé, particulier ») et </a:t>
            </a:r>
            <a:r>
              <a:rPr lang="fr-FR" sz="2400" i="1"/>
              <a:t>lex</a:t>
            </a:r>
            <a:r>
              <a:rPr lang="fr-FR" sz="2400"/>
              <a:t> (« loi »)</a:t>
            </a:r>
          </a:p>
          <a:p>
            <a:pPr algn="l"/>
            <a:r>
              <a:rPr lang="fr-FR" sz="2400">
                <a:sym typeface="Wingdings" panose="05000000000000000000" pitchFamily="2" charset="2"/>
              </a:rPr>
              <a:t>	 loi faite pour un particulier</a:t>
            </a:r>
            <a:endParaRPr lang="fr-FR" sz="2400"/>
          </a:p>
        </p:txBody>
      </p:sp>
    </p:spTree>
    <p:extLst>
      <p:ext uri="{BB962C8B-B14F-4D97-AF65-F5344CB8AC3E}">
        <p14:creationId xmlns:p14="http://schemas.microsoft.com/office/powerpoint/2010/main" val="258098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1179A8E-6A2B-47F9-86E4-C01F9B1AC390}"/>
              </a:ext>
            </a:extLst>
          </p:cNvPr>
          <p:cNvSpPr>
            <a:spLocks noGrp="1"/>
          </p:cNvSpPr>
          <p:nvPr>
            <p:ph type="title"/>
          </p:nvPr>
        </p:nvSpPr>
        <p:spPr>
          <a:xfrm>
            <a:off x="1191828" y="1219529"/>
            <a:ext cx="3376180" cy="1115298"/>
          </a:xfrm>
        </p:spPr>
        <p:txBody>
          <a:bodyPr>
            <a:normAutofit/>
          </a:bodyPr>
          <a:lstStyle/>
          <a:p>
            <a:pPr algn="l"/>
            <a:r>
              <a:rPr lang="fr-FR" sz="4800"/>
              <a:t>Définition</a:t>
            </a:r>
            <a:endParaRPr lang="fr-FR" sz="4400"/>
          </a:p>
        </p:txBody>
      </p:sp>
      <p:sp>
        <p:nvSpPr>
          <p:cNvPr id="3" name="Segnaposto testo 2">
            <a:extLst>
              <a:ext uri="{FF2B5EF4-FFF2-40B4-BE49-F238E27FC236}">
                <a16:creationId xmlns="" xmlns:a16="http://schemas.microsoft.com/office/drawing/2014/main" id="{E0643792-C591-499B-A38B-137E3E292447}"/>
              </a:ext>
            </a:extLst>
          </p:cNvPr>
          <p:cNvSpPr>
            <a:spLocks noGrp="1"/>
          </p:cNvSpPr>
          <p:nvPr>
            <p:ph type="body" idx="1"/>
          </p:nvPr>
        </p:nvSpPr>
        <p:spPr>
          <a:xfrm>
            <a:off x="971551" y="2814222"/>
            <a:ext cx="7192913" cy="3222594"/>
          </a:xfrm>
        </p:spPr>
        <p:txBody>
          <a:bodyPr>
            <a:normAutofit fontScale="92500" lnSpcReduction="10000"/>
          </a:bodyPr>
          <a:lstStyle/>
          <a:p>
            <a:pPr marL="342900" indent="-342900" algn="l">
              <a:buFont typeface="Wingdings" panose="05000000000000000000" pitchFamily="2" charset="2"/>
              <a:buChar char="v"/>
            </a:pPr>
            <a:r>
              <a:rPr lang="fr-FR" b="1"/>
              <a:t>Droit,</a:t>
            </a:r>
            <a:r>
              <a:rPr lang="fr-FR"/>
              <a:t> avantage particulier</a:t>
            </a:r>
            <a:r>
              <a:rPr lang="fr-FR" b="1"/>
              <a:t> accordé </a:t>
            </a:r>
            <a:r>
              <a:rPr lang="fr-FR"/>
              <a:t>à un seul individu ou à une catégorie en dehors de la loi commune (Le Petit Robert)</a:t>
            </a:r>
          </a:p>
          <a:p>
            <a:pPr marL="342900" indent="-342900" algn="l">
              <a:buFont typeface="Wingdings" panose="05000000000000000000" pitchFamily="2" charset="2"/>
              <a:buChar char="v"/>
            </a:pPr>
            <a:r>
              <a:rPr lang="fr-FR"/>
              <a:t>Droit, avantage particulier accordé </a:t>
            </a:r>
            <a:r>
              <a:rPr lang="fr-FR" b="1"/>
              <a:t>par une autorité,</a:t>
            </a:r>
            <a:r>
              <a:rPr lang="fr-FR"/>
              <a:t> à une personne ou à un groupe, en dehors des règles communes (Trésor de la langue française)</a:t>
            </a:r>
          </a:p>
          <a:p>
            <a:pPr marL="342900" indent="-342900" algn="l">
              <a:buFont typeface="Wingdings" panose="05000000000000000000" pitchFamily="2" charset="2"/>
              <a:buChar char="v"/>
            </a:pPr>
            <a:r>
              <a:rPr lang="fr-FR"/>
              <a:t>Droit spécial, exceptionnel ou exclusif qui est accordé à une personne, à un groupe où à une collectivité, de pouvoir faire quelque chose ou de bénéficier d’un avantage (La Toupie)</a:t>
            </a:r>
          </a:p>
          <a:p>
            <a:pPr marL="342900" indent="-342900" algn="l">
              <a:buFont typeface="Wingdings" panose="05000000000000000000" pitchFamily="2" charset="2"/>
              <a:buChar char="v"/>
            </a:pPr>
            <a:r>
              <a:rPr lang="fr-FR"/>
              <a:t>Faculté accordée à un particulier ou à une communauté de faire quelque chose ou de jouir de quelque avantage qui n’est pas de droit commun (Wikipédia)</a:t>
            </a:r>
          </a:p>
          <a:p>
            <a:pPr marL="342900" indent="-342900" algn="l">
              <a:buFont typeface="Wingdings" panose="05000000000000000000" pitchFamily="2" charset="2"/>
              <a:buChar char="v"/>
            </a:pPr>
            <a:endParaRPr lang="fr-FR"/>
          </a:p>
        </p:txBody>
      </p:sp>
    </p:spTree>
    <p:extLst>
      <p:ext uri="{BB962C8B-B14F-4D97-AF65-F5344CB8AC3E}">
        <p14:creationId xmlns:p14="http://schemas.microsoft.com/office/powerpoint/2010/main" val="1146096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36ED5C8-BE38-43BA-91E1-BF3C22C62CB9}"/>
              </a:ext>
            </a:extLst>
          </p:cNvPr>
          <p:cNvSpPr>
            <a:spLocks noGrp="1"/>
          </p:cNvSpPr>
          <p:nvPr>
            <p:ph type="title"/>
          </p:nvPr>
        </p:nvSpPr>
        <p:spPr/>
        <p:txBody>
          <a:bodyPr/>
          <a:lstStyle/>
          <a:p>
            <a:r>
              <a:rPr lang="fr-FR"/>
              <a:t>Si on parle de privilège…</a:t>
            </a:r>
          </a:p>
        </p:txBody>
      </p:sp>
      <p:sp>
        <p:nvSpPr>
          <p:cNvPr id="3" name="Segnaposto testo 2">
            <a:extLst>
              <a:ext uri="{FF2B5EF4-FFF2-40B4-BE49-F238E27FC236}">
                <a16:creationId xmlns="" xmlns:a16="http://schemas.microsoft.com/office/drawing/2014/main" id="{E01AF2CF-5E24-419B-A152-AE2AB74DD1B9}"/>
              </a:ext>
            </a:extLst>
          </p:cNvPr>
          <p:cNvSpPr>
            <a:spLocks noGrp="1"/>
          </p:cNvSpPr>
          <p:nvPr>
            <p:ph type="body" idx="1"/>
          </p:nvPr>
        </p:nvSpPr>
        <p:spPr/>
        <p:txBody>
          <a:bodyPr/>
          <a:lstStyle/>
          <a:p>
            <a:r>
              <a:rPr lang="fr-FR"/>
              <a:t>Dans quels domaines ?</a:t>
            </a:r>
          </a:p>
        </p:txBody>
      </p:sp>
      <p:sp>
        <p:nvSpPr>
          <p:cNvPr id="4" name="Segnaposto contenuto 3">
            <a:extLst>
              <a:ext uri="{FF2B5EF4-FFF2-40B4-BE49-F238E27FC236}">
                <a16:creationId xmlns="" xmlns:a16="http://schemas.microsoft.com/office/drawing/2014/main" id="{856B3F28-7B7F-4829-9335-1622692849BC}"/>
              </a:ext>
            </a:extLst>
          </p:cNvPr>
          <p:cNvSpPr>
            <a:spLocks noGrp="1"/>
          </p:cNvSpPr>
          <p:nvPr>
            <p:ph sz="half" idx="2"/>
          </p:nvPr>
        </p:nvSpPr>
        <p:spPr/>
        <p:txBody>
          <a:bodyPr>
            <a:normAutofit fontScale="85000" lnSpcReduction="20000"/>
          </a:bodyPr>
          <a:lstStyle/>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Giulia : monde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du</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travail</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condition</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départ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a:t>
            </a:r>
          </a:p>
          <a:p>
            <a:pPr indent="-305435" algn="just">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G : 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personnes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blanches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discours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racial</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dans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tous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domaines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dans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la vie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tous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jours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est à la base de la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société</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lgn="just">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M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point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départ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la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naissance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mais on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perçoit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ce </a:t>
            </a:r>
            <a:r>
              <a:rPr lang="it-IT" dirty="0" err="1" smtClean="0">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smtClean="0">
                <a:ln>
                  <a:solidFill>
                    <a:prstClr val="black">
                      <a:lumMod val="75000"/>
                      <a:lumOff val="25000"/>
                      <a:alpha val="10000"/>
                    </a:prstClr>
                  </a:solidFill>
                </a:ln>
                <a:effectLst>
                  <a:outerShdw blurRad="9525" dist="25400" dir="14640000" algn="tl" rotWithShape="0">
                    <a:prstClr val="black">
                      <a:alpha val="30000"/>
                    </a:prstClr>
                  </a:outerShdw>
                </a:effectLst>
              </a:rPr>
              <a:t> : </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une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idée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sociale.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Etre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blanc</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dans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le milieu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où</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on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vit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Immigrés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arrivés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en Europe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priviligiés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par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rapport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autres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n'</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immigré</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p:txBody>
      </p:sp>
      <p:sp>
        <p:nvSpPr>
          <p:cNvPr id="5" name="Segnaposto testo 4">
            <a:extLst>
              <a:ext uri="{FF2B5EF4-FFF2-40B4-BE49-F238E27FC236}">
                <a16:creationId xmlns="" xmlns:a16="http://schemas.microsoft.com/office/drawing/2014/main" id="{59926C50-787E-47E3-A85A-5C3C268880BB}"/>
              </a:ext>
            </a:extLst>
          </p:cNvPr>
          <p:cNvSpPr>
            <a:spLocks noGrp="1"/>
          </p:cNvSpPr>
          <p:nvPr>
            <p:ph type="body" sz="quarter" idx="3"/>
          </p:nvPr>
        </p:nvSpPr>
        <p:spPr/>
        <p:txBody>
          <a:bodyPr/>
          <a:lstStyle/>
          <a:p>
            <a:r>
              <a:rPr lang="fr-FR"/>
              <a:t>Quels types vous connaissez ?</a:t>
            </a:r>
          </a:p>
        </p:txBody>
      </p:sp>
      <p:sp>
        <p:nvSpPr>
          <p:cNvPr id="6" name="Segnaposto contenuto 5">
            <a:extLst>
              <a:ext uri="{FF2B5EF4-FFF2-40B4-BE49-F238E27FC236}">
                <a16:creationId xmlns="" xmlns:a16="http://schemas.microsoft.com/office/drawing/2014/main" id="{38E4F21B-2213-4E7F-A355-57ABDD41248A}"/>
              </a:ext>
            </a:extLst>
          </p:cNvPr>
          <p:cNvSpPr>
            <a:spLocks noGrp="1"/>
          </p:cNvSpPr>
          <p:nvPr>
            <p:ph sz="quarter" idx="4"/>
          </p:nvPr>
        </p:nvSpPr>
        <p:spPr/>
        <p:txBody>
          <a:bodyPr/>
          <a:lstStyle/>
          <a:p>
            <a:pPr indent="-305435">
              <a:buFont typeface="Wingdings" panose="05000000000000000000" pitchFamily="2" charset="2"/>
              <a:buChar char="v"/>
            </a:pPr>
            <a:r>
              <a:rPr lang="it-IT"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err="1">
                <a:ln>
                  <a:solidFill>
                    <a:prstClr val="black">
                      <a:lumMod val="75000"/>
                      <a:lumOff val="25000"/>
                      <a:alpha val="10000"/>
                    </a:prstClr>
                  </a:solidFill>
                </a:ln>
                <a:effectLst>
                  <a:outerShdw blurRad="9525" dist="25400" dir="14640000" algn="tl" rotWithShape="0">
                    <a:prstClr val="black">
                      <a:alpha val="30000"/>
                    </a:prstClr>
                  </a:outerShdw>
                </a:effectLst>
              </a:rPr>
              <a:t>lié</a:t>
            </a:r>
            <a:r>
              <a:rPr lang="it-IT">
                <a:ln>
                  <a:solidFill>
                    <a:prstClr val="black">
                      <a:lumMod val="75000"/>
                      <a:lumOff val="25000"/>
                      <a:alpha val="10000"/>
                    </a:prstClr>
                  </a:solidFill>
                </a:ln>
                <a:effectLst>
                  <a:outerShdw blurRad="9525" dist="25400" dir="14640000" algn="tl" rotWithShape="0">
                    <a:prstClr val="black">
                      <a:alpha val="30000"/>
                    </a:prstClr>
                  </a:outerShdw>
                </a:effectLst>
              </a:rPr>
              <a:t> à la </a:t>
            </a:r>
            <a:r>
              <a:rPr lang="it-IT" err="1">
                <a:ln>
                  <a:solidFill>
                    <a:prstClr val="black">
                      <a:lumMod val="75000"/>
                      <a:lumOff val="25000"/>
                      <a:alpha val="10000"/>
                    </a:prstClr>
                  </a:solidFill>
                </a:ln>
                <a:effectLst>
                  <a:outerShdw blurRad="9525" dist="25400" dir="14640000" algn="tl" rotWithShape="0">
                    <a:prstClr val="black">
                      <a:alpha val="30000"/>
                    </a:prstClr>
                  </a:outerShdw>
                </a:effectLst>
              </a:rPr>
              <a:t>naissance</a:t>
            </a:r>
            <a:r>
              <a:rPr lang="it-IT">
                <a:ln>
                  <a:solidFill>
                    <a:prstClr val="black">
                      <a:lumMod val="75000"/>
                      <a:lumOff val="25000"/>
                      <a:alpha val="10000"/>
                    </a:prstClr>
                  </a:solidFill>
                </a:ln>
                <a:effectLst>
                  <a:outerShdw blurRad="9525" dist="25400" dir="14640000" algn="tl" rotWithShape="0">
                    <a:prstClr val="black">
                      <a:alpha val="30000"/>
                    </a:prstClr>
                  </a:outerShdw>
                </a:effectLst>
              </a:rPr>
              <a:t> (social, </a:t>
            </a:r>
            <a:r>
              <a:rPr lang="it-IT" err="1">
                <a:ln>
                  <a:solidFill>
                    <a:prstClr val="black">
                      <a:lumMod val="75000"/>
                      <a:lumOff val="25000"/>
                      <a:alpha val="10000"/>
                    </a:prstClr>
                  </a:solidFill>
                </a:ln>
                <a:effectLst>
                  <a:outerShdw blurRad="9525" dist="25400" dir="14640000" algn="tl" rotWithShape="0">
                    <a:prstClr val="black">
                      <a:alpha val="30000"/>
                    </a:prstClr>
                  </a:outerShdw>
                </a:effectLst>
              </a:rPr>
              <a:t>familial</a:t>
            </a:r>
            <a:r>
              <a:rPr lang="it-IT">
                <a:ln>
                  <a:solidFill>
                    <a:prstClr val="black">
                      <a:lumMod val="75000"/>
                      <a:lumOff val="25000"/>
                      <a:alpha val="10000"/>
                    </a:prstClr>
                  </a:solidFill>
                </a:ln>
                <a:effectLst>
                  <a:outerShdw blurRad="9525" dist="25400" dir="14640000" algn="tl" rotWithShape="0">
                    <a:prstClr val="black">
                      <a:alpha val="30000"/>
                    </a:prstClr>
                  </a:outerShdw>
                </a:effectLst>
              </a:rPr>
              <a:t>)</a:t>
            </a:r>
          </a:p>
        </p:txBody>
      </p:sp>
    </p:spTree>
    <p:extLst>
      <p:ext uri="{BB962C8B-B14F-4D97-AF65-F5344CB8AC3E}">
        <p14:creationId xmlns:p14="http://schemas.microsoft.com/office/powerpoint/2010/main" val="2236644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36ED5C8-BE38-43BA-91E1-BF3C22C62CB9}"/>
              </a:ext>
            </a:extLst>
          </p:cNvPr>
          <p:cNvSpPr>
            <a:spLocks noGrp="1"/>
          </p:cNvSpPr>
          <p:nvPr>
            <p:ph type="title"/>
          </p:nvPr>
        </p:nvSpPr>
        <p:spPr/>
        <p:txBody>
          <a:bodyPr/>
          <a:lstStyle/>
          <a:p>
            <a:r>
              <a:rPr lang="fr-FR"/>
              <a:t>Si on parle de privilège…</a:t>
            </a:r>
          </a:p>
        </p:txBody>
      </p:sp>
      <p:sp>
        <p:nvSpPr>
          <p:cNvPr id="3" name="Segnaposto testo 2">
            <a:extLst>
              <a:ext uri="{FF2B5EF4-FFF2-40B4-BE49-F238E27FC236}">
                <a16:creationId xmlns="" xmlns:a16="http://schemas.microsoft.com/office/drawing/2014/main" id="{E01AF2CF-5E24-419B-A152-AE2AB74DD1B9}"/>
              </a:ext>
            </a:extLst>
          </p:cNvPr>
          <p:cNvSpPr>
            <a:spLocks noGrp="1"/>
          </p:cNvSpPr>
          <p:nvPr>
            <p:ph type="body" idx="1"/>
          </p:nvPr>
        </p:nvSpPr>
        <p:spPr/>
        <p:txBody>
          <a:bodyPr/>
          <a:lstStyle/>
          <a:p>
            <a:r>
              <a:rPr lang="fr-FR"/>
              <a:t>Dans quels domaines ?</a:t>
            </a:r>
          </a:p>
        </p:txBody>
      </p:sp>
      <p:sp>
        <p:nvSpPr>
          <p:cNvPr id="4" name="Segnaposto contenuto 3">
            <a:extLst>
              <a:ext uri="{FF2B5EF4-FFF2-40B4-BE49-F238E27FC236}">
                <a16:creationId xmlns="" xmlns:a16="http://schemas.microsoft.com/office/drawing/2014/main" id="{856B3F28-7B7F-4829-9335-1622692849BC}"/>
              </a:ext>
            </a:extLst>
          </p:cNvPr>
          <p:cNvSpPr>
            <a:spLocks noGrp="1"/>
          </p:cNvSpPr>
          <p:nvPr>
            <p:ph sz="half" idx="2"/>
          </p:nvPr>
        </p:nvSpPr>
        <p:spPr/>
        <p:txBody>
          <a:bodyPr>
            <a:normAutofit fontScale="92500" lnSpcReduction="20000"/>
          </a:bodyPr>
          <a:lstStyle/>
          <a:p>
            <a:pPr indent="-305435">
              <a:buFont typeface="Wingdings" panose="05000000000000000000" pitchFamily="2" charset="2"/>
              <a:buChar char="v"/>
            </a:pP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Romain</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rois</a:t>
            </a:r>
            <a:r>
              <a:rPr lang="it-IT" u="sng"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point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négatif</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a:t>
            </a:r>
          </a:p>
          <a:p>
            <a:pPr indent="-305435" algn="just">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Lia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lié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à une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condition</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est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considérée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comme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quelque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chose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normal</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Il s'</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agit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aussi</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responsabilité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Certaines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personnes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ne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comprennent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pourquoi</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elles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un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lgn="just">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Elias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lié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concept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l'</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inégalité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Reconnaitre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privilége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avoir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un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logement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est-ce un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a:t>
            </a:r>
          </a:p>
        </p:txBody>
      </p:sp>
      <p:sp>
        <p:nvSpPr>
          <p:cNvPr id="5" name="Segnaposto testo 4">
            <a:extLst>
              <a:ext uri="{FF2B5EF4-FFF2-40B4-BE49-F238E27FC236}">
                <a16:creationId xmlns="" xmlns:a16="http://schemas.microsoft.com/office/drawing/2014/main" id="{59926C50-787E-47E3-A85A-5C3C268880BB}"/>
              </a:ext>
            </a:extLst>
          </p:cNvPr>
          <p:cNvSpPr>
            <a:spLocks noGrp="1"/>
          </p:cNvSpPr>
          <p:nvPr>
            <p:ph type="body" sz="quarter" idx="3"/>
          </p:nvPr>
        </p:nvSpPr>
        <p:spPr/>
        <p:txBody>
          <a:bodyPr/>
          <a:lstStyle/>
          <a:p>
            <a:r>
              <a:rPr lang="fr-FR"/>
              <a:t>Quels types vous connaissez ?</a:t>
            </a:r>
          </a:p>
        </p:txBody>
      </p:sp>
      <p:sp>
        <p:nvSpPr>
          <p:cNvPr id="6" name="Segnaposto contenuto 5">
            <a:extLst>
              <a:ext uri="{FF2B5EF4-FFF2-40B4-BE49-F238E27FC236}">
                <a16:creationId xmlns="" xmlns:a16="http://schemas.microsoft.com/office/drawing/2014/main" id="{38E4F21B-2213-4E7F-A355-57ABDD41248A}"/>
              </a:ext>
            </a:extLst>
          </p:cNvPr>
          <p:cNvSpPr>
            <a:spLocks noGrp="1"/>
          </p:cNvSpPr>
          <p:nvPr>
            <p:ph sz="quarter" idx="4"/>
          </p:nvPr>
        </p:nvSpPr>
        <p:spPr/>
        <p:txBody>
          <a:bodyPr/>
          <a:lstStyle/>
          <a:p>
            <a:pPr indent="-305435">
              <a:buFont typeface="Wingdings" panose="05000000000000000000" pitchFamily="2" charset="2"/>
              <a:buChar char="v"/>
            </a:pPr>
            <a:endParaRPr lang="it-IT">
              <a:ln>
                <a:solidFill>
                  <a:prstClr val="black">
                    <a:lumMod val="75000"/>
                    <a:lumOff val="25000"/>
                    <a:alpha val="10000"/>
                  </a:prstClr>
                </a:solidFill>
              </a:ln>
              <a:effectLst>
                <a:outerShdw blurRad="9525" dist="25400" dir="14640000" algn="tl" rotWithShape="0">
                  <a:prstClr val="black">
                    <a:alpha val="30000"/>
                  </a:prstClr>
                </a:outerShdw>
              </a:effectLst>
            </a:endParaRPr>
          </a:p>
        </p:txBody>
      </p:sp>
    </p:spTree>
    <p:extLst>
      <p:ext uri="{BB962C8B-B14F-4D97-AF65-F5344CB8AC3E}">
        <p14:creationId xmlns:p14="http://schemas.microsoft.com/office/powerpoint/2010/main" val="2715484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 xmlns:a16="http://schemas.microsoft.com/office/drawing/2014/main" id="{8B9466C8-5FC9-4714-A753-E04B747153EC}"/>
              </a:ext>
            </a:extLst>
          </p:cNvPr>
          <p:cNvSpPr>
            <a:spLocks noGrp="1"/>
          </p:cNvSpPr>
          <p:nvPr>
            <p:ph type="title"/>
          </p:nvPr>
        </p:nvSpPr>
        <p:spPr/>
        <p:txBody>
          <a:bodyPr>
            <a:normAutofit fontScale="90000"/>
          </a:bodyPr>
          <a:lstStyle/>
          <a:p>
            <a:r>
              <a:rPr lang="fr-FR"/>
              <a:t>Est-ce que vous pensez avoir des privilèges par rapport à d’autres personnes ?</a:t>
            </a:r>
          </a:p>
        </p:txBody>
      </p:sp>
      <p:sp>
        <p:nvSpPr>
          <p:cNvPr id="6" name="Segnaposto contenuto 5">
            <a:extLst>
              <a:ext uri="{FF2B5EF4-FFF2-40B4-BE49-F238E27FC236}">
                <a16:creationId xmlns="" xmlns:a16="http://schemas.microsoft.com/office/drawing/2014/main" id="{35DF0955-C551-4C4D-8893-315DDC1144F7}"/>
              </a:ext>
            </a:extLst>
          </p:cNvPr>
          <p:cNvSpPr>
            <a:spLocks noGrp="1"/>
          </p:cNvSpPr>
          <p:nvPr>
            <p:ph idx="1"/>
          </p:nvPr>
        </p:nvSpPr>
        <p:spPr/>
        <p:txBody>
          <a:bodyPr>
            <a:normAutofit fontScale="70000" lnSpcReduction="20000"/>
          </a:bodyPr>
          <a:lstStyle/>
          <a:p>
            <a:pPr indent="-305435">
              <a:buFont typeface="Wingdings" panose="05000000000000000000" pitchFamily="2" charset="2"/>
              <a:buChar char="v"/>
            </a:pP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Exemples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concrets</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Romain:Les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étudiants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parents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financent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études</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E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Aller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à l'</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université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avoir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connaissances</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Sara : je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suis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blanche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mes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parents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peuvent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financer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mes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études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etre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dans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un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pays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où</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il y a l'</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électricité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l'eau.</a:t>
            </a: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Lia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qu'est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-ce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qu'on</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peut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faire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avec</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ce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Sara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reconnaitre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utiliser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pour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aider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personnes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ne 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a:t>
            </a: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Lia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possibilité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mais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aussi</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responsabilité</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ma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voix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est plus importante, je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peux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donner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la </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parole.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privilégiés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parlent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pour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eux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au</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lieu</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donner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la parole et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surtout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écouter</a:t>
            </a:r>
            <a:r>
              <a:rPr lang="it-IT" dirty="0" smtClean="0">
                <a:ln>
                  <a:solidFill>
                    <a:prstClr val="black">
                      <a:lumMod val="75000"/>
                      <a:lumOff val="25000"/>
                      <a:alpha val="10000"/>
                    </a:prstClr>
                  </a:solidFill>
                </a:ln>
                <a:effectLst>
                  <a:outerShdw blurRad="9525" dist="25400" dir="14640000" algn="tl" rotWithShape="0">
                    <a:prstClr val="black">
                      <a:alpha val="30000"/>
                    </a:prstClr>
                  </a:outerShdw>
                </a:effectLst>
              </a:rPr>
              <a:t>.</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Sara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réseaux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sociaux</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permettent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donner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la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visibilité</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a:p>
            <a:pPr indent="-305435">
              <a:buFont typeface="Wingdings" panose="05000000000000000000" pitchFamily="2" charset="2"/>
              <a:buChar char="v"/>
            </a:pP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Romain</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aider</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les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personnes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qui n'</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pas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de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privilège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ou</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en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ont</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moins</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Faire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entre</a:t>
            </a:r>
            <a:r>
              <a:rPr lang="it-IT" dirty="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smtClean="0">
                <a:ln>
                  <a:solidFill>
                    <a:prstClr val="black">
                      <a:lumMod val="75000"/>
                      <a:lumOff val="25000"/>
                      <a:alpha val="10000"/>
                    </a:prstClr>
                  </a:solidFill>
                </a:ln>
                <a:effectLst>
                  <a:outerShdw blurRad="9525" dist="25400" dir="14640000" algn="tl" rotWithShape="0">
                    <a:prstClr val="black">
                      <a:alpha val="30000"/>
                    </a:prstClr>
                  </a:outerShdw>
                </a:effectLst>
              </a:rPr>
              <a:t>leur</a:t>
            </a:r>
            <a:r>
              <a:rPr lang="it-IT" dirty="0" smtClean="0">
                <a:ln>
                  <a:solidFill>
                    <a:prstClr val="black">
                      <a:lumMod val="75000"/>
                      <a:lumOff val="25000"/>
                      <a:alpha val="10000"/>
                    </a:prstClr>
                  </a:solidFill>
                </a:ln>
                <a:effectLst>
                  <a:outerShdw blurRad="9525" dist="25400" dir="14640000" algn="tl" rotWithShape="0">
                    <a:prstClr val="black">
                      <a:alpha val="30000"/>
                    </a:prstClr>
                  </a:outerShdw>
                </a:effectLst>
              </a:rPr>
              <a:t> </a:t>
            </a:r>
            <a:r>
              <a:rPr lang="it-IT" dirty="0" err="1">
                <a:ln>
                  <a:solidFill>
                    <a:prstClr val="black">
                      <a:lumMod val="75000"/>
                      <a:lumOff val="25000"/>
                      <a:alpha val="10000"/>
                    </a:prstClr>
                  </a:solidFill>
                </a:ln>
                <a:effectLst>
                  <a:outerShdw blurRad="9525" dist="25400" dir="14640000" algn="tl" rotWithShape="0">
                    <a:prstClr val="black">
                      <a:alpha val="30000"/>
                    </a:prstClr>
                  </a:outerShdw>
                </a:effectLst>
              </a:rPr>
              <a:t>voix</a:t>
            </a:r>
            <a:endParaRPr lang="it-IT" dirty="0">
              <a:ln>
                <a:solidFill>
                  <a:prstClr val="black">
                    <a:lumMod val="75000"/>
                    <a:lumOff val="25000"/>
                    <a:alpha val="10000"/>
                  </a:prstClr>
                </a:solidFill>
              </a:ln>
              <a:effectLst>
                <a:outerShdw blurRad="9525" dist="25400" dir="14640000" algn="tl" rotWithShape="0">
                  <a:prstClr val="black">
                    <a:alpha val="30000"/>
                  </a:prstClr>
                </a:outerShdw>
              </a:effectLst>
            </a:endParaRPr>
          </a:p>
        </p:txBody>
      </p:sp>
    </p:spTree>
    <p:extLst>
      <p:ext uri="{BB962C8B-B14F-4D97-AF65-F5344CB8AC3E}">
        <p14:creationId xmlns:p14="http://schemas.microsoft.com/office/powerpoint/2010/main" val="113124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Observations hebdomadaires</a:t>
            </a:r>
            <a:br>
              <a:rPr lang="fr-CA" sz="2800" dirty="0"/>
            </a:br>
            <a:r>
              <a:rPr lang="fr-CA" sz="2800" dirty="0"/>
              <a:t>24 </a:t>
            </a:r>
            <a:r>
              <a:rPr lang="fr-CA" sz="2800" dirty="0" smtClean="0"/>
              <a:t>mars </a:t>
            </a:r>
            <a:r>
              <a:rPr lang="fr-CA" sz="2800" dirty="0"/>
              <a:t>2021</a:t>
            </a:r>
          </a:p>
        </p:txBody>
      </p:sp>
      <p:sp>
        <p:nvSpPr>
          <p:cNvPr id="3" name="Segnaposto contenuto 2"/>
          <p:cNvSpPr>
            <a:spLocks noGrp="1"/>
          </p:cNvSpPr>
          <p:nvPr>
            <p:ph idx="1"/>
          </p:nvPr>
        </p:nvSpPr>
        <p:spPr/>
        <p:txBody>
          <a:bodyPr>
            <a:normAutofit/>
          </a:bodyPr>
          <a:lstStyle/>
          <a:p>
            <a:pPr algn="just"/>
            <a:r>
              <a:rPr lang="it-IT" sz="2400" dirty="0" err="1"/>
              <a:t>Depuis</a:t>
            </a:r>
            <a:r>
              <a:rPr lang="it-IT" sz="2400" dirty="0"/>
              <a:t> </a:t>
            </a:r>
            <a:r>
              <a:rPr lang="it-IT" sz="2400" dirty="0" err="1"/>
              <a:t>plusieurs</a:t>
            </a:r>
            <a:r>
              <a:rPr lang="it-IT" sz="2400" dirty="0"/>
              <a:t> </a:t>
            </a:r>
            <a:r>
              <a:rPr lang="it-IT" sz="2400" dirty="0" err="1"/>
              <a:t>jours</a:t>
            </a:r>
            <a:r>
              <a:rPr lang="it-IT" sz="2400" dirty="0"/>
              <a:t>, l'affaire agite </a:t>
            </a:r>
            <a:r>
              <a:rPr lang="it-IT" sz="2400" dirty="0" err="1"/>
              <a:t>les</a:t>
            </a:r>
            <a:r>
              <a:rPr lang="it-IT" sz="2400" dirty="0"/>
              <a:t> </a:t>
            </a:r>
            <a:r>
              <a:rPr lang="it-IT" sz="2400" dirty="0" err="1"/>
              <a:t>sphères</a:t>
            </a:r>
            <a:r>
              <a:rPr lang="it-IT" sz="2400" dirty="0"/>
              <a:t> </a:t>
            </a:r>
            <a:r>
              <a:rPr lang="it-IT" sz="2400" dirty="0" err="1"/>
              <a:t>politique</a:t>
            </a:r>
            <a:r>
              <a:rPr lang="it-IT" sz="2400" dirty="0"/>
              <a:t> et </a:t>
            </a:r>
            <a:r>
              <a:rPr lang="it-IT" sz="2400" dirty="0" err="1"/>
              <a:t>universitaire</a:t>
            </a:r>
            <a:r>
              <a:rPr lang="it-IT" sz="2400" dirty="0"/>
              <a:t>. L'</a:t>
            </a:r>
            <a:r>
              <a:rPr lang="it-IT" sz="2400" dirty="0" err="1"/>
              <a:t>Unef</a:t>
            </a:r>
            <a:r>
              <a:rPr lang="it-IT" sz="2400" dirty="0"/>
              <a:t>, l'un </a:t>
            </a:r>
            <a:r>
              <a:rPr lang="it-IT" sz="2400" dirty="0" err="1"/>
              <a:t>des</a:t>
            </a:r>
            <a:r>
              <a:rPr lang="it-IT" sz="2400" dirty="0"/>
              <a:t> </a:t>
            </a:r>
            <a:r>
              <a:rPr lang="it-IT" sz="2400" dirty="0" err="1"/>
              <a:t>principaux</a:t>
            </a:r>
            <a:r>
              <a:rPr lang="it-IT" sz="2400" dirty="0"/>
              <a:t> </a:t>
            </a:r>
            <a:r>
              <a:rPr lang="it-IT" sz="2400" dirty="0" err="1"/>
              <a:t>syndicats</a:t>
            </a:r>
            <a:r>
              <a:rPr lang="it-IT" sz="2400" dirty="0"/>
              <a:t> </a:t>
            </a:r>
            <a:r>
              <a:rPr lang="it-IT" sz="2400" dirty="0" err="1"/>
              <a:t>étudiants</a:t>
            </a:r>
            <a:r>
              <a:rPr lang="it-IT" sz="2400" dirty="0"/>
              <a:t>, est </a:t>
            </a:r>
            <a:r>
              <a:rPr lang="it-IT" sz="2400" dirty="0" err="1"/>
              <a:t>au</a:t>
            </a:r>
            <a:r>
              <a:rPr lang="it-IT" sz="2400" dirty="0"/>
              <a:t> </a:t>
            </a:r>
            <a:r>
              <a:rPr lang="it-IT" sz="2400" dirty="0" err="1"/>
              <a:t>cœur</a:t>
            </a:r>
            <a:r>
              <a:rPr lang="it-IT" sz="2400" dirty="0"/>
              <a:t> de la </a:t>
            </a:r>
            <a:r>
              <a:rPr lang="it-IT" sz="2400" dirty="0" err="1"/>
              <a:t>tourmente</a:t>
            </a:r>
            <a:r>
              <a:rPr lang="it-IT" sz="2400" dirty="0"/>
              <a:t>, </a:t>
            </a:r>
            <a:r>
              <a:rPr lang="it-IT" sz="2400" b="1" dirty="0" err="1"/>
              <a:t>prise</a:t>
            </a:r>
            <a:r>
              <a:rPr lang="it-IT" sz="2400" b="1" dirty="0"/>
              <a:t> pour </a:t>
            </a:r>
            <a:r>
              <a:rPr lang="it-IT" sz="2400" b="1" dirty="0" err="1" smtClean="0"/>
              <a:t>cible</a:t>
            </a:r>
            <a:r>
              <a:rPr lang="it-IT" sz="2400" b="1" dirty="0" smtClean="0"/>
              <a:t> (bersaglio) </a:t>
            </a:r>
            <a:r>
              <a:rPr lang="it-IT" sz="2400" dirty="0"/>
              <a:t>par </a:t>
            </a:r>
            <a:r>
              <a:rPr lang="it-IT" sz="2400" dirty="0" err="1"/>
              <a:t>plusieurs</a:t>
            </a:r>
            <a:r>
              <a:rPr lang="it-IT" sz="2400" dirty="0"/>
              <a:t> </a:t>
            </a:r>
            <a:r>
              <a:rPr lang="it-IT" sz="2400" dirty="0" err="1"/>
              <a:t>responsables</a:t>
            </a:r>
            <a:r>
              <a:rPr lang="it-IT" sz="2400" dirty="0"/>
              <a:t> </a:t>
            </a:r>
            <a:r>
              <a:rPr lang="it-IT" sz="2400" dirty="0" err="1"/>
              <a:t>politiques</a:t>
            </a:r>
            <a:r>
              <a:rPr lang="it-IT" sz="2400" dirty="0"/>
              <a:t> pour </a:t>
            </a:r>
            <a:r>
              <a:rPr lang="it-IT" sz="2400" dirty="0" err="1"/>
              <a:t>avoir</a:t>
            </a:r>
            <a:r>
              <a:rPr lang="it-IT" sz="2400" dirty="0"/>
              <a:t> </a:t>
            </a:r>
            <a:r>
              <a:rPr lang="it-IT" sz="2400" dirty="0" err="1"/>
              <a:t>organisé</a:t>
            </a:r>
            <a:r>
              <a:rPr lang="it-IT" sz="2400" dirty="0"/>
              <a:t> </a:t>
            </a:r>
            <a:r>
              <a:rPr lang="it-IT" sz="2400" dirty="0" err="1"/>
              <a:t>des</a:t>
            </a:r>
            <a:r>
              <a:rPr lang="it-IT" sz="2400" dirty="0"/>
              <a:t> </a:t>
            </a:r>
            <a:r>
              <a:rPr lang="it-IT" sz="2400" b="1" dirty="0" err="1"/>
              <a:t>réunions</a:t>
            </a:r>
            <a:r>
              <a:rPr lang="it-IT" sz="2400" b="1" dirty="0"/>
              <a:t> de </a:t>
            </a:r>
            <a:r>
              <a:rPr lang="it-IT" sz="2400" b="1" dirty="0" err="1"/>
              <a:t>prise</a:t>
            </a:r>
            <a:r>
              <a:rPr lang="it-IT" sz="2400" b="1" dirty="0"/>
              <a:t> de parole non </a:t>
            </a:r>
            <a:r>
              <a:rPr lang="it-IT" sz="2400" b="1" dirty="0" err="1"/>
              <a:t>mixtes</a:t>
            </a:r>
            <a:r>
              <a:rPr lang="it-IT" sz="2400" dirty="0"/>
              <a:t>, </a:t>
            </a:r>
            <a:r>
              <a:rPr lang="it-IT" sz="2400" dirty="0" err="1"/>
              <a:t>ainsi</a:t>
            </a:r>
            <a:r>
              <a:rPr lang="it-IT" sz="2400" dirty="0"/>
              <a:t> </a:t>
            </a:r>
            <a:r>
              <a:rPr lang="it-IT" sz="2400" dirty="0" err="1"/>
              <a:t>que</a:t>
            </a:r>
            <a:r>
              <a:rPr lang="it-IT" sz="2400" dirty="0"/>
              <a:t> pour </a:t>
            </a:r>
            <a:r>
              <a:rPr lang="it-IT" sz="2400" dirty="0" err="1"/>
              <a:t>ses</a:t>
            </a:r>
            <a:r>
              <a:rPr lang="it-IT" sz="2400" dirty="0"/>
              <a:t> </a:t>
            </a:r>
            <a:r>
              <a:rPr lang="it-IT" sz="2400" dirty="0" err="1"/>
              <a:t>prises</a:t>
            </a:r>
            <a:r>
              <a:rPr lang="it-IT" sz="2400" dirty="0"/>
              <a:t> de position </a:t>
            </a:r>
            <a:r>
              <a:rPr lang="it-IT" sz="2400" dirty="0" err="1"/>
              <a:t>sur</a:t>
            </a:r>
            <a:r>
              <a:rPr lang="it-IT" sz="2400" dirty="0"/>
              <a:t> l'affaire de l'IEP de Grenoble, </a:t>
            </a:r>
            <a:r>
              <a:rPr lang="it-IT" sz="2400" dirty="0" err="1"/>
              <a:t>début</a:t>
            </a:r>
            <a:r>
              <a:rPr lang="it-IT" sz="2400" dirty="0"/>
              <a:t> </a:t>
            </a:r>
            <a:r>
              <a:rPr lang="it-IT" sz="2400" dirty="0" err="1"/>
              <a:t>mars</a:t>
            </a:r>
            <a:r>
              <a:rPr lang="it-IT" sz="2400" dirty="0" smtClean="0"/>
              <a:t>.</a:t>
            </a:r>
          </a:p>
          <a:p>
            <a:pPr algn="just"/>
            <a:endParaRPr lang="it-IT" sz="2400" dirty="0"/>
          </a:p>
          <a:p>
            <a:pPr algn="just"/>
            <a:endParaRPr lang="it-IT" sz="2400" dirty="0" smtClean="0"/>
          </a:p>
          <a:p>
            <a:pPr algn="just"/>
            <a:r>
              <a:rPr lang="it-IT" sz="2400" dirty="0"/>
              <a:t>France Info 23 </a:t>
            </a:r>
            <a:r>
              <a:rPr lang="it-IT" sz="2400" dirty="0" err="1"/>
              <a:t>mars</a:t>
            </a:r>
            <a:r>
              <a:rPr lang="it-IT" sz="2400" dirty="0"/>
              <a:t> 2021</a:t>
            </a:r>
          </a:p>
          <a:p>
            <a:pPr algn="just"/>
            <a:endParaRPr lang="fr-CA" sz="2400" dirty="0"/>
          </a:p>
        </p:txBody>
      </p:sp>
    </p:spTree>
    <p:extLst>
      <p:ext uri="{BB962C8B-B14F-4D97-AF65-F5344CB8AC3E}">
        <p14:creationId xmlns:p14="http://schemas.microsoft.com/office/powerpoint/2010/main" val="73542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Observations hebdomadaires</a:t>
            </a:r>
            <a:br>
              <a:rPr lang="fr-CA" sz="2800" dirty="0"/>
            </a:br>
            <a:r>
              <a:rPr lang="fr-CA" sz="2800" dirty="0"/>
              <a:t>24 </a:t>
            </a:r>
            <a:r>
              <a:rPr lang="fr-CA" sz="2800" dirty="0" smtClean="0"/>
              <a:t>mars </a:t>
            </a:r>
            <a:r>
              <a:rPr lang="fr-CA" sz="2800" dirty="0"/>
              <a:t>2021</a:t>
            </a:r>
          </a:p>
        </p:txBody>
      </p:sp>
      <p:sp>
        <p:nvSpPr>
          <p:cNvPr id="3" name="Segnaposto contenuto 2"/>
          <p:cNvSpPr>
            <a:spLocks noGrp="1"/>
          </p:cNvSpPr>
          <p:nvPr>
            <p:ph idx="1"/>
          </p:nvPr>
        </p:nvSpPr>
        <p:spPr/>
        <p:txBody>
          <a:bodyPr>
            <a:normAutofit/>
          </a:bodyPr>
          <a:lstStyle/>
          <a:p>
            <a:pPr algn="just"/>
            <a:r>
              <a:rPr lang="fr-CA" sz="2400" dirty="0"/>
              <a:t>Plusieurs élus, notamment de droite, demandent la dissolution du syndicat de gauche et l'ouverture de poursuites judiciaires. Ses détracteurs l'accusent de porter atteinte aux valeurs républicaines en différenciant les individus selon leur genre, leur sexualité ou encore leur couleur de peau ou leur religion. Des critiques rejetées en bloc par ses représentants, soutenus par certains élus de gauche. </a:t>
            </a:r>
            <a:endParaRPr lang="fr-CA" sz="2400" dirty="0" smtClean="0"/>
          </a:p>
          <a:p>
            <a:pPr algn="just"/>
            <a:endParaRPr lang="fr-CA" sz="2400" dirty="0"/>
          </a:p>
          <a:p>
            <a:pPr algn="just"/>
            <a:r>
              <a:rPr lang="it-IT" sz="2400" dirty="0"/>
              <a:t>France Info 23 </a:t>
            </a:r>
            <a:r>
              <a:rPr lang="it-IT" sz="2400" dirty="0" err="1"/>
              <a:t>mars</a:t>
            </a:r>
            <a:r>
              <a:rPr lang="it-IT" sz="2400" dirty="0"/>
              <a:t> 2021</a:t>
            </a:r>
          </a:p>
          <a:p>
            <a:pPr algn="just"/>
            <a:endParaRPr lang="fr-CA" sz="2400" dirty="0"/>
          </a:p>
        </p:txBody>
      </p:sp>
    </p:spTree>
    <p:extLst>
      <p:ext uri="{BB962C8B-B14F-4D97-AF65-F5344CB8AC3E}">
        <p14:creationId xmlns:p14="http://schemas.microsoft.com/office/powerpoint/2010/main" val="279647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Observations </a:t>
            </a:r>
            <a:r>
              <a:rPr lang="fr-CA" sz="2800" dirty="0"/>
              <a:t>hebdomadaires</a:t>
            </a:r>
            <a:br>
              <a:rPr lang="fr-CA" sz="2800" dirty="0"/>
            </a:br>
            <a:r>
              <a:rPr lang="fr-CA" sz="2800" dirty="0" smtClean="0"/>
              <a:t>24 mars </a:t>
            </a:r>
            <a:r>
              <a:rPr lang="fr-CA" sz="2800" dirty="0"/>
              <a:t>2021</a:t>
            </a:r>
          </a:p>
        </p:txBody>
      </p:sp>
      <p:sp>
        <p:nvSpPr>
          <p:cNvPr id="3" name="Segnaposto contenuto 2"/>
          <p:cNvSpPr>
            <a:spLocks noGrp="1"/>
          </p:cNvSpPr>
          <p:nvPr>
            <p:ph idx="1"/>
          </p:nvPr>
        </p:nvSpPr>
        <p:spPr/>
        <p:txBody>
          <a:bodyPr>
            <a:normAutofit/>
          </a:bodyPr>
          <a:lstStyle/>
          <a:p>
            <a:endParaRPr lang="it-IT" sz="2400" b="1" dirty="0" smtClean="0"/>
          </a:p>
          <a:p>
            <a:endParaRPr lang="it-IT" sz="2400" b="1" dirty="0"/>
          </a:p>
          <a:p>
            <a:r>
              <a:rPr lang="it-IT" sz="2400" b="1" dirty="0" err="1"/>
              <a:t>Clash</a:t>
            </a:r>
            <a:r>
              <a:rPr lang="it-IT" sz="2400" b="1" dirty="0"/>
              <a:t> Sonia </a:t>
            </a:r>
            <a:r>
              <a:rPr lang="it-IT" sz="2400" b="1" dirty="0" err="1"/>
              <a:t>Mabrouk</a:t>
            </a:r>
            <a:r>
              <a:rPr lang="it-IT" sz="2400" b="1" dirty="0"/>
              <a:t> vs </a:t>
            </a:r>
            <a:r>
              <a:rPr lang="it-IT" sz="2400" b="1" dirty="0" err="1"/>
              <a:t>Mélanie</a:t>
            </a:r>
            <a:r>
              <a:rPr lang="it-IT" sz="2400" b="1" dirty="0"/>
              <a:t> Luce (</a:t>
            </a:r>
            <a:r>
              <a:rPr lang="it-IT" sz="2400" b="1" dirty="0" err="1"/>
              <a:t>association</a:t>
            </a:r>
            <a:r>
              <a:rPr lang="it-IT" sz="2400" b="1" dirty="0"/>
              <a:t> UNEF) </a:t>
            </a:r>
            <a:r>
              <a:rPr lang="it-IT" sz="2400" b="1" dirty="0" err="1"/>
              <a:t>ségrégation</a:t>
            </a:r>
            <a:r>
              <a:rPr lang="it-IT" sz="2400" b="1" dirty="0"/>
              <a:t> </a:t>
            </a:r>
            <a:r>
              <a:rPr lang="it-IT" sz="2400" b="1" dirty="0" err="1"/>
              <a:t>raciale</a:t>
            </a:r>
            <a:r>
              <a:rPr lang="it-IT" sz="2400" b="1" dirty="0"/>
              <a:t> </a:t>
            </a:r>
            <a:r>
              <a:rPr lang="it-IT" sz="2400" b="1" dirty="0" smtClean="0"/>
              <a:t>? </a:t>
            </a:r>
            <a:r>
              <a:rPr lang="it-IT" sz="2400" dirty="0" err="1" smtClean="0"/>
              <a:t>écoutons</a:t>
            </a:r>
            <a:r>
              <a:rPr lang="it-IT" sz="2400" dirty="0" smtClean="0"/>
              <a:t> </a:t>
            </a:r>
            <a:r>
              <a:rPr lang="it-IT" sz="2400" dirty="0" err="1"/>
              <a:t>Mélanie</a:t>
            </a:r>
            <a:r>
              <a:rPr lang="it-IT" sz="2400" dirty="0"/>
              <a:t> Luce </a:t>
            </a:r>
            <a:r>
              <a:rPr lang="it-IT" sz="2400" dirty="0" err="1"/>
              <a:t>sur</a:t>
            </a:r>
            <a:r>
              <a:rPr lang="it-IT" sz="2400" dirty="0"/>
              <a:t> Europe 1.</a:t>
            </a:r>
            <a:endParaRPr lang="it-IT" sz="2400" dirty="0" smtClean="0"/>
          </a:p>
          <a:p>
            <a:pPr algn="just"/>
            <a:endParaRPr lang="it-IT" sz="2400" dirty="0"/>
          </a:p>
          <a:p>
            <a:endParaRPr lang="fr-CA" sz="2400" dirty="0"/>
          </a:p>
        </p:txBody>
      </p:sp>
    </p:spTree>
    <p:extLst>
      <p:ext uri="{BB962C8B-B14F-4D97-AF65-F5344CB8AC3E}">
        <p14:creationId xmlns:p14="http://schemas.microsoft.com/office/powerpoint/2010/main" val="214767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Réactions dans le monde politique</a:t>
            </a:r>
            <a:endParaRPr lang="fr-CA" sz="2800" dirty="0"/>
          </a:p>
        </p:txBody>
      </p:sp>
      <p:sp>
        <p:nvSpPr>
          <p:cNvPr id="3" name="Segnaposto contenuto 2"/>
          <p:cNvSpPr>
            <a:spLocks noGrp="1"/>
          </p:cNvSpPr>
          <p:nvPr>
            <p:ph idx="1"/>
          </p:nvPr>
        </p:nvSpPr>
        <p:spPr/>
        <p:txBody>
          <a:bodyPr>
            <a:normAutofit fontScale="85000" lnSpcReduction="20000"/>
          </a:bodyPr>
          <a:lstStyle/>
          <a:p>
            <a:r>
              <a:rPr lang="it-IT" sz="2400" dirty="0" smtClean="0"/>
              <a:t>Parti </a:t>
            </a:r>
            <a:r>
              <a:rPr lang="it-IT" sz="2400" dirty="0" err="1" smtClean="0"/>
              <a:t>politique</a:t>
            </a:r>
            <a:r>
              <a:rPr lang="it-IT" sz="2400" dirty="0" smtClean="0"/>
              <a:t>  LR* </a:t>
            </a:r>
          </a:p>
          <a:p>
            <a:pPr algn="just"/>
            <a:r>
              <a:rPr lang="it-IT" sz="2400" dirty="0"/>
              <a:t>Le patron </a:t>
            </a:r>
            <a:r>
              <a:rPr lang="it-IT" sz="2400" dirty="0" err="1"/>
              <a:t>des</a:t>
            </a:r>
            <a:r>
              <a:rPr lang="it-IT" sz="2400" dirty="0"/>
              <a:t> </a:t>
            </a:r>
            <a:r>
              <a:rPr lang="it-IT" sz="2400" dirty="0" err="1"/>
              <a:t>sénateurs</a:t>
            </a:r>
            <a:r>
              <a:rPr lang="it-IT" sz="2400" dirty="0"/>
              <a:t> LR, Bruno </a:t>
            </a:r>
            <a:r>
              <a:rPr lang="it-IT" sz="2400" dirty="0" err="1"/>
              <a:t>Retailleau</a:t>
            </a:r>
            <a:r>
              <a:rPr lang="it-IT" sz="2400" dirty="0"/>
              <a:t>, a </a:t>
            </a:r>
            <a:r>
              <a:rPr lang="it-IT" sz="2400" dirty="0" err="1"/>
              <a:t>écrit</a:t>
            </a:r>
            <a:r>
              <a:rPr lang="it-IT" sz="2400" dirty="0"/>
              <a:t> </a:t>
            </a:r>
            <a:r>
              <a:rPr lang="it-IT" sz="2400" dirty="0" err="1"/>
              <a:t>au</a:t>
            </a:r>
            <a:r>
              <a:rPr lang="it-IT" sz="2400" dirty="0"/>
              <a:t> </a:t>
            </a:r>
            <a:r>
              <a:rPr lang="it-IT" sz="2400" dirty="0" err="1"/>
              <a:t>garde</a:t>
            </a:r>
            <a:r>
              <a:rPr lang="it-IT" sz="2400" dirty="0"/>
              <a:t> </a:t>
            </a:r>
            <a:r>
              <a:rPr lang="it-IT" sz="2400" dirty="0" err="1"/>
              <a:t>des</a:t>
            </a:r>
            <a:r>
              <a:rPr lang="it-IT" sz="2400" dirty="0"/>
              <a:t> </a:t>
            </a:r>
            <a:r>
              <a:rPr lang="it-IT" sz="2400" dirty="0" err="1"/>
              <a:t>Sceaux</a:t>
            </a:r>
            <a:r>
              <a:rPr lang="it-IT" sz="2400" dirty="0"/>
              <a:t>, Eric </a:t>
            </a:r>
            <a:r>
              <a:rPr lang="it-IT" sz="2400" dirty="0" err="1"/>
              <a:t>Dupond</a:t>
            </a:r>
            <a:r>
              <a:rPr lang="it-IT" sz="2400" dirty="0"/>
              <a:t>-Moretti, pour lui </a:t>
            </a:r>
            <a:r>
              <a:rPr lang="it-IT" sz="2400" dirty="0" err="1"/>
              <a:t>demander</a:t>
            </a:r>
            <a:r>
              <a:rPr lang="it-IT" sz="2400" dirty="0"/>
              <a:t> d’</a:t>
            </a:r>
            <a:r>
              <a:rPr lang="it-IT" sz="2400" dirty="0" err="1"/>
              <a:t>engager</a:t>
            </a:r>
            <a:r>
              <a:rPr lang="it-IT" sz="2400" dirty="0"/>
              <a:t> </a:t>
            </a:r>
            <a:r>
              <a:rPr lang="it-IT" sz="2400" b="1" i="1" dirty="0"/>
              <a:t>«</a:t>
            </a:r>
            <a:r>
              <a:rPr lang="it-IT" sz="2400" b="1" i="1" dirty="0" err="1"/>
              <a:t>au</a:t>
            </a:r>
            <a:r>
              <a:rPr lang="it-IT" sz="2400" b="1" i="1" dirty="0"/>
              <a:t> </a:t>
            </a:r>
            <a:r>
              <a:rPr lang="it-IT" sz="2400" b="1" i="1" dirty="0" err="1"/>
              <a:t>nom</a:t>
            </a:r>
            <a:r>
              <a:rPr lang="it-IT" sz="2400" b="1" i="1" dirty="0"/>
              <a:t> de l’</a:t>
            </a:r>
            <a:r>
              <a:rPr lang="it-IT" sz="2400" b="1" i="1" dirty="0" err="1"/>
              <a:t>Etat</a:t>
            </a:r>
            <a:r>
              <a:rPr lang="it-IT" sz="2400" b="1" i="1" dirty="0"/>
              <a:t> </a:t>
            </a:r>
            <a:r>
              <a:rPr lang="it-IT" sz="2400" b="1" i="1" dirty="0" err="1"/>
              <a:t>des</a:t>
            </a:r>
            <a:r>
              <a:rPr lang="it-IT" sz="2400" b="1" i="1" dirty="0"/>
              <a:t> </a:t>
            </a:r>
            <a:r>
              <a:rPr lang="it-IT" sz="2400" b="1" i="1" dirty="0" err="1"/>
              <a:t>poursuites</a:t>
            </a:r>
            <a:r>
              <a:rPr lang="it-IT" sz="2400" b="1" i="1" dirty="0"/>
              <a:t> pour </a:t>
            </a:r>
            <a:r>
              <a:rPr lang="it-IT" sz="2400" b="1" i="1" dirty="0" err="1"/>
              <a:t>provocation</a:t>
            </a:r>
            <a:r>
              <a:rPr lang="it-IT" sz="2400" b="1" i="1" dirty="0"/>
              <a:t> </a:t>
            </a:r>
            <a:r>
              <a:rPr lang="it-IT" sz="2400" b="1" i="1" dirty="0" err="1"/>
              <a:t>publique</a:t>
            </a:r>
            <a:r>
              <a:rPr lang="it-IT" sz="2400" b="1" i="1" dirty="0"/>
              <a:t> à la </a:t>
            </a:r>
            <a:r>
              <a:rPr lang="it-IT" sz="2400" b="1" i="1" dirty="0" err="1"/>
              <a:t>discrimination</a:t>
            </a:r>
            <a:r>
              <a:rPr lang="it-IT" sz="2400" b="1" i="1" dirty="0"/>
              <a:t>»</a:t>
            </a:r>
            <a:r>
              <a:rPr lang="it-IT" sz="2400" i="1" dirty="0"/>
              <a:t> </a:t>
            </a:r>
            <a:r>
              <a:rPr lang="it-IT" sz="2400" dirty="0" err="1"/>
              <a:t>contre</a:t>
            </a:r>
            <a:r>
              <a:rPr lang="it-IT" sz="2400" dirty="0"/>
              <a:t> le </a:t>
            </a:r>
            <a:r>
              <a:rPr lang="it-IT" sz="2400" dirty="0" err="1" smtClean="0"/>
              <a:t>syndicat</a:t>
            </a:r>
            <a:r>
              <a:rPr lang="it-IT" sz="2400" dirty="0"/>
              <a:t>;</a:t>
            </a:r>
            <a:r>
              <a:rPr lang="it-IT" sz="2400" dirty="0" smtClean="0"/>
              <a:t> </a:t>
            </a:r>
            <a:r>
              <a:rPr lang="it-IT" sz="2400" dirty="0"/>
              <a:t>«</a:t>
            </a:r>
            <a:r>
              <a:rPr lang="it-IT" sz="2400" i="1" dirty="0" err="1"/>
              <a:t>d'utiliser</a:t>
            </a:r>
            <a:r>
              <a:rPr lang="it-IT" sz="2400" i="1" dirty="0"/>
              <a:t> un </a:t>
            </a:r>
            <a:r>
              <a:rPr lang="it-IT" sz="2400" i="1" dirty="0" err="1"/>
              <a:t>moyen</a:t>
            </a:r>
            <a:r>
              <a:rPr lang="it-IT" sz="2400" i="1" dirty="0"/>
              <a:t> pour </a:t>
            </a:r>
            <a:r>
              <a:rPr lang="it-IT" sz="2400" i="1" dirty="0" err="1"/>
              <a:t>mettre</a:t>
            </a:r>
            <a:r>
              <a:rPr lang="it-IT" sz="2400" i="1" dirty="0"/>
              <a:t> en </a:t>
            </a:r>
            <a:r>
              <a:rPr lang="it-IT" sz="2400" i="1" dirty="0" err="1"/>
              <a:t>œuvre</a:t>
            </a:r>
            <a:r>
              <a:rPr lang="it-IT" sz="2400" i="1" dirty="0"/>
              <a:t> </a:t>
            </a:r>
            <a:r>
              <a:rPr lang="it-IT" sz="2400" i="1" dirty="0" err="1"/>
              <a:t>l'action</a:t>
            </a:r>
            <a:r>
              <a:rPr lang="it-IT" sz="2400" i="1" dirty="0"/>
              <a:t> </a:t>
            </a:r>
            <a:r>
              <a:rPr lang="it-IT" sz="2400" i="1" dirty="0" err="1"/>
              <a:t>publique</a:t>
            </a:r>
            <a:r>
              <a:rPr lang="it-IT" sz="2400" i="1" dirty="0"/>
              <a:t> pour la </a:t>
            </a:r>
            <a:r>
              <a:rPr lang="it-IT" sz="2400" i="1" dirty="0" err="1"/>
              <a:t>condamner</a:t>
            </a:r>
            <a:r>
              <a:rPr lang="it-IT" sz="2400" i="1" dirty="0"/>
              <a:t> (</a:t>
            </a:r>
            <a:r>
              <a:rPr lang="it-IT" sz="2400" i="1" dirty="0" err="1"/>
              <a:t>Mélanie</a:t>
            </a:r>
            <a:r>
              <a:rPr lang="it-IT" sz="2400" i="1" dirty="0"/>
              <a:t> Luce, </a:t>
            </a:r>
            <a:r>
              <a:rPr lang="it-IT" sz="2400" i="1" dirty="0" err="1"/>
              <a:t>ndlr</a:t>
            </a:r>
            <a:r>
              <a:rPr lang="it-IT" sz="2400" i="1" dirty="0"/>
              <a:t>), </a:t>
            </a:r>
            <a:r>
              <a:rPr lang="it-IT" sz="2400" i="1" dirty="0" err="1"/>
              <a:t>ou</a:t>
            </a:r>
            <a:r>
              <a:rPr lang="it-IT" sz="2400" i="1" dirty="0"/>
              <a:t> en tout </a:t>
            </a:r>
            <a:r>
              <a:rPr lang="it-IT" sz="2400" i="1" dirty="0" err="1"/>
              <a:t>cas</a:t>
            </a:r>
            <a:r>
              <a:rPr lang="it-IT" sz="2400" i="1" dirty="0"/>
              <a:t> pour </a:t>
            </a:r>
            <a:r>
              <a:rPr lang="it-IT" sz="2400" i="1" dirty="0" err="1"/>
              <a:t>rechercher</a:t>
            </a:r>
            <a:r>
              <a:rPr lang="it-IT" sz="2400" i="1" dirty="0"/>
              <a:t> </a:t>
            </a:r>
            <a:r>
              <a:rPr lang="it-IT" sz="2400" i="1" dirty="0" err="1"/>
              <a:t>ses</a:t>
            </a:r>
            <a:r>
              <a:rPr lang="it-IT" sz="2400" i="1" dirty="0"/>
              <a:t> </a:t>
            </a:r>
            <a:r>
              <a:rPr lang="it-IT" sz="2400" i="1" dirty="0" err="1"/>
              <a:t>responsabilités</a:t>
            </a:r>
            <a:r>
              <a:rPr lang="it-IT" sz="2400" i="1" dirty="0"/>
              <a:t>, pour </a:t>
            </a:r>
            <a:r>
              <a:rPr lang="it-IT" sz="2400" i="1" dirty="0" err="1"/>
              <a:t>provocation</a:t>
            </a:r>
            <a:r>
              <a:rPr lang="it-IT" sz="2400" i="1" dirty="0"/>
              <a:t> à la </a:t>
            </a:r>
            <a:r>
              <a:rPr lang="it-IT" sz="2400" b="1" i="1" dirty="0" err="1"/>
              <a:t>haine</a:t>
            </a:r>
            <a:r>
              <a:rPr lang="it-IT" sz="2400" b="1" i="1" dirty="0"/>
              <a:t> </a:t>
            </a:r>
            <a:r>
              <a:rPr lang="it-IT" sz="2400" b="1" i="1" dirty="0" err="1"/>
              <a:t>raciale</a:t>
            </a:r>
            <a:r>
              <a:rPr lang="it-IT" sz="2400" b="1" dirty="0"/>
              <a:t>»</a:t>
            </a:r>
            <a:r>
              <a:rPr lang="it-IT" sz="2400" dirty="0"/>
              <a:t>.</a:t>
            </a:r>
            <a:r>
              <a:rPr lang="it-IT" sz="2400" i="1" dirty="0"/>
              <a:t> Figaro </a:t>
            </a:r>
            <a:r>
              <a:rPr lang="it-IT" sz="2400" dirty="0"/>
              <a:t>18 </a:t>
            </a:r>
            <a:r>
              <a:rPr lang="it-IT" sz="2400" dirty="0" err="1"/>
              <a:t>mars</a:t>
            </a:r>
            <a:r>
              <a:rPr lang="it-IT" sz="2400" dirty="0"/>
              <a:t> </a:t>
            </a:r>
            <a:r>
              <a:rPr lang="it-IT" sz="2400" dirty="0" smtClean="0"/>
              <a:t>2021</a:t>
            </a:r>
          </a:p>
          <a:p>
            <a:pPr algn="just"/>
            <a:r>
              <a:rPr lang="it-IT" sz="2400" dirty="0"/>
              <a:t>Le </a:t>
            </a:r>
            <a:r>
              <a:rPr lang="it-IT" sz="2400" dirty="0" err="1"/>
              <a:t>député</a:t>
            </a:r>
            <a:r>
              <a:rPr lang="it-IT" sz="2400" dirty="0"/>
              <a:t> LR </a:t>
            </a:r>
            <a:r>
              <a:rPr lang="it-IT" sz="2400" dirty="0" err="1"/>
              <a:t>des</a:t>
            </a:r>
            <a:r>
              <a:rPr lang="it-IT" sz="2400" dirty="0"/>
              <a:t> Alpes-</a:t>
            </a:r>
            <a:r>
              <a:rPr lang="it-IT" sz="2400" dirty="0" err="1"/>
              <a:t>Maritimes</a:t>
            </a:r>
            <a:r>
              <a:rPr lang="it-IT" sz="2400" dirty="0"/>
              <a:t> Eric Ciotti a </a:t>
            </a:r>
            <a:r>
              <a:rPr lang="it-IT" sz="2400" dirty="0" err="1"/>
              <a:t>écrit</a:t>
            </a:r>
            <a:r>
              <a:rPr lang="it-IT" sz="2400" dirty="0"/>
              <a:t> </a:t>
            </a:r>
            <a:r>
              <a:rPr lang="it-IT" sz="2400" dirty="0" err="1"/>
              <a:t>au</a:t>
            </a:r>
            <a:r>
              <a:rPr lang="it-IT" sz="2400" dirty="0"/>
              <a:t> ministre de l’</a:t>
            </a:r>
            <a:r>
              <a:rPr lang="it-IT" sz="2400" dirty="0" err="1"/>
              <a:t>Intérieur</a:t>
            </a:r>
            <a:r>
              <a:rPr lang="it-IT" sz="2400" dirty="0"/>
              <a:t>, </a:t>
            </a:r>
            <a:r>
              <a:rPr lang="it-IT" sz="2400" dirty="0" err="1"/>
              <a:t>Gérald</a:t>
            </a:r>
            <a:r>
              <a:rPr lang="it-IT" sz="2400" dirty="0"/>
              <a:t> </a:t>
            </a:r>
            <a:r>
              <a:rPr lang="it-IT" sz="2400" dirty="0" err="1"/>
              <a:t>Darmanin</a:t>
            </a:r>
            <a:r>
              <a:rPr lang="it-IT" sz="2400" dirty="0"/>
              <a:t>, </a:t>
            </a:r>
            <a:r>
              <a:rPr lang="it-IT" sz="2400" dirty="0" err="1"/>
              <a:t>afin</a:t>
            </a:r>
            <a:r>
              <a:rPr lang="it-IT" sz="2400" dirty="0"/>
              <a:t> «</a:t>
            </a:r>
            <a:r>
              <a:rPr lang="it-IT" sz="2400" dirty="0" err="1"/>
              <a:t>d’étu</a:t>
            </a:r>
            <a:r>
              <a:rPr lang="it-IT" sz="2400" b="1" dirty="0" err="1"/>
              <a:t>dier</a:t>
            </a:r>
            <a:r>
              <a:rPr lang="it-IT" sz="2400" b="1" dirty="0"/>
              <a:t> la </a:t>
            </a:r>
            <a:r>
              <a:rPr lang="it-IT" sz="2400" b="1" dirty="0" err="1"/>
              <a:t>dissolution</a:t>
            </a:r>
            <a:r>
              <a:rPr lang="it-IT" sz="2400" b="1" dirty="0"/>
              <a:t> de ce </a:t>
            </a:r>
            <a:r>
              <a:rPr lang="it-IT" sz="2400" b="1" dirty="0" err="1"/>
              <a:t>mouvement</a:t>
            </a:r>
            <a:r>
              <a:rPr lang="it-IT" sz="2400" b="1" dirty="0" smtClean="0"/>
              <a:t>»</a:t>
            </a:r>
          </a:p>
          <a:p>
            <a:pPr algn="just"/>
            <a:r>
              <a:rPr lang="it-IT" sz="2400" dirty="0" smtClean="0"/>
              <a:t>Une </a:t>
            </a:r>
            <a:r>
              <a:rPr lang="it-IT" sz="2400" dirty="0" err="1"/>
              <a:t>plainte</a:t>
            </a:r>
            <a:r>
              <a:rPr lang="it-IT" sz="2400" dirty="0"/>
              <a:t> </a:t>
            </a:r>
            <a:r>
              <a:rPr lang="it-IT" sz="2400" b="1" dirty="0"/>
              <a:t>pour </a:t>
            </a:r>
            <a:r>
              <a:rPr lang="it-IT" sz="2400" b="1" dirty="0" err="1"/>
              <a:t>discrimination</a:t>
            </a:r>
            <a:r>
              <a:rPr lang="it-IT" sz="2400" b="1" dirty="0"/>
              <a:t> </a:t>
            </a:r>
            <a:r>
              <a:rPr lang="it-IT" sz="2400" b="1" dirty="0" err="1"/>
              <a:t>raciale</a:t>
            </a:r>
            <a:r>
              <a:rPr lang="it-IT" sz="2400" b="1" dirty="0"/>
              <a:t> </a:t>
            </a:r>
            <a:r>
              <a:rPr lang="it-IT" sz="2400" dirty="0"/>
              <a:t>a </a:t>
            </a:r>
            <a:r>
              <a:rPr lang="it-IT" sz="2400" dirty="0" err="1"/>
              <a:t>été</a:t>
            </a:r>
            <a:r>
              <a:rPr lang="it-IT" sz="2400" dirty="0"/>
              <a:t> </a:t>
            </a:r>
            <a:r>
              <a:rPr lang="it-IT" sz="2400" dirty="0" err="1"/>
              <a:t>déposée</a:t>
            </a:r>
            <a:r>
              <a:rPr lang="it-IT" sz="2400" dirty="0"/>
              <a:t>, </a:t>
            </a:r>
            <a:r>
              <a:rPr lang="it-IT" sz="2400" dirty="0" err="1"/>
              <a:t>annonce</a:t>
            </a:r>
            <a:r>
              <a:rPr lang="it-IT" sz="2400" dirty="0"/>
              <a:t> le </a:t>
            </a:r>
            <a:r>
              <a:rPr lang="it-IT" sz="2400" dirty="0" err="1"/>
              <a:t>député</a:t>
            </a:r>
            <a:r>
              <a:rPr lang="it-IT" sz="2400" dirty="0"/>
              <a:t> LR </a:t>
            </a:r>
            <a:r>
              <a:rPr lang="it-IT" sz="2400" dirty="0" err="1"/>
              <a:t>du</a:t>
            </a:r>
            <a:r>
              <a:rPr lang="it-IT" sz="2400" dirty="0"/>
              <a:t> </a:t>
            </a:r>
            <a:r>
              <a:rPr lang="it-IT" sz="2400" dirty="0" err="1"/>
              <a:t>Vaucluse</a:t>
            </a:r>
            <a:r>
              <a:rPr lang="it-IT" sz="2400" dirty="0"/>
              <a:t> Julien Aubert </a:t>
            </a:r>
            <a:r>
              <a:rPr lang="it-IT" sz="2400" dirty="0" err="1"/>
              <a:t>après</a:t>
            </a:r>
            <a:r>
              <a:rPr lang="it-IT" sz="2400" dirty="0"/>
              <a:t> </a:t>
            </a:r>
            <a:r>
              <a:rPr lang="it-IT" sz="2400" dirty="0" err="1"/>
              <a:t>que</a:t>
            </a:r>
            <a:r>
              <a:rPr lang="it-IT" sz="2400" dirty="0"/>
              <a:t> </a:t>
            </a:r>
            <a:r>
              <a:rPr lang="it-IT" sz="2400" dirty="0" err="1"/>
              <a:t>Mélanie</a:t>
            </a:r>
            <a:r>
              <a:rPr lang="it-IT" sz="2400" dirty="0"/>
              <a:t> Luce, </a:t>
            </a:r>
            <a:r>
              <a:rPr lang="it-IT" sz="2400" dirty="0" err="1"/>
              <a:t>présidente</a:t>
            </a:r>
            <a:r>
              <a:rPr lang="it-IT" sz="2400" dirty="0"/>
              <a:t> </a:t>
            </a:r>
            <a:r>
              <a:rPr lang="it-IT" sz="2400" dirty="0" err="1"/>
              <a:t>du</a:t>
            </a:r>
            <a:r>
              <a:rPr lang="it-IT" sz="2400" dirty="0"/>
              <a:t> </a:t>
            </a:r>
            <a:r>
              <a:rPr lang="it-IT" sz="2400" dirty="0" err="1"/>
              <a:t>syndicat</a:t>
            </a:r>
            <a:r>
              <a:rPr lang="it-IT" sz="2400" dirty="0"/>
              <a:t> </a:t>
            </a:r>
            <a:r>
              <a:rPr lang="it-IT" sz="2400" dirty="0" err="1"/>
              <a:t>étudiant</a:t>
            </a:r>
            <a:r>
              <a:rPr lang="it-IT" sz="2400" dirty="0"/>
              <a:t> a </a:t>
            </a:r>
            <a:r>
              <a:rPr lang="it-IT" sz="2400" dirty="0" err="1"/>
              <a:t>reconnu</a:t>
            </a:r>
            <a:r>
              <a:rPr lang="it-IT" sz="2400" dirty="0"/>
              <a:t> </a:t>
            </a:r>
            <a:r>
              <a:rPr lang="it-IT" sz="2400" dirty="0" err="1"/>
              <a:t>mercredi</a:t>
            </a:r>
            <a:r>
              <a:rPr lang="it-IT" sz="2400" dirty="0"/>
              <a:t> </a:t>
            </a:r>
            <a:r>
              <a:rPr lang="it-IT" sz="2400" dirty="0" err="1"/>
              <a:t>sur</a:t>
            </a:r>
            <a:r>
              <a:rPr lang="it-IT" sz="2400" dirty="0"/>
              <a:t> Europe 1 </a:t>
            </a:r>
            <a:r>
              <a:rPr lang="it-IT" sz="2400" dirty="0" err="1"/>
              <a:t>que</a:t>
            </a:r>
            <a:r>
              <a:rPr lang="it-IT" sz="2400" dirty="0"/>
              <a:t> l'</a:t>
            </a:r>
            <a:r>
              <a:rPr lang="it-IT" sz="2400" dirty="0" err="1"/>
              <a:t>Unef</a:t>
            </a:r>
            <a:r>
              <a:rPr lang="it-IT" sz="2400" dirty="0"/>
              <a:t> </a:t>
            </a:r>
            <a:r>
              <a:rPr lang="it-IT" sz="2400" dirty="0" err="1"/>
              <a:t>organisait</a:t>
            </a:r>
            <a:r>
              <a:rPr lang="it-IT" sz="2400" dirty="0"/>
              <a:t> </a:t>
            </a:r>
            <a:r>
              <a:rPr lang="it-IT" sz="2400" dirty="0" err="1"/>
              <a:t>des</a:t>
            </a:r>
            <a:r>
              <a:rPr lang="it-IT" sz="2400" dirty="0"/>
              <a:t> </a:t>
            </a:r>
            <a:r>
              <a:rPr lang="it-IT" sz="2400" b="1" dirty="0" err="1"/>
              <a:t>rassemblements</a:t>
            </a:r>
            <a:r>
              <a:rPr lang="it-IT" sz="2400" b="1" dirty="0"/>
              <a:t> </a:t>
            </a:r>
            <a:r>
              <a:rPr lang="it-IT" sz="2400" b="1" dirty="0" err="1"/>
              <a:t>interdits</a:t>
            </a:r>
            <a:r>
              <a:rPr lang="it-IT" sz="2400" b="1" dirty="0"/>
              <a:t> </a:t>
            </a:r>
            <a:r>
              <a:rPr lang="it-IT" sz="2400" b="1" dirty="0" err="1"/>
              <a:t>aux</a:t>
            </a:r>
            <a:r>
              <a:rPr lang="it-IT" sz="2400" b="1" dirty="0"/>
              <a:t> </a:t>
            </a:r>
            <a:r>
              <a:rPr lang="it-IT" sz="2400" b="1" dirty="0" err="1"/>
              <a:t>blancs</a:t>
            </a:r>
            <a:r>
              <a:rPr lang="it-IT" sz="2400" b="1" dirty="0" smtClean="0"/>
              <a:t>.</a:t>
            </a:r>
          </a:p>
          <a:p>
            <a:r>
              <a:rPr lang="it-IT" sz="2400" dirty="0"/>
              <a:t>LR</a:t>
            </a:r>
            <a:r>
              <a:rPr lang="it-IT" sz="2400" dirty="0" smtClean="0"/>
              <a:t>* (</a:t>
            </a:r>
            <a:r>
              <a:rPr lang="it-IT" sz="2400" dirty="0" err="1" smtClean="0"/>
              <a:t>les</a:t>
            </a:r>
            <a:r>
              <a:rPr lang="it-IT" sz="2400" dirty="0" smtClean="0"/>
              <a:t> </a:t>
            </a:r>
            <a:r>
              <a:rPr lang="it-IT" sz="2400" dirty="0" err="1" smtClean="0"/>
              <a:t>Républicains</a:t>
            </a:r>
            <a:r>
              <a:rPr lang="it-IT" sz="2400" dirty="0" smtClean="0"/>
              <a:t>) </a:t>
            </a:r>
            <a:r>
              <a:rPr lang="it-IT" sz="2400" dirty="0"/>
              <a:t>est un parti </a:t>
            </a:r>
            <a:r>
              <a:rPr lang="it-IT" sz="2400" dirty="0" err="1"/>
              <a:t>politique</a:t>
            </a:r>
            <a:r>
              <a:rPr lang="it-IT" sz="2400" dirty="0"/>
              <a:t> gaulliste et </a:t>
            </a:r>
            <a:r>
              <a:rPr lang="it-IT" sz="2400" dirty="0" err="1"/>
              <a:t>libéral-conservateur</a:t>
            </a:r>
            <a:r>
              <a:rPr lang="it-IT" sz="2400" dirty="0"/>
              <a:t> </a:t>
            </a:r>
            <a:r>
              <a:rPr lang="it-IT" sz="2400" dirty="0" err="1"/>
              <a:t>français</a:t>
            </a:r>
            <a:r>
              <a:rPr lang="it-IT" sz="2400" dirty="0"/>
              <a:t>, </a:t>
            </a:r>
            <a:r>
              <a:rPr lang="it-IT" sz="2400" dirty="0" err="1"/>
              <a:t>classé</a:t>
            </a:r>
            <a:r>
              <a:rPr lang="it-IT" sz="2400" dirty="0"/>
              <a:t> à </a:t>
            </a:r>
            <a:r>
              <a:rPr lang="it-IT" sz="2400" dirty="0" err="1"/>
              <a:t>droite</a:t>
            </a:r>
            <a:r>
              <a:rPr lang="it-IT" sz="2400" dirty="0"/>
              <a:t> et </a:t>
            </a:r>
            <a:r>
              <a:rPr lang="it-IT" sz="2400" dirty="0" err="1"/>
              <a:t>au</a:t>
            </a:r>
            <a:r>
              <a:rPr lang="it-IT" sz="2400" dirty="0"/>
              <a:t> centre </a:t>
            </a:r>
            <a:r>
              <a:rPr lang="it-IT" sz="2400" dirty="0" err="1"/>
              <a:t>droit</a:t>
            </a:r>
            <a:r>
              <a:rPr lang="it-IT" sz="2400" dirty="0"/>
              <a:t> </a:t>
            </a:r>
            <a:r>
              <a:rPr lang="it-IT" sz="2400" dirty="0" err="1"/>
              <a:t>sur</a:t>
            </a:r>
            <a:r>
              <a:rPr lang="it-IT" sz="2400" dirty="0"/>
              <a:t> l'</a:t>
            </a:r>
            <a:r>
              <a:rPr lang="it-IT" sz="2400" dirty="0" err="1"/>
              <a:t>échiquier</a:t>
            </a:r>
            <a:r>
              <a:rPr lang="it-IT" sz="2400" dirty="0"/>
              <a:t> </a:t>
            </a:r>
            <a:r>
              <a:rPr lang="it-IT" sz="2400" dirty="0" err="1"/>
              <a:t>politique</a:t>
            </a:r>
            <a:r>
              <a:rPr lang="it-IT" sz="2400" dirty="0"/>
              <a:t>.</a:t>
            </a:r>
          </a:p>
          <a:p>
            <a:endParaRPr lang="it-IT" sz="2400" b="1" dirty="0"/>
          </a:p>
          <a:p>
            <a:endParaRPr lang="it-IT" sz="2400" b="1" dirty="0"/>
          </a:p>
          <a:p>
            <a:endParaRPr lang="fr-CA" sz="2400" dirty="0"/>
          </a:p>
        </p:txBody>
      </p:sp>
    </p:spTree>
    <p:extLst>
      <p:ext uri="{BB962C8B-B14F-4D97-AF65-F5344CB8AC3E}">
        <p14:creationId xmlns:p14="http://schemas.microsoft.com/office/powerpoint/2010/main" val="2710496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Réactions dans le monde politique</a:t>
            </a:r>
          </a:p>
        </p:txBody>
      </p:sp>
      <p:sp>
        <p:nvSpPr>
          <p:cNvPr id="3" name="Segnaposto contenuto 2"/>
          <p:cNvSpPr>
            <a:spLocks noGrp="1"/>
          </p:cNvSpPr>
          <p:nvPr>
            <p:ph idx="1"/>
          </p:nvPr>
        </p:nvSpPr>
        <p:spPr/>
        <p:txBody>
          <a:bodyPr>
            <a:normAutofit fontScale="25000" lnSpcReduction="20000"/>
          </a:bodyPr>
          <a:lstStyle/>
          <a:p>
            <a:r>
              <a:rPr lang="it-IT" sz="8000" dirty="0" smtClean="0"/>
              <a:t>LREM*</a:t>
            </a:r>
            <a:endParaRPr lang="it-IT" sz="8000" dirty="0"/>
          </a:p>
          <a:p>
            <a:r>
              <a:rPr lang="it-IT" sz="8000" dirty="0" smtClean="0"/>
              <a:t>L'ancien </a:t>
            </a:r>
            <a:r>
              <a:rPr lang="it-IT" sz="8000" dirty="0"/>
              <a:t>ministre de l'</a:t>
            </a:r>
            <a:r>
              <a:rPr lang="it-IT" sz="8000" dirty="0" err="1"/>
              <a:t>Intérieur</a:t>
            </a:r>
            <a:r>
              <a:rPr lang="it-IT" sz="8000" dirty="0"/>
              <a:t>, </a:t>
            </a:r>
            <a:r>
              <a:rPr lang="it-IT" sz="8000" dirty="0" err="1"/>
              <a:t>devenu</a:t>
            </a:r>
            <a:r>
              <a:rPr lang="it-IT" sz="8000" dirty="0"/>
              <a:t> patron </a:t>
            </a:r>
            <a:r>
              <a:rPr lang="it-IT" sz="8000" dirty="0" err="1"/>
              <a:t>des</a:t>
            </a:r>
            <a:r>
              <a:rPr lang="it-IT" sz="8000" dirty="0"/>
              <a:t> </a:t>
            </a:r>
            <a:r>
              <a:rPr lang="it-IT" sz="8000" dirty="0" err="1"/>
              <a:t>députés</a:t>
            </a:r>
            <a:r>
              <a:rPr lang="it-IT" sz="8000" dirty="0"/>
              <a:t> LREM, Christophe </a:t>
            </a:r>
            <a:r>
              <a:rPr lang="it-IT" sz="8000" dirty="0" err="1"/>
              <a:t>Castaner</a:t>
            </a:r>
            <a:r>
              <a:rPr lang="it-IT" sz="8000" dirty="0"/>
              <a:t>, </a:t>
            </a:r>
            <a:r>
              <a:rPr lang="it-IT" sz="8000" dirty="0" smtClean="0"/>
              <a:t> </a:t>
            </a:r>
            <a:r>
              <a:rPr lang="it-IT" sz="8000" dirty="0" err="1"/>
              <a:t>avait</a:t>
            </a:r>
            <a:r>
              <a:rPr lang="it-IT" sz="8000" dirty="0"/>
              <a:t> </a:t>
            </a:r>
            <a:r>
              <a:rPr lang="it-IT" sz="8000" dirty="0" err="1"/>
              <a:t>fustigé</a:t>
            </a:r>
            <a:r>
              <a:rPr lang="it-IT" sz="8000" dirty="0"/>
              <a:t> le </a:t>
            </a:r>
            <a:r>
              <a:rPr lang="it-IT" sz="8000" b="1" dirty="0"/>
              <a:t>«</a:t>
            </a:r>
            <a:r>
              <a:rPr lang="it-IT" sz="8000" b="1" i="1" dirty="0" err="1"/>
              <a:t>clientélisme</a:t>
            </a:r>
            <a:r>
              <a:rPr lang="it-IT" sz="8000" b="1" i="1" dirty="0"/>
              <a:t> </a:t>
            </a:r>
            <a:r>
              <a:rPr lang="it-IT" sz="8000" b="1" i="1" dirty="0" err="1"/>
              <a:t>indigéniste</a:t>
            </a:r>
            <a:r>
              <a:rPr lang="it-IT" sz="8000" b="1" dirty="0"/>
              <a:t>» </a:t>
            </a:r>
            <a:r>
              <a:rPr lang="it-IT" sz="8000" dirty="0"/>
              <a:t>de l'</a:t>
            </a:r>
            <a:r>
              <a:rPr lang="it-IT" sz="8000" dirty="0" err="1"/>
              <a:t>Unef</a:t>
            </a:r>
            <a:r>
              <a:rPr lang="it-IT" sz="8000" dirty="0"/>
              <a:t> en </a:t>
            </a:r>
            <a:r>
              <a:rPr lang="it-IT" sz="8000" dirty="0" err="1"/>
              <a:t>précisant</a:t>
            </a:r>
            <a:r>
              <a:rPr lang="it-IT" sz="8000" dirty="0"/>
              <a:t> </a:t>
            </a:r>
            <a:r>
              <a:rPr lang="it-IT" sz="8000" dirty="0" err="1"/>
              <a:t>qu'il</a:t>
            </a:r>
            <a:r>
              <a:rPr lang="it-IT" sz="8000" dirty="0"/>
              <a:t> </a:t>
            </a:r>
            <a:r>
              <a:rPr lang="it-IT" sz="8000" dirty="0" err="1"/>
              <a:t>fallait</a:t>
            </a:r>
            <a:r>
              <a:rPr lang="it-IT" sz="8000" dirty="0"/>
              <a:t> «</a:t>
            </a:r>
            <a:r>
              <a:rPr lang="it-IT" sz="8000" i="1" dirty="0" err="1"/>
              <a:t>condamner</a:t>
            </a:r>
            <a:r>
              <a:rPr lang="it-IT" sz="8000" i="1" dirty="0"/>
              <a:t> cela</a:t>
            </a:r>
            <a:r>
              <a:rPr lang="it-IT" sz="8000" dirty="0"/>
              <a:t>». «</a:t>
            </a:r>
            <a:r>
              <a:rPr lang="it-IT" sz="8000" i="1" dirty="0"/>
              <a:t>Si </a:t>
            </a:r>
            <a:r>
              <a:rPr lang="it-IT" sz="8000" i="1" dirty="0" err="1"/>
              <a:t>les</a:t>
            </a:r>
            <a:r>
              <a:rPr lang="it-IT" sz="8000" i="1" dirty="0"/>
              <a:t> </a:t>
            </a:r>
            <a:r>
              <a:rPr lang="it-IT" sz="8000" i="1" dirty="0" err="1"/>
              <a:t>faits</a:t>
            </a:r>
            <a:r>
              <a:rPr lang="it-IT" sz="8000" i="1" dirty="0"/>
              <a:t> </a:t>
            </a:r>
            <a:r>
              <a:rPr lang="it-IT" sz="8000" i="1" dirty="0" err="1"/>
              <a:t>relèvent</a:t>
            </a:r>
            <a:r>
              <a:rPr lang="it-IT" sz="8000" i="1" dirty="0"/>
              <a:t> </a:t>
            </a:r>
            <a:r>
              <a:rPr lang="it-IT" sz="8000" i="1" dirty="0" err="1"/>
              <a:t>du</a:t>
            </a:r>
            <a:r>
              <a:rPr lang="it-IT" sz="8000" i="1" dirty="0"/>
              <a:t> </a:t>
            </a:r>
            <a:r>
              <a:rPr lang="it-IT" sz="8000" i="1" dirty="0" err="1"/>
              <a:t>pénal</a:t>
            </a:r>
            <a:r>
              <a:rPr lang="it-IT" sz="8000" i="1" dirty="0"/>
              <a:t>, cela </a:t>
            </a:r>
            <a:r>
              <a:rPr lang="it-IT" sz="8000" i="1" dirty="0" err="1"/>
              <a:t>doit</a:t>
            </a:r>
            <a:r>
              <a:rPr lang="it-IT" sz="8000" i="1" dirty="0"/>
              <a:t> </a:t>
            </a:r>
            <a:r>
              <a:rPr lang="it-IT" sz="8000" i="1" dirty="0" err="1"/>
              <a:t>faire</a:t>
            </a:r>
            <a:r>
              <a:rPr lang="it-IT" sz="8000" i="1" dirty="0"/>
              <a:t> l'</a:t>
            </a:r>
            <a:r>
              <a:rPr lang="it-IT" sz="8000" i="1" dirty="0" err="1"/>
              <a:t>objet</a:t>
            </a:r>
            <a:r>
              <a:rPr lang="it-IT" sz="8000" i="1" dirty="0"/>
              <a:t> de </a:t>
            </a:r>
            <a:r>
              <a:rPr lang="it-IT" sz="8000" i="1" dirty="0" err="1"/>
              <a:t>poursuites</a:t>
            </a:r>
            <a:r>
              <a:rPr lang="it-IT" sz="8000" i="1" dirty="0"/>
              <a:t> </a:t>
            </a:r>
            <a:r>
              <a:rPr lang="it-IT" sz="8000" i="1" dirty="0" err="1"/>
              <a:t>pénales</a:t>
            </a:r>
            <a:r>
              <a:rPr lang="it-IT" sz="8000" dirty="0"/>
              <a:t>», </a:t>
            </a:r>
            <a:r>
              <a:rPr lang="it-IT" sz="8000" dirty="0" err="1"/>
              <a:t>avait</a:t>
            </a:r>
            <a:r>
              <a:rPr lang="it-IT" sz="8000" dirty="0"/>
              <a:t>-il </a:t>
            </a:r>
            <a:r>
              <a:rPr lang="it-IT" sz="8000" dirty="0" err="1"/>
              <a:t>plaidé</a:t>
            </a:r>
            <a:r>
              <a:rPr lang="it-IT" sz="8000" dirty="0"/>
              <a:t>, </a:t>
            </a:r>
            <a:r>
              <a:rPr lang="it-IT" sz="8000" dirty="0" err="1"/>
              <a:t>estimant</a:t>
            </a:r>
            <a:r>
              <a:rPr lang="it-IT" sz="8000" dirty="0"/>
              <a:t> </a:t>
            </a:r>
            <a:r>
              <a:rPr lang="it-IT" sz="8000" dirty="0" err="1"/>
              <a:t>que</a:t>
            </a:r>
            <a:r>
              <a:rPr lang="it-IT" sz="8000" dirty="0"/>
              <a:t> </a:t>
            </a:r>
            <a:r>
              <a:rPr lang="it-IT" sz="8000" dirty="0" err="1"/>
              <a:t>ces</a:t>
            </a:r>
            <a:r>
              <a:rPr lang="it-IT" sz="8000" dirty="0"/>
              <a:t> </a:t>
            </a:r>
            <a:r>
              <a:rPr lang="it-IT" sz="8000" dirty="0" err="1"/>
              <a:t>réunions</a:t>
            </a:r>
            <a:r>
              <a:rPr lang="it-IT" sz="8000" dirty="0"/>
              <a:t> </a:t>
            </a:r>
            <a:r>
              <a:rPr lang="it-IT" sz="8000" dirty="0" err="1"/>
              <a:t>étaient</a:t>
            </a:r>
            <a:r>
              <a:rPr lang="it-IT" sz="8000" dirty="0"/>
              <a:t> «</a:t>
            </a:r>
            <a:r>
              <a:rPr lang="it-IT" sz="8000" i="1" dirty="0"/>
              <a:t>une forme de </a:t>
            </a:r>
            <a:r>
              <a:rPr lang="it-IT" sz="8000" b="1" i="1" dirty="0" err="1"/>
              <a:t>séparatisme</a:t>
            </a:r>
            <a:r>
              <a:rPr lang="it-IT" sz="8000" b="1" dirty="0"/>
              <a:t>»</a:t>
            </a:r>
            <a:r>
              <a:rPr lang="it-IT" sz="8000" dirty="0"/>
              <a:t>.</a:t>
            </a:r>
          </a:p>
          <a:p>
            <a:pPr algn="just"/>
            <a:r>
              <a:rPr lang="it-IT" sz="8000" i="1" dirty="0"/>
              <a:t>Figaro </a:t>
            </a:r>
            <a:r>
              <a:rPr lang="it-IT" sz="8000" dirty="0"/>
              <a:t>18 </a:t>
            </a:r>
            <a:r>
              <a:rPr lang="it-IT" sz="8000" dirty="0" err="1"/>
              <a:t>mars</a:t>
            </a:r>
            <a:r>
              <a:rPr lang="it-IT" sz="8000" dirty="0"/>
              <a:t> </a:t>
            </a:r>
            <a:r>
              <a:rPr lang="it-IT" sz="8000" dirty="0" smtClean="0"/>
              <a:t>2021</a:t>
            </a:r>
            <a:endParaRPr lang="fr-CA" sz="8000" dirty="0"/>
          </a:p>
          <a:p>
            <a:endParaRPr lang="it-IT" sz="8000" b="1" dirty="0" smtClean="0"/>
          </a:p>
          <a:p>
            <a:r>
              <a:rPr lang="it-IT" sz="8000" dirty="0" smtClean="0"/>
              <a:t>*La </a:t>
            </a:r>
            <a:r>
              <a:rPr lang="it-IT" sz="8000" dirty="0" err="1"/>
              <a:t>République</a:t>
            </a:r>
            <a:r>
              <a:rPr lang="it-IT" sz="8000" dirty="0"/>
              <a:t> en marche est un parti </a:t>
            </a:r>
            <a:r>
              <a:rPr lang="it-IT" sz="8000" dirty="0" err="1"/>
              <a:t>politique</a:t>
            </a:r>
            <a:r>
              <a:rPr lang="it-IT" sz="8000" dirty="0"/>
              <a:t> </a:t>
            </a:r>
            <a:r>
              <a:rPr lang="it-IT" sz="8000" dirty="0" err="1"/>
              <a:t>français</a:t>
            </a:r>
            <a:r>
              <a:rPr lang="it-IT" sz="8000" dirty="0"/>
              <a:t> </a:t>
            </a:r>
            <a:r>
              <a:rPr lang="it-IT" sz="8000" dirty="0" err="1"/>
              <a:t>lancé</a:t>
            </a:r>
            <a:r>
              <a:rPr lang="it-IT" sz="8000" dirty="0"/>
              <a:t> en </a:t>
            </a:r>
            <a:r>
              <a:rPr lang="it-IT" sz="8000" dirty="0" err="1"/>
              <a:t>avril</a:t>
            </a:r>
            <a:r>
              <a:rPr lang="it-IT" sz="8000" dirty="0"/>
              <a:t> 2016 par Emmanuel </a:t>
            </a:r>
            <a:r>
              <a:rPr lang="it-IT" sz="8000" dirty="0" err="1"/>
              <a:t>Macron</a:t>
            </a:r>
            <a:r>
              <a:rPr lang="it-IT" sz="8000" dirty="0"/>
              <a:t>.</a:t>
            </a:r>
            <a:endParaRPr lang="it-IT" sz="8000" b="1" dirty="0"/>
          </a:p>
          <a:p>
            <a:pPr marL="0" indent="0">
              <a:buNone/>
            </a:pPr>
            <a:endParaRPr lang="it-IT" sz="8000" b="1" dirty="0"/>
          </a:p>
          <a:p>
            <a:r>
              <a:rPr lang="it-IT" sz="8000" dirty="0" smtClean="0"/>
              <a:t>RN**</a:t>
            </a:r>
          </a:p>
          <a:p>
            <a:r>
              <a:rPr lang="it-IT" sz="8000" dirty="0" smtClean="0"/>
              <a:t>Le </a:t>
            </a:r>
            <a:r>
              <a:rPr lang="it-IT" sz="8000" dirty="0"/>
              <a:t>porte-parole </a:t>
            </a:r>
            <a:r>
              <a:rPr lang="it-IT" sz="8000" dirty="0" err="1"/>
              <a:t>du</a:t>
            </a:r>
            <a:r>
              <a:rPr lang="it-IT" sz="8000" dirty="0"/>
              <a:t> </a:t>
            </a:r>
            <a:r>
              <a:rPr lang="it-IT" sz="8000" dirty="0" err="1"/>
              <a:t>Rassemblement</a:t>
            </a:r>
            <a:r>
              <a:rPr lang="it-IT" sz="8000" dirty="0"/>
              <a:t> </a:t>
            </a:r>
            <a:r>
              <a:rPr lang="it-IT" sz="8000" dirty="0" err="1"/>
              <a:t>national</a:t>
            </a:r>
            <a:r>
              <a:rPr lang="it-IT" sz="8000" dirty="0"/>
              <a:t>, </a:t>
            </a:r>
            <a:r>
              <a:rPr lang="it-IT" sz="8000" dirty="0" err="1"/>
              <a:t>Sébastien</a:t>
            </a:r>
            <a:r>
              <a:rPr lang="it-IT" sz="8000" dirty="0"/>
              <a:t> </a:t>
            </a:r>
            <a:r>
              <a:rPr lang="it-IT" sz="8000" dirty="0" err="1"/>
              <a:t>Chenu</a:t>
            </a:r>
            <a:r>
              <a:rPr lang="it-IT" sz="8000" dirty="0"/>
              <a:t>, a </a:t>
            </a:r>
            <a:r>
              <a:rPr lang="it-IT" sz="8000" dirty="0" err="1"/>
              <a:t>également</a:t>
            </a:r>
            <a:r>
              <a:rPr lang="it-IT" sz="8000" dirty="0"/>
              <a:t> </a:t>
            </a:r>
            <a:r>
              <a:rPr lang="it-IT" sz="8000" dirty="0" err="1"/>
              <a:t>demandé</a:t>
            </a:r>
            <a:r>
              <a:rPr lang="it-IT" sz="8000" dirty="0"/>
              <a:t> </a:t>
            </a:r>
            <a:r>
              <a:rPr lang="it-IT" sz="8000" b="1" dirty="0"/>
              <a:t>«la </a:t>
            </a:r>
            <a:r>
              <a:rPr lang="it-IT" sz="8000" b="1" dirty="0" err="1"/>
              <a:t>dissolution</a:t>
            </a:r>
            <a:r>
              <a:rPr lang="it-IT" sz="8000" b="1" dirty="0"/>
              <a:t> de l’</a:t>
            </a:r>
            <a:r>
              <a:rPr lang="it-IT" sz="8000" b="1" dirty="0" err="1"/>
              <a:t>Unef</a:t>
            </a:r>
            <a:r>
              <a:rPr lang="it-IT" sz="8000" b="1" dirty="0"/>
              <a:t>» </a:t>
            </a:r>
            <a:r>
              <a:rPr lang="it-IT" sz="8000" dirty="0"/>
              <a:t>face à ce </a:t>
            </a:r>
            <a:r>
              <a:rPr lang="it-IT" sz="8000" dirty="0" err="1"/>
              <a:t>qu’il</a:t>
            </a:r>
            <a:r>
              <a:rPr lang="it-IT" sz="8000" dirty="0"/>
              <a:t> </a:t>
            </a:r>
            <a:r>
              <a:rPr lang="it-IT" sz="8000" dirty="0" err="1"/>
              <a:t>qualifie</a:t>
            </a:r>
            <a:r>
              <a:rPr lang="it-IT" sz="8000" dirty="0"/>
              <a:t> de «</a:t>
            </a:r>
            <a:r>
              <a:rPr lang="it-IT" sz="8000" dirty="0" err="1"/>
              <a:t>scandale</a:t>
            </a:r>
            <a:r>
              <a:rPr lang="it-IT" sz="8000" dirty="0" smtClean="0"/>
              <a:t>»</a:t>
            </a:r>
          </a:p>
          <a:p>
            <a:r>
              <a:rPr lang="it-IT" sz="8000" dirty="0" smtClean="0"/>
              <a:t>**Le </a:t>
            </a:r>
            <a:r>
              <a:rPr lang="it-IT" sz="8000" i="1" dirty="0" err="1"/>
              <a:t>Rassemblement</a:t>
            </a:r>
            <a:r>
              <a:rPr lang="it-IT" sz="8000" i="1" dirty="0"/>
              <a:t> </a:t>
            </a:r>
            <a:r>
              <a:rPr lang="it-IT" sz="8000" i="1" dirty="0" err="1"/>
              <a:t>national</a:t>
            </a:r>
            <a:r>
              <a:rPr lang="it-IT" sz="8000" dirty="0"/>
              <a:t> (</a:t>
            </a:r>
            <a:r>
              <a:rPr lang="it-IT" sz="8000" i="1" dirty="0"/>
              <a:t>RN</a:t>
            </a:r>
            <a:r>
              <a:rPr lang="it-IT" sz="8000" dirty="0"/>
              <a:t>), </a:t>
            </a:r>
            <a:r>
              <a:rPr lang="it-IT" sz="8000" dirty="0" err="1"/>
              <a:t>dénommé</a:t>
            </a:r>
            <a:r>
              <a:rPr lang="it-IT" sz="8000" dirty="0"/>
              <a:t> Front </a:t>
            </a:r>
            <a:r>
              <a:rPr lang="it-IT" sz="8000" dirty="0" err="1"/>
              <a:t>national</a:t>
            </a:r>
            <a:r>
              <a:rPr lang="it-IT" sz="8000" dirty="0"/>
              <a:t> (FN) </a:t>
            </a:r>
            <a:r>
              <a:rPr lang="it-IT" sz="8000" dirty="0" err="1"/>
              <a:t>jusqu'en</a:t>
            </a:r>
            <a:r>
              <a:rPr lang="it-IT" sz="8000" dirty="0"/>
              <a:t> 2018, est un parti </a:t>
            </a:r>
            <a:r>
              <a:rPr lang="it-IT" sz="8000" dirty="0" err="1"/>
              <a:t>politique</a:t>
            </a:r>
            <a:r>
              <a:rPr lang="it-IT" sz="8000" dirty="0"/>
              <a:t> </a:t>
            </a:r>
            <a:r>
              <a:rPr lang="it-IT" sz="8000" dirty="0" err="1"/>
              <a:t>français</a:t>
            </a:r>
            <a:r>
              <a:rPr lang="it-IT" sz="8000" dirty="0"/>
              <a:t> d'</a:t>
            </a:r>
            <a:r>
              <a:rPr lang="it-IT" sz="8000" dirty="0" err="1"/>
              <a:t>extrême</a:t>
            </a:r>
            <a:r>
              <a:rPr lang="it-IT" sz="8000" dirty="0"/>
              <a:t> </a:t>
            </a:r>
            <a:r>
              <a:rPr lang="it-IT" sz="8000" dirty="0" err="1"/>
              <a:t>droite</a:t>
            </a:r>
            <a:r>
              <a:rPr lang="it-IT" sz="8000" dirty="0"/>
              <a:t> </a:t>
            </a:r>
            <a:r>
              <a:rPr lang="it-IT" sz="8000" dirty="0" err="1"/>
              <a:t>fondé</a:t>
            </a:r>
            <a:r>
              <a:rPr lang="it-IT" sz="8000" dirty="0"/>
              <a:t> en 1972 </a:t>
            </a:r>
          </a:p>
          <a:p>
            <a:pPr algn="just"/>
            <a:endParaRPr lang="it-IT" sz="2400" dirty="0"/>
          </a:p>
          <a:p>
            <a:pPr marL="0" indent="0">
              <a:buNone/>
            </a:pPr>
            <a:endParaRPr lang="it-IT" sz="2400" dirty="0"/>
          </a:p>
        </p:txBody>
      </p:sp>
    </p:spTree>
    <p:extLst>
      <p:ext uri="{BB962C8B-B14F-4D97-AF65-F5344CB8AC3E}">
        <p14:creationId xmlns:p14="http://schemas.microsoft.com/office/powerpoint/2010/main" val="65190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Jean</a:t>
            </a:r>
            <a:r>
              <a:rPr lang="it-IT" sz="2800" dirty="0"/>
              <a:t>-Michel </a:t>
            </a:r>
            <a:r>
              <a:rPr lang="it-IT" sz="2800" dirty="0" err="1"/>
              <a:t>Blanquer</a:t>
            </a:r>
            <a:r>
              <a:rPr lang="it-IT" sz="2800" dirty="0"/>
              <a:t>, le ministre de l'</a:t>
            </a:r>
            <a:r>
              <a:rPr lang="it-IT" sz="2800" dirty="0" err="1"/>
              <a:t>Éducation</a:t>
            </a:r>
            <a:r>
              <a:rPr lang="it-IT" sz="2800" dirty="0"/>
              <a:t> </a:t>
            </a:r>
            <a:r>
              <a:rPr lang="it-IT" sz="2800" dirty="0" err="1"/>
              <a:t>nationale</a:t>
            </a:r>
            <a:r>
              <a:rPr lang="it-IT" sz="2800" dirty="0"/>
              <a:t> </a:t>
            </a:r>
            <a:endParaRPr lang="fr-CA" sz="2800" dirty="0"/>
          </a:p>
        </p:txBody>
      </p:sp>
      <p:sp>
        <p:nvSpPr>
          <p:cNvPr id="3" name="Segnaposto contenuto 2"/>
          <p:cNvSpPr>
            <a:spLocks noGrp="1"/>
          </p:cNvSpPr>
          <p:nvPr>
            <p:ph idx="1"/>
          </p:nvPr>
        </p:nvSpPr>
        <p:spPr/>
        <p:txBody>
          <a:bodyPr>
            <a:normAutofit fontScale="85000" lnSpcReduction="20000"/>
          </a:bodyPr>
          <a:lstStyle/>
          <a:p>
            <a:pPr algn="just"/>
            <a:r>
              <a:rPr lang="it-IT" sz="2400" b="1" dirty="0" err="1"/>
              <a:t>Réunions</a:t>
            </a:r>
            <a:r>
              <a:rPr lang="it-IT" sz="2400" b="1" dirty="0"/>
              <a:t> non-</a:t>
            </a:r>
            <a:r>
              <a:rPr lang="it-IT" sz="2400" b="1" dirty="0" err="1"/>
              <a:t>mixtes</a:t>
            </a:r>
            <a:r>
              <a:rPr lang="it-IT" sz="2400" b="1" dirty="0"/>
              <a:t> à l'</a:t>
            </a:r>
            <a:r>
              <a:rPr lang="it-IT" sz="2400" b="1" dirty="0" err="1"/>
              <a:t>Unef</a:t>
            </a:r>
            <a:r>
              <a:rPr lang="it-IT" sz="2400" b="1" dirty="0"/>
              <a:t> : </a:t>
            </a:r>
            <a:r>
              <a:rPr lang="it-IT" sz="2400" b="1" dirty="0" err="1"/>
              <a:t>Blanquer</a:t>
            </a:r>
            <a:r>
              <a:rPr lang="it-IT" sz="2400" b="1" dirty="0"/>
              <a:t> </a:t>
            </a:r>
            <a:r>
              <a:rPr lang="it-IT" sz="2400" b="1" dirty="0" err="1"/>
              <a:t>veut</a:t>
            </a:r>
            <a:r>
              <a:rPr lang="it-IT" sz="2400" b="1" dirty="0"/>
              <a:t> interdire </a:t>
            </a:r>
            <a:r>
              <a:rPr lang="it-IT" sz="2400" b="1" dirty="0" err="1"/>
              <a:t>ces</a:t>
            </a:r>
            <a:r>
              <a:rPr lang="it-IT" sz="2400" b="1" dirty="0"/>
              <a:t> </a:t>
            </a:r>
            <a:r>
              <a:rPr lang="it-IT" sz="2400" b="1" dirty="0" err="1"/>
              <a:t>pratiques</a:t>
            </a:r>
            <a:r>
              <a:rPr lang="it-IT" sz="2400" b="1" dirty="0"/>
              <a:t> «qui </a:t>
            </a:r>
            <a:r>
              <a:rPr lang="it-IT" sz="2400" b="1" dirty="0" err="1"/>
              <a:t>ressemblent</a:t>
            </a:r>
            <a:r>
              <a:rPr lang="it-IT" sz="2400" b="1" dirty="0"/>
              <a:t> </a:t>
            </a:r>
            <a:r>
              <a:rPr lang="it-IT" sz="2400" b="1" dirty="0" err="1"/>
              <a:t>au</a:t>
            </a:r>
            <a:r>
              <a:rPr lang="it-IT" sz="2400" b="1" dirty="0"/>
              <a:t> </a:t>
            </a:r>
            <a:r>
              <a:rPr lang="it-IT" sz="2400" b="1" dirty="0" err="1"/>
              <a:t>fascisme</a:t>
            </a:r>
            <a:r>
              <a:rPr lang="it-IT" sz="2400" b="1" dirty="0"/>
              <a:t>»</a:t>
            </a:r>
          </a:p>
          <a:p>
            <a:r>
              <a:rPr lang="it-IT" sz="2400" dirty="0" err="1"/>
              <a:t>Invité</a:t>
            </a:r>
            <a:r>
              <a:rPr lang="it-IT" sz="2400" dirty="0"/>
              <a:t> de BFMTV/RMC, le ministre de l'</a:t>
            </a:r>
            <a:r>
              <a:rPr lang="it-IT" sz="2400" dirty="0" err="1"/>
              <a:t>Éducation</a:t>
            </a:r>
            <a:r>
              <a:rPr lang="it-IT" sz="2400" dirty="0"/>
              <a:t> </a:t>
            </a:r>
            <a:r>
              <a:rPr lang="it-IT" sz="2400" dirty="0" err="1"/>
              <a:t>nationale</a:t>
            </a:r>
            <a:r>
              <a:rPr lang="it-IT" sz="2400" dirty="0"/>
              <a:t> a </a:t>
            </a:r>
            <a:r>
              <a:rPr lang="it-IT" sz="2400" dirty="0" err="1"/>
              <a:t>jugé</a:t>
            </a:r>
            <a:r>
              <a:rPr lang="it-IT" sz="2400" dirty="0"/>
              <a:t> </a:t>
            </a:r>
            <a:r>
              <a:rPr lang="it-IT" sz="2400" dirty="0" err="1"/>
              <a:t>que</a:t>
            </a:r>
            <a:r>
              <a:rPr lang="it-IT" sz="2400" dirty="0"/>
              <a:t> </a:t>
            </a:r>
            <a:r>
              <a:rPr lang="it-IT" sz="2400" dirty="0" err="1"/>
              <a:t>les</a:t>
            </a:r>
            <a:r>
              <a:rPr lang="it-IT" sz="2400" dirty="0"/>
              <a:t> </a:t>
            </a:r>
            <a:r>
              <a:rPr lang="it-IT" sz="2400" dirty="0" err="1"/>
              <a:t>faits</a:t>
            </a:r>
            <a:r>
              <a:rPr lang="it-IT" sz="2400" dirty="0"/>
              <a:t> </a:t>
            </a:r>
            <a:r>
              <a:rPr lang="it-IT" sz="2400" dirty="0" err="1"/>
              <a:t>reprochés</a:t>
            </a:r>
            <a:r>
              <a:rPr lang="it-IT" sz="2400" dirty="0"/>
              <a:t> </a:t>
            </a:r>
            <a:r>
              <a:rPr lang="it-IT" sz="2400" dirty="0" err="1"/>
              <a:t>au</a:t>
            </a:r>
            <a:r>
              <a:rPr lang="it-IT" sz="2400" dirty="0"/>
              <a:t> </a:t>
            </a:r>
            <a:r>
              <a:rPr lang="it-IT" sz="2400" dirty="0" err="1"/>
              <a:t>syndicat</a:t>
            </a:r>
            <a:r>
              <a:rPr lang="it-IT" sz="2400" dirty="0"/>
              <a:t> </a:t>
            </a:r>
            <a:r>
              <a:rPr lang="it-IT" sz="2400" dirty="0" err="1"/>
              <a:t>étudiant</a:t>
            </a:r>
            <a:r>
              <a:rPr lang="it-IT" sz="2400" dirty="0"/>
              <a:t> </a:t>
            </a:r>
            <a:r>
              <a:rPr lang="it-IT" sz="2400" dirty="0" err="1"/>
              <a:t>étaient</a:t>
            </a:r>
            <a:r>
              <a:rPr lang="it-IT" sz="2400" dirty="0"/>
              <a:t> «</a:t>
            </a:r>
            <a:r>
              <a:rPr lang="it-IT" sz="2400" dirty="0" err="1"/>
              <a:t>extrêmement</a:t>
            </a:r>
            <a:r>
              <a:rPr lang="it-IT" sz="2400" dirty="0"/>
              <a:t> </a:t>
            </a:r>
            <a:r>
              <a:rPr lang="it-IT" sz="2400" dirty="0" err="1"/>
              <a:t>graves</a:t>
            </a:r>
            <a:r>
              <a:rPr lang="it-IT" sz="2400" dirty="0"/>
              <a:t>»</a:t>
            </a:r>
            <a:r>
              <a:rPr lang="it-IT" sz="2400" dirty="0" smtClean="0"/>
              <a:t>.</a:t>
            </a:r>
          </a:p>
          <a:p>
            <a:pPr algn="just"/>
            <a:r>
              <a:rPr lang="it-IT" sz="2400" dirty="0"/>
              <a:t>L</a:t>
            </a:r>
            <a:r>
              <a:rPr lang="it-IT" sz="2400" dirty="0" smtClean="0"/>
              <a:t>e </a:t>
            </a:r>
            <a:r>
              <a:rPr lang="it-IT" sz="2400" dirty="0"/>
              <a:t>ministre de l'</a:t>
            </a:r>
            <a:r>
              <a:rPr lang="it-IT" sz="2400" dirty="0" err="1"/>
              <a:t>Éducation</a:t>
            </a:r>
            <a:r>
              <a:rPr lang="it-IT" sz="2400" dirty="0"/>
              <a:t> </a:t>
            </a:r>
            <a:r>
              <a:rPr lang="it-IT" sz="2400" dirty="0" err="1"/>
              <a:t>nationale</a:t>
            </a:r>
            <a:r>
              <a:rPr lang="it-IT" sz="2400" dirty="0"/>
              <a:t> a </a:t>
            </a:r>
            <a:r>
              <a:rPr lang="it-IT" sz="2400" dirty="0" err="1"/>
              <a:t>dénoncé</a:t>
            </a:r>
            <a:r>
              <a:rPr lang="it-IT" sz="2400" dirty="0"/>
              <a:t> </a:t>
            </a:r>
            <a:r>
              <a:rPr lang="it-IT" sz="2400" dirty="0" err="1"/>
              <a:t>des</a:t>
            </a:r>
            <a:r>
              <a:rPr lang="it-IT" sz="2400" dirty="0"/>
              <a:t> </a:t>
            </a:r>
            <a:r>
              <a:rPr lang="it-IT" sz="2400" dirty="0" err="1"/>
              <a:t>pratiques</a:t>
            </a:r>
            <a:r>
              <a:rPr lang="it-IT" sz="2400" dirty="0"/>
              <a:t> </a:t>
            </a:r>
            <a:r>
              <a:rPr lang="it-IT" sz="2400" b="1" dirty="0"/>
              <a:t>«</a:t>
            </a:r>
            <a:r>
              <a:rPr lang="it-IT" sz="2400" b="1" i="1" dirty="0"/>
              <a:t>qui </a:t>
            </a:r>
            <a:r>
              <a:rPr lang="it-IT" sz="2400" b="1" i="1" dirty="0" err="1"/>
              <a:t>ressemblent</a:t>
            </a:r>
            <a:r>
              <a:rPr lang="it-IT" sz="2400" b="1" i="1" dirty="0"/>
              <a:t> </a:t>
            </a:r>
            <a:r>
              <a:rPr lang="it-IT" sz="2400" b="1" i="1" dirty="0" err="1"/>
              <a:t>au</a:t>
            </a:r>
            <a:r>
              <a:rPr lang="it-IT" sz="2400" b="1" i="1" dirty="0"/>
              <a:t> </a:t>
            </a:r>
            <a:r>
              <a:rPr lang="it-IT" sz="2400" b="1" i="1" dirty="0" err="1"/>
              <a:t>fascisme</a:t>
            </a:r>
            <a:r>
              <a:rPr lang="it-IT" sz="2400" b="1" dirty="0"/>
              <a:t>»</a:t>
            </a:r>
            <a:r>
              <a:rPr lang="it-IT" sz="2400" dirty="0"/>
              <a:t>. «</a:t>
            </a:r>
            <a:r>
              <a:rPr lang="it-IT" sz="2400" i="1" dirty="0" err="1"/>
              <a:t>C'est</a:t>
            </a:r>
            <a:r>
              <a:rPr lang="it-IT" sz="2400" i="1" dirty="0"/>
              <a:t> </a:t>
            </a:r>
            <a:r>
              <a:rPr lang="it-IT" sz="2400" i="1" dirty="0" err="1"/>
              <a:t>extrêmement</a:t>
            </a:r>
            <a:r>
              <a:rPr lang="it-IT" sz="2400" i="1" dirty="0"/>
              <a:t> grave, </a:t>
            </a:r>
            <a:r>
              <a:rPr lang="it-IT" sz="2400" i="1" dirty="0" err="1"/>
              <a:t>donc</a:t>
            </a:r>
            <a:r>
              <a:rPr lang="it-IT" sz="2400" b="1" i="1" dirty="0"/>
              <a:t> </a:t>
            </a:r>
            <a:r>
              <a:rPr lang="it-IT" sz="2400" b="1" i="1" dirty="0" err="1"/>
              <a:t>soit</a:t>
            </a:r>
            <a:r>
              <a:rPr lang="it-IT" sz="2400" b="1" i="1" dirty="0"/>
              <a:t> </a:t>
            </a:r>
            <a:r>
              <a:rPr lang="it-IT" sz="2400" i="1" dirty="0" err="1"/>
              <a:t>ils</a:t>
            </a:r>
            <a:r>
              <a:rPr lang="it-IT" sz="2400" i="1" dirty="0"/>
              <a:t> le font de bonne </a:t>
            </a:r>
            <a:r>
              <a:rPr lang="it-IT" sz="2400" i="1" dirty="0" err="1"/>
              <a:t>foi</a:t>
            </a:r>
            <a:r>
              <a:rPr lang="it-IT" sz="2400" i="1" dirty="0"/>
              <a:t>, en </a:t>
            </a:r>
            <a:r>
              <a:rPr lang="it-IT" sz="2400" i="1" dirty="0" err="1"/>
              <a:t>pensant</a:t>
            </a:r>
            <a:r>
              <a:rPr lang="it-IT" sz="2400" i="1" dirty="0"/>
              <a:t> </a:t>
            </a:r>
            <a:r>
              <a:rPr lang="it-IT" sz="2400" i="1" dirty="0" err="1"/>
              <a:t>bien</a:t>
            </a:r>
            <a:r>
              <a:rPr lang="it-IT" sz="2400" i="1" dirty="0"/>
              <a:t> </a:t>
            </a:r>
            <a:r>
              <a:rPr lang="it-IT" sz="2400" i="1" dirty="0" err="1"/>
              <a:t>faire</a:t>
            </a:r>
            <a:r>
              <a:rPr lang="it-IT" sz="2400" i="1" dirty="0"/>
              <a:t>, </a:t>
            </a:r>
            <a:r>
              <a:rPr lang="it-IT" sz="2400" i="1" dirty="0" err="1"/>
              <a:t>alors</a:t>
            </a:r>
            <a:r>
              <a:rPr lang="it-IT" sz="2400" i="1" dirty="0"/>
              <a:t> </a:t>
            </a:r>
            <a:r>
              <a:rPr lang="it-IT" sz="2400" i="1" dirty="0" err="1"/>
              <a:t>qu'ils</a:t>
            </a:r>
            <a:r>
              <a:rPr lang="it-IT" sz="2400" i="1" dirty="0"/>
              <a:t> font une </a:t>
            </a:r>
            <a:r>
              <a:rPr lang="it-IT" sz="2400" i="1" dirty="0" err="1"/>
              <a:t>chose</a:t>
            </a:r>
            <a:r>
              <a:rPr lang="it-IT" sz="2400" i="1" dirty="0"/>
              <a:t> folle ;</a:t>
            </a:r>
            <a:r>
              <a:rPr lang="it-IT" sz="2400" b="1" i="1" dirty="0"/>
              <a:t> </a:t>
            </a:r>
            <a:r>
              <a:rPr lang="it-IT" sz="2400" b="1" i="1" dirty="0" err="1"/>
              <a:t>soit</a:t>
            </a:r>
            <a:r>
              <a:rPr lang="it-IT" sz="2400" b="1" i="1" dirty="0"/>
              <a:t> </a:t>
            </a:r>
            <a:r>
              <a:rPr lang="it-IT" sz="2400" i="1" dirty="0" err="1"/>
              <a:t>ils</a:t>
            </a:r>
            <a:r>
              <a:rPr lang="it-IT" sz="2400" i="1" dirty="0"/>
              <a:t> </a:t>
            </a:r>
            <a:r>
              <a:rPr lang="it-IT" sz="2400" i="1" dirty="0" err="1"/>
              <a:t>ont</a:t>
            </a:r>
            <a:r>
              <a:rPr lang="it-IT" sz="2400" i="1" dirty="0"/>
              <a:t> </a:t>
            </a:r>
            <a:r>
              <a:rPr lang="it-IT" sz="2400" i="1" dirty="0" err="1"/>
              <a:t>des</a:t>
            </a:r>
            <a:r>
              <a:rPr lang="it-IT" sz="2400" i="1" dirty="0"/>
              <a:t> </a:t>
            </a:r>
            <a:r>
              <a:rPr lang="it-IT" sz="2400" i="1" dirty="0" err="1"/>
              <a:t>projets</a:t>
            </a:r>
            <a:r>
              <a:rPr lang="it-IT" sz="2400" i="1" dirty="0"/>
              <a:t> </a:t>
            </a:r>
            <a:r>
              <a:rPr lang="it-IT" sz="2400" i="1" dirty="0" err="1"/>
              <a:t>politiques</a:t>
            </a:r>
            <a:r>
              <a:rPr lang="it-IT" sz="2400" i="1" dirty="0"/>
              <a:t> qui </a:t>
            </a:r>
            <a:r>
              <a:rPr lang="it-IT" sz="2400" i="1" dirty="0" err="1"/>
              <a:t>sont</a:t>
            </a:r>
            <a:r>
              <a:rPr lang="it-IT" sz="2400" i="1" dirty="0"/>
              <a:t> </a:t>
            </a:r>
            <a:r>
              <a:rPr lang="it-IT" sz="2400" i="1" dirty="0" err="1"/>
              <a:t>gravissimes</a:t>
            </a:r>
            <a:r>
              <a:rPr lang="it-IT" sz="2400" i="1" dirty="0"/>
              <a:t>, qui </a:t>
            </a:r>
            <a:r>
              <a:rPr lang="it-IT" sz="2400" i="1" dirty="0" err="1"/>
              <a:t>fragmentent</a:t>
            </a:r>
            <a:r>
              <a:rPr lang="it-IT" sz="2400" i="1" dirty="0"/>
              <a:t> la </a:t>
            </a:r>
            <a:r>
              <a:rPr lang="it-IT" sz="2400" i="1" dirty="0" err="1"/>
              <a:t>société</a:t>
            </a:r>
            <a:r>
              <a:rPr lang="it-IT" sz="2400" i="1" dirty="0"/>
              <a:t>, qui </a:t>
            </a:r>
            <a:r>
              <a:rPr lang="it-IT" sz="2400" i="1" dirty="0" err="1"/>
              <a:t>divisent</a:t>
            </a:r>
            <a:r>
              <a:rPr lang="it-IT" sz="2400" i="1" dirty="0"/>
              <a:t> </a:t>
            </a:r>
            <a:r>
              <a:rPr lang="it-IT" sz="2400" i="1" dirty="0" err="1"/>
              <a:t>les</a:t>
            </a:r>
            <a:r>
              <a:rPr lang="it-IT" sz="2400" i="1" dirty="0"/>
              <a:t> gens </a:t>
            </a:r>
            <a:r>
              <a:rPr lang="it-IT" sz="2400" i="1" dirty="0" err="1"/>
              <a:t>entre</a:t>
            </a:r>
            <a:r>
              <a:rPr lang="it-IT" sz="2400" i="1" dirty="0"/>
              <a:t> </a:t>
            </a:r>
            <a:r>
              <a:rPr lang="it-IT" sz="2400" i="1" dirty="0" err="1"/>
              <a:t>eux</a:t>
            </a:r>
            <a:r>
              <a:rPr lang="it-IT" sz="2400" dirty="0"/>
              <a:t>», a-t-il </a:t>
            </a:r>
            <a:r>
              <a:rPr lang="it-IT" sz="2400" dirty="0" err="1"/>
              <a:t>expliqué</a:t>
            </a:r>
            <a:r>
              <a:rPr lang="it-IT" sz="2400" dirty="0"/>
              <a:t>.</a:t>
            </a:r>
          </a:p>
          <a:p>
            <a:pPr algn="just"/>
            <a:r>
              <a:rPr lang="it-IT" sz="2400" dirty="0" err="1"/>
              <a:t>Selon</a:t>
            </a:r>
            <a:r>
              <a:rPr lang="it-IT" sz="2400" dirty="0"/>
              <a:t> lui, l'</a:t>
            </a:r>
            <a:r>
              <a:rPr lang="it-IT" sz="2400" dirty="0" err="1"/>
              <a:t>organisation</a:t>
            </a:r>
            <a:r>
              <a:rPr lang="it-IT" sz="2400" dirty="0"/>
              <a:t> de </a:t>
            </a:r>
            <a:r>
              <a:rPr lang="it-IT" sz="2400" dirty="0" err="1"/>
              <a:t>réunions</a:t>
            </a:r>
            <a:r>
              <a:rPr lang="it-IT" sz="2400" dirty="0"/>
              <a:t> en </a:t>
            </a:r>
            <a:r>
              <a:rPr lang="it-IT" sz="2400" dirty="0" err="1"/>
              <a:t>fonction</a:t>
            </a:r>
            <a:r>
              <a:rPr lang="it-IT" sz="2400" dirty="0"/>
              <a:t> de la </a:t>
            </a:r>
            <a:r>
              <a:rPr lang="it-IT" sz="2400" dirty="0" err="1"/>
              <a:t>couleur</a:t>
            </a:r>
            <a:r>
              <a:rPr lang="it-IT" sz="2400" dirty="0"/>
              <a:t> de </a:t>
            </a:r>
            <a:r>
              <a:rPr lang="it-IT" sz="2400" dirty="0" err="1"/>
              <a:t>peau</a:t>
            </a:r>
            <a:r>
              <a:rPr lang="it-IT" sz="2400" dirty="0"/>
              <a:t> est «</a:t>
            </a:r>
            <a:r>
              <a:rPr lang="it-IT" sz="2400" i="1" dirty="0" err="1"/>
              <a:t>condamnable</a:t>
            </a:r>
            <a:r>
              <a:rPr lang="it-IT" sz="2400" dirty="0"/>
              <a:t>». «</a:t>
            </a:r>
            <a:r>
              <a:rPr lang="it-IT" sz="2400" i="1" dirty="0"/>
              <a:t>Je l'ai </a:t>
            </a:r>
            <a:r>
              <a:rPr lang="it-IT" sz="2400" i="1" dirty="0" err="1"/>
              <a:t>déjà</a:t>
            </a:r>
            <a:r>
              <a:rPr lang="it-IT" sz="2400" i="1" dirty="0"/>
              <a:t> </a:t>
            </a:r>
            <a:r>
              <a:rPr lang="it-IT" sz="2400" i="1" dirty="0" err="1"/>
              <a:t>porté</a:t>
            </a:r>
            <a:r>
              <a:rPr lang="it-IT" sz="2400" i="1" dirty="0"/>
              <a:t> </a:t>
            </a:r>
            <a:r>
              <a:rPr lang="it-IT" sz="2400" i="1" dirty="0" err="1"/>
              <a:t>devant</a:t>
            </a:r>
            <a:r>
              <a:rPr lang="it-IT" sz="2400" i="1" dirty="0"/>
              <a:t> la </a:t>
            </a:r>
            <a:r>
              <a:rPr lang="it-IT" sz="2400" i="1" dirty="0" err="1"/>
              <a:t>justice</a:t>
            </a:r>
            <a:r>
              <a:rPr lang="it-IT" sz="2400" i="1" dirty="0"/>
              <a:t> s'</a:t>
            </a:r>
            <a:r>
              <a:rPr lang="it-IT" sz="2400" i="1" dirty="0" err="1"/>
              <a:t>agissant</a:t>
            </a:r>
            <a:r>
              <a:rPr lang="it-IT" sz="2400" i="1" dirty="0"/>
              <a:t> </a:t>
            </a:r>
            <a:r>
              <a:rPr lang="it-IT" sz="2400" i="1" dirty="0" err="1"/>
              <a:t>du</a:t>
            </a:r>
            <a:r>
              <a:rPr lang="it-IT" sz="2400" i="1" dirty="0"/>
              <a:t> </a:t>
            </a:r>
            <a:r>
              <a:rPr lang="it-IT" sz="2400" i="1" dirty="0" err="1"/>
              <a:t>syndicat</a:t>
            </a:r>
            <a:r>
              <a:rPr lang="it-IT" sz="2400" i="1" dirty="0"/>
              <a:t> 'Sud </a:t>
            </a:r>
            <a:r>
              <a:rPr lang="it-IT" sz="2400" i="1" dirty="0" err="1"/>
              <a:t>Éducation</a:t>
            </a:r>
            <a:r>
              <a:rPr lang="it-IT" sz="2400" i="1" dirty="0"/>
              <a:t>' il y a </a:t>
            </a:r>
            <a:r>
              <a:rPr lang="it-IT" sz="2400" i="1" dirty="0" err="1"/>
              <a:t>trois</a:t>
            </a:r>
            <a:r>
              <a:rPr lang="it-IT" sz="2400" i="1" dirty="0"/>
              <a:t> </a:t>
            </a:r>
            <a:r>
              <a:rPr lang="it-IT" sz="2400" i="1" dirty="0" err="1"/>
              <a:t>ans</a:t>
            </a:r>
            <a:r>
              <a:rPr lang="it-IT" sz="2400" i="1" dirty="0"/>
              <a:t>. En </a:t>
            </a:r>
            <a:r>
              <a:rPr lang="it-IT" sz="2400" i="1" dirty="0" err="1"/>
              <a:t>tant</a:t>
            </a:r>
            <a:r>
              <a:rPr lang="it-IT" sz="2400" i="1" dirty="0"/>
              <a:t> </a:t>
            </a:r>
            <a:r>
              <a:rPr lang="it-IT" sz="2400" i="1" dirty="0" err="1"/>
              <a:t>que</a:t>
            </a:r>
            <a:r>
              <a:rPr lang="it-IT" sz="2400" i="1" dirty="0"/>
              <a:t> ministre de l'</a:t>
            </a:r>
            <a:r>
              <a:rPr lang="it-IT" sz="2400" i="1" dirty="0" err="1"/>
              <a:t>Éducation</a:t>
            </a:r>
            <a:r>
              <a:rPr lang="it-IT" sz="2400" i="1" dirty="0"/>
              <a:t>, </a:t>
            </a:r>
            <a:r>
              <a:rPr lang="it-IT" sz="2400" i="1" dirty="0" err="1"/>
              <a:t>chaque</a:t>
            </a:r>
            <a:r>
              <a:rPr lang="it-IT" sz="2400" i="1" dirty="0"/>
              <a:t> fois </a:t>
            </a:r>
            <a:r>
              <a:rPr lang="it-IT" sz="2400" i="1" dirty="0" err="1"/>
              <a:t>que</a:t>
            </a:r>
            <a:r>
              <a:rPr lang="it-IT" sz="2400" i="1" dirty="0"/>
              <a:t> je constate </a:t>
            </a:r>
            <a:r>
              <a:rPr lang="it-IT" sz="2400" i="1" dirty="0" err="1"/>
              <a:t>des</a:t>
            </a:r>
            <a:r>
              <a:rPr lang="it-IT" sz="2400" i="1" dirty="0"/>
              <a:t> </a:t>
            </a:r>
            <a:r>
              <a:rPr lang="it-IT" sz="2400" i="1" dirty="0" err="1"/>
              <a:t>choses</a:t>
            </a:r>
            <a:r>
              <a:rPr lang="it-IT" sz="2400" i="1" dirty="0"/>
              <a:t> de ce </a:t>
            </a:r>
            <a:r>
              <a:rPr lang="it-IT" sz="2400" i="1" dirty="0" err="1"/>
              <a:t>type</a:t>
            </a:r>
            <a:r>
              <a:rPr lang="it-IT" sz="2400" i="1" dirty="0"/>
              <a:t>, je </a:t>
            </a:r>
            <a:r>
              <a:rPr lang="it-IT" sz="2400" i="1" dirty="0" err="1"/>
              <a:t>considère</a:t>
            </a:r>
            <a:r>
              <a:rPr lang="it-IT" sz="2400" i="1" dirty="0"/>
              <a:t> </a:t>
            </a:r>
            <a:r>
              <a:rPr lang="it-IT" sz="2400" i="1" dirty="0" err="1"/>
              <a:t>que</a:t>
            </a:r>
            <a:r>
              <a:rPr lang="it-IT" sz="2400" i="1" dirty="0"/>
              <a:t> cela </a:t>
            </a:r>
            <a:r>
              <a:rPr lang="it-IT" sz="2400" i="1" dirty="0" err="1"/>
              <a:t>doit</a:t>
            </a:r>
            <a:r>
              <a:rPr lang="it-IT" sz="2400" i="1" dirty="0"/>
              <a:t> </a:t>
            </a:r>
            <a:r>
              <a:rPr lang="it-IT" sz="2400" i="1" dirty="0" err="1"/>
              <a:t>être</a:t>
            </a:r>
            <a:r>
              <a:rPr lang="it-IT" sz="2400" i="1" dirty="0"/>
              <a:t> </a:t>
            </a:r>
            <a:r>
              <a:rPr lang="it-IT" sz="2400" i="1" dirty="0" err="1"/>
              <a:t>porté</a:t>
            </a:r>
            <a:r>
              <a:rPr lang="it-IT" sz="2400" i="1" dirty="0"/>
              <a:t> en </a:t>
            </a:r>
            <a:r>
              <a:rPr lang="it-IT" sz="2400" i="1" dirty="0" err="1"/>
              <a:t>justice</a:t>
            </a:r>
            <a:r>
              <a:rPr lang="it-IT" sz="2400" i="1" dirty="0"/>
              <a:t> et </a:t>
            </a:r>
            <a:r>
              <a:rPr lang="it-IT" sz="2400" b="1" i="1" dirty="0"/>
              <a:t>je </a:t>
            </a:r>
            <a:r>
              <a:rPr lang="it-IT" sz="2400" b="1" i="1" dirty="0" err="1"/>
              <a:t>réfléchis</a:t>
            </a:r>
            <a:r>
              <a:rPr lang="it-IT" sz="2400" b="1" i="1" dirty="0"/>
              <a:t> à d'</a:t>
            </a:r>
            <a:r>
              <a:rPr lang="it-IT" sz="2400" b="1" i="1" dirty="0" err="1"/>
              <a:t>éventuelles</a:t>
            </a:r>
            <a:r>
              <a:rPr lang="it-IT" sz="2400" b="1" i="1" dirty="0"/>
              <a:t> </a:t>
            </a:r>
            <a:r>
              <a:rPr lang="it-IT" sz="2400" b="1" i="1" dirty="0" err="1"/>
              <a:t>évolutions</a:t>
            </a:r>
            <a:r>
              <a:rPr lang="it-IT" sz="2400" b="1" i="1" dirty="0"/>
              <a:t> </a:t>
            </a:r>
            <a:r>
              <a:rPr lang="it-IT" sz="2400" b="1" i="1" dirty="0" err="1"/>
              <a:t>législatives</a:t>
            </a:r>
            <a:r>
              <a:rPr lang="it-IT" sz="2400" b="1" i="1" dirty="0"/>
              <a:t> </a:t>
            </a:r>
            <a:r>
              <a:rPr lang="it-IT" sz="2400" i="1" dirty="0"/>
              <a:t>pour </a:t>
            </a:r>
            <a:r>
              <a:rPr lang="it-IT" sz="2400" i="1" dirty="0" err="1"/>
              <a:t>empêcher</a:t>
            </a:r>
            <a:r>
              <a:rPr lang="it-IT" sz="2400" i="1" dirty="0"/>
              <a:t> cela</a:t>
            </a:r>
            <a:r>
              <a:rPr lang="it-IT" sz="2400" dirty="0"/>
              <a:t>», a-t-il </a:t>
            </a:r>
            <a:r>
              <a:rPr lang="it-IT" sz="2400" dirty="0" err="1"/>
              <a:t>plaidé</a:t>
            </a:r>
            <a:r>
              <a:rPr lang="it-IT" sz="2400" dirty="0"/>
              <a:t>, </a:t>
            </a:r>
            <a:r>
              <a:rPr lang="it-IT" sz="2400" dirty="0" err="1"/>
              <a:t>qualifiant</a:t>
            </a:r>
            <a:r>
              <a:rPr lang="it-IT" sz="2400" dirty="0"/>
              <a:t> d'«</a:t>
            </a:r>
            <a:r>
              <a:rPr lang="it-IT" sz="2400" i="1" dirty="0" err="1"/>
              <a:t>absurdité</a:t>
            </a:r>
            <a:r>
              <a:rPr lang="it-IT" sz="2400" dirty="0"/>
              <a:t>» ce </a:t>
            </a:r>
            <a:r>
              <a:rPr lang="it-IT" sz="2400" dirty="0" err="1"/>
              <a:t>type</a:t>
            </a:r>
            <a:r>
              <a:rPr lang="it-IT" sz="2400" dirty="0"/>
              <a:t> d'</a:t>
            </a:r>
            <a:r>
              <a:rPr lang="it-IT" sz="2400" dirty="0" err="1"/>
              <a:t>événements</a:t>
            </a:r>
            <a:r>
              <a:rPr lang="it-IT" sz="2400" dirty="0" smtClean="0"/>
              <a:t>.</a:t>
            </a:r>
            <a:endParaRPr lang="fr-CA" sz="2400" dirty="0" smtClean="0"/>
          </a:p>
          <a:p>
            <a:r>
              <a:rPr lang="fr-CA" sz="2400" i="1" dirty="0" smtClean="0"/>
              <a:t>Le Figaro </a:t>
            </a:r>
            <a:r>
              <a:rPr lang="fr-CA" sz="2400" dirty="0" smtClean="0"/>
              <a:t>19 mars 2021</a:t>
            </a:r>
            <a:endParaRPr lang="fr-CA" sz="2400" dirty="0"/>
          </a:p>
        </p:txBody>
      </p:sp>
    </p:spTree>
    <p:extLst>
      <p:ext uri="{BB962C8B-B14F-4D97-AF65-F5344CB8AC3E}">
        <p14:creationId xmlns:p14="http://schemas.microsoft.com/office/powerpoint/2010/main" val="48754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smtClean="0"/>
              <a:t>Tribune </a:t>
            </a:r>
            <a:br>
              <a:rPr lang="it-IT" sz="2800" dirty="0" smtClean="0"/>
            </a:br>
            <a:r>
              <a:rPr lang="it-IT" sz="2800" i="1" dirty="0"/>
              <a:t>Le Monde </a:t>
            </a:r>
            <a:r>
              <a:rPr lang="it-IT" sz="2800" dirty="0"/>
              <a:t>22 </a:t>
            </a:r>
            <a:r>
              <a:rPr lang="it-IT" sz="2800" dirty="0" err="1"/>
              <a:t>mars</a:t>
            </a:r>
            <a:r>
              <a:rPr lang="it-IT" sz="2800" dirty="0"/>
              <a:t> 2021</a:t>
            </a:r>
            <a:br>
              <a:rPr lang="it-IT" sz="28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b="1" dirty="0"/>
              <a:t>« Non à la </a:t>
            </a:r>
            <a:r>
              <a:rPr lang="it-IT" sz="2400" b="1" dirty="0" err="1"/>
              <a:t>dissolution</a:t>
            </a:r>
            <a:r>
              <a:rPr lang="it-IT" sz="2400" b="1" dirty="0"/>
              <a:t> de l’UNEF »</a:t>
            </a:r>
          </a:p>
          <a:p>
            <a:r>
              <a:rPr lang="it-IT" sz="2400" dirty="0"/>
              <a:t>Tribune </a:t>
            </a:r>
          </a:p>
          <a:p>
            <a:pPr algn="just"/>
            <a:r>
              <a:rPr lang="it-IT" sz="2400" dirty="0"/>
              <a:t>Plus de 250 </a:t>
            </a:r>
            <a:r>
              <a:rPr lang="it-IT" sz="2400" dirty="0" err="1"/>
              <a:t>anciens</a:t>
            </a:r>
            <a:r>
              <a:rPr lang="it-IT" sz="2400" dirty="0"/>
              <a:t> </a:t>
            </a:r>
            <a:r>
              <a:rPr lang="it-IT" sz="2400" dirty="0" err="1"/>
              <a:t>dirigeants</a:t>
            </a:r>
            <a:r>
              <a:rPr lang="it-IT" sz="2400" dirty="0"/>
              <a:t> de </a:t>
            </a:r>
            <a:r>
              <a:rPr lang="it-IT" sz="2400" dirty="0" err="1"/>
              <a:t>toutes</a:t>
            </a:r>
            <a:r>
              <a:rPr lang="it-IT" sz="2400" dirty="0"/>
              <a:t> </a:t>
            </a:r>
            <a:r>
              <a:rPr lang="it-IT" sz="2400" dirty="0" err="1"/>
              <a:t>tendances</a:t>
            </a:r>
            <a:r>
              <a:rPr lang="it-IT" sz="2400" dirty="0"/>
              <a:t> </a:t>
            </a:r>
            <a:r>
              <a:rPr lang="it-IT" sz="2400" dirty="0" err="1"/>
              <a:t>du</a:t>
            </a:r>
            <a:r>
              <a:rPr lang="it-IT" sz="2400" dirty="0"/>
              <a:t> </a:t>
            </a:r>
            <a:r>
              <a:rPr lang="it-IT" sz="2400" dirty="0" err="1"/>
              <a:t>syndicat</a:t>
            </a:r>
            <a:r>
              <a:rPr lang="it-IT" sz="2400" dirty="0"/>
              <a:t> </a:t>
            </a:r>
            <a:r>
              <a:rPr lang="it-IT" sz="2400" dirty="0" err="1"/>
              <a:t>étudiant</a:t>
            </a:r>
            <a:r>
              <a:rPr lang="it-IT" sz="2400" dirty="0"/>
              <a:t> </a:t>
            </a:r>
            <a:r>
              <a:rPr lang="it-IT" sz="2400" dirty="0" err="1"/>
              <a:t>dénoncent</a:t>
            </a:r>
            <a:r>
              <a:rPr lang="it-IT" sz="2400" dirty="0"/>
              <a:t> </a:t>
            </a:r>
            <a:r>
              <a:rPr lang="it-IT" sz="2400" dirty="0" err="1"/>
              <a:t>les</a:t>
            </a:r>
            <a:r>
              <a:rPr lang="it-IT" sz="2400" dirty="0"/>
              <a:t> </a:t>
            </a:r>
            <a:r>
              <a:rPr lang="it-IT" sz="2400" dirty="0" err="1"/>
              <a:t>propos</a:t>
            </a:r>
            <a:r>
              <a:rPr lang="it-IT" sz="2400" dirty="0"/>
              <a:t> de Jean-Michel </a:t>
            </a:r>
            <a:r>
              <a:rPr lang="it-IT" sz="2400" dirty="0" err="1"/>
              <a:t>Blanquer</a:t>
            </a:r>
            <a:r>
              <a:rPr lang="it-IT" sz="2400" dirty="0"/>
              <a:t> </a:t>
            </a:r>
            <a:r>
              <a:rPr lang="it-IT" sz="2400" dirty="0" err="1"/>
              <a:t>sur</a:t>
            </a:r>
            <a:r>
              <a:rPr lang="it-IT" sz="2400" dirty="0"/>
              <a:t> une </a:t>
            </a:r>
            <a:r>
              <a:rPr lang="it-IT" sz="2400" b="1" dirty="0" err="1"/>
              <a:t>prétendue</a:t>
            </a:r>
            <a:r>
              <a:rPr lang="it-IT" sz="2400" b="1" dirty="0"/>
              <a:t> </a:t>
            </a:r>
            <a:r>
              <a:rPr lang="it-IT" sz="2400" b="1" dirty="0" err="1"/>
              <a:t>dérive</a:t>
            </a:r>
            <a:r>
              <a:rPr lang="it-IT" sz="2400" b="1" dirty="0"/>
              <a:t> fasciste</a:t>
            </a:r>
            <a:r>
              <a:rPr lang="it-IT" sz="2400" dirty="0"/>
              <a:t> de l’</a:t>
            </a:r>
            <a:r>
              <a:rPr lang="it-IT" sz="2400" dirty="0" err="1"/>
              <a:t>organisation</a:t>
            </a:r>
            <a:r>
              <a:rPr lang="it-IT" sz="2400" dirty="0"/>
              <a:t>, et </a:t>
            </a:r>
            <a:r>
              <a:rPr lang="it-IT" sz="2400" dirty="0" err="1"/>
              <a:t>les</a:t>
            </a:r>
            <a:r>
              <a:rPr lang="it-IT" sz="2400" dirty="0"/>
              <a:t> </a:t>
            </a:r>
            <a:r>
              <a:rPr lang="it-IT" sz="2400" dirty="0" err="1"/>
              <a:t>appels</a:t>
            </a:r>
            <a:r>
              <a:rPr lang="it-IT" sz="2400" dirty="0"/>
              <a:t> de </a:t>
            </a:r>
            <a:r>
              <a:rPr lang="it-IT" sz="2400" dirty="0" err="1"/>
              <a:t>certains</a:t>
            </a:r>
            <a:r>
              <a:rPr lang="it-IT" sz="2400" dirty="0"/>
              <a:t> </a:t>
            </a:r>
            <a:r>
              <a:rPr lang="it-IT" sz="2400" dirty="0" err="1"/>
              <a:t>députés</a:t>
            </a:r>
            <a:r>
              <a:rPr lang="it-IT" sz="2400" dirty="0"/>
              <a:t> à sa </a:t>
            </a:r>
            <a:r>
              <a:rPr lang="it-IT" sz="2400" dirty="0" err="1"/>
              <a:t>dissolution</a:t>
            </a:r>
            <a:r>
              <a:rPr lang="it-IT" sz="2400" dirty="0" smtClean="0"/>
              <a:t>.</a:t>
            </a:r>
          </a:p>
          <a:p>
            <a:r>
              <a:rPr lang="it-IT" sz="2400" dirty="0"/>
              <a:t>Il y a </a:t>
            </a:r>
            <a:r>
              <a:rPr lang="it-IT" sz="2400" dirty="0" err="1"/>
              <a:t>quelques</a:t>
            </a:r>
            <a:r>
              <a:rPr lang="it-IT" sz="2400" dirty="0"/>
              <a:t> </a:t>
            </a:r>
            <a:r>
              <a:rPr lang="it-IT" sz="2400" dirty="0" err="1"/>
              <a:t>jours</a:t>
            </a:r>
            <a:r>
              <a:rPr lang="it-IT" sz="2400" dirty="0"/>
              <a:t>, </a:t>
            </a:r>
            <a:r>
              <a:rPr lang="it-IT" sz="2400" dirty="0" err="1"/>
              <a:t>des</a:t>
            </a:r>
            <a:r>
              <a:rPr lang="it-IT" sz="2400" dirty="0"/>
              <a:t> </a:t>
            </a:r>
            <a:r>
              <a:rPr lang="it-IT" sz="2400" dirty="0" err="1"/>
              <a:t>parlementaires</a:t>
            </a:r>
            <a:r>
              <a:rPr lang="it-IT" sz="2400" dirty="0"/>
              <a:t> de </a:t>
            </a:r>
            <a:r>
              <a:rPr lang="it-IT" sz="2400" dirty="0" err="1"/>
              <a:t>droite</a:t>
            </a:r>
            <a:r>
              <a:rPr lang="it-IT" sz="2400" dirty="0"/>
              <a:t> </a:t>
            </a:r>
            <a:r>
              <a:rPr lang="it-IT" sz="2400" dirty="0" err="1"/>
              <a:t>demandaient</a:t>
            </a:r>
            <a:r>
              <a:rPr lang="it-IT" sz="2400" dirty="0"/>
              <a:t> la </a:t>
            </a:r>
            <a:r>
              <a:rPr lang="it-IT" sz="2400" dirty="0" err="1"/>
              <a:t>dissolution</a:t>
            </a:r>
            <a:r>
              <a:rPr lang="it-IT" sz="2400" dirty="0"/>
              <a:t> de l’UNEF </a:t>
            </a:r>
            <a:r>
              <a:rPr lang="it-IT" sz="2400" i="1" dirty="0"/>
              <a:t>[Union </a:t>
            </a:r>
            <a:r>
              <a:rPr lang="it-IT" sz="2400" i="1" dirty="0" err="1"/>
              <a:t>nationale</a:t>
            </a:r>
            <a:r>
              <a:rPr lang="it-IT" sz="2400" i="1" dirty="0"/>
              <a:t> </a:t>
            </a:r>
            <a:r>
              <a:rPr lang="it-IT" sz="2400" i="1" dirty="0" err="1"/>
              <a:t>des</a:t>
            </a:r>
            <a:r>
              <a:rPr lang="it-IT" sz="2400" i="1" dirty="0"/>
              <a:t> ­</a:t>
            </a:r>
            <a:r>
              <a:rPr lang="it-IT" sz="2400" i="1" dirty="0" err="1"/>
              <a:t>étudiants</a:t>
            </a:r>
            <a:r>
              <a:rPr lang="it-IT" sz="2400" i="1" dirty="0"/>
              <a:t> de France]</a:t>
            </a:r>
            <a:r>
              <a:rPr lang="it-IT" sz="2400" dirty="0"/>
              <a:t>. </a:t>
            </a:r>
            <a:r>
              <a:rPr lang="it-IT" sz="2400" dirty="0" err="1"/>
              <a:t>Désormais</a:t>
            </a:r>
            <a:r>
              <a:rPr lang="it-IT" sz="2400" dirty="0"/>
              <a:t>, c’est le ministre de l’éducation </a:t>
            </a:r>
            <a:r>
              <a:rPr lang="it-IT" sz="2400" dirty="0" err="1"/>
              <a:t>nationale</a:t>
            </a:r>
            <a:r>
              <a:rPr lang="it-IT" sz="2400" dirty="0"/>
              <a:t> qui </a:t>
            </a:r>
            <a:r>
              <a:rPr lang="it-IT" sz="2400" dirty="0" err="1"/>
              <a:t>parle</a:t>
            </a:r>
            <a:r>
              <a:rPr lang="it-IT" sz="2400" dirty="0"/>
              <a:t> de pente fasciste pour </a:t>
            </a:r>
            <a:r>
              <a:rPr lang="it-IT" sz="2400" dirty="0" err="1"/>
              <a:t>qualifier</a:t>
            </a:r>
            <a:r>
              <a:rPr lang="it-IT" sz="2400" dirty="0"/>
              <a:t> son </a:t>
            </a:r>
            <a:r>
              <a:rPr lang="it-IT" sz="2400" dirty="0" err="1"/>
              <a:t>activité</a:t>
            </a:r>
            <a:r>
              <a:rPr lang="it-IT" sz="2400" dirty="0"/>
              <a:t>.</a:t>
            </a:r>
          </a:p>
          <a:p>
            <a:r>
              <a:rPr lang="it-IT" sz="2400" b="1" dirty="0" err="1"/>
              <a:t>Quels</a:t>
            </a:r>
            <a:r>
              <a:rPr lang="it-IT" sz="2400" b="1" dirty="0"/>
              <a:t> </a:t>
            </a:r>
            <a:r>
              <a:rPr lang="it-IT" sz="2400" b="1" dirty="0" err="1"/>
              <a:t>seraient</a:t>
            </a:r>
            <a:r>
              <a:rPr lang="it-IT" sz="2400" b="1" dirty="0"/>
              <a:t> </a:t>
            </a:r>
            <a:r>
              <a:rPr lang="it-IT" sz="2400" b="1" dirty="0" err="1"/>
              <a:t>les</a:t>
            </a:r>
            <a:r>
              <a:rPr lang="it-IT" sz="2400" b="1" dirty="0"/>
              <a:t> </a:t>
            </a:r>
            <a:r>
              <a:rPr lang="it-IT" sz="2400" b="1" dirty="0" err="1"/>
              <a:t>actes</a:t>
            </a:r>
            <a:r>
              <a:rPr lang="it-IT" sz="2400" b="1" dirty="0"/>
              <a:t> </a:t>
            </a:r>
            <a:r>
              <a:rPr lang="it-IT" sz="2400" b="1" dirty="0" err="1"/>
              <a:t>justifiant</a:t>
            </a:r>
            <a:r>
              <a:rPr lang="it-IT" sz="2400" b="1" dirty="0"/>
              <a:t> </a:t>
            </a:r>
            <a:r>
              <a:rPr lang="it-IT" sz="2400" b="1" dirty="0" err="1"/>
              <a:t>ces</a:t>
            </a:r>
            <a:r>
              <a:rPr lang="it-IT" sz="2400" b="1" dirty="0"/>
              <a:t> </a:t>
            </a:r>
            <a:r>
              <a:rPr lang="it-IT" sz="2400" b="1" dirty="0" err="1"/>
              <a:t>attaques</a:t>
            </a:r>
            <a:r>
              <a:rPr lang="it-IT" sz="2400" dirty="0"/>
              <a:t> ? L’</a:t>
            </a:r>
            <a:r>
              <a:rPr lang="it-IT" sz="2400" dirty="0" err="1"/>
              <a:t>organisation</a:t>
            </a:r>
            <a:r>
              <a:rPr lang="it-IT" sz="2400" dirty="0"/>
              <a:t> de </a:t>
            </a:r>
            <a:r>
              <a:rPr lang="it-IT" sz="2400" b="1" dirty="0" err="1"/>
              <a:t>quelques</a:t>
            </a:r>
            <a:r>
              <a:rPr lang="it-IT" sz="2400" b="1" dirty="0"/>
              <a:t> </a:t>
            </a:r>
            <a:r>
              <a:rPr lang="it-IT" sz="2400" b="1" dirty="0" err="1"/>
              <a:t>groupes</a:t>
            </a:r>
            <a:r>
              <a:rPr lang="it-IT" sz="2400" b="1" dirty="0"/>
              <a:t> de parole non </a:t>
            </a:r>
            <a:r>
              <a:rPr lang="it-IT" sz="2400" b="1" dirty="0" err="1"/>
              <a:t>mixtes</a:t>
            </a:r>
            <a:r>
              <a:rPr lang="it-IT" sz="2400" dirty="0"/>
              <a:t> pour </a:t>
            </a:r>
            <a:r>
              <a:rPr lang="it-IT" sz="2400" dirty="0" err="1"/>
              <a:t>les</a:t>
            </a:r>
            <a:r>
              <a:rPr lang="it-IT" sz="2400" dirty="0"/>
              <a:t> </a:t>
            </a:r>
            <a:r>
              <a:rPr lang="it-IT" sz="2400" dirty="0" err="1"/>
              <a:t>étudiantes</a:t>
            </a:r>
            <a:r>
              <a:rPr lang="it-IT" sz="2400" dirty="0"/>
              <a:t> et </a:t>
            </a:r>
            <a:r>
              <a:rPr lang="it-IT" sz="2400" dirty="0" err="1"/>
              <a:t>étudiants</a:t>
            </a:r>
            <a:r>
              <a:rPr lang="it-IT" sz="2400" dirty="0"/>
              <a:t> </a:t>
            </a:r>
            <a:r>
              <a:rPr lang="it-IT" sz="2400" b="1" dirty="0" err="1"/>
              <a:t>victimes</a:t>
            </a:r>
            <a:r>
              <a:rPr lang="it-IT" sz="2400" b="1" dirty="0"/>
              <a:t> de </a:t>
            </a:r>
            <a:r>
              <a:rPr lang="it-IT" sz="2400" b="1" dirty="0" err="1"/>
              <a:t>discriminations</a:t>
            </a:r>
            <a:r>
              <a:rPr lang="it-IT" sz="2400" dirty="0"/>
              <a:t>. </a:t>
            </a:r>
            <a:r>
              <a:rPr lang="it-IT" sz="2400" dirty="0" err="1"/>
              <a:t>Cette</a:t>
            </a:r>
            <a:r>
              <a:rPr lang="it-IT" sz="2400" dirty="0"/>
              <a:t> </a:t>
            </a:r>
            <a:r>
              <a:rPr lang="it-IT" sz="2400" dirty="0" err="1"/>
              <a:t>pratique</a:t>
            </a:r>
            <a:r>
              <a:rPr lang="it-IT" sz="2400" dirty="0"/>
              <a:t> </a:t>
            </a:r>
            <a:r>
              <a:rPr lang="it-IT" sz="2400" dirty="0" err="1"/>
              <a:t>intéresse</a:t>
            </a:r>
            <a:r>
              <a:rPr lang="it-IT" sz="2400" dirty="0"/>
              <a:t>, </a:t>
            </a:r>
            <a:r>
              <a:rPr lang="it-IT" sz="2400" dirty="0" err="1"/>
              <a:t>interroge</a:t>
            </a:r>
            <a:r>
              <a:rPr lang="it-IT" sz="2400" dirty="0"/>
              <a:t>, </a:t>
            </a:r>
            <a:r>
              <a:rPr lang="it-IT" sz="2400" dirty="0" err="1"/>
              <a:t>inquiète</a:t>
            </a:r>
            <a:r>
              <a:rPr lang="it-IT" sz="2400" dirty="0"/>
              <a:t>. Elle </a:t>
            </a:r>
            <a:r>
              <a:rPr lang="it-IT" sz="2400" dirty="0" err="1"/>
              <a:t>bouscule</a:t>
            </a:r>
            <a:r>
              <a:rPr lang="it-IT" sz="2400" dirty="0"/>
              <a:t> et </a:t>
            </a:r>
            <a:r>
              <a:rPr lang="it-IT" sz="2400" dirty="0" err="1"/>
              <a:t>fait</a:t>
            </a:r>
            <a:r>
              <a:rPr lang="it-IT" sz="2400" dirty="0"/>
              <a:t> </a:t>
            </a:r>
            <a:r>
              <a:rPr lang="it-IT" sz="2400" dirty="0" err="1"/>
              <a:t>débat</a:t>
            </a:r>
            <a:r>
              <a:rPr lang="it-IT" sz="2400" dirty="0" smtClean="0"/>
              <a:t>.</a:t>
            </a:r>
          </a:p>
          <a:p>
            <a:r>
              <a:rPr lang="it-IT" sz="2400" i="1" dirty="0" smtClean="0"/>
              <a:t>Le Monde </a:t>
            </a:r>
            <a:r>
              <a:rPr lang="it-IT" sz="2400" dirty="0" smtClean="0"/>
              <a:t>22 </a:t>
            </a:r>
            <a:r>
              <a:rPr lang="it-IT" sz="2400" dirty="0" err="1" smtClean="0"/>
              <a:t>mars</a:t>
            </a:r>
            <a:r>
              <a:rPr lang="it-IT" sz="2400" dirty="0" smtClean="0"/>
              <a:t> </a:t>
            </a:r>
            <a:r>
              <a:rPr lang="it-IT" sz="2400" dirty="0" smtClean="0"/>
              <a:t>2021</a:t>
            </a:r>
            <a:endParaRPr lang="it-IT" sz="2400" dirty="0"/>
          </a:p>
          <a:p>
            <a:pPr algn="just"/>
            <a:endParaRPr lang="it-IT" sz="2400" dirty="0"/>
          </a:p>
          <a:p>
            <a:endParaRPr lang="fr-CA" sz="2400" dirty="0"/>
          </a:p>
        </p:txBody>
      </p:sp>
    </p:spTree>
    <p:extLst>
      <p:ext uri="{BB962C8B-B14F-4D97-AF65-F5344CB8AC3E}">
        <p14:creationId xmlns:p14="http://schemas.microsoft.com/office/powerpoint/2010/main" val="4221228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Remue-Méninges</a:t>
            </a:r>
            <a:endParaRPr lang="fr-CA" sz="2800" dirty="0"/>
          </a:p>
        </p:txBody>
      </p:sp>
      <p:sp>
        <p:nvSpPr>
          <p:cNvPr id="3" name="Segnaposto contenuto 2"/>
          <p:cNvSpPr>
            <a:spLocks noGrp="1"/>
          </p:cNvSpPr>
          <p:nvPr>
            <p:ph idx="1"/>
          </p:nvPr>
        </p:nvSpPr>
        <p:spPr/>
        <p:txBody>
          <a:bodyPr>
            <a:normAutofit/>
          </a:bodyPr>
          <a:lstStyle/>
          <a:p>
            <a:r>
              <a:rPr lang="fr-CA" sz="2400" dirty="0" smtClean="0"/>
              <a:t>Lia.</a:t>
            </a:r>
          </a:p>
          <a:p>
            <a:r>
              <a:rPr lang="fr-CA" sz="2400" dirty="0" smtClean="0"/>
              <a:t>Mot choisi : </a:t>
            </a:r>
            <a:r>
              <a:rPr lang="fr-FR" sz="2400" dirty="0"/>
              <a:t>Le privilège</a:t>
            </a:r>
            <a:endParaRPr lang="fr-CA" sz="2400" dirty="0"/>
          </a:p>
        </p:txBody>
      </p:sp>
    </p:spTree>
    <p:extLst>
      <p:ext uri="{BB962C8B-B14F-4D97-AF65-F5344CB8AC3E}">
        <p14:creationId xmlns:p14="http://schemas.microsoft.com/office/powerpoint/2010/main" val="31309984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TotalTime>
  <Words>887</Words>
  <Application>Microsoft Macintosh PowerPoint</Application>
  <PresentationFormat>Presentazione su schermo (4:3)</PresentationFormat>
  <Paragraphs>89</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 Observations hebdomadaires 24 mars 2021</vt:lpstr>
      <vt:lpstr> Observations hebdomadaires 24 mars 2021</vt:lpstr>
      <vt:lpstr> Observations hebdomadaires 24 mars 2021</vt:lpstr>
      <vt:lpstr> Observations hebdomadaires 24 mars 2021</vt:lpstr>
      <vt:lpstr>Réactions dans le monde politique</vt:lpstr>
      <vt:lpstr>Réactions dans le monde politique</vt:lpstr>
      <vt:lpstr>Jean-Michel Blanquer, le ministre de l'Éducation nationale </vt:lpstr>
      <vt:lpstr> Tribune  Le Monde 22 mars 2021  </vt:lpstr>
      <vt:lpstr>Remue-Méninges</vt:lpstr>
      <vt:lpstr>Le privilège</vt:lpstr>
      <vt:lpstr>Étymologie </vt:lpstr>
      <vt:lpstr>Définition</vt:lpstr>
      <vt:lpstr>Si on parle de privilège…</vt:lpstr>
      <vt:lpstr>Si on parle de privilège…</vt:lpstr>
      <vt:lpstr>Est-ce que vous pensez avoir des privilèges par rapport à d’autres personnes ?</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2021-03-25T15:38:08Z</dcterms:created>
  <dcterms:modified xsi:type="dcterms:W3CDTF">2021-03-25T15:58:16Z</dcterms:modified>
</cp:coreProperties>
</file>