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5" d="100"/>
          <a:sy n="85" d="100"/>
        </p:scale>
        <p:origin x="-1048"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A37EF24F-D00A-9943-BF34-7D5EBEFC557E}" type="datetimeFigureOut">
              <a:rPr lang="it-IT" smtClean="0"/>
              <a:t>06/04/21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AE8EDBC-05C0-774D-9B3C-D8D13A1ADA32}" type="slidenum">
              <a:rPr lang="fr-CA" smtClean="0"/>
              <a:t>‹n.›</a:t>
            </a:fld>
            <a:endParaRPr lang="fr-CA"/>
          </a:p>
        </p:txBody>
      </p:sp>
    </p:spTree>
    <p:extLst>
      <p:ext uri="{BB962C8B-B14F-4D97-AF65-F5344CB8AC3E}">
        <p14:creationId xmlns:p14="http://schemas.microsoft.com/office/powerpoint/2010/main" val="1831030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A37EF24F-D00A-9943-BF34-7D5EBEFC557E}" type="datetimeFigureOut">
              <a:rPr lang="it-IT" smtClean="0"/>
              <a:t>06/04/21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AE8EDBC-05C0-774D-9B3C-D8D13A1ADA32}" type="slidenum">
              <a:rPr lang="fr-CA" smtClean="0"/>
              <a:t>‹n.›</a:t>
            </a:fld>
            <a:endParaRPr lang="fr-CA"/>
          </a:p>
        </p:txBody>
      </p:sp>
    </p:spTree>
    <p:extLst>
      <p:ext uri="{BB962C8B-B14F-4D97-AF65-F5344CB8AC3E}">
        <p14:creationId xmlns:p14="http://schemas.microsoft.com/office/powerpoint/2010/main" val="3637524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A37EF24F-D00A-9943-BF34-7D5EBEFC557E}" type="datetimeFigureOut">
              <a:rPr lang="it-IT" smtClean="0"/>
              <a:t>06/04/21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AE8EDBC-05C0-774D-9B3C-D8D13A1ADA32}" type="slidenum">
              <a:rPr lang="fr-CA" smtClean="0"/>
              <a:t>‹n.›</a:t>
            </a:fld>
            <a:endParaRPr lang="fr-CA"/>
          </a:p>
        </p:txBody>
      </p:sp>
    </p:spTree>
    <p:extLst>
      <p:ext uri="{BB962C8B-B14F-4D97-AF65-F5344CB8AC3E}">
        <p14:creationId xmlns:p14="http://schemas.microsoft.com/office/powerpoint/2010/main" val="3607737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A37EF24F-D00A-9943-BF34-7D5EBEFC557E}" type="datetimeFigureOut">
              <a:rPr lang="it-IT" smtClean="0"/>
              <a:t>06/04/21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AE8EDBC-05C0-774D-9B3C-D8D13A1ADA32}" type="slidenum">
              <a:rPr lang="fr-CA" smtClean="0"/>
              <a:t>‹n.›</a:t>
            </a:fld>
            <a:endParaRPr lang="fr-CA"/>
          </a:p>
        </p:txBody>
      </p:sp>
    </p:spTree>
    <p:extLst>
      <p:ext uri="{BB962C8B-B14F-4D97-AF65-F5344CB8AC3E}">
        <p14:creationId xmlns:p14="http://schemas.microsoft.com/office/powerpoint/2010/main" val="1649465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A37EF24F-D00A-9943-BF34-7D5EBEFC557E}" type="datetimeFigureOut">
              <a:rPr lang="it-IT" smtClean="0"/>
              <a:t>06/04/21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AE8EDBC-05C0-774D-9B3C-D8D13A1ADA32}" type="slidenum">
              <a:rPr lang="fr-CA" smtClean="0"/>
              <a:t>‹n.›</a:t>
            </a:fld>
            <a:endParaRPr lang="fr-CA"/>
          </a:p>
        </p:txBody>
      </p:sp>
    </p:spTree>
    <p:extLst>
      <p:ext uri="{BB962C8B-B14F-4D97-AF65-F5344CB8AC3E}">
        <p14:creationId xmlns:p14="http://schemas.microsoft.com/office/powerpoint/2010/main" val="3768580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A37EF24F-D00A-9943-BF34-7D5EBEFC557E}" type="datetimeFigureOut">
              <a:rPr lang="it-IT" smtClean="0"/>
              <a:t>06/04/21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4AE8EDBC-05C0-774D-9B3C-D8D13A1ADA32}" type="slidenum">
              <a:rPr lang="fr-CA" smtClean="0"/>
              <a:t>‹n.›</a:t>
            </a:fld>
            <a:endParaRPr lang="fr-CA"/>
          </a:p>
        </p:txBody>
      </p:sp>
    </p:spTree>
    <p:extLst>
      <p:ext uri="{BB962C8B-B14F-4D97-AF65-F5344CB8AC3E}">
        <p14:creationId xmlns:p14="http://schemas.microsoft.com/office/powerpoint/2010/main" val="1629924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A37EF24F-D00A-9943-BF34-7D5EBEFC557E}" type="datetimeFigureOut">
              <a:rPr lang="it-IT" smtClean="0"/>
              <a:t>06/04/21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4AE8EDBC-05C0-774D-9B3C-D8D13A1ADA32}" type="slidenum">
              <a:rPr lang="fr-CA" smtClean="0"/>
              <a:t>‹n.›</a:t>
            </a:fld>
            <a:endParaRPr lang="fr-CA"/>
          </a:p>
        </p:txBody>
      </p:sp>
    </p:spTree>
    <p:extLst>
      <p:ext uri="{BB962C8B-B14F-4D97-AF65-F5344CB8AC3E}">
        <p14:creationId xmlns:p14="http://schemas.microsoft.com/office/powerpoint/2010/main" val="2537644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A37EF24F-D00A-9943-BF34-7D5EBEFC557E}" type="datetimeFigureOut">
              <a:rPr lang="it-IT" smtClean="0"/>
              <a:t>06/04/21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4AE8EDBC-05C0-774D-9B3C-D8D13A1ADA32}" type="slidenum">
              <a:rPr lang="fr-CA" smtClean="0"/>
              <a:t>‹n.›</a:t>
            </a:fld>
            <a:endParaRPr lang="fr-CA"/>
          </a:p>
        </p:txBody>
      </p:sp>
    </p:spTree>
    <p:extLst>
      <p:ext uri="{BB962C8B-B14F-4D97-AF65-F5344CB8AC3E}">
        <p14:creationId xmlns:p14="http://schemas.microsoft.com/office/powerpoint/2010/main" val="2125683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37EF24F-D00A-9943-BF34-7D5EBEFC557E}" type="datetimeFigureOut">
              <a:rPr lang="it-IT" smtClean="0"/>
              <a:t>06/04/21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4AE8EDBC-05C0-774D-9B3C-D8D13A1ADA32}" type="slidenum">
              <a:rPr lang="fr-CA" smtClean="0"/>
              <a:t>‹n.›</a:t>
            </a:fld>
            <a:endParaRPr lang="fr-CA"/>
          </a:p>
        </p:txBody>
      </p:sp>
    </p:spTree>
    <p:extLst>
      <p:ext uri="{BB962C8B-B14F-4D97-AF65-F5344CB8AC3E}">
        <p14:creationId xmlns:p14="http://schemas.microsoft.com/office/powerpoint/2010/main" val="3466287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A37EF24F-D00A-9943-BF34-7D5EBEFC557E}" type="datetimeFigureOut">
              <a:rPr lang="it-IT" smtClean="0"/>
              <a:t>06/04/21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4AE8EDBC-05C0-774D-9B3C-D8D13A1ADA32}" type="slidenum">
              <a:rPr lang="fr-CA" smtClean="0"/>
              <a:t>‹n.›</a:t>
            </a:fld>
            <a:endParaRPr lang="fr-CA"/>
          </a:p>
        </p:txBody>
      </p:sp>
    </p:spTree>
    <p:extLst>
      <p:ext uri="{BB962C8B-B14F-4D97-AF65-F5344CB8AC3E}">
        <p14:creationId xmlns:p14="http://schemas.microsoft.com/office/powerpoint/2010/main" val="4146638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A37EF24F-D00A-9943-BF34-7D5EBEFC557E}" type="datetimeFigureOut">
              <a:rPr lang="it-IT" smtClean="0"/>
              <a:t>06/04/21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4AE8EDBC-05C0-774D-9B3C-D8D13A1ADA32}" type="slidenum">
              <a:rPr lang="fr-CA" smtClean="0"/>
              <a:t>‹n.›</a:t>
            </a:fld>
            <a:endParaRPr lang="fr-CA"/>
          </a:p>
        </p:txBody>
      </p:sp>
    </p:spTree>
    <p:extLst>
      <p:ext uri="{BB962C8B-B14F-4D97-AF65-F5344CB8AC3E}">
        <p14:creationId xmlns:p14="http://schemas.microsoft.com/office/powerpoint/2010/main" val="16585639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EF24F-D00A-9943-BF34-7D5EBEFC557E}" type="datetimeFigureOut">
              <a:rPr lang="it-IT" smtClean="0"/>
              <a:t>06/04/21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E8EDBC-05C0-774D-9B3C-D8D13A1ADA32}" type="slidenum">
              <a:rPr lang="fr-CA" smtClean="0"/>
              <a:t>‹n.›</a:t>
            </a:fld>
            <a:endParaRPr lang="fr-CA"/>
          </a:p>
        </p:txBody>
      </p:sp>
    </p:spTree>
    <p:extLst>
      <p:ext uri="{BB962C8B-B14F-4D97-AF65-F5344CB8AC3E}">
        <p14:creationId xmlns:p14="http://schemas.microsoft.com/office/powerpoint/2010/main" val="2118741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readmyworld.nl/an-editors-note/" TargetMode="External"/><Relationship Id="rId4" Type="http://schemas.openxmlformats.org/officeDocument/2006/relationships/hyperlink" Target="http://www.cananmarasligil.net" TargetMode="External"/><Relationship Id="rId1" Type="http://schemas.openxmlformats.org/officeDocument/2006/relationships/slideLayout" Target="../slideLayouts/slideLayout2.xml"/><Relationship Id="rId2" Type="http://schemas.openxmlformats.org/officeDocument/2006/relationships/hyperlink" Target="https://diacritik.com/2021/03/08/uncaring-reflexions-sur-les-enjeux-de-la-traduction-litterair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mediapart.fr/journal/culture-idees/120320/tiphaine-samoyault-la-traduction-n-est-pas-une-langue?onglet=ful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1</a:t>
            </a:r>
            <a:r>
              <a:rPr lang="fr-CA" sz="2800" dirty="0" smtClean="0"/>
              <a:t>. Observations hebdomadaires</a:t>
            </a:r>
            <a:br>
              <a:rPr lang="fr-CA" sz="2800" dirty="0" smtClean="0"/>
            </a:br>
            <a:r>
              <a:rPr lang="fr-CA" sz="2800" dirty="0" smtClean="0"/>
              <a:t>Une autre polémique sur la traduction</a:t>
            </a:r>
            <a:br>
              <a:rPr lang="fr-CA" sz="2800" dirty="0" smtClean="0"/>
            </a:br>
            <a:r>
              <a:rPr lang="fr-CA" sz="2800" dirty="0" smtClean="0"/>
              <a:t>31 mars 2021</a:t>
            </a:r>
            <a:endParaRPr lang="fr-CA" sz="2800" dirty="0"/>
          </a:p>
        </p:txBody>
      </p:sp>
      <p:sp>
        <p:nvSpPr>
          <p:cNvPr id="3" name="Segnaposto contenuto 2"/>
          <p:cNvSpPr>
            <a:spLocks noGrp="1"/>
          </p:cNvSpPr>
          <p:nvPr>
            <p:ph idx="1"/>
          </p:nvPr>
        </p:nvSpPr>
        <p:spPr/>
        <p:txBody>
          <a:bodyPr>
            <a:normAutofit/>
          </a:bodyPr>
          <a:lstStyle/>
          <a:p>
            <a:r>
              <a:rPr lang="it-IT" sz="2400" b="1" dirty="0"/>
              <a:t>Une </a:t>
            </a:r>
            <a:r>
              <a:rPr lang="it-IT" sz="2400" b="1" dirty="0" err="1"/>
              <a:t>traduction</a:t>
            </a:r>
            <a:r>
              <a:rPr lang="it-IT" sz="2400" b="1" dirty="0"/>
              <a:t> de </a:t>
            </a:r>
            <a:r>
              <a:rPr lang="it-IT" sz="2400" b="1" i="1" dirty="0"/>
              <a:t>L'</a:t>
            </a:r>
            <a:r>
              <a:rPr lang="it-IT" sz="2400" b="1" i="1" dirty="0" err="1"/>
              <a:t>Enfer</a:t>
            </a:r>
            <a:r>
              <a:rPr lang="it-IT" sz="2400" b="1" dirty="0"/>
              <a:t> de Dante, </a:t>
            </a:r>
            <a:r>
              <a:rPr lang="it-IT" sz="2400" b="1" dirty="0" err="1"/>
              <a:t>amputée</a:t>
            </a:r>
            <a:r>
              <a:rPr lang="it-IT" sz="2400" b="1" dirty="0"/>
              <a:t> de son </a:t>
            </a:r>
            <a:r>
              <a:rPr lang="it-IT" sz="2400" b="1" dirty="0" err="1"/>
              <a:t>allusion</a:t>
            </a:r>
            <a:r>
              <a:rPr lang="it-IT" sz="2400" b="1" dirty="0"/>
              <a:t> à </a:t>
            </a:r>
            <a:r>
              <a:rPr lang="it-IT" sz="2400" b="1" dirty="0" err="1"/>
              <a:t>Mahomet</a:t>
            </a:r>
            <a:r>
              <a:rPr lang="it-IT" sz="2400" b="1" dirty="0"/>
              <a:t>, </a:t>
            </a:r>
            <a:r>
              <a:rPr lang="it-IT" sz="2400" b="1" dirty="0" err="1"/>
              <a:t>fait</a:t>
            </a:r>
            <a:r>
              <a:rPr lang="it-IT" sz="2400" b="1" dirty="0"/>
              <a:t> </a:t>
            </a:r>
            <a:r>
              <a:rPr lang="it-IT" sz="2400" b="1" dirty="0" err="1"/>
              <a:t>polémique</a:t>
            </a:r>
            <a:endParaRPr lang="it-IT" sz="2400" b="1" dirty="0"/>
          </a:p>
          <a:p>
            <a:r>
              <a:rPr lang="it-IT" sz="2400" dirty="0" err="1"/>
              <a:t>Cette</a:t>
            </a:r>
            <a:r>
              <a:rPr lang="it-IT" sz="2400" dirty="0"/>
              <a:t> </a:t>
            </a:r>
            <a:r>
              <a:rPr lang="it-IT" sz="2400" dirty="0" err="1"/>
              <a:t>version</a:t>
            </a:r>
            <a:r>
              <a:rPr lang="it-IT" sz="2400" dirty="0"/>
              <a:t> </a:t>
            </a:r>
            <a:r>
              <a:rPr lang="it-IT" sz="2400" dirty="0" err="1"/>
              <a:t>du</a:t>
            </a:r>
            <a:r>
              <a:rPr lang="it-IT" sz="2400" dirty="0"/>
              <a:t> texte en </a:t>
            </a:r>
            <a:r>
              <a:rPr lang="it-IT" sz="2400" dirty="0" err="1"/>
              <a:t>néerlandais</a:t>
            </a:r>
            <a:r>
              <a:rPr lang="it-IT" sz="2400" dirty="0"/>
              <a:t> a </a:t>
            </a:r>
            <a:r>
              <a:rPr lang="it-IT" sz="2400" dirty="0" err="1"/>
              <a:t>été</a:t>
            </a:r>
            <a:r>
              <a:rPr lang="it-IT" sz="2400" dirty="0"/>
              <a:t> pensée </a:t>
            </a:r>
            <a:r>
              <a:rPr lang="it-IT" sz="2400" b="1" dirty="0"/>
              <a:t>pour «</a:t>
            </a:r>
            <a:r>
              <a:rPr lang="it-IT" sz="2400" b="1" i="1" dirty="0"/>
              <a:t>ne </a:t>
            </a:r>
            <a:r>
              <a:rPr lang="it-IT" sz="2400" b="1" i="1" dirty="0" err="1"/>
              <a:t>pas</a:t>
            </a:r>
            <a:r>
              <a:rPr lang="it-IT" sz="2400" b="1" i="1" dirty="0"/>
              <a:t> </a:t>
            </a:r>
            <a:r>
              <a:rPr lang="it-IT" sz="2400" b="1" i="1" dirty="0" err="1"/>
              <a:t>blesser</a:t>
            </a:r>
            <a:r>
              <a:rPr lang="it-IT" sz="2400" b="1" i="1" dirty="0"/>
              <a:t> </a:t>
            </a:r>
            <a:r>
              <a:rPr lang="it-IT" sz="2400" b="1" i="1" dirty="0" err="1"/>
              <a:t>inutilement</a:t>
            </a:r>
            <a:r>
              <a:rPr lang="it-IT" sz="2400" dirty="0"/>
              <a:t>». Le style a </a:t>
            </a:r>
            <a:r>
              <a:rPr lang="it-IT" sz="2400" b="1" dirty="0" err="1"/>
              <a:t>été</a:t>
            </a:r>
            <a:r>
              <a:rPr lang="it-IT" sz="2400" b="1" dirty="0"/>
              <a:t> </a:t>
            </a:r>
            <a:r>
              <a:rPr lang="it-IT" sz="2400" b="1" dirty="0" err="1"/>
              <a:t>adapté</a:t>
            </a:r>
            <a:r>
              <a:rPr lang="it-IT" sz="2400" b="1" dirty="0"/>
              <a:t> </a:t>
            </a:r>
            <a:r>
              <a:rPr lang="it-IT" sz="2400" dirty="0"/>
              <a:t>pour </a:t>
            </a:r>
            <a:r>
              <a:rPr lang="it-IT" sz="2400" dirty="0" err="1"/>
              <a:t>être</a:t>
            </a:r>
            <a:r>
              <a:rPr lang="it-IT" sz="2400" dirty="0"/>
              <a:t> plus </a:t>
            </a:r>
            <a:r>
              <a:rPr lang="it-IT" sz="2400" dirty="0" err="1"/>
              <a:t>accessible</a:t>
            </a:r>
            <a:r>
              <a:rPr lang="it-IT" sz="2400" dirty="0"/>
              <a:t>, </a:t>
            </a:r>
            <a:r>
              <a:rPr lang="it-IT" sz="2400" dirty="0" err="1"/>
              <a:t>notamment</a:t>
            </a:r>
            <a:r>
              <a:rPr lang="it-IT" sz="2400" dirty="0"/>
              <a:t> </a:t>
            </a:r>
            <a:r>
              <a:rPr lang="it-IT" sz="2400" dirty="0" err="1"/>
              <a:t>auprès</a:t>
            </a:r>
            <a:r>
              <a:rPr lang="it-IT" sz="2400" dirty="0"/>
              <a:t> </a:t>
            </a:r>
            <a:r>
              <a:rPr lang="it-IT" sz="2400" dirty="0" err="1"/>
              <a:t>des</a:t>
            </a:r>
            <a:r>
              <a:rPr lang="it-IT" sz="2400" dirty="0"/>
              <a:t> </a:t>
            </a:r>
            <a:r>
              <a:rPr lang="it-IT" sz="2400" dirty="0" err="1"/>
              <a:t>jeunes</a:t>
            </a:r>
            <a:r>
              <a:rPr lang="it-IT" sz="2400" dirty="0"/>
              <a:t> et </a:t>
            </a:r>
            <a:r>
              <a:rPr lang="it-IT" sz="2400" b="1" dirty="0" err="1"/>
              <a:t>quelques</a:t>
            </a:r>
            <a:r>
              <a:rPr lang="it-IT" sz="2400" b="1" dirty="0"/>
              <a:t> </a:t>
            </a:r>
            <a:r>
              <a:rPr lang="it-IT" sz="2400" b="1" dirty="0" err="1"/>
              <a:t>coupes</a:t>
            </a:r>
            <a:r>
              <a:rPr lang="it-IT" sz="2400" b="1" dirty="0"/>
              <a:t> </a:t>
            </a:r>
            <a:r>
              <a:rPr lang="it-IT" sz="2400" b="1" dirty="0" err="1"/>
              <a:t>ont</a:t>
            </a:r>
            <a:r>
              <a:rPr lang="it-IT" sz="2400" b="1" dirty="0"/>
              <a:t> </a:t>
            </a:r>
            <a:r>
              <a:rPr lang="it-IT" sz="2400" b="1" dirty="0" err="1"/>
              <a:t>été</a:t>
            </a:r>
            <a:r>
              <a:rPr lang="it-IT" sz="2400" b="1" dirty="0"/>
              <a:t> </a:t>
            </a:r>
            <a:r>
              <a:rPr lang="it-IT" sz="2400" b="1" dirty="0" err="1"/>
              <a:t>faites</a:t>
            </a:r>
            <a:r>
              <a:rPr lang="it-IT" sz="2400" b="1" dirty="0" smtClean="0"/>
              <a:t>.</a:t>
            </a:r>
          </a:p>
          <a:p>
            <a:endParaRPr lang="it-IT" sz="2400" dirty="0"/>
          </a:p>
          <a:p>
            <a:r>
              <a:rPr lang="it-IT" sz="2400" i="1" dirty="0" smtClean="0"/>
              <a:t>Le Figaro </a:t>
            </a:r>
            <a:r>
              <a:rPr lang="it-IT" sz="2400" dirty="0"/>
              <a:t>25/03/</a:t>
            </a:r>
            <a:r>
              <a:rPr lang="it-IT" sz="2400" dirty="0" smtClean="0"/>
              <a:t>2021</a:t>
            </a:r>
            <a:endParaRPr lang="fr-CA" sz="2400" dirty="0"/>
          </a:p>
        </p:txBody>
      </p:sp>
    </p:spTree>
    <p:extLst>
      <p:ext uri="{BB962C8B-B14F-4D97-AF65-F5344CB8AC3E}">
        <p14:creationId xmlns:p14="http://schemas.microsoft.com/office/powerpoint/2010/main" val="382184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Attestation en langue normande</a:t>
            </a:r>
          </a:p>
        </p:txBody>
      </p:sp>
      <p:sp>
        <p:nvSpPr>
          <p:cNvPr id="3" name="Segnaposto contenuto 2"/>
          <p:cNvSpPr>
            <a:spLocks noGrp="1"/>
          </p:cNvSpPr>
          <p:nvPr>
            <p:ph idx="1"/>
          </p:nvPr>
        </p:nvSpPr>
        <p:spPr/>
        <p:txBody>
          <a:bodyPr>
            <a:normAutofit fontScale="92500" lnSpcReduction="10000"/>
          </a:bodyPr>
          <a:lstStyle/>
          <a:p>
            <a:pPr algn="just"/>
            <a:r>
              <a:rPr lang="fr-CA" sz="2400" dirty="0"/>
              <a:t>La langue normande retrouve des couleurs. Une nouvelle preuve ? L’attestation dérogatoire pour se déplacer ou « l’</a:t>
            </a:r>
            <a:r>
              <a:rPr lang="fr-CA" sz="2400" dirty="0" err="1"/>
              <a:t>acertainement</a:t>
            </a:r>
            <a:r>
              <a:rPr lang="fr-CA" sz="2400" dirty="0"/>
              <a:t> </a:t>
            </a:r>
            <a:r>
              <a:rPr lang="fr-CA" sz="2400" dirty="0" err="1"/>
              <a:t>dérogatouère</a:t>
            </a:r>
            <a:r>
              <a:rPr lang="fr-CA" sz="2400" dirty="0"/>
              <a:t> </a:t>
            </a:r>
            <a:r>
              <a:rPr lang="fr-CA" sz="2400" dirty="0" err="1"/>
              <a:t>pouor</a:t>
            </a:r>
            <a:r>
              <a:rPr lang="fr-CA" sz="2400" dirty="0"/>
              <a:t> se </a:t>
            </a:r>
            <a:r>
              <a:rPr lang="fr-CA" sz="2400" dirty="0" err="1"/>
              <a:t>déhalaer</a:t>
            </a:r>
            <a:r>
              <a:rPr lang="fr-CA" sz="2400" dirty="0"/>
              <a:t> », traduite en normand et valable depuis le 23 mars dernier sur les départements de l’Eure et de la Seine-Maritime. Comme le souligne le site de la Région Normandie, qui fait en fait sa promotion et sur lequel elle peut être téléchargée, « parce que la situation sanitaire ne doit pas nous faire oublier la culture et l’histoire de notre territoire, Jean-Philippe Joly, de la Fédération des associations pour la langue normande, propose une attestation de déplacement dérogatoire, mise à jour suite aux annonces du 18 mars 2021, à partir de tous les parlers normands continentaux ! » Une initiative déjà prise lors du dernier confinement et donc réactualisée. </a:t>
            </a:r>
            <a:r>
              <a:rPr lang="fr-CA" sz="2400" dirty="0" err="1"/>
              <a:t>https</a:t>
            </a:r>
            <a:r>
              <a:rPr lang="fr-CA" sz="2400" dirty="0"/>
              <a:t>://</a:t>
            </a:r>
            <a:r>
              <a:rPr lang="fr-CA" sz="2400" dirty="0" err="1"/>
              <a:t>www.leparisien.fr</a:t>
            </a:r>
            <a:r>
              <a:rPr lang="fr-CA" sz="2400" dirty="0"/>
              <a:t>/</a:t>
            </a:r>
            <a:r>
              <a:rPr lang="fr-CA" sz="2400" dirty="0" err="1"/>
              <a:t>societe</a:t>
            </a:r>
            <a:r>
              <a:rPr lang="fr-CA" sz="2400" dirty="0"/>
              <a:t>/covid-19-une-attestation-derogatouere-en-normand-28</a:t>
            </a:r>
          </a:p>
        </p:txBody>
      </p:sp>
    </p:spTree>
    <p:extLst>
      <p:ext uri="{BB962C8B-B14F-4D97-AF65-F5344CB8AC3E}">
        <p14:creationId xmlns:p14="http://schemas.microsoft.com/office/powerpoint/2010/main" val="4134775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Attestation en langue normande</a:t>
            </a:r>
          </a:p>
        </p:txBody>
      </p:sp>
      <p:sp>
        <p:nvSpPr>
          <p:cNvPr id="3" name="Segnaposto contenuto 2"/>
          <p:cNvSpPr>
            <a:spLocks noGrp="1"/>
          </p:cNvSpPr>
          <p:nvPr>
            <p:ph idx="1"/>
          </p:nvPr>
        </p:nvSpPr>
        <p:spPr/>
        <p:txBody>
          <a:bodyPr>
            <a:normAutofit fontScale="92500"/>
          </a:bodyPr>
          <a:lstStyle/>
          <a:p>
            <a:pPr algn="just"/>
            <a:r>
              <a:rPr lang="it-IT" sz="2400" dirty="0"/>
              <a:t>Ce </a:t>
            </a:r>
            <a:r>
              <a:rPr lang="it-IT" sz="2400" dirty="0" err="1"/>
              <a:t>document</a:t>
            </a:r>
            <a:r>
              <a:rPr lang="it-IT" sz="2400" dirty="0"/>
              <a:t> bilingue est tout ce </a:t>
            </a:r>
            <a:r>
              <a:rPr lang="it-IT" sz="2400" dirty="0" err="1"/>
              <a:t>qu’il</a:t>
            </a:r>
            <a:r>
              <a:rPr lang="it-IT" sz="2400" dirty="0"/>
              <a:t> y a de plus </a:t>
            </a:r>
            <a:r>
              <a:rPr lang="it-IT" sz="2400" dirty="0" err="1"/>
              <a:t>légal</a:t>
            </a:r>
            <a:r>
              <a:rPr lang="it-IT" sz="2400" dirty="0"/>
              <a:t> </a:t>
            </a:r>
            <a:r>
              <a:rPr lang="it-IT" sz="2400" dirty="0" err="1"/>
              <a:t>puisque</a:t>
            </a:r>
            <a:r>
              <a:rPr lang="it-IT" sz="2400" dirty="0"/>
              <a:t> </a:t>
            </a:r>
            <a:r>
              <a:rPr lang="it-IT" sz="2400" dirty="0" err="1"/>
              <a:t>comme</a:t>
            </a:r>
            <a:r>
              <a:rPr lang="it-IT" sz="2400" dirty="0"/>
              <a:t> l’</a:t>
            </a:r>
            <a:r>
              <a:rPr lang="it-IT" sz="2400" dirty="0" err="1"/>
              <a:t>expliquent</a:t>
            </a:r>
            <a:r>
              <a:rPr lang="it-IT" sz="2400" dirty="0"/>
              <a:t> </a:t>
            </a:r>
            <a:r>
              <a:rPr lang="it-IT" sz="2400" dirty="0" err="1"/>
              <a:t>les</a:t>
            </a:r>
            <a:r>
              <a:rPr lang="it-IT" sz="2400" dirty="0"/>
              <a:t> </a:t>
            </a:r>
            <a:r>
              <a:rPr lang="it-IT" sz="2400" dirty="0" err="1"/>
              <a:t>services</a:t>
            </a:r>
            <a:r>
              <a:rPr lang="it-IT" sz="2400" dirty="0"/>
              <a:t> de l’</a:t>
            </a:r>
            <a:r>
              <a:rPr lang="it-IT" sz="2400" dirty="0" err="1"/>
              <a:t>Etat</a:t>
            </a:r>
            <a:r>
              <a:rPr lang="it-IT" sz="2400" dirty="0"/>
              <a:t> « </a:t>
            </a:r>
            <a:r>
              <a:rPr lang="it-IT" sz="2400" dirty="0" err="1"/>
              <a:t>dès</a:t>
            </a:r>
            <a:r>
              <a:rPr lang="it-IT" sz="2400" dirty="0"/>
              <a:t> </a:t>
            </a:r>
            <a:r>
              <a:rPr lang="it-IT" sz="2400" dirty="0" err="1"/>
              <a:t>lors</a:t>
            </a:r>
            <a:r>
              <a:rPr lang="it-IT" sz="2400" dirty="0"/>
              <a:t> </a:t>
            </a:r>
            <a:r>
              <a:rPr lang="it-IT" sz="2400" dirty="0" err="1"/>
              <a:t>que</a:t>
            </a:r>
            <a:r>
              <a:rPr lang="it-IT" sz="2400" dirty="0"/>
              <a:t> la </a:t>
            </a:r>
            <a:r>
              <a:rPr lang="it-IT" sz="2400" dirty="0" err="1"/>
              <a:t>traduction</a:t>
            </a:r>
            <a:r>
              <a:rPr lang="it-IT" sz="2400" dirty="0"/>
              <a:t> </a:t>
            </a:r>
            <a:r>
              <a:rPr lang="it-IT" sz="2400" dirty="0" err="1"/>
              <a:t>complète</a:t>
            </a:r>
            <a:r>
              <a:rPr lang="it-IT" sz="2400" dirty="0"/>
              <a:t> en </a:t>
            </a:r>
            <a:r>
              <a:rPr lang="it-IT" sz="2400" dirty="0" err="1"/>
              <a:t>français</a:t>
            </a:r>
            <a:r>
              <a:rPr lang="it-IT" sz="2400" dirty="0"/>
              <a:t> </a:t>
            </a:r>
            <a:r>
              <a:rPr lang="it-IT" sz="2400" dirty="0" err="1"/>
              <a:t>apparaît</a:t>
            </a:r>
            <a:r>
              <a:rPr lang="it-IT" sz="2400" dirty="0"/>
              <a:t> </a:t>
            </a:r>
            <a:r>
              <a:rPr lang="it-IT" sz="2400" dirty="0" err="1"/>
              <a:t>sur</a:t>
            </a:r>
            <a:r>
              <a:rPr lang="it-IT" sz="2400" dirty="0"/>
              <a:t> le </a:t>
            </a:r>
            <a:r>
              <a:rPr lang="it-IT" sz="2400" dirty="0" err="1"/>
              <a:t>document</a:t>
            </a:r>
            <a:r>
              <a:rPr lang="it-IT" sz="2400" dirty="0"/>
              <a:t>, et </a:t>
            </a:r>
            <a:r>
              <a:rPr lang="it-IT" sz="2400" dirty="0" err="1"/>
              <a:t>que</a:t>
            </a:r>
            <a:r>
              <a:rPr lang="it-IT" sz="2400" dirty="0"/>
              <a:t> </a:t>
            </a:r>
            <a:r>
              <a:rPr lang="it-IT" sz="2400" dirty="0" err="1"/>
              <a:t>toutes</a:t>
            </a:r>
            <a:r>
              <a:rPr lang="it-IT" sz="2400" dirty="0"/>
              <a:t> </a:t>
            </a:r>
            <a:r>
              <a:rPr lang="it-IT" sz="2400" dirty="0" err="1"/>
              <a:t>les</a:t>
            </a:r>
            <a:r>
              <a:rPr lang="it-IT" sz="2400" dirty="0"/>
              <a:t> </a:t>
            </a:r>
            <a:r>
              <a:rPr lang="it-IT" sz="2400" dirty="0" err="1"/>
              <a:t>mentions</a:t>
            </a:r>
            <a:r>
              <a:rPr lang="it-IT" sz="2400" dirty="0"/>
              <a:t> de l’</a:t>
            </a:r>
            <a:r>
              <a:rPr lang="it-IT" sz="2400" dirty="0" err="1"/>
              <a:t>attestation</a:t>
            </a:r>
            <a:r>
              <a:rPr lang="it-IT" sz="2400" dirty="0"/>
              <a:t> d’origine y </a:t>
            </a:r>
            <a:r>
              <a:rPr lang="it-IT" sz="2400" dirty="0" err="1"/>
              <a:t>figurent</a:t>
            </a:r>
            <a:r>
              <a:rPr lang="it-IT" sz="2400" dirty="0"/>
              <a:t>, il </a:t>
            </a:r>
            <a:r>
              <a:rPr lang="it-IT" sz="2400" dirty="0" err="1"/>
              <a:t>peut</a:t>
            </a:r>
            <a:r>
              <a:rPr lang="it-IT" sz="2400" dirty="0"/>
              <a:t> </a:t>
            </a:r>
            <a:r>
              <a:rPr lang="it-IT" sz="2400" dirty="0" err="1"/>
              <a:t>être</a:t>
            </a:r>
            <a:r>
              <a:rPr lang="it-IT" sz="2400" dirty="0"/>
              <a:t> </a:t>
            </a:r>
            <a:r>
              <a:rPr lang="it-IT" sz="2400" dirty="0" err="1"/>
              <a:t>utilisé</a:t>
            </a:r>
            <a:r>
              <a:rPr lang="it-IT" sz="2400" dirty="0"/>
              <a:t> »</a:t>
            </a:r>
            <a:r>
              <a:rPr lang="it-IT" sz="2400" dirty="0" smtClean="0"/>
              <a:t>.</a:t>
            </a:r>
          </a:p>
          <a:p>
            <a:pPr algn="just"/>
            <a:r>
              <a:rPr lang="it-IT" sz="2400" dirty="0" err="1"/>
              <a:t>Menacée</a:t>
            </a:r>
            <a:r>
              <a:rPr lang="it-IT" sz="2400" dirty="0"/>
              <a:t> de </a:t>
            </a:r>
            <a:r>
              <a:rPr lang="it-IT" sz="2400" dirty="0" err="1"/>
              <a:t>disparition</a:t>
            </a:r>
            <a:r>
              <a:rPr lang="it-IT" sz="2400" dirty="0"/>
              <a:t> </a:t>
            </a:r>
            <a:r>
              <a:rPr lang="it-IT" sz="2400" dirty="0" err="1"/>
              <a:t>selon</a:t>
            </a:r>
            <a:r>
              <a:rPr lang="it-IT" sz="2400" dirty="0"/>
              <a:t> l’Unesco, la langue </a:t>
            </a:r>
            <a:r>
              <a:rPr lang="it-IT" sz="2400" dirty="0" err="1"/>
              <a:t>normande</a:t>
            </a:r>
            <a:r>
              <a:rPr lang="it-IT" sz="2400" dirty="0"/>
              <a:t> </a:t>
            </a:r>
            <a:r>
              <a:rPr lang="it-IT" sz="2400" dirty="0" err="1"/>
              <a:t>bénéficie</a:t>
            </a:r>
            <a:r>
              <a:rPr lang="it-IT" sz="2400" dirty="0"/>
              <a:t> </a:t>
            </a:r>
            <a:r>
              <a:rPr lang="it-IT" sz="2400" dirty="0" err="1"/>
              <a:t>depuis</a:t>
            </a:r>
            <a:r>
              <a:rPr lang="it-IT" sz="2400" dirty="0"/>
              <a:t> </a:t>
            </a:r>
            <a:r>
              <a:rPr lang="it-IT" sz="2400" dirty="0" err="1"/>
              <a:t>plusieurs</a:t>
            </a:r>
            <a:r>
              <a:rPr lang="it-IT" sz="2400" dirty="0"/>
              <a:t> </a:t>
            </a:r>
            <a:r>
              <a:rPr lang="it-IT" sz="2400" dirty="0" err="1"/>
              <a:t>années</a:t>
            </a:r>
            <a:r>
              <a:rPr lang="it-IT" sz="2400" dirty="0"/>
              <a:t> de l’</a:t>
            </a:r>
            <a:r>
              <a:rPr lang="it-IT" sz="2400" dirty="0" err="1"/>
              <a:t>attention</a:t>
            </a:r>
            <a:r>
              <a:rPr lang="it-IT" sz="2400" dirty="0"/>
              <a:t> </a:t>
            </a:r>
            <a:r>
              <a:rPr lang="it-IT" sz="2400" dirty="0" err="1"/>
              <a:t>toute</a:t>
            </a:r>
            <a:r>
              <a:rPr lang="it-IT" sz="2400" dirty="0"/>
              <a:t> </a:t>
            </a:r>
            <a:r>
              <a:rPr lang="it-IT" sz="2400" dirty="0" err="1"/>
              <a:t>particulière</a:t>
            </a:r>
            <a:r>
              <a:rPr lang="it-IT" sz="2400" dirty="0"/>
              <a:t> de la </a:t>
            </a:r>
            <a:r>
              <a:rPr lang="it-IT" sz="2400" dirty="0" err="1"/>
              <a:t>région</a:t>
            </a:r>
            <a:r>
              <a:rPr lang="it-IT" sz="2400" dirty="0"/>
              <a:t> </a:t>
            </a:r>
            <a:r>
              <a:rPr lang="it-IT" sz="2400" dirty="0" err="1"/>
              <a:t>Normandie</a:t>
            </a:r>
            <a:r>
              <a:rPr lang="it-IT" sz="2400" dirty="0"/>
              <a:t> qui a </a:t>
            </a:r>
            <a:r>
              <a:rPr lang="it-IT" sz="2400" dirty="0" err="1"/>
              <a:t>notamment</a:t>
            </a:r>
            <a:r>
              <a:rPr lang="it-IT" sz="2400" dirty="0"/>
              <a:t> </a:t>
            </a:r>
            <a:r>
              <a:rPr lang="it-IT" sz="2400" dirty="0" err="1"/>
              <a:t>mis</a:t>
            </a:r>
            <a:r>
              <a:rPr lang="it-IT" sz="2400" dirty="0"/>
              <a:t> </a:t>
            </a:r>
            <a:r>
              <a:rPr lang="it-IT" sz="2400" dirty="0" err="1"/>
              <a:t>sur</a:t>
            </a:r>
            <a:r>
              <a:rPr lang="it-IT" sz="2400" dirty="0"/>
              <a:t> </a:t>
            </a:r>
            <a:r>
              <a:rPr lang="it-IT" sz="2400" dirty="0" err="1"/>
              <a:t>pied</a:t>
            </a:r>
            <a:r>
              <a:rPr lang="it-IT" sz="2400" dirty="0"/>
              <a:t> un </a:t>
            </a:r>
            <a:r>
              <a:rPr lang="it-IT" sz="2400" dirty="0" err="1"/>
              <a:t>conseil</a:t>
            </a:r>
            <a:r>
              <a:rPr lang="it-IT" sz="2400" dirty="0"/>
              <a:t> </a:t>
            </a:r>
            <a:r>
              <a:rPr lang="it-IT" sz="2400" dirty="0" err="1"/>
              <a:t>scientifique</a:t>
            </a:r>
            <a:r>
              <a:rPr lang="it-IT" sz="2400" dirty="0"/>
              <a:t> et </a:t>
            </a:r>
            <a:r>
              <a:rPr lang="it-IT" sz="2400" dirty="0" err="1"/>
              <a:t>culturel</a:t>
            </a:r>
            <a:r>
              <a:rPr lang="it-IT" sz="2400" dirty="0"/>
              <a:t> </a:t>
            </a:r>
            <a:r>
              <a:rPr lang="it-IT" sz="2400" dirty="0" err="1"/>
              <a:t>des</a:t>
            </a:r>
            <a:r>
              <a:rPr lang="it-IT" sz="2400" dirty="0"/>
              <a:t> </a:t>
            </a:r>
            <a:r>
              <a:rPr lang="it-IT" sz="2400" dirty="0" err="1"/>
              <a:t>parlers</a:t>
            </a:r>
            <a:r>
              <a:rPr lang="it-IT" sz="2400" dirty="0"/>
              <a:t> </a:t>
            </a:r>
            <a:r>
              <a:rPr lang="it-IT" sz="2400" dirty="0" err="1"/>
              <a:t>normands</a:t>
            </a:r>
            <a:r>
              <a:rPr lang="it-IT" sz="2400" dirty="0"/>
              <a:t> </a:t>
            </a:r>
            <a:r>
              <a:rPr lang="it-IT" sz="2400" dirty="0" err="1"/>
              <a:t>depuis</a:t>
            </a:r>
            <a:r>
              <a:rPr lang="it-IT" sz="2400" dirty="0"/>
              <a:t> 2019. Et </a:t>
            </a:r>
            <a:r>
              <a:rPr lang="it-IT" sz="2400" dirty="0" err="1"/>
              <a:t>quelques</a:t>
            </a:r>
            <a:r>
              <a:rPr lang="it-IT" sz="2400" dirty="0"/>
              <a:t> </a:t>
            </a:r>
            <a:r>
              <a:rPr lang="it-IT" sz="2400" dirty="0" err="1"/>
              <a:t>communes</a:t>
            </a:r>
            <a:r>
              <a:rPr lang="it-IT" sz="2400" dirty="0"/>
              <a:t> </a:t>
            </a:r>
            <a:r>
              <a:rPr lang="it-IT" sz="2400" dirty="0" err="1"/>
              <a:t>ont</a:t>
            </a:r>
            <a:r>
              <a:rPr lang="it-IT" sz="2400" dirty="0"/>
              <a:t> </a:t>
            </a:r>
            <a:r>
              <a:rPr lang="it-IT" sz="2400" dirty="0" err="1"/>
              <a:t>droit</a:t>
            </a:r>
            <a:r>
              <a:rPr lang="it-IT" sz="2400" dirty="0"/>
              <a:t> à </a:t>
            </a:r>
            <a:r>
              <a:rPr lang="it-IT" sz="2400" dirty="0" err="1"/>
              <a:t>des</a:t>
            </a:r>
            <a:r>
              <a:rPr lang="it-IT" sz="2400" dirty="0"/>
              <a:t> </a:t>
            </a:r>
            <a:r>
              <a:rPr lang="it-IT" sz="2400" dirty="0" err="1"/>
              <a:t>panneaux</a:t>
            </a:r>
            <a:r>
              <a:rPr lang="it-IT" sz="2400" dirty="0"/>
              <a:t> d’entrée de ville </a:t>
            </a:r>
            <a:r>
              <a:rPr lang="it-IT" sz="2400" dirty="0" err="1"/>
              <a:t>avec</a:t>
            </a:r>
            <a:r>
              <a:rPr lang="it-IT" sz="2400" dirty="0"/>
              <a:t> </a:t>
            </a:r>
            <a:r>
              <a:rPr lang="it-IT" sz="2400" dirty="0" err="1"/>
              <a:t>les</a:t>
            </a:r>
            <a:r>
              <a:rPr lang="it-IT" sz="2400" dirty="0"/>
              <a:t> </a:t>
            </a:r>
            <a:r>
              <a:rPr lang="it-IT" sz="2400" dirty="0" err="1"/>
              <a:t>deux</a:t>
            </a:r>
            <a:r>
              <a:rPr lang="it-IT" sz="2400" dirty="0"/>
              <a:t> </a:t>
            </a:r>
            <a:r>
              <a:rPr lang="it-IT" sz="2400" dirty="0" err="1"/>
              <a:t>langues</a:t>
            </a:r>
            <a:r>
              <a:rPr lang="it-IT" sz="2400" dirty="0"/>
              <a:t> </a:t>
            </a:r>
            <a:r>
              <a:rPr lang="it-IT" sz="2400" dirty="0" err="1"/>
              <a:t>comme</a:t>
            </a:r>
            <a:r>
              <a:rPr lang="it-IT" sz="2400" dirty="0"/>
              <a:t> celle d’</a:t>
            </a:r>
            <a:r>
              <a:rPr lang="it-IT" sz="2400" dirty="0" err="1"/>
              <a:t>Epaignes</a:t>
            </a:r>
            <a:r>
              <a:rPr lang="it-IT" sz="2400" dirty="0"/>
              <a:t> – </a:t>
            </a:r>
            <a:r>
              <a:rPr lang="it-IT" sz="2400" dirty="0" err="1"/>
              <a:t>Epagne</a:t>
            </a:r>
            <a:r>
              <a:rPr lang="it-IT" sz="2400" dirty="0"/>
              <a:t> en </a:t>
            </a:r>
            <a:r>
              <a:rPr lang="it-IT" sz="2400" dirty="0" err="1"/>
              <a:t>normand</a:t>
            </a:r>
            <a:r>
              <a:rPr lang="it-IT" sz="2400" dirty="0"/>
              <a:t> —, </a:t>
            </a:r>
            <a:r>
              <a:rPr lang="it-IT" sz="2400" dirty="0" err="1"/>
              <a:t>chère</a:t>
            </a:r>
            <a:r>
              <a:rPr lang="it-IT" sz="2400" dirty="0"/>
              <a:t> </a:t>
            </a:r>
            <a:r>
              <a:rPr lang="it-IT" sz="2400" dirty="0" err="1"/>
              <a:t>au</a:t>
            </a:r>
            <a:r>
              <a:rPr lang="it-IT" sz="2400" dirty="0"/>
              <a:t> </a:t>
            </a:r>
            <a:r>
              <a:rPr lang="it-IT" sz="2400" dirty="0" err="1"/>
              <a:t>président</a:t>
            </a:r>
            <a:r>
              <a:rPr lang="it-IT" sz="2400" dirty="0"/>
              <a:t> de </a:t>
            </a:r>
            <a:r>
              <a:rPr lang="it-IT" sz="2400" dirty="0" err="1"/>
              <a:t>région</a:t>
            </a:r>
            <a:r>
              <a:rPr lang="it-IT" sz="2400" dirty="0"/>
              <a:t>, le centriste </a:t>
            </a:r>
            <a:r>
              <a:rPr lang="it-IT" sz="2400" dirty="0" err="1"/>
              <a:t>Hervé</a:t>
            </a:r>
            <a:r>
              <a:rPr lang="it-IT" sz="2400" dirty="0"/>
              <a:t> </a:t>
            </a:r>
            <a:r>
              <a:rPr lang="it-IT" sz="2400" dirty="0" err="1"/>
              <a:t>Morin</a:t>
            </a:r>
            <a:r>
              <a:rPr lang="it-IT" sz="2400" dirty="0"/>
              <a:t>, </a:t>
            </a:r>
            <a:r>
              <a:rPr lang="it-IT" sz="2400" dirty="0" err="1"/>
              <a:t>puisqu’il</a:t>
            </a:r>
            <a:r>
              <a:rPr lang="it-IT" sz="2400" dirty="0"/>
              <a:t> en </a:t>
            </a:r>
            <a:r>
              <a:rPr lang="it-IT" sz="2400" dirty="0" err="1"/>
              <a:t>était</a:t>
            </a:r>
            <a:r>
              <a:rPr lang="it-IT" sz="2400" dirty="0"/>
              <a:t> </a:t>
            </a:r>
            <a:r>
              <a:rPr lang="it-IT" sz="2400" dirty="0" err="1"/>
              <a:t>maire</a:t>
            </a:r>
            <a:r>
              <a:rPr lang="it-IT" sz="2400" dirty="0"/>
              <a:t> </a:t>
            </a:r>
            <a:r>
              <a:rPr lang="it-IT" sz="2400" dirty="0" err="1"/>
              <a:t>jusqu’en</a:t>
            </a:r>
            <a:r>
              <a:rPr lang="it-IT" sz="2400" dirty="0"/>
              <a:t> 2016.</a:t>
            </a:r>
            <a:endParaRPr lang="fr-CA" sz="2400" dirty="0"/>
          </a:p>
        </p:txBody>
      </p:sp>
    </p:spTree>
    <p:extLst>
      <p:ext uri="{BB962C8B-B14F-4D97-AF65-F5344CB8AC3E}">
        <p14:creationId xmlns:p14="http://schemas.microsoft.com/office/powerpoint/2010/main" val="3978934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err="1"/>
              <a:t>Acertainement</a:t>
            </a:r>
            <a:r>
              <a:rPr lang="it-IT" sz="2800" dirty="0"/>
              <a:t> </a:t>
            </a:r>
            <a:r>
              <a:rPr lang="it-IT" sz="2800" dirty="0" err="1"/>
              <a:t>dérogatouère</a:t>
            </a:r>
            <a:r>
              <a:rPr lang="it-IT" sz="2800" dirty="0"/>
              <a:t> </a:t>
            </a:r>
            <a:r>
              <a:rPr lang="it-IT" sz="2800" dirty="0" err="1"/>
              <a:t>pouor</a:t>
            </a:r>
            <a:r>
              <a:rPr lang="it-IT" sz="2800" dirty="0"/>
              <a:t>/</a:t>
            </a:r>
            <a:r>
              <a:rPr lang="it-IT" sz="2800" dirty="0" err="1"/>
              <a:t>pouo</a:t>
            </a:r>
            <a:r>
              <a:rPr lang="it-IT" sz="2800" dirty="0"/>
              <a:t> se </a:t>
            </a:r>
            <a:r>
              <a:rPr lang="it-IT" sz="2800" dirty="0" err="1"/>
              <a:t>déhalaer</a:t>
            </a:r>
            <a:r>
              <a:rPr lang="it-IT" sz="2800" dirty="0"/>
              <a:t> (à </a:t>
            </a:r>
            <a:r>
              <a:rPr lang="it-IT" sz="2800" dirty="0" err="1"/>
              <a:t>muche-candelles</a:t>
            </a:r>
            <a:r>
              <a:rPr lang="it-IT" sz="2800" dirty="0"/>
              <a:t>) </a:t>
            </a:r>
            <a:br>
              <a:rPr lang="it-IT" sz="2800" dirty="0"/>
            </a:br>
            <a:endParaRPr lang="fr-CA" sz="2800" dirty="0"/>
          </a:p>
        </p:txBody>
      </p:sp>
      <p:sp>
        <p:nvSpPr>
          <p:cNvPr id="3" name="Segnaposto contenuto 2"/>
          <p:cNvSpPr>
            <a:spLocks noGrp="1"/>
          </p:cNvSpPr>
          <p:nvPr>
            <p:ph idx="1"/>
          </p:nvPr>
        </p:nvSpPr>
        <p:spPr/>
        <p:txBody>
          <a:bodyPr>
            <a:normAutofit fontScale="92500" lnSpcReduction="10000"/>
          </a:bodyPr>
          <a:lstStyle/>
          <a:p>
            <a:r>
              <a:rPr lang="it-IT" sz="2400" dirty="0" err="1"/>
              <a:t>Acertainement</a:t>
            </a:r>
            <a:r>
              <a:rPr lang="it-IT" sz="2400" dirty="0"/>
              <a:t> </a:t>
            </a:r>
            <a:r>
              <a:rPr lang="it-IT" sz="2400" dirty="0" err="1"/>
              <a:t>dérogatouère</a:t>
            </a:r>
            <a:r>
              <a:rPr lang="it-IT" sz="2400" dirty="0"/>
              <a:t> </a:t>
            </a:r>
            <a:r>
              <a:rPr lang="it-IT" sz="2400" dirty="0" err="1"/>
              <a:t>pouor</a:t>
            </a:r>
            <a:r>
              <a:rPr lang="it-IT" sz="2400" dirty="0"/>
              <a:t>/</a:t>
            </a:r>
            <a:r>
              <a:rPr lang="it-IT" sz="2400" dirty="0" err="1"/>
              <a:t>pouo</a:t>
            </a:r>
            <a:r>
              <a:rPr lang="it-IT" sz="2400" dirty="0"/>
              <a:t> se </a:t>
            </a:r>
            <a:r>
              <a:rPr lang="it-IT" sz="2400" dirty="0" err="1"/>
              <a:t>déhalaer</a:t>
            </a:r>
            <a:r>
              <a:rPr lang="it-IT" sz="2400" dirty="0"/>
              <a:t> (à </a:t>
            </a:r>
            <a:r>
              <a:rPr lang="it-IT" sz="2400" dirty="0" err="1"/>
              <a:t>muche-candelles</a:t>
            </a:r>
            <a:r>
              <a:rPr lang="it-IT" sz="2400" dirty="0"/>
              <a:t>) </a:t>
            </a:r>
          </a:p>
          <a:p>
            <a:r>
              <a:rPr lang="it-IT" sz="2400" dirty="0"/>
              <a:t>ATTESTATION DE DÉPLACEMENT DÉROGATOIRE </a:t>
            </a:r>
          </a:p>
          <a:p>
            <a:pPr algn="just"/>
            <a:r>
              <a:rPr lang="it-IT" sz="2400" b="1" dirty="0" err="1"/>
              <a:t>Veu</a:t>
            </a:r>
            <a:r>
              <a:rPr lang="it-IT" sz="2400" b="1" dirty="0"/>
              <a:t> cha qui </a:t>
            </a:r>
            <a:r>
              <a:rPr lang="it-IT" sz="2400" b="1" dirty="0" err="1"/>
              <a:t>yest</a:t>
            </a:r>
            <a:r>
              <a:rPr lang="it-IT" sz="2400" b="1" dirty="0"/>
              <a:t> </a:t>
            </a:r>
            <a:r>
              <a:rPr lang="it-IT" sz="2400" b="1" dirty="0" err="1"/>
              <a:t>cllamae</a:t>
            </a:r>
            <a:r>
              <a:rPr lang="it-IT" sz="2400" b="1" dirty="0"/>
              <a:t>́ </a:t>
            </a:r>
            <a:r>
              <a:rPr lang="it-IT" sz="2400" b="1" dirty="0" err="1"/>
              <a:t>sus</a:t>
            </a:r>
            <a:r>
              <a:rPr lang="it-IT" sz="2400" b="1" dirty="0"/>
              <a:t> </a:t>
            </a:r>
            <a:r>
              <a:rPr lang="it-IT" sz="2400" b="1" dirty="0" err="1"/>
              <a:t>eul</a:t>
            </a:r>
            <a:r>
              <a:rPr lang="it-IT" sz="2400" b="1" dirty="0"/>
              <a:t>/l’ </a:t>
            </a:r>
            <a:r>
              <a:rPr lang="it-IT" sz="2400" b="1" dirty="0" err="1"/>
              <a:t>articlle</a:t>
            </a:r>
            <a:r>
              <a:rPr lang="it-IT" sz="2400" b="1" dirty="0"/>
              <a:t> </a:t>
            </a:r>
            <a:r>
              <a:rPr lang="it-IT" sz="2400" dirty="0"/>
              <a:t>4 </a:t>
            </a:r>
            <a:r>
              <a:rPr lang="it-IT" sz="2400" dirty="0" err="1"/>
              <a:t>du</a:t>
            </a:r>
            <a:r>
              <a:rPr lang="it-IT" sz="2400" dirty="0"/>
              <a:t> </a:t>
            </a:r>
            <a:r>
              <a:rPr lang="it-IT" sz="2400" dirty="0" err="1"/>
              <a:t>décret</a:t>
            </a:r>
            <a:r>
              <a:rPr lang="it-IT" sz="2400" dirty="0"/>
              <a:t> n° 2020‐1310 </a:t>
            </a:r>
            <a:r>
              <a:rPr lang="it-IT" sz="2400" b="1" dirty="0" err="1"/>
              <a:t>du</a:t>
            </a:r>
            <a:r>
              <a:rPr lang="it-IT" sz="2400" b="1" dirty="0"/>
              <a:t> 29 </a:t>
            </a:r>
            <a:r>
              <a:rPr lang="it-IT" sz="2400" b="1" dirty="0" err="1"/>
              <a:t>du</a:t>
            </a:r>
            <a:r>
              <a:rPr lang="it-IT" sz="2400" b="1" dirty="0"/>
              <a:t> </a:t>
            </a:r>
            <a:r>
              <a:rPr lang="it-IT" sz="2400" b="1" dirty="0" err="1"/>
              <a:t>meis</a:t>
            </a:r>
            <a:r>
              <a:rPr lang="it-IT" sz="2400" b="1" dirty="0"/>
              <a:t> d’</a:t>
            </a:r>
            <a:r>
              <a:rPr lang="it-IT" sz="2400" b="1" dirty="0" err="1"/>
              <a:t>octobe</a:t>
            </a:r>
            <a:r>
              <a:rPr lang="it-IT" sz="2400" b="1" dirty="0"/>
              <a:t> </a:t>
            </a:r>
            <a:r>
              <a:rPr lang="it-IT" sz="2400" b="1" dirty="0" err="1"/>
              <a:t>eud</a:t>
            </a:r>
            <a:r>
              <a:rPr lang="it-IT" sz="2400" b="1" dirty="0"/>
              <a:t>/dé l’</a:t>
            </a:r>
            <a:r>
              <a:rPr lang="it-IT" sz="2400" b="1" dirty="0" err="1"/>
              <a:t>aun</a:t>
            </a:r>
            <a:r>
              <a:rPr lang="it-IT" sz="2400" b="1" dirty="0"/>
              <a:t> 2020 qui </a:t>
            </a:r>
            <a:r>
              <a:rPr lang="it-IT" sz="2400" b="1" dirty="0" err="1"/>
              <a:t>prêche</a:t>
            </a:r>
            <a:r>
              <a:rPr lang="it-IT" sz="2400" b="1" dirty="0"/>
              <a:t>/</a:t>
            </a:r>
            <a:r>
              <a:rPr lang="it-IT" sz="2400" b="1" dirty="0" err="1"/>
              <a:t>caôse</a:t>
            </a:r>
            <a:r>
              <a:rPr lang="it-IT" sz="2400" b="1" dirty="0"/>
              <a:t> </a:t>
            </a:r>
            <a:r>
              <a:rPr lang="it-IT" sz="2400" b="1" dirty="0" err="1"/>
              <a:t>des</a:t>
            </a:r>
            <a:r>
              <a:rPr lang="it-IT" sz="2400" b="1" dirty="0"/>
              <a:t> </a:t>
            </a:r>
            <a:r>
              <a:rPr lang="it-IT" sz="2400" b="1" dirty="0" err="1"/>
              <a:t>méseures</a:t>
            </a:r>
            <a:r>
              <a:rPr lang="it-IT" sz="2400" b="1" dirty="0"/>
              <a:t> à </a:t>
            </a:r>
            <a:r>
              <a:rPr lang="it-IT" sz="2400" b="1" dirty="0" err="1"/>
              <a:t>suure</a:t>
            </a:r>
            <a:r>
              <a:rPr lang="it-IT" sz="2400" b="1" dirty="0"/>
              <a:t> </a:t>
            </a:r>
            <a:r>
              <a:rPr lang="it-IT" sz="2400" b="1" dirty="0" err="1"/>
              <a:t>pouo</a:t>
            </a:r>
            <a:r>
              <a:rPr lang="it-IT" sz="2400" b="1" dirty="0"/>
              <a:t>(</a:t>
            </a:r>
            <a:r>
              <a:rPr lang="it-IT" sz="2400" b="1" dirty="0" err="1"/>
              <a:t>r</a:t>
            </a:r>
            <a:r>
              <a:rPr lang="it-IT" sz="2400" b="1" dirty="0"/>
              <a:t>) </a:t>
            </a:r>
            <a:r>
              <a:rPr lang="it-IT" sz="2400" b="1" dirty="0" err="1"/>
              <a:t>noute</a:t>
            </a:r>
            <a:r>
              <a:rPr lang="it-IT" sz="2400" b="1" dirty="0"/>
              <a:t> </a:t>
            </a:r>
            <a:r>
              <a:rPr lang="it-IT" sz="2400" b="1" dirty="0" err="1"/>
              <a:t>portement</a:t>
            </a:r>
            <a:r>
              <a:rPr lang="it-IT" sz="2400" b="1" dirty="0"/>
              <a:t> dé </a:t>
            </a:r>
            <a:r>
              <a:rPr lang="it-IT" sz="2400" b="1" dirty="0" err="1"/>
              <a:t>devaunt</a:t>
            </a:r>
            <a:r>
              <a:rPr lang="it-IT" sz="2400" b="1" dirty="0"/>
              <a:t> l’</a:t>
            </a:r>
            <a:r>
              <a:rPr lang="it-IT" sz="2400" b="1" dirty="0" err="1"/>
              <a:t>mâovais</a:t>
            </a:r>
            <a:r>
              <a:rPr lang="it-IT" sz="2400" b="1" dirty="0"/>
              <a:t> air </a:t>
            </a:r>
            <a:r>
              <a:rPr lang="it-IT" sz="2400" b="1" dirty="0" err="1"/>
              <a:t>eud</a:t>
            </a:r>
            <a:r>
              <a:rPr lang="it-IT" sz="2400" b="1" dirty="0"/>
              <a:t>/dé </a:t>
            </a:r>
            <a:r>
              <a:rPr lang="it-IT" sz="2400" b="1" dirty="0" err="1"/>
              <a:t>covid</a:t>
            </a:r>
            <a:r>
              <a:rPr lang="it-IT" sz="2400" b="1" dirty="0"/>
              <a:t> 19. </a:t>
            </a:r>
            <a:r>
              <a:rPr lang="it-IT" sz="2400" dirty="0"/>
              <a:t>En </a:t>
            </a:r>
            <a:r>
              <a:rPr lang="it-IT" sz="2400" dirty="0" err="1"/>
              <a:t>application</a:t>
            </a:r>
            <a:r>
              <a:rPr lang="it-IT" sz="2400" dirty="0"/>
              <a:t> </a:t>
            </a:r>
            <a:r>
              <a:rPr lang="it-IT" sz="2400" dirty="0" err="1"/>
              <a:t>du</a:t>
            </a:r>
            <a:r>
              <a:rPr lang="it-IT" sz="2400" dirty="0"/>
              <a:t> </a:t>
            </a:r>
            <a:r>
              <a:rPr lang="it-IT" sz="2400" dirty="0" err="1"/>
              <a:t>décret</a:t>
            </a:r>
            <a:r>
              <a:rPr lang="it-IT" sz="2400" dirty="0"/>
              <a:t> n°2020-1310 </a:t>
            </a:r>
            <a:r>
              <a:rPr lang="it-IT" sz="2400" dirty="0" err="1"/>
              <a:t>du</a:t>
            </a:r>
            <a:r>
              <a:rPr lang="it-IT" sz="2400" dirty="0"/>
              <a:t> 29 </a:t>
            </a:r>
            <a:r>
              <a:rPr lang="it-IT" sz="2400" dirty="0" err="1"/>
              <a:t>octobre</a:t>
            </a:r>
            <a:r>
              <a:rPr lang="it-IT" sz="2400" dirty="0"/>
              <a:t> 2020 </a:t>
            </a:r>
            <a:r>
              <a:rPr lang="it-IT" sz="2400" dirty="0" err="1"/>
              <a:t>prescrivant</a:t>
            </a:r>
            <a:r>
              <a:rPr lang="it-IT" sz="2400" dirty="0"/>
              <a:t> </a:t>
            </a:r>
            <a:r>
              <a:rPr lang="it-IT" sz="2400" dirty="0" err="1"/>
              <a:t>les</a:t>
            </a:r>
            <a:r>
              <a:rPr lang="it-IT" sz="2400" dirty="0"/>
              <a:t> </a:t>
            </a:r>
            <a:r>
              <a:rPr lang="it-IT" sz="2400" dirty="0" err="1"/>
              <a:t>mesures</a:t>
            </a:r>
            <a:r>
              <a:rPr lang="it-IT" sz="2400" dirty="0"/>
              <a:t> </a:t>
            </a:r>
            <a:r>
              <a:rPr lang="it-IT" sz="2400" dirty="0" err="1"/>
              <a:t>générales</a:t>
            </a:r>
            <a:r>
              <a:rPr lang="it-IT" sz="2400" dirty="0"/>
              <a:t> </a:t>
            </a:r>
            <a:r>
              <a:rPr lang="it-IT" sz="2400" dirty="0" err="1"/>
              <a:t>nécessaires</a:t>
            </a:r>
            <a:r>
              <a:rPr lang="it-IT" sz="2400" dirty="0"/>
              <a:t> pour </a:t>
            </a:r>
            <a:r>
              <a:rPr lang="it-IT" sz="2400" dirty="0" err="1"/>
              <a:t>faire</a:t>
            </a:r>
            <a:r>
              <a:rPr lang="it-IT" sz="2400" dirty="0"/>
              <a:t> face à l'</a:t>
            </a:r>
            <a:r>
              <a:rPr lang="it-IT" sz="2400" dirty="0" err="1"/>
              <a:t>épidémie</a:t>
            </a:r>
            <a:r>
              <a:rPr lang="it-IT" sz="2400" dirty="0"/>
              <a:t> de Covid19 </a:t>
            </a:r>
            <a:r>
              <a:rPr lang="it-IT" sz="2400" dirty="0" err="1"/>
              <a:t>dans</a:t>
            </a:r>
            <a:r>
              <a:rPr lang="it-IT" sz="2400" dirty="0"/>
              <a:t> le </a:t>
            </a:r>
            <a:r>
              <a:rPr lang="it-IT" sz="2400" dirty="0" err="1"/>
              <a:t>cadre</a:t>
            </a:r>
            <a:r>
              <a:rPr lang="it-IT" sz="2400" dirty="0"/>
              <a:t> de l'</a:t>
            </a:r>
            <a:r>
              <a:rPr lang="it-IT" sz="2400" dirty="0" err="1"/>
              <a:t>état</a:t>
            </a:r>
            <a:r>
              <a:rPr lang="it-IT" sz="2400" dirty="0"/>
              <a:t> d'</a:t>
            </a:r>
            <a:r>
              <a:rPr lang="it-IT" sz="2400" dirty="0" err="1"/>
              <a:t>urgence</a:t>
            </a:r>
            <a:r>
              <a:rPr lang="it-IT" sz="2400" dirty="0"/>
              <a:t> </a:t>
            </a:r>
            <a:r>
              <a:rPr lang="it-IT" sz="2400" dirty="0" err="1"/>
              <a:t>sanitaire</a:t>
            </a:r>
            <a:r>
              <a:rPr lang="it-IT" sz="2400" dirty="0"/>
              <a:t>. (1) </a:t>
            </a:r>
          </a:p>
          <a:p>
            <a:r>
              <a:rPr lang="it-IT" sz="2400" b="1" dirty="0"/>
              <a:t>Mei </a:t>
            </a:r>
            <a:r>
              <a:rPr lang="it-IT" sz="2400" b="1" dirty="0" err="1"/>
              <a:t>ségnaunt</a:t>
            </a:r>
            <a:r>
              <a:rPr lang="it-IT" sz="2400" b="1" dirty="0"/>
              <a:t> lo</a:t>
            </a:r>
            <a:r>
              <a:rPr lang="it-IT" sz="2400" dirty="0"/>
              <a:t>/ Je </a:t>
            </a:r>
            <a:r>
              <a:rPr lang="it-IT" sz="2400" dirty="0" err="1"/>
              <a:t>soussigne</a:t>
            </a:r>
            <a:r>
              <a:rPr lang="it-IT" sz="2400" dirty="0"/>
              <a:t>́(e), </a:t>
            </a:r>
            <a:r>
              <a:rPr lang="it-IT" sz="2400" dirty="0" err="1"/>
              <a:t>Mme</a:t>
            </a:r>
            <a:r>
              <a:rPr lang="it-IT" sz="2400" dirty="0"/>
              <a:t>/M. / </a:t>
            </a:r>
          </a:p>
          <a:p>
            <a:r>
              <a:rPr lang="it-IT" sz="2400" b="1" dirty="0" err="1"/>
              <a:t>Naqui</a:t>
            </a:r>
            <a:r>
              <a:rPr lang="it-IT" sz="2400" b="1" dirty="0"/>
              <a:t> </a:t>
            </a:r>
            <a:r>
              <a:rPr lang="it-IT" sz="2400" b="1" dirty="0" err="1"/>
              <a:t>eul</a:t>
            </a:r>
            <a:r>
              <a:rPr lang="it-IT" sz="2400" b="1" dirty="0"/>
              <a:t>/lé </a:t>
            </a:r>
            <a:r>
              <a:rPr lang="it-IT" sz="2400" dirty="0"/>
              <a:t>/ Né(e) le à </a:t>
            </a:r>
          </a:p>
          <a:p>
            <a:r>
              <a:rPr lang="it-IT" sz="2400" b="1" dirty="0" err="1"/>
              <a:t>Restaunt</a:t>
            </a:r>
            <a:r>
              <a:rPr lang="it-IT" sz="2400" b="1" dirty="0"/>
              <a:t> à </a:t>
            </a:r>
            <a:r>
              <a:rPr lang="it-IT" sz="2400" dirty="0"/>
              <a:t>/ </a:t>
            </a:r>
            <a:r>
              <a:rPr lang="it-IT" sz="2400" dirty="0" err="1"/>
              <a:t>Demeurant</a:t>
            </a:r>
            <a:r>
              <a:rPr lang="it-IT" sz="2400" dirty="0"/>
              <a:t> à </a:t>
            </a:r>
          </a:p>
          <a:p>
            <a:endParaRPr lang="fr-CA" sz="2400" dirty="0"/>
          </a:p>
        </p:txBody>
      </p:sp>
    </p:spTree>
    <p:extLst>
      <p:ext uri="{BB962C8B-B14F-4D97-AF65-F5344CB8AC3E}">
        <p14:creationId xmlns:p14="http://schemas.microsoft.com/office/powerpoint/2010/main" val="3289349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Acertainement</a:t>
            </a:r>
            <a:r>
              <a:rPr lang="it-IT" sz="2800" dirty="0"/>
              <a:t> </a:t>
            </a:r>
            <a:r>
              <a:rPr lang="it-IT" sz="2800" dirty="0" err="1"/>
              <a:t>dérogatouère</a:t>
            </a:r>
            <a:r>
              <a:rPr lang="it-IT" sz="2800" dirty="0"/>
              <a:t> </a:t>
            </a:r>
            <a:r>
              <a:rPr lang="it-IT" sz="2800" dirty="0" err="1"/>
              <a:t>pouor</a:t>
            </a:r>
            <a:r>
              <a:rPr lang="it-IT" sz="2800" dirty="0"/>
              <a:t>/</a:t>
            </a:r>
            <a:r>
              <a:rPr lang="it-IT" sz="2800" dirty="0" err="1"/>
              <a:t>pouo</a:t>
            </a:r>
            <a:r>
              <a:rPr lang="it-IT" sz="2800" dirty="0"/>
              <a:t> se </a:t>
            </a:r>
            <a:r>
              <a:rPr lang="it-IT" sz="2800" dirty="0" err="1" smtClean="0"/>
              <a:t>déhalaer</a:t>
            </a:r>
            <a:endParaRPr lang="fr-CA" sz="2800" dirty="0"/>
          </a:p>
        </p:txBody>
      </p:sp>
      <p:sp>
        <p:nvSpPr>
          <p:cNvPr id="3" name="Segnaposto contenuto 2"/>
          <p:cNvSpPr>
            <a:spLocks noGrp="1"/>
          </p:cNvSpPr>
          <p:nvPr>
            <p:ph idx="1"/>
          </p:nvPr>
        </p:nvSpPr>
        <p:spPr/>
        <p:txBody>
          <a:bodyPr>
            <a:normAutofit/>
          </a:bodyPr>
          <a:lstStyle/>
          <a:p>
            <a:r>
              <a:rPr lang="fr-FR" sz="2400" b="1" dirty="0" smtClean="0"/>
              <a:t>[...] </a:t>
            </a:r>
            <a:r>
              <a:rPr lang="fr-FR" sz="2400" b="1" dirty="0" err="1" smtClean="0"/>
              <a:t>Féchounae</a:t>
            </a:r>
            <a:r>
              <a:rPr lang="fr-FR" sz="2400" b="1" dirty="0" smtClean="0"/>
              <a:t>́ </a:t>
            </a:r>
            <a:r>
              <a:rPr lang="fr-FR" sz="2400" b="1" dirty="0"/>
              <a:t>à </a:t>
            </a:r>
            <a:r>
              <a:rPr lang="fr-FR" sz="2400" dirty="0"/>
              <a:t>/ Fait à : . . . . . . . . . . . . . . . . . . . . . . . </a:t>
            </a:r>
            <a:r>
              <a:rPr lang="fr-FR" sz="2400" dirty="0" err="1"/>
              <a:t>eul</a:t>
            </a:r>
            <a:r>
              <a:rPr lang="fr-FR" sz="2400" dirty="0"/>
              <a:t>/lé / Le : . . . . . . . . . . . . . . . . . . . . à : . . . . . . . . . . . </a:t>
            </a:r>
            <a:r>
              <a:rPr lang="fr-FR" sz="2400" dirty="0" err="1"/>
              <a:t>heus</a:t>
            </a:r>
            <a:r>
              <a:rPr lang="fr-FR" sz="2400" dirty="0"/>
              <a:t> / heure </a:t>
            </a:r>
            <a:r>
              <a:rPr lang="fr-FR" sz="2400" dirty="0" err="1"/>
              <a:t>Annyi</a:t>
            </a:r>
            <a:r>
              <a:rPr lang="fr-FR" sz="2400" dirty="0"/>
              <a:t>/</a:t>
            </a:r>
            <a:r>
              <a:rPr lang="fr-FR" sz="2400" dirty="0" err="1"/>
              <a:t>annuit</a:t>
            </a:r>
            <a:r>
              <a:rPr lang="fr-FR" sz="2400" dirty="0"/>
              <a:t> </a:t>
            </a:r>
            <a:r>
              <a:rPr lang="fr-FR" sz="2400" b="1" dirty="0"/>
              <a:t>et </a:t>
            </a:r>
            <a:r>
              <a:rPr lang="fr-FR" sz="2400" b="1" dirty="0" err="1"/>
              <a:t>heus</a:t>
            </a:r>
            <a:r>
              <a:rPr lang="fr-FR" sz="2400" b="1" dirty="0"/>
              <a:t> du </a:t>
            </a:r>
            <a:r>
              <a:rPr lang="fr-FR" sz="2400" b="1" dirty="0" err="1"/>
              <a:t>coumenchement</a:t>
            </a:r>
            <a:r>
              <a:rPr lang="fr-FR" sz="2400" b="1" dirty="0"/>
              <a:t> de/</a:t>
            </a:r>
            <a:r>
              <a:rPr lang="fr-FR" sz="2400" b="1" dirty="0" err="1"/>
              <a:t>eud</a:t>
            </a:r>
            <a:r>
              <a:rPr lang="fr-FR" sz="2400" b="1" dirty="0"/>
              <a:t> </a:t>
            </a:r>
            <a:r>
              <a:rPr lang="fr-FR" sz="2400" b="1" dirty="0" err="1"/>
              <a:t>décachage</a:t>
            </a:r>
            <a:r>
              <a:rPr lang="fr-FR" sz="2400" b="1" dirty="0"/>
              <a:t>, à </a:t>
            </a:r>
            <a:r>
              <a:rPr lang="fr-FR" sz="2400" b="1" dirty="0" err="1"/>
              <a:t>merqui</a:t>
            </a:r>
            <a:r>
              <a:rPr lang="fr-FR" sz="2400" b="1" dirty="0"/>
              <a:t> à peine dé </a:t>
            </a:r>
            <a:r>
              <a:rPr lang="fr-FR" sz="2400" dirty="0"/>
              <a:t>Date et heure de </a:t>
            </a:r>
            <a:r>
              <a:rPr lang="fr-FR" sz="2400" dirty="0" err="1"/>
              <a:t>début</a:t>
            </a:r>
            <a:r>
              <a:rPr lang="fr-FR" sz="2400" dirty="0"/>
              <a:t> de sortie à mentionner </a:t>
            </a:r>
            <a:r>
              <a:rPr lang="fr-FR" sz="2400" dirty="0" smtClean="0"/>
              <a:t>obligatoirement</a:t>
            </a:r>
            <a:r>
              <a:rPr lang="fr-FR" sz="2400" dirty="0"/>
              <a:t>)</a:t>
            </a:r>
            <a:br>
              <a:rPr lang="fr-FR" sz="2400" dirty="0"/>
            </a:br>
            <a:r>
              <a:rPr lang="fr-FR" sz="2400" b="1" dirty="0" err="1"/>
              <a:t>Sègne</a:t>
            </a:r>
            <a:r>
              <a:rPr lang="fr-FR" sz="2400" b="1" dirty="0"/>
              <a:t> </a:t>
            </a:r>
            <a:r>
              <a:rPr lang="fr-FR" sz="2400" dirty="0"/>
              <a:t>/ Signature . . . . . . . . . . . . . . . . . . . . . . . . . . . . . . . . . . . . . </a:t>
            </a:r>
          </a:p>
          <a:p>
            <a:endParaRPr lang="fr-CA" sz="2400" dirty="0"/>
          </a:p>
        </p:txBody>
      </p:sp>
    </p:spTree>
    <p:extLst>
      <p:ext uri="{BB962C8B-B14F-4D97-AF65-F5344CB8AC3E}">
        <p14:creationId xmlns:p14="http://schemas.microsoft.com/office/powerpoint/2010/main" val="2098218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smtClean="0"/>
              <a:t> Observations </a:t>
            </a:r>
            <a:r>
              <a:rPr lang="fr-CA" sz="2800" dirty="0"/>
              <a:t>hebdomadaires</a:t>
            </a:r>
            <a:br>
              <a:rPr lang="fr-CA" sz="2800" dirty="0"/>
            </a:br>
            <a:r>
              <a:rPr lang="fr-CA" sz="2800" dirty="0" smtClean="0"/>
              <a:t>suite 31 mars </a:t>
            </a:r>
            <a:r>
              <a:rPr lang="it-IT" sz="2800" b="1" dirty="0" smtClean="0"/>
              <a:t>Une </a:t>
            </a:r>
            <a:r>
              <a:rPr lang="it-IT" sz="2800" b="1" dirty="0" err="1"/>
              <a:t>question</a:t>
            </a:r>
            <a:r>
              <a:rPr lang="it-IT" sz="2800" b="1" dirty="0"/>
              <a:t> de </a:t>
            </a:r>
            <a:r>
              <a:rPr lang="it-IT" sz="2800" b="1" dirty="0" err="1"/>
              <a:t>discrimination</a:t>
            </a:r>
            <a:r>
              <a:rPr lang="it-IT" sz="2800" b="1" dirty="0"/>
              <a:t> ?</a:t>
            </a:r>
            <a:br>
              <a:rPr lang="it-IT" sz="2800" b="1" dirty="0"/>
            </a:br>
            <a:r>
              <a:rPr lang="it-IT" sz="2800" b="1" dirty="0" smtClean="0"/>
              <a:t> (</a:t>
            </a:r>
            <a:r>
              <a:rPr lang="fr-CA" sz="2800" dirty="0" smtClean="0"/>
              <a:t>17 </a:t>
            </a:r>
            <a:r>
              <a:rPr lang="fr-CA" sz="2800" dirty="0"/>
              <a:t>mars </a:t>
            </a:r>
            <a:r>
              <a:rPr lang="fr-CA" sz="2800" dirty="0" smtClean="0"/>
              <a:t>2021) </a:t>
            </a:r>
            <a:endParaRPr lang="fr-CA" sz="2800" dirty="0"/>
          </a:p>
        </p:txBody>
      </p:sp>
      <p:sp>
        <p:nvSpPr>
          <p:cNvPr id="3" name="Segnaposto contenuto 2"/>
          <p:cNvSpPr>
            <a:spLocks noGrp="1"/>
          </p:cNvSpPr>
          <p:nvPr>
            <p:ph idx="1"/>
          </p:nvPr>
        </p:nvSpPr>
        <p:spPr/>
        <p:txBody>
          <a:bodyPr>
            <a:normAutofit/>
          </a:bodyPr>
          <a:lstStyle/>
          <a:p>
            <a:r>
              <a:rPr lang="it-IT" sz="2400" b="1" dirty="0" err="1" smtClean="0"/>
              <a:t>Débats</a:t>
            </a:r>
            <a:r>
              <a:rPr lang="it-IT" sz="2400" b="1" dirty="0" smtClean="0"/>
              <a:t>, </a:t>
            </a:r>
            <a:r>
              <a:rPr lang="it-IT" sz="2400" b="1" dirty="0" err="1" smtClean="0"/>
              <a:t>polémiques</a:t>
            </a:r>
            <a:r>
              <a:rPr lang="it-IT" sz="2400" b="1" dirty="0" smtClean="0"/>
              <a:t> </a:t>
            </a:r>
            <a:r>
              <a:rPr lang="it-IT" sz="2400" b="1" dirty="0" err="1" smtClean="0"/>
              <a:t>autour</a:t>
            </a:r>
            <a:r>
              <a:rPr lang="it-IT" sz="2400" b="1" dirty="0" smtClean="0"/>
              <a:t> </a:t>
            </a:r>
            <a:r>
              <a:rPr lang="it-IT" sz="2400" b="1" dirty="0"/>
              <a:t>de </a:t>
            </a:r>
            <a:r>
              <a:rPr lang="it-IT" sz="2400" b="1" dirty="0" smtClean="0"/>
              <a:t>l'</a:t>
            </a:r>
            <a:r>
              <a:rPr lang="it-IT" sz="2400" b="1" dirty="0" err="1" smtClean="0"/>
              <a:t>Unef</a:t>
            </a:r>
            <a:r>
              <a:rPr lang="it-IT" sz="2400" b="1" dirty="0" smtClean="0"/>
              <a:t>*, </a:t>
            </a:r>
            <a:r>
              <a:rPr lang="it-IT" sz="2400" b="1" dirty="0"/>
              <a:t>dont la </a:t>
            </a:r>
            <a:r>
              <a:rPr lang="it-IT" sz="2400" b="1" dirty="0" err="1"/>
              <a:t>dissolution</a:t>
            </a:r>
            <a:r>
              <a:rPr lang="it-IT" sz="2400" b="1" dirty="0"/>
              <a:t> est </a:t>
            </a:r>
            <a:r>
              <a:rPr lang="it-IT" sz="2400" b="1" dirty="0" err="1"/>
              <a:t>demandée</a:t>
            </a:r>
            <a:r>
              <a:rPr lang="it-IT" sz="2400" b="1" dirty="0"/>
              <a:t> par </a:t>
            </a:r>
            <a:r>
              <a:rPr lang="it-IT" sz="2400" b="1" dirty="0" err="1"/>
              <a:t>plusieurs</a:t>
            </a:r>
            <a:r>
              <a:rPr lang="it-IT" sz="2400" b="1" dirty="0"/>
              <a:t> </a:t>
            </a:r>
            <a:r>
              <a:rPr lang="it-IT" sz="2400" b="1" dirty="0" err="1"/>
              <a:t>responsables</a:t>
            </a:r>
            <a:r>
              <a:rPr lang="it-IT" sz="2400" b="1" dirty="0"/>
              <a:t> </a:t>
            </a:r>
            <a:r>
              <a:rPr lang="it-IT" sz="2400" b="1" dirty="0" err="1" smtClean="0"/>
              <a:t>politiques</a:t>
            </a:r>
            <a:endParaRPr lang="it-IT" sz="2400" b="1" dirty="0" smtClean="0"/>
          </a:p>
          <a:p>
            <a:r>
              <a:rPr lang="it-IT" sz="2400" b="1" dirty="0" smtClean="0"/>
              <a:t> </a:t>
            </a:r>
            <a:endParaRPr lang="it-IT" sz="2400" b="1" dirty="0"/>
          </a:p>
          <a:p>
            <a:r>
              <a:rPr lang="it-IT" sz="2400" dirty="0"/>
              <a:t>Le </a:t>
            </a:r>
            <a:r>
              <a:rPr lang="it-IT" sz="2400" dirty="0" err="1"/>
              <a:t>syndicat</a:t>
            </a:r>
            <a:r>
              <a:rPr lang="it-IT" sz="2400" dirty="0"/>
              <a:t> </a:t>
            </a:r>
            <a:r>
              <a:rPr lang="it-IT" sz="2400" dirty="0" err="1"/>
              <a:t>étudiant</a:t>
            </a:r>
            <a:r>
              <a:rPr lang="it-IT" sz="2400" dirty="0"/>
              <a:t> de gauche est </a:t>
            </a:r>
            <a:r>
              <a:rPr lang="it-IT" sz="2400" dirty="0" err="1"/>
              <a:t>accusé</a:t>
            </a:r>
            <a:r>
              <a:rPr lang="it-IT" sz="2400" dirty="0"/>
              <a:t> de </a:t>
            </a:r>
            <a:r>
              <a:rPr lang="it-IT" sz="2400" dirty="0" err="1"/>
              <a:t>porter</a:t>
            </a:r>
            <a:r>
              <a:rPr lang="it-IT" sz="2400" dirty="0"/>
              <a:t> </a:t>
            </a:r>
            <a:r>
              <a:rPr lang="it-IT" sz="2400" dirty="0" err="1"/>
              <a:t>atteinte</a:t>
            </a:r>
            <a:r>
              <a:rPr lang="it-IT" sz="2400" dirty="0"/>
              <a:t> </a:t>
            </a:r>
            <a:r>
              <a:rPr lang="it-IT" sz="2400" dirty="0" err="1"/>
              <a:t>aux</a:t>
            </a:r>
            <a:r>
              <a:rPr lang="it-IT" sz="2400" dirty="0"/>
              <a:t> </a:t>
            </a:r>
            <a:r>
              <a:rPr lang="it-IT" sz="2400" b="1" dirty="0"/>
              <a:t>"</a:t>
            </a:r>
            <a:r>
              <a:rPr lang="it-IT" sz="2400" b="1" dirty="0" err="1"/>
              <a:t>principes</a:t>
            </a:r>
            <a:r>
              <a:rPr lang="it-IT" sz="2400" b="1" dirty="0"/>
              <a:t> </a:t>
            </a:r>
            <a:r>
              <a:rPr lang="it-IT" sz="2400" b="1" dirty="0" err="1"/>
              <a:t>républicains</a:t>
            </a:r>
            <a:r>
              <a:rPr lang="it-IT" sz="2400" b="1" dirty="0"/>
              <a:t>" </a:t>
            </a:r>
            <a:r>
              <a:rPr lang="it-IT" sz="2400" dirty="0"/>
              <a:t>pour </a:t>
            </a:r>
            <a:r>
              <a:rPr lang="it-IT" sz="2400" dirty="0" err="1"/>
              <a:t>avoir</a:t>
            </a:r>
            <a:r>
              <a:rPr lang="it-IT" sz="2400" dirty="0"/>
              <a:t> </a:t>
            </a:r>
            <a:r>
              <a:rPr lang="it-IT" sz="2400" dirty="0" err="1"/>
              <a:t>organisé</a:t>
            </a:r>
            <a:r>
              <a:rPr lang="it-IT" sz="2400" dirty="0"/>
              <a:t> </a:t>
            </a:r>
            <a:r>
              <a:rPr lang="it-IT" sz="2400" dirty="0" err="1"/>
              <a:t>des</a:t>
            </a:r>
            <a:r>
              <a:rPr lang="it-IT" sz="2400" dirty="0"/>
              <a:t> </a:t>
            </a:r>
            <a:r>
              <a:rPr lang="it-IT" sz="2400" b="1" dirty="0" err="1"/>
              <a:t>réunions</a:t>
            </a:r>
            <a:r>
              <a:rPr lang="it-IT" sz="2400" b="1" dirty="0"/>
              <a:t> non </a:t>
            </a:r>
            <a:r>
              <a:rPr lang="it-IT" sz="2400" b="1" dirty="0" err="1"/>
              <a:t>mixtes</a:t>
            </a:r>
            <a:r>
              <a:rPr lang="it-IT" sz="2400" dirty="0"/>
              <a:t>, </a:t>
            </a:r>
            <a:r>
              <a:rPr lang="it-IT" sz="2400" dirty="0" err="1"/>
              <a:t>notamment</a:t>
            </a:r>
            <a:r>
              <a:rPr lang="it-IT" sz="2400" dirty="0"/>
              <a:t> </a:t>
            </a:r>
            <a:r>
              <a:rPr lang="it-IT" sz="2400" b="1" dirty="0" err="1"/>
              <a:t>interdites</a:t>
            </a:r>
            <a:r>
              <a:rPr lang="it-IT" sz="2400" b="1" dirty="0"/>
              <a:t> </a:t>
            </a:r>
            <a:r>
              <a:rPr lang="it-IT" sz="2400" b="1" dirty="0" err="1"/>
              <a:t>aux</a:t>
            </a:r>
            <a:r>
              <a:rPr lang="it-IT" sz="2400" b="1" dirty="0"/>
              <a:t> </a:t>
            </a:r>
            <a:r>
              <a:rPr lang="it-IT" sz="2400" b="1" dirty="0" err="1"/>
              <a:t>étudiants</a:t>
            </a:r>
            <a:r>
              <a:rPr lang="it-IT" sz="2400" b="1" dirty="0"/>
              <a:t> </a:t>
            </a:r>
            <a:r>
              <a:rPr lang="it-IT" sz="2400" b="1" dirty="0" err="1"/>
              <a:t>blancs</a:t>
            </a:r>
            <a:r>
              <a:rPr lang="it-IT" sz="2400" b="1" dirty="0"/>
              <a:t>.</a:t>
            </a:r>
          </a:p>
          <a:p>
            <a:r>
              <a:rPr lang="it-IT" sz="2400" i="1" dirty="0" smtClean="0"/>
              <a:t>France Info </a:t>
            </a:r>
            <a:r>
              <a:rPr lang="it-IT" sz="2400" dirty="0" smtClean="0"/>
              <a:t>23 </a:t>
            </a:r>
            <a:r>
              <a:rPr lang="it-IT" sz="2400" dirty="0" err="1" smtClean="0"/>
              <a:t>mars</a:t>
            </a:r>
            <a:r>
              <a:rPr lang="it-IT" sz="2400" dirty="0" smtClean="0"/>
              <a:t> 2021</a:t>
            </a:r>
          </a:p>
          <a:p>
            <a:endParaRPr lang="it-IT" sz="2400" dirty="0"/>
          </a:p>
          <a:p>
            <a:r>
              <a:rPr lang="fr-CA" sz="2400" dirty="0"/>
              <a:t>*</a:t>
            </a:r>
            <a:r>
              <a:rPr lang="fr-CA" sz="2400" dirty="0" err="1"/>
              <a:t>L’Unef</a:t>
            </a:r>
            <a:r>
              <a:rPr lang="fr-CA" sz="2400" dirty="0"/>
              <a:t> est une organisation étudiante représentative fondée en 1907. Elle est actuellement présente dans la quasi-totalité des universités de France.</a:t>
            </a:r>
          </a:p>
          <a:p>
            <a:endParaRPr lang="it-IT" sz="2400" dirty="0" smtClean="0"/>
          </a:p>
          <a:p>
            <a:endParaRPr lang="it-IT" sz="2400" b="1" dirty="0"/>
          </a:p>
          <a:p>
            <a:pPr algn="just"/>
            <a:endParaRPr lang="it-IT" sz="2400" dirty="0"/>
          </a:p>
          <a:p>
            <a:endParaRPr lang="fr-CA" sz="2400" dirty="0"/>
          </a:p>
        </p:txBody>
      </p:sp>
    </p:spTree>
    <p:extLst>
      <p:ext uri="{BB962C8B-B14F-4D97-AF65-F5344CB8AC3E}">
        <p14:creationId xmlns:p14="http://schemas.microsoft.com/office/powerpoint/2010/main" val="1682793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smtClean="0"/>
              <a:t/>
            </a:r>
            <a:br>
              <a:rPr lang="it-IT" sz="2800" dirty="0" smtClean="0"/>
            </a:br>
            <a:r>
              <a:rPr lang="it-IT" sz="2800" dirty="0" smtClean="0"/>
              <a:t>Tribune </a:t>
            </a:r>
            <a:br>
              <a:rPr lang="it-IT" sz="2800" dirty="0" smtClean="0"/>
            </a:br>
            <a:r>
              <a:rPr lang="it-IT" sz="2800" i="1" dirty="0"/>
              <a:t>Le Monde </a:t>
            </a:r>
            <a:r>
              <a:rPr lang="it-IT" sz="2800" dirty="0"/>
              <a:t>22 </a:t>
            </a:r>
            <a:r>
              <a:rPr lang="it-IT" sz="2800" dirty="0" err="1"/>
              <a:t>mars</a:t>
            </a:r>
            <a:r>
              <a:rPr lang="it-IT" sz="2800" dirty="0"/>
              <a:t> </a:t>
            </a:r>
            <a:r>
              <a:rPr lang="it-IT" sz="2800" dirty="0" smtClean="0"/>
              <a:t>202</a:t>
            </a:r>
            <a:br>
              <a:rPr lang="it-IT" sz="2800" dirty="0" smtClean="0"/>
            </a:br>
            <a:r>
              <a:rPr lang="it-IT" sz="2800" dirty="0" err="1" smtClean="0"/>
              <a:t>déjà</a:t>
            </a:r>
            <a:r>
              <a:rPr lang="it-IT" sz="2800" dirty="0" smtClean="0"/>
              <a:t> </a:t>
            </a:r>
            <a:r>
              <a:rPr lang="it-IT" sz="2800" dirty="0" err="1" smtClean="0"/>
              <a:t>lu</a:t>
            </a:r>
            <a:r>
              <a:rPr lang="it-IT" sz="2800" dirty="0"/>
              <a:t/>
            </a:r>
            <a:br>
              <a:rPr lang="it-IT" sz="2800" dirty="0"/>
            </a:br>
            <a:r>
              <a:rPr lang="it-IT" sz="2800" dirty="0"/>
              <a:t/>
            </a:r>
            <a:br>
              <a:rPr lang="it-IT" sz="2800" dirty="0"/>
            </a:br>
            <a:endParaRPr lang="fr-CA" sz="2800" dirty="0"/>
          </a:p>
        </p:txBody>
      </p:sp>
      <p:sp>
        <p:nvSpPr>
          <p:cNvPr id="3" name="Segnaposto contenuto 2"/>
          <p:cNvSpPr>
            <a:spLocks noGrp="1"/>
          </p:cNvSpPr>
          <p:nvPr>
            <p:ph idx="1"/>
          </p:nvPr>
        </p:nvSpPr>
        <p:spPr/>
        <p:txBody>
          <a:bodyPr>
            <a:normAutofit fontScale="92500" lnSpcReduction="20000"/>
          </a:bodyPr>
          <a:lstStyle/>
          <a:p>
            <a:r>
              <a:rPr lang="it-IT" sz="2400" b="1" dirty="0"/>
              <a:t>« Non à la </a:t>
            </a:r>
            <a:r>
              <a:rPr lang="it-IT" sz="2400" b="1" dirty="0" err="1"/>
              <a:t>dissolution</a:t>
            </a:r>
            <a:r>
              <a:rPr lang="it-IT" sz="2400" b="1" dirty="0"/>
              <a:t> de l’UNEF »</a:t>
            </a:r>
          </a:p>
          <a:p>
            <a:r>
              <a:rPr lang="it-IT" sz="2400" dirty="0"/>
              <a:t>Tribune </a:t>
            </a:r>
          </a:p>
          <a:p>
            <a:pPr algn="just"/>
            <a:r>
              <a:rPr lang="it-IT" sz="2400" dirty="0"/>
              <a:t>Plus de 250 </a:t>
            </a:r>
            <a:r>
              <a:rPr lang="it-IT" sz="2400" dirty="0" err="1"/>
              <a:t>anciens</a:t>
            </a:r>
            <a:r>
              <a:rPr lang="it-IT" sz="2400" dirty="0"/>
              <a:t> </a:t>
            </a:r>
            <a:r>
              <a:rPr lang="it-IT" sz="2400" dirty="0" err="1"/>
              <a:t>dirigeants</a:t>
            </a:r>
            <a:r>
              <a:rPr lang="it-IT" sz="2400" dirty="0"/>
              <a:t> de </a:t>
            </a:r>
            <a:r>
              <a:rPr lang="it-IT" sz="2400" dirty="0" err="1"/>
              <a:t>toutes</a:t>
            </a:r>
            <a:r>
              <a:rPr lang="it-IT" sz="2400" dirty="0"/>
              <a:t> </a:t>
            </a:r>
            <a:r>
              <a:rPr lang="it-IT" sz="2400" dirty="0" err="1"/>
              <a:t>tendances</a:t>
            </a:r>
            <a:r>
              <a:rPr lang="it-IT" sz="2400" dirty="0"/>
              <a:t> </a:t>
            </a:r>
            <a:r>
              <a:rPr lang="it-IT" sz="2400" dirty="0" err="1"/>
              <a:t>du</a:t>
            </a:r>
            <a:r>
              <a:rPr lang="it-IT" sz="2400" dirty="0"/>
              <a:t> </a:t>
            </a:r>
            <a:r>
              <a:rPr lang="it-IT" sz="2400" dirty="0" err="1"/>
              <a:t>syndicat</a:t>
            </a:r>
            <a:r>
              <a:rPr lang="it-IT" sz="2400" dirty="0"/>
              <a:t> </a:t>
            </a:r>
            <a:r>
              <a:rPr lang="it-IT" sz="2400" dirty="0" err="1"/>
              <a:t>étudiant</a:t>
            </a:r>
            <a:r>
              <a:rPr lang="it-IT" sz="2400" dirty="0"/>
              <a:t> </a:t>
            </a:r>
            <a:r>
              <a:rPr lang="it-IT" sz="2400" dirty="0" err="1"/>
              <a:t>dénoncent</a:t>
            </a:r>
            <a:r>
              <a:rPr lang="it-IT" sz="2400" dirty="0"/>
              <a:t> </a:t>
            </a:r>
            <a:r>
              <a:rPr lang="it-IT" sz="2400" dirty="0" err="1"/>
              <a:t>les</a:t>
            </a:r>
            <a:r>
              <a:rPr lang="it-IT" sz="2400" dirty="0"/>
              <a:t> </a:t>
            </a:r>
            <a:r>
              <a:rPr lang="it-IT" sz="2400" dirty="0" err="1"/>
              <a:t>propos</a:t>
            </a:r>
            <a:r>
              <a:rPr lang="it-IT" sz="2400" dirty="0"/>
              <a:t> de Jean-Michel </a:t>
            </a:r>
            <a:r>
              <a:rPr lang="it-IT" sz="2400" dirty="0" err="1"/>
              <a:t>Blanquer</a:t>
            </a:r>
            <a:r>
              <a:rPr lang="it-IT" sz="2400" dirty="0"/>
              <a:t> </a:t>
            </a:r>
            <a:r>
              <a:rPr lang="it-IT" sz="2400" dirty="0" err="1"/>
              <a:t>sur</a:t>
            </a:r>
            <a:r>
              <a:rPr lang="it-IT" sz="2400" dirty="0"/>
              <a:t> une </a:t>
            </a:r>
            <a:r>
              <a:rPr lang="it-IT" sz="2400" b="1" dirty="0" err="1"/>
              <a:t>prétendue</a:t>
            </a:r>
            <a:r>
              <a:rPr lang="it-IT" sz="2400" b="1" dirty="0"/>
              <a:t> </a:t>
            </a:r>
            <a:r>
              <a:rPr lang="it-IT" sz="2400" b="1" dirty="0" err="1"/>
              <a:t>dérive</a:t>
            </a:r>
            <a:r>
              <a:rPr lang="it-IT" sz="2400" b="1" dirty="0"/>
              <a:t> fasciste</a:t>
            </a:r>
            <a:r>
              <a:rPr lang="it-IT" sz="2400" dirty="0"/>
              <a:t> de l’</a:t>
            </a:r>
            <a:r>
              <a:rPr lang="it-IT" sz="2400" dirty="0" err="1"/>
              <a:t>organisation</a:t>
            </a:r>
            <a:r>
              <a:rPr lang="it-IT" sz="2400" dirty="0"/>
              <a:t>, et </a:t>
            </a:r>
            <a:r>
              <a:rPr lang="it-IT" sz="2400" dirty="0" err="1"/>
              <a:t>les</a:t>
            </a:r>
            <a:r>
              <a:rPr lang="it-IT" sz="2400" dirty="0"/>
              <a:t> </a:t>
            </a:r>
            <a:r>
              <a:rPr lang="it-IT" sz="2400" dirty="0" err="1"/>
              <a:t>appels</a:t>
            </a:r>
            <a:r>
              <a:rPr lang="it-IT" sz="2400" dirty="0"/>
              <a:t> de </a:t>
            </a:r>
            <a:r>
              <a:rPr lang="it-IT" sz="2400" dirty="0" err="1"/>
              <a:t>certains</a:t>
            </a:r>
            <a:r>
              <a:rPr lang="it-IT" sz="2400" dirty="0"/>
              <a:t> </a:t>
            </a:r>
            <a:r>
              <a:rPr lang="it-IT" sz="2400" dirty="0" err="1"/>
              <a:t>députés</a:t>
            </a:r>
            <a:r>
              <a:rPr lang="it-IT" sz="2400" dirty="0"/>
              <a:t> à sa </a:t>
            </a:r>
            <a:r>
              <a:rPr lang="it-IT" sz="2400" dirty="0" err="1"/>
              <a:t>dissolution</a:t>
            </a:r>
            <a:r>
              <a:rPr lang="it-IT" sz="2400" dirty="0" smtClean="0"/>
              <a:t>.</a:t>
            </a:r>
          </a:p>
          <a:p>
            <a:r>
              <a:rPr lang="it-IT" sz="2400" dirty="0"/>
              <a:t>Il y a </a:t>
            </a:r>
            <a:r>
              <a:rPr lang="it-IT" sz="2400" dirty="0" err="1"/>
              <a:t>quelques</a:t>
            </a:r>
            <a:r>
              <a:rPr lang="it-IT" sz="2400" dirty="0"/>
              <a:t> </a:t>
            </a:r>
            <a:r>
              <a:rPr lang="it-IT" sz="2400" dirty="0" err="1"/>
              <a:t>jours</a:t>
            </a:r>
            <a:r>
              <a:rPr lang="it-IT" sz="2400" dirty="0"/>
              <a:t>, </a:t>
            </a:r>
            <a:r>
              <a:rPr lang="it-IT" sz="2400" dirty="0" err="1"/>
              <a:t>des</a:t>
            </a:r>
            <a:r>
              <a:rPr lang="it-IT" sz="2400" dirty="0"/>
              <a:t> </a:t>
            </a:r>
            <a:r>
              <a:rPr lang="it-IT" sz="2400" dirty="0" err="1"/>
              <a:t>parlementaires</a:t>
            </a:r>
            <a:r>
              <a:rPr lang="it-IT" sz="2400" dirty="0"/>
              <a:t> de </a:t>
            </a:r>
            <a:r>
              <a:rPr lang="it-IT" sz="2400" dirty="0" err="1"/>
              <a:t>droite</a:t>
            </a:r>
            <a:r>
              <a:rPr lang="it-IT" sz="2400" dirty="0"/>
              <a:t> </a:t>
            </a:r>
            <a:r>
              <a:rPr lang="it-IT" sz="2400" dirty="0" err="1"/>
              <a:t>demandaient</a:t>
            </a:r>
            <a:r>
              <a:rPr lang="it-IT" sz="2400" dirty="0"/>
              <a:t> la </a:t>
            </a:r>
            <a:r>
              <a:rPr lang="it-IT" sz="2400" dirty="0" err="1"/>
              <a:t>dissolution</a:t>
            </a:r>
            <a:r>
              <a:rPr lang="it-IT" sz="2400" dirty="0"/>
              <a:t> de l’UNEF </a:t>
            </a:r>
            <a:r>
              <a:rPr lang="it-IT" sz="2400" i="1" dirty="0"/>
              <a:t>[Union </a:t>
            </a:r>
            <a:r>
              <a:rPr lang="it-IT" sz="2400" i="1" dirty="0" err="1"/>
              <a:t>nationale</a:t>
            </a:r>
            <a:r>
              <a:rPr lang="it-IT" sz="2400" i="1" dirty="0"/>
              <a:t> </a:t>
            </a:r>
            <a:r>
              <a:rPr lang="it-IT" sz="2400" i="1" dirty="0" err="1"/>
              <a:t>des</a:t>
            </a:r>
            <a:r>
              <a:rPr lang="it-IT" sz="2400" i="1" dirty="0"/>
              <a:t> ­</a:t>
            </a:r>
            <a:r>
              <a:rPr lang="it-IT" sz="2400" i="1" dirty="0" err="1"/>
              <a:t>étudiants</a:t>
            </a:r>
            <a:r>
              <a:rPr lang="it-IT" sz="2400" i="1" dirty="0"/>
              <a:t> de France]</a:t>
            </a:r>
            <a:r>
              <a:rPr lang="it-IT" sz="2400" dirty="0"/>
              <a:t>. </a:t>
            </a:r>
            <a:r>
              <a:rPr lang="it-IT" sz="2400" dirty="0" err="1"/>
              <a:t>Désormais</a:t>
            </a:r>
            <a:r>
              <a:rPr lang="it-IT" sz="2400" dirty="0"/>
              <a:t>, c’est le ministre de l’éducation </a:t>
            </a:r>
            <a:r>
              <a:rPr lang="it-IT" sz="2400" dirty="0" err="1"/>
              <a:t>nationale</a:t>
            </a:r>
            <a:r>
              <a:rPr lang="it-IT" sz="2400" dirty="0"/>
              <a:t> qui </a:t>
            </a:r>
            <a:r>
              <a:rPr lang="it-IT" sz="2400" dirty="0" err="1"/>
              <a:t>parle</a:t>
            </a:r>
            <a:r>
              <a:rPr lang="it-IT" sz="2400" dirty="0"/>
              <a:t> de pente fasciste pour </a:t>
            </a:r>
            <a:r>
              <a:rPr lang="it-IT" sz="2400" dirty="0" err="1"/>
              <a:t>qualifier</a:t>
            </a:r>
            <a:r>
              <a:rPr lang="it-IT" sz="2400" dirty="0"/>
              <a:t> son </a:t>
            </a:r>
            <a:r>
              <a:rPr lang="it-IT" sz="2400" dirty="0" err="1"/>
              <a:t>activité</a:t>
            </a:r>
            <a:r>
              <a:rPr lang="it-IT" sz="2400" dirty="0"/>
              <a:t>.</a:t>
            </a:r>
          </a:p>
          <a:p>
            <a:r>
              <a:rPr lang="it-IT" sz="2400" b="1" dirty="0" err="1"/>
              <a:t>Quels</a:t>
            </a:r>
            <a:r>
              <a:rPr lang="it-IT" sz="2400" b="1" dirty="0"/>
              <a:t> </a:t>
            </a:r>
            <a:r>
              <a:rPr lang="it-IT" sz="2400" b="1" dirty="0" err="1"/>
              <a:t>seraient</a:t>
            </a:r>
            <a:r>
              <a:rPr lang="it-IT" sz="2400" b="1" dirty="0"/>
              <a:t> </a:t>
            </a:r>
            <a:r>
              <a:rPr lang="it-IT" sz="2400" b="1" dirty="0" err="1"/>
              <a:t>les</a:t>
            </a:r>
            <a:r>
              <a:rPr lang="it-IT" sz="2400" b="1" dirty="0"/>
              <a:t> </a:t>
            </a:r>
            <a:r>
              <a:rPr lang="it-IT" sz="2400" b="1" dirty="0" err="1"/>
              <a:t>actes</a:t>
            </a:r>
            <a:r>
              <a:rPr lang="it-IT" sz="2400" b="1" dirty="0"/>
              <a:t> </a:t>
            </a:r>
            <a:r>
              <a:rPr lang="it-IT" sz="2400" b="1" dirty="0" err="1"/>
              <a:t>justifiant</a:t>
            </a:r>
            <a:r>
              <a:rPr lang="it-IT" sz="2400" b="1" dirty="0"/>
              <a:t> </a:t>
            </a:r>
            <a:r>
              <a:rPr lang="it-IT" sz="2400" b="1" dirty="0" err="1"/>
              <a:t>ces</a:t>
            </a:r>
            <a:r>
              <a:rPr lang="it-IT" sz="2400" b="1" dirty="0"/>
              <a:t> </a:t>
            </a:r>
            <a:r>
              <a:rPr lang="it-IT" sz="2400" b="1" dirty="0" err="1"/>
              <a:t>attaques</a:t>
            </a:r>
            <a:r>
              <a:rPr lang="it-IT" sz="2400" dirty="0"/>
              <a:t> ? L’</a:t>
            </a:r>
            <a:r>
              <a:rPr lang="it-IT" sz="2400" dirty="0" err="1"/>
              <a:t>organisation</a:t>
            </a:r>
            <a:r>
              <a:rPr lang="it-IT" sz="2400" dirty="0"/>
              <a:t> de </a:t>
            </a:r>
            <a:r>
              <a:rPr lang="it-IT" sz="2400" b="1" dirty="0" err="1"/>
              <a:t>quelques</a:t>
            </a:r>
            <a:r>
              <a:rPr lang="it-IT" sz="2400" b="1" dirty="0"/>
              <a:t> </a:t>
            </a:r>
            <a:r>
              <a:rPr lang="it-IT" sz="2400" b="1" dirty="0" err="1"/>
              <a:t>groupes</a:t>
            </a:r>
            <a:r>
              <a:rPr lang="it-IT" sz="2400" b="1" dirty="0"/>
              <a:t> de parole non </a:t>
            </a:r>
            <a:r>
              <a:rPr lang="it-IT" sz="2400" b="1" dirty="0" err="1"/>
              <a:t>mixtes</a:t>
            </a:r>
            <a:r>
              <a:rPr lang="it-IT" sz="2400" dirty="0"/>
              <a:t> pour </a:t>
            </a:r>
            <a:r>
              <a:rPr lang="it-IT" sz="2400" dirty="0" err="1"/>
              <a:t>les</a:t>
            </a:r>
            <a:r>
              <a:rPr lang="it-IT" sz="2400" dirty="0"/>
              <a:t> </a:t>
            </a:r>
            <a:r>
              <a:rPr lang="it-IT" sz="2400" dirty="0" err="1"/>
              <a:t>étudiantes</a:t>
            </a:r>
            <a:r>
              <a:rPr lang="it-IT" sz="2400" dirty="0"/>
              <a:t> et </a:t>
            </a:r>
            <a:r>
              <a:rPr lang="it-IT" sz="2400" dirty="0" err="1"/>
              <a:t>étudiants</a:t>
            </a:r>
            <a:r>
              <a:rPr lang="it-IT" sz="2400" dirty="0"/>
              <a:t> </a:t>
            </a:r>
            <a:r>
              <a:rPr lang="it-IT" sz="2400" b="1" dirty="0" err="1"/>
              <a:t>victimes</a:t>
            </a:r>
            <a:r>
              <a:rPr lang="it-IT" sz="2400" b="1" dirty="0"/>
              <a:t> de </a:t>
            </a:r>
            <a:r>
              <a:rPr lang="it-IT" sz="2400" b="1" dirty="0" err="1"/>
              <a:t>discriminations</a:t>
            </a:r>
            <a:r>
              <a:rPr lang="it-IT" sz="2400" dirty="0"/>
              <a:t>. </a:t>
            </a:r>
            <a:r>
              <a:rPr lang="it-IT" sz="2400" dirty="0" err="1"/>
              <a:t>Cette</a:t>
            </a:r>
            <a:r>
              <a:rPr lang="it-IT" sz="2400" dirty="0"/>
              <a:t> </a:t>
            </a:r>
            <a:r>
              <a:rPr lang="it-IT" sz="2400" dirty="0" err="1"/>
              <a:t>pratique</a:t>
            </a:r>
            <a:r>
              <a:rPr lang="it-IT" sz="2400" dirty="0"/>
              <a:t> </a:t>
            </a:r>
            <a:r>
              <a:rPr lang="it-IT" sz="2400" dirty="0" err="1"/>
              <a:t>intéresse</a:t>
            </a:r>
            <a:r>
              <a:rPr lang="it-IT" sz="2400" dirty="0"/>
              <a:t>, </a:t>
            </a:r>
            <a:r>
              <a:rPr lang="it-IT" sz="2400" dirty="0" err="1"/>
              <a:t>interroge</a:t>
            </a:r>
            <a:r>
              <a:rPr lang="it-IT" sz="2400" dirty="0"/>
              <a:t>, </a:t>
            </a:r>
            <a:r>
              <a:rPr lang="it-IT" sz="2400" dirty="0" err="1"/>
              <a:t>inquiète</a:t>
            </a:r>
            <a:r>
              <a:rPr lang="it-IT" sz="2400" dirty="0"/>
              <a:t>. Elle </a:t>
            </a:r>
            <a:r>
              <a:rPr lang="it-IT" sz="2400" dirty="0" err="1"/>
              <a:t>bouscule</a:t>
            </a:r>
            <a:r>
              <a:rPr lang="it-IT" sz="2400" dirty="0"/>
              <a:t> et </a:t>
            </a:r>
            <a:r>
              <a:rPr lang="it-IT" sz="2400" dirty="0" err="1"/>
              <a:t>fait</a:t>
            </a:r>
            <a:r>
              <a:rPr lang="it-IT" sz="2400" dirty="0"/>
              <a:t> </a:t>
            </a:r>
            <a:r>
              <a:rPr lang="it-IT" sz="2400" dirty="0" err="1"/>
              <a:t>débat</a:t>
            </a:r>
            <a:r>
              <a:rPr lang="it-IT" sz="2400" dirty="0" smtClean="0"/>
              <a:t>.</a:t>
            </a:r>
          </a:p>
          <a:p>
            <a:r>
              <a:rPr lang="it-IT" sz="2400" i="1" dirty="0" smtClean="0"/>
              <a:t>Le Monde </a:t>
            </a:r>
            <a:r>
              <a:rPr lang="it-IT" sz="2400" dirty="0" smtClean="0"/>
              <a:t>22 </a:t>
            </a:r>
            <a:r>
              <a:rPr lang="it-IT" sz="2400" dirty="0" err="1" smtClean="0"/>
              <a:t>mars</a:t>
            </a:r>
            <a:r>
              <a:rPr lang="it-IT" sz="2400" dirty="0" smtClean="0"/>
              <a:t> 2021 Fin 24 </a:t>
            </a:r>
            <a:r>
              <a:rPr lang="it-IT" sz="2400" dirty="0" err="1" smtClean="0"/>
              <a:t>mars</a:t>
            </a:r>
            <a:r>
              <a:rPr lang="it-IT" sz="2400" dirty="0" smtClean="0"/>
              <a:t> </a:t>
            </a:r>
            <a:endParaRPr lang="it-IT" sz="2400" dirty="0"/>
          </a:p>
          <a:p>
            <a:pPr algn="just"/>
            <a:endParaRPr lang="it-IT" sz="2400" dirty="0"/>
          </a:p>
          <a:p>
            <a:endParaRPr lang="fr-CA" sz="2400" dirty="0"/>
          </a:p>
        </p:txBody>
      </p:sp>
    </p:spTree>
    <p:extLst>
      <p:ext uri="{BB962C8B-B14F-4D97-AF65-F5344CB8AC3E}">
        <p14:creationId xmlns:p14="http://schemas.microsoft.com/office/powerpoint/2010/main" val="2526859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a:t>Tribune </a:t>
            </a:r>
            <a:br>
              <a:rPr lang="it-IT" sz="2800" dirty="0"/>
            </a:br>
            <a:r>
              <a:rPr lang="it-IT" sz="2800" i="1" dirty="0"/>
              <a:t>Le Monde </a:t>
            </a:r>
            <a:r>
              <a:rPr lang="it-IT" sz="2800" dirty="0"/>
              <a:t>22 </a:t>
            </a:r>
            <a:r>
              <a:rPr lang="it-IT" sz="2800" dirty="0" err="1"/>
              <a:t>mars</a:t>
            </a:r>
            <a:r>
              <a:rPr lang="it-IT" sz="2800" dirty="0"/>
              <a:t> 2021</a:t>
            </a:r>
            <a:br>
              <a:rPr lang="it-IT" sz="2800" dirty="0"/>
            </a:br>
            <a:r>
              <a:rPr lang="it-IT" sz="2800" dirty="0"/>
              <a:t/>
            </a:r>
            <a:br>
              <a:rPr lang="it-IT" sz="2800" dirty="0"/>
            </a:br>
            <a:endParaRPr lang="fr-CA" sz="2800" i="1" dirty="0"/>
          </a:p>
        </p:txBody>
      </p:sp>
      <p:sp>
        <p:nvSpPr>
          <p:cNvPr id="3" name="Segnaposto contenuto 2"/>
          <p:cNvSpPr>
            <a:spLocks noGrp="1"/>
          </p:cNvSpPr>
          <p:nvPr>
            <p:ph idx="1"/>
          </p:nvPr>
        </p:nvSpPr>
        <p:spPr/>
        <p:txBody>
          <a:bodyPr>
            <a:normAutofit/>
          </a:bodyPr>
          <a:lstStyle/>
          <a:p>
            <a:pPr algn="just"/>
            <a:r>
              <a:rPr lang="it-IT" sz="2400" dirty="0" err="1"/>
              <a:t>Nous</a:t>
            </a:r>
            <a:r>
              <a:rPr lang="it-IT" sz="2400" dirty="0"/>
              <a:t> ne </a:t>
            </a:r>
            <a:r>
              <a:rPr lang="it-IT" sz="2400" dirty="0" err="1"/>
              <a:t>pouvons</a:t>
            </a:r>
            <a:r>
              <a:rPr lang="it-IT" sz="2400" dirty="0"/>
              <a:t> </a:t>
            </a:r>
            <a:r>
              <a:rPr lang="it-IT" sz="2400" dirty="0" err="1"/>
              <a:t>accepter</a:t>
            </a:r>
            <a:r>
              <a:rPr lang="it-IT" sz="2400" dirty="0"/>
              <a:t> </a:t>
            </a:r>
            <a:r>
              <a:rPr lang="it-IT" sz="2400" dirty="0" err="1"/>
              <a:t>que</a:t>
            </a:r>
            <a:r>
              <a:rPr lang="it-IT" sz="2400" dirty="0"/>
              <a:t> </a:t>
            </a:r>
            <a:r>
              <a:rPr lang="it-IT" sz="2400" dirty="0" err="1"/>
              <a:t>des</a:t>
            </a:r>
            <a:r>
              <a:rPr lang="it-IT" sz="2400" dirty="0"/>
              <a:t> </a:t>
            </a:r>
            <a:r>
              <a:rPr lang="it-IT" sz="2400" dirty="0" err="1"/>
              <a:t>députés</a:t>
            </a:r>
            <a:r>
              <a:rPr lang="it-IT" sz="2400" dirty="0"/>
              <a:t> </a:t>
            </a:r>
            <a:r>
              <a:rPr lang="it-IT" sz="2400" dirty="0" err="1"/>
              <a:t>proposent</a:t>
            </a:r>
            <a:r>
              <a:rPr lang="it-IT" sz="2400" dirty="0"/>
              <a:t> la </a:t>
            </a:r>
            <a:r>
              <a:rPr lang="it-IT" sz="2400" dirty="0" err="1"/>
              <a:t>dissolution</a:t>
            </a:r>
            <a:r>
              <a:rPr lang="it-IT" sz="2400" dirty="0"/>
              <a:t> de </a:t>
            </a:r>
            <a:r>
              <a:rPr lang="it-IT" sz="2400" dirty="0" err="1"/>
              <a:t>cette</a:t>
            </a:r>
            <a:r>
              <a:rPr lang="it-IT" sz="2400" dirty="0"/>
              <a:t> </a:t>
            </a:r>
            <a:r>
              <a:rPr lang="it-IT" sz="2400" dirty="0" err="1"/>
              <a:t>organisation</a:t>
            </a:r>
            <a:r>
              <a:rPr lang="it-IT" sz="2400" dirty="0"/>
              <a:t>. </a:t>
            </a:r>
            <a:r>
              <a:rPr lang="it-IT" sz="2400" dirty="0" err="1"/>
              <a:t>Nous</a:t>
            </a:r>
            <a:r>
              <a:rPr lang="it-IT" sz="2400" dirty="0"/>
              <a:t> ne </a:t>
            </a:r>
            <a:r>
              <a:rPr lang="it-IT" sz="2400" dirty="0" err="1"/>
              <a:t>pouvons</a:t>
            </a:r>
            <a:r>
              <a:rPr lang="it-IT" sz="2400" dirty="0"/>
              <a:t> </a:t>
            </a:r>
            <a:r>
              <a:rPr lang="it-IT" sz="2400" dirty="0" err="1"/>
              <a:t>encore</a:t>
            </a:r>
            <a:r>
              <a:rPr lang="it-IT" sz="2400" dirty="0"/>
              <a:t> </a:t>
            </a:r>
            <a:r>
              <a:rPr lang="it-IT" sz="2400" dirty="0" err="1"/>
              <a:t>moins</a:t>
            </a:r>
            <a:r>
              <a:rPr lang="it-IT" sz="2400" dirty="0"/>
              <a:t> </a:t>
            </a:r>
            <a:r>
              <a:rPr lang="it-IT" sz="2400" dirty="0" err="1"/>
              <a:t>admettre</a:t>
            </a:r>
            <a:r>
              <a:rPr lang="it-IT" sz="2400" dirty="0"/>
              <a:t> l’</a:t>
            </a:r>
            <a:r>
              <a:rPr lang="it-IT" sz="2400" dirty="0" err="1"/>
              <a:t>idée</a:t>
            </a:r>
            <a:r>
              <a:rPr lang="it-IT" sz="2400" dirty="0"/>
              <a:t> </a:t>
            </a:r>
            <a:r>
              <a:rPr lang="it-IT" sz="2400" dirty="0" err="1"/>
              <a:t>que</a:t>
            </a:r>
            <a:r>
              <a:rPr lang="it-IT" sz="2400" dirty="0"/>
              <a:t> l’UNEF </a:t>
            </a:r>
            <a:r>
              <a:rPr lang="it-IT" sz="2400" dirty="0" err="1"/>
              <a:t>soit</a:t>
            </a:r>
            <a:r>
              <a:rPr lang="it-IT" sz="2400" dirty="0"/>
              <a:t> </a:t>
            </a:r>
            <a:r>
              <a:rPr lang="it-IT" sz="2400" dirty="0" err="1"/>
              <a:t>renvoyée</a:t>
            </a:r>
            <a:r>
              <a:rPr lang="it-IT" sz="2400" dirty="0"/>
              <a:t> </a:t>
            </a:r>
            <a:r>
              <a:rPr lang="it-IT" sz="2400" dirty="0" err="1"/>
              <a:t>dos</a:t>
            </a:r>
            <a:r>
              <a:rPr lang="it-IT" sz="2400" dirty="0"/>
              <a:t> à </a:t>
            </a:r>
            <a:r>
              <a:rPr lang="it-IT" sz="2400" dirty="0" err="1"/>
              <a:t>dos</a:t>
            </a:r>
            <a:r>
              <a:rPr lang="it-IT" sz="2400" dirty="0"/>
              <a:t> </a:t>
            </a:r>
            <a:r>
              <a:rPr lang="it-IT" sz="2400" dirty="0" err="1"/>
              <a:t>avec</a:t>
            </a:r>
            <a:r>
              <a:rPr lang="it-IT" sz="2400" dirty="0"/>
              <a:t> un </a:t>
            </a:r>
            <a:r>
              <a:rPr lang="it-IT" sz="2400" dirty="0" err="1"/>
              <a:t>groupuscule</a:t>
            </a:r>
            <a:r>
              <a:rPr lang="it-IT" sz="2400" dirty="0"/>
              <a:t> d’</a:t>
            </a:r>
            <a:r>
              <a:rPr lang="it-IT" sz="2400" dirty="0" err="1"/>
              <a:t>extrême</a:t>
            </a:r>
            <a:r>
              <a:rPr lang="it-IT" sz="2400" dirty="0"/>
              <a:t> </a:t>
            </a:r>
            <a:r>
              <a:rPr lang="it-IT" sz="2400" dirty="0" err="1"/>
              <a:t>droite</a:t>
            </a:r>
            <a:r>
              <a:rPr lang="it-IT" sz="2400" dirty="0"/>
              <a:t>, </a:t>
            </a:r>
            <a:r>
              <a:rPr lang="it-IT" sz="2400" dirty="0" err="1"/>
              <a:t>condamné</a:t>
            </a:r>
            <a:r>
              <a:rPr lang="it-IT" sz="2400" dirty="0"/>
              <a:t> pour </a:t>
            </a:r>
            <a:r>
              <a:rPr lang="it-IT" sz="2400" dirty="0" err="1"/>
              <a:t>incitation</a:t>
            </a:r>
            <a:r>
              <a:rPr lang="it-IT" sz="2400" dirty="0"/>
              <a:t> à la </a:t>
            </a:r>
            <a:r>
              <a:rPr lang="it-IT" sz="2400" dirty="0" err="1"/>
              <a:t>haine</a:t>
            </a:r>
            <a:r>
              <a:rPr lang="it-IT" sz="2400" dirty="0"/>
              <a:t> </a:t>
            </a:r>
            <a:r>
              <a:rPr lang="it-IT" sz="2400" dirty="0" err="1"/>
              <a:t>raciale</a:t>
            </a:r>
            <a:r>
              <a:rPr lang="it-IT" sz="2400" dirty="0"/>
              <a:t>. </a:t>
            </a:r>
            <a:r>
              <a:rPr lang="it-IT" sz="2400" dirty="0" err="1"/>
              <a:t>Nous</a:t>
            </a:r>
            <a:r>
              <a:rPr lang="it-IT" sz="2400" dirty="0"/>
              <a:t> ne </a:t>
            </a:r>
            <a:r>
              <a:rPr lang="it-IT" sz="2400" dirty="0" err="1"/>
              <a:t>pouvons</a:t>
            </a:r>
            <a:r>
              <a:rPr lang="it-IT" sz="2400" dirty="0"/>
              <a:t> </a:t>
            </a:r>
            <a:r>
              <a:rPr lang="it-IT" sz="2400" dirty="0" err="1"/>
              <a:t>tolérer</a:t>
            </a:r>
            <a:r>
              <a:rPr lang="it-IT" sz="2400" dirty="0"/>
              <a:t> </a:t>
            </a:r>
            <a:r>
              <a:rPr lang="it-IT" sz="2400" dirty="0" err="1"/>
              <a:t>les</a:t>
            </a:r>
            <a:r>
              <a:rPr lang="it-IT" sz="2400" dirty="0"/>
              <a:t> </a:t>
            </a:r>
            <a:r>
              <a:rPr lang="it-IT" sz="2400" dirty="0" err="1"/>
              <a:t>propos</a:t>
            </a:r>
            <a:r>
              <a:rPr lang="it-IT" sz="2400" dirty="0"/>
              <a:t> d’un ministre qui </a:t>
            </a:r>
            <a:r>
              <a:rPr lang="it-IT" sz="2400" dirty="0" err="1"/>
              <a:t>banalisent</a:t>
            </a:r>
            <a:r>
              <a:rPr lang="it-IT" sz="2400" dirty="0"/>
              <a:t> le </a:t>
            </a:r>
            <a:r>
              <a:rPr lang="it-IT" sz="2400" dirty="0" err="1"/>
              <a:t>fascisme</a:t>
            </a:r>
            <a:r>
              <a:rPr lang="it-IT" sz="2400" dirty="0"/>
              <a:t> et </a:t>
            </a:r>
            <a:r>
              <a:rPr lang="it-IT" sz="2400" dirty="0" err="1"/>
              <a:t>participent</a:t>
            </a:r>
            <a:r>
              <a:rPr lang="it-IT" sz="2400" dirty="0"/>
              <a:t> </a:t>
            </a:r>
            <a:r>
              <a:rPr lang="it-IT" sz="2400" dirty="0" err="1"/>
              <a:t>ainsi</a:t>
            </a:r>
            <a:r>
              <a:rPr lang="it-IT" sz="2400" dirty="0"/>
              <a:t> à la </a:t>
            </a:r>
            <a:r>
              <a:rPr lang="it-IT" sz="2400" dirty="0" err="1"/>
              <a:t>confusion</a:t>
            </a:r>
            <a:r>
              <a:rPr lang="it-IT" sz="2400" dirty="0"/>
              <a:t> </a:t>
            </a:r>
            <a:r>
              <a:rPr lang="it-IT" sz="2400" dirty="0" err="1"/>
              <a:t>idéologique</a:t>
            </a:r>
            <a:r>
              <a:rPr lang="it-IT" sz="2400" dirty="0"/>
              <a:t> ambiante.</a:t>
            </a:r>
            <a:endParaRPr lang="fr-CA" sz="2400" dirty="0"/>
          </a:p>
        </p:txBody>
      </p:sp>
    </p:spTree>
    <p:extLst>
      <p:ext uri="{BB962C8B-B14F-4D97-AF65-F5344CB8AC3E}">
        <p14:creationId xmlns:p14="http://schemas.microsoft.com/office/powerpoint/2010/main" val="2068833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smtClean="0"/>
              <a:t/>
            </a:r>
            <a:br>
              <a:rPr lang="it-IT" sz="2800" b="1" dirty="0" smtClean="0"/>
            </a:br>
            <a:r>
              <a:rPr lang="it-IT" sz="2800" dirty="0"/>
              <a:t>Tribune </a:t>
            </a:r>
            <a:br>
              <a:rPr lang="it-IT" sz="2800" dirty="0"/>
            </a:br>
            <a:r>
              <a:rPr lang="it-IT" sz="2800" i="1" dirty="0"/>
              <a:t>Le Monde </a:t>
            </a:r>
            <a:r>
              <a:rPr lang="it-IT" sz="2800" dirty="0"/>
              <a:t>22 </a:t>
            </a:r>
            <a:r>
              <a:rPr lang="it-IT" sz="2800" dirty="0" err="1"/>
              <a:t>mars</a:t>
            </a:r>
            <a:r>
              <a:rPr lang="it-IT" sz="2800" dirty="0"/>
              <a:t> 2021</a:t>
            </a:r>
            <a:br>
              <a:rPr lang="it-IT" sz="2800" dirty="0"/>
            </a:br>
            <a:r>
              <a:rPr lang="it-IT" sz="2800" dirty="0"/>
              <a:t/>
            </a:r>
            <a:br>
              <a:rPr lang="it-IT" sz="2800" dirty="0"/>
            </a:br>
            <a:r>
              <a:rPr lang="it-IT" sz="2800" dirty="0"/>
              <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it-IT" sz="2400" dirty="0" err="1"/>
              <a:t>Militantes</a:t>
            </a:r>
            <a:r>
              <a:rPr lang="it-IT" sz="2400" dirty="0"/>
              <a:t> et </a:t>
            </a:r>
            <a:r>
              <a:rPr lang="it-IT" sz="2400" dirty="0" err="1"/>
              <a:t>militants</a:t>
            </a:r>
            <a:r>
              <a:rPr lang="it-IT" sz="2400" dirty="0"/>
              <a:t>, </a:t>
            </a:r>
            <a:r>
              <a:rPr lang="it-IT" sz="2400" dirty="0" err="1"/>
              <a:t>dirigeantes</a:t>
            </a:r>
            <a:r>
              <a:rPr lang="it-IT" sz="2400" dirty="0"/>
              <a:t> et </a:t>
            </a:r>
            <a:r>
              <a:rPr lang="it-IT" sz="2400" dirty="0" err="1"/>
              <a:t>dirigeants</a:t>
            </a:r>
            <a:r>
              <a:rPr lang="it-IT" sz="2400" dirty="0"/>
              <a:t> </a:t>
            </a:r>
            <a:r>
              <a:rPr lang="it-IT" sz="2400" dirty="0" err="1"/>
              <a:t>avec</a:t>
            </a:r>
            <a:r>
              <a:rPr lang="it-IT" sz="2400" dirty="0"/>
              <a:t> </a:t>
            </a:r>
            <a:r>
              <a:rPr lang="it-IT" sz="2400" dirty="0" err="1"/>
              <a:t>des</a:t>
            </a:r>
            <a:r>
              <a:rPr lang="it-IT" sz="2400" dirty="0"/>
              <a:t> </a:t>
            </a:r>
            <a:r>
              <a:rPr lang="it-IT" sz="2400" dirty="0" err="1"/>
              <a:t>diversités</a:t>
            </a:r>
            <a:r>
              <a:rPr lang="it-IT" sz="2400" dirty="0"/>
              <a:t> de </a:t>
            </a:r>
            <a:r>
              <a:rPr lang="it-IT" sz="2400" dirty="0" err="1"/>
              <a:t>parcours</a:t>
            </a:r>
            <a:r>
              <a:rPr lang="it-IT" sz="2400" dirty="0"/>
              <a:t>, </a:t>
            </a:r>
            <a:r>
              <a:rPr lang="it-IT" sz="2400" dirty="0" err="1"/>
              <a:t>nous</a:t>
            </a:r>
            <a:r>
              <a:rPr lang="it-IT" sz="2400" dirty="0"/>
              <a:t> </a:t>
            </a:r>
            <a:r>
              <a:rPr lang="it-IT" sz="2400" dirty="0" err="1"/>
              <a:t>avons</a:t>
            </a:r>
            <a:r>
              <a:rPr lang="it-IT" sz="2400" dirty="0"/>
              <a:t> </a:t>
            </a:r>
            <a:r>
              <a:rPr lang="it-IT" sz="2400" dirty="0" err="1"/>
              <a:t>été</a:t>
            </a:r>
            <a:r>
              <a:rPr lang="it-IT" sz="2400" dirty="0"/>
              <a:t> par le </a:t>
            </a:r>
            <a:r>
              <a:rPr lang="it-IT" sz="2400" dirty="0" err="1"/>
              <a:t>passé</a:t>
            </a:r>
            <a:r>
              <a:rPr lang="it-IT" sz="2400" dirty="0"/>
              <a:t> </a:t>
            </a:r>
            <a:r>
              <a:rPr lang="it-IT" sz="2400" dirty="0" err="1"/>
              <a:t>des</a:t>
            </a:r>
            <a:r>
              <a:rPr lang="it-IT" sz="2400" dirty="0"/>
              <a:t> </a:t>
            </a:r>
            <a:r>
              <a:rPr lang="it-IT" sz="2400" dirty="0" err="1"/>
              <a:t>acteurs</a:t>
            </a:r>
            <a:r>
              <a:rPr lang="it-IT" sz="2400" dirty="0"/>
              <a:t> et </a:t>
            </a:r>
            <a:r>
              <a:rPr lang="it-IT" sz="2400" dirty="0" err="1"/>
              <a:t>actrices</a:t>
            </a:r>
            <a:r>
              <a:rPr lang="it-IT" sz="2400" dirty="0"/>
              <a:t> </a:t>
            </a:r>
            <a:r>
              <a:rPr lang="it-IT" sz="2400" dirty="0" err="1"/>
              <a:t>engagés</a:t>
            </a:r>
            <a:r>
              <a:rPr lang="it-IT" sz="2400" dirty="0"/>
              <a:t> de </a:t>
            </a:r>
            <a:r>
              <a:rPr lang="it-IT" sz="2400" dirty="0" err="1"/>
              <a:t>cette</a:t>
            </a:r>
            <a:r>
              <a:rPr lang="it-IT" sz="2400" dirty="0"/>
              <a:t> </a:t>
            </a:r>
            <a:r>
              <a:rPr lang="it-IT" sz="2400" dirty="0" err="1"/>
              <a:t>organisation</a:t>
            </a:r>
            <a:r>
              <a:rPr lang="it-IT" sz="2400" dirty="0"/>
              <a:t>. L’</a:t>
            </a:r>
            <a:r>
              <a:rPr lang="it-IT" sz="2400" dirty="0" err="1"/>
              <a:t>idéal</a:t>
            </a:r>
            <a:r>
              <a:rPr lang="it-IT" sz="2400" dirty="0"/>
              <a:t> </a:t>
            </a:r>
            <a:r>
              <a:rPr lang="it-IT" sz="2400" dirty="0" err="1"/>
              <a:t>émancipateur</a:t>
            </a:r>
            <a:r>
              <a:rPr lang="it-IT" sz="2400" dirty="0"/>
              <a:t>, </a:t>
            </a:r>
            <a:r>
              <a:rPr lang="it-IT" sz="2400" dirty="0" err="1"/>
              <a:t>républicain</a:t>
            </a:r>
            <a:r>
              <a:rPr lang="it-IT" sz="2400" dirty="0"/>
              <a:t>, </a:t>
            </a:r>
            <a:r>
              <a:rPr lang="it-IT" sz="2400" dirty="0" err="1"/>
              <a:t>laïque</a:t>
            </a:r>
            <a:r>
              <a:rPr lang="it-IT" sz="2400" dirty="0"/>
              <a:t>, </a:t>
            </a:r>
            <a:r>
              <a:rPr lang="it-IT" sz="2400" dirty="0" err="1"/>
              <a:t>antiraciste</a:t>
            </a:r>
            <a:r>
              <a:rPr lang="it-IT" sz="2400" dirty="0"/>
              <a:t> et </a:t>
            </a:r>
            <a:r>
              <a:rPr lang="it-IT" sz="2400" dirty="0" err="1"/>
              <a:t>féministe</a:t>
            </a:r>
            <a:r>
              <a:rPr lang="it-IT" sz="2400" dirty="0"/>
              <a:t> a </a:t>
            </a:r>
            <a:r>
              <a:rPr lang="it-IT" sz="2400" dirty="0" err="1"/>
              <a:t>toujours</a:t>
            </a:r>
            <a:r>
              <a:rPr lang="it-IT" sz="2400" dirty="0"/>
              <a:t> </a:t>
            </a:r>
            <a:r>
              <a:rPr lang="it-IT" sz="2400" dirty="0" err="1"/>
              <a:t>été</a:t>
            </a:r>
            <a:r>
              <a:rPr lang="it-IT" sz="2400" dirty="0"/>
              <a:t> </a:t>
            </a:r>
            <a:r>
              <a:rPr lang="it-IT" sz="2400" dirty="0" err="1"/>
              <a:t>notre</a:t>
            </a:r>
            <a:r>
              <a:rPr lang="it-IT" sz="2400" dirty="0"/>
              <a:t> </a:t>
            </a:r>
            <a:r>
              <a:rPr lang="it-IT" sz="2400" dirty="0" err="1"/>
              <a:t>boussole</a:t>
            </a:r>
            <a:r>
              <a:rPr lang="it-IT" sz="2400" dirty="0"/>
              <a:t>, un </a:t>
            </a:r>
            <a:r>
              <a:rPr lang="it-IT" sz="2400" dirty="0" err="1"/>
              <a:t>idéal</a:t>
            </a:r>
            <a:r>
              <a:rPr lang="it-IT" sz="2400" dirty="0"/>
              <a:t> </a:t>
            </a:r>
            <a:r>
              <a:rPr lang="it-IT" sz="2400" dirty="0" err="1"/>
              <a:t>au</a:t>
            </a:r>
            <a:r>
              <a:rPr lang="it-IT" sz="2400" dirty="0"/>
              <a:t> service </a:t>
            </a:r>
            <a:r>
              <a:rPr lang="it-IT" sz="2400" dirty="0" err="1"/>
              <a:t>des</a:t>
            </a:r>
            <a:r>
              <a:rPr lang="it-IT" sz="2400" dirty="0"/>
              <a:t> </a:t>
            </a:r>
            <a:r>
              <a:rPr lang="it-IT" sz="2400" dirty="0" err="1"/>
              <a:t>intérêts</a:t>
            </a:r>
            <a:r>
              <a:rPr lang="it-IT" sz="2400" dirty="0"/>
              <a:t> </a:t>
            </a:r>
            <a:r>
              <a:rPr lang="it-IT" sz="2400" dirty="0" err="1"/>
              <a:t>sociaux</a:t>
            </a:r>
            <a:r>
              <a:rPr lang="it-IT" sz="2400" dirty="0"/>
              <a:t> et </a:t>
            </a:r>
            <a:r>
              <a:rPr lang="it-IT" sz="2400" dirty="0" err="1"/>
              <a:t>moraux</a:t>
            </a:r>
            <a:r>
              <a:rPr lang="it-IT" sz="2400" dirty="0"/>
              <a:t> de </a:t>
            </a:r>
            <a:r>
              <a:rPr lang="it-IT" sz="2400" dirty="0" err="1"/>
              <a:t>tous</a:t>
            </a:r>
            <a:r>
              <a:rPr lang="it-IT" sz="2400" dirty="0"/>
              <a:t> </a:t>
            </a:r>
            <a:r>
              <a:rPr lang="it-IT" sz="2400" dirty="0" err="1"/>
              <a:t>les</a:t>
            </a:r>
            <a:r>
              <a:rPr lang="it-IT" sz="2400" dirty="0"/>
              <a:t> </a:t>
            </a:r>
            <a:r>
              <a:rPr lang="it-IT" sz="2400" dirty="0" err="1"/>
              <a:t>étudiantes</a:t>
            </a:r>
            <a:r>
              <a:rPr lang="it-IT" sz="2400" dirty="0"/>
              <a:t> et </a:t>
            </a:r>
            <a:r>
              <a:rPr lang="it-IT" sz="2400" dirty="0" err="1"/>
              <a:t>étudiants</a:t>
            </a:r>
            <a:r>
              <a:rPr lang="it-IT" sz="2400" dirty="0" smtClean="0"/>
              <a:t>.</a:t>
            </a:r>
          </a:p>
          <a:p>
            <a:pPr algn="just"/>
            <a:r>
              <a:rPr lang="it-IT" sz="2400" dirty="0" smtClean="0"/>
              <a:t>[</a:t>
            </a:r>
            <a:r>
              <a:rPr lang="mr-IN" sz="2400" dirty="0" smtClean="0"/>
              <a:t>…</a:t>
            </a:r>
            <a:r>
              <a:rPr lang="it-IT" sz="2400" dirty="0" smtClean="0"/>
              <a:t>] </a:t>
            </a:r>
          </a:p>
          <a:p>
            <a:pPr algn="just"/>
            <a:r>
              <a:rPr lang="it-IT" sz="2400" dirty="0" smtClean="0"/>
              <a:t>S’</a:t>
            </a:r>
            <a:r>
              <a:rPr lang="it-IT" sz="2400" dirty="0" err="1" smtClean="0"/>
              <a:t>ils</a:t>
            </a:r>
            <a:r>
              <a:rPr lang="it-IT" sz="2400" dirty="0" smtClean="0"/>
              <a:t> </a:t>
            </a:r>
            <a:r>
              <a:rPr lang="it-IT" sz="2400" dirty="0" err="1"/>
              <a:t>défendent</a:t>
            </a:r>
            <a:r>
              <a:rPr lang="it-IT" sz="2400" dirty="0"/>
              <a:t> l’</a:t>
            </a:r>
            <a:r>
              <a:rPr lang="it-IT" sz="2400" dirty="0" err="1"/>
              <a:t>Unef</a:t>
            </a:r>
            <a:r>
              <a:rPr lang="it-IT" sz="2400" dirty="0"/>
              <a:t>, </a:t>
            </a:r>
            <a:r>
              <a:rPr lang="it-IT" sz="2400" dirty="0" err="1"/>
              <a:t>ils</a:t>
            </a:r>
            <a:r>
              <a:rPr lang="it-IT" sz="2400" dirty="0"/>
              <a:t> </a:t>
            </a:r>
            <a:r>
              <a:rPr lang="it-IT" sz="2400" dirty="0" err="1"/>
              <a:t>précisent</a:t>
            </a:r>
            <a:r>
              <a:rPr lang="it-IT" sz="2400" dirty="0"/>
              <a:t> </a:t>
            </a:r>
            <a:r>
              <a:rPr lang="it-IT" sz="2400" dirty="0" err="1"/>
              <a:t>avoir</a:t>
            </a:r>
            <a:r>
              <a:rPr lang="it-IT" sz="2400" dirty="0"/>
              <a:t> </a:t>
            </a:r>
            <a:r>
              <a:rPr lang="it-IT" sz="2400" i="1" dirty="0"/>
              <a:t>«</a:t>
            </a:r>
            <a:r>
              <a:rPr lang="it-IT" sz="2400" i="1" dirty="0" err="1"/>
              <a:t>des</a:t>
            </a:r>
            <a:r>
              <a:rPr lang="it-IT" sz="2400" i="1" dirty="0"/>
              <a:t> </a:t>
            </a:r>
            <a:r>
              <a:rPr lang="it-IT" sz="2400" i="1" dirty="0" err="1"/>
              <a:t>désaccords</a:t>
            </a:r>
            <a:r>
              <a:rPr lang="it-IT" sz="2400" i="1" dirty="0"/>
              <a:t> </a:t>
            </a:r>
            <a:r>
              <a:rPr lang="it-IT" sz="2400" i="1" dirty="0" err="1"/>
              <a:t>parfois</a:t>
            </a:r>
            <a:r>
              <a:rPr lang="it-IT" sz="2400" i="1" dirty="0"/>
              <a:t> </a:t>
            </a:r>
            <a:r>
              <a:rPr lang="it-IT" sz="2400" i="1" dirty="0" err="1"/>
              <a:t>profonds</a:t>
            </a:r>
            <a:r>
              <a:rPr lang="it-IT" sz="2400" i="1" dirty="0"/>
              <a:t> </a:t>
            </a:r>
            <a:r>
              <a:rPr lang="it-IT" sz="2400" i="1" dirty="0" err="1"/>
              <a:t>avec</a:t>
            </a:r>
            <a:r>
              <a:rPr lang="it-IT" sz="2400" i="1" dirty="0"/>
              <a:t> </a:t>
            </a:r>
            <a:r>
              <a:rPr lang="it-IT" sz="2400" i="1" dirty="0" err="1"/>
              <a:t>des</a:t>
            </a:r>
            <a:r>
              <a:rPr lang="it-IT" sz="2400" i="1" dirty="0"/>
              <a:t> </a:t>
            </a:r>
            <a:r>
              <a:rPr lang="it-IT" sz="2400" i="1" dirty="0" err="1"/>
              <a:t>pratiques</a:t>
            </a:r>
            <a:r>
              <a:rPr lang="it-IT" sz="2400" i="1" dirty="0"/>
              <a:t> et </a:t>
            </a:r>
            <a:r>
              <a:rPr lang="it-IT" sz="2400" i="1" dirty="0" err="1"/>
              <a:t>des</a:t>
            </a:r>
            <a:r>
              <a:rPr lang="it-IT" sz="2400" i="1" dirty="0"/>
              <a:t> </a:t>
            </a:r>
            <a:r>
              <a:rPr lang="it-IT" sz="2400" i="1" dirty="0" err="1"/>
              <a:t>orientations</a:t>
            </a:r>
            <a:r>
              <a:rPr lang="it-IT" sz="2400" i="1" dirty="0"/>
              <a:t> </a:t>
            </a:r>
            <a:r>
              <a:rPr lang="it-IT" sz="2400" i="1" dirty="0" err="1"/>
              <a:t>syndicales</a:t>
            </a:r>
            <a:r>
              <a:rPr lang="it-IT" sz="2400" i="1" dirty="0"/>
              <a:t> et </a:t>
            </a:r>
            <a:r>
              <a:rPr lang="it-IT" sz="2400" i="1" dirty="0" err="1"/>
              <a:t>idéologiques</a:t>
            </a:r>
            <a:r>
              <a:rPr lang="it-IT" sz="2400" i="1" dirty="0"/>
              <a:t> [</a:t>
            </a:r>
            <a:r>
              <a:rPr lang="it-IT" sz="2400" i="1" dirty="0" err="1"/>
              <a:t>du</a:t>
            </a:r>
            <a:r>
              <a:rPr lang="it-IT" sz="2400" i="1" dirty="0"/>
              <a:t> </a:t>
            </a:r>
            <a:r>
              <a:rPr lang="it-IT" sz="2400" i="1" dirty="0" err="1"/>
              <a:t>syndicat</a:t>
            </a:r>
            <a:r>
              <a:rPr lang="it-IT" sz="2400" i="1" dirty="0"/>
              <a:t>]».</a:t>
            </a:r>
            <a:endParaRPr lang="fr-CA" sz="2400" dirty="0"/>
          </a:p>
          <a:p>
            <a:pPr algn="just"/>
            <a:endParaRPr lang="it-IT" sz="2400" dirty="0" smtClean="0"/>
          </a:p>
        </p:txBody>
      </p:sp>
    </p:spTree>
    <p:extLst>
      <p:ext uri="{BB962C8B-B14F-4D97-AF65-F5344CB8AC3E}">
        <p14:creationId xmlns:p14="http://schemas.microsoft.com/office/powerpoint/2010/main" val="3333881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Tribune</a:t>
            </a:r>
            <a:br>
              <a:rPr lang="fr-CA" sz="2800" dirty="0" smtClean="0"/>
            </a:br>
            <a:r>
              <a:rPr lang="fr-CA" sz="2800" i="1" dirty="0" smtClean="0"/>
              <a:t>Libération</a:t>
            </a:r>
            <a:r>
              <a:rPr lang="fr-CA" sz="2800" dirty="0" smtClean="0"/>
              <a:t> 23 mars 2021</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b="1" dirty="0" err="1"/>
              <a:t>Aucun</a:t>
            </a:r>
            <a:r>
              <a:rPr lang="it-IT" sz="2400" b="1" dirty="0"/>
              <a:t> </a:t>
            </a:r>
            <a:r>
              <a:rPr lang="it-IT" sz="2400" b="1" dirty="0" err="1"/>
              <a:t>démocrate</a:t>
            </a:r>
            <a:r>
              <a:rPr lang="it-IT" sz="2400" b="1" dirty="0"/>
              <a:t> ne </a:t>
            </a:r>
            <a:r>
              <a:rPr lang="it-IT" sz="2400" b="1" dirty="0" err="1"/>
              <a:t>peut</a:t>
            </a:r>
            <a:r>
              <a:rPr lang="it-IT" sz="2400" b="1" dirty="0"/>
              <a:t> </a:t>
            </a:r>
            <a:r>
              <a:rPr lang="it-IT" sz="2400" b="1" dirty="0" err="1"/>
              <a:t>accepter</a:t>
            </a:r>
            <a:r>
              <a:rPr lang="it-IT" sz="2400" b="1" dirty="0"/>
              <a:t> la </a:t>
            </a:r>
            <a:r>
              <a:rPr lang="it-IT" sz="2400" b="1" dirty="0" err="1"/>
              <a:t>séparation</a:t>
            </a:r>
            <a:r>
              <a:rPr lang="it-IT" sz="2400" b="1" dirty="0"/>
              <a:t> </a:t>
            </a:r>
            <a:r>
              <a:rPr lang="it-IT" sz="2400" b="1" dirty="0" err="1"/>
              <a:t>durable</a:t>
            </a:r>
            <a:r>
              <a:rPr lang="it-IT" sz="2400" b="1" dirty="0"/>
              <a:t> </a:t>
            </a:r>
            <a:r>
              <a:rPr lang="it-IT" sz="2400" b="1" dirty="0" err="1"/>
              <a:t>des</a:t>
            </a:r>
            <a:r>
              <a:rPr lang="it-IT" sz="2400" b="1" dirty="0"/>
              <a:t> «non-</a:t>
            </a:r>
            <a:r>
              <a:rPr lang="it-IT" sz="2400" b="1" dirty="0" err="1"/>
              <a:t>racisés</a:t>
            </a:r>
            <a:r>
              <a:rPr lang="it-IT" sz="2400" b="1" dirty="0"/>
              <a:t>» et </a:t>
            </a:r>
            <a:r>
              <a:rPr lang="it-IT" sz="2400" b="1" dirty="0" err="1"/>
              <a:t>des</a:t>
            </a:r>
            <a:r>
              <a:rPr lang="it-IT" sz="2400" b="1" dirty="0"/>
              <a:t> «</a:t>
            </a:r>
            <a:r>
              <a:rPr lang="it-IT" sz="2400" b="1" dirty="0" err="1"/>
              <a:t>racisés</a:t>
            </a:r>
            <a:r>
              <a:rPr lang="it-IT" sz="2400" b="1" dirty="0"/>
              <a:t>», par Michel </a:t>
            </a:r>
            <a:r>
              <a:rPr lang="it-IT" sz="2400" b="1" dirty="0" err="1" smtClean="0"/>
              <a:t>Wieviorka</a:t>
            </a:r>
            <a:r>
              <a:rPr lang="it-IT" sz="2400" dirty="0" smtClean="0"/>
              <a:t>*</a:t>
            </a:r>
          </a:p>
          <a:p>
            <a:pPr algn="just"/>
            <a:r>
              <a:rPr lang="it-IT" sz="2400" dirty="0"/>
              <a:t>N’</a:t>
            </a:r>
            <a:r>
              <a:rPr lang="it-IT" sz="2400" dirty="0" err="1"/>
              <a:t>avons-nous</a:t>
            </a:r>
            <a:r>
              <a:rPr lang="it-IT" sz="2400" dirty="0"/>
              <a:t> d’</a:t>
            </a:r>
            <a:r>
              <a:rPr lang="it-IT" sz="2400" dirty="0" err="1"/>
              <a:t>autre</a:t>
            </a:r>
            <a:r>
              <a:rPr lang="it-IT" sz="2400" dirty="0"/>
              <a:t> </a:t>
            </a:r>
            <a:r>
              <a:rPr lang="it-IT" sz="2400" dirty="0" err="1"/>
              <a:t>choix</a:t>
            </a:r>
            <a:r>
              <a:rPr lang="it-IT" sz="2400" dirty="0"/>
              <a:t> </a:t>
            </a:r>
            <a:r>
              <a:rPr lang="it-IT" sz="2400" dirty="0" err="1"/>
              <a:t>qu’entre</a:t>
            </a:r>
            <a:r>
              <a:rPr lang="it-IT" sz="2400" dirty="0"/>
              <a:t> la </a:t>
            </a:r>
            <a:r>
              <a:rPr lang="it-IT" sz="2400" dirty="0" err="1"/>
              <a:t>droitisation</a:t>
            </a:r>
            <a:r>
              <a:rPr lang="it-IT" sz="2400" dirty="0"/>
              <a:t> </a:t>
            </a:r>
            <a:r>
              <a:rPr lang="it-IT" sz="2400" dirty="0" err="1"/>
              <a:t>néo-maccarthyste</a:t>
            </a:r>
            <a:r>
              <a:rPr lang="it-IT" sz="2400" dirty="0"/>
              <a:t> et la </a:t>
            </a:r>
            <a:r>
              <a:rPr lang="it-IT" sz="2400" dirty="0" err="1"/>
              <a:t>racialisation</a:t>
            </a:r>
            <a:r>
              <a:rPr lang="it-IT" sz="2400" dirty="0"/>
              <a:t> de la vie </a:t>
            </a:r>
            <a:r>
              <a:rPr lang="it-IT" sz="2400" dirty="0" err="1"/>
              <a:t>collective</a:t>
            </a:r>
            <a:r>
              <a:rPr lang="it-IT" sz="2400" dirty="0"/>
              <a:t> ? Qu’entre ceux qui traquent l’islamo-gauchisme dans les universités et veulent dissoudre l’Unef, </a:t>
            </a:r>
            <a:r>
              <a:rPr lang="it-IT" sz="2400" dirty="0" err="1"/>
              <a:t>ou</a:t>
            </a:r>
            <a:r>
              <a:rPr lang="it-IT" sz="2400" dirty="0"/>
              <a:t> </a:t>
            </a:r>
            <a:r>
              <a:rPr lang="it-IT" sz="2400" dirty="0" err="1"/>
              <a:t>ceux</a:t>
            </a:r>
            <a:r>
              <a:rPr lang="it-IT" sz="2400" dirty="0"/>
              <a:t> qui </a:t>
            </a:r>
            <a:r>
              <a:rPr lang="it-IT" sz="2400" dirty="0" err="1"/>
              <a:t>organisent</a:t>
            </a:r>
            <a:r>
              <a:rPr lang="it-IT" sz="2400" dirty="0"/>
              <a:t> </a:t>
            </a:r>
            <a:r>
              <a:rPr lang="it-IT" sz="2400" dirty="0" err="1"/>
              <a:t>des</a:t>
            </a:r>
            <a:r>
              <a:rPr lang="it-IT" sz="2400" dirty="0"/>
              <a:t> </a:t>
            </a:r>
            <a:r>
              <a:rPr lang="it-IT" sz="2400" dirty="0" err="1"/>
              <a:t>réunions</a:t>
            </a:r>
            <a:r>
              <a:rPr lang="it-IT" sz="2400" dirty="0"/>
              <a:t> </a:t>
            </a:r>
            <a:r>
              <a:rPr lang="it-IT" sz="2400" i="1" dirty="0"/>
              <a:t>«en non-</a:t>
            </a:r>
            <a:r>
              <a:rPr lang="it-IT" sz="2400" i="1" dirty="0" err="1"/>
              <a:t>mixité</a:t>
            </a:r>
            <a:r>
              <a:rPr lang="it-IT" sz="2400" i="1" dirty="0"/>
              <a:t> </a:t>
            </a:r>
            <a:r>
              <a:rPr lang="it-IT" sz="2400" i="1" dirty="0" err="1"/>
              <a:t>raciale</a:t>
            </a:r>
            <a:r>
              <a:rPr lang="it-IT" sz="2400" i="1" dirty="0"/>
              <a:t>»</a:t>
            </a:r>
            <a:r>
              <a:rPr lang="it-IT" sz="2400" dirty="0"/>
              <a:t>, </a:t>
            </a:r>
            <a:r>
              <a:rPr lang="it-IT" sz="2400" dirty="0" err="1"/>
              <a:t>comme</a:t>
            </a:r>
            <a:r>
              <a:rPr lang="it-IT" sz="2400" dirty="0"/>
              <a:t> a </a:t>
            </a:r>
            <a:r>
              <a:rPr lang="it-IT" sz="2400" dirty="0" err="1"/>
              <a:t>dit</a:t>
            </a:r>
            <a:r>
              <a:rPr lang="it-IT" sz="2400" dirty="0"/>
              <a:t> le </a:t>
            </a:r>
            <a:r>
              <a:rPr lang="it-IT" sz="2400" dirty="0" err="1"/>
              <a:t>syndicat</a:t>
            </a:r>
            <a:r>
              <a:rPr lang="it-IT" sz="2400" dirty="0"/>
              <a:t> SUD </a:t>
            </a:r>
            <a:r>
              <a:rPr lang="it-IT" sz="2400" dirty="0" err="1"/>
              <a:t>éducation</a:t>
            </a:r>
            <a:r>
              <a:rPr lang="it-IT" sz="2400" dirty="0"/>
              <a:t>, </a:t>
            </a:r>
            <a:r>
              <a:rPr lang="it-IT" sz="2400" dirty="0" err="1"/>
              <a:t>des</a:t>
            </a:r>
            <a:r>
              <a:rPr lang="it-IT" sz="2400" dirty="0"/>
              <a:t> </a:t>
            </a:r>
            <a:r>
              <a:rPr lang="it-IT" sz="2400" dirty="0" err="1"/>
              <a:t>réunions</a:t>
            </a:r>
            <a:r>
              <a:rPr lang="it-IT" sz="2400" dirty="0"/>
              <a:t> </a:t>
            </a:r>
            <a:r>
              <a:rPr lang="it-IT" sz="2400" i="1" dirty="0"/>
              <a:t>«non-</a:t>
            </a:r>
            <a:r>
              <a:rPr lang="it-IT" sz="2400" i="1" dirty="0" err="1"/>
              <a:t>mixtes</a:t>
            </a:r>
            <a:r>
              <a:rPr lang="it-IT" sz="2400" i="1" dirty="0"/>
              <a:t> </a:t>
            </a:r>
            <a:r>
              <a:rPr lang="it-IT" sz="2400" i="1" dirty="0" err="1"/>
              <a:t>racisées</a:t>
            </a:r>
            <a:r>
              <a:rPr lang="it-IT" sz="2400" i="1" dirty="0"/>
              <a:t>»</a:t>
            </a:r>
            <a:r>
              <a:rPr lang="it-IT" sz="2400" dirty="0"/>
              <a:t>, </a:t>
            </a:r>
            <a:r>
              <a:rPr lang="it-IT" sz="2400" i="1" dirty="0"/>
              <a:t>«</a:t>
            </a:r>
            <a:r>
              <a:rPr lang="it-IT" sz="2400" i="1" dirty="0" err="1"/>
              <a:t>unisexes</a:t>
            </a:r>
            <a:r>
              <a:rPr lang="it-IT" sz="2400" i="1" dirty="0"/>
              <a:t> </a:t>
            </a:r>
            <a:r>
              <a:rPr lang="it-IT" sz="2400" i="1" dirty="0" err="1"/>
              <a:t>ou</a:t>
            </a:r>
            <a:r>
              <a:rPr lang="it-IT" sz="2400" i="1" dirty="0"/>
              <a:t> </a:t>
            </a:r>
            <a:r>
              <a:rPr lang="it-IT" sz="2400" i="1" dirty="0" err="1"/>
              <a:t>uniraces</a:t>
            </a:r>
            <a:r>
              <a:rPr lang="it-IT" sz="2400" i="1" dirty="0"/>
              <a:t>»</a:t>
            </a:r>
            <a:r>
              <a:rPr lang="it-IT" sz="2400" dirty="0"/>
              <a:t> </a:t>
            </a:r>
            <a:r>
              <a:rPr lang="it-IT" sz="2400" dirty="0" err="1"/>
              <a:t>dans</a:t>
            </a:r>
            <a:r>
              <a:rPr lang="it-IT" sz="2400" dirty="0"/>
              <a:t> </a:t>
            </a:r>
            <a:r>
              <a:rPr lang="it-IT" sz="2400" dirty="0" err="1"/>
              <a:t>les</a:t>
            </a:r>
            <a:r>
              <a:rPr lang="it-IT" sz="2400" dirty="0"/>
              <a:t> </a:t>
            </a:r>
            <a:r>
              <a:rPr lang="it-IT" sz="2400" dirty="0" err="1"/>
              <a:t>mots</a:t>
            </a:r>
            <a:r>
              <a:rPr lang="it-IT" sz="2400" dirty="0"/>
              <a:t> de l’</a:t>
            </a:r>
            <a:r>
              <a:rPr lang="it-IT" sz="2400" dirty="0" err="1"/>
              <a:t>Unef</a:t>
            </a:r>
            <a:r>
              <a:rPr lang="it-IT" sz="2400" dirty="0"/>
              <a:t>, – </a:t>
            </a:r>
            <a:r>
              <a:rPr lang="it-IT" sz="2400" dirty="0" err="1"/>
              <a:t>les</a:t>
            </a:r>
            <a:r>
              <a:rPr lang="it-IT" sz="2400" dirty="0"/>
              <a:t> </a:t>
            </a:r>
            <a:r>
              <a:rPr lang="it-IT" sz="2400" dirty="0" err="1"/>
              <a:t>uns</a:t>
            </a:r>
            <a:r>
              <a:rPr lang="it-IT" sz="2400" dirty="0"/>
              <a:t> </a:t>
            </a:r>
            <a:r>
              <a:rPr lang="it-IT" sz="2400" dirty="0" err="1"/>
              <a:t>comme</a:t>
            </a:r>
            <a:r>
              <a:rPr lang="it-IT" sz="2400" dirty="0"/>
              <a:t> </a:t>
            </a:r>
            <a:r>
              <a:rPr lang="it-IT" sz="2400" dirty="0" err="1"/>
              <a:t>les</a:t>
            </a:r>
            <a:r>
              <a:rPr lang="it-IT" sz="2400" dirty="0"/>
              <a:t> </a:t>
            </a:r>
            <a:r>
              <a:rPr lang="it-IT" sz="2400" dirty="0" err="1"/>
              <a:t>autres</a:t>
            </a:r>
            <a:r>
              <a:rPr lang="it-IT" sz="2400" dirty="0"/>
              <a:t> </a:t>
            </a:r>
            <a:r>
              <a:rPr lang="it-IT" sz="2400" dirty="0" err="1"/>
              <a:t>traitant</a:t>
            </a:r>
            <a:r>
              <a:rPr lang="it-IT" sz="2400" dirty="0"/>
              <a:t> l’</a:t>
            </a:r>
            <a:r>
              <a:rPr lang="it-IT" sz="2400" dirty="0" err="1"/>
              <a:t>autre</a:t>
            </a:r>
            <a:r>
              <a:rPr lang="it-IT" sz="2400" dirty="0"/>
              <a:t> camp de fasciste </a:t>
            </a:r>
            <a:r>
              <a:rPr lang="it-IT" sz="2400" dirty="0" err="1"/>
              <a:t>ou</a:t>
            </a:r>
            <a:r>
              <a:rPr lang="it-IT" sz="2400" dirty="0"/>
              <a:t> de </a:t>
            </a:r>
            <a:r>
              <a:rPr lang="it-IT" sz="2400" dirty="0" err="1"/>
              <a:t>raciste</a:t>
            </a:r>
            <a:r>
              <a:rPr lang="it-IT" sz="2400" dirty="0"/>
              <a:t> ? Une spirale </a:t>
            </a:r>
            <a:r>
              <a:rPr lang="it-IT" sz="2400" dirty="0" err="1"/>
              <a:t>inquiétante</a:t>
            </a:r>
            <a:r>
              <a:rPr lang="it-IT" sz="2400" dirty="0"/>
              <a:t> se </a:t>
            </a:r>
            <a:r>
              <a:rPr lang="it-IT" sz="2400" dirty="0" err="1"/>
              <a:t>déroule</a:t>
            </a:r>
            <a:r>
              <a:rPr lang="it-IT" sz="2400" dirty="0"/>
              <a:t>, </a:t>
            </a:r>
            <a:r>
              <a:rPr lang="it-IT" sz="2400" dirty="0" err="1"/>
              <a:t>dans</a:t>
            </a:r>
            <a:r>
              <a:rPr lang="it-IT" sz="2400" dirty="0"/>
              <a:t> </a:t>
            </a:r>
            <a:r>
              <a:rPr lang="it-IT" sz="2400" dirty="0" err="1"/>
              <a:t>laquelle</a:t>
            </a:r>
            <a:r>
              <a:rPr lang="it-IT" sz="2400" dirty="0"/>
              <a:t> il </a:t>
            </a:r>
            <a:r>
              <a:rPr lang="it-IT" sz="2400" dirty="0" err="1"/>
              <a:t>devient</a:t>
            </a:r>
            <a:r>
              <a:rPr lang="it-IT" sz="2400" dirty="0"/>
              <a:t> difficile de </a:t>
            </a:r>
            <a:r>
              <a:rPr lang="it-IT" sz="2400" b="1" dirty="0" err="1"/>
              <a:t>garder</a:t>
            </a:r>
            <a:r>
              <a:rPr lang="it-IT" sz="2400" b="1" dirty="0"/>
              <a:t> la </a:t>
            </a:r>
            <a:r>
              <a:rPr lang="it-IT" sz="2400" b="1" dirty="0" err="1"/>
              <a:t>tête</a:t>
            </a:r>
            <a:r>
              <a:rPr lang="it-IT" sz="2400" b="1" dirty="0"/>
              <a:t> </a:t>
            </a:r>
            <a:r>
              <a:rPr lang="it-IT" sz="2400" b="1" dirty="0" err="1"/>
              <a:t>froide</a:t>
            </a:r>
            <a:r>
              <a:rPr lang="it-IT" sz="2400" dirty="0"/>
              <a:t>, </a:t>
            </a:r>
            <a:r>
              <a:rPr lang="it-IT" sz="2400" dirty="0" err="1"/>
              <a:t>tant</a:t>
            </a:r>
            <a:r>
              <a:rPr lang="it-IT" sz="2400" dirty="0"/>
              <a:t> se </a:t>
            </a:r>
            <a:r>
              <a:rPr lang="it-IT" sz="2400" dirty="0" err="1"/>
              <a:t>multiplient</a:t>
            </a:r>
            <a:r>
              <a:rPr lang="it-IT" sz="2400" dirty="0"/>
              <a:t> </a:t>
            </a:r>
            <a:r>
              <a:rPr lang="it-IT" sz="2400" dirty="0" err="1"/>
              <a:t>les</a:t>
            </a:r>
            <a:r>
              <a:rPr lang="it-IT" sz="2400" dirty="0"/>
              <a:t> </a:t>
            </a:r>
            <a:r>
              <a:rPr lang="it-IT" sz="2400" dirty="0" err="1"/>
              <a:t>outrances</a:t>
            </a:r>
            <a:r>
              <a:rPr lang="it-IT" sz="2400" dirty="0"/>
              <a:t> qui </a:t>
            </a:r>
            <a:r>
              <a:rPr lang="it-IT" sz="2400" dirty="0" err="1"/>
              <a:t>détruisent</a:t>
            </a:r>
            <a:r>
              <a:rPr lang="it-IT" sz="2400" dirty="0"/>
              <a:t> le </a:t>
            </a:r>
            <a:r>
              <a:rPr lang="it-IT" sz="2400" dirty="0" err="1"/>
              <a:t>débat</a:t>
            </a:r>
            <a:r>
              <a:rPr lang="it-IT" sz="2400" dirty="0"/>
              <a:t> public </a:t>
            </a:r>
            <a:r>
              <a:rPr lang="it-IT" sz="2400" dirty="0" err="1"/>
              <a:t>au</a:t>
            </a:r>
            <a:r>
              <a:rPr lang="it-IT" sz="2400" dirty="0"/>
              <a:t> </a:t>
            </a:r>
            <a:r>
              <a:rPr lang="it-IT" sz="2400" dirty="0" err="1"/>
              <a:t>lieu</a:t>
            </a:r>
            <a:r>
              <a:rPr lang="it-IT" sz="2400" dirty="0"/>
              <a:t> de le </a:t>
            </a:r>
            <a:r>
              <a:rPr lang="it-IT" sz="2400" dirty="0" err="1"/>
              <a:t>construire</a:t>
            </a:r>
            <a:r>
              <a:rPr lang="it-IT" sz="2400" dirty="0"/>
              <a:t>. Et </a:t>
            </a:r>
            <a:r>
              <a:rPr lang="it-IT" sz="2400" dirty="0" err="1"/>
              <a:t>comme</a:t>
            </a:r>
            <a:r>
              <a:rPr lang="it-IT" sz="2400" dirty="0"/>
              <a:t> </a:t>
            </a:r>
            <a:r>
              <a:rPr lang="it-IT" sz="2400" dirty="0" err="1"/>
              <a:t>nous</a:t>
            </a:r>
            <a:r>
              <a:rPr lang="it-IT" sz="2400" dirty="0"/>
              <a:t> </a:t>
            </a:r>
            <a:r>
              <a:rPr lang="it-IT" sz="2400" dirty="0" err="1"/>
              <a:t>allons</a:t>
            </a:r>
            <a:r>
              <a:rPr lang="it-IT" sz="2400" dirty="0"/>
              <a:t> </a:t>
            </a:r>
            <a:r>
              <a:rPr lang="it-IT" sz="2400" dirty="0" err="1"/>
              <a:t>voir</a:t>
            </a:r>
            <a:r>
              <a:rPr lang="it-IT" sz="2400" dirty="0"/>
              <a:t>, la balle est </a:t>
            </a:r>
            <a:r>
              <a:rPr lang="it-IT" sz="2400" dirty="0" err="1"/>
              <a:t>dans</a:t>
            </a:r>
            <a:r>
              <a:rPr lang="it-IT" sz="2400" dirty="0"/>
              <a:t> le camp de l’</a:t>
            </a:r>
            <a:r>
              <a:rPr lang="it-IT" sz="2400" dirty="0" err="1"/>
              <a:t>Unef</a:t>
            </a:r>
            <a:r>
              <a:rPr lang="it-IT" sz="2400" dirty="0"/>
              <a:t>.</a:t>
            </a:r>
          </a:p>
          <a:p>
            <a:r>
              <a:rPr lang="fr-CA" sz="2400" dirty="0" smtClean="0"/>
              <a:t>*Sociologue, directeur </a:t>
            </a:r>
            <a:r>
              <a:rPr lang="fr-CA" sz="2400" dirty="0"/>
              <a:t>d'études à l'</a:t>
            </a:r>
            <a:r>
              <a:rPr lang="fr-CA" sz="2400" dirty="0" err="1"/>
              <a:t>Ecole</a:t>
            </a:r>
            <a:r>
              <a:rPr lang="fr-CA" sz="2400" dirty="0"/>
              <a:t> des Hautes </a:t>
            </a:r>
            <a:r>
              <a:rPr lang="fr-CA" sz="2400" dirty="0" err="1"/>
              <a:t>Etudes</a:t>
            </a:r>
            <a:r>
              <a:rPr lang="fr-CA" sz="2400" dirty="0"/>
              <a:t> en Sciences </a:t>
            </a:r>
            <a:r>
              <a:rPr lang="fr-CA" sz="2400" dirty="0" smtClean="0"/>
              <a:t>Sociales (EHESS) </a:t>
            </a:r>
            <a:endParaRPr lang="fr-CA" sz="2400" dirty="0"/>
          </a:p>
        </p:txBody>
      </p:sp>
    </p:spTree>
    <p:extLst>
      <p:ext uri="{BB962C8B-B14F-4D97-AF65-F5344CB8AC3E}">
        <p14:creationId xmlns:p14="http://schemas.microsoft.com/office/powerpoint/2010/main" val="4094672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Tribune</a:t>
            </a:r>
            <a:br>
              <a:rPr lang="fr-CA" sz="2800" dirty="0"/>
            </a:br>
            <a:r>
              <a:rPr lang="fr-CA" sz="2800" i="1" dirty="0"/>
              <a:t>Libération</a:t>
            </a:r>
            <a:r>
              <a:rPr lang="fr-CA" sz="2800" dirty="0"/>
              <a:t> 23 mars 2021</a:t>
            </a:r>
          </a:p>
        </p:txBody>
      </p:sp>
      <p:sp>
        <p:nvSpPr>
          <p:cNvPr id="3" name="Segnaposto contenuto 2"/>
          <p:cNvSpPr>
            <a:spLocks noGrp="1"/>
          </p:cNvSpPr>
          <p:nvPr>
            <p:ph idx="1"/>
          </p:nvPr>
        </p:nvSpPr>
        <p:spPr/>
        <p:txBody>
          <a:bodyPr>
            <a:normAutofit lnSpcReduction="10000"/>
          </a:bodyPr>
          <a:lstStyle/>
          <a:p>
            <a:r>
              <a:rPr lang="it-IT" sz="2400" b="1" dirty="0"/>
              <a:t>A </a:t>
            </a:r>
            <a:r>
              <a:rPr lang="it-IT" sz="2400" b="1" dirty="0" err="1"/>
              <a:t>chaque</a:t>
            </a:r>
            <a:r>
              <a:rPr lang="it-IT" sz="2400" b="1" dirty="0"/>
              <a:t> </a:t>
            </a:r>
            <a:r>
              <a:rPr lang="it-IT" sz="2400" b="1" dirty="0" err="1"/>
              <a:t>groupe</a:t>
            </a:r>
            <a:r>
              <a:rPr lang="it-IT" sz="2400" b="1" dirty="0"/>
              <a:t> son </a:t>
            </a:r>
            <a:r>
              <a:rPr lang="it-IT" sz="2400" b="1" dirty="0" err="1"/>
              <a:t>identité</a:t>
            </a:r>
            <a:endParaRPr lang="it-IT" sz="2400" b="1" dirty="0"/>
          </a:p>
          <a:p>
            <a:pPr algn="just"/>
            <a:r>
              <a:rPr lang="it-IT" sz="2400" dirty="0"/>
              <a:t>De tout </a:t>
            </a:r>
            <a:r>
              <a:rPr lang="it-IT" sz="2400" dirty="0" err="1"/>
              <a:t>temps</a:t>
            </a:r>
            <a:r>
              <a:rPr lang="it-IT" sz="2400" dirty="0"/>
              <a:t>, </a:t>
            </a:r>
            <a:r>
              <a:rPr lang="it-IT" sz="2400" dirty="0" err="1"/>
              <a:t>des</a:t>
            </a:r>
            <a:r>
              <a:rPr lang="it-IT" sz="2400" dirty="0"/>
              <a:t> </a:t>
            </a:r>
            <a:r>
              <a:rPr lang="it-IT" sz="2400" dirty="0" err="1"/>
              <a:t>acteurs</a:t>
            </a:r>
            <a:r>
              <a:rPr lang="it-IT" sz="2400" dirty="0"/>
              <a:t> </a:t>
            </a:r>
            <a:r>
              <a:rPr lang="it-IT" sz="2400" dirty="0" err="1"/>
              <a:t>collectifs</a:t>
            </a:r>
            <a:r>
              <a:rPr lang="it-IT" sz="2400" dirty="0"/>
              <a:t> </a:t>
            </a:r>
            <a:r>
              <a:rPr lang="it-IT" sz="2400" dirty="0" err="1"/>
              <a:t>ont</a:t>
            </a:r>
            <a:r>
              <a:rPr lang="it-IT" sz="2400" dirty="0"/>
              <a:t> </a:t>
            </a:r>
            <a:r>
              <a:rPr lang="it-IT" sz="2400" dirty="0" err="1"/>
              <a:t>constitué</a:t>
            </a:r>
            <a:r>
              <a:rPr lang="it-IT" sz="2400" dirty="0"/>
              <a:t> </a:t>
            </a:r>
            <a:r>
              <a:rPr lang="it-IT" sz="2400" dirty="0" err="1"/>
              <a:t>des</a:t>
            </a:r>
            <a:r>
              <a:rPr lang="it-IT" sz="2400" dirty="0"/>
              <a:t> </a:t>
            </a:r>
            <a:r>
              <a:rPr lang="it-IT" sz="2400" dirty="0" err="1"/>
              <a:t>groupes</a:t>
            </a:r>
            <a:r>
              <a:rPr lang="it-IT" sz="2400" dirty="0"/>
              <a:t>, à un moment </a:t>
            </a:r>
            <a:r>
              <a:rPr lang="it-IT" sz="2400" dirty="0" err="1"/>
              <a:t>ou</a:t>
            </a:r>
            <a:r>
              <a:rPr lang="it-IT" sz="2400" dirty="0"/>
              <a:t> à un </a:t>
            </a:r>
            <a:r>
              <a:rPr lang="it-IT" sz="2400" dirty="0" err="1"/>
              <a:t>autre</a:t>
            </a:r>
            <a:r>
              <a:rPr lang="it-IT" sz="2400" dirty="0"/>
              <a:t>, </a:t>
            </a:r>
            <a:r>
              <a:rPr lang="it-IT" sz="2400" dirty="0" err="1"/>
              <a:t>sur</a:t>
            </a:r>
            <a:r>
              <a:rPr lang="it-IT" sz="2400" dirty="0"/>
              <a:t> la base d’une </a:t>
            </a:r>
            <a:r>
              <a:rPr lang="it-IT" sz="2400" dirty="0" err="1"/>
              <a:t>identité</a:t>
            </a:r>
            <a:r>
              <a:rPr lang="it-IT" sz="2400" dirty="0"/>
              <a:t> </a:t>
            </a:r>
            <a:r>
              <a:rPr lang="it-IT" sz="2400" dirty="0" err="1"/>
              <a:t>excluant</a:t>
            </a:r>
            <a:r>
              <a:rPr lang="it-IT" sz="2400" dirty="0"/>
              <a:t> </a:t>
            </a:r>
            <a:r>
              <a:rPr lang="it-IT" sz="2400" dirty="0" err="1"/>
              <a:t>des</a:t>
            </a:r>
            <a:r>
              <a:rPr lang="it-IT" sz="2400" dirty="0"/>
              <a:t> </a:t>
            </a:r>
            <a:r>
              <a:rPr lang="it-IT" sz="2400" dirty="0" err="1"/>
              <a:t>participants</a:t>
            </a:r>
            <a:r>
              <a:rPr lang="it-IT" sz="2400" dirty="0"/>
              <a:t> qui n’en </a:t>
            </a:r>
            <a:r>
              <a:rPr lang="it-IT" sz="2400" dirty="0" err="1"/>
              <a:t>relèveraient</a:t>
            </a:r>
            <a:r>
              <a:rPr lang="it-IT" sz="2400" dirty="0"/>
              <a:t> </a:t>
            </a:r>
            <a:r>
              <a:rPr lang="it-IT" sz="2400" dirty="0" err="1"/>
              <a:t>pas</a:t>
            </a:r>
            <a:r>
              <a:rPr lang="it-IT" sz="2400" dirty="0"/>
              <a:t>. Qui </a:t>
            </a:r>
            <a:r>
              <a:rPr lang="it-IT" sz="2400" dirty="0" err="1"/>
              <a:t>reprochera</a:t>
            </a:r>
            <a:r>
              <a:rPr lang="it-IT" sz="2400" dirty="0"/>
              <a:t> </a:t>
            </a:r>
            <a:r>
              <a:rPr lang="it-IT" sz="2400" dirty="0" err="1"/>
              <a:t>aux</a:t>
            </a:r>
            <a:r>
              <a:rPr lang="it-IT" sz="2400" dirty="0"/>
              <a:t> </a:t>
            </a:r>
            <a:r>
              <a:rPr lang="it-IT" sz="2400" dirty="0" err="1"/>
              <a:t>Alcooliques</a:t>
            </a:r>
            <a:r>
              <a:rPr lang="it-IT" sz="2400" dirty="0"/>
              <a:t> </a:t>
            </a:r>
            <a:r>
              <a:rPr lang="it-IT" sz="2400" dirty="0" err="1"/>
              <a:t>anonymes</a:t>
            </a:r>
            <a:r>
              <a:rPr lang="it-IT" sz="2400" dirty="0"/>
              <a:t> de se </a:t>
            </a:r>
            <a:r>
              <a:rPr lang="it-IT" sz="2400" dirty="0" err="1"/>
              <a:t>réunir</a:t>
            </a:r>
            <a:r>
              <a:rPr lang="it-IT" sz="2400" dirty="0"/>
              <a:t> pour </a:t>
            </a:r>
            <a:r>
              <a:rPr lang="it-IT" sz="2400" dirty="0" err="1"/>
              <a:t>partager</a:t>
            </a:r>
            <a:r>
              <a:rPr lang="it-IT" sz="2400" i="1" dirty="0"/>
              <a:t> «</a:t>
            </a:r>
            <a:r>
              <a:rPr lang="it-IT" sz="2400" i="1" dirty="0" err="1"/>
              <a:t>entre</a:t>
            </a:r>
            <a:r>
              <a:rPr lang="it-IT" sz="2400" i="1" dirty="0"/>
              <a:t> </a:t>
            </a:r>
            <a:r>
              <a:rPr lang="it-IT" sz="2400" i="1" dirty="0" err="1"/>
              <a:t>eux</a:t>
            </a:r>
            <a:r>
              <a:rPr lang="it-IT" sz="2400" i="1" dirty="0"/>
              <a:t> </a:t>
            </a:r>
            <a:r>
              <a:rPr lang="it-IT" sz="2400" i="1" dirty="0" err="1"/>
              <a:t>leur</a:t>
            </a:r>
            <a:r>
              <a:rPr lang="it-IT" sz="2400" i="1" dirty="0"/>
              <a:t> </a:t>
            </a:r>
            <a:r>
              <a:rPr lang="it-IT" sz="2400" i="1" dirty="0" err="1"/>
              <a:t>expérience</a:t>
            </a:r>
            <a:r>
              <a:rPr lang="it-IT" sz="2400" i="1" dirty="0"/>
              <a:t>, </a:t>
            </a:r>
            <a:r>
              <a:rPr lang="it-IT" sz="2400" i="1" dirty="0" err="1"/>
              <a:t>leur</a:t>
            </a:r>
            <a:r>
              <a:rPr lang="it-IT" sz="2400" i="1" dirty="0"/>
              <a:t> force et </a:t>
            </a:r>
            <a:r>
              <a:rPr lang="it-IT" sz="2400" i="1" dirty="0" err="1"/>
              <a:t>leur</a:t>
            </a:r>
            <a:r>
              <a:rPr lang="it-IT" sz="2400" i="1" dirty="0"/>
              <a:t> </a:t>
            </a:r>
            <a:r>
              <a:rPr lang="it-IT" sz="2400" i="1" dirty="0" err="1"/>
              <a:t>espoir</a:t>
            </a:r>
            <a:r>
              <a:rPr lang="it-IT" sz="2400" i="1" dirty="0"/>
              <a:t> </a:t>
            </a:r>
            <a:r>
              <a:rPr lang="it-IT" sz="2400" i="1" dirty="0" err="1"/>
              <a:t>dans</a:t>
            </a:r>
            <a:r>
              <a:rPr lang="it-IT" sz="2400" i="1" dirty="0"/>
              <a:t> le </a:t>
            </a:r>
            <a:r>
              <a:rPr lang="it-IT" sz="2400" i="1" dirty="0" err="1"/>
              <a:t>but</a:t>
            </a:r>
            <a:r>
              <a:rPr lang="it-IT" sz="2400" i="1" dirty="0"/>
              <a:t> de </a:t>
            </a:r>
            <a:r>
              <a:rPr lang="it-IT" sz="2400" i="1" dirty="0" err="1"/>
              <a:t>résoudre</a:t>
            </a:r>
            <a:r>
              <a:rPr lang="it-IT" sz="2400" i="1" dirty="0"/>
              <a:t> </a:t>
            </a:r>
            <a:r>
              <a:rPr lang="it-IT" sz="2400" i="1" dirty="0" err="1"/>
              <a:t>leur</a:t>
            </a:r>
            <a:r>
              <a:rPr lang="it-IT" sz="2400" i="1" dirty="0"/>
              <a:t> </a:t>
            </a:r>
            <a:r>
              <a:rPr lang="it-IT" sz="2400" i="1" dirty="0" err="1"/>
              <a:t>problème</a:t>
            </a:r>
            <a:r>
              <a:rPr lang="it-IT" sz="2400" i="1" dirty="0"/>
              <a:t> </a:t>
            </a:r>
            <a:r>
              <a:rPr lang="it-IT" sz="2400" i="1" dirty="0" err="1"/>
              <a:t>commun</a:t>
            </a:r>
            <a:r>
              <a:rPr lang="it-IT" sz="2400" i="1" dirty="0"/>
              <a:t> et d’</a:t>
            </a:r>
            <a:r>
              <a:rPr lang="it-IT" sz="2400" i="1" dirty="0" err="1"/>
              <a:t>aider</a:t>
            </a:r>
            <a:r>
              <a:rPr lang="it-IT" sz="2400" i="1" dirty="0"/>
              <a:t> d’</a:t>
            </a:r>
            <a:r>
              <a:rPr lang="it-IT" sz="2400" i="1" dirty="0" err="1"/>
              <a:t>autres</a:t>
            </a:r>
            <a:r>
              <a:rPr lang="it-IT" sz="2400" i="1" dirty="0"/>
              <a:t> </a:t>
            </a:r>
            <a:r>
              <a:rPr lang="it-IT" sz="2400" i="1" dirty="0" err="1"/>
              <a:t>alcooliques</a:t>
            </a:r>
            <a:r>
              <a:rPr lang="it-IT" sz="2400" i="1" dirty="0"/>
              <a:t> à se </a:t>
            </a:r>
            <a:r>
              <a:rPr lang="it-IT" sz="2400" i="1" dirty="0" err="1"/>
              <a:t>rétablir</a:t>
            </a:r>
            <a:r>
              <a:rPr lang="it-IT" sz="2400" i="1" dirty="0"/>
              <a:t>», </a:t>
            </a:r>
            <a:r>
              <a:rPr lang="it-IT" sz="2400" dirty="0" err="1"/>
              <a:t>comme</a:t>
            </a:r>
            <a:r>
              <a:rPr lang="it-IT" sz="2400" dirty="0"/>
              <a:t> l’</a:t>
            </a:r>
            <a:r>
              <a:rPr lang="it-IT" sz="2400" dirty="0" err="1"/>
              <a:t>explique</a:t>
            </a:r>
            <a:r>
              <a:rPr lang="it-IT" sz="2400" dirty="0"/>
              <a:t> </a:t>
            </a:r>
            <a:r>
              <a:rPr lang="it-IT" sz="2400" dirty="0" err="1"/>
              <a:t>leur</a:t>
            </a:r>
            <a:r>
              <a:rPr lang="it-IT" sz="2400" dirty="0"/>
              <a:t> site ? Qui </a:t>
            </a:r>
            <a:r>
              <a:rPr lang="it-IT" sz="2400" dirty="0" err="1"/>
              <a:t>demandera</a:t>
            </a:r>
            <a:r>
              <a:rPr lang="it-IT" sz="2400" dirty="0"/>
              <a:t> </a:t>
            </a:r>
            <a:r>
              <a:rPr lang="it-IT" sz="2400" dirty="0" err="1"/>
              <a:t>aux</a:t>
            </a:r>
            <a:r>
              <a:rPr lang="it-IT" sz="2400" dirty="0"/>
              <a:t> </a:t>
            </a:r>
            <a:r>
              <a:rPr lang="it-IT" sz="2400" dirty="0" err="1"/>
              <a:t>Weight</a:t>
            </a:r>
            <a:r>
              <a:rPr lang="it-IT" sz="2400" dirty="0"/>
              <a:t> </a:t>
            </a:r>
            <a:r>
              <a:rPr lang="it-IT" sz="2400" dirty="0" err="1"/>
              <a:t>Watchers</a:t>
            </a:r>
            <a:r>
              <a:rPr lang="it-IT" sz="2400" dirty="0"/>
              <a:t> de </a:t>
            </a:r>
            <a:r>
              <a:rPr lang="it-IT" sz="2400" dirty="0" err="1"/>
              <a:t>supprimer</a:t>
            </a:r>
            <a:r>
              <a:rPr lang="it-IT" sz="2400" dirty="0"/>
              <a:t> </a:t>
            </a:r>
            <a:r>
              <a:rPr lang="it-IT" sz="2400" dirty="0" err="1"/>
              <a:t>les</a:t>
            </a:r>
            <a:r>
              <a:rPr lang="it-IT" sz="2400" dirty="0"/>
              <a:t> </a:t>
            </a:r>
            <a:r>
              <a:rPr lang="it-IT" sz="2400" i="1" dirty="0"/>
              <a:t>«</a:t>
            </a:r>
            <a:r>
              <a:rPr lang="it-IT" sz="2400" i="1" dirty="0" err="1"/>
              <a:t>ateliers</a:t>
            </a:r>
            <a:r>
              <a:rPr lang="it-IT" sz="2400" i="1" dirty="0"/>
              <a:t> </a:t>
            </a:r>
            <a:r>
              <a:rPr lang="it-IT" sz="2400" i="1" dirty="0" err="1"/>
              <a:t>où</a:t>
            </a:r>
            <a:r>
              <a:rPr lang="it-IT" sz="2400" i="1" dirty="0"/>
              <a:t> ensemble </a:t>
            </a:r>
            <a:r>
              <a:rPr lang="it-IT" sz="2400" i="1" dirty="0" err="1"/>
              <a:t>chacun</a:t>
            </a:r>
            <a:r>
              <a:rPr lang="it-IT" sz="2400" i="1" dirty="0"/>
              <a:t> va plus </a:t>
            </a:r>
            <a:r>
              <a:rPr lang="it-IT" sz="2400" i="1" dirty="0" err="1"/>
              <a:t>loin</a:t>
            </a:r>
            <a:r>
              <a:rPr lang="it-IT" sz="2400" i="1" dirty="0"/>
              <a:t>» </a:t>
            </a:r>
            <a:r>
              <a:rPr lang="it-IT" sz="2400" dirty="0" err="1"/>
              <a:t>dans</a:t>
            </a:r>
            <a:r>
              <a:rPr lang="it-IT" sz="2400" dirty="0"/>
              <a:t> l’</a:t>
            </a:r>
            <a:r>
              <a:rPr lang="it-IT" sz="2400" dirty="0" err="1"/>
              <a:t>objectif</a:t>
            </a:r>
            <a:r>
              <a:rPr lang="it-IT" sz="2400" dirty="0"/>
              <a:t> de </a:t>
            </a:r>
            <a:r>
              <a:rPr lang="it-IT" sz="2400" dirty="0" err="1"/>
              <a:t>perdre</a:t>
            </a:r>
            <a:r>
              <a:rPr lang="it-IT" sz="2400" dirty="0"/>
              <a:t> </a:t>
            </a:r>
            <a:r>
              <a:rPr lang="it-IT" sz="2400" dirty="0" err="1"/>
              <a:t>du</a:t>
            </a:r>
            <a:r>
              <a:rPr lang="it-IT" sz="2400" dirty="0"/>
              <a:t> </a:t>
            </a:r>
            <a:r>
              <a:rPr lang="it-IT" sz="2400" dirty="0" err="1"/>
              <a:t>poids</a:t>
            </a:r>
            <a:r>
              <a:rPr lang="it-IT" sz="2400" dirty="0"/>
              <a:t> ? A-t-on </a:t>
            </a:r>
            <a:r>
              <a:rPr lang="it-IT" sz="2400" dirty="0" err="1"/>
              <a:t>oublié</a:t>
            </a:r>
            <a:r>
              <a:rPr lang="it-IT" sz="2400" dirty="0"/>
              <a:t> l’</a:t>
            </a:r>
            <a:r>
              <a:rPr lang="it-IT" sz="2400" dirty="0" err="1"/>
              <a:t>apport</a:t>
            </a:r>
            <a:r>
              <a:rPr lang="it-IT" sz="2400" dirty="0"/>
              <a:t>, </a:t>
            </a:r>
            <a:r>
              <a:rPr lang="it-IT" sz="2400" dirty="0" err="1"/>
              <a:t>dans</a:t>
            </a:r>
            <a:r>
              <a:rPr lang="it-IT" sz="2400" dirty="0"/>
              <a:t> le </a:t>
            </a:r>
            <a:r>
              <a:rPr lang="it-IT" sz="2400" dirty="0" err="1"/>
              <a:t>combat</a:t>
            </a:r>
            <a:r>
              <a:rPr lang="it-IT" sz="2400" dirty="0"/>
              <a:t> </a:t>
            </a:r>
            <a:r>
              <a:rPr lang="it-IT" sz="2400" dirty="0" err="1"/>
              <a:t>des</a:t>
            </a:r>
            <a:r>
              <a:rPr lang="it-IT" sz="2400" dirty="0"/>
              <a:t> femmes, à partir </a:t>
            </a:r>
            <a:r>
              <a:rPr lang="it-IT" sz="2400" dirty="0" err="1"/>
              <a:t>des</a:t>
            </a:r>
            <a:r>
              <a:rPr lang="it-IT" sz="2400" dirty="0"/>
              <a:t> </a:t>
            </a:r>
            <a:r>
              <a:rPr lang="it-IT" sz="2400" dirty="0" err="1"/>
              <a:t>années</a:t>
            </a:r>
            <a:r>
              <a:rPr lang="it-IT" sz="2400" dirty="0"/>
              <a:t> 70, </a:t>
            </a:r>
            <a:r>
              <a:rPr lang="it-IT" sz="2400" dirty="0" err="1"/>
              <a:t>des</a:t>
            </a:r>
            <a:r>
              <a:rPr lang="it-IT" sz="2400" dirty="0"/>
              <a:t> </a:t>
            </a:r>
            <a:r>
              <a:rPr lang="it-IT" sz="2400" dirty="0" err="1"/>
              <a:t>groupes</a:t>
            </a:r>
            <a:r>
              <a:rPr lang="it-IT" sz="2400" dirty="0"/>
              <a:t> </a:t>
            </a:r>
            <a:r>
              <a:rPr lang="it-IT" sz="2400" dirty="0" err="1"/>
              <a:t>féministes</a:t>
            </a:r>
            <a:r>
              <a:rPr lang="it-IT" sz="2400" dirty="0"/>
              <a:t> d’auto-</a:t>
            </a:r>
            <a:r>
              <a:rPr lang="it-IT" sz="2400" dirty="0" err="1"/>
              <a:t>conscience</a:t>
            </a:r>
            <a:r>
              <a:rPr lang="it-IT" sz="2400" dirty="0"/>
              <a:t> ?</a:t>
            </a:r>
          </a:p>
          <a:p>
            <a:endParaRPr lang="fr-CA" sz="2400" dirty="0"/>
          </a:p>
        </p:txBody>
      </p:sp>
    </p:spTree>
    <p:extLst>
      <p:ext uri="{BB962C8B-B14F-4D97-AF65-F5344CB8AC3E}">
        <p14:creationId xmlns:p14="http://schemas.microsoft.com/office/powerpoint/2010/main" val="382987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1</a:t>
            </a:r>
            <a:r>
              <a:rPr lang="fr-CA" sz="2800" dirty="0" smtClean="0"/>
              <a:t>. </a:t>
            </a:r>
            <a:r>
              <a:rPr lang="fr-CA" sz="2800" dirty="0"/>
              <a:t>Observations hebdomadaires</a:t>
            </a:r>
            <a:br>
              <a:rPr lang="fr-CA" sz="2800" dirty="0"/>
            </a:br>
            <a:r>
              <a:rPr lang="fr-CA" sz="2800" dirty="0"/>
              <a:t>Une autre polémique sur la traduction</a:t>
            </a:r>
          </a:p>
        </p:txBody>
      </p:sp>
      <p:sp>
        <p:nvSpPr>
          <p:cNvPr id="3" name="Segnaposto contenuto 2"/>
          <p:cNvSpPr>
            <a:spLocks noGrp="1"/>
          </p:cNvSpPr>
          <p:nvPr>
            <p:ph idx="1"/>
          </p:nvPr>
        </p:nvSpPr>
        <p:spPr/>
        <p:txBody>
          <a:bodyPr>
            <a:normAutofit/>
          </a:bodyPr>
          <a:lstStyle/>
          <a:p>
            <a:pPr algn="just"/>
            <a:r>
              <a:rPr lang="fr-CA" sz="2400" dirty="0"/>
              <a:t>La nouvelle traduction néerlandaise de L'Enfer de Dante </a:t>
            </a:r>
            <a:r>
              <a:rPr lang="fr-CA" sz="2400" b="1" dirty="0"/>
              <a:t>ne passe pas</a:t>
            </a:r>
            <a:r>
              <a:rPr lang="fr-CA" sz="2400" dirty="0"/>
              <a:t>. Le texte, pensé pour être plus accessible aux jeunes lecteurs, a été amputé de sa référence au </a:t>
            </a:r>
            <a:r>
              <a:rPr lang="fr-CA" sz="2400" b="1" dirty="0"/>
              <a:t>prophète Mahomet</a:t>
            </a:r>
            <a:r>
              <a:rPr lang="fr-CA" sz="2400" dirty="0"/>
              <a:t> afin de «ne pas blesser inutilement», comme le raconte Courrier </a:t>
            </a:r>
            <a:r>
              <a:rPr lang="fr-CA" sz="2400" dirty="0" smtClean="0"/>
              <a:t>International. </a:t>
            </a:r>
            <a:r>
              <a:rPr lang="fr-CA" sz="2400" dirty="0"/>
              <a:t>Cette décision prise à titre préventif est décriée depuis la diffusion d'une émission sur la station belge Radio 1. L'une de ses invités était Lies </a:t>
            </a:r>
            <a:r>
              <a:rPr lang="fr-CA" sz="2400" dirty="0" err="1"/>
              <a:t>Lavrijsen</a:t>
            </a:r>
            <a:r>
              <a:rPr lang="fr-CA" sz="2400" dirty="0"/>
              <a:t>, la traductrice signant De Hel, la nouvelle mouture néerlandaise du texte de Dante éditée par la maison </a:t>
            </a:r>
            <a:r>
              <a:rPr lang="fr-CA" sz="2400" dirty="0" err="1"/>
              <a:t>Blossom</a:t>
            </a:r>
            <a:r>
              <a:rPr lang="fr-CA" sz="2400" dirty="0"/>
              <a:t> Books. Le texte datant du XIVe a été traduit «comme si Dante était un</a:t>
            </a:r>
            <a:r>
              <a:rPr lang="fr-CA" sz="2400" b="1" dirty="0"/>
              <a:t> </a:t>
            </a:r>
            <a:r>
              <a:rPr lang="fr-CA" sz="2400" b="1" dirty="0" err="1"/>
              <a:t>slameur</a:t>
            </a:r>
            <a:r>
              <a:rPr lang="fr-CA" sz="2400" dirty="0"/>
              <a:t> des XIIIe et XIVe siècles», indique Radio 1 sur son site</a:t>
            </a:r>
            <a:r>
              <a:rPr lang="fr-CA" sz="2400" dirty="0" smtClean="0"/>
              <a:t>. </a:t>
            </a:r>
            <a:r>
              <a:rPr lang="it-IT" sz="2400" i="1" dirty="0"/>
              <a:t>Le Figaro </a:t>
            </a:r>
            <a:r>
              <a:rPr lang="it-IT" sz="2400" dirty="0"/>
              <a:t>25/03/2021</a:t>
            </a:r>
            <a:endParaRPr lang="fr-CA" sz="2400" dirty="0"/>
          </a:p>
          <a:p>
            <a:pPr algn="just"/>
            <a:endParaRPr lang="fr-CA" sz="2400" dirty="0"/>
          </a:p>
        </p:txBody>
      </p:sp>
    </p:spTree>
    <p:extLst>
      <p:ext uri="{BB962C8B-B14F-4D97-AF65-F5344CB8AC3E}">
        <p14:creationId xmlns:p14="http://schemas.microsoft.com/office/powerpoint/2010/main" val="895526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Tribune</a:t>
            </a:r>
            <a:br>
              <a:rPr lang="fr-CA" sz="2800" dirty="0"/>
            </a:br>
            <a:r>
              <a:rPr lang="fr-CA" sz="2800" i="1" dirty="0"/>
              <a:t>Libération</a:t>
            </a:r>
            <a:r>
              <a:rPr lang="fr-CA" sz="2800" dirty="0"/>
              <a:t> 23 mars 2021</a:t>
            </a:r>
          </a:p>
        </p:txBody>
      </p:sp>
      <p:sp>
        <p:nvSpPr>
          <p:cNvPr id="3" name="Segnaposto contenuto 2"/>
          <p:cNvSpPr>
            <a:spLocks noGrp="1"/>
          </p:cNvSpPr>
          <p:nvPr>
            <p:ph idx="1"/>
          </p:nvPr>
        </p:nvSpPr>
        <p:spPr/>
        <p:txBody>
          <a:bodyPr>
            <a:normAutofit fontScale="92500" lnSpcReduction="10000"/>
          </a:bodyPr>
          <a:lstStyle/>
          <a:p>
            <a:pPr algn="just"/>
            <a:r>
              <a:rPr lang="it-IT" sz="2400" dirty="0" err="1"/>
              <a:t>Les</a:t>
            </a:r>
            <a:r>
              <a:rPr lang="it-IT" sz="2400" dirty="0"/>
              <a:t> </a:t>
            </a:r>
            <a:r>
              <a:rPr lang="it-IT" sz="2400" dirty="0" err="1"/>
              <a:t>pulsions</a:t>
            </a:r>
            <a:r>
              <a:rPr lang="it-IT" sz="2400" dirty="0"/>
              <a:t> </a:t>
            </a:r>
            <a:r>
              <a:rPr lang="it-IT" sz="2400" dirty="0" err="1"/>
              <a:t>liberticides</a:t>
            </a:r>
            <a:r>
              <a:rPr lang="it-IT" sz="2400" dirty="0"/>
              <a:t> qui </a:t>
            </a:r>
            <a:r>
              <a:rPr lang="it-IT" sz="2400" dirty="0" err="1"/>
              <a:t>animent</a:t>
            </a:r>
            <a:r>
              <a:rPr lang="it-IT" sz="2400" dirty="0"/>
              <a:t> </a:t>
            </a:r>
            <a:r>
              <a:rPr lang="it-IT" sz="2400" dirty="0" err="1"/>
              <a:t>les</a:t>
            </a:r>
            <a:r>
              <a:rPr lang="it-IT" sz="2400" dirty="0"/>
              <a:t> </a:t>
            </a:r>
            <a:r>
              <a:rPr lang="it-IT" sz="2400" dirty="0" err="1"/>
              <a:t>demandes</a:t>
            </a:r>
            <a:r>
              <a:rPr lang="it-IT" sz="2400" dirty="0"/>
              <a:t> d’</a:t>
            </a:r>
            <a:r>
              <a:rPr lang="it-IT" sz="2400" dirty="0" err="1"/>
              <a:t>interdiction</a:t>
            </a:r>
            <a:r>
              <a:rPr lang="it-IT" sz="2400" dirty="0"/>
              <a:t> </a:t>
            </a:r>
            <a:r>
              <a:rPr lang="it-IT" sz="2400" dirty="0" err="1"/>
              <a:t>visant</a:t>
            </a:r>
            <a:r>
              <a:rPr lang="it-IT" sz="2400" dirty="0"/>
              <a:t> </a:t>
            </a:r>
            <a:r>
              <a:rPr lang="it-IT" sz="2400" dirty="0" err="1"/>
              <a:t>aujourd’hui</a:t>
            </a:r>
            <a:r>
              <a:rPr lang="it-IT" sz="2400" dirty="0"/>
              <a:t> l’</a:t>
            </a:r>
            <a:r>
              <a:rPr lang="it-IT" sz="2400" dirty="0" err="1"/>
              <a:t>Unef</a:t>
            </a:r>
            <a:r>
              <a:rPr lang="it-IT" sz="2400" dirty="0"/>
              <a:t> ne </a:t>
            </a:r>
            <a:r>
              <a:rPr lang="it-IT" sz="2400" dirty="0" err="1"/>
              <a:t>sauraient</a:t>
            </a:r>
            <a:r>
              <a:rPr lang="it-IT" sz="2400" dirty="0"/>
              <a:t> </a:t>
            </a:r>
            <a:r>
              <a:rPr lang="it-IT" sz="2400" dirty="0" err="1"/>
              <a:t>constituer</a:t>
            </a:r>
            <a:r>
              <a:rPr lang="it-IT" sz="2400" dirty="0"/>
              <a:t> une </a:t>
            </a:r>
            <a:r>
              <a:rPr lang="it-IT" sz="2400" dirty="0" err="1"/>
              <a:t>réponse</a:t>
            </a:r>
            <a:r>
              <a:rPr lang="it-IT" sz="2400" dirty="0"/>
              <a:t> </a:t>
            </a:r>
            <a:r>
              <a:rPr lang="it-IT" sz="2400" dirty="0" err="1"/>
              <a:t>démocratique</a:t>
            </a:r>
            <a:r>
              <a:rPr lang="it-IT" sz="2400" dirty="0"/>
              <a:t> </a:t>
            </a:r>
            <a:r>
              <a:rPr lang="it-IT" sz="2400" dirty="0" err="1"/>
              <a:t>aux</a:t>
            </a:r>
            <a:r>
              <a:rPr lang="it-IT" sz="2400" dirty="0"/>
              <a:t> </a:t>
            </a:r>
            <a:r>
              <a:rPr lang="it-IT" sz="2400" dirty="0" err="1"/>
              <a:t>questions</a:t>
            </a:r>
            <a:r>
              <a:rPr lang="it-IT" sz="2400" dirty="0"/>
              <a:t> </a:t>
            </a:r>
            <a:r>
              <a:rPr lang="it-IT" sz="2400" dirty="0" err="1"/>
              <a:t>que</a:t>
            </a:r>
            <a:r>
              <a:rPr lang="it-IT" sz="2400" dirty="0"/>
              <a:t> </a:t>
            </a:r>
            <a:r>
              <a:rPr lang="it-IT" sz="2400" dirty="0" err="1"/>
              <a:t>soulèvent</a:t>
            </a:r>
            <a:r>
              <a:rPr lang="it-IT" sz="2400" dirty="0"/>
              <a:t> </a:t>
            </a:r>
            <a:r>
              <a:rPr lang="it-IT" sz="2400" dirty="0" err="1"/>
              <a:t>les</a:t>
            </a:r>
            <a:r>
              <a:rPr lang="it-IT" sz="2400" dirty="0"/>
              <a:t> </a:t>
            </a:r>
            <a:r>
              <a:rPr lang="it-IT" sz="2400" dirty="0" err="1"/>
              <a:t>réunions</a:t>
            </a:r>
            <a:r>
              <a:rPr lang="it-IT" sz="2400" dirty="0"/>
              <a:t> </a:t>
            </a:r>
            <a:r>
              <a:rPr lang="it-IT" sz="2400" dirty="0" err="1"/>
              <a:t>organisées</a:t>
            </a:r>
            <a:r>
              <a:rPr lang="it-IT" sz="2400" dirty="0"/>
              <a:t> par l’illustre </a:t>
            </a:r>
            <a:r>
              <a:rPr lang="it-IT" sz="2400" dirty="0" err="1"/>
              <a:t>syndicat</a:t>
            </a:r>
            <a:r>
              <a:rPr lang="it-IT" sz="2400" dirty="0"/>
              <a:t> </a:t>
            </a:r>
            <a:r>
              <a:rPr lang="it-IT" sz="2400" dirty="0" err="1"/>
              <a:t>étudiant</a:t>
            </a:r>
            <a:r>
              <a:rPr lang="it-IT" sz="2400" dirty="0"/>
              <a:t>. </a:t>
            </a:r>
            <a:r>
              <a:rPr lang="it-IT" sz="2400" dirty="0" err="1"/>
              <a:t>Ainsi</a:t>
            </a:r>
            <a:r>
              <a:rPr lang="it-IT" sz="2400" dirty="0"/>
              <a:t>, </a:t>
            </a:r>
            <a:r>
              <a:rPr lang="it-IT" sz="2400" dirty="0" err="1"/>
              <a:t>avant</a:t>
            </a:r>
            <a:r>
              <a:rPr lang="it-IT" sz="2400" dirty="0"/>
              <a:t> d’</a:t>
            </a:r>
            <a:r>
              <a:rPr lang="it-IT" sz="2400" dirty="0" err="1"/>
              <a:t>examiner</a:t>
            </a:r>
            <a:r>
              <a:rPr lang="it-IT" sz="2400" dirty="0"/>
              <a:t> le </a:t>
            </a:r>
            <a:r>
              <a:rPr lang="it-IT" sz="2400" dirty="0" err="1"/>
              <a:t>fond</a:t>
            </a:r>
            <a:r>
              <a:rPr lang="it-IT" sz="2400" dirty="0"/>
              <a:t> </a:t>
            </a:r>
            <a:r>
              <a:rPr lang="it-IT" sz="2400" dirty="0" err="1"/>
              <a:t>du</a:t>
            </a:r>
            <a:r>
              <a:rPr lang="it-IT" sz="2400" dirty="0"/>
              <a:t> </a:t>
            </a:r>
            <a:r>
              <a:rPr lang="it-IT" sz="2400" dirty="0" err="1"/>
              <a:t>problème</a:t>
            </a:r>
            <a:r>
              <a:rPr lang="it-IT" sz="2400" dirty="0"/>
              <a:t>, il </a:t>
            </a:r>
            <a:r>
              <a:rPr lang="it-IT" sz="2400" dirty="0" err="1"/>
              <a:t>faut</a:t>
            </a:r>
            <a:r>
              <a:rPr lang="it-IT" sz="2400" dirty="0"/>
              <a:t> </a:t>
            </a:r>
            <a:r>
              <a:rPr lang="it-IT" sz="2400" dirty="0" err="1"/>
              <a:t>premièrement</a:t>
            </a:r>
            <a:r>
              <a:rPr lang="it-IT" sz="2400" dirty="0"/>
              <a:t> </a:t>
            </a:r>
            <a:r>
              <a:rPr lang="it-IT" sz="2400" dirty="0" err="1"/>
              <a:t>affirmer</a:t>
            </a:r>
            <a:r>
              <a:rPr lang="it-IT" sz="2400" dirty="0"/>
              <a:t> le </a:t>
            </a:r>
            <a:r>
              <a:rPr lang="it-IT" sz="2400" dirty="0" err="1"/>
              <a:t>droit</a:t>
            </a:r>
            <a:r>
              <a:rPr lang="it-IT" sz="2400" dirty="0"/>
              <a:t> </a:t>
            </a:r>
            <a:r>
              <a:rPr lang="it-IT" sz="2400" dirty="0" err="1"/>
              <a:t>qu’a</a:t>
            </a:r>
            <a:r>
              <a:rPr lang="it-IT" sz="2400" dirty="0"/>
              <a:t> l’</a:t>
            </a:r>
            <a:r>
              <a:rPr lang="it-IT" sz="2400" dirty="0" err="1"/>
              <a:t>Unef</a:t>
            </a:r>
            <a:r>
              <a:rPr lang="it-IT" sz="2400" dirty="0"/>
              <a:t> de se </a:t>
            </a:r>
            <a:r>
              <a:rPr lang="it-IT" sz="2400" dirty="0" err="1"/>
              <a:t>livrer</a:t>
            </a:r>
            <a:r>
              <a:rPr lang="it-IT" sz="2400" dirty="0"/>
              <a:t> </a:t>
            </a:r>
            <a:r>
              <a:rPr lang="it-IT" sz="2400" dirty="0" err="1"/>
              <a:t>aux</a:t>
            </a:r>
            <a:r>
              <a:rPr lang="it-IT" sz="2400" dirty="0"/>
              <a:t> </a:t>
            </a:r>
            <a:r>
              <a:rPr lang="it-IT" sz="2400" dirty="0" err="1"/>
              <a:t>pratiques</a:t>
            </a:r>
            <a:r>
              <a:rPr lang="it-IT" sz="2400" dirty="0"/>
              <a:t> qui </a:t>
            </a:r>
            <a:r>
              <a:rPr lang="it-IT" sz="2400" dirty="0" err="1"/>
              <a:t>sont</a:t>
            </a:r>
            <a:r>
              <a:rPr lang="it-IT" sz="2400" dirty="0"/>
              <a:t> </a:t>
            </a:r>
            <a:r>
              <a:rPr lang="it-IT" sz="2400" dirty="0" err="1"/>
              <a:t>les</a:t>
            </a:r>
            <a:r>
              <a:rPr lang="it-IT" sz="2400" dirty="0"/>
              <a:t> </a:t>
            </a:r>
            <a:r>
              <a:rPr lang="it-IT" sz="2400" dirty="0" err="1"/>
              <a:t>siennes</a:t>
            </a:r>
            <a:r>
              <a:rPr lang="it-IT" sz="2400" dirty="0"/>
              <a:t> </a:t>
            </a:r>
            <a:r>
              <a:rPr lang="it-IT" sz="2400" b="1" dirty="0"/>
              <a:t>: </a:t>
            </a:r>
            <a:r>
              <a:rPr lang="it-IT" sz="2400" b="1" dirty="0" err="1"/>
              <a:t>les</a:t>
            </a:r>
            <a:r>
              <a:rPr lang="it-IT" sz="2400" b="1" dirty="0"/>
              <a:t> </a:t>
            </a:r>
            <a:r>
              <a:rPr lang="it-IT" sz="2400" b="1" dirty="0" err="1"/>
              <a:t>critiquer</a:t>
            </a:r>
            <a:r>
              <a:rPr lang="it-IT" sz="2400" b="1" dirty="0"/>
              <a:t> est une </a:t>
            </a:r>
            <a:r>
              <a:rPr lang="it-IT" sz="2400" b="1" dirty="0" err="1"/>
              <a:t>chose</a:t>
            </a:r>
            <a:r>
              <a:rPr lang="it-IT" sz="2400" b="1" dirty="0"/>
              <a:t> qui ne </a:t>
            </a:r>
            <a:r>
              <a:rPr lang="it-IT" sz="2400" b="1" dirty="0" err="1"/>
              <a:t>devrait</a:t>
            </a:r>
            <a:r>
              <a:rPr lang="it-IT" sz="2400" b="1" dirty="0"/>
              <a:t> </a:t>
            </a:r>
            <a:r>
              <a:rPr lang="it-IT" sz="2400" b="1" dirty="0" err="1"/>
              <a:t>pas</a:t>
            </a:r>
            <a:r>
              <a:rPr lang="it-IT" sz="2400" b="1" dirty="0"/>
              <a:t> </a:t>
            </a:r>
            <a:r>
              <a:rPr lang="it-IT" sz="2400" b="1" dirty="0" err="1"/>
              <a:t>être</a:t>
            </a:r>
            <a:r>
              <a:rPr lang="it-IT" sz="2400" b="1" dirty="0"/>
              <a:t> </a:t>
            </a:r>
            <a:r>
              <a:rPr lang="it-IT" sz="2400" b="1" dirty="0" err="1"/>
              <a:t>confondue</a:t>
            </a:r>
            <a:r>
              <a:rPr lang="it-IT" sz="2400" b="1" dirty="0"/>
              <a:t> </a:t>
            </a:r>
            <a:r>
              <a:rPr lang="it-IT" sz="2400" b="1" dirty="0" err="1"/>
              <a:t>avec</a:t>
            </a:r>
            <a:r>
              <a:rPr lang="it-IT" sz="2400" b="1" dirty="0"/>
              <a:t> le </a:t>
            </a:r>
            <a:r>
              <a:rPr lang="it-IT" sz="2400" b="1" dirty="0" err="1"/>
              <a:t>projet</a:t>
            </a:r>
            <a:r>
              <a:rPr lang="it-IT" sz="2400" b="1" dirty="0"/>
              <a:t> de </a:t>
            </a:r>
            <a:r>
              <a:rPr lang="it-IT" sz="2400" b="1" dirty="0" err="1"/>
              <a:t>mettre</a:t>
            </a:r>
            <a:r>
              <a:rPr lang="it-IT" sz="2400" b="1" dirty="0"/>
              <a:t> fin à son </a:t>
            </a:r>
            <a:r>
              <a:rPr lang="it-IT" sz="2400" b="1" dirty="0" err="1"/>
              <a:t>existence</a:t>
            </a:r>
            <a:r>
              <a:rPr lang="it-IT" sz="2400" b="1" dirty="0"/>
              <a:t> </a:t>
            </a:r>
            <a:r>
              <a:rPr lang="it-IT" sz="2400" b="1" dirty="0" err="1"/>
              <a:t>même</a:t>
            </a:r>
            <a:r>
              <a:rPr lang="it-IT" sz="2400" b="1" dirty="0"/>
              <a:t>.</a:t>
            </a:r>
            <a:r>
              <a:rPr lang="it-IT" sz="2400" dirty="0"/>
              <a:t> Et </a:t>
            </a:r>
            <a:r>
              <a:rPr lang="it-IT" sz="2400" dirty="0" err="1"/>
              <a:t>deuxièmement</a:t>
            </a:r>
            <a:r>
              <a:rPr lang="it-IT" sz="2400" dirty="0"/>
              <a:t>, il </a:t>
            </a:r>
            <a:r>
              <a:rPr lang="it-IT" sz="2400" dirty="0" err="1"/>
              <a:t>faut</a:t>
            </a:r>
            <a:r>
              <a:rPr lang="it-IT" sz="2400" dirty="0"/>
              <a:t> dire </a:t>
            </a:r>
            <a:r>
              <a:rPr lang="it-IT" sz="2400" dirty="0" err="1"/>
              <a:t>qu’on</a:t>
            </a:r>
            <a:r>
              <a:rPr lang="it-IT" sz="2400" dirty="0"/>
              <a:t> ne </a:t>
            </a:r>
            <a:r>
              <a:rPr lang="it-IT" sz="2400" dirty="0" err="1"/>
              <a:t>réglera</a:t>
            </a:r>
            <a:r>
              <a:rPr lang="it-IT" sz="2400" dirty="0"/>
              <a:t> </a:t>
            </a:r>
            <a:r>
              <a:rPr lang="it-IT" sz="2400" dirty="0" err="1"/>
              <a:t>pas</a:t>
            </a:r>
            <a:r>
              <a:rPr lang="it-IT" sz="2400" dirty="0"/>
              <a:t> </a:t>
            </a:r>
            <a:r>
              <a:rPr lang="it-IT" sz="2400" dirty="0" err="1"/>
              <a:t>les</a:t>
            </a:r>
            <a:r>
              <a:rPr lang="it-IT" sz="2400" dirty="0"/>
              <a:t> </a:t>
            </a:r>
            <a:r>
              <a:rPr lang="it-IT" sz="2400" dirty="0" err="1"/>
              <a:t>questions</a:t>
            </a:r>
            <a:r>
              <a:rPr lang="it-IT" sz="2400" dirty="0"/>
              <a:t> </a:t>
            </a:r>
            <a:r>
              <a:rPr lang="it-IT" sz="2400" dirty="0" err="1"/>
              <a:t>sous-jacentes</a:t>
            </a:r>
            <a:r>
              <a:rPr lang="it-IT" sz="2400" dirty="0"/>
              <a:t>, à </a:t>
            </a:r>
            <a:r>
              <a:rPr lang="it-IT" sz="2400" dirty="0" err="1"/>
              <a:t>commencer</a:t>
            </a:r>
            <a:r>
              <a:rPr lang="it-IT" sz="2400" dirty="0"/>
              <a:t> par le </a:t>
            </a:r>
            <a:r>
              <a:rPr lang="it-IT" sz="2400" dirty="0" err="1"/>
              <a:t>racisme</a:t>
            </a:r>
            <a:r>
              <a:rPr lang="it-IT" sz="2400" dirty="0"/>
              <a:t>, en </a:t>
            </a:r>
            <a:r>
              <a:rPr lang="it-IT" sz="2400" dirty="0" err="1"/>
              <a:t>dissolvant</a:t>
            </a:r>
            <a:r>
              <a:rPr lang="it-IT" sz="2400" dirty="0"/>
              <a:t> l’</a:t>
            </a:r>
            <a:r>
              <a:rPr lang="it-IT" sz="2400" dirty="0" err="1"/>
              <a:t>organisation</a:t>
            </a:r>
            <a:r>
              <a:rPr lang="it-IT" sz="2400" dirty="0"/>
              <a:t> qui </a:t>
            </a:r>
            <a:r>
              <a:rPr lang="it-IT" sz="2400" dirty="0" err="1"/>
              <a:t>les</a:t>
            </a:r>
            <a:r>
              <a:rPr lang="it-IT" sz="2400" dirty="0"/>
              <a:t> formule, </a:t>
            </a:r>
            <a:r>
              <a:rPr lang="it-IT" sz="2400" dirty="0" err="1"/>
              <a:t>aussi</a:t>
            </a:r>
            <a:r>
              <a:rPr lang="it-IT" sz="2400" dirty="0"/>
              <a:t> </a:t>
            </a:r>
            <a:r>
              <a:rPr lang="it-IT" sz="2400" dirty="0" err="1"/>
              <a:t>malheureusement</a:t>
            </a:r>
            <a:r>
              <a:rPr lang="it-IT" sz="2400" dirty="0"/>
              <a:t> </a:t>
            </a:r>
            <a:r>
              <a:rPr lang="it-IT" sz="2400" dirty="0" err="1"/>
              <a:t>que</a:t>
            </a:r>
            <a:r>
              <a:rPr lang="it-IT" sz="2400" dirty="0"/>
              <a:t> ce </a:t>
            </a:r>
            <a:r>
              <a:rPr lang="it-IT" sz="2400" dirty="0" err="1"/>
              <a:t>soit</a:t>
            </a:r>
            <a:r>
              <a:rPr lang="it-IT" sz="2400" dirty="0"/>
              <a:t>. La </a:t>
            </a:r>
            <a:r>
              <a:rPr lang="it-IT" sz="2400" dirty="0" err="1"/>
              <a:t>couleur</a:t>
            </a:r>
            <a:r>
              <a:rPr lang="it-IT" sz="2400" dirty="0"/>
              <a:t> de </a:t>
            </a:r>
            <a:r>
              <a:rPr lang="it-IT" sz="2400" dirty="0" err="1"/>
              <a:t>peau</a:t>
            </a:r>
            <a:r>
              <a:rPr lang="it-IT" sz="2400" dirty="0"/>
              <a:t> </a:t>
            </a:r>
            <a:r>
              <a:rPr lang="it-IT" sz="2400" dirty="0" err="1"/>
              <a:t>blanche</a:t>
            </a:r>
            <a:r>
              <a:rPr lang="it-IT" sz="2400" dirty="0"/>
              <a:t>, </a:t>
            </a:r>
            <a:r>
              <a:rPr lang="it-IT" sz="2400" dirty="0" err="1"/>
              <a:t>qu’on</a:t>
            </a:r>
            <a:r>
              <a:rPr lang="it-IT" sz="2400" dirty="0"/>
              <a:t> le </a:t>
            </a:r>
            <a:r>
              <a:rPr lang="it-IT" sz="2400" dirty="0" err="1"/>
              <a:t>veuille</a:t>
            </a:r>
            <a:r>
              <a:rPr lang="it-IT" sz="2400" dirty="0"/>
              <a:t> </a:t>
            </a:r>
            <a:r>
              <a:rPr lang="it-IT" sz="2400" dirty="0" err="1"/>
              <a:t>ou</a:t>
            </a:r>
            <a:r>
              <a:rPr lang="it-IT" sz="2400" dirty="0"/>
              <a:t> non, est entrée </a:t>
            </a:r>
            <a:r>
              <a:rPr lang="it-IT" sz="2400" b="1" dirty="0" err="1"/>
              <a:t>dans</a:t>
            </a:r>
            <a:r>
              <a:rPr lang="it-IT" sz="2400" b="1" dirty="0"/>
              <a:t> le </a:t>
            </a:r>
            <a:r>
              <a:rPr lang="it-IT" sz="2400" b="1" dirty="0" err="1"/>
              <a:t>débat</a:t>
            </a:r>
            <a:r>
              <a:rPr lang="it-IT" sz="2400" b="1" dirty="0"/>
              <a:t> public</a:t>
            </a:r>
            <a:r>
              <a:rPr lang="it-IT" sz="2400" dirty="0"/>
              <a:t>, </a:t>
            </a:r>
            <a:r>
              <a:rPr lang="it-IT" sz="2400" dirty="0" err="1"/>
              <a:t>où</a:t>
            </a:r>
            <a:r>
              <a:rPr lang="it-IT" sz="2400" dirty="0"/>
              <a:t> par </a:t>
            </a:r>
            <a:r>
              <a:rPr lang="it-IT" sz="2400" dirty="0" err="1"/>
              <a:t>exemple</a:t>
            </a:r>
            <a:r>
              <a:rPr lang="it-IT" sz="2400" dirty="0"/>
              <a:t> </a:t>
            </a:r>
            <a:r>
              <a:rPr lang="it-IT" sz="2400" dirty="0" err="1"/>
              <a:t>sont</a:t>
            </a:r>
            <a:r>
              <a:rPr lang="it-IT" sz="2400" dirty="0"/>
              <a:t> </a:t>
            </a:r>
            <a:r>
              <a:rPr lang="it-IT" sz="2400" dirty="0" err="1"/>
              <a:t>évoqués</a:t>
            </a:r>
            <a:r>
              <a:rPr lang="it-IT" sz="2400" dirty="0"/>
              <a:t> le </a:t>
            </a:r>
            <a:r>
              <a:rPr lang="it-IT" sz="2400" i="1" dirty="0"/>
              <a:t>«</a:t>
            </a:r>
            <a:r>
              <a:rPr lang="it-IT" sz="2400" i="1" dirty="0" err="1"/>
              <a:t>racisme</a:t>
            </a:r>
            <a:r>
              <a:rPr lang="it-IT" sz="2400" i="1" dirty="0"/>
              <a:t> anti-</a:t>
            </a:r>
            <a:r>
              <a:rPr lang="it-IT" sz="2400" i="1" dirty="0" err="1"/>
              <a:t>blanc</a:t>
            </a:r>
            <a:r>
              <a:rPr lang="it-IT" sz="2400" i="1" dirty="0"/>
              <a:t>» et «la pensée </a:t>
            </a:r>
            <a:r>
              <a:rPr lang="it-IT" sz="2400" i="1" dirty="0" err="1"/>
              <a:t>blanche</a:t>
            </a:r>
            <a:r>
              <a:rPr lang="it-IT" sz="2400" i="1" dirty="0"/>
              <a:t>» : </a:t>
            </a:r>
            <a:r>
              <a:rPr lang="it-IT" sz="2400" dirty="0"/>
              <a:t>on n’en </a:t>
            </a:r>
            <a:r>
              <a:rPr lang="it-IT" sz="2400" dirty="0" err="1"/>
              <a:t>traitera</a:t>
            </a:r>
            <a:r>
              <a:rPr lang="it-IT" sz="2400" dirty="0"/>
              <a:t> </a:t>
            </a:r>
            <a:r>
              <a:rPr lang="it-IT" sz="2400" dirty="0" err="1"/>
              <a:t>pas</a:t>
            </a:r>
            <a:r>
              <a:rPr lang="it-IT" sz="2400" dirty="0"/>
              <a:t> </a:t>
            </a:r>
            <a:r>
              <a:rPr lang="it-IT" sz="2400" dirty="0" err="1"/>
              <a:t>sérieusement</a:t>
            </a:r>
            <a:r>
              <a:rPr lang="it-IT" sz="2400" dirty="0"/>
              <a:t> en </a:t>
            </a:r>
            <a:r>
              <a:rPr lang="it-IT" sz="2400" dirty="0" err="1"/>
              <a:t>liquidant</a:t>
            </a:r>
            <a:r>
              <a:rPr lang="it-IT" sz="2400" dirty="0"/>
              <a:t> l’</a:t>
            </a:r>
            <a:r>
              <a:rPr lang="it-IT" sz="2400" dirty="0" err="1"/>
              <a:t>Unef</a:t>
            </a:r>
            <a:r>
              <a:rPr lang="it-IT" sz="2400" dirty="0"/>
              <a:t> par </a:t>
            </a:r>
            <a:r>
              <a:rPr lang="it-IT" sz="2400" dirty="0" err="1"/>
              <a:t>décret</a:t>
            </a:r>
            <a:r>
              <a:rPr lang="it-IT" sz="2400" dirty="0"/>
              <a:t>.</a:t>
            </a:r>
            <a:endParaRPr lang="fr-CA" sz="2400" dirty="0"/>
          </a:p>
        </p:txBody>
      </p:sp>
    </p:spTree>
    <p:extLst>
      <p:ext uri="{BB962C8B-B14F-4D97-AF65-F5344CB8AC3E}">
        <p14:creationId xmlns:p14="http://schemas.microsoft.com/office/powerpoint/2010/main" val="913648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Tribune</a:t>
            </a:r>
            <a:br>
              <a:rPr lang="fr-CA" sz="2800" dirty="0"/>
            </a:br>
            <a:r>
              <a:rPr lang="fr-CA" sz="2800" i="1" dirty="0"/>
              <a:t>Libération</a:t>
            </a:r>
            <a:r>
              <a:rPr lang="fr-CA" sz="2800" dirty="0"/>
              <a:t> 23 mars 2021</a:t>
            </a:r>
          </a:p>
        </p:txBody>
      </p:sp>
      <p:sp>
        <p:nvSpPr>
          <p:cNvPr id="3" name="Segnaposto contenuto 2"/>
          <p:cNvSpPr>
            <a:spLocks noGrp="1"/>
          </p:cNvSpPr>
          <p:nvPr>
            <p:ph idx="1"/>
          </p:nvPr>
        </p:nvSpPr>
        <p:spPr/>
        <p:txBody>
          <a:bodyPr>
            <a:normAutofit fontScale="92500"/>
          </a:bodyPr>
          <a:lstStyle/>
          <a:p>
            <a:r>
              <a:rPr lang="it-IT" sz="2400" b="1" dirty="0"/>
              <a:t>Le </a:t>
            </a:r>
            <a:r>
              <a:rPr lang="it-IT" sz="2400" b="1" dirty="0" err="1"/>
              <a:t>poids</a:t>
            </a:r>
            <a:r>
              <a:rPr lang="it-IT" sz="2400" b="1" dirty="0"/>
              <a:t> </a:t>
            </a:r>
            <a:r>
              <a:rPr lang="it-IT" sz="2400" b="1" dirty="0" err="1"/>
              <a:t>des</a:t>
            </a:r>
            <a:r>
              <a:rPr lang="it-IT" sz="2400" b="1" dirty="0"/>
              <a:t> </a:t>
            </a:r>
            <a:r>
              <a:rPr lang="it-IT" sz="2400" b="1" dirty="0" err="1"/>
              <a:t>mots</a:t>
            </a:r>
            <a:r>
              <a:rPr lang="it-IT" sz="2400" b="1" dirty="0"/>
              <a:t>, le choc </a:t>
            </a:r>
            <a:r>
              <a:rPr lang="it-IT" sz="2400" b="1" dirty="0" err="1"/>
              <a:t>du</a:t>
            </a:r>
            <a:r>
              <a:rPr lang="it-IT" sz="2400" b="1" dirty="0"/>
              <a:t> </a:t>
            </a:r>
            <a:r>
              <a:rPr lang="it-IT" sz="2400" b="1" dirty="0" err="1"/>
              <a:t>sens</a:t>
            </a:r>
            <a:endParaRPr lang="it-IT" sz="2400" b="1" dirty="0"/>
          </a:p>
          <a:p>
            <a:pPr algn="just"/>
            <a:r>
              <a:rPr lang="it-IT" sz="2400" dirty="0" err="1"/>
              <a:t>Rappeler</a:t>
            </a:r>
            <a:r>
              <a:rPr lang="it-IT" sz="2400" dirty="0"/>
              <a:t> </a:t>
            </a:r>
            <a:r>
              <a:rPr lang="it-IT" sz="2400" dirty="0" err="1"/>
              <a:t>les</a:t>
            </a:r>
            <a:r>
              <a:rPr lang="it-IT" sz="2400" dirty="0"/>
              <a:t> </a:t>
            </a:r>
            <a:r>
              <a:rPr lang="it-IT" sz="2400" dirty="0" err="1"/>
              <a:t>droits</a:t>
            </a:r>
            <a:r>
              <a:rPr lang="it-IT" sz="2400" dirty="0"/>
              <a:t> de l’</a:t>
            </a:r>
            <a:r>
              <a:rPr lang="it-IT" sz="2400" dirty="0" err="1"/>
              <a:t>Unef</a:t>
            </a:r>
            <a:r>
              <a:rPr lang="it-IT" sz="2400" dirty="0"/>
              <a:t> ne </a:t>
            </a:r>
            <a:r>
              <a:rPr lang="it-IT" sz="2400" dirty="0" err="1"/>
              <a:t>veut</a:t>
            </a:r>
            <a:r>
              <a:rPr lang="it-IT" sz="2400" dirty="0"/>
              <a:t> </a:t>
            </a:r>
            <a:r>
              <a:rPr lang="it-IT" sz="2400" dirty="0" err="1"/>
              <a:t>pas</a:t>
            </a:r>
            <a:r>
              <a:rPr lang="it-IT" sz="2400" dirty="0"/>
              <a:t> dire </a:t>
            </a:r>
            <a:r>
              <a:rPr lang="it-IT" sz="2400" dirty="0" err="1"/>
              <a:t>qu’elle</a:t>
            </a:r>
            <a:r>
              <a:rPr lang="it-IT" sz="2400" dirty="0"/>
              <a:t> a </a:t>
            </a:r>
            <a:r>
              <a:rPr lang="it-IT" sz="2400" dirty="0" err="1"/>
              <a:t>raison</a:t>
            </a:r>
            <a:r>
              <a:rPr lang="it-IT" sz="2400" dirty="0"/>
              <a:t> </a:t>
            </a:r>
            <a:r>
              <a:rPr lang="it-IT" sz="2400" dirty="0" err="1"/>
              <a:t>sur</a:t>
            </a:r>
            <a:r>
              <a:rPr lang="it-IT" sz="2400" dirty="0"/>
              <a:t> le </a:t>
            </a:r>
            <a:r>
              <a:rPr lang="it-IT" sz="2400" dirty="0" err="1"/>
              <a:t>fond</a:t>
            </a:r>
            <a:r>
              <a:rPr lang="it-IT" sz="2400" dirty="0"/>
              <a:t>. En s’</a:t>
            </a:r>
            <a:r>
              <a:rPr lang="it-IT" sz="2400" dirty="0" err="1"/>
              <a:t>engageant</a:t>
            </a:r>
            <a:r>
              <a:rPr lang="it-IT" sz="2400" dirty="0"/>
              <a:t> </a:t>
            </a:r>
            <a:r>
              <a:rPr lang="it-IT" sz="2400" dirty="0" err="1"/>
              <a:t>comme</a:t>
            </a:r>
            <a:r>
              <a:rPr lang="it-IT" sz="2400" dirty="0"/>
              <a:t> elle le </a:t>
            </a:r>
            <a:r>
              <a:rPr lang="it-IT" sz="2400" dirty="0" err="1"/>
              <a:t>fait</a:t>
            </a:r>
            <a:r>
              <a:rPr lang="it-IT" sz="2400" dirty="0"/>
              <a:t>, elle </a:t>
            </a:r>
            <a:r>
              <a:rPr lang="it-IT" sz="2400" dirty="0" err="1"/>
              <a:t>mobilise</a:t>
            </a:r>
            <a:r>
              <a:rPr lang="it-IT" sz="2400" dirty="0"/>
              <a:t> un </a:t>
            </a:r>
            <a:r>
              <a:rPr lang="it-IT" sz="2400" dirty="0" err="1"/>
              <a:t>concept</a:t>
            </a:r>
            <a:r>
              <a:rPr lang="it-IT" sz="2400" dirty="0"/>
              <a:t> </a:t>
            </a:r>
            <a:r>
              <a:rPr lang="it-IT" sz="2400" b="1" dirty="0"/>
              <a:t>de race </a:t>
            </a:r>
            <a:r>
              <a:rPr lang="it-IT" sz="2400" dirty="0"/>
              <a:t>qui en </a:t>
            </a:r>
            <a:r>
              <a:rPr lang="it-IT" sz="2400" dirty="0" err="1"/>
              <a:t>fait</a:t>
            </a:r>
            <a:r>
              <a:rPr lang="it-IT" sz="2400" dirty="0"/>
              <a:t> </a:t>
            </a:r>
            <a:r>
              <a:rPr lang="it-IT" sz="2400" b="1" dirty="0"/>
              <a:t>une </a:t>
            </a:r>
            <a:r>
              <a:rPr lang="it-IT" sz="2400" b="1" dirty="0" err="1"/>
              <a:t>construction</a:t>
            </a:r>
            <a:r>
              <a:rPr lang="it-IT" sz="2400" b="1" dirty="0"/>
              <a:t> sociale</a:t>
            </a:r>
            <a:r>
              <a:rPr lang="it-IT" sz="2400" dirty="0"/>
              <a:t>. </a:t>
            </a:r>
            <a:r>
              <a:rPr lang="it-IT" sz="2400" b="1" dirty="0"/>
              <a:t>Mais le </a:t>
            </a:r>
            <a:r>
              <a:rPr lang="it-IT" sz="2400" b="1" dirty="0" err="1"/>
              <a:t>poids</a:t>
            </a:r>
            <a:r>
              <a:rPr lang="it-IT" sz="2400" b="1" dirty="0"/>
              <a:t> </a:t>
            </a:r>
            <a:r>
              <a:rPr lang="it-IT" sz="2400" b="1" dirty="0" err="1"/>
              <a:t>des</a:t>
            </a:r>
            <a:r>
              <a:rPr lang="it-IT" sz="2400" b="1" dirty="0"/>
              <a:t> </a:t>
            </a:r>
            <a:r>
              <a:rPr lang="it-IT" sz="2400" b="1" dirty="0" err="1"/>
              <a:t>mots</a:t>
            </a:r>
            <a:r>
              <a:rPr lang="it-IT" sz="2400" b="1" dirty="0"/>
              <a:t> </a:t>
            </a:r>
            <a:r>
              <a:rPr lang="it-IT" sz="2400" dirty="0"/>
              <a:t>est </a:t>
            </a:r>
            <a:r>
              <a:rPr lang="it-IT" sz="2400" dirty="0" err="1"/>
              <a:t>lourd</a:t>
            </a:r>
            <a:r>
              <a:rPr lang="it-IT" sz="2400" dirty="0"/>
              <a:t> de l’</a:t>
            </a:r>
            <a:r>
              <a:rPr lang="it-IT" sz="2400" dirty="0" err="1"/>
              <a:t>expérience</a:t>
            </a:r>
            <a:r>
              <a:rPr lang="it-IT" sz="2400" dirty="0"/>
              <a:t> de </a:t>
            </a:r>
            <a:r>
              <a:rPr lang="it-IT" sz="2400" dirty="0" err="1"/>
              <a:t>ceux</a:t>
            </a:r>
            <a:r>
              <a:rPr lang="it-IT" sz="2400" dirty="0"/>
              <a:t> qui s’en </a:t>
            </a:r>
            <a:r>
              <a:rPr lang="it-IT" sz="2400" dirty="0" err="1"/>
              <a:t>sont</a:t>
            </a:r>
            <a:r>
              <a:rPr lang="it-IT" sz="2400" dirty="0"/>
              <a:t> </a:t>
            </a:r>
            <a:r>
              <a:rPr lang="it-IT" sz="2400" dirty="0" err="1"/>
              <a:t>servis</a:t>
            </a:r>
            <a:r>
              <a:rPr lang="it-IT" sz="2400" dirty="0"/>
              <a:t>, </a:t>
            </a:r>
            <a:r>
              <a:rPr lang="it-IT" sz="2400" dirty="0" err="1"/>
              <a:t>des</a:t>
            </a:r>
            <a:r>
              <a:rPr lang="it-IT" sz="2400" dirty="0"/>
              <a:t> </a:t>
            </a:r>
            <a:r>
              <a:rPr lang="it-IT" sz="2400" dirty="0" err="1"/>
              <a:t>usages</a:t>
            </a:r>
            <a:r>
              <a:rPr lang="it-IT" sz="2400" dirty="0"/>
              <a:t> </a:t>
            </a:r>
            <a:r>
              <a:rPr lang="it-IT" sz="2400" dirty="0" err="1"/>
              <a:t>ayant</a:t>
            </a:r>
            <a:r>
              <a:rPr lang="it-IT" sz="2400" dirty="0"/>
              <a:t> </a:t>
            </a:r>
            <a:r>
              <a:rPr lang="it-IT" sz="2400" dirty="0" err="1"/>
              <a:t>façonné</a:t>
            </a:r>
            <a:r>
              <a:rPr lang="it-IT" sz="2400" dirty="0"/>
              <a:t> </a:t>
            </a:r>
            <a:r>
              <a:rPr lang="it-IT" sz="2400" dirty="0" err="1"/>
              <a:t>les</a:t>
            </a:r>
            <a:r>
              <a:rPr lang="it-IT" sz="2400" dirty="0"/>
              <a:t> </a:t>
            </a:r>
            <a:r>
              <a:rPr lang="it-IT" sz="2400" dirty="0" err="1"/>
              <a:t>significations</a:t>
            </a:r>
            <a:r>
              <a:rPr lang="it-IT" sz="2400" dirty="0"/>
              <a:t> </a:t>
            </a:r>
            <a:r>
              <a:rPr lang="it-IT" sz="2400" dirty="0" err="1"/>
              <a:t>qu’ils</a:t>
            </a:r>
            <a:r>
              <a:rPr lang="it-IT" sz="2400" dirty="0"/>
              <a:t> </a:t>
            </a:r>
            <a:r>
              <a:rPr lang="it-IT" sz="2400" dirty="0" err="1"/>
              <a:t>véhiculent</a:t>
            </a:r>
            <a:r>
              <a:rPr lang="it-IT" sz="2400" dirty="0"/>
              <a:t> : </a:t>
            </a:r>
            <a:r>
              <a:rPr lang="it-IT" sz="2400" dirty="0" err="1"/>
              <a:t>celui</a:t>
            </a:r>
            <a:r>
              <a:rPr lang="it-IT" sz="2400" dirty="0"/>
              <a:t> de race ne </a:t>
            </a:r>
            <a:r>
              <a:rPr lang="it-IT" sz="2400" dirty="0" err="1"/>
              <a:t>peut</a:t>
            </a:r>
            <a:r>
              <a:rPr lang="it-IT" sz="2400" dirty="0"/>
              <a:t> </a:t>
            </a:r>
            <a:r>
              <a:rPr lang="it-IT" sz="2400" dirty="0" err="1"/>
              <a:t>pas</a:t>
            </a:r>
            <a:r>
              <a:rPr lang="it-IT" sz="2400" dirty="0"/>
              <a:t> </a:t>
            </a:r>
            <a:r>
              <a:rPr lang="it-IT" sz="2400" dirty="0" err="1"/>
              <a:t>être</a:t>
            </a:r>
            <a:r>
              <a:rPr lang="it-IT" sz="2400" dirty="0"/>
              <a:t> </a:t>
            </a:r>
            <a:r>
              <a:rPr lang="it-IT" sz="2400" dirty="0" err="1"/>
              <a:t>délesté</a:t>
            </a:r>
            <a:r>
              <a:rPr lang="it-IT" sz="2400" dirty="0"/>
              <a:t> de </a:t>
            </a:r>
            <a:r>
              <a:rPr lang="it-IT" sz="2400" b="1" dirty="0"/>
              <a:t>sa </a:t>
            </a:r>
            <a:r>
              <a:rPr lang="it-IT" sz="2400" b="1" dirty="0" err="1"/>
              <a:t>charge</a:t>
            </a:r>
            <a:r>
              <a:rPr lang="it-IT" sz="2400" b="1" dirty="0"/>
              <a:t> </a:t>
            </a:r>
            <a:r>
              <a:rPr lang="it-IT" sz="2400" b="1" dirty="0" err="1"/>
              <a:t>historique</a:t>
            </a:r>
            <a:r>
              <a:rPr lang="it-IT" sz="2400" dirty="0"/>
              <a:t>. La race est d’</a:t>
            </a:r>
            <a:r>
              <a:rPr lang="it-IT" sz="2400" dirty="0" err="1"/>
              <a:t>abord</a:t>
            </a:r>
            <a:r>
              <a:rPr lang="it-IT" sz="2400" dirty="0"/>
              <a:t> l’</a:t>
            </a:r>
            <a:r>
              <a:rPr lang="it-IT" sz="2400" dirty="0" err="1"/>
              <a:t>invention</a:t>
            </a:r>
            <a:r>
              <a:rPr lang="it-IT" sz="2400" dirty="0"/>
              <a:t> </a:t>
            </a:r>
            <a:r>
              <a:rPr lang="it-IT" sz="2400" dirty="0" err="1"/>
              <a:t>des</a:t>
            </a:r>
            <a:r>
              <a:rPr lang="it-IT" sz="2400" dirty="0"/>
              <a:t> </a:t>
            </a:r>
            <a:r>
              <a:rPr lang="it-IT" sz="2400" dirty="0" err="1"/>
              <a:t>racistes</a:t>
            </a:r>
            <a:r>
              <a:rPr lang="it-IT" sz="2400" dirty="0"/>
              <a:t>, </a:t>
            </a:r>
            <a:r>
              <a:rPr lang="it-IT" sz="2400" dirty="0" err="1"/>
              <a:t>bien</a:t>
            </a:r>
            <a:r>
              <a:rPr lang="it-IT" sz="2400" dirty="0"/>
              <a:t> </a:t>
            </a:r>
            <a:r>
              <a:rPr lang="it-IT" sz="2400" dirty="0" err="1"/>
              <a:t>avant</a:t>
            </a:r>
            <a:r>
              <a:rPr lang="it-IT" sz="2400" dirty="0"/>
              <a:t> la lettre (le </a:t>
            </a:r>
            <a:r>
              <a:rPr lang="it-IT" sz="2400" dirty="0" err="1"/>
              <a:t>qualificatif</a:t>
            </a:r>
            <a:r>
              <a:rPr lang="it-IT" sz="2400" dirty="0"/>
              <a:t> </a:t>
            </a:r>
            <a:r>
              <a:rPr lang="it-IT" sz="2400" dirty="0" err="1"/>
              <a:t>raciste</a:t>
            </a:r>
            <a:r>
              <a:rPr lang="it-IT" sz="2400" dirty="0"/>
              <a:t> ne date </a:t>
            </a:r>
            <a:r>
              <a:rPr lang="it-IT" sz="2400" dirty="0" err="1"/>
              <a:t>vraisemblablement</a:t>
            </a:r>
            <a:r>
              <a:rPr lang="it-IT" sz="2400" dirty="0"/>
              <a:t> </a:t>
            </a:r>
            <a:r>
              <a:rPr lang="it-IT" sz="2400" dirty="0" err="1"/>
              <a:t>que</a:t>
            </a:r>
            <a:r>
              <a:rPr lang="it-IT" sz="2400" dirty="0"/>
              <a:t> de la fin </a:t>
            </a:r>
            <a:r>
              <a:rPr lang="it-IT" sz="2400" dirty="0" err="1"/>
              <a:t>du</a:t>
            </a:r>
            <a:r>
              <a:rPr lang="it-IT" sz="2400" dirty="0"/>
              <a:t> </a:t>
            </a:r>
            <a:r>
              <a:rPr lang="it-IT" sz="2400" dirty="0" err="1"/>
              <a:t>XIXe</a:t>
            </a:r>
            <a:r>
              <a:rPr lang="it-IT" sz="2400" dirty="0"/>
              <a:t> </a:t>
            </a:r>
            <a:r>
              <a:rPr lang="it-IT" sz="2400" dirty="0" err="1"/>
              <a:t>siècle</a:t>
            </a:r>
            <a:r>
              <a:rPr lang="it-IT" sz="2400" dirty="0"/>
              <a:t>). Elle est </a:t>
            </a:r>
            <a:r>
              <a:rPr lang="it-IT" sz="2400" dirty="0" err="1"/>
              <a:t>alors</a:t>
            </a:r>
            <a:r>
              <a:rPr lang="it-IT" sz="2400" dirty="0"/>
              <a:t>, y </a:t>
            </a:r>
            <a:r>
              <a:rPr lang="it-IT" sz="2400" dirty="0" err="1"/>
              <a:t>compris</a:t>
            </a:r>
            <a:r>
              <a:rPr lang="it-IT" sz="2400" dirty="0"/>
              <a:t> en se </a:t>
            </a:r>
            <a:r>
              <a:rPr lang="it-IT" sz="2400" dirty="0" err="1"/>
              <a:t>prévalant</a:t>
            </a:r>
            <a:r>
              <a:rPr lang="it-IT" sz="2400" dirty="0"/>
              <a:t> de la science, une nature </a:t>
            </a:r>
            <a:r>
              <a:rPr lang="it-IT" sz="2400" dirty="0" err="1"/>
              <a:t>permettant</a:t>
            </a:r>
            <a:r>
              <a:rPr lang="it-IT" sz="2400" dirty="0"/>
              <a:t> de </a:t>
            </a:r>
            <a:r>
              <a:rPr lang="it-IT" sz="2400" b="1" dirty="0" err="1"/>
              <a:t>hiérarchiser</a:t>
            </a:r>
            <a:r>
              <a:rPr lang="it-IT" sz="2400" b="1" dirty="0"/>
              <a:t> </a:t>
            </a:r>
            <a:r>
              <a:rPr lang="it-IT" sz="2400" b="1" dirty="0" err="1"/>
              <a:t>les</a:t>
            </a:r>
            <a:r>
              <a:rPr lang="it-IT" sz="2400" b="1" dirty="0"/>
              <a:t> </a:t>
            </a:r>
            <a:r>
              <a:rPr lang="it-IT" sz="2400" b="1" dirty="0" err="1"/>
              <a:t>groupes</a:t>
            </a:r>
            <a:r>
              <a:rPr lang="it-IT" sz="2400" b="1" dirty="0"/>
              <a:t> </a:t>
            </a:r>
            <a:r>
              <a:rPr lang="it-IT" sz="2400" b="1" dirty="0" err="1"/>
              <a:t>humains</a:t>
            </a:r>
            <a:r>
              <a:rPr lang="it-IT" sz="2400" b="1" dirty="0"/>
              <a:t> </a:t>
            </a:r>
            <a:r>
              <a:rPr lang="it-IT" sz="2400" dirty="0"/>
              <a:t>et de là, d’en </a:t>
            </a:r>
            <a:r>
              <a:rPr lang="it-IT" sz="2400" dirty="0" err="1"/>
              <a:t>mépriser</a:t>
            </a:r>
            <a:r>
              <a:rPr lang="it-IT" sz="2400" dirty="0"/>
              <a:t>, </a:t>
            </a:r>
            <a:r>
              <a:rPr lang="it-IT" sz="2400" dirty="0" err="1"/>
              <a:t>exploiter</a:t>
            </a:r>
            <a:r>
              <a:rPr lang="it-IT" sz="2400" dirty="0"/>
              <a:t>, </a:t>
            </a:r>
            <a:r>
              <a:rPr lang="it-IT" sz="2400" dirty="0" err="1"/>
              <a:t>rejeter</a:t>
            </a:r>
            <a:r>
              <a:rPr lang="it-IT" sz="2400" dirty="0"/>
              <a:t> </a:t>
            </a:r>
            <a:r>
              <a:rPr lang="it-IT" sz="2400" dirty="0" err="1"/>
              <a:t>ou</a:t>
            </a:r>
            <a:r>
              <a:rPr lang="it-IT" sz="2400" dirty="0"/>
              <a:t> </a:t>
            </a:r>
            <a:r>
              <a:rPr lang="it-IT" sz="2400" dirty="0" err="1"/>
              <a:t>détruire</a:t>
            </a:r>
            <a:r>
              <a:rPr lang="it-IT" sz="2400" dirty="0"/>
              <a:t> </a:t>
            </a:r>
            <a:r>
              <a:rPr lang="it-IT" sz="2400" dirty="0" err="1"/>
              <a:t>certains</a:t>
            </a:r>
            <a:r>
              <a:rPr lang="it-IT" sz="2400" dirty="0"/>
              <a:t> : on ne </a:t>
            </a:r>
            <a:r>
              <a:rPr lang="it-IT" sz="2400" dirty="0" err="1"/>
              <a:t>peut</a:t>
            </a:r>
            <a:r>
              <a:rPr lang="it-IT" sz="2400" dirty="0"/>
              <a:t> </a:t>
            </a:r>
            <a:r>
              <a:rPr lang="it-IT" sz="2400" dirty="0" err="1"/>
              <a:t>faire</a:t>
            </a:r>
            <a:r>
              <a:rPr lang="it-IT" sz="2400" dirty="0"/>
              <a:t> </a:t>
            </a:r>
            <a:r>
              <a:rPr lang="it-IT" sz="2400" dirty="0" err="1"/>
              <a:t>abstraction</a:t>
            </a:r>
            <a:r>
              <a:rPr lang="it-IT" sz="2400" dirty="0"/>
              <a:t> </a:t>
            </a:r>
            <a:r>
              <a:rPr lang="it-IT" sz="2400" dirty="0" err="1"/>
              <a:t>du</a:t>
            </a:r>
            <a:r>
              <a:rPr lang="it-IT" sz="2400" dirty="0"/>
              <a:t> </a:t>
            </a:r>
            <a:r>
              <a:rPr lang="it-IT" sz="2400" dirty="0" err="1"/>
              <a:t>sens</a:t>
            </a:r>
            <a:r>
              <a:rPr lang="it-IT" sz="2400" dirty="0"/>
              <a:t> </a:t>
            </a:r>
            <a:r>
              <a:rPr lang="it-IT" sz="2400" dirty="0" err="1"/>
              <a:t>ainsi</a:t>
            </a:r>
            <a:r>
              <a:rPr lang="it-IT" sz="2400" dirty="0"/>
              <a:t> </a:t>
            </a:r>
            <a:r>
              <a:rPr lang="it-IT" sz="2400" dirty="0" err="1"/>
              <a:t>défini</a:t>
            </a:r>
            <a:r>
              <a:rPr lang="it-IT" sz="2400" dirty="0"/>
              <a:t>. </a:t>
            </a:r>
          </a:p>
          <a:p>
            <a:endParaRPr lang="fr-CA" sz="2400" dirty="0"/>
          </a:p>
        </p:txBody>
      </p:sp>
    </p:spTree>
    <p:extLst>
      <p:ext uri="{BB962C8B-B14F-4D97-AF65-F5344CB8AC3E}">
        <p14:creationId xmlns:p14="http://schemas.microsoft.com/office/powerpoint/2010/main" val="3552638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Tribune</a:t>
            </a:r>
            <a:br>
              <a:rPr lang="fr-CA" sz="2800" dirty="0"/>
            </a:br>
            <a:r>
              <a:rPr lang="fr-CA" sz="2800" i="1" dirty="0"/>
              <a:t>Libération</a:t>
            </a:r>
            <a:r>
              <a:rPr lang="fr-CA" sz="2800" dirty="0"/>
              <a:t> 23 mars 2021</a:t>
            </a:r>
          </a:p>
        </p:txBody>
      </p:sp>
      <p:sp>
        <p:nvSpPr>
          <p:cNvPr id="3" name="Segnaposto contenuto 2"/>
          <p:cNvSpPr>
            <a:spLocks noGrp="1"/>
          </p:cNvSpPr>
          <p:nvPr>
            <p:ph idx="1"/>
          </p:nvPr>
        </p:nvSpPr>
        <p:spPr/>
        <p:txBody>
          <a:bodyPr>
            <a:normAutofit/>
          </a:bodyPr>
          <a:lstStyle/>
          <a:p>
            <a:pPr algn="just"/>
            <a:r>
              <a:rPr lang="it-IT" sz="2400" dirty="0"/>
              <a:t>C’est </a:t>
            </a:r>
            <a:r>
              <a:rPr lang="it-IT" sz="2400" dirty="0" err="1"/>
              <a:t>manipuler</a:t>
            </a:r>
            <a:r>
              <a:rPr lang="it-IT" sz="2400" dirty="0"/>
              <a:t> le </a:t>
            </a:r>
            <a:r>
              <a:rPr lang="it-IT" sz="2400" dirty="0" err="1"/>
              <a:t>vocabulaire</a:t>
            </a:r>
            <a:r>
              <a:rPr lang="it-IT" sz="2400" dirty="0"/>
              <a:t> </a:t>
            </a:r>
            <a:r>
              <a:rPr lang="it-IT" sz="2400" dirty="0" err="1"/>
              <a:t>que</a:t>
            </a:r>
            <a:r>
              <a:rPr lang="it-IT" sz="2400" dirty="0"/>
              <a:t> de </a:t>
            </a:r>
            <a:r>
              <a:rPr lang="it-IT" sz="2400" dirty="0" err="1"/>
              <a:t>ramener</a:t>
            </a:r>
            <a:r>
              <a:rPr lang="it-IT" sz="2400" dirty="0"/>
              <a:t> le terme de race à l’</a:t>
            </a:r>
            <a:r>
              <a:rPr lang="it-IT" sz="2400" dirty="0" err="1"/>
              <a:t>idée</a:t>
            </a:r>
            <a:r>
              <a:rPr lang="it-IT" sz="2400" dirty="0"/>
              <a:t> d’une </a:t>
            </a:r>
            <a:r>
              <a:rPr lang="it-IT" sz="2400" dirty="0" err="1"/>
              <a:t>construction</a:t>
            </a:r>
            <a:r>
              <a:rPr lang="it-IT" sz="2400" dirty="0"/>
              <a:t> sociale, </a:t>
            </a:r>
            <a:r>
              <a:rPr lang="it-IT" sz="2400" dirty="0" err="1"/>
              <a:t>puis</a:t>
            </a:r>
            <a:r>
              <a:rPr lang="it-IT" sz="2400" dirty="0"/>
              <a:t> d’</a:t>
            </a:r>
            <a:r>
              <a:rPr lang="it-IT" sz="2400" dirty="0" err="1"/>
              <a:t>affirmer</a:t>
            </a:r>
            <a:r>
              <a:rPr lang="it-IT" sz="2400" dirty="0"/>
              <a:t> </a:t>
            </a:r>
            <a:r>
              <a:rPr lang="it-IT" sz="2400" dirty="0" err="1"/>
              <a:t>que</a:t>
            </a:r>
            <a:r>
              <a:rPr lang="it-IT" sz="2400" dirty="0"/>
              <a:t> </a:t>
            </a:r>
            <a:r>
              <a:rPr lang="it-IT" sz="2400" dirty="0" err="1"/>
              <a:t>ses</a:t>
            </a:r>
            <a:r>
              <a:rPr lang="it-IT" sz="2400" dirty="0"/>
              <a:t> </a:t>
            </a:r>
            <a:r>
              <a:rPr lang="it-IT" sz="2400" dirty="0" err="1"/>
              <a:t>victimes</a:t>
            </a:r>
            <a:r>
              <a:rPr lang="it-IT" sz="2400" dirty="0"/>
              <a:t> </a:t>
            </a:r>
            <a:r>
              <a:rPr lang="it-IT" sz="2400" dirty="0" err="1"/>
              <a:t>elles-mêmes</a:t>
            </a:r>
            <a:r>
              <a:rPr lang="it-IT" sz="2400" dirty="0"/>
              <a:t> </a:t>
            </a:r>
            <a:r>
              <a:rPr lang="it-IT" sz="2400" dirty="0" err="1"/>
              <a:t>gagnent</a:t>
            </a:r>
            <a:r>
              <a:rPr lang="it-IT" sz="2400" dirty="0"/>
              <a:t> à se l’</a:t>
            </a:r>
            <a:r>
              <a:rPr lang="it-IT" sz="2400" dirty="0" err="1"/>
              <a:t>approprier</a:t>
            </a:r>
            <a:r>
              <a:rPr lang="it-IT" sz="2400" dirty="0"/>
              <a:t> pour </a:t>
            </a:r>
            <a:r>
              <a:rPr lang="it-IT" sz="2400" dirty="0" err="1"/>
              <a:t>mieux</a:t>
            </a:r>
            <a:r>
              <a:rPr lang="it-IT" sz="2400" dirty="0"/>
              <a:t> </a:t>
            </a:r>
            <a:r>
              <a:rPr lang="it-IT" sz="2400" dirty="0" err="1"/>
              <a:t>renverser</a:t>
            </a:r>
            <a:r>
              <a:rPr lang="it-IT" sz="2400" dirty="0"/>
              <a:t> le stigmate – et pour s’auto-</a:t>
            </a:r>
            <a:r>
              <a:rPr lang="it-IT" sz="2400" dirty="0" err="1"/>
              <a:t>valoriser</a:t>
            </a:r>
            <a:r>
              <a:rPr lang="it-IT" sz="2400" dirty="0"/>
              <a:t>. Un </a:t>
            </a:r>
            <a:r>
              <a:rPr lang="it-IT" sz="2400" dirty="0" err="1"/>
              <a:t>tel</a:t>
            </a:r>
            <a:r>
              <a:rPr lang="it-IT" sz="2400" dirty="0"/>
              <a:t> </a:t>
            </a:r>
            <a:r>
              <a:rPr lang="it-IT" sz="2400" dirty="0" err="1"/>
              <a:t>usage</a:t>
            </a:r>
            <a:r>
              <a:rPr lang="it-IT" sz="2400" dirty="0"/>
              <a:t> </a:t>
            </a:r>
            <a:r>
              <a:rPr lang="it-IT" sz="2400" dirty="0" err="1"/>
              <a:t>du</a:t>
            </a:r>
            <a:r>
              <a:rPr lang="it-IT" sz="2400" dirty="0"/>
              <a:t> </a:t>
            </a:r>
            <a:r>
              <a:rPr lang="it-IT" sz="2400" dirty="0" err="1"/>
              <a:t>mot</a:t>
            </a:r>
            <a:r>
              <a:rPr lang="it-IT" sz="2400" dirty="0"/>
              <a:t> race </a:t>
            </a:r>
            <a:r>
              <a:rPr lang="it-IT" sz="2400" dirty="0" err="1"/>
              <a:t>débouche</a:t>
            </a:r>
            <a:r>
              <a:rPr lang="it-IT" sz="2400" dirty="0"/>
              <a:t> non </a:t>
            </a:r>
            <a:r>
              <a:rPr lang="it-IT" sz="2400" dirty="0" err="1"/>
              <a:t>pas</a:t>
            </a:r>
            <a:r>
              <a:rPr lang="it-IT" sz="2400" dirty="0"/>
              <a:t> </a:t>
            </a:r>
            <a:r>
              <a:rPr lang="it-IT" sz="2400" dirty="0" err="1"/>
              <a:t>sur</a:t>
            </a:r>
            <a:r>
              <a:rPr lang="it-IT" sz="2400" dirty="0"/>
              <a:t> un </a:t>
            </a:r>
            <a:r>
              <a:rPr lang="it-IT" sz="2400" dirty="0" err="1"/>
              <a:t>traitement</a:t>
            </a:r>
            <a:r>
              <a:rPr lang="it-IT" sz="2400" dirty="0"/>
              <a:t> </a:t>
            </a:r>
            <a:r>
              <a:rPr lang="it-IT" sz="2400" dirty="0" err="1"/>
              <a:t>institutionnel</a:t>
            </a:r>
            <a:r>
              <a:rPr lang="it-IT" sz="2400" dirty="0"/>
              <a:t> </a:t>
            </a:r>
            <a:r>
              <a:rPr lang="it-IT" sz="2400" dirty="0" err="1"/>
              <a:t>ou</a:t>
            </a:r>
            <a:r>
              <a:rPr lang="it-IT" sz="2400" dirty="0"/>
              <a:t> </a:t>
            </a:r>
            <a:r>
              <a:rPr lang="it-IT" sz="2400" dirty="0" err="1"/>
              <a:t>politique</a:t>
            </a:r>
            <a:r>
              <a:rPr lang="it-IT" sz="2400" dirty="0"/>
              <a:t> </a:t>
            </a:r>
            <a:r>
              <a:rPr lang="it-IT" sz="2400" dirty="0" err="1"/>
              <a:t>du</a:t>
            </a:r>
            <a:r>
              <a:rPr lang="it-IT" sz="2400" dirty="0"/>
              <a:t> </a:t>
            </a:r>
            <a:r>
              <a:rPr lang="it-IT" sz="2400" dirty="0" err="1"/>
              <a:t>racisme</a:t>
            </a:r>
            <a:r>
              <a:rPr lang="it-IT" sz="2400" dirty="0"/>
              <a:t>, mais </a:t>
            </a:r>
            <a:r>
              <a:rPr lang="it-IT" sz="2400" dirty="0" err="1"/>
              <a:t>sur</a:t>
            </a:r>
            <a:r>
              <a:rPr lang="it-IT" sz="2400" dirty="0"/>
              <a:t> un </a:t>
            </a:r>
            <a:r>
              <a:rPr lang="it-IT" sz="2400" dirty="0" err="1"/>
              <a:t>affrontement</a:t>
            </a:r>
            <a:r>
              <a:rPr lang="it-IT" sz="2400" dirty="0"/>
              <a:t> </a:t>
            </a:r>
            <a:r>
              <a:rPr lang="it-IT" sz="2400" dirty="0" err="1"/>
              <a:t>direct</a:t>
            </a:r>
            <a:r>
              <a:rPr lang="it-IT" sz="2400" dirty="0"/>
              <a:t>, non </a:t>
            </a:r>
            <a:r>
              <a:rPr lang="it-IT" sz="2400" dirty="0" err="1"/>
              <a:t>négociable</a:t>
            </a:r>
            <a:r>
              <a:rPr lang="it-IT" sz="2400" dirty="0"/>
              <a:t>, </a:t>
            </a:r>
            <a:r>
              <a:rPr lang="it-IT" sz="2400" dirty="0" err="1"/>
              <a:t>sur</a:t>
            </a:r>
            <a:r>
              <a:rPr lang="it-IT" sz="2400" dirty="0"/>
              <a:t> </a:t>
            </a:r>
            <a:r>
              <a:rPr lang="it-IT" sz="2400" dirty="0" err="1"/>
              <a:t>des</a:t>
            </a:r>
            <a:r>
              <a:rPr lang="it-IT" sz="2400" dirty="0"/>
              <a:t> </a:t>
            </a:r>
            <a:r>
              <a:rPr lang="it-IT" sz="2400" dirty="0" err="1"/>
              <a:t>logiques</a:t>
            </a:r>
            <a:r>
              <a:rPr lang="it-IT" sz="2400" dirty="0"/>
              <a:t> de </a:t>
            </a:r>
            <a:r>
              <a:rPr lang="it-IT" sz="2400" dirty="0" err="1"/>
              <a:t>rupture</a:t>
            </a:r>
            <a:r>
              <a:rPr lang="it-IT" sz="2400" dirty="0"/>
              <a:t>. Il oppose </a:t>
            </a:r>
            <a:r>
              <a:rPr lang="it-IT" sz="2400" dirty="0" err="1"/>
              <a:t>les</a:t>
            </a:r>
            <a:r>
              <a:rPr lang="it-IT" sz="2400" dirty="0"/>
              <a:t> «</a:t>
            </a:r>
            <a:r>
              <a:rPr lang="it-IT" sz="2400" dirty="0" err="1"/>
              <a:t>racisés</a:t>
            </a:r>
            <a:r>
              <a:rPr lang="it-IT" sz="2400" dirty="0"/>
              <a:t>» </a:t>
            </a:r>
            <a:r>
              <a:rPr lang="it-IT" sz="2400" dirty="0" err="1"/>
              <a:t>au</a:t>
            </a:r>
            <a:r>
              <a:rPr lang="it-IT" sz="2400" dirty="0"/>
              <a:t> reste d’une </a:t>
            </a:r>
            <a:r>
              <a:rPr lang="it-IT" sz="2400" dirty="0" err="1"/>
              <a:t>société</a:t>
            </a:r>
            <a:r>
              <a:rPr lang="it-IT" sz="2400" dirty="0"/>
              <a:t> qui </a:t>
            </a:r>
            <a:r>
              <a:rPr lang="it-IT" sz="2400" dirty="0" err="1"/>
              <a:t>les</a:t>
            </a:r>
            <a:r>
              <a:rPr lang="it-IT" sz="2400" dirty="0"/>
              <a:t> «</a:t>
            </a:r>
            <a:r>
              <a:rPr lang="it-IT" sz="2400" dirty="0" err="1"/>
              <a:t>raciserait</a:t>
            </a:r>
            <a:r>
              <a:rPr lang="it-IT" sz="2400" dirty="0"/>
              <a:t>» en un </a:t>
            </a:r>
            <a:r>
              <a:rPr lang="it-IT" sz="2400" dirty="0" err="1"/>
              <a:t>combat</a:t>
            </a:r>
            <a:r>
              <a:rPr lang="it-IT" sz="2400" dirty="0"/>
              <a:t>, qui </a:t>
            </a:r>
            <a:r>
              <a:rPr lang="it-IT" sz="2400" dirty="0" err="1"/>
              <a:t>s’il</a:t>
            </a:r>
            <a:r>
              <a:rPr lang="it-IT" sz="2400" dirty="0"/>
              <a:t> </a:t>
            </a:r>
            <a:r>
              <a:rPr lang="it-IT" sz="2400" dirty="0" err="1"/>
              <a:t>devait</a:t>
            </a:r>
            <a:r>
              <a:rPr lang="it-IT" sz="2400" dirty="0"/>
              <a:t> se </a:t>
            </a:r>
            <a:r>
              <a:rPr lang="it-IT" sz="2400" dirty="0" err="1"/>
              <a:t>préciser</a:t>
            </a:r>
            <a:r>
              <a:rPr lang="it-IT" sz="2400" dirty="0"/>
              <a:t>, ne </a:t>
            </a:r>
            <a:r>
              <a:rPr lang="it-IT" sz="2400" dirty="0" err="1"/>
              <a:t>peut</a:t>
            </a:r>
            <a:r>
              <a:rPr lang="it-IT" sz="2400" dirty="0"/>
              <a:t> </a:t>
            </a:r>
            <a:r>
              <a:rPr lang="it-IT" sz="2400" dirty="0" err="1"/>
              <a:t>que</a:t>
            </a:r>
            <a:r>
              <a:rPr lang="it-IT" sz="2400" dirty="0"/>
              <a:t> </a:t>
            </a:r>
            <a:r>
              <a:rPr lang="it-IT" sz="2400" dirty="0" err="1"/>
              <a:t>tendre</a:t>
            </a:r>
            <a:r>
              <a:rPr lang="it-IT" sz="2400" dirty="0"/>
              <a:t> à la guerre </a:t>
            </a:r>
            <a:r>
              <a:rPr lang="it-IT" sz="2400" b="1" dirty="0"/>
              <a:t>– la guerre </a:t>
            </a:r>
            <a:r>
              <a:rPr lang="it-IT" sz="2400" b="1" dirty="0" err="1"/>
              <a:t>des</a:t>
            </a:r>
            <a:r>
              <a:rPr lang="it-IT" sz="2400" b="1" dirty="0"/>
              <a:t> </a:t>
            </a:r>
            <a:r>
              <a:rPr lang="it-IT" sz="2400" b="1" dirty="0" err="1"/>
              <a:t>races</a:t>
            </a:r>
            <a:r>
              <a:rPr lang="it-IT" sz="2400" b="1" dirty="0" smtClean="0"/>
              <a:t>. [</a:t>
            </a:r>
            <a:r>
              <a:rPr lang="mr-IN" sz="2400" dirty="0" smtClean="0"/>
              <a:t>…</a:t>
            </a:r>
            <a:r>
              <a:rPr lang="it-IT" sz="2400" dirty="0" smtClean="0"/>
              <a:t>]</a:t>
            </a:r>
            <a:endParaRPr lang="fr-CA" sz="2400" dirty="0"/>
          </a:p>
        </p:txBody>
      </p:sp>
    </p:spTree>
    <p:extLst>
      <p:ext uri="{BB962C8B-B14F-4D97-AF65-F5344CB8AC3E}">
        <p14:creationId xmlns:p14="http://schemas.microsoft.com/office/powerpoint/2010/main" val="3887005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Tribune</a:t>
            </a:r>
            <a:br>
              <a:rPr lang="fr-CA" sz="2800" dirty="0"/>
            </a:br>
            <a:r>
              <a:rPr lang="fr-CA" sz="2800" i="1" dirty="0"/>
              <a:t>Libération</a:t>
            </a:r>
            <a:r>
              <a:rPr lang="fr-CA" sz="2800" dirty="0"/>
              <a:t> 23 mars 2021</a:t>
            </a:r>
          </a:p>
        </p:txBody>
      </p:sp>
      <p:sp>
        <p:nvSpPr>
          <p:cNvPr id="3" name="Segnaposto contenuto 2"/>
          <p:cNvSpPr>
            <a:spLocks noGrp="1"/>
          </p:cNvSpPr>
          <p:nvPr>
            <p:ph idx="1"/>
          </p:nvPr>
        </p:nvSpPr>
        <p:spPr/>
        <p:txBody>
          <a:bodyPr>
            <a:normAutofit/>
          </a:bodyPr>
          <a:lstStyle/>
          <a:p>
            <a:pPr algn="just"/>
            <a:r>
              <a:rPr lang="it-IT" sz="2400" dirty="0" err="1"/>
              <a:t>Aucun</a:t>
            </a:r>
            <a:r>
              <a:rPr lang="it-IT" sz="2400" dirty="0"/>
              <a:t> </a:t>
            </a:r>
            <a:r>
              <a:rPr lang="it-IT" sz="2400" dirty="0" err="1"/>
              <a:t>démocrate</a:t>
            </a:r>
            <a:r>
              <a:rPr lang="it-IT" sz="2400" dirty="0"/>
              <a:t> ne </a:t>
            </a:r>
            <a:r>
              <a:rPr lang="it-IT" sz="2400" dirty="0" err="1"/>
              <a:t>peut</a:t>
            </a:r>
            <a:r>
              <a:rPr lang="it-IT" sz="2400" dirty="0"/>
              <a:t> </a:t>
            </a:r>
            <a:r>
              <a:rPr lang="it-IT" sz="2400" dirty="0" err="1"/>
              <a:t>accepter</a:t>
            </a:r>
            <a:r>
              <a:rPr lang="it-IT" sz="2400" dirty="0"/>
              <a:t> </a:t>
            </a:r>
            <a:r>
              <a:rPr lang="it-IT" sz="2400" dirty="0" err="1"/>
              <a:t>qu’un</a:t>
            </a:r>
            <a:r>
              <a:rPr lang="it-IT" sz="2400" dirty="0"/>
              <a:t> </a:t>
            </a:r>
            <a:r>
              <a:rPr lang="it-IT" sz="2400" dirty="0" err="1"/>
              <a:t>mouvement</a:t>
            </a:r>
            <a:r>
              <a:rPr lang="it-IT" sz="2400" dirty="0"/>
              <a:t> qui se </a:t>
            </a:r>
            <a:r>
              <a:rPr lang="it-IT" sz="2400" dirty="0" err="1"/>
              <a:t>veut</a:t>
            </a:r>
            <a:r>
              <a:rPr lang="it-IT" sz="2400" dirty="0"/>
              <a:t> </a:t>
            </a:r>
            <a:r>
              <a:rPr lang="it-IT" sz="2400" dirty="0" err="1"/>
              <a:t>émancipateur</a:t>
            </a:r>
            <a:r>
              <a:rPr lang="it-IT" sz="2400" dirty="0"/>
              <a:t> </a:t>
            </a:r>
            <a:r>
              <a:rPr lang="it-IT" sz="2400" b="1" dirty="0" err="1"/>
              <a:t>sépare</a:t>
            </a:r>
            <a:r>
              <a:rPr lang="it-IT" sz="2400" b="1" dirty="0"/>
              <a:t> </a:t>
            </a:r>
            <a:r>
              <a:rPr lang="it-IT" sz="2400" b="1" dirty="0" err="1"/>
              <a:t>durablement</a:t>
            </a:r>
            <a:r>
              <a:rPr lang="it-IT" sz="2400" b="1" dirty="0"/>
              <a:t> </a:t>
            </a:r>
            <a:r>
              <a:rPr lang="it-IT" sz="2400" b="1" dirty="0" err="1"/>
              <a:t>les</a:t>
            </a:r>
            <a:r>
              <a:rPr lang="it-IT" sz="2400" b="1" dirty="0"/>
              <a:t> «non-</a:t>
            </a:r>
            <a:r>
              <a:rPr lang="it-IT" sz="2400" b="1" dirty="0" err="1"/>
              <a:t>racisés</a:t>
            </a:r>
            <a:r>
              <a:rPr lang="it-IT" sz="2400" b="1" dirty="0"/>
              <a:t>» </a:t>
            </a:r>
            <a:r>
              <a:rPr lang="it-IT" sz="2400" b="1" dirty="0" err="1"/>
              <a:t>des</a:t>
            </a:r>
            <a:r>
              <a:rPr lang="it-IT" sz="2400" b="1" dirty="0"/>
              <a:t> «</a:t>
            </a:r>
            <a:r>
              <a:rPr lang="it-IT" sz="2400" b="1" dirty="0" err="1"/>
              <a:t>racisés</a:t>
            </a:r>
            <a:r>
              <a:rPr lang="it-IT" sz="2400" b="1" dirty="0"/>
              <a:t>», </a:t>
            </a:r>
            <a:r>
              <a:rPr lang="it-IT" sz="2400" dirty="0" err="1"/>
              <a:t>au</a:t>
            </a:r>
            <a:r>
              <a:rPr lang="it-IT" sz="2400" dirty="0"/>
              <a:t> </a:t>
            </a:r>
            <a:r>
              <a:rPr lang="it-IT" sz="2400" dirty="0" err="1"/>
              <a:t>risque</a:t>
            </a:r>
            <a:r>
              <a:rPr lang="it-IT" sz="2400" dirty="0"/>
              <a:t> de </a:t>
            </a:r>
            <a:r>
              <a:rPr lang="it-IT" sz="2400" dirty="0" err="1"/>
              <a:t>les</a:t>
            </a:r>
            <a:r>
              <a:rPr lang="it-IT" sz="2400" dirty="0"/>
              <a:t> </a:t>
            </a:r>
            <a:r>
              <a:rPr lang="it-IT" sz="2400" dirty="0" err="1"/>
              <a:t>opposer</a:t>
            </a:r>
            <a:r>
              <a:rPr lang="it-IT" sz="2400" dirty="0"/>
              <a:t>. Et </a:t>
            </a:r>
            <a:r>
              <a:rPr lang="it-IT" sz="2400" dirty="0" err="1"/>
              <a:t>symétriquement</a:t>
            </a:r>
            <a:r>
              <a:rPr lang="it-IT" sz="2400" dirty="0"/>
              <a:t>, il n’est </a:t>
            </a:r>
            <a:r>
              <a:rPr lang="it-IT" sz="2400" dirty="0" err="1"/>
              <a:t>pas</a:t>
            </a:r>
            <a:r>
              <a:rPr lang="it-IT" sz="2400" dirty="0"/>
              <a:t> </a:t>
            </a:r>
            <a:r>
              <a:rPr lang="it-IT" sz="2400" dirty="0" err="1"/>
              <a:t>convaincant</a:t>
            </a:r>
            <a:r>
              <a:rPr lang="it-IT" sz="2400" dirty="0"/>
              <a:t> de </a:t>
            </a:r>
            <a:r>
              <a:rPr lang="it-IT" sz="2400" dirty="0" err="1"/>
              <a:t>soutenir</a:t>
            </a:r>
            <a:r>
              <a:rPr lang="it-IT" sz="2400" dirty="0"/>
              <a:t> l’</a:t>
            </a:r>
            <a:r>
              <a:rPr lang="it-IT" sz="2400" dirty="0" err="1"/>
              <a:t>Unef</a:t>
            </a:r>
            <a:r>
              <a:rPr lang="it-IT" sz="2400" dirty="0"/>
              <a:t> </a:t>
            </a:r>
            <a:r>
              <a:rPr lang="it-IT" sz="2400" dirty="0" err="1"/>
              <a:t>au</a:t>
            </a:r>
            <a:r>
              <a:rPr lang="it-IT" sz="2400" dirty="0"/>
              <a:t> </a:t>
            </a:r>
            <a:r>
              <a:rPr lang="it-IT" sz="2400" dirty="0" err="1"/>
              <a:t>seul</a:t>
            </a:r>
            <a:r>
              <a:rPr lang="it-IT" sz="2400" dirty="0"/>
              <a:t> </a:t>
            </a:r>
            <a:r>
              <a:rPr lang="it-IT" sz="2400" dirty="0" err="1"/>
              <a:t>nom</a:t>
            </a:r>
            <a:r>
              <a:rPr lang="it-IT" sz="2400" dirty="0"/>
              <a:t> de </a:t>
            </a:r>
            <a:r>
              <a:rPr lang="it-IT" sz="2400" dirty="0" err="1"/>
              <a:t>ses</a:t>
            </a:r>
            <a:r>
              <a:rPr lang="it-IT" sz="2400" dirty="0"/>
              <a:t> </a:t>
            </a:r>
            <a:r>
              <a:rPr lang="it-IT" sz="2400" dirty="0" err="1"/>
              <a:t>combats</a:t>
            </a:r>
            <a:r>
              <a:rPr lang="it-IT" sz="2400" dirty="0"/>
              <a:t> </a:t>
            </a:r>
            <a:r>
              <a:rPr lang="it-IT" sz="2400" dirty="0" err="1"/>
              <a:t>du</a:t>
            </a:r>
            <a:r>
              <a:rPr lang="it-IT" sz="2400" dirty="0"/>
              <a:t> </a:t>
            </a:r>
            <a:r>
              <a:rPr lang="it-IT" sz="2400" dirty="0" err="1"/>
              <a:t>passé</a:t>
            </a:r>
            <a:r>
              <a:rPr lang="it-IT" sz="2400" dirty="0"/>
              <a:t> – l’histoire </a:t>
            </a:r>
            <a:r>
              <a:rPr lang="it-IT" sz="2400" dirty="0" err="1"/>
              <a:t>nous</a:t>
            </a:r>
            <a:r>
              <a:rPr lang="it-IT" sz="2400" dirty="0"/>
              <a:t> a </a:t>
            </a:r>
            <a:r>
              <a:rPr lang="it-IT" sz="2400" dirty="0" err="1"/>
              <a:t>montré</a:t>
            </a:r>
            <a:r>
              <a:rPr lang="it-IT" sz="2400" dirty="0"/>
              <a:t> </a:t>
            </a:r>
            <a:r>
              <a:rPr lang="it-IT" sz="2400" dirty="0" err="1"/>
              <a:t>que</a:t>
            </a:r>
            <a:r>
              <a:rPr lang="it-IT" sz="2400" dirty="0"/>
              <a:t> le </a:t>
            </a:r>
            <a:r>
              <a:rPr lang="it-IT" sz="2400" dirty="0" err="1"/>
              <a:t>héros</a:t>
            </a:r>
            <a:r>
              <a:rPr lang="it-IT" sz="2400" dirty="0"/>
              <a:t> d’une guerre </a:t>
            </a:r>
            <a:r>
              <a:rPr lang="it-IT" sz="2400" dirty="0" err="1"/>
              <a:t>peut</a:t>
            </a:r>
            <a:r>
              <a:rPr lang="it-IT" sz="2400" dirty="0"/>
              <a:t> devenir le </a:t>
            </a:r>
            <a:r>
              <a:rPr lang="it-IT" sz="2400" dirty="0" err="1"/>
              <a:t>traître</a:t>
            </a:r>
            <a:r>
              <a:rPr lang="it-IT" sz="2400" dirty="0"/>
              <a:t> </a:t>
            </a:r>
            <a:r>
              <a:rPr lang="it-IT" sz="2400" dirty="0" err="1"/>
              <a:t>ou</a:t>
            </a:r>
            <a:r>
              <a:rPr lang="it-IT" sz="2400" dirty="0"/>
              <a:t> le </a:t>
            </a:r>
            <a:r>
              <a:rPr lang="it-IT" sz="2400" dirty="0" err="1"/>
              <a:t>collaborateur</a:t>
            </a:r>
            <a:r>
              <a:rPr lang="it-IT" sz="2400" dirty="0"/>
              <a:t> de la </a:t>
            </a:r>
            <a:r>
              <a:rPr lang="it-IT" sz="2400" dirty="0" err="1"/>
              <a:t>suivante</a:t>
            </a:r>
            <a:r>
              <a:rPr lang="it-IT" sz="2400" dirty="0"/>
              <a:t>. Mais </a:t>
            </a:r>
            <a:r>
              <a:rPr lang="it-IT" sz="2400" dirty="0" err="1"/>
              <a:t>nous</a:t>
            </a:r>
            <a:r>
              <a:rPr lang="it-IT" sz="2400" dirty="0"/>
              <a:t> </a:t>
            </a:r>
            <a:r>
              <a:rPr lang="it-IT" sz="2400" dirty="0" err="1"/>
              <a:t>pouvons</a:t>
            </a:r>
            <a:r>
              <a:rPr lang="it-IT" sz="2400" dirty="0"/>
              <a:t> </a:t>
            </a:r>
            <a:r>
              <a:rPr lang="it-IT" sz="2400" dirty="0" err="1"/>
              <a:t>espérer</a:t>
            </a:r>
            <a:r>
              <a:rPr lang="it-IT" sz="2400" dirty="0"/>
              <a:t> </a:t>
            </a:r>
            <a:r>
              <a:rPr lang="it-IT" sz="2400" dirty="0" err="1"/>
              <a:t>que</a:t>
            </a:r>
            <a:r>
              <a:rPr lang="it-IT" sz="2400" dirty="0"/>
              <a:t> l’</a:t>
            </a:r>
            <a:r>
              <a:rPr lang="it-IT" sz="2400" dirty="0" err="1"/>
              <a:t>Unef</a:t>
            </a:r>
            <a:r>
              <a:rPr lang="it-IT" sz="2400" dirty="0"/>
              <a:t> n’</a:t>
            </a:r>
            <a:r>
              <a:rPr lang="it-IT" sz="2400" dirty="0" err="1"/>
              <a:t>aille</a:t>
            </a:r>
            <a:r>
              <a:rPr lang="it-IT" sz="2400" dirty="0"/>
              <a:t> </a:t>
            </a:r>
            <a:r>
              <a:rPr lang="it-IT" sz="2400" dirty="0" err="1"/>
              <a:t>pas</a:t>
            </a:r>
            <a:r>
              <a:rPr lang="it-IT" sz="2400" dirty="0"/>
              <a:t> plus </a:t>
            </a:r>
            <a:r>
              <a:rPr lang="it-IT" sz="2400" dirty="0" err="1"/>
              <a:t>loin</a:t>
            </a:r>
            <a:r>
              <a:rPr lang="it-IT" sz="2400" dirty="0"/>
              <a:t> </a:t>
            </a:r>
            <a:r>
              <a:rPr lang="it-IT" sz="2400" dirty="0" err="1"/>
              <a:t>dans</a:t>
            </a:r>
            <a:r>
              <a:rPr lang="it-IT" sz="2400" dirty="0"/>
              <a:t> </a:t>
            </a:r>
            <a:r>
              <a:rPr lang="it-IT" sz="2400" dirty="0" err="1"/>
              <a:t>ses</a:t>
            </a:r>
            <a:r>
              <a:rPr lang="it-IT" sz="2400" dirty="0"/>
              <a:t> </a:t>
            </a:r>
            <a:r>
              <a:rPr lang="it-IT" sz="2400" dirty="0" err="1"/>
              <a:t>provocations</a:t>
            </a:r>
            <a:r>
              <a:rPr lang="it-IT" sz="2400" dirty="0"/>
              <a:t> et </a:t>
            </a:r>
            <a:r>
              <a:rPr lang="it-IT" sz="2400" dirty="0" err="1"/>
              <a:t>ses</a:t>
            </a:r>
            <a:r>
              <a:rPr lang="it-IT" sz="2400" dirty="0"/>
              <a:t> </a:t>
            </a:r>
            <a:r>
              <a:rPr lang="it-IT" sz="2400" dirty="0" err="1"/>
              <a:t>dérives</a:t>
            </a:r>
            <a:r>
              <a:rPr lang="it-IT" sz="2400" dirty="0"/>
              <a:t>, et </a:t>
            </a:r>
            <a:r>
              <a:rPr lang="it-IT" sz="2400" dirty="0" err="1"/>
              <a:t>qu’au-delà</a:t>
            </a:r>
            <a:r>
              <a:rPr lang="it-IT" sz="2400" dirty="0"/>
              <a:t> de </a:t>
            </a:r>
            <a:r>
              <a:rPr lang="it-IT" sz="2400" dirty="0" err="1"/>
              <a:t>quelques</a:t>
            </a:r>
            <a:r>
              <a:rPr lang="it-IT" sz="2400" dirty="0"/>
              <a:t> </a:t>
            </a:r>
            <a:r>
              <a:rPr lang="it-IT" sz="2400" b="1" dirty="0" err="1">
                <a:solidFill>
                  <a:srgbClr val="FF0000"/>
                </a:solidFill>
              </a:rPr>
              <a:t>exercices</a:t>
            </a:r>
            <a:r>
              <a:rPr lang="it-IT" sz="2400" b="1" dirty="0">
                <a:solidFill>
                  <a:srgbClr val="FF0000"/>
                </a:solidFill>
              </a:rPr>
              <a:t> d’auto-</a:t>
            </a:r>
            <a:r>
              <a:rPr lang="it-IT" sz="2400" b="1" dirty="0" err="1">
                <a:solidFill>
                  <a:srgbClr val="FF0000"/>
                </a:solidFill>
              </a:rPr>
              <a:t>conscientisation</a:t>
            </a:r>
            <a:r>
              <a:rPr lang="it-IT" sz="2400" b="1" dirty="0">
                <a:solidFill>
                  <a:srgbClr val="FF0000"/>
                </a:solidFill>
              </a:rPr>
              <a:t> </a:t>
            </a:r>
            <a:r>
              <a:rPr lang="it-IT" sz="2400" b="1" dirty="0" err="1">
                <a:solidFill>
                  <a:srgbClr val="FF0000"/>
                </a:solidFill>
              </a:rPr>
              <a:t>collective</a:t>
            </a:r>
            <a:r>
              <a:rPr lang="it-IT" sz="2400" dirty="0"/>
              <a:t>, elle </a:t>
            </a:r>
            <a:r>
              <a:rPr lang="it-IT" sz="2400" dirty="0" err="1"/>
              <a:t>retrouve</a:t>
            </a:r>
            <a:r>
              <a:rPr lang="it-IT" sz="2400" dirty="0"/>
              <a:t> le </a:t>
            </a:r>
            <a:r>
              <a:rPr lang="it-IT" sz="2400" dirty="0" err="1"/>
              <a:t>chemin</a:t>
            </a:r>
            <a:r>
              <a:rPr lang="it-IT" sz="2400" dirty="0"/>
              <a:t> </a:t>
            </a:r>
            <a:r>
              <a:rPr lang="it-IT" sz="2400" dirty="0" err="1"/>
              <a:t>des</a:t>
            </a:r>
            <a:r>
              <a:rPr lang="it-IT" sz="2400" dirty="0"/>
              <a:t> </a:t>
            </a:r>
            <a:r>
              <a:rPr lang="it-IT" sz="2400" b="1" dirty="0" err="1"/>
              <a:t>valeurs</a:t>
            </a:r>
            <a:r>
              <a:rPr lang="it-IT" sz="2400" b="1" dirty="0"/>
              <a:t> </a:t>
            </a:r>
            <a:r>
              <a:rPr lang="it-IT" sz="2400" b="1" dirty="0" err="1"/>
              <a:t>universelles</a:t>
            </a:r>
            <a:r>
              <a:rPr lang="it-IT" sz="2400" b="1" dirty="0"/>
              <a:t>.</a:t>
            </a:r>
            <a:endParaRPr lang="fr-CA" sz="2400" b="1" dirty="0"/>
          </a:p>
        </p:txBody>
      </p:sp>
    </p:spTree>
    <p:extLst>
      <p:ext uri="{BB962C8B-B14F-4D97-AF65-F5344CB8AC3E}">
        <p14:creationId xmlns:p14="http://schemas.microsoft.com/office/powerpoint/2010/main" val="1745167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Et encore, une interview qui fait polémique</a:t>
            </a:r>
            <a:endParaRPr lang="fr-CA" sz="2800" dirty="0"/>
          </a:p>
        </p:txBody>
      </p:sp>
      <p:sp>
        <p:nvSpPr>
          <p:cNvPr id="3" name="Segnaposto contenuto 2"/>
          <p:cNvSpPr>
            <a:spLocks noGrp="1"/>
          </p:cNvSpPr>
          <p:nvPr>
            <p:ph idx="1"/>
          </p:nvPr>
        </p:nvSpPr>
        <p:spPr/>
        <p:txBody>
          <a:bodyPr>
            <a:normAutofit/>
          </a:bodyPr>
          <a:lstStyle/>
          <a:p>
            <a:r>
              <a:rPr lang="fr-CA" sz="2400" dirty="0" err="1"/>
              <a:t>https</a:t>
            </a:r>
            <a:r>
              <a:rPr lang="fr-CA" sz="2400" dirty="0"/>
              <a:t>://</a:t>
            </a:r>
            <a:r>
              <a:rPr lang="fr-CA" sz="2400" dirty="0" err="1"/>
              <a:t>www.bfmtv.com</a:t>
            </a:r>
            <a:r>
              <a:rPr lang="fr-CA" sz="2400" dirty="0"/>
              <a:t>/politique/</a:t>
            </a:r>
            <a:r>
              <a:rPr lang="fr-CA" sz="2400" dirty="0" err="1"/>
              <a:t>elections</a:t>
            </a:r>
            <a:r>
              <a:rPr lang="fr-CA" sz="2400" dirty="0"/>
              <a:t>/</a:t>
            </a:r>
            <a:r>
              <a:rPr lang="fr-CA" sz="2400" dirty="0" err="1"/>
              <a:t>regionales</a:t>
            </a:r>
            <a:r>
              <a:rPr lang="fr-CA" sz="2400" dirty="0"/>
              <a:t>/reunions-non-mixtes-les-propos-d-audrey-pulvar-sement-le-trouble-a-gauche_AV-202103290378.html</a:t>
            </a:r>
          </a:p>
        </p:txBody>
      </p:sp>
    </p:spTree>
    <p:extLst>
      <p:ext uri="{BB962C8B-B14F-4D97-AF65-F5344CB8AC3E}">
        <p14:creationId xmlns:p14="http://schemas.microsoft.com/office/powerpoint/2010/main" val="2741545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Et encore</a:t>
            </a:r>
            <a:br>
              <a:rPr lang="fr-CA" sz="2800" dirty="0" smtClean="0"/>
            </a:br>
            <a:r>
              <a:rPr lang="fr-CA" sz="2800" dirty="0" smtClean="0"/>
              <a:t>27 </a:t>
            </a:r>
            <a:r>
              <a:rPr lang="fr-CA" sz="2800" dirty="0" err="1"/>
              <a:t>marzo</a:t>
            </a:r>
            <a:r>
              <a:rPr lang="fr-CA" sz="2800" dirty="0"/>
              <a:t> 2021 </a:t>
            </a:r>
            <a:r>
              <a:rPr lang="fr-CA" sz="2800" dirty="0" smtClean="0"/>
              <a:t> </a:t>
            </a:r>
            <a:endParaRPr lang="fr-CA" sz="2800" dirty="0"/>
          </a:p>
        </p:txBody>
      </p:sp>
      <p:sp>
        <p:nvSpPr>
          <p:cNvPr id="3" name="Segnaposto contenuto 2"/>
          <p:cNvSpPr>
            <a:spLocks noGrp="1"/>
          </p:cNvSpPr>
          <p:nvPr>
            <p:ph idx="1"/>
          </p:nvPr>
        </p:nvSpPr>
        <p:spPr/>
        <p:txBody>
          <a:bodyPr>
            <a:normAutofit fontScale="92500" lnSpcReduction="10000"/>
          </a:bodyPr>
          <a:lstStyle/>
          <a:p>
            <a:pPr algn="just"/>
            <a:r>
              <a:rPr lang="it-IT" sz="2400" dirty="0" err="1"/>
              <a:t>Réunions</a:t>
            </a:r>
            <a:r>
              <a:rPr lang="it-IT" sz="2400" dirty="0"/>
              <a:t> non </a:t>
            </a:r>
            <a:r>
              <a:rPr lang="it-IT" sz="2400" dirty="0" err="1"/>
              <a:t>mixtes</a:t>
            </a:r>
            <a:r>
              <a:rPr lang="it-IT" sz="2400" dirty="0"/>
              <a:t> à l’</a:t>
            </a:r>
            <a:r>
              <a:rPr lang="it-IT" sz="2400" dirty="0" err="1"/>
              <a:t>Unef</a:t>
            </a:r>
            <a:r>
              <a:rPr lang="it-IT" sz="2400" dirty="0"/>
              <a:t> : la </a:t>
            </a:r>
            <a:r>
              <a:rPr lang="it-IT" sz="2400" dirty="0" err="1"/>
              <a:t>réaction</a:t>
            </a:r>
            <a:r>
              <a:rPr lang="it-IT" sz="2400" dirty="0"/>
              <a:t> d’Audrey </a:t>
            </a:r>
            <a:r>
              <a:rPr lang="it-IT" sz="2400" dirty="0" err="1" smtClean="0"/>
              <a:t>Pulvar</a:t>
            </a:r>
            <a:r>
              <a:rPr lang="it-IT" sz="2400" dirty="0" smtClean="0"/>
              <a:t>* </a:t>
            </a:r>
            <a:r>
              <a:rPr lang="it-IT" sz="2400" dirty="0" err="1"/>
              <a:t>fait</a:t>
            </a:r>
            <a:r>
              <a:rPr lang="it-IT" sz="2400" dirty="0"/>
              <a:t> </a:t>
            </a:r>
            <a:r>
              <a:rPr lang="it-IT" sz="2400" dirty="0" err="1"/>
              <a:t>polémique</a:t>
            </a:r>
            <a:endParaRPr lang="it-IT" sz="2400" dirty="0"/>
          </a:p>
          <a:p>
            <a:pPr algn="just"/>
            <a:r>
              <a:rPr lang="it-IT" sz="2400" dirty="0"/>
              <a:t>La candidate </a:t>
            </a:r>
            <a:r>
              <a:rPr lang="it-IT" sz="2400" dirty="0" err="1"/>
              <a:t>aux</a:t>
            </a:r>
            <a:r>
              <a:rPr lang="it-IT" sz="2400" dirty="0"/>
              <a:t> </a:t>
            </a:r>
            <a:r>
              <a:rPr lang="it-IT" sz="2400" dirty="0" err="1"/>
              <a:t>régionales</a:t>
            </a:r>
            <a:r>
              <a:rPr lang="it-IT" sz="2400" dirty="0"/>
              <a:t> a </a:t>
            </a:r>
            <a:r>
              <a:rPr lang="it-IT" sz="2400" dirty="0" err="1"/>
              <a:t>estimé</a:t>
            </a:r>
            <a:r>
              <a:rPr lang="it-IT" sz="2400" dirty="0"/>
              <a:t>, </a:t>
            </a:r>
            <a:r>
              <a:rPr lang="it-IT" sz="2400" dirty="0" err="1"/>
              <a:t>sur</a:t>
            </a:r>
            <a:r>
              <a:rPr lang="it-IT" sz="2400" dirty="0"/>
              <a:t> BFMTV, </a:t>
            </a:r>
            <a:r>
              <a:rPr lang="it-IT" sz="2400" dirty="0" err="1"/>
              <a:t>que</a:t>
            </a:r>
            <a:r>
              <a:rPr lang="it-IT" sz="2400" dirty="0"/>
              <a:t> </a:t>
            </a:r>
            <a:r>
              <a:rPr lang="it-IT" sz="2400" dirty="0" err="1"/>
              <a:t>lors</a:t>
            </a:r>
            <a:r>
              <a:rPr lang="it-IT" sz="2400" dirty="0"/>
              <a:t> de </a:t>
            </a:r>
            <a:r>
              <a:rPr lang="it-IT" sz="2400" dirty="0" err="1"/>
              <a:t>ces</a:t>
            </a:r>
            <a:r>
              <a:rPr lang="it-IT" sz="2400" dirty="0"/>
              <a:t> </a:t>
            </a:r>
            <a:r>
              <a:rPr lang="it-IT" sz="2400" dirty="0" err="1"/>
              <a:t>réunions</a:t>
            </a:r>
            <a:r>
              <a:rPr lang="it-IT" sz="2400" dirty="0"/>
              <a:t> </a:t>
            </a:r>
            <a:r>
              <a:rPr lang="it-IT" sz="2400" dirty="0" err="1"/>
              <a:t>les</a:t>
            </a:r>
            <a:r>
              <a:rPr lang="it-IT" sz="2400" dirty="0"/>
              <a:t> femmes et </a:t>
            </a:r>
            <a:r>
              <a:rPr lang="it-IT" sz="2400" dirty="0" err="1"/>
              <a:t>hommes</a:t>
            </a:r>
            <a:r>
              <a:rPr lang="it-IT" sz="2400" dirty="0"/>
              <a:t> </a:t>
            </a:r>
            <a:r>
              <a:rPr lang="it-IT" sz="2400" dirty="0" err="1"/>
              <a:t>blancs</a:t>
            </a:r>
            <a:r>
              <a:rPr lang="it-IT" sz="2400" dirty="0"/>
              <a:t> </a:t>
            </a:r>
            <a:r>
              <a:rPr lang="it-IT" sz="2400" dirty="0" err="1"/>
              <a:t>peuvent</a:t>
            </a:r>
            <a:r>
              <a:rPr lang="it-IT" sz="2400" dirty="0"/>
              <a:t> </a:t>
            </a:r>
            <a:r>
              <a:rPr lang="it-IT" sz="2400" dirty="0" err="1"/>
              <a:t>être</a:t>
            </a:r>
            <a:r>
              <a:rPr lang="it-IT" sz="2400" dirty="0"/>
              <a:t> </a:t>
            </a:r>
            <a:r>
              <a:rPr lang="it-IT" sz="2400" dirty="0" err="1"/>
              <a:t>acceptés</a:t>
            </a:r>
            <a:r>
              <a:rPr lang="it-IT" sz="2400" dirty="0"/>
              <a:t>, mais </a:t>
            </a:r>
            <a:r>
              <a:rPr lang="it-IT" sz="2400" dirty="0" err="1"/>
              <a:t>doivent</a:t>
            </a:r>
            <a:r>
              <a:rPr lang="it-IT" sz="2400" dirty="0"/>
              <a:t> « se </a:t>
            </a:r>
            <a:r>
              <a:rPr lang="it-IT" sz="2400" dirty="0" err="1"/>
              <a:t>taire</a:t>
            </a:r>
            <a:r>
              <a:rPr lang="it-IT" sz="2400" dirty="0"/>
              <a:t> »</a:t>
            </a:r>
            <a:r>
              <a:rPr lang="it-IT" sz="2400" dirty="0" smtClean="0"/>
              <a:t>.</a:t>
            </a:r>
          </a:p>
          <a:p>
            <a:pPr algn="just"/>
            <a:r>
              <a:rPr lang="it-IT" sz="2400" dirty="0"/>
              <a:t>*</a:t>
            </a:r>
            <a:r>
              <a:rPr lang="it-IT" sz="2400" dirty="0" smtClean="0"/>
              <a:t>Audrey </a:t>
            </a:r>
            <a:r>
              <a:rPr lang="it-IT" sz="2400" dirty="0" err="1" smtClean="0"/>
              <a:t>Pulvar</a:t>
            </a:r>
            <a:r>
              <a:rPr lang="it-IT" sz="2400" dirty="0" smtClean="0"/>
              <a:t> </a:t>
            </a:r>
            <a:r>
              <a:rPr lang="it-IT" sz="2400" dirty="0"/>
              <a:t>: </a:t>
            </a:r>
            <a:r>
              <a:rPr lang="it-IT" sz="2400" dirty="0" err="1" smtClean="0"/>
              <a:t>née</a:t>
            </a:r>
            <a:r>
              <a:rPr lang="it-IT" sz="2400" dirty="0" smtClean="0"/>
              <a:t> en Martinique, </a:t>
            </a:r>
            <a:r>
              <a:rPr lang="it-IT" sz="2400" dirty="0" err="1" smtClean="0"/>
              <a:t>journaliste</a:t>
            </a:r>
            <a:r>
              <a:rPr lang="it-IT" sz="2400" dirty="0"/>
              <a:t>, animatrice de radio et de </a:t>
            </a:r>
            <a:r>
              <a:rPr lang="it-IT" sz="2400" dirty="0" err="1"/>
              <a:t>télévision</a:t>
            </a:r>
            <a:r>
              <a:rPr lang="it-IT" sz="2400" dirty="0"/>
              <a:t> et femme </a:t>
            </a:r>
            <a:r>
              <a:rPr lang="it-IT" sz="2400" dirty="0" err="1"/>
              <a:t>politique</a:t>
            </a:r>
            <a:r>
              <a:rPr lang="it-IT" sz="2400" dirty="0"/>
              <a:t> </a:t>
            </a:r>
            <a:r>
              <a:rPr lang="it-IT" sz="2400" dirty="0" err="1" smtClean="0"/>
              <a:t>française</a:t>
            </a:r>
            <a:r>
              <a:rPr lang="it-IT" sz="2400" dirty="0" smtClean="0"/>
              <a:t>. </a:t>
            </a:r>
            <a:r>
              <a:rPr lang="it-IT" sz="2400" dirty="0" err="1" smtClean="0"/>
              <a:t>Depuis</a:t>
            </a:r>
            <a:r>
              <a:rPr lang="it-IT" sz="2400" dirty="0" smtClean="0"/>
              <a:t> 2020, </a:t>
            </a:r>
            <a:r>
              <a:rPr lang="it-IT" sz="2400" dirty="0" err="1" smtClean="0"/>
              <a:t>conseillère</a:t>
            </a:r>
            <a:r>
              <a:rPr lang="it-IT" sz="2400" dirty="0" smtClean="0"/>
              <a:t> </a:t>
            </a:r>
            <a:r>
              <a:rPr lang="it-IT" sz="2400" dirty="0"/>
              <a:t>de Paris et </a:t>
            </a:r>
            <a:r>
              <a:rPr lang="it-IT" sz="2400" dirty="0" err="1"/>
              <a:t>adjointe</a:t>
            </a:r>
            <a:r>
              <a:rPr lang="it-IT" sz="2400" dirty="0"/>
              <a:t> d'Anne </a:t>
            </a:r>
            <a:r>
              <a:rPr lang="it-IT" sz="2400" dirty="0" smtClean="0"/>
              <a:t>Hidalgo, </a:t>
            </a:r>
            <a:r>
              <a:rPr lang="it-IT" sz="2400" dirty="0"/>
              <a:t>candidate </a:t>
            </a:r>
            <a:r>
              <a:rPr lang="it-IT" sz="2400" dirty="0" err="1"/>
              <a:t>aux</a:t>
            </a:r>
            <a:r>
              <a:rPr lang="it-IT" sz="2400" dirty="0"/>
              <a:t> </a:t>
            </a:r>
            <a:r>
              <a:rPr lang="it-IT" sz="2400" dirty="0" err="1" smtClean="0"/>
              <a:t>régionales</a:t>
            </a:r>
            <a:r>
              <a:rPr lang="it-IT" sz="2400" dirty="0" smtClean="0"/>
              <a:t> (Ile-de-France) de </a:t>
            </a:r>
            <a:r>
              <a:rPr lang="it-IT" sz="2400" dirty="0"/>
              <a:t>2021 le </a:t>
            </a:r>
            <a:r>
              <a:rPr lang="it-IT" sz="2400" dirty="0" err="1"/>
              <a:t>soutien</a:t>
            </a:r>
            <a:r>
              <a:rPr lang="it-IT" sz="2400" dirty="0"/>
              <a:t> </a:t>
            </a:r>
            <a:r>
              <a:rPr lang="it-IT" sz="2400" dirty="0" err="1"/>
              <a:t>du</a:t>
            </a:r>
            <a:r>
              <a:rPr lang="it-IT" sz="2400" dirty="0"/>
              <a:t> </a:t>
            </a:r>
            <a:r>
              <a:rPr lang="it-IT" sz="2400" dirty="0" smtClean="0"/>
              <a:t>PS, </a:t>
            </a:r>
            <a:r>
              <a:rPr lang="it-IT" sz="2400" dirty="0"/>
              <a:t>de </a:t>
            </a:r>
            <a:r>
              <a:rPr lang="it-IT" sz="2400" dirty="0" err="1"/>
              <a:t>Place</a:t>
            </a:r>
            <a:r>
              <a:rPr lang="it-IT" sz="2400" dirty="0"/>
              <a:t> </a:t>
            </a:r>
            <a:r>
              <a:rPr lang="it-IT" sz="2400" dirty="0" err="1"/>
              <a:t>publique</a:t>
            </a:r>
            <a:r>
              <a:rPr lang="it-IT" sz="2400" dirty="0"/>
              <a:t> et </a:t>
            </a:r>
            <a:r>
              <a:rPr lang="it-IT" sz="2400" dirty="0" err="1"/>
              <a:t>du</a:t>
            </a:r>
            <a:r>
              <a:rPr lang="it-IT" sz="2400" dirty="0"/>
              <a:t> Parti radical de gauche. </a:t>
            </a:r>
            <a:endParaRPr lang="it-IT" sz="2400" dirty="0" smtClean="0"/>
          </a:p>
          <a:p>
            <a:pPr algn="just"/>
            <a:r>
              <a:rPr lang="it-IT" sz="2400" dirty="0" err="1" smtClean="0"/>
              <a:t>ttps</a:t>
            </a:r>
            <a:r>
              <a:rPr lang="it-IT" sz="2400" dirty="0"/>
              <a:t>://</a:t>
            </a:r>
            <a:r>
              <a:rPr lang="it-IT" sz="2400" dirty="0" err="1"/>
              <a:t>www.lepoint.fr</a:t>
            </a:r>
            <a:r>
              <a:rPr lang="it-IT" sz="2400" dirty="0"/>
              <a:t>/</a:t>
            </a:r>
            <a:r>
              <a:rPr lang="it-IT" sz="2400" dirty="0" err="1"/>
              <a:t>politique</a:t>
            </a:r>
            <a:r>
              <a:rPr lang="it-IT" sz="2400" dirty="0"/>
              <a:t>/reunions-non-mixtes-a-l-unef-la-reaction-d-audrey-pulvar-fait-polemique-27-03-2021-2419691_20.php</a:t>
            </a:r>
          </a:p>
          <a:p>
            <a:pPr algn="just"/>
            <a:endParaRPr lang="it-IT" sz="2400" dirty="0"/>
          </a:p>
          <a:p>
            <a:endParaRPr lang="fr-CA" sz="2400" dirty="0"/>
          </a:p>
        </p:txBody>
      </p:sp>
    </p:spTree>
    <p:extLst>
      <p:ext uri="{BB962C8B-B14F-4D97-AF65-F5344CB8AC3E}">
        <p14:creationId xmlns:p14="http://schemas.microsoft.com/office/powerpoint/2010/main" val="3622596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Et encore</a:t>
            </a:r>
            <a:br>
              <a:rPr lang="fr-CA" sz="2800" dirty="0"/>
            </a:br>
            <a:r>
              <a:rPr lang="fr-CA" sz="2800" dirty="0" smtClean="0"/>
              <a:t>27 </a:t>
            </a:r>
            <a:r>
              <a:rPr lang="fr-CA" sz="2800" dirty="0" err="1"/>
              <a:t>marzo</a:t>
            </a:r>
            <a:r>
              <a:rPr lang="fr-CA" sz="2800" dirty="0"/>
              <a:t> 2021 </a:t>
            </a:r>
          </a:p>
        </p:txBody>
      </p:sp>
      <p:sp>
        <p:nvSpPr>
          <p:cNvPr id="3" name="Segnaposto contenuto 2"/>
          <p:cNvSpPr>
            <a:spLocks noGrp="1"/>
          </p:cNvSpPr>
          <p:nvPr>
            <p:ph idx="1"/>
          </p:nvPr>
        </p:nvSpPr>
        <p:spPr/>
        <p:txBody>
          <a:bodyPr>
            <a:normAutofit fontScale="85000" lnSpcReduction="20000"/>
          </a:bodyPr>
          <a:lstStyle/>
          <a:p>
            <a:r>
              <a:rPr lang="it-IT" sz="2400" dirty="0"/>
              <a:t>«</a:t>
            </a:r>
            <a:r>
              <a:rPr lang="it-IT" sz="2400" b="1" dirty="0"/>
              <a:t> On </a:t>
            </a:r>
            <a:r>
              <a:rPr lang="it-IT" sz="2400" b="1" dirty="0" err="1"/>
              <a:t>peut</a:t>
            </a:r>
            <a:r>
              <a:rPr lang="it-IT" sz="2400" b="1" dirty="0"/>
              <a:t> lui </a:t>
            </a:r>
            <a:r>
              <a:rPr lang="it-IT" sz="2400" b="1" dirty="0" err="1"/>
              <a:t>demander</a:t>
            </a:r>
            <a:r>
              <a:rPr lang="it-IT" sz="2400" b="1" dirty="0"/>
              <a:t> de se </a:t>
            </a:r>
            <a:r>
              <a:rPr lang="it-IT" sz="2400" b="1" dirty="0" err="1"/>
              <a:t>taire</a:t>
            </a:r>
            <a:r>
              <a:rPr lang="it-IT" sz="2400" b="1" dirty="0"/>
              <a:t> »</a:t>
            </a:r>
          </a:p>
          <a:p>
            <a:pPr algn="just"/>
            <a:r>
              <a:rPr lang="it-IT" sz="2400" dirty="0"/>
              <a:t>« Et si on </a:t>
            </a:r>
            <a:r>
              <a:rPr lang="it-IT" sz="2400" dirty="0" err="1"/>
              <a:t>vous</a:t>
            </a:r>
            <a:r>
              <a:rPr lang="it-IT" sz="2400" dirty="0"/>
              <a:t> </a:t>
            </a:r>
            <a:r>
              <a:rPr lang="it-IT" sz="2400" dirty="0" err="1"/>
              <a:t>avait</a:t>
            </a:r>
            <a:r>
              <a:rPr lang="it-IT" sz="2400" dirty="0"/>
              <a:t> </a:t>
            </a:r>
            <a:r>
              <a:rPr lang="it-IT" sz="2400" dirty="0" err="1"/>
              <a:t>proposé</a:t>
            </a:r>
            <a:r>
              <a:rPr lang="it-IT" sz="2400" dirty="0"/>
              <a:t> de </a:t>
            </a:r>
            <a:r>
              <a:rPr lang="it-IT" sz="2400" dirty="0" err="1"/>
              <a:t>participer</a:t>
            </a:r>
            <a:r>
              <a:rPr lang="it-IT" sz="2400" dirty="0"/>
              <a:t> à une </a:t>
            </a:r>
            <a:r>
              <a:rPr lang="it-IT" sz="2400" dirty="0" err="1"/>
              <a:t>réunion</a:t>
            </a:r>
            <a:r>
              <a:rPr lang="it-IT" sz="2400" dirty="0"/>
              <a:t> </a:t>
            </a:r>
            <a:r>
              <a:rPr lang="it-IT" sz="2400" dirty="0" err="1"/>
              <a:t>où</a:t>
            </a:r>
            <a:r>
              <a:rPr lang="it-IT" sz="2400" dirty="0"/>
              <a:t> on </a:t>
            </a:r>
            <a:r>
              <a:rPr lang="it-IT" sz="2400" dirty="0" err="1"/>
              <a:t>demande</a:t>
            </a:r>
            <a:r>
              <a:rPr lang="it-IT" sz="2400" dirty="0"/>
              <a:t> </a:t>
            </a:r>
            <a:r>
              <a:rPr lang="it-IT" sz="2400" dirty="0" err="1"/>
              <a:t>aux</a:t>
            </a:r>
            <a:r>
              <a:rPr lang="it-IT" sz="2400" dirty="0"/>
              <a:t> </a:t>
            </a:r>
            <a:r>
              <a:rPr lang="it-IT" sz="2400" dirty="0" err="1"/>
              <a:t>personnes</a:t>
            </a:r>
            <a:r>
              <a:rPr lang="it-IT" sz="2400" dirty="0"/>
              <a:t> </a:t>
            </a:r>
            <a:r>
              <a:rPr lang="it-IT" sz="2400" dirty="0" err="1"/>
              <a:t>blanches</a:t>
            </a:r>
            <a:r>
              <a:rPr lang="it-IT" sz="2400" dirty="0"/>
              <a:t>, de </a:t>
            </a:r>
            <a:r>
              <a:rPr lang="it-IT" sz="2400" dirty="0" err="1"/>
              <a:t>rester</a:t>
            </a:r>
            <a:r>
              <a:rPr lang="it-IT" sz="2400" dirty="0"/>
              <a:t> </a:t>
            </a:r>
            <a:r>
              <a:rPr lang="it-IT" sz="2400" dirty="0" err="1"/>
              <a:t>derrière</a:t>
            </a:r>
            <a:r>
              <a:rPr lang="it-IT" sz="2400" dirty="0"/>
              <a:t> la porte… ? » a </a:t>
            </a:r>
            <a:r>
              <a:rPr lang="it-IT" sz="2400" dirty="0" err="1"/>
              <a:t>demandé</a:t>
            </a:r>
            <a:r>
              <a:rPr lang="it-IT" sz="2400" dirty="0"/>
              <a:t> à la candidate socialiste la </a:t>
            </a:r>
            <a:r>
              <a:rPr lang="it-IT" sz="2400" dirty="0" err="1"/>
              <a:t>journaliste</a:t>
            </a:r>
            <a:r>
              <a:rPr lang="it-IT" sz="2400" dirty="0"/>
              <a:t> </a:t>
            </a:r>
            <a:r>
              <a:rPr lang="it-IT" sz="2400" dirty="0" err="1"/>
              <a:t>Apolline</a:t>
            </a:r>
            <a:r>
              <a:rPr lang="it-IT" sz="2400" dirty="0"/>
              <a:t> de </a:t>
            </a:r>
            <a:r>
              <a:rPr lang="it-IT" sz="2400" dirty="0" err="1"/>
              <a:t>Malherbe</a:t>
            </a:r>
            <a:r>
              <a:rPr lang="it-IT" sz="2400" dirty="0"/>
              <a:t>. « Non, </a:t>
            </a:r>
            <a:r>
              <a:rPr lang="it-IT" sz="2400" dirty="0" err="1"/>
              <a:t>ça</a:t>
            </a:r>
            <a:r>
              <a:rPr lang="it-IT" sz="2400" dirty="0"/>
              <a:t>, ce n'est </a:t>
            </a:r>
            <a:r>
              <a:rPr lang="it-IT" sz="2400" dirty="0" err="1"/>
              <a:t>pas</a:t>
            </a:r>
            <a:r>
              <a:rPr lang="it-IT" sz="2400" dirty="0"/>
              <a:t> </a:t>
            </a:r>
            <a:r>
              <a:rPr lang="it-IT" sz="2400" dirty="0" err="1"/>
              <a:t>possible</a:t>
            </a:r>
            <a:r>
              <a:rPr lang="it-IT" sz="2400" dirty="0"/>
              <a:t> pour </a:t>
            </a:r>
            <a:r>
              <a:rPr lang="it-IT" sz="2400" dirty="0" err="1"/>
              <a:t>moi</a:t>
            </a:r>
            <a:r>
              <a:rPr lang="it-IT" sz="2400" dirty="0"/>
              <a:t> », a-t-elle </a:t>
            </a:r>
            <a:r>
              <a:rPr lang="it-IT" sz="2400" dirty="0" err="1"/>
              <a:t>immédiatement</a:t>
            </a:r>
            <a:r>
              <a:rPr lang="it-IT" sz="2400" dirty="0"/>
              <a:t> </a:t>
            </a:r>
            <a:r>
              <a:rPr lang="it-IT" sz="2400" dirty="0" err="1"/>
              <a:t>rétorqué</a:t>
            </a:r>
            <a:r>
              <a:rPr lang="it-IT" sz="2400" dirty="0"/>
              <a:t>. </a:t>
            </a:r>
            <a:r>
              <a:rPr lang="it-IT" sz="2400" dirty="0" err="1"/>
              <a:t>Avant</a:t>
            </a:r>
            <a:r>
              <a:rPr lang="it-IT" sz="2400" dirty="0"/>
              <a:t> de </a:t>
            </a:r>
            <a:r>
              <a:rPr lang="it-IT" sz="2400" dirty="0" err="1"/>
              <a:t>tempérer</a:t>
            </a:r>
            <a:r>
              <a:rPr lang="it-IT" sz="2400" dirty="0"/>
              <a:t> : « Si c'est </a:t>
            </a:r>
            <a:r>
              <a:rPr lang="it-IT" sz="2400" b="1" dirty="0"/>
              <a:t>un </a:t>
            </a:r>
            <a:r>
              <a:rPr lang="it-IT" sz="2400" b="1" dirty="0" err="1"/>
              <a:t>groupe</a:t>
            </a:r>
            <a:r>
              <a:rPr lang="it-IT" sz="2400" b="1" dirty="0"/>
              <a:t> de </a:t>
            </a:r>
            <a:r>
              <a:rPr lang="it-IT" sz="2400" b="1" dirty="0" err="1"/>
              <a:t>travail</a:t>
            </a:r>
            <a:r>
              <a:rPr lang="it-IT" sz="2400" b="1" dirty="0"/>
              <a:t> </a:t>
            </a:r>
            <a:r>
              <a:rPr lang="it-IT" sz="2400" b="1" dirty="0" err="1"/>
              <a:t>consacré</a:t>
            </a:r>
            <a:r>
              <a:rPr lang="it-IT" sz="2400" b="1" dirty="0"/>
              <a:t> </a:t>
            </a:r>
            <a:r>
              <a:rPr lang="it-IT" sz="2400" dirty="0" err="1"/>
              <a:t>aux</a:t>
            </a:r>
            <a:r>
              <a:rPr lang="it-IT" sz="2400" dirty="0"/>
              <a:t> </a:t>
            </a:r>
            <a:r>
              <a:rPr lang="it-IT" sz="2400" dirty="0" err="1"/>
              <a:t>discriminations</a:t>
            </a:r>
            <a:r>
              <a:rPr lang="it-IT" sz="2400" dirty="0"/>
              <a:t> dont </a:t>
            </a:r>
            <a:r>
              <a:rPr lang="it-IT" sz="2400" dirty="0" err="1"/>
              <a:t>sont</a:t>
            </a:r>
            <a:r>
              <a:rPr lang="it-IT" sz="2400" dirty="0"/>
              <a:t> l'</a:t>
            </a:r>
            <a:r>
              <a:rPr lang="it-IT" sz="2400" dirty="0" err="1"/>
              <a:t>objet</a:t>
            </a:r>
            <a:r>
              <a:rPr lang="it-IT" sz="2400" dirty="0"/>
              <a:t> </a:t>
            </a:r>
            <a:r>
              <a:rPr lang="it-IT" sz="2400" dirty="0" err="1"/>
              <a:t>les</a:t>
            </a:r>
            <a:r>
              <a:rPr lang="it-IT" sz="2400" dirty="0"/>
              <a:t> </a:t>
            </a:r>
            <a:r>
              <a:rPr lang="it-IT" sz="2400" dirty="0" err="1"/>
              <a:t>personnes</a:t>
            </a:r>
            <a:r>
              <a:rPr lang="it-IT" sz="2400" dirty="0"/>
              <a:t> </a:t>
            </a:r>
            <a:r>
              <a:rPr lang="it-IT" sz="2400" dirty="0" err="1"/>
              <a:t>noires</a:t>
            </a:r>
            <a:r>
              <a:rPr lang="it-IT" sz="2400" dirty="0"/>
              <a:t> </a:t>
            </a:r>
            <a:r>
              <a:rPr lang="it-IT" sz="2400" dirty="0" err="1"/>
              <a:t>ou</a:t>
            </a:r>
            <a:r>
              <a:rPr lang="it-IT" sz="2400" dirty="0"/>
              <a:t> </a:t>
            </a:r>
            <a:r>
              <a:rPr lang="it-IT" sz="2400" dirty="0" err="1"/>
              <a:t>métisses</a:t>
            </a:r>
            <a:r>
              <a:rPr lang="it-IT" sz="2400" dirty="0"/>
              <a:t>, </a:t>
            </a:r>
            <a:r>
              <a:rPr lang="it-IT" sz="2400" dirty="0" err="1"/>
              <a:t>quelque</a:t>
            </a:r>
            <a:r>
              <a:rPr lang="it-IT" sz="2400" dirty="0"/>
              <a:t> </a:t>
            </a:r>
            <a:r>
              <a:rPr lang="it-IT" sz="2400" dirty="0" err="1"/>
              <a:t>chose</a:t>
            </a:r>
            <a:r>
              <a:rPr lang="it-IT" sz="2400" dirty="0"/>
              <a:t> me </a:t>
            </a:r>
            <a:r>
              <a:rPr lang="it-IT" sz="2400" dirty="0" err="1"/>
              <a:t>dit</a:t>
            </a:r>
            <a:r>
              <a:rPr lang="it-IT" sz="2400" dirty="0"/>
              <a:t> </a:t>
            </a:r>
            <a:r>
              <a:rPr lang="it-IT" sz="2400" dirty="0" err="1"/>
              <a:t>que</a:t>
            </a:r>
            <a:r>
              <a:rPr lang="it-IT" sz="2400" dirty="0"/>
              <a:t> 99 % </a:t>
            </a:r>
            <a:r>
              <a:rPr lang="it-IT" sz="2400" dirty="0" err="1"/>
              <a:t>des</a:t>
            </a:r>
            <a:r>
              <a:rPr lang="it-IT" sz="2400" dirty="0"/>
              <a:t> </a:t>
            </a:r>
            <a:r>
              <a:rPr lang="it-IT" sz="2400" dirty="0" err="1"/>
              <a:t>participants</a:t>
            </a:r>
            <a:r>
              <a:rPr lang="it-IT" sz="2400" dirty="0"/>
              <a:t> […] </a:t>
            </a:r>
            <a:r>
              <a:rPr lang="it-IT" sz="2400" dirty="0" err="1"/>
              <a:t>seront</a:t>
            </a:r>
            <a:r>
              <a:rPr lang="it-IT" sz="2400" dirty="0"/>
              <a:t> </a:t>
            </a:r>
            <a:r>
              <a:rPr lang="it-IT" sz="2400" dirty="0" err="1"/>
              <a:t>les</a:t>
            </a:r>
            <a:r>
              <a:rPr lang="it-IT" sz="2400" dirty="0"/>
              <a:t> </a:t>
            </a:r>
            <a:r>
              <a:rPr lang="it-IT" sz="2400" dirty="0" err="1"/>
              <a:t>personnes</a:t>
            </a:r>
            <a:r>
              <a:rPr lang="it-IT" sz="2400" dirty="0"/>
              <a:t> dont il est </a:t>
            </a:r>
            <a:r>
              <a:rPr lang="it-IT" sz="2400" dirty="0" err="1"/>
              <a:t>question</a:t>
            </a:r>
            <a:r>
              <a:rPr lang="it-IT" sz="2400" dirty="0"/>
              <a:t> </a:t>
            </a:r>
            <a:r>
              <a:rPr lang="it-IT" sz="2400" dirty="0" err="1"/>
              <a:t>dans</a:t>
            </a:r>
            <a:r>
              <a:rPr lang="it-IT" sz="2400" dirty="0"/>
              <a:t> l'</a:t>
            </a:r>
            <a:r>
              <a:rPr lang="it-IT" sz="2400" dirty="0" err="1"/>
              <a:t>intitulé</a:t>
            </a:r>
            <a:r>
              <a:rPr lang="it-IT" sz="2400" dirty="0"/>
              <a:t>. »</a:t>
            </a:r>
          </a:p>
          <a:p>
            <a:pPr algn="just"/>
            <a:r>
              <a:rPr lang="it-IT" sz="2400" dirty="0" smtClean="0"/>
              <a:t>Mais </a:t>
            </a:r>
            <a:r>
              <a:rPr lang="it-IT" sz="2400" dirty="0"/>
              <a:t>c'est </a:t>
            </a:r>
            <a:r>
              <a:rPr lang="it-IT" sz="2400" dirty="0" err="1"/>
              <a:t>surtout</a:t>
            </a:r>
            <a:r>
              <a:rPr lang="it-IT" sz="2400" dirty="0"/>
              <a:t> la </a:t>
            </a:r>
            <a:r>
              <a:rPr lang="it-IT" sz="2400" dirty="0" err="1"/>
              <a:t>conclusion</a:t>
            </a:r>
            <a:r>
              <a:rPr lang="it-IT" sz="2400" dirty="0"/>
              <a:t> d'Audrey </a:t>
            </a:r>
            <a:r>
              <a:rPr lang="it-IT" sz="2400" dirty="0" err="1"/>
              <a:t>Pulvar</a:t>
            </a:r>
            <a:r>
              <a:rPr lang="it-IT" sz="2400" dirty="0"/>
              <a:t> qui a </a:t>
            </a:r>
            <a:r>
              <a:rPr lang="it-IT" sz="2400" dirty="0" err="1"/>
              <a:t>déclenché</a:t>
            </a:r>
            <a:r>
              <a:rPr lang="it-IT" sz="2400" dirty="0"/>
              <a:t> un </a:t>
            </a:r>
            <a:r>
              <a:rPr lang="it-IT" sz="2400" dirty="0" err="1"/>
              <a:t>tollé</a:t>
            </a:r>
            <a:r>
              <a:rPr lang="it-IT" sz="2400" dirty="0"/>
              <a:t> </a:t>
            </a:r>
            <a:r>
              <a:rPr lang="it-IT" sz="2400" dirty="0" err="1"/>
              <a:t>sur</a:t>
            </a:r>
            <a:r>
              <a:rPr lang="it-IT" sz="2400" dirty="0"/>
              <a:t> </a:t>
            </a:r>
            <a:r>
              <a:rPr lang="it-IT" sz="2400" dirty="0" err="1"/>
              <a:t>les</a:t>
            </a:r>
            <a:r>
              <a:rPr lang="it-IT" sz="2400" dirty="0"/>
              <a:t> </a:t>
            </a:r>
            <a:r>
              <a:rPr lang="it-IT" sz="2400" dirty="0" err="1"/>
              <a:t>réseaux</a:t>
            </a:r>
            <a:r>
              <a:rPr lang="it-IT" sz="2400" dirty="0"/>
              <a:t> </a:t>
            </a:r>
            <a:r>
              <a:rPr lang="it-IT" sz="2400" dirty="0" err="1"/>
              <a:t>sociaux</a:t>
            </a:r>
            <a:r>
              <a:rPr lang="it-IT" sz="2400" dirty="0"/>
              <a:t> : « Si </a:t>
            </a:r>
            <a:r>
              <a:rPr lang="it-IT" sz="2400" dirty="0" err="1"/>
              <a:t>vient</a:t>
            </a:r>
            <a:r>
              <a:rPr lang="it-IT" sz="2400" dirty="0"/>
              <a:t> à </a:t>
            </a:r>
            <a:r>
              <a:rPr lang="it-IT" sz="2400" b="1" dirty="0" err="1"/>
              <a:t>cet</a:t>
            </a:r>
            <a:r>
              <a:rPr lang="it-IT" sz="2400" b="1" dirty="0"/>
              <a:t> atelier une </a:t>
            </a:r>
            <a:r>
              <a:rPr lang="it-IT" sz="2400" dirty="0"/>
              <a:t>femme </a:t>
            </a:r>
            <a:r>
              <a:rPr lang="it-IT" sz="2400" dirty="0" err="1"/>
              <a:t>blanche</a:t>
            </a:r>
            <a:r>
              <a:rPr lang="it-IT" sz="2400" dirty="0"/>
              <a:t> </a:t>
            </a:r>
            <a:r>
              <a:rPr lang="it-IT" sz="2400" dirty="0" err="1"/>
              <a:t>ou</a:t>
            </a:r>
            <a:r>
              <a:rPr lang="it-IT" sz="2400" dirty="0"/>
              <a:t> un </a:t>
            </a:r>
            <a:r>
              <a:rPr lang="it-IT" sz="2400" dirty="0" err="1"/>
              <a:t>homme</a:t>
            </a:r>
            <a:r>
              <a:rPr lang="it-IT" sz="2400" dirty="0"/>
              <a:t> </a:t>
            </a:r>
            <a:r>
              <a:rPr lang="it-IT" sz="2400" dirty="0" err="1"/>
              <a:t>blanc</a:t>
            </a:r>
            <a:r>
              <a:rPr lang="it-IT" sz="2400" dirty="0"/>
              <a:t>, il n'est </a:t>
            </a:r>
            <a:r>
              <a:rPr lang="it-IT" sz="2400" dirty="0" err="1"/>
              <a:t>pas</a:t>
            </a:r>
            <a:r>
              <a:rPr lang="it-IT" sz="2400" dirty="0"/>
              <a:t> </a:t>
            </a:r>
            <a:r>
              <a:rPr lang="it-IT" sz="2400" dirty="0" err="1"/>
              <a:t>question</a:t>
            </a:r>
            <a:r>
              <a:rPr lang="it-IT" sz="2400" dirty="0"/>
              <a:t> de le </a:t>
            </a:r>
            <a:r>
              <a:rPr lang="it-IT" sz="2400" dirty="0" err="1"/>
              <a:t>ou</a:t>
            </a:r>
            <a:r>
              <a:rPr lang="it-IT" sz="2400" dirty="0"/>
              <a:t> la </a:t>
            </a:r>
            <a:r>
              <a:rPr lang="it-IT" sz="2400" dirty="0" err="1"/>
              <a:t>jeter</a:t>
            </a:r>
            <a:r>
              <a:rPr lang="it-IT" sz="2400" dirty="0"/>
              <a:t> </a:t>
            </a:r>
            <a:r>
              <a:rPr lang="it-IT" sz="2400" dirty="0" err="1"/>
              <a:t>dehors</a:t>
            </a:r>
            <a:r>
              <a:rPr lang="it-IT" sz="2400" dirty="0"/>
              <a:t>, en revanche, </a:t>
            </a:r>
            <a:r>
              <a:rPr lang="it-IT" sz="2400" b="1" dirty="0"/>
              <a:t>on </a:t>
            </a:r>
            <a:r>
              <a:rPr lang="it-IT" sz="2400" b="1" dirty="0" err="1"/>
              <a:t>peut</a:t>
            </a:r>
            <a:r>
              <a:rPr lang="it-IT" sz="2400" b="1" dirty="0"/>
              <a:t> lui </a:t>
            </a:r>
            <a:r>
              <a:rPr lang="it-IT" sz="2400" b="1" dirty="0" err="1"/>
              <a:t>demander</a:t>
            </a:r>
            <a:r>
              <a:rPr lang="it-IT" sz="2400" b="1" dirty="0"/>
              <a:t> de se </a:t>
            </a:r>
            <a:r>
              <a:rPr lang="it-IT" sz="2400" b="1" dirty="0" err="1"/>
              <a:t>taire</a:t>
            </a:r>
            <a:r>
              <a:rPr lang="it-IT" sz="2400" b="1" dirty="0"/>
              <a:t>, d'</a:t>
            </a:r>
            <a:r>
              <a:rPr lang="it-IT" sz="2400" b="1" dirty="0" err="1"/>
              <a:t>être</a:t>
            </a:r>
            <a:r>
              <a:rPr lang="it-IT" sz="2400" b="1" dirty="0"/>
              <a:t> </a:t>
            </a:r>
            <a:r>
              <a:rPr lang="it-IT" sz="2400" b="1" dirty="0" err="1"/>
              <a:t>spectatrice</a:t>
            </a:r>
            <a:r>
              <a:rPr lang="it-IT" sz="2400" b="1" dirty="0"/>
              <a:t> </a:t>
            </a:r>
            <a:r>
              <a:rPr lang="it-IT" sz="2400" b="1" dirty="0" err="1"/>
              <a:t>ou</a:t>
            </a:r>
            <a:r>
              <a:rPr lang="it-IT" sz="2400" b="1" dirty="0"/>
              <a:t> </a:t>
            </a:r>
            <a:r>
              <a:rPr lang="it-IT" sz="2400" b="1" dirty="0" err="1"/>
              <a:t>spectateur</a:t>
            </a:r>
            <a:r>
              <a:rPr lang="it-IT" sz="2400" b="1" dirty="0"/>
              <a:t> </a:t>
            </a:r>
            <a:r>
              <a:rPr lang="it-IT" sz="2400" b="1" dirty="0" err="1"/>
              <a:t>silencieux</a:t>
            </a:r>
            <a:r>
              <a:rPr lang="it-IT" sz="2400" b="1" dirty="0"/>
              <a:t>. </a:t>
            </a:r>
            <a:r>
              <a:rPr lang="it-IT" sz="2400" b="1" dirty="0" smtClean="0"/>
              <a:t>»</a:t>
            </a:r>
          </a:p>
          <a:p>
            <a:pPr algn="just"/>
            <a:r>
              <a:rPr lang="it-IT" sz="2400" b="1" dirty="0" err="1"/>
              <a:t>ttps</a:t>
            </a:r>
            <a:r>
              <a:rPr lang="it-IT" sz="2400" b="1" dirty="0"/>
              <a:t>://</a:t>
            </a:r>
            <a:r>
              <a:rPr lang="it-IT" sz="2400" b="1" dirty="0" err="1"/>
              <a:t>www.lepoint.fr</a:t>
            </a:r>
            <a:r>
              <a:rPr lang="it-IT" sz="2400" b="1" dirty="0"/>
              <a:t>/</a:t>
            </a:r>
            <a:r>
              <a:rPr lang="it-IT" sz="2400" b="1" dirty="0" err="1"/>
              <a:t>politique</a:t>
            </a:r>
            <a:r>
              <a:rPr lang="it-IT" sz="2400" b="1" dirty="0"/>
              <a:t>/reunion</a:t>
            </a:r>
            <a:r>
              <a:rPr lang="it-IT" sz="2400" dirty="0"/>
              <a:t>s-non-mixtes-a-l-unef-la-reaction-d-audrey-pulvar-fait-polemique-27-03-2021-2419691_20.php</a:t>
            </a:r>
            <a:endParaRPr lang="fr-CA" sz="2400" dirty="0"/>
          </a:p>
        </p:txBody>
      </p:sp>
    </p:spTree>
    <p:extLst>
      <p:ext uri="{BB962C8B-B14F-4D97-AF65-F5344CB8AC3E}">
        <p14:creationId xmlns:p14="http://schemas.microsoft.com/office/powerpoint/2010/main" val="32626659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Réactions</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a:t>Pour le </a:t>
            </a:r>
            <a:r>
              <a:rPr lang="it-IT" sz="2400" dirty="0" err="1"/>
              <a:t>président</a:t>
            </a:r>
            <a:r>
              <a:rPr lang="it-IT" sz="2400" dirty="0"/>
              <a:t> de la </a:t>
            </a:r>
            <a:r>
              <a:rPr lang="it-IT" sz="2400" dirty="0" err="1"/>
              <a:t>région</a:t>
            </a:r>
            <a:r>
              <a:rPr lang="it-IT" sz="2400" dirty="0"/>
              <a:t> Paca, </a:t>
            </a:r>
            <a:r>
              <a:rPr lang="it-IT" sz="2400" dirty="0" err="1"/>
              <a:t>Renaud</a:t>
            </a:r>
            <a:r>
              <a:rPr lang="it-IT" sz="2400" dirty="0"/>
              <a:t> </a:t>
            </a:r>
            <a:r>
              <a:rPr lang="it-IT" sz="2400" dirty="0" err="1"/>
              <a:t>Muselier</a:t>
            </a:r>
            <a:r>
              <a:rPr lang="it-IT" sz="2400" dirty="0"/>
              <a:t>, </a:t>
            </a:r>
            <a:r>
              <a:rPr lang="it-IT" sz="2400" dirty="0" err="1"/>
              <a:t>cette</a:t>
            </a:r>
            <a:r>
              <a:rPr lang="it-IT" sz="2400" dirty="0"/>
              <a:t> </a:t>
            </a:r>
            <a:r>
              <a:rPr lang="it-IT" sz="2400" dirty="0" err="1"/>
              <a:t>déclaration</a:t>
            </a:r>
            <a:r>
              <a:rPr lang="it-IT" sz="2400" dirty="0"/>
              <a:t> n'est « </a:t>
            </a:r>
            <a:r>
              <a:rPr lang="it-IT" sz="2400" dirty="0" err="1"/>
              <a:t>pas</a:t>
            </a:r>
            <a:r>
              <a:rPr lang="it-IT" sz="2400" dirty="0"/>
              <a:t> </a:t>
            </a:r>
            <a:r>
              <a:rPr lang="it-IT" sz="2400" dirty="0" err="1"/>
              <a:t>seulement</a:t>
            </a:r>
            <a:r>
              <a:rPr lang="it-IT" sz="2400" dirty="0"/>
              <a:t> </a:t>
            </a:r>
            <a:r>
              <a:rPr lang="it-IT" sz="2400" dirty="0" err="1"/>
              <a:t>scandaleuse</a:t>
            </a:r>
            <a:r>
              <a:rPr lang="it-IT" sz="2400" dirty="0"/>
              <a:t> », elle est </a:t>
            </a:r>
            <a:r>
              <a:rPr lang="it-IT" sz="2400" dirty="0" err="1"/>
              <a:t>également</a:t>
            </a:r>
            <a:r>
              <a:rPr lang="it-IT" sz="2400" dirty="0"/>
              <a:t> « </a:t>
            </a:r>
            <a:r>
              <a:rPr lang="it-IT" sz="2400" dirty="0" err="1"/>
              <a:t>raciste</a:t>
            </a:r>
            <a:r>
              <a:rPr lang="it-IT" sz="2400" dirty="0"/>
              <a:t> ». « En </a:t>
            </a:r>
            <a:r>
              <a:rPr lang="it-IT" sz="2400" dirty="0" err="1"/>
              <a:t>République</a:t>
            </a:r>
            <a:r>
              <a:rPr lang="it-IT" sz="2400" dirty="0"/>
              <a:t>, NON, </a:t>
            </a:r>
            <a:r>
              <a:rPr lang="it-IT" sz="2400" dirty="0" err="1"/>
              <a:t>aucune</a:t>
            </a:r>
            <a:r>
              <a:rPr lang="it-IT" sz="2400" dirty="0"/>
              <a:t> « bonne </a:t>
            </a:r>
            <a:r>
              <a:rPr lang="it-IT" sz="2400" dirty="0" err="1"/>
              <a:t>raison</a:t>
            </a:r>
            <a:r>
              <a:rPr lang="it-IT" sz="2400" dirty="0"/>
              <a:t> » </a:t>
            </a:r>
            <a:r>
              <a:rPr lang="it-IT" sz="2400" dirty="0" err="1"/>
              <a:t>au</a:t>
            </a:r>
            <a:r>
              <a:rPr lang="it-IT" sz="2400" dirty="0"/>
              <a:t> monde ne donne le </a:t>
            </a:r>
            <a:r>
              <a:rPr lang="it-IT" sz="2400" dirty="0" err="1"/>
              <a:t>droit</a:t>
            </a:r>
            <a:r>
              <a:rPr lang="it-IT" sz="2400" dirty="0"/>
              <a:t> de </a:t>
            </a:r>
            <a:r>
              <a:rPr lang="it-IT" sz="2400" dirty="0" err="1"/>
              <a:t>faire</a:t>
            </a:r>
            <a:r>
              <a:rPr lang="it-IT" sz="2400" dirty="0"/>
              <a:t> </a:t>
            </a:r>
            <a:r>
              <a:rPr lang="it-IT" sz="2400" dirty="0" err="1"/>
              <a:t>taire</a:t>
            </a:r>
            <a:r>
              <a:rPr lang="it-IT" sz="2400" dirty="0"/>
              <a:t> une </a:t>
            </a:r>
            <a:r>
              <a:rPr lang="it-IT" sz="2400" dirty="0" err="1"/>
              <a:t>personne</a:t>
            </a:r>
            <a:r>
              <a:rPr lang="it-IT" sz="2400" dirty="0"/>
              <a:t> pour sa </a:t>
            </a:r>
            <a:r>
              <a:rPr lang="it-IT" sz="2400" dirty="0" err="1"/>
              <a:t>couleur</a:t>
            </a:r>
            <a:r>
              <a:rPr lang="it-IT" sz="2400" dirty="0"/>
              <a:t> de </a:t>
            </a:r>
            <a:r>
              <a:rPr lang="it-IT" sz="2400" dirty="0" err="1"/>
              <a:t>peau</a:t>
            </a:r>
            <a:r>
              <a:rPr lang="it-IT" sz="2400" dirty="0"/>
              <a:t>. </a:t>
            </a:r>
            <a:r>
              <a:rPr lang="it-IT" sz="2400" dirty="0" err="1"/>
              <a:t>Aucune</a:t>
            </a:r>
            <a:r>
              <a:rPr lang="it-IT" sz="2400" dirty="0"/>
              <a:t>, et </a:t>
            </a:r>
            <a:r>
              <a:rPr lang="it-IT" sz="2400" dirty="0" err="1"/>
              <a:t>sous</a:t>
            </a:r>
            <a:r>
              <a:rPr lang="it-IT" sz="2400" dirty="0"/>
              <a:t> </a:t>
            </a:r>
            <a:r>
              <a:rPr lang="it-IT" sz="2400" dirty="0" err="1"/>
              <a:t>aucune</a:t>
            </a:r>
            <a:r>
              <a:rPr lang="it-IT" sz="2400" dirty="0"/>
              <a:t> </a:t>
            </a:r>
            <a:r>
              <a:rPr lang="it-IT" sz="2400" dirty="0" err="1"/>
              <a:t>circonstance</a:t>
            </a:r>
            <a:r>
              <a:rPr lang="it-IT" sz="2400" dirty="0"/>
              <a:t> », a-t-il </a:t>
            </a:r>
            <a:r>
              <a:rPr lang="it-IT" sz="2400" dirty="0" err="1"/>
              <a:t>écrit</a:t>
            </a:r>
            <a:endParaRPr lang="it-IT" sz="2400" dirty="0"/>
          </a:p>
          <a:p>
            <a:pPr algn="just"/>
            <a:r>
              <a:rPr lang="it-IT" sz="2400" dirty="0" smtClean="0"/>
              <a:t>«</a:t>
            </a:r>
            <a:r>
              <a:rPr lang="it-IT" sz="2400" dirty="0"/>
              <a:t> Stop </a:t>
            </a:r>
            <a:r>
              <a:rPr lang="it-IT" sz="2400" dirty="0" err="1"/>
              <a:t>aux</a:t>
            </a:r>
            <a:r>
              <a:rPr lang="it-IT" sz="2400" dirty="0"/>
              <a:t> </a:t>
            </a:r>
            <a:r>
              <a:rPr lang="it-IT" sz="2400" dirty="0" err="1"/>
              <a:t>accommodements</a:t>
            </a:r>
            <a:r>
              <a:rPr lang="it-IT" sz="2400" dirty="0"/>
              <a:t> </a:t>
            </a:r>
            <a:r>
              <a:rPr lang="it-IT" sz="2400" dirty="0" err="1"/>
              <a:t>avec</a:t>
            </a:r>
            <a:r>
              <a:rPr lang="it-IT" sz="2400" dirty="0"/>
              <a:t> la </a:t>
            </a:r>
            <a:r>
              <a:rPr lang="it-IT" sz="2400" dirty="0" err="1"/>
              <a:t>République</a:t>
            </a:r>
            <a:r>
              <a:rPr lang="it-IT" sz="2400" dirty="0"/>
              <a:t> et </a:t>
            </a:r>
            <a:r>
              <a:rPr lang="it-IT" sz="2400" dirty="0" err="1"/>
              <a:t>ses</a:t>
            </a:r>
            <a:r>
              <a:rPr lang="it-IT" sz="2400" dirty="0"/>
              <a:t> </a:t>
            </a:r>
            <a:r>
              <a:rPr lang="it-IT" sz="2400" dirty="0" err="1"/>
              <a:t>lois</a:t>
            </a:r>
            <a:r>
              <a:rPr lang="it-IT" sz="2400" dirty="0"/>
              <a:t> ! » a </a:t>
            </a:r>
            <a:r>
              <a:rPr lang="it-IT" sz="2400" dirty="0" err="1"/>
              <a:t>également</a:t>
            </a:r>
            <a:r>
              <a:rPr lang="it-IT" sz="2400" dirty="0"/>
              <a:t> </a:t>
            </a:r>
            <a:r>
              <a:rPr lang="it-IT" sz="2400" dirty="0" err="1"/>
              <a:t>écrit</a:t>
            </a:r>
            <a:r>
              <a:rPr lang="it-IT" sz="2400" dirty="0"/>
              <a:t> </a:t>
            </a:r>
            <a:r>
              <a:rPr lang="it-IT" sz="2400" dirty="0" err="1"/>
              <a:t>Rachida</a:t>
            </a:r>
            <a:r>
              <a:rPr lang="it-IT" sz="2400" dirty="0"/>
              <a:t> Dati, qui </a:t>
            </a:r>
            <a:r>
              <a:rPr lang="it-IT" sz="2400" dirty="0" err="1"/>
              <a:t>demande</a:t>
            </a:r>
            <a:r>
              <a:rPr lang="it-IT" sz="2400" dirty="0"/>
              <a:t> à Anne Hidalgo de </a:t>
            </a:r>
            <a:r>
              <a:rPr lang="it-IT" sz="2400" dirty="0" err="1"/>
              <a:t>réagir</a:t>
            </a:r>
            <a:r>
              <a:rPr lang="it-IT" sz="2400" dirty="0"/>
              <a:t>. </a:t>
            </a:r>
            <a:r>
              <a:rPr lang="it-IT" sz="2400" dirty="0" err="1"/>
              <a:t>Valérie</a:t>
            </a:r>
            <a:r>
              <a:rPr lang="it-IT" sz="2400" dirty="0"/>
              <a:t> </a:t>
            </a:r>
            <a:r>
              <a:rPr lang="it-IT" sz="2400" dirty="0" err="1"/>
              <a:t>Pécresse</a:t>
            </a:r>
            <a:r>
              <a:rPr lang="it-IT" sz="2400" dirty="0"/>
              <a:t> n'a </a:t>
            </a:r>
            <a:r>
              <a:rPr lang="it-IT" sz="2400" dirty="0" err="1"/>
              <a:t>pas</a:t>
            </a:r>
            <a:r>
              <a:rPr lang="it-IT" sz="2400" dirty="0"/>
              <a:t> non plus </a:t>
            </a:r>
            <a:r>
              <a:rPr lang="it-IT" sz="2400" dirty="0" err="1"/>
              <a:t>manqué</a:t>
            </a:r>
            <a:r>
              <a:rPr lang="it-IT" sz="2400" dirty="0"/>
              <a:t> d'</a:t>
            </a:r>
            <a:r>
              <a:rPr lang="it-IT" sz="2400" dirty="0" err="1"/>
              <a:t>exprimer</a:t>
            </a:r>
            <a:r>
              <a:rPr lang="it-IT" sz="2400" dirty="0"/>
              <a:t> son </a:t>
            </a:r>
            <a:r>
              <a:rPr lang="it-IT" sz="2400" dirty="0" err="1"/>
              <a:t>sentiment</a:t>
            </a:r>
            <a:r>
              <a:rPr lang="it-IT" sz="2400" dirty="0"/>
              <a:t> : </a:t>
            </a:r>
            <a:r>
              <a:rPr lang="it-IT" sz="2400" b="1" dirty="0"/>
              <a:t>« </a:t>
            </a:r>
            <a:r>
              <a:rPr lang="it-IT" sz="2400" b="1" dirty="0" err="1"/>
              <a:t>Dans</a:t>
            </a:r>
            <a:r>
              <a:rPr lang="it-IT" sz="2400" b="1" dirty="0"/>
              <a:t> ma </a:t>
            </a:r>
            <a:r>
              <a:rPr lang="it-IT" sz="2400" b="1" dirty="0" err="1"/>
              <a:t>région</a:t>
            </a:r>
            <a:r>
              <a:rPr lang="it-IT" sz="2400" b="1" dirty="0"/>
              <a:t>, </a:t>
            </a:r>
            <a:r>
              <a:rPr lang="it-IT" sz="2400" b="1" dirty="0" err="1"/>
              <a:t>aucun</a:t>
            </a:r>
            <a:r>
              <a:rPr lang="it-IT" sz="2400" b="1" dirty="0"/>
              <a:t> </a:t>
            </a:r>
            <a:r>
              <a:rPr lang="it-IT" sz="2400" b="1" dirty="0" err="1"/>
              <a:t>habitant</a:t>
            </a:r>
            <a:r>
              <a:rPr lang="it-IT" sz="2400" b="1" dirty="0"/>
              <a:t> ne </a:t>
            </a:r>
            <a:r>
              <a:rPr lang="it-IT" sz="2400" b="1" dirty="0" err="1"/>
              <a:t>doit</a:t>
            </a:r>
            <a:r>
              <a:rPr lang="it-IT" sz="2400" b="1" dirty="0"/>
              <a:t> </a:t>
            </a:r>
            <a:r>
              <a:rPr lang="it-IT" sz="2400" b="1" dirty="0" err="1"/>
              <a:t>être</a:t>
            </a:r>
            <a:r>
              <a:rPr lang="it-IT" sz="2400" b="1" dirty="0"/>
              <a:t> </a:t>
            </a:r>
            <a:r>
              <a:rPr lang="it-IT" sz="2400" b="1" dirty="0" err="1"/>
              <a:t>discriminé</a:t>
            </a:r>
            <a:r>
              <a:rPr lang="it-IT" sz="2400" b="1" dirty="0"/>
              <a:t> pour la </a:t>
            </a:r>
            <a:r>
              <a:rPr lang="it-IT" sz="2400" b="1" dirty="0" err="1"/>
              <a:t>couleur</a:t>
            </a:r>
            <a:r>
              <a:rPr lang="it-IT" sz="2400" b="1" dirty="0"/>
              <a:t> de sa </a:t>
            </a:r>
            <a:r>
              <a:rPr lang="it-IT" sz="2400" b="1" dirty="0" err="1"/>
              <a:t>peau</a:t>
            </a:r>
            <a:r>
              <a:rPr lang="it-IT" sz="2400" b="1" dirty="0"/>
              <a:t>. Il </a:t>
            </a:r>
            <a:r>
              <a:rPr lang="it-IT" sz="2400" b="1" dirty="0" err="1"/>
              <a:t>n'y</a:t>
            </a:r>
            <a:r>
              <a:rPr lang="it-IT" sz="2400" b="1" dirty="0"/>
              <a:t> a </a:t>
            </a:r>
            <a:r>
              <a:rPr lang="it-IT" sz="2400" b="1" dirty="0" err="1"/>
              <a:t>pas</a:t>
            </a:r>
            <a:r>
              <a:rPr lang="it-IT" sz="2400" b="1" dirty="0"/>
              <a:t> de </a:t>
            </a:r>
            <a:r>
              <a:rPr lang="it-IT" sz="2400" b="1" dirty="0" err="1"/>
              <a:t>racisme</a:t>
            </a:r>
            <a:r>
              <a:rPr lang="it-IT" sz="2400" b="1" dirty="0"/>
              <a:t> “</a:t>
            </a:r>
            <a:r>
              <a:rPr lang="it-IT" sz="2400" b="1" dirty="0" err="1"/>
              <a:t>acceptable</a:t>
            </a:r>
            <a:r>
              <a:rPr lang="it-IT" sz="2400" b="1" dirty="0"/>
              <a:t>” ! </a:t>
            </a:r>
            <a:r>
              <a:rPr lang="it-IT" sz="2400" dirty="0"/>
              <a:t>» a-t-elle </a:t>
            </a:r>
            <a:r>
              <a:rPr lang="it-IT" sz="2400" dirty="0" err="1"/>
              <a:t>notamment</a:t>
            </a:r>
            <a:r>
              <a:rPr lang="it-IT" sz="2400" dirty="0"/>
              <a:t> </a:t>
            </a:r>
            <a:r>
              <a:rPr lang="it-IT" sz="2400" dirty="0" err="1"/>
              <a:t>écrit</a:t>
            </a:r>
            <a:endParaRPr lang="it-IT" sz="2400" dirty="0"/>
          </a:p>
          <a:p>
            <a:pPr algn="just"/>
            <a:r>
              <a:rPr lang="it-IT" sz="2400" dirty="0" smtClean="0"/>
              <a:t>«</a:t>
            </a:r>
            <a:r>
              <a:rPr lang="it-IT" sz="2400" dirty="0"/>
              <a:t> En France, il y a une </a:t>
            </a:r>
            <a:r>
              <a:rPr lang="it-IT" sz="2400" dirty="0" err="1"/>
              <a:t>seule</a:t>
            </a:r>
            <a:r>
              <a:rPr lang="it-IT" sz="2400" dirty="0"/>
              <a:t> </a:t>
            </a:r>
            <a:r>
              <a:rPr lang="it-IT" sz="2400" dirty="0" err="1"/>
              <a:t>communauté</a:t>
            </a:r>
            <a:r>
              <a:rPr lang="it-IT" sz="2400" dirty="0"/>
              <a:t> : la </a:t>
            </a:r>
            <a:r>
              <a:rPr lang="it-IT" sz="2400" b="1" dirty="0" err="1"/>
              <a:t>communauté</a:t>
            </a:r>
            <a:r>
              <a:rPr lang="it-IT" sz="2400" b="1" dirty="0"/>
              <a:t> </a:t>
            </a:r>
            <a:r>
              <a:rPr lang="it-IT" sz="2400" b="1" dirty="0" err="1"/>
              <a:t>nationale</a:t>
            </a:r>
            <a:r>
              <a:rPr lang="it-IT" sz="2400" dirty="0"/>
              <a:t>. On ne </a:t>
            </a:r>
            <a:r>
              <a:rPr lang="it-IT" sz="2400" dirty="0" err="1"/>
              <a:t>peut</a:t>
            </a:r>
            <a:r>
              <a:rPr lang="it-IT" sz="2400" dirty="0"/>
              <a:t> </a:t>
            </a:r>
            <a:r>
              <a:rPr lang="it-IT" sz="2400" dirty="0" err="1"/>
              <a:t>pas</a:t>
            </a:r>
            <a:r>
              <a:rPr lang="it-IT" sz="2400" dirty="0"/>
              <a:t> </a:t>
            </a:r>
            <a:r>
              <a:rPr lang="it-IT" sz="2400" dirty="0" err="1"/>
              <a:t>être</a:t>
            </a:r>
            <a:r>
              <a:rPr lang="it-IT" sz="2400" dirty="0"/>
              <a:t> </a:t>
            </a:r>
            <a:r>
              <a:rPr lang="it-IT" sz="2400" dirty="0" err="1"/>
              <a:t>enjoint</a:t>
            </a:r>
            <a:r>
              <a:rPr lang="it-IT" sz="2400" dirty="0"/>
              <a:t> de </a:t>
            </a:r>
            <a:r>
              <a:rPr lang="it-IT" sz="2400" dirty="0" err="1"/>
              <a:t>parler</a:t>
            </a:r>
            <a:r>
              <a:rPr lang="it-IT" sz="2400" dirty="0"/>
              <a:t> </a:t>
            </a:r>
            <a:r>
              <a:rPr lang="it-IT" sz="2400" dirty="0" err="1"/>
              <a:t>ou</a:t>
            </a:r>
            <a:r>
              <a:rPr lang="it-IT" sz="2400" dirty="0"/>
              <a:t> de se </a:t>
            </a:r>
            <a:r>
              <a:rPr lang="it-IT" sz="2400" dirty="0" err="1"/>
              <a:t>taire</a:t>
            </a:r>
            <a:r>
              <a:rPr lang="it-IT" sz="2400" dirty="0"/>
              <a:t> en </a:t>
            </a:r>
            <a:r>
              <a:rPr lang="it-IT" sz="2400" dirty="0" err="1"/>
              <a:t>fonction</a:t>
            </a:r>
            <a:r>
              <a:rPr lang="it-IT" sz="2400" dirty="0"/>
              <a:t> de sa </a:t>
            </a:r>
            <a:r>
              <a:rPr lang="it-IT" sz="2400" dirty="0" err="1"/>
              <a:t>couleur</a:t>
            </a:r>
            <a:r>
              <a:rPr lang="it-IT" sz="2400" dirty="0"/>
              <a:t> de </a:t>
            </a:r>
            <a:r>
              <a:rPr lang="it-IT" sz="2400" dirty="0" err="1"/>
              <a:t>peau</a:t>
            </a:r>
            <a:r>
              <a:rPr lang="it-IT" sz="2400" dirty="0"/>
              <a:t> </a:t>
            </a:r>
            <a:r>
              <a:rPr lang="it-IT" sz="2400" dirty="0" err="1"/>
              <a:t>ou</a:t>
            </a:r>
            <a:r>
              <a:rPr lang="it-IT" sz="2400" dirty="0"/>
              <a:t> de son origine », a </a:t>
            </a:r>
            <a:r>
              <a:rPr lang="it-IT" sz="2400" dirty="0" err="1"/>
              <a:t>ajouté</a:t>
            </a:r>
            <a:r>
              <a:rPr lang="it-IT" sz="2400" dirty="0"/>
              <a:t> Christian Jacob, patron </a:t>
            </a:r>
            <a:r>
              <a:rPr lang="it-IT" sz="2400" dirty="0" err="1"/>
              <a:t>des</a:t>
            </a:r>
            <a:r>
              <a:rPr lang="it-IT" sz="2400" dirty="0"/>
              <a:t> </a:t>
            </a:r>
            <a:r>
              <a:rPr lang="it-IT" sz="2400" dirty="0" err="1"/>
              <a:t>Républicains</a:t>
            </a:r>
            <a:r>
              <a:rPr lang="it-IT" sz="2400" dirty="0"/>
              <a:t>.</a:t>
            </a:r>
            <a:endParaRPr lang="fr-CA" sz="2400" dirty="0"/>
          </a:p>
        </p:txBody>
      </p:sp>
    </p:spTree>
    <p:extLst>
      <p:ext uri="{BB962C8B-B14F-4D97-AF65-F5344CB8AC3E}">
        <p14:creationId xmlns:p14="http://schemas.microsoft.com/office/powerpoint/2010/main" val="4203998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Réactions</a:t>
            </a:r>
          </a:p>
        </p:txBody>
      </p:sp>
      <p:sp>
        <p:nvSpPr>
          <p:cNvPr id="3" name="Segnaposto contenuto 2"/>
          <p:cNvSpPr>
            <a:spLocks noGrp="1"/>
          </p:cNvSpPr>
          <p:nvPr>
            <p:ph idx="1"/>
          </p:nvPr>
        </p:nvSpPr>
        <p:spPr/>
        <p:txBody>
          <a:bodyPr>
            <a:normAutofit/>
          </a:bodyPr>
          <a:lstStyle/>
          <a:p>
            <a:pPr algn="just"/>
            <a:r>
              <a:rPr lang="it-IT" sz="2400" dirty="0" err="1"/>
              <a:t>Au</a:t>
            </a:r>
            <a:r>
              <a:rPr lang="it-IT" sz="2400" dirty="0"/>
              <a:t> </a:t>
            </a:r>
            <a:r>
              <a:rPr lang="it-IT" sz="2400" dirty="0" err="1"/>
              <a:t>sein</a:t>
            </a:r>
            <a:r>
              <a:rPr lang="it-IT" sz="2400" dirty="0"/>
              <a:t> </a:t>
            </a:r>
            <a:r>
              <a:rPr lang="it-IT" sz="2400" dirty="0" err="1"/>
              <a:t>du</a:t>
            </a:r>
            <a:r>
              <a:rPr lang="it-IT" sz="2400" dirty="0"/>
              <a:t> </a:t>
            </a:r>
            <a:r>
              <a:rPr lang="it-IT" sz="2400" dirty="0" err="1"/>
              <a:t>Rassemblement</a:t>
            </a:r>
            <a:r>
              <a:rPr lang="it-IT" sz="2400" dirty="0"/>
              <a:t> </a:t>
            </a:r>
            <a:r>
              <a:rPr lang="it-IT" sz="2400" dirty="0" err="1"/>
              <a:t>national</a:t>
            </a:r>
            <a:r>
              <a:rPr lang="it-IT" sz="2400" dirty="0"/>
              <a:t>, </a:t>
            </a:r>
            <a:r>
              <a:rPr lang="it-IT" sz="2400" dirty="0" err="1"/>
              <a:t>les</a:t>
            </a:r>
            <a:r>
              <a:rPr lang="it-IT" sz="2400" dirty="0"/>
              <a:t> </a:t>
            </a:r>
            <a:r>
              <a:rPr lang="it-IT" sz="2400" dirty="0" err="1"/>
              <a:t>propos</a:t>
            </a:r>
            <a:r>
              <a:rPr lang="it-IT" sz="2400" dirty="0"/>
              <a:t> d'Audrey </a:t>
            </a:r>
            <a:r>
              <a:rPr lang="it-IT" sz="2400" dirty="0" err="1"/>
              <a:t>Pulvar</a:t>
            </a:r>
            <a:r>
              <a:rPr lang="it-IT" sz="2400" dirty="0"/>
              <a:t> ne </a:t>
            </a:r>
            <a:r>
              <a:rPr lang="it-IT" sz="2400" dirty="0" err="1"/>
              <a:t>passent</a:t>
            </a:r>
            <a:r>
              <a:rPr lang="it-IT" sz="2400" dirty="0"/>
              <a:t> </a:t>
            </a:r>
            <a:r>
              <a:rPr lang="it-IT" sz="2400" dirty="0" err="1"/>
              <a:t>pas</a:t>
            </a:r>
            <a:r>
              <a:rPr lang="it-IT" sz="2400" dirty="0"/>
              <a:t> non plus. Jordan Bardella </a:t>
            </a:r>
            <a:r>
              <a:rPr lang="it-IT" sz="2400" dirty="0" err="1"/>
              <a:t>parle</a:t>
            </a:r>
            <a:r>
              <a:rPr lang="it-IT" sz="2400" dirty="0"/>
              <a:t> d'une « </a:t>
            </a:r>
            <a:r>
              <a:rPr lang="it-IT" sz="2400" dirty="0" err="1"/>
              <a:t>haine</a:t>
            </a:r>
            <a:r>
              <a:rPr lang="it-IT" sz="2400" dirty="0"/>
              <a:t> </a:t>
            </a:r>
            <a:r>
              <a:rPr lang="it-IT" sz="2400" dirty="0" err="1"/>
              <a:t>des</a:t>
            </a:r>
            <a:r>
              <a:rPr lang="it-IT" sz="2400" dirty="0"/>
              <a:t> </a:t>
            </a:r>
            <a:r>
              <a:rPr lang="it-IT" sz="2400" dirty="0" err="1"/>
              <a:t>Blancs</a:t>
            </a:r>
            <a:r>
              <a:rPr lang="it-IT" sz="2400" dirty="0"/>
              <a:t> » et d'une « gauche qui </a:t>
            </a:r>
            <a:r>
              <a:rPr lang="it-IT" sz="2400" dirty="0" err="1"/>
              <a:t>patauge</a:t>
            </a:r>
            <a:r>
              <a:rPr lang="it-IT" sz="2400" dirty="0"/>
              <a:t> </a:t>
            </a:r>
            <a:r>
              <a:rPr lang="it-IT" sz="2400" dirty="0" err="1"/>
              <a:t>dans</a:t>
            </a:r>
            <a:r>
              <a:rPr lang="it-IT" sz="2400" dirty="0"/>
              <a:t> l'</a:t>
            </a:r>
            <a:r>
              <a:rPr lang="it-IT" sz="2400" dirty="0" err="1"/>
              <a:t>islamo</a:t>
            </a:r>
            <a:r>
              <a:rPr lang="it-IT" sz="2400" dirty="0"/>
              <a:t>-gauchisme », </a:t>
            </a:r>
            <a:r>
              <a:rPr lang="it-IT" sz="2400" dirty="0" err="1"/>
              <a:t>tandis</a:t>
            </a:r>
            <a:r>
              <a:rPr lang="it-IT" sz="2400" dirty="0"/>
              <a:t> </a:t>
            </a:r>
            <a:r>
              <a:rPr lang="it-IT" sz="2400" dirty="0" err="1"/>
              <a:t>que</a:t>
            </a:r>
            <a:r>
              <a:rPr lang="it-IT" sz="2400" dirty="0"/>
              <a:t> la </a:t>
            </a:r>
            <a:r>
              <a:rPr lang="it-IT" sz="2400" dirty="0" err="1"/>
              <a:t>patronne</a:t>
            </a:r>
            <a:r>
              <a:rPr lang="it-IT" sz="2400" dirty="0"/>
              <a:t> </a:t>
            </a:r>
            <a:r>
              <a:rPr lang="it-IT" sz="2400" dirty="0" err="1"/>
              <a:t>du</a:t>
            </a:r>
            <a:r>
              <a:rPr lang="it-IT" sz="2400" dirty="0"/>
              <a:t> parti </a:t>
            </a:r>
            <a:r>
              <a:rPr lang="it-IT" sz="2400" dirty="0" err="1"/>
              <a:t>dénonce</a:t>
            </a:r>
            <a:r>
              <a:rPr lang="it-IT" sz="2400" dirty="0"/>
              <a:t> une « </a:t>
            </a:r>
            <a:r>
              <a:rPr lang="it-IT" sz="2400" dirty="0" err="1"/>
              <a:t>escalade</a:t>
            </a:r>
            <a:r>
              <a:rPr lang="it-IT" sz="2400" dirty="0"/>
              <a:t> </a:t>
            </a:r>
            <a:r>
              <a:rPr lang="it-IT" sz="2400" dirty="0" err="1"/>
              <a:t>raciste</a:t>
            </a:r>
            <a:r>
              <a:rPr lang="it-IT" sz="2400" dirty="0"/>
              <a:t> » de la part de l'</a:t>
            </a:r>
            <a:r>
              <a:rPr lang="it-IT" sz="2400" dirty="0" err="1"/>
              <a:t>adjointe</a:t>
            </a:r>
            <a:r>
              <a:rPr lang="it-IT" sz="2400" dirty="0"/>
              <a:t> à la </a:t>
            </a:r>
            <a:r>
              <a:rPr lang="it-IT" sz="2400" dirty="0" err="1"/>
              <a:t>mairie</a:t>
            </a:r>
            <a:r>
              <a:rPr lang="it-IT" sz="2400" dirty="0"/>
              <a:t> de Paris. Elle réclame l'</a:t>
            </a:r>
            <a:r>
              <a:rPr lang="it-IT" sz="2400" dirty="0" err="1"/>
              <a:t>intervention</a:t>
            </a:r>
            <a:r>
              <a:rPr lang="it-IT" sz="2400" dirty="0"/>
              <a:t> </a:t>
            </a:r>
            <a:r>
              <a:rPr lang="it-IT" sz="2400" dirty="0" err="1"/>
              <a:t>du</a:t>
            </a:r>
            <a:r>
              <a:rPr lang="it-IT" sz="2400" dirty="0"/>
              <a:t> </a:t>
            </a:r>
            <a:r>
              <a:rPr lang="it-IT" sz="2400" b="1" dirty="0" smtClean="0"/>
              <a:t>parquet (</a:t>
            </a:r>
            <a:r>
              <a:rPr lang="it-IT" sz="2400" b="1" dirty="0" err="1" smtClean="0"/>
              <a:t>tribunal</a:t>
            </a:r>
            <a:r>
              <a:rPr lang="it-IT" sz="2400" b="1" dirty="0" smtClean="0"/>
              <a:t>)</a:t>
            </a:r>
            <a:r>
              <a:rPr lang="it-IT" sz="2400" dirty="0" smtClean="0"/>
              <a:t> </a:t>
            </a:r>
            <a:r>
              <a:rPr lang="it-IT" sz="2400" dirty="0"/>
              <a:t>qui, </a:t>
            </a:r>
            <a:r>
              <a:rPr lang="it-IT" sz="2400" dirty="0" err="1"/>
              <a:t>selon</a:t>
            </a:r>
            <a:r>
              <a:rPr lang="it-IT" sz="2400" dirty="0"/>
              <a:t> elle, « </a:t>
            </a:r>
            <a:r>
              <a:rPr lang="it-IT" sz="2400" dirty="0" err="1"/>
              <a:t>doit</a:t>
            </a:r>
            <a:r>
              <a:rPr lang="it-IT" sz="2400" dirty="0"/>
              <a:t> </a:t>
            </a:r>
            <a:r>
              <a:rPr lang="it-IT" sz="2400" dirty="0" err="1"/>
              <a:t>engager</a:t>
            </a:r>
            <a:r>
              <a:rPr lang="it-IT" sz="2400" dirty="0"/>
              <a:t> </a:t>
            </a:r>
            <a:r>
              <a:rPr lang="it-IT" sz="2400" dirty="0" err="1"/>
              <a:t>des</a:t>
            </a:r>
            <a:r>
              <a:rPr lang="it-IT" sz="2400" dirty="0"/>
              <a:t> </a:t>
            </a:r>
            <a:r>
              <a:rPr lang="it-IT" sz="2400" dirty="0" err="1"/>
              <a:t>poursuites</a:t>
            </a:r>
            <a:r>
              <a:rPr lang="it-IT" sz="2400" dirty="0"/>
              <a:t> pour </a:t>
            </a:r>
            <a:r>
              <a:rPr lang="it-IT" sz="2400" dirty="0" err="1"/>
              <a:t>provocation</a:t>
            </a:r>
            <a:r>
              <a:rPr lang="it-IT" sz="2400" dirty="0"/>
              <a:t> à la </a:t>
            </a:r>
            <a:r>
              <a:rPr lang="it-IT" sz="2400" dirty="0" err="1"/>
              <a:t>discrimination</a:t>
            </a:r>
            <a:r>
              <a:rPr lang="it-IT" sz="2400" dirty="0"/>
              <a:t> </a:t>
            </a:r>
            <a:r>
              <a:rPr lang="it-IT" sz="2400" dirty="0" err="1"/>
              <a:t>raciale</a:t>
            </a:r>
            <a:r>
              <a:rPr lang="it-IT" sz="2400" dirty="0"/>
              <a:t> ».</a:t>
            </a:r>
            <a:endParaRPr lang="fr-CA" sz="2400" dirty="0"/>
          </a:p>
        </p:txBody>
      </p:sp>
    </p:spTree>
    <p:extLst>
      <p:ext uri="{BB962C8B-B14F-4D97-AF65-F5344CB8AC3E}">
        <p14:creationId xmlns:p14="http://schemas.microsoft.com/office/powerpoint/2010/main" val="2224096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D’autres réactions</a:t>
            </a:r>
            <a:endParaRPr lang="fr-CA" sz="2800" dirty="0"/>
          </a:p>
        </p:txBody>
      </p:sp>
      <p:sp>
        <p:nvSpPr>
          <p:cNvPr id="3" name="Segnaposto contenuto 2"/>
          <p:cNvSpPr>
            <a:spLocks noGrp="1"/>
          </p:cNvSpPr>
          <p:nvPr>
            <p:ph idx="1"/>
          </p:nvPr>
        </p:nvSpPr>
        <p:spPr/>
        <p:txBody>
          <a:bodyPr>
            <a:normAutofit fontScale="92500" lnSpcReduction="10000"/>
          </a:bodyPr>
          <a:lstStyle/>
          <a:p>
            <a:pPr algn="just"/>
            <a:r>
              <a:rPr lang="fr-CA" sz="2400" dirty="0" smtClean="0"/>
              <a:t>Jean</a:t>
            </a:r>
            <a:r>
              <a:rPr lang="fr-CA" sz="2400" dirty="0"/>
              <a:t>-Luc Mélenchon a, de son côté, volé au secours de l'ancienne journaliste. « Audrey </a:t>
            </a:r>
            <a:r>
              <a:rPr lang="fr-CA" sz="2400" dirty="0" err="1"/>
              <a:t>Pulvar</a:t>
            </a:r>
            <a:r>
              <a:rPr lang="fr-CA" sz="2400" dirty="0"/>
              <a:t> n'est pas raciste ! Elle a juste compris ce qu'est un </a:t>
            </a:r>
            <a:r>
              <a:rPr lang="fr-CA" sz="2400" b="1" dirty="0"/>
              <a:t>groupe de parole</a:t>
            </a:r>
            <a:r>
              <a:rPr lang="fr-CA" sz="2400" dirty="0"/>
              <a:t>. Ceux qui se jettent sur elle, par contre, n'arrivent pas à cacher leur pente sexiste et discriminante », a-t-il écrit sur </a:t>
            </a:r>
            <a:r>
              <a:rPr lang="fr-CA" sz="2400" dirty="0" err="1"/>
              <a:t>Twitter</a:t>
            </a:r>
            <a:r>
              <a:rPr lang="fr-CA" sz="2400" dirty="0" smtClean="0"/>
              <a:t>.</a:t>
            </a:r>
          </a:p>
          <a:p>
            <a:pPr algn="just"/>
            <a:r>
              <a:rPr lang="fr-CA" sz="2400" dirty="0" smtClean="0"/>
              <a:t>(La </a:t>
            </a:r>
            <a:r>
              <a:rPr lang="fr-CA" sz="2400" dirty="0"/>
              <a:t>réponse d'Audrey </a:t>
            </a:r>
            <a:r>
              <a:rPr lang="fr-CA" sz="2400" dirty="0" err="1" smtClean="0"/>
              <a:t>Pulvar</a:t>
            </a:r>
            <a:endParaRPr lang="fr-CA" sz="2400" dirty="0"/>
          </a:p>
          <a:p>
            <a:pPr algn="just"/>
            <a:r>
              <a:rPr lang="fr-CA" sz="2400" dirty="0"/>
              <a:t>Un flot de réactions auquel la principale concernée n'est pas restée sourde puisqu'elle a réagi, dimanche 28 mars, sur le réseau social. « Les réunions “non-mixtes” ne portent pas que sur des questions de couleur de peau. Oui, dans une réunion non mixte LGBTQI+, en tant qu'hétéro, je me tairais, j'écouterais », a-t-elle écrit, précisant qu'elle « récuse le mot “race” et que la République est partout chez elle »</a:t>
            </a:r>
            <a:r>
              <a:rPr lang="fr-CA" sz="2400" dirty="0" smtClean="0"/>
              <a:t>.)</a:t>
            </a:r>
            <a:endParaRPr lang="fr-CA" sz="2400" dirty="0"/>
          </a:p>
          <a:p>
            <a:endParaRPr lang="fr-CA" sz="2400" dirty="0"/>
          </a:p>
        </p:txBody>
      </p:sp>
    </p:spTree>
    <p:extLst>
      <p:ext uri="{BB962C8B-B14F-4D97-AF65-F5344CB8AC3E}">
        <p14:creationId xmlns:p14="http://schemas.microsoft.com/office/powerpoint/2010/main" val="1745058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1</a:t>
            </a:r>
            <a:r>
              <a:rPr lang="fr-CA" sz="2800" dirty="0" smtClean="0"/>
              <a:t>. </a:t>
            </a:r>
            <a:r>
              <a:rPr lang="fr-CA" sz="2800" dirty="0"/>
              <a:t>Observations hebdomadaires</a:t>
            </a:r>
            <a:br>
              <a:rPr lang="fr-CA" sz="2800" dirty="0"/>
            </a:br>
            <a:r>
              <a:rPr lang="fr-CA" sz="2800" dirty="0"/>
              <a:t>Une autre polémique sur la traduction</a:t>
            </a:r>
          </a:p>
        </p:txBody>
      </p:sp>
      <p:sp>
        <p:nvSpPr>
          <p:cNvPr id="3" name="Segnaposto contenuto 2"/>
          <p:cNvSpPr>
            <a:spLocks noGrp="1"/>
          </p:cNvSpPr>
          <p:nvPr>
            <p:ph idx="1"/>
          </p:nvPr>
        </p:nvSpPr>
        <p:spPr/>
        <p:txBody>
          <a:bodyPr>
            <a:normAutofit/>
          </a:bodyPr>
          <a:lstStyle/>
          <a:p>
            <a:pPr algn="just"/>
            <a:r>
              <a:rPr lang="it-IT" sz="2400" dirty="0"/>
              <a:t>Plus </a:t>
            </a:r>
            <a:r>
              <a:rPr lang="it-IT" sz="2400" dirty="0" err="1"/>
              <a:t>que</a:t>
            </a:r>
            <a:r>
              <a:rPr lang="it-IT" sz="2400" dirty="0"/>
              <a:t> </a:t>
            </a:r>
            <a:r>
              <a:rPr lang="it-IT" sz="2400" dirty="0" err="1"/>
              <a:t>cette</a:t>
            </a:r>
            <a:r>
              <a:rPr lang="it-IT" sz="2400" dirty="0"/>
              <a:t> </a:t>
            </a:r>
            <a:r>
              <a:rPr lang="it-IT" sz="2400" dirty="0" err="1"/>
              <a:t>réécriture</a:t>
            </a:r>
            <a:r>
              <a:rPr lang="it-IT" sz="2400" dirty="0"/>
              <a:t> </a:t>
            </a:r>
            <a:r>
              <a:rPr lang="it-IT" sz="2400" dirty="0" err="1"/>
              <a:t>assez</a:t>
            </a:r>
            <a:r>
              <a:rPr lang="it-IT" sz="2400" dirty="0"/>
              <a:t> </a:t>
            </a:r>
            <a:r>
              <a:rPr lang="it-IT" sz="2400" dirty="0" err="1"/>
              <a:t>audacieuse</a:t>
            </a:r>
            <a:r>
              <a:rPr lang="it-IT" sz="2400" dirty="0"/>
              <a:t> </a:t>
            </a:r>
            <a:r>
              <a:rPr lang="it-IT" sz="2400" dirty="0" err="1"/>
              <a:t>du</a:t>
            </a:r>
            <a:r>
              <a:rPr lang="it-IT" sz="2400" dirty="0"/>
              <a:t> texte, c'est un </a:t>
            </a:r>
            <a:r>
              <a:rPr lang="it-IT" sz="2400" dirty="0" err="1"/>
              <a:t>passage</a:t>
            </a:r>
            <a:r>
              <a:rPr lang="it-IT" sz="2400" dirty="0"/>
              <a:t> </a:t>
            </a:r>
            <a:r>
              <a:rPr lang="it-IT" sz="2400" dirty="0" err="1"/>
              <a:t>bien</a:t>
            </a:r>
            <a:r>
              <a:rPr lang="it-IT" sz="2400" dirty="0"/>
              <a:t> </a:t>
            </a:r>
            <a:r>
              <a:rPr lang="it-IT" sz="2400" dirty="0" err="1"/>
              <a:t>précis</a:t>
            </a:r>
            <a:r>
              <a:rPr lang="it-IT" sz="2400" dirty="0"/>
              <a:t> qui </a:t>
            </a:r>
            <a:r>
              <a:rPr lang="it-IT" sz="2400" dirty="0" err="1"/>
              <a:t>suscite</a:t>
            </a:r>
            <a:r>
              <a:rPr lang="it-IT" sz="2400" dirty="0"/>
              <a:t> la </a:t>
            </a:r>
            <a:r>
              <a:rPr lang="it-IT" sz="2400" dirty="0" err="1"/>
              <a:t>polémique</a:t>
            </a:r>
            <a:r>
              <a:rPr lang="it-IT" sz="2400" dirty="0"/>
              <a:t>. </a:t>
            </a:r>
            <a:r>
              <a:rPr lang="it-IT" sz="2400" dirty="0" err="1"/>
              <a:t>Lies</a:t>
            </a:r>
            <a:r>
              <a:rPr lang="it-IT" sz="2400" dirty="0"/>
              <a:t> </a:t>
            </a:r>
            <a:r>
              <a:rPr lang="it-IT" sz="2400" dirty="0" err="1"/>
              <a:t>Lavrijsen</a:t>
            </a:r>
            <a:r>
              <a:rPr lang="it-IT" sz="2400" dirty="0"/>
              <a:t> l'a </a:t>
            </a:r>
            <a:r>
              <a:rPr lang="it-IT" sz="2400" dirty="0" err="1"/>
              <a:t>résumé</a:t>
            </a:r>
            <a:r>
              <a:rPr lang="it-IT" sz="2400" dirty="0"/>
              <a:t> </a:t>
            </a:r>
            <a:r>
              <a:rPr lang="it-IT" sz="2400" dirty="0" err="1"/>
              <a:t>sur</a:t>
            </a:r>
            <a:r>
              <a:rPr lang="it-IT" sz="2400" dirty="0"/>
              <a:t> Radio 1 : </a:t>
            </a:r>
            <a:r>
              <a:rPr lang="it-IT" sz="2400" dirty="0" err="1"/>
              <a:t>lorsque</a:t>
            </a:r>
            <a:r>
              <a:rPr lang="it-IT" sz="2400" dirty="0"/>
              <a:t> Dante </a:t>
            </a:r>
            <a:r>
              <a:rPr lang="it-IT" sz="2400" dirty="0" err="1"/>
              <a:t>pénètre</a:t>
            </a:r>
            <a:r>
              <a:rPr lang="it-IT" sz="2400" dirty="0"/>
              <a:t> </a:t>
            </a:r>
            <a:r>
              <a:rPr lang="it-IT" sz="2400" dirty="0" err="1"/>
              <a:t>dans</a:t>
            </a:r>
            <a:r>
              <a:rPr lang="it-IT" sz="2400" dirty="0"/>
              <a:t> l'</a:t>
            </a:r>
            <a:r>
              <a:rPr lang="it-IT" sz="2400" dirty="0" err="1"/>
              <a:t>Enfer</a:t>
            </a:r>
            <a:r>
              <a:rPr lang="it-IT" sz="2400" dirty="0"/>
              <a:t>, il en visite </a:t>
            </a:r>
            <a:r>
              <a:rPr lang="it-IT" sz="2400" dirty="0" err="1"/>
              <a:t>les</a:t>
            </a:r>
            <a:r>
              <a:rPr lang="it-IT" sz="2400" dirty="0"/>
              <a:t> </a:t>
            </a:r>
            <a:r>
              <a:rPr lang="it-IT" sz="2400" dirty="0" err="1"/>
              <a:t>neuf</a:t>
            </a:r>
            <a:r>
              <a:rPr lang="it-IT" sz="2400" dirty="0"/>
              <a:t> </a:t>
            </a:r>
            <a:r>
              <a:rPr lang="it-IT" sz="2400" dirty="0" err="1"/>
              <a:t>cercles</a:t>
            </a:r>
            <a:r>
              <a:rPr lang="it-IT" sz="2400" dirty="0"/>
              <a:t> </a:t>
            </a:r>
            <a:r>
              <a:rPr lang="it-IT" sz="2400" dirty="0" err="1"/>
              <a:t>concentriques</a:t>
            </a:r>
            <a:r>
              <a:rPr lang="it-IT" sz="2400" dirty="0"/>
              <a:t>. Il </a:t>
            </a:r>
            <a:r>
              <a:rPr lang="it-IT" sz="2400" dirty="0" err="1"/>
              <a:t>rencontre</a:t>
            </a:r>
            <a:r>
              <a:rPr lang="it-IT" sz="2400" dirty="0"/>
              <a:t> </a:t>
            </a:r>
            <a:r>
              <a:rPr lang="it-IT" sz="2400" dirty="0" err="1"/>
              <a:t>alors</a:t>
            </a:r>
            <a:r>
              <a:rPr lang="it-IT" sz="2400" dirty="0"/>
              <a:t> </a:t>
            </a:r>
            <a:r>
              <a:rPr lang="it-IT" sz="2400" dirty="0" err="1"/>
              <a:t>les</a:t>
            </a:r>
            <a:r>
              <a:rPr lang="it-IT" sz="2400" dirty="0"/>
              <a:t> </a:t>
            </a:r>
            <a:r>
              <a:rPr lang="it-IT" sz="2400" dirty="0" err="1"/>
              <a:t>nombreuses</a:t>
            </a:r>
            <a:r>
              <a:rPr lang="it-IT" sz="2400" dirty="0"/>
              <a:t> </a:t>
            </a:r>
            <a:r>
              <a:rPr lang="it-IT" sz="2400" dirty="0" err="1"/>
              <a:t>personnes</a:t>
            </a:r>
            <a:r>
              <a:rPr lang="it-IT" sz="2400" dirty="0"/>
              <a:t> - dont </a:t>
            </a:r>
            <a:r>
              <a:rPr lang="it-IT" sz="2400" dirty="0" err="1"/>
              <a:t>certaines</a:t>
            </a:r>
            <a:r>
              <a:rPr lang="it-IT" sz="2400" dirty="0"/>
              <a:t> </a:t>
            </a:r>
            <a:r>
              <a:rPr lang="it-IT" sz="2400" dirty="0" err="1"/>
              <a:t>sont</a:t>
            </a:r>
            <a:r>
              <a:rPr lang="it-IT" sz="2400" dirty="0"/>
              <a:t> </a:t>
            </a:r>
            <a:r>
              <a:rPr lang="it-IT" sz="2400" dirty="0" err="1"/>
              <a:t>des</a:t>
            </a:r>
            <a:r>
              <a:rPr lang="it-IT" sz="2400" dirty="0"/>
              <a:t> </a:t>
            </a:r>
            <a:r>
              <a:rPr lang="it-IT" sz="2400" dirty="0" err="1"/>
              <a:t>figures</a:t>
            </a:r>
            <a:r>
              <a:rPr lang="it-IT" sz="2400" dirty="0"/>
              <a:t> </a:t>
            </a:r>
            <a:r>
              <a:rPr lang="it-IT" sz="2400" dirty="0" err="1"/>
              <a:t>historiques</a:t>
            </a:r>
            <a:r>
              <a:rPr lang="it-IT" sz="2400" dirty="0"/>
              <a:t> - qui y </a:t>
            </a:r>
            <a:r>
              <a:rPr lang="it-IT" sz="2400" dirty="0" err="1"/>
              <a:t>sont</a:t>
            </a:r>
            <a:r>
              <a:rPr lang="it-IT" sz="2400" dirty="0"/>
              <a:t> </a:t>
            </a:r>
            <a:r>
              <a:rPr lang="it-IT" sz="2400" dirty="0" err="1"/>
              <a:t>châtiées</a:t>
            </a:r>
            <a:r>
              <a:rPr lang="it-IT" sz="2400" dirty="0"/>
              <a:t> en </a:t>
            </a:r>
            <a:r>
              <a:rPr lang="it-IT" sz="2400" dirty="0" err="1"/>
              <a:t>raison</a:t>
            </a:r>
            <a:r>
              <a:rPr lang="it-IT" sz="2400" dirty="0"/>
              <a:t> de </a:t>
            </a:r>
            <a:r>
              <a:rPr lang="it-IT" sz="2400" dirty="0" err="1"/>
              <a:t>leurs</a:t>
            </a:r>
            <a:r>
              <a:rPr lang="it-IT" sz="2400" dirty="0"/>
              <a:t> </a:t>
            </a:r>
            <a:r>
              <a:rPr lang="it-IT" sz="2400" dirty="0" err="1"/>
              <a:t>péchés</a:t>
            </a:r>
            <a:r>
              <a:rPr lang="it-IT" sz="2400" dirty="0"/>
              <a:t>. </a:t>
            </a:r>
            <a:r>
              <a:rPr lang="it-IT" sz="2400" dirty="0" err="1"/>
              <a:t>Arrivé</a:t>
            </a:r>
            <a:r>
              <a:rPr lang="it-IT" sz="2400" dirty="0"/>
              <a:t> </a:t>
            </a:r>
            <a:r>
              <a:rPr lang="it-IT" sz="2400" dirty="0" err="1"/>
              <a:t>au</a:t>
            </a:r>
            <a:r>
              <a:rPr lang="it-IT" sz="2400" dirty="0"/>
              <a:t> </a:t>
            </a:r>
            <a:r>
              <a:rPr lang="it-IT" sz="2400" dirty="0" err="1"/>
              <a:t>huitième</a:t>
            </a:r>
            <a:r>
              <a:rPr lang="it-IT" sz="2400" dirty="0"/>
              <a:t> </a:t>
            </a:r>
            <a:r>
              <a:rPr lang="it-IT" sz="2400" dirty="0" err="1"/>
              <a:t>cercle</a:t>
            </a:r>
            <a:r>
              <a:rPr lang="it-IT" sz="2400" dirty="0"/>
              <a:t>, le </a:t>
            </a:r>
            <a:r>
              <a:rPr lang="it-IT" sz="2400" dirty="0" err="1"/>
              <a:t>poète</a:t>
            </a:r>
            <a:r>
              <a:rPr lang="it-IT" sz="2400" dirty="0"/>
              <a:t> </a:t>
            </a:r>
            <a:r>
              <a:rPr lang="it-IT" sz="2400" dirty="0" err="1"/>
              <a:t>rencontre</a:t>
            </a:r>
            <a:r>
              <a:rPr lang="it-IT" sz="2400" dirty="0"/>
              <a:t> le </a:t>
            </a:r>
            <a:r>
              <a:rPr lang="it-IT" sz="2400" dirty="0" err="1"/>
              <a:t>prophète</a:t>
            </a:r>
            <a:r>
              <a:rPr lang="it-IT" sz="2400" dirty="0"/>
              <a:t> </a:t>
            </a:r>
            <a:r>
              <a:rPr lang="it-IT" sz="2400" dirty="0" err="1"/>
              <a:t>Mahomet</a:t>
            </a:r>
            <a:r>
              <a:rPr lang="it-IT" sz="2400" dirty="0"/>
              <a:t>, </a:t>
            </a:r>
            <a:r>
              <a:rPr lang="it-IT" sz="2400" dirty="0" err="1"/>
              <a:t>puni</a:t>
            </a:r>
            <a:r>
              <a:rPr lang="it-IT" sz="2400" dirty="0"/>
              <a:t> «</a:t>
            </a:r>
            <a:r>
              <a:rPr lang="it-IT" sz="2400" i="1" dirty="0"/>
              <a:t>parce </a:t>
            </a:r>
            <a:r>
              <a:rPr lang="it-IT" sz="2400" i="1" dirty="0" err="1"/>
              <a:t>qu'en</a:t>
            </a:r>
            <a:r>
              <a:rPr lang="it-IT" sz="2400" i="1" dirty="0"/>
              <a:t> </a:t>
            </a:r>
            <a:r>
              <a:rPr lang="it-IT" sz="2400" i="1" dirty="0" err="1"/>
              <a:t>diffusant</a:t>
            </a:r>
            <a:r>
              <a:rPr lang="it-IT" sz="2400" i="1" dirty="0"/>
              <a:t> sa </a:t>
            </a:r>
            <a:r>
              <a:rPr lang="it-IT" sz="2400" i="1" dirty="0" err="1"/>
              <a:t>religion</a:t>
            </a:r>
            <a:r>
              <a:rPr lang="it-IT" sz="2400" i="1" dirty="0"/>
              <a:t> il </a:t>
            </a:r>
            <a:r>
              <a:rPr lang="it-IT" sz="2400" i="1" dirty="0" err="1"/>
              <a:t>aurait</a:t>
            </a:r>
            <a:r>
              <a:rPr lang="it-IT" sz="2400" i="1" dirty="0"/>
              <a:t> </a:t>
            </a:r>
            <a:r>
              <a:rPr lang="it-IT" sz="2400" i="1" dirty="0" err="1"/>
              <a:t>semé</a:t>
            </a:r>
            <a:r>
              <a:rPr lang="it-IT" sz="2400" i="1" dirty="0"/>
              <a:t> la discorde </a:t>
            </a:r>
            <a:r>
              <a:rPr lang="it-IT" sz="2400" i="1" dirty="0" err="1"/>
              <a:t>sur</a:t>
            </a:r>
            <a:r>
              <a:rPr lang="it-IT" sz="2400" i="1" dirty="0"/>
              <a:t> la Terre</a:t>
            </a:r>
            <a:r>
              <a:rPr lang="it-IT" sz="2400" dirty="0"/>
              <a:t>» </a:t>
            </a:r>
            <a:r>
              <a:rPr lang="it-IT" sz="2400" dirty="0" err="1"/>
              <a:t>rapporte</a:t>
            </a:r>
            <a:r>
              <a:rPr lang="it-IT" sz="2400" dirty="0"/>
              <a:t> le </a:t>
            </a:r>
            <a:r>
              <a:rPr lang="it-IT" sz="2400" dirty="0" err="1"/>
              <a:t>quotidien</a:t>
            </a:r>
            <a:r>
              <a:rPr lang="it-IT" sz="2400" dirty="0"/>
              <a:t> </a:t>
            </a:r>
            <a:r>
              <a:rPr lang="it-IT" sz="2400" dirty="0" err="1"/>
              <a:t>belge</a:t>
            </a:r>
            <a:r>
              <a:rPr lang="it-IT" sz="2400" dirty="0"/>
              <a:t> </a:t>
            </a:r>
            <a:r>
              <a:rPr lang="it-IT" sz="2400" i="1" dirty="0"/>
              <a:t>De </a:t>
            </a:r>
            <a:r>
              <a:rPr lang="it-IT" sz="2400" i="1" dirty="0" err="1"/>
              <a:t>Standaard</a:t>
            </a:r>
            <a:r>
              <a:rPr lang="it-IT" sz="2400" i="1" dirty="0"/>
              <a:t>. </a:t>
            </a:r>
            <a:r>
              <a:rPr lang="it-IT" sz="2400" dirty="0"/>
              <a:t>Ce </a:t>
            </a:r>
            <a:r>
              <a:rPr lang="it-IT" sz="2400" dirty="0" err="1"/>
              <a:t>passage</a:t>
            </a:r>
            <a:r>
              <a:rPr lang="it-IT" sz="2400" dirty="0"/>
              <a:t> a </a:t>
            </a:r>
            <a:r>
              <a:rPr lang="it-IT" sz="2400" dirty="0" err="1"/>
              <a:t>ainsi</a:t>
            </a:r>
            <a:r>
              <a:rPr lang="it-IT" sz="2400" dirty="0"/>
              <a:t> </a:t>
            </a:r>
            <a:r>
              <a:rPr lang="it-IT" sz="2400" dirty="0" err="1"/>
              <a:t>été</a:t>
            </a:r>
            <a:r>
              <a:rPr lang="it-IT" sz="2400" dirty="0"/>
              <a:t> </a:t>
            </a:r>
            <a:r>
              <a:rPr lang="it-IT" sz="2400" b="1" dirty="0" err="1"/>
              <a:t>partiellement</a:t>
            </a:r>
            <a:r>
              <a:rPr lang="it-IT" sz="2400" b="1" dirty="0"/>
              <a:t> </a:t>
            </a:r>
            <a:r>
              <a:rPr lang="it-IT" sz="2400" b="1" dirty="0" err="1"/>
              <a:t>amputé</a:t>
            </a:r>
            <a:r>
              <a:rPr lang="it-IT" sz="2400" b="1" dirty="0"/>
              <a:t> </a:t>
            </a:r>
            <a:r>
              <a:rPr lang="it-IT" sz="2400" dirty="0" err="1"/>
              <a:t>dans</a:t>
            </a:r>
            <a:r>
              <a:rPr lang="it-IT" sz="2400" dirty="0"/>
              <a:t> la nouvelle </a:t>
            </a:r>
            <a:r>
              <a:rPr lang="it-IT" sz="2400" dirty="0" err="1"/>
              <a:t>traduction</a:t>
            </a:r>
            <a:r>
              <a:rPr lang="it-IT" sz="2400" dirty="0" smtClean="0"/>
              <a:t>. </a:t>
            </a:r>
            <a:r>
              <a:rPr lang="it-IT" sz="2400" i="1" dirty="0"/>
              <a:t>Le Figaro </a:t>
            </a:r>
            <a:r>
              <a:rPr lang="it-IT" sz="2400" dirty="0"/>
              <a:t>25/03/2021</a:t>
            </a:r>
            <a:endParaRPr lang="fr-CA" sz="2400" dirty="0"/>
          </a:p>
          <a:p>
            <a:pPr algn="just"/>
            <a:endParaRPr lang="fr-CA" sz="2400" dirty="0"/>
          </a:p>
        </p:txBody>
      </p:sp>
    </p:spTree>
    <p:extLst>
      <p:ext uri="{BB962C8B-B14F-4D97-AF65-F5344CB8AC3E}">
        <p14:creationId xmlns:p14="http://schemas.microsoft.com/office/powerpoint/2010/main" val="2647279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Et encore</a:t>
            </a:r>
            <a:endParaRPr lang="fr-CA" sz="2800" dirty="0"/>
          </a:p>
        </p:txBody>
      </p:sp>
      <p:sp>
        <p:nvSpPr>
          <p:cNvPr id="3" name="Segnaposto contenuto 2"/>
          <p:cNvSpPr>
            <a:spLocks noGrp="1"/>
          </p:cNvSpPr>
          <p:nvPr>
            <p:ph idx="1"/>
          </p:nvPr>
        </p:nvSpPr>
        <p:spPr/>
        <p:txBody>
          <a:bodyPr>
            <a:normAutofit/>
          </a:bodyPr>
          <a:lstStyle/>
          <a:p>
            <a:endParaRPr lang="fr-CA" sz="2400" dirty="0" smtClean="0"/>
          </a:p>
          <a:p>
            <a:r>
              <a:rPr lang="fr-CA" sz="2400" dirty="0" smtClean="0"/>
              <a:t>Yannick </a:t>
            </a:r>
            <a:r>
              <a:rPr lang="fr-CA" sz="2400" dirty="0" err="1"/>
              <a:t>J</a:t>
            </a:r>
            <a:r>
              <a:rPr lang="fr-CA" sz="2400" dirty="0" err="1" smtClean="0"/>
              <a:t>adot</a:t>
            </a:r>
            <a:r>
              <a:rPr lang="fr-CA" sz="2400" dirty="0" smtClean="0"/>
              <a:t>, député </a:t>
            </a:r>
            <a:r>
              <a:rPr lang="fr-CA" sz="2400" dirty="0"/>
              <a:t>européen </a:t>
            </a:r>
            <a:r>
              <a:rPr lang="fr-CA" sz="2400" dirty="0" smtClean="0"/>
              <a:t>écologiste, à France Inter 29 mars 2021</a:t>
            </a:r>
          </a:p>
          <a:p>
            <a:pPr algn="just"/>
            <a:r>
              <a:rPr lang="fr-CA" sz="2400" dirty="0"/>
              <a:t>C</a:t>
            </a:r>
            <a:r>
              <a:rPr lang="fr-CA" sz="2400" dirty="0" smtClean="0"/>
              <a:t>e sont des </a:t>
            </a:r>
            <a:r>
              <a:rPr lang="fr-CA" sz="2400" b="1" dirty="0" smtClean="0"/>
              <a:t>groupes de paroles </a:t>
            </a:r>
            <a:r>
              <a:rPr lang="fr-CA" sz="2400" dirty="0" smtClean="0"/>
              <a:t>pour que les victimes puissent parler. </a:t>
            </a:r>
            <a:r>
              <a:rPr lang="fr-CA" sz="2400" dirty="0"/>
              <a:t>C</a:t>
            </a:r>
            <a:r>
              <a:rPr lang="fr-CA" sz="2400" dirty="0" smtClean="0"/>
              <a:t>e ne sont pas des lieux  de délibérations.</a:t>
            </a:r>
          </a:p>
          <a:p>
            <a:pPr algn="just"/>
            <a:r>
              <a:rPr lang="fr-CA" sz="2400" dirty="0"/>
              <a:t>La maire de Paris s'est désolidarisée ce mercredi de son adjointe, candidate soutenue par le PS aux régionales, tout en estimant que l'élue avait précisé "et sa pensée, et sa parole".</a:t>
            </a:r>
          </a:p>
        </p:txBody>
      </p:sp>
    </p:spTree>
    <p:extLst>
      <p:ext uri="{BB962C8B-B14F-4D97-AF65-F5344CB8AC3E}">
        <p14:creationId xmlns:p14="http://schemas.microsoft.com/office/powerpoint/2010/main" val="32436726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Tribune</a:t>
            </a:r>
            <a:br>
              <a:rPr lang="fr-CA" sz="2800" dirty="0"/>
            </a:br>
            <a:r>
              <a:rPr lang="fr-CA" sz="2800" dirty="0"/>
              <a:t>Réponse d’Audrey </a:t>
            </a:r>
            <a:r>
              <a:rPr lang="fr-CA" sz="2800" dirty="0" err="1"/>
              <a:t>Pulvar</a:t>
            </a:r>
            <a:r>
              <a:rPr lang="fr-CA" sz="2800" dirty="0"/>
              <a:t/>
            </a:r>
            <a:br>
              <a:rPr lang="fr-CA" sz="2800" dirty="0"/>
            </a:br>
            <a:r>
              <a:rPr lang="fr-CA" sz="2800" i="1" dirty="0"/>
              <a:t>Le Monde </a:t>
            </a:r>
            <a:r>
              <a:rPr lang="fr-CA" sz="2800" dirty="0"/>
              <a:t>30 mars 2021</a:t>
            </a:r>
          </a:p>
        </p:txBody>
      </p:sp>
      <p:sp>
        <p:nvSpPr>
          <p:cNvPr id="3" name="Segnaposto contenuto 2"/>
          <p:cNvSpPr>
            <a:spLocks noGrp="1"/>
          </p:cNvSpPr>
          <p:nvPr>
            <p:ph idx="1"/>
          </p:nvPr>
        </p:nvSpPr>
        <p:spPr/>
        <p:txBody>
          <a:bodyPr>
            <a:normAutofit fontScale="92500" lnSpcReduction="10000"/>
          </a:bodyPr>
          <a:lstStyle/>
          <a:p>
            <a:pPr algn="just"/>
            <a:r>
              <a:rPr lang="it-IT" sz="2400" dirty="0"/>
              <a:t>95 000. C’est le </a:t>
            </a:r>
            <a:r>
              <a:rPr lang="it-IT" sz="2400" dirty="0" err="1"/>
              <a:t>nombre</a:t>
            </a:r>
            <a:r>
              <a:rPr lang="it-IT" sz="2400" dirty="0"/>
              <a:t> de </a:t>
            </a:r>
            <a:r>
              <a:rPr lang="it-IT" sz="2400" dirty="0" err="1"/>
              <a:t>personnes</a:t>
            </a:r>
            <a:r>
              <a:rPr lang="it-IT" sz="2400" dirty="0"/>
              <a:t> qui, en </a:t>
            </a:r>
            <a:r>
              <a:rPr lang="it-IT" sz="2400" dirty="0" err="1"/>
              <a:t>cette</a:t>
            </a:r>
            <a:r>
              <a:rPr lang="it-IT" sz="2400" dirty="0"/>
              <a:t> fin </a:t>
            </a:r>
            <a:r>
              <a:rPr lang="it-IT" sz="2400" dirty="0" err="1"/>
              <a:t>mars</a:t>
            </a:r>
            <a:r>
              <a:rPr lang="it-IT" sz="2400" dirty="0"/>
              <a:t>, </a:t>
            </a:r>
            <a:r>
              <a:rPr lang="it-IT" sz="2400" dirty="0" err="1"/>
              <a:t>ont</a:t>
            </a:r>
            <a:r>
              <a:rPr lang="it-IT" sz="2400" dirty="0"/>
              <a:t> </a:t>
            </a:r>
            <a:r>
              <a:rPr lang="it-IT" sz="2400" dirty="0" err="1"/>
              <a:t>perdu</a:t>
            </a:r>
            <a:r>
              <a:rPr lang="it-IT" sz="2400" dirty="0"/>
              <a:t> la vie, en un an, </a:t>
            </a:r>
            <a:r>
              <a:rPr lang="it-IT" sz="2400" dirty="0" err="1"/>
              <a:t>dans</a:t>
            </a:r>
            <a:r>
              <a:rPr lang="it-IT" sz="2400" dirty="0"/>
              <a:t> </a:t>
            </a:r>
            <a:r>
              <a:rPr lang="it-IT" sz="2400" dirty="0" err="1"/>
              <a:t>notre</a:t>
            </a:r>
            <a:r>
              <a:rPr lang="it-IT" sz="2400" dirty="0"/>
              <a:t> </a:t>
            </a:r>
            <a:r>
              <a:rPr lang="it-IT" sz="2400" dirty="0" err="1"/>
              <a:t>pays</a:t>
            </a:r>
            <a:r>
              <a:rPr lang="it-IT" sz="2400" dirty="0"/>
              <a:t>, </a:t>
            </a:r>
            <a:r>
              <a:rPr lang="it-IT" sz="2400" dirty="0" err="1"/>
              <a:t>victimes</a:t>
            </a:r>
            <a:r>
              <a:rPr lang="it-IT" sz="2400" dirty="0"/>
              <a:t> </a:t>
            </a:r>
            <a:r>
              <a:rPr lang="it-IT" sz="2400" dirty="0" err="1"/>
              <a:t>du</a:t>
            </a:r>
            <a:r>
              <a:rPr lang="it-IT" sz="2400" dirty="0"/>
              <a:t> Covid-19. Un </a:t>
            </a:r>
            <a:r>
              <a:rPr lang="it-IT" sz="2400" dirty="0" err="1"/>
              <a:t>terrifiant</a:t>
            </a:r>
            <a:r>
              <a:rPr lang="it-IT" sz="2400" dirty="0"/>
              <a:t> </a:t>
            </a:r>
            <a:r>
              <a:rPr lang="it-IT" sz="2400" dirty="0" err="1"/>
              <a:t>bilan</a:t>
            </a:r>
            <a:r>
              <a:rPr lang="it-IT" sz="2400" dirty="0"/>
              <a:t>, </a:t>
            </a:r>
            <a:r>
              <a:rPr lang="it-IT" sz="2400" dirty="0" err="1"/>
              <a:t>hélas</a:t>
            </a:r>
            <a:r>
              <a:rPr lang="it-IT" sz="2400" dirty="0"/>
              <a:t> </a:t>
            </a:r>
            <a:r>
              <a:rPr lang="it-IT" sz="2400" dirty="0" err="1"/>
              <a:t>provisoire</a:t>
            </a:r>
            <a:r>
              <a:rPr lang="it-IT" sz="2400" dirty="0"/>
              <a:t>, </a:t>
            </a:r>
            <a:r>
              <a:rPr lang="it-IT" sz="2400" dirty="0" err="1"/>
              <a:t>auquel</a:t>
            </a:r>
            <a:r>
              <a:rPr lang="it-IT" sz="2400" dirty="0"/>
              <a:t> s’</a:t>
            </a:r>
            <a:r>
              <a:rPr lang="it-IT" sz="2400" dirty="0" err="1"/>
              <a:t>ajoutent</a:t>
            </a:r>
            <a:r>
              <a:rPr lang="it-IT" sz="2400" dirty="0"/>
              <a:t> le </a:t>
            </a:r>
            <a:r>
              <a:rPr lang="it-IT" sz="2400" dirty="0" err="1"/>
              <a:t>basculement</a:t>
            </a:r>
            <a:r>
              <a:rPr lang="it-IT" sz="2400" dirty="0"/>
              <a:t> de 1 </a:t>
            </a:r>
            <a:r>
              <a:rPr lang="it-IT" sz="2400" dirty="0" err="1"/>
              <a:t>million</a:t>
            </a:r>
            <a:r>
              <a:rPr lang="it-IT" sz="2400" dirty="0"/>
              <a:t> de </a:t>
            </a:r>
            <a:r>
              <a:rPr lang="it-IT" sz="2400" dirty="0" err="1"/>
              <a:t>personnes</a:t>
            </a:r>
            <a:r>
              <a:rPr lang="it-IT" sz="2400" dirty="0"/>
              <a:t> </a:t>
            </a:r>
            <a:r>
              <a:rPr lang="it-IT" sz="2400" dirty="0" err="1"/>
              <a:t>déjà</a:t>
            </a:r>
            <a:r>
              <a:rPr lang="it-IT" sz="2400" dirty="0"/>
              <a:t> </a:t>
            </a:r>
            <a:r>
              <a:rPr lang="it-IT" sz="2400" dirty="0" err="1"/>
              <a:t>précaires</a:t>
            </a:r>
            <a:r>
              <a:rPr lang="it-IT" sz="2400" dirty="0"/>
              <a:t> </a:t>
            </a:r>
            <a:r>
              <a:rPr lang="it-IT" sz="2400" dirty="0" err="1"/>
              <a:t>dans</a:t>
            </a:r>
            <a:r>
              <a:rPr lang="it-IT" sz="2400" dirty="0"/>
              <a:t> la grande </a:t>
            </a:r>
            <a:r>
              <a:rPr lang="it-IT" sz="2400" dirty="0" err="1"/>
              <a:t>pauvreté</a:t>
            </a:r>
            <a:r>
              <a:rPr lang="it-IT" sz="2400" dirty="0"/>
              <a:t>, </a:t>
            </a:r>
            <a:r>
              <a:rPr lang="it-IT" sz="2400" dirty="0" err="1"/>
              <a:t>les</a:t>
            </a:r>
            <a:r>
              <a:rPr lang="it-IT" sz="2400" dirty="0"/>
              <a:t> </a:t>
            </a:r>
            <a:r>
              <a:rPr lang="it-IT" sz="2400" dirty="0" err="1"/>
              <a:t>tourments</a:t>
            </a:r>
            <a:r>
              <a:rPr lang="it-IT" sz="2400" dirty="0"/>
              <a:t> d’une </a:t>
            </a:r>
            <a:r>
              <a:rPr lang="it-IT" sz="2400" dirty="0" err="1"/>
              <a:t>jeunesse</a:t>
            </a:r>
            <a:r>
              <a:rPr lang="it-IT" sz="2400" dirty="0"/>
              <a:t> </a:t>
            </a:r>
            <a:r>
              <a:rPr lang="it-IT" sz="2400" dirty="0" err="1"/>
              <a:t>sacrifiée</a:t>
            </a:r>
            <a:r>
              <a:rPr lang="it-IT" sz="2400" dirty="0"/>
              <a:t>, l’</a:t>
            </a:r>
            <a:r>
              <a:rPr lang="it-IT" sz="2400" dirty="0" err="1"/>
              <a:t>angoisse</a:t>
            </a:r>
            <a:r>
              <a:rPr lang="it-IT" sz="2400" dirty="0"/>
              <a:t> permanente pour </a:t>
            </a:r>
            <a:r>
              <a:rPr lang="it-IT" sz="2400" dirty="0" err="1"/>
              <a:t>des</a:t>
            </a:r>
            <a:r>
              <a:rPr lang="it-IT" sz="2400" dirty="0"/>
              <a:t> </a:t>
            </a:r>
            <a:r>
              <a:rPr lang="it-IT" sz="2400" dirty="0" err="1"/>
              <a:t>dizaines</a:t>
            </a:r>
            <a:r>
              <a:rPr lang="it-IT" sz="2400" dirty="0"/>
              <a:t> de </a:t>
            </a:r>
            <a:r>
              <a:rPr lang="it-IT" sz="2400" dirty="0" err="1"/>
              <a:t>milliers</a:t>
            </a:r>
            <a:r>
              <a:rPr lang="it-IT" sz="2400" dirty="0"/>
              <a:t> de chefs d’</a:t>
            </a:r>
            <a:r>
              <a:rPr lang="it-IT" sz="2400" dirty="0" err="1"/>
              <a:t>entreprises</a:t>
            </a:r>
            <a:r>
              <a:rPr lang="it-IT" sz="2400" dirty="0"/>
              <a:t>, de </a:t>
            </a:r>
            <a:r>
              <a:rPr lang="it-IT" sz="2400" dirty="0" err="1"/>
              <a:t>petits</a:t>
            </a:r>
            <a:r>
              <a:rPr lang="it-IT" sz="2400" dirty="0"/>
              <a:t> </a:t>
            </a:r>
            <a:r>
              <a:rPr lang="it-IT" sz="2400" dirty="0" err="1"/>
              <a:t>commerçants</a:t>
            </a:r>
            <a:r>
              <a:rPr lang="it-IT" sz="2400" dirty="0"/>
              <a:t> et </a:t>
            </a:r>
            <a:r>
              <a:rPr lang="it-IT" sz="2400" dirty="0" err="1"/>
              <a:t>artisans</a:t>
            </a:r>
            <a:r>
              <a:rPr lang="it-IT" sz="2400" dirty="0"/>
              <a:t>, le casse-</a:t>
            </a:r>
            <a:r>
              <a:rPr lang="it-IT" sz="2400" dirty="0" err="1"/>
              <a:t>tête</a:t>
            </a:r>
            <a:r>
              <a:rPr lang="it-IT" sz="2400" dirty="0"/>
              <a:t> </a:t>
            </a:r>
            <a:r>
              <a:rPr lang="it-IT" sz="2400" dirty="0" err="1"/>
              <a:t>quotidien</a:t>
            </a:r>
            <a:r>
              <a:rPr lang="it-IT" sz="2400" dirty="0"/>
              <a:t> de </a:t>
            </a:r>
            <a:r>
              <a:rPr lang="it-IT" sz="2400" dirty="0" err="1"/>
              <a:t>parents</a:t>
            </a:r>
            <a:r>
              <a:rPr lang="it-IT" sz="2400" dirty="0"/>
              <a:t>, sans </a:t>
            </a:r>
            <a:r>
              <a:rPr lang="it-IT" sz="2400" dirty="0" err="1"/>
              <a:t>recours</a:t>
            </a:r>
            <a:r>
              <a:rPr lang="it-IT" sz="2400" dirty="0"/>
              <a:t> </a:t>
            </a:r>
            <a:r>
              <a:rPr lang="it-IT" sz="2400" dirty="0" err="1"/>
              <a:t>devant</a:t>
            </a:r>
            <a:r>
              <a:rPr lang="it-IT" sz="2400" dirty="0"/>
              <a:t> </a:t>
            </a:r>
            <a:r>
              <a:rPr lang="it-IT" sz="2400" dirty="0" err="1"/>
              <a:t>des</a:t>
            </a:r>
            <a:r>
              <a:rPr lang="it-IT" sz="2400" dirty="0"/>
              <a:t> </a:t>
            </a:r>
            <a:r>
              <a:rPr lang="it-IT" sz="2400" dirty="0" err="1"/>
              <a:t>écoles</a:t>
            </a:r>
            <a:r>
              <a:rPr lang="it-IT" sz="2400" dirty="0"/>
              <a:t> </a:t>
            </a:r>
            <a:r>
              <a:rPr lang="it-IT" sz="2400" dirty="0" err="1"/>
              <a:t>fermées</a:t>
            </a:r>
            <a:r>
              <a:rPr lang="it-IT" sz="2400" dirty="0"/>
              <a:t> pour cause de </a:t>
            </a:r>
            <a:r>
              <a:rPr lang="it-IT" sz="2400" dirty="0" err="1"/>
              <a:t>nouveaux</a:t>
            </a:r>
            <a:r>
              <a:rPr lang="it-IT" sz="2400" dirty="0"/>
              <a:t> </a:t>
            </a:r>
            <a:r>
              <a:rPr lang="it-IT" sz="2400" dirty="0" err="1"/>
              <a:t>cas</a:t>
            </a:r>
            <a:r>
              <a:rPr lang="it-IT" sz="2400" dirty="0"/>
              <a:t> </a:t>
            </a:r>
            <a:r>
              <a:rPr lang="it-IT" sz="2400" dirty="0" err="1"/>
              <a:t>détectés</a:t>
            </a:r>
            <a:r>
              <a:rPr lang="it-IT" sz="2400" dirty="0"/>
              <a:t>.</a:t>
            </a:r>
          </a:p>
          <a:p>
            <a:pPr algn="just"/>
            <a:r>
              <a:rPr lang="it-IT" sz="2400" dirty="0" err="1"/>
              <a:t>Tandis</a:t>
            </a:r>
            <a:r>
              <a:rPr lang="it-IT" sz="2400" dirty="0"/>
              <a:t> </a:t>
            </a:r>
            <a:r>
              <a:rPr lang="it-IT" sz="2400" dirty="0" err="1"/>
              <a:t>que</a:t>
            </a:r>
            <a:r>
              <a:rPr lang="it-IT" sz="2400" dirty="0"/>
              <a:t> monte la </a:t>
            </a:r>
            <a:r>
              <a:rPr lang="it-IT" sz="2400" dirty="0" err="1"/>
              <a:t>troisième</a:t>
            </a:r>
            <a:r>
              <a:rPr lang="it-IT" sz="2400" dirty="0"/>
              <a:t> </a:t>
            </a:r>
            <a:r>
              <a:rPr lang="it-IT" sz="2400" dirty="0" err="1"/>
              <a:t>vague</a:t>
            </a:r>
            <a:r>
              <a:rPr lang="it-IT" sz="2400" dirty="0"/>
              <a:t>, </a:t>
            </a:r>
            <a:r>
              <a:rPr lang="it-IT" sz="2400" dirty="0" err="1"/>
              <a:t>soignants</a:t>
            </a:r>
            <a:r>
              <a:rPr lang="it-IT" sz="2400" dirty="0"/>
              <a:t>, </a:t>
            </a:r>
            <a:r>
              <a:rPr lang="it-IT" sz="2400" dirty="0" err="1"/>
              <a:t>enseignants</a:t>
            </a:r>
            <a:r>
              <a:rPr lang="it-IT" sz="2400" dirty="0"/>
              <a:t>, </a:t>
            </a:r>
            <a:r>
              <a:rPr lang="it-IT" sz="2400" dirty="0" err="1"/>
              <a:t>personnels</a:t>
            </a:r>
            <a:r>
              <a:rPr lang="it-IT" sz="2400" dirty="0"/>
              <a:t> qui </a:t>
            </a:r>
            <a:r>
              <a:rPr lang="it-IT" sz="2400" dirty="0" err="1"/>
              <a:t>accueillent</a:t>
            </a:r>
            <a:r>
              <a:rPr lang="it-IT" sz="2400" dirty="0"/>
              <a:t> </a:t>
            </a:r>
            <a:r>
              <a:rPr lang="it-IT" sz="2400" dirty="0" err="1"/>
              <a:t>des</a:t>
            </a:r>
            <a:r>
              <a:rPr lang="it-IT" sz="2400" dirty="0"/>
              <a:t> enfants, </a:t>
            </a:r>
            <a:r>
              <a:rPr lang="it-IT" sz="2400" dirty="0" err="1"/>
              <a:t>accompagnants</a:t>
            </a:r>
            <a:r>
              <a:rPr lang="it-IT" sz="2400" dirty="0"/>
              <a:t> de </a:t>
            </a:r>
            <a:r>
              <a:rPr lang="it-IT" sz="2400" dirty="0" err="1"/>
              <a:t>personnes</a:t>
            </a:r>
            <a:r>
              <a:rPr lang="it-IT" sz="2400" dirty="0"/>
              <a:t> en grande </a:t>
            </a:r>
            <a:r>
              <a:rPr lang="it-IT" sz="2400" dirty="0" err="1"/>
              <a:t>vulnérabilité</a:t>
            </a:r>
            <a:r>
              <a:rPr lang="it-IT" sz="2400" dirty="0"/>
              <a:t>, </a:t>
            </a:r>
            <a:r>
              <a:rPr lang="it-IT" sz="2400" dirty="0" err="1"/>
              <a:t>convalescents</a:t>
            </a:r>
            <a:r>
              <a:rPr lang="it-IT" sz="2400" dirty="0"/>
              <a:t> </a:t>
            </a:r>
            <a:r>
              <a:rPr lang="it-IT" sz="2400" dirty="0" err="1"/>
              <a:t>Covid</a:t>
            </a:r>
            <a:r>
              <a:rPr lang="it-IT" sz="2400" dirty="0"/>
              <a:t> long se </a:t>
            </a:r>
            <a:r>
              <a:rPr lang="it-IT" sz="2400" dirty="0" err="1"/>
              <a:t>remettant</a:t>
            </a:r>
            <a:r>
              <a:rPr lang="it-IT" sz="2400" dirty="0"/>
              <a:t> mal ne </a:t>
            </a:r>
            <a:r>
              <a:rPr lang="it-IT" sz="2400" dirty="0" err="1"/>
              <a:t>cessent</a:t>
            </a:r>
            <a:r>
              <a:rPr lang="it-IT" sz="2400" dirty="0"/>
              <a:t> de </a:t>
            </a:r>
            <a:r>
              <a:rPr lang="it-IT" sz="2400" dirty="0" err="1"/>
              <a:t>nous</a:t>
            </a:r>
            <a:r>
              <a:rPr lang="it-IT" sz="2400" dirty="0"/>
              <a:t> </a:t>
            </a:r>
            <a:r>
              <a:rPr lang="it-IT" sz="2400" dirty="0" err="1"/>
              <a:t>alerter</a:t>
            </a:r>
            <a:r>
              <a:rPr lang="it-IT" sz="2400" dirty="0"/>
              <a:t> </a:t>
            </a:r>
            <a:r>
              <a:rPr lang="it-IT" sz="2400" dirty="0" err="1"/>
              <a:t>sur</a:t>
            </a:r>
            <a:r>
              <a:rPr lang="it-IT" sz="2400" dirty="0"/>
              <a:t> la </a:t>
            </a:r>
            <a:r>
              <a:rPr lang="it-IT" sz="2400" dirty="0" err="1"/>
              <a:t>gravité</a:t>
            </a:r>
            <a:r>
              <a:rPr lang="it-IT" sz="2400" dirty="0"/>
              <a:t> de la situation et </a:t>
            </a:r>
            <a:r>
              <a:rPr lang="it-IT" sz="2400" dirty="0" err="1"/>
              <a:t>leur</a:t>
            </a:r>
            <a:r>
              <a:rPr lang="it-IT" sz="2400" dirty="0"/>
              <a:t> </a:t>
            </a:r>
            <a:r>
              <a:rPr lang="it-IT" sz="2400" dirty="0" err="1"/>
              <a:t>propre</a:t>
            </a:r>
            <a:r>
              <a:rPr lang="it-IT" sz="2400" dirty="0"/>
              <a:t> </a:t>
            </a:r>
            <a:r>
              <a:rPr lang="it-IT" sz="2400" dirty="0" err="1"/>
              <a:t>état</a:t>
            </a:r>
            <a:r>
              <a:rPr lang="it-IT" sz="2400" dirty="0"/>
              <a:t> d’</a:t>
            </a:r>
            <a:r>
              <a:rPr lang="it-IT" sz="2400" dirty="0" err="1"/>
              <a:t>épuisement</a:t>
            </a:r>
            <a:r>
              <a:rPr lang="it-IT" sz="2400" dirty="0"/>
              <a:t> </a:t>
            </a:r>
            <a:r>
              <a:rPr lang="it-IT" sz="2400" dirty="0" err="1"/>
              <a:t>physique</a:t>
            </a:r>
            <a:r>
              <a:rPr lang="it-IT" sz="2400" dirty="0"/>
              <a:t> et </a:t>
            </a:r>
            <a:r>
              <a:rPr lang="it-IT" sz="2400" dirty="0" err="1"/>
              <a:t>mental</a:t>
            </a:r>
            <a:r>
              <a:rPr lang="it-IT" sz="2400" dirty="0"/>
              <a:t>…</a:t>
            </a:r>
          </a:p>
          <a:p>
            <a:endParaRPr lang="fr-CA" sz="2400" dirty="0"/>
          </a:p>
        </p:txBody>
      </p:sp>
    </p:spTree>
    <p:extLst>
      <p:ext uri="{BB962C8B-B14F-4D97-AF65-F5344CB8AC3E}">
        <p14:creationId xmlns:p14="http://schemas.microsoft.com/office/powerpoint/2010/main" val="34229277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Tribune</a:t>
            </a:r>
            <a:br>
              <a:rPr lang="fr-CA" sz="2800" dirty="0"/>
            </a:br>
            <a:r>
              <a:rPr lang="fr-CA" sz="2800" dirty="0"/>
              <a:t>Réponse d’Audrey </a:t>
            </a:r>
            <a:r>
              <a:rPr lang="fr-CA" sz="2800" dirty="0" err="1"/>
              <a:t>Pulvar</a:t>
            </a:r>
            <a:r>
              <a:rPr lang="fr-CA" sz="2800" dirty="0"/>
              <a:t/>
            </a:r>
            <a:br>
              <a:rPr lang="fr-CA" sz="2800" dirty="0"/>
            </a:br>
            <a:r>
              <a:rPr lang="fr-CA" sz="2800" i="1" dirty="0"/>
              <a:t>Le Monde </a:t>
            </a:r>
            <a:r>
              <a:rPr lang="fr-CA" sz="2800" dirty="0"/>
              <a:t>30 mars 2021</a:t>
            </a:r>
          </a:p>
        </p:txBody>
      </p:sp>
      <p:sp>
        <p:nvSpPr>
          <p:cNvPr id="3" name="Segnaposto contenuto 2"/>
          <p:cNvSpPr>
            <a:spLocks noGrp="1"/>
          </p:cNvSpPr>
          <p:nvPr>
            <p:ph idx="1"/>
          </p:nvPr>
        </p:nvSpPr>
        <p:spPr/>
        <p:txBody>
          <a:bodyPr>
            <a:normAutofit fontScale="92500"/>
          </a:bodyPr>
          <a:lstStyle/>
          <a:p>
            <a:pPr algn="just"/>
            <a:r>
              <a:rPr lang="it-IT" sz="2400" dirty="0" err="1"/>
              <a:t>Pourtant</a:t>
            </a:r>
            <a:r>
              <a:rPr lang="it-IT" sz="2400" dirty="0"/>
              <a:t>, un </a:t>
            </a:r>
            <a:r>
              <a:rPr lang="it-IT" sz="2400" dirty="0" err="1"/>
              <a:t>sujet</a:t>
            </a:r>
            <a:r>
              <a:rPr lang="it-IT" sz="2400" dirty="0"/>
              <a:t>, un </a:t>
            </a:r>
            <a:r>
              <a:rPr lang="it-IT" sz="2400" dirty="0" err="1"/>
              <a:t>seul</a:t>
            </a:r>
            <a:r>
              <a:rPr lang="it-IT" sz="2400" dirty="0"/>
              <a:t>, </a:t>
            </a:r>
            <a:r>
              <a:rPr lang="it-IT" sz="2400" dirty="0" err="1"/>
              <a:t>occuperait</a:t>
            </a:r>
            <a:r>
              <a:rPr lang="it-IT" sz="2400" dirty="0"/>
              <a:t> </a:t>
            </a:r>
            <a:r>
              <a:rPr lang="it-IT" sz="2400" dirty="0" err="1"/>
              <a:t>les</a:t>
            </a:r>
            <a:r>
              <a:rPr lang="it-IT" sz="2400" dirty="0"/>
              <a:t> </a:t>
            </a:r>
            <a:r>
              <a:rPr lang="it-IT" sz="2400" dirty="0" err="1"/>
              <a:t>esprits</a:t>
            </a:r>
            <a:r>
              <a:rPr lang="it-IT" sz="2400" dirty="0"/>
              <a:t> </a:t>
            </a:r>
            <a:r>
              <a:rPr lang="it-IT" sz="2400" dirty="0" err="1"/>
              <a:t>depuis</a:t>
            </a:r>
            <a:r>
              <a:rPr lang="it-IT" sz="2400" dirty="0"/>
              <a:t> 72 </a:t>
            </a:r>
            <a:r>
              <a:rPr lang="it-IT" sz="2400" dirty="0" err="1"/>
              <a:t>heures</a:t>
            </a:r>
            <a:r>
              <a:rPr lang="it-IT" sz="2400" dirty="0"/>
              <a:t>, si l’on en </a:t>
            </a:r>
            <a:r>
              <a:rPr lang="it-IT" sz="2400" dirty="0" err="1"/>
              <a:t>croit</a:t>
            </a:r>
            <a:r>
              <a:rPr lang="it-IT" sz="2400" dirty="0"/>
              <a:t> </a:t>
            </a:r>
            <a:r>
              <a:rPr lang="it-IT" sz="2400" dirty="0" err="1"/>
              <a:t>réseaux</a:t>
            </a:r>
            <a:r>
              <a:rPr lang="it-IT" sz="2400" dirty="0"/>
              <a:t> </a:t>
            </a:r>
            <a:r>
              <a:rPr lang="it-IT" sz="2400" dirty="0" err="1"/>
              <a:t>sociaux</a:t>
            </a:r>
            <a:r>
              <a:rPr lang="it-IT" sz="2400" dirty="0"/>
              <a:t>, </a:t>
            </a:r>
            <a:r>
              <a:rPr lang="it-IT" sz="2400" dirty="0" err="1"/>
              <a:t>chaînes</a:t>
            </a:r>
            <a:r>
              <a:rPr lang="it-IT" sz="2400" dirty="0"/>
              <a:t> d’info et </a:t>
            </a:r>
            <a:r>
              <a:rPr lang="it-IT" sz="2400" dirty="0" err="1"/>
              <a:t>comptes</a:t>
            </a:r>
            <a:r>
              <a:rPr lang="it-IT" sz="2400" dirty="0"/>
              <a:t> </a:t>
            </a:r>
            <a:r>
              <a:rPr lang="it-IT" sz="2400" dirty="0" err="1"/>
              <a:t>propagateurs</a:t>
            </a:r>
            <a:r>
              <a:rPr lang="it-IT" sz="2400" dirty="0"/>
              <a:t> de </a:t>
            </a:r>
            <a:r>
              <a:rPr lang="it-IT" sz="2400" dirty="0" err="1"/>
              <a:t>haine</a:t>
            </a:r>
            <a:r>
              <a:rPr lang="it-IT" sz="2400" dirty="0"/>
              <a:t> : </a:t>
            </a:r>
            <a:r>
              <a:rPr lang="it-IT" sz="2400" dirty="0" err="1"/>
              <a:t>les</a:t>
            </a:r>
            <a:r>
              <a:rPr lang="it-IT" sz="2400" dirty="0"/>
              <a:t> </a:t>
            </a:r>
            <a:r>
              <a:rPr lang="it-IT" sz="2400" dirty="0" err="1"/>
              <a:t>propos</a:t>
            </a:r>
            <a:r>
              <a:rPr lang="it-IT" sz="2400" dirty="0"/>
              <a:t> </a:t>
            </a:r>
            <a:r>
              <a:rPr lang="it-IT" sz="2400" dirty="0" err="1"/>
              <a:t>que</a:t>
            </a:r>
            <a:r>
              <a:rPr lang="it-IT" sz="2400" dirty="0"/>
              <a:t> </a:t>
            </a:r>
            <a:r>
              <a:rPr lang="it-IT" sz="2400" dirty="0" err="1"/>
              <a:t>j’aurais</a:t>
            </a:r>
            <a:r>
              <a:rPr lang="it-IT" sz="2400" dirty="0"/>
              <a:t> </a:t>
            </a:r>
            <a:r>
              <a:rPr lang="it-IT" sz="2400" dirty="0" err="1"/>
              <a:t>tenus</a:t>
            </a:r>
            <a:r>
              <a:rPr lang="it-IT" sz="2400" dirty="0"/>
              <a:t>, </a:t>
            </a:r>
            <a:r>
              <a:rPr lang="it-IT" sz="2400" dirty="0" err="1"/>
              <a:t>intimant</a:t>
            </a:r>
            <a:r>
              <a:rPr lang="it-IT" sz="2400" dirty="0"/>
              <a:t> « </a:t>
            </a:r>
            <a:r>
              <a:rPr lang="it-IT" sz="2400" dirty="0" err="1"/>
              <a:t>aux</a:t>
            </a:r>
            <a:r>
              <a:rPr lang="it-IT" sz="2400" dirty="0"/>
              <a:t> </a:t>
            </a:r>
            <a:r>
              <a:rPr lang="it-IT" sz="2400" dirty="0" err="1"/>
              <a:t>Blancs</a:t>
            </a:r>
            <a:r>
              <a:rPr lang="it-IT" sz="2400" dirty="0"/>
              <a:t> » le </a:t>
            </a:r>
            <a:r>
              <a:rPr lang="it-IT" sz="2400" dirty="0" err="1"/>
              <a:t>silence</a:t>
            </a:r>
            <a:r>
              <a:rPr lang="it-IT" sz="2400" dirty="0"/>
              <a:t>, </a:t>
            </a:r>
            <a:r>
              <a:rPr lang="it-IT" sz="2400" dirty="0" err="1"/>
              <a:t>quand</a:t>
            </a:r>
            <a:r>
              <a:rPr lang="it-IT" sz="2400" dirty="0"/>
              <a:t> il s’</a:t>
            </a:r>
            <a:r>
              <a:rPr lang="it-IT" sz="2400" dirty="0" err="1"/>
              <a:t>agit</a:t>
            </a:r>
            <a:r>
              <a:rPr lang="it-IT" sz="2400" dirty="0"/>
              <a:t> de </a:t>
            </a:r>
            <a:r>
              <a:rPr lang="it-IT" sz="2400" dirty="0" err="1"/>
              <a:t>parler</a:t>
            </a:r>
            <a:r>
              <a:rPr lang="it-IT" sz="2400" dirty="0"/>
              <a:t> de </a:t>
            </a:r>
            <a:r>
              <a:rPr lang="it-IT" sz="2400" dirty="0" err="1"/>
              <a:t>racisme</a:t>
            </a:r>
            <a:r>
              <a:rPr lang="it-IT" sz="2400" dirty="0"/>
              <a:t>. </a:t>
            </a:r>
            <a:r>
              <a:rPr lang="it-IT" sz="2400" dirty="0" err="1"/>
              <a:t>Bigre</a:t>
            </a:r>
            <a:r>
              <a:rPr lang="it-IT" sz="2400" dirty="0"/>
              <a:t> ! </a:t>
            </a:r>
            <a:r>
              <a:rPr lang="it-IT" sz="2400" dirty="0" err="1"/>
              <a:t>Celles</a:t>
            </a:r>
            <a:r>
              <a:rPr lang="it-IT" sz="2400" dirty="0"/>
              <a:t> et </a:t>
            </a:r>
            <a:r>
              <a:rPr lang="it-IT" sz="2400" dirty="0" err="1"/>
              <a:t>ceux</a:t>
            </a:r>
            <a:r>
              <a:rPr lang="it-IT" sz="2400" dirty="0"/>
              <a:t> qui </a:t>
            </a:r>
            <a:r>
              <a:rPr lang="it-IT" sz="2400" dirty="0" err="1"/>
              <a:t>ont</a:t>
            </a:r>
            <a:r>
              <a:rPr lang="it-IT" sz="2400" dirty="0"/>
              <a:t> </a:t>
            </a:r>
            <a:r>
              <a:rPr lang="it-IT" sz="2400" dirty="0" err="1"/>
              <a:t>pris</a:t>
            </a:r>
            <a:r>
              <a:rPr lang="it-IT" sz="2400" dirty="0"/>
              <a:t> la </a:t>
            </a:r>
            <a:r>
              <a:rPr lang="it-IT" sz="2400" dirty="0" err="1"/>
              <a:t>peine</a:t>
            </a:r>
            <a:r>
              <a:rPr lang="it-IT" sz="2400" dirty="0"/>
              <a:t> de m’</a:t>
            </a:r>
            <a:r>
              <a:rPr lang="it-IT" sz="2400" dirty="0" err="1"/>
              <a:t>écouter</a:t>
            </a:r>
            <a:r>
              <a:rPr lang="it-IT" sz="2400" dirty="0"/>
              <a:t> </a:t>
            </a:r>
            <a:r>
              <a:rPr lang="it-IT" sz="2400" dirty="0" err="1"/>
              <a:t>savent</a:t>
            </a:r>
            <a:r>
              <a:rPr lang="it-IT" sz="2400" dirty="0"/>
              <a:t>, à </a:t>
            </a:r>
            <a:r>
              <a:rPr lang="it-IT" sz="2400" dirty="0" err="1"/>
              <a:t>condition</a:t>
            </a:r>
            <a:r>
              <a:rPr lang="it-IT" sz="2400" dirty="0"/>
              <a:t> d’</a:t>
            </a:r>
            <a:r>
              <a:rPr lang="it-IT" sz="2400" dirty="0" err="1"/>
              <a:t>honnêteté</a:t>
            </a:r>
            <a:r>
              <a:rPr lang="it-IT" sz="2400" dirty="0"/>
              <a:t>, </a:t>
            </a:r>
            <a:r>
              <a:rPr lang="it-IT" sz="2400" dirty="0" err="1"/>
              <a:t>qu’il</a:t>
            </a:r>
            <a:r>
              <a:rPr lang="it-IT" sz="2400" dirty="0"/>
              <a:t> n’en est </a:t>
            </a:r>
            <a:r>
              <a:rPr lang="it-IT" sz="2400" dirty="0" err="1"/>
              <a:t>rien</a:t>
            </a:r>
            <a:r>
              <a:rPr lang="it-IT" sz="2400" dirty="0" smtClean="0"/>
              <a:t>.</a:t>
            </a:r>
          </a:p>
          <a:p>
            <a:pPr algn="just"/>
            <a:r>
              <a:rPr lang="it-IT" sz="2400" dirty="0"/>
              <a:t>Mais, par un </a:t>
            </a:r>
            <a:r>
              <a:rPr lang="it-IT" sz="2400" dirty="0" err="1"/>
              <a:t>spectaculaire</a:t>
            </a:r>
            <a:r>
              <a:rPr lang="it-IT" sz="2400" dirty="0"/>
              <a:t> </a:t>
            </a:r>
            <a:r>
              <a:rPr lang="it-IT" sz="2400" dirty="0" err="1"/>
              <a:t>retournement</a:t>
            </a:r>
            <a:r>
              <a:rPr lang="it-IT" sz="2400" dirty="0"/>
              <a:t>, là </a:t>
            </a:r>
            <a:r>
              <a:rPr lang="it-IT" sz="2400" dirty="0" err="1"/>
              <a:t>où</a:t>
            </a:r>
            <a:r>
              <a:rPr lang="it-IT" sz="2400" dirty="0"/>
              <a:t> je </a:t>
            </a:r>
            <a:r>
              <a:rPr lang="it-IT" sz="2400" dirty="0" err="1"/>
              <a:t>refusais</a:t>
            </a:r>
            <a:r>
              <a:rPr lang="it-IT" sz="2400" dirty="0"/>
              <a:t> le principe de </a:t>
            </a:r>
            <a:r>
              <a:rPr lang="it-IT" sz="2400" dirty="0" err="1"/>
              <a:t>réunions</a:t>
            </a:r>
            <a:r>
              <a:rPr lang="it-IT" sz="2400" dirty="0"/>
              <a:t> </a:t>
            </a:r>
            <a:r>
              <a:rPr lang="it-IT" sz="2400" dirty="0" err="1"/>
              <a:t>totalement</a:t>
            </a:r>
            <a:r>
              <a:rPr lang="it-IT" sz="2400" dirty="0"/>
              <a:t> </a:t>
            </a:r>
            <a:r>
              <a:rPr lang="it-IT" sz="2400" dirty="0" err="1"/>
              <a:t>fermées</a:t>
            </a:r>
            <a:r>
              <a:rPr lang="it-IT" sz="2400" dirty="0"/>
              <a:t> – </a:t>
            </a:r>
            <a:r>
              <a:rPr lang="it-IT" sz="2400" dirty="0" err="1"/>
              <a:t>j’ai</a:t>
            </a:r>
            <a:r>
              <a:rPr lang="it-IT" sz="2400" dirty="0"/>
              <a:t> </a:t>
            </a:r>
            <a:r>
              <a:rPr lang="it-IT" sz="2400" dirty="0" err="1"/>
              <a:t>dit</a:t>
            </a:r>
            <a:r>
              <a:rPr lang="it-IT" sz="2400" dirty="0"/>
              <a:t> </a:t>
            </a:r>
            <a:r>
              <a:rPr lang="it-IT" sz="2400" dirty="0" err="1"/>
              <a:t>mon</a:t>
            </a:r>
            <a:r>
              <a:rPr lang="it-IT" sz="2400" dirty="0"/>
              <a:t> </a:t>
            </a:r>
            <a:r>
              <a:rPr lang="it-IT" sz="2400" dirty="0" err="1"/>
              <a:t>opposition</a:t>
            </a:r>
            <a:r>
              <a:rPr lang="it-IT" sz="2400" dirty="0"/>
              <a:t> </a:t>
            </a:r>
            <a:r>
              <a:rPr lang="it-IT" sz="2400" dirty="0" err="1"/>
              <a:t>aux</a:t>
            </a:r>
            <a:r>
              <a:rPr lang="it-IT" sz="2400" dirty="0"/>
              <a:t> </a:t>
            </a:r>
            <a:r>
              <a:rPr lang="it-IT" sz="2400" dirty="0" err="1"/>
              <a:t>réunions</a:t>
            </a:r>
            <a:r>
              <a:rPr lang="it-IT" sz="2400" dirty="0"/>
              <a:t> « </a:t>
            </a:r>
            <a:r>
              <a:rPr lang="it-IT" sz="2400" dirty="0" err="1"/>
              <a:t>interdites</a:t>
            </a:r>
            <a:r>
              <a:rPr lang="it-IT" sz="2400" dirty="0"/>
              <a:t> à » –, là </a:t>
            </a:r>
            <a:r>
              <a:rPr lang="it-IT" sz="2400" dirty="0" err="1"/>
              <a:t>où</a:t>
            </a:r>
            <a:r>
              <a:rPr lang="it-IT" sz="2400" dirty="0"/>
              <a:t> </a:t>
            </a:r>
            <a:r>
              <a:rPr lang="it-IT" sz="2400" dirty="0" err="1"/>
              <a:t>j’invitais</a:t>
            </a:r>
            <a:r>
              <a:rPr lang="it-IT" sz="2400" dirty="0"/>
              <a:t> </a:t>
            </a:r>
            <a:r>
              <a:rPr lang="it-IT" sz="2400" dirty="0" err="1"/>
              <a:t>simplement</a:t>
            </a:r>
            <a:r>
              <a:rPr lang="it-IT" sz="2400" dirty="0"/>
              <a:t> à </a:t>
            </a:r>
            <a:r>
              <a:rPr lang="it-IT" sz="2400" dirty="0" err="1"/>
              <a:t>écouter</a:t>
            </a:r>
            <a:r>
              <a:rPr lang="it-IT" sz="2400" dirty="0"/>
              <a:t>, sans l’</a:t>
            </a:r>
            <a:r>
              <a:rPr lang="it-IT" sz="2400" dirty="0" err="1"/>
              <a:t>interrompre</a:t>
            </a:r>
            <a:r>
              <a:rPr lang="it-IT" sz="2400" dirty="0"/>
              <a:t>, la parole de </a:t>
            </a:r>
            <a:r>
              <a:rPr lang="it-IT" sz="2400" dirty="0" err="1"/>
              <a:t>victimes</a:t>
            </a:r>
            <a:r>
              <a:rPr lang="it-IT" sz="2400" dirty="0"/>
              <a:t>, qui </a:t>
            </a:r>
            <a:r>
              <a:rPr lang="it-IT" sz="2400" dirty="0" err="1"/>
              <a:t>doivent</a:t>
            </a:r>
            <a:r>
              <a:rPr lang="it-IT" sz="2400" dirty="0"/>
              <a:t> </a:t>
            </a:r>
            <a:r>
              <a:rPr lang="it-IT" sz="2400" dirty="0" err="1"/>
              <a:t>pouvoir</a:t>
            </a:r>
            <a:r>
              <a:rPr lang="it-IT" sz="2400" dirty="0"/>
              <a:t> </a:t>
            </a:r>
            <a:r>
              <a:rPr lang="it-IT" sz="2400" dirty="0" err="1"/>
              <a:t>être</a:t>
            </a:r>
            <a:r>
              <a:rPr lang="it-IT" sz="2400" dirty="0"/>
              <a:t> </a:t>
            </a:r>
            <a:r>
              <a:rPr lang="it-IT" sz="2400" dirty="0" err="1"/>
              <a:t>les</a:t>
            </a:r>
            <a:r>
              <a:rPr lang="it-IT" sz="2400" dirty="0"/>
              <a:t> </a:t>
            </a:r>
            <a:r>
              <a:rPr lang="it-IT" sz="2400" dirty="0" err="1"/>
              <a:t>premières</a:t>
            </a:r>
            <a:r>
              <a:rPr lang="it-IT" sz="2400" dirty="0"/>
              <a:t> à s’</a:t>
            </a:r>
            <a:r>
              <a:rPr lang="it-IT" sz="2400" dirty="0" err="1"/>
              <a:t>exprimer</a:t>
            </a:r>
            <a:r>
              <a:rPr lang="it-IT" sz="2400" dirty="0"/>
              <a:t>, la </a:t>
            </a:r>
            <a:r>
              <a:rPr lang="it-IT" sz="2400" dirty="0" err="1"/>
              <a:t>droite</a:t>
            </a:r>
            <a:r>
              <a:rPr lang="it-IT" sz="2400" dirty="0"/>
              <a:t> et l’</a:t>
            </a:r>
            <a:r>
              <a:rPr lang="it-IT" sz="2400" dirty="0" err="1"/>
              <a:t>extrême</a:t>
            </a:r>
            <a:r>
              <a:rPr lang="it-IT" sz="2400" dirty="0"/>
              <a:t> </a:t>
            </a:r>
            <a:r>
              <a:rPr lang="it-IT" sz="2400" dirty="0" err="1"/>
              <a:t>droite</a:t>
            </a:r>
            <a:r>
              <a:rPr lang="it-IT" sz="2400" dirty="0"/>
              <a:t>, </a:t>
            </a:r>
            <a:r>
              <a:rPr lang="it-IT" sz="2400" dirty="0" err="1"/>
              <a:t>complaisamment</a:t>
            </a:r>
            <a:r>
              <a:rPr lang="it-IT" sz="2400" dirty="0"/>
              <a:t> </a:t>
            </a:r>
            <a:r>
              <a:rPr lang="it-IT" sz="2400" dirty="0" err="1"/>
              <a:t>relayées</a:t>
            </a:r>
            <a:r>
              <a:rPr lang="it-IT" sz="2400" dirty="0"/>
              <a:t>, </a:t>
            </a:r>
            <a:r>
              <a:rPr lang="it-IT" sz="2400" dirty="0" err="1"/>
              <a:t>ont</a:t>
            </a:r>
            <a:r>
              <a:rPr lang="it-IT" sz="2400" dirty="0"/>
              <a:t> </a:t>
            </a:r>
            <a:r>
              <a:rPr lang="it-IT" sz="2400" dirty="0" err="1"/>
              <a:t>fait</a:t>
            </a:r>
            <a:r>
              <a:rPr lang="it-IT" sz="2400" dirty="0"/>
              <a:t> </a:t>
            </a:r>
            <a:r>
              <a:rPr lang="it-IT" sz="2400" dirty="0" err="1"/>
              <a:t>croire</a:t>
            </a:r>
            <a:r>
              <a:rPr lang="it-IT" sz="2400" dirty="0"/>
              <a:t> et </a:t>
            </a:r>
            <a:r>
              <a:rPr lang="it-IT" sz="2400" dirty="0" err="1"/>
              <a:t>répété</a:t>
            </a:r>
            <a:r>
              <a:rPr lang="it-IT" sz="2400" dirty="0"/>
              <a:t> à l’</a:t>
            </a:r>
            <a:r>
              <a:rPr lang="it-IT" sz="2400" dirty="0" err="1"/>
              <a:t>envi</a:t>
            </a:r>
            <a:r>
              <a:rPr lang="it-IT" sz="2400" dirty="0"/>
              <a:t> </a:t>
            </a:r>
            <a:r>
              <a:rPr lang="it-IT" sz="2400" dirty="0" err="1"/>
              <a:t>que</a:t>
            </a:r>
            <a:r>
              <a:rPr lang="it-IT" sz="2400" dirty="0"/>
              <a:t> je </a:t>
            </a:r>
            <a:r>
              <a:rPr lang="it-IT" sz="2400" dirty="0" err="1"/>
              <a:t>voulais</a:t>
            </a:r>
            <a:r>
              <a:rPr lang="it-IT" sz="2400" dirty="0"/>
              <a:t> </a:t>
            </a:r>
            <a:r>
              <a:rPr lang="it-IT" sz="2400" dirty="0" err="1"/>
              <a:t>empêcher</a:t>
            </a:r>
            <a:r>
              <a:rPr lang="it-IT" sz="2400" dirty="0"/>
              <a:t> la parole.</a:t>
            </a:r>
            <a:endParaRPr lang="fr-CA" sz="2400" dirty="0"/>
          </a:p>
        </p:txBody>
      </p:sp>
    </p:spTree>
    <p:extLst>
      <p:ext uri="{BB962C8B-B14F-4D97-AF65-F5344CB8AC3E}">
        <p14:creationId xmlns:p14="http://schemas.microsoft.com/office/powerpoint/2010/main" val="14174160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smtClean="0"/>
              <a:t>Tribune</a:t>
            </a:r>
            <a:br>
              <a:rPr lang="fr-CA" sz="2800" dirty="0" smtClean="0"/>
            </a:br>
            <a:r>
              <a:rPr lang="fr-CA" sz="2800" dirty="0" smtClean="0"/>
              <a:t>Réponse d’Audrey </a:t>
            </a:r>
            <a:r>
              <a:rPr lang="fr-CA" sz="2800" dirty="0" err="1" smtClean="0"/>
              <a:t>Pulvar</a:t>
            </a:r>
            <a:r>
              <a:rPr lang="fr-CA" sz="2800" dirty="0" smtClean="0"/>
              <a:t/>
            </a:r>
            <a:br>
              <a:rPr lang="fr-CA" sz="2800" dirty="0" smtClean="0"/>
            </a:br>
            <a:r>
              <a:rPr lang="fr-CA" sz="2800" i="1" dirty="0" smtClean="0"/>
              <a:t>Le Monde </a:t>
            </a:r>
            <a:r>
              <a:rPr lang="fr-CA" sz="2800" dirty="0" smtClean="0"/>
              <a:t>30 mars 2021</a:t>
            </a:r>
            <a:endParaRPr lang="fr-CA" sz="2800" dirty="0"/>
          </a:p>
        </p:txBody>
      </p:sp>
      <p:sp>
        <p:nvSpPr>
          <p:cNvPr id="3" name="Segnaposto contenuto 2"/>
          <p:cNvSpPr>
            <a:spLocks noGrp="1"/>
          </p:cNvSpPr>
          <p:nvPr>
            <p:ph idx="1"/>
          </p:nvPr>
        </p:nvSpPr>
        <p:spPr/>
        <p:txBody>
          <a:bodyPr>
            <a:normAutofit/>
          </a:bodyPr>
          <a:lstStyle/>
          <a:p>
            <a:pPr algn="just"/>
            <a:r>
              <a:rPr lang="it-IT" sz="2400" dirty="0" err="1"/>
              <a:t>Jamais</a:t>
            </a:r>
            <a:r>
              <a:rPr lang="it-IT" sz="2400" dirty="0"/>
              <a:t> je n’ai </a:t>
            </a:r>
            <a:r>
              <a:rPr lang="it-IT" sz="2400" dirty="0" err="1"/>
              <a:t>dit</a:t>
            </a:r>
            <a:r>
              <a:rPr lang="it-IT" sz="2400" dirty="0"/>
              <a:t> </a:t>
            </a:r>
            <a:r>
              <a:rPr lang="it-IT" sz="2400" dirty="0" err="1"/>
              <a:t>vouloir</a:t>
            </a:r>
            <a:r>
              <a:rPr lang="it-IT" sz="2400" dirty="0"/>
              <a:t> </a:t>
            </a:r>
            <a:r>
              <a:rPr lang="it-IT" sz="2400" dirty="0" err="1"/>
              <a:t>réduire</a:t>
            </a:r>
            <a:r>
              <a:rPr lang="it-IT" sz="2400" dirty="0"/>
              <a:t> </a:t>
            </a:r>
            <a:r>
              <a:rPr lang="it-IT" sz="2400" dirty="0" err="1"/>
              <a:t>au</a:t>
            </a:r>
            <a:r>
              <a:rPr lang="it-IT" sz="2400" dirty="0"/>
              <a:t> </a:t>
            </a:r>
            <a:r>
              <a:rPr lang="it-IT" sz="2400" dirty="0" err="1"/>
              <a:t>silence</a:t>
            </a:r>
            <a:r>
              <a:rPr lang="it-IT" sz="2400" dirty="0"/>
              <a:t> une </a:t>
            </a:r>
            <a:r>
              <a:rPr lang="it-IT" sz="2400" dirty="0" err="1"/>
              <a:t>partie</a:t>
            </a:r>
            <a:r>
              <a:rPr lang="it-IT" sz="2400" dirty="0"/>
              <a:t> de la </a:t>
            </a:r>
            <a:r>
              <a:rPr lang="it-IT" sz="2400" dirty="0" err="1"/>
              <a:t>population</a:t>
            </a:r>
            <a:r>
              <a:rPr lang="it-IT" sz="2400" dirty="0"/>
              <a:t>, pour </a:t>
            </a:r>
            <a:r>
              <a:rPr lang="it-IT" sz="2400" dirty="0" err="1"/>
              <a:t>quelque</a:t>
            </a:r>
            <a:r>
              <a:rPr lang="it-IT" sz="2400" dirty="0"/>
              <a:t> </a:t>
            </a:r>
            <a:r>
              <a:rPr lang="it-IT" sz="2400" dirty="0" err="1"/>
              <a:t>motif</a:t>
            </a:r>
            <a:r>
              <a:rPr lang="it-IT" sz="2400" dirty="0"/>
              <a:t> </a:t>
            </a:r>
            <a:r>
              <a:rPr lang="it-IT" sz="2400" dirty="0" err="1"/>
              <a:t>que</a:t>
            </a:r>
            <a:r>
              <a:rPr lang="it-IT" sz="2400" dirty="0"/>
              <a:t> ce </a:t>
            </a:r>
            <a:r>
              <a:rPr lang="it-IT" sz="2400" dirty="0" err="1"/>
              <a:t>soit</a:t>
            </a:r>
            <a:r>
              <a:rPr lang="it-IT" sz="2400" dirty="0"/>
              <a:t>, et </a:t>
            </a:r>
            <a:r>
              <a:rPr lang="it-IT" sz="2400" dirty="0" err="1"/>
              <a:t>encore</a:t>
            </a:r>
            <a:r>
              <a:rPr lang="it-IT" sz="2400" dirty="0"/>
              <a:t> </a:t>
            </a:r>
            <a:r>
              <a:rPr lang="it-IT" sz="2400" dirty="0" err="1"/>
              <a:t>moins</a:t>
            </a:r>
            <a:r>
              <a:rPr lang="it-IT" sz="2400" dirty="0"/>
              <a:t> pour sa </a:t>
            </a:r>
            <a:r>
              <a:rPr lang="it-IT" sz="2400" dirty="0" err="1"/>
              <a:t>couleur</a:t>
            </a:r>
            <a:r>
              <a:rPr lang="it-IT" sz="2400" dirty="0"/>
              <a:t> de </a:t>
            </a:r>
            <a:r>
              <a:rPr lang="it-IT" sz="2400" dirty="0" err="1"/>
              <a:t>peau</a:t>
            </a:r>
            <a:r>
              <a:rPr lang="it-IT" sz="2400" dirty="0"/>
              <a:t>. </a:t>
            </a:r>
            <a:r>
              <a:rPr lang="it-IT" sz="2400" dirty="0" err="1"/>
              <a:t>Jamais</a:t>
            </a:r>
            <a:r>
              <a:rPr lang="it-IT" sz="2400" dirty="0"/>
              <a:t> je n’ai </a:t>
            </a:r>
            <a:r>
              <a:rPr lang="it-IT" sz="2400" dirty="0" err="1"/>
              <a:t>prononcé</a:t>
            </a:r>
            <a:r>
              <a:rPr lang="it-IT" sz="2400" dirty="0"/>
              <a:t> ni </a:t>
            </a:r>
            <a:r>
              <a:rPr lang="it-IT" sz="2400" dirty="0" err="1"/>
              <a:t>conçu</a:t>
            </a:r>
            <a:r>
              <a:rPr lang="it-IT" sz="2400" dirty="0"/>
              <a:t> </a:t>
            </a:r>
            <a:r>
              <a:rPr lang="it-IT" sz="2400" dirty="0" err="1"/>
              <a:t>les</a:t>
            </a:r>
            <a:r>
              <a:rPr lang="it-IT" sz="2400" dirty="0"/>
              <a:t> </a:t>
            </a:r>
            <a:r>
              <a:rPr lang="it-IT" sz="2400" dirty="0" err="1"/>
              <a:t>mots</a:t>
            </a:r>
            <a:r>
              <a:rPr lang="it-IT" sz="2400" dirty="0"/>
              <a:t> </a:t>
            </a:r>
            <a:r>
              <a:rPr lang="it-IT" sz="2400" i="1" dirty="0"/>
              <a:t>« </a:t>
            </a:r>
            <a:r>
              <a:rPr lang="it-IT" sz="2400" i="1" dirty="0" err="1"/>
              <a:t>les</a:t>
            </a:r>
            <a:r>
              <a:rPr lang="it-IT" sz="2400" i="1" dirty="0"/>
              <a:t> </a:t>
            </a:r>
            <a:r>
              <a:rPr lang="it-IT" sz="2400" i="1" dirty="0" err="1"/>
              <a:t>Blancs</a:t>
            </a:r>
            <a:r>
              <a:rPr lang="it-IT" sz="2400" i="1" dirty="0"/>
              <a:t> </a:t>
            </a:r>
            <a:r>
              <a:rPr lang="it-IT" sz="2400" i="1" dirty="0" err="1"/>
              <a:t>doivent</a:t>
            </a:r>
            <a:r>
              <a:rPr lang="it-IT" sz="2400" i="1" dirty="0"/>
              <a:t> se </a:t>
            </a:r>
            <a:r>
              <a:rPr lang="it-IT" sz="2400" i="1" dirty="0" err="1"/>
              <a:t>taire</a:t>
            </a:r>
            <a:r>
              <a:rPr lang="it-IT" sz="2400" i="1" dirty="0"/>
              <a:t> »</a:t>
            </a:r>
            <a:r>
              <a:rPr lang="it-IT" sz="2400" dirty="0"/>
              <a:t>, </a:t>
            </a:r>
            <a:r>
              <a:rPr lang="it-IT" sz="2400" dirty="0" err="1"/>
              <a:t>phrase</a:t>
            </a:r>
            <a:r>
              <a:rPr lang="it-IT" sz="2400" dirty="0"/>
              <a:t> </a:t>
            </a:r>
            <a:r>
              <a:rPr lang="it-IT" sz="2400" dirty="0" err="1"/>
              <a:t>pourtant</a:t>
            </a:r>
            <a:r>
              <a:rPr lang="it-IT" sz="2400" dirty="0"/>
              <a:t> </a:t>
            </a:r>
            <a:r>
              <a:rPr lang="it-IT" sz="2400" dirty="0" err="1"/>
              <a:t>répétée</a:t>
            </a:r>
            <a:r>
              <a:rPr lang="it-IT" sz="2400" dirty="0"/>
              <a:t> à l’</a:t>
            </a:r>
            <a:r>
              <a:rPr lang="it-IT" sz="2400" dirty="0" err="1"/>
              <a:t>infini</a:t>
            </a:r>
            <a:r>
              <a:rPr lang="it-IT" sz="2400" dirty="0"/>
              <a:t> par </a:t>
            </a:r>
            <a:r>
              <a:rPr lang="it-IT" sz="2400" dirty="0" err="1"/>
              <a:t>des</a:t>
            </a:r>
            <a:r>
              <a:rPr lang="it-IT" sz="2400" dirty="0"/>
              <a:t> </a:t>
            </a:r>
            <a:r>
              <a:rPr lang="it-IT" sz="2400" dirty="0" err="1"/>
              <a:t>éditorialistes</a:t>
            </a:r>
            <a:r>
              <a:rPr lang="it-IT" sz="2400" dirty="0"/>
              <a:t> </a:t>
            </a:r>
            <a:r>
              <a:rPr lang="it-IT" sz="2400" dirty="0" err="1"/>
              <a:t>pressés</a:t>
            </a:r>
            <a:r>
              <a:rPr lang="it-IT" sz="2400" dirty="0"/>
              <a:t> d’en </a:t>
            </a:r>
            <a:r>
              <a:rPr lang="it-IT" sz="2400" dirty="0" err="1"/>
              <a:t>découdre</a:t>
            </a:r>
            <a:r>
              <a:rPr lang="it-IT" sz="2400" dirty="0"/>
              <a:t> et </a:t>
            </a:r>
            <a:r>
              <a:rPr lang="it-IT" sz="2400" dirty="0" err="1"/>
              <a:t>des</a:t>
            </a:r>
            <a:r>
              <a:rPr lang="it-IT" sz="2400" dirty="0"/>
              <a:t> </a:t>
            </a:r>
            <a:r>
              <a:rPr lang="it-IT" sz="2400" dirty="0" err="1"/>
              <a:t>zélotes</a:t>
            </a:r>
            <a:r>
              <a:rPr lang="it-IT" sz="2400" dirty="0"/>
              <a:t> de la pensée </a:t>
            </a:r>
            <a:r>
              <a:rPr lang="it-IT" sz="2400" dirty="0" err="1"/>
              <a:t>étroite</a:t>
            </a:r>
            <a:r>
              <a:rPr lang="it-IT" sz="2400" dirty="0"/>
              <a:t>. Une </a:t>
            </a:r>
            <a:r>
              <a:rPr lang="it-IT" sz="2400" dirty="0" err="1"/>
              <a:t>telle</a:t>
            </a:r>
            <a:r>
              <a:rPr lang="it-IT" sz="2400" dirty="0"/>
              <a:t> </a:t>
            </a:r>
            <a:r>
              <a:rPr lang="it-IT" sz="2400" dirty="0" err="1"/>
              <a:t>phrase</a:t>
            </a:r>
            <a:r>
              <a:rPr lang="it-IT" sz="2400" dirty="0"/>
              <a:t> ne m’</a:t>
            </a:r>
            <a:r>
              <a:rPr lang="it-IT" sz="2400" dirty="0" err="1"/>
              <a:t>aurait</a:t>
            </a:r>
            <a:r>
              <a:rPr lang="it-IT" sz="2400" dirty="0"/>
              <a:t> </a:t>
            </a:r>
            <a:r>
              <a:rPr lang="it-IT" sz="2400" dirty="0" err="1"/>
              <a:t>même</a:t>
            </a:r>
            <a:r>
              <a:rPr lang="it-IT" sz="2400" dirty="0"/>
              <a:t> </a:t>
            </a:r>
            <a:r>
              <a:rPr lang="it-IT" sz="2400" dirty="0" err="1"/>
              <a:t>pas</a:t>
            </a:r>
            <a:r>
              <a:rPr lang="it-IT" sz="2400" dirty="0"/>
              <a:t> </a:t>
            </a:r>
            <a:r>
              <a:rPr lang="it-IT" sz="2400" dirty="0" err="1"/>
              <a:t>effleuré</a:t>
            </a:r>
            <a:r>
              <a:rPr lang="it-IT" sz="2400" dirty="0"/>
              <a:t> l’esprit, </a:t>
            </a:r>
            <a:r>
              <a:rPr lang="it-IT" sz="2400" dirty="0" err="1"/>
              <a:t>tant</a:t>
            </a:r>
            <a:r>
              <a:rPr lang="it-IT" sz="2400" dirty="0"/>
              <a:t> elle est </a:t>
            </a:r>
            <a:r>
              <a:rPr lang="it-IT" sz="2400" dirty="0" err="1"/>
              <a:t>contraire</a:t>
            </a:r>
            <a:r>
              <a:rPr lang="it-IT" sz="2400" dirty="0"/>
              <a:t> à tout ce </a:t>
            </a:r>
            <a:r>
              <a:rPr lang="it-IT" sz="2400" dirty="0" err="1"/>
              <a:t>que</a:t>
            </a:r>
            <a:r>
              <a:rPr lang="it-IT" sz="2400" dirty="0"/>
              <a:t> je </a:t>
            </a:r>
            <a:r>
              <a:rPr lang="it-IT" sz="2400" dirty="0" err="1"/>
              <a:t>suis</a:t>
            </a:r>
            <a:r>
              <a:rPr lang="it-IT" sz="2400" dirty="0"/>
              <a:t>, à tout ce </a:t>
            </a:r>
            <a:r>
              <a:rPr lang="it-IT" sz="2400" dirty="0" err="1"/>
              <a:t>que</a:t>
            </a:r>
            <a:r>
              <a:rPr lang="it-IT" sz="2400" dirty="0"/>
              <a:t> je porte et tout ce pour </a:t>
            </a:r>
            <a:r>
              <a:rPr lang="it-IT" sz="2400" dirty="0" err="1"/>
              <a:t>quoi</a:t>
            </a:r>
            <a:r>
              <a:rPr lang="it-IT" sz="2400" dirty="0"/>
              <a:t> je me </a:t>
            </a:r>
            <a:r>
              <a:rPr lang="it-IT" sz="2400" dirty="0" err="1"/>
              <a:t>bats</a:t>
            </a:r>
            <a:r>
              <a:rPr lang="it-IT" sz="2400" dirty="0" smtClean="0"/>
              <a:t>.</a:t>
            </a:r>
            <a:endParaRPr lang="it-IT" sz="2400" dirty="0" smtClean="0"/>
          </a:p>
        </p:txBody>
      </p:sp>
    </p:spTree>
    <p:extLst>
      <p:ext uri="{BB962C8B-B14F-4D97-AF65-F5344CB8AC3E}">
        <p14:creationId xmlns:p14="http://schemas.microsoft.com/office/powerpoint/2010/main" val="35931264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Remue-méninges</a:t>
            </a:r>
            <a:br>
              <a:rPr lang="fr-CA" sz="2800" dirty="0" smtClean="0"/>
            </a:br>
            <a:r>
              <a:rPr lang="fr-CA" sz="2800" dirty="0" err="1" smtClean="0"/>
              <a:t>Federica</a:t>
            </a:r>
            <a:r>
              <a:rPr lang="fr-CA" sz="2800" dirty="0" smtClean="0"/>
              <a:t> </a:t>
            </a:r>
            <a:r>
              <a:rPr lang="fr-CA" sz="2800" dirty="0" err="1" smtClean="0"/>
              <a:t>Bennici</a:t>
            </a:r>
            <a:endParaRPr lang="fr-CA" sz="2800" dirty="0"/>
          </a:p>
        </p:txBody>
      </p:sp>
      <p:sp>
        <p:nvSpPr>
          <p:cNvPr id="3" name="Segnaposto contenuto 2"/>
          <p:cNvSpPr>
            <a:spLocks noGrp="1"/>
          </p:cNvSpPr>
          <p:nvPr>
            <p:ph idx="1"/>
          </p:nvPr>
        </p:nvSpPr>
        <p:spPr/>
        <p:txBody>
          <a:bodyPr>
            <a:normAutofit/>
          </a:bodyPr>
          <a:lstStyle/>
          <a:p>
            <a:r>
              <a:rPr lang="fr-CA" sz="2400" dirty="0" smtClean="0"/>
              <a:t>Résilience</a:t>
            </a:r>
            <a:endParaRPr lang="fr-CA" sz="2400" dirty="0"/>
          </a:p>
        </p:txBody>
      </p:sp>
    </p:spTree>
    <p:extLst>
      <p:ext uri="{BB962C8B-B14F-4D97-AF65-F5344CB8AC3E}">
        <p14:creationId xmlns:p14="http://schemas.microsoft.com/office/powerpoint/2010/main" val="22262797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23962611-DFD5-4092-AAFD-559E3DFCE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2270F1FA-0425-408F-9861-80BF5AFB27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olo 3">
            <a:extLst>
              <a:ext uri="{FF2B5EF4-FFF2-40B4-BE49-F238E27FC236}">
                <a16:creationId xmlns:a16="http://schemas.microsoft.com/office/drawing/2014/main" xmlns="" id="{6B54CF16-63FE-4BDA-8B44-549D993AA75C}"/>
              </a:ext>
            </a:extLst>
          </p:cNvPr>
          <p:cNvSpPr>
            <a:spLocks noGrp="1"/>
          </p:cNvSpPr>
          <p:nvPr>
            <p:ph type="ctrTitle"/>
          </p:nvPr>
        </p:nvSpPr>
        <p:spPr>
          <a:xfrm>
            <a:off x="2282552" y="2669061"/>
            <a:ext cx="4578896" cy="1183237"/>
          </a:xfrm>
        </p:spPr>
        <p:txBody>
          <a:bodyPr>
            <a:normAutofit/>
          </a:bodyPr>
          <a:lstStyle/>
          <a:p>
            <a:r>
              <a:rPr lang="it-IT" b="1" dirty="0">
                <a:solidFill>
                  <a:srgbClr val="FFFFFF"/>
                </a:solidFill>
                <a:latin typeface="Bell MT" panose="02020503060305020303" pitchFamily="18" charset="0"/>
              </a:rPr>
              <a:t>RÉSILIENCE</a:t>
            </a:r>
          </a:p>
        </p:txBody>
      </p:sp>
    </p:spTree>
    <p:extLst>
      <p:ext uri="{BB962C8B-B14F-4D97-AF65-F5344CB8AC3E}">
        <p14:creationId xmlns:p14="http://schemas.microsoft.com/office/powerpoint/2010/main" val="1008656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01C9CC24-B375-4226-BF2B-61FADBBA69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CD70A28E-4FD8-4474-A206-E15B5EBB303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286" y="1084748"/>
            <a:ext cx="9141714"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39647E21-5366-4638-AC97-D8CD4111EB57}"/>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1" y="0"/>
            <a:ext cx="9143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olo 1">
            <a:extLst>
              <a:ext uri="{FF2B5EF4-FFF2-40B4-BE49-F238E27FC236}">
                <a16:creationId xmlns:a16="http://schemas.microsoft.com/office/drawing/2014/main" xmlns="" id="{16BD7D55-2E11-41A2-A138-8734E2064348}"/>
              </a:ext>
            </a:extLst>
          </p:cNvPr>
          <p:cNvSpPr>
            <a:spLocks noGrp="1"/>
          </p:cNvSpPr>
          <p:nvPr>
            <p:ph type="title"/>
          </p:nvPr>
        </p:nvSpPr>
        <p:spPr>
          <a:xfrm>
            <a:off x="565444" y="2076450"/>
            <a:ext cx="8013113" cy="1345134"/>
          </a:xfrm>
        </p:spPr>
        <p:txBody>
          <a:bodyPr vert="horz" lIns="91440" tIns="45720" rIns="91440" bIns="45720" rtlCol="0" anchor="ctr">
            <a:normAutofit/>
          </a:bodyPr>
          <a:lstStyle/>
          <a:p>
            <a:pPr algn="ctr"/>
            <a:r>
              <a:rPr lang="en-US" sz="5600" b="1" kern="1200" dirty="0" err="1">
                <a:solidFill>
                  <a:srgbClr val="FFFFFF"/>
                </a:solidFill>
                <a:latin typeface="Bell MT" panose="02020503060305020303" pitchFamily="18" charset="0"/>
              </a:rPr>
              <a:t>Etymologie</a:t>
            </a:r>
            <a:endParaRPr lang="en-US" sz="5600" b="1" kern="1200" dirty="0">
              <a:solidFill>
                <a:srgbClr val="FFFFFF"/>
              </a:solidFill>
              <a:latin typeface="Bell MT" panose="02020503060305020303" pitchFamily="18" charset="0"/>
            </a:endParaRPr>
          </a:p>
        </p:txBody>
      </p:sp>
      <p:sp>
        <p:nvSpPr>
          <p:cNvPr id="3" name="Segnaposto contenuto 2">
            <a:extLst>
              <a:ext uri="{FF2B5EF4-FFF2-40B4-BE49-F238E27FC236}">
                <a16:creationId xmlns:a16="http://schemas.microsoft.com/office/drawing/2014/main" xmlns="" id="{7FEEEADF-C6D7-4B8F-B1CB-491166A876FA}"/>
              </a:ext>
            </a:extLst>
          </p:cNvPr>
          <p:cNvSpPr>
            <a:spLocks noGrp="1"/>
          </p:cNvSpPr>
          <p:nvPr>
            <p:ph idx="1"/>
          </p:nvPr>
        </p:nvSpPr>
        <p:spPr>
          <a:xfrm>
            <a:off x="878682" y="4473361"/>
            <a:ext cx="7101908" cy="865639"/>
          </a:xfrm>
        </p:spPr>
        <p:txBody>
          <a:bodyPr vert="horz" lIns="91440" tIns="45720" rIns="91440" bIns="45720" rtlCol="0" anchor="ctr">
            <a:normAutofit fontScale="92500" lnSpcReduction="20000"/>
          </a:bodyPr>
          <a:lstStyle/>
          <a:p>
            <a:pPr marL="0" indent="0" algn="ctr">
              <a:buNone/>
            </a:pPr>
            <a:r>
              <a:rPr lang="en-US" kern="1200" dirty="0">
                <a:solidFill>
                  <a:srgbClr val="000000"/>
                </a:solidFill>
                <a:latin typeface="Bell MT" panose="02020503060305020303" pitchFamily="18" charset="0"/>
              </a:rPr>
              <a:t>de </a:t>
            </a:r>
            <a:r>
              <a:rPr lang="en-US" kern="1200" dirty="0" err="1">
                <a:solidFill>
                  <a:srgbClr val="000000"/>
                </a:solidFill>
                <a:latin typeface="Bell MT" panose="02020503060305020303" pitchFamily="18" charset="0"/>
              </a:rPr>
              <a:t>l'anglais</a:t>
            </a:r>
            <a:r>
              <a:rPr lang="en-US" kern="1200" dirty="0">
                <a:solidFill>
                  <a:srgbClr val="000000"/>
                </a:solidFill>
                <a:latin typeface="Bell MT" panose="02020503060305020303" pitchFamily="18" charset="0"/>
              </a:rPr>
              <a:t> resilience, </a:t>
            </a:r>
            <a:r>
              <a:rPr lang="en-US" kern="1200" dirty="0" err="1">
                <a:solidFill>
                  <a:srgbClr val="000000"/>
                </a:solidFill>
                <a:latin typeface="Bell MT" panose="02020503060305020303" pitchFamily="18" charset="0"/>
              </a:rPr>
              <a:t>issu</a:t>
            </a:r>
            <a:r>
              <a:rPr lang="en-US" kern="1200" dirty="0">
                <a:solidFill>
                  <a:srgbClr val="000000"/>
                </a:solidFill>
                <a:latin typeface="Bell MT" panose="02020503060305020303" pitchFamily="18" charset="0"/>
              </a:rPr>
              <a:t> du </a:t>
            </a:r>
            <a:r>
              <a:rPr lang="en-US" kern="1200" dirty="0" err="1">
                <a:solidFill>
                  <a:srgbClr val="000000"/>
                </a:solidFill>
                <a:latin typeface="Bell MT" panose="02020503060305020303" pitchFamily="18" charset="0"/>
              </a:rPr>
              <a:t>latin</a:t>
            </a:r>
            <a:r>
              <a:rPr lang="en-US" kern="1200" dirty="0">
                <a:solidFill>
                  <a:srgbClr val="000000"/>
                </a:solidFill>
                <a:latin typeface="Bell MT" panose="02020503060305020303" pitchFamily="18" charset="0"/>
              </a:rPr>
              <a:t> </a:t>
            </a:r>
            <a:r>
              <a:rPr lang="en-US" b="1" kern="1200" dirty="0" err="1">
                <a:solidFill>
                  <a:srgbClr val="000000"/>
                </a:solidFill>
                <a:latin typeface="Bell MT" panose="02020503060305020303" pitchFamily="18" charset="0"/>
              </a:rPr>
              <a:t>resilire</a:t>
            </a:r>
            <a:r>
              <a:rPr lang="en-US" kern="1200" dirty="0">
                <a:solidFill>
                  <a:srgbClr val="000000"/>
                </a:solidFill>
                <a:latin typeface="Bell MT" panose="02020503060305020303" pitchFamily="18" charset="0"/>
              </a:rPr>
              <a:t>, </a:t>
            </a:r>
            <a:r>
              <a:rPr lang="en-US" kern="1200" dirty="0" err="1">
                <a:solidFill>
                  <a:srgbClr val="000000"/>
                </a:solidFill>
                <a:latin typeface="Bell MT" panose="02020503060305020303" pitchFamily="18" charset="0"/>
              </a:rPr>
              <a:t>rebondir</a:t>
            </a:r>
            <a:r>
              <a:rPr lang="en-US" kern="1200" dirty="0">
                <a:solidFill>
                  <a:srgbClr val="000000"/>
                </a:solidFill>
                <a:latin typeface="Bell MT" panose="02020503060305020303" pitchFamily="18" charset="0"/>
              </a:rPr>
              <a:t>, </a:t>
            </a:r>
            <a:r>
              <a:rPr lang="en-US" kern="1200" dirty="0" err="1">
                <a:solidFill>
                  <a:srgbClr val="000000"/>
                </a:solidFill>
                <a:latin typeface="Bell MT" panose="02020503060305020303" pitchFamily="18" charset="0"/>
              </a:rPr>
              <a:t>rejaillir</a:t>
            </a:r>
            <a:r>
              <a:rPr lang="en-US" dirty="0">
                <a:solidFill>
                  <a:srgbClr val="000000"/>
                </a:solidFill>
                <a:latin typeface="Bell MT" panose="02020503060305020303" pitchFamily="18" charset="0"/>
              </a:rPr>
              <a:t> (</a:t>
            </a:r>
            <a:r>
              <a:rPr lang="en-US" i="1" dirty="0">
                <a:solidFill>
                  <a:srgbClr val="000000"/>
                </a:solidFill>
                <a:latin typeface="Bell MT" panose="02020503060305020303" pitchFamily="18" charset="0"/>
              </a:rPr>
              <a:t>La </a:t>
            </a:r>
            <a:r>
              <a:rPr lang="en-US" i="1" dirty="0" err="1">
                <a:solidFill>
                  <a:srgbClr val="000000"/>
                </a:solidFill>
                <a:latin typeface="Bell MT" panose="02020503060305020303" pitchFamily="18" charset="0"/>
              </a:rPr>
              <a:t>Toupie</a:t>
            </a:r>
            <a:r>
              <a:rPr lang="en-US" dirty="0">
                <a:solidFill>
                  <a:srgbClr val="000000"/>
                </a:solidFill>
                <a:latin typeface="Bell MT" panose="02020503060305020303" pitchFamily="18" charset="0"/>
              </a:rPr>
              <a:t>)</a:t>
            </a:r>
            <a:endParaRPr lang="en-US" kern="1200" dirty="0">
              <a:solidFill>
                <a:srgbClr val="000000"/>
              </a:solidFill>
              <a:latin typeface="Bell MT" panose="02020503060305020303" pitchFamily="18" charset="0"/>
            </a:endParaRPr>
          </a:p>
        </p:txBody>
      </p:sp>
    </p:spTree>
    <p:extLst>
      <p:ext uri="{BB962C8B-B14F-4D97-AF65-F5344CB8AC3E}">
        <p14:creationId xmlns:p14="http://schemas.microsoft.com/office/powerpoint/2010/main" val="17606330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01C9CC24-B375-4226-BF2B-61FADBBA69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CD70A28E-4FD8-4474-A206-E15B5EBB303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286" y="1084748"/>
            <a:ext cx="9141714"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39647E21-5366-4638-AC97-D8CD4111EB57}"/>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1" y="0"/>
            <a:ext cx="9143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olo 1">
            <a:extLst>
              <a:ext uri="{FF2B5EF4-FFF2-40B4-BE49-F238E27FC236}">
                <a16:creationId xmlns:a16="http://schemas.microsoft.com/office/drawing/2014/main" xmlns="" id="{16BD7D55-2E11-41A2-A138-8734E2064348}"/>
              </a:ext>
            </a:extLst>
          </p:cNvPr>
          <p:cNvSpPr>
            <a:spLocks noGrp="1"/>
          </p:cNvSpPr>
          <p:nvPr>
            <p:ph type="title"/>
          </p:nvPr>
        </p:nvSpPr>
        <p:spPr>
          <a:xfrm>
            <a:off x="565443" y="1994314"/>
            <a:ext cx="8013113" cy="1345134"/>
          </a:xfrm>
        </p:spPr>
        <p:txBody>
          <a:bodyPr vert="horz" lIns="91440" tIns="45720" rIns="91440" bIns="45720" rtlCol="0" anchor="ctr">
            <a:normAutofit fontScale="90000"/>
          </a:bodyPr>
          <a:lstStyle/>
          <a:p>
            <a:pPr algn="ctr"/>
            <a:r>
              <a:rPr lang="en-US" b="1" kern="1200" dirty="0">
                <a:solidFill>
                  <a:srgbClr val="FFFFFF"/>
                </a:solidFill>
                <a:latin typeface="Bell MT" panose="02020503060305020303" pitchFamily="18" charset="0"/>
              </a:rPr>
              <a:t>Quelle </a:t>
            </a:r>
            <a:r>
              <a:rPr lang="en-US" b="1" kern="1200" dirty="0" err="1">
                <a:solidFill>
                  <a:srgbClr val="FFFFFF"/>
                </a:solidFill>
                <a:latin typeface="Bell MT" panose="02020503060305020303" pitchFamily="18" charset="0"/>
              </a:rPr>
              <a:t>est</a:t>
            </a:r>
            <a:r>
              <a:rPr lang="en-US" b="1" kern="1200" dirty="0">
                <a:solidFill>
                  <a:srgbClr val="FFFFFF"/>
                </a:solidFill>
                <a:latin typeface="Bell MT" panose="02020503060305020303" pitchFamily="18" charset="0"/>
              </a:rPr>
              <a:t> </a:t>
            </a:r>
            <a:r>
              <a:rPr lang="en-US" b="1" kern="1200" dirty="0" err="1">
                <a:solidFill>
                  <a:srgbClr val="FFFFFF"/>
                </a:solidFill>
                <a:latin typeface="Bell MT" panose="02020503060305020303" pitchFamily="18" charset="0"/>
              </a:rPr>
              <a:t>votre</a:t>
            </a:r>
            <a:r>
              <a:rPr lang="en-US" b="1" kern="1200" dirty="0">
                <a:solidFill>
                  <a:srgbClr val="FFFFFF"/>
                </a:solidFill>
                <a:latin typeface="Bell MT" panose="02020503060305020303" pitchFamily="18" charset="0"/>
              </a:rPr>
              <a:t> </a:t>
            </a:r>
            <a:r>
              <a:rPr lang="en-US" b="1" kern="1200" dirty="0" err="1">
                <a:solidFill>
                  <a:srgbClr val="FFFFFF"/>
                </a:solidFill>
                <a:latin typeface="Bell MT" panose="02020503060305020303" pitchFamily="18" charset="0"/>
              </a:rPr>
              <a:t>définition</a:t>
            </a:r>
            <a:r>
              <a:rPr lang="en-US" b="1" kern="1200" dirty="0">
                <a:solidFill>
                  <a:srgbClr val="FFFFFF"/>
                </a:solidFill>
                <a:latin typeface="Bell MT" panose="02020503060305020303" pitchFamily="18" charset="0"/>
              </a:rPr>
              <a:t> de </a:t>
            </a:r>
            <a:r>
              <a:rPr lang="en-US" b="1" kern="1200" dirty="0" err="1">
                <a:solidFill>
                  <a:srgbClr val="FFFFFF"/>
                </a:solidFill>
                <a:latin typeface="Bell MT" panose="02020503060305020303" pitchFamily="18" charset="0"/>
              </a:rPr>
              <a:t>résilience</a:t>
            </a:r>
            <a:r>
              <a:rPr lang="en-US" b="1" kern="1200" dirty="0">
                <a:solidFill>
                  <a:srgbClr val="FFFFFF"/>
                </a:solidFill>
                <a:latin typeface="Bell MT" panose="02020503060305020303" pitchFamily="18" charset="0"/>
              </a:rPr>
              <a:t>?</a:t>
            </a:r>
          </a:p>
        </p:txBody>
      </p:sp>
      <p:sp>
        <p:nvSpPr>
          <p:cNvPr id="3" name="Segnaposto contenuto 2">
            <a:extLst>
              <a:ext uri="{FF2B5EF4-FFF2-40B4-BE49-F238E27FC236}">
                <a16:creationId xmlns:a16="http://schemas.microsoft.com/office/drawing/2014/main" xmlns="" id="{7FEEEADF-C6D7-4B8F-B1CB-491166A876FA}"/>
              </a:ext>
            </a:extLst>
          </p:cNvPr>
          <p:cNvSpPr>
            <a:spLocks noGrp="1"/>
          </p:cNvSpPr>
          <p:nvPr>
            <p:ph idx="1"/>
          </p:nvPr>
        </p:nvSpPr>
        <p:spPr>
          <a:xfrm>
            <a:off x="878682" y="3163330"/>
            <a:ext cx="7101908" cy="3571102"/>
          </a:xfrm>
        </p:spPr>
        <p:txBody>
          <a:bodyPr vert="horz" lIns="91440" tIns="45720" rIns="91440" bIns="45720" rtlCol="0" anchor="ctr">
            <a:normAutofit/>
          </a:bodyPr>
          <a:lstStyle/>
          <a:p>
            <a:pPr marL="0" indent="0" algn="ctr">
              <a:buNone/>
            </a:pPr>
            <a:endParaRPr lang="en-US" kern="1200" dirty="0">
              <a:solidFill>
                <a:srgbClr val="000000"/>
              </a:solidFill>
              <a:latin typeface="Bell MT" panose="02020503060305020303" pitchFamily="18" charset="0"/>
            </a:endParaRPr>
          </a:p>
        </p:txBody>
      </p:sp>
    </p:spTree>
    <p:extLst>
      <p:ext uri="{BB962C8B-B14F-4D97-AF65-F5344CB8AC3E}">
        <p14:creationId xmlns:p14="http://schemas.microsoft.com/office/powerpoint/2010/main" val="30690707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01C9CC24-B375-4226-BF2B-61FADBBA69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CD70A28E-4FD8-4474-A206-E15B5EBB303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286" y="1084748"/>
            <a:ext cx="9141714"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39647E21-5366-4638-AC97-D8CD4111EB57}"/>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1" y="0"/>
            <a:ext cx="9143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olo 1">
            <a:extLst>
              <a:ext uri="{FF2B5EF4-FFF2-40B4-BE49-F238E27FC236}">
                <a16:creationId xmlns:a16="http://schemas.microsoft.com/office/drawing/2014/main" xmlns="" id="{16BD7D55-2E11-41A2-A138-8734E2064348}"/>
              </a:ext>
            </a:extLst>
          </p:cNvPr>
          <p:cNvSpPr>
            <a:spLocks noGrp="1"/>
          </p:cNvSpPr>
          <p:nvPr>
            <p:ph type="title"/>
          </p:nvPr>
        </p:nvSpPr>
        <p:spPr>
          <a:xfrm>
            <a:off x="565444" y="2076450"/>
            <a:ext cx="8013113" cy="1345134"/>
          </a:xfrm>
        </p:spPr>
        <p:txBody>
          <a:bodyPr vert="horz" lIns="91440" tIns="45720" rIns="91440" bIns="45720" rtlCol="0" anchor="ctr">
            <a:normAutofit/>
          </a:bodyPr>
          <a:lstStyle/>
          <a:p>
            <a:pPr algn="ctr"/>
            <a:r>
              <a:rPr lang="en-US" sz="5600" b="1" dirty="0" err="1">
                <a:solidFill>
                  <a:srgbClr val="FFFFFF"/>
                </a:solidFill>
                <a:latin typeface="Bell MT" panose="02020503060305020303" pitchFamily="18" charset="0"/>
              </a:rPr>
              <a:t>Définition</a:t>
            </a:r>
            <a:endParaRPr lang="en-US" sz="5600" b="1" kern="1200" dirty="0">
              <a:solidFill>
                <a:srgbClr val="FFFFFF"/>
              </a:solidFill>
              <a:latin typeface="Bell MT" panose="02020503060305020303" pitchFamily="18" charset="0"/>
            </a:endParaRPr>
          </a:p>
        </p:txBody>
      </p:sp>
      <p:sp>
        <p:nvSpPr>
          <p:cNvPr id="3" name="Segnaposto contenuto 2">
            <a:extLst>
              <a:ext uri="{FF2B5EF4-FFF2-40B4-BE49-F238E27FC236}">
                <a16:creationId xmlns:a16="http://schemas.microsoft.com/office/drawing/2014/main" xmlns="" id="{7FEEEADF-C6D7-4B8F-B1CB-491166A876FA}"/>
              </a:ext>
            </a:extLst>
          </p:cNvPr>
          <p:cNvSpPr>
            <a:spLocks noGrp="1"/>
          </p:cNvSpPr>
          <p:nvPr>
            <p:ph idx="1"/>
          </p:nvPr>
        </p:nvSpPr>
        <p:spPr>
          <a:xfrm>
            <a:off x="878682" y="4378955"/>
            <a:ext cx="7101908" cy="2021847"/>
          </a:xfrm>
        </p:spPr>
        <p:txBody>
          <a:bodyPr vert="horz" lIns="91440" tIns="45720" rIns="91440" bIns="45720" rtlCol="0" anchor="ctr">
            <a:normAutofit fontScale="77500" lnSpcReduction="20000"/>
          </a:bodyPr>
          <a:lstStyle/>
          <a:p>
            <a:pPr marL="0" indent="0" algn="ctr">
              <a:buNone/>
            </a:pPr>
            <a:r>
              <a:rPr lang="fr-FR" dirty="0">
                <a:solidFill>
                  <a:srgbClr val="000000"/>
                </a:solidFill>
                <a:latin typeface="Bell MT" panose="02020503060305020303" pitchFamily="18" charset="0"/>
              </a:rPr>
              <a:t>En psychologie, la résilience est la capacité d'un individu à résister psychiquement aux épreuves de la vie, à ne pas se décourager, à ne pas se laisser abattre, à "</a:t>
            </a:r>
            <a:r>
              <a:rPr lang="fr-FR" b="1" dirty="0">
                <a:solidFill>
                  <a:srgbClr val="000000"/>
                </a:solidFill>
                <a:latin typeface="Bell MT" panose="02020503060305020303" pitchFamily="18" charset="0"/>
              </a:rPr>
              <a:t>rebondir</a:t>
            </a:r>
            <a:r>
              <a:rPr lang="fr-FR" dirty="0">
                <a:solidFill>
                  <a:srgbClr val="000000"/>
                </a:solidFill>
                <a:latin typeface="Bell MT" panose="02020503060305020303" pitchFamily="18" charset="0"/>
              </a:rPr>
              <a:t>". Celui-ci prend acte du traumatisme qu'il a subi pour ne plus vivre dans la dépression et pour se </a:t>
            </a:r>
            <a:r>
              <a:rPr lang="fr-FR" b="1" dirty="0">
                <a:solidFill>
                  <a:srgbClr val="000000"/>
                </a:solidFill>
                <a:latin typeface="Bell MT" panose="02020503060305020303" pitchFamily="18" charset="0"/>
              </a:rPr>
              <a:t>reconstruire </a:t>
            </a:r>
            <a:r>
              <a:rPr lang="fr-FR" dirty="0">
                <a:solidFill>
                  <a:srgbClr val="000000"/>
                </a:solidFill>
                <a:latin typeface="Bell MT" panose="02020503060305020303" pitchFamily="18" charset="0"/>
              </a:rPr>
              <a:t>(</a:t>
            </a:r>
            <a:r>
              <a:rPr lang="fr-FR" i="1" dirty="0">
                <a:solidFill>
                  <a:srgbClr val="000000"/>
                </a:solidFill>
                <a:latin typeface="Bell MT" panose="02020503060305020303" pitchFamily="18" charset="0"/>
              </a:rPr>
              <a:t>La Toupie</a:t>
            </a:r>
            <a:r>
              <a:rPr lang="fr-FR" dirty="0">
                <a:solidFill>
                  <a:srgbClr val="000000"/>
                </a:solidFill>
                <a:latin typeface="Bell MT" panose="02020503060305020303" pitchFamily="18" charset="0"/>
              </a:rPr>
              <a:t>)</a:t>
            </a:r>
            <a:endParaRPr lang="en-US" kern="1200" dirty="0">
              <a:solidFill>
                <a:srgbClr val="000000"/>
              </a:solidFill>
              <a:latin typeface="Bell MT" panose="02020503060305020303" pitchFamily="18" charset="0"/>
            </a:endParaRPr>
          </a:p>
        </p:txBody>
      </p:sp>
    </p:spTree>
    <p:extLst>
      <p:ext uri="{BB962C8B-B14F-4D97-AF65-F5344CB8AC3E}">
        <p14:creationId xmlns:p14="http://schemas.microsoft.com/office/powerpoint/2010/main" val="41679440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01C9CC24-B375-4226-BF2B-61FADBBA69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CD70A28E-4FD8-4474-A206-E15B5EBB303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286" y="1084748"/>
            <a:ext cx="9141714"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39647E21-5366-4638-AC97-D8CD4111EB57}"/>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1" y="0"/>
            <a:ext cx="9143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olo 1">
            <a:extLst>
              <a:ext uri="{FF2B5EF4-FFF2-40B4-BE49-F238E27FC236}">
                <a16:creationId xmlns:a16="http://schemas.microsoft.com/office/drawing/2014/main" xmlns="" id="{16BD7D55-2E11-41A2-A138-8734E2064348}"/>
              </a:ext>
            </a:extLst>
          </p:cNvPr>
          <p:cNvSpPr>
            <a:spLocks noGrp="1"/>
          </p:cNvSpPr>
          <p:nvPr>
            <p:ph type="title"/>
          </p:nvPr>
        </p:nvSpPr>
        <p:spPr>
          <a:xfrm>
            <a:off x="565443" y="1986493"/>
            <a:ext cx="8013113" cy="1490715"/>
          </a:xfrm>
        </p:spPr>
        <p:txBody>
          <a:bodyPr vert="horz" lIns="91440" tIns="45720" rIns="91440" bIns="45720" rtlCol="0" anchor="ctr">
            <a:normAutofit fontScale="90000"/>
          </a:bodyPr>
          <a:lstStyle/>
          <a:p>
            <a:pPr algn="ctr"/>
            <a:r>
              <a:rPr lang="fr-FR" sz="5600" b="1" dirty="0">
                <a:solidFill>
                  <a:srgbClr val="FFFFFF"/>
                </a:solidFill>
                <a:latin typeface="Bell MT" panose="02020503060305020303" pitchFamily="18" charset="0"/>
              </a:rPr>
              <a:t>Est-ce que nous serons capables de rebondir et de reconstruire nos vies ?</a:t>
            </a:r>
            <a:endParaRPr lang="en-US" sz="5600" b="1" kern="1200" dirty="0">
              <a:solidFill>
                <a:srgbClr val="FFFFFF"/>
              </a:solidFill>
              <a:latin typeface="Bell MT" panose="02020503060305020303" pitchFamily="18" charset="0"/>
            </a:endParaRPr>
          </a:p>
        </p:txBody>
      </p:sp>
    </p:spTree>
    <p:extLst>
      <p:ext uri="{BB962C8B-B14F-4D97-AF65-F5344CB8AC3E}">
        <p14:creationId xmlns:p14="http://schemas.microsoft.com/office/powerpoint/2010/main" val="2359148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1</a:t>
            </a:r>
            <a:r>
              <a:rPr lang="fr-CA" sz="2800" dirty="0" smtClean="0"/>
              <a:t>. </a:t>
            </a:r>
            <a:r>
              <a:rPr lang="fr-CA" sz="2800" dirty="0"/>
              <a:t>Observations hebdomadaires</a:t>
            </a:r>
            <a:br>
              <a:rPr lang="fr-CA" sz="2800" dirty="0"/>
            </a:br>
            <a:r>
              <a:rPr lang="fr-CA" sz="2800" dirty="0"/>
              <a:t>Une autre polémique sur la traduction</a:t>
            </a:r>
          </a:p>
        </p:txBody>
      </p:sp>
      <p:sp>
        <p:nvSpPr>
          <p:cNvPr id="3" name="Segnaposto contenuto 2"/>
          <p:cNvSpPr>
            <a:spLocks noGrp="1"/>
          </p:cNvSpPr>
          <p:nvPr>
            <p:ph idx="1"/>
          </p:nvPr>
        </p:nvSpPr>
        <p:spPr/>
        <p:txBody>
          <a:bodyPr>
            <a:normAutofit/>
          </a:bodyPr>
          <a:lstStyle/>
          <a:p>
            <a:pPr algn="just"/>
            <a:r>
              <a:rPr lang="fr-CA" sz="2400" dirty="0"/>
              <a:t>«De tous les pécheurs qui figurent dans L'Enfer, il est décrit de la façon la plus atroce et dénigrante, justifie la traductrice au micro de Radio 1. Le but de l'éditeur était de rendre L'Enfer accessible à un public le plus large possible, et notamment le public jeune, et on savait que si on laissait ce passage tel quel on aurait blessé inutilement une grande partie des lecteurs.» Le passage a été conservé, mais </a:t>
            </a:r>
            <a:r>
              <a:rPr lang="fr-CA" sz="2400" b="1" dirty="0"/>
              <a:t>le nom de Mahomet </a:t>
            </a:r>
            <a:r>
              <a:rPr lang="fr-CA" sz="2400" dirty="0"/>
              <a:t>en a été supprimé. La traductrice ajoute que ce retrait a été décidé </a:t>
            </a:r>
            <a:r>
              <a:rPr lang="fr-CA" sz="2400" b="1" dirty="0"/>
              <a:t>de concert </a:t>
            </a:r>
            <a:r>
              <a:rPr lang="fr-CA" sz="2400" dirty="0"/>
              <a:t>avec l'éditeur, dans un contexte crispé par </a:t>
            </a:r>
            <a:r>
              <a:rPr lang="fr-CA" sz="2400" b="1" dirty="0"/>
              <a:t>l'assassinat de Samuel </a:t>
            </a:r>
            <a:r>
              <a:rPr lang="fr-CA" sz="2400" b="1" dirty="0" err="1"/>
              <a:t>Paty</a:t>
            </a:r>
            <a:r>
              <a:rPr lang="fr-CA" sz="2400" b="1" dirty="0" smtClean="0"/>
              <a:t>.</a:t>
            </a:r>
          </a:p>
          <a:p>
            <a:pPr algn="just"/>
            <a:r>
              <a:rPr lang="it-IT" sz="2400" i="1" dirty="0"/>
              <a:t>Le Figaro </a:t>
            </a:r>
            <a:r>
              <a:rPr lang="it-IT" sz="2400" dirty="0"/>
              <a:t>25/03/2021</a:t>
            </a:r>
            <a:endParaRPr lang="fr-CA" sz="2400" dirty="0"/>
          </a:p>
          <a:p>
            <a:pPr algn="just"/>
            <a:endParaRPr lang="fr-CA" sz="2400" dirty="0"/>
          </a:p>
        </p:txBody>
      </p:sp>
    </p:spTree>
    <p:extLst>
      <p:ext uri="{BB962C8B-B14F-4D97-AF65-F5344CB8AC3E}">
        <p14:creationId xmlns:p14="http://schemas.microsoft.com/office/powerpoint/2010/main" val="9250515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6348158-6636-4B13-98E3-16D8463A5C72}"/>
              </a:ext>
            </a:extLst>
          </p:cNvPr>
          <p:cNvSpPr>
            <a:spLocks noGrp="1"/>
          </p:cNvSpPr>
          <p:nvPr>
            <p:ph type="title"/>
          </p:nvPr>
        </p:nvSpPr>
        <p:spPr/>
        <p:txBody>
          <a:bodyPr/>
          <a:lstStyle/>
          <a:p>
            <a:r>
              <a:rPr lang="it-IT" b="1" dirty="0" err="1">
                <a:latin typeface="Bell MT" panose="02020503060305020303" pitchFamily="18" charset="0"/>
              </a:rPr>
              <a:t>Définitions</a:t>
            </a:r>
            <a:r>
              <a:rPr lang="it-IT" b="1" dirty="0">
                <a:latin typeface="Bell MT" panose="02020503060305020303" pitchFamily="18" charset="0"/>
              </a:rPr>
              <a:t> et </a:t>
            </a:r>
            <a:r>
              <a:rPr lang="it-IT" b="1" dirty="0" err="1">
                <a:latin typeface="Bell MT" panose="02020503060305020303" pitchFamily="18" charset="0"/>
              </a:rPr>
              <a:t>commentaires</a:t>
            </a:r>
            <a:r>
              <a:rPr lang="it-IT" b="1" dirty="0">
                <a:latin typeface="Bell MT" panose="02020503060305020303" pitchFamily="18" charset="0"/>
              </a:rPr>
              <a:t> </a:t>
            </a:r>
          </a:p>
        </p:txBody>
      </p:sp>
      <p:sp>
        <p:nvSpPr>
          <p:cNvPr id="3" name="Segnaposto contenuto 2">
            <a:extLst>
              <a:ext uri="{FF2B5EF4-FFF2-40B4-BE49-F238E27FC236}">
                <a16:creationId xmlns:a16="http://schemas.microsoft.com/office/drawing/2014/main" xmlns="" id="{80DBCF35-BE86-4E9B-AEA7-4A367A12D8C3}"/>
              </a:ext>
            </a:extLst>
          </p:cNvPr>
          <p:cNvSpPr>
            <a:spLocks noGrp="1"/>
          </p:cNvSpPr>
          <p:nvPr>
            <p:ph idx="1"/>
          </p:nvPr>
        </p:nvSpPr>
        <p:spPr/>
        <p:txBody>
          <a:bodyPr>
            <a:normAutofit fontScale="77500" lnSpcReduction="20000"/>
          </a:bodyPr>
          <a:lstStyle/>
          <a:p>
            <a:r>
              <a:rPr lang="it-IT" dirty="0">
                <a:latin typeface="Bell MT" panose="02020503060305020303" pitchFamily="18" charset="0"/>
              </a:rPr>
              <a:t>Chiara: </a:t>
            </a:r>
            <a:r>
              <a:rPr lang="it-IT" dirty="0" err="1">
                <a:latin typeface="Bell MT" panose="02020503060305020303" pitchFamily="18" charset="0"/>
              </a:rPr>
              <a:t>résistance</a:t>
            </a:r>
            <a:r>
              <a:rPr lang="it-IT" dirty="0">
                <a:latin typeface="Bell MT" panose="02020503060305020303" pitchFamily="18" charset="0"/>
              </a:rPr>
              <a:t>. On a </a:t>
            </a:r>
            <a:r>
              <a:rPr lang="it-IT" dirty="0" err="1">
                <a:latin typeface="Bell MT" panose="02020503060305020303" pitchFamily="18" charset="0"/>
              </a:rPr>
              <a:t>déjà</a:t>
            </a:r>
            <a:r>
              <a:rPr lang="it-IT" dirty="0">
                <a:latin typeface="Bell MT" panose="02020503060305020303" pitchFamily="18" charset="0"/>
              </a:rPr>
              <a:t> </a:t>
            </a:r>
            <a:r>
              <a:rPr lang="it-IT" dirty="0" err="1">
                <a:latin typeface="Bell MT" panose="02020503060305020303" pitchFamily="18" charset="0"/>
              </a:rPr>
              <a:t>résisté</a:t>
            </a:r>
            <a:r>
              <a:rPr lang="it-IT" dirty="0">
                <a:latin typeface="Bell MT" panose="02020503060305020303" pitchFamily="18" charset="0"/>
              </a:rPr>
              <a:t> </a:t>
            </a:r>
            <a:r>
              <a:rPr lang="it-IT" dirty="0" err="1">
                <a:latin typeface="Bell MT" panose="02020503060305020303" pitchFamily="18" charset="0"/>
              </a:rPr>
              <a:t>longtemps</a:t>
            </a:r>
            <a:r>
              <a:rPr lang="it-IT" dirty="0">
                <a:latin typeface="Bell MT" panose="02020503060305020303" pitchFamily="18" charset="0"/>
              </a:rPr>
              <a:t>, on a </a:t>
            </a:r>
            <a:r>
              <a:rPr lang="it-IT" dirty="0" err="1">
                <a:latin typeface="Bell MT" panose="02020503060305020303" pitchFamily="18" charset="0"/>
              </a:rPr>
              <a:t>dû</a:t>
            </a:r>
            <a:r>
              <a:rPr lang="it-IT" dirty="0">
                <a:latin typeface="Bell MT" panose="02020503060305020303" pitchFamily="18" charset="0"/>
              </a:rPr>
              <a:t> </a:t>
            </a:r>
            <a:r>
              <a:rPr lang="it-IT" dirty="0" err="1">
                <a:latin typeface="Bell MT" panose="02020503060305020303" pitchFamily="18" charset="0"/>
              </a:rPr>
              <a:t>renoncer</a:t>
            </a:r>
            <a:r>
              <a:rPr lang="it-IT" dirty="0">
                <a:latin typeface="Bell MT" panose="02020503060305020303" pitchFamily="18" charset="0"/>
              </a:rPr>
              <a:t> à </a:t>
            </a:r>
            <a:r>
              <a:rPr lang="it-IT" dirty="0" err="1">
                <a:latin typeface="Bell MT" panose="02020503060305020303" pitchFamily="18" charset="0"/>
              </a:rPr>
              <a:t>beaucoup</a:t>
            </a:r>
            <a:r>
              <a:rPr lang="it-IT" dirty="0">
                <a:latin typeface="Bell MT" panose="02020503060305020303" pitchFamily="18" charset="0"/>
              </a:rPr>
              <a:t> de </a:t>
            </a:r>
            <a:r>
              <a:rPr lang="it-IT" dirty="0" err="1">
                <a:latin typeface="Bell MT" panose="02020503060305020303" pitchFamily="18" charset="0"/>
              </a:rPr>
              <a:t>choses</a:t>
            </a:r>
            <a:r>
              <a:rPr lang="it-IT" dirty="0">
                <a:latin typeface="Bell MT" panose="02020503060305020303" pitchFamily="18" charset="0"/>
              </a:rPr>
              <a:t>, à l’</a:t>
            </a:r>
            <a:r>
              <a:rPr lang="it-IT" dirty="0" err="1">
                <a:latin typeface="Bell MT" panose="02020503060305020303" pitchFamily="18" charset="0"/>
              </a:rPr>
              <a:t>instruction</a:t>
            </a:r>
            <a:r>
              <a:rPr lang="it-IT" dirty="0">
                <a:latin typeface="Bell MT" panose="02020503060305020303" pitchFamily="18" charset="0"/>
              </a:rPr>
              <a:t>, </a:t>
            </a:r>
            <a:r>
              <a:rPr lang="it-IT" dirty="0" err="1">
                <a:latin typeface="Bell MT" panose="02020503060305020303" pitchFamily="18" charset="0"/>
              </a:rPr>
              <a:t>aux</a:t>
            </a:r>
            <a:r>
              <a:rPr lang="it-IT" dirty="0">
                <a:latin typeface="Bell MT" panose="02020503060305020303" pitchFamily="18" charset="0"/>
              </a:rPr>
              <a:t> relations </a:t>
            </a:r>
            <a:r>
              <a:rPr lang="it-IT" dirty="0" err="1">
                <a:latin typeface="Bell MT" panose="02020503060305020303" pitchFamily="18" charset="0"/>
              </a:rPr>
              <a:t>sociales</a:t>
            </a:r>
            <a:r>
              <a:rPr lang="it-IT" dirty="0">
                <a:latin typeface="Bell MT" panose="02020503060305020303" pitchFamily="18" charset="0"/>
              </a:rPr>
              <a:t>, nous </a:t>
            </a:r>
            <a:r>
              <a:rPr lang="it-IT" dirty="0" err="1">
                <a:latin typeface="Bell MT" panose="02020503060305020303" pitchFamily="18" charset="0"/>
              </a:rPr>
              <a:t>sommes</a:t>
            </a:r>
            <a:r>
              <a:rPr lang="it-IT" dirty="0">
                <a:latin typeface="Bell MT" panose="02020503060305020303" pitchFamily="18" charset="0"/>
              </a:rPr>
              <a:t> </a:t>
            </a:r>
            <a:r>
              <a:rPr lang="it-IT" dirty="0" err="1">
                <a:latin typeface="Bell MT" panose="02020503060305020303" pitchFamily="18" charset="0"/>
              </a:rPr>
              <a:t>tous</a:t>
            </a:r>
            <a:r>
              <a:rPr lang="it-IT" dirty="0">
                <a:latin typeface="Bell MT" panose="02020503060305020303" pitchFamily="18" charset="0"/>
              </a:rPr>
              <a:t> un </a:t>
            </a:r>
            <a:r>
              <a:rPr lang="it-IT" dirty="0" err="1">
                <a:latin typeface="Bell MT" panose="02020503060305020303" pitchFamily="18" charset="0"/>
              </a:rPr>
              <a:t>peu</a:t>
            </a:r>
            <a:r>
              <a:rPr lang="it-IT" dirty="0">
                <a:latin typeface="Bell MT" panose="02020503060305020303" pitchFamily="18" charset="0"/>
              </a:rPr>
              <a:t> </a:t>
            </a:r>
            <a:r>
              <a:rPr lang="it-IT" dirty="0" err="1">
                <a:latin typeface="Bell MT" panose="02020503060305020303" pitchFamily="18" charset="0"/>
              </a:rPr>
              <a:t>fatigués</a:t>
            </a:r>
            <a:r>
              <a:rPr lang="it-IT" dirty="0">
                <a:latin typeface="Bell MT" panose="02020503060305020303" pitchFamily="18" charset="0"/>
              </a:rPr>
              <a:t>, mais nous </a:t>
            </a:r>
            <a:r>
              <a:rPr lang="it-IT" dirty="0" err="1">
                <a:latin typeface="Bell MT" panose="02020503060305020303" pitchFamily="18" charset="0"/>
              </a:rPr>
              <a:t>reviendrons</a:t>
            </a:r>
            <a:r>
              <a:rPr lang="it-IT" dirty="0">
                <a:latin typeface="Bell MT" panose="02020503060305020303" pitchFamily="18" charset="0"/>
              </a:rPr>
              <a:t> à </a:t>
            </a:r>
            <a:r>
              <a:rPr lang="it-IT" dirty="0" err="1">
                <a:latin typeface="Bell MT" panose="02020503060305020303" pitchFamily="18" charset="0"/>
              </a:rPr>
              <a:t>vivre</a:t>
            </a:r>
            <a:r>
              <a:rPr lang="it-IT" dirty="0">
                <a:latin typeface="Bell MT" panose="02020503060305020303" pitchFamily="18" charset="0"/>
              </a:rPr>
              <a:t> la vie </a:t>
            </a:r>
            <a:r>
              <a:rPr lang="it-IT" dirty="0" err="1">
                <a:latin typeface="Bell MT" panose="02020503060305020303" pitchFamily="18" charset="0"/>
              </a:rPr>
              <a:t>comme</a:t>
            </a:r>
            <a:r>
              <a:rPr lang="it-IT" dirty="0">
                <a:latin typeface="Bell MT" panose="02020503060305020303" pitchFamily="18" charset="0"/>
              </a:rPr>
              <a:t> </a:t>
            </a:r>
            <a:r>
              <a:rPr lang="it-IT" dirty="0" err="1">
                <a:latin typeface="Bell MT" panose="02020503060305020303" pitchFamily="18" charset="0"/>
              </a:rPr>
              <a:t>avant</a:t>
            </a:r>
            <a:r>
              <a:rPr lang="it-IT" dirty="0">
                <a:latin typeface="Bell MT" panose="02020503060305020303" pitchFamily="18" charset="0"/>
              </a:rPr>
              <a:t> la </a:t>
            </a:r>
            <a:r>
              <a:rPr lang="it-IT" dirty="0" err="1">
                <a:latin typeface="Bell MT" panose="02020503060305020303" pitchFamily="18" charset="0"/>
              </a:rPr>
              <a:t>Covid</a:t>
            </a:r>
            <a:r>
              <a:rPr lang="it-IT" dirty="0">
                <a:latin typeface="Bell MT" panose="02020503060305020303" pitchFamily="18" charset="0"/>
              </a:rPr>
              <a:t>.</a:t>
            </a:r>
          </a:p>
          <a:p>
            <a:r>
              <a:rPr lang="it-IT" dirty="0">
                <a:latin typeface="Bell MT" panose="02020503060305020303" pitchFamily="18" charset="0"/>
              </a:rPr>
              <a:t>Eleonora: ne </a:t>
            </a:r>
            <a:r>
              <a:rPr lang="it-IT" dirty="0" err="1">
                <a:latin typeface="Bell MT" panose="02020503060305020303" pitchFamily="18" charset="0"/>
              </a:rPr>
              <a:t>pas</a:t>
            </a:r>
            <a:r>
              <a:rPr lang="it-IT" dirty="0">
                <a:latin typeface="Bell MT" panose="02020503060305020303" pitchFamily="18" charset="0"/>
              </a:rPr>
              <a:t> se </a:t>
            </a:r>
            <a:r>
              <a:rPr lang="it-IT" dirty="0" err="1">
                <a:latin typeface="Bell MT" panose="02020503060305020303" pitchFamily="18" charset="0"/>
              </a:rPr>
              <a:t>soumettre</a:t>
            </a:r>
            <a:r>
              <a:rPr lang="it-IT" dirty="0">
                <a:latin typeface="Bell MT" panose="02020503060305020303" pitchFamily="18" charset="0"/>
              </a:rPr>
              <a:t> à </a:t>
            </a:r>
            <a:r>
              <a:rPr lang="it-IT" dirty="0" err="1">
                <a:latin typeface="Bell MT" panose="02020503060305020303" pitchFamily="18" charset="0"/>
              </a:rPr>
              <a:t>quelque</a:t>
            </a:r>
            <a:r>
              <a:rPr lang="it-IT" dirty="0">
                <a:latin typeface="Bell MT" panose="02020503060305020303" pitchFamily="18" charset="0"/>
              </a:rPr>
              <a:t> </a:t>
            </a:r>
            <a:r>
              <a:rPr lang="it-IT" dirty="0" err="1">
                <a:latin typeface="Bell MT" panose="02020503060305020303" pitchFamily="18" charset="0"/>
              </a:rPr>
              <a:t>chose</a:t>
            </a:r>
            <a:r>
              <a:rPr lang="it-IT" dirty="0">
                <a:latin typeface="Bell MT" panose="02020503060305020303" pitchFamily="18" charset="0"/>
              </a:rPr>
              <a:t>. La vie est un </a:t>
            </a:r>
            <a:r>
              <a:rPr lang="it-IT" dirty="0" err="1">
                <a:latin typeface="Bell MT" panose="02020503060305020303" pitchFamily="18" charset="0"/>
              </a:rPr>
              <a:t>peu</a:t>
            </a:r>
            <a:r>
              <a:rPr lang="it-IT" dirty="0">
                <a:latin typeface="Bell MT" panose="02020503060305020303" pitchFamily="18" charset="0"/>
              </a:rPr>
              <a:t> </a:t>
            </a:r>
            <a:r>
              <a:rPr lang="it-IT" dirty="0" err="1">
                <a:latin typeface="Bell MT" panose="02020503060305020303" pitchFamily="18" charset="0"/>
              </a:rPr>
              <a:t>comme</a:t>
            </a:r>
            <a:r>
              <a:rPr lang="it-IT" dirty="0">
                <a:latin typeface="Bell MT" panose="02020503060305020303" pitchFamily="18" charset="0"/>
              </a:rPr>
              <a:t> </a:t>
            </a:r>
            <a:r>
              <a:rPr lang="it-IT" dirty="0" err="1">
                <a:latin typeface="Bell MT" panose="02020503060305020303" pitchFamily="18" charset="0"/>
              </a:rPr>
              <a:t>les</a:t>
            </a:r>
            <a:r>
              <a:rPr lang="it-IT" dirty="0">
                <a:latin typeface="Bell MT" panose="02020503060305020303" pitchFamily="18" charset="0"/>
              </a:rPr>
              <a:t> </a:t>
            </a:r>
            <a:r>
              <a:rPr lang="it-IT" dirty="0" err="1">
                <a:latin typeface="Bell MT" panose="02020503060305020303" pitchFamily="18" charset="0"/>
              </a:rPr>
              <a:t>montagnes</a:t>
            </a:r>
            <a:r>
              <a:rPr lang="it-IT" dirty="0">
                <a:latin typeface="Bell MT" panose="02020503060305020303" pitchFamily="18" charset="0"/>
              </a:rPr>
              <a:t> </a:t>
            </a:r>
            <a:r>
              <a:rPr lang="it-IT" dirty="0" err="1">
                <a:latin typeface="Bell MT" panose="02020503060305020303" pitchFamily="18" charset="0"/>
              </a:rPr>
              <a:t>russes</a:t>
            </a:r>
            <a:r>
              <a:rPr lang="it-IT" dirty="0">
                <a:latin typeface="Bell MT" panose="02020503060305020303" pitchFamily="18" charset="0"/>
              </a:rPr>
              <a:t>. Nous </a:t>
            </a:r>
            <a:r>
              <a:rPr lang="it-IT" dirty="0" err="1">
                <a:latin typeface="Bell MT" panose="02020503060305020303" pitchFamily="18" charset="0"/>
              </a:rPr>
              <a:t>allons</a:t>
            </a:r>
            <a:r>
              <a:rPr lang="it-IT" dirty="0">
                <a:latin typeface="Bell MT" panose="02020503060305020303" pitchFamily="18" charset="0"/>
              </a:rPr>
              <a:t> </a:t>
            </a:r>
            <a:r>
              <a:rPr lang="it-IT" dirty="0" err="1">
                <a:latin typeface="Bell MT" panose="02020503060305020303" pitchFamily="18" charset="0"/>
              </a:rPr>
              <a:t>gérer</a:t>
            </a:r>
            <a:r>
              <a:rPr lang="it-IT" dirty="0">
                <a:latin typeface="Bell MT" panose="02020503060305020303" pitchFamily="18" charset="0"/>
              </a:rPr>
              <a:t> </a:t>
            </a:r>
            <a:r>
              <a:rPr lang="it-IT" dirty="0" err="1">
                <a:latin typeface="Bell MT" panose="02020503060305020303" pitchFamily="18" charset="0"/>
              </a:rPr>
              <a:t>les</a:t>
            </a:r>
            <a:r>
              <a:rPr lang="it-IT" dirty="0">
                <a:latin typeface="Bell MT" panose="02020503060305020303" pitchFamily="18" charset="0"/>
              </a:rPr>
              <a:t> </a:t>
            </a:r>
            <a:r>
              <a:rPr lang="it-IT" dirty="0" err="1">
                <a:latin typeface="Bell MT" panose="02020503060305020303" pitchFamily="18" charset="0"/>
              </a:rPr>
              <a:t>conséquences</a:t>
            </a:r>
            <a:r>
              <a:rPr lang="it-IT" dirty="0">
                <a:latin typeface="Bell MT" panose="02020503060305020303" pitchFamily="18" charset="0"/>
              </a:rPr>
              <a:t> de </a:t>
            </a:r>
            <a:r>
              <a:rPr lang="it-IT" dirty="0" err="1">
                <a:latin typeface="Bell MT" panose="02020503060305020303" pitchFamily="18" charset="0"/>
              </a:rPr>
              <a:t>cette</a:t>
            </a:r>
            <a:r>
              <a:rPr lang="it-IT" dirty="0">
                <a:latin typeface="Bell MT" panose="02020503060305020303" pitchFamily="18" charset="0"/>
              </a:rPr>
              <a:t> situation. </a:t>
            </a:r>
            <a:r>
              <a:rPr lang="it-IT" dirty="0" err="1">
                <a:latin typeface="Bell MT" panose="02020503060305020303" pitchFamily="18" charset="0"/>
              </a:rPr>
              <a:t>Les</a:t>
            </a:r>
            <a:r>
              <a:rPr lang="it-IT" dirty="0">
                <a:latin typeface="Bell MT" panose="02020503060305020303" pitchFamily="18" charset="0"/>
              </a:rPr>
              <a:t> relations </a:t>
            </a:r>
            <a:r>
              <a:rPr lang="it-IT" dirty="0" err="1">
                <a:latin typeface="Bell MT" panose="02020503060305020303" pitchFamily="18" charset="0"/>
              </a:rPr>
              <a:t>sont</a:t>
            </a:r>
            <a:r>
              <a:rPr lang="it-IT" dirty="0">
                <a:latin typeface="Bell MT" panose="02020503060305020303" pitchFamily="18" charset="0"/>
              </a:rPr>
              <a:t> </a:t>
            </a:r>
            <a:r>
              <a:rPr lang="it-IT" dirty="0" err="1">
                <a:latin typeface="Bell MT" panose="02020503060305020303" pitchFamily="18" charset="0"/>
              </a:rPr>
              <a:t>très</a:t>
            </a:r>
            <a:r>
              <a:rPr lang="it-IT" dirty="0">
                <a:latin typeface="Bell MT" panose="02020503060305020303" pitchFamily="18" charset="0"/>
              </a:rPr>
              <a:t> </a:t>
            </a:r>
            <a:r>
              <a:rPr lang="it-IT" dirty="0" err="1">
                <a:latin typeface="Bell MT" panose="02020503060305020303" pitchFamily="18" charset="0"/>
              </a:rPr>
              <a:t>importantes</a:t>
            </a:r>
            <a:r>
              <a:rPr lang="it-IT" dirty="0">
                <a:latin typeface="Bell MT" panose="02020503060305020303" pitchFamily="18" charset="0"/>
              </a:rPr>
              <a:t>, nous </a:t>
            </a:r>
            <a:r>
              <a:rPr lang="it-IT" dirty="0" err="1">
                <a:latin typeface="Bell MT" panose="02020503060305020303" pitchFamily="18" charset="0"/>
              </a:rPr>
              <a:t>serons</a:t>
            </a:r>
            <a:r>
              <a:rPr lang="it-IT" dirty="0">
                <a:latin typeface="Bell MT" panose="02020503060305020303" pitchFamily="18" charset="0"/>
              </a:rPr>
              <a:t> </a:t>
            </a:r>
            <a:r>
              <a:rPr lang="it-IT" dirty="0" err="1">
                <a:latin typeface="Bell MT" panose="02020503060305020303" pitchFamily="18" charset="0"/>
              </a:rPr>
              <a:t>capables</a:t>
            </a:r>
            <a:r>
              <a:rPr lang="it-IT" dirty="0">
                <a:latin typeface="Bell MT" panose="02020503060305020303" pitchFamily="18" charset="0"/>
              </a:rPr>
              <a:t> de </a:t>
            </a:r>
            <a:r>
              <a:rPr lang="it-IT" dirty="0" err="1">
                <a:latin typeface="Bell MT" panose="02020503060305020303" pitchFamily="18" charset="0"/>
              </a:rPr>
              <a:t>revenir</a:t>
            </a:r>
            <a:r>
              <a:rPr lang="it-IT" dirty="0">
                <a:latin typeface="Bell MT" panose="02020503060305020303" pitchFamily="18" charset="0"/>
              </a:rPr>
              <a:t> à nos </a:t>
            </a:r>
            <a:r>
              <a:rPr lang="it-IT" dirty="0" err="1">
                <a:latin typeface="Bell MT" panose="02020503060305020303" pitchFamily="18" charset="0"/>
              </a:rPr>
              <a:t>vieilles</a:t>
            </a:r>
            <a:r>
              <a:rPr lang="it-IT" dirty="0">
                <a:latin typeface="Bell MT" panose="02020503060305020303" pitchFamily="18" charset="0"/>
              </a:rPr>
              <a:t> </a:t>
            </a:r>
            <a:r>
              <a:rPr lang="it-IT" dirty="0" err="1">
                <a:latin typeface="Bell MT" panose="02020503060305020303" pitchFamily="18" charset="0"/>
              </a:rPr>
              <a:t>habitudes</a:t>
            </a:r>
            <a:r>
              <a:rPr lang="it-IT" dirty="0">
                <a:latin typeface="Bell MT" panose="02020503060305020303" pitchFamily="18" charset="0"/>
              </a:rPr>
              <a:t>, mais pour </a:t>
            </a:r>
            <a:r>
              <a:rPr lang="it-IT" dirty="0" err="1">
                <a:latin typeface="Bell MT" panose="02020503060305020303" pitchFamily="18" charset="0"/>
              </a:rPr>
              <a:t>les</a:t>
            </a:r>
            <a:r>
              <a:rPr lang="it-IT" dirty="0">
                <a:latin typeface="Bell MT" panose="02020503060305020303" pitchFamily="18" charset="0"/>
              </a:rPr>
              <a:t> plus petits va </a:t>
            </a:r>
            <a:r>
              <a:rPr lang="it-IT" dirty="0" err="1">
                <a:latin typeface="Bell MT" panose="02020503060305020303" pitchFamily="18" charset="0"/>
              </a:rPr>
              <a:t>être</a:t>
            </a:r>
            <a:r>
              <a:rPr lang="it-IT" dirty="0">
                <a:latin typeface="Bell MT" panose="02020503060305020303" pitchFamily="18" charset="0"/>
              </a:rPr>
              <a:t> </a:t>
            </a:r>
            <a:r>
              <a:rPr lang="it-IT" dirty="0" err="1">
                <a:latin typeface="Bell MT" panose="02020503060305020303" pitchFamily="18" charset="0"/>
              </a:rPr>
              <a:t>normal</a:t>
            </a:r>
            <a:r>
              <a:rPr lang="it-IT" dirty="0">
                <a:latin typeface="Bell MT" panose="02020503060305020303" pitchFamily="18" charset="0"/>
              </a:rPr>
              <a:t> </a:t>
            </a:r>
            <a:r>
              <a:rPr lang="it-IT" dirty="0" err="1">
                <a:latin typeface="Bell MT" panose="02020503060305020303" pitchFamily="18" charset="0"/>
              </a:rPr>
              <a:t>l’inverse</a:t>
            </a:r>
            <a:r>
              <a:rPr lang="it-IT" dirty="0">
                <a:latin typeface="Bell MT" panose="02020503060305020303" pitchFamily="18" charset="0"/>
              </a:rPr>
              <a:t>. </a:t>
            </a:r>
          </a:p>
          <a:p>
            <a:r>
              <a:rPr lang="it-IT" dirty="0">
                <a:latin typeface="Bell MT" panose="02020503060305020303" pitchFamily="18" charset="0"/>
              </a:rPr>
              <a:t>Maria: </a:t>
            </a:r>
            <a:r>
              <a:rPr lang="it-IT" dirty="0" err="1">
                <a:latin typeface="Bell MT" panose="02020503060305020303" pitchFamily="18" charset="0"/>
              </a:rPr>
              <a:t>faire</a:t>
            </a:r>
            <a:r>
              <a:rPr lang="it-IT" dirty="0">
                <a:latin typeface="Bell MT" panose="02020503060305020303" pitchFamily="18" charset="0"/>
              </a:rPr>
              <a:t> face </a:t>
            </a:r>
            <a:r>
              <a:rPr lang="it-IT" dirty="0" err="1">
                <a:latin typeface="Bell MT" panose="02020503060305020303" pitchFamily="18" charset="0"/>
              </a:rPr>
              <a:t>aux</a:t>
            </a:r>
            <a:r>
              <a:rPr lang="it-IT" dirty="0">
                <a:latin typeface="Bell MT" panose="02020503060305020303" pitchFamily="18" charset="0"/>
              </a:rPr>
              <a:t> </a:t>
            </a:r>
            <a:r>
              <a:rPr lang="it-IT" dirty="0" err="1">
                <a:latin typeface="Bell MT" panose="02020503060305020303" pitchFamily="18" charset="0"/>
              </a:rPr>
              <a:t>difficultés</a:t>
            </a:r>
            <a:r>
              <a:rPr lang="it-IT" dirty="0">
                <a:latin typeface="Bell MT" panose="02020503060305020303" pitchFamily="18" charset="0"/>
              </a:rPr>
              <a:t> </a:t>
            </a:r>
            <a:r>
              <a:rPr lang="it-IT" dirty="0" err="1">
                <a:latin typeface="Bell MT" panose="02020503060305020303" pitchFamily="18" charset="0"/>
              </a:rPr>
              <a:t>dans</a:t>
            </a:r>
            <a:r>
              <a:rPr lang="it-IT" dirty="0">
                <a:latin typeface="Bell MT" panose="02020503060305020303" pitchFamily="18" charset="0"/>
              </a:rPr>
              <a:t> une </a:t>
            </a:r>
            <a:r>
              <a:rPr lang="it-IT" dirty="0" err="1">
                <a:latin typeface="Bell MT" panose="02020503060305020303" pitchFamily="18" charset="0"/>
              </a:rPr>
              <a:t>manière</a:t>
            </a:r>
            <a:r>
              <a:rPr lang="it-IT" dirty="0">
                <a:latin typeface="Bell MT" panose="02020503060305020303" pitchFamily="18" charset="0"/>
              </a:rPr>
              <a:t> positive.</a:t>
            </a:r>
          </a:p>
          <a:p>
            <a:endParaRPr lang="it-IT" dirty="0">
              <a:latin typeface="Bell MT" panose="02020503060305020303" pitchFamily="18" charset="0"/>
            </a:endParaRPr>
          </a:p>
        </p:txBody>
      </p:sp>
    </p:spTree>
    <p:extLst>
      <p:ext uri="{BB962C8B-B14F-4D97-AF65-F5344CB8AC3E}">
        <p14:creationId xmlns:p14="http://schemas.microsoft.com/office/powerpoint/2010/main" val="41498523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8D344725-B70E-4B7E-A038-32E269CCB587}"/>
              </a:ext>
            </a:extLst>
          </p:cNvPr>
          <p:cNvSpPr>
            <a:spLocks noGrp="1"/>
          </p:cNvSpPr>
          <p:nvPr>
            <p:ph idx="1"/>
          </p:nvPr>
        </p:nvSpPr>
        <p:spPr>
          <a:xfrm>
            <a:off x="628650" y="502419"/>
            <a:ext cx="7886700" cy="5674545"/>
          </a:xfrm>
        </p:spPr>
        <p:txBody>
          <a:bodyPr>
            <a:normAutofit fontScale="70000" lnSpcReduction="20000"/>
          </a:bodyPr>
          <a:lstStyle/>
          <a:p>
            <a:r>
              <a:rPr lang="it-IT" dirty="0">
                <a:latin typeface="Bell MT" panose="02020503060305020303" pitchFamily="18" charset="0"/>
              </a:rPr>
              <a:t>Elias: </a:t>
            </a:r>
            <a:r>
              <a:rPr lang="it-IT" dirty="0" err="1">
                <a:latin typeface="Bell MT" panose="02020503060305020303" pitchFamily="18" charset="0"/>
              </a:rPr>
              <a:t>résistance</a:t>
            </a:r>
            <a:r>
              <a:rPr lang="it-IT" dirty="0">
                <a:latin typeface="Bell MT" panose="02020503060305020303" pitchFamily="18" charset="0"/>
              </a:rPr>
              <a:t>, mais </a:t>
            </a:r>
            <a:r>
              <a:rPr lang="it-IT" dirty="0" err="1">
                <a:latin typeface="Bell MT" panose="02020503060305020303" pitchFamily="18" charset="0"/>
              </a:rPr>
              <a:t>aussi</a:t>
            </a:r>
            <a:r>
              <a:rPr lang="it-IT" dirty="0">
                <a:latin typeface="Bell MT" panose="02020503060305020303" pitchFamily="18" charset="0"/>
              </a:rPr>
              <a:t> </a:t>
            </a:r>
            <a:r>
              <a:rPr lang="it-IT" dirty="0" err="1">
                <a:latin typeface="Bell MT" panose="02020503060305020303" pitchFamily="18" charset="0"/>
              </a:rPr>
              <a:t>défense</a:t>
            </a:r>
            <a:r>
              <a:rPr lang="it-IT" dirty="0">
                <a:latin typeface="Bell MT" panose="02020503060305020303" pitchFamily="18" charset="0"/>
              </a:rPr>
              <a:t>, </a:t>
            </a:r>
            <a:r>
              <a:rPr lang="it-IT" dirty="0" err="1">
                <a:latin typeface="Bell MT" panose="02020503060305020303" pitchFamily="18" charset="0"/>
              </a:rPr>
              <a:t>combattre</a:t>
            </a:r>
            <a:r>
              <a:rPr lang="it-IT" dirty="0">
                <a:latin typeface="Bell MT" panose="02020503060305020303" pitchFamily="18" charset="0"/>
              </a:rPr>
              <a:t> pour </a:t>
            </a:r>
            <a:r>
              <a:rPr lang="it-IT" dirty="0" err="1">
                <a:latin typeface="Bell MT" panose="02020503060305020303" pitchFamily="18" charset="0"/>
              </a:rPr>
              <a:t>quelque</a:t>
            </a:r>
            <a:r>
              <a:rPr lang="it-IT" dirty="0">
                <a:latin typeface="Bell MT" panose="02020503060305020303" pitchFamily="18" charset="0"/>
              </a:rPr>
              <a:t> </a:t>
            </a:r>
            <a:r>
              <a:rPr lang="it-IT" dirty="0" err="1">
                <a:latin typeface="Bell MT" panose="02020503060305020303" pitchFamily="18" charset="0"/>
              </a:rPr>
              <a:t>chose</a:t>
            </a:r>
            <a:r>
              <a:rPr lang="it-IT" dirty="0">
                <a:latin typeface="Bell MT" panose="02020503060305020303" pitchFamily="18" charset="0"/>
              </a:rPr>
              <a:t>. </a:t>
            </a:r>
            <a:r>
              <a:rPr lang="it-IT" dirty="0" err="1">
                <a:latin typeface="Bell MT" panose="02020503060305020303" pitchFamily="18" charset="0"/>
              </a:rPr>
              <a:t>Les</a:t>
            </a:r>
            <a:r>
              <a:rPr lang="it-IT" dirty="0">
                <a:latin typeface="Bell MT" panose="02020503060305020303" pitchFamily="18" charset="0"/>
              </a:rPr>
              <a:t> </a:t>
            </a:r>
            <a:r>
              <a:rPr lang="it-IT" dirty="0" err="1">
                <a:latin typeface="Bell MT" panose="02020503060305020303" pitchFamily="18" charset="0"/>
              </a:rPr>
              <a:t>générations</a:t>
            </a:r>
            <a:r>
              <a:rPr lang="it-IT" dirty="0">
                <a:latin typeface="Bell MT" panose="02020503060305020303" pitchFamily="18" charset="0"/>
              </a:rPr>
              <a:t> à venir </a:t>
            </a:r>
            <a:r>
              <a:rPr lang="it-IT" dirty="0" err="1">
                <a:latin typeface="Bell MT" panose="02020503060305020303" pitchFamily="18" charset="0"/>
              </a:rPr>
              <a:t>auront</a:t>
            </a:r>
            <a:r>
              <a:rPr lang="it-IT" dirty="0">
                <a:latin typeface="Bell MT" panose="02020503060305020303" pitchFamily="18" charset="0"/>
              </a:rPr>
              <a:t> </a:t>
            </a:r>
            <a:r>
              <a:rPr lang="it-IT" dirty="0" err="1">
                <a:latin typeface="Bell MT" panose="02020503060305020303" pitchFamily="18" charset="0"/>
              </a:rPr>
              <a:t>des</a:t>
            </a:r>
            <a:r>
              <a:rPr lang="it-IT" dirty="0">
                <a:latin typeface="Bell MT" panose="02020503060305020303" pitchFamily="18" charset="0"/>
              </a:rPr>
              <a:t> </a:t>
            </a:r>
            <a:r>
              <a:rPr lang="it-IT" dirty="0" err="1">
                <a:latin typeface="Bell MT" panose="02020503060305020303" pitchFamily="18" charset="0"/>
              </a:rPr>
              <a:t>problèmes</a:t>
            </a:r>
            <a:r>
              <a:rPr lang="it-IT" dirty="0">
                <a:latin typeface="Bell MT" panose="02020503060305020303" pitchFamily="18" charset="0"/>
              </a:rPr>
              <a:t>, parce </a:t>
            </a:r>
            <a:r>
              <a:rPr lang="it-IT" dirty="0" err="1">
                <a:latin typeface="Bell MT" panose="02020503060305020303" pitchFamily="18" charset="0"/>
              </a:rPr>
              <a:t>qu’aujourd’hui</a:t>
            </a:r>
            <a:r>
              <a:rPr lang="it-IT" dirty="0">
                <a:latin typeface="Bell MT" panose="02020503060305020303" pitchFamily="18" charset="0"/>
              </a:rPr>
              <a:t> </a:t>
            </a:r>
            <a:r>
              <a:rPr lang="it-IT" dirty="0" err="1">
                <a:latin typeface="Bell MT" panose="02020503060305020303" pitchFamily="18" charset="0"/>
              </a:rPr>
              <a:t>les</a:t>
            </a:r>
            <a:r>
              <a:rPr lang="it-IT" dirty="0">
                <a:latin typeface="Bell MT" panose="02020503060305020303" pitchFamily="18" charset="0"/>
              </a:rPr>
              <a:t> enfants et </a:t>
            </a:r>
            <a:r>
              <a:rPr lang="it-IT" dirty="0" err="1">
                <a:latin typeface="Bell MT" panose="02020503060305020303" pitchFamily="18" charset="0"/>
              </a:rPr>
              <a:t>les</a:t>
            </a:r>
            <a:r>
              <a:rPr lang="it-IT" dirty="0">
                <a:latin typeface="Bell MT" panose="02020503060305020303" pitchFamily="18" charset="0"/>
              </a:rPr>
              <a:t> </a:t>
            </a:r>
            <a:r>
              <a:rPr lang="it-IT" dirty="0" err="1">
                <a:latin typeface="Bell MT" panose="02020503060305020303" pitchFamily="18" charset="0"/>
              </a:rPr>
              <a:t>jeunes</a:t>
            </a:r>
            <a:r>
              <a:rPr lang="it-IT" dirty="0">
                <a:latin typeface="Bell MT" panose="02020503060305020303" pitchFamily="18" charset="0"/>
              </a:rPr>
              <a:t> </a:t>
            </a:r>
            <a:r>
              <a:rPr lang="it-IT" dirty="0" err="1">
                <a:latin typeface="Bell MT" panose="02020503060305020303" pitchFamily="18" charset="0"/>
              </a:rPr>
              <a:t>sont</a:t>
            </a:r>
            <a:r>
              <a:rPr lang="it-IT" dirty="0">
                <a:latin typeface="Bell MT" panose="02020503060305020303" pitchFamily="18" charset="0"/>
              </a:rPr>
              <a:t> </a:t>
            </a:r>
            <a:r>
              <a:rPr lang="it-IT" dirty="0" err="1">
                <a:latin typeface="Bell MT" panose="02020503060305020303" pitchFamily="18" charset="0"/>
              </a:rPr>
              <a:t>habitués</a:t>
            </a:r>
            <a:r>
              <a:rPr lang="it-IT" dirty="0">
                <a:latin typeface="Bell MT" panose="02020503060305020303" pitchFamily="18" charset="0"/>
              </a:rPr>
              <a:t> à </a:t>
            </a:r>
            <a:r>
              <a:rPr lang="it-IT" dirty="0" err="1">
                <a:latin typeface="Bell MT" panose="02020503060305020303" pitchFamily="18" charset="0"/>
              </a:rPr>
              <a:t>parler</a:t>
            </a:r>
            <a:r>
              <a:rPr lang="it-IT" dirty="0">
                <a:latin typeface="Bell MT" panose="02020503060305020303" pitchFamily="18" charset="0"/>
              </a:rPr>
              <a:t> </a:t>
            </a:r>
            <a:r>
              <a:rPr lang="it-IT" dirty="0" err="1">
                <a:latin typeface="Bell MT" panose="02020503060305020303" pitchFamily="18" charset="0"/>
              </a:rPr>
              <a:t>avec</a:t>
            </a:r>
            <a:r>
              <a:rPr lang="it-IT" dirty="0">
                <a:latin typeface="Bell MT" panose="02020503060305020303" pitchFamily="18" charset="0"/>
              </a:rPr>
              <a:t> un </a:t>
            </a:r>
            <a:r>
              <a:rPr lang="it-IT" dirty="0" err="1">
                <a:latin typeface="Bell MT" panose="02020503060305020303" pitchFamily="18" charset="0"/>
              </a:rPr>
              <a:t>écrain</a:t>
            </a:r>
            <a:r>
              <a:rPr lang="it-IT" dirty="0">
                <a:latin typeface="Bell MT" panose="02020503060305020303" pitchFamily="18" charset="0"/>
              </a:rPr>
              <a:t>. Un </a:t>
            </a:r>
            <a:r>
              <a:rPr lang="it-IT" dirty="0" err="1">
                <a:latin typeface="Bell MT" panose="02020503060305020303" pitchFamily="18" charset="0"/>
              </a:rPr>
              <a:t>probléme</a:t>
            </a:r>
            <a:r>
              <a:rPr lang="it-IT" dirty="0">
                <a:latin typeface="Bell MT" panose="02020503060305020303" pitchFamily="18" charset="0"/>
              </a:rPr>
              <a:t> social de grande </a:t>
            </a:r>
            <a:r>
              <a:rPr lang="it-IT" dirty="0" err="1">
                <a:latin typeface="Bell MT" panose="02020503060305020303" pitchFamily="18" charset="0"/>
              </a:rPr>
              <a:t>importance</a:t>
            </a:r>
            <a:r>
              <a:rPr lang="it-IT" dirty="0">
                <a:latin typeface="Bell MT" panose="02020503060305020303" pitchFamily="18" charset="0"/>
              </a:rPr>
              <a:t>, il ne </a:t>
            </a:r>
            <a:r>
              <a:rPr lang="it-IT" dirty="0" err="1">
                <a:latin typeface="Bell MT" panose="02020503060305020303" pitchFamily="18" charset="0"/>
              </a:rPr>
              <a:t>faudrait</a:t>
            </a:r>
            <a:r>
              <a:rPr lang="it-IT" dirty="0">
                <a:latin typeface="Bell MT" panose="02020503060305020303" pitchFamily="18" charset="0"/>
              </a:rPr>
              <a:t> </a:t>
            </a:r>
            <a:r>
              <a:rPr lang="it-IT" dirty="0" err="1">
                <a:latin typeface="Bell MT" panose="02020503060305020303" pitchFamily="18" charset="0"/>
              </a:rPr>
              <a:t>pas</a:t>
            </a:r>
            <a:r>
              <a:rPr lang="it-IT" dirty="0">
                <a:latin typeface="Bell MT" panose="02020503060305020303" pitchFamily="18" charset="0"/>
              </a:rPr>
              <a:t> </a:t>
            </a:r>
            <a:r>
              <a:rPr lang="it-IT" dirty="0" err="1">
                <a:latin typeface="Bell MT" panose="02020503060305020303" pitchFamily="18" charset="0"/>
              </a:rPr>
              <a:t>fermer</a:t>
            </a:r>
            <a:r>
              <a:rPr lang="it-IT" dirty="0">
                <a:latin typeface="Bell MT" panose="02020503060305020303" pitchFamily="18" charset="0"/>
              </a:rPr>
              <a:t> </a:t>
            </a:r>
            <a:r>
              <a:rPr lang="it-IT" dirty="0" err="1">
                <a:latin typeface="Bell MT" panose="02020503060305020303" pitchFamily="18" charset="0"/>
              </a:rPr>
              <a:t>les</a:t>
            </a:r>
            <a:r>
              <a:rPr lang="it-IT" dirty="0">
                <a:latin typeface="Bell MT" panose="02020503060305020303" pitchFamily="18" charset="0"/>
              </a:rPr>
              <a:t> écoles. </a:t>
            </a:r>
          </a:p>
          <a:p>
            <a:r>
              <a:rPr lang="it-IT" dirty="0">
                <a:latin typeface="Bell MT" panose="02020503060305020303" pitchFamily="18" charset="0"/>
              </a:rPr>
              <a:t>Anita: </a:t>
            </a:r>
            <a:r>
              <a:rPr lang="it-IT" dirty="0" err="1">
                <a:latin typeface="Bell MT" panose="02020503060305020303" pitchFamily="18" charset="0"/>
              </a:rPr>
              <a:t>dans</a:t>
            </a:r>
            <a:r>
              <a:rPr lang="it-IT" dirty="0">
                <a:latin typeface="Bell MT" panose="02020503060305020303" pitchFamily="18" charset="0"/>
              </a:rPr>
              <a:t> le </a:t>
            </a:r>
            <a:r>
              <a:rPr lang="it-IT" dirty="0" err="1">
                <a:latin typeface="Bell MT" panose="02020503060305020303" pitchFamily="18" charset="0"/>
              </a:rPr>
              <a:t>mot</a:t>
            </a:r>
            <a:r>
              <a:rPr lang="it-IT" dirty="0">
                <a:latin typeface="Bell MT" panose="02020503060305020303" pitchFamily="18" charset="0"/>
              </a:rPr>
              <a:t> «</a:t>
            </a:r>
            <a:r>
              <a:rPr lang="it-IT" dirty="0" err="1">
                <a:latin typeface="Bell MT" panose="02020503060305020303" pitchFamily="18" charset="0"/>
              </a:rPr>
              <a:t>rebondir</a:t>
            </a:r>
            <a:r>
              <a:rPr lang="it-IT" dirty="0">
                <a:latin typeface="Bell MT" panose="02020503060305020303" pitchFamily="18" charset="0"/>
              </a:rPr>
              <a:t>» elle </a:t>
            </a:r>
            <a:r>
              <a:rPr lang="it-IT" dirty="0" err="1">
                <a:latin typeface="Bell MT" panose="02020503060305020303" pitchFamily="18" charset="0"/>
              </a:rPr>
              <a:t>voit</a:t>
            </a:r>
            <a:r>
              <a:rPr lang="it-IT" dirty="0">
                <a:latin typeface="Bell MT" panose="02020503060305020303" pitchFamily="18" charset="0"/>
              </a:rPr>
              <a:t> la </a:t>
            </a:r>
            <a:r>
              <a:rPr lang="it-IT" dirty="0" err="1">
                <a:latin typeface="Bell MT" panose="02020503060305020303" pitchFamily="18" charset="0"/>
              </a:rPr>
              <a:t>possibilité</a:t>
            </a:r>
            <a:r>
              <a:rPr lang="it-IT" dirty="0">
                <a:latin typeface="Bell MT" panose="02020503060305020303" pitchFamily="18" charset="0"/>
              </a:rPr>
              <a:t> de </a:t>
            </a:r>
            <a:r>
              <a:rPr lang="it-IT" dirty="0" err="1">
                <a:latin typeface="Bell MT" panose="02020503060305020303" pitchFamily="18" charset="0"/>
              </a:rPr>
              <a:t>surmonter</a:t>
            </a:r>
            <a:r>
              <a:rPr lang="it-IT" dirty="0">
                <a:latin typeface="Bell MT" panose="02020503060305020303" pitchFamily="18" charset="0"/>
              </a:rPr>
              <a:t> un </a:t>
            </a:r>
            <a:r>
              <a:rPr lang="it-IT" dirty="0" err="1">
                <a:latin typeface="Bell MT" panose="02020503060305020303" pitchFamily="18" charset="0"/>
              </a:rPr>
              <a:t>obstacle</a:t>
            </a:r>
            <a:r>
              <a:rPr lang="it-IT" dirty="0">
                <a:latin typeface="Bell MT" panose="02020503060305020303" pitchFamily="18" charset="0"/>
              </a:rPr>
              <a:t>. </a:t>
            </a:r>
            <a:r>
              <a:rPr lang="it-IT" dirty="0" err="1">
                <a:latin typeface="Bell MT" panose="02020503060305020303" pitchFamily="18" charset="0"/>
              </a:rPr>
              <a:t>Dans</a:t>
            </a:r>
            <a:r>
              <a:rPr lang="it-IT" dirty="0">
                <a:latin typeface="Bell MT" panose="02020503060305020303" pitchFamily="18" charset="0"/>
              </a:rPr>
              <a:t> la </a:t>
            </a:r>
            <a:r>
              <a:rPr lang="it-IT" dirty="0" err="1">
                <a:latin typeface="Bell MT" panose="02020503060305020303" pitchFamily="18" charset="0"/>
              </a:rPr>
              <a:t>dernière</a:t>
            </a:r>
            <a:r>
              <a:rPr lang="it-IT" dirty="0">
                <a:latin typeface="Bell MT" panose="02020503060305020303" pitchFamily="18" charset="0"/>
              </a:rPr>
              <a:t> </a:t>
            </a:r>
            <a:r>
              <a:rPr lang="it-IT" dirty="0" err="1">
                <a:latin typeface="Bell MT" panose="02020503060305020303" pitchFamily="18" charset="0"/>
              </a:rPr>
              <a:t>année</a:t>
            </a:r>
            <a:r>
              <a:rPr lang="it-IT" dirty="0">
                <a:latin typeface="Bell MT" panose="02020503060305020303" pitchFamily="18" charset="0"/>
              </a:rPr>
              <a:t> on a </a:t>
            </a:r>
            <a:r>
              <a:rPr lang="it-IT" dirty="0" err="1">
                <a:latin typeface="Bell MT" panose="02020503060305020303" pitchFamily="18" charset="0"/>
              </a:rPr>
              <a:t>eu</a:t>
            </a:r>
            <a:r>
              <a:rPr lang="it-IT" dirty="0">
                <a:latin typeface="Bell MT" panose="02020503060305020303" pitchFamily="18" charset="0"/>
              </a:rPr>
              <a:t> </a:t>
            </a:r>
            <a:r>
              <a:rPr lang="it-IT" dirty="0" err="1">
                <a:latin typeface="Bell MT" panose="02020503060305020303" pitchFamily="18" charset="0"/>
              </a:rPr>
              <a:t>plusieurs</a:t>
            </a:r>
            <a:r>
              <a:rPr lang="it-IT" dirty="0">
                <a:latin typeface="Bell MT" panose="02020503060305020303" pitchFamily="18" charset="0"/>
              </a:rPr>
              <a:t> </a:t>
            </a:r>
            <a:r>
              <a:rPr lang="it-IT" dirty="0" err="1">
                <a:latin typeface="Bell MT" panose="02020503060305020303" pitchFamily="18" charset="0"/>
              </a:rPr>
              <a:t>obstacles</a:t>
            </a:r>
            <a:r>
              <a:rPr lang="it-IT" dirty="0">
                <a:latin typeface="Bell MT" panose="02020503060305020303" pitchFamily="18" charset="0"/>
              </a:rPr>
              <a:t>, </a:t>
            </a:r>
            <a:r>
              <a:rPr lang="it-IT" dirty="0" err="1">
                <a:latin typeface="Bell MT" panose="02020503060305020303" pitchFamily="18" charset="0"/>
              </a:rPr>
              <a:t>dû</a:t>
            </a:r>
            <a:r>
              <a:rPr lang="it-IT" dirty="0">
                <a:latin typeface="Bell MT" panose="02020503060305020303" pitchFamily="18" charset="0"/>
              </a:rPr>
              <a:t> à </a:t>
            </a:r>
            <a:r>
              <a:rPr lang="it-IT" dirty="0" err="1">
                <a:latin typeface="Bell MT" panose="02020503060305020303" pitchFamily="18" charset="0"/>
              </a:rPr>
              <a:t>des</a:t>
            </a:r>
            <a:r>
              <a:rPr lang="it-IT" dirty="0">
                <a:latin typeface="Bell MT" panose="02020503060305020303" pitchFamily="18" charset="0"/>
              </a:rPr>
              <a:t> </a:t>
            </a:r>
            <a:r>
              <a:rPr lang="it-IT" dirty="0" err="1">
                <a:latin typeface="Bell MT" panose="02020503060305020303" pitchFamily="18" charset="0"/>
              </a:rPr>
              <a:t>problèmes</a:t>
            </a:r>
            <a:r>
              <a:rPr lang="it-IT" dirty="0">
                <a:latin typeface="Bell MT" panose="02020503060305020303" pitchFamily="18" charset="0"/>
              </a:rPr>
              <a:t> </a:t>
            </a:r>
            <a:r>
              <a:rPr lang="it-IT" dirty="0" err="1">
                <a:latin typeface="Bell MT" panose="02020503060305020303" pitchFamily="18" charset="0"/>
              </a:rPr>
              <a:t>que</a:t>
            </a:r>
            <a:r>
              <a:rPr lang="it-IT" dirty="0">
                <a:latin typeface="Bell MT" panose="02020503060305020303" pitchFamily="18" charset="0"/>
              </a:rPr>
              <a:t>, </a:t>
            </a:r>
            <a:r>
              <a:rPr lang="it-IT" dirty="0" err="1">
                <a:latin typeface="Bell MT" panose="02020503060305020303" pitchFamily="18" charset="0"/>
              </a:rPr>
              <a:t>peut-être</a:t>
            </a:r>
            <a:r>
              <a:rPr lang="it-IT" dirty="0">
                <a:latin typeface="Bell MT" panose="02020503060305020303" pitchFamily="18" charset="0"/>
              </a:rPr>
              <a:t>, on </a:t>
            </a:r>
            <a:r>
              <a:rPr lang="it-IT" dirty="0" err="1">
                <a:latin typeface="Bell MT" panose="02020503060305020303" pitchFamily="18" charset="0"/>
              </a:rPr>
              <a:t>avait</a:t>
            </a:r>
            <a:r>
              <a:rPr lang="it-IT" dirty="0">
                <a:latin typeface="Bell MT" panose="02020503060305020303" pitchFamily="18" charset="0"/>
              </a:rPr>
              <a:t> </a:t>
            </a:r>
            <a:r>
              <a:rPr lang="it-IT" dirty="0" err="1">
                <a:latin typeface="Bell MT" panose="02020503060305020303" pitchFamily="18" charset="0"/>
              </a:rPr>
              <a:t>déjà</a:t>
            </a:r>
            <a:r>
              <a:rPr lang="it-IT" dirty="0">
                <a:latin typeface="Bell MT" panose="02020503060305020303" pitchFamily="18" charset="0"/>
              </a:rPr>
              <a:t> </a:t>
            </a:r>
            <a:r>
              <a:rPr lang="it-IT" dirty="0" err="1">
                <a:latin typeface="Bell MT" panose="02020503060305020303" pitchFamily="18" charset="0"/>
              </a:rPr>
              <a:t>avant</a:t>
            </a:r>
            <a:r>
              <a:rPr lang="it-IT" dirty="0">
                <a:latin typeface="Bell MT" panose="02020503060305020303" pitchFamily="18" charset="0"/>
              </a:rPr>
              <a:t> la pandemie. </a:t>
            </a:r>
            <a:r>
              <a:rPr lang="it-IT" dirty="0" err="1">
                <a:latin typeface="Bell MT" panose="02020503060305020303" pitchFamily="18" charset="0"/>
              </a:rPr>
              <a:t>Dans</a:t>
            </a:r>
            <a:r>
              <a:rPr lang="it-IT" dirty="0">
                <a:latin typeface="Bell MT" panose="02020503060305020303" pitchFamily="18" charset="0"/>
              </a:rPr>
              <a:t> </a:t>
            </a:r>
            <a:r>
              <a:rPr lang="it-IT" dirty="0" err="1">
                <a:latin typeface="Bell MT" panose="02020503060305020303" pitchFamily="18" charset="0"/>
              </a:rPr>
              <a:t>cette</a:t>
            </a:r>
            <a:r>
              <a:rPr lang="it-IT" dirty="0">
                <a:latin typeface="Bell MT" panose="02020503060305020303" pitchFamily="18" charset="0"/>
              </a:rPr>
              <a:t> </a:t>
            </a:r>
            <a:r>
              <a:rPr lang="it-IT" dirty="0" err="1">
                <a:latin typeface="Bell MT" panose="02020503060305020303" pitchFamily="18" charset="0"/>
              </a:rPr>
              <a:t>période</a:t>
            </a:r>
            <a:r>
              <a:rPr lang="it-IT" dirty="0">
                <a:latin typeface="Bell MT" panose="02020503060305020303" pitchFamily="18" charset="0"/>
              </a:rPr>
              <a:t> on s’est </a:t>
            </a:r>
            <a:r>
              <a:rPr lang="it-IT" dirty="0" err="1">
                <a:latin typeface="Bell MT" panose="02020503060305020303" pitchFamily="18" charset="0"/>
              </a:rPr>
              <a:t>rendu</a:t>
            </a:r>
            <a:r>
              <a:rPr lang="it-IT" dirty="0">
                <a:latin typeface="Bell MT" panose="02020503060305020303" pitchFamily="18" charset="0"/>
              </a:rPr>
              <a:t> </a:t>
            </a:r>
            <a:r>
              <a:rPr lang="it-IT" dirty="0" err="1">
                <a:latin typeface="Bell MT" panose="02020503060305020303" pitchFamily="18" charset="0"/>
              </a:rPr>
              <a:t>compte</a:t>
            </a:r>
            <a:r>
              <a:rPr lang="it-IT" dirty="0">
                <a:latin typeface="Bell MT" panose="02020503060305020303" pitchFamily="18" charset="0"/>
              </a:rPr>
              <a:t> de </a:t>
            </a:r>
            <a:r>
              <a:rPr lang="it-IT" dirty="0" err="1">
                <a:latin typeface="Bell MT" panose="02020503060305020303" pitchFamily="18" charset="0"/>
              </a:rPr>
              <a:t>ces</a:t>
            </a:r>
            <a:r>
              <a:rPr lang="it-IT" dirty="0">
                <a:latin typeface="Bell MT" panose="02020503060305020303" pitchFamily="18" charset="0"/>
              </a:rPr>
              <a:t> </a:t>
            </a:r>
            <a:r>
              <a:rPr lang="it-IT" dirty="0" err="1">
                <a:latin typeface="Bell MT" panose="02020503060305020303" pitchFamily="18" charset="0"/>
              </a:rPr>
              <a:t>problèmes</a:t>
            </a:r>
            <a:r>
              <a:rPr lang="it-IT" dirty="0">
                <a:latin typeface="Bell MT" panose="02020503060305020303" pitchFamily="18" charset="0"/>
              </a:rPr>
              <a:t>. </a:t>
            </a:r>
          </a:p>
          <a:p>
            <a:r>
              <a:rPr lang="it-IT" dirty="0">
                <a:latin typeface="Bell MT" panose="02020503060305020303" pitchFamily="18" charset="0"/>
              </a:rPr>
              <a:t>Sara: il y a </a:t>
            </a:r>
            <a:r>
              <a:rPr lang="it-IT" dirty="0" err="1">
                <a:latin typeface="Bell MT" panose="02020503060305020303" pitchFamily="18" charset="0"/>
              </a:rPr>
              <a:t>aussi</a:t>
            </a:r>
            <a:r>
              <a:rPr lang="it-IT" dirty="0">
                <a:latin typeface="Bell MT" panose="02020503060305020303" pitchFamily="18" charset="0"/>
              </a:rPr>
              <a:t> </a:t>
            </a:r>
            <a:r>
              <a:rPr lang="it-IT" dirty="0" err="1">
                <a:latin typeface="Bell MT" panose="02020503060305020303" pitchFamily="18" charset="0"/>
              </a:rPr>
              <a:t>des</a:t>
            </a:r>
            <a:r>
              <a:rPr lang="it-IT" dirty="0">
                <a:latin typeface="Bell MT" panose="02020503060305020303" pitchFamily="18" charset="0"/>
              </a:rPr>
              <a:t> </a:t>
            </a:r>
            <a:r>
              <a:rPr lang="it-IT" dirty="0" err="1">
                <a:latin typeface="Bell MT" panose="02020503060305020303" pitchFamily="18" charset="0"/>
              </a:rPr>
              <a:t>conséquences</a:t>
            </a:r>
            <a:r>
              <a:rPr lang="it-IT" dirty="0">
                <a:latin typeface="Bell MT" panose="02020503060305020303" pitchFamily="18" charset="0"/>
              </a:rPr>
              <a:t> </a:t>
            </a:r>
            <a:r>
              <a:rPr lang="it-IT" dirty="0" err="1">
                <a:latin typeface="Bell MT" panose="02020503060305020303" pitchFamily="18" charset="0"/>
              </a:rPr>
              <a:t>psychologiques</a:t>
            </a:r>
            <a:r>
              <a:rPr lang="it-IT" dirty="0">
                <a:latin typeface="Bell MT" panose="02020503060305020303" pitchFamily="18" charset="0"/>
              </a:rPr>
              <a:t>. Nous </a:t>
            </a:r>
            <a:r>
              <a:rPr lang="it-IT" dirty="0" err="1">
                <a:latin typeface="Bell MT" panose="02020503060305020303" pitchFamily="18" charset="0"/>
              </a:rPr>
              <a:t>allons</a:t>
            </a:r>
            <a:r>
              <a:rPr lang="it-IT" dirty="0">
                <a:latin typeface="Bell MT" panose="02020503060305020303" pitchFamily="18" charset="0"/>
              </a:rPr>
              <a:t>, </a:t>
            </a:r>
            <a:r>
              <a:rPr lang="it-IT" dirty="0" err="1">
                <a:latin typeface="Bell MT" panose="02020503060305020303" pitchFamily="18" charset="0"/>
              </a:rPr>
              <a:t>peut-être</a:t>
            </a:r>
            <a:r>
              <a:rPr lang="it-IT" dirty="0">
                <a:latin typeface="Bell MT" panose="02020503060305020303" pitchFamily="18" charset="0"/>
              </a:rPr>
              <a:t>, </a:t>
            </a:r>
            <a:r>
              <a:rPr lang="it-IT" dirty="0" err="1">
                <a:latin typeface="Bell MT" panose="02020503060305020303" pitchFamily="18" charset="0"/>
              </a:rPr>
              <a:t>faire</a:t>
            </a:r>
            <a:r>
              <a:rPr lang="it-IT" dirty="0">
                <a:latin typeface="Bell MT" panose="02020503060305020303" pitchFamily="18" charset="0"/>
              </a:rPr>
              <a:t> face à la situation </a:t>
            </a:r>
            <a:r>
              <a:rPr lang="it-IT" dirty="0" err="1">
                <a:latin typeface="Bell MT" panose="02020503060305020303" pitchFamily="18" charset="0"/>
              </a:rPr>
              <a:t>pas</a:t>
            </a:r>
            <a:r>
              <a:rPr lang="it-IT" dirty="0">
                <a:latin typeface="Bell MT" panose="02020503060305020303" pitchFamily="18" charset="0"/>
              </a:rPr>
              <a:t> </a:t>
            </a:r>
            <a:r>
              <a:rPr lang="it-IT" dirty="0" err="1">
                <a:latin typeface="Bell MT" panose="02020503060305020303" pitchFamily="18" charset="0"/>
              </a:rPr>
              <a:t>avec</a:t>
            </a:r>
            <a:r>
              <a:rPr lang="it-IT" dirty="0">
                <a:latin typeface="Bell MT" panose="02020503060305020303" pitchFamily="18" charset="0"/>
              </a:rPr>
              <a:t> </a:t>
            </a:r>
            <a:r>
              <a:rPr lang="it-IT" dirty="0" err="1">
                <a:latin typeface="Bell MT" panose="02020503060305020303" pitchFamily="18" charset="0"/>
              </a:rPr>
              <a:t>les</a:t>
            </a:r>
            <a:r>
              <a:rPr lang="it-IT" dirty="0">
                <a:latin typeface="Bell MT" panose="02020503060305020303" pitchFamily="18" charset="0"/>
              </a:rPr>
              <a:t> </a:t>
            </a:r>
            <a:r>
              <a:rPr lang="it-IT" dirty="0" err="1">
                <a:latin typeface="Bell MT" panose="02020503060305020303" pitchFamily="18" charset="0"/>
              </a:rPr>
              <a:t>mêmes</a:t>
            </a:r>
            <a:r>
              <a:rPr lang="it-IT" dirty="0">
                <a:latin typeface="Bell MT" panose="02020503060305020303" pitchFamily="18" charset="0"/>
              </a:rPr>
              <a:t> </a:t>
            </a:r>
            <a:r>
              <a:rPr lang="it-IT" dirty="0" err="1">
                <a:latin typeface="Bell MT" panose="02020503060305020303" pitchFamily="18" charset="0"/>
              </a:rPr>
              <a:t>forces</a:t>
            </a:r>
            <a:r>
              <a:rPr lang="it-IT" dirty="0">
                <a:latin typeface="Bell MT" panose="02020503060305020303" pitchFamily="18" charset="0"/>
              </a:rPr>
              <a:t>, mais nous </a:t>
            </a:r>
            <a:r>
              <a:rPr lang="it-IT" dirty="0" err="1">
                <a:latin typeface="Bell MT" panose="02020503060305020303" pitchFamily="18" charset="0"/>
              </a:rPr>
              <a:t>devons</a:t>
            </a:r>
            <a:r>
              <a:rPr lang="it-IT" dirty="0">
                <a:latin typeface="Bell MT" panose="02020503060305020303" pitchFamily="18" charset="0"/>
              </a:rPr>
              <a:t> </a:t>
            </a:r>
            <a:r>
              <a:rPr lang="it-IT" dirty="0" err="1">
                <a:latin typeface="Bell MT" panose="02020503060305020303" pitchFamily="18" charset="0"/>
              </a:rPr>
              <a:t>être</a:t>
            </a:r>
            <a:r>
              <a:rPr lang="it-IT" dirty="0">
                <a:latin typeface="Bell MT" panose="02020503060305020303" pitchFamily="18" charset="0"/>
              </a:rPr>
              <a:t> </a:t>
            </a:r>
            <a:r>
              <a:rPr lang="it-IT" dirty="0" err="1">
                <a:latin typeface="Bell MT" panose="02020503060305020303" pitchFamily="18" charset="0"/>
              </a:rPr>
              <a:t>positifs</a:t>
            </a:r>
            <a:r>
              <a:rPr lang="it-IT" dirty="0">
                <a:latin typeface="Bell MT" panose="02020503060305020303" pitchFamily="18" charset="0"/>
              </a:rPr>
              <a:t> et </a:t>
            </a:r>
            <a:r>
              <a:rPr lang="it-IT" dirty="0" err="1">
                <a:latin typeface="Bell MT" panose="02020503060305020303" pitchFamily="18" charset="0"/>
              </a:rPr>
              <a:t>utiliser</a:t>
            </a:r>
            <a:r>
              <a:rPr lang="it-IT" dirty="0">
                <a:latin typeface="Bell MT" panose="02020503060305020303" pitchFamily="18" charset="0"/>
              </a:rPr>
              <a:t> </a:t>
            </a:r>
            <a:r>
              <a:rPr lang="it-IT" dirty="0" err="1">
                <a:latin typeface="Bell MT" panose="02020503060305020303" pitchFamily="18" charset="0"/>
              </a:rPr>
              <a:t>cette</a:t>
            </a:r>
            <a:r>
              <a:rPr lang="it-IT" dirty="0">
                <a:latin typeface="Bell MT" panose="02020503060305020303" pitchFamily="18" charset="0"/>
              </a:rPr>
              <a:t> situation </a:t>
            </a:r>
            <a:r>
              <a:rPr lang="it-IT" dirty="0" err="1">
                <a:latin typeface="Bell MT" panose="02020503060305020303" pitchFamily="18" charset="0"/>
              </a:rPr>
              <a:t>comme</a:t>
            </a:r>
            <a:r>
              <a:rPr lang="it-IT" dirty="0">
                <a:latin typeface="Bell MT" panose="02020503060305020303" pitchFamily="18" charset="0"/>
              </a:rPr>
              <a:t> point de </a:t>
            </a:r>
            <a:r>
              <a:rPr lang="it-IT" dirty="0" err="1">
                <a:latin typeface="Bell MT" panose="02020503060305020303" pitchFamily="18" charset="0"/>
              </a:rPr>
              <a:t>départ</a:t>
            </a:r>
            <a:r>
              <a:rPr lang="it-IT" dirty="0">
                <a:latin typeface="Bell MT" panose="02020503060305020303" pitchFamily="18" charset="0"/>
              </a:rPr>
              <a:t>.</a:t>
            </a:r>
          </a:p>
          <a:p>
            <a:r>
              <a:rPr lang="it-IT" dirty="0">
                <a:latin typeface="Bell MT" panose="02020503060305020303" pitchFamily="18" charset="0"/>
              </a:rPr>
              <a:t>Francesca: c’est </a:t>
            </a:r>
            <a:r>
              <a:rPr lang="it-IT" dirty="0" err="1">
                <a:latin typeface="Bell MT" panose="02020503060305020303" pitchFamily="18" charset="0"/>
              </a:rPr>
              <a:t>vrai</a:t>
            </a:r>
            <a:r>
              <a:rPr lang="it-IT" dirty="0">
                <a:latin typeface="Bell MT" panose="02020503060305020303" pitchFamily="18" charset="0"/>
              </a:rPr>
              <a:t> </a:t>
            </a:r>
            <a:r>
              <a:rPr lang="it-IT" dirty="0" err="1">
                <a:latin typeface="Bell MT" panose="02020503060305020303" pitchFamily="18" charset="0"/>
              </a:rPr>
              <a:t>qu’il</a:t>
            </a:r>
            <a:r>
              <a:rPr lang="it-IT" dirty="0">
                <a:latin typeface="Bell MT" panose="02020503060305020303" pitchFamily="18" charset="0"/>
              </a:rPr>
              <a:t> y aura </a:t>
            </a:r>
            <a:r>
              <a:rPr lang="it-IT" dirty="0" err="1">
                <a:latin typeface="Bell MT" panose="02020503060305020303" pitchFamily="18" charset="0"/>
              </a:rPr>
              <a:t>des</a:t>
            </a:r>
            <a:r>
              <a:rPr lang="it-IT" dirty="0">
                <a:latin typeface="Bell MT" panose="02020503060305020303" pitchFamily="18" charset="0"/>
              </a:rPr>
              <a:t> </a:t>
            </a:r>
            <a:r>
              <a:rPr lang="it-IT" dirty="0" err="1">
                <a:latin typeface="Bell MT" panose="02020503060305020303" pitchFamily="18" charset="0"/>
              </a:rPr>
              <a:t>difficultés</a:t>
            </a:r>
            <a:r>
              <a:rPr lang="it-IT" dirty="0">
                <a:latin typeface="Bell MT" panose="02020503060305020303" pitchFamily="18" charset="0"/>
              </a:rPr>
              <a:t> à </a:t>
            </a:r>
            <a:r>
              <a:rPr lang="it-IT" dirty="0" err="1">
                <a:latin typeface="Bell MT" panose="02020503060305020303" pitchFamily="18" charset="0"/>
              </a:rPr>
              <a:t>revenir</a:t>
            </a:r>
            <a:r>
              <a:rPr lang="it-IT" dirty="0">
                <a:latin typeface="Bell MT" panose="02020503060305020303" pitchFamily="18" charset="0"/>
              </a:rPr>
              <a:t> à nostre vie d’</a:t>
            </a:r>
            <a:r>
              <a:rPr lang="it-IT" dirty="0" err="1">
                <a:latin typeface="Bell MT" panose="02020503060305020303" pitchFamily="18" charset="0"/>
              </a:rPr>
              <a:t>avant</a:t>
            </a:r>
            <a:r>
              <a:rPr lang="it-IT" dirty="0">
                <a:latin typeface="Bell MT" panose="02020503060305020303" pitchFamily="18" charset="0"/>
              </a:rPr>
              <a:t> la pandemie, mais </a:t>
            </a:r>
            <a:r>
              <a:rPr lang="it-IT" dirty="0" err="1">
                <a:latin typeface="Bell MT" panose="02020503060305020303" pitchFamily="18" charset="0"/>
              </a:rPr>
              <a:t>les</a:t>
            </a:r>
            <a:r>
              <a:rPr lang="it-IT" dirty="0">
                <a:latin typeface="Bell MT" panose="02020503060305020303" pitchFamily="18" charset="0"/>
              </a:rPr>
              <a:t> </a:t>
            </a:r>
            <a:r>
              <a:rPr lang="it-IT" dirty="0" err="1">
                <a:latin typeface="Bell MT" panose="02020503060305020303" pitchFamily="18" charset="0"/>
              </a:rPr>
              <a:t>personnes</a:t>
            </a:r>
            <a:r>
              <a:rPr lang="it-IT" dirty="0">
                <a:latin typeface="Bell MT" panose="02020503060305020303" pitchFamily="18" charset="0"/>
              </a:rPr>
              <a:t> </a:t>
            </a:r>
            <a:r>
              <a:rPr lang="it-IT" dirty="0" err="1">
                <a:latin typeface="Bell MT" panose="02020503060305020303" pitchFamily="18" charset="0"/>
              </a:rPr>
              <a:t>auront</a:t>
            </a:r>
            <a:r>
              <a:rPr lang="it-IT" dirty="0">
                <a:latin typeface="Bell MT" panose="02020503060305020303" pitchFamily="18" charset="0"/>
              </a:rPr>
              <a:t> </a:t>
            </a:r>
            <a:r>
              <a:rPr lang="it-IT" dirty="0" err="1">
                <a:latin typeface="Bell MT" panose="02020503060305020303" pitchFamily="18" charset="0"/>
              </a:rPr>
              <a:t>aussi</a:t>
            </a:r>
            <a:r>
              <a:rPr lang="it-IT" dirty="0">
                <a:latin typeface="Bell MT" panose="02020503060305020303" pitchFamily="18" charset="0"/>
              </a:rPr>
              <a:t> une </a:t>
            </a:r>
            <a:r>
              <a:rPr lang="it-IT" dirty="0" err="1">
                <a:latin typeface="Bell MT" panose="02020503060305020303" pitchFamily="18" charset="0"/>
              </a:rPr>
              <a:t>autre</a:t>
            </a:r>
            <a:r>
              <a:rPr lang="it-IT" dirty="0">
                <a:latin typeface="Bell MT" panose="02020503060305020303" pitchFamily="18" charset="0"/>
              </a:rPr>
              <a:t> </a:t>
            </a:r>
            <a:r>
              <a:rPr lang="it-IT" dirty="0" err="1">
                <a:latin typeface="Bell MT" panose="02020503060305020303" pitchFamily="18" charset="0"/>
              </a:rPr>
              <a:t>réaction</a:t>
            </a:r>
            <a:r>
              <a:rPr lang="it-IT" dirty="0">
                <a:latin typeface="Bell MT" panose="02020503060305020303" pitchFamily="18" charset="0"/>
              </a:rPr>
              <a:t>: </a:t>
            </a:r>
            <a:r>
              <a:rPr lang="it-IT" dirty="0" err="1">
                <a:latin typeface="Bell MT" panose="02020503060305020303" pitchFamily="18" charset="0"/>
              </a:rPr>
              <a:t>elles</a:t>
            </a:r>
            <a:r>
              <a:rPr lang="it-IT" dirty="0">
                <a:latin typeface="Bell MT" panose="02020503060305020303" pitchFamily="18" charset="0"/>
              </a:rPr>
              <a:t> </a:t>
            </a:r>
            <a:r>
              <a:rPr lang="it-IT" dirty="0" err="1">
                <a:latin typeface="Bell MT" panose="02020503060305020303" pitchFamily="18" charset="0"/>
              </a:rPr>
              <a:t>vont</a:t>
            </a:r>
            <a:r>
              <a:rPr lang="it-IT" dirty="0">
                <a:latin typeface="Bell MT" panose="02020503060305020303" pitchFamily="18" charset="0"/>
              </a:rPr>
              <a:t> </a:t>
            </a:r>
            <a:r>
              <a:rPr lang="it-IT" dirty="0" err="1">
                <a:latin typeface="Bell MT" panose="02020503060305020303" pitchFamily="18" charset="0"/>
              </a:rPr>
              <a:t>vouloir</a:t>
            </a:r>
            <a:r>
              <a:rPr lang="it-IT" dirty="0">
                <a:latin typeface="Bell MT" panose="02020503060305020303" pitchFamily="18" charset="0"/>
              </a:rPr>
              <a:t> </a:t>
            </a:r>
            <a:r>
              <a:rPr lang="it-IT" dirty="0" err="1">
                <a:latin typeface="Bell MT" panose="02020503060305020303" pitchFamily="18" charset="0"/>
              </a:rPr>
              <a:t>récupérer</a:t>
            </a:r>
            <a:r>
              <a:rPr lang="it-IT" dirty="0">
                <a:latin typeface="Bell MT" panose="02020503060305020303" pitchFamily="18" charset="0"/>
              </a:rPr>
              <a:t> le </a:t>
            </a:r>
            <a:r>
              <a:rPr lang="it-IT" dirty="0" err="1">
                <a:latin typeface="Bell MT" panose="02020503060305020303" pitchFamily="18" charset="0"/>
              </a:rPr>
              <a:t>temps</a:t>
            </a:r>
            <a:r>
              <a:rPr lang="it-IT" dirty="0">
                <a:latin typeface="Bell MT" panose="02020503060305020303" pitchFamily="18" charset="0"/>
              </a:rPr>
              <a:t> </a:t>
            </a:r>
            <a:r>
              <a:rPr lang="it-IT" dirty="0" err="1">
                <a:latin typeface="Bell MT" panose="02020503060305020303" pitchFamily="18" charset="0"/>
              </a:rPr>
              <a:t>perdu</a:t>
            </a:r>
            <a:r>
              <a:rPr lang="it-IT" dirty="0">
                <a:latin typeface="Bell MT" panose="02020503060305020303" pitchFamily="18" charset="0"/>
              </a:rPr>
              <a:t>.</a:t>
            </a:r>
          </a:p>
        </p:txBody>
      </p:sp>
    </p:spTree>
    <p:extLst>
      <p:ext uri="{BB962C8B-B14F-4D97-AF65-F5344CB8AC3E}">
        <p14:creationId xmlns:p14="http://schemas.microsoft.com/office/powerpoint/2010/main" val="275795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1</a:t>
            </a:r>
            <a:r>
              <a:rPr lang="fr-CA" sz="2800" dirty="0" smtClean="0"/>
              <a:t>. </a:t>
            </a:r>
            <a:r>
              <a:rPr lang="fr-CA" sz="2800" dirty="0"/>
              <a:t>Observations hebdomadaires</a:t>
            </a:r>
            <a:br>
              <a:rPr lang="fr-CA" sz="2800" dirty="0"/>
            </a:br>
            <a:r>
              <a:rPr lang="fr-CA" sz="2800" dirty="0"/>
              <a:t>Une autre polémique sur la traduction</a:t>
            </a:r>
          </a:p>
        </p:txBody>
      </p:sp>
      <p:sp>
        <p:nvSpPr>
          <p:cNvPr id="3" name="Segnaposto contenuto 2"/>
          <p:cNvSpPr>
            <a:spLocks noGrp="1"/>
          </p:cNvSpPr>
          <p:nvPr>
            <p:ph idx="1"/>
          </p:nvPr>
        </p:nvSpPr>
        <p:spPr/>
        <p:txBody>
          <a:bodyPr>
            <a:normAutofit/>
          </a:bodyPr>
          <a:lstStyle/>
          <a:p>
            <a:pPr algn="just"/>
            <a:r>
              <a:rPr lang="it-IT" sz="2400" dirty="0"/>
              <a:t>Mais la </a:t>
            </a:r>
            <a:r>
              <a:rPr lang="it-IT" sz="2400" dirty="0" err="1"/>
              <a:t>décision</a:t>
            </a:r>
            <a:r>
              <a:rPr lang="it-IT" sz="2400" dirty="0"/>
              <a:t> est </a:t>
            </a:r>
            <a:r>
              <a:rPr lang="it-IT" sz="2400" dirty="0" err="1"/>
              <a:t>décriée</a:t>
            </a:r>
            <a:r>
              <a:rPr lang="it-IT" sz="2400" dirty="0"/>
              <a:t> </a:t>
            </a:r>
            <a:r>
              <a:rPr lang="it-IT" sz="2400" dirty="0" err="1"/>
              <a:t>tant</a:t>
            </a:r>
            <a:r>
              <a:rPr lang="it-IT" sz="2400" dirty="0"/>
              <a:t> </a:t>
            </a:r>
            <a:r>
              <a:rPr lang="it-IT" sz="2400" dirty="0" err="1"/>
              <a:t>auprès</a:t>
            </a:r>
            <a:r>
              <a:rPr lang="it-IT" sz="2400" dirty="0"/>
              <a:t> </a:t>
            </a:r>
            <a:r>
              <a:rPr lang="it-IT" sz="2400" dirty="0" err="1"/>
              <a:t>des</a:t>
            </a:r>
            <a:r>
              <a:rPr lang="it-IT" sz="2400" dirty="0"/>
              <a:t> </a:t>
            </a:r>
            <a:r>
              <a:rPr lang="it-IT" sz="2400" dirty="0" err="1"/>
              <a:t>auditeurs</a:t>
            </a:r>
            <a:r>
              <a:rPr lang="it-IT" sz="2400" dirty="0"/>
              <a:t> de l'</a:t>
            </a:r>
            <a:r>
              <a:rPr lang="it-IT" sz="2400" dirty="0" err="1"/>
              <a:t>émission</a:t>
            </a:r>
            <a:r>
              <a:rPr lang="it-IT" sz="2400" dirty="0"/>
              <a:t> </a:t>
            </a:r>
            <a:r>
              <a:rPr lang="it-IT" sz="2400" dirty="0" err="1"/>
              <a:t>que</a:t>
            </a:r>
            <a:r>
              <a:rPr lang="it-IT" sz="2400" dirty="0"/>
              <a:t> de </a:t>
            </a:r>
            <a:r>
              <a:rPr lang="it-IT" sz="2400" dirty="0" err="1"/>
              <a:t>ceux</a:t>
            </a:r>
            <a:r>
              <a:rPr lang="it-IT" sz="2400" dirty="0"/>
              <a:t> qui y </a:t>
            </a:r>
            <a:r>
              <a:rPr lang="it-IT" sz="2400" dirty="0" err="1"/>
              <a:t>ont</a:t>
            </a:r>
            <a:r>
              <a:rPr lang="it-IT" sz="2400" dirty="0"/>
              <a:t> </a:t>
            </a:r>
            <a:r>
              <a:rPr lang="it-IT" sz="2400" dirty="0" err="1"/>
              <a:t>réagi</a:t>
            </a:r>
            <a:r>
              <a:rPr lang="it-IT" sz="2400" dirty="0"/>
              <a:t> </a:t>
            </a:r>
            <a:r>
              <a:rPr lang="it-IT" sz="2400" dirty="0" err="1"/>
              <a:t>les</a:t>
            </a:r>
            <a:r>
              <a:rPr lang="it-IT" sz="2400" dirty="0"/>
              <a:t> </a:t>
            </a:r>
            <a:r>
              <a:rPr lang="it-IT" sz="2400" dirty="0" err="1"/>
              <a:t>jours</a:t>
            </a:r>
            <a:r>
              <a:rPr lang="it-IT" sz="2400" dirty="0"/>
              <a:t> </a:t>
            </a:r>
            <a:r>
              <a:rPr lang="it-IT" sz="2400" dirty="0" err="1"/>
              <a:t>suivants</a:t>
            </a:r>
            <a:r>
              <a:rPr lang="it-IT" sz="2400" i="1" dirty="0"/>
              <a:t>, </a:t>
            </a:r>
            <a:r>
              <a:rPr lang="it-IT" sz="2400" dirty="0" err="1"/>
              <a:t>observe</a:t>
            </a:r>
            <a:r>
              <a:rPr lang="it-IT" sz="2400" dirty="0"/>
              <a:t> </a:t>
            </a:r>
            <a:r>
              <a:rPr lang="it-IT" sz="2400" i="1" dirty="0"/>
              <a:t>De </a:t>
            </a:r>
            <a:r>
              <a:rPr lang="it-IT" sz="2400" i="1" dirty="0" err="1"/>
              <a:t>Standaard</a:t>
            </a:r>
            <a:r>
              <a:rPr lang="it-IT" sz="2400" i="1" dirty="0"/>
              <a:t>.</a:t>
            </a:r>
            <a:r>
              <a:rPr lang="it-IT" sz="2400" dirty="0"/>
              <a:t> «</a:t>
            </a:r>
            <a:r>
              <a:rPr lang="it-IT" sz="2400" i="1" dirty="0" err="1"/>
              <a:t>Beaucoup</a:t>
            </a:r>
            <a:r>
              <a:rPr lang="it-IT" sz="2400" i="1" dirty="0"/>
              <a:t> </a:t>
            </a:r>
            <a:r>
              <a:rPr lang="it-IT" sz="2400" i="1" dirty="0" err="1"/>
              <a:t>jugent</a:t>
            </a:r>
            <a:r>
              <a:rPr lang="it-IT" sz="2400" i="1" dirty="0"/>
              <a:t> </a:t>
            </a:r>
            <a:r>
              <a:rPr lang="it-IT" sz="2400" i="1" dirty="0" err="1"/>
              <a:t>qu'il</a:t>
            </a:r>
            <a:r>
              <a:rPr lang="it-IT" sz="2400" i="1" dirty="0"/>
              <a:t> s'</a:t>
            </a:r>
            <a:r>
              <a:rPr lang="it-IT" sz="2400" i="1" dirty="0" err="1"/>
              <a:t>agit</a:t>
            </a:r>
            <a:r>
              <a:rPr lang="it-IT" sz="2400" i="1" dirty="0"/>
              <a:t> d'une </a:t>
            </a:r>
            <a:r>
              <a:rPr lang="it-IT" sz="2400" i="1" dirty="0" err="1"/>
              <a:t>intervention</a:t>
            </a:r>
            <a:r>
              <a:rPr lang="it-IT" sz="2400" i="1" dirty="0"/>
              <a:t> </a:t>
            </a:r>
            <a:r>
              <a:rPr lang="it-IT" sz="2400" i="1" dirty="0" err="1"/>
              <a:t>dénigrante</a:t>
            </a:r>
            <a:r>
              <a:rPr lang="it-IT" sz="2400" i="1" dirty="0"/>
              <a:t> à la fois vis-à-vis </a:t>
            </a:r>
            <a:r>
              <a:rPr lang="it-IT" sz="2400" i="1" dirty="0" err="1"/>
              <a:t>des</a:t>
            </a:r>
            <a:r>
              <a:rPr lang="it-IT" sz="2400" i="1" dirty="0"/>
              <a:t> </a:t>
            </a:r>
            <a:r>
              <a:rPr lang="it-IT" sz="2400" i="1" dirty="0" err="1"/>
              <a:t>musulmans</a:t>
            </a:r>
            <a:r>
              <a:rPr lang="it-IT" sz="2400" i="1" dirty="0"/>
              <a:t>, mais </a:t>
            </a:r>
            <a:r>
              <a:rPr lang="it-IT" sz="2400" i="1" dirty="0" err="1"/>
              <a:t>aussi</a:t>
            </a:r>
            <a:r>
              <a:rPr lang="it-IT" sz="2400" i="1" dirty="0"/>
              <a:t> </a:t>
            </a:r>
            <a:r>
              <a:rPr lang="it-IT" sz="2400" i="1" dirty="0" err="1"/>
              <a:t>des</a:t>
            </a:r>
            <a:r>
              <a:rPr lang="it-IT" sz="2400" i="1" dirty="0"/>
              <a:t> </a:t>
            </a:r>
            <a:r>
              <a:rPr lang="it-IT" sz="2400" i="1" dirty="0" err="1"/>
              <a:t>jeunes</a:t>
            </a:r>
            <a:r>
              <a:rPr lang="it-IT" sz="2400" i="1" dirty="0"/>
              <a:t> </a:t>
            </a:r>
            <a:r>
              <a:rPr lang="it-IT" sz="2400" i="1" dirty="0" err="1"/>
              <a:t>lecteurs</a:t>
            </a:r>
            <a:r>
              <a:rPr lang="it-IT" sz="2400" i="1" dirty="0"/>
              <a:t>, dont on suppose </a:t>
            </a:r>
            <a:r>
              <a:rPr lang="it-IT" sz="2400" i="1" dirty="0" err="1"/>
              <a:t>qu'ils</a:t>
            </a:r>
            <a:r>
              <a:rPr lang="it-IT" sz="2400" i="1" dirty="0"/>
              <a:t> ne </a:t>
            </a:r>
            <a:r>
              <a:rPr lang="it-IT" sz="2400" i="1" dirty="0" err="1"/>
              <a:t>sont</a:t>
            </a:r>
            <a:r>
              <a:rPr lang="it-IT" sz="2400" i="1" dirty="0"/>
              <a:t> </a:t>
            </a:r>
            <a:r>
              <a:rPr lang="it-IT" sz="2400" i="1" dirty="0" err="1"/>
              <a:t>pas</a:t>
            </a:r>
            <a:r>
              <a:rPr lang="it-IT" sz="2400" i="1" dirty="0"/>
              <a:t> </a:t>
            </a:r>
            <a:r>
              <a:rPr lang="it-IT" sz="2400" i="1" dirty="0" err="1"/>
              <a:t>capables</a:t>
            </a:r>
            <a:r>
              <a:rPr lang="it-IT" sz="2400" i="1" dirty="0"/>
              <a:t> de </a:t>
            </a:r>
            <a:r>
              <a:rPr lang="it-IT" sz="2400" i="1" dirty="0" err="1"/>
              <a:t>remettre</a:t>
            </a:r>
            <a:r>
              <a:rPr lang="it-IT" sz="2400" i="1" dirty="0"/>
              <a:t> un </a:t>
            </a:r>
            <a:r>
              <a:rPr lang="it-IT" sz="2400" i="1" dirty="0" err="1"/>
              <a:t>livre</a:t>
            </a:r>
            <a:r>
              <a:rPr lang="it-IT" sz="2400" i="1" dirty="0"/>
              <a:t> </a:t>
            </a:r>
            <a:r>
              <a:rPr lang="it-IT" sz="2400" i="1" dirty="0" err="1"/>
              <a:t>du</a:t>
            </a:r>
            <a:r>
              <a:rPr lang="it-IT" sz="2400" i="1" dirty="0"/>
              <a:t> </a:t>
            </a:r>
            <a:r>
              <a:rPr lang="it-IT" sz="2400" i="1" dirty="0" err="1"/>
              <a:t>XIV</a:t>
            </a:r>
            <a:r>
              <a:rPr lang="it-IT" sz="2400" i="1" baseline="30000" dirty="0" err="1"/>
              <a:t>e</a:t>
            </a:r>
            <a:r>
              <a:rPr lang="it-IT" sz="2400" i="1" dirty="0"/>
              <a:t> </a:t>
            </a:r>
            <a:r>
              <a:rPr lang="it-IT" sz="2400" i="1" dirty="0" err="1"/>
              <a:t>siècle</a:t>
            </a:r>
            <a:r>
              <a:rPr lang="it-IT" sz="2400" i="1" dirty="0"/>
              <a:t> </a:t>
            </a:r>
            <a:r>
              <a:rPr lang="it-IT" sz="2400" i="1" dirty="0" err="1"/>
              <a:t>dans</a:t>
            </a:r>
            <a:r>
              <a:rPr lang="it-IT" sz="2400" i="1" dirty="0"/>
              <a:t> son </a:t>
            </a:r>
            <a:r>
              <a:rPr lang="it-IT" sz="2400" i="1" dirty="0" err="1"/>
              <a:t>contexte</a:t>
            </a:r>
            <a:r>
              <a:rPr lang="it-IT" sz="2400" dirty="0"/>
              <a:t>», </a:t>
            </a:r>
            <a:r>
              <a:rPr lang="it-IT" sz="2400" dirty="0" err="1"/>
              <a:t>écrit</a:t>
            </a:r>
            <a:r>
              <a:rPr lang="it-IT" sz="2400" dirty="0"/>
              <a:t> le </a:t>
            </a:r>
            <a:r>
              <a:rPr lang="it-IT" sz="2400" dirty="0" err="1"/>
              <a:t>quotidien</a:t>
            </a:r>
            <a:r>
              <a:rPr lang="it-IT" sz="2400" dirty="0"/>
              <a:t> </a:t>
            </a:r>
            <a:r>
              <a:rPr lang="it-IT" sz="2400" dirty="0" err="1"/>
              <a:t>belge</a:t>
            </a:r>
            <a:r>
              <a:rPr lang="it-IT" sz="2400" dirty="0"/>
              <a:t> </a:t>
            </a:r>
            <a:r>
              <a:rPr lang="it-IT" sz="2400" i="1" dirty="0"/>
              <a:t>De </a:t>
            </a:r>
            <a:r>
              <a:rPr lang="it-IT" sz="2400" i="1" dirty="0" err="1"/>
              <a:t>Standaard</a:t>
            </a:r>
            <a:r>
              <a:rPr lang="it-IT" sz="2400" dirty="0" smtClean="0"/>
              <a:t>.</a:t>
            </a:r>
          </a:p>
          <a:p>
            <a:pPr algn="just"/>
            <a:r>
              <a:rPr lang="it-IT" sz="2400" i="1" dirty="0"/>
              <a:t>Le Figaro </a:t>
            </a:r>
            <a:r>
              <a:rPr lang="it-IT" sz="2400" dirty="0"/>
              <a:t>25/03/2021</a:t>
            </a:r>
            <a:endParaRPr lang="fr-CA" sz="2400" dirty="0"/>
          </a:p>
          <a:p>
            <a:pPr algn="just"/>
            <a:endParaRPr lang="fr-CA" sz="2400" dirty="0"/>
          </a:p>
        </p:txBody>
      </p:sp>
    </p:spTree>
    <p:extLst>
      <p:ext uri="{BB962C8B-B14F-4D97-AF65-F5344CB8AC3E}">
        <p14:creationId xmlns:p14="http://schemas.microsoft.com/office/powerpoint/2010/main" val="3301598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1</a:t>
            </a:r>
            <a:r>
              <a:rPr lang="fr-CA" sz="2800" dirty="0" smtClean="0"/>
              <a:t>. </a:t>
            </a:r>
            <a:r>
              <a:rPr lang="fr-CA" sz="2800" dirty="0"/>
              <a:t>Observations hebdomadaires</a:t>
            </a:r>
            <a:br>
              <a:rPr lang="fr-CA" sz="2800" dirty="0"/>
            </a:br>
            <a:r>
              <a:rPr lang="fr-CA" sz="2800" dirty="0"/>
              <a:t>Une autre polémique sur la traduction</a:t>
            </a:r>
          </a:p>
        </p:txBody>
      </p:sp>
      <p:sp>
        <p:nvSpPr>
          <p:cNvPr id="3" name="Segnaposto contenuto 2"/>
          <p:cNvSpPr>
            <a:spLocks noGrp="1"/>
          </p:cNvSpPr>
          <p:nvPr>
            <p:ph idx="1"/>
          </p:nvPr>
        </p:nvSpPr>
        <p:spPr/>
        <p:txBody>
          <a:bodyPr>
            <a:normAutofit/>
          </a:bodyPr>
          <a:lstStyle/>
          <a:p>
            <a:pPr algn="just"/>
            <a:r>
              <a:rPr lang="it-IT" sz="2400" dirty="0"/>
              <a:t>Ce </a:t>
            </a:r>
            <a:r>
              <a:rPr lang="it-IT" sz="2400" dirty="0" err="1"/>
              <a:t>geste</a:t>
            </a:r>
            <a:r>
              <a:rPr lang="it-IT" sz="2400" dirty="0"/>
              <a:t> </a:t>
            </a:r>
            <a:r>
              <a:rPr lang="it-IT" sz="2400" dirty="0" err="1"/>
              <a:t>revient</a:t>
            </a:r>
            <a:r>
              <a:rPr lang="it-IT" sz="2400" dirty="0"/>
              <a:t> à «</a:t>
            </a:r>
            <a:r>
              <a:rPr lang="it-IT" sz="2400" i="1" dirty="0" err="1"/>
              <a:t>s'incliner</a:t>
            </a:r>
            <a:r>
              <a:rPr lang="it-IT" sz="2400" i="1" dirty="0"/>
              <a:t> pour </a:t>
            </a:r>
            <a:r>
              <a:rPr lang="it-IT" sz="2400" i="1" dirty="0" err="1"/>
              <a:t>éviter</a:t>
            </a:r>
            <a:r>
              <a:rPr lang="it-IT" sz="2400" i="1" dirty="0"/>
              <a:t> </a:t>
            </a:r>
            <a:r>
              <a:rPr lang="it-IT" sz="2400" i="1" dirty="0" err="1"/>
              <a:t>des</a:t>
            </a:r>
            <a:r>
              <a:rPr lang="it-IT" sz="2400" i="1" dirty="0"/>
              <a:t> </a:t>
            </a:r>
            <a:r>
              <a:rPr lang="it-IT" sz="2400" i="1" dirty="0" err="1"/>
              <a:t>problèmes</a:t>
            </a:r>
            <a:r>
              <a:rPr lang="it-IT" sz="2400" i="1" dirty="0"/>
              <a:t> qui ne </a:t>
            </a:r>
            <a:r>
              <a:rPr lang="it-IT" sz="2400" i="1" dirty="0" err="1"/>
              <a:t>seraient</a:t>
            </a:r>
            <a:r>
              <a:rPr lang="it-IT" sz="2400" i="1" dirty="0"/>
              <a:t> </a:t>
            </a:r>
            <a:r>
              <a:rPr lang="it-IT" sz="2400" i="1" dirty="0" err="1"/>
              <a:t>très</a:t>
            </a:r>
            <a:r>
              <a:rPr lang="it-IT" sz="2400" i="1" dirty="0"/>
              <a:t> </a:t>
            </a:r>
            <a:r>
              <a:rPr lang="it-IT" sz="2400" i="1" dirty="0" err="1"/>
              <a:t>probablement</a:t>
            </a:r>
            <a:r>
              <a:rPr lang="it-IT" sz="2400" i="1" dirty="0"/>
              <a:t> </a:t>
            </a:r>
            <a:r>
              <a:rPr lang="it-IT" sz="2400" i="1" dirty="0" err="1"/>
              <a:t>jamais</a:t>
            </a:r>
            <a:r>
              <a:rPr lang="it-IT" sz="2400" i="1" dirty="0"/>
              <a:t> </a:t>
            </a:r>
            <a:r>
              <a:rPr lang="it-IT" sz="2400" i="1" dirty="0" err="1"/>
              <a:t>survenus</a:t>
            </a:r>
            <a:r>
              <a:rPr lang="it-IT" sz="2400" dirty="0"/>
              <a:t>», </a:t>
            </a:r>
            <a:r>
              <a:rPr lang="it-IT" sz="2400" dirty="0" err="1"/>
              <a:t>déplore</a:t>
            </a:r>
            <a:r>
              <a:rPr lang="it-IT" sz="2400" dirty="0"/>
              <a:t> </a:t>
            </a:r>
            <a:r>
              <a:rPr lang="it-IT" sz="2400" dirty="0" err="1"/>
              <a:t>quant</a:t>
            </a:r>
            <a:r>
              <a:rPr lang="it-IT" sz="2400" dirty="0"/>
              <a:t> à lui l'</a:t>
            </a:r>
            <a:r>
              <a:rPr lang="it-IT" sz="2400" dirty="0" err="1"/>
              <a:t>écrivain</a:t>
            </a:r>
            <a:r>
              <a:rPr lang="it-IT" sz="2400" dirty="0"/>
              <a:t> </a:t>
            </a:r>
            <a:r>
              <a:rPr lang="it-IT" sz="2400" dirty="0" err="1"/>
              <a:t>Abdelkader</a:t>
            </a:r>
            <a:r>
              <a:rPr lang="it-IT" sz="2400" dirty="0"/>
              <a:t> </a:t>
            </a:r>
            <a:r>
              <a:rPr lang="it-IT" sz="2400" dirty="0" err="1"/>
              <a:t>Benali</a:t>
            </a:r>
            <a:r>
              <a:rPr lang="it-IT" sz="2400" dirty="0"/>
              <a:t>. L'</a:t>
            </a:r>
            <a:r>
              <a:rPr lang="it-IT" sz="2400" dirty="0" err="1"/>
              <a:t>auteur</a:t>
            </a:r>
            <a:r>
              <a:rPr lang="it-IT" sz="2400" dirty="0"/>
              <a:t> de </a:t>
            </a:r>
            <a:r>
              <a:rPr lang="it-IT" sz="2400" dirty="0" err="1"/>
              <a:t>nationalités</a:t>
            </a:r>
            <a:r>
              <a:rPr lang="it-IT" sz="2400" dirty="0"/>
              <a:t> </a:t>
            </a:r>
            <a:r>
              <a:rPr lang="it-IT" sz="2400" dirty="0" err="1"/>
              <a:t>marocaine</a:t>
            </a:r>
            <a:r>
              <a:rPr lang="it-IT" sz="2400" dirty="0"/>
              <a:t> et </a:t>
            </a:r>
            <a:r>
              <a:rPr lang="it-IT" sz="2400" dirty="0" err="1"/>
              <a:t>néerlandaise</a:t>
            </a:r>
            <a:r>
              <a:rPr lang="it-IT" sz="2400" dirty="0"/>
              <a:t> </a:t>
            </a:r>
            <a:r>
              <a:rPr lang="it-IT" sz="2400" dirty="0" err="1"/>
              <a:t>explique</a:t>
            </a:r>
            <a:r>
              <a:rPr lang="it-IT" sz="2400" dirty="0"/>
              <a:t> </a:t>
            </a:r>
            <a:r>
              <a:rPr lang="it-IT" sz="2400" dirty="0" err="1"/>
              <a:t>avoir</a:t>
            </a:r>
            <a:r>
              <a:rPr lang="it-IT" sz="2400" dirty="0"/>
              <a:t> </a:t>
            </a:r>
            <a:r>
              <a:rPr lang="it-IT" sz="2400" dirty="0" err="1"/>
              <a:t>étudié</a:t>
            </a:r>
            <a:r>
              <a:rPr lang="it-IT" sz="2400" dirty="0"/>
              <a:t> </a:t>
            </a:r>
            <a:r>
              <a:rPr lang="it-IT" sz="2400" dirty="0" err="1"/>
              <a:t>des</a:t>
            </a:r>
            <a:r>
              <a:rPr lang="it-IT" sz="2400" dirty="0"/>
              <a:t> </a:t>
            </a:r>
            <a:r>
              <a:rPr lang="it-IT" sz="2400" dirty="0" err="1"/>
              <a:t>traductions</a:t>
            </a:r>
            <a:r>
              <a:rPr lang="it-IT" sz="2400" dirty="0"/>
              <a:t> </a:t>
            </a:r>
            <a:r>
              <a:rPr lang="it-IT" sz="2400" dirty="0" err="1"/>
              <a:t>modernes</a:t>
            </a:r>
            <a:r>
              <a:rPr lang="it-IT" sz="2400" dirty="0"/>
              <a:t> </a:t>
            </a:r>
            <a:r>
              <a:rPr lang="it-IT" sz="2400" dirty="0" err="1"/>
              <a:t>du</a:t>
            </a:r>
            <a:r>
              <a:rPr lang="it-IT" sz="2400" dirty="0"/>
              <a:t> texte en arabe. </a:t>
            </a:r>
            <a:r>
              <a:rPr lang="it-IT" sz="2400" dirty="0" err="1"/>
              <a:t>Résultat</a:t>
            </a:r>
            <a:r>
              <a:rPr lang="it-IT" sz="2400" dirty="0"/>
              <a:t>, </a:t>
            </a:r>
            <a:r>
              <a:rPr lang="it-IT" sz="2400" dirty="0" err="1"/>
              <a:t>les</a:t>
            </a:r>
            <a:r>
              <a:rPr lang="it-IT" sz="2400" dirty="0"/>
              <a:t> </a:t>
            </a:r>
            <a:r>
              <a:rPr lang="it-IT" sz="2400" dirty="0" err="1"/>
              <a:t>traducteurs</a:t>
            </a:r>
            <a:r>
              <a:rPr lang="it-IT" sz="2400" dirty="0"/>
              <a:t> </a:t>
            </a:r>
            <a:r>
              <a:rPr lang="it-IT" sz="2400" dirty="0" err="1"/>
              <a:t>ont</a:t>
            </a:r>
            <a:r>
              <a:rPr lang="it-IT" sz="2400" dirty="0"/>
              <a:t> </a:t>
            </a:r>
            <a:r>
              <a:rPr lang="it-IT" sz="2400" dirty="0" err="1"/>
              <a:t>conservé</a:t>
            </a:r>
            <a:r>
              <a:rPr lang="it-IT" sz="2400" dirty="0"/>
              <a:t> le </a:t>
            </a:r>
            <a:r>
              <a:rPr lang="it-IT" sz="2400" dirty="0" err="1"/>
              <a:t>passage</a:t>
            </a:r>
            <a:r>
              <a:rPr lang="it-IT" sz="2400" dirty="0"/>
              <a:t> en l'</a:t>
            </a:r>
            <a:r>
              <a:rPr lang="it-IT" sz="2400" dirty="0" err="1"/>
              <a:t>état</a:t>
            </a:r>
            <a:r>
              <a:rPr lang="it-IT" sz="2400" dirty="0"/>
              <a:t>, «</a:t>
            </a:r>
            <a:r>
              <a:rPr lang="it-IT" sz="2400" i="1" dirty="0" err="1"/>
              <a:t>souvent</a:t>
            </a:r>
            <a:r>
              <a:rPr lang="it-IT" sz="2400" i="1" dirty="0"/>
              <a:t> </a:t>
            </a:r>
            <a:r>
              <a:rPr lang="it-IT" sz="2400" i="1" dirty="0" err="1"/>
              <a:t>avec</a:t>
            </a:r>
            <a:r>
              <a:rPr lang="it-IT" sz="2400" i="1" dirty="0"/>
              <a:t> </a:t>
            </a:r>
            <a:r>
              <a:rPr lang="it-IT" sz="2400" i="1" dirty="0" err="1"/>
              <a:t>des</a:t>
            </a:r>
            <a:r>
              <a:rPr lang="it-IT" sz="2400" i="1" dirty="0"/>
              <a:t> </a:t>
            </a:r>
            <a:r>
              <a:rPr lang="it-IT" sz="2400" b="1" i="1" dirty="0"/>
              <a:t>notes de </a:t>
            </a:r>
            <a:r>
              <a:rPr lang="it-IT" sz="2400" b="1" i="1" dirty="0" err="1"/>
              <a:t>bas</a:t>
            </a:r>
            <a:r>
              <a:rPr lang="it-IT" sz="2400" b="1" i="1" dirty="0"/>
              <a:t> de page </a:t>
            </a:r>
            <a:r>
              <a:rPr lang="it-IT" sz="2400" i="1" dirty="0" err="1"/>
              <a:t>expliquant</a:t>
            </a:r>
            <a:r>
              <a:rPr lang="it-IT" sz="2400" i="1" dirty="0"/>
              <a:t> </a:t>
            </a:r>
            <a:r>
              <a:rPr lang="it-IT" sz="2400" i="1" dirty="0" err="1"/>
              <a:t>qu'il</a:t>
            </a:r>
            <a:r>
              <a:rPr lang="it-IT" sz="2400" i="1" dirty="0"/>
              <a:t> s'</a:t>
            </a:r>
            <a:r>
              <a:rPr lang="it-IT" sz="2400" i="1" dirty="0" err="1"/>
              <a:t>agit</a:t>
            </a:r>
            <a:r>
              <a:rPr lang="it-IT" sz="2400" i="1" dirty="0"/>
              <a:t> d'un </a:t>
            </a:r>
            <a:r>
              <a:rPr lang="it-IT" sz="2400" i="1" dirty="0" err="1"/>
              <a:t>auteur</a:t>
            </a:r>
            <a:r>
              <a:rPr lang="it-IT" sz="2400" i="1" dirty="0"/>
              <a:t> </a:t>
            </a:r>
            <a:r>
              <a:rPr lang="it-IT" sz="2400" i="1" dirty="0" err="1"/>
              <a:t>littéraire</a:t>
            </a:r>
            <a:r>
              <a:rPr lang="it-IT" sz="2400" i="1" dirty="0"/>
              <a:t> et d'une </a:t>
            </a:r>
            <a:r>
              <a:rPr lang="it-IT" sz="2400" i="1" dirty="0" err="1"/>
              <a:t>scène</a:t>
            </a:r>
            <a:r>
              <a:rPr lang="it-IT" sz="2400" i="1" dirty="0"/>
              <a:t> </a:t>
            </a:r>
            <a:r>
              <a:rPr lang="it-IT" sz="2400" i="1" dirty="0" err="1"/>
              <a:t>qu'il</a:t>
            </a:r>
            <a:r>
              <a:rPr lang="it-IT" sz="2400" i="1" dirty="0"/>
              <a:t> </a:t>
            </a:r>
            <a:r>
              <a:rPr lang="it-IT" sz="2400" i="1" dirty="0" err="1"/>
              <a:t>faut</a:t>
            </a:r>
            <a:r>
              <a:rPr lang="it-IT" sz="2400" i="1" dirty="0"/>
              <a:t> </a:t>
            </a:r>
            <a:r>
              <a:rPr lang="it-IT" sz="2400" i="1" dirty="0" err="1"/>
              <a:t>replacer</a:t>
            </a:r>
            <a:r>
              <a:rPr lang="it-IT" sz="2400" i="1" dirty="0"/>
              <a:t> </a:t>
            </a:r>
            <a:r>
              <a:rPr lang="it-IT" sz="2400" i="1" dirty="0" err="1"/>
              <a:t>dans</a:t>
            </a:r>
            <a:r>
              <a:rPr lang="it-IT" sz="2400" i="1" dirty="0"/>
              <a:t> son époque et son </a:t>
            </a:r>
            <a:r>
              <a:rPr lang="it-IT" sz="2400" i="1" dirty="0" err="1"/>
              <a:t>contexte</a:t>
            </a:r>
            <a:r>
              <a:rPr lang="it-IT" sz="2400" i="1" dirty="0"/>
              <a:t> </a:t>
            </a:r>
            <a:r>
              <a:rPr lang="it-IT" sz="2400" i="1" dirty="0" err="1"/>
              <a:t>politique</a:t>
            </a:r>
            <a:r>
              <a:rPr lang="it-IT" sz="2400" dirty="0"/>
              <a:t>»</a:t>
            </a:r>
            <a:r>
              <a:rPr lang="it-IT" sz="2400" dirty="0" smtClean="0"/>
              <a:t>.</a:t>
            </a:r>
          </a:p>
          <a:p>
            <a:pPr algn="just"/>
            <a:r>
              <a:rPr lang="it-IT" sz="2400" i="1" dirty="0"/>
              <a:t>Le Figaro </a:t>
            </a:r>
            <a:r>
              <a:rPr lang="it-IT" sz="2400" dirty="0"/>
              <a:t>25/03/</a:t>
            </a:r>
            <a:r>
              <a:rPr lang="it-IT" sz="2400" dirty="0" smtClean="0"/>
              <a:t>2021</a:t>
            </a:r>
          </a:p>
          <a:p>
            <a:pPr algn="just"/>
            <a:r>
              <a:rPr lang="it-IT" sz="2400" dirty="0" smtClean="0"/>
              <a:t>N.d.T.</a:t>
            </a:r>
            <a:endParaRPr lang="fr-CA" sz="2400" dirty="0"/>
          </a:p>
          <a:p>
            <a:pPr algn="just"/>
            <a:endParaRPr lang="fr-CA" sz="2400" dirty="0"/>
          </a:p>
        </p:txBody>
      </p:sp>
    </p:spTree>
    <p:extLst>
      <p:ext uri="{BB962C8B-B14F-4D97-AF65-F5344CB8AC3E}">
        <p14:creationId xmlns:p14="http://schemas.microsoft.com/office/powerpoint/2010/main" val="3611054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pPr algn="just"/>
            <a:r>
              <a:rPr lang="fr-CA" sz="2400" dirty="0">
                <a:hlinkClick r:id="rId2"/>
              </a:rPr>
              <a:t>https://diacritik.com/2021/03/08/uncaring-reflexions-sur-les-enjeux-de-la-traduction-litteraire</a:t>
            </a:r>
            <a:r>
              <a:rPr lang="fr-CA" sz="2400" dirty="0" smtClean="0">
                <a:hlinkClick r:id="rId2"/>
              </a:rPr>
              <a:t>/</a:t>
            </a:r>
            <a:r>
              <a:rPr lang="fr-CA" sz="2400" dirty="0"/>
              <a:t> Ce texte est initialement paru en anglais sur le </a:t>
            </a:r>
            <a:r>
              <a:rPr lang="fr-CA" sz="2400" dirty="0">
                <a:hlinkClick r:id="rId3"/>
              </a:rPr>
              <a:t>site du festival International de littérature Read My World</a:t>
            </a:r>
            <a:r>
              <a:rPr lang="fr-CA" sz="2400" dirty="0"/>
              <a:t> le 4 mars 2021. Il a été traduit et réécrit en français par l’autrice pour </a:t>
            </a:r>
            <a:r>
              <a:rPr lang="fr-CA" sz="2400" i="1" dirty="0" err="1"/>
              <a:t>Diacritik</a:t>
            </a:r>
            <a:r>
              <a:rPr lang="fr-CA" sz="2400" dirty="0"/>
              <a:t>. </a:t>
            </a:r>
            <a:r>
              <a:rPr lang="fr-CA" sz="2400" dirty="0">
                <a:hlinkClick r:id="rId4"/>
              </a:rPr>
              <a:t>Canan Marasligil </a:t>
            </a:r>
            <a:r>
              <a:rPr lang="fr-CA" sz="2400" dirty="0"/>
              <a:t>est autrice, traductrice littéraire, artiste multimédia, éditrice et créatrice de programmes culturels ainsi que de </a:t>
            </a:r>
            <a:r>
              <a:rPr lang="fr-CA" sz="2400" dirty="0" err="1"/>
              <a:t>podcasts</a:t>
            </a:r>
            <a:r>
              <a:rPr lang="fr-CA" sz="2400" dirty="0"/>
              <a:t>. </a:t>
            </a:r>
            <a:endParaRPr lang="fr-CA" sz="2400" dirty="0" smtClean="0"/>
          </a:p>
          <a:p>
            <a:pPr algn="just"/>
            <a:r>
              <a:rPr lang="fr-CA" sz="2400" b="1" dirty="0" err="1"/>
              <a:t>https</a:t>
            </a:r>
            <a:r>
              <a:rPr lang="fr-CA" sz="2400" b="1" dirty="0"/>
              <a:t>://</a:t>
            </a:r>
            <a:r>
              <a:rPr lang="fr-CA" sz="2400" b="1" dirty="0" err="1"/>
              <a:t>www.illibraio.it</a:t>
            </a:r>
            <a:r>
              <a:rPr lang="fr-CA" sz="2400" b="1" dirty="0"/>
              <a:t>/news/</a:t>
            </a:r>
            <a:r>
              <a:rPr lang="fr-CA" sz="2400" b="1" dirty="0" err="1"/>
              <a:t>editoria</a:t>
            </a:r>
            <a:r>
              <a:rPr lang="fr-CA" sz="2400" b="1" dirty="0"/>
              <a:t>/poesia-amanda-gorman-1399990/</a:t>
            </a:r>
          </a:p>
        </p:txBody>
      </p:sp>
    </p:spTree>
    <p:extLst>
      <p:ext uri="{BB962C8B-B14F-4D97-AF65-F5344CB8AC3E}">
        <p14:creationId xmlns:p14="http://schemas.microsoft.com/office/powerpoint/2010/main" val="1298801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Traduire n’est pas un acte innocent</a:t>
            </a:r>
            <a:endParaRPr lang="fr-CA" sz="2800" dirty="0"/>
          </a:p>
        </p:txBody>
      </p:sp>
      <p:sp>
        <p:nvSpPr>
          <p:cNvPr id="3" name="Segnaposto contenuto 2"/>
          <p:cNvSpPr>
            <a:spLocks noGrp="1"/>
          </p:cNvSpPr>
          <p:nvPr>
            <p:ph idx="1"/>
          </p:nvPr>
        </p:nvSpPr>
        <p:spPr/>
        <p:txBody>
          <a:bodyPr>
            <a:normAutofit/>
          </a:bodyPr>
          <a:lstStyle/>
          <a:p>
            <a:r>
              <a:rPr lang="it-IT" sz="2400" b="1" dirty="0" err="1"/>
              <a:t>Tiphaine</a:t>
            </a:r>
            <a:r>
              <a:rPr lang="it-IT" sz="2400" b="1" dirty="0"/>
              <a:t> </a:t>
            </a:r>
            <a:r>
              <a:rPr lang="it-IT" sz="2400" b="1" dirty="0" err="1"/>
              <a:t>Samoyault</a:t>
            </a:r>
            <a:r>
              <a:rPr lang="it-IT" sz="2400" b="1" dirty="0"/>
              <a:t>: «La </a:t>
            </a:r>
            <a:r>
              <a:rPr lang="it-IT" sz="2400" b="1" dirty="0" err="1"/>
              <a:t>traduction</a:t>
            </a:r>
            <a:r>
              <a:rPr lang="it-IT" sz="2400" b="1" dirty="0"/>
              <a:t> n’est </a:t>
            </a:r>
            <a:r>
              <a:rPr lang="it-IT" sz="2400" b="1" dirty="0" err="1"/>
              <a:t>pas</a:t>
            </a:r>
            <a:r>
              <a:rPr lang="it-IT" sz="2400" b="1" dirty="0"/>
              <a:t> une langue» </a:t>
            </a:r>
          </a:p>
          <a:p>
            <a:r>
              <a:rPr lang="it-IT" sz="2400" dirty="0"/>
              <a:t>12 </a:t>
            </a:r>
            <a:r>
              <a:rPr lang="it-IT" sz="2400" dirty="0" err="1"/>
              <a:t>mars</a:t>
            </a:r>
            <a:r>
              <a:rPr lang="it-IT" sz="2400" dirty="0"/>
              <a:t> </a:t>
            </a:r>
            <a:r>
              <a:rPr lang="it-IT" sz="2400" dirty="0" smtClean="0"/>
              <a:t>2020</a:t>
            </a:r>
            <a:endParaRPr lang="fr-CA" sz="2400" dirty="0" smtClean="0"/>
          </a:p>
          <a:p>
            <a:r>
              <a:rPr lang="fr-CA" sz="2400" dirty="0" smtClean="0">
                <a:hlinkClick r:id="rId2"/>
              </a:rPr>
              <a:t>https</a:t>
            </a:r>
            <a:r>
              <a:rPr lang="fr-CA" sz="2400" dirty="0">
                <a:hlinkClick r:id="rId2"/>
              </a:rPr>
              <a:t>://www.mediapart.fr/journal/culture-idees/120320/tiphaine-samoyault-la-traduction-n-est-pas-une-langue?onglet=</a:t>
            </a:r>
            <a:r>
              <a:rPr lang="fr-CA" sz="2400" dirty="0" smtClean="0">
                <a:hlinkClick r:id="rId2"/>
              </a:rPr>
              <a:t>full</a:t>
            </a:r>
            <a:endParaRPr lang="fr-CA" sz="2400" dirty="0" smtClean="0"/>
          </a:p>
          <a:p>
            <a:endParaRPr lang="fr-CA" sz="2400" dirty="0"/>
          </a:p>
          <a:p>
            <a:r>
              <a:rPr lang="fr-CA" sz="2400" dirty="0"/>
              <a:t>Tiphaine </a:t>
            </a:r>
            <a:r>
              <a:rPr lang="fr-CA" sz="2400" dirty="0" err="1"/>
              <a:t>Samoyault</a:t>
            </a:r>
            <a:r>
              <a:rPr lang="fr-CA" sz="2400" dirty="0"/>
              <a:t>, </a:t>
            </a:r>
            <a:r>
              <a:rPr lang="fr-CA" sz="2400" i="1" dirty="0"/>
              <a:t>Traduction et violence</a:t>
            </a:r>
            <a:r>
              <a:rPr lang="fr-CA" sz="2400" dirty="0"/>
              <a:t>, Seuil, </a:t>
            </a:r>
            <a:r>
              <a:rPr lang="fr-CA" sz="2400" dirty="0" smtClean="0"/>
              <a:t>208, 2020. </a:t>
            </a:r>
            <a:endParaRPr lang="fr-CA" sz="2400" dirty="0"/>
          </a:p>
        </p:txBody>
      </p:sp>
    </p:spTree>
    <p:extLst>
      <p:ext uri="{BB962C8B-B14F-4D97-AF65-F5344CB8AC3E}">
        <p14:creationId xmlns:p14="http://schemas.microsoft.com/office/powerpoint/2010/main" val="1382554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2. </a:t>
            </a:r>
            <a:r>
              <a:rPr lang="fr-CA" sz="2800" dirty="0"/>
              <a:t>Observations </a:t>
            </a:r>
            <a:r>
              <a:rPr lang="fr-CA" sz="2800" dirty="0" smtClean="0"/>
              <a:t>hebdomadaires</a:t>
            </a:r>
            <a:br>
              <a:rPr lang="fr-CA" sz="2800" dirty="0" smtClean="0"/>
            </a:br>
            <a:r>
              <a:rPr lang="fr-CA" sz="2800" dirty="0" smtClean="0"/>
              <a:t>Attestation en langue normande</a:t>
            </a:r>
            <a:endParaRPr lang="fr-CA" sz="2800" dirty="0"/>
          </a:p>
        </p:txBody>
      </p:sp>
      <p:sp>
        <p:nvSpPr>
          <p:cNvPr id="3" name="Segnaposto contenuto 2"/>
          <p:cNvSpPr>
            <a:spLocks noGrp="1"/>
          </p:cNvSpPr>
          <p:nvPr>
            <p:ph idx="1"/>
          </p:nvPr>
        </p:nvSpPr>
        <p:spPr/>
        <p:txBody>
          <a:bodyPr>
            <a:normAutofit/>
          </a:bodyPr>
          <a:lstStyle/>
          <a:p>
            <a:pPr algn="just"/>
            <a:r>
              <a:rPr lang="it-IT" sz="2400" dirty="0" smtClean="0"/>
              <a:t>Covid</a:t>
            </a:r>
            <a:r>
              <a:rPr lang="it-IT" sz="2400" dirty="0"/>
              <a:t>-19 : une </a:t>
            </a:r>
            <a:r>
              <a:rPr lang="it-IT" sz="2400" dirty="0" err="1"/>
              <a:t>attestation</a:t>
            </a:r>
            <a:r>
              <a:rPr lang="it-IT" sz="2400" dirty="0"/>
              <a:t> «</a:t>
            </a:r>
            <a:r>
              <a:rPr lang="it-IT" sz="2400" dirty="0" err="1"/>
              <a:t>dérogatouère</a:t>
            </a:r>
            <a:r>
              <a:rPr lang="it-IT" sz="2400" dirty="0"/>
              <a:t>» en </a:t>
            </a:r>
            <a:r>
              <a:rPr lang="it-IT" sz="2400" dirty="0" err="1"/>
              <a:t>normand</a:t>
            </a:r>
            <a:endParaRPr lang="it-IT" sz="2400" dirty="0"/>
          </a:p>
          <a:p>
            <a:pPr algn="just"/>
            <a:r>
              <a:rPr lang="it-IT" sz="2400" dirty="0" err="1"/>
              <a:t>Rédigée</a:t>
            </a:r>
            <a:r>
              <a:rPr lang="it-IT" sz="2400" dirty="0"/>
              <a:t> en langue </a:t>
            </a:r>
            <a:r>
              <a:rPr lang="it-IT" sz="2400" dirty="0" err="1"/>
              <a:t>normande</a:t>
            </a:r>
            <a:r>
              <a:rPr lang="it-IT" sz="2400" dirty="0"/>
              <a:t>, l’</a:t>
            </a:r>
            <a:r>
              <a:rPr lang="it-IT" sz="2400" dirty="0" err="1"/>
              <a:t>attestation</a:t>
            </a:r>
            <a:r>
              <a:rPr lang="it-IT" sz="2400" dirty="0"/>
              <a:t> </a:t>
            </a:r>
            <a:r>
              <a:rPr lang="it-IT" sz="2400" dirty="0" err="1"/>
              <a:t>obligatoire</a:t>
            </a:r>
            <a:r>
              <a:rPr lang="it-IT" sz="2400" dirty="0"/>
              <a:t> pour se </a:t>
            </a:r>
            <a:r>
              <a:rPr lang="it-IT" sz="2400" dirty="0" err="1"/>
              <a:t>déplacer</a:t>
            </a:r>
            <a:r>
              <a:rPr lang="it-IT" sz="2400" dirty="0"/>
              <a:t> </a:t>
            </a:r>
            <a:r>
              <a:rPr lang="it-IT" sz="2400" dirty="0" err="1"/>
              <a:t>dans</a:t>
            </a:r>
            <a:r>
              <a:rPr lang="it-IT" sz="2400" dirty="0"/>
              <a:t> l’</a:t>
            </a:r>
            <a:r>
              <a:rPr lang="it-IT" sz="2400" dirty="0" err="1"/>
              <a:t>Eure</a:t>
            </a:r>
            <a:r>
              <a:rPr lang="it-IT" sz="2400" dirty="0"/>
              <a:t> et en </a:t>
            </a:r>
            <a:r>
              <a:rPr lang="it-IT" sz="2400" dirty="0" err="1"/>
              <a:t>Seine</a:t>
            </a:r>
            <a:r>
              <a:rPr lang="it-IT" sz="2400" dirty="0"/>
              <a:t>-Maritime </a:t>
            </a:r>
            <a:r>
              <a:rPr lang="it-IT" sz="2400" dirty="0" err="1"/>
              <a:t>dans</a:t>
            </a:r>
            <a:r>
              <a:rPr lang="it-IT" sz="2400" dirty="0"/>
              <a:t> un rayon de plus de 10 km est </a:t>
            </a:r>
            <a:r>
              <a:rPr lang="it-IT" sz="2400" dirty="0" err="1"/>
              <a:t>légale</a:t>
            </a:r>
            <a:r>
              <a:rPr lang="it-IT" sz="2400" dirty="0"/>
              <a:t>, </a:t>
            </a:r>
            <a:r>
              <a:rPr lang="it-IT" sz="2400" dirty="0" err="1"/>
              <a:t>puisque</a:t>
            </a:r>
            <a:r>
              <a:rPr lang="it-IT" sz="2400" dirty="0"/>
              <a:t> </a:t>
            </a:r>
            <a:r>
              <a:rPr lang="it-IT" sz="2400" dirty="0" err="1"/>
              <a:t>traduite</a:t>
            </a:r>
            <a:r>
              <a:rPr lang="it-IT" sz="2400" dirty="0"/>
              <a:t> en </a:t>
            </a:r>
            <a:r>
              <a:rPr lang="it-IT" sz="2400" dirty="0" err="1"/>
              <a:t>français</a:t>
            </a:r>
            <a:r>
              <a:rPr lang="it-IT" sz="2400" dirty="0"/>
              <a:t>.</a:t>
            </a:r>
          </a:p>
          <a:p>
            <a:pPr algn="just"/>
            <a:endParaRPr lang="fr-CA" sz="2400" dirty="0"/>
          </a:p>
        </p:txBody>
      </p:sp>
    </p:spTree>
    <p:extLst>
      <p:ext uri="{BB962C8B-B14F-4D97-AF65-F5344CB8AC3E}">
        <p14:creationId xmlns:p14="http://schemas.microsoft.com/office/powerpoint/2010/main" val="117839966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TotalTime>
  <Words>2780</Words>
  <Application>Microsoft Macintosh PowerPoint</Application>
  <PresentationFormat>Presentazione su schermo (4:3)</PresentationFormat>
  <Paragraphs>134</Paragraphs>
  <Slides>41</Slides>
  <Notes>0</Notes>
  <HiddenSlides>0</HiddenSlides>
  <MMClips>0</MMClips>
  <ScaleCrop>false</ScaleCrop>
  <HeadingPairs>
    <vt:vector size="4" baseType="variant">
      <vt:variant>
        <vt:lpstr>Tema</vt:lpstr>
      </vt:variant>
      <vt:variant>
        <vt:i4>1</vt:i4>
      </vt:variant>
      <vt:variant>
        <vt:lpstr>Titoli diapositive</vt:lpstr>
      </vt:variant>
      <vt:variant>
        <vt:i4>41</vt:i4>
      </vt:variant>
    </vt:vector>
  </HeadingPairs>
  <TitlesOfParts>
    <vt:vector size="42" baseType="lpstr">
      <vt:lpstr>Tema di Office</vt:lpstr>
      <vt:lpstr>1. Observations hebdomadaires Une autre polémique sur la traduction 31 mars 2021</vt:lpstr>
      <vt:lpstr>1. Observations hebdomadaires Une autre polémique sur la traduction</vt:lpstr>
      <vt:lpstr>1. Observations hebdomadaires Une autre polémique sur la traduction</vt:lpstr>
      <vt:lpstr>1. Observations hebdomadaires Une autre polémique sur la traduction</vt:lpstr>
      <vt:lpstr>1. Observations hebdomadaires Une autre polémique sur la traduction</vt:lpstr>
      <vt:lpstr>1. Observations hebdomadaires Une autre polémique sur la traduction</vt:lpstr>
      <vt:lpstr>Presentazione di PowerPoint</vt:lpstr>
      <vt:lpstr>Traduire n’est pas un acte innocent</vt:lpstr>
      <vt:lpstr>2. Observations hebdomadaires Attestation en langue normande</vt:lpstr>
      <vt:lpstr>Attestation en langue normande</vt:lpstr>
      <vt:lpstr>Attestation en langue normande</vt:lpstr>
      <vt:lpstr>Acertainement dérogatouère pouor/pouo se déhalaer (à muche-candelles)  </vt:lpstr>
      <vt:lpstr>Acertainement dérogatouère pouor/pouo se déhalaer</vt:lpstr>
      <vt:lpstr> Observations hebdomadaires suite 31 mars Une question de discrimination ?  (17 mars 2021) </vt:lpstr>
      <vt:lpstr> Tribune  Le Monde 22 mars 202 déjà lu  </vt:lpstr>
      <vt:lpstr>Tribune  Le Monde 22 mars 2021  </vt:lpstr>
      <vt:lpstr> Tribune  Le Monde 22 mars 2021   </vt:lpstr>
      <vt:lpstr>Tribune Libération 23 mars 2021</vt:lpstr>
      <vt:lpstr>Tribune Libération 23 mars 2021</vt:lpstr>
      <vt:lpstr>Tribune Libération 23 mars 2021</vt:lpstr>
      <vt:lpstr>Tribune Libération 23 mars 2021</vt:lpstr>
      <vt:lpstr>Tribune Libération 23 mars 2021</vt:lpstr>
      <vt:lpstr>Tribune Libération 23 mars 2021</vt:lpstr>
      <vt:lpstr>Et encore, une interview qui fait polémique</vt:lpstr>
      <vt:lpstr>Et encore 27 marzo 2021  </vt:lpstr>
      <vt:lpstr>Et encore 27 marzo 2021 </vt:lpstr>
      <vt:lpstr>Réactions</vt:lpstr>
      <vt:lpstr>Réactions</vt:lpstr>
      <vt:lpstr>D’autres réactions</vt:lpstr>
      <vt:lpstr>Et encore</vt:lpstr>
      <vt:lpstr>Tribune Réponse d’Audrey Pulvar Le Monde 30 mars 2021</vt:lpstr>
      <vt:lpstr>Tribune Réponse d’Audrey Pulvar Le Monde 30 mars 2021</vt:lpstr>
      <vt:lpstr>Tribune Réponse d’Audrey Pulvar Le Monde 30 mars 2021</vt:lpstr>
      <vt:lpstr>Remue-méninges Federica Bennici</vt:lpstr>
      <vt:lpstr>RÉSILIENCE</vt:lpstr>
      <vt:lpstr>Etymologie</vt:lpstr>
      <vt:lpstr>Quelle est votre définition de résilience?</vt:lpstr>
      <vt:lpstr>Définition</vt:lpstr>
      <vt:lpstr>Est-ce que nous serons capables de rebondir et de reconstruire nos vies ?</vt:lpstr>
      <vt:lpstr>Définitions et commentaires </vt:lpstr>
      <vt:lpstr>Presentazione di PowerPoint</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4</cp:revision>
  <dcterms:created xsi:type="dcterms:W3CDTF">2021-04-06T19:03:53Z</dcterms:created>
  <dcterms:modified xsi:type="dcterms:W3CDTF">2021-04-06T19:09:48Z</dcterms:modified>
</cp:coreProperties>
</file>