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55" r:id="rId2"/>
    <p:sldId id="545" r:id="rId3"/>
    <p:sldId id="544" r:id="rId4"/>
    <p:sldId id="548" r:id="rId5"/>
    <p:sldId id="460" r:id="rId6"/>
    <p:sldId id="551" r:id="rId7"/>
    <p:sldId id="461" r:id="rId8"/>
    <p:sldId id="425" r:id="rId9"/>
    <p:sldId id="421" r:id="rId10"/>
    <p:sldId id="429" r:id="rId11"/>
    <p:sldId id="456" r:id="rId12"/>
    <p:sldId id="457" r:id="rId13"/>
    <p:sldId id="458" r:id="rId14"/>
    <p:sldId id="430" r:id="rId15"/>
    <p:sldId id="438" r:id="rId16"/>
    <p:sldId id="549" r:id="rId17"/>
    <p:sldId id="274" r:id="rId18"/>
    <p:sldId id="547" r:id="rId19"/>
    <p:sldId id="546" r:id="rId20"/>
    <p:sldId id="550" r:id="rId2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-120" y="-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5FD88-FE0C-40C0-ABEC-F0FC2B9F982E}" type="datetimeFigureOut">
              <a:rPr lang="fr-FR" smtClean="0"/>
              <a:t>17/04/21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EE23-2D63-4359-9C12-F4541E2C0B30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5593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5FD88-FE0C-40C0-ABEC-F0FC2B9F982E}" type="datetimeFigureOut">
              <a:rPr lang="fr-FR" smtClean="0"/>
              <a:t>17/04/21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EE23-2D63-4359-9C12-F4541E2C0B30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650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5FD88-FE0C-40C0-ABEC-F0FC2B9F982E}" type="datetimeFigureOut">
              <a:rPr lang="fr-FR" smtClean="0"/>
              <a:t>17/04/21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EE23-2D63-4359-9C12-F4541E2C0B30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368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5FD88-FE0C-40C0-ABEC-F0FC2B9F982E}" type="datetimeFigureOut">
              <a:rPr lang="fr-FR" smtClean="0"/>
              <a:t>17/04/21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EE23-2D63-4359-9C12-F4541E2C0B30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6917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5FD88-FE0C-40C0-ABEC-F0FC2B9F982E}" type="datetimeFigureOut">
              <a:rPr lang="fr-FR" smtClean="0"/>
              <a:t>17/04/21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EE23-2D63-4359-9C12-F4541E2C0B30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625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5FD88-FE0C-40C0-ABEC-F0FC2B9F982E}" type="datetimeFigureOut">
              <a:rPr lang="fr-FR" smtClean="0"/>
              <a:t>17/04/21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EE23-2D63-4359-9C12-F4541E2C0B30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0331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5FD88-FE0C-40C0-ABEC-F0FC2B9F982E}" type="datetimeFigureOut">
              <a:rPr lang="fr-FR" smtClean="0"/>
              <a:t>17/04/21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EE23-2D63-4359-9C12-F4541E2C0B30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4927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5FD88-FE0C-40C0-ABEC-F0FC2B9F982E}" type="datetimeFigureOut">
              <a:rPr lang="fr-FR" smtClean="0"/>
              <a:t>17/04/21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EE23-2D63-4359-9C12-F4541E2C0B30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4738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5FD88-FE0C-40C0-ABEC-F0FC2B9F982E}" type="datetimeFigureOut">
              <a:rPr lang="fr-FR" smtClean="0"/>
              <a:t>17/04/21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EE23-2D63-4359-9C12-F4541E2C0B30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884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5FD88-FE0C-40C0-ABEC-F0FC2B9F982E}" type="datetimeFigureOut">
              <a:rPr lang="fr-FR" smtClean="0"/>
              <a:t>17/04/21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EE23-2D63-4359-9C12-F4541E2C0B30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4825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5FD88-FE0C-40C0-ABEC-F0FC2B9F982E}" type="datetimeFigureOut">
              <a:rPr lang="fr-FR" smtClean="0"/>
              <a:t>17/04/21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EE23-2D63-4359-9C12-F4541E2C0B30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2966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5FD88-FE0C-40C0-ABEC-F0FC2B9F982E}" type="datetimeFigureOut">
              <a:rPr lang="fr-FR" smtClean="0"/>
              <a:t>17/04/21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1EE23-2D63-4359-9C12-F4541E2C0B30}" type="slidenum">
              <a:rPr lang="fr-FR" smtClean="0"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490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2800" dirty="0" err="1" smtClean="0"/>
              <a:t>Observer</a:t>
            </a:r>
            <a:r>
              <a:rPr lang="it-IT" sz="2800" dirty="0" smtClean="0"/>
              <a:t> et </a:t>
            </a:r>
            <a:r>
              <a:rPr lang="it-IT" sz="2800" dirty="0" err="1" smtClean="0"/>
              <a:t>écouter</a:t>
            </a:r>
            <a:r>
              <a:rPr lang="it-IT" sz="2800" dirty="0" smtClean="0"/>
              <a:t> la </a:t>
            </a:r>
            <a:r>
              <a:rPr lang="it-IT" sz="2800" dirty="0" err="1" smtClean="0"/>
              <a:t>présence</a:t>
            </a:r>
            <a:r>
              <a:rPr lang="it-IT" sz="2800" dirty="0" smtClean="0"/>
              <a:t> </a:t>
            </a:r>
            <a:r>
              <a:rPr lang="it-IT" sz="2800" dirty="0" err="1" smtClean="0"/>
              <a:t>des</a:t>
            </a:r>
            <a:r>
              <a:rPr lang="it-IT" sz="2800" dirty="0" smtClean="0"/>
              <a:t> </a:t>
            </a:r>
            <a:r>
              <a:rPr lang="it-IT" sz="2800" dirty="0" err="1"/>
              <a:t>traducteurs</a:t>
            </a:r>
            <a:r>
              <a:rPr lang="it-IT" sz="2800" dirty="0"/>
              <a:t> et </a:t>
            </a:r>
            <a:r>
              <a:rPr lang="it-IT" sz="2800" dirty="0" err="1"/>
              <a:t>des</a:t>
            </a:r>
            <a:r>
              <a:rPr lang="it-IT" sz="2800" dirty="0"/>
              <a:t> </a:t>
            </a:r>
            <a:r>
              <a:rPr lang="it-IT" sz="2800" dirty="0" err="1" smtClean="0"/>
              <a:t>traductrices</a:t>
            </a:r>
            <a:r>
              <a:rPr lang="it-IT" sz="2800" dirty="0" smtClean="0"/>
              <a:t> </a:t>
            </a:r>
            <a:r>
              <a:rPr lang="it-IT" sz="2800" dirty="0" err="1" smtClean="0"/>
              <a:t>dans</a:t>
            </a:r>
            <a:r>
              <a:rPr lang="it-IT" sz="2800" dirty="0" smtClean="0"/>
              <a:t> </a:t>
            </a:r>
            <a:r>
              <a:rPr lang="it-IT" sz="2800" dirty="0" err="1" smtClean="0"/>
              <a:t>les</a:t>
            </a:r>
            <a:r>
              <a:rPr lang="it-IT" sz="2800" dirty="0" smtClean="0"/>
              <a:t> </a:t>
            </a:r>
            <a:r>
              <a:rPr lang="it-IT" sz="2800" dirty="0" err="1" smtClean="0"/>
              <a:t>seuils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it-IT" dirty="0" smtClean="0"/>
          </a:p>
          <a:p>
            <a:r>
              <a:rPr lang="it-IT" dirty="0" smtClean="0"/>
              <a:t>2° </a:t>
            </a:r>
            <a:r>
              <a:rPr lang="it-IT" dirty="0" err="1" smtClean="0"/>
              <a:t>volet</a:t>
            </a:r>
            <a:endParaRPr lang="it-IT" dirty="0" smtClean="0"/>
          </a:p>
          <a:p>
            <a:r>
              <a:rPr lang="it-IT" dirty="0" smtClean="0"/>
              <a:t>Lingua </a:t>
            </a:r>
            <a:r>
              <a:rPr lang="it-IT" dirty="0" smtClean="0"/>
              <a:t>e Traduzione francese 3° </a:t>
            </a:r>
            <a:r>
              <a:rPr lang="it-IT" smtClean="0"/>
              <a:t>année CIA</a:t>
            </a:r>
            <a:endParaRPr lang="it-IT" dirty="0" smtClean="0"/>
          </a:p>
          <a:p>
            <a:r>
              <a:rPr lang="it-IT" dirty="0" smtClean="0"/>
              <a:t>2020-2021</a:t>
            </a:r>
          </a:p>
        </p:txBody>
      </p:sp>
    </p:spTree>
    <p:extLst>
      <p:ext uri="{BB962C8B-B14F-4D97-AF65-F5344CB8AC3E}">
        <p14:creationId xmlns:p14="http://schemas.microsoft.com/office/powerpoint/2010/main" val="1897262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dirty="0" smtClean="0"/>
              <a:t>Mais qui a traduit?</a:t>
            </a:r>
            <a:endParaRPr lang="fr-CA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sz="2400" dirty="0"/>
              <a:t>« Ainsi la question </a:t>
            </a:r>
            <a:r>
              <a:rPr lang="fr-FR" sz="2400" i="1" dirty="0"/>
              <a:t>qui est le traducteur </a:t>
            </a:r>
            <a:r>
              <a:rPr lang="fr-FR" sz="2400" dirty="0"/>
              <a:t>? doit-elle être fermement posée face à une traduction. » </a:t>
            </a:r>
            <a:r>
              <a:rPr lang="it-IT" sz="2400" dirty="0"/>
              <a:t>p. 73</a:t>
            </a:r>
          </a:p>
          <a:p>
            <a:pPr algn="just"/>
            <a:endParaRPr lang="it-IT" sz="2400" dirty="0"/>
          </a:p>
          <a:p>
            <a:pPr algn="just"/>
            <a:r>
              <a:rPr lang="fr-FR" sz="2400" dirty="0"/>
              <a:t>« </a:t>
            </a:r>
            <a:r>
              <a:rPr lang="it-IT" sz="2400" dirty="0"/>
              <a:t>Il </a:t>
            </a:r>
            <a:r>
              <a:rPr lang="it-IT" sz="2400" dirty="0" err="1"/>
              <a:t>devient</a:t>
            </a:r>
            <a:r>
              <a:rPr lang="it-IT" sz="2400" dirty="0"/>
              <a:t> de plus en plus </a:t>
            </a:r>
            <a:r>
              <a:rPr lang="it-IT" sz="2400" dirty="0" err="1"/>
              <a:t>impensable</a:t>
            </a:r>
            <a:r>
              <a:rPr lang="it-IT" sz="2400" dirty="0"/>
              <a:t> </a:t>
            </a:r>
            <a:r>
              <a:rPr lang="it-IT" sz="2400" dirty="0" err="1"/>
              <a:t>que</a:t>
            </a:r>
            <a:r>
              <a:rPr lang="it-IT" sz="2400" dirty="0"/>
              <a:t> le </a:t>
            </a:r>
            <a:r>
              <a:rPr lang="it-IT" sz="2400" dirty="0" err="1"/>
              <a:t>traducteur</a:t>
            </a:r>
            <a:r>
              <a:rPr lang="it-IT" sz="2400" dirty="0"/>
              <a:t> reste ce </a:t>
            </a:r>
            <a:r>
              <a:rPr lang="it-IT" sz="2400" dirty="0" err="1"/>
              <a:t>parfait</a:t>
            </a:r>
            <a:r>
              <a:rPr lang="it-IT" sz="2400" dirty="0"/>
              <a:t> </a:t>
            </a:r>
            <a:r>
              <a:rPr lang="it-IT" sz="2400" dirty="0" err="1"/>
              <a:t>inconnu</a:t>
            </a:r>
            <a:r>
              <a:rPr lang="it-IT" sz="2400" dirty="0"/>
              <a:t> </a:t>
            </a:r>
            <a:r>
              <a:rPr lang="it-IT" sz="2400" dirty="0" err="1"/>
              <a:t>qu’il</a:t>
            </a:r>
            <a:r>
              <a:rPr lang="it-IT" sz="2400" dirty="0"/>
              <a:t> est </a:t>
            </a:r>
            <a:r>
              <a:rPr lang="it-IT" sz="2400" dirty="0" err="1"/>
              <a:t>encore</a:t>
            </a:r>
            <a:r>
              <a:rPr lang="it-IT" sz="2400" dirty="0"/>
              <a:t> la </a:t>
            </a:r>
            <a:r>
              <a:rPr lang="it-IT" sz="2400" dirty="0" err="1"/>
              <a:t>plupart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dirty="0" err="1"/>
              <a:t>temps</a:t>
            </a:r>
            <a:r>
              <a:rPr lang="it-IT" sz="2400" dirty="0"/>
              <a:t>.</a:t>
            </a:r>
            <a:r>
              <a:rPr lang="fr-FR" sz="2400" dirty="0"/>
              <a:t>» </a:t>
            </a:r>
            <a:r>
              <a:rPr lang="it-IT" sz="2400" dirty="0"/>
              <a:t> p. 73</a:t>
            </a:r>
          </a:p>
          <a:p>
            <a:pPr algn="just"/>
            <a:endParaRPr lang="it-IT" sz="2400" dirty="0"/>
          </a:p>
          <a:p>
            <a:pPr algn="just"/>
            <a:r>
              <a:rPr lang="fr-CA" sz="2400" dirty="0"/>
              <a:t>« Il faut aller plus loin, et déterminer sa position traductive, son projet de traduction et son horizon traductif. » p. </a:t>
            </a:r>
            <a:r>
              <a:rPr lang="fr-CA" sz="2400" dirty="0" smtClean="0"/>
              <a:t>74</a:t>
            </a:r>
          </a:p>
          <a:p>
            <a:r>
              <a:rPr lang="it-IT" sz="2400" dirty="0"/>
              <a:t>Antoine </a:t>
            </a:r>
            <a:r>
              <a:rPr lang="it-IT" sz="2400" dirty="0" err="1"/>
              <a:t>Berman</a:t>
            </a:r>
            <a:r>
              <a:rPr lang="it-IT" sz="2400" dirty="0"/>
              <a:t>, </a:t>
            </a:r>
            <a:r>
              <a:rPr lang="it-IT" sz="2400" i="1" dirty="0"/>
              <a:t>Pour une </a:t>
            </a:r>
            <a:r>
              <a:rPr lang="it-IT" sz="2400" i="1" dirty="0" err="1"/>
              <a:t>critique</a:t>
            </a:r>
            <a:r>
              <a:rPr lang="it-IT" sz="2400" i="1" dirty="0"/>
              <a:t> </a:t>
            </a:r>
            <a:r>
              <a:rPr lang="it-IT" sz="2400" i="1" dirty="0" err="1"/>
              <a:t>des</a:t>
            </a:r>
            <a:r>
              <a:rPr lang="it-IT" sz="2400" i="1" dirty="0"/>
              <a:t> </a:t>
            </a:r>
            <a:r>
              <a:rPr lang="it-IT" sz="2400" i="1" dirty="0" err="1"/>
              <a:t>traductions</a:t>
            </a:r>
            <a:r>
              <a:rPr lang="it-IT" sz="2400" i="1" dirty="0"/>
              <a:t> : John Donne, </a:t>
            </a:r>
            <a:r>
              <a:rPr lang="it-IT" sz="2400" dirty="0"/>
              <a:t>Paris, Gallimard, 1995</a:t>
            </a:r>
            <a:endParaRPr lang="fr-CA" sz="2400" dirty="0"/>
          </a:p>
          <a:p>
            <a:endParaRPr lang="fr-CA" sz="2400" dirty="0"/>
          </a:p>
          <a:p>
            <a:endParaRPr lang="fr-CA" sz="2400" dirty="0"/>
          </a:p>
          <a:p>
            <a:pPr algn="just"/>
            <a:endParaRPr lang="it-IT" sz="2400" dirty="0"/>
          </a:p>
          <a:p>
            <a:endParaRPr lang="fr-CA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E7EF0-C616-5C42-B786-A1E841897D58}" type="slidenum">
              <a:rPr lang="fr-CA" smtClean="0"/>
              <a:t>10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38287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dirty="0"/>
              <a:t>P</a:t>
            </a:r>
            <a:r>
              <a:rPr lang="fr-CA" sz="2800" dirty="0" smtClean="0"/>
              <a:t>osition traductive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fr-CA" dirty="0" smtClean="0"/>
              <a:t>« Tout traducteur entretient un rapport spécifique avec sa</a:t>
            </a:r>
            <a:r>
              <a:rPr lang="fr-CA" b="1" dirty="0" smtClean="0"/>
              <a:t> propre </a:t>
            </a:r>
            <a:r>
              <a:rPr lang="fr-CA" dirty="0" smtClean="0"/>
              <a:t>activité, c’est-à-dire a une certaine « conception » ou « perception » du traduire, de son sens, de ses finalités, de ses formes et modes. « Conception » et « perception » qui ne sont pas purement personnelles, puisque le traducteur est effectivement marqué par </a:t>
            </a:r>
            <a:r>
              <a:rPr lang="fr-CA" b="1" dirty="0" smtClean="0"/>
              <a:t>tout un discours historique, social, littéraire, idéologique sur la traduction </a:t>
            </a:r>
            <a:r>
              <a:rPr lang="fr-CA" dirty="0" smtClean="0"/>
              <a:t>(et l’écriture littéraire). La position traductive est, pour ainsi dire, le « compromis » entre la manière dont le traducteur perçoit en tant que sujet pris par la </a:t>
            </a:r>
            <a:r>
              <a:rPr lang="fr-CA" i="1" dirty="0" smtClean="0"/>
              <a:t>pulsion du traduire</a:t>
            </a:r>
            <a:r>
              <a:rPr lang="fr-CA" dirty="0" smtClean="0"/>
              <a:t>, la tache de la traduction, et la manière dont il a « internalisé » le </a:t>
            </a:r>
            <a:r>
              <a:rPr lang="fr-CA" b="1" dirty="0" smtClean="0"/>
              <a:t>discours ambiant </a:t>
            </a:r>
            <a:r>
              <a:rPr lang="fr-CA" dirty="0" smtClean="0"/>
              <a:t>sur le traduire (les </a:t>
            </a:r>
            <a:r>
              <a:rPr lang="fr-CA" b="1" dirty="0" smtClean="0"/>
              <a:t>« normes </a:t>
            </a:r>
            <a:r>
              <a:rPr lang="fr-CA" dirty="0" smtClean="0"/>
              <a:t>»). La position traductive, en tant que compromis, est le résultat d’une </a:t>
            </a:r>
            <a:r>
              <a:rPr lang="fr-CA" i="1" dirty="0" smtClean="0"/>
              <a:t>élaboration</a:t>
            </a:r>
            <a:r>
              <a:rPr lang="fr-CA" dirty="0" smtClean="0"/>
              <a:t> : elle est le </a:t>
            </a:r>
            <a:r>
              <a:rPr lang="fr-CA" i="1" dirty="0" smtClean="0"/>
              <a:t>se-poser du traducteur</a:t>
            </a:r>
            <a:r>
              <a:rPr lang="fr-CA" dirty="0" smtClean="0"/>
              <a:t> </a:t>
            </a:r>
            <a:r>
              <a:rPr lang="fr-CA" i="1" dirty="0" smtClean="0"/>
              <a:t>vis-à-vis de la traduction</a:t>
            </a:r>
            <a:r>
              <a:rPr lang="fr-CA" dirty="0" smtClean="0"/>
              <a:t>, se-poser qui, une fois choisi (car il s’agit bien d’un</a:t>
            </a:r>
            <a:r>
              <a:rPr lang="fr-CA" b="1" dirty="0" smtClean="0"/>
              <a:t> choix</a:t>
            </a:r>
            <a:r>
              <a:rPr lang="fr-CA" dirty="0" smtClean="0"/>
              <a:t>)</a:t>
            </a:r>
            <a:r>
              <a:rPr lang="fr-CA" i="1" dirty="0" smtClean="0"/>
              <a:t> lie </a:t>
            </a:r>
            <a:r>
              <a:rPr lang="fr-CA" dirty="0" smtClean="0"/>
              <a:t>le traducteur … »</a:t>
            </a:r>
          </a:p>
          <a:p>
            <a:pPr algn="just"/>
            <a:r>
              <a:rPr lang="fr-CA" dirty="0" smtClean="0"/>
              <a:t>« Il </a:t>
            </a:r>
            <a:r>
              <a:rPr lang="fr-CA" dirty="0"/>
              <a:t>n’y a pas de traducteur sans position traductive. Mais il y a autant de positions traductives que de traducteurs</a:t>
            </a:r>
            <a:r>
              <a:rPr lang="fr-CA" dirty="0" smtClean="0"/>
              <a:t>. » </a:t>
            </a:r>
          </a:p>
          <a:p>
            <a:pPr algn="just"/>
            <a:r>
              <a:rPr lang="it-IT" sz="2200" dirty="0" smtClean="0"/>
              <a:t>Antoine </a:t>
            </a:r>
            <a:r>
              <a:rPr lang="it-IT" sz="2200" dirty="0" err="1"/>
              <a:t>Berman</a:t>
            </a:r>
            <a:r>
              <a:rPr lang="it-IT" sz="2200" dirty="0"/>
              <a:t>, </a:t>
            </a:r>
            <a:r>
              <a:rPr lang="it-IT" sz="2200" i="1" dirty="0"/>
              <a:t>Pour une </a:t>
            </a:r>
            <a:r>
              <a:rPr lang="it-IT" sz="2200" i="1" dirty="0" err="1"/>
              <a:t>critique</a:t>
            </a:r>
            <a:r>
              <a:rPr lang="it-IT" sz="2200" i="1" dirty="0"/>
              <a:t> </a:t>
            </a:r>
            <a:r>
              <a:rPr lang="it-IT" sz="2200" i="1" dirty="0" err="1"/>
              <a:t>des</a:t>
            </a:r>
            <a:r>
              <a:rPr lang="it-IT" sz="2200" i="1" dirty="0"/>
              <a:t> </a:t>
            </a:r>
            <a:r>
              <a:rPr lang="it-IT" sz="2200" i="1" dirty="0" err="1"/>
              <a:t>traductions</a:t>
            </a:r>
            <a:r>
              <a:rPr lang="it-IT" sz="2200" i="1" dirty="0"/>
              <a:t> : John Donne, </a:t>
            </a:r>
            <a:r>
              <a:rPr lang="it-IT" sz="2200" dirty="0"/>
              <a:t>Paris, Gallimard, 1995, </a:t>
            </a:r>
            <a:r>
              <a:rPr lang="fr-CA" sz="2200" dirty="0" smtClean="0"/>
              <a:t>p. 75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1814633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 smtClean="0"/>
              <a:t>Projet</a:t>
            </a:r>
            <a:r>
              <a:rPr lang="it-IT" sz="2800" dirty="0" smtClean="0"/>
              <a:t> de </a:t>
            </a:r>
            <a:r>
              <a:rPr lang="it-IT" sz="2800" dirty="0" err="1" smtClean="0"/>
              <a:t>traduction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smtClean="0"/>
              <a:t>«</a:t>
            </a:r>
            <a:r>
              <a:rPr lang="it-IT" sz="2400" dirty="0" err="1" smtClean="0"/>
              <a:t>Toute</a:t>
            </a:r>
            <a:r>
              <a:rPr lang="it-IT" sz="2400" dirty="0" smtClean="0"/>
              <a:t> </a:t>
            </a:r>
            <a:r>
              <a:rPr lang="it-IT" sz="2400" dirty="0" err="1" smtClean="0"/>
              <a:t>traduction</a:t>
            </a:r>
            <a:r>
              <a:rPr lang="it-IT" sz="2400" dirty="0" smtClean="0"/>
              <a:t> </a:t>
            </a:r>
            <a:r>
              <a:rPr lang="it-IT" sz="2400" dirty="0" err="1" smtClean="0"/>
              <a:t>conséquente</a:t>
            </a:r>
            <a:r>
              <a:rPr lang="it-IT" sz="2400" dirty="0" smtClean="0"/>
              <a:t> est </a:t>
            </a:r>
            <a:r>
              <a:rPr lang="it-IT" sz="2400" dirty="0" err="1" smtClean="0"/>
              <a:t>portée</a:t>
            </a:r>
            <a:r>
              <a:rPr lang="it-IT" sz="2400" dirty="0" smtClean="0"/>
              <a:t> par un </a:t>
            </a:r>
            <a:r>
              <a:rPr lang="it-IT" sz="2400" dirty="0" err="1" smtClean="0"/>
              <a:t>projet</a:t>
            </a:r>
            <a:r>
              <a:rPr lang="it-IT" sz="2400" dirty="0" smtClean="0"/>
              <a:t>, </a:t>
            </a:r>
            <a:r>
              <a:rPr lang="it-IT" sz="2400" dirty="0" err="1" smtClean="0"/>
              <a:t>ou</a:t>
            </a:r>
            <a:r>
              <a:rPr lang="it-IT" sz="2400" dirty="0" smtClean="0"/>
              <a:t> une </a:t>
            </a:r>
            <a:r>
              <a:rPr lang="it-IT" sz="2400" dirty="0" err="1" smtClean="0"/>
              <a:t>vision</a:t>
            </a:r>
            <a:r>
              <a:rPr lang="it-IT" sz="2400" dirty="0" smtClean="0"/>
              <a:t> </a:t>
            </a:r>
            <a:r>
              <a:rPr lang="it-IT" sz="2400" dirty="0" err="1" smtClean="0"/>
              <a:t>articulée</a:t>
            </a:r>
            <a:r>
              <a:rPr lang="it-IT" sz="2400" dirty="0" smtClean="0"/>
              <a:t>. Le </a:t>
            </a:r>
            <a:r>
              <a:rPr lang="it-IT" sz="2400" dirty="0" err="1" smtClean="0"/>
              <a:t>projet</a:t>
            </a:r>
            <a:r>
              <a:rPr lang="it-IT" sz="2400" dirty="0" smtClean="0"/>
              <a:t> </a:t>
            </a:r>
            <a:r>
              <a:rPr lang="it-IT" sz="2400" dirty="0" err="1" smtClean="0"/>
              <a:t>ou</a:t>
            </a:r>
            <a:r>
              <a:rPr lang="it-IT" sz="2400" dirty="0" smtClean="0"/>
              <a:t> </a:t>
            </a:r>
            <a:r>
              <a:rPr lang="it-IT" sz="2400" dirty="0" err="1" smtClean="0"/>
              <a:t>visée</a:t>
            </a:r>
            <a:r>
              <a:rPr lang="it-IT" sz="2400" dirty="0" smtClean="0"/>
              <a:t> </a:t>
            </a:r>
            <a:r>
              <a:rPr lang="it-IT" sz="2400" dirty="0" err="1" smtClean="0"/>
              <a:t>sont</a:t>
            </a:r>
            <a:r>
              <a:rPr lang="it-IT" sz="2400" dirty="0" smtClean="0"/>
              <a:t> </a:t>
            </a:r>
            <a:r>
              <a:rPr lang="it-IT" sz="2400" dirty="0" err="1" smtClean="0"/>
              <a:t>déterminés</a:t>
            </a:r>
            <a:r>
              <a:rPr lang="it-IT" sz="2400" dirty="0" smtClean="0"/>
              <a:t> à la fois par la position </a:t>
            </a:r>
            <a:r>
              <a:rPr lang="it-IT" sz="2400" dirty="0" err="1" smtClean="0"/>
              <a:t>traductive</a:t>
            </a:r>
            <a:r>
              <a:rPr lang="it-IT" sz="2400" dirty="0" smtClean="0"/>
              <a:t> et par </a:t>
            </a:r>
            <a:r>
              <a:rPr lang="it-IT" sz="2400" dirty="0" err="1"/>
              <a:t>l</a:t>
            </a:r>
            <a:r>
              <a:rPr lang="it-IT" sz="2400" dirty="0" err="1" smtClean="0"/>
              <a:t>es</a:t>
            </a:r>
            <a:r>
              <a:rPr lang="it-IT" sz="2400" dirty="0" smtClean="0"/>
              <a:t> </a:t>
            </a:r>
            <a:r>
              <a:rPr lang="it-IT" sz="2400" dirty="0" err="1" smtClean="0"/>
              <a:t>exigences</a:t>
            </a:r>
            <a:r>
              <a:rPr lang="it-IT" sz="2400" dirty="0" smtClean="0"/>
              <a:t> à </a:t>
            </a:r>
            <a:r>
              <a:rPr lang="it-IT" sz="2400" dirty="0" err="1" smtClean="0"/>
              <a:t>chaque</a:t>
            </a:r>
            <a:r>
              <a:rPr lang="it-IT" sz="2400" dirty="0" smtClean="0"/>
              <a:t> fois </a:t>
            </a:r>
            <a:r>
              <a:rPr lang="it-IT" sz="2400" dirty="0" err="1" smtClean="0"/>
              <a:t>spécifiques</a:t>
            </a:r>
            <a:r>
              <a:rPr lang="it-IT" sz="2400" dirty="0" smtClean="0"/>
              <a:t> à </a:t>
            </a:r>
            <a:r>
              <a:rPr lang="it-IT" sz="2400" dirty="0" err="1" smtClean="0"/>
              <a:t>traduire</a:t>
            </a:r>
            <a:r>
              <a:rPr lang="it-IT" sz="2400" dirty="0" smtClean="0"/>
              <a:t>.» p. 76</a:t>
            </a:r>
          </a:p>
          <a:p>
            <a:r>
              <a:rPr lang="it-IT" sz="2400" dirty="0" err="1" smtClean="0"/>
              <a:t>Choisir</a:t>
            </a:r>
            <a:r>
              <a:rPr lang="it-IT" sz="2400" dirty="0" smtClean="0"/>
              <a:t> un «mode de </a:t>
            </a:r>
            <a:r>
              <a:rPr lang="it-IT" sz="2400" dirty="0" err="1" smtClean="0"/>
              <a:t>traduction</a:t>
            </a:r>
            <a:r>
              <a:rPr lang="it-IT" sz="2400" dirty="0" smtClean="0"/>
              <a:t>», une «</a:t>
            </a:r>
            <a:r>
              <a:rPr lang="it-IT" sz="2400" dirty="0" err="1" smtClean="0"/>
              <a:t>manière</a:t>
            </a:r>
            <a:r>
              <a:rPr lang="it-IT" sz="2400" dirty="0" smtClean="0"/>
              <a:t> de </a:t>
            </a:r>
            <a:r>
              <a:rPr lang="it-IT" sz="2400" dirty="0" err="1" smtClean="0"/>
              <a:t>traduire</a:t>
            </a:r>
            <a:r>
              <a:rPr lang="it-IT" sz="2400" dirty="0" smtClean="0"/>
              <a:t>» p. 76</a:t>
            </a:r>
          </a:p>
          <a:p>
            <a:endParaRPr lang="it-IT" sz="2400" dirty="0"/>
          </a:p>
          <a:p>
            <a:pPr algn="just"/>
            <a:r>
              <a:rPr lang="it-IT" sz="2400" dirty="0" smtClean="0"/>
              <a:t>Le </a:t>
            </a:r>
            <a:r>
              <a:rPr lang="it-IT" sz="2400" dirty="0" err="1" smtClean="0"/>
              <a:t>projet</a:t>
            </a:r>
            <a:r>
              <a:rPr lang="it-IT" sz="2400" dirty="0" smtClean="0"/>
              <a:t> de </a:t>
            </a:r>
            <a:r>
              <a:rPr lang="it-IT" sz="2400" dirty="0" err="1" smtClean="0"/>
              <a:t>traduction</a:t>
            </a:r>
            <a:r>
              <a:rPr lang="it-IT" sz="2400" dirty="0" smtClean="0"/>
              <a:t> </a:t>
            </a:r>
            <a:r>
              <a:rPr lang="it-IT" sz="2400" dirty="0" err="1" smtClean="0"/>
              <a:t>peut</a:t>
            </a:r>
            <a:r>
              <a:rPr lang="it-IT" sz="2400" dirty="0" smtClean="0"/>
              <a:t> </a:t>
            </a:r>
            <a:r>
              <a:rPr lang="it-IT" sz="2400" dirty="0" err="1" smtClean="0"/>
              <a:t>être</a:t>
            </a:r>
            <a:r>
              <a:rPr lang="it-IT" sz="2400" dirty="0" smtClean="0"/>
              <a:t> </a:t>
            </a:r>
            <a:r>
              <a:rPr lang="it-IT" sz="2400" dirty="0" err="1" smtClean="0"/>
              <a:t>énoncé</a:t>
            </a:r>
            <a:r>
              <a:rPr lang="it-IT" sz="2400" dirty="0" smtClean="0"/>
              <a:t> par le </a:t>
            </a:r>
            <a:r>
              <a:rPr lang="it-IT" sz="2400" dirty="0" err="1" smtClean="0"/>
              <a:t>traducteur</a:t>
            </a:r>
            <a:r>
              <a:rPr lang="it-IT" sz="2400" dirty="0" smtClean="0"/>
              <a:t> </a:t>
            </a:r>
            <a:r>
              <a:rPr lang="it-IT" sz="2400" b="1" dirty="0" err="1" smtClean="0"/>
              <a:t>dans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les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seuils</a:t>
            </a:r>
            <a:r>
              <a:rPr lang="it-IT" sz="2400" b="1" dirty="0" smtClean="0"/>
              <a:t> de </a:t>
            </a:r>
            <a:r>
              <a:rPr lang="it-IT" sz="2400" b="1" dirty="0" err="1" smtClean="0"/>
              <a:t>traduction</a:t>
            </a:r>
            <a:r>
              <a:rPr lang="it-IT" sz="2400" b="1" dirty="0" smtClean="0"/>
              <a:t>.</a:t>
            </a:r>
          </a:p>
          <a:p>
            <a:pPr algn="just"/>
            <a:endParaRPr lang="it-IT" sz="2400" b="1" dirty="0"/>
          </a:p>
          <a:p>
            <a:pPr algn="just"/>
            <a:r>
              <a:rPr lang="it-IT" sz="2400" b="1" dirty="0" smtClean="0"/>
              <a:t>pour qui il est </a:t>
            </a:r>
            <a:r>
              <a:rPr lang="it-IT" sz="2400" b="1" dirty="0" err="1" smtClean="0"/>
              <a:t>traduit</a:t>
            </a:r>
            <a:r>
              <a:rPr lang="it-IT" sz="2400" b="1" dirty="0" smtClean="0"/>
              <a:t>? (</a:t>
            </a:r>
            <a:r>
              <a:rPr lang="it-IT" sz="2400" b="1" dirty="0" err="1" smtClean="0"/>
              <a:t>skopos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theorie</a:t>
            </a:r>
            <a:r>
              <a:rPr lang="it-IT" sz="2400" b="1" dirty="0" smtClean="0"/>
              <a:t>, </a:t>
            </a:r>
            <a:r>
              <a:rPr lang="it-IT" sz="2400" b="1" dirty="0" err="1" smtClean="0"/>
              <a:t>Reiss</a:t>
            </a:r>
            <a:r>
              <a:rPr lang="it-IT" sz="2400" b="1" dirty="0" smtClean="0"/>
              <a:t>) </a:t>
            </a:r>
            <a:r>
              <a:rPr lang="it-IT" sz="2400" b="1" dirty="0" err="1" smtClean="0"/>
              <a:t>pourquoi</a:t>
            </a:r>
            <a:r>
              <a:rPr lang="it-IT" sz="2400" b="1" dirty="0" smtClean="0"/>
              <a:t> et pour </a:t>
            </a:r>
            <a:r>
              <a:rPr lang="it-IT" sz="2400" b="1" dirty="0" err="1" smtClean="0"/>
              <a:t>quoi</a:t>
            </a:r>
            <a:r>
              <a:rPr lang="it-IT" sz="2400" b="1" dirty="0" smtClean="0"/>
              <a:t>  il </a:t>
            </a:r>
            <a:r>
              <a:rPr lang="it-IT" sz="2400" b="1" dirty="0" err="1" smtClean="0"/>
              <a:t>traduit</a:t>
            </a:r>
            <a:r>
              <a:rPr lang="it-IT" sz="2400" b="1" dirty="0" smtClean="0"/>
              <a:t>?</a:t>
            </a:r>
          </a:p>
          <a:p>
            <a:pPr algn="just"/>
            <a:r>
              <a:rPr lang="it-IT" sz="2400" b="1" dirty="0" err="1" smtClean="0"/>
              <a:t>idéologie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682810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L’</a:t>
            </a:r>
            <a:r>
              <a:rPr lang="it-IT" sz="2800" dirty="0" err="1" smtClean="0"/>
              <a:t>horizon</a:t>
            </a:r>
            <a:r>
              <a:rPr lang="it-IT" sz="2800" dirty="0" smtClean="0"/>
              <a:t> </a:t>
            </a:r>
            <a:r>
              <a:rPr lang="it-IT" sz="2800" dirty="0" err="1" smtClean="0"/>
              <a:t>du</a:t>
            </a:r>
            <a:r>
              <a:rPr lang="it-IT" sz="2800" dirty="0" smtClean="0"/>
              <a:t> </a:t>
            </a:r>
            <a:r>
              <a:rPr lang="it-IT" sz="2800" dirty="0" err="1" smtClean="0"/>
              <a:t>traducteur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 smtClean="0"/>
              <a:t>Position </a:t>
            </a:r>
            <a:r>
              <a:rPr lang="it-IT" sz="2400" dirty="0" err="1" smtClean="0"/>
              <a:t>traductive</a:t>
            </a:r>
            <a:r>
              <a:rPr lang="it-IT" sz="2400" dirty="0" smtClean="0"/>
              <a:t> et </a:t>
            </a:r>
            <a:r>
              <a:rPr lang="it-IT" sz="2400" dirty="0" err="1" smtClean="0"/>
              <a:t>projet</a:t>
            </a:r>
            <a:r>
              <a:rPr lang="it-IT" sz="2400" dirty="0" smtClean="0"/>
              <a:t> de </a:t>
            </a:r>
            <a:r>
              <a:rPr lang="it-IT" sz="2400" dirty="0" err="1" smtClean="0"/>
              <a:t>traduction</a:t>
            </a:r>
            <a:r>
              <a:rPr lang="it-IT" sz="2400" dirty="0" smtClean="0"/>
              <a:t> </a:t>
            </a:r>
            <a:r>
              <a:rPr lang="it-IT" sz="2400" dirty="0" err="1" smtClean="0"/>
              <a:t>sont</a:t>
            </a:r>
            <a:r>
              <a:rPr lang="it-IT" sz="2400" dirty="0" smtClean="0"/>
              <a:t>, à </a:t>
            </a:r>
            <a:r>
              <a:rPr lang="it-IT" sz="2400" dirty="0" err="1" smtClean="0"/>
              <a:t>leur</a:t>
            </a:r>
            <a:r>
              <a:rPr lang="it-IT" sz="2400" dirty="0" smtClean="0"/>
              <a:t> tour, </a:t>
            </a:r>
            <a:r>
              <a:rPr lang="it-IT" sz="2400" dirty="0" err="1" smtClean="0"/>
              <a:t>pris</a:t>
            </a:r>
            <a:r>
              <a:rPr lang="it-IT" sz="2400" dirty="0" smtClean="0"/>
              <a:t> </a:t>
            </a:r>
            <a:r>
              <a:rPr lang="it-IT" sz="2400" dirty="0" err="1" smtClean="0"/>
              <a:t>dans</a:t>
            </a:r>
            <a:r>
              <a:rPr lang="it-IT" sz="2400" dirty="0" smtClean="0"/>
              <a:t> un </a:t>
            </a:r>
            <a:r>
              <a:rPr lang="it-IT" sz="2400" dirty="0" err="1" smtClean="0"/>
              <a:t>horizon</a:t>
            </a:r>
            <a:r>
              <a:rPr lang="it-IT" sz="2400" dirty="0"/>
              <a:t>. </a:t>
            </a:r>
          </a:p>
          <a:p>
            <a:pPr algn="just"/>
            <a:r>
              <a:rPr lang="it-IT" sz="2400" dirty="0" smtClean="0"/>
              <a:t>« On </a:t>
            </a:r>
            <a:r>
              <a:rPr lang="it-IT" sz="2400" dirty="0" err="1" smtClean="0"/>
              <a:t>peut</a:t>
            </a:r>
            <a:r>
              <a:rPr lang="it-IT" sz="2400" dirty="0" smtClean="0"/>
              <a:t> </a:t>
            </a:r>
            <a:r>
              <a:rPr lang="it-IT" sz="2400" dirty="0" err="1" smtClean="0"/>
              <a:t>définir</a:t>
            </a:r>
            <a:r>
              <a:rPr lang="it-IT" sz="2400" dirty="0" smtClean="0"/>
              <a:t> en première </a:t>
            </a:r>
            <a:r>
              <a:rPr lang="it-IT" sz="2400" dirty="0" err="1" smtClean="0"/>
              <a:t>approximation</a:t>
            </a:r>
            <a:r>
              <a:rPr lang="it-IT" sz="2400" dirty="0" smtClean="0"/>
              <a:t> l’</a:t>
            </a:r>
            <a:r>
              <a:rPr lang="it-IT" sz="2400" dirty="0" err="1" smtClean="0"/>
              <a:t>horizon</a:t>
            </a:r>
            <a:r>
              <a:rPr lang="it-IT" sz="2400" dirty="0" smtClean="0"/>
              <a:t> </a:t>
            </a:r>
            <a:r>
              <a:rPr lang="it-IT" sz="2400" dirty="0" err="1" smtClean="0"/>
              <a:t>comme</a:t>
            </a:r>
            <a:r>
              <a:rPr lang="it-IT" sz="2400" dirty="0" smtClean="0"/>
              <a:t> l’ensemble </a:t>
            </a:r>
            <a:r>
              <a:rPr lang="it-IT" sz="2400" dirty="0" err="1" smtClean="0"/>
              <a:t>des</a:t>
            </a:r>
            <a:r>
              <a:rPr lang="it-IT" sz="2400" dirty="0" smtClean="0"/>
              <a:t> </a:t>
            </a:r>
            <a:r>
              <a:rPr lang="it-IT" sz="2400" dirty="0" err="1" smtClean="0"/>
              <a:t>paramètres</a:t>
            </a:r>
            <a:r>
              <a:rPr lang="it-IT" sz="2400" dirty="0" smtClean="0"/>
              <a:t> </a:t>
            </a:r>
            <a:r>
              <a:rPr lang="it-IT" sz="2400" dirty="0" err="1" smtClean="0"/>
              <a:t>langagiers</a:t>
            </a:r>
            <a:r>
              <a:rPr lang="it-IT" sz="2400" dirty="0" smtClean="0"/>
              <a:t>, </a:t>
            </a:r>
            <a:r>
              <a:rPr lang="it-IT" sz="2400" dirty="0" err="1" smtClean="0"/>
              <a:t>littéraires</a:t>
            </a:r>
            <a:r>
              <a:rPr lang="it-IT" sz="2400" dirty="0" smtClean="0"/>
              <a:t>, </a:t>
            </a:r>
            <a:r>
              <a:rPr lang="it-IT" sz="2400" dirty="0" err="1" smtClean="0"/>
              <a:t>culturels</a:t>
            </a:r>
            <a:r>
              <a:rPr lang="it-IT" sz="2400" dirty="0" smtClean="0"/>
              <a:t> et </a:t>
            </a:r>
            <a:r>
              <a:rPr lang="it-IT" sz="2400" dirty="0" err="1" smtClean="0"/>
              <a:t>historiques</a:t>
            </a:r>
            <a:r>
              <a:rPr lang="it-IT" sz="2400" dirty="0" smtClean="0"/>
              <a:t> qui «</a:t>
            </a:r>
            <a:r>
              <a:rPr lang="it-IT" sz="2400" dirty="0" err="1" smtClean="0"/>
              <a:t>déterminent</a:t>
            </a:r>
            <a:r>
              <a:rPr lang="it-IT" sz="2400" dirty="0" smtClean="0"/>
              <a:t>» le sentir, l’agir et le </a:t>
            </a:r>
            <a:r>
              <a:rPr lang="it-IT" sz="2400" dirty="0" err="1" smtClean="0"/>
              <a:t>penser</a:t>
            </a:r>
            <a:r>
              <a:rPr lang="it-IT" sz="2400" dirty="0" smtClean="0"/>
              <a:t> </a:t>
            </a:r>
            <a:r>
              <a:rPr lang="it-IT" sz="2400" dirty="0" err="1" smtClean="0"/>
              <a:t>du</a:t>
            </a:r>
            <a:r>
              <a:rPr lang="it-IT" sz="2400" dirty="0" smtClean="0"/>
              <a:t> </a:t>
            </a:r>
            <a:r>
              <a:rPr lang="it-IT" sz="2400" dirty="0" err="1" smtClean="0"/>
              <a:t>traducteur</a:t>
            </a:r>
            <a:r>
              <a:rPr lang="it-IT" sz="2400" dirty="0" smtClean="0"/>
              <a:t>.» P. 79</a:t>
            </a:r>
          </a:p>
          <a:p>
            <a:pPr algn="just"/>
            <a:endParaRPr lang="it-IT" sz="2400" dirty="0"/>
          </a:p>
          <a:p>
            <a:pPr algn="just"/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3132864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err="1"/>
              <a:t>Pourquoi</a:t>
            </a:r>
            <a:r>
              <a:rPr lang="it-IT" sz="2800" dirty="0"/>
              <a:t> “</a:t>
            </a:r>
            <a:r>
              <a:rPr lang="it-IT" sz="2800" dirty="0" err="1"/>
              <a:t>seuil</a:t>
            </a:r>
            <a:r>
              <a:rPr lang="it-IT" sz="2800" dirty="0"/>
              <a:t>”?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400" dirty="0"/>
              <a:t>Le paratexte est donc pour nous ce par quoi </a:t>
            </a:r>
            <a:r>
              <a:rPr lang="fr-FR" sz="2400" b="1" dirty="0"/>
              <a:t>un texte se fait livre </a:t>
            </a:r>
            <a:r>
              <a:rPr lang="fr-FR" sz="2400" dirty="0"/>
              <a:t>et se propose comme tel à ses lecteurs, et plus généralement au public. Plus que d’une limite ou d’une frontière étanche, il s’agit ici d’un </a:t>
            </a:r>
            <a:r>
              <a:rPr lang="fr-FR" sz="2400" i="1" dirty="0"/>
              <a:t>seuil</a:t>
            </a:r>
            <a:r>
              <a:rPr lang="fr-FR" sz="2400" dirty="0"/>
              <a:t>, ou – mot de Borges à propos d’une préface – d’un « vestibule » qui offre à tout un chacun la possibilité d’entrer, ou de rebrousser chemin. « Zone indécise » entre le dedans et le dehors, elle-même sans limite rigoureuse, ni vers l’intérieur (le texte) ni vers l’extérieur (le discours du monde sur le texte), lisière, ou comme disait Philippe Lejeune , « frange du texte imprimé qui, en réalité, commande toute la lecture ».  </a:t>
            </a:r>
            <a:r>
              <a:rPr lang="fr-FR" sz="2400" b="1" dirty="0"/>
              <a:t>Paratexte = </a:t>
            </a:r>
            <a:r>
              <a:rPr lang="fr-FR" sz="2400" b="1" dirty="0" err="1"/>
              <a:t>péritexte</a:t>
            </a:r>
            <a:r>
              <a:rPr lang="fr-FR" sz="2400" b="1" dirty="0"/>
              <a:t> + </a:t>
            </a:r>
            <a:r>
              <a:rPr lang="fr-FR" sz="2400" b="1" dirty="0" err="1"/>
              <a:t>épitexte</a:t>
            </a:r>
            <a:r>
              <a:rPr lang="fr-FR" sz="2400" b="1" dirty="0"/>
              <a:t> </a:t>
            </a:r>
            <a:r>
              <a:rPr lang="fr-FR" sz="2400" dirty="0"/>
              <a:t>(p. 11)</a:t>
            </a:r>
          </a:p>
          <a:p>
            <a:pPr algn="just"/>
            <a:r>
              <a:rPr lang="fr-FR" sz="2400" b="1" dirty="0"/>
              <a:t>G. Genette</a:t>
            </a:r>
            <a:r>
              <a:rPr lang="fr-FR" sz="2400" dirty="0"/>
              <a:t>, </a:t>
            </a:r>
            <a:r>
              <a:rPr lang="fr-FR" sz="2400" i="1" dirty="0"/>
              <a:t>Seuils</a:t>
            </a:r>
            <a:r>
              <a:rPr lang="fr-FR" sz="2400" dirty="0"/>
              <a:t>, Paris, éd. Seuil, 1987, p. </a:t>
            </a:r>
            <a:r>
              <a:rPr lang="fr-FR" sz="2400" dirty="0" smtClean="0"/>
              <a:t>8. </a:t>
            </a:r>
            <a:r>
              <a:rPr lang="fr-FR" sz="2400" dirty="0"/>
              <a:t> 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602328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dirty="0"/>
              <a:t>Le </a:t>
            </a:r>
            <a:r>
              <a:rPr lang="it-IT" sz="3200" dirty="0" err="1"/>
              <a:t>péritexte</a:t>
            </a:r>
            <a:r>
              <a:rPr lang="it-IT" sz="3200" dirty="0"/>
              <a:t> : </a:t>
            </a:r>
            <a:r>
              <a:rPr lang="it-IT" sz="3200" dirty="0" err="1"/>
              <a:t>présence</a:t>
            </a:r>
            <a:r>
              <a:rPr lang="it-IT" sz="3200" dirty="0"/>
              <a:t> </a:t>
            </a:r>
            <a:r>
              <a:rPr lang="it-IT" sz="3200" dirty="0" err="1" smtClean="0"/>
              <a:t>du</a:t>
            </a:r>
            <a:r>
              <a:rPr lang="it-IT" sz="3200" dirty="0"/>
              <a:t> </a:t>
            </a:r>
            <a:r>
              <a:rPr lang="it-IT" sz="3200" dirty="0" err="1" smtClean="0"/>
              <a:t>sujet</a:t>
            </a:r>
            <a:r>
              <a:rPr lang="it-IT" sz="3200" dirty="0" smtClean="0"/>
              <a:t> </a:t>
            </a:r>
            <a:r>
              <a:rPr lang="it-IT" sz="3200" dirty="0" err="1" smtClean="0"/>
              <a:t>traduisant</a:t>
            </a:r>
            <a:endParaRPr lang="it-IT" sz="3200" dirty="0"/>
          </a:p>
        </p:txBody>
      </p:sp>
      <p:sp>
        <p:nvSpPr>
          <p:cNvPr id="15362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z="2400" dirty="0" smtClean="0"/>
              <a:t>La couverture : son nom? (choix éditorial)</a:t>
            </a:r>
          </a:p>
          <a:p>
            <a:pPr eaLnBrk="1" hangingPunct="1"/>
            <a:r>
              <a:rPr lang="fr-FR" sz="2400" dirty="0" smtClean="0"/>
              <a:t>La quatrième de couverture ? (choix éditorial)</a:t>
            </a:r>
          </a:p>
          <a:p>
            <a:pPr eaLnBrk="1" hangingPunct="1"/>
            <a:r>
              <a:rPr lang="fr-FR" sz="2400" dirty="0" smtClean="0"/>
              <a:t>Préface/Postface/avant-propos… ?</a:t>
            </a:r>
          </a:p>
          <a:p>
            <a:pPr eaLnBrk="1" hangingPunct="1"/>
            <a:r>
              <a:rPr lang="fr-FR" sz="2400" dirty="0" err="1" smtClean="0"/>
              <a:t>NdT</a:t>
            </a:r>
            <a:r>
              <a:rPr lang="fr-FR" sz="2400" dirty="0" smtClean="0"/>
              <a:t> ?</a:t>
            </a:r>
          </a:p>
          <a:p>
            <a:pPr eaLnBrk="1" hangingPunct="1"/>
            <a:r>
              <a:rPr lang="fr-FR" sz="2400" dirty="0" smtClean="0"/>
              <a:t>Glossaire ?</a:t>
            </a:r>
          </a:p>
          <a:p>
            <a:pPr eaLnBrk="1" hangingPunct="1"/>
            <a:endParaRPr lang="fr-FR" sz="2400" dirty="0" smtClean="0"/>
          </a:p>
          <a:p>
            <a:pPr eaLnBrk="1" hangingPunct="1"/>
            <a:r>
              <a:rPr lang="fr-FR" sz="2400" dirty="0" smtClean="0"/>
              <a:t>(vos expériences de la lecture : les préfaces après pour ne pas être </a:t>
            </a:r>
            <a:r>
              <a:rPr lang="fr-FR" sz="2400" dirty="0" err="1" smtClean="0"/>
              <a:t>influencé.e</a:t>
            </a:r>
            <a:r>
              <a:rPr lang="fr-FR" sz="2400" dirty="0" smtClean="0"/>
              <a:t>, avoir une idée qui est la mienne)</a:t>
            </a:r>
          </a:p>
          <a:p>
            <a:pPr eaLnBrk="1" hangingPunct="1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416819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2800"/>
              <a:t>Epitextes</a:t>
            </a:r>
          </a:p>
        </p:txBody>
      </p:sp>
      <p:sp>
        <p:nvSpPr>
          <p:cNvPr id="30722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z="2400" dirty="0"/>
              <a:t>La correspondance (histoire de la traduction</a:t>
            </a:r>
            <a:r>
              <a:rPr lang="fr-FR" sz="2400" dirty="0" smtClean="0"/>
              <a:t>) (génétique de la traduction)</a:t>
            </a:r>
            <a:endParaRPr lang="fr-FR" sz="2400" dirty="0"/>
          </a:p>
          <a:p>
            <a:pPr eaLnBrk="1" hangingPunct="1"/>
            <a:r>
              <a:rPr lang="fr-FR" sz="2400" dirty="0"/>
              <a:t>Les critiques (présence de l’indication du nom)</a:t>
            </a:r>
          </a:p>
          <a:p>
            <a:pPr eaLnBrk="1" hangingPunct="1"/>
            <a:r>
              <a:rPr lang="fr-FR" sz="2400" dirty="0"/>
              <a:t>Internet : nouvelles voies/voix du traducteur (sites d’association pro, site personnel de traducteur, blog</a:t>
            </a:r>
          </a:p>
          <a:p>
            <a:pPr eaLnBrk="1" hangingPunct="1"/>
            <a:r>
              <a:rPr lang="fr-FR" sz="2400" dirty="0"/>
              <a:t>Entretien avec les traducteurs/</a:t>
            </a:r>
            <a:r>
              <a:rPr lang="fr-FR" sz="2400" dirty="0" err="1"/>
              <a:t>trices</a:t>
            </a:r>
            <a:r>
              <a:rPr lang="fr-FR" sz="2400" dirty="0"/>
              <a:t> (radio, télé, site internet)</a:t>
            </a:r>
          </a:p>
          <a:p>
            <a:pPr eaLnBrk="1" hangingPunct="1"/>
            <a:r>
              <a:rPr lang="fr-FR" sz="2400" dirty="0"/>
              <a:t>Livres des traducteurs</a:t>
            </a:r>
          </a:p>
          <a:p>
            <a:pPr eaLnBrk="1" hangingPunct="1"/>
            <a:r>
              <a:rPr lang="fr-FR" sz="2400" dirty="0"/>
              <a:t>Film</a:t>
            </a:r>
          </a:p>
          <a:p>
            <a:pPr eaLnBrk="1" hangingPunct="1"/>
            <a:r>
              <a:rPr lang="fr-FR" sz="2400" dirty="0"/>
              <a:t>Conférences sur la question de la visibilité</a:t>
            </a:r>
          </a:p>
          <a:p>
            <a:pPr eaLnBrk="1" hangingPunct="1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040335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 smtClean="0"/>
              <a:t>Les</a:t>
            </a:r>
            <a:r>
              <a:rPr lang="it-IT" sz="2800" dirty="0" smtClean="0"/>
              <a:t> </a:t>
            </a:r>
            <a:r>
              <a:rPr lang="it-IT" sz="2800" dirty="0" err="1" smtClean="0"/>
              <a:t>seuils</a:t>
            </a:r>
            <a:r>
              <a:rPr lang="it-IT" sz="2800" dirty="0" smtClean="0"/>
              <a:t> :</a:t>
            </a:r>
            <a:br>
              <a:rPr lang="it-IT" sz="2800" dirty="0" smtClean="0"/>
            </a:br>
            <a:r>
              <a:rPr lang="it-IT" sz="2800" dirty="0" smtClean="0"/>
              <a:t>1. </a:t>
            </a:r>
            <a:r>
              <a:rPr lang="it-IT" sz="2800" dirty="0" err="1" smtClean="0"/>
              <a:t>Sur</a:t>
            </a:r>
            <a:r>
              <a:rPr lang="it-IT" sz="2800" dirty="0" smtClean="0"/>
              <a:t> </a:t>
            </a:r>
            <a:r>
              <a:rPr lang="it-IT" sz="2800" dirty="0" smtClean="0"/>
              <a:t>la </a:t>
            </a:r>
            <a:r>
              <a:rPr lang="it-IT" sz="2800" dirty="0" err="1" smtClean="0"/>
              <a:t>couverture</a:t>
            </a:r>
            <a:r>
              <a:rPr lang="it-IT" sz="2800" dirty="0" smtClean="0"/>
              <a:t>, </a:t>
            </a:r>
            <a:r>
              <a:rPr lang="it-IT" sz="2800" dirty="0" smtClean="0"/>
              <a:t>la </a:t>
            </a:r>
            <a:r>
              <a:rPr lang="it-IT" sz="2800" dirty="0" err="1" smtClean="0"/>
              <a:t>quatrième</a:t>
            </a:r>
            <a:r>
              <a:rPr lang="it-IT" sz="2800" dirty="0" smtClean="0"/>
              <a:t> de </a:t>
            </a:r>
            <a:r>
              <a:rPr lang="it-IT" sz="2800" dirty="0" err="1" smtClean="0"/>
              <a:t>couverture</a:t>
            </a:r>
            <a:r>
              <a:rPr lang="it-IT" sz="2800" dirty="0" smtClean="0"/>
              <a:t>, page de </a:t>
            </a:r>
            <a:r>
              <a:rPr lang="it-IT" sz="2800" dirty="0" err="1" smtClean="0"/>
              <a:t>garde</a:t>
            </a: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err="1" smtClean="0"/>
              <a:t>Dosto</a:t>
            </a:r>
            <a:r>
              <a:rPr lang="nl-NL" sz="2800" dirty="0" err="1" smtClean="0"/>
              <a:t>ï</a:t>
            </a:r>
            <a:r>
              <a:rPr lang="it-IT" sz="2800" dirty="0" err="1" smtClean="0"/>
              <a:t>evski</a:t>
            </a:r>
            <a:r>
              <a:rPr lang="it-IT" sz="2800" dirty="0" smtClean="0"/>
              <a:t>/André </a:t>
            </a:r>
            <a:r>
              <a:rPr lang="it-IT" sz="2800" dirty="0" err="1" smtClean="0"/>
              <a:t>Markowicz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it-IT" sz="2400" dirty="0" err="1" smtClean="0"/>
              <a:t>Exemple</a:t>
            </a:r>
            <a:r>
              <a:rPr lang="it-IT" sz="2400" dirty="0" smtClean="0"/>
              <a:t> :</a:t>
            </a:r>
          </a:p>
          <a:p>
            <a:pPr>
              <a:defRPr/>
            </a:pPr>
            <a:r>
              <a:rPr lang="it-IT" sz="2400" dirty="0"/>
              <a:t>Par </a:t>
            </a:r>
            <a:r>
              <a:rPr lang="it-IT" sz="2400" dirty="0" err="1"/>
              <a:t>rapport</a:t>
            </a:r>
            <a:r>
              <a:rPr lang="it-IT" sz="2400" dirty="0"/>
              <a:t> à la </a:t>
            </a:r>
            <a:r>
              <a:rPr lang="it-IT" sz="2400" dirty="0" err="1"/>
              <a:t>renommée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dirty="0" err="1"/>
              <a:t>traducteur</a:t>
            </a:r>
            <a:r>
              <a:rPr lang="it-IT" sz="2400" dirty="0"/>
              <a:t> (</a:t>
            </a:r>
            <a:r>
              <a:rPr lang="it-IT" sz="2400" dirty="0" err="1"/>
              <a:t>choix</a:t>
            </a:r>
            <a:r>
              <a:rPr lang="it-IT" sz="2400" dirty="0"/>
              <a:t> de la maison d’</a:t>
            </a:r>
            <a:r>
              <a:rPr lang="it-IT" sz="2400" dirty="0" err="1"/>
              <a:t>édition</a:t>
            </a:r>
            <a:r>
              <a:rPr lang="it-IT" sz="2400" dirty="0" smtClean="0"/>
              <a:t>)</a:t>
            </a:r>
            <a:endParaRPr lang="it-IT" sz="2400" dirty="0" smtClean="0"/>
          </a:p>
          <a:p>
            <a:pPr>
              <a:defRPr/>
            </a:pPr>
            <a:r>
              <a:rPr lang="it-IT" sz="2400" dirty="0" err="1" smtClean="0"/>
              <a:t>Dostoievski</a:t>
            </a:r>
            <a:r>
              <a:rPr lang="it-IT" sz="2400" dirty="0" smtClean="0"/>
              <a:t>, </a:t>
            </a:r>
            <a:r>
              <a:rPr lang="it-IT" sz="2400" i="1" dirty="0" smtClean="0"/>
              <a:t>L’</a:t>
            </a:r>
            <a:r>
              <a:rPr lang="it-IT" sz="2400" i="1" dirty="0" err="1" smtClean="0"/>
              <a:t>idiot</a:t>
            </a:r>
            <a:r>
              <a:rPr lang="it-IT" sz="2400" dirty="0" smtClean="0"/>
              <a:t>, Paris, </a:t>
            </a:r>
            <a:r>
              <a:rPr lang="it-IT" sz="2400" dirty="0" err="1" smtClean="0"/>
              <a:t>Babel</a:t>
            </a:r>
            <a:r>
              <a:rPr lang="it-IT" sz="2400" dirty="0" smtClean="0"/>
              <a:t>, 1993.</a:t>
            </a:r>
          </a:p>
          <a:p>
            <a:pPr>
              <a:defRPr/>
            </a:pPr>
            <a:r>
              <a:rPr lang="it-IT" sz="2400" dirty="0" err="1" smtClean="0"/>
              <a:t>Sur</a:t>
            </a:r>
            <a:r>
              <a:rPr lang="it-IT" sz="2400" dirty="0" smtClean="0"/>
              <a:t> </a:t>
            </a:r>
            <a:r>
              <a:rPr lang="it-IT" sz="2400" dirty="0"/>
              <a:t>la </a:t>
            </a:r>
            <a:r>
              <a:rPr lang="it-IT" sz="2400" dirty="0" err="1" smtClean="0"/>
              <a:t>couverture</a:t>
            </a:r>
            <a:r>
              <a:rPr lang="it-IT" sz="2400" dirty="0" smtClean="0"/>
              <a:t>, le </a:t>
            </a:r>
            <a:r>
              <a:rPr lang="it-IT" sz="2400" dirty="0" err="1" smtClean="0"/>
              <a:t>nom</a:t>
            </a:r>
            <a:r>
              <a:rPr lang="it-IT" sz="2400" dirty="0" smtClean="0"/>
              <a:t>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dirty="0" err="1"/>
              <a:t>traducteur</a:t>
            </a:r>
            <a:r>
              <a:rPr lang="it-IT" sz="2400" dirty="0"/>
              <a:t> </a:t>
            </a:r>
            <a:r>
              <a:rPr lang="it-IT" sz="2400" dirty="0" smtClean="0"/>
              <a:t>: “</a:t>
            </a:r>
            <a:r>
              <a:rPr lang="it-IT" sz="2400" dirty="0" err="1" smtClean="0"/>
              <a:t>traduit</a:t>
            </a:r>
            <a:r>
              <a:rPr lang="it-IT" sz="2400" dirty="0" smtClean="0"/>
              <a:t> </a:t>
            </a:r>
            <a:r>
              <a:rPr lang="it-IT" sz="2400" dirty="0" err="1" smtClean="0"/>
              <a:t>du</a:t>
            </a:r>
            <a:r>
              <a:rPr lang="it-IT" sz="2400" dirty="0" smtClean="0"/>
              <a:t> russe par André </a:t>
            </a:r>
            <a:r>
              <a:rPr lang="it-IT" sz="2400" dirty="0" err="1" smtClean="0"/>
              <a:t>Markowicz</a:t>
            </a:r>
            <a:r>
              <a:rPr lang="it-IT" sz="2400" dirty="0" smtClean="0"/>
              <a:t>”</a:t>
            </a:r>
            <a:endParaRPr lang="it-IT" sz="2400" dirty="0"/>
          </a:p>
          <a:p>
            <a:pPr>
              <a:defRPr/>
            </a:pPr>
            <a:r>
              <a:rPr lang="it-IT" sz="2400" dirty="0" err="1" smtClean="0"/>
              <a:t>Sur</a:t>
            </a:r>
            <a:r>
              <a:rPr lang="it-IT" sz="2400" dirty="0" smtClean="0"/>
              <a:t> la 4</a:t>
            </a:r>
            <a:r>
              <a:rPr lang="it-IT" sz="2400" dirty="0"/>
              <a:t>° de </a:t>
            </a:r>
            <a:r>
              <a:rPr lang="it-IT" sz="2400" dirty="0" err="1" smtClean="0"/>
              <a:t>couverture</a:t>
            </a:r>
            <a:r>
              <a:rPr lang="it-IT" sz="2400" dirty="0" smtClean="0"/>
              <a:t> :</a:t>
            </a:r>
            <a:r>
              <a:rPr lang="it-IT" sz="2400" dirty="0" smtClean="0"/>
              <a:t> </a:t>
            </a:r>
            <a:r>
              <a:rPr lang="it-IT" sz="2400" dirty="0" err="1"/>
              <a:t>Extrait</a:t>
            </a:r>
            <a:r>
              <a:rPr lang="it-IT" sz="2400" dirty="0"/>
              <a:t> de </a:t>
            </a:r>
            <a:r>
              <a:rPr lang="it-IT" sz="2400" dirty="0" smtClean="0"/>
              <a:t>l’</a:t>
            </a:r>
            <a:r>
              <a:rPr lang="it-IT" sz="2400" dirty="0" err="1" smtClean="0"/>
              <a:t>avant-propos</a:t>
            </a:r>
            <a:r>
              <a:rPr lang="it-IT" sz="2400" dirty="0" smtClean="0"/>
              <a:t> d’André </a:t>
            </a:r>
            <a:r>
              <a:rPr lang="it-IT" sz="2400" dirty="0" err="1"/>
              <a:t>Markowicz</a:t>
            </a:r>
            <a:r>
              <a:rPr lang="it-IT" sz="2400" dirty="0" smtClean="0"/>
              <a:t> </a:t>
            </a:r>
            <a:endParaRPr lang="it-IT" sz="2400" dirty="0"/>
          </a:p>
          <a:p>
            <a:pPr>
              <a:defRPr/>
            </a:pPr>
            <a:r>
              <a:rPr lang="it-IT" sz="2400" dirty="0"/>
              <a:t> </a:t>
            </a:r>
            <a:r>
              <a:rPr lang="it-IT" sz="2400" dirty="0" err="1" smtClean="0"/>
              <a:t>Sur</a:t>
            </a:r>
            <a:r>
              <a:rPr lang="it-IT" sz="2400" dirty="0" smtClean="0"/>
              <a:t> la page de </a:t>
            </a:r>
            <a:r>
              <a:rPr lang="it-IT" sz="2400" dirty="0" err="1" smtClean="0"/>
              <a:t>garde</a:t>
            </a:r>
            <a:r>
              <a:rPr lang="it-IT" sz="2400" dirty="0" smtClean="0"/>
              <a:t> : “</a:t>
            </a:r>
            <a:r>
              <a:rPr lang="it-IT" sz="2400" dirty="0" err="1" smtClean="0"/>
              <a:t>roman</a:t>
            </a:r>
            <a:r>
              <a:rPr lang="it-IT" sz="2400" dirty="0" smtClean="0"/>
              <a:t> </a:t>
            </a:r>
            <a:r>
              <a:rPr lang="it-IT" sz="2400" dirty="0" err="1" smtClean="0"/>
              <a:t>traduit</a:t>
            </a:r>
            <a:r>
              <a:rPr lang="it-IT" sz="2400" dirty="0" smtClean="0"/>
              <a:t> </a:t>
            </a:r>
            <a:r>
              <a:rPr lang="it-IT" sz="2400" dirty="0" err="1" smtClean="0"/>
              <a:t>du</a:t>
            </a:r>
            <a:r>
              <a:rPr lang="it-IT" sz="2400" dirty="0" smtClean="0"/>
              <a:t> russe </a:t>
            </a:r>
            <a:r>
              <a:rPr lang="it-IT" sz="2400" dirty="0" smtClean="0"/>
              <a:t>par </a:t>
            </a:r>
            <a:r>
              <a:rPr lang="it-IT" sz="2400" dirty="0" smtClean="0"/>
              <a:t>André </a:t>
            </a:r>
            <a:r>
              <a:rPr lang="it-IT" sz="2400" dirty="0" err="1" smtClean="0"/>
              <a:t>Markowicz</a:t>
            </a:r>
            <a:r>
              <a:rPr lang="it-IT" sz="2400" dirty="0" smtClean="0"/>
              <a:t>”</a:t>
            </a:r>
            <a:endParaRPr lang="it-IT" sz="2400" dirty="0" smtClean="0"/>
          </a:p>
          <a:p>
            <a:pPr>
              <a:defRPr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872677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dirty="0" smtClean="0"/>
              <a:t>A faire la prochaine fois</a:t>
            </a:r>
            <a:endParaRPr lang="fr-CA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CA" sz="2400" dirty="0"/>
              <a:t>Lecture d’une interview de Tiphaine </a:t>
            </a:r>
            <a:r>
              <a:rPr lang="fr-CA" sz="2400" dirty="0" err="1" smtClean="0"/>
              <a:t>Samoyault</a:t>
            </a:r>
            <a:r>
              <a:rPr lang="fr-CA" sz="2400" dirty="0" smtClean="0"/>
              <a:t> (traductrice et </a:t>
            </a:r>
            <a:r>
              <a:rPr lang="fr-CA" sz="2400" dirty="0" err="1" smtClean="0"/>
              <a:t>traductologue</a:t>
            </a:r>
            <a:r>
              <a:rPr lang="fr-CA" sz="2400" dirty="0" smtClean="0"/>
              <a:t>), </a:t>
            </a:r>
            <a:r>
              <a:rPr lang="fr-CA" sz="2400" i="1" dirty="0"/>
              <a:t>Traduction et violence</a:t>
            </a:r>
            <a:r>
              <a:rPr lang="fr-CA" sz="2400" dirty="0"/>
              <a:t>, Paris, Seuil, </a:t>
            </a:r>
            <a:r>
              <a:rPr lang="fr-CA" sz="2400" dirty="0" smtClean="0"/>
              <a:t>2020</a:t>
            </a:r>
          </a:p>
          <a:p>
            <a:pPr algn="just"/>
            <a:endParaRPr lang="fr-CA" sz="2400" dirty="0"/>
          </a:p>
          <a:p>
            <a:r>
              <a:rPr lang="fr-CA" sz="2400" b="1" dirty="0"/>
              <a:t>Tiphaine </a:t>
            </a:r>
            <a:r>
              <a:rPr lang="fr-CA" sz="2400" b="1" dirty="0" err="1"/>
              <a:t>Samoyault</a:t>
            </a:r>
            <a:r>
              <a:rPr lang="fr-CA" sz="2400" b="1" dirty="0"/>
              <a:t>: «La traduction n’est pas une langue» </a:t>
            </a:r>
            <a:endParaRPr lang="fr-CA" sz="2400" dirty="0"/>
          </a:p>
          <a:p>
            <a:r>
              <a:rPr lang="fr-CA" sz="2400" dirty="0" smtClean="0"/>
              <a:t>par Lise WAJEMAN, </a:t>
            </a:r>
            <a:r>
              <a:rPr lang="fr-CA" sz="2400" i="1" dirty="0" err="1" smtClean="0"/>
              <a:t>Mediapart</a:t>
            </a:r>
            <a:r>
              <a:rPr lang="fr-CA" sz="2400" dirty="0" smtClean="0"/>
              <a:t>, </a:t>
            </a:r>
            <a:r>
              <a:rPr lang="fr-CA" sz="2400" dirty="0"/>
              <a:t>12 </a:t>
            </a:r>
            <a:r>
              <a:rPr lang="fr-CA" sz="2400" dirty="0" smtClean="0"/>
              <a:t>mars </a:t>
            </a:r>
            <a:r>
              <a:rPr lang="fr-CA" sz="2400" dirty="0"/>
              <a:t>2020 </a:t>
            </a:r>
          </a:p>
          <a:p>
            <a:pPr algn="just"/>
            <a:endParaRPr lang="fr-CA" sz="2400" dirty="0"/>
          </a:p>
          <a:p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23507101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CA" sz="2400" dirty="0"/>
          </a:p>
        </p:txBody>
      </p:sp>
      <p:pic>
        <p:nvPicPr>
          <p:cNvPr id="4" name="Immagine 3" descr="145178_couverture_Hres_0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1677" y="0"/>
            <a:ext cx="468401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627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dirty="0" smtClean="0"/>
              <a:t>Que saisir de la </a:t>
            </a:r>
            <a:r>
              <a:rPr lang="fr-CA" sz="2800" dirty="0" err="1"/>
              <a:t>polémique</a:t>
            </a:r>
            <a:r>
              <a:rPr lang="fr-CA" sz="2800" dirty="0"/>
              <a:t> autour de la traduction </a:t>
            </a:r>
            <a:r>
              <a:rPr lang="fr-CA" sz="2800" dirty="0" smtClean="0"/>
              <a:t>de la </a:t>
            </a:r>
            <a:r>
              <a:rPr lang="it-IT" sz="2800" dirty="0" err="1" smtClean="0"/>
              <a:t>poétesse</a:t>
            </a:r>
            <a:r>
              <a:rPr lang="it-IT" sz="2800" dirty="0" smtClean="0"/>
              <a:t> </a:t>
            </a:r>
            <a:r>
              <a:rPr lang="fr-CA" sz="2800" dirty="0" smtClean="0"/>
              <a:t>Amanda </a:t>
            </a:r>
            <a:r>
              <a:rPr lang="fr-CA" sz="2800" dirty="0" err="1" smtClean="0"/>
              <a:t>Gorman</a:t>
            </a:r>
            <a:r>
              <a:rPr lang="fr-CA" sz="2800" dirty="0" smtClean="0"/>
              <a:t> ?</a:t>
            </a:r>
            <a:endParaRPr lang="fr-CA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sz="2400" dirty="0" smtClean="0"/>
              <a:t>S’</a:t>
            </a:r>
            <a:r>
              <a:rPr lang="it-IT" sz="2400" dirty="0" err="1" smtClean="0"/>
              <a:t>interroger</a:t>
            </a:r>
            <a:r>
              <a:rPr lang="it-IT" sz="2400" dirty="0" smtClean="0"/>
              <a:t> </a:t>
            </a:r>
            <a:r>
              <a:rPr lang="it-IT" sz="2400" dirty="0" err="1" smtClean="0"/>
              <a:t>sur</a:t>
            </a:r>
            <a:r>
              <a:rPr lang="it-IT" sz="2400" dirty="0" smtClean="0"/>
              <a:t> </a:t>
            </a:r>
            <a:r>
              <a:rPr lang="it-IT" sz="2400" dirty="0"/>
              <a:t>le </a:t>
            </a:r>
            <a:r>
              <a:rPr lang="it-IT" sz="2400" dirty="0" err="1"/>
              <a:t>caractère</a:t>
            </a:r>
            <a:r>
              <a:rPr lang="it-IT" sz="2400" dirty="0"/>
              <a:t> </a:t>
            </a:r>
            <a:r>
              <a:rPr lang="it-IT" sz="2400" dirty="0" err="1"/>
              <a:t>potentiellement</a:t>
            </a:r>
            <a:r>
              <a:rPr lang="it-IT" sz="2400" dirty="0"/>
              <a:t> </a:t>
            </a:r>
            <a:r>
              <a:rPr lang="it-IT" sz="2400" dirty="0" err="1"/>
              <a:t>productif</a:t>
            </a:r>
            <a:r>
              <a:rPr lang="it-IT" sz="2400" dirty="0"/>
              <a:t> (et non </a:t>
            </a:r>
            <a:r>
              <a:rPr lang="it-IT" sz="2400" dirty="0" err="1"/>
              <a:t>destructeur</a:t>
            </a:r>
            <a:r>
              <a:rPr lang="it-IT" sz="2400" dirty="0"/>
              <a:t>) de </a:t>
            </a:r>
            <a:r>
              <a:rPr lang="it-IT" sz="2400" dirty="0" err="1"/>
              <a:t>ces</a:t>
            </a:r>
            <a:r>
              <a:rPr lang="it-IT" sz="2400" dirty="0"/>
              <a:t> </a:t>
            </a:r>
            <a:r>
              <a:rPr lang="it-IT" sz="2400" dirty="0" err="1"/>
              <a:t>débats</a:t>
            </a:r>
            <a:r>
              <a:rPr lang="it-IT" sz="2400" dirty="0"/>
              <a:t>. Paul B. </a:t>
            </a:r>
            <a:r>
              <a:rPr lang="it-IT" sz="2400" dirty="0" err="1"/>
              <a:t>Preciado</a:t>
            </a:r>
            <a:r>
              <a:rPr lang="it-IT" sz="2400" dirty="0"/>
              <a:t>, </a:t>
            </a:r>
            <a:r>
              <a:rPr lang="it-IT" sz="2400" dirty="0" err="1"/>
              <a:t>Philosophe</a:t>
            </a:r>
            <a:r>
              <a:rPr lang="it-IT" sz="2400" dirty="0"/>
              <a:t>, 12 </a:t>
            </a:r>
            <a:r>
              <a:rPr lang="it-IT" sz="2400" dirty="0" err="1"/>
              <a:t>mars</a:t>
            </a:r>
            <a:r>
              <a:rPr lang="it-IT" sz="2400" dirty="0"/>
              <a:t> 2021 </a:t>
            </a:r>
            <a:r>
              <a:rPr lang="it-IT" sz="2400" i="1" dirty="0" smtClean="0"/>
              <a:t>Libération</a:t>
            </a:r>
            <a:endParaRPr lang="fr-CA" sz="2400" dirty="0" smtClean="0"/>
          </a:p>
          <a:p>
            <a:pPr algn="just"/>
            <a:r>
              <a:rPr lang="it-IT" sz="2400" dirty="0" smtClean="0"/>
              <a:t>“E </a:t>
            </a:r>
            <a:r>
              <a:rPr lang="it-IT" sz="2400" dirty="0"/>
              <a:t>mi sono detta che dovremmo essere grati ad Amanda </a:t>
            </a:r>
            <a:r>
              <a:rPr lang="it-IT" sz="2400" dirty="0" err="1"/>
              <a:t>Gorman</a:t>
            </a:r>
            <a:r>
              <a:rPr lang="it-IT" sz="2400" dirty="0"/>
              <a:t> per aver involontariamente scatenato quello che può essere considerato </a:t>
            </a:r>
            <a:r>
              <a:rPr lang="it-IT" sz="2400" b="1" dirty="0"/>
              <a:t>il primo dibattito mondiale sulla </a:t>
            </a:r>
            <a:r>
              <a:rPr lang="it-IT" sz="2400" b="1" dirty="0" smtClean="0"/>
              <a:t>traduzione”</a:t>
            </a:r>
            <a:r>
              <a:rPr lang="it-IT" sz="2400" dirty="0" smtClean="0"/>
              <a:t>. Francesca Spinelli, </a:t>
            </a:r>
            <a:r>
              <a:rPr lang="it-IT" sz="2400" dirty="0" err="1" smtClean="0"/>
              <a:t>traductrice</a:t>
            </a:r>
            <a:r>
              <a:rPr lang="it-IT" sz="2400" dirty="0" smtClean="0"/>
              <a:t> </a:t>
            </a:r>
            <a:r>
              <a:rPr lang="it-IT" sz="2400" dirty="0" err="1" smtClean="0"/>
              <a:t>italienne</a:t>
            </a:r>
            <a:r>
              <a:rPr lang="it-IT" sz="2400" dirty="0" smtClean="0"/>
              <a:t> d’Amanda </a:t>
            </a:r>
            <a:r>
              <a:rPr lang="it-IT" sz="2400" dirty="0" err="1" smtClean="0"/>
              <a:t>Gorman</a:t>
            </a:r>
            <a:r>
              <a:rPr lang="it-IT" sz="2400" dirty="0" smtClean="0"/>
              <a:t> </a:t>
            </a:r>
            <a:endParaRPr lang="fr-CA" sz="2400" dirty="0" smtClean="0"/>
          </a:p>
          <a:p>
            <a:r>
              <a:rPr lang="fr-CA" sz="2400" dirty="0" smtClean="0"/>
              <a:t>La traduction n’est pas innocente. Jeu de pouvoir</a:t>
            </a:r>
          </a:p>
          <a:p>
            <a:r>
              <a:rPr lang="fr-CA" sz="2400" b="1" dirty="0" smtClean="0"/>
              <a:t>Le sujet </a:t>
            </a:r>
            <a:r>
              <a:rPr lang="fr-CA" sz="2400" dirty="0" smtClean="0"/>
              <a:t>traduisant a été rendu</a:t>
            </a:r>
            <a:r>
              <a:rPr lang="fr-CA" sz="2400" b="1" dirty="0" smtClean="0"/>
              <a:t> visible </a:t>
            </a:r>
            <a:r>
              <a:rPr lang="fr-CA" sz="2400" dirty="0" smtClean="0"/>
              <a:t>: </a:t>
            </a:r>
            <a:r>
              <a:rPr lang="fr-CA" sz="2400" dirty="0"/>
              <a:t>i</a:t>
            </a:r>
            <a:r>
              <a:rPr lang="fr-CA" sz="2400" dirty="0" smtClean="0"/>
              <a:t>l est au centre de l’attention.</a:t>
            </a:r>
          </a:p>
          <a:p>
            <a:r>
              <a:rPr lang="fr-CA" sz="2400" dirty="0" smtClean="0"/>
              <a:t>Son rôle </a:t>
            </a:r>
            <a:r>
              <a:rPr lang="fr-CA" sz="2400" b="1" dirty="0" smtClean="0"/>
              <a:t>dans la société</a:t>
            </a:r>
          </a:p>
          <a:p>
            <a:pPr algn="just"/>
            <a:r>
              <a:rPr lang="it-IT" sz="2400" dirty="0" smtClean="0"/>
              <a:t>“La </a:t>
            </a:r>
            <a:r>
              <a:rPr lang="it-IT" sz="2400" dirty="0"/>
              <a:t>controverse </a:t>
            </a:r>
            <a:r>
              <a:rPr lang="it-IT" sz="2400" dirty="0" err="1"/>
              <a:t>autour</a:t>
            </a:r>
            <a:r>
              <a:rPr lang="it-IT" sz="2400" dirty="0"/>
              <a:t> de la </a:t>
            </a:r>
            <a:r>
              <a:rPr lang="it-IT" sz="2400" dirty="0" err="1"/>
              <a:t>traduction</a:t>
            </a:r>
            <a:r>
              <a:rPr lang="it-IT" sz="2400" dirty="0"/>
              <a:t> en </a:t>
            </a:r>
            <a:r>
              <a:rPr lang="it-IT" sz="2400" dirty="0" err="1"/>
              <a:t>néerlandais</a:t>
            </a:r>
            <a:r>
              <a:rPr lang="it-IT" sz="2400" dirty="0"/>
              <a:t> de l’</a:t>
            </a:r>
            <a:r>
              <a:rPr lang="it-IT" sz="2400" dirty="0" err="1"/>
              <a:t>œuvre</a:t>
            </a:r>
            <a:r>
              <a:rPr lang="it-IT" sz="2400" dirty="0"/>
              <a:t> de la </a:t>
            </a:r>
            <a:r>
              <a:rPr lang="it-IT" sz="2400" dirty="0" err="1"/>
              <a:t>poétesse</a:t>
            </a:r>
            <a:r>
              <a:rPr lang="it-IT" sz="2400" dirty="0"/>
              <a:t> Amanda </a:t>
            </a:r>
            <a:r>
              <a:rPr lang="it-IT" sz="2400" dirty="0" err="1"/>
              <a:t>Gorman</a:t>
            </a:r>
            <a:r>
              <a:rPr lang="it-IT" sz="2400" dirty="0"/>
              <a:t> par </a:t>
            </a:r>
            <a:r>
              <a:rPr lang="it-IT" sz="2400" dirty="0" err="1"/>
              <a:t>Marieke</a:t>
            </a:r>
            <a:r>
              <a:rPr lang="it-IT" sz="2400" dirty="0"/>
              <a:t> Lucas </a:t>
            </a:r>
            <a:r>
              <a:rPr lang="it-IT" sz="2400" dirty="0" err="1"/>
              <a:t>Rijneveld</a:t>
            </a:r>
            <a:r>
              <a:rPr lang="it-IT" sz="2400" dirty="0"/>
              <a:t> est </a:t>
            </a:r>
            <a:r>
              <a:rPr lang="it-IT" sz="2400" b="1" dirty="0"/>
              <a:t>l’</a:t>
            </a:r>
            <a:r>
              <a:rPr lang="it-IT" sz="2400" b="1" dirty="0" err="1"/>
              <a:t>opportunité</a:t>
            </a:r>
            <a:r>
              <a:rPr lang="it-IT" sz="2400" b="1" dirty="0"/>
              <a:t> d’</a:t>
            </a:r>
            <a:r>
              <a:rPr lang="it-IT" sz="2400" b="1" dirty="0" err="1"/>
              <a:t>ouvrir</a:t>
            </a:r>
            <a:r>
              <a:rPr lang="it-IT" sz="2400" b="1" dirty="0"/>
              <a:t> </a:t>
            </a:r>
            <a:r>
              <a:rPr lang="it-IT" sz="2400" b="1" dirty="0" err="1"/>
              <a:t>les</a:t>
            </a:r>
            <a:r>
              <a:rPr lang="it-IT" sz="2400" b="1" dirty="0"/>
              <a:t> </a:t>
            </a:r>
            <a:r>
              <a:rPr lang="it-IT" sz="2400" b="1" dirty="0" err="1"/>
              <a:t>industries</a:t>
            </a:r>
            <a:r>
              <a:rPr lang="it-IT" sz="2400" b="1" dirty="0"/>
              <a:t> </a:t>
            </a:r>
            <a:r>
              <a:rPr lang="it-IT" sz="2400" b="1" dirty="0" err="1"/>
              <a:t>culturelles</a:t>
            </a:r>
            <a:r>
              <a:rPr lang="it-IT" sz="2400" b="1" dirty="0"/>
              <a:t> à la </a:t>
            </a:r>
            <a:r>
              <a:rPr lang="it-IT" sz="2400" b="1" dirty="0" err="1"/>
              <a:t>diversité</a:t>
            </a:r>
            <a:r>
              <a:rPr lang="it-IT" sz="2400" b="1" dirty="0" smtClean="0"/>
              <a:t>.”</a:t>
            </a:r>
            <a:r>
              <a:rPr lang="it-IT" sz="2400" b="1" dirty="0"/>
              <a:t> </a:t>
            </a:r>
            <a:r>
              <a:rPr lang="it-IT" sz="2400" dirty="0" smtClean="0"/>
              <a:t>Paul </a:t>
            </a:r>
            <a:r>
              <a:rPr lang="it-IT" sz="2400" dirty="0"/>
              <a:t>B. Preciado, </a:t>
            </a:r>
            <a:r>
              <a:rPr lang="it-IT" sz="2400" dirty="0" err="1" smtClean="0"/>
              <a:t>Philosophe</a:t>
            </a:r>
            <a:r>
              <a:rPr lang="it-IT" sz="2400" dirty="0" smtClean="0"/>
              <a:t>, 12 </a:t>
            </a:r>
            <a:r>
              <a:rPr lang="it-IT" sz="2400" dirty="0" err="1"/>
              <a:t>mars</a:t>
            </a:r>
            <a:r>
              <a:rPr lang="it-IT" sz="2400" dirty="0"/>
              <a:t> 2021 </a:t>
            </a:r>
            <a:r>
              <a:rPr lang="it-IT" sz="2400" i="1" dirty="0"/>
              <a:t>Libération</a:t>
            </a:r>
            <a:endParaRPr lang="it-IT" sz="2400" dirty="0"/>
          </a:p>
          <a:p>
            <a:endParaRPr lang="fr-CA" sz="2400" dirty="0" smtClean="0"/>
          </a:p>
        </p:txBody>
      </p:sp>
    </p:spTree>
    <p:extLst>
      <p:ext uri="{BB962C8B-B14F-4D97-AF65-F5344CB8AC3E}">
        <p14:creationId xmlns:p14="http://schemas.microsoft.com/office/powerpoint/2010/main" val="3682177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400" dirty="0" smtClean="0"/>
              <a:t>Remue-méninges</a:t>
            </a:r>
            <a:endParaRPr lang="fr-CA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400" dirty="0" smtClean="0"/>
              <a:t>Mot choisi par Eleonora :</a:t>
            </a:r>
            <a:endParaRPr lang="fr-CA" sz="2400" dirty="0"/>
          </a:p>
          <a:p>
            <a:r>
              <a:rPr lang="fr-CA" sz="2400" dirty="0" smtClean="0"/>
              <a:t>empathie </a:t>
            </a: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2522937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Observer</a:t>
            </a:r>
            <a:r>
              <a:rPr lang="it-IT" sz="2800" dirty="0"/>
              <a:t> et </a:t>
            </a:r>
            <a:r>
              <a:rPr lang="it-IT" sz="2800" dirty="0" err="1"/>
              <a:t>écouter</a:t>
            </a:r>
            <a:r>
              <a:rPr lang="it-IT" sz="2800" dirty="0"/>
              <a:t> la </a:t>
            </a:r>
            <a:r>
              <a:rPr lang="it-IT" sz="2800" dirty="0" err="1"/>
              <a:t>présence</a:t>
            </a:r>
            <a:r>
              <a:rPr lang="it-IT" sz="2800" dirty="0"/>
              <a:t> </a:t>
            </a:r>
            <a:r>
              <a:rPr lang="it-IT" sz="2800" dirty="0" err="1"/>
              <a:t>des</a:t>
            </a:r>
            <a:r>
              <a:rPr lang="it-IT" sz="2800" dirty="0"/>
              <a:t> </a:t>
            </a:r>
            <a:r>
              <a:rPr lang="it-IT" sz="2800" dirty="0" err="1"/>
              <a:t>traducteurs</a:t>
            </a:r>
            <a:r>
              <a:rPr lang="it-IT" sz="2800" dirty="0"/>
              <a:t> et </a:t>
            </a:r>
            <a:r>
              <a:rPr lang="it-IT" sz="2800" dirty="0" err="1"/>
              <a:t>des</a:t>
            </a:r>
            <a:r>
              <a:rPr lang="it-IT" sz="2800" dirty="0"/>
              <a:t> </a:t>
            </a:r>
            <a:r>
              <a:rPr lang="it-IT" sz="2800" dirty="0" err="1"/>
              <a:t>traductrices</a:t>
            </a:r>
            <a:r>
              <a:rPr lang="it-IT" sz="2800" dirty="0"/>
              <a:t> </a:t>
            </a:r>
            <a:endParaRPr lang="fr-CA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« Le </a:t>
            </a:r>
            <a:r>
              <a:rPr lang="it-IT" sz="2400" dirty="0" err="1"/>
              <a:t>silence</a:t>
            </a:r>
            <a:r>
              <a:rPr lang="it-IT" sz="2400" dirty="0"/>
              <a:t> </a:t>
            </a:r>
            <a:r>
              <a:rPr lang="it-IT" sz="2400" dirty="0" err="1"/>
              <a:t>total</a:t>
            </a:r>
            <a:r>
              <a:rPr lang="it-IT" sz="2400" dirty="0"/>
              <a:t> est </a:t>
            </a:r>
            <a:r>
              <a:rPr lang="it-IT" sz="2400" dirty="0" err="1"/>
              <a:t>très</a:t>
            </a:r>
            <a:r>
              <a:rPr lang="it-IT" sz="2400" dirty="0"/>
              <a:t> rare» </a:t>
            </a:r>
            <a:r>
              <a:rPr lang="it-IT" sz="2400" dirty="0" err="1"/>
              <a:t>ainsi</a:t>
            </a:r>
            <a:r>
              <a:rPr lang="it-IT" sz="2400" dirty="0"/>
              <a:t> </a:t>
            </a:r>
            <a:r>
              <a:rPr lang="it-IT" sz="2400" dirty="0" err="1"/>
              <a:t>que</a:t>
            </a:r>
            <a:r>
              <a:rPr lang="it-IT" sz="2400" dirty="0"/>
              <a:t> </a:t>
            </a:r>
            <a:r>
              <a:rPr lang="it-IT" sz="2400" dirty="0" smtClean="0"/>
              <a:t>l’</a:t>
            </a:r>
            <a:r>
              <a:rPr lang="it-IT" sz="2400" dirty="0" err="1" smtClean="0"/>
              <a:t>invisibilité</a:t>
            </a:r>
            <a:r>
              <a:rPr lang="it-IT" sz="2400" dirty="0" smtClean="0"/>
              <a:t> </a:t>
            </a:r>
            <a:r>
              <a:rPr lang="it-IT" sz="2400" dirty="0" err="1" smtClean="0"/>
              <a:t>du</a:t>
            </a:r>
            <a:r>
              <a:rPr lang="it-IT" sz="2400" dirty="0" smtClean="0"/>
              <a:t> </a:t>
            </a:r>
            <a:r>
              <a:rPr lang="it-IT" sz="2400" dirty="0" err="1" smtClean="0"/>
              <a:t>sujet</a:t>
            </a:r>
            <a:r>
              <a:rPr lang="it-IT" sz="2400" dirty="0" smtClean="0"/>
              <a:t> </a:t>
            </a:r>
            <a:r>
              <a:rPr lang="it-IT" sz="2400" dirty="0" err="1" smtClean="0"/>
              <a:t>traduisant</a:t>
            </a:r>
            <a:endParaRPr lang="it-IT" sz="2400" dirty="0" smtClean="0"/>
          </a:p>
          <a:p>
            <a:endParaRPr lang="it-IT" sz="2400" dirty="0"/>
          </a:p>
          <a:p>
            <a:pPr>
              <a:defRPr/>
            </a:pPr>
            <a:r>
              <a:rPr lang="fr-FR" sz="2400" dirty="0" smtClean="0"/>
              <a:t>1. Qui </a:t>
            </a:r>
            <a:r>
              <a:rPr lang="fr-FR" sz="2400" dirty="0"/>
              <a:t>est le sujet traduisant ? </a:t>
            </a:r>
            <a:r>
              <a:rPr lang="fr-CA" sz="2400" dirty="0"/>
              <a:t>Position traductive, projet traductif, horizon traductif. </a:t>
            </a:r>
            <a:r>
              <a:rPr lang="it-IT" sz="2400" dirty="0" err="1"/>
              <a:t>Observer</a:t>
            </a:r>
            <a:r>
              <a:rPr lang="it-IT" sz="2400" dirty="0"/>
              <a:t> le </a:t>
            </a:r>
            <a:r>
              <a:rPr lang="it-IT" sz="2400" dirty="0" err="1"/>
              <a:t>projet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dirty="0" err="1"/>
              <a:t>sujet</a:t>
            </a:r>
            <a:r>
              <a:rPr lang="it-IT" sz="2400" dirty="0"/>
              <a:t> </a:t>
            </a:r>
            <a:r>
              <a:rPr lang="it-IT" sz="2400" dirty="0" err="1"/>
              <a:t>traduisant</a:t>
            </a:r>
            <a:r>
              <a:rPr lang="it-IT" sz="2400" dirty="0"/>
              <a:t> </a:t>
            </a:r>
            <a:r>
              <a:rPr lang="it-IT" sz="2400" dirty="0" err="1"/>
              <a:t>dans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seuils</a:t>
            </a:r>
            <a:r>
              <a:rPr lang="it-IT" sz="2400" dirty="0"/>
              <a:t>. </a:t>
            </a:r>
            <a:endParaRPr lang="it-IT" sz="3200" dirty="0"/>
          </a:p>
          <a:p>
            <a:pPr>
              <a:defRPr/>
            </a:pPr>
            <a:r>
              <a:rPr lang="it-IT" sz="2400" dirty="0" smtClean="0"/>
              <a:t>2. </a:t>
            </a:r>
            <a:r>
              <a:rPr lang="it-IT" sz="2400" dirty="0" err="1" smtClean="0"/>
              <a:t>Les</a:t>
            </a:r>
            <a:r>
              <a:rPr lang="it-IT" sz="2400" dirty="0" smtClean="0"/>
              <a:t> </a:t>
            </a:r>
            <a:r>
              <a:rPr lang="it-IT" sz="2400" dirty="0" err="1"/>
              <a:t>paratextes</a:t>
            </a:r>
            <a:r>
              <a:rPr lang="it-IT" sz="2400" dirty="0"/>
              <a:t>, “</a:t>
            </a:r>
            <a:r>
              <a:rPr lang="it-IT" sz="2400" dirty="0" err="1"/>
              <a:t>autour</a:t>
            </a:r>
            <a:r>
              <a:rPr lang="it-IT" sz="2400" dirty="0"/>
              <a:t>” </a:t>
            </a:r>
            <a:r>
              <a:rPr lang="it-IT" sz="2400" dirty="0" err="1"/>
              <a:t>du</a:t>
            </a:r>
            <a:r>
              <a:rPr lang="it-IT" sz="2400" dirty="0"/>
              <a:t> texte </a:t>
            </a:r>
          </a:p>
          <a:p>
            <a:pPr marL="0" indent="0">
              <a:buNone/>
              <a:defRPr/>
            </a:pPr>
            <a:r>
              <a:rPr lang="it-IT" sz="2400" dirty="0" smtClean="0"/>
              <a:t>	</a:t>
            </a:r>
            <a:r>
              <a:rPr lang="it-IT" sz="2400" dirty="0" err="1" smtClean="0"/>
              <a:t>Péritextes</a:t>
            </a:r>
            <a:r>
              <a:rPr lang="it-IT" sz="2400" dirty="0" smtClean="0"/>
              <a:t> </a:t>
            </a:r>
            <a:r>
              <a:rPr lang="it-IT" sz="2400" dirty="0"/>
              <a:t>(à </a:t>
            </a:r>
            <a:r>
              <a:rPr lang="it-IT" sz="2400" dirty="0" err="1"/>
              <a:t>côté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texte) </a:t>
            </a:r>
          </a:p>
          <a:p>
            <a:pPr marL="0" indent="0">
              <a:buNone/>
              <a:defRPr/>
            </a:pPr>
            <a:r>
              <a:rPr lang="it-IT" sz="2400" dirty="0" smtClean="0"/>
              <a:t>	 </a:t>
            </a:r>
            <a:r>
              <a:rPr lang="it-IT" sz="2400" dirty="0" err="1"/>
              <a:t>Épitextes</a:t>
            </a:r>
            <a:r>
              <a:rPr lang="it-IT" sz="2400" dirty="0"/>
              <a:t> (</a:t>
            </a:r>
            <a:r>
              <a:rPr lang="it-IT" sz="2400" dirty="0" err="1"/>
              <a:t>sur</a:t>
            </a:r>
            <a:r>
              <a:rPr lang="it-IT" sz="2400" dirty="0"/>
              <a:t> le texte en </a:t>
            </a:r>
            <a:r>
              <a:rPr lang="it-IT" sz="2400" dirty="0" err="1"/>
              <a:t>dehors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texte)</a:t>
            </a:r>
          </a:p>
          <a:p>
            <a:pPr marL="0" indent="0">
              <a:buNone/>
            </a:pP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/>
              <a:t/>
            </a:r>
            <a:br>
              <a:rPr lang="it-IT" sz="2400" dirty="0"/>
            </a:b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26897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 smtClean="0"/>
              <a:t>Les</a:t>
            </a:r>
            <a:r>
              <a:rPr lang="it-IT" sz="2800" dirty="0" smtClean="0"/>
              <a:t> </a:t>
            </a:r>
            <a:r>
              <a:rPr lang="it-IT" sz="2800" dirty="0" err="1" smtClean="0"/>
              <a:t>mots</a:t>
            </a:r>
            <a:r>
              <a:rPr lang="it-IT" sz="2800" dirty="0" smtClean="0"/>
              <a:t> pour </a:t>
            </a:r>
            <a:r>
              <a:rPr lang="it-IT" sz="2800" dirty="0" err="1" smtClean="0"/>
              <a:t>parler</a:t>
            </a:r>
            <a:r>
              <a:rPr lang="it-IT" sz="2800" dirty="0" smtClean="0"/>
              <a:t> de la (in)</a:t>
            </a:r>
            <a:r>
              <a:rPr lang="it-IT" sz="2800" dirty="0" err="1" smtClean="0"/>
              <a:t>visibilité</a:t>
            </a:r>
            <a:r>
              <a:rPr lang="it-IT" sz="2800" dirty="0" smtClean="0"/>
              <a:t> </a:t>
            </a:r>
            <a:r>
              <a:rPr lang="it-IT" sz="2800" dirty="0" err="1" smtClean="0"/>
              <a:t>du</a:t>
            </a:r>
            <a:r>
              <a:rPr lang="it-IT" sz="2800" dirty="0" smtClean="0"/>
              <a:t> </a:t>
            </a:r>
            <a:r>
              <a:rPr lang="it-IT" sz="2800" dirty="0" err="1" smtClean="0"/>
              <a:t>sujet</a:t>
            </a:r>
            <a:r>
              <a:rPr lang="it-IT" sz="2800" dirty="0" smtClean="0"/>
              <a:t> </a:t>
            </a:r>
            <a:r>
              <a:rPr lang="it-IT" sz="2800" dirty="0" err="1" smtClean="0"/>
              <a:t>traduisant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2400" dirty="0" smtClean="0"/>
          </a:p>
          <a:p>
            <a:r>
              <a:rPr lang="fr-FR" sz="2400" dirty="0" smtClean="0"/>
              <a:t>les sens </a:t>
            </a:r>
            <a:r>
              <a:rPr lang="fr-FR" sz="2400" dirty="0" smtClean="0"/>
              <a:t>:</a:t>
            </a:r>
          </a:p>
          <a:p>
            <a:r>
              <a:rPr lang="fr-FR" sz="2400" dirty="0" smtClean="0"/>
              <a:t>la vue</a:t>
            </a:r>
          </a:p>
          <a:p>
            <a:r>
              <a:rPr lang="fr-FR" sz="2400" dirty="0" smtClean="0"/>
              <a:t>l’</a:t>
            </a:r>
            <a:r>
              <a:rPr lang="fr-FR" sz="2400" dirty="0" err="1" smtClean="0"/>
              <a:t>ouie</a:t>
            </a:r>
            <a:endParaRPr lang="fr-FR" sz="2400" dirty="0" smtClean="0"/>
          </a:p>
          <a:p>
            <a:r>
              <a:rPr lang="fr-FR" sz="2400" dirty="0" smtClean="0"/>
              <a:t>l’odorat (?) 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335890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2800" dirty="0" smtClean="0"/>
              <a:t>La </a:t>
            </a:r>
            <a:r>
              <a:rPr lang="it-IT" sz="2800" dirty="0" err="1" smtClean="0"/>
              <a:t>présence</a:t>
            </a:r>
            <a:r>
              <a:rPr lang="it-IT" sz="2800" dirty="0" smtClean="0"/>
              <a:t> </a:t>
            </a:r>
            <a:r>
              <a:rPr lang="it-IT" sz="2800" dirty="0" err="1" smtClean="0"/>
              <a:t>du</a:t>
            </a:r>
            <a:r>
              <a:rPr lang="it-IT" sz="2800" dirty="0" smtClean="0"/>
              <a:t> </a:t>
            </a:r>
            <a:r>
              <a:rPr lang="it-IT" sz="2800" dirty="0" err="1" smtClean="0"/>
              <a:t>sujet</a:t>
            </a:r>
            <a:r>
              <a:rPr lang="it-IT" sz="2800" dirty="0" smtClean="0"/>
              <a:t> </a:t>
            </a:r>
            <a:r>
              <a:rPr lang="it-IT" sz="2800" dirty="0" err="1" smtClean="0"/>
              <a:t>traduisant</a:t>
            </a: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err="1" smtClean="0"/>
              <a:t>Visibilité</a:t>
            </a:r>
            <a:r>
              <a:rPr lang="it-IT" sz="2800" dirty="0" smtClean="0"/>
              <a:t> </a:t>
            </a:r>
            <a:r>
              <a:rPr lang="it-IT" sz="2800" dirty="0"/>
              <a:t>vs </a:t>
            </a:r>
            <a:r>
              <a:rPr lang="it-IT" sz="2800" dirty="0" err="1"/>
              <a:t>invisibilité</a:t>
            </a:r>
            <a:r>
              <a:rPr lang="it-IT" sz="2800" dirty="0"/>
              <a:t> (</a:t>
            </a:r>
            <a:r>
              <a:rPr lang="it-IT" sz="2800" dirty="0" err="1"/>
              <a:t>du</a:t>
            </a:r>
            <a:r>
              <a:rPr lang="it-IT" sz="2800" dirty="0"/>
              <a:t> </a:t>
            </a:r>
            <a:r>
              <a:rPr lang="it-IT" sz="2800" dirty="0" err="1"/>
              <a:t>traducteur</a:t>
            </a:r>
            <a:r>
              <a:rPr lang="it-IT" sz="2800" dirty="0"/>
              <a:t> et de la </a:t>
            </a:r>
            <a:r>
              <a:rPr lang="it-IT" sz="2800" dirty="0" err="1"/>
              <a:t>traductrice</a:t>
            </a:r>
            <a:r>
              <a:rPr lang="it-IT" sz="2800" dirty="0"/>
              <a:t>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defRPr/>
            </a:pPr>
            <a:r>
              <a:rPr lang="fr-FR" sz="2600" dirty="0" smtClean="0"/>
              <a:t>Le concept de visibilité en </a:t>
            </a:r>
            <a:r>
              <a:rPr lang="fr-FR" sz="2600" dirty="0" err="1" smtClean="0"/>
              <a:t>traductologie</a:t>
            </a:r>
            <a:endParaRPr lang="fr-FR" sz="2600" dirty="0" smtClean="0"/>
          </a:p>
          <a:p>
            <a:pPr>
              <a:defRPr/>
            </a:pPr>
            <a:r>
              <a:rPr lang="fr-FR" sz="2600" dirty="0" smtClean="0"/>
              <a:t>Le traducteur et la traductrice : sujet traduisant</a:t>
            </a:r>
          </a:p>
          <a:p>
            <a:pPr>
              <a:defRPr/>
            </a:pPr>
            <a:r>
              <a:rPr lang="fr-FR" sz="2600" dirty="0" smtClean="0"/>
              <a:t>Au cours de l’histoire de la traduction</a:t>
            </a:r>
          </a:p>
          <a:p>
            <a:pPr>
              <a:defRPr/>
            </a:pPr>
            <a:r>
              <a:rPr lang="fr-FR" sz="2600" dirty="0" smtClean="0"/>
              <a:t>Où ? Pourquoi? Comment? </a:t>
            </a:r>
          </a:p>
          <a:p>
            <a:pPr algn="just">
              <a:defRPr/>
            </a:pPr>
            <a:r>
              <a:rPr lang="fr-FR" sz="2600" dirty="0" smtClean="0"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fr-FR" sz="2600" dirty="0" smtClean="0"/>
              <a:t>Dans la société</a:t>
            </a:r>
            <a:r>
              <a:rPr lang="fr-FR" sz="2600" dirty="0" smtClean="0">
                <a:latin typeface="Wingdings"/>
                <a:ea typeface="Wingdings"/>
                <a:cs typeface="Wingdings"/>
                <a:sym typeface="Wingdings"/>
              </a:rPr>
              <a:t> </a:t>
            </a:r>
            <a:r>
              <a:rPr lang="fr-FR" sz="2600" dirty="0" smtClean="0"/>
              <a:t>(sociologie de la traduction, le rôle des maisons d’Edition, etc.)</a:t>
            </a:r>
          </a:p>
          <a:p>
            <a:pPr>
              <a:defRPr/>
            </a:pPr>
            <a:r>
              <a:rPr lang="fr-FR" sz="26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2600" dirty="0" smtClean="0">
                <a:sym typeface="Wingdings"/>
              </a:rPr>
              <a:t> </a:t>
            </a:r>
            <a:r>
              <a:rPr lang="fr-FR" sz="2600" dirty="0" smtClean="0"/>
              <a:t>Dans le texte traduit</a:t>
            </a:r>
          </a:p>
          <a:p>
            <a:pPr>
              <a:defRPr/>
            </a:pPr>
            <a:r>
              <a:rPr lang="fr-FR" sz="26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2600" b="1" dirty="0" smtClean="0"/>
              <a:t>Dans les seuils </a:t>
            </a:r>
            <a:r>
              <a:rPr lang="fr-FR" sz="2600" dirty="0" smtClean="0"/>
              <a:t>: les paratextes, “autour” du texte concept </a:t>
            </a:r>
          </a:p>
          <a:p>
            <a:pPr>
              <a:defRPr/>
            </a:pPr>
            <a:r>
              <a:rPr lang="fr-FR" sz="2600" dirty="0" smtClean="0"/>
              <a:t>1. </a:t>
            </a:r>
            <a:r>
              <a:rPr lang="fr-FR" sz="2600" dirty="0" err="1" smtClean="0"/>
              <a:t>Péritextes</a:t>
            </a:r>
            <a:r>
              <a:rPr lang="fr-FR" sz="2600" dirty="0" smtClean="0"/>
              <a:t> (à côté du texte)</a:t>
            </a:r>
          </a:p>
          <a:p>
            <a:pPr>
              <a:defRPr/>
            </a:pPr>
            <a:r>
              <a:rPr lang="fr-FR" sz="2600" dirty="0" smtClean="0"/>
              <a:t>2. </a:t>
            </a:r>
            <a:r>
              <a:rPr lang="fr-FR" sz="2600" dirty="0" err="1" smtClean="0"/>
              <a:t>Épitextes</a:t>
            </a:r>
            <a:r>
              <a:rPr lang="fr-FR" sz="2600" dirty="0" smtClean="0"/>
              <a:t> (sur le texte en dehors du texte)</a:t>
            </a:r>
          </a:p>
          <a:p>
            <a:pPr>
              <a:defRPr/>
            </a:pPr>
            <a:endParaRPr lang="it-IT" sz="3600" dirty="0"/>
          </a:p>
          <a:p>
            <a:pPr>
              <a:defRPr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032380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 smtClean="0"/>
              <a:t>Visibilité</a:t>
            </a:r>
            <a:r>
              <a:rPr lang="it-IT" sz="2800" dirty="0" smtClean="0"/>
              <a:t> et </a:t>
            </a:r>
            <a:r>
              <a:rPr lang="it-IT" sz="2800" dirty="0" err="1" smtClean="0"/>
              <a:t>Invisibilité</a:t>
            </a:r>
            <a:r>
              <a:rPr lang="it-IT" sz="2800" dirty="0" smtClean="0"/>
              <a:t> en </a:t>
            </a:r>
            <a:r>
              <a:rPr lang="it-IT" sz="2800" dirty="0" err="1" smtClean="0"/>
              <a:t>traductologie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fr-CA" sz="2400" dirty="0" smtClean="0"/>
              <a:t>Premières références</a:t>
            </a:r>
          </a:p>
          <a:p>
            <a:pPr lvl="0" algn="just"/>
            <a:r>
              <a:rPr lang="fr-CA" sz="2400" dirty="0" smtClean="0"/>
              <a:t>Lawrence </a:t>
            </a:r>
            <a:r>
              <a:rPr lang="fr-CA" sz="2400" dirty="0" err="1"/>
              <a:t>Venuti</a:t>
            </a:r>
            <a:r>
              <a:rPr lang="fr-CA" sz="2400" dirty="0"/>
              <a:t>, </a:t>
            </a:r>
            <a:r>
              <a:rPr lang="fr-CA" sz="2400" i="1" dirty="0"/>
              <a:t>The </a:t>
            </a:r>
            <a:r>
              <a:rPr lang="fr-CA" sz="2400" i="1" dirty="0" err="1"/>
              <a:t>Translator’s</a:t>
            </a:r>
            <a:r>
              <a:rPr lang="fr-CA" sz="2400" i="1" dirty="0"/>
              <a:t> </a:t>
            </a:r>
            <a:r>
              <a:rPr lang="fr-CA" sz="2400" i="1" dirty="0" err="1"/>
              <a:t>Invisibility</a:t>
            </a:r>
            <a:r>
              <a:rPr lang="fr-CA" sz="2400" i="1" dirty="0"/>
              <a:t>: A </a:t>
            </a:r>
            <a:r>
              <a:rPr lang="fr-CA" sz="2400" i="1" dirty="0" err="1"/>
              <a:t>history</a:t>
            </a:r>
            <a:r>
              <a:rPr lang="fr-CA" sz="2400" i="1" dirty="0"/>
              <a:t> of Translation,</a:t>
            </a:r>
            <a:r>
              <a:rPr lang="fr-CA" sz="2400" dirty="0"/>
              <a:t> London, </a:t>
            </a:r>
            <a:r>
              <a:rPr lang="fr-CA" sz="2400" dirty="0" err="1" smtClean="0"/>
              <a:t>Routledge</a:t>
            </a:r>
            <a:r>
              <a:rPr lang="fr-CA" sz="2400" dirty="0"/>
              <a:t>, 1995</a:t>
            </a:r>
            <a:r>
              <a:rPr lang="fr-CA" sz="2400" dirty="0" smtClean="0"/>
              <a:t>. </a:t>
            </a:r>
            <a:r>
              <a:rPr lang="it-IT" sz="2400" i="1" dirty="0"/>
              <a:t>L’invisibilità del traduttore. Una storia della traduzione</a:t>
            </a:r>
            <a:r>
              <a:rPr lang="it-IT" sz="2400" dirty="0"/>
              <a:t> (</a:t>
            </a:r>
            <a:r>
              <a:rPr lang="it-IT" sz="2400" dirty="0" err="1"/>
              <a:t>trad.it</a:t>
            </a:r>
            <a:r>
              <a:rPr lang="it-IT" sz="2400" dirty="0"/>
              <a:t> M. Guglielmi), Roma, Armando Ed., 1999 .</a:t>
            </a:r>
          </a:p>
          <a:p>
            <a:endParaRPr lang="it-IT" sz="2400" dirty="0"/>
          </a:p>
          <a:p>
            <a:pPr algn="just"/>
            <a:r>
              <a:rPr lang="it-IT" sz="2400" dirty="0"/>
              <a:t>Karen </a:t>
            </a:r>
            <a:r>
              <a:rPr lang="it-IT" sz="2400" dirty="0" err="1"/>
              <a:t>R</a:t>
            </a:r>
            <a:r>
              <a:rPr lang="it-IT" sz="2400" dirty="0"/>
              <a:t>. </a:t>
            </a:r>
            <a:r>
              <a:rPr lang="it-IT" sz="2400" dirty="0" err="1"/>
              <a:t>Emmerich</a:t>
            </a:r>
            <a:r>
              <a:rPr lang="it-IT" sz="2400" dirty="0"/>
              <a:t>, «</a:t>
            </a:r>
            <a:r>
              <a:rPr lang="it-IT" sz="2400" dirty="0" err="1"/>
              <a:t>Visibility</a:t>
            </a:r>
            <a:r>
              <a:rPr lang="it-IT" sz="2400" dirty="0"/>
              <a:t> (and </a:t>
            </a:r>
            <a:r>
              <a:rPr lang="it-IT" sz="2400" dirty="0" err="1"/>
              <a:t>invisibility</a:t>
            </a:r>
            <a:r>
              <a:rPr lang="it-IT" sz="2400" dirty="0"/>
              <a:t>)», </a:t>
            </a:r>
            <a:r>
              <a:rPr lang="fr-CA" sz="2400" dirty="0" smtClean="0"/>
              <a:t>in Y. </a:t>
            </a:r>
            <a:r>
              <a:rPr lang="fr-CA" sz="2400" dirty="0"/>
              <a:t>Gambier et </a:t>
            </a:r>
            <a:r>
              <a:rPr lang="fr-CA" sz="2400" dirty="0" smtClean="0"/>
              <a:t>L. Van </a:t>
            </a:r>
            <a:r>
              <a:rPr lang="fr-CA" sz="2400" dirty="0" err="1"/>
              <a:t>Doorslaer</a:t>
            </a:r>
            <a:r>
              <a:rPr lang="fr-CA" sz="2400" dirty="0"/>
              <a:t>, </a:t>
            </a:r>
            <a:r>
              <a:rPr lang="fr-CA" sz="2400" i="1" dirty="0" err="1"/>
              <a:t>Handbook</a:t>
            </a:r>
            <a:r>
              <a:rPr lang="fr-CA" sz="2400" i="1" dirty="0"/>
              <a:t> of Translation of Translation </a:t>
            </a:r>
            <a:r>
              <a:rPr lang="fr-CA" sz="2400" i="1" dirty="0" err="1"/>
              <a:t>Studies</a:t>
            </a:r>
            <a:r>
              <a:rPr lang="fr-CA" sz="2400" dirty="0"/>
              <a:t>, </a:t>
            </a:r>
            <a:r>
              <a:rPr lang="en-US" sz="2400" dirty="0" smtClean="0"/>
              <a:t>Amsterdam, </a:t>
            </a:r>
            <a:r>
              <a:rPr lang="fr-CA" sz="2400" dirty="0" smtClean="0"/>
              <a:t>Benjamins</a:t>
            </a:r>
            <a:r>
              <a:rPr lang="fr-CA" sz="2400" dirty="0"/>
              <a:t>, </a:t>
            </a:r>
            <a:r>
              <a:rPr lang="fr-CA" sz="2400" b="1" dirty="0"/>
              <a:t>2013, </a:t>
            </a:r>
            <a:r>
              <a:rPr lang="fr-CA" sz="2400" dirty="0"/>
              <a:t>Vol. 4, p.200-205</a:t>
            </a:r>
            <a:r>
              <a:rPr lang="fr-CA" sz="2400" dirty="0" smtClean="0"/>
              <a:t>.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257026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err="1"/>
              <a:t>Pourquoi</a:t>
            </a:r>
            <a:r>
              <a:rPr lang="it-IT" sz="2800" dirty="0"/>
              <a:t> </a:t>
            </a:r>
            <a:r>
              <a:rPr lang="it-IT" sz="2800" dirty="0" err="1" smtClean="0"/>
              <a:t>traducteurs</a:t>
            </a:r>
            <a:r>
              <a:rPr lang="it-IT" sz="2800" dirty="0" smtClean="0"/>
              <a:t> </a:t>
            </a:r>
            <a:r>
              <a:rPr lang="it-IT" sz="2800" dirty="0"/>
              <a:t>et </a:t>
            </a:r>
            <a:r>
              <a:rPr lang="it-IT" sz="2800" dirty="0" err="1"/>
              <a:t>traductrices</a:t>
            </a:r>
            <a:r>
              <a:rPr lang="it-IT" sz="2800" dirty="0"/>
              <a:t> 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2400" i="1" dirty="0"/>
          </a:p>
          <a:p>
            <a:r>
              <a:rPr lang="fr-FR" sz="2400" dirty="0" smtClean="0"/>
              <a:t>Pour </a:t>
            </a:r>
            <a:r>
              <a:rPr lang="fr-FR" sz="2400" dirty="0"/>
              <a:t>rendre </a:t>
            </a:r>
            <a:r>
              <a:rPr lang="fr-FR" sz="2400" b="1" dirty="0"/>
              <a:t>visible</a:t>
            </a:r>
            <a:r>
              <a:rPr lang="fr-FR" sz="2400" dirty="0"/>
              <a:t> les sujets protagonistes du travail de traduction </a:t>
            </a:r>
          </a:p>
          <a:p>
            <a:r>
              <a:rPr lang="fr-FR" sz="2400" dirty="0"/>
              <a:t>« les grands oubliés du discours sur la traduction » Jean Delisle  2014, p. 41 </a:t>
            </a:r>
          </a:p>
          <a:p>
            <a:r>
              <a:rPr lang="fr-FR" sz="2000" dirty="0"/>
              <a:t>« Dimension culturelle de certaines fonctions de la traduction » http://</a:t>
            </a:r>
            <a:r>
              <a:rPr lang="fr-FR" sz="2000" dirty="0" err="1"/>
              <a:t>www.academia.edu</a:t>
            </a:r>
            <a:r>
              <a:rPr lang="fr-FR" sz="2000" dirty="0"/>
              <a:t>/8021716/</a:t>
            </a:r>
            <a:r>
              <a:rPr lang="fr-FR" sz="2000" dirty="0" err="1"/>
              <a:t>Dimension_culturelle_de_certaines_fonctions_de_la_traduction</a:t>
            </a:r>
            <a:endParaRPr lang="fr-FR" sz="2000" dirty="0"/>
          </a:p>
          <a:p>
            <a:endParaRPr lang="it-IT" sz="2400" i="1" dirty="0" smtClean="0"/>
          </a:p>
          <a:p>
            <a:pPr algn="just"/>
            <a:r>
              <a:rPr lang="fr-FR" sz="2400" dirty="0"/>
              <a:t>« il n’est plus envisageable d’écrire l’histoire de la pensée ou de la littérature sans tenir compte du rôle joué par les traducteurs. »</a:t>
            </a:r>
          </a:p>
          <a:p>
            <a:pPr algn="just"/>
            <a:r>
              <a:rPr lang="fr-FR" sz="2400" dirty="0"/>
              <a:t>Y. </a:t>
            </a:r>
            <a:r>
              <a:rPr lang="fr-FR" sz="2400" dirty="0" err="1"/>
              <a:t>Chevrel</a:t>
            </a:r>
            <a:r>
              <a:rPr lang="fr-FR" sz="2400" dirty="0"/>
              <a:t> et J.-Y. Masson, « Avant-propos »</a:t>
            </a:r>
            <a:r>
              <a:rPr lang="it-IT" sz="2400" dirty="0"/>
              <a:t>, </a:t>
            </a:r>
            <a:r>
              <a:rPr lang="fr-FR" sz="2400" dirty="0"/>
              <a:t>in Y. </a:t>
            </a:r>
            <a:r>
              <a:rPr lang="fr-FR" sz="2400" dirty="0" err="1"/>
              <a:t>Chevrel</a:t>
            </a:r>
            <a:r>
              <a:rPr lang="fr-FR" sz="2400" dirty="0"/>
              <a:t> </a:t>
            </a:r>
            <a:r>
              <a:rPr lang="fr-FR" sz="2400" i="1" dirty="0"/>
              <a:t>et al</a:t>
            </a:r>
            <a:r>
              <a:rPr lang="fr-FR" sz="2400" dirty="0"/>
              <a:t>., </a:t>
            </a:r>
            <a:r>
              <a:rPr lang="fr-FR" sz="2400" dirty="0" err="1"/>
              <a:t>dir</a:t>
            </a:r>
            <a:r>
              <a:rPr lang="fr-FR" sz="2400" dirty="0"/>
              <a:t>.</a:t>
            </a:r>
            <a:r>
              <a:rPr lang="fr-FR" sz="2400" i="1" dirty="0"/>
              <a:t> L’histoire des traductions en langue français XIX</a:t>
            </a:r>
            <a:r>
              <a:rPr lang="fr-FR" sz="2400" i="1" baseline="30000" dirty="0"/>
              <a:t>e</a:t>
            </a:r>
            <a:r>
              <a:rPr lang="fr-FR" sz="2400" i="1" dirty="0"/>
              <a:t> siècle</a:t>
            </a:r>
            <a:r>
              <a:rPr lang="fr-FR" sz="2400" dirty="0"/>
              <a:t>, Paris, Verdier, 2012, p. 14. </a:t>
            </a:r>
            <a:endParaRPr lang="fr-CA" sz="2400" dirty="0"/>
          </a:p>
          <a:p>
            <a:endParaRPr lang="it-IT" sz="2400" i="1" dirty="0"/>
          </a:p>
          <a:p>
            <a:pPr marL="0" indent="0">
              <a:buNone/>
            </a:pPr>
            <a:endParaRPr lang="it-IT" sz="2400" i="1" dirty="0"/>
          </a:p>
        </p:txBody>
      </p:sp>
    </p:spTree>
    <p:extLst>
      <p:ext uri="{BB962C8B-B14F-4D97-AF65-F5344CB8AC3E}">
        <p14:creationId xmlns:p14="http://schemas.microsoft.com/office/powerpoint/2010/main" val="1780531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La lecture-de-traductions</a:t>
            </a:r>
            <a:endParaRPr lang="fr-CA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400" dirty="0"/>
              <a:t>« La lecture-de-traductions est un mode fondamental de rapport-à-la-traduction. [...] Lire des traductions n’est pas simplement les rapporter à leurs originaux par voie de comparaison. C’est un acte sui generis. » </a:t>
            </a:r>
            <a:r>
              <a:rPr lang="fr-FR" sz="2400" dirty="0" smtClean="0"/>
              <a:t>(</a:t>
            </a:r>
            <a:r>
              <a:rPr lang="fr-FR" sz="2400" dirty="0" err="1" smtClean="0"/>
              <a:t>Berman</a:t>
            </a:r>
            <a:r>
              <a:rPr lang="fr-FR" sz="2400" dirty="0" smtClean="0"/>
              <a:t> 2008</a:t>
            </a:r>
            <a:r>
              <a:rPr lang="fr-FR" sz="2400" dirty="0"/>
              <a:t> : 31</a:t>
            </a:r>
            <a:r>
              <a:rPr lang="fr-FR" sz="2400" dirty="0" smtClean="0"/>
              <a:t>)</a:t>
            </a:r>
          </a:p>
          <a:p>
            <a:pPr algn="just"/>
            <a:r>
              <a:rPr lang="fr-FR" sz="2400" dirty="0" err="1" smtClean="0"/>
              <a:t>Berman</a:t>
            </a:r>
            <a:r>
              <a:rPr lang="fr-FR" sz="2400" dirty="0" smtClean="0"/>
              <a:t> Antoine </a:t>
            </a:r>
            <a:r>
              <a:rPr lang="fr-FR" sz="2400" dirty="0"/>
              <a:t>(2008), </a:t>
            </a:r>
            <a:r>
              <a:rPr lang="fr-FR" sz="2400" i="1" dirty="0"/>
              <a:t>L’âge de traduction. « La tâche du traducteur » de Walter Benjamin, un commentaire</a:t>
            </a:r>
            <a:r>
              <a:rPr lang="fr-FR" sz="2400" dirty="0"/>
              <a:t>, Vincennes : Presses Universitaires de Vincennes, coll. Intempestives.</a:t>
            </a:r>
            <a:r>
              <a:rPr lang="it-IT" sz="2400" dirty="0"/>
              <a:t> </a:t>
            </a:r>
            <a:r>
              <a:rPr lang="it-IT" sz="2400" dirty="0" smtClean="0"/>
              <a:t> </a:t>
            </a:r>
          </a:p>
          <a:p>
            <a:pPr algn="just"/>
            <a:endParaRPr lang="it-IT" sz="2400" dirty="0"/>
          </a:p>
          <a:p>
            <a:pPr algn="just"/>
            <a:r>
              <a:rPr lang="fr-CA" sz="2400" dirty="0"/>
              <a:t>« [...] nous avons appris cette chose qui ne va pas du tout de soi </a:t>
            </a:r>
            <a:r>
              <a:rPr lang="fr-CA" sz="2400" b="1" dirty="0"/>
              <a:t>: apprendre à lire une traduction</a:t>
            </a:r>
            <a:r>
              <a:rPr lang="fr-CA" sz="2400" dirty="0"/>
              <a:t>. »</a:t>
            </a:r>
          </a:p>
          <a:p>
            <a:pPr algn="just"/>
            <a:r>
              <a:rPr lang="it-IT" sz="2000" b="1" dirty="0"/>
              <a:t>Antoine </a:t>
            </a:r>
            <a:r>
              <a:rPr lang="it-IT" sz="2000" b="1" dirty="0" err="1"/>
              <a:t>Berman</a:t>
            </a:r>
            <a:r>
              <a:rPr lang="it-IT" sz="2000" b="1" dirty="0"/>
              <a:t>, </a:t>
            </a:r>
            <a:r>
              <a:rPr lang="it-IT" sz="2000" b="1" i="1" dirty="0"/>
              <a:t>Pour une </a:t>
            </a:r>
            <a:r>
              <a:rPr lang="it-IT" sz="2000" b="1" i="1" dirty="0" err="1"/>
              <a:t>critique</a:t>
            </a:r>
            <a:r>
              <a:rPr lang="it-IT" sz="2000" b="1" i="1" dirty="0"/>
              <a:t> </a:t>
            </a:r>
            <a:r>
              <a:rPr lang="it-IT" sz="2000" b="1" i="1" dirty="0" err="1"/>
              <a:t>des</a:t>
            </a:r>
            <a:r>
              <a:rPr lang="it-IT" sz="2000" b="1" i="1" dirty="0"/>
              <a:t> </a:t>
            </a:r>
            <a:r>
              <a:rPr lang="it-IT" sz="2000" b="1" i="1" dirty="0" err="1"/>
              <a:t>traductions</a:t>
            </a:r>
            <a:r>
              <a:rPr lang="it-IT" sz="2000" b="1" i="1" dirty="0"/>
              <a:t> : John Donne, </a:t>
            </a:r>
            <a:r>
              <a:rPr lang="it-IT" sz="2000" b="1" dirty="0"/>
              <a:t>Paris, Gallimard, 1995, p. 65.</a:t>
            </a:r>
          </a:p>
          <a:p>
            <a:pPr algn="just"/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4263901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dirty="0" smtClean="0"/>
              <a:t>Écouter le sujet traduisant</a:t>
            </a:r>
            <a:endParaRPr lang="fr-CA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400" dirty="0"/>
              <a:t>« De fait, il faut apprendre à « écouter » la traduction, et même, avant cela, à écouter les traducteurs : non seulement  dans leur travail proprement dit, dans leur manière de donner une « voix française » à l’auteur qu’ils traduisent, mais aussi dans tous les </a:t>
            </a:r>
            <a:r>
              <a:rPr lang="fr-FR" sz="2400" b="1" dirty="0"/>
              <a:t>« paratextes » (préfaces, avertissements, épîtres dédicatoires...) où ils prennent la parole </a:t>
            </a:r>
            <a:r>
              <a:rPr lang="fr-FR" sz="2400" dirty="0"/>
              <a:t>et justifient leur entreprise. » </a:t>
            </a:r>
            <a:r>
              <a:rPr lang="fr-FR" sz="2400" dirty="0" smtClean="0"/>
              <a:t>p. 14</a:t>
            </a:r>
          </a:p>
          <a:p>
            <a:pPr algn="just"/>
            <a:endParaRPr lang="fr-FR" sz="2400" dirty="0"/>
          </a:p>
          <a:p>
            <a:pPr algn="just"/>
            <a:r>
              <a:rPr lang="fr-FR" sz="2400" dirty="0" err="1"/>
              <a:t>Chevrel</a:t>
            </a:r>
            <a:r>
              <a:rPr lang="fr-FR" sz="2400" dirty="0"/>
              <a:t>, Yves et Jean-Yves Masson (2015), « Avant-propos », in Véronique Duché (</a:t>
            </a:r>
            <a:r>
              <a:rPr lang="fr-FR" sz="2400" dirty="0" err="1"/>
              <a:t>dir</a:t>
            </a:r>
            <a:r>
              <a:rPr lang="fr-FR" sz="2400" dirty="0"/>
              <a:t>.),</a:t>
            </a:r>
            <a:r>
              <a:rPr lang="fr-FR" sz="2400" i="1" dirty="0"/>
              <a:t> L’histoire des traductions en langue français XV et XVI siècles 1470-1610</a:t>
            </a:r>
            <a:r>
              <a:rPr lang="fr-FR" sz="2400" dirty="0"/>
              <a:t>, Paris : Verdier, 9-14.</a:t>
            </a:r>
            <a:endParaRPr lang="it-IT" sz="2400" dirty="0"/>
          </a:p>
          <a:p>
            <a:pPr algn="just"/>
            <a:endParaRPr lang="it-IT" sz="2400" dirty="0"/>
          </a:p>
          <a:p>
            <a:pPr marL="0" indent="0">
              <a:buNone/>
            </a:pPr>
            <a:r>
              <a:rPr lang="fr-FR" sz="2400" dirty="0"/>
              <a:t> </a:t>
            </a:r>
            <a:endParaRPr lang="it-IT" sz="2400" dirty="0"/>
          </a:p>
          <a:p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1883752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5385</TotalTime>
  <Words>1000</Words>
  <Application>Microsoft Macintosh PowerPoint</Application>
  <PresentationFormat>Personalizzato</PresentationFormat>
  <Paragraphs>120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Office Theme</vt:lpstr>
      <vt:lpstr>Observer et écouter la présence des traducteurs et des traductrices dans les seuils </vt:lpstr>
      <vt:lpstr>Que saisir de la polémique autour de la traduction de la poétesse Amanda Gorman ?</vt:lpstr>
      <vt:lpstr>Observer et écouter la présence des traducteurs et des traductrices </vt:lpstr>
      <vt:lpstr>Les mots pour parler de la (in)visibilité du sujet traduisant</vt:lpstr>
      <vt:lpstr>La présence du sujet traduisant Visibilité vs invisibilité (du traducteur et de la traductrice)</vt:lpstr>
      <vt:lpstr>Visibilité et Invisibilité en traductologie</vt:lpstr>
      <vt:lpstr>Pourquoi traducteurs et traductrices ?</vt:lpstr>
      <vt:lpstr>La lecture-de-traductions</vt:lpstr>
      <vt:lpstr>Écouter le sujet traduisant</vt:lpstr>
      <vt:lpstr>Mais qui a traduit?</vt:lpstr>
      <vt:lpstr>Position traductive</vt:lpstr>
      <vt:lpstr>Projet de traduction</vt:lpstr>
      <vt:lpstr>L’horizon du traducteur</vt:lpstr>
      <vt:lpstr>Pourquoi “seuil”?</vt:lpstr>
      <vt:lpstr>Le péritexte : présence du sujet traduisant</vt:lpstr>
      <vt:lpstr>Epitextes</vt:lpstr>
      <vt:lpstr>Les seuils : 1. Sur la couverture, la quatrième de couverture, page de garde Dostoïevski/André Markowicz</vt:lpstr>
      <vt:lpstr>A faire la prochaine fois</vt:lpstr>
      <vt:lpstr>Presentazione di PowerPoint</vt:lpstr>
      <vt:lpstr>Remue-méninges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CELOTTI NADINE</dc:creator>
  <cp:lastModifiedBy>nadine celotti</cp:lastModifiedBy>
  <cp:revision>279</cp:revision>
  <dcterms:created xsi:type="dcterms:W3CDTF">2017-04-13T10:58:53Z</dcterms:created>
  <dcterms:modified xsi:type="dcterms:W3CDTF">2021-04-17T18:05:23Z</dcterms:modified>
</cp:coreProperties>
</file>