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5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fr-CA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942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0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124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22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666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473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412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924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411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962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fr-CA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A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B9241-5BC7-2F44-8CAC-D2924822494A}" type="datetimeFigureOut">
              <a:rPr lang="it-IT" smtClean="0"/>
              <a:t>24/04/21</a:t>
            </a:fld>
            <a:endParaRPr lang="fr-CA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4E721-B700-124E-AB14-C3B163C90470}" type="slidenum">
              <a:rPr lang="fr-CA" smtClean="0"/>
              <a:t>‹n.›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6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6465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/>
              <a:t>Murakami/Amitrano</a:t>
            </a:r>
          </a:p>
        </p:txBody>
      </p:sp>
      <p:sp>
        <p:nvSpPr>
          <p:cNvPr id="2662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400" dirty="0"/>
              <a:t>Kafka sulla spiaggia (2008 et 2009</a:t>
            </a:r>
            <a:r>
              <a:rPr lang="it-IT" sz="2400" dirty="0" smtClean="0"/>
              <a:t>)/Kafka </a:t>
            </a:r>
            <a:r>
              <a:rPr lang="it-IT" sz="2400" dirty="0" err="1" smtClean="0"/>
              <a:t>sur</a:t>
            </a:r>
            <a:r>
              <a:rPr lang="it-IT" sz="2400" dirty="0" smtClean="0"/>
              <a:t> le </a:t>
            </a:r>
            <a:r>
              <a:rPr lang="it-IT" sz="2400" dirty="0" err="1" smtClean="0"/>
              <a:t>rivage</a:t>
            </a:r>
            <a:endParaRPr lang="it-IT" sz="2400" dirty="0"/>
          </a:p>
          <a:p>
            <a:pPr eaLnBrk="1" hangingPunct="1"/>
            <a:r>
              <a:rPr lang="it-IT" sz="2400" dirty="0" err="1"/>
              <a:t>Nom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 smtClean="0"/>
              <a:t>traducteur</a:t>
            </a:r>
            <a:r>
              <a:rPr lang="it-IT" sz="2400" dirty="0" smtClean="0"/>
              <a:t> </a:t>
            </a:r>
            <a:r>
              <a:rPr lang="it-IT" sz="2400" dirty="0" err="1"/>
              <a:t>indiqué</a:t>
            </a:r>
            <a:r>
              <a:rPr lang="it-IT" sz="2400" dirty="0"/>
              <a:t> en 4° de </a:t>
            </a:r>
            <a:r>
              <a:rPr lang="it-IT" sz="2400" dirty="0" err="1"/>
              <a:t>couverture</a:t>
            </a:r>
            <a:r>
              <a:rPr lang="it-IT" sz="2400" dirty="0"/>
              <a:t> et </a:t>
            </a:r>
            <a:r>
              <a:rPr lang="it-IT" sz="2400" dirty="0" err="1"/>
              <a:t>ses</a:t>
            </a:r>
            <a:r>
              <a:rPr lang="it-IT" sz="2400" dirty="0"/>
              <a:t> </a:t>
            </a:r>
            <a:r>
              <a:rPr lang="it-IT" sz="2400" dirty="0" err="1"/>
              <a:t>mots</a:t>
            </a:r>
            <a:endParaRPr lang="it-IT" sz="2400" dirty="0"/>
          </a:p>
          <a:p>
            <a:pPr eaLnBrk="1" hangingPunct="1"/>
            <a:endParaRPr lang="it-IT" sz="2400" dirty="0"/>
          </a:p>
          <a:p>
            <a:pPr eaLnBrk="1" hangingPunct="1"/>
            <a:r>
              <a:rPr lang="it-IT" sz="2400" dirty="0" err="1"/>
              <a:t>Glossaire</a:t>
            </a:r>
            <a:r>
              <a:rPr lang="it-IT" sz="2400" dirty="0"/>
              <a:t> (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signé</a:t>
            </a:r>
            <a:r>
              <a:rPr lang="it-IT" sz="2400" dirty="0"/>
              <a:t>) : </a:t>
            </a:r>
            <a:r>
              <a:rPr lang="it-IT" sz="2400" dirty="0" err="1"/>
              <a:t>mots</a:t>
            </a:r>
            <a:r>
              <a:rPr lang="it-IT" sz="2400" dirty="0"/>
              <a:t> de la culture </a:t>
            </a:r>
            <a:r>
              <a:rPr lang="it-IT" sz="2400" dirty="0" err="1"/>
              <a:t>japonaise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21234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La </a:t>
            </a:r>
            <a:r>
              <a:rPr lang="it-IT" sz="2800" dirty="0" err="1" smtClean="0"/>
              <a:t>N.d.T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/>
              <a:t>s</a:t>
            </a:r>
            <a:r>
              <a:rPr lang="fr-FR" sz="2400" dirty="0"/>
              <a:t>e révèle être un « lieu de surgissement de la voix propre du traducteur » </a:t>
            </a:r>
            <a:r>
              <a:rPr lang="fr-FR" sz="2400" dirty="0" smtClean="0"/>
              <a:t>(P.  </a:t>
            </a:r>
            <a:r>
              <a:rPr lang="fr-FR" sz="2400" dirty="0" err="1"/>
              <a:t>Sardin</a:t>
            </a:r>
            <a:r>
              <a:rPr lang="fr-FR" sz="2400" dirty="0"/>
              <a:t> 2007, p. 121.) </a:t>
            </a:r>
          </a:p>
          <a:p>
            <a:pPr algn="just"/>
            <a:endParaRPr lang="fr-FR" sz="2000" dirty="0" smtClean="0"/>
          </a:p>
          <a:p>
            <a:pPr algn="just"/>
            <a:endParaRPr lang="fr-FR" sz="2000" dirty="0"/>
          </a:p>
          <a:p>
            <a:pPr algn="just"/>
            <a:r>
              <a:rPr lang="fr-FR" sz="2000" dirty="0" smtClean="0"/>
              <a:t>Références bibliographiques </a:t>
            </a:r>
            <a:r>
              <a:rPr lang="fr-FR" sz="2000" dirty="0"/>
              <a:t>: Ces deux articles sont en ligne</a:t>
            </a:r>
            <a:r>
              <a:rPr lang="fr-FR" sz="2000" dirty="0" smtClean="0"/>
              <a:t>.</a:t>
            </a:r>
          </a:p>
          <a:p>
            <a:pPr algn="just"/>
            <a:r>
              <a:rPr lang="fr-FR" sz="2000" dirty="0" smtClean="0"/>
              <a:t>Jacqueline Henry, « De l’érudition à l’échec : la note du traducteur », </a:t>
            </a:r>
            <a:r>
              <a:rPr lang="fr-FR" sz="2000" i="1" dirty="0" smtClean="0"/>
              <a:t>Meta</a:t>
            </a:r>
            <a:r>
              <a:rPr lang="fr-FR" sz="2000" dirty="0" smtClean="0"/>
              <a:t>, vol. 45, n° 2, 2000, p. 228-240.</a:t>
            </a:r>
            <a:endParaRPr lang="fr-FR" sz="2000" dirty="0"/>
          </a:p>
          <a:p>
            <a:pPr algn="just"/>
            <a:r>
              <a:rPr lang="fr-FR" sz="2000" dirty="0" smtClean="0"/>
              <a:t>Pascale </a:t>
            </a:r>
            <a:r>
              <a:rPr lang="fr-FR" sz="2000" dirty="0" err="1" smtClean="0"/>
              <a:t>Sardin</a:t>
            </a:r>
            <a:r>
              <a:rPr lang="fr-FR" sz="2000" dirty="0" smtClean="0"/>
              <a:t>, « De la note du traducteur comme commentaire : entre texte, paratexte et prétexte. »,</a:t>
            </a:r>
            <a:r>
              <a:rPr lang="fr-FR" sz="2000" i="1" dirty="0" smtClean="0"/>
              <a:t> Palimpsestes</a:t>
            </a:r>
            <a:r>
              <a:rPr lang="fr-FR" sz="2000" dirty="0" smtClean="0"/>
              <a:t>, 20, 2007, p. 121-136.</a:t>
            </a:r>
            <a:endParaRPr lang="fr-FR" sz="2000" dirty="0"/>
          </a:p>
          <a:p>
            <a:endParaRPr lang="it-IT" sz="24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11FAFA-A64D-AB42-8BEF-30A088AF9526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004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dirty="0" err="1"/>
              <a:t>N.d.T</a:t>
            </a:r>
            <a:r>
              <a:rPr lang="it-IT" sz="3200" dirty="0"/>
              <a:t> : “la </a:t>
            </a:r>
            <a:r>
              <a:rPr lang="it-IT" sz="3200" dirty="0" err="1"/>
              <a:t>honte</a:t>
            </a:r>
            <a:r>
              <a:rPr lang="it-IT" sz="3200" dirty="0"/>
              <a:t> </a:t>
            </a:r>
            <a:r>
              <a:rPr lang="it-IT" sz="3200" dirty="0" err="1"/>
              <a:t>du</a:t>
            </a:r>
            <a:r>
              <a:rPr lang="it-IT" sz="3200" dirty="0"/>
              <a:t> </a:t>
            </a:r>
            <a:r>
              <a:rPr lang="it-IT" sz="3200" dirty="0" err="1"/>
              <a:t>traducteur</a:t>
            </a:r>
            <a:r>
              <a:rPr lang="it-IT" sz="3200" dirty="0"/>
              <a:t>?”</a:t>
            </a:r>
          </a:p>
        </p:txBody>
      </p:sp>
      <p:sp>
        <p:nvSpPr>
          <p:cNvPr id="2867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it-IT" sz="2400" dirty="0"/>
              <a:t>“Notes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traducteur</a:t>
            </a:r>
            <a:r>
              <a:rPr lang="it-IT" sz="2400" dirty="0"/>
              <a:t>” in J. </a:t>
            </a:r>
            <a:r>
              <a:rPr lang="it-IT" sz="2400" dirty="0" err="1"/>
              <a:t>Delisle</a:t>
            </a:r>
            <a:r>
              <a:rPr lang="it-IT" sz="2400" dirty="0"/>
              <a:t>, </a:t>
            </a:r>
            <a:r>
              <a:rPr lang="it-IT" sz="2400" i="1" dirty="0"/>
              <a:t>La </a:t>
            </a:r>
            <a:r>
              <a:rPr lang="it-IT" sz="2400" i="1" dirty="0" err="1"/>
              <a:t>traduction</a:t>
            </a:r>
            <a:r>
              <a:rPr lang="it-IT" sz="2400" i="1" dirty="0"/>
              <a:t> en </a:t>
            </a:r>
            <a:r>
              <a:rPr lang="it-IT" sz="2400" i="1" dirty="0" err="1"/>
              <a:t>citations</a:t>
            </a:r>
            <a:r>
              <a:rPr lang="it-IT" sz="2400" dirty="0"/>
              <a:t>, Ottawa, P.U. Ottawa, 2007.</a:t>
            </a:r>
          </a:p>
          <a:p>
            <a:pPr algn="just" eaLnBrk="1" hangingPunct="1"/>
            <a:r>
              <a:rPr lang="it-IT" sz="2400" dirty="0" err="1"/>
              <a:t>Signe</a:t>
            </a:r>
            <a:r>
              <a:rPr lang="it-IT" sz="2400" dirty="0"/>
              <a:t> de l’</a:t>
            </a:r>
            <a:r>
              <a:rPr lang="fr-FR" sz="2400" dirty="0" err="1"/>
              <a:t>é</a:t>
            </a:r>
            <a:r>
              <a:rPr lang="it-IT" sz="2400" dirty="0" err="1"/>
              <a:t>chec</a:t>
            </a:r>
            <a:r>
              <a:rPr lang="it-IT" sz="2400" dirty="0"/>
              <a:t> de la </a:t>
            </a:r>
            <a:r>
              <a:rPr lang="it-IT" sz="2400" dirty="0" err="1"/>
              <a:t>traduction</a:t>
            </a:r>
            <a:r>
              <a:rPr lang="it-IT" sz="2400" dirty="0"/>
              <a:t>?</a:t>
            </a:r>
          </a:p>
          <a:p>
            <a:pPr eaLnBrk="1" hangingPunct="1"/>
            <a:r>
              <a:rPr lang="it-IT" sz="2400" dirty="0"/>
              <a:t>La </a:t>
            </a:r>
            <a:r>
              <a:rPr lang="it-IT" sz="2400" dirty="0" err="1"/>
              <a:t>NdT</a:t>
            </a:r>
            <a:r>
              <a:rPr lang="it-IT" sz="2400" dirty="0"/>
              <a:t> </a:t>
            </a:r>
            <a:r>
              <a:rPr lang="it-IT" sz="2400" dirty="0" err="1"/>
              <a:t>dérange</a:t>
            </a:r>
            <a:r>
              <a:rPr lang="it-IT" sz="2400" dirty="0"/>
              <a:t> la </a:t>
            </a:r>
            <a:r>
              <a:rPr lang="it-IT" sz="2400" dirty="0" err="1"/>
              <a:t>lecture</a:t>
            </a:r>
            <a:r>
              <a:rPr lang="it-IT" sz="2400" dirty="0" smtClean="0"/>
              <a:t>?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7627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N.d.T.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 err="1"/>
              <a:t>Ainsi</a:t>
            </a:r>
            <a:r>
              <a:rPr lang="it-IT" sz="2400" dirty="0"/>
              <a:t>, si l’on n’en </a:t>
            </a:r>
            <a:r>
              <a:rPr lang="it-IT" sz="2400" dirty="0" err="1"/>
              <a:t>fait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un </a:t>
            </a:r>
            <a:r>
              <a:rPr lang="it-IT" sz="2400" dirty="0" err="1"/>
              <a:t>usage</a:t>
            </a:r>
            <a:r>
              <a:rPr lang="it-IT" sz="2400" dirty="0"/>
              <a:t> </a:t>
            </a:r>
            <a:r>
              <a:rPr lang="it-IT" sz="2400" dirty="0" err="1"/>
              <a:t>immodéré</a:t>
            </a:r>
            <a:r>
              <a:rPr lang="it-IT" sz="2400" dirty="0"/>
              <a:t>, la note en </a:t>
            </a:r>
            <a:r>
              <a:rPr lang="it-IT" sz="2400" dirty="0" err="1"/>
              <a:t>bas</a:t>
            </a:r>
            <a:r>
              <a:rPr lang="it-IT" sz="2400" dirty="0"/>
              <a:t> de page (</a:t>
            </a:r>
            <a:r>
              <a:rPr lang="it-IT" sz="2400" dirty="0" err="1"/>
              <a:t>ou</a:t>
            </a:r>
            <a:r>
              <a:rPr lang="it-IT" sz="2400" dirty="0"/>
              <a:t> </a:t>
            </a:r>
            <a:r>
              <a:rPr lang="it-IT" sz="2400" dirty="0" err="1"/>
              <a:t>ailleurs</a:t>
            </a:r>
            <a:r>
              <a:rPr lang="it-IT" sz="2400" dirty="0"/>
              <a:t>), n’est </a:t>
            </a:r>
            <a:r>
              <a:rPr lang="it-IT" sz="2400" dirty="0" err="1"/>
              <a:t>pas</a:t>
            </a:r>
            <a:r>
              <a:rPr lang="it-IT" sz="2400" dirty="0"/>
              <a:t> à </a:t>
            </a:r>
            <a:r>
              <a:rPr lang="it-IT" sz="2400" dirty="0" err="1"/>
              <a:t>considérer</a:t>
            </a:r>
            <a:r>
              <a:rPr lang="it-IT" sz="2400" dirty="0"/>
              <a:t> par </a:t>
            </a:r>
            <a:r>
              <a:rPr lang="it-IT" sz="2400" dirty="0" err="1"/>
              <a:t>nous</a:t>
            </a:r>
            <a:r>
              <a:rPr lang="it-IT" sz="2400" dirty="0"/>
              <a:t> </a:t>
            </a:r>
            <a:r>
              <a:rPr lang="it-IT" sz="2400" dirty="0" err="1"/>
              <a:t>comme</a:t>
            </a:r>
            <a:r>
              <a:rPr lang="it-IT" sz="2400" dirty="0"/>
              <a:t> une </a:t>
            </a:r>
            <a:r>
              <a:rPr lang="it-IT" sz="2400" dirty="0" err="1"/>
              <a:t>défaite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traducteur</a:t>
            </a:r>
            <a:r>
              <a:rPr lang="it-IT" sz="2400" dirty="0"/>
              <a:t> : elle se </a:t>
            </a:r>
            <a:r>
              <a:rPr lang="it-IT" sz="2400" dirty="0" err="1"/>
              <a:t>situe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la </a:t>
            </a:r>
            <a:r>
              <a:rPr lang="it-IT" sz="2400" dirty="0" err="1"/>
              <a:t>compréhension</a:t>
            </a:r>
            <a:r>
              <a:rPr lang="it-IT" sz="2400" dirty="0"/>
              <a:t>. </a:t>
            </a:r>
            <a:r>
              <a:rPr lang="it-IT" sz="2400" b="1" dirty="0"/>
              <a:t>Elle </a:t>
            </a:r>
            <a:r>
              <a:rPr lang="it-IT" sz="2400" b="1" dirty="0" err="1"/>
              <a:t>montre</a:t>
            </a:r>
            <a:r>
              <a:rPr lang="it-IT" sz="2400" b="1" dirty="0"/>
              <a:t> le non-</a:t>
            </a:r>
            <a:r>
              <a:rPr lang="it-IT" sz="2400" b="1" dirty="0" err="1"/>
              <a:t>dit</a:t>
            </a:r>
            <a:r>
              <a:rPr lang="it-IT" sz="2400" b="1" dirty="0"/>
              <a:t> et l’</a:t>
            </a:r>
            <a:r>
              <a:rPr lang="it-IT" sz="2400" b="1" dirty="0" err="1"/>
              <a:t>inconnu</a:t>
            </a:r>
            <a:r>
              <a:rPr lang="it-IT" sz="2400" b="1" dirty="0"/>
              <a:t> de l’</a:t>
            </a:r>
            <a:r>
              <a:rPr lang="it-IT" sz="2400" b="1" dirty="0" err="1"/>
              <a:t>Autre</a:t>
            </a:r>
            <a:r>
              <a:rPr lang="it-IT" sz="2400" dirty="0"/>
              <a:t>.</a:t>
            </a:r>
          </a:p>
          <a:p>
            <a:pPr algn="just"/>
            <a:r>
              <a:rPr lang="it-IT" sz="2400" dirty="0"/>
              <a:t>Le </a:t>
            </a:r>
            <a:r>
              <a:rPr lang="it-IT" sz="2400" dirty="0" err="1"/>
              <a:t>rapport</a:t>
            </a:r>
            <a:r>
              <a:rPr lang="it-IT" sz="2400" dirty="0"/>
              <a:t> de la note </a:t>
            </a:r>
            <a:r>
              <a:rPr lang="it-IT" sz="2400" dirty="0" err="1"/>
              <a:t>au</a:t>
            </a:r>
            <a:r>
              <a:rPr lang="it-IT" sz="2400" dirty="0"/>
              <a:t> texte n’est </a:t>
            </a:r>
            <a:r>
              <a:rPr lang="it-IT" sz="2400" dirty="0" err="1"/>
              <a:t>pas</a:t>
            </a:r>
            <a:r>
              <a:rPr lang="it-IT" sz="2400" dirty="0"/>
              <a:t> le </a:t>
            </a:r>
            <a:r>
              <a:rPr lang="it-IT" sz="2400" dirty="0" err="1"/>
              <a:t>même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l’</a:t>
            </a:r>
            <a:r>
              <a:rPr lang="fr-FR" sz="2400" dirty="0" err="1"/>
              <a:t>é</a:t>
            </a:r>
            <a:r>
              <a:rPr lang="it-IT" sz="2400" dirty="0" err="1"/>
              <a:t>crire</a:t>
            </a:r>
            <a:r>
              <a:rPr lang="it-IT" sz="2400" dirty="0"/>
              <a:t> et </a:t>
            </a:r>
            <a:r>
              <a:rPr lang="it-IT" sz="2400" dirty="0" err="1"/>
              <a:t>dans</a:t>
            </a:r>
            <a:r>
              <a:rPr lang="it-IT" sz="2400" dirty="0"/>
              <a:t> le </a:t>
            </a:r>
            <a:r>
              <a:rPr lang="it-IT" sz="2400" dirty="0" err="1"/>
              <a:t>traduire</a:t>
            </a:r>
            <a:r>
              <a:rPr lang="it-IT" sz="2400" dirty="0"/>
              <a:t>. </a:t>
            </a:r>
            <a:r>
              <a:rPr lang="it-IT" sz="2400" dirty="0" err="1"/>
              <a:t>Dans</a:t>
            </a:r>
            <a:r>
              <a:rPr lang="it-IT" sz="2400" dirty="0"/>
              <a:t> le </a:t>
            </a:r>
            <a:r>
              <a:rPr lang="it-IT" sz="2400" dirty="0" err="1"/>
              <a:t>traduire</a:t>
            </a:r>
            <a:r>
              <a:rPr lang="it-IT" sz="2400" dirty="0"/>
              <a:t>, son </a:t>
            </a:r>
            <a:r>
              <a:rPr lang="it-IT" sz="2400" dirty="0" err="1"/>
              <a:t>rôle</a:t>
            </a:r>
            <a:r>
              <a:rPr lang="it-IT" sz="2400" dirty="0"/>
              <a:t> est d’</a:t>
            </a:r>
            <a:r>
              <a:rPr lang="it-IT" sz="2400" dirty="0" err="1"/>
              <a:t>informer</a:t>
            </a:r>
            <a:r>
              <a:rPr lang="it-IT" sz="2400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la culture de l’</a:t>
            </a:r>
            <a:r>
              <a:rPr lang="it-IT" sz="2400" dirty="0" err="1"/>
              <a:t>Etranger</a:t>
            </a:r>
            <a:r>
              <a:rPr lang="it-IT" sz="2400" dirty="0"/>
              <a:t>. Elle </a:t>
            </a:r>
            <a:r>
              <a:rPr lang="it-IT" sz="2400" dirty="0" err="1"/>
              <a:t>doit</a:t>
            </a:r>
            <a:r>
              <a:rPr lang="it-IT" sz="2400" dirty="0"/>
              <a:t> se </a:t>
            </a:r>
            <a:r>
              <a:rPr lang="it-IT" sz="2400" dirty="0" err="1"/>
              <a:t>limiter</a:t>
            </a:r>
            <a:r>
              <a:rPr lang="it-IT" sz="2400" dirty="0"/>
              <a:t> à cela, et si elle va </a:t>
            </a:r>
            <a:r>
              <a:rPr lang="it-IT" sz="2400" dirty="0" err="1"/>
              <a:t>au-delà</a:t>
            </a:r>
            <a:r>
              <a:rPr lang="it-IT" sz="2400" dirty="0"/>
              <a:t>, elle </a:t>
            </a:r>
            <a:r>
              <a:rPr lang="it-IT" sz="2400" dirty="0" err="1"/>
              <a:t>dépasse</a:t>
            </a:r>
            <a:r>
              <a:rPr lang="it-IT" sz="2400" dirty="0"/>
              <a:t> la </a:t>
            </a:r>
            <a:r>
              <a:rPr lang="it-IT" sz="2400" dirty="0" err="1"/>
              <a:t>traduction</a:t>
            </a:r>
            <a:r>
              <a:rPr lang="it-IT" sz="2400" dirty="0"/>
              <a:t> et </a:t>
            </a:r>
            <a:r>
              <a:rPr lang="it-IT" sz="2400" dirty="0" err="1"/>
              <a:t>devient</a:t>
            </a:r>
            <a:r>
              <a:rPr lang="it-IT" sz="2400" dirty="0"/>
              <a:t> </a:t>
            </a:r>
            <a:r>
              <a:rPr lang="it-IT" sz="2400" dirty="0" err="1"/>
              <a:t>commentaire</a:t>
            </a:r>
            <a:r>
              <a:rPr lang="it-IT" sz="2400" dirty="0"/>
              <a:t>. La note n’est </a:t>
            </a:r>
            <a:r>
              <a:rPr lang="it-IT" sz="2400" dirty="0" err="1"/>
              <a:t>donc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, </a:t>
            </a:r>
            <a:r>
              <a:rPr lang="it-IT" sz="2400" dirty="0" err="1"/>
              <a:t>comme</a:t>
            </a:r>
            <a:r>
              <a:rPr lang="it-IT" sz="2400" dirty="0"/>
              <a:t> on l’</a:t>
            </a:r>
            <a:r>
              <a:rPr lang="it-IT" sz="2400" dirty="0" err="1"/>
              <a:t>entend</a:t>
            </a:r>
            <a:r>
              <a:rPr lang="it-IT" sz="2400" dirty="0"/>
              <a:t> </a:t>
            </a:r>
            <a:r>
              <a:rPr lang="it-IT" sz="2400" dirty="0" err="1"/>
              <a:t>parfois</a:t>
            </a:r>
            <a:r>
              <a:rPr lang="it-IT" sz="2400" dirty="0"/>
              <a:t>, “la </a:t>
            </a:r>
            <a:r>
              <a:rPr lang="it-IT" sz="2400" dirty="0" err="1"/>
              <a:t>honte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traducteur</a:t>
            </a:r>
            <a:r>
              <a:rPr lang="it-IT" sz="2400" dirty="0"/>
              <a:t>”.</a:t>
            </a:r>
          </a:p>
          <a:p>
            <a:r>
              <a:rPr lang="it-IT" sz="2400" dirty="0"/>
              <a:t> J.-L. </a:t>
            </a:r>
            <a:r>
              <a:rPr lang="it-IT" sz="2400" dirty="0" err="1"/>
              <a:t>Cordonnier</a:t>
            </a:r>
            <a:r>
              <a:rPr lang="it-IT" sz="2400" dirty="0"/>
              <a:t>; </a:t>
            </a:r>
            <a:r>
              <a:rPr lang="it-IT" sz="2400" i="1" dirty="0" err="1"/>
              <a:t>Traduction</a:t>
            </a:r>
            <a:r>
              <a:rPr lang="it-IT" sz="2400" i="1" dirty="0"/>
              <a:t> et culture</a:t>
            </a:r>
            <a:r>
              <a:rPr lang="it-IT" sz="2400" dirty="0"/>
              <a:t>, Paris, </a:t>
            </a:r>
            <a:r>
              <a:rPr lang="it-IT" sz="2400" dirty="0" err="1"/>
              <a:t>Hatier</a:t>
            </a:r>
            <a:r>
              <a:rPr lang="it-IT" sz="2400" dirty="0"/>
              <a:t>/Didier, 1995, p. 182. </a:t>
            </a:r>
            <a:endParaRPr lang="fr-FR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04984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dirty="0"/>
              <a:t>N.d.T. (Jacqueline Henry)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2765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400" dirty="0"/>
              <a:t>Notes :</a:t>
            </a:r>
          </a:p>
          <a:p>
            <a:pPr eaLnBrk="1" hangingPunct="1"/>
            <a:r>
              <a:rPr lang="fr-FR" sz="2400" dirty="0"/>
              <a:t>de type conventionnelle (comme « En français dans le texte ») </a:t>
            </a:r>
          </a:p>
          <a:p>
            <a:pPr algn="just" eaLnBrk="1" hangingPunct="1"/>
            <a:r>
              <a:rPr lang="fr-FR" sz="2400" dirty="0"/>
              <a:t>liées au problème de la langue d’un personnage ou d’un énoncé dans l’original</a:t>
            </a:r>
          </a:p>
          <a:p>
            <a:pPr eaLnBrk="1" hangingPunct="1"/>
            <a:r>
              <a:rPr lang="fr-FR" sz="2400" dirty="0"/>
              <a:t>Réalités culturelles</a:t>
            </a:r>
          </a:p>
          <a:p>
            <a:pPr eaLnBrk="1" hangingPunct="1"/>
            <a:r>
              <a:rPr lang="fr-FR" sz="2400" dirty="0"/>
              <a:t> les « intraduisibles » comme le jeu de mots</a:t>
            </a:r>
          </a:p>
          <a:p>
            <a:pPr eaLnBrk="1" hangingPunct="1"/>
            <a:r>
              <a:rPr lang="fr-FR" sz="2400" dirty="0"/>
              <a:t>L’implicite, surtout dans le </a:t>
            </a:r>
            <a:r>
              <a:rPr lang="fr-FR" sz="2400" dirty="0" err="1"/>
              <a:t>lexiculturel</a:t>
            </a:r>
            <a:endParaRPr lang="it-IT" sz="2400" dirty="0"/>
          </a:p>
          <a:p>
            <a:pPr marL="0" indent="0">
              <a:buNone/>
            </a:pPr>
            <a:endParaRPr lang="fr-FR" sz="2400" dirty="0"/>
          </a:p>
          <a:p>
            <a:pPr eaLnBrk="1" hangingPunct="1">
              <a:buFont typeface="Arial" charset="0"/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95418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/>
              <a:t>N.d.T</a:t>
            </a:r>
            <a:r>
              <a:rPr lang="it-IT" sz="2800" dirty="0"/>
              <a:t> (</a:t>
            </a:r>
            <a:r>
              <a:rPr lang="it-IT" sz="2800" dirty="0" err="1"/>
              <a:t>Pascale</a:t>
            </a:r>
            <a:r>
              <a:rPr lang="it-IT" sz="2800" dirty="0"/>
              <a:t> </a:t>
            </a:r>
            <a:r>
              <a:rPr lang="it-IT" sz="2800" dirty="0" err="1"/>
              <a:t>Sardin</a:t>
            </a:r>
            <a:r>
              <a:rPr lang="it-IT" sz="2800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 err="1"/>
              <a:t>Fonction</a:t>
            </a:r>
            <a:r>
              <a:rPr lang="it-IT" sz="2400" dirty="0"/>
              <a:t> </a:t>
            </a:r>
            <a:r>
              <a:rPr lang="it-IT" sz="2400" dirty="0" err="1"/>
              <a:t>exégétique</a:t>
            </a:r>
            <a:r>
              <a:rPr lang="it-IT" sz="2400" dirty="0"/>
              <a:t> (</a:t>
            </a:r>
            <a:r>
              <a:rPr lang="fr-FR" sz="2400" dirty="0" err="1"/>
              <a:t>é</a:t>
            </a:r>
            <a:r>
              <a:rPr lang="it-IT" sz="2400" dirty="0" err="1"/>
              <a:t>claircissement</a:t>
            </a:r>
            <a:r>
              <a:rPr lang="it-IT" sz="2400" dirty="0"/>
              <a:t> nécessaire à l’intelligence d’un texte) : </a:t>
            </a:r>
            <a:r>
              <a:rPr lang="fr-FR" sz="2400" dirty="0"/>
              <a:t>vecteur d’un savoir, éclaircissement encyclopédique, </a:t>
            </a:r>
            <a:r>
              <a:rPr lang="it-IT" sz="2400" dirty="0" err="1" smtClean="0"/>
              <a:t>référence</a:t>
            </a:r>
            <a:r>
              <a:rPr lang="it-IT" sz="2400" dirty="0" smtClean="0"/>
              <a:t> </a:t>
            </a:r>
            <a:r>
              <a:rPr lang="it-IT" sz="2400" dirty="0" err="1" smtClean="0"/>
              <a:t>culturelle</a:t>
            </a:r>
            <a:r>
              <a:rPr lang="it-IT" sz="2400" dirty="0" smtClean="0"/>
              <a:t> etc.</a:t>
            </a:r>
            <a:endParaRPr lang="it-IT" sz="2400" dirty="0"/>
          </a:p>
          <a:p>
            <a:pPr algn="just"/>
            <a:r>
              <a:rPr lang="it-IT" sz="2400" dirty="0" err="1"/>
              <a:t>Fonction</a:t>
            </a:r>
            <a:r>
              <a:rPr lang="it-IT" sz="2400" dirty="0"/>
              <a:t> méta- :  </a:t>
            </a:r>
            <a:r>
              <a:rPr lang="it-IT" sz="2400" dirty="0" err="1"/>
              <a:t>retour</a:t>
            </a:r>
            <a:r>
              <a:rPr lang="it-IT" sz="2400" dirty="0"/>
              <a:t> </a:t>
            </a:r>
            <a:r>
              <a:rPr lang="it-IT" sz="2400" dirty="0" err="1"/>
              <a:t>réflexif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traducteur</a:t>
            </a:r>
            <a:r>
              <a:rPr lang="it-IT" sz="2400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le </a:t>
            </a:r>
            <a:r>
              <a:rPr lang="it-IT" sz="2400" dirty="0" err="1"/>
              <a:t>processus</a:t>
            </a:r>
            <a:r>
              <a:rPr lang="it-IT" sz="2400" dirty="0"/>
              <a:t> de </a:t>
            </a:r>
            <a:r>
              <a:rPr lang="it-IT" sz="2400" dirty="0" err="1" smtClean="0"/>
              <a:t>traduction</a:t>
            </a:r>
            <a:r>
              <a:rPr lang="it-IT" sz="2400" dirty="0" smtClean="0"/>
              <a:t>, </a:t>
            </a:r>
            <a:r>
              <a:rPr lang="fr-FR" sz="2400" dirty="0"/>
              <a:t>commentaire </a:t>
            </a:r>
            <a:r>
              <a:rPr lang="fr-FR" sz="2400" dirty="0" err="1" smtClean="0"/>
              <a:t>traductologique</a:t>
            </a:r>
            <a:r>
              <a:rPr lang="it-IT" sz="2400" dirty="0" smtClean="0"/>
              <a:t>, </a:t>
            </a:r>
            <a:r>
              <a:rPr lang="fr-FR" sz="2400" dirty="0" smtClean="0"/>
              <a:t>comme </a:t>
            </a:r>
            <a:r>
              <a:rPr lang="fr-FR" sz="2400" dirty="0"/>
              <a:t>« jeu de mots </a:t>
            </a:r>
            <a:r>
              <a:rPr lang="fr-FR" sz="2400" dirty="0" err="1"/>
              <a:t>intraduisibile</a:t>
            </a:r>
            <a:r>
              <a:rPr lang="fr-FR" sz="2400" dirty="0"/>
              <a:t> </a:t>
            </a:r>
            <a:r>
              <a:rPr lang="fr-FR" sz="2400" dirty="0" smtClean="0"/>
              <a:t>» etc.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462807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/>
              <a:t>Exemples</a:t>
            </a:r>
            <a:r>
              <a:rPr lang="it-IT" sz="2800" dirty="0"/>
              <a:t> de </a:t>
            </a:r>
            <a:r>
              <a:rPr lang="it-IT" sz="2800" dirty="0" err="1"/>
              <a:t>N.d.T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 err="1"/>
              <a:t>Au</a:t>
            </a:r>
            <a:r>
              <a:rPr lang="it-IT" sz="2400" dirty="0"/>
              <a:t> volant s’</a:t>
            </a:r>
            <a:r>
              <a:rPr lang="fr-FR" sz="2400" dirty="0" err="1"/>
              <a:t>é</a:t>
            </a:r>
            <a:r>
              <a:rPr lang="it-IT" sz="2400" dirty="0" err="1"/>
              <a:t>tait</a:t>
            </a:r>
            <a:r>
              <a:rPr lang="it-IT" sz="2400" dirty="0"/>
              <a:t> </a:t>
            </a:r>
            <a:r>
              <a:rPr lang="it-IT" sz="2400" dirty="0" err="1"/>
              <a:t>installé</a:t>
            </a:r>
            <a:r>
              <a:rPr lang="it-IT" sz="2400" dirty="0"/>
              <a:t> Gallo, dont le </a:t>
            </a:r>
            <a:r>
              <a:rPr lang="it-IT" sz="2400" dirty="0" err="1"/>
              <a:t>nom</a:t>
            </a:r>
            <a:r>
              <a:rPr lang="it-IT" sz="2400" dirty="0"/>
              <a:t> </a:t>
            </a:r>
            <a:r>
              <a:rPr lang="fr-FR" sz="2400" dirty="0"/>
              <a:t>était prétexte, avec celui de </a:t>
            </a:r>
            <a:r>
              <a:rPr lang="fr-FR" sz="2400" dirty="0" err="1"/>
              <a:t>Galuzzo</a:t>
            </a:r>
            <a:r>
              <a:rPr lang="fr-FR" sz="2400" dirty="0"/>
              <a:t>, à des plaisanteries faciles du genre « Commissaire, qu’est-ce qu’on raconte au poulailler</a:t>
            </a:r>
            <a:r>
              <a:rPr lang="fr-FR" sz="2400" baseline="30000" dirty="0"/>
              <a:t>1</a:t>
            </a:r>
            <a:r>
              <a:rPr lang="fr-FR" sz="2400" dirty="0"/>
              <a:t> ? » </a:t>
            </a:r>
            <a:r>
              <a:rPr lang="it-IT" sz="2400" dirty="0"/>
              <a:t>…</a:t>
            </a:r>
          </a:p>
          <a:p>
            <a:pPr>
              <a:defRPr/>
            </a:pPr>
            <a:r>
              <a:rPr lang="it-IT" sz="2400" baseline="30000" dirty="0"/>
              <a:t>1. </a:t>
            </a:r>
            <a:r>
              <a:rPr lang="it-IT" sz="2400" i="1" dirty="0"/>
              <a:t>Gallo</a:t>
            </a:r>
            <a:r>
              <a:rPr lang="it-IT" sz="2400" dirty="0"/>
              <a:t>: “</a:t>
            </a:r>
            <a:r>
              <a:rPr lang="it-IT" sz="2400" dirty="0" err="1"/>
              <a:t>poulet</a:t>
            </a:r>
            <a:r>
              <a:rPr lang="it-IT" sz="2400" dirty="0"/>
              <a:t>”. </a:t>
            </a:r>
            <a:r>
              <a:rPr lang="it-IT" sz="2400" i="1" dirty="0" err="1"/>
              <a:t>Galuzzo</a:t>
            </a:r>
            <a:r>
              <a:rPr lang="it-IT" sz="2400" dirty="0"/>
              <a:t>: </a:t>
            </a:r>
            <a:r>
              <a:rPr lang="it-IT" sz="2400" dirty="0" err="1"/>
              <a:t>diminutif</a:t>
            </a:r>
            <a:r>
              <a:rPr lang="it-IT" sz="2400" dirty="0"/>
              <a:t> </a:t>
            </a:r>
            <a:r>
              <a:rPr lang="it-IT" sz="2400" dirty="0" err="1"/>
              <a:t>sicilien</a:t>
            </a:r>
            <a:r>
              <a:rPr lang="it-IT" sz="2400" dirty="0"/>
              <a:t> de Gallo “petit </a:t>
            </a:r>
            <a:r>
              <a:rPr lang="it-IT" sz="2400" dirty="0" err="1"/>
              <a:t>poulet</a:t>
            </a:r>
            <a:r>
              <a:rPr lang="it-IT" sz="2400" dirty="0"/>
              <a:t>”. </a:t>
            </a:r>
            <a:r>
              <a:rPr lang="it-IT" sz="2400" i="1" dirty="0"/>
              <a:t>(N.d.T.)</a:t>
            </a:r>
            <a:r>
              <a:rPr lang="it-IT" sz="2400" dirty="0"/>
              <a:t> </a:t>
            </a:r>
          </a:p>
          <a:p>
            <a:pPr algn="just">
              <a:defRPr/>
            </a:pPr>
            <a:r>
              <a:rPr lang="it-IT" sz="2000" dirty="0"/>
              <a:t>in A. Camilleri</a:t>
            </a:r>
            <a:r>
              <a:rPr lang="it-IT" sz="2000" i="1" dirty="0"/>
              <a:t>,  La forma dell’acqua/La forme de l’eau </a:t>
            </a:r>
            <a:r>
              <a:rPr lang="it-IT" sz="2000" dirty="0"/>
              <a:t>1998, </a:t>
            </a:r>
            <a:r>
              <a:rPr lang="it-IT" sz="2000" dirty="0" err="1"/>
              <a:t>traduit</a:t>
            </a:r>
            <a:r>
              <a:rPr lang="it-IT" sz="2000" dirty="0"/>
              <a:t> de l’</a:t>
            </a:r>
            <a:r>
              <a:rPr lang="it-IT" sz="2000" dirty="0" err="1"/>
              <a:t>italien</a:t>
            </a:r>
            <a:r>
              <a:rPr lang="it-IT" sz="2000" dirty="0"/>
              <a:t> par </a:t>
            </a:r>
            <a:r>
              <a:rPr lang="it-IT" sz="2000" dirty="0" err="1"/>
              <a:t>Serge</a:t>
            </a:r>
            <a:r>
              <a:rPr lang="it-IT" sz="2000" dirty="0"/>
              <a:t> </a:t>
            </a:r>
            <a:r>
              <a:rPr lang="it-IT" sz="2000" dirty="0" err="1"/>
              <a:t>Quadruppani</a:t>
            </a:r>
            <a:r>
              <a:rPr lang="it-IT" sz="2000" dirty="0"/>
              <a:t> </a:t>
            </a:r>
            <a:r>
              <a:rPr lang="it-IT" sz="2000" dirty="0" err="1"/>
              <a:t>avec</a:t>
            </a:r>
            <a:r>
              <a:rPr lang="it-IT" sz="2000" dirty="0"/>
              <a:t> </a:t>
            </a:r>
            <a:r>
              <a:rPr lang="it-IT" sz="2000" dirty="0" err="1"/>
              <a:t>l’aide</a:t>
            </a:r>
            <a:r>
              <a:rPr lang="it-IT" sz="2000" dirty="0"/>
              <a:t> de Maruzza Loria. p. 43</a:t>
            </a:r>
          </a:p>
          <a:p>
            <a:pPr>
              <a:defRPr/>
            </a:pPr>
            <a:endParaRPr lang="it-IT" sz="2400" dirty="0"/>
          </a:p>
          <a:p>
            <a:pPr>
              <a:defRPr/>
            </a:pPr>
            <a:endParaRPr lang="it-IT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2143400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/>
              <a:t>Exemples</a:t>
            </a:r>
            <a:r>
              <a:rPr lang="it-IT" sz="2800" dirty="0"/>
              <a:t> de </a:t>
            </a:r>
            <a:r>
              <a:rPr lang="it-IT" sz="2800" dirty="0" err="1"/>
              <a:t>N.d.T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fr-FR" sz="2400" dirty="0"/>
              <a:t>Sans qu’elle s’en rende compte, la tête de la dame avait une secousse nerveuse en arrière, comme un geste de dénégation répétée</a:t>
            </a:r>
            <a:r>
              <a:rPr lang="fr-FR" sz="2400" baseline="30000" dirty="0"/>
              <a:t>1</a:t>
            </a:r>
            <a:r>
              <a:rPr lang="fr-FR" sz="2400" dirty="0"/>
              <a:t>.</a:t>
            </a:r>
          </a:p>
          <a:p>
            <a:pPr algn="just">
              <a:defRPr/>
            </a:pPr>
            <a:r>
              <a:rPr lang="fr-FR" sz="2400" baseline="30000" dirty="0"/>
              <a:t>1</a:t>
            </a:r>
            <a:r>
              <a:rPr lang="fr-FR" sz="2400" dirty="0"/>
              <a:t> En Sicile, comme dans tout le sud de l’Italie, en Grèce, Turquie, etc., on dit “non” en rejetant la tête en arrière et en levant les yeux du ciel. </a:t>
            </a:r>
            <a:r>
              <a:rPr lang="fr-FR" sz="2400" i="1" dirty="0"/>
              <a:t>(</a:t>
            </a:r>
            <a:r>
              <a:rPr lang="fr-FR" sz="2400" i="1" dirty="0" err="1"/>
              <a:t>N.d.T</a:t>
            </a:r>
            <a:r>
              <a:rPr lang="fr-FR" sz="2400" i="1" dirty="0"/>
              <a:t>) </a:t>
            </a:r>
            <a:endParaRPr lang="fr-FR" sz="2400" dirty="0"/>
          </a:p>
          <a:p>
            <a:pPr algn="just">
              <a:defRPr/>
            </a:pPr>
            <a:r>
              <a:rPr lang="fr-CA" sz="2000" dirty="0"/>
              <a:t>in A. </a:t>
            </a:r>
            <a:r>
              <a:rPr lang="fr-CA" sz="2000" dirty="0" err="1"/>
              <a:t>Camilleri</a:t>
            </a:r>
            <a:r>
              <a:rPr lang="fr-CA" sz="2000" i="1" dirty="0"/>
              <a:t>,  La forma </a:t>
            </a:r>
            <a:r>
              <a:rPr lang="fr-CA" sz="2000" i="1" dirty="0" err="1"/>
              <a:t>dell’acqua</a:t>
            </a:r>
            <a:r>
              <a:rPr lang="fr-CA" sz="2000" i="1" dirty="0"/>
              <a:t>/La forme de l’eau </a:t>
            </a:r>
            <a:r>
              <a:rPr lang="fr-CA" sz="2000" dirty="0"/>
              <a:t>1998, traduit de l’italien par Serge </a:t>
            </a:r>
            <a:r>
              <a:rPr lang="fr-CA" sz="2000" dirty="0" err="1"/>
              <a:t>Quadruppani</a:t>
            </a:r>
            <a:r>
              <a:rPr lang="fr-CA" sz="2000" dirty="0"/>
              <a:t> avec l’aide de </a:t>
            </a:r>
            <a:r>
              <a:rPr lang="fr-CA" sz="2000" dirty="0" err="1"/>
              <a:t>Maruzza</a:t>
            </a:r>
            <a:r>
              <a:rPr lang="fr-CA" sz="2000" dirty="0"/>
              <a:t> </a:t>
            </a:r>
            <a:r>
              <a:rPr lang="fr-CA" sz="2000" dirty="0" err="1"/>
              <a:t>Loria</a:t>
            </a:r>
            <a:r>
              <a:rPr lang="fr-CA" sz="2000" dirty="0"/>
              <a:t>. p. 181.</a:t>
            </a:r>
          </a:p>
          <a:p>
            <a:pPr algn="just">
              <a:defRPr/>
            </a:pP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954333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/>
              <a:t>Exemples</a:t>
            </a:r>
            <a:r>
              <a:rPr lang="it-IT" sz="2800" dirty="0"/>
              <a:t> de </a:t>
            </a:r>
            <a:r>
              <a:rPr lang="it-IT" sz="2800" dirty="0" err="1"/>
              <a:t>N.d.T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CA" sz="2400" dirty="0"/>
              <a:t>Il était pas au fond de la campagne, mais </a:t>
            </a:r>
            <a:r>
              <a:rPr lang="fr-CA" sz="2400" i="1" dirty="0"/>
              <a:t>incaprettato</a:t>
            </a:r>
            <a:r>
              <a:rPr lang="fr-CA" sz="2400" i="1" baseline="30000" dirty="0"/>
              <a:t>1</a:t>
            </a:r>
            <a:r>
              <a:rPr lang="fr-CA" sz="2400" dirty="0"/>
              <a:t> dans le coffre de sa voiture, à laquelle ensuite, ils ont mis le feu, ils l’ont complètement brulé.</a:t>
            </a:r>
          </a:p>
          <a:p>
            <a:pPr algn="just"/>
            <a:r>
              <a:rPr lang="fr-CA" sz="2400" baseline="30000" dirty="0"/>
              <a:t>1 </a:t>
            </a:r>
            <a:r>
              <a:rPr lang="fr-CA" sz="2400" dirty="0"/>
              <a:t>Exécuté suivant la tradition mafieuse, comme un chevreau (</a:t>
            </a:r>
            <a:r>
              <a:rPr lang="fr-CA" sz="2400" dirty="0" err="1"/>
              <a:t>capretto</a:t>
            </a:r>
            <a:r>
              <a:rPr lang="fr-CA" sz="2400" dirty="0"/>
              <a:t>) : lié aux pieds et à la gorge, puis égorgé (il existe une variante moderne avec balle dans la nuque). </a:t>
            </a:r>
            <a:r>
              <a:rPr lang="fr-CA" sz="2400" i="1" dirty="0"/>
              <a:t>(</a:t>
            </a:r>
            <a:r>
              <a:rPr lang="fr-CA" sz="2400" i="1" dirty="0" err="1"/>
              <a:t>N.d.T</a:t>
            </a:r>
            <a:r>
              <a:rPr lang="fr-CA" sz="2400" i="1" dirty="0"/>
              <a:t>.)</a:t>
            </a:r>
          </a:p>
          <a:p>
            <a:pPr algn="just"/>
            <a:r>
              <a:rPr lang="it-IT" sz="2000" dirty="0"/>
              <a:t>in A. Camilleri</a:t>
            </a:r>
            <a:r>
              <a:rPr lang="it-IT" sz="2000" i="1" dirty="0"/>
              <a:t>,  La forma dell’acqua/La forme de l’eau </a:t>
            </a:r>
            <a:r>
              <a:rPr lang="it-IT" sz="2000" dirty="0"/>
              <a:t>1998, </a:t>
            </a:r>
            <a:r>
              <a:rPr lang="it-IT" sz="2000" dirty="0" err="1"/>
              <a:t>traduit</a:t>
            </a:r>
            <a:r>
              <a:rPr lang="it-IT" sz="2000" dirty="0"/>
              <a:t> de l’</a:t>
            </a:r>
            <a:r>
              <a:rPr lang="it-IT" sz="2000" dirty="0" err="1"/>
              <a:t>italien</a:t>
            </a:r>
            <a:r>
              <a:rPr lang="it-IT" sz="2000" dirty="0"/>
              <a:t> par </a:t>
            </a:r>
            <a:r>
              <a:rPr lang="it-IT" sz="2000" dirty="0" err="1"/>
              <a:t>Serge</a:t>
            </a:r>
            <a:r>
              <a:rPr lang="it-IT" sz="2000" dirty="0"/>
              <a:t> </a:t>
            </a:r>
            <a:r>
              <a:rPr lang="it-IT" sz="2000" dirty="0" err="1"/>
              <a:t>Quadruppani</a:t>
            </a:r>
            <a:r>
              <a:rPr lang="it-IT" sz="2000" dirty="0"/>
              <a:t> </a:t>
            </a:r>
            <a:r>
              <a:rPr lang="it-IT" sz="2000" dirty="0" err="1"/>
              <a:t>avec</a:t>
            </a:r>
            <a:r>
              <a:rPr lang="it-IT" sz="2000" dirty="0"/>
              <a:t> </a:t>
            </a:r>
            <a:r>
              <a:rPr lang="it-IT" sz="2000" dirty="0" err="1"/>
              <a:t>l’aide</a:t>
            </a:r>
            <a:r>
              <a:rPr lang="it-IT" sz="2000" dirty="0"/>
              <a:t> de Maruzza Loria. p. 244.</a:t>
            </a:r>
          </a:p>
          <a:p>
            <a:endParaRPr lang="fr-CA" sz="2400" i="1" baseline="30000" dirty="0"/>
          </a:p>
        </p:txBody>
      </p:sp>
    </p:spTree>
    <p:extLst>
      <p:ext uri="{BB962C8B-B14F-4D97-AF65-F5344CB8AC3E}">
        <p14:creationId xmlns:p14="http://schemas.microsoft.com/office/powerpoint/2010/main" val="840339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Jean Delisle, “Traducteurs médiévaux, traductrices féministes: une même éthique de la traduction”, </a:t>
            </a:r>
            <a:r>
              <a:rPr lang="fr-FR" sz="2400" i="1" dirty="0"/>
              <a:t>TTR 1993, vol. VI, n°1, p.203-230. </a:t>
            </a:r>
            <a:br>
              <a:rPr lang="fr-FR" sz="2400" i="1" dirty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Un </a:t>
            </a:r>
            <a:r>
              <a:rPr lang="it-IT" sz="2400" dirty="0" err="1"/>
              <a:t>parallèle</a:t>
            </a:r>
            <a:r>
              <a:rPr lang="it-IT" sz="2400" dirty="0"/>
              <a:t> </a:t>
            </a:r>
            <a:r>
              <a:rPr lang="it-IT" sz="2400" dirty="0" err="1"/>
              <a:t>entre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traducteurs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Moyen</a:t>
            </a:r>
            <a:r>
              <a:rPr lang="it-IT" sz="2400" dirty="0"/>
              <a:t> Age et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traductrices</a:t>
            </a:r>
            <a:r>
              <a:rPr lang="it-IT" sz="2400" dirty="0"/>
              <a:t> </a:t>
            </a:r>
            <a:r>
              <a:rPr lang="it-IT" sz="2400" dirty="0" err="1"/>
              <a:t>féministes</a:t>
            </a:r>
            <a:r>
              <a:rPr lang="it-IT" sz="2400" dirty="0"/>
              <a:t> </a:t>
            </a:r>
            <a:r>
              <a:rPr lang="it-IT" sz="2400" dirty="0" err="1"/>
              <a:t>canadiennes</a:t>
            </a:r>
            <a:endParaRPr lang="it-IT" sz="2400" dirty="0"/>
          </a:p>
          <a:p>
            <a:r>
              <a:rPr lang="it-IT" sz="2400" dirty="0" err="1"/>
              <a:t>Ils</a:t>
            </a:r>
            <a:r>
              <a:rPr lang="it-IT" sz="2400" dirty="0"/>
              <a:t> et </a:t>
            </a:r>
            <a:r>
              <a:rPr lang="it-IT" sz="2400" dirty="0" err="1"/>
              <a:t>elles</a:t>
            </a:r>
            <a:r>
              <a:rPr lang="it-IT" sz="2400" dirty="0"/>
              <a:t> </a:t>
            </a:r>
            <a:r>
              <a:rPr lang="it-IT" sz="2400" b="1" dirty="0"/>
              <a:t>font sentir </a:t>
            </a:r>
            <a:r>
              <a:rPr lang="it-IT" sz="2400" dirty="0" err="1"/>
              <a:t>leur</a:t>
            </a:r>
            <a:r>
              <a:rPr lang="it-IT" sz="2400" dirty="0"/>
              <a:t> </a:t>
            </a:r>
            <a:r>
              <a:rPr lang="it-IT" sz="2400" b="1" dirty="0" err="1"/>
              <a:t>présence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leurs</a:t>
            </a:r>
            <a:r>
              <a:rPr lang="it-IT" sz="2400" dirty="0"/>
              <a:t> </a:t>
            </a:r>
            <a:r>
              <a:rPr lang="it-IT" sz="2400" dirty="0" err="1"/>
              <a:t>traductions</a:t>
            </a:r>
            <a:r>
              <a:rPr lang="it-IT" sz="2400" dirty="0"/>
              <a:t> en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assortissant</a:t>
            </a:r>
            <a:r>
              <a:rPr lang="it-IT" sz="2400" dirty="0"/>
              <a:t> de </a:t>
            </a:r>
            <a:r>
              <a:rPr lang="it-IT" sz="2400" b="1" dirty="0" err="1"/>
              <a:t>préfaces</a:t>
            </a:r>
            <a:r>
              <a:rPr lang="it-IT" sz="2400" b="1" dirty="0"/>
              <a:t> et de notes</a:t>
            </a:r>
            <a:r>
              <a:rPr lang="it-IT" sz="2400" dirty="0"/>
              <a:t>. P. 220</a:t>
            </a:r>
          </a:p>
          <a:p>
            <a:r>
              <a:rPr lang="it-IT" sz="2400" dirty="0"/>
              <a:t>Le </a:t>
            </a:r>
            <a:r>
              <a:rPr lang="it-IT" sz="2400" dirty="0" err="1"/>
              <a:t>rôle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préfaces</a:t>
            </a:r>
            <a:endParaRPr lang="it-IT" sz="2400" dirty="0"/>
          </a:p>
          <a:p>
            <a:pPr algn="just"/>
            <a:r>
              <a:rPr lang="it-IT" sz="2400" dirty="0" err="1"/>
              <a:t>Présence</a:t>
            </a:r>
            <a:r>
              <a:rPr lang="it-IT" sz="2400" dirty="0"/>
              <a:t> </a:t>
            </a:r>
            <a:r>
              <a:rPr lang="it-IT" sz="2400" dirty="0" err="1"/>
              <a:t>visuelle</a:t>
            </a:r>
            <a:r>
              <a:rPr lang="it-IT" sz="2400" dirty="0"/>
              <a:t> :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traducteurs</a:t>
            </a:r>
            <a:r>
              <a:rPr lang="it-IT" sz="2400" dirty="0"/>
              <a:t> </a:t>
            </a:r>
            <a:r>
              <a:rPr lang="it-IT" sz="2400" dirty="0" err="1"/>
              <a:t>médievaux</a:t>
            </a:r>
            <a:r>
              <a:rPr lang="it-IT" sz="2400" dirty="0"/>
              <a:t> </a:t>
            </a:r>
            <a:r>
              <a:rPr lang="it-IT" sz="2400" dirty="0" err="1"/>
              <a:t>représentés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miniatures</a:t>
            </a:r>
            <a:r>
              <a:rPr lang="it-IT" sz="2400" dirty="0"/>
              <a:t> </a:t>
            </a:r>
            <a:r>
              <a:rPr lang="it-IT" sz="2400" dirty="0" err="1"/>
              <a:t>agenouillés</a:t>
            </a:r>
            <a:r>
              <a:rPr lang="it-IT" sz="2400" dirty="0"/>
              <a:t> </a:t>
            </a:r>
            <a:r>
              <a:rPr lang="it-IT" sz="2400" dirty="0" err="1"/>
              <a:t>devant</a:t>
            </a:r>
            <a:r>
              <a:rPr lang="it-IT" sz="2400" dirty="0"/>
              <a:t> </a:t>
            </a:r>
            <a:r>
              <a:rPr lang="it-IT" sz="2400" dirty="0" err="1"/>
              <a:t>leur</a:t>
            </a:r>
            <a:r>
              <a:rPr lang="it-IT" sz="2400" dirty="0"/>
              <a:t> </a:t>
            </a:r>
            <a:r>
              <a:rPr lang="it-IT" sz="2400" dirty="0" err="1"/>
              <a:t>mécène</a:t>
            </a:r>
            <a:r>
              <a:rPr lang="it-IT" sz="2400" dirty="0"/>
              <a:t>.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traductrices</a:t>
            </a:r>
            <a:r>
              <a:rPr lang="it-IT" sz="2400" dirty="0"/>
              <a:t> se font </a:t>
            </a:r>
            <a:r>
              <a:rPr lang="it-IT" sz="2400" dirty="0" err="1"/>
              <a:t>photographiées</a:t>
            </a:r>
            <a:r>
              <a:rPr lang="it-IT" sz="2400" dirty="0"/>
              <a:t>  en compagnie de l’</a:t>
            </a:r>
            <a:r>
              <a:rPr lang="it-IT" sz="2400" dirty="0" err="1"/>
              <a:t>auteure</a:t>
            </a:r>
            <a:r>
              <a:rPr lang="it-IT" sz="2400" dirty="0"/>
              <a:t> </a:t>
            </a:r>
            <a:r>
              <a:rPr lang="it-IT" sz="2400" dirty="0" err="1"/>
              <a:t>traduite</a:t>
            </a:r>
            <a:endParaRPr lang="it-IT" sz="2400" dirty="0"/>
          </a:p>
          <a:p>
            <a:r>
              <a:rPr lang="it-IT" sz="2400" dirty="0"/>
              <a:t>La </a:t>
            </a:r>
            <a:r>
              <a:rPr lang="it-IT" sz="2400" dirty="0" err="1"/>
              <a:t>traductrice</a:t>
            </a:r>
            <a:r>
              <a:rPr lang="it-IT" sz="2400" dirty="0"/>
              <a:t> </a:t>
            </a:r>
            <a:r>
              <a:rPr lang="it-IT" sz="2400" dirty="0" err="1"/>
              <a:t>envahit</a:t>
            </a:r>
            <a:r>
              <a:rPr lang="it-IT" sz="2400" dirty="0"/>
              <a:t> le texte de sa </a:t>
            </a:r>
            <a:r>
              <a:rPr lang="it-IT" sz="2400" dirty="0" err="1"/>
              <a:t>présence</a:t>
            </a:r>
            <a:r>
              <a:rPr lang="it-IT" sz="2400" dirty="0"/>
              <a:t>, de sa </a:t>
            </a:r>
            <a:r>
              <a:rPr lang="it-IT" sz="2400" dirty="0" err="1"/>
              <a:t>présence</a:t>
            </a:r>
            <a:r>
              <a:rPr lang="it-IT" sz="2400" dirty="0"/>
              <a:t> </a:t>
            </a:r>
            <a:r>
              <a:rPr lang="it-IT" sz="2400" dirty="0" err="1"/>
              <a:t>féminine</a:t>
            </a:r>
            <a:r>
              <a:rPr lang="it-IT" sz="2400" dirty="0"/>
              <a:t>. … La </a:t>
            </a:r>
            <a:r>
              <a:rPr lang="it-IT" sz="2400" dirty="0" err="1"/>
              <a:t>tradutrice</a:t>
            </a:r>
            <a:r>
              <a:rPr lang="it-IT" sz="2400" dirty="0"/>
              <a:t> </a:t>
            </a:r>
            <a:r>
              <a:rPr lang="it-IT" sz="2400" dirty="0" err="1"/>
              <a:t>fait</a:t>
            </a:r>
            <a:r>
              <a:rPr lang="it-IT" sz="2400" dirty="0"/>
              <a:t> tout pour </a:t>
            </a:r>
            <a:r>
              <a:rPr lang="it-IT" sz="2400" dirty="0" err="1"/>
              <a:t>que</a:t>
            </a:r>
            <a:r>
              <a:rPr lang="it-IT" sz="2400" dirty="0"/>
              <a:t> le </a:t>
            </a:r>
            <a:r>
              <a:rPr lang="it-IT" sz="2400" dirty="0" err="1"/>
              <a:t>lecteur</a:t>
            </a:r>
            <a:r>
              <a:rPr lang="it-IT" sz="2400" dirty="0"/>
              <a:t> n’</a:t>
            </a:r>
            <a:r>
              <a:rPr lang="it-IT" sz="2400" dirty="0" err="1"/>
              <a:t>oublie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qu’il</a:t>
            </a:r>
            <a:r>
              <a:rPr lang="it-IT" sz="2400" dirty="0"/>
              <a:t> </a:t>
            </a:r>
            <a:r>
              <a:rPr lang="it-IT" sz="2400" dirty="0" err="1"/>
              <a:t>tient</a:t>
            </a:r>
            <a:r>
              <a:rPr lang="it-IT" sz="2400" dirty="0"/>
              <a:t> une </a:t>
            </a:r>
            <a:r>
              <a:rPr lang="it-IT" sz="2400" dirty="0" err="1"/>
              <a:t>traduction</a:t>
            </a:r>
            <a:r>
              <a:rPr lang="it-IT" sz="2400" dirty="0"/>
              <a:t> </a:t>
            </a:r>
            <a:r>
              <a:rPr lang="it-IT" sz="2400" dirty="0" err="1"/>
              <a:t>entre</a:t>
            </a:r>
            <a:r>
              <a:rPr lang="it-IT" sz="2400" dirty="0"/>
              <a:t> </a:t>
            </a:r>
            <a:r>
              <a:rPr lang="it-IT" sz="2400" dirty="0" err="1"/>
              <a:t>ses</a:t>
            </a:r>
            <a:r>
              <a:rPr lang="it-IT" sz="2400" dirty="0"/>
              <a:t> </a:t>
            </a:r>
            <a:r>
              <a:rPr lang="it-IT" sz="2400" dirty="0" err="1"/>
              <a:t>mains</a:t>
            </a:r>
            <a:r>
              <a:rPr lang="it-IT" sz="2400" dirty="0"/>
              <a:t>. P.222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3471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dirty="0" err="1" smtClean="0"/>
              <a:t>Préface</a:t>
            </a:r>
            <a:r>
              <a:rPr lang="it-IT" sz="3200" dirty="0" smtClean="0"/>
              <a:t>/Note/</a:t>
            </a:r>
            <a:r>
              <a:rPr lang="it-IT" sz="3200" dirty="0" err="1" smtClean="0"/>
              <a:t>Avant-Propos</a:t>
            </a:r>
            <a:r>
              <a:rPr lang="it-IT" sz="3200" dirty="0" smtClean="0"/>
              <a:t>/</a:t>
            </a:r>
            <a:r>
              <a:rPr lang="it-IT" sz="3200" dirty="0" err="1" smtClean="0"/>
              <a:t>Avertissement</a:t>
            </a:r>
            <a:r>
              <a:rPr lang="it-IT" sz="3200" dirty="0" smtClean="0"/>
              <a:t> … (</a:t>
            </a:r>
            <a:r>
              <a:rPr lang="it-IT" sz="3200" dirty="0" err="1" smtClean="0"/>
              <a:t>différentes</a:t>
            </a:r>
            <a:r>
              <a:rPr lang="it-IT" sz="3200" dirty="0" smtClean="0"/>
              <a:t> </a:t>
            </a:r>
            <a:r>
              <a:rPr lang="it-IT" sz="3200" dirty="0" err="1" smtClean="0"/>
              <a:t>appellations</a:t>
            </a:r>
            <a:r>
              <a:rPr lang="it-IT" sz="3200" dirty="0" smtClean="0"/>
              <a:t>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>
              <a:defRPr/>
            </a:pPr>
            <a:r>
              <a:rPr lang="it-IT" sz="2400" dirty="0"/>
              <a:t>“</a:t>
            </a:r>
            <a:r>
              <a:rPr lang="it-IT" sz="2400" dirty="0" err="1"/>
              <a:t>Signées</a:t>
            </a:r>
            <a:r>
              <a:rPr lang="it-IT" sz="2400" dirty="0"/>
              <a:t> </a:t>
            </a:r>
            <a:r>
              <a:rPr lang="it-IT" sz="2400" dirty="0" err="1"/>
              <a:t>tantôt</a:t>
            </a:r>
            <a:r>
              <a:rPr lang="it-IT" sz="2400" dirty="0"/>
              <a:t> par un </a:t>
            </a:r>
            <a:r>
              <a:rPr lang="it-IT" sz="2400" dirty="0" err="1"/>
              <a:t>seul</a:t>
            </a:r>
            <a:r>
              <a:rPr lang="it-IT" sz="2400" dirty="0"/>
              <a:t> </a:t>
            </a:r>
            <a:r>
              <a:rPr lang="it-IT" sz="2400" dirty="0" err="1"/>
              <a:t>traducteur</a:t>
            </a:r>
            <a:r>
              <a:rPr lang="it-IT" sz="2400" dirty="0"/>
              <a:t>, </a:t>
            </a:r>
            <a:r>
              <a:rPr lang="it-IT" sz="2400" dirty="0" err="1"/>
              <a:t>tantôt</a:t>
            </a:r>
            <a:r>
              <a:rPr lang="it-IT" sz="2400" dirty="0"/>
              <a:t> par un </a:t>
            </a:r>
            <a:r>
              <a:rPr lang="it-IT" sz="2400" dirty="0" err="1"/>
              <a:t>collectif</a:t>
            </a:r>
            <a:r>
              <a:rPr lang="it-IT" sz="2400" dirty="0"/>
              <a:t>, </a:t>
            </a:r>
            <a:r>
              <a:rPr lang="it-IT" sz="2400" dirty="0" err="1"/>
              <a:t>elles</a:t>
            </a:r>
            <a:r>
              <a:rPr lang="it-IT" sz="2400" dirty="0"/>
              <a:t> (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préfaces</a:t>
            </a:r>
            <a:r>
              <a:rPr lang="it-IT" sz="2400" dirty="0"/>
              <a:t> de </a:t>
            </a:r>
            <a:r>
              <a:rPr lang="it-IT" sz="2400" dirty="0" err="1"/>
              <a:t>traducteurs</a:t>
            </a:r>
            <a:r>
              <a:rPr lang="it-IT" sz="2400" dirty="0"/>
              <a:t>) </a:t>
            </a:r>
            <a:r>
              <a:rPr lang="it-IT" sz="2400" dirty="0" err="1"/>
              <a:t>sont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lieux</a:t>
            </a:r>
            <a:r>
              <a:rPr lang="it-IT" sz="2400" dirty="0"/>
              <a:t> de </a:t>
            </a:r>
            <a:r>
              <a:rPr lang="it-IT" sz="2400" dirty="0" err="1"/>
              <a:t>passage</a:t>
            </a:r>
            <a:r>
              <a:rPr lang="it-IT" sz="2400" dirty="0"/>
              <a:t> </a:t>
            </a:r>
            <a:r>
              <a:rPr lang="it-IT" sz="2400" dirty="0" err="1"/>
              <a:t>privilégiés</a:t>
            </a:r>
            <a:r>
              <a:rPr lang="it-IT" sz="2400" dirty="0"/>
              <a:t>, à la fois </a:t>
            </a:r>
            <a:r>
              <a:rPr lang="it-IT" sz="2400" dirty="0" err="1"/>
              <a:t>laboratoires</a:t>
            </a:r>
            <a:r>
              <a:rPr lang="it-IT" sz="2400" dirty="0"/>
              <a:t> de l’oeuvre </a:t>
            </a:r>
            <a:r>
              <a:rPr lang="it-IT" sz="2400" dirty="0" err="1"/>
              <a:t>traduite</a:t>
            </a:r>
            <a:r>
              <a:rPr lang="it-IT" sz="2400" dirty="0"/>
              <a:t> et </a:t>
            </a:r>
            <a:r>
              <a:rPr lang="it-IT" sz="2400" dirty="0" err="1"/>
              <a:t>poétiques</a:t>
            </a:r>
            <a:r>
              <a:rPr lang="it-IT" sz="2400" dirty="0"/>
              <a:t> de la </a:t>
            </a:r>
            <a:r>
              <a:rPr lang="it-IT" sz="2400" dirty="0" err="1"/>
              <a:t>traduction</a:t>
            </a:r>
            <a:r>
              <a:rPr lang="it-IT" sz="2400" dirty="0"/>
              <a:t> p. 51-52 « Mais </a:t>
            </a:r>
            <a:r>
              <a:rPr lang="it-IT" sz="2400" dirty="0" err="1"/>
              <a:t>que</a:t>
            </a:r>
            <a:r>
              <a:rPr lang="it-IT" sz="2400" dirty="0"/>
              <a:t> font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préfaces</a:t>
            </a:r>
            <a:r>
              <a:rPr lang="it-IT" sz="2400" dirty="0"/>
              <a:t>? » </a:t>
            </a:r>
            <a:r>
              <a:rPr lang="it-IT" sz="2400" dirty="0" err="1"/>
              <a:t>J</a:t>
            </a:r>
            <a:r>
              <a:rPr lang="it-IT" sz="2400" dirty="0"/>
              <a:t>. </a:t>
            </a:r>
            <a:r>
              <a:rPr lang="it-IT" sz="2400" dirty="0" err="1"/>
              <a:t>Derrida</a:t>
            </a:r>
            <a:r>
              <a:rPr lang="it-IT" sz="2400" dirty="0"/>
              <a:t> in </a:t>
            </a:r>
            <a:r>
              <a:rPr lang="it-IT" sz="2400" dirty="0" err="1"/>
              <a:t>Dissémination</a:t>
            </a:r>
            <a:r>
              <a:rPr lang="it-IT" sz="2400" dirty="0"/>
              <a:t>, (</a:t>
            </a:r>
            <a:r>
              <a:rPr lang="it-IT" sz="2400" dirty="0" err="1"/>
              <a:t>chapitre</a:t>
            </a:r>
            <a:r>
              <a:rPr lang="it-IT" sz="2400" dirty="0"/>
              <a:t> </a:t>
            </a:r>
            <a:r>
              <a:rPr lang="it-IT" sz="2400" dirty="0" err="1"/>
              <a:t>intitulé</a:t>
            </a:r>
            <a:r>
              <a:rPr lang="it-IT" sz="2400" dirty="0"/>
              <a:t> “Hors-</a:t>
            </a:r>
            <a:r>
              <a:rPr lang="it-IT" sz="2400" dirty="0" err="1"/>
              <a:t>livre</a:t>
            </a:r>
            <a:r>
              <a:rPr lang="it-IT" sz="2400" dirty="0"/>
              <a:t>”, p. 14)</a:t>
            </a:r>
          </a:p>
          <a:p>
            <a:pPr algn="just">
              <a:defRPr/>
            </a:pPr>
            <a:r>
              <a:rPr lang="it-IT" sz="2400" dirty="0" err="1" smtClean="0"/>
              <a:t>Préface</a:t>
            </a:r>
            <a:r>
              <a:rPr lang="it-IT" sz="2400" dirty="0" smtClean="0"/>
              <a:t> </a:t>
            </a:r>
            <a:r>
              <a:rPr lang="it-IT" sz="2400" dirty="0" err="1"/>
              <a:t>allographe</a:t>
            </a:r>
            <a:r>
              <a:rPr lang="it-IT" sz="2400" dirty="0"/>
              <a:t> (ex: Umberto Saba, </a:t>
            </a:r>
            <a:r>
              <a:rPr lang="it-IT" sz="2400" i="1" dirty="0"/>
              <a:t>Ernesto</a:t>
            </a:r>
            <a:r>
              <a:rPr lang="it-IT" sz="2400" dirty="0"/>
              <a:t>, </a:t>
            </a:r>
            <a:r>
              <a:rPr lang="it-IT" sz="2400" dirty="0" err="1"/>
              <a:t>traduit</a:t>
            </a:r>
            <a:r>
              <a:rPr lang="it-IT" sz="2400" dirty="0"/>
              <a:t> par René De </a:t>
            </a:r>
            <a:r>
              <a:rPr lang="it-IT" sz="2400" dirty="0" err="1"/>
              <a:t>Ceccaty</a:t>
            </a:r>
            <a:r>
              <a:rPr lang="it-IT" sz="2400" dirty="0"/>
              <a:t> 2010 p. 7-29) </a:t>
            </a:r>
          </a:p>
          <a:p>
            <a:pPr algn="just">
              <a:defRPr/>
            </a:pPr>
            <a:r>
              <a:rPr lang="it-IT" sz="2400" dirty="0" err="1"/>
              <a:t>Préface</a:t>
            </a:r>
            <a:r>
              <a:rPr lang="it-IT" sz="2400" dirty="0"/>
              <a:t> </a:t>
            </a:r>
            <a:r>
              <a:rPr lang="it-IT" sz="2400" dirty="0" err="1"/>
              <a:t>auctoriale</a:t>
            </a:r>
            <a:r>
              <a:rPr lang="it-IT" sz="2400" dirty="0"/>
              <a:t> (</a:t>
            </a:r>
            <a:r>
              <a:rPr lang="it-IT" sz="2400" dirty="0" err="1"/>
              <a:t>réflexion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traducteur</a:t>
            </a:r>
            <a:r>
              <a:rPr lang="it-IT" sz="2400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son procédé </a:t>
            </a:r>
            <a:r>
              <a:rPr lang="it-IT" sz="2400" dirty="0" err="1"/>
              <a:t>traductif</a:t>
            </a:r>
            <a:endParaRPr lang="it-IT" sz="2400" dirty="0"/>
          </a:p>
          <a:p>
            <a:pPr algn="just">
              <a:defRPr/>
            </a:pPr>
            <a:r>
              <a:rPr lang="it-IT" sz="2400" dirty="0" err="1"/>
              <a:t>Thématiques</a:t>
            </a:r>
            <a:r>
              <a:rPr lang="it-IT" sz="2400" dirty="0"/>
              <a:t> </a:t>
            </a:r>
            <a:r>
              <a:rPr lang="it-IT" sz="2400" dirty="0" err="1"/>
              <a:t>invariantes</a:t>
            </a:r>
            <a:r>
              <a:rPr lang="it-IT" sz="2400" dirty="0"/>
              <a:t> : le </a:t>
            </a:r>
            <a:r>
              <a:rPr lang="it-IT" sz="2400" dirty="0" err="1"/>
              <a:t>vieillissement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traductions</a:t>
            </a:r>
            <a:r>
              <a:rPr lang="it-IT" sz="2400" dirty="0"/>
              <a:t>, </a:t>
            </a:r>
            <a:r>
              <a:rPr lang="it-IT" sz="2400" dirty="0" smtClean="0"/>
              <a:t>la </a:t>
            </a:r>
            <a:r>
              <a:rPr lang="it-IT" sz="2400" dirty="0" err="1"/>
              <a:t>critique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traductions</a:t>
            </a:r>
            <a:r>
              <a:rPr lang="it-IT" sz="2400" dirty="0"/>
              <a:t> </a:t>
            </a:r>
            <a:r>
              <a:rPr lang="it-IT" sz="2400" dirty="0" err="1"/>
              <a:t>précédentes</a:t>
            </a:r>
            <a:r>
              <a:rPr lang="it-IT" sz="2400" dirty="0"/>
              <a:t>, le </a:t>
            </a:r>
            <a:r>
              <a:rPr lang="it-IT" sz="2400" dirty="0" err="1"/>
              <a:t>changement</a:t>
            </a:r>
            <a:r>
              <a:rPr lang="it-IT" sz="2400" dirty="0"/>
              <a:t> de </a:t>
            </a:r>
            <a:r>
              <a:rPr lang="it-IT" sz="2400" dirty="0" err="1"/>
              <a:t>titre</a:t>
            </a:r>
            <a:r>
              <a:rPr lang="it-IT" sz="2400" dirty="0"/>
              <a:t>,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intraduisibles</a:t>
            </a:r>
            <a:r>
              <a:rPr lang="it-IT" sz="2400" dirty="0"/>
              <a:t>…</a:t>
            </a:r>
          </a:p>
          <a:p>
            <a:pPr algn="just">
              <a:defRPr/>
            </a:pPr>
            <a:r>
              <a:rPr lang="it-IT" sz="2400" dirty="0" err="1"/>
              <a:t>Emplacement</a:t>
            </a:r>
            <a:r>
              <a:rPr lang="it-IT" sz="2400" dirty="0"/>
              <a:t> ? </a:t>
            </a:r>
            <a:r>
              <a:rPr lang="it-IT" sz="2400" dirty="0" err="1"/>
              <a:t>Avant</a:t>
            </a:r>
            <a:r>
              <a:rPr lang="it-IT" sz="2400" dirty="0"/>
              <a:t> </a:t>
            </a:r>
            <a:r>
              <a:rPr lang="it-IT" sz="2400" dirty="0" err="1"/>
              <a:t>ou</a:t>
            </a:r>
            <a:r>
              <a:rPr lang="it-IT" sz="2400" dirty="0"/>
              <a:t> </a:t>
            </a:r>
            <a:r>
              <a:rPr lang="it-IT" sz="2400" dirty="0" err="1"/>
              <a:t>après</a:t>
            </a:r>
            <a:r>
              <a:rPr lang="it-IT" sz="2400" dirty="0"/>
              <a:t> le </a:t>
            </a:r>
            <a:r>
              <a:rPr lang="it-IT" sz="2400" dirty="0" err="1"/>
              <a:t>texte</a:t>
            </a:r>
            <a:r>
              <a:rPr lang="it-IT" sz="2400" dirty="0"/>
              <a:t> </a:t>
            </a:r>
            <a:r>
              <a:rPr lang="it-IT" sz="2400" dirty="0" err="1"/>
              <a:t>traduit</a:t>
            </a:r>
            <a:endParaRPr lang="it-IT" sz="2400" dirty="0"/>
          </a:p>
          <a:p>
            <a:pPr algn="just">
              <a:defRPr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74668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/>
              <a:t>Traductrices</a:t>
            </a:r>
            <a:r>
              <a:rPr lang="it-IT" sz="2800" dirty="0"/>
              <a:t> </a:t>
            </a:r>
            <a:r>
              <a:rPr lang="it-IT" sz="2800" dirty="0" err="1"/>
              <a:t>féministes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/>
              <a:t>“</a:t>
            </a:r>
            <a:r>
              <a:rPr lang="it-IT" sz="2400" dirty="0" err="1"/>
              <a:t>Comme</a:t>
            </a:r>
            <a:r>
              <a:rPr lang="it-IT" sz="2400" dirty="0"/>
              <a:t> l’</a:t>
            </a:r>
            <a:r>
              <a:rPr lang="fr-FR" sz="2400" dirty="0" err="1"/>
              <a:t>é</a:t>
            </a:r>
            <a:r>
              <a:rPr lang="it-IT" sz="2400" dirty="0" err="1"/>
              <a:t>criture</a:t>
            </a:r>
            <a:r>
              <a:rPr lang="it-IT" sz="2400" dirty="0"/>
              <a:t> 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/>
              <a:t>féminin</a:t>
            </a:r>
            <a:r>
              <a:rPr lang="it-IT" sz="2400" dirty="0"/>
              <a:t>, dont elle est </a:t>
            </a:r>
            <a:r>
              <a:rPr lang="it-IT" sz="2400" dirty="0" err="1"/>
              <a:t>tributaire</a:t>
            </a:r>
            <a:r>
              <a:rPr lang="it-IT" sz="2400" dirty="0"/>
              <a:t>, la </a:t>
            </a:r>
            <a:r>
              <a:rPr lang="it-IT" sz="2400" dirty="0" err="1"/>
              <a:t>traduction</a:t>
            </a:r>
            <a:r>
              <a:rPr lang="it-IT" sz="2400" dirty="0"/>
              <a:t> 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/>
              <a:t>féminin</a:t>
            </a:r>
            <a:r>
              <a:rPr lang="it-IT" sz="2400" dirty="0"/>
              <a:t> se </a:t>
            </a:r>
            <a:r>
              <a:rPr lang="it-IT" sz="2400" dirty="0" err="1"/>
              <a:t>présente</a:t>
            </a:r>
            <a:r>
              <a:rPr lang="it-IT" sz="2400" dirty="0"/>
              <a:t> </a:t>
            </a:r>
            <a:r>
              <a:rPr lang="it-IT" sz="2400" dirty="0" err="1"/>
              <a:t>comme</a:t>
            </a:r>
            <a:r>
              <a:rPr lang="it-IT" sz="2400" dirty="0"/>
              <a:t> une </a:t>
            </a:r>
            <a:r>
              <a:rPr lang="it-IT" sz="2400" dirty="0" err="1"/>
              <a:t>activité</a:t>
            </a:r>
            <a:r>
              <a:rPr lang="it-IT" sz="2400" dirty="0"/>
              <a:t> </a:t>
            </a:r>
            <a:r>
              <a:rPr lang="it-IT" sz="2400" dirty="0" err="1"/>
              <a:t>politique</a:t>
            </a:r>
            <a:r>
              <a:rPr lang="it-IT" sz="2400" dirty="0"/>
              <a:t> </a:t>
            </a:r>
            <a:r>
              <a:rPr lang="it-IT" sz="2400" dirty="0" err="1"/>
              <a:t>visant</a:t>
            </a:r>
            <a:r>
              <a:rPr lang="it-IT" sz="2400" dirty="0"/>
              <a:t> à </a:t>
            </a:r>
            <a:r>
              <a:rPr lang="it-IT" sz="2400" dirty="0" err="1"/>
              <a:t>faire</a:t>
            </a:r>
            <a:r>
              <a:rPr lang="it-IT" sz="2400" dirty="0"/>
              <a:t> </a:t>
            </a:r>
            <a:r>
              <a:rPr lang="it-IT" sz="2400" dirty="0" err="1"/>
              <a:t>apparaitre</a:t>
            </a:r>
            <a:r>
              <a:rPr lang="it-IT" sz="2400" dirty="0"/>
              <a:t> et </a:t>
            </a:r>
            <a:r>
              <a:rPr lang="it-IT" sz="2400" dirty="0" err="1"/>
              <a:t>vivre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femmes </a:t>
            </a:r>
            <a:r>
              <a:rPr lang="it-IT" sz="2400" dirty="0" err="1"/>
              <a:t>dans</a:t>
            </a:r>
            <a:r>
              <a:rPr lang="it-IT" sz="2400" dirty="0"/>
              <a:t> la langue et </a:t>
            </a:r>
            <a:r>
              <a:rPr lang="it-IT" sz="2400" dirty="0" err="1"/>
              <a:t>dans</a:t>
            </a:r>
            <a:r>
              <a:rPr lang="it-IT" sz="2400" dirty="0"/>
              <a:t> le monde.” p. 11</a:t>
            </a:r>
          </a:p>
          <a:p>
            <a:pPr algn="just"/>
            <a:r>
              <a:rPr lang="fr-FR" sz="2000" dirty="0"/>
              <a:t>Suzanne de </a:t>
            </a:r>
            <a:r>
              <a:rPr lang="fr-FR" sz="2000" dirty="0" err="1"/>
              <a:t>Lotbinière-Harwood</a:t>
            </a:r>
            <a:r>
              <a:rPr lang="fr-FR" sz="2000" dirty="0"/>
              <a:t>, </a:t>
            </a:r>
            <a:r>
              <a:rPr lang="fr-FR" sz="2000" i="1" dirty="0" err="1"/>
              <a:t>Re-belle</a:t>
            </a:r>
            <a:r>
              <a:rPr lang="fr-FR" sz="2000" i="1" dirty="0"/>
              <a:t> et infidèle / The body </a:t>
            </a:r>
            <a:r>
              <a:rPr lang="fr-FR" sz="2000" i="1" dirty="0" err="1"/>
              <a:t>bilingual</a:t>
            </a:r>
            <a:r>
              <a:rPr lang="fr-FR" sz="2000" i="1" dirty="0"/>
              <a:t>, </a:t>
            </a:r>
            <a:r>
              <a:rPr lang="fr-FR" sz="2000" dirty="0"/>
              <a:t>Montréal, les éditions du remue-ménage, 1991.</a:t>
            </a:r>
          </a:p>
          <a:p>
            <a:pPr algn="just"/>
            <a:r>
              <a:rPr lang="fr-CA" sz="2400" dirty="0"/>
              <a:t>notamment dans les </a:t>
            </a:r>
            <a:r>
              <a:rPr lang="fr-CA" sz="2400" dirty="0" err="1"/>
              <a:t>péritextes</a:t>
            </a:r>
            <a:r>
              <a:rPr lang="fr-CA" sz="2400" dirty="0"/>
              <a:t> </a:t>
            </a:r>
          </a:p>
          <a:p>
            <a:pPr algn="just"/>
            <a:r>
              <a:rPr lang="it-IT" sz="2400" dirty="0"/>
              <a:t>“En bordure </a:t>
            </a:r>
            <a:r>
              <a:rPr lang="it-IT" sz="2400" dirty="0" err="1"/>
              <a:t>du</a:t>
            </a:r>
            <a:r>
              <a:rPr lang="it-IT" sz="2400" dirty="0"/>
              <a:t> texte </a:t>
            </a:r>
            <a:r>
              <a:rPr lang="it-IT" sz="2400" dirty="0" err="1"/>
              <a:t>traduit</a:t>
            </a:r>
            <a:r>
              <a:rPr lang="it-IT" sz="2400" dirty="0"/>
              <a:t>, </a:t>
            </a:r>
            <a:r>
              <a:rPr lang="it-IT" sz="2400" b="1" dirty="0" err="1"/>
              <a:t>les</a:t>
            </a:r>
            <a:r>
              <a:rPr lang="it-IT" sz="2400" b="1" dirty="0"/>
              <a:t> notes et </a:t>
            </a:r>
            <a:r>
              <a:rPr lang="it-IT" sz="2400" b="1" dirty="0" err="1"/>
              <a:t>les</a:t>
            </a:r>
            <a:r>
              <a:rPr lang="it-IT" sz="2400" b="1" dirty="0"/>
              <a:t> </a:t>
            </a:r>
            <a:r>
              <a:rPr lang="it-IT" sz="2400" b="1" dirty="0" err="1"/>
              <a:t>préfac</a:t>
            </a:r>
            <a:r>
              <a:rPr lang="it-IT" sz="2400" dirty="0" err="1"/>
              <a:t>es</a:t>
            </a:r>
            <a:r>
              <a:rPr lang="it-IT" sz="2400" dirty="0"/>
              <a:t> </a:t>
            </a:r>
            <a:r>
              <a:rPr lang="it-IT" sz="2400" dirty="0" err="1"/>
              <a:t>sont</a:t>
            </a:r>
            <a:r>
              <a:rPr lang="it-IT" sz="2400" dirty="0"/>
              <a:t> </a:t>
            </a:r>
            <a:r>
              <a:rPr lang="it-IT" sz="2400" dirty="0" err="1"/>
              <a:t>autant</a:t>
            </a:r>
            <a:r>
              <a:rPr lang="it-IT" sz="2400" dirty="0"/>
              <a:t> de </a:t>
            </a:r>
            <a:r>
              <a:rPr lang="it-IT" sz="2400" dirty="0" err="1"/>
              <a:t>lieux</a:t>
            </a:r>
            <a:r>
              <a:rPr lang="it-IT" sz="2400" dirty="0"/>
              <a:t> </a:t>
            </a:r>
            <a:r>
              <a:rPr lang="it-IT" sz="2400" dirty="0" err="1"/>
              <a:t>où</a:t>
            </a:r>
            <a:r>
              <a:rPr lang="it-IT" sz="2400" dirty="0"/>
              <a:t> la </a:t>
            </a:r>
            <a:r>
              <a:rPr lang="it-IT" sz="2400" dirty="0" err="1"/>
              <a:t>traductrice</a:t>
            </a:r>
            <a:r>
              <a:rPr lang="it-IT" sz="2400" dirty="0"/>
              <a:t> </a:t>
            </a:r>
            <a:r>
              <a:rPr lang="it-IT" sz="2400" b="1" dirty="0" err="1"/>
              <a:t>peut</a:t>
            </a:r>
            <a:r>
              <a:rPr lang="it-IT" sz="2400" b="1" dirty="0"/>
              <a:t> </a:t>
            </a:r>
            <a:r>
              <a:rPr lang="it-IT" sz="2400" b="1" dirty="0" err="1"/>
              <a:t>prendre</a:t>
            </a:r>
            <a:r>
              <a:rPr lang="it-IT" sz="2400" b="1" dirty="0"/>
              <a:t> la parole en son </a:t>
            </a:r>
            <a:r>
              <a:rPr lang="it-IT" sz="2400" b="1" dirty="0" err="1"/>
              <a:t>nom</a:t>
            </a:r>
            <a:r>
              <a:rPr lang="it-IT" sz="2400" b="1" dirty="0"/>
              <a:t> </a:t>
            </a:r>
            <a:r>
              <a:rPr lang="it-IT" sz="2400" b="1" dirty="0" err="1"/>
              <a:t>propre</a:t>
            </a:r>
            <a:r>
              <a:rPr lang="it-IT" sz="2400" dirty="0"/>
              <a:t> et s’</a:t>
            </a:r>
            <a:r>
              <a:rPr lang="it-IT" sz="2400" dirty="0" err="1"/>
              <a:t>adresser</a:t>
            </a:r>
            <a:r>
              <a:rPr lang="it-IT" sz="2400" dirty="0"/>
              <a:t> </a:t>
            </a:r>
            <a:r>
              <a:rPr lang="it-IT" sz="2400" dirty="0" err="1"/>
              <a:t>directement</a:t>
            </a:r>
            <a:r>
              <a:rPr lang="it-IT" sz="2400" dirty="0"/>
              <a:t> </a:t>
            </a:r>
            <a:r>
              <a:rPr lang="it-IT" sz="2400" dirty="0" err="1"/>
              <a:t>aux</a:t>
            </a:r>
            <a:r>
              <a:rPr lang="it-IT" sz="2400" dirty="0"/>
              <a:t> </a:t>
            </a:r>
            <a:r>
              <a:rPr lang="it-IT" sz="2400" dirty="0" err="1"/>
              <a:t>lectrices</a:t>
            </a:r>
            <a:r>
              <a:rPr lang="it-IT" sz="2400" dirty="0"/>
              <a:t>.” </a:t>
            </a:r>
            <a:r>
              <a:rPr lang="it-IT" sz="2400" i="1" dirty="0"/>
              <a:t>Idem</a:t>
            </a:r>
            <a:r>
              <a:rPr lang="it-IT" sz="2400" dirty="0"/>
              <a:t>, p. 46</a:t>
            </a:r>
          </a:p>
          <a:p>
            <a:pPr algn="just"/>
            <a:endParaRPr lang="fr-FR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5202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/>
              <a:t>Les</a:t>
            </a:r>
            <a:r>
              <a:rPr lang="it-IT" sz="2800" dirty="0"/>
              <a:t> </a:t>
            </a:r>
            <a:r>
              <a:rPr lang="it-IT" sz="2800" dirty="0" err="1"/>
              <a:t>péritextes</a:t>
            </a:r>
            <a:r>
              <a:rPr lang="it-IT" sz="2800" dirty="0"/>
              <a:t> </a:t>
            </a:r>
            <a:r>
              <a:rPr lang="it-IT" sz="2800" dirty="0" err="1"/>
              <a:t>des</a:t>
            </a:r>
            <a:r>
              <a:rPr lang="it-IT" sz="2800" dirty="0"/>
              <a:t> </a:t>
            </a:r>
            <a:r>
              <a:rPr lang="it-IT" sz="2800" dirty="0" err="1"/>
              <a:t>traductrices</a:t>
            </a:r>
            <a:r>
              <a:rPr lang="it-IT" sz="2800" dirty="0"/>
              <a:t> </a:t>
            </a:r>
            <a:r>
              <a:rPr lang="it-IT" sz="2800" dirty="0" err="1"/>
              <a:t>féministes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 err="1"/>
              <a:t>Strategies</a:t>
            </a:r>
            <a:r>
              <a:rPr lang="it-IT" sz="2400" dirty="0"/>
              <a:t> </a:t>
            </a:r>
            <a:r>
              <a:rPr lang="it-IT" sz="2400" dirty="0" err="1"/>
              <a:t>used</a:t>
            </a:r>
            <a:r>
              <a:rPr lang="it-IT" sz="2400" dirty="0"/>
              <a:t> in </a:t>
            </a:r>
            <a:r>
              <a:rPr lang="it-IT" sz="2400" dirty="0" err="1"/>
              <a:t>feminist</a:t>
            </a:r>
            <a:r>
              <a:rPr lang="it-IT" sz="2400" dirty="0"/>
              <a:t> </a:t>
            </a:r>
            <a:r>
              <a:rPr lang="it-IT" sz="2400" dirty="0" err="1"/>
              <a:t>translation</a:t>
            </a:r>
            <a:r>
              <a:rPr lang="it-IT" sz="2400" dirty="0"/>
              <a:t> : </a:t>
            </a:r>
            <a:r>
              <a:rPr lang="it-IT" sz="2400" dirty="0" err="1"/>
              <a:t>supplementing</a:t>
            </a:r>
            <a:r>
              <a:rPr lang="it-IT" sz="2400" dirty="0"/>
              <a:t>, </a:t>
            </a:r>
            <a:r>
              <a:rPr lang="it-IT" sz="2400" dirty="0" err="1"/>
              <a:t>prefacing</a:t>
            </a:r>
            <a:r>
              <a:rPr lang="it-IT" sz="2400" dirty="0"/>
              <a:t> and </a:t>
            </a:r>
            <a:r>
              <a:rPr lang="it-IT" sz="2400" dirty="0" err="1"/>
              <a:t>footnoting</a:t>
            </a:r>
            <a:r>
              <a:rPr lang="it-IT" sz="2400" dirty="0"/>
              <a:t> and “</a:t>
            </a:r>
            <a:r>
              <a:rPr lang="it-IT" sz="2400" dirty="0" err="1"/>
              <a:t>hijacking</a:t>
            </a:r>
            <a:r>
              <a:rPr lang="it-IT" sz="2400" dirty="0"/>
              <a:t>” (</a:t>
            </a:r>
            <a:r>
              <a:rPr lang="it-IT" sz="2400" dirty="0" err="1"/>
              <a:t>détournement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texte) p. 74 </a:t>
            </a:r>
          </a:p>
          <a:p>
            <a:pPr algn="just"/>
            <a:r>
              <a:rPr lang="it-IT" sz="2400" dirty="0"/>
              <a:t>C’est </a:t>
            </a:r>
            <a:r>
              <a:rPr lang="it-IT" sz="2400" dirty="0" err="1"/>
              <a:t>presqu’une</a:t>
            </a:r>
            <a:r>
              <a:rPr lang="it-IT" sz="2400" dirty="0"/>
              <a:t> routine pour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traductrices</a:t>
            </a:r>
            <a:r>
              <a:rPr lang="it-IT" sz="2400" dirty="0"/>
              <a:t> </a:t>
            </a:r>
            <a:r>
              <a:rPr lang="it-IT" sz="2400" dirty="0" err="1"/>
              <a:t>féministes</a:t>
            </a:r>
            <a:r>
              <a:rPr lang="it-IT" sz="2400" dirty="0"/>
              <a:t> de </a:t>
            </a:r>
            <a:r>
              <a:rPr lang="it-IT" sz="2400" dirty="0" err="1"/>
              <a:t>faire</a:t>
            </a:r>
            <a:r>
              <a:rPr lang="it-IT" sz="2400" dirty="0"/>
              <a:t> </a:t>
            </a:r>
            <a:r>
              <a:rPr lang="it-IT" sz="2400" dirty="0" err="1"/>
              <a:t>voir</a:t>
            </a:r>
            <a:r>
              <a:rPr lang="it-IT" sz="2400" dirty="0"/>
              <a:t> </a:t>
            </a:r>
            <a:r>
              <a:rPr lang="it-IT" sz="2400" dirty="0" err="1"/>
              <a:t>leur</a:t>
            </a:r>
            <a:r>
              <a:rPr lang="it-IT" sz="2400" dirty="0"/>
              <a:t> </a:t>
            </a:r>
            <a:r>
              <a:rPr lang="it-IT" sz="2400" dirty="0" err="1"/>
              <a:t>travail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une </a:t>
            </a:r>
            <a:r>
              <a:rPr lang="it-IT" sz="2400" dirty="0" err="1"/>
              <a:t>préface</a:t>
            </a:r>
            <a:r>
              <a:rPr lang="it-IT" sz="2400" dirty="0"/>
              <a:t> et </a:t>
            </a:r>
            <a:r>
              <a:rPr lang="it-IT" sz="2400" dirty="0" err="1"/>
              <a:t>souligner</a:t>
            </a:r>
            <a:r>
              <a:rPr lang="it-IT" sz="2400" dirty="0"/>
              <a:t> </a:t>
            </a:r>
            <a:r>
              <a:rPr lang="it-IT" sz="2400" dirty="0" err="1"/>
              <a:t>leur</a:t>
            </a:r>
            <a:r>
              <a:rPr lang="it-IT" sz="2400" dirty="0"/>
              <a:t> </a:t>
            </a:r>
            <a:r>
              <a:rPr lang="it-IT" sz="2400" dirty="0" err="1"/>
              <a:t>présence</a:t>
            </a:r>
            <a:r>
              <a:rPr lang="it-IT" sz="2400" dirty="0"/>
              <a:t> </a:t>
            </a:r>
            <a:r>
              <a:rPr lang="it-IT" sz="2400" dirty="0" err="1"/>
              <a:t>active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le texte par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Ndt</a:t>
            </a:r>
            <a:r>
              <a:rPr lang="it-IT" sz="2400" dirty="0"/>
              <a:t>. p. 76</a:t>
            </a:r>
          </a:p>
          <a:p>
            <a:endParaRPr lang="it-IT" sz="2000" dirty="0"/>
          </a:p>
          <a:p>
            <a:r>
              <a:rPr lang="it-IT" sz="2000" dirty="0"/>
              <a:t>Luise von </a:t>
            </a:r>
            <a:r>
              <a:rPr lang="it-IT" sz="2000" dirty="0" err="1"/>
              <a:t>Flotow</a:t>
            </a:r>
            <a:r>
              <a:rPr lang="it-IT" sz="2000" dirty="0"/>
              <a:t> “</a:t>
            </a:r>
            <a:r>
              <a:rPr lang="it-IT" sz="2000" dirty="0" err="1"/>
              <a:t>Feminist</a:t>
            </a:r>
            <a:r>
              <a:rPr lang="it-IT" sz="2000" dirty="0"/>
              <a:t> </a:t>
            </a:r>
            <a:r>
              <a:rPr lang="it-IT" sz="2000" dirty="0" err="1"/>
              <a:t>Translation</a:t>
            </a:r>
            <a:r>
              <a:rPr lang="it-IT" sz="2000" dirty="0"/>
              <a:t> : </a:t>
            </a:r>
            <a:r>
              <a:rPr lang="it-IT" sz="2000" dirty="0" err="1"/>
              <a:t>Contexts</a:t>
            </a:r>
            <a:r>
              <a:rPr lang="it-IT" sz="2000" dirty="0"/>
              <a:t>, </a:t>
            </a:r>
            <a:r>
              <a:rPr lang="it-IT" sz="2000" dirty="0" err="1"/>
              <a:t>Practices</a:t>
            </a:r>
            <a:r>
              <a:rPr lang="it-IT" sz="2000" dirty="0"/>
              <a:t> and </a:t>
            </a:r>
            <a:r>
              <a:rPr lang="it-IT" sz="2000" dirty="0" err="1"/>
              <a:t>Theories</a:t>
            </a:r>
            <a:r>
              <a:rPr lang="it-IT" sz="2000" dirty="0"/>
              <a:t>” </a:t>
            </a:r>
            <a:r>
              <a:rPr lang="it-IT" sz="2000" i="1" dirty="0"/>
              <a:t>TTR</a:t>
            </a:r>
            <a:r>
              <a:rPr lang="it-IT" sz="2000" dirty="0"/>
              <a:t>, </a:t>
            </a:r>
            <a:r>
              <a:rPr lang="it-IT" sz="2000" dirty="0" err="1"/>
              <a:t>vol</a:t>
            </a:r>
            <a:r>
              <a:rPr lang="it-IT" sz="2000" dirty="0"/>
              <a:t> IV, n° 2, 1991, p. 69-84</a:t>
            </a:r>
            <a:endParaRPr lang="fr-FR" sz="2000" dirty="0"/>
          </a:p>
          <a:p>
            <a:endParaRPr lang="fr-FR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6286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Remue-méninges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Michele </a:t>
            </a:r>
            <a:r>
              <a:rPr lang="it-IT" sz="2400" dirty="0" err="1" smtClean="0"/>
              <a:t>Restuccia</a:t>
            </a:r>
            <a:endParaRPr lang="it-IT" sz="2400" dirty="0" smtClean="0"/>
          </a:p>
          <a:p>
            <a:endParaRPr lang="it-IT" sz="2400" dirty="0"/>
          </a:p>
          <a:p>
            <a:r>
              <a:rPr lang="it-IT" sz="2400" dirty="0" smtClean="0"/>
              <a:t>ORIGINE(</a:t>
            </a:r>
            <a:r>
              <a:rPr lang="it-IT" sz="2400" dirty="0" err="1" smtClean="0"/>
              <a:t>S</a:t>
            </a:r>
            <a:r>
              <a:rPr lang="it-IT" sz="2400" dirty="0" smtClean="0"/>
              <a:t>)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84820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CA83DD6-E15D-4BEE-B946-7437BAE0C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4026" y="2043664"/>
            <a:ext cx="4578896" cy="2031055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ORIGINE(S)</a:t>
            </a:r>
          </a:p>
        </p:txBody>
      </p:sp>
    </p:spTree>
    <p:extLst>
      <p:ext uri="{BB962C8B-B14F-4D97-AF65-F5344CB8AC3E}">
        <p14:creationId xmlns:p14="http://schemas.microsoft.com/office/powerpoint/2010/main" val="1773949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F7ED43D-49D3-4C56-BFA1-61486717C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6" y="745724"/>
            <a:ext cx="2751871" cy="6045693"/>
          </a:xfrm>
        </p:spPr>
        <p:txBody>
          <a:bodyPr>
            <a:normAutofit fontScale="90000"/>
          </a:bodyPr>
          <a:lstStyle/>
          <a:p>
            <a:r>
              <a:rPr lang="it-IT" sz="3200" b="1" dirty="0">
                <a:solidFill>
                  <a:srgbClr val="FFFFFF"/>
                </a:solidFill>
              </a:rPr>
              <a:t>À </a:t>
            </a:r>
            <a:r>
              <a:rPr lang="it-IT" sz="3200" b="1" dirty="0" err="1">
                <a:solidFill>
                  <a:srgbClr val="FFFFFF"/>
                </a:solidFill>
              </a:rPr>
              <a:t>quoi</a:t>
            </a:r>
            <a:r>
              <a:rPr lang="it-IT" sz="3200" b="1" dirty="0">
                <a:solidFill>
                  <a:srgbClr val="FFFFFF"/>
                </a:solidFill>
              </a:rPr>
              <a:t> </a:t>
            </a:r>
            <a:r>
              <a:rPr lang="it-IT" sz="3200" b="1" dirty="0" err="1">
                <a:solidFill>
                  <a:srgbClr val="FFFFFF"/>
                </a:solidFill>
              </a:rPr>
              <a:t>associez-vous</a:t>
            </a:r>
            <a:r>
              <a:rPr lang="it-IT" sz="3200" b="1" dirty="0">
                <a:solidFill>
                  <a:srgbClr val="FFFFFF"/>
                </a:solidFill>
              </a:rPr>
              <a:t> le </a:t>
            </a:r>
            <a:r>
              <a:rPr lang="it-IT" sz="3200" b="1" dirty="0" err="1">
                <a:solidFill>
                  <a:srgbClr val="FFFFFF"/>
                </a:solidFill>
              </a:rPr>
              <a:t>mot</a:t>
            </a:r>
            <a:r>
              <a:rPr lang="it-IT" sz="3200" b="1" dirty="0">
                <a:solidFill>
                  <a:srgbClr val="FFFFFF"/>
                </a:solidFill>
              </a:rPr>
              <a:t> ORIGINE(S)? </a:t>
            </a:r>
            <a:br>
              <a:rPr lang="it-IT" sz="3200" b="1" dirty="0">
                <a:solidFill>
                  <a:srgbClr val="FFFFFF"/>
                </a:solidFill>
              </a:rPr>
            </a:br>
            <a:r>
              <a:rPr lang="it-IT" sz="3200" b="1" dirty="0">
                <a:solidFill>
                  <a:srgbClr val="FFFFFF"/>
                </a:solidFill>
              </a:rPr>
              <a:t/>
            </a:r>
            <a:br>
              <a:rPr lang="it-IT" sz="3200" b="1" dirty="0">
                <a:solidFill>
                  <a:srgbClr val="FFFFFF"/>
                </a:solidFill>
              </a:rPr>
            </a:br>
            <a:r>
              <a:rPr lang="it-IT" sz="2400" dirty="0" err="1">
                <a:solidFill>
                  <a:srgbClr val="FFFFFF"/>
                </a:solidFill>
              </a:rPr>
              <a:t>Indiquez</a:t>
            </a:r>
            <a:r>
              <a:rPr lang="it-IT" sz="2400" dirty="0">
                <a:solidFill>
                  <a:srgbClr val="FFFFFF"/>
                </a:solidFill>
              </a:rPr>
              <a:t> la première </a:t>
            </a:r>
            <a:r>
              <a:rPr lang="it-IT" sz="2400" dirty="0" err="1">
                <a:solidFill>
                  <a:srgbClr val="FFFFFF"/>
                </a:solidFill>
              </a:rPr>
              <a:t>chose</a:t>
            </a:r>
            <a:r>
              <a:rPr lang="it-IT" sz="2400" dirty="0">
                <a:solidFill>
                  <a:srgbClr val="FFFFFF"/>
                </a:solidFill>
              </a:rPr>
              <a:t> qui </a:t>
            </a:r>
            <a:r>
              <a:rPr lang="it-IT" sz="2400" dirty="0" err="1">
                <a:solidFill>
                  <a:srgbClr val="FFFFFF"/>
                </a:solidFill>
              </a:rPr>
              <a:t>vous</a:t>
            </a:r>
            <a:r>
              <a:rPr lang="it-IT" sz="2400" dirty="0">
                <a:solidFill>
                  <a:srgbClr val="FFFFFF"/>
                </a:solidFill>
              </a:rPr>
              <a:t> </a:t>
            </a:r>
            <a:r>
              <a:rPr lang="it-IT" sz="2400" dirty="0" err="1">
                <a:solidFill>
                  <a:srgbClr val="FFFFFF"/>
                </a:solidFill>
              </a:rPr>
              <a:t>vient</a:t>
            </a:r>
            <a:r>
              <a:rPr lang="it-IT" sz="2400" dirty="0">
                <a:solidFill>
                  <a:srgbClr val="FFFFFF"/>
                </a:solidFill>
              </a:rPr>
              <a:t> </a:t>
            </a:r>
            <a:r>
              <a:rPr lang="it-IT" sz="2400" dirty="0" err="1">
                <a:solidFill>
                  <a:srgbClr val="FFFFFF"/>
                </a:solidFill>
              </a:rPr>
              <a:t>spontanément</a:t>
            </a:r>
            <a:r>
              <a:rPr lang="it-IT" sz="2400" dirty="0">
                <a:solidFill>
                  <a:srgbClr val="FFFFFF"/>
                </a:solidFill>
              </a:rPr>
              <a:t> à l’esprit: un </a:t>
            </a:r>
            <a:r>
              <a:rPr lang="fr-FR" sz="2400" dirty="0">
                <a:solidFill>
                  <a:srgbClr val="FFFFFF"/>
                </a:solidFill>
              </a:rPr>
              <a:t>synonyme</a:t>
            </a:r>
            <a:r>
              <a:rPr lang="it-IT" sz="2400" dirty="0">
                <a:solidFill>
                  <a:srgbClr val="FFFFFF"/>
                </a:solidFill>
              </a:rPr>
              <a:t>, un </a:t>
            </a:r>
            <a:r>
              <a:rPr lang="it-IT" sz="2400" dirty="0" err="1">
                <a:solidFill>
                  <a:srgbClr val="FFFFFF"/>
                </a:solidFill>
              </a:rPr>
              <a:t>lieu</a:t>
            </a:r>
            <a:r>
              <a:rPr lang="it-IT" sz="2400" dirty="0">
                <a:solidFill>
                  <a:srgbClr val="FFFFFF"/>
                </a:solidFill>
              </a:rPr>
              <a:t>, un souvenir, une </a:t>
            </a:r>
            <a:r>
              <a:rPr lang="it-IT" sz="2400" dirty="0" err="1">
                <a:solidFill>
                  <a:srgbClr val="FFFFFF"/>
                </a:solidFill>
              </a:rPr>
              <a:t>définition</a:t>
            </a:r>
            <a:r>
              <a:rPr lang="it-IT" sz="2400" dirty="0">
                <a:solidFill>
                  <a:srgbClr val="FFFFFF"/>
                </a:solidFill>
              </a:rPr>
              <a:t>, etc. </a:t>
            </a:r>
            <a:br>
              <a:rPr lang="it-IT" sz="2400" dirty="0">
                <a:solidFill>
                  <a:srgbClr val="FFFFFF"/>
                </a:solidFill>
              </a:rPr>
            </a:br>
            <a:r>
              <a:rPr lang="it-IT" sz="2400" dirty="0">
                <a:solidFill>
                  <a:srgbClr val="FFFFFF"/>
                </a:solidFill>
              </a:rPr>
              <a:t/>
            </a:r>
            <a:br>
              <a:rPr lang="it-IT" sz="2400" dirty="0">
                <a:solidFill>
                  <a:srgbClr val="FFFFFF"/>
                </a:solidFill>
              </a:rPr>
            </a:br>
            <a:r>
              <a:rPr lang="it-IT" sz="2400" dirty="0" err="1">
                <a:solidFill>
                  <a:schemeClr val="bg1"/>
                </a:solidFill>
              </a:rPr>
              <a:t>racine</a:t>
            </a:r>
            <a:r>
              <a:rPr lang="it-IT" sz="2400" dirty="0">
                <a:solidFill>
                  <a:schemeClr val="bg1"/>
                </a:solidFill>
              </a:rPr>
              <a:t> (5), </a:t>
            </a:r>
            <a:r>
              <a:rPr lang="it-IT" sz="2400" dirty="0" err="1">
                <a:solidFill>
                  <a:schemeClr val="bg1"/>
                </a:solidFill>
              </a:rPr>
              <a:t>famille</a:t>
            </a:r>
            <a:r>
              <a:rPr lang="it-IT" sz="2400" dirty="0">
                <a:solidFill>
                  <a:schemeClr val="bg1"/>
                </a:solidFill>
              </a:rPr>
              <a:t> (3), </a:t>
            </a:r>
            <a:r>
              <a:rPr lang="it-IT" sz="2400" dirty="0" err="1">
                <a:solidFill>
                  <a:schemeClr val="bg1"/>
                </a:solidFill>
              </a:rPr>
              <a:t>pays</a:t>
            </a:r>
            <a:r>
              <a:rPr lang="it-IT" sz="2400" dirty="0">
                <a:solidFill>
                  <a:schemeClr val="bg1"/>
                </a:solidFill>
              </a:rPr>
              <a:t> (2), </a:t>
            </a:r>
            <a:r>
              <a:rPr lang="it-IT" sz="2400" dirty="0" err="1">
                <a:solidFill>
                  <a:schemeClr val="bg1"/>
                </a:solidFill>
              </a:rPr>
              <a:t>provenance</a:t>
            </a:r>
            <a:r>
              <a:rPr lang="it-IT" sz="2400" dirty="0">
                <a:solidFill>
                  <a:schemeClr val="bg1"/>
                </a:solidFill>
              </a:rPr>
              <a:t> , source , histoire, base </a:t>
            </a:r>
            <a:br>
              <a:rPr lang="it-IT" sz="2400" dirty="0">
                <a:solidFill>
                  <a:schemeClr val="bg1"/>
                </a:solidFill>
              </a:rPr>
            </a:br>
            <a:r>
              <a:rPr lang="it-IT" sz="2400" dirty="0">
                <a:solidFill>
                  <a:srgbClr val="FFFFFF"/>
                </a:solidFill>
              </a:rPr>
              <a:t/>
            </a:r>
            <a:br>
              <a:rPr lang="it-IT" sz="2400" dirty="0">
                <a:solidFill>
                  <a:srgbClr val="FFFFFF"/>
                </a:solidFill>
              </a:rPr>
            </a:br>
            <a:endParaRPr lang="it-IT" sz="31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0712404-DDE5-4585-84FB-3FB384B0B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444" y="0"/>
            <a:ext cx="5275556" cy="6858000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endParaRPr lang="it-IT" sz="24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it-IT" sz="2400" dirty="0">
                <a:solidFill>
                  <a:srgbClr val="000000"/>
                </a:solidFill>
              </a:rPr>
              <a:t>Quelle est l’</a:t>
            </a:r>
            <a:r>
              <a:rPr lang="it-IT" sz="2400" dirty="0" err="1">
                <a:solidFill>
                  <a:srgbClr val="000000"/>
                </a:solidFill>
              </a:rPr>
              <a:t>importance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que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vous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accordez</a:t>
            </a:r>
            <a:r>
              <a:rPr lang="it-IT" sz="2400" dirty="0">
                <a:solidFill>
                  <a:srgbClr val="000000"/>
                </a:solidFill>
              </a:rPr>
              <a:t> à </a:t>
            </a:r>
            <a:r>
              <a:rPr lang="it-IT" sz="2400" dirty="0" err="1">
                <a:solidFill>
                  <a:srgbClr val="000000"/>
                </a:solidFill>
              </a:rPr>
              <a:t>vos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origines</a:t>
            </a:r>
            <a:r>
              <a:rPr lang="it-IT" sz="2400" dirty="0">
                <a:solidFill>
                  <a:srgbClr val="000000"/>
                </a:solidFill>
              </a:rPr>
              <a:t>? 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000000"/>
                </a:solidFill>
              </a:rPr>
              <a:t>Elisabeth</a:t>
            </a:r>
            <a:r>
              <a:rPr lang="it-IT" sz="2400" dirty="0">
                <a:solidFill>
                  <a:srgbClr val="000000"/>
                </a:solidFill>
              </a:rPr>
              <a:t>: lien </a:t>
            </a:r>
            <a:r>
              <a:rPr lang="it-IT" sz="2400" dirty="0" err="1">
                <a:solidFill>
                  <a:srgbClr val="000000"/>
                </a:solidFill>
              </a:rPr>
              <a:t>entre</a:t>
            </a:r>
            <a:r>
              <a:rPr lang="it-IT" sz="2400" dirty="0">
                <a:solidFill>
                  <a:srgbClr val="000000"/>
                </a:solidFill>
              </a:rPr>
              <a:t> langue et culture; </a:t>
            </a:r>
            <a:r>
              <a:rPr lang="it-IT" sz="2400" dirty="0" err="1">
                <a:solidFill>
                  <a:srgbClr val="000000"/>
                </a:solidFill>
              </a:rPr>
              <a:t>pas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trop</a:t>
            </a:r>
            <a:r>
              <a:rPr lang="it-IT" sz="2400" dirty="0">
                <a:solidFill>
                  <a:srgbClr val="000000"/>
                </a:solidFill>
              </a:rPr>
              <a:t> d’</a:t>
            </a:r>
            <a:r>
              <a:rPr lang="it-IT" sz="2400" dirty="0" err="1">
                <a:solidFill>
                  <a:srgbClr val="000000"/>
                </a:solidFill>
              </a:rPr>
              <a:t>importance</a:t>
            </a:r>
            <a:r>
              <a:rPr lang="it-IT" sz="2400" dirty="0">
                <a:solidFill>
                  <a:srgbClr val="000000"/>
                </a:solidFill>
              </a:rPr>
              <a:t> parce </a:t>
            </a:r>
            <a:r>
              <a:rPr lang="it-IT" sz="2400" dirty="0" err="1">
                <a:solidFill>
                  <a:srgbClr val="000000"/>
                </a:solidFill>
              </a:rPr>
              <a:t>que</a:t>
            </a:r>
            <a:r>
              <a:rPr lang="it-IT" sz="2400" dirty="0">
                <a:solidFill>
                  <a:srgbClr val="000000"/>
                </a:solidFill>
              </a:rPr>
              <a:t> ce n’est </a:t>
            </a:r>
            <a:r>
              <a:rPr lang="it-IT" sz="2400" u="sng" dirty="0" err="1">
                <a:solidFill>
                  <a:srgbClr val="000000"/>
                </a:solidFill>
              </a:rPr>
              <a:t>qu’une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manière</a:t>
            </a:r>
            <a:r>
              <a:rPr lang="it-IT" sz="2400" dirty="0">
                <a:solidFill>
                  <a:srgbClr val="000000"/>
                </a:solidFill>
              </a:rPr>
              <a:t> de </a:t>
            </a:r>
            <a:r>
              <a:rPr lang="it-IT" sz="2400" dirty="0" err="1">
                <a:solidFill>
                  <a:srgbClr val="000000"/>
                </a:solidFill>
              </a:rPr>
              <a:t>voir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les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choses</a:t>
            </a:r>
            <a:r>
              <a:rPr lang="it-IT" sz="2400" dirty="0">
                <a:solidFill>
                  <a:srgbClr val="000000"/>
                </a:solidFill>
              </a:rPr>
              <a:t> en </a:t>
            </a:r>
            <a:r>
              <a:rPr lang="it-IT" sz="2400" dirty="0" err="1">
                <a:solidFill>
                  <a:srgbClr val="000000"/>
                </a:solidFill>
              </a:rPr>
              <a:t>fonction</a:t>
            </a:r>
            <a:r>
              <a:rPr lang="it-IT" sz="2400" dirty="0">
                <a:solidFill>
                  <a:srgbClr val="000000"/>
                </a:solidFill>
              </a:rPr>
              <a:t> de sa </a:t>
            </a:r>
            <a:r>
              <a:rPr lang="it-IT" sz="2400" dirty="0" err="1">
                <a:solidFill>
                  <a:srgbClr val="000000"/>
                </a:solidFill>
              </a:rPr>
              <a:t>propre</a:t>
            </a:r>
            <a:r>
              <a:rPr lang="it-IT" sz="2400" dirty="0">
                <a:solidFill>
                  <a:srgbClr val="000000"/>
                </a:solidFill>
              </a:rPr>
              <a:t> culture. </a:t>
            </a:r>
          </a:p>
          <a:p>
            <a:pPr marL="0" indent="0">
              <a:buNone/>
            </a:pPr>
            <a:endParaRPr lang="it-IT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rgbClr val="000000"/>
                </a:solidFill>
              </a:rPr>
              <a:t>Elias</a:t>
            </a:r>
            <a:r>
              <a:rPr lang="it-IT" sz="2400" dirty="0">
                <a:solidFill>
                  <a:srgbClr val="000000"/>
                </a:solidFill>
              </a:rPr>
              <a:t>: origine et </a:t>
            </a:r>
            <a:r>
              <a:rPr lang="it-IT" sz="2400" dirty="0" err="1">
                <a:solidFill>
                  <a:srgbClr val="000000"/>
                </a:solidFill>
              </a:rPr>
              <a:t>provenance</a:t>
            </a:r>
            <a:r>
              <a:rPr lang="it-IT" sz="2400" dirty="0">
                <a:solidFill>
                  <a:srgbClr val="000000"/>
                </a:solidFill>
              </a:rPr>
              <a:t> ne </a:t>
            </a:r>
            <a:r>
              <a:rPr lang="it-IT" sz="2400" dirty="0" err="1">
                <a:solidFill>
                  <a:srgbClr val="000000"/>
                </a:solidFill>
              </a:rPr>
              <a:t>sont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pas</a:t>
            </a:r>
            <a:r>
              <a:rPr lang="it-IT" sz="2400" dirty="0">
                <a:solidFill>
                  <a:srgbClr val="000000"/>
                </a:solidFill>
              </a:rPr>
              <a:t> la </a:t>
            </a:r>
            <a:r>
              <a:rPr lang="it-IT" sz="2400" dirty="0" err="1">
                <a:solidFill>
                  <a:srgbClr val="000000"/>
                </a:solidFill>
              </a:rPr>
              <a:t>même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chose</a:t>
            </a:r>
            <a:r>
              <a:rPr lang="it-IT" sz="2400" dirty="0">
                <a:solidFill>
                  <a:srgbClr val="000000"/>
                </a:solidFill>
              </a:rPr>
              <a:t>; c’est une </a:t>
            </a:r>
            <a:r>
              <a:rPr lang="it-IT" sz="2400" dirty="0" err="1">
                <a:solidFill>
                  <a:srgbClr val="000000"/>
                </a:solidFill>
              </a:rPr>
              <a:t>question</a:t>
            </a:r>
            <a:r>
              <a:rPr lang="it-IT" sz="2400" dirty="0">
                <a:solidFill>
                  <a:srgbClr val="000000"/>
                </a:solidFill>
              </a:rPr>
              <a:t> d’</a:t>
            </a:r>
            <a:r>
              <a:rPr lang="it-IT" sz="2400" dirty="0" err="1">
                <a:solidFill>
                  <a:srgbClr val="000000"/>
                </a:solidFill>
              </a:rPr>
              <a:t>identité</a:t>
            </a:r>
            <a:r>
              <a:rPr lang="it-IT" sz="2400" dirty="0">
                <a:solidFill>
                  <a:srgbClr val="000000"/>
                </a:solidFill>
              </a:rPr>
              <a:t> plus </a:t>
            </a:r>
            <a:r>
              <a:rPr lang="it-IT" sz="2400" dirty="0" err="1">
                <a:solidFill>
                  <a:srgbClr val="000000"/>
                </a:solidFill>
              </a:rPr>
              <a:t>complexe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it-IT" sz="2400" dirty="0">
                <a:solidFill>
                  <a:srgbClr val="000000"/>
                </a:solidFill>
              </a:rPr>
              <a:t>concept difficile à </a:t>
            </a:r>
            <a:r>
              <a:rPr lang="it-IT" sz="2400" dirty="0" err="1">
                <a:solidFill>
                  <a:srgbClr val="000000"/>
                </a:solidFill>
              </a:rPr>
              <a:t>définir</a:t>
            </a:r>
            <a:r>
              <a:rPr lang="it-IT" sz="2400" dirty="0">
                <a:solidFill>
                  <a:srgbClr val="000000"/>
                </a:solidFill>
              </a:rPr>
              <a:t>. L’origine ne </a:t>
            </a:r>
            <a:r>
              <a:rPr lang="it-IT" sz="2400" dirty="0" err="1">
                <a:solidFill>
                  <a:srgbClr val="000000"/>
                </a:solidFill>
              </a:rPr>
              <a:t>peut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pas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être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reliée</a:t>
            </a:r>
            <a:r>
              <a:rPr lang="it-IT" sz="2400" dirty="0">
                <a:solidFill>
                  <a:srgbClr val="000000"/>
                </a:solidFill>
              </a:rPr>
              <a:t> à la </a:t>
            </a:r>
            <a:r>
              <a:rPr lang="it-IT" sz="2400" dirty="0" err="1">
                <a:solidFill>
                  <a:srgbClr val="000000"/>
                </a:solidFill>
              </a:rPr>
              <a:t>nationalité</a:t>
            </a:r>
            <a:r>
              <a:rPr lang="it-IT" sz="2400" dirty="0">
                <a:solidFill>
                  <a:srgbClr val="000000"/>
                </a:solidFill>
              </a:rPr>
              <a:t>, parce </a:t>
            </a:r>
            <a:r>
              <a:rPr lang="it-IT" sz="2400" dirty="0" err="1">
                <a:solidFill>
                  <a:srgbClr val="000000"/>
                </a:solidFill>
              </a:rPr>
              <a:t>que</a:t>
            </a:r>
            <a:r>
              <a:rPr lang="it-IT" sz="2400" dirty="0">
                <a:solidFill>
                  <a:srgbClr val="000000"/>
                </a:solidFill>
              </a:rPr>
              <a:t> l’origine n’est </a:t>
            </a:r>
            <a:r>
              <a:rPr lang="it-IT" sz="2400" dirty="0" err="1">
                <a:solidFill>
                  <a:srgbClr val="000000"/>
                </a:solidFill>
              </a:rPr>
              <a:t>pas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forcément</a:t>
            </a:r>
            <a:r>
              <a:rPr lang="it-IT" sz="2400" dirty="0">
                <a:solidFill>
                  <a:srgbClr val="000000"/>
                </a:solidFill>
              </a:rPr>
              <a:t> un </a:t>
            </a:r>
            <a:r>
              <a:rPr lang="it-IT" sz="2400" dirty="0" err="1">
                <a:solidFill>
                  <a:srgbClr val="000000"/>
                </a:solidFill>
              </a:rPr>
              <a:t>pays</a:t>
            </a:r>
            <a:r>
              <a:rPr lang="it-IT" sz="2400" dirty="0">
                <a:solidFill>
                  <a:srgbClr val="000000"/>
                </a:solidFill>
              </a:rPr>
              <a:t>, </a:t>
            </a:r>
            <a:r>
              <a:rPr lang="it-IT" sz="2400" dirty="0" err="1">
                <a:solidFill>
                  <a:srgbClr val="000000"/>
                </a:solidFill>
              </a:rPr>
              <a:t>même</a:t>
            </a:r>
            <a:r>
              <a:rPr lang="it-IT" sz="2400" dirty="0">
                <a:solidFill>
                  <a:srgbClr val="000000"/>
                </a:solidFill>
              </a:rPr>
              <a:t> une </a:t>
            </a:r>
            <a:r>
              <a:rPr lang="it-IT" sz="2400" dirty="0" err="1">
                <a:solidFill>
                  <a:srgbClr val="000000"/>
                </a:solidFill>
              </a:rPr>
              <a:t>région</a:t>
            </a:r>
            <a:r>
              <a:rPr lang="it-IT" sz="2400" dirty="0">
                <a:solidFill>
                  <a:srgbClr val="000000"/>
                </a:solidFill>
              </a:rPr>
              <a:t> plus petite </a:t>
            </a:r>
            <a:r>
              <a:rPr lang="it-IT" sz="2400" dirty="0" err="1">
                <a:solidFill>
                  <a:srgbClr val="000000"/>
                </a:solidFill>
              </a:rPr>
              <a:t>peut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être</a:t>
            </a:r>
            <a:r>
              <a:rPr lang="it-IT" sz="2400" dirty="0">
                <a:solidFill>
                  <a:srgbClr val="000000"/>
                </a:solidFill>
              </a:rPr>
              <a:t> l’origine. </a:t>
            </a:r>
          </a:p>
          <a:p>
            <a:pPr marL="0" indent="0">
              <a:buNone/>
            </a:pPr>
            <a:endParaRPr lang="it-IT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rgbClr val="000000"/>
                </a:solidFill>
              </a:rPr>
              <a:t>Eleonora</a:t>
            </a:r>
            <a:r>
              <a:rPr lang="it-IT" sz="2400" dirty="0">
                <a:solidFill>
                  <a:srgbClr val="000000"/>
                </a:solidFill>
              </a:rPr>
              <a:t>: origine est l’</a:t>
            </a:r>
            <a:r>
              <a:rPr lang="it-IT" sz="2400" dirty="0" err="1">
                <a:solidFill>
                  <a:srgbClr val="000000"/>
                </a:solidFill>
              </a:rPr>
              <a:t>idée</a:t>
            </a:r>
            <a:r>
              <a:rPr lang="it-IT" sz="2400" dirty="0">
                <a:solidFill>
                  <a:srgbClr val="000000"/>
                </a:solidFill>
              </a:rPr>
              <a:t> de base, une base, c’est-à-dire </a:t>
            </a:r>
            <a:r>
              <a:rPr lang="it-IT" sz="2400" dirty="0" err="1">
                <a:solidFill>
                  <a:srgbClr val="000000"/>
                </a:solidFill>
              </a:rPr>
              <a:t>qlc</a:t>
            </a:r>
            <a:r>
              <a:rPr lang="it-IT" sz="2400" dirty="0">
                <a:solidFill>
                  <a:srgbClr val="000000"/>
                </a:solidFill>
              </a:rPr>
              <a:t>. qui me </a:t>
            </a:r>
            <a:r>
              <a:rPr lang="it-IT" sz="2400" dirty="0" err="1">
                <a:solidFill>
                  <a:srgbClr val="000000"/>
                </a:solidFill>
              </a:rPr>
              <a:t>définit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comme</a:t>
            </a:r>
            <a:r>
              <a:rPr lang="it-IT" sz="2400" dirty="0">
                <a:solidFill>
                  <a:srgbClr val="000000"/>
                </a:solidFill>
              </a:rPr>
              <a:t> je </a:t>
            </a:r>
            <a:r>
              <a:rPr lang="it-IT" sz="2400" dirty="0" err="1">
                <a:solidFill>
                  <a:srgbClr val="000000"/>
                </a:solidFill>
              </a:rPr>
              <a:t>suis</a:t>
            </a:r>
            <a:r>
              <a:rPr lang="it-IT" sz="2400" dirty="0">
                <a:solidFill>
                  <a:srgbClr val="000000"/>
                </a:solidFill>
              </a:rPr>
              <a:t>, qui </a:t>
            </a:r>
            <a:r>
              <a:rPr lang="it-IT" sz="2400" dirty="0" err="1">
                <a:solidFill>
                  <a:srgbClr val="000000"/>
                </a:solidFill>
              </a:rPr>
              <a:t>définit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tous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les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aspects</a:t>
            </a:r>
            <a:r>
              <a:rPr lang="it-IT" sz="2400" dirty="0">
                <a:solidFill>
                  <a:srgbClr val="000000"/>
                </a:solidFill>
              </a:rPr>
              <a:t> qui me concerne. Je </a:t>
            </a:r>
            <a:r>
              <a:rPr lang="it-IT" sz="2400" dirty="0" err="1">
                <a:solidFill>
                  <a:srgbClr val="000000"/>
                </a:solidFill>
              </a:rPr>
              <a:t>peux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emmener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ces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aspects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avec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moi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dans</a:t>
            </a:r>
            <a:r>
              <a:rPr lang="it-IT" sz="2400" dirty="0">
                <a:solidFill>
                  <a:srgbClr val="000000"/>
                </a:solidFill>
              </a:rPr>
              <a:t> un </a:t>
            </a:r>
            <a:r>
              <a:rPr lang="it-IT" sz="2400" dirty="0" err="1">
                <a:solidFill>
                  <a:srgbClr val="000000"/>
                </a:solidFill>
              </a:rPr>
              <a:t>autre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pays</a:t>
            </a:r>
            <a:r>
              <a:rPr lang="it-IT" sz="2400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</a:pPr>
            <a:endParaRPr lang="it-IT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it-IT" sz="2400" dirty="0" err="1">
                <a:solidFill>
                  <a:srgbClr val="000000"/>
                </a:solidFill>
                <a:sym typeface="Wingdings" panose="05000000000000000000" pitchFamily="2" charset="2"/>
              </a:rPr>
              <a:t>Parenthèse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 à </a:t>
            </a:r>
            <a:r>
              <a:rPr lang="it-IT" sz="2400" dirty="0" err="1">
                <a:solidFill>
                  <a:srgbClr val="000000"/>
                </a:solidFill>
                <a:sym typeface="Wingdings" panose="05000000000000000000" pitchFamily="2" charset="2"/>
              </a:rPr>
              <a:t>propos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it-IT" sz="2400" dirty="0" err="1">
                <a:solidFill>
                  <a:srgbClr val="000000"/>
                </a:solidFill>
                <a:sym typeface="Wingdings" panose="05000000000000000000" pitchFamily="2" charset="2"/>
              </a:rPr>
              <a:t>des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 enfants d’</a:t>
            </a:r>
            <a:r>
              <a:rPr lang="it-IT" sz="2400" dirty="0" err="1">
                <a:solidFill>
                  <a:srgbClr val="000000"/>
                </a:solidFill>
                <a:sym typeface="Wingdings" panose="05000000000000000000" pitchFamily="2" charset="2"/>
              </a:rPr>
              <a:t>immigrés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: </a:t>
            </a:r>
            <a:endParaRPr lang="it-IT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rgbClr val="000000"/>
                </a:solidFill>
              </a:rPr>
              <a:t>Matteo G.</a:t>
            </a:r>
            <a:r>
              <a:rPr lang="it-IT" sz="2400" dirty="0">
                <a:solidFill>
                  <a:srgbClr val="000000"/>
                </a:solidFill>
              </a:rPr>
              <a:t>: En </a:t>
            </a:r>
            <a:r>
              <a:rPr lang="it-IT" sz="2400" dirty="0" err="1">
                <a:solidFill>
                  <a:srgbClr val="000000"/>
                </a:solidFill>
              </a:rPr>
              <a:t>Allemagne</a:t>
            </a:r>
            <a:r>
              <a:rPr lang="it-IT" sz="2400" dirty="0">
                <a:solidFill>
                  <a:srgbClr val="000000"/>
                </a:solidFill>
              </a:rPr>
              <a:t> la </a:t>
            </a:r>
            <a:r>
              <a:rPr lang="it-IT" sz="2400" dirty="0" err="1">
                <a:solidFill>
                  <a:srgbClr val="000000"/>
                </a:solidFill>
              </a:rPr>
              <a:t>question</a:t>
            </a:r>
            <a:r>
              <a:rPr lang="it-IT" sz="2400" dirty="0">
                <a:solidFill>
                  <a:srgbClr val="000000"/>
                </a:solidFill>
              </a:rPr>
              <a:t> de </a:t>
            </a:r>
            <a:r>
              <a:rPr lang="it-IT" sz="2400" dirty="0" err="1">
                <a:solidFill>
                  <a:srgbClr val="000000"/>
                </a:solidFill>
              </a:rPr>
              <a:t>ses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propres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origines</a:t>
            </a:r>
            <a:r>
              <a:rPr lang="it-IT" sz="2400" dirty="0">
                <a:solidFill>
                  <a:srgbClr val="000000"/>
                </a:solidFill>
              </a:rPr>
              <a:t> est </a:t>
            </a:r>
            <a:r>
              <a:rPr lang="it-IT" sz="2400" dirty="0" err="1">
                <a:solidFill>
                  <a:srgbClr val="000000"/>
                </a:solidFill>
              </a:rPr>
              <a:t>très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complexe</a:t>
            </a:r>
            <a:r>
              <a:rPr lang="it-IT" sz="2400" dirty="0">
                <a:solidFill>
                  <a:srgbClr val="000000"/>
                </a:solidFill>
              </a:rPr>
              <a:t>; </a:t>
            </a:r>
            <a:r>
              <a:rPr lang="it-IT" sz="2400" dirty="0" err="1">
                <a:solidFill>
                  <a:srgbClr val="000000"/>
                </a:solidFill>
              </a:rPr>
              <a:t>certains</a:t>
            </a:r>
            <a:r>
              <a:rPr lang="it-IT" sz="2400" dirty="0">
                <a:solidFill>
                  <a:srgbClr val="000000"/>
                </a:solidFill>
              </a:rPr>
              <a:t> enfants d’</a:t>
            </a:r>
            <a:r>
              <a:rPr lang="it-IT" sz="2400" dirty="0" err="1">
                <a:solidFill>
                  <a:srgbClr val="000000"/>
                </a:solidFill>
              </a:rPr>
              <a:t>immigrés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disent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avoir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deux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identités</a:t>
            </a:r>
            <a:r>
              <a:rPr lang="it-IT" sz="2400" dirty="0">
                <a:solidFill>
                  <a:srgbClr val="000000"/>
                </a:solidFill>
              </a:rPr>
              <a:t>, d’</a:t>
            </a:r>
            <a:r>
              <a:rPr lang="it-IT" sz="2400" dirty="0" err="1">
                <a:solidFill>
                  <a:srgbClr val="000000"/>
                </a:solidFill>
              </a:rPr>
              <a:t>autres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donnent</a:t>
            </a:r>
            <a:r>
              <a:rPr lang="it-IT" sz="2400" dirty="0">
                <a:solidFill>
                  <a:srgbClr val="000000"/>
                </a:solidFill>
              </a:rPr>
              <a:t> plus d’</a:t>
            </a:r>
            <a:r>
              <a:rPr lang="it-IT" sz="2400" dirty="0" err="1">
                <a:solidFill>
                  <a:srgbClr val="000000"/>
                </a:solidFill>
              </a:rPr>
              <a:t>importance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aux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origines</a:t>
            </a:r>
            <a:r>
              <a:rPr lang="it-IT" sz="2400" dirty="0">
                <a:solidFill>
                  <a:srgbClr val="000000"/>
                </a:solidFill>
              </a:rPr>
              <a:t> de </a:t>
            </a:r>
            <a:r>
              <a:rPr lang="it-IT" sz="2400" dirty="0" err="1">
                <a:solidFill>
                  <a:srgbClr val="000000"/>
                </a:solidFill>
              </a:rPr>
              <a:t>leurs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parents</a:t>
            </a:r>
            <a:r>
              <a:rPr lang="it-IT" sz="2400" dirty="0">
                <a:solidFill>
                  <a:srgbClr val="000000"/>
                </a:solidFill>
              </a:rPr>
              <a:t>. // En Italie: </a:t>
            </a:r>
            <a:r>
              <a:rPr lang="it-IT" sz="2400" dirty="0" err="1">
                <a:solidFill>
                  <a:srgbClr val="000000"/>
                </a:solidFill>
              </a:rPr>
              <a:t>Identité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régionale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très</a:t>
            </a:r>
            <a:r>
              <a:rPr lang="it-IT" sz="2400" dirty="0">
                <a:solidFill>
                  <a:srgbClr val="000000"/>
                </a:solidFill>
              </a:rPr>
              <a:t> forte, </a:t>
            </a:r>
            <a:r>
              <a:rPr lang="it-IT" sz="2400" dirty="0" err="1">
                <a:solidFill>
                  <a:srgbClr val="000000"/>
                </a:solidFill>
              </a:rPr>
              <a:t>un.e</a:t>
            </a:r>
            <a:r>
              <a:rPr lang="it-IT" sz="2400" dirty="0">
                <a:solidFill>
                  <a:srgbClr val="000000"/>
                </a:solidFill>
              </a:rPr>
              <a:t> Italien.ne </a:t>
            </a:r>
            <a:r>
              <a:rPr lang="it-IT" sz="2400" dirty="0" err="1">
                <a:solidFill>
                  <a:srgbClr val="000000"/>
                </a:solidFill>
              </a:rPr>
              <a:t>peut</a:t>
            </a:r>
            <a:r>
              <a:rPr lang="it-IT" sz="2400" dirty="0">
                <a:solidFill>
                  <a:srgbClr val="000000"/>
                </a:solidFill>
              </a:rPr>
              <a:t> se sentir </a:t>
            </a:r>
            <a:r>
              <a:rPr lang="it-IT" sz="2400" dirty="0" err="1">
                <a:solidFill>
                  <a:srgbClr val="000000"/>
                </a:solidFill>
              </a:rPr>
              <a:t>étrangers.ères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même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dans</a:t>
            </a:r>
            <a:r>
              <a:rPr lang="it-IT" sz="2400" dirty="0">
                <a:solidFill>
                  <a:srgbClr val="000000"/>
                </a:solidFill>
              </a:rPr>
              <a:t> une </a:t>
            </a:r>
            <a:r>
              <a:rPr lang="it-IT" sz="2400" dirty="0" err="1">
                <a:solidFill>
                  <a:srgbClr val="000000"/>
                </a:solidFill>
              </a:rPr>
              <a:t>autre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région</a:t>
            </a:r>
            <a:r>
              <a:rPr lang="it-IT" sz="2400" dirty="0">
                <a:solidFill>
                  <a:srgbClr val="000000"/>
                </a:solidFill>
              </a:rPr>
              <a:t>. </a:t>
            </a:r>
            <a:r>
              <a:rPr lang="it-IT" sz="2400" dirty="0" err="1">
                <a:solidFill>
                  <a:srgbClr val="000000"/>
                </a:solidFill>
              </a:rPr>
              <a:t>Conclusion</a:t>
            </a:r>
            <a:r>
              <a:rPr lang="it-IT" sz="2400" dirty="0">
                <a:solidFill>
                  <a:srgbClr val="000000"/>
                </a:solidFill>
              </a:rPr>
              <a:t>: </a:t>
            </a:r>
            <a:r>
              <a:rPr lang="it-IT" sz="2400" dirty="0" err="1">
                <a:solidFill>
                  <a:srgbClr val="000000"/>
                </a:solidFill>
              </a:rPr>
              <a:t>les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origines</a:t>
            </a:r>
            <a:r>
              <a:rPr lang="it-IT" sz="2400" dirty="0">
                <a:solidFill>
                  <a:srgbClr val="000000"/>
                </a:solidFill>
              </a:rPr>
              <a:t> nous </a:t>
            </a:r>
            <a:r>
              <a:rPr lang="it-IT" sz="2400" dirty="0" err="1">
                <a:solidFill>
                  <a:srgbClr val="000000"/>
                </a:solidFill>
              </a:rPr>
              <a:t>limitent</a:t>
            </a:r>
            <a:r>
              <a:rPr lang="it-IT" sz="2400" dirty="0">
                <a:solidFill>
                  <a:srgbClr val="0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48308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xmlns="" id="{823AC064-BC96-4F32-8AE1-B2FD387548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97662" y="280374"/>
            <a:ext cx="8579095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1B19E2D-A0D5-4BD3-A0F0-0DB9E884F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763" y="433546"/>
            <a:ext cx="8354891" cy="930447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600" dirty="0" err="1">
                <a:solidFill>
                  <a:srgbClr val="FFFFFF"/>
                </a:solidFill>
              </a:rPr>
              <a:t>Définitions</a:t>
            </a:r>
            <a:r>
              <a:rPr lang="en-US" sz="3600" dirty="0">
                <a:solidFill>
                  <a:srgbClr val="FFFFFF"/>
                </a:solidFill>
              </a:rPr>
              <a:t> du mot ORIGINE dans deux </a:t>
            </a:r>
            <a:r>
              <a:rPr lang="en-US" sz="3600" dirty="0" err="1">
                <a:solidFill>
                  <a:srgbClr val="FFFFFF"/>
                </a:solidFill>
              </a:rPr>
              <a:t>dictionnaires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italiens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xmlns="" id="{7E7C77BC-7138-40B1-A15B-20F57A4946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672559" y="1522292"/>
            <a:ext cx="58293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xmlns="" id="{D6077AC1-08B6-48CD-A226-79242F8BD4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676" y="2985283"/>
            <a:ext cx="4091938" cy="2880706"/>
          </a:xfrm>
          <a:prstGeom prst="rect">
            <a:avLst/>
          </a:prstGeom>
        </p:spPr>
      </p:pic>
      <p:cxnSp>
        <p:nvCxnSpPr>
          <p:cNvPr id="20" name="Straight Connector 15">
            <a:extLst>
              <a:ext uri="{FF2B5EF4-FFF2-40B4-BE49-F238E27FC236}">
                <a16:creationId xmlns:a16="http://schemas.microsoft.com/office/drawing/2014/main" xmlns="" id="{DB146403-F3D6-484B-B2ED-97F9565D03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587209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229FAD2D-4648-4597-949E-6E8ED19DB6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3805" y="3253440"/>
            <a:ext cx="4091938" cy="2344392"/>
          </a:xfrm>
          <a:prstGeom prst="rect">
            <a:avLst/>
          </a:prstGeom>
        </p:spPr>
      </p:pic>
      <p:sp>
        <p:nvSpPr>
          <p:cNvPr id="15" name="Titolo 1">
            <a:extLst>
              <a:ext uri="{FF2B5EF4-FFF2-40B4-BE49-F238E27FC236}">
                <a16:creationId xmlns:a16="http://schemas.microsoft.com/office/drawing/2014/main" xmlns="" id="{7228EC10-7AA4-4AA6-B255-AD893AA3677B}"/>
              </a:ext>
            </a:extLst>
          </p:cNvPr>
          <p:cNvSpPr txBox="1">
            <a:spLocks/>
          </p:cNvSpPr>
          <p:nvPr/>
        </p:nvSpPr>
        <p:spPr>
          <a:xfrm>
            <a:off x="1" y="2294639"/>
            <a:ext cx="2522564" cy="6074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/>
              <a:t>Treccani</a:t>
            </a:r>
            <a:r>
              <a:rPr lang="en-US" sz="3600" dirty="0"/>
              <a:t> online</a:t>
            </a:r>
          </a:p>
        </p:txBody>
      </p:sp>
      <p:sp>
        <p:nvSpPr>
          <p:cNvPr id="17" name="Titolo 1">
            <a:extLst>
              <a:ext uri="{FF2B5EF4-FFF2-40B4-BE49-F238E27FC236}">
                <a16:creationId xmlns:a16="http://schemas.microsoft.com/office/drawing/2014/main" xmlns="" id="{7051F13F-CF51-45B4-856A-8A32A104004D}"/>
              </a:ext>
            </a:extLst>
          </p:cNvPr>
          <p:cNvSpPr txBox="1">
            <a:spLocks/>
          </p:cNvSpPr>
          <p:nvPr/>
        </p:nvSpPr>
        <p:spPr>
          <a:xfrm>
            <a:off x="4587209" y="2294639"/>
            <a:ext cx="2522564" cy="6074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/>
              <a:t>Garzanti</a:t>
            </a:r>
            <a:r>
              <a:rPr lang="en-US" sz="3600" dirty="0"/>
              <a:t> online</a:t>
            </a:r>
          </a:p>
        </p:txBody>
      </p:sp>
    </p:spTree>
    <p:extLst>
      <p:ext uri="{BB962C8B-B14F-4D97-AF65-F5344CB8AC3E}">
        <p14:creationId xmlns:p14="http://schemas.microsoft.com/office/powerpoint/2010/main" val="1848385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23AC064-BC96-4F32-8AE1-B2FD387548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297662" y="280374"/>
            <a:ext cx="8579095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7B39D09-D30A-4AF6-B519-01B9B2DCC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763" y="433546"/>
            <a:ext cx="8354891" cy="930447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200" dirty="0" err="1">
                <a:solidFill>
                  <a:srgbClr val="FFFFFF"/>
                </a:solidFill>
              </a:rPr>
              <a:t>Définitions</a:t>
            </a:r>
            <a:r>
              <a:rPr lang="en-US" sz="3200" dirty="0">
                <a:solidFill>
                  <a:srgbClr val="FFFFFF"/>
                </a:solidFill>
              </a:rPr>
              <a:t> du mot ORIGINE dans deux </a:t>
            </a:r>
            <a:r>
              <a:rPr lang="en-US" sz="3200" dirty="0" err="1">
                <a:solidFill>
                  <a:srgbClr val="FFFFFF"/>
                </a:solidFill>
              </a:rPr>
              <a:t>dictionnaires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français</a:t>
            </a:r>
            <a:endParaRPr lang="en-US" sz="3200" dirty="0">
              <a:solidFill>
                <a:srgbClr val="FFFFFF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7E7C77BC-7138-40B1-A15B-20F57A4946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672559" y="1522292"/>
            <a:ext cx="58293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Segnaposto contenuto 22">
            <a:extLst>
              <a:ext uri="{FF2B5EF4-FFF2-40B4-BE49-F238E27FC236}">
                <a16:creationId xmlns:a16="http://schemas.microsoft.com/office/drawing/2014/main" xmlns="" id="{C92CD10F-BF97-4AC0-84C4-0266F55692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383" y="2840855"/>
            <a:ext cx="4056524" cy="3583601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DB146403-F3D6-484B-B2ED-97F9565D03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587209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30E49A0B-00BB-4BAF-A05C-77DED3D5D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3805" y="3587222"/>
            <a:ext cx="4091938" cy="1676828"/>
          </a:xfrm>
          <a:prstGeom prst="rect">
            <a:avLst/>
          </a:prstGeom>
        </p:spPr>
      </p:pic>
      <p:sp>
        <p:nvSpPr>
          <p:cNvPr id="29" name="Titolo 1">
            <a:extLst>
              <a:ext uri="{FF2B5EF4-FFF2-40B4-BE49-F238E27FC236}">
                <a16:creationId xmlns:a16="http://schemas.microsoft.com/office/drawing/2014/main" xmlns="" id="{3CEF2B72-DFDB-4F23-A9DF-5DE1883B5283}"/>
              </a:ext>
            </a:extLst>
          </p:cNvPr>
          <p:cNvSpPr txBox="1">
            <a:spLocks/>
          </p:cNvSpPr>
          <p:nvPr/>
        </p:nvSpPr>
        <p:spPr>
          <a:xfrm>
            <a:off x="93215" y="2201216"/>
            <a:ext cx="3202617" cy="6074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/>
              <a:t>Le petit Robert 2021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xmlns="" id="{687FF7B1-8F5D-4F92-8609-9CA295443996}"/>
              </a:ext>
            </a:extLst>
          </p:cNvPr>
          <p:cNvSpPr txBox="1">
            <a:spLocks/>
          </p:cNvSpPr>
          <p:nvPr/>
        </p:nvSpPr>
        <p:spPr>
          <a:xfrm>
            <a:off x="4372253" y="2219118"/>
            <a:ext cx="3202617" cy="6074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/>
              <a:t>Larousse </a:t>
            </a:r>
            <a:r>
              <a:rPr lang="en-US" sz="3600" dirty="0" err="1"/>
              <a:t>en</a:t>
            </a:r>
            <a:r>
              <a:rPr lang="en-US" sz="3600" dirty="0"/>
              <a:t> </a:t>
            </a:r>
            <a:r>
              <a:rPr lang="en-US" sz="3600" dirty="0" err="1"/>
              <a:t>ligne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14429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223EE17-87E0-4372-94C9-13313A8AD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2053641"/>
            <a:ext cx="2751871" cy="2760098"/>
          </a:xfrm>
        </p:spPr>
        <p:txBody>
          <a:bodyPr>
            <a:normAutofit fontScale="90000"/>
          </a:bodyPr>
          <a:lstStyle/>
          <a:p>
            <a:r>
              <a:rPr lang="it-IT" sz="3700" dirty="0">
                <a:solidFill>
                  <a:srgbClr val="FFFFFF"/>
                </a:solidFill>
              </a:rPr>
              <a:t>Quel est d’</a:t>
            </a:r>
            <a:r>
              <a:rPr lang="it-IT" sz="3700" dirty="0" err="1">
                <a:solidFill>
                  <a:srgbClr val="FFFFFF"/>
                </a:solidFill>
              </a:rPr>
              <a:t>après</a:t>
            </a:r>
            <a:r>
              <a:rPr lang="it-IT" sz="3700" dirty="0">
                <a:solidFill>
                  <a:srgbClr val="FFFFFF"/>
                </a:solidFill>
              </a:rPr>
              <a:t> </a:t>
            </a:r>
            <a:r>
              <a:rPr lang="it-IT" sz="3700" dirty="0" err="1">
                <a:solidFill>
                  <a:srgbClr val="FFFFFF"/>
                </a:solidFill>
              </a:rPr>
              <a:t>vous</a:t>
            </a:r>
            <a:r>
              <a:rPr lang="it-IT" sz="3700" dirty="0">
                <a:solidFill>
                  <a:srgbClr val="FFFFFF"/>
                </a:solidFill>
              </a:rPr>
              <a:t> le </a:t>
            </a:r>
            <a:r>
              <a:rPr lang="it-IT" sz="3700" dirty="0" err="1">
                <a:solidFill>
                  <a:srgbClr val="FFFFFF"/>
                </a:solidFill>
              </a:rPr>
              <a:t>contraire</a:t>
            </a:r>
            <a:r>
              <a:rPr lang="it-IT" sz="3700" dirty="0">
                <a:solidFill>
                  <a:srgbClr val="FFFFFF"/>
                </a:solidFill>
              </a:rPr>
              <a:t> </a:t>
            </a:r>
            <a:r>
              <a:rPr lang="it-IT" sz="3700" dirty="0" err="1">
                <a:solidFill>
                  <a:srgbClr val="FFFFFF"/>
                </a:solidFill>
              </a:rPr>
              <a:t>du</a:t>
            </a:r>
            <a:r>
              <a:rPr lang="it-IT" sz="3700" dirty="0">
                <a:solidFill>
                  <a:srgbClr val="FFFFFF"/>
                </a:solidFill>
              </a:rPr>
              <a:t> </a:t>
            </a:r>
            <a:r>
              <a:rPr lang="it-IT" sz="3700" dirty="0" err="1">
                <a:solidFill>
                  <a:srgbClr val="FFFFFF"/>
                </a:solidFill>
              </a:rPr>
              <a:t>mot</a:t>
            </a:r>
            <a:r>
              <a:rPr lang="it-IT" sz="3700" dirty="0">
                <a:solidFill>
                  <a:srgbClr val="FFFFFF"/>
                </a:solidFill>
              </a:rPr>
              <a:t> ORIGINE(S)?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CE95BC5-4452-4E5B-9AB4-39F3C30D8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7931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it-IT" sz="2400" dirty="0">
                <a:solidFill>
                  <a:srgbClr val="000000"/>
                </a:solidFill>
              </a:rPr>
              <a:t>Point </a:t>
            </a:r>
            <a:r>
              <a:rPr lang="it-IT" sz="2400" dirty="0" err="1">
                <a:solidFill>
                  <a:srgbClr val="000000"/>
                </a:solidFill>
              </a:rPr>
              <a:t>final</a:t>
            </a:r>
            <a:r>
              <a:rPr lang="it-IT" sz="2400" dirty="0">
                <a:solidFill>
                  <a:srgbClr val="000000"/>
                </a:solidFill>
              </a:rPr>
              <a:t>, point d’</a:t>
            </a:r>
            <a:r>
              <a:rPr lang="it-IT" sz="2400" dirty="0" err="1">
                <a:solidFill>
                  <a:srgbClr val="000000"/>
                </a:solidFill>
              </a:rPr>
              <a:t>arrivée</a:t>
            </a:r>
            <a:r>
              <a:rPr lang="it-IT" sz="2400" dirty="0">
                <a:solidFill>
                  <a:srgbClr val="000000"/>
                </a:solidFill>
              </a:rPr>
              <a:t> (</a:t>
            </a:r>
            <a:r>
              <a:rPr lang="it-IT" sz="2400" b="1" dirty="0" err="1">
                <a:solidFill>
                  <a:srgbClr val="000000"/>
                </a:solidFill>
              </a:rPr>
              <a:t>Marija</a:t>
            </a:r>
            <a:r>
              <a:rPr lang="it-IT" sz="2400" dirty="0">
                <a:solidFill>
                  <a:srgbClr val="000000"/>
                </a:solidFill>
              </a:rPr>
              <a:t>)</a:t>
            </a:r>
          </a:p>
          <a:p>
            <a:r>
              <a:rPr lang="it-IT" sz="2400" dirty="0" err="1">
                <a:solidFill>
                  <a:srgbClr val="000000"/>
                </a:solidFill>
              </a:rPr>
              <a:t>Apatride</a:t>
            </a:r>
            <a:r>
              <a:rPr lang="it-IT" sz="2400" dirty="0">
                <a:solidFill>
                  <a:srgbClr val="000000"/>
                </a:solidFill>
              </a:rPr>
              <a:t>; mais </a:t>
            </a:r>
            <a:r>
              <a:rPr lang="it-IT" sz="2400" dirty="0" err="1">
                <a:solidFill>
                  <a:srgbClr val="000000"/>
                </a:solidFill>
              </a:rPr>
              <a:t>aussi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développement</a:t>
            </a:r>
            <a:r>
              <a:rPr lang="it-IT" sz="2400" dirty="0">
                <a:solidFill>
                  <a:srgbClr val="000000"/>
                </a:solidFill>
              </a:rPr>
              <a:t> et </a:t>
            </a:r>
            <a:r>
              <a:rPr lang="it-IT" sz="2400" dirty="0" err="1">
                <a:solidFill>
                  <a:srgbClr val="000000"/>
                </a:solidFill>
              </a:rPr>
              <a:t>parcours</a:t>
            </a:r>
            <a:r>
              <a:rPr lang="it-IT" sz="2400" dirty="0">
                <a:solidFill>
                  <a:srgbClr val="000000"/>
                </a:solidFill>
              </a:rPr>
              <a:t>, tout ce qui se </a:t>
            </a:r>
            <a:r>
              <a:rPr lang="it-IT" sz="2400" dirty="0" err="1">
                <a:solidFill>
                  <a:srgbClr val="000000"/>
                </a:solidFill>
              </a:rPr>
              <a:t>trouve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entre</a:t>
            </a:r>
            <a:r>
              <a:rPr lang="it-IT" sz="2400" dirty="0">
                <a:solidFill>
                  <a:srgbClr val="000000"/>
                </a:solidFill>
              </a:rPr>
              <a:t> l’origine et la fin, le </a:t>
            </a:r>
            <a:r>
              <a:rPr lang="it-IT" sz="2400" dirty="0" err="1">
                <a:solidFill>
                  <a:srgbClr val="000000"/>
                </a:solidFill>
              </a:rPr>
              <a:t>chemin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err="1">
                <a:solidFill>
                  <a:srgbClr val="000000"/>
                </a:solidFill>
              </a:rPr>
              <a:t>que</a:t>
            </a:r>
            <a:r>
              <a:rPr lang="it-IT" sz="2400" dirty="0">
                <a:solidFill>
                  <a:srgbClr val="000000"/>
                </a:solidFill>
              </a:rPr>
              <a:t> je </a:t>
            </a:r>
            <a:r>
              <a:rPr lang="it-IT" sz="2400" dirty="0" err="1">
                <a:solidFill>
                  <a:srgbClr val="000000"/>
                </a:solidFill>
              </a:rPr>
              <a:t>construis</a:t>
            </a:r>
            <a:r>
              <a:rPr lang="it-IT" sz="2400" dirty="0">
                <a:solidFill>
                  <a:srgbClr val="000000"/>
                </a:solidFill>
              </a:rPr>
              <a:t> (</a:t>
            </a:r>
            <a:r>
              <a:rPr lang="it-IT" sz="2400" b="1" dirty="0">
                <a:solidFill>
                  <a:srgbClr val="000000"/>
                </a:solidFill>
              </a:rPr>
              <a:t>Eleonora</a:t>
            </a:r>
            <a:r>
              <a:rPr lang="it-IT" sz="2400" dirty="0">
                <a:solidFill>
                  <a:srgbClr val="000000"/>
                </a:solidFill>
              </a:rPr>
              <a:t>)</a:t>
            </a:r>
          </a:p>
          <a:p>
            <a:r>
              <a:rPr lang="it-IT" sz="2400" dirty="0" err="1">
                <a:solidFill>
                  <a:srgbClr val="000000"/>
                </a:solidFill>
                <a:sym typeface="Wingdings" panose="05000000000000000000" pitchFamily="2" charset="2"/>
              </a:rPr>
              <a:t>Développement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, histoire et </a:t>
            </a:r>
            <a:r>
              <a:rPr lang="it-IT" sz="2400" dirty="0" err="1">
                <a:solidFill>
                  <a:srgbClr val="000000"/>
                </a:solidFill>
                <a:sym typeface="Wingdings" panose="05000000000000000000" pitchFamily="2" charset="2"/>
              </a:rPr>
              <a:t>changement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; tout ce qui </a:t>
            </a:r>
            <a:r>
              <a:rPr lang="it-IT" sz="2400" dirty="0" err="1">
                <a:solidFill>
                  <a:srgbClr val="000000"/>
                </a:solidFill>
                <a:sym typeface="Wingdings" panose="05000000000000000000" pitchFamily="2" charset="2"/>
              </a:rPr>
              <a:t>change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 (</a:t>
            </a:r>
            <a:r>
              <a:rPr lang="it-IT" sz="2400" b="1" dirty="0">
                <a:solidFill>
                  <a:srgbClr val="000000"/>
                </a:solidFill>
                <a:sym typeface="Wingdings" panose="05000000000000000000" pitchFamily="2" charset="2"/>
              </a:rPr>
              <a:t>Sara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)</a:t>
            </a:r>
          </a:p>
          <a:p>
            <a:r>
              <a:rPr lang="it-IT" sz="2400" dirty="0" err="1">
                <a:solidFill>
                  <a:srgbClr val="000000"/>
                </a:solidFill>
                <a:sym typeface="Wingdings" panose="05000000000000000000" pitchFamily="2" charset="2"/>
              </a:rPr>
              <a:t>Néant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, </a:t>
            </a:r>
            <a:r>
              <a:rPr lang="it-IT" sz="2400" dirty="0" err="1">
                <a:solidFill>
                  <a:srgbClr val="000000"/>
                </a:solidFill>
                <a:sym typeface="Wingdings" panose="05000000000000000000" pitchFamily="2" charset="2"/>
              </a:rPr>
              <a:t>apatrié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 (</a:t>
            </a:r>
            <a:r>
              <a:rPr lang="it-IT" sz="2400" b="1" dirty="0" err="1">
                <a:solidFill>
                  <a:srgbClr val="000000"/>
                </a:solidFill>
                <a:sym typeface="Wingdings" panose="05000000000000000000" pitchFamily="2" charset="2"/>
              </a:rPr>
              <a:t>Mme</a:t>
            </a:r>
            <a:r>
              <a:rPr lang="it-IT" sz="2400" b="1" dirty="0">
                <a:solidFill>
                  <a:srgbClr val="000000"/>
                </a:solidFill>
                <a:sym typeface="Wingdings" panose="05000000000000000000" pitchFamily="2" charset="2"/>
              </a:rPr>
              <a:t> Celotti</a:t>
            </a:r>
            <a:r>
              <a:rPr lang="it-IT" sz="2400" dirty="0">
                <a:solidFill>
                  <a:srgbClr val="000000"/>
                </a:solidFill>
                <a:sym typeface="Wingdings" panose="05000000000000000000" pitchFamily="2" charset="2"/>
              </a:rPr>
              <a:t>) </a:t>
            </a:r>
          </a:p>
          <a:p>
            <a:pPr marL="0" indent="0">
              <a:buNone/>
            </a:pPr>
            <a:endParaRPr lang="it-IT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404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27B6337-D2AC-4D23-ACDC-DE0E39FA0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u="sng" dirty="0"/>
              <a:t>D’</a:t>
            </a:r>
            <a:r>
              <a:rPr lang="it-IT" b="1" u="sng" dirty="0" err="1"/>
              <a:t>autres</a:t>
            </a:r>
            <a:r>
              <a:rPr lang="it-IT" b="1" u="sng" dirty="0"/>
              <a:t> </a:t>
            </a:r>
            <a:r>
              <a:rPr lang="it-IT" b="1" u="sng" dirty="0" err="1"/>
              <a:t>remarques</a:t>
            </a:r>
            <a:endParaRPr lang="it-IT" b="1" u="sng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7DA721C-0BCE-43C1-866E-5040E299A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b="1" dirty="0"/>
              <a:t>Marta</a:t>
            </a:r>
            <a:r>
              <a:rPr lang="it-IT" dirty="0"/>
              <a:t>: ‘’L’origine </a:t>
            </a:r>
            <a:r>
              <a:rPr lang="it-IT" dirty="0" err="1"/>
              <a:t>du</a:t>
            </a:r>
            <a:r>
              <a:rPr lang="it-IT" dirty="0"/>
              <a:t> monde’’ de Courbet, le concept d’origine est </a:t>
            </a:r>
            <a:r>
              <a:rPr lang="it-IT" dirty="0" err="1"/>
              <a:t>associé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corps</a:t>
            </a:r>
            <a:r>
              <a:rPr lang="it-IT" dirty="0"/>
              <a:t> de la femme (</a:t>
            </a:r>
            <a:r>
              <a:rPr lang="it-IT" dirty="0" err="1"/>
              <a:t>corps</a:t>
            </a:r>
            <a:r>
              <a:rPr lang="it-IT" dirty="0"/>
              <a:t> de la femme = origine de la vie) </a:t>
            </a:r>
            <a:r>
              <a:rPr lang="it-IT" dirty="0">
                <a:sym typeface="Wingdings" panose="05000000000000000000" pitchFamily="2" charset="2"/>
              </a:rPr>
              <a:t> (</a:t>
            </a:r>
            <a:r>
              <a:rPr lang="it-IT" b="1" dirty="0" err="1">
                <a:sym typeface="Wingdings" panose="05000000000000000000" pitchFamily="2" charset="2"/>
              </a:rPr>
              <a:t>Mme</a:t>
            </a:r>
            <a:r>
              <a:rPr lang="it-IT" b="1" dirty="0">
                <a:sym typeface="Wingdings" panose="05000000000000000000" pitchFamily="2" charset="2"/>
              </a:rPr>
              <a:t> Celotti </a:t>
            </a:r>
            <a:r>
              <a:rPr lang="it-IT" dirty="0" err="1">
                <a:sym typeface="Wingdings" panose="05000000000000000000" pitchFamily="2" charset="2"/>
              </a:rPr>
              <a:t>précise</a:t>
            </a:r>
            <a:r>
              <a:rPr lang="it-IT" dirty="0">
                <a:sym typeface="Wingdings" panose="05000000000000000000" pitchFamily="2" charset="2"/>
              </a:rPr>
              <a:t>) </a:t>
            </a:r>
            <a:r>
              <a:rPr lang="it-IT" dirty="0" err="1">
                <a:sym typeface="Wingdings" panose="05000000000000000000" pitchFamily="2" charset="2"/>
              </a:rPr>
              <a:t>scandale</a:t>
            </a:r>
            <a:r>
              <a:rPr lang="it-IT" dirty="0">
                <a:sym typeface="Wingdings" panose="05000000000000000000" pitchFamily="2" charset="2"/>
              </a:rPr>
              <a:t> = le rapport </a:t>
            </a:r>
            <a:r>
              <a:rPr lang="it-IT" dirty="0" err="1">
                <a:sym typeface="Wingdings" panose="05000000000000000000" pitchFamily="2" charset="2"/>
              </a:rPr>
              <a:t>entre</a:t>
            </a:r>
            <a:r>
              <a:rPr lang="it-IT" dirty="0">
                <a:sym typeface="Wingdings" panose="05000000000000000000" pitchFamily="2" charset="2"/>
              </a:rPr>
              <a:t> le </a:t>
            </a:r>
            <a:r>
              <a:rPr lang="it-IT" dirty="0" err="1">
                <a:sym typeface="Wingdings" panose="05000000000000000000" pitchFamily="2" charset="2"/>
              </a:rPr>
              <a:t>titre</a:t>
            </a:r>
            <a:r>
              <a:rPr lang="it-IT" dirty="0">
                <a:sym typeface="Wingdings" panose="05000000000000000000" pitchFamily="2" charset="2"/>
              </a:rPr>
              <a:t> (</a:t>
            </a:r>
            <a:r>
              <a:rPr lang="it-IT" dirty="0" err="1">
                <a:sym typeface="Wingdings" panose="05000000000000000000" pitchFamily="2" charset="2"/>
              </a:rPr>
              <a:t>usage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linguistique</a:t>
            </a:r>
            <a:r>
              <a:rPr lang="it-IT" dirty="0">
                <a:sym typeface="Wingdings" panose="05000000000000000000" pitchFamily="2" charset="2"/>
              </a:rPr>
              <a:t>) et l’image; le </a:t>
            </a:r>
            <a:r>
              <a:rPr lang="it-IT" dirty="0" err="1">
                <a:sym typeface="Wingdings" panose="05000000000000000000" pitchFamily="2" charset="2"/>
              </a:rPr>
              <a:t>titre</a:t>
            </a:r>
            <a:r>
              <a:rPr lang="it-IT" dirty="0">
                <a:sym typeface="Wingdings" panose="05000000000000000000" pitchFamily="2" charset="2"/>
              </a:rPr>
              <a:t> limite </a:t>
            </a:r>
            <a:r>
              <a:rPr lang="it-IT" dirty="0" err="1">
                <a:sym typeface="Wingdings" panose="05000000000000000000" pitchFamily="2" charset="2"/>
              </a:rPr>
              <a:t>les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associations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typiques</a:t>
            </a:r>
            <a:r>
              <a:rPr lang="it-IT" dirty="0">
                <a:sym typeface="Wingdings" panose="05000000000000000000" pitchFamily="2" charset="2"/>
              </a:rPr>
              <a:t> à la vulve et nous </a:t>
            </a:r>
            <a:r>
              <a:rPr lang="it-IT" dirty="0" err="1">
                <a:sym typeface="Wingdings" panose="05000000000000000000" pitchFamily="2" charset="2"/>
              </a:rPr>
              <a:t>oblige</a:t>
            </a:r>
            <a:r>
              <a:rPr lang="it-IT" dirty="0">
                <a:sym typeface="Wingdings" panose="05000000000000000000" pitchFamily="2" charset="2"/>
              </a:rPr>
              <a:t> à </a:t>
            </a:r>
            <a:r>
              <a:rPr lang="it-IT" dirty="0" err="1">
                <a:sym typeface="Wingdings" panose="05000000000000000000" pitchFamily="2" charset="2"/>
              </a:rPr>
              <a:t>voir</a:t>
            </a:r>
            <a:r>
              <a:rPr lang="it-IT" dirty="0">
                <a:sym typeface="Wingdings" panose="05000000000000000000" pitchFamily="2" charset="2"/>
              </a:rPr>
              <a:t> le </a:t>
            </a:r>
            <a:r>
              <a:rPr lang="it-IT" dirty="0" err="1">
                <a:sym typeface="Wingdings" panose="05000000000000000000" pitchFamily="2" charset="2"/>
              </a:rPr>
              <a:t>sexe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féminin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comme</a:t>
            </a:r>
            <a:r>
              <a:rPr lang="it-IT" dirty="0">
                <a:sym typeface="Wingdings" panose="05000000000000000000" pitchFamily="2" charset="2"/>
              </a:rPr>
              <a:t> origine </a:t>
            </a:r>
            <a:r>
              <a:rPr lang="it-IT" dirty="0" err="1">
                <a:sym typeface="Wingdings" panose="05000000000000000000" pitchFamily="2" charset="2"/>
              </a:rPr>
              <a:t>du</a:t>
            </a:r>
            <a:r>
              <a:rPr lang="it-IT" dirty="0">
                <a:sym typeface="Wingdings" panose="05000000000000000000" pitchFamily="2" charset="2"/>
              </a:rPr>
              <a:t> monde </a:t>
            </a:r>
          </a:p>
          <a:p>
            <a:r>
              <a:rPr lang="it-IT" b="1" dirty="0"/>
              <a:t>Anita</a:t>
            </a:r>
            <a:r>
              <a:rPr lang="it-IT" dirty="0"/>
              <a:t>: Elegia americana (‘’</a:t>
            </a:r>
            <a:r>
              <a:rPr lang="it-IT" dirty="0" err="1"/>
              <a:t>Hillbilly</a:t>
            </a:r>
            <a:r>
              <a:rPr lang="it-IT" dirty="0"/>
              <a:t> </a:t>
            </a:r>
            <a:r>
              <a:rPr lang="it-IT" dirty="0" err="1"/>
              <a:t>Elegy</a:t>
            </a:r>
            <a:r>
              <a:rPr lang="it-IT" dirty="0"/>
              <a:t>’’, 2020; </a:t>
            </a:r>
            <a:r>
              <a:rPr lang="it-IT" dirty="0" err="1"/>
              <a:t>fr</a:t>
            </a:r>
            <a:r>
              <a:rPr lang="it-IT" dirty="0"/>
              <a:t>. ‘’Une ode </a:t>
            </a:r>
            <a:r>
              <a:rPr lang="it-IT" dirty="0" err="1"/>
              <a:t>américaine</a:t>
            </a:r>
            <a:r>
              <a:rPr lang="it-IT" dirty="0"/>
              <a:t>); </a:t>
            </a:r>
            <a:r>
              <a:rPr lang="it-IT" dirty="0" err="1"/>
              <a:t>personnage</a:t>
            </a:r>
            <a:r>
              <a:rPr lang="it-IT" dirty="0"/>
              <a:t> </a:t>
            </a:r>
            <a:r>
              <a:rPr lang="it-IT" dirty="0" err="1"/>
              <a:t>principal</a:t>
            </a:r>
            <a:r>
              <a:rPr lang="it-IT" dirty="0"/>
              <a:t> = </a:t>
            </a:r>
            <a:r>
              <a:rPr lang="it-IT" dirty="0" err="1"/>
              <a:t>garçon</a:t>
            </a:r>
            <a:r>
              <a:rPr lang="it-IT" dirty="0"/>
              <a:t> qui </a:t>
            </a:r>
            <a:r>
              <a:rPr lang="it-IT" dirty="0" err="1"/>
              <a:t>vient</a:t>
            </a:r>
            <a:r>
              <a:rPr lang="it-IT" dirty="0"/>
              <a:t> d’une zone rurale, d’un </a:t>
            </a:r>
            <a:r>
              <a:rPr lang="it-IT" dirty="0" err="1"/>
              <a:t>contexte</a:t>
            </a:r>
            <a:r>
              <a:rPr lang="it-IT" dirty="0"/>
              <a:t> </a:t>
            </a:r>
            <a:r>
              <a:rPr lang="it-IT" dirty="0" err="1"/>
              <a:t>problématique</a:t>
            </a:r>
            <a:r>
              <a:rPr lang="it-IT" dirty="0"/>
              <a:t>; </a:t>
            </a:r>
            <a:r>
              <a:rPr lang="it-IT" dirty="0" err="1"/>
              <a:t>ses</a:t>
            </a:r>
            <a:r>
              <a:rPr lang="it-IT" dirty="0"/>
              <a:t> </a:t>
            </a:r>
            <a:r>
              <a:rPr lang="it-IT" dirty="0" err="1"/>
              <a:t>origines</a:t>
            </a:r>
            <a:r>
              <a:rPr lang="it-IT" dirty="0"/>
              <a:t> </a:t>
            </a:r>
            <a:r>
              <a:rPr lang="it-IT" dirty="0" err="1"/>
              <a:t>représentent</a:t>
            </a:r>
            <a:r>
              <a:rPr lang="it-IT" dirty="0"/>
              <a:t> un </a:t>
            </a:r>
            <a:r>
              <a:rPr lang="it-IT" dirty="0" err="1"/>
              <a:t>obstacle</a:t>
            </a:r>
            <a:r>
              <a:rPr lang="it-IT" dirty="0"/>
              <a:t> pour lui, qui n’est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forcément</a:t>
            </a:r>
            <a:r>
              <a:rPr lang="it-IT" dirty="0"/>
              <a:t> </a:t>
            </a:r>
            <a:r>
              <a:rPr lang="it-IT" dirty="0" err="1"/>
              <a:t>négatif</a:t>
            </a:r>
            <a:r>
              <a:rPr lang="it-IT" dirty="0"/>
              <a:t>; il </a:t>
            </a:r>
            <a:r>
              <a:rPr lang="it-IT" dirty="0" err="1"/>
              <a:t>essait</a:t>
            </a:r>
            <a:r>
              <a:rPr lang="it-IT" dirty="0"/>
              <a:t> de se </a:t>
            </a:r>
            <a:r>
              <a:rPr lang="it-IT" dirty="0" err="1"/>
              <a:t>construire</a:t>
            </a:r>
            <a:r>
              <a:rPr lang="it-IT" dirty="0"/>
              <a:t> une </a:t>
            </a:r>
            <a:r>
              <a:rPr lang="it-IT" dirty="0" err="1"/>
              <a:t>identité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de là de </a:t>
            </a:r>
            <a:r>
              <a:rPr lang="it-IT" dirty="0" err="1"/>
              <a:t>ses</a:t>
            </a:r>
            <a:r>
              <a:rPr lang="it-IT" dirty="0"/>
              <a:t> </a:t>
            </a:r>
            <a:r>
              <a:rPr lang="it-IT" dirty="0" err="1"/>
              <a:t>origines</a:t>
            </a:r>
            <a:r>
              <a:rPr lang="it-IT" dirty="0"/>
              <a:t>, mais </a:t>
            </a:r>
            <a:r>
              <a:rPr lang="it-IT" dirty="0" err="1"/>
              <a:t>elles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trop</a:t>
            </a:r>
            <a:r>
              <a:rPr lang="it-IT" dirty="0"/>
              <a:t> </a:t>
            </a:r>
            <a:r>
              <a:rPr lang="it-IT" dirty="0" err="1"/>
              <a:t>encrées</a:t>
            </a:r>
            <a:r>
              <a:rPr lang="it-IT" dirty="0"/>
              <a:t> en lui.  </a:t>
            </a:r>
          </a:p>
          <a:p>
            <a:r>
              <a:rPr lang="it-IT" dirty="0" err="1"/>
              <a:t>Observations</a:t>
            </a:r>
            <a:r>
              <a:rPr lang="it-IT" dirty="0"/>
              <a:t> d’</a:t>
            </a:r>
            <a:r>
              <a:rPr lang="it-IT" b="1" dirty="0"/>
              <a:t>Elias</a:t>
            </a:r>
            <a:r>
              <a:rPr lang="it-IT" dirty="0"/>
              <a:t> par rapport </a:t>
            </a:r>
            <a:r>
              <a:rPr lang="it-IT" dirty="0" err="1"/>
              <a:t>au</a:t>
            </a:r>
            <a:r>
              <a:rPr lang="it-IT" dirty="0"/>
              <a:t> film: ce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origines</a:t>
            </a:r>
            <a:r>
              <a:rPr lang="it-IT" dirty="0"/>
              <a:t> qui font la </a:t>
            </a:r>
            <a:r>
              <a:rPr lang="it-IT" dirty="0" err="1"/>
              <a:t>personne</a:t>
            </a:r>
            <a:r>
              <a:rPr lang="it-IT" dirty="0"/>
              <a:t> </a:t>
            </a:r>
            <a:r>
              <a:rPr lang="it-IT" dirty="0" err="1"/>
              <a:t>qu’il</a:t>
            </a:r>
            <a:r>
              <a:rPr lang="it-IT" dirty="0"/>
              <a:t> (le </a:t>
            </a:r>
            <a:r>
              <a:rPr lang="it-IT" dirty="0" err="1"/>
              <a:t>person.princ</a:t>
            </a:r>
            <a:r>
              <a:rPr lang="it-IT" dirty="0"/>
              <a:t>.) est. Il ne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réfuse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, </a:t>
            </a:r>
            <a:r>
              <a:rPr lang="it-IT" dirty="0" err="1"/>
              <a:t>cependant</a:t>
            </a:r>
            <a:r>
              <a:rPr lang="it-IT" dirty="0"/>
              <a:t> </a:t>
            </a:r>
            <a:r>
              <a:rPr lang="it-IT" dirty="0" err="1"/>
              <a:t>ses</a:t>
            </a:r>
            <a:r>
              <a:rPr lang="it-IT" dirty="0"/>
              <a:t> </a:t>
            </a:r>
            <a:r>
              <a:rPr lang="it-IT" dirty="0" err="1"/>
              <a:t>origines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la cause d’un </a:t>
            </a:r>
            <a:r>
              <a:rPr lang="it-IT" dirty="0" err="1"/>
              <a:t>parcours</a:t>
            </a:r>
            <a:r>
              <a:rPr lang="it-IT" dirty="0"/>
              <a:t> </a:t>
            </a:r>
            <a:r>
              <a:rPr lang="it-IT" dirty="0" err="1"/>
              <a:t>très</a:t>
            </a:r>
            <a:r>
              <a:rPr lang="it-IT" dirty="0"/>
              <a:t> difficile. </a:t>
            </a:r>
          </a:p>
          <a:p>
            <a:r>
              <a:rPr lang="it-IT" b="1" dirty="0" err="1"/>
              <a:t>Mme</a:t>
            </a:r>
            <a:r>
              <a:rPr lang="it-IT" b="1" dirty="0"/>
              <a:t> Celotti</a:t>
            </a:r>
            <a:r>
              <a:rPr lang="it-IT" dirty="0"/>
              <a:t>: </a:t>
            </a:r>
            <a:r>
              <a:rPr lang="it-IT" dirty="0" err="1"/>
              <a:t>association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mot</a:t>
            </a:r>
            <a:r>
              <a:rPr lang="it-IT" dirty="0"/>
              <a:t> origine à l’</a:t>
            </a:r>
            <a:r>
              <a:rPr lang="it-IT" dirty="0" err="1"/>
              <a:t>idée</a:t>
            </a:r>
            <a:r>
              <a:rPr lang="it-IT" dirty="0"/>
              <a:t> d’une base; </a:t>
            </a:r>
            <a:r>
              <a:rPr lang="it-IT" dirty="0" err="1"/>
              <a:t>contraire</a:t>
            </a:r>
            <a:r>
              <a:rPr lang="it-IT" dirty="0"/>
              <a:t> = le </a:t>
            </a:r>
            <a:r>
              <a:rPr lang="it-IT" dirty="0" err="1"/>
              <a:t>néant</a:t>
            </a:r>
            <a:r>
              <a:rPr lang="it-IT" dirty="0"/>
              <a:t> (si je n’ai </a:t>
            </a:r>
            <a:r>
              <a:rPr lang="it-IT" dirty="0" err="1"/>
              <a:t>pas</a:t>
            </a:r>
            <a:r>
              <a:rPr lang="it-IT" dirty="0"/>
              <a:t> la base, </a:t>
            </a:r>
            <a:r>
              <a:rPr lang="it-IT" dirty="0" err="1"/>
              <a:t>j’ai</a:t>
            </a:r>
            <a:r>
              <a:rPr lang="it-IT" dirty="0"/>
              <a:t> le </a:t>
            </a:r>
            <a:r>
              <a:rPr lang="it-IT" dirty="0" err="1"/>
              <a:t>néant</a:t>
            </a:r>
            <a:r>
              <a:rPr lang="it-IT" dirty="0"/>
              <a:t>). Est-ce </a:t>
            </a:r>
            <a:r>
              <a:rPr lang="it-IT" dirty="0" err="1"/>
              <a:t>que</a:t>
            </a:r>
            <a:r>
              <a:rPr lang="it-IT" dirty="0"/>
              <a:t> l’origine </a:t>
            </a:r>
            <a:r>
              <a:rPr lang="it-IT" dirty="0" err="1"/>
              <a:t>définit</a:t>
            </a:r>
            <a:r>
              <a:rPr lang="it-IT" dirty="0"/>
              <a:t> l’</a:t>
            </a:r>
            <a:r>
              <a:rPr lang="it-IT" dirty="0" err="1"/>
              <a:t>identité</a:t>
            </a:r>
            <a:r>
              <a:rPr lang="it-IT" dirty="0"/>
              <a:t>? Le </a:t>
            </a:r>
            <a:r>
              <a:rPr lang="it-IT" dirty="0" err="1"/>
              <a:t>déplacement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personnes</a:t>
            </a:r>
            <a:r>
              <a:rPr lang="it-IT" dirty="0"/>
              <a:t> </a:t>
            </a:r>
            <a:r>
              <a:rPr lang="it-IT" dirty="0" err="1"/>
              <a:t>semble</a:t>
            </a:r>
            <a:r>
              <a:rPr lang="it-IT" dirty="0"/>
              <a:t> </a:t>
            </a:r>
            <a:r>
              <a:rPr lang="it-IT" dirty="0" err="1"/>
              <a:t>comporter</a:t>
            </a:r>
            <a:r>
              <a:rPr lang="it-IT" dirty="0"/>
              <a:t> un </a:t>
            </a:r>
            <a:r>
              <a:rPr lang="it-IT" dirty="0" err="1"/>
              <a:t>questionnement</a:t>
            </a:r>
            <a:r>
              <a:rPr lang="it-IT" dirty="0"/>
              <a:t> de </a:t>
            </a:r>
            <a:r>
              <a:rPr lang="it-IT" dirty="0" err="1"/>
              <a:t>leurs</a:t>
            </a:r>
            <a:r>
              <a:rPr lang="it-IT" dirty="0"/>
              <a:t> </a:t>
            </a:r>
            <a:r>
              <a:rPr lang="it-IT" dirty="0" err="1"/>
              <a:t>origines</a:t>
            </a:r>
            <a:r>
              <a:rPr lang="it-IT" dirty="0"/>
              <a:t>: </a:t>
            </a:r>
            <a:r>
              <a:rPr lang="it-IT" dirty="0" err="1"/>
              <a:t>donc</a:t>
            </a:r>
            <a:r>
              <a:rPr lang="it-IT" dirty="0"/>
              <a:t>, un </a:t>
            </a:r>
            <a:r>
              <a:rPr lang="it-IT" dirty="0" err="1"/>
              <a:t>questionnement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origines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moment </a:t>
            </a:r>
            <a:r>
              <a:rPr lang="it-IT" dirty="0" err="1"/>
              <a:t>où</a:t>
            </a:r>
            <a:r>
              <a:rPr lang="it-IT" dirty="0"/>
              <a:t> on se </a:t>
            </a:r>
            <a:r>
              <a:rPr lang="it-IT" dirty="0" err="1"/>
              <a:t>trouve</a:t>
            </a:r>
            <a:r>
              <a:rPr lang="it-IT" dirty="0"/>
              <a:t> à l’</a:t>
            </a:r>
            <a:r>
              <a:rPr lang="it-IT" dirty="0" err="1"/>
              <a:t>étranger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187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dirty="0"/>
              <a:t>Thomas Mann/Renata </a:t>
            </a:r>
            <a:r>
              <a:rPr lang="it-IT" sz="3200" dirty="0" err="1"/>
              <a:t>Colorni</a:t>
            </a:r>
            <a:endParaRPr lang="it-IT" sz="3200" dirty="0"/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it-IT" sz="2400" dirty="0"/>
              <a:t>Thomas Mann </a:t>
            </a:r>
            <a:r>
              <a:rPr lang="it-IT" sz="2400" i="1" dirty="0" err="1"/>
              <a:t>Der</a:t>
            </a:r>
            <a:r>
              <a:rPr lang="it-IT" sz="2400" i="1" dirty="0"/>
              <a:t> </a:t>
            </a:r>
            <a:r>
              <a:rPr lang="it-IT" sz="2400" i="1" dirty="0" err="1"/>
              <a:t>Zauberberg</a:t>
            </a:r>
            <a:r>
              <a:rPr lang="it-IT" sz="2400" i="1" dirty="0"/>
              <a:t> </a:t>
            </a:r>
            <a:r>
              <a:rPr lang="it-IT" sz="2400" dirty="0"/>
              <a:t>1924 </a:t>
            </a:r>
            <a:r>
              <a:rPr lang="it-IT" sz="2400" dirty="0" err="1"/>
              <a:t>traduit</a:t>
            </a:r>
            <a:r>
              <a:rPr lang="it-IT" sz="2400" dirty="0"/>
              <a:t> par Renata </a:t>
            </a:r>
            <a:r>
              <a:rPr lang="it-IT" sz="2400" dirty="0" err="1"/>
              <a:t>Colorni</a:t>
            </a:r>
            <a:r>
              <a:rPr lang="it-IT" sz="2400" dirty="0"/>
              <a:t> 2010 Meridiani. </a:t>
            </a:r>
          </a:p>
          <a:p>
            <a:pPr algn="just" eaLnBrk="1" hangingPunct="1"/>
            <a:r>
              <a:rPr lang="it-IT" sz="2400" b="1" dirty="0"/>
              <a:t>Nota alla traduzione </a:t>
            </a:r>
            <a:r>
              <a:rPr lang="it-IT" sz="2400" dirty="0"/>
              <a:t>de </a:t>
            </a:r>
            <a:r>
              <a:rPr lang="it-IT" sz="2400" dirty="0" err="1"/>
              <a:t>R</a:t>
            </a:r>
            <a:r>
              <a:rPr lang="it-IT" sz="2400" dirty="0"/>
              <a:t>. </a:t>
            </a:r>
            <a:r>
              <a:rPr lang="it-IT" sz="2400" dirty="0" err="1"/>
              <a:t>Colorni</a:t>
            </a:r>
            <a:r>
              <a:rPr lang="it-IT" sz="2400" dirty="0"/>
              <a:t> (12 </a:t>
            </a:r>
            <a:r>
              <a:rPr lang="it-IT" sz="2400" dirty="0" err="1"/>
              <a:t>pages</a:t>
            </a:r>
            <a:r>
              <a:rPr lang="it-IT" sz="2400" dirty="0"/>
              <a:t> </a:t>
            </a:r>
            <a:r>
              <a:rPr lang="it-IT" sz="2400" dirty="0" err="1"/>
              <a:t>avant</a:t>
            </a:r>
            <a:r>
              <a:rPr lang="it-IT" sz="2400" dirty="0"/>
              <a:t> le texte) pour </a:t>
            </a:r>
            <a:r>
              <a:rPr lang="it-IT" sz="2400" dirty="0" err="1"/>
              <a:t>expliquer</a:t>
            </a:r>
            <a:r>
              <a:rPr lang="it-IT" sz="2400" dirty="0"/>
              <a:t> le </a:t>
            </a:r>
            <a:r>
              <a:rPr lang="it-IT" sz="2400" dirty="0" err="1"/>
              <a:t>changement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titre</a:t>
            </a:r>
            <a:r>
              <a:rPr lang="it-IT" sz="2400" dirty="0"/>
              <a:t> “</a:t>
            </a:r>
            <a:r>
              <a:rPr lang="it-IT" sz="2400" i="1" dirty="0"/>
              <a:t>La montagna incantata</a:t>
            </a:r>
            <a:r>
              <a:rPr lang="it-IT" sz="2400" dirty="0"/>
              <a:t>” à “</a:t>
            </a:r>
            <a:r>
              <a:rPr lang="it-IT" sz="2400" i="1" dirty="0"/>
              <a:t>La montagna magica</a:t>
            </a:r>
            <a:r>
              <a:rPr lang="it-IT" sz="2400" dirty="0"/>
              <a:t>” (</a:t>
            </a:r>
            <a:r>
              <a:rPr lang="it-IT" sz="2400" dirty="0" err="1"/>
              <a:t>recherche</a:t>
            </a:r>
            <a:r>
              <a:rPr lang="it-IT" sz="2400" dirty="0"/>
              <a:t> </a:t>
            </a:r>
            <a:r>
              <a:rPr lang="it-IT" sz="2400" dirty="0" err="1"/>
              <a:t>d’archives</a:t>
            </a:r>
            <a:r>
              <a:rPr lang="it-IT" sz="2400" dirty="0"/>
              <a:t>) et de </a:t>
            </a:r>
            <a:r>
              <a:rPr lang="it-IT" sz="2400" dirty="0" err="1"/>
              <a:t>certains</a:t>
            </a:r>
            <a:r>
              <a:rPr lang="it-IT" sz="2400" dirty="0"/>
              <a:t> </a:t>
            </a:r>
            <a:r>
              <a:rPr lang="it-IT" sz="2400" dirty="0" err="1"/>
              <a:t>choix</a:t>
            </a:r>
            <a:r>
              <a:rPr lang="it-IT" sz="2400" dirty="0"/>
              <a:t> </a:t>
            </a:r>
            <a:r>
              <a:rPr lang="it-IT" sz="2400" dirty="0" err="1"/>
              <a:t>traductifs</a:t>
            </a:r>
            <a:r>
              <a:rPr lang="it-IT" sz="2400" dirty="0"/>
              <a:t>.</a:t>
            </a:r>
          </a:p>
          <a:p>
            <a:pPr eaLnBrk="1" hangingPunct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44910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dirty="0"/>
              <a:t>Camilleri/</a:t>
            </a:r>
            <a:r>
              <a:rPr lang="it-IT" sz="3200" dirty="0" err="1"/>
              <a:t>Quadruppani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>
              <a:defRPr/>
            </a:pPr>
            <a:r>
              <a:rPr lang="it-IT" sz="2400" i="1" dirty="0"/>
              <a:t>La forma dell’acqua/La forme de l’eau </a:t>
            </a:r>
            <a:r>
              <a:rPr lang="it-IT" sz="2400" dirty="0"/>
              <a:t>1998</a:t>
            </a:r>
          </a:p>
          <a:p>
            <a:pPr>
              <a:defRPr/>
            </a:pPr>
            <a:r>
              <a:rPr lang="it-IT" sz="2400" dirty="0" err="1"/>
              <a:t>Traduit</a:t>
            </a:r>
            <a:r>
              <a:rPr lang="it-IT" sz="2400" dirty="0"/>
              <a:t> de l’</a:t>
            </a:r>
            <a:r>
              <a:rPr lang="it-IT" sz="2400" dirty="0" err="1"/>
              <a:t>italien</a:t>
            </a:r>
            <a:r>
              <a:rPr lang="it-IT" sz="2400" dirty="0"/>
              <a:t> par </a:t>
            </a:r>
            <a:r>
              <a:rPr lang="it-IT" sz="2400" dirty="0" err="1"/>
              <a:t>Serge</a:t>
            </a:r>
            <a:r>
              <a:rPr lang="it-IT" sz="2400" dirty="0"/>
              <a:t> </a:t>
            </a:r>
            <a:r>
              <a:rPr lang="it-IT" sz="2400" dirty="0" err="1"/>
              <a:t>Quadruppani</a:t>
            </a:r>
            <a:r>
              <a:rPr lang="it-IT" sz="2400" dirty="0"/>
              <a:t> </a:t>
            </a:r>
            <a:r>
              <a:rPr lang="it-IT" sz="2400" dirty="0" err="1"/>
              <a:t>avec</a:t>
            </a:r>
            <a:r>
              <a:rPr lang="it-IT" sz="2400" dirty="0"/>
              <a:t> l’</a:t>
            </a:r>
            <a:r>
              <a:rPr lang="it-IT" sz="2400" dirty="0" err="1"/>
              <a:t>aide</a:t>
            </a:r>
            <a:r>
              <a:rPr lang="it-IT" sz="2400" dirty="0"/>
              <a:t> de </a:t>
            </a:r>
            <a:r>
              <a:rPr lang="it-IT" sz="2400" dirty="0" err="1"/>
              <a:t>Maruzza</a:t>
            </a:r>
            <a:r>
              <a:rPr lang="it-IT" sz="2400" dirty="0"/>
              <a:t> </a:t>
            </a:r>
            <a:r>
              <a:rPr lang="it-IT" sz="2400" dirty="0" err="1"/>
              <a:t>Loria</a:t>
            </a:r>
            <a:endParaRPr lang="it-IT" sz="2400" dirty="0"/>
          </a:p>
          <a:p>
            <a:pPr>
              <a:defRPr/>
            </a:pPr>
            <a:r>
              <a:rPr lang="it-IT" sz="2400" b="1" dirty="0" err="1"/>
              <a:t>Préface</a:t>
            </a:r>
            <a:r>
              <a:rPr lang="it-IT" sz="2400" b="1" dirty="0"/>
              <a:t> de </a:t>
            </a:r>
            <a:r>
              <a:rPr lang="it-IT" sz="2400" b="1" dirty="0" err="1"/>
              <a:t>Serge</a:t>
            </a:r>
            <a:r>
              <a:rPr lang="it-IT" sz="2400" b="1" dirty="0"/>
              <a:t> </a:t>
            </a:r>
            <a:r>
              <a:rPr lang="it-IT" sz="2400" b="1" dirty="0" err="1"/>
              <a:t>Quadruppani</a:t>
            </a:r>
            <a:r>
              <a:rPr lang="it-IT" sz="2400" b="1" dirty="0"/>
              <a:t> </a:t>
            </a:r>
            <a:r>
              <a:rPr lang="it-IT" sz="2400" dirty="0"/>
              <a:t>(12 </a:t>
            </a:r>
            <a:r>
              <a:rPr lang="it-IT" sz="2400" dirty="0" err="1"/>
              <a:t>pages</a:t>
            </a:r>
            <a:r>
              <a:rPr lang="it-IT" sz="2400" dirty="0"/>
              <a:t>)</a:t>
            </a:r>
            <a:r>
              <a:rPr lang="it-IT" sz="2400" b="1" dirty="0"/>
              <a:t> </a:t>
            </a:r>
            <a:r>
              <a:rPr lang="it-IT" sz="2400" dirty="0"/>
              <a:t>: </a:t>
            </a:r>
            <a:r>
              <a:rPr lang="it-IT" sz="2400" dirty="0" err="1"/>
              <a:t>présentation</a:t>
            </a:r>
            <a:r>
              <a:rPr lang="it-IT" sz="2400" dirty="0"/>
              <a:t> de Camilleri </a:t>
            </a:r>
            <a:r>
              <a:rPr lang="it-IT" sz="2400" dirty="0" err="1"/>
              <a:t>et</a:t>
            </a:r>
            <a:r>
              <a:rPr lang="it-IT" sz="2400" dirty="0"/>
              <a:t> de sa langue. </a:t>
            </a:r>
            <a:r>
              <a:rPr lang="it-IT" sz="2400" dirty="0" err="1"/>
              <a:t>Et</a:t>
            </a:r>
            <a:r>
              <a:rPr lang="it-IT" sz="2400" dirty="0"/>
              <a:t> “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principes</a:t>
            </a:r>
            <a:r>
              <a:rPr lang="it-IT" sz="2400" dirty="0"/>
              <a:t> qui </a:t>
            </a:r>
            <a:r>
              <a:rPr lang="it-IT" sz="2400" dirty="0" err="1"/>
              <a:t>ont</a:t>
            </a:r>
            <a:r>
              <a:rPr lang="it-IT" sz="2400" dirty="0"/>
              <a:t> </a:t>
            </a:r>
            <a:r>
              <a:rPr lang="it-IT" sz="2400" dirty="0" err="1"/>
              <a:t>guidé</a:t>
            </a:r>
            <a:r>
              <a:rPr lang="it-IT" sz="2400" dirty="0"/>
              <a:t> la </a:t>
            </a:r>
            <a:r>
              <a:rPr lang="it-IT" sz="2400" dirty="0" err="1"/>
              <a:t>traduction</a:t>
            </a:r>
            <a:r>
              <a:rPr lang="it-IT" sz="2400" dirty="0"/>
              <a:t>” lire p.16</a:t>
            </a:r>
          </a:p>
          <a:p>
            <a:pPr>
              <a:defRPr/>
            </a:pPr>
            <a:endParaRPr lang="it-IT" sz="2400" dirty="0"/>
          </a:p>
          <a:p>
            <a:pPr>
              <a:defRPr/>
            </a:pPr>
            <a:r>
              <a:rPr lang="it-IT" sz="2400" i="1" dirty="0"/>
              <a:t>Il ladro di merendine/Le </a:t>
            </a:r>
            <a:r>
              <a:rPr lang="it-IT" sz="2400" i="1" dirty="0" err="1"/>
              <a:t>voleur</a:t>
            </a:r>
            <a:r>
              <a:rPr lang="it-IT" sz="2400" i="1" dirty="0"/>
              <a:t> de </a:t>
            </a:r>
            <a:r>
              <a:rPr lang="it-IT" sz="2400" i="1" dirty="0" err="1"/>
              <a:t>gouter</a:t>
            </a:r>
            <a:r>
              <a:rPr lang="it-IT" sz="2400" dirty="0"/>
              <a:t> 2000</a:t>
            </a:r>
          </a:p>
          <a:p>
            <a:pPr>
              <a:defRPr/>
            </a:pPr>
            <a:r>
              <a:rPr lang="it-IT" sz="2400" dirty="0" err="1"/>
              <a:t>Traduit</a:t>
            </a:r>
            <a:r>
              <a:rPr lang="it-IT" sz="2400" dirty="0"/>
              <a:t> de l’</a:t>
            </a:r>
            <a:r>
              <a:rPr lang="it-IT" sz="2400" dirty="0" err="1"/>
              <a:t>italien</a:t>
            </a:r>
            <a:r>
              <a:rPr lang="it-IT" sz="2400" dirty="0"/>
              <a:t> par </a:t>
            </a:r>
            <a:r>
              <a:rPr lang="it-IT" sz="2400" dirty="0" err="1"/>
              <a:t>Serge</a:t>
            </a:r>
            <a:r>
              <a:rPr lang="it-IT" sz="2400" dirty="0"/>
              <a:t> </a:t>
            </a:r>
            <a:r>
              <a:rPr lang="it-IT" sz="2400" dirty="0" err="1"/>
              <a:t>Quadruppani</a:t>
            </a:r>
            <a:r>
              <a:rPr lang="it-IT" sz="2400" dirty="0"/>
              <a:t> </a:t>
            </a:r>
            <a:r>
              <a:rPr lang="it-IT" sz="2400" dirty="0" err="1"/>
              <a:t>avec</a:t>
            </a:r>
            <a:r>
              <a:rPr lang="it-IT" sz="2400" dirty="0"/>
              <a:t> l’</a:t>
            </a:r>
            <a:r>
              <a:rPr lang="it-IT" sz="2400" dirty="0" err="1"/>
              <a:t>aide</a:t>
            </a:r>
            <a:r>
              <a:rPr lang="it-IT" sz="2400" dirty="0"/>
              <a:t> de </a:t>
            </a:r>
            <a:r>
              <a:rPr lang="it-IT" sz="2400" dirty="0" err="1"/>
              <a:t>Maruzza</a:t>
            </a:r>
            <a:r>
              <a:rPr lang="it-IT" sz="2400" dirty="0"/>
              <a:t> </a:t>
            </a:r>
            <a:r>
              <a:rPr lang="it-IT" sz="2400" dirty="0" err="1"/>
              <a:t>Loria</a:t>
            </a:r>
            <a:endParaRPr lang="it-IT" sz="2400" dirty="0"/>
          </a:p>
          <a:p>
            <a:pPr>
              <a:defRPr/>
            </a:pPr>
            <a:r>
              <a:rPr lang="it-IT" sz="2400" b="1" dirty="0"/>
              <a:t>Note </a:t>
            </a:r>
            <a:r>
              <a:rPr lang="it-IT" sz="2400" b="1" dirty="0" err="1"/>
              <a:t>du</a:t>
            </a:r>
            <a:r>
              <a:rPr lang="it-IT" sz="2400" b="1" dirty="0"/>
              <a:t> </a:t>
            </a:r>
            <a:r>
              <a:rPr lang="it-IT" sz="2400" b="1" dirty="0" err="1"/>
              <a:t>traducteur</a:t>
            </a:r>
            <a:r>
              <a:rPr lang="it-IT" sz="2400" dirty="0"/>
              <a:t> ( 2 </a:t>
            </a:r>
            <a:r>
              <a:rPr lang="it-IT" sz="2400" dirty="0" err="1"/>
              <a:t>pages</a:t>
            </a:r>
            <a:r>
              <a:rPr lang="it-IT" sz="2400" dirty="0"/>
              <a:t>)</a:t>
            </a:r>
          </a:p>
          <a:p>
            <a:pPr>
              <a:buNone/>
              <a:defRPr/>
            </a:pPr>
            <a:endParaRPr lang="it-IT" sz="2400" i="1" dirty="0"/>
          </a:p>
          <a:p>
            <a:pPr>
              <a:defRPr/>
            </a:pPr>
            <a:r>
              <a:rPr lang="it-IT" sz="2400" i="1" dirty="0"/>
              <a:t>L’intermittenza</a:t>
            </a:r>
            <a:r>
              <a:rPr lang="it-IT" sz="2400" dirty="0"/>
              <a:t> (2010)/</a:t>
            </a:r>
            <a:r>
              <a:rPr lang="it-IT" sz="2400" i="1" dirty="0" err="1"/>
              <a:t>Intermittence</a:t>
            </a:r>
            <a:r>
              <a:rPr lang="it-IT" sz="2400" dirty="0"/>
              <a:t> 2011</a:t>
            </a:r>
          </a:p>
          <a:p>
            <a:pPr>
              <a:defRPr/>
            </a:pPr>
            <a:r>
              <a:rPr lang="it-IT" sz="2400" dirty="0" err="1"/>
              <a:t>Traduit</a:t>
            </a:r>
            <a:r>
              <a:rPr lang="it-IT" sz="2400" dirty="0"/>
              <a:t> de l’</a:t>
            </a:r>
            <a:r>
              <a:rPr lang="it-IT" sz="2400" dirty="0" err="1"/>
              <a:t>italien</a:t>
            </a:r>
            <a:r>
              <a:rPr lang="it-IT" sz="2400" dirty="0"/>
              <a:t> (</a:t>
            </a:r>
            <a:r>
              <a:rPr lang="it-IT" sz="2400" dirty="0" err="1"/>
              <a:t>Sicile</a:t>
            </a:r>
            <a:r>
              <a:rPr lang="it-IT" sz="2400" dirty="0"/>
              <a:t>) par </a:t>
            </a:r>
            <a:r>
              <a:rPr lang="it-IT" sz="2400" dirty="0" err="1"/>
              <a:t>Serge</a:t>
            </a:r>
            <a:r>
              <a:rPr lang="it-IT" sz="2400" dirty="0"/>
              <a:t> </a:t>
            </a:r>
            <a:r>
              <a:rPr lang="it-IT" sz="2400" dirty="0" err="1"/>
              <a:t>Quadruppani</a:t>
            </a:r>
            <a:r>
              <a:rPr lang="it-IT" sz="2400" dirty="0"/>
              <a:t> </a:t>
            </a:r>
          </a:p>
          <a:p>
            <a:pPr>
              <a:defRPr/>
            </a:pPr>
            <a:r>
              <a:rPr lang="it-IT" sz="2400" dirty="0" err="1"/>
              <a:t>Nom</a:t>
            </a:r>
            <a:r>
              <a:rPr lang="it-IT" sz="2400" dirty="0"/>
              <a:t> </a:t>
            </a:r>
            <a:r>
              <a:rPr lang="it-IT" sz="2400" dirty="0" err="1"/>
              <a:t>indiqué</a:t>
            </a:r>
            <a:r>
              <a:rPr lang="it-IT" sz="2400" dirty="0"/>
              <a:t> en 4° de </a:t>
            </a:r>
            <a:r>
              <a:rPr lang="it-IT" sz="2400" dirty="0" err="1"/>
              <a:t>couverture</a:t>
            </a:r>
            <a:endParaRPr lang="it-IT" sz="2400" dirty="0"/>
          </a:p>
          <a:p>
            <a:pPr>
              <a:defRPr/>
            </a:pPr>
            <a:r>
              <a:rPr lang="it-IT" sz="2400" dirty="0" err="1"/>
              <a:t>Sans</a:t>
            </a:r>
            <a:r>
              <a:rPr lang="it-IT" sz="2400" dirty="0"/>
              <a:t> </a:t>
            </a:r>
            <a:r>
              <a:rPr lang="it-IT" sz="2400" dirty="0" err="1"/>
              <a:t>aucun</a:t>
            </a:r>
            <a:r>
              <a:rPr lang="it-IT" sz="2400" dirty="0"/>
              <a:t> </a:t>
            </a:r>
            <a:r>
              <a:rPr lang="it-IT" sz="2400" dirty="0" err="1"/>
              <a:t>texte</a:t>
            </a:r>
            <a:r>
              <a:rPr lang="it-IT" sz="2400" dirty="0"/>
              <a:t> </a:t>
            </a:r>
            <a:r>
              <a:rPr lang="it-IT" sz="2400" dirty="0" err="1"/>
              <a:t>péritextuel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73928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i="1" dirty="0"/>
              <a:t>La forma dell’acqua/La forme de l’eau </a:t>
            </a:r>
            <a:r>
              <a:rPr lang="it-IT" sz="2800" dirty="0"/>
              <a:t>1998</a:t>
            </a:r>
            <a:br>
              <a:rPr lang="it-IT" sz="2800" dirty="0"/>
            </a:b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 smtClean="0"/>
              <a:t>… </a:t>
            </a:r>
            <a:r>
              <a:rPr lang="it-IT" sz="2400" dirty="0" err="1" smtClean="0"/>
              <a:t>trois</a:t>
            </a:r>
            <a:r>
              <a:rPr lang="it-IT" sz="2400" dirty="0" smtClean="0"/>
              <a:t> </a:t>
            </a:r>
            <a:r>
              <a:rPr lang="it-IT" sz="2400" dirty="0" err="1" smtClean="0"/>
              <a:t>niveaux</a:t>
            </a:r>
            <a:r>
              <a:rPr lang="it-IT" sz="2400" dirty="0" smtClean="0"/>
              <a:t> de langue </a:t>
            </a:r>
            <a:r>
              <a:rPr lang="it-IT" sz="2400" dirty="0" err="1" smtClean="0"/>
              <a:t>utilisés</a:t>
            </a:r>
            <a:r>
              <a:rPr lang="it-IT" sz="2400" dirty="0" smtClean="0"/>
              <a:t> </a:t>
            </a:r>
            <a:r>
              <a:rPr lang="it-IT" sz="2400" dirty="0" err="1" smtClean="0"/>
              <a:t>dans</a:t>
            </a:r>
            <a:r>
              <a:rPr lang="it-IT" sz="2400" dirty="0" smtClean="0"/>
              <a:t> </a:t>
            </a:r>
            <a:r>
              <a:rPr lang="it-IT" sz="2400" dirty="0" err="1" smtClean="0"/>
              <a:t>les</a:t>
            </a:r>
            <a:r>
              <a:rPr lang="it-IT" sz="2400" dirty="0" smtClean="0"/>
              <a:t> </a:t>
            </a:r>
            <a:r>
              <a:rPr lang="it-IT" sz="2400" dirty="0" err="1" smtClean="0"/>
              <a:t>textes</a:t>
            </a:r>
            <a:r>
              <a:rPr lang="it-IT" sz="2400" dirty="0" smtClean="0"/>
              <a:t> de Camilleri. </a:t>
            </a:r>
            <a:r>
              <a:rPr lang="it-IT" sz="2400" dirty="0" err="1" smtClean="0"/>
              <a:t>Chacun</a:t>
            </a:r>
            <a:r>
              <a:rPr lang="it-IT" sz="2400" dirty="0" smtClean="0"/>
              <a:t> d’</a:t>
            </a:r>
            <a:r>
              <a:rPr lang="it-IT" sz="2400" dirty="0" err="1" smtClean="0"/>
              <a:t>eux</a:t>
            </a:r>
            <a:r>
              <a:rPr lang="it-IT" sz="2400" dirty="0" smtClean="0"/>
              <a:t> pose </a:t>
            </a:r>
            <a:r>
              <a:rPr lang="it-IT" sz="2400" dirty="0" err="1" smtClean="0"/>
              <a:t>des</a:t>
            </a:r>
            <a:r>
              <a:rPr lang="it-IT" sz="2400" dirty="0" smtClean="0"/>
              <a:t> </a:t>
            </a:r>
            <a:r>
              <a:rPr lang="it-IT" sz="2400" dirty="0" err="1" smtClean="0"/>
              <a:t>problèmes</a:t>
            </a:r>
            <a:r>
              <a:rPr lang="it-IT" sz="2400" dirty="0" smtClean="0"/>
              <a:t> </a:t>
            </a:r>
            <a:r>
              <a:rPr lang="it-IT" sz="2400" dirty="0" err="1" smtClean="0"/>
              <a:t>différents</a:t>
            </a:r>
            <a:r>
              <a:rPr lang="it-IT" sz="2400" dirty="0" smtClean="0"/>
              <a:t> </a:t>
            </a:r>
            <a:r>
              <a:rPr lang="it-IT" sz="2400" dirty="0" err="1" smtClean="0"/>
              <a:t>aux</a:t>
            </a:r>
            <a:r>
              <a:rPr lang="it-IT" sz="2400" dirty="0" smtClean="0"/>
              <a:t> </a:t>
            </a:r>
            <a:r>
              <a:rPr lang="it-IT" sz="2400" dirty="0" err="1" smtClean="0"/>
              <a:t>traducteurs</a:t>
            </a:r>
            <a:r>
              <a:rPr lang="it-IT" sz="2400" dirty="0" smtClean="0"/>
              <a:t>. Le premier est </a:t>
            </a:r>
            <a:r>
              <a:rPr lang="it-IT" sz="2400" dirty="0" err="1" smtClean="0"/>
              <a:t>celui</a:t>
            </a:r>
            <a:r>
              <a:rPr lang="it-IT" sz="2400" dirty="0" smtClean="0"/>
              <a:t> de l’</a:t>
            </a:r>
            <a:r>
              <a:rPr lang="it-IT" sz="2400" dirty="0" err="1" smtClean="0"/>
              <a:t>italien</a:t>
            </a:r>
            <a:r>
              <a:rPr lang="it-IT" sz="2400" dirty="0" smtClean="0"/>
              <a:t> </a:t>
            </a:r>
            <a:r>
              <a:rPr lang="it-IT" sz="2400" dirty="0" err="1" smtClean="0"/>
              <a:t>des</a:t>
            </a:r>
            <a:r>
              <a:rPr lang="it-IT" sz="2400" dirty="0" smtClean="0"/>
              <a:t> </a:t>
            </a:r>
            <a:r>
              <a:rPr lang="it-IT" sz="2400" dirty="0" err="1" smtClean="0"/>
              <a:t>Italiens</a:t>
            </a:r>
            <a:r>
              <a:rPr lang="it-IT" sz="2400" dirty="0" smtClean="0"/>
              <a:t>, qui ne </a:t>
            </a:r>
            <a:r>
              <a:rPr lang="it-IT" sz="2400" dirty="0" err="1" smtClean="0"/>
              <a:t>présente</a:t>
            </a:r>
            <a:r>
              <a:rPr lang="it-IT" sz="2400" dirty="0" smtClean="0"/>
              <a:t> </a:t>
            </a:r>
            <a:r>
              <a:rPr lang="it-IT" sz="2400" dirty="0" err="1" smtClean="0"/>
              <a:t>pas</a:t>
            </a:r>
            <a:r>
              <a:rPr lang="it-IT" sz="2400" dirty="0" smtClean="0"/>
              <a:t> de </a:t>
            </a:r>
            <a:r>
              <a:rPr lang="it-IT" sz="2400" dirty="0" err="1" smtClean="0"/>
              <a:t>difficulté</a:t>
            </a:r>
            <a:r>
              <a:rPr lang="it-IT" sz="2400" dirty="0" smtClean="0"/>
              <a:t> </a:t>
            </a:r>
            <a:r>
              <a:rPr lang="it-IT" sz="2400" dirty="0" err="1" smtClean="0"/>
              <a:t>particulière</a:t>
            </a:r>
            <a:r>
              <a:rPr lang="it-IT" sz="2400" dirty="0" smtClean="0"/>
              <a:t>, </a:t>
            </a:r>
            <a:r>
              <a:rPr lang="it-IT" sz="2400" dirty="0" err="1" smtClean="0"/>
              <a:t>surtout</a:t>
            </a:r>
            <a:r>
              <a:rPr lang="it-IT" sz="2400" dirty="0" smtClean="0"/>
              <a:t> </a:t>
            </a:r>
            <a:r>
              <a:rPr lang="it-IT" sz="2400" dirty="0" err="1" smtClean="0"/>
              <a:t>présent</a:t>
            </a:r>
            <a:r>
              <a:rPr lang="it-IT" sz="2400" dirty="0" smtClean="0"/>
              <a:t> </a:t>
            </a:r>
            <a:r>
              <a:rPr lang="it-IT" sz="2400" dirty="0" err="1" smtClean="0"/>
              <a:t>vers</a:t>
            </a:r>
            <a:r>
              <a:rPr lang="it-IT" sz="2400" dirty="0" smtClean="0"/>
              <a:t> la fin </a:t>
            </a:r>
            <a:r>
              <a:rPr lang="it-IT" sz="2400" dirty="0" err="1" smtClean="0"/>
              <a:t>du</a:t>
            </a:r>
            <a:r>
              <a:rPr lang="it-IT" sz="2400" dirty="0" smtClean="0"/>
              <a:t> </a:t>
            </a:r>
            <a:r>
              <a:rPr lang="it-IT" sz="2400" dirty="0" err="1" smtClean="0"/>
              <a:t>livre</a:t>
            </a:r>
            <a:r>
              <a:rPr lang="it-IT" sz="2400" dirty="0" smtClean="0"/>
              <a:t>, </a:t>
            </a:r>
            <a:r>
              <a:rPr lang="it-IT" sz="2400" dirty="0" err="1" smtClean="0"/>
              <a:t>quand</a:t>
            </a:r>
            <a:r>
              <a:rPr lang="it-IT" sz="2400" dirty="0" smtClean="0"/>
              <a:t> </a:t>
            </a:r>
            <a:r>
              <a:rPr lang="it-IT" sz="2400" dirty="0" err="1" smtClean="0"/>
              <a:t>l’action</a:t>
            </a:r>
            <a:r>
              <a:rPr lang="it-IT" sz="2400" dirty="0" smtClean="0"/>
              <a:t> </a:t>
            </a:r>
            <a:r>
              <a:rPr lang="it-IT" sz="2400" dirty="0" err="1" smtClean="0"/>
              <a:t>doit</a:t>
            </a:r>
            <a:r>
              <a:rPr lang="it-IT" sz="2400" dirty="0" smtClean="0"/>
              <a:t> </a:t>
            </a:r>
            <a:r>
              <a:rPr lang="it-IT" sz="2400" dirty="0" err="1" smtClean="0"/>
              <a:t>avancer</a:t>
            </a:r>
            <a:r>
              <a:rPr lang="it-IT" sz="2400" dirty="0" smtClean="0"/>
              <a:t>. Le </a:t>
            </a:r>
            <a:r>
              <a:rPr lang="it-IT" sz="2400" dirty="0" err="1" smtClean="0"/>
              <a:t>troisième</a:t>
            </a:r>
            <a:r>
              <a:rPr lang="it-IT" sz="2400" dirty="0" smtClean="0"/>
              <a:t> est </a:t>
            </a:r>
            <a:r>
              <a:rPr lang="it-IT" sz="2400" dirty="0" err="1" smtClean="0"/>
              <a:t>celui</a:t>
            </a:r>
            <a:r>
              <a:rPr lang="it-IT" sz="2400" dirty="0" smtClean="0"/>
              <a:t> </a:t>
            </a:r>
            <a:r>
              <a:rPr lang="it-IT" sz="2400" dirty="0" err="1" smtClean="0"/>
              <a:t>du</a:t>
            </a:r>
            <a:r>
              <a:rPr lang="it-IT" sz="2400" dirty="0" smtClean="0"/>
              <a:t> </a:t>
            </a:r>
            <a:r>
              <a:rPr lang="it-IT" sz="2400" dirty="0" err="1" smtClean="0"/>
              <a:t>dialecte</a:t>
            </a:r>
            <a:r>
              <a:rPr lang="it-IT" sz="2400" dirty="0" smtClean="0"/>
              <a:t> pur, </a:t>
            </a:r>
            <a:r>
              <a:rPr lang="it-IT" sz="2400" dirty="0" err="1" smtClean="0"/>
              <a:t>qu’emploient</a:t>
            </a:r>
            <a:r>
              <a:rPr lang="it-IT" sz="2400" dirty="0" smtClean="0"/>
              <a:t> </a:t>
            </a:r>
            <a:r>
              <a:rPr lang="it-IT" sz="2400" dirty="0" err="1" smtClean="0"/>
              <a:t>les</a:t>
            </a:r>
            <a:r>
              <a:rPr lang="it-IT" sz="2400" dirty="0" smtClean="0"/>
              <a:t> gens </a:t>
            </a:r>
            <a:r>
              <a:rPr lang="it-IT" sz="2400" dirty="0" err="1" smtClean="0"/>
              <a:t>du</a:t>
            </a:r>
            <a:r>
              <a:rPr lang="it-IT" sz="2400" dirty="0" smtClean="0"/>
              <a:t> </a:t>
            </a:r>
            <a:r>
              <a:rPr lang="it-IT" sz="2400" dirty="0" err="1" smtClean="0"/>
              <a:t>peuple</a:t>
            </a:r>
            <a:r>
              <a:rPr lang="it-IT" sz="2400" dirty="0" smtClean="0"/>
              <a:t>, </a:t>
            </a:r>
            <a:r>
              <a:rPr lang="it-IT" sz="2400" dirty="0" err="1" smtClean="0"/>
              <a:t>ou</a:t>
            </a:r>
            <a:r>
              <a:rPr lang="it-IT" sz="2400" dirty="0" smtClean="0"/>
              <a:t> Montalbano </a:t>
            </a:r>
            <a:r>
              <a:rPr lang="it-IT" sz="2400" dirty="0" err="1" smtClean="0"/>
              <a:t>quand</a:t>
            </a:r>
            <a:r>
              <a:rPr lang="it-IT" sz="2400" dirty="0" smtClean="0"/>
              <a:t> il </a:t>
            </a:r>
            <a:r>
              <a:rPr lang="it-IT" sz="2400" dirty="0" err="1" smtClean="0"/>
              <a:t>retourne</a:t>
            </a:r>
            <a:r>
              <a:rPr lang="it-IT" sz="2400" dirty="0" smtClean="0"/>
              <a:t> </a:t>
            </a:r>
            <a:r>
              <a:rPr lang="it-IT" sz="2400" dirty="0" err="1" smtClean="0"/>
              <a:t>au</a:t>
            </a:r>
            <a:r>
              <a:rPr lang="it-IT" sz="2400" dirty="0" smtClean="0"/>
              <a:t> plus </a:t>
            </a:r>
            <a:r>
              <a:rPr lang="it-IT" sz="2400" dirty="0" err="1" smtClean="0"/>
              <a:t>près</a:t>
            </a:r>
            <a:r>
              <a:rPr lang="it-IT" sz="2400" dirty="0" smtClean="0"/>
              <a:t> de </a:t>
            </a:r>
            <a:r>
              <a:rPr lang="it-IT" sz="2400" dirty="0" err="1" smtClean="0"/>
              <a:t>ses</a:t>
            </a:r>
            <a:r>
              <a:rPr lang="it-IT" sz="2400" dirty="0" smtClean="0"/>
              <a:t> </a:t>
            </a:r>
            <a:r>
              <a:rPr lang="it-IT" sz="2400" dirty="0" err="1" smtClean="0"/>
              <a:t>racines</a:t>
            </a:r>
            <a:r>
              <a:rPr lang="it-IT" sz="2400" dirty="0" smtClean="0"/>
              <a:t>, en </a:t>
            </a:r>
            <a:r>
              <a:rPr lang="it-IT" sz="2400" dirty="0" err="1" smtClean="0"/>
              <a:t>parlant</a:t>
            </a:r>
            <a:r>
              <a:rPr lang="it-IT" sz="2400" dirty="0" smtClean="0"/>
              <a:t> </a:t>
            </a:r>
            <a:r>
              <a:rPr lang="it-IT" sz="2400" dirty="0" err="1" smtClean="0"/>
              <a:t>avec</a:t>
            </a:r>
            <a:r>
              <a:rPr lang="it-IT" sz="2400" dirty="0" smtClean="0"/>
              <a:t> un ami d’</a:t>
            </a:r>
            <a:r>
              <a:rPr lang="it-IT" sz="2400" dirty="0" err="1" smtClean="0"/>
              <a:t>enfance</a:t>
            </a:r>
            <a:r>
              <a:rPr lang="it-IT" sz="2400" dirty="0" smtClean="0"/>
              <a:t> : </a:t>
            </a:r>
            <a:r>
              <a:rPr lang="it-IT" sz="2400" dirty="0" err="1" smtClean="0"/>
              <a:t>dans</a:t>
            </a:r>
            <a:r>
              <a:rPr lang="it-IT" sz="2400" dirty="0" smtClean="0"/>
              <a:t> </a:t>
            </a:r>
            <a:r>
              <a:rPr lang="it-IT" sz="2400" dirty="0" err="1" smtClean="0"/>
              <a:t>ces</a:t>
            </a:r>
            <a:r>
              <a:rPr lang="it-IT" sz="2400" dirty="0" smtClean="0"/>
              <a:t> </a:t>
            </a:r>
            <a:r>
              <a:rPr lang="it-IT" sz="2400" dirty="0" err="1" smtClean="0"/>
              <a:t>passages</a:t>
            </a:r>
            <a:r>
              <a:rPr lang="it-IT" sz="2400" dirty="0" smtClean="0"/>
              <a:t>, </a:t>
            </a:r>
            <a:r>
              <a:rPr lang="it-IT" sz="2400" dirty="0" err="1" smtClean="0"/>
              <a:t>toujours</a:t>
            </a:r>
            <a:r>
              <a:rPr lang="it-IT" sz="2400" dirty="0" smtClean="0"/>
              <a:t> </a:t>
            </a:r>
            <a:r>
              <a:rPr lang="it-IT" sz="2400" dirty="0" err="1" smtClean="0"/>
              <a:t>dialogués</a:t>
            </a:r>
            <a:r>
              <a:rPr lang="it-IT" sz="2400" dirty="0" smtClean="0"/>
              <a:t>, </a:t>
            </a:r>
            <a:r>
              <a:rPr lang="it-IT" sz="2400" dirty="0" err="1" smtClean="0"/>
              <a:t>soit</a:t>
            </a:r>
            <a:r>
              <a:rPr lang="it-IT" sz="2400" dirty="0" smtClean="0"/>
              <a:t> le </a:t>
            </a:r>
            <a:r>
              <a:rPr lang="it-IT" sz="2400" dirty="0" err="1" smtClean="0"/>
              <a:t>dialecte</a:t>
            </a:r>
            <a:r>
              <a:rPr lang="it-IT" sz="2400" dirty="0" smtClean="0"/>
              <a:t> est </a:t>
            </a:r>
            <a:r>
              <a:rPr lang="it-IT" sz="2400" dirty="0" err="1" smtClean="0"/>
              <a:t>suffisamment</a:t>
            </a:r>
            <a:r>
              <a:rPr lang="it-IT" sz="2400" dirty="0" smtClean="0"/>
              <a:t> </a:t>
            </a:r>
            <a:r>
              <a:rPr lang="it-IT" sz="2400" dirty="0" err="1" smtClean="0"/>
              <a:t>près</a:t>
            </a:r>
            <a:r>
              <a:rPr lang="it-IT" sz="2400" dirty="0" smtClean="0"/>
              <a:t> de l’</a:t>
            </a:r>
            <a:r>
              <a:rPr lang="it-IT" sz="2400" dirty="0" err="1" smtClean="0"/>
              <a:t>italien</a:t>
            </a:r>
            <a:r>
              <a:rPr lang="it-IT" sz="2400" dirty="0" smtClean="0"/>
              <a:t> pour se </a:t>
            </a:r>
            <a:r>
              <a:rPr lang="it-IT" sz="2400" dirty="0" err="1" smtClean="0"/>
              <a:t>passer</a:t>
            </a:r>
            <a:r>
              <a:rPr lang="it-IT" sz="2400" dirty="0" smtClean="0"/>
              <a:t> de </a:t>
            </a:r>
            <a:r>
              <a:rPr lang="it-IT" sz="2400" dirty="0" err="1" smtClean="0"/>
              <a:t>traduction</a:t>
            </a:r>
            <a:r>
              <a:rPr lang="it-IT" sz="2400" dirty="0" smtClean="0"/>
              <a:t>, </a:t>
            </a:r>
            <a:r>
              <a:rPr lang="it-IT" sz="2400" dirty="0" err="1" smtClean="0"/>
              <a:t>soit</a:t>
            </a:r>
            <a:r>
              <a:rPr lang="it-IT" sz="2400" dirty="0" smtClean="0"/>
              <a:t> Camilleri en </a:t>
            </a:r>
            <a:r>
              <a:rPr lang="it-IT" sz="2400" dirty="0" err="1" smtClean="0"/>
              <a:t>fournit</a:t>
            </a:r>
            <a:r>
              <a:rPr lang="it-IT" sz="2400" dirty="0" smtClean="0"/>
              <a:t> une. A ce </a:t>
            </a:r>
            <a:r>
              <a:rPr lang="it-IT" sz="2400" dirty="0" err="1" smtClean="0"/>
              <a:t>niveau</a:t>
            </a:r>
            <a:r>
              <a:rPr lang="it-IT" sz="2400" dirty="0" smtClean="0"/>
              <a:t>-là, le </a:t>
            </a:r>
            <a:r>
              <a:rPr lang="it-IT" sz="2400" dirty="0" err="1" smtClean="0"/>
              <a:t>traducteur</a:t>
            </a:r>
            <a:r>
              <a:rPr lang="it-IT" sz="2400" dirty="0" smtClean="0"/>
              <a:t> a </a:t>
            </a:r>
            <a:r>
              <a:rPr lang="it-IT" sz="2400" dirty="0" err="1" smtClean="0"/>
              <a:t>simplement</a:t>
            </a:r>
            <a:r>
              <a:rPr lang="it-IT" sz="2400" dirty="0" smtClean="0"/>
              <a:t> </a:t>
            </a:r>
            <a:r>
              <a:rPr lang="it-IT" sz="2400" dirty="0" err="1" smtClean="0"/>
              <a:t>traduit</a:t>
            </a:r>
            <a:r>
              <a:rPr lang="it-IT" sz="2400" dirty="0" smtClean="0"/>
              <a:t> le </a:t>
            </a:r>
            <a:r>
              <a:rPr lang="it-IT" sz="2400" dirty="0" err="1" smtClean="0"/>
              <a:t>dialecte</a:t>
            </a:r>
            <a:r>
              <a:rPr lang="it-IT" sz="2400" dirty="0" smtClean="0"/>
              <a:t> en </a:t>
            </a:r>
            <a:r>
              <a:rPr lang="it-IT" sz="2400" dirty="0" err="1" smtClean="0"/>
              <a:t>français</a:t>
            </a:r>
            <a:r>
              <a:rPr lang="it-IT" sz="2400" dirty="0" smtClean="0"/>
              <a:t> en </a:t>
            </a:r>
            <a:r>
              <a:rPr lang="it-IT" sz="2400" dirty="0" err="1" smtClean="0"/>
              <a:t>prenant</a:t>
            </a:r>
            <a:r>
              <a:rPr lang="it-IT" sz="2400" dirty="0" smtClean="0"/>
              <a:t> la </a:t>
            </a:r>
            <a:r>
              <a:rPr lang="it-IT" sz="2400" dirty="0" err="1" smtClean="0"/>
              <a:t>liberté</a:t>
            </a:r>
            <a:r>
              <a:rPr lang="it-IT" sz="2400" dirty="0" smtClean="0"/>
              <a:t> de </a:t>
            </a:r>
            <a:r>
              <a:rPr lang="it-IT" sz="2400" dirty="0" err="1" smtClean="0"/>
              <a:t>signaler</a:t>
            </a:r>
            <a:r>
              <a:rPr lang="it-IT" sz="2400" dirty="0" smtClean="0"/>
              <a:t> </a:t>
            </a:r>
            <a:r>
              <a:rPr lang="it-IT" sz="2400" dirty="0" err="1" smtClean="0"/>
              <a:t>dans</a:t>
            </a:r>
            <a:r>
              <a:rPr lang="it-IT" sz="2400" dirty="0" smtClean="0"/>
              <a:t> le texte </a:t>
            </a:r>
            <a:r>
              <a:rPr lang="it-IT" sz="2400" dirty="0" err="1" smtClean="0"/>
              <a:t>meme</a:t>
            </a:r>
            <a:r>
              <a:rPr lang="it-IT" sz="2400" dirty="0" smtClean="0"/>
              <a:t> </a:t>
            </a:r>
            <a:r>
              <a:rPr lang="it-IT" sz="2400" dirty="0" err="1" smtClean="0"/>
              <a:t>que</a:t>
            </a:r>
            <a:r>
              <a:rPr lang="it-IT" sz="2400" dirty="0" smtClean="0"/>
              <a:t> le </a:t>
            </a:r>
            <a:r>
              <a:rPr lang="it-IT" sz="2400" dirty="0" err="1" smtClean="0"/>
              <a:t>dialogue</a:t>
            </a:r>
            <a:r>
              <a:rPr lang="it-IT" sz="2400" dirty="0" smtClean="0"/>
              <a:t> a </a:t>
            </a:r>
            <a:r>
              <a:rPr lang="it-IT" sz="2400" dirty="0" err="1" smtClean="0"/>
              <a:t>lieu</a:t>
            </a:r>
            <a:r>
              <a:rPr lang="it-IT" sz="2400" dirty="0" smtClean="0"/>
              <a:t> en </a:t>
            </a:r>
            <a:r>
              <a:rPr lang="it-IT" sz="2400" dirty="0" err="1" smtClean="0"/>
              <a:t>sicilien</a:t>
            </a:r>
            <a:r>
              <a:rPr lang="it-IT" sz="2400" dirty="0" smtClean="0"/>
              <a:t> (et en </a:t>
            </a:r>
            <a:r>
              <a:rPr lang="it-IT" sz="2400" dirty="0" err="1" smtClean="0"/>
              <a:t>reproduisant</a:t>
            </a:r>
            <a:r>
              <a:rPr lang="it-IT" sz="2400" dirty="0" smtClean="0"/>
              <a:t> </a:t>
            </a:r>
            <a:r>
              <a:rPr lang="it-IT" sz="2400" dirty="0" err="1" smtClean="0"/>
              <a:t>parfois</a:t>
            </a:r>
            <a:r>
              <a:rPr lang="it-IT" sz="2400" dirty="0" smtClean="0"/>
              <a:t>, pour la </a:t>
            </a:r>
            <a:r>
              <a:rPr lang="it-IT" sz="2400" dirty="0" err="1" smtClean="0"/>
              <a:t>saveur</a:t>
            </a:r>
            <a:r>
              <a:rPr lang="it-IT" sz="2400" dirty="0" smtClean="0"/>
              <a:t>, </a:t>
            </a:r>
            <a:r>
              <a:rPr lang="it-IT" sz="2400" dirty="0" err="1" smtClean="0"/>
              <a:t>les</a:t>
            </a:r>
            <a:r>
              <a:rPr lang="it-IT" sz="2400" dirty="0" smtClean="0"/>
              <a:t> </a:t>
            </a:r>
            <a:r>
              <a:rPr lang="it-IT" sz="2400" dirty="0" err="1" smtClean="0"/>
              <a:t>phrases</a:t>
            </a:r>
            <a:r>
              <a:rPr lang="it-IT" sz="2400" dirty="0" smtClean="0"/>
              <a:t> en </a:t>
            </a:r>
            <a:r>
              <a:rPr lang="it-IT" sz="2400" dirty="0" err="1" smtClean="0"/>
              <a:t>dialecte</a:t>
            </a:r>
            <a:r>
              <a:rPr lang="it-IT" sz="2400" dirty="0" smtClean="0"/>
              <a:t>, à coté </a:t>
            </a:r>
            <a:r>
              <a:rPr lang="it-IT" sz="2400" dirty="0" err="1" smtClean="0"/>
              <a:t>du</a:t>
            </a:r>
            <a:r>
              <a:rPr lang="it-IT" sz="2400" dirty="0" smtClean="0"/>
              <a:t> </a:t>
            </a:r>
            <a:r>
              <a:rPr lang="it-IT" sz="2400" dirty="0" err="1" smtClean="0"/>
              <a:t>français</a:t>
            </a:r>
            <a:r>
              <a:rPr lang="it-IT" sz="2400" dirty="0" smtClean="0"/>
              <a:t>). P. 17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951433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i="1" dirty="0"/>
              <a:t>La forma dell’acqua/La forme de l’eau </a:t>
            </a:r>
            <a:r>
              <a:rPr lang="it-IT" sz="2800" dirty="0"/>
              <a:t>1998</a:t>
            </a:r>
            <a:br>
              <a:rPr lang="it-IT" sz="2800" dirty="0"/>
            </a:b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 smtClean="0"/>
              <a:t>La </a:t>
            </a:r>
            <a:r>
              <a:rPr lang="it-IT" sz="2400" dirty="0" err="1" smtClean="0"/>
              <a:t>difficulté</a:t>
            </a:r>
            <a:r>
              <a:rPr lang="it-IT" sz="2400" dirty="0" smtClean="0"/>
              <a:t> principale se </a:t>
            </a:r>
            <a:r>
              <a:rPr lang="it-IT" sz="2400" dirty="0" err="1" smtClean="0"/>
              <a:t>présente</a:t>
            </a:r>
            <a:r>
              <a:rPr lang="it-IT" sz="2400" dirty="0" smtClean="0"/>
              <a:t> </a:t>
            </a:r>
            <a:r>
              <a:rPr lang="it-IT" sz="2400" dirty="0" err="1" smtClean="0"/>
              <a:t>au</a:t>
            </a:r>
            <a:r>
              <a:rPr lang="it-IT" sz="2400" dirty="0" smtClean="0"/>
              <a:t> </a:t>
            </a:r>
            <a:r>
              <a:rPr lang="it-IT" sz="2400" dirty="0" err="1" smtClean="0"/>
              <a:t>niveau</a:t>
            </a:r>
            <a:r>
              <a:rPr lang="it-IT" sz="2400" dirty="0" smtClean="0"/>
              <a:t> </a:t>
            </a:r>
            <a:r>
              <a:rPr lang="it-IT" sz="2400" dirty="0" err="1" smtClean="0"/>
              <a:t>intermédaire</a:t>
            </a:r>
            <a:r>
              <a:rPr lang="it-IT" sz="2400" dirty="0" smtClean="0"/>
              <a:t>, le </a:t>
            </a:r>
            <a:r>
              <a:rPr lang="it-IT" sz="2400" dirty="0" err="1" smtClean="0"/>
              <a:t>deuxième</a:t>
            </a:r>
            <a:r>
              <a:rPr lang="it-IT" sz="2400" dirty="0" smtClean="0"/>
              <a:t>, </a:t>
            </a:r>
            <a:r>
              <a:rPr lang="it-IT" sz="2400" dirty="0" err="1" smtClean="0"/>
              <a:t>celui</a:t>
            </a:r>
            <a:r>
              <a:rPr lang="it-IT" sz="2400" dirty="0" smtClean="0"/>
              <a:t> </a:t>
            </a:r>
            <a:r>
              <a:rPr lang="it-IT" sz="2400" dirty="0" err="1" smtClean="0"/>
              <a:t>où</a:t>
            </a:r>
            <a:r>
              <a:rPr lang="it-IT" sz="2400" dirty="0" smtClean="0"/>
              <a:t> se </a:t>
            </a:r>
            <a:r>
              <a:rPr lang="it-IT" sz="2400" dirty="0" err="1" smtClean="0"/>
              <a:t>déploie</a:t>
            </a:r>
            <a:r>
              <a:rPr lang="it-IT" sz="2400" dirty="0" smtClean="0"/>
              <a:t> la «langue </a:t>
            </a:r>
            <a:r>
              <a:rPr lang="it-IT" sz="2400" dirty="0" err="1" smtClean="0"/>
              <a:t>paternelle</a:t>
            </a:r>
            <a:r>
              <a:rPr lang="it-IT" sz="2400" dirty="0" smtClean="0"/>
              <a:t>». </a:t>
            </a:r>
            <a:r>
              <a:rPr lang="it-IT" sz="2400" dirty="0" err="1" smtClean="0"/>
              <a:t>Cet</a:t>
            </a:r>
            <a:r>
              <a:rPr lang="it-IT" sz="2400" dirty="0" smtClean="0"/>
              <a:t> </a:t>
            </a:r>
            <a:r>
              <a:rPr lang="it-IT" sz="2400" dirty="0" err="1" smtClean="0"/>
              <a:t>italien</a:t>
            </a:r>
            <a:r>
              <a:rPr lang="it-IT" sz="2400" dirty="0" smtClean="0"/>
              <a:t> </a:t>
            </a:r>
            <a:r>
              <a:rPr lang="it-IT" sz="2400" dirty="0" err="1" smtClean="0"/>
              <a:t>sicilianisé</a:t>
            </a:r>
            <a:r>
              <a:rPr lang="it-IT" sz="2400" dirty="0" smtClean="0"/>
              <a:t>, qui est </a:t>
            </a:r>
            <a:r>
              <a:rPr lang="it-IT" sz="2400" dirty="0" err="1" smtClean="0"/>
              <a:t>celui</a:t>
            </a:r>
            <a:r>
              <a:rPr lang="it-IT" sz="2400" dirty="0" smtClean="0"/>
              <a:t> </a:t>
            </a:r>
            <a:r>
              <a:rPr lang="it-IT" sz="2400" dirty="0" err="1" smtClean="0"/>
              <a:t>du</a:t>
            </a:r>
            <a:r>
              <a:rPr lang="it-IT" sz="2400" dirty="0" smtClean="0"/>
              <a:t> </a:t>
            </a:r>
            <a:r>
              <a:rPr lang="it-IT" sz="2400" dirty="0" err="1" smtClean="0"/>
              <a:t>narrateur</a:t>
            </a:r>
            <a:r>
              <a:rPr lang="it-IT" sz="2400" dirty="0" smtClean="0"/>
              <a:t>, mais </a:t>
            </a:r>
            <a:r>
              <a:rPr lang="it-IT" sz="2400" dirty="0" err="1" smtClean="0"/>
              <a:t>aussi</a:t>
            </a:r>
            <a:r>
              <a:rPr lang="it-IT" sz="2400" dirty="0" smtClean="0"/>
              <a:t> de Montalbano et de la </a:t>
            </a:r>
            <a:r>
              <a:rPr lang="it-IT" sz="2400" dirty="0" err="1" smtClean="0"/>
              <a:t>plupart</a:t>
            </a:r>
            <a:r>
              <a:rPr lang="it-IT" sz="2400" dirty="0" smtClean="0"/>
              <a:t> </a:t>
            </a:r>
            <a:r>
              <a:rPr lang="it-IT" sz="2400" dirty="0" err="1" smtClean="0"/>
              <a:t>des</a:t>
            </a:r>
            <a:r>
              <a:rPr lang="it-IT" sz="2400" dirty="0" smtClean="0"/>
              <a:t> </a:t>
            </a:r>
            <a:r>
              <a:rPr lang="it-IT" sz="2400" dirty="0" err="1" smtClean="0"/>
              <a:t>personnages</a:t>
            </a:r>
            <a:r>
              <a:rPr lang="it-IT" sz="2400" dirty="0" smtClean="0"/>
              <a:t> …, est truffé … de </a:t>
            </a:r>
            <a:r>
              <a:rPr lang="it-IT" sz="2400" dirty="0" err="1" smtClean="0"/>
              <a:t>termes</a:t>
            </a:r>
            <a:r>
              <a:rPr lang="it-IT" sz="2400" dirty="0" smtClean="0"/>
              <a:t> qui ne </a:t>
            </a:r>
            <a:r>
              <a:rPr lang="it-IT" sz="2400" dirty="0" err="1" smtClean="0"/>
              <a:t>sont</a:t>
            </a:r>
            <a:r>
              <a:rPr lang="it-IT" sz="2400" dirty="0" smtClean="0"/>
              <a:t> </a:t>
            </a:r>
            <a:r>
              <a:rPr lang="it-IT" sz="2400" dirty="0" err="1" smtClean="0"/>
              <a:t>pas</a:t>
            </a:r>
            <a:r>
              <a:rPr lang="it-IT" sz="2400" dirty="0" smtClean="0"/>
              <a:t> </a:t>
            </a:r>
            <a:r>
              <a:rPr lang="it-IT" sz="2400" dirty="0" err="1" smtClean="0"/>
              <a:t>du</a:t>
            </a:r>
            <a:r>
              <a:rPr lang="it-IT" sz="2400" dirty="0" smtClean="0"/>
              <a:t> pur </a:t>
            </a:r>
            <a:r>
              <a:rPr lang="it-IT" sz="2400" dirty="0" err="1" smtClean="0"/>
              <a:t>dialecte</a:t>
            </a:r>
            <a:r>
              <a:rPr lang="it-IT" sz="2400" dirty="0" smtClean="0"/>
              <a:t>, mais </a:t>
            </a:r>
            <a:r>
              <a:rPr lang="it-IT" sz="2400" dirty="0" err="1" smtClean="0"/>
              <a:t>plutot</a:t>
            </a:r>
            <a:r>
              <a:rPr lang="it-IT" sz="2400" dirty="0" smtClean="0"/>
              <a:t> </a:t>
            </a:r>
            <a:r>
              <a:rPr lang="it-IT" sz="2400" dirty="0" err="1" smtClean="0"/>
              <a:t>des</a:t>
            </a:r>
            <a:r>
              <a:rPr lang="it-IT" sz="2400" dirty="0" smtClean="0"/>
              <a:t> «</a:t>
            </a:r>
            <a:r>
              <a:rPr lang="it-IT" sz="2400" dirty="0" err="1" smtClean="0"/>
              <a:t>régionalismes</a:t>
            </a:r>
            <a:r>
              <a:rPr lang="it-IT" sz="2400" dirty="0" smtClean="0"/>
              <a:t>»…. </a:t>
            </a:r>
          </a:p>
          <a:p>
            <a:pPr algn="just"/>
            <a:r>
              <a:rPr lang="it-IT" sz="2400" dirty="0" smtClean="0"/>
              <a:t>… </a:t>
            </a:r>
            <a:r>
              <a:rPr lang="it-IT" sz="2400" dirty="0" err="1" smtClean="0"/>
              <a:t>Tous</a:t>
            </a:r>
            <a:r>
              <a:rPr lang="it-IT" sz="2400" dirty="0" smtClean="0"/>
              <a:t> </a:t>
            </a:r>
            <a:r>
              <a:rPr lang="it-IT" sz="2400" dirty="0" err="1" smtClean="0"/>
              <a:t>ces</a:t>
            </a:r>
            <a:r>
              <a:rPr lang="it-IT" sz="2400" dirty="0" smtClean="0"/>
              <a:t> </a:t>
            </a:r>
            <a:r>
              <a:rPr lang="it-IT" sz="2400" dirty="0" err="1" smtClean="0"/>
              <a:t>sicilianismes</a:t>
            </a:r>
            <a:r>
              <a:rPr lang="it-IT" sz="2400" dirty="0" smtClean="0"/>
              <a:t>, il a </a:t>
            </a:r>
            <a:r>
              <a:rPr lang="it-IT" sz="2400" dirty="0" err="1" smtClean="0"/>
              <a:t>fallu</a:t>
            </a:r>
            <a:r>
              <a:rPr lang="it-IT" sz="2400" dirty="0" smtClean="0"/>
              <a:t> </a:t>
            </a:r>
            <a:r>
              <a:rPr lang="it-IT" sz="2400" dirty="0" err="1" smtClean="0"/>
              <a:t>renoncer</a:t>
            </a:r>
            <a:r>
              <a:rPr lang="it-IT" sz="2400" dirty="0" smtClean="0"/>
              <a:t> à en </a:t>
            </a:r>
            <a:r>
              <a:rPr lang="it-IT" sz="2400" dirty="0" err="1" smtClean="0"/>
              <a:t>rechercher</a:t>
            </a:r>
            <a:r>
              <a:rPr lang="it-IT" sz="2400" dirty="0" smtClean="0"/>
              <a:t>, terme à terme, </a:t>
            </a:r>
            <a:r>
              <a:rPr lang="it-IT" sz="2400" dirty="0" err="1" smtClean="0"/>
              <a:t>des</a:t>
            </a:r>
            <a:r>
              <a:rPr lang="it-IT" sz="2400" dirty="0" smtClean="0"/>
              <a:t> </a:t>
            </a:r>
            <a:r>
              <a:rPr lang="it-IT" sz="2400" dirty="0" err="1" smtClean="0"/>
              <a:t>équivalents</a:t>
            </a:r>
            <a:r>
              <a:rPr lang="it-IT" sz="2400" dirty="0" smtClean="0"/>
              <a:t> </a:t>
            </a:r>
            <a:r>
              <a:rPr lang="it-IT" sz="2400" dirty="0" err="1" smtClean="0"/>
              <a:t>français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dirty="0" smtClean="0"/>
              <a:t>… Je me </a:t>
            </a:r>
            <a:r>
              <a:rPr lang="it-IT" sz="2400" dirty="0" err="1" smtClean="0"/>
              <a:t>suis</a:t>
            </a:r>
            <a:r>
              <a:rPr lang="it-IT" sz="2400" dirty="0" smtClean="0"/>
              <a:t> </a:t>
            </a:r>
            <a:r>
              <a:rPr lang="it-IT" sz="2400" dirty="0" err="1" smtClean="0"/>
              <a:t>contenté</a:t>
            </a:r>
            <a:r>
              <a:rPr lang="it-IT" sz="2400" dirty="0" smtClean="0"/>
              <a:t> de </a:t>
            </a:r>
            <a:r>
              <a:rPr lang="it-IT" sz="2400" dirty="0" err="1" smtClean="0"/>
              <a:t>placer</a:t>
            </a:r>
            <a:r>
              <a:rPr lang="it-IT" sz="2400" dirty="0" smtClean="0"/>
              <a:t> en </a:t>
            </a:r>
            <a:r>
              <a:rPr lang="it-IT" sz="2400" dirty="0" err="1" smtClean="0"/>
              <a:t>certains</a:t>
            </a:r>
            <a:r>
              <a:rPr lang="it-IT" sz="2400" dirty="0" smtClean="0"/>
              <a:t> </a:t>
            </a:r>
            <a:r>
              <a:rPr lang="it-IT" sz="2400" dirty="0" err="1" smtClean="0"/>
              <a:t>endroits</a:t>
            </a:r>
            <a:r>
              <a:rPr lang="it-IT" sz="2400" dirty="0" smtClean="0"/>
              <a:t>, </a:t>
            </a:r>
            <a:r>
              <a:rPr lang="it-IT" sz="2400" dirty="0" err="1" smtClean="0"/>
              <a:t>comme</a:t>
            </a:r>
            <a:r>
              <a:rPr lang="it-IT" sz="2400" dirty="0" smtClean="0"/>
              <a:t> </a:t>
            </a:r>
            <a:r>
              <a:rPr lang="it-IT" sz="2400" dirty="0" err="1" smtClean="0"/>
              <a:t>des</a:t>
            </a:r>
            <a:r>
              <a:rPr lang="it-IT" sz="2400" dirty="0" smtClean="0"/>
              <a:t> </a:t>
            </a:r>
            <a:r>
              <a:rPr lang="it-IT" sz="2400" dirty="0" err="1" smtClean="0"/>
              <a:t>bornes</a:t>
            </a:r>
            <a:r>
              <a:rPr lang="it-IT" sz="2400" dirty="0" smtClean="0"/>
              <a:t> </a:t>
            </a:r>
            <a:r>
              <a:rPr lang="it-IT" sz="2400" dirty="0" err="1" smtClean="0"/>
              <a:t>rappelant</a:t>
            </a:r>
            <a:r>
              <a:rPr lang="it-IT" sz="2400" dirty="0" smtClean="0"/>
              <a:t> à quel </a:t>
            </a:r>
            <a:r>
              <a:rPr lang="it-IT" sz="2400" dirty="0" err="1" smtClean="0"/>
              <a:t>niveau</a:t>
            </a:r>
            <a:r>
              <a:rPr lang="it-IT" sz="2400" dirty="0" smtClean="0"/>
              <a:t> on se </a:t>
            </a:r>
            <a:r>
              <a:rPr lang="it-IT" sz="2400" dirty="0" err="1" smtClean="0"/>
              <a:t>trouve</a:t>
            </a:r>
            <a:r>
              <a:rPr lang="it-IT" sz="2400" dirty="0" smtClean="0"/>
              <a:t>, </a:t>
            </a:r>
            <a:r>
              <a:rPr lang="it-IT" sz="2400" b="1" dirty="0" err="1" smtClean="0"/>
              <a:t>des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termes</a:t>
            </a:r>
            <a:r>
              <a:rPr lang="it-IT" sz="2400" b="1" dirty="0" smtClean="0"/>
              <a:t> de «</a:t>
            </a:r>
            <a:r>
              <a:rPr lang="it-IT" sz="2400" b="1" dirty="0" err="1" smtClean="0"/>
              <a:t>francitan</a:t>
            </a:r>
            <a:r>
              <a:rPr lang="it-IT" sz="2400" b="1" dirty="0" smtClean="0"/>
              <a:t>». </a:t>
            </a:r>
            <a:r>
              <a:rPr lang="it-IT" sz="2400" dirty="0" smtClean="0"/>
              <a:t>Pour </a:t>
            </a:r>
            <a:r>
              <a:rPr lang="it-IT" sz="2400" dirty="0" err="1" smtClean="0"/>
              <a:t>trois</a:t>
            </a:r>
            <a:r>
              <a:rPr lang="it-IT" sz="2400" dirty="0" smtClean="0"/>
              <a:t> </a:t>
            </a:r>
            <a:r>
              <a:rPr lang="it-IT" sz="2400" dirty="0" err="1" smtClean="0"/>
              <a:t>raisons</a:t>
            </a:r>
            <a:r>
              <a:rPr lang="it-IT" sz="2400" dirty="0" smtClean="0"/>
              <a:t>, dont </a:t>
            </a:r>
            <a:r>
              <a:rPr lang="it-IT" sz="2400" dirty="0" err="1" smtClean="0"/>
              <a:t>deux</a:t>
            </a:r>
            <a:r>
              <a:rPr lang="it-IT" sz="2400" dirty="0" smtClean="0"/>
              <a:t> </a:t>
            </a:r>
            <a:r>
              <a:rPr lang="it-IT" sz="2400" dirty="0" err="1" smtClean="0"/>
              <a:t>sont</a:t>
            </a:r>
            <a:r>
              <a:rPr lang="it-IT" sz="2400" dirty="0" smtClean="0"/>
              <a:t> </a:t>
            </a:r>
            <a:r>
              <a:rPr lang="it-IT" sz="2400" dirty="0" err="1" smtClean="0"/>
              <a:t>avouables</a:t>
            </a:r>
            <a:r>
              <a:rPr lang="it-IT" sz="2400" dirty="0" smtClean="0"/>
              <a:t>. D’</a:t>
            </a:r>
            <a:r>
              <a:rPr lang="it-IT" sz="2400" dirty="0" err="1" smtClean="0"/>
              <a:t>abord</a:t>
            </a:r>
            <a:r>
              <a:rPr lang="it-IT" sz="2400" dirty="0" smtClean="0"/>
              <a:t> le </a:t>
            </a:r>
            <a:r>
              <a:rPr lang="it-IT" sz="2400" dirty="0" err="1" smtClean="0"/>
              <a:t>français</a:t>
            </a:r>
            <a:r>
              <a:rPr lang="it-IT" sz="2400" dirty="0" smtClean="0"/>
              <a:t> </a:t>
            </a:r>
            <a:r>
              <a:rPr lang="it-IT" sz="2400" dirty="0" err="1" smtClean="0"/>
              <a:t>occitanisé</a:t>
            </a:r>
            <a:r>
              <a:rPr lang="it-IT" sz="2400" dirty="0" smtClean="0"/>
              <a:t> s’est </a:t>
            </a:r>
            <a:r>
              <a:rPr lang="it-IT" sz="2400" dirty="0" err="1" smtClean="0"/>
              <a:t>assez</a:t>
            </a:r>
            <a:r>
              <a:rPr lang="it-IT" sz="2400" dirty="0" smtClean="0"/>
              <a:t> </a:t>
            </a:r>
            <a:r>
              <a:rPr lang="it-IT" sz="2400" dirty="0" err="1" smtClean="0"/>
              <a:t>répandu</a:t>
            </a:r>
            <a:r>
              <a:rPr lang="it-IT" sz="2400" dirty="0" smtClean="0"/>
              <a:t>… La </a:t>
            </a:r>
            <a:r>
              <a:rPr lang="it-IT" sz="2400" dirty="0" err="1" smtClean="0"/>
              <a:t>deuxième</a:t>
            </a:r>
            <a:r>
              <a:rPr lang="it-IT" sz="2400" dirty="0" smtClean="0"/>
              <a:t> </a:t>
            </a:r>
            <a:r>
              <a:rPr lang="it-IT" sz="2400" dirty="0" err="1" smtClean="0"/>
              <a:t>raison</a:t>
            </a:r>
            <a:r>
              <a:rPr lang="it-IT" sz="2400" dirty="0" smtClean="0"/>
              <a:t>, c’est </a:t>
            </a:r>
            <a:r>
              <a:rPr lang="it-IT" sz="2400" dirty="0" err="1" smtClean="0"/>
              <a:t>que</a:t>
            </a:r>
            <a:r>
              <a:rPr lang="it-IT" sz="2400" dirty="0" smtClean="0"/>
              <a:t> </a:t>
            </a:r>
            <a:r>
              <a:rPr lang="it-IT" sz="2400" dirty="0" err="1" smtClean="0"/>
              <a:t>ces</a:t>
            </a:r>
            <a:r>
              <a:rPr lang="it-IT" sz="2400" dirty="0" smtClean="0"/>
              <a:t> </a:t>
            </a:r>
            <a:r>
              <a:rPr lang="it-IT" sz="2400" dirty="0" err="1" smtClean="0"/>
              <a:t>régionalismes</a:t>
            </a:r>
            <a:r>
              <a:rPr lang="it-IT" sz="2400" dirty="0" smtClean="0"/>
              <a:t> </a:t>
            </a:r>
            <a:r>
              <a:rPr lang="it-IT" sz="2400" dirty="0" err="1" smtClean="0"/>
              <a:t>apportent</a:t>
            </a:r>
            <a:r>
              <a:rPr lang="it-IT" sz="2400" dirty="0" smtClean="0"/>
              <a:t> un </a:t>
            </a:r>
            <a:r>
              <a:rPr lang="it-IT" sz="2400" dirty="0" err="1" smtClean="0"/>
              <a:t>parfum</a:t>
            </a:r>
            <a:r>
              <a:rPr lang="it-IT" sz="2400" dirty="0" smtClean="0"/>
              <a:t> de Sud. P. 18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42365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i="1" dirty="0"/>
              <a:t>Il ladro di merendine/Le </a:t>
            </a:r>
            <a:r>
              <a:rPr lang="it-IT" sz="2800" i="1" dirty="0" err="1"/>
              <a:t>voleur</a:t>
            </a:r>
            <a:r>
              <a:rPr lang="it-IT" sz="2800" i="1" dirty="0"/>
              <a:t> de </a:t>
            </a:r>
            <a:r>
              <a:rPr lang="it-IT" sz="2800" i="1" dirty="0" err="1"/>
              <a:t>gouter</a:t>
            </a:r>
            <a:r>
              <a:rPr lang="it-IT" sz="2800" dirty="0"/>
              <a:t> 2000</a:t>
            </a:r>
            <a:br>
              <a:rPr lang="it-IT" sz="2800" dirty="0"/>
            </a:br>
            <a:r>
              <a:rPr lang="it-IT" sz="2800" dirty="0"/>
              <a:t>N</a:t>
            </a:r>
            <a:r>
              <a:rPr lang="it-IT" sz="2800" dirty="0" smtClean="0"/>
              <a:t>ote </a:t>
            </a:r>
            <a:r>
              <a:rPr lang="it-IT" sz="2800" dirty="0" err="1" smtClean="0"/>
              <a:t>du</a:t>
            </a:r>
            <a:r>
              <a:rPr lang="it-IT" sz="2800" dirty="0" smtClean="0"/>
              <a:t> </a:t>
            </a:r>
            <a:r>
              <a:rPr lang="it-IT" sz="2800" dirty="0" err="1" smtClean="0"/>
              <a:t>traducteur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 smtClean="0"/>
              <a:t>Au</a:t>
            </a:r>
            <a:r>
              <a:rPr lang="it-IT" sz="2400" dirty="0" smtClean="0"/>
              <a:t> </a:t>
            </a:r>
            <a:r>
              <a:rPr lang="it-IT" sz="2400" dirty="0" err="1" smtClean="0"/>
              <a:t>lecteur</a:t>
            </a:r>
            <a:r>
              <a:rPr lang="it-IT" sz="2400" dirty="0" smtClean="0"/>
              <a:t> qui </a:t>
            </a:r>
            <a:r>
              <a:rPr lang="it-IT" sz="2400" dirty="0" err="1" smtClean="0"/>
              <a:t>entrerait</a:t>
            </a:r>
            <a:r>
              <a:rPr lang="it-IT" sz="2400" dirty="0" smtClean="0"/>
              <a:t> pour la première fois </a:t>
            </a:r>
            <a:r>
              <a:rPr lang="it-IT" sz="2400" dirty="0" err="1" smtClean="0"/>
              <a:t>dans</a:t>
            </a:r>
            <a:r>
              <a:rPr lang="it-IT" sz="2400" dirty="0" smtClean="0"/>
              <a:t> l’</a:t>
            </a:r>
            <a:r>
              <a:rPr lang="it-IT" sz="2400" dirty="0" err="1" smtClean="0"/>
              <a:t>univers</a:t>
            </a:r>
            <a:r>
              <a:rPr lang="it-IT" sz="2400" dirty="0" smtClean="0"/>
              <a:t> de Camilleri, on </a:t>
            </a:r>
            <a:r>
              <a:rPr lang="it-IT" sz="2400" dirty="0" err="1" smtClean="0"/>
              <a:t>conseillera</a:t>
            </a:r>
            <a:r>
              <a:rPr lang="it-IT" sz="2400" dirty="0" smtClean="0"/>
              <a:t> de se reporter à la </a:t>
            </a:r>
            <a:r>
              <a:rPr lang="it-IT" sz="2400" dirty="0" err="1" smtClean="0"/>
              <a:t>préface</a:t>
            </a:r>
            <a:r>
              <a:rPr lang="it-IT" sz="2400" dirty="0" smtClean="0"/>
              <a:t> de </a:t>
            </a:r>
            <a:r>
              <a:rPr lang="it-IT" sz="2400" i="1" dirty="0" smtClean="0"/>
              <a:t>La forme de l’eau</a:t>
            </a:r>
            <a:r>
              <a:rPr lang="it-IT" sz="2400" dirty="0" smtClean="0"/>
              <a:t>, </a:t>
            </a:r>
            <a:r>
              <a:rPr lang="it-IT" sz="2400" dirty="0" err="1" smtClean="0"/>
              <a:t>où</a:t>
            </a:r>
            <a:r>
              <a:rPr lang="it-IT" sz="2400" dirty="0" smtClean="0"/>
              <a:t> </a:t>
            </a:r>
            <a:r>
              <a:rPr lang="it-IT" sz="2400" dirty="0" err="1" smtClean="0"/>
              <a:t>sont</a:t>
            </a:r>
            <a:r>
              <a:rPr lang="it-IT" sz="2400" dirty="0" smtClean="0"/>
              <a:t> </a:t>
            </a:r>
            <a:r>
              <a:rPr lang="it-IT" sz="2400" dirty="0" err="1" smtClean="0"/>
              <a:t>présentés</a:t>
            </a:r>
            <a:r>
              <a:rPr lang="it-IT" sz="2400" dirty="0" smtClean="0"/>
              <a:t> à la fois l’</a:t>
            </a:r>
            <a:r>
              <a:rPr lang="it-IT" sz="2400" dirty="0" err="1" smtClean="0"/>
              <a:t>auteur</a:t>
            </a:r>
            <a:r>
              <a:rPr lang="it-IT" sz="2400" dirty="0" smtClean="0"/>
              <a:t>, l’oeuvre et </a:t>
            </a:r>
            <a:r>
              <a:rPr lang="it-IT" sz="2400" dirty="0" err="1" smtClean="0"/>
              <a:t>les</a:t>
            </a:r>
            <a:r>
              <a:rPr lang="it-IT" sz="2400" dirty="0" smtClean="0"/>
              <a:t> </a:t>
            </a:r>
            <a:r>
              <a:rPr lang="it-IT" sz="2400" dirty="0" err="1" smtClean="0"/>
              <a:t>principes</a:t>
            </a:r>
            <a:r>
              <a:rPr lang="it-IT" sz="2400" dirty="0" smtClean="0"/>
              <a:t> qui </a:t>
            </a:r>
            <a:r>
              <a:rPr lang="it-IT" sz="2400" dirty="0" err="1" smtClean="0"/>
              <a:t>ont</a:t>
            </a:r>
            <a:r>
              <a:rPr lang="it-IT" sz="2400" dirty="0" smtClean="0"/>
              <a:t> </a:t>
            </a:r>
            <a:r>
              <a:rPr lang="it-IT" sz="2400" dirty="0" err="1" smtClean="0"/>
              <a:t>guidé</a:t>
            </a:r>
            <a:r>
              <a:rPr lang="it-IT" sz="2400" dirty="0" smtClean="0"/>
              <a:t> la </a:t>
            </a:r>
            <a:r>
              <a:rPr lang="it-IT" sz="2400" dirty="0" err="1" smtClean="0"/>
              <a:t>traduction</a:t>
            </a:r>
            <a:r>
              <a:rPr lang="it-IT" sz="2400" dirty="0" smtClean="0"/>
              <a:t>. P. 8</a:t>
            </a:r>
          </a:p>
          <a:p>
            <a:r>
              <a:rPr lang="it-IT" sz="2400" dirty="0" smtClean="0"/>
              <a:t>… </a:t>
            </a:r>
            <a:r>
              <a:rPr lang="it-IT" sz="2400" b="1" dirty="0" smtClean="0"/>
              <a:t>Le </a:t>
            </a:r>
            <a:r>
              <a:rPr lang="it-IT" sz="2400" b="1" dirty="0" err="1" smtClean="0"/>
              <a:t>recours</a:t>
            </a:r>
            <a:r>
              <a:rPr lang="it-IT" sz="2400" b="1" dirty="0" smtClean="0"/>
              <a:t> à </a:t>
            </a:r>
            <a:r>
              <a:rPr lang="it-IT" sz="2400" b="1" dirty="0" err="1" smtClean="0"/>
              <a:t>des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termes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du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français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du</a:t>
            </a:r>
            <a:r>
              <a:rPr lang="it-IT" sz="2400" b="1" dirty="0" smtClean="0"/>
              <a:t> Midi</a:t>
            </a:r>
            <a:r>
              <a:rPr lang="it-IT" sz="2400" dirty="0" smtClean="0"/>
              <a:t> («</a:t>
            </a:r>
            <a:r>
              <a:rPr lang="it-IT" sz="2400" dirty="0" err="1" smtClean="0"/>
              <a:t>minot</a:t>
            </a:r>
            <a:r>
              <a:rPr lang="it-IT" sz="2400" dirty="0" smtClean="0"/>
              <a:t>» pour </a:t>
            </a:r>
            <a:r>
              <a:rPr lang="it-IT" sz="2400" i="1" dirty="0" err="1" smtClean="0"/>
              <a:t>picciliddro</a:t>
            </a:r>
            <a:r>
              <a:rPr lang="it-IT" sz="2400" dirty="0"/>
              <a:t>)</a:t>
            </a:r>
            <a:r>
              <a:rPr lang="it-IT" sz="2400" dirty="0" smtClean="0"/>
              <a:t>, </a:t>
            </a:r>
            <a:r>
              <a:rPr lang="it-IT" sz="2400" dirty="0" err="1" smtClean="0"/>
              <a:t>s’il</a:t>
            </a:r>
            <a:r>
              <a:rPr lang="it-IT" sz="2400" dirty="0" smtClean="0"/>
              <a:t> </a:t>
            </a:r>
            <a:r>
              <a:rPr lang="it-IT" sz="2400" dirty="0" err="1" smtClean="0"/>
              <a:t>permet</a:t>
            </a:r>
            <a:r>
              <a:rPr lang="it-IT" sz="2400" dirty="0" smtClean="0"/>
              <a:t> de </a:t>
            </a:r>
            <a:r>
              <a:rPr lang="it-IT" sz="2400" dirty="0" err="1" smtClean="0"/>
              <a:t>signaler</a:t>
            </a:r>
            <a:r>
              <a:rPr lang="it-IT" sz="2400" dirty="0" smtClean="0"/>
              <a:t> </a:t>
            </a:r>
            <a:r>
              <a:rPr lang="it-IT" sz="2400" dirty="0" err="1" smtClean="0"/>
              <a:t>qu’on</a:t>
            </a:r>
            <a:r>
              <a:rPr lang="it-IT" sz="2400" dirty="0" smtClean="0"/>
              <a:t> se </a:t>
            </a:r>
            <a:r>
              <a:rPr lang="it-IT" sz="2400" dirty="0" err="1" smtClean="0"/>
              <a:t>trouve</a:t>
            </a:r>
            <a:r>
              <a:rPr lang="it-IT" sz="2400" dirty="0" smtClean="0"/>
              <a:t> </a:t>
            </a:r>
            <a:r>
              <a:rPr lang="it-IT" sz="2400" dirty="0" err="1" smtClean="0"/>
              <a:t>au</a:t>
            </a:r>
            <a:r>
              <a:rPr lang="it-IT" sz="2400" dirty="0" smtClean="0"/>
              <a:t> </a:t>
            </a:r>
            <a:r>
              <a:rPr lang="it-IT" sz="2400" dirty="0" err="1" smtClean="0"/>
              <a:t>niveau</a:t>
            </a:r>
            <a:r>
              <a:rPr lang="it-IT" sz="2400" dirty="0" smtClean="0"/>
              <a:t> de l’italo-</a:t>
            </a:r>
            <a:r>
              <a:rPr lang="it-IT" sz="2400" dirty="0" err="1" smtClean="0"/>
              <a:t>sicilien</a:t>
            </a:r>
            <a:r>
              <a:rPr lang="it-IT" sz="2400" dirty="0" smtClean="0"/>
              <a:t>, ne </a:t>
            </a:r>
            <a:r>
              <a:rPr lang="it-IT" sz="2400" dirty="0" err="1" smtClean="0"/>
              <a:t>peut</a:t>
            </a:r>
            <a:r>
              <a:rPr lang="it-IT" sz="2400" dirty="0" smtClean="0"/>
              <a:t> </a:t>
            </a:r>
            <a:r>
              <a:rPr lang="it-IT" sz="2400" dirty="0" err="1"/>
              <a:t>ê</a:t>
            </a:r>
            <a:r>
              <a:rPr lang="it-IT" sz="2400" dirty="0" err="1" smtClean="0"/>
              <a:t>tre</a:t>
            </a:r>
            <a:r>
              <a:rPr lang="it-IT" sz="2400" dirty="0" smtClean="0"/>
              <a:t> </a:t>
            </a:r>
            <a:r>
              <a:rPr lang="it-IT" sz="2400" dirty="0" err="1" smtClean="0"/>
              <a:t>trop</a:t>
            </a:r>
            <a:r>
              <a:rPr lang="it-IT" sz="2400" dirty="0" smtClean="0"/>
              <a:t> </a:t>
            </a:r>
            <a:r>
              <a:rPr lang="it-IT" sz="2400" dirty="0" err="1" smtClean="0"/>
              <a:t>systématique</a:t>
            </a:r>
            <a:r>
              <a:rPr lang="it-IT" sz="2400" dirty="0" smtClean="0"/>
              <a:t>, </a:t>
            </a:r>
            <a:r>
              <a:rPr lang="it-IT" sz="2400" dirty="0" err="1" smtClean="0"/>
              <a:t>sous</a:t>
            </a:r>
            <a:r>
              <a:rPr lang="it-IT" sz="2400" dirty="0" smtClean="0"/>
              <a:t> </a:t>
            </a:r>
            <a:r>
              <a:rPr lang="it-IT" sz="2400" dirty="0" err="1" smtClean="0"/>
              <a:t>peine</a:t>
            </a:r>
            <a:r>
              <a:rPr lang="it-IT" sz="2400" dirty="0" smtClean="0"/>
              <a:t> de transformer Montalbano en </a:t>
            </a:r>
            <a:r>
              <a:rPr lang="it-IT" sz="2400" dirty="0" err="1" smtClean="0"/>
              <a:t>personnage</a:t>
            </a:r>
            <a:r>
              <a:rPr lang="it-IT" sz="2400" dirty="0" smtClean="0"/>
              <a:t> de </a:t>
            </a:r>
            <a:r>
              <a:rPr lang="it-IT" sz="2400" dirty="0" err="1" smtClean="0"/>
              <a:t>Pagnol</a:t>
            </a:r>
            <a:r>
              <a:rPr lang="it-IT" sz="2400" dirty="0" smtClean="0"/>
              <a:t>… p. 8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39536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 smtClean="0"/>
              <a:t>Lexiques</a:t>
            </a:r>
            <a:r>
              <a:rPr lang="it-IT" sz="2800" dirty="0" smtClean="0"/>
              <a:t>/</a:t>
            </a:r>
            <a:r>
              <a:rPr lang="it-IT" sz="2800" dirty="0" err="1" smtClean="0"/>
              <a:t>Glossaires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 err="1" smtClean="0"/>
              <a:t>Outils</a:t>
            </a:r>
            <a:r>
              <a:rPr lang="it-IT" sz="2400" dirty="0" smtClean="0"/>
              <a:t> de terminologie (</a:t>
            </a:r>
            <a:r>
              <a:rPr lang="it-IT" sz="2400" dirty="0" err="1" smtClean="0"/>
              <a:t>surtout</a:t>
            </a:r>
            <a:r>
              <a:rPr lang="it-IT" sz="2400" dirty="0" smtClean="0"/>
              <a:t> </a:t>
            </a:r>
            <a:r>
              <a:rPr lang="it-IT" sz="2400" dirty="0" err="1" smtClean="0"/>
              <a:t>dans</a:t>
            </a:r>
            <a:r>
              <a:rPr lang="it-IT" sz="2400" dirty="0" smtClean="0"/>
              <a:t> le </a:t>
            </a:r>
            <a:r>
              <a:rPr lang="it-IT" sz="2400" dirty="0" err="1" smtClean="0"/>
              <a:t>domaine</a:t>
            </a:r>
            <a:r>
              <a:rPr lang="it-IT" sz="2400" dirty="0" smtClean="0"/>
              <a:t> de la </a:t>
            </a:r>
            <a:r>
              <a:rPr lang="it-IT" sz="2400" dirty="0" err="1" smtClean="0"/>
              <a:t>traduction</a:t>
            </a:r>
            <a:r>
              <a:rPr lang="it-IT" sz="2400" dirty="0" smtClean="0"/>
              <a:t> </a:t>
            </a:r>
            <a:r>
              <a:rPr lang="it-IT" sz="2400" dirty="0" err="1" smtClean="0"/>
              <a:t>spécialisée</a:t>
            </a:r>
            <a:r>
              <a:rPr lang="it-IT" sz="2400" dirty="0" smtClean="0"/>
              <a:t> et de la </a:t>
            </a:r>
            <a:r>
              <a:rPr lang="it-IT" sz="2400" dirty="0" err="1" smtClean="0"/>
              <a:t>traduction</a:t>
            </a:r>
            <a:r>
              <a:rPr lang="it-IT" sz="2400" dirty="0" smtClean="0"/>
              <a:t> </a:t>
            </a:r>
            <a:r>
              <a:rPr lang="it-IT" sz="2400" dirty="0" err="1" smtClean="0"/>
              <a:t>des</a:t>
            </a:r>
            <a:r>
              <a:rPr lang="it-IT" sz="2400" dirty="0" smtClean="0"/>
              <a:t> </a:t>
            </a:r>
            <a:r>
              <a:rPr lang="it-IT" sz="2400" dirty="0" err="1" smtClean="0"/>
              <a:t>sciences</a:t>
            </a:r>
            <a:r>
              <a:rPr lang="it-IT" sz="2400" dirty="0" smtClean="0"/>
              <a:t> </a:t>
            </a:r>
            <a:r>
              <a:rPr lang="it-IT" sz="2400" dirty="0" err="1" smtClean="0"/>
              <a:t>humaines</a:t>
            </a:r>
            <a:r>
              <a:rPr lang="it-IT" sz="2400" dirty="0" smtClean="0"/>
              <a:t>).</a:t>
            </a:r>
          </a:p>
          <a:p>
            <a:pPr algn="just"/>
            <a:endParaRPr lang="it-IT" sz="2400" dirty="0"/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err="1" smtClean="0"/>
              <a:t>Présent</a:t>
            </a:r>
            <a:r>
              <a:rPr lang="it-IT" sz="2400" dirty="0" smtClean="0"/>
              <a:t> </a:t>
            </a:r>
            <a:r>
              <a:rPr lang="fr-FR" sz="2400" dirty="0" err="1"/>
              <a:t>é</a:t>
            </a:r>
            <a:r>
              <a:rPr lang="it-IT" sz="2400" dirty="0" err="1" smtClean="0"/>
              <a:t>galement</a:t>
            </a:r>
            <a:r>
              <a:rPr lang="it-IT" sz="2400" dirty="0" smtClean="0"/>
              <a:t> </a:t>
            </a:r>
            <a:r>
              <a:rPr lang="it-IT" sz="2400" dirty="0" err="1" smtClean="0"/>
              <a:t>dans</a:t>
            </a:r>
            <a:r>
              <a:rPr lang="it-IT" sz="2400" dirty="0" smtClean="0"/>
              <a:t> la </a:t>
            </a:r>
            <a:r>
              <a:rPr lang="it-IT" sz="2400" dirty="0" err="1" smtClean="0"/>
              <a:t>traduction</a:t>
            </a:r>
            <a:r>
              <a:rPr lang="it-IT" sz="2400" dirty="0" smtClean="0"/>
              <a:t> </a:t>
            </a:r>
            <a:r>
              <a:rPr lang="it-IT" sz="2400" dirty="0" err="1" smtClean="0"/>
              <a:t>littéraire</a:t>
            </a:r>
            <a:r>
              <a:rPr lang="it-IT" sz="2400" dirty="0" smtClean="0"/>
              <a:t> </a:t>
            </a:r>
            <a:r>
              <a:rPr lang="it-IT" sz="2400" dirty="0" err="1" smtClean="0"/>
              <a:t>surtout</a:t>
            </a:r>
            <a:r>
              <a:rPr lang="it-IT" sz="2400" dirty="0" smtClean="0"/>
              <a:t> pour </a:t>
            </a:r>
            <a:r>
              <a:rPr lang="it-IT" sz="2400" dirty="0" err="1" smtClean="0"/>
              <a:t>les</a:t>
            </a:r>
            <a:r>
              <a:rPr lang="it-IT" sz="2400" dirty="0" smtClean="0"/>
              <a:t> </a:t>
            </a:r>
            <a:r>
              <a:rPr lang="it-IT" sz="2400" dirty="0" err="1" smtClean="0"/>
              <a:t>littératures</a:t>
            </a:r>
            <a:r>
              <a:rPr lang="it-IT" sz="2400" dirty="0" smtClean="0"/>
              <a:t> “</a:t>
            </a:r>
            <a:r>
              <a:rPr lang="it-IT" sz="2400" dirty="0" err="1" smtClean="0"/>
              <a:t>lointaines</a:t>
            </a:r>
            <a:r>
              <a:rPr lang="it-IT" sz="2400" dirty="0" smtClean="0"/>
              <a:t>” </a:t>
            </a:r>
            <a:r>
              <a:rPr lang="it-IT" sz="2400" dirty="0" err="1" smtClean="0"/>
              <a:t>culturellement</a:t>
            </a:r>
            <a:r>
              <a:rPr lang="it-IT" sz="2400" dirty="0" smtClean="0"/>
              <a:t> (</a:t>
            </a:r>
            <a:r>
              <a:rPr lang="it-IT" sz="2400" dirty="0" err="1" smtClean="0"/>
              <a:t>Japonais-français</a:t>
            </a:r>
            <a:r>
              <a:rPr lang="it-IT" sz="2400" dirty="0" smtClean="0"/>
              <a:t>), la postcoloniale (Elefante 2012, p. 132).</a:t>
            </a:r>
            <a:endParaRPr lang="it-IT" sz="24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11FAFA-A64D-AB42-8BEF-30A088AF9526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795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/>
              <a:t>Glossaires</a:t>
            </a:r>
          </a:p>
        </p:txBody>
      </p:sp>
      <p:sp>
        <p:nvSpPr>
          <p:cNvPr id="2560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400" dirty="0" err="1"/>
              <a:t>Tanizaki</a:t>
            </a:r>
            <a:r>
              <a:rPr lang="it-IT" sz="2400" dirty="0"/>
              <a:t> </a:t>
            </a:r>
            <a:r>
              <a:rPr lang="it-IT" sz="2400" dirty="0" err="1"/>
              <a:t>Jun’ichiro</a:t>
            </a:r>
            <a:r>
              <a:rPr lang="it-IT" sz="2400" dirty="0"/>
              <a:t>, </a:t>
            </a:r>
            <a:r>
              <a:rPr lang="it-IT" sz="2400" i="1" dirty="0"/>
              <a:t>I piedi di </a:t>
            </a:r>
            <a:r>
              <a:rPr lang="it-IT" sz="2400" i="1" dirty="0" err="1"/>
              <a:t>Fumiko</a:t>
            </a:r>
            <a:r>
              <a:rPr lang="it-IT" sz="2400" i="1" dirty="0"/>
              <a:t>. Ave  Maria </a:t>
            </a:r>
            <a:r>
              <a:rPr lang="it-IT" sz="2400" dirty="0"/>
              <a:t>(1919), </a:t>
            </a:r>
            <a:r>
              <a:rPr lang="it-IT" sz="2400" dirty="0" err="1"/>
              <a:t>traduit</a:t>
            </a:r>
            <a:r>
              <a:rPr lang="it-IT" sz="2400" dirty="0"/>
              <a:t> par Luisa </a:t>
            </a:r>
            <a:r>
              <a:rPr lang="it-IT" sz="2400" dirty="0" err="1"/>
              <a:t>Bienati</a:t>
            </a:r>
            <a:r>
              <a:rPr lang="it-IT" sz="2400" dirty="0"/>
              <a:t> , Marsilio, Venezia, 1995</a:t>
            </a:r>
          </a:p>
          <a:p>
            <a:pPr eaLnBrk="1" hangingPunct="1"/>
            <a:r>
              <a:rPr lang="it-IT" sz="2400" dirty="0"/>
              <a:t>Note </a:t>
            </a:r>
            <a:r>
              <a:rPr lang="it-IT" sz="2400" dirty="0" err="1"/>
              <a:t>allographe</a:t>
            </a:r>
            <a:r>
              <a:rPr lang="it-IT" sz="2400" dirty="0"/>
              <a:t> de Luisa </a:t>
            </a:r>
            <a:r>
              <a:rPr lang="it-IT" sz="2400" dirty="0" err="1"/>
              <a:t>Bienati</a:t>
            </a:r>
            <a:r>
              <a:rPr lang="it-IT" sz="2400" dirty="0"/>
              <a:t> (fin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livre</a:t>
            </a:r>
            <a:r>
              <a:rPr lang="it-IT" sz="2400" dirty="0"/>
              <a:t>) </a:t>
            </a:r>
            <a:r>
              <a:rPr lang="it-IT" sz="2400" dirty="0" err="1"/>
              <a:t>sur</a:t>
            </a:r>
            <a:r>
              <a:rPr lang="it-IT" sz="2400" dirty="0"/>
              <a:t> l’</a:t>
            </a:r>
            <a:r>
              <a:rPr lang="it-IT" sz="2400" dirty="0" err="1"/>
              <a:t>auteur</a:t>
            </a:r>
            <a:r>
              <a:rPr lang="it-IT" sz="2400" dirty="0"/>
              <a:t> et le </a:t>
            </a:r>
            <a:r>
              <a:rPr lang="it-IT" sz="2400" dirty="0" err="1"/>
              <a:t>récit</a:t>
            </a:r>
            <a:r>
              <a:rPr lang="it-IT" sz="2400" dirty="0"/>
              <a:t> (</a:t>
            </a:r>
            <a:r>
              <a:rPr lang="it-IT" sz="2400" dirty="0" err="1"/>
              <a:t>pas</a:t>
            </a:r>
            <a:r>
              <a:rPr lang="it-IT" sz="2400" dirty="0"/>
              <a:t> de </a:t>
            </a:r>
            <a:r>
              <a:rPr lang="it-IT" sz="2400" dirty="0" err="1"/>
              <a:t>réflexion</a:t>
            </a:r>
            <a:r>
              <a:rPr lang="it-IT" sz="2400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la </a:t>
            </a:r>
            <a:r>
              <a:rPr lang="it-IT" sz="2400" dirty="0" err="1"/>
              <a:t>traduction</a:t>
            </a:r>
            <a:r>
              <a:rPr lang="it-IT" sz="2400" dirty="0"/>
              <a:t>)</a:t>
            </a:r>
          </a:p>
          <a:p>
            <a:pPr eaLnBrk="1" hangingPunct="1"/>
            <a:r>
              <a:rPr lang="it-IT" sz="2400" dirty="0" err="1"/>
              <a:t>Glossaire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signé</a:t>
            </a:r>
            <a:r>
              <a:rPr lang="it-IT" sz="2400" dirty="0"/>
              <a:t>.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mots</a:t>
            </a:r>
            <a:r>
              <a:rPr lang="it-IT" sz="2400" dirty="0"/>
              <a:t> de la culture </a:t>
            </a:r>
            <a:r>
              <a:rPr lang="it-IT" sz="2400" dirty="0" err="1"/>
              <a:t>japonaise</a:t>
            </a:r>
            <a:r>
              <a:rPr lang="it-IT" sz="2400" dirty="0"/>
              <a:t> </a:t>
            </a:r>
            <a:r>
              <a:rPr lang="it-IT" sz="2400" dirty="0" err="1"/>
              <a:t>indiqués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le texte en </a:t>
            </a:r>
            <a:r>
              <a:rPr lang="it-IT" sz="2400" dirty="0" err="1"/>
              <a:t>italique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97572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2208</Words>
  <Application>Microsoft Macintosh PowerPoint</Application>
  <PresentationFormat>Presentazione su schermo (4:3)</PresentationFormat>
  <Paragraphs>132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Tema di Office</vt:lpstr>
      <vt:lpstr>Presentazione di PowerPoint</vt:lpstr>
      <vt:lpstr>Préface/Note/Avant-Propos/Avertissement … (différentes appellations)</vt:lpstr>
      <vt:lpstr>Thomas Mann/Renata Colorni</vt:lpstr>
      <vt:lpstr>Camilleri/Quadruppani</vt:lpstr>
      <vt:lpstr>La forma dell’acqua/La forme de l’eau 1998 </vt:lpstr>
      <vt:lpstr>La forma dell’acqua/La forme de l’eau 1998 </vt:lpstr>
      <vt:lpstr>Il ladro di merendine/Le voleur de gouter 2000 Note du traducteur</vt:lpstr>
      <vt:lpstr>Lexiques/Glossaires</vt:lpstr>
      <vt:lpstr>Glossaires</vt:lpstr>
      <vt:lpstr>Murakami/Amitrano</vt:lpstr>
      <vt:lpstr>La N.d.T</vt:lpstr>
      <vt:lpstr>N.d.T : “la honte du traducteur?”</vt:lpstr>
      <vt:lpstr>N.d.T. </vt:lpstr>
      <vt:lpstr>N.d.T. (Jacqueline Henry) </vt:lpstr>
      <vt:lpstr>N.d.T (Pascale Sardin)</vt:lpstr>
      <vt:lpstr>Exemples de N.d.T</vt:lpstr>
      <vt:lpstr>Exemples de N.d.T</vt:lpstr>
      <vt:lpstr>Exemples de N.d.T</vt:lpstr>
      <vt:lpstr> Jean Delisle, “Traducteurs médiévaux, traductrices féministes: une même éthique de la traduction”, TTR 1993, vol. VI, n°1, p.203-230.  </vt:lpstr>
      <vt:lpstr>Traductrices féministes</vt:lpstr>
      <vt:lpstr>Les péritextes des traductrices féministes</vt:lpstr>
      <vt:lpstr>Remue-méninges</vt:lpstr>
      <vt:lpstr>ORIGINE(S)</vt:lpstr>
      <vt:lpstr>À quoi associez-vous le mot ORIGINE(S)?   Indiquez la première chose qui vous vient spontanément à l’esprit: un synonyme, un lieu, un souvenir, une définition, etc.   racine (5), famille (3), pays (2), provenance , source , histoire, base   </vt:lpstr>
      <vt:lpstr>Définitions du mot ORIGINE dans deux dictionnaires italiens</vt:lpstr>
      <vt:lpstr>Définitions du mot ORIGINE dans deux dictionnaires français</vt:lpstr>
      <vt:lpstr>Quel est d’après vous le contraire du mot ORIGINE(S)? </vt:lpstr>
      <vt:lpstr>D’autres remarques</vt:lpstr>
    </vt:vector>
  </TitlesOfParts>
  <Company>università degli studi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nadine celotti</dc:creator>
  <cp:lastModifiedBy>nadine celotti</cp:lastModifiedBy>
  <cp:revision>5</cp:revision>
  <dcterms:created xsi:type="dcterms:W3CDTF">2021-04-24T18:12:16Z</dcterms:created>
  <dcterms:modified xsi:type="dcterms:W3CDTF">2021-04-24T18:21:39Z</dcterms:modified>
</cp:coreProperties>
</file>