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81" r:id="rId9"/>
    <p:sldId id="28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3" r:id="rId28"/>
    <p:sldId id="285" r:id="rId29"/>
    <p:sldId id="286" r:id="rId30"/>
    <p:sldId id="287" r:id="rId3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8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fr-CA"/>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CA"/>
          </a:p>
        </p:txBody>
      </p:sp>
      <p:sp>
        <p:nvSpPr>
          <p:cNvPr id="4" name="Segnaposto data 3"/>
          <p:cNvSpPr>
            <a:spLocks noGrp="1"/>
          </p:cNvSpPr>
          <p:nvPr>
            <p:ph type="dt" sz="half" idx="10"/>
          </p:nvPr>
        </p:nvSpPr>
        <p:spPr/>
        <p:txBody>
          <a:bodyPr/>
          <a:lstStyle/>
          <a:p>
            <a:fld id="{D92DA605-CABE-CF46-89BC-49F32DE87585}" type="datetimeFigureOut">
              <a:rPr lang="it-IT" smtClean="0"/>
              <a:t>28/04/2021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96622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D92DA605-CABE-CF46-89BC-49F32DE87585}" type="datetimeFigureOut">
              <a:rPr lang="it-IT" smtClean="0"/>
              <a:t>28/04/2021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142528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fr-CA"/>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D92DA605-CABE-CF46-89BC-49F32DE87585}" type="datetimeFigureOut">
              <a:rPr lang="it-IT" smtClean="0"/>
              <a:t>28/04/2021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292667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D92DA605-CABE-CF46-89BC-49F32DE87585}" type="datetimeFigureOut">
              <a:rPr lang="it-IT" smtClean="0"/>
              <a:t>28/04/2021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225640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fr-CA"/>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D92DA605-CABE-CF46-89BC-49F32DE87585}" type="datetimeFigureOut">
              <a:rPr lang="it-IT" smtClean="0"/>
              <a:t>28/04/2021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61986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data 4"/>
          <p:cNvSpPr>
            <a:spLocks noGrp="1"/>
          </p:cNvSpPr>
          <p:nvPr>
            <p:ph type="dt" sz="half" idx="10"/>
          </p:nvPr>
        </p:nvSpPr>
        <p:spPr/>
        <p:txBody>
          <a:bodyPr/>
          <a:lstStyle/>
          <a:p>
            <a:fld id="{D92DA605-CABE-CF46-89BC-49F32DE87585}" type="datetimeFigureOut">
              <a:rPr lang="it-IT" smtClean="0"/>
              <a:t>28/04/2021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119333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fr-CA"/>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7" name="Segnaposto data 6"/>
          <p:cNvSpPr>
            <a:spLocks noGrp="1"/>
          </p:cNvSpPr>
          <p:nvPr>
            <p:ph type="dt" sz="half" idx="10"/>
          </p:nvPr>
        </p:nvSpPr>
        <p:spPr/>
        <p:txBody>
          <a:bodyPr/>
          <a:lstStyle/>
          <a:p>
            <a:fld id="{D92DA605-CABE-CF46-89BC-49F32DE87585}" type="datetimeFigureOut">
              <a:rPr lang="it-IT" smtClean="0"/>
              <a:t>28/04/2021</a:t>
            </a:fld>
            <a:endParaRPr lang="fr-CA"/>
          </a:p>
        </p:txBody>
      </p:sp>
      <p:sp>
        <p:nvSpPr>
          <p:cNvPr id="8" name="Segnaposto piè di pagina 7"/>
          <p:cNvSpPr>
            <a:spLocks noGrp="1"/>
          </p:cNvSpPr>
          <p:nvPr>
            <p:ph type="ftr" sz="quarter" idx="11"/>
          </p:nvPr>
        </p:nvSpPr>
        <p:spPr/>
        <p:txBody>
          <a:bodyPr/>
          <a:lstStyle/>
          <a:p>
            <a:endParaRPr lang="fr-CA"/>
          </a:p>
        </p:txBody>
      </p:sp>
      <p:sp>
        <p:nvSpPr>
          <p:cNvPr id="9" name="Segnaposto numero diapositiva 8"/>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385926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data 2"/>
          <p:cNvSpPr>
            <a:spLocks noGrp="1"/>
          </p:cNvSpPr>
          <p:nvPr>
            <p:ph type="dt" sz="half" idx="10"/>
          </p:nvPr>
        </p:nvSpPr>
        <p:spPr/>
        <p:txBody>
          <a:bodyPr/>
          <a:lstStyle/>
          <a:p>
            <a:fld id="{D92DA605-CABE-CF46-89BC-49F32DE87585}" type="datetimeFigureOut">
              <a:rPr lang="it-IT" smtClean="0"/>
              <a:t>28/04/2021</a:t>
            </a:fld>
            <a:endParaRPr lang="fr-CA"/>
          </a:p>
        </p:txBody>
      </p:sp>
      <p:sp>
        <p:nvSpPr>
          <p:cNvPr id="4" name="Segnaposto piè di pagina 3"/>
          <p:cNvSpPr>
            <a:spLocks noGrp="1"/>
          </p:cNvSpPr>
          <p:nvPr>
            <p:ph type="ftr" sz="quarter" idx="11"/>
          </p:nvPr>
        </p:nvSpPr>
        <p:spPr/>
        <p:txBody>
          <a:bodyPr/>
          <a:lstStyle/>
          <a:p>
            <a:endParaRPr lang="fr-CA"/>
          </a:p>
        </p:txBody>
      </p:sp>
      <p:sp>
        <p:nvSpPr>
          <p:cNvPr id="5" name="Segnaposto numero diapositiva 4"/>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109187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92DA605-CABE-CF46-89BC-49F32DE87585}" type="datetimeFigureOut">
              <a:rPr lang="it-IT" smtClean="0"/>
              <a:t>28/04/2021</a:t>
            </a:fld>
            <a:endParaRPr lang="fr-CA"/>
          </a:p>
        </p:txBody>
      </p:sp>
      <p:sp>
        <p:nvSpPr>
          <p:cNvPr id="3" name="Segnaposto piè di pagina 2"/>
          <p:cNvSpPr>
            <a:spLocks noGrp="1"/>
          </p:cNvSpPr>
          <p:nvPr>
            <p:ph type="ftr" sz="quarter" idx="11"/>
          </p:nvPr>
        </p:nvSpPr>
        <p:spPr/>
        <p:txBody>
          <a:bodyPr/>
          <a:lstStyle/>
          <a:p>
            <a:endParaRPr lang="fr-CA"/>
          </a:p>
        </p:txBody>
      </p:sp>
      <p:sp>
        <p:nvSpPr>
          <p:cNvPr id="4" name="Segnaposto numero diapositiva 3"/>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397141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fr-CA"/>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92DA605-CABE-CF46-89BC-49F32DE87585}" type="datetimeFigureOut">
              <a:rPr lang="it-IT" smtClean="0"/>
              <a:t>28/04/2021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341049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fr-CA"/>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92DA605-CABE-CF46-89BC-49F32DE87585}" type="datetimeFigureOut">
              <a:rPr lang="it-IT" smtClean="0"/>
              <a:t>28/04/2021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CDA5AF5E-5A73-B34C-B8C3-27FB2440CF36}" type="slidenum">
              <a:rPr lang="fr-CA" smtClean="0"/>
              <a:t>‹N›</a:t>
            </a:fld>
            <a:endParaRPr lang="fr-CA"/>
          </a:p>
        </p:txBody>
      </p:sp>
    </p:spTree>
    <p:extLst>
      <p:ext uri="{BB962C8B-B14F-4D97-AF65-F5344CB8AC3E}">
        <p14:creationId xmlns:p14="http://schemas.microsoft.com/office/powerpoint/2010/main" val="21162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fr-CA"/>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DA605-CABE-CF46-89BC-49F32DE87585}" type="datetimeFigureOut">
              <a:rPr lang="it-IT" smtClean="0"/>
              <a:t>28/04/2021</a:t>
            </a:fld>
            <a:endParaRPr lang="fr-CA"/>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AF5E-5A73-B34C-B8C3-27FB2440CF36}" type="slidenum">
              <a:rPr lang="fr-CA" smtClean="0"/>
              <a:t>‹N›</a:t>
            </a:fld>
            <a:endParaRPr lang="fr-CA"/>
          </a:p>
        </p:txBody>
      </p:sp>
    </p:spTree>
    <p:extLst>
      <p:ext uri="{BB962C8B-B14F-4D97-AF65-F5344CB8AC3E}">
        <p14:creationId xmlns:p14="http://schemas.microsoft.com/office/powerpoint/2010/main" val="5024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amazon.fr/Lti-langue-du-III%C3%A8me-Reich/dp/2266135465/ref=as_li_ss_tl?ie=UTF8&amp;qid=1487264885&amp;sr=8-2&amp;keywords=klemperer&amp;linkCode=ll1&amp;tag=1000ideesdecu-21&amp;linkId=d8ef8e18890139993699ee901b19071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mazon.fr/Lti-langue-du-III%C3%A8me-Reich/dp/2266135465/ref=as_li_ss_tl?ie=UTF8&amp;qid=1487264885&amp;sr=8-2&amp;keywords=klemperer&amp;linkCode=ll1&amp;tag=1000ideesdecu-21&amp;linkId=d8ef8e18890139993699ee901b19071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fr-CA" sz="2800" dirty="0"/>
              <a:t>Lingua e </a:t>
            </a:r>
            <a:r>
              <a:rPr lang="fr-CA" sz="2800" dirty="0" err="1"/>
              <a:t>Traduzione</a:t>
            </a:r>
            <a:r>
              <a:rPr lang="fr-CA" sz="2800" dirty="0"/>
              <a:t> </a:t>
            </a:r>
            <a:r>
              <a:rPr lang="fr-CA" sz="2800" dirty="0" err="1"/>
              <a:t>francese</a:t>
            </a:r>
            <a:r>
              <a:rPr lang="fr-CA" sz="2800" dirty="0"/>
              <a:t> 3</a:t>
            </a:r>
            <a:br>
              <a:rPr lang="fr-CA" sz="2800" dirty="0"/>
            </a:br>
            <a:r>
              <a:rPr lang="it-IT" sz="2800" dirty="0" err="1"/>
              <a:t>a.a</a:t>
            </a:r>
            <a:r>
              <a:rPr lang="it-IT" sz="2800" dirty="0"/>
              <a:t>. 2020-2021</a:t>
            </a:r>
            <a:br>
              <a:rPr lang="it-IT" sz="2800" dirty="0"/>
            </a:br>
            <a:endParaRPr lang="fr-CA" sz="2800" dirty="0"/>
          </a:p>
        </p:txBody>
      </p:sp>
      <p:sp>
        <p:nvSpPr>
          <p:cNvPr id="3" name="Sottotitolo 2"/>
          <p:cNvSpPr>
            <a:spLocks noGrp="1"/>
          </p:cNvSpPr>
          <p:nvPr>
            <p:ph type="subTitle" idx="1"/>
          </p:nvPr>
        </p:nvSpPr>
        <p:spPr/>
        <p:txBody>
          <a:bodyPr>
            <a:normAutofit/>
          </a:bodyPr>
          <a:lstStyle/>
          <a:p>
            <a:r>
              <a:rPr lang="fr-CA" sz="2800" dirty="0"/>
              <a:t>Langue et pouvoir</a:t>
            </a:r>
          </a:p>
        </p:txBody>
      </p:sp>
    </p:spTree>
    <p:extLst>
      <p:ext uri="{BB962C8B-B14F-4D97-AF65-F5344CB8AC3E}">
        <p14:creationId xmlns:p14="http://schemas.microsoft.com/office/powerpoint/2010/main" val="336818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 </a:t>
            </a:r>
            <a:r>
              <a:rPr lang="it-IT" sz="2800" dirty="0" err="1"/>
              <a:t>propos</a:t>
            </a:r>
            <a:r>
              <a:rPr lang="it-IT" sz="2800" dirty="0"/>
              <a:t> de dire, </a:t>
            </a:r>
            <a:r>
              <a:rPr lang="it-IT" sz="2800" dirty="0" err="1"/>
              <a:t>des</a:t>
            </a:r>
            <a:r>
              <a:rPr lang="it-IT" sz="2800" dirty="0"/>
              <a:t> </a:t>
            </a:r>
            <a:r>
              <a:rPr lang="it-IT" sz="2800" dirty="0" err="1"/>
              <a:t>mots</a:t>
            </a:r>
            <a:r>
              <a:rPr lang="it-IT" sz="2800" dirty="0"/>
              <a:t> et de </a:t>
            </a:r>
            <a:r>
              <a:rPr lang="it-IT" sz="2800" dirty="0" err="1"/>
              <a:t>faire</a:t>
            </a:r>
            <a:r>
              <a:rPr lang="it-IT" sz="2800" dirty="0"/>
              <a:t/>
            </a:r>
            <a:br>
              <a:rPr lang="it-IT" sz="2800" dirty="0"/>
            </a:br>
            <a:r>
              <a:rPr lang="it-IT" sz="2800" dirty="0" err="1"/>
              <a:t>Lectures</a:t>
            </a:r>
            <a:r>
              <a:rPr lang="it-IT" sz="2800" dirty="0"/>
              <a:t> de base</a:t>
            </a:r>
          </a:p>
        </p:txBody>
      </p:sp>
      <p:sp>
        <p:nvSpPr>
          <p:cNvPr id="3" name="Segnaposto contenuto 2"/>
          <p:cNvSpPr>
            <a:spLocks noGrp="1"/>
          </p:cNvSpPr>
          <p:nvPr>
            <p:ph idx="1"/>
          </p:nvPr>
        </p:nvSpPr>
        <p:spPr/>
        <p:txBody>
          <a:bodyPr>
            <a:normAutofit/>
          </a:bodyPr>
          <a:lstStyle/>
          <a:p>
            <a:pPr algn="just"/>
            <a:r>
              <a:rPr lang="it-IT" sz="2400" dirty="0"/>
              <a:t>1. </a:t>
            </a:r>
            <a:r>
              <a:rPr lang="it-IT" sz="2400" dirty="0" err="1"/>
              <a:t>Josiane</a:t>
            </a:r>
            <a:r>
              <a:rPr lang="it-IT" sz="2400" dirty="0"/>
              <a:t> </a:t>
            </a:r>
            <a:r>
              <a:rPr lang="it-IT" sz="2400" dirty="0" err="1"/>
              <a:t>Boutet</a:t>
            </a:r>
            <a:r>
              <a:rPr lang="it-IT" sz="2400" dirty="0"/>
              <a:t>, </a:t>
            </a:r>
            <a:r>
              <a:rPr lang="it-IT" sz="2400" i="1" dirty="0"/>
              <a:t>Le </a:t>
            </a:r>
            <a:r>
              <a:rPr lang="it-IT" sz="2400" i="1" dirty="0" err="1"/>
              <a:t>pouvoir</a:t>
            </a:r>
            <a:r>
              <a:rPr lang="it-IT" sz="2400" i="1" dirty="0"/>
              <a:t> </a:t>
            </a:r>
            <a:r>
              <a:rPr lang="it-IT" sz="2400" i="1" dirty="0" err="1"/>
              <a:t>des</a:t>
            </a:r>
            <a:r>
              <a:rPr lang="it-IT" sz="2400" i="1" dirty="0"/>
              <a:t> </a:t>
            </a:r>
            <a:r>
              <a:rPr lang="it-IT" sz="2400" i="1" dirty="0" err="1"/>
              <a:t>mots</a:t>
            </a:r>
            <a:r>
              <a:rPr lang="it-IT" sz="2400" dirty="0"/>
              <a:t>, Paris, La Dispute,2010.</a:t>
            </a:r>
          </a:p>
          <a:p>
            <a:pPr algn="just"/>
            <a:r>
              <a:rPr lang="it-IT" sz="2400" dirty="0"/>
              <a:t>2. John </a:t>
            </a:r>
            <a:r>
              <a:rPr lang="it-IT" sz="2400" dirty="0" err="1"/>
              <a:t>Langshaw</a:t>
            </a:r>
            <a:r>
              <a:rPr lang="it-IT" sz="2400" dirty="0"/>
              <a:t> Austin, </a:t>
            </a:r>
            <a:r>
              <a:rPr lang="it-IT" sz="2400" i="1" dirty="0"/>
              <a:t>How to do </a:t>
            </a:r>
            <a:r>
              <a:rPr lang="it-IT" sz="2400" i="1" dirty="0" err="1"/>
              <a:t>Things</a:t>
            </a:r>
            <a:r>
              <a:rPr lang="it-IT" sz="2400" i="1" dirty="0"/>
              <a:t> with </a:t>
            </a:r>
            <a:r>
              <a:rPr lang="it-IT" sz="2400" i="1" dirty="0" err="1"/>
              <a:t>Words</a:t>
            </a:r>
            <a:r>
              <a:rPr lang="it-IT" sz="2400" dirty="0"/>
              <a:t>, Oxford, Oxford </a:t>
            </a:r>
            <a:r>
              <a:rPr lang="it-IT" sz="2400" dirty="0" err="1"/>
              <a:t>University</a:t>
            </a:r>
            <a:r>
              <a:rPr lang="it-IT" sz="2400" dirty="0"/>
              <a:t> Press, 1962.</a:t>
            </a:r>
          </a:p>
          <a:p>
            <a:pPr algn="just"/>
            <a:r>
              <a:rPr lang="it-IT" sz="2400" dirty="0"/>
              <a:t> </a:t>
            </a:r>
            <a:r>
              <a:rPr lang="it-IT" sz="2400" i="1" dirty="0" err="1"/>
              <a:t>Quand</a:t>
            </a:r>
            <a:r>
              <a:rPr lang="it-IT" sz="2400" i="1" dirty="0"/>
              <a:t> dire c'est </a:t>
            </a:r>
            <a:r>
              <a:rPr lang="it-IT" sz="2400" i="1" dirty="0" err="1"/>
              <a:t>faire</a:t>
            </a:r>
            <a:r>
              <a:rPr lang="it-IT" sz="2400" dirty="0"/>
              <a:t>, (</a:t>
            </a:r>
            <a:r>
              <a:rPr lang="it-IT" sz="2400" dirty="0" err="1"/>
              <a:t>traduit</a:t>
            </a:r>
            <a:r>
              <a:rPr lang="it-IT" sz="2400" dirty="0"/>
              <a:t> par Gilles Lane), Paris, </a:t>
            </a:r>
            <a:r>
              <a:rPr lang="it-IT" sz="2400" dirty="0" err="1"/>
              <a:t>Seuil</a:t>
            </a:r>
            <a:r>
              <a:rPr lang="it-IT" sz="2400" dirty="0"/>
              <a:t>, 1970.</a:t>
            </a:r>
          </a:p>
          <a:p>
            <a:pPr algn="just"/>
            <a:r>
              <a:rPr lang="it-IT" sz="2400" dirty="0"/>
              <a:t>3. Pierre </a:t>
            </a:r>
            <a:r>
              <a:rPr lang="it-IT" sz="2400" dirty="0" err="1"/>
              <a:t>Bourdieu</a:t>
            </a:r>
            <a:r>
              <a:rPr lang="it-IT" sz="2400" dirty="0"/>
              <a:t>, </a:t>
            </a:r>
            <a:r>
              <a:rPr lang="it-IT" sz="2400" i="1" dirty="0"/>
              <a:t>Ce </a:t>
            </a:r>
            <a:r>
              <a:rPr lang="it-IT" sz="2400" i="1" dirty="0" err="1"/>
              <a:t>que</a:t>
            </a:r>
            <a:r>
              <a:rPr lang="it-IT" sz="2400" i="1" dirty="0"/>
              <a:t> </a:t>
            </a:r>
            <a:r>
              <a:rPr lang="it-IT" sz="2400" i="1" dirty="0" err="1"/>
              <a:t>parler</a:t>
            </a:r>
            <a:r>
              <a:rPr lang="it-IT" sz="2400" i="1" dirty="0"/>
              <a:t> </a:t>
            </a:r>
            <a:r>
              <a:rPr lang="it-IT" sz="2400" i="1" dirty="0" err="1"/>
              <a:t>veut</a:t>
            </a:r>
            <a:r>
              <a:rPr lang="it-IT" sz="2400" i="1" dirty="0"/>
              <a:t> dire</a:t>
            </a:r>
            <a:r>
              <a:rPr lang="it-IT" sz="2400" dirty="0"/>
              <a:t>, Paris, </a:t>
            </a:r>
            <a:r>
              <a:rPr lang="it-IT" sz="2400" dirty="0" err="1"/>
              <a:t>Fayard</a:t>
            </a:r>
            <a:r>
              <a:rPr lang="it-IT" sz="2400" dirty="0"/>
              <a:t>, 1982.</a:t>
            </a:r>
          </a:p>
          <a:p>
            <a:pPr algn="just"/>
            <a:endParaRPr lang="it-IT" sz="2400" dirty="0"/>
          </a:p>
        </p:txBody>
      </p:sp>
    </p:spTree>
    <p:extLst>
      <p:ext uri="{BB962C8B-B14F-4D97-AF65-F5344CB8AC3E}">
        <p14:creationId xmlns:p14="http://schemas.microsoft.com/office/powerpoint/2010/main" val="405825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sz="2400" dirty="0" smtClean="0"/>
              <a:t>Lecture de </a:t>
            </a:r>
            <a:r>
              <a:rPr lang="it-IT" sz="2400" dirty="0" err="1"/>
              <a:t>Josiane</a:t>
            </a:r>
            <a:r>
              <a:rPr lang="it-IT" sz="2400" dirty="0"/>
              <a:t> </a:t>
            </a:r>
            <a:r>
              <a:rPr lang="it-IT" sz="2400" dirty="0" err="1"/>
              <a:t>Boutet</a:t>
            </a:r>
            <a:r>
              <a:rPr lang="it-IT" sz="2400" dirty="0"/>
              <a:t>, </a:t>
            </a:r>
            <a:r>
              <a:rPr lang="it-IT" sz="2400" i="1" dirty="0"/>
              <a:t>Le </a:t>
            </a:r>
            <a:r>
              <a:rPr lang="it-IT" sz="2400" i="1" dirty="0" err="1"/>
              <a:t>pouvoir</a:t>
            </a:r>
            <a:r>
              <a:rPr lang="it-IT" sz="2400" i="1" dirty="0"/>
              <a:t> </a:t>
            </a:r>
            <a:r>
              <a:rPr lang="it-IT" sz="2400" i="1" dirty="0" err="1"/>
              <a:t>des</a:t>
            </a:r>
            <a:r>
              <a:rPr lang="it-IT" sz="2400" i="1" dirty="0"/>
              <a:t> </a:t>
            </a:r>
            <a:r>
              <a:rPr lang="it-IT" sz="2400" i="1" dirty="0" err="1"/>
              <a:t>mots</a:t>
            </a:r>
            <a:r>
              <a:rPr lang="it-IT" sz="2400" dirty="0"/>
              <a:t>, Paris, La </a:t>
            </a:r>
            <a:r>
              <a:rPr lang="it-IT" sz="2400" dirty="0" smtClean="0"/>
              <a:t>Dispute,2010. </a:t>
            </a:r>
            <a:r>
              <a:rPr lang="it-IT" sz="2400" dirty="0" err="1" smtClean="0"/>
              <a:t>Les</a:t>
            </a:r>
            <a:r>
              <a:rPr lang="it-IT" sz="2400" dirty="0" smtClean="0"/>
              <a:t> </a:t>
            </a:r>
            <a:r>
              <a:rPr lang="it-IT" sz="2400" dirty="0" err="1" smtClean="0"/>
              <a:t>pages</a:t>
            </a:r>
            <a:r>
              <a:rPr lang="it-IT" sz="2400" dirty="0" smtClean="0"/>
              <a:t> </a:t>
            </a:r>
            <a:r>
              <a:rPr lang="it-IT" sz="2400" dirty="0" err="1" smtClean="0"/>
              <a:t>insérées</a:t>
            </a:r>
            <a:r>
              <a:rPr lang="it-IT" sz="2400" dirty="0" smtClean="0"/>
              <a:t> </a:t>
            </a:r>
            <a:r>
              <a:rPr lang="it-IT" sz="2400" dirty="0" err="1" smtClean="0"/>
              <a:t>sur</a:t>
            </a:r>
            <a:r>
              <a:rPr lang="it-IT" sz="2400" dirty="0" smtClean="0"/>
              <a:t> </a:t>
            </a:r>
            <a:r>
              <a:rPr lang="it-IT" sz="2400" dirty="0" err="1" smtClean="0"/>
              <a:t>moodle</a:t>
            </a:r>
            <a:r>
              <a:rPr lang="it-IT" sz="2400" dirty="0" smtClean="0"/>
              <a:t> et la </a:t>
            </a:r>
            <a:r>
              <a:rPr lang="it-IT" sz="2400" dirty="0" err="1" smtClean="0"/>
              <a:t>discussion</a:t>
            </a:r>
            <a:r>
              <a:rPr lang="it-IT" sz="2400" dirty="0" smtClean="0"/>
              <a:t> </a:t>
            </a:r>
            <a:r>
              <a:rPr lang="it-IT" sz="2400" dirty="0" err="1" smtClean="0"/>
              <a:t>que</a:t>
            </a:r>
            <a:r>
              <a:rPr lang="it-IT" sz="2400" dirty="0" smtClean="0"/>
              <a:t> </a:t>
            </a:r>
            <a:r>
              <a:rPr lang="it-IT" sz="2400" dirty="0" err="1" smtClean="0"/>
              <a:t>nous</a:t>
            </a:r>
            <a:r>
              <a:rPr lang="it-IT" sz="2400" dirty="0" smtClean="0"/>
              <a:t> </a:t>
            </a:r>
            <a:r>
              <a:rPr lang="it-IT" sz="2400" dirty="0" err="1" smtClean="0"/>
              <a:t>avons</a:t>
            </a:r>
            <a:r>
              <a:rPr lang="it-IT" sz="2400" dirty="0" smtClean="0"/>
              <a:t> </a:t>
            </a:r>
            <a:r>
              <a:rPr lang="it-IT" sz="2400" dirty="0" err="1" smtClean="0"/>
              <a:t>faite</a:t>
            </a:r>
            <a:r>
              <a:rPr lang="it-IT" sz="2400" dirty="0" smtClean="0"/>
              <a:t> ensemble</a:t>
            </a:r>
            <a:endParaRPr lang="fr-CA" sz="2400" dirty="0"/>
          </a:p>
        </p:txBody>
      </p:sp>
    </p:spTree>
    <p:extLst>
      <p:ext uri="{BB962C8B-B14F-4D97-AF65-F5344CB8AC3E}">
        <p14:creationId xmlns:p14="http://schemas.microsoft.com/office/powerpoint/2010/main" val="171665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John </a:t>
            </a:r>
            <a:r>
              <a:rPr lang="it-IT" sz="2800" dirty="0" err="1"/>
              <a:t>Langshaw</a:t>
            </a:r>
            <a:r>
              <a:rPr lang="it-IT" sz="2800" dirty="0"/>
              <a:t> Austin </a:t>
            </a:r>
          </a:p>
        </p:txBody>
      </p:sp>
      <p:sp>
        <p:nvSpPr>
          <p:cNvPr id="3" name="Segnaposto contenuto 2"/>
          <p:cNvSpPr>
            <a:spLocks noGrp="1"/>
          </p:cNvSpPr>
          <p:nvPr>
            <p:ph idx="1"/>
          </p:nvPr>
        </p:nvSpPr>
        <p:spPr/>
        <p:txBody>
          <a:bodyPr>
            <a:normAutofit lnSpcReduction="10000"/>
          </a:bodyPr>
          <a:lstStyle/>
          <a:p>
            <a:pPr algn="just"/>
            <a:r>
              <a:rPr lang="it-IT" sz="2400" dirty="0"/>
              <a:t>John </a:t>
            </a:r>
            <a:r>
              <a:rPr lang="it-IT" sz="2400" dirty="0" err="1"/>
              <a:t>Langshaw</a:t>
            </a:r>
            <a:r>
              <a:rPr lang="it-IT" sz="2400" dirty="0"/>
              <a:t> Austin, </a:t>
            </a:r>
            <a:r>
              <a:rPr lang="it-IT" sz="2400" i="1" dirty="0"/>
              <a:t>How to do </a:t>
            </a:r>
            <a:r>
              <a:rPr lang="it-IT" sz="2400" i="1" dirty="0" err="1"/>
              <a:t>Things</a:t>
            </a:r>
            <a:r>
              <a:rPr lang="it-IT" sz="2400" i="1" dirty="0"/>
              <a:t> with </a:t>
            </a:r>
            <a:r>
              <a:rPr lang="it-IT" sz="2400" i="1" dirty="0" err="1"/>
              <a:t>Words</a:t>
            </a:r>
            <a:r>
              <a:rPr lang="it-IT" sz="2400" dirty="0"/>
              <a:t>, Oxford, Oxford </a:t>
            </a:r>
            <a:r>
              <a:rPr lang="it-IT" sz="2400" dirty="0" err="1"/>
              <a:t>University</a:t>
            </a:r>
            <a:r>
              <a:rPr lang="it-IT" sz="2400" dirty="0"/>
              <a:t> Press, </a:t>
            </a:r>
            <a:r>
              <a:rPr lang="it-IT" sz="2400" b="1" dirty="0"/>
              <a:t>1962</a:t>
            </a:r>
            <a:r>
              <a:rPr lang="it-IT" sz="2400" dirty="0"/>
              <a:t>.</a:t>
            </a:r>
          </a:p>
          <a:p>
            <a:pPr algn="just"/>
            <a:r>
              <a:rPr lang="it-IT" sz="2400" dirty="0"/>
              <a:t> </a:t>
            </a:r>
            <a:r>
              <a:rPr lang="it-IT" sz="2400" i="1" dirty="0" err="1"/>
              <a:t>Quand</a:t>
            </a:r>
            <a:r>
              <a:rPr lang="it-IT" sz="2400" i="1" dirty="0"/>
              <a:t> dire c'est </a:t>
            </a:r>
            <a:r>
              <a:rPr lang="it-IT" sz="2400" i="1" dirty="0" err="1"/>
              <a:t>faire</a:t>
            </a:r>
            <a:r>
              <a:rPr lang="it-IT" sz="2400" dirty="0"/>
              <a:t>, (</a:t>
            </a:r>
            <a:r>
              <a:rPr lang="it-IT" sz="2400" dirty="0" err="1"/>
              <a:t>traduit</a:t>
            </a:r>
            <a:r>
              <a:rPr lang="it-IT" sz="2400" dirty="0"/>
              <a:t> par Gilles Lane), Paris, </a:t>
            </a:r>
            <a:r>
              <a:rPr lang="it-IT" sz="2400" dirty="0" err="1"/>
              <a:t>Seuil</a:t>
            </a:r>
            <a:r>
              <a:rPr lang="it-IT" sz="2400" dirty="0"/>
              <a:t>, </a:t>
            </a:r>
            <a:r>
              <a:rPr lang="it-IT" sz="2400" b="1" dirty="0"/>
              <a:t>1970.</a:t>
            </a:r>
          </a:p>
          <a:p>
            <a:pPr algn="just"/>
            <a:r>
              <a:rPr lang="it-IT" sz="2400" dirty="0"/>
              <a:t>Le </a:t>
            </a:r>
            <a:r>
              <a:rPr lang="it-IT" sz="2400" dirty="0" err="1"/>
              <a:t>titre</a:t>
            </a:r>
            <a:r>
              <a:rPr lang="it-IT" sz="2400" dirty="0"/>
              <a:t> </a:t>
            </a:r>
            <a:r>
              <a:rPr lang="it-IT" sz="2400" dirty="0" err="1"/>
              <a:t>original</a:t>
            </a:r>
            <a:r>
              <a:rPr lang="it-IT" sz="2400" dirty="0"/>
              <a:t> : </a:t>
            </a:r>
            <a:r>
              <a:rPr lang="it-IT" sz="2400" i="1" dirty="0"/>
              <a:t>How to do </a:t>
            </a:r>
            <a:r>
              <a:rPr lang="it-IT" sz="2400" i="1" dirty="0" err="1"/>
              <a:t>Things</a:t>
            </a:r>
            <a:r>
              <a:rPr lang="it-IT" sz="2400" i="1" dirty="0"/>
              <a:t> with </a:t>
            </a:r>
            <a:r>
              <a:rPr lang="it-IT" sz="2400" i="1" dirty="0" err="1"/>
              <a:t>Words</a:t>
            </a:r>
            <a:r>
              <a:rPr lang="it-IT" sz="2400" i="1" dirty="0"/>
              <a:t>, </a:t>
            </a:r>
            <a:r>
              <a:rPr lang="it-IT" sz="2400" dirty="0"/>
              <a:t>qui </a:t>
            </a:r>
            <a:r>
              <a:rPr lang="it-IT" sz="2400" dirty="0" err="1"/>
              <a:t>signifie</a:t>
            </a:r>
            <a:r>
              <a:rPr lang="it-IT" sz="2400" dirty="0"/>
              <a:t> </a:t>
            </a:r>
            <a:r>
              <a:rPr lang="it-IT" sz="2400" dirty="0" err="1"/>
              <a:t>littéralement</a:t>
            </a:r>
            <a:r>
              <a:rPr lang="it-IT" sz="2400" dirty="0"/>
              <a:t> : « </a:t>
            </a:r>
            <a:r>
              <a:rPr lang="it-IT" sz="2400" dirty="0" err="1"/>
              <a:t>Comment</a:t>
            </a:r>
            <a:r>
              <a:rPr lang="it-IT" sz="2400" dirty="0"/>
              <a:t> </a:t>
            </a:r>
            <a:r>
              <a:rPr lang="it-IT" sz="2400" dirty="0" err="1"/>
              <a:t>faire</a:t>
            </a:r>
            <a:r>
              <a:rPr lang="it-IT" sz="2400" dirty="0"/>
              <a:t> </a:t>
            </a:r>
            <a:r>
              <a:rPr lang="it-IT" sz="2400" dirty="0" err="1"/>
              <a:t>des</a:t>
            </a:r>
            <a:r>
              <a:rPr lang="it-IT" sz="2400" dirty="0"/>
              <a:t> </a:t>
            </a:r>
            <a:r>
              <a:rPr lang="it-IT" sz="2400" dirty="0" err="1"/>
              <a:t>choses</a:t>
            </a:r>
            <a:r>
              <a:rPr lang="it-IT" sz="2400" dirty="0"/>
              <a:t> </a:t>
            </a:r>
            <a:r>
              <a:rPr lang="it-IT" sz="2400" dirty="0" err="1"/>
              <a:t>avec</a:t>
            </a:r>
            <a:r>
              <a:rPr lang="it-IT" sz="2400" dirty="0"/>
              <a:t> </a:t>
            </a:r>
            <a:r>
              <a:rPr lang="it-IT" sz="2400" dirty="0" err="1"/>
              <a:t>des</a:t>
            </a:r>
            <a:r>
              <a:rPr lang="it-IT" sz="2400" dirty="0"/>
              <a:t> </a:t>
            </a:r>
            <a:r>
              <a:rPr lang="it-IT" sz="2400" dirty="0" err="1"/>
              <a:t>mots</a:t>
            </a:r>
            <a:r>
              <a:rPr lang="it-IT" sz="2400" dirty="0"/>
              <a:t> », </a:t>
            </a:r>
            <a:r>
              <a:rPr lang="fr-FR" sz="2400" dirty="0"/>
              <a:t>n’est pas dépourvu d’humour. Il se réfère ironiquement à la tradition anglo-américaine des livres de conseils pratiques (du genre : </a:t>
            </a:r>
            <a:r>
              <a:rPr lang="fr-FR" sz="2400" i="1" dirty="0"/>
              <a:t>How to </a:t>
            </a:r>
            <a:r>
              <a:rPr lang="fr-FR" sz="2400" i="1" dirty="0" err="1"/>
              <a:t>make</a:t>
            </a:r>
            <a:r>
              <a:rPr lang="fr-FR" sz="2400" i="1" dirty="0"/>
              <a:t> </a:t>
            </a:r>
            <a:r>
              <a:rPr lang="fr-FR" sz="2400" i="1" dirty="0" err="1"/>
              <a:t>friends</a:t>
            </a:r>
            <a:r>
              <a:rPr lang="fr-FR" sz="2400" dirty="0"/>
              <a:t>, «Comment se faire des amis»). p. 6</a:t>
            </a:r>
          </a:p>
          <a:p>
            <a:pPr algn="just"/>
            <a:r>
              <a:rPr lang="fr-FR" sz="2400" dirty="0"/>
              <a:t>C’est un recueil de 12 conférences prononcées à l’Université de Harvard en 1955.</a:t>
            </a:r>
          </a:p>
        </p:txBody>
      </p:sp>
    </p:spTree>
    <p:extLst>
      <p:ext uri="{BB962C8B-B14F-4D97-AF65-F5344CB8AC3E}">
        <p14:creationId xmlns:p14="http://schemas.microsoft.com/office/powerpoint/2010/main" val="189514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John </a:t>
            </a:r>
            <a:r>
              <a:rPr lang="it-IT" sz="2800" dirty="0" err="1"/>
              <a:t>Langshaw</a:t>
            </a:r>
            <a:r>
              <a:rPr lang="it-IT" sz="2800" dirty="0"/>
              <a:t> Austin </a:t>
            </a:r>
          </a:p>
        </p:txBody>
      </p:sp>
      <p:sp>
        <p:nvSpPr>
          <p:cNvPr id="3" name="Segnaposto contenuto 2"/>
          <p:cNvSpPr>
            <a:spLocks noGrp="1"/>
          </p:cNvSpPr>
          <p:nvPr>
            <p:ph idx="1"/>
          </p:nvPr>
        </p:nvSpPr>
        <p:spPr/>
        <p:txBody>
          <a:bodyPr>
            <a:normAutofit/>
          </a:bodyPr>
          <a:lstStyle/>
          <a:p>
            <a:pPr algn="just"/>
            <a:r>
              <a:rPr lang="fr-FR" sz="2400" dirty="0"/>
              <a:t>Professeur de philosophie morale à Oxford (1911-1960)</a:t>
            </a:r>
          </a:p>
          <a:p>
            <a:pPr algn="just"/>
            <a:r>
              <a:rPr lang="fr-FR" sz="2400" dirty="0"/>
              <a:t>Il s’occupe du langage ordinaire</a:t>
            </a:r>
          </a:p>
          <a:p>
            <a:pPr algn="just"/>
            <a:r>
              <a:rPr lang="fr-FR" sz="2400" dirty="0"/>
              <a:t>A c</a:t>
            </a:r>
            <a:r>
              <a:rPr lang="it-IT" sz="2400" dirty="0"/>
              <a:t>ô</a:t>
            </a:r>
            <a:r>
              <a:rPr lang="fr-FR" sz="2400" dirty="0"/>
              <a:t>té de l’énonciation constative (affirmations vraies ou fausses), il existe des énonciations performatives (celle qui nous permet de faire quelque chose par la parole elle-même</a:t>
            </a:r>
            <a:r>
              <a:rPr lang="it-IT" sz="2400" dirty="0"/>
              <a:t>)</a:t>
            </a:r>
          </a:p>
          <a:p>
            <a:pPr algn="just"/>
            <a:r>
              <a:rPr lang="it-IT" sz="2400" dirty="0" err="1"/>
              <a:t>Distinction</a:t>
            </a:r>
            <a:r>
              <a:rPr lang="it-IT" sz="2400" dirty="0"/>
              <a:t> </a:t>
            </a:r>
            <a:r>
              <a:rPr lang="it-IT" sz="2400" dirty="0" err="1"/>
              <a:t>entre</a:t>
            </a:r>
            <a:r>
              <a:rPr lang="it-IT" sz="2400" dirty="0"/>
              <a:t> “</a:t>
            </a:r>
            <a:r>
              <a:rPr lang="it-IT" sz="2400" dirty="0" err="1"/>
              <a:t>constatif</a:t>
            </a:r>
            <a:r>
              <a:rPr lang="it-IT" sz="2400" dirty="0"/>
              <a:t>” et “</a:t>
            </a:r>
            <a:r>
              <a:rPr lang="it-IT" sz="2400" dirty="0" err="1"/>
              <a:t>performatif</a:t>
            </a:r>
            <a:r>
              <a:rPr lang="it-IT" sz="2400" dirty="0"/>
              <a:t>”</a:t>
            </a:r>
          </a:p>
        </p:txBody>
      </p:sp>
    </p:spTree>
    <p:extLst>
      <p:ext uri="{BB962C8B-B14F-4D97-AF65-F5344CB8AC3E}">
        <p14:creationId xmlns:p14="http://schemas.microsoft.com/office/powerpoint/2010/main" val="174802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 performativité d’un terme</a:t>
            </a:r>
          </a:p>
        </p:txBody>
      </p:sp>
      <p:sp>
        <p:nvSpPr>
          <p:cNvPr id="3" name="Segnaposto contenuto 2"/>
          <p:cNvSpPr>
            <a:spLocks noGrp="1"/>
          </p:cNvSpPr>
          <p:nvPr>
            <p:ph idx="1"/>
          </p:nvPr>
        </p:nvSpPr>
        <p:spPr/>
        <p:txBody>
          <a:bodyPr>
            <a:normAutofit/>
          </a:bodyPr>
          <a:lstStyle/>
          <a:p>
            <a:pPr algn="just"/>
            <a:r>
              <a:rPr lang="it-IT" sz="2400" dirty="0"/>
              <a:t>C’est ce </a:t>
            </a:r>
            <a:r>
              <a:rPr lang="it-IT" sz="2400" dirty="0" err="1"/>
              <a:t>qu’on</a:t>
            </a:r>
            <a:r>
              <a:rPr lang="it-IT" sz="2400" dirty="0"/>
              <a:t> </a:t>
            </a:r>
            <a:r>
              <a:rPr lang="it-IT" sz="2400" dirty="0" err="1"/>
              <a:t>appelle</a:t>
            </a:r>
            <a:r>
              <a:rPr lang="it-IT" sz="2400" dirty="0"/>
              <a:t> son </a:t>
            </a:r>
            <a:r>
              <a:rPr lang="it-IT" sz="2400" dirty="0" err="1"/>
              <a:t>caractère</a:t>
            </a:r>
            <a:r>
              <a:rPr lang="it-IT" sz="2400" dirty="0"/>
              <a:t> « </a:t>
            </a:r>
            <a:r>
              <a:rPr lang="it-IT" sz="2400" dirty="0" err="1"/>
              <a:t>performatif</a:t>
            </a:r>
            <a:r>
              <a:rPr lang="it-IT" sz="2400" dirty="0"/>
              <a:t> ». </a:t>
            </a:r>
            <a:r>
              <a:rPr lang="it-IT" sz="2400" dirty="0" err="1"/>
              <a:t>Quand</a:t>
            </a:r>
            <a:r>
              <a:rPr lang="it-IT" sz="2400" dirty="0"/>
              <a:t> un </a:t>
            </a:r>
            <a:r>
              <a:rPr lang="it-IT" sz="2400" dirty="0" err="1"/>
              <a:t>président</a:t>
            </a:r>
            <a:r>
              <a:rPr lang="it-IT" sz="2400" dirty="0"/>
              <a:t> </a:t>
            </a:r>
            <a:r>
              <a:rPr lang="it-IT" sz="2400" dirty="0" err="1"/>
              <a:t>déclare</a:t>
            </a:r>
            <a:r>
              <a:rPr lang="it-IT" sz="2400" dirty="0"/>
              <a:t> la </a:t>
            </a:r>
            <a:r>
              <a:rPr lang="it-IT" sz="2400" dirty="0" err="1"/>
              <a:t>séance</a:t>
            </a:r>
            <a:r>
              <a:rPr lang="it-IT" sz="2400" dirty="0"/>
              <a:t> </a:t>
            </a:r>
            <a:r>
              <a:rPr lang="it-IT" sz="2400" dirty="0" err="1"/>
              <a:t>ouverte</a:t>
            </a:r>
            <a:r>
              <a:rPr lang="it-IT" sz="2400" dirty="0"/>
              <a:t> </a:t>
            </a:r>
            <a:r>
              <a:rPr lang="it-IT" sz="2400" dirty="0" err="1"/>
              <a:t>ou</a:t>
            </a:r>
            <a:r>
              <a:rPr lang="it-IT" sz="2400" dirty="0"/>
              <a:t> </a:t>
            </a:r>
            <a:r>
              <a:rPr lang="it-IT" sz="2400" dirty="0" err="1"/>
              <a:t>qu’un</a:t>
            </a:r>
            <a:r>
              <a:rPr lang="it-IT" sz="2400" dirty="0"/>
              <a:t> </a:t>
            </a:r>
            <a:r>
              <a:rPr lang="it-IT" sz="2400" dirty="0" err="1"/>
              <a:t>maire</a:t>
            </a:r>
            <a:r>
              <a:rPr lang="it-IT" sz="2400" dirty="0"/>
              <a:t> </a:t>
            </a:r>
            <a:r>
              <a:rPr lang="it-IT" sz="2400" dirty="0" err="1"/>
              <a:t>prononce</a:t>
            </a:r>
            <a:r>
              <a:rPr lang="it-IT" sz="2400" dirty="0"/>
              <a:t> un </a:t>
            </a:r>
            <a:r>
              <a:rPr lang="it-IT" sz="2400" dirty="0" err="1"/>
              <a:t>mariage</a:t>
            </a:r>
            <a:r>
              <a:rPr lang="it-IT" sz="2400" dirty="0"/>
              <a:t>, </a:t>
            </a:r>
            <a:r>
              <a:rPr lang="it-IT" sz="2400" dirty="0" err="1"/>
              <a:t>ils</a:t>
            </a:r>
            <a:r>
              <a:rPr lang="it-IT" sz="2400" dirty="0"/>
              <a:t> ne se </a:t>
            </a:r>
            <a:r>
              <a:rPr lang="it-IT" sz="2400" dirty="0" err="1"/>
              <a:t>contentent</a:t>
            </a:r>
            <a:r>
              <a:rPr lang="it-IT" sz="2400" dirty="0"/>
              <a:t> </a:t>
            </a:r>
            <a:r>
              <a:rPr lang="it-IT" sz="2400" dirty="0" err="1"/>
              <a:t>pas</a:t>
            </a:r>
            <a:r>
              <a:rPr lang="it-IT" sz="2400" dirty="0"/>
              <a:t> de </a:t>
            </a:r>
            <a:r>
              <a:rPr lang="it-IT" sz="2400" dirty="0" err="1"/>
              <a:t>constater</a:t>
            </a:r>
            <a:r>
              <a:rPr lang="it-IT" sz="2400" dirty="0"/>
              <a:t> un </a:t>
            </a:r>
            <a:r>
              <a:rPr lang="it-IT" sz="2400" dirty="0" err="1"/>
              <a:t>fait</a:t>
            </a:r>
            <a:r>
              <a:rPr lang="it-IT" sz="2400" dirty="0"/>
              <a:t>, </a:t>
            </a:r>
            <a:r>
              <a:rPr lang="it-IT" sz="2400" b="1" dirty="0" err="1"/>
              <a:t>ils</a:t>
            </a:r>
            <a:r>
              <a:rPr lang="it-IT" sz="2400" b="1" dirty="0"/>
              <a:t> le </a:t>
            </a:r>
            <a:r>
              <a:rPr lang="it-IT" sz="2400" b="1" dirty="0" err="1"/>
              <a:t>réalisent</a:t>
            </a:r>
            <a:r>
              <a:rPr lang="it-IT" sz="2400" b="1" dirty="0"/>
              <a:t>. </a:t>
            </a:r>
          </a:p>
          <a:p>
            <a:pPr algn="just"/>
            <a:r>
              <a:rPr lang="it-IT" sz="2400" dirty="0"/>
              <a:t>Il y </a:t>
            </a:r>
            <a:r>
              <a:rPr lang="it-IT" sz="2400" dirty="0" err="1"/>
              <a:t>faut</a:t>
            </a:r>
            <a:r>
              <a:rPr lang="it-IT" sz="2400" dirty="0"/>
              <a:t> </a:t>
            </a:r>
            <a:r>
              <a:rPr lang="it-IT" sz="2400" dirty="0" err="1"/>
              <a:t>certaines</a:t>
            </a:r>
            <a:r>
              <a:rPr lang="it-IT" sz="2400" dirty="0"/>
              <a:t> </a:t>
            </a:r>
            <a:r>
              <a:rPr lang="it-IT" sz="2400" dirty="0" err="1"/>
              <a:t>conditions</a:t>
            </a:r>
            <a:r>
              <a:rPr lang="it-IT" sz="2400" dirty="0"/>
              <a:t> : en l’</a:t>
            </a:r>
            <a:r>
              <a:rPr lang="it-IT" sz="2400" dirty="0" err="1"/>
              <a:t>occurrence</a:t>
            </a:r>
            <a:r>
              <a:rPr lang="it-IT" sz="2400" dirty="0"/>
              <a:t>, le </a:t>
            </a:r>
            <a:r>
              <a:rPr lang="it-IT" sz="2400" dirty="0" err="1"/>
              <a:t>respect</a:t>
            </a:r>
            <a:r>
              <a:rPr lang="it-IT" sz="2400" dirty="0"/>
              <a:t> d’une </a:t>
            </a:r>
            <a:r>
              <a:rPr lang="it-IT" sz="2400" dirty="0" err="1"/>
              <a:t>procédure</a:t>
            </a:r>
            <a:r>
              <a:rPr lang="it-IT" sz="2400" dirty="0"/>
              <a:t> </a:t>
            </a:r>
            <a:r>
              <a:rPr lang="it-IT" sz="2400" dirty="0" err="1"/>
              <a:t>établie</a:t>
            </a:r>
            <a:r>
              <a:rPr lang="it-IT" sz="2400" dirty="0"/>
              <a:t>, le </a:t>
            </a:r>
            <a:r>
              <a:rPr lang="it-IT" sz="2400" dirty="0" err="1"/>
              <a:t>cadre</a:t>
            </a:r>
            <a:r>
              <a:rPr lang="it-IT" sz="2400" dirty="0"/>
              <a:t> </a:t>
            </a:r>
            <a:r>
              <a:rPr lang="it-IT" sz="2400" dirty="0" err="1"/>
              <a:t>institutionnel</a:t>
            </a:r>
            <a:r>
              <a:rPr lang="it-IT" sz="2400" dirty="0"/>
              <a:t> et </a:t>
            </a:r>
            <a:r>
              <a:rPr lang="it-IT" sz="2400" dirty="0" err="1"/>
              <a:t>spatial</a:t>
            </a:r>
            <a:r>
              <a:rPr lang="it-IT" sz="2400" dirty="0"/>
              <a:t>, le </a:t>
            </a:r>
            <a:r>
              <a:rPr lang="it-IT" sz="2400" dirty="0" err="1"/>
              <a:t>rôle</a:t>
            </a:r>
            <a:r>
              <a:rPr lang="it-IT" sz="2400" dirty="0"/>
              <a:t> </a:t>
            </a:r>
            <a:r>
              <a:rPr lang="it-IT" sz="2400" dirty="0" err="1"/>
              <a:t>ou</a:t>
            </a:r>
            <a:r>
              <a:rPr lang="it-IT" sz="2400" dirty="0"/>
              <a:t> la </a:t>
            </a:r>
            <a:r>
              <a:rPr lang="it-IT" sz="2400" dirty="0" err="1"/>
              <a:t>fonction</a:t>
            </a:r>
            <a:r>
              <a:rPr lang="it-IT" sz="2400" dirty="0"/>
              <a:t> </a:t>
            </a:r>
            <a:r>
              <a:rPr lang="it-IT" sz="2400" dirty="0" err="1"/>
              <a:t>reconnus</a:t>
            </a:r>
            <a:r>
              <a:rPr lang="it-IT" sz="2400" dirty="0"/>
              <a:t> de la </a:t>
            </a:r>
            <a:r>
              <a:rPr lang="it-IT" sz="2400" dirty="0" err="1"/>
              <a:t>personne</a:t>
            </a:r>
            <a:r>
              <a:rPr lang="it-IT" sz="2400" dirty="0"/>
              <a:t> </a:t>
            </a:r>
            <a:r>
              <a:rPr lang="it-IT" sz="2400" dirty="0" err="1"/>
              <a:t>habilitée</a:t>
            </a:r>
            <a:r>
              <a:rPr lang="it-IT" sz="2400" dirty="0"/>
              <a:t>…</a:t>
            </a:r>
          </a:p>
          <a:p>
            <a:pPr algn="just"/>
            <a:r>
              <a:rPr lang="it-IT" sz="2400" dirty="0"/>
              <a:t>je te </a:t>
            </a:r>
            <a:r>
              <a:rPr lang="it-IT" sz="2400" dirty="0" err="1"/>
              <a:t>baptise</a:t>
            </a:r>
            <a:r>
              <a:rPr lang="it-IT" sz="2400" dirty="0"/>
              <a:t>, </a:t>
            </a:r>
            <a:br>
              <a:rPr lang="it-IT" sz="2400" dirty="0"/>
            </a:br>
            <a:r>
              <a:rPr lang="it-IT" sz="2400" dirty="0"/>
              <a:t>je </a:t>
            </a:r>
            <a:r>
              <a:rPr lang="it-IT" sz="2400" dirty="0" err="1"/>
              <a:t>vous</a:t>
            </a:r>
            <a:r>
              <a:rPr lang="it-IT" sz="2400" dirty="0"/>
              <a:t> </a:t>
            </a:r>
            <a:r>
              <a:rPr lang="it-IT" sz="2400" dirty="0" err="1"/>
              <a:t>déclare</a:t>
            </a:r>
            <a:r>
              <a:rPr lang="it-IT" sz="2400" dirty="0"/>
              <a:t> </a:t>
            </a:r>
            <a:r>
              <a:rPr lang="it-IT" sz="2400" dirty="0" err="1"/>
              <a:t>unis</a:t>
            </a:r>
            <a:r>
              <a:rPr lang="it-IT" sz="2400" dirty="0"/>
              <a:t> par </a:t>
            </a:r>
            <a:r>
              <a:rPr lang="it-IT" sz="2400" dirty="0" err="1"/>
              <a:t>les</a:t>
            </a:r>
            <a:r>
              <a:rPr lang="it-IT" sz="2400" dirty="0"/>
              <a:t> </a:t>
            </a:r>
            <a:r>
              <a:rPr lang="it-IT" sz="2400" dirty="0" err="1"/>
              <a:t>liens</a:t>
            </a:r>
            <a:r>
              <a:rPr lang="it-IT" sz="2400" dirty="0"/>
              <a:t> </a:t>
            </a:r>
            <a:r>
              <a:rPr lang="it-IT" sz="2400" dirty="0" err="1"/>
              <a:t>du</a:t>
            </a:r>
            <a:r>
              <a:rPr lang="it-IT" sz="2400" dirty="0"/>
              <a:t> </a:t>
            </a:r>
            <a:r>
              <a:rPr lang="it-IT" sz="2400" dirty="0" err="1"/>
              <a:t>mariage</a:t>
            </a:r>
            <a:r>
              <a:rPr lang="it-IT" sz="2400" dirty="0"/>
              <a:t>.</a:t>
            </a:r>
            <a:br>
              <a:rPr lang="it-IT" sz="2400" dirty="0"/>
            </a:br>
            <a:r>
              <a:rPr lang="it-IT" sz="2400" dirty="0"/>
              <a:t>Je </a:t>
            </a:r>
            <a:r>
              <a:rPr lang="it-IT" sz="2400" dirty="0" err="1"/>
              <a:t>déclare</a:t>
            </a:r>
            <a:r>
              <a:rPr lang="it-IT" sz="2400" dirty="0"/>
              <a:t> la </a:t>
            </a:r>
            <a:r>
              <a:rPr lang="it-IT" sz="2400" dirty="0" err="1"/>
              <a:t>séance</a:t>
            </a:r>
            <a:r>
              <a:rPr lang="it-IT" sz="2400" dirty="0"/>
              <a:t> </a:t>
            </a:r>
            <a:r>
              <a:rPr lang="it-IT" sz="2400" dirty="0" err="1"/>
              <a:t>ouverte</a:t>
            </a:r>
            <a:r>
              <a:rPr lang="it-IT" sz="2400" dirty="0"/>
              <a:t>.</a:t>
            </a:r>
            <a:endParaRPr lang="fr-CA" sz="2400" dirty="0"/>
          </a:p>
        </p:txBody>
      </p:sp>
    </p:spTree>
    <p:extLst>
      <p:ext uri="{BB962C8B-B14F-4D97-AF65-F5344CB8AC3E}">
        <p14:creationId xmlns:p14="http://schemas.microsoft.com/office/powerpoint/2010/main" val="426539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BE" sz="2800" dirty="0"/>
              <a:t>« je décrète la mobilisation générale »</a:t>
            </a:r>
            <a:endParaRPr lang="it-IT" sz="2800" dirty="0"/>
          </a:p>
        </p:txBody>
      </p:sp>
      <p:sp>
        <p:nvSpPr>
          <p:cNvPr id="3" name="Segnaposto contenuto 2"/>
          <p:cNvSpPr>
            <a:spLocks noGrp="1"/>
          </p:cNvSpPr>
          <p:nvPr>
            <p:ph idx="1"/>
          </p:nvPr>
        </p:nvSpPr>
        <p:spPr/>
        <p:txBody>
          <a:bodyPr>
            <a:normAutofit lnSpcReduction="10000"/>
          </a:bodyPr>
          <a:lstStyle/>
          <a:p>
            <a:pPr marL="0" indent="0" algn="just">
              <a:buNone/>
            </a:pPr>
            <a:r>
              <a:rPr lang="fr-BE" sz="2400" dirty="0"/>
              <a:t>N’importe qui peut crier sur la place publique : « je décrète la mobilisation générale ». Ne pouvant pas être acte faute de l’autorité requise, un tel propros n’est plus que parole ; il se réduit à une clameur inane, enfantillage ou démence. </a:t>
            </a:r>
            <a:r>
              <a:rPr lang="fr-BE" sz="2400" b="1" dirty="0"/>
              <a:t>Un énoncé performatif qui n’est pas acte n’existe pas.</a:t>
            </a:r>
            <a:r>
              <a:rPr lang="fr-BE" sz="2400" dirty="0"/>
              <a:t> Il n’a d’existence que comme </a:t>
            </a:r>
            <a:r>
              <a:rPr lang="fr-BE" sz="2400" b="1" dirty="0"/>
              <a:t>acte d’autorité. </a:t>
            </a:r>
            <a:r>
              <a:rPr lang="fr-CA" sz="2400" dirty="0"/>
              <a:t>Or, les actes d’autorité sont d’abord et toujours des énonciations proférées </a:t>
            </a:r>
            <a:r>
              <a:rPr lang="fr-CA" sz="2400" b="1" dirty="0"/>
              <a:t>par ceux à qui appartient le droit de les énoncer</a:t>
            </a:r>
            <a:r>
              <a:rPr lang="fr-CA" sz="2400" dirty="0"/>
              <a:t>. Cette condition de validité, relative </a:t>
            </a:r>
            <a:r>
              <a:rPr lang="fr-CA" sz="2400" b="1" dirty="0"/>
              <a:t>à la personne </a:t>
            </a:r>
            <a:r>
              <a:rPr lang="fr-CA" sz="2400" b="1" dirty="0" err="1"/>
              <a:t>énonçante</a:t>
            </a:r>
            <a:r>
              <a:rPr lang="fr-CA" sz="2400" dirty="0"/>
              <a:t> et à la circonstance de l’énonciation, doit toujours être supposée remplie </a:t>
            </a:r>
            <a:r>
              <a:rPr lang="fr-CA" sz="2400" b="1" dirty="0"/>
              <a:t>quand on traite du performatif</a:t>
            </a:r>
            <a:r>
              <a:rPr lang="fr-CA" sz="2400" dirty="0"/>
              <a:t>. </a:t>
            </a:r>
          </a:p>
          <a:p>
            <a:pPr marL="0" indent="0">
              <a:buNone/>
            </a:pPr>
            <a:r>
              <a:rPr lang="fr-FR" sz="2400" dirty="0"/>
              <a:t>Emile Benveniste</a:t>
            </a:r>
            <a:r>
              <a:rPr lang="fr-FR" sz="2400" i="1" dirty="0"/>
              <a:t>, La philosophie analytique et le langage, </a:t>
            </a:r>
            <a:r>
              <a:rPr lang="fr-FR" sz="2400" dirty="0"/>
              <a:t>1963, </a:t>
            </a:r>
            <a:r>
              <a:rPr lang="fr-CA" sz="2400" dirty="0"/>
              <a:t> p. 273.</a:t>
            </a:r>
          </a:p>
          <a:p>
            <a:pPr algn="just"/>
            <a:endParaRPr lang="fr-BE" sz="2400" dirty="0"/>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15</a:t>
            </a:fld>
            <a:endParaRPr lang="fr-CA">
              <a:solidFill>
                <a:prstClr val="black">
                  <a:tint val="75000"/>
                </a:prstClr>
              </a:solidFill>
              <a:latin typeface="Calibri"/>
            </a:endParaRPr>
          </a:p>
        </p:txBody>
      </p:sp>
    </p:spTree>
    <p:extLst>
      <p:ext uri="{BB962C8B-B14F-4D97-AF65-F5344CB8AC3E}">
        <p14:creationId xmlns:p14="http://schemas.microsoft.com/office/powerpoint/2010/main" val="377489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2800" i="1" dirty="0"/>
              <a:t>La philosophie analytique et le langage  </a:t>
            </a:r>
            <a:br>
              <a:rPr lang="fr-FR" sz="2800" i="1" dirty="0"/>
            </a:br>
            <a:r>
              <a:rPr lang="fr-FR" sz="2800" dirty="0"/>
              <a:t>Benveniste 1963</a:t>
            </a:r>
            <a:br>
              <a:rPr lang="fr-FR" sz="2800" dirty="0"/>
            </a:br>
            <a:endParaRPr lang="it-IT" sz="2800" dirty="0"/>
          </a:p>
        </p:txBody>
      </p:sp>
      <p:sp>
        <p:nvSpPr>
          <p:cNvPr id="3" name="Segnaposto contenuto 2"/>
          <p:cNvSpPr>
            <a:spLocks noGrp="1"/>
          </p:cNvSpPr>
          <p:nvPr>
            <p:ph idx="1"/>
          </p:nvPr>
        </p:nvSpPr>
        <p:spPr/>
        <p:txBody>
          <a:bodyPr>
            <a:normAutofit/>
          </a:bodyPr>
          <a:lstStyle/>
          <a:p>
            <a:pPr algn="just"/>
            <a:r>
              <a:rPr lang="fr-CA" sz="2400" dirty="0"/>
              <a:t>Voilà un domaine où sont produits les énoncés performatifs, celui des </a:t>
            </a:r>
            <a:r>
              <a:rPr lang="fr-CA" sz="2400" b="1" dirty="0"/>
              <a:t>actes d’autorité. </a:t>
            </a:r>
            <a:r>
              <a:rPr lang="fr-CA" sz="2400" dirty="0"/>
              <a:t>Nous en ouvrons un autre, où l’énoncé n’émane pas d’un </a:t>
            </a:r>
            <a:r>
              <a:rPr lang="fr-CA" sz="2400" b="1" dirty="0"/>
              <a:t>pouvoir reconnu</a:t>
            </a:r>
            <a:r>
              <a:rPr lang="fr-CA" sz="2400" dirty="0"/>
              <a:t>, mais pose un </a:t>
            </a:r>
            <a:r>
              <a:rPr lang="fr-CA" sz="2400" b="1" dirty="0"/>
              <a:t>engagement personnel pour celui qui l’énonce</a:t>
            </a:r>
            <a:r>
              <a:rPr lang="fr-CA" sz="2400" dirty="0"/>
              <a:t>. p. 272</a:t>
            </a:r>
          </a:p>
          <a:p>
            <a:pPr algn="just"/>
            <a:endParaRPr lang="fr-CA" sz="2400" dirty="0"/>
          </a:p>
          <a:p>
            <a:pPr algn="just"/>
            <a:r>
              <a:rPr lang="fr-CA" sz="2400" dirty="0"/>
              <a:t>(Les énoncés performatifs sont des énoncés où un verbe déclaratif-jussif à la première personne du présent est construit avec un </a:t>
            </a:r>
            <a:r>
              <a:rPr lang="fr-CA" sz="2400" dirty="0" err="1"/>
              <a:t>dictum</a:t>
            </a:r>
            <a:r>
              <a:rPr lang="fr-CA" sz="2400" dirty="0"/>
              <a:t>. Ainsi : </a:t>
            </a:r>
            <a:r>
              <a:rPr lang="fr-CA" sz="2400" i="1" dirty="0"/>
              <a:t>j’ordonne</a:t>
            </a:r>
            <a:r>
              <a:rPr lang="fr-CA" sz="2400" dirty="0"/>
              <a:t> (ou </a:t>
            </a:r>
            <a:r>
              <a:rPr lang="fr-CA" sz="2400" i="1" dirty="0"/>
              <a:t>je commande</a:t>
            </a:r>
            <a:r>
              <a:rPr lang="fr-CA" sz="2400" dirty="0"/>
              <a:t>, </a:t>
            </a:r>
            <a:r>
              <a:rPr lang="fr-CA" sz="2400" i="1" dirty="0"/>
              <a:t>je décrète</a:t>
            </a:r>
            <a:r>
              <a:rPr lang="fr-CA" sz="2400" dirty="0"/>
              <a:t>, etc.) </a:t>
            </a:r>
            <a:r>
              <a:rPr lang="fr-CA" sz="2400" i="1" dirty="0"/>
              <a:t>que la population soit mobilisée</a:t>
            </a:r>
            <a:r>
              <a:rPr lang="fr-CA" sz="2400" dirty="0"/>
              <a:t>, où le </a:t>
            </a:r>
            <a:r>
              <a:rPr lang="fr-CA" sz="2400" dirty="0" err="1"/>
              <a:t>dictum</a:t>
            </a:r>
            <a:r>
              <a:rPr lang="fr-CA" sz="2400" dirty="0"/>
              <a:t> est représenté par : </a:t>
            </a:r>
            <a:r>
              <a:rPr lang="fr-CA" sz="2400" i="1" dirty="0"/>
              <a:t> la population soit mobilisée</a:t>
            </a:r>
            <a:r>
              <a:rPr lang="fr-CA" sz="2400" dirty="0"/>
              <a:t>. p. 271)</a:t>
            </a:r>
          </a:p>
          <a:p>
            <a:pPr algn="just"/>
            <a:r>
              <a:rPr lang="fr-CA" sz="2400" dirty="0"/>
              <a:t>jussif : ordre, commandement </a:t>
            </a:r>
          </a:p>
          <a:p>
            <a:pPr algn="just"/>
            <a:endParaRPr lang="fr-CA" sz="2400" dirty="0"/>
          </a:p>
          <a:p>
            <a:pPr algn="just"/>
            <a:endParaRPr lang="fr-CA" sz="2400" dirty="0"/>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16</a:t>
            </a:fld>
            <a:endParaRPr lang="fr-CA">
              <a:solidFill>
                <a:prstClr val="black">
                  <a:tint val="75000"/>
                </a:prstClr>
              </a:solidFill>
              <a:latin typeface="Calibri"/>
            </a:endParaRPr>
          </a:p>
        </p:txBody>
      </p:sp>
    </p:spTree>
    <p:extLst>
      <p:ext uri="{BB962C8B-B14F-4D97-AF65-F5344CB8AC3E}">
        <p14:creationId xmlns:p14="http://schemas.microsoft.com/office/powerpoint/2010/main" val="294636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dirty="0"/>
              <a:t> </a:t>
            </a:r>
            <a:r>
              <a:rPr lang="fr-FR" sz="2800" i="1" dirty="0"/>
              <a:t>Ce que parler veut dire, </a:t>
            </a:r>
            <a:r>
              <a:rPr lang="fr-FR" sz="2800" dirty="0"/>
              <a:t>Paris, Minuit, 1982</a:t>
            </a:r>
            <a:endParaRPr lang="fr-CA" sz="2800" dirty="0"/>
          </a:p>
        </p:txBody>
      </p:sp>
      <p:pic>
        <p:nvPicPr>
          <p:cNvPr id="5" name="Segnaposto contenuto 4" descr="IMG_3883.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305044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dirty="0"/>
              <a:t> </a:t>
            </a:r>
            <a:r>
              <a:rPr lang="fr-FR" sz="2800" i="1" dirty="0"/>
              <a:t>Ce que parler veut dire, </a:t>
            </a:r>
            <a:r>
              <a:rPr lang="fr-FR" sz="2800" dirty="0"/>
              <a:t>Paris, Minuit, 1982</a:t>
            </a:r>
            <a:endParaRPr lang="fr-CA" sz="2800" dirty="0"/>
          </a:p>
        </p:txBody>
      </p:sp>
      <p:pic>
        <p:nvPicPr>
          <p:cNvPr id="4" name="Segnaposto contenuto 3" descr="IMG_3885.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a:xfrm>
            <a:off x="568036" y="1705495"/>
            <a:ext cx="8229600" cy="4525963"/>
          </a:xfrm>
        </p:spPr>
      </p:pic>
    </p:spTree>
    <p:extLst>
      <p:ext uri="{BB962C8B-B14F-4D97-AF65-F5344CB8AC3E}">
        <p14:creationId xmlns:p14="http://schemas.microsoft.com/office/powerpoint/2010/main" val="122770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  Fin </a:t>
            </a:r>
            <a:r>
              <a:rPr lang="fr-CA" sz="2800"/>
              <a:t>3 mars</a:t>
            </a:r>
            <a:r>
              <a:rPr lang="fr-CA" sz="2800" dirty="0"/>
              <a:t/>
            </a:r>
            <a:br>
              <a:rPr lang="fr-CA" sz="2800" dirty="0"/>
            </a:br>
            <a:r>
              <a:rPr lang="fr-FR" sz="2800" dirty="0"/>
              <a:t> </a:t>
            </a:r>
            <a:r>
              <a:rPr lang="fr-FR" sz="2800" i="1" dirty="0"/>
              <a:t>Ce que parler veut dire, </a:t>
            </a:r>
            <a:r>
              <a:rPr lang="fr-FR" sz="2800" dirty="0"/>
              <a:t>Paris, Minuit, 1982</a:t>
            </a:r>
            <a:endParaRPr lang="fr-CA" sz="2800" dirty="0"/>
          </a:p>
        </p:txBody>
      </p:sp>
      <p:pic>
        <p:nvPicPr>
          <p:cNvPr id="4" name="Segnaposto contenuto 3" descr="IMG_3886.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17123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Sophocle</a:t>
            </a:r>
            <a:r>
              <a:rPr lang="it-IT" sz="2800" dirty="0"/>
              <a:t>,</a:t>
            </a:r>
            <a:r>
              <a:rPr lang="it-IT" sz="2800" i="1" dirty="0"/>
              <a:t> </a:t>
            </a:r>
            <a:r>
              <a:rPr lang="it-IT" sz="2800" i="1" dirty="0" err="1"/>
              <a:t>Philoctète</a:t>
            </a:r>
            <a:endParaRPr lang="it-IT" sz="2800" dirty="0"/>
          </a:p>
        </p:txBody>
      </p:sp>
      <p:sp>
        <p:nvSpPr>
          <p:cNvPr id="3" name="Segnaposto contenuto 2"/>
          <p:cNvSpPr>
            <a:spLocks noGrp="1"/>
          </p:cNvSpPr>
          <p:nvPr>
            <p:ph idx="1"/>
          </p:nvPr>
        </p:nvSpPr>
        <p:spPr/>
        <p:txBody>
          <a:bodyPr>
            <a:normAutofit/>
          </a:bodyPr>
          <a:lstStyle/>
          <a:p>
            <a:pPr algn="just"/>
            <a:r>
              <a:rPr lang="it-IT" sz="2400" dirty="0" err="1"/>
              <a:t>Ulysse</a:t>
            </a:r>
            <a:r>
              <a:rPr lang="it-IT" sz="2400" dirty="0"/>
              <a:t> : “</a:t>
            </a:r>
            <a:r>
              <a:rPr lang="it-IT" sz="2400" dirty="0" err="1"/>
              <a:t>moi</a:t>
            </a:r>
            <a:r>
              <a:rPr lang="it-IT" sz="2400" dirty="0"/>
              <a:t> </a:t>
            </a:r>
            <a:r>
              <a:rPr lang="it-IT" sz="2400" dirty="0" err="1"/>
              <a:t>aussi</a:t>
            </a:r>
            <a:r>
              <a:rPr lang="it-IT" sz="2400" dirty="0"/>
              <a:t>, </a:t>
            </a:r>
            <a:r>
              <a:rPr lang="it-IT" sz="2400" dirty="0" err="1"/>
              <a:t>quand</a:t>
            </a:r>
            <a:r>
              <a:rPr lang="it-IT" sz="2400" dirty="0"/>
              <a:t> </a:t>
            </a:r>
            <a:r>
              <a:rPr lang="it-IT" sz="2400" dirty="0" err="1"/>
              <a:t>j’étais</a:t>
            </a:r>
            <a:r>
              <a:rPr lang="it-IT" sz="2400" dirty="0"/>
              <a:t> </a:t>
            </a:r>
            <a:r>
              <a:rPr lang="it-IT" sz="2400" dirty="0" err="1"/>
              <a:t>jeune</a:t>
            </a:r>
            <a:r>
              <a:rPr lang="it-IT" sz="2400" dirty="0"/>
              <a:t>, </a:t>
            </a:r>
            <a:r>
              <a:rPr lang="it-IT" sz="2400" dirty="0" err="1"/>
              <a:t>j’avais</a:t>
            </a:r>
            <a:r>
              <a:rPr lang="it-IT" sz="2400" dirty="0"/>
              <a:t> la langue </a:t>
            </a:r>
            <a:r>
              <a:rPr lang="it-IT" sz="2400" dirty="0" err="1"/>
              <a:t>inactive</a:t>
            </a:r>
            <a:r>
              <a:rPr lang="it-IT" sz="2400" dirty="0"/>
              <a:t> et le </a:t>
            </a:r>
            <a:r>
              <a:rPr lang="it-IT" sz="2400" dirty="0" err="1"/>
              <a:t>bras</a:t>
            </a:r>
            <a:r>
              <a:rPr lang="it-IT" sz="2400" dirty="0"/>
              <a:t> </a:t>
            </a:r>
            <a:r>
              <a:rPr lang="it-IT" sz="2400" dirty="0" err="1"/>
              <a:t>toujours</a:t>
            </a:r>
            <a:r>
              <a:rPr lang="it-IT" sz="2400" dirty="0"/>
              <a:t> </a:t>
            </a:r>
            <a:r>
              <a:rPr lang="it-IT" sz="2400" dirty="0" err="1"/>
              <a:t>actif</a:t>
            </a:r>
            <a:r>
              <a:rPr lang="it-IT" sz="2400" dirty="0"/>
              <a:t> ; </a:t>
            </a:r>
            <a:r>
              <a:rPr lang="it-IT" sz="2400" dirty="0" err="1"/>
              <a:t>aujourd’hui</a:t>
            </a:r>
            <a:r>
              <a:rPr lang="it-IT" sz="2400" dirty="0"/>
              <a:t>, à l’</a:t>
            </a:r>
            <a:r>
              <a:rPr lang="it-IT" sz="2400" dirty="0" err="1"/>
              <a:t>épreuve</a:t>
            </a:r>
            <a:r>
              <a:rPr lang="it-IT" sz="2400" dirty="0"/>
              <a:t> </a:t>
            </a:r>
            <a:r>
              <a:rPr lang="it-IT" sz="2400" dirty="0" err="1"/>
              <a:t>des</a:t>
            </a:r>
            <a:r>
              <a:rPr lang="it-IT" sz="2400" dirty="0"/>
              <a:t> </a:t>
            </a:r>
            <a:r>
              <a:rPr lang="it-IT" sz="2400" dirty="0" err="1"/>
              <a:t>faits</a:t>
            </a:r>
            <a:r>
              <a:rPr lang="it-IT" sz="2400" dirty="0"/>
              <a:t>, je </a:t>
            </a:r>
            <a:r>
              <a:rPr lang="it-IT" sz="2400" dirty="0" err="1"/>
              <a:t>vois</a:t>
            </a:r>
            <a:r>
              <a:rPr lang="it-IT" sz="2400" dirty="0"/>
              <a:t>, </a:t>
            </a:r>
            <a:r>
              <a:rPr lang="it-IT" sz="2400" dirty="0" err="1"/>
              <a:t>que</a:t>
            </a:r>
            <a:r>
              <a:rPr lang="it-IT" sz="2400" dirty="0"/>
              <a:t> </a:t>
            </a:r>
            <a:r>
              <a:rPr lang="it-IT" sz="2400" dirty="0" err="1"/>
              <a:t>chez</a:t>
            </a:r>
            <a:r>
              <a:rPr lang="it-IT" sz="2400" dirty="0"/>
              <a:t> </a:t>
            </a:r>
            <a:r>
              <a:rPr lang="it-IT" sz="2400" dirty="0" err="1"/>
              <a:t>les</a:t>
            </a:r>
            <a:r>
              <a:rPr lang="it-IT" sz="2400" dirty="0"/>
              <a:t> </a:t>
            </a:r>
            <a:r>
              <a:rPr lang="it-IT" sz="2400" dirty="0" err="1"/>
              <a:t>mortels</a:t>
            </a:r>
            <a:r>
              <a:rPr lang="it-IT" sz="2400" dirty="0"/>
              <a:t>, c’est la langue, non </a:t>
            </a:r>
            <a:r>
              <a:rPr lang="it-IT" sz="2400" dirty="0" err="1"/>
              <a:t>les</a:t>
            </a:r>
            <a:r>
              <a:rPr lang="it-IT" sz="2400" dirty="0"/>
              <a:t> </a:t>
            </a:r>
            <a:r>
              <a:rPr lang="it-IT" sz="2400" dirty="0" err="1"/>
              <a:t>actes</a:t>
            </a:r>
            <a:r>
              <a:rPr lang="it-IT" sz="2400" dirty="0"/>
              <a:t>, qui </a:t>
            </a:r>
            <a:r>
              <a:rPr lang="it-IT" sz="2400" dirty="0" err="1"/>
              <a:t>dirigent</a:t>
            </a:r>
            <a:r>
              <a:rPr lang="it-IT" sz="2400" dirty="0"/>
              <a:t> tout.” </a:t>
            </a:r>
            <a:r>
              <a:rPr lang="it-IT" sz="2400" dirty="0" err="1"/>
              <a:t>Sophocle</a:t>
            </a:r>
            <a:r>
              <a:rPr lang="it-IT" sz="2400" dirty="0"/>
              <a:t>,</a:t>
            </a:r>
            <a:r>
              <a:rPr lang="it-IT" sz="2400" i="1" dirty="0"/>
              <a:t> </a:t>
            </a:r>
            <a:r>
              <a:rPr lang="it-IT" sz="2400" i="1" dirty="0" err="1"/>
              <a:t>Philoctète</a:t>
            </a:r>
            <a:r>
              <a:rPr lang="it-IT" sz="2400" i="1" dirty="0"/>
              <a:t> </a:t>
            </a:r>
            <a:r>
              <a:rPr lang="it-IT" sz="2400" dirty="0"/>
              <a:t>v. 96-99</a:t>
            </a:r>
          </a:p>
        </p:txBody>
      </p:sp>
    </p:spTree>
    <p:extLst>
      <p:ext uri="{BB962C8B-B14F-4D97-AF65-F5344CB8AC3E}">
        <p14:creationId xmlns:p14="http://schemas.microsoft.com/office/powerpoint/2010/main" val="258357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Victor Klemperer</a:t>
            </a:r>
            <a:br>
              <a:rPr lang="fr-FR" sz="2800" dirty="0"/>
            </a:br>
            <a:r>
              <a:rPr lang="fr-FR" sz="2800" dirty="0"/>
              <a:t>1881-1960</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fr-FR" sz="2400" dirty="0"/>
              <a:t>Universitaire romaniste, après l'arrivée des nazis au pouvoir, Klemperer se voit interdire le droit d'enseigner en raison de ses ascendances juives alors qu'il est converti depuis longtemps au protestantisme et baptisé, même s'il est à l'époque devenu athée. En avril 1935, il est mis à la retraite anticipée en tant que « non-Aryen »</a:t>
            </a:r>
          </a:p>
          <a:p>
            <a:r>
              <a:rPr lang="fr-FR" sz="2400" dirty="0"/>
              <a:t>Cette </a:t>
            </a:r>
            <a:r>
              <a:rPr lang="fr-FR" sz="2400" i="1" dirty="0"/>
              <a:t>langue du Troisième Reich</a:t>
            </a:r>
            <a:r>
              <a:rPr lang="fr-FR" sz="2400" dirty="0"/>
              <a:t>, Klemperer l'appelle </a:t>
            </a:r>
            <a:r>
              <a:rPr lang="fr-FR" sz="2400" i="1" dirty="0"/>
              <a:t>Lingua </a:t>
            </a:r>
            <a:r>
              <a:rPr lang="fr-FR" sz="2400" i="1" dirty="0" err="1"/>
              <a:t>Tertii</a:t>
            </a:r>
            <a:r>
              <a:rPr lang="fr-FR" sz="2400" i="1" dirty="0"/>
              <a:t> </a:t>
            </a:r>
            <a:r>
              <a:rPr lang="fr-FR" sz="2400" i="1" dirty="0" err="1"/>
              <a:t>Imperii</a:t>
            </a:r>
            <a:endParaRPr lang="fr-FR" sz="2400" i="1" dirty="0"/>
          </a:p>
          <a:p>
            <a:endParaRPr lang="fr-FR" sz="2400" i="1" dirty="0"/>
          </a:p>
          <a:p>
            <a:r>
              <a:rPr lang="it-IT" sz="2000" dirty="0"/>
              <a:t>Victor </a:t>
            </a:r>
            <a:r>
              <a:rPr lang="it-IT" sz="2000" dirty="0" err="1"/>
              <a:t>Klemperer</a:t>
            </a:r>
            <a:r>
              <a:rPr lang="it-IT" sz="2000" dirty="0"/>
              <a:t>, </a:t>
            </a:r>
            <a:r>
              <a:rPr lang="it-IT" sz="2000" i="1" dirty="0"/>
              <a:t>LTI, la langue </a:t>
            </a:r>
            <a:r>
              <a:rPr lang="it-IT" sz="2000" i="1" dirty="0" err="1"/>
              <a:t>du</a:t>
            </a:r>
            <a:r>
              <a:rPr lang="it-IT" sz="2000" i="1" dirty="0"/>
              <a:t> </a:t>
            </a:r>
            <a:r>
              <a:rPr lang="it-IT" sz="2000" i="1" dirty="0" err="1"/>
              <a:t>IIIe</a:t>
            </a:r>
            <a:r>
              <a:rPr lang="it-IT" sz="2000" i="1" dirty="0"/>
              <a:t> Reich. </a:t>
            </a:r>
            <a:r>
              <a:rPr lang="it-IT" sz="2000" i="1" dirty="0" err="1"/>
              <a:t>Carnets</a:t>
            </a:r>
            <a:r>
              <a:rPr lang="it-IT" sz="2000" i="1" dirty="0"/>
              <a:t> d’un </a:t>
            </a:r>
            <a:r>
              <a:rPr lang="it-IT" sz="2000" i="1" dirty="0" err="1"/>
              <a:t>philologue</a:t>
            </a:r>
            <a:r>
              <a:rPr lang="it-IT" sz="2000" dirty="0"/>
              <a:t>, Paris, Albin Michel, « Agora », 1996.</a:t>
            </a:r>
          </a:p>
          <a:p>
            <a:pPr algn="just"/>
            <a:r>
              <a:rPr lang="fr-FR" sz="2000" dirty="0"/>
              <a:t>Stan Neumann La Langue ne ment pas, film tiré des journaux de Victor Klemperer écrits de 1933 à 1945 avec de nombreux extraits du livre Langue du Troisième Reich : Carnets d'un philologue ; première diffusion Arte, novembre 2004.</a:t>
            </a:r>
            <a:endParaRPr lang="it-IT" sz="2000" dirty="0"/>
          </a:p>
        </p:txBody>
      </p:sp>
    </p:spTree>
    <p:extLst>
      <p:ext uri="{BB962C8B-B14F-4D97-AF65-F5344CB8AC3E}">
        <p14:creationId xmlns:p14="http://schemas.microsoft.com/office/powerpoint/2010/main" val="315945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fontScale="70000" lnSpcReduction="20000"/>
          </a:bodyPr>
          <a:lstStyle/>
          <a:p>
            <a:pPr algn="just"/>
            <a:r>
              <a:rPr lang="fr-FR" dirty="0"/>
              <a:t>Le philosophe allemand Victor Klemperer s'attacha dès 1933 à l'étude de la langue et des mots employés par les nazis. En puisant à une multitude de sources (discours radiodiffusés d'Adolf Hitler ou de Joseph Paul Goebbels, faire-part de naissance et de décès, journaux, livres et brochures, conversations, etc.), il a pu examiner la destruction de l'esprit et de la culture allemands par la novlangue nazie. En tenant ainsi son journal, il accomplissait aussi un acte de résistance et de survie.</a:t>
            </a:r>
          </a:p>
          <a:p>
            <a:pPr algn="just"/>
            <a:r>
              <a:rPr lang="fr-FR" sz="2400" dirty="0"/>
              <a:t/>
            </a:r>
            <a:br>
              <a:rPr lang="fr-FR" sz="2400" dirty="0"/>
            </a:br>
            <a:r>
              <a:rPr lang="fr-FR" dirty="0"/>
              <a:t>En 1947, il tirera de son travail ce livre :</a:t>
            </a:r>
            <a:r>
              <a:rPr lang="fr-FR" i="1" dirty="0"/>
              <a:t> LTI, Lingua </a:t>
            </a:r>
            <a:r>
              <a:rPr lang="fr-FR" i="1" dirty="0" err="1"/>
              <a:t>Tertii</a:t>
            </a:r>
            <a:r>
              <a:rPr lang="fr-FR" i="1" dirty="0"/>
              <a:t> </a:t>
            </a:r>
            <a:r>
              <a:rPr lang="fr-FR" i="1" dirty="0" err="1"/>
              <a:t>Imperii</a:t>
            </a:r>
            <a:r>
              <a:rPr lang="fr-FR" i="1" dirty="0"/>
              <a:t>, la langue du IIIe Reich</a:t>
            </a:r>
            <a:r>
              <a:rPr lang="fr-FR" dirty="0"/>
              <a:t>, devenu la référence de toute réflexion sur le langage totalitaire. Sa lecture, à près de soixante-dix ans de distance, montre combien le monde contemporain a du mal à se guérir de cette langue contaminée, et qu'aucune langue n'est à l'abri de nouvelles manipulations.</a:t>
            </a:r>
            <a:endParaRPr lang="it-IT" sz="2400" dirty="0"/>
          </a:p>
        </p:txBody>
      </p:sp>
    </p:spTree>
    <p:extLst>
      <p:ext uri="{BB962C8B-B14F-4D97-AF65-F5344CB8AC3E}">
        <p14:creationId xmlns:p14="http://schemas.microsoft.com/office/powerpoint/2010/main" val="3471673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fontScale="77500" lnSpcReduction="20000"/>
          </a:bodyPr>
          <a:lstStyle/>
          <a:p>
            <a:pPr algn="just"/>
            <a:r>
              <a:rPr lang="fr-FR" b="1" dirty="0"/>
              <a:t>La langue du III</a:t>
            </a:r>
            <a:r>
              <a:rPr lang="fr-FR" b="1" baseline="30000" dirty="0"/>
              <a:t>e</a:t>
            </a:r>
            <a:r>
              <a:rPr lang="fr-FR" b="1" dirty="0"/>
              <a:t> Reich a altéré l’allemand</a:t>
            </a:r>
            <a:r>
              <a:rPr lang="fr-FR" dirty="0"/>
              <a:t>. Victor Klemperer montre à quel point le pouvoir nazi a travesti la parole : les altérations apportées à la langue allemande constituent même selon lui l’héritage le plus durable du régime national-socialiste. Parodiant les abréviations du Troisième Reich, la LTI est la langue d’un groupuscule qui, arrivé au le pouvoir, l’a imposée à la société tout entière. </a:t>
            </a:r>
            <a:r>
              <a:rPr lang="fr-FR" b="1" dirty="0"/>
              <a:t>Éminemment déclamatoire, elle supprime les différences entre l’oral et l’écrit, le public et le privé, afin de dissoudre l’individu dans la masse et de ne plus s’adresser qu’à celle-ci, la fanatiser et la mystifier. </a:t>
            </a:r>
            <a:r>
              <a:rPr lang="fr-FR" dirty="0"/>
              <a:t>« </a:t>
            </a:r>
            <a:r>
              <a:rPr lang="fr-FR" i="1" dirty="0"/>
              <a:t>Le hurlement remplace la parole, décrit Victor Klemperer, le cri se substitue au verbe. La langue n’est plus</a:t>
            </a:r>
            <a:r>
              <a:rPr lang="fr-FR" dirty="0"/>
              <a:t> » (</a:t>
            </a:r>
            <a:r>
              <a:rPr lang="fr-FR" u="sng" dirty="0">
                <a:hlinkClick r:id="rId2"/>
              </a:rPr>
              <a:t>LTI, la langue du III</a:t>
            </a:r>
            <a:r>
              <a:rPr lang="fr-FR" u="sng" baseline="30000" dirty="0">
                <a:hlinkClick r:id="rId2"/>
              </a:rPr>
              <a:t>e</a:t>
            </a:r>
            <a:r>
              <a:rPr lang="fr-FR" u="sng" dirty="0">
                <a:hlinkClick r:id="rId2"/>
              </a:rPr>
              <a:t> Reich</a:t>
            </a:r>
            <a:r>
              <a:rPr lang="fr-FR" dirty="0"/>
              <a:t>). </a:t>
            </a:r>
          </a:p>
          <a:p>
            <a:pPr algn="just"/>
            <a:r>
              <a:rPr lang="it-IT" sz="2000" dirty="0"/>
              <a:t>https://1000-idees-de-culture-generale.fr/lti-klemperer/</a:t>
            </a:r>
          </a:p>
        </p:txBody>
      </p:sp>
    </p:spTree>
    <p:extLst>
      <p:ext uri="{BB962C8B-B14F-4D97-AF65-F5344CB8AC3E}">
        <p14:creationId xmlns:p14="http://schemas.microsoft.com/office/powerpoint/2010/main" val="291361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fontScale="85000" lnSpcReduction="20000"/>
          </a:bodyPr>
          <a:lstStyle/>
          <a:p>
            <a:pPr algn="just"/>
            <a:r>
              <a:rPr lang="fr-FR" b="1" dirty="0"/>
              <a:t>La langue du III</a:t>
            </a:r>
            <a:r>
              <a:rPr lang="fr-FR" b="1" baseline="30000" dirty="0"/>
              <a:t>e</a:t>
            </a:r>
            <a:r>
              <a:rPr lang="fr-FR" b="1" dirty="0"/>
              <a:t> Reich sert une propagande totalitaire</a:t>
            </a:r>
            <a:r>
              <a:rPr lang="fr-FR" dirty="0"/>
              <a:t>. Pour Victor Klemperer, la LTI a contribué à propager l’idéologie nazie parce qu’elle est l’instrument idoine d’une rhétorique dont les phrases et les symboles privilégient les sensations et les sentiments par rapport à la rationalité. Ainsi, Hitler s’en est servi pour obtenir la fidélité des masses populaires en matraquant des idées simplistes fondées sur le mépris et l’épouvante. La LTI lui a permis, en particulier, de leur faire intérioriser la discrimination raciale grâce à la répétition du substantif singulier « </a:t>
            </a:r>
            <a:r>
              <a:rPr lang="fr-FR" i="1" dirty="0"/>
              <a:t>le Juif</a:t>
            </a:r>
            <a:r>
              <a:rPr lang="fr-FR" dirty="0"/>
              <a:t> » et du préfixe « </a:t>
            </a:r>
            <a:r>
              <a:rPr lang="fr-FR" i="1" dirty="0"/>
              <a:t>judéo</a:t>
            </a:r>
            <a:r>
              <a:rPr lang="fr-FR" dirty="0"/>
              <a:t> ». </a:t>
            </a:r>
            <a:endParaRPr lang="it-IT" sz="2400" dirty="0"/>
          </a:p>
        </p:txBody>
      </p:sp>
    </p:spTree>
    <p:extLst>
      <p:ext uri="{BB962C8B-B14F-4D97-AF65-F5344CB8AC3E}">
        <p14:creationId xmlns:p14="http://schemas.microsoft.com/office/powerpoint/2010/main" val="915803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a:bodyPr>
          <a:lstStyle/>
          <a:p>
            <a:pPr algn="just"/>
            <a:r>
              <a:rPr lang="fr-FR" sz="2400" dirty="0"/>
              <a:t>Son incidence ne se limite cependant pas à la sphère sociale et politique, car elle atteint en réalité, de manière insidieuse, jusqu’aux sphères de la vie privée. « </a:t>
            </a:r>
            <a:r>
              <a:rPr lang="fr-FR" sz="2400" i="1" dirty="0"/>
              <a:t>Les mots, écrit Victor Klemperer, peuvent être comme de minuscules doses d’arsenic : on les avale sans y prendre garde, ils semblent ne faire aucun effet, et voilà qu’après quelque temps l’effet toxique se fait sentir </a:t>
            </a:r>
            <a:r>
              <a:rPr lang="fr-FR" sz="2400" dirty="0"/>
              <a:t>» (</a:t>
            </a:r>
            <a:r>
              <a:rPr lang="fr-FR" sz="2400" u="sng" dirty="0">
                <a:hlinkClick r:id="rId2"/>
              </a:rPr>
              <a:t>LTI, la langue du III</a:t>
            </a:r>
            <a:r>
              <a:rPr lang="fr-FR" sz="2400" u="sng" baseline="30000" dirty="0">
                <a:hlinkClick r:id="rId2"/>
              </a:rPr>
              <a:t>e</a:t>
            </a:r>
            <a:r>
              <a:rPr lang="fr-FR" sz="2400" u="sng" dirty="0">
                <a:hlinkClick r:id="rId2"/>
              </a:rPr>
              <a:t> Reich</a:t>
            </a:r>
            <a:r>
              <a:rPr lang="fr-FR" sz="2400" dirty="0"/>
              <a:t>). </a:t>
            </a:r>
          </a:p>
          <a:p>
            <a:pPr algn="just"/>
            <a:r>
              <a:rPr lang="fr-FR" sz="2400" dirty="0"/>
              <a:t>Ainsi, la LTI s’insinue dans le langage courant, jusque dans l’intimité de l’individu, en le contaminant par les nouveaux mots, expressions et formes syntaxiques imprégnés de l’idéologie nazie. </a:t>
            </a:r>
            <a:endParaRPr lang="it-IT" sz="2400" dirty="0"/>
          </a:p>
          <a:p>
            <a:endParaRPr lang="it-IT" sz="2400" dirty="0"/>
          </a:p>
        </p:txBody>
      </p:sp>
    </p:spTree>
    <p:extLst>
      <p:ext uri="{BB962C8B-B14F-4D97-AF65-F5344CB8AC3E}">
        <p14:creationId xmlns:p14="http://schemas.microsoft.com/office/powerpoint/2010/main" val="1146066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a:bodyPr>
          <a:lstStyle/>
          <a:p>
            <a:pPr algn="just"/>
            <a:r>
              <a:rPr lang="fr-FR" sz="2400" dirty="0"/>
              <a:t>Si le pouvoir nazi a forgé relativement peu de mots (il en a même importé certains), il a surtout modifié leur valeur et leur fréquence d’utilisation. Le philologue met plus précisément en évidence certaines caractéristiques de la LTI : elle fait un usage abondant des abréviations et favorise spontanément un style déclamatoire, au point de condamner le point d’exclamation à l’inutilité ; elle revalorise des mots originellement péjoratifs, comme l’adjectif « </a:t>
            </a:r>
            <a:r>
              <a:rPr lang="fr-FR" sz="2400" i="1" dirty="0"/>
              <a:t>fanatique</a:t>
            </a:r>
            <a:r>
              <a:rPr lang="fr-FR" sz="2400" dirty="0"/>
              <a:t> » ; elle crée quelques néologismes (« </a:t>
            </a:r>
            <a:r>
              <a:rPr lang="fr-FR" sz="2400" i="1" dirty="0"/>
              <a:t>sous-humanité</a:t>
            </a:r>
            <a:r>
              <a:rPr lang="fr-FR" sz="2400" dirty="0"/>
              <a:t> », « </a:t>
            </a:r>
            <a:r>
              <a:rPr lang="fr-FR" sz="2400" i="1" dirty="0"/>
              <a:t>déjudaïser</a:t>
            </a:r>
            <a:r>
              <a:rPr lang="fr-FR" sz="2400" dirty="0"/>
              <a:t> », « </a:t>
            </a:r>
            <a:r>
              <a:rPr lang="fr-FR" sz="2400" i="1" dirty="0" err="1"/>
              <a:t>aryaniser</a:t>
            </a:r>
            <a:r>
              <a:rPr lang="fr-FR" sz="2400" dirty="0"/>
              <a:t> », etc.) ; enfin, elle encourage l’« </a:t>
            </a:r>
            <a:r>
              <a:rPr lang="fr-FR" sz="2400" i="1" dirty="0"/>
              <a:t>euphémisme mensonger </a:t>
            </a:r>
            <a:r>
              <a:rPr lang="fr-FR" sz="2400" dirty="0"/>
              <a:t>» et le superlatif.</a:t>
            </a:r>
            <a:endParaRPr lang="it-IT" sz="1600" dirty="0"/>
          </a:p>
          <a:p>
            <a:endParaRPr lang="it-IT" sz="2400" dirty="0"/>
          </a:p>
        </p:txBody>
      </p:sp>
    </p:spTree>
    <p:extLst>
      <p:ext uri="{BB962C8B-B14F-4D97-AF65-F5344CB8AC3E}">
        <p14:creationId xmlns:p14="http://schemas.microsoft.com/office/powerpoint/2010/main" val="370425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Nommer n’est pas innocent</a:t>
            </a:r>
            <a:br>
              <a:rPr lang="fr-FR" sz="2800" dirty="0"/>
            </a:br>
            <a:endParaRPr lang="fr-CA" sz="2800" dirty="0"/>
          </a:p>
        </p:txBody>
      </p:sp>
      <p:sp>
        <p:nvSpPr>
          <p:cNvPr id="3" name="Segnaposto contenuto 2"/>
          <p:cNvSpPr>
            <a:spLocks noGrp="1"/>
          </p:cNvSpPr>
          <p:nvPr>
            <p:ph idx="1"/>
          </p:nvPr>
        </p:nvSpPr>
        <p:spPr/>
        <p:txBody>
          <a:bodyPr>
            <a:normAutofit/>
          </a:bodyPr>
          <a:lstStyle/>
          <a:p>
            <a:r>
              <a:rPr lang="fr-CA" sz="2400" dirty="0"/>
              <a:t>qui nomme ?</a:t>
            </a:r>
          </a:p>
        </p:txBody>
      </p:sp>
    </p:spTree>
    <p:extLst>
      <p:ext uri="{BB962C8B-B14F-4D97-AF65-F5344CB8AC3E}">
        <p14:creationId xmlns:p14="http://schemas.microsoft.com/office/powerpoint/2010/main" val="1537084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Le concept de dénomination</a:t>
            </a:r>
            <a:br>
              <a:rPr lang="fr-FR" sz="2800" dirty="0"/>
            </a:br>
            <a:endParaRPr lang="it-IT" sz="2800" dirty="0"/>
          </a:p>
        </p:txBody>
      </p:sp>
      <p:sp>
        <p:nvSpPr>
          <p:cNvPr id="3" name="Segnaposto contenuto 2"/>
          <p:cNvSpPr>
            <a:spLocks noGrp="1"/>
          </p:cNvSpPr>
          <p:nvPr>
            <p:ph idx="1"/>
          </p:nvPr>
        </p:nvSpPr>
        <p:spPr/>
        <p:txBody>
          <a:bodyPr>
            <a:normAutofit fontScale="92500" lnSpcReduction="10000"/>
          </a:bodyPr>
          <a:lstStyle/>
          <a:p>
            <a:pPr algn="just"/>
            <a:r>
              <a:rPr lang="fr-FR" sz="2400" dirty="0" err="1"/>
              <a:t>Kleiber</a:t>
            </a:r>
            <a:r>
              <a:rPr lang="fr-FR" sz="2400" dirty="0"/>
              <a:t> : «L’acte de dénomination préalable a pour conséquence, avons-nous dit, l’acquisition d’une compétence référentielle, celle d’utiliser X pour x. L’association référentielle </a:t>
            </a:r>
            <a:r>
              <a:rPr lang="fr-FR" sz="2400" dirty="0" err="1"/>
              <a:t>X→x</a:t>
            </a:r>
            <a:r>
              <a:rPr lang="fr-FR" sz="2400" dirty="0"/>
              <a:t> est une association mémorisée, donc codée.»</a:t>
            </a:r>
          </a:p>
          <a:p>
            <a:pPr algn="just"/>
            <a:r>
              <a:rPr lang="fr-FR" sz="2400" dirty="0"/>
              <a:t> […] c’est une association référentielle durable’ </a:t>
            </a:r>
          </a:p>
          <a:p>
            <a:pPr algn="just"/>
            <a:endParaRPr lang="fr-FR" sz="2400" dirty="0"/>
          </a:p>
          <a:p>
            <a:pPr algn="just"/>
            <a:r>
              <a:rPr lang="fr-FR" sz="2400" dirty="0"/>
              <a:t> […] La dénomination est un « acte de baptême ».  </a:t>
            </a:r>
            <a:endParaRPr lang="it-IT" sz="2400" dirty="0"/>
          </a:p>
          <a:p>
            <a:pPr algn="just"/>
            <a:endParaRPr lang="fr-FR" sz="2400" dirty="0"/>
          </a:p>
          <a:p>
            <a:pPr algn="just"/>
            <a:endParaRPr lang="it-IT" sz="2400" dirty="0"/>
          </a:p>
          <a:p>
            <a:pPr algn="just"/>
            <a:endParaRPr lang="it-IT" sz="2400" dirty="0"/>
          </a:p>
          <a:p>
            <a:pPr algn="just"/>
            <a:r>
              <a:rPr lang="fr-FR" sz="2400" dirty="0"/>
              <a:t>Georges </a:t>
            </a:r>
            <a:r>
              <a:rPr lang="fr-FR" sz="2400" dirty="0" err="1"/>
              <a:t>Kleiber</a:t>
            </a:r>
            <a:r>
              <a:rPr lang="fr-FR" sz="2400" dirty="0"/>
              <a:t>, «Dénomination et relations dénominatives »,</a:t>
            </a:r>
            <a:r>
              <a:rPr lang="fr-FR" sz="2400" i="1" dirty="0"/>
              <a:t> Langages</a:t>
            </a:r>
            <a:r>
              <a:rPr lang="fr-FR" sz="2400" dirty="0"/>
              <a:t>, n° 76. La dénomination, 1984, p. 77-94.</a:t>
            </a:r>
          </a:p>
          <a:p>
            <a:pPr algn="just"/>
            <a:endParaRPr lang="it-IT" sz="2400" dirty="0"/>
          </a:p>
          <a:p>
            <a:endParaRPr lang="it-IT" sz="2400" dirty="0"/>
          </a:p>
        </p:txBody>
      </p:sp>
    </p:spTree>
    <p:extLst>
      <p:ext uri="{BB962C8B-B14F-4D97-AF65-F5344CB8AC3E}">
        <p14:creationId xmlns:p14="http://schemas.microsoft.com/office/powerpoint/2010/main" val="2946114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b="1" dirty="0" err="1"/>
              <a:t>Conquête</a:t>
            </a:r>
            <a:r>
              <a:rPr lang="it-IT" sz="2800" b="1" dirty="0"/>
              <a:t> </a:t>
            </a:r>
            <a:r>
              <a:rPr lang="it-IT" sz="2800" dirty="0"/>
              <a:t>de l’</a:t>
            </a:r>
            <a:r>
              <a:rPr lang="it-IT" sz="2800" dirty="0" err="1"/>
              <a:t>Amérique</a:t>
            </a:r>
            <a:endParaRPr lang="fr-FR" sz="2800" dirty="0"/>
          </a:p>
        </p:txBody>
      </p:sp>
      <p:sp>
        <p:nvSpPr>
          <p:cNvPr id="3" name="Content Placeholder 2"/>
          <p:cNvSpPr>
            <a:spLocks noGrp="1"/>
          </p:cNvSpPr>
          <p:nvPr>
            <p:ph idx="1"/>
          </p:nvPr>
        </p:nvSpPr>
        <p:spPr/>
        <p:txBody>
          <a:bodyPr>
            <a:normAutofit/>
          </a:bodyPr>
          <a:lstStyle/>
          <a:p>
            <a:r>
              <a:rPr lang="fr-FR" sz="2400" dirty="0" err="1"/>
              <a:t>Tzvetan</a:t>
            </a:r>
            <a:r>
              <a:rPr lang="fr-FR" sz="2400" dirty="0"/>
              <a:t> Todorov</a:t>
            </a:r>
            <a:r>
              <a:rPr lang="fr-FR" sz="2400" i="1" dirty="0"/>
              <a:t>, La conquête de l’Amérique</a:t>
            </a:r>
            <a:r>
              <a:rPr lang="fr-FR" sz="2400" dirty="0"/>
              <a:t>. La question de l’autre, Paris, Seuil, 1982.</a:t>
            </a:r>
          </a:p>
          <a:p>
            <a:endParaRPr lang="fr-FR" sz="2400" dirty="0"/>
          </a:p>
          <a:p>
            <a:r>
              <a:rPr lang="fr-FR" sz="2400" dirty="0"/>
              <a:t>conquête ou découverte : selon la position</a:t>
            </a:r>
          </a:p>
          <a:p>
            <a:pPr algn="just"/>
            <a:r>
              <a:rPr lang="it-IT" sz="2400" dirty="0"/>
              <a:t>C’est </a:t>
            </a:r>
            <a:r>
              <a:rPr lang="it-IT" sz="2400" dirty="0" err="1"/>
              <a:t>bien</a:t>
            </a:r>
            <a:r>
              <a:rPr lang="it-IT" sz="2400" dirty="0"/>
              <a:t> la </a:t>
            </a:r>
            <a:r>
              <a:rPr lang="it-IT" sz="2400" dirty="0" err="1"/>
              <a:t>conqu</a:t>
            </a:r>
            <a:r>
              <a:rPr lang="fr-FR" sz="2400" dirty="0"/>
              <a:t>ê</a:t>
            </a:r>
            <a:r>
              <a:rPr lang="it-IT" sz="2400" dirty="0"/>
              <a:t>te de l’</a:t>
            </a:r>
            <a:r>
              <a:rPr lang="it-IT" sz="2400" dirty="0" err="1"/>
              <a:t>Amérique</a:t>
            </a:r>
            <a:r>
              <a:rPr lang="it-IT" sz="2400" dirty="0"/>
              <a:t> qui </a:t>
            </a:r>
            <a:r>
              <a:rPr lang="it-IT" sz="2400" dirty="0" err="1"/>
              <a:t>annonce</a:t>
            </a:r>
            <a:r>
              <a:rPr lang="it-IT" sz="2400" dirty="0"/>
              <a:t> et fonde </a:t>
            </a:r>
            <a:r>
              <a:rPr lang="it-IT" sz="2400" dirty="0" err="1"/>
              <a:t>notre</a:t>
            </a:r>
            <a:r>
              <a:rPr lang="it-IT" sz="2400" dirty="0"/>
              <a:t> </a:t>
            </a:r>
            <a:r>
              <a:rPr lang="it-IT" sz="2400" dirty="0" err="1"/>
              <a:t>identité</a:t>
            </a:r>
            <a:r>
              <a:rPr lang="it-IT" sz="2400" dirty="0"/>
              <a:t> </a:t>
            </a:r>
            <a:r>
              <a:rPr lang="it-IT" sz="2400" dirty="0" err="1"/>
              <a:t>présente</a:t>
            </a:r>
            <a:r>
              <a:rPr lang="it-IT" sz="2400" dirty="0"/>
              <a:t> ; m</a:t>
            </a:r>
            <a:r>
              <a:rPr lang="fr-FR" sz="2400" dirty="0"/>
              <a:t>ê</a:t>
            </a:r>
            <a:r>
              <a:rPr lang="it-IT" sz="2400" dirty="0"/>
              <a:t>me si </a:t>
            </a:r>
            <a:r>
              <a:rPr lang="it-IT" sz="2400" dirty="0" err="1"/>
              <a:t>toute</a:t>
            </a:r>
            <a:r>
              <a:rPr lang="it-IT" sz="2400" dirty="0"/>
              <a:t> date </a:t>
            </a:r>
            <a:r>
              <a:rPr lang="it-IT" sz="2400" dirty="0" err="1"/>
              <a:t>permettant</a:t>
            </a:r>
            <a:r>
              <a:rPr lang="it-IT" sz="2400" dirty="0"/>
              <a:t> de </a:t>
            </a:r>
            <a:r>
              <a:rPr lang="it-IT" sz="2400" dirty="0" err="1"/>
              <a:t>séparer</a:t>
            </a:r>
            <a:r>
              <a:rPr lang="it-IT" sz="2400" dirty="0"/>
              <a:t> </a:t>
            </a:r>
            <a:r>
              <a:rPr lang="it-IT" sz="2400" dirty="0" err="1"/>
              <a:t>deux</a:t>
            </a:r>
            <a:r>
              <a:rPr lang="it-IT" sz="2400" dirty="0"/>
              <a:t> </a:t>
            </a:r>
            <a:r>
              <a:rPr lang="it-IT" sz="2400" dirty="0" err="1"/>
              <a:t>époques</a:t>
            </a:r>
            <a:r>
              <a:rPr lang="it-IT" sz="2400" dirty="0"/>
              <a:t> est </a:t>
            </a:r>
            <a:r>
              <a:rPr lang="it-IT" sz="2400" dirty="0" err="1"/>
              <a:t>arbitraire</a:t>
            </a:r>
            <a:r>
              <a:rPr lang="it-IT" sz="2400" dirty="0"/>
              <a:t>, </a:t>
            </a:r>
            <a:r>
              <a:rPr lang="it-IT" sz="2400" dirty="0" err="1"/>
              <a:t>aucune</a:t>
            </a:r>
            <a:r>
              <a:rPr lang="it-IT" sz="2400" dirty="0"/>
              <a:t> ne </a:t>
            </a:r>
            <a:r>
              <a:rPr lang="it-IT" sz="2400" dirty="0" err="1"/>
              <a:t>convient</a:t>
            </a:r>
            <a:r>
              <a:rPr lang="it-IT" sz="2400" dirty="0"/>
              <a:t> </a:t>
            </a:r>
            <a:r>
              <a:rPr lang="it-IT" sz="2400" dirty="0" err="1"/>
              <a:t>mieux</a:t>
            </a:r>
            <a:r>
              <a:rPr lang="it-IT" sz="2400" dirty="0"/>
              <a:t> pour </a:t>
            </a:r>
            <a:r>
              <a:rPr lang="it-IT" sz="2400" dirty="0" err="1"/>
              <a:t>marquer</a:t>
            </a:r>
            <a:r>
              <a:rPr lang="it-IT" sz="2400" dirty="0"/>
              <a:t> le </a:t>
            </a:r>
            <a:r>
              <a:rPr lang="it-IT" sz="2400" dirty="0" err="1"/>
              <a:t>début</a:t>
            </a:r>
            <a:r>
              <a:rPr lang="it-IT" sz="2400" dirty="0"/>
              <a:t> de l’</a:t>
            </a:r>
            <a:r>
              <a:rPr lang="it-IT" sz="2400" dirty="0" err="1"/>
              <a:t>ère</a:t>
            </a:r>
            <a:r>
              <a:rPr lang="it-IT" sz="2400" dirty="0"/>
              <a:t> moderne </a:t>
            </a:r>
            <a:r>
              <a:rPr lang="it-IT" sz="2400" dirty="0" err="1"/>
              <a:t>que</a:t>
            </a:r>
            <a:r>
              <a:rPr lang="it-IT" sz="2400" dirty="0"/>
              <a:t> l’</a:t>
            </a:r>
            <a:r>
              <a:rPr lang="it-IT" sz="2400" dirty="0" err="1"/>
              <a:t>année</a:t>
            </a:r>
            <a:r>
              <a:rPr lang="it-IT" sz="2400" dirty="0"/>
              <a:t> 1492, celle </a:t>
            </a:r>
            <a:r>
              <a:rPr lang="it-IT" sz="2400" dirty="0" err="1"/>
              <a:t>où</a:t>
            </a:r>
            <a:r>
              <a:rPr lang="it-IT" sz="2400" dirty="0"/>
              <a:t> Colon traverse l’</a:t>
            </a:r>
            <a:r>
              <a:rPr lang="it-IT" sz="2400" dirty="0" err="1"/>
              <a:t>océan</a:t>
            </a:r>
            <a:r>
              <a:rPr lang="it-IT" sz="2400" dirty="0"/>
              <a:t> Atlantique.</a:t>
            </a:r>
          </a:p>
          <a:p>
            <a:pPr algn="just"/>
            <a:endParaRPr lang="it-IT" sz="2400" dirty="0"/>
          </a:p>
          <a:p>
            <a:pPr algn="just"/>
            <a:r>
              <a:rPr lang="it-IT" sz="2400" dirty="0"/>
              <a:t>Et </a:t>
            </a:r>
            <a:r>
              <a:rPr lang="it-IT" sz="2400" dirty="0" err="1"/>
              <a:t>même</a:t>
            </a:r>
            <a:r>
              <a:rPr lang="it-IT" sz="2400" b="1" dirty="0"/>
              <a:t> </a:t>
            </a:r>
            <a:r>
              <a:rPr lang="it-IT" sz="2400" b="1" dirty="0" err="1"/>
              <a:t>invasion</a:t>
            </a:r>
            <a:r>
              <a:rPr lang="it-IT" sz="2400" b="1" dirty="0"/>
              <a:t> </a:t>
            </a:r>
            <a:r>
              <a:rPr lang="it-IT" sz="2400" dirty="0"/>
              <a:t>de la part </a:t>
            </a:r>
            <a:r>
              <a:rPr lang="it-IT" sz="2400" dirty="0" err="1"/>
              <a:t>des</a:t>
            </a:r>
            <a:r>
              <a:rPr lang="it-IT" sz="2400" dirty="0"/>
              <a:t> </a:t>
            </a:r>
            <a:r>
              <a:rPr lang="it-IT" sz="2400" dirty="0" err="1"/>
              <a:t>Mexicains</a:t>
            </a:r>
            <a:endParaRPr lang="it-IT" sz="2400" dirty="0"/>
          </a:p>
          <a:p>
            <a:endParaRPr lang="fr-FR" sz="2400" dirty="0"/>
          </a:p>
        </p:txBody>
      </p:sp>
    </p:spTree>
    <p:extLst>
      <p:ext uri="{BB962C8B-B14F-4D97-AF65-F5344CB8AC3E}">
        <p14:creationId xmlns:p14="http://schemas.microsoft.com/office/powerpoint/2010/main" val="363949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Colon (Christophe </a:t>
            </a:r>
            <a:r>
              <a:rPr lang="it-IT" sz="2800" dirty="0" err="1"/>
              <a:t>Colomb</a:t>
            </a:r>
            <a:r>
              <a:rPr lang="it-IT" sz="2800" dirty="0"/>
              <a:t>) : </a:t>
            </a:r>
            <a:r>
              <a:rPr lang="it-IT" sz="2800" dirty="0" err="1"/>
              <a:t>activité</a:t>
            </a:r>
            <a:r>
              <a:rPr lang="it-IT" sz="2800" dirty="0"/>
              <a:t> de </a:t>
            </a:r>
            <a:r>
              <a:rPr lang="it-IT" sz="2800" dirty="0" err="1"/>
              <a:t>nominateur</a:t>
            </a:r>
            <a:endParaRPr lang="it-IT" sz="2800" dirty="0"/>
          </a:p>
        </p:txBody>
      </p:sp>
      <p:sp>
        <p:nvSpPr>
          <p:cNvPr id="3" name="Segnaposto contenuto 2"/>
          <p:cNvSpPr>
            <a:spLocks noGrp="1"/>
          </p:cNvSpPr>
          <p:nvPr>
            <p:ph idx="1"/>
          </p:nvPr>
        </p:nvSpPr>
        <p:spPr/>
        <p:txBody>
          <a:bodyPr>
            <a:normAutofit/>
          </a:bodyPr>
          <a:lstStyle/>
          <a:p>
            <a:r>
              <a:rPr lang="it-IT" sz="2400" dirty="0" err="1"/>
              <a:t>Nommer</a:t>
            </a:r>
            <a:r>
              <a:rPr lang="it-IT" sz="2400" dirty="0"/>
              <a:t> et </a:t>
            </a:r>
            <a:r>
              <a:rPr lang="it-IT" sz="2400" dirty="0" err="1"/>
              <a:t>renommer</a:t>
            </a:r>
            <a:endParaRPr lang="it-IT" sz="2400" dirty="0"/>
          </a:p>
          <a:p>
            <a:r>
              <a:rPr lang="it-IT" sz="2400" dirty="0" err="1"/>
              <a:t>Renommer</a:t>
            </a:r>
            <a:r>
              <a:rPr lang="it-IT" sz="2400" dirty="0"/>
              <a:t> p. 33</a:t>
            </a:r>
          </a:p>
          <a:p>
            <a:endParaRPr lang="it-IT" sz="2400" dirty="0"/>
          </a:p>
          <a:p>
            <a:r>
              <a:rPr lang="it-IT" sz="2400" dirty="0" err="1"/>
              <a:t>Acte</a:t>
            </a:r>
            <a:r>
              <a:rPr lang="it-IT" sz="2400" dirty="0"/>
              <a:t> de </a:t>
            </a:r>
            <a:r>
              <a:rPr lang="it-IT" sz="2400" dirty="0" err="1"/>
              <a:t>domination</a:t>
            </a:r>
            <a:r>
              <a:rPr lang="it-IT" sz="2400" dirty="0"/>
              <a:t> : </a:t>
            </a:r>
            <a:r>
              <a:rPr lang="it-IT" sz="2400" dirty="0" err="1"/>
              <a:t>prise</a:t>
            </a:r>
            <a:r>
              <a:rPr lang="it-IT" sz="2400" dirty="0"/>
              <a:t> de </a:t>
            </a:r>
            <a:r>
              <a:rPr lang="it-IT" sz="2400" dirty="0" err="1"/>
              <a:t>possession</a:t>
            </a:r>
            <a:r>
              <a:rPr lang="it-IT" sz="2400" dirty="0"/>
              <a:t> p. 34/35</a:t>
            </a:r>
          </a:p>
          <a:p>
            <a:pPr algn="just"/>
            <a:r>
              <a:rPr lang="it-IT" sz="2400" dirty="0"/>
              <a:t>« Colon </a:t>
            </a:r>
            <a:r>
              <a:rPr lang="it-IT" sz="2400" dirty="0" err="1"/>
              <a:t>sait</a:t>
            </a:r>
            <a:r>
              <a:rPr lang="it-IT" sz="2400" dirty="0"/>
              <a:t> </a:t>
            </a:r>
            <a:r>
              <a:rPr lang="it-IT" sz="2400" dirty="0" err="1"/>
              <a:t>donc</a:t>
            </a:r>
            <a:r>
              <a:rPr lang="it-IT" sz="2400" dirty="0"/>
              <a:t> </a:t>
            </a:r>
            <a:r>
              <a:rPr lang="it-IT" sz="2400" dirty="0" err="1"/>
              <a:t>parfaitement</a:t>
            </a:r>
            <a:r>
              <a:rPr lang="it-IT" sz="2400" dirty="0"/>
              <a:t> </a:t>
            </a:r>
            <a:r>
              <a:rPr lang="it-IT" sz="2400" dirty="0" err="1"/>
              <a:t>que</a:t>
            </a:r>
            <a:r>
              <a:rPr lang="it-IT" sz="2400" dirty="0"/>
              <a:t> </a:t>
            </a:r>
            <a:r>
              <a:rPr lang="it-IT" sz="2400" dirty="0" err="1"/>
              <a:t>ces</a:t>
            </a:r>
            <a:r>
              <a:rPr lang="it-IT" sz="2400" dirty="0"/>
              <a:t> </a:t>
            </a:r>
            <a:r>
              <a:rPr lang="it-IT" sz="2400" dirty="0" err="1"/>
              <a:t>iles</a:t>
            </a:r>
            <a:r>
              <a:rPr lang="it-IT" sz="2400" dirty="0"/>
              <a:t> </a:t>
            </a:r>
            <a:r>
              <a:rPr lang="it-IT" sz="2400" dirty="0" err="1"/>
              <a:t>ont</a:t>
            </a:r>
            <a:r>
              <a:rPr lang="it-IT" sz="2400" dirty="0"/>
              <a:t> </a:t>
            </a:r>
            <a:r>
              <a:rPr lang="it-IT" sz="2400" dirty="0" err="1"/>
              <a:t>déjà</a:t>
            </a:r>
            <a:r>
              <a:rPr lang="it-IT" sz="2400" dirty="0"/>
              <a:t> </a:t>
            </a:r>
            <a:r>
              <a:rPr lang="it-IT" sz="2400" dirty="0" err="1"/>
              <a:t>des</a:t>
            </a:r>
            <a:r>
              <a:rPr lang="it-IT" sz="2400" dirty="0"/>
              <a:t> </a:t>
            </a:r>
            <a:r>
              <a:rPr lang="it-IT" sz="2400" dirty="0" err="1"/>
              <a:t>noms</a:t>
            </a:r>
            <a:r>
              <a:rPr lang="it-IT" sz="2400" dirty="0"/>
              <a:t>, </a:t>
            </a:r>
            <a:r>
              <a:rPr lang="it-IT" sz="2400" dirty="0" err="1"/>
              <a:t>naturels</a:t>
            </a:r>
            <a:r>
              <a:rPr lang="it-IT" sz="2400" dirty="0"/>
              <a:t> en </a:t>
            </a:r>
            <a:r>
              <a:rPr lang="it-IT" sz="2400" dirty="0" err="1"/>
              <a:t>quelque</a:t>
            </a:r>
            <a:r>
              <a:rPr lang="it-IT" sz="2400" dirty="0"/>
              <a:t> sorte …; </a:t>
            </a:r>
            <a:r>
              <a:rPr lang="it-IT" sz="2400" dirty="0" err="1"/>
              <a:t>les</a:t>
            </a:r>
            <a:r>
              <a:rPr lang="it-IT" sz="2400" dirty="0"/>
              <a:t> </a:t>
            </a:r>
            <a:r>
              <a:rPr lang="it-IT" sz="2400" dirty="0" err="1"/>
              <a:t>mots</a:t>
            </a:r>
            <a:r>
              <a:rPr lang="it-IT" sz="2400" dirty="0"/>
              <a:t> </a:t>
            </a:r>
            <a:r>
              <a:rPr lang="it-IT" sz="2400" dirty="0" err="1"/>
              <a:t>des</a:t>
            </a:r>
            <a:r>
              <a:rPr lang="it-IT" sz="2400" dirty="0"/>
              <a:t> </a:t>
            </a:r>
            <a:r>
              <a:rPr lang="it-IT" sz="2400" dirty="0" err="1"/>
              <a:t>autres</a:t>
            </a:r>
            <a:r>
              <a:rPr lang="it-IT" sz="2400" dirty="0"/>
              <a:t> l’</a:t>
            </a:r>
            <a:r>
              <a:rPr lang="it-IT" sz="2400" dirty="0" err="1"/>
              <a:t>intéressent</a:t>
            </a:r>
            <a:r>
              <a:rPr lang="it-IT" sz="2400" dirty="0"/>
              <a:t> </a:t>
            </a:r>
            <a:r>
              <a:rPr lang="it-IT" sz="2400" dirty="0" err="1"/>
              <a:t>peu</a:t>
            </a:r>
            <a:r>
              <a:rPr lang="it-IT" sz="2400" dirty="0"/>
              <a:t> </a:t>
            </a:r>
            <a:r>
              <a:rPr lang="it-IT" sz="2400" dirty="0" err="1"/>
              <a:t>cependant</a:t>
            </a:r>
            <a:r>
              <a:rPr lang="it-IT" sz="2400" dirty="0"/>
              <a:t> et il </a:t>
            </a:r>
            <a:r>
              <a:rPr lang="it-IT" sz="2400" dirty="0" err="1"/>
              <a:t>veut</a:t>
            </a:r>
            <a:r>
              <a:rPr lang="it-IT" sz="2400" dirty="0"/>
              <a:t> </a:t>
            </a:r>
            <a:r>
              <a:rPr lang="it-IT" sz="2400" dirty="0" err="1"/>
              <a:t>renommer</a:t>
            </a:r>
            <a:r>
              <a:rPr lang="it-IT" sz="2400" dirty="0"/>
              <a:t> </a:t>
            </a:r>
            <a:r>
              <a:rPr lang="it-IT" sz="2400" dirty="0" err="1"/>
              <a:t>les</a:t>
            </a:r>
            <a:r>
              <a:rPr lang="it-IT" sz="2400" dirty="0"/>
              <a:t> </a:t>
            </a:r>
            <a:r>
              <a:rPr lang="it-IT" sz="2400" dirty="0" err="1"/>
              <a:t>lieux</a:t>
            </a:r>
            <a:r>
              <a:rPr lang="it-IT" sz="2400" dirty="0"/>
              <a:t> en </a:t>
            </a:r>
            <a:r>
              <a:rPr lang="it-IT" sz="2400" dirty="0" err="1"/>
              <a:t>fonction</a:t>
            </a:r>
            <a:r>
              <a:rPr lang="it-IT" sz="2400" dirty="0"/>
              <a:t> de la </a:t>
            </a:r>
            <a:r>
              <a:rPr lang="it-IT" sz="2400" dirty="0" err="1"/>
              <a:t>place</a:t>
            </a:r>
            <a:r>
              <a:rPr lang="it-IT" sz="2400" dirty="0"/>
              <a:t> </a:t>
            </a:r>
            <a:r>
              <a:rPr lang="it-IT" sz="2400" dirty="0" err="1"/>
              <a:t>qu’ils</a:t>
            </a:r>
            <a:r>
              <a:rPr lang="it-IT" sz="2400" dirty="0"/>
              <a:t> </a:t>
            </a:r>
            <a:r>
              <a:rPr lang="it-IT" sz="2400" dirty="0" err="1"/>
              <a:t>occupent</a:t>
            </a:r>
            <a:r>
              <a:rPr lang="it-IT" sz="2400" dirty="0"/>
              <a:t> </a:t>
            </a:r>
            <a:r>
              <a:rPr lang="it-IT" sz="2400" dirty="0" err="1"/>
              <a:t>dans</a:t>
            </a:r>
            <a:r>
              <a:rPr lang="it-IT" sz="2400" dirty="0"/>
              <a:t> sa </a:t>
            </a:r>
            <a:r>
              <a:rPr lang="it-IT" sz="2400" dirty="0" err="1"/>
              <a:t>découverte</a:t>
            </a:r>
            <a:r>
              <a:rPr lang="it-IT" sz="2400" dirty="0"/>
              <a:t>, </a:t>
            </a:r>
            <a:r>
              <a:rPr lang="it-IT" sz="2400" dirty="0" err="1"/>
              <a:t>leur</a:t>
            </a:r>
            <a:r>
              <a:rPr lang="it-IT" sz="2400" dirty="0"/>
              <a:t> </a:t>
            </a:r>
            <a:r>
              <a:rPr lang="it-IT" sz="2400" dirty="0" err="1"/>
              <a:t>donner</a:t>
            </a:r>
            <a:r>
              <a:rPr lang="it-IT" sz="2400" dirty="0"/>
              <a:t> </a:t>
            </a:r>
            <a:r>
              <a:rPr lang="it-IT" sz="2400" dirty="0" err="1"/>
              <a:t>des</a:t>
            </a:r>
            <a:r>
              <a:rPr lang="it-IT" sz="2400" dirty="0"/>
              <a:t> </a:t>
            </a:r>
            <a:r>
              <a:rPr lang="it-IT" sz="2400" dirty="0" err="1"/>
              <a:t>noms</a:t>
            </a:r>
            <a:r>
              <a:rPr lang="it-IT" sz="2400" dirty="0"/>
              <a:t> </a:t>
            </a:r>
            <a:r>
              <a:rPr lang="it-IT" sz="2400" i="1" dirty="0" err="1"/>
              <a:t>justes</a:t>
            </a:r>
            <a:r>
              <a:rPr lang="it-IT" sz="2400" dirty="0"/>
              <a:t> ; la nomination, de plus, </a:t>
            </a:r>
            <a:r>
              <a:rPr lang="it-IT" sz="2400" dirty="0" err="1"/>
              <a:t>équivaut</a:t>
            </a:r>
            <a:r>
              <a:rPr lang="it-IT" sz="2400" dirty="0"/>
              <a:t> à une </a:t>
            </a:r>
            <a:r>
              <a:rPr lang="it-IT" sz="2400" dirty="0" err="1"/>
              <a:t>prise</a:t>
            </a:r>
            <a:r>
              <a:rPr lang="it-IT" sz="2400" dirty="0"/>
              <a:t> de </a:t>
            </a:r>
            <a:r>
              <a:rPr lang="it-IT" sz="2400" dirty="0" err="1"/>
              <a:t>possession</a:t>
            </a:r>
            <a:r>
              <a:rPr lang="it-IT" sz="2400" dirty="0"/>
              <a:t>» p. 34</a:t>
            </a:r>
          </a:p>
          <a:p>
            <a:r>
              <a:rPr lang="it-IT" sz="2400" dirty="0"/>
              <a:t>= </a:t>
            </a:r>
            <a:r>
              <a:rPr lang="it-IT" sz="2400" dirty="0" err="1"/>
              <a:t>les</a:t>
            </a:r>
            <a:r>
              <a:rPr lang="it-IT" sz="2400" dirty="0"/>
              <a:t> </a:t>
            </a:r>
            <a:r>
              <a:rPr lang="it-IT" sz="2400" dirty="0" err="1"/>
              <a:t>terres</a:t>
            </a:r>
            <a:r>
              <a:rPr lang="it-IT" sz="2400" dirty="0"/>
              <a:t> font </a:t>
            </a:r>
            <a:r>
              <a:rPr lang="it-IT" sz="2400" dirty="0" err="1"/>
              <a:t>désormais</a:t>
            </a:r>
            <a:r>
              <a:rPr lang="it-IT" sz="2400" dirty="0"/>
              <a:t> </a:t>
            </a:r>
            <a:r>
              <a:rPr lang="it-IT" sz="2400" dirty="0" err="1"/>
              <a:t>partie</a:t>
            </a:r>
            <a:r>
              <a:rPr lang="it-IT" sz="2400" dirty="0"/>
              <a:t> </a:t>
            </a:r>
            <a:r>
              <a:rPr lang="it-IT" sz="2400" dirty="0" err="1"/>
              <a:t>du</a:t>
            </a:r>
            <a:r>
              <a:rPr lang="it-IT" sz="2400" dirty="0"/>
              <a:t> </a:t>
            </a:r>
            <a:r>
              <a:rPr lang="it-IT" sz="2400" dirty="0" err="1"/>
              <a:t>royaume</a:t>
            </a:r>
            <a:r>
              <a:rPr lang="it-IT" sz="2400" dirty="0"/>
              <a:t> d’</a:t>
            </a:r>
            <a:r>
              <a:rPr lang="it-IT" sz="2400" dirty="0" err="1"/>
              <a:t>Espagne</a:t>
            </a:r>
            <a:endParaRPr lang="it-IT" sz="2400" dirty="0"/>
          </a:p>
        </p:txBody>
      </p:sp>
    </p:spTree>
    <p:extLst>
      <p:ext uri="{BB962C8B-B14F-4D97-AF65-F5344CB8AC3E}">
        <p14:creationId xmlns:p14="http://schemas.microsoft.com/office/powerpoint/2010/main" val="414394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Sophocle</a:t>
            </a:r>
            <a:r>
              <a:rPr lang="it-IT" sz="2800" dirty="0"/>
              <a:t>,</a:t>
            </a:r>
            <a:r>
              <a:rPr lang="it-IT" sz="2800" i="1" dirty="0"/>
              <a:t> </a:t>
            </a:r>
            <a:r>
              <a:rPr lang="it-IT" sz="2800" i="1" dirty="0" err="1"/>
              <a:t>Philoctète</a:t>
            </a:r>
            <a:endParaRPr lang="it-IT" sz="2800" dirty="0"/>
          </a:p>
        </p:txBody>
      </p:sp>
      <p:sp>
        <p:nvSpPr>
          <p:cNvPr id="3" name="Segnaposto contenuto 2"/>
          <p:cNvSpPr>
            <a:spLocks noGrp="1"/>
          </p:cNvSpPr>
          <p:nvPr>
            <p:ph idx="1"/>
          </p:nvPr>
        </p:nvSpPr>
        <p:spPr/>
        <p:txBody>
          <a:bodyPr>
            <a:normAutofit/>
          </a:bodyPr>
          <a:lstStyle/>
          <a:p>
            <a:pPr algn="just"/>
            <a:r>
              <a:rPr lang="fr-CA" sz="2400" dirty="0"/>
              <a:t>Avec un art très heureux, le poète a mis en opposition les deux caractères de </a:t>
            </a:r>
            <a:r>
              <a:rPr lang="fr-CA" sz="2400" dirty="0" err="1"/>
              <a:t>Néoptolème</a:t>
            </a:r>
            <a:r>
              <a:rPr lang="fr-CA" sz="2400" dirty="0"/>
              <a:t> et d'Ulysse. Le premier est un jeune héros, franc, généreux, capable de violence, incapable de fraude. Ulysse, cet homme vieilli dans les affaires, fin, rusé, prévoyant, maître dans l'art de la parole, tend au même but que </a:t>
            </a:r>
            <a:r>
              <a:rPr lang="fr-CA" sz="2400" dirty="0" err="1"/>
              <a:t>Néoptolème</a:t>
            </a:r>
            <a:r>
              <a:rPr lang="fr-CA" sz="2400" dirty="0"/>
              <a:t>, mais sans scrupule sur le choix des moyens. Et de ce contraste des caractères Sophocle a su tirer les effets les plus dramatiques</a:t>
            </a:r>
            <a:r>
              <a:rPr lang="it-IT" sz="2400" dirty="0"/>
              <a:t>.</a:t>
            </a:r>
          </a:p>
        </p:txBody>
      </p:sp>
    </p:spTree>
    <p:extLst>
      <p:ext uri="{BB962C8B-B14F-4D97-AF65-F5344CB8AC3E}">
        <p14:creationId xmlns:p14="http://schemas.microsoft.com/office/powerpoint/2010/main" val="2722081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err="1"/>
              <a:t>Renommer</a:t>
            </a:r>
            <a:endParaRPr lang="fr-FR" sz="2800" dirty="0"/>
          </a:p>
        </p:txBody>
      </p:sp>
      <p:sp>
        <p:nvSpPr>
          <p:cNvPr id="3" name="Content Placeholder 2"/>
          <p:cNvSpPr>
            <a:spLocks noGrp="1"/>
          </p:cNvSpPr>
          <p:nvPr>
            <p:ph idx="1"/>
          </p:nvPr>
        </p:nvSpPr>
        <p:spPr/>
        <p:txBody>
          <a:bodyPr>
            <a:normAutofit/>
          </a:bodyPr>
          <a:lstStyle/>
          <a:p>
            <a:r>
              <a:rPr lang="it-IT" sz="2400" dirty="0"/>
              <a:t>L’</a:t>
            </a:r>
            <a:r>
              <a:rPr lang="it-IT" sz="2400" dirty="0" err="1"/>
              <a:t>ordre</a:t>
            </a:r>
            <a:r>
              <a:rPr lang="it-IT" sz="2400" dirty="0"/>
              <a:t> </a:t>
            </a:r>
            <a:r>
              <a:rPr lang="it-IT" sz="2400" dirty="0" err="1"/>
              <a:t>chronologique</a:t>
            </a:r>
            <a:r>
              <a:rPr lang="it-IT" sz="2400" dirty="0"/>
              <a:t> </a:t>
            </a:r>
            <a:r>
              <a:rPr lang="it-IT" sz="2400" dirty="0" err="1"/>
              <a:t>des</a:t>
            </a:r>
            <a:r>
              <a:rPr lang="it-IT" sz="2400" dirty="0"/>
              <a:t> </a:t>
            </a:r>
            <a:r>
              <a:rPr lang="it-IT" sz="2400" dirty="0" err="1"/>
              <a:t>baptemes</a:t>
            </a:r>
            <a:r>
              <a:rPr lang="it-IT" sz="2400" dirty="0"/>
              <a:t> </a:t>
            </a:r>
            <a:r>
              <a:rPr lang="it-IT" sz="2400" dirty="0" err="1"/>
              <a:t>correspondent</a:t>
            </a:r>
            <a:r>
              <a:rPr lang="it-IT" sz="2400" dirty="0"/>
              <a:t> à l’</a:t>
            </a:r>
            <a:r>
              <a:rPr lang="it-IT" sz="2400" dirty="0" err="1"/>
              <a:t>ordre</a:t>
            </a:r>
            <a:r>
              <a:rPr lang="it-IT" sz="2400" dirty="0"/>
              <a:t> d’</a:t>
            </a:r>
            <a:r>
              <a:rPr lang="it-IT" sz="2400" dirty="0" err="1"/>
              <a:t>importance</a:t>
            </a:r>
            <a:r>
              <a:rPr lang="it-IT" sz="2400" dirty="0"/>
              <a:t> </a:t>
            </a:r>
            <a:r>
              <a:rPr lang="it-IT" sz="2400" dirty="0" err="1"/>
              <a:t>des</a:t>
            </a:r>
            <a:r>
              <a:rPr lang="it-IT" sz="2400" dirty="0"/>
              <a:t> </a:t>
            </a:r>
            <a:r>
              <a:rPr lang="it-IT" sz="2400" dirty="0" err="1"/>
              <a:t>objets</a:t>
            </a:r>
            <a:r>
              <a:rPr lang="it-IT" sz="2400" dirty="0"/>
              <a:t> </a:t>
            </a:r>
            <a:r>
              <a:rPr lang="it-IT" sz="2400" dirty="0" err="1"/>
              <a:t>associés</a:t>
            </a:r>
            <a:r>
              <a:rPr lang="it-IT" sz="2400" dirty="0"/>
              <a:t> à </a:t>
            </a:r>
            <a:r>
              <a:rPr lang="it-IT" sz="2400" dirty="0" err="1"/>
              <a:t>ces</a:t>
            </a:r>
            <a:r>
              <a:rPr lang="it-IT" sz="2400" dirty="0"/>
              <a:t> </a:t>
            </a:r>
            <a:r>
              <a:rPr lang="it-IT" sz="2400" dirty="0" err="1"/>
              <a:t>noms</a:t>
            </a:r>
            <a:r>
              <a:rPr lang="it-IT" sz="2400" dirty="0"/>
              <a:t>. Ce </a:t>
            </a:r>
            <a:r>
              <a:rPr lang="it-IT" sz="2400" dirty="0" err="1"/>
              <a:t>sertont</a:t>
            </a:r>
            <a:r>
              <a:rPr lang="it-IT" sz="2400" dirty="0"/>
              <a:t> à la suite : </a:t>
            </a:r>
            <a:r>
              <a:rPr lang="it-IT" sz="2400" dirty="0" err="1"/>
              <a:t>Dieu</a:t>
            </a:r>
            <a:r>
              <a:rPr lang="it-IT" sz="2400" dirty="0"/>
              <a:t>, la </a:t>
            </a:r>
            <a:r>
              <a:rPr lang="it-IT" sz="2400" dirty="0" err="1"/>
              <a:t>vierge</a:t>
            </a:r>
            <a:r>
              <a:rPr lang="it-IT" sz="2400" dirty="0"/>
              <a:t> Marie; le </a:t>
            </a:r>
            <a:r>
              <a:rPr lang="it-IT" sz="2400" dirty="0" err="1"/>
              <a:t>roi</a:t>
            </a:r>
            <a:r>
              <a:rPr lang="it-IT" sz="2400" dirty="0"/>
              <a:t> d’</a:t>
            </a:r>
            <a:r>
              <a:rPr lang="it-IT" sz="2400" dirty="0" err="1"/>
              <a:t>Espagne</a:t>
            </a:r>
            <a:r>
              <a:rPr lang="it-IT" sz="2400" dirty="0"/>
              <a:t> ; la </a:t>
            </a:r>
            <a:r>
              <a:rPr lang="it-IT" sz="2400" dirty="0" err="1"/>
              <a:t>reine</a:t>
            </a:r>
            <a:r>
              <a:rPr lang="it-IT" sz="2400" dirty="0"/>
              <a:t> ; l’</a:t>
            </a:r>
            <a:r>
              <a:rPr lang="it-IT" sz="2400" dirty="0" err="1"/>
              <a:t>héritier</a:t>
            </a:r>
            <a:r>
              <a:rPr lang="it-IT" sz="2400" dirty="0"/>
              <a:t>  </a:t>
            </a:r>
            <a:r>
              <a:rPr lang="it-IT" sz="2400" dirty="0" err="1"/>
              <a:t>royal</a:t>
            </a:r>
            <a:r>
              <a:rPr lang="it-IT" sz="2400" dirty="0"/>
              <a:t>. </a:t>
            </a:r>
          </a:p>
          <a:p>
            <a:r>
              <a:rPr lang="it-IT" sz="2400" dirty="0"/>
              <a:t>San Salvador en </a:t>
            </a:r>
            <a:r>
              <a:rPr lang="it-IT" sz="2400" dirty="0" err="1"/>
              <a:t>hommage</a:t>
            </a:r>
            <a:r>
              <a:rPr lang="it-IT" sz="2400" dirty="0"/>
              <a:t> à sa Haute </a:t>
            </a:r>
            <a:r>
              <a:rPr lang="it-IT" sz="2400" dirty="0" err="1"/>
              <a:t>Majesté</a:t>
            </a:r>
            <a:endParaRPr lang="it-IT" sz="2400" dirty="0"/>
          </a:p>
          <a:p>
            <a:r>
              <a:rPr lang="it-IT" sz="2400" dirty="0"/>
              <a:t>Santa Maria de Concepcion</a:t>
            </a:r>
          </a:p>
          <a:p>
            <a:r>
              <a:rPr lang="it-IT" sz="2400" dirty="0" err="1"/>
              <a:t>Fernandina</a:t>
            </a:r>
            <a:r>
              <a:rPr lang="it-IT" sz="2400" dirty="0"/>
              <a:t> </a:t>
            </a:r>
          </a:p>
          <a:p>
            <a:endParaRPr lang="it-IT" sz="2400" dirty="0"/>
          </a:p>
          <a:p>
            <a:endParaRPr lang="it-IT" sz="2400" dirty="0"/>
          </a:p>
          <a:p>
            <a:r>
              <a:rPr lang="fr-FR" sz="2400" dirty="0"/>
              <a:t>De Saint-Pétersbourg à </a:t>
            </a:r>
            <a:r>
              <a:rPr lang="fr-FR" sz="2400" i="1" dirty="0"/>
              <a:t>Leningrad </a:t>
            </a:r>
            <a:r>
              <a:rPr lang="fr-FR" sz="2400" dirty="0"/>
              <a:t>à</a:t>
            </a:r>
            <a:r>
              <a:rPr lang="fr-FR" sz="2400" i="1" dirty="0"/>
              <a:t> </a:t>
            </a:r>
            <a:r>
              <a:rPr lang="fr-FR" sz="2400" dirty="0"/>
              <a:t>Saint-Pétersbourg</a:t>
            </a:r>
          </a:p>
        </p:txBody>
      </p:sp>
    </p:spTree>
    <p:extLst>
      <p:ext uri="{BB962C8B-B14F-4D97-AF65-F5344CB8AC3E}">
        <p14:creationId xmlns:p14="http://schemas.microsoft.com/office/powerpoint/2010/main" val="131118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Perelman</a:t>
            </a:r>
            <a:r>
              <a:rPr lang="it-IT" sz="2800" dirty="0"/>
              <a:t> et </a:t>
            </a:r>
            <a:r>
              <a:rPr lang="it-IT" sz="2800" dirty="0" err="1"/>
              <a:t>Olbrechts-Tyteca</a:t>
            </a:r>
            <a:endParaRPr lang="it-IT" sz="2800" dirty="0"/>
          </a:p>
        </p:txBody>
      </p:sp>
      <p:sp>
        <p:nvSpPr>
          <p:cNvPr id="3" name="Segnaposto contenuto 2"/>
          <p:cNvSpPr>
            <a:spLocks noGrp="1"/>
          </p:cNvSpPr>
          <p:nvPr>
            <p:ph idx="1"/>
          </p:nvPr>
        </p:nvSpPr>
        <p:spPr/>
        <p:txBody>
          <a:bodyPr>
            <a:normAutofit/>
          </a:bodyPr>
          <a:lstStyle/>
          <a:p>
            <a:pPr algn="just"/>
            <a:r>
              <a:rPr lang="fr-CA" sz="2400" dirty="0"/>
              <a:t>les mêmes paroles produisent un tout autre effet, selon qui les prononce : le même langage, dit très justement Quintilien, est souvent libre chez tel orateur, insensé chez tel autre, arrogant chez un troisième.</a:t>
            </a:r>
          </a:p>
          <a:p>
            <a:r>
              <a:rPr lang="fr-CA" sz="2400" dirty="0"/>
              <a:t>C. </a:t>
            </a:r>
            <a:r>
              <a:rPr lang="fr-CA" sz="2400" dirty="0" err="1"/>
              <a:t>Perelman</a:t>
            </a:r>
            <a:r>
              <a:rPr lang="fr-CA" sz="2400" dirty="0"/>
              <a:t> et I. </a:t>
            </a:r>
            <a:r>
              <a:rPr lang="fr-CA" sz="2400" dirty="0" err="1"/>
              <a:t>Olbrechts-Tyteca</a:t>
            </a:r>
            <a:r>
              <a:rPr lang="fr-CA" sz="2400" dirty="0"/>
              <a:t>, </a:t>
            </a:r>
            <a:r>
              <a:rPr lang="fr-CA" sz="2400" i="1" dirty="0"/>
              <a:t>Traité de l’argumentation</a:t>
            </a:r>
            <a:r>
              <a:rPr lang="fr-CA" sz="2400" dirty="0"/>
              <a:t>, Bruxelles, Ed. de l’Université de Bruxelles, 5° éd., 2000, p. 429.</a:t>
            </a:r>
          </a:p>
        </p:txBody>
      </p:sp>
    </p:spTree>
    <p:extLst>
      <p:ext uri="{BB962C8B-B14F-4D97-AF65-F5344CB8AC3E}">
        <p14:creationId xmlns:p14="http://schemas.microsoft.com/office/powerpoint/2010/main" val="258599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
            </a:r>
            <a:br>
              <a:rPr lang="it-IT" sz="2800" dirty="0"/>
            </a:br>
            <a:r>
              <a:rPr lang="it-IT" sz="2800" dirty="0" err="1"/>
              <a:t>Émile</a:t>
            </a:r>
            <a:r>
              <a:rPr lang="it-IT" sz="2800" dirty="0"/>
              <a:t> </a:t>
            </a:r>
            <a:r>
              <a:rPr lang="it-IT" sz="2800" dirty="0" err="1"/>
              <a:t>Benveniste</a:t>
            </a:r>
            <a:r>
              <a:rPr lang="it-IT" sz="2800" dirty="0"/>
              <a:t/>
            </a:r>
            <a:br>
              <a:rPr lang="it-IT" sz="2800" dirty="0"/>
            </a:br>
            <a:endParaRPr lang="it-IT" sz="2800" dirty="0"/>
          </a:p>
        </p:txBody>
      </p:sp>
      <p:sp>
        <p:nvSpPr>
          <p:cNvPr id="3" name="Segnaposto contenuto 2"/>
          <p:cNvSpPr>
            <a:spLocks noGrp="1"/>
          </p:cNvSpPr>
          <p:nvPr>
            <p:ph idx="1"/>
          </p:nvPr>
        </p:nvSpPr>
        <p:spPr/>
        <p:txBody>
          <a:bodyPr>
            <a:normAutofit/>
          </a:bodyPr>
          <a:lstStyle/>
          <a:p>
            <a:pPr algn="just"/>
            <a:r>
              <a:rPr lang="fr-CA" sz="2400" dirty="0"/>
              <a:t>La figuration primordiale du </a:t>
            </a:r>
            <a:r>
              <a:rPr lang="fr-CA" sz="2400" i="1" dirty="0" err="1"/>
              <a:t>skeptron</a:t>
            </a:r>
            <a:r>
              <a:rPr lang="fr-CA" sz="2400" dirty="0"/>
              <a:t> nous parait être le bâton du messager. C’est l’attribut d’un itinérant, qui s’avance avec autorité, non pour agir mais pour parler. </a:t>
            </a:r>
            <a:r>
              <a:rPr lang="it-IT" sz="2400" dirty="0"/>
              <a:t>[...] </a:t>
            </a:r>
            <a:endParaRPr lang="fr-CA" sz="2400" dirty="0"/>
          </a:p>
          <a:p>
            <a:pPr algn="just"/>
            <a:r>
              <a:rPr lang="fr-CA" sz="2400" dirty="0"/>
              <a:t>Du fait qu’il est nécessaire au porteur d’un message, le </a:t>
            </a:r>
            <a:r>
              <a:rPr lang="fr-CA" sz="2400" i="1" dirty="0" err="1"/>
              <a:t>skeptron</a:t>
            </a:r>
            <a:r>
              <a:rPr lang="fr-CA" sz="2400" dirty="0"/>
              <a:t> devient comme un symbole de sa fonction et un signe mystique de légitimation. Dès lors, il qualifie le personnage qui porte la parole, personnage sacré, dont la mission est de transmettre le message d’autorité.</a:t>
            </a:r>
          </a:p>
          <a:p>
            <a:pPr algn="just"/>
            <a:r>
              <a:rPr lang="fr-FR" sz="2400" i="1" dirty="0"/>
              <a:t>Le vocabulaire des institutions indo-européennes, </a:t>
            </a:r>
            <a:r>
              <a:rPr lang="fr-FR" sz="2400" dirty="0"/>
              <a:t>2 vol.</a:t>
            </a:r>
            <a:r>
              <a:rPr lang="fr-FR" sz="2400" i="1" dirty="0"/>
              <a:t> </a:t>
            </a:r>
            <a:r>
              <a:rPr lang="fr-FR" sz="2400" dirty="0"/>
              <a:t>Paris, Les éditions de Minuit, 1969, </a:t>
            </a:r>
            <a:r>
              <a:rPr lang="fr-CA" sz="2400" dirty="0"/>
              <a:t>p. 32</a:t>
            </a:r>
          </a:p>
        </p:txBody>
      </p:sp>
    </p:spTree>
    <p:extLst>
      <p:ext uri="{BB962C8B-B14F-4D97-AF65-F5344CB8AC3E}">
        <p14:creationId xmlns:p14="http://schemas.microsoft.com/office/powerpoint/2010/main" val="45054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Humboldt</a:t>
            </a:r>
            <a:endParaRPr lang="it-IT" sz="2800" dirty="0"/>
          </a:p>
        </p:txBody>
      </p:sp>
      <p:sp>
        <p:nvSpPr>
          <p:cNvPr id="3" name="Segnaposto contenuto 2"/>
          <p:cNvSpPr>
            <a:spLocks noGrp="1"/>
          </p:cNvSpPr>
          <p:nvPr>
            <p:ph idx="1"/>
          </p:nvPr>
        </p:nvSpPr>
        <p:spPr/>
        <p:txBody>
          <a:bodyPr>
            <a:normAutofit/>
          </a:bodyPr>
          <a:lstStyle/>
          <a:p>
            <a:pPr algn="just"/>
            <a:r>
              <a:rPr lang="fr-CA" sz="2400" dirty="0"/>
              <a:t>Le mot n’est bien sur pas toute la langue, mais il en est pourtant la partie la plus importante, un peu comme l’individu dans le monde vivant.</a:t>
            </a:r>
          </a:p>
          <a:p>
            <a:pPr algn="just"/>
            <a:r>
              <a:rPr lang="fr-CA" sz="2400" dirty="0"/>
              <a:t>Humboldt </a:t>
            </a:r>
            <a:r>
              <a:rPr lang="fr-CA" sz="2400" dirty="0" err="1"/>
              <a:t>von</a:t>
            </a:r>
            <a:r>
              <a:rPr lang="fr-CA" sz="2400" dirty="0"/>
              <a:t> W., </a:t>
            </a:r>
            <a:r>
              <a:rPr lang="fr-CA" sz="2400" i="1" dirty="0"/>
              <a:t>Sur le caractère national des langues et autres écrits sur le langage</a:t>
            </a:r>
            <a:r>
              <a:rPr lang="fr-CA" sz="2400" dirty="0"/>
              <a:t>, traduit par, Paris, Seuil, 1820, 2000, p. 93.</a:t>
            </a:r>
          </a:p>
        </p:txBody>
      </p:sp>
    </p:spTree>
    <p:extLst>
      <p:ext uri="{BB962C8B-B14F-4D97-AF65-F5344CB8AC3E}">
        <p14:creationId xmlns:p14="http://schemas.microsoft.com/office/powerpoint/2010/main" val="394493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Le </a:t>
            </a:r>
            <a:r>
              <a:rPr lang="it-IT" sz="2800" dirty="0" err="1"/>
              <a:t>pouvoir</a:t>
            </a:r>
            <a:r>
              <a:rPr lang="it-IT" sz="2800" dirty="0"/>
              <a:t> </a:t>
            </a:r>
            <a:r>
              <a:rPr lang="it-IT" sz="2800" dirty="0" err="1"/>
              <a:t>des</a:t>
            </a:r>
            <a:r>
              <a:rPr lang="it-IT" sz="2800" dirty="0"/>
              <a:t> </a:t>
            </a:r>
            <a:r>
              <a:rPr lang="it-IT" sz="2800" dirty="0" err="1"/>
              <a:t>mots</a:t>
            </a:r>
            <a:r>
              <a:rPr lang="it-IT" sz="2800" dirty="0"/>
              <a:t> et de qui </a:t>
            </a:r>
            <a:r>
              <a:rPr lang="it-IT" sz="2800" dirty="0" err="1"/>
              <a:t>les</a:t>
            </a:r>
            <a:r>
              <a:rPr lang="it-IT" sz="2800" dirty="0"/>
              <a:t> </a:t>
            </a:r>
            <a:r>
              <a:rPr lang="it-IT" sz="2800" dirty="0" err="1"/>
              <a:t>énonce</a:t>
            </a:r>
            <a:endParaRPr lang="fr-FR" sz="2800" dirty="0"/>
          </a:p>
        </p:txBody>
      </p:sp>
      <p:sp>
        <p:nvSpPr>
          <p:cNvPr id="3" name="Content Placeholder 2"/>
          <p:cNvSpPr>
            <a:spLocks noGrp="1"/>
          </p:cNvSpPr>
          <p:nvPr>
            <p:ph idx="1"/>
          </p:nvPr>
        </p:nvSpPr>
        <p:spPr/>
        <p:txBody>
          <a:bodyPr>
            <a:normAutofit/>
          </a:bodyPr>
          <a:lstStyle/>
          <a:p>
            <a:r>
              <a:rPr lang="it-IT" sz="2400" dirty="0"/>
              <a:t>« La nomination en </a:t>
            </a:r>
            <a:r>
              <a:rPr lang="it-IT" sz="2400" dirty="0" err="1"/>
              <a:t>dit</a:t>
            </a:r>
            <a:r>
              <a:rPr lang="it-IT" sz="2400" dirty="0"/>
              <a:t> </a:t>
            </a:r>
            <a:r>
              <a:rPr lang="it-IT" sz="2400" dirty="0" err="1"/>
              <a:t>autant</a:t>
            </a:r>
            <a:r>
              <a:rPr lang="it-IT" sz="2400" dirty="0"/>
              <a:t> </a:t>
            </a:r>
            <a:r>
              <a:rPr lang="it-IT" sz="2400" dirty="0" err="1"/>
              <a:t>sur</a:t>
            </a:r>
            <a:r>
              <a:rPr lang="it-IT" sz="2400" dirty="0"/>
              <a:t> l’</a:t>
            </a:r>
            <a:r>
              <a:rPr lang="it-IT" sz="2400" dirty="0" err="1"/>
              <a:t>objet</a:t>
            </a:r>
            <a:r>
              <a:rPr lang="it-IT" sz="2400" dirty="0"/>
              <a:t> </a:t>
            </a:r>
            <a:r>
              <a:rPr lang="it-IT" sz="2400" dirty="0" err="1"/>
              <a:t>que</a:t>
            </a:r>
            <a:r>
              <a:rPr lang="it-IT" sz="2400" dirty="0"/>
              <a:t> </a:t>
            </a:r>
            <a:r>
              <a:rPr lang="it-IT" sz="2400" dirty="0" err="1"/>
              <a:t>sur</a:t>
            </a:r>
            <a:r>
              <a:rPr lang="it-IT" sz="2400" dirty="0"/>
              <a:t> le </a:t>
            </a:r>
            <a:r>
              <a:rPr lang="it-IT" sz="2400" dirty="0" err="1"/>
              <a:t>rapport</a:t>
            </a:r>
            <a:r>
              <a:rPr lang="it-IT" sz="2400" dirty="0"/>
              <a:t> de l’</a:t>
            </a:r>
            <a:r>
              <a:rPr lang="it-IT" sz="2400" dirty="0" err="1"/>
              <a:t>énonciateur</a:t>
            </a:r>
            <a:r>
              <a:rPr lang="it-IT" sz="2400" dirty="0"/>
              <a:t> à l’</a:t>
            </a:r>
            <a:r>
              <a:rPr lang="it-IT" sz="2400" dirty="0" err="1"/>
              <a:t>objet</a:t>
            </a:r>
            <a:r>
              <a:rPr lang="it-IT" sz="2400" dirty="0"/>
              <a:t>.»</a:t>
            </a:r>
          </a:p>
          <a:p>
            <a:endParaRPr lang="it-IT" sz="2400" dirty="0"/>
          </a:p>
          <a:p>
            <a:endParaRPr lang="it-IT" sz="2400" dirty="0"/>
          </a:p>
          <a:p>
            <a:endParaRPr lang="it-IT" sz="2400" dirty="0"/>
          </a:p>
          <a:p>
            <a:pPr algn="just"/>
            <a:r>
              <a:rPr lang="it-IT" sz="2400" dirty="0"/>
              <a:t>M. </a:t>
            </a:r>
            <a:r>
              <a:rPr lang="it-IT" sz="2400" dirty="0" err="1"/>
              <a:t>Véniard</a:t>
            </a:r>
            <a:r>
              <a:rPr lang="it-IT" sz="2400" dirty="0"/>
              <a:t>, « </a:t>
            </a:r>
            <a:r>
              <a:rPr lang="it-IT" sz="2400" dirty="0" err="1"/>
              <a:t>Nommer</a:t>
            </a:r>
            <a:r>
              <a:rPr lang="it-IT" sz="2400" dirty="0"/>
              <a:t> un </a:t>
            </a:r>
            <a:r>
              <a:rPr lang="it-IT" sz="2400" dirty="0" err="1"/>
              <a:t>événement</a:t>
            </a:r>
            <a:r>
              <a:rPr lang="it-IT" sz="2400" dirty="0"/>
              <a:t> : le </a:t>
            </a:r>
            <a:r>
              <a:rPr lang="it-IT" sz="2400" dirty="0" err="1"/>
              <a:t>désigner</a:t>
            </a:r>
            <a:r>
              <a:rPr lang="it-IT" sz="2400" dirty="0"/>
              <a:t> et/</a:t>
            </a:r>
            <a:r>
              <a:rPr lang="it-IT" sz="2400" dirty="0" err="1"/>
              <a:t>ou</a:t>
            </a:r>
            <a:r>
              <a:rPr lang="it-IT" sz="2400" dirty="0"/>
              <a:t> le </a:t>
            </a:r>
            <a:r>
              <a:rPr lang="it-IT" sz="2400" dirty="0" err="1"/>
              <a:t>signifier</a:t>
            </a:r>
            <a:r>
              <a:rPr lang="it-IT" sz="2400" dirty="0"/>
              <a:t> ? Le </a:t>
            </a:r>
            <a:r>
              <a:rPr lang="it-IT" sz="2400" dirty="0" err="1"/>
              <a:t>cas</a:t>
            </a:r>
            <a:r>
              <a:rPr lang="it-IT" sz="2400" dirty="0"/>
              <a:t> de la guerre en Afghanistan (2001) </a:t>
            </a:r>
            <a:r>
              <a:rPr lang="it-IT" sz="2400" dirty="0" err="1"/>
              <a:t>dans</a:t>
            </a:r>
            <a:r>
              <a:rPr lang="it-IT" sz="2400" dirty="0"/>
              <a:t> </a:t>
            </a:r>
            <a:r>
              <a:rPr lang="it-IT" sz="2400" i="1" dirty="0"/>
              <a:t>Le</a:t>
            </a:r>
            <a:r>
              <a:rPr lang="it-IT" sz="2400" dirty="0"/>
              <a:t> </a:t>
            </a:r>
            <a:r>
              <a:rPr lang="it-IT" sz="2400" i="1" dirty="0"/>
              <a:t>Monde</a:t>
            </a:r>
            <a:r>
              <a:rPr lang="it-IT" sz="2400" dirty="0"/>
              <a:t> et </a:t>
            </a:r>
            <a:r>
              <a:rPr lang="it-IT" sz="2400" i="1" dirty="0"/>
              <a:t>Le Figaro</a:t>
            </a:r>
            <a:r>
              <a:rPr lang="it-IT" sz="2400" dirty="0"/>
              <a:t>», in P. Puccini et F. </a:t>
            </a:r>
            <a:r>
              <a:rPr lang="it-IT" sz="2400" dirty="0" err="1"/>
              <a:t>Regattin</a:t>
            </a:r>
            <a:r>
              <a:rPr lang="it-IT" sz="2400" dirty="0"/>
              <a:t>, </a:t>
            </a:r>
            <a:r>
              <a:rPr lang="it-IT" sz="2400" i="1" dirty="0" err="1"/>
              <a:t>Les</a:t>
            </a:r>
            <a:r>
              <a:rPr lang="it-IT" sz="2400" i="1" dirty="0"/>
              <a:t> </a:t>
            </a:r>
            <a:r>
              <a:rPr lang="it-IT" sz="2400" i="1" dirty="0" err="1"/>
              <a:t>Mots</a:t>
            </a:r>
            <a:r>
              <a:rPr lang="it-IT" sz="2400" i="1" dirty="0"/>
              <a:t> de la guerre</a:t>
            </a:r>
            <a:r>
              <a:rPr lang="it-IT" sz="2400" dirty="0"/>
              <a:t>, Bologna, CLUEB, 2013, p. 29.</a:t>
            </a:r>
            <a:endParaRPr lang="fr-FR" sz="2400" dirty="0"/>
          </a:p>
        </p:txBody>
      </p:sp>
    </p:spTree>
    <p:extLst>
      <p:ext uri="{BB962C8B-B14F-4D97-AF65-F5344CB8AC3E}">
        <p14:creationId xmlns:p14="http://schemas.microsoft.com/office/powerpoint/2010/main" val="305962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Pierre </a:t>
            </a:r>
            <a:r>
              <a:rPr lang="it-IT" sz="2800" dirty="0" err="1"/>
              <a:t>Bourdieu</a:t>
            </a:r>
            <a:r>
              <a:rPr lang="it-IT" sz="2800" dirty="0"/>
              <a:t> et </a:t>
            </a:r>
            <a:r>
              <a:rPr lang="it-IT" sz="2800" dirty="0" err="1"/>
              <a:t>les</a:t>
            </a:r>
            <a:r>
              <a:rPr lang="it-IT" sz="2800" dirty="0"/>
              <a:t> </a:t>
            </a:r>
            <a:r>
              <a:rPr lang="it-IT" sz="2800" dirty="0" err="1"/>
              <a:t>mots</a:t>
            </a:r>
            <a:r>
              <a:rPr lang="it-IT" sz="2800" dirty="0"/>
              <a:t> </a:t>
            </a:r>
            <a:r>
              <a:rPr lang="it-IT" sz="2800" dirty="0" err="1"/>
              <a:t>innocents</a:t>
            </a:r>
            <a:endParaRPr lang="it-IT" sz="2800" dirty="0"/>
          </a:p>
        </p:txBody>
      </p:sp>
      <p:sp>
        <p:nvSpPr>
          <p:cNvPr id="3" name="Segnaposto contenuto 2"/>
          <p:cNvSpPr>
            <a:spLocks noGrp="1"/>
          </p:cNvSpPr>
          <p:nvPr>
            <p:ph idx="1"/>
          </p:nvPr>
        </p:nvSpPr>
        <p:spPr/>
        <p:txBody>
          <a:bodyPr>
            <a:normAutofit/>
          </a:bodyPr>
          <a:lstStyle/>
          <a:p>
            <a:pPr algn="just"/>
            <a:r>
              <a:rPr lang="fr-FR" sz="2400" dirty="0" smtClean="0"/>
              <a:t>… Dans une société différenciée, les noms que l’ont dit communs, travail, famille, mère, amour, reçoivent en réalité des significations différents, voire antagonistes, du fait que les membres de la même «communauté linguistique» utilisent, tant bien que mal, la même langue et non plusieurs langues différentes – l’unification du marché linguistique faisant qu’il y a sans doute de plus en plus de significations pour les </a:t>
            </a:r>
            <a:r>
              <a:rPr lang="fr-FR" sz="2400" dirty="0" err="1" smtClean="0"/>
              <a:t>memes</a:t>
            </a:r>
            <a:r>
              <a:rPr lang="fr-FR" sz="2400" dirty="0" smtClean="0"/>
              <a:t> signes. … </a:t>
            </a:r>
            <a:r>
              <a:rPr lang="fr-FR" sz="2400" b="1" dirty="0" smtClean="0"/>
              <a:t>En fait, il n’y a pas de mots neutres </a:t>
            </a:r>
            <a:r>
              <a:rPr lang="fr-FR" sz="2400" dirty="0" smtClean="0"/>
              <a:t>…</a:t>
            </a:r>
            <a:r>
              <a:rPr lang="it-IT" sz="2400" dirty="0" smtClean="0"/>
              <a:t>  </a:t>
            </a:r>
          </a:p>
          <a:p>
            <a:pPr algn="just"/>
            <a:r>
              <a:rPr lang="fr-FR" sz="2400" dirty="0"/>
              <a:t>Pierre Bourdieu, </a:t>
            </a:r>
            <a:r>
              <a:rPr lang="fr-FR" sz="2400" i="1" dirty="0"/>
              <a:t>Ce que parler veut dire</a:t>
            </a:r>
            <a:r>
              <a:rPr lang="fr-FR" sz="2400" dirty="0"/>
              <a:t>, Paris, Fayard, 1982, </a:t>
            </a:r>
            <a:r>
              <a:rPr lang="fr-FR" sz="2400" dirty="0" smtClean="0"/>
              <a:t>p</a:t>
            </a:r>
            <a:r>
              <a:rPr lang="it-IT" sz="2400" dirty="0" smtClean="0"/>
              <a:t>. </a:t>
            </a:r>
            <a:r>
              <a:rPr lang="it-IT" sz="2400" dirty="0"/>
              <a:t>18 </a:t>
            </a:r>
          </a:p>
        </p:txBody>
      </p:sp>
    </p:spTree>
    <p:extLst>
      <p:ext uri="{BB962C8B-B14F-4D97-AF65-F5344CB8AC3E}">
        <p14:creationId xmlns:p14="http://schemas.microsoft.com/office/powerpoint/2010/main" val="325194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Pierre </a:t>
            </a:r>
            <a:r>
              <a:rPr lang="it-IT" sz="2800" dirty="0" err="1"/>
              <a:t>Bourdieu</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 </a:t>
            </a:r>
            <a:r>
              <a:rPr lang="it-IT" sz="2400" dirty="0"/>
              <a:t>« </a:t>
            </a:r>
            <a:r>
              <a:rPr lang="it-IT" sz="2400" dirty="0" err="1"/>
              <a:t>Quand</a:t>
            </a:r>
            <a:r>
              <a:rPr lang="it-IT" sz="2400" dirty="0"/>
              <a:t> on </a:t>
            </a:r>
            <a:r>
              <a:rPr lang="it-IT" sz="2400" dirty="0" err="1"/>
              <a:t>prononce</a:t>
            </a:r>
            <a:r>
              <a:rPr lang="it-IT" sz="2400" dirty="0"/>
              <a:t> le </a:t>
            </a:r>
            <a:r>
              <a:rPr lang="it-IT" sz="2400" dirty="0" err="1"/>
              <a:t>mot</a:t>
            </a:r>
            <a:r>
              <a:rPr lang="it-IT" sz="2400" dirty="0"/>
              <a:t> </a:t>
            </a:r>
            <a:r>
              <a:rPr lang="it-IT" sz="2400" dirty="0" err="1"/>
              <a:t>paysan</a:t>
            </a:r>
            <a:r>
              <a:rPr lang="it-IT" sz="2400" dirty="0"/>
              <a:t> </a:t>
            </a:r>
            <a:r>
              <a:rPr lang="it-IT" sz="2400" dirty="0" err="1"/>
              <a:t>devant</a:t>
            </a:r>
            <a:r>
              <a:rPr lang="it-IT" sz="2400" dirty="0"/>
              <a:t> </a:t>
            </a:r>
            <a:r>
              <a:rPr lang="it-IT" sz="2400" dirty="0" err="1"/>
              <a:t>quelqu’un</a:t>
            </a:r>
            <a:r>
              <a:rPr lang="it-IT" sz="2400" dirty="0"/>
              <a:t> qui </a:t>
            </a:r>
            <a:r>
              <a:rPr lang="it-IT" sz="2400" dirty="0" err="1"/>
              <a:t>vient</a:t>
            </a:r>
            <a:r>
              <a:rPr lang="it-IT" sz="2400" dirty="0"/>
              <a:t> de </a:t>
            </a:r>
            <a:r>
              <a:rPr lang="it-IT" sz="2400" dirty="0" err="1"/>
              <a:t>quitter</a:t>
            </a:r>
            <a:r>
              <a:rPr lang="it-IT" sz="2400" dirty="0"/>
              <a:t> la campagne, on ne </a:t>
            </a:r>
            <a:r>
              <a:rPr lang="it-IT" sz="2400" dirty="0" err="1"/>
              <a:t>sait</a:t>
            </a:r>
            <a:r>
              <a:rPr lang="it-IT" sz="2400" dirty="0"/>
              <a:t> </a:t>
            </a:r>
            <a:r>
              <a:rPr lang="it-IT" sz="2400" dirty="0" err="1"/>
              <a:t>jamais</a:t>
            </a:r>
            <a:r>
              <a:rPr lang="it-IT" sz="2400" dirty="0"/>
              <a:t> </a:t>
            </a:r>
            <a:r>
              <a:rPr lang="it-IT" sz="2400" dirty="0" err="1"/>
              <a:t>comment</a:t>
            </a:r>
            <a:r>
              <a:rPr lang="it-IT" sz="2400" dirty="0"/>
              <a:t> il va le </a:t>
            </a:r>
            <a:r>
              <a:rPr lang="it-IT" sz="2400" dirty="0" err="1"/>
              <a:t>prendre</a:t>
            </a:r>
            <a:r>
              <a:rPr lang="it-IT" sz="2400" dirty="0"/>
              <a:t>.» </a:t>
            </a:r>
            <a:r>
              <a:rPr lang="it-IT" sz="2400" b="1" dirty="0" err="1"/>
              <a:t>Dès</a:t>
            </a:r>
            <a:r>
              <a:rPr lang="it-IT" sz="2400" b="1" dirty="0"/>
              <a:t> </a:t>
            </a:r>
            <a:r>
              <a:rPr lang="it-IT" sz="2400" b="1" dirty="0" err="1"/>
              <a:t>lors</a:t>
            </a:r>
            <a:r>
              <a:rPr lang="it-IT" sz="2400" b="1" dirty="0"/>
              <a:t> il </a:t>
            </a:r>
            <a:r>
              <a:rPr lang="it-IT" sz="2400" b="1" dirty="0" err="1"/>
              <a:t>n’y</a:t>
            </a:r>
            <a:r>
              <a:rPr lang="it-IT" sz="2400" b="1" dirty="0"/>
              <a:t> a plus de </a:t>
            </a:r>
            <a:r>
              <a:rPr lang="it-IT" sz="2400" b="1" dirty="0" err="1"/>
              <a:t>mots</a:t>
            </a:r>
            <a:r>
              <a:rPr lang="it-IT" sz="2400" b="1" dirty="0"/>
              <a:t> </a:t>
            </a:r>
            <a:r>
              <a:rPr lang="it-IT" sz="2400" b="1" dirty="0" err="1"/>
              <a:t>innocents</a:t>
            </a:r>
            <a:r>
              <a:rPr lang="it-IT" sz="2400" dirty="0"/>
              <a:t>. </a:t>
            </a:r>
            <a:endParaRPr lang="it-IT" sz="2400" dirty="0" smtClean="0"/>
          </a:p>
          <a:p>
            <a:pPr algn="just"/>
            <a:r>
              <a:rPr lang="fr-FR" sz="2400" dirty="0"/>
              <a:t>Pierre Bourdieu, </a:t>
            </a:r>
            <a:r>
              <a:rPr lang="fr-FR" sz="2400" i="1" dirty="0"/>
              <a:t>Ce que parler veut dire</a:t>
            </a:r>
            <a:r>
              <a:rPr lang="fr-FR" sz="2400" dirty="0"/>
              <a:t>, Paris, Fayard, 1982,</a:t>
            </a:r>
            <a:r>
              <a:rPr lang="it-IT" sz="2400" dirty="0" smtClean="0"/>
              <a:t> p. 19</a:t>
            </a:r>
            <a:endParaRPr lang="it-IT" sz="2400" dirty="0"/>
          </a:p>
          <a:p>
            <a:pPr algn="just"/>
            <a:endParaRPr lang="it-IT" sz="2400" dirty="0"/>
          </a:p>
        </p:txBody>
      </p:sp>
    </p:spTree>
    <p:extLst>
      <p:ext uri="{BB962C8B-B14F-4D97-AF65-F5344CB8AC3E}">
        <p14:creationId xmlns:p14="http://schemas.microsoft.com/office/powerpoint/2010/main" val="41711204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TotalTime>
  <Words>2555</Words>
  <Application>Microsoft Office PowerPoint</Application>
  <PresentationFormat>Presentazione su schermo (4:3)</PresentationFormat>
  <Paragraphs>113</Paragraphs>
  <Slides>30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30</vt:i4>
      </vt:variant>
    </vt:vector>
  </HeadingPairs>
  <TitlesOfParts>
    <vt:vector size="33" baseType="lpstr">
      <vt:lpstr>Arial</vt:lpstr>
      <vt:lpstr>Calibri</vt:lpstr>
      <vt:lpstr>Tema di Office</vt:lpstr>
      <vt:lpstr>Lingua e Traduzione francese 3 a.a. 2020-2021 </vt:lpstr>
      <vt:lpstr>Sophocle, Philoctète</vt:lpstr>
      <vt:lpstr>Sophocle, Philoctète</vt:lpstr>
      <vt:lpstr>Perelman et Olbrechts-Tyteca</vt:lpstr>
      <vt:lpstr> Émile Benveniste </vt:lpstr>
      <vt:lpstr>Humboldt</vt:lpstr>
      <vt:lpstr>Le pouvoir des mots et de qui les énonce</vt:lpstr>
      <vt:lpstr>Pierre Bourdieu et les mots innocents</vt:lpstr>
      <vt:lpstr>Pierre Bourdieu</vt:lpstr>
      <vt:lpstr>A propos de dire, des mots et de faire Lectures de base</vt:lpstr>
      <vt:lpstr>Presentazione standard di PowerPoint</vt:lpstr>
      <vt:lpstr>John Langshaw Austin </vt:lpstr>
      <vt:lpstr>John Langshaw Austin </vt:lpstr>
      <vt:lpstr>La performativité d’un terme</vt:lpstr>
      <vt:lpstr>« je décrète la mobilisation générale »</vt:lpstr>
      <vt:lpstr>La philosophie analytique et le langage   Benveniste 1963 </vt:lpstr>
      <vt:lpstr>Pierre Bourdieu  Ce que parler veut dire, Paris, Minuit, 1982</vt:lpstr>
      <vt:lpstr>Pierre Bourdieu  Ce que parler veut dire, Paris, Minuit, 1982</vt:lpstr>
      <vt:lpstr>Pierre Bourdieu  Fin 3 mars  Ce que parler veut dire, Paris, Minuit, 1982</vt:lpstr>
      <vt:lpstr>Victor Klemperer 1881-1960</vt:lpstr>
      <vt:lpstr>LTI, Lingua Tertii Imperii, la langue du IIIe Reich</vt:lpstr>
      <vt:lpstr>LTI, Lingua Tertii Imperii, la langue du IIIe Reich</vt:lpstr>
      <vt:lpstr>LTI, Lingua Tertii Imperii, la langue du IIIe Reich</vt:lpstr>
      <vt:lpstr>LTI, Lingua Tertii Imperii, la langue du IIIe Reich</vt:lpstr>
      <vt:lpstr>LTI, Lingua Tertii Imperii, la langue du IIIe Reich</vt:lpstr>
      <vt:lpstr>Nommer n’est pas innocent </vt:lpstr>
      <vt:lpstr>Le concept de dénomination </vt:lpstr>
      <vt:lpstr>Conquête de l’Amérique</vt:lpstr>
      <vt:lpstr>Colon (Christophe Colomb) : activité de nominateur</vt:lpstr>
      <vt:lpstr>Renommer</vt:lpstr>
    </vt:vector>
  </TitlesOfParts>
  <Company>università degli studi di trieste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nadine celotti</dc:creator>
  <cp:lastModifiedBy>CELOTTI NADINE</cp:lastModifiedBy>
  <cp:revision>6</cp:revision>
  <dcterms:created xsi:type="dcterms:W3CDTF">2021-04-27T21:16:34Z</dcterms:created>
  <dcterms:modified xsi:type="dcterms:W3CDTF">2021-04-28T15:39:43Z</dcterms:modified>
</cp:coreProperties>
</file>