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74" r:id="rId39"/>
    <p:sldId id="275" r:id="rId40"/>
    <p:sldId id="296" r:id="rId41"/>
    <p:sldId id="298" r:id="rId42"/>
    <p:sldId id="299" r:id="rId4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2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fr-CA"/>
          </a:p>
        </p:txBody>
      </p:sp>
      <p:sp>
        <p:nvSpPr>
          <p:cNvPr id="4" name="Segnaposto data 3"/>
          <p:cNvSpPr>
            <a:spLocks noGrp="1"/>
          </p:cNvSpPr>
          <p:nvPr>
            <p:ph type="dt" sz="half" idx="10"/>
          </p:nvPr>
        </p:nvSpPr>
        <p:spPr/>
        <p:txBody>
          <a:bodyPr/>
          <a:lstStyle/>
          <a:p>
            <a:fld id="{9E2F55B6-2A15-A64C-8407-C0232FB0C32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765170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E2F55B6-2A15-A64C-8407-C0232FB0C32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1136202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E2F55B6-2A15-A64C-8407-C0232FB0C32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310372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9E2F55B6-2A15-A64C-8407-C0232FB0C32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76687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9E2F55B6-2A15-A64C-8407-C0232FB0C328}" type="datetimeFigureOut">
              <a:rPr lang="it-IT" smtClean="0"/>
              <a:t>28/04/2021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217588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data 4"/>
          <p:cNvSpPr>
            <a:spLocks noGrp="1"/>
          </p:cNvSpPr>
          <p:nvPr>
            <p:ph type="dt" sz="half" idx="10"/>
          </p:nvPr>
        </p:nvSpPr>
        <p:spPr/>
        <p:txBody>
          <a:bodyPr/>
          <a:lstStyle/>
          <a:p>
            <a:fld id="{9E2F55B6-2A15-A64C-8407-C0232FB0C32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1420192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7" name="Segnaposto data 6"/>
          <p:cNvSpPr>
            <a:spLocks noGrp="1"/>
          </p:cNvSpPr>
          <p:nvPr>
            <p:ph type="dt" sz="half" idx="10"/>
          </p:nvPr>
        </p:nvSpPr>
        <p:spPr/>
        <p:txBody>
          <a:bodyPr/>
          <a:lstStyle/>
          <a:p>
            <a:fld id="{9E2F55B6-2A15-A64C-8407-C0232FB0C328}" type="datetimeFigureOut">
              <a:rPr lang="it-IT" smtClean="0"/>
              <a:t>28/04/2021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250542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data 2"/>
          <p:cNvSpPr>
            <a:spLocks noGrp="1"/>
          </p:cNvSpPr>
          <p:nvPr>
            <p:ph type="dt" sz="half" idx="10"/>
          </p:nvPr>
        </p:nvSpPr>
        <p:spPr/>
        <p:txBody>
          <a:bodyPr/>
          <a:lstStyle/>
          <a:p>
            <a:fld id="{9E2F55B6-2A15-A64C-8407-C0232FB0C328}" type="datetimeFigureOut">
              <a:rPr lang="it-IT" smtClean="0"/>
              <a:t>28/04/2021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246677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E2F55B6-2A15-A64C-8407-C0232FB0C328}" type="datetimeFigureOut">
              <a:rPr lang="it-IT" smtClean="0"/>
              <a:t>28/04/2021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870762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E2F55B6-2A15-A64C-8407-C0232FB0C32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84412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E2F55B6-2A15-A64C-8407-C0232FB0C328}" type="datetimeFigureOut">
              <a:rPr lang="it-IT" smtClean="0"/>
              <a:t>28/04/2021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5AC1C7C-2007-474F-9716-5DC367F790DE}" type="slidenum">
              <a:rPr lang="fr-CA" smtClean="0"/>
              <a:t>‹N›</a:t>
            </a:fld>
            <a:endParaRPr lang="fr-CA"/>
          </a:p>
        </p:txBody>
      </p:sp>
    </p:spTree>
    <p:extLst>
      <p:ext uri="{BB962C8B-B14F-4D97-AF65-F5344CB8AC3E}">
        <p14:creationId xmlns:p14="http://schemas.microsoft.com/office/powerpoint/2010/main" val="150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F55B6-2A15-A64C-8407-C0232FB0C328}" type="datetimeFigureOut">
              <a:rPr lang="it-IT" smtClean="0"/>
              <a:t>28/04/2021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C1C7C-2007-474F-9716-5DC367F790DE}" type="slidenum">
              <a:rPr lang="fr-CA" smtClean="0"/>
              <a:t>‹N›</a:t>
            </a:fld>
            <a:endParaRPr lang="fr-CA"/>
          </a:p>
        </p:txBody>
      </p:sp>
    </p:spTree>
    <p:extLst>
      <p:ext uri="{BB962C8B-B14F-4D97-AF65-F5344CB8AC3E}">
        <p14:creationId xmlns:p14="http://schemas.microsoft.com/office/powerpoint/2010/main" val="4260149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a:t>Observer</a:t>
            </a:r>
            <a:r>
              <a:rPr lang="it-IT" sz="2800" dirty="0"/>
              <a:t> et </a:t>
            </a:r>
            <a:r>
              <a:rPr lang="it-IT" sz="2800" dirty="0" err="1"/>
              <a:t>écouter</a:t>
            </a:r>
            <a:r>
              <a:rPr lang="it-IT" sz="2800" dirty="0"/>
              <a:t> la </a:t>
            </a:r>
            <a:r>
              <a:rPr lang="it-IT" sz="2800" dirty="0" err="1"/>
              <a:t>présence</a:t>
            </a:r>
            <a:r>
              <a:rPr lang="it-IT" sz="2800" dirty="0"/>
              <a:t> </a:t>
            </a:r>
            <a:r>
              <a:rPr lang="it-IT" sz="2800" dirty="0" err="1"/>
              <a:t>des</a:t>
            </a:r>
            <a:r>
              <a:rPr lang="it-IT" sz="2800" dirty="0"/>
              <a:t> </a:t>
            </a:r>
            <a:r>
              <a:rPr lang="it-IT" sz="2800" dirty="0" err="1"/>
              <a:t>traducteurs</a:t>
            </a:r>
            <a:r>
              <a:rPr lang="it-IT" sz="2800" dirty="0"/>
              <a:t> et </a:t>
            </a:r>
            <a:r>
              <a:rPr lang="it-IT" sz="2800" dirty="0" err="1"/>
              <a:t>des</a:t>
            </a:r>
            <a:r>
              <a:rPr lang="it-IT" sz="2800" dirty="0"/>
              <a:t> </a:t>
            </a:r>
            <a:r>
              <a:rPr lang="it-IT" sz="2800" dirty="0" err="1"/>
              <a:t>traductrices</a:t>
            </a:r>
            <a:r>
              <a:rPr lang="it-IT" sz="2800" dirty="0"/>
              <a:t> </a:t>
            </a:r>
            <a:r>
              <a:rPr lang="it-IT" sz="2800" dirty="0" err="1"/>
              <a:t>dans</a:t>
            </a:r>
            <a:r>
              <a:rPr lang="it-IT" sz="2800" dirty="0"/>
              <a:t> </a:t>
            </a:r>
            <a:r>
              <a:rPr lang="it-IT" sz="2800" dirty="0" err="1"/>
              <a:t>les</a:t>
            </a:r>
            <a:r>
              <a:rPr lang="it-IT" sz="2800" dirty="0"/>
              <a:t> </a:t>
            </a:r>
            <a:r>
              <a:rPr lang="it-IT" sz="2800" dirty="0" err="1"/>
              <a:t>seuils</a:t>
            </a:r>
            <a:br>
              <a:rPr lang="it-IT" sz="2800" dirty="0"/>
            </a:br>
            <a:endParaRPr lang="it-IT" sz="2800" dirty="0"/>
          </a:p>
        </p:txBody>
      </p:sp>
      <p:sp>
        <p:nvSpPr>
          <p:cNvPr id="3" name="Sottotitolo 2"/>
          <p:cNvSpPr>
            <a:spLocks noGrp="1"/>
          </p:cNvSpPr>
          <p:nvPr>
            <p:ph type="subTitle" idx="1"/>
          </p:nvPr>
        </p:nvSpPr>
        <p:spPr/>
        <p:txBody>
          <a:bodyPr>
            <a:normAutofit fontScale="85000" lnSpcReduction="20000"/>
          </a:bodyPr>
          <a:lstStyle/>
          <a:p>
            <a:endParaRPr lang="it-IT" dirty="0"/>
          </a:p>
          <a:p>
            <a:r>
              <a:rPr lang="it-IT" dirty="0"/>
              <a:t>2° </a:t>
            </a:r>
            <a:r>
              <a:rPr lang="it-IT" dirty="0" err="1"/>
              <a:t>volet</a:t>
            </a:r>
            <a:endParaRPr lang="it-IT" dirty="0"/>
          </a:p>
          <a:p>
            <a:r>
              <a:rPr lang="it-IT" dirty="0"/>
              <a:t>Lingua e Traduzione francese 3° </a:t>
            </a:r>
            <a:r>
              <a:rPr lang="it-IT"/>
              <a:t>année CIA</a:t>
            </a:r>
            <a:endParaRPr lang="it-IT" dirty="0"/>
          </a:p>
          <a:p>
            <a:r>
              <a:rPr lang="it-IT" dirty="0"/>
              <a:t>2020-2021</a:t>
            </a:r>
          </a:p>
        </p:txBody>
      </p:sp>
    </p:spTree>
    <p:extLst>
      <p:ext uri="{BB962C8B-B14F-4D97-AF65-F5344CB8AC3E}">
        <p14:creationId xmlns:p14="http://schemas.microsoft.com/office/powerpoint/2010/main" val="3470507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Mais qui a traduit?</a:t>
            </a:r>
          </a:p>
        </p:txBody>
      </p:sp>
      <p:sp>
        <p:nvSpPr>
          <p:cNvPr id="3" name="Segnaposto contenuto 2"/>
          <p:cNvSpPr>
            <a:spLocks noGrp="1"/>
          </p:cNvSpPr>
          <p:nvPr>
            <p:ph idx="1"/>
          </p:nvPr>
        </p:nvSpPr>
        <p:spPr/>
        <p:txBody>
          <a:bodyPr/>
          <a:lstStyle/>
          <a:p>
            <a:pPr algn="just"/>
            <a:r>
              <a:rPr lang="fr-FR" sz="2400" dirty="0"/>
              <a:t>« Ainsi la question </a:t>
            </a:r>
            <a:r>
              <a:rPr lang="fr-FR" sz="2400" i="1" dirty="0"/>
              <a:t>qui est le traducteur </a:t>
            </a:r>
            <a:r>
              <a:rPr lang="fr-FR" sz="2400" dirty="0"/>
              <a:t>? doit-elle être fermement posée face à une traduction. » </a:t>
            </a:r>
            <a:r>
              <a:rPr lang="it-IT" sz="2400" dirty="0"/>
              <a:t>p. 73</a:t>
            </a:r>
          </a:p>
          <a:p>
            <a:pPr algn="just"/>
            <a:endParaRPr lang="it-IT" sz="2400" dirty="0"/>
          </a:p>
          <a:p>
            <a:pPr algn="just"/>
            <a:r>
              <a:rPr lang="fr-FR" sz="2400" dirty="0"/>
              <a:t>« </a:t>
            </a:r>
            <a:r>
              <a:rPr lang="it-IT" sz="2400" dirty="0"/>
              <a:t>Il </a:t>
            </a:r>
            <a:r>
              <a:rPr lang="it-IT" sz="2400" dirty="0" err="1"/>
              <a:t>devient</a:t>
            </a:r>
            <a:r>
              <a:rPr lang="it-IT" sz="2400" dirty="0"/>
              <a:t> de plus en plus </a:t>
            </a:r>
            <a:r>
              <a:rPr lang="it-IT" sz="2400" dirty="0" err="1"/>
              <a:t>impensable</a:t>
            </a:r>
            <a:r>
              <a:rPr lang="it-IT" sz="2400" dirty="0"/>
              <a:t> </a:t>
            </a:r>
            <a:r>
              <a:rPr lang="it-IT" sz="2400" dirty="0" err="1"/>
              <a:t>que</a:t>
            </a:r>
            <a:r>
              <a:rPr lang="it-IT" sz="2400" dirty="0"/>
              <a:t> le </a:t>
            </a:r>
            <a:r>
              <a:rPr lang="it-IT" sz="2400" dirty="0" err="1"/>
              <a:t>traducteur</a:t>
            </a:r>
            <a:r>
              <a:rPr lang="it-IT" sz="2400" dirty="0"/>
              <a:t> reste ce </a:t>
            </a:r>
            <a:r>
              <a:rPr lang="it-IT" sz="2400" dirty="0" err="1"/>
              <a:t>parfait</a:t>
            </a:r>
            <a:r>
              <a:rPr lang="it-IT" sz="2400" dirty="0"/>
              <a:t> </a:t>
            </a:r>
            <a:r>
              <a:rPr lang="it-IT" sz="2400" dirty="0" err="1"/>
              <a:t>inconnu</a:t>
            </a:r>
            <a:r>
              <a:rPr lang="it-IT" sz="2400" dirty="0"/>
              <a:t> </a:t>
            </a:r>
            <a:r>
              <a:rPr lang="it-IT" sz="2400" dirty="0" err="1"/>
              <a:t>qu’il</a:t>
            </a:r>
            <a:r>
              <a:rPr lang="it-IT" sz="2400" dirty="0"/>
              <a:t> est </a:t>
            </a:r>
            <a:r>
              <a:rPr lang="it-IT" sz="2400" dirty="0" err="1"/>
              <a:t>encore</a:t>
            </a:r>
            <a:r>
              <a:rPr lang="it-IT" sz="2400" dirty="0"/>
              <a:t> la </a:t>
            </a:r>
            <a:r>
              <a:rPr lang="it-IT" sz="2400" dirty="0" err="1"/>
              <a:t>plupart</a:t>
            </a:r>
            <a:r>
              <a:rPr lang="it-IT" sz="2400" dirty="0"/>
              <a:t> </a:t>
            </a:r>
            <a:r>
              <a:rPr lang="it-IT" sz="2400" dirty="0" err="1"/>
              <a:t>du</a:t>
            </a:r>
            <a:r>
              <a:rPr lang="it-IT" sz="2400" dirty="0"/>
              <a:t> </a:t>
            </a:r>
            <a:r>
              <a:rPr lang="it-IT" sz="2400" dirty="0" err="1"/>
              <a:t>temps</a:t>
            </a:r>
            <a:r>
              <a:rPr lang="it-IT" sz="2400" dirty="0"/>
              <a:t>.</a:t>
            </a:r>
            <a:r>
              <a:rPr lang="fr-FR" sz="2400" dirty="0"/>
              <a:t>» </a:t>
            </a:r>
            <a:r>
              <a:rPr lang="it-IT" sz="2400" dirty="0"/>
              <a:t> p. 73</a:t>
            </a:r>
          </a:p>
          <a:p>
            <a:pPr algn="just"/>
            <a:endParaRPr lang="it-IT" sz="2400" dirty="0"/>
          </a:p>
          <a:p>
            <a:pPr algn="just"/>
            <a:r>
              <a:rPr lang="fr-CA" sz="2400" dirty="0"/>
              <a:t>« Il faut aller plus loin, et déterminer sa position traductive, son projet de traduction et son horizon traductif. » p. 74</a:t>
            </a:r>
          </a:p>
          <a:p>
            <a:r>
              <a:rPr lang="it-IT" sz="2400" dirty="0"/>
              <a:t>Antoine </a:t>
            </a:r>
            <a:r>
              <a:rPr lang="it-IT" sz="2400" dirty="0" err="1"/>
              <a:t>Berman</a:t>
            </a:r>
            <a:r>
              <a:rPr lang="it-IT" sz="2400" dirty="0"/>
              <a:t>, </a:t>
            </a:r>
            <a:r>
              <a:rPr lang="it-IT" sz="2400" i="1" dirty="0"/>
              <a:t>Pour une </a:t>
            </a:r>
            <a:r>
              <a:rPr lang="it-IT" sz="2400" i="1" dirty="0" err="1"/>
              <a:t>critique</a:t>
            </a:r>
            <a:r>
              <a:rPr lang="it-IT" sz="2400" i="1" dirty="0"/>
              <a:t> </a:t>
            </a:r>
            <a:r>
              <a:rPr lang="it-IT" sz="2400" i="1" dirty="0" err="1"/>
              <a:t>des</a:t>
            </a:r>
            <a:r>
              <a:rPr lang="it-IT" sz="2400" i="1" dirty="0"/>
              <a:t> </a:t>
            </a:r>
            <a:r>
              <a:rPr lang="it-IT" sz="2400" i="1" dirty="0" err="1"/>
              <a:t>traductions</a:t>
            </a:r>
            <a:r>
              <a:rPr lang="it-IT" sz="2400" i="1" dirty="0"/>
              <a:t> : John Donne, </a:t>
            </a:r>
            <a:r>
              <a:rPr lang="it-IT" sz="2400" dirty="0"/>
              <a:t>Paris, Gallimard, 1995</a:t>
            </a:r>
            <a:endParaRPr lang="fr-CA" sz="2400" dirty="0"/>
          </a:p>
          <a:p>
            <a:endParaRPr lang="fr-CA" sz="2400" dirty="0"/>
          </a:p>
          <a:p>
            <a:endParaRPr lang="fr-CA" sz="2400" dirty="0"/>
          </a:p>
          <a:p>
            <a:pPr algn="just"/>
            <a:endParaRPr lang="it-IT" sz="2400" dirty="0"/>
          </a:p>
          <a:p>
            <a:endParaRPr lang="fr-CA" dirty="0"/>
          </a:p>
        </p:txBody>
      </p:sp>
      <p:sp>
        <p:nvSpPr>
          <p:cNvPr id="6" name="Segnaposto numero diapositiva 5"/>
          <p:cNvSpPr>
            <a:spLocks noGrp="1"/>
          </p:cNvSpPr>
          <p:nvPr>
            <p:ph type="sldNum" sz="quarter" idx="12"/>
          </p:nvPr>
        </p:nvSpPr>
        <p:spPr/>
        <p:txBody>
          <a:bodyPr/>
          <a:lstStyle/>
          <a:p>
            <a:fld id="{32BE7EF0-C616-5C42-B786-A1E841897D58}" type="slidenum">
              <a:rPr lang="fr-CA" smtClean="0"/>
              <a:t>10</a:t>
            </a:fld>
            <a:endParaRPr lang="fr-CA"/>
          </a:p>
        </p:txBody>
      </p:sp>
    </p:spTree>
    <p:extLst>
      <p:ext uri="{BB962C8B-B14F-4D97-AF65-F5344CB8AC3E}">
        <p14:creationId xmlns:p14="http://schemas.microsoft.com/office/powerpoint/2010/main" val="3993838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Position traductive</a:t>
            </a:r>
            <a:endParaRPr lang="it-IT" sz="2800" dirty="0"/>
          </a:p>
        </p:txBody>
      </p:sp>
      <p:sp>
        <p:nvSpPr>
          <p:cNvPr id="3" name="Segnaposto contenuto 2"/>
          <p:cNvSpPr>
            <a:spLocks noGrp="1"/>
          </p:cNvSpPr>
          <p:nvPr>
            <p:ph idx="1"/>
          </p:nvPr>
        </p:nvSpPr>
        <p:spPr/>
        <p:txBody>
          <a:bodyPr>
            <a:normAutofit fontScale="62500" lnSpcReduction="20000"/>
          </a:bodyPr>
          <a:lstStyle/>
          <a:p>
            <a:pPr algn="just"/>
            <a:r>
              <a:rPr lang="fr-CA" dirty="0"/>
              <a:t>« Tout traducteur entretient un rapport spécifique avec sa</a:t>
            </a:r>
            <a:r>
              <a:rPr lang="fr-CA" b="1" dirty="0"/>
              <a:t> propre </a:t>
            </a:r>
            <a:r>
              <a:rPr lang="fr-CA" dirty="0"/>
              <a:t>activité, c’est-à-dire a une certaine « conception » ou « perception » du traduire, de son sens, de ses finalités, de ses formes et modes. « Conception » et « perception » qui ne sont pas purement personnelles, puisque le traducteur est effectivement marqué par </a:t>
            </a:r>
            <a:r>
              <a:rPr lang="fr-CA" b="1" dirty="0"/>
              <a:t>tout un discours historique, social, littéraire, idéologique sur la traduction </a:t>
            </a:r>
            <a:r>
              <a:rPr lang="fr-CA" dirty="0"/>
              <a:t>(et l’écriture littéraire). La position traductive est, pour ainsi dire, le « compromis » entre la manière dont le traducteur perçoit en tant que sujet pris par la </a:t>
            </a:r>
            <a:r>
              <a:rPr lang="fr-CA" i="1" dirty="0"/>
              <a:t>pulsion du traduire</a:t>
            </a:r>
            <a:r>
              <a:rPr lang="fr-CA" dirty="0"/>
              <a:t>, la tache de la traduction, et la manière dont il a « internalisé » le </a:t>
            </a:r>
            <a:r>
              <a:rPr lang="fr-CA" b="1" dirty="0"/>
              <a:t>discours ambiant </a:t>
            </a:r>
            <a:r>
              <a:rPr lang="fr-CA" dirty="0"/>
              <a:t>sur le traduire (les </a:t>
            </a:r>
            <a:r>
              <a:rPr lang="fr-CA" b="1" dirty="0"/>
              <a:t>« normes </a:t>
            </a:r>
            <a:r>
              <a:rPr lang="fr-CA" dirty="0"/>
              <a:t>»). La position traductive, en tant que compromis, est le résultat d’une </a:t>
            </a:r>
            <a:r>
              <a:rPr lang="fr-CA" i="1" dirty="0"/>
              <a:t>élaboration</a:t>
            </a:r>
            <a:r>
              <a:rPr lang="fr-CA" dirty="0"/>
              <a:t> : elle est le </a:t>
            </a:r>
            <a:r>
              <a:rPr lang="fr-CA" i="1" dirty="0"/>
              <a:t>se-poser du traducteur</a:t>
            </a:r>
            <a:r>
              <a:rPr lang="fr-CA" dirty="0"/>
              <a:t> </a:t>
            </a:r>
            <a:r>
              <a:rPr lang="fr-CA" i="1" dirty="0"/>
              <a:t>vis-à-vis de la traduction</a:t>
            </a:r>
            <a:r>
              <a:rPr lang="fr-CA" dirty="0"/>
              <a:t>, se-poser qui, une fois choisi (car il s’agit bien d’un</a:t>
            </a:r>
            <a:r>
              <a:rPr lang="fr-CA" b="1" dirty="0"/>
              <a:t> choix</a:t>
            </a:r>
            <a:r>
              <a:rPr lang="fr-CA" dirty="0"/>
              <a:t>)</a:t>
            </a:r>
            <a:r>
              <a:rPr lang="fr-CA" i="1" dirty="0"/>
              <a:t> lie </a:t>
            </a:r>
            <a:r>
              <a:rPr lang="fr-CA" dirty="0"/>
              <a:t>le traducteur … »</a:t>
            </a:r>
          </a:p>
          <a:p>
            <a:pPr algn="just"/>
            <a:r>
              <a:rPr lang="fr-CA" dirty="0"/>
              <a:t>« Il n’y a pas de traducteur sans position traductive. Mais il y a autant de positions traductives que de traducteurs. » </a:t>
            </a:r>
          </a:p>
          <a:p>
            <a:pPr algn="just"/>
            <a:r>
              <a:rPr lang="it-IT" sz="2200" dirty="0"/>
              <a:t>Antoine </a:t>
            </a:r>
            <a:r>
              <a:rPr lang="it-IT" sz="2200" dirty="0" err="1"/>
              <a:t>Berman</a:t>
            </a:r>
            <a:r>
              <a:rPr lang="it-IT" sz="2200" dirty="0"/>
              <a:t>, </a:t>
            </a:r>
            <a:r>
              <a:rPr lang="it-IT" sz="2200" i="1" dirty="0"/>
              <a:t>Pour une </a:t>
            </a:r>
            <a:r>
              <a:rPr lang="it-IT" sz="2200" i="1" dirty="0" err="1"/>
              <a:t>critique</a:t>
            </a:r>
            <a:r>
              <a:rPr lang="it-IT" sz="2200" i="1" dirty="0"/>
              <a:t> </a:t>
            </a:r>
            <a:r>
              <a:rPr lang="it-IT" sz="2200" i="1" dirty="0" err="1"/>
              <a:t>des</a:t>
            </a:r>
            <a:r>
              <a:rPr lang="it-IT" sz="2200" i="1" dirty="0"/>
              <a:t> </a:t>
            </a:r>
            <a:r>
              <a:rPr lang="it-IT" sz="2200" i="1" dirty="0" err="1"/>
              <a:t>traductions</a:t>
            </a:r>
            <a:r>
              <a:rPr lang="it-IT" sz="2200" i="1" dirty="0"/>
              <a:t> : John Donne, </a:t>
            </a:r>
            <a:r>
              <a:rPr lang="it-IT" sz="2200" dirty="0"/>
              <a:t>Paris, Gallimard, 1995, </a:t>
            </a:r>
            <a:r>
              <a:rPr lang="fr-CA" sz="2200" dirty="0"/>
              <a:t>p. 75</a:t>
            </a:r>
            <a:endParaRPr lang="it-IT" sz="2200" dirty="0"/>
          </a:p>
        </p:txBody>
      </p:sp>
    </p:spTree>
    <p:extLst>
      <p:ext uri="{BB962C8B-B14F-4D97-AF65-F5344CB8AC3E}">
        <p14:creationId xmlns:p14="http://schemas.microsoft.com/office/powerpoint/2010/main" val="2109759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Projet</a:t>
            </a:r>
            <a:r>
              <a:rPr lang="it-IT" sz="2800" dirty="0"/>
              <a:t> de </a:t>
            </a:r>
            <a:r>
              <a:rPr lang="it-IT" sz="2800" dirty="0" err="1"/>
              <a:t>traduction</a:t>
            </a:r>
            <a:endParaRPr lang="it-IT" sz="2800" dirty="0"/>
          </a:p>
        </p:txBody>
      </p:sp>
      <p:sp>
        <p:nvSpPr>
          <p:cNvPr id="3" name="Segnaposto contenuto 2"/>
          <p:cNvSpPr>
            <a:spLocks noGrp="1"/>
          </p:cNvSpPr>
          <p:nvPr>
            <p:ph idx="1"/>
          </p:nvPr>
        </p:nvSpPr>
        <p:spPr/>
        <p:txBody>
          <a:bodyPr>
            <a:normAutofit fontScale="92500"/>
          </a:bodyPr>
          <a:lstStyle/>
          <a:p>
            <a:pPr algn="just"/>
            <a:r>
              <a:rPr lang="it-IT" sz="2400" dirty="0"/>
              <a:t>«</a:t>
            </a:r>
            <a:r>
              <a:rPr lang="it-IT" sz="2400" dirty="0" err="1"/>
              <a:t>Toute</a:t>
            </a:r>
            <a:r>
              <a:rPr lang="it-IT" sz="2400" dirty="0"/>
              <a:t> </a:t>
            </a:r>
            <a:r>
              <a:rPr lang="it-IT" sz="2400" dirty="0" err="1"/>
              <a:t>traduction</a:t>
            </a:r>
            <a:r>
              <a:rPr lang="it-IT" sz="2400" dirty="0"/>
              <a:t> </a:t>
            </a:r>
            <a:r>
              <a:rPr lang="it-IT" sz="2400" dirty="0" err="1"/>
              <a:t>conséquente</a:t>
            </a:r>
            <a:r>
              <a:rPr lang="it-IT" sz="2400" dirty="0"/>
              <a:t> est </a:t>
            </a:r>
            <a:r>
              <a:rPr lang="it-IT" sz="2400" dirty="0" err="1"/>
              <a:t>portée</a:t>
            </a:r>
            <a:r>
              <a:rPr lang="it-IT" sz="2400" dirty="0"/>
              <a:t> par un </a:t>
            </a:r>
            <a:r>
              <a:rPr lang="it-IT" sz="2400" dirty="0" err="1"/>
              <a:t>projet</a:t>
            </a:r>
            <a:r>
              <a:rPr lang="it-IT" sz="2400" dirty="0"/>
              <a:t>, </a:t>
            </a:r>
            <a:r>
              <a:rPr lang="it-IT" sz="2400" dirty="0" err="1"/>
              <a:t>ou</a:t>
            </a:r>
            <a:r>
              <a:rPr lang="it-IT" sz="2400" dirty="0"/>
              <a:t> une </a:t>
            </a:r>
            <a:r>
              <a:rPr lang="it-IT" sz="2400" dirty="0" err="1"/>
              <a:t>vision</a:t>
            </a:r>
            <a:r>
              <a:rPr lang="it-IT" sz="2400" dirty="0"/>
              <a:t> </a:t>
            </a:r>
            <a:r>
              <a:rPr lang="it-IT" sz="2400" dirty="0" err="1"/>
              <a:t>articulée</a:t>
            </a:r>
            <a:r>
              <a:rPr lang="it-IT" sz="2400" dirty="0"/>
              <a:t>. Le </a:t>
            </a:r>
            <a:r>
              <a:rPr lang="it-IT" sz="2400" dirty="0" err="1"/>
              <a:t>projet</a:t>
            </a:r>
            <a:r>
              <a:rPr lang="it-IT" sz="2400" dirty="0"/>
              <a:t> </a:t>
            </a:r>
            <a:r>
              <a:rPr lang="it-IT" sz="2400" dirty="0" err="1"/>
              <a:t>ou</a:t>
            </a:r>
            <a:r>
              <a:rPr lang="it-IT" sz="2400" dirty="0"/>
              <a:t> </a:t>
            </a:r>
            <a:r>
              <a:rPr lang="it-IT" sz="2400" dirty="0" err="1"/>
              <a:t>visée</a:t>
            </a:r>
            <a:r>
              <a:rPr lang="it-IT" sz="2400" dirty="0"/>
              <a:t> </a:t>
            </a:r>
            <a:r>
              <a:rPr lang="it-IT" sz="2400" dirty="0" err="1"/>
              <a:t>sont</a:t>
            </a:r>
            <a:r>
              <a:rPr lang="it-IT" sz="2400" dirty="0"/>
              <a:t> </a:t>
            </a:r>
            <a:r>
              <a:rPr lang="it-IT" sz="2400" dirty="0" err="1"/>
              <a:t>déterminés</a:t>
            </a:r>
            <a:r>
              <a:rPr lang="it-IT" sz="2400" dirty="0"/>
              <a:t> à la fois par la position </a:t>
            </a:r>
            <a:r>
              <a:rPr lang="it-IT" sz="2400" dirty="0" err="1"/>
              <a:t>traductive</a:t>
            </a:r>
            <a:r>
              <a:rPr lang="it-IT" sz="2400" dirty="0"/>
              <a:t> et par </a:t>
            </a:r>
            <a:r>
              <a:rPr lang="it-IT" sz="2400" dirty="0" err="1"/>
              <a:t>les</a:t>
            </a:r>
            <a:r>
              <a:rPr lang="it-IT" sz="2400" dirty="0"/>
              <a:t> </a:t>
            </a:r>
            <a:r>
              <a:rPr lang="it-IT" sz="2400" dirty="0" err="1"/>
              <a:t>exigences</a:t>
            </a:r>
            <a:r>
              <a:rPr lang="it-IT" sz="2400" dirty="0"/>
              <a:t> à </a:t>
            </a:r>
            <a:r>
              <a:rPr lang="it-IT" sz="2400" dirty="0" err="1"/>
              <a:t>chaque</a:t>
            </a:r>
            <a:r>
              <a:rPr lang="it-IT" sz="2400" dirty="0"/>
              <a:t> fois </a:t>
            </a:r>
            <a:r>
              <a:rPr lang="it-IT" sz="2400" dirty="0" err="1"/>
              <a:t>spécifiques</a:t>
            </a:r>
            <a:r>
              <a:rPr lang="it-IT" sz="2400" dirty="0"/>
              <a:t> à </a:t>
            </a:r>
            <a:r>
              <a:rPr lang="it-IT" sz="2400" dirty="0" err="1"/>
              <a:t>traduire</a:t>
            </a:r>
            <a:r>
              <a:rPr lang="it-IT" sz="2400" dirty="0"/>
              <a:t>.» p. 76</a:t>
            </a:r>
          </a:p>
          <a:p>
            <a:r>
              <a:rPr lang="it-IT" sz="2400" dirty="0" err="1"/>
              <a:t>Choisir</a:t>
            </a:r>
            <a:r>
              <a:rPr lang="it-IT" sz="2400" dirty="0"/>
              <a:t> un «mode de </a:t>
            </a:r>
            <a:r>
              <a:rPr lang="it-IT" sz="2400" dirty="0" err="1"/>
              <a:t>traduction</a:t>
            </a:r>
            <a:r>
              <a:rPr lang="it-IT" sz="2400" dirty="0"/>
              <a:t>», une «</a:t>
            </a:r>
            <a:r>
              <a:rPr lang="it-IT" sz="2400" dirty="0" err="1"/>
              <a:t>manière</a:t>
            </a:r>
            <a:r>
              <a:rPr lang="it-IT" sz="2400" dirty="0"/>
              <a:t> de </a:t>
            </a:r>
            <a:r>
              <a:rPr lang="it-IT" sz="2400" dirty="0" err="1"/>
              <a:t>traduire</a:t>
            </a:r>
            <a:r>
              <a:rPr lang="it-IT" sz="2400" dirty="0"/>
              <a:t>» p. 76</a:t>
            </a:r>
          </a:p>
          <a:p>
            <a:endParaRPr lang="it-IT" sz="2400" dirty="0"/>
          </a:p>
          <a:p>
            <a:pPr algn="just"/>
            <a:r>
              <a:rPr lang="it-IT" sz="2400" dirty="0"/>
              <a:t>Le </a:t>
            </a:r>
            <a:r>
              <a:rPr lang="it-IT" sz="2400" dirty="0" err="1"/>
              <a:t>projet</a:t>
            </a:r>
            <a:r>
              <a:rPr lang="it-IT" sz="2400" dirty="0"/>
              <a:t> de </a:t>
            </a:r>
            <a:r>
              <a:rPr lang="it-IT" sz="2400" dirty="0" err="1"/>
              <a:t>traduction</a:t>
            </a:r>
            <a:r>
              <a:rPr lang="it-IT" sz="2400" dirty="0"/>
              <a:t> </a:t>
            </a:r>
            <a:r>
              <a:rPr lang="it-IT" sz="2400" dirty="0" err="1"/>
              <a:t>peut</a:t>
            </a:r>
            <a:r>
              <a:rPr lang="it-IT" sz="2400" dirty="0"/>
              <a:t> </a:t>
            </a:r>
            <a:r>
              <a:rPr lang="it-IT" sz="2400" dirty="0" err="1"/>
              <a:t>être</a:t>
            </a:r>
            <a:r>
              <a:rPr lang="it-IT" sz="2400" dirty="0"/>
              <a:t> </a:t>
            </a:r>
            <a:r>
              <a:rPr lang="it-IT" sz="2400" dirty="0" err="1"/>
              <a:t>énoncé</a:t>
            </a:r>
            <a:r>
              <a:rPr lang="it-IT" sz="2400" dirty="0"/>
              <a:t> par le </a:t>
            </a:r>
            <a:r>
              <a:rPr lang="it-IT" sz="2400" dirty="0" err="1"/>
              <a:t>traducteur</a:t>
            </a:r>
            <a:r>
              <a:rPr lang="it-IT" sz="2400" dirty="0"/>
              <a:t> </a:t>
            </a:r>
            <a:r>
              <a:rPr lang="it-IT" sz="2400" b="1" dirty="0" err="1"/>
              <a:t>dans</a:t>
            </a:r>
            <a:r>
              <a:rPr lang="it-IT" sz="2400" b="1" dirty="0"/>
              <a:t> </a:t>
            </a:r>
            <a:r>
              <a:rPr lang="it-IT" sz="2400" b="1" dirty="0" err="1"/>
              <a:t>les</a:t>
            </a:r>
            <a:r>
              <a:rPr lang="it-IT" sz="2400" b="1" dirty="0"/>
              <a:t> </a:t>
            </a:r>
            <a:r>
              <a:rPr lang="it-IT" sz="2400" b="1" dirty="0" err="1"/>
              <a:t>seuils</a:t>
            </a:r>
            <a:r>
              <a:rPr lang="it-IT" sz="2400" b="1" dirty="0"/>
              <a:t> de </a:t>
            </a:r>
            <a:r>
              <a:rPr lang="it-IT" sz="2400" b="1" dirty="0" err="1"/>
              <a:t>traduction</a:t>
            </a:r>
            <a:r>
              <a:rPr lang="it-IT" sz="2400" b="1" dirty="0"/>
              <a:t>.</a:t>
            </a:r>
          </a:p>
          <a:p>
            <a:pPr algn="just"/>
            <a:endParaRPr lang="it-IT" sz="2400" b="1" dirty="0"/>
          </a:p>
          <a:p>
            <a:pPr algn="just"/>
            <a:r>
              <a:rPr lang="it-IT" sz="2400" b="1" dirty="0"/>
              <a:t>pour qui il est </a:t>
            </a:r>
            <a:r>
              <a:rPr lang="it-IT" sz="2400" b="1" dirty="0" err="1"/>
              <a:t>traduit</a:t>
            </a:r>
            <a:r>
              <a:rPr lang="it-IT" sz="2400" b="1" dirty="0"/>
              <a:t>? (</a:t>
            </a:r>
            <a:r>
              <a:rPr lang="it-IT" sz="2400" b="1" dirty="0" err="1"/>
              <a:t>skopos</a:t>
            </a:r>
            <a:r>
              <a:rPr lang="it-IT" sz="2400" b="1" dirty="0"/>
              <a:t> </a:t>
            </a:r>
            <a:r>
              <a:rPr lang="it-IT" sz="2400" b="1" dirty="0" err="1"/>
              <a:t>theorie</a:t>
            </a:r>
            <a:r>
              <a:rPr lang="it-IT" sz="2400" b="1" dirty="0"/>
              <a:t>, </a:t>
            </a:r>
            <a:r>
              <a:rPr lang="it-IT" sz="2400" b="1" dirty="0" err="1"/>
              <a:t>Reiss</a:t>
            </a:r>
            <a:r>
              <a:rPr lang="it-IT" sz="2400" b="1" dirty="0"/>
              <a:t>) </a:t>
            </a:r>
            <a:r>
              <a:rPr lang="it-IT" sz="2400" b="1" dirty="0" err="1"/>
              <a:t>pourquoi</a:t>
            </a:r>
            <a:r>
              <a:rPr lang="it-IT" sz="2400" b="1" dirty="0"/>
              <a:t> et pour </a:t>
            </a:r>
            <a:r>
              <a:rPr lang="it-IT" sz="2400" b="1" dirty="0" err="1"/>
              <a:t>quoi</a:t>
            </a:r>
            <a:r>
              <a:rPr lang="it-IT" sz="2400" b="1" dirty="0"/>
              <a:t>  il </a:t>
            </a:r>
            <a:r>
              <a:rPr lang="it-IT" sz="2400" b="1" dirty="0" err="1"/>
              <a:t>traduit</a:t>
            </a:r>
            <a:r>
              <a:rPr lang="it-IT" sz="2400" b="1" dirty="0"/>
              <a:t>?</a:t>
            </a:r>
          </a:p>
          <a:p>
            <a:pPr algn="just"/>
            <a:r>
              <a:rPr lang="it-IT" sz="2400" b="1" dirty="0" err="1"/>
              <a:t>idéologie</a:t>
            </a:r>
            <a:endParaRPr lang="it-IT" sz="2400" b="1" dirty="0"/>
          </a:p>
        </p:txBody>
      </p:sp>
    </p:spTree>
    <p:extLst>
      <p:ext uri="{BB962C8B-B14F-4D97-AF65-F5344CB8AC3E}">
        <p14:creationId xmlns:p14="http://schemas.microsoft.com/office/powerpoint/2010/main" val="198926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t>
            </a:r>
            <a:r>
              <a:rPr lang="it-IT" sz="2800" dirty="0" err="1"/>
              <a:t>horizon</a:t>
            </a:r>
            <a:r>
              <a:rPr lang="it-IT" sz="2800" dirty="0"/>
              <a:t> </a:t>
            </a:r>
            <a:r>
              <a:rPr lang="it-IT" sz="2800" dirty="0" err="1"/>
              <a:t>du</a:t>
            </a:r>
            <a:r>
              <a:rPr lang="it-IT" sz="2800" dirty="0"/>
              <a:t> </a:t>
            </a:r>
            <a:r>
              <a:rPr lang="it-IT" sz="2800" dirty="0" err="1"/>
              <a:t>traducteur</a:t>
            </a:r>
            <a:endParaRPr lang="it-IT" sz="2800" dirty="0"/>
          </a:p>
        </p:txBody>
      </p:sp>
      <p:sp>
        <p:nvSpPr>
          <p:cNvPr id="3" name="Segnaposto contenuto 2"/>
          <p:cNvSpPr>
            <a:spLocks noGrp="1"/>
          </p:cNvSpPr>
          <p:nvPr>
            <p:ph idx="1"/>
          </p:nvPr>
        </p:nvSpPr>
        <p:spPr/>
        <p:txBody>
          <a:bodyPr/>
          <a:lstStyle/>
          <a:p>
            <a:r>
              <a:rPr lang="it-IT" sz="2400" dirty="0"/>
              <a:t>Position </a:t>
            </a:r>
            <a:r>
              <a:rPr lang="it-IT" sz="2400" dirty="0" err="1"/>
              <a:t>traductive</a:t>
            </a:r>
            <a:r>
              <a:rPr lang="it-IT" sz="2400" dirty="0"/>
              <a:t> et </a:t>
            </a:r>
            <a:r>
              <a:rPr lang="it-IT" sz="2400" dirty="0" err="1"/>
              <a:t>projet</a:t>
            </a:r>
            <a:r>
              <a:rPr lang="it-IT" sz="2400" dirty="0"/>
              <a:t> de </a:t>
            </a:r>
            <a:r>
              <a:rPr lang="it-IT" sz="2400" dirty="0" err="1"/>
              <a:t>traduction</a:t>
            </a:r>
            <a:r>
              <a:rPr lang="it-IT" sz="2400" dirty="0"/>
              <a:t> </a:t>
            </a:r>
            <a:r>
              <a:rPr lang="it-IT" sz="2400" dirty="0" err="1"/>
              <a:t>sont</a:t>
            </a:r>
            <a:r>
              <a:rPr lang="it-IT" sz="2400" dirty="0"/>
              <a:t>, à </a:t>
            </a:r>
            <a:r>
              <a:rPr lang="it-IT" sz="2400" dirty="0" err="1"/>
              <a:t>leur</a:t>
            </a:r>
            <a:r>
              <a:rPr lang="it-IT" sz="2400" dirty="0"/>
              <a:t> tour, </a:t>
            </a:r>
            <a:r>
              <a:rPr lang="it-IT" sz="2400" dirty="0" err="1"/>
              <a:t>pris</a:t>
            </a:r>
            <a:r>
              <a:rPr lang="it-IT" sz="2400" dirty="0"/>
              <a:t> </a:t>
            </a:r>
            <a:r>
              <a:rPr lang="it-IT" sz="2400" dirty="0" err="1"/>
              <a:t>dans</a:t>
            </a:r>
            <a:r>
              <a:rPr lang="it-IT" sz="2400" dirty="0"/>
              <a:t> un </a:t>
            </a:r>
            <a:r>
              <a:rPr lang="it-IT" sz="2400" dirty="0" err="1"/>
              <a:t>horizon</a:t>
            </a:r>
            <a:r>
              <a:rPr lang="it-IT" sz="2400" dirty="0"/>
              <a:t>. </a:t>
            </a:r>
          </a:p>
          <a:p>
            <a:pPr algn="just"/>
            <a:r>
              <a:rPr lang="it-IT" sz="2400" dirty="0"/>
              <a:t>« On </a:t>
            </a:r>
            <a:r>
              <a:rPr lang="it-IT" sz="2400" dirty="0" err="1"/>
              <a:t>peut</a:t>
            </a:r>
            <a:r>
              <a:rPr lang="it-IT" sz="2400" dirty="0"/>
              <a:t> </a:t>
            </a:r>
            <a:r>
              <a:rPr lang="it-IT" sz="2400" dirty="0" err="1"/>
              <a:t>définir</a:t>
            </a:r>
            <a:r>
              <a:rPr lang="it-IT" sz="2400" dirty="0"/>
              <a:t> en première </a:t>
            </a:r>
            <a:r>
              <a:rPr lang="it-IT" sz="2400" dirty="0" err="1"/>
              <a:t>approximation</a:t>
            </a:r>
            <a:r>
              <a:rPr lang="it-IT" sz="2400" dirty="0"/>
              <a:t> l’</a:t>
            </a:r>
            <a:r>
              <a:rPr lang="it-IT" sz="2400" dirty="0" err="1"/>
              <a:t>horizon</a:t>
            </a:r>
            <a:r>
              <a:rPr lang="it-IT" sz="2400" dirty="0"/>
              <a:t> </a:t>
            </a:r>
            <a:r>
              <a:rPr lang="it-IT" sz="2400" dirty="0" err="1"/>
              <a:t>comme</a:t>
            </a:r>
            <a:r>
              <a:rPr lang="it-IT" sz="2400" dirty="0"/>
              <a:t> l’ensemble </a:t>
            </a:r>
            <a:r>
              <a:rPr lang="it-IT" sz="2400" dirty="0" err="1"/>
              <a:t>des</a:t>
            </a:r>
            <a:r>
              <a:rPr lang="it-IT" sz="2400" dirty="0"/>
              <a:t> </a:t>
            </a:r>
            <a:r>
              <a:rPr lang="it-IT" sz="2400" dirty="0" err="1"/>
              <a:t>paramètres</a:t>
            </a:r>
            <a:r>
              <a:rPr lang="it-IT" sz="2400" dirty="0"/>
              <a:t> </a:t>
            </a:r>
            <a:r>
              <a:rPr lang="it-IT" sz="2400" dirty="0" err="1"/>
              <a:t>langagiers</a:t>
            </a:r>
            <a:r>
              <a:rPr lang="it-IT" sz="2400" dirty="0"/>
              <a:t>, </a:t>
            </a:r>
            <a:r>
              <a:rPr lang="it-IT" sz="2400" dirty="0" err="1"/>
              <a:t>littéraires</a:t>
            </a:r>
            <a:r>
              <a:rPr lang="it-IT" sz="2400" dirty="0"/>
              <a:t>, </a:t>
            </a:r>
            <a:r>
              <a:rPr lang="it-IT" sz="2400" dirty="0" err="1"/>
              <a:t>culturels</a:t>
            </a:r>
            <a:r>
              <a:rPr lang="it-IT" sz="2400" dirty="0"/>
              <a:t> et </a:t>
            </a:r>
            <a:r>
              <a:rPr lang="it-IT" sz="2400" dirty="0" err="1"/>
              <a:t>historiques</a:t>
            </a:r>
            <a:r>
              <a:rPr lang="it-IT" sz="2400" dirty="0"/>
              <a:t> qui «</a:t>
            </a:r>
            <a:r>
              <a:rPr lang="it-IT" sz="2400" dirty="0" err="1"/>
              <a:t>déterminent</a:t>
            </a:r>
            <a:r>
              <a:rPr lang="it-IT" sz="2400" dirty="0"/>
              <a:t>» le sentir, l’agir et le </a:t>
            </a:r>
            <a:r>
              <a:rPr lang="it-IT" sz="2400" dirty="0" err="1"/>
              <a:t>penser</a:t>
            </a:r>
            <a:r>
              <a:rPr lang="it-IT" sz="2400" dirty="0"/>
              <a:t> </a:t>
            </a:r>
            <a:r>
              <a:rPr lang="it-IT" sz="2400" dirty="0" err="1"/>
              <a:t>du</a:t>
            </a:r>
            <a:r>
              <a:rPr lang="it-IT" sz="2400" dirty="0"/>
              <a:t> </a:t>
            </a:r>
            <a:r>
              <a:rPr lang="it-IT" sz="2400" dirty="0" err="1"/>
              <a:t>traducteur</a:t>
            </a:r>
            <a:r>
              <a:rPr lang="it-IT" sz="2400" dirty="0"/>
              <a:t>.» P. 79</a:t>
            </a:r>
          </a:p>
          <a:p>
            <a:pPr algn="just"/>
            <a:endParaRPr lang="it-IT" sz="2400" dirty="0"/>
          </a:p>
          <a:p>
            <a:pPr algn="just"/>
            <a:endParaRPr lang="it-IT" sz="2400" dirty="0"/>
          </a:p>
        </p:txBody>
      </p:sp>
    </p:spTree>
    <p:extLst>
      <p:ext uri="{BB962C8B-B14F-4D97-AF65-F5344CB8AC3E}">
        <p14:creationId xmlns:p14="http://schemas.microsoft.com/office/powerpoint/2010/main" val="2541872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seuil</a:t>
            </a:r>
            <a:r>
              <a:rPr lang="it-IT" sz="2800" dirty="0"/>
              <a:t>”?</a:t>
            </a:r>
          </a:p>
        </p:txBody>
      </p:sp>
      <p:sp>
        <p:nvSpPr>
          <p:cNvPr id="3" name="Segnaposto contenuto 2"/>
          <p:cNvSpPr>
            <a:spLocks noGrp="1"/>
          </p:cNvSpPr>
          <p:nvPr>
            <p:ph idx="1"/>
          </p:nvPr>
        </p:nvSpPr>
        <p:spPr/>
        <p:txBody>
          <a:bodyPr>
            <a:normAutofit lnSpcReduction="10000"/>
          </a:bodyPr>
          <a:lstStyle/>
          <a:p>
            <a:pPr algn="just"/>
            <a:r>
              <a:rPr lang="fr-FR" sz="2400" dirty="0"/>
              <a:t>Le paratexte est donc pour nous ce par quoi </a:t>
            </a:r>
            <a:r>
              <a:rPr lang="fr-FR" sz="2400" b="1" dirty="0"/>
              <a:t>un texte se fait livre </a:t>
            </a:r>
            <a:r>
              <a:rPr lang="fr-FR" sz="2400" dirty="0"/>
              <a:t>et se propose comme tel à ses lecteurs, et plus généralement au public. Plus que d’une limite ou d’une frontière étanche, il s’agit ici d’un </a:t>
            </a:r>
            <a:r>
              <a:rPr lang="fr-FR" sz="2400" i="1" dirty="0"/>
              <a:t>seuil</a:t>
            </a:r>
            <a:r>
              <a:rPr lang="fr-FR" sz="2400" dirty="0"/>
              <a:t>, ou – mot de Borges à propos d’une préface – d’un « vestibule » qui offre à tout un chacun la possibilité d’entrer, ou de rebrousser chemin. « Zone indécise » entre le dedans et le dehors, elle-même sans limite rigoureuse, ni vers l’intérieur (le texte) ni vers l’extérieur (le discours du monde sur le texte), lisière, ou comme disait Philippe Lejeune , « frange du texte imprimé qui, en réalité, commande toute la lecture ».  </a:t>
            </a:r>
            <a:r>
              <a:rPr lang="fr-FR" sz="2400" b="1" dirty="0"/>
              <a:t>Paratexte = </a:t>
            </a:r>
            <a:r>
              <a:rPr lang="fr-FR" sz="2400" b="1" dirty="0" err="1"/>
              <a:t>péritexte</a:t>
            </a:r>
            <a:r>
              <a:rPr lang="fr-FR" sz="2400" b="1" dirty="0"/>
              <a:t> + </a:t>
            </a:r>
            <a:r>
              <a:rPr lang="fr-FR" sz="2400" b="1" dirty="0" err="1"/>
              <a:t>épitexte</a:t>
            </a:r>
            <a:r>
              <a:rPr lang="fr-FR" sz="2400" b="1" dirty="0"/>
              <a:t> </a:t>
            </a:r>
            <a:r>
              <a:rPr lang="fr-FR" sz="2400" dirty="0"/>
              <a:t>(p. 11)</a:t>
            </a:r>
          </a:p>
          <a:p>
            <a:pPr algn="just"/>
            <a:r>
              <a:rPr lang="fr-FR" sz="2400" b="1" dirty="0"/>
              <a:t>G. Genette</a:t>
            </a:r>
            <a:r>
              <a:rPr lang="fr-FR" sz="2400" dirty="0"/>
              <a:t>, </a:t>
            </a:r>
            <a:r>
              <a:rPr lang="fr-FR" sz="2400" i="1" dirty="0"/>
              <a:t>Seuils</a:t>
            </a:r>
            <a:r>
              <a:rPr lang="fr-FR" sz="2400" dirty="0"/>
              <a:t>, Paris, éd. Seuil, 1987, p. 8.  </a:t>
            </a:r>
          </a:p>
          <a:p>
            <a:endParaRPr lang="it-IT" sz="2400" dirty="0"/>
          </a:p>
        </p:txBody>
      </p:sp>
    </p:spTree>
    <p:extLst>
      <p:ext uri="{BB962C8B-B14F-4D97-AF65-F5344CB8AC3E}">
        <p14:creationId xmlns:p14="http://schemas.microsoft.com/office/powerpoint/2010/main" val="197726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pPr eaLnBrk="1" hangingPunct="1"/>
            <a:r>
              <a:rPr lang="it-IT" sz="3200" dirty="0"/>
              <a:t>Le </a:t>
            </a:r>
            <a:r>
              <a:rPr lang="it-IT" sz="3200" dirty="0" err="1"/>
              <a:t>péritexte</a:t>
            </a:r>
            <a:r>
              <a:rPr lang="it-IT" sz="3200" dirty="0"/>
              <a:t> : </a:t>
            </a:r>
            <a:r>
              <a:rPr lang="it-IT" sz="3200" dirty="0" err="1"/>
              <a:t>présence</a:t>
            </a:r>
            <a:r>
              <a:rPr lang="it-IT" sz="3200" dirty="0"/>
              <a:t> </a:t>
            </a:r>
            <a:r>
              <a:rPr lang="it-IT" sz="3200" dirty="0" err="1"/>
              <a:t>du</a:t>
            </a:r>
            <a:r>
              <a:rPr lang="it-IT" sz="3200" dirty="0"/>
              <a:t> </a:t>
            </a:r>
            <a:r>
              <a:rPr lang="it-IT" sz="3200" dirty="0" err="1"/>
              <a:t>sujet</a:t>
            </a:r>
            <a:r>
              <a:rPr lang="it-IT" sz="3200" dirty="0"/>
              <a:t> </a:t>
            </a:r>
            <a:r>
              <a:rPr lang="it-IT" sz="3200" dirty="0" err="1"/>
              <a:t>traduisant</a:t>
            </a:r>
            <a:endParaRPr lang="it-IT" sz="3200" dirty="0"/>
          </a:p>
        </p:txBody>
      </p:sp>
      <p:sp>
        <p:nvSpPr>
          <p:cNvPr id="15362" name="Segnaposto contenuto 2"/>
          <p:cNvSpPr>
            <a:spLocks noGrp="1"/>
          </p:cNvSpPr>
          <p:nvPr>
            <p:ph idx="1"/>
          </p:nvPr>
        </p:nvSpPr>
        <p:spPr/>
        <p:txBody>
          <a:bodyPr/>
          <a:lstStyle/>
          <a:p>
            <a:pPr eaLnBrk="1" hangingPunct="1"/>
            <a:r>
              <a:rPr lang="fr-FR" sz="2400" dirty="0"/>
              <a:t>La couverture : son nom? (choix éditorial)</a:t>
            </a:r>
          </a:p>
          <a:p>
            <a:pPr eaLnBrk="1" hangingPunct="1"/>
            <a:r>
              <a:rPr lang="fr-FR" sz="2400" dirty="0"/>
              <a:t>La quatrième de couverture ? (choix éditorial)</a:t>
            </a:r>
          </a:p>
          <a:p>
            <a:pPr eaLnBrk="1" hangingPunct="1"/>
            <a:r>
              <a:rPr lang="fr-FR" sz="2400" dirty="0"/>
              <a:t>Préface/Postface/avant-propos… ?</a:t>
            </a:r>
          </a:p>
          <a:p>
            <a:pPr eaLnBrk="1" hangingPunct="1"/>
            <a:r>
              <a:rPr lang="fr-FR" sz="2400" dirty="0" err="1"/>
              <a:t>NdT</a:t>
            </a:r>
            <a:r>
              <a:rPr lang="fr-FR" sz="2400" dirty="0"/>
              <a:t> ?</a:t>
            </a:r>
          </a:p>
          <a:p>
            <a:pPr eaLnBrk="1" hangingPunct="1"/>
            <a:r>
              <a:rPr lang="fr-FR" sz="2400" dirty="0"/>
              <a:t>Glossaire ?</a:t>
            </a:r>
          </a:p>
          <a:p>
            <a:pPr eaLnBrk="1" hangingPunct="1"/>
            <a:endParaRPr lang="fr-FR" sz="2400" dirty="0"/>
          </a:p>
          <a:p>
            <a:pPr eaLnBrk="1" hangingPunct="1"/>
            <a:r>
              <a:rPr lang="fr-FR" sz="2400" dirty="0"/>
              <a:t>(vos expériences de la lecture : les préfaces après pour ne pas être </a:t>
            </a:r>
            <a:r>
              <a:rPr lang="fr-FR" sz="2400" dirty="0" err="1"/>
              <a:t>influencé.e</a:t>
            </a:r>
            <a:r>
              <a:rPr lang="fr-FR" sz="2400" dirty="0"/>
              <a:t>, avoir une idée qui est la mienne)</a:t>
            </a:r>
          </a:p>
          <a:p>
            <a:pPr eaLnBrk="1" hangingPunct="1"/>
            <a:endParaRPr lang="it-IT" sz="2400" dirty="0"/>
          </a:p>
        </p:txBody>
      </p:sp>
    </p:spTree>
    <p:extLst>
      <p:ext uri="{BB962C8B-B14F-4D97-AF65-F5344CB8AC3E}">
        <p14:creationId xmlns:p14="http://schemas.microsoft.com/office/powerpoint/2010/main" val="3752375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pPr eaLnBrk="1" hangingPunct="1"/>
            <a:r>
              <a:rPr lang="it-IT" sz="2800"/>
              <a:t>Epitextes</a:t>
            </a:r>
          </a:p>
        </p:txBody>
      </p:sp>
      <p:sp>
        <p:nvSpPr>
          <p:cNvPr id="30722" name="Segnaposto contenuto 2"/>
          <p:cNvSpPr>
            <a:spLocks noGrp="1"/>
          </p:cNvSpPr>
          <p:nvPr>
            <p:ph idx="1"/>
          </p:nvPr>
        </p:nvSpPr>
        <p:spPr/>
        <p:txBody>
          <a:bodyPr/>
          <a:lstStyle/>
          <a:p>
            <a:pPr eaLnBrk="1" hangingPunct="1"/>
            <a:r>
              <a:rPr lang="fr-FR" sz="2400" dirty="0"/>
              <a:t>La correspondance (histoire de la traduction) (génétique de la traduction)</a:t>
            </a:r>
          </a:p>
          <a:p>
            <a:pPr eaLnBrk="1" hangingPunct="1"/>
            <a:r>
              <a:rPr lang="fr-FR" sz="2400" dirty="0"/>
              <a:t>Les critiques (présence de l’indication du nom)</a:t>
            </a:r>
          </a:p>
          <a:p>
            <a:pPr eaLnBrk="1" hangingPunct="1"/>
            <a:r>
              <a:rPr lang="fr-FR" sz="2400" dirty="0"/>
              <a:t>Internet : nouvelles voies/voix du traducteur (sites d’association pro, site personnel de traducteur, blog</a:t>
            </a:r>
          </a:p>
          <a:p>
            <a:pPr eaLnBrk="1" hangingPunct="1"/>
            <a:r>
              <a:rPr lang="fr-FR" sz="2400" dirty="0"/>
              <a:t>Entretien avec les traducteurs/</a:t>
            </a:r>
            <a:r>
              <a:rPr lang="fr-FR" sz="2400" dirty="0" err="1"/>
              <a:t>trices</a:t>
            </a:r>
            <a:r>
              <a:rPr lang="fr-FR" sz="2400" dirty="0"/>
              <a:t> (radio, télé, site internet)</a:t>
            </a:r>
          </a:p>
          <a:p>
            <a:pPr eaLnBrk="1" hangingPunct="1"/>
            <a:r>
              <a:rPr lang="fr-FR" sz="2400" dirty="0"/>
              <a:t>Livres des traducteurs</a:t>
            </a:r>
          </a:p>
          <a:p>
            <a:pPr eaLnBrk="1" hangingPunct="1"/>
            <a:r>
              <a:rPr lang="fr-FR" sz="2400" dirty="0"/>
              <a:t>Film</a:t>
            </a:r>
          </a:p>
          <a:p>
            <a:pPr eaLnBrk="1" hangingPunct="1"/>
            <a:r>
              <a:rPr lang="fr-FR" sz="2400" dirty="0"/>
              <a:t>Conférences sur la question de la visibilité</a:t>
            </a:r>
          </a:p>
          <a:p>
            <a:pPr eaLnBrk="1" hangingPunct="1"/>
            <a:endParaRPr lang="it-IT" dirty="0"/>
          </a:p>
        </p:txBody>
      </p:sp>
    </p:spTree>
    <p:extLst>
      <p:ext uri="{BB962C8B-B14F-4D97-AF65-F5344CB8AC3E}">
        <p14:creationId xmlns:p14="http://schemas.microsoft.com/office/powerpoint/2010/main" val="553401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normAutofit fontScale="90000"/>
          </a:bodyPr>
          <a:lstStyle/>
          <a:p>
            <a:r>
              <a:rPr lang="it-IT" sz="2800" dirty="0" err="1"/>
              <a:t>Les</a:t>
            </a:r>
            <a:r>
              <a:rPr lang="it-IT" sz="2800" dirty="0"/>
              <a:t> </a:t>
            </a:r>
            <a:r>
              <a:rPr lang="it-IT" sz="2800" dirty="0" err="1"/>
              <a:t>seuils</a:t>
            </a:r>
            <a:r>
              <a:rPr lang="it-IT" sz="2800" dirty="0"/>
              <a:t> :</a:t>
            </a:r>
            <a:br>
              <a:rPr lang="it-IT" sz="2800" dirty="0"/>
            </a:br>
            <a:r>
              <a:rPr lang="it-IT" sz="2800" dirty="0"/>
              <a:t>1. </a:t>
            </a:r>
            <a:r>
              <a:rPr lang="it-IT" sz="2800" dirty="0" err="1"/>
              <a:t>Sur</a:t>
            </a:r>
            <a:r>
              <a:rPr lang="it-IT" sz="2800" dirty="0"/>
              <a:t> la </a:t>
            </a:r>
            <a:r>
              <a:rPr lang="it-IT" sz="2800" dirty="0" err="1"/>
              <a:t>couverture</a:t>
            </a:r>
            <a:r>
              <a:rPr lang="it-IT" sz="2800" dirty="0"/>
              <a:t>, la </a:t>
            </a:r>
            <a:r>
              <a:rPr lang="it-IT" sz="2800" dirty="0" err="1"/>
              <a:t>quatrième</a:t>
            </a:r>
            <a:r>
              <a:rPr lang="it-IT" sz="2800" dirty="0"/>
              <a:t> de </a:t>
            </a:r>
            <a:r>
              <a:rPr lang="it-IT" sz="2800" dirty="0" err="1"/>
              <a:t>couverture</a:t>
            </a:r>
            <a:r>
              <a:rPr lang="it-IT" sz="2800" dirty="0"/>
              <a:t>, page de </a:t>
            </a:r>
            <a:r>
              <a:rPr lang="it-IT" sz="2800" dirty="0" err="1"/>
              <a:t>garde</a:t>
            </a:r>
            <a:br>
              <a:rPr lang="it-IT" sz="2800" dirty="0"/>
            </a:br>
            <a:r>
              <a:rPr lang="it-IT" sz="2800" dirty="0" err="1"/>
              <a:t>Dosto</a:t>
            </a:r>
            <a:r>
              <a:rPr lang="nl-NL" sz="2800" dirty="0" err="1"/>
              <a:t>ï</a:t>
            </a:r>
            <a:r>
              <a:rPr lang="it-IT" sz="2800" dirty="0" err="1"/>
              <a:t>evski</a:t>
            </a:r>
            <a:r>
              <a:rPr lang="it-IT" sz="2800" dirty="0"/>
              <a:t>/André </a:t>
            </a:r>
            <a:r>
              <a:rPr lang="it-IT" sz="2800" dirty="0" err="1"/>
              <a:t>Markowicz</a:t>
            </a:r>
            <a:endParaRPr lang="it-IT" sz="2800" dirty="0"/>
          </a:p>
        </p:txBody>
      </p:sp>
      <p:sp>
        <p:nvSpPr>
          <p:cNvPr id="3" name="Segnaposto contenuto 2"/>
          <p:cNvSpPr>
            <a:spLocks noGrp="1"/>
          </p:cNvSpPr>
          <p:nvPr>
            <p:ph idx="1"/>
          </p:nvPr>
        </p:nvSpPr>
        <p:spPr/>
        <p:txBody>
          <a:bodyPr rtlCol="0">
            <a:normAutofit/>
          </a:bodyPr>
          <a:lstStyle/>
          <a:p>
            <a:pPr>
              <a:defRPr/>
            </a:pPr>
            <a:r>
              <a:rPr lang="it-IT" sz="2400" dirty="0" err="1"/>
              <a:t>Exemple</a:t>
            </a:r>
            <a:r>
              <a:rPr lang="it-IT" sz="2400" dirty="0"/>
              <a:t> :</a:t>
            </a:r>
          </a:p>
          <a:p>
            <a:pPr>
              <a:defRPr/>
            </a:pPr>
            <a:r>
              <a:rPr lang="it-IT" sz="2400" dirty="0"/>
              <a:t>Par </a:t>
            </a:r>
            <a:r>
              <a:rPr lang="it-IT" sz="2400" dirty="0" err="1"/>
              <a:t>rapport</a:t>
            </a:r>
            <a:r>
              <a:rPr lang="it-IT" sz="2400" dirty="0"/>
              <a:t> à la </a:t>
            </a:r>
            <a:r>
              <a:rPr lang="it-IT" sz="2400" dirty="0" err="1"/>
              <a:t>renommée</a:t>
            </a:r>
            <a:r>
              <a:rPr lang="it-IT" sz="2400" dirty="0"/>
              <a:t> </a:t>
            </a:r>
            <a:r>
              <a:rPr lang="it-IT" sz="2400" dirty="0" err="1"/>
              <a:t>du</a:t>
            </a:r>
            <a:r>
              <a:rPr lang="it-IT" sz="2400" dirty="0"/>
              <a:t> </a:t>
            </a:r>
            <a:r>
              <a:rPr lang="it-IT" sz="2400" dirty="0" err="1"/>
              <a:t>traducteur</a:t>
            </a:r>
            <a:r>
              <a:rPr lang="it-IT" sz="2400" dirty="0"/>
              <a:t> (</a:t>
            </a:r>
            <a:r>
              <a:rPr lang="it-IT" sz="2400" dirty="0" err="1"/>
              <a:t>choix</a:t>
            </a:r>
            <a:r>
              <a:rPr lang="it-IT" sz="2400" dirty="0"/>
              <a:t> de la maison d’</a:t>
            </a:r>
            <a:r>
              <a:rPr lang="it-IT" sz="2400" dirty="0" err="1"/>
              <a:t>édition</a:t>
            </a:r>
            <a:r>
              <a:rPr lang="it-IT" sz="2400" dirty="0"/>
              <a:t>)</a:t>
            </a:r>
          </a:p>
          <a:p>
            <a:pPr>
              <a:defRPr/>
            </a:pPr>
            <a:r>
              <a:rPr lang="it-IT" sz="2400" dirty="0" err="1"/>
              <a:t>Dostoievski</a:t>
            </a:r>
            <a:r>
              <a:rPr lang="it-IT" sz="2400" dirty="0"/>
              <a:t>, </a:t>
            </a:r>
            <a:r>
              <a:rPr lang="it-IT" sz="2400" i="1" dirty="0"/>
              <a:t>L’</a:t>
            </a:r>
            <a:r>
              <a:rPr lang="it-IT" sz="2400" i="1" dirty="0" err="1"/>
              <a:t>idiot</a:t>
            </a:r>
            <a:r>
              <a:rPr lang="it-IT" sz="2400" dirty="0"/>
              <a:t>, Paris, </a:t>
            </a:r>
            <a:r>
              <a:rPr lang="it-IT" sz="2400" dirty="0" err="1"/>
              <a:t>Babel</a:t>
            </a:r>
            <a:r>
              <a:rPr lang="it-IT" sz="2400" dirty="0"/>
              <a:t>, 1993.</a:t>
            </a:r>
          </a:p>
          <a:p>
            <a:pPr>
              <a:defRPr/>
            </a:pPr>
            <a:r>
              <a:rPr lang="it-IT" sz="2400" dirty="0" err="1"/>
              <a:t>Sur</a:t>
            </a:r>
            <a:r>
              <a:rPr lang="it-IT" sz="2400" dirty="0"/>
              <a:t> la </a:t>
            </a:r>
            <a:r>
              <a:rPr lang="it-IT" sz="2400" dirty="0" err="1"/>
              <a:t>couverture</a:t>
            </a:r>
            <a:r>
              <a:rPr lang="it-IT" sz="2400" dirty="0"/>
              <a:t>, le </a:t>
            </a:r>
            <a:r>
              <a:rPr lang="it-IT" sz="2400" dirty="0" err="1"/>
              <a:t>nom</a:t>
            </a:r>
            <a:r>
              <a:rPr lang="it-IT" sz="2400" dirty="0"/>
              <a:t> </a:t>
            </a:r>
            <a:r>
              <a:rPr lang="it-IT" sz="2400" dirty="0" err="1"/>
              <a:t>du</a:t>
            </a:r>
            <a:r>
              <a:rPr lang="it-IT" sz="2400" dirty="0"/>
              <a:t> </a:t>
            </a:r>
            <a:r>
              <a:rPr lang="it-IT" sz="2400" dirty="0" err="1"/>
              <a:t>traducteur</a:t>
            </a:r>
            <a:r>
              <a:rPr lang="it-IT" sz="2400" dirty="0"/>
              <a:t> : “</a:t>
            </a:r>
            <a:r>
              <a:rPr lang="it-IT" sz="2400" dirty="0" err="1"/>
              <a:t>traduit</a:t>
            </a:r>
            <a:r>
              <a:rPr lang="it-IT" sz="2400" dirty="0"/>
              <a:t> </a:t>
            </a:r>
            <a:r>
              <a:rPr lang="it-IT" sz="2400" dirty="0" err="1"/>
              <a:t>du</a:t>
            </a:r>
            <a:r>
              <a:rPr lang="it-IT" sz="2400" dirty="0"/>
              <a:t> russe par André </a:t>
            </a:r>
            <a:r>
              <a:rPr lang="it-IT" sz="2400" dirty="0" err="1"/>
              <a:t>Markowicz</a:t>
            </a:r>
            <a:r>
              <a:rPr lang="it-IT" sz="2400" dirty="0"/>
              <a:t>”</a:t>
            </a:r>
          </a:p>
          <a:p>
            <a:pPr>
              <a:defRPr/>
            </a:pPr>
            <a:r>
              <a:rPr lang="it-IT" sz="2400" dirty="0" err="1"/>
              <a:t>Sur</a:t>
            </a:r>
            <a:r>
              <a:rPr lang="it-IT" sz="2400" dirty="0"/>
              <a:t> la 4° de </a:t>
            </a:r>
            <a:r>
              <a:rPr lang="it-IT" sz="2400" dirty="0" err="1"/>
              <a:t>couverture</a:t>
            </a:r>
            <a:r>
              <a:rPr lang="it-IT" sz="2400" dirty="0"/>
              <a:t> : </a:t>
            </a:r>
            <a:r>
              <a:rPr lang="it-IT" sz="2400" dirty="0" err="1"/>
              <a:t>Extrait</a:t>
            </a:r>
            <a:r>
              <a:rPr lang="it-IT" sz="2400" dirty="0"/>
              <a:t> de l’</a:t>
            </a:r>
            <a:r>
              <a:rPr lang="it-IT" sz="2400" dirty="0" err="1"/>
              <a:t>avant-propos</a:t>
            </a:r>
            <a:r>
              <a:rPr lang="it-IT" sz="2400" dirty="0"/>
              <a:t> d’André </a:t>
            </a:r>
            <a:r>
              <a:rPr lang="it-IT" sz="2400" dirty="0" err="1"/>
              <a:t>Markowicz</a:t>
            </a:r>
            <a:r>
              <a:rPr lang="it-IT" sz="2400" dirty="0"/>
              <a:t> </a:t>
            </a:r>
          </a:p>
          <a:p>
            <a:pPr>
              <a:defRPr/>
            </a:pPr>
            <a:r>
              <a:rPr lang="it-IT" sz="2400" dirty="0"/>
              <a:t> </a:t>
            </a:r>
            <a:r>
              <a:rPr lang="it-IT" sz="2400" dirty="0" err="1"/>
              <a:t>Sur</a:t>
            </a:r>
            <a:r>
              <a:rPr lang="it-IT" sz="2400" dirty="0"/>
              <a:t> la page de </a:t>
            </a:r>
            <a:r>
              <a:rPr lang="it-IT" sz="2400" dirty="0" err="1"/>
              <a:t>garde</a:t>
            </a:r>
            <a:r>
              <a:rPr lang="it-IT" sz="2400" dirty="0"/>
              <a:t> : “</a:t>
            </a:r>
            <a:r>
              <a:rPr lang="it-IT" sz="2400" dirty="0" err="1"/>
              <a:t>roman</a:t>
            </a:r>
            <a:r>
              <a:rPr lang="it-IT" sz="2400" dirty="0"/>
              <a:t> </a:t>
            </a:r>
            <a:r>
              <a:rPr lang="it-IT" sz="2400" dirty="0" err="1"/>
              <a:t>traduit</a:t>
            </a:r>
            <a:r>
              <a:rPr lang="it-IT" sz="2400" dirty="0"/>
              <a:t> </a:t>
            </a:r>
            <a:r>
              <a:rPr lang="it-IT" sz="2400" dirty="0" err="1"/>
              <a:t>du</a:t>
            </a:r>
            <a:r>
              <a:rPr lang="it-IT" sz="2400" dirty="0"/>
              <a:t> russe par André </a:t>
            </a:r>
            <a:r>
              <a:rPr lang="it-IT" sz="2400" dirty="0" err="1"/>
              <a:t>Markowicz</a:t>
            </a:r>
            <a:r>
              <a:rPr lang="it-IT" sz="2400" dirty="0"/>
              <a:t>”</a:t>
            </a:r>
          </a:p>
          <a:p>
            <a:pPr>
              <a:defRPr/>
            </a:pPr>
            <a:endParaRPr lang="it-IT" sz="2400" dirty="0"/>
          </a:p>
        </p:txBody>
      </p:sp>
    </p:spTree>
    <p:extLst>
      <p:ext uri="{BB962C8B-B14F-4D97-AF65-F5344CB8AC3E}">
        <p14:creationId xmlns:p14="http://schemas.microsoft.com/office/powerpoint/2010/main" val="849912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pPr eaLnBrk="1" hangingPunct="1"/>
            <a:r>
              <a:rPr lang="it-IT" sz="3200" dirty="0" err="1"/>
              <a:t>Préface</a:t>
            </a:r>
            <a:r>
              <a:rPr lang="it-IT" sz="3200" dirty="0"/>
              <a:t>/Note/</a:t>
            </a:r>
            <a:r>
              <a:rPr lang="it-IT" sz="3200" dirty="0" err="1"/>
              <a:t>Avant-Propos</a:t>
            </a:r>
            <a:r>
              <a:rPr lang="it-IT" sz="3200" dirty="0"/>
              <a:t>/</a:t>
            </a:r>
            <a:r>
              <a:rPr lang="it-IT" sz="3200" dirty="0" err="1"/>
              <a:t>Avertissement</a:t>
            </a:r>
            <a:r>
              <a:rPr lang="it-IT" sz="3200" dirty="0"/>
              <a:t> … (</a:t>
            </a:r>
            <a:r>
              <a:rPr lang="it-IT" sz="3200" dirty="0" err="1"/>
              <a:t>différentes</a:t>
            </a:r>
            <a:r>
              <a:rPr lang="it-IT" sz="3200" dirty="0"/>
              <a:t> </a:t>
            </a:r>
            <a:r>
              <a:rPr lang="it-IT" sz="3200" dirty="0" err="1"/>
              <a:t>appellations</a:t>
            </a:r>
            <a:r>
              <a:rPr lang="it-IT" sz="3200" dirty="0"/>
              <a:t>)</a:t>
            </a:r>
          </a:p>
        </p:txBody>
      </p:sp>
      <p:sp>
        <p:nvSpPr>
          <p:cNvPr id="3" name="Segnaposto contenuto 2"/>
          <p:cNvSpPr>
            <a:spLocks noGrp="1"/>
          </p:cNvSpPr>
          <p:nvPr>
            <p:ph idx="1"/>
          </p:nvPr>
        </p:nvSpPr>
        <p:spPr/>
        <p:txBody>
          <a:bodyPr rtlCol="0">
            <a:normAutofit fontScale="92500" lnSpcReduction="10000"/>
          </a:bodyPr>
          <a:lstStyle/>
          <a:p>
            <a:pPr algn="just">
              <a:defRPr/>
            </a:pPr>
            <a:r>
              <a:rPr lang="it-IT" sz="2400" dirty="0"/>
              <a:t>“</a:t>
            </a:r>
            <a:r>
              <a:rPr lang="it-IT" sz="2400" dirty="0" err="1"/>
              <a:t>Signées</a:t>
            </a:r>
            <a:r>
              <a:rPr lang="it-IT" sz="2400" dirty="0"/>
              <a:t> </a:t>
            </a:r>
            <a:r>
              <a:rPr lang="it-IT" sz="2400" dirty="0" err="1"/>
              <a:t>tantôt</a:t>
            </a:r>
            <a:r>
              <a:rPr lang="it-IT" sz="2400" dirty="0"/>
              <a:t> par un </a:t>
            </a:r>
            <a:r>
              <a:rPr lang="it-IT" sz="2400" dirty="0" err="1"/>
              <a:t>seul</a:t>
            </a:r>
            <a:r>
              <a:rPr lang="it-IT" sz="2400" dirty="0"/>
              <a:t> </a:t>
            </a:r>
            <a:r>
              <a:rPr lang="it-IT" sz="2400" dirty="0" err="1"/>
              <a:t>traducteur</a:t>
            </a:r>
            <a:r>
              <a:rPr lang="it-IT" sz="2400" dirty="0"/>
              <a:t>, </a:t>
            </a:r>
            <a:r>
              <a:rPr lang="it-IT" sz="2400" dirty="0" err="1"/>
              <a:t>tantôt</a:t>
            </a:r>
            <a:r>
              <a:rPr lang="it-IT" sz="2400" dirty="0"/>
              <a:t> par un </a:t>
            </a:r>
            <a:r>
              <a:rPr lang="it-IT" sz="2400" dirty="0" err="1"/>
              <a:t>collectif</a:t>
            </a:r>
            <a:r>
              <a:rPr lang="it-IT" sz="2400" dirty="0"/>
              <a:t>, </a:t>
            </a:r>
            <a:r>
              <a:rPr lang="it-IT" sz="2400" dirty="0" err="1"/>
              <a:t>elles</a:t>
            </a:r>
            <a:r>
              <a:rPr lang="it-IT" sz="2400" dirty="0"/>
              <a:t> (</a:t>
            </a:r>
            <a:r>
              <a:rPr lang="it-IT" sz="2400" dirty="0" err="1"/>
              <a:t>les</a:t>
            </a:r>
            <a:r>
              <a:rPr lang="it-IT" sz="2400" dirty="0"/>
              <a:t> </a:t>
            </a:r>
            <a:r>
              <a:rPr lang="it-IT" sz="2400" dirty="0" err="1"/>
              <a:t>préfaces</a:t>
            </a:r>
            <a:r>
              <a:rPr lang="it-IT" sz="2400" dirty="0"/>
              <a:t> de </a:t>
            </a:r>
            <a:r>
              <a:rPr lang="it-IT" sz="2400" dirty="0" err="1"/>
              <a:t>traducteurs</a:t>
            </a:r>
            <a:r>
              <a:rPr lang="it-IT" sz="2400" dirty="0"/>
              <a:t>) </a:t>
            </a:r>
            <a:r>
              <a:rPr lang="it-IT" sz="2400" dirty="0" err="1"/>
              <a:t>sont</a:t>
            </a:r>
            <a:r>
              <a:rPr lang="it-IT" sz="2400" dirty="0"/>
              <a:t> </a:t>
            </a:r>
            <a:r>
              <a:rPr lang="it-IT" sz="2400" dirty="0" err="1"/>
              <a:t>les</a:t>
            </a:r>
            <a:r>
              <a:rPr lang="it-IT" sz="2400" dirty="0"/>
              <a:t> </a:t>
            </a:r>
            <a:r>
              <a:rPr lang="it-IT" sz="2400" dirty="0" err="1"/>
              <a:t>lieux</a:t>
            </a:r>
            <a:r>
              <a:rPr lang="it-IT" sz="2400" dirty="0"/>
              <a:t> de </a:t>
            </a:r>
            <a:r>
              <a:rPr lang="it-IT" sz="2400" dirty="0" err="1"/>
              <a:t>passage</a:t>
            </a:r>
            <a:r>
              <a:rPr lang="it-IT" sz="2400" dirty="0"/>
              <a:t> </a:t>
            </a:r>
            <a:r>
              <a:rPr lang="it-IT" sz="2400" dirty="0" err="1"/>
              <a:t>privilégiés</a:t>
            </a:r>
            <a:r>
              <a:rPr lang="it-IT" sz="2400" dirty="0"/>
              <a:t>, à la fois </a:t>
            </a:r>
            <a:r>
              <a:rPr lang="it-IT" sz="2400" dirty="0" err="1"/>
              <a:t>laboratoires</a:t>
            </a:r>
            <a:r>
              <a:rPr lang="it-IT" sz="2400" dirty="0"/>
              <a:t> de l’oeuvre </a:t>
            </a:r>
            <a:r>
              <a:rPr lang="it-IT" sz="2400" dirty="0" err="1"/>
              <a:t>traduite</a:t>
            </a:r>
            <a:r>
              <a:rPr lang="it-IT" sz="2400" dirty="0"/>
              <a:t> et </a:t>
            </a:r>
            <a:r>
              <a:rPr lang="it-IT" sz="2400" dirty="0" err="1"/>
              <a:t>poétiques</a:t>
            </a:r>
            <a:r>
              <a:rPr lang="it-IT" sz="2400" dirty="0"/>
              <a:t> de la </a:t>
            </a:r>
            <a:r>
              <a:rPr lang="it-IT" sz="2400" dirty="0" err="1"/>
              <a:t>traduction</a:t>
            </a:r>
            <a:r>
              <a:rPr lang="it-IT" sz="2400" dirty="0"/>
              <a:t> p. 51-52 « Mais </a:t>
            </a:r>
            <a:r>
              <a:rPr lang="it-IT" sz="2400" dirty="0" err="1"/>
              <a:t>que</a:t>
            </a:r>
            <a:r>
              <a:rPr lang="it-IT" sz="2400" dirty="0"/>
              <a:t> font </a:t>
            </a:r>
            <a:r>
              <a:rPr lang="it-IT" sz="2400" dirty="0" err="1"/>
              <a:t>les</a:t>
            </a:r>
            <a:r>
              <a:rPr lang="it-IT" sz="2400" dirty="0"/>
              <a:t> </a:t>
            </a:r>
            <a:r>
              <a:rPr lang="it-IT" sz="2400" dirty="0" err="1"/>
              <a:t>préfaces</a:t>
            </a:r>
            <a:r>
              <a:rPr lang="it-IT" sz="2400" dirty="0"/>
              <a:t>? » </a:t>
            </a:r>
            <a:r>
              <a:rPr lang="it-IT" sz="2400" dirty="0" err="1"/>
              <a:t>J</a:t>
            </a:r>
            <a:r>
              <a:rPr lang="it-IT" sz="2400" dirty="0"/>
              <a:t>. </a:t>
            </a:r>
            <a:r>
              <a:rPr lang="it-IT" sz="2400" dirty="0" err="1"/>
              <a:t>Derrida</a:t>
            </a:r>
            <a:r>
              <a:rPr lang="it-IT" sz="2400" dirty="0"/>
              <a:t> in </a:t>
            </a:r>
            <a:r>
              <a:rPr lang="it-IT" sz="2400" dirty="0" err="1"/>
              <a:t>Dissémination</a:t>
            </a:r>
            <a:r>
              <a:rPr lang="it-IT" sz="2400" dirty="0"/>
              <a:t>, (</a:t>
            </a:r>
            <a:r>
              <a:rPr lang="it-IT" sz="2400" dirty="0" err="1"/>
              <a:t>chapitre</a:t>
            </a:r>
            <a:r>
              <a:rPr lang="it-IT" sz="2400" dirty="0"/>
              <a:t> </a:t>
            </a:r>
            <a:r>
              <a:rPr lang="it-IT" sz="2400" dirty="0" err="1"/>
              <a:t>intitulé</a:t>
            </a:r>
            <a:r>
              <a:rPr lang="it-IT" sz="2400" dirty="0"/>
              <a:t> “Hors-</a:t>
            </a:r>
            <a:r>
              <a:rPr lang="it-IT" sz="2400" dirty="0" err="1"/>
              <a:t>livre</a:t>
            </a:r>
            <a:r>
              <a:rPr lang="it-IT" sz="2400" dirty="0"/>
              <a:t>”, p. 14)</a:t>
            </a:r>
          </a:p>
          <a:p>
            <a:pPr algn="just">
              <a:defRPr/>
            </a:pPr>
            <a:r>
              <a:rPr lang="it-IT" sz="2400" dirty="0" err="1"/>
              <a:t>Préface</a:t>
            </a:r>
            <a:r>
              <a:rPr lang="it-IT" sz="2400" dirty="0"/>
              <a:t> </a:t>
            </a:r>
            <a:r>
              <a:rPr lang="it-IT" sz="2400" dirty="0" err="1"/>
              <a:t>allographe</a:t>
            </a:r>
            <a:r>
              <a:rPr lang="it-IT" sz="2400" dirty="0"/>
              <a:t> (ex: Umberto Saba, </a:t>
            </a:r>
            <a:r>
              <a:rPr lang="it-IT" sz="2400" i="1" dirty="0"/>
              <a:t>Ernesto</a:t>
            </a:r>
            <a:r>
              <a:rPr lang="it-IT" sz="2400" dirty="0"/>
              <a:t>, </a:t>
            </a:r>
            <a:r>
              <a:rPr lang="it-IT" sz="2400" dirty="0" err="1"/>
              <a:t>traduit</a:t>
            </a:r>
            <a:r>
              <a:rPr lang="it-IT" sz="2400" dirty="0"/>
              <a:t> par René De </a:t>
            </a:r>
            <a:r>
              <a:rPr lang="it-IT" sz="2400" dirty="0" err="1"/>
              <a:t>Ceccaty</a:t>
            </a:r>
            <a:r>
              <a:rPr lang="it-IT" sz="2400" dirty="0"/>
              <a:t> 2010 p. 7-29) </a:t>
            </a:r>
          </a:p>
          <a:p>
            <a:pPr algn="just">
              <a:defRPr/>
            </a:pPr>
            <a:r>
              <a:rPr lang="it-IT" sz="2400" dirty="0" err="1"/>
              <a:t>Préface</a:t>
            </a:r>
            <a:r>
              <a:rPr lang="it-IT" sz="2400" dirty="0"/>
              <a:t> </a:t>
            </a:r>
            <a:r>
              <a:rPr lang="it-IT" sz="2400" dirty="0" err="1"/>
              <a:t>auctoriale</a:t>
            </a:r>
            <a:r>
              <a:rPr lang="it-IT" sz="2400" dirty="0"/>
              <a:t> (</a:t>
            </a:r>
            <a:r>
              <a:rPr lang="it-IT" sz="2400" dirty="0" err="1"/>
              <a:t>réflexion</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son procédé </a:t>
            </a:r>
            <a:r>
              <a:rPr lang="it-IT" sz="2400" dirty="0" err="1"/>
              <a:t>traductif</a:t>
            </a:r>
            <a:endParaRPr lang="it-IT" sz="2400" dirty="0"/>
          </a:p>
          <a:p>
            <a:pPr algn="just">
              <a:defRPr/>
            </a:pPr>
            <a:r>
              <a:rPr lang="it-IT" sz="2400" dirty="0" err="1"/>
              <a:t>Thématiques</a:t>
            </a:r>
            <a:r>
              <a:rPr lang="it-IT" sz="2400" dirty="0"/>
              <a:t> </a:t>
            </a:r>
            <a:r>
              <a:rPr lang="it-IT" sz="2400" dirty="0" err="1"/>
              <a:t>invariantes</a:t>
            </a:r>
            <a:r>
              <a:rPr lang="it-IT" sz="2400" dirty="0"/>
              <a:t> : le </a:t>
            </a:r>
            <a:r>
              <a:rPr lang="it-IT" sz="2400" dirty="0" err="1"/>
              <a:t>vieillissement</a:t>
            </a:r>
            <a:r>
              <a:rPr lang="it-IT" sz="2400" dirty="0"/>
              <a:t> </a:t>
            </a:r>
            <a:r>
              <a:rPr lang="it-IT" sz="2400" dirty="0" err="1"/>
              <a:t>des</a:t>
            </a:r>
            <a:r>
              <a:rPr lang="it-IT" sz="2400" dirty="0"/>
              <a:t> </a:t>
            </a:r>
            <a:r>
              <a:rPr lang="it-IT" sz="2400" dirty="0" err="1"/>
              <a:t>traductions</a:t>
            </a:r>
            <a:r>
              <a:rPr lang="it-IT" sz="2400" dirty="0"/>
              <a:t>, la </a:t>
            </a:r>
            <a:r>
              <a:rPr lang="it-IT" sz="2400" dirty="0" err="1"/>
              <a:t>critique</a:t>
            </a:r>
            <a:r>
              <a:rPr lang="it-IT" sz="2400" dirty="0"/>
              <a:t> </a:t>
            </a:r>
            <a:r>
              <a:rPr lang="it-IT" sz="2400" dirty="0" err="1"/>
              <a:t>des</a:t>
            </a:r>
            <a:r>
              <a:rPr lang="it-IT" sz="2400" dirty="0"/>
              <a:t> </a:t>
            </a:r>
            <a:r>
              <a:rPr lang="it-IT" sz="2400" dirty="0" err="1"/>
              <a:t>traductions</a:t>
            </a:r>
            <a:r>
              <a:rPr lang="it-IT" sz="2400" dirty="0"/>
              <a:t> </a:t>
            </a:r>
            <a:r>
              <a:rPr lang="it-IT" sz="2400" dirty="0" err="1"/>
              <a:t>précédentes</a:t>
            </a:r>
            <a:r>
              <a:rPr lang="it-IT" sz="2400" dirty="0"/>
              <a:t>, le </a:t>
            </a:r>
            <a:r>
              <a:rPr lang="it-IT" sz="2400" dirty="0" err="1"/>
              <a:t>changement</a:t>
            </a:r>
            <a:r>
              <a:rPr lang="it-IT" sz="2400" dirty="0"/>
              <a:t> de </a:t>
            </a:r>
            <a:r>
              <a:rPr lang="it-IT" sz="2400" dirty="0" err="1"/>
              <a:t>titre</a:t>
            </a:r>
            <a:r>
              <a:rPr lang="it-IT" sz="2400" dirty="0"/>
              <a:t>, </a:t>
            </a:r>
            <a:r>
              <a:rPr lang="it-IT" sz="2400" dirty="0" err="1"/>
              <a:t>les</a:t>
            </a:r>
            <a:r>
              <a:rPr lang="it-IT" sz="2400" dirty="0"/>
              <a:t> </a:t>
            </a:r>
            <a:r>
              <a:rPr lang="it-IT" sz="2400" dirty="0" err="1"/>
              <a:t>intraduisibles</a:t>
            </a:r>
            <a:r>
              <a:rPr lang="it-IT" sz="2400" dirty="0"/>
              <a:t>…</a:t>
            </a:r>
          </a:p>
          <a:p>
            <a:pPr algn="just">
              <a:defRPr/>
            </a:pPr>
            <a:r>
              <a:rPr lang="it-IT" sz="2400" dirty="0" err="1"/>
              <a:t>Emplacement</a:t>
            </a:r>
            <a:r>
              <a:rPr lang="it-IT" sz="2400" dirty="0"/>
              <a:t> ? </a:t>
            </a:r>
            <a:r>
              <a:rPr lang="it-IT" sz="2400" dirty="0" err="1"/>
              <a:t>Avant</a:t>
            </a:r>
            <a:r>
              <a:rPr lang="it-IT" sz="2400" dirty="0"/>
              <a:t> </a:t>
            </a:r>
            <a:r>
              <a:rPr lang="it-IT" sz="2400" dirty="0" err="1"/>
              <a:t>ou</a:t>
            </a:r>
            <a:r>
              <a:rPr lang="it-IT" sz="2400" dirty="0"/>
              <a:t> </a:t>
            </a:r>
            <a:r>
              <a:rPr lang="it-IT" sz="2400" dirty="0" err="1"/>
              <a:t>après</a:t>
            </a:r>
            <a:r>
              <a:rPr lang="it-IT" sz="2400" dirty="0"/>
              <a:t> le </a:t>
            </a:r>
            <a:r>
              <a:rPr lang="it-IT" sz="2400" dirty="0" err="1"/>
              <a:t>texte</a:t>
            </a:r>
            <a:r>
              <a:rPr lang="it-IT" sz="2400" dirty="0"/>
              <a:t> </a:t>
            </a:r>
            <a:r>
              <a:rPr lang="it-IT" sz="2400" dirty="0" err="1"/>
              <a:t>traduit</a:t>
            </a:r>
            <a:endParaRPr lang="it-IT" sz="2400" dirty="0"/>
          </a:p>
          <a:p>
            <a:pPr algn="just">
              <a:defRPr/>
            </a:pPr>
            <a:endParaRPr lang="it-IT" sz="2400" dirty="0"/>
          </a:p>
        </p:txBody>
      </p:sp>
    </p:spTree>
    <p:extLst>
      <p:ext uri="{BB962C8B-B14F-4D97-AF65-F5344CB8AC3E}">
        <p14:creationId xmlns:p14="http://schemas.microsoft.com/office/powerpoint/2010/main" val="145969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pPr eaLnBrk="1" hangingPunct="1"/>
            <a:r>
              <a:rPr lang="it-IT" sz="3200" dirty="0"/>
              <a:t>Thomas Mann/Renata </a:t>
            </a:r>
            <a:r>
              <a:rPr lang="it-IT" sz="3200" dirty="0" err="1"/>
              <a:t>Colorni</a:t>
            </a:r>
            <a:endParaRPr lang="it-IT" sz="3200" dirty="0"/>
          </a:p>
        </p:txBody>
      </p:sp>
      <p:sp>
        <p:nvSpPr>
          <p:cNvPr id="21506" name="Segnaposto contenuto 2"/>
          <p:cNvSpPr>
            <a:spLocks noGrp="1"/>
          </p:cNvSpPr>
          <p:nvPr>
            <p:ph idx="1"/>
          </p:nvPr>
        </p:nvSpPr>
        <p:spPr/>
        <p:txBody>
          <a:bodyPr/>
          <a:lstStyle/>
          <a:p>
            <a:pPr algn="just" eaLnBrk="1" hangingPunct="1"/>
            <a:r>
              <a:rPr lang="it-IT" sz="2400" dirty="0"/>
              <a:t>Thomas Mann </a:t>
            </a:r>
            <a:r>
              <a:rPr lang="it-IT" sz="2400" i="1" dirty="0" err="1"/>
              <a:t>Der</a:t>
            </a:r>
            <a:r>
              <a:rPr lang="it-IT" sz="2400" i="1" dirty="0"/>
              <a:t> </a:t>
            </a:r>
            <a:r>
              <a:rPr lang="it-IT" sz="2400" i="1" dirty="0" err="1"/>
              <a:t>Zauberberg</a:t>
            </a:r>
            <a:r>
              <a:rPr lang="it-IT" sz="2400" i="1" dirty="0"/>
              <a:t> </a:t>
            </a:r>
            <a:r>
              <a:rPr lang="it-IT" sz="2400" dirty="0"/>
              <a:t>1924 </a:t>
            </a:r>
            <a:r>
              <a:rPr lang="it-IT" sz="2400" dirty="0" err="1"/>
              <a:t>traduit</a:t>
            </a:r>
            <a:r>
              <a:rPr lang="it-IT" sz="2400" dirty="0"/>
              <a:t> par Renata </a:t>
            </a:r>
            <a:r>
              <a:rPr lang="it-IT" sz="2400" dirty="0" err="1"/>
              <a:t>Colorni</a:t>
            </a:r>
            <a:r>
              <a:rPr lang="it-IT" sz="2400" dirty="0"/>
              <a:t> 2010 Meridiani. </a:t>
            </a:r>
          </a:p>
          <a:p>
            <a:pPr algn="just" eaLnBrk="1" hangingPunct="1"/>
            <a:r>
              <a:rPr lang="it-IT" sz="2400" b="1" dirty="0"/>
              <a:t>Nota alla traduzione </a:t>
            </a:r>
            <a:r>
              <a:rPr lang="it-IT" sz="2400" dirty="0"/>
              <a:t>de </a:t>
            </a:r>
            <a:r>
              <a:rPr lang="it-IT" sz="2400" dirty="0" err="1"/>
              <a:t>R</a:t>
            </a:r>
            <a:r>
              <a:rPr lang="it-IT" sz="2400" dirty="0"/>
              <a:t>. </a:t>
            </a:r>
            <a:r>
              <a:rPr lang="it-IT" sz="2400" dirty="0" err="1"/>
              <a:t>Colorni</a:t>
            </a:r>
            <a:r>
              <a:rPr lang="it-IT" sz="2400" dirty="0"/>
              <a:t> (12 </a:t>
            </a:r>
            <a:r>
              <a:rPr lang="it-IT" sz="2400" dirty="0" err="1"/>
              <a:t>pages</a:t>
            </a:r>
            <a:r>
              <a:rPr lang="it-IT" sz="2400" dirty="0"/>
              <a:t> </a:t>
            </a:r>
            <a:r>
              <a:rPr lang="it-IT" sz="2400" dirty="0" err="1"/>
              <a:t>avant</a:t>
            </a:r>
            <a:r>
              <a:rPr lang="it-IT" sz="2400" dirty="0"/>
              <a:t> le texte) pour </a:t>
            </a:r>
            <a:r>
              <a:rPr lang="it-IT" sz="2400" dirty="0" err="1"/>
              <a:t>expliquer</a:t>
            </a:r>
            <a:r>
              <a:rPr lang="it-IT" sz="2400" dirty="0"/>
              <a:t> le </a:t>
            </a:r>
            <a:r>
              <a:rPr lang="it-IT" sz="2400" dirty="0" err="1"/>
              <a:t>changement</a:t>
            </a:r>
            <a:r>
              <a:rPr lang="it-IT" sz="2400" dirty="0"/>
              <a:t> </a:t>
            </a:r>
            <a:r>
              <a:rPr lang="it-IT" sz="2400" dirty="0" err="1"/>
              <a:t>du</a:t>
            </a:r>
            <a:r>
              <a:rPr lang="it-IT" sz="2400" dirty="0"/>
              <a:t> </a:t>
            </a:r>
            <a:r>
              <a:rPr lang="it-IT" sz="2400" dirty="0" err="1"/>
              <a:t>titre</a:t>
            </a:r>
            <a:r>
              <a:rPr lang="it-IT" sz="2400" dirty="0"/>
              <a:t> “</a:t>
            </a:r>
            <a:r>
              <a:rPr lang="it-IT" sz="2400" i="1" dirty="0"/>
              <a:t>La montagna incantata</a:t>
            </a:r>
            <a:r>
              <a:rPr lang="it-IT" sz="2400" dirty="0"/>
              <a:t>” à “</a:t>
            </a:r>
            <a:r>
              <a:rPr lang="it-IT" sz="2400" i="1" dirty="0"/>
              <a:t>La montagna magica</a:t>
            </a:r>
            <a:r>
              <a:rPr lang="it-IT" sz="2400" dirty="0"/>
              <a:t>” (</a:t>
            </a:r>
            <a:r>
              <a:rPr lang="it-IT" sz="2400" dirty="0" err="1"/>
              <a:t>recherche</a:t>
            </a:r>
            <a:r>
              <a:rPr lang="it-IT" sz="2400" dirty="0"/>
              <a:t> </a:t>
            </a:r>
            <a:r>
              <a:rPr lang="it-IT" sz="2400" dirty="0" err="1"/>
              <a:t>d’archives</a:t>
            </a:r>
            <a:r>
              <a:rPr lang="it-IT" sz="2400" dirty="0"/>
              <a:t>) et de </a:t>
            </a:r>
            <a:r>
              <a:rPr lang="it-IT" sz="2400" dirty="0" err="1"/>
              <a:t>certains</a:t>
            </a:r>
            <a:r>
              <a:rPr lang="it-IT" sz="2400" dirty="0"/>
              <a:t> </a:t>
            </a:r>
            <a:r>
              <a:rPr lang="it-IT" sz="2400" dirty="0" err="1"/>
              <a:t>choix</a:t>
            </a:r>
            <a:r>
              <a:rPr lang="it-IT" sz="2400" dirty="0"/>
              <a:t> </a:t>
            </a:r>
            <a:r>
              <a:rPr lang="it-IT" sz="2400" dirty="0" err="1"/>
              <a:t>traductifs</a:t>
            </a:r>
            <a:r>
              <a:rPr lang="it-IT" sz="2400" dirty="0"/>
              <a:t>.</a:t>
            </a:r>
          </a:p>
          <a:p>
            <a:pPr eaLnBrk="1" hangingPunct="1"/>
            <a:endParaRPr lang="it-IT" dirty="0"/>
          </a:p>
        </p:txBody>
      </p:sp>
    </p:spTree>
    <p:extLst>
      <p:ext uri="{BB962C8B-B14F-4D97-AF65-F5344CB8AC3E}">
        <p14:creationId xmlns:p14="http://schemas.microsoft.com/office/powerpoint/2010/main" val="15789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 saisir de la </a:t>
            </a:r>
            <a:r>
              <a:rPr lang="fr-CA" sz="2800" dirty="0" err="1"/>
              <a:t>polémique</a:t>
            </a:r>
            <a:r>
              <a:rPr lang="fr-CA" sz="2800" dirty="0"/>
              <a:t> autour de la traduction de la </a:t>
            </a:r>
            <a:r>
              <a:rPr lang="it-IT" sz="2800" dirty="0" err="1"/>
              <a:t>poétesse</a:t>
            </a:r>
            <a:r>
              <a:rPr lang="it-IT" sz="2800" dirty="0"/>
              <a:t> </a:t>
            </a:r>
            <a:r>
              <a:rPr lang="fr-CA" sz="2800" dirty="0"/>
              <a:t>Amanda </a:t>
            </a:r>
            <a:r>
              <a:rPr lang="fr-CA" sz="2800" dirty="0" err="1"/>
              <a:t>Gorman</a:t>
            </a:r>
            <a:r>
              <a:rPr lang="fr-CA" sz="2800" dirty="0"/>
              <a:t> ?</a:t>
            </a:r>
          </a:p>
        </p:txBody>
      </p:sp>
      <p:sp>
        <p:nvSpPr>
          <p:cNvPr id="3" name="Segnaposto contenuto 2"/>
          <p:cNvSpPr>
            <a:spLocks noGrp="1"/>
          </p:cNvSpPr>
          <p:nvPr>
            <p:ph idx="1"/>
          </p:nvPr>
        </p:nvSpPr>
        <p:spPr/>
        <p:txBody>
          <a:bodyPr>
            <a:normAutofit fontScale="92500" lnSpcReduction="20000"/>
          </a:bodyPr>
          <a:lstStyle/>
          <a:p>
            <a:pPr algn="just"/>
            <a:r>
              <a:rPr lang="it-IT" sz="2400" dirty="0"/>
              <a:t>S’</a:t>
            </a:r>
            <a:r>
              <a:rPr lang="it-IT" sz="2400" dirty="0" err="1"/>
              <a:t>interroger</a:t>
            </a:r>
            <a:r>
              <a:rPr lang="it-IT" sz="2400" dirty="0"/>
              <a:t> </a:t>
            </a:r>
            <a:r>
              <a:rPr lang="it-IT" sz="2400" dirty="0" err="1"/>
              <a:t>sur</a:t>
            </a:r>
            <a:r>
              <a:rPr lang="it-IT" sz="2400" dirty="0"/>
              <a:t> le </a:t>
            </a:r>
            <a:r>
              <a:rPr lang="it-IT" sz="2400" dirty="0" err="1"/>
              <a:t>caractère</a:t>
            </a:r>
            <a:r>
              <a:rPr lang="it-IT" sz="2400" dirty="0"/>
              <a:t> </a:t>
            </a:r>
            <a:r>
              <a:rPr lang="it-IT" sz="2400" dirty="0" err="1"/>
              <a:t>potentiellement</a:t>
            </a:r>
            <a:r>
              <a:rPr lang="it-IT" sz="2400" dirty="0"/>
              <a:t> </a:t>
            </a:r>
            <a:r>
              <a:rPr lang="it-IT" sz="2400" dirty="0" err="1"/>
              <a:t>productif</a:t>
            </a:r>
            <a:r>
              <a:rPr lang="it-IT" sz="2400" dirty="0"/>
              <a:t> (et non </a:t>
            </a:r>
            <a:r>
              <a:rPr lang="it-IT" sz="2400" dirty="0" err="1"/>
              <a:t>destructeur</a:t>
            </a:r>
            <a:r>
              <a:rPr lang="it-IT" sz="2400" dirty="0"/>
              <a:t>) de </a:t>
            </a:r>
            <a:r>
              <a:rPr lang="it-IT" sz="2400" dirty="0" err="1"/>
              <a:t>ces</a:t>
            </a:r>
            <a:r>
              <a:rPr lang="it-IT" sz="2400" dirty="0"/>
              <a:t> </a:t>
            </a:r>
            <a:r>
              <a:rPr lang="it-IT" sz="2400" dirty="0" err="1"/>
              <a:t>débats</a:t>
            </a:r>
            <a:r>
              <a:rPr lang="it-IT" sz="2400" dirty="0"/>
              <a:t>. Paul B. </a:t>
            </a:r>
            <a:r>
              <a:rPr lang="it-IT" sz="2400" dirty="0" err="1"/>
              <a:t>Preciado</a:t>
            </a:r>
            <a:r>
              <a:rPr lang="it-IT" sz="2400" dirty="0"/>
              <a:t>, </a:t>
            </a:r>
            <a:r>
              <a:rPr lang="it-IT" sz="2400" dirty="0" err="1"/>
              <a:t>Philosophe</a:t>
            </a:r>
            <a:r>
              <a:rPr lang="it-IT" sz="2400" dirty="0"/>
              <a:t>, 12 </a:t>
            </a:r>
            <a:r>
              <a:rPr lang="it-IT" sz="2400" dirty="0" err="1"/>
              <a:t>mars</a:t>
            </a:r>
            <a:r>
              <a:rPr lang="it-IT" sz="2400" dirty="0"/>
              <a:t> 2021 </a:t>
            </a:r>
            <a:r>
              <a:rPr lang="it-IT" sz="2400" i="1" dirty="0"/>
              <a:t>Libération</a:t>
            </a:r>
            <a:endParaRPr lang="fr-CA" sz="2400" dirty="0"/>
          </a:p>
          <a:p>
            <a:pPr algn="just"/>
            <a:r>
              <a:rPr lang="it-IT" sz="2400" dirty="0"/>
              <a:t>“E mi sono detta che dovremmo essere grati ad Amanda </a:t>
            </a:r>
            <a:r>
              <a:rPr lang="it-IT" sz="2400" dirty="0" err="1"/>
              <a:t>Gorman</a:t>
            </a:r>
            <a:r>
              <a:rPr lang="it-IT" sz="2400" dirty="0"/>
              <a:t> per aver involontariamente scatenato quello che può essere considerato </a:t>
            </a:r>
            <a:r>
              <a:rPr lang="it-IT" sz="2400" b="1" dirty="0"/>
              <a:t>il primo dibattito mondiale sulla traduzione”</a:t>
            </a:r>
            <a:r>
              <a:rPr lang="it-IT" sz="2400" dirty="0"/>
              <a:t>. Francesca Spinelli, </a:t>
            </a:r>
            <a:r>
              <a:rPr lang="it-IT" sz="2400" dirty="0" err="1"/>
              <a:t>traductrice</a:t>
            </a:r>
            <a:r>
              <a:rPr lang="it-IT" sz="2400" dirty="0"/>
              <a:t> </a:t>
            </a:r>
            <a:r>
              <a:rPr lang="it-IT" sz="2400" dirty="0" err="1"/>
              <a:t>italienne</a:t>
            </a:r>
            <a:r>
              <a:rPr lang="it-IT" sz="2400" dirty="0"/>
              <a:t> d’Amanda </a:t>
            </a:r>
            <a:r>
              <a:rPr lang="it-IT" sz="2400" dirty="0" err="1"/>
              <a:t>Gorman</a:t>
            </a:r>
            <a:r>
              <a:rPr lang="it-IT" sz="2400" dirty="0"/>
              <a:t> </a:t>
            </a:r>
            <a:endParaRPr lang="fr-CA" sz="2400" dirty="0"/>
          </a:p>
          <a:p>
            <a:r>
              <a:rPr lang="fr-CA" sz="2400" dirty="0"/>
              <a:t>La traduction n’est pas innocente. Jeu de pouvoir</a:t>
            </a:r>
          </a:p>
          <a:p>
            <a:r>
              <a:rPr lang="fr-CA" sz="2400" b="1" dirty="0"/>
              <a:t>Le sujet </a:t>
            </a:r>
            <a:r>
              <a:rPr lang="fr-CA" sz="2400" dirty="0"/>
              <a:t>traduisant a été rendu</a:t>
            </a:r>
            <a:r>
              <a:rPr lang="fr-CA" sz="2400" b="1" dirty="0"/>
              <a:t> visible </a:t>
            </a:r>
            <a:r>
              <a:rPr lang="fr-CA" sz="2400" dirty="0"/>
              <a:t>: il est au centre de l’attention.</a:t>
            </a:r>
          </a:p>
          <a:p>
            <a:r>
              <a:rPr lang="fr-CA" sz="2400" dirty="0"/>
              <a:t>Son rôle </a:t>
            </a:r>
            <a:r>
              <a:rPr lang="fr-CA" sz="2400" b="1" dirty="0"/>
              <a:t>dans la société</a:t>
            </a:r>
          </a:p>
          <a:p>
            <a:pPr algn="just"/>
            <a:r>
              <a:rPr lang="it-IT" sz="2400" dirty="0"/>
              <a:t>“La controverse </a:t>
            </a:r>
            <a:r>
              <a:rPr lang="it-IT" sz="2400" dirty="0" err="1"/>
              <a:t>autour</a:t>
            </a:r>
            <a:r>
              <a:rPr lang="it-IT" sz="2400" dirty="0"/>
              <a:t> de la </a:t>
            </a:r>
            <a:r>
              <a:rPr lang="it-IT" sz="2400" dirty="0" err="1"/>
              <a:t>traduction</a:t>
            </a:r>
            <a:r>
              <a:rPr lang="it-IT" sz="2400" dirty="0"/>
              <a:t> en </a:t>
            </a:r>
            <a:r>
              <a:rPr lang="it-IT" sz="2400" dirty="0" err="1"/>
              <a:t>néerlandais</a:t>
            </a:r>
            <a:r>
              <a:rPr lang="it-IT" sz="2400" dirty="0"/>
              <a:t> de l’</a:t>
            </a:r>
            <a:r>
              <a:rPr lang="it-IT" sz="2400" dirty="0" err="1"/>
              <a:t>œuvre</a:t>
            </a:r>
            <a:r>
              <a:rPr lang="it-IT" sz="2400" dirty="0"/>
              <a:t> de la </a:t>
            </a:r>
            <a:r>
              <a:rPr lang="it-IT" sz="2400" dirty="0" err="1"/>
              <a:t>poétesse</a:t>
            </a:r>
            <a:r>
              <a:rPr lang="it-IT" sz="2400" dirty="0"/>
              <a:t> Amanda </a:t>
            </a:r>
            <a:r>
              <a:rPr lang="it-IT" sz="2400" dirty="0" err="1"/>
              <a:t>Gorman</a:t>
            </a:r>
            <a:r>
              <a:rPr lang="it-IT" sz="2400" dirty="0"/>
              <a:t> par </a:t>
            </a:r>
            <a:r>
              <a:rPr lang="it-IT" sz="2400" dirty="0" err="1"/>
              <a:t>Marieke</a:t>
            </a:r>
            <a:r>
              <a:rPr lang="it-IT" sz="2400" dirty="0"/>
              <a:t> Lucas </a:t>
            </a:r>
            <a:r>
              <a:rPr lang="it-IT" sz="2400" dirty="0" err="1"/>
              <a:t>Rijneveld</a:t>
            </a:r>
            <a:r>
              <a:rPr lang="it-IT" sz="2400" dirty="0"/>
              <a:t> est </a:t>
            </a:r>
            <a:r>
              <a:rPr lang="it-IT" sz="2400" b="1" dirty="0"/>
              <a:t>l’</a:t>
            </a:r>
            <a:r>
              <a:rPr lang="it-IT" sz="2400" b="1" dirty="0" err="1"/>
              <a:t>opportunité</a:t>
            </a:r>
            <a:r>
              <a:rPr lang="it-IT" sz="2400" b="1" dirty="0"/>
              <a:t> d’</a:t>
            </a:r>
            <a:r>
              <a:rPr lang="it-IT" sz="2400" b="1" dirty="0" err="1"/>
              <a:t>ouvrir</a:t>
            </a:r>
            <a:r>
              <a:rPr lang="it-IT" sz="2400" b="1" dirty="0"/>
              <a:t> </a:t>
            </a:r>
            <a:r>
              <a:rPr lang="it-IT" sz="2400" b="1" dirty="0" err="1"/>
              <a:t>les</a:t>
            </a:r>
            <a:r>
              <a:rPr lang="it-IT" sz="2400" b="1" dirty="0"/>
              <a:t> </a:t>
            </a:r>
            <a:r>
              <a:rPr lang="it-IT" sz="2400" b="1" dirty="0" err="1"/>
              <a:t>industries</a:t>
            </a:r>
            <a:r>
              <a:rPr lang="it-IT" sz="2400" b="1" dirty="0"/>
              <a:t> </a:t>
            </a:r>
            <a:r>
              <a:rPr lang="it-IT" sz="2400" b="1" dirty="0" err="1"/>
              <a:t>culturelles</a:t>
            </a:r>
            <a:r>
              <a:rPr lang="it-IT" sz="2400" b="1" dirty="0"/>
              <a:t> à la </a:t>
            </a:r>
            <a:r>
              <a:rPr lang="it-IT" sz="2400" b="1" dirty="0" err="1"/>
              <a:t>diversité</a:t>
            </a:r>
            <a:r>
              <a:rPr lang="it-IT" sz="2400" b="1" dirty="0"/>
              <a:t>.” </a:t>
            </a:r>
            <a:r>
              <a:rPr lang="it-IT" sz="2400" dirty="0"/>
              <a:t>Paul B. Preciado, </a:t>
            </a:r>
            <a:r>
              <a:rPr lang="it-IT" sz="2400" dirty="0" err="1"/>
              <a:t>Philosophe</a:t>
            </a:r>
            <a:r>
              <a:rPr lang="it-IT" sz="2400" dirty="0"/>
              <a:t>, 12 </a:t>
            </a:r>
            <a:r>
              <a:rPr lang="it-IT" sz="2400" dirty="0" err="1"/>
              <a:t>mars</a:t>
            </a:r>
            <a:r>
              <a:rPr lang="it-IT" sz="2400" dirty="0"/>
              <a:t> 2021 </a:t>
            </a:r>
            <a:r>
              <a:rPr lang="it-IT" sz="2400" i="1" dirty="0"/>
              <a:t>Libération</a:t>
            </a:r>
            <a:endParaRPr lang="it-IT" sz="2400" dirty="0"/>
          </a:p>
          <a:p>
            <a:endParaRPr lang="fr-CA" sz="2400" dirty="0"/>
          </a:p>
        </p:txBody>
      </p:sp>
    </p:spTree>
    <p:extLst>
      <p:ext uri="{BB962C8B-B14F-4D97-AF65-F5344CB8AC3E}">
        <p14:creationId xmlns:p14="http://schemas.microsoft.com/office/powerpoint/2010/main" val="2014217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it-IT" sz="3200" dirty="0"/>
              <a:t>Camilleri/</a:t>
            </a:r>
            <a:r>
              <a:rPr lang="it-IT" sz="3200" dirty="0" err="1"/>
              <a:t>Quadruppani</a:t>
            </a:r>
            <a:endParaRPr lang="it-IT" sz="3200" dirty="0"/>
          </a:p>
        </p:txBody>
      </p:sp>
      <p:sp>
        <p:nvSpPr>
          <p:cNvPr id="3" name="Segnaposto contenuto 2"/>
          <p:cNvSpPr>
            <a:spLocks noGrp="1"/>
          </p:cNvSpPr>
          <p:nvPr>
            <p:ph idx="1"/>
          </p:nvPr>
        </p:nvSpPr>
        <p:spPr/>
        <p:txBody>
          <a:bodyPr rtlCol="0">
            <a:normAutofit fontScale="85000" lnSpcReduction="10000"/>
          </a:bodyPr>
          <a:lstStyle/>
          <a:p>
            <a:pPr>
              <a:defRPr/>
            </a:pPr>
            <a:r>
              <a:rPr lang="it-IT" sz="2400" i="1" dirty="0"/>
              <a:t>La forma dell’acqua/La forme de l’eau </a:t>
            </a:r>
            <a:r>
              <a:rPr lang="it-IT" sz="2400" dirty="0"/>
              <a:t>1998</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err="1"/>
              <a:t>Préface</a:t>
            </a:r>
            <a:r>
              <a:rPr lang="it-IT" sz="2400" b="1" dirty="0"/>
              <a:t> de </a:t>
            </a:r>
            <a:r>
              <a:rPr lang="it-IT" sz="2400" b="1" dirty="0" err="1"/>
              <a:t>Serge</a:t>
            </a:r>
            <a:r>
              <a:rPr lang="it-IT" sz="2400" b="1" dirty="0"/>
              <a:t> </a:t>
            </a:r>
            <a:r>
              <a:rPr lang="it-IT" sz="2400" b="1" dirty="0" err="1"/>
              <a:t>Quadruppani</a:t>
            </a:r>
            <a:r>
              <a:rPr lang="it-IT" sz="2400" b="1" dirty="0"/>
              <a:t> </a:t>
            </a:r>
            <a:r>
              <a:rPr lang="it-IT" sz="2400" dirty="0"/>
              <a:t>(12 </a:t>
            </a:r>
            <a:r>
              <a:rPr lang="it-IT" sz="2400" dirty="0" err="1"/>
              <a:t>pages</a:t>
            </a:r>
            <a:r>
              <a:rPr lang="it-IT" sz="2400" dirty="0"/>
              <a:t>)</a:t>
            </a:r>
            <a:r>
              <a:rPr lang="it-IT" sz="2400" b="1" dirty="0"/>
              <a:t> </a:t>
            </a:r>
            <a:r>
              <a:rPr lang="it-IT" sz="2400" dirty="0"/>
              <a:t>: </a:t>
            </a:r>
            <a:r>
              <a:rPr lang="it-IT" sz="2400" dirty="0" err="1"/>
              <a:t>présentation</a:t>
            </a:r>
            <a:r>
              <a:rPr lang="it-IT" sz="2400" dirty="0"/>
              <a:t> de Camilleri </a:t>
            </a:r>
            <a:r>
              <a:rPr lang="it-IT" sz="2400" dirty="0" err="1"/>
              <a:t>et</a:t>
            </a:r>
            <a:r>
              <a:rPr lang="it-IT" sz="2400" dirty="0"/>
              <a:t> de sa langue. </a:t>
            </a:r>
            <a:r>
              <a:rPr lang="it-IT" sz="2400" dirty="0" err="1"/>
              <a:t>Et</a:t>
            </a:r>
            <a:r>
              <a:rPr lang="it-IT" sz="2400" dirty="0"/>
              <a:t> “</a:t>
            </a:r>
            <a:r>
              <a:rPr lang="it-IT" sz="2400" dirty="0" err="1"/>
              <a:t>les</a:t>
            </a:r>
            <a:r>
              <a:rPr lang="it-IT" sz="2400" dirty="0"/>
              <a:t> </a:t>
            </a:r>
            <a:r>
              <a:rPr lang="it-IT" sz="2400" dirty="0" err="1"/>
              <a:t>principes</a:t>
            </a:r>
            <a:r>
              <a:rPr lang="it-IT" sz="2400" dirty="0"/>
              <a:t> qui </a:t>
            </a:r>
            <a:r>
              <a:rPr lang="it-IT" sz="2400" dirty="0" err="1"/>
              <a:t>ont</a:t>
            </a:r>
            <a:r>
              <a:rPr lang="it-IT" sz="2400" dirty="0"/>
              <a:t> </a:t>
            </a:r>
            <a:r>
              <a:rPr lang="it-IT" sz="2400" dirty="0" err="1"/>
              <a:t>guidé</a:t>
            </a:r>
            <a:r>
              <a:rPr lang="it-IT" sz="2400" dirty="0"/>
              <a:t> la </a:t>
            </a:r>
            <a:r>
              <a:rPr lang="it-IT" sz="2400" dirty="0" err="1"/>
              <a:t>traduction</a:t>
            </a:r>
            <a:r>
              <a:rPr lang="it-IT" sz="2400" dirty="0"/>
              <a:t>” lire p.16</a:t>
            </a:r>
          </a:p>
          <a:p>
            <a:pPr>
              <a:defRPr/>
            </a:pPr>
            <a:endParaRPr lang="it-IT" sz="2400" dirty="0"/>
          </a:p>
          <a:p>
            <a:pPr>
              <a:defRPr/>
            </a:pPr>
            <a:r>
              <a:rPr lang="it-IT" sz="2400" i="1" dirty="0"/>
              <a:t>Il ladro di merendine/Le </a:t>
            </a:r>
            <a:r>
              <a:rPr lang="it-IT" sz="2400" i="1" dirty="0" err="1"/>
              <a:t>voleur</a:t>
            </a:r>
            <a:r>
              <a:rPr lang="it-IT" sz="2400" i="1" dirty="0"/>
              <a:t> de </a:t>
            </a:r>
            <a:r>
              <a:rPr lang="it-IT" sz="2400" i="1" dirty="0" err="1"/>
              <a:t>gouter</a:t>
            </a:r>
            <a:r>
              <a:rPr lang="it-IT" sz="2400" dirty="0"/>
              <a:t> 2000</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a:t>Note </a:t>
            </a:r>
            <a:r>
              <a:rPr lang="it-IT" sz="2400" b="1" dirty="0" err="1"/>
              <a:t>du</a:t>
            </a:r>
            <a:r>
              <a:rPr lang="it-IT" sz="2400" b="1" dirty="0"/>
              <a:t> </a:t>
            </a:r>
            <a:r>
              <a:rPr lang="it-IT" sz="2400" b="1" dirty="0" err="1"/>
              <a:t>traducteur</a:t>
            </a:r>
            <a:r>
              <a:rPr lang="it-IT" sz="2400" dirty="0"/>
              <a:t> ( 2 </a:t>
            </a:r>
            <a:r>
              <a:rPr lang="it-IT" sz="2400" dirty="0" err="1"/>
              <a:t>pages</a:t>
            </a:r>
            <a:r>
              <a:rPr lang="it-IT" sz="2400" dirty="0"/>
              <a:t>)</a:t>
            </a:r>
          </a:p>
          <a:p>
            <a:pPr>
              <a:buNone/>
              <a:defRPr/>
            </a:pPr>
            <a:endParaRPr lang="it-IT" sz="2400" i="1" dirty="0"/>
          </a:p>
          <a:p>
            <a:pPr>
              <a:defRPr/>
            </a:pPr>
            <a:r>
              <a:rPr lang="it-IT" sz="2400" i="1" dirty="0"/>
              <a:t>L’intermittenza</a:t>
            </a:r>
            <a:r>
              <a:rPr lang="it-IT" sz="2400" dirty="0"/>
              <a:t> (2010)/</a:t>
            </a:r>
            <a:r>
              <a:rPr lang="it-IT" sz="2400" i="1" dirty="0" err="1"/>
              <a:t>Intermittence</a:t>
            </a:r>
            <a:r>
              <a:rPr lang="it-IT" sz="2400" dirty="0"/>
              <a:t> 2011</a:t>
            </a:r>
          </a:p>
          <a:p>
            <a:pPr>
              <a:defRPr/>
            </a:pPr>
            <a:r>
              <a:rPr lang="it-IT" sz="2400" dirty="0" err="1"/>
              <a:t>Traduit</a:t>
            </a:r>
            <a:r>
              <a:rPr lang="it-IT" sz="2400" dirty="0"/>
              <a:t> de l’</a:t>
            </a:r>
            <a:r>
              <a:rPr lang="it-IT" sz="2400" dirty="0" err="1"/>
              <a:t>italien</a:t>
            </a:r>
            <a:r>
              <a:rPr lang="it-IT" sz="2400" dirty="0"/>
              <a:t> (</a:t>
            </a:r>
            <a:r>
              <a:rPr lang="it-IT" sz="2400" dirty="0" err="1"/>
              <a:t>Sicile</a:t>
            </a:r>
            <a:r>
              <a:rPr lang="it-IT" sz="2400" dirty="0"/>
              <a:t>) par </a:t>
            </a:r>
            <a:r>
              <a:rPr lang="it-IT" sz="2400" dirty="0" err="1"/>
              <a:t>Serge</a:t>
            </a:r>
            <a:r>
              <a:rPr lang="it-IT" sz="2400" dirty="0"/>
              <a:t> </a:t>
            </a:r>
            <a:r>
              <a:rPr lang="it-IT" sz="2400" dirty="0" err="1"/>
              <a:t>Quadruppani</a:t>
            </a:r>
            <a:r>
              <a:rPr lang="it-IT" sz="2400" dirty="0"/>
              <a:t> </a:t>
            </a:r>
          </a:p>
          <a:p>
            <a:pPr>
              <a:defRPr/>
            </a:pPr>
            <a:r>
              <a:rPr lang="it-IT" sz="2400" dirty="0" err="1"/>
              <a:t>Nom</a:t>
            </a:r>
            <a:r>
              <a:rPr lang="it-IT" sz="2400" dirty="0"/>
              <a:t> </a:t>
            </a:r>
            <a:r>
              <a:rPr lang="it-IT" sz="2400" dirty="0" err="1"/>
              <a:t>indiqué</a:t>
            </a:r>
            <a:r>
              <a:rPr lang="it-IT" sz="2400" dirty="0"/>
              <a:t> en 4° de </a:t>
            </a:r>
            <a:r>
              <a:rPr lang="it-IT" sz="2400" dirty="0" err="1"/>
              <a:t>couverture</a:t>
            </a:r>
            <a:endParaRPr lang="it-IT" sz="2400" dirty="0"/>
          </a:p>
          <a:p>
            <a:pPr>
              <a:defRPr/>
            </a:pPr>
            <a:r>
              <a:rPr lang="it-IT" sz="2400" dirty="0" err="1"/>
              <a:t>Sans</a:t>
            </a:r>
            <a:r>
              <a:rPr lang="it-IT" sz="2400" dirty="0"/>
              <a:t> </a:t>
            </a:r>
            <a:r>
              <a:rPr lang="it-IT" sz="2400" dirty="0" err="1"/>
              <a:t>aucun</a:t>
            </a:r>
            <a:r>
              <a:rPr lang="it-IT" sz="2400" dirty="0"/>
              <a:t> </a:t>
            </a:r>
            <a:r>
              <a:rPr lang="it-IT" sz="2400" dirty="0" err="1"/>
              <a:t>texte</a:t>
            </a:r>
            <a:r>
              <a:rPr lang="it-IT" sz="2400" dirty="0"/>
              <a:t> </a:t>
            </a:r>
            <a:r>
              <a:rPr lang="it-IT" sz="2400" dirty="0" err="1"/>
              <a:t>péritextuel</a:t>
            </a:r>
            <a:endParaRPr lang="it-IT" sz="2400" dirty="0"/>
          </a:p>
        </p:txBody>
      </p:sp>
    </p:spTree>
    <p:extLst>
      <p:ext uri="{BB962C8B-B14F-4D97-AF65-F5344CB8AC3E}">
        <p14:creationId xmlns:p14="http://schemas.microsoft.com/office/powerpoint/2010/main" val="1672831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La forma dell’acqua/La forme de l’eau </a:t>
            </a:r>
            <a:r>
              <a:rPr lang="it-IT" sz="2800" dirty="0"/>
              <a:t>1998</a:t>
            </a:r>
            <a:br>
              <a:rPr lang="it-IT" sz="2800" dirty="0"/>
            </a:br>
            <a:endParaRPr lang="fr-FR" sz="2800" dirty="0"/>
          </a:p>
        </p:txBody>
      </p:sp>
      <p:sp>
        <p:nvSpPr>
          <p:cNvPr id="3" name="Content Placeholder 2"/>
          <p:cNvSpPr>
            <a:spLocks noGrp="1"/>
          </p:cNvSpPr>
          <p:nvPr>
            <p:ph idx="1"/>
          </p:nvPr>
        </p:nvSpPr>
        <p:spPr/>
        <p:txBody>
          <a:bodyPr>
            <a:normAutofit fontScale="92500"/>
          </a:bodyPr>
          <a:lstStyle/>
          <a:p>
            <a:pPr algn="just"/>
            <a:r>
              <a:rPr lang="it-IT" sz="2400" dirty="0"/>
              <a:t>… </a:t>
            </a:r>
            <a:r>
              <a:rPr lang="it-IT" sz="2400" dirty="0" err="1"/>
              <a:t>trois</a:t>
            </a:r>
            <a:r>
              <a:rPr lang="it-IT" sz="2400" dirty="0"/>
              <a:t> </a:t>
            </a:r>
            <a:r>
              <a:rPr lang="it-IT" sz="2400" dirty="0" err="1"/>
              <a:t>niveaux</a:t>
            </a:r>
            <a:r>
              <a:rPr lang="it-IT" sz="2400" dirty="0"/>
              <a:t> de langue </a:t>
            </a:r>
            <a:r>
              <a:rPr lang="it-IT" sz="2400" dirty="0" err="1"/>
              <a:t>utilisés</a:t>
            </a:r>
            <a:r>
              <a:rPr lang="it-IT" sz="2400" dirty="0"/>
              <a:t> </a:t>
            </a:r>
            <a:r>
              <a:rPr lang="it-IT" sz="2400" dirty="0" err="1"/>
              <a:t>dans</a:t>
            </a:r>
            <a:r>
              <a:rPr lang="it-IT" sz="2400" dirty="0"/>
              <a:t> </a:t>
            </a:r>
            <a:r>
              <a:rPr lang="it-IT" sz="2400" dirty="0" err="1"/>
              <a:t>les</a:t>
            </a:r>
            <a:r>
              <a:rPr lang="it-IT" sz="2400" dirty="0"/>
              <a:t> </a:t>
            </a:r>
            <a:r>
              <a:rPr lang="it-IT" sz="2400" dirty="0" err="1"/>
              <a:t>textes</a:t>
            </a:r>
            <a:r>
              <a:rPr lang="it-IT" sz="2400" dirty="0"/>
              <a:t> de Camilleri. </a:t>
            </a:r>
            <a:r>
              <a:rPr lang="it-IT" sz="2400" dirty="0" err="1"/>
              <a:t>Chacun</a:t>
            </a:r>
            <a:r>
              <a:rPr lang="it-IT" sz="2400" dirty="0"/>
              <a:t> d’</a:t>
            </a:r>
            <a:r>
              <a:rPr lang="it-IT" sz="2400" dirty="0" err="1"/>
              <a:t>eux</a:t>
            </a:r>
            <a:r>
              <a:rPr lang="it-IT" sz="2400" dirty="0"/>
              <a:t> pose </a:t>
            </a:r>
            <a:r>
              <a:rPr lang="it-IT" sz="2400" dirty="0" err="1"/>
              <a:t>des</a:t>
            </a:r>
            <a:r>
              <a:rPr lang="it-IT" sz="2400" dirty="0"/>
              <a:t> </a:t>
            </a:r>
            <a:r>
              <a:rPr lang="it-IT" sz="2400" dirty="0" err="1"/>
              <a:t>problèmes</a:t>
            </a:r>
            <a:r>
              <a:rPr lang="it-IT" sz="2400" dirty="0"/>
              <a:t> </a:t>
            </a:r>
            <a:r>
              <a:rPr lang="it-IT" sz="2400" dirty="0" err="1"/>
              <a:t>différents</a:t>
            </a:r>
            <a:r>
              <a:rPr lang="it-IT" sz="2400" dirty="0"/>
              <a:t> </a:t>
            </a:r>
            <a:r>
              <a:rPr lang="it-IT" sz="2400" dirty="0" err="1"/>
              <a:t>aux</a:t>
            </a:r>
            <a:r>
              <a:rPr lang="it-IT" sz="2400" dirty="0"/>
              <a:t> </a:t>
            </a:r>
            <a:r>
              <a:rPr lang="it-IT" sz="2400" dirty="0" err="1"/>
              <a:t>traducteurs</a:t>
            </a:r>
            <a:r>
              <a:rPr lang="it-IT" sz="2400" dirty="0"/>
              <a:t>. Le premier est </a:t>
            </a:r>
            <a:r>
              <a:rPr lang="it-IT" sz="2400" dirty="0" err="1"/>
              <a:t>celui</a:t>
            </a:r>
            <a:r>
              <a:rPr lang="it-IT" sz="2400" dirty="0"/>
              <a:t> de l’</a:t>
            </a:r>
            <a:r>
              <a:rPr lang="it-IT" sz="2400" dirty="0" err="1"/>
              <a:t>italien</a:t>
            </a:r>
            <a:r>
              <a:rPr lang="it-IT" sz="2400" dirty="0"/>
              <a:t> </a:t>
            </a:r>
            <a:r>
              <a:rPr lang="it-IT" sz="2400" dirty="0" err="1"/>
              <a:t>des</a:t>
            </a:r>
            <a:r>
              <a:rPr lang="it-IT" sz="2400" dirty="0"/>
              <a:t> </a:t>
            </a:r>
            <a:r>
              <a:rPr lang="it-IT" sz="2400" dirty="0" err="1"/>
              <a:t>Italiens</a:t>
            </a:r>
            <a:r>
              <a:rPr lang="it-IT" sz="2400" dirty="0"/>
              <a:t>, qui ne </a:t>
            </a:r>
            <a:r>
              <a:rPr lang="it-IT" sz="2400" dirty="0" err="1"/>
              <a:t>présente</a:t>
            </a:r>
            <a:r>
              <a:rPr lang="it-IT" sz="2400" dirty="0"/>
              <a:t> </a:t>
            </a:r>
            <a:r>
              <a:rPr lang="it-IT" sz="2400" dirty="0" err="1"/>
              <a:t>pas</a:t>
            </a:r>
            <a:r>
              <a:rPr lang="it-IT" sz="2400" dirty="0"/>
              <a:t> de </a:t>
            </a:r>
            <a:r>
              <a:rPr lang="it-IT" sz="2400" dirty="0" err="1"/>
              <a:t>difficulté</a:t>
            </a:r>
            <a:r>
              <a:rPr lang="it-IT" sz="2400" dirty="0"/>
              <a:t> </a:t>
            </a:r>
            <a:r>
              <a:rPr lang="it-IT" sz="2400" dirty="0" err="1"/>
              <a:t>particulière</a:t>
            </a:r>
            <a:r>
              <a:rPr lang="it-IT" sz="2400" dirty="0"/>
              <a:t>, </a:t>
            </a:r>
            <a:r>
              <a:rPr lang="it-IT" sz="2400" dirty="0" err="1"/>
              <a:t>surtout</a:t>
            </a:r>
            <a:r>
              <a:rPr lang="it-IT" sz="2400" dirty="0"/>
              <a:t> </a:t>
            </a:r>
            <a:r>
              <a:rPr lang="it-IT" sz="2400" dirty="0" err="1"/>
              <a:t>présent</a:t>
            </a:r>
            <a:r>
              <a:rPr lang="it-IT" sz="2400" dirty="0"/>
              <a:t> </a:t>
            </a:r>
            <a:r>
              <a:rPr lang="it-IT" sz="2400" dirty="0" err="1"/>
              <a:t>vers</a:t>
            </a:r>
            <a:r>
              <a:rPr lang="it-IT" sz="2400" dirty="0"/>
              <a:t> la fin </a:t>
            </a:r>
            <a:r>
              <a:rPr lang="it-IT" sz="2400" dirty="0" err="1"/>
              <a:t>du</a:t>
            </a:r>
            <a:r>
              <a:rPr lang="it-IT" sz="2400" dirty="0"/>
              <a:t> </a:t>
            </a:r>
            <a:r>
              <a:rPr lang="it-IT" sz="2400" dirty="0" err="1"/>
              <a:t>livre</a:t>
            </a:r>
            <a:r>
              <a:rPr lang="it-IT" sz="2400" dirty="0"/>
              <a:t>, </a:t>
            </a:r>
            <a:r>
              <a:rPr lang="it-IT" sz="2400" dirty="0" err="1"/>
              <a:t>quand</a:t>
            </a:r>
            <a:r>
              <a:rPr lang="it-IT" sz="2400" dirty="0"/>
              <a:t> </a:t>
            </a:r>
            <a:r>
              <a:rPr lang="it-IT" sz="2400" dirty="0" err="1"/>
              <a:t>l’action</a:t>
            </a:r>
            <a:r>
              <a:rPr lang="it-IT" sz="2400" dirty="0"/>
              <a:t> </a:t>
            </a:r>
            <a:r>
              <a:rPr lang="it-IT" sz="2400" dirty="0" err="1"/>
              <a:t>doit</a:t>
            </a:r>
            <a:r>
              <a:rPr lang="it-IT" sz="2400" dirty="0"/>
              <a:t> </a:t>
            </a:r>
            <a:r>
              <a:rPr lang="it-IT" sz="2400" dirty="0" err="1"/>
              <a:t>avancer</a:t>
            </a:r>
            <a:r>
              <a:rPr lang="it-IT" sz="2400" dirty="0"/>
              <a:t>. Le </a:t>
            </a:r>
            <a:r>
              <a:rPr lang="it-IT" sz="2400" dirty="0" err="1"/>
              <a:t>troisième</a:t>
            </a:r>
            <a:r>
              <a:rPr lang="it-IT" sz="2400" dirty="0"/>
              <a:t> est </a:t>
            </a:r>
            <a:r>
              <a:rPr lang="it-IT" sz="2400" dirty="0" err="1"/>
              <a:t>celui</a:t>
            </a:r>
            <a:r>
              <a:rPr lang="it-IT" sz="2400" dirty="0"/>
              <a:t> </a:t>
            </a:r>
            <a:r>
              <a:rPr lang="it-IT" sz="2400" dirty="0" err="1"/>
              <a:t>du</a:t>
            </a:r>
            <a:r>
              <a:rPr lang="it-IT" sz="2400" dirty="0"/>
              <a:t> </a:t>
            </a:r>
            <a:r>
              <a:rPr lang="it-IT" sz="2400" dirty="0" err="1"/>
              <a:t>dialecte</a:t>
            </a:r>
            <a:r>
              <a:rPr lang="it-IT" sz="2400" dirty="0"/>
              <a:t> pur, </a:t>
            </a:r>
            <a:r>
              <a:rPr lang="it-IT" sz="2400" dirty="0" err="1"/>
              <a:t>qu’emploient</a:t>
            </a:r>
            <a:r>
              <a:rPr lang="it-IT" sz="2400" dirty="0"/>
              <a:t> </a:t>
            </a:r>
            <a:r>
              <a:rPr lang="it-IT" sz="2400" dirty="0" err="1"/>
              <a:t>les</a:t>
            </a:r>
            <a:r>
              <a:rPr lang="it-IT" sz="2400" dirty="0"/>
              <a:t> gens </a:t>
            </a:r>
            <a:r>
              <a:rPr lang="it-IT" sz="2400" dirty="0" err="1"/>
              <a:t>du</a:t>
            </a:r>
            <a:r>
              <a:rPr lang="it-IT" sz="2400" dirty="0"/>
              <a:t> </a:t>
            </a:r>
            <a:r>
              <a:rPr lang="it-IT" sz="2400" dirty="0" err="1"/>
              <a:t>peuple</a:t>
            </a:r>
            <a:r>
              <a:rPr lang="it-IT" sz="2400" dirty="0"/>
              <a:t>, </a:t>
            </a:r>
            <a:r>
              <a:rPr lang="it-IT" sz="2400" dirty="0" err="1"/>
              <a:t>ou</a:t>
            </a:r>
            <a:r>
              <a:rPr lang="it-IT" sz="2400" dirty="0"/>
              <a:t> Montalbano </a:t>
            </a:r>
            <a:r>
              <a:rPr lang="it-IT" sz="2400" dirty="0" err="1"/>
              <a:t>quand</a:t>
            </a:r>
            <a:r>
              <a:rPr lang="it-IT" sz="2400" dirty="0"/>
              <a:t> il </a:t>
            </a:r>
            <a:r>
              <a:rPr lang="it-IT" sz="2400" dirty="0" err="1"/>
              <a:t>retourne</a:t>
            </a:r>
            <a:r>
              <a:rPr lang="it-IT" sz="2400" dirty="0"/>
              <a:t> </a:t>
            </a:r>
            <a:r>
              <a:rPr lang="it-IT" sz="2400" dirty="0" err="1"/>
              <a:t>au</a:t>
            </a:r>
            <a:r>
              <a:rPr lang="it-IT" sz="2400" dirty="0"/>
              <a:t> plus </a:t>
            </a:r>
            <a:r>
              <a:rPr lang="it-IT" sz="2400" dirty="0" err="1"/>
              <a:t>près</a:t>
            </a:r>
            <a:r>
              <a:rPr lang="it-IT" sz="2400" dirty="0"/>
              <a:t> de </a:t>
            </a:r>
            <a:r>
              <a:rPr lang="it-IT" sz="2400" dirty="0" err="1"/>
              <a:t>ses</a:t>
            </a:r>
            <a:r>
              <a:rPr lang="it-IT" sz="2400" dirty="0"/>
              <a:t> </a:t>
            </a:r>
            <a:r>
              <a:rPr lang="it-IT" sz="2400" dirty="0" err="1"/>
              <a:t>racines</a:t>
            </a:r>
            <a:r>
              <a:rPr lang="it-IT" sz="2400" dirty="0"/>
              <a:t>, en </a:t>
            </a:r>
            <a:r>
              <a:rPr lang="it-IT" sz="2400" dirty="0" err="1"/>
              <a:t>parlant</a:t>
            </a:r>
            <a:r>
              <a:rPr lang="it-IT" sz="2400" dirty="0"/>
              <a:t> </a:t>
            </a:r>
            <a:r>
              <a:rPr lang="it-IT" sz="2400" dirty="0" err="1"/>
              <a:t>avec</a:t>
            </a:r>
            <a:r>
              <a:rPr lang="it-IT" sz="2400" dirty="0"/>
              <a:t> un ami d’</a:t>
            </a:r>
            <a:r>
              <a:rPr lang="it-IT" sz="2400" dirty="0" err="1"/>
              <a:t>enfance</a:t>
            </a:r>
            <a:r>
              <a:rPr lang="it-IT" sz="2400" dirty="0"/>
              <a:t> : </a:t>
            </a:r>
            <a:r>
              <a:rPr lang="it-IT" sz="2400" dirty="0" err="1"/>
              <a:t>dans</a:t>
            </a:r>
            <a:r>
              <a:rPr lang="it-IT" sz="2400" dirty="0"/>
              <a:t> </a:t>
            </a:r>
            <a:r>
              <a:rPr lang="it-IT" sz="2400" dirty="0" err="1"/>
              <a:t>ces</a:t>
            </a:r>
            <a:r>
              <a:rPr lang="it-IT" sz="2400" dirty="0"/>
              <a:t> </a:t>
            </a:r>
            <a:r>
              <a:rPr lang="it-IT" sz="2400" dirty="0" err="1"/>
              <a:t>passages</a:t>
            </a:r>
            <a:r>
              <a:rPr lang="it-IT" sz="2400" dirty="0"/>
              <a:t>, </a:t>
            </a:r>
            <a:r>
              <a:rPr lang="it-IT" sz="2400" dirty="0" err="1"/>
              <a:t>toujours</a:t>
            </a:r>
            <a:r>
              <a:rPr lang="it-IT" sz="2400" dirty="0"/>
              <a:t> </a:t>
            </a:r>
            <a:r>
              <a:rPr lang="it-IT" sz="2400" dirty="0" err="1"/>
              <a:t>dialogués</a:t>
            </a:r>
            <a:r>
              <a:rPr lang="it-IT" sz="2400" dirty="0"/>
              <a:t>, </a:t>
            </a:r>
            <a:r>
              <a:rPr lang="it-IT" sz="2400" dirty="0" err="1"/>
              <a:t>soit</a:t>
            </a:r>
            <a:r>
              <a:rPr lang="it-IT" sz="2400" dirty="0"/>
              <a:t> le </a:t>
            </a:r>
            <a:r>
              <a:rPr lang="it-IT" sz="2400" dirty="0" err="1"/>
              <a:t>dialecte</a:t>
            </a:r>
            <a:r>
              <a:rPr lang="it-IT" sz="2400" dirty="0"/>
              <a:t> est </a:t>
            </a:r>
            <a:r>
              <a:rPr lang="it-IT" sz="2400" dirty="0" err="1"/>
              <a:t>suffisamment</a:t>
            </a:r>
            <a:r>
              <a:rPr lang="it-IT" sz="2400" dirty="0"/>
              <a:t> </a:t>
            </a:r>
            <a:r>
              <a:rPr lang="it-IT" sz="2400" dirty="0" err="1"/>
              <a:t>près</a:t>
            </a:r>
            <a:r>
              <a:rPr lang="it-IT" sz="2400" dirty="0"/>
              <a:t> de l’</a:t>
            </a:r>
            <a:r>
              <a:rPr lang="it-IT" sz="2400" dirty="0" err="1"/>
              <a:t>italien</a:t>
            </a:r>
            <a:r>
              <a:rPr lang="it-IT" sz="2400" dirty="0"/>
              <a:t> pour se </a:t>
            </a:r>
            <a:r>
              <a:rPr lang="it-IT" sz="2400" dirty="0" err="1"/>
              <a:t>passer</a:t>
            </a:r>
            <a:r>
              <a:rPr lang="it-IT" sz="2400" dirty="0"/>
              <a:t> de </a:t>
            </a:r>
            <a:r>
              <a:rPr lang="it-IT" sz="2400" dirty="0" err="1"/>
              <a:t>traduction</a:t>
            </a:r>
            <a:r>
              <a:rPr lang="it-IT" sz="2400" dirty="0"/>
              <a:t>, </a:t>
            </a:r>
            <a:r>
              <a:rPr lang="it-IT" sz="2400" dirty="0" err="1"/>
              <a:t>soit</a:t>
            </a:r>
            <a:r>
              <a:rPr lang="it-IT" sz="2400" dirty="0"/>
              <a:t> Camilleri en </a:t>
            </a:r>
            <a:r>
              <a:rPr lang="it-IT" sz="2400" dirty="0" err="1"/>
              <a:t>fournit</a:t>
            </a:r>
            <a:r>
              <a:rPr lang="it-IT" sz="2400" dirty="0"/>
              <a:t> une. A ce </a:t>
            </a:r>
            <a:r>
              <a:rPr lang="it-IT" sz="2400" dirty="0" err="1"/>
              <a:t>niveau</a:t>
            </a:r>
            <a:r>
              <a:rPr lang="it-IT" sz="2400" dirty="0"/>
              <a:t>-là, le </a:t>
            </a:r>
            <a:r>
              <a:rPr lang="it-IT" sz="2400" dirty="0" err="1"/>
              <a:t>traducteur</a:t>
            </a:r>
            <a:r>
              <a:rPr lang="it-IT" sz="2400" dirty="0"/>
              <a:t> a </a:t>
            </a:r>
            <a:r>
              <a:rPr lang="it-IT" sz="2400" dirty="0" err="1"/>
              <a:t>simplement</a:t>
            </a:r>
            <a:r>
              <a:rPr lang="it-IT" sz="2400" dirty="0"/>
              <a:t> </a:t>
            </a:r>
            <a:r>
              <a:rPr lang="it-IT" sz="2400" dirty="0" err="1"/>
              <a:t>traduit</a:t>
            </a:r>
            <a:r>
              <a:rPr lang="it-IT" sz="2400" dirty="0"/>
              <a:t> le </a:t>
            </a:r>
            <a:r>
              <a:rPr lang="it-IT" sz="2400" dirty="0" err="1"/>
              <a:t>dialecte</a:t>
            </a:r>
            <a:r>
              <a:rPr lang="it-IT" sz="2400" dirty="0"/>
              <a:t> en </a:t>
            </a:r>
            <a:r>
              <a:rPr lang="it-IT" sz="2400" dirty="0" err="1"/>
              <a:t>français</a:t>
            </a:r>
            <a:r>
              <a:rPr lang="it-IT" sz="2400" dirty="0"/>
              <a:t> en </a:t>
            </a:r>
            <a:r>
              <a:rPr lang="it-IT" sz="2400" dirty="0" err="1"/>
              <a:t>prenant</a:t>
            </a:r>
            <a:r>
              <a:rPr lang="it-IT" sz="2400" dirty="0"/>
              <a:t> la </a:t>
            </a:r>
            <a:r>
              <a:rPr lang="it-IT" sz="2400" dirty="0" err="1"/>
              <a:t>liberté</a:t>
            </a:r>
            <a:r>
              <a:rPr lang="it-IT" sz="2400" dirty="0"/>
              <a:t> de </a:t>
            </a:r>
            <a:r>
              <a:rPr lang="it-IT" sz="2400" dirty="0" err="1"/>
              <a:t>signaler</a:t>
            </a:r>
            <a:r>
              <a:rPr lang="it-IT" sz="2400" dirty="0"/>
              <a:t> </a:t>
            </a:r>
            <a:r>
              <a:rPr lang="it-IT" sz="2400" dirty="0" err="1"/>
              <a:t>dans</a:t>
            </a:r>
            <a:r>
              <a:rPr lang="it-IT" sz="2400" dirty="0"/>
              <a:t> le texte </a:t>
            </a:r>
            <a:r>
              <a:rPr lang="it-IT" sz="2400" dirty="0" err="1"/>
              <a:t>meme</a:t>
            </a:r>
            <a:r>
              <a:rPr lang="it-IT" sz="2400" dirty="0"/>
              <a:t> </a:t>
            </a:r>
            <a:r>
              <a:rPr lang="it-IT" sz="2400" dirty="0" err="1"/>
              <a:t>que</a:t>
            </a:r>
            <a:r>
              <a:rPr lang="it-IT" sz="2400" dirty="0"/>
              <a:t> le </a:t>
            </a:r>
            <a:r>
              <a:rPr lang="it-IT" sz="2400" dirty="0" err="1"/>
              <a:t>dialogue</a:t>
            </a:r>
            <a:r>
              <a:rPr lang="it-IT" sz="2400" dirty="0"/>
              <a:t> a </a:t>
            </a:r>
            <a:r>
              <a:rPr lang="it-IT" sz="2400" dirty="0" err="1"/>
              <a:t>lieu</a:t>
            </a:r>
            <a:r>
              <a:rPr lang="it-IT" sz="2400" dirty="0"/>
              <a:t> en </a:t>
            </a:r>
            <a:r>
              <a:rPr lang="it-IT" sz="2400" dirty="0" err="1"/>
              <a:t>sicilien</a:t>
            </a:r>
            <a:r>
              <a:rPr lang="it-IT" sz="2400" dirty="0"/>
              <a:t> (et en </a:t>
            </a:r>
            <a:r>
              <a:rPr lang="it-IT" sz="2400" dirty="0" err="1"/>
              <a:t>reproduisant</a:t>
            </a:r>
            <a:r>
              <a:rPr lang="it-IT" sz="2400" dirty="0"/>
              <a:t> </a:t>
            </a:r>
            <a:r>
              <a:rPr lang="it-IT" sz="2400" dirty="0" err="1"/>
              <a:t>parfois</a:t>
            </a:r>
            <a:r>
              <a:rPr lang="it-IT" sz="2400" dirty="0"/>
              <a:t>, pour la </a:t>
            </a:r>
            <a:r>
              <a:rPr lang="it-IT" sz="2400" dirty="0" err="1"/>
              <a:t>saveur</a:t>
            </a:r>
            <a:r>
              <a:rPr lang="it-IT" sz="2400" dirty="0"/>
              <a:t>, </a:t>
            </a:r>
            <a:r>
              <a:rPr lang="it-IT" sz="2400" dirty="0" err="1"/>
              <a:t>les</a:t>
            </a:r>
            <a:r>
              <a:rPr lang="it-IT" sz="2400" dirty="0"/>
              <a:t> </a:t>
            </a:r>
            <a:r>
              <a:rPr lang="it-IT" sz="2400" dirty="0" err="1"/>
              <a:t>phrases</a:t>
            </a:r>
            <a:r>
              <a:rPr lang="it-IT" sz="2400" dirty="0"/>
              <a:t> en </a:t>
            </a:r>
            <a:r>
              <a:rPr lang="it-IT" sz="2400" dirty="0" err="1"/>
              <a:t>dialecte</a:t>
            </a:r>
            <a:r>
              <a:rPr lang="it-IT" sz="2400" dirty="0"/>
              <a:t>, à coté </a:t>
            </a:r>
            <a:r>
              <a:rPr lang="it-IT" sz="2400" dirty="0" err="1"/>
              <a:t>du</a:t>
            </a:r>
            <a:r>
              <a:rPr lang="it-IT" sz="2400" dirty="0"/>
              <a:t> </a:t>
            </a:r>
            <a:r>
              <a:rPr lang="it-IT" sz="2400" dirty="0" err="1"/>
              <a:t>français</a:t>
            </a:r>
            <a:r>
              <a:rPr lang="it-IT" sz="2400" dirty="0"/>
              <a:t>). P. 17</a:t>
            </a:r>
            <a:endParaRPr lang="fr-FR" sz="2400" dirty="0"/>
          </a:p>
        </p:txBody>
      </p:sp>
    </p:spTree>
    <p:extLst>
      <p:ext uri="{BB962C8B-B14F-4D97-AF65-F5344CB8AC3E}">
        <p14:creationId xmlns:p14="http://schemas.microsoft.com/office/powerpoint/2010/main" val="2218732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La forma dell’acqua/La forme de l’eau </a:t>
            </a:r>
            <a:r>
              <a:rPr lang="it-IT" sz="2800" dirty="0"/>
              <a:t>1998</a:t>
            </a:r>
            <a:br>
              <a:rPr lang="it-IT" sz="2800" dirty="0"/>
            </a:br>
            <a:endParaRPr lang="fr-FR" sz="2800" dirty="0"/>
          </a:p>
        </p:txBody>
      </p:sp>
      <p:sp>
        <p:nvSpPr>
          <p:cNvPr id="3" name="Content Placeholder 2"/>
          <p:cNvSpPr>
            <a:spLocks noGrp="1"/>
          </p:cNvSpPr>
          <p:nvPr>
            <p:ph idx="1"/>
          </p:nvPr>
        </p:nvSpPr>
        <p:spPr/>
        <p:txBody>
          <a:bodyPr>
            <a:normAutofit fontScale="92500"/>
          </a:bodyPr>
          <a:lstStyle/>
          <a:p>
            <a:pPr algn="just"/>
            <a:r>
              <a:rPr lang="it-IT" sz="2400" dirty="0"/>
              <a:t>La </a:t>
            </a:r>
            <a:r>
              <a:rPr lang="it-IT" sz="2400" dirty="0" err="1"/>
              <a:t>difficulté</a:t>
            </a:r>
            <a:r>
              <a:rPr lang="it-IT" sz="2400" dirty="0"/>
              <a:t> principale se </a:t>
            </a:r>
            <a:r>
              <a:rPr lang="it-IT" sz="2400" dirty="0" err="1"/>
              <a:t>présente</a:t>
            </a:r>
            <a:r>
              <a:rPr lang="it-IT" sz="2400" dirty="0"/>
              <a:t> </a:t>
            </a:r>
            <a:r>
              <a:rPr lang="it-IT" sz="2400" dirty="0" err="1"/>
              <a:t>au</a:t>
            </a:r>
            <a:r>
              <a:rPr lang="it-IT" sz="2400" dirty="0"/>
              <a:t> </a:t>
            </a:r>
            <a:r>
              <a:rPr lang="it-IT" sz="2400" dirty="0" err="1"/>
              <a:t>niveau</a:t>
            </a:r>
            <a:r>
              <a:rPr lang="it-IT" sz="2400" dirty="0"/>
              <a:t> </a:t>
            </a:r>
            <a:r>
              <a:rPr lang="it-IT" sz="2400" dirty="0" err="1"/>
              <a:t>intermédaire</a:t>
            </a:r>
            <a:r>
              <a:rPr lang="it-IT" sz="2400" dirty="0"/>
              <a:t>, le </a:t>
            </a:r>
            <a:r>
              <a:rPr lang="it-IT" sz="2400" dirty="0" err="1"/>
              <a:t>deuxième</a:t>
            </a:r>
            <a:r>
              <a:rPr lang="it-IT" sz="2400" dirty="0"/>
              <a:t>, </a:t>
            </a:r>
            <a:r>
              <a:rPr lang="it-IT" sz="2400" dirty="0" err="1"/>
              <a:t>celui</a:t>
            </a:r>
            <a:r>
              <a:rPr lang="it-IT" sz="2400" dirty="0"/>
              <a:t> </a:t>
            </a:r>
            <a:r>
              <a:rPr lang="it-IT" sz="2400" dirty="0" err="1"/>
              <a:t>où</a:t>
            </a:r>
            <a:r>
              <a:rPr lang="it-IT" sz="2400" dirty="0"/>
              <a:t> se </a:t>
            </a:r>
            <a:r>
              <a:rPr lang="it-IT" sz="2400" dirty="0" err="1"/>
              <a:t>déploie</a:t>
            </a:r>
            <a:r>
              <a:rPr lang="it-IT" sz="2400" dirty="0"/>
              <a:t> la «langue </a:t>
            </a:r>
            <a:r>
              <a:rPr lang="it-IT" sz="2400" dirty="0" err="1"/>
              <a:t>paternelle</a:t>
            </a:r>
            <a:r>
              <a:rPr lang="it-IT" sz="2400" dirty="0"/>
              <a:t>». </a:t>
            </a:r>
            <a:r>
              <a:rPr lang="it-IT" sz="2400" dirty="0" err="1"/>
              <a:t>Cet</a:t>
            </a:r>
            <a:r>
              <a:rPr lang="it-IT" sz="2400" dirty="0"/>
              <a:t> </a:t>
            </a:r>
            <a:r>
              <a:rPr lang="it-IT" sz="2400" dirty="0" err="1"/>
              <a:t>italien</a:t>
            </a:r>
            <a:r>
              <a:rPr lang="it-IT" sz="2400" dirty="0"/>
              <a:t> </a:t>
            </a:r>
            <a:r>
              <a:rPr lang="it-IT" sz="2400" dirty="0" err="1"/>
              <a:t>sicilianisé</a:t>
            </a:r>
            <a:r>
              <a:rPr lang="it-IT" sz="2400" dirty="0"/>
              <a:t>, qui est </a:t>
            </a:r>
            <a:r>
              <a:rPr lang="it-IT" sz="2400" dirty="0" err="1"/>
              <a:t>celui</a:t>
            </a:r>
            <a:r>
              <a:rPr lang="it-IT" sz="2400" dirty="0"/>
              <a:t> </a:t>
            </a:r>
            <a:r>
              <a:rPr lang="it-IT" sz="2400" dirty="0" err="1"/>
              <a:t>du</a:t>
            </a:r>
            <a:r>
              <a:rPr lang="it-IT" sz="2400" dirty="0"/>
              <a:t> </a:t>
            </a:r>
            <a:r>
              <a:rPr lang="it-IT" sz="2400" dirty="0" err="1"/>
              <a:t>narrateur</a:t>
            </a:r>
            <a:r>
              <a:rPr lang="it-IT" sz="2400" dirty="0"/>
              <a:t>, mais </a:t>
            </a:r>
            <a:r>
              <a:rPr lang="it-IT" sz="2400" dirty="0" err="1"/>
              <a:t>aussi</a:t>
            </a:r>
            <a:r>
              <a:rPr lang="it-IT" sz="2400" dirty="0"/>
              <a:t> de Montalbano et de la </a:t>
            </a:r>
            <a:r>
              <a:rPr lang="it-IT" sz="2400" dirty="0" err="1"/>
              <a:t>plupart</a:t>
            </a:r>
            <a:r>
              <a:rPr lang="it-IT" sz="2400" dirty="0"/>
              <a:t> </a:t>
            </a:r>
            <a:r>
              <a:rPr lang="it-IT" sz="2400" dirty="0" err="1"/>
              <a:t>des</a:t>
            </a:r>
            <a:r>
              <a:rPr lang="it-IT" sz="2400" dirty="0"/>
              <a:t> </a:t>
            </a:r>
            <a:r>
              <a:rPr lang="it-IT" sz="2400" dirty="0" err="1"/>
              <a:t>personnages</a:t>
            </a:r>
            <a:r>
              <a:rPr lang="it-IT" sz="2400" dirty="0"/>
              <a:t> …, est truffé … de </a:t>
            </a:r>
            <a:r>
              <a:rPr lang="it-IT" sz="2400" dirty="0" err="1"/>
              <a:t>termes</a:t>
            </a:r>
            <a:r>
              <a:rPr lang="it-IT" sz="2400" dirty="0"/>
              <a:t> qui ne </a:t>
            </a:r>
            <a:r>
              <a:rPr lang="it-IT" sz="2400" dirty="0" err="1"/>
              <a:t>sont</a:t>
            </a:r>
            <a:r>
              <a:rPr lang="it-IT" sz="2400" dirty="0"/>
              <a:t> </a:t>
            </a:r>
            <a:r>
              <a:rPr lang="it-IT" sz="2400" dirty="0" err="1"/>
              <a:t>pas</a:t>
            </a:r>
            <a:r>
              <a:rPr lang="it-IT" sz="2400" dirty="0"/>
              <a:t> </a:t>
            </a:r>
            <a:r>
              <a:rPr lang="it-IT" sz="2400" dirty="0" err="1"/>
              <a:t>du</a:t>
            </a:r>
            <a:r>
              <a:rPr lang="it-IT" sz="2400" dirty="0"/>
              <a:t> pur </a:t>
            </a:r>
            <a:r>
              <a:rPr lang="it-IT" sz="2400" dirty="0" err="1"/>
              <a:t>dialecte</a:t>
            </a:r>
            <a:r>
              <a:rPr lang="it-IT" sz="2400" dirty="0"/>
              <a:t>, mais </a:t>
            </a:r>
            <a:r>
              <a:rPr lang="it-IT" sz="2400" dirty="0" err="1"/>
              <a:t>plutot</a:t>
            </a:r>
            <a:r>
              <a:rPr lang="it-IT" sz="2400" dirty="0"/>
              <a:t> </a:t>
            </a:r>
            <a:r>
              <a:rPr lang="it-IT" sz="2400" dirty="0" err="1"/>
              <a:t>des</a:t>
            </a:r>
            <a:r>
              <a:rPr lang="it-IT" sz="2400" dirty="0"/>
              <a:t> «</a:t>
            </a:r>
            <a:r>
              <a:rPr lang="it-IT" sz="2400" dirty="0" err="1"/>
              <a:t>régionalismes</a:t>
            </a:r>
            <a:r>
              <a:rPr lang="it-IT" sz="2400" dirty="0"/>
              <a:t>»…. </a:t>
            </a:r>
          </a:p>
          <a:p>
            <a:pPr algn="just"/>
            <a:r>
              <a:rPr lang="it-IT" sz="2400" dirty="0"/>
              <a:t>… </a:t>
            </a:r>
            <a:r>
              <a:rPr lang="it-IT" sz="2400" dirty="0" err="1"/>
              <a:t>Tous</a:t>
            </a:r>
            <a:r>
              <a:rPr lang="it-IT" sz="2400" dirty="0"/>
              <a:t> </a:t>
            </a:r>
            <a:r>
              <a:rPr lang="it-IT" sz="2400" dirty="0" err="1"/>
              <a:t>ces</a:t>
            </a:r>
            <a:r>
              <a:rPr lang="it-IT" sz="2400" dirty="0"/>
              <a:t> </a:t>
            </a:r>
            <a:r>
              <a:rPr lang="it-IT" sz="2400" dirty="0" err="1"/>
              <a:t>sicilianismes</a:t>
            </a:r>
            <a:r>
              <a:rPr lang="it-IT" sz="2400" dirty="0"/>
              <a:t>, il a </a:t>
            </a:r>
            <a:r>
              <a:rPr lang="it-IT" sz="2400" dirty="0" err="1"/>
              <a:t>fallu</a:t>
            </a:r>
            <a:r>
              <a:rPr lang="it-IT" sz="2400" dirty="0"/>
              <a:t> </a:t>
            </a:r>
            <a:r>
              <a:rPr lang="it-IT" sz="2400" dirty="0" err="1"/>
              <a:t>renoncer</a:t>
            </a:r>
            <a:r>
              <a:rPr lang="it-IT" sz="2400" dirty="0"/>
              <a:t> à en </a:t>
            </a:r>
            <a:r>
              <a:rPr lang="it-IT" sz="2400" dirty="0" err="1"/>
              <a:t>rechercher</a:t>
            </a:r>
            <a:r>
              <a:rPr lang="it-IT" sz="2400" dirty="0"/>
              <a:t>, terme à terme, </a:t>
            </a:r>
            <a:r>
              <a:rPr lang="it-IT" sz="2400" dirty="0" err="1"/>
              <a:t>des</a:t>
            </a:r>
            <a:r>
              <a:rPr lang="it-IT" sz="2400" dirty="0"/>
              <a:t> </a:t>
            </a:r>
            <a:r>
              <a:rPr lang="it-IT" sz="2400" dirty="0" err="1"/>
              <a:t>équivalents</a:t>
            </a:r>
            <a:r>
              <a:rPr lang="it-IT" sz="2400" dirty="0"/>
              <a:t> </a:t>
            </a:r>
            <a:r>
              <a:rPr lang="it-IT" sz="2400" dirty="0" err="1"/>
              <a:t>français</a:t>
            </a:r>
            <a:r>
              <a:rPr lang="it-IT" sz="2400" dirty="0"/>
              <a:t>.</a:t>
            </a:r>
          </a:p>
          <a:p>
            <a:pPr algn="just"/>
            <a:r>
              <a:rPr lang="it-IT" sz="2400" dirty="0"/>
              <a:t>… Je me </a:t>
            </a:r>
            <a:r>
              <a:rPr lang="it-IT" sz="2400" dirty="0" err="1"/>
              <a:t>suis</a:t>
            </a:r>
            <a:r>
              <a:rPr lang="it-IT" sz="2400" dirty="0"/>
              <a:t> </a:t>
            </a:r>
            <a:r>
              <a:rPr lang="it-IT" sz="2400" dirty="0" err="1"/>
              <a:t>contenté</a:t>
            </a:r>
            <a:r>
              <a:rPr lang="it-IT" sz="2400" dirty="0"/>
              <a:t> de </a:t>
            </a:r>
            <a:r>
              <a:rPr lang="it-IT" sz="2400" dirty="0" err="1"/>
              <a:t>placer</a:t>
            </a:r>
            <a:r>
              <a:rPr lang="it-IT" sz="2400" dirty="0"/>
              <a:t> en </a:t>
            </a:r>
            <a:r>
              <a:rPr lang="it-IT" sz="2400" dirty="0" err="1"/>
              <a:t>certains</a:t>
            </a:r>
            <a:r>
              <a:rPr lang="it-IT" sz="2400" dirty="0"/>
              <a:t> </a:t>
            </a:r>
            <a:r>
              <a:rPr lang="it-IT" sz="2400" dirty="0" err="1"/>
              <a:t>endroits</a:t>
            </a:r>
            <a:r>
              <a:rPr lang="it-IT" sz="2400" dirty="0"/>
              <a:t>, </a:t>
            </a:r>
            <a:r>
              <a:rPr lang="it-IT" sz="2400" dirty="0" err="1"/>
              <a:t>comme</a:t>
            </a:r>
            <a:r>
              <a:rPr lang="it-IT" sz="2400" dirty="0"/>
              <a:t> </a:t>
            </a:r>
            <a:r>
              <a:rPr lang="it-IT" sz="2400" dirty="0" err="1"/>
              <a:t>des</a:t>
            </a:r>
            <a:r>
              <a:rPr lang="it-IT" sz="2400" dirty="0"/>
              <a:t> </a:t>
            </a:r>
            <a:r>
              <a:rPr lang="it-IT" sz="2400" dirty="0" err="1"/>
              <a:t>bornes</a:t>
            </a:r>
            <a:r>
              <a:rPr lang="it-IT" sz="2400" dirty="0"/>
              <a:t> </a:t>
            </a:r>
            <a:r>
              <a:rPr lang="it-IT" sz="2400" dirty="0" err="1"/>
              <a:t>rappelant</a:t>
            </a:r>
            <a:r>
              <a:rPr lang="it-IT" sz="2400" dirty="0"/>
              <a:t> à quel </a:t>
            </a:r>
            <a:r>
              <a:rPr lang="it-IT" sz="2400" dirty="0" err="1"/>
              <a:t>niveau</a:t>
            </a:r>
            <a:r>
              <a:rPr lang="it-IT" sz="2400" dirty="0"/>
              <a:t> on se </a:t>
            </a:r>
            <a:r>
              <a:rPr lang="it-IT" sz="2400" dirty="0" err="1"/>
              <a:t>trouve</a:t>
            </a:r>
            <a:r>
              <a:rPr lang="it-IT" sz="2400" dirty="0"/>
              <a:t>, </a:t>
            </a:r>
            <a:r>
              <a:rPr lang="it-IT" sz="2400" b="1" dirty="0" err="1"/>
              <a:t>des</a:t>
            </a:r>
            <a:r>
              <a:rPr lang="it-IT" sz="2400" b="1" dirty="0"/>
              <a:t> </a:t>
            </a:r>
            <a:r>
              <a:rPr lang="it-IT" sz="2400" b="1" dirty="0" err="1"/>
              <a:t>termes</a:t>
            </a:r>
            <a:r>
              <a:rPr lang="it-IT" sz="2400" b="1" dirty="0"/>
              <a:t> de «</a:t>
            </a:r>
            <a:r>
              <a:rPr lang="it-IT" sz="2400" b="1" dirty="0" err="1"/>
              <a:t>francitan</a:t>
            </a:r>
            <a:r>
              <a:rPr lang="it-IT" sz="2400" b="1" dirty="0"/>
              <a:t>». </a:t>
            </a:r>
            <a:r>
              <a:rPr lang="it-IT" sz="2400" dirty="0"/>
              <a:t>Pour </a:t>
            </a:r>
            <a:r>
              <a:rPr lang="it-IT" sz="2400" dirty="0" err="1"/>
              <a:t>trois</a:t>
            </a:r>
            <a:r>
              <a:rPr lang="it-IT" sz="2400" dirty="0"/>
              <a:t> </a:t>
            </a:r>
            <a:r>
              <a:rPr lang="it-IT" sz="2400" dirty="0" err="1"/>
              <a:t>raisons</a:t>
            </a:r>
            <a:r>
              <a:rPr lang="it-IT" sz="2400" dirty="0"/>
              <a:t>, dont </a:t>
            </a:r>
            <a:r>
              <a:rPr lang="it-IT" sz="2400" dirty="0" err="1"/>
              <a:t>deux</a:t>
            </a:r>
            <a:r>
              <a:rPr lang="it-IT" sz="2400" dirty="0"/>
              <a:t> </a:t>
            </a:r>
            <a:r>
              <a:rPr lang="it-IT" sz="2400" dirty="0" err="1"/>
              <a:t>sont</a:t>
            </a:r>
            <a:r>
              <a:rPr lang="it-IT" sz="2400" dirty="0"/>
              <a:t> </a:t>
            </a:r>
            <a:r>
              <a:rPr lang="it-IT" sz="2400" dirty="0" err="1"/>
              <a:t>avouables</a:t>
            </a:r>
            <a:r>
              <a:rPr lang="it-IT" sz="2400" dirty="0"/>
              <a:t>. D’</a:t>
            </a:r>
            <a:r>
              <a:rPr lang="it-IT" sz="2400" dirty="0" err="1"/>
              <a:t>abord</a:t>
            </a:r>
            <a:r>
              <a:rPr lang="it-IT" sz="2400" dirty="0"/>
              <a:t> le </a:t>
            </a:r>
            <a:r>
              <a:rPr lang="it-IT" sz="2400" dirty="0" err="1"/>
              <a:t>français</a:t>
            </a:r>
            <a:r>
              <a:rPr lang="it-IT" sz="2400" dirty="0"/>
              <a:t> </a:t>
            </a:r>
            <a:r>
              <a:rPr lang="it-IT" sz="2400" dirty="0" err="1"/>
              <a:t>occitanisé</a:t>
            </a:r>
            <a:r>
              <a:rPr lang="it-IT" sz="2400" dirty="0"/>
              <a:t> s’est </a:t>
            </a:r>
            <a:r>
              <a:rPr lang="it-IT" sz="2400" dirty="0" err="1"/>
              <a:t>assez</a:t>
            </a:r>
            <a:r>
              <a:rPr lang="it-IT" sz="2400" dirty="0"/>
              <a:t> </a:t>
            </a:r>
            <a:r>
              <a:rPr lang="it-IT" sz="2400" dirty="0" err="1"/>
              <a:t>répandu</a:t>
            </a:r>
            <a:r>
              <a:rPr lang="it-IT" sz="2400" dirty="0"/>
              <a:t>… La </a:t>
            </a:r>
            <a:r>
              <a:rPr lang="it-IT" sz="2400" dirty="0" err="1"/>
              <a:t>deuxième</a:t>
            </a:r>
            <a:r>
              <a:rPr lang="it-IT" sz="2400" dirty="0"/>
              <a:t> </a:t>
            </a:r>
            <a:r>
              <a:rPr lang="it-IT" sz="2400" dirty="0" err="1"/>
              <a:t>raison</a:t>
            </a:r>
            <a:r>
              <a:rPr lang="it-IT" sz="2400" dirty="0"/>
              <a:t>, c’est </a:t>
            </a:r>
            <a:r>
              <a:rPr lang="it-IT" sz="2400" dirty="0" err="1"/>
              <a:t>que</a:t>
            </a:r>
            <a:r>
              <a:rPr lang="it-IT" sz="2400" dirty="0"/>
              <a:t> </a:t>
            </a:r>
            <a:r>
              <a:rPr lang="it-IT" sz="2400" dirty="0" err="1"/>
              <a:t>ces</a:t>
            </a:r>
            <a:r>
              <a:rPr lang="it-IT" sz="2400" dirty="0"/>
              <a:t> </a:t>
            </a:r>
            <a:r>
              <a:rPr lang="it-IT" sz="2400" dirty="0" err="1"/>
              <a:t>régionalismes</a:t>
            </a:r>
            <a:r>
              <a:rPr lang="it-IT" sz="2400" dirty="0"/>
              <a:t> </a:t>
            </a:r>
            <a:r>
              <a:rPr lang="it-IT" sz="2400" dirty="0" err="1"/>
              <a:t>apportent</a:t>
            </a:r>
            <a:r>
              <a:rPr lang="it-IT" sz="2400" dirty="0"/>
              <a:t> un </a:t>
            </a:r>
            <a:r>
              <a:rPr lang="it-IT" sz="2400" dirty="0" err="1"/>
              <a:t>parfum</a:t>
            </a:r>
            <a:r>
              <a:rPr lang="it-IT" sz="2400" dirty="0"/>
              <a:t> de Sud. P. 18</a:t>
            </a:r>
            <a:endParaRPr lang="fr-FR" sz="2400" dirty="0"/>
          </a:p>
        </p:txBody>
      </p:sp>
    </p:spTree>
    <p:extLst>
      <p:ext uri="{BB962C8B-B14F-4D97-AF65-F5344CB8AC3E}">
        <p14:creationId xmlns:p14="http://schemas.microsoft.com/office/powerpoint/2010/main" val="1635204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Il ladro di merendine/Le </a:t>
            </a:r>
            <a:r>
              <a:rPr lang="it-IT" sz="2800" i="1" dirty="0" err="1"/>
              <a:t>voleur</a:t>
            </a:r>
            <a:r>
              <a:rPr lang="it-IT" sz="2800" i="1" dirty="0"/>
              <a:t> de </a:t>
            </a:r>
            <a:r>
              <a:rPr lang="it-IT" sz="2800" i="1" dirty="0" err="1"/>
              <a:t>gouter</a:t>
            </a:r>
            <a:r>
              <a:rPr lang="it-IT" sz="2800" dirty="0"/>
              <a:t> 2000</a:t>
            </a:r>
            <a:br>
              <a:rPr lang="it-IT" sz="2800" dirty="0"/>
            </a:br>
            <a:r>
              <a:rPr lang="it-IT" sz="2800" dirty="0"/>
              <a:t>Note </a:t>
            </a:r>
            <a:r>
              <a:rPr lang="it-IT" sz="2800" dirty="0" err="1"/>
              <a:t>du</a:t>
            </a:r>
            <a:r>
              <a:rPr lang="it-IT" sz="2800" dirty="0"/>
              <a:t> </a:t>
            </a:r>
            <a:r>
              <a:rPr lang="it-IT" sz="2800" dirty="0" err="1"/>
              <a:t>traducteur</a:t>
            </a:r>
            <a:endParaRPr lang="fr-FR" sz="2800" dirty="0"/>
          </a:p>
        </p:txBody>
      </p:sp>
      <p:sp>
        <p:nvSpPr>
          <p:cNvPr id="3" name="Content Placeholder 2"/>
          <p:cNvSpPr>
            <a:spLocks noGrp="1"/>
          </p:cNvSpPr>
          <p:nvPr>
            <p:ph idx="1"/>
          </p:nvPr>
        </p:nvSpPr>
        <p:spPr/>
        <p:txBody>
          <a:bodyPr>
            <a:normAutofit/>
          </a:bodyPr>
          <a:lstStyle/>
          <a:p>
            <a:pPr algn="just"/>
            <a:r>
              <a:rPr lang="it-IT" sz="2400" dirty="0" err="1"/>
              <a:t>Au</a:t>
            </a:r>
            <a:r>
              <a:rPr lang="it-IT" sz="2400" dirty="0"/>
              <a:t> </a:t>
            </a:r>
            <a:r>
              <a:rPr lang="it-IT" sz="2400" dirty="0" err="1"/>
              <a:t>lecteur</a:t>
            </a:r>
            <a:r>
              <a:rPr lang="it-IT" sz="2400" dirty="0"/>
              <a:t> qui </a:t>
            </a:r>
            <a:r>
              <a:rPr lang="it-IT" sz="2400" dirty="0" err="1"/>
              <a:t>entrerait</a:t>
            </a:r>
            <a:r>
              <a:rPr lang="it-IT" sz="2400" dirty="0"/>
              <a:t> pour la première fois </a:t>
            </a:r>
            <a:r>
              <a:rPr lang="it-IT" sz="2400" dirty="0" err="1"/>
              <a:t>dans</a:t>
            </a:r>
            <a:r>
              <a:rPr lang="it-IT" sz="2400" dirty="0"/>
              <a:t> l’</a:t>
            </a:r>
            <a:r>
              <a:rPr lang="it-IT" sz="2400" dirty="0" err="1"/>
              <a:t>univers</a:t>
            </a:r>
            <a:r>
              <a:rPr lang="it-IT" sz="2400" dirty="0"/>
              <a:t> de Camilleri, on </a:t>
            </a:r>
            <a:r>
              <a:rPr lang="it-IT" sz="2400" dirty="0" err="1"/>
              <a:t>conseillera</a:t>
            </a:r>
            <a:r>
              <a:rPr lang="it-IT" sz="2400" dirty="0"/>
              <a:t> de se reporter à la </a:t>
            </a:r>
            <a:r>
              <a:rPr lang="it-IT" sz="2400" dirty="0" err="1"/>
              <a:t>préface</a:t>
            </a:r>
            <a:r>
              <a:rPr lang="it-IT" sz="2400" dirty="0"/>
              <a:t> de </a:t>
            </a:r>
            <a:r>
              <a:rPr lang="it-IT" sz="2400" i="1" dirty="0"/>
              <a:t>La forme de l’eau</a:t>
            </a:r>
            <a:r>
              <a:rPr lang="it-IT" sz="2400" dirty="0"/>
              <a:t>, </a:t>
            </a:r>
            <a:r>
              <a:rPr lang="it-IT" sz="2400" dirty="0" err="1"/>
              <a:t>où</a:t>
            </a:r>
            <a:r>
              <a:rPr lang="it-IT" sz="2400" dirty="0"/>
              <a:t> </a:t>
            </a:r>
            <a:r>
              <a:rPr lang="it-IT" sz="2400" dirty="0" err="1"/>
              <a:t>sont</a:t>
            </a:r>
            <a:r>
              <a:rPr lang="it-IT" sz="2400" dirty="0"/>
              <a:t> </a:t>
            </a:r>
            <a:r>
              <a:rPr lang="it-IT" sz="2400" dirty="0" err="1"/>
              <a:t>présentés</a:t>
            </a:r>
            <a:r>
              <a:rPr lang="it-IT" sz="2400" dirty="0"/>
              <a:t> à la fois l’</a:t>
            </a:r>
            <a:r>
              <a:rPr lang="it-IT" sz="2400" dirty="0" err="1"/>
              <a:t>auteur</a:t>
            </a:r>
            <a:r>
              <a:rPr lang="it-IT" sz="2400" dirty="0"/>
              <a:t>, l’oeuvre et </a:t>
            </a:r>
            <a:r>
              <a:rPr lang="it-IT" sz="2400" dirty="0" err="1"/>
              <a:t>les</a:t>
            </a:r>
            <a:r>
              <a:rPr lang="it-IT" sz="2400" dirty="0"/>
              <a:t> </a:t>
            </a:r>
            <a:r>
              <a:rPr lang="it-IT" sz="2400" dirty="0" err="1"/>
              <a:t>principes</a:t>
            </a:r>
            <a:r>
              <a:rPr lang="it-IT" sz="2400" dirty="0"/>
              <a:t> qui </a:t>
            </a:r>
            <a:r>
              <a:rPr lang="it-IT" sz="2400" dirty="0" err="1"/>
              <a:t>ont</a:t>
            </a:r>
            <a:r>
              <a:rPr lang="it-IT" sz="2400" dirty="0"/>
              <a:t> </a:t>
            </a:r>
            <a:r>
              <a:rPr lang="it-IT" sz="2400" dirty="0" err="1"/>
              <a:t>guidé</a:t>
            </a:r>
            <a:r>
              <a:rPr lang="it-IT" sz="2400" dirty="0"/>
              <a:t> la </a:t>
            </a:r>
            <a:r>
              <a:rPr lang="it-IT" sz="2400" dirty="0" err="1"/>
              <a:t>traduction</a:t>
            </a:r>
            <a:r>
              <a:rPr lang="it-IT" sz="2400" dirty="0"/>
              <a:t>. P. 8</a:t>
            </a:r>
          </a:p>
          <a:p>
            <a:r>
              <a:rPr lang="it-IT" sz="2400" dirty="0"/>
              <a:t>… </a:t>
            </a:r>
            <a:r>
              <a:rPr lang="it-IT" sz="2400" b="1" dirty="0"/>
              <a:t>Le </a:t>
            </a:r>
            <a:r>
              <a:rPr lang="it-IT" sz="2400" b="1" dirty="0" err="1"/>
              <a:t>recours</a:t>
            </a:r>
            <a:r>
              <a:rPr lang="it-IT" sz="2400" b="1" dirty="0"/>
              <a:t> à </a:t>
            </a:r>
            <a:r>
              <a:rPr lang="it-IT" sz="2400" b="1" dirty="0" err="1"/>
              <a:t>des</a:t>
            </a:r>
            <a:r>
              <a:rPr lang="it-IT" sz="2400" b="1" dirty="0"/>
              <a:t> </a:t>
            </a:r>
            <a:r>
              <a:rPr lang="it-IT" sz="2400" b="1" dirty="0" err="1"/>
              <a:t>termes</a:t>
            </a:r>
            <a:r>
              <a:rPr lang="it-IT" sz="2400" b="1" dirty="0"/>
              <a:t> </a:t>
            </a:r>
            <a:r>
              <a:rPr lang="it-IT" sz="2400" b="1" dirty="0" err="1"/>
              <a:t>du</a:t>
            </a:r>
            <a:r>
              <a:rPr lang="it-IT" sz="2400" b="1" dirty="0"/>
              <a:t> </a:t>
            </a:r>
            <a:r>
              <a:rPr lang="it-IT" sz="2400" b="1" dirty="0" err="1"/>
              <a:t>français</a:t>
            </a:r>
            <a:r>
              <a:rPr lang="it-IT" sz="2400" b="1" dirty="0"/>
              <a:t> </a:t>
            </a:r>
            <a:r>
              <a:rPr lang="it-IT" sz="2400" b="1" dirty="0" err="1"/>
              <a:t>du</a:t>
            </a:r>
            <a:r>
              <a:rPr lang="it-IT" sz="2400" b="1" dirty="0"/>
              <a:t> Midi</a:t>
            </a:r>
            <a:r>
              <a:rPr lang="it-IT" sz="2400" dirty="0"/>
              <a:t> («</a:t>
            </a:r>
            <a:r>
              <a:rPr lang="it-IT" sz="2400" dirty="0" err="1"/>
              <a:t>minot</a:t>
            </a:r>
            <a:r>
              <a:rPr lang="it-IT" sz="2400" dirty="0"/>
              <a:t>» pour </a:t>
            </a:r>
            <a:r>
              <a:rPr lang="it-IT" sz="2400" i="1" dirty="0" err="1"/>
              <a:t>picciliddro</a:t>
            </a:r>
            <a:r>
              <a:rPr lang="it-IT" sz="2400" dirty="0"/>
              <a:t>), </a:t>
            </a:r>
            <a:r>
              <a:rPr lang="it-IT" sz="2400" dirty="0" err="1"/>
              <a:t>s’il</a:t>
            </a:r>
            <a:r>
              <a:rPr lang="it-IT" sz="2400" dirty="0"/>
              <a:t> </a:t>
            </a:r>
            <a:r>
              <a:rPr lang="it-IT" sz="2400" dirty="0" err="1"/>
              <a:t>permet</a:t>
            </a:r>
            <a:r>
              <a:rPr lang="it-IT" sz="2400" dirty="0"/>
              <a:t> de </a:t>
            </a:r>
            <a:r>
              <a:rPr lang="it-IT" sz="2400" dirty="0" err="1"/>
              <a:t>signaler</a:t>
            </a:r>
            <a:r>
              <a:rPr lang="it-IT" sz="2400" dirty="0"/>
              <a:t> </a:t>
            </a:r>
            <a:r>
              <a:rPr lang="it-IT" sz="2400" dirty="0" err="1"/>
              <a:t>qu’on</a:t>
            </a:r>
            <a:r>
              <a:rPr lang="it-IT" sz="2400" dirty="0"/>
              <a:t> se </a:t>
            </a:r>
            <a:r>
              <a:rPr lang="it-IT" sz="2400" dirty="0" err="1"/>
              <a:t>trouve</a:t>
            </a:r>
            <a:r>
              <a:rPr lang="it-IT" sz="2400" dirty="0"/>
              <a:t> </a:t>
            </a:r>
            <a:r>
              <a:rPr lang="it-IT" sz="2400" dirty="0" err="1"/>
              <a:t>au</a:t>
            </a:r>
            <a:r>
              <a:rPr lang="it-IT" sz="2400" dirty="0"/>
              <a:t> </a:t>
            </a:r>
            <a:r>
              <a:rPr lang="it-IT" sz="2400" dirty="0" err="1"/>
              <a:t>niveau</a:t>
            </a:r>
            <a:r>
              <a:rPr lang="it-IT" sz="2400" dirty="0"/>
              <a:t> de l’italo-</a:t>
            </a:r>
            <a:r>
              <a:rPr lang="it-IT" sz="2400" dirty="0" err="1"/>
              <a:t>sicilien</a:t>
            </a:r>
            <a:r>
              <a:rPr lang="it-IT" sz="2400" dirty="0"/>
              <a:t>, ne </a:t>
            </a:r>
            <a:r>
              <a:rPr lang="it-IT" sz="2400" dirty="0" err="1"/>
              <a:t>peut</a:t>
            </a:r>
            <a:r>
              <a:rPr lang="it-IT" sz="2400" dirty="0"/>
              <a:t> </a:t>
            </a:r>
            <a:r>
              <a:rPr lang="it-IT" sz="2400" dirty="0" err="1"/>
              <a:t>être</a:t>
            </a:r>
            <a:r>
              <a:rPr lang="it-IT" sz="2400" dirty="0"/>
              <a:t> </a:t>
            </a:r>
            <a:r>
              <a:rPr lang="it-IT" sz="2400" dirty="0" err="1"/>
              <a:t>trop</a:t>
            </a:r>
            <a:r>
              <a:rPr lang="it-IT" sz="2400" dirty="0"/>
              <a:t> </a:t>
            </a:r>
            <a:r>
              <a:rPr lang="it-IT" sz="2400" dirty="0" err="1"/>
              <a:t>systématique</a:t>
            </a:r>
            <a:r>
              <a:rPr lang="it-IT" sz="2400" dirty="0"/>
              <a:t>, </a:t>
            </a:r>
            <a:r>
              <a:rPr lang="it-IT" sz="2400" dirty="0" err="1"/>
              <a:t>sous</a:t>
            </a:r>
            <a:r>
              <a:rPr lang="it-IT" sz="2400" dirty="0"/>
              <a:t> </a:t>
            </a:r>
            <a:r>
              <a:rPr lang="it-IT" sz="2400" dirty="0" err="1"/>
              <a:t>peine</a:t>
            </a:r>
            <a:r>
              <a:rPr lang="it-IT" sz="2400" dirty="0"/>
              <a:t> de transformer Montalbano en </a:t>
            </a:r>
            <a:r>
              <a:rPr lang="it-IT" sz="2400" dirty="0" err="1"/>
              <a:t>personnage</a:t>
            </a:r>
            <a:r>
              <a:rPr lang="it-IT" sz="2400" dirty="0"/>
              <a:t> de </a:t>
            </a:r>
            <a:r>
              <a:rPr lang="it-IT" sz="2400" dirty="0" err="1"/>
              <a:t>Pagnol</a:t>
            </a:r>
            <a:r>
              <a:rPr lang="it-IT" sz="2400" dirty="0"/>
              <a:t>… p. 8</a:t>
            </a:r>
            <a:endParaRPr lang="fr-FR" sz="2400" dirty="0"/>
          </a:p>
        </p:txBody>
      </p:sp>
    </p:spTree>
    <p:extLst>
      <p:ext uri="{BB962C8B-B14F-4D97-AF65-F5344CB8AC3E}">
        <p14:creationId xmlns:p14="http://schemas.microsoft.com/office/powerpoint/2010/main" val="3131213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Lexiques</a:t>
            </a:r>
            <a:r>
              <a:rPr lang="it-IT" sz="2800" dirty="0"/>
              <a:t>/</a:t>
            </a:r>
            <a:r>
              <a:rPr lang="it-IT" sz="2800" dirty="0" err="1"/>
              <a:t>Glossaires</a:t>
            </a:r>
            <a:endParaRPr lang="it-IT" sz="2800" dirty="0"/>
          </a:p>
        </p:txBody>
      </p:sp>
      <p:sp>
        <p:nvSpPr>
          <p:cNvPr id="3" name="Segnaposto contenuto 2"/>
          <p:cNvSpPr>
            <a:spLocks noGrp="1"/>
          </p:cNvSpPr>
          <p:nvPr>
            <p:ph idx="1"/>
          </p:nvPr>
        </p:nvSpPr>
        <p:spPr/>
        <p:txBody>
          <a:bodyPr/>
          <a:lstStyle/>
          <a:p>
            <a:pPr algn="just"/>
            <a:r>
              <a:rPr lang="it-IT" sz="2400" dirty="0" err="1"/>
              <a:t>Outils</a:t>
            </a:r>
            <a:r>
              <a:rPr lang="it-IT" sz="2400" dirty="0"/>
              <a:t> de terminologie (</a:t>
            </a:r>
            <a:r>
              <a:rPr lang="it-IT" sz="2400" dirty="0" err="1"/>
              <a:t>surtout</a:t>
            </a:r>
            <a:r>
              <a:rPr lang="it-IT" sz="2400" dirty="0"/>
              <a:t> </a:t>
            </a:r>
            <a:r>
              <a:rPr lang="it-IT" sz="2400" dirty="0" err="1"/>
              <a:t>dans</a:t>
            </a:r>
            <a:r>
              <a:rPr lang="it-IT" sz="2400" dirty="0"/>
              <a:t> le </a:t>
            </a:r>
            <a:r>
              <a:rPr lang="it-IT" sz="2400" dirty="0" err="1"/>
              <a:t>domaine</a:t>
            </a:r>
            <a:r>
              <a:rPr lang="it-IT" sz="2400" dirty="0"/>
              <a:t> de la </a:t>
            </a:r>
            <a:r>
              <a:rPr lang="it-IT" sz="2400" dirty="0" err="1"/>
              <a:t>traduction</a:t>
            </a:r>
            <a:r>
              <a:rPr lang="it-IT" sz="2400" dirty="0"/>
              <a:t> </a:t>
            </a:r>
            <a:r>
              <a:rPr lang="it-IT" sz="2400" dirty="0" err="1"/>
              <a:t>spécialisée</a:t>
            </a:r>
            <a:r>
              <a:rPr lang="it-IT" sz="2400" dirty="0"/>
              <a:t> et de la </a:t>
            </a:r>
            <a:r>
              <a:rPr lang="it-IT" sz="2400" dirty="0" err="1"/>
              <a:t>traduction</a:t>
            </a:r>
            <a:r>
              <a:rPr lang="it-IT" sz="2400" dirty="0"/>
              <a:t> </a:t>
            </a:r>
            <a:r>
              <a:rPr lang="it-IT" sz="2400" dirty="0" err="1"/>
              <a:t>des</a:t>
            </a:r>
            <a:r>
              <a:rPr lang="it-IT" sz="2400" dirty="0"/>
              <a:t> </a:t>
            </a:r>
            <a:r>
              <a:rPr lang="it-IT" sz="2400" dirty="0" err="1"/>
              <a:t>sciences</a:t>
            </a:r>
            <a:r>
              <a:rPr lang="it-IT" sz="2400" dirty="0"/>
              <a:t> </a:t>
            </a:r>
            <a:r>
              <a:rPr lang="it-IT" sz="2400" dirty="0" err="1"/>
              <a:t>humaines</a:t>
            </a:r>
            <a:r>
              <a:rPr lang="it-IT" sz="2400" dirty="0"/>
              <a:t>).</a:t>
            </a:r>
          </a:p>
          <a:p>
            <a:pPr algn="just"/>
            <a:endParaRPr lang="it-IT" sz="2400" dirty="0"/>
          </a:p>
          <a:p>
            <a:pPr algn="just"/>
            <a:endParaRPr lang="it-IT" sz="2400" dirty="0"/>
          </a:p>
          <a:p>
            <a:pPr algn="just"/>
            <a:r>
              <a:rPr lang="it-IT" sz="2400" dirty="0" err="1"/>
              <a:t>Présent</a:t>
            </a:r>
            <a:r>
              <a:rPr lang="it-IT" sz="2400" dirty="0"/>
              <a:t> </a:t>
            </a:r>
            <a:r>
              <a:rPr lang="fr-FR" sz="2400" dirty="0" err="1"/>
              <a:t>é</a:t>
            </a:r>
            <a:r>
              <a:rPr lang="it-IT" sz="2400" dirty="0" err="1"/>
              <a:t>galement</a:t>
            </a:r>
            <a:r>
              <a:rPr lang="it-IT" sz="2400" dirty="0"/>
              <a:t> </a:t>
            </a:r>
            <a:r>
              <a:rPr lang="it-IT" sz="2400" dirty="0" err="1"/>
              <a:t>dans</a:t>
            </a:r>
            <a:r>
              <a:rPr lang="it-IT" sz="2400" dirty="0"/>
              <a:t> la </a:t>
            </a:r>
            <a:r>
              <a:rPr lang="it-IT" sz="2400" dirty="0" err="1"/>
              <a:t>traduction</a:t>
            </a:r>
            <a:r>
              <a:rPr lang="it-IT" sz="2400" dirty="0"/>
              <a:t> </a:t>
            </a:r>
            <a:r>
              <a:rPr lang="it-IT" sz="2400" dirty="0" err="1"/>
              <a:t>littéraire</a:t>
            </a:r>
            <a:r>
              <a:rPr lang="it-IT" sz="2400" dirty="0"/>
              <a:t> </a:t>
            </a:r>
            <a:r>
              <a:rPr lang="it-IT" sz="2400" dirty="0" err="1"/>
              <a:t>surtout</a:t>
            </a:r>
            <a:r>
              <a:rPr lang="it-IT" sz="2400" dirty="0"/>
              <a:t> pour </a:t>
            </a:r>
            <a:r>
              <a:rPr lang="it-IT" sz="2400" dirty="0" err="1"/>
              <a:t>les</a:t>
            </a:r>
            <a:r>
              <a:rPr lang="it-IT" sz="2400" dirty="0"/>
              <a:t> </a:t>
            </a:r>
            <a:r>
              <a:rPr lang="it-IT" sz="2400" dirty="0" err="1"/>
              <a:t>littératures</a:t>
            </a:r>
            <a:r>
              <a:rPr lang="it-IT" sz="2400" dirty="0"/>
              <a:t> “</a:t>
            </a:r>
            <a:r>
              <a:rPr lang="it-IT" sz="2400" dirty="0" err="1"/>
              <a:t>lointaines</a:t>
            </a:r>
            <a:r>
              <a:rPr lang="it-IT" sz="2400" dirty="0"/>
              <a:t>” </a:t>
            </a:r>
            <a:r>
              <a:rPr lang="it-IT" sz="2400" dirty="0" err="1"/>
              <a:t>culturellement</a:t>
            </a:r>
            <a:r>
              <a:rPr lang="it-IT" sz="2400" dirty="0"/>
              <a:t> (</a:t>
            </a:r>
            <a:r>
              <a:rPr lang="it-IT" sz="2400" dirty="0" err="1"/>
              <a:t>Japonais-français</a:t>
            </a:r>
            <a:r>
              <a:rPr lang="it-IT" sz="2400" dirty="0"/>
              <a:t>), la postcoloniale (Elefante 2012, p. 132).</a:t>
            </a:r>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24</a:t>
            </a:fld>
            <a:endParaRPr lang="it-IT"/>
          </a:p>
        </p:txBody>
      </p:sp>
    </p:spTree>
    <p:extLst>
      <p:ext uri="{BB962C8B-B14F-4D97-AF65-F5344CB8AC3E}">
        <p14:creationId xmlns:p14="http://schemas.microsoft.com/office/powerpoint/2010/main" val="412801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it-IT" sz="3200"/>
              <a:t>Glossaires</a:t>
            </a:r>
          </a:p>
        </p:txBody>
      </p:sp>
      <p:sp>
        <p:nvSpPr>
          <p:cNvPr id="25602" name="Segnaposto contenuto 2"/>
          <p:cNvSpPr>
            <a:spLocks noGrp="1"/>
          </p:cNvSpPr>
          <p:nvPr>
            <p:ph idx="1"/>
          </p:nvPr>
        </p:nvSpPr>
        <p:spPr/>
        <p:txBody>
          <a:bodyPr/>
          <a:lstStyle/>
          <a:p>
            <a:pPr eaLnBrk="1" hangingPunct="1"/>
            <a:r>
              <a:rPr lang="it-IT" sz="2400" dirty="0" err="1"/>
              <a:t>Tanizaki</a:t>
            </a:r>
            <a:r>
              <a:rPr lang="it-IT" sz="2400" dirty="0"/>
              <a:t> </a:t>
            </a:r>
            <a:r>
              <a:rPr lang="it-IT" sz="2400" dirty="0" err="1"/>
              <a:t>Jun’ichiro</a:t>
            </a:r>
            <a:r>
              <a:rPr lang="it-IT" sz="2400" dirty="0"/>
              <a:t>, </a:t>
            </a:r>
            <a:r>
              <a:rPr lang="it-IT" sz="2400" i="1" dirty="0"/>
              <a:t>I piedi di </a:t>
            </a:r>
            <a:r>
              <a:rPr lang="it-IT" sz="2400" i="1" dirty="0" err="1"/>
              <a:t>Fumiko</a:t>
            </a:r>
            <a:r>
              <a:rPr lang="it-IT" sz="2400" i="1" dirty="0"/>
              <a:t>. Ave  Maria </a:t>
            </a:r>
            <a:r>
              <a:rPr lang="it-IT" sz="2400" dirty="0"/>
              <a:t>(1919), </a:t>
            </a:r>
            <a:r>
              <a:rPr lang="it-IT" sz="2400" dirty="0" err="1"/>
              <a:t>traduit</a:t>
            </a:r>
            <a:r>
              <a:rPr lang="it-IT" sz="2400" dirty="0"/>
              <a:t> par Luisa </a:t>
            </a:r>
            <a:r>
              <a:rPr lang="it-IT" sz="2400" dirty="0" err="1"/>
              <a:t>Bienati</a:t>
            </a:r>
            <a:r>
              <a:rPr lang="it-IT" sz="2400" dirty="0"/>
              <a:t> , Marsilio, Venezia, 1995</a:t>
            </a:r>
          </a:p>
          <a:p>
            <a:pPr eaLnBrk="1" hangingPunct="1"/>
            <a:r>
              <a:rPr lang="it-IT" sz="2400" dirty="0"/>
              <a:t>Note </a:t>
            </a:r>
            <a:r>
              <a:rPr lang="it-IT" sz="2400" dirty="0" err="1"/>
              <a:t>allographe</a:t>
            </a:r>
            <a:r>
              <a:rPr lang="it-IT" sz="2400" dirty="0"/>
              <a:t> de Luisa </a:t>
            </a:r>
            <a:r>
              <a:rPr lang="it-IT" sz="2400" dirty="0" err="1"/>
              <a:t>Bienati</a:t>
            </a:r>
            <a:r>
              <a:rPr lang="it-IT" sz="2400" dirty="0"/>
              <a:t> (fin </a:t>
            </a:r>
            <a:r>
              <a:rPr lang="it-IT" sz="2400" dirty="0" err="1"/>
              <a:t>du</a:t>
            </a:r>
            <a:r>
              <a:rPr lang="it-IT" sz="2400" dirty="0"/>
              <a:t> </a:t>
            </a:r>
            <a:r>
              <a:rPr lang="it-IT" sz="2400" dirty="0" err="1"/>
              <a:t>livre</a:t>
            </a:r>
            <a:r>
              <a:rPr lang="it-IT" sz="2400" dirty="0"/>
              <a:t>) </a:t>
            </a:r>
            <a:r>
              <a:rPr lang="it-IT" sz="2400" dirty="0" err="1"/>
              <a:t>sur</a:t>
            </a:r>
            <a:r>
              <a:rPr lang="it-IT" sz="2400" dirty="0"/>
              <a:t> l’</a:t>
            </a:r>
            <a:r>
              <a:rPr lang="it-IT" sz="2400" dirty="0" err="1"/>
              <a:t>auteur</a:t>
            </a:r>
            <a:r>
              <a:rPr lang="it-IT" sz="2400" dirty="0"/>
              <a:t> et le </a:t>
            </a:r>
            <a:r>
              <a:rPr lang="it-IT" sz="2400" dirty="0" err="1"/>
              <a:t>récit</a:t>
            </a:r>
            <a:r>
              <a:rPr lang="it-IT" sz="2400" dirty="0"/>
              <a:t> (</a:t>
            </a:r>
            <a:r>
              <a:rPr lang="it-IT" sz="2400" dirty="0" err="1"/>
              <a:t>pas</a:t>
            </a:r>
            <a:r>
              <a:rPr lang="it-IT" sz="2400" dirty="0"/>
              <a:t> de </a:t>
            </a:r>
            <a:r>
              <a:rPr lang="it-IT" sz="2400" dirty="0" err="1"/>
              <a:t>réflexion</a:t>
            </a:r>
            <a:r>
              <a:rPr lang="it-IT" sz="2400" dirty="0"/>
              <a:t> </a:t>
            </a:r>
            <a:r>
              <a:rPr lang="it-IT" sz="2400" dirty="0" err="1"/>
              <a:t>sur</a:t>
            </a:r>
            <a:r>
              <a:rPr lang="it-IT" sz="2400" dirty="0"/>
              <a:t> la </a:t>
            </a:r>
            <a:r>
              <a:rPr lang="it-IT" sz="2400" dirty="0" err="1"/>
              <a:t>traduction</a:t>
            </a:r>
            <a:r>
              <a:rPr lang="it-IT" sz="2400" dirty="0"/>
              <a:t>)</a:t>
            </a:r>
          </a:p>
          <a:p>
            <a:pPr eaLnBrk="1" hangingPunct="1"/>
            <a:r>
              <a:rPr lang="it-IT" sz="2400" dirty="0" err="1"/>
              <a:t>Glossaire</a:t>
            </a:r>
            <a:r>
              <a:rPr lang="it-IT" sz="2400" dirty="0"/>
              <a:t> </a:t>
            </a:r>
            <a:r>
              <a:rPr lang="it-IT" sz="2400" dirty="0" err="1"/>
              <a:t>pas</a:t>
            </a:r>
            <a:r>
              <a:rPr lang="it-IT" sz="2400" dirty="0"/>
              <a:t> </a:t>
            </a:r>
            <a:r>
              <a:rPr lang="it-IT" sz="2400" dirty="0" err="1"/>
              <a:t>signé</a:t>
            </a:r>
            <a:r>
              <a:rPr lang="it-IT" sz="2400" dirty="0"/>
              <a:t>. </a:t>
            </a:r>
            <a:r>
              <a:rPr lang="it-IT" sz="2400" dirty="0" err="1"/>
              <a:t>Des</a:t>
            </a:r>
            <a:r>
              <a:rPr lang="it-IT" sz="2400" dirty="0"/>
              <a:t> </a:t>
            </a:r>
            <a:r>
              <a:rPr lang="it-IT" sz="2400" dirty="0" err="1"/>
              <a:t>mots</a:t>
            </a:r>
            <a:r>
              <a:rPr lang="it-IT" sz="2400" dirty="0"/>
              <a:t> de la culture </a:t>
            </a:r>
            <a:r>
              <a:rPr lang="it-IT" sz="2400" dirty="0" err="1"/>
              <a:t>japonaise</a:t>
            </a:r>
            <a:r>
              <a:rPr lang="it-IT" sz="2400" dirty="0"/>
              <a:t> </a:t>
            </a:r>
            <a:r>
              <a:rPr lang="it-IT" sz="2400" dirty="0" err="1"/>
              <a:t>indiqués</a:t>
            </a:r>
            <a:r>
              <a:rPr lang="it-IT" sz="2400" dirty="0"/>
              <a:t> </a:t>
            </a:r>
            <a:r>
              <a:rPr lang="it-IT" sz="2400" dirty="0" err="1"/>
              <a:t>dans</a:t>
            </a:r>
            <a:r>
              <a:rPr lang="it-IT" sz="2400" dirty="0"/>
              <a:t> le texte en </a:t>
            </a:r>
            <a:r>
              <a:rPr lang="it-IT" sz="2400" dirty="0" err="1"/>
              <a:t>italique</a:t>
            </a:r>
            <a:endParaRPr lang="it-IT" sz="2400" dirty="0"/>
          </a:p>
        </p:txBody>
      </p:sp>
    </p:spTree>
    <p:extLst>
      <p:ext uri="{BB962C8B-B14F-4D97-AF65-F5344CB8AC3E}">
        <p14:creationId xmlns:p14="http://schemas.microsoft.com/office/powerpoint/2010/main" val="792152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pPr eaLnBrk="1" hangingPunct="1"/>
            <a:r>
              <a:rPr lang="it-IT" sz="3200"/>
              <a:t>Murakami/Amitrano</a:t>
            </a:r>
          </a:p>
        </p:txBody>
      </p:sp>
      <p:sp>
        <p:nvSpPr>
          <p:cNvPr id="26626" name="Segnaposto contenuto 2"/>
          <p:cNvSpPr>
            <a:spLocks noGrp="1"/>
          </p:cNvSpPr>
          <p:nvPr>
            <p:ph idx="1"/>
          </p:nvPr>
        </p:nvSpPr>
        <p:spPr/>
        <p:txBody>
          <a:bodyPr/>
          <a:lstStyle/>
          <a:p>
            <a:pPr eaLnBrk="1" hangingPunct="1"/>
            <a:r>
              <a:rPr lang="it-IT" sz="2400" dirty="0"/>
              <a:t>Kafka sulla spiaggia (2008 et 2009)/Kafka </a:t>
            </a:r>
            <a:r>
              <a:rPr lang="it-IT" sz="2400" dirty="0" err="1"/>
              <a:t>sur</a:t>
            </a:r>
            <a:r>
              <a:rPr lang="it-IT" sz="2400" dirty="0"/>
              <a:t> le </a:t>
            </a:r>
            <a:r>
              <a:rPr lang="it-IT" sz="2400" dirty="0" err="1"/>
              <a:t>rivage</a:t>
            </a:r>
            <a:endParaRPr lang="it-IT" sz="2400" dirty="0"/>
          </a:p>
          <a:p>
            <a:pPr eaLnBrk="1" hangingPunct="1"/>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indiqué</a:t>
            </a:r>
            <a:r>
              <a:rPr lang="it-IT" sz="2400" dirty="0"/>
              <a:t> en 4° de </a:t>
            </a:r>
            <a:r>
              <a:rPr lang="it-IT" sz="2400" dirty="0" err="1"/>
              <a:t>couverture</a:t>
            </a:r>
            <a:r>
              <a:rPr lang="it-IT" sz="2400" dirty="0"/>
              <a:t> et </a:t>
            </a:r>
            <a:r>
              <a:rPr lang="it-IT" sz="2400" dirty="0" err="1"/>
              <a:t>ses</a:t>
            </a:r>
            <a:r>
              <a:rPr lang="it-IT" sz="2400" dirty="0"/>
              <a:t> </a:t>
            </a:r>
            <a:r>
              <a:rPr lang="it-IT" sz="2400" dirty="0" err="1"/>
              <a:t>mots</a:t>
            </a:r>
            <a:endParaRPr lang="it-IT" sz="2400" dirty="0"/>
          </a:p>
          <a:p>
            <a:pPr eaLnBrk="1" hangingPunct="1"/>
            <a:endParaRPr lang="it-IT" sz="2400" dirty="0"/>
          </a:p>
          <a:p>
            <a:pPr eaLnBrk="1" hangingPunct="1"/>
            <a:r>
              <a:rPr lang="it-IT" sz="2400" dirty="0" err="1"/>
              <a:t>Glossaire</a:t>
            </a:r>
            <a:r>
              <a:rPr lang="it-IT" sz="2400" dirty="0"/>
              <a:t> (</a:t>
            </a:r>
            <a:r>
              <a:rPr lang="it-IT" sz="2400" dirty="0" err="1"/>
              <a:t>pas</a:t>
            </a:r>
            <a:r>
              <a:rPr lang="it-IT" sz="2400" dirty="0"/>
              <a:t> </a:t>
            </a:r>
            <a:r>
              <a:rPr lang="it-IT" sz="2400" dirty="0" err="1"/>
              <a:t>signé</a:t>
            </a:r>
            <a:r>
              <a:rPr lang="it-IT" sz="2400" dirty="0"/>
              <a:t>) : </a:t>
            </a:r>
            <a:r>
              <a:rPr lang="it-IT" sz="2400" dirty="0" err="1"/>
              <a:t>mots</a:t>
            </a:r>
            <a:r>
              <a:rPr lang="it-IT" sz="2400" dirty="0"/>
              <a:t> de la culture </a:t>
            </a:r>
            <a:r>
              <a:rPr lang="it-IT" sz="2400" dirty="0" err="1"/>
              <a:t>japonaise</a:t>
            </a:r>
            <a:endParaRPr lang="it-IT" sz="2400" dirty="0"/>
          </a:p>
        </p:txBody>
      </p:sp>
    </p:spTree>
    <p:extLst>
      <p:ext uri="{BB962C8B-B14F-4D97-AF65-F5344CB8AC3E}">
        <p14:creationId xmlns:p14="http://schemas.microsoft.com/office/powerpoint/2010/main" val="367210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La </a:t>
            </a:r>
            <a:r>
              <a:rPr lang="it-IT" sz="2800" dirty="0" err="1"/>
              <a:t>N.d.T</a:t>
            </a:r>
            <a:endParaRPr lang="it-IT" sz="2800" dirty="0"/>
          </a:p>
        </p:txBody>
      </p:sp>
      <p:sp>
        <p:nvSpPr>
          <p:cNvPr id="3" name="Segnaposto contenuto 2"/>
          <p:cNvSpPr>
            <a:spLocks noGrp="1"/>
          </p:cNvSpPr>
          <p:nvPr>
            <p:ph idx="1"/>
          </p:nvPr>
        </p:nvSpPr>
        <p:spPr/>
        <p:txBody>
          <a:bodyPr>
            <a:normAutofit/>
          </a:bodyPr>
          <a:lstStyle/>
          <a:p>
            <a:pPr algn="just"/>
            <a:r>
              <a:rPr lang="it-IT" sz="2400" dirty="0" err="1"/>
              <a:t>s</a:t>
            </a:r>
            <a:r>
              <a:rPr lang="fr-FR" sz="2400" dirty="0"/>
              <a:t>e révèle être un « lieu de surgissement de la voix propre du traducteur » (P.  </a:t>
            </a:r>
            <a:r>
              <a:rPr lang="fr-FR" sz="2400" dirty="0" err="1"/>
              <a:t>Sardin</a:t>
            </a:r>
            <a:r>
              <a:rPr lang="fr-FR" sz="2400" dirty="0"/>
              <a:t> 2007, p. 121.) </a:t>
            </a:r>
          </a:p>
          <a:p>
            <a:pPr algn="just"/>
            <a:endParaRPr lang="fr-FR" sz="2000" dirty="0"/>
          </a:p>
          <a:p>
            <a:pPr algn="just"/>
            <a:endParaRPr lang="fr-FR" sz="2000" dirty="0"/>
          </a:p>
          <a:p>
            <a:pPr algn="just"/>
            <a:r>
              <a:rPr lang="fr-FR" sz="2000" dirty="0"/>
              <a:t>Références bibliographiques : Ces deux articles sont en ligne.</a:t>
            </a:r>
          </a:p>
          <a:p>
            <a:pPr algn="just"/>
            <a:r>
              <a:rPr lang="fr-FR" sz="2000" dirty="0"/>
              <a:t>Jacqueline Henry, « De l’érudition à l’échec : la note du traducteur », </a:t>
            </a:r>
            <a:r>
              <a:rPr lang="fr-FR" sz="2000" i="1" dirty="0"/>
              <a:t>Meta</a:t>
            </a:r>
            <a:r>
              <a:rPr lang="fr-FR" sz="2000" dirty="0"/>
              <a:t>, vol. 45, n° 2, 2000, p. 228-240.</a:t>
            </a:r>
          </a:p>
          <a:p>
            <a:pPr algn="just"/>
            <a:r>
              <a:rPr lang="fr-FR" sz="2000" dirty="0"/>
              <a:t>Pascale </a:t>
            </a:r>
            <a:r>
              <a:rPr lang="fr-FR" sz="2000" dirty="0" err="1"/>
              <a:t>Sardin</a:t>
            </a:r>
            <a:r>
              <a:rPr lang="fr-FR" sz="2000" dirty="0"/>
              <a:t>, « De la note du traducteur comme commentaire : entre texte, paratexte et prétexte. »,</a:t>
            </a:r>
            <a:r>
              <a:rPr lang="fr-FR" sz="2000" i="1" dirty="0"/>
              <a:t> Palimpsestes</a:t>
            </a:r>
            <a:r>
              <a:rPr lang="fr-FR" sz="2000" dirty="0"/>
              <a:t>, 20, 2007, p. 121-136.</a:t>
            </a:r>
          </a:p>
          <a:p>
            <a:endParaRPr lang="it-IT" sz="2400" dirty="0"/>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27</a:t>
            </a:fld>
            <a:endParaRPr lang="it-IT"/>
          </a:p>
        </p:txBody>
      </p:sp>
    </p:spTree>
    <p:extLst>
      <p:ext uri="{BB962C8B-B14F-4D97-AF65-F5344CB8AC3E}">
        <p14:creationId xmlns:p14="http://schemas.microsoft.com/office/powerpoint/2010/main" val="2671765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pPr eaLnBrk="1" hangingPunct="1"/>
            <a:r>
              <a:rPr lang="it-IT" sz="3200" dirty="0" err="1"/>
              <a:t>N.d.T</a:t>
            </a:r>
            <a:r>
              <a:rPr lang="it-IT" sz="3200" dirty="0"/>
              <a:t> : “la </a:t>
            </a:r>
            <a:r>
              <a:rPr lang="it-IT" sz="3200" dirty="0" err="1"/>
              <a:t>honte</a:t>
            </a:r>
            <a:r>
              <a:rPr lang="it-IT" sz="3200" dirty="0"/>
              <a:t> </a:t>
            </a:r>
            <a:r>
              <a:rPr lang="it-IT" sz="3200" dirty="0" err="1"/>
              <a:t>du</a:t>
            </a:r>
            <a:r>
              <a:rPr lang="it-IT" sz="3200" dirty="0"/>
              <a:t> </a:t>
            </a:r>
            <a:r>
              <a:rPr lang="it-IT" sz="3200" dirty="0" err="1"/>
              <a:t>traducteur</a:t>
            </a:r>
            <a:r>
              <a:rPr lang="it-IT" sz="3200" dirty="0"/>
              <a:t>?”</a:t>
            </a:r>
          </a:p>
        </p:txBody>
      </p:sp>
      <p:sp>
        <p:nvSpPr>
          <p:cNvPr id="28674" name="Segnaposto contenuto 2"/>
          <p:cNvSpPr>
            <a:spLocks noGrp="1"/>
          </p:cNvSpPr>
          <p:nvPr>
            <p:ph idx="1"/>
          </p:nvPr>
        </p:nvSpPr>
        <p:spPr/>
        <p:txBody>
          <a:bodyPr/>
          <a:lstStyle/>
          <a:p>
            <a:pPr algn="just" eaLnBrk="1" hangingPunct="1"/>
            <a:r>
              <a:rPr lang="it-IT" sz="2400" dirty="0"/>
              <a:t>“Notes </a:t>
            </a:r>
            <a:r>
              <a:rPr lang="it-IT" sz="2400" dirty="0" err="1"/>
              <a:t>du</a:t>
            </a:r>
            <a:r>
              <a:rPr lang="it-IT" sz="2400" dirty="0"/>
              <a:t> </a:t>
            </a:r>
            <a:r>
              <a:rPr lang="it-IT" sz="2400" dirty="0" err="1"/>
              <a:t>traducteur</a:t>
            </a:r>
            <a:r>
              <a:rPr lang="it-IT" sz="2400" dirty="0"/>
              <a:t>” in J. </a:t>
            </a:r>
            <a:r>
              <a:rPr lang="it-IT" sz="2400" dirty="0" err="1"/>
              <a:t>Delisle</a:t>
            </a:r>
            <a:r>
              <a:rPr lang="it-IT" sz="2400" dirty="0"/>
              <a:t>, </a:t>
            </a:r>
            <a:r>
              <a:rPr lang="it-IT" sz="2400" i="1" dirty="0"/>
              <a:t>La </a:t>
            </a:r>
            <a:r>
              <a:rPr lang="it-IT" sz="2400" i="1" dirty="0" err="1"/>
              <a:t>traduction</a:t>
            </a:r>
            <a:r>
              <a:rPr lang="it-IT" sz="2400" i="1" dirty="0"/>
              <a:t> en </a:t>
            </a:r>
            <a:r>
              <a:rPr lang="it-IT" sz="2400" i="1" dirty="0" err="1"/>
              <a:t>citations</a:t>
            </a:r>
            <a:r>
              <a:rPr lang="it-IT" sz="2400" dirty="0"/>
              <a:t>, Ottawa, P.U. Ottawa, 2007.</a:t>
            </a:r>
          </a:p>
          <a:p>
            <a:pPr algn="just" eaLnBrk="1" hangingPunct="1"/>
            <a:r>
              <a:rPr lang="it-IT" sz="2400" dirty="0" err="1"/>
              <a:t>Signe</a:t>
            </a:r>
            <a:r>
              <a:rPr lang="it-IT" sz="2400" dirty="0"/>
              <a:t> de l’</a:t>
            </a:r>
            <a:r>
              <a:rPr lang="fr-FR" sz="2400" dirty="0" err="1"/>
              <a:t>é</a:t>
            </a:r>
            <a:r>
              <a:rPr lang="it-IT" sz="2400" dirty="0" err="1"/>
              <a:t>chec</a:t>
            </a:r>
            <a:r>
              <a:rPr lang="it-IT" sz="2400" dirty="0"/>
              <a:t> de la </a:t>
            </a:r>
            <a:r>
              <a:rPr lang="it-IT" sz="2400" dirty="0" err="1"/>
              <a:t>traduction</a:t>
            </a:r>
            <a:r>
              <a:rPr lang="it-IT" sz="2400" dirty="0"/>
              <a:t>?</a:t>
            </a:r>
          </a:p>
          <a:p>
            <a:pPr eaLnBrk="1" hangingPunct="1"/>
            <a:r>
              <a:rPr lang="it-IT" sz="2400" dirty="0"/>
              <a:t>La </a:t>
            </a:r>
            <a:r>
              <a:rPr lang="it-IT" sz="2400" dirty="0" err="1"/>
              <a:t>NdT</a:t>
            </a:r>
            <a:r>
              <a:rPr lang="it-IT" sz="2400" dirty="0"/>
              <a:t> </a:t>
            </a:r>
            <a:r>
              <a:rPr lang="it-IT" sz="2400" dirty="0" err="1"/>
              <a:t>dérange</a:t>
            </a:r>
            <a:r>
              <a:rPr lang="it-IT" sz="2400" dirty="0"/>
              <a:t> la </a:t>
            </a:r>
            <a:r>
              <a:rPr lang="it-IT" sz="2400" dirty="0" err="1"/>
              <a:t>lecture</a:t>
            </a:r>
            <a:r>
              <a:rPr lang="it-IT" sz="2400" dirty="0"/>
              <a:t>?</a:t>
            </a:r>
          </a:p>
        </p:txBody>
      </p:sp>
    </p:spTree>
    <p:extLst>
      <p:ext uri="{BB962C8B-B14F-4D97-AF65-F5344CB8AC3E}">
        <p14:creationId xmlns:p14="http://schemas.microsoft.com/office/powerpoint/2010/main" val="2788166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N.d.T. </a:t>
            </a:r>
          </a:p>
        </p:txBody>
      </p:sp>
      <p:sp>
        <p:nvSpPr>
          <p:cNvPr id="3" name="Segnaposto contenuto 2"/>
          <p:cNvSpPr>
            <a:spLocks noGrp="1"/>
          </p:cNvSpPr>
          <p:nvPr>
            <p:ph idx="1"/>
          </p:nvPr>
        </p:nvSpPr>
        <p:spPr/>
        <p:txBody>
          <a:bodyPr>
            <a:normAutofit lnSpcReduction="10000"/>
          </a:bodyPr>
          <a:lstStyle/>
          <a:p>
            <a:pPr algn="just"/>
            <a:r>
              <a:rPr lang="it-IT" sz="2400" dirty="0" err="1"/>
              <a:t>Ainsi</a:t>
            </a:r>
            <a:r>
              <a:rPr lang="it-IT" sz="2400" dirty="0"/>
              <a:t>, si l’on n’en </a:t>
            </a:r>
            <a:r>
              <a:rPr lang="it-IT" sz="2400" dirty="0" err="1"/>
              <a:t>fait</a:t>
            </a:r>
            <a:r>
              <a:rPr lang="it-IT" sz="2400" dirty="0"/>
              <a:t> </a:t>
            </a:r>
            <a:r>
              <a:rPr lang="it-IT" sz="2400" dirty="0" err="1"/>
              <a:t>pas</a:t>
            </a:r>
            <a:r>
              <a:rPr lang="it-IT" sz="2400" dirty="0"/>
              <a:t> un </a:t>
            </a:r>
            <a:r>
              <a:rPr lang="it-IT" sz="2400" dirty="0" err="1"/>
              <a:t>usage</a:t>
            </a:r>
            <a:r>
              <a:rPr lang="it-IT" sz="2400" dirty="0"/>
              <a:t> </a:t>
            </a:r>
            <a:r>
              <a:rPr lang="it-IT" sz="2400" dirty="0" err="1"/>
              <a:t>immodéré</a:t>
            </a:r>
            <a:r>
              <a:rPr lang="it-IT" sz="2400" dirty="0"/>
              <a:t>, la note en </a:t>
            </a:r>
            <a:r>
              <a:rPr lang="it-IT" sz="2400" dirty="0" err="1"/>
              <a:t>bas</a:t>
            </a:r>
            <a:r>
              <a:rPr lang="it-IT" sz="2400" dirty="0"/>
              <a:t> de page (</a:t>
            </a:r>
            <a:r>
              <a:rPr lang="it-IT" sz="2400" dirty="0" err="1"/>
              <a:t>ou</a:t>
            </a:r>
            <a:r>
              <a:rPr lang="it-IT" sz="2400" dirty="0"/>
              <a:t> </a:t>
            </a:r>
            <a:r>
              <a:rPr lang="it-IT" sz="2400" dirty="0" err="1"/>
              <a:t>ailleurs</a:t>
            </a:r>
            <a:r>
              <a:rPr lang="it-IT" sz="2400" dirty="0"/>
              <a:t>), n’est </a:t>
            </a:r>
            <a:r>
              <a:rPr lang="it-IT" sz="2400" dirty="0" err="1"/>
              <a:t>pas</a:t>
            </a:r>
            <a:r>
              <a:rPr lang="it-IT" sz="2400" dirty="0"/>
              <a:t> à </a:t>
            </a:r>
            <a:r>
              <a:rPr lang="it-IT" sz="2400" dirty="0" err="1"/>
              <a:t>considérer</a:t>
            </a:r>
            <a:r>
              <a:rPr lang="it-IT" sz="2400" dirty="0"/>
              <a:t> par </a:t>
            </a:r>
            <a:r>
              <a:rPr lang="it-IT" sz="2400" dirty="0" err="1"/>
              <a:t>nous</a:t>
            </a:r>
            <a:r>
              <a:rPr lang="it-IT" sz="2400" dirty="0"/>
              <a:t> </a:t>
            </a:r>
            <a:r>
              <a:rPr lang="it-IT" sz="2400" dirty="0" err="1"/>
              <a:t>comme</a:t>
            </a:r>
            <a:r>
              <a:rPr lang="it-IT" sz="2400" dirty="0"/>
              <a:t> une </a:t>
            </a:r>
            <a:r>
              <a:rPr lang="it-IT" sz="2400" dirty="0" err="1"/>
              <a:t>défaite</a:t>
            </a:r>
            <a:r>
              <a:rPr lang="it-IT" sz="2400" dirty="0"/>
              <a:t> </a:t>
            </a:r>
            <a:r>
              <a:rPr lang="it-IT" sz="2400" dirty="0" err="1"/>
              <a:t>du</a:t>
            </a:r>
            <a:r>
              <a:rPr lang="it-IT" sz="2400" dirty="0"/>
              <a:t> </a:t>
            </a:r>
            <a:r>
              <a:rPr lang="it-IT" sz="2400" dirty="0" err="1"/>
              <a:t>traducteur</a:t>
            </a:r>
            <a:r>
              <a:rPr lang="it-IT" sz="2400" dirty="0"/>
              <a:t> : elle se </a:t>
            </a:r>
            <a:r>
              <a:rPr lang="it-IT" sz="2400" dirty="0" err="1"/>
              <a:t>situe</a:t>
            </a:r>
            <a:r>
              <a:rPr lang="it-IT" sz="2400" dirty="0"/>
              <a:t> </a:t>
            </a:r>
            <a:r>
              <a:rPr lang="it-IT" sz="2400" dirty="0" err="1"/>
              <a:t>dans</a:t>
            </a:r>
            <a:r>
              <a:rPr lang="it-IT" sz="2400" dirty="0"/>
              <a:t> la </a:t>
            </a:r>
            <a:r>
              <a:rPr lang="it-IT" sz="2400" dirty="0" err="1"/>
              <a:t>compréhension</a:t>
            </a:r>
            <a:r>
              <a:rPr lang="it-IT" sz="2400" dirty="0"/>
              <a:t>. </a:t>
            </a:r>
            <a:r>
              <a:rPr lang="it-IT" sz="2400" b="1" dirty="0"/>
              <a:t>Elle </a:t>
            </a:r>
            <a:r>
              <a:rPr lang="it-IT" sz="2400" b="1" dirty="0" err="1"/>
              <a:t>montre</a:t>
            </a:r>
            <a:r>
              <a:rPr lang="it-IT" sz="2400" b="1" dirty="0"/>
              <a:t> le non-</a:t>
            </a:r>
            <a:r>
              <a:rPr lang="it-IT" sz="2400" b="1" dirty="0" err="1"/>
              <a:t>dit</a:t>
            </a:r>
            <a:r>
              <a:rPr lang="it-IT" sz="2400" b="1" dirty="0"/>
              <a:t> et l’</a:t>
            </a:r>
            <a:r>
              <a:rPr lang="it-IT" sz="2400" b="1" dirty="0" err="1"/>
              <a:t>inconnu</a:t>
            </a:r>
            <a:r>
              <a:rPr lang="it-IT" sz="2400" b="1" dirty="0"/>
              <a:t> de l’</a:t>
            </a:r>
            <a:r>
              <a:rPr lang="it-IT" sz="2400" b="1" dirty="0" err="1"/>
              <a:t>Autre</a:t>
            </a:r>
            <a:r>
              <a:rPr lang="it-IT" sz="2400" dirty="0"/>
              <a:t>.</a:t>
            </a:r>
          </a:p>
          <a:p>
            <a:pPr algn="just"/>
            <a:r>
              <a:rPr lang="it-IT" sz="2400" dirty="0"/>
              <a:t>Le </a:t>
            </a:r>
            <a:r>
              <a:rPr lang="it-IT" sz="2400" dirty="0" err="1"/>
              <a:t>rapport</a:t>
            </a:r>
            <a:r>
              <a:rPr lang="it-IT" sz="2400" dirty="0"/>
              <a:t> de la note </a:t>
            </a:r>
            <a:r>
              <a:rPr lang="it-IT" sz="2400" dirty="0" err="1"/>
              <a:t>au</a:t>
            </a:r>
            <a:r>
              <a:rPr lang="it-IT" sz="2400" dirty="0"/>
              <a:t> texte n’est </a:t>
            </a:r>
            <a:r>
              <a:rPr lang="it-IT" sz="2400" dirty="0" err="1"/>
              <a:t>pas</a:t>
            </a:r>
            <a:r>
              <a:rPr lang="it-IT" sz="2400" dirty="0"/>
              <a:t> le </a:t>
            </a:r>
            <a:r>
              <a:rPr lang="it-IT" sz="2400" dirty="0" err="1"/>
              <a:t>même</a:t>
            </a:r>
            <a:r>
              <a:rPr lang="it-IT" sz="2400" dirty="0"/>
              <a:t> </a:t>
            </a:r>
            <a:r>
              <a:rPr lang="it-IT" sz="2400" dirty="0" err="1"/>
              <a:t>dans</a:t>
            </a:r>
            <a:r>
              <a:rPr lang="it-IT" sz="2400" dirty="0"/>
              <a:t> l’</a:t>
            </a:r>
            <a:r>
              <a:rPr lang="fr-FR" sz="2400" dirty="0" err="1"/>
              <a:t>é</a:t>
            </a:r>
            <a:r>
              <a:rPr lang="it-IT" sz="2400" dirty="0" err="1"/>
              <a:t>crire</a:t>
            </a:r>
            <a:r>
              <a:rPr lang="it-IT" sz="2400" dirty="0"/>
              <a:t> et </a:t>
            </a:r>
            <a:r>
              <a:rPr lang="it-IT" sz="2400" dirty="0" err="1"/>
              <a:t>dans</a:t>
            </a:r>
            <a:r>
              <a:rPr lang="it-IT" sz="2400" dirty="0"/>
              <a:t> le </a:t>
            </a:r>
            <a:r>
              <a:rPr lang="it-IT" sz="2400" dirty="0" err="1"/>
              <a:t>traduire</a:t>
            </a:r>
            <a:r>
              <a:rPr lang="it-IT" sz="2400" dirty="0"/>
              <a:t>. </a:t>
            </a:r>
            <a:r>
              <a:rPr lang="it-IT" sz="2400" dirty="0" err="1"/>
              <a:t>Dans</a:t>
            </a:r>
            <a:r>
              <a:rPr lang="it-IT" sz="2400" dirty="0"/>
              <a:t> le </a:t>
            </a:r>
            <a:r>
              <a:rPr lang="it-IT" sz="2400" dirty="0" err="1"/>
              <a:t>traduire</a:t>
            </a:r>
            <a:r>
              <a:rPr lang="it-IT" sz="2400" dirty="0"/>
              <a:t>, son </a:t>
            </a:r>
            <a:r>
              <a:rPr lang="it-IT" sz="2400" dirty="0" err="1"/>
              <a:t>rôle</a:t>
            </a:r>
            <a:r>
              <a:rPr lang="it-IT" sz="2400" dirty="0"/>
              <a:t> est d’</a:t>
            </a:r>
            <a:r>
              <a:rPr lang="it-IT" sz="2400" dirty="0" err="1"/>
              <a:t>informer</a:t>
            </a:r>
            <a:r>
              <a:rPr lang="it-IT" sz="2400" dirty="0"/>
              <a:t> </a:t>
            </a:r>
            <a:r>
              <a:rPr lang="it-IT" sz="2400" dirty="0" err="1"/>
              <a:t>sur</a:t>
            </a:r>
            <a:r>
              <a:rPr lang="it-IT" sz="2400" dirty="0"/>
              <a:t> la culture de l’</a:t>
            </a:r>
            <a:r>
              <a:rPr lang="it-IT" sz="2400" dirty="0" err="1"/>
              <a:t>Etranger</a:t>
            </a:r>
            <a:r>
              <a:rPr lang="it-IT" sz="2400" dirty="0"/>
              <a:t>. Elle </a:t>
            </a:r>
            <a:r>
              <a:rPr lang="it-IT" sz="2400" dirty="0" err="1"/>
              <a:t>doit</a:t>
            </a:r>
            <a:r>
              <a:rPr lang="it-IT" sz="2400" dirty="0"/>
              <a:t> se </a:t>
            </a:r>
            <a:r>
              <a:rPr lang="it-IT" sz="2400" dirty="0" err="1"/>
              <a:t>limiter</a:t>
            </a:r>
            <a:r>
              <a:rPr lang="it-IT" sz="2400" dirty="0"/>
              <a:t> à cela, et si elle va </a:t>
            </a:r>
            <a:r>
              <a:rPr lang="it-IT" sz="2400" dirty="0" err="1"/>
              <a:t>au-delà</a:t>
            </a:r>
            <a:r>
              <a:rPr lang="it-IT" sz="2400" dirty="0"/>
              <a:t>, elle </a:t>
            </a:r>
            <a:r>
              <a:rPr lang="it-IT" sz="2400" dirty="0" err="1"/>
              <a:t>dépasse</a:t>
            </a:r>
            <a:r>
              <a:rPr lang="it-IT" sz="2400" dirty="0"/>
              <a:t> la </a:t>
            </a:r>
            <a:r>
              <a:rPr lang="it-IT" sz="2400" dirty="0" err="1"/>
              <a:t>traduction</a:t>
            </a:r>
            <a:r>
              <a:rPr lang="it-IT" sz="2400" dirty="0"/>
              <a:t> et </a:t>
            </a:r>
            <a:r>
              <a:rPr lang="it-IT" sz="2400" dirty="0" err="1"/>
              <a:t>devient</a:t>
            </a:r>
            <a:r>
              <a:rPr lang="it-IT" sz="2400" dirty="0"/>
              <a:t> </a:t>
            </a:r>
            <a:r>
              <a:rPr lang="it-IT" sz="2400" dirty="0" err="1"/>
              <a:t>commentaire</a:t>
            </a:r>
            <a:r>
              <a:rPr lang="it-IT" sz="2400" dirty="0"/>
              <a:t>. La note n’est </a:t>
            </a:r>
            <a:r>
              <a:rPr lang="it-IT" sz="2400" dirty="0" err="1"/>
              <a:t>donc</a:t>
            </a:r>
            <a:r>
              <a:rPr lang="it-IT" sz="2400" dirty="0"/>
              <a:t> </a:t>
            </a:r>
            <a:r>
              <a:rPr lang="it-IT" sz="2400" dirty="0" err="1"/>
              <a:t>pas</a:t>
            </a:r>
            <a:r>
              <a:rPr lang="it-IT" sz="2400" dirty="0"/>
              <a:t>, </a:t>
            </a:r>
            <a:r>
              <a:rPr lang="it-IT" sz="2400" dirty="0" err="1"/>
              <a:t>comme</a:t>
            </a:r>
            <a:r>
              <a:rPr lang="it-IT" sz="2400" dirty="0"/>
              <a:t> on l’</a:t>
            </a:r>
            <a:r>
              <a:rPr lang="it-IT" sz="2400" dirty="0" err="1"/>
              <a:t>entend</a:t>
            </a:r>
            <a:r>
              <a:rPr lang="it-IT" sz="2400" dirty="0"/>
              <a:t> </a:t>
            </a:r>
            <a:r>
              <a:rPr lang="it-IT" sz="2400" dirty="0" err="1"/>
              <a:t>parfois</a:t>
            </a:r>
            <a:r>
              <a:rPr lang="it-IT" sz="2400" dirty="0"/>
              <a:t>, “la </a:t>
            </a:r>
            <a:r>
              <a:rPr lang="it-IT" sz="2400" dirty="0" err="1"/>
              <a:t>honte</a:t>
            </a:r>
            <a:r>
              <a:rPr lang="it-IT" sz="2400" dirty="0"/>
              <a:t> </a:t>
            </a:r>
            <a:r>
              <a:rPr lang="it-IT" sz="2400" dirty="0" err="1"/>
              <a:t>du</a:t>
            </a:r>
            <a:r>
              <a:rPr lang="it-IT" sz="2400" dirty="0"/>
              <a:t> </a:t>
            </a:r>
            <a:r>
              <a:rPr lang="it-IT" sz="2400" dirty="0" err="1"/>
              <a:t>traducteur</a:t>
            </a:r>
            <a:r>
              <a:rPr lang="it-IT" sz="2400" dirty="0"/>
              <a:t>”.</a:t>
            </a:r>
          </a:p>
          <a:p>
            <a:r>
              <a:rPr lang="it-IT" sz="2400" dirty="0"/>
              <a:t> J.-L. </a:t>
            </a:r>
            <a:r>
              <a:rPr lang="it-IT" sz="2400" dirty="0" err="1"/>
              <a:t>Cordonnier</a:t>
            </a:r>
            <a:r>
              <a:rPr lang="it-IT" sz="2400" dirty="0"/>
              <a:t>; </a:t>
            </a:r>
            <a:r>
              <a:rPr lang="it-IT" sz="2400" i="1" dirty="0" err="1"/>
              <a:t>Traduction</a:t>
            </a:r>
            <a:r>
              <a:rPr lang="it-IT" sz="2400" i="1" dirty="0"/>
              <a:t> et culture</a:t>
            </a:r>
            <a:r>
              <a:rPr lang="it-IT" sz="2400" dirty="0"/>
              <a:t>, Paris, </a:t>
            </a:r>
            <a:r>
              <a:rPr lang="it-IT" sz="2400" dirty="0" err="1"/>
              <a:t>Hatier</a:t>
            </a:r>
            <a:r>
              <a:rPr lang="it-IT" sz="2400" dirty="0"/>
              <a:t>/Didier, 1995, p. 182. </a:t>
            </a:r>
            <a:endParaRPr lang="fr-FR" sz="2400" dirty="0"/>
          </a:p>
          <a:p>
            <a:endParaRPr lang="it-IT" sz="2400" dirty="0"/>
          </a:p>
        </p:txBody>
      </p:sp>
    </p:spTree>
    <p:extLst>
      <p:ext uri="{BB962C8B-B14F-4D97-AF65-F5344CB8AC3E}">
        <p14:creationId xmlns:p14="http://schemas.microsoft.com/office/powerpoint/2010/main" val="250167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Observer</a:t>
            </a:r>
            <a:r>
              <a:rPr lang="it-IT" sz="2800" dirty="0"/>
              <a:t> et </a:t>
            </a:r>
            <a:r>
              <a:rPr lang="it-IT" sz="2800" dirty="0" err="1"/>
              <a:t>écouter</a:t>
            </a:r>
            <a:r>
              <a:rPr lang="it-IT" sz="2800" dirty="0"/>
              <a:t> la </a:t>
            </a:r>
            <a:r>
              <a:rPr lang="it-IT" sz="2800" dirty="0" err="1"/>
              <a:t>présence</a:t>
            </a:r>
            <a:r>
              <a:rPr lang="it-IT" sz="2800" dirty="0"/>
              <a:t> </a:t>
            </a:r>
            <a:r>
              <a:rPr lang="it-IT" sz="2800" dirty="0" err="1"/>
              <a:t>des</a:t>
            </a:r>
            <a:r>
              <a:rPr lang="it-IT" sz="2800" dirty="0"/>
              <a:t> </a:t>
            </a:r>
            <a:r>
              <a:rPr lang="it-IT" sz="2800" dirty="0" err="1"/>
              <a:t>traducteurs</a:t>
            </a:r>
            <a:r>
              <a:rPr lang="it-IT" sz="2800" dirty="0"/>
              <a:t> et </a:t>
            </a:r>
            <a:r>
              <a:rPr lang="it-IT" sz="2800" dirty="0" err="1"/>
              <a:t>des</a:t>
            </a:r>
            <a:r>
              <a:rPr lang="it-IT" sz="2800" dirty="0"/>
              <a:t> </a:t>
            </a:r>
            <a:r>
              <a:rPr lang="it-IT" sz="2800" dirty="0" err="1"/>
              <a:t>traductrices</a:t>
            </a:r>
            <a:r>
              <a:rPr lang="it-IT" sz="2800" dirty="0"/>
              <a:t> </a:t>
            </a:r>
            <a:endParaRPr lang="fr-CA" sz="2800" dirty="0"/>
          </a:p>
        </p:txBody>
      </p:sp>
      <p:sp>
        <p:nvSpPr>
          <p:cNvPr id="3" name="Segnaposto contenuto 2"/>
          <p:cNvSpPr>
            <a:spLocks noGrp="1"/>
          </p:cNvSpPr>
          <p:nvPr>
            <p:ph idx="1"/>
          </p:nvPr>
        </p:nvSpPr>
        <p:spPr/>
        <p:txBody>
          <a:bodyPr>
            <a:normAutofit lnSpcReduction="10000"/>
          </a:bodyPr>
          <a:lstStyle/>
          <a:p>
            <a:r>
              <a:rPr lang="it-IT" sz="2400" dirty="0"/>
              <a:t>« Le </a:t>
            </a:r>
            <a:r>
              <a:rPr lang="it-IT" sz="2400" dirty="0" err="1"/>
              <a:t>silence</a:t>
            </a:r>
            <a:r>
              <a:rPr lang="it-IT" sz="2400" dirty="0"/>
              <a:t> </a:t>
            </a:r>
            <a:r>
              <a:rPr lang="it-IT" sz="2400" dirty="0" err="1"/>
              <a:t>total</a:t>
            </a:r>
            <a:r>
              <a:rPr lang="it-IT" sz="2400" dirty="0"/>
              <a:t> est </a:t>
            </a:r>
            <a:r>
              <a:rPr lang="it-IT" sz="2400" dirty="0" err="1"/>
              <a:t>très</a:t>
            </a:r>
            <a:r>
              <a:rPr lang="it-IT" sz="2400" dirty="0"/>
              <a:t> rare» </a:t>
            </a:r>
            <a:r>
              <a:rPr lang="it-IT" sz="2400" dirty="0" err="1"/>
              <a:t>ainsi</a:t>
            </a:r>
            <a:r>
              <a:rPr lang="it-IT" sz="2400" dirty="0"/>
              <a:t> </a:t>
            </a:r>
            <a:r>
              <a:rPr lang="it-IT" sz="2400" dirty="0" err="1"/>
              <a:t>que</a:t>
            </a:r>
            <a:r>
              <a:rPr lang="it-IT" sz="2400" dirty="0"/>
              <a:t> l’</a:t>
            </a:r>
            <a:r>
              <a:rPr lang="it-IT" sz="2400" dirty="0" err="1"/>
              <a:t>invisibilité</a:t>
            </a:r>
            <a:r>
              <a:rPr lang="it-IT" sz="2400" dirty="0"/>
              <a:t> </a:t>
            </a:r>
            <a:r>
              <a:rPr lang="it-IT" sz="2400" dirty="0" err="1"/>
              <a:t>du</a:t>
            </a:r>
            <a:r>
              <a:rPr lang="it-IT" sz="2400" dirty="0"/>
              <a:t> </a:t>
            </a:r>
            <a:r>
              <a:rPr lang="it-IT" sz="2400" dirty="0" err="1"/>
              <a:t>sujet</a:t>
            </a:r>
            <a:r>
              <a:rPr lang="it-IT" sz="2400" dirty="0"/>
              <a:t> </a:t>
            </a:r>
            <a:r>
              <a:rPr lang="it-IT" sz="2400" dirty="0" err="1"/>
              <a:t>traduisant</a:t>
            </a:r>
            <a:endParaRPr lang="it-IT" sz="2400" dirty="0"/>
          </a:p>
          <a:p>
            <a:endParaRPr lang="it-IT" sz="2400" dirty="0"/>
          </a:p>
          <a:p>
            <a:pPr>
              <a:defRPr/>
            </a:pPr>
            <a:r>
              <a:rPr lang="fr-FR" sz="2400" dirty="0"/>
              <a:t>1. Qui est le sujet traduisant ? </a:t>
            </a:r>
            <a:r>
              <a:rPr lang="fr-CA" sz="2400" dirty="0"/>
              <a:t>Position traductive, projet traductif, horizon traductif. </a:t>
            </a:r>
            <a:r>
              <a:rPr lang="it-IT" sz="2400" dirty="0" err="1"/>
              <a:t>Observer</a:t>
            </a:r>
            <a:r>
              <a:rPr lang="it-IT" sz="2400" dirty="0"/>
              <a:t> le </a:t>
            </a:r>
            <a:r>
              <a:rPr lang="it-IT" sz="2400" dirty="0" err="1"/>
              <a:t>projet</a:t>
            </a:r>
            <a:r>
              <a:rPr lang="it-IT" sz="2400" dirty="0"/>
              <a:t> </a:t>
            </a:r>
            <a:r>
              <a:rPr lang="it-IT" sz="2400" dirty="0" err="1"/>
              <a:t>du</a:t>
            </a:r>
            <a:r>
              <a:rPr lang="it-IT" sz="2400" dirty="0"/>
              <a:t> </a:t>
            </a:r>
            <a:r>
              <a:rPr lang="it-IT" sz="2400" dirty="0" err="1"/>
              <a:t>sujet</a:t>
            </a:r>
            <a:r>
              <a:rPr lang="it-IT" sz="2400" dirty="0"/>
              <a:t> </a:t>
            </a:r>
            <a:r>
              <a:rPr lang="it-IT" sz="2400" dirty="0" err="1"/>
              <a:t>traduisant</a:t>
            </a:r>
            <a:r>
              <a:rPr lang="it-IT" sz="2400" dirty="0"/>
              <a:t> </a:t>
            </a:r>
            <a:r>
              <a:rPr lang="it-IT" sz="2400" dirty="0" err="1"/>
              <a:t>dans</a:t>
            </a:r>
            <a:r>
              <a:rPr lang="it-IT" sz="2400" dirty="0"/>
              <a:t> </a:t>
            </a:r>
            <a:r>
              <a:rPr lang="it-IT" sz="2400" dirty="0" err="1"/>
              <a:t>les</a:t>
            </a:r>
            <a:r>
              <a:rPr lang="it-IT" sz="2400" dirty="0"/>
              <a:t> </a:t>
            </a:r>
            <a:r>
              <a:rPr lang="it-IT" sz="2400" dirty="0" err="1"/>
              <a:t>seuils</a:t>
            </a:r>
            <a:r>
              <a:rPr lang="it-IT" sz="2400" dirty="0"/>
              <a:t>. </a:t>
            </a:r>
            <a:endParaRPr lang="it-IT" sz="3200" dirty="0"/>
          </a:p>
          <a:p>
            <a:pPr>
              <a:defRPr/>
            </a:pPr>
            <a:r>
              <a:rPr lang="it-IT" sz="2400" dirty="0"/>
              <a:t>2. </a:t>
            </a:r>
            <a:r>
              <a:rPr lang="it-IT" sz="2400" dirty="0" err="1"/>
              <a:t>Les</a:t>
            </a:r>
            <a:r>
              <a:rPr lang="it-IT" sz="2400" dirty="0"/>
              <a:t> </a:t>
            </a:r>
            <a:r>
              <a:rPr lang="it-IT" sz="2400" dirty="0" err="1"/>
              <a:t>paratextes</a:t>
            </a:r>
            <a:r>
              <a:rPr lang="it-IT" sz="2400" dirty="0"/>
              <a:t>, “</a:t>
            </a:r>
            <a:r>
              <a:rPr lang="it-IT" sz="2400" dirty="0" err="1"/>
              <a:t>autour</a:t>
            </a:r>
            <a:r>
              <a:rPr lang="it-IT" sz="2400" dirty="0"/>
              <a:t>” </a:t>
            </a:r>
            <a:r>
              <a:rPr lang="it-IT" sz="2400" dirty="0" err="1"/>
              <a:t>du</a:t>
            </a:r>
            <a:r>
              <a:rPr lang="it-IT" sz="2400" dirty="0"/>
              <a:t> texte </a:t>
            </a:r>
          </a:p>
          <a:p>
            <a:pPr marL="0" indent="0">
              <a:buNone/>
              <a:defRPr/>
            </a:pPr>
            <a:r>
              <a:rPr lang="it-IT" sz="2400" dirty="0"/>
              <a:t>	</a:t>
            </a:r>
            <a:r>
              <a:rPr lang="it-IT" sz="2400" dirty="0" err="1"/>
              <a:t>Péritextes</a:t>
            </a:r>
            <a:r>
              <a:rPr lang="it-IT" sz="2400" dirty="0"/>
              <a:t> (à </a:t>
            </a:r>
            <a:r>
              <a:rPr lang="it-IT" sz="2400" dirty="0" err="1"/>
              <a:t>côté</a:t>
            </a:r>
            <a:r>
              <a:rPr lang="it-IT" sz="2400" dirty="0"/>
              <a:t> </a:t>
            </a:r>
            <a:r>
              <a:rPr lang="it-IT" sz="2400" dirty="0" err="1"/>
              <a:t>du</a:t>
            </a:r>
            <a:r>
              <a:rPr lang="it-IT" sz="2400" dirty="0"/>
              <a:t> texte) </a:t>
            </a:r>
          </a:p>
          <a:p>
            <a:pPr marL="0" indent="0">
              <a:buNone/>
              <a:defRPr/>
            </a:pPr>
            <a:r>
              <a:rPr lang="it-IT" sz="2400" dirty="0"/>
              <a:t>	 </a:t>
            </a:r>
            <a:r>
              <a:rPr lang="it-IT" sz="2400" dirty="0" err="1"/>
              <a:t>Épitextes</a:t>
            </a:r>
            <a:r>
              <a:rPr lang="it-IT" sz="2400" dirty="0"/>
              <a:t> (</a:t>
            </a:r>
            <a:r>
              <a:rPr lang="it-IT" sz="2400" dirty="0" err="1"/>
              <a:t>sur</a:t>
            </a:r>
            <a:r>
              <a:rPr lang="it-IT" sz="2400" dirty="0"/>
              <a:t> le texte en </a:t>
            </a:r>
            <a:r>
              <a:rPr lang="it-IT" sz="2400" dirty="0" err="1"/>
              <a:t>dehors</a:t>
            </a:r>
            <a:r>
              <a:rPr lang="it-IT" sz="2400" dirty="0"/>
              <a:t> </a:t>
            </a:r>
            <a:r>
              <a:rPr lang="it-IT" sz="2400" dirty="0" err="1"/>
              <a:t>du</a:t>
            </a:r>
            <a:r>
              <a:rPr lang="it-IT" sz="2400" dirty="0"/>
              <a:t> texte)</a:t>
            </a:r>
          </a:p>
          <a:p>
            <a:pPr marL="0" indent="0">
              <a:buNone/>
            </a:pPr>
            <a:br>
              <a:rPr lang="it-IT" sz="2400" dirty="0"/>
            </a:br>
            <a:br>
              <a:rPr lang="it-IT" sz="2400" dirty="0"/>
            </a:br>
            <a:endParaRPr lang="fr-CA" sz="2400" dirty="0"/>
          </a:p>
        </p:txBody>
      </p:sp>
    </p:spTree>
    <p:extLst>
      <p:ext uri="{BB962C8B-B14F-4D97-AF65-F5344CB8AC3E}">
        <p14:creationId xmlns:p14="http://schemas.microsoft.com/office/powerpoint/2010/main" val="1079062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pPr eaLnBrk="1" hangingPunct="1"/>
            <a:r>
              <a:rPr lang="it-IT" sz="3200" dirty="0"/>
              <a:t>N.d.T. (Jacqueline Henry)</a:t>
            </a:r>
            <a:br>
              <a:rPr lang="it-IT" sz="3200" dirty="0"/>
            </a:br>
            <a:endParaRPr lang="it-IT" sz="3200" dirty="0"/>
          </a:p>
        </p:txBody>
      </p:sp>
      <p:sp>
        <p:nvSpPr>
          <p:cNvPr id="27650" name="Segnaposto contenuto 2"/>
          <p:cNvSpPr>
            <a:spLocks noGrp="1"/>
          </p:cNvSpPr>
          <p:nvPr>
            <p:ph idx="1"/>
          </p:nvPr>
        </p:nvSpPr>
        <p:spPr/>
        <p:txBody>
          <a:bodyPr/>
          <a:lstStyle/>
          <a:p>
            <a:pPr eaLnBrk="1" hangingPunct="1"/>
            <a:r>
              <a:rPr lang="fr-FR" sz="2400" dirty="0"/>
              <a:t>Notes :</a:t>
            </a:r>
          </a:p>
          <a:p>
            <a:pPr eaLnBrk="1" hangingPunct="1"/>
            <a:r>
              <a:rPr lang="fr-FR" sz="2400" dirty="0"/>
              <a:t>de type conventionnelle (comme « En français dans le texte ») </a:t>
            </a:r>
          </a:p>
          <a:p>
            <a:pPr algn="just" eaLnBrk="1" hangingPunct="1"/>
            <a:r>
              <a:rPr lang="fr-FR" sz="2400" dirty="0"/>
              <a:t>liées au problème de la langue d’un personnage ou d’un énoncé dans l’original</a:t>
            </a:r>
          </a:p>
          <a:p>
            <a:pPr eaLnBrk="1" hangingPunct="1"/>
            <a:r>
              <a:rPr lang="fr-FR" sz="2400" dirty="0"/>
              <a:t>Réalités culturelles</a:t>
            </a:r>
          </a:p>
          <a:p>
            <a:pPr eaLnBrk="1" hangingPunct="1"/>
            <a:r>
              <a:rPr lang="fr-FR" sz="2400" dirty="0"/>
              <a:t> les « intraduisibles » comme le jeu de mots</a:t>
            </a:r>
          </a:p>
          <a:p>
            <a:pPr eaLnBrk="1" hangingPunct="1"/>
            <a:r>
              <a:rPr lang="fr-FR" sz="2400" dirty="0"/>
              <a:t>L’implicite, surtout dans le </a:t>
            </a:r>
            <a:r>
              <a:rPr lang="fr-FR" sz="2400" dirty="0" err="1"/>
              <a:t>lexiculturel</a:t>
            </a:r>
            <a:endParaRPr lang="it-IT" sz="2400" dirty="0"/>
          </a:p>
          <a:p>
            <a:pPr marL="0" indent="0">
              <a:buNone/>
            </a:pPr>
            <a:endParaRPr lang="fr-FR" sz="2400" dirty="0"/>
          </a:p>
          <a:p>
            <a:pPr eaLnBrk="1" hangingPunct="1">
              <a:buFont typeface="Arial" charset="0"/>
              <a:buNone/>
            </a:pPr>
            <a:endParaRPr lang="fr-FR" sz="2400" dirty="0"/>
          </a:p>
        </p:txBody>
      </p:sp>
    </p:spTree>
    <p:extLst>
      <p:ext uri="{BB962C8B-B14F-4D97-AF65-F5344CB8AC3E}">
        <p14:creationId xmlns:p14="http://schemas.microsoft.com/office/powerpoint/2010/main" val="706947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N.d.T</a:t>
            </a:r>
            <a:r>
              <a:rPr lang="it-IT" sz="2800" dirty="0"/>
              <a:t> (</a:t>
            </a:r>
            <a:r>
              <a:rPr lang="it-IT" sz="2800" dirty="0" err="1"/>
              <a:t>Pascale</a:t>
            </a:r>
            <a:r>
              <a:rPr lang="it-IT" sz="2800" dirty="0"/>
              <a:t> </a:t>
            </a:r>
            <a:r>
              <a:rPr lang="it-IT" sz="2800" dirty="0" err="1"/>
              <a:t>Sardin</a:t>
            </a:r>
            <a:r>
              <a:rPr lang="it-IT" sz="2800" dirty="0"/>
              <a:t>)</a:t>
            </a:r>
          </a:p>
        </p:txBody>
      </p:sp>
      <p:sp>
        <p:nvSpPr>
          <p:cNvPr id="3" name="Segnaposto contenuto 2"/>
          <p:cNvSpPr>
            <a:spLocks noGrp="1"/>
          </p:cNvSpPr>
          <p:nvPr>
            <p:ph idx="1"/>
          </p:nvPr>
        </p:nvSpPr>
        <p:spPr/>
        <p:txBody>
          <a:bodyPr/>
          <a:lstStyle/>
          <a:p>
            <a:pPr algn="just"/>
            <a:r>
              <a:rPr lang="it-IT" sz="2400" dirty="0" err="1"/>
              <a:t>Fonction</a:t>
            </a:r>
            <a:r>
              <a:rPr lang="it-IT" sz="2400" dirty="0"/>
              <a:t> </a:t>
            </a:r>
            <a:r>
              <a:rPr lang="it-IT" sz="2400" dirty="0" err="1"/>
              <a:t>exégétique</a:t>
            </a:r>
            <a:r>
              <a:rPr lang="it-IT" sz="2400" dirty="0"/>
              <a:t> (</a:t>
            </a:r>
            <a:r>
              <a:rPr lang="fr-FR" sz="2400" dirty="0" err="1"/>
              <a:t>é</a:t>
            </a:r>
            <a:r>
              <a:rPr lang="it-IT" sz="2400" dirty="0" err="1"/>
              <a:t>claircissement</a:t>
            </a:r>
            <a:r>
              <a:rPr lang="it-IT" sz="2400" dirty="0"/>
              <a:t> nécessaire à l’intelligence d’un texte) : </a:t>
            </a:r>
            <a:r>
              <a:rPr lang="fr-FR" sz="2400" dirty="0"/>
              <a:t>vecteur d’un savoir, éclaircissement encyclopédique, </a:t>
            </a:r>
            <a:r>
              <a:rPr lang="it-IT" sz="2400" dirty="0" err="1"/>
              <a:t>référence</a:t>
            </a:r>
            <a:r>
              <a:rPr lang="it-IT" sz="2400" dirty="0"/>
              <a:t> </a:t>
            </a:r>
            <a:r>
              <a:rPr lang="it-IT" sz="2400" dirty="0" err="1"/>
              <a:t>culturelle</a:t>
            </a:r>
            <a:r>
              <a:rPr lang="it-IT" sz="2400" dirty="0"/>
              <a:t> etc.</a:t>
            </a:r>
          </a:p>
          <a:p>
            <a:pPr algn="just"/>
            <a:r>
              <a:rPr lang="it-IT" sz="2400" dirty="0" err="1"/>
              <a:t>Fonction</a:t>
            </a:r>
            <a:r>
              <a:rPr lang="it-IT" sz="2400" dirty="0"/>
              <a:t> méta- :  </a:t>
            </a:r>
            <a:r>
              <a:rPr lang="it-IT" sz="2400" dirty="0" err="1"/>
              <a:t>retour</a:t>
            </a:r>
            <a:r>
              <a:rPr lang="it-IT" sz="2400" dirty="0"/>
              <a:t> </a:t>
            </a:r>
            <a:r>
              <a:rPr lang="it-IT" sz="2400" dirty="0" err="1"/>
              <a:t>réflexif</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le </a:t>
            </a:r>
            <a:r>
              <a:rPr lang="it-IT" sz="2400" dirty="0" err="1"/>
              <a:t>processus</a:t>
            </a:r>
            <a:r>
              <a:rPr lang="it-IT" sz="2400" dirty="0"/>
              <a:t> de </a:t>
            </a:r>
            <a:r>
              <a:rPr lang="it-IT" sz="2400" dirty="0" err="1"/>
              <a:t>traduction</a:t>
            </a:r>
            <a:r>
              <a:rPr lang="it-IT" sz="2400" dirty="0"/>
              <a:t>, </a:t>
            </a:r>
            <a:r>
              <a:rPr lang="fr-FR" sz="2400" dirty="0"/>
              <a:t>commentaire </a:t>
            </a:r>
            <a:r>
              <a:rPr lang="fr-FR" sz="2400" dirty="0" err="1"/>
              <a:t>traductologique</a:t>
            </a:r>
            <a:r>
              <a:rPr lang="it-IT" sz="2400" dirty="0"/>
              <a:t>, </a:t>
            </a:r>
            <a:r>
              <a:rPr lang="fr-FR" sz="2400" dirty="0"/>
              <a:t>comme « jeu de mots </a:t>
            </a:r>
            <a:r>
              <a:rPr lang="fr-FR" sz="2400" dirty="0" err="1"/>
              <a:t>intraduisibile</a:t>
            </a:r>
            <a:r>
              <a:rPr lang="fr-FR" sz="2400" dirty="0"/>
              <a:t> » etc.</a:t>
            </a:r>
          </a:p>
        </p:txBody>
      </p:sp>
    </p:spTree>
    <p:extLst>
      <p:ext uri="{BB962C8B-B14F-4D97-AF65-F5344CB8AC3E}">
        <p14:creationId xmlns:p14="http://schemas.microsoft.com/office/powerpoint/2010/main" val="2894114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it-IT" sz="2400" dirty="0" err="1"/>
              <a:t>Au</a:t>
            </a:r>
            <a:r>
              <a:rPr lang="it-IT" sz="2400" dirty="0"/>
              <a:t> volant s’</a:t>
            </a:r>
            <a:r>
              <a:rPr lang="fr-FR" sz="2400" dirty="0" err="1"/>
              <a:t>é</a:t>
            </a:r>
            <a:r>
              <a:rPr lang="it-IT" sz="2400" dirty="0" err="1"/>
              <a:t>tait</a:t>
            </a:r>
            <a:r>
              <a:rPr lang="it-IT" sz="2400" dirty="0"/>
              <a:t> </a:t>
            </a:r>
            <a:r>
              <a:rPr lang="it-IT" sz="2400" dirty="0" err="1"/>
              <a:t>installé</a:t>
            </a:r>
            <a:r>
              <a:rPr lang="it-IT" sz="2400" dirty="0"/>
              <a:t> Gallo, dont le </a:t>
            </a:r>
            <a:r>
              <a:rPr lang="it-IT" sz="2400" dirty="0" err="1"/>
              <a:t>nom</a:t>
            </a:r>
            <a:r>
              <a:rPr lang="it-IT" sz="2400" dirty="0"/>
              <a:t> </a:t>
            </a:r>
            <a:r>
              <a:rPr lang="fr-FR" sz="2400" dirty="0"/>
              <a:t>était prétexte, avec celui de </a:t>
            </a:r>
            <a:r>
              <a:rPr lang="fr-FR" sz="2400" dirty="0" err="1"/>
              <a:t>Galuzzo</a:t>
            </a:r>
            <a:r>
              <a:rPr lang="fr-FR" sz="2400" dirty="0"/>
              <a:t>, à des plaisanteries faciles du genre « Commissaire, qu’est-ce qu’on raconte au poulailler</a:t>
            </a:r>
            <a:r>
              <a:rPr lang="fr-FR" sz="2400" baseline="30000" dirty="0"/>
              <a:t>1</a:t>
            </a:r>
            <a:r>
              <a:rPr lang="fr-FR" sz="2400" dirty="0"/>
              <a:t> ? » </a:t>
            </a:r>
            <a:r>
              <a:rPr lang="it-IT" sz="2400" dirty="0"/>
              <a:t>…</a:t>
            </a:r>
          </a:p>
          <a:p>
            <a:pPr>
              <a:defRPr/>
            </a:pPr>
            <a:r>
              <a:rPr lang="it-IT" sz="2400" baseline="30000" dirty="0"/>
              <a:t>1. </a:t>
            </a:r>
            <a:r>
              <a:rPr lang="it-IT" sz="2400" i="1" dirty="0"/>
              <a:t>Gallo</a:t>
            </a:r>
            <a:r>
              <a:rPr lang="it-IT" sz="2400" dirty="0"/>
              <a:t>: “</a:t>
            </a:r>
            <a:r>
              <a:rPr lang="it-IT" sz="2400" dirty="0" err="1"/>
              <a:t>poulet</a:t>
            </a:r>
            <a:r>
              <a:rPr lang="it-IT" sz="2400" dirty="0"/>
              <a:t>”. </a:t>
            </a:r>
            <a:r>
              <a:rPr lang="it-IT" sz="2400" i="1" dirty="0" err="1"/>
              <a:t>Galuzzo</a:t>
            </a:r>
            <a:r>
              <a:rPr lang="it-IT" sz="2400" dirty="0"/>
              <a:t>: </a:t>
            </a:r>
            <a:r>
              <a:rPr lang="it-IT" sz="2400" dirty="0" err="1"/>
              <a:t>diminutif</a:t>
            </a:r>
            <a:r>
              <a:rPr lang="it-IT" sz="2400" dirty="0"/>
              <a:t> </a:t>
            </a:r>
            <a:r>
              <a:rPr lang="it-IT" sz="2400" dirty="0" err="1"/>
              <a:t>sicilien</a:t>
            </a:r>
            <a:r>
              <a:rPr lang="it-IT" sz="2400" dirty="0"/>
              <a:t> de Gallo “petit </a:t>
            </a:r>
            <a:r>
              <a:rPr lang="it-IT" sz="2400" dirty="0" err="1"/>
              <a:t>poulet</a:t>
            </a:r>
            <a:r>
              <a:rPr lang="it-IT" sz="2400" dirty="0"/>
              <a:t>”. </a:t>
            </a:r>
            <a:r>
              <a:rPr lang="it-IT" sz="2400" i="1" dirty="0"/>
              <a:t>(N.d.T.)</a:t>
            </a:r>
            <a:r>
              <a:rPr lang="it-IT" sz="2400" dirty="0"/>
              <a:t> </a:t>
            </a:r>
          </a:p>
          <a:p>
            <a:pPr algn="just">
              <a:defRPr/>
            </a:pPr>
            <a:r>
              <a:rPr lang="it-IT" sz="2000" dirty="0"/>
              <a:t>in A. Camilleri</a:t>
            </a:r>
            <a:r>
              <a:rPr lang="it-IT" sz="2000" i="1" dirty="0"/>
              <a:t>,  La forma dell’acqua/La forme de l’eau </a:t>
            </a:r>
            <a:r>
              <a:rPr lang="it-IT" sz="2000" dirty="0"/>
              <a:t>1998, </a:t>
            </a:r>
            <a:r>
              <a:rPr lang="it-IT" sz="2000" dirty="0" err="1"/>
              <a:t>traduit</a:t>
            </a:r>
            <a:r>
              <a:rPr lang="it-IT" sz="2000" dirty="0"/>
              <a:t> 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Loria. p. 43</a:t>
            </a:r>
          </a:p>
          <a:p>
            <a:pPr>
              <a:defRPr/>
            </a:pPr>
            <a:endParaRPr lang="it-IT" sz="2400" dirty="0"/>
          </a:p>
          <a:p>
            <a:pPr>
              <a:defRPr/>
            </a:pPr>
            <a:endParaRPr lang="it-IT" sz="2400" baseline="30000" dirty="0"/>
          </a:p>
        </p:txBody>
      </p:sp>
    </p:spTree>
    <p:extLst>
      <p:ext uri="{BB962C8B-B14F-4D97-AF65-F5344CB8AC3E}">
        <p14:creationId xmlns:p14="http://schemas.microsoft.com/office/powerpoint/2010/main" val="3791802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defRPr/>
            </a:pPr>
            <a:r>
              <a:rPr lang="fr-FR" sz="2400" dirty="0"/>
              <a:t>Sans qu’elle s’en rende compte, la tête de la dame avait une secousse nerveuse en arrière, comme un geste de dénégation répétée</a:t>
            </a:r>
            <a:r>
              <a:rPr lang="fr-FR" sz="2400" baseline="30000" dirty="0"/>
              <a:t>1</a:t>
            </a:r>
            <a:r>
              <a:rPr lang="fr-FR" sz="2400" dirty="0"/>
              <a:t>.</a:t>
            </a:r>
          </a:p>
          <a:p>
            <a:pPr algn="just">
              <a:defRPr/>
            </a:pPr>
            <a:r>
              <a:rPr lang="fr-FR" sz="2400" baseline="30000" dirty="0"/>
              <a:t>1</a:t>
            </a:r>
            <a:r>
              <a:rPr lang="fr-FR" sz="2400" dirty="0"/>
              <a:t> En Sicile, comme dans tout le sud de l’Italie, en Grèce, Turquie, etc., on dit “non” en rejetant la tête en arrière et en levant les yeux du ciel. </a:t>
            </a:r>
            <a:r>
              <a:rPr lang="fr-FR" sz="2400" i="1" dirty="0"/>
              <a:t>(</a:t>
            </a:r>
            <a:r>
              <a:rPr lang="fr-FR" sz="2400" i="1" dirty="0" err="1"/>
              <a:t>N.d.T</a:t>
            </a:r>
            <a:r>
              <a:rPr lang="fr-FR" sz="2400" i="1" dirty="0"/>
              <a:t>) </a:t>
            </a:r>
            <a:endParaRPr lang="fr-FR" sz="2400" dirty="0"/>
          </a:p>
          <a:p>
            <a:pPr algn="just">
              <a:defRPr/>
            </a:pPr>
            <a:r>
              <a:rPr lang="fr-CA" sz="2000" dirty="0"/>
              <a:t>in A. </a:t>
            </a:r>
            <a:r>
              <a:rPr lang="fr-CA" sz="2000" dirty="0" err="1"/>
              <a:t>Camilleri</a:t>
            </a:r>
            <a:r>
              <a:rPr lang="fr-CA" sz="2000" i="1" dirty="0"/>
              <a:t>,  La forma </a:t>
            </a:r>
            <a:r>
              <a:rPr lang="fr-CA" sz="2000" i="1" dirty="0" err="1"/>
              <a:t>dell’acqua</a:t>
            </a:r>
            <a:r>
              <a:rPr lang="fr-CA" sz="2000" i="1" dirty="0"/>
              <a:t>/La forme de l’eau </a:t>
            </a:r>
            <a:r>
              <a:rPr lang="fr-CA" sz="2000" dirty="0"/>
              <a:t>1998, traduit de l’italien par Serge </a:t>
            </a:r>
            <a:r>
              <a:rPr lang="fr-CA" sz="2000" dirty="0" err="1"/>
              <a:t>Quadruppani</a:t>
            </a:r>
            <a:r>
              <a:rPr lang="fr-CA" sz="2000" dirty="0"/>
              <a:t> avec l’aide de </a:t>
            </a:r>
            <a:r>
              <a:rPr lang="fr-CA" sz="2000" dirty="0" err="1"/>
              <a:t>Maruzza</a:t>
            </a:r>
            <a:r>
              <a:rPr lang="fr-CA" sz="2000" dirty="0"/>
              <a:t> </a:t>
            </a:r>
            <a:r>
              <a:rPr lang="fr-CA" sz="2000" dirty="0" err="1"/>
              <a:t>Loria</a:t>
            </a:r>
            <a:r>
              <a:rPr lang="fr-CA" sz="2000" dirty="0"/>
              <a:t>. p. 181.</a:t>
            </a:r>
          </a:p>
          <a:p>
            <a:pPr algn="just">
              <a:defRPr/>
            </a:pPr>
            <a:endParaRPr lang="it-IT" sz="2400" i="1" dirty="0"/>
          </a:p>
        </p:txBody>
      </p:sp>
    </p:spTree>
    <p:extLst>
      <p:ext uri="{BB962C8B-B14F-4D97-AF65-F5344CB8AC3E}">
        <p14:creationId xmlns:p14="http://schemas.microsoft.com/office/powerpoint/2010/main" val="2950375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fr-CA" sz="2400" dirty="0"/>
              <a:t>Il était pas au fond de la campagne, mais </a:t>
            </a:r>
            <a:r>
              <a:rPr lang="fr-CA" sz="2400" i="1" dirty="0"/>
              <a:t>incaprettato</a:t>
            </a:r>
            <a:r>
              <a:rPr lang="fr-CA" sz="2400" i="1" baseline="30000" dirty="0"/>
              <a:t>1</a:t>
            </a:r>
            <a:r>
              <a:rPr lang="fr-CA" sz="2400" dirty="0"/>
              <a:t> dans le coffre de sa voiture, à laquelle ensuite, ils ont mis le feu, ils l’ont complètement brulé.</a:t>
            </a:r>
          </a:p>
          <a:p>
            <a:pPr algn="just"/>
            <a:r>
              <a:rPr lang="fr-CA" sz="2400" baseline="30000" dirty="0"/>
              <a:t>1 </a:t>
            </a:r>
            <a:r>
              <a:rPr lang="fr-CA" sz="2400" dirty="0"/>
              <a:t>Exécuté suivant la tradition mafieuse, comme un chevreau (</a:t>
            </a:r>
            <a:r>
              <a:rPr lang="fr-CA" sz="2400" dirty="0" err="1"/>
              <a:t>capretto</a:t>
            </a:r>
            <a:r>
              <a:rPr lang="fr-CA" sz="2400" dirty="0"/>
              <a:t>) : lié aux pieds et à la gorge, puis égorgé (il existe une variante moderne avec balle dans la nuque). </a:t>
            </a:r>
            <a:r>
              <a:rPr lang="fr-CA" sz="2400" i="1" dirty="0"/>
              <a:t>(</a:t>
            </a:r>
            <a:r>
              <a:rPr lang="fr-CA" sz="2400" i="1" dirty="0" err="1"/>
              <a:t>N.d.T</a:t>
            </a:r>
            <a:r>
              <a:rPr lang="fr-CA" sz="2400" i="1" dirty="0"/>
              <a:t>.)</a:t>
            </a:r>
          </a:p>
          <a:p>
            <a:pPr algn="just"/>
            <a:r>
              <a:rPr lang="it-IT" sz="2000" dirty="0"/>
              <a:t>in A. Camilleri</a:t>
            </a:r>
            <a:r>
              <a:rPr lang="it-IT" sz="2000" i="1" dirty="0"/>
              <a:t>,  La forma dell’acqua/La forme de l’eau </a:t>
            </a:r>
            <a:r>
              <a:rPr lang="it-IT" sz="2000" dirty="0"/>
              <a:t>1998, </a:t>
            </a:r>
            <a:r>
              <a:rPr lang="it-IT" sz="2000" dirty="0" err="1"/>
              <a:t>traduit</a:t>
            </a:r>
            <a:r>
              <a:rPr lang="it-IT" sz="2000" dirty="0"/>
              <a:t> 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Loria. p. 244.</a:t>
            </a:r>
          </a:p>
          <a:p>
            <a:endParaRPr lang="fr-CA" sz="2400" i="1" baseline="30000" dirty="0"/>
          </a:p>
        </p:txBody>
      </p:sp>
    </p:spTree>
    <p:extLst>
      <p:ext uri="{BB962C8B-B14F-4D97-AF65-F5344CB8AC3E}">
        <p14:creationId xmlns:p14="http://schemas.microsoft.com/office/powerpoint/2010/main" val="1311021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fr-FR" sz="2400" dirty="0"/>
            </a:br>
            <a:r>
              <a:rPr lang="fr-FR" sz="2400" dirty="0"/>
              <a:t>Jean Delisle, “Traducteurs médiévaux, traductrices féministes: une même éthique de la traduction”, </a:t>
            </a:r>
            <a:r>
              <a:rPr lang="fr-FR" sz="2400" i="1" dirty="0"/>
              <a:t>TTR 1993, vol. VI, n°1, p.203-230. </a:t>
            </a:r>
            <a:br>
              <a:rPr lang="fr-FR" sz="2400" i="1" dirty="0"/>
            </a:br>
            <a:endParaRPr lang="it-IT" sz="2400" dirty="0"/>
          </a:p>
        </p:txBody>
      </p:sp>
      <p:sp>
        <p:nvSpPr>
          <p:cNvPr id="3" name="Segnaposto contenuto 2"/>
          <p:cNvSpPr>
            <a:spLocks noGrp="1"/>
          </p:cNvSpPr>
          <p:nvPr>
            <p:ph idx="1"/>
          </p:nvPr>
        </p:nvSpPr>
        <p:spPr/>
        <p:txBody>
          <a:bodyPr>
            <a:normAutofit lnSpcReduction="10000"/>
          </a:bodyPr>
          <a:lstStyle/>
          <a:p>
            <a:pPr algn="just"/>
            <a:r>
              <a:rPr lang="it-IT" sz="2400" dirty="0"/>
              <a:t>Un </a:t>
            </a:r>
            <a:r>
              <a:rPr lang="it-IT" sz="2400" dirty="0" err="1"/>
              <a:t>parallèle</a:t>
            </a:r>
            <a:r>
              <a:rPr lang="it-IT" sz="2400" dirty="0"/>
              <a:t> </a:t>
            </a:r>
            <a:r>
              <a:rPr lang="it-IT" sz="2400" dirty="0" err="1"/>
              <a:t>entre</a:t>
            </a:r>
            <a:r>
              <a:rPr lang="it-IT" sz="2400" dirty="0"/>
              <a:t> </a:t>
            </a:r>
            <a:r>
              <a:rPr lang="it-IT" sz="2400" dirty="0" err="1"/>
              <a:t>les</a:t>
            </a:r>
            <a:r>
              <a:rPr lang="it-IT" sz="2400" dirty="0"/>
              <a:t> </a:t>
            </a:r>
            <a:r>
              <a:rPr lang="it-IT" sz="2400" dirty="0" err="1"/>
              <a:t>traducteurs</a:t>
            </a:r>
            <a:r>
              <a:rPr lang="it-IT" sz="2400" dirty="0"/>
              <a:t> </a:t>
            </a:r>
            <a:r>
              <a:rPr lang="it-IT" sz="2400" dirty="0" err="1"/>
              <a:t>du</a:t>
            </a:r>
            <a:r>
              <a:rPr lang="it-IT" sz="2400" dirty="0"/>
              <a:t> </a:t>
            </a:r>
            <a:r>
              <a:rPr lang="it-IT" sz="2400" dirty="0" err="1"/>
              <a:t>Moyen</a:t>
            </a:r>
            <a:r>
              <a:rPr lang="it-IT" sz="2400" dirty="0"/>
              <a:t> Age et </a:t>
            </a:r>
            <a:r>
              <a:rPr lang="it-IT" sz="2400" dirty="0" err="1"/>
              <a:t>les</a:t>
            </a:r>
            <a:r>
              <a:rPr lang="it-IT" sz="2400" dirty="0"/>
              <a:t> </a:t>
            </a:r>
            <a:r>
              <a:rPr lang="it-IT" sz="2400" dirty="0" err="1"/>
              <a:t>traductrices</a:t>
            </a:r>
            <a:r>
              <a:rPr lang="it-IT" sz="2400" dirty="0"/>
              <a:t> </a:t>
            </a:r>
            <a:r>
              <a:rPr lang="it-IT" sz="2400" dirty="0" err="1"/>
              <a:t>féministes</a:t>
            </a:r>
            <a:r>
              <a:rPr lang="it-IT" sz="2400" dirty="0"/>
              <a:t> </a:t>
            </a:r>
            <a:r>
              <a:rPr lang="it-IT" sz="2400" dirty="0" err="1"/>
              <a:t>canadiennes</a:t>
            </a:r>
            <a:endParaRPr lang="it-IT" sz="2400" dirty="0"/>
          </a:p>
          <a:p>
            <a:r>
              <a:rPr lang="it-IT" sz="2400" dirty="0" err="1"/>
              <a:t>Ils</a:t>
            </a:r>
            <a:r>
              <a:rPr lang="it-IT" sz="2400" dirty="0"/>
              <a:t> et </a:t>
            </a:r>
            <a:r>
              <a:rPr lang="it-IT" sz="2400" dirty="0" err="1"/>
              <a:t>elles</a:t>
            </a:r>
            <a:r>
              <a:rPr lang="it-IT" sz="2400" dirty="0"/>
              <a:t> </a:t>
            </a:r>
            <a:r>
              <a:rPr lang="it-IT" sz="2400" b="1" dirty="0"/>
              <a:t>font sentir </a:t>
            </a:r>
            <a:r>
              <a:rPr lang="it-IT" sz="2400" dirty="0" err="1"/>
              <a:t>leur</a:t>
            </a:r>
            <a:r>
              <a:rPr lang="it-IT" sz="2400" dirty="0"/>
              <a:t> </a:t>
            </a:r>
            <a:r>
              <a:rPr lang="it-IT" sz="2400" b="1" dirty="0" err="1"/>
              <a:t>présence</a:t>
            </a:r>
            <a:r>
              <a:rPr lang="it-IT" sz="2400" dirty="0"/>
              <a:t> </a:t>
            </a:r>
            <a:r>
              <a:rPr lang="it-IT" sz="2400" dirty="0" err="1"/>
              <a:t>dans</a:t>
            </a:r>
            <a:r>
              <a:rPr lang="it-IT" sz="2400" dirty="0"/>
              <a:t> </a:t>
            </a:r>
            <a:r>
              <a:rPr lang="it-IT" sz="2400" dirty="0" err="1"/>
              <a:t>leurs</a:t>
            </a:r>
            <a:r>
              <a:rPr lang="it-IT" sz="2400" dirty="0"/>
              <a:t> </a:t>
            </a:r>
            <a:r>
              <a:rPr lang="it-IT" sz="2400" dirty="0" err="1"/>
              <a:t>traductions</a:t>
            </a:r>
            <a:r>
              <a:rPr lang="it-IT" sz="2400" dirty="0"/>
              <a:t> en </a:t>
            </a:r>
            <a:r>
              <a:rPr lang="it-IT" sz="2400" dirty="0" err="1"/>
              <a:t>les</a:t>
            </a:r>
            <a:r>
              <a:rPr lang="it-IT" sz="2400" dirty="0"/>
              <a:t> </a:t>
            </a:r>
            <a:r>
              <a:rPr lang="it-IT" sz="2400" dirty="0" err="1"/>
              <a:t>assortissant</a:t>
            </a:r>
            <a:r>
              <a:rPr lang="it-IT" sz="2400" dirty="0"/>
              <a:t> de </a:t>
            </a:r>
            <a:r>
              <a:rPr lang="it-IT" sz="2400" b="1" dirty="0" err="1"/>
              <a:t>préfaces</a:t>
            </a:r>
            <a:r>
              <a:rPr lang="it-IT" sz="2400" b="1" dirty="0"/>
              <a:t> et de notes</a:t>
            </a:r>
            <a:r>
              <a:rPr lang="it-IT" sz="2400" dirty="0"/>
              <a:t>. P. 220</a:t>
            </a:r>
          </a:p>
          <a:p>
            <a:r>
              <a:rPr lang="it-IT" sz="2400" dirty="0"/>
              <a:t>Le </a:t>
            </a:r>
            <a:r>
              <a:rPr lang="it-IT" sz="2400" dirty="0" err="1"/>
              <a:t>rôle</a:t>
            </a:r>
            <a:r>
              <a:rPr lang="it-IT" sz="2400" dirty="0"/>
              <a:t> </a:t>
            </a:r>
            <a:r>
              <a:rPr lang="it-IT" sz="2400" dirty="0" err="1"/>
              <a:t>des</a:t>
            </a:r>
            <a:r>
              <a:rPr lang="it-IT" sz="2400" dirty="0"/>
              <a:t> </a:t>
            </a:r>
            <a:r>
              <a:rPr lang="it-IT" sz="2400" dirty="0" err="1"/>
              <a:t>préfaces</a:t>
            </a:r>
            <a:endParaRPr lang="it-IT" sz="2400" dirty="0"/>
          </a:p>
          <a:p>
            <a:pPr algn="just"/>
            <a:r>
              <a:rPr lang="it-IT" sz="2400" dirty="0" err="1"/>
              <a:t>Présence</a:t>
            </a:r>
            <a:r>
              <a:rPr lang="it-IT" sz="2400" dirty="0"/>
              <a:t> </a:t>
            </a:r>
            <a:r>
              <a:rPr lang="it-IT" sz="2400" dirty="0" err="1"/>
              <a:t>visuelle</a:t>
            </a:r>
            <a:r>
              <a:rPr lang="it-IT" sz="2400" dirty="0"/>
              <a:t> : </a:t>
            </a:r>
            <a:r>
              <a:rPr lang="it-IT" sz="2400" dirty="0" err="1"/>
              <a:t>Les</a:t>
            </a:r>
            <a:r>
              <a:rPr lang="it-IT" sz="2400" dirty="0"/>
              <a:t> </a:t>
            </a:r>
            <a:r>
              <a:rPr lang="it-IT" sz="2400" dirty="0" err="1"/>
              <a:t>traducteurs</a:t>
            </a:r>
            <a:r>
              <a:rPr lang="it-IT" sz="2400" dirty="0"/>
              <a:t> </a:t>
            </a:r>
            <a:r>
              <a:rPr lang="it-IT" sz="2400" dirty="0" err="1"/>
              <a:t>médievaux</a:t>
            </a:r>
            <a:r>
              <a:rPr lang="it-IT" sz="2400" dirty="0"/>
              <a:t> </a:t>
            </a:r>
            <a:r>
              <a:rPr lang="it-IT" sz="2400" dirty="0" err="1"/>
              <a:t>représentés</a:t>
            </a:r>
            <a:r>
              <a:rPr lang="it-IT" sz="2400" dirty="0"/>
              <a:t> </a:t>
            </a:r>
            <a:r>
              <a:rPr lang="it-IT" sz="2400" dirty="0" err="1"/>
              <a:t>dans</a:t>
            </a:r>
            <a:r>
              <a:rPr lang="it-IT" sz="2400" dirty="0"/>
              <a:t> </a:t>
            </a:r>
            <a:r>
              <a:rPr lang="it-IT" sz="2400" dirty="0" err="1"/>
              <a:t>des</a:t>
            </a:r>
            <a:r>
              <a:rPr lang="it-IT" sz="2400" dirty="0"/>
              <a:t> </a:t>
            </a:r>
            <a:r>
              <a:rPr lang="it-IT" sz="2400" dirty="0" err="1"/>
              <a:t>miniatures</a:t>
            </a:r>
            <a:r>
              <a:rPr lang="it-IT" sz="2400" dirty="0"/>
              <a:t> </a:t>
            </a:r>
            <a:r>
              <a:rPr lang="it-IT" sz="2400" dirty="0" err="1"/>
              <a:t>agenouillés</a:t>
            </a:r>
            <a:r>
              <a:rPr lang="it-IT" sz="2400" dirty="0"/>
              <a:t> </a:t>
            </a:r>
            <a:r>
              <a:rPr lang="it-IT" sz="2400" dirty="0" err="1"/>
              <a:t>devant</a:t>
            </a:r>
            <a:r>
              <a:rPr lang="it-IT" sz="2400" dirty="0"/>
              <a:t> </a:t>
            </a:r>
            <a:r>
              <a:rPr lang="it-IT" sz="2400" dirty="0" err="1"/>
              <a:t>leur</a:t>
            </a:r>
            <a:r>
              <a:rPr lang="it-IT" sz="2400" dirty="0"/>
              <a:t> </a:t>
            </a:r>
            <a:r>
              <a:rPr lang="it-IT" sz="2400" dirty="0" err="1"/>
              <a:t>mécène</a:t>
            </a:r>
            <a:r>
              <a:rPr lang="it-IT" sz="2400" dirty="0"/>
              <a:t>. </a:t>
            </a:r>
            <a:r>
              <a:rPr lang="it-IT" sz="2400" dirty="0" err="1"/>
              <a:t>Les</a:t>
            </a:r>
            <a:r>
              <a:rPr lang="it-IT" sz="2400" dirty="0"/>
              <a:t> </a:t>
            </a:r>
            <a:r>
              <a:rPr lang="it-IT" sz="2400" dirty="0" err="1"/>
              <a:t>traductrices</a:t>
            </a:r>
            <a:r>
              <a:rPr lang="it-IT" sz="2400" dirty="0"/>
              <a:t> se font </a:t>
            </a:r>
            <a:r>
              <a:rPr lang="it-IT" sz="2400" dirty="0" err="1"/>
              <a:t>photographiées</a:t>
            </a:r>
            <a:r>
              <a:rPr lang="it-IT" sz="2400" dirty="0"/>
              <a:t>  en compagnie de l’</a:t>
            </a:r>
            <a:r>
              <a:rPr lang="it-IT" sz="2400" dirty="0" err="1"/>
              <a:t>auteure</a:t>
            </a:r>
            <a:r>
              <a:rPr lang="it-IT" sz="2400" dirty="0"/>
              <a:t> </a:t>
            </a:r>
            <a:r>
              <a:rPr lang="it-IT" sz="2400" dirty="0" err="1"/>
              <a:t>traduite</a:t>
            </a:r>
            <a:endParaRPr lang="it-IT" sz="2400" dirty="0"/>
          </a:p>
          <a:p>
            <a:r>
              <a:rPr lang="it-IT" sz="2400" dirty="0"/>
              <a:t>La </a:t>
            </a:r>
            <a:r>
              <a:rPr lang="it-IT" sz="2400" dirty="0" err="1"/>
              <a:t>traductrice</a:t>
            </a:r>
            <a:r>
              <a:rPr lang="it-IT" sz="2400" dirty="0"/>
              <a:t> </a:t>
            </a:r>
            <a:r>
              <a:rPr lang="it-IT" sz="2400" dirty="0" err="1"/>
              <a:t>envahit</a:t>
            </a:r>
            <a:r>
              <a:rPr lang="it-IT" sz="2400" dirty="0"/>
              <a:t> le texte de sa </a:t>
            </a:r>
            <a:r>
              <a:rPr lang="it-IT" sz="2400" dirty="0" err="1"/>
              <a:t>présence</a:t>
            </a:r>
            <a:r>
              <a:rPr lang="it-IT" sz="2400" dirty="0"/>
              <a:t>, de sa </a:t>
            </a:r>
            <a:r>
              <a:rPr lang="it-IT" sz="2400" dirty="0" err="1"/>
              <a:t>présence</a:t>
            </a:r>
            <a:r>
              <a:rPr lang="it-IT" sz="2400" dirty="0"/>
              <a:t> </a:t>
            </a:r>
            <a:r>
              <a:rPr lang="it-IT" sz="2400" dirty="0" err="1"/>
              <a:t>féminine</a:t>
            </a:r>
            <a:r>
              <a:rPr lang="it-IT" sz="2400" dirty="0"/>
              <a:t>. … La </a:t>
            </a:r>
            <a:r>
              <a:rPr lang="it-IT" sz="2400" dirty="0" err="1"/>
              <a:t>tradutrice</a:t>
            </a:r>
            <a:r>
              <a:rPr lang="it-IT" sz="2400" dirty="0"/>
              <a:t> </a:t>
            </a:r>
            <a:r>
              <a:rPr lang="it-IT" sz="2400" dirty="0" err="1"/>
              <a:t>fait</a:t>
            </a:r>
            <a:r>
              <a:rPr lang="it-IT" sz="2400" dirty="0"/>
              <a:t> tout pour </a:t>
            </a:r>
            <a:r>
              <a:rPr lang="it-IT" sz="2400" dirty="0" err="1"/>
              <a:t>que</a:t>
            </a:r>
            <a:r>
              <a:rPr lang="it-IT" sz="2400" dirty="0"/>
              <a:t> le </a:t>
            </a:r>
            <a:r>
              <a:rPr lang="it-IT" sz="2400" dirty="0" err="1"/>
              <a:t>lecteur</a:t>
            </a:r>
            <a:r>
              <a:rPr lang="it-IT" sz="2400" dirty="0"/>
              <a:t> n’</a:t>
            </a:r>
            <a:r>
              <a:rPr lang="it-IT" sz="2400" dirty="0" err="1"/>
              <a:t>oublie</a:t>
            </a:r>
            <a:r>
              <a:rPr lang="it-IT" sz="2400" dirty="0"/>
              <a:t> </a:t>
            </a:r>
            <a:r>
              <a:rPr lang="it-IT" sz="2400" dirty="0" err="1"/>
              <a:t>pas</a:t>
            </a:r>
            <a:r>
              <a:rPr lang="it-IT" sz="2400" dirty="0"/>
              <a:t> </a:t>
            </a:r>
            <a:r>
              <a:rPr lang="it-IT" sz="2400" dirty="0" err="1"/>
              <a:t>qu’il</a:t>
            </a:r>
            <a:r>
              <a:rPr lang="it-IT" sz="2400" dirty="0"/>
              <a:t> </a:t>
            </a:r>
            <a:r>
              <a:rPr lang="it-IT" sz="2400" dirty="0" err="1"/>
              <a:t>tient</a:t>
            </a:r>
            <a:r>
              <a:rPr lang="it-IT" sz="2400" dirty="0"/>
              <a:t> une </a:t>
            </a:r>
            <a:r>
              <a:rPr lang="it-IT" sz="2400" dirty="0" err="1"/>
              <a:t>traduction</a:t>
            </a:r>
            <a:r>
              <a:rPr lang="it-IT" sz="2400" dirty="0"/>
              <a:t> </a:t>
            </a:r>
            <a:r>
              <a:rPr lang="it-IT" sz="2400" dirty="0" err="1"/>
              <a:t>entre</a:t>
            </a:r>
            <a:r>
              <a:rPr lang="it-IT" sz="2400" dirty="0"/>
              <a:t> </a:t>
            </a:r>
            <a:r>
              <a:rPr lang="it-IT" sz="2400" dirty="0" err="1"/>
              <a:t>ses</a:t>
            </a:r>
            <a:r>
              <a:rPr lang="it-IT" sz="2400" dirty="0"/>
              <a:t> </a:t>
            </a:r>
            <a:r>
              <a:rPr lang="it-IT" sz="2400" dirty="0" err="1"/>
              <a:t>mains</a:t>
            </a:r>
            <a:r>
              <a:rPr lang="it-IT" sz="2400" dirty="0"/>
              <a:t>. P.222</a:t>
            </a:r>
          </a:p>
          <a:p>
            <a:endParaRPr lang="it-IT" sz="2400" dirty="0"/>
          </a:p>
        </p:txBody>
      </p:sp>
    </p:spTree>
    <p:extLst>
      <p:ext uri="{BB962C8B-B14F-4D97-AF65-F5344CB8AC3E}">
        <p14:creationId xmlns:p14="http://schemas.microsoft.com/office/powerpoint/2010/main" val="1673257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Traductrices</a:t>
            </a:r>
            <a:r>
              <a:rPr lang="it-IT" sz="2800" dirty="0"/>
              <a:t> </a:t>
            </a:r>
            <a:r>
              <a:rPr lang="it-IT" sz="2800" dirty="0" err="1"/>
              <a:t>féministes</a:t>
            </a:r>
            <a:endParaRPr lang="it-IT" sz="2800" dirty="0"/>
          </a:p>
        </p:txBody>
      </p:sp>
      <p:sp>
        <p:nvSpPr>
          <p:cNvPr id="3" name="Segnaposto contenuto 2"/>
          <p:cNvSpPr>
            <a:spLocks noGrp="1"/>
          </p:cNvSpPr>
          <p:nvPr>
            <p:ph idx="1"/>
          </p:nvPr>
        </p:nvSpPr>
        <p:spPr/>
        <p:txBody>
          <a:bodyPr/>
          <a:lstStyle/>
          <a:p>
            <a:pPr algn="just"/>
            <a:r>
              <a:rPr lang="it-IT" sz="2400" dirty="0"/>
              <a:t>“</a:t>
            </a:r>
            <a:r>
              <a:rPr lang="it-IT" sz="2400" dirty="0" err="1"/>
              <a:t>Comme</a:t>
            </a:r>
            <a:r>
              <a:rPr lang="it-IT" sz="2400" dirty="0"/>
              <a:t> l’</a:t>
            </a:r>
            <a:r>
              <a:rPr lang="fr-FR" sz="2400" dirty="0" err="1"/>
              <a:t>é</a:t>
            </a:r>
            <a:r>
              <a:rPr lang="it-IT" sz="2400" dirty="0" err="1"/>
              <a:t>criture</a:t>
            </a:r>
            <a:r>
              <a:rPr lang="it-IT" sz="2400" dirty="0"/>
              <a:t> </a:t>
            </a:r>
            <a:r>
              <a:rPr lang="it-IT" sz="2400" dirty="0" err="1"/>
              <a:t>au</a:t>
            </a:r>
            <a:r>
              <a:rPr lang="it-IT" sz="2400" dirty="0"/>
              <a:t> </a:t>
            </a:r>
            <a:r>
              <a:rPr lang="it-IT" sz="2400" dirty="0" err="1"/>
              <a:t>féminin</a:t>
            </a:r>
            <a:r>
              <a:rPr lang="it-IT" sz="2400" dirty="0"/>
              <a:t>, dont elle est </a:t>
            </a:r>
            <a:r>
              <a:rPr lang="it-IT" sz="2400" dirty="0" err="1"/>
              <a:t>tributaire</a:t>
            </a:r>
            <a:r>
              <a:rPr lang="it-IT" sz="2400" dirty="0"/>
              <a:t>, la </a:t>
            </a:r>
            <a:r>
              <a:rPr lang="it-IT" sz="2400" dirty="0" err="1"/>
              <a:t>traduction</a:t>
            </a:r>
            <a:r>
              <a:rPr lang="it-IT" sz="2400" dirty="0"/>
              <a:t> </a:t>
            </a:r>
            <a:r>
              <a:rPr lang="it-IT" sz="2400" dirty="0" err="1"/>
              <a:t>au</a:t>
            </a:r>
            <a:r>
              <a:rPr lang="it-IT" sz="2400" dirty="0"/>
              <a:t> </a:t>
            </a:r>
            <a:r>
              <a:rPr lang="it-IT" sz="2400" dirty="0" err="1"/>
              <a:t>féminin</a:t>
            </a:r>
            <a:r>
              <a:rPr lang="it-IT" sz="2400" dirty="0"/>
              <a:t> se </a:t>
            </a:r>
            <a:r>
              <a:rPr lang="it-IT" sz="2400" dirty="0" err="1"/>
              <a:t>présente</a:t>
            </a:r>
            <a:r>
              <a:rPr lang="it-IT" sz="2400" dirty="0"/>
              <a:t> </a:t>
            </a:r>
            <a:r>
              <a:rPr lang="it-IT" sz="2400" dirty="0" err="1"/>
              <a:t>comme</a:t>
            </a:r>
            <a:r>
              <a:rPr lang="it-IT" sz="2400" dirty="0"/>
              <a:t> une </a:t>
            </a:r>
            <a:r>
              <a:rPr lang="it-IT" sz="2400" dirty="0" err="1"/>
              <a:t>activité</a:t>
            </a:r>
            <a:r>
              <a:rPr lang="it-IT" sz="2400" dirty="0"/>
              <a:t> </a:t>
            </a:r>
            <a:r>
              <a:rPr lang="it-IT" sz="2400" dirty="0" err="1"/>
              <a:t>politique</a:t>
            </a:r>
            <a:r>
              <a:rPr lang="it-IT" sz="2400" dirty="0"/>
              <a:t> </a:t>
            </a:r>
            <a:r>
              <a:rPr lang="it-IT" sz="2400" dirty="0" err="1"/>
              <a:t>visant</a:t>
            </a:r>
            <a:r>
              <a:rPr lang="it-IT" sz="2400" dirty="0"/>
              <a:t> à </a:t>
            </a:r>
            <a:r>
              <a:rPr lang="it-IT" sz="2400" dirty="0" err="1"/>
              <a:t>faire</a:t>
            </a:r>
            <a:r>
              <a:rPr lang="it-IT" sz="2400" dirty="0"/>
              <a:t> </a:t>
            </a:r>
            <a:r>
              <a:rPr lang="it-IT" sz="2400" dirty="0" err="1"/>
              <a:t>apparaitre</a:t>
            </a:r>
            <a:r>
              <a:rPr lang="it-IT" sz="2400" dirty="0"/>
              <a:t> et </a:t>
            </a:r>
            <a:r>
              <a:rPr lang="it-IT" sz="2400" dirty="0" err="1"/>
              <a:t>vivre</a:t>
            </a:r>
            <a:r>
              <a:rPr lang="it-IT" sz="2400" dirty="0"/>
              <a:t> </a:t>
            </a:r>
            <a:r>
              <a:rPr lang="it-IT" sz="2400" dirty="0" err="1"/>
              <a:t>les</a:t>
            </a:r>
            <a:r>
              <a:rPr lang="it-IT" sz="2400" dirty="0"/>
              <a:t> femmes </a:t>
            </a:r>
            <a:r>
              <a:rPr lang="it-IT" sz="2400" dirty="0" err="1"/>
              <a:t>dans</a:t>
            </a:r>
            <a:r>
              <a:rPr lang="it-IT" sz="2400" dirty="0"/>
              <a:t> la langue et </a:t>
            </a:r>
            <a:r>
              <a:rPr lang="it-IT" sz="2400" dirty="0" err="1"/>
              <a:t>dans</a:t>
            </a:r>
            <a:r>
              <a:rPr lang="it-IT" sz="2400" dirty="0"/>
              <a:t> le monde.” p. 11</a:t>
            </a:r>
          </a:p>
          <a:p>
            <a:pPr algn="just"/>
            <a:r>
              <a:rPr lang="fr-FR" sz="2000" dirty="0"/>
              <a:t>Suzanne de </a:t>
            </a:r>
            <a:r>
              <a:rPr lang="fr-FR" sz="2000" dirty="0" err="1"/>
              <a:t>Lotbinière-Harwood</a:t>
            </a:r>
            <a:r>
              <a:rPr lang="fr-FR" sz="2000" dirty="0"/>
              <a:t>, </a:t>
            </a:r>
            <a:r>
              <a:rPr lang="fr-FR" sz="2000" i="1" dirty="0" err="1"/>
              <a:t>Re-belle</a:t>
            </a:r>
            <a:r>
              <a:rPr lang="fr-FR" sz="2000" i="1" dirty="0"/>
              <a:t> et infidèle / The body </a:t>
            </a:r>
            <a:r>
              <a:rPr lang="fr-FR" sz="2000" i="1" dirty="0" err="1"/>
              <a:t>bilingual</a:t>
            </a:r>
            <a:r>
              <a:rPr lang="fr-FR" sz="2000" i="1" dirty="0"/>
              <a:t>, </a:t>
            </a:r>
            <a:r>
              <a:rPr lang="fr-FR" sz="2000" dirty="0"/>
              <a:t>Montréal, les éditions du remue-ménage, 1991.</a:t>
            </a:r>
          </a:p>
          <a:p>
            <a:pPr algn="just"/>
            <a:r>
              <a:rPr lang="fr-CA" sz="2400" dirty="0"/>
              <a:t>notamment dans les </a:t>
            </a:r>
            <a:r>
              <a:rPr lang="fr-CA" sz="2400" dirty="0" err="1"/>
              <a:t>péritextes</a:t>
            </a:r>
            <a:r>
              <a:rPr lang="fr-CA" sz="2400" dirty="0"/>
              <a:t> </a:t>
            </a:r>
          </a:p>
          <a:p>
            <a:pPr algn="just"/>
            <a:r>
              <a:rPr lang="it-IT" sz="2400" dirty="0"/>
              <a:t>“En bordure </a:t>
            </a:r>
            <a:r>
              <a:rPr lang="it-IT" sz="2400" dirty="0" err="1"/>
              <a:t>du</a:t>
            </a:r>
            <a:r>
              <a:rPr lang="it-IT" sz="2400" dirty="0"/>
              <a:t> texte </a:t>
            </a:r>
            <a:r>
              <a:rPr lang="it-IT" sz="2400" dirty="0" err="1"/>
              <a:t>traduit</a:t>
            </a:r>
            <a:r>
              <a:rPr lang="it-IT" sz="2400" dirty="0"/>
              <a:t>, </a:t>
            </a:r>
            <a:r>
              <a:rPr lang="it-IT" sz="2400" b="1" dirty="0" err="1"/>
              <a:t>les</a:t>
            </a:r>
            <a:r>
              <a:rPr lang="it-IT" sz="2400" b="1" dirty="0"/>
              <a:t> notes et </a:t>
            </a:r>
            <a:r>
              <a:rPr lang="it-IT" sz="2400" b="1" dirty="0" err="1"/>
              <a:t>les</a:t>
            </a:r>
            <a:r>
              <a:rPr lang="it-IT" sz="2400" b="1" dirty="0"/>
              <a:t> </a:t>
            </a:r>
            <a:r>
              <a:rPr lang="it-IT" sz="2400" b="1" dirty="0" err="1"/>
              <a:t>préfac</a:t>
            </a:r>
            <a:r>
              <a:rPr lang="it-IT" sz="2400" dirty="0" err="1"/>
              <a:t>es</a:t>
            </a:r>
            <a:r>
              <a:rPr lang="it-IT" sz="2400" dirty="0"/>
              <a:t> </a:t>
            </a:r>
            <a:r>
              <a:rPr lang="it-IT" sz="2400" dirty="0" err="1"/>
              <a:t>sont</a:t>
            </a:r>
            <a:r>
              <a:rPr lang="it-IT" sz="2400" dirty="0"/>
              <a:t> </a:t>
            </a:r>
            <a:r>
              <a:rPr lang="it-IT" sz="2400" dirty="0" err="1"/>
              <a:t>autant</a:t>
            </a:r>
            <a:r>
              <a:rPr lang="it-IT" sz="2400" dirty="0"/>
              <a:t> de </a:t>
            </a:r>
            <a:r>
              <a:rPr lang="it-IT" sz="2400" dirty="0" err="1"/>
              <a:t>lieux</a:t>
            </a:r>
            <a:r>
              <a:rPr lang="it-IT" sz="2400" dirty="0"/>
              <a:t> </a:t>
            </a:r>
            <a:r>
              <a:rPr lang="it-IT" sz="2400" dirty="0" err="1"/>
              <a:t>où</a:t>
            </a:r>
            <a:r>
              <a:rPr lang="it-IT" sz="2400" dirty="0"/>
              <a:t> la </a:t>
            </a:r>
            <a:r>
              <a:rPr lang="it-IT" sz="2400" dirty="0" err="1"/>
              <a:t>traductrice</a:t>
            </a:r>
            <a:r>
              <a:rPr lang="it-IT" sz="2400" dirty="0"/>
              <a:t> </a:t>
            </a:r>
            <a:r>
              <a:rPr lang="it-IT" sz="2400" b="1" dirty="0" err="1"/>
              <a:t>peut</a:t>
            </a:r>
            <a:r>
              <a:rPr lang="it-IT" sz="2400" b="1" dirty="0"/>
              <a:t> </a:t>
            </a:r>
            <a:r>
              <a:rPr lang="it-IT" sz="2400" b="1" dirty="0" err="1"/>
              <a:t>prendre</a:t>
            </a:r>
            <a:r>
              <a:rPr lang="it-IT" sz="2400" b="1" dirty="0"/>
              <a:t> la parole en son </a:t>
            </a:r>
            <a:r>
              <a:rPr lang="it-IT" sz="2400" b="1" dirty="0" err="1"/>
              <a:t>nom</a:t>
            </a:r>
            <a:r>
              <a:rPr lang="it-IT" sz="2400" b="1" dirty="0"/>
              <a:t> </a:t>
            </a:r>
            <a:r>
              <a:rPr lang="it-IT" sz="2400" b="1" dirty="0" err="1"/>
              <a:t>propre</a:t>
            </a:r>
            <a:r>
              <a:rPr lang="it-IT" sz="2400" dirty="0"/>
              <a:t> et s’</a:t>
            </a:r>
            <a:r>
              <a:rPr lang="it-IT" sz="2400" dirty="0" err="1"/>
              <a:t>adresser</a:t>
            </a:r>
            <a:r>
              <a:rPr lang="it-IT" sz="2400" dirty="0"/>
              <a:t> </a:t>
            </a:r>
            <a:r>
              <a:rPr lang="it-IT" sz="2400" dirty="0" err="1"/>
              <a:t>directement</a:t>
            </a:r>
            <a:r>
              <a:rPr lang="it-IT" sz="2400" dirty="0"/>
              <a:t> </a:t>
            </a:r>
            <a:r>
              <a:rPr lang="it-IT" sz="2400" dirty="0" err="1"/>
              <a:t>aux</a:t>
            </a:r>
            <a:r>
              <a:rPr lang="it-IT" sz="2400" dirty="0"/>
              <a:t> </a:t>
            </a:r>
            <a:r>
              <a:rPr lang="it-IT" sz="2400" dirty="0" err="1"/>
              <a:t>lectrices</a:t>
            </a:r>
            <a:r>
              <a:rPr lang="it-IT" sz="2400" dirty="0"/>
              <a:t>.” </a:t>
            </a:r>
            <a:r>
              <a:rPr lang="it-IT" sz="2400" i="1" dirty="0"/>
              <a:t>Idem</a:t>
            </a:r>
            <a:r>
              <a:rPr lang="it-IT" sz="2400" dirty="0"/>
              <a:t>, p. 46</a:t>
            </a:r>
          </a:p>
          <a:p>
            <a:pPr algn="just"/>
            <a:endParaRPr lang="fr-FR" sz="2400" dirty="0"/>
          </a:p>
          <a:p>
            <a:pPr algn="just"/>
            <a:endParaRPr lang="it-IT" sz="2400" dirty="0"/>
          </a:p>
        </p:txBody>
      </p:sp>
    </p:spTree>
    <p:extLst>
      <p:ext uri="{BB962C8B-B14F-4D97-AF65-F5344CB8AC3E}">
        <p14:creationId xmlns:p14="http://schemas.microsoft.com/office/powerpoint/2010/main" val="3599330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péritextes</a:t>
            </a:r>
            <a:r>
              <a:rPr lang="it-IT" sz="2800" dirty="0"/>
              <a:t> </a:t>
            </a:r>
            <a:r>
              <a:rPr lang="it-IT" sz="2800" dirty="0" err="1"/>
              <a:t>des</a:t>
            </a:r>
            <a:r>
              <a:rPr lang="it-IT" sz="2800" dirty="0"/>
              <a:t> </a:t>
            </a:r>
            <a:r>
              <a:rPr lang="it-IT" sz="2800" dirty="0" err="1"/>
              <a:t>traductrices</a:t>
            </a:r>
            <a:r>
              <a:rPr lang="it-IT" sz="2800" dirty="0"/>
              <a:t> </a:t>
            </a:r>
            <a:r>
              <a:rPr lang="it-IT" sz="2800" dirty="0" err="1"/>
              <a:t>féministes</a:t>
            </a:r>
            <a:endParaRPr lang="it-IT" sz="2800" dirty="0"/>
          </a:p>
        </p:txBody>
      </p:sp>
      <p:sp>
        <p:nvSpPr>
          <p:cNvPr id="3" name="Segnaposto contenuto 2"/>
          <p:cNvSpPr>
            <a:spLocks noGrp="1"/>
          </p:cNvSpPr>
          <p:nvPr>
            <p:ph idx="1"/>
          </p:nvPr>
        </p:nvSpPr>
        <p:spPr/>
        <p:txBody>
          <a:bodyPr/>
          <a:lstStyle/>
          <a:p>
            <a:pPr algn="just"/>
            <a:r>
              <a:rPr lang="it-IT" sz="2400" dirty="0" err="1"/>
              <a:t>Strategies</a:t>
            </a:r>
            <a:r>
              <a:rPr lang="it-IT" sz="2400" dirty="0"/>
              <a:t> </a:t>
            </a:r>
            <a:r>
              <a:rPr lang="it-IT" sz="2400" dirty="0" err="1"/>
              <a:t>used</a:t>
            </a:r>
            <a:r>
              <a:rPr lang="it-IT" sz="2400" dirty="0"/>
              <a:t> in </a:t>
            </a:r>
            <a:r>
              <a:rPr lang="it-IT" sz="2400" dirty="0" err="1"/>
              <a:t>feminist</a:t>
            </a:r>
            <a:r>
              <a:rPr lang="it-IT" sz="2400" dirty="0"/>
              <a:t> </a:t>
            </a:r>
            <a:r>
              <a:rPr lang="it-IT" sz="2400" dirty="0" err="1"/>
              <a:t>translation</a:t>
            </a:r>
            <a:r>
              <a:rPr lang="it-IT" sz="2400" dirty="0"/>
              <a:t> : </a:t>
            </a:r>
            <a:r>
              <a:rPr lang="it-IT" sz="2400" dirty="0" err="1"/>
              <a:t>supplementing</a:t>
            </a:r>
            <a:r>
              <a:rPr lang="it-IT" sz="2400" dirty="0"/>
              <a:t>, </a:t>
            </a:r>
            <a:r>
              <a:rPr lang="it-IT" sz="2400" dirty="0" err="1"/>
              <a:t>prefacing</a:t>
            </a:r>
            <a:r>
              <a:rPr lang="it-IT" sz="2400" dirty="0"/>
              <a:t> and </a:t>
            </a:r>
            <a:r>
              <a:rPr lang="it-IT" sz="2400" dirty="0" err="1"/>
              <a:t>footnoting</a:t>
            </a:r>
            <a:r>
              <a:rPr lang="it-IT" sz="2400" dirty="0"/>
              <a:t> and “</a:t>
            </a:r>
            <a:r>
              <a:rPr lang="it-IT" sz="2400" dirty="0" err="1"/>
              <a:t>hijacking</a:t>
            </a:r>
            <a:r>
              <a:rPr lang="it-IT" sz="2400" dirty="0"/>
              <a:t>” (</a:t>
            </a:r>
            <a:r>
              <a:rPr lang="it-IT" sz="2400" dirty="0" err="1"/>
              <a:t>détournement</a:t>
            </a:r>
            <a:r>
              <a:rPr lang="it-IT" sz="2400" dirty="0"/>
              <a:t> </a:t>
            </a:r>
            <a:r>
              <a:rPr lang="it-IT" sz="2400" dirty="0" err="1"/>
              <a:t>du</a:t>
            </a:r>
            <a:r>
              <a:rPr lang="it-IT" sz="2400" dirty="0"/>
              <a:t> texte) p. 74 </a:t>
            </a:r>
          </a:p>
          <a:p>
            <a:pPr algn="just"/>
            <a:r>
              <a:rPr lang="it-IT" sz="2400" dirty="0"/>
              <a:t>C’est </a:t>
            </a:r>
            <a:r>
              <a:rPr lang="it-IT" sz="2400" dirty="0" err="1"/>
              <a:t>presqu’une</a:t>
            </a:r>
            <a:r>
              <a:rPr lang="it-IT" sz="2400" dirty="0"/>
              <a:t> routine pour </a:t>
            </a:r>
            <a:r>
              <a:rPr lang="it-IT" sz="2400" dirty="0" err="1"/>
              <a:t>les</a:t>
            </a:r>
            <a:r>
              <a:rPr lang="it-IT" sz="2400" dirty="0"/>
              <a:t> </a:t>
            </a:r>
            <a:r>
              <a:rPr lang="it-IT" sz="2400" dirty="0" err="1"/>
              <a:t>traductrices</a:t>
            </a:r>
            <a:r>
              <a:rPr lang="it-IT" sz="2400" dirty="0"/>
              <a:t> </a:t>
            </a:r>
            <a:r>
              <a:rPr lang="it-IT" sz="2400" dirty="0" err="1"/>
              <a:t>féministes</a:t>
            </a:r>
            <a:r>
              <a:rPr lang="it-IT" sz="2400" dirty="0"/>
              <a:t> de </a:t>
            </a:r>
            <a:r>
              <a:rPr lang="it-IT" sz="2400" dirty="0" err="1"/>
              <a:t>faire</a:t>
            </a:r>
            <a:r>
              <a:rPr lang="it-IT" sz="2400" dirty="0"/>
              <a:t> </a:t>
            </a:r>
            <a:r>
              <a:rPr lang="it-IT" sz="2400" dirty="0" err="1"/>
              <a:t>voir</a:t>
            </a:r>
            <a:r>
              <a:rPr lang="it-IT" sz="2400" dirty="0"/>
              <a:t> </a:t>
            </a:r>
            <a:r>
              <a:rPr lang="it-IT" sz="2400" dirty="0" err="1"/>
              <a:t>leur</a:t>
            </a:r>
            <a:r>
              <a:rPr lang="it-IT" sz="2400" dirty="0"/>
              <a:t> </a:t>
            </a:r>
            <a:r>
              <a:rPr lang="it-IT" sz="2400" dirty="0" err="1"/>
              <a:t>travail</a:t>
            </a:r>
            <a:r>
              <a:rPr lang="it-IT" sz="2400" dirty="0"/>
              <a:t> </a:t>
            </a:r>
            <a:r>
              <a:rPr lang="it-IT" sz="2400" dirty="0" err="1"/>
              <a:t>dans</a:t>
            </a:r>
            <a:r>
              <a:rPr lang="it-IT" sz="2400" dirty="0"/>
              <a:t> une </a:t>
            </a:r>
            <a:r>
              <a:rPr lang="it-IT" sz="2400" dirty="0" err="1"/>
              <a:t>préface</a:t>
            </a:r>
            <a:r>
              <a:rPr lang="it-IT" sz="2400" dirty="0"/>
              <a:t> et </a:t>
            </a:r>
            <a:r>
              <a:rPr lang="it-IT" sz="2400" dirty="0" err="1"/>
              <a:t>souligner</a:t>
            </a:r>
            <a:r>
              <a:rPr lang="it-IT" sz="2400" dirty="0"/>
              <a:t> </a:t>
            </a:r>
            <a:r>
              <a:rPr lang="it-IT" sz="2400" dirty="0" err="1"/>
              <a:t>leur</a:t>
            </a:r>
            <a:r>
              <a:rPr lang="it-IT" sz="2400" dirty="0"/>
              <a:t> </a:t>
            </a:r>
            <a:r>
              <a:rPr lang="it-IT" sz="2400" dirty="0" err="1"/>
              <a:t>présence</a:t>
            </a:r>
            <a:r>
              <a:rPr lang="it-IT" sz="2400" dirty="0"/>
              <a:t> </a:t>
            </a:r>
            <a:r>
              <a:rPr lang="it-IT" sz="2400" dirty="0" err="1"/>
              <a:t>active</a:t>
            </a:r>
            <a:r>
              <a:rPr lang="it-IT" sz="2400" dirty="0"/>
              <a:t> </a:t>
            </a:r>
            <a:r>
              <a:rPr lang="it-IT" sz="2400" dirty="0" err="1"/>
              <a:t>dans</a:t>
            </a:r>
            <a:r>
              <a:rPr lang="it-IT" sz="2400" dirty="0"/>
              <a:t> le texte par </a:t>
            </a:r>
            <a:r>
              <a:rPr lang="it-IT" sz="2400" dirty="0" err="1"/>
              <a:t>des</a:t>
            </a:r>
            <a:r>
              <a:rPr lang="it-IT" sz="2400" dirty="0"/>
              <a:t> </a:t>
            </a:r>
            <a:r>
              <a:rPr lang="it-IT" sz="2400" dirty="0" err="1"/>
              <a:t>Ndt</a:t>
            </a:r>
            <a:r>
              <a:rPr lang="it-IT" sz="2400" dirty="0"/>
              <a:t>. p. 76</a:t>
            </a:r>
          </a:p>
          <a:p>
            <a:endParaRPr lang="it-IT" sz="2000" dirty="0"/>
          </a:p>
          <a:p>
            <a:r>
              <a:rPr lang="it-IT" sz="2000" dirty="0"/>
              <a:t>Luise von </a:t>
            </a:r>
            <a:r>
              <a:rPr lang="it-IT" sz="2000" dirty="0" err="1"/>
              <a:t>Flotow</a:t>
            </a:r>
            <a:r>
              <a:rPr lang="it-IT" sz="2000" dirty="0"/>
              <a:t> “</a:t>
            </a:r>
            <a:r>
              <a:rPr lang="it-IT" sz="2000" dirty="0" err="1"/>
              <a:t>Feminist</a:t>
            </a:r>
            <a:r>
              <a:rPr lang="it-IT" sz="2000" dirty="0"/>
              <a:t> </a:t>
            </a:r>
            <a:r>
              <a:rPr lang="it-IT" sz="2000" dirty="0" err="1"/>
              <a:t>Translation</a:t>
            </a:r>
            <a:r>
              <a:rPr lang="it-IT" sz="2000" dirty="0"/>
              <a:t> : </a:t>
            </a:r>
            <a:r>
              <a:rPr lang="it-IT" sz="2000" dirty="0" err="1"/>
              <a:t>Contexts</a:t>
            </a:r>
            <a:r>
              <a:rPr lang="it-IT" sz="2000" dirty="0"/>
              <a:t>, </a:t>
            </a:r>
            <a:r>
              <a:rPr lang="it-IT" sz="2000" dirty="0" err="1"/>
              <a:t>Practices</a:t>
            </a:r>
            <a:r>
              <a:rPr lang="it-IT" sz="2000" dirty="0"/>
              <a:t> and </a:t>
            </a:r>
            <a:r>
              <a:rPr lang="it-IT" sz="2000" dirty="0" err="1"/>
              <a:t>Theories</a:t>
            </a:r>
            <a:r>
              <a:rPr lang="it-IT" sz="2000" dirty="0"/>
              <a:t>” </a:t>
            </a:r>
            <a:r>
              <a:rPr lang="it-IT" sz="2000" i="1" dirty="0"/>
              <a:t>TTR</a:t>
            </a:r>
            <a:r>
              <a:rPr lang="it-IT" sz="2000" dirty="0"/>
              <a:t>, </a:t>
            </a:r>
            <a:r>
              <a:rPr lang="it-IT" sz="2000" dirty="0" err="1"/>
              <a:t>vol</a:t>
            </a:r>
            <a:r>
              <a:rPr lang="it-IT" sz="2000" dirty="0"/>
              <a:t> IV, n° 2, 1991, p. 69-84</a:t>
            </a:r>
            <a:endParaRPr lang="fr-FR" sz="2000" dirty="0"/>
          </a:p>
          <a:p>
            <a:endParaRPr lang="fr-FR" sz="2400" dirty="0"/>
          </a:p>
          <a:p>
            <a:endParaRPr lang="it-IT" dirty="0"/>
          </a:p>
        </p:txBody>
      </p:sp>
    </p:spTree>
    <p:extLst>
      <p:ext uri="{BB962C8B-B14F-4D97-AF65-F5344CB8AC3E}">
        <p14:creationId xmlns:p14="http://schemas.microsoft.com/office/powerpoint/2010/main" val="29036024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fr-CA" sz="2800" dirty="0"/>
          </a:p>
        </p:txBody>
      </p:sp>
      <p:sp>
        <p:nvSpPr>
          <p:cNvPr id="3" name="Segnaposto contenuto 2"/>
          <p:cNvSpPr>
            <a:spLocks noGrp="1"/>
          </p:cNvSpPr>
          <p:nvPr>
            <p:ph idx="1"/>
          </p:nvPr>
        </p:nvSpPr>
        <p:spPr/>
        <p:txBody>
          <a:bodyPr>
            <a:normAutofit/>
          </a:bodyPr>
          <a:lstStyle/>
          <a:p>
            <a:pPr algn="just"/>
            <a:r>
              <a:rPr lang="fr-CA" sz="2400" dirty="0"/>
              <a:t>Lecture d’une interview de Tiphaine </a:t>
            </a:r>
            <a:r>
              <a:rPr lang="fr-CA" sz="2400" dirty="0" err="1"/>
              <a:t>Samoyault</a:t>
            </a:r>
            <a:r>
              <a:rPr lang="fr-CA" sz="2400" dirty="0"/>
              <a:t> (traductrice et </a:t>
            </a:r>
            <a:r>
              <a:rPr lang="fr-CA" sz="2400" dirty="0" err="1"/>
              <a:t>traductologue</a:t>
            </a:r>
            <a:r>
              <a:rPr lang="fr-CA" sz="2400" dirty="0"/>
              <a:t>), </a:t>
            </a:r>
            <a:r>
              <a:rPr lang="fr-CA" sz="2400" i="1" dirty="0"/>
              <a:t>Traduction et violence</a:t>
            </a:r>
            <a:r>
              <a:rPr lang="fr-CA" sz="2400" dirty="0"/>
              <a:t>, Paris, Seuil, 2020</a:t>
            </a:r>
          </a:p>
          <a:p>
            <a:pPr algn="just"/>
            <a:endParaRPr lang="fr-CA" sz="2400" dirty="0"/>
          </a:p>
          <a:p>
            <a:r>
              <a:rPr lang="fr-CA" sz="2400" b="1" dirty="0"/>
              <a:t>Tiphaine </a:t>
            </a:r>
            <a:r>
              <a:rPr lang="fr-CA" sz="2400" b="1" dirty="0" err="1"/>
              <a:t>Samoyault</a:t>
            </a:r>
            <a:r>
              <a:rPr lang="fr-CA" sz="2400" b="1" dirty="0"/>
              <a:t>: «La traduction n’est pas une langue» </a:t>
            </a:r>
            <a:endParaRPr lang="fr-CA" sz="2400" dirty="0"/>
          </a:p>
          <a:p>
            <a:r>
              <a:rPr lang="fr-CA" sz="2400" dirty="0"/>
              <a:t>par Lise WAJEMAN, </a:t>
            </a:r>
            <a:r>
              <a:rPr lang="fr-CA" sz="2400" i="1" dirty="0" err="1"/>
              <a:t>Mediapart</a:t>
            </a:r>
            <a:r>
              <a:rPr lang="fr-CA" sz="2400" dirty="0"/>
              <a:t>, 12 mars 2020 </a:t>
            </a:r>
          </a:p>
          <a:p>
            <a:pPr algn="just"/>
            <a:endParaRPr lang="fr-CA" sz="2400" dirty="0"/>
          </a:p>
          <a:p>
            <a:endParaRPr lang="fr-CA" sz="2400" dirty="0"/>
          </a:p>
        </p:txBody>
      </p:sp>
    </p:spTree>
    <p:extLst>
      <p:ext uri="{BB962C8B-B14F-4D97-AF65-F5344CB8AC3E}">
        <p14:creationId xmlns:p14="http://schemas.microsoft.com/office/powerpoint/2010/main" val="3909257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endParaRPr lang="fr-CA" sz="2400" dirty="0"/>
          </a:p>
        </p:txBody>
      </p:sp>
      <p:pic>
        <p:nvPicPr>
          <p:cNvPr id="4" name="Immagine 3" descr="145178_couverture_Hres_0.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6258" y="0"/>
            <a:ext cx="3513011" cy="6858000"/>
          </a:xfrm>
          <a:prstGeom prst="rect">
            <a:avLst/>
          </a:prstGeom>
        </p:spPr>
      </p:pic>
    </p:spTree>
    <p:extLst>
      <p:ext uri="{BB962C8B-B14F-4D97-AF65-F5344CB8AC3E}">
        <p14:creationId xmlns:p14="http://schemas.microsoft.com/office/powerpoint/2010/main" val="32653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Les</a:t>
            </a:r>
            <a:r>
              <a:rPr lang="it-IT" sz="2800" dirty="0"/>
              <a:t> </a:t>
            </a:r>
            <a:r>
              <a:rPr lang="it-IT" sz="2800" dirty="0" err="1"/>
              <a:t>mots</a:t>
            </a:r>
            <a:r>
              <a:rPr lang="it-IT" sz="2800" dirty="0"/>
              <a:t> pour </a:t>
            </a:r>
            <a:r>
              <a:rPr lang="it-IT" sz="2800" dirty="0" err="1"/>
              <a:t>parler</a:t>
            </a:r>
            <a:r>
              <a:rPr lang="it-IT" sz="2800" dirty="0"/>
              <a:t> de la (in)</a:t>
            </a:r>
            <a:r>
              <a:rPr lang="it-IT" sz="2800" dirty="0" err="1"/>
              <a:t>visibilité</a:t>
            </a:r>
            <a:r>
              <a:rPr lang="it-IT" sz="2800" dirty="0"/>
              <a:t> </a:t>
            </a:r>
            <a:r>
              <a:rPr lang="it-IT" sz="2800" dirty="0" err="1"/>
              <a:t>du</a:t>
            </a:r>
            <a:r>
              <a:rPr lang="it-IT" sz="2800" dirty="0"/>
              <a:t> </a:t>
            </a:r>
            <a:r>
              <a:rPr lang="it-IT" sz="2800" dirty="0" err="1"/>
              <a:t>sujet</a:t>
            </a:r>
            <a:r>
              <a:rPr lang="it-IT" sz="2800" dirty="0"/>
              <a:t> </a:t>
            </a:r>
            <a:r>
              <a:rPr lang="it-IT" sz="2800" dirty="0" err="1"/>
              <a:t>traduisant</a:t>
            </a:r>
            <a:endParaRPr lang="it-IT" sz="2800" dirty="0"/>
          </a:p>
        </p:txBody>
      </p:sp>
      <p:sp>
        <p:nvSpPr>
          <p:cNvPr id="3" name="Segnaposto contenuto 2"/>
          <p:cNvSpPr>
            <a:spLocks noGrp="1"/>
          </p:cNvSpPr>
          <p:nvPr>
            <p:ph idx="1"/>
          </p:nvPr>
        </p:nvSpPr>
        <p:spPr/>
        <p:txBody>
          <a:bodyPr>
            <a:normAutofit/>
          </a:bodyPr>
          <a:lstStyle/>
          <a:p>
            <a:endParaRPr lang="fr-FR" sz="2400" dirty="0"/>
          </a:p>
          <a:p>
            <a:r>
              <a:rPr lang="fr-FR" sz="2400" dirty="0"/>
              <a:t>les sens :</a:t>
            </a:r>
          </a:p>
          <a:p>
            <a:r>
              <a:rPr lang="fr-FR" sz="2400" dirty="0"/>
              <a:t>la vue</a:t>
            </a:r>
          </a:p>
          <a:p>
            <a:r>
              <a:rPr lang="fr-FR" sz="2400" dirty="0"/>
              <a:t>l’</a:t>
            </a:r>
            <a:r>
              <a:rPr lang="fr-FR" sz="2400" dirty="0" err="1"/>
              <a:t>ouie</a:t>
            </a:r>
            <a:endParaRPr lang="fr-FR" sz="2400" dirty="0"/>
          </a:p>
          <a:p>
            <a:r>
              <a:rPr lang="fr-FR" sz="2400" dirty="0"/>
              <a:t>l’odorat (?) </a:t>
            </a:r>
          </a:p>
          <a:p>
            <a:endParaRPr lang="fr-FR" sz="2400" dirty="0"/>
          </a:p>
        </p:txBody>
      </p:sp>
    </p:spTree>
    <p:extLst>
      <p:ext uri="{BB962C8B-B14F-4D97-AF65-F5344CB8AC3E}">
        <p14:creationId xmlns:p14="http://schemas.microsoft.com/office/powerpoint/2010/main" val="24898759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100" i="1" dirty="0"/>
              <a:t>La </a:t>
            </a:r>
            <a:r>
              <a:rPr lang="it-IT" sz="2100" i="1" dirty="0" err="1"/>
              <a:t>vengeance</a:t>
            </a:r>
            <a:r>
              <a:rPr lang="it-IT" sz="2100" i="1" dirty="0"/>
              <a:t> </a:t>
            </a:r>
            <a:r>
              <a:rPr lang="it-IT" sz="2100" i="1" dirty="0" err="1"/>
              <a:t>du</a:t>
            </a:r>
            <a:r>
              <a:rPr lang="it-IT" sz="2100" i="1" dirty="0"/>
              <a:t> </a:t>
            </a:r>
            <a:r>
              <a:rPr lang="it-IT" sz="2100" i="1" dirty="0" err="1"/>
              <a:t>traducteur</a:t>
            </a:r>
            <a:endParaRPr lang="it-IT" sz="2100" i="1" dirty="0"/>
          </a:p>
        </p:txBody>
      </p:sp>
      <p:sp>
        <p:nvSpPr>
          <p:cNvPr id="3" name="Segnaposto contenuto 2"/>
          <p:cNvSpPr>
            <a:spLocks noGrp="1"/>
          </p:cNvSpPr>
          <p:nvPr>
            <p:ph idx="1"/>
          </p:nvPr>
        </p:nvSpPr>
        <p:spPr/>
        <p:txBody>
          <a:bodyPr/>
          <a:lstStyle/>
          <a:p>
            <a:endParaRPr lang="it-IT" dirty="0"/>
          </a:p>
        </p:txBody>
      </p:sp>
      <p:pic>
        <p:nvPicPr>
          <p:cNvPr id="1026" name="Picture 2" descr="C:\Users\3139\Desktop\5111HOfm-wL._BO2,204,203,200_PIsitb-sticker-arrow-click,TopRight,35,-76_AA278_PIkin4,BottomRight,-52,22_AA300_SH20_OU02_[1].jpg"/>
          <p:cNvPicPr>
            <a:picLocks noChangeAspect="1" noChangeArrowheads="1"/>
          </p:cNvPicPr>
          <p:nvPr/>
        </p:nvPicPr>
        <p:blipFill>
          <a:blip r:embed="rId2" cstate="print"/>
          <a:srcRect/>
          <a:stretch>
            <a:fillRect/>
          </a:stretch>
        </p:blipFill>
        <p:spPr bwMode="auto">
          <a:xfrm>
            <a:off x="4023123" y="2441973"/>
            <a:ext cx="2607208" cy="2607208"/>
          </a:xfrm>
          <a:prstGeom prst="rect">
            <a:avLst/>
          </a:prstGeom>
          <a:noFill/>
        </p:spPr>
      </p:pic>
    </p:spTree>
    <p:extLst>
      <p:ext uri="{BB962C8B-B14F-4D97-AF65-F5344CB8AC3E}">
        <p14:creationId xmlns:p14="http://schemas.microsoft.com/office/powerpoint/2010/main" val="4179202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100" i="1" dirty="0"/>
              <a:t>Vengeance du traducteur</a:t>
            </a:r>
            <a:br>
              <a:rPr lang="fr-FR" sz="2100" i="1" dirty="0"/>
            </a:br>
            <a:endParaRPr lang="it-IT" sz="2100" dirty="0"/>
          </a:p>
        </p:txBody>
      </p:sp>
      <p:sp>
        <p:nvSpPr>
          <p:cNvPr id="3" name="Segnaposto contenuto 2"/>
          <p:cNvSpPr>
            <a:spLocks noGrp="1"/>
          </p:cNvSpPr>
          <p:nvPr>
            <p:ph idx="1"/>
          </p:nvPr>
        </p:nvSpPr>
        <p:spPr/>
        <p:txBody>
          <a:bodyPr/>
          <a:lstStyle/>
          <a:p>
            <a:r>
              <a:rPr lang="fr-FR" sz="1500" b="1" dirty="0"/>
              <a:t>Vous disiez auparavant qu’il y avait peu de traducteurs qui se frottaient à l’écriture d’un roman. Vous avez décidé de sauter le pas : de quoi s’agit-il ?</a:t>
            </a:r>
            <a:endParaRPr lang="fr-FR" sz="1500" dirty="0"/>
          </a:p>
          <a:p>
            <a:pPr algn="just"/>
            <a:r>
              <a:rPr lang="fr-FR" sz="1500" dirty="0"/>
              <a:t>C’est un roman qui s’appelle </a:t>
            </a:r>
            <a:r>
              <a:rPr lang="fr-FR" sz="1500" i="1" dirty="0"/>
              <a:t>Vengeance du traducteur</a:t>
            </a:r>
            <a:r>
              <a:rPr lang="fr-FR" sz="1500" dirty="0"/>
              <a:t> et qui sera publié en septembre 2009 chez POL. Il met en scène un traducteur qui supprime entièrement le texte qu’il traduit pour devenir très bavard, prendre la parole. Pour cela, il a recours aux notes de bas de page. La première moitié du livre ne sera donc constituée que de notes de bas de page : il y fait part de ses sentiments et sensations, de ses convictions littéraires, en particulier sur la nullité du texte qu’il est en train de traduire. En fait, il commente le roman qu’il sabote allègrement. Et, petit à petit, il y a une prise de pouvoir qui est encore plus radicale, puisqu’il y a la suppression de la barre symbolique entre la note et le texte. </a:t>
            </a:r>
            <a:endParaRPr lang="it-IT" sz="1500" dirty="0"/>
          </a:p>
        </p:txBody>
      </p:sp>
    </p:spTree>
    <p:extLst>
      <p:ext uri="{BB962C8B-B14F-4D97-AF65-F5344CB8AC3E}">
        <p14:creationId xmlns:p14="http://schemas.microsoft.com/office/powerpoint/2010/main" val="18132644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100" i="1" dirty="0"/>
              <a:t>La vendetta del traduttore </a:t>
            </a:r>
            <a:br>
              <a:rPr lang="it-IT" sz="2100" dirty="0"/>
            </a:br>
            <a:r>
              <a:rPr lang="it-IT" sz="2100" dirty="0"/>
              <a:t>traduzione di Elena </a:t>
            </a:r>
            <a:r>
              <a:rPr lang="it-IT" sz="2100" dirty="0" err="1"/>
              <a:t>Loewenthal</a:t>
            </a:r>
            <a:r>
              <a:rPr lang="it-IT" sz="2100" dirty="0"/>
              <a:t> </a:t>
            </a:r>
          </a:p>
        </p:txBody>
      </p:sp>
      <p:pic>
        <p:nvPicPr>
          <p:cNvPr id="4" name="Segnaposto contenuto 3" descr="3171179.jpg"/>
          <p:cNvPicPr>
            <a:picLocks noGrp="1" noChangeAspect="1"/>
          </p:cNvPicPr>
          <p:nvPr>
            <p:ph idx="1"/>
          </p:nvPr>
        </p:nvPicPr>
        <p:blipFill>
          <a:blip r:embed="rId2" cstate="print"/>
          <a:stretch>
            <a:fillRect/>
          </a:stretch>
        </p:blipFill>
        <p:spPr>
          <a:xfrm>
            <a:off x="3383868" y="1970839"/>
            <a:ext cx="2268252" cy="3600400"/>
          </a:xfrm>
        </p:spPr>
      </p:pic>
    </p:spTree>
    <p:extLst>
      <p:ext uri="{BB962C8B-B14F-4D97-AF65-F5344CB8AC3E}">
        <p14:creationId xmlns:p14="http://schemas.microsoft.com/office/powerpoint/2010/main" val="315736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normAutofit fontScale="90000"/>
          </a:bodyPr>
          <a:lstStyle/>
          <a:p>
            <a:pPr eaLnBrk="1" hangingPunct="1"/>
            <a:r>
              <a:rPr lang="it-IT" sz="2800" dirty="0"/>
              <a:t>La </a:t>
            </a:r>
            <a:r>
              <a:rPr lang="it-IT" sz="2800" dirty="0" err="1"/>
              <a:t>présence</a:t>
            </a:r>
            <a:r>
              <a:rPr lang="it-IT" sz="2800" dirty="0"/>
              <a:t> </a:t>
            </a:r>
            <a:r>
              <a:rPr lang="it-IT" sz="2800" dirty="0" err="1"/>
              <a:t>du</a:t>
            </a:r>
            <a:r>
              <a:rPr lang="it-IT" sz="2800" dirty="0"/>
              <a:t> </a:t>
            </a:r>
            <a:r>
              <a:rPr lang="it-IT" sz="2800" dirty="0" err="1"/>
              <a:t>sujet</a:t>
            </a:r>
            <a:r>
              <a:rPr lang="it-IT" sz="2800" dirty="0"/>
              <a:t> </a:t>
            </a:r>
            <a:r>
              <a:rPr lang="it-IT" sz="2800" dirty="0" err="1"/>
              <a:t>traduisant</a:t>
            </a:r>
            <a:br>
              <a:rPr lang="it-IT" sz="2800" dirty="0"/>
            </a:br>
            <a:r>
              <a:rPr lang="it-IT" sz="2800" dirty="0" err="1"/>
              <a:t>Visibilité</a:t>
            </a:r>
            <a:r>
              <a:rPr lang="it-IT" sz="2800" dirty="0"/>
              <a:t> vs </a:t>
            </a:r>
            <a:r>
              <a:rPr lang="it-IT" sz="2800" dirty="0" err="1"/>
              <a:t>invisibilité</a:t>
            </a:r>
            <a:r>
              <a:rPr lang="it-IT" sz="2800" dirty="0"/>
              <a:t> (</a:t>
            </a:r>
            <a:r>
              <a:rPr lang="it-IT" sz="2800" dirty="0" err="1"/>
              <a:t>du</a:t>
            </a:r>
            <a:r>
              <a:rPr lang="it-IT" sz="2800" dirty="0"/>
              <a:t> </a:t>
            </a:r>
            <a:r>
              <a:rPr lang="it-IT" sz="2800" dirty="0" err="1"/>
              <a:t>traducteur</a:t>
            </a:r>
            <a:r>
              <a:rPr lang="it-IT" sz="2800" dirty="0"/>
              <a:t> et de la </a:t>
            </a:r>
            <a:r>
              <a:rPr lang="it-IT" sz="2800" dirty="0" err="1"/>
              <a:t>traductrice</a:t>
            </a:r>
            <a:r>
              <a:rPr lang="it-IT" sz="2800" dirty="0"/>
              <a:t>)</a:t>
            </a:r>
          </a:p>
        </p:txBody>
      </p:sp>
      <p:sp>
        <p:nvSpPr>
          <p:cNvPr id="3" name="Segnaposto contenuto 2"/>
          <p:cNvSpPr>
            <a:spLocks noGrp="1"/>
          </p:cNvSpPr>
          <p:nvPr>
            <p:ph idx="1"/>
          </p:nvPr>
        </p:nvSpPr>
        <p:spPr/>
        <p:txBody>
          <a:bodyPr rtlCol="0">
            <a:normAutofit fontScale="92500"/>
          </a:bodyPr>
          <a:lstStyle/>
          <a:p>
            <a:pPr>
              <a:defRPr/>
            </a:pPr>
            <a:r>
              <a:rPr lang="fr-FR" sz="2600" dirty="0"/>
              <a:t>Le concept de visibilité en </a:t>
            </a:r>
            <a:r>
              <a:rPr lang="fr-FR" sz="2600" dirty="0" err="1"/>
              <a:t>traductologie</a:t>
            </a:r>
            <a:endParaRPr lang="fr-FR" sz="2600" dirty="0"/>
          </a:p>
          <a:p>
            <a:pPr>
              <a:defRPr/>
            </a:pPr>
            <a:r>
              <a:rPr lang="fr-FR" sz="2600" dirty="0"/>
              <a:t>Le traducteur et la traductrice : sujet traduisant</a:t>
            </a:r>
          </a:p>
          <a:p>
            <a:pPr>
              <a:defRPr/>
            </a:pPr>
            <a:r>
              <a:rPr lang="fr-FR" sz="2600" dirty="0"/>
              <a:t>Au cours de l’histoire de la traduction</a:t>
            </a:r>
          </a:p>
          <a:p>
            <a:pPr>
              <a:defRPr/>
            </a:pPr>
            <a:r>
              <a:rPr lang="fr-FR" sz="2600" dirty="0"/>
              <a:t>Où ? Pourquoi? Comment? </a:t>
            </a:r>
          </a:p>
          <a:p>
            <a:pPr algn="just">
              <a:defRPr/>
            </a:pPr>
            <a:r>
              <a:rPr lang="fr-FR" sz="2600" dirty="0">
                <a:latin typeface="Wingdings"/>
                <a:ea typeface="Wingdings"/>
                <a:cs typeface="Wingdings"/>
                <a:sym typeface="Wingdings"/>
              </a:rPr>
              <a:t> </a:t>
            </a:r>
            <a:r>
              <a:rPr lang="fr-FR" sz="2600" dirty="0"/>
              <a:t>Dans la société</a:t>
            </a:r>
            <a:r>
              <a:rPr lang="fr-FR" sz="2600" dirty="0">
                <a:latin typeface="Wingdings"/>
                <a:ea typeface="Wingdings"/>
                <a:cs typeface="Wingdings"/>
                <a:sym typeface="Wingdings"/>
              </a:rPr>
              <a:t> </a:t>
            </a:r>
            <a:r>
              <a:rPr lang="fr-FR" sz="2600" dirty="0"/>
              <a:t>(sociologie de la traduction, le rôle des maisons d’Edition, etc.)</a:t>
            </a:r>
          </a:p>
          <a:p>
            <a:pPr>
              <a:defRPr/>
            </a:pPr>
            <a:r>
              <a:rPr lang="fr-FR" sz="2600" dirty="0">
                <a:latin typeface="Wingdings"/>
                <a:ea typeface="Wingdings"/>
                <a:cs typeface="Wingdings"/>
                <a:sym typeface="Wingdings"/>
              </a:rPr>
              <a:t></a:t>
            </a:r>
            <a:r>
              <a:rPr lang="fr-FR" sz="2600" dirty="0">
                <a:sym typeface="Wingdings"/>
              </a:rPr>
              <a:t> </a:t>
            </a:r>
            <a:r>
              <a:rPr lang="fr-FR" sz="2600" dirty="0"/>
              <a:t>Dans le texte traduit</a:t>
            </a:r>
          </a:p>
          <a:p>
            <a:pPr>
              <a:defRPr/>
            </a:pPr>
            <a:r>
              <a:rPr lang="fr-FR" sz="2600" dirty="0">
                <a:latin typeface="Wingdings"/>
                <a:ea typeface="Wingdings"/>
                <a:cs typeface="Wingdings"/>
                <a:sym typeface="Wingdings"/>
              </a:rPr>
              <a:t></a:t>
            </a:r>
            <a:r>
              <a:rPr lang="fr-FR" sz="2600" b="1" dirty="0"/>
              <a:t>Dans les seuils </a:t>
            </a:r>
            <a:r>
              <a:rPr lang="fr-FR" sz="2600" dirty="0"/>
              <a:t>: les paratextes, “autour” du texte concept </a:t>
            </a:r>
          </a:p>
          <a:p>
            <a:pPr>
              <a:defRPr/>
            </a:pPr>
            <a:r>
              <a:rPr lang="fr-FR" sz="2600" dirty="0"/>
              <a:t>1. </a:t>
            </a:r>
            <a:r>
              <a:rPr lang="fr-FR" sz="2600" dirty="0" err="1"/>
              <a:t>Péritextes</a:t>
            </a:r>
            <a:r>
              <a:rPr lang="fr-FR" sz="2600" dirty="0"/>
              <a:t> (à côté du texte)</a:t>
            </a:r>
          </a:p>
          <a:p>
            <a:pPr>
              <a:defRPr/>
            </a:pPr>
            <a:r>
              <a:rPr lang="fr-FR" sz="2600" dirty="0"/>
              <a:t>2. </a:t>
            </a:r>
            <a:r>
              <a:rPr lang="fr-FR" sz="2600" dirty="0" err="1"/>
              <a:t>Épitextes</a:t>
            </a:r>
            <a:r>
              <a:rPr lang="fr-FR" sz="2600" dirty="0"/>
              <a:t> (sur le texte en dehors du texte)</a:t>
            </a:r>
          </a:p>
          <a:p>
            <a:pPr>
              <a:defRPr/>
            </a:pPr>
            <a:endParaRPr lang="it-IT" sz="3600" dirty="0"/>
          </a:p>
          <a:p>
            <a:pPr>
              <a:defRPr/>
            </a:pPr>
            <a:endParaRPr lang="it-IT" sz="2400" dirty="0"/>
          </a:p>
        </p:txBody>
      </p:sp>
    </p:spTree>
    <p:extLst>
      <p:ext uri="{BB962C8B-B14F-4D97-AF65-F5344CB8AC3E}">
        <p14:creationId xmlns:p14="http://schemas.microsoft.com/office/powerpoint/2010/main" val="1642055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Visibilité</a:t>
            </a:r>
            <a:r>
              <a:rPr lang="it-IT" sz="2800" dirty="0"/>
              <a:t> et </a:t>
            </a:r>
            <a:r>
              <a:rPr lang="it-IT" sz="2800" dirty="0" err="1"/>
              <a:t>Invisibilité</a:t>
            </a:r>
            <a:r>
              <a:rPr lang="it-IT" sz="2800" dirty="0"/>
              <a:t> en </a:t>
            </a:r>
            <a:r>
              <a:rPr lang="it-IT" sz="2800" dirty="0" err="1"/>
              <a:t>traductologie</a:t>
            </a:r>
            <a:endParaRPr lang="it-IT" sz="2800" dirty="0"/>
          </a:p>
        </p:txBody>
      </p:sp>
      <p:sp>
        <p:nvSpPr>
          <p:cNvPr id="3" name="Segnaposto contenuto 2"/>
          <p:cNvSpPr>
            <a:spLocks noGrp="1"/>
          </p:cNvSpPr>
          <p:nvPr>
            <p:ph idx="1"/>
          </p:nvPr>
        </p:nvSpPr>
        <p:spPr/>
        <p:txBody>
          <a:bodyPr>
            <a:normAutofit/>
          </a:bodyPr>
          <a:lstStyle/>
          <a:p>
            <a:pPr lvl="0" algn="just"/>
            <a:r>
              <a:rPr lang="fr-CA" sz="2400" dirty="0"/>
              <a:t>Premières références</a:t>
            </a:r>
          </a:p>
          <a:p>
            <a:pPr lvl="0" algn="just"/>
            <a:r>
              <a:rPr lang="fr-CA" sz="2400" dirty="0"/>
              <a:t>Lawrence </a:t>
            </a:r>
            <a:r>
              <a:rPr lang="fr-CA" sz="2400" dirty="0" err="1"/>
              <a:t>Venuti</a:t>
            </a:r>
            <a:r>
              <a:rPr lang="fr-CA" sz="2400" dirty="0"/>
              <a:t>, </a:t>
            </a:r>
            <a:r>
              <a:rPr lang="fr-CA" sz="2400" i="1" dirty="0"/>
              <a:t>The </a:t>
            </a:r>
            <a:r>
              <a:rPr lang="fr-CA" sz="2400" i="1" dirty="0" err="1"/>
              <a:t>Translator’s</a:t>
            </a:r>
            <a:r>
              <a:rPr lang="fr-CA" sz="2400" i="1" dirty="0"/>
              <a:t> </a:t>
            </a:r>
            <a:r>
              <a:rPr lang="fr-CA" sz="2400" i="1" dirty="0" err="1"/>
              <a:t>Invisibility</a:t>
            </a:r>
            <a:r>
              <a:rPr lang="fr-CA" sz="2400" i="1" dirty="0"/>
              <a:t>: A </a:t>
            </a:r>
            <a:r>
              <a:rPr lang="fr-CA" sz="2400" i="1" dirty="0" err="1"/>
              <a:t>history</a:t>
            </a:r>
            <a:r>
              <a:rPr lang="fr-CA" sz="2400" i="1" dirty="0"/>
              <a:t> of Translation,</a:t>
            </a:r>
            <a:r>
              <a:rPr lang="fr-CA" sz="2400" dirty="0"/>
              <a:t> London, </a:t>
            </a:r>
            <a:r>
              <a:rPr lang="fr-CA" sz="2400" dirty="0" err="1"/>
              <a:t>Routledge</a:t>
            </a:r>
            <a:r>
              <a:rPr lang="fr-CA" sz="2400" dirty="0"/>
              <a:t>, 1995. </a:t>
            </a:r>
            <a:r>
              <a:rPr lang="it-IT" sz="2400" i="1" dirty="0"/>
              <a:t>L’invisibilità del traduttore. Una storia della traduzione</a:t>
            </a:r>
            <a:r>
              <a:rPr lang="it-IT" sz="2400" dirty="0"/>
              <a:t> (</a:t>
            </a:r>
            <a:r>
              <a:rPr lang="it-IT" sz="2400" dirty="0" err="1"/>
              <a:t>trad.it</a:t>
            </a:r>
            <a:r>
              <a:rPr lang="it-IT" sz="2400" dirty="0"/>
              <a:t> M. Guglielmi), Roma, Armando Ed., 1999 .</a:t>
            </a:r>
          </a:p>
          <a:p>
            <a:endParaRPr lang="it-IT" sz="2400" dirty="0"/>
          </a:p>
          <a:p>
            <a:pPr algn="just"/>
            <a:r>
              <a:rPr lang="it-IT" sz="2400" dirty="0"/>
              <a:t>Karen </a:t>
            </a:r>
            <a:r>
              <a:rPr lang="it-IT" sz="2400" dirty="0" err="1"/>
              <a:t>R</a:t>
            </a:r>
            <a:r>
              <a:rPr lang="it-IT" sz="2400" dirty="0"/>
              <a:t>. </a:t>
            </a:r>
            <a:r>
              <a:rPr lang="it-IT" sz="2400" dirty="0" err="1"/>
              <a:t>Emmerich</a:t>
            </a:r>
            <a:r>
              <a:rPr lang="it-IT" sz="2400" dirty="0"/>
              <a:t>, «</a:t>
            </a:r>
            <a:r>
              <a:rPr lang="it-IT" sz="2400" dirty="0" err="1"/>
              <a:t>Visibility</a:t>
            </a:r>
            <a:r>
              <a:rPr lang="it-IT" sz="2400" dirty="0"/>
              <a:t> (and </a:t>
            </a:r>
            <a:r>
              <a:rPr lang="it-IT" sz="2400" dirty="0" err="1"/>
              <a:t>invisibility</a:t>
            </a:r>
            <a:r>
              <a:rPr lang="it-IT" sz="2400" dirty="0"/>
              <a:t>)», </a:t>
            </a:r>
            <a:r>
              <a:rPr lang="fr-CA" sz="2400" dirty="0"/>
              <a:t>in Y. Gambier et L. Van </a:t>
            </a:r>
            <a:r>
              <a:rPr lang="fr-CA" sz="2400" dirty="0" err="1"/>
              <a:t>Doorslaer</a:t>
            </a:r>
            <a:r>
              <a:rPr lang="fr-CA" sz="2400" dirty="0"/>
              <a:t>, </a:t>
            </a:r>
            <a:r>
              <a:rPr lang="fr-CA" sz="2400" i="1" dirty="0" err="1"/>
              <a:t>Handbook</a:t>
            </a:r>
            <a:r>
              <a:rPr lang="fr-CA" sz="2400" i="1" dirty="0"/>
              <a:t> of Translation of Translation </a:t>
            </a:r>
            <a:r>
              <a:rPr lang="fr-CA" sz="2400" i="1" dirty="0" err="1"/>
              <a:t>Studies</a:t>
            </a:r>
            <a:r>
              <a:rPr lang="fr-CA" sz="2400" dirty="0"/>
              <a:t>, </a:t>
            </a:r>
            <a:r>
              <a:rPr lang="en-US" sz="2400" dirty="0"/>
              <a:t>Amsterdam, </a:t>
            </a:r>
            <a:r>
              <a:rPr lang="fr-CA" sz="2400" dirty="0"/>
              <a:t>Benjamins, </a:t>
            </a:r>
            <a:r>
              <a:rPr lang="fr-CA" sz="2400" b="1" dirty="0"/>
              <a:t>2013, </a:t>
            </a:r>
            <a:r>
              <a:rPr lang="fr-CA" sz="2400" dirty="0"/>
              <a:t>Vol. 4, p.200-205.</a:t>
            </a:r>
          </a:p>
          <a:p>
            <a:endParaRPr lang="it-IT" sz="2400" dirty="0"/>
          </a:p>
        </p:txBody>
      </p:sp>
    </p:spTree>
    <p:extLst>
      <p:ext uri="{BB962C8B-B14F-4D97-AF65-F5344CB8AC3E}">
        <p14:creationId xmlns:p14="http://schemas.microsoft.com/office/powerpoint/2010/main" val="2377446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traducteurs</a:t>
            </a:r>
            <a:r>
              <a:rPr lang="it-IT" sz="2800" dirty="0"/>
              <a:t> et </a:t>
            </a:r>
            <a:r>
              <a:rPr lang="it-IT" sz="2800" dirty="0" err="1"/>
              <a:t>traductrices</a:t>
            </a:r>
            <a:r>
              <a:rPr lang="it-IT" sz="2800" dirty="0"/>
              <a:t> ?</a:t>
            </a:r>
          </a:p>
        </p:txBody>
      </p:sp>
      <p:sp>
        <p:nvSpPr>
          <p:cNvPr id="3" name="Segnaposto contenuto 2"/>
          <p:cNvSpPr>
            <a:spLocks noGrp="1"/>
          </p:cNvSpPr>
          <p:nvPr>
            <p:ph idx="1"/>
          </p:nvPr>
        </p:nvSpPr>
        <p:spPr/>
        <p:txBody>
          <a:bodyPr>
            <a:normAutofit fontScale="92500" lnSpcReduction="10000"/>
          </a:bodyPr>
          <a:lstStyle/>
          <a:p>
            <a:endParaRPr lang="it-IT" sz="2400" i="1" dirty="0"/>
          </a:p>
          <a:p>
            <a:r>
              <a:rPr lang="fr-FR" sz="2400" dirty="0"/>
              <a:t>Pour rendre </a:t>
            </a:r>
            <a:r>
              <a:rPr lang="fr-FR" sz="2400" b="1" dirty="0"/>
              <a:t>visible</a:t>
            </a:r>
            <a:r>
              <a:rPr lang="fr-FR" sz="2400" dirty="0"/>
              <a:t> les sujets protagonistes du travail de traduction </a:t>
            </a:r>
          </a:p>
          <a:p>
            <a:r>
              <a:rPr lang="fr-FR" sz="2400" dirty="0"/>
              <a:t>« les grands oubliés du discours sur la traduction » Jean Delisle  2014, p. 41 </a:t>
            </a:r>
          </a:p>
          <a:p>
            <a:r>
              <a:rPr lang="fr-FR" sz="2000" dirty="0"/>
              <a:t>« Dimension culturelle de certaines fonctions de la traduction » http://</a:t>
            </a:r>
            <a:r>
              <a:rPr lang="fr-FR" sz="2000" dirty="0" err="1"/>
              <a:t>www.academia.edu</a:t>
            </a:r>
            <a:r>
              <a:rPr lang="fr-FR" sz="2000" dirty="0"/>
              <a:t>/8021716/</a:t>
            </a:r>
            <a:r>
              <a:rPr lang="fr-FR" sz="2000" dirty="0" err="1"/>
              <a:t>Dimension_culturelle_de_certaines_fonctions_de_la_traduction</a:t>
            </a:r>
            <a:endParaRPr lang="fr-FR" sz="2000" dirty="0"/>
          </a:p>
          <a:p>
            <a:endParaRPr lang="it-IT" sz="2400" i="1" dirty="0"/>
          </a:p>
          <a:p>
            <a:pPr algn="just"/>
            <a:r>
              <a:rPr lang="fr-FR" sz="2400" dirty="0"/>
              <a:t>« il n’est plus envisageable d’écrire l’histoire de la pensée ou de la littérature sans tenir compte du rôle joué par les traducteurs. »</a:t>
            </a:r>
          </a:p>
          <a:p>
            <a:pPr algn="just"/>
            <a:r>
              <a:rPr lang="fr-FR" sz="2400" dirty="0"/>
              <a:t>Y. </a:t>
            </a:r>
            <a:r>
              <a:rPr lang="fr-FR" sz="2400" dirty="0" err="1"/>
              <a:t>Chevrel</a:t>
            </a:r>
            <a:r>
              <a:rPr lang="fr-FR" sz="2400" dirty="0"/>
              <a:t> et J.-Y. Masson, « Avant-propos »</a:t>
            </a:r>
            <a:r>
              <a:rPr lang="it-IT" sz="2400" dirty="0"/>
              <a:t>, </a:t>
            </a:r>
            <a:r>
              <a:rPr lang="fr-FR" sz="2400" dirty="0"/>
              <a:t>in Y. </a:t>
            </a:r>
            <a:r>
              <a:rPr lang="fr-FR" sz="2400" dirty="0" err="1"/>
              <a:t>Chevrel</a:t>
            </a:r>
            <a:r>
              <a:rPr lang="fr-FR" sz="2400" dirty="0"/>
              <a:t> </a:t>
            </a:r>
            <a:r>
              <a:rPr lang="fr-FR" sz="2400" i="1" dirty="0"/>
              <a:t>et al</a:t>
            </a:r>
            <a:r>
              <a:rPr lang="fr-FR" sz="2400" dirty="0"/>
              <a:t>., </a:t>
            </a:r>
            <a:r>
              <a:rPr lang="fr-FR" sz="2400" dirty="0" err="1"/>
              <a:t>dir</a:t>
            </a:r>
            <a:r>
              <a:rPr lang="fr-FR" sz="2400" dirty="0"/>
              <a:t>.</a:t>
            </a:r>
            <a:r>
              <a:rPr lang="fr-FR" sz="2400" i="1" dirty="0"/>
              <a:t> L’histoire des traductions en langue français XIX</a:t>
            </a:r>
            <a:r>
              <a:rPr lang="fr-FR" sz="2400" i="1" baseline="30000" dirty="0"/>
              <a:t>e</a:t>
            </a:r>
            <a:r>
              <a:rPr lang="fr-FR" sz="2400" i="1" dirty="0"/>
              <a:t> siècle</a:t>
            </a:r>
            <a:r>
              <a:rPr lang="fr-FR" sz="2400" dirty="0"/>
              <a:t>, Paris, Verdier, 2012, p. 14. </a:t>
            </a:r>
            <a:endParaRPr lang="fr-CA" sz="2400" dirty="0"/>
          </a:p>
          <a:p>
            <a:endParaRPr lang="it-IT" sz="2400" i="1" dirty="0"/>
          </a:p>
          <a:p>
            <a:pPr marL="0" indent="0">
              <a:buNone/>
            </a:pPr>
            <a:endParaRPr lang="it-IT" sz="2400" i="1" dirty="0"/>
          </a:p>
        </p:txBody>
      </p:sp>
    </p:spTree>
    <p:extLst>
      <p:ext uri="{BB962C8B-B14F-4D97-AF65-F5344CB8AC3E}">
        <p14:creationId xmlns:p14="http://schemas.microsoft.com/office/powerpoint/2010/main" val="176846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lecture-de-traductions</a:t>
            </a:r>
            <a:endParaRPr lang="fr-CA" sz="2800" dirty="0"/>
          </a:p>
        </p:txBody>
      </p:sp>
      <p:sp>
        <p:nvSpPr>
          <p:cNvPr id="3" name="Segnaposto contenuto 2"/>
          <p:cNvSpPr>
            <a:spLocks noGrp="1"/>
          </p:cNvSpPr>
          <p:nvPr>
            <p:ph idx="1"/>
          </p:nvPr>
        </p:nvSpPr>
        <p:spPr/>
        <p:txBody>
          <a:bodyPr>
            <a:normAutofit fontScale="92500"/>
          </a:bodyPr>
          <a:lstStyle/>
          <a:p>
            <a:pPr algn="just"/>
            <a:r>
              <a:rPr lang="fr-FR" sz="2400" dirty="0"/>
              <a:t>« La lecture-de-traductions est un mode fondamental de rapport-à-la-traduction. [...] Lire des traductions n’est pas simplement les rapporter à leurs originaux par voie de comparaison. C’est un acte sui generis. » (</a:t>
            </a:r>
            <a:r>
              <a:rPr lang="fr-FR" sz="2400" dirty="0" err="1"/>
              <a:t>Berman</a:t>
            </a:r>
            <a:r>
              <a:rPr lang="fr-FR" sz="2400" dirty="0"/>
              <a:t> 2008 : 31)</a:t>
            </a:r>
          </a:p>
          <a:p>
            <a:pPr algn="just"/>
            <a:r>
              <a:rPr lang="fr-FR" sz="2400" dirty="0" err="1"/>
              <a:t>Berman</a:t>
            </a:r>
            <a:r>
              <a:rPr lang="fr-FR" sz="2400" dirty="0"/>
              <a:t> Antoine (2008), </a:t>
            </a:r>
            <a:r>
              <a:rPr lang="fr-FR" sz="2400" i="1" dirty="0"/>
              <a:t>L’âge de traduction. « La tâche du traducteur » de Walter Benjamin, un commentaire</a:t>
            </a:r>
            <a:r>
              <a:rPr lang="fr-FR" sz="2400" dirty="0"/>
              <a:t>, Vincennes : Presses Universitaires de Vincennes, coll. Intempestives.</a:t>
            </a:r>
            <a:r>
              <a:rPr lang="it-IT" sz="2400" dirty="0"/>
              <a:t>  </a:t>
            </a:r>
          </a:p>
          <a:p>
            <a:pPr algn="just"/>
            <a:endParaRPr lang="it-IT" sz="2400" dirty="0"/>
          </a:p>
          <a:p>
            <a:pPr algn="just"/>
            <a:r>
              <a:rPr lang="fr-CA" sz="2400" dirty="0"/>
              <a:t>« [...] nous avons appris cette chose qui ne va pas du tout de soi </a:t>
            </a:r>
            <a:r>
              <a:rPr lang="fr-CA" sz="2400" b="1" dirty="0"/>
              <a:t>: apprendre à lire une traduction</a:t>
            </a:r>
            <a:r>
              <a:rPr lang="fr-CA" sz="2400" dirty="0"/>
              <a:t>. »</a:t>
            </a:r>
          </a:p>
          <a:p>
            <a:pPr algn="just"/>
            <a:r>
              <a:rPr lang="it-IT" sz="2000" b="1" dirty="0"/>
              <a:t>Antoine </a:t>
            </a:r>
            <a:r>
              <a:rPr lang="it-IT" sz="2000" b="1" dirty="0" err="1"/>
              <a:t>Berman</a:t>
            </a:r>
            <a:r>
              <a:rPr lang="it-IT" sz="2000" b="1" dirty="0"/>
              <a:t>, </a:t>
            </a:r>
            <a:r>
              <a:rPr lang="it-IT" sz="2000" b="1" i="1" dirty="0"/>
              <a:t>Pour une </a:t>
            </a:r>
            <a:r>
              <a:rPr lang="it-IT" sz="2000" b="1" i="1" dirty="0" err="1"/>
              <a:t>critique</a:t>
            </a:r>
            <a:r>
              <a:rPr lang="it-IT" sz="2000" b="1" i="1" dirty="0"/>
              <a:t> </a:t>
            </a:r>
            <a:r>
              <a:rPr lang="it-IT" sz="2000" b="1" i="1" dirty="0" err="1"/>
              <a:t>des</a:t>
            </a:r>
            <a:r>
              <a:rPr lang="it-IT" sz="2000" b="1" i="1" dirty="0"/>
              <a:t> </a:t>
            </a:r>
            <a:r>
              <a:rPr lang="it-IT" sz="2000" b="1" i="1" dirty="0" err="1"/>
              <a:t>traductions</a:t>
            </a:r>
            <a:r>
              <a:rPr lang="it-IT" sz="2000" b="1" i="1" dirty="0"/>
              <a:t> : John Donne, </a:t>
            </a:r>
            <a:r>
              <a:rPr lang="it-IT" sz="2000" b="1" dirty="0"/>
              <a:t>Paris, Gallimard, 1995, p. 65.</a:t>
            </a:r>
          </a:p>
          <a:p>
            <a:pPr algn="just"/>
            <a:endParaRPr lang="fr-CA" sz="2400" dirty="0"/>
          </a:p>
        </p:txBody>
      </p:sp>
    </p:spTree>
    <p:extLst>
      <p:ext uri="{BB962C8B-B14F-4D97-AF65-F5344CB8AC3E}">
        <p14:creationId xmlns:p14="http://schemas.microsoft.com/office/powerpoint/2010/main" val="2094659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Écouter le sujet traduisant</a:t>
            </a:r>
          </a:p>
        </p:txBody>
      </p:sp>
      <p:sp>
        <p:nvSpPr>
          <p:cNvPr id="3" name="Segnaposto contenuto 2"/>
          <p:cNvSpPr>
            <a:spLocks noGrp="1"/>
          </p:cNvSpPr>
          <p:nvPr>
            <p:ph idx="1"/>
          </p:nvPr>
        </p:nvSpPr>
        <p:spPr/>
        <p:txBody>
          <a:bodyPr>
            <a:normAutofit fontScale="92500"/>
          </a:bodyPr>
          <a:lstStyle/>
          <a:p>
            <a:pPr algn="just"/>
            <a:r>
              <a:rPr lang="fr-FR" sz="2400" dirty="0"/>
              <a:t>« De fait, il faut apprendre à « écouter » la traduction, et même, avant cela, à écouter les traducteurs : non seulement  dans leur travail proprement dit, dans leur manière de donner une « voix française » à l’auteur qu’ils traduisent, mais aussi dans tous les </a:t>
            </a:r>
            <a:r>
              <a:rPr lang="fr-FR" sz="2400" b="1" dirty="0"/>
              <a:t>« paratextes » (préfaces, avertissements, épîtres dédicatoires...) où ils prennent la parole </a:t>
            </a:r>
            <a:r>
              <a:rPr lang="fr-FR" sz="2400" dirty="0"/>
              <a:t>et justifient leur entreprise. » p. 14</a:t>
            </a:r>
          </a:p>
          <a:p>
            <a:pPr algn="just"/>
            <a:endParaRPr lang="fr-FR" sz="2400" dirty="0"/>
          </a:p>
          <a:p>
            <a:pPr algn="just"/>
            <a:r>
              <a:rPr lang="fr-FR" sz="2400" dirty="0" err="1"/>
              <a:t>Chevrel</a:t>
            </a:r>
            <a:r>
              <a:rPr lang="fr-FR" sz="2400" dirty="0"/>
              <a:t>, Yves et Jean-Yves Masson (2015), « Avant-propos », in Véronique Duché (</a:t>
            </a:r>
            <a:r>
              <a:rPr lang="fr-FR" sz="2400" dirty="0" err="1"/>
              <a:t>dir</a:t>
            </a:r>
            <a:r>
              <a:rPr lang="fr-FR" sz="2400" dirty="0"/>
              <a:t>.),</a:t>
            </a:r>
            <a:r>
              <a:rPr lang="fr-FR" sz="2400" i="1" dirty="0"/>
              <a:t> L’histoire des traductions en langue français XV et XVI siècles 1470-1610</a:t>
            </a:r>
            <a:r>
              <a:rPr lang="fr-FR" sz="2400" dirty="0"/>
              <a:t>, Paris : Verdier, 9-14.</a:t>
            </a:r>
            <a:endParaRPr lang="it-IT" sz="2400" dirty="0"/>
          </a:p>
          <a:p>
            <a:pPr algn="just"/>
            <a:endParaRPr lang="it-IT" sz="2400" dirty="0"/>
          </a:p>
          <a:p>
            <a:pPr marL="0" indent="0">
              <a:buNone/>
            </a:pPr>
            <a:r>
              <a:rPr lang="fr-FR" sz="2400" dirty="0"/>
              <a:t> </a:t>
            </a:r>
            <a:endParaRPr lang="it-IT" sz="2400" dirty="0"/>
          </a:p>
          <a:p>
            <a:endParaRPr lang="fr-CA" sz="2400" dirty="0"/>
          </a:p>
        </p:txBody>
      </p:sp>
    </p:spTree>
    <p:extLst>
      <p:ext uri="{BB962C8B-B14F-4D97-AF65-F5344CB8AC3E}">
        <p14:creationId xmlns:p14="http://schemas.microsoft.com/office/powerpoint/2010/main" val="39810144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TotalTime>
  <Words>3974</Words>
  <Application>Microsoft Office PowerPoint</Application>
  <PresentationFormat>Presentazione su schermo (4:3)</PresentationFormat>
  <Paragraphs>221</Paragraphs>
  <Slides>42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Calibri</vt:lpstr>
      <vt:lpstr>Wingdings</vt:lpstr>
      <vt:lpstr>Tema di Office</vt:lpstr>
      <vt:lpstr>Observer et écouter la présence des traducteurs et des traductrices dans les seuils </vt:lpstr>
      <vt:lpstr>Que saisir de la polémique autour de la traduction de la poétesse Amanda Gorman ?</vt:lpstr>
      <vt:lpstr>Observer et écouter la présence des traducteurs et des traductrices </vt:lpstr>
      <vt:lpstr>Les mots pour parler de la (in)visibilité du sujet traduisant</vt:lpstr>
      <vt:lpstr>La présence du sujet traduisant Visibilité vs invisibilité (du traducteur et de la traductrice)</vt:lpstr>
      <vt:lpstr>Visibilité et Invisibilité en traductologie</vt:lpstr>
      <vt:lpstr>Pourquoi traducteurs et traductrices ?</vt:lpstr>
      <vt:lpstr>La lecture-de-traductions</vt:lpstr>
      <vt:lpstr>Écouter le sujet traduisant</vt:lpstr>
      <vt:lpstr>Mais qui a traduit?</vt:lpstr>
      <vt:lpstr>Position traductive</vt:lpstr>
      <vt:lpstr>Projet de traduction</vt:lpstr>
      <vt:lpstr>L’horizon du traducteur</vt:lpstr>
      <vt:lpstr>Pourquoi “seuil”?</vt:lpstr>
      <vt:lpstr>Le péritexte : présence du sujet traduisant</vt:lpstr>
      <vt:lpstr>Epitextes</vt:lpstr>
      <vt:lpstr>Les seuils : 1. Sur la couverture, la quatrième de couverture, page de garde Dostoïevski/André Markowicz</vt:lpstr>
      <vt:lpstr>Préface/Note/Avant-Propos/Avertissement … (différentes appellations)</vt:lpstr>
      <vt:lpstr>Thomas Mann/Renata Colorni</vt:lpstr>
      <vt:lpstr>Camilleri/Quadruppani</vt:lpstr>
      <vt:lpstr>La forma dell’acqua/La forme de l’eau 1998 </vt:lpstr>
      <vt:lpstr>La forma dell’acqua/La forme de l’eau 1998 </vt:lpstr>
      <vt:lpstr>Il ladro di merendine/Le voleur de gouter 2000 Note du traducteur</vt:lpstr>
      <vt:lpstr>Lexiques/Glossaires</vt:lpstr>
      <vt:lpstr>Glossaires</vt:lpstr>
      <vt:lpstr>Murakami/Amitrano</vt:lpstr>
      <vt:lpstr>La N.d.T</vt:lpstr>
      <vt:lpstr>N.d.T : “la honte du traducteur?”</vt:lpstr>
      <vt:lpstr>N.d.T. </vt:lpstr>
      <vt:lpstr>N.d.T. (Jacqueline Henry) </vt:lpstr>
      <vt:lpstr>N.d.T (Pascale Sardin)</vt:lpstr>
      <vt:lpstr>Exemples de N.d.T</vt:lpstr>
      <vt:lpstr>Exemples de N.d.T</vt:lpstr>
      <vt:lpstr>Exemples de N.d.T</vt:lpstr>
      <vt:lpstr> Jean Delisle, “Traducteurs médiévaux, traductrices féministes: une même éthique de la traduction”, TTR 1993, vol. VI, n°1, p.203-230.  </vt:lpstr>
      <vt:lpstr>Traductrices féministes</vt:lpstr>
      <vt:lpstr>Les péritextes des traductrices féministes</vt:lpstr>
      <vt:lpstr>Presentazione standard di PowerPoint</vt:lpstr>
      <vt:lpstr>Presentazione standard di PowerPoint</vt:lpstr>
      <vt:lpstr>La vengeance du traducteur</vt:lpstr>
      <vt:lpstr>Vengeance du traducteur </vt:lpstr>
      <vt:lpstr>La vendetta del traduttore  traduzione di Elena Loewenthal </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10</cp:revision>
  <dcterms:created xsi:type="dcterms:W3CDTF">2021-04-27T21:36:27Z</dcterms:created>
  <dcterms:modified xsi:type="dcterms:W3CDTF">2021-04-28T14:00:35Z</dcterms:modified>
</cp:coreProperties>
</file>