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9" r:id="rId3"/>
    <p:sldId id="260" r:id="rId4"/>
    <p:sldId id="262" r:id="rId5"/>
    <p:sldId id="261" r:id="rId6"/>
    <p:sldId id="263" r:id="rId7"/>
    <p:sldId id="264" r:id="rId8"/>
    <p:sldId id="265" r:id="rId9"/>
    <p:sldId id="266" r:id="rId10"/>
    <p:sldId id="267" r:id="rId11"/>
    <p:sldId id="268" r:id="rId12"/>
    <p:sldId id="269" r:id="rId13"/>
    <p:sldId id="270" r:id="rId14"/>
    <p:sldId id="271" r:id="rId15"/>
    <p:sldId id="272"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08" r:id="rId29"/>
    <p:sldId id="432" r:id="rId30"/>
    <p:sldId id="433" r:id="rId31"/>
    <p:sldId id="434" r:id="rId32"/>
    <p:sldId id="435" r:id="rId33"/>
    <p:sldId id="436" r:id="rId34"/>
    <p:sldId id="437"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322" r:id="rId49"/>
    <p:sldId id="323" r:id="rId50"/>
    <p:sldId id="324" r:id="rId51"/>
    <p:sldId id="325" r:id="rId52"/>
    <p:sldId id="326" r:id="rId53"/>
    <p:sldId id="327" r:id="rId54"/>
    <p:sldId id="328" r:id="rId55"/>
    <p:sldId id="330" r:id="rId56"/>
    <p:sldId id="331" r:id="rId57"/>
    <p:sldId id="332" r:id="rId58"/>
    <p:sldId id="333" r:id="rId59"/>
    <p:sldId id="334" r:id="rId60"/>
    <p:sldId id="335" r:id="rId61"/>
    <p:sldId id="336" r:id="rId62"/>
    <p:sldId id="337" r:id="rId63"/>
    <p:sldId id="338" r:id="rId64"/>
    <p:sldId id="339" r:id="rId65"/>
    <p:sldId id="340" r:id="rId66"/>
    <p:sldId id="403" r:id="rId67"/>
    <p:sldId id="424" r:id="rId68"/>
    <p:sldId id="425" r:id="rId69"/>
    <p:sldId id="426" r:id="rId70"/>
    <p:sldId id="427" r:id="rId71"/>
    <p:sldId id="428" r:id="rId72"/>
    <p:sldId id="429" r:id="rId73"/>
    <p:sldId id="430" r:id="rId74"/>
    <p:sldId id="405" r:id="rId75"/>
    <p:sldId id="406" r:id="rId76"/>
    <p:sldId id="407" r:id="rId77"/>
    <p:sldId id="408" r:id="rId78"/>
    <p:sldId id="409" r:id="rId79"/>
    <p:sldId id="410" r:id="rId80"/>
    <p:sldId id="411" r:id="rId81"/>
    <p:sldId id="412" r:id="rId82"/>
    <p:sldId id="413" r:id="rId83"/>
    <p:sldId id="414" r:id="rId84"/>
    <p:sldId id="415" r:id="rId85"/>
    <p:sldId id="416" r:id="rId86"/>
    <p:sldId id="417" r:id="rId87"/>
    <p:sldId id="418" r:id="rId88"/>
    <p:sldId id="419" r:id="rId89"/>
    <p:sldId id="420" r:id="rId90"/>
    <p:sldId id="421" r:id="rId91"/>
    <p:sldId id="422" r:id="rId92"/>
    <p:sldId id="343" r:id="rId93"/>
    <p:sldId id="344" r:id="rId94"/>
    <p:sldId id="345" r:id="rId95"/>
    <p:sldId id="346" r:id="rId96"/>
    <p:sldId id="347" r:id="rId97"/>
    <p:sldId id="348" r:id="rId98"/>
    <p:sldId id="349" r:id="rId99"/>
    <p:sldId id="350" r:id="rId100"/>
    <p:sldId id="351" r:id="rId101"/>
    <p:sldId id="352" r:id="rId102"/>
    <p:sldId id="395" r:id="rId103"/>
    <p:sldId id="396" r:id="rId104"/>
    <p:sldId id="397" r:id="rId105"/>
    <p:sldId id="398" r:id="rId106"/>
    <p:sldId id="399" r:id="rId107"/>
    <p:sldId id="400" r:id="rId108"/>
    <p:sldId id="401" r:id="rId109"/>
    <p:sldId id="402" r:id="rId110"/>
    <p:sldId id="423" r:id="rId111"/>
    <p:sldId id="359" r:id="rId112"/>
    <p:sldId id="354" r:id="rId113"/>
    <p:sldId id="355" r:id="rId114"/>
    <p:sldId id="360" r:id="rId115"/>
    <p:sldId id="356" r:id="rId116"/>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4" d="100"/>
          <a:sy n="64" d="100"/>
        </p:scale>
        <p:origin x="90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endParaRPr lang="fr-CA"/>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fr-CA"/>
          </a:p>
        </p:txBody>
      </p:sp>
      <p:sp>
        <p:nvSpPr>
          <p:cNvPr id="4" name="Segnaposto data 3"/>
          <p:cNvSpPr>
            <a:spLocks noGrp="1"/>
          </p:cNvSpPr>
          <p:nvPr>
            <p:ph type="dt" sz="half" idx="10"/>
          </p:nvPr>
        </p:nvSpPr>
        <p:spPr/>
        <p:txBody>
          <a:bodyPr/>
          <a:lstStyle/>
          <a:p>
            <a:fld id="{70031969-ECDA-C745-AB64-4604D5D0F5F4}" type="datetimeFigureOut">
              <a:rPr lang="it-IT" smtClean="0"/>
              <a:t>28/04/2021</a:t>
            </a:fld>
            <a:endParaRPr lang="fr-CA"/>
          </a:p>
        </p:txBody>
      </p:sp>
      <p:sp>
        <p:nvSpPr>
          <p:cNvPr id="5" name="Segnaposto piè di pagina 4"/>
          <p:cNvSpPr>
            <a:spLocks noGrp="1"/>
          </p:cNvSpPr>
          <p:nvPr>
            <p:ph type="ftr" sz="quarter" idx="11"/>
          </p:nvPr>
        </p:nvSpPr>
        <p:spPr/>
        <p:txBody>
          <a:bodyPr/>
          <a:lstStyle/>
          <a:p>
            <a:endParaRPr lang="fr-CA"/>
          </a:p>
        </p:txBody>
      </p:sp>
      <p:sp>
        <p:nvSpPr>
          <p:cNvPr id="6" name="Segnaposto numero diapositiva 5"/>
          <p:cNvSpPr>
            <a:spLocks noGrp="1"/>
          </p:cNvSpPr>
          <p:nvPr>
            <p:ph type="sldNum" sz="quarter" idx="12"/>
          </p:nvPr>
        </p:nvSpPr>
        <p:spPr/>
        <p:txBody>
          <a:bodyPr/>
          <a:lstStyle/>
          <a:p>
            <a:fld id="{4ECC8B7C-1A38-9A41-864E-F15887A3F0D1}" type="slidenum">
              <a:rPr lang="fr-CA" smtClean="0"/>
              <a:t>‹N›</a:t>
            </a:fld>
            <a:endParaRPr lang="fr-CA"/>
          </a:p>
        </p:txBody>
      </p:sp>
    </p:spTree>
    <p:extLst>
      <p:ext uri="{BB962C8B-B14F-4D97-AF65-F5344CB8AC3E}">
        <p14:creationId xmlns:p14="http://schemas.microsoft.com/office/powerpoint/2010/main" val="2802063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fr-CA"/>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A"/>
          </a:p>
        </p:txBody>
      </p:sp>
      <p:sp>
        <p:nvSpPr>
          <p:cNvPr id="4" name="Segnaposto data 3"/>
          <p:cNvSpPr>
            <a:spLocks noGrp="1"/>
          </p:cNvSpPr>
          <p:nvPr>
            <p:ph type="dt" sz="half" idx="10"/>
          </p:nvPr>
        </p:nvSpPr>
        <p:spPr/>
        <p:txBody>
          <a:bodyPr/>
          <a:lstStyle/>
          <a:p>
            <a:fld id="{70031969-ECDA-C745-AB64-4604D5D0F5F4}" type="datetimeFigureOut">
              <a:rPr lang="it-IT" smtClean="0"/>
              <a:t>28/04/2021</a:t>
            </a:fld>
            <a:endParaRPr lang="fr-CA"/>
          </a:p>
        </p:txBody>
      </p:sp>
      <p:sp>
        <p:nvSpPr>
          <p:cNvPr id="5" name="Segnaposto piè di pagina 4"/>
          <p:cNvSpPr>
            <a:spLocks noGrp="1"/>
          </p:cNvSpPr>
          <p:nvPr>
            <p:ph type="ftr" sz="quarter" idx="11"/>
          </p:nvPr>
        </p:nvSpPr>
        <p:spPr/>
        <p:txBody>
          <a:bodyPr/>
          <a:lstStyle/>
          <a:p>
            <a:endParaRPr lang="fr-CA"/>
          </a:p>
        </p:txBody>
      </p:sp>
      <p:sp>
        <p:nvSpPr>
          <p:cNvPr id="6" name="Segnaposto numero diapositiva 5"/>
          <p:cNvSpPr>
            <a:spLocks noGrp="1"/>
          </p:cNvSpPr>
          <p:nvPr>
            <p:ph type="sldNum" sz="quarter" idx="12"/>
          </p:nvPr>
        </p:nvSpPr>
        <p:spPr/>
        <p:txBody>
          <a:bodyPr/>
          <a:lstStyle/>
          <a:p>
            <a:fld id="{4ECC8B7C-1A38-9A41-864E-F15887A3F0D1}" type="slidenum">
              <a:rPr lang="fr-CA" smtClean="0"/>
              <a:t>‹N›</a:t>
            </a:fld>
            <a:endParaRPr lang="fr-CA"/>
          </a:p>
        </p:txBody>
      </p:sp>
    </p:spTree>
    <p:extLst>
      <p:ext uri="{BB962C8B-B14F-4D97-AF65-F5344CB8AC3E}">
        <p14:creationId xmlns:p14="http://schemas.microsoft.com/office/powerpoint/2010/main" val="367718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endParaRPr lang="fr-CA"/>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A"/>
          </a:p>
        </p:txBody>
      </p:sp>
      <p:sp>
        <p:nvSpPr>
          <p:cNvPr id="4" name="Segnaposto data 3"/>
          <p:cNvSpPr>
            <a:spLocks noGrp="1"/>
          </p:cNvSpPr>
          <p:nvPr>
            <p:ph type="dt" sz="half" idx="10"/>
          </p:nvPr>
        </p:nvSpPr>
        <p:spPr/>
        <p:txBody>
          <a:bodyPr/>
          <a:lstStyle/>
          <a:p>
            <a:fld id="{70031969-ECDA-C745-AB64-4604D5D0F5F4}" type="datetimeFigureOut">
              <a:rPr lang="it-IT" smtClean="0"/>
              <a:t>28/04/2021</a:t>
            </a:fld>
            <a:endParaRPr lang="fr-CA"/>
          </a:p>
        </p:txBody>
      </p:sp>
      <p:sp>
        <p:nvSpPr>
          <p:cNvPr id="5" name="Segnaposto piè di pagina 4"/>
          <p:cNvSpPr>
            <a:spLocks noGrp="1"/>
          </p:cNvSpPr>
          <p:nvPr>
            <p:ph type="ftr" sz="quarter" idx="11"/>
          </p:nvPr>
        </p:nvSpPr>
        <p:spPr/>
        <p:txBody>
          <a:bodyPr/>
          <a:lstStyle/>
          <a:p>
            <a:endParaRPr lang="fr-CA"/>
          </a:p>
        </p:txBody>
      </p:sp>
      <p:sp>
        <p:nvSpPr>
          <p:cNvPr id="6" name="Segnaposto numero diapositiva 5"/>
          <p:cNvSpPr>
            <a:spLocks noGrp="1"/>
          </p:cNvSpPr>
          <p:nvPr>
            <p:ph type="sldNum" sz="quarter" idx="12"/>
          </p:nvPr>
        </p:nvSpPr>
        <p:spPr/>
        <p:txBody>
          <a:bodyPr/>
          <a:lstStyle/>
          <a:p>
            <a:fld id="{4ECC8B7C-1A38-9A41-864E-F15887A3F0D1}" type="slidenum">
              <a:rPr lang="fr-CA" smtClean="0"/>
              <a:t>‹N›</a:t>
            </a:fld>
            <a:endParaRPr lang="fr-CA"/>
          </a:p>
        </p:txBody>
      </p:sp>
    </p:spTree>
    <p:extLst>
      <p:ext uri="{BB962C8B-B14F-4D97-AF65-F5344CB8AC3E}">
        <p14:creationId xmlns:p14="http://schemas.microsoft.com/office/powerpoint/2010/main" val="271698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fr-CA"/>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A"/>
          </a:p>
        </p:txBody>
      </p:sp>
      <p:sp>
        <p:nvSpPr>
          <p:cNvPr id="4" name="Segnaposto data 3"/>
          <p:cNvSpPr>
            <a:spLocks noGrp="1"/>
          </p:cNvSpPr>
          <p:nvPr>
            <p:ph type="dt" sz="half" idx="10"/>
          </p:nvPr>
        </p:nvSpPr>
        <p:spPr/>
        <p:txBody>
          <a:bodyPr/>
          <a:lstStyle/>
          <a:p>
            <a:fld id="{70031969-ECDA-C745-AB64-4604D5D0F5F4}" type="datetimeFigureOut">
              <a:rPr lang="it-IT" smtClean="0"/>
              <a:t>28/04/2021</a:t>
            </a:fld>
            <a:endParaRPr lang="fr-CA"/>
          </a:p>
        </p:txBody>
      </p:sp>
      <p:sp>
        <p:nvSpPr>
          <p:cNvPr id="5" name="Segnaposto piè di pagina 4"/>
          <p:cNvSpPr>
            <a:spLocks noGrp="1"/>
          </p:cNvSpPr>
          <p:nvPr>
            <p:ph type="ftr" sz="quarter" idx="11"/>
          </p:nvPr>
        </p:nvSpPr>
        <p:spPr/>
        <p:txBody>
          <a:bodyPr/>
          <a:lstStyle/>
          <a:p>
            <a:endParaRPr lang="fr-CA"/>
          </a:p>
        </p:txBody>
      </p:sp>
      <p:sp>
        <p:nvSpPr>
          <p:cNvPr id="6" name="Segnaposto numero diapositiva 5"/>
          <p:cNvSpPr>
            <a:spLocks noGrp="1"/>
          </p:cNvSpPr>
          <p:nvPr>
            <p:ph type="sldNum" sz="quarter" idx="12"/>
          </p:nvPr>
        </p:nvSpPr>
        <p:spPr/>
        <p:txBody>
          <a:bodyPr/>
          <a:lstStyle/>
          <a:p>
            <a:fld id="{4ECC8B7C-1A38-9A41-864E-F15887A3F0D1}" type="slidenum">
              <a:rPr lang="fr-CA" smtClean="0"/>
              <a:t>‹N›</a:t>
            </a:fld>
            <a:endParaRPr lang="fr-CA"/>
          </a:p>
        </p:txBody>
      </p:sp>
    </p:spTree>
    <p:extLst>
      <p:ext uri="{BB962C8B-B14F-4D97-AF65-F5344CB8AC3E}">
        <p14:creationId xmlns:p14="http://schemas.microsoft.com/office/powerpoint/2010/main" val="203778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endParaRPr lang="fr-CA"/>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0031969-ECDA-C745-AB64-4604D5D0F5F4}" type="datetimeFigureOut">
              <a:rPr lang="it-IT" smtClean="0"/>
              <a:t>28/04/2021</a:t>
            </a:fld>
            <a:endParaRPr lang="fr-CA"/>
          </a:p>
        </p:txBody>
      </p:sp>
      <p:sp>
        <p:nvSpPr>
          <p:cNvPr id="5" name="Segnaposto piè di pagina 4"/>
          <p:cNvSpPr>
            <a:spLocks noGrp="1"/>
          </p:cNvSpPr>
          <p:nvPr>
            <p:ph type="ftr" sz="quarter" idx="11"/>
          </p:nvPr>
        </p:nvSpPr>
        <p:spPr/>
        <p:txBody>
          <a:bodyPr/>
          <a:lstStyle/>
          <a:p>
            <a:endParaRPr lang="fr-CA"/>
          </a:p>
        </p:txBody>
      </p:sp>
      <p:sp>
        <p:nvSpPr>
          <p:cNvPr id="6" name="Segnaposto numero diapositiva 5"/>
          <p:cNvSpPr>
            <a:spLocks noGrp="1"/>
          </p:cNvSpPr>
          <p:nvPr>
            <p:ph type="sldNum" sz="quarter" idx="12"/>
          </p:nvPr>
        </p:nvSpPr>
        <p:spPr/>
        <p:txBody>
          <a:bodyPr/>
          <a:lstStyle/>
          <a:p>
            <a:fld id="{4ECC8B7C-1A38-9A41-864E-F15887A3F0D1}" type="slidenum">
              <a:rPr lang="fr-CA" smtClean="0"/>
              <a:t>‹N›</a:t>
            </a:fld>
            <a:endParaRPr lang="fr-CA"/>
          </a:p>
        </p:txBody>
      </p:sp>
    </p:spTree>
    <p:extLst>
      <p:ext uri="{BB962C8B-B14F-4D97-AF65-F5344CB8AC3E}">
        <p14:creationId xmlns:p14="http://schemas.microsoft.com/office/powerpoint/2010/main" val="1409271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fr-CA"/>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A"/>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A"/>
          </a:p>
        </p:txBody>
      </p:sp>
      <p:sp>
        <p:nvSpPr>
          <p:cNvPr id="5" name="Segnaposto data 4"/>
          <p:cNvSpPr>
            <a:spLocks noGrp="1"/>
          </p:cNvSpPr>
          <p:nvPr>
            <p:ph type="dt" sz="half" idx="10"/>
          </p:nvPr>
        </p:nvSpPr>
        <p:spPr/>
        <p:txBody>
          <a:bodyPr/>
          <a:lstStyle/>
          <a:p>
            <a:fld id="{70031969-ECDA-C745-AB64-4604D5D0F5F4}" type="datetimeFigureOut">
              <a:rPr lang="it-IT" smtClean="0"/>
              <a:t>28/04/2021</a:t>
            </a:fld>
            <a:endParaRPr lang="fr-CA"/>
          </a:p>
        </p:txBody>
      </p:sp>
      <p:sp>
        <p:nvSpPr>
          <p:cNvPr id="6" name="Segnaposto piè di pagina 5"/>
          <p:cNvSpPr>
            <a:spLocks noGrp="1"/>
          </p:cNvSpPr>
          <p:nvPr>
            <p:ph type="ftr" sz="quarter" idx="11"/>
          </p:nvPr>
        </p:nvSpPr>
        <p:spPr/>
        <p:txBody>
          <a:bodyPr/>
          <a:lstStyle/>
          <a:p>
            <a:endParaRPr lang="fr-CA"/>
          </a:p>
        </p:txBody>
      </p:sp>
      <p:sp>
        <p:nvSpPr>
          <p:cNvPr id="7" name="Segnaposto numero diapositiva 6"/>
          <p:cNvSpPr>
            <a:spLocks noGrp="1"/>
          </p:cNvSpPr>
          <p:nvPr>
            <p:ph type="sldNum" sz="quarter" idx="12"/>
          </p:nvPr>
        </p:nvSpPr>
        <p:spPr/>
        <p:txBody>
          <a:bodyPr/>
          <a:lstStyle/>
          <a:p>
            <a:fld id="{4ECC8B7C-1A38-9A41-864E-F15887A3F0D1}" type="slidenum">
              <a:rPr lang="fr-CA" smtClean="0"/>
              <a:t>‹N›</a:t>
            </a:fld>
            <a:endParaRPr lang="fr-CA"/>
          </a:p>
        </p:txBody>
      </p:sp>
    </p:spTree>
    <p:extLst>
      <p:ext uri="{BB962C8B-B14F-4D97-AF65-F5344CB8AC3E}">
        <p14:creationId xmlns:p14="http://schemas.microsoft.com/office/powerpoint/2010/main" val="1570768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endParaRPr lang="fr-CA"/>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A"/>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A"/>
          </a:p>
        </p:txBody>
      </p:sp>
      <p:sp>
        <p:nvSpPr>
          <p:cNvPr id="7" name="Segnaposto data 6"/>
          <p:cNvSpPr>
            <a:spLocks noGrp="1"/>
          </p:cNvSpPr>
          <p:nvPr>
            <p:ph type="dt" sz="half" idx="10"/>
          </p:nvPr>
        </p:nvSpPr>
        <p:spPr/>
        <p:txBody>
          <a:bodyPr/>
          <a:lstStyle/>
          <a:p>
            <a:fld id="{70031969-ECDA-C745-AB64-4604D5D0F5F4}" type="datetimeFigureOut">
              <a:rPr lang="it-IT" smtClean="0"/>
              <a:t>28/04/2021</a:t>
            </a:fld>
            <a:endParaRPr lang="fr-CA"/>
          </a:p>
        </p:txBody>
      </p:sp>
      <p:sp>
        <p:nvSpPr>
          <p:cNvPr id="8" name="Segnaposto piè di pagina 7"/>
          <p:cNvSpPr>
            <a:spLocks noGrp="1"/>
          </p:cNvSpPr>
          <p:nvPr>
            <p:ph type="ftr" sz="quarter" idx="11"/>
          </p:nvPr>
        </p:nvSpPr>
        <p:spPr/>
        <p:txBody>
          <a:bodyPr/>
          <a:lstStyle/>
          <a:p>
            <a:endParaRPr lang="fr-CA"/>
          </a:p>
        </p:txBody>
      </p:sp>
      <p:sp>
        <p:nvSpPr>
          <p:cNvPr id="9" name="Segnaposto numero diapositiva 8"/>
          <p:cNvSpPr>
            <a:spLocks noGrp="1"/>
          </p:cNvSpPr>
          <p:nvPr>
            <p:ph type="sldNum" sz="quarter" idx="12"/>
          </p:nvPr>
        </p:nvSpPr>
        <p:spPr/>
        <p:txBody>
          <a:bodyPr/>
          <a:lstStyle/>
          <a:p>
            <a:fld id="{4ECC8B7C-1A38-9A41-864E-F15887A3F0D1}" type="slidenum">
              <a:rPr lang="fr-CA" smtClean="0"/>
              <a:t>‹N›</a:t>
            </a:fld>
            <a:endParaRPr lang="fr-CA"/>
          </a:p>
        </p:txBody>
      </p:sp>
    </p:spTree>
    <p:extLst>
      <p:ext uri="{BB962C8B-B14F-4D97-AF65-F5344CB8AC3E}">
        <p14:creationId xmlns:p14="http://schemas.microsoft.com/office/powerpoint/2010/main" val="1563014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endParaRPr lang="fr-CA"/>
          </a:p>
        </p:txBody>
      </p:sp>
      <p:sp>
        <p:nvSpPr>
          <p:cNvPr id="3" name="Segnaposto data 2"/>
          <p:cNvSpPr>
            <a:spLocks noGrp="1"/>
          </p:cNvSpPr>
          <p:nvPr>
            <p:ph type="dt" sz="half" idx="10"/>
          </p:nvPr>
        </p:nvSpPr>
        <p:spPr/>
        <p:txBody>
          <a:bodyPr/>
          <a:lstStyle/>
          <a:p>
            <a:fld id="{70031969-ECDA-C745-AB64-4604D5D0F5F4}" type="datetimeFigureOut">
              <a:rPr lang="it-IT" smtClean="0"/>
              <a:t>28/04/2021</a:t>
            </a:fld>
            <a:endParaRPr lang="fr-CA"/>
          </a:p>
        </p:txBody>
      </p:sp>
      <p:sp>
        <p:nvSpPr>
          <p:cNvPr id="4" name="Segnaposto piè di pagina 3"/>
          <p:cNvSpPr>
            <a:spLocks noGrp="1"/>
          </p:cNvSpPr>
          <p:nvPr>
            <p:ph type="ftr" sz="quarter" idx="11"/>
          </p:nvPr>
        </p:nvSpPr>
        <p:spPr/>
        <p:txBody>
          <a:bodyPr/>
          <a:lstStyle/>
          <a:p>
            <a:endParaRPr lang="fr-CA"/>
          </a:p>
        </p:txBody>
      </p:sp>
      <p:sp>
        <p:nvSpPr>
          <p:cNvPr id="5" name="Segnaposto numero diapositiva 4"/>
          <p:cNvSpPr>
            <a:spLocks noGrp="1"/>
          </p:cNvSpPr>
          <p:nvPr>
            <p:ph type="sldNum" sz="quarter" idx="12"/>
          </p:nvPr>
        </p:nvSpPr>
        <p:spPr/>
        <p:txBody>
          <a:bodyPr/>
          <a:lstStyle/>
          <a:p>
            <a:fld id="{4ECC8B7C-1A38-9A41-864E-F15887A3F0D1}" type="slidenum">
              <a:rPr lang="fr-CA" smtClean="0"/>
              <a:t>‹N›</a:t>
            </a:fld>
            <a:endParaRPr lang="fr-CA"/>
          </a:p>
        </p:txBody>
      </p:sp>
    </p:spTree>
    <p:extLst>
      <p:ext uri="{BB962C8B-B14F-4D97-AF65-F5344CB8AC3E}">
        <p14:creationId xmlns:p14="http://schemas.microsoft.com/office/powerpoint/2010/main" val="2703088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0031969-ECDA-C745-AB64-4604D5D0F5F4}" type="datetimeFigureOut">
              <a:rPr lang="it-IT" smtClean="0"/>
              <a:t>28/04/2021</a:t>
            </a:fld>
            <a:endParaRPr lang="fr-CA"/>
          </a:p>
        </p:txBody>
      </p:sp>
      <p:sp>
        <p:nvSpPr>
          <p:cNvPr id="3" name="Segnaposto piè di pagina 2"/>
          <p:cNvSpPr>
            <a:spLocks noGrp="1"/>
          </p:cNvSpPr>
          <p:nvPr>
            <p:ph type="ftr" sz="quarter" idx="11"/>
          </p:nvPr>
        </p:nvSpPr>
        <p:spPr/>
        <p:txBody>
          <a:bodyPr/>
          <a:lstStyle/>
          <a:p>
            <a:endParaRPr lang="fr-CA"/>
          </a:p>
        </p:txBody>
      </p:sp>
      <p:sp>
        <p:nvSpPr>
          <p:cNvPr id="4" name="Segnaposto numero diapositiva 3"/>
          <p:cNvSpPr>
            <a:spLocks noGrp="1"/>
          </p:cNvSpPr>
          <p:nvPr>
            <p:ph type="sldNum" sz="quarter" idx="12"/>
          </p:nvPr>
        </p:nvSpPr>
        <p:spPr/>
        <p:txBody>
          <a:bodyPr/>
          <a:lstStyle/>
          <a:p>
            <a:fld id="{4ECC8B7C-1A38-9A41-864E-F15887A3F0D1}" type="slidenum">
              <a:rPr lang="fr-CA" smtClean="0"/>
              <a:t>‹N›</a:t>
            </a:fld>
            <a:endParaRPr lang="fr-CA"/>
          </a:p>
        </p:txBody>
      </p:sp>
    </p:spTree>
    <p:extLst>
      <p:ext uri="{BB962C8B-B14F-4D97-AF65-F5344CB8AC3E}">
        <p14:creationId xmlns:p14="http://schemas.microsoft.com/office/powerpoint/2010/main" val="829095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fr-CA"/>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A"/>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0031969-ECDA-C745-AB64-4604D5D0F5F4}" type="datetimeFigureOut">
              <a:rPr lang="it-IT" smtClean="0"/>
              <a:t>28/04/2021</a:t>
            </a:fld>
            <a:endParaRPr lang="fr-CA"/>
          </a:p>
        </p:txBody>
      </p:sp>
      <p:sp>
        <p:nvSpPr>
          <p:cNvPr id="6" name="Segnaposto piè di pagina 5"/>
          <p:cNvSpPr>
            <a:spLocks noGrp="1"/>
          </p:cNvSpPr>
          <p:nvPr>
            <p:ph type="ftr" sz="quarter" idx="11"/>
          </p:nvPr>
        </p:nvSpPr>
        <p:spPr/>
        <p:txBody>
          <a:bodyPr/>
          <a:lstStyle/>
          <a:p>
            <a:endParaRPr lang="fr-CA"/>
          </a:p>
        </p:txBody>
      </p:sp>
      <p:sp>
        <p:nvSpPr>
          <p:cNvPr id="7" name="Segnaposto numero diapositiva 6"/>
          <p:cNvSpPr>
            <a:spLocks noGrp="1"/>
          </p:cNvSpPr>
          <p:nvPr>
            <p:ph type="sldNum" sz="quarter" idx="12"/>
          </p:nvPr>
        </p:nvSpPr>
        <p:spPr/>
        <p:txBody>
          <a:bodyPr/>
          <a:lstStyle/>
          <a:p>
            <a:fld id="{4ECC8B7C-1A38-9A41-864E-F15887A3F0D1}" type="slidenum">
              <a:rPr lang="fr-CA" smtClean="0"/>
              <a:t>‹N›</a:t>
            </a:fld>
            <a:endParaRPr lang="fr-CA"/>
          </a:p>
        </p:txBody>
      </p:sp>
    </p:spTree>
    <p:extLst>
      <p:ext uri="{BB962C8B-B14F-4D97-AF65-F5344CB8AC3E}">
        <p14:creationId xmlns:p14="http://schemas.microsoft.com/office/powerpoint/2010/main" val="3109360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endParaRPr lang="fr-CA"/>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0031969-ECDA-C745-AB64-4604D5D0F5F4}" type="datetimeFigureOut">
              <a:rPr lang="it-IT" smtClean="0"/>
              <a:t>28/04/2021</a:t>
            </a:fld>
            <a:endParaRPr lang="fr-CA"/>
          </a:p>
        </p:txBody>
      </p:sp>
      <p:sp>
        <p:nvSpPr>
          <p:cNvPr id="6" name="Segnaposto piè di pagina 5"/>
          <p:cNvSpPr>
            <a:spLocks noGrp="1"/>
          </p:cNvSpPr>
          <p:nvPr>
            <p:ph type="ftr" sz="quarter" idx="11"/>
          </p:nvPr>
        </p:nvSpPr>
        <p:spPr/>
        <p:txBody>
          <a:bodyPr/>
          <a:lstStyle/>
          <a:p>
            <a:endParaRPr lang="fr-CA"/>
          </a:p>
        </p:txBody>
      </p:sp>
      <p:sp>
        <p:nvSpPr>
          <p:cNvPr id="7" name="Segnaposto numero diapositiva 6"/>
          <p:cNvSpPr>
            <a:spLocks noGrp="1"/>
          </p:cNvSpPr>
          <p:nvPr>
            <p:ph type="sldNum" sz="quarter" idx="12"/>
          </p:nvPr>
        </p:nvSpPr>
        <p:spPr/>
        <p:txBody>
          <a:bodyPr/>
          <a:lstStyle/>
          <a:p>
            <a:fld id="{4ECC8B7C-1A38-9A41-864E-F15887A3F0D1}" type="slidenum">
              <a:rPr lang="fr-CA" smtClean="0"/>
              <a:t>‹N›</a:t>
            </a:fld>
            <a:endParaRPr lang="fr-CA"/>
          </a:p>
        </p:txBody>
      </p:sp>
    </p:spTree>
    <p:extLst>
      <p:ext uri="{BB962C8B-B14F-4D97-AF65-F5344CB8AC3E}">
        <p14:creationId xmlns:p14="http://schemas.microsoft.com/office/powerpoint/2010/main" val="1503039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endParaRPr lang="fr-CA"/>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A"/>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31969-ECDA-C745-AB64-4604D5D0F5F4}" type="datetimeFigureOut">
              <a:rPr lang="it-IT" smtClean="0"/>
              <a:t>28/04/2021</a:t>
            </a:fld>
            <a:endParaRPr lang="fr-CA"/>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C8B7C-1A38-9A41-864E-F15887A3F0D1}" type="slidenum">
              <a:rPr lang="fr-CA" smtClean="0"/>
              <a:t>‹N›</a:t>
            </a:fld>
            <a:endParaRPr lang="fr-CA"/>
          </a:p>
        </p:txBody>
      </p:sp>
    </p:spTree>
    <p:extLst>
      <p:ext uri="{BB962C8B-B14F-4D97-AF65-F5344CB8AC3E}">
        <p14:creationId xmlns:p14="http://schemas.microsoft.com/office/powerpoint/2010/main" val="1484793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hyperlink" Target="https://www.readmyworld.nl/an-editors-note/" TargetMode="External"/><Relationship Id="rId2" Type="http://schemas.openxmlformats.org/officeDocument/2006/relationships/hyperlink" Target="https://diacritik.com/2021/03/08/uncaring-reflexions-sur-les-enjeux-de-la-traduction-litteraire/" TargetMode="External"/><Relationship Id="rId1" Type="http://schemas.openxmlformats.org/officeDocument/2006/relationships/slideLayout" Target="../slideLayouts/slideLayout2.xml"/><Relationship Id="rId4" Type="http://schemas.openxmlformats.org/officeDocument/2006/relationships/hyperlink" Target="http://www.cananmarasligil.net/" TargetMode="External"/></Relationships>
</file>

<file path=ppt/slides/_rels/slide109.xml.rels><?xml version="1.0" encoding="UTF-8" standalone="yes"?>
<Relationships xmlns="http://schemas.openxmlformats.org/package/2006/relationships"><Relationship Id="rId2" Type="http://schemas.openxmlformats.org/officeDocument/2006/relationships/hyperlink" Target="https://www.mediapart.fr/journal/culture-idees/120320/tiphaine-samoyault-la-traduction-n-est-pas-une-langue?onglet=ful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fontScale="90000"/>
          </a:bodyPr>
          <a:lstStyle/>
          <a:p>
            <a:br>
              <a:rPr lang="fr-CA" sz="2800" dirty="0"/>
            </a:br>
            <a:r>
              <a:rPr lang="fr-CA" sz="2800" dirty="0"/>
              <a:t>Observations hebdomadaires sur des questions sociétales et </a:t>
            </a:r>
            <a:r>
              <a:rPr lang="fr-CA" sz="2800" dirty="0" err="1"/>
              <a:t>politiques,etc</a:t>
            </a:r>
            <a:r>
              <a:rPr lang="fr-CA" sz="2800" dirty="0"/>
              <a:t>.</a:t>
            </a:r>
            <a:br>
              <a:rPr lang="fr-CA" sz="2800" dirty="0"/>
            </a:br>
            <a:br>
              <a:rPr lang="fr-CA" sz="2800" dirty="0"/>
            </a:br>
            <a:endParaRPr lang="fr-CA" sz="2800" dirty="0"/>
          </a:p>
        </p:txBody>
      </p:sp>
      <p:sp>
        <p:nvSpPr>
          <p:cNvPr id="3" name="Sottotitolo 2"/>
          <p:cNvSpPr>
            <a:spLocks noGrp="1"/>
          </p:cNvSpPr>
          <p:nvPr>
            <p:ph type="subTitle" idx="1"/>
          </p:nvPr>
        </p:nvSpPr>
        <p:spPr/>
        <p:txBody>
          <a:bodyPr>
            <a:normAutofit/>
          </a:bodyPr>
          <a:lstStyle/>
          <a:p>
            <a:r>
              <a:rPr lang="fr-CA" sz="2800" dirty="0"/>
              <a:t>Lingua e </a:t>
            </a:r>
            <a:r>
              <a:rPr lang="fr-CA" sz="2800" dirty="0" err="1"/>
              <a:t>Traduzione</a:t>
            </a:r>
            <a:r>
              <a:rPr lang="fr-CA" sz="2800" dirty="0"/>
              <a:t> </a:t>
            </a:r>
            <a:r>
              <a:rPr lang="fr-CA" sz="2800" dirty="0" err="1"/>
              <a:t>francese</a:t>
            </a:r>
            <a:r>
              <a:rPr lang="fr-CA" sz="2800" dirty="0"/>
              <a:t> 3</a:t>
            </a:r>
          </a:p>
          <a:p>
            <a:r>
              <a:rPr lang="fr-CA" sz="2800" dirty="0"/>
              <a:t>Modulo di lingua </a:t>
            </a:r>
            <a:r>
              <a:rPr lang="fr-CA" sz="2800" dirty="0" err="1"/>
              <a:t>francese</a:t>
            </a:r>
            <a:endParaRPr lang="fr-CA" sz="2800" dirty="0"/>
          </a:p>
          <a:p>
            <a:r>
              <a:rPr lang="fr-CA" sz="2800" dirty="0"/>
              <a:t>2020-2021</a:t>
            </a:r>
          </a:p>
        </p:txBody>
      </p:sp>
    </p:spTree>
    <p:extLst>
      <p:ext uri="{BB962C8B-B14F-4D97-AF65-F5344CB8AC3E}">
        <p14:creationId xmlns:p14="http://schemas.microsoft.com/office/powerpoint/2010/main" val="1080109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Une effervescence de néologismes</a:t>
            </a:r>
          </a:p>
        </p:txBody>
      </p:sp>
      <p:sp>
        <p:nvSpPr>
          <p:cNvPr id="3" name="Segnaposto contenuto 2"/>
          <p:cNvSpPr>
            <a:spLocks noGrp="1"/>
          </p:cNvSpPr>
          <p:nvPr>
            <p:ph idx="1"/>
          </p:nvPr>
        </p:nvSpPr>
        <p:spPr/>
        <p:txBody>
          <a:bodyPr>
            <a:normAutofit lnSpcReduction="10000"/>
          </a:bodyPr>
          <a:lstStyle/>
          <a:p>
            <a:r>
              <a:rPr lang="fr-CA" sz="2400" dirty="0"/>
              <a:t>2. de nouveaux mots comme :</a:t>
            </a:r>
          </a:p>
          <a:p>
            <a:r>
              <a:rPr lang="fr-CA" sz="2400" dirty="0"/>
              <a:t>a. « </a:t>
            </a:r>
            <a:r>
              <a:rPr lang="fr-CA" sz="2400" dirty="0" err="1"/>
              <a:t>reconfinement</a:t>
            </a:r>
            <a:r>
              <a:rPr lang="fr-CA" sz="2400" dirty="0"/>
              <a:t> » : </a:t>
            </a:r>
            <a:r>
              <a:rPr lang="fr-CA" sz="2400" b="1" dirty="0"/>
              <a:t>dérivation préfixale </a:t>
            </a:r>
            <a:r>
              <a:rPr lang="fr-CA" sz="2400" dirty="0"/>
              <a:t>avec « de »</a:t>
            </a:r>
          </a:p>
          <a:p>
            <a:r>
              <a:rPr lang="fr-CA" sz="2400" b="1" dirty="0" err="1"/>
              <a:t>Reconfinement</a:t>
            </a:r>
            <a:r>
              <a:rPr lang="fr-CA" sz="2400" b="1" dirty="0"/>
              <a:t> : Emmanuel </a:t>
            </a:r>
            <a:r>
              <a:rPr lang="fr-CA" sz="2400" b="1" dirty="0" err="1"/>
              <a:t>Macron</a:t>
            </a:r>
            <a:r>
              <a:rPr lang="fr-CA" sz="2400" b="1" dirty="0"/>
              <a:t> ne s'exprimera pas avant le 30 janvier au moins  </a:t>
            </a:r>
            <a:r>
              <a:rPr lang="fr-CA" sz="2400" i="1" dirty="0"/>
              <a:t>La dépêche </a:t>
            </a:r>
            <a:r>
              <a:rPr lang="fr-CA" sz="2400" dirty="0"/>
              <a:t>25 janvier 2021</a:t>
            </a:r>
          </a:p>
          <a:p>
            <a:r>
              <a:rPr lang="fr-CA" sz="2400" dirty="0"/>
              <a:t>b. « </a:t>
            </a:r>
            <a:r>
              <a:rPr lang="fr-CA" sz="2400" dirty="0" err="1"/>
              <a:t>vaxxie</a:t>
            </a:r>
            <a:r>
              <a:rPr lang="fr-CA" sz="2400" dirty="0"/>
              <a:t> » mot-valise </a:t>
            </a:r>
          </a:p>
          <a:p>
            <a:r>
              <a:rPr lang="fr-CA" sz="2400" b="1" dirty="0"/>
              <a:t>mot-valise </a:t>
            </a:r>
            <a:r>
              <a:rPr lang="fr-CA" sz="2400" dirty="0"/>
              <a:t>[</a:t>
            </a:r>
            <a:r>
              <a:rPr lang="fr-CA" sz="2400" dirty="0" err="1"/>
              <a:t>movaliz</a:t>
            </a:r>
            <a:r>
              <a:rPr lang="fr-CA" sz="2400" dirty="0"/>
              <a:t>] nom masculin étym. 1956, </a:t>
            </a:r>
            <a:r>
              <a:rPr lang="fr-CA" sz="2400" dirty="0" err="1"/>
              <a:t>Ferdière</a:t>
            </a:r>
            <a:r>
              <a:rPr lang="fr-CA" sz="2400" dirty="0"/>
              <a:t> ◊ de </a:t>
            </a:r>
            <a:r>
              <a:rPr lang="fr-CA" sz="2400" i="1" dirty="0"/>
              <a:t>mot</a:t>
            </a:r>
            <a:r>
              <a:rPr lang="fr-CA" sz="2400" dirty="0"/>
              <a:t> et </a:t>
            </a:r>
            <a:r>
              <a:rPr lang="fr-CA" sz="2400" i="1" dirty="0"/>
              <a:t>valise,</a:t>
            </a:r>
            <a:r>
              <a:rPr lang="fr-CA" sz="2400" dirty="0"/>
              <a:t> calque de l'anglais </a:t>
            </a:r>
            <a:r>
              <a:rPr lang="fr-CA" sz="2400" i="1" dirty="0" err="1"/>
              <a:t>portmanteau</a:t>
            </a:r>
            <a:r>
              <a:rPr lang="fr-CA" sz="2400" i="1" dirty="0"/>
              <a:t> </a:t>
            </a:r>
            <a:r>
              <a:rPr lang="fr-CA" sz="2400" i="1" dirty="0" err="1"/>
              <a:t>word</a:t>
            </a:r>
            <a:r>
              <a:rPr lang="fr-CA" sz="2400" dirty="0"/>
              <a:t> créé par Lewis Carroll</a:t>
            </a:r>
          </a:p>
          <a:p>
            <a:pPr marL="0" indent="0">
              <a:buNone/>
            </a:pPr>
            <a:r>
              <a:rPr lang="fr-CA" sz="2400" dirty="0"/>
              <a:t> Mot composé de morceaux non signifiants de deux ou plusieurs mots (ex. motel, cultivar</a:t>
            </a:r>
            <a:r>
              <a:rPr lang="fr-CA" sz="2400" b="1" dirty="0"/>
              <a:t>,</a:t>
            </a:r>
            <a:r>
              <a:rPr lang="fr-CA" sz="2400" dirty="0"/>
              <a:t> progiciel)</a:t>
            </a:r>
            <a:r>
              <a:rPr lang="fr-CA" sz="2400" i="1" dirty="0"/>
              <a:t>. PR 2020</a:t>
            </a:r>
          </a:p>
          <a:p>
            <a:r>
              <a:rPr lang="fr-CA" sz="2400" dirty="0"/>
              <a:t>c. Peu d’</a:t>
            </a:r>
            <a:r>
              <a:rPr lang="fr-CA" sz="2400" dirty="0" err="1"/>
              <a:t>angliscimes</a:t>
            </a:r>
            <a:endParaRPr lang="fr-CA" sz="2400" dirty="0"/>
          </a:p>
          <a:p>
            <a:endParaRPr lang="fr-CA" sz="2400" dirty="0"/>
          </a:p>
          <a:p>
            <a:endParaRPr lang="fr-CA" sz="2400" dirty="0"/>
          </a:p>
          <a:p>
            <a:endParaRPr lang="fr-CA" sz="2400" dirty="0"/>
          </a:p>
          <a:p>
            <a:endParaRPr lang="fr-CA" sz="2400" dirty="0"/>
          </a:p>
          <a:p>
            <a:endParaRPr lang="fr-CA" sz="2400" dirty="0"/>
          </a:p>
          <a:p>
            <a:endParaRPr lang="fr-CA" sz="2400" dirty="0"/>
          </a:p>
        </p:txBody>
      </p:sp>
    </p:spTree>
    <p:extLst>
      <p:ext uri="{BB962C8B-B14F-4D97-AF65-F5344CB8AC3E}">
        <p14:creationId xmlns:p14="http://schemas.microsoft.com/office/powerpoint/2010/main" val="13818182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fr-CA"/>
          </a:p>
        </p:txBody>
      </p:sp>
      <p:sp>
        <p:nvSpPr>
          <p:cNvPr id="3" name="Segnaposto contenuto 2"/>
          <p:cNvSpPr>
            <a:spLocks noGrp="1"/>
          </p:cNvSpPr>
          <p:nvPr>
            <p:ph idx="1"/>
          </p:nvPr>
        </p:nvSpPr>
        <p:spPr/>
        <p:txBody>
          <a:bodyPr>
            <a:normAutofit/>
          </a:bodyPr>
          <a:lstStyle/>
          <a:p>
            <a:r>
              <a:rPr lang="it-IT" sz="2400" dirty="0" err="1"/>
              <a:t>Jamais</a:t>
            </a:r>
            <a:r>
              <a:rPr lang="it-IT" sz="2400" dirty="0"/>
              <a:t> </a:t>
            </a:r>
            <a:r>
              <a:rPr lang="it-IT" sz="2400" dirty="0" err="1"/>
              <a:t>perdu</a:t>
            </a:r>
            <a:r>
              <a:rPr lang="it-IT" sz="2400" dirty="0"/>
              <a:t> la </a:t>
            </a:r>
            <a:r>
              <a:rPr lang="it-IT" sz="2400" dirty="0" err="1"/>
              <a:t>pugnacité</a:t>
            </a:r>
            <a:r>
              <a:rPr lang="it-IT" sz="2400" dirty="0"/>
              <a:t>, et </a:t>
            </a:r>
            <a:r>
              <a:rPr lang="it-IT" sz="2400" dirty="0" err="1"/>
              <a:t>reconnaître</a:t>
            </a:r>
            <a:r>
              <a:rPr lang="it-IT" sz="2400" dirty="0"/>
              <a:t> </a:t>
            </a:r>
            <a:r>
              <a:rPr lang="it-IT" sz="2400" dirty="0" err="1"/>
              <a:t>malgré</a:t>
            </a:r>
            <a:r>
              <a:rPr lang="it-IT" sz="2400" dirty="0"/>
              <a:t> tout le moment</a:t>
            </a:r>
          </a:p>
          <a:p>
            <a:r>
              <a:rPr lang="it-IT" sz="2400" dirty="0" err="1"/>
              <a:t>où</a:t>
            </a:r>
            <a:r>
              <a:rPr lang="it-IT" sz="2400" dirty="0"/>
              <a:t> tu n’es </a:t>
            </a:r>
            <a:r>
              <a:rPr lang="it-IT" sz="2400" dirty="0" err="1"/>
              <a:t>pas</a:t>
            </a:r>
            <a:r>
              <a:rPr lang="it-IT" sz="2400" dirty="0"/>
              <a:t> à </a:t>
            </a:r>
            <a:r>
              <a:rPr lang="it-IT" sz="2400" dirty="0" err="1"/>
              <a:t>ta</a:t>
            </a:r>
            <a:r>
              <a:rPr lang="it-IT" sz="2400" dirty="0"/>
              <a:t> </a:t>
            </a:r>
            <a:r>
              <a:rPr lang="it-IT" sz="2400" dirty="0" err="1"/>
              <a:t>place</a:t>
            </a:r>
            <a:r>
              <a:rPr lang="it-IT" sz="2400" dirty="0"/>
              <a:t>, </a:t>
            </a:r>
            <a:r>
              <a:rPr lang="it-IT" sz="2400" dirty="0" err="1"/>
              <a:t>où</a:t>
            </a:r>
            <a:r>
              <a:rPr lang="it-IT" sz="2400" dirty="0"/>
              <a:t> il te </a:t>
            </a:r>
            <a:r>
              <a:rPr lang="it-IT" sz="2400" dirty="0" err="1"/>
              <a:t>faut</a:t>
            </a:r>
            <a:r>
              <a:rPr lang="it-IT" sz="2400" dirty="0"/>
              <a:t> t’</a:t>
            </a:r>
            <a:r>
              <a:rPr lang="it-IT" sz="2400" dirty="0" err="1"/>
              <a:t>agenouiller</a:t>
            </a:r>
            <a:r>
              <a:rPr lang="it-IT" sz="2400" dirty="0"/>
              <a:t> </a:t>
            </a:r>
            <a:r>
              <a:rPr lang="it-IT" sz="2400" dirty="0" err="1"/>
              <a:t>devant</a:t>
            </a:r>
            <a:r>
              <a:rPr lang="it-IT" sz="2400" dirty="0"/>
              <a:t> un </a:t>
            </a:r>
            <a:r>
              <a:rPr lang="it-IT" sz="2400" dirty="0" err="1"/>
              <a:t>poème</a:t>
            </a:r>
            <a:endParaRPr lang="it-IT" sz="2400" dirty="0"/>
          </a:p>
          <a:p>
            <a:r>
              <a:rPr lang="it-IT" sz="2400" dirty="0"/>
              <a:t>parce </a:t>
            </a:r>
            <a:r>
              <a:rPr lang="it-IT" sz="2400" dirty="0" err="1"/>
              <a:t>qu’un</a:t>
            </a:r>
            <a:r>
              <a:rPr lang="it-IT" sz="2400" dirty="0"/>
              <a:t> </a:t>
            </a:r>
            <a:r>
              <a:rPr lang="it-IT" sz="2400" dirty="0" err="1"/>
              <a:t>autre</a:t>
            </a:r>
            <a:r>
              <a:rPr lang="it-IT" sz="2400" dirty="0"/>
              <a:t> le </a:t>
            </a:r>
            <a:r>
              <a:rPr lang="it-IT" sz="2400" dirty="0" err="1"/>
              <a:t>rend</a:t>
            </a:r>
            <a:r>
              <a:rPr lang="it-IT" sz="2400" dirty="0"/>
              <a:t> plus </a:t>
            </a:r>
            <a:r>
              <a:rPr lang="it-IT" sz="2400" dirty="0" err="1"/>
              <a:t>habitable</a:t>
            </a:r>
            <a:r>
              <a:rPr lang="it-IT" sz="2400" dirty="0"/>
              <a:t>, non par </a:t>
            </a:r>
            <a:r>
              <a:rPr lang="it-IT" sz="2400" dirty="0" err="1"/>
              <a:t>mauvaise</a:t>
            </a:r>
            <a:r>
              <a:rPr lang="it-IT" sz="2400" dirty="0"/>
              <a:t> </a:t>
            </a:r>
            <a:r>
              <a:rPr lang="it-IT" sz="2400" dirty="0" err="1"/>
              <a:t>volonté</a:t>
            </a:r>
            <a:r>
              <a:rPr lang="it-IT" sz="2400" dirty="0"/>
              <a:t>,</a:t>
            </a:r>
          </a:p>
          <a:p>
            <a:r>
              <a:rPr lang="it-IT" sz="2400" dirty="0"/>
              <a:t>non par </a:t>
            </a:r>
            <a:r>
              <a:rPr lang="it-IT" sz="2400" dirty="0" err="1"/>
              <a:t>abattement</a:t>
            </a:r>
            <a:r>
              <a:rPr lang="it-IT" sz="2400" dirty="0"/>
              <a:t>, mais parce </a:t>
            </a:r>
            <a:r>
              <a:rPr lang="it-IT" sz="2400" dirty="0" err="1"/>
              <a:t>que</a:t>
            </a:r>
            <a:r>
              <a:rPr lang="it-IT" sz="2400" dirty="0"/>
              <a:t> tu </a:t>
            </a:r>
            <a:r>
              <a:rPr lang="it-IT" sz="2400" dirty="0" err="1"/>
              <a:t>sais</a:t>
            </a:r>
            <a:r>
              <a:rPr lang="it-IT" sz="2400" dirty="0"/>
              <a:t> </a:t>
            </a:r>
            <a:r>
              <a:rPr lang="it-IT" sz="2400" dirty="0" err="1"/>
              <a:t>qu’il</a:t>
            </a:r>
            <a:r>
              <a:rPr lang="it-IT" sz="2400" dirty="0"/>
              <a:t> y a </a:t>
            </a:r>
            <a:r>
              <a:rPr lang="it-IT" sz="2400" dirty="0" err="1"/>
              <a:t>tant</a:t>
            </a:r>
            <a:r>
              <a:rPr lang="it-IT" sz="2400" dirty="0"/>
              <a:t> et </a:t>
            </a:r>
            <a:r>
              <a:rPr lang="it-IT" sz="2400" dirty="0" err="1"/>
              <a:t>tellement</a:t>
            </a:r>
            <a:endParaRPr lang="it-IT" sz="2400" dirty="0"/>
          </a:p>
          <a:p>
            <a:r>
              <a:rPr lang="it-IT" sz="2400" dirty="0"/>
              <a:t>d’</a:t>
            </a:r>
            <a:r>
              <a:rPr lang="it-IT" sz="2400" dirty="0" err="1"/>
              <a:t>inégalités</a:t>
            </a:r>
            <a:r>
              <a:rPr lang="it-IT" sz="2400" dirty="0"/>
              <a:t>, </a:t>
            </a:r>
            <a:r>
              <a:rPr lang="it-IT" sz="2400" dirty="0" err="1"/>
              <a:t>qu’il</a:t>
            </a:r>
            <a:r>
              <a:rPr lang="it-IT" sz="2400" dirty="0"/>
              <a:t> y a </a:t>
            </a:r>
            <a:r>
              <a:rPr lang="it-IT" sz="2400" dirty="0" err="1"/>
              <a:t>encore</a:t>
            </a:r>
            <a:r>
              <a:rPr lang="it-IT" sz="2400" dirty="0"/>
              <a:t> </a:t>
            </a:r>
            <a:r>
              <a:rPr lang="it-IT" sz="2400" dirty="0" err="1"/>
              <a:t>des</a:t>
            </a:r>
            <a:r>
              <a:rPr lang="it-IT" sz="2400" dirty="0"/>
              <a:t> </a:t>
            </a:r>
            <a:r>
              <a:rPr lang="it-IT" sz="2400" dirty="0" err="1"/>
              <a:t>laissés</a:t>
            </a:r>
            <a:r>
              <a:rPr lang="it-IT" sz="2400" dirty="0"/>
              <a:t>-pour-</a:t>
            </a:r>
            <a:r>
              <a:rPr lang="it-IT" sz="2400" dirty="0" err="1"/>
              <a:t>compte</a:t>
            </a:r>
            <a:r>
              <a:rPr lang="it-IT" sz="2400" dirty="0"/>
              <a:t>, tu n’</a:t>
            </a:r>
            <a:r>
              <a:rPr lang="it-IT" sz="2400" dirty="0" err="1"/>
              <a:t>aspires</a:t>
            </a:r>
            <a:endParaRPr lang="it-IT" sz="2400" dirty="0"/>
          </a:p>
          <a:p>
            <a:r>
              <a:rPr lang="it-IT" sz="2400" dirty="0"/>
              <a:t>*</a:t>
            </a:r>
          </a:p>
          <a:p>
            <a:endParaRPr lang="fr-CA" sz="2400" dirty="0"/>
          </a:p>
        </p:txBody>
      </p:sp>
    </p:spTree>
    <p:extLst>
      <p:ext uri="{BB962C8B-B14F-4D97-AF65-F5344CB8AC3E}">
        <p14:creationId xmlns:p14="http://schemas.microsoft.com/office/powerpoint/2010/main" val="10469720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fr-CA"/>
          </a:p>
        </p:txBody>
      </p:sp>
      <p:sp>
        <p:nvSpPr>
          <p:cNvPr id="3" name="Segnaposto contenuto 2"/>
          <p:cNvSpPr>
            <a:spLocks noGrp="1"/>
          </p:cNvSpPr>
          <p:nvPr>
            <p:ph idx="1"/>
          </p:nvPr>
        </p:nvSpPr>
        <p:spPr/>
        <p:txBody>
          <a:bodyPr>
            <a:normAutofit/>
          </a:bodyPr>
          <a:lstStyle/>
          <a:p>
            <a:r>
              <a:rPr lang="it-IT" sz="2400" dirty="0" err="1"/>
              <a:t>qu’à</a:t>
            </a:r>
            <a:r>
              <a:rPr lang="it-IT" sz="2400" dirty="0"/>
              <a:t> la </a:t>
            </a:r>
            <a:r>
              <a:rPr lang="it-IT" sz="2400" dirty="0" err="1"/>
              <a:t>fraternisation</a:t>
            </a:r>
            <a:r>
              <a:rPr lang="it-IT" sz="2400" dirty="0"/>
              <a:t>, tu </a:t>
            </a:r>
            <a:r>
              <a:rPr lang="it-IT" sz="2400" dirty="0" err="1"/>
              <a:t>veux</a:t>
            </a:r>
            <a:r>
              <a:rPr lang="it-IT" sz="2400" dirty="0"/>
              <a:t> un </a:t>
            </a:r>
            <a:r>
              <a:rPr lang="it-IT" sz="2400" dirty="0" err="1"/>
              <a:t>seul</a:t>
            </a:r>
            <a:r>
              <a:rPr lang="it-IT" sz="2400" dirty="0"/>
              <a:t> </a:t>
            </a:r>
            <a:r>
              <a:rPr lang="it-IT" sz="2400" dirty="0" err="1"/>
              <a:t>poing</a:t>
            </a:r>
            <a:r>
              <a:rPr lang="it-IT" sz="2400" dirty="0"/>
              <a:t>, </a:t>
            </a:r>
            <a:r>
              <a:rPr lang="it-IT" sz="2400" dirty="0" err="1"/>
              <a:t>peut-être</a:t>
            </a:r>
            <a:r>
              <a:rPr lang="it-IT" sz="2400" dirty="0"/>
              <a:t> </a:t>
            </a:r>
            <a:r>
              <a:rPr lang="it-IT" sz="2400" dirty="0" err="1"/>
              <a:t>ta</a:t>
            </a:r>
            <a:r>
              <a:rPr lang="it-IT" sz="2400" dirty="0"/>
              <a:t> </a:t>
            </a:r>
            <a:r>
              <a:rPr lang="it-IT" sz="2400" dirty="0" err="1"/>
              <a:t>main</a:t>
            </a:r>
            <a:endParaRPr lang="it-IT" sz="2400" dirty="0"/>
          </a:p>
          <a:p>
            <a:r>
              <a:rPr lang="it-IT" sz="2400" dirty="0"/>
              <a:t>n’est-elle </a:t>
            </a:r>
            <a:r>
              <a:rPr lang="it-IT" sz="2400" dirty="0" err="1"/>
              <a:t>pas</a:t>
            </a:r>
            <a:r>
              <a:rPr lang="it-IT" sz="2400" dirty="0"/>
              <a:t> </a:t>
            </a:r>
            <a:r>
              <a:rPr lang="it-IT" sz="2400" dirty="0" err="1"/>
              <a:t>encore</a:t>
            </a:r>
            <a:r>
              <a:rPr lang="it-IT" sz="2400" dirty="0"/>
              <a:t> </a:t>
            </a:r>
            <a:r>
              <a:rPr lang="it-IT" sz="2400" dirty="0" err="1"/>
              <a:t>assez</a:t>
            </a:r>
            <a:r>
              <a:rPr lang="it-IT" sz="2400" dirty="0"/>
              <a:t> forte, </a:t>
            </a:r>
            <a:r>
              <a:rPr lang="it-IT" sz="2400" dirty="0" err="1"/>
              <a:t>peut-être</a:t>
            </a:r>
            <a:r>
              <a:rPr lang="it-IT" sz="2400" dirty="0"/>
              <a:t> te </a:t>
            </a:r>
            <a:r>
              <a:rPr lang="it-IT" sz="2400" dirty="0" err="1"/>
              <a:t>faudrait</a:t>
            </a:r>
            <a:r>
              <a:rPr lang="it-IT" sz="2400" dirty="0"/>
              <a:t>-il d’</a:t>
            </a:r>
            <a:r>
              <a:rPr lang="it-IT" sz="2400" dirty="0" err="1"/>
              <a:t>abord</a:t>
            </a:r>
            <a:r>
              <a:rPr lang="it-IT" sz="2400" dirty="0"/>
              <a:t> </a:t>
            </a:r>
            <a:r>
              <a:rPr lang="it-IT" sz="2400" dirty="0" err="1"/>
              <a:t>prendre</a:t>
            </a:r>
            <a:endParaRPr lang="it-IT" sz="2400" dirty="0"/>
          </a:p>
          <a:p>
            <a:r>
              <a:rPr lang="it-IT" sz="2400" dirty="0"/>
              <a:t>celle de l’</a:t>
            </a:r>
            <a:r>
              <a:rPr lang="it-IT" sz="2400" dirty="0" err="1"/>
              <a:t>autre</a:t>
            </a:r>
            <a:r>
              <a:rPr lang="it-IT" sz="2400" dirty="0"/>
              <a:t> en guise de </a:t>
            </a:r>
            <a:r>
              <a:rPr lang="it-IT" sz="2400" dirty="0" err="1"/>
              <a:t>réconciliation</a:t>
            </a:r>
            <a:r>
              <a:rPr lang="it-IT" sz="2400" dirty="0"/>
              <a:t>, </a:t>
            </a:r>
            <a:r>
              <a:rPr lang="it-IT" sz="2400" dirty="0" err="1"/>
              <a:t>réellement</a:t>
            </a:r>
            <a:r>
              <a:rPr lang="it-IT" sz="2400" dirty="0"/>
              <a:t> </a:t>
            </a:r>
            <a:r>
              <a:rPr lang="it-IT" sz="2400" dirty="0" err="1"/>
              <a:t>ressentir</a:t>
            </a:r>
            <a:r>
              <a:rPr lang="it-IT" sz="2400" dirty="0"/>
              <a:t> l’</a:t>
            </a:r>
            <a:r>
              <a:rPr lang="it-IT" sz="2400" dirty="0" err="1"/>
              <a:t>espoir</a:t>
            </a:r>
            <a:endParaRPr lang="it-IT" sz="2400" dirty="0"/>
          </a:p>
          <a:p>
            <a:r>
              <a:rPr lang="it-IT" sz="2400" dirty="0" err="1"/>
              <a:t>que</a:t>
            </a:r>
            <a:r>
              <a:rPr lang="it-IT" sz="2400" dirty="0"/>
              <a:t> tu </a:t>
            </a:r>
            <a:r>
              <a:rPr lang="it-IT" sz="2400" dirty="0" err="1"/>
              <a:t>fais</a:t>
            </a:r>
            <a:r>
              <a:rPr lang="it-IT" sz="2400" dirty="0"/>
              <a:t> </a:t>
            </a:r>
            <a:r>
              <a:rPr lang="it-IT" sz="2400" dirty="0" err="1"/>
              <a:t>quelque</a:t>
            </a:r>
            <a:r>
              <a:rPr lang="it-IT" sz="2400" dirty="0"/>
              <a:t> </a:t>
            </a:r>
            <a:r>
              <a:rPr lang="it-IT" sz="2400" dirty="0" err="1"/>
              <a:t>chose</a:t>
            </a:r>
            <a:r>
              <a:rPr lang="it-IT" sz="2400" dirty="0"/>
              <a:t> qui </a:t>
            </a:r>
            <a:r>
              <a:rPr lang="it-IT" sz="2400" dirty="0" err="1"/>
              <a:t>rendra</a:t>
            </a:r>
            <a:r>
              <a:rPr lang="it-IT" sz="2400" dirty="0"/>
              <a:t> le monde </a:t>
            </a:r>
            <a:r>
              <a:rPr lang="it-IT" sz="2400" dirty="0" err="1"/>
              <a:t>meilleur</a:t>
            </a:r>
            <a:r>
              <a:rPr lang="it-IT" sz="2400" dirty="0"/>
              <a:t>, sans pour </a:t>
            </a:r>
            <a:r>
              <a:rPr lang="it-IT" sz="2400" dirty="0" err="1"/>
              <a:t>autant</a:t>
            </a:r>
            <a:endParaRPr lang="it-IT" sz="2400" dirty="0"/>
          </a:p>
          <a:p>
            <a:r>
              <a:rPr lang="it-IT" sz="2400" dirty="0" err="1"/>
              <a:t>oublier</a:t>
            </a:r>
            <a:r>
              <a:rPr lang="it-IT" sz="2400" dirty="0"/>
              <a:t> ceci : se </a:t>
            </a:r>
            <a:r>
              <a:rPr lang="it-IT" sz="2400" dirty="0" err="1"/>
              <a:t>relever</a:t>
            </a:r>
            <a:r>
              <a:rPr lang="it-IT" sz="2400" dirty="0"/>
              <a:t> </a:t>
            </a:r>
            <a:r>
              <a:rPr lang="it-IT" sz="2400" dirty="0" err="1"/>
              <a:t>après</a:t>
            </a:r>
            <a:r>
              <a:rPr lang="it-IT" sz="2400" dirty="0"/>
              <a:t> s’</a:t>
            </a:r>
            <a:r>
              <a:rPr lang="it-IT" sz="2400" dirty="0" err="1"/>
              <a:t>être</a:t>
            </a:r>
            <a:r>
              <a:rPr lang="it-IT" sz="2400" dirty="0"/>
              <a:t> </a:t>
            </a:r>
            <a:r>
              <a:rPr lang="it-IT" sz="2400" dirty="0" err="1"/>
              <a:t>agenouillés</a:t>
            </a:r>
            <a:r>
              <a:rPr lang="it-IT" sz="2400" dirty="0"/>
              <a:t> et ensemble </a:t>
            </a:r>
            <a:r>
              <a:rPr lang="it-IT" sz="2400" dirty="0" err="1"/>
              <a:t>redresser</a:t>
            </a:r>
            <a:r>
              <a:rPr lang="it-IT" sz="2400" dirty="0"/>
              <a:t> le </a:t>
            </a:r>
            <a:r>
              <a:rPr lang="it-IT" sz="2400" dirty="0" err="1"/>
              <a:t>dos</a:t>
            </a:r>
            <a:r>
              <a:rPr lang="it-IT" sz="2400" dirty="0"/>
              <a:t>.</a:t>
            </a:r>
          </a:p>
          <a:p>
            <a:r>
              <a:rPr lang="it-IT" sz="2400" i="1" dirty="0" err="1"/>
              <a:t>Poème</a:t>
            </a:r>
            <a:r>
              <a:rPr lang="it-IT" sz="2400" i="1" dirty="0"/>
              <a:t> </a:t>
            </a:r>
            <a:r>
              <a:rPr lang="it-IT" sz="2400" i="1" dirty="0" err="1"/>
              <a:t>traduit</a:t>
            </a:r>
            <a:r>
              <a:rPr lang="it-IT" sz="2400" i="1" dirty="0"/>
              <a:t> </a:t>
            </a:r>
            <a:r>
              <a:rPr lang="it-IT" sz="2400" i="1" dirty="0" err="1"/>
              <a:t>du</a:t>
            </a:r>
            <a:r>
              <a:rPr lang="it-IT" sz="2400" i="1" dirty="0"/>
              <a:t> </a:t>
            </a:r>
            <a:r>
              <a:rPr lang="it-IT" sz="2400" i="1" dirty="0" err="1"/>
              <a:t>néerlandais</a:t>
            </a:r>
            <a:r>
              <a:rPr lang="it-IT" sz="2400" i="1" dirty="0"/>
              <a:t> par Daniel </a:t>
            </a:r>
            <a:r>
              <a:rPr lang="it-IT" sz="2400" i="1" dirty="0" err="1"/>
              <a:t>Cunin</a:t>
            </a:r>
            <a:endParaRPr lang="it-IT" sz="2400" dirty="0"/>
          </a:p>
          <a:p>
            <a:endParaRPr lang="fr-CA" sz="2400" dirty="0"/>
          </a:p>
        </p:txBody>
      </p:sp>
    </p:spTree>
    <p:extLst>
      <p:ext uri="{BB962C8B-B14F-4D97-AF65-F5344CB8AC3E}">
        <p14:creationId xmlns:p14="http://schemas.microsoft.com/office/powerpoint/2010/main" val="32717996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Une autre polémique sur la traduction</a:t>
            </a:r>
            <a:br>
              <a:rPr lang="fr-CA" sz="2800" dirty="0"/>
            </a:br>
            <a:endParaRPr lang="fr-CA" sz="2800" dirty="0"/>
          </a:p>
        </p:txBody>
      </p:sp>
      <p:sp>
        <p:nvSpPr>
          <p:cNvPr id="3" name="Segnaposto contenuto 2"/>
          <p:cNvSpPr>
            <a:spLocks noGrp="1"/>
          </p:cNvSpPr>
          <p:nvPr>
            <p:ph idx="1"/>
          </p:nvPr>
        </p:nvSpPr>
        <p:spPr/>
        <p:txBody>
          <a:bodyPr>
            <a:normAutofit/>
          </a:bodyPr>
          <a:lstStyle/>
          <a:p>
            <a:r>
              <a:rPr lang="it-IT" sz="2400" b="1" dirty="0"/>
              <a:t>Une </a:t>
            </a:r>
            <a:r>
              <a:rPr lang="it-IT" sz="2400" b="1" dirty="0" err="1"/>
              <a:t>traduction</a:t>
            </a:r>
            <a:r>
              <a:rPr lang="it-IT" sz="2400" b="1" dirty="0"/>
              <a:t> de </a:t>
            </a:r>
            <a:r>
              <a:rPr lang="it-IT" sz="2400" b="1" i="1" dirty="0"/>
              <a:t>L'</a:t>
            </a:r>
            <a:r>
              <a:rPr lang="it-IT" sz="2400" b="1" i="1" dirty="0" err="1"/>
              <a:t>Enfer</a:t>
            </a:r>
            <a:r>
              <a:rPr lang="it-IT" sz="2400" b="1" dirty="0"/>
              <a:t> de Dante, </a:t>
            </a:r>
            <a:r>
              <a:rPr lang="it-IT" sz="2400" b="1" dirty="0" err="1"/>
              <a:t>amputée</a:t>
            </a:r>
            <a:r>
              <a:rPr lang="it-IT" sz="2400" b="1" dirty="0"/>
              <a:t> de son </a:t>
            </a:r>
            <a:r>
              <a:rPr lang="it-IT" sz="2400" b="1" dirty="0" err="1"/>
              <a:t>allusion</a:t>
            </a:r>
            <a:r>
              <a:rPr lang="it-IT" sz="2400" b="1" dirty="0"/>
              <a:t> à </a:t>
            </a:r>
            <a:r>
              <a:rPr lang="it-IT" sz="2400" b="1" dirty="0" err="1"/>
              <a:t>Mahomet</a:t>
            </a:r>
            <a:r>
              <a:rPr lang="it-IT" sz="2400" b="1" dirty="0"/>
              <a:t>, </a:t>
            </a:r>
            <a:r>
              <a:rPr lang="it-IT" sz="2400" b="1" dirty="0" err="1"/>
              <a:t>fait</a:t>
            </a:r>
            <a:r>
              <a:rPr lang="it-IT" sz="2400" b="1" dirty="0"/>
              <a:t> </a:t>
            </a:r>
            <a:r>
              <a:rPr lang="it-IT" sz="2400" b="1" dirty="0" err="1"/>
              <a:t>polémique</a:t>
            </a:r>
            <a:endParaRPr lang="it-IT" sz="2400" b="1" dirty="0"/>
          </a:p>
          <a:p>
            <a:r>
              <a:rPr lang="it-IT" sz="2400" dirty="0" err="1"/>
              <a:t>Cette</a:t>
            </a:r>
            <a:r>
              <a:rPr lang="it-IT" sz="2400" dirty="0"/>
              <a:t> </a:t>
            </a:r>
            <a:r>
              <a:rPr lang="it-IT" sz="2400" dirty="0" err="1"/>
              <a:t>version</a:t>
            </a:r>
            <a:r>
              <a:rPr lang="it-IT" sz="2400" dirty="0"/>
              <a:t> </a:t>
            </a:r>
            <a:r>
              <a:rPr lang="it-IT" sz="2400" dirty="0" err="1"/>
              <a:t>du</a:t>
            </a:r>
            <a:r>
              <a:rPr lang="it-IT" sz="2400" dirty="0"/>
              <a:t> texte en </a:t>
            </a:r>
            <a:r>
              <a:rPr lang="it-IT" sz="2400" dirty="0" err="1"/>
              <a:t>néerlandais</a:t>
            </a:r>
            <a:r>
              <a:rPr lang="it-IT" sz="2400" dirty="0"/>
              <a:t> a </a:t>
            </a:r>
            <a:r>
              <a:rPr lang="it-IT" sz="2400" dirty="0" err="1"/>
              <a:t>été</a:t>
            </a:r>
            <a:r>
              <a:rPr lang="it-IT" sz="2400" dirty="0"/>
              <a:t> pensée </a:t>
            </a:r>
            <a:r>
              <a:rPr lang="it-IT" sz="2400" b="1" dirty="0"/>
              <a:t>pour «</a:t>
            </a:r>
            <a:r>
              <a:rPr lang="it-IT" sz="2400" b="1" i="1" dirty="0"/>
              <a:t>ne </a:t>
            </a:r>
            <a:r>
              <a:rPr lang="it-IT" sz="2400" b="1" i="1" dirty="0" err="1"/>
              <a:t>pas</a:t>
            </a:r>
            <a:r>
              <a:rPr lang="it-IT" sz="2400" b="1" i="1" dirty="0"/>
              <a:t> </a:t>
            </a:r>
            <a:r>
              <a:rPr lang="it-IT" sz="2400" b="1" i="1" dirty="0" err="1"/>
              <a:t>blesser</a:t>
            </a:r>
            <a:r>
              <a:rPr lang="it-IT" sz="2400" b="1" i="1" dirty="0"/>
              <a:t> </a:t>
            </a:r>
            <a:r>
              <a:rPr lang="it-IT" sz="2400" b="1" i="1" dirty="0" err="1"/>
              <a:t>inutilement</a:t>
            </a:r>
            <a:r>
              <a:rPr lang="it-IT" sz="2400" dirty="0"/>
              <a:t>». Le style a </a:t>
            </a:r>
            <a:r>
              <a:rPr lang="it-IT" sz="2400" b="1" dirty="0" err="1"/>
              <a:t>été</a:t>
            </a:r>
            <a:r>
              <a:rPr lang="it-IT" sz="2400" b="1" dirty="0"/>
              <a:t> </a:t>
            </a:r>
            <a:r>
              <a:rPr lang="it-IT" sz="2400" b="1" dirty="0" err="1"/>
              <a:t>adapté</a:t>
            </a:r>
            <a:r>
              <a:rPr lang="it-IT" sz="2400" b="1" dirty="0"/>
              <a:t> </a:t>
            </a:r>
            <a:r>
              <a:rPr lang="it-IT" sz="2400" dirty="0"/>
              <a:t>pour </a:t>
            </a:r>
            <a:r>
              <a:rPr lang="it-IT" sz="2400" dirty="0" err="1"/>
              <a:t>être</a:t>
            </a:r>
            <a:r>
              <a:rPr lang="it-IT" sz="2400" dirty="0"/>
              <a:t> plus </a:t>
            </a:r>
            <a:r>
              <a:rPr lang="it-IT" sz="2400" dirty="0" err="1"/>
              <a:t>accessible</a:t>
            </a:r>
            <a:r>
              <a:rPr lang="it-IT" sz="2400" dirty="0"/>
              <a:t>, </a:t>
            </a:r>
            <a:r>
              <a:rPr lang="it-IT" sz="2400" dirty="0" err="1"/>
              <a:t>notamment</a:t>
            </a:r>
            <a:r>
              <a:rPr lang="it-IT" sz="2400" dirty="0"/>
              <a:t> </a:t>
            </a:r>
            <a:r>
              <a:rPr lang="it-IT" sz="2400" dirty="0" err="1"/>
              <a:t>auprès</a:t>
            </a:r>
            <a:r>
              <a:rPr lang="it-IT" sz="2400" dirty="0"/>
              <a:t> </a:t>
            </a:r>
            <a:r>
              <a:rPr lang="it-IT" sz="2400" dirty="0" err="1"/>
              <a:t>des</a:t>
            </a:r>
            <a:r>
              <a:rPr lang="it-IT" sz="2400" dirty="0"/>
              <a:t> </a:t>
            </a:r>
            <a:r>
              <a:rPr lang="it-IT" sz="2400" dirty="0" err="1"/>
              <a:t>jeunes</a:t>
            </a:r>
            <a:r>
              <a:rPr lang="it-IT" sz="2400" dirty="0"/>
              <a:t> et </a:t>
            </a:r>
            <a:r>
              <a:rPr lang="it-IT" sz="2400" b="1" dirty="0" err="1"/>
              <a:t>quelques</a:t>
            </a:r>
            <a:r>
              <a:rPr lang="it-IT" sz="2400" b="1" dirty="0"/>
              <a:t> </a:t>
            </a:r>
            <a:r>
              <a:rPr lang="it-IT" sz="2400" b="1" dirty="0" err="1"/>
              <a:t>coupes</a:t>
            </a:r>
            <a:r>
              <a:rPr lang="it-IT" sz="2400" b="1" dirty="0"/>
              <a:t> </a:t>
            </a:r>
            <a:r>
              <a:rPr lang="it-IT" sz="2400" b="1" dirty="0" err="1"/>
              <a:t>ont</a:t>
            </a:r>
            <a:r>
              <a:rPr lang="it-IT" sz="2400" b="1" dirty="0"/>
              <a:t> </a:t>
            </a:r>
            <a:r>
              <a:rPr lang="it-IT" sz="2400" b="1" dirty="0" err="1"/>
              <a:t>été</a:t>
            </a:r>
            <a:r>
              <a:rPr lang="it-IT" sz="2400" b="1" dirty="0"/>
              <a:t> </a:t>
            </a:r>
            <a:r>
              <a:rPr lang="it-IT" sz="2400" b="1" dirty="0" err="1"/>
              <a:t>faites</a:t>
            </a:r>
            <a:r>
              <a:rPr lang="it-IT" sz="2400" b="1" dirty="0"/>
              <a:t>.</a:t>
            </a:r>
          </a:p>
          <a:p>
            <a:endParaRPr lang="it-IT" sz="2400" dirty="0"/>
          </a:p>
          <a:p>
            <a:r>
              <a:rPr lang="it-IT" sz="2400" i="1" dirty="0"/>
              <a:t>Le Figaro </a:t>
            </a:r>
            <a:r>
              <a:rPr lang="it-IT" sz="2400" dirty="0"/>
              <a:t>25/03/2021</a:t>
            </a:r>
            <a:endParaRPr lang="fr-CA" sz="2400" dirty="0"/>
          </a:p>
        </p:txBody>
      </p:sp>
    </p:spTree>
    <p:extLst>
      <p:ext uri="{BB962C8B-B14F-4D97-AF65-F5344CB8AC3E}">
        <p14:creationId xmlns:p14="http://schemas.microsoft.com/office/powerpoint/2010/main" val="29657342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Une autre polémique sur la traduction</a:t>
            </a:r>
          </a:p>
        </p:txBody>
      </p:sp>
      <p:sp>
        <p:nvSpPr>
          <p:cNvPr id="3" name="Segnaposto contenuto 2"/>
          <p:cNvSpPr>
            <a:spLocks noGrp="1"/>
          </p:cNvSpPr>
          <p:nvPr>
            <p:ph idx="1"/>
          </p:nvPr>
        </p:nvSpPr>
        <p:spPr/>
        <p:txBody>
          <a:bodyPr>
            <a:normAutofit/>
          </a:bodyPr>
          <a:lstStyle/>
          <a:p>
            <a:pPr algn="just"/>
            <a:r>
              <a:rPr lang="fr-CA" sz="2400" dirty="0"/>
              <a:t>La nouvelle traduction néerlandaise de L'Enfer de Dante </a:t>
            </a:r>
            <a:r>
              <a:rPr lang="fr-CA" sz="2400" b="1" dirty="0"/>
              <a:t>ne passe pas</a:t>
            </a:r>
            <a:r>
              <a:rPr lang="fr-CA" sz="2400" dirty="0"/>
              <a:t>. Le texte, pensé pour être plus accessible aux jeunes lecteurs, a été amputé de sa référence au </a:t>
            </a:r>
            <a:r>
              <a:rPr lang="fr-CA" sz="2400" b="1" dirty="0"/>
              <a:t>prophète Mahomet</a:t>
            </a:r>
            <a:r>
              <a:rPr lang="fr-CA" sz="2400" dirty="0"/>
              <a:t> afin de «ne pas blesser inutilement», comme le raconte Courrier International. Cette décision prise à titre préventif est décriée depuis la diffusion d'une émission sur la station belge Radio 1. L'une de ses invités était Lies </a:t>
            </a:r>
            <a:r>
              <a:rPr lang="fr-CA" sz="2400" dirty="0" err="1"/>
              <a:t>Lavrijsen</a:t>
            </a:r>
            <a:r>
              <a:rPr lang="fr-CA" sz="2400" dirty="0"/>
              <a:t>, la traductrice signant De Hel, la nouvelle mouture néerlandaise du texte de Dante éditée par la maison </a:t>
            </a:r>
            <a:r>
              <a:rPr lang="fr-CA" sz="2400" dirty="0" err="1"/>
              <a:t>Blossom</a:t>
            </a:r>
            <a:r>
              <a:rPr lang="fr-CA" sz="2400" dirty="0"/>
              <a:t> Books. Le texte datant du XIVe a été traduit «comme si Dante était un</a:t>
            </a:r>
            <a:r>
              <a:rPr lang="fr-CA" sz="2400" b="1" dirty="0"/>
              <a:t> </a:t>
            </a:r>
            <a:r>
              <a:rPr lang="fr-CA" sz="2400" b="1" dirty="0" err="1"/>
              <a:t>slameur</a:t>
            </a:r>
            <a:r>
              <a:rPr lang="fr-CA" sz="2400" dirty="0"/>
              <a:t> des XIIIe et XIVe siècles», indique Radio 1 sur son site. </a:t>
            </a:r>
            <a:r>
              <a:rPr lang="it-IT" sz="2400" i="1" dirty="0"/>
              <a:t>Le Figaro </a:t>
            </a:r>
            <a:r>
              <a:rPr lang="it-IT" sz="2400" dirty="0"/>
              <a:t>25/03/2021</a:t>
            </a:r>
            <a:endParaRPr lang="fr-CA" sz="2400" dirty="0"/>
          </a:p>
          <a:p>
            <a:pPr algn="just"/>
            <a:endParaRPr lang="fr-CA" sz="2400" dirty="0"/>
          </a:p>
        </p:txBody>
      </p:sp>
    </p:spTree>
    <p:extLst>
      <p:ext uri="{BB962C8B-B14F-4D97-AF65-F5344CB8AC3E}">
        <p14:creationId xmlns:p14="http://schemas.microsoft.com/office/powerpoint/2010/main" val="2836075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br>
              <a:rPr lang="fr-CA" sz="2800" dirty="0"/>
            </a:br>
            <a:r>
              <a:rPr lang="fr-CA" sz="2800" dirty="0"/>
              <a:t>Une autre polémique sur la traduction</a:t>
            </a:r>
          </a:p>
        </p:txBody>
      </p:sp>
      <p:sp>
        <p:nvSpPr>
          <p:cNvPr id="3" name="Segnaposto contenuto 2"/>
          <p:cNvSpPr>
            <a:spLocks noGrp="1"/>
          </p:cNvSpPr>
          <p:nvPr>
            <p:ph idx="1"/>
          </p:nvPr>
        </p:nvSpPr>
        <p:spPr/>
        <p:txBody>
          <a:bodyPr>
            <a:normAutofit/>
          </a:bodyPr>
          <a:lstStyle/>
          <a:p>
            <a:pPr algn="just"/>
            <a:r>
              <a:rPr lang="it-IT" sz="2400" dirty="0"/>
              <a:t>Plus </a:t>
            </a:r>
            <a:r>
              <a:rPr lang="it-IT" sz="2400" dirty="0" err="1"/>
              <a:t>que</a:t>
            </a:r>
            <a:r>
              <a:rPr lang="it-IT" sz="2400" dirty="0"/>
              <a:t> </a:t>
            </a:r>
            <a:r>
              <a:rPr lang="it-IT" sz="2400" dirty="0" err="1"/>
              <a:t>cette</a:t>
            </a:r>
            <a:r>
              <a:rPr lang="it-IT" sz="2400" dirty="0"/>
              <a:t> </a:t>
            </a:r>
            <a:r>
              <a:rPr lang="it-IT" sz="2400" dirty="0" err="1"/>
              <a:t>réécriture</a:t>
            </a:r>
            <a:r>
              <a:rPr lang="it-IT" sz="2400" dirty="0"/>
              <a:t> </a:t>
            </a:r>
            <a:r>
              <a:rPr lang="it-IT" sz="2400" dirty="0" err="1"/>
              <a:t>assez</a:t>
            </a:r>
            <a:r>
              <a:rPr lang="it-IT" sz="2400" dirty="0"/>
              <a:t> </a:t>
            </a:r>
            <a:r>
              <a:rPr lang="it-IT" sz="2400" dirty="0" err="1"/>
              <a:t>audacieuse</a:t>
            </a:r>
            <a:r>
              <a:rPr lang="it-IT" sz="2400" dirty="0"/>
              <a:t> </a:t>
            </a:r>
            <a:r>
              <a:rPr lang="it-IT" sz="2400" dirty="0" err="1"/>
              <a:t>du</a:t>
            </a:r>
            <a:r>
              <a:rPr lang="it-IT" sz="2400" dirty="0"/>
              <a:t> texte, c'est un </a:t>
            </a:r>
            <a:r>
              <a:rPr lang="it-IT" sz="2400" dirty="0" err="1"/>
              <a:t>passage</a:t>
            </a:r>
            <a:r>
              <a:rPr lang="it-IT" sz="2400" dirty="0"/>
              <a:t> </a:t>
            </a:r>
            <a:r>
              <a:rPr lang="it-IT" sz="2400" dirty="0" err="1"/>
              <a:t>bien</a:t>
            </a:r>
            <a:r>
              <a:rPr lang="it-IT" sz="2400" dirty="0"/>
              <a:t> </a:t>
            </a:r>
            <a:r>
              <a:rPr lang="it-IT" sz="2400" dirty="0" err="1"/>
              <a:t>précis</a:t>
            </a:r>
            <a:r>
              <a:rPr lang="it-IT" sz="2400" dirty="0"/>
              <a:t> qui </a:t>
            </a:r>
            <a:r>
              <a:rPr lang="it-IT" sz="2400" dirty="0" err="1"/>
              <a:t>suscite</a:t>
            </a:r>
            <a:r>
              <a:rPr lang="it-IT" sz="2400" dirty="0"/>
              <a:t> la </a:t>
            </a:r>
            <a:r>
              <a:rPr lang="it-IT" sz="2400" dirty="0" err="1"/>
              <a:t>polémique</a:t>
            </a:r>
            <a:r>
              <a:rPr lang="it-IT" sz="2400" dirty="0"/>
              <a:t>. </a:t>
            </a:r>
            <a:r>
              <a:rPr lang="it-IT" sz="2400" dirty="0" err="1"/>
              <a:t>Lies</a:t>
            </a:r>
            <a:r>
              <a:rPr lang="it-IT" sz="2400" dirty="0"/>
              <a:t> </a:t>
            </a:r>
            <a:r>
              <a:rPr lang="it-IT" sz="2400" dirty="0" err="1"/>
              <a:t>Lavrijsen</a:t>
            </a:r>
            <a:r>
              <a:rPr lang="it-IT" sz="2400" dirty="0"/>
              <a:t> l'a </a:t>
            </a:r>
            <a:r>
              <a:rPr lang="it-IT" sz="2400" dirty="0" err="1"/>
              <a:t>résumé</a:t>
            </a:r>
            <a:r>
              <a:rPr lang="it-IT" sz="2400" dirty="0"/>
              <a:t> </a:t>
            </a:r>
            <a:r>
              <a:rPr lang="it-IT" sz="2400" dirty="0" err="1"/>
              <a:t>sur</a:t>
            </a:r>
            <a:r>
              <a:rPr lang="it-IT" sz="2400" dirty="0"/>
              <a:t> Radio 1 : </a:t>
            </a:r>
            <a:r>
              <a:rPr lang="it-IT" sz="2400" dirty="0" err="1"/>
              <a:t>lorsque</a:t>
            </a:r>
            <a:r>
              <a:rPr lang="it-IT" sz="2400" dirty="0"/>
              <a:t> Dante </a:t>
            </a:r>
            <a:r>
              <a:rPr lang="it-IT" sz="2400" dirty="0" err="1"/>
              <a:t>pénètre</a:t>
            </a:r>
            <a:r>
              <a:rPr lang="it-IT" sz="2400" dirty="0"/>
              <a:t> </a:t>
            </a:r>
            <a:r>
              <a:rPr lang="it-IT" sz="2400" dirty="0" err="1"/>
              <a:t>dans</a:t>
            </a:r>
            <a:r>
              <a:rPr lang="it-IT" sz="2400" dirty="0"/>
              <a:t> l'</a:t>
            </a:r>
            <a:r>
              <a:rPr lang="it-IT" sz="2400" dirty="0" err="1"/>
              <a:t>Enfer</a:t>
            </a:r>
            <a:r>
              <a:rPr lang="it-IT" sz="2400" dirty="0"/>
              <a:t>, il en visite </a:t>
            </a:r>
            <a:r>
              <a:rPr lang="it-IT" sz="2400" dirty="0" err="1"/>
              <a:t>les</a:t>
            </a:r>
            <a:r>
              <a:rPr lang="it-IT" sz="2400" dirty="0"/>
              <a:t> </a:t>
            </a:r>
            <a:r>
              <a:rPr lang="it-IT" sz="2400" dirty="0" err="1"/>
              <a:t>neuf</a:t>
            </a:r>
            <a:r>
              <a:rPr lang="it-IT" sz="2400" dirty="0"/>
              <a:t> </a:t>
            </a:r>
            <a:r>
              <a:rPr lang="it-IT" sz="2400" dirty="0" err="1"/>
              <a:t>cercles</a:t>
            </a:r>
            <a:r>
              <a:rPr lang="it-IT" sz="2400" dirty="0"/>
              <a:t> </a:t>
            </a:r>
            <a:r>
              <a:rPr lang="it-IT" sz="2400" dirty="0" err="1"/>
              <a:t>concentriques</a:t>
            </a:r>
            <a:r>
              <a:rPr lang="it-IT" sz="2400" dirty="0"/>
              <a:t>. Il </a:t>
            </a:r>
            <a:r>
              <a:rPr lang="it-IT" sz="2400" dirty="0" err="1"/>
              <a:t>rencontre</a:t>
            </a:r>
            <a:r>
              <a:rPr lang="it-IT" sz="2400" dirty="0"/>
              <a:t> </a:t>
            </a:r>
            <a:r>
              <a:rPr lang="it-IT" sz="2400" dirty="0" err="1"/>
              <a:t>alors</a:t>
            </a:r>
            <a:r>
              <a:rPr lang="it-IT" sz="2400" dirty="0"/>
              <a:t> </a:t>
            </a:r>
            <a:r>
              <a:rPr lang="it-IT" sz="2400" dirty="0" err="1"/>
              <a:t>les</a:t>
            </a:r>
            <a:r>
              <a:rPr lang="it-IT" sz="2400" dirty="0"/>
              <a:t> </a:t>
            </a:r>
            <a:r>
              <a:rPr lang="it-IT" sz="2400" dirty="0" err="1"/>
              <a:t>nombreuses</a:t>
            </a:r>
            <a:r>
              <a:rPr lang="it-IT" sz="2400" dirty="0"/>
              <a:t> </a:t>
            </a:r>
            <a:r>
              <a:rPr lang="it-IT" sz="2400" dirty="0" err="1"/>
              <a:t>personnes</a:t>
            </a:r>
            <a:r>
              <a:rPr lang="it-IT" sz="2400" dirty="0"/>
              <a:t> - dont </a:t>
            </a:r>
            <a:r>
              <a:rPr lang="it-IT" sz="2400" dirty="0" err="1"/>
              <a:t>certaines</a:t>
            </a:r>
            <a:r>
              <a:rPr lang="it-IT" sz="2400" dirty="0"/>
              <a:t> </a:t>
            </a:r>
            <a:r>
              <a:rPr lang="it-IT" sz="2400" dirty="0" err="1"/>
              <a:t>sont</a:t>
            </a:r>
            <a:r>
              <a:rPr lang="it-IT" sz="2400" dirty="0"/>
              <a:t> </a:t>
            </a:r>
            <a:r>
              <a:rPr lang="it-IT" sz="2400" dirty="0" err="1"/>
              <a:t>des</a:t>
            </a:r>
            <a:r>
              <a:rPr lang="it-IT" sz="2400" dirty="0"/>
              <a:t> </a:t>
            </a:r>
            <a:r>
              <a:rPr lang="it-IT" sz="2400" dirty="0" err="1"/>
              <a:t>figures</a:t>
            </a:r>
            <a:r>
              <a:rPr lang="it-IT" sz="2400" dirty="0"/>
              <a:t> </a:t>
            </a:r>
            <a:r>
              <a:rPr lang="it-IT" sz="2400" dirty="0" err="1"/>
              <a:t>historiques</a:t>
            </a:r>
            <a:r>
              <a:rPr lang="it-IT" sz="2400" dirty="0"/>
              <a:t> - qui y </a:t>
            </a:r>
            <a:r>
              <a:rPr lang="it-IT" sz="2400" dirty="0" err="1"/>
              <a:t>sont</a:t>
            </a:r>
            <a:r>
              <a:rPr lang="it-IT" sz="2400" dirty="0"/>
              <a:t> </a:t>
            </a:r>
            <a:r>
              <a:rPr lang="it-IT" sz="2400" dirty="0" err="1"/>
              <a:t>châtiées</a:t>
            </a:r>
            <a:r>
              <a:rPr lang="it-IT" sz="2400" dirty="0"/>
              <a:t> en </a:t>
            </a:r>
            <a:r>
              <a:rPr lang="it-IT" sz="2400" dirty="0" err="1"/>
              <a:t>raison</a:t>
            </a:r>
            <a:r>
              <a:rPr lang="it-IT" sz="2400" dirty="0"/>
              <a:t> de </a:t>
            </a:r>
            <a:r>
              <a:rPr lang="it-IT" sz="2400" dirty="0" err="1"/>
              <a:t>leurs</a:t>
            </a:r>
            <a:r>
              <a:rPr lang="it-IT" sz="2400" dirty="0"/>
              <a:t> </a:t>
            </a:r>
            <a:r>
              <a:rPr lang="it-IT" sz="2400" dirty="0" err="1"/>
              <a:t>péchés</a:t>
            </a:r>
            <a:r>
              <a:rPr lang="it-IT" sz="2400" dirty="0"/>
              <a:t>. </a:t>
            </a:r>
            <a:r>
              <a:rPr lang="it-IT" sz="2400" dirty="0" err="1"/>
              <a:t>Arrivé</a:t>
            </a:r>
            <a:r>
              <a:rPr lang="it-IT" sz="2400" dirty="0"/>
              <a:t> </a:t>
            </a:r>
            <a:r>
              <a:rPr lang="it-IT" sz="2400" dirty="0" err="1"/>
              <a:t>au</a:t>
            </a:r>
            <a:r>
              <a:rPr lang="it-IT" sz="2400" dirty="0"/>
              <a:t> </a:t>
            </a:r>
            <a:r>
              <a:rPr lang="it-IT" sz="2400" dirty="0" err="1"/>
              <a:t>huitième</a:t>
            </a:r>
            <a:r>
              <a:rPr lang="it-IT" sz="2400" dirty="0"/>
              <a:t> </a:t>
            </a:r>
            <a:r>
              <a:rPr lang="it-IT" sz="2400" dirty="0" err="1"/>
              <a:t>cercle</a:t>
            </a:r>
            <a:r>
              <a:rPr lang="it-IT" sz="2400" dirty="0"/>
              <a:t>, le </a:t>
            </a:r>
            <a:r>
              <a:rPr lang="it-IT" sz="2400" dirty="0" err="1"/>
              <a:t>poète</a:t>
            </a:r>
            <a:r>
              <a:rPr lang="it-IT" sz="2400" dirty="0"/>
              <a:t> </a:t>
            </a:r>
            <a:r>
              <a:rPr lang="it-IT" sz="2400" dirty="0" err="1"/>
              <a:t>rencontre</a:t>
            </a:r>
            <a:r>
              <a:rPr lang="it-IT" sz="2400" dirty="0"/>
              <a:t> le </a:t>
            </a:r>
            <a:r>
              <a:rPr lang="it-IT" sz="2400" dirty="0" err="1"/>
              <a:t>prophète</a:t>
            </a:r>
            <a:r>
              <a:rPr lang="it-IT" sz="2400" dirty="0"/>
              <a:t> </a:t>
            </a:r>
            <a:r>
              <a:rPr lang="it-IT" sz="2400" dirty="0" err="1"/>
              <a:t>Mahomet</a:t>
            </a:r>
            <a:r>
              <a:rPr lang="it-IT" sz="2400" dirty="0"/>
              <a:t>, </a:t>
            </a:r>
            <a:r>
              <a:rPr lang="it-IT" sz="2400" dirty="0" err="1"/>
              <a:t>puni</a:t>
            </a:r>
            <a:r>
              <a:rPr lang="it-IT" sz="2400" dirty="0"/>
              <a:t> «</a:t>
            </a:r>
            <a:r>
              <a:rPr lang="it-IT" sz="2400" i="1" dirty="0"/>
              <a:t>parce </a:t>
            </a:r>
            <a:r>
              <a:rPr lang="it-IT" sz="2400" i="1" dirty="0" err="1"/>
              <a:t>qu'en</a:t>
            </a:r>
            <a:r>
              <a:rPr lang="it-IT" sz="2400" i="1" dirty="0"/>
              <a:t> </a:t>
            </a:r>
            <a:r>
              <a:rPr lang="it-IT" sz="2400" i="1" dirty="0" err="1"/>
              <a:t>diffusant</a:t>
            </a:r>
            <a:r>
              <a:rPr lang="it-IT" sz="2400" i="1" dirty="0"/>
              <a:t> sa </a:t>
            </a:r>
            <a:r>
              <a:rPr lang="it-IT" sz="2400" i="1" dirty="0" err="1"/>
              <a:t>religion</a:t>
            </a:r>
            <a:r>
              <a:rPr lang="it-IT" sz="2400" i="1" dirty="0"/>
              <a:t> il </a:t>
            </a:r>
            <a:r>
              <a:rPr lang="it-IT" sz="2400" i="1" dirty="0" err="1"/>
              <a:t>aurait</a:t>
            </a:r>
            <a:r>
              <a:rPr lang="it-IT" sz="2400" i="1" dirty="0"/>
              <a:t> </a:t>
            </a:r>
            <a:r>
              <a:rPr lang="it-IT" sz="2400" i="1" dirty="0" err="1"/>
              <a:t>semé</a:t>
            </a:r>
            <a:r>
              <a:rPr lang="it-IT" sz="2400" i="1" dirty="0"/>
              <a:t> la discorde </a:t>
            </a:r>
            <a:r>
              <a:rPr lang="it-IT" sz="2400" i="1" dirty="0" err="1"/>
              <a:t>sur</a:t>
            </a:r>
            <a:r>
              <a:rPr lang="it-IT" sz="2400" i="1" dirty="0"/>
              <a:t> la Terre</a:t>
            </a:r>
            <a:r>
              <a:rPr lang="it-IT" sz="2400" dirty="0"/>
              <a:t>» </a:t>
            </a:r>
            <a:r>
              <a:rPr lang="it-IT" sz="2400" dirty="0" err="1"/>
              <a:t>rapporte</a:t>
            </a:r>
            <a:r>
              <a:rPr lang="it-IT" sz="2400" dirty="0"/>
              <a:t> le </a:t>
            </a:r>
            <a:r>
              <a:rPr lang="it-IT" sz="2400" dirty="0" err="1"/>
              <a:t>quotidien</a:t>
            </a:r>
            <a:r>
              <a:rPr lang="it-IT" sz="2400" dirty="0"/>
              <a:t> </a:t>
            </a:r>
            <a:r>
              <a:rPr lang="it-IT" sz="2400" dirty="0" err="1"/>
              <a:t>belge</a:t>
            </a:r>
            <a:r>
              <a:rPr lang="it-IT" sz="2400" dirty="0"/>
              <a:t> </a:t>
            </a:r>
            <a:r>
              <a:rPr lang="it-IT" sz="2400" i="1" dirty="0"/>
              <a:t>De </a:t>
            </a:r>
            <a:r>
              <a:rPr lang="it-IT" sz="2400" i="1" dirty="0" err="1"/>
              <a:t>Standaard</a:t>
            </a:r>
            <a:r>
              <a:rPr lang="it-IT" sz="2400" i="1" dirty="0"/>
              <a:t>. </a:t>
            </a:r>
            <a:r>
              <a:rPr lang="it-IT" sz="2400" dirty="0"/>
              <a:t>Ce </a:t>
            </a:r>
            <a:r>
              <a:rPr lang="it-IT" sz="2400" dirty="0" err="1"/>
              <a:t>passage</a:t>
            </a:r>
            <a:r>
              <a:rPr lang="it-IT" sz="2400" dirty="0"/>
              <a:t> a </a:t>
            </a:r>
            <a:r>
              <a:rPr lang="it-IT" sz="2400" dirty="0" err="1"/>
              <a:t>ainsi</a:t>
            </a:r>
            <a:r>
              <a:rPr lang="it-IT" sz="2400" dirty="0"/>
              <a:t> </a:t>
            </a:r>
            <a:r>
              <a:rPr lang="it-IT" sz="2400" dirty="0" err="1"/>
              <a:t>été</a:t>
            </a:r>
            <a:r>
              <a:rPr lang="it-IT" sz="2400" dirty="0"/>
              <a:t> </a:t>
            </a:r>
            <a:r>
              <a:rPr lang="it-IT" sz="2400" b="1" dirty="0" err="1"/>
              <a:t>partiellement</a:t>
            </a:r>
            <a:r>
              <a:rPr lang="it-IT" sz="2400" b="1" dirty="0"/>
              <a:t> </a:t>
            </a:r>
            <a:r>
              <a:rPr lang="it-IT" sz="2400" b="1" dirty="0" err="1"/>
              <a:t>amputé</a:t>
            </a:r>
            <a:r>
              <a:rPr lang="it-IT" sz="2400" b="1" dirty="0"/>
              <a:t> </a:t>
            </a:r>
            <a:r>
              <a:rPr lang="it-IT" sz="2400" dirty="0" err="1"/>
              <a:t>dans</a:t>
            </a:r>
            <a:r>
              <a:rPr lang="it-IT" sz="2400" dirty="0"/>
              <a:t> la nouvelle </a:t>
            </a:r>
            <a:r>
              <a:rPr lang="it-IT" sz="2400" dirty="0" err="1"/>
              <a:t>traduction</a:t>
            </a:r>
            <a:r>
              <a:rPr lang="it-IT" sz="2400" dirty="0"/>
              <a:t>. </a:t>
            </a:r>
            <a:r>
              <a:rPr lang="it-IT" sz="2400" i="1" dirty="0"/>
              <a:t>Le Figaro </a:t>
            </a:r>
            <a:r>
              <a:rPr lang="it-IT" sz="2400" dirty="0"/>
              <a:t>25/03/2021</a:t>
            </a:r>
            <a:endParaRPr lang="fr-CA" sz="2400" dirty="0"/>
          </a:p>
          <a:p>
            <a:pPr algn="just"/>
            <a:endParaRPr lang="fr-CA" sz="2400" dirty="0"/>
          </a:p>
        </p:txBody>
      </p:sp>
    </p:spTree>
    <p:extLst>
      <p:ext uri="{BB962C8B-B14F-4D97-AF65-F5344CB8AC3E}">
        <p14:creationId xmlns:p14="http://schemas.microsoft.com/office/powerpoint/2010/main" val="33073778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br>
              <a:rPr lang="fr-CA" sz="2800" dirty="0"/>
            </a:br>
            <a:r>
              <a:rPr lang="fr-CA" sz="2800" dirty="0"/>
              <a:t>Une autre polémique sur la traduction</a:t>
            </a:r>
          </a:p>
        </p:txBody>
      </p:sp>
      <p:sp>
        <p:nvSpPr>
          <p:cNvPr id="3" name="Segnaposto contenuto 2"/>
          <p:cNvSpPr>
            <a:spLocks noGrp="1"/>
          </p:cNvSpPr>
          <p:nvPr>
            <p:ph idx="1"/>
          </p:nvPr>
        </p:nvSpPr>
        <p:spPr/>
        <p:txBody>
          <a:bodyPr>
            <a:normAutofit/>
          </a:bodyPr>
          <a:lstStyle/>
          <a:p>
            <a:pPr algn="just"/>
            <a:r>
              <a:rPr lang="fr-CA" sz="2400" dirty="0"/>
              <a:t>«De tous les pécheurs qui figurent dans L'Enfer, il est décrit de la façon la plus atroce et dénigrante, justifie la traductrice au micro de Radio 1. Le but de l'éditeur était de rendre L'Enfer accessible à un public le plus large possible, et notamment le public jeune, et on savait que si on laissait ce passage tel quel on aurait blessé inutilement une grande partie des lecteurs.» Le passage a été conservé, mais </a:t>
            </a:r>
            <a:r>
              <a:rPr lang="fr-CA" sz="2400" b="1" dirty="0"/>
              <a:t>le nom de Mahomet </a:t>
            </a:r>
            <a:r>
              <a:rPr lang="fr-CA" sz="2400" dirty="0"/>
              <a:t>en a été supprimé. La traductrice ajoute que ce retrait a été décidé </a:t>
            </a:r>
            <a:r>
              <a:rPr lang="fr-CA" sz="2400" b="1" dirty="0"/>
              <a:t>de concert </a:t>
            </a:r>
            <a:r>
              <a:rPr lang="fr-CA" sz="2400" dirty="0"/>
              <a:t>avec l'éditeur, dans un contexte crispé par </a:t>
            </a:r>
            <a:r>
              <a:rPr lang="fr-CA" sz="2400" b="1" dirty="0"/>
              <a:t>l'assassinat de Samuel </a:t>
            </a:r>
            <a:r>
              <a:rPr lang="fr-CA" sz="2400" b="1" dirty="0" err="1"/>
              <a:t>Paty</a:t>
            </a:r>
            <a:r>
              <a:rPr lang="fr-CA" sz="2400" b="1" dirty="0"/>
              <a:t>.</a:t>
            </a:r>
          </a:p>
          <a:p>
            <a:pPr algn="just"/>
            <a:r>
              <a:rPr lang="it-IT" sz="2400" i="1" dirty="0"/>
              <a:t>Le Figaro </a:t>
            </a:r>
            <a:r>
              <a:rPr lang="it-IT" sz="2400" dirty="0"/>
              <a:t>25/03/2021</a:t>
            </a:r>
            <a:endParaRPr lang="fr-CA" sz="2400" dirty="0"/>
          </a:p>
          <a:p>
            <a:pPr algn="just"/>
            <a:endParaRPr lang="fr-CA" sz="2400" dirty="0"/>
          </a:p>
        </p:txBody>
      </p:sp>
    </p:spTree>
    <p:extLst>
      <p:ext uri="{BB962C8B-B14F-4D97-AF65-F5344CB8AC3E}">
        <p14:creationId xmlns:p14="http://schemas.microsoft.com/office/powerpoint/2010/main" val="4330084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br>
              <a:rPr lang="fr-CA" sz="2800" dirty="0"/>
            </a:br>
            <a:r>
              <a:rPr lang="fr-CA" sz="2800" dirty="0"/>
              <a:t>Une autre polémique sur la traduction</a:t>
            </a:r>
          </a:p>
        </p:txBody>
      </p:sp>
      <p:sp>
        <p:nvSpPr>
          <p:cNvPr id="3" name="Segnaposto contenuto 2"/>
          <p:cNvSpPr>
            <a:spLocks noGrp="1"/>
          </p:cNvSpPr>
          <p:nvPr>
            <p:ph idx="1"/>
          </p:nvPr>
        </p:nvSpPr>
        <p:spPr/>
        <p:txBody>
          <a:bodyPr>
            <a:normAutofit/>
          </a:bodyPr>
          <a:lstStyle/>
          <a:p>
            <a:pPr algn="just"/>
            <a:r>
              <a:rPr lang="it-IT" sz="2400" dirty="0"/>
              <a:t>Mais la </a:t>
            </a:r>
            <a:r>
              <a:rPr lang="it-IT" sz="2400" dirty="0" err="1"/>
              <a:t>décision</a:t>
            </a:r>
            <a:r>
              <a:rPr lang="it-IT" sz="2400" dirty="0"/>
              <a:t> est </a:t>
            </a:r>
            <a:r>
              <a:rPr lang="it-IT" sz="2400" dirty="0" err="1"/>
              <a:t>décriée</a:t>
            </a:r>
            <a:r>
              <a:rPr lang="it-IT" sz="2400" dirty="0"/>
              <a:t> </a:t>
            </a:r>
            <a:r>
              <a:rPr lang="it-IT" sz="2400" dirty="0" err="1"/>
              <a:t>tant</a:t>
            </a:r>
            <a:r>
              <a:rPr lang="it-IT" sz="2400" dirty="0"/>
              <a:t> </a:t>
            </a:r>
            <a:r>
              <a:rPr lang="it-IT" sz="2400" dirty="0" err="1"/>
              <a:t>auprès</a:t>
            </a:r>
            <a:r>
              <a:rPr lang="it-IT" sz="2400" dirty="0"/>
              <a:t> </a:t>
            </a:r>
            <a:r>
              <a:rPr lang="it-IT" sz="2400" dirty="0" err="1"/>
              <a:t>des</a:t>
            </a:r>
            <a:r>
              <a:rPr lang="it-IT" sz="2400" dirty="0"/>
              <a:t> </a:t>
            </a:r>
            <a:r>
              <a:rPr lang="it-IT" sz="2400" dirty="0" err="1"/>
              <a:t>auditeurs</a:t>
            </a:r>
            <a:r>
              <a:rPr lang="it-IT" sz="2400" dirty="0"/>
              <a:t> de l'</a:t>
            </a:r>
            <a:r>
              <a:rPr lang="it-IT" sz="2400" dirty="0" err="1"/>
              <a:t>émission</a:t>
            </a:r>
            <a:r>
              <a:rPr lang="it-IT" sz="2400" dirty="0"/>
              <a:t> </a:t>
            </a:r>
            <a:r>
              <a:rPr lang="it-IT" sz="2400" dirty="0" err="1"/>
              <a:t>que</a:t>
            </a:r>
            <a:r>
              <a:rPr lang="it-IT" sz="2400" dirty="0"/>
              <a:t> de </a:t>
            </a:r>
            <a:r>
              <a:rPr lang="it-IT" sz="2400" dirty="0" err="1"/>
              <a:t>ceux</a:t>
            </a:r>
            <a:r>
              <a:rPr lang="it-IT" sz="2400" dirty="0"/>
              <a:t> qui y </a:t>
            </a:r>
            <a:r>
              <a:rPr lang="it-IT" sz="2400" dirty="0" err="1"/>
              <a:t>ont</a:t>
            </a:r>
            <a:r>
              <a:rPr lang="it-IT" sz="2400" dirty="0"/>
              <a:t> </a:t>
            </a:r>
            <a:r>
              <a:rPr lang="it-IT" sz="2400" dirty="0" err="1"/>
              <a:t>réagi</a:t>
            </a:r>
            <a:r>
              <a:rPr lang="it-IT" sz="2400" dirty="0"/>
              <a:t> </a:t>
            </a:r>
            <a:r>
              <a:rPr lang="it-IT" sz="2400" dirty="0" err="1"/>
              <a:t>les</a:t>
            </a:r>
            <a:r>
              <a:rPr lang="it-IT" sz="2400" dirty="0"/>
              <a:t> </a:t>
            </a:r>
            <a:r>
              <a:rPr lang="it-IT" sz="2400" dirty="0" err="1"/>
              <a:t>jours</a:t>
            </a:r>
            <a:r>
              <a:rPr lang="it-IT" sz="2400" dirty="0"/>
              <a:t> </a:t>
            </a:r>
            <a:r>
              <a:rPr lang="it-IT" sz="2400" dirty="0" err="1"/>
              <a:t>suivants</a:t>
            </a:r>
            <a:r>
              <a:rPr lang="it-IT" sz="2400" i="1" dirty="0"/>
              <a:t>, </a:t>
            </a:r>
            <a:r>
              <a:rPr lang="it-IT" sz="2400" dirty="0" err="1"/>
              <a:t>observe</a:t>
            </a:r>
            <a:r>
              <a:rPr lang="it-IT" sz="2400" dirty="0"/>
              <a:t> </a:t>
            </a:r>
            <a:r>
              <a:rPr lang="it-IT" sz="2400" i="1" dirty="0"/>
              <a:t>De </a:t>
            </a:r>
            <a:r>
              <a:rPr lang="it-IT" sz="2400" i="1" dirty="0" err="1"/>
              <a:t>Standaard</a:t>
            </a:r>
            <a:r>
              <a:rPr lang="it-IT" sz="2400" i="1" dirty="0"/>
              <a:t>.</a:t>
            </a:r>
            <a:r>
              <a:rPr lang="it-IT" sz="2400" dirty="0"/>
              <a:t> «</a:t>
            </a:r>
            <a:r>
              <a:rPr lang="it-IT" sz="2400" i="1" dirty="0" err="1"/>
              <a:t>Beaucoup</a:t>
            </a:r>
            <a:r>
              <a:rPr lang="it-IT" sz="2400" i="1" dirty="0"/>
              <a:t> </a:t>
            </a:r>
            <a:r>
              <a:rPr lang="it-IT" sz="2400" i="1" dirty="0" err="1"/>
              <a:t>jugent</a:t>
            </a:r>
            <a:r>
              <a:rPr lang="it-IT" sz="2400" i="1" dirty="0"/>
              <a:t> </a:t>
            </a:r>
            <a:r>
              <a:rPr lang="it-IT" sz="2400" i="1" dirty="0" err="1"/>
              <a:t>qu'il</a:t>
            </a:r>
            <a:r>
              <a:rPr lang="it-IT" sz="2400" i="1" dirty="0"/>
              <a:t> s'</a:t>
            </a:r>
            <a:r>
              <a:rPr lang="it-IT" sz="2400" i="1" dirty="0" err="1"/>
              <a:t>agit</a:t>
            </a:r>
            <a:r>
              <a:rPr lang="it-IT" sz="2400" i="1" dirty="0"/>
              <a:t> d'une </a:t>
            </a:r>
            <a:r>
              <a:rPr lang="it-IT" sz="2400" i="1" dirty="0" err="1"/>
              <a:t>intervention</a:t>
            </a:r>
            <a:r>
              <a:rPr lang="it-IT" sz="2400" i="1" dirty="0"/>
              <a:t> </a:t>
            </a:r>
            <a:r>
              <a:rPr lang="it-IT" sz="2400" i="1" dirty="0" err="1"/>
              <a:t>dénigrante</a:t>
            </a:r>
            <a:r>
              <a:rPr lang="it-IT" sz="2400" i="1" dirty="0"/>
              <a:t> à la fois vis-à-vis </a:t>
            </a:r>
            <a:r>
              <a:rPr lang="it-IT" sz="2400" i="1" dirty="0" err="1"/>
              <a:t>des</a:t>
            </a:r>
            <a:r>
              <a:rPr lang="it-IT" sz="2400" i="1" dirty="0"/>
              <a:t> </a:t>
            </a:r>
            <a:r>
              <a:rPr lang="it-IT" sz="2400" i="1" dirty="0" err="1"/>
              <a:t>musulmans</a:t>
            </a:r>
            <a:r>
              <a:rPr lang="it-IT" sz="2400" i="1" dirty="0"/>
              <a:t>, mais </a:t>
            </a:r>
            <a:r>
              <a:rPr lang="it-IT" sz="2400" i="1" dirty="0" err="1"/>
              <a:t>aussi</a:t>
            </a:r>
            <a:r>
              <a:rPr lang="it-IT" sz="2400" i="1" dirty="0"/>
              <a:t> </a:t>
            </a:r>
            <a:r>
              <a:rPr lang="it-IT" sz="2400" i="1" dirty="0" err="1"/>
              <a:t>des</a:t>
            </a:r>
            <a:r>
              <a:rPr lang="it-IT" sz="2400" i="1" dirty="0"/>
              <a:t> </a:t>
            </a:r>
            <a:r>
              <a:rPr lang="it-IT" sz="2400" i="1" dirty="0" err="1"/>
              <a:t>jeunes</a:t>
            </a:r>
            <a:r>
              <a:rPr lang="it-IT" sz="2400" i="1" dirty="0"/>
              <a:t> </a:t>
            </a:r>
            <a:r>
              <a:rPr lang="it-IT" sz="2400" i="1" dirty="0" err="1"/>
              <a:t>lecteurs</a:t>
            </a:r>
            <a:r>
              <a:rPr lang="it-IT" sz="2400" i="1" dirty="0"/>
              <a:t>, dont on suppose </a:t>
            </a:r>
            <a:r>
              <a:rPr lang="it-IT" sz="2400" i="1" dirty="0" err="1"/>
              <a:t>qu'ils</a:t>
            </a:r>
            <a:r>
              <a:rPr lang="it-IT" sz="2400" i="1" dirty="0"/>
              <a:t> ne </a:t>
            </a:r>
            <a:r>
              <a:rPr lang="it-IT" sz="2400" i="1" dirty="0" err="1"/>
              <a:t>sont</a:t>
            </a:r>
            <a:r>
              <a:rPr lang="it-IT" sz="2400" i="1" dirty="0"/>
              <a:t> </a:t>
            </a:r>
            <a:r>
              <a:rPr lang="it-IT" sz="2400" i="1" dirty="0" err="1"/>
              <a:t>pas</a:t>
            </a:r>
            <a:r>
              <a:rPr lang="it-IT" sz="2400" i="1" dirty="0"/>
              <a:t> </a:t>
            </a:r>
            <a:r>
              <a:rPr lang="it-IT" sz="2400" i="1" dirty="0" err="1"/>
              <a:t>capables</a:t>
            </a:r>
            <a:r>
              <a:rPr lang="it-IT" sz="2400" i="1" dirty="0"/>
              <a:t> de </a:t>
            </a:r>
            <a:r>
              <a:rPr lang="it-IT" sz="2400" i="1" dirty="0" err="1"/>
              <a:t>remettre</a:t>
            </a:r>
            <a:r>
              <a:rPr lang="it-IT" sz="2400" i="1" dirty="0"/>
              <a:t> un </a:t>
            </a:r>
            <a:r>
              <a:rPr lang="it-IT" sz="2400" i="1" dirty="0" err="1"/>
              <a:t>livre</a:t>
            </a:r>
            <a:r>
              <a:rPr lang="it-IT" sz="2400" i="1" dirty="0"/>
              <a:t> </a:t>
            </a:r>
            <a:r>
              <a:rPr lang="it-IT" sz="2400" i="1" dirty="0" err="1"/>
              <a:t>du</a:t>
            </a:r>
            <a:r>
              <a:rPr lang="it-IT" sz="2400" i="1" dirty="0"/>
              <a:t> </a:t>
            </a:r>
            <a:r>
              <a:rPr lang="it-IT" sz="2400" i="1" dirty="0" err="1"/>
              <a:t>XIV</a:t>
            </a:r>
            <a:r>
              <a:rPr lang="it-IT" sz="2400" i="1" baseline="30000" dirty="0" err="1"/>
              <a:t>e</a:t>
            </a:r>
            <a:r>
              <a:rPr lang="it-IT" sz="2400" i="1" dirty="0"/>
              <a:t> </a:t>
            </a:r>
            <a:r>
              <a:rPr lang="it-IT" sz="2400" i="1" dirty="0" err="1"/>
              <a:t>siècle</a:t>
            </a:r>
            <a:r>
              <a:rPr lang="it-IT" sz="2400" i="1" dirty="0"/>
              <a:t> </a:t>
            </a:r>
            <a:r>
              <a:rPr lang="it-IT" sz="2400" i="1" dirty="0" err="1"/>
              <a:t>dans</a:t>
            </a:r>
            <a:r>
              <a:rPr lang="it-IT" sz="2400" i="1" dirty="0"/>
              <a:t> son </a:t>
            </a:r>
            <a:r>
              <a:rPr lang="it-IT" sz="2400" i="1" dirty="0" err="1"/>
              <a:t>contexte</a:t>
            </a:r>
            <a:r>
              <a:rPr lang="it-IT" sz="2400" dirty="0"/>
              <a:t>», </a:t>
            </a:r>
            <a:r>
              <a:rPr lang="it-IT" sz="2400" dirty="0" err="1"/>
              <a:t>écrit</a:t>
            </a:r>
            <a:r>
              <a:rPr lang="it-IT" sz="2400" dirty="0"/>
              <a:t> le </a:t>
            </a:r>
            <a:r>
              <a:rPr lang="it-IT" sz="2400" dirty="0" err="1"/>
              <a:t>quotidien</a:t>
            </a:r>
            <a:r>
              <a:rPr lang="it-IT" sz="2400" dirty="0"/>
              <a:t> </a:t>
            </a:r>
            <a:r>
              <a:rPr lang="it-IT" sz="2400" dirty="0" err="1"/>
              <a:t>belge</a:t>
            </a:r>
            <a:r>
              <a:rPr lang="it-IT" sz="2400" dirty="0"/>
              <a:t> </a:t>
            </a:r>
            <a:r>
              <a:rPr lang="it-IT" sz="2400" i="1" dirty="0"/>
              <a:t>De </a:t>
            </a:r>
            <a:r>
              <a:rPr lang="it-IT" sz="2400" i="1" dirty="0" err="1"/>
              <a:t>Standaard</a:t>
            </a:r>
            <a:r>
              <a:rPr lang="it-IT" sz="2400" dirty="0"/>
              <a:t>.</a:t>
            </a:r>
          </a:p>
          <a:p>
            <a:pPr algn="just"/>
            <a:r>
              <a:rPr lang="it-IT" sz="2400" i="1" dirty="0"/>
              <a:t>Le Figaro </a:t>
            </a:r>
            <a:r>
              <a:rPr lang="it-IT" sz="2400" dirty="0"/>
              <a:t>25/03/2021</a:t>
            </a:r>
            <a:endParaRPr lang="fr-CA" sz="2400" dirty="0"/>
          </a:p>
          <a:p>
            <a:pPr algn="just"/>
            <a:endParaRPr lang="fr-CA" sz="2400" dirty="0"/>
          </a:p>
        </p:txBody>
      </p:sp>
    </p:spTree>
    <p:extLst>
      <p:ext uri="{BB962C8B-B14F-4D97-AF65-F5344CB8AC3E}">
        <p14:creationId xmlns:p14="http://schemas.microsoft.com/office/powerpoint/2010/main" val="3362323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br>
              <a:rPr lang="fr-CA" sz="2800" dirty="0"/>
            </a:br>
            <a:r>
              <a:rPr lang="fr-CA" sz="2800" dirty="0"/>
              <a:t>Une autre polémique sur la traduction</a:t>
            </a:r>
          </a:p>
        </p:txBody>
      </p:sp>
      <p:sp>
        <p:nvSpPr>
          <p:cNvPr id="3" name="Segnaposto contenuto 2"/>
          <p:cNvSpPr>
            <a:spLocks noGrp="1"/>
          </p:cNvSpPr>
          <p:nvPr>
            <p:ph idx="1"/>
          </p:nvPr>
        </p:nvSpPr>
        <p:spPr/>
        <p:txBody>
          <a:bodyPr>
            <a:normAutofit/>
          </a:bodyPr>
          <a:lstStyle/>
          <a:p>
            <a:pPr algn="just"/>
            <a:r>
              <a:rPr lang="it-IT" sz="2400" dirty="0"/>
              <a:t>Ce </a:t>
            </a:r>
            <a:r>
              <a:rPr lang="it-IT" sz="2400" dirty="0" err="1"/>
              <a:t>geste</a:t>
            </a:r>
            <a:r>
              <a:rPr lang="it-IT" sz="2400" dirty="0"/>
              <a:t> </a:t>
            </a:r>
            <a:r>
              <a:rPr lang="it-IT" sz="2400" dirty="0" err="1"/>
              <a:t>revient</a:t>
            </a:r>
            <a:r>
              <a:rPr lang="it-IT" sz="2400" dirty="0"/>
              <a:t> à «</a:t>
            </a:r>
            <a:r>
              <a:rPr lang="it-IT" sz="2400" i="1" dirty="0" err="1"/>
              <a:t>s'incliner</a:t>
            </a:r>
            <a:r>
              <a:rPr lang="it-IT" sz="2400" i="1" dirty="0"/>
              <a:t> pour </a:t>
            </a:r>
            <a:r>
              <a:rPr lang="it-IT" sz="2400" i="1" dirty="0" err="1"/>
              <a:t>éviter</a:t>
            </a:r>
            <a:r>
              <a:rPr lang="it-IT" sz="2400" i="1" dirty="0"/>
              <a:t> </a:t>
            </a:r>
            <a:r>
              <a:rPr lang="it-IT" sz="2400" i="1" dirty="0" err="1"/>
              <a:t>des</a:t>
            </a:r>
            <a:r>
              <a:rPr lang="it-IT" sz="2400" i="1" dirty="0"/>
              <a:t> </a:t>
            </a:r>
            <a:r>
              <a:rPr lang="it-IT" sz="2400" i="1" dirty="0" err="1"/>
              <a:t>problèmes</a:t>
            </a:r>
            <a:r>
              <a:rPr lang="it-IT" sz="2400" i="1" dirty="0"/>
              <a:t> qui ne </a:t>
            </a:r>
            <a:r>
              <a:rPr lang="it-IT" sz="2400" i="1" dirty="0" err="1"/>
              <a:t>seraient</a:t>
            </a:r>
            <a:r>
              <a:rPr lang="it-IT" sz="2400" i="1" dirty="0"/>
              <a:t> </a:t>
            </a:r>
            <a:r>
              <a:rPr lang="it-IT" sz="2400" i="1" dirty="0" err="1"/>
              <a:t>très</a:t>
            </a:r>
            <a:r>
              <a:rPr lang="it-IT" sz="2400" i="1" dirty="0"/>
              <a:t> </a:t>
            </a:r>
            <a:r>
              <a:rPr lang="it-IT" sz="2400" i="1" dirty="0" err="1"/>
              <a:t>probablement</a:t>
            </a:r>
            <a:r>
              <a:rPr lang="it-IT" sz="2400" i="1" dirty="0"/>
              <a:t> </a:t>
            </a:r>
            <a:r>
              <a:rPr lang="it-IT" sz="2400" i="1" dirty="0" err="1"/>
              <a:t>jamais</a:t>
            </a:r>
            <a:r>
              <a:rPr lang="it-IT" sz="2400" i="1" dirty="0"/>
              <a:t> </a:t>
            </a:r>
            <a:r>
              <a:rPr lang="it-IT" sz="2400" i="1" dirty="0" err="1"/>
              <a:t>survenus</a:t>
            </a:r>
            <a:r>
              <a:rPr lang="it-IT" sz="2400" dirty="0"/>
              <a:t>», </a:t>
            </a:r>
            <a:r>
              <a:rPr lang="it-IT" sz="2400" dirty="0" err="1"/>
              <a:t>déplore</a:t>
            </a:r>
            <a:r>
              <a:rPr lang="it-IT" sz="2400" dirty="0"/>
              <a:t> </a:t>
            </a:r>
            <a:r>
              <a:rPr lang="it-IT" sz="2400" dirty="0" err="1"/>
              <a:t>quant</a:t>
            </a:r>
            <a:r>
              <a:rPr lang="it-IT" sz="2400" dirty="0"/>
              <a:t> à lui l'</a:t>
            </a:r>
            <a:r>
              <a:rPr lang="it-IT" sz="2400" dirty="0" err="1"/>
              <a:t>écrivain</a:t>
            </a:r>
            <a:r>
              <a:rPr lang="it-IT" sz="2400" dirty="0"/>
              <a:t> </a:t>
            </a:r>
            <a:r>
              <a:rPr lang="it-IT" sz="2400" dirty="0" err="1"/>
              <a:t>Abdelkader</a:t>
            </a:r>
            <a:r>
              <a:rPr lang="it-IT" sz="2400" dirty="0"/>
              <a:t> </a:t>
            </a:r>
            <a:r>
              <a:rPr lang="it-IT" sz="2400" dirty="0" err="1"/>
              <a:t>Benali</a:t>
            </a:r>
            <a:r>
              <a:rPr lang="it-IT" sz="2400" dirty="0"/>
              <a:t>. L'</a:t>
            </a:r>
            <a:r>
              <a:rPr lang="it-IT" sz="2400" dirty="0" err="1"/>
              <a:t>auteur</a:t>
            </a:r>
            <a:r>
              <a:rPr lang="it-IT" sz="2400" dirty="0"/>
              <a:t> de </a:t>
            </a:r>
            <a:r>
              <a:rPr lang="it-IT" sz="2400" dirty="0" err="1"/>
              <a:t>nationalités</a:t>
            </a:r>
            <a:r>
              <a:rPr lang="it-IT" sz="2400" dirty="0"/>
              <a:t> </a:t>
            </a:r>
            <a:r>
              <a:rPr lang="it-IT" sz="2400" dirty="0" err="1"/>
              <a:t>marocaine</a:t>
            </a:r>
            <a:r>
              <a:rPr lang="it-IT" sz="2400" dirty="0"/>
              <a:t> et </a:t>
            </a:r>
            <a:r>
              <a:rPr lang="it-IT" sz="2400" dirty="0" err="1"/>
              <a:t>néerlandaise</a:t>
            </a:r>
            <a:r>
              <a:rPr lang="it-IT" sz="2400" dirty="0"/>
              <a:t> </a:t>
            </a:r>
            <a:r>
              <a:rPr lang="it-IT" sz="2400" dirty="0" err="1"/>
              <a:t>explique</a:t>
            </a:r>
            <a:r>
              <a:rPr lang="it-IT" sz="2400" dirty="0"/>
              <a:t> </a:t>
            </a:r>
            <a:r>
              <a:rPr lang="it-IT" sz="2400" dirty="0" err="1"/>
              <a:t>avoir</a:t>
            </a:r>
            <a:r>
              <a:rPr lang="it-IT" sz="2400" dirty="0"/>
              <a:t> </a:t>
            </a:r>
            <a:r>
              <a:rPr lang="it-IT" sz="2400" dirty="0" err="1"/>
              <a:t>étudié</a:t>
            </a:r>
            <a:r>
              <a:rPr lang="it-IT" sz="2400" dirty="0"/>
              <a:t> </a:t>
            </a:r>
            <a:r>
              <a:rPr lang="it-IT" sz="2400" dirty="0" err="1"/>
              <a:t>des</a:t>
            </a:r>
            <a:r>
              <a:rPr lang="it-IT" sz="2400" dirty="0"/>
              <a:t> </a:t>
            </a:r>
            <a:r>
              <a:rPr lang="it-IT" sz="2400" dirty="0" err="1"/>
              <a:t>traductions</a:t>
            </a:r>
            <a:r>
              <a:rPr lang="it-IT" sz="2400" dirty="0"/>
              <a:t> </a:t>
            </a:r>
            <a:r>
              <a:rPr lang="it-IT" sz="2400" dirty="0" err="1"/>
              <a:t>modernes</a:t>
            </a:r>
            <a:r>
              <a:rPr lang="it-IT" sz="2400" dirty="0"/>
              <a:t> </a:t>
            </a:r>
            <a:r>
              <a:rPr lang="it-IT" sz="2400" dirty="0" err="1"/>
              <a:t>du</a:t>
            </a:r>
            <a:r>
              <a:rPr lang="it-IT" sz="2400" dirty="0"/>
              <a:t> texte en arabe. </a:t>
            </a:r>
            <a:r>
              <a:rPr lang="it-IT" sz="2400" dirty="0" err="1"/>
              <a:t>Résultat</a:t>
            </a:r>
            <a:r>
              <a:rPr lang="it-IT" sz="2400" dirty="0"/>
              <a:t>, </a:t>
            </a:r>
            <a:r>
              <a:rPr lang="it-IT" sz="2400" dirty="0" err="1"/>
              <a:t>les</a:t>
            </a:r>
            <a:r>
              <a:rPr lang="it-IT" sz="2400" dirty="0"/>
              <a:t> </a:t>
            </a:r>
            <a:r>
              <a:rPr lang="it-IT" sz="2400" dirty="0" err="1"/>
              <a:t>traducteurs</a:t>
            </a:r>
            <a:r>
              <a:rPr lang="it-IT" sz="2400" dirty="0"/>
              <a:t> </a:t>
            </a:r>
            <a:r>
              <a:rPr lang="it-IT" sz="2400" dirty="0" err="1"/>
              <a:t>ont</a:t>
            </a:r>
            <a:r>
              <a:rPr lang="it-IT" sz="2400" dirty="0"/>
              <a:t> </a:t>
            </a:r>
            <a:r>
              <a:rPr lang="it-IT" sz="2400" dirty="0" err="1"/>
              <a:t>conservé</a:t>
            </a:r>
            <a:r>
              <a:rPr lang="it-IT" sz="2400" dirty="0"/>
              <a:t> le </a:t>
            </a:r>
            <a:r>
              <a:rPr lang="it-IT" sz="2400" dirty="0" err="1"/>
              <a:t>passage</a:t>
            </a:r>
            <a:r>
              <a:rPr lang="it-IT" sz="2400" dirty="0"/>
              <a:t> en l'</a:t>
            </a:r>
            <a:r>
              <a:rPr lang="it-IT" sz="2400" dirty="0" err="1"/>
              <a:t>état</a:t>
            </a:r>
            <a:r>
              <a:rPr lang="it-IT" sz="2400" dirty="0"/>
              <a:t>, «</a:t>
            </a:r>
            <a:r>
              <a:rPr lang="it-IT" sz="2400" i="1" dirty="0" err="1"/>
              <a:t>souvent</a:t>
            </a:r>
            <a:r>
              <a:rPr lang="it-IT" sz="2400" i="1" dirty="0"/>
              <a:t> </a:t>
            </a:r>
            <a:r>
              <a:rPr lang="it-IT" sz="2400" i="1" dirty="0" err="1"/>
              <a:t>avec</a:t>
            </a:r>
            <a:r>
              <a:rPr lang="it-IT" sz="2400" i="1" dirty="0"/>
              <a:t> </a:t>
            </a:r>
            <a:r>
              <a:rPr lang="it-IT" sz="2400" i="1" dirty="0" err="1"/>
              <a:t>des</a:t>
            </a:r>
            <a:r>
              <a:rPr lang="it-IT" sz="2400" i="1" dirty="0"/>
              <a:t> </a:t>
            </a:r>
            <a:r>
              <a:rPr lang="it-IT" sz="2400" b="1" i="1" dirty="0"/>
              <a:t>notes de </a:t>
            </a:r>
            <a:r>
              <a:rPr lang="it-IT" sz="2400" b="1" i="1" dirty="0" err="1"/>
              <a:t>bas</a:t>
            </a:r>
            <a:r>
              <a:rPr lang="it-IT" sz="2400" b="1" i="1" dirty="0"/>
              <a:t> de page </a:t>
            </a:r>
            <a:r>
              <a:rPr lang="it-IT" sz="2400" i="1" dirty="0" err="1"/>
              <a:t>expliquant</a:t>
            </a:r>
            <a:r>
              <a:rPr lang="it-IT" sz="2400" i="1" dirty="0"/>
              <a:t> </a:t>
            </a:r>
            <a:r>
              <a:rPr lang="it-IT" sz="2400" i="1" dirty="0" err="1"/>
              <a:t>qu'il</a:t>
            </a:r>
            <a:r>
              <a:rPr lang="it-IT" sz="2400" i="1" dirty="0"/>
              <a:t> s'</a:t>
            </a:r>
            <a:r>
              <a:rPr lang="it-IT" sz="2400" i="1" dirty="0" err="1"/>
              <a:t>agit</a:t>
            </a:r>
            <a:r>
              <a:rPr lang="it-IT" sz="2400" i="1" dirty="0"/>
              <a:t> d'un </a:t>
            </a:r>
            <a:r>
              <a:rPr lang="it-IT" sz="2400" i="1" dirty="0" err="1"/>
              <a:t>auteur</a:t>
            </a:r>
            <a:r>
              <a:rPr lang="it-IT" sz="2400" i="1" dirty="0"/>
              <a:t> </a:t>
            </a:r>
            <a:r>
              <a:rPr lang="it-IT" sz="2400" i="1" dirty="0" err="1"/>
              <a:t>littéraire</a:t>
            </a:r>
            <a:r>
              <a:rPr lang="it-IT" sz="2400" i="1" dirty="0"/>
              <a:t> et d'une </a:t>
            </a:r>
            <a:r>
              <a:rPr lang="it-IT" sz="2400" i="1" dirty="0" err="1"/>
              <a:t>scène</a:t>
            </a:r>
            <a:r>
              <a:rPr lang="it-IT" sz="2400" i="1" dirty="0"/>
              <a:t> </a:t>
            </a:r>
            <a:r>
              <a:rPr lang="it-IT" sz="2400" i="1" dirty="0" err="1"/>
              <a:t>qu'il</a:t>
            </a:r>
            <a:r>
              <a:rPr lang="it-IT" sz="2400" i="1" dirty="0"/>
              <a:t> </a:t>
            </a:r>
            <a:r>
              <a:rPr lang="it-IT" sz="2400" i="1" dirty="0" err="1"/>
              <a:t>faut</a:t>
            </a:r>
            <a:r>
              <a:rPr lang="it-IT" sz="2400" i="1" dirty="0"/>
              <a:t> </a:t>
            </a:r>
            <a:r>
              <a:rPr lang="it-IT" sz="2400" i="1" dirty="0" err="1"/>
              <a:t>replacer</a:t>
            </a:r>
            <a:r>
              <a:rPr lang="it-IT" sz="2400" i="1" dirty="0"/>
              <a:t> </a:t>
            </a:r>
            <a:r>
              <a:rPr lang="it-IT" sz="2400" i="1" dirty="0" err="1"/>
              <a:t>dans</a:t>
            </a:r>
            <a:r>
              <a:rPr lang="it-IT" sz="2400" i="1" dirty="0"/>
              <a:t> son époque et son </a:t>
            </a:r>
            <a:r>
              <a:rPr lang="it-IT" sz="2400" i="1" dirty="0" err="1"/>
              <a:t>contexte</a:t>
            </a:r>
            <a:r>
              <a:rPr lang="it-IT" sz="2400" i="1" dirty="0"/>
              <a:t> </a:t>
            </a:r>
            <a:r>
              <a:rPr lang="it-IT" sz="2400" i="1" dirty="0" err="1"/>
              <a:t>politique</a:t>
            </a:r>
            <a:r>
              <a:rPr lang="it-IT" sz="2400" dirty="0"/>
              <a:t>».</a:t>
            </a:r>
          </a:p>
          <a:p>
            <a:pPr algn="just"/>
            <a:r>
              <a:rPr lang="it-IT" sz="2400" i="1" dirty="0"/>
              <a:t>Le Figaro </a:t>
            </a:r>
            <a:r>
              <a:rPr lang="it-IT" sz="2400" dirty="0"/>
              <a:t>25/03/2021</a:t>
            </a:r>
          </a:p>
          <a:p>
            <a:pPr algn="just"/>
            <a:r>
              <a:rPr lang="it-IT" sz="2400" dirty="0"/>
              <a:t>N.d.T.</a:t>
            </a:r>
            <a:endParaRPr lang="fr-CA" sz="2400" dirty="0"/>
          </a:p>
          <a:p>
            <a:pPr algn="just"/>
            <a:endParaRPr lang="fr-CA" sz="2400" dirty="0"/>
          </a:p>
        </p:txBody>
      </p:sp>
    </p:spTree>
    <p:extLst>
      <p:ext uri="{BB962C8B-B14F-4D97-AF65-F5344CB8AC3E}">
        <p14:creationId xmlns:p14="http://schemas.microsoft.com/office/powerpoint/2010/main" val="7437060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fr-CA"/>
          </a:p>
        </p:txBody>
      </p:sp>
      <p:sp>
        <p:nvSpPr>
          <p:cNvPr id="3" name="Segnaposto contenuto 2"/>
          <p:cNvSpPr>
            <a:spLocks noGrp="1"/>
          </p:cNvSpPr>
          <p:nvPr>
            <p:ph idx="1"/>
          </p:nvPr>
        </p:nvSpPr>
        <p:spPr/>
        <p:txBody>
          <a:bodyPr>
            <a:normAutofit/>
          </a:bodyPr>
          <a:lstStyle/>
          <a:p>
            <a:pPr algn="just"/>
            <a:r>
              <a:rPr lang="fr-CA" sz="2400" dirty="0">
                <a:hlinkClick r:id="rId2"/>
              </a:rPr>
              <a:t>https://diacritik.com/2021/03/08/uncaring-reflexions-sur-les-enjeux-de-la-traduction-litteraire/</a:t>
            </a:r>
            <a:r>
              <a:rPr lang="fr-CA" sz="2400" dirty="0"/>
              <a:t> Ce texte est initialement paru en anglais sur le </a:t>
            </a:r>
            <a:r>
              <a:rPr lang="fr-CA" sz="2400" dirty="0">
                <a:hlinkClick r:id="rId3"/>
              </a:rPr>
              <a:t>site du festival International de littérature Read My World</a:t>
            </a:r>
            <a:r>
              <a:rPr lang="fr-CA" sz="2400" dirty="0"/>
              <a:t> le 4 mars 2021. Il a été traduit et réécrit en français par l’autrice pour </a:t>
            </a:r>
            <a:r>
              <a:rPr lang="fr-CA" sz="2400" i="1" dirty="0" err="1"/>
              <a:t>Diacritik</a:t>
            </a:r>
            <a:r>
              <a:rPr lang="fr-CA" sz="2400" dirty="0"/>
              <a:t>. </a:t>
            </a:r>
            <a:r>
              <a:rPr lang="fr-CA" sz="2400" dirty="0">
                <a:hlinkClick r:id="rId4"/>
              </a:rPr>
              <a:t>Canan Marasligil </a:t>
            </a:r>
            <a:r>
              <a:rPr lang="fr-CA" sz="2400" dirty="0"/>
              <a:t>est autrice, traductrice littéraire, artiste multimédia, éditrice et créatrice de programmes culturels ainsi que de </a:t>
            </a:r>
            <a:r>
              <a:rPr lang="fr-CA" sz="2400" dirty="0" err="1"/>
              <a:t>podcasts</a:t>
            </a:r>
            <a:r>
              <a:rPr lang="fr-CA" sz="2400" dirty="0"/>
              <a:t>. </a:t>
            </a:r>
          </a:p>
          <a:p>
            <a:pPr algn="just"/>
            <a:r>
              <a:rPr lang="fr-CA" sz="2400" b="1" dirty="0" err="1"/>
              <a:t>https</a:t>
            </a:r>
            <a:r>
              <a:rPr lang="fr-CA" sz="2400" b="1" dirty="0"/>
              <a:t>://</a:t>
            </a:r>
            <a:r>
              <a:rPr lang="fr-CA" sz="2400" b="1" dirty="0" err="1"/>
              <a:t>www.illibraio.it</a:t>
            </a:r>
            <a:r>
              <a:rPr lang="fr-CA" sz="2400" b="1" dirty="0"/>
              <a:t>/news/</a:t>
            </a:r>
            <a:r>
              <a:rPr lang="fr-CA" sz="2400" b="1" dirty="0" err="1"/>
              <a:t>editoria</a:t>
            </a:r>
            <a:r>
              <a:rPr lang="fr-CA" sz="2400" b="1" dirty="0"/>
              <a:t>/poesia-amanda-gorman-1399990/</a:t>
            </a:r>
          </a:p>
        </p:txBody>
      </p:sp>
    </p:spTree>
    <p:extLst>
      <p:ext uri="{BB962C8B-B14F-4D97-AF65-F5344CB8AC3E}">
        <p14:creationId xmlns:p14="http://schemas.microsoft.com/office/powerpoint/2010/main" val="15988707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Traduire n’est pas un acte innocent</a:t>
            </a:r>
          </a:p>
        </p:txBody>
      </p:sp>
      <p:sp>
        <p:nvSpPr>
          <p:cNvPr id="3" name="Segnaposto contenuto 2"/>
          <p:cNvSpPr>
            <a:spLocks noGrp="1"/>
          </p:cNvSpPr>
          <p:nvPr>
            <p:ph idx="1"/>
          </p:nvPr>
        </p:nvSpPr>
        <p:spPr/>
        <p:txBody>
          <a:bodyPr>
            <a:normAutofit/>
          </a:bodyPr>
          <a:lstStyle/>
          <a:p>
            <a:r>
              <a:rPr lang="it-IT" sz="2400" b="1" dirty="0" err="1"/>
              <a:t>Tiphaine</a:t>
            </a:r>
            <a:r>
              <a:rPr lang="it-IT" sz="2400" b="1" dirty="0"/>
              <a:t> </a:t>
            </a:r>
            <a:r>
              <a:rPr lang="it-IT" sz="2400" b="1" dirty="0" err="1"/>
              <a:t>Samoyault</a:t>
            </a:r>
            <a:r>
              <a:rPr lang="it-IT" sz="2400" b="1" dirty="0"/>
              <a:t>: «La </a:t>
            </a:r>
            <a:r>
              <a:rPr lang="it-IT" sz="2400" b="1" dirty="0" err="1"/>
              <a:t>traduction</a:t>
            </a:r>
            <a:r>
              <a:rPr lang="it-IT" sz="2400" b="1" dirty="0"/>
              <a:t> n’est </a:t>
            </a:r>
            <a:r>
              <a:rPr lang="it-IT" sz="2400" b="1" dirty="0" err="1"/>
              <a:t>pas</a:t>
            </a:r>
            <a:r>
              <a:rPr lang="it-IT" sz="2400" b="1" dirty="0"/>
              <a:t> une langue» </a:t>
            </a:r>
          </a:p>
          <a:p>
            <a:r>
              <a:rPr lang="it-IT" sz="2400" dirty="0"/>
              <a:t>12 </a:t>
            </a:r>
            <a:r>
              <a:rPr lang="it-IT" sz="2400" dirty="0" err="1"/>
              <a:t>mars</a:t>
            </a:r>
            <a:r>
              <a:rPr lang="it-IT" sz="2400" dirty="0"/>
              <a:t> 2020</a:t>
            </a:r>
            <a:endParaRPr lang="fr-CA" sz="2400" dirty="0"/>
          </a:p>
          <a:p>
            <a:r>
              <a:rPr lang="fr-CA" sz="2400" dirty="0">
                <a:hlinkClick r:id="rId2"/>
              </a:rPr>
              <a:t>https://www.mediapart.fr/journal/culture-idees/120320/tiphaine-samoyault-la-traduction-n-est-pas-une-langue?onglet=full</a:t>
            </a:r>
            <a:endParaRPr lang="fr-CA" sz="2400" dirty="0"/>
          </a:p>
          <a:p>
            <a:endParaRPr lang="fr-CA" sz="2400" dirty="0"/>
          </a:p>
          <a:p>
            <a:r>
              <a:rPr lang="fr-CA" sz="2400" dirty="0"/>
              <a:t>Tiphaine </a:t>
            </a:r>
            <a:r>
              <a:rPr lang="fr-CA" sz="2400" dirty="0" err="1"/>
              <a:t>Samoyault</a:t>
            </a:r>
            <a:r>
              <a:rPr lang="fr-CA" sz="2400" dirty="0"/>
              <a:t>, </a:t>
            </a:r>
            <a:r>
              <a:rPr lang="fr-CA" sz="2400" i="1" dirty="0"/>
              <a:t>Traduction et violence</a:t>
            </a:r>
            <a:r>
              <a:rPr lang="fr-CA" sz="2400" dirty="0"/>
              <a:t>, Seuil, 208, 2020. </a:t>
            </a:r>
          </a:p>
        </p:txBody>
      </p:sp>
    </p:spTree>
    <p:extLst>
      <p:ext uri="{BB962C8B-B14F-4D97-AF65-F5344CB8AC3E}">
        <p14:creationId xmlns:p14="http://schemas.microsoft.com/office/powerpoint/2010/main" val="324870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Observations hebdomadaires</a:t>
            </a:r>
          </a:p>
        </p:txBody>
      </p:sp>
      <p:sp>
        <p:nvSpPr>
          <p:cNvPr id="3" name="Segnaposto contenuto 2"/>
          <p:cNvSpPr>
            <a:spLocks noGrp="1"/>
          </p:cNvSpPr>
          <p:nvPr>
            <p:ph idx="1"/>
          </p:nvPr>
        </p:nvSpPr>
        <p:spPr/>
        <p:txBody>
          <a:bodyPr>
            <a:normAutofit/>
          </a:bodyPr>
          <a:lstStyle/>
          <a:p>
            <a:pPr algn="just"/>
            <a:r>
              <a:rPr lang="it-IT" sz="2400" b="1" dirty="0" err="1"/>
              <a:t>Avec</a:t>
            </a:r>
            <a:r>
              <a:rPr lang="it-IT" sz="2400" b="1" dirty="0"/>
              <a:t> </a:t>
            </a:r>
            <a:r>
              <a:rPr lang="it-IT" sz="2400" b="1" dirty="0" err="1"/>
              <a:t>les</a:t>
            </a:r>
            <a:r>
              <a:rPr lang="it-IT" sz="2400" b="1" dirty="0"/>
              <a:t> « </a:t>
            </a:r>
            <a:r>
              <a:rPr lang="it-IT" sz="2400" b="1" dirty="0" err="1"/>
              <a:t>vaxxies</a:t>
            </a:r>
            <a:r>
              <a:rPr lang="it-IT" sz="2400" b="1" dirty="0"/>
              <a:t> », </a:t>
            </a:r>
            <a:r>
              <a:rPr lang="it-IT" sz="2400" b="1" dirty="0" err="1"/>
              <a:t>des</a:t>
            </a:r>
            <a:r>
              <a:rPr lang="it-IT" sz="2400" b="1" dirty="0"/>
              <a:t> </a:t>
            </a:r>
            <a:r>
              <a:rPr lang="it-IT" sz="2400" b="1" dirty="0" err="1"/>
              <a:t>Européens</a:t>
            </a:r>
            <a:r>
              <a:rPr lang="it-IT" sz="2400" b="1" dirty="0"/>
              <a:t> </a:t>
            </a:r>
            <a:r>
              <a:rPr lang="it-IT" sz="2400" b="1" dirty="0" err="1"/>
              <a:t>témoignent</a:t>
            </a:r>
            <a:r>
              <a:rPr lang="it-IT" sz="2400" b="1" dirty="0"/>
              <a:t> de </a:t>
            </a:r>
            <a:r>
              <a:rPr lang="it-IT" sz="2400" b="1" dirty="0" err="1"/>
              <a:t>leur</a:t>
            </a:r>
            <a:r>
              <a:rPr lang="it-IT" sz="2400" b="1" dirty="0"/>
              <a:t> </a:t>
            </a:r>
            <a:r>
              <a:rPr lang="it-IT" sz="2400" b="1" dirty="0" err="1"/>
              <a:t>vaccination</a:t>
            </a:r>
            <a:r>
              <a:rPr lang="it-IT" sz="2400" b="1" dirty="0"/>
              <a:t> </a:t>
            </a:r>
            <a:r>
              <a:rPr lang="it-IT" sz="2400" b="1" dirty="0" err="1"/>
              <a:t>contre</a:t>
            </a:r>
            <a:r>
              <a:rPr lang="it-IT" sz="2400" b="1" dirty="0"/>
              <a:t> le Covid-19</a:t>
            </a:r>
          </a:p>
          <a:p>
            <a:pPr algn="just"/>
            <a:r>
              <a:rPr lang="it-IT" sz="2400" dirty="0" err="1"/>
              <a:t>Contraction</a:t>
            </a:r>
            <a:r>
              <a:rPr lang="it-IT" sz="2400" dirty="0"/>
              <a:t> de « </a:t>
            </a:r>
            <a:r>
              <a:rPr lang="it-IT" sz="2400" dirty="0" err="1"/>
              <a:t>vaccin</a:t>
            </a:r>
            <a:r>
              <a:rPr lang="it-IT" sz="2400" dirty="0"/>
              <a:t> » et « </a:t>
            </a:r>
            <a:r>
              <a:rPr lang="it-IT" sz="2400" dirty="0" err="1"/>
              <a:t>selfie</a:t>
            </a:r>
            <a:r>
              <a:rPr lang="it-IT" sz="2400" dirty="0"/>
              <a:t> », l’</a:t>
            </a:r>
            <a:r>
              <a:rPr lang="it-IT" sz="2400" dirty="0" err="1"/>
              <a:t>expression</a:t>
            </a:r>
            <a:r>
              <a:rPr lang="it-IT" sz="2400" dirty="0"/>
              <a:t> est </a:t>
            </a:r>
            <a:r>
              <a:rPr lang="it-IT" sz="2400" dirty="0" err="1"/>
              <a:t>utilisée</a:t>
            </a:r>
            <a:r>
              <a:rPr lang="it-IT" sz="2400" dirty="0"/>
              <a:t> par de </a:t>
            </a:r>
            <a:r>
              <a:rPr lang="it-IT" sz="2400" dirty="0" err="1"/>
              <a:t>nombreux</a:t>
            </a:r>
            <a:r>
              <a:rPr lang="it-IT" sz="2400" dirty="0"/>
              <a:t> </a:t>
            </a:r>
            <a:r>
              <a:rPr lang="it-IT" sz="2400" dirty="0" err="1"/>
              <a:t>internautes</a:t>
            </a:r>
            <a:r>
              <a:rPr lang="it-IT" sz="2400" dirty="0"/>
              <a:t> pour </a:t>
            </a:r>
            <a:r>
              <a:rPr lang="it-IT" sz="2400" dirty="0" err="1"/>
              <a:t>raconter</a:t>
            </a:r>
            <a:r>
              <a:rPr lang="it-IT" sz="2400" dirty="0"/>
              <a:t> la </a:t>
            </a:r>
            <a:r>
              <a:rPr lang="it-IT" sz="2400" dirty="0" err="1"/>
              <a:t>procédure</a:t>
            </a:r>
            <a:r>
              <a:rPr lang="it-IT" sz="2400" dirty="0"/>
              <a:t> en </a:t>
            </a:r>
            <a:r>
              <a:rPr lang="it-IT" sz="2400" dirty="0" err="1"/>
              <a:t>cours</a:t>
            </a:r>
            <a:r>
              <a:rPr lang="it-IT" sz="2400" dirty="0"/>
              <a:t> </a:t>
            </a:r>
            <a:r>
              <a:rPr lang="it-IT" sz="2400" dirty="0" err="1"/>
              <a:t>dans</a:t>
            </a:r>
            <a:r>
              <a:rPr lang="it-IT" sz="2400" dirty="0"/>
              <a:t> </a:t>
            </a:r>
            <a:r>
              <a:rPr lang="it-IT" sz="2400" dirty="0" err="1"/>
              <a:t>leur</a:t>
            </a:r>
            <a:r>
              <a:rPr lang="it-IT" sz="2400" dirty="0"/>
              <a:t> </a:t>
            </a:r>
            <a:r>
              <a:rPr lang="it-IT" sz="2400" dirty="0" err="1"/>
              <a:t>pays</a:t>
            </a:r>
            <a:r>
              <a:rPr lang="it-IT" sz="2400" dirty="0"/>
              <a:t>, </a:t>
            </a:r>
            <a:r>
              <a:rPr lang="it-IT" sz="2400" dirty="0" err="1"/>
              <a:t>souvent</a:t>
            </a:r>
            <a:r>
              <a:rPr lang="it-IT" sz="2400" dirty="0"/>
              <a:t> </a:t>
            </a:r>
            <a:r>
              <a:rPr lang="it-IT" sz="2400" dirty="0" err="1"/>
              <a:t>allégée</a:t>
            </a:r>
            <a:r>
              <a:rPr lang="it-IT" sz="2400" dirty="0"/>
              <a:t> et </a:t>
            </a:r>
            <a:r>
              <a:rPr lang="it-IT" sz="2400" dirty="0" err="1"/>
              <a:t>accélérée</a:t>
            </a:r>
            <a:r>
              <a:rPr lang="it-IT" sz="2400" dirty="0"/>
              <a:t>. </a:t>
            </a:r>
          </a:p>
          <a:p>
            <a:pPr algn="just"/>
            <a:r>
              <a:rPr lang="it-IT" sz="2400" dirty="0"/>
              <a:t>[</a:t>
            </a:r>
            <a:r>
              <a:rPr lang="mr-IN" sz="2400" dirty="0"/>
              <a:t>…</a:t>
            </a:r>
            <a:r>
              <a:rPr lang="it-IT" sz="2400" dirty="0"/>
              <a:t>] </a:t>
            </a:r>
            <a:r>
              <a:rPr lang="fr-CA" sz="2400" dirty="0"/>
              <a:t>La pandémie liée au Covid-19 et son confinement auront été grands pourvoyeurs de </a:t>
            </a:r>
            <a:r>
              <a:rPr lang="fr-CA" sz="2400" b="1" dirty="0"/>
              <a:t>néologismes</a:t>
            </a:r>
            <a:r>
              <a:rPr lang="fr-CA" sz="2400" dirty="0"/>
              <a:t>. </a:t>
            </a:r>
            <a:endParaRPr lang="it-IT" sz="2400" dirty="0"/>
          </a:p>
          <a:p>
            <a:r>
              <a:rPr lang="fr-CA" sz="2400" i="1" dirty="0"/>
              <a:t>Le Monde </a:t>
            </a:r>
            <a:r>
              <a:rPr lang="fr-CA" sz="2400" dirty="0"/>
              <a:t>8 janvier 2021</a:t>
            </a:r>
          </a:p>
        </p:txBody>
      </p:sp>
    </p:spTree>
    <p:extLst>
      <p:ext uri="{BB962C8B-B14F-4D97-AF65-F5344CB8AC3E}">
        <p14:creationId xmlns:p14="http://schemas.microsoft.com/office/powerpoint/2010/main" val="40083874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Rebaptiser</a:t>
            </a:r>
          </a:p>
        </p:txBody>
      </p:sp>
      <p:sp>
        <p:nvSpPr>
          <p:cNvPr id="3" name="Segnaposto contenuto 2"/>
          <p:cNvSpPr>
            <a:spLocks noGrp="1"/>
          </p:cNvSpPr>
          <p:nvPr>
            <p:ph idx="1"/>
          </p:nvPr>
        </p:nvSpPr>
        <p:spPr/>
        <p:txBody>
          <a:bodyPr>
            <a:normAutofit lnSpcReduction="10000"/>
          </a:bodyPr>
          <a:lstStyle/>
          <a:p>
            <a:pPr algn="just"/>
            <a:r>
              <a:rPr lang="fr-CA" sz="2400" dirty="0"/>
              <a:t>L’avenue des </a:t>
            </a:r>
            <a:r>
              <a:rPr lang="fr-CA" sz="2400" dirty="0" err="1"/>
              <a:t>Aygalades</a:t>
            </a:r>
            <a:r>
              <a:rPr lang="fr-CA" sz="2400" dirty="0"/>
              <a:t> (désormais ex-avenue des </a:t>
            </a:r>
            <a:r>
              <a:rPr lang="fr-CA" sz="2400" dirty="0" err="1"/>
              <a:t>Aygalades</a:t>
            </a:r>
            <a:r>
              <a:rPr lang="fr-CA" sz="2400" dirty="0"/>
              <a:t>) a été </a:t>
            </a:r>
            <a:r>
              <a:rPr lang="fr-CA" sz="2400" b="1" dirty="0"/>
              <a:t>rebaptisée</a:t>
            </a:r>
            <a:r>
              <a:rPr lang="fr-CA" sz="2400" dirty="0"/>
              <a:t> à Marseille: Avenue Ibrahim Ali</a:t>
            </a:r>
          </a:p>
          <a:p>
            <a:pPr algn="just"/>
            <a:r>
              <a:rPr lang="fr-CA" sz="2400" dirty="0"/>
              <a:t>Le 21 février 1995, cet adolescent franco-comorien de 17 ans avait été abattu d'un tir dans le dos par un militant du FN qui collait des affiches de Jean-Marie Le Pen. </a:t>
            </a:r>
          </a:p>
          <a:p>
            <a:pPr algn="just"/>
            <a:r>
              <a:rPr lang="fr-CA" sz="2400" dirty="0"/>
              <a:t>Le maire de Marseille : </a:t>
            </a:r>
            <a:r>
              <a:rPr lang="fr-CA" sz="2400" i="1" dirty="0"/>
              <a:t>«Ce 21 février 2021 marque la fin d'un silence»</a:t>
            </a:r>
            <a:r>
              <a:rPr lang="fr-CA" sz="2400" dirty="0"/>
              <a:t>. Ibrahim Ali </a:t>
            </a:r>
            <a:r>
              <a:rPr lang="fr-CA" sz="2400" i="1" dirty="0"/>
              <a:t>«fait désormais partie de notre patrimoine commun, de notre identité et de l'histoire de notre ville»</a:t>
            </a:r>
            <a:r>
              <a:rPr lang="fr-CA" sz="2400" dirty="0"/>
              <a:t>. </a:t>
            </a:r>
          </a:p>
          <a:p>
            <a:pPr algn="just"/>
            <a:r>
              <a:rPr lang="fr-CA" sz="2400" dirty="0"/>
              <a:t>« </a:t>
            </a:r>
            <a:r>
              <a:rPr lang="fr-CA" sz="2400" b="1" i="1" dirty="0"/>
              <a:t>Renommer</a:t>
            </a:r>
            <a:r>
              <a:rPr lang="fr-CA" sz="2400" dirty="0"/>
              <a:t>, </a:t>
            </a:r>
            <a:r>
              <a:rPr lang="fr-CA" sz="2400" i="1" dirty="0"/>
              <a:t>c’est une responsabilité politique et d'un devoir moral»</a:t>
            </a:r>
          </a:p>
          <a:p>
            <a:r>
              <a:rPr lang="fr-CA" sz="2400" i="1" dirty="0"/>
              <a:t>Le Figaro</a:t>
            </a:r>
            <a:r>
              <a:rPr lang="fr-CA" sz="2400" dirty="0"/>
              <a:t>, 21 février 2021</a:t>
            </a:r>
          </a:p>
        </p:txBody>
      </p:sp>
    </p:spTree>
    <p:extLst>
      <p:ext uri="{BB962C8B-B14F-4D97-AF65-F5344CB8AC3E}">
        <p14:creationId xmlns:p14="http://schemas.microsoft.com/office/powerpoint/2010/main" val="18207757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Rebaptiser</a:t>
            </a:r>
          </a:p>
        </p:txBody>
      </p:sp>
      <p:sp>
        <p:nvSpPr>
          <p:cNvPr id="3" name="Segnaposto contenuto 2"/>
          <p:cNvSpPr>
            <a:spLocks noGrp="1"/>
          </p:cNvSpPr>
          <p:nvPr>
            <p:ph idx="1"/>
          </p:nvPr>
        </p:nvSpPr>
        <p:spPr/>
        <p:txBody>
          <a:bodyPr>
            <a:normAutofit/>
          </a:bodyPr>
          <a:lstStyle/>
          <a:p>
            <a:pPr algn="just"/>
            <a:r>
              <a:rPr lang="fr-CA" sz="2400" dirty="0"/>
              <a:t>Quelques semaines après, le 1er mai 1995, un Marocain de 29 ans mourait noyé après avoir été jeté dans la Seine en marge d'un défilé du FN. «Du haut de mes 13 ans, je prenais brutalement conscience que ma couleur de peau pouvait me faire tuer sans comprendre pourquoi», explique Fatima </a:t>
            </a:r>
            <a:r>
              <a:rPr lang="fr-CA" sz="2400" dirty="0" err="1"/>
              <a:t>Maoulida</a:t>
            </a:r>
            <a:r>
              <a:rPr lang="fr-CA" sz="2400" dirty="0"/>
              <a:t>. Aujourd'hui, elle a 40 ans et pour elle «les mots fascisme, racisme, haine, FN, sont toujours d'actualité».</a:t>
            </a:r>
          </a:p>
        </p:txBody>
      </p:sp>
    </p:spTree>
    <p:extLst>
      <p:ext uri="{BB962C8B-B14F-4D97-AF65-F5344CB8AC3E}">
        <p14:creationId xmlns:p14="http://schemas.microsoft.com/office/powerpoint/2010/main" val="11004368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400" dirty="0"/>
              <a:t>Rebaptiser un tunnel</a:t>
            </a:r>
          </a:p>
        </p:txBody>
      </p:sp>
      <p:sp>
        <p:nvSpPr>
          <p:cNvPr id="3" name="Segnaposto contenuto 2"/>
          <p:cNvSpPr>
            <a:spLocks noGrp="1"/>
          </p:cNvSpPr>
          <p:nvPr>
            <p:ph idx="1"/>
          </p:nvPr>
        </p:nvSpPr>
        <p:spPr/>
        <p:txBody>
          <a:bodyPr>
            <a:normAutofit fontScale="92500" lnSpcReduction="10000"/>
          </a:bodyPr>
          <a:lstStyle/>
          <a:p>
            <a:pPr algn="just"/>
            <a:r>
              <a:rPr lang="fr-CA" sz="2400" dirty="0"/>
              <a:t>Le plus long tunnel de Belgique, à Bruxelles, va être rebaptisé du nom de la chanteuse belge Annie Cordy, décédée en septembre dernier à 92 ans. </a:t>
            </a:r>
          </a:p>
          <a:p>
            <a:pPr algn="just"/>
            <a:r>
              <a:rPr lang="fr-CA" sz="2400" dirty="0"/>
              <a:t>L'interprète de "Tata Yoyo" et de "La bonne du curé" l'a emporté devant 14 autres personnalités féminines, comme la résistante Andrée De </a:t>
            </a:r>
            <a:r>
              <a:rPr lang="fr-CA" sz="2400" dirty="0" err="1"/>
              <a:t>Jongh</a:t>
            </a:r>
            <a:r>
              <a:rPr lang="fr-CA" sz="2400" dirty="0"/>
              <a:t>, la romancière née à Bruxelles Marguerite Yourcenar, la juriste et féministe belge Marie </a:t>
            </a:r>
            <a:r>
              <a:rPr lang="fr-CA" sz="2400" dirty="0" err="1"/>
              <a:t>Popelin</a:t>
            </a:r>
            <a:r>
              <a:rPr lang="fr-CA" sz="2400" dirty="0"/>
              <a:t> et d'autres figures comme Marie Curie, Rosa </a:t>
            </a:r>
            <a:r>
              <a:rPr lang="fr-CA" sz="2400" dirty="0" err="1"/>
              <a:t>Parks</a:t>
            </a:r>
            <a:r>
              <a:rPr lang="fr-CA" sz="2400" dirty="0"/>
              <a:t> ou Simone Veil.  "C'est Annie Cordy qui se démarque clairement parmi les 15 candidates avec plus de 22% des votes", a souligné dans un communiqué Bruxelles Mobilité, à l'issue de ce scrutin.  </a:t>
            </a:r>
          </a:p>
          <a:p>
            <a:pPr algn="just"/>
            <a:endParaRPr lang="fr-CA" sz="2400" dirty="0"/>
          </a:p>
          <a:p>
            <a:pPr algn="just"/>
            <a:r>
              <a:rPr lang="fr-CA" sz="2400" dirty="0"/>
              <a:t>France Bleu 9 mars 2021</a:t>
            </a:r>
          </a:p>
        </p:txBody>
      </p:sp>
    </p:spTree>
    <p:extLst>
      <p:ext uri="{BB962C8B-B14F-4D97-AF65-F5344CB8AC3E}">
        <p14:creationId xmlns:p14="http://schemas.microsoft.com/office/powerpoint/2010/main" val="416143106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Rebaptiser un tunnel</a:t>
            </a:r>
          </a:p>
        </p:txBody>
      </p:sp>
      <p:sp>
        <p:nvSpPr>
          <p:cNvPr id="3" name="Segnaposto contenuto 2"/>
          <p:cNvSpPr>
            <a:spLocks noGrp="1"/>
          </p:cNvSpPr>
          <p:nvPr>
            <p:ph idx="1"/>
          </p:nvPr>
        </p:nvSpPr>
        <p:spPr/>
        <p:txBody>
          <a:bodyPr>
            <a:normAutofit/>
          </a:bodyPr>
          <a:lstStyle/>
          <a:p>
            <a:pPr algn="just"/>
            <a:r>
              <a:rPr lang="fr-CA" sz="2400" dirty="0"/>
              <a:t>Parmi les rues de la capitale belge qui portent le nom d'une personne, </a:t>
            </a:r>
            <a:r>
              <a:rPr lang="fr-CA" sz="2400" b="1" dirty="0"/>
              <a:t>à peine 6,1% portent le nom d'une femme et 93,9% celui d'un homme</a:t>
            </a:r>
            <a:r>
              <a:rPr lang="fr-CA" sz="2400" dirty="0"/>
              <a:t>, rappelle le service public bruxellois. Ce tunnel, connu pour ses bouchons, était jusqu'à présent nommé </a:t>
            </a:r>
            <a:r>
              <a:rPr lang="fr-CA" sz="2400" b="1" dirty="0"/>
              <a:t>"tunnel Léopold II"</a:t>
            </a:r>
            <a:r>
              <a:rPr lang="fr-CA" sz="2400" dirty="0"/>
              <a:t>, du nom de l'ex-roi, figure controversée du passé colonial de la Belgique.</a:t>
            </a:r>
          </a:p>
          <a:p>
            <a:endParaRPr lang="fr-CA" sz="2400" dirty="0"/>
          </a:p>
        </p:txBody>
      </p:sp>
    </p:spTree>
    <p:extLst>
      <p:ext uri="{BB962C8B-B14F-4D97-AF65-F5344CB8AC3E}">
        <p14:creationId xmlns:p14="http://schemas.microsoft.com/office/powerpoint/2010/main" val="20353192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Rebaptiser des noms de rue</a:t>
            </a:r>
          </a:p>
        </p:txBody>
      </p:sp>
      <p:sp>
        <p:nvSpPr>
          <p:cNvPr id="3" name="Segnaposto contenuto 2"/>
          <p:cNvSpPr>
            <a:spLocks noGrp="1"/>
          </p:cNvSpPr>
          <p:nvPr>
            <p:ph idx="1"/>
          </p:nvPr>
        </p:nvSpPr>
        <p:spPr/>
        <p:txBody>
          <a:bodyPr>
            <a:normAutofit/>
          </a:bodyPr>
          <a:lstStyle/>
          <a:p>
            <a:r>
              <a:rPr lang="it-IT" sz="2400" b="1" dirty="0" err="1"/>
              <a:t>Féminiser</a:t>
            </a:r>
            <a:r>
              <a:rPr lang="it-IT" sz="2400" b="1" dirty="0"/>
              <a:t> la ville en </a:t>
            </a:r>
            <a:r>
              <a:rPr lang="it-IT" sz="2400" b="1" dirty="0" err="1"/>
              <a:t>rebaptisant</a:t>
            </a:r>
            <a:r>
              <a:rPr lang="it-IT" sz="2400" b="1" dirty="0"/>
              <a:t> </a:t>
            </a:r>
            <a:r>
              <a:rPr lang="it-IT" sz="2400" b="1" dirty="0" err="1"/>
              <a:t>les</a:t>
            </a:r>
            <a:r>
              <a:rPr lang="it-IT" sz="2400" b="1" dirty="0"/>
              <a:t> </a:t>
            </a:r>
            <a:r>
              <a:rPr lang="it-IT" sz="2400" b="1" dirty="0" err="1"/>
              <a:t>rues</a:t>
            </a:r>
            <a:endParaRPr lang="it-IT" sz="2400" b="1" dirty="0"/>
          </a:p>
          <a:p>
            <a:endParaRPr lang="it-IT" sz="2400" b="1" dirty="0"/>
          </a:p>
          <a:p>
            <a:pPr algn="just"/>
            <a:r>
              <a:rPr lang="it-IT" sz="2400" dirty="0" err="1"/>
              <a:t>Les</a:t>
            </a:r>
            <a:r>
              <a:rPr lang="it-IT" sz="2400" dirty="0"/>
              <a:t> femmes se </a:t>
            </a:r>
            <a:r>
              <a:rPr lang="it-IT" sz="2400" dirty="0" err="1"/>
              <a:t>réapproprient</a:t>
            </a:r>
            <a:r>
              <a:rPr lang="it-IT" sz="2400" dirty="0"/>
              <a:t> l’</a:t>
            </a:r>
            <a:r>
              <a:rPr lang="it-IT" sz="2400" dirty="0" err="1"/>
              <a:t>espace</a:t>
            </a:r>
            <a:r>
              <a:rPr lang="it-IT" sz="2400" dirty="0"/>
              <a:t> public. À </a:t>
            </a:r>
            <a:r>
              <a:rPr lang="it-IT" sz="2400" dirty="0" err="1"/>
              <a:t>Genève</a:t>
            </a:r>
            <a:r>
              <a:rPr lang="it-IT" sz="2400" dirty="0"/>
              <a:t>, l’</a:t>
            </a:r>
            <a:r>
              <a:rPr lang="it-IT" sz="2400" dirty="0" err="1"/>
              <a:t>association</a:t>
            </a:r>
            <a:r>
              <a:rPr lang="it-IT" sz="2400" dirty="0"/>
              <a:t> </a:t>
            </a:r>
            <a:r>
              <a:rPr lang="it-IT" sz="2400" dirty="0" err="1"/>
              <a:t>féministe</a:t>
            </a:r>
            <a:r>
              <a:rPr lang="it-IT" sz="2400" dirty="0"/>
              <a:t> L’</a:t>
            </a:r>
            <a:r>
              <a:rPr lang="it-IT" sz="2400" dirty="0" err="1"/>
              <a:t>Escouade</a:t>
            </a:r>
            <a:r>
              <a:rPr lang="it-IT" sz="2400" dirty="0"/>
              <a:t> a </a:t>
            </a:r>
            <a:r>
              <a:rPr lang="it-IT" sz="2400" dirty="0" err="1"/>
              <a:t>lancé</a:t>
            </a:r>
            <a:r>
              <a:rPr lang="it-IT" sz="2400" dirty="0"/>
              <a:t> le </a:t>
            </a:r>
            <a:r>
              <a:rPr lang="it-IT" sz="2400" dirty="0" err="1"/>
              <a:t>projet</a:t>
            </a:r>
            <a:r>
              <a:rPr lang="it-IT" sz="2400" dirty="0"/>
              <a:t> "100Elles*" </a:t>
            </a:r>
            <a:r>
              <a:rPr lang="it-IT" sz="2400" dirty="0" err="1"/>
              <a:t>avec</a:t>
            </a:r>
            <a:r>
              <a:rPr lang="it-IT" sz="2400" dirty="0"/>
              <a:t> </a:t>
            </a:r>
            <a:r>
              <a:rPr lang="it-IT" sz="2400" dirty="0" err="1"/>
              <a:t>l’aide</a:t>
            </a:r>
            <a:r>
              <a:rPr lang="it-IT" sz="2400" dirty="0"/>
              <a:t> d’</a:t>
            </a:r>
            <a:r>
              <a:rPr lang="it-IT" sz="2400" dirty="0" err="1"/>
              <a:t>historiennes</a:t>
            </a:r>
            <a:r>
              <a:rPr lang="it-IT" sz="2400" dirty="0"/>
              <a:t> et de la </a:t>
            </a:r>
            <a:r>
              <a:rPr lang="it-IT" sz="2400" dirty="0" err="1"/>
              <a:t>métropole</a:t>
            </a:r>
            <a:r>
              <a:rPr lang="it-IT" sz="2400" dirty="0"/>
              <a:t> </a:t>
            </a:r>
            <a:r>
              <a:rPr lang="it-IT" sz="2400" dirty="0" err="1"/>
              <a:t>suisse</a:t>
            </a:r>
            <a:r>
              <a:rPr lang="it-IT" sz="2400" dirty="0"/>
              <a:t>, </a:t>
            </a:r>
            <a:r>
              <a:rPr lang="it-IT" sz="2400" dirty="0" err="1"/>
              <a:t>afin</a:t>
            </a:r>
            <a:r>
              <a:rPr lang="it-IT" sz="2400" dirty="0"/>
              <a:t> de </a:t>
            </a:r>
            <a:r>
              <a:rPr lang="it-IT" sz="2400" dirty="0" err="1"/>
              <a:t>redonner</a:t>
            </a:r>
            <a:r>
              <a:rPr lang="it-IT" sz="2400" dirty="0"/>
              <a:t> </a:t>
            </a:r>
            <a:r>
              <a:rPr lang="it-IT" sz="2400" dirty="0" err="1"/>
              <a:t>aux</a:t>
            </a:r>
            <a:r>
              <a:rPr lang="it-IT" sz="2400" dirty="0"/>
              <a:t> femmes </a:t>
            </a:r>
            <a:r>
              <a:rPr lang="it-IT" sz="2400" dirty="0" err="1"/>
              <a:t>leur</a:t>
            </a:r>
            <a:r>
              <a:rPr lang="it-IT" sz="2400" dirty="0"/>
              <a:t> </a:t>
            </a:r>
            <a:r>
              <a:rPr lang="it-IT" sz="2400" dirty="0" err="1"/>
              <a:t>vraie</a:t>
            </a:r>
            <a:r>
              <a:rPr lang="it-IT" sz="2400" dirty="0"/>
              <a:t> </a:t>
            </a:r>
            <a:r>
              <a:rPr lang="it-IT" sz="2400" dirty="0" err="1"/>
              <a:t>place</a:t>
            </a:r>
            <a:r>
              <a:rPr lang="it-IT" sz="2400" dirty="0"/>
              <a:t> </a:t>
            </a:r>
            <a:r>
              <a:rPr lang="it-IT" sz="2400" dirty="0" err="1"/>
              <a:t>dans</a:t>
            </a:r>
            <a:r>
              <a:rPr lang="it-IT" sz="2400" dirty="0"/>
              <a:t> l’histoire de la ville.</a:t>
            </a:r>
          </a:p>
          <a:p>
            <a:pPr algn="just"/>
            <a:r>
              <a:rPr lang="it-IT" sz="2400" dirty="0"/>
              <a:t>France 24 </a:t>
            </a:r>
            <a:r>
              <a:rPr lang="mr-IN" sz="2400" dirty="0"/>
              <a:t>29/01/2021</a:t>
            </a:r>
            <a:endParaRPr lang="it-IT" sz="2400" dirty="0"/>
          </a:p>
          <a:p>
            <a:endParaRPr lang="fr-CA" sz="2400" dirty="0"/>
          </a:p>
        </p:txBody>
      </p:sp>
    </p:spTree>
    <p:extLst>
      <p:ext uri="{BB962C8B-B14F-4D97-AF65-F5344CB8AC3E}">
        <p14:creationId xmlns:p14="http://schemas.microsoft.com/office/powerpoint/2010/main" val="22200666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Rebaptiser des noms de rue</a:t>
            </a:r>
          </a:p>
        </p:txBody>
      </p:sp>
      <p:sp>
        <p:nvSpPr>
          <p:cNvPr id="3" name="Segnaposto contenuto 2"/>
          <p:cNvSpPr>
            <a:spLocks noGrp="1"/>
          </p:cNvSpPr>
          <p:nvPr>
            <p:ph idx="1"/>
          </p:nvPr>
        </p:nvSpPr>
        <p:spPr/>
        <p:txBody>
          <a:bodyPr>
            <a:normAutofit fontScale="92500" lnSpcReduction="20000"/>
          </a:bodyPr>
          <a:lstStyle/>
          <a:p>
            <a:r>
              <a:rPr lang="it-IT" sz="2400" b="1" dirty="0"/>
              <a:t>Lorient. Et si </a:t>
            </a:r>
            <a:r>
              <a:rPr lang="it-IT" sz="2400" b="1" dirty="0" err="1"/>
              <a:t>davantage</a:t>
            </a:r>
            <a:r>
              <a:rPr lang="it-IT" sz="2400" b="1" dirty="0"/>
              <a:t> de </a:t>
            </a:r>
            <a:r>
              <a:rPr lang="it-IT" sz="2400" b="1" dirty="0" err="1"/>
              <a:t>rues</a:t>
            </a:r>
            <a:r>
              <a:rPr lang="it-IT" sz="2400" b="1" dirty="0"/>
              <a:t> </a:t>
            </a:r>
            <a:r>
              <a:rPr lang="it-IT" sz="2400" b="1" dirty="0" err="1"/>
              <a:t>portaient</a:t>
            </a:r>
            <a:r>
              <a:rPr lang="it-IT" sz="2400" b="1" dirty="0"/>
              <a:t> le </a:t>
            </a:r>
            <a:r>
              <a:rPr lang="it-IT" sz="2400" b="1" dirty="0" err="1"/>
              <a:t>nom</a:t>
            </a:r>
            <a:r>
              <a:rPr lang="it-IT" sz="2400" b="1" dirty="0"/>
              <a:t> de femmes ?</a:t>
            </a:r>
          </a:p>
          <a:p>
            <a:pPr algn="just"/>
            <a:r>
              <a:rPr lang="it-IT" sz="2400" dirty="0"/>
              <a:t>Ce </a:t>
            </a:r>
            <a:r>
              <a:rPr lang="it-IT" sz="2400" dirty="0" err="1"/>
              <a:t>samedi</a:t>
            </a:r>
            <a:r>
              <a:rPr lang="it-IT" sz="2400" dirty="0"/>
              <a:t> 6 </a:t>
            </a:r>
            <a:r>
              <a:rPr lang="it-IT" sz="2400" dirty="0" err="1"/>
              <a:t>mars</a:t>
            </a:r>
            <a:r>
              <a:rPr lang="it-IT" sz="2400" dirty="0"/>
              <a:t> 2021, à Lorient (</a:t>
            </a:r>
            <a:r>
              <a:rPr lang="it-IT" sz="2400" dirty="0" err="1"/>
              <a:t>Morbihan</a:t>
            </a:r>
            <a:r>
              <a:rPr lang="it-IT" sz="2400" dirty="0"/>
              <a:t>) se </a:t>
            </a:r>
            <a:r>
              <a:rPr lang="it-IT" sz="2400" dirty="0" err="1"/>
              <a:t>rassemblent</a:t>
            </a:r>
            <a:r>
              <a:rPr lang="it-IT" sz="2400" dirty="0"/>
              <a:t> </a:t>
            </a:r>
            <a:r>
              <a:rPr lang="it-IT" sz="2400" dirty="0" err="1"/>
              <a:t>syndicats</a:t>
            </a:r>
            <a:r>
              <a:rPr lang="it-IT" sz="2400" dirty="0"/>
              <a:t> et </a:t>
            </a:r>
            <a:r>
              <a:rPr lang="it-IT" sz="2400" dirty="0" err="1"/>
              <a:t>associations</a:t>
            </a:r>
            <a:r>
              <a:rPr lang="it-IT" sz="2400" dirty="0"/>
              <a:t> pour </a:t>
            </a:r>
            <a:r>
              <a:rPr lang="it-IT" sz="2400" dirty="0" err="1"/>
              <a:t>défendre</a:t>
            </a:r>
            <a:r>
              <a:rPr lang="it-IT" sz="2400" dirty="0"/>
              <a:t> </a:t>
            </a:r>
            <a:r>
              <a:rPr lang="it-IT" sz="2400" dirty="0" err="1"/>
              <a:t>les</a:t>
            </a:r>
            <a:r>
              <a:rPr lang="it-IT" sz="2400" dirty="0"/>
              <a:t> </a:t>
            </a:r>
            <a:r>
              <a:rPr lang="it-IT" sz="2400" dirty="0" err="1"/>
              <a:t>Droits</a:t>
            </a:r>
            <a:r>
              <a:rPr lang="it-IT" sz="2400" dirty="0"/>
              <a:t> </a:t>
            </a:r>
            <a:r>
              <a:rPr lang="it-IT" sz="2400" dirty="0" err="1"/>
              <a:t>des</a:t>
            </a:r>
            <a:r>
              <a:rPr lang="it-IT" sz="2400" dirty="0"/>
              <a:t> femmes. Un </a:t>
            </a:r>
            <a:r>
              <a:rPr lang="it-IT" sz="2400" dirty="0" err="1"/>
              <a:t>des</a:t>
            </a:r>
            <a:r>
              <a:rPr lang="it-IT" sz="2400" dirty="0"/>
              <a:t> </a:t>
            </a:r>
            <a:r>
              <a:rPr lang="it-IT" sz="2400" dirty="0" err="1"/>
              <a:t>combats</a:t>
            </a:r>
            <a:r>
              <a:rPr lang="it-IT" sz="2400" dirty="0"/>
              <a:t> </a:t>
            </a:r>
            <a:r>
              <a:rPr lang="it-IT" sz="2400" dirty="0" err="1"/>
              <a:t>qu’ils</a:t>
            </a:r>
            <a:r>
              <a:rPr lang="it-IT" sz="2400" dirty="0"/>
              <a:t> </a:t>
            </a:r>
            <a:r>
              <a:rPr lang="it-IT" sz="2400" dirty="0" err="1"/>
              <a:t>revendiquent</a:t>
            </a:r>
            <a:r>
              <a:rPr lang="it-IT" sz="2400" dirty="0"/>
              <a:t> : </a:t>
            </a:r>
            <a:r>
              <a:rPr lang="it-IT" sz="2400" dirty="0" err="1"/>
              <a:t>rebaptiser</a:t>
            </a:r>
            <a:r>
              <a:rPr lang="it-IT" sz="2400" dirty="0"/>
              <a:t> </a:t>
            </a:r>
            <a:r>
              <a:rPr lang="it-IT" sz="2400" dirty="0" err="1"/>
              <a:t>des</a:t>
            </a:r>
            <a:r>
              <a:rPr lang="it-IT" sz="2400" dirty="0"/>
              <a:t> </a:t>
            </a:r>
            <a:r>
              <a:rPr lang="it-IT" sz="2400" dirty="0" err="1"/>
              <a:t>rues</a:t>
            </a:r>
            <a:r>
              <a:rPr lang="it-IT" sz="2400" dirty="0"/>
              <a:t> </a:t>
            </a:r>
            <a:r>
              <a:rPr lang="it-IT" sz="2400" dirty="0" err="1"/>
              <a:t>lorientaises</a:t>
            </a:r>
            <a:r>
              <a:rPr lang="it-IT" sz="2400" dirty="0"/>
              <a:t> </a:t>
            </a:r>
            <a:r>
              <a:rPr lang="it-IT" sz="2400" dirty="0" err="1"/>
              <a:t>avec</a:t>
            </a:r>
            <a:r>
              <a:rPr lang="it-IT" sz="2400" dirty="0"/>
              <a:t> </a:t>
            </a:r>
            <a:r>
              <a:rPr lang="it-IT" sz="2400" dirty="0" err="1"/>
              <a:t>des</a:t>
            </a:r>
            <a:r>
              <a:rPr lang="it-IT" sz="2400" dirty="0"/>
              <a:t> </a:t>
            </a:r>
            <a:r>
              <a:rPr lang="it-IT" sz="2400" dirty="0" err="1"/>
              <a:t>noms</a:t>
            </a:r>
            <a:r>
              <a:rPr lang="it-IT" sz="2400" dirty="0"/>
              <a:t> de femmes.</a:t>
            </a:r>
          </a:p>
          <a:p>
            <a:endParaRPr lang="it-IT" sz="2400" dirty="0"/>
          </a:p>
          <a:p>
            <a:pPr algn="just"/>
            <a:r>
              <a:rPr lang="it-IT" sz="2400" dirty="0" err="1"/>
              <a:t>Leur</a:t>
            </a:r>
            <a:r>
              <a:rPr lang="it-IT" sz="2400" dirty="0"/>
              <a:t> </a:t>
            </a:r>
            <a:r>
              <a:rPr lang="it-IT" sz="2400" dirty="0" err="1"/>
              <a:t>présence</a:t>
            </a:r>
            <a:r>
              <a:rPr lang="it-IT" sz="2400" dirty="0"/>
              <a:t> est </a:t>
            </a:r>
            <a:r>
              <a:rPr lang="it-IT" sz="2400" dirty="0" err="1"/>
              <a:t>inférieure</a:t>
            </a:r>
            <a:r>
              <a:rPr lang="it-IT" sz="2400" dirty="0"/>
              <a:t> à celle </a:t>
            </a:r>
            <a:r>
              <a:rPr lang="it-IT" sz="2400" dirty="0" err="1"/>
              <a:t>des</a:t>
            </a:r>
            <a:r>
              <a:rPr lang="it-IT" sz="2400" dirty="0"/>
              <a:t> </a:t>
            </a:r>
            <a:r>
              <a:rPr lang="it-IT" sz="2400" dirty="0" err="1"/>
              <a:t>hommes</a:t>
            </a:r>
            <a:r>
              <a:rPr lang="it-IT" sz="2400" dirty="0"/>
              <a:t> : 58 </a:t>
            </a:r>
            <a:r>
              <a:rPr lang="it-IT" sz="2400" dirty="0" err="1"/>
              <a:t>contre</a:t>
            </a:r>
            <a:r>
              <a:rPr lang="it-IT" sz="2400" dirty="0"/>
              <a:t> 677 </a:t>
            </a:r>
            <a:r>
              <a:rPr lang="it-IT" sz="2400" dirty="0" err="1"/>
              <a:t>rues</a:t>
            </a:r>
            <a:r>
              <a:rPr lang="it-IT" sz="2400" dirty="0"/>
              <a:t>. Un </a:t>
            </a:r>
            <a:r>
              <a:rPr lang="it-IT" sz="2400" dirty="0" err="1"/>
              <a:t>écart</a:t>
            </a:r>
            <a:r>
              <a:rPr lang="it-IT" sz="2400" dirty="0"/>
              <a:t> </a:t>
            </a:r>
            <a:r>
              <a:rPr lang="it-IT" sz="2400" dirty="0" err="1"/>
              <a:t>contesté</a:t>
            </a:r>
            <a:r>
              <a:rPr lang="it-IT" sz="2400" dirty="0"/>
              <a:t> par </a:t>
            </a:r>
            <a:r>
              <a:rPr lang="it-IT" sz="2400" dirty="0" err="1"/>
              <a:t>les</a:t>
            </a:r>
            <a:r>
              <a:rPr lang="it-IT" sz="2400" dirty="0"/>
              <a:t> </a:t>
            </a:r>
            <a:r>
              <a:rPr lang="it-IT" sz="2400" dirty="0" err="1"/>
              <a:t>organisations</a:t>
            </a:r>
            <a:r>
              <a:rPr lang="it-IT" sz="2400" dirty="0"/>
              <a:t> </a:t>
            </a:r>
            <a:r>
              <a:rPr lang="it-IT" sz="2400" dirty="0" err="1"/>
              <a:t>politiques</a:t>
            </a:r>
            <a:r>
              <a:rPr lang="it-IT" sz="2400" dirty="0"/>
              <a:t> et </a:t>
            </a:r>
            <a:r>
              <a:rPr lang="it-IT" sz="2400" dirty="0" err="1"/>
              <a:t>syndicales</a:t>
            </a:r>
            <a:r>
              <a:rPr lang="it-IT" sz="2400" dirty="0"/>
              <a:t>, qui </a:t>
            </a:r>
            <a:r>
              <a:rPr lang="it-IT" sz="2400" dirty="0" err="1"/>
              <a:t>réclament</a:t>
            </a:r>
            <a:r>
              <a:rPr lang="it-IT" sz="2400" dirty="0"/>
              <a:t> un </a:t>
            </a:r>
            <a:r>
              <a:rPr lang="it-IT" sz="2400" dirty="0" err="1"/>
              <a:t>nouveau</a:t>
            </a:r>
            <a:r>
              <a:rPr lang="it-IT" sz="2400" dirty="0"/>
              <a:t> </a:t>
            </a:r>
            <a:r>
              <a:rPr lang="it-IT" sz="2400" dirty="0" err="1"/>
              <a:t>baptême</a:t>
            </a:r>
            <a:r>
              <a:rPr lang="it-IT" sz="2400" dirty="0"/>
              <a:t> à </a:t>
            </a:r>
            <a:r>
              <a:rPr lang="it-IT" sz="2400" dirty="0" err="1"/>
              <a:t>certaines</a:t>
            </a:r>
            <a:r>
              <a:rPr lang="it-IT" sz="2400" dirty="0"/>
              <a:t> </a:t>
            </a:r>
            <a:r>
              <a:rPr lang="it-IT" sz="2400" dirty="0" err="1"/>
              <a:t>rues</a:t>
            </a:r>
            <a:r>
              <a:rPr lang="it-IT" sz="2400" dirty="0"/>
              <a:t>. Un </a:t>
            </a:r>
            <a:r>
              <a:rPr lang="it-IT" sz="2400" dirty="0" err="1"/>
              <a:t>avis</a:t>
            </a:r>
            <a:r>
              <a:rPr lang="it-IT" sz="2400" dirty="0"/>
              <a:t> </a:t>
            </a:r>
            <a:r>
              <a:rPr lang="it-IT" sz="2400" dirty="0" err="1"/>
              <a:t>partagé</a:t>
            </a:r>
            <a:r>
              <a:rPr lang="it-IT" sz="2400" dirty="0"/>
              <a:t> par </a:t>
            </a:r>
            <a:r>
              <a:rPr lang="it-IT" sz="2400" dirty="0" err="1"/>
              <a:t>Gaël</a:t>
            </a:r>
            <a:r>
              <a:rPr lang="it-IT" sz="2400" dirty="0"/>
              <a:t> </a:t>
            </a:r>
            <a:r>
              <a:rPr lang="it-IT" sz="2400" dirty="0" err="1"/>
              <a:t>Briand</a:t>
            </a:r>
            <a:r>
              <a:rPr lang="it-IT" sz="2400" dirty="0"/>
              <a:t>, </a:t>
            </a:r>
            <a:r>
              <a:rPr lang="it-IT" sz="2400" dirty="0" err="1"/>
              <a:t>élu</a:t>
            </a:r>
            <a:r>
              <a:rPr lang="it-IT" sz="2400" dirty="0"/>
              <a:t> UDB et </a:t>
            </a:r>
            <a:r>
              <a:rPr lang="it-IT" sz="2400" dirty="0" err="1"/>
              <a:t>conseiller</a:t>
            </a:r>
            <a:r>
              <a:rPr lang="it-IT" sz="2400" dirty="0"/>
              <a:t> </a:t>
            </a:r>
            <a:r>
              <a:rPr lang="it-IT" sz="2400" dirty="0" err="1"/>
              <a:t>municipal</a:t>
            </a:r>
            <a:r>
              <a:rPr lang="it-IT" sz="2400" dirty="0"/>
              <a:t> d’</a:t>
            </a:r>
            <a:r>
              <a:rPr lang="it-IT" sz="2400" dirty="0" err="1"/>
              <a:t>opposition</a:t>
            </a:r>
            <a:r>
              <a:rPr lang="it-IT" sz="2400" dirty="0"/>
              <a:t> </a:t>
            </a:r>
            <a:r>
              <a:rPr lang="it-IT" sz="2400" dirty="0" err="1"/>
              <a:t>dans</a:t>
            </a:r>
            <a:r>
              <a:rPr lang="it-IT" sz="2400" dirty="0"/>
              <a:t> le </a:t>
            </a:r>
            <a:r>
              <a:rPr lang="it-IT" sz="2400" dirty="0" err="1"/>
              <a:t>groupe</a:t>
            </a:r>
            <a:r>
              <a:rPr lang="it-IT" sz="2400" dirty="0"/>
              <a:t> Lorient en </a:t>
            </a:r>
            <a:r>
              <a:rPr lang="it-IT" sz="2400" dirty="0" err="1"/>
              <a:t>commun</a:t>
            </a:r>
            <a:r>
              <a:rPr lang="it-IT" sz="2400" dirty="0"/>
              <a:t> : «</a:t>
            </a:r>
            <a:r>
              <a:rPr lang="it-IT" sz="2400" b="1" dirty="0"/>
              <a:t> </a:t>
            </a:r>
            <a:r>
              <a:rPr lang="it-IT" sz="2400" b="1" dirty="0" err="1"/>
              <a:t>Symboliquement</a:t>
            </a:r>
            <a:r>
              <a:rPr lang="it-IT" sz="2400" b="1" dirty="0"/>
              <a:t>, </a:t>
            </a:r>
            <a:r>
              <a:rPr lang="it-IT" sz="2400" b="1" dirty="0" err="1"/>
              <a:t>rebaptiser</a:t>
            </a:r>
            <a:r>
              <a:rPr lang="it-IT" sz="2400" b="1" dirty="0"/>
              <a:t> </a:t>
            </a:r>
            <a:r>
              <a:rPr lang="it-IT" sz="2400" dirty="0"/>
              <a:t>une rue </a:t>
            </a:r>
            <a:r>
              <a:rPr lang="it-IT" sz="2400" dirty="0" err="1"/>
              <a:t>avec</a:t>
            </a:r>
            <a:r>
              <a:rPr lang="it-IT" sz="2400" dirty="0"/>
              <a:t> un </a:t>
            </a:r>
            <a:r>
              <a:rPr lang="it-IT" sz="2400" dirty="0" err="1"/>
              <a:t>nom</a:t>
            </a:r>
            <a:r>
              <a:rPr lang="it-IT" sz="2400" dirty="0"/>
              <a:t> de femme, </a:t>
            </a:r>
            <a:r>
              <a:rPr lang="it-IT" sz="2400" dirty="0" err="1"/>
              <a:t>montrerait</a:t>
            </a:r>
            <a:r>
              <a:rPr lang="it-IT" sz="2400" dirty="0"/>
              <a:t> la </a:t>
            </a:r>
            <a:r>
              <a:rPr lang="it-IT" sz="2400" dirty="0" err="1"/>
              <a:t>place</a:t>
            </a:r>
            <a:r>
              <a:rPr lang="it-IT" sz="2400" dirty="0"/>
              <a:t> </a:t>
            </a:r>
            <a:r>
              <a:rPr lang="it-IT" sz="2400" dirty="0" err="1"/>
              <a:t>qu’elle</a:t>
            </a:r>
            <a:r>
              <a:rPr lang="it-IT" sz="2400" dirty="0"/>
              <a:t> </a:t>
            </a:r>
            <a:r>
              <a:rPr lang="it-IT" sz="2400" dirty="0" err="1"/>
              <a:t>occupe</a:t>
            </a:r>
            <a:r>
              <a:rPr lang="it-IT" sz="2400" dirty="0"/>
              <a:t> </a:t>
            </a:r>
            <a:r>
              <a:rPr lang="it-IT" sz="2400" dirty="0" err="1"/>
              <a:t>dans</a:t>
            </a:r>
            <a:r>
              <a:rPr lang="it-IT" sz="2400" dirty="0"/>
              <a:t> la </a:t>
            </a:r>
            <a:r>
              <a:rPr lang="it-IT" sz="2400" dirty="0" err="1"/>
              <a:t>société</a:t>
            </a:r>
            <a:r>
              <a:rPr lang="it-IT" sz="2400" dirty="0"/>
              <a:t> ​ ».</a:t>
            </a:r>
          </a:p>
          <a:p>
            <a:pPr algn="just"/>
            <a:r>
              <a:rPr lang="it-IT" sz="2400" i="1" dirty="0" err="1"/>
              <a:t>Ouest</a:t>
            </a:r>
            <a:r>
              <a:rPr lang="it-IT" sz="2400" i="1" dirty="0"/>
              <a:t> France </a:t>
            </a:r>
            <a:r>
              <a:rPr lang="it-IT" sz="2400" dirty="0"/>
              <a:t>5 </a:t>
            </a:r>
            <a:r>
              <a:rPr lang="it-IT" sz="2400" dirty="0" err="1"/>
              <a:t>mars</a:t>
            </a:r>
            <a:r>
              <a:rPr lang="it-IT" sz="2400" dirty="0"/>
              <a:t> 2021</a:t>
            </a:r>
            <a:endParaRPr lang="fr-CA" sz="2400" dirty="0"/>
          </a:p>
        </p:txBody>
      </p:sp>
    </p:spTree>
    <p:extLst>
      <p:ext uri="{BB962C8B-B14F-4D97-AF65-F5344CB8AC3E}">
        <p14:creationId xmlns:p14="http://schemas.microsoft.com/office/powerpoint/2010/main" val="269511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Et d’autres encore</a:t>
            </a:r>
          </a:p>
        </p:txBody>
      </p:sp>
      <p:sp>
        <p:nvSpPr>
          <p:cNvPr id="3" name="Segnaposto contenuto 2"/>
          <p:cNvSpPr>
            <a:spLocks noGrp="1"/>
          </p:cNvSpPr>
          <p:nvPr>
            <p:ph idx="1"/>
          </p:nvPr>
        </p:nvSpPr>
        <p:spPr/>
        <p:txBody>
          <a:bodyPr>
            <a:normAutofit/>
          </a:bodyPr>
          <a:lstStyle/>
          <a:p>
            <a:r>
              <a:rPr lang="fr-CA" sz="2400" dirty="0"/>
              <a:t>Vont-ils s’installer dans la langue? vont-ils être lexicalisés, c’est-à-dire être insérés dans les dictionnaires?</a:t>
            </a:r>
          </a:p>
          <a:p>
            <a:r>
              <a:rPr lang="fr-CA" sz="2400" b="1" dirty="0"/>
              <a:t>« Les «</a:t>
            </a:r>
            <a:r>
              <a:rPr lang="fr-CA" sz="2400" b="1" dirty="0" err="1"/>
              <a:t>apérues</a:t>
            </a:r>
            <a:r>
              <a:rPr lang="fr-CA" sz="2400" b="1" dirty="0"/>
              <a:t>» se multiplient devant les bars parisiens qui pratiquent la vente à emporter » </a:t>
            </a:r>
            <a:r>
              <a:rPr lang="fr-CA" sz="2400" i="1" dirty="0"/>
              <a:t>Le Parisien </a:t>
            </a:r>
            <a:r>
              <a:rPr lang="fr-CA" sz="2400" dirty="0"/>
              <a:t>20 mai 2020</a:t>
            </a:r>
          </a:p>
          <a:p>
            <a:endParaRPr lang="fr-CA" sz="2400" dirty="0"/>
          </a:p>
          <a:p>
            <a:r>
              <a:rPr lang="fr-CA" sz="2400" b="1" dirty="0"/>
              <a:t>« S’il n’est pas possible de faire un Skype-apéro sans alcool par semaine, cela doit peut-être vous interpeller </a:t>
            </a:r>
            <a:r>
              <a:rPr lang="fr-CA" sz="2400" i="1" dirty="0"/>
              <a:t>» Nouvel </a:t>
            </a:r>
            <a:r>
              <a:rPr lang="fr-CA" sz="2400" i="1" dirty="0" err="1"/>
              <a:t>Obs</a:t>
            </a:r>
            <a:r>
              <a:rPr lang="fr-CA" sz="2400" i="1" dirty="0"/>
              <a:t> 8 avril 2020</a:t>
            </a:r>
          </a:p>
          <a:p>
            <a:r>
              <a:rPr lang="fr-CA" sz="2400" b="1" dirty="0"/>
              <a:t>« Vidéo-apéro, jeux de société... Voici 5 choses à faire avec ses potes pendant le confinement » </a:t>
            </a:r>
            <a:r>
              <a:rPr lang="fr-CA" sz="2400" i="1" dirty="0"/>
              <a:t>Les </a:t>
            </a:r>
            <a:r>
              <a:rPr lang="fr-CA" sz="2400" i="1" dirty="0" err="1"/>
              <a:t>Inrockuptibles</a:t>
            </a:r>
            <a:r>
              <a:rPr lang="fr-CA" sz="2400" i="1" dirty="0"/>
              <a:t> </a:t>
            </a:r>
            <a:r>
              <a:rPr lang="fr-CA" sz="2400" dirty="0"/>
              <a:t>19 mars 2020</a:t>
            </a:r>
          </a:p>
          <a:p>
            <a:endParaRPr lang="fr-CA" sz="2400" i="1" dirty="0"/>
          </a:p>
          <a:p>
            <a:endParaRPr lang="fr-CA" sz="2400" dirty="0"/>
          </a:p>
          <a:p>
            <a:endParaRPr lang="fr-CA" sz="2400" dirty="0"/>
          </a:p>
        </p:txBody>
      </p:sp>
    </p:spTree>
    <p:extLst>
      <p:ext uri="{BB962C8B-B14F-4D97-AF65-F5344CB8AC3E}">
        <p14:creationId xmlns:p14="http://schemas.microsoft.com/office/powerpoint/2010/main" val="737607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Et un autre qui nous concerne</a:t>
            </a:r>
            <a:br>
              <a:rPr lang="fr-CA" sz="2800" dirty="0"/>
            </a:br>
            <a:r>
              <a:rPr lang="fr-CA" sz="2800" i="1" dirty="0"/>
              <a:t>Libération </a:t>
            </a:r>
            <a:r>
              <a:rPr lang="fr-CA" sz="2800" dirty="0"/>
              <a:t>14 sept. 2020</a:t>
            </a:r>
          </a:p>
        </p:txBody>
      </p:sp>
      <p:pic>
        <p:nvPicPr>
          <p:cNvPr id="4" name="Segnaposto contenuto 3"/>
          <p:cNvPicPr>
            <a:picLocks noGrp="1" noChangeAspect="1"/>
          </p:cNvPicPr>
          <p:nvPr>
            <p:ph idx="1"/>
          </p:nvPr>
        </p:nvPicPr>
        <p:blipFill>
          <a:blip r:embed="rId2"/>
          <a:srcRect l="-71221" r="-71221"/>
          <a:stretch>
            <a:fillRect/>
          </a:stretch>
        </p:blipFill>
        <p:spPr/>
      </p:pic>
    </p:spTree>
    <p:extLst>
      <p:ext uri="{BB962C8B-B14F-4D97-AF65-F5344CB8AC3E}">
        <p14:creationId xmlns:p14="http://schemas.microsoft.com/office/powerpoint/2010/main" val="2531142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Observations hebdomadaires</a:t>
            </a:r>
            <a:br>
              <a:rPr lang="fr-CA" sz="2800" dirty="0"/>
            </a:br>
            <a:r>
              <a:rPr lang="fr-CA" sz="2800" dirty="0"/>
              <a:t>Exception française?</a:t>
            </a:r>
          </a:p>
        </p:txBody>
      </p:sp>
      <p:sp>
        <p:nvSpPr>
          <p:cNvPr id="3" name="Segnaposto contenuto 2"/>
          <p:cNvSpPr>
            <a:spLocks noGrp="1"/>
          </p:cNvSpPr>
          <p:nvPr>
            <p:ph idx="1"/>
          </p:nvPr>
        </p:nvSpPr>
        <p:spPr/>
        <p:txBody>
          <a:bodyPr>
            <a:normAutofit fontScale="92500" lnSpcReduction="10000"/>
          </a:bodyPr>
          <a:lstStyle/>
          <a:p>
            <a:pPr algn="just"/>
            <a:r>
              <a:rPr lang="it-IT" sz="2400" b="1" dirty="0"/>
              <a:t>Ne </a:t>
            </a:r>
            <a:r>
              <a:rPr lang="it-IT" sz="2400" b="1" dirty="0" err="1"/>
              <a:t>fermons</a:t>
            </a:r>
            <a:r>
              <a:rPr lang="it-IT" sz="2400" b="1" dirty="0"/>
              <a:t> </a:t>
            </a:r>
            <a:r>
              <a:rPr lang="it-IT" sz="2400" b="1" dirty="0" err="1"/>
              <a:t>pas</a:t>
            </a:r>
            <a:r>
              <a:rPr lang="it-IT" sz="2400" b="1" dirty="0"/>
              <a:t> </a:t>
            </a:r>
            <a:r>
              <a:rPr lang="it-IT" sz="2400" b="1" dirty="0" err="1"/>
              <a:t>les</a:t>
            </a:r>
            <a:r>
              <a:rPr lang="it-IT" sz="2400" b="1" dirty="0"/>
              <a:t> </a:t>
            </a:r>
            <a:r>
              <a:rPr lang="it-IT" sz="2400" b="1" dirty="0" err="1"/>
              <a:t>écoles</a:t>
            </a:r>
            <a:r>
              <a:rPr lang="it-IT" sz="2400" b="1" dirty="0"/>
              <a:t>, le </a:t>
            </a:r>
            <a:r>
              <a:rPr lang="it-IT" sz="2400" b="1" dirty="0" err="1"/>
              <a:t>consensus</a:t>
            </a:r>
            <a:r>
              <a:rPr lang="it-IT" sz="2400" b="1" dirty="0"/>
              <a:t> </a:t>
            </a:r>
            <a:r>
              <a:rPr lang="it-IT" sz="2400" b="1" dirty="0" err="1"/>
              <a:t>français</a:t>
            </a:r>
            <a:endParaRPr lang="it-IT" sz="2400" dirty="0"/>
          </a:p>
          <a:p>
            <a:pPr algn="just"/>
            <a:r>
              <a:rPr lang="it-IT" sz="2400" dirty="0" err="1"/>
              <a:t>Garder</a:t>
            </a:r>
            <a:r>
              <a:rPr lang="it-IT" sz="2400" dirty="0"/>
              <a:t> </a:t>
            </a:r>
            <a:r>
              <a:rPr lang="it-IT" sz="2400" dirty="0" err="1"/>
              <a:t>les</a:t>
            </a:r>
            <a:r>
              <a:rPr lang="it-IT" sz="2400" dirty="0"/>
              <a:t> </a:t>
            </a:r>
            <a:r>
              <a:rPr lang="it-IT" sz="2400" dirty="0" err="1"/>
              <a:t>écoles</a:t>
            </a:r>
            <a:r>
              <a:rPr lang="it-IT" sz="2400" dirty="0"/>
              <a:t> </a:t>
            </a:r>
            <a:r>
              <a:rPr lang="it-IT" sz="2400" dirty="0" err="1"/>
              <a:t>ouvertes</a:t>
            </a:r>
            <a:r>
              <a:rPr lang="it-IT" sz="2400" dirty="0"/>
              <a:t> pendant le </a:t>
            </a:r>
            <a:r>
              <a:rPr lang="it-IT" sz="2400" dirty="0" err="1"/>
              <a:t>Covid</a:t>
            </a:r>
            <a:r>
              <a:rPr lang="it-IT" sz="2400" dirty="0"/>
              <a:t>, une </a:t>
            </a:r>
            <a:r>
              <a:rPr lang="it-IT" sz="2400" dirty="0" err="1"/>
              <a:t>spécificité</a:t>
            </a:r>
            <a:r>
              <a:rPr lang="it-IT" sz="2400" dirty="0"/>
              <a:t> </a:t>
            </a:r>
            <a:r>
              <a:rPr lang="it-IT" sz="2400" dirty="0" err="1"/>
              <a:t>française</a:t>
            </a:r>
            <a:r>
              <a:rPr lang="it-IT" sz="2400" dirty="0"/>
              <a:t> … </a:t>
            </a:r>
          </a:p>
          <a:p>
            <a:pPr algn="just"/>
            <a:r>
              <a:rPr lang="it-IT" sz="2400" dirty="0" err="1"/>
              <a:t>S’il</a:t>
            </a:r>
            <a:r>
              <a:rPr lang="it-IT" sz="2400" dirty="0"/>
              <a:t> est une </a:t>
            </a:r>
            <a:r>
              <a:rPr lang="it-IT" sz="2400" dirty="0" err="1"/>
              <a:t>mesure</a:t>
            </a:r>
            <a:r>
              <a:rPr lang="it-IT" sz="2400" dirty="0"/>
              <a:t> </a:t>
            </a:r>
            <a:r>
              <a:rPr lang="it-IT" sz="2400" dirty="0" err="1"/>
              <a:t>consensuelle</a:t>
            </a:r>
            <a:r>
              <a:rPr lang="it-IT" sz="2400" dirty="0"/>
              <a:t>, c’est </a:t>
            </a:r>
            <a:r>
              <a:rPr lang="it-IT" sz="2400" dirty="0" err="1"/>
              <a:t>bien</a:t>
            </a:r>
            <a:r>
              <a:rPr lang="it-IT" sz="2400" dirty="0"/>
              <a:t> le </a:t>
            </a:r>
            <a:r>
              <a:rPr lang="it-IT" sz="2400" dirty="0" err="1"/>
              <a:t>maintien</a:t>
            </a:r>
            <a:r>
              <a:rPr lang="it-IT" sz="2400" dirty="0"/>
              <a:t> de la </a:t>
            </a:r>
            <a:r>
              <a:rPr lang="it-IT" sz="2400" dirty="0" err="1"/>
              <a:t>scolarité</a:t>
            </a:r>
            <a:r>
              <a:rPr lang="it-IT" sz="2400" dirty="0"/>
              <a:t>, </a:t>
            </a:r>
            <a:r>
              <a:rPr lang="it-IT" sz="2400" dirty="0" err="1"/>
              <a:t>jusqu’à</a:t>
            </a:r>
            <a:r>
              <a:rPr lang="it-IT" sz="2400" dirty="0"/>
              <a:t> la </a:t>
            </a:r>
            <a:r>
              <a:rPr lang="it-IT" sz="2400" dirty="0" err="1"/>
              <a:t>dernière</a:t>
            </a:r>
            <a:r>
              <a:rPr lang="it-IT" sz="2400" dirty="0"/>
              <a:t> </a:t>
            </a:r>
            <a:r>
              <a:rPr lang="it-IT" sz="2400" dirty="0" err="1"/>
              <a:t>extrémité</a:t>
            </a:r>
            <a:r>
              <a:rPr lang="it-IT" sz="2400" dirty="0"/>
              <a:t> </a:t>
            </a:r>
            <a:r>
              <a:rPr lang="it-IT" sz="2400" dirty="0" err="1"/>
              <a:t>possible</a:t>
            </a:r>
            <a:r>
              <a:rPr lang="it-IT" sz="2400" dirty="0"/>
              <a:t>. Ce </a:t>
            </a:r>
            <a:r>
              <a:rPr lang="it-IT" sz="2400" dirty="0" err="1"/>
              <a:t>que</a:t>
            </a:r>
            <a:r>
              <a:rPr lang="it-IT" sz="2400" dirty="0"/>
              <a:t> </a:t>
            </a:r>
            <a:r>
              <a:rPr lang="it-IT" sz="2400" dirty="0" err="1"/>
              <a:t>souhaitent</a:t>
            </a:r>
            <a:r>
              <a:rPr lang="it-IT" sz="2400" dirty="0"/>
              <a:t> le ministre, </a:t>
            </a:r>
            <a:r>
              <a:rPr lang="it-IT" sz="2400" dirty="0" err="1"/>
              <a:t>tous</a:t>
            </a:r>
            <a:r>
              <a:rPr lang="it-IT" sz="2400" dirty="0"/>
              <a:t> </a:t>
            </a:r>
            <a:r>
              <a:rPr lang="it-IT" sz="2400" dirty="0" err="1"/>
              <a:t>les</a:t>
            </a:r>
            <a:r>
              <a:rPr lang="it-IT" sz="2400" dirty="0"/>
              <a:t> </a:t>
            </a:r>
            <a:r>
              <a:rPr lang="it-IT" sz="2400" dirty="0" err="1"/>
              <a:t>syndicats</a:t>
            </a:r>
            <a:r>
              <a:rPr lang="it-IT" sz="2400" dirty="0"/>
              <a:t> et </a:t>
            </a:r>
            <a:r>
              <a:rPr lang="it-IT" sz="2400" dirty="0" err="1"/>
              <a:t>tous</a:t>
            </a:r>
            <a:r>
              <a:rPr lang="it-IT" sz="2400" dirty="0"/>
              <a:t> </a:t>
            </a:r>
            <a:r>
              <a:rPr lang="it-IT" sz="2400" dirty="0" err="1"/>
              <a:t>les</a:t>
            </a:r>
            <a:r>
              <a:rPr lang="it-IT" sz="2400" dirty="0"/>
              <a:t> </a:t>
            </a:r>
            <a:r>
              <a:rPr lang="it-IT" sz="2400" dirty="0" err="1"/>
              <a:t>partis</a:t>
            </a:r>
            <a:r>
              <a:rPr lang="it-IT" sz="2400" dirty="0"/>
              <a:t>.</a:t>
            </a:r>
          </a:p>
          <a:p>
            <a:pPr algn="just"/>
            <a:r>
              <a:rPr lang="it-IT" sz="2400" dirty="0"/>
              <a:t>Nos </a:t>
            </a:r>
            <a:r>
              <a:rPr lang="it-IT" sz="2400" dirty="0" err="1"/>
              <a:t>voisins</a:t>
            </a:r>
            <a:r>
              <a:rPr lang="it-IT" sz="2400" dirty="0"/>
              <a:t> </a:t>
            </a:r>
            <a:r>
              <a:rPr lang="it-IT" sz="2400" dirty="0" err="1"/>
              <a:t>européens</a:t>
            </a:r>
            <a:r>
              <a:rPr lang="it-IT" sz="2400" dirty="0"/>
              <a:t> </a:t>
            </a:r>
            <a:r>
              <a:rPr lang="it-IT" sz="2400" dirty="0" err="1"/>
              <a:t>ont</a:t>
            </a:r>
            <a:r>
              <a:rPr lang="it-IT" sz="2400" dirty="0"/>
              <a:t> </a:t>
            </a:r>
            <a:r>
              <a:rPr lang="it-IT" sz="2400" dirty="0" err="1"/>
              <a:t>gardé</a:t>
            </a:r>
            <a:r>
              <a:rPr lang="it-IT" sz="2400" dirty="0"/>
              <a:t> </a:t>
            </a:r>
            <a:r>
              <a:rPr lang="it-IT" sz="2400" dirty="0" err="1"/>
              <a:t>closes</a:t>
            </a:r>
            <a:r>
              <a:rPr lang="it-IT" sz="2400" dirty="0"/>
              <a:t> </a:t>
            </a:r>
            <a:r>
              <a:rPr lang="it-IT" sz="2400" dirty="0" err="1"/>
              <a:t>leurs</a:t>
            </a:r>
            <a:r>
              <a:rPr lang="it-IT" sz="2400" dirty="0"/>
              <a:t> </a:t>
            </a:r>
            <a:r>
              <a:rPr lang="it-IT" sz="2400" dirty="0" err="1"/>
              <a:t>écoles</a:t>
            </a:r>
            <a:r>
              <a:rPr lang="it-IT" sz="2400" dirty="0"/>
              <a:t> </a:t>
            </a:r>
            <a:r>
              <a:rPr lang="it-IT" sz="2400" dirty="0" err="1"/>
              <a:t>beaucoup</a:t>
            </a:r>
            <a:r>
              <a:rPr lang="it-IT" sz="2400" dirty="0"/>
              <a:t> plus </a:t>
            </a:r>
            <a:r>
              <a:rPr lang="it-IT" sz="2400" dirty="0" err="1"/>
              <a:t>longtemps</a:t>
            </a:r>
            <a:r>
              <a:rPr lang="it-IT" sz="2400" dirty="0"/>
              <a:t>. </a:t>
            </a:r>
          </a:p>
          <a:p>
            <a:pPr algn="just"/>
            <a:r>
              <a:rPr lang="it-IT" sz="2400" i="1" dirty="0"/>
              <a:t>‘</a:t>
            </a:r>
            <a:r>
              <a:rPr lang="it-IT" sz="2400" i="1" dirty="0" err="1"/>
              <a:t>Les</a:t>
            </a:r>
            <a:r>
              <a:rPr lang="it-IT" sz="2400" i="1" dirty="0"/>
              <a:t> </a:t>
            </a:r>
            <a:r>
              <a:rPr lang="it-IT" sz="2400" i="1" dirty="0" err="1"/>
              <a:t>écoles</a:t>
            </a:r>
            <a:r>
              <a:rPr lang="it-IT" sz="2400" i="1" dirty="0"/>
              <a:t> n’</a:t>
            </a:r>
            <a:r>
              <a:rPr lang="it-IT" sz="2400" i="1" dirty="0" err="1"/>
              <a:t>ont</a:t>
            </a:r>
            <a:r>
              <a:rPr lang="it-IT" sz="2400" i="1" dirty="0"/>
              <a:t> </a:t>
            </a:r>
            <a:r>
              <a:rPr lang="it-IT" sz="2400" i="1" dirty="0" err="1"/>
              <a:t>pas</a:t>
            </a:r>
            <a:r>
              <a:rPr lang="it-IT" sz="2400" i="1" dirty="0"/>
              <a:t> </a:t>
            </a:r>
            <a:r>
              <a:rPr lang="it-IT" sz="2400" i="1" dirty="0" err="1"/>
              <a:t>fermé</a:t>
            </a:r>
            <a:r>
              <a:rPr lang="it-IT" sz="2400" i="1" dirty="0"/>
              <a:t> pendant </a:t>
            </a:r>
            <a:r>
              <a:rPr lang="it-IT" sz="2400" i="1" dirty="0" err="1"/>
              <a:t>les</a:t>
            </a:r>
            <a:r>
              <a:rPr lang="it-IT" sz="2400" i="1" dirty="0"/>
              <a:t> </a:t>
            </a:r>
            <a:r>
              <a:rPr lang="it-IT" sz="2400" i="1" dirty="0" err="1"/>
              <a:t>deux</a:t>
            </a:r>
            <a:r>
              <a:rPr lang="it-IT" sz="2400" i="1" dirty="0"/>
              <a:t> </a:t>
            </a:r>
            <a:r>
              <a:rPr lang="it-IT" sz="2400" i="1" dirty="0" err="1"/>
              <a:t>guerres</a:t>
            </a:r>
            <a:r>
              <a:rPr lang="it-IT" sz="2400" i="1" dirty="0"/>
              <a:t> </a:t>
            </a:r>
            <a:r>
              <a:rPr lang="it-IT" sz="2400" i="1" dirty="0" err="1"/>
              <a:t>mondiales</a:t>
            </a:r>
            <a:r>
              <a:rPr lang="it-IT" sz="2400" i="1" dirty="0"/>
              <a:t>’</a:t>
            </a:r>
            <a:r>
              <a:rPr lang="it-IT" sz="2400" dirty="0"/>
              <a:t>, ce n’est </a:t>
            </a:r>
            <a:r>
              <a:rPr lang="it-IT" sz="2400" dirty="0" err="1"/>
              <a:t>pas</a:t>
            </a:r>
            <a:r>
              <a:rPr lang="it-IT" sz="2400" dirty="0"/>
              <a:t> le </a:t>
            </a:r>
            <a:r>
              <a:rPr lang="it-IT" sz="2400" dirty="0" err="1"/>
              <a:t>Covid</a:t>
            </a:r>
            <a:r>
              <a:rPr lang="it-IT" sz="2400" dirty="0"/>
              <a:t> qui </a:t>
            </a:r>
            <a:r>
              <a:rPr lang="it-IT" sz="2400" dirty="0" err="1"/>
              <a:t>nous</a:t>
            </a:r>
            <a:r>
              <a:rPr lang="it-IT" sz="2400" dirty="0"/>
              <a:t> y </a:t>
            </a:r>
            <a:r>
              <a:rPr lang="it-IT" sz="2400" dirty="0" err="1"/>
              <a:t>contraindra</a:t>
            </a:r>
            <a:r>
              <a:rPr lang="it-IT" sz="2400" dirty="0"/>
              <a:t> !</a:t>
            </a:r>
          </a:p>
          <a:p>
            <a:pPr algn="just"/>
            <a:r>
              <a:rPr lang="it-IT" sz="2400" dirty="0" err="1"/>
              <a:t>Alors</a:t>
            </a:r>
            <a:r>
              <a:rPr lang="it-IT" sz="2400" dirty="0"/>
              <a:t> si, </a:t>
            </a:r>
            <a:r>
              <a:rPr lang="it-IT" sz="2400" dirty="0" err="1"/>
              <a:t>sous</a:t>
            </a:r>
            <a:r>
              <a:rPr lang="it-IT" sz="2400" dirty="0"/>
              <a:t> la </a:t>
            </a:r>
            <a:r>
              <a:rPr lang="it-IT" sz="2400" dirty="0" err="1"/>
              <a:t>pression</a:t>
            </a:r>
            <a:r>
              <a:rPr lang="it-IT" sz="2400" dirty="0"/>
              <a:t> </a:t>
            </a:r>
            <a:r>
              <a:rPr lang="it-IT" sz="2400" dirty="0" err="1"/>
              <a:t>trop</a:t>
            </a:r>
            <a:r>
              <a:rPr lang="it-IT" sz="2400" dirty="0"/>
              <a:t> forte </a:t>
            </a:r>
            <a:r>
              <a:rPr lang="it-IT" sz="2400" dirty="0" err="1"/>
              <a:t>du</a:t>
            </a:r>
            <a:r>
              <a:rPr lang="it-IT" sz="2400" dirty="0"/>
              <a:t> virus, </a:t>
            </a:r>
            <a:r>
              <a:rPr lang="it-IT" sz="2400" dirty="0" err="1"/>
              <a:t>nous</a:t>
            </a:r>
            <a:r>
              <a:rPr lang="it-IT" sz="2400" dirty="0"/>
              <a:t> </a:t>
            </a:r>
            <a:r>
              <a:rPr lang="it-IT" sz="2400" dirty="0" err="1"/>
              <a:t>devions</a:t>
            </a:r>
            <a:r>
              <a:rPr lang="it-IT" sz="2400" dirty="0"/>
              <a:t> </a:t>
            </a:r>
            <a:r>
              <a:rPr lang="it-IT" sz="2400" dirty="0" err="1"/>
              <a:t>finalement</a:t>
            </a:r>
            <a:r>
              <a:rPr lang="it-IT" sz="2400" dirty="0"/>
              <a:t> </a:t>
            </a:r>
            <a:r>
              <a:rPr lang="it-IT" sz="2400" dirty="0" err="1"/>
              <a:t>fermer</a:t>
            </a:r>
            <a:r>
              <a:rPr lang="it-IT" sz="2400" dirty="0"/>
              <a:t> </a:t>
            </a:r>
            <a:r>
              <a:rPr lang="it-IT" sz="2400" dirty="0" err="1"/>
              <a:t>les</a:t>
            </a:r>
            <a:r>
              <a:rPr lang="it-IT" sz="2400" dirty="0"/>
              <a:t> </a:t>
            </a:r>
            <a:r>
              <a:rPr lang="it-IT" sz="2400" dirty="0" err="1"/>
              <a:t>écoles</a:t>
            </a:r>
            <a:r>
              <a:rPr lang="it-IT" sz="2400" dirty="0"/>
              <a:t>, ce </a:t>
            </a:r>
            <a:r>
              <a:rPr lang="it-IT" sz="2400" dirty="0" err="1"/>
              <a:t>serait</a:t>
            </a:r>
            <a:r>
              <a:rPr lang="it-IT" sz="2400" dirty="0"/>
              <a:t> </a:t>
            </a:r>
            <a:r>
              <a:rPr lang="it-IT" sz="2400" dirty="0" err="1"/>
              <a:t>vécu</a:t>
            </a:r>
            <a:r>
              <a:rPr lang="it-IT" sz="2400" dirty="0"/>
              <a:t> </a:t>
            </a:r>
            <a:r>
              <a:rPr lang="it-IT" sz="2400" b="1" dirty="0" err="1"/>
              <a:t>comme</a:t>
            </a:r>
            <a:r>
              <a:rPr lang="it-IT" sz="2400" b="1" dirty="0"/>
              <a:t> un Waterloo </a:t>
            </a:r>
            <a:r>
              <a:rPr lang="it-IT" sz="2400" b="1" dirty="0" err="1"/>
              <a:t>sanitaire</a:t>
            </a:r>
            <a:r>
              <a:rPr lang="it-IT" sz="2400" b="1" dirty="0"/>
              <a:t>. </a:t>
            </a:r>
            <a:r>
              <a:rPr lang="it-IT" sz="2400" dirty="0"/>
              <a:t>Pour l’</a:t>
            </a:r>
            <a:r>
              <a:rPr lang="it-IT" sz="2400" dirty="0" err="1"/>
              <a:t>instant</a:t>
            </a:r>
            <a:r>
              <a:rPr lang="it-IT" sz="2400" dirty="0"/>
              <a:t> </a:t>
            </a:r>
            <a:r>
              <a:rPr lang="it-IT" sz="2400" dirty="0" err="1"/>
              <a:t>nous</a:t>
            </a:r>
            <a:r>
              <a:rPr lang="it-IT" sz="2400" dirty="0"/>
              <a:t> </a:t>
            </a:r>
            <a:r>
              <a:rPr lang="it-IT" sz="2400" dirty="0" err="1"/>
              <a:t>résistons</a:t>
            </a:r>
            <a:r>
              <a:rPr lang="it-IT" sz="2400" dirty="0"/>
              <a:t>.  </a:t>
            </a:r>
            <a:r>
              <a:rPr lang="it-IT" sz="2400" i="1" dirty="0"/>
              <a:t>France inter </a:t>
            </a:r>
            <a:r>
              <a:rPr lang="it-IT" sz="2400" dirty="0"/>
              <a:t>9 </a:t>
            </a:r>
            <a:r>
              <a:rPr lang="it-IT" sz="2400" dirty="0" err="1"/>
              <a:t>février</a:t>
            </a:r>
            <a:r>
              <a:rPr lang="it-IT" sz="2400" dirty="0"/>
              <a:t> 2021</a:t>
            </a:r>
            <a:endParaRPr lang="fr-CA" sz="2400" dirty="0"/>
          </a:p>
        </p:txBody>
      </p:sp>
    </p:spTree>
    <p:extLst>
      <p:ext uri="{BB962C8B-B14F-4D97-AF65-F5344CB8AC3E}">
        <p14:creationId xmlns:p14="http://schemas.microsoft.com/office/powerpoint/2010/main" val="3360640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Référence culturelle</a:t>
            </a:r>
          </a:p>
        </p:txBody>
      </p:sp>
      <p:sp>
        <p:nvSpPr>
          <p:cNvPr id="3" name="Segnaposto contenuto 2"/>
          <p:cNvSpPr>
            <a:spLocks noGrp="1"/>
          </p:cNvSpPr>
          <p:nvPr>
            <p:ph idx="1"/>
          </p:nvPr>
        </p:nvSpPr>
        <p:spPr/>
        <p:txBody>
          <a:bodyPr>
            <a:normAutofit/>
          </a:bodyPr>
          <a:lstStyle/>
          <a:p>
            <a:pPr algn="just"/>
            <a:r>
              <a:rPr lang="fr-FR" sz="2400" dirty="0"/>
              <a:t>Bataille de Waterloo : défaite de Napoléon contre les Anglais et les Prussiens (18 juin 1815), fatale pour l'empire.</a:t>
            </a:r>
          </a:p>
          <a:p>
            <a:r>
              <a:rPr lang="fr-FR" sz="2400" dirty="0" err="1"/>
              <a:t>waterloo</a:t>
            </a:r>
            <a:r>
              <a:rPr lang="fr-FR" sz="2400" dirty="0"/>
              <a:t> (n.m.)</a:t>
            </a:r>
          </a:p>
          <a:p>
            <a:r>
              <a:rPr lang="fr-FR" sz="2400" dirty="0"/>
              <a:t>défaite finale.</a:t>
            </a:r>
          </a:p>
          <a:p>
            <a:endParaRPr lang="fr-CA" sz="2400" dirty="0"/>
          </a:p>
        </p:txBody>
      </p:sp>
    </p:spTree>
    <p:extLst>
      <p:ext uri="{BB962C8B-B14F-4D97-AF65-F5344CB8AC3E}">
        <p14:creationId xmlns:p14="http://schemas.microsoft.com/office/powerpoint/2010/main" val="1868428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a:t> </a:t>
            </a:r>
            <a:br>
              <a:rPr lang="it-IT" sz="2800" dirty="0"/>
            </a:br>
            <a:r>
              <a:rPr lang="it-IT" sz="2800" dirty="0"/>
              <a:t>«</a:t>
            </a:r>
            <a:r>
              <a:rPr lang="it-IT" sz="2800" dirty="0" err="1"/>
              <a:t>distance</a:t>
            </a:r>
            <a:r>
              <a:rPr lang="it-IT" sz="2800" dirty="0"/>
              <a:t> sociale» </a:t>
            </a:r>
            <a:r>
              <a:rPr lang="it-IT" sz="2800" dirty="0" err="1"/>
              <a:t>ou</a:t>
            </a:r>
            <a:r>
              <a:rPr lang="it-IT" sz="2800" dirty="0"/>
              <a:t> «</a:t>
            </a:r>
            <a:r>
              <a:rPr lang="it-IT" sz="2800" dirty="0" err="1"/>
              <a:t>distance</a:t>
            </a:r>
            <a:r>
              <a:rPr lang="it-IT" sz="2800" dirty="0"/>
              <a:t> </a:t>
            </a:r>
            <a:r>
              <a:rPr lang="it-IT" sz="2800" dirty="0" err="1"/>
              <a:t>physique</a:t>
            </a:r>
            <a:r>
              <a:rPr lang="it-IT" sz="2800" dirty="0"/>
              <a:t>»  ?</a:t>
            </a:r>
            <a:endParaRPr lang="fr-CA" sz="2800" dirty="0"/>
          </a:p>
        </p:txBody>
      </p:sp>
      <p:sp>
        <p:nvSpPr>
          <p:cNvPr id="3" name="Segnaposto contenuto 2"/>
          <p:cNvSpPr>
            <a:spLocks noGrp="1"/>
          </p:cNvSpPr>
          <p:nvPr>
            <p:ph idx="1"/>
          </p:nvPr>
        </p:nvSpPr>
        <p:spPr/>
        <p:txBody>
          <a:bodyPr>
            <a:normAutofit/>
          </a:bodyPr>
          <a:lstStyle/>
          <a:p>
            <a:r>
              <a:rPr lang="it-IT" sz="2400" b="1" dirty="0"/>
              <a:t>La </a:t>
            </a:r>
            <a:r>
              <a:rPr lang="it-IT" sz="2400" b="1" dirty="0" err="1"/>
              <a:t>distance</a:t>
            </a:r>
            <a:r>
              <a:rPr lang="it-IT" sz="2400" b="1" dirty="0"/>
              <a:t> sociale </a:t>
            </a:r>
            <a:r>
              <a:rPr lang="it-IT" sz="2400" b="1" dirty="0" err="1"/>
              <a:t>préconisée</a:t>
            </a:r>
            <a:endParaRPr lang="it-IT" sz="2400" b="1" dirty="0"/>
          </a:p>
          <a:p>
            <a:pPr marL="0" indent="0">
              <a:buNone/>
            </a:pPr>
            <a:br>
              <a:rPr lang="it-IT" sz="2400" dirty="0"/>
            </a:br>
            <a:endParaRPr lang="it-IT" sz="2400" dirty="0"/>
          </a:p>
          <a:p>
            <a:endParaRPr lang="it-IT" sz="2400" dirty="0"/>
          </a:p>
          <a:p>
            <a:endParaRPr lang="it-IT" sz="2400" dirty="0"/>
          </a:p>
          <a:p>
            <a:endParaRPr lang="it-IT" sz="2400" dirty="0"/>
          </a:p>
          <a:p>
            <a:endParaRPr lang="it-IT" sz="2400" dirty="0"/>
          </a:p>
          <a:p>
            <a:r>
              <a:rPr lang="it-IT" sz="2400" dirty="0"/>
              <a:t>Pour </a:t>
            </a:r>
            <a:r>
              <a:rPr lang="it-IT" sz="2400" dirty="0" err="1"/>
              <a:t>tenir</a:t>
            </a:r>
            <a:r>
              <a:rPr lang="it-IT" sz="2400" dirty="0"/>
              <a:t> la </a:t>
            </a:r>
            <a:r>
              <a:rPr lang="it-IT" sz="2400" dirty="0" err="1"/>
              <a:t>maladie</a:t>
            </a:r>
            <a:r>
              <a:rPr lang="it-IT" sz="2400" dirty="0"/>
              <a:t> à </a:t>
            </a:r>
            <a:r>
              <a:rPr lang="it-IT" sz="2400" dirty="0" err="1"/>
              <a:t>distance</a:t>
            </a:r>
            <a:r>
              <a:rPr lang="it-IT" sz="2400" dirty="0"/>
              <a:t>, </a:t>
            </a:r>
            <a:r>
              <a:rPr lang="it-IT" sz="2400" b="1" dirty="0" err="1"/>
              <a:t>restez</a:t>
            </a:r>
            <a:r>
              <a:rPr lang="it-IT" sz="2400" b="1" dirty="0"/>
              <a:t> à plus d’un </a:t>
            </a:r>
            <a:r>
              <a:rPr lang="it-IT" sz="2400" b="1" dirty="0" err="1"/>
              <a:t>mètre</a:t>
            </a:r>
            <a:r>
              <a:rPr lang="it-IT" sz="2400" b="1" dirty="0"/>
              <a:t> de </a:t>
            </a:r>
            <a:r>
              <a:rPr lang="it-IT" sz="2400" b="1" dirty="0" err="1"/>
              <a:t>distance</a:t>
            </a:r>
            <a:r>
              <a:rPr lang="it-IT" sz="2400" dirty="0"/>
              <a:t> </a:t>
            </a:r>
            <a:r>
              <a:rPr lang="it-IT" sz="2400" dirty="0" err="1"/>
              <a:t>les</a:t>
            </a:r>
            <a:r>
              <a:rPr lang="it-IT" sz="2400" dirty="0"/>
              <a:t> </a:t>
            </a:r>
            <a:r>
              <a:rPr lang="it-IT" sz="2400" dirty="0" err="1"/>
              <a:t>uns</a:t>
            </a:r>
            <a:r>
              <a:rPr lang="it-IT" sz="2400" dirty="0"/>
              <a:t> </a:t>
            </a:r>
            <a:r>
              <a:rPr lang="it-IT" sz="2400" dirty="0" err="1"/>
              <a:t>des</a:t>
            </a:r>
            <a:r>
              <a:rPr lang="it-IT" sz="2400" dirty="0"/>
              <a:t> </a:t>
            </a:r>
            <a:r>
              <a:rPr lang="it-IT" sz="2400" dirty="0" err="1"/>
              <a:t>autres</a:t>
            </a:r>
            <a:endParaRPr lang="it-IT" sz="2400" dirty="0"/>
          </a:p>
          <a:p>
            <a:r>
              <a:rPr lang="it-IT" sz="2400" dirty="0" err="1"/>
              <a:t>https</a:t>
            </a:r>
            <a:r>
              <a:rPr lang="it-IT" sz="2400" dirty="0"/>
              <a:t>://</a:t>
            </a:r>
            <a:r>
              <a:rPr lang="it-IT" sz="2400" dirty="0" err="1"/>
              <a:t>www.gouvernement.fr</a:t>
            </a:r>
            <a:r>
              <a:rPr lang="it-IT" sz="2400" dirty="0"/>
              <a:t>/info-coronavirus</a:t>
            </a:r>
            <a:endParaRPr lang="fr-CA" sz="2400" dirty="0"/>
          </a:p>
        </p:txBody>
      </p:sp>
      <p:pic>
        <p:nvPicPr>
          <p:cNvPr id="4" name="Immagine 3" descr="bandeau_distances_social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64406"/>
            <a:ext cx="9144000" cy="1725283"/>
          </a:xfrm>
          <a:prstGeom prst="rect">
            <a:avLst/>
          </a:prstGeom>
        </p:spPr>
      </p:pic>
    </p:spTree>
    <p:extLst>
      <p:ext uri="{BB962C8B-B14F-4D97-AF65-F5344CB8AC3E}">
        <p14:creationId xmlns:p14="http://schemas.microsoft.com/office/powerpoint/2010/main" val="2670731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Pour vous ?</a:t>
            </a:r>
          </a:p>
        </p:txBody>
      </p:sp>
      <p:sp>
        <p:nvSpPr>
          <p:cNvPr id="3" name="Segnaposto contenuto 2"/>
          <p:cNvSpPr>
            <a:spLocks noGrp="1"/>
          </p:cNvSpPr>
          <p:nvPr>
            <p:ph idx="1"/>
          </p:nvPr>
        </p:nvSpPr>
        <p:spPr/>
        <p:txBody>
          <a:bodyPr>
            <a:normAutofit/>
          </a:bodyPr>
          <a:lstStyle/>
          <a:p>
            <a:r>
              <a:rPr lang="fr-CA" sz="2400" dirty="0"/>
              <a:t>quelle est la différence selon vous ?</a:t>
            </a:r>
          </a:p>
          <a:p>
            <a:endParaRPr lang="fr-CA" sz="2400" dirty="0"/>
          </a:p>
          <a:p>
            <a:r>
              <a:rPr lang="fr-CA" sz="2400" dirty="0"/>
              <a:t>Pas de différence</a:t>
            </a:r>
          </a:p>
          <a:p>
            <a:r>
              <a:rPr lang="fr-CA" sz="2400" dirty="0"/>
              <a:t>Sociale: différence entre riches et pauvres</a:t>
            </a:r>
          </a:p>
          <a:p>
            <a:r>
              <a:rPr lang="fr-CA" sz="2400" dirty="0"/>
              <a:t>Physique, c’est le corps</a:t>
            </a:r>
          </a:p>
          <a:p>
            <a:r>
              <a:rPr lang="fr-CA" sz="2400" dirty="0"/>
              <a:t>Physique c’est le corps, social c’est une norme pour le bien de la société</a:t>
            </a:r>
          </a:p>
        </p:txBody>
      </p:sp>
    </p:spTree>
    <p:extLst>
      <p:ext uri="{BB962C8B-B14F-4D97-AF65-F5344CB8AC3E}">
        <p14:creationId xmlns:p14="http://schemas.microsoft.com/office/powerpoint/2010/main" val="2596283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a:t>«</a:t>
            </a:r>
            <a:r>
              <a:rPr lang="it-IT" sz="2800" dirty="0" err="1"/>
              <a:t>distanciation</a:t>
            </a:r>
            <a:r>
              <a:rPr lang="it-IT" sz="2800" dirty="0"/>
              <a:t> </a:t>
            </a:r>
            <a:r>
              <a:rPr lang="it-IT" sz="2800" dirty="0" err="1"/>
              <a:t>physique</a:t>
            </a:r>
            <a:r>
              <a:rPr lang="it-IT" sz="2800" dirty="0"/>
              <a:t>» </a:t>
            </a:r>
            <a:r>
              <a:rPr lang="it-IT" sz="2800" dirty="0" err="1"/>
              <a:t>ou</a:t>
            </a:r>
            <a:r>
              <a:rPr lang="it-IT" sz="2800" dirty="0"/>
              <a:t> «</a:t>
            </a:r>
            <a:r>
              <a:rPr lang="it-IT" sz="2800" dirty="0" err="1"/>
              <a:t>distanciation</a:t>
            </a:r>
            <a:r>
              <a:rPr lang="it-IT" sz="2800" dirty="0"/>
              <a:t> sociale» </a:t>
            </a:r>
            <a:endParaRPr lang="fr-CA" sz="2800" dirty="0"/>
          </a:p>
        </p:txBody>
      </p:sp>
      <p:sp>
        <p:nvSpPr>
          <p:cNvPr id="3" name="Segnaposto contenuto 2"/>
          <p:cNvSpPr>
            <a:spLocks noGrp="1"/>
          </p:cNvSpPr>
          <p:nvPr>
            <p:ph idx="1"/>
          </p:nvPr>
        </p:nvSpPr>
        <p:spPr/>
        <p:txBody>
          <a:bodyPr>
            <a:normAutofit fontScale="92500"/>
          </a:bodyPr>
          <a:lstStyle/>
          <a:p>
            <a:pPr algn="just"/>
            <a:r>
              <a:rPr lang="fr-CA" sz="2400" dirty="0"/>
              <a:t>«Cela ne signifie pas que nous devons nous déconnecter socialement de nos proches, de notre famille», a souligné l’épidémiologiste Maria Van </a:t>
            </a:r>
            <a:r>
              <a:rPr lang="fr-CA" sz="2400" dirty="0" err="1"/>
              <a:t>Kerkhove</a:t>
            </a:r>
            <a:r>
              <a:rPr lang="fr-CA" sz="2400" dirty="0"/>
              <a:t> dans un bulletin d’information de l’Organisation mondiale de la santé (OMS). Au contraire, en cette période difficile, le renforcement des liens sociaux est plus important que jamais pour garder le moral et rompre la solitude pendant le confinement.</a:t>
            </a:r>
          </a:p>
          <a:p>
            <a:pPr algn="just"/>
            <a:r>
              <a:rPr lang="fr-CA" sz="2400" dirty="0"/>
              <a:t>C'est pourquoi le terme «distanciation physique» est plus </a:t>
            </a:r>
            <a:r>
              <a:rPr lang="fr-CA" sz="2400" b="1" dirty="0"/>
              <a:t>approprié</a:t>
            </a:r>
            <a:r>
              <a:rPr lang="fr-CA" sz="2400" dirty="0"/>
              <a:t>. Parler de «distanciation sociale» peut être trompeur et renvoyer à une idée de déconnexion, qui peut nuire à notre la mentale, alors que «nous pouvons rester connectés de nombreuses manières sans être physiquement dans la même pièce ou dans le même espace que les gens», a-t-elle ajouté.</a:t>
            </a:r>
          </a:p>
          <a:p>
            <a:endParaRPr lang="fr-CA" sz="2400" dirty="0"/>
          </a:p>
        </p:txBody>
      </p:sp>
    </p:spTree>
    <p:extLst>
      <p:ext uri="{BB962C8B-B14F-4D97-AF65-F5344CB8AC3E}">
        <p14:creationId xmlns:p14="http://schemas.microsoft.com/office/powerpoint/2010/main" val="1087832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«distanciation physique» </a:t>
            </a:r>
          </a:p>
        </p:txBody>
      </p:sp>
      <p:sp>
        <p:nvSpPr>
          <p:cNvPr id="3" name="Segnaposto contenuto 2"/>
          <p:cNvSpPr>
            <a:spLocks noGrp="1"/>
          </p:cNvSpPr>
          <p:nvPr>
            <p:ph idx="1"/>
          </p:nvPr>
        </p:nvSpPr>
        <p:spPr/>
        <p:txBody>
          <a:bodyPr>
            <a:normAutofit/>
          </a:bodyPr>
          <a:lstStyle/>
          <a:p>
            <a:pPr algn="just"/>
            <a:r>
              <a:rPr lang="fr-CA" sz="2400" dirty="0"/>
              <a:t>Selon le linguiste Fabrice </a:t>
            </a:r>
            <a:r>
              <a:rPr lang="fr-CA" sz="2400" dirty="0" err="1"/>
              <a:t>Jejcic</a:t>
            </a:r>
            <a:r>
              <a:rPr lang="fr-CA" sz="2400" dirty="0"/>
              <a:t>, ingénieur de recherche au CNRS, et spécialiste de l'orthographe du français et de l'écriture de ses dialectes, «L'expression ‘distanciation physique’ est </a:t>
            </a:r>
            <a:r>
              <a:rPr lang="fr-CA" sz="2400" b="1" dirty="0"/>
              <a:t>plus précise </a:t>
            </a:r>
            <a:r>
              <a:rPr lang="fr-CA" sz="2400" dirty="0"/>
              <a:t>et </a:t>
            </a:r>
            <a:r>
              <a:rPr lang="fr-CA" sz="2400" b="1" dirty="0"/>
              <a:t>moins connotée </a:t>
            </a:r>
            <a:r>
              <a:rPr lang="fr-CA" sz="2400" dirty="0"/>
              <a:t>que ‘distanciation sociale’».</a:t>
            </a:r>
          </a:p>
          <a:p>
            <a:pPr algn="just"/>
            <a:r>
              <a:rPr lang="fr-CA" sz="2400" dirty="0"/>
              <a:t>«La première expression, si l'on prend en considération la situation sanitaire actuelle, s'explique par la protection de soi-même et de l'autre. Dans un contexte plus ordinaire, elle évoque une forme d'éloignement spatial ou temporel. De ce fait ‘distanciation physique’ jouit d'u</a:t>
            </a:r>
            <a:r>
              <a:rPr lang="fr-CA" sz="2400" b="1" dirty="0"/>
              <a:t>ne certaine neutralité</a:t>
            </a:r>
            <a:r>
              <a:rPr lang="fr-CA" sz="2400" dirty="0"/>
              <a:t>, à </a:t>
            </a:r>
            <a:r>
              <a:rPr lang="fr-CA" sz="2400" b="1" dirty="0"/>
              <a:t>la limite mesurable</a:t>
            </a:r>
            <a:r>
              <a:rPr lang="fr-CA" sz="2400" dirty="0"/>
              <a:t>.», explique-t-il.</a:t>
            </a:r>
          </a:p>
          <a:p>
            <a:endParaRPr lang="fr-CA" sz="2400" dirty="0"/>
          </a:p>
        </p:txBody>
      </p:sp>
    </p:spTree>
    <p:extLst>
      <p:ext uri="{BB962C8B-B14F-4D97-AF65-F5344CB8AC3E}">
        <p14:creationId xmlns:p14="http://schemas.microsoft.com/office/powerpoint/2010/main" val="1843176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Observations hebdomadaires </a:t>
            </a:r>
          </a:p>
        </p:txBody>
      </p:sp>
      <p:sp>
        <p:nvSpPr>
          <p:cNvPr id="3" name="Segnaposto contenuto 2"/>
          <p:cNvSpPr>
            <a:spLocks noGrp="1"/>
          </p:cNvSpPr>
          <p:nvPr>
            <p:ph idx="1"/>
          </p:nvPr>
        </p:nvSpPr>
        <p:spPr/>
        <p:txBody>
          <a:bodyPr>
            <a:normAutofit/>
          </a:bodyPr>
          <a:lstStyle/>
          <a:p>
            <a:pPr algn="just"/>
            <a:r>
              <a:rPr lang="fr-CA" sz="2400" dirty="0"/>
              <a:t>sur l’aspect culturel de la langue et jeux de mots (en vrac)</a:t>
            </a:r>
          </a:p>
          <a:p>
            <a:pPr algn="just"/>
            <a:r>
              <a:rPr lang="fr-CA" sz="2400" dirty="0"/>
              <a:t>sur des questions sociétales et politiques;</a:t>
            </a:r>
          </a:p>
          <a:p>
            <a:r>
              <a:rPr lang="fr-CA" sz="2400" dirty="0"/>
              <a:t>sur rôle de l’histoire française dans les débats d’aujourd’hui;</a:t>
            </a:r>
          </a:p>
          <a:p>
            <a:pPr marL="0" indent="0">
              <a:buNone/>
            </a:pPr>
            <a:endParaRPr lang="fr-CA" sz="2400" dirty="0"/>
          </a:p>
          <a:p>
            <a:r>
              <a:rPr lang="fr-CA" sz="2400" dirty="0"/>
              <a:t>Islamo-gauchisme, un mot qui fait débat</a:t>
            </a:r>
          </a:p>
          <a:p>
            <a:r>
              <a:rPr lang="fr-CA" sz="2400" dirty="0"/>
              <a:t>Le choix des mots : Réunions non mixtes ou groupes de parole</a:t>
            </a:r>
            <a:br>
              <a:rPr lang="fr-CA" sz="2400" dirty="0"/>
            </a:br>
            <a:r>
              <a:rPr lang="fr-CA" sz="2400" dirty="0"/>
              <a:t>(UNEF) ; Audrey </a:t>
            </a:r>
            <a:r>
              <a:rPr lang="fr-CA" sz="2400" dirty="0" err="1"/>
              <a:t>Pulvar</a:t>
            </a:r>
            <a:endParaRPr lang="fr-CA" sz="2400" dirty="0"/>
          </a:p>
          <a:p>
            <a:r>
              <a:rPr lang="fr-CA" sz="2400" dirty="0"/>
              <a:t>Polémiques sur la traduction : poème d’Amanda </a:t>
            </a:r>
            <a:r>
              <a:rPr lang="fr-CA" sz="2400" dirty="0" err="1"/>
              <a:t>Gorman</a:t>
            </a:r>
            <a:r>
              <a:rPr lang="fr-CA" sz="2400" dirty="0"/>
              <a:t> ; </a:t>
            </a:r>
            <a:r>
              <a:rPr lang="fr-CA" sz="2400" i="1" dirty="0"/>
              <a:t>L'Enfer</a:t>
            </a:r>
            <a:r>
              <a:rPr lang="fr-CA" sz="2400" dirty="0"/>
              <a:t> de Dante,</a:t>
            </a:r>
          </a:p>
          <a:p>
            <a:r>
              <a:rPr lang="fr-CA" sz="2400" dirty="0"/>
              <a:t>Rebaptiser des noms de rue, tunnel…</a:t>
            </a:r>
          </a:p>
          <a:p>
            <a:endParaRPr lang="fr-CA" sz="2400" dirty="0"/>
          </a:p>
        </p:txBody>
      </p:sp>
    </p:spTree>
    <p:extLst>
      <p:ext uri="{BB962C8B-B14F-4D97-AF65-F5344CB8AC3E}">
        <p14:creationId xmlns:p14="http://schemas.microsoft.com/office/powerpoint/2010/main" val="3050546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a:t>«</a:t>
            </a:r>
            <a:r>
              <a:rPr lang="it-IT" sz="2800" dirty="0" err="1"/>
              <a:t>distanciation</a:t>
            </a:r>
            <a:r>
              <a:rPr lang="it-IT" sz="2800" dirty="0"/>
              <a:t> sociale» </a:t>
            </a:r>
            <a:endParaRPr lang="fr-CA" sz="2800" dirty="0"/>
          </a:p>
        </p:txBody>
      </p:sp>
      <p:sp>
        <p:nvSpPr>
          <p:cNvPr id="3" name="Segnaposto contenuto 2"/>
          <p:cNvSpPr>
            <a:spLocks noGrp="1"/>
          </p:cNvSpPr>
          <p:nvPr>
            <p:ph idx="1"/>
          </p:nvPr>
        </p:nvSpPr>
        <p:spPr/>
        <p:txBody>
          <a:bodyPr>
            <a:normAutofit/>
          </a:bodyPr>
          <a:lstStyle/>
          <a:p>
            <a:pPr algn="just"/>
            <a:r>
              <a:rPr lang="it-IT" sz="2400" dirty="0"/>
              <a:t>L'</a:t>
            </a:r>
            <a:r>
              <a:rPr lang="it-IT" sz="2400" dirty="0" err="1"/>
              <a:t>expression</a:t>
            </a:r>
            <a:r>
              <a:rPr lang="it-IT" sz="2400" dirty="0"/>
              <a:t> «</a:t>
            </a:r>
            <a:r>
              <a:rPr lang="it-IT" sz="2400" dirty="0" err="1"/>
              <a:t>distanciation</a:t>
            </a:r>
            <a:r>
              <a:rPr lang="it-IT" sz="2400" dirty="0"/>
              <a:t> sociale» est </a:t>
            </a:r>
            <a:r>
              <a:rPr lang="it-IT" sz="2400" dirty="0" err="1"/>
              <a:t>quant</a:t>
            </a:r>
            <a:r>
              <a:rPr lang="it-IT" sz="2400" dirty="0"/>
              <a:t> à elle </a:t>
            </a:r>
            <a:r>
              <a:rPr lang="it-IT" sz="2400" b="1" dirty="0" err="1"/>
              <a:t>polysémique</a:t>
            </a:r>
            <a:r>
              <a:rPr lang="it-IT" sz="2400" dirty="0"/>
              <a:t> et </a:t>
            </a:r>
            <a:r>
              <a:rPr lang="it-IT" sz="2400" dirty="0" err="1"/>
              <a:t>peut</a:t>
            </a:r>
            <a:r>
              <a:rPr lang="it-IT" sz="2400" dirty="0"/>
              <a:t> </a:t>
            </a:r>
            <a:r>
              <a:rPr lang="it-IT" sz="2400" dirty="0" err="1"/>
              <a:t>ainsi</a:t>
            </a:r>
            <a:r>
              <a:rPr lang="it-IT" sz="2400" dirty="0"/>
              <a:t> </a:t>
            </a:r>
            <a:r>
              <a:rPr lang="it-IT" sz="2400" dirty="0" err="1"/>
              <a:t>être</a:t>
            </a:r>
            <a:r>
              <a:rPr lang="it-IT" sz="2400" dirty="0"/>
              <a:t> </a:t>
            </a:r>
            <a:r>
              <a:rPr lang="it-IT" sz="2400" dirty="0" err="1"/>
              <a:t>sujette</a:t>
            </a:r>
            <a:r>
              <a:rPr lang="it-IT" sz="2400" dirty="0"/>
              <a:t> à </a:t>
            </a:r>
            <a:r>
              <a:rPr lang="it-IT" sz="2400" dirty="0" err="1"/>
              <a:t>diverses</a:t>
            </a:r>
            <a:r>
              <a:rPr lang="it-IT" sz="2400" dirty="0"/>
              <a:t> </a:t>
            </a:r>
            <a:r>
              <a:rPr lang="it-IT" sz="2400" dirty="0" err="1"/>
              <a:t>interprétations</a:t>
            </a:r>
            <a:r>
              <a:rPr lang="it-IT" sz="2400" dirty="0"/>
              <a:t>. «Elle est relative à la vie </a:t>
            </a:r>
            <a:r>
              <a:rPr lang="it-IT" sz="2400" dirty="0" err="1"/>
              <a:t>humaine</a:t>
            </a:r>
            <a:r>
              <a:rPr lang="it-IT" sz="2400" dirty="0"/>
              <a:t> en </a:t>
            </a:r>
            <a:r>
              <a:rPr lang="it-IT" sz="2400" dirty="0" err="1"/>
              <a:t>société</a:t>
            </a:r>
            <a:r>
              <a:rPr lang="it-IT" sz="2400" dirty="0"/>
              <a:t> : l'</a:t>
            </a:r>
            <a:r>
              <a:rPr lang="it-IT" sz="2400" dirty="0" err="1"/>
              <a:t>organisation</a:t>
            </a:r>
            <a:r>
              <a:rPr lang="it-IT" sz="2400" dirty="0"/>
              <a:t> sociale, </a:t>
            </a:r>
            <a:r>
              <a:rPr lang="it-IT" sz="2400" dirty="0" err="1"/>
              <a:t>les</a:t>
            </a:r>
            <a:r>
              <a:rPr lang="it-IT" sz="2400" dirty="0"/>
              <a:t> </a:t>
            </a:r>
            <a:r>
              <a:rPr lang="it-IT" sz="2400" dirty="0" err="1"/>
              <a:t>phénomènes</a:t>
            </a:r>
            <a:r>
              <a:rPr lang="it-IT" sz="2400" dirty="0"/>
              <a:t> </a:t>
            </a:r>
            <a:r>
              <a:rPr lang="it-IT" sz="2400" dirty="0" err="1"/>
              <a:t>sociaux</a:t>
            </a:r>
            <a:r>
              <a:rPr lang="it-IT" sz="2400" dirty="0"/>
              <a:t>,.... Le terme ‘social’ concerne </a:t>
            </a:r>
            <a:r>
              <a:rPr lang="it-IT" sz="2400" dirty="0" err="1"/>
              <a:t>les</a:t>
            </a:r>
            <a:r>
              <a:rPr lang="it-IT" sz="2400" dirty="0"/>
              <a:t> relations </a:t>
            </a:r>
            <a:r>
              <a:rPr lang="it-IT" sz="2400" dirty="0" err="1"/>
              <a:t>entre</a:t>
            </a:r>
            <a:r>
              <a:rPr lang="it-IT" sz="2400" dirty="0"/>
              <a:t> </a:t>
            </a:r>
            <a:r>
              <a:rPr lang="it-IT" sz="2400" dirty="0" err="1"/>
              <a:t>les</a:t>
            </a:r>
            <a:r>
              <a:rPr lang="it-IT" sz="2400" dirty="0"/>
              <a:t> </a:t>
            </a:r>
            <a:r>
              <a:rPr lang="it-IT" sz="2400" dirty="0" err="1"/>
              <a:t>membres</a:t>
            </a:r>
            <a:r>
              <a:rPr lang="it-IT" sz="2400" dirty="0"/>
              <a:t> de la </a:t>
            </a:r>
            <a:r>
              <a:rPr lang="it-IT" sz="2400" dirty="0" err="1"/>
              <a:t>société</a:t>
            </a:r>
            <a:r>
              <a:rPr lang="it-IT" sz="2400" dirty="0"/>
              <a:t>, </a:t>
            </a:r>
            <a:r>
              <a:rPr lang="it-IT" sz="2400" dirty="0" err="1"/>
              <a:t>leur</a:t>
            </a:r>
            <a:r>
              <a:rPr lang="it-IT" sz="2400" dirty="0"/>
              <a:t> </a:t>
            </a:r>
            <a:r>
              <a:rPr lang="it-IT" sz="2400" dirty="0" err="1"/>
              <a:t>organisation</a:t>
            </a:r>
            <a:r>
              <a:rPr lang="it-IT" sz="2400" dirty="0"/>
              <a:t> en </a:t>
            </a:r>
            <a:r>
              <a:rPr lang="it-IT" sz="2400" dirty="0" err="1"/>
              <a:t>groupes</a:t>
            </a:r>
            <a:r>
              <a:rPr lang="it-IT" sz="2400" dirty="0"/>
              <a:t>, </a:t>
            </a:r>
            <a:r>
              <a:rPr lang="it-IT" sz="2400" dirty="0" err="1"/>
              <a:t>leurs</a:t>
            </a:r>
            <a:r>
              <a:rPr lang="it-IT" sz="2400" dirty="0"/>
              <a:t> </a:t>
            </a:r>
            <a:r>
              <a:rPr lang="it-IT" sz="2400" dirty="0" err="1"/>
              <a:t>conditions</a:t>
            </a:r>
            <a:r>
              <a:rPr lang="it-IT" sz="2400" dirty="0"/>
              <a:t> </a:t>
            </a:r>
            <a:r>
              <a:rPr lang="it-IT" sz="2400" dirty="0" err="1"/>
              <a:t>matérielles</a:t>
            </a:r>
            <a:r>
              <a:rPr lang="it-IT" sz="2400" dirty="0"/>
              <a:t> de vie : </a:t>
            </a:r>
            <a:r>
              <a:rPr lang="it-IT" sz="2400" dirty="0" err="1"/>
              <a:t>les</a:t>
            </a:r>
            <a:r>
              <a:rPr lang="it-IT" sz="2400" dirty="0"/>
              <a:t> </a:t>
            </a:r>
            <a:r>
              <a:rPr lang="it-IT" sz="2400" dirty="0" err="1"/>
              <a:t>inégalités</a:t>
            </a:r>
            <a:r>
              <a:rPr lang="it-IT" sz="2400" dirty="0"/>
              <a:t> </a:t>
            </a:r>
            <a:r>
              <a:rPr lang="it-IT" sz="2400" dirty="0" err="1"/>
              <a:t>sociales</a:t>
            </a:r>
            <a:r>
              <a:rPr lang="it-IT" sz="2400" dirty="0"/>
              <a:t>, </a:t>
            </a:r>
            <a:r>
              <a:rPr lang="it-IT" sz="2400" dirty="0" err="1"/>
              <a:t>les</a:t>
            </a:r>
            <a:r>
              <a:rPr lang="it-IT" sz="2400" dirty="0"/>
              <a:t> </a:t>
            </a:r>
            <a:r>
              <a:rPr lang="it-IT" sz="2400" dirty="0" err="1"/>
              <a:t>politiques</a:t>
            </a:r>
            <a:r>
              <a:rPr lang="it-IT" sz="2400" dirty="0"/>
              <a:t> </a:t>
            </a:r>
            <a:r>
              <a:rPr lang="it-IT" sz="2400" dirty="0" err="1"/>
              <a:t>sociales</a:t>
            </a:r>
            <a:r>
              <a:rPr lang="it-IT" sz="2400" dirty="0"/>
              <a:t> </a:t>
            </a:r>
            <a:r>
              <a:rPr lang="it-IT" sz="2400" dirty="0" err="1"/>
              <a:t>des</a:t>
            </a:r>
            <a:r>
              <a:rPr lang="it-IT" sz="2400" dirty="0"/>
              <a:t> </a:t>
            </a:r>
            <a:r>
              <a:rPr lang="it-IT" sz="2400" dirty="0" err="1"/>
              <a:t>états</a:t>
            </a:r>
            <a:r>
              <a:rPr lang="it-IT" sz="2400" dirty="0"/>
              <a:t>,…», </a:t>
            </a:r>
            <a:r>
              <a:rPr lang="it-IT" sz="2400" dirty="0" err="1"/>
              <a:t>poursuit</a:t>
            </a:r>
            <a:r>
              <a:rPr lang="it-IT" sz="2400" dirty="0"/>
              <a:t> le </a:t>
            </a:r>
            <a:r>
              <a:rPr lang="it-IT" sz="2400" dirty="0" err="1"/>
              <a:t>spécialiste</a:t>
            </a:r>
            <a:r>
              <a:rPr lang="it-IT" sz="2400" dirty="0"/>
              <a:t>.</a:t>
            </a:r>
            <a:endParaRPr lang="fr-CA" sz="2400" dirty="0"/>
          </a:p>
        </p:txBody>
      </p:sp>
    </p:spTree>
    <p:extLst>
      <p:ext uri="{BB962C8B-B14F-4D97-AF65-F5344CB8AC3E}">
        <p14:creationId xmlns:p14="http://schemas.microsoft.com/office/powerpoint/2010/main" val="4191403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a:t>«</a:t>
            </a:r>
            <a:r>
              <a:rPr lang="it-IT" sz="2800" dirty="0" err="1"/>
              <a:t>distanciation</a:t>
            </a:r>
            <a:r>
              <a:rPr lang="it-IT" sz="2800" dirty="0"/>
              <a:t> sociale» </a:t>
            </a:r>
            <a:endParaRPr lang="fr-CA" sz="2800" dirty="0"/>
          </a:p>
        </p:txBody>
      </p:sp>
      <p:sp>
        <p:nvSpPr>
          <p:cNvPr id="3" name="Segnaposto contenuto 2"/>
          <p:cNvSpPr>
            <a:spLocks noGrp="1"/>
          </p:cNvSpPr>
          <p:nvPr>
            <p:ph idx="1"/>
          </p:nvPr>
        </p:nvSpPr>
        <p:spPr/>
        <p:txBody>
          <a:bodyPr>
            <a:normAutofit/>
          </a:bodyPr>
          <a:lstStyle/>
          <a:p>
            <a:pPr algn="just"/>
            <a:r>
              <a:rPr lang="it-IT" sz="2400" dirty="0"/>
              <a:t>«</a:t>
            </a:r>
            <a:r>
              <a:rPr lang="it-IT" sz="2400" b="1" dirty="0"/>
              <a:t>Elle </a:t>
            </a:r>
            <a:r>
              <a:rPr lang="it-IT" sz="2400" b="1" dirty="0" err="1"/>
              <a:t>peut</a:t>
            </a:r>
            <a:r>
              <a:rPr lang="it-IT" sz="2400" b="1" dirty="0"/>
              <a:t> </a:t>
            </a:r>
            <a:r>
              <a:rPr lang="it-IT" sz="2400" b="1" dirty="0" err="1"/>
              <a:t>aussi</a:t>
            </a:r>
            <a:r>
              <a:rPr lang="it-IT" sz="2400" b="1" dirty="0"/>
              <a:t> </a:t>
            </a:r>
            <a:r>
              <a:rPr lang="it-IT" sz="2400" b="1" dirty="0" err="1"/>
              <a:t>bien</a:t>
            </a:r>
            <a:r>
              <a:rPr lang="it-IT" sz="2400" b="1" dirty="0"/>
              <a:t> </a:t>
            </a:r>
            <a:r>
              <a:rPr lang="it-IT" sz="2400" b="1" dirty="0" err="1"/>
              <a:t>signifier</a:t>
            </a:r>
            <a:r>
              <a:rPr lang="it-IT" sz="2400" b="1" dirty="0"/>
              <a:t> un </a:t>
            </a:r>
            <a:r>
              <a:rPr lang="it-IT" sz="2400" b="1" dirty="0" err="1"/>
              <a:t>écart</a:t>
            </a:r>
            <a:r>
              <a:rPr lang="it-IT" sz="2400" b="1" dirty="0"/>
              <a:t> </a:t>
            </a:r>
            <a:r>
              <a:rPr lang="it-IT" sz="2400" b="1" dirty="0" err="1"/>
              <a:t>montrant</a:t>
            </a:r>
            <a:r>
              <a:rPr lang="it-IT" sz="2400" b="1" dirty="0"/>
              <a:t> le </a:t>
            </a:r>
            <a:r>
              <a:rPr lang="it-IT" sz="2400" b="1" dirty="0" err="1"/>
              <a:t>refus</a:t>
            </a:r>
            <a:r>
              <a:rPr lang="it-IT" sz="2400" b="1" dirty="0"/>
              <a:t> de relations </a:t>
            </a:r>
            <a:r>
              <a:rPr lang="it-IT" sz="2400" b="1" dirty="0" err="1"/>
              <a:t>entre</a:t>
            </a:r>
            <a:r>
              <a:rPr lang="it-IT" sz="2400" b="1" dirty="0"/>
              <a:t> </a:t>
            </a:r>
            <a:r>
              <a:rPr lang="it-IT" sz="2400" b="1" dirty="0" err="1"/>
              <a:t>les</a:t>
            </a:r>
            <a:r>
              <a:rPr lang="it-IT" sz="2400" b="1" dirty="0"/>
              <a:t> </a:t>
            </a:r>
            <a:r>
              <a:rPr lang="it-IT" sz="2400" b="1" dirty="0" err="1"/>
              <a:t>différents</a:t>
            </a:r>
            <a:r>
              <a:rPr lang="it-IT" sz="2400" b="1" dirty="0"/>
              <a:t> </a:t>
            </a:r>
            <a:r>
              <a:rPr lang="it-IT" sz="2400" b="1" dirty="0" err="1"/>
              <a:t>groupes</a:t>
            </a:r>
            <a:r>
              <a:rPr lang="it-IT" sz="2400" b="1" dirty="0"/>
              <a:t> </a:t>
            </a:r>
            <a:r>
              <a:rPr lang="it-IT" sz="2400" b="1" dirty="0" err="1"/>
              <a:t>sociaux</a:t>
            </a:r>
            <a:r>
              <a:rPr lang="it-IT" sz="2400" b="1" dirty="0"/>
              <a:t>, </a:t>
            </a:r>
            <a:r>
              <a:rPr lang="it-IT" sz="2400" b="1" dirty="0" err="1"/>
              <a:t>qu'une</a:t>
            </a:r>
            <a:r>
              <a:rPr lang="it-IT" sz="2400" b="1" dirty="0"/>
              <a:t> </a:t>
            </a:r>
            <a:r>
              <a:rPr lang="it-IT" sz="2400" b="1" dirty="0" err="1"/>
              <a:t>volonté</a:t>
            </a:r>
            <a:r>
              <a:rPr lang="it-IT" sz="2400" b="1" dirty="0"/>
              <a:t> </a:t>
            </a:r>
            <a:r>
              <a:rPr lang="it-IT" sz="2400" b="1" dirty="0" err="1"/>
              <a:t>discriminatoire</a:t>
            </a:r>
            <a:r>
              <a:rPr lang="it-IT" sz="2400" b="1" dirty="0"/>
              <a:t> à </a:t>
            </a:r>
            <a:r>
              <a:rPr lang="it-IT" sz="2400" dirty="0"/>
              <a:t>l'</a:t>
            </a:r>
            <a:r>
              <a:rPr lang="it-IT" sz="2400" dirty="0" err="1"/>
              <a:t>égard</a:t>
            </a:r>
            <a:r>
              <a:rPr lang="it-IT" sz="2400" dirty="0"/>
              <a:t> </a:t>
            </a:r>
            <a:r>
              <a:rPr lang="it-IT" sz="2400" dirty="0" err="1"/>
              <a:t>des</a:t>
            </a:r>
            <a:r>
              <a:rPr lang="it-IT" sz="2400" dirty="0"/>
              <a:t> </a:t>
            </a:r>
            <a:r>
              <a:rPr lang="it-IT" sz="2400" dirty="0" err="1"/>
              <a:t>personnes</a:t>
            </a:r>
            <a:r>
              <a:rPr lang="it-IT" sz="2400" dirty="0"/>
              <a:t> et </a:t>
            </a:r>
            <a:r>
              <a:rPr lang="it-IT" sz="2400" dirty="0" err="1"/>
              <a:t>des</a:t>
            </a:r>
            <a:r>
              <a:rPr lang="it-IT" sz="2400" dirty="0"/>
              <a:t> </a:t>
            </a:r>
            <a:r>
              <a:rPr lang="it-IT" sz="2400" dirty="0" err="1"/>
              <a:t>groupes</a:t>
            </a:r>
            <a:r>
              <a:rPr lang="it-IT" sz="2400" dirty="0"/>
              <a:t>, </a:t>
            </a:r>
            <a:r>
              <a:rPr lang="it-IT" sz="2400" dirty="0" err="1"/>
              <a:t>selon</a:t>
            </a:r>
            <a:r>
              <a:rPr lang="it-IT" sz="2400" dirty="0"/>
              <a:t> </a:t>
            </a:r>
            <a:r>
              <a:rPr lang="it-IT" sz="2400" dirty="0" err="1"/>
              <a:t>leur</a:t>
            </a:r>
            <a:r>
              <a:rPr lang="it-IT" sz="2400" dirty="0"/>
              <a:t> </a:t>
            </a:r>
            <a:r>
              <a:rPr lang="it-IT" sz="2400" dirty="0" err="1"/>
              <a:t>condition</a:t>
            </a:r>
            <a:r>
              <a:rPr lang="it-IT" sz="2400" dirty="0"/>
              <a:t> de vie, </a:t>
            </a:r>
            <a:r>
              <a:rPr lang="it-IT" sz="2400" dirty="0" err="1"/>
              <a:t>leur</a:t>
            </a:r>
            <a:r>
              <a:rPr lang="it-IT" sz="2400" dirty="0"/>
              <a:t> </a:t>
            </a:r>
            <a:r>
              <a:rPr lang="it-IT" sz="2400" dirty="0" err="1"/>
              <a:t>degré</a:t>
            </a:r>
            <a:r>
              <a:rPr lang="it-IT" sz="2400" dirty="0"/>
              <a:t> d'</a:t>
            </a:r>
            <a:r>
              <a:rPr lang="it-IT" sz="2400" dirty="0" err="1"/>
              <a:t>instruction</a:t>
            </a:r>
            <a:r>
              <a:rPr lang="it-IT" sz="2400" dirty="0"/>
              <a:t>, </a:t>
            </a:r>
            <a:r>
              <a:rPr lang="it-IT" sz="2400" dirty="0" err="1"/>
              <a:t>leur</a:t>
            </a:r>
            <a:r>
              <a:rPr lang="it-IT" sz="2400" dirty="0"/>
              <a:t> </a:t>
            </a:r>
            <a:r>
              <a:rPr lang="it-IT" sz="2400" dirty="0" err="1"/>
              <a:t>âge</a:t>
            </a:r>
            <a:r>
              <a:rPr lang="it-IT" sz="2400" dirty="0"/>
              <a:t>, </a:t>
            </a:r>
            <a:r>
              <a:rPr lang="it-IT" sz="2400" dirty="0" err="1"/>
              <a:t>leur</a:t>
            </a:r>
            <a:r>
              <a:rPr lang="it-IT" sz="2400" dirty="0"/>
              <a:t> </a:t>
            </a:r>
            <a:r>
              <a:rPr lang="it-IT" sz="2400" dirty="0" err="1"/>
              <a:t>sexe</a:t>
            </a:r>
            <a:r>
              <a:rPr lang="it-IT" sz="2400" dirty="0"/>
              <a:t>, etc.», </a:t>
            </a:r>
            <a:r>
              <a:rPr lang="it-IT" sz="2400" dirty="0" err="1"/>
              <a:t>précise</a:t>
            </a:r>
            <a:r>
              <a:rPr lang="it-IT" sz="2400" dirty="0"/>
              <a:t>-t-il. «</a:t>
            </a:r>
            <a:r>
              <a:rPr lang="it-IT" sz="2400" dirty="0" err="1"/>
              <a:t>L’expression</a:t>
            </a:r>
            <a:r>
              <a:rPr lang="it-IT" sz="2400" dirty="0"/>
              <a:t> ‘</a:t>
            </a:r>
            <a:r>
              <a:rPr lang="it-IT" sz="2400" dirty="0" err="1"/>
              <a:t>distanciation</a:t>
            </a:r>
            <a:r>
              <a:rPr lang="it-IT" sz="2400" dirty="0"/>
              <a:t> </a:t>
            </a:r>
            <a:r>
              <a:rPr lang="it-IT" sz="2400" dirty="0" err="1"/>
              <a:t>physique</a:t>
            </a:r>
            <a:r>
              <a:rPr lang="it-IT" sz="2400" dirty="0"/>
              <a:t>’ </a:t>
            </a:r>
            <a:r>
              <a:rPr lang="it-IT" sz="2400" dirty="0" err="1"/>
              <a:t>paraît</a:t>
            </a:r>
            <a:r>
              <a:rPr lang="it-IT" sz="2400" dirty="0"/>
              <a:t> </a:t>
            </a:r>
            <a:r>
              <a:rPr lang="it-IT" sz="2400" b="1" dirty="0" err="1"/>
              <a:t>ainsi</a:t>
            </a:r>
            <a:r>
              <a:rPr lang="it-IT" sz="2400" b="1" dirty="0"/>
              <a:t> plus en </a:t>
            </a:r>
            <a:r>
              <a:rPr lang="it-IT" sz="2400" b="1" dirty="0" err="1"/>
              <a:t>adéquation</a:t>
            </a:r>
            <a:r>
              <a:rPr lang="it-IT" sz="2400" b="1" dirty="0"/>
              <a:t> </a:t>
            </a:r>
            <a:r>
              <a:rPr lang="it-IT" sz="2400" dirty="0" err="1"/>
              <a:t>avec</a:t>
            </a:r>
            <a:r>
              <a:rPr lang="it-IT" sz="2400" dirty="0"/>
              <a:t> la situation </a:t>
            </a:r>
            <a:r>
              <a:rPr lang="it-IT" sz="2400" dirty="0" err="1"/>
              <a:t>actuelle</a:t>
            </a:r>
            <a:r>
              <a:rPr lang="it-IT" sz="2400" dirty="0"/>
              <a:t>», </a:t>
            </a:r>
            <a:r>
              <a:rPr lang="it-IT" sz="2400" dirty="0" err="1"/>
              <a:t>conclut</a:t>
            </a:r>
            <a:r>
              <a:rPr lang="it-IT" sz="2400" dirty="0"/>
              <a:t> </a:t>
            </a:r>
            <a:r>
              <a:rPr lang="it-IT" sz="2400" dirty="0" err="1"/>
              <a:t>Fabrice</a:t>
            </a:r>
            <a:r>
              <a:rPr lang="it-IT" sz="2400" dirty="0"/>
              <a:t> </a:t>
            </a:r>
            <a:r>
              <a:rPr lang="it-IT" sz="2400" dirty="0" err="1"/>
              <a:t>Jejcic</a:t>
            </a:r>
            <a:r>
              <a:rPr lang="it-IT" sz="2400" dirty="0"/>
              <a:t>.</a:t>
            </a:r>
            <a:endParaRPr lang="fr-CA" sz="2400" dirty="0"/>
          </a:p>
        </p:txBody>
      </p:sp>
    </p:spTree>
    <p:extLst>
      <p:ext uri="{BB962C8B-B14F-4D97-AF65-F5344CB8AC3E}">
        <p14:creationId xmlns:p14="http://schemas.microsoft.com/office/powerpoint/2010/main" val="752701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a:t>«</a:t>
            </a:r>
            <a:r>
              <a:rPr lang="it-IT" sz="2800" dirty="0" err="1"/>
              <a:t>distanciation</a:t>
            </a:r>
            <a:r>
              <a:rPr lang="it-IT" sz="2800" dirty="0"/>
              <a:t> </a:t>
            </a:r>
            <a:r>
              <a:rPr lang="it-IT" sz="2800" dirty="0" err="1"/>
              <a:t>physique</a:t>
            </a:r>
            <a:r>
              <a:rPr lang="it-IT" sz="2800" dirty="0"/>
              <a:t>» </a:t>
            </a:r>
            <a:r>
              <a:rPr lang="it-IT" sz="2800" dirty="0" err="1"/>
              <a:t>ou</a:t>
            </a:r>
            <a:r>
              <a:rPr lang="it-IT" sz="2800" dirty="0"/>
              <a:t> «</a:t>
            </a:r>
            <a:r>
              <a:rPr lang="it-IT" sz="2800" dirty="0" err="1"/>
              <a:t>distanciation</a:t>
            </a:r>
            <a:r>
              <a:rPr lang="it-IT" sz="2800" dirty="0"/>
              <a:t> sociale» </a:t>
            </a:r>
            <a:endParaRPr lang="fr-CA" sz="2800" dirty="0"/>
          </a:p>
        </p:txBody>
      </p:sp>
      <p:sp>
        <p:nvSpPr>
          <p:cNvPr id="3" name="Segnaposto contenuto 2"/>
          <p:cNvSpPr>
            <a:spLocks noGrp="1"/>
          </p:cNvSpPr>
          <p:nvPr>
            <p:ph idx="1"/>
          </p:nvPr>
        </p:nvSpPr>
        <p:spPr/>
        <p:txBody>
          <a:bodyPr>
            <a:normAutofit fontScale="92500"/>
          </a:bodyPr>
          <a:lstStyle/>
          <a:p>
            <a:pPr algn="just"/>
            <a:r>
              <a:rPr lang="fr-CA" sz="2400" dirty="0"/>
              <a:t>De son côté, Martin W Bauer, professeur de psychologie sociale à la London </a:t>
            </a:r>
            <a:r>
              <a:rPr lang="fr-CA" sz="2400" dirty="0" err="1"/>
              <a:t>School</a:t>
            </a:r>
            <a:r>
              <a:rPr lang="fr-CA" sz="2400" dirty="0"/>
              <a:t> of </a:t>
            </a:r>
            <a:r>
              <a:rPr lang="fr-CA" sz="2400" dirty="0" err="1"/>
              <a:t>Economics</a:t>
            </a:r>
            <a:r>
              <a:rPr lang="fr-CA" sz="2400" dirty="0"/>
              <a:t>, a estimé «dès le début que c’était un </a:t>
            </a:r>
            <a:r>
              <a:rPr lang="fr-CA" sz="2400" b="1" dirty="0"/>
              <a:t>choix de langage malheureux </a:t>
            </a:r>
            <a:r>
              <a:rPr lang="fr-CA" sz="2400" dirty="0"/>
              <a:t>de parler de 'distanciation sociale', alors qu’on voulait en réalité parler de 'distanciation physique'».</a:t>
            </a:r>
          </a:p>
          <a:p>
            <a:pPr algn="just"/>
            <a:r>
              <a:rPr lang="fr-CA" sz="2400" dirty="0"/>
              <a:t>«En ces temps étranges de pandémie, nous devons respecter une distance physique claire, mais en même temps, nous voulons que les gens restent proches les uns des autres 'socialement'.», a-t-il déclaré auprès d’Al </a:t>
            </a:r>
            <a:r>
              <a:rPr lang="fr-CA" sz="2400" dirty="0" err="1"/>
              <a:t>Jazeera</a:t>
            </a:r>
            <a:r>
              <a:rPr lang="fr-CA" sz="2400" dirty="0"/>
              <a:t>.</a:t>
            </a:r>
          </a:p>
          <a:p>
            <a:pPr algn="just"/>
            <a:r>
              <a:rPr lang="fr-CA" sz="2400" dirty="0"/>
              <a:t>Selon lui, «La distanciation physique est mesurée en mètres ou en centimètres. Il s’agit de la distance géographique entre une personne A et une personne B, tandis que la distanciation sociale est une mesure de la distance par-delà les frontières sociales».</a:t>
            </a:r>
          </a:p>
          <a:p>
            <a:endParaRPr lang="fr-CA" sz="2400" dirty="0"/>
          </a:p>
        </p:txBody>
      </p:sp>
    </p:spTree>
    <p:extLst>
      <p:ext uri="{BB962C8B-B14F-4D97-AF65-F5344CB8AC3E}">
        <p14:creationId xmlns:p14="http://schemas.microsoft.com/office/powerpoint/2010/main" val="618163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Observations quotidiennes</a:t>
            </a:r>
            <a:br>
              <a:rPr lang="fr-CA" sz="2800" dirty="0"/>
            </a:br>
            <a:r>
              <a:rPr lang="fr-CA" sz="2800" dirty="0"/>
              <a:t>jeu de mots</a:t>
            </a:r>
          </a:p>
        </p:txBody>
      </p:sp>
      <p:sp>
        <p:nvSpPr>
          <p:cNvPr id="3" name="Segnaposto contenuto 2"/>
          <p:cNvSpPr>
            <a:spLocks noGrp="1"/>
          </p:cNvSpPr>
          <p:nvPr>
            <p:ph idx="1"/>
          </p:nvPr>
        </p:nvSpPr>
        <p:spPr/>
        <p:txBody>
          <a:bodyPr>
            <a:normAutofit/>
          </a:bodyPr>
          <a:lstStyle/>
          <a:p>
            <a:r>
              <a:rPr lang="fr-CA" sz="2400" b="1" dirty="0"/>
              <a:t>Facture  Le casse-dette du </a:t>
            </a:r>
            <a:r>
              <a:rPr lang="fr-CA" sz="2400" b="1" dirty="0" err="1"/>
              <a:t>Covid</a:t>
            </a:r>
            <a:endParaRPr lang="fr-CA" sz="2400" b="1" dirty="0"/>
          </a:p>
          <a:p>
            <a:pPr algn="just"/>
            <a:r>
              <a:rPr lang="fr-CA" sz="2400" dirty="0"/>
              <a:t>La crise sanitaire et économique a fait s'envoler les emprunts publics. Le gouvernement qui exclut une hausse d'impôts envisage de «cantonner» cette dette et d'en différer le remboursement, tandis qu'à gauche, on prône son annulation</a:t>
            </a:r>
          </a:p>
          <a:p>
            <a:r>
              <a:rPr lang="fr-CA" sz="2400" i="1" dirty="0"/>
              <a:t>Libération</a:t>
            </a:r>
            <a:r>
              <a:rPr lang="fr-CA" sz="2400" dirty="0"/>
              <a:t> 1 février 2021</a:t>
            </a:r>
          </a:p>
        </p:txBody>
      </p:sp>
    </p:spTree>
    <p:extLst>
      <p:ext uri="{BB962C8B-B14F-4D97-AF65-F5344CB8AC3E}">
        <p14:creationId xmlns:p14="http://schemas.microsoft.com/office/powerpoint/2010/main" val="3948654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Palimpseste</a:t>
            </a:r>
          </a:p>
        </p:txBody>
      </p:sp>
      <p:sp>
        <p:nvSpPr>
          <p:cNvPr id="3" name="Segnaposto contenuto 2"/>
          <p:cNvSpPr>
            <a:spLocks noGrp="1"/>
          </p:cNvSpPr>
          <p:nvPr>
            <p:ph idx="1"/>
          </p:nvPr>
        </p:nvSpPr>
        <p:spPr/>
        <p:txBody>
          <a:bodyPr>
            <a:normAutofit/>
          </a:bodyPr>
          <a:lstStyle/>
          <a:p>
            <a:r>
              <a:rPr lang="fr-CA" sz="2400" dirty="0"/>
              <a:t>Le casse-dette du </a:t>
            </a:r>
            <a:r>
              <a:rPr lang="fr-CA" sz="2400" dirty="0" err="1"/>
              <a:t>Covid</a:t>
            </a:r>
            <a:endParaRPr lang="fr-CA" sz="2400" dirty="0"/>
          </a:p>
          <a:p>
            <a:endParaRPr lang="fr-FR" sz="2400" dirty="0"/>
          </a:p>
          <a:p>
            <a:r>
              <a:rPr lang="fr-FR" sz="2400" dirty="0"/>
              <a:t>expression sous-jacente : le casse-tête</a:t>
            </a:r>
          </a:p>
          <a:p>
            <a:r>
              <a:rPr lang="fr-FR" sz="2400" dirty="0"/>
              <a:t>▫ Fig. Problème très difficile à résoudre. </a:t>
            </a:r>
            <a:r>
              <a:rPr lang="fr-FR" sz="2400" i="1" dirty="0"/>
              <a:t>Des casse-têtes</a:t>
            </a:r>
            <a:r>
              <a:rPr lang="fr-FR" sz="2400" dirty="0"/>
              <a:t>.</a:t>
            </a:r>
          </a:p>
          <a:p>
            <a:r>
              <a:rPr lang="fr-FR" sz="2400" dirty="0"/>
              <a:t>© 2020 Dictionnaires Le Robert - Le Petit Robert de la langue française</a:t>
            </a:r>
          </a:p>
          <a:p>
            <a:endParaRPr lang="fr-FR" sz="2400" dirty="0"/>
          </a:p>
          <a:p>
            <a:r>
              <a:rPr lang="fr-FR" sz="2400" dirty="0"/>
              <a:t>paronyme dette/tête</a:t>
            </a:r>
          </a:p>
          <a:p>
            <a:endParaRPr lang="fr-CA" sz="2400" dirty="0"/>
          </a:p>
        </p:txBody>
      </p:sp>
    </p:spTree>
    <p:extLst>
      <p:ext uri="{BB962C8B-B14F-4D97-AF65-F5344CB8AC3E}">
        <p14:creationId xmlns:p14="http://schemas.microsoft.com/office/powerpoint/2010/main" val="1872512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Observations quotidiennes</a:t>
            </a:r>
            <a:br>
              <a:rPr lang="fr-CA" sz="2800" dirty="0"/>
            </a:br>
            <a:r>
              <a:rPr lang="fr-CA" sz="2800" dirty="0"/>
              <a:t>jeu de mots</a:t>
            </a:r>
          </a:p>
        </p:txBody>
      </p:sp>
      <p:sp>
        <p:nvSpPr>
          <p:cNvPr id="3" name="Segnaposto contenuto 2"/>
          <p:cNvSpPr>
            <a:spLocks noGrp="1"/>
          </p:cNvSpPr>
          <p:nvPr>
            <p:ph idx="1"/>
          </p:nvPr>
        </p:nvSpPr>
        <p:spPr/>
        <p:txBody>
          <a:bodyPr>
            <a:normAutofit/>
          </a:bodyPr>
          <a:lstStyle/>
          <a:p>
            <a:r>
              <a:rPr lang="fr-CA" sz="2400" b="1" dirty="0"/>
              <a:t>Vaccin Sanofi  L'échec après les chèques</a:t>
            </a:r>
          </a:p>
          <a:p>
            <a:pPr algn="just"/>
            <a:r>
              <a:rPr lang="fr-CA" sz="2400" dirty="0"/>
              <a:t>Malgré de grosses sommes allouées par l'</a:t>
            </a:r>
            <a:r>
              <a:rPr lang="fr-CA" sz="2400" dirty="0" err="1"/>
              <a:t>Etat</a:t>
            </a:r>
            <a:r>
              <a:rPr lang="fr-CA" sz="2400" dirty="0"/>
              <a:t>, l'entreprise pharmaceutique française est à la traîne dans l'élaboration d'un vaccin anti-</a:t>
            </a:r>
            <a:r>
              <a:rPr lang="fr-CA" sz="2400" dirty="0" err="1"/>
              <a:t>Covid</a:t>
            </a:r>
            <a:r>
              <a:rPr lang="fr-CA" sz="2400" dirty="0"/>
              <a:t>. Le résultat, selon des salariés, d'une politique privilégiant les suppressions de postes et le versement de dividendes aux actionnaires. </a:t>
            </a:r>
          </a:p>
          <a:p>
            <a:pPr algn="just"/>
            <a:r>
              <a:rPr lang="fr-CA" sz="2400" i="1" dirty="0"/>
              <a:t>Libération</a:t>
            </a:r>
            <a:r>
              <a:rPr lang="fr-CA" sz="2400" dirty="0"/>
              <a:t> 29 </a:t>
            </a:r>
            <a:r>
              <a:rPr lang="fr-CA" sz="2400" dirty="0" err="1"/>
              <a:t>janv</a:t>
            </a:r>
            <a:r>
              <a:rPr lang="fr-CA" sz="2400" dirty="0"/>
              <a:t> 2021</a:t>
            </a:r>
          </a:p>
        </p:txBody>
      </p:sp>
    </p:spTree>
    <p:extLst>
      <p:ext uri="{BB962C8B-B14F-4D97-AF65-F5344CB8AC3E}">
        <p14:creationId xmlns:p14="http://schemas.microsoft.com/office/powerpoint/2010/main" val="419948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Jeu de mots sur l’axe syntagmatique</a:t>
            </a:r>
          </a:p>
        </p:txBody>
      </p:sp>
      <p:sp>
        <p:nvSpPr>
          <p:cNvPr id="3" name="Segnaposto contenuto 2"/>
          <p:cNvSpPr>
            <a:spLocks noGrp="1"/>
          </p:cNvSpPr>
          <p:nvPr>
            <p:ph idx="1"/>
          </p:nvPr>
        </p:nvSpPr>
        <p:spPr/>
        <p:txBody>
          <a:bodyPr>
            <a:normAutofit/>
          </a:bodyPr>
          <a:lstStyle/>
          <a:p>
            <a:r>
              <a:rPr lang="fr-CA" sz="2400" b="1" dirty="0"/>
              <a:t>L'échec après les chèques</a:t>
            </a:r>
          </a:p>
          <a:p>
            <a:endParaRPr lang="fr-CA" sz="2400" b="1" dirty="0"/>
          </a:p>
          <a:p>
            <a:r>
              <a:rPr lang="fr-CA" sz="2400" dirty="0"/>
              <a:t>jeu homonymique</a:t>
            </a:r>
          </a:p>
          <a:p>
            <a:endParaRPr lang="fr-CA" sz="2400" b="1" dirty="0"/>
          </a:p>
          <a:p>
            <a:endParaRPr lang="fr-CA" sz="2400" b="1" dirty="0"/>
          </a:p>
          <a:p>
            <a:endParaRPr lang="fr-CA" sz="2400" dirty="0"/>
          </a:p>
        </p:txBody>
      </p:sp>
    </p:spTree>
    <p:extLst>
      <p:ext uri="{BB962C8B-B14F-4D97-AF65-F5344CB8AC3E}">
        <p14:creationId xmlns:p14="http://schemas.microsoft.com/office/powerpoint/2010/main" val="1755209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Observation hebdomadaire</a:t>
            </a:r>
            <a:br>
              <a:rPr lang="fr-CA" sz="2800" dirty="0"/>
            </a:br>
            <a:r>
              <a:rPr lang="fr-CA" sz="2800" dirty="0"/>
              <a:t>jeu de mots</a:t>
            </a:r>
          </a:p>
        </p:txBody>
      </p:sp>
      <p:pic>
        <p:nvPicPr>
          <p:cNvPr id="4" name="Segnaposto contenuto 3" descr="catalog-cover-large.jpeg"/>
          <p:cNvPicPr>
            <a:picLocks noGrp="1" noChangeAspect="1"/>
          </p:cNvPicPr>
          <p:nvPr>
            <p:ph idx="1"/>
          </p:nvPr>
        </p:nvPicPr>
        <p:blipFill>
          <a:blip r:embed="rId2">
            <a:extLst>
              <a:ext uri="{28A0092B-C50C-407E-A947-70E740481C1C}">
                <a14:useLocalDpi xmlns:a14="http://schemas.microsoft.com/office/drawing/2010/main" val="0"/>
              </a:ext>
            </a:extLst>
          </a:blip>
          <a:srcRect l="-66996" r="-66996"/>
          <a:stretch>
            <a:fillRect/>
          </a:stretch>
        </p:blipFill>
        <p:spPr/>
      </p:pic>
    </p:spTree>
    <p:extLst>
      <p:ext uri="{BB962C8B-B14F-4D97-AF65-F5344CB8AC3E}">
        <p14:creationId xmlns:p14="http://schemas.microsoft.com/office/powerpoint/2010/main" val="1570600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Palimpseste</a:t>
            </a:r>
          </a:p>
        </p:txBody>
      </p:sp>
      <p:sp>
        <p:nvSpPr>
          <p:cNvPr id="3" name="Segnaposto contenuto 2"/>
          <p:cNvSpPr>
            <a:spLocks noGrp="1"/>
          </p:cNvSpPr>
          <p:nvPr>
            <p:ph idx="1"/>
          </p:nvPr>
        </p:nvSpPr>
        <p:spPr/>
        <p:txBody>
          <a:bodyPr>
            <a:normAutofit/>
          </a:bodyPr>
          <a:lstStyle/>
          <a:p>
            <a:r>
              <a:rPr lang="fr-CA" sz="2400" dirty="0"/>
              <a:t>Fracture sociale/fracture vaccinale</a:t>
            </a:r>
          </a:p>
          <a:p>
            <a:endParaRPr lang="fr-CA" sz="2400" dirty="0"/>
          </a:p>
        </p:txBody>
      </p:sp>
    </p:spTree>
    <p:extLst>
      <p:ext uri="{BB962C8B-B14F-4D97-AF65-F5344CB8AC3E}">
        <p14:creationId xmlns:p14="http://schemas.microsoft.com/office/powerpoint/2010/main" val="4117698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fr-CA" sz="2800" dirty="0"/>
              <a:t>Observations hebdomadaires</a:t>
            </a:r>
            <a:br>
              <a:rPr lang="fr-CA" sz="2800" dirty="0"/>
            </a:br>
            <a:r>
              <a:rPr lang="fr-CA" sz="2800" dirty="0"/>
              <a:t>17 mars 2021</a:t>
            </a:r>
            <a:br>
              <a:rPr lang="fr-CA" sz="2800" dirty="0"/>
            </a:br>
            <a:endParaRPr lang="fr-CA" sz="2800" dirty="0"/>
          </a:p>
        </p:txBody>
      </p:sp>
      <p:sp>
        <p:nvSpPr>
          <p:cNvPr id="3" name="Segnaposto contenuto 2"/>
          <p:cNvSpPr>
            <a:spLocks noGrp="1"/>
          </p:cNvSpPr>
          <p:nvPr>
            <p:ph idx="1"/>
          </p:nvPr>
        </p:nvSpPr>
        <p:spPr/>
        <p:txBody>
          <a:bodyPr>
            <a:normAutofit/>
          </a:bodyPr>
          <a:lstStyle/>
          <a:p>
            <a:r>
              <a:rPr lang="it-IT" sz="2400" b="1" dirty="0" err="1"/>
              <a:t>César</a:t>
            </a:r>
            <a:r>
              <a:rPr lang="it-IT" sz="2400" b="1" dirty="0"/>
              <a:t> 2021 : Corinne Masiero, la culture mise à nu</a:t>
            </a:r>
          </a:p>
          <a:p>
            <a:endParaRPr lang="it-IT" sz="2400" b="1" dirty="0"/>
          </a:p>
          <a:p>
            <a:pPr algn="just"/>
            <a:r>
              <a:rPr lang="it-IT" sz="2400" dirty="0" err="1"/>
              <a:t>Alors</a:t>
            </a:r>
            <a:r>
              <a:rPr lang="it-IT" sz="2400" dirty="0"/>
              <a:t> </a:t>
            </a:r>
            <a:r>
              <a:rPr lang="it-IT" sz="2400" dirty="0" err="1"/>
              <a:t>qu'elle</a:t>
            </a:r>
            <a:r>
              <a:rPr lang="it-IT" sz="2400" dirty="0"/>
              <a:t> </a:t>
            </a:r>
            <a:r>
              <a:rPr lang="it-IT" sz="2400" dirty="0" err="1"/>
              <a:t>devait</a:t>
            </a:r>
            <a:r>
              <a:rPr lang="it-IT" sz="2400" dirty="0"/>
              <a:t> </a:t>
            </a:r>
            <a:r>
              <a:rPr lang="it-IT" sz="2400" dirty="0" err="1"/>
              <a:t>remettre</a:t>
            </a:r>
            <a:r>
              <a:rPr lang="it-IT" sz="2400" dirty="0"/>
              <a:t> le </a:t>
            </a:r>
            <a:r>
              <a:rPr lang="it-IT" sz="2400" dirty="0" err="1"/>
              <a:t>césar</a:t>
            </a:r>
            <a:r>
              <a:rPr lang="it-IT" sz="2400" dirty="0"/>
              <a:t> </a:t>
            </a:r>
            <a:r>
              <a:rPr lang="it-IT" sz="2400" dirty="0" err="1"/>
              <a:t>du</a:t>
            </a:r>
            <a:r>
              <a:rPr lang="it-IT" sz="2400" dirty="0"/>
              <a:t> </a:t>
            </a:r>
            <a:r>
              <a:rPr lang="it-IT" sz="2400" dirty="0" err="1"/>
              <a:t>meilleur</a:t>
            </a:r>
            <a:r>
              <a:rPr lang="it-IT" sz="2400" dirty="0"/>
              <a:t> costume, elle a fini </a:t>
            </a:r>
            <a:r>
              <a:rPr lang="it-IT" sz="2400" dirty="0" err="1"/>
              <a:t>entièrement</a:t>
            </a:r>
            <a:r>
              <a:rPr lang="it-IT" sz="2400" dirty="0"/>
              <a:t> </a:t>
            </a:r>
            <a:r>
              <a:rPr lang="it-IT" sz="2400" dirty="0" err="1"/>
              <a:t>nue</a:t>
            </a:r>
            <a:r>
              <a:rPr lang="it-IT" sz="2400" dirty="0"/>
              <a:t> </a:t>
            </a:r>
            <a:r>
              <a:rPr lang="it-IT" sz="2400" dirty="0" err="1"/>
              <a:t>sur</a:t>
            </a:r>
            <a:r>
              <a:rPr lang="it-IT" sz="2400" dirty="0"/>
              <a:t> </a:t>
            </a:r>
            <a:r>
              <a:rPr lang="it-IT" sz="2400" dirty="0" err="1"/>
              <a:t>scène</a:t>
            </a:r>
            <a:r>
              <a:rPr lang="it-IT" sz="2400" dirty="0"/>
              <a:t>, </a:t>
            </a:r>
            <a:r>
              <a:rPr lang="it-IT" sz="2400" dirty="0" err="1"/>
              <a:t>ensanglantée</a:t>
            </a:r>
            <a:r>
              <a:rPr lang="it-IT" sz="2400" dirty="0"/>
              <a:t>, </a:t>
            </a:r>
            <a:r>
              <a:rPr lang="it-IT" sz="2400" dirty="0" err="1"/>
              <a:t>des</a:t>
            </a:r>
            <a:r>
              <a:rPr lang="it-IT" sz="2400" dirty="0"/>
              <a:t> </a:t>
            </a:r>
            <a:r>
              <a:rPr lang="it-IT" sz="2400" dirty="0" err="1"/>
              <a:t>tampons</a:t>
            </a:r>
            <a:r>
              <a:rPr lang="it-IT" sz="2400" dirty="0"/>
              <a:t> </a:t>
            </a:r>
            <a:r>
              <a:rPr lang="it-IT" sz="2400" dirty="0" err="1"/>
              <a:t>hygiéniques</a:t>
            </a:r>
            <a:r>
              <a:rPr lang="it-IT" sz="2400" dirty="0"/>
              <a:t> </a:t>
            </a:r>
            <a:r>
              <a:rPr lang="it-IT" sz="2400" dirty="0" err="1"/>
              <a:t>usagés</a:t>
            </a:r>
            <a:r>
              <a:rPr lang="it-IT" sz="2400" dirty="0"/>
              <a:t> </a:t>
            </a:r>
            <a:r>
              <a:rPr lang="it-IT" sz="2400" dirty="0" err="1"/>
              <a:t>aux</a:t>
            </a:r>
            <a:r>
              <a:rPr lang="it-IT" sz="2400" dirty="0"/>
              <a:t> </a:t>
            </a:r>
            <a:r>
              <a:rPr lang="it-IT" sz="2400" dirty="0" err="1"/>
              <a:t>oreilles</a:t>
            </a:r>
            <a:r>
              <a:rPr lang="it-IT" sz="2400" dirty="0"/>
              <a:t>, </a:t>
            </a:r>
            <a:r>
              <a:rPr lang="it-IT" sz="2400" dirty="0" err="1"/>
              <a:t>avec</a:t>
            </a:r>
            <a:r>
              <a:rPr lang="it-IT" sz="2400" dirty="0"/>
              <a:t> </a:t>
            </a:r>
            <a:r>
              <a:rPr lang="it-IT" sz="2400" dirty="0" err="1"/>
              <a:t>ces</a:t>
            </a:r>
            <a:r>
              <a:rPr lang="it-IT" sz="2400" dirty="0"/>
              <a:t> </a:t>
            </a:r>
            <a:r>
              <a:rPr lang="it-IT" sz="2400" dirty="0" err="1"/>
              <a:t>deux</a:t>
            </a:r>
            <a:r>
              <a:rPr lang="it-IT" sz="2400" dirty="0"/>
              <a:t> </a:t>
            </a:r>
            <a:r>
              <a:rPr lang="it-IT" sz="2400" dirty="0" err="1"/>
              <a:t>messages</a:t>
            </a:r>
            <a:r>
              <a:rPr lang="it-IT" sz="2400" dirty="0"/>
              <a:t> </a:t>
            </a:r>
            <a:r>
              <a:rPr lang="it-IT" sz="2400" dirty="0" err="1"/>
              <a:t>peints</a:t>
            </a:r>
            <a:r>
              <a:rPr lang="it-IT" sz="2400" dirty="0"/>
              <a:t> </a:t>
            </a:r>
            <a:r>
              <a:rPr lang="it-IT" sz="2400" dirty="0" err="1"/>
              <a:t>sur</a:t>
            </a:r>
            <a:r>
              <a:rPr lang="it-IT" sz="2400" dirty="0"/>
              <a:t> le </a:t>
            </a:r>
            <a:r>
              <a:rPr lang="it-IT" sz="2400" dirty="0" err="1"/>
              <a:t>corps</a:t>
            </a:r>
            <a:r>
              <a:rPr lang="it-IT" sz="2400" dirty="0"/>
              <a:t>.</a:t>
            </a:r>
          </a:p>
          <a:p>
            <a:pPr algn="just"/>
            <a:r>
              <a:rPr lang="it-IT" sz="2400" dirty="0"/>
              <a:t>« No culture, no </a:t>
            </a:r>
            <a:r>
              <a:rPr lang="it-IT" sz="2400" dirty="0" err="1"/>
              <a:t>futur</a:t>
            </a:r>
            <a:r>
              <a:rPr lang="it-IT" sz="2400" dirty="0"/>
              <a:t> » </a:t>
            </a:r>
            <a:r>
              <a:rPr lang="it-IT" sz="2400" dirty="0" err="1"/>
              <a:t>côté</a:t>
            </a:r>
            <a:r>
              <a:rPr lang="it-IT" sz="2400" dirty="0"/>
              <a:t> face. « </a:t>
            </a:r>
            <a:r>
              <a:rPr lang="it-IT" sz="2400" dirty="0" err="1"/>
              <a:t>Rends-nous</a:t>
            </a:r>
            <a:r>
              <a:rPr lang="it-IT" sz="2400" dirty="0"/>
              <a:t> l'art, Jean » </a:t>
            </a:r>
            <a:r>
              <a:rPr lang="it-IT" sz="2400" dirty="0" err="1"/>
              <a:t>côté</a:t>
            </a:r>
            <a:r>
              <a:rPr lang="it-IT" sz="2400" dirty="0"/>
              <a:t> pile. </a:t>
            </a:r>
            <a:endParaRPr lang="it-IT" sz="2400" b="1" dirty="0"/>
          </a:p>
          <a:p>
            <a:r>
              <a:rPr lang="fr-CA" sz="2400" i="1" dirty="0"/>
              <a:t>Le Point </a:t>
            </a:r>
            <a:r>
              <a:rPr lang="fr-CA" sz="2400" dirty="0"/>
              <a:t>13 mars 2021</a:t>
            </a:r>
          </a:p>
        </p:txBody>
      </p:sp>
    </p:spTree>
    <p:extLst>
      <p:ext uri="{BB962C8B-B14F-4D97-AF65-F5344CB8AC3E}">
        <p14:creationId xmlns:p14="http://schemas.microsoft.com/office/powerpoint/2010/main" val="3668031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La pandémie actuelle : un laboratoire à observer avec un regard linguistique</a:t>
            </a:r>
          </a:p>
        </p:txBody>
      </p:sp>
      <p:sp>
        <p:nvSpPr>
          <p:cNvPr id="3" name="Segnaposto contenuto 2"/>
          <p:cNvSpPr>
            <a:spLocks noGrp="1"/>
          </p:cNvSpPr>
          <p:nvPr>
            <p:ph idx="1"/>
          </p:nvPr>
        </p:nvSpPr>
        <p:spPr/>
        <p:txBody>
          <a:bodyPr/>
          <a:lstStyle/>
          <a:p>
            <a:endParaRPr lang="it-IT" sz="2400" b="1" dirty="0"/>
          </a:p>
          <a:p>
            <a:r>
              <a:rPr lang="it-IT" sz="2400" b="1" dirty="0"/>
              <a:t>L'</a:t>
            </a:r>
            <a:r>
              <a:rPr lang="it-IT" sz="2400" b="1" dirty="0" err="1"/>
              <a:t>épidémie</a:t>
            </a:r>
            <a:r>
              <a:rPr lang="it-IT" sz="2400" b="1" dirty="0"/>
              <a:t> de Covid-19 a </a:t>
            </a:r>
            <a:r>
              <a:rPr lang="it-IT" sz="2400" b="1" dirty="0" err="1"/>
              <a:t>apporté</a:t>
            </a:r>
            <a:r>
              <a:rPr lang="it-IT" sz="2400" b="1" dirty="0"/>
              <a:t> :</a:t>
            </a:r>
          </a:p>
          <a:p>
            <a:r>
              <a:rPr lang="it-IT" sz="2400" dirty="0" err="1"/>
              <a:t>des</a:t>
            </a:r>
            <a:r>
              <a:rPr lang="it-IT" sz="2400" dirty="0"/>
              <a:t> </a:t>
            </a:r>
            <a:r>
              <a:rPr lang="it-IT" sz="2400" dirty="0" err="1"/>
              <a:t>controverses</a:t>
            </a:r>
            <a:r>
              <a:rPr lang="it-IT" sz="2400" dirty="0"/>
              <a:t> </a:t>
            </a:r>
            <a:r>
              <a:rPr lang="it-IT" sz="2400" dirty="0" err="1"/>
              <a:t>sur</a:t>
            </a:r>
            <a:r>
              <a:rPr lang="it-IT" sz="2400" dirty="0"/>
              <a:t> la </a:t>
            </a:r>
            <a:r>
              <a:rPr lang="it-IT" sz="2400" dirty="0" err="1"/>
              <a:t>grammaire</a:t>
            </a:r>
            <a:r>
              <a:rPr lang="it-IT" sz="2400" dirty="0"/>
              <a:t>. </a:t>
            </a:r>
          </a:p>
          <a:p>
            <a:pPr algn="just"/>
            <a:r>
              <a:rPr lang="fr-CA" sz="2400" dirty="0"/>
              <a:t>de nouvelles réalités qu’il faut nommer avec de nouveaux mots</a:t>
            </a:r>
          </a:p>
          <a:p>
            <a:r>
              <a:rPr lang="fr-CA" sz="2400" dirty="0"/>
              <a:t>des débats sur des expressions comme « distance sociale » ou « distance physique »</a:t>
            </a:r>
          </a:p>
          <a:p>
            <a:r>
              <a:rPr lang="fr-CA" sz="2400" dirty="0"/>
              <a:t>de nouveaux gestes</a:t>
            </a:r>
            <a:endParaRPr lang="it-IT" sz="2400" b="1" dirty="0"/>
          </a:p>
          <a:p>
            <a:endParaRPr lang="it-IT" sz="2400" b="1" dirty="0"/>
          </a:p>
          <a:p>
            <a:endParaRPr lang="it-IT" sz="2400" b="1" dirty="0"/>
          </a:p>
          <a:p>
            <a:endParaRPr lang="fr-CA" dirty="0"/>
          </a:p>
        </p:txBody>
      </p:sp>
    </p:spTree>
    <p:extLst>
      <p:ext uri="{BB962C8B-B14F-4D97-AF65-F5344CB8AC3E}">
        <p14:creationId xmlns:p14="http://schemas.microsoft.com/office/powerpoint/2010/main" val="3541275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Références culturelles ?</a:t>
            </a:r>
          </a:p>
        </p:txBody>
      </p:sp>
      <p:pic>
        <p:nvPicPr>
          <p:cNvPr id="4" name="Segnaposto contenuto 3" descr="Cesar-2021-Corinne-Masiero-nue-sur-scene-pour-soutenir-la-culture.jpg"/>
          <p:cNvPicPr>
            <a:picLocks noGrp="1" noChangeAspect="1"/>
          </p:cNvPicPr>
          <p:nvPr>
            <p:ph idx="1"/>
          </p:nvPr>
        </p:nvPicPr>
        <p:blipFill>
          <a:blip r:embed="rId2">
            <a:extLst>
              <a:ext uri="{28A0092B-C50C-407E-A947-70E740481C1C}">
                <a14:useLocalDpi xmlns:a14="http://schemas.microsoft.com/office/drawing/2010/main" val="0"/>
              </a:ext>
            </a:extLst>
          </a:blip>
          <a:srcRect t="10686" b="10686"/>
          <a:stretch>
            <a:fillRect/>
          </a:stretch>
        </p:blipFill>
        <p:spPr/>
      </p:pic>
    </p:spTree>
    <p:extLst>
      <p:ext uri="{BB962C8B-B14F-4D97-AF65-F5344CB8AC3E}">
        <p14:creationId xmlns:p14="http://schemas.microsoft.com/office/powerpoint/2010/main" val="2471239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fr-CA"/>
          </a:p>
        </p:txBody>
      </p:sp>
      <p:sp>
        <p:nvSpPr>
          <p:cNvPr id="3" name="Segnaposto contenuto 2"/>
          <p:cNvSpPr>
            <a:spLocks noGrp="1"/>
          </p:cNvSpPr>
          <p:nvPr>
            <p:ph idx="1"/>
          </p:nvPr>
        </p:nvSpPr>
        <p:spPr/>
        <p:txBody>
          <a:bodyPr>
            <a:normAutofit/>
          </a:bodyPr>
          <a:lstStyle/>
          <a:p>
            <a:r>
              <a:rPr lang="fr-CA" sz="2400" dirty="0"/>
              <a:t>Peau d’Âne est un conte populaire. La version la plus célèbre est celle de Charles Perrault, parue en 1694.</a:t>
            </a:r>
          </a:p>
          <a:p>
            <a:endParaRPr lang="fr-CA" sz="2400" dirty="0"/>
          </a:p>
          <a:p>
            <a:r>
              <a:rPr lang="fr-CA" sz="2400" dirty="0"/>
              <a:t>référence à la question de l’inceste discutée actuellement en France ?</a:t>
            </a:r>
          </a:p>
        </p:txBody>
      </p:sp>
    </p:spTree>
    <p:extLst>
      <p:ext uri="{BB962C8B-B14F-4D97-AF65-F5344CB8AC3E}">
        <p14:creationId xmlns:p14="http://schemas.microsoft.com/office/powerpoint/2010/main" val="4133732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a:t>
            </a:r>
          </a:p>
        </p:txBody>
      </p:sp>
      <p:pic>
        <p:nvPicPr>
          <p:cNvPr id="4" name="Segnaposto contenuto 3" descr="21421158lpw-21421169-article-corinne-masiero-culture-cesar-jpg_7765474_600x314.jpg"/>
          <p:cNvPicPr>
            <a:picLocks noGrp="1" noChangeAspect="1"/>
          </p:cNvPicPr>
          <p:nvPr>
            <p:ph idx="1"/>
          </p:nvPr>
        </p:nvPicPr>
        <p:blipFill>
          <a:blip r:embed="rId2">
            <a:extLst>
              <a:ext uri="{28A0092B-C50C-407E-A947-70E740481C1C}">
                <a14:useLocalDpi xmlns:a14="http://schemas.microsoft.com/office/drawing/2010/main" val="0"/>
              </a:ext>
            </a:extLst>
          </a:blip>
          <a:srcRect l="2421" r="2421"/>
          <a:stretch>
            <a:fillRect/>
          </a:stretch>
        </p:blipFill>
        <p:spPr/>
      </p:pic>
    </p:spTree>
    <p:extLst>
      <p:ext uri="{BB962C8B-B14F-4D97-AF65-F5344CB8AC3E}">
        <p14:creationId xmlns:p14="http://schemas.microsoft.com/office/powerpoint/2010/main" val="4049593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fr-CA"/>
          </a:p>
        </p:txBody>
      </p:sp>
      <p:sp>
        <p:nvSpPr>
          <p:cNvPr id="3" name="Segnaposto contenuto 2"/>
          <p:cNvSpPr>
            <a:spLocks noGrp="1"/>
          </p:cNvSpPr>
          <p:nvPr>
            <p:ph idx="1"/>
          </p:nvPr>
        </p:nvSpPr>
        <p:spPr/>
        <p:txBody>
          <a:bodyPr>
            <a:normAutofit/>
          </a:bodyPr>
          <a:lstStyle/>
          <a:p>
            <a:r>
              <a:rPr lang="it-IT" sz="2400" b="1" dirty="0"/>
              <a:t>"</a:t>
            </a:r>
            <a:r>
              <a:rPr lang="it-IT" sz="2400" b="1" dirty="0" err="1"/>
              <a:t>Rends</a:t>
            </a:r>
            <a:r>
              <a:rPr lang="it-IT" sz="2400" b="1" dirty="0"/>
              <a:t> </a:t>
            </a:r>
            <a:r>
              <a:rPr lang="it-IT" sz="2400" b="1" dirty="0" err="1"/>
              <a:t>nous</a:t>
            </a:r>
            <a:r>
              <a:rPr lang="it-IT" sz="2400" b="1" dirty="0"/>
              <a:t> l'art, Jean"</a:t>
            </a:r>
          </a:p>
          <a:p>
            <a:endParaRPr lang="fr-CA" sz="2400" dirty="0"/>
          </a:p>
          <a:p>
            <a:endParaRPr lang="fr-CA" sz="2400" dirty="0"/>
          </a:p>
          <a:p>
            <a:r>
              <a:rPr lang="fr-CA" sz="2400" dirty="0"/>
              <a:t>Jean Castex, le premier ministre</a:t>
            </a:r>
          </a:p>
          <a:p>
            <a:endParaRPr lang="fr-CA" sz="2400" dirty="0"/>
          </a:p>
          <a:p>
            <a:r>
              <a:rPr lang="fr-CA" sz="2400" dirty="0"/>
              <a:t>jeu homonymique : art, Jean =argent</a:t>
            </a:r>
          </a:p>
          <a:p>
            <a:endParaRPr lang="fr-CA" sz="2400" dirty="0"/>
          </a:p>
          <a:p>
            <a:r>
              <a:rPr lang="fr-CA" sz="2400" dirty="0"/>
              <a:t>référence aux mobilisations pour l’Art en tant que bien essentiel, contre les fermetures des cinés, théâtres, </a:t>
            </a:r>
            <a:r>
              <a:rPr lang="fr-CA" sz="2400" dirty="0" err="1"/>
              <a:t>etc</a:t>
            </a:r>
            <a:endParaRPr lang="fr-CA" sz="2400" dirty="0"/>
          </a:p>
        </p:txBody>
      </p:sp>
    </p:spTree>
    <p:extLst>
      <p:ext uri="{BB962C8B-B14F-4D97-AF65-F5344CB8AC3E}">
        <p14:creationId xmlns:p14="http://schemas.microsoft.com/office/powerpoint/2010/main" val="1402946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fr-CA"/>
          </a:p>
        </p:txBody>
      </p:sp>
      <p:sp>
        <p:nvSpPr>
          <p:cNvPr id="3" name="Segnaposto contenuto 2"/>
          <p:cNvSpPr>
            <a:spLocks noGrp="1"/>
          </p:cNvSpPr>
          <p:nvPr>
            <p:ph idx="1"/>
          </p:nvPr>
        </p:nvSpPr>
        <p:spPr/>
        <p:txBody>
          <a:bodyPr/>
          <a:lstStyle/>
          <a:p>
            <a:r>
              <a:rPr lang="fr-CA" dirty="0"/>
              <a:t>d’autres polémiques:</a:t>
            </a:r>
          </a:p>
          <a:p>
            <a:r>
              <a:rPr lang="fr-CA" dirty="0"/>
              <a:t>citation d’Hitler</a:t>
            </a:r>
          </a:p>
          <a:p>
            <a:r>
              <a:rPr lang="fr-CA" dirty="0"/>
              <a:t>auteur/art (référence à Polanski)</a:t>
            </a:r>
          </a:p>
          <a:p>
            <a:endParaRPr lang="fr-CA" dirty="0"/>
          </a:p>
          <a:p>
            <a:r>
              <a:rPr lang="fr-CA" dirty="0"/>
              <a:t>cérémonie très politique.</a:t>
            </a:r>
          </a:p>
          <a:p>
            <a:r>
              <a:rPr lang="fr-CA" dirty="0"/>
              <a:t>Ministre de la culture : la cérémonie met sous une mauvaise lumière le cinéma français</a:t>
            </a:r>
          </a:p>
        </p:txBody>
      </p:sp>
    </p:spTree>
    <p:extLst>
      <p:ext uri="{BB962C8B-B14F-4D97-AF65-F5344CB8AC3E}">
        <p14:creationId xmlns:p14="http://schemas.microsoft.com/office/powerpoint/2010/main" val="781595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fr-CA" sz="2800" dirty="0"/>
              <a:t>Observation hebdomadaire</a:t>
            </a:r>
            <a:br>
              <a:rPr lang="fr-CA" sz="2800" dirty="0"/>
            </a:br>
            <a:r>
              <a:rPr lang="fr-CA" sz="2800" dirty="0"/>
              <a:t>Un mot qui a fait débat cette semaine</a:t>
            </a:r>
            <a:br>
              <a:rPr lang="fr-CA" sz="2800" dirty="0"/>
            </a:br>
            <a:r>
              <a:rPr lang="fr-CA" sz="2800" dirty="0"/>
              <a:t>24 février 2021</a:t>
            </a:r>
            <a:endParaRPr lang="it-IT" sz="2800" dirty="0"/>
          </a:p>
        </p:txBody>
      </p:sp>
      <p:sp>
        <p:nvSpPr>
          <p:cNvPr id="3" name="Segnaposto contenuto 2"/>
          <p:cNvSpPr>
            <a:spLocks noGrp="1"/>
          </p:cNvSpPr>
          <p:nvPr>
            <p:ph idx="1"/>
          </p:nvPr>
        </p:nvSpPr>
        <p:spPr/>
        <p:txBody>
          <a:bodyPr>
            <a:normAutofit/>
          </a:bodyPr>
          <a:lstStyle/>
          <a:p>
            <a:r>
              <a:rPr lang="fr-FR" sz="2400" dirty="0"/>
              <a:t>Comment </a:t>
            </a:r>
            <a:r>
              <a:rPr lang="fr-FR" sz="2400" b="1" dirty="0"/>
              <a:t>l’islamo-gauchisme </a:t>
            </a:r>
            <a:r>
              <a:rPr lang="fr-FR" sz="2400" dirty="0"/>
              <a:t>gangrène les universités</a:t>
            </a:r>
          </a:p>
          <a:p>
            <a:pPr marL="0" indent="0">
              <a:buNone/>
            </a:pPr>
            <a:r>
              <a:rPr lang="fr-FR" sz="2400" i="1" dirty="0"/>
              <a:t>Le Figaro</a:t>
            </a:r>
            <a:r>
              <a:rPr lang="fr-FR" sz="2400" dirty="0"/>
              <a:t>, 11 février 2021</a:t>
            </a:r>
          </a:p>
          <a:p>
            <a:pPr marL="0" indent="0">
              <a:buNone/>
            </a:pPr>
            <a:endParaRPr lang="fr-FR" sz="2400" dirty="0"/>
          </a:p>
          <a:p>
            <a:pPr marL="0" indent="0" algn="just">
              <a:buNone/>
            </a:pPr>
            <a:r>
              <a:rPr lang="fr-FR" sz="2400" dirty="0" err="1"/>
              <a:t>Fédérique</a:t>
            </a:r>
            <a:r>
              <a:rPr lang="fr-FR" sz="2400" dirty="0"/>
              <a:t> Vidal, </a:t>
            </a:r>
            <a:r>
              <a:rPr lang="fr-FR" sz="2400" i="1" dirty="0"/>
              <a:t>ministre</a:t>
            </a:r>
            <a:r>
              <a:rPr lang="fr-FR" sz="2400" dirty="0"/>
              <a:t> de l'</a:t>
            </a:r>
            <a:r>
              <a:rPr lang="fr-FR" sz="2400" i="1" dirty="0"/>
              <a:t>Enseignement supérieur</a:t>
            </a:r>
            <a:r>
              <a:rPr lang="fr-FR" sz="2400" dirty="0"/>
              <a:t>, de la </a:t>
            </a:r>
            <a:r>
              <a:rPr lang="fr-FR" sz="2400" i="1" dirty="0"/>
              <a:t>Recherche</a:t>
            </a:r>
            <a:r>
              <a:rPr lang="fr-FR" sz="2400" dirty="0"/>
              <a:t> et de l'</a:t>
            </a:r>
            <a:r>
              <a:rPr lang="fr-FR" sz="2400" i="1" dirty="0"/>
              <a:t>Innovation</a:t>
            </a:r>
            <a:endParaRPr lang="fr-FR" sz="2400" dirty="0"/>
          </a:p>
        </p:txBody>
      </p:sp>
    </p:spTree>
    <p:extLst>
      <p:ext uri="{BB962C8B-B14F-4D97-AF65-F5344CB8AC3E}">
        <p14:creationId xmlns:p14="http://schemas.microsoft.com/office/powerpoint/2010/main" val="3548337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Observations hebdomadaires</a:t>
            </a:r>
            <a:br>
              <a:rPr lang="fr-CA" sz="2800" dirty="0"/>
            </a:br>
            <a:r>
              <a:rPr lang="fr-CA" sz="2800" i="1" dirty="0"/>
              <a:t>Libération</a:t>
            </a:r>
            <a:r>
              <a:rPr lang="fr-CA" sz="2800" dirty="0"/>
              <a:t> 18 février 2021</a:t>
            </a:r>
          </a:p>
        </p:txBody>
      </p:sp>
      <p:pic>
        <p:nvPicPr>
          <p:cNvPr id="4" name="Segnaposto contenuto 3" descr="2021-02-18_large.jpg"/>
          <p:cNvPicPr>
            <a:picLocks noGrp="1" noChangeAspect="1"/>
          </p:cNvPicPr>
          <p:nvPr>
            <p:ph idx="1"/>
          </p:nvPr>
        </p:nvPicPr>
        <p:blipFill>
          <a:blip r:embed="rId2">
            <a:extLst>
              <a:ext uri="{28A0092B-C50C-407E-A947-70E740481C1C}">
                <a14:useLocalDpi xmlns:a14="http://schemas.microsoft.com/office/drawing/2010/main" val="0"/>
              </a:ext>
            </a:extLst>
          </a:blip>
          <a:srcRect l="-66978" r="-66978"/>
          <a:stretch>
            <a:fillRect/>
          </a:stretch>
        </p:blipFill>
        <p:spPr/>
      </p:pic>
    </p:spTree>
    <p:extLst>
      <p:ext uri="{BB962C8B-B14F-4D97-AF65-F5344CB8AC3E}">
        <p14:creationId xmlns:p14="http://schemas.microsoft.com/office/powerpoint/2010/main" val="3510026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Observations hebdomadaires</a:t>
            </a:r>
            <a:br>
              <a:rPr lang="fr-CA" sz="2800" dirty="0"/>
            </a:br>
            <a:r>
              <a:rPr lang="fr-CA" sz="2800" dirty="0"/>
              <a:t>21 janvier 2021</a:t>
            </a:r>
          </a:p>
        </p:txBody>
      </p:sp>
      <p:pic>
        <p:nvPicPr>
          <p:cNvPr id="6" name="Segnaposto contenuto 5" descr="current_3867.jpg"/>
          <p:cNvPicPr>
            <a:picLocks noGrp="1" noChangeAspect="1"/>
          </p:cNvPicPr>
          <p:nvPr>
            <p:ph idx="1"/>
          </p:nvPr>
        </p:nvPicPr>
        <p:blipFill>
          <a:blip r:embed="rId2">
            <a:extLst>
              <a:ext uri="{28A0092B-C50C-407E-A947-70E740481C1C}">
                <a14:useLocalDpi xmlns:a14="http://schemas.microsoft.com/office/drawing/2010/main" val="0"/>
              </a:ext>
            </a:extLst>
          </a:blip>
          <a:srcRect l="-83944" r="-83944"/>
          <a:stretch>
            <a:fillRect/>
          </a:stretch>
        </p:blipFill>
        <p:spPr/>
      </p:pic>
    </p:spTree>
    <p:extLst>
      <p:ext uri="{BB962C8B-B14F-4D97-AF65-F5344CB8AC3E}">
        <p14:creationId xmlns:p14="http://schemas.microsoft.com/office/powerpoint/2010/main" val="3260871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islamo-gauchisme</a:t>
            </a:r>
            <a:endParaRPr lang="it-IT" sz="2800" dirty="0"/>
          </a:p>
        </p:txBody>
      </p:sp>
      <p:sp>
        <p:nvSpPr>
          <p:cNvPr id="3" name="Segnaposto contenuto 2"/>
          <p:cNvSpPr>
            <a:spLocks noGrp="1"/>
          </p:cNvSpPr>
          <p:nvPr>
            <p:ph idx="1"/>
          </p:nvPr>
        </p:nvSpPr>
        <p:spPr/>
        <p:txBody>
          <a:bodyPr>
            <a:normAutofit lnSpcReduction="10000"/>
          </a:bodyPr>
          <a:lstStyle/>
          <a:p>
            <a:pPr algn="just"/>
            <a:r>
              <a:rPr lang="fr-FR" sz="2400" dirty="0"/>
              <a:t>Apparu dans les années 2000, le terme, qui évoquait une convergence entre islamistes et extrême gauche, symbolise aujourd’hui une ligne de fracture politique sur les causes du </a:t>
            </a:r>
            <a:r>
              <a:rPr lang="fr-FR" sz="2400" dirty="0" err="1"/>
              <a:t>djihadisme</a:t>
            </a:r>
            <a:r>
              <a:rPr lang="fr-FR" sz="2400" dirty="0"/>
              <a:t>. Il trouve ses racines dans le débat sur la défense des travailleurs immigrés prônée par la gauche à partir de Mai 68.</a:t>
            </a:r>
          </a:p>
          <a:p>
            <a:pPr algn="just"/>
            <a:r>
              <a:rPr lang="fr-FR" sz="2400" b="1" dirty="0"/>
              <a:t>C’est le sociologue Pierre-André </a:t>
            </a:r>
            <a:r>
              <a:rPr lang="fr-FR" sz="2400" b="1" dirty="0" err="1"/>
              <a:t>Taguieff</a:t>
            </a:r>
            <a:r>
              <a:rPr lang="fr-FR" sz="2400" b="1" dirty="0"/>
              <a:t> qui, le premier, aurait utilisé le terme</a:t>
            </a:r>
            <a:r>
              <a:rPr lang="fr-FR" sz="2400" dirty="0"/>
              <a:t> en 2002, dans </a:t>
            </a:r>
            <a:r>
              <a:rPr lang="fr-FR" sz="2400" i="1" dirty="0"/>
              <a:t>La Nouvelle </a:t>
            </a:r>
            <a:r>
              <a:rPr lang="fr-FR" sz="2400" i="1" dirty="0" err="1"/>
              <a:t>Judéophobie</a:t>
            </a:r>
            <a:r>
              <a:rPr lang="fr-FR" sz="2400" i="1" dirty="0"/>
              <a:t> </a:t>
            </a:r>
            <a:r>
              <a:rPr lang="fr-FR" sz="2400" dirty="0"/>
              <a:t>(Mille et une nuits, 2002). Celui-ci a alors, selon l’auteur, une valeur descriptive, et désigne une convergence entre intégristes musulmans et groupes d’extrême gauche, à la faveur d’ennemis communs. </a:t>
            </a:r>
          </a:p>
          <a:p>
            <a:pPr algn="just"/>
            <a:r>
              <a:rPr lang="it-IT" sz="2400" i="1" dirty="0"/>
              <a:t>Le Monde</a:t>
            </a:r>
            <a:r>
              <a:rPr lang="it-IT" sz="2400" dirty="0"/>
              <a:t>, 11 </a:t>
            </a:r>
            <a:r>
              <a:rPr lang="it-IT" sz="2400" dirty="0" err="1"/>
              <a:t>décembre</a:t>
            </a:r>
            <a:r>
              <a:rPr lang="it-IT" sz="2400" dirty="0"/>
              <a:t> 2020</a:t>
            </a:r>
          </a:p>
          <a:p>
            <a:pPr algn="just"/>
            <a:endParaRPr lang="it-IT" sz="2400" dirty="0"/>
          </a:p>
        </p:txBody>
      </p:sp>
    </p:spTree>
    <p:extLst>
      <p:ext uri="{BB962C8B-B14F-4D97-AF65-F5344CB8AC3E}">
        <p14:creationId xmlns:p14="http://schemas.microsoft.com/office/powerpoint/2010/main" val="1794183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Questionnement</a:t>
            </a:r>
          </a:p>
        </p:txBody>
      </p:sp>
      <p:sp>
        <p:nvSpPr>
          <p:cNvPr id="3" name="Segnaposto contenuto 2"/>
          <p:cNvSpPr>
            <a:spLocks noGrp="1"/>
          </p:cNvSpPr>
          <p:nvPr>
            <p:ph idx="1"/>
          </p:nvPr>
        </p:nvSpPr>
        <p:spPr/>
        <p:txBody>
          <a:bodyPr>
            <a:normAutofit/>
          </a:bodyPr>
          <a:lstStyle/>
          <a:p>
            <a:r>
              <a:rPr lang="fr-CA" sz="2400" dirty="0"/>
              <a:t>Qui crée un mot ?</a:t>
            </a:r>
          </a:p>
          <a:p>
            <a:r>
              <a:rPr lang="fr-CA" sz="2400" dirty="0"/>
              <a:t>Est-il responsable de son usage ?</a:t>
            </a:r>
          </a:p>
          <a:p>
            <a:endParaRPr lang="fr-CA" sz="2400" dirty="0"/>
          </a:p>
          <a:p>
            <a:endParaRPr lang="fr-CA" sz="2400" dirty="0"/>
          </a:p>
          <a:p>
            <a:endParaRPr lang="fr-CA" sz="2400" dirty="0"/>
          </a:p>
          <a:p>
            <a:endParaRPr lang="fr-CA" sz="2400" dirty="0"/>
          </a:p>
          <a:p>
            <a:pPr algn="just"/>
            <a:r>
              <a:rPr lang="fr-CA" sz="2400" dirty="0"/>
              <a:t>"Islamo-gauchisme" : l'inventeur de la formule, Pierre-André </a:t>
            </a:r>
            <a:r>
              <a:rPr lang="fr-CA" sz="2400" dirty="0" err="1"/>
              <a:t>Taguieff</a:t>
            </a:r>
            <a:r>
              <a:rPr lang="fr-CA" sz="2400" dirty="0"/>
              <a:t>, regrette son dévoiement</a:t>
            </a:r>
          </a:p>
          <a:p>
            <a:r>
              <a:rPr lang="fr-CA" sz="2400" i="1" dirty="0"/>
              <a:t>JDD</a:t>
            </a:r>
            <a:r>
              <a:rPr lang="fr-CA" sz="2400" dirty="0"/>
              <a:t> 21 février 2021</a:t>
            </a:r>
          </a:p>
          <a:p>
            <a:endParaRPr lang="fr-CA" sz="2400" dirty="0"/>
          </a:p>
          <a:p>
            <a:endParaRPr lang="fr-CA" sz="2400" dirty="0"/>
          </a:p>
        </p:txBody>
      </p:sp>
    </p:spTree>
    <p:extLst>
      <p:ext uri="{BB962C8B-B14F-4D97-AF65-F5344CB8AC3E}">
        <p14:creationId xmlns:p14="http://schemas.microsoft.com/office/powerpoint/2010/main" val="727999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Observons</a:t>
            </a:r>
            <a:br>
              <a:rPr lang="fr-CA" sz="2800" dirty="0"/>
            </a:br>
            <a:r>
              <a:rPr lang="fr-CA" sz="2800" dirty="0"/>
              <a:t>Question de genre</a:t>
            </a:r>
          </a:p>
        </p:txBody>
      </p:sp>
      <p:sp>
        <p:nvSpPr>
          <p:cNvPr id="3" name="Segnaposto contenuto 2"/>
          <p:cNvSpPr>
            <a:spLocks noGrp="1"/>
          </p:cNvSpPr>
          <p:nvPr>
            <p:ph idx="1"/>
          </p:nvPr>
        </p:nvSpPr>
        <p:spPr/>
        <p:txBody>
          <a:bodyPr>
            <a:normAutofit/>
          </a:bodyPr>
          <a:lstStyle/>
          <a:p>
            <a:r>
              <a:rPr lang="fr-CA" sz="2400" dirty="0"/>
              <a:t>Entendu sur France Inter (24 janvier 2021)</a:t>
            </a:r>
          </a:p>
          <a:p>
            <a:endParaRPr lang="fr-CA" sz="2400" dirty="0"/>
          </a:p>
          <a:p>
            <a:pPr algn="just"/>
            <a:r>
              <a:rPr lang="fr-CA" sz="2400" dirty="0"/>
              <a:t>« Au-delà du </a:t>
            </a:r>
            <a:r>
              <a:rPr lang="fr-CA" sz="2400" dirty="0" err="1"/>
              <a:t>Covid</a:t>
            </a:r>
            <a:r>
              <a:rPr lang="fr-CA" sz="2400" dirty="0"/>
              <a:t>, ou mieux de la </a:t>
            </a:r>
            <a:r>
              <a:rPr lang="fr-CA" sz="2400" dirty="0" err="1"/>
              <a:t>Covid</a:t>
            </a:r>
            <a:r>
              <a:rPr lang="fr-CA" sz="2400" dirty="0"/>
              <a:t> comme </a:t>
            </a:r>
            <a:r>
              <a:rPr lang="fr-CA" sz="2400" b="1" dirty="0"/>
              <a:t>on</a:t>
            </a:r>
            <a:r>
              <a:rPr lang="fr-CA" sz="2400" dirty="0"/>
              <a:t> dit maintenant »</a:t>
            </a:r>
          </a:p>
        </p:txBody>
      </p:sp>
    </p:spTree>
    <p:extLst>
      <p:ext uri="{BB962C8B-B14F-4D97-AF65-F5344CB8AC3E}">
        <p14:creationId xmlns:p14="http://schemas.microsoft.com/office/powerpoint/2010/main" val="2640055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sz="2800" dirty="0"/>
              <a:t>Les propos de Pierre-André </a:t>
            </a:r>
            <a:r>
              <a:rPr lang="fr-FR" sz="2800" dirty="0" err="1"/>
              <a:t>Taguieff</a:t>
            </a:r>
            <a:r>
              <a:rPr lang="fr-FR" sz="2800" dirty="0"/>
              <a:t> </a:t>
            </a:r>
            <a:endParaRPr lang="fr-CA" sz="2800" dirty="0"/>
          </a:p>
        </p:txBody>
      </p:sp>
      <p:sp>
        <p:nvSpPr>
          <p:cNvPr id="3" name="Segnaposto contenuto 2"/>
          <p:cNvSpPr>
            <a:spLocks noGrp="1"/>
          </p:cNvSpPr>
          <p:nvPr>
            <p:ph idx="1"/>
          </p:nvPr>
        </p:nvSpPr>
        <p:spPr/>
        <p:txBody>
          <a:bodyPr>
            <a:normAutofit/>
          </a:bodyPr>
          <a:lstStyle/>
          <a:p>
            <a:pPr algn="just"/>
            <a:r>
              <a:rPr lang="fr-FR" sz="2400" dirty="0"/>
              <a:t>Le créateur du mot, Pierre-André </a:t>
            </a:r>
            <a:r>
              <a:rPr lang="fr-FR" sz="2400" dirty="0" err="1"/>
              <a:t>Taguieff</a:t>
            </a:r>
            <a:r>
              <a:rPr lang="fr-FR" sz="2400" dirty="0"/>
              <a:t> </a:t>
            </a:r>
            <a:r>
              <a:rPr lang="fr-FR" sz="2400" b="1" dirty="0"/>
              <a:t>: </a:t>
            </a:r>
            <a:r>
              <a:rPr lang="it-IT" sz="2400" dirty="0"/>
              <a:t>"Je </a:t>
            </a:r>
            <a:r>
              <a:rPr lang="it-IT" sz="2400" dirty="0" err="1"/>
              <a:t>déplore</a:t>
            </a:r>
            <a:r>
              <a:rPr lang="it-IT" sz="2400" dirty="0"/>
              <a:t> </a:t>
            </a:r>
            <a:r>
              <a:rPr lang="it-IT" sz="2400" dirty="0" err="1"/>
              <a:t>que</a:t>
            </a:r>
            <a:r>
              <a:rPr lang="it-IT" sz="2400" dirty="0"/>
              <a:t> le terme </a:t>
            </a:r>
            <a:r>
              <a:rPr lang="it-IT" sz="2400" b="1" dirty="0" err="1"/>
              <a:t>soit</a:t>
            </a:r>
            <a:r>
              <a:rPr lang="it-IT" sz="2400" b="1" dirty="0"/>
              <a:t> </a:t>
            </a:r>
            <a:r>
              <a:rPr lang="it-IT" sz="2400" b="1" dirty="0" err="1"/>
              <a:t>mis</a:t>
            </a:r>
            <a:r>
              <a:rPr lang="it-IT" sz="2400" b="1" dirty="0"/>
              <a:t> à </a:t>
            </a:r>
            <a:r>
              <a:rPr lang="it-IT" sz="2400" b="1" dirty="0" err="1"/>
              <a:t>toutes</a:t>
            </a:r>
            <a:r>
              <a:rPr lang="it-IT" sz="2400" b="1" dirty="0"/>
              <a:t> </a:t>
            </a:r>
            <a:r>
              <a:rPr lang="it-IT" sz="2400" b="1" dirty="0" err="1"/>
              <a:t>les</a:t>
            </a:r>
            <a:r>
              <a:rPr lang="it-IT" sz="2400" b="1" dirty="0"/>
              <a:t> </a:t>
            </a:r>
            <a:r>
              <a:rPr lang="it-IT" sz="2400" b="1" dirty="0" err="1"/>
              <a:t>sauces</a:t>
            </a:r>
            <a:r>
              <a:rPr lang="it-IT" sz="2400" b="1" dirty="0"/>
              <a:t> </a:t>
            </a:r>
            <a:r>
              <a:rPr lang="it-IT" sz="2400" dirty="0" err="1"/>
              <a:t>depuis</a:t>
            </a:r>
            <a:r>
              <a:rPr lang="it-IT" sz="2400" dirty="0"/>
              <a:t> une </a:t>
            </a:r>
            <a:r>
              <a:rPr lang="it-IT" sz="2400" dirty="0" err="1"/>
              <a:t>dizaine</a:t>
            </a:r>
            <a:r>
              <a:rPr lang="it-IT" sz="2400" dirty="0"/>
              <a:t> d'</a:t>
            </a:r>
            <a:r>
              <a:rPr lang="it-IT" sz="2400" dirty="0" err="1"/>
              <a:t>années</a:t>
            </a:r>
            <a:r>
              <a:rPr lang="it-IT" sz="2400" dirty="0"/>
              <a:t>, </a:t>
            </a:r>
            <a:r>
              <a:rPr lang="it-IT" sz="2400" dirty="0" err="1"/>
              <a:t>ajoute</a:t>
            </a:r>
            <a:r>
              <a:rPr lang="it-IT" sz="2400" dirty="0"/>
              <a:t>-t-il. C'est </a:t>
            </a:r>
            <a:r>
              <a:rPr lang="it-IT" sz="2400" dirty="0" err="1"/>
              <a:t>pourquoi</a:t>
            </a:r>
            <a:r>
              <a:rPr lang="it-IT" sz="2400" dirty="0"/>
              <a:t> il </a:t>
            </a:r>
            <a:r>
              <a:rPr lang="it-IT" sz="2400" dirty="0" err="1"/>
              <a:t>faut</a:t>
            </a:r>
            <a:r>
              <a:rPr lang="it-IT" sz="2400" dirty="0"/>
              <a:t> </a:t>
            </a:r>
            <a:r>
              <a:rPr lang="it-IT" sz="2400" dirty="0" err="1"/>
              <a:t>toujours</a:t>
            </a:r>
            <a:r>
              <a:rPr lang="it-IT" sz="2400" dirty="0"/>
              <a:t> le </a:t>
            </a:r>
            <a:r>
              <a:rPr lang="it-IT" sz="2400" dirty="0" err="1"/>
              <a:t>redéfinir</a:t>
            </a:r>
            <a:r>
              <a:rPr lang="it-IT" sz="2400" dirty="0"/>
              <a:t> </a:t>
            </a:r>
            <a:r>
              <a:rPr lang="it-IT" sz="2400" dirty="0" err="1"/>
              <a:t>précisément</a:t>
            </a:r>
            <a:r>
              <a:rPr lang="it-IT" sz="2400" dirty="0"/>
              <a:t>, en </a:t>
            </a:r>
            <a:r>
              <a:rPr lang="it-IT" sz="2400" dirty="0" err="1"/>
              <a:t>tenant</a:t>
            </a:r>
            <a:r>
              <a:rPr lang="it-IT" sz="2400" dirty="0"/>
              <a:t> </a:t>
            </a:r>
            <a:r>
              <a:rPr lang="it-IT" sz="2400" dirty="0" err="1"/>
              <a:t>compte</a:t>
            </a:r>
            <a:r>
              <a:rPr lang="it-IT" sz="2400" dirty="0"/>
              <a:t> </a:t>
            </a:r>
            <a:r>
              <a:rPr lang="it-IT" sz="2400" dirty="0" err="1"/>
              <a:t>des</a:t>
            </a:r>
            <a:r>
              <a:rPr lang="it-IT" sz="2400" dirty="0"/>
              <a:t> </a:t>
            </a:r>
            <a:r>
              <a:rPr lang="it-IT" sz="2400" dirty="0" err="1"/>
              <a:t>transformations</a:t>
            </a:r>
            <a:r>
              <a:rPr lang="it-IT" sz="2400" dirty="0"/>
              <a:t> </a:t>
            </a:r>
            <a:r>
              <a:rPr lang="it-IT" sz="2400" dirty="0" err="1"/>
              <a:t>du</a:t>
            </a:r>
            <a:r>
              <a:rPr lang="it-IT" sz="2400" dirty="0"/>
              <a:t> </a:t>
            </a:r>
            <a:r>
              <a:rPr lang="it-IT" sz="2400" dirty="0" err="1"/>
              <a:t>paysage</a:t>
            </a:r>
            <a:r>
              <a:rPr lang="it-IT" sz="2400" dirty="0"/>
              <a:t> ­</a:t>
            </a:r>
            <a:r>
              <a:rPr lang="it-IT" sz="2400" dirty="0" err="1"/>
              <a:t>idéologique</a:t>
            </a:r>
            <a:r>
              <a:rPr lang="it-IT" sz="2400" dirty="0"/>
              <a:t>."</a:t>
            </a:r>
          </a:p>
          <a:p>
            <a:endParaRPr lang="fr-CA" sz="2400" dirty="0"/>
          </a:p>
        </p:txBody>
      </p:sp>
    </p:spTree>
    <p:extLst>
      <p:ext uri="{BB962C8B-B14F-4D97-AF65-F5344CB8AC3E}">
        <p14:creationId xmlns:p14="http://schemas.microsoft.com/office/powerpoint/2010/main" val="713482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sz="2800" dirty="0"/>
              <a:t>islamo-gauchisme</a:t>
            </a:r>
            <a:endParaRPr lang="it-IT" sz="2800" dirty="0"/>
          </a:p>
        </p:txBody>
      </p:sp>
      <p:sp>
        <p:nvSpPr>
          <p:cNvPr id="3" name="Segnaposto contenuto 2"/>
          <p:cNvSpPr>
            <a:spLocks noGrp="1"/>
          </p:cNvSpPr>
          <p:nvPr>
            <p:ph idx="1"/>
          </p:nvPr>
        </p:nvSpPr>
        <p:spPr/>
        <p:txBody>
          <a:bodyPr>
            <a:normAutofit/>
          </a:bodyPr>
          <a:lstStyle/>
          <a:p>
            <a:pPr algn="just"/>
            <a:r>
              <a:rPr lang="fr-FR" sz="2400" dirty="0"/>
              <a:t>Comment se saisir de l’islamo-gauchisme, un terme sur lequel personne ne s’accorde, que personne ne revendique et qui, pourtant, </a:t>
            </a:r>
            <a:r>
              <a:rPr lang="fr-FR" sz="2400" b="1" dirty="0"/>
              <a:t>a pris une place de choix dans le débat public</a:t>
            </a:r>
            <a:r>
              <a:rPr lang="fr-FR" sz="2400" dirty="0"/>
              <a:t> ? Le vocable est flou : on ne sait si la première moitié renvoie à « islam » ou « islamisme » (raison pour laquelle le philosophe Raphaël </a:t>
            </a:r>
            <a:r>
              <a:rPr lang="fr-FR" sz="2400" dirty="0" err="1"/>
              <a:t>Enthoven</a:t>
            </a:r>
            <a:r>
              <a:rPr lang="fr-FR" sz="2400" dirty="0"/>
              <a:t> préfère parler d’« </a:t>
            </a:r>
            <a:r>
              <a:rPr lang="fr-FR" sz="2400" dirty="0" err="1"/>
              <a:t>islamismo</a:t>
            </a:r>
            <a:r>
              <a:rPr lang="fr-FR" sz="2400" dirty="0"/>
              <a:t>-gauchisme »), sa deuxième partie achève de le rendre péjoratif. </a:t>
            </a:r>
            <a:r>
              <a:rPr lang="fr-FR" sz="2400" b="1" dirty="0"/>
              <a:t>Inflammable,</a:t>
            </a:r>
            <a:r>
              <a:rPr lang="fr-FR" sz="2400" dirty="0"/>
              <a:t> </a:t>
            </a:r>
            <a:r>
              <a:rPr lang="fr-FR" sz="2400" b="1" dirty="0"/>
              <a:t>il porte en lui la discorde.</a:t>
            </a:r>
          </a:p>
          <a:p>
            <a:pPr algn="just"/>
            <a:r>
              <a:rPr lang="it-IT" sz="2400" i="1" dirty="0"/>
              <a:t>Le Monde</a:t>
            </a:r>
            <a:r>
              <a:rPr lang="it-IT" sz="2400" dirty="0"/>
              <a:t>, 11 </a:t>
            </a:r>
            <a:r>
              <a:rPr lang="it-IT" sz="2400" dirty="0" err="1"/>
              <a:t>décembre</a:t>
            </a:r>
            <a:r>
              <a:rPr lang="it-IT" sz="2400" dirty="0"/>
              <a:t> 2020</a:t>
            </a:r>
          </a:p>
        </p:txBody>
      </p:sp>
    </p:spTree>
    <p:extLst>
      <p:ext uri="{BB962C8B-B14F-4D97-AF65-F5344CB8AC3E}">
        <p14:creationId xmlns:p14="http://schemas.microsoft.com/office/powerpoint/2010/main" val="23422039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Questionnement</a:t>
            </a:r>
          </a:p>
        </p:txBody>
      </p:sp>
      <p:sp>
        <p:nvSpPr>
          <p:cNvPr id="3" name="Segnaposto contenuto 2"/>
          <p:cNvSpPr>
            <a:spLocks noGrp="1"/>
          </p:cNvSpPr>
          <p:nvPr>
            <p:ph idx="1"/>
          </p:nvPr>
        </p:nvSpPr>
        <p:spPr/>
        <p:txBody>
          <a:bodyPr>
            <a:normAutofit/>
          </a:bodyPr>
          <a:lstStyle/>
          <a:p>
            <a:r>
              <a:rPr lang="fr-CA" sz="2400" dirty="0"/>
              <a:t>Un mot peut-il porter en lui une discorde?</a:t>
            </a:r>
          </a:p>
        </p:txBody>
      </p:sp>
    </p:spTree>
    <p:extLst>
      <p:ext uri="{BB962C8B-B14F-4D97-AF65-F5344CB8AC3E}">
        <p14:creationId xmlns:p14="http://schemas.microsoft.com/office/powerpoint/2010/main" val="3435822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Observation hebdomadaire</a:t>
            </a:r>
            <a:br>
              <a:rPr lang="fr-CA" sz="2800" dirty="0"/>
            </a:br>
            <a:r>
              <a:rPr lang="fr-CA" sz="2800" dirty="0"/>
              <a:t>Un mot qui fait débat</a:t>
            </a:r>
            <a:endParaRPr lang="it-IT" sz="2800" dirty="0"/>
          </a:p>
        </p:txBody>
      </p:sp>
      <p:sp>
        <p:nvSpPr>
          <p:cNvPr id="3" name="Segnaposto contenuto 2"/>
          <p:cNvSpPr>
            <a:spLocks noGrp="1"/>
          </p:cNvSpPr>
          <p:nvPr>
            <p:ph idx="1"/>
          </p:nvPr>
        </p:nvSpPr>
        <p:spPr/>
        <p:txBody>
          <a:bodyPr>
            <a:normAutofit lnSpcReduction="10000"/>
          </a:bodyPr>
          <a:lstStyle/>
          <a:p>
            <a:pPr algn="just"/>
            <a:r>
              <a:rPr lang="fr-FR" sz="2400" dirty="0"/>
              <a:t>Diffamé car qualifié d’islamo-gauchiste? Le président de la FCPE, la première fédération de parents d’élèves, marquée à gauche, </a:t>
            </a:r>
            <a:r>
              <a:rPr lang="fr-FR" sz="2400" b="1" dirty="0"/>
              <a:t>n’a pas obtenu gain de cause devant la justice</a:t>
            </a:r>
            <a:r>
              <a:rPr lang="fr-FR" sz="2400" dirty="0"/>
              <a:t>. Rodrigo </a:t>
            </a:r>
            <a:r>
              <a:rPr lang="fr-FR" sz="2400" dirty="0" err="1"/>
              <a:t>Arenas</a:t>
            </a:r>
            <a:r>
              <a:rPr lang="fr-FR" sz="2400" dirty="0"/>
              <a:t>, connu pour ses positions laïques plutôt ouvertes, </a:t>
            </a:r>
            <a:r>
              <a:rPr lang="fr-FR" sz="2400" b="1" dirty="0"/>
              <a:t>avait attaqué en diffamation </a:t>
            </a:r>
            <a:r>
              <a:rPr lang="fr-FR" sz="2400" dirty="0"/>
              <a:t>Jean-Pierre </a:t>
            </a:r>
            <a:r>
              <a:rPr lang="fr-FR" sz="2400" dirty="0" err="1"/>
              <a:t>Obin</a:t>
            </a:r>
            <a:r>
              <a:rPr lang="fr-FR" sz="2400" dirty="0"/>
              <a:t>, ancien inspecteur de l’Éducation nationale. Dans un livre, paru à l’automne, ce dernier accusait la fédération - mais aussi la Ligue des droits de l’homme et le syndicat étudiant </a:t>
            </a:r>
            <a:r>
              <a:rPr lang="fr-FR" sz="2400" dirty="0" err="1"/>
              <a:t>Unef</a:t>
            </a:r>
            <a:r>
              <a:rPr lang="fr-FR" sz="2400" dirty="0"/>
              <a:t> - d’être entrée dans «</a:t>
            </a:r>
            <a:r>
              <a:rPr lang="fr-FR" sz="2400" i="1" dirty="0"/>
              <a:t>l’orbite islamo-gauchiste à la faveur de la prise de pouvoir de militants d’extrême gauche épaulés par l’entrisme d’activistes proches des Frères musulmans».</a:t>
            </a:r>
            <a:r>
              <a:rPr lang="fr-FR" sz="2400" dirty="0"/>
              <a:t> </a:t>
            </a:r>
          </a:p>
          <a:p>
            <a:pPr algn="just"/>
            <a:r>
              <a:rPr lang="fr-FR" sz="2400" i="1" dirty="0"/>
              <a:t>Le Figaro</a:t>
            </a:r>
            <a:r>
              <a:rPr lang="fr-FR" sz="2400" dirty="0"/>
              <a:t>, 11 février 2021</a:t>
            </a:r>
          </a:p>
          <a:p>
            <a:pPr algn="just"/>
            <a:endParaRPr lang="it-IT" sz="2400" dirty="0"/>
          </a:p>
        </p:txBody>
      </p:sp>
    </p:spTree>
    <p:extLst>
      <p:ext uri="{BB962C8B-B14F-4D97-AF65-F5344CB8AC3E}">
        <p14:creationId xmlns:p14="http://schemas.microsoft.com/office/powerpoint/2010/main" val="2127847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Observation hebdomadaire</a:t>
            </a:r>
            <a:br>
              <a:rPr lang="fr-CA" sz="2800" dirty="0"/>
            </a:br>
            <a:r>
              <a:rPr lang="fr-CA" sz="2800" dirty="0"/>
              <a:t>Un mot qui fait débat</a:t>
            </a:r>
          </a:p>
        </p:txBody>
      </p:sp>
      <p:sp>
        <p:nvSpPr>
          <p:cNvPr id="3" name="Segnaposto contenuto 2"/>
          <p:cNvSpPr>
            <a:spLocks noGrp="1"/>
          </p:cNvSpPr>
          <p:nvPr>
            <p:ph idx="1"/>
          </p:nvPr>
        </p:nvSpPr>
        <p:spPr/>
        <p:txBody>
          <a:bodyPr>
            <a:normAutofit/>
          </a:bodyPr>
          <a:lstStyle/>
          <a:p>
            <a:pPr algn="just"/>
            <a:r>
              <a:rPr lang="it-IT" sz="2000" b="1" dirty="0" err="1"/>
              <a:t>Chasse</a:t>
            </a:r>
            <a:r>
              <a:rPr lang="it-IT" sz="2000" b="1" dirty="0"/>
              <a:t> </a:t>
            </a:r>
            <a:r>
              <a:rPr lang="it-IT" sz="2000" b="1" dirty="0" err="1"/>
              <a:t>aux</a:t>
            </a:r>
            <a:r>
              <a:rPr lang="it-IT" sz="2000" b="1" dirty="0"/>
              <a:t> </a:t>
            </a:r>
            <a:r>
              <a:rPr lang="it-IT" sz="2000" b="1" dirty="0" err="1"/>
              <a:t>sorcières</a:t>
            </a:r>
            <a:endParaRPr lang="it-IT" sz="2000" dirty="0"/>
          </a:p>
          <a:p>
            <a:pPr algn="just"/>
            <a:r>
              <a:rPr lang="it-IT" sz="2000" dirty="0" err="1"/>
              <a:t>Frédérique</a:t>
            </a:r>
            <a:r>
              <a:rPr lang="it-IT" sz="2000" dirty="0"/>
              <a:t> </a:t>
            </a:r>
            <a:r>
              <a:rPr lang="it-IT" sz="2000" dirty="0" err="1"/>
              <a:t>Vidal</a:t>
            </a:r>
            <a:r>
              <a:rPr lang="it-IT" sz="2000" dirty="0"/>
              <a:t> [</a:t>
            </a:r>
            <a:r>
              <a:rPr lang="mr-IN" sz="2000" dirty="0"/>
              <a:t>…</a:t>
            </a:r>
            <a:r>
              <a:rPr lang="it-IT" sz="2000" dirty="0"/>
              <a:t>] </a:t>
            </a:r>
            <a:r>
              <a:rPr lang="it-IT" sz="2000" dirty="0" err="1"/>
              <a:t>avait</a:t>
            </a:r>
            <a:r>
              <a:rPr lang="it-IT" sz="2000" dirty="0"/>
              <a:t> une </a:t>
            </a:r>
            <a:r>
              <a:rPr lang="it-IT" sz="2000" dirty="0" err="1"/>
              <a:t>annonce</a:t>
            </a:r>
            <a:r>
              <a:rPr lang="it-IT" sz="2000" dirty="0"/>
              <a:t> importante à </a:t>
            </a:r>
            <a:r>
              <a:rPr lang="it-IT" sz="2000" dirty="0" err="1"/>
              <a:t>faire</a:t>
            </a:r>
            <a:r>
              <a:rPr lang="it-IT" sz="2000" dirty="0"/>
              <a:t> : la </a:t>
            </a:r>
            <a:r>
              <a:rPr lang="it-IT" sz="2000" dirty="0" err="1"/>
              <a:t>traque</a:t>
            </a:r>
            <a:r>
              <a:rPr lang="it-IT" sz="2000" dirty="0"/>
              <a:t> </a:t>
            </a:r>
            <a:r>
              <a:rPr lang="it-IT" sz="2000" dirty="0" err="1"/>
              <a:t>aux</a:t>
            </a:r>
            <a:r>
              <a:rPr lang="it-IT" sz="2000" dirty="0"/>
              <a:t> </a:t>
            </a:r>
            <a:r>
              <a:rPr lang="it-IT" sz="2000" dirty="0" err="1"/>
              <a:t>chercheurs</a:t>
            </a:r>
            <a:r>
              <a:rPr lang="it-IT" sz="2000" dirty="0"/>
              <a:t> </a:t>
            </a:r>
            <a:r>
              <a:rPr lang="it-IT" sz="2000" b="1" i="1" dirty="0"/>
              <a:t>«</a:t>
            </a:r>
            <a:r>
              <a:rPr lang="it-IT" sz="2000" b="1" i="1" dirty="0" err="1"/>
              <a:t>islamo-gauchistes</a:t>
            </a:r>
            <a:r>
              <a:rPr lang="it-IT" sz="2000" b="1" i="1" dirty="0"/>
              <a:t>»</a:t>
            </a:r>
            <a:r>
              <a:rPr lang="it-IT" sz="2000" b="1" dirty="0"/>
              <a:t> </a:t>
            </a:r>
            <a:r>
              <a:rPr lang="it-IT" sz="2000" dirty="0"/>
              <a:t>via </a:t>
            </a:r>
            <a:r>
              <a:rPr lang="it-IT" sz="2000" b="1" dirty="0"/>
              <a:t>la </a:t>
            </a:r>
            <a:r>
              <a:rPr lang="it-IT" sz="2000" b="1" dirty="0" err="1"/>
              <a:t>commande</a:t>
            </a:r>
            <a:r>
              <a:rPr lang="it-IT" sz="2000" b="1" dirty="0"/>
              <a:t> </a:t>
            </a:r>
            <a:r>
              <a:rPr lang="it-IT" sz="2000" b="1" dirty="0" err="1"/>
              <a:t>au</a:t>
            </a:r>
            <a:r>
              <a:rPr lang="it-IT" sz="2000" b="1" dirty="0"/>
              <a:t> CNRS d’une </a:t>
            </a:r>
            <a:r>
              <a:rPr lang="it-IT" sz="2000" b="1" dirty="0" err="1"/>
              <a:t>enquête</a:t>
            </a:r>
            <a:r>
              <a:rPr lang="it-IT" sz="2000" b="1" dirty="0"/>
              <a:t> </a:t>
            </a:r>
            <a:r>
              <a:rPr lang="it-IT" sz="2000" i="1" dirty="0"/>
              <a:t>«</a:t>
            </a:r>
            <a:r>
              <a:rPr lang="it-IT" sz="2000" i="1" dirty="0" err="1"/>
              <a:t>sur</a:t>
            </a:r>
            <a:r>
              <a:rPr lang="it-IT" sz="2000" i="1" dirty="0"/>
              <a:t> l’ensemble </a:t>
            </a:r>
            <a:r>
              <a:rPr lang="it-IT" sz="2000" i="1" dirty="0" err="1"/>
              <a:t>des</a:t>
            </a:r>
            <a:r>
              <a:rPr lang="it-IT" sz="2000" i="1" dirty="0"/>
              <a:t> </a:t>
            </a:r>
            <a:r>
              <a:rPr lang="it-IT" sz="2000" i="1" dirty="0" err="1"/>
              <a:t>courants</a:t>
            </a:r>
            <a:r>
              <a:rPr lang="it-IT" sz="2000" i="1" dirty="0"/>
              <a:t> de </a:t>
            </a:r>
            <a:r>
              <a:rPr lang="it-IT" sz="2000" i="1" dirty="0" err="1"/>
              <a:t>recherche</a:t>
            </a:r>
            <a:r>
              <a:rPr lang="it-IT" sz="2000" i="1" dirty="0"/>
              <a:t> </a:t>
            </a:r>
            <a:r>
              <a:rPr lang="it-IT" sz="2000" i="1" dirty="0" err="1"/>
              <a:t>sur</a:t>
            </a:r>
            <a:r>
              <a:rPr lang="it-IT" sz="2000" i="1" dirty="0"/>
              <a:t> </a:t>
            </a:r>
            <a:r>
              <a:rPr lang="it-IT" sz="2000" i="1" dirty="0" err="1"/>
              <a:t>ces</a:t>
            </a:r>
            <a:r>
              <a:rPr lang="it-IT" sz="2000" i="1" dirty="0"/>
              <a:t> </a:t>
            </a:r>
            <a:r>
              <a:rPr lang="it-IT" sz="2000" i="1" dirty="0" err="1"/>
              <a:t>sujets</a:t>
            </a:r>
            <a:r>
              <a:rPr lang="it-IT" sz="2000" i="1" dirty="0"/>
              <a:t>» </a:t>
            </a:r>
            <a:r>
              <a:rPr lang="it-IT" sz="2000" dirty="0"/>
              <a:t>pour</a:t>
            </a:r>
            <a:r>
              <a:rPr lang="it-IT" sz="2000" i="1" dirty="0"/>
              <a:t> «distinguer ce qui </a:t>
            </a:r>
            <a:r>
              <a:rPr lang="it-IT" sz="2000" i="1" dirty="0" err="1"/>
              <a:t>relève</a:t>
            </a:r>
            <a:r>
              <a:rPr lang="it-IT" sz="2000" i="1" dirty="0"/>
              <a:t> de la </a:t>
            </a:r>
            <a:r>
              <a:rPr lang="it-IT" sz="2000" i="1" dirty="0" err="1"/>
              <a:t>recherche</a:t>
            </a:r>
            <a:r>
              <a:rPr lang="it-IT" sz="2000" i="1" dirty="0"/>
              <a:t> </a:t>
            </a:r>
            <a:r>
              <a:rPr lang="it-IT" sz="2000" i="1" dirty="0" err="1"/>
              <a:t>académique</a:t>
            </a:r>
            <a:r>
              <a:rPr lang="it-IT" sz="2000" i="1" dirty="0"/>
              <a:t> de ce qui </a:t>
            </a:r>
            <a:r>
              <a:rPr lang="it-IT" sz="2000" i="1" dirty="0" err="1"/>
              <a:t>relève</a:t>
            </a:r>
            <a:r>
              <a:rPr lang="it-IT" sz="2000" i="1" dirty="0"/>
              <a:t> </a:t>
            </a:r>
            <a:r>
              <a:rPr lang="it-IT" sz="2000" i="1" dirty="0" err="1"/>
              <a:t>justement</a:t>
            </a:r>
            <a:r>
              <a:rPr lang="it-IT" sz="2000" i="1" dirty="0"/>
              <a:t> </a:t>
            </a:r>
            <a:r>
              <a:rPr lang="it-IT" sz="2000" i="1" dirty="0" err="1"/>
              <a:t>du</a:t>
            </a:r>
            <a:r>
              <a:rPr lang="it-IT" sz="2000" i="1" dirty="0"/>
              <a:t> </a:t>
            </a:r>
            <a:r>
              <a:rPr lang="it-IT" sz="2000" i="1" dirty="0" err="1"/>
              <a:t>militantisme</a:t>
            </a:r>
            <a:r>
              <a:rPr lang="it-IT" sz="2000" i="1" dirty="0"/>
              <a:t> et de l’opinion»</a:t>
            </a:r>
            <a:r>
              <a:rPr lang="it-IT" sz="2000" dirty="0"/>
              <a:t>. Elle-</a:t>
            </a:r>
            <a:r>
              <a:rPr lang="it-IT" sz="2000" dirty="0" err="1"/>
              <a:t>même</a:t>
            </a:r>
            <a:r>
              <a:rPr lang="it-IT" sz="2000" dirty="0"/>
              <a:t> </a:t>
            </a:r>
            <a:r>
              <a:rPr lang="it-IT" sz="2000" dirty="0" err="1"/>
              <a:t>chercheuse</a:t>
            </a:r>
            <a:r>
              <a:rPr lang="it-IT" sz="2000" dirty="0"/>
              <a:t> en </a:t>
            </a:r>
            <a:r>
              <a:rPr lang="it-IT" sz="2000" dirty="0" err="1"/>
              <a:t>biochimie</a:t>
            </a:r>
            <a:r>
              <a:rPr lang="it-IT" sz="2000" dirty="0"/>
              <a:t> et biologie </a:t>
            </a:r>
            <a:r>
              <a:rPr lang="it-IT" sz="2000" dirty="0" err="1"/>
              <a:t>moléculaire</a:t>
            </a:r>
            <a:r>
              <a:rPr lang="it-IT" sz="2000" dirty="0"/>
              <a:t> et ex-</a:t>
            </a:r>
            <a:r>
              <a:rPr lang="it-IT" sz="2000" dirty="0" err="1"/>
              <a:t>présidente</a:t>
            </a:r>
            <a:r>
              <a:rPr lang="it-IT" sz="2000" dirty="0"/>
              <a:t> de l’</a:t>
            </a:r>
            <a:r>
              <a:rPr lang="it-IT" sz="2000" dirty="0" err="1"/>
              <a:t>université</a:t>
            </a:r>
            <a:r>
              <a:rPr lang="it-IT" sz="2000" dirty="0"/>
              <a:t> de </a:t>
            </a:r>
            <a:r>
              <a:rPr lang="it-IT" sz="2000" dirty="0" err="1"/>
              <a:t>Nice-Sophia-Antipolis</a:t>
            </a:r>
            <a:r>
              <a:rPr lang="it-IT" sz="2000" dirty="0"/>
              <a:t>, la ministre accuse </a:t>
            </a:r>
            <a:r>
              <a:rPr lang="it-IT" sz="2000" i="1" dirty="0"/>
              <a:t>«</a:t>
            </a:r>
            <a:r>
              <a:rPr lang="it-IT" sz="2000" i="1" dirty="0" err="1"/>
              <a:t>certains</a:t>
            </a:r>
            <a:r>
              <a:rPr lang="it-IT" sz="2000" i="1" dirty="0"/>
              <a:t>»</a:t>
            </a:r>
            <a:r>
              <a:rPr lang="it-IT" sz="2000" dirty="0"/>
              <a:t> </a:t>
            </a:r>
            <a:r>
              <a:rPr lang="it-IT" sz="2000" dirty="0" err="1"/>
              <a:t>universitaires</a:t>
            </a:r>
            <a:r>
              <a:rPr lang="it-IT" sz="2000" dirty="0"/>
              <a:t> - </a:t>
            </a:r>
            <a:r>
              <a:rPr lang="it-IT" sz="2000" dirty="0" err="1"/>
              <a:t>certes</a:t>
            </a:r>
            <a:r>
              <a:rPr lang="it-IT" sz="2000" dirty="0"/>
              <a:t> </a:t>
            </a:r>
            <a:r>
              <a:rPr lang="it-IT" sz="2000" i="1" dirty="0"/>
              <a:t>«</a:t>
            </a:r>
            <a:r>
              <a:rPr lang="it-IT" sz="2000" i="1" dirty="0" err="1"/>
              <a:t>minoritaires</a:t>
            </a:r>
            <a:r>
              <a:rPr lang="it-IT" sz="2000" i="1" dirty="0"/>
              <a:t>»</a:t>
            </a:r>
            <a:r>
              <a:rPr lang="it-IT" sz="2000" dirty="0"/>
              <a:t> - d'</a:t>
            </a:r>
            <a:r>
              <a:rPr lang="it-IT" sz="2000" i="1" dirty="0"/>
              <a:t>«</a:t>
            </a:r>
            <a:r>
              <a:rPr lang="it-IT" sz="2000" i="1" dirty="0" err="1"/>
              <a:t>utiliser</a:t>
            </a:r>
            <a:r>
              <a:rPr lang="it-IT" sz="2000" i="1" dirty="0"/>
              <a:t> </a:t>
            </a:r>
            <a:r>
              <a:rPr lang="it-IT" sz="2000" i="1" dirty="0" err="1"/>
              <a:t>leur</a:t>
            </a:r>
            <a:r>
              <a:rPr lang="it-IT" sz="2000" i="1" dirty="0"/>
              <a:t> </a:t>
            </a:r>
            <a:r>
              <a:rPr lang="it-IT" sz="2000" i="1" dirty="0" err="1"/>
              <a:t>titre</a:t>
            </a:r>
            <a:r>
              <a:rPr lang="it-IT" sz="2000" i="1" dirty="0"/>
              <a:t> et l'aura </a:t>
            </a:r>
            <a:r>
              <a:rPr lang="it-IT" sz="2000" i="1" dirty="0" err="1"/>
              <a:t>qu'ils</a:t>
            </a:r>
            <a:r>
              <a:rPr lang="it-IT" sz="2000" i="1" dirty="0"/>
              <a:t> </a:t>
            </a:r>
            <a:r>
              <a:rPr lang="it-IT" sz="2000" i="1" dirty="0" err="1"/>
              <a:t>ont</a:t>
            </a:r>
            <a:r>
              <a:rPr lang="it-IT" sz="2000" i="1" dirty="0"/>
              <a:t> pour </a:t>
            </a:r>
            <a:r>
              <a:rPr lang="it-IT" sz="2000" i="1" dirty="0" err="1"/>
              <a:t>porter</a:t>
            </a:r>
            <a:r>
              <a:rPr lang="it-IT" sz="2000" i="1" dirty="0"/>
              <a:t> </a:t>
            </a:r>
            <a:r>
              <a:rPr lang="it-IT" sz="2000" i="1" dirty="0" err="1"/>
              <a:t>des</a:t>
            </a:r>
            <a:r>
              <a:rPr lang="it-IT" sz="2000" i="1" dirty="0"/>
              <a:t> </a:t>
            </a:r>
            <a:r>
              <a:rPr lang="it-IT" sz="2000" i="1" dirty="0" err="1"/>
              <a:t>idées</a:t>
            </a:r>
            <a:r>
              <a:rPr lang="it-IT" sz="2000" i="1" dirty="0"/>
              <a:t> </a:t>
            </a:r>
            <a:r>
              <a:rPr lang="it-IT" sz="2000" i="1" dirty="0" err="1"/>
              <a:t>radicales</a:t>
            </a:r>
            <a:r>
              <a:rPr lang="it-IT" sz="2000" i="1" dirty="0"/>
              <a:t> </a:t>
            </a:r>
            <a:r>
              <a:rPr lang="it-IT" sz="2000" i="1" dirty="0" err="1"/>
              <a:t>ou</a:t>
            </a:r>
            <a:r>
              <a:rPr lang="it-IT" sz="2000" i="1" dirty="0"/>
              <a:t> </a:t>
            </a:r>
            <a:r>
              <a:rPr lang="it-IT" sz="2000" i="1" dirty="0" err="1"/>
              <a:t>militantes</a:t>
            </a:r>
            <a:r>
              <a:rPr lang="it-IT" sz="2000" i="1" dirty="0"/>
              <a:t> de l'</a:t>
            </a:r>
            <a:r>
              <a:rPr lang="it-IT" sz="2000" i="1" dirty="0" err="1"/>
              <a:t>islamo</a:t>
            </a:r>
            <a:r>
              <a:rPr lang="it-IT" sz="2000" i="1" dirty="0"/>
              <a:t>-gauchisme, en </a:t>
            </a:r>
            <a:r>
              <a:rPr lang="it-IT" sz="2000" i="1" dirty="0" err="1"/>
              <a:t>regardant</a:t>
            </a:r>
            <a:r>
              <a:rPr lang="it-IT" sz="2000" i="1" dirty="0"/>
              <a:t> </a:t>
            </a:r>
            <a:r>
              <a:rPr lang="it-IT" sz="2000" i="1" dirty="0" err="1"/>
              <a:t>toujours</a:t>
            </a:r>
            <a:r>
              <a:rPr lang="it-IT" sz="2000" i="1" dirty="0"/>
              <a:t> tout par le </a:t>
            </a:r>
            <a:r>
              <a:rPr lang="it-IT" sz="2000" i="1" dirty="0" err="1"/>
              <a:t>prisme</a:t>
            </a:r>
            <a:r>
              <a:rPr lang="it-IT" sz="2000" i="1" dirty="0"/>
              <a:t> de </a:t>
            </a:r>
            <a:r>
              <a:rPr lang="it-IT" sz="2000" i="1" dirty="0" err="1"/>
              <a:t>leur</a:t>
            </a:r>
            <a:r>
              <a:rPr lang="it-IT" sz="2000" i="1" dirty="0"/>
              <a:t> </a:t>
            </a:r>
            <a:r>
              <a:rPr lang="it-IT" sz="2000" i="1" dirty="0" err="1"/>
              <a:t>volonté</a:t>
            </a:r>
            <a:r>
              <a:rPr lang="it-IT" sz="2000" i="1" dirty="0"/>
              <a:t> de </a:t>
            </a:r>
            <a:r>
              <a:rPr lang="it-IT" sz="2000" i="1" dirty="0" err="1"/>
              <a:t>diviser</a:t>
            </a:r>
            <a:r>
              <a:rPr lang="it-IT" sz="2000" i="1" dirty="0"/>
              <a:t>, de </a:t>
            </a:r>
            <a:r>
              <a:rPr lang="it-IT" sz="2000" i="1" dirty="0" err="1"/>
              <a:t>fracturer</a:t>
            </a:r>
            <a:r>
              <a:rPr lang="it-IT" sz="2000" i="1" dirty="0"/>
              <a:t>, de </a:t>
            </a:r>
            <a:r>
              <a:rPr lang="it-IT" sz="2000" i="1" dirty="0" err="1"/>
              <a:t>désigner</a:t>
            </a:r>
            <a:r>
              <a:rPr lang="it-IT" sz="2000" i="1" dirty="0"/>
              <a:t> l'</a:t>
            </a:r>
            <a:r>
              <a:rPr lang="it-IT" sz="2000" i="1" dirty="0" err="1"/>
              <a:t>ennemi</a:t>
            </a:r>
            <a:r>
              <a:rPr lang="it-IT" sz="2000" i="1" dirty="0"/>
              <a:t>»</a:t>
            </a:r>
            <a:r>
              <a:rPr lang="it-IT" sz="2000" dirty="0"/>
              <a:t>. </a:t>
            </a:r>
          </a:p>
          <a:p>
            <a:pPr algn="just"/>
            <a:r>
              <a:rPr lang="it-IT" sz="2000" i="1" dirty="0"/>
              <a:t>Libération</a:t>
            </a:r>
            <a:r>
              <a:rPr lang="it-IT" sz="2000" dirty="0"/>
              <a:t> 16 </a:t>
            </a:r>
            <a:r>
              <a:rPr lang="it-IT" sz="2000" dirty="0" err="1"/>
              <a:t>février</a:t>
            </a:r>
            <a:r>
              <a:rPr lang="it-IT" sz="2000" dirty="0"/>
              <a:t> 2021</a:t>
            </a:r>
          </a:p>
          <a:p>
            <a:endParaRPr lang="fr-CA" sz="2000" dirty="0"/>
          </a:p>
        </p:txBody>
      </p:sp>
    </p:spTree>
    <p:extLst>
      <p:ext uri="{BB962C8B-B14F-4D97-AF65-F5344CB8AC3E}">
        <p14:creationId xmlns:p14="http://schemas.microsoft.com/office/powerpoint/2010/main" val="210939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a:t>Controverse</a:t>
            </a:r>
          </a:p>
        </p:txBody>
      </p:sp>
      <p:sp>
        <p:nvSpPr>
          <p:cNvPr id="3" name="Segnaposto contenuto 2"/>
          <p:cNvSpPr>
            <a:spLocks noGrp="1"/>
          </p:cNvSpPr>
          <p:nvPr>
            <p:ph idx="1"/>
          </p:nvPr>
        </p:nvSpPr>
        <p:spPr/>
        <p:txBody>
          <a:bodyPr>
            <a:normAutofit/>
          </a:bodyPr>
          <a:lstStyle/>
          <a:p>
            <a:pPr algn="just"/>
            <a:r>
              <a:rPr lang="fr-FR" sz="2400" dirty="0"/>
              <a:t>Conférence des présidents d'université (CPU). Elle a répondu à la ministre de l'Enseignement supérieur et de la Recherche Frédérique Vidal, devenue obsédée par </a:t>
            </a:r>
            <a:r>
              <a:rPr lang="fr-FR" sz="2400" i="1" dirty="0"/>
              <a:t>«l'islamo-gauchisme»</a:t>
            </a:r>
            <a:r>
              <a:rPr lang="fr-FR" sz="2400" dirty="0"/>
              <a:t>. (Hier après-midi à l'Assemblée, cette dernière en a remis une couche, demandant à</a:t>
            </a:r>
            <a:r>
              <a:rPr lang="fr-FR" sz="2400" i="1" dirty="0"/>
              <a:t> «ce que l'on fasse un bilan de l'ensemble des recherches»). </a:t>
            </a:r>
            <a:r>
              <a:rPr lang="fr-FR" sz="2400" dirty="0"/>
              <a:t>La CPU a donc répondu, invitant d'abord la ministre à </a:t>
            </a:r>
            <a:r>
              <a:rPr lang="fr-FR" sz="2400" b="1" dirty="0"/>
              <a:t>laisser la </a:t>
            </a:r>
            <a:r>
              <a:rPr lang="fr-FR" sz="2400" b="1" i="1" dirty="0"/>
              <a:t>«pseudo-notion» </a:t>
            </a:r>
            <a:r>
              <a:rPr lang="fr-FR" sz="2400" b="1" dirty="0"/>
              <a:t>de </a:t>
            </a:r>
            <a:r>
              <a:rPr lang="fr-FR" sz="2400" b="1" i="1" dirty="0"/>
              <a:t>«l’islamo-gauchisme»</a:t>
            </a:r>
            <a:r>
              <a:rPr lang="fr-FR" sz="2400" b="1" dirty="0"/>
              <a:t> </a:t>
            </a:r>
            <a:r>
              <a:rPr lang="fr-FR" sz="2400" b="1" i="1" dirty="0"/>
              <a:t>«aux animateurs de CNEWS»</a:t>
            </a:r>
            <a:r>
              <a:rPr lang="fr-FR" sz="2400" b="1" dirty="0"/>
              <a:t> </a:t>
            </a:r>
            <a:r>
              <a:rPr lang="fr-FR" sz="2400" dirty="0"/>
              <a:t>ou </a:t>
            </a:r>
            <a:r>
              <a:rPr lang="fr-FR" sz="2400" i="1" dirty="0"/>
              <a:t>«à l’extrême droite qui l’a popularisée»,</a:t>
            </a:r>
            <a:r>
              <a:rPr lang="fr-FR" sz="2400" dirty="0"/>
              <a:t> puis appelant à </a:t>
            </a:r>
            <a:r>
              <a:rPr lang="fr-FR" sz="2400" i="1" dirty="0"/>
              <a:t>«élever le débat»</a:t>
            </a:r>
            <a:r>
              <a:rPr lang="fr-FR" sz="2400" dirty="0"/>
              <a:t>. </a:t>
            </a:r>
            <a:endParaRPr lang="it-IT" sz="2400" dirty="0"/>
          </a:p>
        </p:txBody>
      </p:sp>
    </p:spTree>
    <p:extLst>
      <p:ext uri="{BB962C8B-B14F-4D97-AF65-F5344CB8AC3E}">
        <p14:creationId xmlns:p14="http://schemas.microsoft.com/office/powerpoint/2010/main" val="20816269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a:t>Controverse</a:t>
            </a:r>
          </a:p>
        </p:txBody>
      </p:sp>
      <p:sp>
        <p:nvSpPr>
          <p:cNvPr id="3" name="Segnaposto contenuto 2"/>
          <p:cNvSpPr>
            <a:spLocks noGrp="1"/>
          </p:cNvSpPr>
          <p:nvPr>
            <p:ph idx="1"/>
          </p:nvPr>
        </p:nvSpPr>
        <p:spPr/>
        <p:txBody>
          <a:bodyPr>
            <a:normAutofit fontScale="85000" lnSpcReduction="20000"/>
          </a:bodyPr>
          <a:lstStyle/>
          <a:p>
            <a:pPr algn="just"/>
            <a:r>
              <a:rPr lang="fr-FR" i="1" dirty="0"/>
              <a:t>«Si le gouvernement a besoin d’analyses, de contradictions, de discours scientifiques étayés pour l’aider à </a:t>
            </a:r>
            <a:r>
              <a:rPr lang="fr-FR" b="1" i="1" dirty="0"/>
              <a:t>sortir des représentations caricaturales et des arguties de café du commerce</a:t>
            </a:r>
            <a:r>
              <a:rPr lang="fr-FR" i="1" dirty="0"/>
              <a:t>, les universités se tiennent à sa disposition. Le débat politique n’est par principe pas un débat scientifique : il ne doit pas pour autant </a:t>
            </a:r>
            <a:r>
              <a:rPr lang="fr-FR" b="1" i="1" dirty="0"/>
              <a:t>conduire à raconter n’importe quoi</a:t>
            </a:r>
            <a:r>
              <a:rPr lang="fr-FR" i="1" dirty="0"/>
              <a:t>.»</a:t>
            </a:r>
            <a:r>
              <a:rPr lang="fr-FR" dirty="0"/>
              <a:t> </a:t>
            </a:r>
          </a:p>
          <a:p>
            <a:pPr algn="just"/>
            <a:r>
              <a:rPr lang="fr-FR" dirty="0"/>
              <a:t>La sortie de Vidal a irrité jusqu’à l’aile gauche de la </a:t>
            </a:r>
            <a:r>
              <a:rPr lang="fr-FR" dirty="0" err="1"/>
              <a:t>majo</a:t>
            </a:r>
            <a:r>
              <a:rPr lang="fr-FR" dirty="0"/>
              <a:t>, le député LREM Sacha </a:t>
            </a:r>
            <a:r>
              <a:rPr lang="fr-FR" dirty="0" err="1"/>
              <a:t>Houlié</a:t>
            </a:r>
            <a:r>
              <a:rPr lang="fr-FR" dirty="0"/>
              <a:t> pointant auprès de </a:t>
            </a:r>
            <a:r>
              <a:rPr lang="fr-FR" i="1" dirty="0"/>
              <a:t>Brain</a:t>
            </a:r>
            <a:r>
              <a:rPr lang="fr-FR" dirty="0"/>
              <a:t> les</a:t>
            </a:r>
            <a:r>
              <a:rPr lang="fr-FR" i="1" dirty="0"/>
              <a:t> «autres priorités concernant les universités : la réouverture des universités, la tenue des cours, la précarité des étudiants, le soutien psychologique»</a:t>
            </a:r>
            <a:r>
              <a:rPr lang="fr-FR" dirty="0"/>
              <a:t>. </a:t>
            </a:r>
            <a:endParaRPr lang="it-IT" sz="2400" dirty="0"/>
          </a:p>
        </p:txBody>
      </p:sp>
    </p:spTree>
    <p:extLst>
      <p:ext uri="{BB962C8B-B14F-4D97-AF65-F5344CB8AC3E}">
        <p14:creationId xmlns:p14="http://schemas.microsoft.com/office/powerpoint/2010/main" val="36865265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a:t>Controverse</a:t>
            </a:r>
            <a:endParaRPr lang="fr-CA" sz="2800" dirty="0"/>
          </a:p>
        </p:txBody>
      </p:sp>
      <p:sp>
        <p:nvSpPr>
          <p:cNvPr id="3" name="Segnaposto contenuto 2"/>
          <p:cNvSpPr>
            <a:spLocks noGrp="1"/>
          </p:cNvSpPr>
          <p:nvPr>
            <p:ph idx="1"/>
          </p:nvPr>
        </p:nvSpPr>
        <p:spPr/>
        <p:txBody>
          <a:bodyPr>
            <a:normAutofit/>
          </a:bodyPr>
          <a:lstStyle/>
          <a:p>
            <a:pPr algn="just"/>
            <a:r>
              <a:rPr lang="fr-CA" sz="2400" dirty="0"/>
              <a:t>Une grande partie du corps d'enseignants-chercheurs a dénoncé cette demande [enquête au CRS] , jugeant qu'il s'agissait d'une atteinte à «la liberté académique». </a:t>
            </a:r>
          </a:p>
          <a:p>
            <a:pPr algn="just"/>
            <a:r>
              <a:rPr lang="fr-CA" sz="2400" dirty="0"/>
              <a:t>Lors du Conseil des ministres de mercredi, Emmanuel </a:t>
            </a:r>
            <a:r>
              <a:rPr lang="fr-CA" sz="2400" dirty="0" err="1"/>
              <a:t>Macron</a:t>
            </a:r>
            <a:r>
              <a:rPr lang="fr-CA" sz="2400" dirty="0"/>
              <a:t> a également recadré Frédérique Vidal, rappelant son «attachement absolu à l'indépendance des enseignants-chercheurs», selon des propos rapportés par Gabriel </a:t>
            </a:r>
            <a:r>
              <a:rPr lang="fr-CA" sz="2400" dirty="0" err="1"/>
              <a:t>Attal</a:t>
            </a:r>
            <a:r>
              <a:rPr lang="fr-CA" sz="2400" dirty="0"/>
              <a:t> lors du point presse qui suivait le Conseil. «La priorité pour le gouvernement, c'est évidemment la situation des étudiants dans la crise sanitaire», a-t-il ajouté.</a:t>
            </a:r>
          </a:p>
          <a:p>
            <a:r>
              <a:rPr lang="fr-CA" sz="2400" i="1" dirty="0"/>
              <a:t>Le Figaro</a:t>
            </a:r>
            <a:r>
              <a:rPr lang="fr-CA" sz="2400" dirty="0"/>
              <a:t>, 19 février 2021</a:t>
            </a:r>
          </a:p>
        </p:txBody>
      </p:sp>
    </p:spTree>
    <p:extLst>
      <p:ext uri="{BB962C8B-B14F-4D97-AF65-F5344CB8AC3E}">
        <p14:creationId xmlns:p14="http://schemas.microsoft.com/office/powerpoint/2010/main" val="3026550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Un mot qui fait débat</a:t>
            </a:r>
          </a:p>
        </p:txBody>
      </p:sp>
      <p:sp>
        <p:nvSpPr>
          <p:cNvPr id="3" name="Segnaposto contenuto 2"/>
          <p:cNvSpPr>
            <a:spLocks noGrp="1"/>
          </p:cNvSpPr>
          <p:nvPr>
            <p:ph idx="1"/>
          </p:nvPr>
        </p:nvSpPr>
        <p:spPr/>
        <p:txBody>
          <a:bodyPr>
            <a:normAutofit fontScale="92500" lnSpcReduction="20000"/>
          </a:bodyPr>
          <a:lstStyle/>
          <a:p>
            <a:pPr algn="just"/>
            <a:r>
              <a:rPr lang="it-IT" sz="2400" b="1" dirty="0"/>
              <a:t>« </a:t>
            </a:r>
            <a:r>
              <a:rPr lang="it-IT" sz="2400" b="1" dirty="0" err="1"/>
              <a:t>Islamo</a:t>
            </a:r>
            <a:r>
              <a:rPr lang="it-IT" sz="2400" b="1" dirty="0"/>
              <a:t>-gauchisme » : </a:t>
            </a:r>
            <a:r>
              <a:rPr lang="it-IT" sz="2400" b="1" dirty="0" err="1"/>
              <a:t>Frédérique</a:t>
            </a:r>
            <a:r>
              <a:rPr lang="it-IT" sz="2400" b="1" dirty="0"/>
              <a:t> </a:t>
            </a:r>
            <a:r>
              <a:rPr lang="it-IT" sz="2400" b="1" dirty="0" err="1"/>
              <a:t>Vidal</a:t>
            </a:r>
            <a:r>
              <a:rPr lang="it-IT" sz="2400" b="1" dirty="0"/>
              <a:t> </a:t>
            </a:r>
            <a:r>
              <a:rPr lang="it-IT" sz="2400" b="1" dirty="0" err="1"/>
              <a:t>suscite</a:t>
            </a:r>
            <a:r>
              <a:rPr lang="it-IT" sz="2400" b="1" dirty="0"/>
              <a:t> un </a:t>
            </a:r>
            <a:r>
              <a:rPr lang="it-IT" sz="2400" b="1" dirty="0" err="1"/>
              <a:t>tollé</a:t>
            </a:r>
            <a:r>
              <a:rPr lang="it-IT" sz="2400" b="1" dirty="0"/>
              <a:t> </a:t>
            </a:r>
            <a:r>
              <a:rPr lang="it-IT" sz="2400" b="1" dirty="0" err="1"/>
              <a:t>dans</a:t>
            </a:r>
            <a:r>
              <a:rPr lang="it-IT" sz="2400" b="1" dirty="0"/>
              <a:t> le monde </a:t>
            </a:r>
            <a:r>
              <a:rPr lang="it-IT" sz="2400" b="1" dirty="0" err="1"/>
              <a:t>universitaire</a:t>
            </a:r>
            <a:r>
              <a:rPr lang="it-IT" sz="2400" b="1" dirty="0"/>
              <a:t> et un </a:t>
            </a:r>
            <a:r>
              <a:rPr lang="it-IT" sz="2400" b="1" dirty="0" err="1"/>
              <a:t>malaise</a:t>
            </a:r>
            <a:r>
              <a:rPr lang="it-IT" sz="2400" b="1" dirty="0"/>
              <a:t> </a:t>
            </a:r>
            <a:r>
              <a:rPr lang="it-IT" sz="2400" b="1" dirty="0" err="1"/>
              <a:t>au</a:t>
            </a:r>
            <a:r>
              <a:rPr lang="it-IT" sz="2400" b="1" dirty="0"/>
              <a:t> </a:t>
            </a:r>
            <a:r>
              <a:rPr lang="it-IT" sz="2400" b="1" dirty="0" err="1"/>
              <a:t>sein</a:t>
            </a:r>
            <a:r>
              <a:rPr lang="it-IT" sz="2400" b="1" dirty="0"/>
              <a:t> de la </a:t>
            </a:r>
            <a:r>
              <a:rPr lang="it-IT" sz="2400" b="1" dirty="0" err="1"/>
              <a:t>majorité</a:t>
            </a:r>
            <a:endParaRPr lang="it-IT" sz="2400" b="1" dirty="0"/>
          </a:p>
          <a:p>
            <a:pPr algn="just"/>
            <a:r>
              <a:rPr lang="it-IT" sz="2400" dirty="0" err="1"/>
              <a:t>Mandaté</a:t>
            </a:r>
            <a:r>
              <a:rPr lang="it-IT" sz="2400" dirty="0"/>
              <a:t> par la ministre de l’</a:t>
            </a:r>
            <a:r>
              <a:rPr lang="it-IT" sz="2400" dirty="0" err="1"/>
              <a:t>enseignement</a:t>
            </a:r>
            <a:r>
              <a:rPr lang="it-IT" sz="2400" dirty="0"/>
              <a:t> </a:t>
            </a:r>
            <a:r>
              <a:rPr lang="it-IT" sz="2400" dirty="0" err="1"/>
              <a:t>supérieur</a:t>
            </a:r>
            <a:r>
              <a:rPr lang="it-IT" sz="2400" dirty="0"/>
              <a:t> et de la </a:t>
            </a:r>
            <a:r>
              <a:rPr lang="it-IT" sz="2400" dirty="0" err="1"/>
              <a:t>recherche</a:t>
            </a:r>
            <a:r>
              <a:rPr lang="it-IT" sz="2400" dirty="0"/>
              <a:t> pour </a:t>
            </a:r>
            <a:r>
              <a:rPr lang="it-IT" sz="2400" dirty="0" err="1"/>
              <a:t>mener</a:t>
            </a:r>
            <a:r>
              <a:rPr lang="it-IT" sz="2400" dirty="0"/>
              <a:t> une « </a:t>
            </a:r>
            <a:r>
              <a:rPr lang="it-IT" sz="2400" dirty="0" err="1"/>
              <a:t>étude</a:t>
            </a:r>
            <a:r>
              <a:rPr lang="it-IT" sz="2400" dirty="0"/>
              <a:t> » </a:t>
            </a:r>
            <a:r>
              <a:rPr lang="it-IT" sz="2400" dirty="0" err="1"/>
              <a:t>sur</a:t>
            </a:r>
            <a:r>
              <a:rPr lang="it-IT" sz="2400" dirty="0"/>
              <a:t> l’« </a:t>
            </a:r>
            <a:r>
              <a:rPr lang="it-IT" sz="2400" dirty="0" err="1"/>
              <a:t>islamo</a:t>
            </a:r>
            <a:r>
              <a:rPr lang="it-IT" sz="2400" dirty="0"/>
              <a:t>-gauchisme » </a:t>
            </a:r>
            <a:r>
              <a:rPr lang="it-IT" sz="2400" dirty="0" err="1"/>
              <a:t>dans</a:t>
            </a:r>
            <a:r>
              <a:rPr lang="it-IT" sz="2400" dirty="0"/>
              <a:t> </a:t>
            </a:r>
            <a:r>
              <a:rPr lang="it-IT" sz="2400" dirty="0" err="1"/>
              <a:t>les</a:t>
            </a:r>
            <a:r>
              <a:rPr lang="it-IT" sz="2400" dirty="0"/>
              <a:t> </a:t>
            </a:r>
            <a:r>
              <a:rPr lang="it-IT" sz="2400" dirty="0" err="1"/>
              <a:t>universités</a:t>
            </a:r>
            <a:r>
              <a:rPr lang="it-IT" sz="2400" dirty="0"/>
              <a:t>, le CNRS a </a:t>
            </a:r>
            <a:r>
              <a:rPr lang="it-IT" sz="2400" dirty="0" err="1"/>
              <a:t>condamné</a:t>
            </a:r>
            <a:r>
              <a:rPr lang="it-IT" sz="2400" dirty="0"/>
              <a:t> « </a:t>
            </a:r>
            <a:r>
              <a:rPr lang="it-IT" sz="2400" dirty="0" err="1"/>
              <a:t>les</a:t>
            </a:r>
            <a:r>
              <a:rPr lang="it-IT" sz="2400" dirty="0"/>
              <a:t> </a:t>
            </a:r>
            <a:r>
              <a:rPr lang="it-IT" sz="2400" dirty="0" err="1"/>
              <a:t>tentatives</a:t>
            </a:r>
            <a:r>
              <a:rPr lang="it-IT" sz="2400" dirty="0"/>
              <a:t> de </a:t>
            </a:r>
            <a:r>
              <a:rPr lang="it-IT" sz="2400" dirty="0" err="1"/>
              <a:t>délégitimation</a:t>
            </a:r>
            <a:r>
              <a:rPr lang="it-IT" sz="2400" dirty="0"/>
              <a:t> de </a:t>
            </a:r>
            <a:r>
              <a:rPr lang="it-IT" sz="2400" dirty="0" err="1"/>
              <a:t>différents</a:t>
            </a:r>
            <a:r>
              <a:rPr lang="it-IT" sz="2400" dirty="0"/>
              <a:t> </a:t>
            </a:r>
            <a:r>
              <a:rPr lang="it-IT" sz="2400" dirty="0" err="1"/>
              <a:t>champs</a:t>
            </a:r>
            <a:r>
              <a:rPr lang="it-IT" sz="2400" dirty="0"/>
              <a:t> de la </a:t>
            </a:r>
            <a:r>
              <a:rPr lang="it-IT" sz="2400" dirty="0" err="1"/>
              <a:t>recherche</a:t>
            </a:r>
            <a:r>
              <a:rPr lang="it-IT" sz="2400" dirty="0"/>
              <a:t> ». </a:t>
            </a:r>
          </a:p>
          <a:p>
            <a:r>
              <a:rPr lang="fr-CA" sz="2400" i="1" dirty="0"/>
              <a:t>Le Monde </a:t>
            </a:r>
            <a:r>
              <a:rPr lang="fr-CA" sz="2400" dirty="0"/>
              <a:t>18 février 2021</a:t>
            </a:r>
          </a:p>
          <a:p>
            <a:pPr algn="just"/>
            <a:r>
              <a:rPr lang="fr-CA" sz="2400" b="1" dirty="0"/>
              <a:t>« Islamo-gauchisme » : les appels à la démission de Frédérique Vidal se multiplient</a:t>
            </a:r>
          </a:p>
          <a:p>
            <a:pPr algn="just"/>
            <a:r>
              <a:rPr lang="fr-CA" sz="2400" dirty="0"/>
              <a:t>« Avec ses déclarations, Frédérique Vidal a démontré sa totale inculture et sa profonde ignorance de la recherche en sciences sociales », estime l’économiste Thomas Piketty, interrogé par « Libération ».</a:t>
            </a:r>
          </a:p>
          <a:p>
            <a:pPr algn="just"/>
            <a:r>
              <a:rPr lang="fr-CA" sz="2400" i="1" dirty="0"/>
              <a:t>Le Nouvel </a:t>
            </a:r>
            <a:r>
              <a:rPr lang="fr-CA" sz="2400" i="1" dirty="0" err="1"/>
              <a:t>Obs</a:t>
            </a:r>
            <a:r>
              <a:rPr lang="fr-CA" sz="2400" i="1" dirty="0"/>
              <a:t> </a:t>
            </a:r>
            <a:r>
              <a:rPr lang="fr-CA" sz="2400" dirty="0"/>
              <a:t>18 février 2021</a:t>
            </a:r>
          </a:p>
          <a:p>
            <a:endParaRPr lang="fr-CA" sz="2400" dirty="0"/>
          </a:p>
        </p:txBody>
      </p:sp>
    </p:spTree>
    <p:extLst>
      <p:ext uri="{BB962C8B-B14F-4D97-AF65-F5344CB8AC3E}">
        <p14:creationId xmlns:p14="http://schemas.microsoft.com/office/powerpoint/2010/main" val="19012330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br>
              <a:rPr lang="fr-CA" sz="2800" dirty="0"/>
            </a:br>
            <a:r>
              <a:rPr lang="fr-CA" sz="2800" dirty="0"/>
              <a:t>Une pétition contre la Ministre</a:t>
            </a:r>
            <a:br>
              <a:rPr lang="fr-CA" sz="2800" dirty="0"/>
            </a:br>
            <a:r>
              <a:rPr lang="fr-CA" sz="2800" dirty="0"/>
              <a:t>dans </a:t>
            </a:r>
            <a:r>
              <a:rPr lang="fr-CA" sz="2800" i="1" dirty="0"/>
              <a:t>Le Monde</a:t>
            </a:r>
            <a:r>
              <a:rPr lang="fr-CA" sz="2800" dirty="0"/>
              <a:t>, le 20 février 2012</a:t>
            </a:r>
            <a:br>
              <a:rPr lang="fr-CA" sz="2800" dirty="0"/>
            </a:br>
            <a:br>
              <a:rPr lang="fr-CA" sz="2800" dirty="0"/>
            </a:br>
            <a:endParaRPr lang="fr-CA" sz="2800" dirty="0"/>
          </a:p>
        </p:txBody>
      </p:sp>
      <p:sp>
        <p:nvSpPr>
          <p:cNvPr id="3" name="Segnaposto contenuto 2"/>
          <p:cNvSpPr>
            <a:spLocks noGrp="1"/>
          </p:cNvSpPr>
          <p:nvPr>
            <p:ph idx="1"/>
          </p:nvPr>
        </p:nvSpPr>
        <p:spPr/>
        <p:txBody>
          <a:bodyPr>
            <a:normAutofit/>
          </a:bodyPr>
          <a:lstStyle/>
          <a:p>
            <a:r>
              <a:rPr lang="fr-CA" sz="2400" dirty="0"/>
              <a:t>« Islamo-gauchisme » : « Nous, universitaires et chercheurs, demandons avec force la démission de Frédérique Vidal »</a:t>
            </a:r>
          </a:p>
          <a:p>
            <a:endParaRPr lang="fr-CA" sz="2400" dirty="0"/>
          </a:p>
          <a:p>
            <a:pPr algn="just"/>
            <a:r>
              <a:rPr lang="fr-CA" sz="2400" dirty="0"/>
              <a:t>Plus de 600 membres du personnel de l’enseignement supérieur et de la recherche, dont l’économiste Thomas Piketty et la sociologue Dominique </a:t>
            </a:r>
            <a:r>
              <a:rPr lang="fr-CA" sz="2400" dirty="0" err="1"/>
              <a:t>Méda</a:t>
            </a:r>
            <a:r>
              <a:rPr lang="fr-CA" sz="2400" dirty="0"/>
              <a:t>, dénoncent, dans une tribune au « Monde », la « chasse aux sorcières » menée selon eux par leur ministre.</a:t>
            </a:r>
          </a:p>
          <a:p>
            <a:pPr marL="0" indent="0">
              <a:buNone/>
            </a:pPr>
            <a:r>
              <a:rPr lang="fr-CA" sz="2400" dirty="0"/>
              <a:t> </a:t>
            </a:r>
          </a:p>
        </p:txBody>
      </p:sp>
    </p:spTree>
    <p:extLst>
      <p:ext uri="{BB962C8B-B14F-4D97-AF65-F5344CB8AC3E}">
        <p14:creationId xmlns:p14="http://schemas.microsoft.com/office/powerpoint/2010/main" val="4069598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De nouveaux gestes</a:t>
            </a:r>
          </a:p>
        </p:txBody>
      </p:sp>
      <p:pic>
        <p:nvPicPr>
          <p:cNvPr id="6" name="Segnaposto contenuto 5" descr="covid-changed-language-1200x627.jpg"/>
          <p:cNvPicPr>
            <a:picLocks noGrp="1" noChangeAspect="1"/>
          </p:cNvPicPr>
          <p:nvPr>
            <p:ph idx="1"/>
          </p:nvPr>
        </p:nvPicPr>
        <p:blipFill>
          <a:blip r:embed="rId2">
            <a:extLst>
              <a:ext uri="{28A0092B-C50C-407E-A947-70E740481C1C}">
                <a14:useLocalDpi xmlns:a14="http://schemas.microsoft.com/office/drawing/2010/main" val="0"/>
              </a:ext>
            </a:extLst>
          </a:blip>
          <a:srcRect t="-2628" b="-2628"/>
          <a:stretch>
            <a:fillRect/>
          </a:stretch>
        </p:blipFill>
        <p:spPr/>
      </p:pic>
    </p:spTree>
    <p:extLst>
      <p:ext uri="{BB962C8B-B14F-4D97-AF65-F5344CB8AC3E}">
        <p14:creationId xmlns:p14="http://schemas.microsoft.com/office/powerpoint/2010/main" val="14585854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Bataille politique</a:t>
            </a:r>
          </a:p>
        </p:txBody>
      </p:sp>
      <p:sp>
        <p:nvSpPr>
          <p:cNvPr id="3" name="Segnaposto contenuto 2"/>
          <p:cNvSpPr>
            <a:spLocks noGrp="1"/>
          </p:cNvSpPr>
          <p:nvPr>
            <p:ph idx="1"/>
          </p:nvPr>
        </p:nvSpPr>
        <p:spPr/>
        <p:txBody>
          <a:bodyPr>
            <a:normAutofit/>
          </a:bodyPr>
          <a:lstStyle/>
          <a:p>
            <a:r>
              <a:rPr lang="it-IT" sz="2400" b="1" dirty="0" err="1"/>
              <a:t>Les</a:t>
            </a:r>
            <a:r>
              <a:rPr lang="it-IT" sz="2400" b="1" dirty="0"/>
              <a:t> </a:t>
            </a:r>
            <a:r>
              <a:rPr lang="it-IT" sz="2400" b="1" dirty="0" err="1"/>
              <a:t>leçons</a:t>
            </a:r>
            <a:r>
              <a:rPr lang="it-IT" sz="2400" b="1" dirty="0"/>
              <a:t> de </a:t>
            </a:r>
            <a:r>
              <a:rPr lang="it-IT" sz="2400" b="1" dirty="0" err="1"/>
              <a:t>Vidal</a:t>
            </a:r>
            <a:endParaRPr lang="it-IT" sz="2400" b="1" dirty="0"/>
          </a:p>
          <a:p>
            <a:pPr algn="just"/>
            <a:r>
              <a:rPr lang="it-IT" sz="2400" dirty="0" err="1"/>
              <a:t>Avec</a:t>
            </a:r>
            <a:r>
              <a:rPr lang="it-IT" sz="2400" dirty="0"/>
              <a:t> </a:t>
            </a:r>
            <a:r>
              <a:rPr lang="it-IT" sz="2400" dirty="0" err="1"/>
              <a:t>ses</a:t>
            </a:r>
            <a:r>
              <a:rPr lang="it-IT" sz="2400" dirty="0"/>
              <a:t> </a:t>
            </a:r>
            <a:r>
              <a:rPr lang="it-IT" sz="2400" dirty="0" err="1"/>
              <a:t>sorties</a:t>
            </a:r>
            <a:r>
              <a:rPr lang="it-IT" sz="2400" dirty="0"/>
              <a:t> </a:t>
            </a:r>
            <a:r>
              <a:rPr lang="it-IT" sz="2400" dirty="0" err="1"/>
              <a:t>sur</a:t>
            </a:r>
            <a:r>
              <a:rPr lang="it-IT" sz="2400" dirty="0"/>
              <a:t> «</a:t>
            </a:r>
            <a:r>
              <a:rPr lang="it-IT" sz="2400" dirty="0" err="1"/>
              <a:t>l’islamo</a:t>
            </a:r>
            <a:r>
              <a:rPr lang="it-IT" sz="2400" dirty="0"/>
              <a:t>-gauchisme» </a:t>
            </a:r>
            <a:r>
              <a:rPr lang="it-IT" sz="2400" dirty="0" err="1"/>
              <a:t>cette</a:t>
            </a:r>
            <a:r>
              <a:rPr lang="it-IT" sz="2400" dirty="0"/>
              <a:t> </a:t>
            </a:r>
            <a:r>
              <a:rPr lang="it-IT" sz="2400" dirty="0" err="1"/>
              <a:t>semaine</a:t>
            </a:r>
            <a:r>
              <a:rPr lang="it-IT" sz="2400" dirty="0"/>
              <a:t>, la ministre </a:t>
            </a:r>
            <a:r>
              <a:rPr lang="it-IT" sz="2400" dirty="0" err="1"/>
              <a:t>déléguée</a:t>
            </a:r>
            <a:r>
              <a:rPr lang="it-IT" sz="2400" dirty="0"/>
              <a:t> à l’</a:t>
            </a:r>
            <a:r>
              <a:rPr lang="it-IT" sz="2400" dirty="0" err="1"/>
              <a:t>Enseignement</a:t>
            </a:r>
            <a:r>
              <a:rPr lang="it-IT" sz="2400" dirty="0"/>
              <a:t> </a:t>
            </a:r>
            <a:r>
              <a:rPr lang="it-IT" sz="2400" dirty="0" err="1"/>
              <a:t>supérieur</a:t>
            </a:r>
            <a:r>
              <a:rPr lang="it-IT" sz="2400" dirty="0"/>
              <a:t> </a:t>
            </a:r>
            <a:r>
              <a:rPr lang="it-IT" sz="2400" dirty="0" err="1"/>
              <a:t>fait</a:t>
            </a:r>
            <a:r>
              <a:rPr lang="it-IT" sz="2400" dirty="0"/>
              <a:t> </a:t>
            </a:r>
            <a:r>
              <a:rPr lang="it-IT" sz="2400" dirty="0" err="1"/>
              <a:t>surtout</a:t>
            </a:r>
            <a:r>
              <a:rPr lang="it-IT" sz="2400" dirty="0"/>
              <a:t> </a:t>
            </a:r>
            <a:r>
              <a:rPr lang="it-IT" sz="2400" dirty="0" err="1"/>
              <a:t>les</a:t>
            </a:r>
            <a:r>
              <a:rPr lang="it-IT" sz="2400" dirty="0"/>
              <a:t> </a:t>
            </a:r>
            <a:r>
              <a:rPr lang="it-IT" sz="2400" dirty="0" err="1"/>
              <a:t>affaires</a:t>
            </a:r>
            <a:r>
              <a:rPr lang="it-IT" sz="2400" dirty="0"/>
              <a:t> de </a:t>
            </a:r>
            <a:r>
              <a:rPr lang="it-IT" sz="2400" dirty="0" err="1"/>
              <a:t>ses</a:t>
            </a:r>
            <a:r>
              <a:rPr lang="it-IT" sz="2400" dirty="0"/>
              <a:t> </a:t>
            </a:r>
            <a:r>
              <a:rPr lang="it-IT" sz="2400" dirty="0" err="1"/>
              <a:t>collègues</a:t>
            </a:r>
            <a:r>
              <a:rPr lang="it-IT" sz="2400" dirty="0"/>
              <a:t> de l’</a:t>
            </a:r>
            <a:r>
              <a:rPr lang="it-IT" sz="2400" dirty="0" err="1"/>
              <a:t>Education</a:t>
            </a:r>
            <a:r>
              <a:rPr lang="it-IT" sz="2400" dirty="0"/>
              <a:t> et de l’</a:t>
            </a:r>
            <a:r>
              <a:rPr lang="it-IT" sz="2400" dirty="0" err="1"/>
              <a:t>Intérieur</a:t>
            </a:r>
            <a:r>
              <a:rPr lang="it-IT" sz="2400" dirty="0"/>
              <a:t>. Une femme se </a:t>
            </a:r>
            <a:r>
              <a:rPr lang="it-IT" sz="2400" dirty="0" err="1"/>
              <a:t>grille</a:t>
            </a:r>
            <a:r>
              <a:rPr lang="it-IT" sz="2400" dirty="0"/>
              <a:t>. </a:t>
            </a:r>
            <a:r>
              <a:rPr lang="it-IT" sz="2400" dirty="0" err="1"/>
              <a:t>Des</a:t>
            </a:r>
            <a:r>
              <a:rPr lang="it-IT" sz="2400" dirty="0"/>
              <a:t> </a:t>
            </a:r>
            <a:r>
              <a:rPr lang="it-IT" sz="2400" dirty="0" err="1"/>
              <a:t>hommes</a:t>
            </a:r>
            <a:r>
              <a:rPr lang="it-IT" sz="2400" dirty="0"/>
              <a:t> </a:t>
            </a:r>
            <a:r>
              <a:rPr lang="it-IT" sz="2400" dirty="0" err="1"/>
              <a:t>engrangent</a:t>
            </a:r>
            <a:r>
              <a:rPr lang="it-IT" sz="2400" dirty="0"/>
              <a:t>.</a:t>
            </a:r>
          </a:p>
          <a:p>
            <a:pPr algn="just"/>
            <a:r>
              <a:rPr lang="it-IT" sz="2400" dirty="0"/>
              <a:t>La </a:t>
            </a:r>
            <a:r>
              <a:rPr lang="it-IT" sz="2400" dirty="0" err="1"/>
              <a:t>chose</a:t>
            </a:r>
            <a:r>
              <a:rPr lang="it-IT" sz="2400" dirty="0"/>
              <a:t> se </a:t>
            </a:r>
            <a:r>
              <a:rPr lang="it-IT" sz="2400" dirty="0" err="1"/>
              <a:t>répète</a:t>
            </a:r>
            <a:r>
              <a:rPr lang="it-IT" sz="2400" dirty="0"/>
              <a:t> </a:t>
            </a:r>
            <a:r>
              <a:rPr lang="it-IT" sz="2400" dirty="0" err="1"/>
              <a:t>souvent</a:t>
            </a:r>
            <a:r>
              <a:rPr lang="it-IT" sz="2400" dirty="0"/>
              <a:t> </a:t>
            </a:r>
            <a:r>
              <a:rPr lang="it-IT" sz="2400" dirty="0" err="1"/>
              <a:t>sous</a:t>
            </a:r>
            <a:r>
              <a:rPr lang="it-IT" sz="2400" dirty="0"/>
              <a:t> ce </a:t>
            </a:r>
            <a:r>
              <a:rPr lang="it-IT" sz="2400" dirty="0" err="1"/>
              <a:t>quinquennat</a:t>
            </a:r>
            <a:r>
              <a:rPr lang="it-IT" sz="2400" dirty="0"/>
              <a:t>. Une ministre femme, </a:t>
            </a:r>
            <a:r>
              <a:rPr lang="it-IT" sz="2400" dirty="0" err="1"/>
              <a:t>issue</a:t>
            </a:r>
            <a:r>
              <a:rPr lang="it-IT" sz="2400" dirty="0"/>
              <a:t> de la </a:t>
            </a:r>
            <a:r>
              <a:rPr lang="it-IT" sz="2400" dirty="0" err="1"/>
              <a:t>société</a:t>
            </a:r>
            <a:r>
              <a:rPr lang="it-IT" sz="2400" dirty="0"/>
              <a:t> civile (</a:t>
            </a:r>
            <a:r>
              <a:rPr lang="it-IT" sz="2400" dirty="0" err="1"/>
              <a:t>donc</a:t>
            </a:r>
            <a:r>
              <a:rPr lang="it-IT" sz="2400" dirty="0"/>
              <a:t> non-</a:t>
            </a:r>
            <a:r>
              <a:rPr lang="it-IT" sz="2400" dirty="0" err="1"/>
              <a:t>politique</a:t>
            </a:r>
            <a:r>
              <a:rPr lang="it-IT" sz="2400" dirty="0"/>
              <a:t>) qui monte en première </a:t>
            </a:r>
            <a:r>
              <a:rPr lang="it-IT" sz="2400" dirty="0" err="1"/>
              <a:t>ligne</a:t>
            </a:r>
            <a:r>
              <a:rPr lang="it-IT" sz="2400" dirty="0"/>
              <a:t> pour </a:t>
            </a:r>
            <a:r>
              <a:rPr lang="it-IT" sz="2400" dirty="0" err="1"/>
              <a:t>faire</a:t>
            </a:r>
            <a:r>
              <a:rPr lang="it-IT" sz="2400" dirty="0"/>
              <a:t> </a:t>
            </a:r>
            <a:r>
              <a:rPr lang="it-IT" sz="2400" dirty="0" err="1"/>
              <a:t>les</a:t>
            </a:r>
            <a:r>
              <a:rPr lang="it-IT" sz="2400" dirty="0"/>
              <a:t> </a:t>
            </a:r>
            <a:r>
              <a:rPr lang="it-IT" sz="2400" dirty="0" err="1"/>
              <a:t>affaires</a:t>
            </a:r>
            <a:r>
              <a:rPr lang="it-IT" sz="2400" dirty="0"/>
              <a:t> </a:t>
            </a:r>
            <a:r>
              <a:rPr lang="it-IT" sz="2400" dirty="0" err="1"/>
              <a:t>politiciennes</a:t>
            </a:r>
            <a:r>
              <a:rPr lang="it-IT" sz="2400" dirty="0"/>
              <a:t> de </a:t>
            </a:r>
            <a:r>
              <a:rPr lang="it-IT" sz="2400" dirty="0" err="1"/>
              <a:t>ses</a:t>
            </a:r>
            <a:r>
              <a:rPr lang="it-IT" sz="2400" dirty="0"/>
              <a:t> </a:t>
            </a:r>
            <a:r>
              <a:rPr lang="it-IT" sz="2400" dirty="0" err="1"/>
              <a:t>collègues</a:t>
            </a:r>
            <a:r>
              <a:rPr lang="it-IT" sz="2400" dirty="0"/>
              <a:t> </a:t>
            </a:r>
            <a:r>
              <a:rPr lang="it-IT" sz="2400" dirty="0" err="1"/>
              <a:t>ministres</a:t>
            </a:r>
            <a:r>
              <a:rPr lang="it-IT" sz="2400" dirty="0"/>
              <a:t> </a:t>
            </a:r>
            <a:r>
              <a:rPr lang="it-IT" sz="2400" dirty="0" err="1"/>
              <a:t>hommes</a:t>
            </a:r>
            <a:r>
              <a:rPr lang="it-IT" sz="2400" dirty="0"/>
              <a:t> (</a:t>
            </a:r>
            <a:r>
              <a:rPr lang="it-IT" sz="2400" dirty="0" err="1"/>
              <a:t>eux</a:t>
            </a:r>
            <a:r>
              <a:rPr lang="it-IT" sz="2400" dirty="0"/>
              <a:t> </a:t>
            </a:r>
            <a:r>
              <a:rPr lang="it-IT" sz="2400" dirty="0" err="1"/>
              <a:t>devenus</a:t>
            </a:r>
            <a:r>
              <a:rPr lang="it-IT" sz="2400" dirty="0"/>
              <a:t> </a:t>
            </a:r>
            <a:r>
              <a:rPr lang="it-IT" sz="2400" dirty="0" err="1"/>
              <a:t>professionnels</a:t>
            </a:r>
            <a:r>
              <a:rPr lang="it-IT" sz="2400" dirty="0"/>
              <a:t> de ce milieu). La </a:t>
            </a:r>
            <a:r>
              <a:rPr lang="it-IT" sz="2400" dirty="0" err="1"/>
              <a:t>sortie</a:t>
            </a:r>
            <a:r>
              <a:rPr lang="it-IT" sz="2400" dirty="0"/>
              <a:t> de </a:t>
            </a:r>
            <a:r>
              <a:rPr lang="it-IT" sz="2400" dirty="0" err="1"/>
              <a:t>Frédérique</a:t>
            </a:r>
            <a:r>
              <a:rPr lang="it-IT" sz="2400" dirty="0"/>
              <a:t> </a:t>
            </a:r>
            <a:r>
              <a:rPr lang="it-IT" sz="2400" dirty="0" err="1"/>
              <a:t>Vidal</a:t>
            </a:r>
            <a:r>
              <a:rPr lang="it-IT" sz="2400" dirty="0"/>
              <a:t> </a:t>
            </a:r>
            <a:r>
              <a:rPr lang="it-IT" sz="2400" dirty="0" err="1"/>
              <a:t>sur</a:t>
            </a:r>
            <a:r>
              <a:rPr lang="it-IT" sz="2400" dirty="0"/>
              <a:t> «</a:t>
            </a:r>
            <a:r>
              <a:rPr lang="it-IT" sz="2400" dirty="0" err="1"/>
              <a:t>l’islamo</a:t>
            </a:r>
            <a:r>
              <a:rPr lang="it-IT" sz="2400" dirty="0"/>
              <a:t>-gauchisme» est un </a:t>
            </a:r>
            <a:r>
              <a:rPr lang="it-IT" sz="2400" dirty="0" err="1"/>
              <a:t>nouvel</a:t>
            </a:r>
            <a:r>
              <a:rPr lang="it-IT" sz="2400" dirty="0"/>
              <a:t> </a:t>
            </a:r>
            <a:r>
              <a:rPr lang="it-IT" sz="2400" dirty="0" err="1"/>
              <a:t>exemple</a:t>
            </a:r>
            <a:r>
              <a:rPr lang="it-IT" sz="2400" dirty="0"/>
              <a:t> de ce </a:t>
            </a:r>
            <a:r>
              <a:rPr lang="it-IT" sz="2400" dirty="0" err="1"/>
              <a:t>constat</a:t>
            </a:r>
            <a:r>
              <a:rPr lang="it-IT" sz="2400" dirty="0"/>
              <a:t>.</a:t>
            </a:r>
          </a:p>
          <a:p>
            <a:endParaRPr lang="fr-CA" sz="2400" dirty="0"/>
          </a:p>
        </p:txBody>
      </p:sp>
    </p:spTree>
    <p:extLst>
      <p:ext uri="{BB962C8B-B14F-4D97-AF65-F5344CB8AC3E}">
        <p14:creationId xmlns:p14="http://schemas.microsoft.com/office/powerpoint/2010/main" val="1417894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fr-CA"/>
          </a:p>
        </p:txBody>
      </p:sp>
      <p:sp>
        <p:nvSpPr>
          <p:cNvPr id="3" name="Segnaposto contenuto 2"/>
          <p:cNvSpPr>
            <a:spLocks noGrp="1"/>
          </p:cNvSpPr>
          <p:nvPr>
            <p:ph idx="1"/>
          </p:nvPr>
        </p:nvSpPr>
        <p:spPr/>
        <p:txBody>
          <a:bodyPr>
            <a:normAutofit fontScale="92500"/>
          </a:bodyPr>
          <a:lstStyle/>
          <a:p>
            <a:pPr algn="just"/>
            <a:r>
              <a:rPr lang="fr-CA" sz="2400" dirty="0"/>
              <a:t>Alors qu’elle avait été muette sur le sujet, en octobre, lorsque deux de ses camarades au gouvernement, Jean-Michel </a:t>
            </a:r>
            <a:r>
              <a:rPr lang="fr-CA" sz="2400" dirty="0" err="1"/>
              <a:t>Blanquer</a:t>
            </a:r>
            <a:r>
              <a:rPr lang="fr-CA" sz="2400" dirty="0"/>
              <a:t> et Gérald </a:t>
            </a:r>
            <a:r>
              <a:rPr lang="fr-CA" sz="2400" dirty="0" err="1"/>
              <a:t>Darmanin</a:t>
            </a:r>
            <a:r>
              <a:rPr lang="fr-CA" sz="2400" dirty="0"/>
              <a:t>, avaient déjà balancé, en octobre à l’Assemblée, cette formule appartenant au champ lexical de l’extrême droite, la voilà qui les devance. Le ministre de l’</a:t>
            </a:r>
            <a:r>
              <a:rPr lang="fr-CA" sz="2400" dirty="0" err="1"/>
              <a:t>Education</a:t>
            </a:r>
            <a:r>
              <a:rPr lang="fr-CA" sz="2400" dirty="0"/>
              <a:t> et celui de l’Intérieur ont pourtant passé deux semaines sur les bancs lors du projet de loi «confortant les principes de la République» </a:t>
            </a:r>
            <a:r>
              <a:rPr lang="fr-CA" sz="2400" b="1" dirty="0"/>
              <a:t>sans écart de langage.</a:t>
            </a:r>
            <a:r>
              <a:rPr lang="fr-CA" sz="2400" dirty="0"/>
              <a:t> Ordre du Président </a:t>
            </a:r>
            <a:r>
              <a:rPr lang="fr-CA" sz="2400" b="1" dirty="0"/>
              <a:t>de se tenir à carreaux </a:t>
            </a:r>
            <a:r>
              <a:rPr lang="fr-CA" sz="2400" dirty="0"/>
              <a:t>sur ce texte censé réincarner «le rassemblement» de la majorité sur la laïcité. Foutaises. A peine les ministres avaient-ils récupéré leurs bons de sorties pour les médias que Vidal est partie à son tour en croisade contre les affreux «islamo-gauchistes» qui professeraient dans les amphis.</a:t>
            </a:r>
          </a:p>
        </p:txBody>
      </p:sp>
    </p:spTree>
    <p:extLst>
      <p:ext uri="{BB962C8B-B14F-4D97-AF65-F5344CB8AC3E}">
        <p14:creationId xmlns:p14="http://schemas.microsoft.com/office/powerpoint/2010/main" val="2957360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fr-CA"/>
          </a:p>
        </p:txBody>
      </p:sp>
      <p:sp>
        <p:nvSpPr>
          <p:cNvPr id="3" name="Segnaposto contenuto 2"/>
          <p:cNvSpPr>
            <a:spLocks noGrp="1"/>
          </p:cNvSpPr>
          <p:nvPr>
            <p:ph idx="1"/>
          </p:nvPr>
        </p:nvSpPr>
        <p:spPr/>
        <p:txBody>
          <a:bodyPr>
            <a:normAutofit/>
          </a:bodyPr>
          <a:lstStyle/>
          <a:p>
            <a:pPr algn="just"/>
            <a:r>
              <a:rPr lang="it-IT" sz="2400" dirty="0" err="1"/>
              <a:t>Recadrée</a:t>
            </a:r>
            <a:r>
              <a:rPr lang="it-IT" sz="2400" dirty="0"/>
              <a:t> par le </a:t>
            </a:r>
            <a:r>
              <a:rPr lang="it-IT" sz="2400" dirty="0" err="1"/>
              <a:t>président</a:t>
            </a:r>
            <a:r>
              <a:rPr lang="it-IT" sz="2400" dirty="0"/>
              <a:t> de la </a:t>
            </a:r>
            <a:r>
              <a:rPr lang="it-IT" sz="2400" dirty="0" err="1"/>
              <a:t>République</a:t>
            </a:r>
            <a:r>
              <a:rPr lang="it-IT" sz="2400" dirty="0"/>
              <a:t>, </a:t>
            </a:r>
            <a:r>
              <a:rPr lang="it-IT" sz="2400" dirty="0" err="1"/>
              <a:t>éloignée</a:t>
            </a:r>
            <a:r>
              <a:rPr lang="it-IT" sz="2400" dirty="0"/>
              <a:t> un </a:t>
            </a:r>
            <a:r>
              <a:rPr lang="it-IT" sz="2400" dirty="0" err="1"/>
              <a:t>peu</a:t>
            </a:r>
            <a:r>
              <a:rPr lang="it-IT" sz="2400" dirty="0"/>
              <a:t> plus </a:t>
            </a:r>
            <a:r>
              <a:rPr lang="it-IT" sz="2400" dirty="0" err="1"/>
              <a:t>du</a:t>
            </a:r>
            <a:r>
              <a:rPr lang="it-IT" sz="2400" dirty="0"/>
              <a:t> monde </a:t>
            </a:r>
            <a:r>
              <a:rPr lang="it-IT" sz="2400" dirty="0" err="1"/>
              <a:t>universitaire</a:t>
            </a:r>
            <a:r>
              <a:rPr lang="it-IT" sz="2400" dirty="0"/>
              <a:t> et </a:t>
            </a:r>
            <a:r>
              <a:rPr lang="it-IT" sz="2400" dirty="0" err="1"/>
              <a:t>du</a:t>
            </a:r>
            <a:r>
              <a:rPr lang="it-IT" sz="2400" dirty="0"/>
              <a:t> monde </a:t>
            </a:r>
            <a:r>
              <a:rPr lang="it-IT" sz="2400" dirty="0" err="1"/>
              <a:t>étudiant</a:t>
            </a:r>
            <a:r>
              <a:rPr lang="it-IT" sz="2400" dirty="0"/>
              <a:t>… </a:t>
            </a:r>
            <a:r>
              <a:rPr lang="it-IT" sz="2400" dirty="0" err="1"/>
              <a:t>Mauvais</a:t>
            </a:r>
            <a:r>
              <a:rPr lang="it-IT" sz="2400" dirty="0"/>
              <a:t> </a:t>
            </a:r>
            <a:r>
              <a:rPr lang="it-IT" sz="2400" dirty="0" err="1"/>
              <a:t>résultat</a:t>
            </a:r>
            <a:r>
              <a:rPr lang="it-IT" sz="2400" dirty="0"/>
              <a:t> pour elle : la </a:t>
            </a:r>
            <a:r>
              <a:rPr lang="it-IT" sz="2400" dirty="0" err="1"/>
              <a:t>voici</a:t>
            </a:r>
            <a:r>
              <a:rPr lang="it-IT" sz="2400" dirty="0"/>
              <a:t> un </a:t>
            </a:r>
            <a:r>
              <a:rPr lang="it-IT" sz="2400" dirty="0" err="1"/>
              <a:t>peu</a:t>
            </a:r>
            <a:r>
              <a:rPr lang="it-IT" sz="2400" dirty="0"/>
              <a:t> plus </a:t>
            </a:r>
            <a:r>
              <a:rPr lang="it-IT" sz="2400" dirty="0" err="1"/>
              <a:t>isolée</a:t>
            </a:r>
            <a:r>
              <a:rPr lang="it-IT" sz="2400" dirty="0"/>
              <a:t> Rue Descartes. A qui </a:t>
            </a:r>
            <a:r>
              <a:rPr lang="it-IT" sz="2400" dirty="0" err="1"/>
              <a:t>profite</a:t>
            </a:r>
            <a:r>
              <a:rPr lang="it-IT" sz="2400" dirty="0"/>
              <a:t> </a:t>
            </a:r>
            <a:r>
              <a:rPr lang="it-IT" sz="2400" dirty="0" err="1"/>
              <a:t>donc</a:t>
            </a:r>
            <a:r>
              <a:rPr lang="it-IT" sz="2400" dirty="0"/>
              <a:t> </a:t>
            </a:r>
            <a:r>
              <a:rPr lang="it-IT" sz="2400" dirty="0" err="1"/>
              <a:t>cette</a:t>
            </a:r>
            <a:r>
              <a:rPr lang="it-IT" sz="2400" dirty="0"/>
              <a:t> </a:t>
            </a:r>
            <a:r>
              <a:rPr lang="it-IT" sz="2400" dirty="0" err="1"/>
              <a:t>séquence</a:t>
            </a:r>
            <a:r>
              <a:rPr lang="it-IT" sz="2400" dirty="0"/>
              <a:t> ? A </a:t>
            </a:r>
            <a:r>
              <a:rPr lang="it-IT" sz="2400" dirty="0" err="1"/>
              <a:t>Ses</a:t>
            </a:r>
            <a:r>
              <a:rPr lang="it-IT" sz="2400" dirty="0"/>
              <a:t> </a:t>
            </a:r>
            <a:r>
              <a:rPr lang="it-IT" sz="2400" dirty="0" err="1"/>
              <a:t>collègues</a:t>
            </a:r>
            <a:r>
              <a:rPr lang="it-IT" sz="2400" dirty="0"/>
              <a:t> </a:t>
            </a:r>
            <a:r>
              <a:rPr lang="it-IT" sz="2400" dirty="0" err="1"/>
              <a:t>Darmanin</a:t>
            </a:r>
            <a:r>
              <a:rPr lang="it-IT" sz="2400" dirty="0"/>
              <a:t> et </a:t>
            </a:r>
            <a:r>
              <a:rPr lang="it-IT" sz="2400" dirty="0" err="1"/>
              <a:t>Blanquer</a:t>
            </a:r>
            <a:r>
              <a:rPr lang="it-IT" sz="2400" dirty="0"/>
              <a:t> qui </a:t>
            </a:r>
            <a:r>
              <a:rPr lang="it-IT" sz="2400" dirty="0" err="1"/>
              <a:t>voient</a:t>
            </a:r>
            <a:r>
              <a:rPr lang="it-IT" sz="2400" dirty="0"/>
              <a:t> un de </a:t>
            </a:r>
            <a:r>
              <a:rPr lang="it-IT" sz="2400" dirty="0" err="1"/>
              <a:t>leurs</a:t>
            </a:r>
            <a:r>
              <a:rPr lang="it-IT" sz="2400" dirty="0"/>
              <a:t> </a:t>
            </a:r>
            <a:r>
              <a:rPr lang="it-IT" sz="2400" dirty="0" err="1"/>
              <a:t>marqueurs</a:t>
            </a:r>
            <a:r>
              <a:rPr lang="it-IT" sz="2400" dirty="0"/>
              <a:t> </a:t>
            </a:r>
            <a:r>
              <a:rPr lang="it-IT" sz="2400" dirty="0" err="1"/>
              <a:t>politiques</a:t>
            </a:r>
            <a:r>
              <a:rPr lang="it-IT" sz="2400" dirty="0"/>
              <a:t> </a:t>
            </a:r>
            <a:r>
              <a:rPr lang="it-IT" sz="2400" dirty="0" err="1"/>
              <a:t>progresser</a:t>
            </a:r>
            <a:r>
              <a:rPr lang="it-IT" sz="2400" dirty="0"/>
              <a:t>. </a:t>
            </a:r>
            <a:r>
              <a:rPr lang="it-IT" sz="2400" dirty="0" err="1"/>
              <a:t>Vidal</a:t>
            </a:r>
            <a:r>
              <a:rPr lang="it-IT" sz="2400" dirty="0"/>
              <a:t>, une femme, </a:t>
            </a:r>
            <a:r>
              <a:rPr lang="it-IT" sz="2400" dirty="0" err="1"/>
              <a:t>prend</a:t>
            </a:r>
            <a:r>
              <a:rPr lang="it-IT" sz="2400" dirty="0"/>
              <a:t> le </a:t>
            </a:r>
            <a:r>
              <a:rPr lang="it-IT" sz="2400" dirty="0" err="1"/>
              <a:t>bouillon</a:t>
            </a:r>
            <a:r>
              <a:rPr lang="it-IT" sz="2400" dirty="0"/>
              <a:t> </a:t>
            </a:r>
            <a:r>
              <a:rPr lang="it-IT" sz="2400" dirty="0" err="1"/>
              <a:t>médiatique</a:t>
            </a:r>
            <a:r>
              <a:rPr lang="it-IT" sz="2400" dirty="0"/>
              <a:t> et une </a:t>
            </a:r>
            <a:r>
              <a:rPr lang="it-IT" sz="2400" dirty="0" err="1"/>
              <a:t>humiliation</a:t>
            </a:r>
            <a:r>
              <a:rPr lang="it-IT" sz="2400" dirty="0"/>
              <a:t> </a:t>
            </a:r>
            <a:r>
              <a:rPr lang="it-IT" sz="2400" dirty="0" err="1"/>
              <a:t>présidentielle</a:t>
            </a:r>
            <a:r>
              <a:rPr lang="it-IT" sz="2400" dirty="0"/>
              <a:t>. </a:t>
            </a:r>
            <a:r>
              <a:rPr lang="it-IT" sz="2400" dirty="0" err="1"/>
              <a:t>Ses</a:t>
            </a:r>
            <a:r>
              <a:rPr lang="it-IT" sz="2400" dirty="0"/>
              <a:t> </a:t>
            </a:r>
            <a:r>
              <a:rPr lang="it-IT" sz="2400" dirty="0" err="1"/>
              <a:t>collègues</a:t>
            </a:r>
            <a:r>
              <a:rPr lang="it-IT" sz="2400" dirty="0"/>
              <a:t>, </a:t>
            </a:r>
            <a:r>
              <a:rPr lang="it-IT" sz="2400" dirty="0" err="1"/>
              <a:t>hommes</a:t>
            </a:r>
            <a:r>
              <a:rPr lang="it-IT" sz="2400" dirty="0"/>
              <a:t>, </a:t>
            </a:r>
            <a:r>
              <a:rPr lang="it-IT" sz="2400" dirty="0" err="1"/>
              <a:t>avaient</a:t>
            </a:r>
            <a:r>
              <a:rPr lang="it-IT" sz="2400" dirty="0"/>
              <a:t> </a:t>
            </a:r>
            <a:r>
              <a:rPr lang="it-IT" sz="2400" dirty="0" err="1"/>
              <a:t>été</a:t>
            </a:r>
            <a:r>
              <a:rPr lang="it-IT" sz="2400" dirty="0"/>
              <a:t> </a:t>
            </a:r>
            <a:r>
              <a:rPr lang="it-IT" sz="2400" dirty="0" err="1"/>
              <a:t>épargnés</a:t>
            </a:r>
            <a:r>
              <a:rPr lang="it-IT" sz="2400" dirty="0"/>
              <a:t>.</a:t>
            </a:r>
            <a:endParaRPr lang="fr-CA" sz="2400" dirty="0"/>
          </a:p>
        </p:txBody>
      </p:sp>
    </p:spTree>
    <p:extLst>
      <p:ext uri="{BB962C8B-B14F-4D97-AF65-F5344CB8AC3E}">
        <p14:creationId xmlns:p14="http://schemas.microsoft.com/office/powerpoint/2010/main" val="6805815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fr-CA"/>
          </a:p>
        </p:txBody>
      </p:sp>
      <p:sp>
        <p:nvSpPr>
          <p:cNvPr id="3" name="Segnaposto contenuto 2"/>
          <p:cNvSpPr>
            <a:spLocks noGrp="1"/>
          </p:cNvSpPr>
          <p:nvPr>
            <p:ph idx="1"/>
          </p:nvPr>
        </p:nvSpPr>
        <p:spPr/>
        <p:txBody>
          <a:bodyPr>
            <a:normAutofit fontScale="92500" lnSpcReduction="10000"/>
          </a:bodyPr>
          <a:lstStyle/>
          <a:p>
            <a:pPr algn="just"/>
            <a:r>
              <a:rPr lang="it-IT" sz="2400" dirty="0" err="1"/>
              <a:t>Vidal</a:t>
            </a:r>
            <a:r>
              <a:rPr lang="it-IT" sz="2400" dirty="0"/>
              <a:t> n’est </a:t>
            </a:r>
            <a:r>
              <a:rPr lang="it-IT" sz="2400" dirty="0" err="1"/>
              <a:t>pas</a:t>
            </a:r>
            <a:r>
              <a:rPr lang="it-IT" sz="2400" dirty="0"/>
              <a:t> la première </a:t>
            </a:r>
            <a:r>
              <a:rPr lang="it-IT" sz="2400" dirty="0" err="1"/>
              <a:t>victime</a:t>
            </a:r>
            <a:r>
              <a:rPr lang="it-IT" sz="2400" dirty="0"/>
              <a:t> de </a:t>
            </a:r>
            <a:r>
              <a:rPr lang="it-IT" sz="2400" dirty="0" err="1"/>
              <a:t>cette</a:t>
            </a:r>
            <a:r>
              <a:rPr lang="it-IT" sz="2400" dirty="0"/>
              <a:t> </a:t>
            </a:r>
            <a:r>
              <a:rPr lang="it-IT" sz="2400" dirty="0" err="1"/>
              <a:t>stratégie</a:t>
            </a:r>
            <a:r>
              <a:rPr lang="it-IT" sz="2400" dirty="0"/>
              <a:t> </a:t>
            </a:r>
            <a:r>
              <a:rPr lang="it-IT" sz="2400" dirty="0" err="1"/>
              <a:t>du</a:t>
            </a:r>
            <a:r>
              <a:rPr lang="it-IT" sz="2400" dirty="0"/>
              <a:t> </a:t>
            </a:r>
            <a:r>
              <a:rPr lang="it-IT" sz="2400" dirty="0" err="1"/>
              <a:t>bélier</a:t>
            </a:r>
            <a:r>
              <a:rPr lang="it-IT" sz="2400" dirty="0"/>
              <a:t>. On </a:t>
            </a:r>
            <a:r>
              <a:rPr lang="it-IT" sz="2400" dirty="0" err="1"/>
              <a:t>rembobine</a:t>
            </a:r>
            <a:r>
              <a:rPr lang="it-IT" sz="2400" dirty="0"/>
              <a:t>. Mars 2019, en </a:t>
            </a:r>
            <a:r>
              <a:rPr lang="it-IT" sz="2400" dirty="0" err="1"/>
              <a:t>pleine</a:t>
            </a:r>
            <a:r>
              <a:rPr lang="it-IT" sz="2400" dirty="0"/>
              <a:t> </a:t>
            </a:r>
            <a:r>
              <a:rPr lang="it-IT" sz="2400" i="1" dirty="0"/>
              <a:t>«</a:t>
            </a:r>
            <a:r>
              <a:rPr lang="it-IT" sz="2400" i="1" dirty="0" err="1"/>
              <a:t>concertation</a:t>
            </a:r>
            <a:r>
              <a:rPr lang="it-IT" sz="2400" i="1" dirty="0"/>
              <a:t>»</a:t>
            </a:r>
            <a:r>
              <a:rPr lang="it-IT" sz="2400" dirty="0"/>
              <a:t> </a:t>
            </a:r>
            <a:r>
              <a:rPr lang="it-IT" sz="2400" dirty="0" err="1"/>
              <a:t>sur</a:t>
            </a:r>
            <a:r>
              <a:rPr lang="it-IT" sz="2400" dirty="0"/>
              <a:t> la </a:t>
            </a:r>
            <a:r>
              <a:rPr lang="it-IT" sz="2400" dirty="0" err="1"/>
              <a:t>réforme</a:t>
            </a:r>
            <a:r>
              <a:rPr lang="it-IT" sz="2400" dirty="0"/>
              <a:t> </a:t>
            </a:r>
            <a:r>
              <a:rPr lang="it-IT" sz="2400" dirty="0" err="1"/>
              <a:t>des</a:t>
            </a:r>
            <a:r>
              <a:rPr lang="it-IT" sz="2400" dirty="0"/>
              <a:t> </a:t>
            </a:r>
            <a:r>
              <a:rPr lang="it-IT" sz="2400" dirty="0" err="1"/>
              <a:t>retraites</a:t>
            </a:r>
            <a:r>
              <a:rPr lang="it-IT" sz="2400" dirty="0"/>
              <a:t>, la ministre de la </a:t>
            </a:r>
            <a:r>
              <a:rPr lang="it-IT" sz="2400" dirty="0" err="1"/>
              <a:t>Santé</a:t>
            </a:r>
            <a:r>
              <a:rPr lang="it-IT" sz="2400" dirty="0"/>
              <a:t> et </a:t>
            </a:r>
            <a:r>
              <a:rPr lang="it-IT" sz="2400" dirty="0" err="1"/>
              <a:t>des</a:t>
            </a:r>
            <a:r>
              <a:rPr lang="it-IT" sz="2400" dirty="0"/>
              <a:t> </a:t>
            </a:r>
            <a:r>
              <a:rPr lang="it-IT" sz="2400" dirty="0" err="1"/>
              <a:t>Solidarités</a:t>
            </a:r>
            <a:r>
              <a:rPr lang="it-IT" sz="2400" dirty="0"/>
              <a:t> d’</a:t>
            </a:r>
            <a:r>
              <a:rPr lang="it-IT" sz="2400" dirty="0" err="1"/>
              <a:t>alors</a:t>
            </a:r>
            <a:r>
              <a:rPr lang="it-IT" sz="2400" dirty="0"/>
              <a:t>, </a:t>
            </a:r>
            <a:r>
              <a:rPr lang="it-IT" sz="2400" dirty="0" err="1"/>
              <a:t>Agnès</a:t>
            </a:r>
            <a:r>
              <a:rPr lang="it-IT" sz="2400" dirty="0"/>
              <a:t> </a:t>
            </a:r>
            <a:r>
              <a:rPr lang="it-IT" sz="2400" dirty="0" err="1"/>
              <a:t>Buzyn</a:t>
            </a:r>
            <a:r>
              <a:rPr lang="it-IT" sz="2400" dirty="0"/>
              <a:t>, s’</a:t>
            </a:r>
            <a:r>
              <a:rPr lang="it-IT" sz="2400" dirty="0" err="1"/>
              <a:t>autorise</a:t>
            </a:r>
            <a:r>
              <a:rPr lang="it-IT" sz="2400" dirty="0"/>
              <a:t> une </a:t>
            </a:r>
            <a:r>
              <a:rPr lang="it-IT" sz="2400" dirty="0" err="1"/>
              <a:t>sortie</a:t>
            </a:r>
            <a:r>
              <a:rPr lang="it-IT" sz="2400" dirty="0"/>
              <a:t> </a:t>
            </a:r>
            <a:r>
              <a:rPr lang="it-IT" sz="2400" dirty="0" err="1"/>
              <a:t>inattendue</a:t>
            </a:r>
            <a:r>
              <a:rPr lang="it-IT" sz="2400" dirty="0"/>
              <a:t> </a:t>
            </a:r>
            <a:r>
              <a:rPr lang="it-IT" sz="2400" dirty="0" err="1"/>
              <a:t>sur</a:t>
            </a:r>
            <a:r>
              <a:rPr lang="it-IT" sz="2400" dirty="0"/>
              <a:t> un </a:t>
            </a:r>
            <a:r>
              <a:rPr lang="it-IT" sz="2400" i="1" dirty="0"/>
              <a:t>«</a:t>
            </a:r>
            <a:r>
              <a:rPr lang="it-IT" sz="2400" i="1" dirty="0" err="1"/>
              <a:t>allongement</a:t>
            </a:r>
            <a:r>
              <a:rPr lang="it-IT" sz="2400" i="1" dirty="0"/>
              <a:t> de la </a:t>
            </a:r>
            <a:r>
              <a:rPr lang="it-IT" sz="2400" i="1" dirty="0" err="1"/>
              <a:t>durée</a:t>
            </a:r>
            <a:r>
              <a:rPr lang="it-IT" sz="2400" i="1" dirty="0"/>
              <a:t> </a:t>
            </a:r>
            <a:r>
              <a:rPr lang="it-IT" sz="2400" i="1" dirty="0" err="1"/>
              <a:t>du</a:t>
            </a:r>
            <a:r>
              <a:rPr lang="it-IT" sz="2400" i="1" dirty="0"/>
              <a:t> </a:t>
            </a:r>
            <a:r>
              <a:rPr lang="it-IT" sz="2400" i="1" dirty="0" err="1"/>
              <a:t>travail</a:t>
            </a:r>
            <a:r>
              <a:rPr lang="it-IT" sz="2400" i="1" dirty="0"/>
              <a:t>».</a:t>
            </a:r>
            <a:r>
              <a:rPr lang="it-IT" sz="2400" dirty="0"/>
              <a:t> </a:t>
            </a:r>
            <a:r>
              <a:rPr lang="it-IT" sz="2400" i="1" dirty="0"/>
              <a:t>«Je </a:t>
            </a:r>
            <a:r>
              <a:rPr lang="it-IT" sz="2400" i="1" dirty="0" err="1"/>
              <a:t>suis</a:t>
            </a:r>
            <a:r>
              <a:rPr lang="it-IT" sz="2400" i="1" dirty="0"/>
              <a:t> </a:t>
            </a:r>
            <a:r>
              <a:rPr lang="it-IT" sz="2400" i="1" dirty="0" err="1"/>
              <a:t>médecin</a:t>
            </a:r>
            <a:r>
              <a:rPr lang="it-IT" sz="2400" i="1" dirty="0"/>
              <a:t>, je </a:t>
            </a:r>
            <a:r>
              <a:rPr lang="it-IT" sz="2400" i="1" dirty="0" err="1"/>
              <a:t>vois</a:t>
            </a:r>
            <a:r>
              <a:rPr lang="it-IT" sz="2400" i="1" dirty="0"/>
              <a:t> </a:t>
            </a:r>
            <a:r>
              <a:rPr lang="it-IT" sz="2400" i="1" dirty="0" err="1"/>
              <a:t>que</a:t>
            </a:r>
            <a:r>
              <a:rPr lang="it-IT" sz="2400" i="1" dirty="0"/>
              <a:t> la </a:t>
            </a:r>
            <a:r>
              <a:rPr lang="it-IT" sz="2400" i="1" dirty="0" err="1"/>
              <a:t>durée</a:t>
            </a:r>
            <a:r>
              <a:rPr lang="it-IT" sz="2400" i="1" dirty="0"/>
              <a:t> de vie </a:t>
            </a:r>
            <a:r>
              <a:rPr lang="it-IT" sz="2400" i="1" dirty="0" err="1"/>
              <a:t>augmente</a:t>
            </a:r>
            <a:r>
              <a:rPr lang="it-IT" sz="2400" i="1" dirty="0"/>
              <a:t> d’</a:t>
            </a:r>
            <a:r>
              <a:rPr lang="it-IT" sz="2400" i="1" dirty="0" err="1"/>
              <a:t>année</a:t>
            </a:r>
            <a:r>
              <a:rPr lang="it-IT" sz="2400" i="1" dirty="0"/>
              <a:t> en </a:t>
            </a:r>
            <a:r>
              <a:rPr lang="it-IT" sz="2400" i="1" dirty="0" err="1"/>
              <a:t>année</a:t>
            </a:r>
            <a:r>
              <a:rPr lang="it-IT" sz="2400" i="1" dirty="0"/>
              <a:t>,</a:t>
            </a:r>
            <a:r>
              <a:rPr lang="it-IT" sz="2400" dirty="0"/>
              <a:t> </a:t>
            </a:r>
            <a:r>
              <a:rPr lang="it-IT" sz="2400" dirty="0" err="1"/>
              <a:t>expliquait</a:t>
            </a:r>
            <a:r>
              <a:rPr lang="it-IT" sz="2400" dirty="0"/>
              <a:t> </a:t>
            </a:r>
            <a:r>
              <a:rPr lang="it-IT" sz="2400" dirty="0" err="1"/>
              <a:t>Buzyn</a:t>
            </a:r>
            <a:r>
              <a:rPr lang="it-IT" sz="2400" dirty="0"/>
              <a:t>. </a:t>
            </a:r>
            <a:r>
              <a:rPr lang="it-IT" sz="2400" i="1" dirty="0"/>
              <a:t>Est-ce </a:t>
            </a:r>
            <a:r>
              <a:rPr lang="it-IT" sz="2400" i="1" dirty="0" err="1"/>
              <a:t>que</a:t>
            </a:r>
            <a:r>
              <a:rPr lang="it-IT" sz="2400" i="1" dirty="0"/>
              <a:t>, </a:t>
            </a:r>
            <a:r>
              <a:rPr lang="it-IT" sz="2400" i="1" dirty="0" err="1"/>
              <a:t>alors</a:t>
            </a:r>
            <a:r>
              <a:rPr lang="it-IT" sz="2400" i="1" dirty="0"/>
              <a:t> </a:t>
            </a:r>
            <a:r>
              <a:rPr lang="it-IT" sz="2400" i="1" dirty="0" err="1"/>
              <a:t>que</a:t>
            </a:r>
            <a:r>
              <a:rPr lang="it-IT" sz="2400" i="1" dirty="0"/>
              <a:t> le </a:t>
            </a:r>
            <a:r>
              <a:rPr lang="it-IT" sz="2400" i="1" dirty="0" err="1"/>
              <a:t>nombre</a:t>
            </a:r>
            <a:r>
              <a:rPr lang="it-IT" sz="2400" i="1" dirty="0"/>
              <a:t> d’</a:t>
            </a:r>
            <a:r>
              <a:rPr lang="it-IT" sz="2400" i="1" dirty="0" err="1"/>
              <a:t>actifs</a:t>
            </a:r>
            <a:r>
              <a:rPr lang="it-IT" sz="2400" i="1" dirty="0"/>
              <a:t> </a:t>
            </a:r>
            <a:r>
              <a:rPr lang="it-IT" sz="2400" i="1" dirty="0" err="1"/>
              <a:t>diminue</a:t>
            </a:r>
            <a:r>
              <a:rPr lang="it-IT" sz="2400" i="1" dirty="0"/>
              <a:t>, </a:t>
            </a:r>
            <a:r>
              <a:rPr lang="it-IT" sz="2400" i="1" dirty="0" err="1"/>
              <a:t>nous</a:t>
            </a:r>
            <a:r>
              <a:rPr lang="it-IT" sz="2400" i="1" dirty="0"/>
              <a:t> </a:t>
            </a:r>
            <a:r>
              <a:rPr lang="it-IT" sz="2400" i="1" dirty="0" err="1"/>
              <a:t>allons</a:t>
            </a:r>
            <a:r>
              <a:rPr lang="it-IT" sz="2400" i="1" dirty="0"/>
              <a:t> </a:t>
            </a:r>
            <a:r>
              <a:rPr lang="it-IT" sz="2400" i="1" dirty="0" err="1"/>
              <a:t>pouvoir</a:t>
            </a:r>
            <a:r>
              <a:rPr lang="it-IT" sz="2400" i="1" dirty="0"/>
              <a:t> </a:t>
            </a:r>
            <a:r>
              <a:rPr lang="it-IT" sz="2400" i="1" dirty="0" err="1"/>
              <a:t>maintenir</a:t>
            </a:r>
            <a:r>
              <a:rPr lang="it-IT" sz="2400" i="1" dirty="0"/>
              <a:t> </a:t>
            </a:r>
            <a:r>
              <a:rPr lang="it-IT" sz="2400" i="1" dirty="0" err="1"/>
              <a:t>sur</a:t>
            </a:r>
            <a:r>
              <a:rPr lang="it-IT" sz="2400" i="1" dirty="0"/>
              <a:t> </a:t>
            </a:r>
            <a:r>
              <a:rPr lang="it-IT" sz="2400" i="1" dirty="0" err="1"/>
              <a:t>les</a:t>
            </a:r>
            <a:r>
              <a:rPr lang="it-IT" sz="2400" i="1" dirty="0"/>
              <a:t> </a:t>
            </a:r>
            <a:r>
              <a:rPr lang="it-IT" sz="2400" i="1" dirty="0" err="1"/>
              <a:t>actifs</a:t>
            </a:r>
            <a:r>
              <a:rPr lang="it-IT" sz="2400" i="1" dirty="0"/>
              <a:t> le </a:t>
            </a:r>
            <a:r>
              <a:rPr lang="it-IT" sz="2400" i="1" dirty="0" err="1"/>
              <a:t>poids</a:t>
            </a:r>
            <a:r>
              <a:rPr lang="it-IT" sz="2400" i="1" dirty="0"/>
              <a:t> </a:t>
            </a:r>
            <a:r>
              <a:rPr lang="it-IT" sz="2400" i="1" dirty="0" err="1"/>
              <a:t>des</a:t>
            </a:r>
            <a:r>
              <a:rPr lang="it-IT" sz="2400" i="1" dirty="0"/>
              <a:t> </a:t>
            </a:r>
            <a:r>
              <a:rPr lang="it-IT" sz="2400" i="1" dirty="0" err="1"/>
              <a:t>retraites</a:t>
            </a:r>
            <a:r>
              <a:rPr lang="it-IT" sz="2400" i="1" dirty="0"/>
              <a:t> qui </a:t>
            </a:r>
            <a:r>
              <a:rPr lang="it-IT" sz="2400" i="1" dirty="0" err="1"/>
              <a:t>vont</a:t>
            </a:r>
            <a:r>
              <a:rPr lang="it-IT" sz="2400" i="1" dirty="0"/>
              <a:t> </a:t>
            </a:r>
            <a:r>
              <a:rPr lang="it-IT" sz="2400" i="1" dirty="0" err="1"/>
              <a:t>augmenter</a:t>
            </a:r>
            <a:r>
              <a:rPr lang="it-IT" sz="2400" i="1" dirty="0"/>
              <a:t> en </a:t>
            </a:r>
            <a:r>
              <a:rPr lang="it-IT" sz="2400" i="1" dirty="0" err="1"/>
              <a:t>nombre</a:t>
            </a:r>
            <a:r>
              <a:rPr lang="it-IT" sz="2400" i="1" dirty="0"/>
              <a:t> et en </a:t>
            </a:r>
            <a:r>
              <a:rPr lang="it-IT" sz="2400" i="1" dirty="0" err="1"/>
              <a:t>durée</a:t>
            </a:r>
            <a:r>
              <a:rPr lang="it-IT" sz="2400" dirty="0"/>
              <a:t> </a:t>
            </a:r>
            <a:r>
              <a:rPr lang="it-IT" sz="2400" i="1" dirty="0"/>
              <a:t>? </a:t>
            </a:r>
            <a:r>
              <a:rPr lang="it-IT" sz="2400" i="1" dirty="0" err="1"/>
              <a:t>Nous</a:t>
            </a:r>
            <a:r>
              <a:rPr lang="it-IT" sz="2400" i="1" dirty="0"/>
              <a:t> </a:t>
            </a:r>
            <a:r>
              <a:rPr lang="it-IT" sz="2400" i="1" dirty="0" err="1"/>
              <a:t>savons</a:t>
            </a:r>
            <a:r>
              <a:rPr lang="it-IT" sz="2400" i="1" dirty="0"/>
              <a:t> </a:t>
            </a:r>
            <a:r>
              <a:rPr lang="it-IT" sz="2400" i="1" dirty="0" err="1"/>
              <a:t>que</a:t>
            </a:r>
            <a:r>
              <a:rPr lang="it-IT" sz="2400" i="1" dirty="0"/>
              <a:t> </a:t>
            </a:r>
            <a:r>
              <a:rPr lang="it-IT" sz="2400" i="1" dirty="0" err="1"/>
              <a:t>cet</a:t>
            </a:r>
            <a:r>
              <a:rPr lang="it-IT" sz="2400" i="1" dirty="0"/>
              <a:t> </a:t>
            </a:r>
            <a:r>
              <a:rPr lang="it-IT" sz="2400" i="1" dirty="0" err="1"/>
              <a:t>équilibre</a:t>
            </a:r>
            <a:r>
              <a:rPr lang="it-IT" sz="2400" i="1" dirty="0"/>
              <a:t>-là va </a:t>
            </a:r>
            <a:r>
              <a:rPr lang="it-IT" sz="2400" i="1" dirty="0" err="1"/>
              <a:t>être</a:t>
            </a:r>
            <a:r>
              <a:rPr lang="it-IT" sz="2400" i="1" dirty="0"/>
              <a:t> de plus en plus difficile à </a:t>
            </a:r>
            <a:r>
              <a:rPr lang="it-IT" sz="2400" i="1" dirty="0" err="1"/>
              <a:t>tenir</a:t>
            </a:r>
            <a:r>
              <a:rPr lang="it-IT" sz="2400" i="1" dirty="0"/>
              <a:t>.»</a:t>
            </a:r>
            <a:r>
              <a:rPr lang="it-IT" sz="2400" dirty="0"/>
              <a:t> </a:t>
            </a:r>
            <a:r>
              <a:rPr lang="it-IT" sz="2400" dirty="0" err="1"/>
              <a:t>Exactement</a:t>
            </a:r>
            <a:r>
              <a:rPr lang="it-IT" sz="2400" dirty="0"/>
              <a:t> la </a:t>
            </a:r>
            <a:r>
              <a:rPr lang="it-IT" sz="2400" dirty="0" err="1"/>
              <a:t>ligne</a:t>
            </a:r>
            <a:r>
              <a:rPr lang="it-IT" sz="2400" dirty="0"/>
              <a:t> </a:t>
            </a:r>
            <a:r>
              <a:rPr lang="it-IT" sz="2400" dirty="0" err="1"/>
              <a:t>portée</a:t>
            </a:r>
            <a:r>
              <a:rPr lang="it-IT" sz="2400" dirty="0"/>
              <a:t> en </a:t>
            </a:r>
            <a:r>
              <a:rPr lang="it-IT" sz="2400" dirty="0" err="1"/>
              <a:t>coulisses</a:t>
            </a:r>
            <a:r>
              <a:rPr lang="it-IT" sz="2400" dirty="0"/>
              <a:t> par le Premier ministre de l’époque, Edouard Philippe, et de </a:t>
            </a:r>
            <a:r>
              <a:rPr lang="it-IT" sz="2400" dirty="0" err="1"/>
              <a:t>ses</a:t>
            </a:r>
            <a:r>
              <a:rPr lang="it-IT" sz="2400" dirty="0"/>
              <a:t> </a:t>
            </a:r>
            <a:r>
              <a:rPr lang="it-IT" sz="2400" dirty="0" err="1"/>
              <a:t>deux</a:t>
            </a:r>
            <a:r>
              <a:rPr lang="it-IT" sz="2400" dirty="0"/>
              <a:t> </a:t>
            </a:r>
            <a:r>
              <a:rPr lang="it-IT" sz="2400" dirty="0" err="1"/>
              <a:t>camarades</a:t>
            </a:r>
            <a:r>
              <a:rPr lang="it-IT" sz="2400" dirty="0"/>
              <a:t> de l’ex-UMP </a:t>
            </a:r>
            <a:r>
              <a:rPr lang="it-IT" sz="2400" dirty="0" err="1"/>
              <a:t>installés</a:t>
            </a:r>
            <a:r>
              <a:rPr lang="it-IT" sz="2400" dirty="0"/>
              <a:t> à </a:t>
            </a:r>
            <a:r>
              <a:rPr lang="it-IT" sz="2400" dirty="0" err="1"/>
              <a:t>Bercy</a:t>
            </a:r>
            <a:r>
              <a:rPr lang="it-IT" sz="2400" dirty="0"/>
              <a:t> : Bruno Le </a:t>
            </a:r>
            <a:r>
              <a:rPr lang="it-IT" sz="2400" dirty="0" err="1"/>
              <a:t>Maire</a:t>
            </a:r>
            <a:r>
              <a:rPr lang="it-IT" sz="2400" dirty="0"/>
              <a:t> et (</a:t>
            </a:r>
            <a:r>
              <a:rPr lang="it-IT" sz="2400" dirty="0" err="1"/>
              <a:t>déjà</a:t>
            </a:r>
            <a:r>
              <a:rPr lang="it-IT" sz="2400" dirty="0"/>
              <a:t>) </a:t>
            </a:r>
            <a:r>
              <a:rPr lang="it-IT" sz="2400" dirty="0" err="1"/>
              <a:t>Gérald</a:t>
            </a:r>
            <a:r>
              <a:rPr lang="it-IT" sz="2400" dirty="0"/>
              <a:t> </a:t>
            </a:r>
            <a:r>
              <a:rPr lang="it-IT" sz="2400" dirty="0" err="1"/>
              <a:t>Darmanin</a:t>
            </a:r>
            <a:r>
              <a:rPr lang="it-IT" sz="2400" dirty="0"/>
              <a:t>.</a:t>
            </a:r>
          </a:p>
          <a:p>
            <a:pPr marL="0" indent="0" algn="just">
              <a:buNone/>
            </a:pPr>
            <a:r>
              <a:rPr lang="it-IT" sz="2400" dirty="0"/>
              <a:t>.</a:t>
            </a:r>
            <a:endParaRPr lang="fr-CA" sz="2400" dirty="0"/>
          </a:p>
        </p:txBody>
      </p:sp>
    </p:spTree>
    <p:extLst>
      <p:ext uri="{BB962C8B-B14F-4D97-AF65-F5344CB8AC3E}">
        <p14:creationId xmlns:p14="http://schemas.microsoft.com/office/powerpoint/2010/main" val="8096454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fr-CA"/>
          </a:p>
        </p:txBody>
      </p:sp>
      <p:sp>
        <p:nvSpPr>
          <p:cNvPr id="3" name="Segnaposto contenuto 2"/>
          <p:cNvSpPr>
            <a:spLocks noGrp="1"/>
          </p:cNvSpPr>
          <p:nvPr>
            <p:ph idx="1"/>
          </p:nvPr>
        </p:nvSpPr>
        <p:spPr/>
        <p:txBody>
          <a:bodyPr>
            <a:normAutofit/>
          </a:bodyPr>
          <a:lstStyle/>
          <a:p>
            <a:pPr algn="just"/>
            <a:r>
              <a:rPr lang="fr-CA" sz="2400" dirty="0"/>
              <a:t>Comme pour Vidal, les politiques hommes avaient laissé une femme issue de la société civile monter au front médiatique pour pousser leurs propres billes. Obligée de rétropédaler (repousser l’âge de départ n’était pas dans le programme d’Emmanuel </a:t>
            </a:r>
            <a:r>
              <a:rPr lang="fr-CA" sz="2400" dirty="0" err="1"/>
              <a:t>Macron</a:t>
            </a:r>
            <a:r>
              <a:rPr lang="fr-CA" sz="2400" dirty="0"/>
              <a:t> et le haut-commissaire d’alors, Jean-Paul Delevoye, menaçait de démissionner), </a:t>
            </a:r>
            <a:r>
              <a:rPr lang="fr-CA" sz="2400" dirty="0" err="1"/>
              <a:t>Buzyn</a:t>
            </a:r>
            <a:r>
              <a:rPr lang="fr-CA" sz="2400" dirty="0"/>
              <a:t> s’était abîmée dans cette aventure politicienne. Cette dernière n’est plus au gouvernement. Le Maire et </a:t>
            </a:r>
            <a:r>
              <a:rPr lang="fr-CA" sz="2400" dirty="0" err="1"/>
              <a:t>Darmanin</a:t>
            </a:r>
            <a:r>
              <a:rPr lang="fr-CA" sz="2400" dirty="0"/>
              <a:t> plus que jamais.</a:t>
            </a:r>
          </a:p>
        </p:txBody>
      </p:sp>
    </p:spTree>
    <p:extLst>
      <p:ext uri="{BB962C8B-B14F-4D97-AF65-F5344CB8AC3E}">
        <p14:creationId xmlns:p14="http://schemas.microsoft.com/office/powerpoint/2010/main" val="21354855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fr-CA"/>
          </a:p>
        </p:txBody>
      </p:sp>
      <p:sp>
        <p:nvSpPr>
          <p:cNvPr id="3" name="Segnaposto contenuto 2"/>
          <p:cNvSpPr>
            <a:spLocks noGrp="1"/>
          </p:cNvSpPr>
          <p:nvPr>
            <p:ph idx="1"/>
          </p:nvPr>
        </p:nvSpPr>
        <p:spPr/>
        <p:txBody>
          <a:bodyPr>
            <a:normAutofit fontScale="92500"/>
          </a:bodyPr>
          <a:lstStyle/>
          <a:p>
            <a:pPr algn="just"/>
            <a:r>
              <a:rPr lang="it-IT" sz="2400" i="1" dirty="0"/>
              <a:t>« </a:t>
            </a:r>
            <a:r>
              <a:rPr lang="it-IT" sz="2400" i="1" dirty="0" err="1"/>
              <a:t>Nous</a:t>
            </a:r>
            <a:r>
              <a:rPr lang="it-IT" sz="2400" i="1" dirty="0"/>
              <a:t> </a:t>
            </a:r>
            <a:r>
              <a:rPr lang="it-IT" sz="2400" i="1" dirty="0" err="1"/>
              <a:t>avons</a:t>
            </a:r>
            <a:r>
              <a:rPr lang="it-IT" sz="2400" i="1" dirty="0"/>
              <a:t> </a:t>
            </a:r>
            <a:r>
              <a:rPr lang="it-IT" sz="2400" i="1" dirty="0" err="1"/>
              <a:t>besoin</a:t>
            </a:r>
            <a:r>
              <a:rPr lang="it-IT" sz="2400" i="1" dirty="0"/>
              <a:t> d’un </a:t>
            </a:r>
            <a:r>
              <a:rPr lang="it-IT" sz="2400" i="1" dirty="0" err="1"/>
              <a:t>état</a:t>
            </a:r>
            <a:r>
              <a:rPr lang="it-IT" sz="2400" i="1" dirty="0"/>
              <a:t> </a:t>
            </a:r>
            <a:r>
              <a:rPr lang="it-IT" sz="2400" i="1" dirty="0" err="1"/>
              <a:t>des</a:t>
            </a:r>
            <a:r>
              <a:rPr lang="it-IT" sz="2400" i="1" dirty="0"/>
              <a:t> </a:t>
            </a:r>
            <a:r>
              <a:rPr lang="it-IT" sz="2400" i="1" dirty="0" err="1"/>
              <a:t>lieux</a:t>
            </a:r>
            <a:r>
              <a:rPr lang="it-IT" sz="2400" i="1" dirty="0"/>
              <a:t> </a:t>
            </a:r>
            <a:r>
              <a:rPr lang="it-IT" sz="2400" i="1" dirty="0" err="1"/>
              <a:t>sur</a:t>
            </a:r>
            <a:r>
              <a:rPr lang="it-IT" sz="2400" i="1" dirty="0"/>
              <a:t> ce qui se </a:t>
            </a:r>
            <a:r>
              <a:rPr lang="it-IT" sz="2400" i="1" dirty="0" err="1"/>
              <a:t>fait</a:t>
            </a:r>
            <a:r>
              <a:rPr lang="it-IT" sz="2400" i="1" dirty="0"/>
              <a:t> en </a:t>
            </a:r>
            <a:r>
              <a:rPr lang="it-IT" sz="2400" i="1" dirty="0" err="1"/>
              <a:t>recherche</a:t>
            </a:r>
            <a:r>
              <a:rPr lang="it-IT" sz="2400" i="1" dirty="0"/>
              <a:t> en France </a:t>
            </a:r>
            <a:r>
              <a:rPr lang="it-IT" sz="2400" i="1" dirty="0" err="1"/>
              <a:t>sur</a:t>
            </a:r>
            <a:r>
              <a:rPr lang="it-IT" sz="2400" i="1" dirty="0"/>
              <a:t> </a:t>
            </a:r>
            <a:r>
              <a:rPr lang="it-IT" sz="2400" i="1" dirty="0" err="1"/>
              <a:t>ces</a:t>
            </a:r>
            <a:r>
              <a:rPr lang="it-IT" sz="2400" i="1" dirty="0"/>
              <a:t> </a:t>
            </a:r>
            <a:r>
              <a:rPr lang="it-IT" sz="2400" i="1" dirty="0" err="1"/>
              <a:t>sujets</a:t>
            </a:r>
            <a:r>
              <a:rPr lang="it-IT" sz="2400" i="1" dirty="0"/>
              <a:t> »</a:t>
            </a:r>
            <a:r>
              <a:rPr lang="it-IT" sz="2400" dirty="0"/>
              <a:t>, a </a:t>
            </a:r>
            <a:r>
              <a:rPr lang="it-IT" sz="2400" dirty="0" err="1"/>
              <a:t>indiqué</a:t>
            </a:r>
            <a:r>
              <a:rPr lang="it-IT" sz="2400" dirty="0"/>
              <a:t> </a:t>
            </a:r>
            <a:r>
              <a:rPr lang="it-IT" sz="2400" dirty="0" err="1"/>
              <a:t>Frédérique</a:t>
            </a:r>
            <a:r>
              <a:rPr lang="it-IT" sz="2400" dirty="0"/>
              <a:t> </a:t>
            </a:r>
            <a:r>
              <a:rPr lang="it-IT" sz="2400" dirty="0" err="1"/>
              <a:t>Vidal</a:t>
            </a:r>
            <a:r>
              <a:rPr lang="it-IT" sz="2400" dirty="0"/>
              <a:t>, </a:t>
            </a:r>
            <a:r>
              <a:rPr lang="it-IT" sz="2400" dirty="0" err="1"/>
              <a:t>assurant</a:t>
            </a:r>
            <a:r>
              <a:rPr lang="it-IT" sz="2400" dirty="0"/>
              <a:t> </a:t>
            </a:r>
            <a:r>
              <a:rPr lang="it-IT" sz="2400" dirty="0" err="1"/>
              <a:t>vouloir</a:t>
            </a:r>
            <a:r>
              <a:rPr lang="it-IT" sz="2400" dirty="0"/>
              <a:t> une </a:t>
            </a:r>
            <a:r>
              <a:rPr lang="it-IT" sz="2400" dirty="0" err="1"/>
              <a:t>enquête</a:t>
            </a:r>
            <a:r>
              <a:rPr lang="it-IT" sz="2400" dirty="0"/>
              <a:t> </a:t>
            </a:r>
            <a:r>
              <a:rPr lang="it-IT" sz="2400" i="1" dirty="0"/>
              <a:t>« </a:t>
            </a:r>
            <a:r>
              <a:rPr lang="it-IT" sz="2400" i="1" dirty="0" err="1"/>
              <a:t>au</a:t>
            </a:r>
            <a:r>
              <a:rPr lang="it-IT" sz="2400" i="1" dirty="0"/>
              <a:t> </a:t>
            </a:r>
            <a:r>
              <a:rPr lang="it-IT" sz="2400" i="1" dirty="0" err="1"/>
              <a:t>sens</a:t>
            </a:r>
            <a:r>
              <a:rPr lang="it-IT" sz="2400" i="1" dirty="0"/>
              <a:t> </a:t>
            </a:r>
            <a:r>
              <a:rPr lang="it-IT" sz="2400" i="1" dirty="0" err="1"/>
              <a:t>sociologique</a:t>
            </a:r>
            <a:r>
              <a:rPr lang="it-IT" sz="2400" i="1" dirty="0"/>
              <a:t> </a:t>
            </a:r>
            <a:r>
              <a:rPr lang="it-IT" sz="2400" i="1" dirty="0" err="1"/>
              <a:t>du</a:t>
            </a:r>
            <a:r>
              <a:rPr lang="it-IT" sz="2400" i="1" dirty="0"/>
              <a:t> terme »</a:t>
            </a:r>
            <a:r>
              <a:rPr lang="it-IT" sz="2400" dirty="0"/>
              <a:t>.</a:t>
            </a:r>
          </a:p>
          <a:p>
            <a:pPr algn="just"/>
            <a:r>
              <a:rPr lang="it-IT" sz="2400" i="1" dirty="0"/>
              <a:t>« </a:t>
            </a:r>
            <a:r>
              <a:rPr lang="it-IT" sz="2400" i="1" dirty="0" err="1"/>
              <a:t>Les</a:t>
            </a:r>
            <a:r>
              <a:rPr lang="it-IT" sz="2400" i="1" dirty="0"/>
              <a:t> </a:t>
            </a:r>
            <a:r>
              <a:rPr lang="it-IT" sz="2400" i="1" dirty="0" err="1"/>
              <a:t>libertés</a:t>
            </a:r>
            <a:r>
              <a:rPr lang="it-IT" sz="2400" i="1" dirty="0"/>
              <a:t> </a:t>
            </a:r>
            <a:r>
              <a:rPr lang="it-IT" sz="2400" i="1" dirty="0" err="1"/>
              <a:t>académiques</a:t>
            </a:r>
            <a:r>
              <a:rPr lang="it-IT" sz="2400" i="1" dirty="0"/>
              <a:t>, la </a:t>
            </a:r>
            <a:r>
              <a:rPr lang="it-IT" sz="2400" i="1" dirty="0" err="1"/>
              <a:t>liberté</a:t>
            </a:r>
            <a:r>
              <a:rPr lang="it-IT" sz="2400" i="1" dirty="0"/>
              <a:t> de la </a:t>
            </a:r>
            <a:r>
              <a:rPr lang="it-IT" sz="2400" i="1" dirty="0" err="1"/>
              <a:t>recherche</a:t>
            </a:r>
            <a:r>
              <a:rPr lang="it-IT" sz="2400" i="1" dirty="0"/>
              <a:t> </a:t>
            </a:r>
            <a:r>
              <a:rPr lang="it-IT" sz="2400" i="1" dirty="0" err="1"/>
              <a:t>doivent</a:t>
            </a:r>
            <a:r>
              <a:rPr lang="it-IT" sz="2400" i="1" dirty="0"/>
              <a:t> </a:t>
            </a:r>
            <a:r>
              <a:rPr lang="it-IT" sz="2400" i="1" dirty="0" err="1"/>
              <a:t>être</a:t>
            </a:r>
            <a:r>
              <a:rPr lang="it-IT" sz="2400" i="1" dirty="0"/>
              <a:t> </a:t>
            </a:r>
            <a:r>
              <a:rPr lang="it-IT" sz="2400" i="1" dirty="0" err="1"/>
              <a:t>défendues</a:t>
            </a:r>
            <a:r>
              <a:rPr lang="it-IT" sz="2400" i="1" dirty="0"/>
              <a:t> à tout </a:t>
            </a:r>
            <a:r>
              <a:rPr lang="it-IT" sz="2400" i="1" dirty="0" err="1"/>
              <a:t>prix</a:t>
            </a:r>
            <a:r>
              <a:rPr lang="it-IT" sz="2400" i="1" dirty="0"/>
              <a:t>. Ce </a:t>
            </a:r>
            <a:r>
              <a:rPr lang="it-IT" sz="2400" i="1" dirty="0" err="1"/>
              <a:t>que</a:t>
            </a:r>
            <a:r>
              <a:rPr lang="it-IT" sz="2400" i="1" dirty="0"/>
              <a:t> je </a:t>
            </a:r>
            <a:r>
              <a:rPr lang="it-IT" sz="2400" i="1" dirty="0" err="1"/>
              <a:t>souhaite</a:t>
            </a:r>
            <a:r>
              <a:rPr lang="it-IT" sz="2400" i="1" dirty="0"/>
              <a:t>, c’est </a:t>
            </a:r>
            <a:r>
              <a:rPr lang="it-IT" sz="2400" i="1" dirty="0" err="1"/>
              <a:t>savoir</a:t>
            </a:r>
            <a:r>
              <a:rPr lang="it-IT" sz="2400" i="1" dirty="0"/>
              <a:t> si </a:t>
            </a:r>
            <a:r>
              <a:rPr lang="it-IT" sz="2400" i="1" dirty="0" err="1"/>
              <a:t>ces</a:t>
            </a:r>
            <a:r>
              <a:rPr lang="it-IT" sz="2400" i="1" dirty="0"/>
              <a:t> </a:t>
            </a:r>
            <a:r>
              <a:rPr lang="it-IT" sz="2400" i="1" dirty="0" err="1"/>
              <a:t>libertés</a:t>
            </a:r>
            <a:r>
              <a:rPr lang="it-IT" sz="2400" i="1" dirty="0"/>
              <a:t> ne </a:t>
            </a:r>
            <a:r>
              <a:rPr lang="it-IT" sz="2400" i="1" dirty="0" err="1"/>
              <a:t>sont</a:t>
            </a:r>
            <a:r>
              <a:rPr lang="it-IT" sz="2400" i="1" dirty="0"/>
              <a:t> </a:t>
            </a:r>
            <a:r>
              <a:rPr lang="it-IT" sz="2400" i="1" dirty="0" err="1"/>
              <a:t>pas</a:t>
            </a:r>
            <a:r>
              <a:rPr lang="it-IT" sz="2400" i="1" dirty="0"/>
              <a:t> </a:t>
            </a:r>
            <a:r>
              <a:rPr lang="it-IT" sz="2400" i="1" dirty="0" err="1"/>
              <a:t>entravées</a:t>
            </a:r>
            <a:r>
              <a:rPr lang="it-IT" sz="2400" i="1" dirty="0"/>
              <a:t> </a:t>
            </a:r>
            <a:r>
              <a:rPr lang="it-IT" sz="2400" i="1" dirty="0" err="1"/>
              <a:t>dans</a:t>
            </a:r>
            <a:r>
              <a:rPr lang="it-IT" sz="2400" i="1" dirty="0"/>
              <a:t> le </a:t>
            </a:r>
            <a:r>
              <a:rPr lang="it-IT" sz="2400" i="1" dirty="0" err="1"/>
              <a:t>travail</a:t>
            </a:r>
            <a:r>
              <a:rPr lang="it-IT" sz="2400" i="1" dirty="0"/>
              <a:t> </a:t>
            </a:r>
            <a:r>
              <a:rPr lang="it-IT" sz="2400" i="1" dirty="0" err="1"/>
              <a:t>des</a:t>
            </a:r>
            <a:r>
              <a:rPr lang="it-IT" sz="2400" i="1" dirty="0"/>
              <a:t> </a:t>
            </a:r>
            <a:r>
              <a:rPr lang="it-IT" sz="2400" i="1" dirty="0" err="1"/>
              <a:t>chercheurs</a:t>
            </a:r>
            <a:r>
              <a:rPr lang="it-IT" sz="2400" i="1" dirty="0"/>
              <a:t> et </a:t>
            </a:r>
            <a:r>
              <a:rPr lang="it-IT" sz="2400" i="1" dirty="0" err="1"/>
              <a:t>des</a:t>
            </a:r>
            <a:r>
              <a:rPr lang="it-IT" sz="2400" i="1" dirty="0"/>
              <a:t> </a:t>
            </a:r>
            <a:r>
              <a:rPr lang="it-IT" sz="2400" i="1" dirty="0" err="1"/>
              <a:t>enseignants-chercheurs</a:t>
            </a:r>
            <a:r>
              <a:rPr lang="it-IT" sz="2400" i="1" dirty="0"/>
              <a:t> »</a:t>
            </a:r>
            <a:r>
              <a:rPr lang="it-IT" sz="2400" dirty="0"/>
              <a:t>, </a:t>
            </a:r>
            <a:r>
              <a:rPr lang="it-IT" sz="2400" dirty="0" err="1"/>
              <a:t>indique</a:t>
            </a:r>
            <a:r>
              <a:rPr lang="it-IT" sz="2400" dirty="0"/>
              <a:t> la ministre.</a:t>
            </a:r>
          </a:p>
          <a:p>
            <a:pPr algn="just"/>
            <a:r>
              <a:rPr lang="it-IT" sz="2400" dirty="0" err="1"/>
              <a:t>Frédérique</a:t>
            </a:r>
            <a:r>
              <a:rPr lang="it-IT" sz="2400" dirty="0"/>
              <a:t> </a:t>
            </a:r>
            <a:r>
              <a:rPr lang="it-IT" sz="2400" dirty="0" err="1"/>
              <a:t>Vidal</a:t>
            </a:r>
            <a:r>
              <a:rPr lang="it-IT" sz="2400" dirty="0"/>
              <a:t> </a:t>
            </a:r>
            <a:r>
              <a:rPr lang="it-IT" sz="2400" dirty="0" err="1"/>
              <a:t>relève</a:t>
            </a:r>
            <a:r>
              <a:rPr lang="it-IT" sz="2400" dirty="0"/>
              <a:t> </a:t>
            </a:r>
            <a:r>
              <a:rPr lang="it-IT" sz="2400" dirty="0" err="1"/>
              <a:t>que</a:t>
            </a:r>
            <a:r>
              <a:rPr lang="it-IT" sz="2400" dirty="0"/>
              <a:t> </a:t>
            </a:r>
            <a:r>
              <a:rPr lang="it-IT" sz="2400" i="1" dirty="0"/>
              <a:t>« ce </a:t>
            </a:r>
            <a:r>
              <a:rPr lang="it-IT" sz="2400" i="1" dirty="0" err="1"/>
              <a:t>sujet</a:t>
            </a:r>
            <a:r>
              <a:rPr lang="it-IT" sz="2400" i="1" dirty="0"/>
              <a:t> </a:t>
            </a:r>
            <a:r>
              <a:rPr lang="it-IT" sz="2400" i="1" dirty="0" err="1"/>
              <a:t>suscite</a:t>
            </a:r>
            <a:r>
              <a:rPr lang="it-IT" sz="2400" i="1" dirty="0"/>
              <a:t> </a:t>
            </a:r>
            <a:r>
              <a:rPr lang="it-IT" sz="2400" i="1" dirty="0" err="1"/>
              <a:t>beaucoup</a:t>
            </a:r>
            <a:r>
              <a:rPr lang="it-IT" sz="2400" i="1" dirty="0"/>
              <a:t> de </a:t>
            </a:r>
            <a:r>
              <a:rPr lang="it-IT" sz="2400" i="1" dirty="0" err="1"/>
              <a:t>réactions</a:t>
            </a:r>
            <a:r>
              <a:rPr lang="it-IT" sz="2400" i="1" dirty="0"/>
              <a:t>, mais ce n’est </a:t>
            </a:r>
            <a:r>
              <a:rPr lang="it-IT" sz="2400" i="1" dirty="0" err="1"/>
              <a:t>pas</a:t>
            </a:r>
            <a:r>
              <a:rPr lang="it-IT" sz="2400" i="1" dirty="0"/>
              <a:t> </a:t>
            </a:r>
            <a:r>
              <a:rPr lang="it-IT" sz="2400" i="1" dirty="0" err="1"/>
              <a:t>notre</a:t>
            </a:r>
            <a:r>
              <a:rPr lang="it-IT" sz="2400" i="1" dirty="0"/>
              <a:t> </a:t>
            </a:r>
            <a:r>
              <a:rPr lang="it-IT" sz="2400" i="1" dirty="0" err="1"/>
              <a:t>priorité</a:t>
            </a:r>
            <a:r>
              <a:rPr lang="it-IT" sz="2400" i="1" dirty="0"/>
              <a:t> </a:t>
            </a:r>
            <a:r>
              <a:rPr lang="it-IT" sz="2400" i="1" dirty="0" err="1"/>
              <a:t>aujourd’hui</a:t>
            </a:r>
            <a:r>
              <a:rPr lang="it-IT" sz="2400" i="1" dirty="0"/>
              <a:t> »</a:t>
            </a:r>
            <a:r>
              <a:rPr lang="it-IT" sz="2400" dirty="0"/>
              <a:t>. </a:t>
            </a:r>
            <a:r>
              <a:rPr lang="it-IT" sz="2400" i="1" dirty="0"/>
              <a:t>« La </a:t>
            </a:r>
            <a:r>
              <a:rPr lang="it-IT" sz="2400" i="1" dirty="0" err="1"/>
              <a:t>priorité</a:t>
            </a:r>
            <a:r>
              <a:rPr lang="it-IT" sz="2400" i="1" dirty="0"/>
              <a:t>, c’est la situation </a:t>
            </a:r>
            <a:r>
              <a:rPr lang="it-IT" sz="2400" i="1" dirty="0" err="1"/>
              <a:t>des</a:t>
            </a:r>
            <a:r>
              <a:rPr lang="it-IT" sz="2400" i="1" dirty="0"/>
              <a:t> </a:t>
            </a:r>
            <a:r>
              <a:rPr lang="it-IT" sz="2400" i="1" dirty="0" err="1"/>
              <a:t>étudiants</a:t>
            </a:r>
            <a:r>
              <a:rPr lang="it-IT" sz="2400" i="1" dirty="0"/>
              <a:t> et la </a:t>
            </a:r>
            <a:r>
              <a:rPr lang="it-IT" sz="2400" i="1" dirty="0" err="1"/>
              <a:t>pandémie</a:t>
            </a:r>
            <a:r>
              <a:rPr lang="it-IT" sz="2400" i="1" dirty="0"/>
              <a:t> »</a:t>
            </a:r>
            <a:r>
              <a:rPr lang="it-IT" sz="2400" dirty="0"/>
              <a:t>.</a:t>
            </a:r>
          </a:p>
          <a:p>
            <a:pPr algn="just"/>
            <a:endParaRPr lang="it-IT" sz="2400" dirty="0"/>
          </a:p>
          <a:p>
            <a:r>
              <a:rPr lang="it-IT" sz="2400" i="1" dirty="0" err="1"/>
              <a:t>Nouvel</a:t>
            </a:r>
            <a:r>
              <a:rPr lang="it-IT" sz="2400" i="1" dirty="0"/>
              <a:t> </a:t>
            </a:r>
            <a:r>
              <a:rPr lang="it-IT" sz="2400" i="1" dirty="0" err="1"/>
              <a:t>Obs</a:t>
            </a:r>
            <a:r>
              <a:rPr lang="it-IT" sz="2400" i="1" dirty="0"/>
              <a:t> </a:t>
            </a:r>
            <a:r>
              <a:rPr lang="it-IT" sz="2400" dirty="0"/>
              <a:t>21 </a:t>
            </a:r>
            <a:r>
              <a:rPr lang="it-IT" sz="2400" dirty="0" err="1"/>
              <a:t>février</a:t>
            </a:r>
            <a:r>
              <a:rPr lang="it-IT" sz="2400" dirty="0"/>
              <a:t> 2021</a:t>
            </a:r>
            <a:endParaRPr lang="fr-CA" sz="2400" dirty="0"/>
          </a:p>
        </p:txBody>
      </p:sp>
    </p:spTree>
    <p:extLst>
      <p:ext uri="{BB962C8B-B14F-4D97-AF65-F5344CB8AC3E}">
        <p14:creationId xmlns:p14="http://schemas.microsoft.com/office/powerpoint/2010/main" val="18121885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Observations hebdomadaires</a:t>
            </a:r>
          </a:p>
        </p:txBody>
      </p:sp>
      <p:sp>
        <p:nvSpPr>
          <p:cNvPr id="3" name="Segnaposto contenuto 2"/>
          <p:cNvSpPr>
            <a:spLocks noGrp="1"/>
          </p:cNvSpPr>
          <p:nvPr>
            <p:ph idx="1"/>
          </p:nvPr>
        </p:nvSpPr>
        <p:spPr/>
        <p:txBody>
          <a:bodyPr>
            <a:normAutofit/>
          </a:bodyPr>
          <a:lstStyle/>
          <a:p>
            <a:r>
              <a:rPr lang="fr-CA" sz="2400" dirty="0"/>
              <a:t>Entendu sur France inter 21 février 2021 « Le journal de 19h du week-end. »</a:t>
            </a:r>
          </a:p>
          <a:p>
            <a:endParaRPr lang="fr-CA" sz="2400" dirty="0"/>
          </a:p>
          <a:p>
            <a:r>
              <a:rPr lang="fr-CA" sz="2400" dirty="0" err="1"/>
              <a:t>végétaro</a:t>
            </a:r>
            <a:r>
              <a:rPr lang="fr-CA" sz="2400" dirty="0"/>
              <a:t> gauchisme</a:t>
            </a:r>
          </a:p>
        </p:txBody>
      </p:sp>
    </p:spTree>
    <p:extLst>
      <p:ext uri="{BB962C8B-B14F-4D97-AF65-F5344CB8AC3E}">
        <p14:creationId xmlns:p14="http://schemas.microsoft.com/office/powerpoint/2010/main" val="28579199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Contexte</a:t>
            </a:r>
          </a:p>
        </p:txBody>
      </p:sp>
      <p:sp>
        <p:nvSpPr>
          <p:cNvPr id="3" name="Segnaposto contenuto 2"/>
          <p:cNvSpPr>
            <a:spLocks noGrp="1"/>
          </p:cNvSpPr>
          <p:nvPr>
            <p:ph idx="1"/>
          </p:nvPr>
        </p:nvSpPr>
        <p:spPr/>
        <p:txBody>
          <a:bodyPr>
            <a:normAutofit/>
          </a:bodyPr>
          <a:lstStyle/>
          <a:p>
            <a:r>
              <a:rPr lang="it-IT" sz="2400" b="1" dirty="0" err="1"/>
              <a:t>Les</a:t>
            </a:r>
            <a:r>
              <a:rPr lang="it-IT" sz="2400" b="1" dirty="0"/>
              <a:t> </a:t>
            </a:r>
            <a:r>
              <a:rPr lang="it-IT" sz="2400" b="1" dirty="0" err="1"/>
              <a:t>repas</a:t>
            </a:r>
            <a:r>
              <a:rPr lang="it-IT" sz="2400" b="1" dirty="0"/>
              <a:t> sans </a:t>
            </a:r>
            <a:r>
              <a:rPr lang="it-IT" sz="2400" b="1" dirty="0" err="1"/>
              <a:t>viande</a:t>
            </a:r>
            <a:r>
              <a:rPr lang="it-IT" sz="2400" b="1" dirty="0"/>
              <a:t> </a:t>
            </a:r>
            <a:r>
              <a:rPr lang="it-IT" sz="2400" b="1" dirty="0" err="1"/>
              <a:t>dans</a:t>
            </a:r>
            <a:r>
              <a:rPr lang="it-IT" sz="2400" b="1" dirty="0"/>
              <a:t> </a:t>
            </a:r>
            <a:r>
              <a:rPr lang="it-IT" sz="2400" b="1" dirty="0" err="1"/>
              <a:t>les</a:t>
            </a:r>
            <a:r>
              <a:rPr lang="it-IT" sz="2400" b="1" dirty="0"/>
              <a:t> </a:t>
            </a:r>
            <a:r>
              <a:rPr lang="it-IT" sz="2400" b="1" dirty="0" err="1"/>
              <a:t>cantines</a:t>
            </a:r>
            <a:r>
              <a:rPr lang="it-IT" sz="2400" b="1" dirty="0"/>
              <a:t> font-</a:t>
            </a:r>
            <a:r>
              <a:rPr lang="it-IT" sz="2400" b="1" dirty="0" err="1"/>
              <a:t>ils</a:t>
            </a:r>
            <a:r>
              <a:rPr lang="it-IT" sz="2400" b="1" dirty="0"/>
              <a:t> </a:t>
            </a:r>
            <a:r>
              <a:rPr lang="it-IT" sz="2400" b="1" dirty="0" err="1"/>
              <a:t>gagner</a:t>
            </a:r>
            <a:r>
              <a:rPr lang="it-IT" sz="2400" b="1" dirty="0"/>
              <a:t> </a:t>
            </a:r>
            <a:r>
              <a:rPr lang="it-IT" sz="2400" b="1" dirty="0" err="1"/>
              <a:t>du</a:t>
            </a:r>
            <a:r>
              <a:rPr lang="it-IT" sz="2400" b="1" dirty="0"/>
              <a:t> </a:t>
            </a:r>
            <a:r>
              <a:rPr lang="it-IT" sz="2400" b="1" dirty="0" err="1"/>
              <a:t>temps</a:t>
            </a:r>
            <a:r>
              <a:rPr lang="it-IT" sz="2400" b="1" dirty="0"/>
              <a:t> ?</a:t>
            </a:r>
          </a:p>
          <a:p>
            <a:r>
              <a:rPr lang="it-IT" sz="2400" b="1" dirty="0"/>
              <a:t>LA VÉRIFICATION -</a:t>
            </a:r>
            <a:r>
              <a:rPr lang="it-IT" sz="2400" dirty="0"/>
              <a:t> Lyon a </a:t>
            </a:r>
            <a:r>
              <a:rPr lang="it-IT" sz="2400" dirty="0" err="1"/>
              <a:t>décidé</a:t>
            </a:r>
            <a:r>
              <a:rPr lang="it-IT" sz="2400" dirty="0"/>
              <a:t> d'</a:t>
            </a:r>
            <a:r>
              <a:rPr lang="it-IT" sz="2400" dirty="0" err="1"/>
              <a:t>imposer</a:t>
            </a:r>
            <a:r>
              <a:rPr lang="it-IT" sz="2400" dirty="0"/>
              <a:t> un menu </a:t>
            </a:r>
            <a:r>
              <a:rPr lang="it-IT" sz="2400" dirty="0" err="1"/>
              <a:t>unique</a:t>
            </a:r>
            <a:r>
              <a:rPr lang="it-IT" sz="2400" dirty="0"/>
              <a:t> sans </a:t>
            </a:r>
            <a:r>
              <a:rPr lang="it-IT" sz="2400" dirty="0" err="1"/>
              <a:t>viande</a:t>
            </a:r>
            <a:r>
              <a:rPr lang="it-IT" sz="2400" dirty="0"/>
              <a:t> </a:t>
            </a:r>
            <a:r>
              <a:rPr lang="it-IT" sz="2400" dirty="0" err="1"/>
              <a:t>aux</a:t>
            </a:r>
            <a:r>
              <a:rPr lang="it-IT" sz="2400" dirty="0"/>
              <a:t> </a:t>
            </a:r>
            <a:r>
              <a:rPr lang="it-IT" sz="2400" dirty="0" err="1"/>
              <a:t>écoles</a:t>
            </a:r>
            <a:r>
              <a:rPr lang="it-IT" sz="2400" dirty="0"/>
              <a:t> </a:t>
            </a:r>
            <a:r>
              <a:rPr lang="it-IT" sz="2400" dirty="0" err="1"/>
              <a:t>publiques</a:t>
            </a:r>
            <a:r>
              <a:rPr lang="it-IT" sz="2400" dirty="0"/>
              <a:t>, pour </a:t>
            </a:r>
            <a:r>
              <a:rPr lang="it-IT" sz="2400" dirty="0" err="1"/>
              <a:t>accélérer</a:t>
            </a:r>
            <a:r>
              <a:rPr lang="it-IT" sz="2400" dirty="0"/>
              <a:t> le service </a:t>
            </a:r>
            <a:r>
              <a:rPr lang="it-IT" sz="2400" dirty="0" err="1"/>
              <a:t>des</a:t>
            </a:r>
            <a:r>
              <a:rPr lang="it-IT" sz="2400" dirty="0"/>
              <a:t> </a:t>
            </a:r>
            <a:r>
              <a:rPr lang="it-IT" sz="2400" dirty="0" err="1"/>
              <a:t>repas</a:t>
            </a:r>
            <a:r>
              <a:rPr lang="it-IT" sz="2400" dirty="0"/>
              <a:t>, </a:t>
            </a:r>
            <a:r>
              <a:rPr lang="it-IT" sz="2400" dirty="0" err="1"/>
              <a:t>soumis</a:t>
            </a:r>
            <a:r>
              <a:rPr lang="it-IT" sz="2400" dirty="0"/>
              <a:t> à </a:t>
            </a:r>
            <a:r>
              <a:rPr lang="it-IT" sz="2400" dirty="0" err="1"/>
              <a:t>des</a:t>
            </a:r>
            <a:r>
              <a:rPr lang="it-IT" sz="2400" dirty="0"/>
              <a:t> </a:t>
            </a:r>
            <a:r>
              <a:rPr lang="it-IT" sz="2400" dirty="0" err="1"/>
              <a:t>contraintes</a:t>
            </a:r>
            <a:r>
              <a:rPr lang="it-IT" sz="2400" dirty="0"/>
              <a:t> </a:t>
            </a:r>
            <a:r>
              <a:rPr lang="it-IT" sz="2400" dirty="0" err="1"/>
              <a:t>sanitaires</a:t>
            </a:r>
            <a:r>
              <a:rPr lang="it-IT" sz="2400" dirty="0"/>
              <a:t>. </a:t>
            </a:r>
            <a:r>
              <a:rPr lang="it-IT" sz="2400" dirty="0" err="1"/>
              <a:t>Cette</a:t>
            </a:r>
            <a:r>
              <a:rPr lang="it-IT" sz="2400" dirty="0"/>
              <a:t> </a:t>
            </a:r>
            <a:r>
              <a:rPr lang="it-IT" sz="2400" dirty="0" err="1"/>
              <a:t>mesure</a:t>
            </a:r>
            <a:r>
              <a:rPr lang="it-IT" sz="2400" dirty="0"/>
              <a:t> est-elle </a:t>
            </a:r>
            <a:r>
              <a:rPr lang="it-IT" sz="2400" dirty="0" err="1"/>
              <a:t>vraiment</a:t>
            </a:r>
            <a:r>
              <a:rPr lang="it-IT" sz="2400" dirty="0"/>
              <a:t> efficace ?</a:t>
            </a:r>
          </a:p>
          <a:p>
            <a:endParaRPr lang="fr-CA" sz="2400" dirty="0"/>
          </a:p>
        </p:txBody>
      </p:sp>
    </p:spTree>
    <p:extLst>
      <p:ext uri="{BB962C8B-B14F-4D97-AF65-F5344CB8AC3E}">
        <p14:creationId xmlns:p14="http://schemas.microsoft.com/office/powerpoint/2010/main" val="32569882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fr-CA"/>
          </a:p>
        </p:txBody>
      </p:sp>
      <p:sp>
        <p:nvSpPr>
          <p:cNvPr id="3" name="Segnaposto contenuto 2"/>
          <p:cNvSpPr>
            <a:spLocks noGrp="1"/>
          </p:cNvSpPr>
          <p:nvPr>
            <p:ph idx="1"/>
          </p:nvPr>
        </p:nvSpPr>
        <p:spPr/>
        <p:txBody>
          <a:bodyPr>
            <a:normAutofit fontScale="92500" lnSpcReduction="20000"/>
          </a:bodyPr>
          <a:lstStyle/>
          <a:p>
            <a:r>
              <a:rPr lang="it-IT" sz="2400" b="1" dirty="0"/>
              <a:t>Menu sans </a:t>
            </a:r>
            <a:r>
              <a:rPr lang="it-IT" sz="2400" b="1" dirty="0" err="1"/>
              <a:t>viande</a:t>
            </a:r>
            <a:r>
              <a:rPr lang="it-IT" sz="2400" b="1" dirty="0"/>
              <a:t> </a:t>
            </a:r>
            <a:r>
              <a:rPr lang="it-IT" sz="2400" b="1" dirty="0" err="1"/>
              <a:t>dans</a:t>
            </a:r>
            <a:r>
              <a:rPr lang="it-IT" sz="2400" b="1" dirty="0"/>
              <a:t> </a:t>
            </a:r>
            <a:r>
              <a:rPr lang="it-IT" sz="2400" b="1" dirty="0" err="1"/>
              <a:t>les</a:t>
            </a:r>
            <a:r>
              <a:rPr lang="it-IT" sz="2400" b="1" dirty="0"/>
              <a:t> </a:t>
            </a:r>
            <a:r>
              <a:rPr lang="it-IT" sz="2400" b="1" dirty="0" err="1"/>
              <a:t>cantines</a:t>
            </a:r>
            <a:r>
              <a:rPr lang="it-IT" sz="2400" b="1" dirty="0"/>
              <a:t> </a:t>
            </a:r>
            <a:r>
              <a:rPr lang="it-IT" sz="2400" b="1" dirty="0" err="1"/>
              <a:t>lyonnaises</a:t>
            </a:r>
            <a:r>
              <a:rPr lang="it-IT" sz="2400" b="1" dirty="0"/>
              <a:t> : </a:t>
            </a:r>
            <a:r>
              <a:rPr lang="it-IT" sz="2400" b="1" dirty="0" err="1"/>
              <a:t>Darmanin</a:t>
            </a:r>
            <a:r>
              <a:rPr lang="it-IT" sz="2400" b="1" dirty="0"/>
              <a:t> </a:t>
            </a:r>
            <a:r>
              <a:rPr lang="it-IT" sz="2400" b="1" dirty="0" err="1"/>
              <a:t>dénonce</a:t>
            </a:r>
            <a:r>
              <a:rPr lang="it-IT" sz="2400" b="1" dirty="0"/>
              <a:t>, </a:t>
            </a:r>
            <a:r>
              <a:rPr lang="it-IT" sz="2400" b="1" dirty="0" err="1"/>
              <a:t>Doucet</a:t>
            </a:r>
            <a:r>
              <a:rPr lang="it-IT" sz="2400" b="1" dirty="0"/>
              <a:t> </a:t>
            </a:r>
            <a:r>
              <a:rPr lang="it-IT" sz="2400" b="1" dirty="0" err="1"/>
              <a:t>réplique</a:t>
            </a:r>
            <a:endParaRPr lang="it-IT" sz="2400" b="1" dirty="0"/>
          </a:p>
          <a:p>
            <a:pPr algn="just"/>
            <a:r>
              <a:rPr lang="it-IT" sz="2400" i="1" dirty="0"/>
              <a:t>« En plus de l’</a:t>
            </a:r>
            <a:r>
              <a:rPr lang="it-IT" sz="2400" i="1" dirty="0" err="1"/>
              <a:t>insulte</a:t>
            </a:r>
            <a:r>
              <a:rPr lang="it-IT" sz="2400" i="1" dirty="0"/>
              <a:t> </a:t>
            </a:r>
            <a:r>
              <a:rPr lang="it-IT" sz="2400" i="1" dirty="0" err="1"/>
              <a:t>inacceptable</a:t>
            </a:r>
            <a:r>
              <a:rPr lang="it-IT" sz="2400" i="1" dirty="0"/>
              <a:t> </a:t>
            </a:r>
            <a:r>
              <a:rPr lang="it-IT" sz="2400" i="1" dirty="0" err="1"/>
              <a:t>aux</a:t>
            </a:r>
            <a:r>
              <a:rPr lang="it-IT" sz="2400" i="1" dirty="0"/>
              <a:t> </a:t>
            </a:r>
            <a:r>
              <a:rPr lang="it-IT" sz="2400" i="1" dirty="0" err="1"/>
              <a:t>agriculteurs</a:t>
            </a:r>
            <a:r>
              <a:rPr lang="it-IT" sz="2400" i="1" dirty="0"/>
              <a:t> et </a:t>
            </a:r>
            <a:r>
              <a:rPr lang="it-IT" sz="2400" i="1" dirty="0" err="1"/>
              <a:t>aux</a:t>
            </a:r>
            <a:r>
              <a:rPr lang="it-IT" sz="2400" i="1" dirty="0"/>
              <a:t> </a:t>
            </a:r>
            <a:r>
              <a:rPr lang="it-IT" sz="2400" i="1" dirty="0" err="1"/>
              <a:t>bouchers</a:t>
            </a:r>
            <a:r>
              <a:rPr lang="it-IT" sz="2400" i="1" dirty="0"/>
              <a:t> </a:t>
            </a:r>
            <a:r>
              <a:rPr lang="it-IT" sz="2400" i="1" dirty="0" err="1"/>
              <a:t>français</a:t>
            </a:r>
            <a:r>
              <a:rPr lang="it-IT" sz="2400" i="1" dirty="0"/>
              <a:t>, on </a:t>
            </a:r>
            <a:r>
              <a:rPr lang="it-IT" sz="2400" i="1" dirty="0" err="1"/>
              <a:t>voit</a:t>
            </a:r>
            <a:r>
              <a:rPr lang="it-IT" sz="2400" i="1" dirty="0"/>
              <a:t> </a:t>
            </a:r>
            <a:r>
              <a:rPr lang="it-IT" sz="2400" i="1" dirty="0" err="1"/>
              <a:t>bien</a:t>
            </a:r>
            <a:r>
              <a:rPr lang="it-IT" sz="2400" i="1" dirty="0"/>
              <a:t> </a:t>
            </a:r>
            <a:r>
              <a:rPr lang="it-IT" sz="2400" i="1" dirty="0" err="1"/>
              <a:t>que</a:t>
            </a:r>
            <a:r>
              <a:rPr lang="it-IT" sz="2400" i="1" dirty="0"/>
              <a:t> la </a:t>
            </a:r>
            <a:r>
              <a:rPr lang="it-IT" sz="2400" i="1" dirty="0" err="1"/>
              <a:t>politique</a:t>
            </a:r>
            <a:r>
              <a:rPr lang="it-IT" sz="2400" i="1" dirty="0"/>
              <a:t> moraliste et </a:t>
            </a:r>
            <a:r>
              <a:rPr lang="it-IT" sz="2400" i="1" dirty="0" err="1"/>
              <a:t>élitiste</a:t>
            </a:r>
            <a:r>
              <a:rPr lang="it-IT" sz="2400" i="1" dirty="0"/>
              <a:t> </a:t>
            </a:r>
            <a:r>
              <a:rPr lang="it-IT" sz="2400" i="1" dirty="0" err="1"/>
              <a:t>des</a:t>
            </a:r>
            <a:r>
              <a:rPr lang="it-IT" sz="2400" i="1" dirty="0"/>
              <a:t> “</a:t>
            </a:r>
            <a:r>
              <a:rPr lang="it-IT" sz="2400" i="1" dirty="0" err="1"/>
              <a:t>Verts</a:t>
            </a:r>
            <a:r>
              <a:rPr lang="it-IT" sz="2400" i="1" dirty="0"/>
              <a:t>” </a:t>
            </a:r>
            <a:r>
              <a:rPr lang="it-IT" sz="2400" i="1" dirty="0" err="1"/>
              <a:t>exclut</a:t>
            </a:r>
            <a:r>
              <a:rPr lang="it-IT" sz="2400" i="1" dirty="0"/>
              <a:t> </a:t>
            </a:r>
            <a:r>
              <a:rPr lang="it-IT" sz="2400" i="1" dirty="0" err="1"/>
              <a:t>les</a:t>
            </a:r>
            <a:r>
              <a:rPr lang="it-IT" sz="2400" i="1" dirty="0"/>
              <a:t> </a:t>
            </a:r>
            <a:r>
              <a:rPr lang="it-IT" sz="2400" i="1" dirty="0" err="1"/>
              <a:t>classes</a:t>
            </a:r>
            <a:r>
              <a:rPr lang="it-IT" sz="2400" i="1" dirty="0"/>
              <a:t> </a:t>
            </a:r>
            <a:r>
              <a:rPr lang="it-IT" sz="2400" i="1" dirty="0" err="1"/>
              <a:t>populaires</a:t>
            </a:r>
            <a:r>
              <a:rPr lang="it-IT" sz="2400" i="1" dirty="0"/>
              <a:t>. De </a:t>
            </a:r>
            <a:r>
              <a:rPr lang="it-IT" sz="2400" i="1" dirty="0" err="1"/>
              <a:t>nombreux</a:t>
            </a:r>
            <a:r>
              <a:rPr lang="it-IT" sz="2400" i="1" dirty="0"/>
              <a:t> enfants n’</a:t>
            </a:r>
            <a:r>
              <a:rPr lang="it-IT" sz="2400" i="1" dirty="0" err="1"/>
              <a:t>ont</a:t>
            </a:r>
            <a:r>
              <a:rPr lang="it-IT" sz="2400" i="1" dirty="0"/>
              <a:t> </a:t>
            </a:r>
            <a:r>
              <a:rPr lang="it-IT" sz="2400" i="1" dirty="0" err="1"/>
              <a:t>souvent</a:t>
            </a:r>
            <a:r>
              <a:rPr lang="it-IT" sz="2400" i="1" dirty="0"/>
              <a:t> </a:t>
            </a:r>
            <a:r>
              <a:rPr lang="it-IT" sz="2400" i="1" dirty="0" err="1"/>
              <a:t>que</a:t>
            </a:r>
            <a:r>
              <a:rPr lang="it-IT" sz="2400" i="1" dirty="0"/>
              <a:t> la cantine pour </a:t>
            </a:r>
            <a:r>
              <a:rPr lang="it-IT" sz="2400" i="1" dirty="0" err="1"/>
              <a:t>manger</a:t>
            </a:r>
            <a:r>
              <a:rPr lang="it-IT" sz="2400" i="1" dirty="0"/>
              <a:t> de la </a:t>
            </a:r>
            <a:r>
              <a:rPr lang="it-IT" sz="2400" i="1" dirty="0" err="1"/>
              <a:t>viande</a:t>
            </a:r>
            <a:r>
              <a:rPr lang="it-IT" sz="2400" i="1" dirty="0"/>
              <a:t>… </a:t>
            </a:r>
            <a:r>
              <a:rPr lang="it-IT" sz="2400" i="1" dirty="0" err="1"/>
              <a:t>Idéologie</a:t>
            </a:r>
            <a:r>
              <a:rPr lang="it-IT" sz="2400" i="1" dirty="0"/>
              <a:t> </a:t>
            </a:r>
            <a:r>
              <a:rPr lang="it-IT" sz="2400" i="1" dirty="0" err="1"/>
              <a:t>scandaleuse</a:t>
            </a:r>
            <a:r>
              <a:rPr lang="it-IT" sz="2400" i="1" dirty="0"/>
              <a:t> »</a:t>
            </a:r>
            <a:r>
              <a:rPr lang="it-IT" sz="2400" dirty="0"/>
              <a:t>, a </a:t>
            </a:r>
            <a:r>
              <a:rPr lang="it-IT" sz="2400" dirty="0" err="1"/>
              <a:t>tweeté</a:t>
            </a:r>
            <a:r>
              <a:rPr lang="it-IT" sz="2400" dirty="0"/>
              <a:t> le ministre </a:t>
            </a:r>
            <a:r>
              <a:rPr lang="it-IT" sz="2400" dirty="0" err="1"/>
              <a:t>samedi</a:t>
            </a:r>
            <a:r>
              <a:rPr lang="it-IT" sz="2400" dirty="0"/>
              <a:t> 20 </a:t>
            </a:r>
            <a:r>
              <a:rPr lang="it-IT" sz="2400" dirty="0" err="1"/>
              <a:t>février</a:t>
            </a:r>
            <a:r>
              <a:rPr lang="it-IT" sz="2400" dirty="0"/>
              <a:t> </a:t>
            </a:r>
            <a:r>
              <a:rPr lang="it-IT" sz="2400" dirty="0" err="1"/>
              <a:t>au</a:t>
            </a:r>
            <a:r>
              <a:rPr lang="it-IT" sz="2400" dirty="0"/>
              <a:t> </a:t>
            </a:r>
            <a:r>
              <a:rPr lang="it-IT" sz="2400" dirty="0" err="1"/>
              <a:t>soir</a:t>
            </a:r>
            <a:r>
              <a:rPr lang="it-IT" sz="2400" dirty="0"/>
              <a:t>.</a:t>
            </a:r>
          </a:p>
          <a:p>
            <a:pPr algn="just"/>
            <a:r>
              <a:rPr lang="it-IT" sz="2400" i="1" dirty="0"/>
              <a:t>« On ne </a:t>
            </a:r>
            <a:r>
              <a:rPr lang="it-IT" sz="2400" i="1" dirty="0" err="1"/>
              <a:t>vous</a:t>
            </a:r>
            <a:r>
              <a:rPr lang="it-IT" sz="2400" i="1" dirty="0"/>
              <a:t> a </a:t>
            </a:r>
            <a:r>
              <a:rPr lang="it-IT" sz="2400" i="1" dirty="0" err="1"/>
              <a:t>pas</a:t>
            </a:r>
            <a:r>
              <a:rPr lang="it-IT" sz="2400" i="1" dirty="0"/>
              <a:t> </a:t>
            </a:r>
            <a:r>
              <a:rPr lang="it-IT" sz="2400" i="1" dirty="0" err="1"/>
              <a:t>entendu</a:t>
            </a:r>
            <a:r>
              <a:rPr lang="it-IT" sz="2400" i="1" dirty="0"/>
              <a:t> </a:t>
            </a:r>
            <a:r>
              <a:rPr lang="it-IT" sz="2400" i="1" dirty="0" err="1"/>
              <a:t>tenir</a:t>
            </a:r>
            <a:r>
              <a:rPr lang="it-IT" sz="2400" i="1" dirty="0"/>
              <a:t> </a:t>
            </a:r>
            <a:r>
              <a:rPr lang="it-IT" sz="2400" i="1" dirty="0" err="1"/>
              <a:t>ces</a:t>
            </a:r>
            <a:r>
              <a:rPr lang="it-IT" sz="2400" i="1" dirty="0"/>
              <a:t> </a:t>
            </a:r>
            <a:r>
              <a:rPr lang="it-IT" sz="2400" i="1" dirty="0" err="1"/>
              <a:t>propos</a:t>
            </a:r>
            <a:r>
              <a:rPr lang="it-IT" sz="2400" i="1" dirty="0"/>
              <a:t> à Gérard </a:t>
            </a:r>
            <a:r>
              <a:rPr lang="it-IT" sz="2400" i="1" dirty="0" err="1"/>
              <a:t>Collomb</a:t>
            </a:r>
            <a:r>
              <a:rPr lang="it-IT" sz="2400" i="1" dirty="0"/>
              <a:t>, </a:t>
            </a:r>
            <a:r>
              <a:rPr lang="it-IT" sz="2400" i="1" dirty="0" err="1"/>
              <a:t>membre</a:t>
            </a:r>
            <a:r>
              <a:rPr lang="it-IT" sz="2400" i="1" dirty="0"/>
              <a:t> de </a:t>
            </a:r>
            <a:r>
              <a:rPr lang="it-IT" sz="2400" i="1" dirty="0" err="1"/>
              <a:t>votre</a:t>
            </a:r>
            <a:r>
              <a:rPr lang="it-IT" sz="2400" i="1" dirty="0"/>
              <a:t> </a:t>
            </a:r>
            <a:r>
              <a:rPr lang="it-IT" sz="2400" i="1" dirty="0" err="1"/>
              <a:t>famille</a:t>
            </a:r>
            <a:r>
              <a:rPr lang="it-IT" sz="2400" i="1" dirty="0"/>
              <a:t> </a:t>
            </a:r>
            <a:r>
              <a:rPr lang="it-IT" sz="2400" i="1" dirty="0" err="1"/>
              <a:t>politique</a:t>
            </a:r>
            <a:r>
              <a:rPr lang="it-IT" sz="2400" i="1" dirty="0"/>
              <a:t> qui </a:t>
            </a:r>
            <a:r>
              <a:rPr lang="it-IT" sz="2400" i="1" dirty="0" err="1"/>
              <a:t>avait</a:t>
            </a:r>
            <a:r>
              <a:rPr lang="it-IT" sz="2400" i="1" dirty="0"/>
              <a:t> </a:t>
            </a:r>
            <a:r>
              <a:rPr lang="it-IT" sz="2400" i="1" dirty="0" err="1"/>
              <a:t>pris</a:t>
            </a:r>
            <a:r>
              <a:rPr lang="it-IT" sz="2400" i="1" dirty="0"/>
              <a:t> </a:t>
            </a:r>
            <a:r>
              <a:rPr lang="it-IT" sz="2400" i="1" dirty="0" err="1"/>
              <a:t>exactement</a:t>
            </a:r>
            <a:r>
              <a:rPr lang="it-IT" sz="2400" i="1" dirty="0"/>
              <a:t> la </a:t>
            </a:r>
            <a:r>
              <a:rPr lang="it-IT" sz="2400" i="1" dirty="0" err="1"/>
              <a:t>même</a:t>
            </a:r>
            <a:r>
              <a:rPr lang="it-IT" sz="2400" i="1" dirty="0"/>
              <a:t> </a:t>
            </a:r>
            <a:r>
              <a:rPr lang="it-IT" sz="2400" i="1" dirty="0" err="1"/>
              <a:t>mesure</a:t>
            </a:r>
            <a:r>
              <a:rPr lang="it-IT" sz="2400" i="1" dirty="0"/>
              <a:t> </a:t>
            </a:r>
            <a:r>
              <a:rPr lang="it-IT" sz="2400" i="1" dirty="0" err="1"/>
              <a:t>lors</a:t>
            </a:r>
            <a:r>
              <a:rPr lang="it-IT" sz="2400" i="1" dirty="0"/>
              <a:t> de la première </a:t>
            </a:r>
            <a:r>
              <a:rPr lang="it-IT" sz="2400" i="1" dirty="0" err="1"/>
              <a:t>vague</a:t>
            </a:r>
            <a:r>
              <a:rPr lang="it-IT" sz="2400" i="1" dirty="0"/>
              <a:t> »</a:t>
            </a:r>
            <a:r>
              <a:rPr lang="it-IT" sz="2400" dirty="0"/>
              <a:t> de Covid-19, a </a:t>
            </a:r>
            <a:r>
              <a:rPr lang="it-IT" sz="2400" dirty="0" err="1"/>
              <a:t>répliqué</a:t>
            </a:r>
            <a:r>
              <a:rPr lang="it-IT" sz="2400" dirty="0"/>
              <a:t> </a:t>
            </a:r>
            <a:r>
              <a:rPr lang="it-IT" sz="2400" dirty="0" err="1"/>
              <a:t>dimanche</a:t>
            </a:r>
            <a:r>
              <a:rPr lang="it-IT" sz="2400" dirty="0"/>
              <a:t> le </a:t>
            </a:r>
            <a:r>
              <a:rPr lang="it-IT" sz="2400" dirty="0" err="1"/>
              <a:t>maire</a:t>
            </a:r>
            <a:r>
              <a:rPr lang="it-IT" sz="2400" dirty="0"/>
              <a:t> EELV de Lyon, </a:t>
            </a:r>
            <a:r>
              <a:rPr lang="it-IT" sz="2400" dirty="0" err="1"/>
              <a:t>Grégory</a:t>
            </a:r>
            <a:r>
              <a:rPr lang="it-IT" sz="2400" dirty="0"/>
              <a:t> </a:t>
            </a:r>
            <a:r>
              <a:rPr lang="it-IT" sz="2400" dirty="0" err="1"/>
              <a:t>Doucet</a:t>
            </a:r>
            <a:r>
              <a:rPr lang="it-IT" sz="2400" dirty="0"/>
              <a:t>, </a:t>
            </a:r>
            <a:r>
              <a:rPr lang="it-IT" sz="2400" dirty="0" err="1"/>
              <a:t>sur</a:t>
            </a:r>
            <a:r>
              <a:rPr lang="it-IT" sz="2400" dirty="0"/>
              <a:t> </a:t>
            </a:r>
            <a:r>
              <a:rPr lang="it-IT" sz="2400" dirty="0" err="1"/>
              <a:t>Twitter</a:t>
            </a:r>
            <a:r>
              <a:rPr lang="it-IT" sz="2400" dirty="0"/>
              <a:t> </a:t>
            </a:r>
            <a:r>
              <a:rPr lang="it-IT" sz="2400" dirty="0" err="1"/>
              <a:t>également</a:t>
            </a:r>
            <a:r>
              <a:rPr lang="it-IT" sz="2400" dirty="0"/>
              <a:t>.</a:t>
            </a:r>
            <a:endParaRPr lang="it-IT" sz="2400" b="1" dirty="0"/>
          </a:p>
          <a:p>
            <a:endParaRPr lang="fr-CA" sz="2400" dirty="0"/>
          </a:p>
          <a:p>
            <a:r>
              <a:rPr lang="fr-CA" sz="2400" i="1" dirty="0"/>
              <a:t>Le nouvel </a:t>
            </a:r>
            <a:r>
              <a:rPr lang="fr-CA" sz="2400" i="1" dirty="0" err="1"/>
              <a:t>obs</a:t>
            </a:r>
            <a:r>
              <a:rPr lang="fr-CA" sz="2400" i="1" dirty="0"/>
              <a:t> </a:t>
            </a:r>
            <a:r>
              <a:rPr lang="fr-CA" sz="2400" dirty="0"/>
              <a:t>21 février 2020</a:t>
            </a:r>
          </a:p>
        </p:txBody>
      </p:sp>
    </p:spTree>
    <p:extLst>
      <p:ext uri="{BB962C8B-B14F-4D97-AF65-F5344CB8AC3E}">
        <p14:creationId xmlns:p14="http://schemas.microsoft.com/office/powerpoint/2010/main" val="9533456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fr-CA"/>
          </a:p>
        </p:txBody>
      </p:sp>
      <p:sp>
        <p:nvSpPr>
          <p:cNvPr id="3" name="Segnaposto contenuto 2"/>
          <p:cNvSpPr>
            <a:spLocks noGrp="1"/>
          </p:cNvSpPr>
          <p:nvPr>
            <p:ph idx="1"/>
          </p:nvPr>
        </p:nvSpPr>
        <p:spPr/>
        <p:txBody>
          <a:bodyPr>
            <a:normAutofit/>
          </a:bodyPr>
          <a:lstStyle/>
          <a:p>
            <a:pPr algn="just"/>
            <a:r>
              <a:rPr lang="it-IT" sz="2400" dirty="0"/>
              <a:t>La </a:t>
            </a:r>
            <a:r>
              <a:rPr lang="it-IT" sz="2400" dirty="0" err="1"/>
              <a:t>mairie</a:t>
            </a:r>
            <a:r>
              <a:rPr lang="it-IT" sz="2400" dirty="0"/>
              <a:t> </a:t>
            </a:r>
            <a:r>
              <a:rPr lang="it-IT" sz="2400" dirty="0" err="1"/>
              <a:t>explique</a:t>
            </a:r>
            <a:r>
              <a:rPr lang="it-IT" sz="2400" dirty="0"/>
              <a:t> son </a:t>
            </a:r>
            <a:r>
              <a:rPr lang="it-IT" sz="2400" dirty="0" err="1"/>
              <a:t>choix</a:t>
            </a:r>
            <a:r>
              <a:rPr lang="it-IT" sz="2400" dirty="0"/>
              <a:t> par la </a:t>
            </a:r>
            <a:r>
              <a:rPr lang="it-IT" sz="2400" dirty="0" err="1"/>
              <a:t>nécessité</a:t>
            </a:r>
            <a:r>
              <a:rPr lang="it-IT" sz="2400" dirty="0"/>
              <a:t> de </a:t>
            </a:r>
            <a:r>
              <a:rPr lang="it-IT" sz="2400" dirty="0" err="1"/>
              <a:t>respecter</a:t>
            </a:r>
            <a:r>
              <a:rPr lang="it-IT" sz="2400" dirty="0"/>
              <a:t>, à la </a:t>
            </a:r>
            <a:r>
              <a:rPr lang="it-IT" sz="2400" dirty="0" err="1"/>
              <a:t>demande</a:t>
            </a:r>
            <a:r>
              <a:rPr lang="it-IT" sz="2400" dirty="0"/>
              <a:t> de l’</a:t>
            </a:r>
            <a:r>
              <a:rPr lang="it-IT" sz="2400" dirty="0" err="1"/>
              <a:t>Education</a:t>
            </a:r>
            <a:r>
              <a:rPr lang="it-IT" sz="2400" dirty="0"/>
              <a:t> </a:t>
            </a:r>
            <a:r>
              <a:rPr lang="it-IT" sz="2400" dirty="0" err="1"/>
              <a:t>nationale</a:t>
            </a:r>
            <a:r>
              <a:rPr lang="it-IT" sz="2400" dirty="0"/>
              <a:t>, une </a:t>
            </a:r>
            <a:r>
              <a:rPr lang="it-IT" sz="2400" dirty="0" err="1"/>
              <a:t>distanciation</a:t>
            </a:r>
            <a:r>
              <a:rPr lang="it-IT" sz="2400" dirty="0"/>
              <a:t> de 2 </a:t>
            </a:r>
            <a:r>
              <a:rPr lang="it-IT" sz="2400" dirty="0" err="1"/>
              <a:t>mètres</a:t>
            </a:r>
            <a:r>
              <a:rPr lang="it-IT" sz="2400" dirty="0"/>
              <a:t> </a:t>
            </a:r>
            <a:r>
              <a:rPr lang="it-IT" sz="2400" dirty="0" err="1"/>
              <a:t>entre</a:t>
            </a:r>
            <a:r>
              <a:rPr lang="it-IT" sz="2400" dirty="0"/>
              <a:t> </a:t>
            </a:r>
            <a:r>
              <a:rPr lang="it-IT" sz="2400" dirty="0" err="1"/>
              <a:t>les</a:t>
            </a:r>
            <a:r>
              <a:rPr lang="it-IT" sz="2400" dirty="0"/>
              <a:t> enfants à la cantine, ce qui </a:t>
            </a:r>
            <a:r>
              <a:rPr lang="it-IT" sz="2400" dirty="0" err="1"/>
              <a:t>revient</a:t>
            </a:r>
            <a:r>
              <a:rPr lang="it-IT" sz="2400" dirty="0"/>
              <a:t> à </a:t>
            </a:r>
            <a:r>
              <a:rPr lang="it-IT" sz="2400" dirty="0" err="1"/>
              <a:t>faire</a:t>
            </a:r>
            <a:r>
              <a:rPr lang="it-IT" sz="2400" dirty="0"/>
              <a:t> </a:t>
            </a:r>
            <a:r>
              <a:rPr lang="it-IT" sz="2400" dirty="0" err="1"/>
              <a:t>manger</a:t>
            </a:r>
            <a:r>
              <a:rPr lang="it-IT" sz="2400" dirty="0"/>
              <a:t> </a:t>
            </a:r>
            <a:r>
              <a:rPr lang="it-IT" sz="2400" dirty="0" err="1"/>
              <a:t>moins</a:t>
            </a:r>
            <a:r>
              <a:rPr lang="it-IT" sz="2400" dirty="0"/>
              <a:t> d’</a:t>
            </a:r>
            <a:r>
              <a:rPr lang="it-IT" sz="2400" dirty="0" err="1"/>
              <a:t>élèves</a:t>
            </a:r>
            <a:r>
              <a:rPr lang="it-IT" sz="2400" dirty="0"/>
              <a:t> en </a:t>
            </a:r>
            <a:r>
              <a:rPr lang="it-IT" sz="2400" dirty="0" err="1"/>
              <a:t>même</a:t>
            </a:r>
            <a:r>
              <a:rPr lang="it-IT" sz="2400" dirty="0"/>
              <a:t> </a:t>
            </a:r>
            <a:r>
              <a:rPr lang="it-IT" sz="2400" dirty="0" err="1"/>
              <a:t>temps</a:t>
            </a:r>
            <a:r>
              <a:rPr lang="it-IT" sz="2400" dirty="0"/>
              <a:t>.</a:t>
            </a:r>
          </a:p>
          <a:p>
            <a:pPr algn="just"/>
            <a:r>
              <a:rPr lang="it-IT" sz="2400" dirty="0"/>
              <a:t>Le </a:t>
            </a:r>
            <a:r>
              <a:rPr lang="it-IT" sz="2400" dirty="0" err="1"/>
              <a:t>recours</a:t>
            </a:r>
            <a:r>
              <a:rPr lang="it-IT" sz="2400" dirty="0"/>
              <a:t> à un menu </a:t>
            </a:r>
            <a:r>
              <a:rPr lang="it-IT" sz="2400" dirty="0" err="1"/>
              <a:t>unique</a:t>
            </a:r>
            <a:r>
              <a:rPr lang="it-IT" sz="2400" dirty="0"/>
              <a:t> – sans </a:t>
            </a:r>
            <a:r>
              <a:rPr lang="it-IT" sz="2400" dirty="0" err="1"/>
              <a:t>viande</a:t>
            </a:r>
            <a:r>
              <a:rPr lang="it-IT" sz="2400" dirty="0"/>
              <a:t> mais </a:t>
            </a:r>
            <a:r>
              <a:rPr lang="it-IT" sz="2400" dirty="0" err="1"/>
              <a:t>incluant</a:t>
            </a:r>
            <a:r>
              <a:rPr lang="it-IT" sz="2400" dirty="0"/>
              <a:t> </a:t>
            </a:r>
            <a:r>
              <a:rPr lang="it-IT" sz="2400" dirty="0" err="1"/>
              <a:t>œufs</a:t>
            </a:r>
            <a:r>
              <a:rPr lang="it-IT" sz="2400" dirty="0"/>
              <a:t> et </a:t>
            </a:r>
            <a:r>
              <a:rPr lang="it-IT" sz="2400" dirty="0" err="1"/>
              <a:t>poisson</a:t>
            </a:r>
            <a:r>
              <a:rPr lang="it-IT" sz="2400" dirty="0"/>
              <a:t> – </a:t>
            </a:r>
            <a:r>
              <a:rPr lang="it-IT" sz="2400" dirty="0" err="1"/>
              <a:t>vise</a:t>
            </a:r>
            <a:r>
              <a:rPr lang="it-IT" sz="2400" dirty="0"/>
              <a:t> à </a:t>
            </a:r>
            <a:r>
              <a:rPr lang="it-IT" sz="2400" dirty="0" err="1"/>
              <a:t>fluidifier</a:t>
            </a:r>
            <a:r>
              <a:rPr lang="it-IT" sz="2400" dirty="0"/>
              <a:t> le service </a:t>
            </a:r>
            <a:r>
              <a:rPr lang="it-IT" sz="2400" dirty="0" err="1"/>
              <a:t>afin</a:t>
            </a:r>
            <a:r>
              <a:rPr lang="it-IT" sz="2400" dirty="0"/>
              <a:t> </a:t>
            </a:r>
            <a:r>
              <a:rPr lang="it-IT" sz="2400" dirty="0" err="1"/>
              <a:t>que</a:t>
            </a:r>
            <a:r>
              <a:rPr lang="it-IT" sz="2400" dirty="0"/>
              <a:t> </a:t>
            </a:r>
            <a:r>
              <a:rPr lang="it-IT" sz="2400" dirty="0" err="1"/>
              <a:t>tous</a:t>
            </a:r>
            <a:r>
              <a:rPr lang="it-IT" sz="2400" dirty="0"/>
              <a:t> </a:t>
            </a:r>
            <a:r>
              <a:rPr lang="it-IT" sz="2400" dirty="0" err="1"/>
              <a:t>les</a:t>
            </a:r>
            <a:r>
              <a:rPr lang="it-IT" sz="2400" dirty="0"/>
              <a:t> </a:t>
            </a:r>
            <a:r>
              <a:rPr lang="it-IT" sz="2400" dirty="0" err="1"/>
              <a:t>repas</a:t>
            </a:r>
            <a:r>
              <a:rPr lang="it-IT" sz="2400" dirty="0"/>
              <a:t> </a:t>
            </a:r>
            <a:r>
              <a:rPr lang="it-IT" sz="2400" dirty="0" err="1"/>
              <a:t>puissent</a:t>
            </a:r>
            <a:r>
              <a:rPr lang="it-IT" sz="2400" dirty="0"/>
              <a:t> </a:t>
            </a:r>
            <a:r>
              <a:rPr lang="it-IT" sz="2400" dirty="0" err="1"/>
              <a:t>être</a:t>
            </a:r>
            <a:r>
              <a:rPr lang="it-IT" sz="2400" dirty="0"/>
              <a:t> </a:t>
            </a:r>
            <a:r>
              <a:rPr lang="it-IT" sz="2400" dirty="0" err="1"/>
              <a:t>servis</a:t>
            </a:r>
            <a:r>
              <a:rPr lang="it-IT" sz="2400" dirty="0"/>
              <a:t> </a:t>
            </a:r>
            <a:r>
              <a:rPr lang="it-IT" sz="2400" dirty="0" err="1"/>
              <a:t>durant</a:t>
            </a:r>
            <a:r>
              <a:rPr lang="it-IT" sz="2400" dirty="0"/>
              <a:t> la pause </a:t>
            </a:r>
            <a:r>
              <a:rPr lang="it-IT" sz="2400" dirty="0" err="1"/>
              <a:t>méridienne</a:t>
            </a:r>
            <a:r>
              <a:rPr lang="it-IT" sz="2400" dirty="0"/>
              <a:t>. Ce </a:t>
            </a:r>
            <a:r>
              <a:rPr lang="it-IT" sz="2400" dirty="0" err="1"/>
              <a:t>choix</a:t>
            </a:r>
            <a:r>
              <a:rPr lang="it-IT" sz="2400" dirty="0"/>
              <a:t> </a:t>
            </a:r>
            <a:r>
              <a:rPr lang="it-IT" sz="2400" dirty="0" err="1"/>
              <a:t>avait</a:t>
            </a:r>
            <a:r>
              <a:rPr lang="it-IT" sz="2400" dirty="0"/>
              <a:t> </a:t>
            </a:r>
            <a:r>
              <a:rPr lang="it-IT" sz="2400" dirty="0" err="1"/>
              <a:t>déjà</a:t>
            </a:r>
            <a:r>
              <a:rPr lang="it-IT" sz="2400" dirty="0"/>
              <a:t> </a:t>
            </a:r>
            <a:r>
              <a:rPr lang="it-IT" sz="2400" dirty="0" err="1"/>
              <a:t>été</a:t>
            </a:r>
            <a:r>
              <a:rPr lang="it-IT" sz="2400" dirty="0"/>
              <a:t> </a:t>
            </a:r>
            <a:r>
              <a:rPr lang="it-IT" sz="2400" dirty="0" err="1"/>
              <a:t>fait</a:t>
            </a:r>
            <a:r>
              <a:rPr lang="it-IT" sz="2400" dirty="0"/>
              <a:t> par la </a:t>
            </a:r>
            <a:r>
              <a:rPr lang="it-IT" sz="2400" dirty="0" err="1"/>
              <a:t>mairie</a:t>
            </a:r>
            <a:r>
              <a:rPr lang="it-IT" sz="2400" dirty="0"/>
              <a:t> de Lyon à la </a:t>
            </a:r>
            <a:r>
              <a:rPr lang="it-IT" sz="2400" dirty="0" err="1"/>
              <a:t>sortie</a:t>
            </a:r>
            <a:r>
              <a:rPr lang="it-IT" sz="2400" dirty="0"/>
              <a:t> </a:t>
            </a:r>
            <a:r>
              <a:rPr lang="it-IT" sz="2400" dirty="0" err="1"/>
              <a:t>du</a:t>
            </a:r>
            <a:r>
              <a:rPr lang="it-IT" sz="2400" dirty="0"/>
              <a:t> premier </a:t>
            </a:r>
            <a:r>
              <a:rPr lang="it-IT" sz="2400" dirty="0" err="1"/>
              <a:t>confinement</a:t>
            </a:r>
            <a:r>
              <a:rPr lang="it-IT" sz="2400" dirty="0"/>
              <a:t> </a:t>
            </a:r>
            <a:r>
              <a:rPr lang="it-IT" sz="2400" dirty="0" err="1"/>
              <a:t>au</a:t>
            </a:r>
            <a:r>
              <a:rPr lang="it-IT" sz="2400" dirty="0"/>
              <a:t> </a:t>
            </a:r>
            <a:r>
              <a:rPr lang="it-IT" sz="2400" dirty="0" err="1"/>
              <a:t>printemps</a:t>
            </a:r>
            <a:r>
              <a:rPr lang="it-IT" sz="2400" dirty="0"/>
              <a:t> dernier, sans </a:t>
            </a:r>
            <a:r>
              <a:rPr lang="it-IT" sz="2400" dirty="0" err="1"/>
              <a:t>faire</a:t>
            </a:r>
            <a:r>
              <a:rPr lang="it-IT" sz="2400" dirty="0"/>
              <a:t> </a:t>
            </a:r>
            <a:r>
              <a:rPr lang="it-IT" sz="2400" dirty="0" err="1"/>
              <a:t>polémique</a:t>
            </a:r>
            <a:r>
              <a:rPr lang="it-IT" sz="2400" dirty="0"/>
              <a:t> à l’époque. L’</a:t>
            </a:r>
            <a:r>
              <a:rPr lang="it-IT" sz="2400" dirty="0" err="1"/>
              <a:t>opposition</a:t>
            </a:r>
            <a:r>
              <a:rPr lang="it-IT" sz="2400" dirty="0"/>
              <a:t> locale a </a:t>
            </a:r>
            <a:r>
              <a:rPr lang="it-IT" sz="2400" dirty="0" err="1"/>
              <a:t>cette</a:t>
            </a:r>
            <a:r>
              <a:rPr lang="it-IT" sz="2400" dirty="0"/>
              <a:t> fois </a:t>
            </a:r>
            <a:r>
              <a:rPr lang="it-IT" sz="2400" dirty="0" err="1"/>
              <a:t>tiré</a:t>
            </a:r>
            <a:r>
              <a:rPr lang="it-IT" sz="2400" dirty="0"/>
              <a:t> à </a:t>
            </a:r>
            <a:r>
              <a:rPr lang="it-IT" sz="2400" dirty="0" err="1"/>
              <a:t>boulets</a:t>
            </a:r>
            <a:r>
              <a:rPr lang="it-IT" sz="2400" dirty="0"/>
              <a:t> </a:t>
            </a:r>
            <a:r>
              <a:rPr lang="it-IT" sz="2400" dirty="0" err="1"/>
              <a:t>rouges</a:t>
            </a:r>
            <a:r>
              <a:rPr lang="it-IT" sz="2400" dirty="0"/>
              <a:t> </a:t>
            </a:r>
            <a:r>
              <a:rPr lang="it-IT" sz="2400" dirty="0" err="1"/>
              <a:t>sur</a:t>
            </a:r>
            <a:r>
              <a:rPr lang="it-IT" sz="2400" dirty="0"/>
              <a:t> la </a:t>
            </a:r>
            <a:r>
              <a:rPr lang="it-IT" sz="2400" dirty="0" err="1"/>
              <a:t>mesure</a:t>
            </a:r>
            <a:r>
              <a:rPr lang="it-IT" sz="2400" dirty="0"/>
              <a:t>.</a:t>
            </a:r>
            <a:endParaRPr lang="fr-CA" sz="2400" dirty="0"/>
          </a:p>
        </p:txBody>
      </p:sp>
    </p:spTree>
    <p:extLst>
      <p:ext uri="{BB962C8B-B14F-4D97-AF65-F5344CB8AC3E}">
        <p14:creationId xmlns:p14="http://schemas.microsoft.com/office/powerpoint/2010/main" val="3556359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fr-CA" sz="2800" b="1" dirty="0"/>
              <a:t>Le</a:t>
            </a:r>
            <a:r>
              <a:rPr lang="fr-CA" sz="2800" dirty="0"/>
              <a:t> </a:t>
            </a:r>
            <a:r>
              <a:rPr lang="fr-CA" sz="2800" dirty="0" err="1"/>
              <a:t>covid</a:t>
            </a:r>
            <a:r>
              <a:rPr lang="fr-CA" sz="2800" dirty="0"/>
              <a:t> 19 ou</a:t>
            </a:r>
            <a:r>
              <a:rPr lang="fr-CA" sz="2800" b="1" dirty="0"/>
              <a:t> la </a:t>
            </a:r>
            <a:r>
              <a:rPr lang="fr-CA" sz="2800" dirty="0" err="1"/>
              <a:t>covid</a:t>
            </a:r>
            <a:r>
              <a:rPr lang="fr-CA" sz="2800" dirty="0"/>
              <a:t> 19?</a:t>
            </a:r>
            <a:br>
              <a:rPr lang="fr-CA" sz="2800" dirty="0"/>
            </a:br>
            <a:r>
              <a:rPr lang="fr-CA" sz="2800" dirty="0"/>
              <a:t>http://</a:t>
            </a:r>
            <a:r>
              <a:rPr lang="fr-CA" sz="2800" b="1" dirty="0" err="1"/>
              <a:t>www.academie-francaise.fr</a:t>
            </a:r>
            <a:r>
              <a:rPr lang="fr-CA" sz="2800" dirty="0"/>
              <a:t>/le-covid-19-ou-la-covid-19</a:t>
            </a:r>
          </a:p>
        </p:txBody>
      </p:sp>
      <p:sp>
        <p:nvSpPr>
          <p:cNvPr id="3" name="Segnaposto contenuto 2"/>
          <p:cNvSpPr>
            <a:spLocks noGrp="1"/>
          </p:cNvSpPr>
          <p:nvPr>
            <p:ph idx="1"/>
          </p:nvPr>
        </p:nvSpPr>
        <p:spPr/>
        <p:txBody>
          <a:bodyPr>
            <a:noAutofit/>
          </a:bodyPr>
          <a:lstStyle/>
          <a:p>
            <a:pPr algn="just"/>
            <a:r>
              <a:rPr lang="it-IT" sz="2400" i="1" dirty="0" err="1"/>
              <a:t>Covid</a:t>
            </a:r>
            <a:r>
              <a:rPr lang="it-IT" sz="2400" dirty="0"/>
              <a:t> est l’</a:t>
            </a:r>
            <a:r>
              <a:rPr lang="it-IT" sz="2400" dirty="0" err="1"/>
              <a:t>acronyme</a:t>
            </a:r>
            <a:r>
              <a:rPr lang="it-IT" sz="2400" dirty="0"/>
              <a:t> de </a:t>
            </a:r>
            <a:r>
              <a:rPr lang="it-IT" sz="2400" i="1" dirty="0"/>
              <a:t>corona virus </a:t>
            </a:r>
            <a:r>
              <a:rPr lang="it-IT" sz="2400" i="1" dirty="0" err="1"/>
              <a:t>disease</a:t>
            </a:r>
            <a:r>
              <a:rPr lang="it-IT" sz="2400" i="1" dirty="0"/>
              <a:t>,</a:t>
            </a:r>
            <a:r>
              <a:rPr lang="it-IT" sz="2400" dirty="0"/>
              <a:t> et </a:t>
            </a:r>
            <a:r>
              <a:rPr lang="it-IT" sz="2400" dirty="0" err="1"/>
              <a:t>les</a:t>
            </a:r>
            <a:r>
              <a:rPr lang="it-IT" sz="2400" dirty="0"/>
              <a:t> </a:t>
            </a:r>
            <a:r>
              <a:rPr lang="it-IT" sz="2400" dirty="0" err="1"/>
              <a:t>sigles</a:t>
            </a:r>
            <a:r>
              <a:rPr lang="it-IT" sz="2400" dirty="0"/>
              <a:t> et </a:t>
            </a:r>
            <a:r>
              <a:rPr lang="it-IT" sz="2400" dirty="0" err="1"/>
              <a:t>acronymes</a:t>
            </a:r>
            <a:r>
              <a:rPr lang="it-IT" sz="2400" dirty="0"/>
              <a:t> </a:t>
            </a:r>
            <a:r>
              <a:rPr lang="it-IT" sz="2400" dirty="0" err="1"/>
              <a:t>ont</a:t>
            </a:r>
            <a:r>
              <a:rPr lang="it-IT" sz="2400" dirty="0"/>
              <a:t> le </a:t>
            </a:r>
            <a:r>
              <a:rPr lang="it-IT" sz="2400" dirty="0" err="1"/>
              <a:t>genre</a:t>
            </a:r>
            <a:r>
              <a:rPr lang="it-IT" sz="2400" dirty="0"/>
              <a:t> </a:t>
            </a:r>
            <a:r>
              <a:rPr lang="it-IT" sz="2400" dirty="0" err="1"/>
              <a:t>du</a:t>
            </a:r>
            <a:r>
              <a:rPr lang="it-IT" sz="2400" dirty="0"/>
              <a:t> </a:t>
            </a:r>
            <a:r>
              <a:rPr lang="it-IT" sz="2400" dirty="0" err="1"/>
              <a:t>nom</a:t>
            </a:r>
            <a:r>
              <a:rPr lang="it-IT" sz="2400" dirty="0"/>
              <a:t> qui </a:t>
            </a:r>
            <a:r>
              <a:rPr lang="it-IT" sz="2400" dirty="0" err="1"/>
              <a:t>constitue</a:t>
            </a:r>
            <a:r>
              <a:rPr lang="it-IT" sz="2400" dirty="0"/>
              <a:t> le </a:t>
            </a:r>
            <a:r>
              <a:rPr lang="it-IT" sz="2400" dirty="0" err="1"/>
              <a:t>noyau</a:t>
            </a:r>
            <a:r>
              <a:rPr lang="it-IT" sz="2400" dirty="0"/>
              <a:t> </a:t>
            </a:r>
            <a:r>
              <a:rPr lang="it-IT" sz="2400" dirty="0" err="1"/>
              <a:t>du</a:t>
            </a:r>
            <a:r>
              <a:rPr lang="it-IT" sz="2400" dirty="0"/>
              <a:t> </a:t>
            </a:r>
            <a:r>
              <a:rPr lang="it-IT" sz="2400" dirty="0" err="1"/>
              <a:t>syntagme</a:t>
            </a:r>
            <a:r>
              <a:rPr lang="it-IT" sz="2400" dirty="0"/>
              <a:t> dont </a:t>
            </a:r>
            <a:r>
              <a:rPr lang="it-IT" sz="2400" dirty="0" err="1"/>
              <a:t>ils</a:t>
            </a:r>
            <a:r>
              <a:rPr lang="it-IT" sz="2400" dirty="0"/>
              <a:t> </a:t>
            </a:r>
            <a:r>
              <a:rPr lang="it-IT" sz="2400" dirty="0" err="1"/>
              <a:t>sont</a:t>
            </a:r>
            <a:r>
              <a:rPr lang="it-IT" sz="2400" dirty="0"/>
              <a:t> une </a:t>
            </a:r>
            <a:r>
              <a:rPr lang="it-IT" sz="2400" dirty="0" err="1"/>
              <a:t>abréviation</a:t>
            </a:r>
            <a:r>
              <a:rPr lang="it-IT" sz="2400" dirty="0"/>
              <a:t>. On </a:t>
            </a:r>
            <a:r>
              <a:rPr lang="it-IT" sz="2400" dirty="0" err="1"/>
              <a:t>dit</a:t>
            </a:r>
            <a:r>
              <a:rPr lang="it-IT" sz="2400" dirty="0"/>
              <a:t> </a:t>
            </a:r>
            <a:r>
              <a:rPr lang="it-IT" sz="2400" dirty="0" err="1"/>
              <a:t>ainsi</a:t>
            </a:r>
            <a:r>
              <a:rPr lang="it-IT" sz="2400" dirty="0"/>
              <a:t> </a:t>
            </a:r>
            <a:r>
              <a:rPr lang="it-IT" sz="2400" i="1" dirty="0"/>
              <a:t>la</a:t>
            </a:r>
            <a:r>
              <a:rPr lang="it-IT" sz="2400" dirty="0"/>
              <a:t> S.N.C.F. </a:t>
            </a:r>
            <a:r>
              <a:rPr lang="it-IT" sz="2400" i="1" dirty="0"/>
              <a:t>(</a:t>
            </a:r>
            <a:r>
              <a:rPr lang="it-IT" sz="2400" i="1" dirty="0" err="1"/>
              <a:t>Société</a:t>
            </a:r>
            <a:r>
              <a:rPr lang="it-IT" sz="2400" i="1" dirty="0"/>
              <a:t> </a:t>
            </a:r>
            <a:r>
              <a:rPr lang="it-IT" sz="2400" i="1" dirty="0" err="1"/>
              <a:t>nationale</a:t>
            </a:r>
            <a:r>
              <a:rPr lang="it-IT" sz="2400" i="1" dirty="0"/>
              <a:t> </a:t>
            </a:r>
            <a:r>
              <a:rPr lang="it-IT" sz="2400" i="1" dirty="0" err="1"/>
              <a:t>des</a:t>
            </a:r>
            <a:r>
              <a:rPr lang="it-IT" sz="2400" i="1" dirty="0"/>
              <a:t> </a:t>
            </a:r>
            <a:r>
              <a:rPr lang="it-IT" sz="2400" i="1" dirty="0" err="1"/>
              <a:t>chemins</a:t>
            </a:r>
            <a:r>
              <a:rPr lang="it-IT" sz="2400" i="1" dirty="0"/>
              <a:t> de </a:t>
            </a:r>
            <a:r>
              <a:rPr lang="it-IT" sz="2400" i="1" dirty="0" err="1"/>
              <a:t>fer</a:t>
            </a:r>
            <a:r>
              <a:rPr lang="it-IT" sz="2400" i="1" dirty="0"/>
              <a:t> </a:t>
            </a:r>
            <a:r>
              <a:rPr lang="it-IT" sz="2400" i="1" dirty="0" err="1"/>
              <a:t>français</a:t>
            </a:r>
            <a:r>
              <a:rPr lang="it-IT" sz="2400" i="1" dirty="0"/>
              <a:t>)</a:t>
            </a:r>
            <a:r>
              <a:rPr lang="it-IT" sz="2400" dirty="0"/>
              <a:t> parce </a:t>
            </a:r>
            <a:r>
              <a:rPr lang="it-IT" sz="2400" dirty="0" err="1"/>
              <a:t>que</a:t>
            </a:r>
            <a:r>
              <a:rPr lang="it-IT" sz="2400" dirty="0"/>
              <a:t> le </a:t>
            </a:r>
            <a:r>
              <a:rPr lang="it-IT" sz="2400" dirty="0" err="1"/>
              <a:t>noyau</a:t>
            </a:r>
            <a:r>
              <a:rPr lang="it-IT" sz="2400" dirty="0"/>
              <a:t> de ce </a:t>
            </a:r>
            <a:r>
              <a:rPr lang="it-IT" sz="2400" dirty="0" err="1"/>
              <a:t>groupe</a:t>
            </a:r>
            <a:r>
              <a:rPr lang="it-IT" sz="2400" dirty="0"/>
              <a:t>, </a:t>
            </a:r>
            <a:r>
              <a:rPr lang="it-IT" sz="2400" i="1" dirty="0" err="1"/>
              <a:t>société</a:t>
            </a:r>
            <a:r>
              <a:rPr lang="it-IT" sz="2400" i="1" dirty="0"/>
              <a:t>,</a:t>
            </a:r>
            <a:r>
              <a:rPr lang="it-IT" sz="2400" dirty="0"/>
              <a:t> est un </a:t>
            </a:r>
            <a:r>
              <a:rPr lang="it-IT" sz="2400" dirty="0" err="1"/>
              <a:t>nom</a:t>
            </a:r>
            <a:r>
              <a:rPr lang="it-IT" sz="2400" dirty="0"/>
              <a:t> </a:t>
            </a:r>
            <a:r>
              <a:rPr lang="it-IT" sz="2400" dirty="0" err="1"/>
              <a:t>féminin</a:t>
            </a:r>
            <a:r>
              <a:rPr lang="it-IT" sz="2400" dirty="0"/>
              <a:t>, mais </a:t>
            </a:r>
            <a:r>
              <a:rPr lang="it-IT" sz="2400" i="1" dirty="0"/>
              <a:t>le </a:t>
            </a:r>
            <a:r>
              <a:rPr lang="it-IT" sz="2400" dirty="0"/>
              <a:t>C.I.O.</a:t>
            </a:r>
            <a:r>
              <a:rPr lang="it-IT" sz="2400" i="1" dirty="0"/>
              <a:t> (</a:t>
            </a:r>
            <a:r>
              <a:rPr lang="it-IT" sz="2400" i="1" dirty="0" err="1"/>
              <a:t>Comité</a:t>
            </a:r>
            <a:r>
              <a:rPr lang="it-IT" sz="2400" i="1" dirty="0"/>
              <a:t> </a:t>
            </a:r>
            <a:r>
              <a:rPr lang="it-IT" sz="2400" i="1" dirty="0" err="1"/>
              <a:t>international</a:t>
            </a:r>
            <a:r>
              <a:rPr lang="it-IT" sz="2400" i="1" dirty="0"/>
              <a:t> </a:t>
            </a:r>
            <a:r>
              <a:rPr lang="it-IT" sz="2400" i="1" dirty="0" err="1"/>
              <a:t>olympique</a:t>
            </a:r>
            <a:r>
              <a:rPr lang="it-IT" sz="2400" i="1" dirty="0"/>
              <a:t>),</a:t>
            </a:r>
            <a:r>
              <a:rPr lang="it-IT" sz="2400" dirty="0"/>
              <a:t> parce </a:t>
            </a:r>
            <a:r>
              <a:rPr lang="it-IT" sz="2400" dirty="0" err="1"/>
              <a:t>que</a:t>
            </a:r>
            <a:r>
              <a:rPr lang="it-IT" sz="2400" dirty="0"/>
              <a:t> le </a:t>
            </a:r>
            <a:r>
              <a:rPr lang="it-IT" sz="2400" dirty="0" err="1"/>
              <a:t>noyau</a:t>
            </a:r>
            <a:r>
              <a:rPr lang="it-IT" sz="2400" dirty="0"/>
              <a:t>, </a:t>
            </a:r>
            <a:r>
              <a:rPr lang="it-IT" sz="2400" i="1" dirty="0" err="1"/>
              <a:t>comité</a:t>
            </a:r>
            <a:r>
              <a:rPr lang="it-IT" sz="2400" i="1" dirty="0"/>
              <a:t>,</a:t>
            </a:r>
            <a:r>
              <a:rPr lang="it-IT" sz="2400" dirty="0"/>
              <a:t> est un </a:t>
            </a:r>
            <a:r>
              <a:rPr lang="it-IT" sz="2400" dirty="0" err="1"/>
              <a:t>nom</a:t>
            </a:r>
            <a:r>
              <a:rPr lang="it-IT" sz="2400" dirty="0"/>
              <a:t> </a:t>
            </a:r>
            <a:r>
              <a:rPr lang="it-IT" sz="2400" dirty="0" err="1"/>
              <a:t>masculin</a:t>
            </a:r>
            <a:r>
              <a:rPr lang="it-IT" sz="2400" dirty="0"/>
              <a:t>. </a:t>
            </a:r>
            <a:r>
              <a:rPr lang="it-IT" sz="2400" dirty="0" err="1"/>
              <a:t>Quand</a:t>
            </a:r>
            <a:r>
              <a:rPr lang="it-IT" sz="2400" dirty="0"/>
              <a:t> ce </a:t>
            </a:r>
            <a:r>
              <a:rPr lang="it-IT" sz="2400" dirty="0" err="1"/>
              <a:t>syntagme</a:t>
            </a:r>
            <a:r>
              <a:rPr lang="it-IT" sz="2400" dirty="0"/>
              <a:t> est </a:t>
            </a:r>
            <a:r>
              <a:rPr lang="it-IT" sz="2400" dirty="0" err="1"/>
              <a:t>composé</a:t>
            </a:r>
            <a:r>
              <a:rPr lang="it-IT" sz="2400" dirty="0"/>
              <a:t> de </a:t>
            </a:r>
            <a:r>
              <a:rPr lang="it-IT" sz="2400" dirty="0" err="1"/>
              <a:t>mots</a:t>
            </a:r>
            <a:r>
              <a:rPr lang="it-IT" sz="2400" dirty="0"/>
              <a:t> </a:t>
            </a:r>
            <a:r>
              <a:rPr lang="it-IT" sz="2400" dirty="0" err="1"/>
              <a:t>étrangers</a:t>
            </a:r>
            <a:r>
              <a:rPr lang="it-IT" sz="2400" dirty="0"/>
              <a:t>, le </a:t>
            </a:r>
            <a:r>
              <a:rPr lang="it-IT" sz="2400" dirty="0" err="1"/>
              <a:t>même</a:t>
            </a:r>
            <a:r>
              <a:rPr lang="it-IT" sz="2400" dirty="0"/>
              <a:t> principe s’applique. On distingue </a:t>
            </a:r>
            <a:r>
              <a:rPr lang="it-IT" sz="2400" dirty="0" err="1"/>
              <a:t>ainsi</a:t>
            </a:r>
            <a:r>
              <a:rPr lang="it-IT" sz="2400" dirty="0"/>
              <a:t> </a:t>
            </a:r>
            <a:r>
              <a:rPr lang="it-IT" sz="2400" i="1" dirty="0"/>
              <a:t>le </a:t>
            </a:r>
            <a:r>
              <a:rPr lang="it-IT" sz="2400" dirty="0"/>
              <a:t>FBI, </a:t>
            </a:r>
            <a:r>
              <a:rPr lang="it-IT" sz="2400" i="1" dirty="0"/>
              <a:t>Federal Bureau of </a:t>
            </a:r>
            <a:r>
              <a:rPr lang="it-IT" sz="2400" i="1" dirty="0" err="1"/>
              <a:t>Investigation</a:t>
            </a:r>
            <a:r>
              <a:rPr lang="it-IT" sz="2400" i="1" dirty="0"/>
              <a:t>,</a:t>
            </a:r>
            <a:r>
              <a:rPr lang="it-IT" sz="2400" dirty="0"/>
              <a:t> « Bureau </a:t>
            </a:r>
            <a:r>
              <a:rPr lang="it-IT" sz="2400" dirty="0" err="1"/>
              <a:t>fédéral</a:t>
            </a:r>
            <a:r>
              <a:rPr lang="it-IT" sz="2400" dirty="0"/>
              <a:t> d’</a:t>
            </a:r>
            <a:r>
              <a:rPr lang="it-IT" sz="2400" dirty="0" err="1"/>
              <a:t>enquête</a:t>
            </a:r>
            <a:r>
              <a:rPr lang="it-IT" sz="2400" dirty="0"/>
              <a:t> », de </a:t>
            </a:r>
            <a:r>
              <a:rPr lang="it-IT" sz="2400" i="1" dirty="0"/>
              <a:t>la </a:t>
            </a:r>
            <a:r>
              <a:rPr lang="it-IT" sz="2400" dirty="0"/>
              <a:t>CIA, </a:t>
            </a:r>
            <a:r>
              <a:rPr lang="it-IT" sz="2400" i="1" dirty="0"/>
              <a:t>Central Intelligence Agency,</a:t>
            </a:r>
            <a:r>
              <a:rPr lang="it-IT" sz="2400" dirty="0"/>
              <a:t> « </a:t>
            </a:r>
            <a:r>
              <a:rPr lang="it-IT" sz="2400" dirty="0" err="1"/>
              <a:t>Agence</a:t>
            </a:r>
            <a:r>
              <a:rPr lang="it-IT" sz="2400" dirty="0"/>
              <a:t> centrale de </a:t>
            </a:r>
            <a:r>
              <a:rPr lang="it-IT" sz="2400" dirty="0" err="1"/>
              <a:t>renseignement</a:t>
            </a:r>
            <a:r>
              <a:rPr lang="it-IT" sz="2400" dirty="0"/>
              <a:t> », </a:t>
            </a:r>
            <a:r>
              <a:rPr lang="it-IT" sz="2400" dirty="0" err="1"/>
              <a:t>puisque</a:t>
            </a:r>
            <a:r>
              <a:rPr lang="it-IT" sz="2400" dirty="0"/>
              <a:t> </a:t>
            </a:r>
            <a:r>
              <a:rPr lang="it-IT" sz="2400" dirty="0" err="1"/>
              <a:t>dans</a:t>
            </a:r>
            <a:r>
              <a:rPr lang="it-IT" sz="2400" dirty="0"/>
              <a:t> un </a:t>
            </a:r>
            <a:r>
              <a:rPr lang="it-IT" sz="2400" dirty="0" err="1"/>
              <a:t>cas</a:t>
            </a:r>
            <a:r>
              <a:rPr lang="it-IT" sz="2400" dirty="0"/>
              <a:t> on </a:t>
            </a:r>
            <a:r>
              <a:rPr lang="it-IT" sz="2400" dirty="0" err="1"/>
              <a:t>traduit</a:t>
            </a:r>
            <a:r>
              <a:rPr lang="it-IT" sz="2400" dirty="0"/>
              <a:t> le </a:t>
            </a:r>
            <a:r>
              <a:rPr lang="it-IT" sz="2400" dirty="0" err="1"/>
              <a:t>mot</a:t>
            </a:r>
            <a:r>
              <a:rPr lang="it-IT" sz="2400" dirty="0"/>
              <a:t> </a:t>
            </a:r>
            <a:r>
              <a:rPr lang="it-IT" sz="2400" dirty="0" err="1"/>
              <a:t>noyau</a:t>
            </a:r>
            <a:r>
              <a:rPr lang="it-IT" sz="2400" dirty="0"/>
              <a:t> par un </a:t>
            </a:r>
            <a:r>
              <a:rPr lang="it-IT" sz="2400" dirty="0" err="1"/>
              <a:t>nom</a:t>
            </a:r>
            <a:r>
              <a:rPr lang="it-IT" sz="2400" dirty="0"/>
              <a:t> </a:t>
            </a:r>
            <a:r>
              <a:rPr lang="it-IT" sz="2400" dirty="0" err="1"/>
              <a:t>masculin</a:t>
            </a:r>
            <a:r>
              <a:rPr lang="it-IT" sz="2400" dirty="0"/>
              <a:t>, </a:t>
            </a:r>
            <a:r>
              <a:rPr lang="it-IT" sz="2400" i="1" dirty="0"/>
              <a:t>bureau,</a:t>
            </a:r>
            <a:r>
              <a:rPr lang="it-IT" sz="2400" dirty="0"/>
              <a:t> et </a:t>
            </a:r>
            <a:r>
              <a:rPr lang="it-IT" sz="2400" dirty="0" err="1"/>
              <a:t>dans</a:t>
            </a:r>
            <a:r>
              <a:rPr lang="it-IT" sz="2400" dirty="0"/>
              <a:t> l’</a:t>
            </a:r>
            <a:r>
              <a:rPr lang="it-IT" sz="2400" dirty="0" err="1"/>
              <a:t>autre</a:t>
            </a:r>
            <a:r>
              <a:rPr lang="it-IT" sz="2400" dirty="0"/>
              <a:t>, par un </a:t>
            </a:r>
            <a:r>
              <a:rPr lang="it-IT" sz="2400" dirty="0" err="1"/>
              <a:t>nom</a:t>
            </a:r>
            <a:r>
              <a:rPr lang="it-IT" sz="2400" dirty="0"/>
              <a:t> </a:t>
            </a:r>
            <a:r>
              <a:rPr lang="it-IT" sz="2400" dirty="0" err="1"/>
              <a:t>féminin</a:t>
            </a:r>
            <a:r>
              <a:rPr lang="it-IT" sz="2400" dirty="0"/>
              <a:t>, </a:t>
            </a:r>
            <a:r>
              <a:rPr lang="it-IT" sz="2400" i="1" dirty="0" err="1"/>
              <a:t>agence</a:t>
            </a:r>
            <a:endParaRPr lang="fr-CA" sz="2400" dirty="0"/>
          </a:p>
        </p:txBody>
      </p:sp>
    </p:spTree>
    <p:extLst>
      <p:ext uri="{BB962C8B-B14F-4D97-AF65-F5344CB8AC3E}">
        <p14:creationId xmlns:p14="http://schemas.microsoft.com/office/powerpoint/2010/main" val="8679344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fr-CA"/>
          </a:p>
        </p:txBody>
      </p:sp>
      <p:sp>
        <p:nvSpPr>
          <p:cNvPr id="3" name="Segnaposto contenuto 2"/>
          <p:cNvSpPr>
            <a:spLocks noGrp="1"/>
          </p:cNvSpPr>
          <p:nvPr>
            <p:ph idx="1"/>
          </p:nvPr>
        </p:nvSpPr>
        <p:spPr/>
        <p:txBody>
          <a:bodyPr>
            <a:normAutofit/>
          </a:bodyPr>
          <a:lstStyle/>
          <a:p>
            <a:pPr algn="just"/>
            <a:r>
              <a:rPr lang="it-IT" sz="2400" dirty="0"/>
              <a:t>En face, </a:t>
            </a:r>
            <a:r>
              <a:rPr lang="it-IT" sz="2400" dirty="0" err="1"/>
              <a:t>certains</a:t>
            </a:r>
            <a:r>
              <a:rPr lang="it-IT" sz="2400" dirty="0"/>
              <a:t> </a:t>
            </a:r>
            <a:r>
              <a:rPr lang="it-IT" sz="2400" dirty="0" err="1"/>
              <a:t>membres</a:t>
            </a:r>
            <a:r>
              <a:rPr lang="it-IT" sz="2400" dirty="0"/>
              <a:t> </a:t>
            </a:r>
            <a:r>
              <a:rPr lang="it-IT" sz="2400" dirty="0" err="1"/>
              <a:t>du</a:t>
            </a:r>
            <a:r>
              <a:rPr lang="it-IT" sz="2400" dirty="0"/>
              <a:t> </a:t>
            </a:r>
            <a:r>
              <a:rPr lang="it-IT" sz="2400" dirty="0" err="1"/>
              <a:t>gouvernement</a:t>
            </a:r>
            <a:r>
              <a:rPr lang="it-IT" sz="2400" dirty="0"/>
              <a:t> </a:t>
            </a:r>
            <a:r>
              <a:rPr lang="it-IT" sz="2400" dirty="0" err="1"/>
              <a:t>tiennent</a:t>
            </a:r>
            <a:r>
              <a:rPr lang="it-IT" sz="2400" dirty="0"/>
              <a:t> un </a:t>
            </a:r>
            <a:r>
              <a:rPr lang="it-IT" sz="2400" dirty="0" err="1"/>
              <a:t>autre</a:t>
            </a:r>
            <a:r>
              <a:rPr lang="it-IT" sz="2400" dirty="0"/>
              <a:t> </a:t>
            </a:r>
            <a:r>
              <a:rPr lang="it-IT" sz="2400" dirty="0" err="1"/>
              <a:t>discours</a:t>
            </a:r>
            <a:r>
              <a:rPr lang="it-IT" sz="2400" dirty="0"/>
              <a:t>. Pour </a:t>
            </a:r>
            <a:r>
              <a:rPr lang="it-IT" sz="2400" dirty="0" err="1"/>
              <a:t>eux</a:t>
            </a:r>
            <a:r>
              <a:rPr lang="it-IT" sz="2400" dirty="0"/>
              <a:t>, en </a:t>
            </a:r>
            <a:r>
              <a:rPr lang="it-IT" sz="2400" dirty="0" err="1"/>
              <a:t>pleine</a:t>
            </a:r>
            <a:r>
              <a:rPr lang="it-IT" sz="2400" dirty="0"/>
              <a:t> </a:t>
            </a:r>
            <a:r>
              <a:rPr lang="it-IT" sz="2400" dirty="0" err="1"/>
              <a:t>crise</a:t>
            </a:r>
            <a:r>
              <a:rPr lang="it-IT" sz="2400" dirty="0"/>
              <a:t> </a:t>
            </a:r>
            <a:r>
              <a:rPr lang="it-IT" sz="2400" dirty="0" err="1"/>
              <a:t>sanitaire</a:t>
            </a:r>
            <a:r>
              <a:rPr lang="it-IT" sz="2400" dirty="0"/>
              <a:t>, sociale et </a:t>
            </a:r>
            <a:r>
              <a:rPr lang="it-IT" sz="2400" dirty="0" err="1"/>
              <a:t>financière</a:t>
            </a:r>
            <a:r>
              <a:rPr lang="it-IT" sz="2400" dirty="0"/>
              <a:t> </a:t>
            </a:r>
            <a:r>
              <a:rPr lang="it-IT" sz="2400" dirty="0" err="1"/>
              <a:t>causée</a:t>
            </a:r>
            <a:r>
              <a:rPr lang="it-IT" sz="2400" dirty="0"/>
              <a:t> par la </a:t>
            </a:r>
            <a:r>
              <a:rPr lang="it-IT" sz="2400" dirty="0" err="1"/>
              <a:t>pandémie</a:t>
            </a:r>
            <a:r>
              <a:rPr lang="it-IT" sz="2400" dirty="0"/>
              <a:t> de coronavirus - qui continue de </a:t>
            </a:r>
            <a:r>
              <a:rPr lang="it-IT" sz="2400" dirty="0" err="1"/>
              <a:t>faire</a:t>
            </a:r>
            <a:r>
              <a:rPr lang="it-IT" sz="2400" dirty="0"/>
              <a:t> </a:t>
            </a:r>
            <a:r>
              <a:rPr lang="it-IT" sz="2400" dirty="0" err="1"/>
              <a:t>des</a:t>
            </a:r>
            <a:r>
              <a:rPr lang="it-IT" sz="2400" dirty="0"/>
              <a:t> </a:t>
            </a:r>
            <a:r>
              <a:rPr lang="it-IT" sz="2400" dirty="0" err="1"/>
              <a:t>centaines</a:t>
            </a:r>
            <a:r>
              <a:rPr lang="it-IT" sz="2400" dirty="0"/>
              <a:t> de </a:t>
            </a:r>
            <a:r>
              <a:rPr lang="it-IT" sz="2400" dirty="0" err="1"/>
              <a:t>morts</a:t>
            </a:r>
            <a:r>
              <a:rPr lang="it-IT" sz="2400" dirty="0"/>
              <a:t> par jour - la </a:t>
            </a:r>
            <a:r>
              <a:rPr lang="it-IT" sz="2400" dirty="0" err="1"/>
              <a:t>priorité</a:t>
            </a:r>
            <a:r>
              <a:rPr lang="it-IT" sz="2400" dirty="0"/>
              <a:t> est </a:t>
            </a:r>
            <a:r>
              <a:rPr lang="it-IT" sz="2400" dirty="0" err="1"/>
              <a:t>ailleurs</a:t>
            </a:r>
            <a:r>
              <a:rPr lang="it-IT" sz="2400" dirty="0"/>
              <a:t>. Olivier </a:t>
            </a:r>
            <a:r>
              <a:rPr lang="it-IT" sz="2400" dirty="0" err="1"/>
              <a:t>Véran</a:t>
            </a:r>
            <a:r>
              <a:rPr lang="it-IT" sz="2400" dirty="0"/>
              <a:t>, ministre de la </a:t>
            </a:r>
            <a:r>
              <a:rPr lang="it-IT" sz="2400" dirty="0" err="1"/>
              <a:t>Santé</a:t>
            </a:r>
            <a:r>
              <a:rPr lang="it-IT" sz="2400" dirty="0"/>
              <a:t>, </a:t>
            </a:r>
            <a:r>
              <a:rPr lang="it-IT" sz="2400" dirty="0" err="1"/>
              <a:t>tente</a:t>
            </a:r>
            <a:r>
              <a:rPr lang="it-IT" sz="2400" dirty="0"/>
              <a:t> </a:t>
            </a:r>
            <a:r>
              <a:rPr lang="it-IT" sz="2400" dirty="0" err="1"/>
              <a:t>ainsi</a:t>
            </a:r>
            <a:r>
              <a:rPr lang="it-IT" sz="2400" dirty="0"/>
              <a:t> d'</a:t>
            </a:r>
            <a:r>
              <a:rPr lang="it-IT" sz="2400" dirty="0" err="1"/>
              <a:t>apaiser</a:t>
            </a:r>
            <a:r>
              <a:rPr lang="it-IT" sz="2400" dirty="0"/>
              <a:t> la situation en </a:t>
            </a:r>
            <a:r>
              <a:rPr lang="it-IT" sz="2400" dirty="0" err="1"/>
              <a:t>estimant</a:t>
            </a:r>
            <a:r>
              <a:rPr lang="it-IT" sz="2400" dirty="0"/>
              <a:t>, </a:t>
            </a:r>
            <a:r>
              <a:rPr lang="it-IT" sz="2400" dirty="0" err="1"/>
              <a:t>lundi</a:t>
            </a:r>
            <a:r>
              <a:rPr lang="it-IT" sz="2400" dirty="0"/>
              <a:t>, </a:t>
            </a:r>
            <a:r>
              <a:rPr lang="it-IT" sz="2400" dirty="0" err="1"/>
              <a:t>qu'"</a:t>
            </a:r>
            <a:r>
              <a:rPr lang="it-IT" sz="2400" b="1" dirty="0" err="1"/>
              <a:t>il</a:t>
            </a:r>
            <a:r>
              <a:rPr lang="it-IT" sz="2400" b="1" dirty="0"/>
              <a:t> </a:t>
            </a:r>
            <a:r>
              <a:rPr lang="it-IT" sz="2400" b="1" dirty="0" err="1"/>
              <a:t>n'y</a:t>
            </a:r>
            <a:r>
              <a:rPr lang="it-IT" sz="2400" b="1" dirty="0"/>
              <a:t> a </a:t>
            </a:r>
            <a:r>
              <a:rPr lang="it-IT" sz="2400" b="1" dirty="0" err="1"/>
              <a:t>pas</a:t>
            </a:r>
            <a:r>
              <a:rPr lang="it-IT" sz="2400" b="1" dirty="0"/>
              <a:t> </a:t>
            </a:r>
            <a:r>
              <a:rPr lang="it-IT" sz="2400" b="1" dirty="0" err="1"/>
              <a:t>lieu</a:t>
            </a:r>
            <a:r>
              <a:rPr lang="it-IT" sz="2400" b="1" dirty="0"/>
              <a:t> de </a:t>
            </a:r>
            <a:r>
              <a:rPr lang="it-IT" sz="2400" b="1" dirty="0" err="1"/>
              <a:t>polémiquer</a:t>
            </a:r>
            <a:r>
              <a:rPr lang="it-IT" sz="2400" b="1" dirty="0"/>
              <a:t>".  </a:t>
            </a:r>
          </a:p>
          <a:p>
            <a:pPr algn="just"/>
            <a:endParaRPr lang="it-IT" sz="2400" dirty="0"/>
          </a:p>
          <a:p>
            <a:pPr algn="just"/>
            <a:r>
              <a:rPr lang="it-IT" sz="2400" i="1" dirty="0"/>
              <a:t>L’express</a:t>
            </a:r>
            <a:r>
              <a:rPr lang="it-IT" sz="2400" dirty="0"/>
              <a:t> 23 </a:t>
            </a:r>
            <a:r>
              <a:rPr lang="it-IT" sz="2400" dirty="0" err="1"/>
              <a:t>février</a:t>
            </a:r>
            <a:r>
              <a:rPr lang="it-IT" sz="2400" dirty="0"/>
              <a:t> 2021</a:t>
            </a:r>
            <a:endParaRPr lang="fr-CA" sz="2400" dirty="0"/>
          </a:p>
        </p:txBody>
      </p:sp>
    </p:spTree>
    <p:extLst>
      <p:ext uri="{BB962C8B-B14F-4D97-AF65-F5344CB8AC3E}">
        <p14:creationId xmlns:p14="http://schemas.microsoft.com/office/powerpoint/2010/main" val="11742075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sz="2800" dirty="0"/>
              <a:t>La polémique</a:t>
            </a:r>
            <a:endParaRPr lang="it-IT" sz="2800" dirty="0"/>
          </a:p>
        </p:txBody>
      </p:sp>
      <p:sp>
        <p:nvSpPr>
          <p:cNvPr id="3" name="Segnaposto contenuto 2"/>
          <p:cNvSpPr>
            <a:spLocks noGrp="1"/>
          </p:cNvSpPr>
          <p:nvPr>
            <p:ph idx="1"/>
          </p:nvPr>
        </p:nvSpPr>
        <p:spPr/>
        <p:txBody>
          <a:bodyPr>
            <a:noAutofit/>
          </a:bodyPr>
          <a:lstStyle/>
          <a:p>
            <a:pPr algn="just"/>
            <a:r>
              <a:rPr lang="fr-FR" sz="2400" dirty="0"/>
              <a:t>La polémique autour des menus, temporaires, sans viande dans les cantines lyonnaises n’en finit plus. Sur LCI ce matin, la ministre à l’Industrie, Agnès </a:t>
            </a:r>
            <a:r>
              <a:rPr lang="fr-FR" sz="2400" dirty="0" err="1"/>
              <a:t>Pannier-Runacher</a:t>
            </a:r>
            <a:r>
              <a:rPr lang="fr-FR" sz="2400" dirty="0"/>
              <a:t>, a reconnu que </a:t>
            </a:r>
            <a:r>
              <a:rPr lang="fr-FR" sz="2400" b="1" dirty="0"/>
              <a:t>si la mesure était </a:t>
            </a:r>
            <a:r>
              <a:rPr lang="fr-FR" sz="2400" b="1" i="1" dirty="0"/>
              <a:t>«provisoire»</a:t>
            </a:r>
            <a:r>
              <a:rPr lang="fr-FR" sz="2400" b="1" dirty="0"/>
              <a:t>, il n’y avait pas lieu de polémiquer</a:t>
            </a:r>
            <a:r>
              <a:rPr lang="fr-FR" sz="2400" dirty="0"/>
              <a:t>. A moins qu’il y ait </a:t>
            </a:r>
            <a:r>
              <a:rPr lang="fr-FR" sz="2400" i="1" dirty="0"/>
              <a:t>«de l’idéologie»</a:t>
            </a:r>
            <a:r>
              <a:rPr lang="fr-FR" sz="2400" dirty="0"/>
              <a:t> pour que ça se pérennise (ce qui n’était pas dans le programme du maire EE-LV de Lyon qui veut proposer plus de repas végétariens au choix des élèves), poursuit-elle sans en rajouter. </a:t>
            </a:r>
          </a:p>
          <a:p>
            <a:pPr algn="just"/>
            <a:r>
              <a:rPr lang="fr-FR" sz="2400" dirty="0"/>
              <a:t>Celui qui en rajoute, en revanche, c’est Julien </a:t>
            </a:r>
            <a:r>
              <a:rPr lang="fr-FR" sz="2400" dirty="0" err="1"/>
              <a:t>Denormandie</a:t>
            </a:r>
            <a:r>
              <a:rPr lang="fr-FR" sz="2400" dirty="0"/>
              <a:t>, qui persiste ce matin sur Public Sénat, affirmant, à tort, que </a:t>
            </a:r>
            <a:r>
              <a:rPr lang="fr-FR" sz="2400" b="1" dirty="0"/>
              <a:t>Doucet veut supprimer la viande de tous les repas de tous les enfants tout le temps et pour toujours</a:t>
            </a:r>
            <a:r>
              <a:rPr lang="fr-FR" sz="2400" dirty="0"/>
              <a:t>. Si les Verts veulent en effet réduire la consommation de viande, ils ne plaident pas pour sa suppression pure et simple dans les cantines, comme veut le faire croire le ministre de l’Agriculture.</a:t>
            </a:r>
            <a:endParaRPr lang="it-IT" sz="2400" dirty="0"/>
          </a:p>
        </p:txBody>
      </p:sp>
    </p:spTree>
    <p:extLst>
      <p:ext uri="{BB962C8B-B14F-4D97-AF65-F5344CB8AC3E}">
        <p14:creationId xmlns:p14="http://schemas.microsoft.com/office/powerpoint/2010/main" val="6565105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Khmer vert : une insulte</a:t>
            </a:r>
          </a:p>
        </p:txBody>
      </p:sp>
      <p:sp>
        <p:nvSpPr>
          <p:cNvPr id="3" name="Segnaposto contenuto 2"/>
          <p:cNvSpPr>
            <a:spLocks noGrp="1"/>
          </p:cNvSpPr>
          <p:nvPr>
            <p:ph idx="1"/>
          </p:nvPr>
        </p:nvSpPr>
        <p:spPr/>
        <p:txBody>
          <a:bodyPr>
            <a:normAutofit fontScale="77500" lnSpcReduction="20000"/>
          </a:bodyPr>
          <a:lstStyle/>
          <a:p>
            <a:pPr algn="just"/>
            <a:r>
              <a:rPr lang="it-IT" sz="2400" b="1" dirty="0" err="1"/>
              <a:t>Cantines</a:t>
            </a:r>
            <a:r>
              <a:rPr lang="it-IT" sz="2400" b="1" dirty="0"/>
              <a:t> sans </a:t>
            </a:r>
            <a:r>
              <a:rPr lang="it-IT" sz="2400" b="1" dirty="0" err="1"/>
              <a:t>viande</a:t>
            </a:r>
            <a:r>
              <a:rPr lang="it-IT" sz="2400" b="1" dirty="0"/>
              <a:t> à Lyon : « On </a:t>
            </a:r>
            <a:r>
              <a:rPr lang="it-IT" sz="2400" b="1" dirty="0" err="1"/>
              <a:t>diabolise</a:t>
            </a:r>
            <a:r>
              <a:rPr lang="it-IT" sz="2400" b="1" dirty="0"/>
              <a:t> </a:t>
            </a:r>
            <a:r>
              <a:rPr lang="it-IT" sz="2400" b="1" dirty="0" err="1"/>
              <a:t>les</a:t>
            </a:r>
            <a:r>
              <a:rPr lang="it-IT" sz="2400" b="1" dirty="0"/>
              <a:t> </a:t>
            </a:r>
            <a:r>
              <a:rPr lang="it-IT" sz="2400" b="1" dirty="0" err="1"/>
              <a:t>Verts</a:t>
            </a:r>
            <a:r>
              <a:rPr lang="it-IT" sz="2400" b="1" dirty="0"/>
              <a:t>, c’est une </a:t>
            </a:r>
            <a:r>
              <a:rPr lang="it-IT" sz="2400" b="1" dirty="0" err="1"/>
              <a:t>habitude</a:t>
            </a:r>
            <a:r>
              <a:rPr lang="it-IT" sz="2400" b="1" dirty="0"/>
              <a:t> »</a:t>
            </a:r>
          </a:p>
          <a:p>
            <a:r>
              <a:rPr lang="fr-CA" sz="2400" dirty="0"/>
              <a:t> </a:t>
            </a:r>
            <a:r>
              <a:rPr lang="fr-CA" sz="2400" i="1" dirty="0"/>
              <a:t>Le nouvel </a:t>
            </a:r>
            <a:r>
              <a:rPr lang="fr-CA" sz="2400" i="1" dirty="0" err="1"/>
              <a:t>obs</a:t>
            </a:r>
            <a:r>
              <a:rPr lang="fr-CA" sz="2400" i="1" dirty="0"/>
              <a:t>  </a:t>
            </a:r>
            <a:r>
              <a:rPr lang="fr-CA" sz="2400" dirty="0"/>
              <a:t>22 février 2021</a:t>
            </a:r>
          </a:p>
          <a:p>
            <a:endParaRPr lang="fr-CA" sz="2400" dirty="0"/>
          </a:p>
          <a:p>
            <a:r>
              <a:rPr lang="fr-CA" sz="2400" dirty="0"/>
              <a:t>Entendu sur France inter sur la polémique</a:t>
            </a:r>
          </a:p>
          <a:p>
            <a:r>
              <a:rPr lang="fr-FR" sz="2400" b="1" dirty="0"/>
              <a:t>Khmer vert</a:t>
            </a:r>
            <a:endParaRPr lang="fr-CA" sz="2400" b="1" dirty="0"/>
          </a:p>
          <a:p>
            <a:r>
              <a:rPr lang="fr-CA" sz="2400" dirty="0"/>
              <a:t>24 février 2021</a:t>
            </a:r>
          </a:p>
          <a:p>
            <a:r>
              <a:rPr lang="fr-FR" sz="2400" b="1" dirty="0"/>
              <a:t>"Khmer vert", l'inusable insulte anti-écolo</a:t>
            </a:r>
          </a:p>
          <a:p>
            <a:endParaRPr lang="fr-CA" sz="2400" dirty="0"/>
          </a:p>
          <a:p>
            <a:endParaRPr lang="fr-FR" sz="2400" dirty="0"/>
          </a:p>
          <a:p>
            <a:r>
              <a:rPr lang="fr-FR" sz="2400" dirty="0"/>
              <a:t>Khmer vert \</a:t>
            </a:r>
            <a:r>
              <a:rPr lang="fr-FR" sz="2400" dirty="0" err="1"/>
              <a:t>kmɛʁ</a:t>
            </a:r>
            <a:r>
              <a:rPr lang="fr-FR" sz="2400" dirty="0"/>
              <a:t> </a:t>
            </a:r>
            <a:r>
              <a:rPr lang="fr-FR" sz="2400" dirty="0" err="1"/>
              <a:t>vɛʁ</a:t>
            </a:r>
            <a:r>
              <a:rPr lang="fr-FR" sz="2400" dirty="0"/>
              <a:t>\ masculin</a:t>
            </a:r>
          </a:p>
          <a:p>
            <a:r>
              <a:rPr lang="fr-FR" sz="2400" dirty="0"/>
              <a:t>    (Politique) (Injurieux) Écologiste perçu comme extrême, partisan de l’écologie profonde.</a:t>
            </a:r>
          </a:p>
          <a:p>
            <a:r>
              <a:rPr lang="fr-FR" sz="2400" i="1" dirty="0"/>
              <a:t>        Je me suis toujours battu contre les Khmers rouges, je ne plierai pas aujourd’hui devant les Khmers verts ! </a:t>
            </a:r>
            <a:r>
              <a:rPr lang="fr-FR" sz="2400" dirty="0"/>
              <a:t>— (Gérard </a:t>
            </a:r>
            <a:r>
              <a:rPr lang="fr-FR" sz="2400" dirty="0" err="1"/>
              <a:t>Collomb</a:t>
            </a:r>
            <a:r>
              <a:rPr lang="fr-FR" sz="2400" dirty="0"/>
              <a:t>, site web lelab.europe1.fr, 22 novembre 2011) (</a:t>
            </a:r>
            <a:r>
              <a:rPr lang="fr-FR" sz="2400" dirty="0" err="1"/>
              <a:t>Wiktionary</a:t>
            </a:r>
            <a:r>
              <a:rPr lang="fr-FR" sz="2400" dirty="0"/>
              <a:t>)</a:t>
            </a:r>
          </a:p>
          <a:p>
            <a:r>
              <a:rPr lang="fr-FR" sz="2400" dirty="0"/>
              <a:t>Il a été ministre de l’Intérieur de 2017 à 2018</a:t>
            </a:r>
            <a:endParaRPr lang="fr-CA" sz="2400" dirty="0"/>
          </a:p>
        </p:txBody>
      </p:sp>
    </p:spTree>
    <p:extLst>
      <p:ext uri="{BB962C8B-B14F-4D97-AF65-F5344CB8AC3E}">
        <p14:creationId xmlns:p14="http://schemas.microsoft.com/office/powerpoint/2010/main" val="26977023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Khmer vert : une insulte</a:t>
            </a:r>
          </a:p>
        </p:txBody>
      </p:sp>
      <p:sp>
        <p:nvSpPr>
          <p:cNvPr id="3" name="Segnaposto contenuto 2"/>
          <p:cNvSpPr>
            <a:spLocks noGrp="1"/>
          </p:cNvSpPr>
          <p:nvPr>
            <p:ph idx="1"/>
          </p:nvPr>
        </p:nvSpPr>
        <p:spPr/>
        <p:txBody>
          <a:bodyPr>
            <a:normAutofit/>
          </a:bodyPr>
          <a:lstStyle/>
          <a:p>
            <a:pPr marL="0" indent="0">
              <a:buNone/>
            </a:pPr>
            <a:endParaRPr lang="fr-FR" sz="2400" dirty="0"/>
          </a:p>
          <a:p>
            <a:r>
              <a:rPr lang="fr-FR" sz="2400" dirty="0"/>
              <a:t>Khmer vert \</a:t>
            </a:r>
            <a:r>
              <a:rPr lang="fr-FR" sz="2400" dirty="0" err="1"/>
              <a:t>kmɛʁ</a:t>
            </a:r>
            <a:r>
              <a:rPr lang="fr-FR" sz="2400" dirty="0"/>
              <a:t> </a:t>
            </a:r>
            <a:r>
              <a:rPr lang="fr-FR" sz="2400" dirty="0" err="1"/>
              <a:t>vɛʁ</a:t>
            </a:r>
            <a:r>
              <a:rPr lang="fr-FR" sz="2400" dirty="0"/>
              <a:t>\ masculin</a:t>
            </a:r>
          </a:p>
          <a:p>
            <a:r>
              <a:rPr lang="fr-FR" sz="2400" dirty="0"/>
              <a:t>    (Politique) (Injurieux) Écologiste perçu comme extrême, partisan de l’écologie profonde.</a:t>
            </a:r>
          </a:p>
          <a:p>
            <a:r>
              <a:rPr lang="fr-FR" sz="2400" i="1" dirty="0"/>
              <a:t>        Je me suis toujours battu contre les Khmers rouges, je ne plierai pas aujourd’hui devant les Khmers verts ! </a:t>
            </a:r>
            <a:r>
              <a:rPr lang="fr-FR" sz="2400" dirty="0"/>
              <a:t>— (Gérard </a:t>
            </a:r>
            <a:r>
              <a:rPr lang="fr-FR" sz="2400" dirty="0" err="1"/>
              <a:t>Collomb</a:t>
            </a:r>
            <a:r>
              <a:rPr lang="fr-FR" sz="2400" dirty="0"/>
              <a:t>, site web lelab.europe1.fr, 22 novembre 2011) (</a:t>
            </a:r>
            <a:r>
              <a:rPr lang="fr-FR" sz="2400" dirty="0" err="1"/>
              <a:t>Wiktionary</a:t>
            </a:r>
            <a:r>
              <a:rPr lang="fr-FR" sz="2400" dirty="0"/>
              <a:t>)</a:t>
            </a:r>
          </a:p>
          <a:p>
            <a:r>
              <a:rPr lang="fr-FR" sz="2400" dirty="0"/>
              <a:t>Il a été ministre de l’Intérieur de 2017 à 2018</a:t>
            </a:r>
            <a:endParaRPr lang="fr-CA" sz="2400" dirty="0"/>
          </a:p>
        </p:txBody>
      </p:sp>
    </p:spTree>
    <p:extLst>
      <p:ext uri="{BB962C8B-B14F-4D97-AF65-F5344CB8AC3E}">
        <p14:creationId xmlns:p14="http://schemas.microsoft.com/office/powerpoint/2010/main" val="12971987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sz="2800" dirty="0"/>
              <a:t>khmer, khmère</a:t>
            </a:r>
            <a:endParaRPr lang="it-IT" sz="2800" dirty="0"/>
          </a:p>
        </p:txBody>
      </p:sp>
      <p:sp>
        <p:nvSpPr>
          <p:cNvPr id="3" name="Segnaposto contenuto 2"/>
          <p:cNvSpPr>
            <a:spLocks noGrp="1"/>
          </p:cNvSpPr>
          <p:nvPr>
            <p:ph idx="1"/>
          </p:nvPr>
        </p:nvSpPr>
        <p:spPr/>
        <p:txBody>
          <a:bodyPr>
            <a:normAutofit fontScale="92500" lnSpcReduction="10000"/>
          </a:bodyPr>
          <a:lstStyle/>
          <a:p>
            <a:r>
              <a:rPr lang="fr-FR" sz="2400" dirty="0"/>
              <a:t>khmer, khmère [</a:t>
            </a:r>
            <a:r>
              <a:rPr lang="fr-FR" sz="2400" dirty="0" err="1"/>
              <a:t>kmɛʀ</a:t>
            </a:r>
            <a:r>
              <a:rPr lang="fr-FR" sz="2400" dirty="0"/>
              <a:t>] adjectif et nom étym. 1873 ◊ mot sanskrit, du n. </a:t>
            </a:r>
            <a:r>
              <a:rPr lang="fr-FR" sz="2400" dirty="0" err="1"/>
              <a:t>pr</a:t>
            </a:r>
            <a:r>
              <a:rPr lang="fr-FR" sz="2400" dirty="0"/>
              <a:t>. </a:t>
            </a:r>
            <a:r>
              <a:rPr lang="fr-FR" sz="2400" i="1" dirty="0" err="1"/>
              <a:t>Kambou</a:t>
            </a:r>
            <a:endParaRPr lang="fr-FR" sz="2400" dirty="0"/>
          </a:p>
          <a:p>
            <a:r>
              <a:rPr lang="fr-FR" sz="2400" dirty="0"/>
              <a:t>❖</a:t>
            </a:r>
          </a:p>
          <a:p>
            <a:r>
              <a:rPr lang="fr-FR" dirty="0"/>
              <a:t>■</a:t>
            </a:r>
            <a:r>
              <a:rPr lang="fr-FR" sz="2400" dirty="0"/>
              <a:t> De la population qui habite le Cambodge. </a:t>
            </a:r>
            <a:r>
              <a:rPr lang="fr-FR" sz="2400" i="1" dirty="0"/>
              <a:t>Art khmer</a:t>
            </a:r>
            <a:r>
              <a:rPr lang="fr-FR" sz="2400" dirty="0"/>
              <a:t> : art ancien du Cambodge. </a:t>
            </a:r>
            <a:r>
              <a:rPr lang="fr-FR" sz="2400" i="1" dirty="0"/>
              <a:t>« une tête bouddhique khmère » </a:t>
            </a:r>
            <a:r>
              <a:rPr lang="fr-FR" sz="2400" dirty="0"/>
              <a:t>(Malraux). ◆</a:t>
            </a:r>
            <a:r>
              <a:rPr lang="fr-FR" sz="2400" i="1" dirty="0"/>
              <a:t> La langue khmère,</a:t>
            </a:r>
            <a:r>
              <a:rPr lang="fr-FR" sz="2400" dirty="0"/>
              <a:t> ou n. m. </a:t>
            </a:r>
            <a:r>
              <a:rPr lang="fr-FR" sz="2400" i="1" dirty="0"/>
              <a:t>le khmer</a:t>
            </a:r>
            <a:r>
              <a:rPr lang="fr-FR" sz="2400" dirty="0"/>
              <a:t> : langue parlée au Cambodge. ⇨ Notice de langue langues tonales d'Asie.</a:t>
            </a:r>
          </a:p>
          <a:p>
            <a:pPr algn="just"/>
            <a:r>
              <a:rPr lang="fr-FR" sz="2400" dirty="0"/>
              <a:t>◆ (1970) </a:t>
            </a:r>
            <a:r>
              <a:rPr lang="fr-FR" sz="2400" i="1" dirty="0"/>
              <a:t>La République khmère.</a:t>
            </a:r>
            <a:r>
              <a:rPr lang="fr-FR" sz="2400" dirty="0"/>
              <a:t> N. </a:t>
            </a:r>
            <a:r>
              <a:rPr lang="fr-FR" sz="2400" i="1" dirty="0"/>
              <a:t>Les Khmers rouges </a:t>
            </a:r>
            <a:r>
              <a:rPr lang="fr-FR" sz="2400" dirty="0"/>
              <a:t>: les partisans du communisme khmer </a:t>
            </a:r>
            <a:r>
              <a:rPr lang="fr-FR" sz="2400" b="1" dirty="0"/>
              <a:t>(qui exterminèrent la population).</a:t>
            </a:r>
          </a:p>
          <a:p>
            <a:r>
              <a:rPr lang="fr-FR" sz="2400" dirty="0"/>
              <a:t>© 2020 Dictionnaires Le Robert - Le Petit Robert de la langue française</a:t>
            </a:r>
          </a:p>
          <a:p>
            <a:r>
              <a:rPr lang="fr-FR" sz="2400" dirty="0"/>
              <a:t>Fin 24 février 2021</a:t>
            </a:r>
          </a:p>
          <a:p>
            <a:endParaRPr lang="it-IT" sz="2400" dirty="0"/>
          </a:p>
        </p:txBody>
      </p:sp>
    </p:spTree>
    <p:extLst>
      <p:ext uri="{BB962C8B-B14F-4D97-AF65-F5344CB8AC3E}">
        <p14:creationId xmlns:p14="http://schemas.microsoft.com/office/powerpoint/2010/main" val="13859847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Observations hebdomadaires</a:t>
            </a:r>
            <a:br>
              <a:rPr lang="fr-CA" sz="2800" dirty="0"/>
            </a:br>
            <a:r>
              <a:rPr lang="fr-CA" sz="2800" dirty="0"/>
              <a:t>3 mars 2021</a:t>
            </a:r>
          </a:p>
        </p:txBody>
      </p:sp>
      <p:sp>
        <p:nvSpPr>
          <p:cNvPr id="3" name="Segnaposto contenuto 2"/>
          <p:cNvSpPr>
            <a:spLocks noGrp="1"/>
          </p:cNvSpPr>
          <p:nvPr>
            <p:ph idx="1"/>
          </p:nvPr>
        </p:nvSpPr>
        <p:spPr/>
        <p:txBody>
          <a:bodyPr>
            <a:normAutofit fontScale="92500"/>
          </a:bodyPr>
          <a:lstStyle/>
          <a:p>
            <a:r>
              <a:rPr lang="it-IT" sz="2400" b="1" dirty="0" err="1"/>
              <a:t>Cyberattaques</a:t>
            </a:r>
            <a:r>
              <a:rPr lang="it-IT" sz="2400" b="1" dirty="0"/>
              <a:t> : il </a:t>
            </a:r>
            <a:r>
              <a:rPr lang="it-IT" sz="2400" b="1" dirty="0" err="1"/>
              <a:t>faut</a:t>
            </a:r>
            <a:r>
              <a:rPr lang="it-IT" sz="2400" b="1" dirty="0"/>
              <a:t> </a:t>
            </a:r>
            <a:r>
              <a:rPr lang="it-IT" sz="2400" b="1" dirty="0" err="1"/>
              <a:t>blinder</a:t>
            </a:r>
            <a:r>
              <a:rPr lang="it-IT" sz="2400" b="1" dirty="0"/>
              <a:t> </a:t>
            </a:r>
            <a:r>
              <a:rPr lang="it-IT" sz="2400" b="1" dirty="0" err="1"/>
              <a:t>les</a:t>
            </a:r>
            <a:r>
              <a:rPr lang="it-IT" sz="2400" b="1" dirty="0"/>
              <a:t> </a:t>
            </a:r>
            <a:r>
              <a:rPr lang="it-IT" sz="2400" b="1" dirty="0" err="1"/>
              <a:t>ambulances</a:t>
            </a:r>
            <a:endParaRPr lang="it-IT" sz="2400" b="1" dirty="0"/>
          </a:p>
          <a:p>
            <a:pPr algn="just"/>
            <a:r>
              <a:rPr lang="it-IT" sz="2400" dirty="0"/>
              <a:t>Face </a:t>
            </a:r>
            <a:r>
              <a:rPr lang="it-IT" sz="2400" dirty="0" err="1"/>
              <a:t>aux</a:t>
            </a:r>
            <a:r>
              <a:rPr lang="it-IT" sz="2400" dirty="0"/>
              <a:t> </a:t>
            </a:r>
            <a:r>
              <a:rPr lang="it-IT" sz="2400" dirty="0" err="1"/>
              <a:t>conséquences</a:t>
            </a:r>
            <a:r>
              <a:rPr lang="it-IT" sz="2400" dirty="0"/>
              <a:t> </a:t>
            </a:r>
            <a:r>
              <a:rPr lang="it-IT" sz="2400" dirty="0" err="1"/>
              <a:t>terrifiantes</a:t>
            </a:r>
            <a:r>
              <a:rPr lang="it-IT" sz="2400" dirty="0"/>
              <a:t> pour </a:t>
            </a:r>
            <a:r>
              <a:rPr lang="it-IT" sz="2400" dirty="0" err="1"/>
              <a:t>les</a:t>
            </a:r>
            <a:r>
              <a:rPr lang="it-IT" sz="2400" dirty="0"/>
              <a:t> </a:t>
            </a:r>
            <a:r>
              <a:rPr lang="it-IT" sz="2400" dirty="0" err="1"/>
              <a:t>hôpitaux</a:t>
            </a:r>
            <a:r>
              <a:rPr lang="it-IT" sz="2400" dirty="0"/>
              <a:t> </a:t>
            </a:r>
            <a:r>
              <a:rPr lang="it-IT" sz="2400" dirty="0" err="1"/>
              <a:t>visés</a:t>
            </a:r>
            <a:r>
              <a:rPr lang="it-IT" sz="2400" dirty="0"/>
              <a:t> par </a:t>
            </a:r>
            <a:r>
              <a:rPr lang="it-IT" sz="2400" dirty="0" err="1"/>
              <a:t>les</a:t>
            </a:r>
            <a:r>
              <a:rPr lang="it-IT" sz="2400" dirty="0"/>
              <a:t> «</a:t>
            </a:r>
            <a:r>
              <a:rPr lang="it-IT" sz="2400" dirty="0" err="1"/>
              <a:t>rançongiciels</a:t>
            </a:r>
            <a:r>
              <a:rPr lang="it-IT" sz="2400" dirty="0"/>
              <a:t>», investir </a:t>
            </a:r>
            <a:r>
              <a:rPr lang="it-IT" sz="2400" dirty="0" err="1"/>
              <a:t>dans</a:t>
            </a:r>
            <a:r>
              <a:rPr lang="it-IT" sz="2400" dirty="0"/>
              <a:t> la </a:t>
            </a:r>
            <a:r>
              <a:rPr lang="it-IT" sz="2400" dirty="0" err="1"/>
              <a:t>sécurité</a:t>
            </a:r>
            <a:r>
              <a:rPr lang="it-IT" sz="2400" dirty="0"/>
              <a:t> est une </a:t>
            </a:r>
            <a:r>
              <a:rPr lang="it-IT" sz="2400" dirty="0" err="1"/>
              <a:t>priorité</a:t>
            </a:r>
            <a:r>
              <a:rPr lang="it-IT" sz="2400" dirty="0"/>
              <a:t>.</a:t>
            </a:r>
          </a:p>
          <a:p>
            <a:pPr algn="just"/>
            <a:r>
              <a:rPr lang="it-IT" sz="2400" dirty="0" err="1"/>
              <a:t>Lundi</a:t>
            </a:r>
            <a:r>
              <a:rPr lang="it-IT" sz="2400" dirty="0"/>
              <a:t> </a:t>
            </a:r>
            <a:r>
              <a:rPr lang="it-IT" sz="2400" dirty="0" err="1"/>
              <a:t>dans</a:t>
            </a:r>
            <a:r>
              <a:rPr lang="it-IT" sz="2400" dirty="0"/>
              <a:t> la </a:t>
            </a:r>
            <a:r>
              <a:rPr lang="it-IT" sz="2400" dirty="0" err="1"/>
              <a:t>nuit</a:t>
            </a:r>
            <a:r>
              <a:rPr lang="it-IT" sz="2400" dirty="0"/>
              <a:t> à l’</a:t>
            </a:r>
            <a:r>
              <a:rPr lang="it-IT" sz="2400" dirty="0" err="1"/>
              <a:t>hôpital</a:t>
            </a:r>
            <a:r>
              <a:rPr lang="it-IT" sz="2400" dirty="0"/>
              <a:t> de Villefranche-</a:t>
            </a:r>
            <a:r>
              <a:rPr lang="it-IT" sz="2400" dirty="0" err="1"/>
              <a:t>sur</a:t>
            </a:r>
            <a:r>
              <a:rPr lang="it-IT" sz="2400" dirty="0"/>
              <a:t>-</a:t>
            </a:r>
            <a:r>
              <a:rPr lang="it-IT" sz="2400" dirty="0" err="1"/>
              <a:t>Saône</a:t>
            </a:r>
            <a:r>
              <a:rPr lang="it-IT" sz="2400" dirty="0"/>
              <a:t> : un </a:t>
            </a:r>
            <a:r>
              <a:rPr lang="it-IT" sz="2400" dirty="0" err="1"/>
              <a:t>attaquant</a:t>
            </a:r>
            <a:r>
              <a:rPr lang="it-IT" sz="2400" dirty="0"/>
              <a:t> </a:t>
            </a:r>
            <a:r>
              <a:rPr lang="it-IT" sz="2400" dirty="0" err="1"/>
              <a:t>informatique</a:t>
            </a:r>
            <a:r>
              <a:rPr lang="it-IT" sz="2400" dirty="0"/>
              <a:t> a </a:t>
            </a:r>
            <a:r>
              <a:rPr lang="it-IT" sz="2400" dirty="0" err="1"/>
              <a:t>bloqué</a:t>
            </a:r>
            <a:r>
              <a:rPr lang="it-IT" sz="2400" dirty="0"/>
              <a:t> </a:t>
            </a:r>
            <a:r>
              <a:rPr lang="it-IT" sz="2400" dirty="0" err="1"/>
              <a:t>les</a:t>
            </a:r>
            <a:r>
              <a:rPr lang="it-IT" sz="2400" dirty="0"/>
              <a:t> </a:t>
            </a:r>
            <a:r>
              <a:rPr lang="it-IT" sz="2400" dirty="0" err="1"/>
              <a:t>données</a:t>
            </a:r>
            <a:r>
              <a:rPr lang="it-IT" sz="2400" dirty="0"/>
              <a:t> de tout le </a:t>
            </a:r>
            <a:r>
              <a:rPr lang="it-IT" sz="2400" dirty="0" err="1"/>
              <a:t>groupe</a:t>
            </a:r>
            <a:r>
              <a:rPr lang="it-IT" sz="2400" dirty="0"/>
              <a:t> </a:t>
            </a:r>
            <a:r>
              <a:rPr lang="it-IT" sz="2400" dirty="0" err="1"/>
              <a:t>hospitalier</a:t>
            </a:r>
            <a:r>
              <a:rPr lang="it-IT" sz="2400" dirty="0"/>
              <a:t> </a:t>
            </a:r>
            <a:r>
              <a:rPr lang="it-IT" sz="2400" dirty="0" err="1"/>
              <a:t>du</a:t>
            </a:r>
            <a:r>
              <a:rPr lang="it-IT" sz="2400" dirty="0"/>
              <a:t> nord-</a:t>
            </a:r>
            <a:r>
              <a:rPr lang="it-IT" sz="2400" dirty="0" err="1"/>
              <a:t>ouest</a:t>
            </a:r>
            <a:r>
              <a:rPr lang="it-IT" sz="2400" dirty="0"/>
              <a:t> </a:t>
            </a:r>
            <a:r>
              <a:rPr lang="it-IT" sz="2400" dirty="0" err="1"/>
              <a:t>lyonnais</a:t>
            </a:r>
            <a:r>
              <a:rPr lang="it-IT" sz="2400" dirty="0"/>
              <a:t>, </a:t>
            </a:r>
            <a:r>
              <a:rPr lang="it-IT" sz="2400" dirty="0" err="1"/>
              <a:t>exigeant</a:t>
            </a:r>
            <a:r>
              <a:rPr lang="it-IT" sz="2400" dirty="0"/>
              <a:t> une </a:t>
            </a:r>
            <a:r>
              <a:rPr lang="it-IT" sz="2400" dirty="0" err="1"/>
              <a:t>rançon</a:t>
            </a:r>
            <a:r>
              <a:rPr lang="it-IT" sz="2400" dirty="0"/>
              <a:t> pour </a:t>
            </a:r>
            <a:r>
              <a:rPr lang="it-IT" sz="2400" dirty="0" err="1"/>
              <a:t>les</a:t>
            </a:r>
            <a:r>
              <a:rPr lang="it-IT" sz="2400" dirty="0"/>
              <a:t> </a:t>
            </a:r>
            <a:r>
              <a:rPr lang="it-IT" sz="2400" dirty="0" err="1"/>
              <a:t>débloquer</a:t>
            </a:r>
            <a:r>
              <a:rPr lang="it-IT" sz="2400" dirty="0"/>
              <a:t>. Le centre </a:t>
            </a:r>
            <a:r>
              <a:rPr lang="it-IT" sz="2400" dirty="0" err="1"/>
              <a:t>hospitalier</a:t>
            </a:r>
            <a:r>
              <a:rPr lang="it-IT" sz="2400" dirty="0"/>
              <a:t> </a:t>
            </a:r>
            <a:r>
              <a:rPr lang="it-IT" sz="2400" dirty="0" err="1"/>
              <a:t>fonctionne</a:t>
            </a:r>
            <a:r>
              <a:rPr lang="it-IT" sz="2400" dirty="0"/>
              <a:t> </a:t>
            </a:r>
            <a:r>
              <a:rPr lang="it-IT" sz="2400" dirty="0" err="1"/>
              <a:t>depuis</a:t>
            </a:r>
            <a:r>
              <a:rPr lang="it-IT" sz="2400" dirty="0"/>
              <a:t> en mode </a:t>
            </a:r>
            <a:r>
              <a:rPr lang="it-IT" sz="2400" dirty="0" err="1"/>
              <a:t>dégradé</a:t>
            </a:r>
            <a:r>
              <a:rPr lang="it-IT" sz="2400" dirty="0"/>
              <a:t>, et le </a:t>
            </a:r>
            <a:r>
              <a:rPr lang="it-IT" sz="2400" dirty="0" err="1"/>
              <a:t>Samu</a:t>
            </a:r>
            <a:r>
              <a:rPr lang="it-IT" sz="2400" dirty="0"/>
              <a:t> </a:t>
            </a:r>
            <a:r>
              <a:rPr lang="it-IT" sz="2400" dirty="0" err="1"/>
              <a:t>doit</a:t>
            </a:r>
            <a:r>
              <a:rPr lang="it-IT" sz="2400" dirty="0"/>
              <a:t> </a:t>
            </a:r>
            <a:r>
              <a:rPr lang="it-IT" sz="2400" dirty="0" err="1"/>
              <a:t>réorienter</a:t>
            </a:r>
            <a:r>
              <a:rPr lang="it-IT" sz="2400" dirty="0"/>
              <a:t> </a:t>
            </a:r>
            <a:r>
              <a:rPr lang="it-IT" sz="2400" dirty="0" err="1"/>
              <a:t>ses</a:t>
            </a:r>
            <a:r>
              <a:rPr lang="it-IT" sz="2400" dirty="0"/>
              <a:t> </a:t>
            </a:r>
            <a:r>
              <a:rPr lang="it-IT" sz="2400" dirty="0" err="1"/>
              <a:t>malades</a:t>
            </a:r>
            <a:r>
              <a:rPr lang="it-IT" sz="2400" dirty="0"/>
              <a:t> </a:t>
            </a:r>
            <a:r>
              <a:rPr lang="it-IT" sz="2400" dirty="0" err="1"/>
              <a:t>vers</a:t>
            </a:r>
            <a:r>
              <a:rPr lang="it-IT" sz="2400" dirty="0"/>
              <a:t> d’</a:t>
            </a:r>
            <a:r>
              <a:rPr lang="it-IT" sz="2400" dirty="0" err="1"/>
              <a:t>autres</a:t>
            </a:r>
            <a:r>
              <a:rPr lang="it-IT" sz="2400" dirty="0"/>
              <a:t> </a:t>
            </a:r>
            <a:r>
              <a:rPr lang="it-IT" sz="2400" dirty="0" err="1"/>
              <a:t>établissements</a:t>
            </a:r>
            <a:r>
              <a:rPr lang="it-IT" sz="2400" dirty="0"/>
              <a:t>. C’est la </a:t>
            </a:r>
            <a:r>
              <a:rPr lang="it-IT" sz="2400" dirty="0" err="1"/>
              <a:t>septième</a:t>
            </a:r>
            <a:r>
              <a:rPr lang="it-IT" sz="2400" dirty="0"/>
              <a:t> </a:t>
            </a:r>
            <a:r>
              <a:rPr lang="it-IT" sz="2400" dirty="0" err="1"/>
              <a:t>attaque</a:t>
            </a:r>
            <a:r>
              <a:rPr lang="it-IT" sz="2400" dirty="0"/>
              <a:t> de ce </a:t>
            </a:r>
            <a:r>
              <a:rPr lang="it-IT" sz="2400" dirty="0" err="1"/>
              <a:t>genre</a:t>
            </a:r>
            <a:r>
              <a:rPr lang="it-IT" sz="2400" dirty="0"/>
              <a:t> </a:t>
            </a:r>
            <a:r>
              <a:rPr lang="it-IT" sz="2400" dirty="0" err="1"/>
              <a:t>depuis</a:t>
            </a:r>
            <a:r>
              <a:rPr lang="it-IT" sz="2400" dirty="0"/>
              <a:t> le </a:t>
            </a:r>
            <a:r>
              <a:rPr lang="it-IT" sz="2400" dirty="0" err="1"/>
              <a:t>début</a:t>
            </a:r>
            <a:r>
              <a:rPr lang="it-IT" sz="2400" dirty="0"/>
              <a:t> de 2021, et </a:t>
            </a:r>
            <a:r>
              <a:rPr lang="it-IT" sz="2400" dirty="0" err="1"/>
              <a:t>nous</a:t>
            </a:r>
            <a:r>
              <a:rPr lang="it-IT" sz="2400" dirty="0"/>
              <a:t> ne </a:t>
            </a:r>
            <a:r>
              <a:rPr lang="it-IT" sz="2400" dirty="0" err="1"/>
              <a:t>sommes</a:t>
            </a:r>
            <a:r>
              <a:rPr lang="it-IT" sz="2400" dirty="0"/>
              <a:t> </a:t>
            </a:r>
            <a:r>
              <a:rPr lang="it-IT" sz="2400" dirty="0" err="1"/>
              <a:t>qu’en</a:t>
            </a:r>
            <a:r>
              <a:rPr lang="it-IT" sz="2400" dirty="0"/>
              <a:t> </a:t>
            </a:r>
            <a:r>
              <a:rPr lang="it-IT" sz="2400" dirty="0" err="1"/>
              <a:t>février</a:t>
            </a:r>
            <a:endParaRPr lang="it-IT" sz="2400" dirty="0"/>
          </a:p>
          <a:p>
            <a:pPr algn="just"/>
            <a:r>
              <a:rPr lang="it-IT" sz="2400" i="1" dirty="0"/>
              <a:t>Libération</a:t>
            </a:r>
            <a:r>
              <a:rPr lang="it-IT" sz="2400" dirty="0"/>
              <a:t> 19 </a:t>
            </a:r>
            <a:r>
              <a:rPr lang="it-IT" sz="2400" dirty="0" err="1"/>
              <a:t>février</a:t>
            </a:r>
            <a:r>
              <a:rPr lang="it-IT" sz="2400" dirty="0"/>
              <a:t> 2021</a:t>
            </a:r>
          </a:p>
          <a:p>
            <a:pPr algn="just"/>
            <a:r>
              <a:rPr lang="it-IT" sz="2400" dirty="0" err="1"/>
              <a:t>rançon</a:t>
            </a:r>
            <a:r>
              <a:rPr lang="it-IT" sz="2400" dirty="0"/>
              <a:t>+ </a:t>
            </a:r>
            <a:r>
              <a:rPr lang="it-IT" sz="2400" dirty="0" err="1"/>
              <a:t>logiciel</a:t>
            </a:r>
            <a:r>
              <a:rPr lang="it-IT" sz="2400" dirty="0"/>
              <a:t> </a:t>
            </a:r>
            <a:r>
              <a:rPr lang="it-IT" sz="2400" dirty="0" err="1"/>
              <a:t>mot</a:t>
            </a:r>
            <a:r>
              <a:rPr lang="it-IT" sz="2400" dirty="0"/>
              <a:t> </a:t>
            </a:r>
            <a:r>
              <a:rPr lang="it-IT" sz="2400" dirty="0" err="1"/>
              <a:t>valise</a:t>
            </a:r>
            <a:endParaRPr lang="it-IT" sz="2400" dirty="0"/>
          </a:p>
          <a:p>
            <a:endParaRPr lang="fr-CA" sz="2400" dirty="0"/>
          </a:p>
        </p:txBody>
      </p:sp>
    </p:spTree>
    <p:extLst>
      <p:ext uri="{BB962C8B-B14F-4D97-AF65-F5344CB8AC3E}">
        <p14:creationId xmlns:p14="http://schemas.microsoft.com/office/powerpoint/2010/main" val="31638742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fr-CA" sz="2800" dirty="0"/>
              <a:t> Réunions non mixtes ou groupes de parole</a:t>
            </a:r>
            <a:br>
              <a:rPr lang="fr-CA" sz="2800" dirty="0"/>
            </a:br>
            <a:r>
              <a:rPr lang="fr-CA" sz="2800" dirty="0"/>
              <a:t>Le choix des mots</a:t>
            </a:r>
            <a:br>
              <a:rPr lang="fr-CA" sz="2800" dirty="0"/>
            </a:br>
            <a:r>
              <a:rPr lang="fr-CA" sz="2800" dirty="0"/>
              <a:t>UNEF</a:t>
            </a:r>
            <a:br>
              <a:rPr lang="it-IT" sz="2800" b="1" dirty="0"/>
            </a:br>
            <a:r>
              <a:rPr lang="it-IT" sz="2800" b="1" dirty="0"/>
              <a:t> </a:t>
            </a:r>
            <a:endParaRPr lang="fr-CA" sz="2800" dirty="0"/>
          </a:p>
        </p:txBody>
      </p:sp>
      <p:sp>
        <p:nvSpPr>
          <p:cNvPr id="3" name="Segnaposto contenuto 2"/>
          <p:cNvSpPr>
            <a:spLocks noGrp="1"/>
          </p:cNvSpPr>
          <p:nvPr>
            <p:ph idx="1"/>
          </p:nvPr>
        </p:nvSpPr>
        <p:spPr/>
        <p:txBody>
          <a:bodyPr>
            <a:normAutofit/>
          </a:bodyPr>
          <a:lstStyle/>
          <a:p>
            <a:r>
              <a:rPr lang="it-IT" sz="2400" b="1" dirty="0" err="1"/>
              <a:t>Débats</a:t>
            </a:r>
            <a:r>
              <a:rPr lang="it-IT" sz="2400" b="1" dirty="0"/>
              <a:t>, </a:t>
            </a:r>
            <a:r>
              <a:rPr lang="it-IT" sz="2400" b="1" dirty="0" err="1"/>
              <a:t>polémiques</a:t>
            </a:r>
            <a:r>
              <a:rPr lang="it-IT" sz="2400" b="1" dirty="0"/>
              <a:t> </a:t>
            </a:r>
            <a:r>
              <a:rPr lang="it-IT" sz="2400" b="1" dirty="0" err="1"/>
              <a:t>autour</a:t>
            </a:r>
            <a:r>
              <a:rPr lang="it-IT" sz="2400" b="1" dirty="0"/>
              <a:t> de l'</a:t>
            </a:r>
            <a:r>
              <a:rPr lang="it-IT" sz="2400" b="1" dirty="0" err="1"/>
              <a:t>Unef</a:t>
            </a:r>
            <a:r>
              <a:rPr lang="it-IT" sz="2400" b="1" dirty="0"/>
              <a:t>*, dont la </a:t>
            </a:r>
            <a:r>
              <a:rPr lang="it-IT" sz="2400" b="1" dirty="0" err="1"/>
              <a:t>dissolution</a:t>
            </a:r>
            <a:r>
              <a:rPr lang="it-IT" sz="2400" b="1" dirty="0"/>
              <a:t> est </a:t>
            </a:r>
            <a:r>
              <a:rPr lang="it-IT" sz="2400" b="1" dirty="0" err="1"/>
              <a:t>demandée</a:t>
            </a:r>
            <a:r>
              <a:rPr lang="it-IT" sz="2400" b="1" dirty="0"/>
              <a:t> par </a:t>
            </a:r>
            <a:r>
              <a:rPr lang="it-IT" sz="2400" b="1" dirty="0" err="1"/>
              <a:t>plusieurs</a:t>
            </a:r>
            <a:r>
              <a:rPr lang="it-IT" sz="2400" b="1" dirty="0"/>
              <a:t> </a:t>
            </a:r>
            <a:r>
              <a:rPr lang="it-IT" sz="2400" b="1" dirty="0" err="1"/>
              <a:t>responsables</a:t>
            </a:r>
            <a:r>
              <a:rPr lang="it-IT" sz="2400" b="1" dirty="0"/>
              <a:t> </a:t>
            </a:r>
            <a:r>
              <a:rPr lang="it-IT" sz="2400" b="1" dirty="0" err="1"/>
              <a:t>politiques</a:t>
            </a:r>
            <a:endParaRPr lang="it-IT" sz="2400" b="1" dirty="0"/>
          </a:p>
          <a:p>
            <a:r>
              <a:rPr lang="it-IT" sz="2400" b="1" dirty="0"/>
              <a:t> </a:t>
            </a:r>
          </a:p>
          <a:p>
            <a:r>
              <a:rPr lang="it-IT" sz="2400" dirty="0"/>
              <a:t>Le </a:t>
            </a:r>
            <a:r>
              <a:rPr lang="it-IT" sz="2400" dirty="0" err="1"/>
              <a:t>syndicat</a:t>
            </a:r>
            <a:r>
              <a:rPr lang="it-IT" sz="2400" dirty="0"/>
              <a:t> </a:t>
            </a:r>
            <a:r>
              <a:rPr lang="it-IT" sz="2400" dirty="0" err="1"/>
              <a:t>étudiant</a:t>
            </a:r>
            <a:r>
              <a:rPr lang="it-IT" sz="2400" dirty="0"/>
              <a:t> de gauche est </a:t>
            </a:r>
            <a:r>
              <a:rPr lang="it-IT" sz="2400" dirty="0" err="1"/>
              <a:t>accusé</a:t>
            </a:r>
            <a:r>
              <a:rPr lang="it-IT" sz="2400" dirty="0"/>
              <a:t> de </a:t>
            </a:r>
            <a:r>
              <a:rPr lang="it-IT" sz="2400" dirty="0" err="1"/>
              <a:t>porter</a:t>
            </a:r>
            <a:r>
              <a:rPr lang="it-IT" sz="2400" dirty="0"/>
              <a:t> </a:t>
            </a:r>
            <a:r>
              <a:rPr lang="it-IT" sz="2400" dirty="0" err="1"/>
              <a:t>atteinte</a:t>
            </a:r>
            <a:r>
              <a:rPr lang="it-IT" sz="2400" dirty="0"/>
              <a:t> </a:t>
            </a:r>
            <a:r>
              <a:rPr lang="it-IT" sz="2400" dirty="0" err="1"/>
              <a:t>aux</a:t>
            </a:r>
            <a:r>
              <a:rPr lang="it-IT" sz="2400" dirty="0"/>
              <a:t> </a:t>
            </a:r>
            <a:r>
              <a:rPr lang="it-IT" sz="2400" b="1" dirty="0"/>
              <a:t>"</a:t>
            </a:r>
            <a:r>
              <a:rPr lang="it-IT" sz="2400" b="1" dirty="0" err="1"/>
              <a:t>principes</a:t>
            </a:r>
            <a:r>
              <a:rPr lang="it-IT" sz="2400" b="1" dirty="0"/>
              <a:t> </a:t>
            </a:r>
            <a:r>
              <a:rPr lang="it-IT" sz="2400" b="1" dirty="0" err="1"/>
              <a:t>républicains</a:t>
            </a:r>
            <a:r>
              <a:rPr lang="it-IT" sz="2400" b="1" dirty="0"/>
              <a:t>" </a:t>
            </a:r>
            <a:r>
              <a:rPr lang="it-IT" sz="2400" dirty="0"/>
              <a:t>pour </a:t>
            </a:r>
            <a:r>
              <a:rPr lang="it-IT" sz="2400" dirty="0" err="1"/>
              <a:t>avoir</a:t>
            </a:r>
            <a:r>
              <a:rPr lang="it-IT" sz="2400" dirty="0"/>
              <a:t> </a:t>
            </a:r>
            <a:r>
              <a:rPr lang="it-IT" sz="2400" dirty="0" err="1"/>
              <a:t>organisé</a:t>
            </a:r>
            <a:r>
              <a:rPr lang="it-IT" sz="2400" dirty="0"/>
              <a:t> </a:t>
            </a:r>
            <a:r>
              <a:rPr lang="it-IT" sz="2400" dirty="0" err="1"/>
              <a:t>des</a:t>
            </a:r>
            <a:r>
              <a:rPr lang="it-IT" sz="2400" dirty="0"/>
              <a:t> </a:t>
            </a:r>
            <a:r>
              <a:rPr lang="it-IT" sz="2400" b="1" dirty="0" err="1"/>
              <a:t>réunions</a:t>
            </a:r>
            <a:r>
              <a:rPr lang="it-IT" sz="2400" b="1" dirty="0"/>
              <a:t> non </a:t>
            </a:r>
            <a:r>
              <a:rPr lang="it-IT" sz="2400" b="1" dirty="0" err="1"/>
              <a:t>mixtes</a:t>
            </a:r>
            <a:r>
              <a:rPr lang="it-IT" sz="2400" dirty="0"/>
              <a:t>, </a:t>
            </a:r>
            <a:r>
              <a:rPr lang="it-IT" sz="2400" dirty="0" err="1"/>
              <a:t>notamment</a:t>
            </a:r>
            <a:r>
              <a:rPr lang="it-IT" sz="2400" dirty="0"/>
              <a:t> </a:t>
            </a:r>
            <a:r>
              <a:rPr lang="it-IT" sz="2400" b="1" dirty="0" err="1"/>
              <a:t>interdites</a:t>
            </a:r>
            <a:r>
              <a:rPr lang="it-IT" sz="2400" b="1" dirty="0"/>
              <a:t> </a:t>
            </a:r>
            <a:r>
              <a:rPr lang="it-IT" sz="2400" b="1" dirty="0" err="1"/>
              <a:t>aux</a:t>
            </a:r>
            <a:r>
              <a:rPr lang="it-IT" sz="2400" b="1" dirty="0"/>
              <a:t> </a:t>
            </a:r>
            <a:r>
              <a:rPr lang="it-IT" sz="2400" b="1" dirty="0" err="1"/>
              <a:t>étudiants</a:t>
            </a:r>
            <a:r>
              <a:rPr lang="it-IT" sz="2400" b="1" dirty="0"/>
              <a:t> </a:t>
            </a:r>
            <a:r>
              <a:rPr lang="it-IT" sz="2400" b="1" dirty="0" err="1"/>
              <a:t>blancs</a:t>
            </a:r>
            <a:r>
              <a:rPr lang="it-IT" sz="2400" b="1" dirty="0"/>
              <a:t>.</a:t>
            </a:r>
          </a:p>
          <a:p>
            <a:r>
              <a:rPr lang="it-IT" sz="2400" i="1" dirty="0"/>
              <a:t>France Info </a:t>
            </a:r>
            <a:r>
              <a:rPr lang="it-IT" sz="2400" dirty="0"/>
              <a:t>23 </a:t>
            </a:r>
            <a:r>
              <a:rPr lang="it-IT" sz="2400" dirty="0" err="1"/>
              <a:t>mars</a:t>
            </a:r>
            <a:r>
              <a:rPr lang="it-IT" sz="2400" dirty="0"/>
              <a:t> 2021</a:t>
            </a:r>
          </a:p>
          <a:p>
            <a:endParaRPr lang="it-IT" sz="2400" dirty="0"/>
          </a:p>
          <a:p>
            <a:r>
              <a:rPr lang="fr-CA" sz="2400" dirty="0"/>
              <a:t>*</a:t>
            </a:r>
            <a:r>
              <a:rPr lang="fr-CA" sz="2400" dirty="0" err="1"/>
              <a:t>L’Unef</a:t>
            </a:r>
            <a:r>
              <a:rPr lang="fr-CA" sz="2400" dirty="0"/>
              <a:t> est une organisation étudiante représentative fondée en 1907. Elle est actuellement présente dans la quasi-totalité des universités de France.</a:t>
            </a:r>
          </a:p>
          <a:p>
            <a:endParaRPr lang="it-IT" sz="2400" dirty="0"/>
          </a:p>
          <a:p>
            <a:endParaRPr lang="it-IT" sz="2400" b="1" dirty="0"/>
          </a:p>
          <a:p>
            <a:pPr algn="just"/>
            <a:endParaRPr lang="it-IT" sz="2400" dirty="0"/>
          </a:p>
          <a:p>
            <a:endParaRPr lang="fr-CA" sz="2400" dirty="0"/>
          </a:p>
        </p:txBody>
      </p:sp>
    </p:spTree>
    <p:extLst>
      <p:ext uri="{BB962C8B-B14F-4D97-AF65-F5344CB8AC3E}">
        <p14:creationId xmlns:p14="http://schemas.microsoft.com/office/powerpoint/2010/main" val="5432132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 Polémiques</a:t>
            </a:r>
          </a:p>
        </p:txBody>
      </p:sp>
      <p:sp>
        <p:nvSpPr>
          <p:cNvPr id="3" name="Segnaposto contenuto 2"/>
          <p:cNvSpPr>
            <a:spLocks noGrp="1"/>
          </p:cNvSpPr>
          <p:nvPr>
            <p:ph idx="1"/>
          </p:nvPr>
        </p:nvSpPr>
        <p:spPr/>
        <p:txBody>
          <a:bodyPr>
            <a:normAutofit/>
          </a:bodyPr>
          <a:lstStyle/>
          <a:p>
            <a:pPr algn="just"/>
            <a:r>
              <a:rPr lang="it-IT" sz="2400" dirty="0" err="1"/>
              <a:t>Depuis</a:t>
            </a:r>
            <a:r>
              <a:rPr lang="it-IT" sz="2400" dirty="0"/>
              <a:t> </a:t>
            </a:r>
            <a:r>
              <a:rPr lang="it-IT" sz="2400" dirty="0" err="1"/>
              <a:t>plusieurs</a:t>
            </a:r>
            <a:r>
              <a:rPr lang="it-IT" sz="2400" dirty="0"/>
              <a:t> </a:t>
            </a:r>
            <a:r>
              <a:rPr lang="it-IT" sz="2400" dirty="0" err="1"/>
              <a:t>jours</a:t>
            </a:r>
            <a:r>
              <a:rPr lang="it-IT" sz="2400" dirty="0"/>
              <a:t>, l'affaire agite </a:t>
            </a:r>
            <a:r>
              <a:rPr lang="it-IT" sz="2400" dirty="0" err="1"/>
              <a:t>les</a:t>
            </a:r>
            <a:r>
              <a:rPr lang="it-IT" sz="2400" dirty="0"/>
              <a:t> </a:t>
            </a:r>
            <a:r>
              <a:rPr lang="it-IT" sz="2400" dirty="0" err="1"/>
              <a:t>sphères</a:t>
            </a:r>
            <a:r>
              <a:rPr lang="it-IT" sz="2400" dirty="0"/>
              <a:t> </a:t>
            </a:r>
            <a:r>
              <a:rPr lang="it-IT" sz="2400" dirty="0" err="1"/>
              <a:t>politique</a:t>
            </a:r>
            <a:r>
              <a:rPr lang="it-IT" sz="2400" dirty="0"/>
              <a:t> et </a:t>
            </a:r>
            <a:r>
              <a:rPr lang="it-IT" sz="2400" dirty="0" err="1"/>
              <a:t>universitaire</a:t>
            </a:r>
            <a:r>
              <a:rPr lang="it-IT" sz="2400" dirty="0"/>
              <a:t>. L'</a:t>
            </a:r>
            <a:r>
              <a:rPr lang="it-IT" sz="2400" dirty="0" err="1"/>
              <a:t>Unef</a:t>
            </a:r>
            <a:r>
              <a:rPr lang="it-IT" sz="2400" dirty="0"/>
              <a:t>, l'un </a:t>
            </a:r>
            <a:r>
              <a:rPr lang="it-IT" sz="2400" dirty="0" err="1"/>
              <a:t>des</a:t>
            </a:r>
            <a:r>
              <a:rPr lang="it-IT" sz="2400" dirty="0"/>
              <a:t> </a:t>
            </a:r>
            <a:r>
              <a:rPr lang="it-IT" sz="2400" dirty="0" err="1"/>
              <a:t>principaux</a:t>
            </a:r>
            <a:r>
              <a:rPr lang="it-IT" sz="2400" dirty="0"/>
              <a:t> </a:t>
            </a:r>
            <a:r>
              <a:rPr lang="it-IT" sz="2400" dirty="0" err="1"/>
              <a:t>syndicats</a:t>
            </a:r>
            <a:r>
              <a:rPr lang="it-IT" sz="2400" dirty="0"/>
              <a:t> </a:t>
            </a:r>
            <a:r>
              <a:rPr lang="it-IT" sz="2400" dirty="0" err="1"/>
              <a:t>étudiants</a:t>
            </a:r>
            <a:r>
              <a:rPr lang="it-IT" sz="2400" dirty="0"/>
              <a:t>, est </a:t>
            </a:r>
            <a:r>
              <a:rPr lang="it-IT" sz="2400" dirty="0" err="1"/>
              <a:t>au</a:t>
            </a:r>
            <a:r>
              <a:rPr lang="it-IT" sz="2400" dirty="0"/>
              <a:t> </a:t>
            </a:r>
            <a:r>
              <a:rPr lang="it-IT" sz="2400" dirty="0" err="1"/>
              <a:t>cœur</a:t>
            </a:r>
            <a:r>
              <a:rPr lang="it-IT" sz="2400" dirty="0"/>
              <a:t> de la </a:t>
            </a:r>
            <a:r>
              <a:rPr lang="it-IT" sz="2400" dirty="0" err="1"/>
              <a:t>tourmente</a:t>
            </a:r>
            <a:r>
              <a:rPr lang="it-IT" sz="2400" dirty="0"/>
              <a:t>, </a:t>
            </a:r>
            <a:r>
              <a:rPr lang="it-IT" sz="2400" b="1" dirty="0" err="1"/>
              <a:t>prise</a:t>
            </a:r>
            <a:r>
              <a:rPr lang="it-IT" sz="2400" b="1" dirty="0"/>
              <a:t> pour </a:t>
            </a:r>
            <a:r>
              <a:rPr lang="it-IT" sz="2400" b="1" dirty="0" err="1"/>
              <a:t>cible</a:t>
            </a:r>
            <a:r>
              <a:rPr lang="it-IT" sz="2400" b="1" dirty="0"/>
              <a:t> (bersaglio) </a:t>
            </a:r>
            <a:r>
              <a:rPr lang="it-IT" sz="2400" dirty="0"/>
              <a:t>par </a:t>
            </a:r>
            <a:r>
              <a:rPr lang="it-IT" sz="2400" dirty="0" err="1"/>
              <a:t>plusieurs</a:t>
            </a:r>
            <a:r>
              <a:rPr lang="it-IT" sz="2400" dirty="0"/>
              <a:t> </a:t>
            </a:r>
            <a:r>
              <a:rPr lang="it-IT" sz="2400" dirty="0" err="1"/>
              <a:t>responsables</a:t>
            </a:r>
            <a:r>
              <a:rPr lang="it-IT" sz="2400" dirty="0"/>
              <a:t> </a:t>
            </a:r>
            <a:r>
              <a:rPr lang="it-IT" sz="2400" dirty="0" err="1"/>
              <a:t>politiques</a:t>
            </a:r>
            <a:r>
              <a:rPr lang="it-IT" sz="2400" dirty="0"/>
              <a:t> pour </a:t>
            </a:r>
            <a:r>
              <a:rPr lang="it-IT" sz="2400" dirty="0" err="1"/>
              <a:t>avoir</a:t>
            </a:r>
            <a:r>
              <a:rPr lang="it-IT" sz="2400" dirty="0"/>
              <a:t> </a:t>
            </a:r>
            <a:r>
              <a:rPr lang="it-IT" sz="2400" dirty="0" err="1"/>
              <a:t>organisé</a:t>
            </a:r>
            <a:r>
              <a:rPr lang="it-IT" sz="2400" dirty="0"/>
              <a:t> </a:t>
            </a:r>
            <a:r>
              <a:rPr lang="it-IT" sz="2400" dirty="0" err="1"/>
              <a:t>des</a:t>
            </a:r>
            <a:r>
              <a:rPr lang="it-IT" sz="2400" dirty="0"/>
              <a:t> </a:t>
            </a:r>
            <a:r>
              <a:rPr lang="it-IT" sz="2400" b="1" dirty="0" err="1"/>
              <a:t>réunions</a:t>
            </a:r>
            <a:r>
              <a:rPr lang="it-IT" sz="2400" b="1" dirty="0"/>
              <a:t> de </a:t>
            </a:r>
            <a:r>
              <a:rPr lang="it-IT" sz="2400" b="1" dirty="0" err="1"/>
              <a:t>prise</a:t>
            </a:r>
            <a:r>
              <a:rPr lang="it-IT" sz="2400" b="1" dirty="0"/>
              <a:t> de parole non </a:t>
            </a:r>
            <a:r>
              <a:rPr lang="it-IT" sz="2400" b="1" dirty="0" err="1"/>
              <a:t>mixtes</a:t>
            </a:r>
            <a:r>
              <a:rPr lang="it-IT" sz="2400" dirty="0"/>
              <a:t>, </a:t>
            </a:r>
            <a:r>
              <a:rPr lang="it-IT" sz="2400" dirty="0" err="1"/>
              <a:t>ainsi</a:t>
            </a:r>
            <a:r>
              <a:rPr lang="it-IT" sz="2400" dirty="0"/>
              <a:t> </a:t>
            </a:r>
            <a:r>
              <a:rPr lang="it-IT" sz="2400" dirty="0" err="1"/>
              <a:t>que</a:t>
            </a:r>
            <a:r>
              <a:rPr lang="it-IT" sz="2400" dirty="0"/>
              <a:t> pour </a:t>
            </a:r>
            <a:r>
              <a:rPr lang="it-IT" sz="2400" dirty="0" err="1"/>
              <a:t>ses</a:t>
            </a:r>
            <a:r>
              <a:rPr lang="it-IT" sz="2400" dirty="0"/>
              <a:t> </a:t>
            </a:r>
            <a:r>
              <a:rPr lang="it-IT" sz="2400" dirty="0" err="1"/>
              <a:t>prises</a:t>
            </a:r>
            <a:r>
              <a:rPr lang="it-IT" sz="2400" dirty="0"/>
              <a:t> de position </a:t>
            </a:r>
            <a:r>
              <a:rPr lang="it-IT" sz="2400" dirty="0" err="1"/>
              <a:t>sur</a:t>
            </a:r>
            <a:r>
              <a:rPr lang="it-IT" sz="2400" dirty="0"/>
              <a:t> l'affaire de l'IEP de Grenoble, </a:t>
            </a:r>
            <a:r>
              <a:rPr lang="it-IT" sz="2400" dirty="0" err="1"/>
              <a:t>début</a:t>
            </a:r>
            <a:r>
              <a:rPr lang="it-IT" sz="2400" dirty="0"/>
              <a:t> </a:t>
            </a:r>
            <a:r>
              <a:rPr lang="it-IT" sz="2400" dirty="0" err="1"/>
              <a:t>mars</a:t>
            </a:r>
            <a:r>
              <a:rPr lang="it-IT" sz="2400" dirty="0"/>
              <a:t>.</a:t>
            </a:r>
          </a:p>
          <a:p>
            <a:pPr algn="just"/>
            <a:endParaRPr lang="it-IT" sz="2400" dirty="0"/>
          </a:p>
          <a:p>
            <a:pPr algn="just"/>
            <a:endParaRPr lang="it-IT" sz="2400" dirty="0"/>
          </a:p>
          <a:p>
            <a:pPr algn="just"/>
            <a:r>
              <a:rPr lang="it-IT" sz="2400" dirty="0"/>
              <a:t>France Info 23 </a:t>
            </a:r>
            <a:r>
              <a:rPr lang="it-IT" sz="2400" dirty="0" err="1"/>
              <a:t>mars</a:t>
            </a:r>
            <a:r>
              <a:rPr lang="it-IT" sz="2400" dirty="0"/>
              <a:t> 2021</a:t>
            </a:r>
          </a:p>
          <a:p>
            <a:pPr algn="just"/>
            <a:endParaRPr lang="fr-CA" sz="2400" dirty="0"/>
          </a:p>
        </p:txBody>
      </p:sp>
    </p:spTree>
    <p:extLst>
      <p:ext uri="{BB962C8B-B14F-4D97-AF65-F5344CB8AC3E}">
        <p14:creationId xmlns:p14="http://schemas.microsoft.com/office/powerpoint/2010/main" val="8722357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  Polémiques</a:t>
            </a:r>
          </a:p>
        </p:txBody>
      </p:sp>
      <p:sp>
        <p:nvSpPr>
          <p:cNvPr id="3" name="Segnaposto contenuto 2"/>
          <p:cNvSpPr>
            <a:spLocks noGrp="1"/>
          </p:cNvSpPr>
          <p:nvPr>
            <p:ph idx="1"/>
          </p:nvPr>
        </p:nvSpPr>
        <p:spPr/>
        <p:txBody>
          <a:bodyPr>
            <a:normAutofit/>
          </a:bodyPr>
          <a:lstStyle/>
          <a:p>
            <a:pPr algn="just"/>
            <a:r>
              <a:rPr lang="fr-CA" sz="2400" dirty="0"/>
              <a:t>Plusieurs élus, notamment de droite, demandent la dissolution du syndicat de gauche et l'ouverture de poursuites judiciaires. Ses détracteurs l'accusent de porter atteinte aux valeurs républicaines en différenciant les individus selon leur genre, leur sexualité ou encore leur couleur de peau ou leur religion. Des critiques rejetées en bloc par ses représentants, soutenus par certains élus de gauche. </a:t>
            </a:r>
          </a:p>
          <a:p>
            <a:pPr algn="just"/>
            <a:endParaRPr lang="fr-CA" sz="2400" dirty="0"/>
          </a:p>
          <a:p>
            <a:pPr algn="just"/>
            <a:r>
              <a:rPr lang="it-IT" sz="2400" dirty="0"/>
              <a:t>France Info 23 </a:t>
            </a:r>
            <a:r>
              <a:rPr lang="it-IT" sz="2400" dirty="0" err="1"/>
              <a:t>mars</a:t>
            </a:r>
            <a:r>
              <a:rPr lang="it-IT" sz="2400" dirty="0"/>
              <a:t> 2021</a:t>
            </a:r>
          </a:p>
          <a:p>
            <a:pPr algn="just"/>
            <a:endParaRPr lang="fr-CA" sz="2400" dirty="0"/>
          </a:p>
        </p:txBody>
      </p:sp>
    </p:spTree>
    <p:extLst>
      <p:ext uri="{BB962C8B-B14F-4D97-AF65-F5344CB8AC3E}">
        <p14:creationId xmlns:p14="http://schemas.microsoft.com/office/powerpoint/2010/main" val="7926239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  Polémiques</a:t>
            </a:r>
          </a:p>
        </p:txBody>
      </p:sp>
      <p:sp>
        <p:nvSpPr>
          <p:cNvPr id="3" name="Segnaposto contenuto 2"/>
          <p:cNvSpPr>
            <a:spLocks noGrp="1"/>
          </p:cNvSpPr>
          <p:nvPr>
            <p:ph idx="1"/>
          </p:nvPr>
        </p:nvSpPr>
        <p:spPr/>
        <p:txBody>
          <a:bodyPr>
            <a:normAutofit/>
          </a:bodyPr>
          <a:lstStyle/>
          <a:p>
            <a:endParaRPr lang="it-IT" sz="2400" b="1" dirty="0"/>
          </a:p>
          <a:p>
            <a:endParaRPr lang="it-IT" sz="2400" b="1" dirty="0"/>
          </a:p>
          <a:p>
            <a:r>
              <a:rPr lang="it-IT" sz="2400" b="1" dirty="0" err="1"/>
              <a:t>Clash</a:t>
            </a:r>
            <a:r>
              <a:rPr lang="it-IT" sz="2400" b="1" dirty="0"/>
              <a:t> Sonia </a:t>
            </a:r>
            <a:r>
              <a:rPr lang="it-IT" sz="2400" b="1" dirty="0" err="1"/>
              <a:t>Mabrouk</a:t>
            </a:r>
            <a:r>
              <a:rPr lang="it-IT" sz="2400" b="1" dirty="0"/>
              <a:t> vs </a:t>
            </a:r>
            <a:r>
              <a:rPr lang="it-IT" sz="2400" b="1" dirty="0" err="1"/>
              <a:t>Mélanie</a:t>
            </a:r>
            <a:r>
              <a:rPr lang="it-IT" sz="2400" b="1" dirty="0"/>
              <a:t> Luce (</a:t>
            </a:r>
            <a:r>
              <a:rPr lang="it-IT" sz="2400" b="1" dirty="0" err="1"/>
              <a:t>association</a:t>
            </a:r>
            <a:r>
              <a:rPr lang="it-IT" sz="2400" b="1" dirty="0"/>
              <a:t> UNEF) </a:t>
            </a:r>
            <a:r>
              <a:rPr lang="it-IT" sz="2400" b="1" dirty="0" err="1"/>
              <a:t>ségrégation</a:t>
            </a:r>
            <a:r>
              <a:rPr lang="it-IT" sz="2400" b="1" dirty="0"/>
              <a:t> </a:t>
            </a:r>
            <a:r>
              <a:rPr lang="it-IT" sz="2400" b="1" dirty="0" err="1"/>
              <a:t>raciale</a:t>
            </a:r>
            <a:r>
              <a:rPr lang="it-IT" sz="2400" b="1" dirty="0"/>
              <a:t> ? </a:t>
            </a:r>
            <a:r>
              <a:rPr lang="it-IT" sz="2400" dirty="0" err="1"/>
              <a:t>écoutons</a:t>
            </a:r>
            <a:r>
              <a:rPr lang="it-IT" sz="2400" dirty="0"/>
              <a:t> </a:t>
            </a:r>
            <a:r>
              <a:rPr lang="it-IT" sz="2400" dirty="0" err="1"/>
              <a:t>Mélanie</a:t>
            </a:r>
            <a:r>
              <a:rPr lang="it-IT" sz="2400" dirty="0"/>
              <a:t> Luce </a:t>
            </a:r>
            <a:r>
              <a:rPr lang="it-IT" sz="2400" dirty="0" err="1"/>
              <a:t>sur</a:t>
            </a:r>
            <a:r>
              <a:rPr lang="it-IT" sz="2400" dirty="0"/>
              <a:t> Europe 1.</a:t>
            </a:r>
          </a:p>
          <a:p>
            <a:pPr algn="just"/>
            <a:endParaRPr lang="it-IT" sz="2400" dirty="0"/>
          </a:p>
          <a:p>
            <a:endParaRPr lang="fr-CA" sz="2400" dirty="0"/>
          </a:p>
        </p:txBody>
      </p:sp>
    </p:spTree>
    <p:extLst>
      <p:ext uri="{BB962C8B-B14F-4D97-AF65-F5344CB8AC3E}">
        <p14:creationId xmlns:p14="http://schemas.microsoft.com/office/powerpoint/2010/main" val="754577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b="1" dirty="0"/>
              <a:t>Le</a:t>
            </a:r>
            <a:r>
              <a:rPr lang="fr-CA" sz="2800" dirty="0"/>
              <a:t> </a:t>
            </a:r>
            <a:r>
              <a:rPr lang="fr-CA" sz="2800" dirty="0" err="1"/>
              <a:t>covid</a:t>
            </a:r>
            <a:r>
              <a:rPr lang="fr-CA" sz="2800" dirty="0"/>
              <a:t> 19 ou</a:t>
            </a:r>
            <a:r>
              <a:rPr lang="fr-CA" sz="2800" b="1" dirty="0"/>
              <a:t> la </a:t>
            </a:r>
            <a:r>
              <a:rPr lang="fr-CA" sz="2800" dirty="0" err="1"/>
              <a:t>covid</a:t>
            </a:r>
            <a:r>
              <a:rPr lang="fr-CA" sz="2800" dirty="0"/>
              <a:t> 19?</a:t>
            </a:r>
            <a:br>
              <a:rPr lang="fr-CA" sz="2800" dirty="0"/>
            </a:br>
            <a:endParaRPr lang="fr-CA" sz="2800" dirty="0"/>
          </a:p>
        </p:txBody>
      </p:sp>
      <p:sp>
        <p:nvSpPr>
          <p:cNvPr id="3" name="Segnaposto contenuto 2"/>
          <p:cNvSpPr>
            <a:spLocks noGrp="1"/>
          </p:cNvSpPr>
          <p:nvPr>
            <p:ph idx="1"/>
          </p:nvPr>
        </p:nvSpPr>
        <p:spPr/>
        <p:txBody>
          <a:bodyPr>
            <a:normAutofit fontScale="92500" lnSpcReduction="10000"/>
          </a:bodyPr>
          <a:lstStyle/>
          <a:p>
            <a:pPr algn="just"/>
            <a:r>
              <a:rPr lang="it-IT" sz="2400" i="1" dirty="0"/>
              <a:t> Corona virus </a:t>
            </a:r>
            <a:r>
              <a:rPr lang="it-IT" sz="2400" i="1" dirty="0" err="1"/>
              <a:t>disease</a:t>
            </a:r>
            <a:r>
              <a:rPr lang="it-IT" sz="2400" dirty="0"/>
              <a:t> – </a:t>
            </a:r>
            <a:r>
              <a:rPr lang="it-IT" sz="2400" dirty="0" err="1"/>
              <a:t>notons</a:t>
            </a:r>
            <a:r>
              <a:rPr lang="it-IT" sz="2400" dirty="0"/>
              <a:t> </a:t>
            </a:r>
            <a:r>
              <a:rPr lang="it-IT" sz="2400" dirty="0" err="1"/>
              <a:t>que</a:t>
            </a:r>
            <a:r>
              <a:rPr lang="it-IT" sz="2400" dirty="0"/>
              <a:t> l’on </a:t>
            </a:r>
            <a:r>
              <a:rPr lang="it-IT" sz="2400" dirty="0" err="1"/>
              <a:t>aurait</a:t>
            </a:r>
            <a:r>
              <a:rPr lang="it-IT" sz="2400" dirty="0"/>
              <a:t> </a:t>
            </a:r>
            <a:r>
              <a:rPr lang="it-IT" sz="2400" dirty="0" err="1"/>
              <a:t>pu</a:t>
            </a:r>
            <a:r>
              <a:rPr lang="it-IT" sz="2400" dirty="0"/>
              <a:t> </a:t>
            </a:r>
            <a:r>
              <a:rPr lang="it-IT" sz="2400" dirty="0" err="1"/>
              <a:t>préférer</a:t>
            </a:r>
            <a:r>
              <a:rPr lang="it-IT" sz="2400" dirty="0"/>
              <a:t> </a:t>
            </a:r>
            <a:r>
              <a:rPr lang="it-IT" sz="2400" dirty="0" err="1"/>
              <a:t>au</a:t>
            </a:r>
            <a:r>
              <a:rPr lang="it-IT" sz="2400" dirty="0"/>
              <a:t> </a:t>
            </a:r>
            <a:r>
              <a:rPr lang="it-IT" sz="2400" dirty="0" err="1"/>
              <a:t>nom</a:t>
            </a:r>
            <a:r>
              <a:rPr lang="it-IT" sz="2400" dirty="0"/>
              <a:t> </a:t>
            </a:r>
            <a:r>
              <a:rPr lang="it-IT" sz="2400" dirty="0" err="1"/>
              <a:t>anglais</a:t>
            </a:r>
            <a:r>
              <a:rPr lang="it-IT" sz="2400" dirty="0"/>
              <a:t> </a:t>
            </a:r>
            <a:r>
              <a:rPr lang="it-IT" sz="2400" i="1" dirty="0" err="1"/>
              <a:t>disease</a:t>
            </a:r>
            <a:r>
              <a:rPr lang="it-IT" sz="2400" dirty="0"/>
              <a:t> le </a:t>
            </a:r>
            <a:r>
              <a:rPr lang="it-IT" sz="2400" dirty="0" err="1"/>
              <a:t>nom</a:t>
            </a:r>
            <a:r>
              <a:rPr lang="it-IT" sz="2400" dirty="0"/>
              <a:t> latin </a:t>
            </a:r>
            <a:r>
              <a:rPr lang="it-IT" sz="2400" i="1" dirty="0"/>
              <a:t>morbus,</a:t>
            </a:r>
            <a:r>
              <a:rPr lang="it-IT" sz="2400" dirty="0"/>
              <a:t> de </a:t>
            </a:r>
            <a:r>
              <a:rPr lang="it-IT" sz="2400" dirty="0" err="1"/>
              <a:t>même</a:t>
            </a:r>
            <a:r>
              <a:rPr lang="it-IT" sz="2400" dirty="0"/>
              <a:t> </a:t>
            </a:r>
            <a:r>
              <a:rPr lang="it-IT" sz="2400" dirty="0" err="1"/>
              <a:t>sens</a:t>
            </a:r>
            <a:r>
              <a:rPr lang="it-IT" sz="2400" dirty="0"/>
              <a:t> et plus </a:t>
            </a:r>
            <a:r>
              <a:rPr lang="it-IT" sz="2400" dirty="0" err="1"/>
              <a:t>universel</a:t>
            </a:r>
            <a:r>
              <a:rPr lang="it-IT" sz="2400" dirty="0"/>
              <a:t> – </a:t>
            </a:r>
            <a:r>
              <a:rPr lang="it-IT" sz="2400" dirty="0" err="1"/>
              <a:t>signifie</a:t>
            </a:r>
            <a:r>
              <a:rPr lang="it-IT" sz="2400" dirty="0"/>
              <a:t> « </a:t>
            </a:r>
            <a:r>
              <a:rPr lang="it-IT" sz="2400" dirty="0" err="1"/>
              <a:t>maladie</a:t>
            </a:r>
            <a:r>
              <a:rPr lang="it-IT" sz="2400" dirty="0"/>
              <a:t> </a:t>
            </a:r>
            <a:r>
              <a:rPr lang="it-IT" sz="2400" dirty="0" err="1"/>
              <a:t>provoquée</a:t>
            </a:r>
            <a:r>
              <a:rPr lang="it-IT" sz="2400" dirty="0"/>
              <a:t> par le </a:t>
            </a:r>
            <a:r>
              <a:rPr lang="it-IT" sz="2400" i="1" dirty="0"/>
              <a:t>corona virus</a:t>
            </a:r>
            <a:r>
              <a:rPr lang="it-IT" sz="2400" dirty="0"/>
              <a:t> (“virus en forme de </a:t>
            </a:r>
            <a:r>
              <a:rPr lang="it-IT" sz="2400" dirty="0" err="1"/>
              <a:t>couronne</a:t>
            </a:r>
            <a:r>
              <a:rPr lang="it-IT" sz="2400" dirty="0"/>
              <a:t>”) ». On </a:t>
            </a:r>
            <a:r>
              <a:rPr lang="it-IT" sz="2400" dirty="0" err="1"/>
              <a:t>devrait</a:t>
            </a:r>
            <a:r>
              <a:rPr lang="it-IT" sz="2400" dirty="0"/>
              <a:t> </a:t>
            </a:r>
            <a:r>
              <a:rPr lang="it-IT" sz="2400" dirty="0" err="1"/>
              <a:t>donc</a:t>
            </a:r>
            <a:r>
              <a:rPr lang="it-IT" sz="2400" dirty="0"/>
              <a:t> dire </a:t>
            </a:r>
            <a:r>
              <a:rPr lang="it-IT" sz="2400" i="1" dirty="0"/>
              <a:t>la </a:t>
            </a:r>
            <a:r>
              <a:rPr lang="it-IT" sz="2400" i="1" dirty="0" err="1"/>
              <a:t>covid</a:t>
            </a:r>
            <a:r>
              <a:rPr lang="it-IT" sz="2400" i="1" dirty="0"/>
              <a:t> 19,</a:t>
            </a:r>
            <a:r>
              <a:rPr lang="it-IT" sz="2400" dirty="0"/>
              <a:t> </a:t>
            </a:r>
            <a:r>
              <a:rPr lang="it-IT" sz="2400" dirty="0" err="1"/>
              <a:t>puisque</a:t>
            </a:r>
            <a:r>
              <a:rPr lang="it-IT" sz="2400" dirty="0"/>
              <a:t> le </a:t>
            </a:r>
            <a:r>
              <a:rPr lang="it-IT" sz="2400" dirty="0" err="1"/>
              <a:t>noyau</a:t>
            </a:r>
            <a:r>
              <a:rPr lang="it-IT" sz="2400" dirty="0"/>
              <a:t> est un </a:t>
            </a:r>
            <a:r>
              <a:rPr lang="it-IT" sz="2400" dirty="0" err="1"/>
              <a:t>équivalent</a:t>
            </a:r>
            <a:r>
              <a:rPr lang="it-IT" sz="2400" dirty="0"/>
              <a:t> </a:t>
            </a:r>
            <a:r>
              <a:rPr lang="it-IT" sz="2400" dirty="0" err="1"/>
              <a:t>du</a:t>
            </a:r>
            <a:r>
              <a:rPr lang="it-IT" sz="2400" dirty="0"/>
              <a:t> </a:t>
            </a:r>
            <a:r>
              <a:rPr lang="it-IT" sz="2400" dirty="0" err="1"/>
              <a:t>nom</a:t>
            </a:r>
            <a:r>
              <a:rPr lang="it-IT" sz="2400" dirty="0"/>
              <a:t> </a:t>
            </a:r>
            <a:r>
              <a:rPr lang="it-IT" sz="2400" dirty="0" err="1"/>
              <a:t>français</a:t>
            </a:r>
            <a:r>
              <a:rPr lang="it-IT" sz="2400" dirty="0"/>
              <a:t> </a:t>
            </a:r>
            <a:r>
              <a:rPr lang="it-IT" sz="2400" dirty="0" err="1"/>
              <a:t>féminin</a:t>
            </a:r>
            <a:r>
              <a:rPr lang="it-IT" sz="2400" dirty="0"/>
              <a:t> </a:t>
            </a:r>
            <a:r>
              <a:rPr lang="it-IT" sz="2400" i="1" dirty="0" err="1"/>
              <a:t>maladie</a:t>
            </a:r>
            <a:r>
              <a:rPr lang="it-IT" sz="2400" i="1" dirty="0"/>
              <a:t>.</a:t>
            </a:r>
            <a:r>
              <a:rPr lang="it-IT" sz="2400" dirty="0"/>
              <a:t> </a:t>
            </a:r>
            <a:r>
              <a:rPr lang="it-IT" sz="2400" dirty="0" err="1"/>
              <a:t>Pourquoi</a:t>
            </a:r>
            <a:r>
              <a:rPr lang="it-IT" sz="2400" dirty="0"/>
              <a:t> </a:t>
            </a:r>
            <a:r>
              <a:rPr lang="it-IT" sz="2400" dirty="0" err="1"/>
              <a:t>alors</a:t>
            </a:r>
            <a:r>
              <a:rPr lang="it-IT" sz="2400" dirty="0"/>
              <a:t> l’</a:t>
            </a:r>
            <a:r>
              <a:rPr lang="it-IT" sz="2400" dirty="0" err="1"/>
              <a:t>emploi</a:t>
            </a:r>
            <a:r>
              <a:rPr lang="it-IT" sz="2400" dirty="0"/>
              <a:t> si </a:t>
            </a:r>
            <a:r>
              <a:rPr lang="it-IT" sz="2400" dirty="0" err="1"/>
              <a:t>fréquent</a:t>
            </a:r>
            <a:r>
              <a:rPr lang="it-IT" sz="2400" dirty="0"/>
              <a:t> </a:t>
            </a:r>
            <a:r>
              <a:rPr lang="it-IT" sz="2400" dirty="0" err="1"/>
              <a:t>du</a:t>
            </a:r>
            <a:r>
              <a:rPr lang="it-IT" sz="2400" dirty="0"/>
              <a:t> </a:t>
            </a:r>
            <a:r>
              <a:rPr lang="it-IT" sz="2400" dirty="0" err="1"/>
              <a:t>masculin</a:t>
            </a:r>
            <a:r>
              <a:rPr lang="it-IT" sz="2400" dirty="0"/>
              <a:t> </a:t>
            </a:r>
            <a:r>
              <a:rPr lang="it-IT" sz="2400" i="1" dirty="0"/>
              <a:t>le </a:t>
            </a:r>
            <a:r>
              <a:rPr lang="it-IT" sz="2400" i="1" dirty="0" err="1"/>
              <a:t>covid</a:t>
            </a:r>
            <a:r>
              <a:rPr lang="it-IT" sz="2400" i="1" dirty="0"/>
              <a:t> 19 </a:t>
            </a:r>
            <a:r>
              <a:rPr lang="it-IT" sz="2400" dirty="0"/>
              <a:t>? Parce </a:t>
            </a:r>
            <a:r>
              <a:rPr lang="it-IT" sz="2400" dirty="0" err="1"/>
              <a:t>que</a:t>
            </a:r>
            <a:r>
              <a:rPr lang="it-IT" sz="2400" dirty="0"/>
              <a:t>, </a:t>
            </a:r>
            <a:r>
              <a:rPr lang="it-IT" sz="2400" dirty="0" err="1"/>
              <a:t>avant</a:t>
            </a:r>
            <a:r>
              <a:rPr lang="it-IT" sz="2400" dirty="0"/>
              <a:t> </a:t>
            </a:r>
            <a:r>
              <a:rPr lang="it-IT" sz="2400" dirty="0" err="1"/>
              <a:t>que</a:t>
            </a:r>
            <a:r>
              <a:rPr lang="it-IT" sz="2400" dirty="0"/>
              <a:t> </a:t>
            </a:r>
            <a:r>
              <a:rPr lang="it-IT" sz="2400" dirty="0" err="1"/>
              <a:t>cet</a:t>
            </a:r>
            <a:r>
              <a:rPr lang="it-IT" sz="2400" dirty="0"/>
              <a:t> </a:t>
            </a:r>
            <a:r>
              <a:rPr lang="it-IT" sz="2400" dirty="0" err="1"/>
              <a:t>acronyme</a:t>
            </a:r>
            <a:r>
              <a:rPr lang="it-IT" sz="2400" dirty="0"/>
              <a:t> ne se </a:t>
            </a:r>
            <a:r>
              <a:rPr lang="it-IT" sz="2400" dirty="0" err="1"/>
              <a:t>répande</a:t>
            </a:r>
            <a:r>
              <a:rPr lang="it-IT" sz="2400" dirty="0"/>
              <a:t>, on a </a:t>
            </a:r>
            <a:r>
              <a:rPr lang="it-IT" sz="2400" dirty="0" err="1"/>
              <a:t>surtout</a:t>
            </a:r>
            <a:r>
              <a:rPr lang="it-IT" sz="2400" dirty="0"/>
              <a:t> </a:t>
            </a:r>
            <a:r>
              <a:rPr lang="it-IT" sz="2400" dirty="0" err="1"/>
              <a:t>parlé</a:t>
            </a:r>
            <a:r>
              <a:rPr lang="it-IT" sz="2400" dirty="0"/>
              <a:t> </a:t>
            </a:r>
            <a:r>
              <a:rPr lang="it-IT" sz="2400" dirty="0" err="1"/>
              <a:t>du</a:t>
            </a:r>
            <a:r>
              <a:rPr lang="it-IT" sz="2400" i="1" dirty="0"/>
              <a:t> corona virus,</a:t>
            </a:r>
            <a:r>
              <a:rPr lang="it-IT" sz="2400" dirty="0"/>
              <a:t> </a:t>
            </a:r>
            <a:r>
              <a:rPr lang="it-IT" sz="2400" dirty="0" err="1"/>
              <a:t>groupe</a:t>
            </a:r>
            <a:r>
              <a:rPr lang="it-IT" sz="2400" dirty="0"/>
              <a:t> qui </a:t>
            </a:r>
            <a:r>
              <a:rPr lang="it-IT" sz="2400" dirty="0" err="1"/>
              <a:t>doit</a:t>
            </a:r>
            <a:r>
              <a:rPr lang="it-IT" sz="2400" dirty="0"/>
              <a:t> son </a:t>
            </a:r>
            <a:r>
              <a:rPr lang="it-IT" sz="2400" dirty="0" err="1"/>
              <a:t>genre</a:t>
            </a:r>
            <a:r>
              <a:rPr lang="it-IT" sz="2400" dirty="0"/>
              <a:t>, en </a:t>
            </a:r>
            <a:r>
              <a:rPr lang="it-IT" sz="2400" dirty="0" err="1"/>
              <a:t>raison</a:t>
            </a:r>
            <a:r>
              <a:rPr lang="it-IT" sz="2400" dirty="0"/>
              <a:t> </a:t>
            </a:r>
            <a:r>
              <a:rPr lang="it-IT" sz="2400" dirty="0" err="1"/>
              <a:t>des</a:t>
            </a:r>
            <a:r>
              <a:rPr lang="it-IT" sz="2400" dirty="0"/>
              <a:t> </a:t>
            </a:r>
            <a:r>
              <a:rPr lang="it-IT" sz="2400" dirty="0" err="1"/>
              <a:t>principes</a:t>
            </a:r>
            <a:r>
              <a:rPr lang="it-IT" sz="2400" dirty="0"/>
              <a:t> </a:t>
            </a:r>
            <a:r>
              <a:rPr lang="it-IT" sz="2400" dirty="0" err="1"/>
              <a:t>exposés</a:t>
            </a:r>
            <a:r>
              <a:rPr lang="it-IT" sz="2400" dirty="0"/>
              <a:t> plus </a:t>
            </a:r>
            <a:r>
              <a:rPr lang="it-IT" sz="2400" dirty="0" err="1"/>
              <a:t>haut</a:t>
            </a:r>
            <a:r>
              <a:rPr lang="it-IT" sz="2400" dirty="0"/>
              <a:t>, </a:t>
            </a:r>
            <a:r>
              <a:rPr lang="it-IT" sz="2400" dirty="0" err="1"/>
              <a:t>au</a:t>
            </a:r>
            <a:r>
              <a:rPr lang="it-IT" sz="2400" dirty="0"/>
              <a:t> </a:t>
            </a:r>
            <a:r>
              <a:rPr lang="it-IT" sz="2400" dirty="0" err="1"/>
              <a:t>nom</a:t>
            </a:r>
            <a:r>
              <a:rPr lang="it-IT" sz="2400" dirty="0"/>
              <a:t> </a:t>
            </a:r>
            <a:r>
              <a:rPr lang="it-IT" sz="2400" dirty="0" err="1"/>
              <a:t>masculin</a:t>
            </a:r>
            <a:r>
              <a:rPr lang="it-IT" sz="2400" dirty="0"/>
              <a:t> </a:t>
            </a:r>
            <a:r>
              <a:rPr lang="it-IT" sz="2400" i="1" dirty="0"/>
              <a:t>virus</a:t>
            </a:r>
            <a:r>
              <a:rPr lang="it-IT" sz="2400" dirty="0"/>
              <a:t>. </a:t>
            </a:r>
            <a:r>
              <a:rPr lang="it-IT" sz="2400" dirty="0" err="1"/>
              <a:t>Ensuite</a:t>
            </a:r>
            <a:r>
              <a:rPr lang="it-IT" sz="2400" dirty="0"/>
              <a:t>, par </a:t>
            </a:r>
            <a:r>
              <a:rPr lang="it-IT" sz="2400" dirty="0" err="1"/>
              <a:t>métonymie</a:t>
            </a:r>
            <a:r>
              <a:rPr lang="it-IT" sz="2400" dirty="0"/>
              <a:t>, on a </a:t>
            </a:r>
            <a:r>
              <a:rPr lang="it-IT" sz="2400" dirty="0" err="1"/>
              <a:t>donné</a:t>
            </a:r>
            <a:r>
              <a:rPr lang="it-IT" sz="2400" dirty="0"/>
              <a:t> à la </a:t>
            </a:r>
            <a:r>
              <a:rPr lang="it-IT" sz="2400" dirty="0" err="1"/>
              <a:t>maladie</a:t>
            </a:r>
            <a:r>
              <a:rPr lang="it-IT" sz="2400" dirty="0"/>
              <a:t> le </a:t>
            </a:r>
            <a:r>
              <a:rPr lang="it-IT" sz="2400" dirty="0" err="1"/>
              <a:t>genre</a:t>
            </a:r>
            <a:r>
              <a:rPr lang="it-IT" sz="2400" dirty="0"/>
              <a:t> de </a:t>
            </a:r>
            <a:r>
              <a:rPr lang="it-IT" sz="2400" dirty="0" err="1"/>
              <a:t>l’agent</a:t>
            </a:r>
            <a:r>
              <a:rPr lang="it-IT" sz="2400" dirty="0"/>
              <a:t> </a:t>
            </a:r>
            <a:r>
              <a:rPr lang="it-IT" sz="2400" dirty="0" err="1"/>
              <a:t>pathogène</a:t>
            </a:r>
            <a:r>
              <a:rPr lang="it-IT" sz="2400" dirty="0"/>
              <a:t> qui la </a:t>
            </a:r>
            <a:r>
              <a:rPr lang="it-IT" sz="2400" dirty="0" err="1"/>
              <a:t>provoque</a:t>
            </a:r>
            <a:r>
              <a:rPr lang="it-IT" sz="2400" dirty="0"/>
              <a:t>. Il n’en reste </a:t>
            </a:r>
            <a:r>
              <a:rPr lang="it-IT" sz="2400" dirty="0" err="1"/>
              <a:t>pas</a:t>
            </a:r>
            <a:r>
              <a:rPr lang="it-IT" sz="2400" dirty="0"/>
              <a:t> </a:t>
            </a:r>
            <a:r>
              <a:rPr lang="it-IT" sz="2400" dirty="0" err="1"/>
              <a:t>moins</a:t>
            </a:r>
            <a:r>
              <a:rPr lang="it-IT" sz="2400" dirty="0"/>
              <a:t> </a:t>
            </a:r>
            <a:r>
              <a:rPr lang="it-IT" sz="2400" b="1" dirty="0" err="1"/>
              <a:t>que</a:t>
            </a:r>
            <a:r>
              <a:rPr lang="it-IT" sz="2400" b="1" dirty="0"/>
              <a:t> l’</a:t>
            </a:r>
            <a:r>
              <a:rPr lang="it-IT" sz="2400" b="1" dirty="0" err="1"/>
              <a:t>emploi</a:t>
            </a:r>
            <a:r>
              <a:rPr lang="it-IT" sz="2400" b="1" dirty="0"/>
              <a:t> </a:t>
            </a:r>
            <a:r>
              <a:rPr lang="it-IT" sz="2400" b="1" dirty="0" err="1"/>
              <a:t>du</a:t>
            </a:r>
            <a:r>
              <a:rPr lang="it-IT" sz="2400" b="1" dirty="0"/>
              <a:t> </a:t>
            </a:r>
            <a:r>
              <a:rPr lang="it-IT" sz="2400" b="1" dirty="0" err="1"/>
              <a:t>féminin</a:t>
            </a:r>
            <a:r>
              <a:rPr lang="it-IT" sz="2400" b="1" dirty="0"/>
              <a:t> </a:t>
            </a:r>
            <a:r>
              <a:rPr lang="it-IT" sz="2400" b="1" dirty="0" err="1"/>
              <a:t>serait</a:t>
            </a:r>
            <a:r>
              <a:rPr lang="it-IT" sz="2400" b="1" dirty="0"/>
              <a:t> </a:t>
            </a:r>
            <a:r>
              <a:rPr lang="it-IT" sz="2400" b="1" dirty="0" err="1"/>
              <a:t>préférable</a:t>
            </a:r>
            <a:r>
              <a:rPr lang="it-IT" sz="2400" b="1" dirty="0"/>
              <a:t> </a:t>
            </a:r>
            <a:r>
              <a:rPr lang="it-IT" sz="2400" dirty="0"/>
              <a:t>et </a:t>
            </a:r>
            <a:r>
              <a:rPr lang="it-IT" sz="2400" dirty="0" err="1"/>
              <a:t>qu’il</a:t>
            </a:r>
            <a:r>
              <a:rPr lang="it-IT" sz="2400" dirty="0"/>
              <a:t> n’est </a:t>
            </a:r>
            <a:r>
              <a:rPr lang="it-IT" sz="2400" dirty="0" err="1"/>
              <a:t>peut-être</a:t>
            </a:r>
            <a:r>
              <a:rPr lang="it-IT" sz="2400" dirty="0"/>
              <a:t> </a:t>
            </a:r>
            <a:r>
              <a:rPr lang="it-IT" sz="2400" dirty="0" err="1"/>
              <a:t>pas</a:t>
            </a:r>
            <a:r>
              <a:rPr lang="it-IT" sz="2400" dirty="0"/>
              <a:t> </a:t>
            </a:r>
            <a:r>
              <a:rPr lang="it-IT" sz="2400" dirty="0" err="1"/>
              <a:t>trop</a:t>
            </a:r>
            <a:r>
              <a:rPr lang="it-IT" sz="2400" dirty="0"/>
              <a:t> </a:t>
            </a:r>
            <a:r>
              <a:rPr lang="it-IT" sz="2400" dirty="0" err="1"/>
              <a:t>tard</a:t>
            </a:r>
            <a:r>
              <a:rPr lang="it-IT" sz="2400" dirty="0"/>
              <a:t> pour </a:t>
            </a:r>
            <a:r>
              <a:rPr lang="it-IT" sz="2400" dirty="0" err="1"/>
              <a:t>redonner</a:t>
            </a:r>
            <a:r>
              <a:rPr lang="it-IT" sz="2400" dirty="0"/>
              <a:t> à </a:t>
            </a:r>
            <a:r>
              <a:rPr lang="it-IT" sz="2400" dirty="0" err="1"/>
              <a:t>cet</a:t>
            </a:r>
            <a:r>
              <a:rPr lang="it-IT" sz="2400" dirty="0"/>
              <a:t> </a:t>
            </a:r>
            <a:r>
              <a:rPr lang="it-IT" sz="2400" dirty="0" err="1"/>
              <a:t>acronyme</a:t>
            </a:r>
            <a:r>
              <a:rPr lang="it-IT" sz="2400" dirty="0"/>
              <a:t> le </a:t>
            </a:r>
            <a:r>
              <a:rPr lang="it-IT" sz="2400" dirty="0" err="1"/>
              <a:t>genre</a:t>
            </a:r>
            <a:r>
              <a:rPr lang="it-IT" sz="2400" dirty="0"/>
              <a:t> qui </a:t>
            </a:r>
            <a:r>
              <a:rPr lang="it-IT" sz="2400" dirty="0" err="1"/>
              <a:t>devrait</a:t>
            </a:r>
            <a:r>
              <a:rPr lang="it-IT" sz="2400" dirty="0"/>
              <a:t> </a:t>
            </a:r>
            <a:r>
              <a:rPr lang="it-IT" sz="2400" dirty="0" err="1"/>
              <a:t>être</a:t>
            </a:r>
            <a:r>
              <a:rPr lang="it-IT" sz="2400" dirty="0"/>
              <a:t> le </a:t>
            </a:r>
            <a:r>
              <a:rPr lang="it-IT" sz="2400" dirty="0" err="1"/>
              <a:t>sien</a:t>
            </a:r>
            <a:r>
              <a:rPr lang="it-IT" sz="2400" dirty="0"/>
              <a:t>.</a:t>
            </a:r>
          </a:p>
          <a:p>
            <a:pPr algn="just"/>
            <a:r>
              <a:rPr lang="fr-CA" sz="2400" dirty="0"/>
              <a:t>http://</a:t>
            </a:r>
            <a:r>
              <a:rPr lang="fr-CA" sz="2400" b="1" dirty="0" err="1"/>
              <a:t>www.academie-francaise.fr</a:t>
            </a:r>
            <a:r>
              <a:rPr lang="fr-CA" sz="2400" dirty="0"/>
              <a:t>/le-covid-19-ou-la-covid-19</a:t>
            </a:r>
            <a:endParaRPr lang="it-IT" sz="2400" dirty="0"/>
          </a:p>
          <a:p>
            <a:endParaRPr lang="fr-CA" sz="2400" dirty="0"/>
          </a:p>
        </p:txBody>
      </p:sp>
    </p:spTree>
    <p:extLst>
      <p:ext uri="{BB962C8B-B14F-4D97-AF65-F5344CB8AC3E}">
        <p14:creationId xmlns:p14="http://schemas.microsoft.com/office/powerpoint/2010/main" val="22193136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Réactions dans le monde politique</a:t>
            </a:r>
          </a:p>
        </p:txBody>
      </p:sp>
      <p:sp>
        <p:nvSpPr>
          <p:cNvPr id="3" name="Segnaposto contenuto 2"/>
          <p:cNvSpPr>
            <a:spLocks noGrp="1"/>
          </p:cNvSpPr>
          <p:nvPr>
            <p:ph idx="1"/>
          </p:nvPr>
        </p:nvSpPr>
        <p:spPr/>
        <p:txBody>
          <a:bodyPr>
            <a:normAutofit fontScale="85000" lnSpcReduction="20000"/>
          </a:bodyPr>
          <a:lstStyle/>
          <a:p>
            <a:r>
              <a:rPr lang="it-IT" sz="2400" dirty="0"/>
              <a:t>Parti </a:t>
            </a:r>
            <a:r>
              <a:rPr lang="it-IT" sz="2400" dirty="0" err="1"/>
              <a:t>politique</a:t>
            </a:r>
            <a:r>
              <a:rPr lang="it-IT" sz="2400" dirty="0"/>
              <a:t>  LR* </a:t>
            </a:r>
          </a:p>
          <a:p>
            <a:pPr algn="just"/>
            <a:r>
              <a:rPr lang="it-IT" sz="2400" dirty="0"/>
              <a:t>Le patron </a:t>
            </a:r>
            <a:r>
              <a:rPr lang="it-IT" sz="2400" dirty="0" err="1"/>
              <a:t>des</a:t>
            </a:r>
            <a:r>
              <a:rPr lang="it-IT" sz="2400" dirty="0"/>
              <a:t> </a:t>
            </a:r>
            <a:r>
              <a:rPr lang="it-IT" sz="2400" dirty="0" err="1"/>
              <a:t>sénateurs</a:t>
            </a:r>
            <a:r>
              <a:rPr lang="it-IT" sz="2400" dirty="0"/>
              <a:t> LR, Bruno </a:t>
            </a:r>
            <a:r>
              <a:rPr lang="it-IT" sz="2400" dirty="0" err="1"/>
              <a:t>Retailleau</a:t>
            </a:r>
            <a:r>
              <a:rPr lang="it-IT" sz="2400" dirty="0"/>
              <a:t>, a </a:t>
            </a:r>
            <a:r>
              <a:rPr lang="it-IT" sz="2400" dirty="0" err="1"/>
              <a:t>écrit</a:t>
            </a:r>
            <a:r>
              <a:rPr lang="it-IT" sz="2400" dirty="0"/>
              <a:t> </a:t>
            </a:r>
            <a:r>
              <a:rPr lang="it-IT" sz="2400" dirty="0" err="1"/>
              <a:t>au</a:t>
            </a:r>
            <a:r>
              <a:rPr lang="it-IT" sz="2400" dirty="0"/>
              <a:t> </a:t>
            </a:r>
            <a:r>
              <a:rPr lang="it-IT" sz="2400" dirty="0" err="1"/>
              <a:t>garde</a:t>
            </a:r>
            <a:r>
              <a:rPr lang="it-IT" sz="2400" dirty="0"/>
              <a:t> </a:t>
            </a:r>
            <a:r>
              <a:rPr lang="it-IT" sz="2400" dirty="0" err="1"/>
              <a:t>des</a:t>
            </a:r>
            <a:r>
              <a:rPr lang="it-IT" sz="2400" dirty="0"/>
              <a:t> </a:t>
            </a:r>
            <a:r>
              <a:rPr lang="it-IT" sz="2400" dirty="0" err="1"/>
              <a:t>Sceaux</a:t>
            </a:r>
            <a:r>
              <a:rPr lang="it-IT" sz="2400" dirty="0"/>
              <a:t>, Eric </a:t>
            </a:r>
            <a:r>
              <a:rPr lang="it-IT" sz="2400" dirty="0" err="1"/>
              <a:t>Dupond</a:t>
            </a:r>
            <a:r>
              <a:rPr lang="it-IT" sz="2400" dirty="0"/>
              <a:t>-Moretti, pour lui </a:t>
            </a:r>
            <a:r>
              <a:rPr lang="it-IT" sz="2400" dirty="0" err="1"/>
              <a:t>demander</a:t>
            </a:r>
            <a:r>
              <a:rPr lang="it-IT" sz="2400" dirty="0"/>
              <a:t> d’</a:t>
            </a:r>
            <a:r>
              <a:rPr lang="it-IT" sz="2400" dirty="0" err="1"/>
              <a:t>engager</a:t>
            </a:r>
            <a:r>
              <a:rPr lang="it-IT" sz="2400" dirty="0"/>
              <a:t> </a:t>
            </a:r>
            <a:r>
              <a:rPr lang="it-IT" sz="2400" b="1" i="1" dirty="0"/>
              <a:t>«</a:t>
            </a:r>
            <a:r>
              <a:rPr lang="it-IT" sz="2400" b="1" i="1" dirty="0" err="1"/>
              <a:t>au</a:t>
            </a:r>
            <a:r>
              <a:rPr lang="it-IT" sz="2400" b="1" i="1" dirty="0"/>
              <a:t> </a:t>
            </a:r>
            <a:r>
              <a:rPr lang="it-IT" sz="2400" b="1" i="1" dirty="0" err="1"/>
              <a:t>nom</a:t>
            </a:r>
            <a:r>
              <a:rPr lang="it-IT" sz="2400" b="1" i="1" dirty="0"/>
              <a:t> de l’</a:t>
            </a:r>
            <a:r>
              <a:rPr lang="it-IT" sz="2400" b="1" i="1" dirty="0" err="1"/>
              <a:t>Etat</a:t>
            </a:r>
            <a:r>
              <a:rPr lang="it-IT" sz="2400" b="1" i="1" dirty="0"/>
              <a:t> </a:t>
            </a:r>
            <a:r>
              <a:rPr lang="it-IT" sz="2400" b="1" i="1" dirty="0" err="1"/>
              <a:t>des</a:t>
            </a:r>
            <a:r>
              <a:rPr lang="it-IT" sz="2400" b="1" i="1" dirty="0"/>
              <a:t> </a:t>
            </a:r>
            <a:r>
              <a:rPr lang="it-IT" sz="2400" b="1" i="1" dirty="0" err="1"/>
              <a:t>poursuites</a:t>
            </a:r>
            <a:r>
              <a:rPr lang="it-IT" sz="2400" b="1" i="1" dirty="0"/>
              <a:t> pour </a:t>
            </a:r>
            <a:r>
              <a:rPr lang="it-IT" sz="2400" b="1" i="1" dirty="0" err="1"/>
              <a:t>provocation</a:t>
            </a:r>
            <a:r>
              <a:rPr lang="it-IT" sz="2400" b="1" i="1" dirty="0"/>
              <a:t> </a:t>
            </a:r>
            <a:r>
              <a:rPr lang="it-IT" sz="2400" b="1" i="1" dirty="0" err="1"/>
              <a:t>publique</a:t>
            </a:r>
            <a:r>
              <a:rPr lang="it-IT" sz="2400" b="1" i="1" dirty="0"/>
              <a:t> à la </a:t>
            </a:r>
            <a:r>
              <a:rPr lang="it-IT" sz="2400" b="1" i="1" dirty="0" err="1"/>
              <a:t>discrimination</a:t>
            </a:r>
            <a:r>
              <a:rPr lang="it-IT" sz="2400" b="1" i="1" dirty="0"/>
              <a:t>»</a:t>
            </a:r>
            <a:r>
              <a:rPr lang="it-IT" sz="2400" i="1" dirty="0"/>
              <a:t> </a:t>
            </a:r>
            <a:r>
              <a:rPr lang="it-IT" sz="2400" dirty="0" err="1"/>
              <a:t>contre</a:t>
            </a:r>
            <a:r>
              <a:rPr lang="it-IT" sz="2400" dirty="0"/>
              <a:t> le </a:t>
            </a:r>
            <a:r>
              <a:rPr lang="it-IT" sz="2400" dirty="0" err="1"/>
              <a:t>syndicat</a:t>
            </a:r>
            <a:r>
              <a:rPr lang="it-IT" sz="2400" dirty="0"/>
              <a:t>; «</a:t>
            </a:r>
            <a:r>
              <a:rPr lang="it-IT" sz="2400" i="1" dirty="0" err="1"/>
              <a:t>d'utiliser</a:t>
            </a:r>
            <a:r>
              <a:rPr lang="it-IT" sz="2400" i="1" dirty="0"/>
              <a:t> un </a:t>
            </a:r>
            <a:r>
              <a:rPr lang="it-IT" sz="2400" i="1" dirty="0" err="1"/>
              <a:t>moyen</a:t>
            </a:r>
            <a:r>
              <a:rPr lang="it-IT" sz="2400" i="1" dirty="0"/>
              <a:t> pour </a:t>
            </a:r>
            <a:r>
              <a:rPr lang="it-IT" sz="2400" i="1" dirty="0" err="1"/>
              <a:t>mettre</a:t>
            </a:r>
            <a:r>
              <a:rPr lang="it-IT" sz="2400" i="1" dirty="0"/>
              <a:t> en </a:t>
            </a:r>
            <a:r>
              <a:rPr lang="it-IT" sz="2400" i="1" dirty="0" err="1"/>
              <a:t>œuvre</a:t>
            </a:r>
            <a:r>
              <a:rPr lang="it-IT" sz="2400" i="1" dirty="0"/>
              <a:t> </a:t>
            </a:r>
            <a:r>
              <a:rPr lang="it-IT" sz="2400" i="1" dirty="0" err="1"/>
              <a:t>l'action</a:t>
            </a:r>
            <a:r>
              <a:rPr lang="it-IT" sz="2400" i="1" dirty="0"/>
              <a:t> </a:t>
            </a:r>
            <a:r>
              <a:rPr lang="it-IT" sz="2400" i="1" dirty="0" err="1"/>
              <a:t>publique</a:t>
            </a:r>
            <a:r>
              <a:rPr lang="it-IT" sz="2400" i="1" dirty="0"/>
              <a:t> pour la </a:t>
            </a:r>
            <a:r>
              <a:rPr lang="it-IT" sz="2400" i="1" dirty="0" err="1"/>
              <a:t>condamner</a:t>
            </a:r>
            <a:r>
              <a:rPr lang="it-IT" sz="2400" i="1" dirty="0"/>
              <a:t> (</a:t>
            </a:r>
            <a:r>
              <a:rPr lang="it-IT" sz="2400" i="1" dirty="0" err="1"/>
              <a:t>Mélanie</a:t>
            </a:r>
            <a:r>
              <a:rPr lang="it-IT" sz="2400" i="1" dirty="0"/>
              <a:t> Luce, </a:t>
            </a:r>
            <a:r>
              <a:rPr lang="it-IT" sz="2400" i="1" dirty="0" err="1"/>
              <a:t>ndlr</a:t>
            </a:r>
            <a:r>
              <a:rPr lang="it-IT" sz="2400" i="1" dirty="0"/>
              <a:t>), </a:t>
            </a:r>
            <a:r>
              <a:rPr lang="it-IT" sz="2400" i="1" dirty="0" err="1"/>
              <a:t>ou</a:t>
            </a:r>
            <a:r>
              <a:rPr lang="it-IT" sz="2400" i="1" dirty="0"/>
              <a:t> en tout </a:t>
            </a:r>
            <a:r>
              <a:rPr lang="it-IT" sz="2400" i="1" dirty="0" err="1"/>
              <a:t>cas</a:t>
            </a:r>
            <a:r>
              <a:rPr lang="it-IT" sz="2400" i="1" dirty="0"/>
              <a:t> pour </a:t>
            </a:r>
            <a:r>
              <a:rPr lang="it-IT" sz="2400" i="1" dirty="0" err="1"/>
              <a:t>rechercher</a:t>
            </a:r>
            <a:r>
              <a:rPr lang="it-IT" sz="2400" i="1" dirty="0"/>
              <a:t> </a:t>
            </a:r>
            <a:r>
              <a:rPr lang="it-IT" sz="2400" i="1" dirty="0" err="1"/>
              <a:t>ses</a:t>
            </a:r>
            <a:r>
              <a:rPr lang="it-IT" sz="2400" i="1" dirty="0"/>
              <a:t> </a:t>
            </a:r>
            <a:r>
              <a:rPr lang="it-IT" sz="2400" i="1" dirty="0" err="1"/>
              <a:t>responsabilités</a:t>
            </a:r>
            <a:r>
              <a:rPr lang="it-IT" sz="2400" i="1" dirty="0"/>
              <a:t>, pour </a:t>
            </a:r>
            <a:r>
              <a:rPr lang="it-IT" sz="2400" i="1" dirty="0" err="1"/>
              <a:t>provocation</a:t>
            </a:r>
            <a:r>
              <a:rPr lang="it-IT" sz="2400" i="1" dirty="0"/>
              <a:t> à la </a:t>
            </a:r>
            <a:r>
              <a:rPr lang="it-IT" sz="2400" b="1" i="1" dirty="0" err="1"/>
              <a:t>haine</a:t>
            </a:r>
            <a:r>
              <a:rPr lang="it-IT" sz="2400" b="1" i="1" dirty="0"/>
              <a:t> </a:t>
            </a:r>
            <a:r>
              <a:rPr lang="it-IT" sz="2400" b="1" i="1" dirty="0" err="1"/>
              <a:t>raciale</a:t>
            </a:r>
            <a:r>
              <a:rPr lang="it-IT" sz="2400" b="1" dirty="0"/>
              <a:t>»</a:t>
            </a:r>
            <a:r>
              <a:rPr lang="it-IT" sz="2400" dirty="0"/>
              <a:t>.</a:t>
            </a:r>
            <a:r>
              <a:rPr lang="it-IT" sz="2400" i="1" dirty="0"/>
              <a:t> Figaro </a:t>
            </a:r>
            <a:r>
              <a:rPr lang="it-IT" sz="2400" dirty="0"/>
              <a:t>18 </a:t>
            </a:r>
            <a:r>
              <a:rPr lang="it-IT" sz="2400" dirty="0" err="1"/>
              <a:t>mars</a:t>
            </a:r>
            <a:r>
              <a:rPr lang="it-IT" sz="2400" dirty="0"/>
              <a:t> 2021</a:t>
            </a:r>
          </a:p>
          <a:p>
            <a:pPr algn="just"/>
            <a:r>
              <a:rPr lang="it-IT" sz="2400" dirty="0"/>
              <a:t>Le </a:t>
            </a:r>
            <a:r>
              <a:rPr lang="it-IT" sz="2400" dirty="0" err="1"/>
              <a:t>député</a:t>
            </a:r>
            <a:r>
              <a:rPr lang="it-IT" sz="2400" dirty="0"/>
              <a:t> LR </a:t>
            </a:r>
            <a:r>
              <a:rPr lang="it-IT" sz="2400" dirty="0" err="1"/>
              <a:t>des</a:t>
            </a:r>
            <a:r>
              <a:rPr lang="it-IT" sz="2400" dirty="0"/>
              <a:t> Alpes-</a:t>
            </a:r>
            <a:r>
              <a:rPr lang="it-IT" sz="2400" dirty="0" err="1"/>
              <a:t>Maritimes</a:t>
            </a:r>
            <a:r>
              <a:rPr lang="it-IT" sz="2400" dirty="0"/>
              <a:t> Eric Ciotti a </a:t>
            </a:r>
            <a:r>
              <a:rPr lang="it-IT" sz="2400" dirty="0" err="1"/>
              <a:t>écrit</a:t>
            </a:r>
            <a:r>
              <a:rPr lang="it-IT" sz="2400" dirty="0"/>
              <a:t> </a:t>
            </a:r>
            <a:r>
              <a:rPr lang="it-IT" sz="2400" dirty="0" err="1"/>
              <a:t>au</a:t>
            </a:r>
            <a:r>
              <a:rPr lang="it-IT" sz="2400" dirty="0"/>
              <a:t> ministre de l’</a:t>
            </a:r>
            <a:r>
              <a:rPr lang="it-IT" sz="2400" dirty="0" err="1"/>
              <a:t>Intérieur</a:t>
            </a:r>
            <a:r>
              <a:rPr lang="it-IT" sz="2400" dirty="0"/>
              <a:t>, </a:t>
            </a:r>
            <a:r>
              <a:rPr lang="it-IT" sz="2400" dirty="0" err="1"/>
              <a:t>Gérald</a:t>
            </a:r>
            <a:r>
              <a:rPr lang="it-IT" sz="2400" dirty="0"/>
              <a:t> </a:t>
            </a:r>
            <a:r>
              <a:rPr lang="it-IT" sz="2400" dirty="0" err="1"/>
              <a:t>Darmanin</a:t>
            </a:r>
            <a:r>
              <a:rPr lang="it-IT" sz="2400" dirty="0"/>
              <a:t>, </a:t>
            </a:r>
            <a:r>
              <a:rPr lang="it-IT" sz="2400" dirty="0" err="1"/>
              <a:t>afin</a:t>
            </a:r>
            <a:r>
              <a:rPr lang="it-IT" sz="2400" dirty="0"/>
              <a:t> «</a:t>
            </a:r>
            <a:r>
              <a:rPr lang="it-IT" sz="2400" dirty="0" err="1"/>
              <a:t>d’étu</a:t>
            </a:r>
            <a:r>
              <a:rPr lang="it-IT" sz="2400" b="1" dirty="0" err="1"/>
              <a:t>dier</a:t>
            </a:r>
            <a:r>
              <a:rPr lang="it-IT" sz="2400" b="1" dirty="0"/>
              <a:t> la </a:t>
            </a:r>
            <a:r>
              <a:rPr lang="it-IT" sz="2400" b="1" dirty="0" err="1"/>
              <a:t>dissolution</a:t>
            </a:r>
            <a:r>
              <a:rPr lang="it-IT" sz="2400" b="1" dirty="0"/>
              <a:t> de ce </a:t>
            </a:r>
            <a:r>
              <a:rPr lang="it-IT" sz="2400" b="1" dirty="0" err="1"/>
              <a:t>mouvement</a:t>
            </a:r>
            <a:r>
              <a:rPr lang="it-IT" sz="2400" b="1" dirty="0"/>
              <a:t>»</a:t>
            </a:r>
          </a:p>
          <a:p>
            <a:pPr algn="just"/>
            <a:r>
              <a:rPr lang="it-IT" sz="2400" dirty="0"/>
              <a:t>Une </a:t>
            </a:r>
            <a:r>
              <a:rPr lang="it-IT" sz="2400" dirty="0" err="1"/>
              <a:t>plainte</a:t>
            </a:r>
            <a:r>
              <a:rPr lang="it-IT" sz="2400" dirty="0"/>
              <a:t> </a:t>
            </a:r>
            <a:r>
              <a:rPr lang="it-IT" sz="2400" b="1" dirty="0"/>
              <a:t>pour </a:t>
            </a:r>
            <a:r>
              <a:rPr lang="it-IT" sz="2400" b="1" dirty="0" err="1"/>
              <a:t>discrimination</a:t>
            </a:r>
            <a:r>
              <a:rPr lang="it-IT" sz="2400" b="1" dirty="0"/>
              <a:t> </a:t>
            </a:r>
            <a:r>
              <a:rPr lang="it-IT" sz="2400" b="1" dirty="0" err="1"/>
              <a:t>raciale</a:t>
            </a:r>
            <a:r>
              <a:rPr lang="it-IT" sz="2400" b="1" dirty="0"/>
              <a:t> </a:t>
            </a:r>
            <a:r>
              <a:rPr lang="it-IT" sz="2400" dirty="0"/>
              <a:t>a </a:t>
            </a:r>
            <a:r>
              <a:rPr lang="it-IT" sz="2400" dirty="0" err="1"/>
              <a:t>été</a:t>
            </a:r>
            <a:r>
              <a:rPr lang="it-IT" sz="2400" dirty="0"/>
              <a:t> </a:t>
            </a:r>
            <a:r>
              <a:rPr lang="it-IT" sz="2400" dirty="0" err="1"/>
              <a:t>déposée</a:t>
            </a:r>
            <a:r>
              <a:rPr lang="it-IT" sz="2400" dirty="0"/>
              <a:t>, </a:t>
            </a:r>
            <a:r>
              <a:rPr lang="it-IT" sz="2400" dirty="0" err="1"/>
              <a:t>annonce</a:t>
            </a:r>
            <a:r>
              <a:rPr lang="it-IT" sz="2400" dirty="0"/>
              <a:t> le </a:t>
            </a:r>
            <a:r>
              <a:rPr lang="it-IT" sz="2400" dirty="0" err="1"/>
              <a:t>député</a:t>
            </a:r>
            <a:r>
              <a:rPr lang="it-IT" sz="2400" dirty="0"/>
              <a:t> LR </a:t>
            </a:r>
            <a:r>
              <a:rPr lang="it-IT" sz="2400" dirty="0" err="1"/>
              <a:t>du</a:t>
            </a:r>
            <a:r>
              <a:rPr lang="it-IT" sz="2400" dirty="0"/>
              <a:t> </a:t>
            </a:r>
            <a:r>
              <a:rPr lang="it-IT" sz="2400" dirty="0" err="1"/>
              <a:t>Vaucluse</a:t>
            </a:r>
            <a:r>
              <a:rPr lang="it-IT" sz="2400" dirty="0"/>
              <a:t> Julien Aubert </a:t>
            </a:r>
            <a:r>
              <a:rPr lang="it-IT" sz="2400" dirty="0" err="1"/>
              <a:t>après</a:t>
            </a:r>
            <a:r>
              <a:rPr lang="it-IT" sz="2400" dirty="0"/>
              <a:t> </a:t>
            </a:r>
            <a:r>
              <a:rPr lang="it-IT" sz="2400" dirty="0" err="1"/>
              <a:t>que</a:t>
            </a:r>
            <a:r>
              <a:rPr lang="it-IT" sz="2400" dirty="0"/>
              <a:t> </a:t>
            </a:r>
            <a:r>
              <a:rPr lang="it-IT" sz="2400" dirty="0" err="1"/>
              <a:t>Mélanie</a:t>
            </a:r>
            <a:r>
              <a:rPr lang="it-IT" sz="2400" dirty="0"/>
              <a:t> Luce, </a:t>
            </a:r>
            <a:r>
              <a:rPr lang="it-IT" sz="2400" dirty="0" err="1"/>
              <a:t>présidente</a:t>
            </a:r>
            <a:r>
              <a:rPr lang="it-IT" sz="2400" dirty="0"/>
              <a:t> </a:t>
            </a:r>
            <a:r>
              <a:rPr lang="it-IT" sz="2400" dirty="0" err="1"/>
              <a:t>du</a:t>
            </a:r>
            <a:r>
              <a:rPr lang="it-IT" sz="2400" dirty="0"/>
              <a:t> </a:t>
            </a:r>
            <a:r>
              <a:rPr lang="it-IT" sz="2400" dirty="0" err="1"/>
              <a:t>syndicat</a:t>
            </a:r>
            <a:r>
              <a:rPr lang="it-IT" sz="2400" dirty="0"/>
              <a:t> </a:t>
            </a:r>
            <a:r>
              <a:rPr lang="it-IT" sz="2400" dirty="0" err="1"/>
              <a:t>étudiant</a:t>
            </a:r>
            <a:r>
              <a:rPr lang="it-IT" sz="2400" dirty="0"/>
              <a:t> a </a:t>
            </a:r>
            <a:r>
              <a:rPr lang="it-IT" sz="2400" dirty="0" err="1"/>
              <a:t>reconnu</a:t>
            </a:r>
            <a:r>
              <a:rPr lang="it-IT" sz="2400" dirty="0"/>
              <a:t> </a:t>
            </a:r>
            <a:r>
              <a:rPr lang="it-IT" sz="2400" dirty="0" err="1"/>
              <a:t>mercredi</a:t>
            </a:r>
            <a:r>
              <a:rPr lang="it-IT" sz="2400" dirty="0"/>
              <a:t> </a:t>
            </a:r>
            <a:r>
              <a:rPr lang="it-IT" sz="2400" dirty="0" err="1"/>
              <a:t>sur</a:t>
            </a:r>
            <a:r>
              <a:rPr lang="it-IT" sz="2400" dirty="0"/>
              <a:t> Europe 1 </a:t>
            </a:r>
            <a:r>
              <a:rPr lang="it-IT" sz="2400" dirty="0" err="1"/>
              <a:t>que</a:t>
            </a:r>
            <a:r>
              <a:rPr lang="it-IT" sz="2400" dirty="0"/>
              <a:t> l'</a:t>
            </a:r>
            <a:r>
              <a:rPr lang="it-IT" sz="2400" dirty="0" err="1"/>
              <a:t>Unef</a:t>
            </a:r>
            <a:r>
              <a:rPr lang="it-IT" sz="2400" dirty="0"/>
              <a:t> </a:t>
            </a:r>
            <a:r>
              <a:rPr lang="it-IT" sz="2400" dirty="0" err="1"/>
              <a:t>organisait</a:t>
            </a:r>
            <a:r>
              <a:rPr lang="it-IT" sz="2400" dirty="0"/>
              <a:t> </a:t>
            </a:r>
            <a:r>
              <a:rPr lang="it-IT" sz="2400" dirty="0" err="1"/>
              <a:t>des</a:t>
            </a:r>
            <a:r>
              <a:rPr lang="it-IT" sz="2400" dirty="0"/>
              <a:t> </a:t>
            </a:r>
            <a:r>
              <a:rPr lang="it-IT" sz="2400" b="1" dirty="0" err="1"/>
              <a:t>rassemblements</a:t>
            </a:r>
            <a:r>
              <a:rPr lang="it-IT" sz="2400" b="1" dirty="0"/>
              <a:t> </a:t>
            </a:r>
            <a:r>
              <a:rPr lang="it-IT" sz="2400" b="1" dirty="0" err="1"/>
              <a:t>interdits</a:t>
            </a:r>
            <a:r>
              <a:rPr lang="it-IT" sz="2400" b="1" dirty="0"/>
              <a:t> </a:t>
            </a:r>
            <a:r>
              <a:rPr lang="it-IT" sz="2400" b="1" dirty="0" err="1"/>
              <a:t>aux</a:t>
            </a:r>
            <a:r>
              <a:rPr lang="it-IT" sz="2400" b="1" dirty="0"/>
              <a:t> </a:t>
            </a:r>
            <a:r>
              <a:rPr lang="it-IT" sz="2400" b="1" dirty="0" err="1"/>
              <a:t>blancs</a:t>
            </a:r>
            <a:r>
              <a:rPr lang="it-IT" sz="2400" b="1" dirty="0"/>
              <a:t>.</a:t>
            </a:r>
          </a:p>
          <a:p>
            <a:r>
              <a:rPr lang="it-IT" sz="2400" dirty="0"/>
              <a:t>LR* (</a:t>
            </a:r>
            <a:r>
              <a:rPr lang="it-IT" sz="2400" dirty="0" err="1"/>
              <a:t>les</a:t>
            </a:r>
            <a:r>
              <a:rPr lang="it-IT" sz="2400" dirty="0"/>
              <a:t> </a:t>
            </a:r>
            <a:r>
              <a:rPr lang="it-IT" sz="2400" dirty="0" err="1"/>
              <a:t>Républicains</a:t>
            </a:r>
            <a:r>
              <a:rPr lang="it-IT" sz="2400" dirty="0"/>
              <a:t>) est un parti </a:t>
            </a:r>
            <a:r>
              <a:rPr lang="it-IT" sz="2400" dirty="0" err="1"/>
              <a:t>politique</a:t>
            </a:r>
            <a:r>
              <a:rPr lang="it-IT" sz="2400" dirty="0"/>
              <a:t> gaulliste et </a:t>
            </a:r>
            <a:r>
              <a:rPr lang="it-IT" sz="2400" dirty="0" err="1"/>
              <a:t>libéral-conservateur</a:t>
            </a:r>
            <a:r>
              <a:rPr lang="it-IT" sz="2400" dirty="0"/>
              <a:t> </a:t>
            </a:r>
            <a:r>
              <a:rPr lang="it-IT" sz="2400" dirty="0" err="1"/>
              <a:t>français</a:t>
            </a:r>
            <a:r>
              <a:rPr lang="it-IT" sz="2400" dirty="0"/>
              <a:t>, </a:t>
            </a:r>
            <a:r>
              <a:rPr lang="it-IT" sz="2400" dirty="0" err="1"/>
              <a:t>classé</a:t>
            </a:r>
            <a:r>
              <a:rPr lang="it-IT" sz="2400" dirty="0"/>
              <a:t> à </a:t>
            </a:r>
            <a:r>
              <a:rPr lang="it-IT" sz="2400" dirty="0" err="1"/>
              <a:t>droite</a:t>
            </a:r>
            <a:r>
              <a:rPr lang="it-IT" sz="2400" dirty="0"/>
              <a:t> et </a:t>
            </a:r>
            <a:r>
              <a:rPr lang="it-IT" sz="2400" dirty="0" err="1"/>
              <a:t>au</a:t>
            </a:r>
            <a:r>
              <a:rPr lang="it-IT" sz="2400" dirty="0"/>
              <a:t> centre </a:t>
            </a:r>
            <a:r>
              <a:rPr lang="it-IT" sz="2400" dirty="0" err="1"/>
              <a:t>droit</a:t>
            </a:r>
            <a:r>
              <a:rPr lang="it-IT" sz="2400" dirty="0"/>
              <a:t> </a:t>
            </a:r>
            <a:r>
              <a:rPr lang="it-IT" sz="2400" dirty="0" err="1"/>
              <a:t>sur</a:t>
            </a:r>
            <a:r>
              <a:rPr lang="it-IT" sz="2400" dirty="0"/>
              <a:t> l'</a:t>
            </a:r>
            <a:r>
              <a:rPr lang="it-IT" sz="2400" dirty="0" err="1"/>
              <a:t>échiquier</a:t>
            </a:r>
            <a:r>
              <a:rPr lang="it-IT" sz="2400" dirty="0"/>
              <a:t> </a:t>
            </a:r>
            <a:r>
              <a:rPr lang="it-IT" sz="2400" dirty="0" err="1"/>
              <a:t>politique</a:t>
            </a:r>
            <a:r>
              <a:rPr lang="it-IT" sz="2400" dirty="0"/>
              <a:t>.</a:t>
            </a:r>
          </a:p>
          <a:p>
            <a:endParaRPr lang="it-IT" sz="2400" b="1" dirty="0"/>
          </a:p>
          <a:p>
            <a:endParaRPr lang="it-IT" sz="2400" b="1" dirty="0"/>
          </a:p>
          <a:p>
            <a:endParaRPr lang="fr-CA" sz="2400" dirty="0"/>
          </a:p>
        </p:txBody>
      </p:sp>
    </p:spTree>
    <p:extLst>
      <p:ext uri="{BB962C8B-B14F-4D97-AF65-F5344CB8AC3E}">
        <p14:creationId xmlns:p14="http://schemas.microsoft.com/office/powerpoint/2010/main" val="41543937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Réactions dans le monde politique</a:t>
            </a:r>
          </a:p>
        </p:txBody>
      </p:sp>
      <p:sp>
        <p:nvSpPr>
          <p:cNvPr id="3" name="Segnaposto contenuto 2"/>
          <p:cNvSpPr>
            <a:spLocks noGrp="1"/>
          </p:cNvSpPr>
          <p:nvPr>
            <p:ph idx="1"/>
          </p:nvPr>
        </p:nvSpPr>
        <p:spPr/>
        <p:txBody>
          <a:bodyPr>
            <a:normAutofit fontScale="25000" lnSpcReduction="20000"/>
          </a:bodyPr>
          <a:lstStyle/>
          <a:p>
            <a:r>
              <a:rPr lang="it-IT" sz="8000" dirty="0"/>
              <a:t>LREM*</a:t>
            </a:r>
          </a:p>
          <a:p>
            <a:r>
              <a:rPr lang="it-IT" sz="8000" dirty="0"/>
              <a:t>L'ancien ministre de l'</a:t>
            </a:r>
            <a:r>
              <a:rPr lang="it-IT" sz="8000" dirty="0" err="1"/>
              <a:t>Intérieur</a:t>
            </a:r>
            <a:r>
              <a:rPr lang="it-IT" sz="8000" dirty="0"/>
              <a:t>, </a:t>
            </a:r>
            <a:r>
              <a:rPr lang="it-IT" sz="8000" dirty="0" err="1"/>
              <a:t>devenu</a:t>
            </a:r>
            <a:r>
              <a:rPr lang="it-IT" sz="8000" dirty="0"/>
              <a:t> patron </a:t>
            </a:r>
            <a:r>
              <a:rPr lang="it-IT" sz="8000" dirty="0" err="1"/>
              <a:t>des</a:t>
            </a:r>
            <a:r>
              <a:rPr lang="it-IT" sz="8000" dirty="0"/>
              <a:t> </a:t>
            </a:r>
            <a:r>
              <a:rPr lang="it-IT" sz="8000" dirty="0" err="1"/>
              <a:t>députés</a:t>
            </a:r>
            <a:r>
              <a:rPr lang="it-IT" sz="8000" dirty="0"/>
              <a:t> LREM, Christophe </a:t>
            </a:r>
            <a:r>
              <a:rPr lang="it-IT" sz="8000" dirty="0" err="1"/>
              <a:t>Castaner</a:t>
            </a:r>
            <a:r>
              <a:rPr lang="it-IT" sz="8000" dirty="0"/>
              <a:t>,  </a:t>
            </a:r>
            <a:r>
              <a:rPr lang="it-IT" sz="8000" dirty="0" err="1"/>
              <a:t>avait</a:t>
            </a:r>
            <a:r>
              <a:rPr lang="it-IT" sz="8000" dirty="0"/>
              <a:t> </a:t>
            </a:r>
            <a:r>
              <a:rPr lang="it-IT" sz="8000" dirty="0" err="1"/>
              <a:t>fustigé</a:t>
            </a:r>
            <a:r>
              <a:rPr lang="it-IT" sz="8000" dirty="0"/>
              <a:t> le </a:t>
            </a:r>
            <a:r>
              <a:rPr lang="it-IT" sz="8000" b="1" dirty="0"/>
              <a:t>«</a:t>
            </a:r>
            <a:r>
              <a:rPr lang="it-IT" sz="8000" b="1" i="1" dirty="0" err="1"/>
              <a:t>clientélisme</a:t>
            </a:r>
            <a:r>
              <a:rPr lang="it-IT" sz="8000" b="1" i="1" dirty="0"/>
              <a:t> </a:t>
            </a:r>
            <a:r>
              <a:rPr lang="it-IT" sz="8000" b="1" i="1" dirty="0" err="1"/>
              <a:t>indigéniste</a:t>
            </a:r>
            <a:r>
              <a:rPr lang="it-IT" sz="8000" b="1" dirty="0"/>
              <a:t>» </a:t>
            </a:r>
            <a:r>
              <a:rPr lang="it-IT" sz="8000" dirty="0"/>
              <a:t>de l'</a:t>
            </a:r>
            <a:r>
              <a:rPr lang="it-IT" sz="8000" dirty="0" err="1"/>
              <a:t>Unef</a:t>
            </a:r>
            <a:r>
              <a:rPr lang="it-IT" sz="8000" dirty="0"/>
              <a:t> en </a:t>
            </a:r>
            <a:r>
              <a:rPr lang="it-IT" sz="8000" dirty="0" err="1"/>
              <a:t>précisant</a:t>
            </a:r>
            <a:r>
              <a:rPr lang="it-IT" sz="8000" dirty="0"/>
              <a:t> </a:t>
            </a:r>
            <a:r>
              <a:rPr lang="it-IT" sz="8000" dirty="0" err="1"/>
              <a:t>qu'il</a:t>
            </a:r>
            <a:r>
              <a:rPr lang="it-IT" sz="8000" dirty="0"/>
              <a:t> </a:t>
            </a:r>
            <a:r>
              <a:rPr lang="it-IT" sz="8000" dirty="0" err="1"/>
              <a:t>fallait</a:t>
            </a:r>
            <a:r>
              <a:rPr lang="it-IT" sz="8000" dirty="0"/>
              <a:t> «</a:t>
            </a:r>
            <a:r>
              <a:rPr lang="it-IT" sz="8000" i="1" dirty="0" err="1"/>
              <a:t>condamner</a:t>
            </a:r>
            <a:r>
              <a:rPr lang="it-IT" sz="8000" i="1" dirty="0"/>
              <a:t> cela</a:t>
            </a:r>
            <a:r>
              <a:rPr lang="it-IT" sz="8000" dirty="0"/>
              <a:t>». «</a:t>
            </a:r>
            <a:r>
              <a:rPr lang="it-IT" sz="8000" i="1" dirty="0"/>
              <a:t>Si </a:t>
            </a:r>
            <a:r>
              <a:rPr lang="it-IT" sz="8000" i="1" dirty="0" err="1"/>
              <a:t>les</a:t>
            </a:r>
            <a:r>
              <a:rPr lang="it-IT" sz="8000" i="1" dirty="0"/>
              <a:t> </a:t>
            </a:r>
            <a:r>
              <a:rPr lang="it-IT" sz="8000" i="1" dirty="0" err="1"/>
              <a:t>faits</a:t>
            </a:r>
            <a:r>
              <a:rPr lang="it-IT" sz="8000" i="1" dirty="0"/>
              <a:t> </a:t>
            </a:r>
            <a:r>
              <a:rPr lang="it-IT" sz="8000" i="1" dirty="0" err="1"/>
              <a:t>relèvent</a:t>
            </a:r>
            <a:r>
              <a:rPr lang="it-IT" sz="8000" i="1" dirty="0"/>
              <a:t> </a:t>
            </a:r>
            <a:r>
              <a:rPr lang="it-IT" sz="8000" i="1" dirty="0" err="1"/>
              <a:t>du</a:t>
            </a:r>
            <a:r>
              <a:rPr lang="it-IT" sz="8000" i="1" dirty="0"/>
              <a:t> </a:t>
            </a:r>
            <a:r>
              <a:rPr lang="it-IT" sz="8000" i="1" dirty="0" err="1"/>
              <a:t>pénal</a:t>
            </a:r>
            <a:r>
              <a:rPr lang="it-IT" sz="8000" i="1" dirty="0"/>
              <a:t>, cela </a:t>
            </a:r>
            <a:r>
              <a:rPr lang="it-IT" sz="8000" i="1" dirty="0" err="1"/>
              <a:t>doit</a:t>
            </a:r>
            <a:r>
              <a:rPr lang="it-IT" sz="8000" i="1" dirty="0"/>
              <a:t> </a:t>
            </a:r>
            <a:r>
              <a:rPr lang="it-IT" sz="8000" i="1" dirty="0" err="1"/>
              <a:t>faire</a:t>
            </a:r>
            <a:r>
              <a:rPr lang="it-IT" sz="8000" i="1" dirty="0"/>
              <a:t> l'</a:t>
            </a:r>
            <a:r>
              <a:rPr lang="it-IT" sz="8000" i="1" dirty="0" err="1"/>
              <a:t>objet</a:t>
            </a:r>
            <a:r>
              <a:rPr lang="it-IT" sz="8000" i="1" dirty="0"/>
              <a:t> de </a:t>
            </a:r>
            <a:r>
              <a:rPr lang="it-IT" sz="8000" i="1" dirty="0" err="1"/>
              <a:t>poursuites</a:t>
            </a:r>
            <a:r>
              <a:rPr lang="it-IT" sz="8000" i="1" dirty="0"/>
              <a:t> </a:t>
            </a:r>
            <a:r>
              <a:rPr lang="it-IT" sz="8000" i="1" dirty="0" err="1"/>
              <a:t>pénales</a:t>
            </a:r>
            <a:r>
              <a:rPr lang="it-IT" sz="8000" dirty="0"/>
              <a:t>», </a:t>
            </a:r>
            <a:r>
              <a:rPr lang="it-IT" sz="8000" dirty="0" err="1"/>
              <a:t>avait</a:t>
            </a:r>
            <a:r>
              <a:rPr lang="it-IT" sz="8000" dirty="0"/>
              <a:t>-il </a:t>
            </a:r>
            <a:r>
              <a:rPr lang="it-IT" sz="8000" dirty="0" err="1"/>
              <a:t>plaidé</a:t>
            </a:r>
            <a:r>
              <a:rPr lang="it-IT" sz="8000" dirty="0"/>
              <a:t>, </a:t>
            </a:r>
            <a:r>
              <a:rPr lang="it-IT" sz="8000" dirty="0" err="1"/>
              <a:t>estimant</a:t>
            </a:r>
            <a:r>
              <a:rPr lang="it-IT" sz="8000" dirty="0"/>
              <a:t> </a:t>
            </a:r>
            <a:r>
              <a:rPr lang="it-IT" sz="8000" dirty="0" err="1"/>
              <a:t>que</a:t>
            </a:r>
            <a:r>
              <a:rPr lang="it-IT" sz="8000" dirty="0"/>
              <a:t> </a:t>
            </a:r>
            <a:r>
              <a:rPr lang="it-IT" sz="8000" dirty="0" err="1"/>
              <a:t>ces</a:t>
            </a:r>
            <a:r>
              <a:rPr lang="it-IT" sz="8000" dirty="0"/>
              <a:t> </a:t>
            </a:r>
            <a:r>
              <a:rPr lang="it-IT" sz="8000" dirty="0" err="1"/>
              <a:t>réunions</a:t>
            </a:r>
            <a:r>
              <a:rPr lang="it-IT" sz="8000" dirty="0"/>
              <a:t> </a:t>
            </a:r>
            <a:r>
              <a:rPr lang="it-IT" sz="8000" dirty="0" err="1"/>
              <a:t>étaient</a:t>
            </a:r>
            <a:r>
              <a:rPr lang="it-IT" sz="8000" dirty="0"/>
              <a:t> «</a:t>
            </a:r>
            <a:r>
              <a:rPr lang="it-IT" sz="8000" i="1" dirty="0"/>
              <a:t>une forme de </a:t>
            </a:r>
            <a:r>
              <a:rPr lang="it-IT" sz="8000" b="1" i="1" dirty="0" err="1"/>
              <a:t>séparatisme</a:t>
            </a:r>
            <a:r>
              <a:rPr lang="it-IT" sz="8000" b="1" dirty="0"/>
              <a:t>»</a:t>
            </a:r>
            <a:r>
              <a:rPr lang="it-IT" sz="8000" dirty="0"/>
              <a:t>.</a:t>
            </a:r>
          </a:p>
          <a:p>
            <a:pPr algn="just"/>
            <a:r>
              <a:rPr lang="it-IT" sz="8000" i="1" dirty="0"/>
              <a:t>Figaro </a:t>
            </a:r>
            <a:r>
              <a:rPr lang="it-IT" sz="8000" dirty="0"/>
              <a:t>18 </a:t>
            </a:r>
            <a:r>
              <a:rPr lang="it-IT" sz="8000" dirty="0" err="1"/>
              <a:t>mars</a:t>
            </a:r>
            <a:r>
              <a:rPr lang="it-IT" sz="8000" dirty="0"/>
              <a:t> 2021</a:t>
            </a:r>
            <a:endParaRPr lang="fr-CA" sz="8000" dirty="0"/>
          </a:p>
          <a:p>
            <a:endParaRPr lang="it-IT" sz="8000" b="1" dirty="0"/>
          </a:p>
          <a:p>
            <a:r>
              <a:rPr lang="it-IT" sz="8000" dirty="0"/>
              <a:t>*La </a:t>
            </a:r>
            <a:r>
              <a:rPr lang="it-IT" sz="8000" dirty="0" err="1"/>
              <a:t>République</a:t>
            </a:r>
            <a:r>
              <a:rPr lang="it-IT" sz="8000" dirty="0"/>
              <a:t> en marche est un parti </a:t>
            </a:r>
            <a:r>
              <a:rPr lang="it-IT" sz="8000" dirty="0" err="1"/>
              <a:t>politique</a:t>
            </a:r>
            <a:r>
              <a:rPr lang="it-IT" sz="8000" dirty="0"/>
              <a:t> </a:t>
            </a:r>
            <a:r>
              <a:rPr lang="it-IT" sz="8000" dirty="0" err="1"/>
              <a:t>français</a:t>
            </a:r>
            <a:r>
              <a:rPr lang="it-IT" sz="8000" dirty="0"/>
              <a:t> </a:t>
            </a:r>
            <a:r>
              <a:rPr lang="it-IT" sz="8000" dirty="0" err="1"/>
              <a:t>lancé</a:t>
            </a:r>
            <a:r>
              <a:rPr lang="it-IT" sz="8000" dirty="0"/>
              <a:t> en </a:t>
            </a:r>
            <a:r>
              <a:rPr lang="it-IT" sz="8000" dirty="0" err="1"/>
              <a:t>avril</a:t>
            </a:r>
            <a:r>
              <a:rPr lang="it-IT" sz="8000" dirty="0"/>
              <a:t> 2016 par Emmanuel </a:t>
            </a:r>
            <a:r>
              <a:rPr lang="it-IT" sz="8000" dirty="0" err="1"/>
              <a:t>Macron</a:t>
            </a:r>
            <a:r>
              <a:rPr lang="it-IT" sz="8000" dirty="0"/>
              <a:t>.</a:t>
            </a:r>
            <a:endParaRPr lang="it-IT" sz="8000" b="1" dirty="0"/>
          </a:p>
          <a:p>
            <a:pPr marL="0" indent="0">
              <a:buNone/>
            </a:pPr>
            <a:endParaRPr lang="it-IT" sz="8000" b="1" dirty="0"/>
          </a:p>
          <a:p>
            <a:r>
              <a:rPr lang="it-IT" sz="8000" dirty="0"/>
              <a:t>RN**</a:t>
            </a:r>
          </a:p>
          <a:p>
            <a:r>
              <a:rPr lang="it-IT" sz="8000" dirty="0"/>
              <a:t>Le porte-parole </a:t>
            </a:r>
            <a:r>
              <a:rPr lang="it-IT" sz="8000" dirty="0" err="1"/>
              <a:t>du</a:t>
            </a:r>
            <a:r>
              <a:rPr lang="it-IT" sz="8000" dirty="0"/>
              <a:t> </a:t>
            </a:r>
            <a:r>
              <a:rPr lang="it-IT" sz="8000" dirty="0" err="1"/>
              <a:t>Rassemblement</a:t>
            </a:r>
            <a:r>
              <a:rPr lang="it-IT" sz="8000" dirty="0"/>
              <a:t> </a:t>
            </a:r>
            <a:r>
              <a:rPr lang="it-IT" sz="8000" dirty="0" err="1"/>
              <a:t>national</a:t>
            </a:r>
            <a:r>
              <a:rPr lang="it-IT" sz="8000" dirty="0"/>
              <a:t>, </a:t>
            </a:r>
            <a:r>
              <a:rPr lang="it-IT" sz="8000" dirty="0" err="1"/>
              <a:t>Sébastien</a:t>
            </a:r>
            <a:r>
              <a:rPr lang="it-IT" sz="8000" dirty="0"/>
              <a:t> </a:t>
            </a:r>
            <a:r>
              <a:rPr lang="it-IT" sz="8000" dirty="0" err="1"/>
              <a:t>Chenu</a:t>
            </a:r>
            <a:r>
              <a:rPr lang="it-IT" sz="8000" dirty="0"/>
              <a:t>, a </a:t>
            </a:r>
            <a:r>
              <a:rPr lang="it-IT" sz="8000" dirty="0" err="1"/>
              <a:t>également</a:t>
            </a:r>
            <a:r>
              <a:rPr lang="it-IT" sz="8000" dirty="0"/>
              <a:t> </a:t>
            </a:r>
            <a:r>
              <a:rPr lang="it-IT" sz="8000" dirty="0" err="1"/>
              <a:t>demandé</a:t>
            </a:r>
            <a:r>
              <a:rPr lang="it-IT" sz="8000" dirty="0"/>
              <a:t> </a:t>
            </a:r>
            <a:r>
              <a:rPr lang="it-IT" sz="8000" b="1" dirty="0"/>
              <a:t>«la </a:t>
            </a:r>
            <a:r>
              <a:rPr lang="it-IT" sz="8000" b="1" dirty="0" err="1"/>
              <a:t>dissolution</a:t>
            </a:r>
            <a:r>
              <a:rPr lang="it-IT" sz="8000" b="1" dirty="0"/>
              <a:t> de l’</a:t>
            </a:r>
            <a:r>
              <a:rPr lang="it-IT" sz="8000" b="1" dirty="0" err="1"/>
              <a:t>Unef</a:t>
            </a:r>
            <a:r>
              <a:rPr lang="it-IT" sz="8000" b="1" dirty="0"/>
              <a:t>» </a:t>
            </a:r>
            <a:r>
              <a:rPr lang="it-IT" sz="8000" dirty="0"/>
              <a:t>face à ce </a:t>
            </a:r>
            <a:r>
              <a:rPr lang="it-IT" sz="8000" dirty="0" err="1"/>
              <a:t>qu’il</a:t>
            </a:r>
            <a:r>
              <a:rPr lang="it-IT" sz="8000" dirty="0"/>
              <a:t> </a:t>
            </a:r>
            <a:r>
              <a:rPr lang="it-IT" sz="8000" dirty="0" err="1"/>
              <a:t>qualifie</a:t>
            </a:r>
            <a:r>
              <a:rPr lang="it-IT" sz="8000" dirty="0"/>
              <a:t> de «</a:t>
            </a:r>
            <a:r>
              <a:rPr lang="it-IT" sz="8000" dirty="0" err="1"/>
              <a:t>scandale</a:t>
            </a:r>
            <a:r>
              <a:rPr lang="it-IT" sz="8000" dirty="0"/>
              <a:t>»</a:t>
            </a:r>
          </a:p>
          <a:p>
            <a:r>
              <a:rPr lang="it-IT" sz="8000" dirty="0"/>
              <a:t>**Le </a:t>
            </a:r>
            <a:r>
              <a:rPr lang="it-IT" sz="8000" i="1" dirty="0" err="1"/>
              <a:t>Rassemblement</a:t>
            </a:r>
            <a:r>
              <a:rPr lang="it-IT" sz="8000" i="1" dirty="0"/>
              <a:t> </a:t>
            </a:r>
            <a:r>
              <a:rPr lang="it-IT" sz="8000" i="1" dirty="0" err="1"/>
              <a:t>national</a:t>
            </a:r>
            <a:r>
              <a:rPr lang="it-IT" sz="8000" dirty="0"/>
              <a:t> (</a:t>
            </a:r>
            <a:r>
              <a:rPr lang="it-IT" sz="8000" i="1" dirty="0"/>
              <a:t>RN</a:t>
            </a:r>
            <a:r>
              <a:rPr lang="it-IT" sz="8000" dirty="0"/>
              <a:t>), </a:t>
            </a:r>
            <a:r>
              <a:rPr lang="it-IT" sz="8000" dirty="0" err="1"/>
              <a:t>dénommé</a:t>
            </a:r>
            <a:r>
              <a:rPr lang="it-IT" sz="8000" dirty="0"/>
              <a:t> Front </a:t>
            </a:r>
            <a:r>
              <a:rPr lang="it-IT" sz="8000" dirty="0" err="1"/>
              <a:t>national</a:t>
            </a:r>
            <a:r>
              <a:rPr lang="it-IT" sz="8000" dirty="0"/>
              <a:t> (FN) </a:t>
            </a:r>
            <a:r>
              <a:rPr lang="it-IT" sz="8000" dirty="0" err="1"/>
              <a:t>jusqu'en</a:t>
            </a:r>
            <a:r>
              <a:rPr lang="it-IT" sz="8000" dirty="0"/>
              <a:t> 2018, est un parti </a:t>
            </a:r>
            <a:r>
              <a:rPr lang="it-IT" sz="8000" dirty="0" err="1"/>
              <a:t>politique</a:t>
            </a:r>
            <a:r>
              <a:rPr lang="it-IT" sz="8000" dirty="0"/>
              <a:t> </a:t>
            </a:r>
            <a:r>
              <a:rPr lang="it-IT" sz="8000" dirty="0" err="1"/>
              <a:t>français</a:t>
            </a:r>
            <a:r>
              <a:rPr lang="it-IT" sz="8000" dirty="0"/>
              <a:t> d'</a:t>
            </a:r>
            <a:r>
              <a:rPr lang="it-IT" sz="8000" dirty="0" err="1"/>
              <a:t>extrême</a:t>
            </a:r>
            <a:r>
              <a:rPr lang="it-IT" sz="8000" dirty="0"/>
              <a:t> </a:t>
            </a:r>
            <a:r>
              <a:rPr lang="it-IT" sz="8000" dirty="0" err="1"/>
              <a:t>droite</a:t>
            </a:r>
            <a:r>
              <a:rPr lang="it-IT" sz="8000" dirty="0"/>
              <a:t> </a:t>
            </a:r>
            <a:r>
              <a:rPr lang="it-IT" sz="8000" dirty="0" err="1"/>
              <a:t>fondé</a:t>
            </a:r>
            <a:r>
              <a:rPr lang="it-IT" sz="8000" dirty="0"/>
              <a:t> en 1972 </a:t>
            </a:r>
          </a:p>
          <a:p>
            <a:pPr algn="just"/>
            <a:endParaRPr lang="it-IT" sz="2400" dirty="0"/>
          </a:p>
          <a:p>
            <a:pPr marL="0" indent="0">
              <a:buNone/>
            </a:pPr>
            <a:endParaRPr lang="it-IT" sz="2400" dirty="0"/>
          </a:p>
        </p:txBody>
      </p:sp>
    </p:spTree>
    <p:extLst>
      <p:ext uri="{BB962C8B-B14F-4D97-AF65-F5344CB8AC3E}">
        <p14:creationId xmlns:p14="http://schemas.microsoft.com/office/powerpoint/2010/main" val="23221083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a:t>Jean-Michel </a:t>
            </a:r>
            <a:r>
              <a:rPr lang="it-IT" sz="2800" dirty="0" err="1"/>
              <a:t>Blanquer</a:t>
            </a:r>
            <a:r>
              <a:rPr lang="it-IT" sz="2800" dirty="0"/>
              <a:t>, le ministre de l'</a:t>
            </a:r>
            <a:r>
              <a:rPr lang="it-IT" sz="2800" dirty="0" err="1"/>
              <a:t>Éducation</a:t>
            </a:r>
            <a:r>
              <a:rPr lang="it-IT" sz="2800" dirty="0"/>
              <a:t> </a:t>
            </a:r>
            <a:r>
              <a:rPr lang="it-IT" sz="2800" dirty="0" err="1"/>
              <a:t>nationale</a:t>
            </a:r>
            <a:r>
              <a:rPr lang="it-IT" sz="2800" dirty="0"/>
              <a:t> </a:t>
            </a:r>
            <a:endParaRPr lang="fr-CA" sz="2800" dirty="0"/>
          </a:p>
        </p:txBody>
      </p:sp>
      <p:sp>
        <p:nvSpPr>
          <p:cNvPr id="3" name="Segnaposto contenuto 2"/>
          <p:cNvSpPr>
            <a:spLocks noGrp="1"/>
          </p:cNvSpPr>
          <p:nvPr>
            <p:ph idx="1"/>
          </p:nvPr>
        </p:nvSpPr>
        <p:spPr/>
        <p:txBody>
          <a:bodyPr>
            <a:normAutofit fontScale="85000" lnSpcReduction="20000"/>
          </a:bodyPr>
          <a:lstStyle/>
          <a:p>
            <a:pPr algn="just"/>
            <a:r>
              <a:rPr lang="it-IT" sz="2400" b="1" dirty="0" err="1"/>
              <a:t>Réunions</a:t>
            </a:r>
            <a:r>
              <a:rPr lang="it-IT" sz="2400" b="1" dirty="0"/>
              <a:t> non-</a:t>
            </a:r>
            <a:r>
              <a:rPr lang="it-IT" sz="2400" b="1" dirty="0" err="1"/>
              <a:t>mixtes</a:t>
            </a:r>
            <a:r>
              <a:rPr lang="it-IT" sz="2400" b="1" dirty="0"/>
              <a:t> à l'</a:t>
            </a:r>
            <a:r>
              <a:rPr lang="it-IT" sz="2400" b="1" dirty="0" err="1"/>
              <a:t>Unef</a:t>
            </a:r>
            <a:r>
              <a:rPr lang="it-IT" sz="2400" b="1" dirty="0"/>
              <a:t> : </a:t>
            </a:r>
            <a:r>
              <a:rPr lang="it-IT" sz="2400" b="1" dirty="0" err="1"/>
              <a:t>Blanquer</a:t>
            </a:r>
            <a:r>
              <a:rPr lang="it-IT" sz="2400" b="1" dirty="0"/>
              <a:t> </a:t>
            </a:r>
            <a:r>
              <a:rPr lang="it-IT" sz="2400" b="1" dirty="0" err="1"/>
              <a:t>veut</a:t>
            </a:r>
            <a:r>
              <a:rPr lang="it-IT" sz="2400" b="1" dirty="0"/>
              <a:t> interdire </a:t>
            </a:r>
            <a:r>
              <a:rPr lang="it-IT" sz="2400" b="1" dirty="0" err="1"/>
              <a:t>ces</a:t>
            </a:r>
            <a:r>
              <a:rPr lang="it-IT" sz="2400" b="1" dirty="0"/>
              <a:t> </a:t>
            </a:r>
            <a:r>
              <a:rPr lang="it-IT" sz="2400" b="1" dirty="0" err="1"/>
              <a:t>pratiques</a:t>
            </a:r>
            <a:r>
              <a:rPr lang="it-IT" sz="2400" b="1" dirty="0"/>
              <a:t> «qui </a:t>
            </a:r>
            <a:r>
              <a:rPr lang="it-IT" sz="2400" b="1" dirty="0" err="1"/>
              <a:t>ressemblent</a:t>
            </a:r>
            <a:r>
              <a:rPr lang="it-IT" sz="2400" b="1" dirty="0"/>
              <a:t> </a:t>
            </a:r>
            <a:r>
              <a:rPr lang="it-IT" sz="2400" b="1" dirty="0" err="1"/>
              <a:t>au</a:t>
            </a:r>
            <a:r>
              <a:rPr lang="it-IT" sz="2400" b="1" dirty="0"/>
              <a:t> </a:t>
            </a:r>
            <a:r>
              <a:rPr lang="it-IT" sz="2400" b="1" dirty="0" err="1"/>
              <a:t>fascisme</a:t>
            </a:r>
            <a:r>
              <a:rPr lang="it-IT" sz="2400" b="1" dirty="0"/>
              <a:t>»</a:t>
            </a:r>
          </a:p>
          <a:p>
            <a:r>
              <a:rPr lang="it-IT" sz="2400" dirty="0" err="1"/>
              <a:t>Invité</a:t>
            </a:r>
            <a:r>
              <a:rPr lang="it-IT" sz="2400" dirty="0"/>
              <a:t> de BFMTV/RMC, le ministre de l'</a:t>
            </a:r>
            <a:r>
              <a:rPr lang="it-IT" sz="2400" dirty="0" err="1"/>
              <a:t>Éducation</a:t>
            </a:r>
            <a:r>
              <a:rPr lang="it-IT" sz="2400" dirty="0"/>
              <a:t> </a:t>
            </a:r>
            <a:r>
              <a:rPr lang="it-IT" sz="2400" dirty="0" err="1"/>
              <a:t>nationale</a:t>
            </a:r>
            <a:r>
              <a:rPr lang="it-IT" sz="2400" dirty="0"/>
              <a:t> a </a:t>
            </a:r>
            <a:r>
              <a:rPr lang="it-IT" sz="2400" dirty="0" err="1"/>
              <a:t>jugé</a:t>
            </a:r>
            <a:r>
              <a:rPr lang="it-IT" sz="2400" dirty="0"/>
              <a:t> </a:t>
            </a:r>
            <a:r>
              <a:rPr lang="it-IT" sz="2400" dirty="0" err="1"/>
              <a:t>que</a:t>
            </a:r>
            <a:r>
              <a:rPr lang="it-IT" sz="2400" dirty="0"/>
              <a:t> </a:t>
            </a:r>
            <a:r>
              <a:rPr lang="it-IT" sz="2400" dirty="0" err="1"/>
              <a:t>les</a:t>
            </a:r>
            <a:r>
              <a:rPr lang="it-IT" sz="2400" dirty="0"/>
              <a:t> </a:t>
            </a:r>
            <a:r>
              <a:rPr lang="it-IT" sz="2400" dirty="0" err="1"/>
              <a:t>faits</a:t>
            </a:r>
            <a:r>
              <a:rPr lang="it-IT" sz="2400" dirty="0"/>
              <a:t> </a:t>
            </a:r>
            <a:r>
              <a:rPr lang="it-IT" sz="2400" dirty="0" err="1"/>
              <a:t>reprochés</a:t>
            </a:r>
            <a:r>
              <a:rPr lang="it-IT" sz="2400" dirty="0"/>
              <a:t> </a:t>
            </a:r>
            <a:r>
              <a:rPr lang="it-IT" sz="2400" dirty="0" err="1"/>
              <a:t>au</a:t>
            </a:r>
            <a:r>
              <a:rPr lang="it-IT" sz="2400" dirty="0"/>
              <a:t> </a:t>
            </a:r>
            <a:r>
              <a:rPr lang="it-IT" sz="2400" dirty="0" err="1"/>
              <a:t>syndicat</a:t>
            </a:r>
            <a:r>
              <a:rPr lang="it-IT" sz="2400" dirty="0"/>
              <a:t> </a:t>
            </a:r>
            <a:r>
              <a:rPr lang="it-IT" sz="2400" dirty="0" err="1"/>
              <a:t>étudiant</a:t>
            </a:r>
            <a:r>
              <a:rPr lang="it-IT" sz="2400" dirty="0"/>
              <a:t> </a:t>
            </a:r>
            <a:r>
              <a:rPr lang="it-IT" sz="2400" dirty="0" err="1"/>
              <a:t>étaient</a:t>
            </a:r>
            <a:r>
              <a:rPr lang="it-IT" sz="2400" dirty="0"/>
              <a:t> «</a:t>
            </a:r>
            <a:r>
              <a:rPr lang="it-IT" sz="2400" dirty="0" err="1"/>
              <a:t>extrêmement</a:t>
            </a:r>
            <a:r>
              <a:rPr lang="it-IT" sz="2400" dirty="0"/>
              <a:t> </a:t>
            </a:r>
            <a:r>
              <a:rPr lang="it-IT" sz="2400" dirty="0" err="1"/>
              <a:t>graves</a:t>
            </a:r>
            <a:r>
              <a:rPr lang="it-IT" sz="2400" dirty="0"/>
              <a:t>».</a:t>
            </a:r>
          </a:p>
          <a:p>
            <a:pPr algn="just"/>
            <a:r>
              <a:rPr lang="it-IT" sz="2400" dirty="0"/>
              <a:t>Le ministre de l'</a:t>
            </a:r>
            <a:r>
              <a:rPr lang="it-IT" sz="2400" dirty="0" err="1"/>
              <a:t>Éducation</a:t>
            </a:r>
            <a:r>
              <a:rPr lang="it-IT" sz="2400" dirty="0"/>
              <a:t> </a:t>
            </a:r>
            <a:r>
              <a:rPr lang="it-IT" sz="2400" dirty="0" err="1"/>
              <a:t>nationale</a:t>
            </a:r>
            <a:r>
              <a:rPr lang="it-IT" sz="2400" dirty="0"/>
              <a:t> a </a:t>
            </a:r>
            <a:r>
              <a:rPr lang="it-IT" sz="2400" dirty="0" err="1"/>
              <a:t>dénoncé</a:t>
            </a:r>
            <a:r>
              <a:rPr lang="it-IT" sz="2400" dirty="0"/>
              <a:t> </a:t>
            </a:r>
            <a:r>
              <a:rPr lang="it-IT" sz="2400" dirty="0" err="1"/>
              <a:t>des</a:t>
            </a:r>
            <a:r>
              <a:rPr lang="it-IT" sz="2400" dirty="0"/>
              <a:t> </a:t>
            </a:r>
            <a:r>
              <a:rPr lang="it-IT" sz="2400" dirty="0" err="1"/>
              <a:t>pratiques</a:t>
            </a:r>
            <a:r>
              <a:rPr lang="it-IT" sz="2400" dirty="0"/>
              <a:t> </a:t>
            </a:r>
            <a:r>
              <a:rPr lang="it-IT" sz="2400" b="1" dirty="0"/>
              <a:t>«</a:t>
            </a:r>
            <a:r>
              <a:rPr lang="it-IT" sz="2400" b="1" i="1" dirty="0"/>
              <a:t>qui </a:t>
            </a:r>
            <a:r>
              <a:rPr lang="it-IT" sz="2400" b="1" i="1" dirty="0" err="1"/>
              <a:t>ressemblent</a:t>
            </a:r>
            <a:r>
              <a:rPr lang="it-IT" sz="2400" b="1" i="1" dirty="0"/>
              <a:t> </a:t>
            </a:r>
            <a:r>
              <a:rPr lang="it-IT" sz="2400" b="1" i="1" dirty="0" err="1"/>
              <a:t>au</a:t>
            </a:r>
            <a:r>
              <a:rPr lang="it-IT" sz="2400" b="1" i="1" dirty="0"/>
              <a:t> </a:t>
            </a:r>
            <a:r>
              <a:rPr lang="it-IT" sz="2400" b="1" i="1" dirty="0" err="1"/>
              <a:t>fascisme</a:t>
            </a:r>
            <a:r>
              <a:rPr lang="it-IT" sz="2400" b="1" dirty="0"/>
              <a:t>»</a:t>
            </a:r>
            <a:r>
              <a:rPr lang="it-IT" sz="2400" dirty="0"/>
              <a:t>. «</a:t>
            </a:r>
            <a:r>
              <a:rPr lang="it-IT" sz="2400" i="1" dirty="0" err="1"/>
              <a:t>C'est</a:t>
            </a:r>
            <a:r>
              <a:rPr lang="it-IT" sz="2400" i="1" dirty="0"/>
              <a:t> </a:t>
            </a:r>
            <a:r>
              <a:rPr lang="it-IT" sz="2400" i="1" dirty="0" err="1"/>
              <a:t>extrêmement</a:t>
            </a:r>
            <a:r>
              <a:rPr lang="it-IT" sz="2400" i="1" dirty="0"/>
              <a:t> grave, </a:t>
            </a:r>
            <a:r>
              <a:rPr lang="it-IT" sz="2400" i="1" dirty="0" err="1"/>
              <a:t>donc</a:t>
            </a:r>
            <a:r>
              <a:rPr lang="it-IT" sz="2400" b="1" i="1" dirty="0"/>
              <a:t> </a:t>
            </a:r>
            <a:r>
              <a:rPr lang="it-IT" sz="2400" b="1" i="1" dirty="0" err="1"/>
              <a:t>soit</a:t>
            </a:r>
            <a:r>
              <a:rPr lang="it-IT" sz="2400" b="1" i="1" dirty="0"/>
              <a:t> </a:t>
            </a:r>
            <a:r>
              <a:rPr lang="it-IT" sz="2400" i="1" dirty="0" err="1"/>
              <a:t>ils</a:t>
            </a:r>
            <a:r>
              <a:rPr lang="it-IT" sz="2400" i="1" dirty="0"/>
              <a:t> le font de bonne </a:t>
            </a:r>
            <a:r>
              <a:rPr lang="it-IT" sz="2400" i="1" dirty="0" err="1"/>
              <a:t>foi</a:t>
            </a:r>
            <a:r>
              <a:rPr lang="it-IT" sz="2400" i="1" dirty="0"/>
              <a:t>, en </a:t>
            </a:r>
            <a:r>
              <a:rPr lang="it-IT" sz="2400" i="1" dirty="0" err="1"/>
              <a:t>pensant</a:t>
            </a:r>
            <a:r>
              <a:rPr lang="it-IT" sz="2400" i="1" dirty="0"/>
              <a:t> </a:t>
            </a:r>
            <a:r>
              <a:rPr lang="it-IT" sz="2400" i="1" dirty="0" err="1"/>
              <a:t>bien</a:t>
            </a:r>
            <a:r>
              <a:rPr lang="it-IT" sz="2400" i="1" dirty="0"/>
              <a:t> </a:t>
            </a:r>
            <a:r>
              <a:rPr lang="it-IT" sz="2400" i="1" dirty="0" err="1"/>
              <a:t>faire</a:t>
            </a:r>
            <a:r>
              <a:rPr lang="it-IT" sz="2400" i="1" dirty="0"/>
              <a:t>, </a:t>
            </a:r>
            <a:r>
              <a:rPr lang="it-IT" sz="2400" i="1" dirty="0" err="1"/>
              <a:t>alors</a:t>
            </a:r>
            <a:r>
              <a:rPr lang="it-IT" sz="2400" i="1" dirty="0"/>
              <a:t> </a:t>
            </a:r>
            <a:r>
              <a:rPr lang="it-IT" sz="2400" i="1" dirty="0" err="1"/>
              <a:t>qu'ils</a:t>
            </a:r>
            <a:r>
              <a:rPr lang="it-IT" sz="2400" i="1" dirty="0"/>
              <a:t> font une </a:t>
            </a:r>
            <a:r>
              <a:rPr lang="it-IT" sz="2400" i="1" dirty="0" err="1"/>
              <a:t>chose</a:t>
            </a:r>
            <a:r>
              <a:rPr lang="it-IT" sz="2400" i="1" dirty="0"/>
              <a:t> folle ;</a:t>
            </a:r>
            <a:r>
              <a:rPr lang="it-IT" sz="2400" b="1" i="1" dirty="0"/>
              <a:t> </a:t>
            </a:r>
            <a:r>
              <a:rPr lang="it-IT" sz="2400" b="1" i="1" dirty="0" err="1"/>
              <a:t>soit</a:t>
            </a:r>
            <a:r>
              <a:rPr lang="it-IT" sz="2400" b="1" i="1" dirty="0"/>
              <a:t> </a:t>
            </a:r>
            <a:r>
              <a:rPr lang="it-IT" sz="2400" i="1" dirty="0" err="1"/>
              <a:t>ils</a:t>
            </a:r>
            <a:r>
              <a:rPr lang="it-IT" sz="2400" i="1" dirty="0"/>
              <a:t> </a:t>
            </a:r>
            <a:r>
              <a:rPr lang="it-IT" sz="2400" i="1" dirty="0" err="1"/>
              <a:t>ont</a:t>
            </a:r>
            <a:r>
              <a:rPr lang="it-IT" sz="2400" i="1" dirty="0"/>
              <a:t> </a:t>
            </a:r>
            <a:r>
              <a:rPr lang="it-IT" sz="2400" i="1" dirty="0" err="1"/>
              <a:t>des</a:t>
            </a:r>
            <a:r>
              <a:rPr lang="it-IT" sz="2400" i="1" dirty="0"/>
              <a:t> </a:t>
            </a:r>
            <a:r>
              <a:rPr lang="it-IT" sz="2400" i="1" dirty="0" err="1"/>
              <a:t>projets</a:t>
            </a:r>
            <a:r>
              <a:rPr lang="it-IT" sz="2400" i="1" dirty="0"/>
              <a:t> </a:t>
            </a:r>
            <a:r>
              <a:rPr lang="it-IT" sz="2400" i="1" dirty="0" err="1"/>
              <a:t>politiques</a:t>
            </a:r>
            <a:r>
              <a:rPr lang="it-IT" sz="2400" i="1" dirty="0"/>
              <a:t> qui </a:t>
            </a:r>
            <a:r>
              <a:rPr lang="it-IT" sz="2400" i="1" dirty="0" err="1"/>
              <a:t>sont</a:t>
            </a:r>
            <a:r>
              <a:rPr lang="it-IT" sz="2400" i="1" dirty="0"/>
              <a:t> </a:t>
            </a:r>
            <a:r>
              <a:rPr lang="it-IT" sz="2400" i="1" dirty="0" err="1"/>
              <a:t>gravissimes</a:t>
            </a:r>
            <a:r>
              <a:rPr lang="it-IT" sz="2400" i="1" dirty="0"/>
              <a:t>, qui </a:t>
            </a:r>
            <a:r>
              <a:rPr lang="it-IT" sz="2400" i="1" dirty="0" err="1"/>
              <a:t>fragmentent</a:t>
            </a:r>
            <a:r>
              <a:rPr lang="it-IT" sz="2400" i="1" dirty="0"/>
              <a:t> la </a:t>
            </a:r>
            <a:r>
              <a:rPr lang="it-IT" sz="2400" i="1" dirty="0" err="1"/>
              <a:t>société</a:t>
            </a:r>
            <a:r>
              <a:rPr lang="it-IT" sz="2400" i="1" dirty="0"/>
              <a:t>, qui </a:t>
            </a:r>
            <a:r>
              <a:rPr lang="it-IT" sz="2400" i="1" dirty="0" err="1"/>
              <a:t>divisent</a:t>
            </a:r>
            <a:r>
              <a:rPr lang="it-IT" sz="2400" i="1" dirty="0"/>
              <a:t> </a:t>
            </a:r>
            <a:r>
              <a:rPr lang="it-IT" sz="2400" i="1" dirty="0" err="1"/>
              <a:t>les</a:t>
            </a:r>
            <a:r>
              <a:rPr lang="it-IT" sz="2400" i="1" dirty="0"/>
              <a:t> gens </a:t>
            </a:r>
            <a:r>
              <a:rPr lang="it-IT" sz="2400" i="1" dirty="0" err="1"/>
              <a:t>entre</a:t>
            </a:r>
            <a:r>
              <a:rPr lang="it-IT" sz="2400" i="1" dirty="0"/>
              <a:t> </a:t>
            </a:r>
            <a:r>
              <a:rPr lang="it-IT" sz="2400" i="1" dirty="0" err="1"/>
              <a:t>eux</a:t>
            </a:r>
            <a:r>
              <a:rPr lang="it-IT" sz="2400" dirty="0"/>
              <a:t>», a-t-il </a:t>
            </a:r>
            <a:r>
              <a:rPr lang="it-IT" sz="2400" dirty="0" err="1"/>
              <a:t>expliqué</a:t>
            </a:r>
            <a:r>
              <a:rPr lang="it-IT" sz="2400" dirty="0"/>
              <a:t>.</a:t>
            </a:r>
          </a:p>
          <a:p>
            <a:pPr algn="just"/>
            <a:r>
              <a:rPr lang="it-IT" sz="2400" dirty="0" err="1"/>
              <a:t>Selon</a:t>
            </a:r>
            <a:r>
              <a:rPr lang="it-IT" sz="2400" dirty="0"/>
              <a:t> lui, l'</a:t>
            </a:r>
            <a:r>
              <a:rPr lang="it-IT" sz="2400" dirty="0" err="1"/>
              <a:t>organisation</a:t>
            </a:r>
            <a:r>
              <a:rPr lang="it-IT" sz="2400" dirty="0"/>
              <a:t> de </a:t>
            </a:r>
            <a:r>
              <a:rPr lang="it-IT" sz="2400" dirty="0" err="1"/>
              <a:t>réunions</a:t>
            </a:r>
            <a:r>
              <a:rPr lang="it-IT" sz="2400" dirty="0"/>
              <a:t> en </a:t>
            </a:r>
            <a:r>
              <a:rPr lang="it-IT" sz="2400" dirty="0" err="1"/>
              <a:t>fonction</a:t>
            </a:r>
            <a:r>
              <a:rPr lang="it-IT" sz="2400" dirty="0"/>
              <a:t> de la </a:t>
            </a:r>
            <a:r>
              <a:rPr lang="it-IT" sz="2400" dirty="0" err="1"/>
              <a:t>couleur</a:t>
            </a:r>
            <a:r>
              <a:rPr lang="it-IT" sz="2400" dirty="0"/>
              <a:t> de </a:t>
            </a:r>
            <a:r>
              <a:rPr lang="it-IT" sz="2400" dirty="0" err="1"/>
              <a:t>peau</a:t>
            </a:r>
            <a:r>
              <a:rPr lang="it-IT" sz="2400" dirty="0"/>
              <a:t> est «</a:t>
            </a:r>
            <a:r>
              <a:rPr lang="it-IT" sz="2400" i="1" dirty="0" err="1"/>
              <a:t>condamnable</a:t>
            </a:r>
            <a:r>
              <a:rPr lang="it-IT" sz="2400" dirty="0"/>
              <a:t>». «</a:t>
            </a:r>
            <a:r>
              <a:rPr lang="it-IT" sz="2400" i="1" dirty="0"/>
              <a:t>Je l'ai </a:t>
            </a:r>
            <a:r>
              <a:rPr lang="it-IT" sz="2400" i="1" dirty="0" err="1"/>
              <a:t>déjà</a:t>
            </a:r>
            <a:r>
              <a:rPr lang="it-IT" sz="2400" i="1" dirty="0"/>
              <a:t> </a:t>
            </a:r>
            <a:r>
              <a:rPr lang="it-IT" sz="2400" i="1" dirty="0" err="1"/>
              <a:t>porté</a:t>
            </a:r>
            <a:r>
              <a:rPr lang="it-IT" sz="2400" i="1" dirty="0"/>
              <a:t> </a:t>
            </a:r>
            <a:r>
              <a:rPr lang="it-IT" sz="2400" i="1" dirty="0" err="1"/>
              <a:t>devant</a:t>
            </a:r>
            <a:r>
              <a:rPr lang="it-IT" sz="2400" i="1" dirty="0"/>
              <a:t> la </a:t>
            </a:r>
            <a:r>
              <a:rPr lang="it-IT" sz="2400" i="1" dirty="0" err="1"/>
              <a:t>justice</a:t>
            </a:r>
            <a:r>
              <a:rPr lang="it-IT" sz="2400" i="1" dirty="0"/>
              <a:t> s'</a:t>
            </a:r>
            <a:r>
              <a:rPr lang="it-IT" sz="2400" i="1" dirty="0" err="1"/>
              <a:t>agissant</a:t>
            </a:r>
            <a:r>
              <a:rPr lang="it-IT" sz="2400" i="1" dirty="0"/>
              <a:t> </a:t>
            </a:r>
            <a:r>
              <a:rPr lang="it-IT" sz="2400" i="1" dirty="0" err="1"/>
              <a:t>du</a:t>
            </a:r>
            <a:r>
              <a:rPr lang="it-IT" sz="2400" i="1" dirty="0"/>
              <a:t> </a:t>
            </a:r>
            <a:r>
              <a:rPr lang="it-IT" sz="2400" i="1" dirty="0" err="1"/>
              <a:t>syndicat</a:t>
            </a:r>
            <a:r>
              <a:rPr lang="it-IT" sz="2400" i="1" dirty="0"/>
              <a:t> 'Sud </a:t>
            </a:r>
            <a:r>
              <a:rPr lang="it-IT" sz="2400" i="1" dirty="0" err="1"/>
              <a:t>Éducation</a:t>
            </a:r>
            <a:r>
              <a:rPr lang="it-IT" sz="2400" i="1" dirty="0"/>
              <a:t>' il y a </a:t>
            </a:r>
            <a:r>
              <a:rPr lang="it-IT" sz="2400" i="1" dirty="0" err="1"/>
              <a:t>trois</a:t>
            </a:r>
            <a:r>
              <a:rPr lang="it-IT" sz="2400" i="1" dirty="0"/>
              <a:t> </a:t>
            </a:r>
            <a:r>
              <a:rPr lang="it-IT" sz="2400" i="1" dirty="0" err="1"/>
              <a:t>ans</a:t>
            </a:r>
            <a:r>
              <a:rPr lang="it-IT" sz="2400" i="1" dirty="0"/>
              <a:t>. En </a:t>
            </a:r>
            <a:r>
              <a:rPr lang="it-IT" sz="2400" i="1" dirty="0" err="1"/>
              <a:t>tant</a:t>
            </a:r>
            <a:r>
              <a:rPr lang="it-IT" sz="2400" i="1" dirty="0"/>
              <a:t> </a:t>
            </a:r>
            <a:r>
              <a:rPr lang="it-IT" sz="2400" i="1" dirty="0" err="1"/>
              <a:t>que</a:t>
            </a:r>
            <a:r>
              <a:rPr lang="it-IT" sz="2400" i="1" dirty="0"/>
              <a:t> ministre de l'</a:t>
            </a:r>
            <a:r>
              <a:rPr lang="it-IT" sz="2400" i="1" dirty="0" err="1"/>
              <a:t>Éducation</a:t>
            </a:r>
            <a:r>
              <a:rPr lang="it-IT" sz="2400" i="1" dirty="0"/>
              <a:t>, </a:t>
            </a:r>
            <a:r>
              <a:rPr lang="it-IT" sz="2400" i="1" dirty="0" err="1"/>
              <a:t>chaque</a:t>
            </a:r>
            <a:r>
              <a:rPr lang="it-IT" sz="2400" i="1" dirty="0"/>
              <a:t> fois </a:t>
            </a:r>
            <a:r>
              <a:rPr lang="it-IT" sz="2400" i="1" dirty="0" err="1"/>
              <a:t>que</a:t>
            </a:r>
            <a:r>
              <a:rPr lang="it-IT" sz="2400" i="1" dirty="0"/>
              <a:t> je constate </a:t>
            </a:r>
            <a:r>
              <a:rPr lang="it-IT" sz="2400" i="1" dirty="0" err="1"/>
              <a:t>des</a:t>
            </a:r>
            <a:r>
              <a:rPr lang="it-IT" sz="2400" i="1" dirty="0"/>
              <a:t> </a:t>
            </a:r>
            <a:r>
              <a:rPr lang="it-IT" sz="2400" i="1" dirty="0" err="1"/>
              <a:t>choses</a:t>
            </a:r>
            <a:r>
              <a:rPr lang="it-IT" sz="2400" i="1" dirty="0"/>
              <a:t> de ce </a:t>
            </a:r>
            <a:r>
              <a:rPr lang="it-IT" sz="2400" i="1" dirty="0" err="1"/>
              <a:t>type</a:t>
            </a:r>
            <a:r>
              <a:rPr lang="it-IT" sz="2400" i="1" dirty="0"/>
              <a:t>, je </a:t>
            </a:r>
            <a:r>
              <a:rPr lang="it-IT" sz="2400" i="1" dirty="0" err="1"/>
              <a:t>considère</a:t>
            </a:r>
            <a:r>
              <a:rPr lang="it-IT" sz="2400" i="1" dirty="0"/>
              <a:t> </a:t>
            </a:r>
            <a:r>
              <a:rPr lang="it-IT" sz="2400" i="1" dirty="0" err="1"/>
              <a:t>que</a:t>
            </a:r>
            <a:r>
              <a:rPr lang="it-IT" sz="2400" i="1" dirty="0"/>
              <a:t> cela </a:t>
            </a:r>
            <a:r>
              <a:rPr lang="it-IT" sz="2400" i="1" dirty="0" err="1"/>
              <a:t>doit</a:t>
            </a:r>
            <a:r>
              <a:rPr lang="it-IT" sz="2400" i="1" dirty="0"/>
              <a:t> </a:t>
            </a:r>
            <a:r>
              <a:rPr lang="it-IT" sz="2400" i="1" dirty="0" err="1"/>
              <a:t>être</a:t>
            </a:r>
            <a:r>
              <a:rPr lang="it-IT" sz="2400" i="1" dirty="0"/>
              <a:t> </a:t>
            </a:r>
            <a:r>
              <a:rPr lang="it-IT" sz="2400" i="1" dirty="0" err="1"/>
              <a:t>porté</a:t>
            </a:r>
            <a:r>
              <a:rPr lang="it-IT" sz="2400" i="1" dirty="0"/>
              <a:t> en </a:t>
            </a:r>
            <a:r>
              <a:rPr lang="it-IT" sz="2400" i="1" dirty="0" err="1"/>
              <a:t>justice</a:t>
            </a:r>
            <a:r>
              <a:rPr lang="it-IT" sz="2400" i="1" dirty="0"/>
              <a:t> et </a:t>
            </a:r>
            <a:r>
              <a:rPr lang="it-IT" sz="2400" b="1" i="1" dirty="0"/>
              <a:t>je </a:t>
            </a:r>
            <a:r>
              <a:rPr lang="it-IT" sz="2400" b="1" i="1" dirty="0" err="1"/>
              <a:t>réfléchis</a:t>
            </a:r>
            <a:r>
              <a:rPr lang="it-IT" sz="2400" b="1" i="1" dirty="0"/>
              <a:t> à d'</a:t>
            </a:r>
            <a:r>
              <a:rPr lang="it-IT" sz="2400" b="1" i="1" dirty="0" err="1"/>
              <a:t>éventuelles</a:t>
            </a:r>
            <a:r>
              <a:rPr lang="it-IT" sz="2400" b="1" i="1" dirty="0"/>
              <a:t> </a:t>
            </a:r>
            <a:r>
              <a:rPr lang="it-IT" sz="2400" b="1" i="1" dirty="0" err="1"/>
              <a:t>évolutions</a:t>
            </a:r>
            <a:r>
              <a:rPr lang="it-IT" sz="2400" b="1" i="1" dirty="0"/>
              <a:t> </a:t>
            </a:r>
            <a:r>
              <a:rPr lang="it-IT" sz="2400" b="1" i="1" dirty="0" err="1"/>
              <a:t>législatives</a:t>
            </a:r>
            <a:r>
              <a:rPr lang="it-IT" sz="2400" b="1" i="1" dirty="0"/>
              <a:t> </a:t>
            </a:r>
            <a:r>
              <a:rPr lang="it-IT" sz="2400" i="1" dirty="0"/>
              <a:t>pour </a:t>
            </a:r>
            <a:r>
              <a:rPr lang="it-IT" sz="2400" i="1" dirty="0" err="1"/>
              <a:t>empêcher</a:t>
            </a:r>
            <a:r>
              <a:rPr lang="it-IT" sz="2400" i="1" dirty="0"/>
              <a:t> cela</a:t>
            </a:r>
            <a:r>
              <a:rPr lang="it-IT" sz="2400" dirty="0"/>
              <a:t>», a-t-il </a:t>
            </a:r>
            <a:r>
              <a:rPr lang="it-IT" sz="2400" dirty="0" err="1"/>
              <a:t>plaidé</a:t>
            </a:r>
            <a:r>
              <a:rPr lang="it-IT" sz="2400" dirty="0"/>
              <a:t>, </a:t>
            </a:r>
            <a:r>
              <a:rPr lang="it-IT" sz="2400" dirty="0" err="1"/>
              <a:t>qualifiant</a:t>
            </a:r>
            <a:r>
              <a:rPr lang="it-IT" sz="2400" dirty="0"/>
              <a:t> d'«</a:t>
            </a:r>
            <a:r>
              <a:rPr lang="it-IT" sz="2400" i="1" dirty="0" err="1"/>
              <a:t>absurdité</a:t>
            </a:r>
            <a:r>
              <a:rPr lang="it-IT" sz="2400" dirty="0"/>
              <a:t>» ce </a:t>
            </a:r>
            <a:r>
              <a:rPr lang="it-IT" sz="2400" dirty="0" err="1"/>
              <a:t>type</a:t>
            </a:r>
            <a:r>
              <a:rPr lang="it-IT" sz="2400" dirty="0"/>
              <a:t> d'</a:t>
            </a:r>
            <a:r>
              <a:rPr lang="it-IT" sz="2400" dirty="0" err="1"/>
              <a:t>événements</a:t>
            </a:r>
            <a:r>
              <a:rPr lang="it-IT" sz="2400" dirty="0"/>
              <a:t>.</a:t>
            </a:r>
            <a:endParaRPr lang="fr-CA" sz="2400" dirty="0"/>
          </a:p>
          <a:p>
            <a:r>
              <a:rPr lang="fr-CA" sz="2400" i="1" dirty="0"/>
              <a:t>Le Figaro </a:t>
            </a:r>
            <a:r>
              <a:rPr lang="fr-CA" sz="2400" dirty="0"/>
              <a:t>19 mars 2021</a:t>
            </a:r>
          </a:p>
        </p:txBody>
      </p:sp>
    </p:spTree>
    <p:extLst>
      <p:ext uri="{BB962C8B-B14F-4D97-AF65-F5344CB8AC3E}">
        <p14:creationId xmlns:p14="http://schemas.microsoft.com/office/powerpoint/2010/main" val="32103825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br>
              <a:rPr lang="it-IT" sz="2800" dirty="0"/>
            </a:br>
            <a:r>
              <a:rPr lang="it-IT" sz="2800" dirty="0"/>
              <a:t>Tribune </a:t>
            </a:r>
            <a:br>
              <a:rPr lang="it-IT" sz="2800" dirty="0"/>
            </a:br>
            <a:r>
              <a:rPr lang="it-IT" sz="2800" i="1" dirty="0"/>
              <a:t>Le Monde</a:t>
            </a:r>
            <a:br>
              <a:rPr lang="it-IT" sz="2800" dirty="0"/>
            </a:br>
            <a:endParaRPr lang="fr-CA" sz="2800" dirty="0"/>
          </a:p>
        </p:txBody>
      </p:sp>
      <p:sp>
        <p:nvSpPr>
          <p:cNvPr id="3" name="Segnaposto contenuto 2"/>
          <p:cNvSpPr>
            <a:spLocks noGrp="1"/>
          </p:cNvSpPr>
          <p:nvPr>
            <p:ph idx="1"/>
          </p:nvPr>
        </p:nvSpPr>
        <p:spPr/>
        <p:txBody>
          <a:bodyPr>
            <a:normAutofit fontScale="92500" lnSpcReduction="20000"/>
          </a:bodyPr>
          <a:lstStyle/>
          <a:p>
            <a:r>
              <a:rPr lang="it-IT" sz="2400" b="1" dirty="0"/>
              <a:t>« Non à la </a:t>
            </a:r>
            <a:r>
              <a:rPr lang="it-IT" sz="2400" b="1" dirty="0" err="1"/>
              <a:t>dissolution</a:t>
            </a:r>
            <a:r>
              <a:rPr lang="it-IT" sz="2400" b="1" dirty="0"/>
              <a:t> de l’UNEF »</a:t>
            </a:r>
          </a:p>
          <a:p>
            <a:r>
              <a:rPr lang="it-IT" sz="2400" dirty="0"/>
              <a:t>Tribune </a:t>
            </a:r>
          </a:p>
          <a:p>
            <a:pPr algn="just"/>
            <a:r>
              <a:rPr lang="it-IT" sz="2400" dirty="0"/>
              <a:t>Plus de 250 </a:t>
            </a:r>
            <a:r>
              <a:rPr lang="it-IT" sz="2400" dirty="0" err="1"/>
              <a:t>anciens</a:t>
            </a:r>
            <a:r>
              <a:rPr lang="it-IT" sz="2400" dirty="0"/>
              <a:t> </a:t>
            </a:r>
            <a:r>
              <a:rPr lang="it-IT" sz="2400" dirty="0" err="1"/>
              <a:t>dirigeants</a:t>
            </a:r>
            <a:r>
              <a:rPr lang="it-IT" sz="2400" dirty="0"/>
              <a:t> de </a:t>
            </a:r>
            <a:r>
              <a:rPr lang="it-IT" sz="2400" dirty="0" err="1"/>
              <a:t>toutes</a:t>
            </a:r>
            <a:r>
              <a:rPr lang="it-IT" sz="2400" dirty="0"/>
              <a:t> </a:t>
            </a:r>
            <a:r>
              <a:rPr lang="it-IT" sz="2400" dirty="0" err="1"/>
              <a:t>tendances</a:t>
            </a:r>
            <a:r>
              <a:rPr lang="it-IT" sz="2400" dirty="0"/>
              <a:t> </a:t>
            </a:r>
            <a:r>
              <a:rPr lang="it-IT" sz="2400" dirty="0" err="1"/>
              <a:t>du</a:t>
            </a:r>
            <a:r>
              <a:rPr lang="it-IT" sz="2400" dirty="0"/>
              <a:t> </a:t>
            </a:r>
            <a:r>
              <a:rPr lang="it-IT" sz="2400" dirty="0" err="1"/>
              <a:t>syndicat</a:t>
            </a:r>
            <a:r>
              <a:rPr lang="it-IT" sz="2400" dirty="0"/>
              <a:t> </a:t>
            </a:r>
            <a:r>
              <a:rPr lang="it-IT" sz="2400" dirty="0" err="1"/>
              <a:t>étudiant</a:t>
            </a:r>
            <a:r>
              <a:rPr lang="it-IT" sz="2400" dirty="0"/>
              <a:t> </a:t>
            </a:r>
            <a:r>
              <a:rPr lang="it-IT" sz="2400" dirty="0" err="1"/>
              <a:t>dénoncent</a:t>
            </a:r>
            <a:r>
              <a:rPr lang="it-IT" sz="2400" dirty="0"/>
              <a:t> </a:t>
            </a:r>
            <a:r>
              <a:rPr lang="it-IT" sz="2400" dirty="0" err="1"/>
              <a:t>les</a:t>
            </a:r>
            <a:r>
              <a:rPr lang="it-IT" sz="2400" dirty="0"/>
              <a:t> </a:t>
            </a:r>
            <a:r>
              <a:rPr lang="it-IT" sz="2400" dirty="0" err="1"/>
              <a:t>propos</a:t>
            </a:r>
            <a:r>
              <a:rPr lang="it-IT" sz="2400" dirty="0"/>
              <a:t> de Jean-Michel </a:t>
            </a:r>
            <a:r>
              <a:rPr lang="it-IT" sz="2400" dirty="0" err="1"/>
              <a:t>Blanquer</a:t>
            </a:r>
            <a:r>
              <a:rPr lang="it-IT" sz="2400" dirty="0"/>
              <a:t> </a:t>
            </a:r>
            <a:r>
              <a:rPr lang="it-IT" sz="2400" dirty="0" err="1"/>
              <a:t>sur</a:t>
            </a:r>
            <a:r>
              <a:rPr lang="it-IT" sz="2400" dirty="0"/>
              <a:t> une </a:t>
            </a:r>
            <a:r>
              <a:rPr lang="it-IT" sz="2400" b="1" dirty="0" err="1"/>
              <a:t>prétendue</a:t>
            </a:r>
            <a:r>
              <a:rPr lang="it-IT" sz="2400" b="1" dirty="0"/>
              <a:t> </a:t>
            </a:r>
            <a:r>
              <a:rPr lang="it-IT" sz="2400" b="1" dirty="0" err="1"/>
              <a:t>dérive</a:t>
            </a:r>
            <a:r>
              <a:rPr lang="it-IT" sz="2400" b="1" dirty="0"/>
              <a:t> fasciste</a:t>
            </a:r>
            <a:r>
              <a:rPr lang="it-IT" sz="2400" dirty="0"/>
              <a:t> de l’</a:t>
            </a:r>
            <a:r>
              <a:rPr lang="it-IT" sz="2400" dirty="0" err="1"/>
              <a:t>organisation</a:t>
            </a:r>
            <a:r>
              <a:rPr lang="it-IT" sz="2400" dirty="0"/>
              <a:t>, et </a:t>
            </a:r>
            <a:r>
              <a:rPr lang="it-IT" sz="2400" dirty="0" err="1"/>
              <a:t>les</a:t>
            </a:r>
            <a:r>
              <a:rPr lang="it-IT" sz="2400" dirty="0"/>
              <a:t> </a:t>
            </a:r>
            <a:r>
              <a:rPr lang="it-IT" sz="2400" dirty="0" err="1"/>
              <a:t>appels</a:t>
            </a:r>
            <a:r>
              <a:rPr lang="it-IT" sz="2400" dirty="0"/>
              <a:t> de </a:t>
            </a:r>
            <a:r>
              <a:rPr lang="it-IT" sz="2400" dirty="0" err="1"/>
              <a:t>certains</a:t>
            </a:r>
            <a:r>
              <a:rPr lang="it-IT" sz="2400" dirty="0"/>
              <a:t> </a:t>
            </a:r>
            <a:r>
              <a:rPr lang="it-IT" sz="2400" dirty="0" err="1"/>
              <a:t>députés</a:t>
            </a:r>
            <a:r>
              <a:rPr lang="it-IT" sz="2400" dirty="0"/>
              <a:t> à sa </a:t>
            </a:r>
            <a:r>
              <a:rPr lang="it-IT" sz="2400" dirty="0" err="1"/>
              <a:t>dissolution</a:t>
            </a:r>
            <a:r>
              <a:rPr lang="it-IT" sz="2400" dirty="0"/>
              <a:t>.</a:t>
            </a:r>
          </a:p>
          <a:p>
            <a:r>
              <a:rPr lang="it-IT" sz="2400" dirty="0"/>
              <a:t>Il y a </a:t>
            </a:r>
            <a:r>
              <a:rPr lang="it-IT" sz="2400" dirty="0" err="1"/>
              <a:t>quelques</a:t>
            </a:r>
            <a:r>
              <a:rPr lang="it-IT" sz="2400" dirty="0"/>
              <a:t> </a:t>
            </a:r>
            <a:r>
              <a:rPr lang="it-IT" sz="2400" dirty="0" err="1"/>
              <a:t>jours</a:t>
            </a:r>
            <a:r>
              <a:rPr lang="it-IT" sz="2400" dirty="0"/>
              <a:t>, </a:t>
            </a:r>
            <a:r>
              <a:rPr lang="it-IT" sz="2400" dirty="0" err="1"/>
              <a:t>des</a:t>
            </a:r>
            <a:r>
              <a:rPr lang="it-IT" sz="2400" dirty="0"/>
              <a:t> </a:t>
            </a:r>
            <a:r>
              <a:rPr lang="it-IT" sz="2400" dirty="0" err="1"/>
              <a:t>parlementaires</a:t>
            </a:r>
            <a:r>
              <a:rPr lang="it-IT" sz="2400" dirty="0"/>
              <a:t> de </a:t>
            </a:r>
            <a:r>
              <a:rPr lang="it-IT" sz="2400" dirty="0" err="1"/>
              <a:t>droite</a:t>
            </a:r>
            <a:r>
              <a:rPr lang="it-IT" sz="2400" dirty="0"/>
              <a:t> </a:t>
            </a:r>
            <a:r>
              <a:rPr lang="it-IT" sz="2400" dirty="0" err="1"/>
              <a:t>demandaient</a:t>
            </a:r>
            <a:r>
              <a:rPr lang="it-IT" sz="2400" dirty="0"/>
              <a:t> la </a:t>
            </a:r>
            <a:r>
              <a:rPr lang="it-IT" sz="2400" dirty="0" err="1"/>
              <a:t>dissolution</a:t>
            </a:r>
            <a:r>
              <a:rPr lang="it-IT" sz="2400" dirty="0"/>
              <a:t> de l’UNEF </a:t>
            </a:r>
            <a:r>
              <a:rPr lang="it-IT" sz="2400" i="1" dirty="0"/>
              <a:t>[Union </a:t>
            </a:r>
            <a:r>
              <a:rPr lang="it-IT" sz="2400" i="1" dirty="0" err="1"/>
              <a:t>nationale</a:t>
            </a:r>
            <a:r>
              <a:rPr lang="it-IT" sz="2400" i="1" dirty="0"/>
              <a:t> </a:t>
            </a:r>
            <a:r>
              <a:rPr lang="it-IT" sz="2400" i="1" dirty="0" err="1"/>
              <a:t>des</a:t>
            </a:r>
            <a:r>
              <a:rPr lang="it-IT" sz="2400" i="1" dirty="0"/>
              <a:t> ­</a:t>
            </a:r>
            <a:r>
              <a:rPr lang="it-IT" sz="2400" i="1" dirty="0" err="1"/>
              <a:t>étudiants</a:t>
            </a:r>
            <a:r>
              <a:rPr lang="it-IT" sz="2400" i="1" dirty="0"/>
              <a:t> de France]</a:t>
            </a:r>
            <a:r>
              <a:rPr lang="it-IT" sz="2400" dirty="0"/>
              <a:t>. </a:t>
            </a:r>
            <a:r>
              <a:rPr lang="it-IT" sz="2400" dirty="0" err="1"/>
              <a:t>Désormais</a:t>
            </a:r>
            <a:r>
              <a:rPr lang="it-IT" sz="2400" dirty="0"/>
              <a:t>, c’est le ministre de l’éducation </a:t>
            </a:r>
            <a:r>
              <a:rPr lang="it-IT" sz="2400" dirty="0" err="1"/>
              <a:t>nationale</a:t>
            </a:r>
            <a:r>
              <a:rPr lang="it-IT" sz="2400" dirty="0"/>
              <a:t> qui </a:t>
            </a:r>
            <a:r>
              <a:rPr lang="it-IT" sz="2400" dirty="0" err="1"/>
              <a:t>parle</a:t>
            </a:r>
            <a:r>
              <a:rPr lang="it-IT" sz="2400" dirty="0"/>
              <a:t> de pente fasciste pour </a:t>
            </a:r>
            <a:r>
              <a:rPr lang="it-IT" sz="2400" dirty="0" err="1"/>
              <a:t>qualifier</a:t>
            </a:r>
            <a:r>
              <a:rPr lang="it-IT" sz="2400" dirty="0"/>
              <a:t> son </a:t>
            </a:r>
            <a:r>
              <a:rPr lang="it-IT" sz="2400" dirty="0" err="1"/>
              <a:t>activité</a:t>
            </a:r>
            <a:r>
              <a:rPr lang="it-IT" sz="2400" dirty="0"/>
              <a:t>.</a:t>
            </a:r>
          </a:p>
          <a:p>
            <a:r>
              <a:rPr lang="it-IT" sz="2400" b="1" dirty="0" err="1"/>
              <a:t>Quels</a:t>
            </a:r>
            <a:r>
              <a:rPr lang="it-IT" sz="2400" b="1" dirty="0"/>
              <a:t> </a:t>
            </a:r>
            <a:r>
              <a:rPr lang="it-IT" sz="2400" b="1" dirty="0" err="1"/>
              <a:t>seraient</a:t>
            </a:r>
            <a:r>
              <a:rPr lang="it-IT" sz="2400" b="1" dirty="0"/>
              <a:t> </a:t>
            </a:r>
            <a:r>
              <a:rPr lang="it-IT" sz="2400" b="1" dirty="0" err="1"/>
              <a:t>les</a:t>
            </a:r>
            <a:r>
              <a:rPr lang="it-IT" sz="2400" b="1" dirty="0"/>
              <a:t> </a:t>
            </a:r>
            <a:r>
              <a:rPr lang="it-IT" sz="2400" b="1" dirty="0" err="1"/>
              <a:t>actes</a:t>
            </a:r>
            <a:r>
              <a:rPr lang="it-IT" sz="2400" b="1" dirty="0"/>
              <a:t> </a:t>
            </a:r>
            <a:r>
              <a:rPr lang="it-IT" sz="2400" b="1" dirty="0" err="1"/>
              <a:t>justifiant</a:t>
            </a:r>
            <a:r>
              <a:rPr lang="it-IT" sz="2400" b="1" dirty="0"/>
              <a:t> </a:t>
            </a:r>
            <a:r>
              <a:rPr lang="it-IT" sz="2400" b="1" dirty="0" err="1"/>
              <a:t>ces</a:t>
            </a:r>
            <a:r>
              <a:rPr lang="it-IT" sz="2400" b="1" dirty="0"/>
              <a:t> </a:t>
            </a:r>
            <a:r>
              <a:rPr lang="it-IT" sz="2400" b="1" dirty="0" err="1"/>
              <a:t>attaques</a:t>
            </a:r>
            <a:r>
              <a:rPr lang="it-IT" sz="2400" dirty="0"/>
              <a:t> ? L’</a:t>
            </a:r>
            <a:r>
              <a:rPr lang="it-IT" sz="2400" dirty="0" err="1"/>
              <a:t>organisation</a:t>
            </a:r>
            <a:r>
              <a:rPr lang="it-IT" sz="2400" dirty="0"/>
              <a:t> de </a:t>
            </a:r>
            <a:r>
              <a:rPr lang="it-IT" sz="2400" b="1" dirty="0" err="1"/>
              <a:t>quelques</a:t>
            </a:r>
            <a:r>
              <a:rPr lang="it-IT" sz="2400" b="1" dirty="0"/>
              <a:t> </a:t>
            </a:r>
            <a:r>
              <a:rPr lang="it-IT" sz="2400" b="1" dirty="0" err="1"/>
              <a:t>groupes</a:t>
            </a:r>
            <a:r>
              <a:rPr lang="it-IT" sz="2400" b="1" dirty="0"/>
              <a:t> de parole non </a:t>
            </a:r>
            <a:r>
              <a:rPr lang="it-IT" sz="2400" b="1" dirty="0" err="1"/>
              <a:t>mixtes</a:t>
            </a:r>
            <a:r>
              <a:rPr lang="it-IT" sz="2400" dirty="0"/>
              <a:t> pour </a:t>
            </a:r>
            <a:r>
              <a:rPr lang="it-IT" sz="2400" dirty="0" err="1"/>
              <a:t>les</a:t>
            </a:r>
            <a:r>
              <a:rPr lang="it-IT" sz="2400" dirty="0"/>
              <a:t> </a:t>
            </a:r>
            <a:r>
              <a:rPr lang="it-IT" sz="2400" dirty="0" err="1"/>
              <a:t>étudiantes</a:t>
            </a:r>
            <a:r>
              <a:rPr lang="it-IT" sz="2400" dirty="0"/>
              <a:t> et </a:t>
            </a:r>
            <a:r>
              <a:rPr lang="it-IT" sz="2400" dirty="0" err="1"/>
              <a:t>étudiants</a:t>
            </a:r>
            <a:r>
              <a:rPr lang="it-IT" sz="2400" dirty="0"/>
              <a:t> </a:t>
            </a:r>
            <a:r>
              <a:rPr lang="it-IT" sz="2400" b="1" dirty="0" err="1"/>
              <a:t>victimes</a:t>
            </a:r>
            <a:r>
              <a:rPr lang="it-IT" sz="2400" b="1" dirty="0"/>
              <a:t> de </a:t>
            </a:r>
            <a:r>
              <a:rPr lang="it-IT" sz="2400" b="1" dirty="0" err="1"/>
              <a:t>discriminations</a:t>
            </a:r>
            <a:r>
              <a:rPr lang="it-IT" sz="2400" dirty="0"/>
              <a:t>. </a:t>
            </a:r>
            <a:r>
              <a:rPr lang="it-IT" sz="2400" dirty="0" err="1"/>
              <a:t>Cette</a:t>
            </a:r>
            <a:r>
              <a:rPr lang="it-IT" sz="2400" dirty="0"/>
              <a:t> </a:t>
            </a:r>
            <a:r>
              <a:rPr lang="it-IT" sz="2400" dirty="0" err="1"/>
              <a:t>pratique</a:t>
            </a:r>
            <a:r>
              <a:rPr lang="it-IT" sz="2400" dirty="0"/>
              <a:t> </a:t>
            </a:r>
            <a:r>
              <a:rPr lang="it-IT" sz="2400" dirty="0" err="1"/>
              <a:t>intéresse</a:t>
            </a:r>
            <a:r>
              <a:rPr lang="it-IT" sz="2400" dirty="0"/>
              <a:t>, </a:t>
            </a:r>
            <a:r>
              <a:rPr lang="it-IT" sz="2400" dirty="0" err="1"/>
              <a:t>interroge</a:t>
            </a:r>
            <a:r>
              <a:rPr lang="it-IT" sz="2400" dirty="0"/>
              <a:t>, </a:t>
            </a:r>
            <a:r>
              <a:rPr lang="it-IT" sz="2400" dirty="0" err="1"/>
              <a:t>inquiète</a:t>
            </a:r>
            <a:r>
              <a:rPr lang="it-IT" sz="2400" dirty="0"/>
              <a:t>. Elle </a:t>
            </a:r>
            <a:r>
              <a:rPr lang="it-IT" sz="2400" dirty="0" err="1"/>
              <a:t>bouscule</a:t>
            </a:r>
            <a:r>
              <a:rPr lang="it-IT" sz="2400" dirty="0"/>
              <a:t> et </a:t>
            </a:r>
            <a:r>
              <a:rPr lang="it-IT" sz="2400" dirty="0" err="1"/>
              <a:t>fait</a:t>
            </a:r>
            <a:r>
              <a:rPr lang="it-IT" sz="2400" dirty="0"/>
              <a:t> </a:t>
            </a:r>
            <a:r>
              <a:rPr lang="it-IT" sz="2400" dirty="0" err="1"/>
              <a:t>débat</a:t>
            </a:r>
            <a:r>
              <a:rPr lang="it-IT" sz="2400" dirty="0"/>
              <a:t>.</a:t>
            </a:r>
          </a:p>
          <a:p>
            <a:r>
              <a:rPr lang="it-IT" sz="2400" i="1" dirty="0"/>
              <a:t>Le Monde </a:t>
            </a:r>
            <a:r>
              <a:rPr lang="it-IT" sz="2400" dirty="0"/>
              <a:t>22 </a:t>
            </a:r>
            <a:r>
              <a:rPr lang="it-IT" sz="2400" dirty="0" err="1"/>
              <a:t>mars</a:t>
            </a:r>
            <a:r>
              <a:rPr lang="it-IT" sz="2400" dirty="0"/>
              <a:t> 2021 Fin 24 </a:t>
            </a:r>
            <a:r>
              <a:rPr lang="it-IT" sz="2400" dirty="0" err="1"/>
              <a:t>mars</a:t>
            </a:r>
            <a:r>
              <a:rPr lang="it-IT" sz="2400" dirty="0"/>
              <a:t> </a:t>
            </a:r>
          </a:p>
          <a:p>
            <a:pPr algn="just"/>
            <a:endParaRPr lang="it-IT" sz="2400" dirty="0"/>
          </a:p>
          <a:p>
            <a:endParaRPr lang="fr-CA" sz="2400" dirty="0"/>
          </a:p>
        </p:txBody>
      </p:sp>
    </p:spTree>
    <p:extLst>
      <p:ext uri="{BB962C8B-B14F-4D97-AF65-F5344CB8AC3E}">
        <p14:creationId xmlns:p14="http://schemas.microsoft.com/office/powerpoint/2010/main" val="2498884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2800" dirty="0"/>
              <a:t>Tribune </a:t>
            </a:r>
            <a:br>
              <a:rPr lang="it-IT" sz="2800" dirty="0"/>
            </a:br>
            <a:r>
              <a:rPr lang="it-IT" sz="2800" i="1" dirty="0"/>
              <a:t>Le Monde </a:t>
            </a:r>
            <a:r>
              <a:rPr lang="it-IT" sz="2800" dirty="0"/>
              <a:t>22 </a:t>
            </a:r>
            <a:r>
              <a:rPr lang="it-IT" sz="2800" dirty="0" err="1"/>
              <a:t>mars</a:t>
            </a:r>
            <a:r>
              <a:rPr lang="it-IT" sz="2800" dirty="0"/>
              <a:t> 2021</a:t>
            </a:r>
            <a:br>
              <a:rPr lang="it-IT" sz="2800" dirty="0"/>
            </a:br>
            <a:br>
              <a:rPr lang="it-IT" sz="2800" dirty="0"/>
            </a:br>
            <a:endParaRPr lang="fr-CA" sz="2800" i="1" dirty="0"/>
          </a:p>
        </p:txBody>
      </p:sp>
      <p:sp>
        <p:nvSpPr>
          <p:cNvPr id="3" name="Segnaposto contenuto 2"/>
          <p:cNvSpPr>
            <a:spLocks noGrp="1"/>
          </p:cNvSpPr>
          <p:nvPr>
            <p:ph idx="1"/>
          </p:nvPr>
        </p:nvSpPr>
        <p:spPr/>
        <p:txBody>
          <a:bodyPr>
            <a:normAutofit/>
          </a:bodyPr>
          <a:lstStyle/>
          <a:p>
            <a:pPr algn="just"/>
            <a:r>
              <a:rPr lang="it-IT" sz="2400" dirty="0" err="1"/>
              <a:t>Nous</a:t>
            </a:r>
            <a:r>
              <a:rPr lang="it-IT" sz="2400" dirty="0"/>
              <a:t> ne </a:t>
            </a:r>
            <a:r>
              <a:rPr lang="it-IT" sz="2400" dirty="0" err="1"/>
              <a:t>pouvons</a:t>
            </a:r>
            <a:r>
              <a:rPr lang="it-IT" sz="2400" dirty="0"/>
              <a:t> </a:t>
            </a:r>
            <a:r>
              <a:rPr lang="it-IT" sz="2400" dirty="0" err="1"/>
              <a:t>accepter</a:t>
            </a:r>
            <a:r>
              <a:rPr lang="it-IT" sz="2400" dirty="0"/>
              <a:t> </a:t>
            </a:r>
            <a:r>
              <a:rPr lang="it-IT" sz="2400" dirty="0" err="1"/>
              <a:t>que</a:t>
            </a:r>
            <a:r>
              <a:rPr lang="it-IT" sz="2400" dirty="0"/>
              <a:t> </a:t>
            </a:r>
            <a:r>
              <a:rPr lang="it-IT" sz="2400" dirty="0" err="1"/>
              <a:t>des</a:t>
            </a:r>
            <a:r>
              <a:rPr lang="it-IT" sz="2400" dirty="0"/>
              <a:t> </a:t>
            </a:r>
            <a:r>
              <a:rPr lang="it-IT" sz="2400" dirty="0" err="1"/>
              <a:t>députés</a:t>
            </a:r>
            <a:r>
              <a:rPr lang="it-IT" sz="2400" dirty="0"/>
              <a:t> </a:t>
            </a:r>
            <a:r>
              <a:rPr lang="it-IT" sz="2400" dirty="0" err="1"/>
              <a:t>proposent</a:t>
            </a:r>
            <a:r>
              <a:rPr lang="it-IT" sz="2400" dirty="0"/>
              <a:t> la </a:t>
            </a:r>
            <a:r>
              <a:rPr lang="it-IT" sz="2400" dirty="0" err="1"/>
              <a:t>dissolution</a:t>
            </a:r>
            <a:r>
              <a:rPr lang="it-IT" sz="2400" dirty="0"/>
              <a:t> de </a:t>
            </a:r>
            <a:r>
              <a:rPr lang="it-IT" sz="2400" dirty="0" err="1"/>
              <a:t>cette</a:t>
            </a:r>
            <a:r>
              <a:rPr lang="it-IT" sz="2400" dirty="0"/>
              <a:t> </a:t>
            </a:r>
            <a:r>
              <a:rPr lang="it-IT" sz="2400" dirty="0" err="1"/>
              <a:t>organisation</a:t>
            </a:r>
            <a:r>
              <a:rPr lang="it-IT" sz="2400" dirty="0"/>
              <a:t>. </a:t>
            </a:r>
            <a:r>
              <a:rPr lang="it-IT" sz="2400" dirty="0" err="1"/>
              <a:t>Nous</a:t>
            </a:r>
            <a:r>
              <a:rPr lang="it-IT" sz="2400" dirty="0"/>
              <a:t> ne </a:t>
            </a:r>
            <a:r>
              <a:rPr lang="it-IT" sz="2400" dirty="0" err="1"/>
              <a:t>pouvons</a:t>
            </a:r>
            <a:r>
              <a:rPr lang="it-IT" sz="2400" dirty="0"/>
              <a:t> </a:t>
            </a:r>
            <a:r>
              <a:rPr lang="it-IT" sz="2400" dirty="0" err="1"/>
              <a:t>encore</a:t>
            </a:r>
            <a:r>
              <a:rPr lang="it-IT" sz="2400" dirty="0"/>
              <a:t> </a:t>
            </a:r>
            <a:r>
              <a:rPr lang="it-IT" sz="2400" dirty="0" err="1"/>
              <a:t>moins</a:t>
            </a:r>
            <a:r>
              <a:rPr lang="it-IT" sz="2400" dirty="0"/>
              <a:t> </a:t>
            </a:r>
            <a:r>
              <a:rPr lang="it-IT" sz="2400" dirty="0" err="1"/>
              <a:t>admettre</a:t>
            </a:r>
            <a:r>
              <a:rPr lang="it-IT" sz="2400" dirty="0"/>
              <a:t> l’</a:t>
            </a:r>
            <a:r>
              <a:rPr lang="it-IT" sz="2400" dirty="0" err="1"/>
              <a:t>idée</a:t>
            </a:r>
            <a:r>
              <a:rPr lang="it-IT" sz="2400" dirty="0"/>
              <a:t> </a:t>
            </a:r>
            <a:r>
              <a:rPr lang="it-IT" sz="2400" dirty="0" err="1"/>
              <a:t>que</a:t>
            </a:r>
            <a:r>
              <a:rPr lang="it-IT" sz="2400" dirty="0"/>
              <a:t> l’UNEF </a:t>
            </a:r>
            <a:r>
              <a:rPr lang="it-IT" sz="2400" dirty="0" err="1"/>
              <a:t>soit</a:t>
            </a:r>
            <a:r>
              <a:rPr lang="it-IT" sz="2400" dirty="0"/>
              <a:t> </a:t>
            </a:r>
            <a:r>
              <a:rPr lang="it-IT" sz="2400" dirty="0" err="1"/>
              <a:t>renvoyée</a:t>
            </a:r>
            <a:r>
              <a:rPr lang="it-IT" sz="2400" dirty="0"/>
              <a:t> </a:t>
            </a:r>
            <a:r>
              <a:rPr lang="it-IT" sz="2400" dirty="0" err="1"/>
              <a:t>dos</a:t>
            </a:r>
            <a:r>
              <a:rPr lang="it-IT" sz="2400" dirty="0"/>
              <a:t> à </a:t>
            </a:r>
            <a:r>
              <a:rPr lang="it-IT" sz="2400" dirty="0" err="1"/>
              <a:t>dos</a:t>
            </a:r>
            <a:r>
              <a:rPr lang="it-IT" sz="2400" dirty="0"/>
              <a:t> </a:t>
            </a:r>
            <a:r>
              <a:rPr lang="it-IT" sz="2400" dirty="0" err="1"/>
              <a:t>avec</a:t>
            </a:r>
            <a:r>
              <a:rPr lang="it-IT" sz="2400" dirty="0"/>
              <a:t> un </a:t>
            </a:r>
            <a:r>
              <a:rPr lang="it-IT" sz="2400" dirty="0" err="1"/>
              <a:t>groupuscule</a:t>
            </a:r>
            <a:r>
              <a:rPr lang="it-IT" sz="2400" dirty="0"/>
              <a:t> d’</a:t>
            </a:r>
            <a:r>
              <a:rPr lang="it-IT" sz="2400" dirty="0" err="1"/>
              <a:t>extrême</a:t>
            </a:r>
            <a:r>
              <a:rPr lang="it-IT" sz="2400" dirty="0"/>
              <a:t> </a:t>
            </a:r>
            <a:r>
              <a:rPr lang="it-IT" sz="2400" dirty="0" err="1"/>
              <a:t>droite</a:t>
            </a:r>
            <a:r>
              <a:rPr lang="it-IT" sz="2400" dirty="0"/>
              <a:t>, </a:t>
            </a:r>
            <a:r>
              <a:rPr lang="it-IT" sz="2400" dirty="0" err="1"/>
              <a:t>condamné</a:t>
            </a:r>
            <a:r>
              <a:rPr lang="it-IT" sz="2400" dirty="0"/>
              <a:t> pour </a:t>
            </a:r>
            <a:r>
              <a:rPr lang="it-IT" sz="2400" dirty="0" err="1"/>
              <a:t>incitation</a:t>
            </a:r>
            <a:r>
              <a:rPr lang="it-IT" sz="2400" dirty="0"/>
              <a:t> à la </a:t>
            </a:r>
            <a:r>
              <a:rPr lang="it-IT" sz="2400" dirty="0" err="1"/>
              <a:t>haine</a:t>
            </a:r>
            <a:r>
              <a:rPr lang="it-IT" sz="2400" dirty="0"/>
              <a:t> </a:t>
            </a:r>
            <a:r>
              <a:rPr lang="it-IT" sz="2400" dirty="0" err="1"/>
              <a:t>raciale</a:t>
            </a:r>
            <a:r>
              <a:rPr lang="it-IT" sz="2400" dirty="0"/>
              <a:t>. </a:t>
            </a:r>
            <a:r>
              <a:rPr lang="it-IT" sz="2400" dirty="0" err="1"/>
              <a:t>Nous</a:t>
            </a:r>
            <a:r>
              <a:rPr lang="it-IT" sz="2400" dirty="0"/>
              <a:t> ne </a:t>
            </a:r>
            <a:r>
              <a:rPr lang="it-IT" sz="2400" dirty="0" err="1"/>
              <a:t>pouvons</a:t>
            </a:r>
            <a:r>
              <a:rPr lang="it-IT" sz="2400" dirty="0"/>
              <a:t> </a:t>
            </a:r>
            <a:r>
              <a:rPr lang="it-IT" sz="2400" dirty="0" err="1"/>
              <a:t>tolérer</a:t>
            </a:r>
            <a:r>
              <a:rPr lang="it-IT" sz="2400" dirty="0"/>
              <a:t> </a:t>
            </a:r>
            <a:r>
              <a:rPr lang="it-IT" sz="2400" dirty="0" err="1"/>
              <a:t>les</a:t>
            </a:r>
            <a:r>
              <a:rPr lang="it-IT" sz="2400" dirty="0"/>
              <a:t> </a:t>
            </a:r>
            <a:r>
              <a:rPr lang="it-IT" sz="2400" dirty="0" err="1"/>
              <a:t>propos</a:t>
            </a:r>
            <a:r>
              <a:rPr lang="it-IT" sz="2400" dirty="0"/>
              <a:t> d’un ministre qui </a:t>
            </a:r>
            <a:r>
              <a:rPr lang="it-IT" sz="2400" dirty="0" err="1"/>
              <a:t>banalisent</a:t>
            </a:r>
            <a:r>
              <a:rPr lang="it-IT" sz="2400" dirty="0"/>
              <a:t> le </a:t>
            </a:r>
            <a:r>
              <a:rPr lang="it-IT" sz="2400" dirty="0" err="1"/>
              <a:t>fascisme</a:t>
            </a:r>
            <a:r>
              <a:rPr lang="it-IT" sz="2400" dirty="0"/>
              <a:t> et </a:t>
            </a:r>
            <a:r>
              <a:rPr lang="it-IT" sz="2400" dirty="0" err="1"/>
              <a:t>participent</a:t>
            </a:r>
            <a:r>
              <a:rPr lang="it-IT" sz="2400" dirty="0"/>
              <a:t> </a:t>
            </a:r>
            <a:r>
              <a:rPr lang="it-IT" sz="2400" dirty="0" err="1"/>
              <a:t>ainsi</a:t>
            </a:r>
            <a:r>
              <a:rPr lang="it-IT" sz="2400" dirty="0"/>
              <a:t> à la </a:t>
            </a:r>
            <a:r>
              <a:rPr lang="it-IT" sz="2400" dirty="0" err="1"/>
              <a:t>confusion</a:t>
            </a:r>
            <a:r>
              <a:rPr lang="it-IT" sz="2400" dirty="0"/>
              <a:t> </a:t>
            </a:r>
            <a:r>
              <a:rPr lang="it-IT" sz="2400" dirty="0" err="1"/>
              <a:t>idéologique</a:t>
            </a:r>
            <a:r>
              <a:rPr lang="it-IT" sz="2400" dirty="0"/>
              <a:t> ambiante.</a:t>
            </a:r>
            <a:endParaRPr lang="fr-CA" sz="2400" dirty="0"/>
          </a:p>
        </p:txBody>
      </p:sp>
    </p:spTree>
    <p:extLst>
      <p:ext uri="{BB962C8B-B14F-4D97-AF65-F5344CB8AC3E}">
        <p14:creationId xmlns:p14="http://schemas.microsoft.com/office/powerpoint/2010/main" val="28583119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br>
              <a:rPr lang="it-IT" sz="2800" b="1" dirty="0"/>
            </a:br>
            <a:r>
              <a:rPr lang="it-IT" sz="2800" dirty="0"/>
              <a:t>Tribune </a:t>
            </a:r>
            <a:br>
              <a:rPr lang="it-IT" sz="2800" dirty="0"/>
            </a:br>
            <a:r>
              <a:rPr lang="it-IT" sz="2800" i="1" dirty="0"/>
              <a:t>Le Monde </a:t>
            </a:r>
            <a:r>
              <a:rPr lang="it-IT" sz="2800" dirty="0"/>
              <a:t>22 </a:t>
            </a:r>
            <a:r>
              <a:rPr lang="it-IT" sz="2800" dirty="0" err="1"/>
              <a:t>mars</a:t>
            </a:r>
            <a:r>
              <a:rPr lang="it-IT" sz="2800" dirty="0"/>
              <a:t> 2021</a:t>
            </a:r>
            <a:br>
              <a:rPr lang="it-IT" sz="2800" dirty="0"/>
            </a:br>
            <a:br>
              <a:rPr lang="it-IT" sz="2800" dirty="0"/>
            </a:br>
            <a:br>
              <a:rPr lang="it-IT" sz="2800" dirty="0"/>
            </a:br>
            <a:endParaRPr lang="fr-CA" sz="2800" dirty="0"/>
          </a:p>
        </p:txBody>
      </p:sp>
      <p:sp>
        <p:nvSpPr>
          <p:cNvPr id="3" name="Segnaposto contenuto 2"/>
          <p:cNvSpPr>
            <a:spLocks noGrp="1"/>
          </p:cNvSpPr>
          <p:nvPr>
            <p:ph idx="1"/>
          </p:nvPr>
        </p:nvSpPr>
        <p:spPr/>
        <p:txBody>
          <a:bodyPr>
            <a:normAutofit/>
          </a:bodyPr>
          <a:lstStyle/>
          <a:p>
            <a:pPr algn="just"/>
            <a:r>
              <a:rPr lang="it-IT" sz="2400" dirty="0" err="1"/>
              <a:t>Militantes</a:t>
            </a:r>
            <a:r>
              <a:rPr lang="it-IT" sz="2400" dirty="0"/>
              <a:t> et </a:t>
            </a:r>
            <a:r>
              <a:rPr lang="it-IT" sz="2400" dirty="0" err="1"/>
              <a:t>militants</a:t>
            </a:r>
            <a:r>
              <a:rPr lang="it-IT" sz="2400" dirty="0"/>
              <a:t>, </a:t>
            </a:r>
            <a:r>
              <a:rPr lang="it-IT" sz="2400" dirty="0" err="1"/>
              <a:t>dirigeantes</a:t>
            </a:r>
            <a:r>
              <a:rPr lang="it-IT" sz="2400" dirty="0"/>
              <a:t> et </a:t>
            </a:r>
            <a:r>
              <a:rPr lang="it-IT" sz="2400" dirty="0" err="1"/>
              <a:t>dirigeants</a:t>
            </a:r>
            <a:r>
              <a:rPr lang="it-IT" sz="2400" dirty="0"/>
              <a:t> </a:t>
            </a:r>
            <a:r>
              <a:rPr lang="it-IT" sz="2400" dirty="0" err="1"/>
              <a:t>avec</a:t>
            </a:r>
            <a:r>
              <a:rPr lang="it-IT" sz="2400" dirty="0"/>
              <a:t> </a:t>
            </a:r>
            <a:r>
              <a:rPr lang="it-IT" sz="2400" dirty="0" err="1"/>
              <a:t>des</a:t>
            </a:r>
            <a:r>
              <a:rPr lang="it-IT" sz="2400" dirty="0"/>
              <a:t> </a:t>
            </a:r>
            <a:r>
              <a:rPr lang="it-IT" sz="2400" dirty="0" err="1"/>
              <a:t>diversités</a:t>
            </a:r>
            <a:r>
              <a:rPr lang="it-IT" sz="2400" dirty="0"/>
              <a:t> de </a:t>
            </a:r>
            <a:r>
              <a:rPr lang="it-IT" sz="2400" dirty="0" err="1"/>
              <a:t>parcours</a:t>
            </a:r>
            <a:r>
              <a:rPr lang="it-IT" sz="2400" dirty="0"/>
              <a:t>, </a:t>
            </a:r>
            <a:r>
              <a:rPr lang="it-IT" sz="2400" dirty="0" err="1"/>
              <a:t>nous</a:t>
            </a:r>
            <a:r>
              <a:rPr lang="it-IT" sz="2400" dirty="0"/>
              <a:t> </a:t>
            </a:r>
            <a:r>
              <a:rPr lang="it-IT" sz="2400" dirty="0" err="1"/>
              <a:t>avons</a:t>
            </a:r>
            <a:r>
              <a:rPr lang="it-IT" sz="2400" dirty="0"/>
              <a:t> </a:t>
            </a:r>
            <a:r>
              <a:rPr lang="it-IT" sz="2400" dirty="0" err="1"/>
              <a:t>été</a:t>
            </a:r>
            <a:r>
              <a:rPr lang="it-IT" sz="2400" dirty="0"/>
              <a:t> par le </a:t>
            </a:r>
            <a:r>
              <a:rPr lang="it-IT" sz="2400" dirty="0" err="1"/>
              <a:t>passé</a:t>
            </a:r>
            <a:r>
              <a:rPr lang="it-IT" sz="2400" dirty="0"/>
              <a:t> </a:t>
            </a:r>
            <a:r>
              <a:rPr lang="it-IT" sz="2400" dirty="0" err="1"/>
              <a:t>des</a:t>
            </a:r>
            <a:r>
              <a:rPr lang="it-IT" sz="2400" dirty="0"/>
              <a:t> </a:t>
            </a:r>
            <a:r>
              <a:rPr lang="it-IT" sz="2400" dirty="0" err="1"/>
              <a:t>acteurs</a:t>
            </a:r>
            <a:r>
              <a:rPr lang="it-IT" sz="2400" dirty="0"/>
              <a:t> et </a:t>
            </a:r>
            <a:r>
              <a:rPr lang="it-IT" sz="2400" dirty="0" err="1"/>
              <a:t>actrices</a:t>
            </a:r>
            <a:r>
              <a:rPr lang="it-IT" sz="2400" dirty="0"/>
              <a:t> </a:t>
            </a:r>
            <a:r>
              <a:rPr lang="it-IT" sz="2400" dirty="0" err="1"/>
              <a:t>engagés</a:t>
            </a:r>
            <a:r>
              <a:rPr lang="it-IT" sz="2400" dirty="0"/>
              <a:t> de </a:t>
            </a:r>
            <a:r>
              <a:rPr lang="it-IT" sz="2400" dirty="0" err="1"/>
              <a:t>cette</a:t>
            </a:r>
            <a:r>
              <a:rPr lang="it-IT" sz="2400" dirty="0"/>
              <a:t> </a:t>
            </a:r>
            <a:r>
              <a:rPr lang="it-IT" sz="2400" dirty="0" err="1"/>
              <a:t>organisation</a:t>
            </a:r>
            <a:r>
              <a:rPr lang="it-IT" sz="2400" dirty="0"/>
              <a:t>. L’</a:t>
            </a:r>
            <a:r>
              <a:rPr lang="it-IT" sz="2400" dirty="0" err="1"/>
              <a:t>idéal</a:t>
            </a:r>
            <a:r>
              <a:rPr lang="it-IT" sz="2400" dirty="0"/>
              <a:t> </a:t>
            </a:r>
            <a:r>
              <a:rPr lang="it-IT" sz="2400" dirty="0" err="1"/>
              <a:t>émancipateur</a:t>
            </a:r>
            <a:r>
              <a:rPr lang="it-IT" sz="2400" dirty="0"/>
              <a:t>, </a:t>
            </a:r>
            <a:r>
              <a:rPr lang="it-IT" sz="2400" dirty="0" err="1"/>
              <a:t>républicain</a:t>
            </a:r>
            <a:r>
              <a:rPr lang="it-IT" sz="2400" dirty="0"/>
              <a:t>, </a:t>
            </a:r>
            <a:r>
              <a:rPr lang="it-IT" sz="2400" dirty="0" err="1"/>
              <a:t>laïque</a:t>
            </a:r>
            <a:r>
              <a:rPr lang="it-IT" sz="2400" dirty="0"/>
              <a:t>, </a:t>
            </a:r>
            <a:r>
              <a:rPr lang="it-IT" sz="2400" dirty="0" err="1"/>
              <a:t>antiraciste</a:t>
            </a:r>
            <a:r>
              <a:rPr lang="it-IT" sz="2400" dirty="0"/>
              <a:t> et </a:t>
            </a:r>
            <a:r>
              <a:rPr lang="it-IT" sz="2400" dirty="0" err="1"/>
              <a:t>féministe</a:t>
            </a:r>
            <a:r>
              <a:rPr lang="it-IT" sz="2400" dirty="0"/>
              <a:t> a </a:t>
            </a:r>
            <a:r>
              <a:rPr lang="it-IT" sz="2400" dirty="0" err="1"/>
              <a:t>toujours</a:t>
            </a:r>
            <a:r>
              <a:rPr lang="it-IT" sz="2400" dirty="0"/>
              <a:t> </a:t>
            </a:r>
            <a:r>
              <a:rPr lang="it-IT" sz="2400" dirty="0" err="1"/>
              <a:t>été</a:t>
            </a:r>
            <a:r>
              <a:rPr lang="it-IT" sz="2400" dirty="0"/>
              <a:t> </a:t>
            </a:r>
            <a:r>
              <a:rPr lang="it-IT" sz="2400" dirty="0" err="1"/>
              <a:t>notre</a:t>
            </a:r>
            <a:r>
              <a:rPr lang="it-IT" sz="2400" dirty="0"/>
              <a:t> </a:t>
            </a:r>
            <a:r>
              <a:rPr lang="it-IT" sz="2400" dirty="0" err="1"/>
              <a:t>boussole</a:t>
            </a:r>
            <a:r>
              <a:rPr lang="it-IT" sz="2400" dirty="0"/>
              <a:t>, un </a:t>
            </a:r>
            <a:r>
              <a:rPr lang="it-IT" sz="2400" dirty="0" err="1"/>
              <a:t>idéal</a:t>
            </a:r>
            <a:r>
              <a:rPr lang="it-IT" sz="2400" dirty="0"/>
              <a:t> </a:t>
            </a:r>
            <a:r>
              <a:rPr lang="it-IT" sz="2400" dirty="0" err="1"/>
              <a:t>au</a:t>
            </a:r>
            <a:r>
              <a:rPr lang="it-IT" sz="2400" dirty="0"/>
              <a:t> service </a:t>
            </a:r>
            <a:r>
              <a:rPr lang="it-IT" sz="2400" dirty="0" err="1"/>
              <a:t>des</a:t>
            </a:r>
            <a:r>
              <a:rPr lang="it-IT" sz="2400" dirty="0"/>
              <a:t> </a:t>
            </a:r>
            <a:r>
              <a:rPr lang="it-IT" sz="2400" dirty="0" err="1"/>
              <a:t>intérêts</a:t>
            </a:r>
            <a:r>
              <a:rPr lang="it-IT" sz="2400" dirty="0"/>
              <a:t> </a:t>
            </a:r>
            <a:r>
              <a:rPr lang="it-IT" sz="2400" dirty="0" err="1"/>
              <a:t>sociaux</a:t>
            </a:r>
            <a:r>
              <a:rPr lang="it-IT" sz="2400" dirty="0"/>
              <a:t> et </a:t>
            </a:r>
            <a:r>
              <a:rPr lang="it-IT" sz="2400" dirty="0" err="1"/>
              <a:t>moraux</a:t>
            </a:r>
            <a:r>
              <a:rPr lang="it-IT" sz="2400" dirty="0"/>
              <a:t> de </a:t>
            </a:r>
            <a:r>
              <a:rPr lang="it-IT" sz="2400" dirty="0" err="1"/>
              <a:t>tous</a:t>
            </a:r>
            <a:r>
              <a:rPr lang="it-IT" sz="2400" dirty="0"/>
              <a:t> </a:t>
            </a:r>
            <a:r>
              <a:rPr lang="it-IT" sz="2400" dirty="0" err="1"/>
              <a:t>les</a:t>
            </a:r>
            <a:r>
              <a:rPr lang="it-IT" sz="2400" dirty="0"/>
              <a:t> </a:t>
            </a:r>
            <a:r>
              <a:rPr lang="it-IT" sz="2400" dirty="0" err="1"/>
              <a:t>étudiantes</a:t>
            </a:r>
            <a:r>
              <a:rPr lang="it-IT" sz="2400" dirty="0"/>
              <a:t> et </a:t>
            </a:r>
            <a:r>
              <a:rPr lang="it-IT" sz="2400" dirty="0" err="1"/>
              <a:t>étudiants</a:t>
            </a:r>
            <a:r>
              <a:rPr lang="it-IT" sz="2400" dirty="0"/>
              <a:t>.</a:t>
            </a:r>
          </a:p>
          <a:p>
            <a:pPr algn="just"/>
            <a:r>
              <a:rPr lang="it-IT" sz="2400" dirty="0"/>
              <a:t>[</a:t>
            </a:r>
            <a:r>
              <a:rPr lang="mr-IN" sz="2400" dirty="0"/>
              <a:t>…</a:t>
            </a:r>
            <a:r>
              <a:rPr lang="it-IT" sz="2400" dirty="0"/>
              <a:t>] </a:t>
            </a:r>
          </a:p>
          <a:p>
            <a:pPr algn="just"/>
            <a:r>
              <a:rPr lang="it-IT" sz="2400" dirty="0"/>
              <a:t>S’</a:t>
            </a:r>
            <a:r>
              <a:rPr lang="it-IT" sz="2400" dirty="0" err="1"/>
              <a:t>ils</a:t>
            </a:r>
            <a:r>
              <a:rPr lang="it-IT" sz="2400" dirty="0"/>
              <a:t> </a:t>
            </a:r>
            <a:r>
              <a:rPr lang="it-IT" sz="2400" dirty="0" err="1"/>
              <a:t>défendent</a:t>
            </a:r>
            <a:r>
              <a:rPr lang="it-IT" sz="2400" dirty="0"/>
              <a:t> l’</a:t>
            </a:r>
            <a:r>
              <a:rPr lang="it-IT" sz="2400" dirty="0" err="1"/>
              <a:t>Unef</a:t>
            </a:r>
            <a:r>
              <a:rPr lang="it-IT" sz="2400" dirty="0"/>
              <a:t>, </a:t>
            </a:r>
            <a:r>
              <a:rPr lang="it-IT" sz="2400" dirty="0" err="1"/>
              <a:t>ils</a:t>
            </a:r>
            <a:r>
              <a:rPr lang="it-IT" sz="2400" dirty="0"/>
              <a:t> </a:t>
            </a:r>
            <a:r>
              <a:rPr lang="it-IT" sz="2400" dirty="0" err="1"/>
              <a:t>précisent</a:t>
            </a:r>
            <a:r>
              <a:rPr lang="it-IT" sz="2400" dirty="0"/>
              <a:t> </a:t>
            </a:r>
            <a:r>
              <a:rPr lang="it-IT" sz="2400" dirty="0" err="1"/>
              <a:t>avoir</a:t>
            </a:r>
            <a:r>
              <a:rPr lang="it-IT" sz="2400" dirty="0"/>
              <a:t> </a:t>
            </a:r>
            <a:r>
              <a:rPr lang="it-IT" sz="2400" i="1" dirty="0"/>
              <a:t>«</a:t>
            </a:r>
            <a:r>
              <a:rPr lang="it-IT" sz="2400" i="1" dirty="0" err="1"/>
              <a:t>des</a:t>
            </a:r>
            <a:r>
              <a:rPr lang="it-IT" sz="2400" i="1" dirty="0"/>
              <a:t> </a:t>
            </a:r>
            <a:r>
              <a:rPr lang="it-IT" sz="2400" i="1" dirty="0" err="1"/>
              <a:t>désaccords</a:t>
            </a:r>
            <a:r>
              <a:rPr lang="it-IT" sz="2400" i="1" dirty="0"/>
              <a:t> </a:t>
            </a:r>
            <a:r>
              <a:rPr lang="it-IT" sz="2400" i="1" dirty="0" err="1"/>
              <a:t>parfois</a:t>
            </a:r>
            <a:r>
              <a:rPr lang="it-IT" sz="2400" i="1" dirty="0"/>
              <a:t> </a:t>
            </a:r>
            <a:r>
              <a:rPr lang="it-IT" sz="2400" i="1" dirty="0" err="1"/>
              <a:t>profonds</a:t>
            </a:r>
            <a:r>
              <a:rPr lang="it-IT" sz="2400" i="1" dirty="0"/>
              <a:t> </a:t>
            </a:r>
            <a:r>
              <a:rPr lang="it-IT" sz="2400" i="1" dirty="0" err="1"/>
              <a:t>avec</a:t>
            </a:r>
            <a:r>
              <a:rPr lang="it-IT" sz="2400" i="1" dirty="0"/>
              <a:t> </a:t>
            </a:r>
            <a:r>
              <a:rPr lang="it-IT" sz="2400" i="1" dirty="0" err="1"/>
              <a:t>des</a:t>
            </a:r>
            <a:r>
              <a:rPr lang="it-IT" sz="2400" i="1" dirty="0"/>
              <a:t> </a:t>
            </a:r>
            <a:r>
              <a:rPr lang="it-IT" sz="2400" i="1" dirty="0" err="1"/>
              <a:t>pratiques</a:t>
            </a:r>
            <a:r>
              <a:rPr lang="it-IT" sz="2400" i="1" dirty="0"/>
              <a:t> et </a:t>
            </a:r>
            <a:r>
              <a:rPr lang="it-IT" sz="2400" i="1" dirty="0" err="1"/>
              <a:t>des</a:t>
            </a:r>
            <a:r>
              <a:rPr lang="it-IT" sz="2400" i="1" dirty="0"/>
              <a:t> </a:t>
            </a:r>
            <a:r>
              <a:rPr lang="it-IT" sz="2400" i="1" dirty="0" err="1"/>
              <a:t>orientations</a:t>
            </a:r>
            <a:r>
              <a:rPr lang="it-IT" sz="2400" i="1" dirty="0"/>
              <a:t> </a:t>
            </a:r>
            <a:r>
              <a:rPr lang="it-IT" sz="2400" i="1" dirty="0" err="1"/>
              <a:t>syndicales</a:t>
            </a:r>
            <a:r>
              <a:rPr lang="it-IT" sz="2400" i="1" dirty="0"/>
              <a:t> et </a:t>
            </a:r>
            <a:r>
              <a:rPr lang="it-IT" sz="2400" i="1" dirty="0" err="1"/>
              <a:t>idéologiques</a:t>
            </a:r>
            <a:r>
              <a:rPr lang="it-IT" sz="2400" i="1" dirty="0"/>
              <a:t> [</a:t>
            </a:r>
            <a:r>
              <a:rPr lang="it-IT" sz="2400" i="1" dirty="0" err="1"/>
              <a:t>du</a:t>
            </a:r>
            <a:r>
              <a:rPr lang="it-IT" sz="2400" i="1" dirty="0"/>
              <a:t> </a:t>
            </a:r>
            <a:r>
              <a:rPr lang="it-IT" sz="2400" i="1" dirty="0" err="1"/>
              <a:t>syndicat</a:t>
            </a:r>
            <a:r>
              <a:rPr lang="it-IT" sz="2400" i="1" dirty="0"/>
              <a:t>]».</a:t>
            </a:r>
            <a:endParaRPr lang="fr-CA" sz="2400" dirty="0"/>
          </a:p>
          <a:p>
            <a:pPr algn="just"/>
            <a:endParaRPr lang="it-IT" sz="2400" dirty="0"/>
          </a:p>
        </p:txBody>
      </p:sp>
    </p:spTree>
    <p:extLst>
      <p:ext uri="{BB962C8B-B14F-4D97-AF65-F5344CB8AC3E}">
        <p14:creationId xmlns:p14="http://schemas.microsoft.com/office/powerpoint/2010/main" val="37577300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Tribune</a:t>
            </a:r>
            <a:br>
              <a:rPr lang="fr-CA" sz="2800" dirty="0"/>
            </a:br>
            <a:r>
              <a:rPr lang="fr-CA" sz="2800" i="1" dirty="0"/>
              <a:t>Libération</a:t>
            </a:r>
            <a:r>
              <a:rPr lang="fr-CA" sz="2800" dirty="0"/>
              <a:t> 23 mars 2021</a:t>
            </a:r>
          </a:p>
        </p:txBody>
      </p:sp>
      <p:sp>
        <p:nvSpPr>
          <p:cNvPr id="3" name="Segnaposto contenuto 2"/>
          <p:cNvSpPr>
            <a:spLocks noGrp="1"/>
          </p:cNvSpPr>
          <p:nvPr>
            <p:ph idx="1"/>
          </p:nvPr>
        </p:nvSpPr>
        <p:spPr/>
        <p:txBody>
          <a:bodyPr>
            <a:normAutofit fontScale="92500" lnSpcReduction="20000"/>
          </a:bodyPr>
          <a:lstStyle/>
          <a:p>
            <a:pPr algn="just"/>
            <a:r>
              <a:rPr lang="it-IT" sz="2400" b="1" dirty="0" err="1"/>
              <a:t>Aucun</a:t>
            </a:r>
            <a:r>
              <a:rPr lang="it-IT" sz="2400" b="1" dirty="0"/>
              <a:t> </a:t>
            </a:r>
            <a:r>
              <a:rPr lang="it-IT" sz="2400" b="1" dirty="0" err="1"/>
              <a:t>démocrate</a:t>
            </a:r>
            <a:r>
              <a:rPr lang="it-IT" sz="2400" b="1" dirty="0"/>
              <a:t> ne </a:t>
            </a:r>
            <a:r>
              <a:rPr lang="it-IT" sz="2400" b="1" dirty="0" err="1"/>
              <a:t>peut</a:t>
            </a:r>
            <a:r>
              <a:rPr lang="it-IT" sz="2400" b="1" dirty="0"/>
              <a:t> </a:t>
            </a:r>
            <a:r>
              <a:rPr lang="it-IT" sz="2400" b="1" dirty="0" err="1"/>
              <a:t>accepter</a:t>
            </a:r>
            <a:r>
              <a:rPr lang="it-IT" sz="2400" b="1" dirty="0"/>
              <a:t> la </a:t>
            </a:r>
            <a:r>
              <a:rPr lang="it-IT" sz="2400" b="1" dirty="0" err="1"/>
              <a:t>séparation</a:t>
            </a:r>
            <a:r>
              <a:rPr lang="it-IT" sz="2400" b="1" dirty="0"/>
              <a:t> </a:t>
            </a:r>
            <a:r>
              <a:rPr lang="it-IT" sz="2400" b="1" dirty="0" err="1"/>
              <a:t>durable</a:t>
            </a:r>
            <a:r>
              <a:rPr lang="it-IT" sz="2400" b="1" dirty="0"/>
              <a:t> </a:t>
            </a:r>
            <a:r>
              <a:rPr lang="it-IT" sz="2400" b="1" dirty="0" err="1"/>
              <a:t>des</a:t>
            </a:r>
            <a:r>
              <a:rPr lang="it-IT" sz="2400" b="1" dirty="0"/>
              <a:t> «non-</a:t>
            </a:r>
            <a:r>
              <a:rPr lang="it-IT" sz="2400" b="1" dirty="0" err="1"/>
              <a:t>racisés</a:t>
            </a:r>
            <a:r>
              <a:rPr lang="it-IT" sz="2400" b="1" dirty="0"/>
              <a:t>» et </a:t>
            </a:r>
            <a:r>
              <a:rPr lang="it-IT" sz="2400" b="1" dirty="0" err="1"/>
              <a:t>des</a:t>
            </a:r>
            <a:r>
              <a:rPr lang="it-IT" sz="2400" b="1" dirty="0"/>
              <a:t> «</a:t>
            </a:r>
            <a:r>
              <a:rPr lang="it-IT" sz="2400" b="1" dirty="0" err="1"/>
              <a:t>racisés</a:t>
            </a:r>
            <a:r>
              <a:rPr lang="it-IT" sz="2400" b="1" dirty="0"/>
              <a:t>», par Michel </a:t>
            </a:r>
            <a:r>
              <a:rPr lang="it-IT" sz="2400" b="1" dirty="0" err="1"/>
              <a:t>Wieviorka</a:t>
            </a:r>
            <a:r>
              <a:rPr lang="it-IT" sz="2400" dirty="0"/>
              <a:t>*</a:t>
            </a:r>
          </a:p>
          <a:p>
            <a:pPr algn="just"/>
            <a:r>
              <a:rPr lang="it-IT" sz="2400" dirty="0"/>
              <a:t>N’</a:t>
            </a:r>
            <a:r>
              <a:rPr lang="it-IT" sz="2400" dirty="0" err="1"/>
              <a:t>avons-nous</a:t>
            </a:r>
            <a:r>
              <a:rPr lang="it-IT" sz="2400" dirty="0"/>
              <a:t> d’</a:t>
            </a:r>
            <a:r>
              <a:rPr lang="it-IT" sz="2400" dirty="0" err="1"/>
              <a:t>autre</a:t>
            </a:r>
            <a:r>
              <a:rPr lang="it-IT" sz="2400" dirty="0"/>
              <a:t> </a:t>
            </a:r>
            <a:r>
              <a:rPr lang="it-IT" sz="2400" dirty="0" err="1"/>
              <a:t>choix</a:t>
            </a:r>
            <a:r>
              <a:rPr lang="it-IT" sz="2400" dirty="0"/>
              <a:t> </a:t>
            </a:r>
            <a:r>
              <a:rPr lang="it-IT" sz="2400" dirty="0" err="1"/>
              <a:t>qu’entre</a:t>
            </a:r>
            <a:r>
              <a:rPr lang="it-IT" sz="2400" dirty="0"/>
              <a:t> la </a:t>
            </a:r>
            <a:r>
              <a:rPr lang="it-IT" sz="2400" dirty="0" err="1"/>
              <a:t>droitisation</a:t>
            </a:r>
            <a:r>
              <a:rPr lang="it-IT" sz="2400" dirty="0"/>
              <a:t> </a:t>
            </a:r>
            <a:r>
              <a:rPr lang="it-IT" sz="2400" dirty="0" err="1"/>
              <a:t>néo-maccarthyste</a:t>
            </a:r>
            <a:r>
              <a:rPr lang="it-IT" sz="2400" dirty="0"/>
              <a:t> et la </a:t>
            </a:r>
            <a:r>
              <a:rPr lang="it-IT" sz="2400" dirty="0" err="1"/>
              <a:t>racialisation</a:t>
            </a:r>
            <a:r>
              <a:rPr lang="it-IT" sz="2400" dirty="0"/>
              <a:t> de la vie </a:t>
            </a:r>
            <a:r>
              <a:rPr lang="it-IT" sz="2400" dirty="0" err="1"/>
              <a:t>collective</a:t>
            </a:r>
            <a:r>
              <a:rPr lang="it-IT" sz="2400" dirty="0"/>
              <a:t> ? Qu’entre ceux qui traquent l’islamo-gauchisme dans les universités et veulent dissoudre l’Unef, </a:t>
            </a:r>
            <a:r>
              <a:rPr lang="it-IT" sz="2400" dirty="0" err="1"/>
              <a:t>ou</a:t>
            </a:r>
            <a:r>
              <a:rPr lang="it-IT" sz="2400" dirty="0"/>
              <a:t> </a:t>
            </a:r>
            <a:r>
              <a:rPr lang="it-IT" sz="2400" dirty="0" err="1"/>
              <a:t>ceux</a:t>
            </a:r>
            <a:r>
              <a:rPr lang="it-IT" sz="2400" dirty="0"/>
              <a:t> qui </a:t>
            </a:r>
            <a:r>
              <a:rPr lang="it-IT" sz="2400" dirty="0" err="1"/>
              <a:t>organisent</a:t>
            </a:r>
            <a:r>
              <a:rPr lang="it-IT" sz="2400" dirty="0"/>
              <a:t> </a:t>
            </a:r>
            <a:r>
              <a:rPr lang="it-IT" sz="2400" dirty="0" err="1"/>
              <a:t>des</a:t>
            </a:r>
            <a:r>
              <a:rPr lang="it-IT" sz="2400" dirty="0"/>
              <a:t> </a:t>
            </a:r>
            <a:r>
              <a:rPr lang="it-IT" sz="2400" dirty="0" err="1"/>
              <a:t>réunions</a:t>
            </a:r>
            <a:r>
              <a:rPr lang="it-IT" sz="2400" dirty="0"/>
              <a:t> </a:t>
            </a:r>
            <a:r>
              <a:rPr lang="it-IT" sz="2400" i="1" dirty="0"/>
              <a:t>«en non-</a:t>
            </a:r>
            <a:r>
              <a:rPr lang="it-IT" sz="2400" i="1" dirty="0" err="1"/>
              <a:t>mixité</a:t>
            </a:r>
            <a:r>
              <a:rPr lang="it-IT" sz="2400" i="1" dirty="0"/>
              <a:t> </a:t>
            </a:r>
            <a:r>
              <a:rPr lang="it-IT" sz="2400" i="1" dirty="0" err="1"/>
              <a:t>raciale</a:t>
            </a:r>
            <a:r>
              <a:rPr lang="it-IT" sz="2400" i="1" dirty="0"/>
              <a:t>»</a:t>
            </a:r>
            <a:r>
              <a:rPr lang="it-IT" sz="2400" dirty="0"/>
              <a:t>, </a:t>
            </a:r>
            <a:r>
              <a:rPr lang="it-IT" sz="2400" dirty="0" err="1"/>
              <a:t>comme</a:t>
            </a:r>
            <a:r>
              <a:rPr lang="it-IT" sz="2400" dirty="0"/>
              <a:t> a </a:t>
            </a:r>
            <a:r>
              <a:rPr lang="it-IT" sz="2400" dirty="0" err="1"/>
              <a:t>dit</a:t>
            </a:r>
            <a:r>
              <a:rPr lang="it-IT" sz="2400" dirty="0"/>
              <a:t> le </a:t>
            </a:r>
            <a:r>
              <a:rPr lang="it-IT" sz="2400" dirty="0" err="1"/>
              <a:t>syndicat</a:t>
            </a:r>
            <a:r>
              <a:rPr lang="it-IT" sz="2400" dirty="0"/>
              <a:t> SUD </a:t>
            </a:r>
            <a:r>
              <a:rPr lang="it-IT" sz="2400" dirty="0" err="1"/>
              <a:t>éducation</a:t>
            </a:r>
            <a:r>
              <a:rPr lang="it-IT" sz="2400" dirty="0"/>
              <a:t>, </a:t>
            </a:r>
            <a:r>
              <a:rPr lang="it-IT" sz="2400" dirty="0" err="1"/>
              <a:t>des</a:t>
            </a:r>
            <a:r>
              <a:rPr lang="it-IT" sz="2400" dirty="0"/>
              <a:t> </a:t>
            </a:r>
            <a:r>
              <a:rPr lang="it-IT" sz="2400" dirty="0" err="1"/>
              <a:t>réunions</a:t>
            </a:r>
            <a:r>
              <a:rPr lang="it-IT" sz="2400" dirty="0"/>
              <a:t> </a:t>
            </a:r>
            <a:r>
              <a:rPr lang="it-IT" sz="2400" i="1" dirty="0"/>
              <a:t>«non-</a:t>
            </a:r>
            <a:r>
              <a:rPr lang="it-IT" sz="2400" i="1" dirty="0" err="1"/>
              <a:t>mixtes</a:t>
            </a:r>
            <a:r>
              <a:rPr lang="it-IT" sz="2400" i="1" dirty="0"/>
              <a:t> </a:t>
            </a:r>
            <a:r>
              <a:rPr lang="it-IT" sz="2400" i="1" dirty="0" err="1"/>
              <a:t>racisées</a:t>
            </a:r>
            <a:r>
              <a:rPr lang="it-IT" sz="2400" i="1" dirty="0"/>
              <a:t>»</a:t>
            </a:r>
            <a:r>
              <a:rPr lang="it-IT" sz="2400" dirty="0"/>
              <a:t>, </a:t>
            </a:r>
            <a:r>
              <a:rPr lang="it-IT" sz="2400" i="1" dirty="0"/>
              <a:t>«</a:t>
            </a:r>
            <a:r>
              <a:rPr lang="it-IT" sz="2400" i="1" dirty="0" err="1"/>
              <a:t>unisexes</a:t>
            </a:r>
            <a:r>
              <a:rPr lang="it-IT" sz="2400" i="1" dirty="0"/>
              <a:t> </a:t>
            </a:r>
            <a:r>
              <a:rPr lang="it-IT" sz="2400" i="1" dirty="0" err="1"/>
              <a:t>ou</a:t>
            </a:r>
            <a:r>
              <a:rPr lang="it-IT" sz="2400" i="1" dirty="0"/>
              <a:t> </a:t>
            </a:r>
            <a:r>
              <a:rPr lang="it-IT" sz="2400" i="1" dirty="0" err="1"/>
              <a:t>uniraces</a:t>
            </a:r>
            <a:r>
              <a:rPr lang="it-IT" sz="2400" i="1" dirty="0"/>
              <a:t>»</a:t>
            </a:r>
            <a:r>
              <a:rPr lang="it-IT" sz="2400" dirty="0"/>
              <a:t> </a:t>
            </a:r>
            <a:r>
              <a:rPr lang="it-IT" sz="2400" dirty="0" err="1"/>
              <a:t>dans</a:t>
            </a:r>
            <a:r>
              <a:rPr lang="it-IT" sz="2400" dirty="0"/>
              <a:t> </a:t>
            </a:r>
            <a:r>
              <a:rPr lang="it-IT" sz="2400" dirty="0" err="1"/>
              <a:t>les</a:t>
            </a:r>
            <a:r>
              <a:rPr lang="it-IT" sz="2400" dirty="0"/>
              <a:t> </a:t>
            </a:r>
            <a:r>
              <a:rPr lang="it-IT" sz="2400" dirty="0" err="1"/>
              <a:t>mots</a:t>
            </a:r>
            <a:r>
              <a:rPr lang="it-IT" sz="2400" dirty="0"/>
              <a:t> de l’</a:t>
            </a:r>
            <a:r>
              <a:rPr lang="it-IT" sz="2400" dirty="0" err="1"/>
              <a:t>Unef</a:t>
            </a:r>
            <a:r>
              <a:rPr lang="it-IT" sz="2400" dirty="0"/>
              <a:t>, – </a:t>
            </a:r>
            <a:r>
              <a:rPr lang="it-IT" sz="2400" dirty="0" err="1"/>
              <a:t>les</a:t>
            </a:r>
            <a:r>
              <a:rPr lang="it-IT" sz="2400" dirty="0"/>
              <a:t> </a:t>
            </a:r>
            <a:r>
              <a:rPr lang="it-IT" sz="2400" dirty="0" err="1"/>
              <a:t>uns</a:t>
            </a:r>
            <a:r>
              <a:rPr lang="it-IT" sz="2400" dirty="0"/>
              <a:t> </a:t>
            </a:r>
            <a:r>
              <a:rPr lang="it-IT" sz="2400" dirty="0" err="1"/>
              <a:t>comme</a:t>
            </a:r>
            <a:r>
              <a:rPr lang="it-IT" sz="2400" dirty="0"/>
              <a:t> </a:t>
            </a:r>
            <a:r>
              <a:rPr lang="it-IT" sz="2400" dirty="0" err="1"/>
              <a:t>les</a:t>
            </a:r>
            <a:r>
              <a:rPr lang="it-IT" sz="2400" dirty="0"/>
              <a:t> </a:t>
            </a:r>
            <a:r>
              <a:rPr lang="it-IT" sz="2400" dirty="0" err="1"/>
              <a:t>autres</a:t>
            </a:r>
            <a:r>
              <a:rPr lang="it-IT" sz="2400" dirty="0"/>
              <a:t> </a:t>
            </a:r>
            <a:r>
              <a:rPr lang="it-IT" sz="2400" dirty="0" err="1"/>
              <a:t>traitant</a:t>
            </a:r>
            <a:r>
              <a:rPr lang="it-IT" sz="2400" dirty="0"/>
              <a:t> l’</a:t>
            </a:r>
            <a:r>
              <a:rPr lang="it-IT" sz="2400" dirty="0" err="1"/>
              <a:t>autre</a:t>
            </a:r>
            <a:r>
              <a:rPr lang="it-IT" sz="2400" dirty="0"/>
              <a:t> camp de fasciste </a:t>
            </a:r>
            <a:r>
              <a:rPr lang="it-IT" sz="2400" dirty="0" err="1"/>
              <a:t>ou</a:t>
            </a:r>
            <a:r>
              <a:rPr lang="it-IT" sz="2400" dirty="0"/>
              <a:t> de </a:t>
            </a:r>
            <a:r>
              <a:rPr lang="it-IT" sz="2400" dirty="0" err="1"/>
              <a:t>raciste</a:t>
            </a:r>
            <a:r>
              <a:rPr lang="it-IT" sz="2400" dirty="0"/>
              <a:t> ? Une spirale </a:t>
            </a:r>
            <a:r>
              <a:rPr lang="it-IT" sz="2400" dirty="0" err="1"/>
              <a:t>inquiétante</a:t>
            </a:r>
            <a:r>
              <a:rPr lang="it-IT" sz="2400" dirty="0"/>
              <a:t> se </a:t>
            </a:r>
            <a:r>
              <a:rPr lang="it-IT" sz="2400" dirty="0" err="1"/>
              <a:t>déroule</a:t>
            </a:r>
            <a:r>
              <a:rPr lang="it-IT" sz="2400" dirty="0"/>
              <a:t>, </a:t>
            </a:r>
            <a:r>
              <a:rPr lang="it-IT" sz="2400" dirty="0" err="1"/>
              <a:t>dans</a:t>
            </a:r>
            <a:r>
              <a:rPr lang="it-IT" sz="2400" dirty="0"/>
              <a:t> </a:t>
            </a:r>
            <a:r>
              <a:rPr lang="it-IT" sz="2400" dirty="0" err="1"/>
              <a:t>laquelle</a:t>
            </a:r>
            <a:r>
              <a:rPr lang="it-IT" sz="2400" dirty="0"/>
              <a:t> il </a:t>
            </a:r>
            <a:r>
              <a:rPr lang="it-IT" sz="2400" dirty="0" err="1"/>
              <a:t>devient</a:t>
            </a:r>
            <a:r>
              <a:rPr lang="it-IT" sz="2400" dirty="0"/>
              <a:t> difficile de </a:t>
            </a:r>
            <a:r>
              <a:rPr lang="it-IT" sz="2400" b="1" dirty="0" err="1"/>
              <a:t>garder</a:t>
            </a:r>
            <a:r>
              <a:rPr lang="it-IT" sz="2400" b="1" dirty="0"/>
              <a:t> la </a:t>
            </a:r>
            <a:r>
              <a:rPr lang="it-IT" sz="2400" b="1" dirty="0" err="1"/>
              <a:t>tête</a:t>
            </a:r>
            <a:r>
              <a:rPr lang="it-IT" sz="2400" b="1" dirty="0"/>
              <a:t> </a:t>
            </a:r>
            <a:r>
              <a:rPr lang="it-IT" sz="2400" b="1" dirty="0" err="1"/>
              <a:t>froide</a:t>
            </a:r>
            <a:r>
              <a:rPr lang="it-IT" sz="2400" dirty="0"/>
              <a:t>, </a:t>
            </a:r>
            <a:r>
              <a:rPr lang="it-IT" sz="2400" dirty="0" err="1"/>
              <a:t>tant</a:t>
            </a:r>
            <a:r>
              <a:rPr lang="it-IT" sz="2400" dirty="0"/>
              <a:t> se </a:t>
            </a:r>
            <a:r>
              <a:rPr lang="it-IT" sz="2400" dirty="0" err="1"/>
              <a:t>multiplient</a:t>
            </a:r>
            <a:r>
              <a:rPr lang="it-IT" sz="2400" dirty="0"/>
              <a:t> </a:t>
            </a:r>
            <a:r>
              <a:rPr lang="it-IT" sz="2400" dirty="0" err="1"/>
              <a:t>les</a:t>
            </a:r>
            <a:r>
              <a:rPr lang="it-IT" sz="2400" dirty="0"/>
              <a:t> </a:t>
            </a:r>
            <a:r>
              <a:rPr lang="it-IT" sz="2400" dirty="0" err="1"/>
              <a:t>outrances</a:t>
            </a:r>
            <a:r>
              <a:rPr lang="it-IT" sz="2400" dirty="0"/>
              <a:t> qui </a:t>
            </a:r>
            <a:r>
              <a:rPr lang="it-IT" sz="2400" dirty="0" err="1"/>
              <a:t>détruisent</a:t>
            </a:r>
            <a:r>
              <a:rPr lang="it-IT" sz="2400" dirty="0"/>
              <a:t> le </a:t>
            </a:r>
            <a:r>
              <a:rPr lang="it-IT" sz="2400" dirty="0" err="1"/>
              <a:t>débat</a:t>
            </a:r>
            <a:r>
              <a:rPr lang="it-IT" sz="2400" dirty="0"/>
              <a:t> public </a:t>
            </a:r>
            <a:r>
              <a:rPr lang="it-IT" sz="2400" dirty="0" err="1"/>
              <a:t>au</a:t>
            </a:r>
            <a:r>
              <a:rPr lang="it-IT" sz="2400" dirty="0"/>
              <a:t> </a:t>
            </a:r>
            <a:r>
              <a:rPr lang="it-IT" sz="2400" dirty="0" err="1"/>
              <a:t>lieu</a:t>
            </a:r>
            <a:r>
              <a:rPr lang="it-IT" sz="2400" dirty="0"/>
              <a:t> de le </a:t>
            </a:r>
            <a:r>
              <a:rPr lang="it-IT" sz="2400" dirty="0" err="1"/>
              <a:t>construire</a:t>
            </a:r>
            <a:r>
              <a:rPr lang="it-IT" sz="2400" dirty="0"/>
              <a:t>. Et </a:t>
            </a:r>
            <a:r>
              <a:rPr lang="it-IT" sz="2400" dirty="0" err="1"/>
              <a:t>comme</a:t>
            </a:r>
            <a:r>
              <a:rPr lang="it-IT" sz="2400" dirty="0"/>
              <a:t> </a:t>
            </a:r>
            <a:r>
              <a:rPr lang="it-IT" sz="2400" dirty="0" err="1"/>
              <a:t>nous</a:t>
            </a:r>
            <a:r>
              <a:rPr lang="it-IT" sz="2400" dirty="0"/>
              <a:t> </a:t>
            </a:r>
            <a:r>
              <a:rPr lang="it-IT" sz="2400" dirty="0" err="1"/>
              <a:t>allons</a:t>
            </a:r>
            <a:r>
              <a:rPr lang="it-IT" sz="2400" dirty="0"/>
              <a:t> </a:t>
            </a:r>
            <a:r>
              <a:rPr lang="it-IT" sz="2400" dirty="0" err="1"/>
              <a:t>voir</a:t>
            </a:r>
            <a:r>
              <a:rPr lang="it-IT" sz="2400" dirty="0"/>
              <a:t>, la balle est </a:t>
            </a:r>
            <a:r>
              <a:rPr lang="it-IT" sz="2400" dirty="0" err="1"/>
              <a:t>dans</a:t>
            </a:r>
            <a:r>
              <a:rPr lang="it-IT" sz="2400" dirty="0"/>
              <a:t> le camp de l’</a:t>
            </a:r>
            <a:r>
              <a:rPr lang="it-IT" sz="2400" dirty="0" err="1"/>
              <a:t>Unef</a:t>
            </a:r>
            <a:r>
              <a:rPr lang="it-IT" sz="2400" dirty="0"/>
              <a:t>.</a:t>
            </a:r>
          </a:p>
          <a:p>
            <a:r>
              <a:rPr lang="fr-CA" sz="2400" dirty="0"/>
              <a:t>*Sociologue, directeur d'études à l'</a:t>
            </a:r>
            <a:r>
              <a:rPr lang="fr-CA" sz="2400" dirty="0" err="1"/>
              <a:t>Ecole</a:t>
            </a:r>
            <a:r>
              <a:rPr lang="fr-CA" sz="2400" dirty="0"/>
              <a:t> des Hautes </a:t>
            </a:r>
            <a:r>
              <a:rPr lang="fr-CA" sz="2400" dirty="0" err="1"/>
              <a:t>Etudes</a:t>
            </a:r>
            <a:r>
              <a:rPr lang="fr-CA" sz="2400" dirty="0"/>
              <a:t> en Sciences Sociales (EHESS) </a:t>
            </a:r>
          </a:p>
        </p:txBody>
      </p:sp>
    </p:spTree>
    <p:extLst>
      <p:ext uri="{BB962C8B-B14F-4D97-AF65-F5344CB8AC3E}">
        <p14:creationId xmlns:p14="http://schemas.microsoft.com/office/powerpoint/2010/main" val="18756935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Tribune</a:t>
            </a:r>
            <a:br>
              <a:rPr lang="fr-CA" sz="2800" dirty="0"/>
            </a:br>
            <a:r>
              <a:rPr lang="fr-CA" sz="2800" i="1" dirty="0"/>
              <a:t>Libération</a:t>
            </a:r>
            <a:r>
              <a:rPr lang="fr-CA" sz="2800" dirty="0"/>
              <a:t> 23 mars 2021</a:t>
            </a:r>
          </a:p>
        </p:txBody>
      </p:sp>
      <p:sp>
        <p:nvSpPr>
          <p:cNvPr id="3" name="Segnaposto contenuto 2"/>
          <p:cNvSpPr>
            <a:spLocks noGrp="1"/>
          </p:cNvSpPr>
          <p:nvPr>
            <p:ph idx="1"/>
          </p:nvPr>
        </p:nvSpPr>
        <p:spPr/>
        <p:txBody>
          <a:bodyPr>
            <a:normAutofit lnSpcReduction="10000"/>
          </a:bodyPr>
          <a:lstStyle/>
          <a:p>
            <a:r>
              <a:rPr lang="it-IT" sz="2400" b="1" dirty="0"/>
              <a:t>A </a:t>
            </a:r>
            <a:r>
              <a:rPr lang="it-IT" sz="2400" b="1" dirty="0" err="1"/>
              <a:t>chaque</a:t>
            </a:r>
            <a:r>
              <a:rPr lang="it-IT" sz="2400" b="1" dirty="0"/>
              <a:t> </a:t>
            </a:r>
            <a:r>
              <a:rPr lang="it-IT" sz="2400" b="1" dirty="0" err="1"/>
              <a:t>groupe</a:t>
            </a:r>
            <a:r>
              <a:rPr lang="it-IT" sz="2400" b="1" dirty="0"/>
              <a:t> son </a:t>
            </a:r>
            <a:r>
              <a:rPr lang="it-IT" sz="2400" b="1" dirty="0" err="1"/>
              <a:t>identité</a:t>
            </a:r>
            <a:endParaRPr lang="it-IT" sz="2400" b="1" dirty="0"/>
          </a:p>
          <a:p>
            <a:pPr algn="just"/>
            <a:r>
              <a:rPr lang="it-IT" sz="2400" dirty="0"/>
              <a:t>De tout </a:t>
            </a:r>
            <a:r>
              <a:rPr lang="it-IT" sz="2400" dirty="0" err="1"/>
              <a:t>temps</a:t>
            </a:r>
            <a:r>
              <a:rPr lang="it-IT" sz="2400" dirty="0"/>
              <a:t>, </a:t>
            </a:r>
            <a:r>
              <a:rPr lang="it-IT" sz="2400" dirty="0" err="1"/>
              <a:t>des</a:t>
            </a:r>
            <a:r>
              <a:rPr lang="it-IT" sz="2400" dirty="0"/>
              <a:t> </a:t>
            </a:r>
            <a:r>
              <a:rPr lang="it-IT" sz="2400" dirty="0" err="1"/>
              <a:t>acteurs</a:t>
            </a:r>
            <a:r>
              <a:rPr lang="it-IT" sz="2400" dirty="0"/>
              <a:t> </a:t>
            </a:r>
            <a:r>
              <a:rPr lang="it-IT" sz="2400" dirty="0" err="1"/>
              <a:t>collectifs</a:t>
            </a:r>
            <a:r>
              <a:rPr lang="it-IT" sz="2400" dirty="0"/>
              <a:t> </a:t>
            </a:r>
            <a:r>
              <a:rPr lang="it-IT" sz="2400" dirty="0" err="1"/>
              <a:t>ont</a:t>
            </a:r>
            <a:r>
              <a:rPr lang="it-IT" sz="2400" dirty="0"/>
              <a:t> </a:t>
            </a:r>
            <a:r>
              <a:rPr lang="it-IT" sz="2400" dirty="0" err="1"/>
              <a:t>constitué</a:t>
            </a:r>
            <a:r>
              <a:rPr lang="it-IT" sz="2400" dirty="0"/>
              <a:t> </a:t>
            </a:r>
            <a:r>
              <a:rPr lang="it-IT" sz="2400" dirty="0" err="1"/>
              <a:t>des</a:t>
            </a:r>
            <a:r>
              <a:rPr lang="it-IT" sz="2400" dirty="0"/>
              <a:t> </a:t>
            </a:r>
            <a:r>
              <a:rPr lang="it-IT" sz="2400" dirty="0" err="1"/>
              <a:t>groupes</a:t>
            </a:r>
            <a:r>
              <a:rPr lang="it-IT" sz="2400" dirty="0"/>
              <a:t>, à un moment </a:t>
            </a:r>
            <a:r>
              <a:rPr lang="it-IT" sz="2400" dirty="0" err="1"/>
              <a:t>ou</a:t>
            </a:r>
            <a:r>
              <a:rPr lang="it-IT" sz="2400" dirty="0"/>
              <a:t> à un </a:t>
            </a:r>
            <a:r>
              <a:rPr lang="it-IT" sz="2400" dirty="0" err="1"/>
              <a:t>autre</a:t>
            </a:r>
            <a:r>
              <a:rPr lang="it-IT" sz="2400" dirty="0"/>
              <a:t>, </a:t>
            </a:r>
            <a:r>
              <a:rPr lang="it-IT" sz="2400" dirty="0" err="1"/>
              <a:t>sur</a:t>
            </a:r>
            <a:r>
              <a:rPr lang="it-IT" sz="2400" dirty="0"/>
              <a:t> la base d’une </a:t>
            </a:r>
            <a:r>
              <a:rPr lang="it-IT" sz="2400" dirty="0" err="1"/>
              <a:t>identité</a:t>
            </a:r>
            <a:r>
              <a:rPr lang="it-IT" sz="2400" dirty="0"/>
              <a:t> </a:t>
            </a:r>
            <a:r>
              <a:rPr lang="it-IT" sz="2400" dirty="0" err="1"/>
              <a:t>excluant</a:t>
            </a:r>
            <a:r>
              <a:rPr lang="it-IT" sz="2400" dirty="0"/>
              <a:t> </a:t>
            </a:r>
            <a:r>
              <a:rPr lang="it-IT" sz="2400" dirty="0" err="1"/>
              <a:t>des</a:t>
            </a:r>
            <a:r>
              <a:rPr lang="it-IT" sz="2400" dirty="0"/>
              <a:t> </a:t>
            </a:r>
            <a:r>
              <a:rPr lang="it-IT" sz="2400" dirty="0" err="1"/>
              <a:t>participants</a:t>
            </a:r>
            <a:r>
              <a:rPr lang="it-IT" sz="2400" dirty="0"/>
              <a:t> qui n’en </a:t>
            </a:r>
            <a:r>
              <a:rPr lang="it-IT" sz="2400" dirty="0" err="1"/>
              <a:t>relèveraient</a:t>
            </a:r>
            <a:r>
              <a:rPr lang="it-IT" sz="2400" dirty="0"/>
              <a:t> </a:t>
            </a:r>
            <a:r>
              <a:rPr lang="it-IT" sz="2400" dirty="0" err="1"/>
              <a:t>pas</a:t>
            </a:r>
            <a:r>
              <a:rPr lang="it-IT" sz="2400" dirty="0"/>
              <a:t>. Qui </a:t>
            </a:r>
            <a:r>
              <a:rPr lang="it-IT" sz="2400" dirty="0" err="1"/>
              <a:t>reprochera</a:t>
            </a:r>
            <a:r>
              <a:rPr lang="it-IT" sz="2400" dirty="0"/>
              <a:t> </a:t>
            </a:r>
            <a:r>
              <a:rPr lang="it-IT" sz="2400" dirty="0" err="1"/>
              <a:t>aux</a:t>
            </a:r>
            <a:r>
              <a:rPr lang="it-IT" sz="2400" dirty="0"/>
              <a:t> </a:t>
            </a:r>
            <a:r>
              <a:rPr lang="it-IT" sz="2400" dirty="0" err="1"/>
              <a:t>Alcooliques</a:t>
            </a:r>
            <a:r>
              <a:rPr lang="it-IT" sz="2400" dirty="0"/>
              <a:t> </a:t>
            </a:r>
            <a:r>
              <a:rPr lang="it-IT" sz="2400" dirty="0" err="1"/>
              <a:t>anonymes</a:t>
            </a:r>
            <a:r>
              <a:rPr lang="it-IT" sz="2400" dirty="0"/>
              <a:t> de se </a:t>
            </a:r>
            <a:r>
              <a:rPr lang="it-IT" sz="2400" dirty="0" err="1"/>
              <a:t>réunir</a:t>
            </a:r>
            <a:r>
              <a:rPr lang="it-IT" sz="2400" dirty="0"/>
              <a:t> pour </a:t>
            </a:r>
            <a:r>
              <a:rPr lang="it-IT" sz="2400" dirty="0" err="1"/>
              <a:t>partager</a:t>
            </a:r>
            <a:r>
              <a:rPr lang="it-IT" sz="2400" i="1" dirty="0"/>
              <a:t> «</a:t>
            </a:r>
            <a:r>
              <a:rPr lang="it-IT" sz="2400" i="1" dirty="0" err="1"/>
              <a:t>entre</a:t>
            </a:r>
            <a:r>
              <a:rPr lang="it-IT" sz="2400" i="1" dirty="0"/>
              <a:t> </a:t>
            </a:r>
            <a:r>
              <a:rPr lang="it-IT" sz="2400" i="1" dirty="0" err="1"/>
              <a:t>eux</a:t>
            </a:r>
            <a:r>
              <a:rPr lang="it-IT" sz="2400" i="1" dirty="0"/>
              <a:t> </a:t>
            </a:r>
            <a:r>
              <a:rPr lang="it-IT" sz="2400" i="1" dirty="0" err="1"/>
              <a:t>leur</a:t>
            </a:r>
            <a:r>
              <a:rPr lang="it-IT" sz="2400" i="1" dirty="0"/>
              <a:t> </a:t>
            </a:r>
            <a:r>
              <a:rPr lang="it-IT" sz="2400" i="1" dirty="0" err="1"/>
              <a:t>expérience</a:t>
            </a:r>
            <a:r>
              <a:rPr lang="it-IT" sz="2400" i="1" dirty="0"/>
              <a:t>, </a:t>
            </a:r>
            <a:r>
              <a:rPr lang="it-IT" sz="2400" i="1" dirty="0" err="1"/>
              <a:t>leur</a:t>
            </a:r>
            <a:r>
              <a:rPr lang="it-IT" sz="2400" i="1" dirty="0"/>
              <a:t> force et </a:t>
            </a:r>
            <a:r>
              <a:rPr lang="it-IT" sz="2400" i="1" dirty="0" err="1"/>
              <a:t>leur</a:t>
            </a:r>
            <a:r>
              <a:rPr lang="it-IT" sz="2400" i="1" dirty="0"/>
              <a:t> </a:t>
            </a:r>
            <a:r>
              <a:rPr lang="it-IT" sz="2400" i="1" dirty="0" err="1"/>
              <a:t>espoir</a:t>
            </a:r>
            <a:r>
              <a:rPr lang="it-IT" sz="2400" i="1" dirty="0"/>
              <a:t> </a:t>
            </a:r>
            <a:r>
              <a:rPr lang="it-IT" sz="2400" i="1" dirty="0" err="1"/>
              <a:t>dans</a:t>
            </a:r>
            <a:r>
              <a:rPr lang="it-IT" sz="2400" i="1" dirty="0"/>
              <a:t> le </a:t>
            </a:r>
            <a:r>
              <a:rPr lang="it-IT" sz="2400" i="1" dirty="0" err="1"/>
              <a:t>but</a:t>
            </a:r>
            <a:r>
              <a:rPr lang="it-IT" sz="2400" i="1" dirty="0"/>
              <a:t> de </a:t>
            </a:r>
            <a:r>
              <a:rPr lang="it-IT" sz="2400" i="1" dirty="0" err="1"/>
              <a:t>résoudre</a:t>
            </a:r>
            <a:r>
              <a:rPr lang="it-IT" sz="2400" i="1" dirty="0"/>
              <a:t> </a:t>
            </a:r>
            <a:r>
              <a:rPr lang="it-IT" sz="2400" i="1" dirty="0" err="1"/>
              <a:t>leur</a:t>
            </a:r>
            <a:r>
              <a:rPr lang="it-IT" sz="2400" i="1" dirty="0"/>
              <a:t> </a:t>
            </a:r>
            <a:r>
              <a:rPr lang="it-IT" sz="2400" i="1" dirty="0" err="1"/>
              <a:t>problème</a:t>
            </a:r>
            <a:r>
              <a:rPr lang="it-IT" sz="2400" i="1" dirty="0"/>
              <a:t> </a:t>
            </a:r>
            <a:r>
              <a:rPr lang="it-IT" sz="2400" i="1" dirty="0" err="1"/>
              <a:t>commun</a:t>
            </a:r>
            <a:r>
              <a:rPr lang="it-IT" sz="2400" i="1" dirty="0"/>
              <a:t> et d’</a:t>
            </a:r>
            <a:r>
              <a:rPr lang="it-IT" sz="2400" i="1" dirty="0" err="1"/>
              <a:t>aider</a:t>
            </a:r>
            <a:r>
              <a:rPr lang="it-IT" sz="2400" i="1" dirty="0"/>
              <a:t> d’</a:t>
            </a:r>
            <a:r>
              <a:rPr lang="it-IT" sz="2400" i="1" dirty="0" err="1"/>
              <a:t>autres</a:t>
            </a:r>
            <a:r>
              <a:rPr lang="it-IT" sz="2400" i="1" dirty="0"/>
              <a:t> </a:t>
            </a:r>
            <a:r>
              <a:rPr lang="it-IT" sz="2400" i="1" dirty="0" err="1"/>
              <a:t>alcooliques</a:t>
            </a:r>
            <a:r>
              <a:rPr lang="it-IT" sz="2400" i="1" dirty="0"/>
              <a:t> à se </a:t>
            </a:r>
            <a:r>
              <a:rPr lang="it-IT" sz="2400" i="1" dirty="0" err="1"/>
              <a:t>rétablir</a:t>
            </a:r>
            <a:r>
              <a:rPr lang="it-IT" sz="2400" i="1" dirty="0"/>
              <a:t>», </a:t>
            </a:r>
            <a:r>
              <a:rPr lang="it-IT" sz="2400" dirty="0" err="1"/>
              <a:t>comme</a:t>
            </a:r>
            <a:r>
              <a:rPr lang="it-IT" sz="2400" dirty="0"/>
              <a:t> l’</a:t>
            </a:r>
            <a:r>
              <a:rPr lang="it-IT" sz="2400" dirty="0" err="1"/>
              <a:t>explique</a:t>
            </a:r>
            <a:r>
              <a:rPr lang="it-IT" sz="2400" dirty="0"/>
              <a:t> </a:t>
            </a:r>
            <a:r>
              <a:rPr lang="it-IT" sz="2400" dirty="0" err="1"/>
              <a:t>leur</a:t>
            </a:r>
            <a:r>
              <a:rPr lang="it-IT" sz="2400" dirty="0"/>
              <a:t> site ? Qui </a:t>
            </a:r>
            <a:r>
              <a:rPr lang="it-IT" sz="2400" dirty="0" err="1"/>
              <a:t>demandera</a:t>
            </a:r>
            <a:r>
              <a:rPr lang="it-IT" sz="2400" dirty="0"/>
              <a:t> </a:t>
            </a:r>
            <a:r>
              <a:rPr lang="it-IT" sz="2400" dirty="0" err="1"/>
              <a:t>aux</a:t>
            </a:r>
            <a:r>
              <a:rPr lang="it-IT" sz="2400" dirty="0"/>
              <a:t> </a:t>
            </a:r>
            <a:r>
              <a:rPr lang="it-IT" sz="2400" dirty="0" err="1"/>
              <a:t>Weight</a:t>
            </a:r>
            <a:r>
              <a:rPr lang="it-IT" sz="2400" dirty="0"/>
              <a:t> </a:t>
            </a:r>
            <a:r>
              <a:rPr lang="it-IT" sz="2400" dirty="0" err="1"/>
              <a:t>Watchers</a:t>
            </a:r>
            <a:r>
              <a:rPr lang="it-IT" sz="2400" dirty="0"/>
              <a:t> de </a:t>
            </a:r>
            <a:r>
              <a:rPr lang="it-IT" sz="2400" dirty="0" err="1"/>
              <a:t>supprimer</a:t>
            </a:r>
            <a:r>
              <a:rPr lang="it-IT" sz="2400" dirty="0"/>
              <a:t> </a:t>
            </a:r>
            <a:r>
              <a:rPr lang="it-IT" sz="2400" dirty="0" err="1"/>
              <a:t>les</a:t>
            </a:r>
            <a:r>
              <a:rPr lang="it-IT" sz="2400" dirty="0"/>
              <a:t> </a:t>
            </a:r>
            <a:r>
              <a:rPr lang="it-IT" sz="2400" i="1" dirty="0"/>
              <a:t>«</a:t>
            </a:r>
            <a:r>
              <a:rPr lang="it-IT" sz="2400" i="1" dirty="0" err="1"/>
              <a:t>ateliers</a:t>
            </a:r>
            <a:r>
              <a:rPr lang="it-IT" sz="2400" i="1" dirty="0"/>
              <a:t> </a:t>
            </a:r>
            <a:r>
              <a:rPr lang="it-IT" sz="2400" i="1" dirty="0" err="1"/>
              <a:t>où</a:t>
            </a:r>
            <a:r>
              <a:rPr lang="it-IT" sz="2400" i="1" dirty="0"/>
              <a:t> ensemble </a:t>
            </a:r>
            <a:r>
              <a:rPr lang="it-IT" sz="2400" i="1" dirty="0" err="1"/>
              <a:t>chacun</a:t>
            </a:r>
            <a:r>
              <a:rPr lang="it-IT" sz="2400" i="1" dirty="0"/>
              <a:t> va plus </a:t>
            </a:r>
            <a:r>
              <a:rPr lang="it-IT" sz="2400" i="1" dirty="0" err="1"/>
              <a:t>loin</a:t>
            </a:r>
            <a:r>
              <a:rPr lang="it-IT" sz="2400" i="1" dirty="0"/>
              <a:t>» </a:t>
            </a:r>
            <a:r>
              <a:rPr lang="it-IT" sz="2400" dirty="0" err="1"/>
              <a:t>dans</a:t>
            </a:r>
            <a:r>
              <a:rPr lang="it-IT" sz="2400" dirty="0"/>
              <a:t> l’</a:t>
            </a:r>
            <a:r>
              <a:rPr lang="it-IT" sz="2400" dirty="0" err="1"/>
              <a:t>objectif</a:t>
            </a:r>
            <a:r>
              <a:rPr lang="it-IT" sz="2400" dirty="0"/>
              <a:t> de </a:t>
            </a:r>
            <a:r>
              <a:rPr lang="it-IT" sz="2400" dirty="0" err="1"/>
              <a:t>perdre</a:t>
            </a:r>
            <a:r>
              <a:rPr lang="it-IT" sz="2400" dirty="0"/>
              <a:t> </a:t>
            </a:r>
            <a:r>
              <a:rPr lang="it-IT" sz="2400" dirty="0" err="1"/>
              <a:t>du</a:t>
            </a:r>
            <a:r>
              <a:rPr lang="it-IT" sz="2400" dirty="0"/>
              <a:t> </a:t>
            </a:r>
            <a:r>
              <a:rPr lang="it-IT" sz="2400" dirty="0" err="1"/>
              <a:t>poids</a:t>
            </a:r>
            <a:r>
              <a:rPr lang="it-IT" sz="2400" dirty="0"/>
              <a:t> ? A-t-on </a:t>
            </a:r>
            <a:r>
              <a:rPr lang="it-IT" sz="2400" dirty="0" err="1"/>
              <a:t>oublié</a:t>
            </a:r>
            <a:r>
              <a:rPr lang="it-IT" sz="2400" dirty="0"/>
              <a:t> l’</a:t>
            </a:r>
            <a:r>
              <a:rPr lang="it-IT" sz="2400" dirty="0" err="1"/>
              <a:t>apport</a:t>
            </a:r>
            <a:r>
              <a:rPr lang="it-IT" sz="2400" dirty="0"/>
              <a:t>, </a:t>
            </a:r>
            <a:r>
              <a:rPr lang="it-IT" sz="2400" dirty="0" err="1"/>
              <a:t>dans</a:t>
            </a:r>
            <a:r>
              <a:rPr lang="it-IT" sz="2400" dirty="0"/>
              <a:t> le </a:t>
            </a:r>
            <a:r>
              <a:rPr lang="it-IT" sz="2400" dirty="0" err="1"/>
              <a:t>combat</a:t>
            </a:r>
            <a:r>
              <a:rPr lang="it-IT" sz="2400" dirty="0"/>
              <a:t> </a:t>
            </a:r>
            <a:r>
              <a:rPr lang="it-IT" sz="2400" dirty="0" err="1"/>
              <a:t>des</a:t>
            </a:r>
            <a:r>
              <a:rPr lang="it-IT" sz="2400" dirty="0"/>
              <a:t> femmes, à partir </a:t>
            </a:r>
            <a:r>
              <a:rPr lang="it-IT" sz="2400" dirty="0" err="1"/>
              <a:t>des</a:t>
            </a:r>
            <a:r>
              <a:rPr lang="it-IT" sz="2400" dirty="0"/>
              <a:t> </a:t>
            </a:r>
            <a:r>
              <a:rPr lang="it-IT" sz="2400" dirty="0" err="1"/>
              <a:t>années</a:t>
            </a:r>
            <a:r>
              <a:rPr lang="it-IT" sz="2400" dirty="0"/>
              <a:t> 70, </a:t>
            </a:r>
            <a:r>
              <a:rPr lang="it-IT" sz="2400" dirty="0" err="1"/>
              <a:t>des</a:t>
            </a:r>
            <a:r>
              <a:rPr lang="it-IT" sz="2400" dirty="0"/>
              <a:t> </a:t>
            </a:r>
            <a:r>
              <a:rPr lang="it-IT" sz="2400" dirty="0" err="1"/>
              <a:t>groupes</a:t>
            </a:r>
            <a:r>
              <a:rPr lang="it-IT" sz="2400" dirty="0"/>
              <a:t> </a:t>
            </a:r>
            <a:r>
              <a:rPr lang="it-IT" sz="2400" dirty="0" err="1"/>
              <a:t>féministes</a:t>
            </a:r>
            <a:r>
              <a:rPr lang="it-IT" sz="2400" dirty="0"/>
              <a:t> d’auto-</a:t>
            </a:r>
            <a:r>
              <a:rPr lang="it-IT" sz="2400" dirty="0" err="1"/>
              <a:t>conscience</a:t>
            </a:r>
            <a:r>
              <a:rPr lang="it-IT" sz="2400" dirty="0"/>
              <a:t> ?</a:t>
            </a:r>
          </a:p>
          <a:p>
            <a:endParaRPr lang="fr-CA" sz="2400" dirty="0"/>
          </a:p>
        </p:txBody>
      </p:sp>
    </p:spTree>
    <p:extLst>
      <p:ext uri="{BB962C8B-B14F-4D97-AF65-F5344CB8AC3E}">
        <p14:creationId xmlns:p14="http://schemas.microsoft.com/office/powerpoint/2010/main" val="8820012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Tribune</a:t>
            </a:r>
            <a:br>
              <a:rPr lang="fr-CA" sz="2800" dirty="0"/>
            </a:br>
            <a:r>
              <a:rPr lang="fr-CA" sz="2800" i="1" dirty="0"/>
              <a:t>Libération</a:t>
            </a:r>
            <a:r>
              <a:rPr lang="fr-CA" sz="2800" dirty="0"/>
              <a:t> 23 mars 2021</a:t>
            </a:r>
          </a:p>
        </p:txBody>
      </p:sp>
      <p:sp>
        <p:nvSpPr>
          <p:cNvPr id="3" name="Segnaposto contenuto 2"/>
          <p:cNvSpPr>
            <a:spLocks noGrp="1"/>
          </p:cNvSpPr>
          <p:nvPr>
            <p:ph idx="1"/>
          </p:nvPr>
        </p:nvSpPr>
        <p:spPr/>
        <p:txBody>
          <a:bodyPr>
            <a:normAutofit fontScale="92500" lnSpcReduction="10000"/>
          </a:bodyPr>
          <a:lstStyle/>
          <a:p>
            <a:pPr algn="just"/>
            <a:r>
              <a:rPr lang="it-IT" sz="2400" dirty="0" err="1"/>
              <a:t>Les</a:t>
            </a:r>
            <a:r>
              <a:rPr lang="it-IT" sz="2400" dirty="0"/>
              <a:t> </a:t>
            </a:r>
            <a:r>
              <a:rPr lang="it-IT" sz="2400" dirty="0" err="1"/>
              <a:t>pulsions</a:t>
            </a:r>
            <a:r>
              <a:rPr lang="it-IT" sz="2400" dirty="0"/>
              <a:t> </a:t>
            </a:r>
            <a:r>
              <a:rPr lang="it-IT" sz="2400" dirty="0" err="1"/>
              <a:t>liberticides</a:t>
            </a:r>
            <a:r>
              <a:rPr lang="it-IT" sz="2400" dirty="0"/>
              <a:t> qui </a:t>
            </a:r>
            <a:r>
              <a:rPr lang="it-IT" sz="2400" dirty="0" err="1"/>
              <a:t>animent</a:t>
            </a:r>
            <a:r>
              <a:rPr lang="it-IT" sz="2400" dirty="0"/>
              <a:t> </a:t>
            </a:r>
            <a:r>
              <a:rPr lang="it-IT" sz="2400" dirty="0" err="1"/>
              <a:t>les</a:t>
            </a:r>
            <a:r>
              <a:rPr lang="it-IT" sz="2400" dirty="0"/>
              <a:t> </a:t>
            </a:r>
            <a:r>
              <a:rPr lang="it-IT" sz="2400" dirty="0" err="1"/>
              <a:t>demandes</a:t>
            </a:r>
            <a:r>
              <a:rPr lang="it-IT" sz="2400" dirty="0"/>
              <a:t> d’</a:t>
            </a:r>
            <a:r>
              <a:rPr lang="it-IT" sz="2400" dirty="0" err="1"/>
              <a:t>interdiction</a:t>
            </a:r>
            <a:r>
              <a:rPr lang="it-IT" sz="2400" dirty="0"/>
              <a:t> </a:t>
            </a:r>
            <a:r>
              <a:rPr lang="it-IT" sz="2400" dirty="0" err="1"/>
              <a:t>visant</a:t>
            </a:r>
            <a:r>
              <a:rPr lang="it-IT" sz="2400" dirty="0"/>
              <a:t> </a:t>
            </a:r>
            <a:r>
              <a:rPr lang="it-IT" sz="2400" dirty="0" err="1"/>
              <a:t>aujourd’hui</a:t>
            </a:r>
            <a:r>
              <a:rPr lang="it-IT" sz="2400" dirty="0"/>
              <a:t> l’</a:t>
            </a:r>
            <a:r>
              <a:rPr lang="it-IT" sz="2400" dirty="0" err="1"/>
              <a:t>Unef</a:t>
            </a:r>
            <a:r>
              <a:rPr lang="it-IT" sz="2400" dirty="0"/>
              <a:t> ne </a:t>
            </a:r>
            <a:r>
              <a:rPr lang="it-IT" sz="2400" dirty="0" err="1"/>
              <a:t>sauraient</a:t>
            </a:r>
            <a:r>
              <a:rPr lang="it-IT" sz="2400" dirty="0"/>
              <a:t> </a:t>
            </a:r>
            <a:r>
              <a:rPr lang="it-IT" sz="2400" dirty="0" err="1"/>
              <a:t>constituer</a:t>
            </a:r>
            <a:r>
              <a:rPr lang="it-IT" sz="2400" dirty="0"/>
              <a:t> une </a:t>
            </a:r>
            <a:r>
              <a:rPr lang="it-IT" sz="2400" dirty="0" err="1"/>
              <a:t>réponse</a:t>
            </a:r>
            <a:r>
              <a:rPr lang="it-IT" sz="2400" dirty="0"/>
              <a:t> </a:t>
            </a:r>
            <a:r>
              <a:rPr lang="it-IT" sz="2400" dirty="0" err="1"/>
              <a:t>démocratique</a:t>
            </a:r>
            <a:r>
              <a:rPr lang="it-IT" sz="2400" dirty="0"/>
              <a:t> </a:t>
            </a:r>
            <a:r>
              <a:rPr lang="it-IT" sz="2400" dirty="0" err="1"/>
              <a:t>aux</a:t>
            </a:r>
            <a:r>
              <a:rPr lang="it-IT" sz="2400" dirty="0"/>
              <a:t> </a:t>
            </a:r>
            <a:r>
              <a:rPr lang="it-IT" sz="2400" dirty="0" err="1"/>
              <a:t>questions</a:t>
            </a:r>
            <a:r>
              <a:rPr lang="it-IT" sz="2400" dirty="0"/>
              <a:t> </a:t>
            </a:r>
            <a:r>
              <a:rPr lang="it-IT" sz="2400" dirty="0" err="1"/>
              <a:t>que</a:t>
            </a:r>
            <a:r>
              <a:rPr lang="it-IT" sz="2400" dirty="0"/>
              <a:t> </a:t>
            </a:r>
            <a:r>
              <a:rPr lang="it-IT" sz="2400" dirty="0" err="1"/>
              <a:t>soulèvent</a:t>
            </a:r>
            <a:r>
              <a:rPr lang="it-IT" sz="2400" dirty="0"/>
              <a:t> </a:t>
            </a:r>
            <a:r>
              <a:rPr lang="it-IT" sz="2400" dirty="0" err="1"/>
              <a:t>les</a:t>
            </a:r>
            <a:r>
              <a:rPr lang="it-IT" sz="2400" dirty="0"/>
              <a:t> </a:t>
            </a:r>
            <a:r>
              <a:rPr lang="it-IT" sz="2400" dirty="0" err="1"/>
              <a:t>réunions</a:t>
            </a:r>
            <a:r>
              <a:rPr lang="it-IT" sz="2400" dirty="0"/>
              <a:t> </a:t>
            </a:r>
            <a:r>
              <a:rPr lang="it-IT" sz="2400" dirty="0" err="1"/>
              <a:t>organisées</a:t>
            </a:r>
            <a:r>
              <a:rPr lang="it-IT" sz="2400" dirty="0"/>
              <a:t> par l’illustre </a:t>
            </a:r>
            <a:r>
              <a:rPr lang="it-IT" sz="2400" dirty="0" err="1"/>
              <a:t>syndicat</a:t>
            </a:r>
            <a:r>
              <a:rPr lang="it-IT" sz="2400" dirty="0"/>
              <a:t> </a:t>
            </a:r>
            <a:r>
              <a:rPr lang="it-IT" sz="2400" dirty="0" err="1"/>
              <a:t>étudiant</a:t>
            </a:r>
            <a:r>
              <a:rPr lang="it-IT" sz="2400" dirty="0"/>
              <a:t>. </a:t>
            </a:r>
            <a:r>
              <a:rPr lang="it-IT" sz="2400" dirty="0" err="1"/>
              <a:t>Ainsi</a:t>
            </a:r>
            <a:r>
              <a:rPr lang="it-IT" sz="2400" dirty="0"/>
              <a:t>, </a:t>
            </a:r>
            <a:r>
              <a:rPr lang="it-IT" sz="2400" dirty="0" err="1"/>
              <a:t>avant</a:t>
            </a:r>
            <a:r>
              <a:rPr lang="it-IT" sz="2400" dirty="0"/>
              <a:t> d’</a:t>
            </a:r>
            <a:r>
              <a:rPr lang="it-IT" sz="2400" dirty="0" err="1"/>
              <a:t>examiner</a:t>
            </a:r>
            <a:r>
              <a:rPr lang="it-IT" sz="2400" dirty="0"/>
              <a:t> le </a:t>
            </a:r>
            <a:r>
              <a:rPr lang="it-IT" sz="2400" dirty="0" err="1"/>
              <a:t>fond</a:t>
            </a:r>
            <a:r>
              <a:rPr lang="it-IT" sz="2400" dirty="0"/>
              <a:t> </a:t>
            </a:r>
            <a:r>
              <a:rPr lang="it-IT" sz="2400" dirty="0" err="1"/>
              <a:t>du</a:t>
            </a:r>
            <a:r>
              <a:rPr lang="it-IT" sz="2400" dirty="0"/>
              <a:t> </a:t>
            </a:r>
            <a:r>
              <a:rPr lang="it-IT" sz="2400" dirty="0" err="1"/>
              <a:t>problème</a:t>
            </a:r>
            <a:r>
              <a:rPr lang="it-IT" sz="2400" dirty="0"/>
              <a:t>, il </a:t>
            </a:r>
            <a:r>
              <a:rPr lang="it-IT" sz="2400" dirty="0" err="1"/>
              <a:t>faut</a:t>
            </a:r>
            <a:r>
              <a:rPr lang="it-IT" sz="2400" dirty="0"/>
              <a:t> </a:t>
            </a:r>
            <a:r>
              <a:rPr lang="it-IT" sz="2400" dirty="0" err="1"/>
              <a:t>premièrement</a:t>
            </a:r>
            <a:r>
              <a:rPr lang="it-IT" sz="2400" dirty="0"/>
              <a:t> </a:t>
            </a:r>
            <a:r>
              <a:rPr lang="it-IT" sz="2400" dirty="0" err="1"/>
              <a:t>affirmer</a:t>
            </a:r>
            <a:r>
              <a:rPr lang="it-IT" sz="2400" dirty="0"/>
              <a:t> le </a:t>
            </a:r>
            <a:r>
              <a:rPr lang="it-IT" sz="2400" dirty="0" err="1"/>
              <a:t>droit</a:t>
            </a:r>
            <a:r>
              <a:rPr lang="it-IT" sz="2400" dirty="0"/>
              <a:t> </a:t>
            </a:r>
            <a:r>
              <a:rPr lang="it-IT" sz="2400" dirty="0" err="1"/>
              <a:t>qu’a</a:t>
            </a:r>
            <a:r>
              <a:rPr lang="it-IT" sz="2400" dirty="0"/>
              <a:t> l’</a:t>
            </a:r>
            <a:r>
              <a:rPr lang="it-IT" sz="2400" dirty="0" err="1"/>
              <a:t>Unef</a:t>
            </a:r>
            <a:r>
              <a:rPr lang="it-IT" sz="2400" dirty="0"/>
              <a:t> de se </a:t>
            </a:r>
            <a:r>
              <a:rPr lang="it-IT" sz="2400" dirty="0" err="1"/>
              <a:t>livrer</a:t>
            </a:r>
            <a:r>
              <a:rPr lang="it-IT" sz="2400" dirty="0"/>
              <a:t> </a:t>
            </a:r>
            <a:r>
              <a:rPr lang="it-IT" sz="2400" dirty="0" err="1"/>
              <a:t>aux</a:t>
            </a:r>
            <a:r>
              <a:rPr lang="it-IT" sz="2400" dirty="0"/>
              <a:t> </a:t>
            </a:r>
            <a:r>
              <a:rPr lang="it-IT" sz="2400" dirty="0" err="1"/>
              <a:t>pratiques</a:t>
            </a:r>
            <a:r>
              <a:rPr lang="it-IT" sz="2400" dirty="0"/>
              <a:t> qui </a:t>
            </a:r>
            <a:r>
              <a:rPr lang="it-IT" sz="2400" dirty="0" err="1"/>
              <a:t>sont</a:t>
            </a:r>
            <a:r>
              <a:rPr lang="it-IT" sz="2400" dirty="0"/>
              <a:t> </a:t>
            </a:r>
            <a:r>
              <a:rPr lang="it-IT" sz="2400" dirty="0" err="1"/>
              <a:t>les</a:t>
            </a:r>
            <a:r>
              <a:rPr lang="it-IT" sz="2400" dirty="0"/>
              <a:t> </a:t>
            </a:r>
            <a:r>
              <a:rPr lang="it-IT" sz="2400" dirty="0" err="1"/>
              <a:t>siennes</a:t>
            </a:r>
            <a:r>
              <a:rPr lang="it-IT" sz="2400" dirty="0"/>
              <a:t> </a:t>
            </a:r>
            <a:r>
              <a:rPr lang="it-IT" sz="2400" b="1" dirty="0"/>
              <a:t>: </a:t>
            </a:r>
            <a:r>
              <a:rPr lang="it-IT" sz="2400" b="1" dirty="0" err="1"/>
              <a:t>les</a:t>
            </a:r>
            <a:r>
              <a:rPr lang="it-IT" sz="2400" b="1" dirty="0"/>
              <a:t> </a:t>
            </a:r>
            <a:r>
              <a:rPr lang="it-IT" sz="2400" b="1" dirty="0" err="1"/>
              <a:t>critiquer</a:t>
            </a:r>
            <a:r>
              <a:rPr lang="it-IT" sz="2400" b="1" dirty="0"/>
              <a:t> est une </a:t>
            </a:r>
            <a:r>
              <a:rPr lang="it-IT" sz="2400" b="1" dirty="0" err="1"/>
              <a:t>chose</a:t>
            </a:r>
            <a:r>
              <a:rPr lang="it-IT" sz="2400" b="1" dirty="0"/>
              <a:t> qui ne </a:t>
            </a:r>
            <a:r>
              <a:rPr lang="it-IT" sz="2400" b="1" dirty="0" err="1"/>
              <a:t>devrait</a:t>
            </a:r>
            <a:r>
              <a:rPr lang="it-IT" sz="2400" b="1" dirty="0"/>
              <a:t> </a:t>
            </a:r>
            <a:r>
              <a:rPr lang="it-IT" sz="2400" b="1" dirty="0" err="1"/>
              <a:t>pas</a:t>
            </a:r>
            <a:r>
              <a:rPr lang="it-IT" sz="2400" b="1" dirty="0"/>
              <a:t> </a:t>
            </a:r>
            <a:r>
              <a:rPr lang="it-IT" sz="2400" b="1" dirty="0" err="1"/>
              <a:t>être</a:t>
            </a:r>
            <a:r>
              <a:rPr lang="it-IT" sz="2400" b="1" dirty="0"/>
              <a:t> </a:t>
            </a:r>
            <a:r>
              <a:rPr lang="it-IT" sz="2400" b="1" dirty="0" err="1"/>
              <a:t>confondue</a:t>
            </a:r>
            <a:r>
              <a:rPr lang="it-IT" sz="2400" b="1" dirty="0"/>
              <a:t> </a:t>
            </a:r>
            <a:r>
              <a:rPr lang="it-IT" sz="2400" b="1" dirty="0" err="1"/>
              <a:t>avec</a:t>
            </a:r>
            <a:r>
              <a:rPr lang="it-IT" sz="2400" b="1" dirty="0"/>
              <a:t> le </a:t>
            </a:r>
            <a:r>
              <a:rPr lang="it-IT" sz="2400" b="1" dirty="0" err="1"/>
              <a:t>projet</a:t>
            </a:r>
            <a:r>
              <a:rPr lang="it-IT" sz="2400" b="1" dirty="0"/>
              <a:t> de </a:t>
            </a:r>
            <a:r>
              <a:rPr lang="it-IT" sz="2400" b="1" dirty="0" err="1"/>
              <a:t>mettre</a:t>
            </a:r>
            <a:r>
              <a:rPr lang="it-IT" sz="2400" b="1" dirty="0"/>
              <a:t> fin à son </a:t>
            </a:r>
            <a:r>
              <a:rPr lang="it-IT" sz="2400" b="1" dirty="0" err="1"/>
              <a:t>existence</a:t>
            </a:r>
            <a:r>
              <a:rPr lang="it-IT" sz="2400" b="1" dirty="0"/>
              <a:t> </a:t>
            </a:r>
            <a:r>
              <a:rPr lang="it-IT" sz="2400" b="1" dirty="0" err="1"/>
              <a:t>même</a:t>
            </a:r>
            <a:r>
              <a:rPr lang="it-IT" sz="2400" b="1" dirty="0"/>
              <a:t>.</a:t>
            </a:r>
            <a:r>
              <a:rPr lang="it-IT" sz="2400" dirty="0"/>
              <a:t> Et </a:t>
            </a:r>
            <a:r>
              <a:rPr lang="it-IT" sz="2400" dirty="0" err="1"/>
              <a:t>deuxièmement</a:t>
            </a:r>
            <a:r>
              <a:rPr lang="it-IT" sz="2400" dirty="0"/>
              <a:t>, il </a:t>
            </a:r>
            <a:r>
              <a:rPr lang="it-IT" sz="2400" dirty="0" err="1"/>
              <a:t>faut</a:t>
            </a:r>
            <a:r>
              <a:rPr lang="it-IT" sz="2400" dirty="0"/>
              <a:t> dire </a:t>
            </a:r>
            <a:r>
              <a:rPr lang="it-IT" sz="2400" dirty="0" err="1"/>
              <a:t>qu’on</a:t>
            </a:r>
            <a:r>
              <a:rPr lang="it-IT" sz="2400" dirty="0"/>
              <a:t> ne </a:t>
            </a:r>
            <a:r>
              <a:rPr lang="it-IT" sz="2400" dirty="0" err="1"/>
              <a:t>réglera</a:t>
            </a:r>
            <a:r>
              <a:rPr lang="it-IT" sz="2400" dirty="0"/>
              <a:t> </a:t>
            </a:r>
            <a:r>
              <a:rPr lang="it-IT" sz="2400" dirty="0" err="1"/>
              <a:t>pas</a:t>
            </a:r>
            <a:r>
              <a:rPr lang="it-IT" sz="2400" dirty="0"/>
              <a:t> </a:t>
            </a:r>
            <a:r>
              <a:rPr lang="it-IT" sz="2400" dirty="0" err="1"/>
              <a:t>les</a:t>
            </a:r>
            <a:r>
              <a:rPr lang="it-IT" sz="2400" dirty="0"/>
              <a:t> </a:t>
            </a:r>
            <a:r>
              <a:rPr lang="it-IT" sz="2400" dirty="0" err="1"/>
              <a:t>questions</a:t>
            </a:r>
            <a:r>
              <a:rPr lang="it-IT" sz="2400" dirty="0"/>
              <a:t> </a:t>
            </a:r>
            <a:r>
              <a:rPr lang="it-IT" sz="2400" dirty="0" err="1"/>
              <a:t>sous-jacentes</a:t>
            </a:r>
            <a:r>
              <a:rPr lang="it-IT" sz="2400" dirty="0"/>
              <a:t>, à </a:t>
            </a:r>
            <a:r>
              <a:rPr lang="it-IT" sz="2400" dirty="0" err="1"/>
              <a:t>commencer</a:t>
            </a:r>
            <a:r>
              <a:rPr lang="it-IT" sz="2400" dirty="0"/>
              <a:t> par le </a:t>
            </a:r>
            <a:r>
              <a:rPr lang="it-IT" sz="2400" dirty="0" err="1"/>
              <a:t>racisme</a:t>
            </a:r>
            <a:r>
              <a:rPr lang="it-IT" sz="2400" dirty="0"/>
              <a:t>, en </a:t>
            </a:r>
            <a:r>
              <a:rPr lang="it-IT" sz="2400" dirty="0" err="1"/>
              <a:t>dissolvant</a:t>
            </a:r>
            <a:r>
              <a:rPr lang="it-IT" sz="2400" dirty="0"/>
              <a:t> l’</a:t>
            </a:r>
            <a:r>
              <a:rPr lang="it-IT" sz="2400" dirty="0" err="1"/>
              <a:t>organisation</a:t>
            </a:r>
            <a:r>
              <a:rPr lang="it-IT" sz="2400" dirty="0"/>
              <a:t> qui </a:t>
            </a:r>
            <a:r>
              <a:rPr lang="it-IT" sz="2400" dirty="0" err="1"/>
              <a:t>les</a:t>
            </a:r>
            <a:r>
              <a:rPr lang="it-IT" sz="2400" dirty="0"/>
              <a:t> formule, </a:t>
            </a:r>
            <a:r>
              <a:rPr lang="it-IT" sz="2400" dirty="0" err="1"/>
              <a:t>aussi</a:t>
            </a:r>
            <a:r>
              <a:rPr lang="it-IT" sz="2400" dirty="0"/>
              <a:t> </a:t>
            </a:r>
            <a:r>
              <a:rPr lang="it-IT" sz="2400" dirty="0" err="1"/>
              <a:t>malheureusement</a:t>
            </a:r>
            <a:r>
              <a:rPr lang="it-IT" sz="2400" dirty="0"/>
              <a:t> </a:t>
            </a:r>
            <a:r>
              <a:rPr lang="it-IT" sz="2400" dirty="0" err="1"/>
              <a:t>que</a:t>
            </a:r>
            <a:r>
              <a:rPr lang="it-IT" sz="2400" dirty="0"/>
              <a:t> ce </a:t>
            </a:r>
            <a:r>
              <a:rPr lang="it-IT" sz="2400" dirty="0" err="1"/>
              <a:t>soit</a:t>
            </a:r>
            <a:r>
              <a:rPr lang="it-IT" sz="2400" dirty="0"/>
              <a:t>. La </a:t>
            </a:r>
            <a:r>
              <a:rPr lang="it-IT" sz="2400" dirty="0" err="1"/>
              <a:t>couleur</a:t>
            </a:r>
            <a:r>
              <a:rPr lang="it-IT" sz="2400" dirty="0"/>
              <a:t> de </a:t>
            </a:r>
            <a:r>
              <a:rPr lang="it-IT" sz="2400" dirty="0" err="1"/>
              <a:t>peau</a:t>
            </a:r>
            <a:r>
              <a:rPr lang="it-IT" sz="2400" dirty="0"/>
              <a:t> </a:t>
            </a:r>
            <a:r>
              <a:rPr lang="it-IT" sz="2400" dirty="0" err="1"/>
              <a:t>blanche</a:t>
            </a:r>
            <a:r>
              <a:rPr lang="it-IT" sz="2400" dirty="0"/>
              <a:t>, </a:t>
            </a:r>
            <a:r>
              <a:rPr lang="it-IT" sz="2400" dirty="0" err="1"/>
              <a:t>qu’on</a:t>
            </a:r>
            <a:r>
              <a:rPr lang="it-IT" sz="2400" dirty="0"/>
              <a:t> le </a:t>
            </a:r>
            <a:r>
              <a:rPr lang="it-IT" sz="2400" dirty="0" err="1"/>
              <a:t>veuille</a:t>
            </a:r>
            <a:r>
              <a:rPr lang="it-IT" sz="2400" dirty="0"/>
              <a:t> </a:t>
            </a:r>
            <a:r>
              <a:rPr lang="it-IT" sz="2400" dirty="0" err="1"/>
              <a:t>ou</a:t>
            </a:r>
            <a:r>
              <a:rPr lang="it-IT" sz="2400" dirty="0"/>
              <a:t> non, est entrée </a:t>
            </a:r>
            <a:r>
              <a:rPr lang="it-IT" sz="2400" b="1" dirty="0" err="1"/>
              <a:t>dans</a:t>
            </a:r>
            <a:r>
              <a:rPr lang="it-IT" sz="2400" b="1" dirty="0"/>
              <a:t> le </a:t>
            </a:r>
            <a:r>
              <a:rPr lang="it-IT" sz="2400" b="1" dirty="0" err="1"/>
              <a:t>débat</a:t>
            </a:r>
            <a:r>
              <a:rPr lang="it-IT" sz="2400" b="1" dirty="0"/>
              <a:t> public</a:t>
            </a:r>
            <a:r>
              <a:rPr lang="it-IT" sz="2400" dirty="0"/>
              <a:t>, </a:t>
            </a:r>
            <a:r>
              <a:rPr lang="it-IT" sz="2400" dirty="0" err="1"/>
              <a:t>où</a:t>
            </a:r>
            <a:r>
              <a:rPr lang="it-IT" sz="2400" dirty="0"/>
              <a:t> par </a:t>
            </a:r>
            <a:r>
              <a:rPr lang="it-IT" sz="2400" dirty="0" err="1"/>
              <a:t>exemple</a:t>
            </a:r>
            <a:r>
              <a:rPr lang="it-IT" sz="2400" dirty="0"/>
              <a:t> </a:t>
            </a:r>
            <a:r>
              <a:rPr lang="it-IT" sz="2400" dirty="0" err="1"/>
              <a:t>sont</a:t>
            </a:r>
            <a:r>
              <a:rPr lang="it-IT" sz="2400" dirty="0"/>
              <a:t> </a:t>
            </a:r>
            <a:r>
              <a:rPr lang="it-IT" sz="2400" dirty="0" err="1"/>
              <a:t>évoqués</a:t>
            </a:r>
            <a:r>
              <a:rPr lang="it-IT" sz="2400" dirty="0"/>
              <a:t> le </a:t>
            </a:r>
            <a:r>
              <a:rPr lang="it-IT" sz="2400" i="1" dirty="0"/>
              <a:t>«</a:t>
            </a:r>
            <a:r>
              <a:rPr lang="it-IT" sz="2400" i="1" dirty="0" err="1"/>
              <a:t>racisme</a:t>
            </a:r>
            <a:r>
              <a:rPr lang="it-IT" sz="2400" i="1" dirty="0"/>
              <a:t> anti-</a:t>
            </a:r>
            <a:r>
              <a:rPr lang="it-IT" sz="2400" i="1" dirty="0" err="1"/>
              <a:t>blanc</a:t>
            </a:r>
            <a:r>
              <a:rPr lang="it-IT" sz="2400" i="1" dirty="0"/>
              <a:t>» et «la pensée </a:t>
            </a:r>
            <a:r>
              <a:rPr lang="it-IT" sz="2400" i="1" dirty="0" err="1"/>
              <a:t>blanche</a:t>
            </a:r>
            <a:r>
              <a:rPr lang="it-IT" sz="2400" i="1" dirty="0"/>
              <a:t>» : </a:t>
            </a:r>
            <a:r>
              <a:rPr lang="it-IT" sz="2400" dirty="0"/>
              <a:t>on n’en </a:t>
            </a:r>
            <a:r>
              <a:rPr lang="it-IT" sz="2400" dirty="0" err="1"/>
              <a:t>traitera</a:t>
            </a:r>
            <a:r>
              <a:rPr lang="it-IT" sz="2400" dirty="0"/>
              <a:t> </a:t>
            </a:r>
            <a:r>
              <a:rPr lang="it-IT" sz="2400" dirty="0" err="1"/>
              <a:t>pas</a:t>
            </a:r>
            <a:r>
              <a:rPr lang="it-IT" sz="2400" dirty="0"/>
              <a:t> </a:t>
            </a:r>
            <a:r>
              <a:rPr lang="it-IT" sz="2400" dirty="0" err="1"/>
              <a:t>sérieusement</a:t>
            </a:r>
            <a:r>
              <a:rPr lang="it-IT" sz="2400" dirty="0"/>
              <a:t> en </a:t>
            </a:r>
            <a:r>
              <a:rPr lang="it-IT" sz="2400" dirty="0" err="1"/>
              <a:t>liquidant</a:t>
            </a:r>
            <a:r>
              <a:rPr lang="it-IT" sz="2400" dirty="0"/>
              <a:t> l’</a:t>
            </a:r>
            <a:r>
              <a:rPr lang="it-IT" sz="2400" dirty="0" err="1"/>
              <a:t>Unef</a:t>
            </a:r>
            <a:r>
              <a:rPr lang="it-IT" sz="2400" dirty="0"/>
              <a:t> par </a:t>
            </a:r>
            <a:r>
              <a:rPr lang="it-IT" sz="2400" dirty="0" err="1"/>
              <a:t>décret</a:t>
            </a:r>
            <a:r>
              <a:rPr lang="it-IT" sz="2400" dirty="0"/>
              <a:t>.</a:t>
            </a:r>
            <a:endParaRPr lang="fr-CA" sz="2400" dirty="0"/>
          </a:p>
        </p:txBody>
      </p:sp>
    </p:spTree>
    <p:extLst>
      <p:ext uri="{BB962C8B-B14F-4D97-AF65-F5344CB8AC3E}">
        <p14:creationId xmlns:p14="http://schemas.microsoft.com/office/powerpoint/2010/main" val="38424693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Tribune</a:t>
            </a:r>
            <a:br>
              <a:rPr lang="fr-CA" sz="2800" dirty="0"/>
            </a:br>
            <a:r>
              <a:rPr lang="fr-CA" sz="2800" i="1" dirty="0"/>
              <a:t>Libération</a:t>
            </a:r>
            <a:r>
              <a:rPr lang="fr-CA" sz="2800" dirty="0"/>
              <a:t> 23 mars 2021</a:t>
            </a:r>
          </a:p>
        </p:txBody>
      </p:sp>
      <p:sp>
        <p:nvSpPr>
          <p:cNvPr id="3" name="Segnaposto contenuto 2"/>
          <p:cNvSpPr>
            <a:spLocks noGrp="1"/>
          </p:cNvSpPr>
          <p:nvPr>
            <p:ph idx="1"/>
          </p:nvPr>
        </p:nvSpPr>
        <p:spPr/>
        <p:txBody>
          <a:bodyPr>
            <a:normAutofit fontScale="92500"/>
          </a:bodyPr>
          <a:lstStyle/>
          <a:p>
            <a:r>
              <a:rPr lang="it-IT" sz="2400" b="1" dirty="0"/>
              <a:t>Le </a:t>
            </a:r>
            <a:r>
              <a:rPr lang="it-IT" sz="2400" b="1" dirty="0" err="1"/>
              <a:t>poids</a:t>
            </a:r>
            <a:r>
              <a:rPr lang="it-IT" sz="2400" b="1" dirty="0"/>
              <a:t> </a:t>
            </a:r>
            <a:r>
              <a:rPr lang="it-IT" sz="2400" b="1" dirty="0" err="1"/>
              <a:t>des</a:t>
            </a:r>
            <a:r>
              <a:rPr lang="it-IT" sz="2400" b="1" dirty="0"/>
              <a:t> </a:t>
            </a:r>
            <a:r>
              <a:rPr lang="it-IT" sz="2400" b="1" dirty="0" err="1"/>
              <a:t>mots</a:t>
            </a:r>
            <a:r>
              <a:rPr lang="it-IT" sz="2400" b="1" dirty="0"/>
              <a:t>, le choc </a:t>
            </a:r>
            <a:r>
              <a:rPr lang="it-IT" sz="2400" b="1" dirty="0" err="1"/>
              <a:t>du</a:t>
            </a:r>
            <a:r>
              <a:rPr lang="it-IT" sz="2400" b="1" dirty="0"/>
              <a:t> </a:t>
            </a:r>
            <a:r>
              <a:rPr lang="it-IT" sz="2400" b="1" dirty="0" err="1"/>
              <a:t>sens</a:t>
            </a:r>
            <a:endParaRPr lang="it-IT" sz="2400" b="1" dirty="0"/>
          </a:p>
          <a:p>
            <a:pPr algn="just"/>
            <a:r>
              <a:rPr lang="it-IT" sz="2400" dirty="0" err="1"/>
              <a:t>Rappeler</a:t>
            </a:r>
            <a:r>
              <a:rPr lang="it-IT" sz="2400" dirty="0"/>
              <a:t> </a:t>
            </a:r>
            <a:r>
              <a:rPr lang="it-IT" sz="2400" dirty="0" err="1"/>
              <a:t>les</a:t>
            </a:r>
            <a:r>
              <a:rPr lang="it-IT" sz="2400" dirty="0"/>
              <a:t> </a:t>
            </a:r>
            <a:r>
              <a:rPr lang="it-IT" sz="2400" dirty="0" err="1"/>
              <a:t>droits</a:t>
            </a:r>
            <a:r>
              <a:rPr lang="it-IT" sz="2400" dirty="0"/>
              <a:t> de l’</a:t>
            </a:r>
            <a:r>
              <a:rPr lang="it-IT" sz="2400" dirty="0" err="1"/>
              <a:t>Unef</a:t>
            </a:r>
            <a:r>
              <a:rPr lang="it-IT" sz="2400" dirty="0"/>
              <a:t> ne </a:t>
            </a:r>
            <a:r>
              <a:rPr lang="it-IT" sz="2400" dirty="0" err="1"/>
              <a:t>veut</a:t>
            </a:r>
            <a:r>
              <a:rPr lang="it-IT" sz="2400" dirty="0"/>
              <a:t> </a:t>
            </a:r>
            <a:r>
              <a:rPr lang="it-IT" sz="2400" dirty="0" err="1"/>
              <a:t>pas</a:t>
            </a:r>
            <a:r>
              <a:rPr lang="it-IT" sz="2400" dirty="0"/>
              <a:t> dire </a:t>
            </a:r>
            <a:r>
              <a:rPr lang="it-IT" sz="2400" dirty="0" err="1"/>
              <a:t>qu’elle</a:t>
            </a:r>
            <a:r>
              <a:rPr lang="it-IT" sz="2400" dirty="0"/>
              <a:t> a </a:t>
            </a:r>
            <a:r>
              <a:rPr lang="it-IT" sz="2400" dirty="0" err="1"/>
              <a:t>raison</a:t>
            </a:r>
            <a:r>
              <a:rPr lang="it-IT" sz="2400" dirty="0"/>
              <a:t> </a:t>
            </a:r>
            <a:r>
              <a:rPr lang="it-IT" sz="2400" dirty="0" err="1"/>
              <a:t>sur</a:t>
            </a:r>
            <a:r>
              <a:rPr lang="it-IT" sz="2400" dirty="0"/>
              <a:t> le </a:t>
            </a:r>
            <a:r>
              <a:rPr lang="it-IT" sz="2400" dirty="0" err="1"/>
              <a:t>fond</a:t>
            </a:r>
            <a:r>
              <a:rPr lang="it-IT" sz="2400" dirty="0"/>
              <a:t>. En s’</a:t>
            </a:r>
            <a:r>
              <a:rPr lang="it-IT" sz="2400" dirty="0" err="1"/>
              <a:t>engageant</a:t>
            </a:r>
            <a:r>
              <a:rPr lang="it-IT" sz="2400" dirty="0"/>
              <a:t> </a:t>
            </a:r>
            <a:r>
              <a:rPr lang="it-IT" sz="2400" dirty="0" err="1"/>
              <a:t>comme</a:t>
            </a:r>
            <a:r>
              <a:rPr lang="it-IT" sz="2400" dirty="0"/>
              <a:t> elle le </a:t>
            </a:r>
            <a:r>
              <a:rPr lang="it-IT" sz="2400" dirty="0" err="1"/>
              <a:t>fait</a:t>
            </a:r>
            <a:r>
              <a:rPr lang="it-IT" sz="2400" dirty="0"/>
              <a:t>, elle </a:t>
            </a:r>
            <a:r>
              <a:rPr lang="it-IT" sz="2400" dirty="0" err="1"/>
              <a:t>mobilise</a:t>
            </a:r>
            <a:r>
              <a:rPr lang="it-IT" sz="2400" dirty="0"/>
              <a:t> un </a:t>
            </a:r>
            <a:r>
              <a:rPr lang="it-IT" sz="2400" dirty="0" err="1"/>
              <a:t>concept</a:t>
            </a:r>
            <a:r>
              <a:rPr lang="it-IT" sz="2400" dirty="0"/>
              <a:t> </a:t>
            </a:r>
            <a:r>
              <a:rPr lang="it-IT" sz="2400" b="1" dirty="0"/>
              <a:t>de race </a:t>
            </a:r>
            <a:r>
              <a:rPr lang="it-IT" sz="2400" dirty="0"/>
              <a:t>qui en </a:t>
            </a:r>
            <a:r>
              <a:rPr lang="it-IT" sz="2400" dirty="0" err="1"/>
              <a:t>fait</a:t>
            </a:r>
            <a:r>
              <a:rPr lang="it-IT" sz="2400" dirty="0"/>
              <a:t> </a:t>
            </a:r>
            <a:r>
              <a:rPr lang="it-IT" sz="2400" b="1" dirty="0"/>
              <a:t>une </a:t>
            </a:r>
            <a:r>
              <a:rPr lang="it-IT" sz="2400" b="1" dirty="0" err="1"/>
              <a:t>construction</a:t>
            </a:r>
            <a:r>
              <a:rPr lang="it-IT" sz="2400" b="1" dirty="0"/>
              <a:t> sociale</a:t>
            </a:r>
            <a:r>
              <a:rPr lang="it-IT" sz="2400" dirty="0"/>
              <a:t>. </a:t>
            </a:r>
            <a:r>
              <a:rPr lang="it-IT" sz="2400" b="1" dirty="0"/>
              <a:t>Mais le </a:t>
            </a:r>
            <a:r>
              <a:rPr lang="it-IT" sz="2400" b="1" dirty="0" err="1"/>
              <a:t>poids</a:t>
            </a:r>
            <a:r>
              <a:rPr lang="it-IT" sz="2400" b="1" dirty="0"/>
              <a:t> </a:t>
            </a:r>
            <a:r>
              <a:rPr lang="it-IT" sz="2400" b="1" dirty="0" err="1"/>
              <a:t>des</a:t>
            </a:r>
            <a:r>
              <a:rPr lang="it-IT" sz="2400" b="1" dirty="0"/>
              <a:t> </a:t>
            </a:r>
            <a:r>
              <a:rPr lang="it-IT" sz="2400" b="1" dirty="0" err="1"/>
              <a:t>mots</a:t>
            </a:r>
            <a:r>
              <a:rPr lang="it-IT" sz="2400" b="1" dirty="0"/>
              <a:t> </a:t>
            </a:r>
            <a:r>
              <a:rPr lang="it-IT" sz="2400" dirty="0"/>
              <a:t>est </a:t>
            </a:r>
            <a:r>
              <a:rPr lang="it-IT" sz="2400" dirty="0" err="1"/>
              <a:t>lourd</a:t>
            </a:r>
            <a:r>
              <a:rPr lang="it-IT" sz="2400" dirty="0"/>
              <a:t> de l’</a:t>
            </a:r>
            <a:r>
              <a:rPr lang="it-IT" sz="2400" dirty="0" err="1"/>
              <a:t>expérience</a:t>
            </a:r>
            <a:r>
              <a:rPr lang="it-IT" sz="2400" dirty="0"/>
              <a:t> de </a:t>
            </a:r>
            <a:r>
              <a:rPr lang="it-IT" sz="2400" dirty="0" err="1"/>
              <a:t>ceux</a:t>
            </a:r>
            <a:r>
              <a:rPr lang="it-IT" sz="2400" dirty="0"/>
              <a:t> qui s’en </a:t>
            </a:r>
            <a:r>
              <a:rPr lang="it-IT" sz="2400" dirty="0" err="1"/>
              <a:t>sont</a:t>
            </a:r>
            <a:r>
              <a:rPr lang="it-IT" sz="2400" dirty="0"/>
              <a:t> </a:t>
            </a:r>
            <a:r>
              <a:rPr lang="it-IT" sz="2400" dirty="0" err="1"/>
              <a:t>servis</a:t>
            </a:r>
            <a:r>
              <a:rPr lang="it-IT" sz="2400" dirty="0"/>
              <a:t>, </a:t>
            </a:r>
            <a:r>
              <a:rPr lang="it-IT" sz="2400" dirty="0" err="1"/>
              <a:t>des</a:t>
            </a:r>
            <a:r>
              <a:rPr lang="it-IT" sz="2400" dirty="0"/>
              <a:t> </a:t>
            </a:r>
            <a:r>
              <a:rPr lang="it-IT" sz="2400" dirty="0" err="1"/>
              <a:t>usages</a:t>
            </a:r>
            <a:r>
              <a:rPr lang="it-IT" sz="2400" dirty="0"/>
              <a:t> </a:t>
            </a:r>
            <a:r>
              <a:rPr lang="it-IT" sz="2400" dirty="0" err="1"/>
              <a:t>ayant</a:t>
            </a:r>
            <a:r>
              <a:rPr lang="it-IT" sz="2400" dirty="0"/>
              <a:t> </a:t>
            </a:r>
            <a:r>
              <a:rPr lang="it-IT" sz="2400" dirty="0" err="1"/>
              <a:t>façonné</a:t>
            </a:r>
            <a:r>
              <a:rPr lang="it-IT" sz="2400" dirty="0"/>
              <a:t> </a:t>
            </a:r>
            <a:r>
              <a:rPr lang="it-IT" sz="2400" dirty="0" err="1"/>
              <a:t>les</a:t>
            </a:r>
            <a:r>
              <a:rPr lang="it-IT" sz="2400" dirty="0"/>
              <a:t> </a:t>
            </a:r>
            <a:r>
              <a:rPr lang="it-IT" sz="2400" dirty="0" err="1"/>
              <a:t>significations</a:t>
            </a:r>
            <a:r>
              <a:rPr lang="it-IT" sz="2400" dirty="0"/>
              <a:t> </a:t>
            </a:r>
            <a:r>
              <a:rPr lang="it-IT" sz="2400" dirty="0" err="1"/>
              <a:t>qu’ils</a:t>
            </a:r>
            <a:r>
              <a:rPr lang="it-IT" sz="2400" dirty="0"/>
              <a:t> </a:t>
            </a:r>
            <a:r>
              <a:rPr lang="it-IT" sz="2400" dirty="0" err="1"/>
              <a:t>véhiculent</a:t>
            </a:r>
            <a:r>
              <a:rPr lang="it-IT" sz="2400" dirty="0"/>
              <a:t> : </a:t>
            </a:r>
            <a:r>
              <a:rPr lang="it-IT" sz="2400" dirty="0" err="1"/>
              <a:t>celui</a:t>
            </a:r>
            <a:r>
              <a:rPr lang="it-IT" sz="2400" dirty="0"/>
              <a:t> de race ne </a:t>
            </a:r>
            <a:r>
              <a:rPr lang="it-IT" sz="2400" dirty="0" err="1"/>
              <a:t>peut</a:t>
            </a:r>
            <a:r>
              <a:rPr lang="it-IT" sz="2400" dirty="0"/>
              <a:t> </a:t>
            </a:r>
            <a:r>
              <a:rPr lang="it-IT" sz="2400" dirty="0" err="1"/>
              <a:t>pas</a:t>
            </a:r>
            <a:r>
              <a:rPr lang="it-IT" sz="2400" dirty="0"/>
              <a:t> </a:t>
            </a:r>
            <a:r>
              <a:rPr lang="it-IT" sz="2400" dirty="0" err="1"/>
              <a:t>être</a:t>
            </a:r>
            <a:r>
              <a:rPr lang="it-IT" sz="2400" dirty="0"/>
              <a:t> </a:t>
            </a:r>
            <a:r>
              <a:rPr lang="it-IT" sz="2400" dirty="0" err="1"/>
              <a:t>délesté</a:t>
            </a:r>
            <a:r>
              <a:rPr lang="it-IT" sz="2400" dirty="0"/>
              <a:t> de </a:t>
            </a:r>
            <a:r>
              <a:rPr lang="it-IT" sz="2400" b="1" dirty="0"/>
              <a:t>sa </a:t>
            </a:r>
            <a:r>
              <a:rPr lang="it-IT" sz="2400" b="1" dirty="0" err="1"/>
              <a:t>charge</a:t>
            </a:r>
            <a:r>
              <a:rPr lang="it-IT" sz="2400" b="1" dirty="0"/>
              <a:t> </a:t>
            </a:r>
            <a:r>
              <a:rPr lang="it-IT" sz="2400" b="1" dirty="0" err="1"/>
              <a:t>historique</a:t>
            </a:r>
            <a:r>
              <a:rPr lang="it-IT" sz="2400" dirty="0"/>
              <a:t>. La race est d’</a:t>
            </a:r>
            <a:r>
              <a:rPr lang="it-IT" sz="2400" dirty="0" err="1"/>
              <a:t>abord</a:t>
            </a:r>
            <a:r>
              <a:rPr lang="it-IT" sz="2400" dirty="0"/>
              <a:t> l’</a:t>
            </a:r>
            <a:r>
              <a:rPr lang="it-IT" sz="2400" dirty="0" err="1"/>
              <a:t>invention</a:t>
            </a:r>
            <a:r>
              <a:rPr lang="it-IT" sz="2400" dirty="0"/>
              <a:t> </a:t>
            </a:r>
            <a:r>
              <a:rPr lang="it-IT" sz="2400" dirty="0" err="1"/>
              <a:t>des</a:t>
            </a:r>
            <a:r>
              <a:rPr lang="it-IT" sz="2400" dirty="0"/>
              <a:t> </a:t>
            </a:r>
            <a:r>
              <a:rPr lang="it-IT" sz="2400" dirty="0" err="1"/>
              <a:t>racistes</a:t>
            </a:r>
            <a:r>
              <a:rPr lang="it-IT" sz="2400" dirty="0"/>
              <a:t>, </a:t>
            </a:r>
            <a:r>
              <a:rPr lang="it-IT" sz="2400" dirty="0" err="1"/>
              <a:t>bien</a:t>
            </a:r>
            <a:r>
              <a:rPr lang="it-IT" sz="2400" dirty="0"/>
              <a:t> </a:t>
            </a:r>
            <a:r>
              <a:rPr lang="it-IT" sz="2400" dirty="0" err="1"/>
              <a:t>avant</a:t>
            </a:r>
            <a:r>
              <a:rPr lang="it-IT" sz="2400" dirty="0"/>
              <a:t> la lettre (le </a:t>
            </a:r>
            <a:r>
              <a:rPr lang="it-IT" sz="2400" dirty="0" err="1"/>
              <a:t>qualificatif</a:t>
            </a:r>
            <a:r>
              <a:rPr lang="it-IT" sz="2400" dirty="0"/>
              <a:t> </a:t>
            </a:r>
            <a:r>
              <a:rPr lang="it-IT" sz="2400" dirty="0" err="1"/>
              <a:t>raciste</a:t>
            </a:r>
            <a:r>
              <a:rPr lang="it-IT" sz="2400" dirty="0"/>
              <a:t> ne date </a:t>
            </a:r>
            <a:r>
              <a:rPr lang="it-IT" sz="2400" dirty="0" err="1"/>
              <a:t>vraisemblablement</a:t>
            </a:r>
            <a:r>
              <a:rPr lang="it-IT" sz="2400" dirty="0"/>
              <a:t> </a:t>
            </a:r>
            <a:r>
              <a:rPr lang="it-IT" sz="2400" dirty="0" err="1"/>
              <a:t>que</a:t>
            </a:r>
            <a:r>
              <a:rPr lang="it-IT" sz="2400" dirty="0"/>
              <a:t> de la fin </a:t>
            </a:r>
            <a:r>
              <a:rPr lang="it-IT" sz="2400" dirty="0" err="1"/>
              <a:t>du</a:t>
            </a:r>
            <a:r>
              <a:rPr lang="it-IT" sz="2400" dirty="0"/>
              <a:t> </a:t>
            </a:r>
            <a:r>
              <a:rPr lang="it-IT" sz="2400" dirty="0" err="1"/>
              <a:t>XIXe</a:t>
            </a:r>
            <a:r>
              <a:rPr lang="it-IT" sz="2400" dirty="0"/>
              <a:t> </a:t>
            </a:r>
            <a:r>
              <a:rPr lang="it-IT" sz="2400" dirty="0" err="1"/>
              <a:t>siècle</a:t>
            </a:r>
            <a:r>
              <a:rPr lang="it-IT" sz="2400" dirty="0"/>
              <a:t>). Elle est </a:t>
            </a:r>
            <a:r>
              <a:rPr lang="it-IT" sz="2400" dirty="0" err="1"/>
              <a:t>alors</a:t>
            </a:r>
            <a:r>
              <a:rPr lang="it-IT" sz="2400" dirty="0"/>
              <a:t>, y </a:t>
            </a:r>
            <a:r>
              <a:rPr lang="it-IT" sz="2400" dirty="0" err="1"/>
              <a:t>compris</a:t>
            </a:r>
            <a:r>
              <a:rPr lang="it-IT" sz="2400" dirty="0"/>
              <a:t> en se </a:t>
            </a:r>
            <a:r>
              <a:rPr lang="it-IT" sz="2400" dirty="0" err="1"/>
              <a:t>prévalant</a:t>
            </a:r>
            <a:r>
              <a:rPr lang="it-IT" sz="2400" dirty="0"/>
              <a:t> de la science, une nature </a:t>
            </a:r>
            <a:r>
              <a:rPr lang="it-IT" sz="2400" dirty="0" err="1"/>
              <a:t>permettant</a:t>
            </a:r>
            <a:r>
              <a:rPr lang="it-IT" sz="2400" dirty="0"/>
              <a:t> de </a:t>
            </a:r>
            <a:r>
              <a:rPr lang="it-IT" sz="2400" b="1" dirty="0" err="1"/>
              <a:t>hiérarchiser</a:t>
            </a:r>
            <a:r>
              <a:rPr lang="it-IT" sz="2400" b="1" dirty="0"/>
              <a:t> </a:t>
            </a:r>
            <a:r>
              <a:rPr lang="it-IT" sz="2400" b="1" dirty="0" err="1"/>
              <a:t>les</a:t>
            </a:r>
            <a:r>
              <a:rPr lang="it-IT" sz="2400" b="1" dirty="0"/>
              <a:t> </a:t>
            </a:r>
            <a:r>
              <a:rPr lang="it-IT" sz="2400" b="1" dirty="0" err="1"/>
              <a:t>groupes</a:t>
            </a:r>
            <a:r>
              <a:rPr lang="it-IT" sz="2400" b="1" dirty="0"/>
              <a:t> </a:t>
            </a:r>
            <a:r>
              <a:rPr lang="it-IT" sz="2400" b="1" dirty="0" err="1"/>
              <a:t>humains</a:t>
            </a:r>
            <a:r>
              <a:rPr lang="it-IT" sz="2400" b="1" dirty="0"/>
              <a:t> </a:t>
            </a:r>
            <a:r>
              <a:rPr lang="it-IT" sz="2400" dirty="0"/>
              <a:t>et de là, d’en </a:t>
            </a:r>
            <a:r>
              <a:rPr lang="it-IT" sz="2400" dirty="0" err="1"/>
              <a:t>mépriser</a:t>
            </a:r>
            <a:r>
              <a:rPr lang="it-IT" sz="2400" dirty="0"/>
              <a:t>, </a:t>
            </a:r>
            <a:r>
              <a:rPr lang="it-IT" sz="2400" dirty="0" err="1"/>
              <a:t>exploiter</a:t>
            </a:r>
            <a:r>
              <a:rPr lang="it-IT" sz="2400" dirty="0"/>
              <a:t>, </a:t>
            </a:r>
            <a:r>
              <a:rPr lang="it-IT" sz="2400" dirty="0" err="1"/>
              <a:t>rejeter</a:t>
            </a:r>
            <a:r>
              <a:rPr lang="it-IT" sz="2400" dirty="0"/>
              <a:t> </a:t>
            </a:r>
            <a:r>
              <a:rPr lang="it-IT" sz="2400" dirty="0" err="1"/>
              <a:t>ou</a:t>
            </a:r>
            <a:r>
              <a:rPr lang="it-IT" sz="2400" dirty="0"/>
              <a:t> </a:t>
            </a:r>
            <a:r>
              <a:rPr lang="it-IT" sz="2400" dirty="0" err="1"/>
              <a:t>détruire</a:t>
            </a:r>
            <a:r>
              <a:rPr lang="it-IT" sz="2400" dirty="0"/>
              <a:t> </a:t>
            </a:r>
            <a:r>
              <a:rPr lang="it-IT" sz="2400" dirty="0" err="1"/>
              <a:t>certains</a:t>
            </a:r>
            <a:r>
              <a:rPr lang="it-IT" sz="2400" dirty="0"/>
              <a:t> : on ne </a:t>
            </a:r>
            <a:r>
              <a:rPr lang="it-IT" sz="2400" dirty="0" err="1"/>
              <a:t>peut</a:t>
            </a:r>
            <a:r>
              <a:rPr lang="it-IT" sz="2400" dirty="0"/>
              <a:t> </a:t>
            </a:r>
            <a:r>
              <a:rPr lang="it-IT" sz="2400" dirty="0" err="1"/>
              <a:t>faire</a:t>
            </a:r>
            <a:r>
              <a:rPr lang="it-IT" sz="2400" dirty="0"/>
              <a:t> </a:t>
            </a:r>
            <a:r>
              <a:rPr lang="it-IT" sz="2400" dirty="0" err="1"/>
              <a:t>abstraction</a:t>
            </a:r>
            <a:r>
              <a:rPr lang="it-IT" sz="2400" dirty="0"/>
              <a:t> </a:t>
            </a:r>
            <a:r>
              <a:rPr lang="it-IT" sz="2400" dirty="0" err="1"/>
              <a:t>du</a:t>
            </a:r>
            <a:r>
              <a:rPr lang="it-IT" sz="2400" dirty="0"/>
              <a:t> </a:t>
            </a:r>
            <a:r>
              <a:rPr lang="it-IT" sz="2400" dirty="0" err="1"/>
              <a:t>sens</a:t>
            </a:r>
            <a:r>
              <a:rPr lang="it-IT" sz="2400" dirty="0"/>
              <a:t> </a:t>
            </a:r>
            <a:r>
              <a:rPr lang="it-IT" sz="2400" dirty="0" err="1"/>
              <a:t>ainsi</a:t>
            </a:r>
            <a:r>
              <a:rPr lang="it-IT" sz="2400" dirty="0"/>
              <a:t> </a:t>
            </a:r>
            <a:r>
              <a:rPr lang="it-IT" sz="2400" dirty="0" err="1"/>
              <a:t>défini</a:t>
            </a:r>
            <a:r>
              <a:rPr lang="it-IT" sz="2400" dirty="0"/>
              <a:t>. </a:t>
            </a:r>
          </a:p>
          <a:p>
            <a:endParaRPr lang="fr-CA" sz="2400" dirty="0"/>
          </a:p>
        </p:txBody>
      </p:sp>
    </p:spTree>
    <p:extLst>
      <p:ext uri="{BB962C8B-B14F-4D97-AF65-F5344CB8AC3E}">
        <p14:creationId xmlns:p14="http://schemas.microsoft.com/office/powerpoint/2010/main" val="2904995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C’est une variation linguistique de genre</a:t>
            </a:r>
          </a:p>
        </p:txBody>
      </p:sp>
      <p:sp>
        <p:nvSpPr>
          <p:cNvPr id="3" name="Segnaposto contenuto 2"/>
          <p:cNvSpPr>
            <a:spLocks noGrp="1"/>
          </p:cNvSpPr>
          <p:nvPr>
            <p:ph idx="1"/>
          </p:nvPr>
        </p:nvSpPr>
        <p:spPr/>
        <p:txBody>
          <a:bodyPr>
            <a:normAutofit/>
          </a:bodyPr>
          <a:lstStyle/>
          <a:p>
            <a:endParaRPr lang="fr-CA" sz="2400" dirty="0"/>
          </a:p>
          <a:p>
            <a:pPr algn="just"/>
            <a:r>
              <a:rPr lang="fr-CA" sz="2400" dirty="0"/>
              <a:t>Dans le langage courant en France, cette maladie est évoquée au masculin. On retrouve ainsi «le» Covid-19 sur le site de l’Agence Santé publique France mais aussi sur celui de l’Institut Pasteur et dans la plupart des médias, dont </a:t>
            </a:r>
            <a:r>
              <a:rPr lang="fr-CA" sz="2400" i="1" dirty="0"/>
              <a:t>Libération</a:t>
            </a:r>
            <a:r>
              <a:rPr lang="fr-CA" sz="2400" dirty="0"/>
              <a:t>.</a:t>
            </a:r>
          </a:p>
          <a:p>
            <a:endParaRPr lang="fr-CA" sz="2400" dirty="0"/>
          </a:p>
          <a:p>
            <a:endParaRPr lang="fr-CA" sz="2400" dirty="0"/>
          </a:p>
          <a:p>
            <a:pPr algn="just"/>
            <a:r>
              <a:rPr lang="fr-CA" sz="2400" b="1" dirty="0"/>
              <a:t>Vous pouvez dire  « la » ou « le » </a:t>
            </a:r>
            <a:r>
              <a:rPr lang="fr-CA" sz="2400" b="1" dirty="0" err="1"/>
              <a:t>covid</a:t>
            </a:r>
            <a:r>
              <a:rPr lang="fr-CA" sz="2400" b="1" dirty="0"/>
              <a:t>, mais ce n’est pas neutre.</a:t>
            </a:r>
          </a:p>
          <a:p>
            <a:endParaRPr lang="fr-CA" sz="2400" dirty="0"/>
          </a:p>
        </p:txBody>
      </p:sp>
    </p:spTree>
    <p:extLst>
      <p:ext uri="{BB962C8B-B14F-4D97-AF65-F5344CB8AC3E}">
        <p14:creationId xmlns:p14="http://schemas.microsoft.com/office/powerpoint/2010/main" val="5755109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Tribune</a:t>
            </a:r>
            <a:br>
              <a:rPr lang="fr-CA" sz="2800" dirty="0"/>
            </a:br>
            <a:r>
              <a:rPr lang="fr-CA" sz="2800" i="1" dirty="0"/>
              <a:t>Libération</a:t>
            </a:r>
            <a:r>
              <a:rPr lang="fr-CA" sz="2800" dirty="0"/>
              <a:t> 23 mars 2021</a:t>
            </a:r>
          </a:p>
        </p:txBody>
      </p:sp>
      <p:sp>
        <p:nvSpPr>
          <p:cNvPr id="3" name="Segnaposto contenuto 2"/>
          <p:cNvSpPr>
            <a:spLocks noGrp="1"/>
          </p:cNvSpPr>
          <p:nvPr>
            <p:ph idx="1"/>
          </p:nvPr>
        </p:nvSpPr>
        <p:spPr/>
        <p:txBody>
          <a:bodyPr>
            <a:normAutofit/>
          </a:bodyPr>
          <a:lstStyle/>
          <a:p>
            <a:pPr algn="just"/>
            <a:r>
              <a:rPr lang="it-IT" sz="2400" dirty="0"/>
              <a:t>C’est </a:t>
            </a:r>
            <a:r>
              <a:rPr lang="it-IT" sz="2400" dirty="0" err="1"/>
              <a:t>manipuler</a:t>
            </a:r>
            <a:r>
              <a:rPr lang="it-IT" sz="2400" dirty="0"/>
              <a:t> le </a:t>
            </a:r>
            <a:r>
              <a:rPr lang="it-IT" sz="2400" dirty="0" err="1"/>
              <a:t>vocabulaire</a:t>
            </a:r>
            <a:r>
              <a:rPr lang="it-IT" sz="2400" dirty="0"/>
              <a:t> </a:t>
            </a:r>
            <a:r>
              <a:rPr lang="it-IT" sz="2400" dirty="0" err="1"/>
              <a:t>que</a:t>
            </a:r>
            <a:r>
              <a:rPr lang="it-IT" sz="2400" dirty="0"/>
              <a:t> de </a:t>
            </a:r>
            <a:r>
              <a:rPr lang="it-IT" sz="2400" dirty="0" err="1"/>
              <a:t>ramener</a:t>
            </a:r>
            <a:r>
              <a:rPr lang="it-IT" sz="2400" dirty="0"/>
              <a:t> le terme de race à l’</a:t>
            </a:r>
            <a:r>
              <a:rPr lang="it-IT" sz="2400" dirty="0" err="1"/>
              <a:t>idée</a:t>
            </a:r>
            <a:r>
              <a:rPr lang="it-IT" sz="2400" dirty="0"/>
              <a:t> d’une </a:t>
            </a:r>
            <a:r>
              <a:rPr lang="it-IT" sz="2400" dirty="0" err="1"/>
              <a:t>construction</a:t>
            </a:r>
            <a:r>
              <a:rPr lang="it-IT" sz="2400" dirty="0"/>
              <a:t> sociale, </a:t>
            </a:r>
            <a:r>
              <a:rPr lang="it-IT" sz="2400" dirty="0" err="1"/>
              <a:t>puis</a:t>
            </a:r>
            <a:r>
              <a:rPr lang="it-IT" sz="2400" dirty="0"/>
              <a:t> d’</a:t>
            </a:r>
            <a:r>
              <a:rPr lang="it-IT" sz="2400" dirty="0" err="1"/>
              <a:t>affirmer</a:t>
            </a:r>
            <a:r>
              <a:rPr lang="it-IT" sz="2400" dirty="0"/>
              <a:t> </a:t>
            </a:r>
            <a:r>
              <a:rPr lang="it-IT" sz="2400" dirty="0" err="1"/>
              <a:t>que</a:t>
            </a:r>
            <a:r>
              <a:rPr lang="it-IT" sz="2400" dirty="0"/>
              <a:t> </a:t>
            </a:r>
            <a:r>
              <a:rPr lang="it-IT" sz="2400" dirty="0" err="1"/>
              <a:t>ses</a:t>
            </a:r>
            <a:r>
              <a:rPr lang="it-IT" sz="2400" dirty="0"/>
              <a:t> </a:t>
            </a:r>
            <a:r>
              <a:rPr lang="it-IT" sz="2400" dirty="0" err="1"/>
              <a:t>victimes</a:t>
            </a:r>
            <a:r>
              <a:rPr lang="it-IT" sz="2400" dirty="0"/>
              <a:t> </a:t>
            </a:r>
            <a:r>
              <a:rPr lang="it-IT" sz="2400" dirty="0" err="1"/>
              <a:t>elles-mêmes</a:t>
            </a:r>
            <a:r>
              <a:rPr lang="it-IT" sz="2400" dirty="0"/>
              <a:t> </a:t>
            </a:r>
            <a:r>
              <a:rPr lang="it-IT" sz="2400" dirty="0" err="1"/>
              <a:t>gagnent</a:t>
            </a:r>
            <a:r>
              <a:rPr lang="it-IT" sz="2400" dirty="0"/>
              <a:t> à se l’</a:t>
            </a:r>
            <a:r>
              <a:rPr lang="it-IT" sz="2400" dirty="0" err="1"/>
              <a:t>approprier</a:t>
            </a:r>
            <a:r>
              <a:rPr lang="it-IT" sz="2400" dirty="0"/>
              <a:t> pour </a:t>
            </a:r>
            <a:r>
              <a:rPr lang="it-IT" sz="2400" dirty="0" err="1"/>
              <a:t>mieux</a:t>
            </a:r>
            <a:r>
              <a:rPr lang="it-IT" sz="2400" dirty="0"/>
              <a:t> </a:t>
            </a:r>
            <a:r>
              <a:rPr lang="it-IT" sz="2400" dirty="0" err="1"/>
              <a:t>renverser</a:t>
            </a:r>
            <a:r>
              <a:rPr lang="it-IT" sz="2400" dirty="0"/>
              <a:t> le stigmate – et pour s’auto-</a:t>
            </a:r>
            <a:r>
              <a:rPr lang="it-IT" sz="2400" dirty="0" err="1"/>
              <a:t>valoriser</a:t>
            </a:r>
            <a:r>
              <a:rPr lang="it-IT" sz="2400" dirty="0"/>
              <a:t>. Un </a:t>
            </a:r>
            <a:r>
              <a:rPr lang="it-IT" sz="2400" dirty="0" err="1"/>
              <a:t>tel</a:t>
            </a:r>
            <a:r>
              <a:rPr lang="it-IT" sz="2400" dirty="0"/>
              <a:t> </a:t>
            </a:r>
            <a:r>
              <a:rPr lang="it-IT" sz="2400" dirty="0" err="1"/>
              <a:t>usage</a:t>
            </a:r>
            <a:r>
              <a:rPr lang="it-IT" sz="2400" dirty="0"/>
              <a:t> </a:t>
            </a:r>
            <a:r>
              <a:rPr lang="it-IT" sz="2400" dirty="0" err="1"/>
              <a:t>du</a:t>
            </a:r>
            <a:r>
              <a:rPr lang="it-IT" sz="2400" dirty="0"/>
              <a:t> </a:t>
            </a:r>
            <a:r>
              <a:rPr lang="it-IT" sz="2400" dirty="0" err="1"/>
              <a:t>mot</a:t>
            </a:r>
            <a:r>
              <a:rPr lang="it-IT" sz="2400" dirty="0"/>
              <a:t> race </a:t>
            </a:r>
            <a:r>
              <a:rPr lang="it-IT" sz="2400" dirty="0" err="1"/>
              <a:t>débouche</a:t>
            </a:r>
            <a:r>
              <a:rPr lang="it-IT" sz="2400" dirty="0"/>
              <a:t> non </a:t>
            </a:r>
            <a:r>
              <a:rPr lang="it-IT" sz="2400" dirty="0" err="1"/>
              <a:t>pas</a:t>
            </a:r>
            <a:r>
              <a:rPr lang="it-IT" sz="2400" dirty="0"/>
              <a:t> </a:t>
            </a:r>
            <a:r>
              <a:rPr lang="it-IT" sz="2400" dirty="0" err="1"/>
              <a:t>sur</a:t>
            </a:r>
            <a:r>
              <a:rPr lang="it-IT" sz="2400" dirty="0"/>
              <a:t> un </a:t>
            </a:r>
            <a:r>
              <a:rPr lang="it-IT" sz="2400" dirty="0" err="1"/>
              <a:t>traitement</a:t>
            </a:r>
            <a:r>
              <a:rPr lang="it-IT" sz="2400" dirty="0"/>
              <a:t> </a:t>
            </a:r>
            <a:r>
              <a:rPr lang="it-IT" sz="2400" dirty="0" err="1"/>
              <a:t>institutionnel</a:t>
            </a:r>
            <a:r>
              <a:rPr lang="it-IT" sz="2400" dirty="0"/>
              <a:t> </a:t>
            </a:r>
            <a:r>
              <a:rPr lang="it-IT" sz="2400" dirty="0" err="1"/>
              <a:t>ou</a:t>
            </a:r>
            <a:r>
              <a:rPr lang="it-IT" sz="2400" dirty="0"/>
              <a:t> </a:t>
            </a:r>
            <a:r>
              <a:rPr lang="it-IT" sz="2400" dirty="0" err="1"/>
              <a:t>politique</a:t>
            </a:r>
            <a:r>
              <a:rPr lang="it-IT" sz="2400" dirty="0"/>
              <a:t> </a:t>
            </a:r>
            <a:r>
              <a:rPr lang="it-IT" sz="2400" dirty="0" err="1"/>
              <a:t>du</a:t>
            </a:r>
            <a:r>
              <a:rPr lang="it-IT" sz="2400" dirty="0"/>
              <a:t> </a:t>
            </a:r>
            <a:r>
              <a:rPr lang="it-IT" sz="2400" dirty="0" err="1"/>
              <a:t>racisme</a:t>
            </a:r>
            <a:r>
              <a:rPr lang="it-IT" sz="2400" dirty="0"/>
              <a:t>, mais </a:t>
            </a:r>
            <a:r>
              <a:rPr lang="it-IT" sz="2400" dirty="0" err="1"/>
              <a:t>sur</a:t>
            </a:r>
            <a:r>
              <a:rPr lang="it-IT" sz="2400" dirty="0"/>
              <a:t> un </a:t>
            </a:r>
            <a:r>
              <a:rPr lang="it-IT" sz="2400" dirty="0" err="1"/>
              <a:t>affrontement</a:t>
            </a:r>
            <a:r>
              <a:rPr lang="it-IT" sz="2400" dirty="0"/>
              <a:t> </a:t>
            </a:r>
            <a:r>
              <a:rPr lang="it-IT" sz="2400" dirty="0" err="1"/>
              <a:t>direct</a:t>
            </a:r>
            <a:r>
              <a:rPr lang="it-IT" sz="2400" dirty="0"/>
              <a:t>, non </a:t>
            </a:r>
            <a:r>
              <a:rPr lang="it-IT" sz="2400" dirty="0" err="1"/>
              <a:t>négociable</a:t>
            </a:r>
            <a:r>
              <a:rPr lang="it-IT" sz="2400" dirty="0"/>
              <a:t>, </a:t>
            </a:r>
            <a:r>
              <a:rPr lang="it-IT" sz="2400" dirty="0" err="1"/>
              <a:t>sur</a:t>
            </a:r>
            <a:r>
              <a:rPr lang="it-IT" sz="2400" dirty="0"/>
              <a:t> </a:t>
            </a:r>
            <a:r>
              <a:rPr lang="it-IT" sz="2400" dirty="0" err="1"/>
              <a:t>des</a:t>
            </a:r>
            <a:r>
              <a:rPr lang="it-IT" sz="2400" dirty="0"/>
              <a:t> </a:t>
            </a:r>
            <a:r>
              <a:rPr lang="it-IT" sz="2400" dirty="0" err="1"/>
              <a:t>logiques</a:t>
            </a:r>
            <a:r>
              <a:rPr lang="it-IT" sz="2400" dirty="0"/>
              <a:t> de </a:t>
            </a:r>
            <a:r>
              <a:rPr lang="it-IT" sz="2400" dirty="0" err="1"/>
              <a:t>rupture</a:t>
            </a:r>
            <a:r>
              <a:rPr lang="it-IT" sz="2400" dirty="0"/>
              <a:t>. Il oppose </a:t>
            </a:r>
            <a:r>
              <a:rPr lang="it-IT" sz="2400" dirty="0" err="1"/>
              <a:t>les</a:t>
            </a:r>
            <a:r>
              <a:rPr lang="it-IT" sz="2400" dirty="0"/>
              <a:t> «</a:t>
            </a:r>
            <a:r>
              <a:rPr lang="it-IT" sz="2400" dirty="0" err="1"/>
              <a:t>racisés</a:t>
            </a:r>
            <a:r>
              <a:rPr lang="it-IT" sz="2400" dirty="0"/>
              <a:t>» </a:t>
            </a:r>
            <a:r>
              <a:rPr lang="it-IT" sz="2400" dirty="0" err="1"/>
              <a:t>au</a:t>
            </a:r>
            <a:r>
              <a:rPr lang="it-IT" sz="2400" dirty="0"/>
              <a:t> reste d’une </a:t>
            </a:r>
            <a:r>
              <a:rPr lang="it-IT" sz="2400" dirty="0" err="1"/>
              <a:t>société</a:t>
            </a:r>
            <a:r>
              <a:rPr lang="it-IT" sz="2400" dirty="0"/>
              <a:t> qui </a:t>
            </a:r>
            <a:r>
              <a:rPr lang="it-IT" sz="2400" dirty="0" err="1"/>
              <a:t>les</a:t>
            </a:r>
            <a:r>
              <a:rPr lang="it-IT" sz="2400" dirty="0"/>
              <a:t> «</a:t>
            </a:r>
            <a:r>
              <a:rPr lang="it-IT" sz="2400" dirty="0" err="1"/>
              <a:t>raciserait</a:t>
            </a:r>
            <a:r>
              <a:rPr lang="it-IT" sz="2400" dirty="0"/>
              <a:t>» en un </a:t>
            </a:r>
            <a:r>
              <a:rPr lang="it-IT" sz="2400" dirty="0" err="1"/>
              <a:t>combat</a:t>
            </a:r>
            <a:r>
              <a:rPr lang="it-IT" sz="2400" dirty="0"/>
              <a:t>, qui </a:t>
            </a:r>
            <a:r>
              <a:rPr lang="it-IT" sz="2400" dirty="0" err="1"/>
              <a:t>s’il</a:t>
            </a:r>
            <a:r>
              <a:rPr lang="it-IT" sz="2400" dirty="0"/>
              <a:t> </a:t>
            </a:r>
            <a:r>
              <a:rPr lang="it-IT" sz="2400" dirty="0" err="1"/>
              <a:t>devait</a:t>
            </a:r>
            <a:r>
              <a:rPr lang="it-IT" sz="2400" dirty="0"/>
              <a:t> se </a:t>
            </a:r>
            <a:r>
              <a:rPr lang="it-IT" sz="2400" dirty="0" err="1"/>
              <a:t>préciser</a:t>
            </a:r>
            <a:r>
              <a:rPr lang="it-IT" sz="2400" dirty="0"/>
              <a:t>, ne </a:t>
            </a:r>
            <a:r>
              <a:rPr lang="it-IT" sz="2400" dirty="0" err="1"/>
              <a:t>peut</a:t>
            </a:r>
            <a:r>
              <a:rPr lang="it-IT" sz="2400" dirty="0"/>
              <a:t> </a:t>
            </a:r>
            <a:r>
              <a:rPr lang="it-IT" sz="2400" dirty="0" err="1"/>
              <a:t>que</a:t>
            </a:r>
            <a:r>
              <a:rPr lang="it-IT" sz="2400" dirty="0"/>
              <a:t> </a:t>
            </a:r>
            <a:r>
              <a:rPr lang="it-IT" sz="2400" dirty="0" err="1"/>
              <a:t>tendre</a:t>
            </a:r>
            <a:r>
              <a:rPr lang="it-IT" sz="2400" dirty="0"/>
              <a:t> à la guerre </a:t>
            </a:r>
            <a:r>
              <a:rPr lang="it-IT" sz="2400" b="1" dirty="0"/>
              <a:t>– la guerre </a:t>
            </a:r>
            <a:r>
              <a:rPr lang="it-IT" sz="2400" b="1" dirty="0" err="1"/>
              <a:t>des</a:t>
            </a:r>
            <a:r>
              <a:rPr lang="it-IT" sz="2400" b="1" dirty="0"/>
              <a:t> </a:t>
            </a:r>
            <a:r>
              <a:rPr lang="it-IT" sz="2400" b="1" dirty="0" err="1"/>
              <a:t>races</a:t>
            </a:r>
            <a:r>
              <a:rPr lang="it-IT" sz="2400" b="1" dirty="0"/>
              <a:t>. [</a:t>
            </a:r>
            <a:r>
              <a:rPr lang="mr-IN" sz="2400" dirty="0"/>
              <a:t>…</a:t>
            </a:r>
            <a:r>
              <a:rPr lang="it-IT" sz="2400" dirty="0"/>
              <a:t>]</a:t>
            </a:r>
            <a:endParaRPr lang="fr-CA" sz="2400" dirty="0"/>
          </a:p>
        </p:txBody>
      </p:sp>
    </p:spTree>
    <p:extLst>
      <p:ext uri="{BB962C8B-B14F-4D97-AF65-F5344CB8AC3E}">
        <p14:creationId xmlns:p14="http://schemas.microsoft.com/office/powerpoint/2010/main" val="198738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Tribune</a:t>
            </a:r>
            <a:br>
              <a:rPr lang="fr-CA" sz="2800" dirty="0"/>
            </a:br>
            <a:r>
              <a:rPr lang="fr-CA" sz="2800" i="1" dirty="0"/>
              <a:t>Libération</a:t>
            </a:r>
            <a:r>
              <a:rPr lang="fr-CA" sz="2800" dirty="0"/>
              <a:t> 23 mars 2021</a:t>
            </a:r>
          </a:p>
        </p:txBody>
      </p:sp>
      <p:sp>
        <p:nvSpPr>
          <p:cNvPr id="3" name="Segnaposto contenuto 2"/>
          <p:cNvSpPr>
            <a:spLocks noGrp="1"/>
          </p:cNvSpPr>
          <p:nvPr>
            <p:ph idx="1"/>
          </p:nvPr>
        </p:nvSpPr>
        <p:spPr/>
        <p:txBody>
          <a:bodyPr>
            <a:normAutofit/>
          </a:bodyPr>
          <a:lstStyle/>
          <a:p>
            <a:pPr algn="just"/>
            <a:r>
              <a:rPr lang="it-IT" sz="2400" dirty="0" err="1"/>
              <a:t>Aucun</a:t>
            </a:r>
            <a:r>
              <a:rPr lang="it-IT" sz="2400" dirty="0"/>
              <a:t> </a:t>
            </a:r>
            <a:r>
              <a:rPr lang="it-IT" sz="2400" dirty="0" err="1"/>
              <a:t>démocrate</a:t>
            </a:r>
            <a:r>
              <a:rPr lang="it-IT" sz="2400" dirty="0"/>
              <a:t> ne </a:t>
            </a:r>
            <a:r>
              <a:rPr lang="it-IT" sz="2400" dirty="0" err="1"/>
              <a:t>peut</a:t>
            </a:r>
            <a:r>
              <a:rPr lang="it-IT" sz="2400" dirty="0"/>
              <a:t> </a:t>
            </a:r>
            <a:r>
              <a:rPr lang="it-IT" sz="2400" dirty="0" err="1"/>
              <a:t>accepter</a:t>
            </a:r>
            <a:r>
              <a:rPr lang="it-IT" sz="2400" dirty="0"/>
              <a:t> </a:t>
            </a:r>
            <a:r>
              <a:rPr lang="it-IT" sz="2400" dirty="0" err="1"/>
              <a:t>qu’un</a:t>
            </a:r>
            <a:r>
              <a:rPr lang="it-IT" sz="2400" dirty="0"/>
              <a:t> </a:t>
            </a:r>
            <a:r>
              <a:rPr lang="it-IT" sz="2400" dirty="0" err="1"/>
              <a:t>mouvement</a:t>
            </a:r>
            <a:r>
              <a:rPr lang="it-IT" sz="2400" dirty="0"/>
              <a:t> qui se </a:t>
            </a:r>
            <a:r>
              <a:rPr lang="it-IT" sz="2400" dirty="0" err="1"/>
              <a:t>veut</a:t>
            </a:r>
            <a:r>
              <a:rPr lang="it-IT" sz="2400" dirty="0"/>
              <a:t> </a:t>
            </a:r>
            <a:r>
              <a:rPr lang="it-IT" sz="2400" dirty="0" err="1"/>
              <a:t>émancipateur</a:t>
            </a:r>
            <a:r>
              <a:rPr lang="it-IT" sz="2400" dirty="0"/>
              <a:t> </a:t>
            </a:r>
            <a:r>
              <a:rPr lang="it-IT" sz="2400" b="1" dirty="0" err="1"/>
              <a:t>sépare</a:t>
            </a:r>
            <a:r>
              <a:rPr lang="it-IT" sz="2400" b="1" dirty="0"/>
              <a:t> </a:t>
            </a:r>
            <a:r>
              <a:rPr lang="it-IT" sz="2400" b="1" dirty="0" err="1"/>
              <a:t>durablement</a:t>
            </a:r>
            <a:r>
              <a:rPr lang="it-IT" sz="2400" b="1" dirty="0"/>
              <a:t> </a:t>
            </a:r>
            <a:r>
              <a:rPr lang="it-IT" sz="2400" b="1" dirty="0" err="1"/>
              <a:t>les</a:t>
            </a:r>
            <a:r>
              <a:rPr lang="it-IT" sz="2400" b="1" dirty="0"/>
              <a:t> «non-</a:t>
            </a:r>
            <a:r>
              <a:rPr lang="it-IT" sz="2400" b="1" dirty="0" err="1"/>
              <a:t>racisés</a:t>
            </a:r>
            <a:r>
              <a:rPr lang="it-IT" sz="2400" b="1" dirty="0"/>
              <a:t>» </a:t>
            </a:r>
            <a:r>
              <a:rPr lang="it-IT" sz="2400" b="1" dirty="0" err="1"/>
              <a:t>des</a:t>
            </a:r>
            <a:r>
              <a:rPr lang="it-IT" sz="2400" b="1" dirty="0"/>
              <a:t> «</a:t>
            </a:r>
            <a:r>
              <a:rPr lang="it-IT" sz="2400" b="1" dirty="0" err="1"/>
              <a:t>racisés</a:t>
            </a:r>
            <a:r>
              <a:rPr lang="it-IT" sz="2400" b="1" dirty="0"/>
              <a:t>», </a:t>
            </a:r>
            <a:r>
              <a:rPr lang="it-IT" sz="2400" dirty="0" err="1"/>
              <a:t>au</a:t>
            </a:r>
            <a:r>
              <a:rPr lang="it-IT" sz="2400" dirty="0"/>
              <a:t> </a:t>
            </a:r>
            <a:r>
              <a:rPr lang="it-IT" sz="2400" dirty="0" err="1"/>
              <a:t>risque</a:t>
            </a:r>
            <a:r>
              <a:rPr lang="it-IT" sz="2400" dirty="0"/>
              <a:t> de </a:t>
            </a:r>
            <a:r>
              <a:rPr lang="it-IT" sz="2400" dirty="0" err="1"/>
              <a:t>les</a:t>
            </a:r>
            <a:r>
              <a:rPr lang="it-IT" sz="2400" dirty="0"/>
              <a:t> </a:t>
            </a:r>
            <a:r>
              <a:rPr lang="it-IT" sz="2400" dirty="0" err="1"/>
              <a:t>opposer</a:t>
            </a:r>
            <a:r>
              <a:rPr lang="it-IT" sz="2400" dirty="0"/>
              <a:t>. Et </a:t>
            </a:r>
            <a:r>
              <a:rPr lang="it-IT" sz="2400" dirty="0" err="1"/>
              <a:t>symétriquement</a:t>
            </a:r>
            <a:r>
              <a:rPr lang="it-IT" sz="2400" dirty="0"/>
              <a:t>, il n’est </a:t>
            </a:r>
            <a:r>
              <a:rPr lang="it-IT" sz="2400" dirty="0" err="1"/>
              <a:t>pas</a:t>
            </a:r>
            <a:r>
              <a:rPr lang="it-IT" sz="2400" dirty="0"/>
              <a:t> </a:t>
            </a:r>
            <a:r>
              <a:rPr lang="it-IT" sz="2400" dirty="0" err="1"/>
              <a:t>convaincant</a:t>
            </a:r>
            <a:r>
              <a:rPr lang="it-IT" sz="2400" dirty="0"/>
              <a:t> de </a:t>
            </a:r>
            <a:r>
              <a:rPr lang="it-IT" sz="2400" dirty="0" err="1"/>
              <a:t>soutenir</a:t>
            </a:r>
            <a:r>
              <a:rPr lang="it-IT" sz="2400" dirty="0"/>
              <a:t> l’</a:t>
            </a:r>
            <a:r>
              <a:rPr lang="it-IT" sz="2400" dirty="0" err="1"/>
              <a:t>Unef</a:t>
            </a:r>
            <a:r>
              <a:rPr lang="it-IT" sz="2400" dirty="0"/>
              <a:t> </a:t>
            </a:r>
            <a:r>
              <a:rPr lang="it-IT" sz="2400" dirty="0" err="1"/>
              <a:t>au</a:t>
            </a:r>
            <a:r>
              <a:rPr lang="it-IT" sz="2400" dirty="0"/>
              <a:t> </a:t>
            </a:r>
            <a:r>
              <a:rPr lang="it-IT" sz="2400" dirty="0" err="1"/>
              <a:t>seul</a:t>
            </a:r>
            <a:r>
              <a:rPr lang="it-IT" sz="2400" dirty="0"/>
              <a:t> </a:t>
            </a:r>
            <a:r>
              <a:rPr lang="it-IT" sz="2400" dirty="0" err="1"/>
              <a:t>nom</a:t>
            </a:r>
            <a:r>
              <a:rPr lang="it-IT" sz="2400" dirty="0"/>
              <a:t> de </a:t>
            </a:r>
            <a:r>
              <a:rPr lang="it-IT" sz="2400" dirty="0" err="1"/>
              <a:t>ses</a:t>
            </a:r>
            <a:r>
              <a:rPr lang="it-IT" sz="2400" dirty="0"/>
              <a:t> </a:t>
            </a:r>
            <a:r>
              <a:rPr lang="it-IT" sz="2400" dirty="0" err="1"/>
              <a:t>combats</a:t>
            </a:r>
            <a:r>
              <a:rPr lang="it-IT" sz="2400" dirty="0"/>
              <a:t> </a:t>
            </a:r>
            <a:r>
              <a:rPr lang="it-IT" sz="2400" dirty="0" err="1"/>
              <a:t>du</a:t>
            </a:r>
            <a:r>
              <a:rPr lang="it-IT" sz="2400" dirty="0"/>
              <a:t> </a:t>
            </a:r>
            <a:r>
              <a:rPr lang="it-IT" sz="2400" dirty="0" err="1"/>
              <a:t>passé</a:t>
            </a:r>
            <a:r>
              <a:rPr lang="it-IT" sz="2400" dirty="0"/>
              <a:t> – l’histoire </a:t>
            </a:r>
            <a:r>
              <a:rPr lang="it-IT" sz="2400" dirty="0" err="1"/>
              <a:t>nous</a:t>
            </a:r>
            <a:r>
              <a:rPr lang="it-IT" sz="2400" dirty="0"/>
              <a:t> a </a:t>
            </a:r>
            <a:r>
              <a:rPr lang="it-IT" sz="2400" dirty="0" err="1"/>
              <a:t>montré</a:t>
            </a:r>
            <a:r>
              <a:rPr lang="it-IT" sz="2400" dirty="0"/>
              <a:t> </a:t>
            </a:r>
            <a:r>
              <a:rPr lang="it-IT" sz="2400" dirty="0" err="1"/>
              <a:t>que</a:t>
            </a:r>
            <a:r>
              <a:rPr lang="it-IT" sz="2400" dirty="0"/>
              <a:t> le </a:t>
            </a:r>
            <a:r>
              <a:rPr lang="it-IT" sz="2400" dirty="0" err="1"/>
              <a:t>héros</a:t>
            </a:r>
            <a:r>
              <a:rPr lang="it-IT" sz="2400" dirty="0"/>
              <a:t> d’une guerre </a:t>
            </a:r>
            <a:r>
              <a:rPr lang="it-IT" sz="2400" dirty="0" err="1"/>
              <a:t>peut</a:t>
            </a:r>
            <a:r>
              <a:rPr lang="it-IT" sz="2400" dirty="0"/>
              <a:t> devenir le </a:t>
            </a:r>
            <a:r>
              <a:rPr lang="it-IT" sz="2400" dirty="0" err="1"/>
              <a:t>traître</a:t>
            </a:r>
            <a:r>
              <a:rPr lang="it-IT" sz="2400" dirty="0"/>
              <a:t> </a:t>
            </a:r>
            <a:r>
              <a:rPr lang="it-IT" sz="2400" dirty="0" err="1"/>
              <a:t>ou</a:t>
            </a:r>
            <a:r>
              <a:rPr lang="it-IT" sz="2400" dirty="0"/>
              <a:t> le </a:t>
            </a:r>
            <a:r>
              <a:rPr lang="it-IT" sz="2400" dirty="0" err="1"/>
              <a:t>collaborateur</a:t>
            </a:r>
            <a:r>
              <a:rPr lang="it-IT" sz="2400" dirty="0"/>
              <a:t> de la </a:t>
            </a:r>
            <a:r>
              <a:rPr lang="it-IT" sz="2400" dirty="0" err="1"/>
              <a:t>suivante</a:t>
            </a:r>
            <a:r>
              <a:rPr lang="it-IT" sz="2400" dirty="0"/>
              <a:t>. Mais </a:t>
            </a:r>
            <a:r>
              <a:rPr lang="it-IT" sz="2400" dirty="0" err="1"/>
              <a:t>nous</a:t>
            </a:r>
            <a:r>
              <a:rPr lang="it-IT" sz="2400" dirty="0"/>
              <a:t> </a:t>
            </a:r>
            <a:r>
              <a:rPr lang="it-IT" sz="2400" dirty="0" err="1"/>
              <a:t>pouvons</a:t>
            </a:r>
            <a:r>
              <a:rPr lang="it-IT" sz="2400" dirty="0"/>
              <a:t> </a:t>
            </a:r>
            <a:r>
              <a:rPr lang="it-IT" sz="2400" dirty="0" err="1"/>
              <a:t>espérer</a:t>
            </a:r>
            <a:r>
              <a:rPr lang="it-IT" sz="2400" dirty="0"/>
              <a:t> </a:t>
            </a:r>
            <a:r>
              <a:rPr lang="it-IT" sz="2400" dirty="0" err="1"/>
              <a:t>que</a:t>
            </a:r>
            <a:r>
              <a:rPr lang="it-IT" sz="2400" dirty="0"/>
              <a:t> l’</a:t>
            </a:r>
            <a:r>
              <a:rPr lang="it-IT" sz="2400" dirty="0" err="1"/>
              <a:t>Unef</a:t>
            </a:r>
            <a:r>
              <a:rPr lang="it-IT" sz="2400" dirty="0"/>
              <a:t> n’</a:t>
            </a:r>
            <a:r>
              <a:rPr lang="it-IT" sz="2400" dirty="0" err="1"/>
              <a:t>aille</a:t>
            </a:r>
            <a:r>
              <a:rPr lang="it-IT" sz="2400" dirty="0"/>
              <a:t> </a:t>
            </a:r>
            <a:r>
              <a:rPr lang="it-IT" sz="2400" dirty="0" err="1"/>
              <a:t>pas</a:t>
            </a:r>
            <a:r>
              <a:rPr lang="it-IT" sz="2400" dirty="0"/>
              <a:t> plus </a:t>
            </a:r>
            <a:r>
              <a:rPr lang="it-IT" sz="2400" dirty="0" err="1"/>
              <a:t>loin</a:t>
            </a:r>
            <a:r>
              <a:rPr lang="it-IT" sz="2400" dirty="0"/>
              <a:t> </a:t>
            </a:r>
            <a:r>
              <a:rPr lang="it-IT" sz="2400" dirty="0" err="1"/>
              <a:t>dans</a:t>
            </a:r>
            <a:r>
              <a:rPr lang="it-IT" sz="2400" dirty="0"/>
              <a:t> </a:t>
            </a:r>
            <a:r>
              <a:rPr lang="it-IT" sz="2400" dirty="0" err="1"/>
              <a:t>ses</a:t>
            </a:r>
            <a:r>
              <a:rPr lang="it-IT" sz="2400" dirty="0"/>
              <a:t> </a:t>
            </a:r>
            <a:r>
              <a:rPr lang="it-IT" sz="2400" dirty="0" err="1"/>
              <a:t>provocations</a:t>
            </a:r>
            <a:r>
              <a:rPr lang="it-IT" sz="2400" dirty="0"/>
              <a:t> et </a:t>
            </a:r>
            <a:r>
              <a:rPr lang="it-IT" sz="2400" dirty="0" err="1"/>
              <a:t>ses</a:t>
            </a:r>
            <a:r>
              <a:rPr lang="it-IT" sz="2400" dirty="0"/>
              <a:t> </a:t>
            </a:r>
            <a:r>
              <a:rPr lang="it-IT" sz="2400" dirty="0" err="1"/>
              <a:t>dérives</a:t>
            </a:r>
            <a:r>
              <a:rPr lang="it-IT" sz="2400" dirty="0"/>
              <a:t>, et </a:t>
            </a:r>
            <a:r>
              <a:rPr lang="it-IT" sz="2400" dirty="0" err="1"/>
              <a:t>qu’au-delà</a:t>
            </a:r>
            <a:r>
              <a:rPr lang="it-IT" sz="2400" dirty="0"/>
              <a:t> de </a:t>
            </a:r>
            <a:r>
              <a:rPr lang="it-IT" sz="2400" dirty="0" err="1"/>
              <a:t>quelques</a:t>
            </a:r>
            <a:r>
              <a:rPr lang="it-IT" sz="2400" dirty="0"/>
              <a:t> </a:t>
            </a:r>
            <a:r>
              <a:rPr lang="it-IT" sz="2400" b="1" dirty="0" err="1">
                <a:solidFill>
                  <a:srgbClr val="FF0000"/>
                </a:solidFill>
              </a:rPr>
              <a:t>exercices</a:t>
            </a:r>
            <a:r>
              <a:rPr lang="it-IT" sz="2400" b="1" dirty="0">
                <a:solidFill>
                  <a:srgbClr val="FF0000"/>
                </a:solidFill>
              </a:rPr>
              <a:t> d’auto-</a:t>
            </a:r>
            <a:r>
              <a:rPr lang="it-IT" sz="2400" b="1" dirty="0" err="1">
                <a:solidFill>
                  <a:srgbClr val="FF0000"/>
                </a:solidFill>
              </a:rPr>
              <a:t>conscientisation</a:t>
            </a:r>
            <a:r>
              <a:rPr lang="it-IT" sz="2400" b="1" dirty="0">
                <a:solidFill>
                  <a:srgbClr val="FF0000"/>
                </a:solidFill>
              </a:rPr>
              <a:t> </a:t>
            </a:r>
            <a:r>
              <a:rPr lang="it-IT" sz="2400" b="1" dirty="0" err="1">
                <a:solidFill>
                  <a:srgbClr val="FF0000"/>
                </a:solidFill>
              </a:rPr>
              <a:t>collective</a:t>
            </a:r>
            <a:r>
              <a:rPr lang="it-IT" sz="2400" dirty="0"/>
              <a:t>, elle </a:t>
            </a:r>
            <a:r>
              <a:rPr lang="it-IT" sz="2400" dirty="0" err="1"/>
              <a:t>retrouve</a:t>
            </a:r>
            <a:r>
              <a:rPr lang="it-IT" sz="2400" dirty="0"/>
              <a:t> le </a:t>
            </a:r>
            <a:r>
              <a:rPr lang="it-IT" sz="2400" dirty="0" err="1"/>
              <a:t>chemin</a:t>
            </a:r>
            <a:r>
              <a:rPr lang="it-IT" sz="2400" dirty="0"/>
              <a:t> </a:t>
            </a:r>
            <a:r>
              <a:rPr lang="it-IT" sz="2400" dirty="0" err="1"/>
              <a:t>des</a:t>
            </a:r>
            <a:r>
              <a:rPr lang="it-IT" sz="2400" dirty="0"/>
              <a:t> </a:t>
            </a:r>
            <a:r>
              <a:rPr lang="it-IT" sz="2400" b="1" dirty="0" err="1"/>
              <a:t>valeurs</a:t>
            </a:r>
            <a:r>
              <a:rPr lang="it-IT" sz="2400" b="1" dirty="0"/>
              <a:t> </a:t>
            </a:r>
            <a:r>
              <a:rPr lang="it-IT" sz="2400" b="1" dirty="0" err="1"/>
              <a:t>universelles</a:t>
            </a:r>
            <a:r>
              <a:rPr lang="it-IT" sz="2400" b="1" dirty="0"/>
              <a:t>.</a:t>
            </a:r>
            <a:endParaRPr lang="fr-CA" sz="2400" b="1" dirty="0"/>
          </a:p>
        </p:txBody>
      </p:sp>
    </p:spTree>
    <p:extLst>
      <p:ext uri="{BB962C8B-B14F-4D97-AF65-F5344CB8AC3E}">
        <p14:creationId xmlns:p14="http://schemas.microsoft.com/office/powerpoint/2010/main" val="12346327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Et encore, une interview qui fait polémique</a:t>
            </a:r>
          </a:p>
        </p:txBody>
      </p:sp>
      <p:sp>
        <p:nvSpPr>
          <p:cNvPr id="3" name="Segnaposto contenuto 2"/>
          <p:cNvSpPr>
            <a:spLocks noGrp="1"/>
          </p:cNvSpPr>
          <p:nvPr>
            <p:ph idx="1"/>
          </p:nvPr>
        </p:nvSpPr>
        <p:spPr/>
        <p:txBody>
          <a:bodyPr>
            <a:normAutofit/>
          </a:bodyPr>
          <a:lstStyle/>
          <a:p>
            <a:r>
              <a:rPr lang="fr-CA" sz="2400" dirty="0" err="1"/>
              <a:t>https</a:t>
            </a:r>
            <a:r>
              <a:rPr lang="fr-CA" sz="2400" dirty="0"/>
              <a:t>://</a:t>
            </a:r>
            <a:r>
              <a:rPr lang="fr-CA" sz="2400" dirty="0" err="1"/>
              <a:t>www.bfmtv.com</a:t>
            </a:r>
            <a:r>
              <a:rPr lang="fr-CA" sz="2400" dirty="0"/>
              <a:t>/politique/</a:t>
            </a:r>
            <a:r>
              <a:rPr lang="fr-CA" sz="2400" dirty="0" err="1"/>
              <a:t>elections</a:t>
            </a:r>
            <a:r>
              <a:rPr lang="fr-CA" sz="2400" dirty="0"/>
              <a:t>/</a:t>
            </a:r>
            <a:r>
              <a:rPr lang="fr-CA" sz="2400" dirty="0" err="1"/>
              <a:t>regionales</a:t>
            </a:r>
            <a:r>
              <a:rPr lang="fr-CA" sz="2400" dirty="0"/>
              <a:t>/reunions-non-mixtes-les-propos-d-audrey-pulvar-sement-le-trouble-a-gauche_AV-202103290378.html</a:t>
            </a:r>
          </a:p>
        </p:txBody>
      </p:sp>
    </p:spTree>
    <p:extLst>
      <p:ext uri="{BB962C8B-B14F-4D97-AF65-F5344CB8AC3E}">
        <p14:creationId xmlns:p14="http://schemas.microsoft.com/office/powerpoint/2010/main" val="5134383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Et encore</a:t>
            </a:r>
            <a:br>
              <a:rPr lang="fr-CA" sz="2800" dirty="0"/>
            </a:br>
            <a:endParaRPr lang="fr-CA" sz="2800" dirty="0"/>
          </a:p>
        </p:txBody>
      </p:sp>
      <p:sp>
        <p:nvSpPr>
          <p:cNvPr id="3" name="Segnaposto contenuto 2"/>
          <p:cNvSpPr>
            <a:spLocks noGrp="1"/>
          </p:cNvSpPr>
          <p:nvPr>
            <p:ph idx="1"/>
          </p:nvPr>
        </p:nvSpPr>
        <p:spPr/>
        <p:txBody>
          <a:bodyPr>
            <a:normAutofit fontScale="92500" lnSpcReduction="10000"/>
          </a:bodyPr>
          <a:lstStyle/>
          <a:p>
            <a:pPr algn="just"/>
            <a:r>
              <a:rPr lang="it-IT" sz="2400" dirty="0" err="1"/>
              <a:t>Réunions</a:t>
            </a:r>
            <a:r>
              <a:rPr lang="it-IT" sz="2400" dirty="0"/>
              <a:t> non </a:t>
            </a:r>
            <a:r>
              <a:rPr lang="it-IT" sz="2400" dirty="0" err="1"/>
              <a:t>mixtes</a:t>
            </a:r>
            <a:r>
              <a:rPr lang="it-IT" sz="2400" dirty="0"/>
              <a:t> à l’</a:t>
            </a:r>
            <a:r>
              <a:rPr lang="it-IT" sz="2400" dirty="0" err="1"/>
              <a:t>Unef</a:t>
            </a:r>
            <a:r>
              <a:rPr lang="it-IT" sz="2400" dirty="0"/>
              <a:t> : la </a:t>
            </a:r>
            <a:r>
              <a:rPr lang="it-IT" sz="2400" dirty="0" err="1"/>
              <a:t>réaction</a:t>
            </a:r>
            <a:r>
              <a:rPr lang="it-IT" sz="2400" dirty="0"/>
              <a:t> d’Audrey </a:t>
            </a:r>
            <a:r>
              <a:rPr lang="it-IT" sz="2400" dirty="0" err="1"/>
              <a:t>Pulvar</a:t>
            </a:r>
            <a:r>
              <a:rPr lang="it-IT" sz="2400" dirty="0"/>
              <a:t>* </a:t>
            </a:r>
            <a:r>
              <a:rPr lang="it-IT" sz="2400" dirty="0" err="1"/>
              <a:t>fait</a:t>
            </a:r>
            <a:r>
              <a:rPr lang="it-IT" sz="2400" dirty="0"/>
              <a:t> </a:t>
            </a:r>
            <a:r>
              <a:rPr lang="it-IT" sz="2400" dirty="0" err="1"/>
              <a:t>polémique</a:t>
            </a:r>
            <a:endParaRPr lang="it-IT" sz="2400" dirty="0"/>
          </a:p>
          <a:p>
            <a:pPr algn="just"/>
            <a:r>
              <a:rPr lang="it-IT" sz="2400" dirty="0"/>
              <a:t>La candidate </a:t>
            </a:r>
            <a:r>
              <a:rPr lang="it-IT" sz="2400" dirty="0" err="1"/>
              <a:t>aux</a:t>
            </a:r>
            <a:r>
              <a:rPr lang="it-IT" sz="2400" dirty="0"/>
              <a:t> </a:t>
            </a:r>
            <a:r>
              <a:rPr lang="it-IT" sz="2400" dirty="0" err="1"/>
              <a:t>régionales</a:t>
            </a:r>
            <a:r>
              <a:rPr lang="it-IT" sz="2400" dirty="0"/>
              <a:t> a </a:t>
            </a:r>
            <a:r>
              <a:rPr lang="it-IT" sz="2400" dirty="0" err="1"/>
              <a:t>estimé</a:t>
            </a:r>
            <a:r>
              <a:rPr lang="it-IT" sz="2400" dirty="0"/>
              <a:t>, </a:t>
            </a:r>
            <a:r>
              <a:rPr lang="it-IT" sz="2400" dirty="0" err="1"/>
              <a:t>sur</a:t>
            </a:r>
            <a:r>
              <a:rPr lang="it-IT" sz="2400" dirty="0"/>
              <a:t> BFMTV, </a:t>
            </a:r>
            <a:r>
              <a:rPr lang="it-IT" sz="2400" dirty="0" err="1"/>
              <a:t>que</a:t>
            </a:r>
            <a:r>
              <a:rPr lang="it-IT" sz="2400" dirty="0"/>
              <a:t> </a:t>
            </a:r>
            <a:r>
              <a:rPr lang="it-IT" sz="2400" dirty="0" err="1"/>
              <a:t>lors</a:t>
            </a:r>
            <a:r>
              <a:rPr lang="it-IT" sz="2400" dirty="0"/>
              <a:t> de </a:t>
            </a:r>
            <a:r>
              <a:rPr lang="it-IT" sz="2400" dirty="0" err="1"/>
              <a:t>ces</a:t>
            </a:r>
            <a:r>
              <a:rPr lang="it-IT" sz="2400" dirty="0"/>
              <a:t> </a:t>
            </a:r>
            <a:r>
              <a:rPr lang="it-IT" sz="2400" dirty="0" err="1"/>
              <a:t>réunions</a:t>
            </a:r>
            <a:r>
              <a:rPr lang="it-IT" sz="2400" dirty="0"/>
              <a:t> </a:t>
            </a:r>
            <a:r>
              <a:rPr lang="it-IT" sz="2400" dirty="0" err="1"/>
              <a:t>les</a:t>
            </a:r>
            <a:r>
              <a:rPr lang="it-IT" sz="2400" dirty="0"/>
              <a:t> femmes et </a:t>
            </a:r>
            <a:r>
              <a:rPr lang="it-IT" sz="2400" dirty="0" err="1"/>
              <a:t>hommes</a:t>
            </a:r>
            <a:r>
              <a:rPr lang="it-IT" sz="2400" dirty="0"/>
              <a:t> </a:t>
            </a:r>
            <a:r>
              <a:rPr lang="it-IT" sz="2400" dirty="0" err="1"/>
              <a:t>blancs</a:t>
            </a:r>
            <a:r>
              <a:rPr lang="it-IT" sz="2400" dirty="0"/>
              <a:t> </a:t>
            </a:r>
            <a:r>
              <a:rPr lang="it-IT" sz="2400" dirty="0" err="1"/>
              <a:t>peuvent</a:t>
            </a:r>
            <a:r>
              <a:rPr lang="it-IT" sz="2400" dirty="0"/>
              <a:t> </a:t>
            </a:r>
            <a:r>
              <a:rPr lang="it-IT" sz="2400" dirty="0" err="1"/>
              <a:t>être</a:t>
            </a:r>
            <a:r>
              <a:rPr lang="it-IT" sz="2400" dirty="0"/>
              <a:t> </a:t>
            </a:r>
            <a:r>
              <a:rPr lang="it-IT" sz="2400" dirty="0" err="1"/>
              <a:t>acceptés</a:t>
            </a:r>
            <a:r>
              <a:rPr lang="it-IT" sz="2400" dirty="0"/>
              <a:t>, mais </a:t>
            </a:r>
            <a:r>
              <a:rPr lang="it-IT" sz="2400" dirty="0" err="1"/>
              <a:t>doivent</a:t>
            </a:r>
            <a:r>
              <a:rPr lang="it-IT" sz="2400" dirty="0"/>
              <a:t> « se </a:t>
            </a:r>
            <a:r>
              <a:rPr lang="it-IT" sz="2400" dirty="0" err="1"/>
              <a:t>taire</a:t>
            </a:r>
            <a:r>
              <a:rPr lang="it-IT" sz="2400" dirty="0"/>
              <a:t> ».</a:t>
            </a:r>
          </a:p>
          <a:p>
            <a:pPr algn="just"/>
            <a:r>
              <a:rPr lang="it-IT" sz="2400" dirty="0"/>
              <a:t>*Audrey </a:t>
            </a:r>
            <a:r>
              <a:rPr lang="it-IT" sz="2400" dirty="0" err="1"/>
              <a:t>Pulvar</a:t>
            </a:r>
            <a:r>
              <a:rPr lang="it-IT" sz="2400" dirty="0"/>
              <a:t> : </a:t>
            </a:r>
            <a:r>
              <a:rPr lang="it-IT" sz="2400" dirty="0" err="1"/>
              <a:t>née</a:t>
            </a:r>
            <a:r>
              <a:rPr lang="it-IT" sz="2400" dirty="0"/>
              <a:t> en Martinique, </a:t>
            </a:r>
            <a:r>
              <a:rPr lang="it-IT" sz="2400" dirty="0" err="1"/>
              <a:t>journaliste</a:t>
            </a:r>
            <a:r>
              <a:rPr lang="it-IT" sz="2400" dirty="0"/>
              <a:t>, animatrice de radio et de </a:t>
            </a:r>
            <a:r>
              <a:rPr lang="it-IT" sz="2400" dirty="0" err="1"/>
              <a:t>télévision</a:t>
            </a:r>
            <a:r>
              <a:rPr lang="it-IT" sz="2400" dirty="0"/>
              <a:t> et femme </a:t>
            </a:r>
            <a:r>
              <a:rPr lang="it-IT" sz="2400" dirty="0" err="1"/>
              <a:t>politique</a:t>
            </a:r>
            <a:r>
              <a:rPr lang="it-IT" sz="2400" dirty="0"/>
              <a:t> </a:t>
            </a:r>
            <a:r>
              <a:rPr lang="it-IT" sz="2400" dirty="0" err="1"/>
              <a:t>française</a:t>
            </a:r>
            <a:r>
              <a:rPr lang="it-IT" sz="2400" dirty="0"/>
              <a:t>. </a:t>
            </a:r>
            <a:r>
              <a:rPr lang="it-IT" sz="2400" dirty="0" err="1"/>
              <a:t>Depuis</a:t>
            </a:r>
            <a:r>
              <a:rPr lang="it-IT" sz="2400" dirty="0"/>
              <a:t> 2020, </a:t>
            </a:r>
            <a:r>
              <a:rPr lang="it-IT" sz="2400" dirty="0" err="1"/>
              <a:t>conseillère</a:t>
            </a:r>
            <a:r>
              <a:rPr lang="it-IT" sz="2400" dirty="0"/>
              <a:t> de Paris et </a:t>
            </a:r>
            <a:r>
              <a:rPr lang="it-IT" sz="2400" dirty="0" err="1"/>
              <a:t>adjointe</a:t>
            </a:r>
            <a:r>
              <a:rPr lang="it-IT" sz="2400" dirty="0"/>
              <a:t> d'Anne Hidalgo, candidate </a:t>
            </a:r>
            <a:r>
              <a:rPr lang="it-IT" sz="2400" dirty="0" err="1"/>
              <a:t>aux</a:t>
            </a:r>
            <a:r>
              <a:rPr lang="it-IT" sz="2400" dirty="0"/>
              <a:t> </a:t>
            </a:r>
            <a:r>
              <a:rPr lang="it-IT" sz="2400" dirty="0" err="1"/>
              <a:t>régionales</a:t>
            </a:r>
            <a:r>
              <a:rPr lang="it-IT" sz="2400" dirty="0"/>
              <a:t> (Ile-de-France) de 2021 le </a:t>
            </a:r>
            <a:r>
              <a:rPr lang="it-IT" sz="2400" dirty="0" err="1"/>
              <a:t>soutien</a:t>
            </a:r>
            <a:r>
              <a:rPr lang="it-IT" sz="2400" dirty="0"/>
              <a:t> </a:t>
            </a:r>
            <a:r>
              <a:rPr lang="it-IT" sz="2400" dirty="0" err="1"/>
              <a:t>du</a:t>
            </a:r>
            <a:r>
              <a:rPr lang="it-IT" sz="2400" dirty="0"/>
              <a:t> PS, de </a:t>
            </a:r>
            <a:r>
              <a:rPr lang="it-IT" sz="2400" dirty="0" err="1"/>
              <a:t>Place</a:t>
            </a:r>
            <a:r>
              <a:rPr lang="it-IT" sz="2400" dirty="0"/>
              <a:t> </a:t>
            </a:r>
            <a:r>
              <a:rPr lang="it-IT" sz="2400" dirty="0" err="1"/>
              <a:t>publique</a:t>
            </a:r>
            <a:r>
              <a:rPr lang="it-IT" sz="2400" dirty="0"/>
              <a:t> et </a:t>
            </a:r>
            <a:r>
              <a:rPr lang="it-IT" sz="2400" dirty="0" err="1"/>
              <a:t>du</a:t>
            </a:r>
            <a:r>
              <a:rPr lang="it-IT" sz="2400" dirty="0"/>
              <a:t> Parti radical de gauche. </a:t>
            </a:r>
          </a:p>
          <a:p>
            <a:pPr algn="just"/>
            <a:r>
              <a:rPr lang="it-IT" sz="2400" dirty="0" err="1"/>
              <a:t>ttps</a:t>
            </a:r>
            <a:r>
              <a:rPr lang="it-IT" sz="2400" dirty="0"/>
              <a:t>://</a:t>
            </a:r>
            <a:r>
              <a:rPr lang="it-IT" sz="2400" dirty="0" err="1"/>
              <a:t>www.lepoint.fr</a:t>
            </a:r>
            <a:r>
              <a:rPr lang="it-IT" sz="2400" dirty="0"/>
              <a:t>/</a:t>
            </a:r>
            <a:r>
              <a:rPr lang="it-IT" sz="2400" dirty="0" err="1"/>
              <a:t>politique</a:t>
            </a:r>
            <a:r>
              <a:rPr lang="it-IT" sz="2400" dirty="0"/>
              <a:t>/reunions-non-mixtes-a-l-unef-la-reaction-d-audrey-pulvar-fait-polemique-27-03-2021-2419691_20.php</a:t>
            </a:r>
          </a:p>
          <a:p>
            <a:pPr algn="just"/>
            <a:endParaRPr lang="it-IT" sz="2400" dirty="0"/>
          </a:p>
          <a:p>
            <a:endParaRPr lang="fr-CA" sz="2400" dirty="0"/>
          </a:p>
        </p:txBody>
      </p:sp>
    </p:spTree>
    <p:extLst>
      <p:ext uri="{BB962C8B-B14F-4D97-AF65-F5344CB8AC3E}">
        <p14:creationId xmlns:p14="http://schemas.microsoft.com/office/powerpoint/2010/main" val="20241754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Et encore</a:t>
            </a:r>
            <a:br>
              <a:rPr lang="fr-CA" sz="2800" dirty="0"/>
            </a:br>
            <a:endParaRPr lang="fr-CA" sz="2800" dirty="0"/>
          </a:p>
        </p:txBody>
      </p:sp>
      <p:sp>
        <p:nvSpPr>
          <p:cNvPr id="3" name="Segnaposto contenuto 2"/>
          <p:cNvSpPr>
            <a:spLocks noGrp="1"/>
          </p:cNvSpPr>
          <p:nvPr>
            <p:ph idx="1"/>
          </p:nvPr>
        </p:nvSpPr>
        <p:spPr/>
        <p:txBody>
          <a:bodyPr>
            <a:normAutofit fontScale="85000" lnSpcReduction="20000"/>
          </a:bodyPr>
          <a:lstStyle/>
          <a:p>
            <a:r>
              <a:rPr lang="it-IT" sz="2400" dirty="0"/>
              <a:t>«</a:t>
            </a:r>
            <a:r>
              <a:rPr lang="it-IT" sz="2400" b="1" dirty="0"/>
              <a:t> On </a:t>
            </a:r>
            <a:r>
              <a:rPr lang="it-IT" sz="2400" b="1" dirty="0" err="1"/>
              <a:t>peut</a:t>
            </a:r>
            <a:r>
              <a:rPr lang="it-IT" sz="2400" b="1" dirty="0"/>
              <a:t> lui </a:t>
            </a:r>
            <a:r>
              <a:rPr lang="it-IT" sz="2400" b="1" dirty="0" err="1"/>
              <a:t>demander</a:t>
            </a:r>
            <a:r>
              <a:rPr lang="it-IT" sz="2400" b="1" dirty="0"/>
              <a:t> de se </a:t>
            </a:r>
            <a:r>
              <a:rPr lang="it-IT" sz="2400" b="1" dirty="0" err="1"/>
              <a:t>taire</a:t>
            </a:r>
            <a:r>
              <a:rPr lang="it-IT" sz="2400" b="1" dirty="0"/>
              <a:t> »</a:t>
            </a:r>
          </a:p>
          <a:p>
            <a:pPr algn="just"/>
            <a:r>
              <a:rPr lang="it-IT" sz="2400" dirty="0"/>
              <a:t>« Et si on </a:t>
            </a:r>
            <a:r>
              <a:rPr lang="it-IT" sz="2400" dirty="0" err="1"/>
              <a:t>vous</a:t>
            </a:r>
            <a:r>
              <a:rPr lang="it-IT" sz="2400" dirty="0"/>
              <a:t> </a:t>
            </a:r>
            <a:r>
              <a:rPr lang="it-IT" sz="2400" dirty="0" err="1"/>
              <a:t>avait</a:t>
            </a:r>
            <a:r>
              <a:rPr lang="it-IT" sz="2400" dirty="0"/>
              <a:t> </a:t>
            </a:r>
            <a:r>
              <a:rPr lang="it-IT" sz="2400" dirty="0" err="1"/>
              <a:t>proposé</a:t>
            </a:r>
            <a:r>
              <a:rPr lang="it-IT" sz="2400" dirty="0"/>
              <a:t> de </a:t>
            </a:r>
            <a:r>
              <a:rPr lang="it-IT" sz="2400" dirty="0" err="1"/>
              <a:t>participer</a:t>
            </a:r>
            <a:r>
              <a:rPr lang="it-IT" sz="2400" dirty="0"/>
              <a:t> à une </a:t>
            </a:r>
            <a:r>
              <a:rPr lang="it-IT" sz="2400" dirty="0" err="1"/>
              <a:t>réunion</a:t>
            </a:r>
            <a:r>
              <a:rPr lang="it-IT" sz="2400" dirty="0"/>
              <a:t> </a:t>
            </a:r>
            <a:r>
              <a:rPr lang="it-IT" sz="2400" dirty="0" err="1"/>
              <a:t>où</a:t>
            </a:r>
            <a:r>
              <a:rPr lang="it-IT" sz="2400" dirty="0"/>
              <a:t> on </a:t>
            </a:r>
            <a:r>
              <a:rPr lang="it-IT" sz="2400" dirty="0" err="1"/>
              <a:t>demande</a:t>
            </a:r>
            <a:r>
              <a:rPr lang="it-IT" sz="2400" dirty="0"/>
              <a:t> </a:t>
            </a:r>
            <a:r>
              <a:rPr lang="it-IT" sz="2400" dirty="0" err="1"/>
              <a:t>aux</a:t>
            </a:r>
            <a:r>
              <a:rPr lang="it-IT" sz="2400" dirty="0"/>
              <a:t> </a:t>
            </a:r>
            <a:r>
              <a:rPr lang="it-IT" sz="2400" dirty="0" err="1"/>
              <a:t>personnes</a:t>
            </a:r>
            <a:r>
              <a:rPr lang="it-IT" sz="2400" dirty="0"/>
              <a:t> </a:t>
            </a:r>
            <a:r>
              <a:rPr lang="it-IT" sz="2400" dirty="0" err="1"/>
              <a:t>blanches</a:t>
            </a:r>
            <a:r>
              <a:rPr lang="it-IT" sz="2400" dirty="0"/>
              <a:t>, de </a:t>
            </a:r>
            <a:r>
              <a:rPr lang="it-IT" sz="2400" dirty="0" err="1"/>
              <a:t>rester</a:t>
            </a:r>
            <a:r>
              <a:rPr lang="it-IT" sz="2400" dirty="0"/>
              <a:t> </a:t>
            </a:r>
            <a:r>
              <a:rPr lang="it-IT" sz="2400" dirty="0" err="1"/>
              <a:t>derrière</a:t>
            </a:r>
            <a:r>
              <a:rPr lang="it-IT" sz="2400" dirty="0"/>
              <a:t> la porte… ? » a </a:t>
            </a:r>
            <a:r>
              <a:rPr lang="it-IT" sz="2400" dirty="0" err="1"/>
              <a:t>demandé</a:t>
            </a:r>
            <a:r>
              <a:rPr lang="it-IT" sz="2400" dirty="0"/>
              <a:t> à la candidate socialiste la </a:t>
            </a:r>
            <a:r>
              <a:rPr lang="it-IT" sz="2400" dirty="0" err="1"/>
              <a:t>journaliste</a:t>
            </a:r>
            <a:r>
              <a:rPr lang="it-IT" sz="2400" dirty="0"/>
              <a:t> </a:t>
            </a:r>
            <a:r>
              <a:rPr lang="it-IT" sz="2400" dirty="0" err="1"/>
              <a:t>Apolline</a:t>
            </a:r>
            <a:r>
              <a:rPr lang="it-IT" sz="2400" dirty="0"/>
              <a:t> de </a:t>
            </a:r>
            <a:r>
              <a:rPr lang="it-IT" sz="2400" dirty="0" err="1"/>
              <a:t>Malherbe</a:t>
            </a:r>
            <a:r>
              <a:rPr lang="it-IT" sz="2400" dirty="0"/>
              <a:t>. « Non, </a:t>
            </a:r>
            <a:r>
              <a:rPr lang="it-IT" sz="2400" dirty="0" err="1"/>
              <a:t>ça</a:t>
            </a:r>
            <a:r>
              <a:rPr lang="it-IT" sz="2400" dirty="0"/>
              <a:t>, ce n'est </a:t>
            </a:r>
            <a:r>
              <a:rPr lang="it-IT" sz="2400" dirty="0" err="1"/>
              <a:t>pas</a:t>
            </a:r>
            <a:r>
              <a:rPr lang="it-IT" sz="2400" dirty="0"/>
              <a:t> </a:t>
            </a:r>
            <a:r>
              <a:rPr lang="it-IT" sz="2400" dirty="0" err="1"/>
              <a:t>possible</a:t>
            </a:r>
            <a:r>
              <a:rPr lang="it-IT" sz="2400" dirty="0"/>
              <a:t> pour </a:t>
            </a:r>
            <a:r>
              <a:rPr lang="it-IT" sz="2400" dirty="0" err="1"/>
              <a:t>moi</a:t>
            </a:r>
            <a:r>
              <a:rPr lang="it-IT" sz="2400" dirty="0"/>
              <a:t> », a-t-elle </a:t>
            </a:r>
            <a:r>
              <a:rPr lang="it-IT" sz="2400" dirty="0" err="1"/>
              <a:t>immédiatement</a:t>
            </a:r>
            <a:r>
              <a:rPr lang="it-IT" sz="2400" dirty="0"/>
              <a:t> </a:t>
            </a:r>
            <a:r>
              <a:rPr lang="it-IT" sz="2400" dirty="0" err="1"/>
              <a:t>rétorqué</a:t>
            </a:r>
            <a:r>
              <a:rPr lang="it-IT" sz="2400" dirty="0"/>
              <a:t>. </a:t>
            </a:r>
            <a:r>
              <a:rPr lang="it-IT" sz="2400" dirty="0" err="1"/>
              <a:t>Avant</a:t>
            </a:r>
            <a:r>
              <a:rPr lang="it-IT" sz="2400" dirty="0"/>
              <a:t> de </a:t>
            </a:r>
            <a:r>
              <a:rPr lang="it-IT" sz="2400" dirty="0" err="1"/>
              <a:t>tempérer</a:t>
            </a:r>
            <a:r>
              <a:rPr lang="it-IT" sz="2400" dirty="0"/>
              <a:t> : « Si c'est </a:t>
            </a:r>
            <a:r>
              <a:rPr lang="it-IT" sz="2400" b="1" dirty="0"/>
              <a:t>un </a:t>
            </a:r>
            <a:r>
              <a:rPr lang="it-IT" sz="2400" b="1" dirty="0" err="1"/>
              <a:t>groupe</a:t>
            </a:r>
            <a:r>
              <a:rPr lang="it-IT" sz="2400" b="1" dirty="0"/>
              <a:t> de </a:t>
            </a:r>
            <a:r>
              <a:rPr lang="it-IT" sz="2400" b="1" dirty="0" err="1"/>
              <a:t>travail</a:t>
            </a:r>
            <a:r>
              <a:rPr lang="it-IT" sz="2400" b="1" dirty="0"/>
              <a:t> </a:t>
            </a:r>
            <a:r>
              <a:rPr lang="it-IT" sz="2400" b="1" dirty="0" err="1"/>
              <a:t>consacré</a:t>
            </a:r>
            <a:r>
              <a:rPr lang="it-IT" sz="2400" b="1" dirty="0"/>
              <a:t> </a:t>
            </a:r>
            <a:r>
              <a:rPr lang="it-IT" sz="2400" dirty="0" err="1"/>
              <a:t>aux</a:t>
            </a:r>
            <a:r>
              <a:rPr lang="it-IT" sz="2400" dirty="0"/>
              <a:t> </a:t>
            </a:r>
            <a:r>
              <a:rPr lang="it-IT" sz="2400" dirty="0" err="1"/>
              <a:t>discriminations</a:t>
            </a:r>
            <a:r>
              <a:rPr lang="it-IT" sz="2400" dirty="0"/>
              <a:t> dont </a:t>
            </a:r>
            <a:r>
              <a:rPr lang="it-IT" sz="2400" dirty="0" err="1"/>
              <a:t>sont</a:t>
            </a:r>
            <a:r>
              <a:rPr lang="it-IT" sz="2400" dirty="0"/>
              <a:t> l'</a:t>
            </a:r>
            <a:r>
              <a:rPr lang="it-IT" sz="2400" dirty="0" err="1"/>
              <a:t>objet</a:t>
            </a:r>
            <a:r>
              <a:rPr lang="it-IT" sz="2400" dirty="0"/>
              <a:t> </a:t>
            </a:r>
            <a:r>
              <a:rPr lang="it-IT" sz="2400" dirty="0" err="1"/>
              <a:t>les</a:t>
            </a:r>
            <a:r>
              <a:rPr lang="it-IT" sz="2400" dirty="0"/>
              <a:t> </a:t>
            </a:r>
            <a:r>
              <a:rPr lang="it-IT" sz="2400" dirty="0" err="1"/>
              <a:t>personnes</a:t>
            </a:r>
            <a:r>
              <a:rPr lang="it-IT" sz="2400" dirty="0"/>
              <a:t> </a:t>
            </a:r>
            <a:r>
              <a:rPr lang="it-IT" sz="2400" dirty="0" err="1"/>
              <a:t>noires</a:t>
            </a:r>
            <a:r>
              <a:rPr lang="it-IT" sz="2400" dirty="0"/>
              <a:t> </a:t>
            </a:r>
            <a:r>
              <a:rPr lang="it-IT" sz="2400" dirty="0" err="1"/>
              <a:t>ou</a:t>
            </a:r>
            <a:r>
              <a:rPr lang="it-IT" sz="2400" dirty="0"/>
              <a:t> </a:t>
            </a:r>
            <a:r>
              <a:rPr lang="it-IT" sz="2400" dirty="0" err="1"/>
              <a:t>métisses</a:t>
            </a:r>
            <a:r>
              <a:rPr lang="it-IT" sz="2400" dirty="0"/>
              <a:t>, </a:t>
            </a:r>
            <a:r>
              <a:rPr lang="it-IT" sz="2400" dirty="0" err="1"/>
              <a:t>quelque</a:t>
            </a:r>
            <a:r>
              <a:rPr lang="it-IT" sz="2400" dirty="0"/>
              <a:t> </a:t>
            </a:r>
            <a:r>
              <a:rPr lang="it-IT" sz="2400" dirty="0" err="1"/>
              <a:t>chose</a:t>
            </a:r>
            <a:r>
              <a:rPr lang="it-IT" sz="2400" dirty="0"/>
              <a:t> me </a:t>
            </a:r>
            <a:r>
              <a:rPr lang="it-IT" sz="2400" dirty="0" err="1"/>
              <a:t>dit</a:t>
            </a:r>
            <a:r>
              <a:rPr lang="it-IT" sz="2400" dirty="0"/>
              <a:t> </a:t>
            </a:r>
            <a:r>
              <a:rPr lang="it-IT" sz="2400" dirty="0" err="1"/>
              <a:t>que</a:t>
            </a:r>
            <a:r>
              <a:rPr lang="it-IT" sz="2400" dirty="0"/>
              <a:t> 99 % </a:t>
            </a:r>
            <a:r>
              <a:rPr lang="it-IT" sz="2400" dirty="0" err="1"/>
              <a:t>des</a:t>
            </a:r>
            <a:r>
              <a:rPr lang="it-IT" sz="2400" dirty="0"/>
              <a:t> </a:t>
            </a:r>
            <a:r>
              <a:rPr lang="it-IT" sz="2400" dirty="0" err="1"/>
              <a:t>participants</a:t>
            </a:r>
            <a:r>
              <a:rPr lang="it-IT" sz="2400" dirty="0"/>
              <a:t> […] </a:t>
            </a:r>
            <a:r>
              <a:rPr lang="it-IT" sz="2400" dirty="0" err="1"/>
              <a:t>seront</a:t>
            </a:r>
            <a:r>
              <a:rPr lang="it-IT" sz="2400" dirty="0"/>
              <a:t> </a:t>
            </a:r>
            <a:r>
              <a:rPr lang="it-IT" sz="2400" dirty="0" err="1"/>
              <a:t>les</a:t>
            </a:r>
            <a:r>
              <a:rPr lang="it-IT" sz="2400" dirty="0"/>
              <a:t> </a:t>
            </a:r>
            <a:r>
              <a:rPr lang="it-IT" sz="2400" dirty="0" err="1"/>
              <a:t>personnes</a:t>
            </a:r>
            <a:r>
              <a:rPr lang="it-IT" sz="2400" dirty="0"/>
              <a:t> dont il est </a:t>
            </a:r>
            <a:r>
              <a:rPr lang="it-IT" sz="2400" dirty="0" err="1"/>
              <a:t>question</a:t>
            </a:r>
            <a:r>
              <a:rPr lang="it-IT" sz="2400" dirty="0"/>
              <a:t> </a:t>
            </a:r>
            <a:r>
              <a:rPr lang="it-IT" sz="2400" dirty="0" err="1"/>
              <a:t>dans</a:t>
            </a:r>
            <a:r>
              <a:rPr lang="it-IT" sz="2400" dirty="0"/>
              <a:t> l'</a:t>
            </a:r>
            <a:r>
              <a:rPr lang="it-IT" sz="2400" dirty="0" err="1"/>
              <a:t>intitulé</a:t>
            </a:r>
            <a:r>
              <a:rPr lang="it-IT" sz="2400" dirty="0"/>
              <a:t>. »</a:t>
            </a:r>
          </a:p>
          <a:p>
            <a:pPr algn="just"/>
            <a:r>
              <a:rPr lang="it-IT" sz="2400" dirty="0"/>
              <a:t>Mais c'est </a:t>
            </a:r>
            <a:r>
              <a:rPr lang="it-IT" sz="2400" dirty="0" err="1"/>
              <a:t>surtout</a:t>
            </a:r>
            <a:r>
              <a:rPr lang="it-IT" sz="2400" dirty="0"/>
              <a:t> la </a:t>
            </a:r>
            <a:r>
              <a:rPr lang="it-IT" sz="2400" dirty="0" err="1"/>
              <a:t>conclusion</a:t>
            </a:r>
            <a:r>
              <a:rPr lang="it-IT" sz="2400" dirty="0"/>
              <a:t> d'Audrey </a:t>
            </a:r>
            <a:r>
              <a:rPr lang="it-IT" sz="2400" dirty="0" err="1"/>
              <a:t>Pulvar</a:t>
            </a:r>
            <a:r>
              <a:rPr lang="it-IT" sz="2400" dirty="0"/>
              <a:t> qui a </a:t>
            </a:r>
            <a:r>
              <a:rPr lang="it-IT" sz="2400" dirty="0" err="1"/>
              <a:t>déclenché</a:t>
            </a:r>
            <a:r>
              <a:rPr lang="it-IT" sz="2400" dirty="0"/>
              <a:t> un </a:t>
            </a:r>
            <a:r>
              <a:rPr lang="it-IT" sz="2400" dirty="0" err="1"/>
              <a:t>tollé</a:t>
            </a:r>
            <a:r>
              <a:rPr lang="it-IT" sz="2400" dirty="0"/>
              <a:t> </a:t>
            </a:r>
            <a:r>
              <a:rPr lang="it-IT" sz="2400" dirty="0" err="1"/>
              <a:t>sur</a:t>
            </a:r>
            <a:r>
              <a:rPr lang="it-IT" sz="2400" dirty="0"/>
              <a:t> </a:t>
            </a:r>
            <a:r>
              <a:rPr lang="it-IT" sz="2400" dirty="0" err="1"/>
              <a:t>les</a:t>
            </a:r>
            <a:r>
              <a:rPr lang="it-IT" sz="2400" dirty="0"/>
              <a:t> </a:t>
            </a:r>
            <a:r>
              <a:rPr lang="it-IT" sz="2400" dirty="0" err="1"/>
              <a:t>réseaux</a:t>
            </a:r>
            <a:r>
              <a:rPr lang="it-IT" sz="2400" dirty="0"/>
              <a:t> </a:t>
            </a:r>
            <a:r>
              <a:rPr lang="it-IT" sz="2400" dirty="0" err="1"/>
              <a:t>sociaux</a:t>
            </a:r>
            <a:r>
              <a:rPr lang="it-IT" sz="2400" dirty="0"/>
              <a:t> : « Si </a:t>
            </a:r>
            <a:r>
              <a:rPr lang="it-IT" sz="2400" dirty="0" err="1"/>
              <a:t>vient</a:t>
            </a:r>
            <a:r>
              <a:rPr lang="it-IT" sz="2400" dirty="0"/>
              <a:t> à </a:t>
            </a:r>
            <a:r>
              <a:rPr lang="it-IT" sz="2400" b="1" dirty="0" err="1"/>
              <a:t>cet</a:t>
            </a:r>
            <a:r>
              <a:rPr lang="it-IT" sz="2400" b="1" dirty="0"/>
              <a:t> atelier une </a:t>
            </a:r>
            <a:r>
              <a:rPr lang="it-IT" sz="2400" dirty="0"/>
              <a:t>femme </a:t>
            </a:r>
            <a:r>
              <a:rPr lang="it-IT" sz="2400" dirty="0" err="1"/>
              <a:t>blanche</a:t>
            </a:r>
            <a:r>
              <a:rPr lang="it-IT" sz="2400" dirty="0"/>
              <a:t> </a:t>
            </a:r>
            <a:r>
              <a:rPr lang="it-IT" sz="2400" dirty="0" err="1"/>
              <a:t>ou</a:t>
            </a:r>
            <a:r>
              <a:rPr lang="it-IT" sz="2400" dirty="0"/>
              <a:t> un </a:t>
            </a:r>
            <a:r>
              <a:rPr lang="it-IT" sz="2400" dirty="0" err="1"/>
              <a:t>homme</a:t>
            </a:r>
            <a:r>
              <a:rPr lang="it-IT" sz="2400" dirty="0"/>
              <a:t> </a:t>
            </a:r>
            <a:r>
              <a:rPr lang="it-IT" sz="2400" dirty="0" err="1"/>
              <a:t>blanc</a:t>
            </a:r>
            <a:r>
              <a:rPr lang="it-IT" sz="2400" dirty="0"/>
              <a:t>, il n'est </a:t>
            </a:r>
            <a:r>
              <a:rPr lang="it-IT" sz="2400" dirty="0" err="1"/>
              <a:t>pas</a:t>
            </a:r>
            <a:r>
              <a:rPr lang="it-IT" sz="2400" dirty="0"/>
              <a:t> </a:t>
            </a:r>
            <a:r>
              <a:rPr lang="it-IT" sz="2400" dirty="0" err="1"/>
              <a:t>question</a:t>
            </a:r>
            <a:r>
              <a:rPr lang="it-IT" sz="2400" dirty="0"/>
              <a:t> de le </a:t>
            </a:r>
            <a:r>
              <a:rPr lang="it-IT" sz="2400" dirty="0" err="1"/>
              <a:t>ou</a:t>
            </a:r>
            <a:r>
              <a:rPr lang="it-IT" sz="2400" dirty="0"/>
              <a:t> la </a:t>
            </a:r>
            <a:r>
              <a:rPr lang="it-IT" sz="2400" dirty="0" err="1"/>
              <a:t>jeter</a:t>
            </a:r>
            <a:r>
              <a:rPr lang="it-IT" sz="2400" dirty="0"/>
              <a:t> </a:t>
            </a:r>
            <a:r>
              <a:rPr lang="it-IT" sz="2400" dirty="0" err="1"/>
              <a:t>dehors</a:t>
            </a:r>
            <a:r>
              <a:rPr lang="it-IT" sz="2400" dirty="0"/>
              <a:t>, en revanche, </a:t>
            </a:r>
            <a:r>
              <a:rPr lang="it-IT" sz="2400" b="1" dirty="0"/>
              <a:t>on </a:t>
            </a:r>
            <a:r>
              <a:rPr lang="it-IT" sz="2400" b="1" dirty="0" err="1"/>
              <a:t>peut</a:t>
            </a:r>
            <a:r>
              <a:rPr lang="it-IT" sz="2400" b="1" dirty="0"/>
              <a:t> lui </a:t>
            </a:r>
            <a:r>
              <a:rPr lang="it-IT" sz="2400" b="1" dirty="0" err="1"/>
              <a:t>demander</a:t>
            </a:r>
            <a:r>
              <a:rPr lang="it-IT" sz="2400" b="1" dirty="0"/>
              <a:t> de se </a:t>
            </a:r>
            <a:r>
              <a:rPr lang="it-IT" sz="2400" b="1" dirty="0" err="1"/>
              <a:t>taire</a:t>
            </a:r>
            <a:r>
              <a:rPr lang="it-IT" sz="2400" b="1" dirty="0"/>
              <a:t>, d'</a:t>
            </a:r>
            <a:r>
              <a:rPr lang="it-IT" sz="2400" b="1" dirty="0" err="1"/>
              <a:t>être</a:t>
            </a:r>
            <a:r>
              <a:rPr lang="it-IT" sz="2400" b="1" dirty="0"/>
              <a:t> </a:t>
            </a:r>
            <a:r>
              <a:rPr lang="it-IT" sz="2400" b="1" dirty="0" err="1"/>
              <a:t>spectatrice</a:t>
            </a:r>
            <a:r>
              <a:rPr lang="it-IT" sz="2400" b="1" dirty="0"/>
              <a:t> </a:t>
            </a:r>
            <a:r>
              <a:rPr lang="it-IT" sz="2400" b="1" dirty="0" err="1"/>
              <a:t>ou</a:t>
            </a:r>
            <a:r>
              <a:rPr lang="it-IT" sz="2400" b="1" dirty="0"/>
              <a:t> </a:t>
            </a:r>
            <a:r>
              <a:rPr lang="it-IT" sz="2400" b="1" dirty="0" err="1"/>
              <a:t>spectateur</a:t>
            </a:r>
            <a:r>
              <a:rPr lang="it-IT" sz="2400" b="1" dirty="0"/>
              <a:t> </a:t>
            </a:r>
            <a:r>
              <a:rPr lang="it-IT" sz="2400" b="1" dirty="0" err="1"/>
              <a:t>silencieux</a:t>
            </a:r>
            <a:r>
              <a:rPr lang="it-IT" sz="2400" b="1" dirty="0"/>
              <a:t>. »</a:t>
            </a:r>
          </a:p>
          <a:p>
            <a:pPr algn="just"/>
            <a:r>
              <a:rPr lang="it-IT" sz="2400" b="1" dirty="0" err="1"/>
              <a:t>ttps</a:t>
            </a:r>
            <a:r>
              <a:rPr lang="it-IT" sz="2400" b="1" dirty="0"/>
              <a:t>://</a:t>
            </a:r>
            <a:r>
              <a:rPr lang="it-IT" sz="2400" b="1" dirty="0" err="1"/>
              <a:t>www.lepoint.fr</a:t>
            </a:r>
            <a:r>
              <a:rPr lang="it-IT" sz="2400" b="1" dirty="0"/>
              <a:t>/</a:t>
            </a:r>
            <a:r>
              <a:rPr lang="it-IT" sz="2400" b="1" dirty="0" err="1"/>
              <a:t>politique</a:t>
            </a:r>
            <a:r>
              <a:rPr lang="it-IT" sz="2400" b="1" dirty="0"/>
              <a:t>/reunion</a:t>
            </a:r>
            <a:r>
              <a:rPr lang="it-IT" sz="2400" dirty="0"/>
              <a:t>s-non-mixtes-a-l-unef-la-reaction-d-audrey-pulvar-fait-polemique-27-03-2021-2419691_20.php</a:t>
            </a:r>
            <a:endParaRPr lang="fr-CA" sz="2400" dirty="0"/>
          </a:p>
        </p:txBody>
      </p:sp>
    </p:spTree>
    <p:extLst>
      <p:ext uri="{BB962C8B-B14F-4D97-AF65-F5344CB8AC3E}">
        <p14:creationId xmlns:p14="http://schemas.microsoft.com/office/powerpoint/2010/main" val="39718652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Réactions</a:t>
            </a:r>
          </a:p>
        </p:txBody>
      </p:sp>
      <p:sp>
        <p:nvSpPr>
          <p:cNvPr id="3" name="Segnaposto contenuto 2"/>
          <p:cNvSpPr>
            <a:spLocks noGrp="1"/>
          </p:cNvSpPr>
          <p:nvPr>
            <p:ph idx="1"/>
          </p:nvPr>
        </p:nvSpPr>
        <p:spPr/>
        <p:txBody>
          <a:bodyPr>
            <a:normAutofit fontScale="92500" lnSpcReduction="20000"/>
          </a:bodyPr>
          <a:lstStyle/>
          <a:p>
            <a:pPr algn="just"/>
            <a:r>
              <a:rPr lang="it-IT" sz="2400" dirty="0"/>
              <a:t>Pour le </a:t>
            </a:r>
            <a:r>
              <a:rPr lang="it-IT" sz="2400" dirty="0" err="1"/>
              <a:t>président</a:t>
            </a:r>
            <a:r>
              <a:rPr lang="it-IT" sz="2400" dirty="0"/>
              <a:t> de la </a:t>
            </a:r>
            <a:r>
              <a:rPr lang="it-IT" sz="2400" dirty="0" err="1"/>
              <a:t>région</a:t>
            </a:r>
            <a:r>
              <a:rPr lang="it-IT" sz="2400" dirty="0"/>
              <a:t> Paca, </a:t>
            </a:r>
            <a:r>
              <a:rPr lang="it-IT" sz="2400" dirty="0" err="1"/>
              <a:t>Renaud</a:t>
            </a:r>
            <a:r>
              <a:rPr lang="it-IT" sz="2400" dirty="0"/>
              <a:t> </a:t>
            </a:r>
            <a:r>
              <a:rPr lang="it-IT" sz="2400" dirty="0" err="1"/>
              <a:t>Muselier</a:t>
            </a:r>
            <a:r>
              <a:rPr lang="it-IT" sz="2400" dirty="0"/>
              <a:t>, </a:t>
            </a:r>
            <a:r>
              <a:rPr lang="it-IT" sz="2400" dirty="0" err="1"/>
              <a:t>cette</a:t>
            </a:r>
            <a:r>
              <a:rPr lang="it-IT" sz="2400" dirty="0"/>
              <a:t> </a:t>
            </a:r>
            <a:r>
              <a:rPr lang="it-IT" sz="2400" dirty="0" err="1"/>
              <a:t>déclaration</a:t>
            </a:r>
            <a:r>
              <a:rPr lang="it-IT" sz="2400" dirty="0"/>
              <a:t> n'est « </a:t>
            </a:r>
            <a:r>
              <a:rPr lang="it-IT" sz="2400" dirty="0" err="1"/>
              <a:t>pas</a:t>
            </a:r>
            <a:r>
              <a:rPr lang="it-IT" sz="2400" dirty="0"/>
              <a:t> </a:t>
            </a:r>
            <a:r>
              <a:rPr lang="it-IT" sz="2400" dirty="0" err="1"/>
              <a:t>seulement</a:t>
            </a:r>
            <a:r>
              <a:rPr lang="it-IT" sz="2400" dirty="0"/>
              <a:t> </a:t>
            </a:r>
            <a:r>
              <a:rPr lang="it-IT" sz="2400" dirty="0" err="1"/>
              <a:t>scandaleuse</a:t>
            </a:r>
            <a:r>
              <a:rPr lang="it-IT" sz="2400" dirty="0"/>
              <a:t> », elle est </a:t>
            </a:r>
            <a:r>
              <a:rPr lang="it-IT" sz="2400" dirty="0" err="1"/>
              <a:t>également</a:t>
            </a:r>
            <a:r>
              <a:rPr lang="it-IT" sz="2400" dirty="0"/>
              <a:t> « </a:t>
            </a:r>
            <a:r>
              <a:rPr lang="it-IT" sz="2400" dirty="0" err="1"/>
              <a:t>raciste</a:t>
            </a:r>
            <a:r>
              <a:rPr lang="it-IT" sz="2400" dirty="0"/>
              <a:t> ». « En </a:t>
            </a:r>
            <a:r>
              <a:rPr lang="it-IT" sz="2400" dirty="0" err="1"/>
              <a:t>République</a:t>
            </a:r>
            <a:r>
              <a:rPr lang="it-IT" sz="2400" dirty="0"/>
              <a:t>, NON, </a:t>
            </a:r>
            <a:r>
              <a:rPr lang="it-IT" sz="2400" dirty="0" err="1"/>
              <a:t>aucune</a:t>
            </a:r>
            <a:r>
              <a:rPr lang="it-IT" sz="2400" dirty="0"/>
              <a:t> « bonne </a:t>
            </a:r>
            <a:r>
              <a:rPr lang="it-IT" sz="2400" dirty="0" err="1"/>
              <a:t>raison</a:t>
            </a:r>
            <a:r>
              <a:rPr lang="it-IT" sz="2400" dirty="0"/>
              <a:t> » </a:t>
            </a:r>
            <a:r>
              <a:rPr lang="it-IT" sz="2400" dirty="0" err="1"/>
              <a:t>au</a:t>
            </a:r>
            <a:r>
              <a:rPr lang="it-IT" sz="2400" dirty="0"/>
              <a:t> monde ne donne le </a:t>
            </a:r>
            <a:r>
              <a:rPr lang="it-IT" sz="2400" dirty="0" err="1"/>
              <a:t>droit</a:t>
            </a:r>
            <a:r>
              <a:rPr lang="it-IT" sz="2400" dirty="0"/>
              <a:t> de </a:t>
            </a:r>
            <a:r>
              <a:rPr lang="it-IT" sz="2400" dirty="0" err="1"/>
              <a:t>faire</a:t>
            </a:r>
            <a:r>
              <a:rPr lang="it-IT" sz="2400" dirty="0"/>
              <a:t> </a:t>
            </a:r>
            <a:r>
              <a:rPr lang="it-IT" sz="2400" dirty="0" err="1"/>
              <a:t>taire</a:t>
            </a:r>
            <a:r>
              <a:rPr lang="it-IT" sz="2400" dirty="0"/>
              <a:t> une </a:t>
            </a:r>
            <a:r>
              <a:rPr lang="it-IT" sz="2400" dirty="0" err="1"/>
              <a:t>personne</a:t>
            </a:r>
            <a:r>
              <a:rPr lang="it-IT" sz="2400" dirty="0"/>
              <a:t> pour sa </a:t>
            </a:r>
            <a:r>
              <a:rPr lang="it-IT" sz="2400" dirty="0" err="1"/>
              <a:t>couleur</a:t>
            </a:r>
            <a:r>
              <a:rPr lang="it-IT" sz="2400" dirty="0"/>
              <a:t> de </a:t>
            </a:r>
            <a:r>
              <a:rPr lang="it-IT" sz="2400" dirty="0" err="1"/>
              <a:t>peau</a:t>
            </a:r>
            <a:r>
              <a:rPr lang="it-IT" sz="2400" dirty="0"/>
              <a:t>. </a:t>
            </a:r>
            <a:r>
              <a:rPr lang="it-IT" sz="2400" dirty="0" err="1"/>
              <a:t>Aucune</a:t>
            </a:r>
            <a:r>
              <a:rPr lang="it-IT" sz="2400" dirty="0"/>
              <a:t>, et </a:t>
            </a:r>
            <a:r>
              <a:rPr lang="it-IT" sz="2400" dirty="0" err="1"/>
              <a:t>sous</a:t>
            </a:r>
            <a:r>
              <a:rPr lang="it-IT" sz="2400" dirty="0"/>
              <a:t> </a:t>
            </a:r>
            <a:r>
              <a:rPr lang="it-IT" sz="2400" dirty="0" err="1"/>
              <a:t>aucune</a:t>
            </a:r>
            <a:r>
              <a:rPr lang="it-IT" sz="2400" dirty="0"/>
              <a:t> </a:t>
            </a:r>
            <a:r>
              <a:rPr lang="it-IT" sz="2400" dirty="0" err="1"/>
              <a:t>circonstance</a:t>
            </a:r>
            <a:r>
              <a:rPr lang="it-IT" sz="2400" dirty="0"/>
              <a:t> », a-t-il </a:t>
            </a:r>
            <a:r>
              <a:rPr lang="it-IT" sz="2400" dirty="0" err="1"/>
              <a:t>écrit</a:t>
            </a:r>
            <a:endParaRPr lang="it-IT" sz="2400" dirty="0"/>
          </a:p>
          <a:p>
            <a:pPr algn="just"/>
            <a:r>
              <a:rPr lang="it-IT" sz="2400" dirty="0"/>
              <a:t>« Stop </a:t>
            </a:r>
            <a:r>
              <a:rPr lang="it-IT" sz="2400" dirty="0" err="1"/>
              <a:t>aux</a:t>
            </a:r>
            <a:r>
              <a:rPr lang="it-IT" sz="2400" dirty="0"/>
              <a:t> </a:t>
            </a:r>
            <a:r>
              <a:rPr lang="it-IT" sz="2400" dirty="0" err="1"/>
              <a:t>accommodements</a:t>
            </a:r>
            <a:r>
              <a:rPr lang="it-IT" sz="2400" dirty="0"/>
              <a:t> </a:t>
            </a:r>
            <a:r>
              <a:rPr lang="it-IT" sz="2400" dirty="0" err="1"/>
              <a:t>avec</a:t>
            </a:r>
            <a:r>
              <a:rPr lang="it-IT" sz="2400" dirty="0"/>
              <a:t> la </a:t>
            </a:r>
            <a:r>
              <a:rPr lang="it-IT" sz="2400" dirty="0" err="1"/>
              <a:t>République</a:t>
            </a:r>
            <a:r>
              <a:rPr lang="it-IT" sz="2400" dirty="0"/>
              <a:t> et </a:t>
            </a:r>
            <a:r>
              <a:rPr lang="it-IT" sz="2400" dirty="0" err="1"/>
              <a:t>ses</a:t>
            </a:r>
            <a:r>
              <a:rPr lang="it-IT" sz="2400" dirty="0"/>
              <a:t> </a:t>
            </a:r>
            <a:r>
              <a:rPr lang="it-IT" sz="2400" dirty="0" err="1"/>
              <a:t>lois</a:t>
            </a:r>
            <a:r>
              <a:rPr lang="it-IT" sz="2400" dirty="0"/>
              <a:t> ! » a </a:t>
            </a:r>
            <a:r>
              <a:rPr lang="it-IT" sz="2400" dirty="0" err="1"/>
              <a:t>également</a:t>
            </a:r>
            <a:r>
              <a:rPr lang="it-IT" sz="2400" dirty="0"/>
              <a:t> </a:t>
            </a:r>
            <a:r>
              <a:rPr lang="it-IT" sz="2400" dirty="0" err="1"/>
              <a:t>écrit</a:t>
            </a:r>
            <a:r>
              <a:rPr lang="it-IT" sz="2400" dirty="0"/>
              <a:t> </a:t>
            </a:r>
            <a:r>
              <a:rPr lang="it-IT" sz="2400" dirty="0" err="1"/>
              <a:t>Rachida</a:t>
            </a:r>
            <a:r>
              <a:rPr lang="it-IT" sz="2400" dirty="0"/>
              <a:t> Dati, qui </a:t>
            </a:r>
            <a:r>
              <a:rPr lang="it-IT" sz="2400" dirty="0" err="1"/>
              <a:t>demande</a:t>
            </a:r>
            <a:r>
              <a:rPr lang="it-IT" sz="2400" dirty="0"/>
              <a:t> à Anne Hidalgo de </a:t>
            </a:r>
            <a:r>
              <a:rPr lang="it-IT" sz="2400" dirty="0" err="1"/>
              <a:t>réagir</a:t>
            </a:r>
            <a:r>
              <a:rPr lang="it-IT" sz="2400" dirty="0"/>
              <a:t>. </a:t>
            </a:r>
            <a:r>
              <a:rPr lang="it-IT" sz="2400" dirty="0" err="1"/>
              <a:t>Valérie</a:t>
            </a:r>
            <a:r>
              <a:rPr lang="it-IT" sz="2400" dirty="0"/>
              <a:t> </a:t>
            </a:r>
            <a:r>
              <a:rPr lang="it-IT" sz="2400" dirty="0" err="1"/>
              <a:t>Pécresse</a:t>
            </a:r>
            <a:r>
              <a:rPr lang="it-IT" sz="2400" dirty="0"/>
              <a:t> n'a </a:t>
            </a:r>
            <a:r>
              <a:rPr lang="it-IT" sz="2400" dirty="0" err="1"/>
              <a:t>pas</a:t>
            </a:r>
            <a:r>
              <a:rPr lang="it-IT" sz="2400" dirty="0"/>
              <a:t> non plus </a:t>
            </a:r>
            <a:r>
              <a:rPr lang="it-IT" sz="2400" dirty="0" err="1"/>
              <a:t>manqué</a:t>
            </a:r>
            <a:r>
              <a:rPr lang="it-IT" sz="2400" dirty="0"/>
              <a:t> d'</a:t>
            </a:r>
            <a:r>
              <a:rPr lang="it-IT" sz="2400" dirty="0" err="1"/>
              <a:t>exprimer</a:t>
            </a:r>
            <a:r>
              <a:rPr lang="it-IT" sz="2400" dirty="0"/>
              <a:t> son </a:t>
            </a:r>
            <a:r>
              <a:rPr lang="it-IT" sz="2400" dirty="0" err="1"/>
              <a:t>sentiment</a:t>
            </a:r>
            <a:r>
              <a:rPr lang="it-IT" sz="2400" dirty="0"/>
              <a:t> : </a:t>
            </a:r>
            <a:r>
              <a:rPr lang="it-IT" sz="2400" b="1" dirty="0"/>
              <a:t>« </a:t>
            </a:r>
            <a:r>
              <a:rPr lang="it-IT" sz="2400" b="1" dirty="0" err="1"/>
              <a:t>Dans</a:t>
            </a:r>
            <a:r>
              <a:rPr lang="it-IT" sz="2400" b="1" dirty="0"/>
              <a:t> ma </a:t>
            </a:r>
            <a:r>
              <a:rPr lang="it-IT" sz="2400" b="1" dirty="0" err="1"/>
              <a:t>région</a:t>
            </a:r>
            <a:r>
              <a:rPr lang="it-IT" sz="2400" b="1" dirty="0"/>
              <a:t>, </a:t>
            </a:r>
            <a:r>
              <a:rPr lang="it-IT" sz="2400" b="1" dirty="0" err="1"/>
              <a:t>aucun</a:t>
            </a:r>
            <a:r>
              <a:rPr lang="it-IT" sz="2400" b="1" dirty="0"/>
              <a:t> </a:t>
            </a:r>
            <a:r>
              <a:rPr lang="it-IT" sz="2400" b="1" dirty="0" err="1"/>
              <a:t>habitant</a:t>
            </a:r>
            <a:r>
              <a:rPr lang="it-IT" sz="2400" b="1" dirty="0"/>
              <a:t> ne </a:t>
            </a:r>
            <a:r>
              <a:rPr lang="it-IT" sz="2400" b="1" dirty="0" err="1"/>
              <a:t>doit</a:t>
            </a:r>
            <a:r>
              <a:rPr lang="it-IT" sz="2400" b="1" dirty="0"/>
              <a:t> </a:t>
            </a:r>
            <a:r>
              <a:rPr lang="it-IT" sz="2400" b="1" dirty="0" err="1"/>
              <a:t>être</a:t>
            </a:r>
            <a:r>
              <a:rPr lang="it-IT" sz="2400" b="1" dirty="0"/>
              <a:t> </a:t>
            </a:r>
            <a:r>
              <a:rPr lang="it-IT" sz="2400" b="1" dirty="0" err="1"/>
              <a:t>discriminé</a:t>
            </a:r>
            <a:r>
              <a:rPr lang="it-IT" sz="2400" b="1" dirty="0"/>
              <a:t> pour la </a:t>
            </a:r>
            <a:r>
              <a:rPr lang="it-IT" sz="2400" b="1" dirty="0" err="1"/>
              <a:t>couleur</a:t>
            </a:r>
            <a:r>
              <a:rPr lang="it-IT" sz="2400" b="1" dirty="0"/>
              <a:t> de sa </a:t>
            </a:r>
            <a:r>
              <a:rPr lang="it-IT" sz="2400" b="1" dirty="0" err="1"/>
              <a:t>peau</a:t>
            </a:r>
            <a:r>
              <a:rPr lang="it-IT" sz="2400" b="1" dirty="0"/>
              <a:t>. Il </a:t>
            </a:r>
            <a:r>
              <a:rPr lang="it-IT" sz="2400" b="1" dirty="0" err="1"/>
              <a:t>n'y</a:t>
            </a:r>
            <a:r>
              <a:rPr lang="it-IT" sz="2400" b="1" dirty="0"/>
              <a:t> a </a:t>
            </a:r>
            <a:r>
              <a:rPr lang="it-IT" sz="2400" b="1" dirty="0" err="1"/>
              <a:t>pas</a:t>
            </a:r>
            <a:r>
              <a:rPr lang="it-IT" sz="2400" b="1" dirty="0"/>
              <a:t> de </a:t>
            </a:r>
            <a:r>
              <a:rPr lang="it-IT" sz="2400" b="1" dirty="0" err="1"/>
              <a:t>racisme</a:t>
            </a:r>
            <a:r>
              <a:rPr lang="it-IT" sz="2400" b="1" dirty="0"/>
              <a:t> “</a:t>
            </a:r>
            <a:r>
              <a:rPr lang="it-IT" sz="2400" b="1" dirty="0" err="1"/>
              <a:t>acceptable</a:t>
            </a:r>
            <a:r>
              <a:rPr lang="it-IT" sz="2400" b="1" dirty="0"/>
              <a:t>” ! </a:t>
            </a:r>
            <a:r>
              <a:rPr lang="it-IT" sz="2400" dirty="0"/>
              <a:t>» a-t-elle </a:t>
            </a:r>
            <a:r>
              <a:rPr lang="it-IT" sz="2400" dirty="0" err="1"/>
              <a:t>notamment</a:t>
            </a:r>
            <a:r>
              <a:rPr lang="it-IT" sz="2400" dirty="0"/>
              <a:t> </a:t>
            </a:r>
            <a:r>
              <a:rPr lang="it-IT" sz="2400" dirty="0" err="1"/>
              <a:t>écrit</a:t>
            </a:r>
            <a:endParaRPr lang="it-IT" sz="2400" dirty="0"/>
          </a:p>
          <a:p>
            <a:pPr algn="just"/>
            <a:r>
              <a:rPr lang="it-IT" sz="2400" dirty="0"/>
              <a:t>« En France, il y a une </a:t>
            </a:r>
            <a:r>
              <a:rPr lang="it-IT" sz="2400" dirty="0" err="1"/>
              <a:t>seule</a:t>
            </a:r>
            <a:r>
              <a:rPr lang="it-IT" sz="2400" dirty="0"/>
              <a:t> </a:t>
            </a:r>
            <a:r>
              <a:rPr lang="it-IT" sz="2400" dirty="0" err="1"/>
              <a:t>communauté</a:t>
            </a:r>
            <a:r>
              <a:rPr lang="it-IT" sz="2400" dirty="0"/>
              <a:t> : la </a:t>
            </a:r>
            <a:r>
              <a:rPr lang="it-IT" sz="2400" b="1" dirty="0" err="1"/>
              <a:t>communauté</a:t>
            </a:r>
            <a:r>
              <a:rPr lang="it-IT" sz="2400" b="1" dirty="0"/>
              <a:t> </a:t>
            </a:r>
            <a:r>
              <a:rPr lang="it-IT" sz="2400" b="1" dirty="0" err="1"/>
              <a:t>nationale</a:t>
            </a:r>
            <a:r>
              <a:rPr lang="it-IT" sz="2400" dirty="0"/>
              <a:t>. On ne </a:t>
            </a:r>
            <a:r>
              <a:rPr lang="it-IT" sz="2400" dirty="0" err="1"/>
              <a:t>peut</a:t>
            </a:r>
            <a:r>
              <a:rPr lang="it-IT" sz="2400" dirty="0"/>
              <a:t> </a:t>
            </a:r>
            <a:r>
              <a:rPr lang="it-IT" sz="2400" dirty="0" err="1"/>
              <a:t>pas</a:t>
            </a:r>
            <a:r>
              <a:rPr lang="it-IT" sz="2400" dirty="0"/>
              <a:t> </a:t>
            </a:r>
            <a:r>
              <a:rPr lang="it-IT" sz="2400" dirty="0" err="1"/>
              <a:t>être</a:t>
            </a:r>
            <a:r>
              <a:rPr lang="it-IT" sz="2400" dirty="0"/>
              <a:t> </a:t>
            </a:r>
            <a:r>
              <a:rPr lang="it-IT" sz="2400" dirty="0" err="1"/>
              <a:t>enjoint</a:t>
            </a:r>
            <a:r>
              <a:rPr lang="it-IT" sz="2400" dirty="0"/>
              <a:t> de </a:t>
            </a:r>
            <a:r>
              <a:rPr lang="it-IT" sz="2400" dirty="0" err="1"/>
              <a:t>parler</a:t>
            </a:r>
            <a:r>
              <a:rPr lang="it-IT" sz="2400" dirty="0"/>
              <a:t> </a:t>
            </a:r>
            <a:r>
              <a:rPr lang="it-IT" sz="2400" dirty="0" err="1"/>
              <a:t>ou</a:t>
            </a:r>
            <a:r>
              <a:rPr lang="it-IT" sz="2400" dirty="0"/>
              <a:t> de se </a:t>
            </a:r>
            <a:r>
              <a:rPr lang="it-IT" sz="2400" dirty="0" err="1"/>
              <a:t>taire</a:t>
            </a:r>
            <a:r>
              <a:rPr lang="it-IT" sz="2400" dirty="0"/>
              <a:t> en </a:t>
            </a:r>
            <a:r>
              <a:rPr lang="it-IT" sz="2400" dirty="0" err="1"/>
              <a:t>fonction</a:t>
            </a:r>
            <a:r>
              <a:rPr lang="it-IT" sz="2400" dirty="0"/>
              <a:t> de sa </a:t>
            </a:r>
            <a:r>
              <a:rPr lang="it-IT" sz="2400" dirty="0" err="1"/>
              <a:t>couleur</a:t>
            </a:r>
            <a:r>
              <a:rPr lang="it-IT" sz="2400" dirty="0"/>
              <a:t> de </a:t>
            </a:r>
            <a:r>
              <a:rPr lang="it-IT" sz="2400" dirty="0" err="1"/>
              <a:t>peau</a:t>
            </a:r>
            <a:r>
              <a:rPr lang="it-IT" sz="2400" dirty="0"/>
              <a:t> </a:t>
            </a:r>
            <a:r>
              <a:rPr lang="it-IT" sz="2400" dirty="0" err="1"/>
              <a:t>ou</a:t>
            </a:r>
            <a:r>
              <a:rPr lang="it-IT" sz="2400" dirty="0"/>
              <a:t> de son origine », a </a:t>
            </a:r>
            <a:r>
              <a:rPr lang="it-IT" sz="2400" dirty="0" err="1"/>
              <a:t>ajouté</a:t>
            </a:r>
            <a:r>
              <a:rPr lang="it-IT" sz="2400" dirty="0"/>
              <a:t> Christian Jacob, patron </a:t>
            </a:r>
            <a:r>
              <a:rPr lang="it-IT" sz="2400" dirty="0" err="1"/>
              <a:t>des</a:t>
            </a:r>
            <a:r>
              <a:rPr lang="it-IT" sz="2400" dirty="0"/>
              <a:t> </a:t>
            </a:r>
            <a:r>
              <a:rPr lang="it-IT" sz="2400" dirty="0" err="1"/>
              <a:t>Républicains</a:t>
            </a:r>
            <a:r>
              <a:rPr lang="it-IT" sz="2400" dirty="0"/>
              <a:t>.</a:t>
            </a:r>
            <a:endParaRPr lang="fr-CA" sz="2400" dirty="0"/>
          </a:p>
        </p:txBody>
      </p:sp>
    </p:spTree>
    <p:extLst>
      <p:ext uri="{BB962C8B-B14F-4D97-AF65-F5344CB8AC3E}">
        <p14:creationId xmlns:p14="http://schemas.microsoft.com/office/powerpoint/2010/main" val="9515917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Réactions</a:t>
            </a:r>
          </a:p>
        </p:txBody>
      </p:sp>
      <p:sp>
        <p:nvSpPr>
          <p:cNvPr id="3" name="Segnaposto contenuto 2"/>
          <p:cNvSpPr>
            <a:spLocks noGrp="1"/>
          </p:cNvSpPr>
          <p:nvPr>
            <p:ph idx="1"/>
          </p:nvPr>
        </p:nvSpPr>
        <p:spPr/>
        <p:txBody>
          <a:bodyPr>
            <a:normAutofit/>
          </a:bodyPr>
          <a:lstStyle/>
          <a:p>
            <a:pPr algn="just"/>
            <a:r>
              <a:rPr lang="it-IT" sz="2400" dirty="0" err="1"/>
              <a:t>Au</a:t>
            </a:r>
            <a:r>
              <a:rPr lang="it-IT" sz="2400" dirty="0"/>
              <a:t> </a:t>
            </a:r>
            <a:r>
              <a:rPr lang="it-IT" sz="2400" dirty="0" err="1"/>
              <a:t>sein</a:t>
            </a:r>
            <a:r>
              <a:rPr lang="it-IT" sz="2400" dirty="0"/>
              <a:t> </a:t>
            </a:r>
            <a:r>
              <a:rPr lang="it-IT" sz="2400" dirty="0" err="1"/>
              <a:t>du</a:t>
            </a:r>
            <a:r>
              <a:rPr lang="it-IT" sz="2400" dirty="0"/>
              <a:t> </a:t>
            </a:r>
            <a:r>
              <a:rPr lang="it-IT" sz="2400" dirty="0" err="1"/>
              <a:t>Rassemblement</a:t>
            </a:r>
            <a:r>
              <a:rPr lang="it-IT" sz="2400" dirty="0"/>
              <a:t> </a:t>
            </a:r>
            <a:r>
              <a:rPr lang="it-IT" sz="2400" dirty="0" err="1"/>
              <a:t>national</a:t>
            </a:r>
            <a:r>
              <a:rPr lang="it-IT" sz="2400" dirty="0"/>
              <a:t>, </a:t>
            </a:r>
            <a:r>
              <a:rPr lang="it-IT" sz="2400" dirty="0" err="1"/>
              <a:t>les</a:t>
            </a:r>
            <a:r>
              <a:rPr lang="it-IT" sz="2400" dirty="0"/>
              <a:t> </a:t>
            </a:r>
            <a:r>
              <a:rPr lang="it-IT" sz="2400" dirty="0" err="1"/>
              <a:t>propos</a:t>
            </a:r>
            <a:r>
              <a:rPr lang="it-IT" sz="2400" dirty="0"/>
              <a:t> d'Audrey </a:t>
            </a:r>
            <a:r>
              <a:rPr lang="it-IT" sz="2400" dirty="0" err="1"/>
              <a:t>Pulvar</a:t>
            </a:r>
            <a:r>
              <a:rPr lang="it-IT" sz="2400" dirty="0"/>
              <a:t> ne </a:t>
            </a:r>
            <a:r>
              <a:rPr lang="it-IT" sz="2400" dirty="0" err="1"/>
              <a:t>passent</a:t>
            </a:r>
            <a:r>
              <a:rPr lang="it-IT" sz="2400" dirty="0"/>
              <a:t> </a:t>
            </a:r>
            <a:r>
              <a:rPr lang="it-IT" sz="2400" dirty="0" err="1"/>
              <a:t>pas</a:t>
            </a:r>
            <a:r>
              <a:rPr lang="it-IT" sz="2400" dirty="0"/>
              <a:t> non plus. Jordan Bardella </a:t>
            </a:r>
            <a:r>
              <a:rPr lang="it-IT" sz="2400" dirty="0" err="1"/>
              <a:t>parle</a:t>
            </a:r>
            <a:r>
              <a:rPr lang="it-IT" sz="2400" dirty="0"/>
              <a:t> d'une « </a:t>
            </a:r>
            <a:r>
              <a:rPr lang="it-IT" sz="2400" dirty="0" err="1"/>
              <a:t>haine</a:t>
            </a:r>
            <a:r>
              <a:rPr lang="it-IT" sz="2400" dirty="0"/>
              <a:t> </a:t>
            </a:r>
            <a:r>
              <a:rPr lang="it-IT" sz="2400" dirty="0" err="1"/>
              <a:t>des</a:t>
            </a:r>
            <a:r>
              <a:rPr lang="it-IT" sz="2400" dirty="0"/>
              <a:t> </a:t>
            </a:r>
            <a:r>
              <a:rPr lang="it-IT" sz="2400" dirty="0" err="1"/>
              <a:t>Blancs</a:t>
            </a:r>
            <a:r>
              <a:rPr lang="it-IT" sz="2400" dirty="0"/>
              <a:t> » et d'une « gauche qui </a:t>
            </a:r>
            <a:r>
              <a:rPr lang="it-IT" sz="2400" dirty="0" err="1"/>
              <a:t>patauge</a:t>
            </a:r>
            <a:r>
              <a:rPr lang="it-IT" sz="2400" dirty="0"/>
              <a:t> </a:t>
            </a:r>
            <a:r>
              <a:rPr lang="it-IT" sz="2400" dirty="0" err="1"/>
              <a:t>dans</a:t>
            </a:r>
            <a:r>
              <a:rPr lang="it-IT" sz="2400" dirty="0"/>
              <a:t> l'</a:t>
            </a:r>
            <a:r>
              <a:rPr lang="it-IT" sz="2400" dirty="0" err="1"/>
              <a:t>islamo</a:t>
            </a:r>
            <a:r>
              <a:rPr lang="it-IT" sz="2400" dirty="0"/>
              <a:t>-gauchisme », </a:t>
            </a:r>
            <a:r>
              <a:rPr lang="it-IT" sz="2400" dirty="0" err="1"/>
              <a:t>tandis</a:t>
            </a:r>
            <a:r>
              <a:rPr lang="it-IT" sz="2400" dirty="0"/>
              <a:t> </a:t>
            </a:r>
            <a:r>
              <a:rPr lang="it-IT" sz="2400" dirty="0" err="1"/>
              <a:t>que</a:t>
            </a:r>
            <a:r>
              <a:rPr lang="it-IT" sz="2400" dirty="0"/>
              <a:t> la </a:t>
            </a:r>
            <a:r>
              <a:rPr lang="it-IT" sz="2400" dirty="0" err="1"/>
              <a:t>patronne</a:t>
            </a:r>
            <a:r>
              <a:rPr lang="it-IT" sz="2400" dirty="0"/>
              <a:t> </a:t>
            </a:r>
            <a:r>
              <a:rPr lang="it-IT" sz="2400" dirty="0" err="1"/>
              <a:t>du</a:t>
            </a:r>
            <a:r>
              <a:rPr lang="it-IT" sz="2400" dirty="0"/>
              <a:t> parti </a:t>
            </a:r>
            <a:r>
              <a:rPr lang="it-IT" sz="2400" dirty="0" err="1"/>
              <a:t>dénonce</a:t>
            </a:r>
            <a:r>
              <a:rPr lang="it-IT" sz="2400" dirty="0"/>
              <a:t> une « </a:t>
            </a:r>
            <a:r>
              <a:rPr lang="it-IT" sz="2400" dirty="0" err="1"/>
              <a:t>escalade</a:t>
            </a:r>
            <a:r>
              <a:rPr lang="it-IT" sz="2400" dirty="0"/>
              <a:t> </a:t>
            </a:r>
            <a:r>
              <a:rPr lang="it-IT" sz="2400" dirty="0" err="1"/>
              <a:t>raciste</a:t>
            </a:r>
            <a:r>
              <a:rPr lang="it-IT" sz="2400" dirty="0"/>
              <a:t> » de la part de l'</a:t>
            </a:r>
            <a:r>
              <a:rPr lang="it-IT" sz="2400" dirty="0" err="1"/>
              <a:t>adjointe</a:t>
            </a:r>
            <a:r>
              <a:rPr lang="it-IT" sz="2400" dirty="0"/>
              <a:t> à la </a:t>
            </a:r>
            <a:r>
              <a:rPr lang="it-IT" sz="2400" dirty="0" err="1"/>
              <a:t>mairie</a:t>
            </a:r>
            <a:r>
              <a:rPr lang="it-IT" sz="2400" dirty="0"/>
              <a:t> de Paris. Elle réclame l'</a:t>
            </a:r>
            <a:r>
              <a:rPr lang="it-IT" sz="2400" dirty="0" err="1"/>
              <a:t>intervention</a:t>
            </a:r>
            <a:r>
              <a:rPr lang="it-IT" sz="2400" dirty="0"/>
              <a:t> </a:t>
            </a:r>
            <a:r>
              <a:rPr lang="it-IT" sz="2400" dirty="0" err="1"/>
              <a:t>du</a:t>
            </a:r>
            <a:r>
              <a:rPr lang="it-IT" sz="2400" dirty="0"/>
              <a:t> </a:t>
            </a:r>
            <a:r>
              <a:rPr lang="it-IT" sz="2400" b="1" dirty="0"/>
              <a:t>parquet (</a:t>
            </a:r>
            <a:r>
              <a:rPr lang="it-IT" sz="2400" b="1" dirty="0" err="1"/>
              <a:t>tribunal</a:t>
            </a:r>
            <a:r>
              <a:rPr lang="it-IT" sz="2400" b="1" dirty="0"/>
              <a:t>)</a:t>
            </a:r>
            <a:r>
              <a:rPr lang="it-IT" sz="2400" dirty="0"/>
              <a:t> qui, </a:t>
            </a:r>
            <a:r>
              <a:rPr lang="it-IT" sz="2400" dirty="0" err="1"/>
              <a:t>selon</a:t>
            </a:r>
            <a:r>
              <a:rPr lang="it-IT" sz="2400" dirty="0"/>
              <a:t> elle, « </a:t>
            </a:r>
            <a:r>
              <a:rPr lang="it-IT" sz="2400" dirty="0" err="1"/>
              <a:t>doit</a:t>
            </a:r>
            <a:r>
              <a:rPr lang="it-IT" sz="2400" dirty="0"/>
              <a:t> </a:t>
            </a:r>
            <a:r>
              <a:rPr lang="it-IT" sz="2400" dirty="0" err="1"/>
              <a:t>engager</a:t>
            </a:r>
            <a:r>
              <a:rPr lang="it-IT" sz="2400" dirty="0"/>
              <a:t> </a:t>
            </a:r>
            <a:r>
              <a:rPr lang="it-IT" sz="2400" dirty="0" err="1"/>
              <a:t>des</a:t>
            </a:r>
            <a:r>
              <a:rPr lang="it-IT" sz="2400" dirty="0"/>
              <a:t> </a:t>
            </a:r>
            <a:r>
              <a:rPr lang="it-IT" sz="2400" dirty="0" err="1"/>
              <a:t>poursuites</a:t>
            </a:r>
            <a:r>
              <a:rPr lang="it-IT" sz="2400" dirty="0"/>
              <a:t> pour </a:t>
            </a:r>
            <a:r>
              <a:rPr lang="it-IT" sz="2400" dirty="0" err="1"/>
              <a:t>provocation</a:t>
            </a:r>
            <a:r>
              <a:rPr lang="it-IT" sz="2400" dirty="0"/>
              <a:t> à la </a:t>
            </a:r>
            <a:r>
              <a:rPr lang="it-IT" sz="2400" dirty="0" err="1"/>
              <a:t>discrimination</a:t>
            </a:r>
            <a:r>
              <a:rPr lang="it-IT" sz="2400" dirty="0"/>
              <a:t> </a:t>
            </a:r>
            <a:r>
              <a:rPr lang="it-IT" sz="2400" dirty="0" err="1"/>
              <a:t>raciale</a:t>
            </a:r>
            <a:r>
              <a:rPr lang="it-IT" sz="2400" dirty="0"/>
              <a:t> ».</a:t>
            </a:r>
            <a:endParaRPr lang="fr-CA" sz="2400" dirty="0"/>
          </a:p>
        </p:txBody>
      </p:sp>
    </p:spTree>
    <p:extLst>
      <p:ext uri="{BB962C8B-B14F-4D97-AF65-F5344CB8AC3E}">
        <p14:creationId xmlns:p14="http://schemas.microsoft.com/office/powerpoint/2010/main" val="8622813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D’autres réactions</a:t>
            </a:r>
          </a:p>
        </p:txBody>
      </p:sp>
      <p:sp>
        <p:nvSpPr>
          <p:cNvPr id="3" name="Segnaposto contenuto 2"/>
          <p:cNvSpPr>
            <a:spLocks noGrp="1"/>
          </p:cNvSpPr>
          <p:nvPr>
            <p:ph idx="1"/>
          </p:nvPr>
        </p:nvSpPr>
        <p:spPr/>
        <p:txBody>
          <a:bodyPr>
            <a:normAutofit fontScale="92500" lnSpcReduction="10000"/>
          </a:bodyPr>
          <a:lstStyle/>
          <a:p>
            <a:pPr algn="just"/>
            <a:r>
              <a:rPr lang="fr-CA" sz="2400" dirty="0"/>
              <a:t>Jean-Luc Mélenchon a, de son côté, volé au secours de l'ancienne journaliste. « Audrey </a:t>
            </a:r>
            <a:r>
              <a:rPr lang="fr-CA" sz="2400" dirty="0" err="1"/>
              <a:t>Pulvar</a:t>
            </a:r>
            <a:r>
              <a:rPr lang="fr-CA" sz="2400" dirty="0"/>
              <a:t> n'est pas raciste ! Elle a juste compris ce qu'est un </a:t>
            </a:r>
            <a:r>
              <a:rPr lang="fr-CA" sz="2400" b="1" dirty="0"/>
              <a:t>groupe de parole</a:t>
            </a:r>
            <a:r>
              <a:rPr lang="fr-CA" sz="2400" dirty="0"/>
              <a:t>. Ceux qui se jettent sur elle, par contre, n'arrivent pas à cacher leur pente sexiste et discriminante », a-t-il écrit sur </a:t>
            </a:r>
            <a:r>
              <a:rPr lang="fr-CA" sz="2400" dirty="0" err="1"/>
              <a:t>Twitter</a:t>
            </a:r>
            <a:r>
              <a:rPr lang="fr-CA" sz="2400" dirty="0"/>
              <a:t>.</a:t>
            </a:r>
          </a:p>
          <a:p>
            <a:pPr algn="just"/>
            <a:r>
              <a:rPr lang="fr-CA" sz="2400" dirty="0"/>
              <a:t>(La réponse d'Audrey </a:t>
            </a:r>
            <a:r>
              <a:rPr lang="fr-CA" sz="2400" dirty="0" err="1"/>
              <a:t>Pulvar</a:t>
            </a:r>
            <a:endParaRPr lang="fr-CA" sz="2400" dirty="0"/>
          </a:p>
          <a:p>
            <a:pPr algn="just"/>
            <a:r>
              <a:rPr lang="fr-CA" sz="2400" dirty="0"/>
              <a:t>Un flot de réactions auquel la principale concernée n'est pas restée sourde puisqu'elle a réagi, dimanche 28 mars, sur le réseau social. « Les réunions “non-mixtes” ne portent pas que sur des questions de couleur de peau. Oui, dans une réunion non mixte LGBTQI+, en tant qu'hétéro, je me tairais, j'écouterais », a-t-elle écrit, précisant qu'elle « récuse le mot “race” et que la République est partout chez elle ».)</a:t>
            </a:r>
          </a:p>
          <a:p>
            <a:endParaRPr lang="fr-CA" sz="2400" dirty="0"/>
          </a:p>
        </p:txBody>
      </p:sp>
    </p:spTree>
    <p:extLst>
      <p:ext uri="{BB962C8B-B14F-4D97-AF65-F5344CB8AC3E}">
        <p14:creationId xmlns:p14="http://schemas.microsoft.com/office/powerpoint/2010/main" val="17955585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Et encore</a:t>
            </a:r>
          </a:p>
        </p:txBody>
      </p:sp>
      <p:sp>
        <p:nvSpPr>
          <p:cNvPr id="3" name="Segnaposto contenuto 2"/>
          <p:cNvSpPr>
            <a:spLocks noGrp="1"/>
          </p:cNvSpPr>
          <p:nvPr>
            <p:ph idx="1"/>
          </p:nvPr>
        </p:nvSpPr>
        <p:spPr/>
        <p:txBody>
          <a:bodyPr>
            <a:normAutofit/>
          </a:bodyPr>
          <a:lstStyle/>
          <a:p>
            <a:endParaRPr lang="fr-CA" sz="2400" dirty="0"/>
          </a:p>
          <a:p>
            <a:r>
              <a:rPr lang="fr-CA" sz="2400" dirty="0"/>
              <a:t>Yannick </a:t>
            </a:r>
            <a:r>
              <a:rPr lang="fr-CA" sz="2400" dirty="0" err="1"/>
              <a:t>Jadot</a:t>
            </a:r>
            <a:r>
              <a:rPr lang="fr-CA" sz="2400" dirty="0"/>
              <a:t>, député européen écologiste, à France Inter 29 mars 2021</a:t>
            </a:r>
          </a:p>
          <a:p>
            <a:pPr algn="just"/>
            <a:r>
              <a:rPr lang="fr-CA" sz="2400" dirty="0"/>
              <a:t>Ce sont des </a:t>
            </a:r>
            <a:r>
              <a:rPr lang="fr-CA" sz="2400" b="1" dirty="0"/>
              <a:t>groupes de paroles </a:t>
            </a:r>
            <a:r>
              <a:rPr lang="fr-CA" sz="2400" dirty="0"/>
              <a:t>pour que les victimes puissent parler. Ce ne sont pas des lieux  de délibérations.</a:t>
            </a:r>
          </a:p>
          <a:p>
            <a:pPr algn="just"/>
            <a:r>
              <a:rPr lang="fr-CA" sz="2400" dirty="0"/>
              <a:t>La maire de Paris s'est désolidarisée ce mercredi de son adjointe, candidate soutenue par le PS aux régionales, tout en estimant que l'élue avait précisé "et sa pensée, et sa parole".</a:t>
            </a:r>
          </a:p>
        </p:txBody>
      </p:sp>
    </p:spTree>
    <p:extLst>
      <p:ext uri="{BB962C8B-B14F-4D97-AF65-F5344CB8AC3E}">
        <p14:creationId xmlns:p14="http://schemas.microsoft.com/office/powerpoint/2010/main" val="33304726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fr-CA" sz="2800" dirty="0"/>
              <a:t>Tribune</a:t>
            </a:r>
            <a:br>
              <a:rPr lang="fr-CA" sz="2800" dirty="0"/>
            </a:br>
            <a:r>
              <a:rPr lang="fr-CA" sz="2800" dirty="0"/>
              <a:t>Réponse d’Audrey </a:t>
            </a:r>
            <a:r>
              <a:rPr lang="fr-CA" sz="2800" dirty="0" err="1"/>
              <a:t>Pulvar</a:t>
            </a:r>
            <a:br>
              <a:rPr lang="fr-CA" sz="2800" dirty="0"/>
            </a:br>
            <a:r>
              <a:rPr lang="fr-CA" sz="2800" i="1" dirty="0"/>
              <a:t>Le Monde </a:t>
            </a:r>
            <a:r>
              <a:rPr lang="fr-CA" sz="2800" dirty="0"/>
              <a:t>30 mars 2021</a:t>
            </a:r>
          </a:p>
        </p:txBody>
      </p:sp>
      <p:sp>
        <p:nvSpPr>
          <p:cNvPr id="3" name="Segnaposto contenuto 2"/>
          <p:cNvSpPr>
            <a:spLocks noGrp="1"/>
          </p:cNvSpPr>
          <p:nvPr>
            <p:ph idx="1"/>
          </p:nvPr>
        </p:nvSpPr>
        <p:spPr/>
        <p:txBody>
          <a:bodyPr>
            <a:normAutofit fontScale="92500" lnSpcReduction="10000"/>
          </a:bodyPr>
          <a:lstStyle/>
          <a:p>
            <a:pPr algn="just"/>
            <a:r>
              <a:rPr lang="it-IT" sz="2400" dirty="0"/>
              <a:t>95 000. C’est le </a:t>
            </a:r>
            <a:r>
              <a:rPr lang="it-IT" sz="2400" dirty="0" err="1"/>
              <a:t>nombre</a:t>
            </a:r>
            <a:r>
              <a:rPr lang="it-IT" sz="2400" dirty="0"/>
              <a:t> de </a:t>
            </a:r>
            <a:r>
              <a:rPr lang="it-IT" sz="2400" dirty="0" err="1"/>
              <a:t>personnes</a:t>
            </a:r>
            <a:r>
              <a:rPr lang="it-IT" sz="2400" dirty="0"/>
              <a:t> qui, en </a:t>
            </a:r>
            <a:r>
              <a:rPr lang="it-IT" sz="2400" dirty="0" err="1"/>
              <a:t>cette</a:t>
            </a:r>
            <a:r>
              <a:rPr lang="it-IT" sz="2400" dirty="0"/>
              <a:t> fin </a:t>
            </a:r>
            <a:r>
              <a:rPr lang="it-IT" sz="2400" dirty="0" err="1"/>
              <a:t>mars</a:t>
            </a:r>
            <a:r>
              <a:rPr lang="it-IT" sz="2400" dirty="0"/>
              <a:t>, </a:t>
            </a:r>
            <a:r>
              <a:rPr lang="it-IT" sz="2400" dirty="0" err="1"/>
              <a:t>ont</a:t>
            </a:r>
            <a:r>
              <a:rPr lang="it-IT" sz="2400" dirty="0"/>
              <a:t> </a:t>
            </a:r>
            <a:r>
              <a:rPr lang="it-IT" sz="2400" dirty="0" err="1"/>
              <a:t>perdu</a:t>
            </a:r>
            <a:r>
              <a:rPr lang="it-IT" sz="2400" dirty="0"/>
              <a:t> la vie, en un an, </a:t>
            </a:r>
            <a:r>
              <a:rPr lang="it-IT" sz="2400" dirty="0" err="1"/>
              <a:t>dans</a:t>
            </a:r>
            <a:r>
              <a:rPr lang="it-IT" sz="2400" dirty="0"/>
              <a:t> </a:t>
            </a:r>
            <a:r>
              <a:rPr lang="it-IT" sz="2400" dirty="0" err="1"/>
              <a:t>notre</a:t>
            </a:r>
            <a:r>
              <a:rPr lang="it-IT" sz="2400" dirty="0"/>
              <a:t> </a:t>
            </a:r>
            <a:r>
              <a:rPr lang="it-IT" sz="2400" dirty="0" err="1"/>
              <a:t>pays</a:t>
            </a:r>
            <a:r>
              <a:rPr lang="it-IT" sz="2400" dirty="0"/>
              <a:t>, </a:t>
            </a:r>
            <a:r>
              <a:rPr lang="it-IT" sz="2400" dirty="0" err="1"/>
              <a:t>victimes</a:t>
            </a:r>
            <a:r>
              <a:rPr lang="it-IT" sz="2400" dirty="0"/>
              <a:t> </a:t>
            </a:r>
            <a:r>
              <a:rPr lang="it-IT" sz="2400" dirty="0" err="1"/>
              <a:t>du</a:t>
            </a:r>
            <a:r>
              <a:rPr lang="it-IT" sz="2400" dirty="0"/>
              <a:t> Covid-19. Un </a:t>
            </a:r>
            <a:r>
              <a:rPr lang="it-IT" sz="2400" dirty="0" err="1"/>
              <a:t>terrifiant</a:t>
            </a:r>
            <a:r>
              <a:rPr lang="it-IT" sz="2400" dirty="0"/>
              <a:t> </a:t>
            </a:r>
            <a:r>
              <a:rPr lang="it-IT" sz="2400" dirty="0" err="1"/>
              <a:t>bilan</a:t>
            </a:r>
            <a:r>
              <a:rPr lang="it-IT" sz="2400" dirty="0"/>
              <a:t>, </a:t>
            </a:r>
            <a:r>
              <a:rPr lang="it-IT" sz="2400" dirty="0" err="1"/>
              <a:t>hélas</a:t>
            </a:r>
            <a:r>
              <a:rPr lang="it-IT" sz="2400" dirty="0"/>
              <a:t> </a:t>
            </a:r>
            <a:r>
              <a:rPr lang="it-IT" sz="2400" dirty="0" err="1"/>
              <a:t>provisoire</a:t>
            </a:r>
            <a:r>
              <a:rPr lang="it-IT" sz="2400" dirty="0"/>
              <a:t>, </a:t>
            </a:r>
            <a:r>
              <a:rPr lang="it-IT" sz="2400" dirty="0" err="1"/>
              <a:t>auquel</a:t>
            </a:r>
            <a:r>
              <a:rPr lang="it-IT" sz="2400" dirty="0"/>
              <a:t> s’</a:t>
            </a:r>
            <a:r>
              <a:rPr lang="it-IT" sz="2400" dirty="0" err="1"/>
              <a:t>ajoutent</a:t>
            </a:r>
            <a:r>
              <a:rPr lang="it-IT" sz="2400" dirty="0"/>
              <a:t> le </a:t>
            </a:r>
            <a:r>
              <a:rPr lang="it-IT" sz="2400" dirty="0" err="1"/>
              <a:t>basculement</a:t>
            </a:r>
            <a:r>
              <a:rPr lang="it-IT" sz="2400" dirty="0"/>
              <a:t> de 1 </a:t>
            </a:r>
            <a:r>
              <a:rPr lang="it-IT" sz="2400" dirty="0" err="1"/>
              <a:t>million</a:t>
            </a:r>
            <a:r>
              <a:rPr lang="it-IT" sz="2400" dirty="0"/>
              <a:t> de </a:t>
            </a:r>
            <a:r>
              <a:rPr lang="it-IT" sz="2400" dirty="0" err="1"/>
              <a:t>personnes</a:t>
            </a:r>
            <a:r>
              <a:rPr lang="it-IT" sz="2400" dirty="0"/>
              <a:t> </a:t>
            </a:r>
            <a:r>
              <a:rPr lang="it-IT" sz="2400" dirty="0" err="1"/>
              <a:t>déjà</a:t>
            </a:r>
            <a:r>
              <a:rPr lang="it-IT" sz="2400" dirty="0"/>
              <a:t> </a:t>
            </a:r>
            <a:r>
              <a:rPr lang="it-IT" sz="2400" dirty="0" err="1"/>
              <a:t>précaires</a:t>
            </a:r>
            <a:r>
              <a:rPr lang="it-IT" sz="2400" dirty="0"/>
              <a:t> </a:t>
            </a:r>
            <a:r>
              <a:rPr lang="it-IT" sz="2400" dirty="0" err="1"/>
              <a:t>dans</a:t>
            </a:r>
            <a:r>
              <a:rPr lang="it-IT" sz="2400" dirty="0"/>
              <a:t> la grande </a:t>
            </a:r>
            <a:r>
              <a:rPr lang="it-IT" sz="2400" dirty="0" err="1"/>
              <a:t>pauvreté</a:t>
            </a:r>
            <a:r>
              <a:rPr lang="it-IT" sz="2400" dirty="0"/>
              <a:t>, </a:t>
            </a:r>
            <a:r>
              <a:rPr lang="it-IT" sz="2400" dirty="0" err="1"/>
              <a:t>les</a:t>
            </a:r>
            <a:r>
              <a:rPr lang="it-IT" sz="2400" dirty="0"/>
              <a:t> </a:t>
            </a:r>
            <a:r>
              <a:rPr lang="it-IT" sz="2400" dirty="0" err="1"/>
              <a:t>tourments</a:t>
            </a:r>
            <a:r>
              <a:rPr lang="it-IT" sz="2400" dirty="0"/>
              <a:t> d’une </a:t>
            </a:r>
            <a:r>
              <a:rPr lang="it-IT" sz="2400" dirty="0" err="1"/>
              <a:t>jeunesse</a:t>
            </a:r>
            <a:r>
              <a:rPr lang="it-IT" sz="2400" dirty="0"/>
              <a:t> </a:t>
            </a:r>
            <a:r>
              <a:rPr lang="it-IT" sz="2400" dirty="0" err="1"/>
              <a:t>sacrifiée</a:t>
            </a:r>
            <a:r>
              <a:rPr lang="it-IT" sz="2400" dirty="0"/>
              <a:t>, l’</a:t>
            </a:r>
            <a:r>
              <a:rPr lang="it-IT" sz="2400" dirty="0" err="1"/>
              <a:t>angoisse</a:t>
            </a:r>
            <a:r>
              <a:rPr lang="it-IT" sz="2400" dirty="0"/>
              <a:t> permanente pour </a:t>
            </a:r>
            <a:r>
              <a:rPr lang="it-IT" sz="2400" dirty="0" err="1"/>
              <a:t>des</a:t>
            </a:r>
            <a:r>
              <a:rPr lang="it-IT" sz="2400" dirty="0"/>
              <a:t> </a:t>
            </a:r>
            <a:r>
              <a:rPr lang="it-IT" sz="2400" dirty="0" err="1"/>
              <a:t>dizaines</a:t>
            </a:r>
            <a:r>
              <a:rPr lang="it-IT" sz="2400" dirty="0"/>
              <a:t> de </a:t>
            </a:r>
            <a:r>
              <a:rPr lang="it-IT" sz="2400" dirty="0" err="1"/>
              <a:t>milliers</a:t>
            </a:r>
            <a:r>
              <a:rPr lang="it-IT" sz="2400" dirty="0"/>
              <a:t> de chefs d’</a:t>
            </a:r>
            <a:r>
              <a:rPr lang="it-IT" sz="2400" dirty="0" err="1"/>
              <a:t>entreprises</a:t>
            </a:r>
            <a:r>
              <a:rPr lang="it-IT" sz="2400" dirty="0"/>
              <a:t>, de </a:t>
            </a:r>
            <a:r>
              <a:rPr lang="it-IT" sz="2400" dirty="0" err="1"/>
              <a:t>petits</a:t>
            </a:r>
            <a:r>
              <a:rPr lang="it-IT" sz="2400" dirty="0"/>
              <a:t> </a:t>
            </a:r>
            <a:r>
              <a:rPr lang="it-IT" sz="2400" dirty="0" err="1"/>
              <a:t>commerçants</a:t>
            </a:r>
            <a:r>
              <a:rPr lang="it-IT" sz="2400" dirty="0"/>
              <a:t> et </a:t>
            </a:r>
            <a:r>
              <a:rPr lang="it-IT" sz="2400" dirty="0" err="1"/>
              <a:t>artisans</a:t>
            </a:r>
            <a:r>
              <a:rPr lang="it-IT" sz="2400" dirty="0"/>
              <a:t>, le casse-</a:t>
            </a:r>
            <a:r>
              <a:rPr lang="it-IT" sz="2400" dirty="0" err="1"/>
              <a:t>tête</a:t>
            </a:r>
            <a:r>
              <a:rPr lang="it-IT" sz="2400" dirty="0"/>
              <a:t> </a:t>
            </a:r>
            <a:r>
              <a:rPr lang="it-IT" sz="2400" dirty="0" err="1"/>
              <a:t>quotidien</a:t>
            </a:r>
            <a:r>
              <a:rPr lang="it-IT" sz="2400" dirty="0"/>
              <a:t> de </a:t>
            </a:r>
            <a:r>
              <a:rPr lang="it-IT" sz="2400" dirty="0" err="1"/>
              <a:t>parents</a:t>
            </a:r>
            <a:r>
              <a:rPr lang="it-IT" sz="2400" dirty="0"/>
              <a:t>, sans </a:t>
            </a:r>
            <a:r>
              <a:rPr lang="it-IT" sz="2400" dirty="0" err="1"/>
              <a:t>recours</a:t>
            </a:r>
            <a:r>
              <a:rPr lang="it-IT" sz="2400" dirty="0"/>
              <a:t> </a:t>
            </a:r>
            <a:r>
              <a:rPr lang="it-IT" sz="2400" dirty="0" err="1"/>
              <a:t>devant</a:t>
            </a:r>
            <a:r>
              <a:rPr lang="it-IT" sz="2400" dirty="0"/>
              <a:t> </a:t>
            </a:r>
            <a:r>
              <a:rPr lang="it-IT" sz="2400" dirty="0" err="1"/>
              <a:t>des</a:t>
            </a:r>
            <a:r>
              <a:rPr lang="it-IT" sz="2400" dirty="0"/>
              <a:t> </a:t>
            </a:r>
            <a:r>
              <a:rPr lang="it-IT" sz="2400" dirty="0" err="1"/>
              <a:t>écoles</a:t>
            </a:r>
            <a:r>
              <a:rPr lang="it-IT" sz="2400" dirty="0"/>
              <a:t> </a:t>
            </a:r>
            <a:r>
              <a:rPr lang="it-IT" sz="2400" dirty="0" err="1"/>
              <a:t>fermées</a:t>
            </a:r>
            <a:r>
              <a:rPr lang="it-IT" sz="2400" dirty="0"/>
              <a:t> pour cause de </a:t>
            </a:r>
            <a:r>
              <a:rPr lang="it-IT" sz="2400" dirty="0" err="1"/>
              <a:t>nouveaux</a:t>
            </a:r>
            <a:r>
              <a:rPr lang="it-IT" sz="2400" dirty="0"/>
              <a:t> </a:t>
            </a:r>
            <a:r>
              <a:rPr lang="it-IT" sz="2400" dirty="0" err="1"/>
              <a:t>cas</a:t>
            </a:r>
            <a:r>
              <a:rPr lang="it-IT" sz="2400" dirty="0"/>
              <a:t> </a:t>
            </a:r>
            <a:r>
              <a:rPr lang="it-IT" sz="2400" dirty="0" err="1"/>
              <a:t>détectés</a:t>
            </a:r>
            <a:r>
              <a:rPr lang="it-IT" sz="2400" dirty="0"/>
              <a:t>.</a:t>
            </a:r>
          </a:p>
          <a:p>
            <a:pPr algn="just"/>
            <a:r>
              <a:rPr lang="it-IT" sz="2400" dirty="0" err="1"/>
              <a:t>Tandis</a:t>
            </a:r>
            <a:r>
              <a:rPr lang="it-IT" sz="2400" dirty="0"/>
              <a:t> </a:t>
            </a:r>
            <a:r>
              <a:rPr lang="it-IT" sz="2400" dirty="0" err="1"/>
              <a:t>que</a:t>
            </a:r>
            <a:r>
              <a:rPr lang="it-IT" sz="2400" dirty="0"/>
              <a:t> monte la </a:t>
            </a:r>
            <a:r>
              <a:rPr lang="it-IT" sz="2400" dirty="0" err="1"/>
              <a:t>troisième</a:t>
            </a:r>
            <a:r>
              <a:rPr lang="it-IT" sz="2400" dirty="0"/>
              <a:t> </a:t>
            </a:r>
            <a:r>
              <a:rPr lang="it-IT" sz="2400" dirty="0" err="1"/>
              <a:t>vague</a:t>
            </a:r>
            <a:r>
              <a:rPr lang="it-IT" sz="2400" dirty="0"/>
              <a:t>, </a:t>
            </a:r>
            <a:r>
              <a:rPr lang="it-IT" sz="2400" dirty="0" err="1"/>
              <a:t>soignants</a:t>
            </a:r>
            <a:r>
              <a:rPr lang="it-IT" sz="2400" dirty="0"/>
              <a:t>, </a:t>
            </a:r>
            <a:r>
              <a:rPr lang="it-IT" sz="2400" dirty="0" err="1"/>
              <a:t>enseignants</a:t>
            </a:r>
            <a:r>
              <a:rPr lang="it-IT" sz="2400" dirty="0"/>
              <a:t>, </a:t>
            </a:r>
            <a:r>
              <a:rPr lang="it-IT" sz="2400" dirty="0" err="1"/>
              <a:t>personnels</a:t>
            </a:r>
            <a:r>
              <a:rPr lang="it-IT" sz="2400" dirty="0"/>
              <a:t> qui </a:t>
            </a:r>
            <a:r>
              <a:rPr lang="it-IT" sz="2400" dirty="0" err="1"/>
              <a:t>accueillent</a:t>
            </a:r>
            <a:r>
              <a:rPr lang="it-IT" sz="2400" dirty="0"/>
              <a:t> </a:t>
            </a:r>
            <a:r>
              <a:rPr lang="it-IT" sz="2400" dirty="0" err="1"/>
              <a:t>des</a:t>
            </a:r>
            <a:r>
              <a:rPr lang="it-IT" sz="2400" dirty="0"/>
              <a:t> enfants, </a:t>
            </a:r>
            <a:r>
              <a:rPr lang="it-IT" sz="2400" dirty="0" err="1"/>
              <a:t>accompagnants</a:t>
            </a:r>
            <a:r>
              <a:rPr lang="it-IT" sz="2400" dirty="0"/>
              <a:t> de </a:t>
            </a:r>
            <a:r>
              <a:rPr lang="it-IT" sz="2400" dirty="0" err="1"/>
              <a:t>personnes</a:t>
            </a:r>
            <a:r>
              <a:rPr lang="it-IT" sz="2400" dirty="0"/>
              <a:t> en grande </a:t>
            </a:r>
            <a:r>
              <a:rPr lang="it-IT" sz="2400" dirty="0" err="1"/>
              <a:t>vulnérabilité</a:t>
            </a:r>
            <a:r>
              <a:rPr lang="it-IT" sz="2400" dirty="0"/>
              <a:t>, </a:t>
            </a:r>
            <a:r>
              <a:rPr lang="it-IT" sz="2400" dirty="0" err="1"/>
              <a:t>convalescents</a:t>
            </a:r>
            <a:r>
              <a:rPr lang="it-IT" sz="2400" dirty="0"/>
              <a:t> </a:t>
            </a:r>
            <a:r>
              <a:rPr lang="it-IT" sz="2400" dirty="0" err="1"/>
              <a:t>Covid</a:t>
            </a:r>
            <a:r>
              <a:rPr lang="it-IT" sz="2400" dirty="0"/>
              <a:t> long se </a:t>
            </a:r>
            <a:r>
              <a:rPr lang="it-IT" sz="2400" dirty="0" err="1"/>
              <a:t>remettant</a:t>
            </a:r>
            <a:r>
              <a:rPr lang="it-IT" sz="2400" dirty="0"/>
              <a:t> mal ne </a:t>
            </a:r>
            <a:r>
              <a:rPr lang="it-IT" sz="2400" dirty="0" err="1"/>
              <a:t>cessent</a:t>
            </a:r>
            <a:r>
              <a:rPr lang="it-IT" sz="2400" dirty="0"/>
              <a:t> de </a:t>
            </a:r>
            <a:r>
              <a:rPr lang="it-IT" sz="2400" dirty="0" err="1"/>
              <a:t>nous</a:t>
            </a:r>
            <a:r>
              <a:rPr lang="it-IT" sz="2400" dirty="0"/>
              <a:t> </a:t>
            </a:r>
            <a:r>
              <a:rPr lang="it-IT" sz="2400" dirty="0" err="1"/>
              <a:t>alerter</a:t>
            </a:r>
            <a:r>
              <a:rPr lang="it-IT" sz="2400" dirty="0"/>
              <a:t> </a:t>
            </a:r>
            <a:r>
              <a:rPr lang="it-IT" sz="2400" dirty="0" err="1"/>
              <a:t>sur</a:t>
            </a:r>
            <a:r>
              <a:rPr lang="it-IT" sz="2400" dirty="0"/>
              <a:t> la </a:t>
            </a:r>
            <a:r>
              <a:rPr lang="it-IT" sz="2400" dirty="0" err="1"/>
              <a:t>gravité</a:t>
            </a:r>
            <a:r>
              <a:rPr lang="it-IT" sz="2400" dirty="0"/>
              <a:t> de la situation et </a:t>
            </a:r>
            <a:r>
              <a:rPr lang="it-IT" sz="2400" dirty="0" err="1"/>
              <a:t>leur</a:t>
            </a:r>
            <a:r>
              <a:rPr lang="it-IT" sz="2400" dirty="0"/>
              <a:t> </a:t>
            </a:r>
            <a:r>
              <a:rPr lang="it-IT" sz="2400" dirty="0" err="1"/>
              <a:t>propre</a:t>
            </a:r>
            <a:r>
              <a:rPr lang="it-IT" sz="2400" dirty="0"/>
              <a:t> </a:t>
            </a:r>
            <a:r>
              <a:rPr lang="it-IT" sz="2400" dirty="0" err="1"/>
              <a:t>état</a:t>
            </a:r>
            <a:r>
              <a:rPr lang="it-IT" sz="2400" dirty="0"/>
              <a:t> d’</a:t>
            </a:r>
            <a:r>
              <a:rPr lang="it-IT" sz="2400" dirty="0" err="1"/>
              <a:t>épuisement</a:t>
            </a:r>
            <a:r>
              <a:rPr lang="it-IT" sz="2400" dirty="0"/>
              <a:t> </a:t>
            </a:r>
            <a:r>
              <a:rPr lang="it-IT" sz="2400" dirty="0" err="1"/>
              <a:t>physique</a:t>
            </a:r>
            <a:r>
              <a:rPr lang="it-IT" sz="2400" dirty="0"/>
              <a:t> et </a:t>
            </a:r>
            <a:r>
              <a:rPr lang="it-IT" sz="2400" dirty="0" err="1"/>
              <a:t>mental</a:t>
            </a:r>
            <a:r>
              <a:rPr lang="it-IT" sz="2400" dirty="0"/>
              <a:t>…</a:t>
            </a:r>
          </a:p>
          <a:p>
            <a:endParaRPr lang="fr-CA" sz="2400" dirty="0"/>
          </a:p>
        </p:txBody>
      </p:sp>
    </p:spTree>
    <p:extLst>
      <p:ext uri="{BB962C8B-B14F-4D97-AF65-F5344CB8AC3E}">
        <p14:creationId xmlns:p14="http://schemas.microsoft.com/office/powerpoint/2010/main" val="2339360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Une effervescence de néologismes</a:t>
            </a:r>
          </a:p>
        </p:txBody>
      </p:sp>
      <p:sp>
        <p:nvSpPr>
          <p:cNvPr id="3" name="Segnaposto contenuto 2"/>
          <p:cNvSpPr>
            <a:spLocks noGrp="1"/>
          </p:cNvSpPr>
          <p:nvPr>
            <p:ph idx="1"/>
          </p:nvPr>
        </p:nvSpPr>
        <p:spPr/>
        <p:txBody>
          <a:bodyPr>
            <a:normAutofit fontScale="92500"/>
          </a:bodyPr>
          <a:lstStyle/>
          <a:p>
            <a:r>
              <a:rPr lang="fr-CA" sz="2400" dirty="0"/>
              <a:t>1. nouvelles acceptions de mots qui existent déjà dans la langue</a:t>
            </a:r>
          </a:p>
          <a:p>
            <a:pPr marL="0" indent="0" algn="just">
              <a:buNone/>
            </a:pPr>
            <a:r>
              <a:rPr lang="fr-CA" sz="2400" dirty="0"/>
              <a:t>comme « confinement »</a:t>
            </a:r>
          </a:p>
          <a:p>
            <a:r>
              <a:rPr lang="fr-CA" sz="2400" dirty="0"/>
              <a:t>confinement [</a:t>
            </a:r>
            <a:r>
              <a:rPr lang="fr-CA" sz="2400" dirty="0" err="1"/>
              <a:t>kɔ̃finmɑ</a:t>
            </a:r>
            <a:r>
              <a:rPr lang="fr-CA" sz="2400" dirty="0"/>
              <a:t>̃] nom masculin étym. 1481 ◊ de </a:t>
            </a:r>
            <a:r>
              <a:rPr lang="fr-CA" sz="2400" i="1" dirty="0"/>
              <a:t>confiner</a:t>
            </a:r>
            <a:endParaRPr lang="fr-CA" sz="2400" dirty="0"/>
          </a:p>
          <a:p>
            <a:r>
              <a:rPr lang="fr-CA" sz="2400" dirty="0"/>
              <a:t> 1  Action de confiner, de se confiner. ◆ </a:t>
            </a:r>
            <a:r>
              <a:rPr lang="fr-CA" sz="2400" dirty="0" err="1"/>
              <a:t>Spécialt</a:t>
            </a:r>
            <a:r>
              <a:rPr lang="fr-CA" sz="2400" dirty="0"/>
              <a:t>, méd. Interdiction à un malade de quitter la chambre. ➙ quarantaine.</a:t>
            </a:r>
          </a:p>
          <a:p>
            <a:pPr algn="just"/>
            <a:r>
              <a:rPr lang="fr-CA" sz="2400" dirty="0"/>
              <a:t>◆ </a:t>
            </a:r>
            <a:r>
              <a:rPr lang="fr-CA" sz="2400" b="1" dirty="0"/>
              <a:t>Fait de rester chez soi pour ralentir la propagation d'une épidémie. </a:t>
            </a:r>
            <a:r>
              <a:rPr lang="fr-CA" sz="2400" b="1" i="1" dirty="0"/>
              <a:t>Mesures de confinement.</a:t>
            </a:r>
          </a:p>
          <a:p>
            <a:r>
              <a:rPr lang="fr-CA" sz="2400" dirty="0"/>
              <a:t>◆ </a:t>
            </a:r>
            <a:r>
              <a:rPr lang="fr-CA" sz="2400" i="1" dirty="0"/>
              <a:t>Confinement des volailles</a:t>
            </a:r>
            <a:r>
              <a:rPr lang="fr-CA" sz="2400" dirty="0"/>
              <a:t> : le fait de les rassembler dans un espace étroitement délimité (dans le contexte de l'épidémie de grippe aviaire, notamment).</a:t>
            </a:r>
          </a:p>
          <a:p>
            <a:r>
              <a:rPr lang="fr-CA" sz="2400" dirty="0"/>
              <a:t>© 2020 Dictionnaires Le Robert - Le Petit Robert de la langue française</a:t>
            </a:r>
          </a:p>
          <a:p>
            <a:pPr marL="0" indent="0">
              <a:buNone/>
            </a:pPr>
            <a:endParaRPr lang="fr-CA" sz="2400" dirty="0"/>
          </a:p>
        </p:txBody>
      </p:sp>
    </p:spTree>
    <p:extLst>
      <p:ext uri="{BB962C8B-B14F-4D97-AF65-F5344CB8AC3E}">
        <p14:creationId xmlns:p14="http://schemas.microsoft.com/office/powerpoint/2010/main" val="25147867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fr-CA" sz="2800" dirty="0"/>
              <a:t>Tribune</a:t>
            </a:r>
            <a:br>
              <a:rPr lang="fr-CA" sz="2800" dirty="0"/>
            </a:br>
            <a:r>
              <a:rPr lang="fr-CA" sz="2800" dirty="0"/>
              <a:t>Réponse d’Audrey </a:t>
            </a:r>
            <a:r>
              <a:rPr lang="fr-CA" sz="2800" dirty="0" err="1"/>
              <a:t>Pulvar</a:t>
            </a:r>
            <a:br>
              <a:rPr lang="fr-CA" sz="2800" dirty="0"/>
            </a:br>
            <a:r>
              <a:rPr lang="fr-CA" sz="2800" i="1" dirty="0"/>
              <a:t>Le Monde </a:t>
            </a:r>
            <a:r>
              <a:rPr lang="fr-CA" sz="2800" dirty="0"/>
              <a:t>30 mars 2021</a:t>
            </a:r>
          </a:p>
        </p:txBody>
      </p:sp>
      <p:sp>
        <p:nvSpPr>
          <p:cNvPr id="3" name="Segnaposto contenuto 2"/>
          <p:cNvSpPr>
            <a:spLocks noGrp="1"/>
          </p:cNvSpPr>
          <p:nvPr>
            <p:ph idx="1"/>
          </p:nvPr>
        </p:nvSpPr>
        <p:spPr/>
        <p:txBody>
          <a:bodyPr>
            <a:normAutofit fontScale="92500"/>
          </a:bodyPr>
          <a:lstStyle/>
          <a:p>
            <a:pPr algn="just"/>
            <a:r>
              <a:rPr lang="it-IT" sz="2400" dirty="0" err="1"/>
              <a:t>Pourtant</a:t>
            </a:r>
            <a:r>
              <a:rPr lang="it-IT" sz="2400" dirty="0"/>
              <a:t>, un </a:t>
            </a:r>
            <a:r>
              <a:rPr lang="it-IT" sz="2400" dirty="0" err="1"/>
              <a:t>sujet</a:t>
            </a:r>
            <a:r>
              <a:rPr lang="it-IT" sz="2400" dirty="0"/>
              <a:t>, un </a:t>
            </a:r>
            <a:r>
              <a:rPr lang="it-IT" sz="2400" dirty="0" err="1"/>
              <a:t>seul</a:t>
            </a:r>
            <a:r>
              <a:rPr lang="it-IT" sz="2400" dirty="0"/>
              <a:t>, </a:t>
            </a:r>
            <a:r>
              <a:rPr lang="it-IT" sz="2400" dirty="0" err="1"/>
              <a:t>occuperait</a:t>
            </a:r>
            <a:r>
              <a:rPr lang="it-IT" sz="2400" dirty="0"/>
              <a:t> </a:t>
            </a:r>
            <a:r>
              <a:rPr lang="it-IT" sz="2400" dirty="0" err="1"/>
              <a:t>les</a:t>
            </a:r>
            <a:r>
              <a:rPr lang="it-IT" sz="2400" dirty="0"/>
              <a:t> </a:t>
            </a:r>
            <a:r>
              <a:rPr lang="it-IT" sz="2400" dirty="0" err="1"/>
              <a:t>esprits</a:t>
            </a:r>
            <a:r>
              <a:rPr lang="it-IT" sz="2400" dirty="0"/>
              <a:t> </a:t>
            </a:r>
            <a:r>
              <a:rPr lang="it-IT" sz="2400" dirty="0" err="1"/>
              <a:t>depuis</a:t>
            </a:r>
            <a:r>
              <a:rPr lang="it-IT" sz="2400" dirty="0"/>
              <a:t> 72 </a:t>
            </a:r>
            <a:r>
              <a:rPr lang="it-IT" sz="2400" dirty="0" err="1"/>
              <a:t>heures</a:t>
            </a:r>
            <a:r>
              <a:rPr lang="it-IT" sz="2400" dirty="0"/>
              <a:t>, si l’on en </a:t>
            </a:r>
            <a:r>
              <a:rPr lang="it-IT" sz="2400" dirty="0" err="1"/>
              <a:t>croit</a:t>
            </a:r>
            <a:r>
              <a:rPr lang="it-IT" sz="2400" dirty="0"/>
              <a:t> </a:t>
            </a:r>
            <a:r>
              <a:rPr lang="it-IT" sz="2400" dirty="0" err="1"/>
              <a:t>réseaux</a:t>
            </a:r>
            <a:r>
              <a:rPr lang="it-IT" sz="2400" dirty="0"/>
              <a:t> </a:t>
            </a:r>
            <a:r>
              <a:rPr lang="it-IT" sz="2400" dirty="0" err="1"/>
              <a:t>sociaux</a:t>
            </a:r>
            <a:r>
              <a:rPr lang="it-IT" sz="2400" dirty="0"/>
              <a:t>, </a:t>
            </a:r>
            <a:r>
              <a:rPr lang="it-IT" sz="2400" dirty="0" err="1"/>
              <a:t>chaînes</a:t>
            </a:r>
            <a:r>
              <a:rPr lang="it-IT" sz="2400" dirty="0"/>
              <a:t> d’info et </a:t>
            </a:r>
            <a:r>
              <a:rPr lang="it-IT" sz="2400" dirty="0" err="1"/>
              <a:t>comptes</a:t>
            </a:r>
            <a:r>
              <a:rPr lang="it-IT" sz="2400" dirty="0"/>
              <a:t> </a:t>
            </a:r>
            <a:r>
              <a:rPr lang="it-IT" sz="2400" dirty="0" err="1"/>
              <a:t>propagateurs</a:t>
            </a:r>
            <a:r>
              <a:rPr lang="it-IT" sz="2400" dirty="0"/>
              <a:t> de </a:t>
            </a:r>
            <a:r>
              <a:rPr lang="it-IT" sz="2400" dirty="0" err="1"/>
              <a:t>haine</a:t>
            </a:r>
            <a:r>
              <a:rPr lang="it-IT" sz="2400" dirty="0"/>
              <a:t> : </a:t>
            </a:r>
            <a:r>
              <a:rPr lang="it-IT" sz="2400" dirty="0" err="1"/>
              <a:t>les</a:t>
            </a:r>
            <a:r>
              <a:rPr lang="it-IT" sz="2400" dirty="0"/>
              <a:t> </a:t>
            </a:r>
            <a:r>
              <a:rPr lang="it-IT" sz="2400" dirty="0" err="1"/>
              <a:t>propos</a:t>
            </a:r>
            <a:r>
              <a:rPr lang="it-IT" sz="2400" dirty="0"/>
              <a:t> </a:t>
            </a:r>
            <a:r>
              <a:rPr lang="it-IT" sz="2400" dirty="0" err="1"/>
              <a:t>que</a:t>
            </a:r>
            <a:r>
              <a:rPr lang="it-IT" sz="2400" dirty="0"/>
              <a:t> </a:t>
            </a:r>
            <a:r>
              <a:rPr lang="it-IT" sz="2400" dirty="0" err="1"/>
              <a:t>j’aurais</a:t>
            </a:r>
            <a:r>
              <a:rPr lang="it-IT" sz="2400" dirty="0"/>
              <a:t> </a:t>
            </a:r>
            <a:r>
              <a:rPr lang="it-IT" sz="2400" dirty="0" err="1"/>
              <a:t>tenus</a:t>
            </a:r>
            <a:r>
              <a:rPr lang="it-IT" sz="2400" dirty="0"/>
              <a:t>, </a:t>
            </a:r>
            <a:r>
              <a:rPr lang="it-IT" sz="2400" dirty="0" err="1"/>
              <a:t>intimant</a:t>
            </a:r>
            <a:r>
              <a:rPr lang="it-IT" sz="2400" dirty="0"/>
              <a:t> « </a:t>
            </a:r>
            <a:r>
              <a:rPr lang="it-IT" sz="2400" dirty="0" err="1"/>
              <a:t>aux</a:t>
            </a:r>
            <a:r>
              <a:rPr lang="it-IT" sz="2400" dirty="0"/>
              <a:t> </a:t>
            </a:r>
            <a:r>
              <a:rPr lang="it-IT" sz="2400" dirty="0" err="1"/>
              <a:t>Blancs</a:t>
            </a:r>
            <a:r>
              <a:rPr lang="it-IT" sz="2400" dirty="0"/>
              <a:t> » le </a:t>
            </a:r>
            <a:r>
              <a:rPr lang="it-IT" sz="2400" dirty="0" err="1"/>
              <a:t>silence</a:t>
            </a:r>
            <a:r>
              <a:rPr lang="it-IT" sz="2400" dirty="0"/>
              <a:t>, </a:t>
            </a:r>
            <a:r>
              <a:rPr lang="it-IT" sz="2400" dirty="0" err="1"/>
              <a:t>quand</a:t>
            </a:r>
            <a:r>
              <a:rPr lang="it-IT" sz="2400" dirty="0"/>
              <a:t> il s’</a:t>
            </a:r>
            <a:r>
              <a:rPr lang="it-IT" sz="2400" dirty="0" err="1"/>
              <a:t>agit</a:t>
            </a:r>
            <a:r>
              <a:rPr lang="it-IT" sz="2400" dirty="0"/>
              <a:t> de </a:t>
            </a:r>
            <a:r>
              <a:rPr lang="it-IT" sz="2400" dirty="0" err="1"/>
              <a:t>parler</a:t>
            </a:r>
            <a:r>
              <a:rPr lang="it-IT" sz="2400" dirty="0"/>
              <a:t> de </a:t>
            </a:r>
            <a:r>
              <a:rPr lang="it-IT" sz="2400" dirty="0" err="1"/>
              <a:t>racisme</a:t>
            </a:r>
            <a:r>
              <a:rPr lang="it-IT" sz="2400" dirty="0"/>
              <a:t>. </a:t>
            </a:r>
            <a:r>
              <a:rPr lang="it-IT" sz="2400" dirty="0" err="1"/>
              <a:t>Bigre</a:t>
            </a:r>
            <a:r>
              <a:rPr lang="it-IT" sz="2400" dirty="0"/>
              <a:t> ! </a:t>
            </a:r>
            <a:r>
              <a:rPr lang="it-IT" sz="2400" dirty="0" err="1"/>
              <a:t>Celles</a:t>
            </a:r>
            <a:r>
              <a:rPr lang="it-IT" sz="2400" dirty="0"/>
              <a:t> et </a:t>
            </a:r>
            <a:r>
              <a:rPr lang="it-IT" sz="2400" dirty="0" err="1"/>
              <a:t>ceux</a:t>
            </a:r>
            <a:r>
              <a:rPr lang="it-IT" sz="2400" dirty="0"/>
              <a:t> qui </a:t>
            </a:r>
            <a:r>
              <a:rPr lang="it-IT" sz="2400" dirty="0" err="1"/>
              <a:t>ont</a:t>
            </a:r>
            <a:r>
              <a:rPr lang="it-IT" sz="2400" dirty="0"/>
              <a:t> </a:t>
            </a:r>
            <a:r>
              <a:rPr lang="it-IT" sz="2400" dirty="0" err="1"/>
              <a:t>pris</a:t>
            </a:r>
            <a:r>
              <a:rPr lang="it-IT" sz="2400" dirty="0"/>
              <a:t> la </a:t>
            </a:r>
            <a:r>
              <a:rPr lang="it-IT" sz="2400" dirty="0" err="1"/>
              <a:t>peine</a:t>
            </a:r>
            <a:r>
              <a:rPr lang="it-IT" sz="2400" dirty="0"/>
              <a:t> de m’</a:t>
            </a:r>
            <a:r>
              <a:rPr lang="it-IT" sz="2400" dirty="0" err="1"/>
              <a:t>écouter</a:t>
            </a:r>
            <a:r>
              <a:rPr lang="it-IT" sz="2400" dirty="0"/>
              <a:t> </a:t>
            </a:r>
            <a:r>
              <a:rPr lang="it-IT" sz="2400" dirty="0" err="1"/>
              <a:t>savent</a:t>
            </a:r>
            <a:r>
              <a:rPr lang="it-IT" sz="2400" dirty="0"/>
              <a:t>, à </a:t>
            </a:r>
            <a:r>
              <a:rPr lang="it-IT" sz="2400" dirty="0" err="1"/>
              <a:t>condition</a:t>
            </a:r>
            <a:r>
              <a:rPr lang="it-IT" sz="2400" dirty="0"/>
              <a:t> d’</a:t>
            </a:r>
            <a:r>
              <a:rPr lang="it-IT" sz="2400" dirty="0" err="1"/>
              <a:t>honnêteté</a:t>
            </a:r>
            <a:r>
              <a:rPr lang="it-IT" sz="2400" dirty="0"/>
              <a:t>, </a:t>
            </a:r>
            <a:r>
              <a:rPr lang="it-IT" sz="2400" dirty="0" err="1"/>
              <a:t>qu’il</a:t>
            </a:r>
            <a:r>
              <a:rPr lang="it-IT" sz="2400" dirty="0"/>
              <a:t> n’en est </a:t>
            </a:r>
            <a:r>
              <a:rPr lang="it-IT" sz="2400" dirty="0" err="1"/>
              <a:t>rien</a:t>
            </a:r>
            <a:r>
              <a:rPr lang="it-IT" sz="2400" dirty="0"/>
              <a:t>.</a:t>
            </a:r>
          </a:p>
          <a:p>
            <a:pPr algn="just"/>
            <a:r>
              <a:rPr lang="it-IT" sz="2400" dirty="0"/>
              <a:t>Mais, par un </a:t>
            </a:r>
            <a:r>
              <a:rPr lang="it-IT" sz="2400" dirty="0" err="1"/>
              <a:t>spectaculaire</a:t>
            </a:r>
            <a:r>
              <a:rPr lang="it-IT" sz="2400" dirty="0"/>
              <a:t> </a:t>
            </a:r>
            <a:r>
              <a:rPr lang="it-IT" sz="2400" dirty="0" err="1"/>
              <a:t>retournement</a:t>
            </a:r>
            <a:r>
              <a:rPr lang="it-IT" sz="2400" dirty="0"/>
              <a:t>, là </a:t>
            </a:r>
            <a:r>
              <a:rPr lang="it-IT" sz="2400" dirty="0" err="1"/>
              <a:t>où</a:t>
            </a:r>
            <a:r>
              <a:rPr lang="it-IT" sz="2400" dirty="0"/>
              <a:t> je </a:t>
            </a:r>
            <a:r>
              <a:rPr lang="it-IT" sz="2400" dirty="0" err="1"/>
              <a:t>refusais</a:t>
            </a:r>
            <a:r>
              <a:rPr lang="it-IT" sz="2400" dirty="0"/>
              <a:t> le principe de </a:t>
            </a:r>
            <a:r>
              <a:rPr lang="it-IT" sz="2400" dirty="0" err="1"/>
              <a:t>réunions</a:t>
            </a:r>
            <a:r>
              <a:rPr lang="it-IT" sz="2400" dirty="0"/>
              <a:t> </a:t>
            </a:r>
            <a:r>
              <a:rPr lang="it-IT" sz="2400" dirty="0" err="1"/>
              <a:t>totalement</a:t>
            </a:r>
            <a:r>
              <a:rPr lang="it-IT" sz="2400" dirty="0"/>
              <a:t> </a:t>
            </a:r>
            <a:r>
              <a:rPr lang="it-IT" sz="2400" dirty="0" err="1"/>
              <a:t>fermées</a:t>
            </a:r>
            <a:r>
              <a:rPr lang="it-IT" sz="2400" dirty="0"/>
              <a:t> – </a:t>
            </a:r>
            <a:r>
              <a:rPr lang="it-IT" sz="2400" dirty="0" err="1"/>
              <a:t>j’ai</a:t>
            </a:r>
            <a:r>
              <a:rPr lang="it-IT" sz="2400" dirty="0"/>
              <a:t> </a:t>
            </a:r>
            <a:r>
              <a:rPr lang="it-IT" sz="2400" dirty="0" err="1"/>
              <a:t>dit</a:t>
            </a:r>
            <a:r>
              <a:rPr lang="it-IT" sz="2400" dirty="0"/>
              <a:t> </a:t>
            </a:r>
            <a:r>
              <a:rPr lang="it-IT" sz="2400" dirty="0" err="1"/>
              <a:t>mon</a:t>
            </a:r>
            <a:r>
              <a:rPr lang="it-IT" sz="2400" dirty="0"/>
              <a:t> </a:t>
            </a:r>
            <a:r>
              <a:rPr lang="it-IT" sz="2400" dirty="0" err="1"/>
              <a:t>opposition</a:t>
            </a:r>
            <a:r>
              <a:rPr lang="it-IT" sz="2400" dirty="0"/>
              <a:t> </a:t>
            </a:r>
            <a:r>
              <a:rPr lang="it-IT" sz="2400" dirty="0" err="1"/>
              <a:t>aux</a:t>
            </a:r>
            <a:r>
              <a:rPr lang="it-IT" sz="2400" dirty="0"/>
              <a:t> </a:t>
            </a:r>
            <a:r>
              <a:rPr lang="it-IT" sz="2400" dirty="0" err="1"/>
              <a:t>réunions</a:t>
            </a:r>
            <a:r>
              <a:rPr lang="it-IT" sz="2400" dirty="0"/>
              <a:t> « </a:t>
            </a:r>
            <a:r>
              <a:rPr lang="it-IT" sz="2400" dirty="0" err="1"/>
              <a:t>interdites</a:t>
            </a:r>
            <a:r>
              <a:rPr lang="it-IT" sz="2400" dirty="0"/>
              <a:t> à » –, là </a:t>
            </a:r>
            <a:r>
              <a:rPr lang="it-IT" sz="2400" dirty="0" err="1"/>
              <a:t>où</a:t>
            </a:r>
            <a:r>
              <a:rPr lang="it-IT" sz="2400" dirty="0"/>
              <a:t> </a:t>
            </a:r>
            <a:r>
              <a:rPr lang="it-IT" sz="2400" dirty="0" err="1"/>
              <a:t>j’invitais</a:t>
            </a:r>
            <a:r>
              <a:rPr lang="it-IT" sz="2400" dirty="0"/>
              <a:t> </a:t>
            </a:r>
            <a:r>
              <a:rPr lang="it-IT" sz="2400" dirty="0" err="1"/>
              <a:t>simplement</a:t>
            </a:r>
            <a:r>
              <a:rPr lang="it-IT" sz="2400" dirty="0"/>
              <a:t> à </a:t>
            </a:r>
            <a:r>
              <a:rPr lang="it-IT" sz="2400" dirty="0" err="1"/>
              <a:t>écouter</a:t>
            </a:r>
            <a:r>
              <a:rPr lang="it-IT" sz="2400" dirty="0"/>
              <a:t>, sans l’</a:t>
            </a:r>
            <a:r>
              <a:rPr lang="it-IT" sz="2400" dirty="0" err="1"/>
              <a:t>interrompre</a:t>
            </a:r>
            <a:r>
              <a:rPr lang="it-IT" sz="2400" dirty="0"/>
              <a:t>, la parole de </a:t>
            </a:r>
            <a:r>
              <a:rPr lang="it-IT" sz="2400" dirty="0" err="1"/>
              <a:t>victimes</a:t>
            </a:r>
            <a:r>
              <a:rPr lang="it-IT" sz="2400" dirty="0"/>
              <a:t>, qui </a:t>
            </a:r>
            <a:r>
              <a:rPr lang="it-IT" sz="2400" dirty="0" err="1"/>
              <a:t>doivent</a:t>
            </a:r>
            <a:r>
              <a:rPr lang="it-IT" sz="2400" dirty="0"/>
              <a:t> </a:t>
            </a:r>
            <a:r>
              <a:rPr lang="it-IT" sz="2400" dirty="0" err="1"/>
              <a:t>pouvoir</a:t>
            </a:r>
            <a:r>
              <a:rPr lang="it-IT" sz="2400" dirty="0"/>
              <a:t> </a:t>
            </a:r>
            <a:r>
              <a:rPr lang="it-IT" sz="2400" dirty="0" err="1"/>
              <a:t>être</a:t>
            </a:r>
            <a:r>
              <a:rPr lang="it-IT" sz="2400" dirty="0"/>
              <a:t> </a:t>
            </a:r>
            <a:r>
              <a:rPr lang="it-IT" sz="2400" dirty="0" err="1"/>
              <a:t>les</a:t>
            </a:r>
            <a:r>
              <a:rPr lang="it-IT" sz="2400" dirty="0"/>
              <a:t> </a:t>
            </a:r>
            <a:r>
              <a:rPr lang="it-IT" sz="2400" dirty="0" err="1"/>
              <a:t>premières</a:t>
            </a:r>
            <a:r>
              <a:rPr lang="it-IT" sz="2400" dirty="0"/>
              <a:t> à s’</a:t>
            </a:r>
            <a:r>
              <a:rPr lang="it-IT" sz="2400" dirty="0" err="1"/>
              <a:t>exprimer</a:t>
            </a:r>
            <a:r>
              <a:rPr lang="it-IT" sz="2400" dirty="0"/>
              <a:t>, la </a:t>
            </a:r>
            <a:r>
              <a:rPr lang="it-IT" sz="2400" dirty="0" err="1"/>
              <a:t>droite</a:t>
            </a:r>
            <a:r>
              <a:rPr lang="it-IT" sz="2400" dirty="0"/>
              <a:t> et l’</a:t>
            </a:r>
            <a:r>
              <a:rPr lang="it-IT" sz="2400" dirty="0" err="1"/>
              <a:t>extrême</a:t>
            </a:r>
            <a:r>
              <a:rPr lang="it-IT" sz="2400" dirty="0"/>
              <a:t> </a:t>
            </a:r>
            <a:r>
              <a:rPr lang="it-IT" sz="2400" dirty="0" err="1"/>
              <a:t>droite</a:t>
            </a:r>
            <a:r>
              <a:rPr lang="it-IT" sz="2400" dirty="0"/>
              <a:t>, </a:t>
            </a:r>
            <a:r>
              <a:rPr lang="it-IT" sz="2400" dirty="0" err="1"/>
              <a:t>complaisamment</a:t>
            </a:r>
            <a:r>
              <a:rPr lang="it-IT" sz="2400" dirty="0"/>
              <a:t> </a:t>
            </a:r>
            <a:r>
              <a:rPr lang="it-IT" sz="2400" dirty="0" err="1"/>
              <a:t>relayées</a:t>
            </a:r>
            <a:r>
              <a:rPr lang="it-IT" sz="2400" dirty="0"/>
              <a:t>, </a:t>
            </a:r>
            <a:r>
              <a:rPr lang="it-IT" sz="2400" dirty="0" err="1"/>
              <a:t>ont</a:t>
            </a:r>
            <a:r>
              <a:rPr lang="it-IT" sz="2400" dirty="0"/>
              <a:t> </a:t>
            </a:r>
            <a:r>
              <a:rPr lang="it-IT" sz="2400" dirty="0" err="1"/>
              <a:t>fait</a:t>
            </a:r>
            <a:r>
              <a:rPr lang="it-IT" sz="2400" dirty="0"/>
              <a:t> </a:t>
            </a:r>
            <a:r>
              <a:rPr lang="it-IT" sz="2400" dirty="0" err="1"/>
              <a:t>croire</a:t>
            </a:r>
            <a:r>
              <a:rPr lang="it-IT" sz="2400" dirty="0"/>
              <a:t> et </a:t>
            </a:r>
            <a:r>
              <a:rPr lang="it-IT" sz="2400" dirty="0" err="1"/>
              <a:t>répété</a:t>
            </a:r>
            <a:r>
              <a:rPr lang="it-IT" sz="2400" dirty="0"/>
              <a:t> à l’</a:t>
            </a:r>
            <a:r>
              <a:rPr lang="it-IT" sz="2400" dirty="0" err="1"/>
              <a:t>envi</a:t>
            </a:r>
            <a:r>
              <a:rPr lang="it-IT" sz="2400" dirty="0"/>
              <a:t> </a:t>
            </a:r>
            <a:r>
              <a:rPr lang="it-IT" sz="2400" dirty="0" err="1"/>
              <a:t>que</a:t>
            </a:r>
            <a:r>
              <a:rPr lang="it-IT" sz="2400" dirty="0"/>
              <a:t> je </a:t>
            </a:r>
            <a:r>
              <a:rPr lang="it-IT" sz="2400" dirty="0" err="1"/>
              <a:t>voulais</a:t>
            </a:r>
            <a:r>
              <a:rPr lang="it-IT" sz="2400" dirty="0"/>
              <a:t> </a:t>
            </a:r>
            <a:r>
              <a:rPr lang="it-IT" sz="2400" dirty="0" err="1"/>
              <a:t>empêcher</a:t>
            </a:r>
            <a:r>
              <a:rPr lang="it-IT" sz="2400" dirty="0"/>
              <a:t> la parole.</a:t>
            </a:r>
            <a:endParaRPr lang="fr-CA" sz="2400" dirty="0"/>
          </a:p>
        </p:txBody>
      </p:sp>
    </p:spTree>
    <p:extLst>
      <p:ext uri="{BB962C8B-B14F-4D97-AF65-F5344CB8AC3E}">
        <p14:creationId xmlns:p14="http://schemas.microsoft.com/office/powerpoint/2010/main" val="10144455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fr-CA" sz="2800" dirty="0"/>
              <a:t>Tribune</a:t>
            </a:r>
            <a:br>
              <a:rPr lang="fr-CA" sz="2800" dirty="0"/>
            </a:br>
            <a:r>
              <a:rPr lang="fr-CA" sz="2800" dirty="0"/>
              <a:t>Réponse d’Audrey </a:t>
            </a:r>
            <a:r>
              <a:rPr lang="fr-CA" sz="2800" dirty="0" err="1"/>
              <a:t>Pulvar</a:t>
            </a:r>
            <a:br>
              <a:rPr lang="fr-CA" sz="2800" dirty="0"/>
            </a:br>
            <a:r>
              <a:rPr lang="fr-CA" sz="2800" i="1" dirty="0"/>
              <a:t>Le Monde </a:t>
            </a:r>
            <a:r>
              <a:rPr lang="fr-CA" sz="2800" dirty="0"/>
              <a:t>30 mars 2021</a:t>
            </a:r>
          </a:p>
        </p:txBody>
      </p:sp>
      <p:sp>
        <p:nvSpPr>
          <p:cNvPr id="3" name="Segnaposto contenuto 2"/>
          <p:cNvSpPr>
            <a:spLocks noGrp="1"/>
          </p:cNvSpPr>
          <p:nvPr>
            <p:ph idx="1"/>
          </p:nvPr>
        </p:nvSpPr>
        <p:spPr/>
        <p:txBody>
          <a:bodyPr>
            <a:normAutofit/>
          </a:bodyPr>
          <a:lstStyle/>
          <a:p>
            <a:pPr algn="just"/>
            <a:r>
              <a:rPr lang="it-IT" sz="2400" dirty="0" err="1"/>
              <a:t>Jamais</a:t>
            </a:r>
            <a:r>
              <a:rPr lang="it-IT" sz="2400" dirty="0"/>
              <a:t> je n’ai </a:t>
            </a:r>
            <a:r>
              <a:rPr lang="it-IT" sz="2400" dirty="0" err="1"/>
              <a:t>dit</a:t>
            </a:r>
            <a:r>
              <a:rPr lang="it-IT" sz="2400" dirty="0"/>
              <a:t> </a:t>
            </a:r>
            <a:r>
              <a:rPr lang="it-IT" sz="2400" dirty="0" err="1"/>
              <a:t>vouloir</a:t>
            </a:r>
            <a:r>
              <a:rPr lang="it-IT" sz="2400" dirty="0"/>
              <a:t> </a:t>
            </a:r>
            <a:r>
              <a:rPr lang="it-IT" sz="2400" dirty="0" err="1"/>
              <a:t>réduire</a:t>
            </a:r>
            <a:r>
              <a:rPr lang="it-IT" sz="2400" dirty="0"/>
              <a:t> </a:t>
            </a:r>
            <a:r>
              <a:rPr lang="it-IT" sz="2400" dirty="0" err="1"/>
              <a:t>au</a:t>
            </a:r>
            <a:r>
              <a:rPr lang="it-IT" sz="2400" dirty="0"/>
              <a:t> </a:t>
            </a:r>
            <a:r>
              <a:rPr lang="it-IT" sz="2400" dirty="0" err="1"/>
              <a:t>silence</a:t>
            </a:r>
            <a:r>
              <a:rPr lang="it-IT" sz="2400" dirty="0"/>
              <a:t> une </a:t>
            </a:r>
            <a:r>
              <a:rPr lang="it-IT" sz="2400" dirty="0" err="1"/>
              <a:t>partie</a:t>
            </a:r>
            <a:r>
              <a:rPr lang="it-IT" sz="2400" dirty="0"/>
              <a:t> de la </a:t>
            </a:r>
            <a:r>
              <a:rPr lang="it-IT" sz="2400" dirty="0" err="1"/>
              <a:t>population</a:t>
            </a:r>
            <a:r>
              <a:rPr lang="it-IT" sz="2400" dirty="0"/>
              <a:t>, pour </a:t>
            </a:r>
            <a:r>
              <a:rPr lang="it-IT" sz="2400" dirty="0" err="1"/>
              <a:t>quelque</a:t>
            </a:r>
            <a:r>
              <a:rPr lang="it-IT" sz="2400" dirty="0"/>
              <a:t> </a:t>
            </a:r>
            <a:r>
              <a:rPr lang="it-IT" sz="2400" dirty="0" err="1"/>
              <a:t>motif</a:t>
            </a:r>
            <a:r>
              <a:rPr lang="it-IT" sz="2400" dirty="0"/>
              <a:t> </a:t>
            </a:r>
            <a:r>
              <a:rPr lang="it-IT" sz="2400" dirty="0" err="1"/>
              <a:t>que</a:t>
            </a:r>
            <a:r>
              <a:rPr lang="it-IT" sz="2400" dirty="0"/>
              <a:t> ce </a:t>
            </a:r>
            <a:r>
              <a:rPr lang="it-IT" sz="2400" dirty="0" err="1"/>
              <a:t>soit</a:t>
            </a:r>
            <a:r>
              <a:rPr lang="it-IT" sz="2400" dirty="0"/>
              <a:t>, et </a:t>
            </a:r>
            <a:r>
              <a:rPr lang="it-IT" sz="2400" dirty="0" err="1"/>
              <a:t>encore</a:t>
            </a:r>
            <a:r>
              <a:rPr lang="it-IT" sz="2400" dirty="0"/>
              <a:t> </a:t>
            </a:r>
            <a:r>
              <a:rPr lang="it-IT" sz="2400" dirty="0" err="1"/>
              <a:t>moins</a:t>
            </a:r>
            <a:r>
              <a:rPr lang="it-IT" sz="2400" dirty="0"/>
              <a:t> pour sa </a:t>
            </a:r>
            <a:r>
              <a:rPr lang="it-IT" sz="2400" dirty="0" err="1"/>
              <a:t>couleur</a:t>
            </a:r>
            <a:r>
              <a:rPr lang="it-IT" sz="2400" dirty="0"/>
              <a:t> de </a:t>
            </a:r>
            <a:r>
              <a:rPr lang="it-IT" sz="2400" dirty="0" err="1"/>
              <a:t>peau</a:t>
            </a:r>
            <a:r>
              <a:rPr lang="it-IT" sz="2400" dirty="0"/>
              <a:t>. </a:t>
            </a:r>
            <a:r>
              <a:rPr lang="it-IT" sz="2400" dirty="0" err="1"/>
              <a:t>Jamais</a:t>
            </a:r>
            <a:r>
              <a:rPr lang="it-IT" sz="2400" dirty="0"/>
              <a:t> je n’ai </a:t>
            </a:r>
            <a:r>
              <a:rPr lang="it-IT" sz="2400" dirty="0" err="1"/>
              <a:t>prononcé</a:t>
            </a:r>
            <a:r>
              <a:rPr lang="it-IT" sz="2400" dirty="0"/>
              <a:t> ni </a:t>
            </a:r>
            <a:r>
              <a:rPr lang="it-IT" sz="2400" dirty="0" err="1"/>
              <a:t>conçu</a:t>
            </a:r>
            <a:r>
              <a:rPr lang="it-IT" sz="2400" dirty="0"/>
              <a:t> </a:t>
            </a:r>
            <a:r>
              <a:rPr lang="it-IT" sz="2400" dirty="0" err="1"/>
              <a:t>les</a:t>
            </a:r>
            <a:r>
              <a:rPr lang="it-IT" sz="2400" dirty="0"/>
              <a:t> </a:t>
            </a:r>
            <a:r>
              <a:rPr lang="it-IT" sz="2400" dirty="0" err="1"/>
              <a:t>mots</a:t>
            </a:r>
            <a:r>
              <a:rPr lang="it-IT" sz="2400" dirty="0"/>
              <a:t> </a:t>
            </a:r>
            <a:r>
              <a:rPr lang="it-IT" sz="2400" i="1" dirty="0"/>
              <a:t>« </a:t>
            </a:r>
            <a:r>
              <a:rPr lang="it-IT" sz="2400" i="1" dirty="0" err="1"/>
              <a:t>les</a:t>
            </a:r>
            <a:r>
              <a:rPr lang="it-IT" sz="2400" i="1" dirty="0"/>
              <a:t> </a:t>
            </a:r>
            <a:r>
              <a:rPr lang="it-IT" sz="2400" i="1" dirty="0" err="1"/>
              <a:t>Blancs</a:t>
            </a:r>
            <a:r>
              <a:rPr lang="it-IT" sz="2400" i="1" dirty="0"/>
              <a:t> </a:t>
            </a:r>
            <a:r>
              <a:rPr lang="it-IT" sz="2400" i="1" dirty="0" err="1"/>
              <a:t>doivent</a:t>
            </a:r>
            <a:r>
              <a:rPr lang="it-IT" sz="2400" i="1" dirty="0"/>
              <a:t> se </a:t>
            </a:r>
            <a:r>
              <a:rPr lang="it-IT" sz="2400" i="1" dirty="0" err="1"/>
              <a:t>taire</a:t>
            </a:r>
            <a:r>
              <a:rPr lang="it-IT" sz="2400" i="1" dirty="0"/>
              <a:t> »</a:t>
            </a:r>
            <a:r>
              <a:rPr lang="it-IT" sz="2400" dirty="0"/>
              <a:t>, </a:t>
            </a:r>
            <a:r>
              <a:rPr lang="it-IT" sz="2400" dirty="0" err="1"/>
              <a:t>phrase</a:t>
            </a:r>
            <a:r>
              <a:rPr lang="it-IT" sz="2400" dirty="0"/>
              <a:t> </a:t>
            </a:r>
            <a:r>
              <a:rPr lang="it-IT" sz="2400" dirty="0" err="1"/>
              <a:t>pourtant</a:t>
            </a:r>
            <a:r>
              <a:rPr lang="it-IT" sz="2400" dirty="0"/>
              <a:t> </a:t>
            </a:r>
            <a:r>
              <a:rPr lang="it-IT" sz="2400" dirty="0" err="1"/>
              <a:t>répétée</a:t>
            </a:r>
            <a:r>
              <a:rPr lang="it-IT" sz="2400" dirty="0"/>
              <a:t> à l’</a:t>
            </a:r>
            <a:r>
              <a:rPr lang="it-IT" sz="2400" dirty="0" err="1"/>
              <a:t>infini</a:t>
            </a:r>
            <a:r>
              <a:rPr lang="it-IT" sz="2400" dirty="0"/>
              <a:t> par </a:t>
            </a:r>
            <a:r>
              <a:rPr lang="it-IT" sz="2400" dirty="0" err="1"/>
              <a:t>des</a:t>
            </a:r>
            <a:r>
              <a:rPr lang="it-IT" sz="2400" dirty="0"/>
              <a:t> </a:t>
            </a:r>
            <a:r>
              <a:rPr lang="it-IT" sz="2400" dirty="0" err="1"/>
              <a:t>éditorialistes</a:t>
            </a:r>
            <a:r>
              <a:rPr lang="it-IT" sz="2400" dirty="0"/>
              <a:t> </a:t>
            </a:r>
            <a:r>
              <a:rPr lang="it-IT" sz="2400" dirty="0" err="1"/>
              <a:t>pressés</a:t>
            </a:r>
            <a:r>
              <a:rPr lang="it-IT" sz="2400" dirty="0"/>
              <a:t> d’en </a:t>
            </a:r>
            <a:r>
              <a:rPr lang="it-IT" sz="2400" dirty="0" err="1"/>
              <a:t>découdre</a:t>
            </a:r>
            <a:r>
              <a:rPr lang="it-IT" sz="2400" dirty="0"/>
              <a:t> et </a:t>
            </a:r>
            <a:r>
              <a:rPr lang="it-IT" sz="2400" dirty="0" err="1"/>
              <a:t>des</a:t>
            </a:r>
            <a:r>
              <a:rPr lang="it-IT" sz="2400" dirty="0"/>
              <a:t> </a:t>
            </a:r>
            <a:r>
              <a:rPr lang="it-IT" sz="2400" dirty="0" err="1"/>
              <a:t>zélotes</a:t>
            </a:r>
            <a:r>
              <a:rPr lang="it-IT" sz="2400" dirty="0"/>
              <a:t> de la pensée </a:t>
            </a:r>
            <a:r>
              <a:rPr lang="it-IT" sz="2400" dirty="0" err="1"/>
              <a:t>étroite</a:t>
            </a:r>
            <a:r>
              <a:rPr lang="it-IT" sz="2400" dirty="0"/>
              <a:t>. Une </a:t>
            </a:r>
            <a:r>
              <a:rPr lang="it-IT" sz="2400" dirty="0" err="1"/>
              <a:t>telle</a:t>
            </a:r>
            <a:r>
              <a:rPr lang="it-IT" sz="2400" dirty="0"/>
              <a:t> </a:t>
            </a:r>
            <a:r>
              <a:rPr lang="it-IT" sz="2400" dirty="0" err="1"/>
              <a:t>phrase</a:t>
            </a:r>
            <a:r>
              <a:rPr lang="it-IT" sz="2400" dirty="0"/>
              <a:t> ne m’</a:t>
            </a:r>
            <a:r>
              <a:rPr lang="it-IT" sz="2400" dirty="0" err="1"/>
              <a:t>aurait</a:t>
            </a:r>
            <a:r>
              <a:rPr lang="it-IT" sz="2400" dirty="0"/>
              <a:t> </a:t>
            </a:r>
            <a:r>
              <a:rPr lang="it-IT" sz="2400" dirty="0" err="1"/>
              <a:t>même</a:t>
            </a:r>
            <a:r>
              <a:rPr lang="it-IT" sz="2400" dirty="0"/>
              <a:t> </a:t>
            </a:r>
            <a:r>
              <a:rPr lang="it-IT" sz="2400" dirty="0" err="1"/>
              <a:t>pas</a:t>
            </a:r>
            <a:r>
              <a:rPr lang="it-IT" sz="2400" dirty="0"/>
              <a:t> </a:t>
            </a:r>
            <a:r>
              <a:rPr lang="it-IT" sz="2400" dirty="0" err="1"/>
              <a:t>effleuré</a:t>
            </a:r>
            <a:r>
              <a:rPr lang="it-IT" sz="2400" dirty="0"/>
              <a:t> l’esprit, </a:t>
            </a:r>
            <a:r>
              <a:rPr lang="it-IT" sz="2400" dirty="0" err="1"/>
              <a:t>tant</a:t>
            </a:r>
            <a:r>
              <a:rPr lang="it-IT" sz="2400" dirty="0"/>
              <a:t> elle est </a:t>
            </a:r>
            <a:r>
              <a:rPr lang="it-IT" sz="2400" dirty="0" err="1"/>
              <a:t>contraire</a:t>
            </a:r>
            <a:r>
              <a:rPr lang="it-IT" sz="2400" dirty="0"/>
              <a:t> à tout ce </a:t>
            </a:r>
            <a:r>
              <a:rPr lang="it-IT" sz="2400" dirty="0" err="1"/>
              <a:t>que</a:t>
            </a:r>
            <a:r>
              <a:rPr lang="it-IT" sz="2400" dirty="0"/>
              <a:t> je </a:t>
            </a:r>
            <a:r>
              <a:rPr lang="it-IT" sz="2400" dirty="0" err="1"/>
              <a:t>suis</a:t>
            </a:r>
            <a:r>
              <a:rPr lang="it-IT" sz="2400" dirty="0"/>
              <a:t>, à tout ce </a:t>
            </a:r>
            <a:r>
              <a:rPr lang="it-IT" sz="2400" dirty="0" err="1"/>
              <a:t>que</a:t>
            </a:r>
            <a:r>
              <a:rPr lang="it-IT" sz="2400" dirty="0"/>
              <a:t> je porte et tout ce pour </a:t>
            </a:r>
            <a:r>
              <a:rPr lang="it-IT" sz="2400" dirty="0" err="1"/>
              <a:t>quoi</a:t>
            </a:r>
            <a:r>
              <a:rPr lang="it-IT" sz="2400" dirty="0"/>
              <a:t> je me </a:t>
            </a:r>
            <a:r>
              <a:rPr lang="it-IT" sz="2400" dirty="0" err="1"/>
              <a:t>bats</a:t>
            </a:r>
            <a:r>
              <a:rPr lang="it-IT" sz="2400" dirty="0"/>
              <a:t>.</a:t>
            </a:r>
          </a:p>
        </p:txBody>
      </p:sp>
    </p:spTree>
    <p:extLst>
      <p:ext uri="{BB962C8B-B14F-4D97-AF65-F5344CB8AC3E}">
        <p14:creationId xmlns:p14="http://schemas.microsoft.com/office/powerpoint/2010/main" val="38932090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Polémiques sur la traduction</a:t>
            </a:r>
            <a:br>
              <a:rPr lang="fr-CA" sz="2800" dirty="0"/>
            </a:br>
            <a:r>
              <a:rPr lang="fr-CA" sz="2800" dirty="0"/>
              <a:t>discrimination et sujet traduisant ?</a:t>
            </a:r>
          </a:p>
        </p:txBody>
      </p:sp>
      <p:sp>
        <p:nvSpPr>
          <p:cNvPr id="3" name="Segnaposto contenuto 2"/>
          <p:cNvSpPr>
            <a:spLocks noGrp="1"/>
          </p:cNvSpPr>
          <p:nvPr>
            <p:ph idx="1"/>
          </p:nvPr>
        </p:nvSpPr>
        <p:spPr/>
        <p:txBody>
          <a:bodyPr>
            <a:normAutofit/>
          </a:bodyPr>
          <a:lstStyle/>
          <a:p>
            <a:r>
              <a:rPr lang="it-IT" sz="2400" b="1" dirty="0" err="1"/>
              <a:t>Polémique</a:t>
            </a:r>
            <a:endParaRPr lang="it-IT" sz="2400" b="1" dirty="0"/>
          </a:p>
          <a:p>
            <a:r>
              <a:rPr lang="it-IT" sz="2400" b="1" dirty="0" err="1"/>
              <a:t>Trop</a:t>
            </a:r>
            <a:r>
              <a:rPr lang="it-IT" sz="2400" b="1" dirty="0"/>
              <a:t> </a:t>
            </a:r>
            <a:r>
              <a:rPr lang="it-IT" sz="2400" b="1" dirty="0" err="1"/>
              <a:t>blanche</a:t>
            </a:r>
            <a:r>
              <a:rPr lang="it-IT" sz="2400" b="1" dirty="0"/>
              <a:t> pour </a:t>
            </a:r>
            <a:r>
              <a:rPr lang="it-IT" sz="2400" b="1" dirty="0" err="1"/>
              <a:t>traduire</a:t>
            </a:r>
            <a:r>
              <a:rPr lang="it-IT" sz="2400" b="1" dirty="0"/>
              <a:t> une </a:t>
            </a:r>
            <a:r>
              <a:rPr lang="it-IT" sz="2400" b="1" dirty="0" err="1"/>
              <a:t>poétesse</a:t>
            </a:r>
            <a:r>
              <a:rPr lang="it-IT" sz="2400" b="1" dirty="0"/>
              <a:t> </a:t>
            </a:r>
            <a:r>
              <a:rPr lang="it-IT" sz="2400" b="1" dirty="0" err="1"/>
              <a:t>noire</a:t>
            </a:r>
            <a:r>
              <a:rPr lang="it-IT" sz="2400" b="1" dirty="0"/>
              <a:t> : </a:t>
            </a:r>
            <a:r>
              <a:rPr lang="it-IT" sz="2400" b="1" dirty="0" err="1"/>
              <a:t>aux</a:t>
            </a:r>
            <a:r>
              <a:rPr lang="it-IT" sz="2400" b="1" dirty="0"/>
              <a:t> </a:t>
            </a:r>
            <a:r>
              <a:rPr lang="it-IT" sz="2400" b="1" dirty="0" err="1"/>
              <a:t>Pays-Bas</a:t>
            </a:r>
            <a:r>
              <a:rPr lang="it-IT" sz="2400" b="1" dirty="0"/>
              <a:t>, l'</a:t>
            </a:r>
            <a:r>
              <a:rPr lang="it-IT" sz="2400" b="1" dirty="0" err="1"/>
              <a:t>antiracisme</a:t>
            </a:r>
            <a:r>
              <a:rPr lang="it-IT" sz="2400" b="1" dirty="0"/>
              <a:t> </a:t>
            </a:r>
            <a:r>
              <a:rPr lang="it-IT" sz="2400" b="1" dirty="0" err="1"/>
              <a:t>déraille</a:t>
            </a:r>
            <a:endParaRPr lang="it-IT" sz="2400" b="1" dirty="0"/>
          </a:p>
          <a:p>
            <a:pPr algn="just"/>
            <a:r>
              <a:rPr lang="fr-CA" sz="2400" dirty="0"/>
              <a:t>Depuis sa déclamation du 20 janvier à l’investiture de Joe </a:t>
            </a:r>
            <a:r>
              <a:rPr lang="fr-CA" sz="2400" dirty="0" err="1"/>
              <a:t>Biden</a:t>
            </a:r>
            <a:r>
              <a:rPr lang="fr-CA" sz="2400" dirty="0"/>
              <a:t>, Amanda </a:t>
            </a:r>
            <a:r>
              <a:rPr lang="fr-CA" sz="2400" dirty="0" err="1"/>
              <a:t>Gorman</a:t>
            </a:r>
            <a:r>
              <a:rPr lang="fr-CA" sz="2400" dirty="0"/>
              <a:t>, poétesse américaine de 22 ans, connaît une gloire internationale. Ses livres se vendent comme des petits pains avant même d’être sortis et son prochain recueil, qui comprendra le fameux poème du 20 janvier, </a:t>
            </a:r>
            <a:r>
              <a:rPr lang="fr-CA" sz="2400" i="1" dirty="0"/>
              <a:t>The Hill </a:t>
            </a:r>
            <a:r>
              <a:rPr lang="fr-CA" sz="2400" i="1" dirty="0" err="1"/>
              <a:t>we</a:t>
            </a:r>
            <a:r>
              <a:rPr lang="fr-CA" sz="2400" i="1" dirty="0"/>
              <a:t> </a:t>
            </a:r>
            <a:r>
              <a:rPr lang="fr-CA" sz="2400" i="1" dirty="0" err="1"/>
              <a:t>climb</a:t>
            </a:r>
            <a:r>
              <a:rPr lang="fr-CA" sz="2400" dirty="0"/>
              <a:t>, s’apprête à paraître en plusieurs langues. </a:t>
            </a:r>
          </a:p>
          <a:p>
            <a:pPr algn="just"/>
            <a:r>
              <a:rPr lang="fr-CA" sz="2400" i="1" dirty="0"/>
              <a:t>Marianne</a:t>
            </a:r>
            <a:r>
              <a:rPr lang="fr-CA" sz="2400" dirty="0"/>
              <a:t> 3 mars 2021</a:t>
            </a:r>
          </a:p>
        </p:txBody>
      </p:sp>
    </p:spTree>
    <p:extLst>
      <p:ext uri="{BB962C8B-B14F-4D97-AF65-F5344CB8AC3E}">
        <p14:creationId xmlns:p14="http://schemas.microsoft.com/office/powerpoint/2010/main" val="32913421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Polémiques sur la traduction</a:t>
            </a:r>
            <a:br>
              <a:rPr lang="fr-CA" sz="2800" dirty="0"/>
            </a:br>
            <a:endParaRPr lang="fr-CA" sz="2800" dirty="0"/>
          </a:p>
        </p:txBody>
      </p:sp>
      <p:sp>
        <p:nvSpPr>
          <p:cNvPr id="3" name="Segnaposto contenuto 2"/>
          <p:cNvSpPr>
            <a:spLocks noGrp="1"/>
          </p:cNvSpPr>
          <p:nvPr>
            <p:ph idx="1"/>
          </p:nvPr>
        </p:nvSpPr>
        <p:spPr/>
        <p:txBody>
          <a:bodyPr>
            <a:normAutofit/>
          </a:bodyPr>
          <a:lstStyle/>
          <a:p>
            <a:pPr algn="just"/>
            <a:r>
              <a:rPr lang="it-IT" sz="2400" dirty="0" err="1"/>
              <a:t>Aux</a:t>
            </a:r>
            <a:r>
              <a:rPr lang="it-IT" sz="2400" dirty="0"/>
              <a:t> </a:t>
            </a:r>
            <a:r>
              <a:rPr lang="it-IT" sz="2400" dirty="0" err="1"/>
              <a:t>Pays-Bas</a:t>
            </a:r>
            <a:r>
              <a:rPr lang="it-IT" sz="2400" dirty="0"/>
              <a:t>, c’est </a:t>
            </a:r>
            <a:r>
              <a:rPr lang="it-IT" sz="2400" dirty="0" err="1"/>
              <a:t>Marieke</a:t>
            </a:r>
            <a:r>
              <a:rPr lang="it-IT" sz="2400" dirty="0"/>
              <a:t> Lucas </a:t>
            </a:r>
            <a:r>
              <a:rPr lang="it-IT" sz="2400" dirty="0" err="1"/>
              <a:t>Rijneveld</a:t>
            </a:r>
            <a:r>
              <a:rPr lang="it-IT" sz="2400" dirty="0"/>
              <a:t>, </a:t>
            </a:r>
            <a:r>
              <a:rPr lang="it-IT" sz="2400" dirty="0" err="1"/>
              <a:t>auteure</a:t>
            </a:r>
            <a:r>
              <a:rPr lang="it-IT" sz="2400" dirty="0"/>
              <a:t> et </a:t>
            </a:r>
            <a:r>
              <a:rPr lang="it-IT" sz="2400" dirty="0" err="1"/>
              <a:t>également</a:t>
            </a:r>
            <a:r>
              <a:rPr lang="it-IT" sz="2400" dirty="0"/>
              <a:t> </a:t>
            </a:r>
            <a:r>
              <a:rPr lang="it-IT" sz="2400" dirty="0" err="1"/>
              <a:t>poétesse</a:t>
            </a:r>
            <a:r>
              <a:rPr lang="it-IT" sz="2400" dirty="0"/>
              <a:t>, </a:t>
            </a:r>
            <a:r>
              <a:rPr lang="it-IT" sz="2400" dirty="0" err="1"/>
              <a:t>lauréate</a:t>
            </a:r>
            <a:r>
              <a:rPr lang="it-IT" sz="2400" dirty="0"/>
              <a:t> de l’International Man </a:t>
            </a:r>
            <a:r>
              <a:rPr lang="it-IT" sz="2400" dirty="0" err="1"/>
              <a:t>Booker</a:t>
            </a:r>
            <a:r>
              <a:rPr lang="it-IT" sz="2400" dirty="0"/>
              <a:t> </a:t>
            </a:r>
            <a:r>
              <a:rPr lang="it-IT" sz="2400" dirty="0" err="1"/>
              <a:t>Prize</a:t>
            </a:r>
            <a:r>
              <a:rPr lang="it-IT" sz="2400" dirty="0"/>
              <a:t> pour son premier </a:t>
            </a:r>
            <a:r>
              <a:rPr lang="it-IT" sz="2400" dirty="0" err="1"/>
              <a:t>roman</a:t>
            </a:r>
            <a:r>
              <a:rPr lang="it-IT" sz="2400" dirty="0"/>
              <a:t> </a:t>
            </a:r>
            <a:r>
              <a:rPr lang="it-IT" sz="2400" i="1" dirty="0"/>
              <a:t>Qui </a:t>
            </a:r>
            <a:r>
              <a:rPr lang="it-IT" sz="2400" i="1" dirty="0" err="1"/>
              <a:t>sème</a:t>
            </a:r>
            <a:r>
              <a:rPr lang="it-IT" sz="2400" i="1" dirty="0"/>
              <a:t> le </a:t>
            </a:r>
            <a:r>
              <a:rPr lang="it-IT" sz="2400" i="1" dirty="0" err="1"/>
              <a:t>vent</a:t>
            </a:r>
            <a:r>
              <a:rPr lang="it-IT" sz="2400" i="1" dirty="0"/>
              <a:t> </a:t>
            </a:r>
            <a:r>
              <a:rPr lang="it-IT" sz="2400" dirty="0"/>
              <a:t>qui s’est vu </a:t>
            </a:r>
            <a:r>
              <a:rPr lang="it-IT" sz="2400" dirty="0" err="1"/>
              <a:t>confier</a:t>
            </a:r>
            <a:r>
              <a:rPr lang="it-IT" sz="2400" dirty="0"/>
              <a:t> la </a:t>
            </a:r>
            <a:r>
              <a:rPr lang="it-IT" sz="2400" dirty="0" err="1"/>
              <a:t>mission</a:t>
            </a:r>
            <a:r>
              <a:rPr lang="it-IT" sz="2400" dirty="0"/>
              <a:t> de le </a:t>
            </a:r>
            <a:r>
              <a:rPr lang="it-IT" sz="2400" dirty="0" err="1"/>
              <a:t>traduire</a:t>
            </a:r>
            <a:r>
              <a:rPr lang="it-IT" sz="2400" dirty="0"/>
              <a:t> en </a:t>
            </a:r>
            <a:r>
              <a:rPr lang="it-IT" sz="2400" dirty="0" err="1"/>
              <a:t>néerlandais</a:t>
            </a:r>
            <a:r>
              <a:rPr lang="it-IT" sz="2400" dirty="0"/>
              <a:t> </a:t>
            </a:r>
            <a:r>
              <a:rPr lang="it-IT" sz="2400" dirty="0" err="1"/>
              <a:t>dans</a:t>
            </a:r>
            <a:r>
              <a:rPr lang="it-IT" sz="2400" dirty="0"/>
              <a:t> le </a:t>
            </a:r>
            <a:r>
              <a:rPr lang="it-IT" sz="2400" dirty="0" err="1"/>
              <a:t>cadre</a:t>
            </a:r>
            <a:r>
              <a:rPr lang="it-IT" sz="2400" dirty="0"/>
              <a:t> de la </a:t>
            </a:r>
            <a:r>
              <a:rPr lang="it-IT" sz="2400" dirty="0" err="1"/>
              <a:t>publication</a:t>
            </a:r>
            <a:r>
              <a:rPr lang="it-IT" sz="2400" dirty="0"/>
              <a:t> d’un </a:t>
            </a:r>
            <a:r>
              <a:rPr lang="it-IT" sz="2400" dirty="0" err="1"/>
              <a:t>recueil</a:t>
            </a:r>
            <a:r>
              <a:rPr lang="it-IT" sz="2400" dirty="0"/>
              <a:t> à </a:t>
            </a:r>
            <a:r>
              <a:rPr lang="it-IT" sz="2400" dirty="0" err="1"/>
              <a:t>paraître</a:t>
            </a:r>
            <a:r>
              <a:rPr lang="it-IT" sz="2400" dirty="0"/>
              <a:t> le 20 </a:t>
            </a:r>
            <a:r>
              <a:rPr lang="it-IT" sz="2400" dirty="0" err="1"/>
              <a:t>mars</a:t>
            </a:r>
            <a:r>
              <a:rPr lang="it-IT" sz="2400" dirty="0"/>
              <a:t> </a:t>
            </a:r>
            <a:r>
              <a:rPr lang="it-IT" sz="2400" dirty="0" err="1"/>
              <a:t>prochain</a:t>
            </a:r>
            <a:r>
              <a:rPr lang="it-IT" sz="2400" dirty="0"/>
              <a:t>. Elle s’en </a:t>
            </a:r>
            <a:r>
              <a:rPr lang="it-IT" sz="2400" dirty="0" err="1"/>
              <a:t>était</a:t>
            </a:r>
            <a:r>
              <a:rPr lang="it-IT" sz="2400" dirty="0"/>
              <a:t> </a:t>
            </a:r>
            <a:r>
              <a:rPr lang="it-IT" sz="2400" dirty="0" err="1"/>
              <a:t>réjouie</a:t>
            </a:r>
            <a:r>
              <a:rPr lang="it-IT" sz="2400" dirty="0"/>
              <a:t> le 23 </a:t>
            </a:r>
            <a:r>
              <a:rPr lang="it-IT" sz="2400" dirty="0" err="1"/>
              <a:t>février</a:t>
            </a:r>
            <a:r>
              <a:rPr lang="it-IT" sz="2400" dirty="0"/>
              <a:t> </a:t>
            </a:r>
            <a:r>
              <a:rPr lang="it-IT" sz="2400" dirty="0" err="1"/>
              <a:t>sur</a:t>
            </a:r>
            <a:r>
              <a:rPr lang="it-IT" sz="2400" dirty="0"/>
              <a:t> </a:t>
            </a:r>
            <a:r>
              <a:rPr lang="it-IT" sz="2400" dirty="0" err="1"/>
              <a:t>les</a:t>
            </a:r>
            <a:r>
              <a:rPr lang="it-IT" sz="2400" dirty="0"/>
              <a:t> </a:t>
            </a:r>
            <a:r>
              <a:rPr lang="it-IT" sz="2400" dirty="0" err="1"/>
              <a:t>réseaux</a:t>
            </a:r>
            <a:r>
              <a:rPr lang="it-IT" sz="2400" dirty="0"/>
              <a:t> </a:t>
            </a:r>
            <a:r>
              <a:rPr lang="it-IT" sz="2400" dirty="0" err="1"/>
              <a:t>sociaux</a:t>
            </a:r>
            <a:r>
              <a:rPr lang="it-IT" sz="2400" dirty="0"/>
              <a:t>, </a:t>
            </a:r>
            <a:r>
              <a:rPr lang="it-IT" sz="2400" dirty="0" err="1"/>
              <a:t>jusqu’à</a:t>
            </a:r>
            <a:r>
              <a:rPr lang="it-IT" sz="2400" dirty="0"/>
              <a:t> ce </a:t>
            </a:r>
            <a:r>
              <a:rPr lang="it-IT" sz="2400" dirty="0" err="1"/>
              <a:t>que</a:t>
            </a:r>
            <a:r>
              <a:rPr lang="it-IT" sz="2400" dirty="0"/>
              <a:t> la </a:t>
            </a:r>
            <a:r>
              <a:rPr lang="it-IT" sz="2400" dirty="0" err="1"/>
              <a:t>pression</a:t>
            </a:r>
            <a:r>
              <a:rPr lang="it-IT" sz="2400" dirty="0"/>
              <a:t> d’une </a:t>
            </a:r>
            <a:r>
              <a:rPr lang="it-IT" sz="2400" dirty="0" err="1"/>
              <a:t>intersectionnalité</a:t>
            </a:r>
            <a:r>
              <a:rPr lang="it-IT" sz="2400" dirty="0"/>
              <a:t> </a:t>
            </a:r>
            <a:r>
              <a:rPr lang="it-IT" sz="2400" dirty="0" err="1"/>
              <a:t>version</a:t>
            </a:r>
            <a:r>
              <a:rPr lang="it-IT" sz="2400" dirty="0"/>
              <a:t> </a:t>
            </a:r>
            <a:r>
              <a:rPr lang="it-IT" sz="2400" dirty="0" err="1"/>
              <a:t>néerlandaise</a:t>
            </a:r>
            <a:r>
              <a:rPr lang="it-IT" sz="2400" dirty="0"/>
              <a:t> ne se mette en </a:t>
            </a:r>
            <a:r>
              <a:rPr lang="it-IT" sz="2400" dirty="0" err="1"/>
              <a:t>travers</a:t>
            </a:r>
            <a:r>
              <a:rPr lang="it-IT" sz="2400" dirty="0"/>
              <a:t> de sa </a:t>
            </a:r>
            <a:r>
              <a:rPr lang="it-IT" sz="2400" dirty="0" err="1"/>
              <a:t>route</a:t>
            </a:r>
            <a:r>
              <a:rPr lang="it-IT" sz="2400" dirty="0"/>
              <a:t> et </a:t>
            </a:r>
            <a:r>
              <a:rPr lang="it-IT" sz="2400" dirty="0" err="1"/>
              <a:t>érige</a:t>
            </a:r>
            <a:r>
              <a:rPr lang="it-IT" sz="2400" dirty="0"/>
              <a:t> une </a:t>
            </a:r>
            <a:r>
              <a:rPr lang="it-IT" sz="2400" dirty="0" err="1"/>
              <a:t>barrière</a:t>
            </a:r>
            <a:r>
              <a:rPr lang="it-IT" sz="2400" dirty="0"/>
              <a:t> </a:t>
            </a:r>
            <a:r>
              <a:rPr lang="it-IT" sz="2400" dirty="0" err="1"/>
              <a:t>entre</a:t>
            </a:r>
            <a:r>
              <a:rPr lang="it-IT" sz="2400" dirty="0"/>
              <a:t> elle et l’</a:t>
            </a:r>
            <a:r>
              <a:rPr lang="it-IT" sz="2400" dirty="0" err="1"/>
              <a:t>œuvre</a:t>
            </a:r>
            <a:r>
              <a:rPr lang="it-IT" sz="2400" dirty="0"/>
              <a:t> à </a:t>
            </a:r>
            <a:r>
              <a:rPr lang="it-IT" sz="2400" dirty="0" err="1"/>
              <a:t>traduire</a:t>
            </a:r>
            <a:r>
              <a:rPr lang="it-IT" sz="2400" dirty="0"/>
              <a:t>.</a:t>
            </a:r>
            <a:endParaRPr lang="it-IT" sz="2400" b="1" dirty="0"/>
          </a:p>
          <a:p>
            <a:endParaRPr lang="fr-CA" sz="2400" dirty="0"/>
          </a:p>
        </p:txBody>
      </p:sp>
    </p:spTree>
    <p:extLst>
      <p:ext uri="{BB962C8B-B14F-4D97-AF65-F5344CB8AC3E}">
        <p14:creationId xmlns:p14="http://schemas.microsoft.com/office/powerpoint/2010/main" val="39835965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Polémiques sur la traduction</a:t>
            </a:r>
            <a:br>
              <a:rPr lang="fr-CA" sz="2800" dirty="0"/>
            </a:br>
            <a:endParaRPr lang="fr-CA" sz="2800" dirty="0"/>
          </a:p>
        </p:txBody>
      </p:sp>
      <p:sp>
        <p:nvSpPr>
          <p:cNvPr id="3" name="Segnaposto contenuto 2"/>
          <p:cNvSpPr>
            <a:spLocks noGrp="1"/>
          </p:cNvSpPr>
          <p:nvPr>
            <p:ph idx="1"/>
          </p:nvPr>
        </p:nvSpPr>
        <p:spPr/>
        <p:txBody>
          <a:bodyPr>
            <a:normAutofit fontScale="92500"/>
          </a:bodyPr>
          <a:lstStyle/>
          <a:p>
            <a:pPr marL="0" indent="0" algn="just">
              <a:buNone/>
            </a:pPr>
            <a:r>
              <a:rPr lang="it-IT" sz="2400" dirty="0"/>
              <a:t>Le 25 </a:t>
            </a:r>
            <a:r>
              <a:rPr lang="it-IT" sz="2400" dirty="0" err="1"/>
              <a:t>février</a:t>
            </a:r>
            <a:r>
              <a:rPr lang="it-IT" sz="2400" dirty="0"/>
              <a:t>, </a:t>
            </a:r>
            <a:r>
              <a:rPr lang="it-IT" sz="2400" dirty="0" err="1"/>
              <a:t>dans</a:t>
            </a:r>
            <a:r>
              <a:rPr lang="it-IT" sz="2400" dirty="0"/>
              <a:t> le journal </a:t>
            </a:r>
            <a:r>
              <a:rPr lang="it-IT" sz="2400" dirty="0" err="1"/>
              <a:t>Volkskrant</a:t>
            </a:r>
            <a:r>
              <a:rPr lang="it-IT" sz="2400" dirty="0"/>
              <a:t>, </a:t>
            </a:r>
            <a:r>
              <a:rPr lang="it-IT" sz="2400" dirty="0" err="1"/>
              <a:t>Janice</a:t>
            </a:r>
            <a:r>
              <a:rPr lang="it-IT" sz="2400" dirty="0"/>
              <a:t> </a:t>
            </a:r>
            <a:r>
              <a:rPr lang="it-IT" sz="2400" dirty="0" err="1"/>
              <a:t>Deul</a:t>
            </a:r>
            <a:r>
              <a:rPr lang="it-IT" sz="2400" dirty="0"/>
              <a:t>, une </a:t>
            </a:r>
            <a:r>
              <a:rPr lang="it-IT" sz="2400" dirty="0" err="1"/>
              <a:t>journaliste</a:t>
            </a:r>
            <a:r>
              <a:rPr lang="it-IT" sz="2400" dirty="0"/>
              <a:t> et militante </a:t>
            </a:r>
            <a:r>
              <a:rPr lang="it-IT" sz="2400" dirty="0" err="1"/>
              <a:t>néerlandaise</a:t>
            </a:r>
            <a:r>
              <a:rPr lang="it-IT" sz="2400" dirty="0"/>
              <a:t> </a:t>
            </a:r>
            <a:r>
              <a:rPr lang="it-IT" sz="2400" dirty="0" err="1"/>
              <a:t>noire</a:t>
            </a:r>
            <a:r>
              <a:rPr lang="it-IT" sz="2400" dirty="0"/>
              <a:t>, a </a:t>
            </a:r>
            <a:r>
              <a:rPr lang="it-IT" sz="2400" dirty="0" err="1"/>
              <a:t>exprimé</a:t>
            </a:r>
            <a:r>
              <a:rPr lang="it-IT" sz="2400" dirty="0"/>
              <a:t> son </a:t>
            </a:r>
            <a:r>
              <a:rPr lang="it-IT" sz="2400" dirty="0" err="1"/>
              <a:t>indignation</a:t>
            </a:r>
            <a:r>
              <a:rPr lang="it-IT" sz="2400" dirty="0"/>
              <a:t> </a:t>
            </a:r>
            <a:r>
              <a:rPr lang="it-IT" sz="2400" dirty="0" err="1"/>
              <a:t>devant</a:t>
            </a:r>
            <a:r>
              <a:rPr lang="it-IT" sz="2400" dirty="0"/>
              <a:t> le </a:t>
            </a:r>
            <a:r>
              <a:rPr lang="it-IT" sz="2400" dirty="0" err="1"/>
              <a:t>choix</a:t>
            </a:r>
            <a:r>
              <a:rPr lang="it-IT" sz="2400" dirty="0"/>
              <a:t> de la maison d’</a:t>
            </a:r>
            <a:r>
              <a:rPr lang="it-IT" sz="2400" dirty="0" err="1"/>
              <a:t>édition</a:t>
            </a:r>
            <a:r>
              <a:rPr lang="it-IT" sz="2400" dirty="0"/>
              <a:t> </a:t>
            </a:r>
            <a:r>
              <a:rPr lang="it-IT" sz="2400" dirty="0" err="1"/>
              <a:t>Meulenhoff</a:t>
            </a:r>
            <a:r>
              <a:rPr lang="it-IT" sz="2400" dirty="0"/>
              <a:t>. Pour elle, ce </a:t>
            </a:r>
            <a:r>
              <a:rPr lang="it-IT" sz="2400" dirty="0" err="1"/>
              <a:t>choix</a:t>
            </a:r>
            <a:r>
              <a:rPr lang="it-IT" sz="2400" dirty="0"/>
              <a:t> est « </a:t>
            </a:r>
            <a:r>
              <a:rPr lang="it-IT" sz="2400" i="1" dirty="0" err="1"/>
              <a:t>incompréhensible</a:t>
            </a:r>
            <a:r>
              <a:rPr lang="it-IT" sz="2400" i="1" dirty="0"/>
              <a:t> </a:t>
            </a:r>
            <a:r>
              <a:rPr lang="it-IT" sz="2400" dirty="0"/>
              <a:t>». Parce </a:t>
            </a:r>
            <a:r>
              <a:rPr lang="it-IT" sz="2400" dirty="0" err="1"/>
              <a:t>que</a:t>
            </a:r>
            <a:r>
              <a:rPr lang="it-IT" sz="2400" dirty="0"/>
              <a:t> </a:t>
            </a:r>
            <a:r>
              <a:rPr lang="it-IT" sz="2400" dirty="0" err="1"/>
              <a:t>Marieke</a:t>
            </a:r>
            <a:r>
              <a:rPr lang="it-IT" sz="2400" dirty="0"/>
              <a:t> Lucas </a:t>
            </a:r>
            <a:r>
              <a:rPr lang="it-IT" sz="2400" dirty="0" err="1"/>
              <a:t>Rijneveld</a:t>
            </a:r>
            <a:r>
              <a:rPr lang="it-IT" sz="2400" dirty="0"/>
              <a:t> </a:t>
            </a:r>
            <a:r>
              <a:rPr lang="it-IT" sz="2400" dirty="0" err="1"/>
              <a:t>écrit</a:t>
            </a:r>
            <a:r>
              <a:rPr lang="it-IT" sz="2400" dirty="0"/>
              <a:t> </a:t>
            </a:r>
            <a:r>
              <a:rPr lang="it-IT" sz="2400" dirty="0" err="1"/>
              <a:t>comme</a:t>
            </a:r>
            <a:r>
              <a:rPr lang="it-IT" sz="2400" dirty="0"/>
              <a:t> un manche ? Parce </a:t>
            </a:r>
            <a:r>
              <a:rPr lang="it-IT" sz="2400" dirty="0" err="1"/>
              <a:t>qu’elle</a:t>
            </a:r>
            <a:r>
              <a:rPr lang="it-IT" sz="2400" dirty="0"/>
              <a:t> ne </a:t>
            </a:r>
            <a:r>
              <a:rPr lang="it-IT" sz="2400" dirty="0" err="1"/>
              <a:t>sait</a:t>
            </a:r>
            <a:r>
              <a:rPr lang="it-IT" sz="2400" dirty="0"/>
              <a:t> </a:t>
            </a:r>
            <a:r>
              <a:rPr lang="it-IT" sz="2400" dirty="0" err="1"/>
              <a:t>pas</a:t>
            </a:r>
            <a:r>
              <a:rPr lang="it-IT" sz="2400" dirty="0"/>
              <a:t> </a:t>
            </a:r>
            <a:r>
              <a:rPr lang="it-IT" sz="2400" dirty="0" err="1"/>
              <a:t>traduire</a:t>
            </a:r>
            <a:r>
              <a:rPr lang="it-IT" sz="2400" dirty="0"/>
              <a:t> ? Parce </a:t>
            </a:r>
            <a:r>
              <a:rPr lang="it-IT" sz="2400" dirty="0" err="1"/>
              <a:t>que</a:t>
            </a:r>
            <a:r>
              <a:rPr lang="it-IT" sz="2400" dirty="0"/>
              <a:t> </a:t>
            </a:r>
            <a:r>
              <a:rPr lang="it-IT" sz="2400" dirty="0" err="1"/>
              <a:t>ses</a:t>
            </a:r>
            <a:r>
              <a:rPr lang="it-IT" sz="2400" dirty="0"/>
              <a:t> </a:t>
            </a:r>
            <a:r>
              <a:rPr lang="it-IT" sz="2400" dirty="0" err="1"/>
              <a:t>connaissances</a:t>
            </a:r>
            <a:r>
              <a:rPr lang="it-IT" sz="2400" dirty="0"/>
              <a:t> en </a:t>
            </a:r>
            <a:r>
              <a:rPr lang="it-IT" sz="2400" dirty="0" err="1"/>
              <a:t>poésie</a:t>
            </a:r>
            <a:r>
              <a:rPr lang="it-IT" sz="2400" dirty="0"/>
              <a:t> </a:t>
            </a:r>
            <a:r>
              <a:rPr lang="it-IT" sz="2400" dirty="0" err="1"/>
              <a:t>anglaise</a:t>
            </a:r>
            <a:r>
              <a:rPr lang="it-IT" sz="2400" dirty="0"/>
              <a:t> </a:t>
            </a:r>
            <a:r>
              <a:rPr lang="it-IT" sz="2400" dirty="0" err="1"/>
              <a:t>laissent</a:t>
            </a:r>
            <a:r>
              <a:rPr lang="it-IT" sz="2400" dirty="0"/>
              <a:t> à </a:t>
            </a:r>
            <a:r>
              <a:rPr lang="it-IT" sz="2400" dirty="0" err="1"/>
              <a:t>désirer</a:t>
            </a:r>
            <a:r>
              <a:rPr lang="it-IT" sz="2400" dirty="0"/>
              <a:t> ? Non. Parce </a:t>
            </a:r>
            <a:r>
              <a:rPr lang="it-IT" sz="2400" dirty="0" err="1"/>
              <a:t>qu’elle</a:t>
            </a:r>
            <a:r>
              <a:rPr lang="it-IT" sz="2400" dirty="0"/>
              <a:t> est </a:t>
            </a:r>
            <a:r>
              <a:rPr lang="it-IT" sz="2400" dirty="0" err="1"/>
              <a:t>blanche</a:t>
            </a:r>
            <a:r>
              <a:rPr lang="it-IT" sz="2400" dirty="0"/>
              <a:t>, et </a:t>
            </a:r>
            <a:r>
              <a:rPr lang="it-IT" sz="2400" dirty="0" err="1"/>
              <a:t>qu’Amanda</a:t>
            </a:r>
            <a:r>
              <a:rPr lang="it-IT" sz="2400" dirty="0"/>
              <a:t> </a:t>
            </a:r>
            <a:r>
              <a:rPr lang="it-IT" sz="2400" dirty="0" err="1"/>
              <a:t>Gorman</a:t>
            </a:r>
            <a:r>
              <a:rPr lang="it-IT" sz="2400" dirty="0"/>
              <a:t> est </a:t>
            </a:r>
            <a:r>
              <a:rPr lang="it-IT" sz="2400" dirty="0" err="1"/>
              <a:t>noire</a:t>
            </a:r>
            <a:r>
              <a:rPr lang="it-IT" sz="2400" dirty="0"/>
              <a:t>. Parce </a:t>
            </a:r>
            <a:r>
              <a:rPr lang="it-IT" sz="2400" dirty="0" err="1"/>
              <a:t>qu’elle</a:t>
            </a:r>
            <a:r>
              <a:rPr lang="it-IT" sz="2400" dirty="0"/>
              <a:t> est non-</a:t>
            </a:r>
            <a:r>
              <a:rPr lang="it-IT" sz="2400" dirty="0" err="1"/>
              <a:t>binaire</a:t>
            </a:r>
            <a:r>
              <a:rPr lang="it-IT" sz="2400" dirty="0"/>
              <a:t>, et </a:t>
            </a:r>
            <a:r>
              <a:rPr lang="it-IT" sz="2400" dirty="0" err="1"/>
              <a:t>qu’Amanda</a:t>
            </a:r>
            <a:r>
              <a:rPr lang="it-IT" sz="2400" dirty="0"/>
              <a:t> </a:t>
            </a:r>
            <a:r>
              <a:rPr lang="it-IT" sz="2400" dirty="0" err="1"/>
              <a:t>Gorman</a:t>
            </a:r>
            <a:r>
              <a:rPr lang="it-IT" sz="2400" dirty="0"/>
              <a:t> est une femme. Et parce </a:t>
            </a:r>
            <a:r>
              <a:rPr lang="it-IT" sz="2400" dirty="0" err="1"/>
              <a:t>qu’il</a:t>
            </a:r>
            <a:r>
              <a:rPr lang="it-IT" sz="2400" dirty="0"/>
              <a:t> </a:t>
            </a:r>
            <a:r>
              <a:rPr lang="it-IT" sz="2400" dirty="0" err="1"/>
              <a:t>existe</a:t>
            </a:r>
            <a:r>
              <a:rPr lang="it-IT" sz="2400" dirty="0"/>
              <a:t> </a:t>
            </a:r>
            <a:r>
              <a:rPr lang="it-IT" sz="2400" dirty="0" err="1"/>
              <a:t>des</a:t>
            </a:r>
            <a:r>
              <a:rPr lang="it-IT" sz="2400" dirty="0"/>
              <a:t> </a:t>
            </a:r>
            <a:r>
              <a:rPr lang="it-IT" sz="2400" dirty="0" err="1"/>
              <a:t>traductrices</a:t>
            </a:r>
            <a:r>
              <a:rPr lang="it-IT" sz="2400" dirty="0"/>
              <a:t> </a:t>
            </a:r>
            <a:r>
              <a:rPr lang="it-IT" sz="2400" dirty="0" err="1"/>
              <a:t>noires</a:t>
            </a:r>
            <a:r>
              <a:rPr lang="it-IT" sz="2400" dirty="0"/>
              <a:t>, et </a:t>
            </a:r>
            <a:r>
              <a:rPr lang="it-IT" sz="2400" dirty="0" err="1"/>
              <a:t>que</a:t>
            </a:r>
            <a:r>
              <a:rPr lang="it-IT" sz="2400" dirty="0"/>
              <a:t> c’est à </a:t>
            </a:r>
            <a:r>
              <a:rPr lang="it-IT" sz="2400" dirty="0" err="1"/>
              <a:t>elles</a:t>
            </a:r>
            <a:r>
              <a:rPr lang="it-IT" sz="2400" dirty="0"/>
              <a:t> </a:t>
            </a:r>
            <a:r>
              <a:rPr lang="it-IT" sz="2400" dirty="0" err="1"/>
              <a:t>que</a:t>
            </a:r>
            <a:r>
              <a:rPr lang="it-IT" sz="2400" dirty="0"/>
              <a:t> </a:t>
            </a:r>
            <a:r>
              <a:rPr lang="it-IT" sz="2400" dirty="0" err="1"/>
              <a:t>doit</a:t>
            </a:r>
            <a:r>
              <a:rPr lang="it-IT" sz="2400" dirty="0"/>
              <a:t> </a:t>
            </a:r>
            <a:r>
              <a:rPr lang="it-IT" sz="2400" dirty="0" err="1"/>
              <a:t>revenir</a:t>
            </a:r>
            <a:r>
              <a:rPr lang="it-IT" sz="2400" dirty="0"/>
              <a:t> ce </a:t>
            </a:r>
            <a:r>
              <a:rPr lang="it-IT" sz="2400" dirty="0" err="1"/>
              <a:t>genre</a:t>
            </a:r>
            <a:r>
              <a:rPr lang="it-IT" sz="2400" dirty="0"/>
              <a:t> de </a:t>
            </a:r>
            <a:r>
              <a:rPr lang="it-IT" sz="2400" dirty="0" err="1"/>
              <a:t>travaux</a:t>
            </a:r>
            <a:r>
              <a:rPr lang="it-IT" sz="2400" dirty="0"/>
              <a:t>, </a:t>
            </a:r>
            <a:r>
              <a:rPr lang="it-IT" sz="2400" dirty="0" err="1"/>
              <a:t>explique</a:t>
            </a:r>
            <a:r>
              <a:rPr lang="it-IT" sz="2400" dirty="0"/>
              <a:t> la militante. </a:t>
            </a:r>
            <a:r>
              <a:rPr lang="it-IT" sz="2400" i="1" dirty="0"/>
              <a:t>« Un </a:t>
            </a:r>
            <a:r>
              <a:rPr lang="it-IT" sz="2400" i="1" dirty="0" err="1"/>
              <a:t>choix</a:t>
            </a:r>
            <a:r>
              <a:rPr lang="it-IT" sz="2400" i="1" dirty="0"/>
              <a:t> </a:t>
            </a:r>
            <a:r>
              <a:rPr lang="it-IT" sz="2400" i="1" dirty="0" err="1"/>
              <a:t>incompréhensible</a:t>
            </a:r>
            <a:r>
              <a:rPr lang="it-IT" sz="2400" i="1" dirty="0"/>
              <a:t> </a:t>
            </a:r>
            <a:r>
              <a:rPr lang="it-IT" sz="2400" i="1" dirty="0" err="1"/>
              <a:t>selon</a:t>
            </a:r>
            <a:r>
              <a:rPr lang="it-IT" sz="2400" i="1" dirty="0"/>
              <a:t> </a:t>
            </a:r>
            <a:r>
              <a:rPr lang="it-IT" sz="2400" i="1" dirty="0" err="1"/>
              <a:t>moi</a:t>
            </a:r>
            <a:r>
              <a:rPr lang="it-IT" sz="2400" i="1" dirty="0"/>
              <a:t> et </a:t>
            </a:r>
            <a:r>
              <a:rPr lang="it-IT" sz="2400" i="1" dirty="0" err="1"/>
              <a:t>selon</a:t>
            </a:r>
            <a:r>
              <a:rPr lang="it-IT" sz="2400" i="1" dirty="0"/>
              <a:t> de </a:t>
            </a:r>
            <a:r>
              <a:rPr lang="it-IT" sz="2400" i="1" dirty="0" err="1"/>
              <a:t>nombreux</a:t>
            </a:r>
            <a:r>
              <a:rPr lang="it-IT" sz="2400" i="1" dirty="0"/>
              <a:t> </a:t>
            </a:r>
            <a:r>
              <a:rPr lang="it-IT" sz="2400" i="1" dirty="0" err="1"/>
              <a:t>autres</a:t>
            </a:r>
            <a:r>
              <a:rPr lang="it-IT" sz="2400" i="1" dirty="0"/>
              <a:t> qui </a:t>
            </a:r>
            <a:r>
              <a:rPr lang="it-IT" sz="2400" i="1" dirty="0" err="1"/>
              <a:t>ont</a:t>
            </a:r>
            <a:r>
              <a:rPr lang="it-IT" sz="2400" i="1" dirty="0"/>
              <a:t> </a:t>
            </a:r>
            <a:r>
              <a:rPr lang="it-IT" sz="2400" i="1" dirty="0" err="1"/>
              <a:t>exprimé</a:t>
            </a:r>
            <a:r>
              <a:rPr lang="it-IT" sz="2400" i="1" dirty="0"/>
              <a:t> </a:t>
            </a:r>
            <a:r>
              <a:rPr lang="it-IT" sz="2400" i="1" dirty="0" err="1"/>
              <a:t>leur</a:t>
            </a:r>
            <a:r>
              <a:rPr lang="it-IT" sz="2400" i="1" dirty="0"/>
              <a:t> </a:t>
            </a:r>
            <a:r>
              <a:rPr lang="it-IT" sz="2400" i="1" dirty="0" err="1"/>
              <a:t>douleur</a:t>
            </a:r>
            <a:r>
              <a:rPr lang="it-IT" sz="2400" i="1" dirty="0"/>
              <a:t>, </a:t>
            </a:r>
            <a:r>
              <a:rPr lang="it-IT" sz="2400" i="1" dirty="0" err="1"/>
              <a:t>leur</a:t>
            </a:r>
            <a:r>
              <a:rPr lang="it-IT" sz="2400" i="1" dirty="0"/>
              <a:t> </a:t>
            </a:r>
            <a:r>
              <a:rPr lang="it-IT" sz="2400" i="1" dirty="0" err="1"/>
              <a:t>frustration</a:t>
            </a:r>
            <a:r>
              <a:rPr lang="it-IT" sz="2400" i="1" dirty="0"/>
              <a:t>, </a:t>
            </a:r>
            <a:r>
              <a:rPr lang="it-IT" sz="2400" i="1" dirty="0" err="1"/>
              <a:t>leur</a:t>
            </a:r>
            <a:r>
              <a:rPr lang="it-IT" sz="2400" i="1" dirty="0"/>
              <a:t> </a:t>
            </a:r>
            <a:r>
              <a:rPr lang="it-IT" sz="2400" i="1" dirty="0" err="1"/>
              <a:t>colère</a:t>
            </a:r>
            <a:r>
              <a:rPr lang="it-IT" sz="2400" i="1" dirty="0"/>
              <a:t> et </a:t>
            </a:r>
            <a:r>
              <a:rPr lang="it-IT" sz="2400" i="1" dirty="0" err="1"/>
              <a:t>leur</a:t>
            </a:r>
            <a:r>
              <a:rPr lang="it-IT" sz="2400" i="1" dirty="0"/>
              <a:t> </a:t>
            </a:r>
            <a:r>
              <a:rPr lang="it-IT" sz="2400" i="1" dirty="0" err="1"/>
              <a:t>déception</a:t>
            </a:r>
            <a:r>
              <a:rPr lang="it-IT" sz="2400" i="1" dirty="0"/>
              <a:t> </a:t>
            </a:r>
            <a:r>
              <a:rPr lang="it-IT" sz="2400" i="1" dirty="0" err="1"/>
              <a:t>sur</a:t>
            </a:r>
            <a:r>
              <a:rPr lang="it-IT" sz="2400" i="1" dirty="0"/>
              <a:t> </a:t>
            </a:r>
            <a:r>
              <a:rPr lang="it-IT" sz="2400" i="1" dirty="0" err="1"/>
              <a:t>les</a:t>
            </a:r>
            <a:r>
              <a:rPr lang="it-IT" sz="2400" i="1" dirty="0"/>
              <a:t> </a:t>
            </a:r>
            <a:r>
              <a:rPr lang="it-IT" sz="2400" i="1" dirty="0" err="1"/>
              <a:t>réseaux</a:t>
            </a:r>
            <a:r>
              <a:rPr lang="it-IT" sz="2400" i="1" dirty="0"/>
              <a:t> </a:t>
            </a:r>
            <a:r>
              <a:rPr lang="it-IT" sz="2400" i="1" dirty="0" err="1"/>
              <a:t>sociaux</a:t>
            </a:r>
            <a:r>
              <a:rPr lang="it-IT" sz="2400" i="1" dirty="0"/>
              <a:t> »</a:t>
            </a:r>
            <a:r>
              <a:rPr lang="it-IT" sz="2400" dirty="0"/>
              <a:t>, s’est-elle </a:t>
            </a:r>
            <a:r>
              <a:rPr lang="it-IT" sz="2400" dirty="0" err="1"/>
              <a:t>indignée</a:t>
            </a:r>
            <a:r>
              <a:rPr lang="it-IT" sz="2400" dirty="0"/>
              <a:t>.</a:t>
            </a:r>
          </a:p>
          <a:p>
            <a:endParaRPr lang="fr-CA" sz="2400" dirty="0"/>
          </a:p>
        </p:txBody>
      </p:sp>
    </p:spTree>
    <p:extLst>
      <p:ext uri="{BB962C8B-B14F-4D97-AF65-F5344CB8AC3E}">
        <p14:creationId xmlns:p14="http://schemas.microsoft.com/office/powerpoint/2010/main" val="25052804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CA" sz="2800" dirty="0"/>
              <a:t>Polémiques sur la traduction</a:t>
            </a:r>
            <a:br>
              <a:rPr lang="fr-CA" sz="2800" dirty="0"/>
            </a:br>
            <a:endParaRPr lang="fr-CA" sz="2800" dirty="0"/>
          </a:p>
        </p:txBody>
      </p:sp>
      <p:sp>
        <p:nvSpPr>
          <p:cNvPr id="3" name="Segnaposto contenuto 2"/>
          <p:cNvSpPr>
            <a:spLocks noGrp="1"/>
          </p:cNvSpPr>
          <p:nvPr>
            <p:ph idx="1"/>
          </p:nvPr>
        </p:nvSpPr>
        <p:spPr/>
        <p:txBody>
          <a:bodyPr>
            <a:normAutofit fontScale="92500" lnSpcReduction="20000"/>
          </a:bodyPr>
          <a:lstStyle/>
          <a:p>
            <a:r>
              <a:rPr lang="it-IT" sz="2400" dirty="0"/>
              <a:t>Amanda </a:t>
            </a:r>
            <a:r>
              <a:rPr lang="it-IT" sz="2400" dirty="0" err="1"/>
              <a:t>Gorman</a:t>
            </a:r>
            <a:r>
              <a:rPr lang="it-IT" sz="2400" dirty="0"/>
              <a:t> elle-</a:t>
            </a:r>
            <a:r>
              <a:rPr lang="it-IT" sz="2400" dirty="0" err="1"/>
              <a:t>même</a:t>
            </a:r>
            <a:r>
              <a:rPr lang="it-IT" sz="2400" dirty="0"/>
              <a:t> </a:t>
            </a:r>
            <a:r>
              <a:rPr lang="it-IT" sz="2400" dirty="0" err="1"/>
              <a:t>avait</a:t>
            </a:r>
            <a:r>
              <a:rPr lang="it-IT" sz="2400" dirty="0"/>
              <a:t> </a:t>
            </a:r>
            <a:r>
              <a:rPr lang="it-IT" sz="2400" dirty="0" err="1"/>
              <a:t>pourtant</a:t>
            </a:r>
            <a:r>
              <a:rPr lang="it-IT" sz="2400" dirty="0"/>
              <a:t> </a:t>
            </a:r>
            <a:r>
              <a:rPr lang="it-IT" sz="2400" dirty="0" err="1"/>
              <a:t>approuvé</a:t>
            </a:r>
            <a:r>
              <a:rPr lang="it-IT" sz="2400" dirty="0"/>
              <a:t> ce </a:t>
            </a:r>
            <a:r>
              <a:rPr lang="it-IT" sz="2400" dirty="0" err="1"/>
              <a:t>choix</a:t>
            </a:r>
            <a:r>
              <a:rPr lang="it-IT" sz="2400" dirty="0"/>
              <a:t> de </a:t>
            </a:r>
            <a:r>
              <a:rPr lang="it-IT" sz="2400" dirty="0" err="1"/>
              <a:t>traductrice</a:t>
            </a:r>
            <a:r>
              <a:rPr lang="it-IT" sz="2400" dirty="0"/>
              <a:t>.</a:t>
            </a:r>
          </a:p>
          <a:p>
            <a:endParaRPr lang="it-IT" sz="2400" dirty="0"/>
          </a:p>
          <a:p>
            <a:r>
              <a:rPr lang="it-IT" sz="2400" dirty="0" err="1"/>
              <a:t>Pays-Bas</a:t>
            </a:r>
            <a:r>
              <a:rPr lang="it-IT" sz="2400" dirty="0"/>
              <a:t> : la </a:t>
            </a:r>
            <a:r>
              <a:rPr lang="it-IT" sz="2400" dirty="0" err="1"/>
              <a:t>traductrice</a:t>
            </a:r>
            <a:r>
              <a:rPr lang="it-IT" sz="2400" dirty="0"/>
              <a:t> </a:t>
            </a:r>
            <a:r>
              <a:rPr lang="it-IT" sz="2400" dirty="0" err="1"/>
              <a:t>blanche</a:t>
            </a:r>
            <a:r>
              <a:rPr lang="it-IT" sz="2400" dirty="0"/>
              <a:t> d'Amanda </a:t>
            </a:r>
            <a:r>
              <a:rPr lang="it-IT" sz="2400" dirty="0" err="1"/>
              <a:t>Gorman</a:t>
            </a:r>
            <a:r>
              <a:rPr lang="it-IT" sz="2400" dirty="0"/>
              <a:t> </a:t>
            </a:r>
            <a:r>
              <a:rPr lang="it-IT" sz="2400" dirty="0" err="1"/>
              <a:t>jette</a:t>
            </a:r>
            <a:r>
              <a:rPr lang="it-IT" sz="2400" dirty="0"/>
              <a:t> l'</a:t>
            </a:r>
            <a:r>
              <a:rPr lang="it-IT" sz="2400" dirty="0" err="1"/>
              <a:t>éponge</a:t>
            </a:r>
            <a:r>
              <a:rPr lang="it-IT" sz="2400" dirty="0"/>
              <a:t> face </a:t>
            </a:r>
            <a:r>
              <a:rPr lang="it-IT" sz="2400" dirty="0" err="1"/>
              <a:t>aux</a:t>
            </a:r>
            <a:r>
              <a:rPr lang="it-IT" sz="2400" dirty="0"/>
              <a:t> </a:t>
            </a:r>
            <a:r>
              <a:rPr lang="it-IT" sz="2400" dirty="0" err="1"/>
              <a:t>critiques</a:t>
            </a:r>
            <a:r>
              <a:rPr lang="it-IT" sz="2400" dirty="0"/>
              <a:t> (l’express 2 </a:t>
            </a:r>
            <a:r>
              <a:rPr lang="it-IT" sz="2400" dirty="0" err="1"/>
              <a:t>mars</a:t>
            </a:r>
            <a:r>
              <a:rPr lang="it-IT" sz="2400"/>
              <a:t> 2021)</a:t>
            </a:r>
            <a:endParaRPr lang="it-IT" sz="2400" dirty="0"/>
          </a:p>
          <a:p>
            <a:endParaRPr lang="it-IT" sz="2400" dirty="0"/>
          </a:p>
          <a:p>
            <a:pPr algn="just"/>
            <a:r>
              <a:rPr lang="it-IT" sz="2400" dirty="0" err="1"/>
              <a:t>Après</a:t>
            </a:r>
            <a:r>
              <a:rPr lang="it-IT" sz="2400" dirty="0"/>
              <a:t> </a:t>
            </a:r>
            <a:r>
              <a:rPr lang="it-IT" sz="2400" dirty="0" err="1"/>
              <a:t>avoir</a:t>
            </a:r>
            <a:r>
              <a:rPr lang="it-IT" sz="2400" dirty="0"/>
              <a:t> </a:t>
            </a:r>
            <a:r>
              <a:rPr lang="it-IT" sz="2400" dirty="0" err="1"/>
              <a:t>été</a:t>
            </a:r>
            <a:r>
              <a:rPr lang="it-IT" sz="2400" dirty="0"/>
              <a:t> </a:t>
            </a:r>
            <a:r>
              <a:rPr lang="it-IT" sz="2400" dirty="0" err="1"/>
              <a:t>contactée</a:t>
            </a:r>
            <a:r>
              <a:rPr lang="it-IT" sz="2400" dirty="0"/>
              <a:t>, la maison d’</a:t>
            </a:r>
            <a:r>
              <a:rPr lang="it-IT" sz="2400" dirty="0" err="1"/>
              <a:t>édition</a:t>
            </a:r>
            <a:r>
              <a:rPr lang="it-IT" sz="2400" dirty="0"/>
              <a:t> </a:t>
            </a:r>
            <a:r>
              <a:rPr lang="it-IT" sz="2400" dirty="0" err="1"/>
              <a:t>néerlandaise</a:t>
            </a:r>
            <a:r>
              <a:rPr lang="it-IT" sz="2400" dirty="0"/>
              <a:t> </a:t>
            </a:r>
            <a:r>
              <a:rPr lang="it-IT" sz="2400" dirty="0" err="1"/>
              <a:t>Meulenhoff</a:t>
            </a:r>
            <a:r>
              <a:rPr lang="it-IT" sz="2400" dirty="0"/>
              <a:t> a </a:t>
            </a:r>
            <a:r>
              <a:rPr lang="it-IT" sz="2400" dirty="0" err="1"/>
              <a:t>déclaré</a:t>
            </a:r>
            <a:r>
              <a:rPr lang="it-IT" sz="2400" dirty="0"/>
              <a:t> </a:t>
            </a:r>
            <a:r>
              <a:rPr lang="it-IT" sz="2400" dirty="0" err="1"/>
              <a:t>avoir</a:t>
            </a:r>
            <a:r>
              <a:rPr lang="it-IT" sz="2400" dirty="0"/>
              <a:t> </a:t>
            </a:r>
            <a:r>
              <a:rPr lang="it-IT" sz="2400" dirty="0" err="1"/>
              <a:t>été</a:t>
            </a:r>
            <a:r>
              <a:rPr lang="it-IT" sz="2400" dirty="0"/>
              <a:t> « </a:t>
            </a:r>
            <a:r>
              <a:rPr lang="it-IT" sz="2400" dirty="0" err="1"/>
              <a:t>profondément</a:t>
            </a:r>
            <a:r>
              <a:rPr lang="it-IT" sz="2400" dirty="0"/>
              <a:t> </a:t>
            </a:r>
            <a:r>
              <a:rPr lang="it-IT" sz="2400" dirty="0" err="1"/>
              <a:t>touchée</a:t>
            </a:r>
            <a:r>
              <a:rPr lang="it-IT" sz="2400" dirty="0"/>
              <a:t> », </a:t>
            </a:r>
            <a:r>
              <a:rPr lang="it-IT" sz="2400" dirty="0" err="1"/>
              <a:t>avoir</a:t>
            </a:r>
            <a:r>
              <a:rPr lang="it-IT" sz="2400" dirty="0"/>
              <a:t> « </a:t>
            </a:r>
            <a:r>
              <a:rPr lang="it-IT" sz="2400" dirty="0" err="1"/>
              <a:t>beaucoup</a:t>
            </a:r>
            <a:r>
              <a:rPr lang="it-IT" sz="2400" dirty="0"/>
              <a:t> </a:t>
            </a:r>
            <a:r>
              <a:rPr lang="it-IT" sz="2400" dirty="0" err="1"/>
              <a:t>appris</a:t>
            </a:r>
            <a:r>
              <a:rPr lang="it-IT" sz="2400" dirty="0"/>
              <a:t> » </a:t>
            </a:r>
            <a:r>
              <a:rPr lang="it-IT" sz="2400" dirty="0" err="1"/>
              <a:t>grâce</a:t>
            </a:r>
            <a:r>
              <a:rPr lang="it-IT" sz="2400" dirty="0"/>
              <a:t> </a:t>
            </a:r>
            <a:r>
              <a:rPr lang="it-IT" sz="2400" dirty="0" err="1"/>
              <a:t>aux</a:t>
            </a:r>
            <a:r>
              <a:rPr lang="it-IT" sz="2400" dirty="0"/>
              <a:t> </a:t>
            </a:r>
            <a:r>
              <a:rPr lang="it-IT" sz="2400" dirty="0" err="1"/>
              <a:t>réactions</a:t>
            </a:r>
            <a:r>
              <a:rPr lang="it-IT" sz="2400" dirty="0"/>
              <a:t> d’</a:t>
            </a:r>
            <a:r>
              <a:rPr lang="it-IT" sz="2400" dirty="0" err="1"/>
              <a:t>indignation</a:t>
            </a:r>
            <a:r>
              <a:rPr lang="it-IT" sz="2400" dirty="0"/>
              <a:t> et </a:t>
            </a:r>
            <a:r>
              <a:rPr lang="it-IT" sz="2400" dirty="0" err="1"/>
              <a:t>avoir</a:t>
            </a:r>
            <a:r>
              <a:rPr lang="it-IT" sz="2400" dirty="0"/>
              <a:t> </a:t>
            </a:r>
            <a:r>
              <a:rPr lang="it-IT" sz="2400" dirty="0" err="1"/>
              <a:t>décidé</a:t>
            </a:r>
            <a:r>
              <a:rPr lang="it-IT" sz="2400" dirty="0"/>
              <a:t> de </a:t>
            </a:r>
            <a:r>
              <a:rPr lang="it-IT" sz="2400" dirty="0" err="1"/>
              <a:t>composer</a:t>
            </a:r>
            <a:r>
              <a:rPr lang="it-IT" sz="2400" dirty="0"/>
              <a:t> « une équipe » pour </a:t>
            </a:r>
            <a:r>
              <a:rPr lang="it-IT" sz="2400" dirty="0" err="1"/>
              <a:t>traduire</a:t>
            </a:r>
            <a:r>
              <a:rPr lang="it-IT" sz="2400" dirty="0"/>
              <a:t> l’</a:t>
            </a:r>
            <a:r>
              <a:rPr lang="it-IT" sz="2400" dirty="0" err="1"/>
              <a:t>œuvre</a:t>
            </a:r>
            <a:r>
              <a:rPr lang="it-IT" sz="2400" dirty="0"/>
              <a:t> d’Amanda </a:t>
            </a:r>
            <a:r>
              <a:rPr lang="it-IT" sz="2400" dirty="0" err="1"/>
              <a:t>Gorman</a:t>
            </a:r>
            <a:r>
              <a:rPr lang="it-IT" sz="2400" dirty="0"/>
              <a:t>. Suite à sa </a:t>
            </a:r>
            <a:r>
              <a:rPr lang="it-IT" sz="2400" dirty="0" err="1"/>
              <a:t>déclaration</a:t>
            </a:r>
            <a:r>
              <a:rPr lang="it-IT" sz="2400" dirty="0"/>
              <a:t>, </a:t>
            </a:r>
            <a:r>
              <a:rPr lang="it-IT" sz="2400" dirty="0" err="1"/>
              <a:t>sur</a:t>
            </a:r>
            <a:r>
              <a:rPr lang="it-IT" sz="2400" dirty="0"/>
              <a:t> </a:t>
            </a:r>
            <a:r>
              <a:rPr lang="it-IT" sz="2400" dirty="0" err="1"/>
              <a:t>les</a:t>
            </a:r>
            <a:r>
              <a:rPr lang="it-IT" sz="2400" dirty="0"/>
              <a:t> </a:t>
            </a:r>
            <a:r>
              <a:rPr lang="it-IT" sz="2400" dirty="0" err="1"/>
              <a:t>réseaux</a:t>
            </a:r>
            <a:r>
              <a:rPr lang="it-IT" sz="2400" dirty="0"/>
              <a:t> </a:t>
            </a:r>
            <a:r>
              <a:rPr lang="it-IT" sz="2400" dirty="0" err="1"/>
              <a:t>sociaux</a:t>
            </a:r>
            <a:r>
              <a:rPr lang="it-IT" sz="2400" dirty="0"/>
              <a:t>, </a:t>
            </a:r>
            <a:r>
              <a:rPr lang="it-IT" sz="2400" dirty="0" err="1"/>
              <a:t>qu’elle</a:t>
            </a:r>
            <a:r>
              <a:rPr lang="it-IT" sz="2400" dirty="0"/>
              <a:t> </a:t>
            </a:r>
            <a:r>
              <a:rPr lang="it-IT" sz="2400" dirty="0" err="1"/>
              <a:t>renonçait</a:t>
            </a:r>
            <a:r>
              <a:rPr lang="it-IT" sz="2400" dirty="0"/>
              <a:t> à </a:t>
            </a:r>
            <a:r>
              <a:rPr lang="it-IT" sz="2400" dirty="0" err="1"/>
              <a:t>traduire</a:t>
            </a:r>
            <a:r>
              <a:rPr lang="it-IT" sz="2400" dirty="0"/>
              <a:t> Amanda </a:t>
            </a:r>
            <a:r>
              <a:rPr lang="it-IT" sz="2400" dirty="0" err="1"/>
              <a:t>Gorman</a:t>
            </a:r>
            <a:r>
              <a:rPr lang="it-IT" sz="2400" dirty="0"/>
              <a:t>, </a:t>
            </a:r>
            <a:r>
              <a:rPr lang="it-IT" sz="2400" dirty="0" err="1"/>
              <a:t>Marieke</a:t>
            </a:r>
            <a:r>
              <a:rPr lang="it-IT" sz="2400" dirty="0"/>
              <a:t> Lucas </a:t>
            </a:r>
            <a:r>
              <a:rPr lang="it-IT" sz="2400" dirty="0" err="1"/>
              <a:t>Rijneveld</a:t>
            </a:r>
            <a:r>
              <a:rPr lang="it-IT" sz="2400" dirty="0"/>
              <a:t> a </a:t>
            </a:r>
            <a:r>
              <a:rPr lang="it-IT" sz="2400" dirty="0" err="1"/>
              <a:t>fait</a:t>
            </a:r>
            <a:r>
              <a:rPr lang="it-IT" sz="2400" dirty="0"/>
              <a:t> ce </a:t>
            </a:r>
            <a:r>
              <a:rPr lang="it-IT" sz="2400" dirty="0" err="1"/>
              <a:t>que</a:t>
            </a:r>
            <a:r>
              <a:rPr lang="it-IT" sz="2400" dirty="0"/>
              <a:t> font </a:t>
            </a:r>
            <a:r>
              <a:rPr lang="it-IT" sz="2400" dirty="0" err="1"/>
              <a:t>les</a:t>
            </a:r>
            <a:r>
              <a:rPr lang="it-IT" sz="2400" dirty="0"/>
              <a:t> </a:t>
            </a:r>
            <a:r>
              <a:rPr lang="it-IT" sz="2400" dirty="0" err="1"/>
              <a:t>poètes</a:t>
            </a:r>
            <a:r>
              <a:rPr lang="it-IT" sz="2400" dirty="0"/>
              <a:t> </a:t>
            </a:r>
            <a:r>
              <a:rPr lang="it-IT" sz="2400" dirty="0" err="1"/>
              <a:t>lorsque</a:t>
            </a:r>
            <a:r>
              <a:rPr lang="it-IT" sz="2400" dirty="0"/>
              <a:t> la vie </a:t>
            </a:r>
            <a:r>
              <a:rPr lang="it-IT" sz="2400" dirty="0" err="1"/>
              <a:t>les</a:t>
            </a:r>
            <a:r>
              <a:rPr lang="it-IT" sz="2400" dirty="0"/>
              <a:t> </a:t>
            </a:r>
            <a:r>
              <a:rPr lang="it-IT" sz="2400" dirty="0" err="1"/>
              <a:t>jette</a:t>
            </a:r>
            <a:r>
              <a:rPr lang="it-IT" sz="2400" dirty="0"/>
              <a:t> </a:t>
            </a:r>
            <a:r>
              <a:rPr lang="it-IT" sz="2400" dirty="0" err="1"/>
              <a:t>dans</a:t>
            </a:r>
            <a:r>
              <a:rPr lang="it-IT" sz="2400" dirty="0"/>
              <a:t> la </a:t>
            </a:r>
            <a:r>
              <a:rPr lang="it-IT" sz="2400" dirty="0" err="1"/>
              <a:t>tempête</a:t>
            </a:r>
            <a:r>
              <a:rPr lang="it-IT" sz="2400" dirty="0"/>
              <a:t>. elle a </a:t>
            </a:r>
            <a:r>
              <a:rPr lang="it-IT" sz="2400" dirty="0" err="1"/>
              <a:t>pris</a:t>
            </a:r>
            <a:r>
              <a:rPr lang="it-IT" sz="2400" dirty="0"/>
              <a:t> la </a:t>
            </a:r>
            <a:r>
              <a:rPr lang="it-IT" sz="2400" dirty="0" err="1"/>
              <a:t>plume</a:t>
            </a:r>
            <a:r>
              <a:rPr lang="it-IT" sz="2400" dirty="0"/>
              <a:t> et </a:t>
            </a:r>
            <a:r>
              <a:rPr lang="it-IT" sz="2400" dirty="0" err="1"/>
              <a:t>décidé</a:t>
            </a:r>
            <a:r>
              <a:rPr lang="it-IT" sz="2400" dirty="0"/>
              <a:t> de dire </a:t>
            </a:r>
            <a:r>
              <a:rPr lang="it-IT" sz="2400" dirty="0" err="1"/>
              <a:t>au</a:t>
            </a:r>
            <a:r>
              <a:rPr lang="it-IT" sz="2400" dirty="0"/>
              <a:t> monde, par le </a:t>
            </a:r>
            <a:r>
              <a:rPr lang="it-IT" sz="2400" dirty="0" err="1"/>
              <a:t>biais</a:t>
            </a:r>
            <a:r>
              <a:rPr lang="it-IT" sz="2400" dirty="0"/>
              <a:t> d’un </a:t>
            </a:r>
            <a:r>
              <a:rPr lang="it-IT" sz="2400" dirty="0" err="1"/>
              <a:t>poème</a:t>
            </a:r>
            <a:r>
              <a:rPr lang="it-IT" sz="2400" dirty="0"/>
              <a:t>, ce </a:t>
            </a:r>
            <a:r>
              <a:rPr lang="it-IT" sz="2400" dirty="0" err="1"/>
              <a:t>que</a:t>
            </a:r>
            <a:r>
              <a:rPr lang="it-IT" sz="2400" dirty="0"/>
              <a:t> lui </a:t>
            </a:r>
            <a:r>
              <a:rPr lang="it-IT" sz="2400" dirty="0" err="1"/>
              <a:t>inspiraient</a:t>
            </a:r>
            <a:r>
              <a:rPr lang="it-IT" sz="2400" dirty="0"/>
              <a:t> </a:t>
            </a:r>
            <a:r>
              <a:rPr lang="it-IT" sz="2400" dirty="0" err="1"/>
              <a:t>ces</a:t>
            </a:r>
            <a:r>
              <a:rPr lang="it-IT" sz="2400" dirty="0"/>
              <a:t> </a:t>
            </a:r>
            <a:r>
              <a:rPr lang="it-IT" sz="2400" dirty="0" err="1"/>
              <a:t>événements</a:t>
            </a:r>
            <a:r>
              <a:rPr lang="it-IT" sz="2400" dirty="0"/>
              <a:t>.  </a:t>
            </a:r>
            <a:endParaRPr lang="fr-CA" sz="2400" dirty="0"/>
          </a:p>
        </p:txBody>
      </p:sp>
    </p:spTree>
    <p:extLst>
      <p:ext uri="{BB962C8B-B14F-4D97-AF65-F5344CB8AC3E}">
        <p14:creationId xmlns:p14="http://schemas.microsoft.com/office/powerpoint/2010/main" val="827842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br>
              <a:rPr lang="it-IT" sz="2800" b="1"/>
            </a:br>
            <a:r>
              <a:rPr lang="it-IT" sz="2800" b="1"/>
              <a:t>Tout </a:t>
            </a:r>
            <a:r>
              <a:rPr lang="it-IT" sz="2800" b="1" dirty="0" err="1"/>
              <a:t>habitable</a:t>
            </a:r>
            <a:br>
              <a:rPr lang="it-IT" sz="2800" b="1" dirty="0"/>
            </a:br>
            <a:r>
              <a:rPr lang="it-IT" sz="2800" dirty="0" err="1"/>
              <a:t>Marieke</a:t>
            </a:r>
            <a:r>
              <a:rPr lang="it-IT" sz="2800" dirty="0"/>
              <a:t> Lucas </a:t>
            </a:r>
            <a:r>
              <a:rPr lang="it-IT" sz="2800" dirty="0" err="1"/>
              <a:t>Rijneveld</a:t>
            </a:r>
            <a:r>
              <a:rPr lang="it-IT" sz="2800" dirty="0"/>
              <a:t> </a:t>
            </a:r>
            <a:br>
              <a:rPr lang="it-IT" sz="2800" b="1" dirty="0"/>
            </a:br>
            <a:endParaRPr lang="fr-CA" sz="2800" dirty="0"/>
          </a:p>
        </p:txBody>
      </p:sp>
      <p:sp>
        <p:nvSpPr>
          <p:cNvPr id="3" name="Segnaposto contenuto 2"/>
          <p:cNvSpPr>
            <a:spLocks noGrp="1"/>
          </p:cNvSpPr>
          <p:nvPr>
            <p:ph idx="1"/>
          </p:nvPr>
        </p:nvSpPr>
        <p:spPr/>
        <p:txBody>
          <a:bodyPr>
            <a:normAutofit/>
          </a:bodyPr>
          <a:lstStyle/>
          <a:p>
            <a:r>
              <a:rPr lang="it-IT" sz="2400" dirty="0" err="1"/>
              <a:t>Jamais</a:t>
            </a:r>
            <a:r>
              <a:rPr lang="it-IT" sz="2400" dirty="0"/>
              <a:t> </a:t>
            </a:r>
            <a:r>
              <a:rPr lang="it-IT" sz="2400" dirty="0" err="1"/>
              <a:t>perdu</a:t>
            </a:r>
            <a:r>
              <a:rPr lang="it-IT" sz="2400" dirty="0"/>
              <a:t> la </a:t>
            </a:r>
            <a:r>
              <a:rPr lang="it-IT" sz="2400" dirty="0" err="1"/>
              <a:t>pugnacité</a:t>
            </a:r>
            <a:r>
              <a:rPr lang="it-IT" sz="2400" dirty="0"/>
              <a:t>, l’</a:t>
            </a:r>
            <a:r>
              <a:rPr lang="it-IT" sz="2400" dirty="0" err="1"/>
              <a:t>originel</a:t>
            </a:r>
            <a:r>
              <a:rPr lang="it-IT" sz="2400" dirty="0"/>
              <a:t> </a:t>
            </a:r>
            <a:r>
              <a:rPr lang="it-IT" sz="2400" dirty="0" err="1"/>
              <a:t>tumulte</a:t>
            </a:r>
            <a:r>
              <a:rPr lang="it-IT" sz="2400" dirty="0"/>
              <a:t> pour le </a:t>
            </a:r>
            <a:r>
              <a:rPr lang="it-IT" sz="2400" dirty="0" err="1"/>
              <a:t>meilleur</a:t>
            </a:r>
            <a:r>
              <a:rPr lang="it-IT" sz="2400" dirty="0"/>
              <a:t> et le pire</a:t>
            </a:r>
          </a:p>
          <a:p>
            <a:r>
              <a:rPr lang="it-IT" sz="2400" dirty="0"/>
              <a:t>ni </a:t>
            </a:r>
            <a:r>
              <a:rPr lang="it-IT" sz="2400" dirty="0" err="1"/>
              <a:t>cédé</a:t>
            </a:r>
            <a:r>
              <a:rPr lang="it-IT" sz="2400" dirty="0"/>
              <a:t> </a:t>
            </a:r>
            <a:r>
              <a:rPr lang="it-IT" sz="2400" dirty="0" err="1"/>
              <a:t>aux</a:t>
            </a:r>
            <a:r>
              <a:rPr lang="it-IT" sz="2400" dirty="0"/>
              <a:t> </a:t>
            </a:r>
            <a:r>
              <a:rPr lang="it-IT" sz="2400" dirty="0" err="1"/>
              <a:t>prêches</a:t>
            </a:r>
            <a:r>
              <a:rPr lang="it-IT" sz="2400" dirty="0"/>
              <a:t>, </a:t>
            </a:r>
            <a:r>
              <a:rPr lang="it-IT" sz="2400" dirty="0" err="1"/>
              <a:t>au</a:t>
            </a:r>
            <a:r>
              <a:rPr lang="it-IT" sz="2400" dirty="0"/>
              <a:t> </a:t>
            </a:r>
            <a:r>
              <a:rPr lang="it-IT" sz="2400" dirty="0" err="1"/>
              <a:t>Verbe</a:t>
            </a:r>
            <a:r>
              <a:rPr lang="it-IT" sz="2400" dirty="0"/>
              <a:t> qui </a:t>
            </a:r>
            <a:r>
              <a:rPr lang="it-IT" sz="2400" dirty="0" err="1"/>
              <a:t>dit</a:t>
            </a:r>
            <a:r>
              <a:rPr lang="it-IT" sz="2400" dirty="0"/>
              <a:t> ce qui est </a:t>
            </a:r>
            <a:r>
              <a:rPr lang="it-IT" sz="2400" dirty="0" err="1"/>
              <a:t>bien</a:t>
            </a:r>
            <a:r>
              <a:rPr lang="it-IT" sz="2400" dirty="0"/>
              <a:t> ce qui est mal</a:t>
            </a:r>
          </a:p>
          <a:p>
            <a:r>
              <a:rPr lang="it-IT" sz="2400" dirty="0" err="1"/>
              <a:t>jamais</a:t>
            </a:r>
            <a:r>
              <a:rPr lang="it-IT" sz="2400" dirty="0"/>
              <a:t> </a:t>
            </a:r>
            <a:r>
              <a:rPr lang="it-IT" sz="2400" dirty="0" err="1"/>
              <a:t>été</a:t>
            </a:r>
            <a:r>
              <a:rPr lang="it-IT" sz="2400" dirty="0"/>
              <a:t> </a:t>
            </a:r>
            <a:r>
              <a:rPr lang="it-IT" sz="2400" dirty="0" err="1"/>
              <a:t>feignasse</a:t>
            </a:r>
            <a:r>
              <a:rPr lang="it-IT" sz="2400" dirty="0"/>
              <a:t> </a:t>
            </a:r>
            <a:r>
              <a:rPr lang="it-IT" sz="2400" dirty="0" err="1"/>
              <a:t>au</a:t>
            </a:r>
            <a:r>
              <a:rPr lang="it-IT" sz="2400" dirty="0"/>
              <a:t> </a:t>
            </a:r>
            <a:r>
              <a:rPr lang="it-IT" sz="2400" dirty="0" err="1"/>
              <a:t>point</a:t>
            </a:r>
            <a:r>
              <a:rPr lang="it-IT" sz="2400" dirty="0"/>
              <a:t> de ne </a:t>
            </a:r>
            <a:r>
              <a:rPr lang="it-IT" sz="2400" dirty="0" err="1"/>
              <a:t>pas</a:t>
            </a:r>
            <a:r>
              <a:rPr lang="it-IT" sz="2400" dirty="0"/>
              <a:t> te </a:t>
            </a:r>
            <a:r>
              <a:rPr lang="it-IT" sz="2400" dirty="0" err="1"/>
              <a:t>lever</a:t>
            </a:r>
            <a:r>
              <a:rPr lang="it-IT" sz="2400" dirty="0"/>
              <a:t>, de ne </a:t>
            </a:r>
            <a:r>
              <a:rPr lang="it-IT" sz="2400" dirty="0" err="1"/>
              <a:t>pas</a:t>
            </a:r>
            <a:r>
              <a:rPr lang="it-IT" sz="2400" dirty="0"/>
              <a:t> </a:t>
            </a:r>
            <a:r>
              <a:rPr lang="it-IT" sz="2400" dirty="0" err="1"/>
              <a:t>affronter</a:t>
            </a:r>
            <a:endParaRPr lang="it-IT" sz="2400" dirty="0"/>
          </a:p>
          <a:p>
            <a:r>
              <a:rPr lang="it-IT" sz="2400" dirty="0" err="1"/>
              <a:t>toutes</a:t>
            </a:r>
            <a:r>
              <a:rPr lang="it-IT" sz="2400" dirty="0"/>
              <a:t> </a:t>
            </a:r>
            <a:r>
              <a:rPr lang="it-IT" sz="2400" dirty="0" err="1"/>
              <a:t>les</a:t>
            </a:r>
            <a:r>
              <a:rPr lang="it-IT" sz="2400" dirty="0"/>
              <a:t> </a:t>
            </a:r>
            <a:r>
              <a:rPr lang="it-IT" sz="2400" dirty="0" err="1"/>
              <a:t>brutes</a:t>
            </a:r>
            <a:r>
              <a:rPr lang="it-IT" sz="2400" dirty="0"/>
              <a:t> </a:t>
            </a:r>
            <a:r>
              <a:rPr lang="it-IT" sz="2400" dirty="0" err="1"/>
              <a:t>épaisses</a:t>
            </a:r>
            <a:r>
              <a:rPr lang="it-IT" sz="2400" dirty="0"/>
              <a:t>, de ne </a:t>
            </a:r>
            <a:r>
              <a:rPr lang="it-IT" sz="2400" dirty="0" err="1"/>
              <a:t>pas</a:t>
            </a:r>
            <a:r>
              <a:rPr lang="it-IT" sz="2400" dirty="0"/>
              <a:t> </a:t>
            </a:r>
            <a:r>
              <a:rPr lang="it-IT" sz="2400" dirty="0" err="1"/>
              <a:t>combattre</a:t>
            </a:r>
            <a:r>
              <a:rPr lang="it-IT" sz="2400" dirty="0"/>
              <a:t> </a:t>
            </a:r>
            <a:r>
              <a:rPr lang="it-IT" sz="2400" dirty="0" err="1"/>
              <a:t>poings</a:t>
            </a:r>
            <a:r>
              <a:rPr lang="it-IT" sz="2400" dirty="0"/>
              <a:t> </a:t>
            </a:r>
            <a:r>
              <a:rPr lang="it-IT" sz="2400" dirty="0" err="1"/>
              <a:t>dressés</a:t>
            </a:r>
            <a:r>
              <a:rPr lang="it-IT" sz="2400" dirty="0"/>
              <a:t> l’esprit</a:t>
            </a:r>
          </a:p>
          <a:p>
            <a:r>
              <a:rPr lang="it-IT" sz="2400" dirty="0"/>
              <a:t>d’</a:t>
            </a:r>
            <a:r>
              <a:rPr lang="it-IT" sz="2400" dirty="0" err="1"/>
              <a:t>étiquetage</a:t>
            </a:r>
            <a:r>
              <a:rPr lang="it-IT" sz="2400" dirty="0"/>
              <a:t>, </a:t>
            </a:r>
            <a:r>
              <a:rPr lang="it-IT" sz="2400" dirty="0" err="1"/>
              <a:t>les</a:t>
            </a:r>
            <a:r>
              <a:rPr lang="it-IT" sz="2400" dirty="0"/>
              <a:t> </a:t>
            </a:r>
            <a:r>
              <a:rPr lang="it-IT" sz="2400" dirty="0" err="1"/>
              <a:t>émeutes</a:t>
            </a:r>
            <a:r>
              <a:rPr lang="it-IT" sz="2400" dirty="0"/>
              <a:t> </a:t>
            </a:r>
            <a:r>
              <a:rPr lang="it-IT" sz="2400" dirty="0" err="1"/>
              <a:t>que</a:t>
            </a:r>
            <a:r>
              <a:rPr lang="it-IT" sz="2400" dirty="0"/>
              <a:t> la </a:t>
            </a:r>
            <a:r>
              <a:rPr lang="it-IT" sz="2400" dirty="0" err="1"/>
              <a:t>méconnaissance</a:t>
            </a:r>
            <a:r>
              <a:rPr lang="it-IT" sz="2400" dirty="0"/>
              <a:t> </a:t>
            </a:r>
            <a:r>
              <a:rPr lang="it-IT" sz="2400" dirty="0" err="1"/>
              <a:t>déclenche</a:t>
            </a:r>
            <a:r>
              <a:rPr lang="it-IT" sz="2400" dirty="0"/>
              <a:t> </a:t>
            </a:r>
            <a:r>
              <a:rPr lang="it-IT" sz="2400" dirty="0" err="1"/>
              <a:t>dans</a:t>
            </a:r>
            <a:r>
              <a:rPr lang="it-IT" sz="2400" dirty="0"/>
              <a:t> </a:t>
            </a:r>
            <a:r>
              <a:rPr lang="it-IT" sz="2400" dirty="0" err="1"/>
              <a:t>ta</a:t>
            </a:r>
            <a:r>
              <a:rPr lang="it-IT" sz="2400" dirty="0"/>
              <a:t> </a:t>
            </a:r>
            <a:r>
              <a:rPr lang="it-IT" sz="2400" dirty="0" err="1"/>
              <a:t>tête</a:t>
            </a:r>
            <a:r>
              <a:rPr lang="it-IT" sz="2400" dirty="0"/>
              <a:t>,</a:t>
            </a:r>
          </a:p>
          <a:p>
            <a:r>
              <a:rPr lang="it-IT" sz="2400" dirty="0"/>
              <a:t>*</a:t>
            </a:r>
          </a:p>
          <a:p>
            <a:endParaRPr lang="it-IT" sz="2400" dirty="0"/>
          </a:p>
          <a:p>
            <a:endParaRPr lang="it-IT" sz="2000" dirty="0"/>
          </a:p>
          <a:p>
            <a:endParaRPr lang="fr-CA" sz="2000" dirty="0"/>
          </a:p>
        </p:txBody>
      </p:sp>
    </p:spTree>
    <p:extLst>
      <p:ext uri="{BB962C8B-B14F-4D97-AF65-F5344CB8AC3E}">
        <p14:creationId xmlns:p14="http://schemas.microsoft.com/office/powerpoint/2010/main" val="28070599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fr-CA"/>
          </a:p>
        </p:txBody>
      </p:sp>
      <p:sp>
        <p:nvSpPr>
          <p:cNvPr id="3" name="Segnaposto contenuto 2"/>
          <p:cNvSpPr>
            <a:spLocks noGrp="1"/>
          </p:cNvSpPr>
          <p:nvPr>
            <p:ph idx="1"/>
          </p:nvPr>
        </p:nvSpPr>
        <p:spPr/>
        <p:txBody>
          <a:bodyPr>
            <a:normAutofit/>
          </a:bodyPr>
          <a:lstStyle/>
          <a:p>
            <a:r>
              <a:rPr lang="it-IT" sz="2400" dirty="0" err="1"/>
              <a:t>tempérant</a:t>
            </a:r>
            <a:r>
              <a:rPr lang="it-IT" sz="2400" dirty="0"/>
              <a:t> l’</a:t>
            </a:r>
            <a:r>
              <a:rPr lang="it-IT" sz="2400" dirty="0" err="1"/>
              <a:t>impuissance</a:t>
            </a:r>
            <a:r>
              <a:rPr lang="it-IT" sz="2400" dirty="0"/>
              <a:t> </a:t>
            </a:r>
            <a:r>
              <a:rPr lang="it-IT" sz="2400" dirty="0" err="1"/>
              <a:t>avec</a:t>
            </a:r>
            <a:r>
              <a:rPr lang="it-IT" sz="2400" dirty="0"/>
              <a:t> le </a:t>
            </a:r>
            <a:r>
              <a:rPr lang="it-IT" sz="2400" dirty="0" err="1"/>
              <a:t>rouge</a:t>
            </a:r>
            <a:r>
              <a:rPr lang="it-IT" sz="2400" dirty="0"/>
              <a:t> </a:t>
            </a:r>
            <a:r>
              <a:rPr lang="it-IT" sz="2400" dirty="0" err="1"/>
              <a:t>taureau</a:t>
            </a:r>
            <a:r>
              <a:rPr lang="it-IT" sz="2400" dirty="0"/>
              <a:t> </a:t>
            </a:r>
            <a:r>
              <a:rPr lang="it-IT" sz="2400" dirty="0" err="1"/>
              <a:t>dans</a:t>
            </a:r>
            <a:r>
              <a:rPr lang="it-IT" sz="2400" dirty="0"/>
              <a:t> </a:t>
            </a:r>
            <a:r>
              <a:rPr lang="it-IT" sz="2400" dirty="0" err="1"/>
              <a:t>tes</a:t>
            </a:r>
            <a:r>
              <a:rPr lang="it-IT" sz="2400" dirty="0"/>
              <a:t> </a:t>
            </a:r>
            <a:r>
              <a:rPr lang="it-IT" sz="2400" dirty="0" err="1"/>
              <a:t>yeux</a:t>
            </a:r>
            <a:r>
              <a:rPr lang="it-IT" sz="2400" dirty="0"/>
              <a:t>, </a:t>
            </a:r>
            <a:r>
              <a:rPr lang="it-IT" sz="2400" dirty="0" err="1"/>
              <a:t>ou</a:t>
            </a:r>
            <a:endParaRPr lang="it-IT" sz="2400" dirty="0"/>
          </a:p>
          <a:p>
            <a:r>
              <a:rPr lang="it-IT" sz="2400" dirty="0" err="1"/>
              <a:t>proclamant</a:t>
            </a:r>
            <a:r>
              <a:rPr lang="it-IT" sz="2400" dirty="0"/>
              <a:t> </a:t>
            </a:r>
            <a:r>
              <a:rPr lang="it-IT" sz="2400" dirty="0" err="1"/>
              <a:t>toujours</a:t>
            </a:r>
            <a:r>
              <a:rPr lang="it-IT" sz="2400" dirty="0"/>
              <a:t> ce </a:t>
            </a:r>
            <a:r>
              <a:rPr lang="it-IT" sz="2400" dirty="0" err="1"/>
              <a:t>que</a:t>
            </a:r>
            <a:r>
              <a:rPr lang="it-IT" sz="2400" dirty="0"/>
              <a:t> tu </a:t>
            </a:r>
            <a:r>
              <a:rPr lang="it-IT" sz="2400" dirty="0" err="1"/>
              <a:t>fais</a:t>
            </a:r>
            <a:r>
              <a:rPr lang="it-IT" sz="2400" dirty="0"/>
              <a:t> à </a:t>
            </a:r>
            <a:r>
              <a:rPr lang="it-IT" sz="2400" dirty="0" err="1"/>
              <a:t>ta</a:t>
            </a:r>
            <a:r>
              <a:rPr lang="it-IT" sz="2400" dirty="0"/>
              <a:t> guise </a:t>
            </a:r>
            <a:r>
              <a:rPr lang="it-IT" sz="2400" dirty="0" err="1"/>
              <a:t>avec</a:t>
            </a:r>
            <a:r>
              <a:rPr lang="it-IT" sz="2400" dirty="0"/>
              <a:t> une </a:t>
            </a:r>
            <a:r>
              <a:rPr lang="it-IT" sz="2400" dirty="0" err="1"/>
              <a:t>fierté</a:t>
            </a:r>
            <a:endParaRPr lang="it-IT" sz="2400" dirty="0"/>
          </a:p>
          <a:p>
            <a:r>
              <a:rPr lang="it-IT" sz="2400" dirty="0"/>
              <a:t>à </a:t>
            </a:r>
            <a:r>
              <a:rPr lang="it-IT" sz="2400" dirty="0" err="1"/>
              <a:t>toute</a:t>
            </a:r>
            <a:r>
              <a:rPr lang="it-IT" sz="2400" dirty="0"/>
              <a:t> </a:t>
            </a:r>
            <a:r>
              <a:rPr lang="it-IT" sz="2400" dirty="0" err="1"/>
              <a:t>épreuve</a:t>
            </a:r>
            <a:r>
              <a:rPr lang="it-IT" sz="2400" dirty="0"/>
              <a:t>, </a:t>
            </a:r>
            <a:r>
              <a:rPr lang="it-IT" sz="2400" dirty="0" err="1"/>
              <a:t>observant</a:t>
            </a:r>
            <a:r>
              <a:rPr lang="it-IT" sz="2400" dirty="0"/>
              <a:t> </a:t>
            </a:r>
            <a:r>
              <a:rPr lang="it-IT" sz="2400" dirty="0" err="1"/>
              <a:t>quelqu’un</a:t>
            </a:r>
            <a:r>
              <a:rPr lang="it-IT" sz="2400" dirty="0"/>
              <a:t> </a:t>
            </a:r>
            <a:r>
              <a:rPr lang="it-IT" sz="2400" dirty="0" err="1"/>
              <a:t>qu’on</a:t>
            </a:r>
            <a:r>
              <a:rPr lang="it-IT" sz="2400" dirty="0"/>
              <a:t> </a:t>
            </a:r>
            <a:r>
              <a:rPr lang="it-IT" sz="2400" dirty="0" err="1"/>
              <a:t>réduit</a:t>
            </a:r>
            <a:r>
              <a:rPr lang="it-IT" sz="2400" dirty="0"/>
              <a:t> en </a:t>
            </a:r>
            <a:r>
              <a:rPr lang="it-IT" sz="2400" dirty="0" err="1"/>
              <a:t>bouillie</a:t>
            </a:r>
            <a:endParaRPr lang="it-IT" sz="2400" dirty="0"/>
          </a:p>
          <a:p>
            <a:r>
              <a:rPr lang="it-IT" sz="2400" dirty="0"/>
              <a:t>tout en </a:t>
            </a:r>
            <a:r>
              <a:rPr lang="it-IT" sz="2400" dirty="0" err="1"/>
              <a:t>voyant</a:t>
            </a:r>
            <a:r>
              <a:rPr lang="it-IT" sz="2400" dirty="0"/>
              <a:t> </a:t>
            </a:r>
            <a:r>
              <a:rPr lang="it-IT" sz="2400" dirty="0" err="1"/>
              <a:t>suinter</a:t>
            </a:r>
            <a:r>
              <a:rPr lang="it-IT" sz="2400" dirty="0"/>
              <a:t> la </a:t>
            </a:r>
            <a:r>
              <a:rPr lang="it-IT" sz="2400" dirty="0" err="1"/>
              <a:t>dernière</a:t>
            </a:r>
            <a:r>
              <a:rPr lang="it-IT" sz="2400" dirty="0"/>
              <a:t> </a:t>
            </a:r>
            <a:r>
              <a:rPr lang="it-IT" sz="2400" dirty="0" err="1"/>
              <a:t>gouttelette</a:t>
            </a:r>
            <a:r>
              <a:rPr lang="it-IT" sz="2400" dirty="0"/>
              <a:t> de </a:t>
            </a:r>
            <a:r>
              <a:rPr lang="it-IT" sz="2400" dirty="0" err="1"/>
              <a:t>dignité</a:t>
            </a:r>
            <a:r>
              <a:rPr lang="it-IT" sz="2400" dirty="0"/>
              <a:t>, tu t’</a:t>
            </a:r>
            <a:r>
              <a:rPr lang="it-IT" sz="2400" dirty="0" err="1"/>
              <a:t>opposes</a:t>
            </a:r>
            <a:endParaRPr lang="it-IT" sz="2400" dirty="0"/>
          </a:p>
          <a:p>
            <a:r>
              <a:rPr lang="it-IT" sz="2400" dirty="0"/>
              <a:t>à la </a:t>
            </a:r>
            <a:r>
              <a:rPr lang="it-IT" sz="2400" dirty="0" err="1"/>
              <a:t>craniométrie</a:t>
            </a:r>
            <a:r>
              <a:rPr lang="it-IT" sz="2400" dirty="0"/>
              <a:t>, à la </a:t>
            </a:r>
            <a:r>
              <a:rPr lang="it-IT" sz="2400" dirty="0" err="1"/>
              <a:t>servitude</a:t>
            </a:r>
            <a:r>
              <a:rPr lang="it-IT" sz="2400" dirty="0"/>
              <a:t>, à tout ce qui </a:t>
            </a:r>
            <a:r>
              <a:rPr lang="it-IT" sz="2400" dirty="0" err="1"/>
              <a:t>emmure</a:t>
            </a:r>
            <a:r>
              <a:rPr lang="it-IT" sz="2400" dirty="0"/>
              <a:t> l’</a:t>
            </a:r>
            <a:r>
              <a:rPr lang="it-IT" sz="2400" dirty="0" err="1"/>
              <a:t>homme</a:t>
            </a:r>
            <a:r>
              <a:rPr lang="it-IT" sz="2400" dirty="0"/>
              <a:t>.</a:t>
            </a:r>
          </a:p>
          <a:p>
            <a:r>
              <a:rPr lang="it-IT" sz="2400" dirty="0"/>
              <a:t>*</a:t>
            </a:r>
          </a:p>
          <a:p>
            <a:endParaRPr lang="fr-CA" sz="2400" dirty="0"/>
          </a:p>
        </p:txBody>
      </p:sp>
    </p:spTree>
    <p:extLst>
      <p:ext uri="{BB962C8B-B14F-4D97-AF65-F5344CB8AC3E}">
        <p14:creationId xmlns:p14="http://schemas.microsoft.com/office/powerpoint/2010/main" val="31701893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fr-CA"/>
          </a:p>
        </p:txBody>
      </p:sp>
      <p:sp>
        <p:nvSpPr>
          <p:cNvPr id="3" name="Segnaposto contenuto 2"/>
          <p:cNvSpPr>
            <a:spLocks noGrp="1"/>
          </p:cNvSpPr>
          <p:nvPr>
            <p:ph idx="1"/>
          </p:nvPr>
        </p:nvSpPr>
        <p:spPr/>
        <p:txBody>
          <a:bodyPr>
            <a:normAutofit/>
          </a:bodyPr>
          <a:lstStyle/>
          <a:p>
            <a:r>
              <a:rPr lang="it-IT" sz="2400" dirty="0" err="1"/>
              <a:t>Jamais</a:t>
            </a:r>
            <a:r>
              <a:rPr lang="it-IT" sz="2400" dirty="0"/>
              <a:t> </a:t>
            </a:r>
            <a:r>
              <a:rPr lang="it-IT" sz="2400" dirty="0" err="1"/>
              <a:t>perdu</a:t>
            </a:r>
            <a:r>
              <a:rPr lang="it-IT" sz="2400" dirty="0"/>
              <a:t> la </a:t>
            </a:r>
            <a:r>
              <a:rPr lang="it-IT" sz="2400" dirty="0" err="1"/>
              <a:t>pugnacité</a:t>
            </a:r>
            <a:r>
              <a:rPr lang="it-IT" sz="2400" dirty="0"/>
              <a:t>, le germe </a:t>
            </a:r>
            <a:r>
              <a:rPr lang="it-IT" sz="2400" dirty="0" err="1"/>
              <a:t>du</a:t>
            </a:r>
            <a:r>
              <a:rPr lang="it-IT" sz="2400" dirty="0"/>
              <a:t> </a:t>
            </a:r>
            <a:r>
              <a:rPr lang="it-IT" sz="2400" dirty="0" err="1"/>
              <a:t>brutal</a:t>
            </a:r>
            <a:r>
              <a:rPr lang="it-IT" sz="2400" dirty="0"/>
              <a:t> </a:t>
            </a:r>
            <a:r>
              <a:rPr lang="it-IT" sz="2400" dirty="0" err="1"/>
              <a:t>arrachement</a:t>
            </a:r>
            <a:r>
              <a:rPr lang="it-IT" sz="2400" dirty="0"/>
              <a:t>,</a:t>
            </a:r>
          </a:p>
          <a:p>
            <a:r>
              <a:rPr lang="it-IT" sz="2400" dirty="0" err="1"/>
              <a:t>tes</a:t>
            </a:r>
            <a:r>
              <a:rPr lang="it-IT" sz="2400" dirty="0"/>
              <a:t> </a:t>
            </a:r>
            <a:r>
              <a:rPr lang="it-IT" sz="2400" dirty="0" err="1"/>
              <a:t>origines</a:t>
            </a:r>
            <a:r>
              <a:rPr lang="it-IT" sz="2400" dirty="0"/>
              <a:t> </a:t>
            </a:r>
            <a:r>
              <a:rPr lang="it-IT" sz="2400" dirty="0" err="1"/>
              <a:t>portent</a:t>
            </a:r>
            <a:r>
              <a:rPr lang="it-IT" sz="2400" dirty="0"/>
              <a:t> un </a:t>
            </a:r>
            <a:r>
              <a:rPr lang="it-IT" sz="2400" dirty="0" err="1"/>
              <a:t>habit</a:t>
            </a:r>
            <a:r>
              <a:rPr lang="it-IT" sz="2400" dirty="0"/>
              <a:t> de </a:t>
            </a:r>
            <a:r>
              <a:rPr lang="it-IT" sz="2400" dirty="0" err="1"/>
              <a:t>deuil</a:t>
            </a:r>
            <a:r>
              <a:rPr lang="it-IT" sz="2400" dirty="0"/>
              <a:t>, </a:t>
            </a:r>
            <a:r>
              <a:rPr lang="it-IT" sz="2400" dirty="0" err="1"/>
              <a:t>tes</a:t>
            </a:r>
            <a:r>
              <a:rPr lang="it-IT" sz="2400" dirty="0"/>
              <a:t> </a:t>
            </a:r>
            <a:r>
              <a:rPr lang="it-IT" sz="2400" dirty="0" err="1"/>
              <a:t>origines</a:t>
            </a:r>
            <a:r>
              <a:rPr lang="it-IT" sz="2400" dirty="0"/>
              <a:t> </a:t>
            </a:r>
            <a:r>
              <a:rPr lang="it-IT" sz="2400" dirty="0" err="1"/>
              <a:t>ont</a:t>
            </a:r>
            <a:r>
              <a:rPr lang="it-IT" sz="2400" dirty="0"/>
              <a:t> </a:t>
            </a:r>
            <a:r>
              <a:rPr lang="it-IT" sz="2400" dirty="0" err="1"/>
              <a:t>heureusement</a:t>
            </a:r>
            <a:endParaRPr lang="it-IT" sz="2400" dirty="0"/>
          </a:p>
          <a:p>
            <a:r>
              <a:rPr lang="it-IT" sz="2400" dirty="0" err="1"/>
              <a:t>trouvé</a:t>
            </a:r>
            <a:r>
              <a:rPr lang="it-IT" sz="2400" dirty="0"/>
              <a:t> une bande d’</a:t>
            </a:r>
            <a:r>
              <a:rPr lang="it-IT" sz="2400" dirty="0" err="1"/>
              <a:t>arrêt</a:t>
            </a:r>
            <a:r>
              <a:rPr lang="it-IT" sz="2400" dirty="0"/>
              <a:t> d’</a:t>
            </a:r>
            <a:r>
              <a:rPr lang="it-IT" sz="2400" dirty="0" err="1"/>
              <a:t>urgence</a:t>
            </a:r>
            <a:r>
              <a:rPr lang="it-IT" sz="2400" dirty="0"/>
              <a:t>, non </a:t>
            </a:r>
            <a:r>
              <a:rPr lang="it-IT" sz="2400" dirty="0" err="1"/>
              <a:t>que</a:t>
            </a:r>
            <a:r>
              <a:rPr lang="it-IT" sz="2400" dirty="0"/>
              <a:t> tu </a:t>
            </a:r>
            <a:r>
              <a:rPr lang="it-IT" sz="2400" dirty="0" err="1"/>
              <a:t>puisses</a:t>
            </a:r>
            <a:r>
              <a:rPr lang="it-IT" sz="2400" dirty="0"/>
              <a:t> par </a:t>
            </a:r>
            <a:r>
              <a:rPr lang="it-IT" sz="2400" dirty="0" err="1"/>
              <a:t>expérience</a:t>
            </a:r>
            <a:endParaRPr lang="it-IT" sz="2400" dirty="0"/>
          </a:p>
          <a:p>
            <a:r>
              <a:rPr lang="it-IT" sz="2400" dirty="0" err="1"/>
              <a:t>parler</a:t>
            </a:r>
            <a:r>
              <a:rPr lang="it-IT" sz="2400" dirty="0"/>
              <a:t> de tout, non </a:t>
            </a:r>
            <a:r>
              <a:rPr lang="it-IT" sz="2400" dirty="0" err="1"/>
              <a:t>que</a:t>
            </a:r>
            <a:r>
              <a:rPr lang="it-IT" sz="2400" dirty="0"/>
              <a:t> tu </a:t>
            </a:r>
            <a:r>
              <a:rPr lang="it-IT" sz="2400" dirty="0" err="1"/>
              <a:t>voies</a:t>
            </a:r>
            <a:r>
              <a:rPr lang="it-IT" sz="2400" dirty="0"/>
              <a:t> en </a:t>
            </a:r>
            <a:r>
              <a:rPr lang="it-IT" sz="2400" dirty="0" err="1"/>
              <a:t>permanence</a:t>
            </a:r>
            <a:r>
              <a:rPr lang="it-IT" sz="2400" dirty="0"/>
              <a:t> </a:t>
            </a:r>
            <a:r>
              <a:rPr lang="it-IT" sz="2400" dirty="0" err="1"/>
              <a:t>combien</a:t>
            </a:r>
            <a:r>
              <a:rPr lang="it-IT" sz="2400" dirty="0"/>
              <a:t> l’</a:t>
            </a:r>
            <a:r>
              <a:rPr lang="it-IT" sz="2400" dirty="0" err="1"/>
              <a:t>herbe</a:t>
            </a:r>
            <a:endParaRPr lang="it-IT" sz="2400" dirty="0"/>
          </a:p>
          <a:p>
            <a:r>
              <a:rPr lang="it-IT" sz="2400" dirty="0"/>
              <a:t>de l’</a:t>
            </a:r>
            <a:r>
              <a:rPr lang="it-IT" sz="2400" dirty="0" err="1"/>
              <a:t>autre</a:t>
            </a:r>
            <a:r>
              <a:rPr lang="it-IT" sz="2400" dirty="0"/>
              <a:t> </a:t>
            </a:r>
            <a:r>
              <a:rPr lang="it-IT" sz="2400" dirty="0" err="1"/>
              <a:t>côté</a:t>
            </a:r>
            <a:r>
              <a:rPr lang="it-IT" sz="2400" dirty="0"/>
              <a:t> est </a:t>
            </a:r>
            <a:r>
              <a:rPr lang="it-IT" sz="2400" dirty="0" err="1"/>
              <a:t>parfois</a:t>
            </a:r>
            <a:r>
              <a:rPr lang="it-IT" sz="2400" dirty="0"/>
              <a:t> </a:t>
            </a:r>
            <a:r>
              <a:rPr lang="it-IT" sz="2400" dirty="0" err="1"/>
              <a:t>sèche</a:t>
            </a:r>
            <a:r>
              <a:rPr lang="it-IT" sz="2400" dirty="0"/>
              <a:t> et </a:t>
            </a:r>
            <a:r>
              <a:rPr lang="it-IT" sz="2400" dirty="0" err="1"/>
              <a:t>moins</a:t>
            </a:r>
            <a:r>
              <a:rPr lang="it-IT" sz="2400" dirty="0"/>
              <a:t> verte – il s’</a:t>
            </a:r>
            <a:r>
              <a:rPr lang="it-IT" sz="2400" dirty="0" err="1"/>
              <a:t>agit</a:t>
            </a:r>
            <a:r>
              <a:rPr lang="it-IT" sz="2400" dirty="0"/>
              <a:t> de la </a:t>
            </a:r>
            <a:r>
              <a:rPr lang="it-IT" sz="2400" dirty="0" err="1"/>
              <a:t>capacité</a:t>
            </a:r>
            <a:endParaRPr lang="it-IT" sz="2400" dirty="0"/>
          </a:p>
          <a:p>
            <a:r>
              <a:rPr lang="it-IT" sz="2400" dirty="0"/>
              <a:t>*</a:t>
            </a:r>
          </a:p>
          <a:p>
            <a:endParaRPr lang="fr-CA" sz="2400" dirty="0"/>
          </a:p>
        </p:txBody>
      </p:sp>
    </p:spTree>
    <p:extLst>
      <p:ext uri="{BB962C8B-B14F-4D97-AF65-F5344CB8AC3E}">
        <p14:creationId xmlns:p14="http://schemas.microsoft.com/office/powerpoint/2010/main" val="30106120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fr-CA"/>
          </a:p>
        </p:txBody>
      </p:sp>
      <p:sp>
        <p:nvSpPr>
          <p:cNvPr id="3" name="Segnaposto contenuto 2"/>
          <p:cNvSpPr>
            <a:spLocks noGrp="1"/>
          </p:cNvSpPr>
          <p:nvPr>
            <p:ph idx="1"/>
          </p:nvPr>
        </p:nvSpPr>
        <p:spPr/>
        <p:txBody>
          <a:bodyPr>
            <a:normAutofit/>
          </a:bodyPr>
          <a:lstStyle/>
          <a:p>
            <a:r>
              <a:rPr lang="it-IT" sz="2400" dirty="0"/>
              <a:t>de se </a:t>
            </a:r>
            <a:r>
              <a:rPr lang="it-IT" sz="2400" dirty="0" err="1"/>
              <a:t>glisser</a:t>
            </a:r>
            <a:r>
              <a:rPr lang="it-IT" sz="2400" dirty="0"/>
              <a:t> </a:t>
            </a:r>
            <a:r>
              <a:rPr lang="it-IT" sz="2400" dirty="0" err="1"/>
              <a:t>sous</a:t>
            </a:r>
            <a:r>
              <a:rPr lang="it-IT" sz="2400" dirty="0"/>
              <a:t> d’</a:t>
            </a:r>
            <a:r>
              <a:rPr lang="it-IT" sz="2400" dirty="0" err="1"/>
              <a:t>autres</a:t>
            </a:r>
            <a:r>
              <a:rPr lang="it-IT" sz="2400" dirty="0"/>
              <a:t> </a:t>
            </a:r>
            <a:r>
              <a:rPr lang="it-IT" sz="2400" dirty="0" err="1"/>
              <a:t>peaux</a:t>
            </a:r>
            <a:r>
              <a:rPr lang="it-IT" sz="2400" dirty="0"/>
              <a:t>, de </a:t>
            </a:r>
            <a:r>
              <a:rPr lang="it-IT" sz="2400" dirty="0" err="1"/>
              <a:t>voir</a:t>
            </a:r>
            <a:r>
              <a:rPr lang="it-IT" sz="2400" dirty="0"/>
              <a:t> la </a:t>
            </a:r>
            <a:r>
              <a:rPr lang="it-IT" sz="2400" dirty="0" err="1"/>
              <a:t>mer</a:t>
            </a:r>
            <a:r>
              <a:rPr lang="it-IT" sz="2400" dirty="0"/>
              <a:t> de </a:t>
            </a:r>
            <a:r>
              <a:rPr lang="it-IT" sz="2400" dirty="0" err="1"/>
              <a:t>tristesse</a:t>
            </a:r>
            <a:r>
              <a:rPr lang="it-IT" sz="2400" dirty="0"/>
              <a:t> </a:t>
            </a:r>
            <a:r>
              <a:rPr lang="it-IT" sz="2400" dirty="0" err="1"/>
              <a:t>derrière</a:t>
            </a:r>
            <a:endParaRPr lang="it-IT" sz="2400" dirty="0"/>
          </a:p>
          <a:p>
            <a:r>
              <a:rPr lang="it-IT" sz="2400" dirty="0" err="1"/>
              <a:t>les</a:t>
            </a:r>
            <a:r>
              <a:rPr lang="it-IT" sz="2400" dirty="0"/>
              <a:t> </a:t>
            </a:r>
            <a:r>
              <a:rPr lang="it-IT" sz="2400" dirty="0" err="1"/>
              <a:t>yeux</a:t>
            </a:r>
            <a:r>
              <a:rPr lang="it-IT" sz="2400" dirty="0"/>
              <a:t> </a:t>
            </a:r>
            <a:r>
              <a:rPr lang="it-IT" sz="2400" dirty="0" err="1"/>
              <a:t>des</a:t>
            </a:r>
            <a:r>
              <a:rPr lang="it-IT" sz="2400" dirty="0"/>
              <a:t> </a:t>
            </a:r>
            <a:r>
              <a:rPr lang="it-IT" sz="2400" dirty="0" err="1"/>
              <a:t>autres</a:t>
            </a:r>
            <a:r>
              <a:rPr lang="it-IT" sz="2400" dirty="0"/>
              <a:t>, la pullulante </a:t>
            </a:r>
            <a:r>
              <a:rPr lang="it-IT" sz="2400" dirty="0" err="1"/>
              <a:t>rage</a:t>
            </a:r>
            <a:r>
              <a:rPr lang="it-IT" sz="2400" dirty="0"/>
              <a:t> </a:t>
            </a:r>
            <a:r>
              <a:rPr lang="it-IT" sz="2400" dirty="0" err="1"/>
              <a:t>des</a:t>
            </a:r>
            <a:r>
              <a:rPr lang="it-IT" sz="2400" dirty="0"/>
              <a:t> </a:t>
            </a:r>
            <a:r>
              <a:rPr lang="it-IT" sz="2400" dirty="0" err="1"/>
              <a:t>rages</a:t>
            </a:r>
            <a:r>
              <a:rPr lang="it-IT" sz="2400" dirty="0"/>
              <a:t>, tu </a:t>
            </a:r>
            <a:r>
              <a:rPr lang="it-IT" sz="2400" dirty="0" err="1"/>
              <a:t>veux</a:t>
            </a:r>
            <a:r>
              <a:rPr lang="it-IT" sz="2400" dirty="0"/>
              <a:t> dire </a:t>
            </a:r>
            <a:r>
              <a:rPr lang="it-IT" sz="2400" dirty="0" err="1"/>
              <a:t>que</a:t>
            </a:r>
            <a:endParaRPr lang="it-IT" sz="2400" dirty="0"/>
          </a:p>
          <a:p>
            <a:r>
              <a:rPr lang="it-IT" sz="2400" dirty="0"/>
              <a:t>tu ne </a:t>
            </a:r>
            <a:r>
              <a:rPr lang="it-IT" sz="2400" dirty="0" err="1"/>
              <a:t>comprends</a:t>
            </a:r>
            <a:r>
              <a:rPr lang="it-IT" sz="2400" dirty="0"/>
              <a:t> </a:t>
            </a:r>
            <a:r>
              <a:rPr lang="it-IT" sz="2400" dirty="0" err="1"/>
              <a:t>peut-être</a:t>
            </a:r>
            <a:r>
              <a:rPr lang="it-IT" sz="2400" dirty="0"/>
              <a:t> </a:t>
            </a:r>
            <a:r>
              <a:rPr lang="it-IT" sz="2400" dirty="0" err="1"/>
              <a:t>pas</a:t>
            </a:r>
            <a:r>
              <a:rPr lang="it-IT" sz="2400" dirty="0"/>
              <a:t> tout, </a:t>
            </a:r>
            <a:r>
              <a:rPr lang="it-IT" sz="2400" dirty="0" err="1"/>
              <a:t>que</a:t>
            </a:r>
            <a:r>
              <a:rPr lang="it-IT" sz="2400" dirty="0"/>
              <a:t> </a:t>
            </a:r>
            <a:r>
              <a:rPr lang="it-IT" sz="2400" dirty="0" err="1"/>
              <a:t>bien</a:t>
            </a:r>
            <a:r>
              <a:rPr lang="it-IT" sz="2400" dirty="0"/>
              <a:t> </a:t>
            </a:r>
            <a:r>
              <a:rPr lang="it-IT" sz="2400" dirty="0" err="1"/>
              <a:t>sûr</a:t>
            </a:r>
            <a:r>
              <a:rPr lang="it-IT" sz="2400" dirty="0"/>
              <a:t> tu ne </a:t>
            </a:r>
            <a:r>
              <a:rPr lang="it-IT" sz="2400" dirty="0" err="1"/>
              <a:t>touches</a:t>
            </a:r>
            <a:endParaRPr lang="it-IT" sz="2400" dirty="0"/>
          </a:p>
          <a:p>
            <a:r>
              <a:rPr lang="it-IT" sz="2400" dirty="0" err="1"/>
              <a:t>jamais</a:t>
            </a:r>
            <a:r>
              <a:rPr lang="it-IT" sz="2400" dirty="0"/>
              <a:t> tout à </a:t>
            </a:r>
            <a:r>
              <a:rPr lang="it-IT" sz="2400" dirty="0" err="1"/>
              <a:t>fait</a:t>
            </a:r>
            <a:r>
              <a:rPr lang="it-IT" sz="2400" dirty="0"/>
              <a:t> la corde </a:t>
            </a:r>
            <a:r>
              <a:rPr lang="it-IT" sz="2400" dirty="0" err="1"/>
              <a:t>sensible</a:t>
            </a:r>
            <a:r>
              <a:rPr lang="it-IT" sz="2400" dirty="0"/>
              <a:t>, mais </a:t>
            </a:r>
            <a:r>
              <a:rPr lang="it-IT" sz="2400" dirty="0" err="1"/>
              <a:t>que</a:t>
            </a:r>
            <a:r>
              <a:rPr lang="it-IT" sz="2400" dirty="0"/>
              <a:t> tu ne </a:t>
            </a:r>
            <a:r>
              <a:rPr lang="it-IT" sz="2400" dirty="0" err="1"/>
              <a:t>sens</a:t>
            </a:r>
            <a:r>
              <a:rPr lang="it-IT" sz="2400" dirty="0"/>
              <a:t> </a:t>
            </a:r>
            <a:r>
              <a:rPr lang="it-IT" sz="2400" dirty="0" err="1"/>
              <a:t>pas</a:t>
            </a:r>
            <a:endParaRPr lang="it-IT" sz="2400" dirty="0"/>
          </a:p>
          <a:p>
            <a:r>
              <a:rPr lang="it-IT" sz="2400" dirty="0" err="1"/>
              <a:t>moins</a:t>
            </a:r>
            <a:r>
              <a:rPr lang="it-IT" sz="2400" dirty="0"/>
              <a:t> </a:t>
            </a:r>
            <a:r>
              <a:rPr lang="it-IT" sz="2400" dirty="0" err="1"/>
              <a:t>les</a:t>
            </a:r>
            <a:r>
              <a:rPr lang="it-IT" sz="2400" dirty="0"/>
              <a:t> </a:t>
            </a:r>
            <a:r>
              <a:rPr lang="it-IT" sz="2400" dirty="0" err="1"/>
              <a:t>choses</a:t>
            </a:r>
            <a:r>
              <a:rPr lang="it-IT" sz="2400" dirty="0"/>
              <a:t>, </a:t>
            </a:r>
            <a:r>
              <a:rPr lang="it-IT" sz="2400" dirty="0" err="1"/>
              <a:t>oui</a:t>
            </a:r>
            <a:r>
              <a:rPr lang="it-IT" sz="2400" dirty="0"/>
              <a:t>, tu </a:t>
            </a:r>
            <a:r>
              <a:rPr lang="it-IT" sz="2400" dirty="0" err="1"/>
              <a:t>les</a:t>
            </a:r>
            <a:r>
              <a:rPr lang="it-IT" sz="2400" dirty="0"/>
              <a:t> </a:t>
            </a:r>
            <a:r>
              <a:rPr lang="it-IT" sz="2400" dirty="0" err="1"/>
              <a:t>sens</a:t>
            </a:r>
            <a:r>
              <a:rPr lang="it-IT" sz="2400" dirty="0"/>
              <a:t>, </a:t>
            </a:r>
            <a:r>
              <a:rPr lang="it-IT" sz="2400" dirty="0" err="1"/>
              <a:t>même</a:t>
            </a:r>
            <a:r>
              <a:rPr lang="it-IT" sz="2400" dirty="0"/>
              <a:t> </a:t>
            </a:r>
            <a:r>
              <a:rPr lang="it-IT" sz="2400" dirty="0" err="1"/>
              <a:t>s’il</a:t>
            </a:r>
            <a:r>
              <a:rPr lang="it-IT" sz="2400" dirty="0"/>
              <a:t> </a:t>
            </a:r>
            <a:r>
              <a:rPr lang="it-IT" sz="2400" dirty="0" err="1"/>
              <a:t>existe</a:t>
            </a:r>
            <a:r>
              <a:rPr lang="it-IT" sz="2400" dirty="0"/>
              <a:t> un </a:t>
            </a:r>
            <a:r>
              <a:rPr lang="it-IT" sz="2400" dirty="0" err="1"/>
              <a:t>écart</a:t>
            </a:r>
            <a:r>
              <a:rPr lang="it-IT" sz="2400" dirty="0"/>
              <a:t> infime.</a:t>
            </a:r>
          </a:p>
          <a:p>
            <a:r>
              <a:rPr lang="it-IT" sz="2400" dirty="0"/>
              <a:t>*</a:t>
            </a:r>
          </a:p>
          <a:p>
            <a:endParaRPr lang="fr-CA" sz="2400" dirty="0"/>
          </a:p>
        </p:txBody>
      </p:sp>
    </p:spTree>
    <p:extLst>
      <p:ext uri="{BB962C8B-B14F-4D97-AF65-F5344CB8AC3E}">
        <p14:creationId xmlns:p14="http://schemas.microsoft.com/office/powerpoint/2010/main" val="66472203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189</TotalTime>
  <Words>10678</Words>
  <Application>Microsoft Office PowerPoint</Application>
  <PresentationFormat>Presentazione su schermo (4:3)</PresentationFormat>
  <Paragraphs>497</Paragraphs>
  <Slides>115</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115</vt:i4>
      </vt:variant>
    </vt:vector>
  </HeadingPairs>
  <TitlesOfParts>
    <vt:vector size="119" baseType="lpstr">
      <vt:lpstr>Arial</vt:lpstr>
      <vt:lpstr>Calibri</vt:lpstr>
      <vt:lpstr>Mangal</vt:lpstr>
      <vt:lpstr>Tema di Office</vt:lpstr>
      <vt:lpstr> Observations hebdomadaires sur des questions sociétales et politiques,etc.  </vt:lpstr>
      <vt:lpstr>Observations hebdomadaires </vt:lpstr>
      <vt:lpstr>La pandémie actuelle : un laboratoire à observer avec un regard linguistique</vt:lpstr>
      <vt:lpstr>Observons Question de genre</vt:lpstr>
      <vt:lpstr>De nouveaux gestes</vt:lpstr>
      <vt:lpstr>Le covid 19 ou la covid 19? http://www.academie-francaise.fr/le-covid-19-ou-la-covid-19</vt:lpstr>
      <vt:lpstr>Le covid 19 ou la covid 19? </vt:lpstr>
      <vt:lpstr>C’est une variation linguistique de genre</vt:lpstr>
      <vt:lpstr>Une effervescence de néologismes</vt:lpstr>
      <vt:lpstr>Une effervescence de néologismes</vt:lpstr>
      <vt:lpstr>Observations hebdomadaires</vt:lpstr>
      <vt:lpstr>Et d’autres encore</vt:lpstr>
      <vt:lpstr>Et un autre qui nous concerne Libération 14 sept. 2020</vt:lpstr>
      <vt:lpstr>Observations hebdomadaires Exception française?</vt:lpstr>
      <vt:lpstr>Référence culturelle</vt:lpstr>
      <vt:lpstr>  «distance sociale» ou «distance physique»  ?</vt:lpstr>
      <vt:lpstr>Pour vous ?</vt:lpstr>
      <vt:lpstr>«distanciation physique» ou «distanciation sociale» </vt:lpstr>
      <vt:lpstr>«distanciation physique» </vt:lpstr>
      <vt:lpstr>«distanciation sociale» </vt:lpstr>
      <vt:lpstr>«distanciation sociale» </vt:lpstr>
      <vt:lpstr>«distanciation physique» ou «distanciation sociale» </vt:lpstr>
      <vt:lpstr>Observations quotidiennes jeu de mots</vt:lpstr>
      <vt:lpstr>Palimpseste</vt:lpstr>
      <vt:lpstr>Observations quotidiennes jeu de mots</vt:lpstr>
      <vt:lpstr>Jeu de mots sur l’axe syntagmatique</vt:lpstr>
      <vt:lpstr>Observation hebdomadaire jeu de mots</vt:lpstr>
      <vt:lpstr>Palimpseste</vt:lpstr>
      <vt:lpstr>Observations hebdomadaires 17 mars 2021 </vt:lpstr>
      <vt:lpstr>Références culturelles ?</vt:lpstr>
      <vt:lpstr>Presentazione standard di PowerPoint</vt:lpstr>
      <vt:lpstr>?</vt:lpstr>
      <vt:lpstr>Presentazione standard di PowerPoint</vt:lpstr>
      <vt:lpstr>Presentazione standard di PowerPoint</vt:lpstr>
      <vt:lpstr>Observation hebdomadaire Un mot qui a fait débat cette semaine 24 février 2021</vt:lpstr>
      <vt:lpstr>Observations hebdomadaires Libération 18 février 2021</vt:lpstr>
      <vt:lpstr>Observations hebdomadaires 21 janvier 2021</vt:lpstr>
      <vt:lpstr>islamo-gauchisme</vt:lpstr>
      <vt:lpstr>Questionnement</vt:lpstr>
      <vt:lpstr>Les propos de Pierre-André Taguieff </vt:lpstr>
      <vt:lpstr>islamo-gauchisme</vt:lpstr>
      <vt:lpstr>Questionnement</vt:lpstr>
      <vt:lpstr>Observation hebdomadaire Un mot qui fait débat</vt:lpstr>
      <vt:lpstr>Observation hebdomadaire Un mot qui fait débat</vt:lpstr>
      <vt:lpstr>Controverse</vt:lpstr>
      <vt:lpstr>Controverse</vt:lpstr>
      <vt:lpstr>Controverse</vt:lpstr>
      <vt:lpstr>Un mot qui fait débat</vt:lpstr>
      <vt:lpstr> Une pétition contre la Ministre dans Le Monde, le 20 février 2012  </vt:lpstr>
      <vt:lpstr>Bataille politique</vt:lpstr>
      <vt:lpstr>Presentazione standard di PowerPoint</vt:lpstr>
      <vt:lpstr>Presentazione standard di PowerPoint</vt:lpstr>
      <vt:lpstr>Presentazione standard di PowerPoint</vt:lpstr>
      <vt:lpstr>Presentazione standard di PowerPoint</vt:lpstr>
      <vt:lpstr>Presentazione standard di PowerPoint</vt:lpstr>
      <vt:lpstr>Observations hebdomadaires</vt:lpstr>
      <vt:lpstr>Contexte</vt:lpstr>
      <vt:lpstr>Presentazione standard di PowerPoint</vt:lpstr>
      <vt:lpstr>Presentazione standard di PowerPoint</vt:lpstr>
      <vt:lpstr>Presentazione standard di PowerPoint</vt:lpstr>
      <vt:lpstr>La polémique</vt:lpstr>
      <vt:lpstr>Khmer vert : une insulte</vt:lpstr>
      <vt:lpstr>Khmer vert : une insulte</vt:lpstr>
      <vt:lpstr>khmer, khmère</vt:lpstr>
      <vt:lpstr>Observations hebdomadaires 3 mars 2021</vt:lpstr>
      <vt:lpstr> Réunions non mixtes ou groupes de parole Le choix des mots UNEF  </vt:lpstr>
      <vt:lpstr> Polémiques</vt:lpstr>
      <vt:lpstr>  Polémiques</vt:lpstr>
      <vt:lpstr>  Polémiques</vt:lpstr>
      <vt:lpstr>Réactions dans le monde politique</vt:lpstr>
      <vt:lpstr>Réactions dans le monde politique</vt:lpstr>
      <vt:lpstr>Jean-Michel Blanquer, le ministre de l'Éducation nationale </vt:lpstr>
      <vt:lpstr> Tribune  Le Monde </vt:lpstr>
      <vt:lpstr>Tribune  Le Monde 22 mars 2021  </vt:lpstr>
      <vt:lpstr> Tribune  Le Monde 22 mars 2021   </vt:lpstr>
      <vt:lpstr>Tribune Libération 23 mars 2021</vt:lpstr>
      <vt:lpstr>Tribune Libération 23 mars 2021</vt:lpstr>
      <vt:lpstr>Tribune Libération 23 mars 2021</vt:lpstr>
      <vt:lpstr>Tribune Libération 23 mars 2021</vt:lpstr>
      <vt:lpstr>Tribune Libération 23 mars 2021</vt:lpstr>
      <vt:lpstr>Tribune Libération 23 mars 2021</vt:lpstr>
      <vt:lpstr>Et encore, une interview qui fait polémique</vt:lpstr>
      <vt:lpstr>Et encore </vt:lpstr>
      <vt:lpstr>Et encore </vt:lpstr>
      <vt:lpstr>Réactions</vt:lpstr>
      <vt:lpstr>Réactions</vt:lpstr>
      <vt:lpstr>D’autres réactions</vt:lpstr>
      <vt:lpstr>Et encore</vt:lpstr>
      <vt:lpstr>Tribune Réponse d’Audrey Pulvar Le Monde 30 mars 2021</vt:lpstr>
      <vt:lpstr>Tribune Réponse d’Audrey Pulvar Le Monde 30 mars 2021</vt:lpstr>
      <vt:lpstr>Tribune Réponse d’Audrey Pulvar Le Monde 30 mars 2021</vt:lpstr>
      <vt:lpstr>Polémiques sur la traduction discrimination et sujet traduisant ?</vt:lpstr>
      <vt:lpstr>Polémiques sur la traduction </vt:lpstr>
      <vt:lpstr>Polémiques sur la traduction </vt:lpstr>
      <vt:lpstr>Polémiques sur la traduction </vt:lpstr>
      <vt:lpstr> Tout habitable Marieke Lucas Rijneveld  </vt:lpstr>
      <vt:lpstr>Presentazione standard di PowerPoint</vt:lpstr>
      <vt:lpstr>Presentazione standard di PowerPoint</vt:lpstr>
      <vt:lpstr>Presentazione standard di PowerPoint</vt:lpstr>
      <vt:lpstr>Presentazione standard di PowerPoint</vt:lpstr>
      <vt:lpstr>Presentazione standard di PowerPoint</vt:lpstr>
      <vt:lpstr>Une autre polémique sur la traduction </vt:lpstr>
      <vt:lpstr>Une autre polémique sur la traduction</vt:lpstr>
      <vt:lpstr> Une autre polémique sur la traduction</vt:lpstr>
      <vt:lpstr> Une autre polémique sur la traduction</vt:lpstr>
      <vt:lpstr> Une autre polémique sur la traduction</vt:lpstr>
      <vt:lpstr> Une autre polémique sur la traduction</vt:lpstr>
      <vt:lpstr>Presentazione standard di PowerPoint</vt:lpstr>
      <vt:lpstr>Traduire n’est pas un acte innocent</vt:lpstr>
      <vt:lpstr>Rebaptiser</vt:lpstr>
      <vt:lpstr>Rebaptiser</vt:lpstr>
      <vt:lpstr>Rebaptiser un tunnel</vt:lpstr>
      <vt:lpstr>Rebaptiser un tunnel</vt:lpstr>
      <vt:lpstr>Rebaptiser des noms de rue</vt:lpstr>
      <vt:lpstr>Rebaptiser des noms de rue</vt:lpstr>
    </vt:vector>
  </TitlesOfParts>
  <Company>università degli studi di trieste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nadine celotti</dc:creator>
  <cp:lastModifiedBy>CELOTTI NADINE</cp:lastModifiedBy>
  <cp:revision>20</cp:revision>
  <dcterms:created xsi:type="dcterms:W3CDTF">2021-04-27T20:54:17Z</dcterms:created>
  <dcterms:modified xsi:type="dcterms:W3CDTF">2021-04-28T14:43:06Z</dcterms:modified>
</cp:coreProperties>
</file>