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0" r:id="rId4"/>
    <p:sldId id="291" r:id="rId5"/>
    <p:sldId id="292" r:id="rId6"/>
    <p:sldId id="294" r:id="rId7"/>
    <p:sldId id="317" r:id="rId8"/>
    <p:sldId id="318" r:id="rId9"/>
    <p:sldId id="319" r:id="rId10"/>
    <p:sldId id="320" r:id="rId11"/>
    <p:sldId id="321" r:id="rId12"/>
    <p:sldId id="322" r:id="rId13"/>
    <p:sldId id="293" r:id="rId14"/>
    <p:sldId id="289" r:id="rId15"/>
    <p:sldId id="290" r:id="rId16"/>
    <p:sldId id="312" r:id="rId17"/>
    <p:sldId id="313" r:id="rId18"/>
    <p:sldId id="314" r:id="rId19"/>
    <p:sldId id="315" r:id="rId20"/>
    <p:sldId id="330" r:id="rId21"/>
    <p:sldId id="334" r:id="rId22"/>
    <p:sldId id="332" r:id="rId23"/>
    <p:sldId id="333" r:id="rId24"/>
    <p:sldId id="303" r:id="rId25"/>
    <p:sldId id="305" r:id="rId26"/>
    <p:sldId id="306" r:id="rId27"/>
    <p:sldId id="307" r:id="rId28"/>
    <p:sldId id="335" r:id="rId29"/>
    <p:sldId id="341" r:id="rId30"/>
    <p:sldId id="336" r:id="rId31"/>
    <p:sldId id="337" r:id="rId32"/>
    <p:sldId id="338" r:id="rId33"/>
    <p:sldId id="339" r:id="rId34"/>
    <p:sldId id="340" r:id="rId3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fr-CA"/>
          </a:p>
        </p:txBody>
      </p:sp>
      <p:sp>
        <p:nvSpPr>
          <p:cNvPr id="4" name="Segnaposto data 3"/>
          <p:cNvSpPr>
            <a:spLocks noGrp="1"/>
          </p:cNvSpPr>
          <p:nvPr>
            <p:ph type="dt" sz="half" idx="10"/>
          </p:nvPr>
        </p:nvSpPr>
        <p:spPr/>
        <p:txBody>
          <a:bodyPr/>
          <a:lstStyle/>
          <a:p>
            <a:fld id="{9C4DC149-A44E-BB43-9704-9D18EC7E67E0}" type="datetimeFigureOut">
              <a:rPr lang="it-IT" smtClean="0"/>
              <a:t>17/02/2021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419281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C4DC149-A44E-BB43-9704-9D18EC7E67E0}" type="datetimeFigureOut">
              <a:rPr lang="it-IT" smtClean="0"/>
              <a:t>17/02/2021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192035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C4DC149-A44E-BB43-9704-9D18EC7E67E0}" type="datetimeFigureOut">
              <a:rPr lang="it-IT" smtClean="0"/>
              <a:t>17/02/2021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306547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C4DC149-A44E-BB43-9704-9D18EC7E67E0}" type="datetimeFigureOut">
              <a:rPr lang="it-IT" smtClean="0"/>
              <a:t>17/02/2021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361676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9C4DC149-A44E-BB43-9704-9D18EC7E67E0}" type="datetimeFigureOut">
              <a:rPr lang="it-IT" smtClean="0"/>
              <a:t>17/02/2021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174006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data 4"/>
          <p:cNvSpPr>
            <a:spLocks noGrp="1"/>
          </p:cNvSpPr>
          <p:nvPr>
            <p:ph type="dt" sz="half" idx="10"/>
          </p:nvPr>
        </p:nvSpPr>
        <p:spPr/>
        <p:txBody>
          <a:bodyPr/>
          <a:lstStyle/>
          <a:p>
            <a:fld id="{9C4DC149-A44E-BB43-9704-9D18EC7E67E0}" type="datetimeFigureOut">
              <a:rPr lang="it-IT" smtClean="0"/>
              <a:t>17/02/2021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359345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7" name="Segnaposto data 6"/>
          <p:cNvSpPr>
            <a:spLocks noGrp="1"/>
          </p:cNvSpPr>
          <p:nvPr>
            <p:ph type="dt" sz="half" idx="10"/>
          </p:nvPr>
        </p:nvSpPr>
        <p:spPr/>
        <p:txBody>
          <a:bodyPr/>
          <a:lstStyle/>
          <a:p>
            <a:fld id="{9C4DC149-A44E-BB43-9704-9D18EC7E67E0}" type="datetimeFigureOut">
              <a:rPr lang="it-IT" smtClean="0"/>
              <a:t>17/02/2021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46767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data 2"/>
          <p:cNvSpPr>
            <a:spLocks noGrp="1"/>
          </p:cNvSpPr>
          <p:nvPr>
            <p:ph type="dt" sz="half" idx="10"/>
          </p:nvPr>
        </p:nvSpPr>
        <p:spPr/>
        <p:txBody>
          <a:bodyPr/>
          <a:lstStyle/>
          <a:p>
            <a:fld id="{9C4DC149-A44E-BB43-9704-9D18EC7E67E0}" type="datetimeFigureOut">
              <a:rPr lang="it-IT" smtClean="0"/>
              <a:t>17/02/2021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1781183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C4DC149-A44E-BB43-9704-9D18EC7E67E0}" type="datetimeFigureOut">
              <a:rPr lang="it-IT" smtClean="0"/>
              <a:t>17/02/2021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278039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C4DC149-A44E-BB43-9704-9D18EC7E67E0}" type="datetimeFigureOut">
              <a:rPr lang="it-IT" smtClean="0"/>
              <a:t>17/02/2021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128443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C4DC149-A44E-BB43-9704-9D18EC7E67E0}" type="datetimeFigureOut">
              <a:rPr lang="it-IT" smtClean="0"/>
              <a:t>17/02/2021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B6CA248-0CDB-1F4F-8358-ACDEE9F5F1CA}" type="slidenum">
              <a:rPr lang="fr-CA" smtClean="0"/>
              <a:t>‹N›</a:t>
            </a:fld>
            <a:endParaRPr lang="fr-CA"/>
          </a:p>
        </p:txBody>
      </p:sp>
    </p:spTree>
    <p:extLst>
      <p:ext uri="{BB962C8B-B14F-4D97-AF65-F5344CB8AC3E}">
        <p14:creationId xmlns:p14="http://schemas.microsoft.com/office/powerpoint/2010/main" val="1394585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DC149-A44E-BB43-9704-9D18EC7E67E0}" type="datetimeFigureOut">
              <a:rPr lang="it-IT" smtClean="0"/>
              <a:t>17/02/2021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CA248-0CDB-1F4F-8358-ACDEE9F5F1CA}" type="slidenum">
              <a:rPr lang="fr-CA" smtClean="0"/>
              <a:t>‹N›</a:t>
            </a:fld>
            <a:endParaRPr lang="fr-CA"/>
          </a:p>
        </p:txBody>
      </p:sp>
    </p:spTree>
    <p:extLst>
      <p:ext uri="{BB962C8B-B14F-4D97-AF65-F5344CB8AC3E}">
        <p14:creationId xmlns:p14="http://schemas.microsoft.com/office/powerpoint/2010/main" val="667447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uvernement.fr/action/la-justice-du-21e-siecl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a:t>Langue, pouvoir, droit, culture</a:t>
            </a:r>
          </a:p>
        </p:txBody>
      </p:sp>
      <p:sp>
        <p:nvSpPr>
          <p:cNvPr id="3" name="Sottotitolo 2"/>
          <p:cNvSpPr>
            <a:spLocks noGrp="1"/>
          </p:cNvSpPr>
          <p:nvPr>
            <p:ph type="subTitle" idx="1"/>
          </p:nvPr>
        </p:nvSpPr>
        <p:spPr/>
        <p:txBody>
          <a:bodyPr>
            <a:normAutofit fontScale="85000" lnSpcReduction="20000"/>
          </a:bodyPr>
          <a:lstStyle/>
          <a:p>
            <a:r>
              <a:rPr lang="fr-CA" dirty="0"/>
              <a:t>Modulo di lingua </a:t>
            </a:r>
            <a:r>
              <a:rPr lang="fr-CA" dirty="0" err="1"/>
              <a:t>francese</a:t>
            </a:r>
            <a:r>
              <a:rPr lang="fr-CA" dirty="0"/>
              <a:t> 2020-2021</a:t>
            </a:r>
          </a:p>
          <a:p>
            <a:r>
              <a:rPr lang="fr-CA" dirty="0"/>
              <a:t>3° </a:t>
            </a:r>
            <a:r>
              <a:rPr lang="fr-CA" dirty="0" err="1"/>
              <a:t>anno</a:t>
            </a:r>
            <a:r>
              <a:rPr lang="fr-CA" dirty="0"/>
              <a:t>  6 CFU = 30 heures</a:t>
            </a:r>
          </a:p>
          <a:p>
            <a:r>
              <a:rPr lang="fr-CA" dirty="0"/>
              <a:t>mot de passe : 3Ciapg2020</a:t>
            </a:r>
          </a:p>
          <a:p>
            <a:r>
              <a:rPr lang="fr-CA" dirty="0" err="1"/>
              <a:t>ncelotti@units.it</a:t>
            </a:r>
            <a:endParaRPr lang="fr-CA" dirty="0"/>
          </a:p>
          <a:p>
            <a:endParaRPr lang="fr-CA" dirty="0"/>
          </a:p>
        </p:txBody>
      </p:sp>
    </p:spTree>
    <p:extLst>
      <p:ext uri="{BB962C8B-B14F-4D97-AF65-F5344CB8AC3E}">
        <p14:creationId xmlns:p14="http://schemas.microsoft.com/office/powerpoint/2010/main" val="376483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fr-CA" sz="2400" dirty="0"/>
              <a:t>Autorité indépendante chargée de veiller au respect des règles de déontologie par les professionnels de la sécurité, publique comme privée, le Défenseur des droits a apporté ses observations dans un avis publié ce jour sur la proposition de loi relative à la « Sécurité globale ». </a:t>
            </a:r>
          </a:p>
          <a:p>
            <a:pPr algn="just"/>
            <a:r>
              <a:rPr lang="fr-CA" sz="2400" dirty="0"/>
              <a:t>La Défenseure des droits, Claire </a:t>
            </a:r>
            <a:r>
              <a:rPr lang="fr-CA" sz="2400" dirty="0" err="1"/>
              <a:t>Hédon</a:t>
            </a:r>
            <a:r>
              <a:rPr lang="fr-CA" sz="2400" dirty="0"/>
              <a:t>, considère en effet que cette proposition de loi soulève des risques considérables d’atteinte à plusieurs droits fondamentaux, </a:t>
            </a:r>
            <a:r>
              <a:rPr lang="fr-CA" sz="2400" b="1" dirty="0"/>
              <a:t>notamment au droit à la vie privée et à la liberté d’information</a:t>
            </a:r>
            <a:r>
              <a:rPr lang="fr-CA" sz="2400" dirty="0"/>
              <a:t>.</a:t>
            </a:r>
          </a:p>
          <a:p>
            <a:pPr algn="just"/>
            <a:endParaRPr lang="fr-CA" sz="2400" dirty="0"/>
          </a:p>
          <a:p>
            <a:endParaRPr lang="fr-CA" sz="2400" dirty="0"/>
          </a:p>
        </p:txBody>
      </p:sp>
    </p:spTree>
    <p:extLst>
      <p:ext uri="{BB962C8B-B14F-4D97-AF65-F5344CB8AC3E}">
        <p14:creationId xmlns:p14="http://schemas.microsoft.com/office/powerpoint/2010/main" val="4277461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fr-CA" sz="2400" dirty="0"/>
              <a:t>Elle est particulièrement préoccupée par les restrictions envisagées concernant la diffusion d’images des agents des forces de sécurité dans l’exercice de leur fonction. Elle demande à ce que ne soient, à l’occasion de ce texte, entravés ni la liberté de la presse, ni le droit à l’information. Elle tient en effet à rappeler l’importance du caractère public de l’action des forces de sécurité et considère que l’information du public et la publication d’images relatives aux interventions de police sont légitimes et nécessaires au fonctionnement démocratique, comme à l’exercice de ses propres missions de contrôle du comportement des forces de sécurité.</a:t>
            </a:r>
          </a:p>
          <a:p>
            <a:pPr algn="just"/>
            <a:endParaRPr lang="fr-CA" sz="2400" dirty="0"/>
          </a:p>
          <a:p>
            <a:endParaRPr lang="fr-CA" sz="2400" dirty="0"/>
          </a:p>
        </p:txBody>
      </p:sp>
    </p:spTree>
    <p:extLst>
      <p:ext uri="{BB962C8B-B14F-4D97-AF65-F5344CB8AC3E}">
        <p14:creationId xmlns:p14="http://schemas.microsoft.com/office/powerpoint/2010/main" val="364264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a:t>Le </a:t>
            </a:r>
            <a:r>
              <a:rPr lang="it-IT" sz="2400" b="1" dirty="0" err="1"/>
              <a:t>conseil</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 de l’ONU </a:t>
            </a:r>
            <a:r>
              <a:rPr lang="it-IT" sz="2400" dirty="0"/>
              <a:t>s’</a:t>
            </a:r>
            <a:r>
              <a:rPr lang="it-IT" sz="2400" dirty="0" err="1"/>
              <a:t>inquiète</a:t>
            </a:r>
            <a:r>
              <a:rPr lang="it-IT" sz="2400" dirty="0"/>
              <a:t> </a:t>
            </a:r>
            <a:r>
              <a:rPr lang="it-IT" sz="2400" dirty="0" err="1"/>
              <a:t>du</a:t>
            </a:r>
            <a:r>
              <a:rPr lang="it-IT" sz="2400" dirty="0"/>
              <a:t> </a:t>
            </a:r>
            <a:r>
              <a:rPr lang="it-IT" sz="2400" dirty="0" err="1"/>
              <a:t>contenu</a:t>
            </a:r>
            <a:r>
              <a:rPr lang="it-IT" sz="2400" dirty="0"/>
              <a:t> de la </a:t>
            </a:r>
            <a:r>
              <a:rPr lang="it-IT" sz="2400" dirty="0" err="1"/>
              <a:t>proposition</a:t>
            </a:r>
            <a:r>
              <a:rPr lang="it-IT" sz="2400" dirty="0"/>
              <a:t> de </a:t>
            </a:r>
            <a:r>
              <a:rPr lang="it-IT" sz="2400" dirty="0" err="1"/>
              <a:t>loi</a:t>
            </a:r>
            <a:r>
              <a:rPr lang="it-IT" sz="2400" dirty="0"/>
              <a:t> « pour une </a:t>
            </a:r>
            <a:r>
              <a:rPr lang="it-IT" sz="2400" dirty="0" err="1"/>
              <a:t>sécurité</a:t>
            </a:r>
            <a:r>
              <a:rPr lang="it-IT" sz="2400" dirty="0"/>
              <a:t> globale »</a:t>
            </a:r>
            <a:br>
              <a:rPr lang="it-IT" sz="2400" dirty="0"/>
            </a:br>
            <a:endParaRPr lang="fr-CA" sz="2400" dirty="0"/>
          </a:p>
        </p:txBody>
      </p:sp>
      <p:sp>
        <p:nvSpPr>
          <p:cNvPr id="3" name="Segnaposto contenuto 2"/>
          <p:cNvSpPr>
            <a:spLocks noGrp="1"/>
          </p:cNvSpPr>
          <p:nvPr>
            <p:ph idx="1"/>
          </p:nvPr>
        </p:nvSpPr>
        <p:spPr/>
        <p:txBody>
          <a:bodyPr>
            <a:normAutofit lnSpcReduction="10000"/>
          </a:bodyPr>
          <a:lstStyle/>
          <a:p>
            <a:pPr algn="just"/>
            <a:r>
              <a:rPr lang="it-IT" sz="2400" dirty="0" err="1"/>
              <a:t>Dans</a:t>
            </a:r>
            <a:r>
              <a:rPr lang="it-IT" sz="2400" dirty="0"/>
              <a:t> un </a:t>
            </a:r>
            <a:r>
              <a:rPr lang="it-IT" sz="2400" dirty="0" err="1"/>
              <a:t>rapport</a:t>
            </a:r>
            <a:r>
              <a:rPr lang="it-IT" sz="2400" dirty="0"/>
              <a:t> </a:t>
            </a:r>
            <a:r>
              <a:rPr lang="it-IT" sz="2400" dirty="0" err="1"/>
              <a:t>rédigé</a:t>
            </a:r>
            <a:r>
              <a:rPr lang="it-IT" sz="2400" dirty="0"/>
              <a:t> le 12 novembre, </a:t>
            </a:r>
            <a:r>
              <a:rPr lang="it-IT" sz="2400" dirty="0" err="1"/>
              <a:t>trois</a:t>
            </a:r>
            <a:r>
              <a:rPr lang="it-IT" sz="2400" dirty="0"/>
              <a:t> </a:t>
            </a:r>
            <a:r>
              <a:rPr lang="it-IT" sz="2400" dirty="0" err="1"/>
              <a:t>experts</a:t>
            </a:r>
            <a:r>
              <a:rPr lang="it-IT" sz="2400" dirty="0"/>
              <a:t> </a:t>
            </a:r>
            <a:r>
              <a:rPr lang="it-IT" sz="2400" dirty="0" err="1"/>
              <a:t>internationaux</a:t>
            </a:r>
            <a:r>
              <a:rPr lang="it-IT" sz="2400" dirty="0"/>
              <a:t> </a:t>
            </a:r>
            <a:r>
              <a:rPr lang="it-IT" sz="2400" dirty="0" err="1"/>
              <a:t>pointent</a:t>
            </a:r>
            <a:r>
              <a:rPr lang="it-IT" sz="2400" dirty="0"/>
              <a:t> </a:t>
            </a:r>
            <a:r>
              <a:rPr lang="it-IT" sz="2400" dirty="0" err="1"/>
              <a:t>notamment</a:t>
            </a:r>
            <a:r>
              <a:rPr lang="it-IT" sz="2400" dirty="0"/>
              <a:t> </a:t>
            </a:r>
            <a:r>
              <a:rPr lang="it-IT" sz="2400" dirty="0" err="1"/>
              <a:t>du</a:t>
            </a:r>
            <a:r>
              <a:rPr lang="it-IT" sz="2400" dirty="0"/>
              <a:t> </a:t>
            </a:r>
            <a:r>
              <a:rPr lang="it-IT" sz="2400" dirty="0" err="1"/>
              <a:t>doigt</a:t>
            </a:r>
            <a:r>
              <a:rPr lang="it-IT" sz="2400" dirty="0"/>
              <a:t> la </a:t>
            </a:r>
            <a:r>
              <a:rPr lang="it-IT" sz="2400" dirty="0" err="1"/>
              <a:t>mesure</a:t>
            </a:r>
            <a:r>
              <a:rPr lang="it-IT" sz="2400" dirty="0"/>
              <a:t> la plus </a:t>
            </a:r>
            <a:r>
              <a:rPr lang="it-IT" sz="2400" dirty="0" err="1"/>
              <a:t>controversée</a:t>
            </a:r>
            <a:r>
              <a:rPr lang="it-IT" sz="2400" dirty="0"/>
              <a:t>, qui </a:t>
            </a:r>
            <a:r>
              <a:rPr lang="it-IT" sz="2400" dirty="0" err="1"/>
              <a:t>vise</a:t>
            </a:r>
            <a:r>
              <a:rPr lang="it-IT" sz="2400" dirty="0"/>
              <a:t> à </a:t>
            </a:r>
            <a:r>
              <a:rPr lang="it-IT" sz="2400" dirty="0" err="1"/>
              <a:t>limiter</a:t>
            </a:r>
            <a:r>
              <a:rPr lang="it-IT" sz="2400" dirty="0"/>
              <a:t> la </a:t>
            </a:r>
            <a:r>
              <a:rPr lang="it-IT" sz="2400" dirty="0" err="1"/>
              <a:t>diffusion</a:t>
            </a:r>
            <a:r>
              <a:rPr lang="it-IT" sz="2400" dirty="0"/>
              <a:t> d’images </a:t>
            </a:r>
            <a:r>
              <a:rPr lang="it-IT" sz="2400" dirty="0" err="1"/>
              <a:t>des</a:t>
            </a:r>
            <a:r>
              <a:rPr lang="it-IT" sz="2400" dirty="0"/>
              <a:t> </a:t>
            </a:r>
            <a:r>
              <a:rPr lang="it-IT" sz="2400" dirty="0" err="1"/>
              <a:t>forces</a:t>
            </a:r>
            <a:r>
              <a:rPr lang="it-IT" sz="2400" dirty="0"/>
              <a:t> de l’</a:t>
            </a:r>
            <a:r>
              <a:rPr lang="it-IT" sz="2400" dirty="0" err="1"/>
              <a:t>ordre</a:t>
            </a:r>
            <a:r>
              <a:rPr lang="it-IT" sz="2400" dirty="0"/>
              <a:t>. </a:t>
            </a:r>
          </a:p>
          <a:p>
            <a:pPr algn="just"/>
            <a:r>
              <a:rPr lang="it-IT" sz="2400" dirty="0" err="1"/>
              <a:t>Selon</a:t>
            </a:r>
            <a:r>
              <a:rPr lang="it-IT" sz="2400" dirty="0"/>
              <a:t> </a:t>
            </a:r>
            <a:r>
              <a:rPr lang="it-IT" sz="2400" dirty="0" err="1"/>
              <a:t>eux</a:t>
            </a:r>
            <a:r>
              <a:rPr lang="it-IT" sz="2400" dirty="0"/>
              <a:t>, la </a:t>
            </a:r>
            <a:r>
              <a:rPr lang="it-IT" sz="2400" dirty="0" err="1"/>
              <a:t>proposition</a:t>
            </a:r>
            <a:r>
              <a:rPr lang="it-IT" sz="2400" dirty="0"/>
              <a:t> de </a:t>
            </a:r>
            <a:r>
              <a:rPr lang="it-IT" sz="2400" dirty="0" err="1"/>
              <a:t>loi</a:t>
            </a:r>
            <a:r>
              <a:rPr lang="it-IT" sz="2400" dirty="0"/>
              <a:t> porte </a:t>
            </a:r>
            <a:r>
              <a:rPr lang="it-IT" sz="2400" i="1" dirty="0"/>
              <a:t>« </a:t>
            </a:r>
            <a:r>
              <a:rPr lang="it-IT" sz="2400" i="1" dirty="0" err="1"/>
              <a:t>des</a:t>
            </a:r>
            <a:r>
              <a:rPr lang="it-IT" sz="2400" i="1" dirty="0"/>
              <a:t> </a:t>
            </a:r>
            <a:r>
              <a:rPr lang="it-IT" sz="2400" i="1" dirty="0" err="1"/>
              <a:t>atteintes</a:t>
            </a:r>
            <a:r>
              <a:rPr lang="it-IT" sz="2400" i="1" dirty="0"/>
              <a:t> </a:t>
            </a:r>
            <a:r>
              <a:rPr lang="it-IT" sz="2400" i="1" dirty="0" err="1"/>
              <a:t>importantes</a:t>
            </a:r>
            <a:r>
              <a:rPr lang="it-IT" sz="2400" i="1" dirty="0"/>
              <a:t> </a:t>
            </a:r>
            <a:r>
              <a:rPr lang="it-IT" sz="2400" i="1" dirty="0" err="1"/>
              <a:t>aux</a:t>
            </a:r>
            <a:r>
              <a:rPr lang="it-IT" sz="2400" i="1" dirty="0"/>
              <a:t> </a:t>
            </a:r>
            <a:r>
              <a:rPr lang="it-IT" sz="2400" i="1" dirty="0" err="1"/>
              <a:t>droits</a:t>
            </a:r>
            <a:r>
              <a:rPr lang="it-IT" sz="2400" i="1" dirty="0"/>
              <a:t> de l’</a:t>
            </a:r>
            <a:r>
              <a:rPr lang="it-IT" sz="2400" i="1" dirty="0" err="1"/>
              <a:t>homme</a:t>
            </a:r>
            <a:r>
              <a:rPr lang="it-IT" sz="2400" i="1" dirty="0"/>
              <a:t> et </a:t>
            </a:r>
            <a:r>
              <a:rPr lang="it-IT" sz="2400" i="1" dirty="0" err="1"/>
              <a:t>aux</a:t>
            </a:r>
            <a:r>
              <a:rPr lang="it-IT" sz="2400" i="1" dirty="0"/>
              <a:t> </a:t>
            </a:r>
            <a:r>
              <a:rPr lang="it-IT" sz="2400" i="1" dirty="0" err="1"/>
              <a:t>libertés</a:t>
            </a:r>
            <a:r>
              <a:rPr lang="it-IT" sz="2400" i="1" dirty="0"/>
              <a:t> </a:t>
            </a:r>
            <a:r>
              <a:rPr lang="it-IT" sz="2400" i="1" dirty="0" err="1"/>
              <a:t>fondamentales</a:t>
            </a:r>
            <a:r>
              <a:rPr lang="it-IT" sz="2400" i="1" dirty="0"/>
              <a:t>, </a:t>
            </a:r>
            <a:r>
              <a:rPr lang="it-IT" sz="2400" i="1" dirty="0" err="1"/>
              <a:t>notamment</a:t>
            </a:r>
            <a:r>
              <a:rPr lang="it-IT" sz="2400" i="1" dirty="0"/>
              <a:t> le </a:t>
            </a:r>
            <a:r>
              <a:rPr lang="it-IT" sz="2400" i="1" dirty="0" err="1"/>
              <a:t>droit</a:t>
            </a:r>
            <a:r>
              <a:rPr lang="it-IT" sz="2400" i="1" dirty="0"/>
              <a:t> à la vie </a:t>
            </a:r>
            <a:r>
              <a:rPr lang="it-IT" sz="2400" i="1" dirty="0" err="1"/>
              <a:t>privée</a:t>
            </a:r>
            <a:r>
              <a:rPr lang="it-IT" sz="2400" i="1" dirty="0"/>
              <a:t>, le </a:t>
            </a:r>
            <a:r>
              <a:rPr lang="it-IT" sz="2400" i="1" dirty="0" err="1"/>
              <a:t>droit</a:t>
            </a:r>
            <a:r>
              <a:rPr lang="it-IT" sz="2400" i="1" dirty="0"/>
              <a:t> à la </a:t>
            </a:r>
            <a:r>
              <a:rPr lang="it-IT" sz="2400" i="1" dirty="0" err="1"/>
              <a:t>liberté</a:t>
            </a:r>
            <a:r>
              <a:rPr lang="it-IT" sz="2400" i="1" dirty="0"/>
              <a:t> d’</a:t>
            </a:r>
            <a:r>
              <a:rPr lang="it-IT" sz="2400" i="1" dirty="0" err="1"/>
              <a:t>expression</a:t>
            </a:r>
            <a:r>
              <a:rPr lang="it-IT" sz="2400" i="1" dirty="0"/>
              <a:t> et d’opinion, et le </a:t>
            </a:r>
            <a:r>
              <a:rPr lang="it-IT" sz="2400" i="1" dirty="0" err="1"/>
              <a:t>droit</a:t>
            </a:r>
            <a:r>
              <a:rPr lang="it-IT" sz="2400" i="1" dirty="0"/>
              <a:t> à la </a:t>
            </a:r>
            <a:r>
              <a:rPr lang="it-IT" sz="2400" i="1" dirty="0" err="1"/>
              <a:t>liberté</a:t>
            </a:r>
            <a:r>
              <a:rPr lang="it-IT" sz="2400" i="1" dirty="0"/>
              <a:t> d’</a:t>
            </a:r>
            <a:r>
              <a:rPr lang="it-IT" sz="2400" i="1" dirty="0" err="1"/>
              <a:t>association</a:t>
            </a:r>
            <a:r>
              <a:rPr lang="it-IT" sz="2400" i="1" dirty="0"/>
              <a:t> et de </a:t>
            </a:r>
            <a:r>
              <a:rPr lang="it-IT" sz="2400" i="1" dirty="0" err="1"/>
              <a:t>réunion</a:t>
            </a:r>
            <a:r>
              <a:rPr lang="it-IT" sz="2400" i="1" dirty="0"/>
              <a:t> </a:t>
            </a:r>
            <a:r>
              <a:rPr lang="it-IT" sz="2400" i="1" dirty="0" err="1"/>
              <a:t>pacifique</a:t>
            </a:r>
            <a:r>
              <a:rPr lang="it-IT" sz="2400" i="1" dirty="0"/>
              <a:t> »</a:t>
            </a:r>
            <a:r>
              <a:rPr lang="it-IT" sz="2400" dirty="0"/>
              <a:t> et </a:t>
            </a:r>
            <a:r>
              <a:rPr lang="it-IT" sz="2400" dirty="0" err="1"/>
              <a:t>place</a:t>
            </a:r>
            <a:r>
              <a:rPr lang="it-IT" sz="2400" dirty="0"/>
              <a:t> la France en </a:t>
            </a:r>
            <a:r>
              <a:rPr lang="it-IT" sz="2400" dirty="0" err="1"/>
              <a:t>contradiction</a:t>
            </a:r>
            <a:r>
              <a:rPr lang="it-IT" sz="2400" dirty="0"/>
              <a:t> </a:t>
            </a:r>
            <a:r>
              <a:rPr lang="it-IT" sz="2400" dirty="0" err="1"/>
              <a:t>avec</a:t>
            </a:r>
            <a:r>
              <a:rPr lang="it-IT" sz="2400" dirty="0"/>
              <a:t> la </a:t>
            </a:r>
            <a:r>
              <a:rPr lang="it-IT" sz="2400" b="1" dirty="0" err="1"/>
              <a:t>Déclaration</a:t>
            </a:r>
            <a:r>
              <a:rPr lang="it-IT" sz="2400" b="1" dirty="0"/>
              <a:t> </a:t>
            </a:r>
            <a:r>
              <a:rPr lang="it-IT" sz="2400" b="1" dirty="0" err="1"/>
              <a:t>universelle</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 le </a:t>
            </a:r>
            <a:r>
              <a:rPr lang="it-IT" sz="2400" b="1" dirty="0" err="1"/>
              <a:t>Pacte</a:t>
            </a:r>
            <a:r>
              <a:rPr lang="it-IT" sz="2400" b="1" dirty="0"/>
              <a:t> </a:t>
            </a:r>
            <a:r>
              <a:rPr lang="it-IT" sz="2400" b="1" dirty="0" err="1"/>
              <a:t>international</a:t>
            </a:r>
            <a:r>
              <a:rPr lang="it-IT" sz="2400" b="1" dirty="0"/>
              <a:t> </a:t>
            </a:r>
            <a:r>
              <a:rPr lang="it-IT" sz="2400" b="1" dirty="0" err="1"/>
              <a:t>relatif</a:t>
            </a:r>
            <a:r>
              <a:rPr lang="it-IT" sz="2400" b="1" dirty="0"/>
              <a:t> </a:t>
            </a:r>
            <a:r>
              <a:rPr lang="it-IT" sz="2400" b="1" dirty="0" err="1"/>
              <a:t>aux</a:t>
            </a:r>
            <a:r>
              <a:rPr lang="it-IT" sz="2400" b="1" dirty="0"/>
              <a:t> </a:t>
            </a:r>
            <a:r>
              <a:rPr lang="it-IT" sz="2400" b="1" dirty="0" err="1"/>
              <a:t>droits</a:t>
            </a:r>
            <a:r>
              <a:rPr lang="it-IT" sz="2400" b="1" dirty="0"/>
              <a:t> </a:t>
            </a:r>
            <a:r>
              <a:rPr lang="it-IT" sz="2400" b="1" dirty="0" err="1"/>
              <a:t>civils</a:t>
            </a:r>
            <a:r>
              <a:rPr lang="it-IT" sz="2400" b="1" dirty="0"/>
              <a:t> et </a:t>
            </a:r>
            <a:r>
              <a:rPr lang="it-IT" sz="2400" b="1" dirty="0" err="1"/>
              <a:t>politiques</a:t>
            </a:r>
            <a:r>
              <a:rPr lang="it-IT" sz="2400" b="1" dirty="0"/>
              <a:t> et la Convention </a:t>
            </a:r>
            <a:r>
              <a:rPr lang="it-IT" sz="2400" b="1" dirty="0" err="1"/>
              <a:t>européenne</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a:t>
            </a:r>
          </a:p>
          <a:p>
            <a:endParaRPr lang="fr-CA" sz="2400" dirty="0"/>
          </a:p>
        </p:txBody>
      </p:sp>
    </p:spTree>
    <p:extLst>
      <p:ext uri="{BB962C8B-B14F-4D97-AF65-F5344CB8AC3E}">
        <p14:creationId xmlns:p14="http://schemas.microsoft.com/office/powerpoint/2010/main" val="4046281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Mobilisations de novembre 2020 à janvier 2021</a:t>
            </a:r>
          </a:p>
        </p:txBody>
      </p:sp>
      <p:sp>
        <p:nvSpPr>
          <p:cNvPr id="3" name="Segnaposto contenuto 2"/>
          <p:cNvSpPr>
            <a:spLocks noGrp="1"/>
          </p:cNvSpPr>
          <p:nvPr>
            <p:ph idx="1"/>
          </p:nvPr>
        </p:nvSpPr>
        <p:spPr/>
        <p:txBody>
          <a:bodyPr>
            <a:normAutofit/>
          </a:bodyPr>
          <a:lstStyle/>
          <a:p>
            <a:pPr algn="just"/>
            <a:r>
              <a:rPr lang="fr-CA" sz="2400" dirty="0"/>
              <a:t>Il a suscité de fortes protestations, a entraîné de grosses manifestations et a même été la source d'une crise politique entre l'exécutif et le Parlement … avant d'être de facto suspendu. </a:t>
            </a:r>
          </a:p>
          <a:p>
            <a:pPr algn="just"/>
            <a:r>
              <a:rPr lang="fr-CA" sz="2400" i="1" dirty="0"/>
              <a:t>Le Monde </a:t>
            </a:r>
            <a:r>
              <a:rPr lang="fr-CA" sz="2400" dirty="0"/>
              <a:t>30 novembre 2020</a:t>
            </a:r>
          </a:p>
          <a:p>
            <a:pPr algn="just"/>
            <a:r>
              <a:rPr lang="it-IT" sz="2400" b="1" dirty="0" err="1"/>
              <a:t>Loi</a:t>
            </a:r>
            <a:r>
              <a:rPr lang="it-IT" sz="2400" b="1" dirty="0"/>
              <a:t> « </a:t>
            </a:r>
            <a:r>
              <a:rPr lang="it-IT" sz="2400" b="1" dirty="0" err="1"/>
              <a:t>sécurité</a:t>
            </a:r>
            <a:r>
              <a:rPr lang="it-IT" sz="2400" b="1" dirty="0"/>
              <a:t> globale » : </a:t>
            </a:r>
            <a:r>
              <a:rPr lang="it-IT" sz="2400" b="1" dirty="0" err="1"/>
              <a:t>près</a:t>
            </a:r>
            <a:r>
              <a:rPr lang="it-IT" sz="2400" b="1" dirty="0"/>
              <a:t> de 33 000 </a:t>
            </a:r>
            <a:r>
              <a:rPr lang="it-IT" sz="2400" b="1" dirty="0" err="1"/>
              <a:t>personnes</a:t>
            </a:r>
            <a:r>
              <a:rPr lang="it-IT" sz="2400" b="1" dirty="0"/>
              <a:t> </a:t>
            </a:r>
            <a:r>
              <a:rPr lang="it-IT" sz="2400" b="1" dirty="0" err="1"/>
              <a:t>mobilisées</a:t>
            </a:r>
            <a:r>
              <a:rPr lang="it-IT" sz="2400" b="1" dirty="0"/>
              <a:t> en France, </a:t>
            </a:r>
            <a:r>
              <a:rPr lang="it-IT" sz="2400" b="1" dirty="0" err="1"/>
              <a:t>selon</a:t>
            </a:r>
            <a:r>
              <a:rPr lang="it-IT" sz="2400" b="1" dirty="0"/>
              <a:t> le </a:t>
            </a:r>
            <a:r>
              <a:rPr lang="it-IT" sz="2400" b="1" dirty="0" err="1"/>
              <a:t>ministère</a:t>
            </a:r>
            <a:r>
              <a:rPr lang="it-IT" sz="2400" b="1" dirty="0"/>
              <a:t> de l’</a:t>
            </a:r>
            <a:r>
              <a:rPr lang="it-IT" sz="2400" b="1" dirty="0" err="1"/>
              <a:t>intérieur</a:t>
            </a:r>
            <a:endParaRPr lang="it-IT" sz="2400" b="1" dirty="0"/>
          </a:p>
          <a:p>
            <a:pPr algn="just"/>
            <a:r>
              <a:rPr lang="it-IT" sz="2400" dirty="0" err="1"/>
              <a:t>Les</a:t>
            </a:r>
            <a:r>
              <a:rPr lang="it-IT" sz="2400" dirty="0"/>
              <a:t> </a:t>
            </a:r>
            <a:r>
              <a:rPr lang="it-IT" sz="2400" dirty="0" err="1"/>
              <a:t>manifestants</a:t>
            </a:r>
            <a:r>
              <a:rPr lang="it-IT" sz="2400" dirty="0"/>
              <a:t> s’</a:t>
            </a:r>
            <a:r>
              <a:rPr lang="it-IT" sz="2400" dirty="0" err="1"/>
              <a:t>opposent</a:t>
            </a:r>
            <a:r>
              <a:rPr lang="it-IT" sz="2400" dirty="0"/>
              <a:t> </a:t>
            </a:r>
            <a:r>
              <a:rPr lang="it-IT" sz="2400" dirty="0" err="1"/>
              <a:t>notamment</a:t>
            </a:r>
            <a:r>
              <a:rPr lang="it-IT" sz="2400" dirty="0"/>
              <a:t> à l’</a:t>
            </a:r>
            <a:r>
              <a:rPr lang="it-IT" sz="2400" dirty="0" err="1"/>
              <a:t>article</a:t>
            </a:r>
            <a:r>
              <a:rPr lang="it-IT" sz="2400" dirty="0"/>
              <a:t> 24, qui </a:t>
            </a:r>
            <a:r>
              <a:rPr lang="it-IT" sz="2400" dirty="0" err="1"/>
              <a:t>pénalise</a:t>
            </a:r>
            <a:r>
              <a:rPr lang="it-IT" sz="2400" dirty="0"/>
              <a:t> la </a:t>
            </a:r>
            <a:r>
              <a:rPr lang="it-IT" sz="2400" dirty="0" err="1"/>
              <a:t>diffusion</a:t>
            </a:r>
            <a:r>
              <a:rPr lang="it-IT" sz="2400" dirty="0"/>
              <a:t> « </a:t>
            </a:r>
            <a:r>
              <a:rPr lang="it-IT" sz="2400" dirty="0" err="1"/>
              <a:t>malveillante</a:t>
            </a:r>
            <a:r>
              <a:rPr lang="it-IT" sz="2400" dirty="0"/>
              <a:t> » d’images de </a:t>
            </a:r>
            <a:r>
              <a:rPr lang="it-IT" sz="2400" dirty="0" err="1"/>
              <a:t>membres</a:t>
            </a:r>
            <a:r>
              <a:rPr lang="it-IT" sz="2400" dirty="0"/>
              <a:t> </a:t>
            </a:r>
            <a:r>
              <a:rPr lang="it-IT" sz="2400" dirty="0" err="1"/>
              <a:t>des</a:t>
            </a:r>
            <a:r>
              <a:rPr lang="it-IT" sz="2400" dirty="0"/>
              <a:t> </a:t>
            </a:r>
            <a:r>
              <a:rPr lang="it-IT" sz="2400" dirty="0" err="1"/>
              <a:t>forces</a:t>
            </a:r>
            <a:r>
              <a:rPr lang="it-IT" sz="2400" dirty="0"/>
              <a:t> de l’</a:t>
            </a:r>
            <a:r>
              <a:rPr lang="it-IT" sz="2400" dirty="0" err="1"/>
              <a:t>ordre</a:t>
            </a:r>
            <a:r>
              <a:rPr lang="it-IT" sz="2400" dirty="0"/>
              <a:t>. </a:t>
            </a:r>
          </a:p>
          <a:p>
            <a:r>
              <a:rPr lang="fr-CA" sz="2400" i="1" dirty="0"/>
              <a:t>Le Monde </a:t>
            </a:r>
            <a:r>
              <a:rPr lang="fr-CA" sz="2400" dirty="0"/>
              <a:t>30 janvier 2021</a:t>
            </a:r>
          </a:p>
          <a:p>
            <a:pPr algn="just"/>
            <a:endParaRPr lang="fr-CA" sz="2400" dirty="0"/>
          </a:p>
          <a:p>
            <a:endParaRPr lang="fr-CA" sz="2400" dirty="0"/>
          </a:p>
        </p:txBody>
      </p:sp>
    </p:spTree>
    <p:extLst>
      <p:ext uri="{BB962C8B-B14F-4D97-AF65-F5344CB8AC3E}">
        <p14:creationId xmlns:p14="http://schemas.microsoft.com/office/powerpoint/2010/main" val="96203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000" dirty="0" err="1"/>
              <a:t>bfmtv</a:t>
            </a:r>
            <a:r>
              <a:rPr lang="fr-CA" sz="2000" dirty="0"/>
              <a:t>. 28 novembre 2020</a:t>
            </a:r>
          </a:p>
        </p:txBody>
      </p:sp>
      <p:pic>
        <p:nvPicPr>
          <p:cNvPr id="4" name="Segnaposto contenuto 3" descr="Pancarte-contre-la-loi-securite-globale-illustration-488081.jpg"/>
          <p:cNvPicPr>
            <a:picLocks noGrp="1" noChangeAspect="1"/>
          </p:cNvPicPr>
          <p:nvPr>
            <p:ph idx="1"/>
          </p:nvPr>
        </p:nvPicPr>
        <p:blipFill>
          <a:blip r:embed="rId2">
            <a:extLst>
              <a:ext uri="{28A0092B-C50C-407E-A947-70E740481C1C}">
                <a14:useLocalDpi xmlns:a14="http://schemas.microsoft.com/office/drawing/2010/main" val="0"/>
              </a:ext>
            </a:extLst>
          </a:blip>
          <a:srcRect l="-1155" r="-1155"/>
          <a:stretch>
            <a:fillRect/>
          </a:stretch>
        </p:blipFill>
        <p:spPr/>
      </p:pic>
    </p:spTree>
    <p:extLst>
      <p:ext uri="{BB962C8B-B14F-4D97-AF65-F5344CB8AC3E}">
        <p14:creationId xmlns:p14="http://schemas.microsoft.com/office/powerpoint/2010/main" val="803809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t>Orange </a:t>
            </a:r>
            <a:r>
              <a:rPr lang="it-IT" sz="2000" dirty="0" err="1"/>
              <a:t>avec</a:t>
            </a:r>
            <a:r>
              <a:rPr lang="it-IT" sz="2000" dirty="0"/>
              <a:t> Media Services, 17 novembre 2020</a:t>
            </a:r>
            <a:endParaRPr lang="fr-CA" sz="2000" dirty="0"/>
          </a:p>
        </p:txBody>
      </p:sp>
      <p:pic>
        <p:nvPicPr>
          <p:cNvPr id="4" name="Segnaposto contenuto 3" descr="images.jpg"/>
          <p:cNvPicPr>
            <a:picLocks noGrp="1" noChangeAspect="1"/>
          </p:cNvPicPr>
          <p:nvPr>
            <p:ph idx="1"/>
          </p:nvPr>
        </p:nvPicPr>
        <p:blipFill>
          <a:blip r:embed="rId2">
            <a:extLst>
              <a:ext uri="{28A0092B-C50C-407E-A947-70E740481C1C}">
                <a14:useLocalDpi xmlns:a14="http://schemas.microsoft.com/office/drawing/2010/main" val="0"/>
              </a:ext>
            </a:extLst>
          </a:blip>
          <a:srcRect t="-10062" b="-10062"/>
          <a:stretch>
            <a:fillRect/>
          </a:stretch>
        </p:blipFill>
        <p:spPr/>
      </p:pic>
    </p:spTree>
    <p:extLst>
      <p:ext uri="{BB962C8B-B14F-4D97-AF65-F5344CB8AC3E}">
        <p14:creationId xmlns:p14="http://schemas.microsoft.com/office/powerpoint/2010/main" val="123665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r>
            <a:br>
              <a:rPr lang="it-IT" sz="2800" b="1" dirty="0"/>
            </a:br>
            <a:r>
              <a:rPr lang="it-IT" sz="2800" b="1" dirty="0" err="1"/>
              <a:t>Les</a:t>
            </a:r>
            <a:r>
              <a:rPr lang="it-IT" sz="2800" b="1" dirty="0"/>
              <a:t> </a:t>
            </a:r>
            <a:r>
              <a:rPr lang="it-IT" sz="2800" b="1" dirty="0" err="1"/>
              <a:t>fondements</a:t>
            </a:r>
            <a:r>
              <a:rPr lang="it-IT" sz="2800" b="1" dirty="0"/>
              <a:t> de la </a:t>
            </a:r>
            <a:r>
              <a:rPr lang="it-IT" sz="2800" b="1" dirty="0" err="1"/>
              <a:t>liberté</a:t>
            </a:r>
            <a:r>
              <a:rPr lang="it-IT" sz="2800" b="1" dirty="0"/>
              <a:t> de la presse</a:t>
            </a:r>
            <a:br>
              <a:rPr lang="it-IT" sz="2800" b="1" dirty="0"/>
            </a:br>
            <a:r>
              <a:rPr lang="it-IT" sz="2800" b="1" dirty="0" err="1"/>
              <a:t>h</a:t>
            </a:r>
            <a:r>
              <a:rPr lang="it-IT" sz="2700" dirty="0" err="1"/>
              <a:t>ttps</a:t>
            </a:r>
            <a:r>
              <a:rPr lang="it-IT" sz="2700" dirty="0"/>
              <a:t>://</a:t>
            </a:r>
            <a:r>
              <a:rPr lang="it-IT" sz="2700" dirty="0" err="1"/>
              <a:t>www.vie-publique.fr</a:t>
            </a:r>
            <a:r>
              <a:rPr lang="it-IT" sz="2700" dirty="0"/>
              <a:t>/</a:t>
            </a:r>
            <a:r>
              <a:rPr lang="it-IT" sz="2700" dirty="0" err="1"/>
              <a:t>eclairage</a:t>
            </a:r>
            <a:r>
              <a:rPr lang="it-IT" sz="2700" dirty="0"/>
              <a:t>/19351-liberte-de-la-presse-en-france-quel-cadre-legal </a:t>
            </a:r>
            <a:br>
              <a:rPr lang="it-IT" sz="2700" dirty="0"/>
            </a:br>
            <a:endParaRPr lang="fr-CA" sz="2700" dirty="0"/>
          </a:p>
        </p:txBody>
      </p:sp>
      <p:sp>
        <p:nvSpPr>
          <p:cNvPr id="3" name="Segnaposto contenuto 2"/>
          <p:cNvSpPr>
            <a:spLocks noGrp="1"/>
          </p:cNvSpPr>
          <p:nvPr>
            <p:ph idx="1"/>
          </p:nvPr>
        </p:nvSpPr>
        <p:spPr/>
        <p:txBody>
          <a:bodyPr>
            <a:normAutofit/>
          </a:bodyPr>
          <a:lstStyle/>
          <a:p>
            <a:pPr algn="just"/>
            <a:r>
              <a:rPr lang="it-IT" sz="2400" dirty="0"/>
              <a:t>Principe </a:t>
            </a:r>
            <a:r>
              <a:rPr lang="it-IT" sz="2400" dirty="0" err="1"/>
              <a:t>fondamental</a:t>
            </a:r>
            <a:r>
              <a:rPr lang="it-IT" sz="2400" dirty="0"/>
              <a:t> </a:t>
            </a:r>
            <a:r>
              <a:rPr lang="it-IT" sz="2400" dirty="0" err="1"/>
              <a:t>des</a:t>
            </a:r>
            <a:r>
              <a:rPr lang="it-IT" sz="2400" dirty="0"/>
              <a:t> </a:t>
            </a:r>
            <a:r>
              <a:rPr lang="it-IT" sz="2400" dirty="0" err="1"/>
              <a:t>systèmes</a:t>
            </a:r>
            <a:r>
              <a:rPr lang="it-IT" sz="2400" dirty="0"/>
              <a:t> </a:t>
            </a:r>
            <a:r>
              <a:rPr lang="it-IT" sz="2400" dirty="0" err="1"/>
              <a:t>démocratiques</a:t>
            </a:r>
            <a:r>
              <a:rPr lang="it-IT" sz="2400" dirty="0"/>
              <a:t>, la </a:t>
            </a:r>
            <a:r>
              <a:rPr lang="it-IT" sz="2400" dirty="0" err="1"/>
              <a:t>liberté</a:t>
            </a:r>
            <a:r>
              <a:rPr lang="it-IT" sz="2400" dirty="0"/>
              <a:t> de presse est </a:t>
            </a:r>
            <a:r>
              <a:rPr lang="it-IT" sz="2400" dirty="0" err="1"/>
              <a:t>inscrite</a:t>
            </a:r>
            <a:r>
              <a:rPr lang="it-IT" sz="2400" dirty="0"/>
              <a:t> </a:t>
            </a:r>
            <a:r>
              <a:rPr lang="it-IT" sz="2400" dirty="0" err="1"/>
              <a:t>dans</a:t>
            </a:r>
            <a:r>
              <a:rPr lang="it-IT" sz="2400" dirty="0"/>
              <a:t> :</a:t>
            </a:r>
          </a:p>
          <a:p>
            <a:pPr algn="just"/>
            <a:r>
              <a:rPr lang="it-IT" sz="2400" dirty="0"/>
              <a:t>l’</a:t>
            </a:r>
            <a:r>
              <a:rPr lang="it-IT" sz="2400" dirty="0" err="1"/>
              <a:t>article</a:t>
            </a:r>
            <a:r>
              <a:rPr lang="it-IT" sz="2400" dirty="0"/>
              <a:t> 11 de la Déclaration des droits de l’homme et </a:t>
            </a:r>
            <a:r>
              <a:rPr lang="it-IT" sz="2400" dirty="0" err="1"/>
              <a:t>du</a:t>
            </a:r>
            <a:r>
              <a:rPr lang="it-IT" sz="2400" dirty="0"/>
              <a:t> </a:t>
            </a:r>
            <a:r>
              <a:rPr lang="it-IT" sz="2400" dirty="0" err="1"/>
              <a:t>citoyen</a:t>
            </a:r>
            <a:r>
              <a:rPr lang="it-IT" sz="2400" dirty="0"/>
              <a:t> </a:t>
            </a:r>
            <a:r>
              <a:rPr lang="it-IT" sz="2400" dirty="0" err="1"/>
              <a:t>du</a:t>
            </a:r>
            <a:r>
              <a:rPr lang="it-IT" sz="2400" dirty="0"/>
              <a:t> 26 </a:t>
            </a:r>
            <a:r>
              <a:rPr lang="it-IT" sz="2400" dirty="0" err="1"/>
              <a:t>août</a:t>
            </a:r>
            <a:r>
              <a:rPr lang="it-IT" sz="2400" dirty="0"/>
              <a:t> 1789</a:t>
            </a:r>
          </a:p>
          <a:p>
            <a:pPr algn="just"/>
            <a:r>
              <a:rPr lang="it-IT" sz="2400" dirty="0"/>
              <a:t>l’</a:t>
            </a:r>
            <a:r>
              <a:rPr lang="it-IT" sz="2400" dirty="0" err="1"/>
              <a:t>article</a:t>
            </a:r>
            <a:r>
              <a:rPr lang="it-IT" sz="2400" dirty="0"/>
              <a:t> 19 de la Déclaration universelle des droits de l’</a:t>
            </a:r>
            <a:r>
              <a:rPr lang="it-IT" sz="2400" dirty="0" err="1"/>
              <a:t>homme</a:t>
            </a:r>
            <a:r>
              <a:rPr lang="it-IT" sz="2400" dirty="0"/>
              <a:t> </a:t>
            </a:r>
            <a:r>
              <a:rPr lang="it-IT" sz="2400" dirty="0" err="1"/>
              <a:t>du</a:t>
            </a:r>
            <a:r>
              <a:rPr lang="it-IT" sz="2400" dirty="0"/>
              <a:t> 10 </a:t>
            </a:r>
            <a:r>
              <a:rPr lang="it-IT" sz="2400" dirty="0" err="1"/>
              <a:t>décembre</a:t>
            </a:r>
            <a:r>
              <a:rPr lang="it-IT" sz="2400" dirty="0"/>
              <a:t> 1948</a:t>
            </a:r>
          </a:p>
          <a:p>
            <a:pPr algn="just"/>
            <a:r>
              <a:rPr lang="it-IT" sz="2400" dirty="0"/>
              <a:t>l’</a:t>
            </a:r>
            <a:r>
              <a:rPr lang="it-IT" sz="2400" dirty="0" err="1"/>
              <a:t>article</a:t>
            </a:r>
            <a:r>
              <a:rPr lang="it-IT" sz="2400" dirty="0"/>
              <a:t> 10 de la Convention européenne des droits de l’</a:t>
            </a:r>
            <a:r>
              <a:rPr lang="it-IT" sz="2400" dirty="0" err="1"/>
              <a:t>Homme</a:t>
            </a:r>
            <a:r>
              <a:rPr lang="it-IT" sz="2400" dirty="0"/>
              <a:t> </a:t>
            </a:r>
            <a:r>
              <a:rPr lang="it-IT" sz="2400" dirty="0" err="1"/>
              <a:t>du</a:t>
            </a:r>
            <a:r>
              <a:rPr lang="it-IT" sz="2400" dirty="0"/>
              <a:t> 4 novembre 1950.</a:t>
            </a:r>
          </a:p>
          <a:p>
            <a:pPr algn="just"/>
            <a:r>
              <a:rPr lang="it-IT" sz="2400" dirty="0" err="1"/>
              <a:t>Avec</a:t>
            </a:r>
            <a:r>
              <a:rPr lang="it-IT" sz="2400" dirty="0"/>
              <a:t> la loi du 29 </a:t>
            </a:r>
            <a:r>
              <a:rPr lang="it-IT" sz="2400" dirty="0" err="1"/>
              <a:t>juillet</a:t>
            </a:r>
            <a:r>
              <a:rPr lang="it-IT" sz="2400" dirty="0"/>
              <a:t> 1881, la </a:t>
            </a:r>
            <a:r>
              <a:rPr lang="it-IT" sz="2400" dirty="0" err="1"/>
              <a:t>liberté</a:t>
            </a:r>
            <a:r>
              <a:rPr lang="it-IT" sz="2400" dirty="0"/>
              <a:t> de la presse en France </a:t>
            </a:r>
            <a:r>
              <a:rPr lang="it-IT" sz="2400" dirty="0" err="1"/>
              <a:t>fait</a:t>
            </a:r>
            <a:r>
              <a:rPr lang="it-IT" sz="2400" dirty="0"/>
              <a:t> l’</a:t>
            </a:r>
            <a:r>
              <a:rPr lang="it-IT" sz="2400" dirty="0" err="1"/>
              <a:t>objet</a:t>
            </a:r>
            <a:r>
              <a:rPr lang="it-IT" sz="2400" dirty="0"/>
              <a:t> d’une </a:t>
            </a:r>
            <a:r>
              <a:rPr lang="it-IT" sz="2400" dirty="0" err="1"/>
              <a:t>consécration</a:t>
            </a:r>
            <a:r>
              <a:rPr lang="it-IT" sz="2400" dirty="0"/>
              <a:t> </a:t>
            </a:r>
            <a:r>
              <a:rPr lang="it-IT" sz="2400" dirty="0" err="1"/>
              <a:t>particulière</a:t>
            </a:r>
            <a:r>
              <a:rPr lang="it-IT" sz="2400" dirty="0"/>
              <a:t>, </a:t>
            </a:r>
            <a:r>
              <a:rPr lang="it-IT" sz="2400" dirty="0" err="1"/>
              <a:t>au-delà</a:t>
            </a:r>
            <a:r>
              <a:rPr lang="it-IT" sz="2400" dirty="0"/>
              <a:t> de la </a:t>
            </a:r>
            <a:r>
              <a:rPr lang="it-IT" sz="2400" dirty="0" err="1"/>
              <a:t>reconnaissance</a:t>
            </a:r>
            <a:r>
              <a:rPr lang="it-IT" sz="2400" dirty="0"/>
              <a:t> </a:t>
            </a:r>
            <a:r>
              <a:rPr lang="it-IT" sz="2400" dirty="0" err="1"/>
              <a:t>générale</a:t>
            </a:r>
            <a:r>
              <a:rPr lang="it-IT" sz="2400" dirty="0"/>
              <a:t> de la </a:t>
            </a:r>
            <a:r>
              <a:rPr lang="it-IT" sz="2400" dirty="0" err="1"/>
              <a:t>liberté</a:t>
            </a:r>
            <a:r>
              <a:rPr lang="it-IT" sz="2400" dirty="0"/>
              <a:t> d’</a:t>
            </a:r>
            <a:r>
              <a:rPr lang="it-IT" sz="2400" dirty="0" err="1"/>
              <a:t>expression</a:t>
            </a:r>
            <a:r>
              <a:rPr lang="it-IT" sz="2400" dirty="0"/>
              <a:t>.</a:t>
            </a:r>
          </a:p>
        </p:txBody>
      </p:sp>
    </p:spTree>
    <p:extLst>
      <p:ext uri="{BB962C8B-B14F-4D97-AF65-F5344CB8AC3E}">
        <p14:creationId xmlns:p14="http://schemas.microsoft.com/office/powerpoint/2010/main" val="3344790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b="1" dirty="0" err="1"/>
              <a:t>loi</a:t>
            </a:r>
            <a:r>
              <a:rPr lang="it-IT" sz="2800" b="1" dirty="0"/>
              <a:t> </a:t>
            </a:r>
            <a:r>
              <a:rPr lang="it-IT" sz="2800" b="1" dirty="0" err="1"/>
              <a:t>du</a:t>
            </a:r>
            <a:r>
              <a:rPr lang="it-IT" sz="2800" b="1" dirty="0"/>
              <a:t> 29 </a:t>
            </a:r>
            <a:r>
              <a:rPr lang="it-IT" sz="2800" b="1" dirty="0" err="1"/>
              <a:t>juillet</a:t>
            </a:r>
            <a:r>
              <a:rPr lang="it-IT" sz="2800" b="1" dirty="0"/>
              <a:t> 1881 </a:t>
            </a:r>
            <a:r>
              <a:rPr lang="it-IT" sz="2800" b="1" dirty="0" err="1"/>
              <a:t>sur</a:t>
            </a:r>
            <a:r>
              <a:rPr lang="it-IT" sz="2800" b="1" dirty="0"/>
              <a:t> la </a:t>
            </a:r>
            <a:r>
              <a:rPr lang="it-IT" sz="2800" b="1" dirty="0" err="1"/>
              <a:t>liberté</a:t>
            </a:r>
            <a:r>
              <a:rPr lang="it-IT" sz="2800" b="1" dirty="0"/>
              <a:t> de la presse</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b="1" dirty="0" err="1"/>
              <a:t>loi</a:t>
            </a:r>
            <a:r>
              <a:rPr lang="it-IT" sz="2400" b="1" dirty="0"/>
              <a:t> </a:t>
            </a:r>
            <a:r>
              <a:rPr lang="it-IT" sz="2400" b="1" dirty="0" err="1"/>
              <a:t>du</a:t>
            </a:r>
            <a:r>
              <a:rPr lang="it-IT" sz="2400" b="1" dirty="0"/>
              <a:t> 29 </a:t>
            </a:r>
            <a:r>
              <a:rPr lang="it-IT" sz="2400" b="1" dirty="0" err="1"/>
              <a:t>juillet</a:t>
            </a:r>
            <a:r>
              <a:rPr lang="it-IT" sz="2400" b="1" dirty="0"/>
              <a:t> 1881 </a:t>
            </a:r>
            <a:r>
              <a:rPr lang="it-IT" sz="2400" b="1" dirty="0" err="1"/>
              <a:t>sur</a:t>
            </a:r>
            <a:r>
              <a:rPr lang="it-IT" sz="2400" b="1" dirty="0"/>
              <a:t> la </a:t>
            </a:r>
            <a:r>
              <a:rPr lang="it-IT" sz="2400" b="1" dirty="0" err="1"/>
              <a:t>liberté</a:t>
            </a:r>
            <a:r>
              <a:rPr lang="it-IT" sz="2400" b="1" dirty="0"/>
              <a:t> de la presse</a:t>
            </a:r>
            <a:r>
              <a:rPr lang="it-IT" sz="2400" dirty="0"/>
              <a:t> </a:t>
            </a:r>
            <a:r>
              <a:rPr lang="it-IT" sz="2400" dirty="0" err="1"/>
              <a:t>définit</a:t>
            </a:r>
            <a:r>
              <a:rPr lang="it-IT" sz="2400" dirty="0"/>
              <a:t> </a:t>
            </a:r>
            <a:r>
              <a:rPr lang="it-IT" sz="2400" dirty="0" err="1"/>
              <a:t>les</a:t>
            </a:r>
            <a:r>
              <a:rPr lang="it-IT" sz="2400" dirty="0"/>
              <a:t> </a:t>
            </a:r>
            <a:r>
              <a:rPr lang="it-IT" sz="2400" dirty="0" err="1"/>
              <a:t>libertés</a:t>
            </a:r>
            <a:r>
              <a:rPr lang="it-IT" sz="2400" dirty="0"/>
              <a:t> et </a:t>
            </a:r>
            <a:r>
              <a:rPr lang="it-IT" sz="2400" dirty="0" err="1"/>
              <a:t>responsabilités</a:t>
            </a:r>
            <a:r>
              <a:rPr lang="it-IT" sz="2400" dirty="0"/>
              <a:t> de la presse </a:t>
            </a:r>
            <a:r>
              <a:rPr lang="it-IT" sz="2400" dirty="0" err="1"/>
              <a:t>française</a:t>
            </a:r>
            <a:r>
              <a:rPr lang="it-IT" sz="2400" dirty="0"/>
              <a:t>. Elle impose un </a:t>
            </a:r>
            <a:r>
              <a:rPr lang="it-IT" sz="2400" dirty="0" err="1"/>
              <a:t>cadre</a:t>
            </a:r>
            <a:r>
              <a:rPr lang="it-IT" sz="2400" dirty="0"/>
              <a:t> </a:t>
            </a:r>
            <a:r>
              <a:rPr lang="it-IT" sz="2400" dirty="0" err="1"/>
              <a:t>légal</a:t>
            </a:r>
            <a:r>
              <a:rPr lang="it-IT" sz="2400" dirty="0"/>
              <a:t> à </a:t>
            </a:r>
            <a:r>
              <a:rPr lang="it-IT" sz="2400" dirty="0" err="1"/>
              <a:t>toute</a:t>
            </a:r>
            <a:r>
              <a:rPr lang="it-IT" sz="2400" dirty="0"/>
              <a:t> </a:t>
            </a:r>
            <a:r>
              <a:rPr lang="it-IT" sz="2400" dirty="0" err="1"/>
              <a:t>publication</a:t>
            </a:r>
            <a:r>
              <a:rPr lang="it-IT" sz="2400" dirty="0"/>
              <a:t>, </a:t>
            </a:r>
            <a:r>
              <a:rPr lang="it-IT" sz="2400" dirty="0" err="1"/>
              <a:t>ainsi</a:t>
            </a:r>
            <a:r>
              <a:rPr lang="it-IT" sz="2400" dirty="0"/>
              <a:t> </a:t>
            </a:r>
            <a:r>
              <a:rPr lang="it-IT" sz="2400" dirty="0" err="1"/>
              <a:t>qu’à</a:t>
            </a:r>
            <a:r>
              <a:rPr lang="it-IT" sz="2400" dirty="0"/>
              <a:t> l’</a:t>
            </a:r>
            <a:r>
              <a:rPr lang="it-IT" sz="2400" dirty="0" err="1"/>
              <a:t>affichage</a:t>
            </a:r>
            <a:r>
              <a:rPr lang="it-IT" sz="2400" dirty="0"/>
              <a:t> public, </a:t>
            </a:r>
            <a:r>
              <a:rPr lang="it-IT" sz="2400" dirty="0" err="1"/>
              <a:t>au</a:t>
            </a:r>
            <a:r>
              <a:rPr lang="it-IT" sz="2400" dirty="0"/>
              <a:t> </a:t>
            </a:r>
            <a:r>
              <a:rPr lang="it-IT" sz="2400" dirty="0" err="1"/>
              <a:t>colportage</a:t>
            </a:r>
            <a:r>
              <a:rPr lang="it-IT" sz="2400" dirty="0"/>
              <a:t> et à la </a:t>
            </a:r>
            <a:r>
              <a:rPr lang="it-IT" sz="2400" dirty="0" err="1"/>
              <a:t>vente</a:t>
            </a:r>
            <a:r>
              <a:rPr lang="it-IT" sz="2400" dirty="0"/>
              <a:t> </a:t>
            </a:r>
            <a:r>
              <a:rPr lang="it-IT" sz="2400" dirty="0" err="1"/>
              <a:t>sur</a:t>
            </a:r>
            <a:r>
              <a:rPr lang="it-IT" sz="2400" dirty="0"/>
              <a:t> la </a:t>
            </a:r>
            <a:r>
              <a:rPr lang="it-IT" sz="2400" dirty="0" err="1"/>
              <a:t>voie</a:t>
            </a:r>
            <a:r>
              <a:rPr lang="it-IT" sz="2400" dirty="0"/>
              <a:t> </a:t>
            </a:r>
            <a:r>
              <a:rPr lang="it-IT" sz="2400" dirty="0" err="1"/>
              <a:t>publique</a:t>
            </a:r>
            <a:r>
              <a:rPr lang="it-IT" sz="2400" dirty="0"/>
              <a:t>. </a:t>
            </a:r>
          </a:p>
          <a:p>
            <a:pPr algn="just"/>
            <a:r>
              <a:rPr lang="it-IT" sz="2400" dirty="0"/>
              <a:t>Son </a:t>
            </a:r>
            <a:r>
              <a:rPr lang="it-IT" sz="2400" dirty="0" err="1"/>
              <a:t>article</a:t>
            </a:r>
            <a:r>
              <a:rPr lang="it-IT" sz="2400" dirty="0"/>
              <a:t> 1 dispose </a:t>
            </a:r>
            <a:r>
              <a:rPr lang="it-IT" sz="2400" dirty="0" err="1"/>
              <a:t>que</a:t>
            </a:r>
            <a:r>
              <a:rPr lang="it-IT" sz="2400" dirty="0"/>
              <a:t> "</a:t>
            </a:r>
            <a:r>
              <a:rPr lang="it-IT" sz="2400" i="1" dirty="0" err="1"/>
              <a:t>l’imprimerie</a:t>
            </a:r>
            <a:r>
              <a:rPr lang="it-IT" sz="2400" i="1" dirty="0"/>
              <a:t> et la </a:t>
            </a:r>
            <a:r>
              <a:rPr lang="it-IT" sz="2400" i="1" dirty="0" err="1"/>
              <a:t>librairie</a:t>
            </a:r>
            <a:r>
              <a:rPr lang="it-IT" sz="2400" i="1" dirty="0"/>
              <a:t> </a:t>
            </a:r>
            <a:r>
              <a:rPr lang="it-IT" sz="2400" i="1" dirty="0" err="1"/>
              <a:t>sont</a:t>
            </a:r>
            <a:r>
              <a:rPr lang="it-IT" sz="2400" i="1" dirty="0"/>
              <a:t> </a:t>
            </a:r>
            <a:r>
              <a:rPr lang="it-IT" sz="2400" i="1" dirty="0" err="1"/>
              <a:t>libres</a:t>
            </a:r>
            <a:r>
              <a:rPr lang="it-IT" sz="2400" dirty="0"/>
              <a:t>".</a:t>
            </a:r>
          </a:p>
          <a:p>
            <a:pPr algn="just"/>
            <a:r>
              <a:rPr lang="it-IT" sz="2400" dirty="0"/>
              <a:t>La </a:t>
            </a:r>
            <a:r>
              <a:rPr lang="it-IT" sz="2400" dirty="0" err="1"/>
              <a:t>loi</a:t>
            </a:r>
            <a:r>
              <a:rPr lang="it-IT" sz="2400" dirty="0"/>
              <a:t> de 1881 a </a:t>
            </a:r>
            <a:r>
              <a:rPr lang="it-IT" sz="2400" dirty="0" err="1"/>
              <a:t>été</a:t>
            </a:r>
            <a:r>
              <a:rPr lang="it-IT" sz="2400" dirty="0"/>
              <a:t> </a:t>
            </a:r>
            <a:r>
              <a:rPr lang="it-IT" sz="2400" dirty="0" err="1"/>
              <a:t>modifiée</a:t>
            </a:r>
            <a:r>
              <a:rPr lang="it-IT" sz="2400" dirty="0"/>
              <a:t> </a:t>
            </a:r>
            <a:r>
              <a:rPr lang="it-IT" sz="2400" dirty="0" err="1"/>
              <a:t>plusieurs</a:t>
            </a:r>
            <a:r>
              <a:rPr lang="it-IT" sz="2400" dirty="0"/>
              <a:t> fois pour </a:t>
            </a:r>
            <a:r>
              <a:rPr lang="it-IT" sz="2400" dirty="0" err="1"/>
              <a:t>encadrer</a:t>
            </a:r>
            <a:r>
              <a:rPr lang="it-IT" sz="2400" dirty="0"/>
              <a:t> </a:t>
            </a:r>
            <a:r>
              <a:rPr lang="it-IT" sz="2400" dirty="0" err="1"/>
              <a:t>cette</a:t>
            </a:r>
            <a:r>
              <a:rPr lang="it-IT" sz="2400" dirty="0"/>
              <a:t> </a:t>
            </a:r>
            <a:r>
              <a:rPr lang="it-IT" sz="2400" dirty="0" err="1"/>
              <a:t>liberté</a:t>
            </a:r>
            <a:r>
              <a:rPr lang="it-IT" sz="2400" dirty="0"/>
              <a:t> </a:t>
            </a:r>
            <a:r>
              <a:rPr lang="it-IT" sz="2400" dirty="0" err="1"/>
              <a:t>au-delà</a:t>
            </a:r>
            <a:r>
              <a:rPr lang="it-IT" sz="2400" dirty="0"/>
              <a:t> </a:t>
            </a:r>
            <a:r>
              <a:rPr lang="it-IT" sz="2400" dirty="0" err="1"/>
              <a:t>des</a:t>
            </a:r>
            <a:r>
              <a:rPr lang="it-IT" sz="2400" dirty="0"/>
              <a:t> </a:t>
            </a:r>
            <a:r>
              <a:rPr lang="it-IT" sz="2400" dirty="0" err="1"/>
              <a:t>règles</a:t>
            </a:r>
            <a:r>
              <a:rPr lang="it-IT" sz="2400" dirty="0"/>
              <a:t> </a:t>
            </a:r>
            <a:r>
              <a:rPr lang="it-IT" sz="2400" dirty="0" err="1"/>
              <a:t>liées</a:t>
            </a:r>
            <a:r>
              <a:rPr lang="it-IT" sz="2400" dirty="0"/>
              <a:t> </a:t>
            </a:r>
            <a:r>
              <a:rPr lang="it-IT" sz="2400" dirty="0" err="1"/>
              <a:t>au</a:t>
            </a:r>
            <a:r>
              <a:rPr lang="it-IT" sz="2400" dirty="0"/>
              <a:t> </a:t>
            </a:r>
            <a:r>
              <a:rPr lang="it-IT" sz="2400" dirty="0" err="1"/>
              <a:t>respect</a:t>
            </a:r>
            <a:r>
              <a:rPr lang="it-IT" sz="2400" dirty="0"/>
              <a:t> de la </a:t>
            </a:r>
            <a:r>
              <a:rPr lang="it-IT" sz="2400" dirty="0" err="1"/>
              <a:t>personne</a:t>
            </a:r>
            <a:r>
              <a:rPr lang="it-IT" sz="2400" dirty="0"/>
              <a:t>, la </a:t>
            </a:r>
            <a:r>
              <a:rPr lang="it-IT" sz="2400" dirty="0" err="1"/>
              <a:t>protection</a:t>
            </a:r>
            <a:r>
              <a:rPr lang="it-IT" sz="2400" dirty="0"/>
              <a:t> </a:t>
            </a:r>
            <a:r>
              <a:rPr lang="it-IT" sz="2400" dirty="0" err="1"/>
              <a:t>des</a:t>
            </a:r>
            <a:r>
              <a:rPr lang="it-IT" sz="2400" dirty="0"/>
              <a:t> </a:t>
            </a:r>
            <a:r>
              <a:rPr lang="it-IT" sz="2400" dirty="0" err="1"/>
              <a:t>mineurs</a:t>
            </a:r>
            <a:r>
              <a:rPr lang="it-IT" sz="2400" dirty="0"/>
              <a:t>, la </a:t>
            </a:r>
            <a:r>
              <a:rPr lang="it-IT" sz="2400" dirty="0" err="1"/>
              <a:t>répression</a:t>
            </a:r>
            <a:r>
              <a:rPr lang="it-IT" sz="2400" dirty="0"/>
              <a:t> de l’</a:t>
            </a:r>
            <a:r>
              <a:rPr lang="it-IT" sz="2400" dirty="0" err="1"/>
              <a:t>injure</a:t>
            </a:r>
            <a:r>
              <a:rPr lang="it-IT" sz="2400" dirty="0"/>
              <a:t>, la </a:t>
            </a:r>
            <a:r>
              <a:rPr lang="it-IT" sz="2400" dirty="0" err="1"/>
              <a:t>diffamation</a:t>
            </a:r>
            <a:r>
              <a:rPr lang="it-IT" sz="2400" dirty="0"/>
              <a:t> </a:t>
            </a:r>
            <a:r>
              <a:rPr lang="it-IT" sz="2400" dirty="0" err="1"/>
              <a:t>ou</a:t>
            </a:r>
            <a:r>
              <a:rPr lang="it-IT" sz="2400" dirty="0"/>
              <a:t> l’</a:t>
            </a:r>
            <a:r>
              <a:rPr lang="it-IT" sz="2400" dirty="0" err="1"/>
              <a:t>atteinte</a:t>
            </a:r>
            <a:r>
              <a:rPr lang="it-IT" sz="2400" dirty="0"/>
              <a:t> à la vie </a:t>
            </a:r>
            <a:r>
              <a:rPr lang="it-IT" sz="2400" dirty="0" err="1"/>
              <a:t>privée</a:t>
            </a:r>
            <a:r>
              <a:rPr lang="it-IT" sz="2400" dirty="0"/>
              <a:t>.</a:t>
            </a:r>
          </a:p>
          <a:p>
            <a:endParaRPr lang="fr-CA" sz="2400" dirty="0"/>
          </a:p>
        </p:txBody>
      </p:sp>
    </p:spTree>
    <p:extLst>
      <p:ext uri="{BB962C8B-B14F-4D97-AF65-F5344CB8AC3E}">
        <p14:creationId xmlns:p14="http://schemas.microsoft.com/office/powerpoint/2010/main" val="1716726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Modifications</a:t>
            </a:r>
          </a:p>
        </p:txBody>
      </p:sp>
      <p:sp>
        <p:nvSpPr>
          <p:cNvPr id="3" name="Segnaposto contenuto 2"/>
          <p:cNvSpPr>
            <a:spLocks noGrp="1"/>
          </p:cNvSpPr>
          <p:nvPr>
            <p:ph idx="1"/>
          </p:nvPr>
        </p:nvSpPr>
        <p:spPr/>
        <p:txBody>
          <a:bodyPr>
            <a:normAutofit/>
          </a:bodyPr>
          <a:lstStyle/>
          <a:p>
            <a:pPr algn="just"/>
            <a:r>
              <a:rPr lang="fr-CA" sz="2400" dirty="0"/>
              <a:t>Ainsi la loi Pleven du 1er juillet 1972 relative à la lutte contre le racisme crée un nouveau délit et punit la discrimination, l’injure ou la diffamation à l’égard d’une personne ou d’un groupe de personnes à raison de leur origine ou de leur appartenance ou de leur non-appartenance à une ethnie, une nation, une race ou une religion déterminée. </a:t>
            </a:r>
          </a:p>
          <a:p>
            <a:pPr algn="just"/>
            <a:r>
              <a:rPr lang="fr-CA" sz="2400" dirty="0"/>
              <a:t>La loi </a:t>
            </a:r>
            <a:r>
              <a:rPr lang="fr-CA" sz="2400" dirty="0" err="1"/>
              <a:t>Gayssot</a:t>
            </a:r>
            <a:r>
              <a:rPr lang="fr-CA" sz="2400" dirty="0"/>
              <a:t> du 13 juillet 1990 sanctionne, en outre, la négation des crimes contre l’humanité perpétrés par le régime nazi.</a:t>
            </a:r>
          </a:p>
        </p:txBody>
      </p:sp>
    </p:spTree>
    <p:extLst>
      <p:ext uri="{BB962C8B-B14F-4D97-AF65-F5344CB8AC3E}">
        <p14:creationId xmlns:p14="http://schemas.microsoft.com/office/powerpoint/2010/main" val="1254590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Lois "anti-</a:t>
            </a:r>
            <a:r>
              <a:rPr lang="fr-CA" sz="2800" dirty="0" err="1"/>
              <a:t>fake</a:t>
            </a:r>
            <a:r>
              <a:rPr lang="fr-CA" sz="2800" dirty="0"/>
              <a:t> news" </a:t>
            </a:r>
          </a:p>
        </p:txBody>
      </p:sp>
      <p:sp>
        <p:nvSpPr>
          <p:cNvPr id="3" name="Segnaposto contenuto 2"/>
          <p:cNvSpPr>
            <a:spLocks noGrp="1"/>
          </p:cNvSpPr>
          <p:nvPr>
            <p:ph idx="1"/>
          </p:nvPr>
        </p:nvSpPr>
        <p:spPr/>
        <p:txBody>
          <a:bodyPr>
            <a:normAutofit/>
          </a:bodyPr>
          <a:lstStyle/>
          <a:p>
            <a:pPr algn="just"/>
            <a:r>
              <a:rPr lang="fr-CA" sz="2400" dirty="0"/>
              <a:t>La lutte contre la diffusion des fausses informations (</a:t>
            </a:r>
            <a:r>
              <a:rPr lang="fr-CA" sz="2400" dirty="0" err="1"/>
              <a:t>fake</a:t>
            </a:r>
            <a:r>
              <a:rPr lang="fr-CA" sz="2400" dirty="0"/>
              <a:t> news) s’est traduite par deux lois  relatives à la manipulation de l’information pendant les périodes de campagne électorale). </a:t>
            </a:r>
          </a:p>
          <a:p>
            <a:pPr algn="just"/>
            <a:r>
              <a:rPr lang="fr-CA" sz="2400" dirty="0"/>
              <a:t>Promulguées en décembre 2018, ces lois "anti-</a:t>
            </a:r>
            <a:r>
              <a:rPr lang="fr-CA" sz="2400" dirty="0" err="1"/>
              <a:t>fake</a:t>
            </a:r>
            <a:r>
              <a:rPr lang="fr-CA" sz="2400" dirty="0"/>
              <a:t> news" autorisent un candidat ou un parti à saisir le juge des référés pour faire cesser la diffusion de fausses informations durant les trois mois précédant un scrutin national. Les principales plateformes numériques ont l'obligation de signaler les contenus politiques sponsorisés, en publiant le nom de leur auteur et la somme payée.</a:t>
            </a:r>
          </a:p>
        </p:txBody>
      </p:sp>
    </p:spTree>
    <p:extLst>
      <p:ext uri="{BB962C8B-B14F-4D97-AF65-F5344CB8AC3E}">
        <p14:creationId xmlns:p14="http://schemas.microsoft.com/office/powerpoint/2010/main" val="265266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lstStyle/>
          <a:p>
            <a:r>
              <a:rPr lang="it-IT" sz="2800">
                <a:latin typeface="Arial" charset="0"/>
              </a:rPr>
              <a:t>Tableau de marche hebdomadaire</a:t>
            </a:r>
          </a:p>
        </p:txBody>
      </p:sp>
      <p:sp>
        <p:nvSpPr>
          <p:cNvPr id="39938" name="Segnaposto contenuto 2"/>
          <p:cNvSpPr>
            <a:spLocks noGrp="1"/>
          </p:cNvSpPr>
          <p:nvPr>
            <p:ph idx="1"/>
          </p:nvPr>
        </p:nvSpPr>
        <p:spPr/>
        <p:txBody>
          <a:bodyPr>
            <a:normAutofit/>
          </a:bodyPr>
          <a:lstStyle/>
          <a:p>
            <a:pPr algn="just"/>
            <a:r>
              <a:rPr lang="fr-CA" sz="2400" dirty="0"/>
              <a:t>Observations hebdomadaires sur des questions sociétales et politiques avec l’appui de références juridiques et historiques. </a:t>
            </a:r>
          </a:p>
          <a:p>
            <a:pPr algn="just"/>
            <a:endParaRPr lang="it-IT" sz="2400" dirty="0"/>
          </a:p>
          <a:p>
            <a:pPr algn="just"/>
            <a:r>
              <a:rPr lang="it-IT" sz="2400" dirty="0"/>
              <a:t>La langue et le </a:t>
            </a:r>
            <a:r>
              <a:rPr lang="it-IT" sz="2400" dirty="0" err="1"/>
              <a:t>droit</a:t>
            </a:r>
            <a:r>
              <a:rPr lang="it-IT" sz="2400" dirty="0"/>
              <a:t> (</a:t>
            </a:r>
            <a:r>
              <a:rPr lang="it-IT" sz="2400" dirty="0" err="1"/>
              <a:t>notamment</a:t>
            </a:r>
            <a:r>
              <a:rPr lang="it-IT" sz="2400" dirty="0"/>
              <a:t> </a:t>
            </a:r>
            <a:r>
              <a:rPr lang="it-IT" sz="2400" dirty="0" err="1"/>
              <a:t>les</a:t>
            </a:r>
            <a:r>
              <a:rPr lang="it-IT" sz="2400" dirty="0"/>
              <a:t> </a:t>
            </a:r>
            <a:r>
              <a:rPr lang="it-IT" sz="2400" dirty="0" err="1"/>
              <a:t>discriminations</a:t>
            </a:r>
            <a:r>
              <a:rPr lang="it-IT" sz="2400" dirty="0"/>
              <a:t>)</a:t>
            </a:r>
          </a:p>
          <a:p>
            <a:pPr algn="just"/>
            <a:endParaRPr lang="it-IT" sz="2400" dirty="0"/>
          </a:p>
          <a:p>
            <a:r>
              <a:rPr lang="it-IT" sz="2400" dirty="0"/>
              <a:t>La langue et la culture (</a:t>
            </a:r>
            <a:r>
              <a:rPr lang="it-IT" sz="2400" dirty="0" err="1"/>
              <a:t>notamment</a:t>
            </a:r>
            <a:r>
              <a:rPr lang="it-IT" sz="2400" dirty="0"/>
              <a:t> </a:t>
            </a:r>
            <a:r>
              <a:rPr lang="it-IT" sz="2400" dirty="0" err="1"/>
              <a:t>les</a:t>
            </a:r>
            <a:r>
              <a:rPr lang="it-IT" sz="2400" dirty="0"/>
              <a:t> </a:t>
            </a:r>
            <a:r>
              <a:rPr lang="it-IT" sz="2400" dirty="0" err="1"/>
              <a:t>couleurs</a:t>
            </a:r>
            <a:r>
              <a:rPr lang="it-IT" sz="2400" dirty="0"/>
              <a:t>)</a:t>
            </a:r>
          </a:p>
          <a:p>
            <a:endParaRPr lang="it-IT" sz="2400" dirty="0"/>
          </a:p>
          <a:p>
            <a:r>
              <a:rPr lang="it-IT" sz="2400" dirty="0" err="1"/>
              <a:t>Examen</a:t>
            </a:r>
            <a:r>
              <a:rPr lang="it-IT" sz="2400" dirty="0"/>
              <a:t> </a:t>
            </a:r>
            <a:r>
              <a:rPr lang="it-IT" sz="2400" dirty="0" err="1"/>
              <a:t>oral</a:t>
            </a:r>
            <a:r>
              <a:rPr lang="it-IT" sz="2400" dirty="0"/>
              <a:t> : </a:t>
            </a:r>
            <a:r>
              <a:rPr lang="it-IT" sz="2400" dirty="0" err="1"/>
              <a:t>discussion</a:t>
            </a:r>
            <a:r>
              <a:rPr lang="it-IT" sz="2400" dirty="0"/>
              <a:t> </a:t>
            </a:r>
            <a:r>
              <a:rPr lang="it-IT" sz="2400" dirty="0" err="1"/>
              <a:t>des</a:t>
            </a:r>
            <a:r>
              <a:rPr lang="it-IT" sz="2400" dirty="0"/>
              <a:t> </a:t>
            </a:r>
            <a:r>
              <a:rPr lang="it-IT" sz="2400" dirty="0" err="1"/>
              <a:t>sujets</a:t>
            </a:r>
            <a:r>
              <a:rPr lang="it-IT" sz="2400" dirty="0"/>
              <a:t> </a:t>
            </a:r>
            <a:r>
              <a:rPr lang="it-IT" sz="2400" dirty="0" err="1"/>
              <a:t>abordés</a:t>
            </a:r>
            <a:r>
              <a:rPr lang="it-IT" sz="2400" dirty="0"/>
              <a:t> en </a:t>
            </a:r>
            <a:r>
              <a:rPr lang="it-IT" sz="2400" dirty="0" err="1"/>
              <a:t>cours</a:t>
            </a:r>
            <a:r>
              <a:rPr lang="it-IT" sz="2400" dirty="0"/>
              <a:t>.</a:t>
            </a:r>
          </a:p>
        </p:txBody>
      </p:sp>
    </p:spTree>
    <p:extLst>
      <p:ext uri="{BB962C8B-B14F-4D97-AF65-F5344CB8AC3E}">
        <p14:creationId xmlns:p14="http://schemas.microsoft.com/office/powerpoint/2010/main" val="2241584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Affaire Michel </a:t>
            </a:r>
            <a:r>
              <a:rPr lang="it-IT" sz="2800" b="1" dirty="0" err="1"/>
              <a:t>Zecler</a:t>
            </a:r>
            <a:r>
              <a:rPr lang="it-IT" sz="2800" b="1" dirty="0"/>
              <a:t> </a:t>
            </a:r>
            <a:br>
              <a:rPr lang="it-IT" sz="2800" b="1" dirty="0"/>
            </a:br>
            <a:r>
              <a:rPr lang="it-IT" sz="2800" i="1" dirty="0"/>
              <a:t>Le </a:t>
            </a:r>
            <a:r>
              <a:rPr lang="it-IT" sz="2800" i="1" dirty="0" err="1"/>
              <a:t>Parisien</a:t>
            </a:r>
            <a:r>
              <a:rPr lang="it-IT" sz="2800" i="1" dirty="0"/>
              <a:t> </a:t>
            </a:r>
            <a:r>
              <a:rPr lang="it-IT" sz="2800" dirty="0"/>
              <a:t>21 novembre 2020</a:t>
            </a:r>
            <a:endParaRPr lang="fr-CA" sz="2800" dirty="0"/>
          </a:p>
        </p:txBody>
      </p:sp>
      <p:pic>
        <p:nvPicPr>
          <p:cNvPr id="4" name="Segnaposto contenuto 3" descr="ZXX6GJ622LDG6NUX5FRZDF5WU4.jpg"/>
          <p:cNvPicPr>
            <a:picLocks noGrp="1" noChangeAspect="1"/>
          </p:cNvPicPr>
          <p:nvPr>
            <p:ph idx="1"/>
          </p:nvPr>
        </p:nvPicPr>
        <p:blipFill>
          <a:blip r:embed="rId2">
            <a:extLst>
              <a:ext uri="{28A0092B-C50C-407E-A947-70E740481C1C}">
                <a14:useLocalDpi xmlns:a14="http://schemas.microsoft.com/office/drawing/2010/main" val="0"/>
              </a:ext>
            </a:extLst>
          </a:blip>
          <a:srcRect l="-6773" r="-6773"/>
          <a:stretch>
            <a:fillRect/>
          </a:stretch>
        </p:blipFill>
        <p:spPr/>
      </p:pic>
    </p:spTree>
    <p:extLst>
      <p:ext uri="{BB962C8B-B14F-4D97-AF65-F5344CB8AC3E}">
        <p14:creationId xmlns:p14="http://schemas.microsoft.com/office/powerpoint/2010/main" val="3885452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L'affaire Michel </a:t>
            </a:r>
            <a:r>
              <a:rPr lang="fr-CA" sz="2800" dirty="0" err="1"/>
              <a:t>Zecler</a:t>
            </a:r>
            <a:r>
              <a:rPr lang="fr-CA" sz="2800" dirty="0"/>
              <a:t> </a:t>
            </a:r>
          </a:p>
        </p:txBody>
      </p:sp>
      <p:sp>
        <p:nvSpPr>
          <p:cNvPr id="3" name="Segnaposto contenuto 2"/>
          <p:cNvSpPr>
            <a:spLocks noGrp="1"/>
          </p:cNvSpPr>
          <p:nvPr>
            <p:ph idx="1"/>
          </p:nvPr>
        </p:nvSpPr>
        <p:spPr/>
        <p:txBody>
          <a:bodyPr>
            <a:normAutofit/>
          </a:bodyPr>
          <a:lstStyle/>
          <a:p>
            <a:pPr algn="just"/>
            <a:r>
              <a:rPr lang="fr-CA" sz="2400" dirty="0"/>
              <a:t>L'affaire Michel </a:t>
            </a:r>
            <a:r>
              <a:rPr lang="fr-CA" sz="2400" dirty="0" err="1"/>
              <a:t>Zecler</a:t>
            </a:r>
            <a:r>
              <a:rPr lang="fr-CA" sz="2400" dirty="0"/>
              <a:t> a lieu en plein déroulement de la discussion relative à l'Assemblée nationale de la proposition de loi relative à la sécurité globale qui porte sur le renforcement des pouvoirs de la police municipale, l'accès aux images des caméras-piéton, la captation d'images par les drones et la diffusion de l'image des policiers. Celle-ci entraîne des polémiques au niveau politique et des contestations avec plusieurs manifestations qui se déroulent le 21 novembre dans une vingtaine de villes, dont Paris.</a:t>
            </a:r>
          </a:p>
        </p:txBody>
      </p:sp>
    </p:spTree>
    <p:extLst>
      <p:ext uri="{BB962C8B-B14F-4D97-AF65-F5344CB8AC3E}">
        <p14:creationId xmlns:p14="http://schemas.microsoft.com/office/powerpoint/2010/main" val="2504041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Affaire Michel </a:t>
            </a:r>
            <a:r>
              <a:rPr lang="it-IT" sz="2800" b="1" dirty="0" err="1"/>
              <a:t>Zecler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a:t>En </a:t>
            </a:r>
            <a:r>
              <a:rPr lang="it-IT" sz="2400" dirty="0" err="1"/>
              <a:t>quelques</a:t>
            </a:r>
            <a:r>
              <a:rPr lang="it-IT" sz="2400" dirty="0"/>
              <a:t> minutes à </a:t>
            </a:r>
            <a:r>
              <a:rPr lang="it-IT" sz="2400" dirty="0" err="1"/>
              <a:t>peine</a:t>
            </a:r>
            <a:r>
              <a:rPr lang="it-IT" sz="2400" dirty="0"/>
              <a:t>, c’est un </a:t>
            </a:r>
            <a:r>
              <a:rPr lang="it-IT" sz="2400" dirty="0" err="1"/>
              <a:t>véritable</a:t>
            </a:r>
            <a:r>
              <a:rPr lang="it-IT" sz="2400" dirty="0"/>
              <a:t> </a:t>
            </a:r>
            <a:r>
              <a:rPr lang="it-IT" sz="2400" dirty="0" err="1"/>
              <a:t>déchaînement</a:t>
            </a:r>
            <a:r>
              <a:rPr lang="it-IT" sz="2400" dirty="0"/>
              <a:t> de </a:t>
            </a:r>
            <a:r>
              <a:rPr lang="it-IT" sz="2400" dirty="0" err="1"/>
              <a:t>violence</a:t>
            </a:r>
            <a:r>
              <a:rPr lang="it-IT" sz="2400" dirty="0"/>
              <a:t> </a:t>
            </a:r>
            <a:r>
              <a:rPr lang="it-IT" sz="2400" dirty="0" err="1"/>
              <a:t>policière</a:t>
            </a:r>
            <a:r>
              <a:rPr lang="it-IT" sz="2400" dirty="0"/>
              <a:t> qui s’est </a:t>
            </a:r>
            <a:r>
              <a:rPr lang="it-IT" sz="2400" dirty="0" err="1"/>
              <a:t>abattu</a:t>
            </a:r>
            <a:r>
              <a:rPr lang="it-IT" sz="2400" dirty="0"/>
              <a:t>, </a:t>
            </a:r>
            <a:r>
              <a:rPr lang="it-IT" sz="2400" dirty="0" err="1"/>
              <a:t>samedi</a:t>
            </a:r>
            <a:r>
              <a:rPr lang="it-IT" sz="2400" dirty="0"/>
              <a:t> 21 novembre en fin d’</a:t>
            </a:r>
            <a:r>
              <a:rPr lang="it-IT" sz="2400" dirty="0" err="1"/>
              <a:t>après</a:t>
            </a:r>
            <a:r>
              <a:rPr lang="it-IT" sz="2400" dirty="0"/>
              <a:t>-midi, </a:t>
            </a:r>
            <a:r>
              <a:rPr lang="it-IT" sz="2400" dirty="0" err="1"/>
              <a:t>sur</a:t>
            </a:r>
            <a:r>
              <a:rPr lang="it-IT" sz="2400" dirty="0"/>
              <a:t> Michel </a:t>
            </a:r>
            <a:r>
              <a:rPr lang="it-IT" sz="2400" dirty="0" err="1"/>
              <a:t>Zecler</a:t>
            </a:r>
            <a:r>
              <a:rPr lang="it-IT" sz="2400" dirty="0"/>
              <a:t>, un </a:t>
            </a:r>
            <a:r>
              <a:rPr lang="it-IT" sz="2400" dirty="0" err="1"/>
              <a:t>producteur</a:t>
            </a:r>
            <a:r>
              <a:rPr lang="it-IT" sz="2400" dirty="0"/>
              <a:t> de </a:t>
            </a:r>
            <a:r>
              <a:rPr lang="it-IT" sz="2400" dirty="0" err="1"/>
              <a:t>musique</a:t>
            </a:r>
            <a:r>
              <a:rPr lang="it-IT" sz="2400" dirty="0"/>
              <a:t>, </a:t>
            </a:r>
            <a:r>
              <a:rPr lang="it-IT" sz="2400" dirty="0" err="1"/>
              <a:t>alors</a:t>
            </a:r>
            <a:r>
              <a:rPr lang="it-IT" sz="2400" dirty="0"/>
              <a:t> </a:t>
            </a:r>
            <a:r>
              <a:rPr lang="it-IT" sz="2400" dirty="0" err="1"/>
              <a:t>qu’il</a:t>
            </a:r>
            <a:r>
              <a:rPr lang="it-IT" sz="2400" dirty="0"/>
              <a:t> </a:t>
            </a:r>
            <a:r>
              <a:rPr lang="it-IT" sz="2400" dirty="0" err="1"/>
              <a:t>regagnait</a:t>
            </a:r>
            <a:r>
              <a:rPr lang="it-IT" sz="2400" dirty="0"/>
              <a:t> son studio d’</a:t>
            </a:r>
            <a:r>
              <a:rPr lang="it-IT" sz="2400" dirty="0" err="1"/>
              <a:t>enregistrement</a:t>
            </a:r>
            <a:r>
              <a:rPr lang="it-IT" sz="2400" dirty="0"/>
              <a:t> </a:t>
            </a:r>
            <a:r>
              <a:rPr lang="it-IT" sz="2400" dirty="0" err="1"/>
              <a:t>situé</a:t>
            </a:r>
            <a:r>
              <a:rPr lang="it-IT" sz="2400" dirty="0"/>
              <a:t> </a:t>
            </a:r>
            <a:r>
              <a:rPr lang="it-IT" sz="2400" dirty="0" err="1"/>
              <a:t>dans</a:t>
            </a:r>
            <a:r>
              <a:rPr lang="it-IT" sz="2400" dirty="0"/>
              <a:t> le 17</a:t>
            </a:r>
            <a:r>
              <a:rPr lang="it-IT" sz="2400" baseline="30000" dirty="0"/>
              <a:t>e </a:t>
            </a:r>
            <a:r>
              <a:rPr lang="it-IT" sz="2400" dirty="0"/>
              <a:t>arrondissement à Paris</a:t>
            </a:r>
          </a:p>
          <a:p>
            <a:pPr algn="just"/>
            <a:endParaRPr lang="it-IT" sz="2400" dirty="0"/>
          </a:p>
          <a:p>
            <a:pPr algn="just"/>
            <a:r>
              <a:rPr lang="fr-FR" sz="2400" dirty="0"/>
              <a:t>Les coups extrêmement violents étaient accompagnés d'insultes raciales</a:t>
            </a:r>
          </a:p>
          <a:p>
            <a:pPr algn="just"/>
            <a:endParaRPr lang="fr-FR" sz="2400" dirty="0"/>
          </a:p>
        </p:txBody>
      </p:sp>
    </p:spTree>
    <p:extLst>
      <p:ext uri="{BB962C8B-B14F-4D97-AF65-F5344CB8AC3E}">
        <p14:creationId xmlns:p14="http://schemas.microsoft.com/office/powerpoint/2010/main" val="3114984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Affaire Michel </a:t>
            </a:r>
            <a:r>
              <a:rPr lang="it-IT" sz="2800" b="1" dirty="0" err="1"/>
              <a:t>Zecler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a:t>Une </a:t>
            </a:r>
            <a:r>
              <a:rPr lang="it-IT" sz="2400" dirty="0" err="1"/>
              <a:t>interpellation</a:t>
            </a:r>
            <a:r>
              <a:rPr lang="it-IT" sz="2400" dirty="0"/>
              <a:t>, </a:t>
            </a:r>
            <a:r>
              <a:rPr lang="it-IT" sz="2400" dirty="0" err="1"/>
              <a:t>manifestement</a:t>
            </a:r>
            <a:r>
              <a:rPr lang="it-IT" sz="2400" dirty="0"/>
              <a:t> </a:t>
            </a:r>
            <a:r>
              <a:rPr lang="it-IT" sz="2400" dirty="0" err="1"/>
              <a:t>motivée</a:t>
            </a:r>
            <a:r>
              <a:rPr lang="it-IT" sz="2400" dirty="0"/>
              <a:t> par le </a:t>
            </a:r>
            <a:r>
              <a:rPr lang="it-IT" sz="2400" dirty="0" err="1"/>
              <a:t>fait</a:t>
            </a:r>
            <a:r>
              <a:rPr lang="it-IT" sz="2400" dirty="0"/>
              <a:t> </a:t>
            </a:r>
            <a:r>
              <a:rPr lang="it-IT" sz="2400" dirty="0" err="1"/>
              <a:t>que</a:t>
            </a:r>
            <a:r>
              <a:rPr lang="it-IT" sz="2400" dirty="0"/>
              <a:t> </a:t>
            </a:r>
            <a:r>
              <a:rPr lang="it-IT" sz="2400" dirty="0" err="1"/>
              <a:t>celui</a:t>
            </a:r>
            <a:r>
              <a:rPr lang="it-IT" sz="2400" dirty="0"/>
              <a:t>-ci ne </a:t>
            </a:r>
            <a:r>
              <a:rPr lang="it-IT" sz="2400" dirty="0" err="1"/>
              <a:t>portait</a:t>
            </a:r>
            <a:r>
              <a:rPr lang="it-IT" sz="2400" dirty="0"/>
              <a:t> </a:t>
            </a:r>
            <a:r>
              <a:rPr lang="it-IT" sz="2400" dirty="0" err="1"/>
              <a:t>pas</a:t>
            </a:r>
            <a:r>
              <a:rPr lang="it-IT" sz="2400" dirty="0"/>
              <a:t> de masque </a:t>
            </a:r>
            <a:r>
              <a:rPr lang="it-IT" sz="2400" dirty="0" err="1"/>
              <a:t>dans</a:t>
            </a:r>
            <a:r>
              <a:rPr lang="it-IT" sz="2400" dirty="0"/>
              <a:t> la rue, </a:t>
            </a:r>
            <a:r>
              <a:rPr lang="it-IT" sz="2400" dirty="0" err="1"/>
              <a:t>que</a:t>
            </a:r>
            <a:r>
              <a:rPr lang="it-IT" sz="2400" dirty="0"/>
              <a:t> </a:t>
            </a:r>
            <a:r>
              <a:rPr lang="it-IT" sz="2400" dirty="0" err="1"/>
              <a:t>les</a:t>
            </a:r>
            <a:r>
              <a:rPr lang="it-IT" sz="2400" dirty="0"/>
              <a:t> </a:t>
            </a:r>
            <a:r>
              <a:rPr lang="it-IT" sz="2400" dirty="0" err="1"/>
              <a:t>trois</a:t>
            </a:r>
            <a:r>
              <a:rPr lang="it-IT" sz="2400" dirty="0"/>
              <a:t> </a:t>
            </a:r>
            <a:r>
              <a:rPr lang="it-IT" sz="2400" dirty="0" err="1"/>
              <a:t>policiers</a:t>
            </a:r>
            <a:r>
              <a:rPr lang="it-IT" sz="2400" dirty="0"/>
              <a:t> </a:t>
            </a:r>
            <a:r>
              <a:rPr lang="it-IT" sz="2400" dirty="0" err="1"/>
              <a:t>du</a:t>
            </a:r>
            <a:r>
              <a:rPr lang="it-IT" sz="2400" dirty="0"/>
              <a:t> </a:t>
            </a:r>
            <a:r>
              <a:rPr lang="it-IT" sz="2400" dirty="0" err="1"/>
              <a:t>commissariat</a:t>
            </a:r>
            <a:r>
              <a:rPr lang="it-IT" sz="2400" dirty="0"/>
              <a:t> </a:t>
            </a:r>
            <a:r>
              <a:rPr lang="it-IT" sz="2400" dirty="0" err="1"/>
              <a:t>local</a:t>
            </a:r>
            <a:r>
              <a:rPr lang="it-IT" sz="2400" dirty="0"/>
              <a:t> – un </a:t>
            </a:r>
            <a:r>
              <a:rPr lang="it-IT" sz="2400" dirty="0" err="1"/>
              <a:t>brigadier</a:t>
            </a:r>
            <a:r>
              <a:rPr lang="it-IT" sz="2400" dirty="0"/>
              <a:t> et </a:t>
            </a:r>
            <a:r>
              <a:rPr lang="it-IT" sz="2400" dirty="0" err="1"/>
              <a:t>deux</a:t>
            </a:r>
            <a:r>
              <a:rPr lang="it-IT" sz="2400" dirty="0"/>
              <a:t> </a:t>
            </a:r>
            <a:r>
              <a:rPr lang="it-IT" sz="2400" dirty="0" err="1"/>
              <a:t>gardiens</a:t>
            </a:r>
            <a:r>
              <a:rPr lang="it-IT" sz="2400" dirty="0"/>
              <a:t> de la </a:t>
            </a:r>
            <a:r>
              <a:rPr lang="it-IT" sz="2400" dirty="0" err="1"/>
              <a:t>paix</a:t>
            </a:r>
            <a:r>
              <a:rPr lang="it-IT" sz="2400" dirty="0"/>
              <a:t> – </a:t>
            </a:r>
            <a:r>
              <a:rPr lang="it-IT" sz="2400" dirty="0" err="1"/>
              <a:t>ont</a:t>
            </a:r>
            <a:r>
              <a:rPr lang="it-IT" sz="2400" dirty="0"/>
              <a:t> </a:t>
            </a:r>
            <a:r>
              <a:rPr lang="it-IT" sz="2400" dirty="0" err="1"/>
              <a:t>tenté</a:t>
            </a:r>
            <a:r>
              <a:rPr lang="it-IT" sz="2400" dirty="0"/>
              <a:t> de </a:t>
            </a:r>
            <a:r>
              <a:rPr lang="it-IT" sz="2400" dirty="0" err="1"/>
              <a:t>faire</a:t>
            </a:r>
            <a:r>
              <a:rPr lang="it-IT" sz="2400" dirty="0"/>
              <a:t> </a:t>
            </a:r>
            <a:r>
              <a:rPr lang="it-IT" sz="2400" dirty="0" err="1"/>
              <a:t>passer</a:t>
            </a:r>
            <a:r>
              <a:rPr lang="it-IT" sz="2400" dirty="0"/>
              <a:t> pour une grave affaire de </a:t>
            </a:r>
            <a:r>
              <a:rPr lang="it-IT" sz="2400" dirty="0" err="1"/>
              <a:t>rébellion</a:t>
            </a:r>
            <a:r>
              <a:rPr lang="it-IT" sz="2400" dirty="0"/>
              <a:t> en </a:t>
            </a:r>
            <a:r>
              <a:rPr lang="it-IT" sz="2400" dirty="0" err="1"/>
              <a:t>rédigeant</a:t>
            </a:r>
            <a:r>
              <a:rPr lang="it-IT" sz="2400" dirty="0"/>
              <a:t> un </a:t>
            </a:r>
            <a:r>
              <a:rPr lang="it-IT" sz="2400" dirty="0" err="1"/>
              <a:t>compte</a:t>
            </a:r>
            <a:r>
              <a:rPr lang="it-IT" sz="2400" dirty="0"/>
              <a:t> </a:t>
            </a:r>
            <a:r>
              <a:rPr lang="it-IT" sz="2400" dirty="0" err="1"/>
              <a:t>rendu</a:t>
            </a:r>
            <a:r>
              <a:rPr lang="it-IT" sz="2400" dirty="0"/>
              <a:t> </a:t>
            </a:r>
            <a:r>
              <a:rPr lang="it-IT" sz="2400" dirty="0" err="1"/>
              <a:t>démenti</a:t>
            </a:r>
            <a:r>
              <a:rPr lang="it-IT" sz="2400" dirty="0"/>
              <a:t> par </a:t>
            </a:r>
            <a:r>
              <a:rPr lang="it-IT" sz="2400" dirty="0" err="1"/>
              <a:t>les</a:t>
            </a:r>
            <a:r>
              <a:rPr lang="it-IT" sz="2400" dirty="0"/>
              <a:t> images.</a:t>
            </a:r>
          </a:p>
          <a:p>
            <a:pPr algn="just"/>
            <a:endParaRPr lang="it-IT" sz="2400" dirty="0"/>
          </a:p>
          <a:p>
            <a:pPr algn="just"/>
            <a:r>
              <a:rPr lang="it-IT" sz="2400" dirty="0"/>
              <a:t>Le </a:t>
            </a:r>
            <a:r>
              <a:rPr lang="it-IT" sz="2400" dirty="0" err="1"/>
              <a:t>brigadier</a:t>
            </a:r>
            <a:r>
              <a:rPr lang="it-IT" sz="2400" dirty="0"/>
              <a:t> et </a:t>
            </a:r>
            <a:r>
              <a:rPr lang="it-IT" sz="2400" dirty="0" err="1"/>
              <a:t>les</a:t>
            </a:r>
            <a:r>
              <a:rPr lang="it-IT" sz="2400" dirty="0"/>
              <a:t> </a:t>
            </a:r>
            <a:r>
              <a:rPr lang="it-IT" sz="2400" dirty="0" err="1"/>
              <a:t>deux</a:t>
            </a:r>
            <a:r>
              <a:rPr lang="it-IT" sz="2400" dirty="0"/>
              <a:t> </a:t>
            </a:r>
            <a:r>
              <a:rPr lang="it-IT" sz="2400" dirty="0" err="1"/>
              <a:t>gardiens</a:t>
            </a:r>
            <a:r>
              <a:rPr lang="it-IT" sz="2400" dirty="0"/>
              <a:t> de la </a:t>
            </a:r>
            <a:r>
              <a:rPr lang="it-IT" sz="2400" dirty="0" err="1"/>
              <a:t>paix</a:t>
            </a:r>
            <a:r>
              <a:rPr lang="it-IT" sz="2400" dirty="0"/>
              <a:t> </a:t>
            </a:r>
            <a:r>
              <a:rPr lang="it-IT" sz="2400" dirty="0" err="1"/>
              <a:t>ont</a:t>
            </a:r>
            <a:r>
              <a:rPr lang="it-IT" sz="2400" dirty="0"/>
              <a:t> </a:t>
            </a:r>
            <a:r>
              <a:rPr lang="it-IT" sz="2400" dirty="0" err="1"/>
              <a:t>été</a:t>
            </a:r>
            <a:r>
              <a:rPr lang="it-IT" sz="2400" dirty="0"/>
              <a:t> </a:t>
            </a:r>
            <a:r>
              <a:rPr lang="it-IT" sz="2400" dirty="0" err="1"/>
              <a:t>filmés</a:t>
            </a:r>
            <a:r>
              <a:rPr lang="it-IT" sz="2400" dirty="0"/>
              <a:t> en </a:t>
            </a:r>
            <a:r>
              <a:rPr lang="it-IT" sz="2400" dirty="0" err="1"/>
              <a:t>train</a:t>
            </a:r>
            <a:r>
              <a:rPr lang="it-IT" sz="2400" dirty="0"/>
              <a:t> de </a:t>
            </a:r>
            <a:r>
              <a:rPr lang="it-IT" sz="2400" dirty="0" err="1"/>
              <a:t>frapper</a:t>
            </a:r>
            <a:r>
              <a:rPr lang="it-IT" sz="2400" dirty="0"/>
              <a:t> ce </a:t>
            </a:r>
            <a:r>
              <a:rPr lang="it-IT" sz="2400" dirty="0" err="1"/>
              <a:t>producteur</a:t>
            </a:r>
            <a:r>
              <a:rPr lang="it-IT" sz="2400" dirty="0"/>
              <a:t> de </a:t>
            </a:r>
            <a:r>
              <a:rPr lang="it-IT" sz="2400" dirty="0" err="1"/>
              <a:t>musique</a:t>
            </a:r>
            <a:r>
              <a:rPr lang="it-IT" sz="2400" dirty="0"/>
              <a:t> à Paris. </a:t>
            </a:r>
            <a:r>
              <a:rPr lang="it-IT" sz="2400" dirty="0" err="1"/>
              <a:t>Ils</a:t>
            </a:r>
            <a:r>
              <a:rPr lang="it-IT" sz="2400" dirty="0"/>
              <a:t> </a:t>
            </a:r>
            <a:r>
              <a:rPr lang="it-IT" sz="2400" dirty="0" err="1"/>
              <a:t>ont</a:t>
            </a:r>
            <a:r>
              <a:rPr lang="it-IT" sz="2400" dirty="0"/>
              <a:t> </a:t>
            </a:r>
            <a:r>
              <a:rPr lang="it-IT" sz="2400" dirty="0" err="1"/>
              <a:t>tenté</a:t>
            </a:r>
            <a:r>
              <a:rPr lang="it-IT" sz="2400" dirty="0"/>
              <a:t> de </a:t>
            </a:r>
            <a:r>
              <a:rPr lang="it-IT" sz="2400" dirty="0" err="1"/>
              <a:t>faire</a:t>
            </a:r>
            <a:r>
              <a:rPr lang="it-IT" sz="2400" dirty="0"/>
              <a:t> </a:t>
            </a:r>
            <a:r>
              <a:rPr lang="it-IT" sz="2400" dirty="0" err="1"/>
              <a:t>passer</a:t>
            </a:r>
            <a:r>
              <a:rPr lang="it-IT" sz="2400" dirty="0"/>
              <a:t> </a:t>
            </a:r>
            <a:r>
              <a:rPr lang="it-IT" sz="2400" dirty="0" err="1"/>
              <a:t>cette</a:t>
            </a:r>
            <a:r>
              <a:rPr lang="it-IT" sz="2400" dirty="0"/>
              <a:t> </a:t>
            </a:r>
            <a:r>
              <a:rPr lang="it-IT" sz="2400" dirty="0" err="1"/>
              <a:t>agression</a:t>
            </a:r>
            <a:r>
              <a:rPr lang="it-IT" sz="2400" dirty="0"/>
              <a:t> pour une </a:t>
            </a:r>
            <a:r>
              <a:rPr lang="it-IT" sz="2400" dirty="0" err="1"/>
              <a:t>rébellion</a:t>
            </a:r>
            <a:r>
              <a:rPr lang="it-IT" sz="2400" dirty="0"/>
              <a:t>, mais </a:t>
            </a:r>
            <a:r>
              <a:rPr lang="it-IT" sz="2400" dirty="0" err="1"/>
              <a:t>leur</a:t>
            </a:r>
            <a:r>
              <a:rPr lang="it-IT" sz="2400" dirty="0"/>
              <a:t>  </a:t>
            </a:r>
            <a:r>
              <a:rPr lang="it-IT" sz="2400" dirty="0" err="1"/>
              <a:t>compte</a:t>
            </a:r>
            <a:r>
              <a:rPr lang="it-IT" sz="2400" dirty="0"/>
              <a:t> </a:t>
            </a:r>
            <a:r>
              <a:rPr lang="it-IT" sz="2400" dirty="0" err="1"/>
              <a:t>rendu</a:t>
            </a:r>
            <a:r>
              <a:rPr lang="it-IT" sz="2400" dirty="0"/>
              <a:t> est </a:t>
            </a:r>
            <a:r>
              <a:rPr lang="it-IT" sz="2400" dirty="0" err="1"/>
              <a:t>démenti</a:t>
            </a:r>
            <a:r>
              <a:rPr lang="it-IT" sz="2400" dirty="0"/>
              <a:t> par </a:t>
            </a:r>
            <a:r>
              <a:rPr lang="it-IT" sz="2400" dirty="0" err="1"/>
              <a:t>les</a:t>
            </a:r>
            <a:r>
              <a:rPr lang="it-IT" sz="2400" dirty="0"/>
              <a:t> images. </a:t>
            </a:r>
            <a:endParaRPr lang="fr-CA" sz="2400" dirty="0"/>
          </a:p>
          <a:p>
            <a:pPr algn="just"/>
            <a:endParaRPr lang="fr-CA" sz="2400" dirty="0"/>
          </a:p>
        </p:txBody>
      </p:sp>
    </p:spTree>
    <p:extLst>
      <p:ext uri="{BB962C8B-B14F-4D97-AF65-F5344CB8AC3E}">
        <p14:creationId xmlns:p14="http://schemas.microsoft.com/office/powerpoint/2010/main" val="3726969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Une </a:t>
            </a:r>
            <a:r>
              <a:rPr lang="it-IT" sz="2800" dirty="0" err="1"/>
              <a:t>autre</a:t>
            </a:r>
            <a:r>
              <a:rPr lang="it-IT" sz="2800" dirty="0"/>
              <a:t> </a:t>
            </a:r>
            <a:r>
              <a:rPr lang="it-IT" sz="2800" dirty="0" err="1"/>
              <a:t>observation</a:t>
            </a:r>
            <a:r>
              <a:rPr lang="it-IT" sz="2800" dirty="0"/>
              <a:t> </a:t>
            </a:r>
            <a:r>
              <a:rPr lang="it-IT" sz="2800" dirty="0" err="1"/>
              <a:t>hebdomadaire</a:t>
            </a:r>
            <a:r>
              <a:rPr lang="it-IT" sz="2800" dirty="0"/>
              <a:t> : </a:t>
            </a:r>
            <a:br>
              <a:rPr lang="it-IT" sz="2800" dirty="0"/>
            </a:br>
            <a:r>
              <a:rPr lang="it-IT" sz="2800" dirty="0" err="1"/>
              <a:t>Contrôles</a:t>
            </a:r>
            <a:r>
              <a:rPr lang="it-IT" sz="2800" dirty="0"/>
              <a:t> </a:t>
            </a:r>
            <a:r>
              <a:rPr lang="it-IT" sz="2800" dirty="0" err="1"/>
              <a:t>au</a:t>
            </a:r>
            <a:r>
              <a:rPr lang="it-IT" sz="2800" dirty="0"/>
              <a:t> </a:t>
            </a:r>
            <a:r>
              <a:rPr lang="it-IT" sz="2800" dirty="0" err="1"/>
              <a:t>faciès</a:t>
            </a:r>
            <a:endParaRPr lang="fr-CA" sz="2800" dirty="0"/>
          </a:p>
        </p:txBody>
      </p:sp>
      <p:sp>
        <p:nvSpPr>
          <p:cNvPr id="3" name="Segnaposto contenuto 2"/>
          <p:cNvSpPr>
            <a:spLocks noGrp="1"/>
          </p:cNvSpPr>
          <p:nvPr>
            <p:ph idx="1"/>
          </p:nvPr>
        </p:nvSpPr>
        <p:spPr/>
        <p:txBody>
          <a:bodyPr>
            <a:normAutofit/>
          </a:bodyPr>
          <a:lstStyle/>
          <a:p>
            <a:pPr algn="just"/>
            <a:r>
              <a:rPr lang="it-IT" sz="2400" b="1" dirty="0" err="1"/>
              <a:t>Six</a:t>
            </a:r>
            <a:r>
              <a:rPr lang="it-IT" sz="2400" b="1" dirty="0"/>
              <a:t> ONG </a:t>
            </a:r>
            <a:r>
              <a:rPr lang="it-IT" sz="2400" b="1" dirty="0" err="1"/>
              <a:t>somment</a:t>
            </a:r>
            <a:r>
              <a:rPr lang="it-IT" sz="2400" b="1" dirty="0"/>
              <a:t> l'</a:t>
            </a:r>
            <a:r>
              <a:rPr lang="it-IT" sz="2400" b="1" dirty="0" err="1"/>
              <a:t>État</a:t>
            </a:r>
            <a:r>
              <a:rPr lang="it-IT" sz="2400" b="1" dirty="0"/>
              <a:t> d'interdire </a:t>
            </a:r>
            <a:r>
              <a:rPr lang="it-IT" sz="2400" b="1" dirty="0" err="1"/>
              <a:t>les</a:t>
            </a:r>
            <a:r>
              <a:rPr lang="it-IT" sz="2400" b="1" dirty="0"/>
              <a:t> </a:t>
            </a:r>
            <a:r>
              <a:rPr lang="it-IT" sz="2400" b="1" dirty="0" err="1"/>
              <a:t>contrôles</a:t>
            </a:r>
            <a:r>
              <a:rPr lang="it-IT" sz="2400" b="1" dirty="0"/>
              <a:t> </a:t>
            </a:r>
            <a:r>
              <a:rPr lang="it-IT" sz="2400" b="1" dirty="0" err="1"/>
              <a:t>au</a:t>
            </a:r>
            <a:r>
              <a:rPr lang="it-IT" sz="2400" b="1" dirty="0"/>
              <a:t> </a:t>
            </a:r>
            <a:r>
              <a:rPr lang="it-IT" sz="2400" b="1" dirty="0" err="1"/>
              <a:t>faciès</a:t>
            </a:r>
            <a:r>
              <a:rPr lang="it-IT" sz="2400" b="1" dirty="0"/>
              <a:t>, une première en France</a:t>
            </a:r>
          </a:p>
          <a:p>
            <a:pPr algn="just"/>
            <a:endParaRPr lang="it-IT" sz="2400" b="1" dirty="0"/>
          </a:p>
          <a:p>
            <a:pPr algn="just"/>
            <a:r>
              <a:rPr lang="it-IT" sz="2400" dirty="0" err="1"/>
              <a:t>Six</a:t>
            </a:r>
            <a:r>
              <a:rPr lang="it-IT" sz="2400" dirty="0"/>
              <a:t> ONG, dont Amnesty International, </a:t>
            </a:r>
            <a:r>
              <a:rPr lang="it-IT" sz="2400" dirty="0" err="1"/>
              <a:t>ont</a:t>
            </a:r>
            <a:r>
              <a:rPr lang="it-IT" sz="2400" dirty="0"/>
              <a:t> </a:t>
            </a:r>
            <a:r>
              <a:rPr lang="it-IT" sz="2400" dirty="0" err="1"/>
              <a:t>annoncé</a:t>
            </a:r>
            <a:r>
              <a:rPr lang="it-IT" sz="2400" dirty="0"/>
              <a:t> </a:t>
            </a:r>
            <a:r>
              <a:rPr lang="it-IT" sz="2400" dirty="0" err="1"/>
              <a:t>mercredi</a:t>
            </a:r>
            <a:r>
              <a:rPr lang="it-IT" sz="2400" dirty="0"/>
              <a:t> le </a:t>
            </a:r>
            <a:r>
              <a:rPr lang="it-IT" sz="2400" dirty="0" err="1"/>
              <a:t>lancement</a:t>
            </a:r>
            <a:r>
              <a:rPr lang="it-IT" sz="2400" dirty="0"/>
              <a:t>, pour la première fois en France, </a:t>
            </a:r>
            <a:r>
              <a:rPr lang="it-IT" sz="2400" b="1" dirty="0"/>
              <a:t>d'une </a:t>
            </a:r>
            <a:r>
              <a:rPr lang="it-IT" sz="2400" b="1" dirty="0" err="1"/>
              <a:t>action</a:t>
            </a:r>
            <a:r>
              <a:rPr lang="it-IT" sz="2400" b="1" dirty="0"/>
              <a:t> de </a:t>
            </a:r>
            <a:r>
              <a:rPr lang="it-IT" sz="2400" b="1" dirty="0" err="1"/>
              <a:t>groupe</a:t>
            </a:r>
            <a:r>
              <a:rPr lang="it-IT" sz="2400" b="1" dirty="0"/>
              <a:t> </a:t>
            </a:r>
            <a:r>
              <a:rPr lang="it-IT" sz="2400" b="1" dirty="0" err="1"/>
              <a:t>contre</a:t>
            </a:r>
            <a:r>
              <a:rPr lang="it-IT" sz="2400" b="1" dirty="0"/>
              <a:t> l'</a:t>
            </a:r>
            <a:r>
              <a:rPr lang="it-IT" sz="2400" b="1" dirty="0" err="1"/>
              <a:t>État</a:t>
            </a:r>
            <a:r>
              <a:rPr lang="it-IT" sz="2400" dirty="0"/>
              <a:t> </a:t>
            </a:r>
            <a:r>
              <a:rPr lang="it-IT" sz="2400" dirty="0" err="1"/>
              <a:t>afin</a:t>
            </a:r>
            <a:r>
              <a:rPr lang="it-IT" sz="2400" dirty="0"/>
              <a:t> de </a:t>
            </a:r>
            <a:r>
              <a:rPr lang="it-IT" sz="2400" dirty="0" err="1"/>
              <a:t>mettre</a:t>
            </a:r>
            <a:r>
              <a:rPr lang="it-IT" sz="2400" dirty="0"/>
              <a:t> fin </a:t>
            </a:r>
            <a:r>
              <a:rPr lang="it-IT" sz="2400" dirty="0" err="1"/>
              <a:t>aux</a:t>
            </a:r>
            <a:r>
              <a:rPr lang="it-IT" sz="2400" dirty="0"/>
              <a:t> "</a:t>
            </a:r>
            <a:r>
              <a:rPr lang="it-IT" sz="2400" dirty="0" err="1"/>
              <a:t>contrôles</a:t>
            </a:r>
            <a:r>
              <a:rPr lang="it-IT" sz="2400" dirty="0"/>
              <a:t> d'</a:t>
            </a:r>
            <a:r>
              <a:rPr lang="it-IT" sz="2400" dirty="0" err="1"/>
              <a:t>identité</a:t>
            </a:r>
            <a:r>
              <a:rPr lang="it-IT" sz="2400" dirty="0"/>
              <a:t> </a:t>
            </a:r>
            <a:r>
              <a:rPr lang="it-IT" sz="2400" dirty="0" err="1"/>
              <a:t>discriminatoires</a:t>
            </a:r>
            <a:r>
              <a:rPr lang="it-IT" sz="2400" dirty="0"/>
              <a:t>" par la </a:t>
            </a:r>
            <a:r>
              <a:rPr lang="it-IT" sz="2400" dirty="0" err="1"/>
              <a:t>police</a:t>
            </a:r>
            <a:r>
              <a:rPr lang="it-IT" sz="2400" dirty="0"/>
              <a:t>. </a:t>
            </a:r>
            <a:r>
              <a:rPr lang="it-IT" sz="2400" dirty="0" err="1"/>
              <a:t>Cette</a:t>
            </a:r>
            <a:r>
              <a:rPr lang="it-IT" sz="2400" dirty="0"/>
              <a:t> </a:t>
            </a:r>
            <a:r>
              <a:rPr lang="it-IT" sz="2400" dirty="0" err="1"/>
              <a:t>procédure</a:t>
            </a:r>
            <a:r>
              <a:rPr lang="it-IT" sz="2400" dirty="0"/>
              <a:t> s'</a:t>
            </a:r>
            <a:r>
              <a:rPr lang="it-IT" sz="2400" dirty="0" err="1"/>
              <a:t>inscrit</a:t>
            </a:r>
            <a:r>
              <a:rPr lang="it-IT" sz="2400" dirty="0"/>
              <a:t> </a:t>
            </a:r>
            <a:r>
              <a:rPr lang="it-IT" sz="2400" dirty="0" err="1"/>
              <a:t>dans</a:t>
            </a:r>
            <a:r>
              <a:rPr lang="it-IT" sz="2400" dirty="0"/>
              <a:t> un </a:t>
            </a:r>
            <a:r>
              <a:rPr lang="it-IT" sz="2400" dirty="0" err="1"/>
              <a:t>contexte</a:t>
            </a:r>
            <a:r>
              <a:rPr lang="it-IT" sz="2400" dirty="0"/>
              <a:t> de </a:t>
            </a:r>
            <a:r>
              <a:rPr lang="it-IT" sz="2400" dirty="0" err="1"/>
              <a:t>crise</a:t>
            </a:r>
            <a:r>
              <a:rPr lang="it-IT" sz="2400" dirty="0"/>
              <a:t> de </a:t>
            </a:r>
            <a:r>
              <a:rPr lang="it-IT" sz="2400" dirty="0" err="1"/>
              <a:t>confiance</a:t>
            </a:r>
            <a:r>
              <a:rPr lang="it-IT" sz="2400" dirty="0"/>
              <a:t> </a:t>
            </a:r>
            <a:r>
              <a:rPr lang="it-IT" sz="2400" dirty="0" err="1"/>
              <a:t>avec</a:t>
            </a:r>
            <a:r>
              <a:rPr lang="it-IT" sz="2400" dirty="0"/>
              <a:t> la </a:t>
            </a:r>
            <a:r>
              <a:rPr lang="it-IT" sz="2400" dirty="0" err="1"/>
              <a:t>police</a:t>
            </a:r>
            <a:r>
              <a:rPr lang="it-IT" sz="2400" dirty="0"/>
              <a:t>, </a:t>
            </a:r>
            <a:r>
              <a:rPr lang="it-IT" sz="2400" dirty="0" err="1"/>
              <a:t>accusée</a:t>
            </a:r>
            <a:r>
              <a:rPr lang="it-IT" sz="2400" dirty="0"/>
              <a:t> de </a:t>
            </a:r>
            <a:r>
              <a:rPr lang="it-IT" sz="2400" dirty="0" err="1"/>
              <a:t>violences</a:t>
            </a:r>
            <a:r>
              <a:rPr lang="it-IT" sz="2400" dirty="0"/>
              <a:t> et de </a:t>
            </a:r>
            <a:r>
              <a:rPr lang="it-IT" sz="2400" dirty="0" err="1"/>
              <a:t>racisme</a:t>
            </a:r>
            <a:r>
              <a:rPr lang="it-IT" sz="2400" dirty="0"/>
              <a:t>.</a:t>
            </a:r>
          </a:p>
          <a:p>
            <a:pPr algn="just"/>
            <a:r>
              <a:rPr lang="it-IT" sz="2400" i="1" dirty="0"/>
              <a:t>France 24 </a:t>
            </a:r>
            <a:r>
              <a:rPr lang="it-IT" sz="2400" dirty="0" err="1"/>
              <a:t>janvier</a:t>
            </a:r>
            <a:r>
              <a:rPr lang="it-IT" sz="2400" dirty="0"/>
              <a:t> 2021  </a:t>
            </a:r>
            <a:endParaRPr lang="it-IT" sz="2400" b="1" dirty="0"/>
          </a:p>
          <a:p>
            <a:endParaRPr lang="fr-CA" sz="2400" dirty="0"/>
          </a:p>
        </p:txBody>
      </p:sp>
    </p:spTree>
    <p:extLst>
      <p:ext uri="{BB962C8B-B14F-4D97-AF65-F5344CB8AC3E}">
        <p14:creationId xmlns:p14="http://schemas.microsoft.com/office/powerpoint/2010/main" val="3750738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Contrôles d'identité </a:t>
            </a:r>
            <a:r>
              <a:rPr lang="fr-CA" sz="2800" b="1" dirty="0"/>
              <a:t>discriminatoires</a:t>
            </a:r>
          </a:p>
        </p:txBody>
      </p:sp>
      <p:sp>
        <p:nvSpPr>
          <p:cNvPr id="3" name="Segnaposto contenuto 2"/>
          <p:cNvSpPr>
            <a:spLocks noGrp="1"/>
          </p:cNvSpPr>
          <p:nvPr>
            <p:ph idx="1"/>
          </p:nvPr>
        </p:nvSpPr>
        <p:spPr/>
        <p:txBody>
          <a:bodyPr>
            <a:normAutofit/>
          </a:bodyPr>
          <a:lstStyle/>
          <a:p>
            <a:pPr algn="just"/>
            <a:r>
              <a:rPr lang="fr-CA" sz="2400" dirty="0"/>
              <a:t>Pour la première fois en France, une action de groupe a été lancée mercredi 27 janvier contre l'État par un collectif d'ONG qui </a:t>
            </a:r>
            <a:r>
              <a:rPr lang="fr-CA" sz="2400" b="1" dirty="0"/>
              <a:t>met en demeure </a:t>
            </a:r>
            <a:r>
              <a:rPr lang="fr-CA" sz="2400" dirty="0"/>
              <a:t>le gouvernement de mettre fin aux "contrôles d'identité discriminatoires" par la police, sous peine de saisir la justice.</a:t>
            </a:r>
          </a:p>
          <a:p>
            <a:pPr algn="just"/>
            <a:r>
              <a:rPr lang="fr-CA" sz="2400" dirty="0"/>
              <a:t>Cette procédure, prévue par la loi de modernisation de la justice du XXIe siècle votée en 2016, intervient après une succession d'affaires mêlant violences policières et accusations de racisme dans la police, dont le tabassage fin novembre du producteur de musique noir Michel </a:t>
            </a:r>
            <a:r>
              <a:rPr lang="fr-CA" sz="2400" dirty="0" err="1"/>
              <a:t>Zecler</a:t>
            </a:r>
            <a:r>
              <a:rPr lang="fr-CA" sz="2400" dirty="0"/>
              <a:t>.</a:t>
            </a:r>
          </a:p>
          <a:p>
            <a:endParaRPr lang="fr-CA" sz="2400" dirty="0"/>
          </a:p>
        </p:txBody>
      </p:sp>
    </p:spTree>
    <p:extLst>
      <p:ext uri="{BB962C8B-B14F-4D97-AF65-F5344CB8AC3E}">
        <p14:creationId xmlns:p14="http://schemas.microsoft.com/office/powerpoint/2010/main" val="1508781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mise en demeure </a:t>
            </a:r>
          </a:p>
        </p:txBody>
      </p:sp>
      <p:sp>
        <p:nvSpPr>
          <p:cNvPr id="3" name="Segnaposto contenuto 2"/>
          <p:cNvSpPr>
            <a:spLocks noGrp="1"/>
          </p:cNvSpPr>
          <p:nvPr>
            <p:ph idx="1"/>
          </p:nvPr>
        </p:nvSpPr>
        <p:spPr/>
        <p:txBody>
          <a:bodyPr>
            <a:normAutofit/>
          </a:bodyPr>
          <a:lstStyle/>
          <a:p>
            <a:pPr algn="just"/>
            <a:r>
              <a:rPr lang="fr-CA" sz="2400" dirty="0"/>
              <a:t>La mise en demeure est donc une protestation invitant le débiteur à s'exécuter dans le délai qu'elle fixe, étant précisé qu'à défaut d'exécution volontaire la personne à laquelle elle est adressée, sera citée à comparaître devant la juridiction ayant compétence pour juger l'affaire. </a:t>
            </a:r>
          </a:p>
          <a:p>
            <a:r>
              <a:rPr lang="fr-CA" sz="2400" dirty="0" err="1"/>
              <a:t>https</a:t>
            </a:r>
            <a:r>
              <a:rPr lang="fr-CA" sz="2400" dirty="0"/>
              <a:t>://</a:t>
            </a:r>
            <a:r>
              <a:rPr lang="fr-CA" sz="2400" dirty="0" err="1"/>
              <a:t>www.dictionnaire-juridique.com</a:t>
            </a:r>
            <a:r>
              <a:rPr lang="fr-CA" sz="2400" dirty="0"/>
              <a:t>/</a:t>
            </a:r>
            <a:r>
              <a:rPr lang="fr-CA" sz="2400" dirty="0" err="1"/>
              <a:t>definition</a:t>
            </a:r>
            <a:r>
              <a:rPr lang="fr-CA" sz="2400" dirty="0"/>
              <a:t>/mise-en-</a:t>
            </a:r>
            <a:r>
              <a:rPr lang="fr-CA" sz="2400" dirty="0" err="1"/>
              <a:t>demeure.php</a:t>
            </a:r>
            <a:endParaRPr lang="fr-CA" sz="2400" dirty="0"/>
          </a:p>
        </p:txBody>
      </p:sp>
    </p:spTree>
    <p:extLst>
      <p:ext uri="{BB962C8B-B14F-4D97-AF65-F5344CB8AC3E}">
        <p14:creationId xmlns:p14="http://schemas.microsoft.com/office/powerpoint/2010/main" val="707489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loi</a:t>
            </a:r>
            <a:r>
              <a:rPr lang="it-IT" sz="2800" dirty="0"/>
              <a:t> de </a:t>
            </a:r>
            <a:r>
              <a:rPr lang="it-IT" sz="2800" dirty="0" err="1"/>
              <a:t>modernisation</a:t>
            </a:r>
            <a:r>
              <a:rPr lang="it-IT" sz="2800" dirty="0"/>
              <a:t> de la </a:t>
            </a:r>
            <a:r>
              <a:rPr lang="it-IT" sz="2800" dirty="0" err="1"/>
              <a:t>justice</a:t>
            </a:r>
            <a:r>
              <a:rPr lang="it-IT" sz="2800" dirty="0"/>
              <a:t> </a:t>
            </a:r>
            <a:r>
              <a:rPr lang="it-IT" sz="2800" dirty="0" err="1"/>
              <a:t>du</a:t>
            </a:r>
            <a:r>
              <a:rPr lang="it-IT" sz="2800" dirty="0"/>
              <a:t> </a:t>
            </a:r>
            <a:r>
              <a:rPr lang="it-IT" sz="2800" dirty="0" err="1"/>
              <a:t>XXIe</a:t>
            </a:r>
            <a:r>
              <a:rPr lang="it-IT" sz="2800" dirty="0"/>
              <a:t> </a:t>
            </a:r>
            <a:r>
              <a:rPr lang="it-IT" sz="2800" dirty="0" err="1"/>
              <a:t>siècle</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dirty="0" err="1"/>
              <a:t>loi</a:t>
            </a:r>
            <a:r>
              <a:rPr lang="it-IT" sz="2400" dirty="0"/>
              <a:t> de </a:t>
            </a:r>
            <a:r>
              <a:rPr lang="it-IT" sz="2400" dirty="0" err="1"/>
              <a:t>modernisation</a:t>
            </a:r>
            <a:r>
              <a:rPr lang="it-IT" sz="2400" dirty="0"/>
              <a:t> de la </a:t>
            </a:r>
            <a:r>
              <a:rPr lang="it-IT" sz="2400" dirty="0" err="1"/>
              <a:t>justice</a:t>
            </a:r>
            <a:r>
              <a:rPr lang="it-IT" sz="2400" dirty="0"/>
              <a:t> </a:t>
            </a:r>
            <a:r>
              <a:rPr lang="it-IT" sz="2400" dirty="0" err="1"/>
              <a:t>du</a:t>
            </a:r>
            <a:r>
              <a:rPr lang="it-IT" sz="2400" dirty="0"/>
              <a:t> </a:t>
            </a:r>
            <a:r>
              <a:rPr lang="it-IT" sz="2400" dirty="0" err="1"/>
              <a:t>XXIe</a:t>
            </a:r>
            <a:r>
              <a:rPr lang="it-IT" sz="2400" dirty="0"/>
              <a:t> </a:t>
            </a:r>
            <a:r>
              <a:rPr lang="it-IT" sz="2400" dirty="0" err="1"/>
              <a:t>siècle</a:t>
            </a:r>
            <a:r>
              <a:rPr lang="it-IT" sz="2400" dirty="0"/>
              <a:t> a </a:t>
            </a:r>
            <a:r>
              <a:rPr lang="it-IT" sz="2400" dirty="0" err="1"/>
              <a:t>été</a:t>
            </a:r>
            <a:r>
              <a:rPr lang="it-IT" sz="2400" dirty="0"/>
              <a:t> </a:t>
            </a:r>
            <a:r>
              <a:rPr lang="it-IT" sz="2400" dirty="0" err="1"/>
              <a:t>promulguée</a:t>
            </a:r>
            <a:r>
              <a:rPr lang="it-IT" sz="2400" dirty="0"/>
              <a:t> le 18 novembre 2016.</a:t>
            </a:r>
            <a:endParaRPr lang="fr-CA" sz="2400" dirty="0"/>
          </a:p>
          <a:p>
            <a:pPr algn="just"/>
            <a:r>
              <a:rPr lang="fr-CA" sz="2400" dirty="0"/>
              <a:t>Des actions de groupe pourront désormais être menées en matière de </a:t>
            </a:r>
            <a:r>
              <a:rPr lang="fr-CA" sz="2400" b="1" dirty="0"/>
              <a:t>discriminations</a:t>
            </a:r>
            <a:r>
              <a:rPr lang="fr-CA" sz="2400" dirty="0"/>
              <a:t>, de questions environnementales ou de protection des données personnelles.</a:t>
            </a:r>
          </a:p>
          <a:p>
            <a:r>
              <a:rPr lang="fr-CA" sz="2400" dirty="0">
                <a:hlinkClick r:id="rId2"/>
              </a:rPr>
              <a:t>https://www.gouvernement.fr/action/la-justice-du-21e-siecle</a:t>
            </a:r>
            <a:endParaRPr lang="fr-CA" sz="2400" dirty="0"/>
          </a:p>
          <a:p>
            <a:r>
              <a:rPr lang="fr-CA" sz="2400" dirty="0"/>
              <a:t>Fin 16 février 2021</a:t>
            </a:r>
          </a:p>
        </p:txBody>
      </p:sp>
    </p:spTree>
    <p:extLst>
      <p:ext uri="{BB962C8B-B14F-4D97-AF65-F5344CB8AC3E}">
        <p14:creationId xmlns:p14="http://schemas.microsoft.com/office/powerpoint/2010/main" val="2789957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ctrTitle"/>
          </p:nvPr>
        </p:nvSpPr>
        <p:spPr/>
        <p:txBody>
          <a:bodyPr>
            <a:normAutofit/>
          </a:bodyPr>
          <a:lstStyle/>
          <a:p>
            <a:r>
              <a:rPr lang="it-IT" sz="2400" dirty="0">
                <a:latin typeface="Arial" charset="0"/>
              </a:rPr>
              <a:t/>
            </a:r>
            <a:br>
              <a:rPr lang="it-IT" sz="2400" dirty="0">
                <a:latin typeface="Arial" charset="0"/>
              </a:rPr>
            </a:br>
            <a:r>
              <a:rPr lang="it-IT" sz="2400" dirty="0">
                <a:latin typeface="Arial" charset="0"/>
              </a:rPr>
              <a:t>Langue et culture</a:t>
            </a:r>
            <a:endParaRPr lang="it-IT" sz="2800" dirty="0">
              <a:latin typeface="Arial" charset="0"/>
            </a:endParaRPr>
          </a:p>
        </p:txBody>
      </p:sp>
      <p:sp>
        <p:nvSpPr>
          <p:cNvPr id="15362" name="Sottotitolo 2"/>
          <p:cNvSpPr>
            <a:spLocks noGrp="1"/>
          </p:cNvSpPr>
          <p:nvPr>
            <p:ph type="subTitle" idx="1"/>
          </p:nvPr>
        </p:nvSpPr>
        <p:spPr/>
        <p:txBody>
          <a:bodyPr>
            <a:normAutofit/>
          </a:bodyPr>
          <a:lstStyle/>
          <a:p>
            <a:r>
              <a:rPr lang="it-IT" sz="2800" dirty="0">
                <a:latin typeface="Arial" charset="0"/>
              </a:rPr>
              <a:t>3 CIAPG</a:t>
            </a:r>
          </a:p>
          <a:p>
            <a:r>
              <a:rPr lang="it-IT" sz="2800" dirty="0">
                <a:latin typeface="Arial" charset="0"/>
              </a:rPr>
              <a:t>2020-2021</a:t>
            </a:r>
          </a:p>
        </p:txBody>
      </p:sp>
    </p:spTree>
    <p:extLst>
      <p:ext uri="{BB962C8B-B14F-4D97-AF65-F5344CB8AC3E}">
        <p14:creationId xmlns:p14="http://schemas.microsoft.com/office/powerpoint/2010/main" val="1128961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Passions</a:t>
            </a:r>
            <a:r>
              <a:rPr lang="it-IT" sz="2800" dirty="0"/>
              <a:t> et </a:t>
            </a:r>
            <a:r>
              <a:rPr lang="it-IT" sz="2800" dirty="0" err="1"/>
              <a:t>polémiques</a:t>
            </a:r>
            <a:endParaRPr lang="fr-CA" sz="2800" dirty="0"/>
          </a:p>
        </p:txBody>
      </p:sp>
      <p:sp>
        <p:nvSpPr>
          <p:cNvPr id="3" name="Segnaposto contenuto 2"/>
          <p:cNvSpPr>
            <a:spLocks noGrp="1"/>
          </p:cNvSpPr>
          <p:nvPr>
            <p:ph idx="1"/>
          </p:nvPr>
        </p:nvSpPr>
        <p:spPr/>
        <p:txBody>
          <a:bodyPr>
            <a:normAutofit/>
          </a:bodyPr>
          <a:lstStyle/>
          <a:p>
            <a:pPr algn="just"/>
            <a:r>
              <a:rPr lang="it-IT" sz="2000" dirty="0"/>
              <a:t>« en France, tout </a:t>
            </a:r>
            <a:r>
              <a:rPr lang="it-IT" sz="2000" dirty="0" err="1"/>
              <a:t>locuteur</a:t>
            </a:r>
            <a:r>
              <a:rPr lang="it-IT" sz="2000" dirty="0"/>
              <a:t>, </a:t>
            </a:r>
            <a:r>
              <a:rPr lang="it-IT" sz="2000" dirty="0" err="1"/>
              <a:t>avocat</a:t>
            </a:r>
            <a:r>
              <a:rPr lang="it-IT" sz="2000" dirty="0"/>
              <a:t> </a:t>
            </a:r>
            <a:r>
              <a:rPr lang="it-IT" sz="2000" dirty="0" err="1"/>
              <a:t>ou</a:t>
            </a:r>
            <a:r>
              <a:rPr lang="it-IT" sz="2000" dirty="0"/>
              <a:t> </a:t>
            </a:r>
            <a:r>
              <a:rPr lang="it-IT" sz="2000" dirty="0" err="1"/>
              <a:t>serveur</a:t>
            </a:r>
            <a:r>
              <a:rPr lang="it-IT" sz="2000" dirty="0"/>
              <a:t>, </a:t>
            </a:r>
            <a:r>
              <a:rPr lang="it-IT" sz="2000" dirty="0" err="1"/>
              <a:t>livreur</a:t>
            </a:r>
            <a:r>
              <a:rPr lang="it-IT" sz="2000" dirty="0"/>
              <a:t> </a:t>
            </a:r>
            <a:r>
              <a:rPr lang="it-IT" sz="2000" dirty="0" err="1"/>
              <a:t>ou</a:t>
            </a:r>
            <a:r>
              <a:rPr lang="it-IT" sz="2000" dirty="0"/>
              <a:t> </a:t>
            </a:r>
            <a:r>
              <a:rPr lang="it-IT" sz="2000" dirty="0" err="1"/>
              <a:t>universitaire</a:t>
            </a:r>
            <a:r>
              <a:rPr lang="it-IT" sz="2000" dirty="0"/>
              <a:t>, </a:t>
            </a:r>
            <a:r>
              <a:rPr lang="it-IT" sz="2000" dirty="0" err="1"/>
              <a:t>homme</a:t>
            </a:r>
            <a:r>
              <a:rPr lang="it-IT" sz="2000" dirty="0"/>
              <a:t> </a:t>
            </a:r>
            <a:r>
              <a:rPr lang="it-IT" sz="2000" dirty="0" err="1"/>
              <a:t>politique</a:t>
            </a:r>
            <a:r>
              <a:rPr lang="it-IT" sz="2000" dirty="0"/>
              <a:t> </a:t>
            </a:r>
            <a:r>
              <a:rPr lang="it-IT" sz="2000" dirty="0" err="1"/>
              <a:t>ou</a:t>
            </a:r>
            <a:r>
              <a:rPr lang="it-IT" sz="2000" dirty="0"/>
              <a:t> </a:t>
            </a:r>
            <a:r>
              <a:rPr lang="it-IT" sz="2000" dirty="0" err="1"/>
              <a:t>cuisinier</a:t>
            </a:r>
            <a:r>
              <a:rPr lang="it-IT" sz="2000" dirty="0"/>
              <a:t>, dentiste </a:t>
            </a:r>
            <a:r>
              <a:rPr lang="it-IT" sz="2000" dirty="0" err="1"/>
              <a:t>ou</a:t>
            </a:r>
            <a:r>
              <a:rPr lang="it-IT" sz="2000" dirty="0"/>
              <a:t> </a:t>
            </a:r>
            <a:r>
              <a:rPr lang="it-IT" sz="2000" dirty="0" err="1"/>
              <a:t>académicien</a:t>
            </a:r>
            <a:r>
              <a:rPr lang="it-IT" sz="2000" dirty="0"/>
              <a:t>, </a:t>
            </a:r>
            <a:r>
              <a:rPr lang="it-IT" sz="2000" dirty="0" err="1"/>
              <a:t>parle</a:t>
            </a:r>
            <a:r>
              <a:rPr lang="it-IT" sz="2000" dirty="0"/>
              <a:t> de sa langue, et de la langue de l’</a:t>
            </a:r>
            <a:r>
              <a:rPr lang="it-IT" sz="2000" dirty="0" err="1"/>
              <a:t>autre</a:t>
            </a:r>
            <a:r>
              <a:rPr lang="it-IT" sz="2000" dirty="0"/>
              <a:t> [...], </a:t>
            </a:r>
            <a:r>
              <a:rPr lang="it-IT" sz="2000" dirty="0" err="1"/>
              <a:t>célèbre</a:t>
            </a:r>
            <a:r>
              <a:rPr lang="it-IT" sz="2000" dirty="0"/>
              <a:t> la </a:t>
            </a:r>
            <a:r>
              <a:rPr lang="it-IT" sz="2000" dirty="0" err="1"/>
              <a:t>beaute</a:t>
            </a:r>
            <a:r>
              <a:rPr lang="it-IT" sz="2000" dirty="0"/>
              <a:t>́ </a:t>
            </a:r>
            <a:r>
              <a:rPr lang="it-IT" sz="2000" dirty="0" err="1"/>
              <a:t>des</a:t>
            </a:r>
            <a:r>
              <a:rPr lang="it-IT" sz="2000" dirty="0"/>
              <a:t> </a:t>
            </a:r>
            <a:r>
              <a:rPr lang="it-IT" sz="2000" dirty="0" err="1"/>
              <a:t>mots</a:t>
            </a:r>
            <a:r>
              <a:rPr lang="it-IT" sz="2000" dirty="0"/>
              <a:t>, </a:t>
            </a:r>
            <a:r>
              <a:rPr lang="it-IT" sz="2000" dirty="0" err="1"/>
              <a:t>déplore</a:t>
            </a:r>
            <a:r>
              <a:rPr lang="it-IT" sz="2000" dirty="0"/>
              <a:t> la </a:t>
            </a:r>
            <a:r>
              <a:rPr lang="it-IT" sz="2000" dirty="0" err="1"/>
              <a:t>perte</a:t>
            </a:r>
            <a:r>
              <a:rPr lang="it-IT" sz="2000" dirty="0"/>
              <a:t> </a:t>
            </a:r>
            <a:r>
              <a:rPr lang="it-IT" sz="2000" dirty="0" err="1"/>
              <a:t>des</a:t>
            </a:r>
            <a:r>
              <a:rPr lang="it-IT" sz="2000" dirty="0"/>
              <a:t> </a:t>
            </a:r>
            <a:r>
              <a:rPr lang="it-IT" sz="2000" dirty="0" err="1"/>
              <a:t>sens</a:t>
            </a:r>
            <a:r>
              <a:rPr lang="it-IT" sz="2000" dirty="0"/>
              <a:t> [...] » </a:t>
            </a:r>
          </a:p>
          <a:p>
            <a:r>
              <a:rPr lang="it-IT" sz="2000" dirty="0"/>
              <a:t>PAVEAU, Marie-Anne, ROSIER, Laurence, </a:t>
            </a:r>
            <a:r>
              <a:rPr lang="it-IT" sz="2000" i="1" dirty="0"/>
              <a:t>La langue </a:t>
            </a:r>
            <a:r>
              <a:rPr lang="it-IT" sz="2000" i="1" dirty="0" err="1"/>
              <a:t>française</a:t>
            </a:r>
            <a:r>
              <a:rPr lang="it-IT" sz="2000" i="1" dirty="0"/>
              <a:t>. </a:t>
            </a:r>
            <a:r>
              <a:rPr lang="it-IT" sz="2000" i="1" dirty="0" err="1"/>
              <a:t>Passions</a:t>
            </a:r>
            <a:r>
              <a:rPr lang="it-IT" sz="2000" i="1" dirty="0"/>
              <a:t> et </a:t>
            </a:r>
            <a:r>
              <a:rPr lang="it-IT" sz="2000" i="1" dirty="0" err="1"/>
              <a:t>polémiques</a:t>
            </a:r>
            <a:r>
              <a:rPr lang="it-IT" sz="2000" dirty="0"/>
              <a:t>, Paris, </a:t>
            </a:r>
            <a:r>
              <a:rPr lang="it-IT" sz="2000" dirty="0" err="1"/>
              <a:t>Vuibert</a:t>
            </a:r>
            <a:r>
              <a:rPr lang="it-IT" sz="2000" dirty="0"/>
              <a:t>, </a:t>
            </a:r>
            <a:r>
              <a:rPr lang="it-IT" sz="2000" dirty="0" smtClean="0"/>
              <a:t>2008, p. 11. </a:t>
            </a:r>
          </a:p>
          <a:p>
            <a:endParaRPr lang="it-IT" sz="2000" dirty="0" smtClean="0"/>
          </a:p>
          <a:p>
            <a:pPr marL="0" indent="0" algn="just"/>
            <a:r>
              <a:rPr lang="it-IT" sz="2000" dirty="0" smtClean="0"/>
              <a:t> La </a:t>
            </a:r>
            <a:r>
              <a:rPr lang="it-IT" sz="2000" dirty="0"/>
              <a:t>langue </a:t>
            </a:r>
            <a:r>
              <a:rPr lang="it-IT" sz="2000" dirty="0" err="1"/>
              <a:t>française</a:t>
            </a:r>
            <a:r>
              <a:rPr lang="it-IT" sz="2000" dirty="0"/>
              <a:t> : la langue de « </a:t>
            </a:r>
            <a:r>
              <a:rPr lang="it-IT" sz="2000" dirty="0" err="1"/>
              <a:t>religion</a:t>
            </a:r>
            <a:r>
              <a:rPr lang="it-IT" sz="2000" dirty="0"/>
              <a:t> d’</a:t>
            </a:r>
            <a:r>
              <a:rPr lang="it-IT" sz="2000" dirty="0" err="1"/>
              <a:t>État</a:t>
            </a:r>
            <a:r>
              <a:rPr lang="it-IT" sz="2000" dirty="0"/>
              <a:t> » </a:t>
            </a:r>
            <a:r>
              <a:rPr lang="it-IT" sz="2000" dirty="0" err="1"/>
              <a:t>français</a:t>
            </a:r>
            <a:r>
              <a:rPr lang="it-IT" sz="2000" dirty="0"/>
              <a:t> </a:t>
            </a:r>
          </a:p>
          <a:p>
            <a:pPr marL="0" indent="0" algn="just"/>
            <a:r>
              <a:rPr lang="it-IT" sz="2000" dirty="0" smtClean="0"/>
              <a:t> Bernard </a:t>
            </a:r>
            <a:r>
              <a:rPr lang="it-IT" sz="2000" dirty="0" err="1"/>
              <a:t>Cerquiglini</a:t>
            </a:r>
            <a:r>
              <a:rPr lang="it-IT" sz="2000" dirty="0"/>
              <a:t>  « Le </a:t>
            </a:r>
            <a:r>
              <a:rPr lang="it-IT" sz="2000" dirty="0" err="1"/>
              <a:t>français</a:t>
            </a:r>
            <a:r>
              <a:rPr lang="it-IT" sz="2000" dirty="0"/>
              <a:t>, </a:t>
            </a:r>
            <a:r>
              <a:rPr lang="it-IT" sz="2000" dirty="0" err="1"/>
              <a:t>religion</a:t>
            </a:r>
            <a:r>
              <a:rPr lang="it-IT" sz="2000" dirty="0"/>
              <a:t> d’</a:t>
            </a:r>
            <a:r>
              <a:rPr lang="it-IT" sz="2000" dirty="0" err="1"/>
              <a:t>État</a:t>
            </a:r>
            <a:r>
              <a:rPr lang="it-IT" sz="2000" dirty="0"/>
              <a:t> ? », </a:t>
            </a:r>
            <a:r>
              <a:rPr lang="it-IT" sz="2000" i="1" dirty="0"/>
              <a:t>Le Monde</a:t>
            </a:r>
            <a:r>
              <a:rPr lang="it-IT" sz="2000" dirty="0"/>
              <a:t>, 25 novembre 2003. </a:t>
            </a:r>
          </a:p>
          <a:p>
            <a:pPr marL="0" indent="0" algn="just"/>
            <a:endParaRPr lang="it-IT" sz="2000" dirty="0"/>
          </a:p>
          <a:p>
            <a:r>
              <a:rPr lang="it-IT" sz="2000" dirty="0" err="1" smtClean="0">
                <a:latin typeface="Arial" charset="0"/>
              </a:rPr>
              <a:t>Connaitre</a:t>
            </a:r>
            <a:r>
              <a:rPr lang="it-IT" sz="2000" dirty="0" smtClean="0">
                <a:latin typeface="Arial" charset="0"/>
              </a:rPr>
              <a:t> </a:t>
            </a:r>
            <a:r>
              <a:rPr lang="it-IT" sz="2000" dirty="0">
                <a:latin typeface="Arial" charset="0"/>
              </a:rPr>
              <a:t>une langue, c’est </a:t>
            </a:r>
            <a:r>
              <a:rPr lang="it-IT" sz="2000" dirty="0" err="1">
                <a:latin typeface="Arial" charset="0"/>
              </a:rPr>
              <a:t>saisir</a:t>
            </a:r>
            <a:r>
              <a:rPr lang="it-IT" sz="2000" dirty="0">
                <a:latin typeface="Arial" charset="0"/>
              </a:rPr>
              <a:t> la </a:t>
            </a:r>
            <a:r>
              <a:rPr lang="it-IT" sz="2000" dirty="0" err="1">
                <a:latin typeface="Arial" charset="0"/>
              </a:rPr>
              <a:t>vision</a:t>
            </a:r>
            <a:r>
              <a:rPr lang="it-IT" sz="2000" dirty="0">
                <a:latin typeface="Arial" charset="0"/>
              </a:rPr>
              <a:t> </a:t>
            </a:r>
            <a:r>
              <a:rPr lang="it-IT" sz="2000" dirty="0" err="1">
                <a:latin typeface="Arial" charset="0"/>
              </a:rPr>
              <a:t>du</a:t>
            </a:r>
            <a:r>
              <a:rPr lang="it-IT" sz="2000" dirty="0">
                <a:latin typeface="Arial" charset="0"/>
              </a:rPr>
              <a:t> monde  </a:t>
            </a:r>
            <a:r>
              <a:rPr lang="it-IT" sz="2000" dirty="0" err="1">
                <a:latin typeface="Arial" charset="0"/>
              </a:rPr>
              <a:t>qu’elle</a:t>
            </a:r>
            <a:r>
              <a:rPr lang="it-IT" sz="2000" dirty="0">
                <a:latin typeface="Arial" charset="0"/>
              </a:rPr>
              <a:t> porte en elle </a:t>
            </a:r>
          </a:p>
          <a:p>
            <a:pPr marL="0" indent="0" algn="just"/>
            <a:endParaRPr lang="it-IT" sz="1800" dirty="0"/>
          </a:p>
          <a:p>
            <a:endParaRPr lang="it-IT" sz="2000" dirty="0"/>
          </a:p>
          <a:p>
            <a:endParaRPr lang="fr-CA" sz="2400" dirty="0"/>
          </a:p>
        </p:txBody>
      </p:sp>
    </p:spTree>
    <p:extLst>
      <p:ext uri="{BB962C8B-B14F-4D97-AF65-F5344CB8AC3E}">
        <p14:creationId xmlns:p14="http://schemas.microsoft.com/office/powerpoint/2010/main" val="1183759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algn="just"/>
            <a:r>
              <a:rPr lang="fr-CA" sz="2400" dirty="0"/>
              <a:t>Les principales questions sociétales et politiques aujourd’hui en France :</a:t>
            </a:r>
          </a:p>
          <a:p>
            <a:r>
              <a:rPr lang="fr-CA" sz="2400" dirty="0"/>
              <a:t>Art. 24 de la loi de la « sécurité globale »</a:t>
            </a:r>
          </a:p>
          <a:p>
            <a:r>
              <a:rPr lang="fr-CA" sz="2400" dirty="0"/>
              <a:t>Loi sur la discrimination</a:t>
            </a:r>
          </a:p>
          <a:p>
            <a:r>
              <a:rPr lang="fr-CA" sz="2400" dirty="0"/>
              <a:t>Loi sur le séparatisme</a:t>
            </a:r>
          </a:p>
          <a:p>
            <a:r>
              <a:rPr lang="fr-CA" sz="2400" dirty="0"/>
              <a:t>etc. à suivre en direct</a:t>
            </a:r>
          </a:p>
          <a:p>
            <a:endParaRPr lang="fr-CA" sz="2400" dirty="0"/>
          </a:p>
        </p:txBody>
      </p:sp>
    </p:spTree>
    <p:extLst>
      <p:ext uri="{BB962C8B-B14F-4D97-AF65-F5344CB8AC3E}">
        <p14:creationId xmlns:p14="http://schemas.microsoft.com/office/powerpoint/2010/main" val="4023322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olo 1"/>
          <p:cNvSpPr>
            <a:spLocks noGrp="1"/>
          </p:cNvSpPr>
          <p:nvPr>
            <p:ph type="title"/>
          </p:nvPr>
        </p:nvSpPr>
        <p:spPr/>
        <p:txBody>
          <a:bodyPr/>
          <a:lstStyle/>
          <a:p>
            <a:r>
              <a:rPr lang="it-IT" altLang="it-IT" sz="2800" dirty="0"/>
              <a:t>Langue, culture, </a:t>
            </a:r>
            <a:r>
              <a:rPr lang="it-IT" altLang="it-IT" sz="2800" dirty="0" err="1"/>
              <a:t>couleurs</a:t>
            </a:r>
            <a:r>
              <a:rPr lang="it-IT" altLang="it-IT" sz="2800" dirty="0"/>
              <a:t/>
            </a:r>
            <a:br>
              <a:rPr lang="it-IT" altLang="it-IT" sz="2800" dirty="0"/>
            </a:br>
            <a:endParaRPr lang="it-IT" altLang="it-IT" sz="2800" dirty="0"/>
          </a:p>
        </p:txBody>
      </p:sp>
      <p:sp>
        <p:nvSpPr>
          <p:cNvPr id="174083" name="Segnaposto contenuto 2"/>
          <p:cNvSpPr>
            <a:spLocks noGrp="1"/>
          </p:cNvSpPr>
          <p:nvPr>
            <p:ph idx="1"/>
          </p:nvPr>
        </p:nvSpPr>
        <p:spPr/>
        <p:txBody>
          <a:bodyPr/>
          <a:lstStyle/>
          <a:p>
            <a:pPr algn="just"/>
            <a:r>
              <a:rPr lang="fr-FR" altLang="it-IT" sz="2400" dirty="0"/>
              <a:t>La couleur est un terrain de confrontation privilégié pour différentes sciences – anthropologie, philosophie, psychologie, linguistique – terrain qui leur permet d</a:t>
            </a:r>
            <a:r>
              <a:rPr lang="fr-FR" altLang="fr-CA" sz="2400" dirty="0"/>
              <a:t>’</a:t>
            </a:r>
            <a:r>
              <a:rPr lang="fr-FR" altLang="it-IT" sz="2400" dirty="0"/>
              <a:t>argumenter leurs diverses conceptions du monde. Au fil du temps, percevoir les couleurs, les catégoriser et les nommer ont toujours provoqué des débats qui ont vu s</a:t>
            </a:r>
            <a:r>
              <a:rPr lang="fr-FR" altLang="fr-CA" sz="2400" dirty="0"/>
              <a:t>’</a:t>
            </a:r>
            <a:r>
              <a:rPr lang="fr-FR" altLang="it-IT" sz="2400" dirty="0"/>
              <a:t>opposer d</a:t>
            </a:r>
            <a:r>
              <a:rPr lang="fr-FR" altLang="fr-CA" sz="2400" dirty="0"/>
              <a:t>’</a:t>
            </a:r>
            <a:r>
              <a:rPr lang="fr-FR" altLang="it-IT" sz="2400" dirty="0"/>
              <a:t>un coté, l</a:t>
            </a:r>
            <a:r>
              <a:rPr lang="fr-FR" altLang="fr-CA" sz="2400" dirty="0"/>
              <a:t>’</a:t>
            </a:r>
            <a:r>
              <a:rPr lang="fr-FR" altLang="it-IT" sz="2400" dirty="0"/>
              <a:t>optique relativiste/culturaliste et de l</a:t>
            </a:r>
            <a:r>
              <a:rPr lang="fr-FR" altLang="fr-CA" sz="2400" dirty="0"/>
              <a:t>’</a:t>
            </a:r>
            <a:r>
              <a:rPr lang="fr-FR" altLang="it-IT" sz="2400" dirty="0"/>
              <a:t>autre, l</a:t>
            </a:r>
            <a:r>
              <a:rPr lang="fr-FR" altLang="fr-CA" sz="2400" dirty="0"/>
              <a:t>’</a:t>
            </a:r>
            <a:r>
              <a:rPr lang="fr-FR" altLang="it-IT" sz="2400" dirty="0"/>
              <a:t>universaliste/évolutionniste </a:t>
            </a:r>
            <a:endParaRPr lang="it-IT" altLang="it-IT" sz="2400" dirty="0"/>
          </a:p>
        </p:txBody>
      </p:sp>
    </p:spTree>
    <p:extLst>
      <p:ext uri="{BB962C8B-B14F-4D97-AF65-F5344CB8AC3E}">
        <p14:creationId xmlns:p14="http://schemas.microsoft.com/office/powerpoint/2010/main" val="321173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olo 1"/>
          <p:cNvSpPr>
            <a:spLocks noGrp="1"/>
          </p:cNvSpPr>
          <p:nvPr>
            <p:ph type="title"/>
          </p:nvPr>
        </p:nvSpPr>
        <p:spPr/>
        <p:txBody>
          <a:bodyPr/>
          <a:lstStyle/>
          <a:p>
            <a:r>
              <a:rPr lang="it-IT" altLang="it-IT" sz="2800" dirty="0"/>
              <a:t>Langue, culture, </a:t>
            </a:r>
            <a:r>
              <a:rPr lang="it-IT" altLang="it-IT" sz="2800" dirty="0" err="1"/>
              <a:t>couleurs</a:t>
            </a:r>
            <a:endParaRPr lang="it-IT" altLang="it-IT" sz="2800" dirty="0"/>
          </a:p>
        </p:txBody>
      </p:sp>
      <p:sp>
        <p:nvSpPr>
          <p:cNvPr id="146435" name="Segnaposto contenuto 2"/>
          <p:cNvSpPr>
            <a:spLocks noGrp="1"/>
          </p:cNvSpPr>
          <p:nvPr>
            <p:ph idx="1"/>
          </p:nvPr>
        </p:nvSpPr>
        <p:spPr/>
        <p:txBody>
          <a:bodyPr/>
          <a:lstStyle/>
          <a:p>
            <a:endParaRPr lang="fr-FR" altLang="it-IT" sz="2400" dirty="0"/>
          </a:p>
          <a:p>
            <a:pPr algn="just"/>
            <a:r>
              <a:rPr lang="fr-FR" altLang="it-IT" sz="2400" dirty="0"/>
              <a:t>Les couleurs reflètent et génèrent différentes associations symboliques selon les sociétés, dans le temps et dans l’espace, qui se fixent dans les langues et qui sont abondamment exploitées dans les discours.</a:t>
            </a:r>
          </a:p>
          <a:p>
            <a:pPr algn="just"/>
            <a:endParaRPr lang="fr-FR" altLang="it-IT" sz="2400" dirty="0"/>
          </a:p>
          <a:p>
            <a:pPr algn="just"/>
            <a:r>
              <a:rPr lang="fr-FR" altLang="it-IT" sz="2400" dirty="0"/>
              <a:t>Les couleurs sont partout. Elles habitent notre vie de tous les jours. Nous aimons certaines couleurs et pas d’autres. </a:t>
            </a:r>
            <a:endParaRPr lang="it-IT" altLang="it-IT" dirty="0"/>
          </a:p>
        </p:txBody>
      </p:sp>
    </p:spTree>
    <p:extLst>
      <p:ext uri="{BB962C8B-B14F-4D97-AF65-F5344CB8AC3E}">
        <p14:creationId xmlns:p14="http://schemas.microsoft.com/office/powerpoint/2010/main" val="913053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normAutofit fontScale="90000"/>
          </a:bodyPr>
          <a:lstStyle/>
          <a:p>
            <a:r>
              <a:rPr lang="it-IT" altLang="fr-FR" sz="2800" dirty="0" err="1"/>
              <a:t>Quelles</a:t>
            </a:r>
            <a:r>
              <a:rPr lang="it-IT" altLang="fr-FR" sz="2800" dirty="0"/>
              <a:t> </a:t>
            </a:r>
            <a:r>
              <a:rPr lang="it-IT" altLang="fr-FR" sz="2800" dirty="0" err="1"/>
              <a:t>sont</a:t>
            </a:r>
            <a:r>
              <a:rPr lang="it-IT" altLang="fr-FR" sz="2800" dirty="0"/>
              <a:t> </a:t>
            </a:r>
            <a:r>
              <a:rPr lang="it-IT" altLang="fr-FR" sz="2800" dirty="0" err="1"/>
              <a:t>les</a:t>
            </a:r>
            <a:r>
              <a:rPr lang="it-IT" altLang="fr-FR" sz="2800" dirty="0"/>
              <a:t> </a:t>
            </a:r>
            <a:r>
              <a:rPr lang="it-IT" altLang="fr-FR" sz="2800" dirty="0" err="1"/>
              <a:t>couleurs</a:t>
            </a:r>
            <a:r>
              <a:rPr lang="it-IT" altLang="fr-FR" sz="2800" dirty="0"/>
              <a:t> </a:t>
            </a:r>
            <a:r>
              <a:rPr lang="it-IT" altLang="fr-FR" sz="2800" dirty="0" err="1"/>
              <a:t>que</a:t>
            </a:r>
            <a:r>
              <a:rPr lang="it-IT" altLang="fr-FR" sz="2800" dirty="0"/>
              <a:t> </a:t>
            </a:r>
            <a:r>
              <a:rPr lang="it-IT" altLang="fr-FR" sz="2800" dirty="0" err="1"/>
              <a:t>vous</a:t>
            </a:r>
            <a:r>
              <a:rPr lang="it-IT" altLang="fr-FR" sz="2800" dirty="0"/>
              <a:t> </a:t>
            </a:r>
            <a:r>
              <a:rPr lang="it-IT" altLang="fr-FR" sz="2800" dirty="0" err="1"/>
              <a:t>préférez</a:t>
            </a:r>
            <a:r>
              <a:rPr lang="it-IT" altLang="fr-FR" sz="2800" dirty="0"/>
              <a:t/>
            </a:r>
            <a:br>
              <a:rPr lang="it-IT" altLang="fr-FR" sz="2800" dirty="0"/>
            </a:br>
            <a:r>
              <a:rPr lang="it-IT" altLang="fr-FR" sz="2800" dirty="0"/>
              <a:t> et </a:t>
            </a:r>
            <a:r>
              <a:rPr lang="it-IT" altLang="fr-FR" sz="2800" dirty="0" err="1"/>
              <a:t>celles</a:t>
            </a:r>
            <a:r>
              <a:rPr lang="it-IT" altLang="fr-FR" sz="2800" dirty="0"/>
              <a:t> </a:t>
            </a:r>
            <a:r>
              <a:rPr lang="it-IT" altLang="fr-FR" sz="2800" dirty="0" err="1"/>
              <a:t>que</a:t>
            </a:r>
            <a:r>
              <a:rPr lang="it-IT" altLang="fr-FR" sz="2800" dirty="0"/>
              <a:t> </a:t>
            </a:r>
            <a:r>
              <a:rPr lang="it-IT" altLang="fr-FR" sz="2800" dirty="0" err="1"/>
              <a:t>vous</a:t>
            </a:r>
            <a:r>
              <a:rPr lang="it-IT" altLang="fr-FR" sz="2800" dirty="0"/>
              <a:t> n’</a:t>
            </a:r>
            <a:r>
              <a:rPr lang="it-IT" altLang="fr-FR" sz="2800" dirty="0" err="1"/>
              <a:t>aimez</a:t>
            </a:r>
            <a:r>
              <a:rPr lang="it-IT" altLang="fr-FR" sz="2800" dirty="0"/>
              <a:t> </a:t>
            </a:r>
            <a:r>
              <a:rPr lang="it-IT" altLang="fr-FR" sz="2800" dirty="0" err="1"/>
              <a:t>pas</a:t>
            </a:r>
            <a:r>
              <a:rPr lang="it-IT" altLang="fr-FR" sz="2800" dirty="0"/>
              <a:t> ?</a:t>
            </a:r>
            <a:br>
              <a:rPr lang="it-IT" altLang="fr-FR" sz="2800" dirty="0"/>
            </a:br>
            <a:endParaRPr lang="it-IT" altLang="fr-FR" sz="2800" dirty="0"/>
          </a:p>
        </p:txBody>
      </p:sp>
      <p:sp>
        <p:nvSpPr>
          <p:cNvPr id="147459" name="Text Placeholder 2"/>
          <p:cNvSpPr>
            <a:spLocks noGrp="1"/>
          </p:cNvSpPr>
          <p:nvPr>
            <p:ph type="body" idx="1"/>
          </p:nvPr>
        </p:nvSpPr>
        <p:spPr/>
        <p:txBody>
          <a:bodyPr/>
          <a:lstStyle/>
          <a:p>
            <a:r>
              <a:rPr lang="it-IT" altLang="fr-FR" dirty="0" err="1"/>
              <a:t>Couleurs</a:t>
            </a:r>
            <a:r>
              <a:rPr lang="it-IT" altLang="fr-FR" dirty="0"/>
              <a:t> </a:t>
            </a:r>
            <a:r>
              <a:rPr lang="it-IT" altLang="fr-FR" dirty="0" err="1"/>
              <a:t>préférées</a:t>
            </a:r>
            <a:endParaRPr lang="it-IT" altLang="fr-FR" dirty="0"/>
          </a:p>
        </p:txBody>
      </p:sp>
      <p:sp>
        <p:nvSpPr>
          <p:cNvPr id="147460" name="Content Placeholder 3"/>
          <p:cNvSpPr>
            <a:spLocks noGrp="1"/>
          </p:cNvSpPr>
          <p:nvPr>
            <p:ph sz="half" idx="2"/>
          </p:nvPr>
        </p:nvSpPr>
        <p:spPr/>
        <p:txBody>
          <a:bodyPr>
            <a:normAutofit/>
          </a:bodyPr>
          <a:lstStyle/>
          <a:p>
            <a:r>
              <a:rPr lang="it-IT" altLang="fr-FR" sz="2000" dirty="0"/>
              <a:t>Rouge: Eleonora B., Camilla, Alessia</a:t>
            </a:r>
          </a:p>
          <a:p>
            <a:r>
              <a:rPr lang="it-IT" altLang="fr-FR" sz="2000" dirty="0"/>
              <a:t>Bleu/</a:t>
            </a:r>
            <a:r>
              <a:rPr lang="it-IT" altLang="fr-FR" sz="2000" dirty="0" err="1"/>
              <a:t>Turquoise</a:t>
            </a:r>
            <a:r>
              <a:rPr lang="it-IT" altLang="fr-FR" sz="2000" dirty="0"/>
              <a:t>: Eleonora DC, Marco, Laura, Giada, </a:t>
            </a:r>
            <a:r>
              <a:rPr lang="it-IT" altLang="fr-FR" sz="2000" dirty="0" err="1"/>
              <a:t>Magherita</a:t>
            </a:r>
            <a:endParaRPr lang="it-IT" altLang="fr-FR" sz="2000" dirty="0"/>
          </a:p>
          <a:p>
            <a:r>
              <a:rPr lang="it-IT" altLang="fr-FR" sz="2000" dirty="0"/>
              <a:t>Orange: Giulia</a:t>
            </a:r>
          </a:p>
          <a:p>
            <a:r>
              <a:rPr lang="it-IT" altLang="fr-FR" sz="2000" dirty="0" err="1"/>
              <a:t>Jaune</a:t>
            </a:r>
            <a:r>
              <a:rPr lang="it-IT" altLang="fr-FR" sz="2000" dirty="0"/>
              <a:t>: </a:t>
            </a:r>
            <a:r>
              <a:rPr lang="it-IT" altLang="fr-FR" sz="2000" dirty="0" err="1"/>
              <a:t>Katharina</a:t>
            </a:r>
            <a:endParaRPr lang="it-IT" altLang="fr-FR" sz="2000" dirty="0"/>
          </a:p>
          <a:p>
            <a:r>
              <a:rPr lang="it-IT" altLang="fr-FR" sz="2000" dirty="0" err="1"/>
              <a:t>Vert</a:t>
            </a:r>
            <a:r>
              <a:rPr lang="it-IT" altLang="fr-FR" sz="2000" dirty="0"/>
              <a:t>: Angela, Diletta</a:t>
            </a:r>
          </a:p>
        </p:txBody>
      </p:sp>
      <p:sp>
        <p:nvSpPr>
          <p:cNvPr id="147461" name="Text Placeholder 4"/>
          <p:cNvSpPr>
            <a:spLocks noGrp="1"/>
          </p:cNvSpPr>
          <p:nvPr>
            <p:ph type="body" sz="quarter" idx="3"/>
          </p:nvPr>
        </p:nvSpPr>
        <p:spPr/>
        <p:txBody>
          <a:bodyPr/>
          <a:lstStyle/>
          <a:p>
            <a:r>
              <a:rPr lang="it-IT" altLang="fr-FR" dirty="0" err="1"/>
              <a:t>Couleurs</a:t>
            </a:r>
            <a:r>
              <a:rPr lang="it-IT" altLang="fr-FR" dirty="0"/>
              <a:t> </a:t>
            </a:r>
            <a:r>
              <a:rPr lang="it-IT" altLang="fr-FR" dirty="0" err="1"/>
              <a:t>pas</a:t>
            </a:r>
            <a:r>
              <a:rPr lang="it-IT" altLang="fr-FR" dirty="0"/>
              <a:t> </a:t>
            </a:r>
            <a:r>
              <a:rPr lang="it-IT" altLang="fr-FR" dirty="0" err="1"/>
              <a:t>aimées</a:t>
            </a:r>
            <a:endParaRPr lang="it-IT" altLang="fr-FR" dirty="0"/>
          </a:p>
        </p:txBody>
      </p:sp>
      <p:sp>
        <p:nvSpPr>
          <p:cNvPr id="147462" name="Content Placeholder 5"/>
          <p:cNvSpPr>
            <a:spLocks noGrp="1"/>
          </p:cNvSpPr>
          <p:nvPr>
            <p:ph sz="quarter" idx="4"/>
          </p:nvPr>
        </p:nvSpPr>
        <p:spPr/>
        <p:txBody>
          <a:bodyPr>
            <a:normAutofit/>
          </a:bodyPr>
          <a:lstStyle/>
          <a:p>
            <a:r>
              <a:rPr lang="it-IT" altLang="fr-FR" sz="2000" dirty="0"/>
              <a:t>Rose Eleonora DC</a:t>
            </a:r>
          </a:p>
          <a:p>
            <a:r>
              <a:rPr lang="it-IT" altLang="fr-FR" sz="2000" dirty="0"/>
              <a:t>Violet Giada</a:t>
            </a:r>
          </a:p>
          <a:p>
            <a:r>
              <a:rPr lang="it-IT" altLang="fr-FR" sz="2000" dirty="0"/>
              <a:t>Gris Camilla</a:t>
            </a:r>
          </a:p>
          <a:p>
            <a:r>
              <a:rPr lang="it-IT" altLang="fr-FR" sz="2000" dirty="0"/>
              <a:t>Noir Marco</a:t>
            </a:r>
          </a:p>
          <a:p>
            <a:r>
              <a:rPr lang="it-IT" altLang="fr-FR" sz="2000" dirty="0"/>
              <a:t>Marron Laura</a:t>
            </a:r>
          </a:p>
          <a:p>
            <a:endParaRPr lang="it-IT" altLang="fr-FR" sz="2000" dirty="0"/>
          </a:p>
        </p:txBody>
      </p:sp>
    </p:spTree>
    <p:extLst>
      <p:ext uri="{BB962C8B-B14F-4D97-AF65-F5344CB8AC3E}">
        <p14:creationId xmlns:p14="http://schemas.microsoft.com/office/powerpoint/2010/main" val="3846948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 représente la couleur choisie ?</a:t>
            </a:r>
          </a:p>
        </p:txBody>
      </p:sp>
      <p:sp>
        <p:nvSpPr>
          <p:cNvPr id="3" name="Segnaposto contenuto 2"/>
          <p:cNvSpPr>
            <a:spLocks noGrp="1"/>
          </p:cNvSpPr>
          <p:nvPr>
            <p:ph idx="1"/>
          </p:nvPr>
        </p:nvSpPr>
        <p:spPr/>
        <p:txBody>
          <a:bodyPr>
            <a:normAutofit fontScale="85000" lnSpcReduction="20000"/>
          </a:bodyPr>
          <a:lstStyle/>
          <a:p>
            <a:pPr algn="just"/>
            <a:r>
              <a:rPr lang="fr-CA" sz="2400" dirty="0"/>
              <a:t>Bleu : mer, ciel, calme</a:t>
            </a:r>
          </a:p>
          <a:p>
            <a:pPr algn="just"/>
            <a:r>
              <a:rPr lang="fr-CA" sz="2400" dirty="0"/>
              <a:t>Rouge : passion, énergie, amour</a:t>
            </a:r>
          </a:p>
          <a:p>
            <a:pPr algn="just"/>
            <a:r>
              <a:rPr lang="fr-CA" sz="2400" dirty="0"/>
              <a:t>vert : espoir, nature, calme</a:t>
            </a:r>
          </a:p>
          <a:p>
            <a:pPr algn="just"/>
            <a:r>
              <a:rPr lang="fr-CA" sz="2400" dirty="0"/>
              <a:t>Orange : tranquillité, harmonie, créativité</a:t>
            </a:r>
          </a:p>
          <a:p>
            <a:pPr algn="just"/>
            <a:r>
              <a:rPr lang="fr-CA" sz="2400" dirty="0"/>
              <a:t>jaune : bonheur, joie, soleil, chaleur</a:t>
            </a:r>
          </a:p>
          <a:p>
            <a:pPr algn="just"/>
            <a:endParaRPr lang="fr-CA" sz="2400" dirty="0"/>
          </a:p>
          <a:p>
            <a:pPr algn="just"/>
            <a:endParaRPr lang="fr-CA" sz="2400" dirty="0"/>
          </a:p>
          <a:p>
            <a:pPr algn="just"/>
            <a:r>
              <a:rPr lang="fr-CA" sz="2400" dirty="0"/>
              <a:t>Non </a:t>
            </a:r>
          </a:p>
          <a:p>
            <a:pPr algn="just"/>
            <a:r>
              <a:rPr lang="fr-CA" sz="2400" dirty="0"/>
              <a:t>au noir: à cause du sombre</a:t>
            </a:r>
          </a:p>
          <a:p>
            <a:pPr algn="just"/>
            <a:r>
              <a:rPr lang="fr-CA" sz="2400" dirty="0"/>
              <a:t>Au rose : depuis de toute petite</a:t>
            </a:r>
          </a:p>
          <a:p>
            <a:pPr algn="just"/>
            <a:r>
              <a:rPr lang="fr-CA" sz="2400" dirty="0"/>
              <a:t>Violet : se marie difficilement avec d’autres couleurs</a:t>
            </a:r>
          </a:p>
          <a:p>
            <a:pPr algn="just"/>
            <a:r>
              <a:rPr lang="fr-CA" sz="2400" dirty="0"/>
              <a:t>Gris : au milieu entre le blanc et le noir, parce le milieu pas aimé au contraire des extrêmes</a:t>
            </a:r>
          </a:p>
          <a:p>
            <a:pPr algn="just"/>
            <a:r>
              <a:rPr lang="fr-CA" sz="2400" dirty="0"/>
              <a:t>Marron : peut-être de sale</a:t>
            </a:r>
          </a:p>
        </p:txBody>
      </p:sp>
    </p:spTree>
    <p:extLst>
      <p:ext uri="{BB962C8B-B14F-4D97-AF65-F5344CB8AC3E}">
        <p14:creationId xmlns:p14="http://schemas.microsoft.com/office/powerpoint/2010/main" val="1264388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noGrp="1"/>
          </p:cNvSpPr>
          <p:nvPr>
            <p:ph type="title"/>
          </p:nvPr>
        </p:nvSpPr>
        <p:spPr/>
        <p:txBody>
          <a:bodyPr/>
          <a:lstStyle/>
          <a:p>
            <a:r>
              <a:rPr lang="it-IT" altLang="it-IT" sz="2800" dirty="0" err="1"/>
              <a:t>Les</a:t>
            </a:r>
            <a:r>
              <a:rPr lang="it-IT" altLang="it-IT" sz="2800" dirty="0"/>
              <a:t> </a:t>
            </a:r>
            <a:r>
              <a:rPr lang="it-IT" altLang="it-IT" sz="2800" dirty="0" err="1"/>
              <a:t>vraies</a:t>
            </a:r>
            <a:r>
              <a:rPr lang="it-IT" altLang="it-IT" sz="2800" dirty="0"/>
              <a:t> </a:t>
            </a:r>
            <a:r>
              <a:rPr lang="it-IT" altLang="it-IT" sz="2800" dirty="0" err="1"/>
              <a:t>couleurs</a:t>
            </a:r>
            <a:endParaRPr lang="it-IT" altLang="it-IT" sz="2800" dirty="0"/>
          </a:p>
        </p:txBody>
      </p:sp>
      <p:sp>
        <p:nvSpPr>
          <p:cNvPr id="161795" name="Segnaposto contenuto 2"/>
          <p:cNvSpPr>
            <a:spLocks noGrp="1"/>
          </p:cNvSpPr>
          <p:nvPr>
            <p:ph idx="1"/>
          </p:nvPr>
        </p:nvSpPr>
        <p:spPr/>
        <p:txBody>
          <a:bodyPr/>
          <a:lstStyle/>
          <a:p>
            <a:pPr algn="just"/>
            <a:r>
              <a:rPr lang="fr-FR" altLang="it-IT" sz="2400" dirty="0"/>
              <a:t>Le bleu, le rouge, le vert, le jaune, le blanc, le noir, le gris ? Les « vraies » couleurs, les seules pour lesquelles on n</a:t>
            </a:r>
            <a:r>
              <a:rPr lang="fr-FR" altLang="fr-CA" sz="2400" dirty="0"/>
              <a:t>’</a:t>
            </a:r>
            <a:r>
              <a:rPr lang="fr-FR" altLang="it-IT" sz="2400" dirty="0"/>
              <a:t>a pas eu recours à des manifestations naturelles pour trouver leur nom, contrairement à toutes les autres comme le rose ou le violet qui proviennent des fleurs, l</a:t>
            </a:r>
            <a:r>
              <a:rPr lang="fr-FR" altLang="fr-CA" sz="2400" dirty="0"/>
              <a:t>’</a:t>
            </a:r>
            <a:r>
              <a:rPr lang="fr-FR" altLang="it-IT" sz="2400" dirty="0"/>
              <a:t>orange ou le marron des fruits, le saumon des animaux, le turquoise des pierres…</a:t>
            </a:r>
          </a:p>
          <a:p>
            <a:pPr algn="just"/>
            <a:endParaRPr lang="fr-FR" altLang="it-IT" sz="2400" dirty="0"/>
          </a:p>
          <a:p>
            <a:endParaRPr lang="it-IT" altLang="it-IT" dirty="0"/>
          </a:p>
        </p:txBody>
      </p:sp>
    </p:spTree>
    <p:extLst>
      <p:ext uri="{BB962C8B-B14F-4D97-AF65-F5344CB8AC3E}">
        <p14:creationId xmlns:p14="http://schemas.microsoft.com/office/powerpoint/2010/main" val="257562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Pourquoi l’Art. 24 de la loi de la « sécurité globale »</a:t>
            </a:r>
            <a:br>
              <a:rPr lang="fr-CA" sz="2800" dirty="0"/>
            </a:br>
            <a:r>
              <a:rPr lang="fr-CA" sz="2800" dirty="0"/>
              <a:t>?</a:t>
            </a:r>
          </a:p>
        </p:txBody>
      </p:sp>
      <p:sp>
        <p:nvSpPr>
          <p:cNvPr id="3" name="Segnaposto contenuto 2"/>
          <p:cNvSpPr>
            <a:spLocks noGrp="1"/>
          </p:cNvSpPr>
          <p:nvPr>
            <p:ph idx="1"/>
          </p:nvPr>
        </p:nvSpPr>
        <p:spPr/>
        <p:txBody>
          <a:bodyPr>
            <a:normAutofit/>
          </a:bodyPr>
          <a:lstStyle/>
          <a:p>
            <a:pPr algn="just"/>
            <a:r>
              <a:rPr lang="it-IT" sz="2400" dirty="0"/>
              <a:t>Ce texte, </a:t>
            </a:r>
            <a:r>
              <a:rPr lang="it-IT" sz="2400" dirty="0" err="1"/>
              <a:t>déposé</a:t>
            </a:r>
            <a:r>
              <a:rPr lang="it-IT" sz="2400" dirty="0"/>
              <a:t> </a:t>
            </a:r>
            <a:r>
              <a:rPr lang="it-IT" sz="2400" dirty="0" err="1"/>
              <a:t>début</a:t>
            </a:r>
            <a:r>
              <a:rPr lang="it-IT" sz="2400" dirty="0"/>
              <a:t> novembre, </a:t>
            </a:r>
            <a:r>
              <a:rPr lang="it-IT" sz="2400" dirty="0" err="1"/>
              <a:t>contient</a:t>
            </a:r>
            <a:r>
              <a:rPr lang="it-IT" sz="2400" dirty="0"/>
              <a:t> en tout 32 </a:t>
            </a:r>
            <a:r>
              <a:rPr lang="it-IT" sz="2400" dirty="0" err="1"/>
              <a:t>articles</a:t>
            </a:r>
            <a:r>
              <a:rPr lang="it-IT" sz="2400" dirty="0"/>
              <a:t>. L’Art.24 a pour </a:t>
            </a:r>
            <a:r>
              <a:rPr lang="it-IT" sz="2400" dirty="0" err="1"/>
              <a:t>but</a:t>
            </a:r>
            <a:r>
              <a:rPr lang="it-IT" sz="2400" dirty="0"/>
              <a:t> de </a:t>
            </a:r>
            <a:r>
              <a:rPr lang="it-IT" sz="2400" dirty="0" err="1"/>
              <a:t>mieux</a:t>
            </a:r>
            <a:r>
              <a:rPr lang="it-IT" sz="2400" dirty="0"/>
              <a:t> </a:t>
            </a:r>
            <a:r>
              <a:rPr lang="it-IT" sz="2400" dirty="0" err="1"/>
              <a:t>protéger</a:t>
            </a:r>
            <a:r>
              <a:rPr lang="it-IT" sz="2400" dirty="0"/>
              <a:t> </a:t>
            </a:r>
            <a:r>
              <a:rPr lang="it-IT" sz="2400" dirty="0" err="1"/>
              <a:t>les</a:t>
            </a:r>
            <a:r>
              <a:rPr lang="it-IT" sz="2400" dirty="0"/>
              <a:t> </a:t>
            </a:r>
            <a:r>
              <a:rPr lang="it-IT" sz="2400" dirty="0" err="1"/>
              <a:t>forces</a:t>
            </a:r>
            <a:r>
              <a:rPr lang="it-IT" sz="2400" dirty="0"/>
              <a:t> de l'</a:t>
            </a:r>
            <a:r>
              <a:rPr lang="it-IT" sz="2400" dirty="0" err="1"/>
              <a:t>ordre</a:t>
            </a:r>
            <a:r>
              <a:rPr lang="it-IT" sz="2400" dirty="0"/>
              <a:t> en </a:t>
            </a:r>
            <a:r>
              <a:rPr lang="it-IT" sz="2400" dirty="0" err="1"/>
              <a:t>cas</a:t>
            </a:r>
            <a:r>
              <a:rPr lang="it-IT" sz="2400" dirty="0"/>
              <a:t> de </a:t>
            </a:r>
            <a:r>
              <a:rPr lang="it-IT" sz="2400" dirty="0" err="1"/>
              <a:t>diffusion</a:t>
            </a:r>
            <a:r>
              <a:rPr lang="it-IT" sz="2400" dirty="0"/>
              <a:t> d'images </a:t>
            </a:r>
            <a:r>
              <a:rPr lang="it-IT" sz="2400" dirty="0" err="1"/>
              <a:t>les</a:t>
            </a:r>
            <a:r>
              <a:rPr lang="it-IT" sz="2400" dirty="0"/>
              <a:t> </a:t>
            </a:r>
            <a:r>
              <a:rPr lang="it-IT" sz="2400" dirty="0" err="1"/>
              <a:t>concernant</a:t>
            </a:r>
            <a:r>
              <a:rPr lang="it-IT" sz="2400" dirty="0"/>
              <a:t>, </a:t>
            </a:r>
            <a:r>
              <a:rPr lang="it-IT" sz="2400" dirty="0" err="1"/>
              <a:t>arguent</a:t>
            </a:r>
            <a:r>
              <a:rPr lang="it-IT" sz="2400" dirty="0"/>
              <a:t> </a:t>
            </a:r>
            <a:r>
              <a:rPr lang="it-IT" sz="2400" dirty="0" err="1"/>
              <a:t>ses</a:t>
            </a:r>
            <a:r>
              <a:rPr lang="it-IT" sz="2400" dirty="0"/>
              <a:t> </a:t>
            </a:r>
            <a:r>
              <a:rPr lang="it-IT" sz="2400" dirty="0" err="1"/>
              <a:t>promoteurs</a:t>
            </a:r>
            <a:r>
              <a:rPr lang="it-IT" sz="2400" dirty="0"/>
              <a:t>. À </a:t>
            </a:r>
            <a:r>
              <a:rPr lang="it-IT" sz="2400" dirty="0" err="1"/>
              <a:t>l'inverse</a:t>
            </a:r>
            <a:r>
              <a:rPr lang="it-IT" sz="2400" dirty="0"/>
              <a:t>, </a:t>
            </a:r>
            <a:r>
              <a:rPr lang="it-IT" sz="2400" dirty="0" err="1"/>
              <a:t>ses</a:t>
            </a:r>
            <a:r>
              <a:rPr lang="it-IT" sz="2400" dirty="0"/>
              <a:t> </a:t>
            </a:r>
            <a:r>
              <a:rPr lang="it-IT" sz="2400" dirty="0" err="1"/>
              <a:t>opposants</a:t>
            </a:r>
            <a:r>
              <a:rPr lang="it-IT" sz="2400" dirty="0"/>
              <a:t> y </a:t>
            </a:r>
            <a:r>
              <a:rPr lang="it-IT" sz="2400" dirty="0" err="1"/>
              <a:t>voient</a:t>
            </a:r>
            <a:r>
              <a:rPr lang="it-IT" sz="2400" dirty="0"/>
              <a:t> une </a:t>
            </a:r>
            <a:r>
              <a:rPr lang="it-IT" sz="2400" dirty="0" err="1"/>
              <a:t>disposition</a:t>
            </a:r>
            <a:r>
              <a:rPr lang="it-IT" sz="2400" dirty="0"/>
              <a:t> « liberticide » et qui </a:t>
            </a:r>
            <a:r>
              <a:rPr lang="it-IT" sz="2400" dirty="0" err="1"/>
              <a:t>empêcherait</a:t>
            </a:r>
            <a:r>
              <a:rPr lang="it-IT" sz="2400" dirty="0"/>
              <a:t> de </a:t>
            </a:r>
            <a:r>
              <a:rPr lang="it-IT" sz="2400" dirty="0" err="1"/>
              <a:t>filmer</a:t>
            </a:r>
            <a:r>
              <a:rPr lang="it-IT" sz="2400" dirty="0"/>
              <a:t> </a:t>
            </a:r>
            <a:r>
              <a:rPr lang="it-IT" sz="2400" dirty="0" err="1"/>
              <a:t>les</a:t>
            </a:r>
            <a:r>
              <a:rPr lang="it-IT" sz="2400" dirty="0"/>
              <a:t> </a:t>
            </a:r>
            <a:r>
              <a:rPr lang="it-IT" sz="2400" dirty="0" err="1"/>
              <a:t>policiers</a:t>
            </a:r>
            <a:r>
              <a:rPr lang="it-IT" sz="2400" dirty="0"/>
              <a:t> et </a:t>
            </a:r>
            <a:r>
              <a:rPr lang="it-IT" sz="2400" dirty="0" err="1"/>
              <a:t>les</a:t>
            </a:r>
            <a:r>
              <a:rPr lang="it-IT" sz="2400" dirty="0"/>
              <a:t> </a:t>
            </a:r>
            <a:r>
              <a:rPr lang="it-IT" sz="2400" dirty="0" err="1"/>
              <a:t>gendarmes</a:t>
            </a:r>
            <a:r>
              <a:rPr lang="it-IT" sz="2400" dirty="0"/>
              <a:t> </a:t>
            </a:r>
            <a:r>
              <a:rPr lang="it-IT" sz="2400" dirty="0" err="1"/>
              <a:t>lors</a:t>
            </a:r>
            <a:r>
              <a:rPr lang="it-IT" sz="2400" dirty="0"/>
              <a:t> d'</a:t>
            </a:r>
            <a:r>
              <a:rPr lang="it-IT" sz="2400" dirty="0" err="1"/>
              <a:t>interventions</a:t>
            </a:r>
            <a:r>
              <a:rPr lang="it-IT" sz="2400" dirty="0"/>
              <a:t> de </a:t>
            </a:r>
            <a:r>
              <a:rPr lang="it-IT" sz="2400" dirty="0" err="1"/>
              <a:t>sécurité</a:t>
            </a:r>
            <a:r>
              <a:rPr lang="it-IT" sz="2400" dirty="0"/>
              <a:t>.</a:t>
            </a:r>
            <a:endParaRPr lang="fr-CA" sz="2400" dirty="0"/>
          </a:p>
          <a:p>
            <a:endParaRPr lang="fr-CA" sz="2400" dirty="0"/>
          </a:p>
        </p:txBody>
      </p:sp>
    </p:spTree>
    <p:extLst>
      <p:ext uri="{BB962C8B-B14F-4D97-AF65-F5344CB8AC3E}">
        <p14:creationId xmlns:p14="http://schemas.microsoft.com/office/powerpoint/2010/main" val="418051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de la sécurité globale ?</a:t>
            </a:r>
            <a:br>
              <a:rPr lang="fr-CA" sz="2800" dirty="0"/>
            </a:b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a:t>La proposition de loi relative à la sécurité globale est une proposition de loi française des députés LREM* Alice </a:t>
            </a:r>
            <a:r>
              <a:rPr lang="fr-CA" sz="2400" dirty="0" err="1"/>
              <a:t>Thourot</a:t>
            </a:r>
            <a:r>
              <a:rPr lang="fr-CA" sz="2400" dirty="0"/>
              <a:t> (Drôme) et Jean-Michel </a:t>
            </a:r>
            <a:r>
              <a:rPr lang="fr-CA" sz="2400" dirty="0" err="1"/>
              <a:t>Fauvergue</a:t>
            </a:r>
            <a:r>
              <a:rPr lang="fr-CA" sz="2400" dirty="0"/>
              <a:t> (Seine-et-Marne) déposée à l'Assemblée nationale le 20 octobre 2020. Elle porte sur le renforcement des pouvoirs de la police municipale, l'accès aux images des caméras-piétons, la captation d'images par les drones et la diffusion de l'image des policiers. </a:t>
            </a:r>
          </a:p>
          <a:p>
            <a:pPr algn="just"/>
            <a:r>
              <a:rPr lang="fr-CA" sz="2400" dirty="0"/>
              <a:t>Elle a été adoptée par l'Assemblée nationale le 24 novembre 2020</a:t>
            </a:r>
          </a:p>
          <a:p>
            <a:pPr algn="just"/>
            <a:r>
              <a:rPr lang="fr-CA" sz="2400" dirty="0"/>
              <a:t>Doit être discutée au Sénat. Examen en commission au Sénat (3 mars 2021)</a:t>
            </a:r>
          </a:p>
          <a:p>
            <a:pPr algn="just"/>
            <a:endParaRPr lang="fr-CA" sz="2400" dirty="0"/>
          </a:p>
          <a:p>
            <a:pPr algn="just"/>
            <a:r>
              <a:rPr lang="fr-CA" sz="2400" dirty="0"/>
              <a:t>* LREM : la République en Marche lancé par M. </a:t>
            </a:r>
            <a:r>
              <a:rPr lang="fr-CA" sz="2400" dirty="0" err="1"/>
              <a:t>Macron</a:t>
            </a:r>
            <a:r>
              <a:rPr lang="fr-CA" sz="2400" dirty="0"/>
              <a:t> en 2016 </a:t>
            </a:r>
          </a:p>
          <a:p>
            <a:pPr algn="just"/>
            <a:endParaRPr lang="fr-CA" sz="2400" dirty="0"/>
          </a:p>
        </p:txBody>
      </p:sp>
    </p:spTree>
    <p:extLst>
      <p:ext uri="{BB962C8B-B14F-4D97-AF65-F5344CB8AC3E}">
        <p14:creationId xmlns:p14="http://schemas.microsoft.com/office/powerpoint/2010/main" val="387180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L'</a:t>
            </a:r>
            <a:r>
              <a:rPr lang="it-IT" sz="2400" dirty="0" err="1"/>
              <a:t>article</a:t>
            </a:r>
            <a:r>
              <a:rPr lang="it-IT" sz="2400" dirty="0"/>
              <a:t> 24 </a:t>
            </a:r>
            <a:endParaRPr lang="fr-CA" sz="2400" dirty="0"/>
          </a:p>
        </p:txBody>
      </p:sp>
      <p:sp>
        <p:nvSpPr>
          <p:cNvPr id="3" name="Segnaposto contenuto 2"/>
          <p:cNvSpPr>
            <a:spLocks noGrp="1"/>
          </p:cNvSpPr>
          <p:nvPr>
            <p:ph idx="1"/>
          </p:nvPr>
        </p:nvSpPr>
        <p:spPr/>
        <p:txBody>
          <a:bodyPr>
            <a:normAutofit fontScale="92500"/>
          </a:bodyPr>
          <a:lstStyle/>
          <a:p>
            <a:endParaRPr lang="it-IT" sz="2400" dirty="0"/>
          </a:p>
          <a:p>
            <a:pPr algn="just"/>
            <a:r>
              <a:rPr lang="it-IT" sz="2400" dirty="0"/>
              <a:t>L'</a:t>
            </a:r>
            <a:r>
              <a:rPr lang="it-IT" sz="2400" dirty="0" err="1"/>
              <a:t>article</a:t>
            </a:r>
            <a:r>
              <a:rPr lang="it-IT" sz="2400" dirty="0"/>
              <a:t> 24 est </a:t>
            </a:r>
            <a:r>
              <a:rPr lang="it-IT" sz="2400" dirty="0" err="1"/>
              <a:t>composé</a:t>
            </a:r>
            <a:r>
              <a:rPr lang="it-IT" sz="2400" dirty="0"/>
              <a:t> de </a:t>
            </a:r>
            <a:r>
              <a:rPr lang="it-IT" sz="2400" dirty="0" err="1"/>
              <a:t>deux</a:t>
            </a:r>
            <a:r>
              <a:rPr lang="it-IT" sz="2400" dirty="0"/>
              <a:t> </a:t>
            </a:r>
            <a:r>
              <a:rPr lang="it-IT" sz="2400" dirty="0" err="1"/>
              <a:t>paragraphes</a:t>
            </a:r>
            <a:r>
              <a:rPr lang="it-IT" sz="2400" dirty="0"/>
              <a:t>. </a:t>
            </a:r>
            <a:r>
              <a:rPr lang="it-IT" sz="2400" dirty="0" err="1"/>
              <a:t>Dans</a:t>
            </a:r>
            <a:r>
              <a:rPr lang="it-IT" sz="2400" dirty="0"/>
              <a:t> sa </a:t>
            </a:r>
            <a:r>
              <a:rPr lang="it-IT" sz="2400" dirty="0" err="1"/>
              <a:t>version</a:t>
            </a:r>
            <a:r>
              <a:rPr lang="it-IT" sz="2400" dirty="0"/>
              <a:t> </a:t>
            </a:r>
            <a:r>
              <a:rPr lang="it-IT" sz="2400" dirty="0" err="1"/>
              <a:t>initiale</a:t>
            </a:r>
            <a:r>
              <a:rPr lang="it-IT" sz="2400" dirty="0"/>
              <a:t>, le premier d'</a:t>
            </a:r>
            <a:r>
              <a:rPr lang="it-IT" sz="2400" dirty="0" err="1"/>
              <a:t>entre</a:t>
            </a:r>
            <a:r>
              <a:rPr lang="it-IT" sz="2400" dirty="0"/>
              <a:t> </a:t>
            </a:r>
            <a:r>
              <a:rPr lang="it-IT" sz="2400" dirty="0" err="1"/>
              <a:t>eux</a:t>
            </a:r>
            <a:r>
              <a:rPr lang="it-IT" sz="2400" dirty="0"/>
              <a:t> </a:t>
            </a:r>
            <a:r>
              <a:rPr lang="it-IT" sz="2400" dirty="0" err="1"/>
              <a:t>prévoyait</a:t>
            </a:r>
            <a:r>
              <a:rPr lang="it-IT" sz="2400" dirty="0"/>
              <a:t> ceci : « Est </a:t>
            </a:r>
            <a:r>
              <a:rPr lang="it-IT" sz="2400" dirty="0" err="1"/>
              <a:t>puni</a:t>
            </a:r>
            <a:r>
              <a:rPr lang="it-IT" sz="2400" dirty="0"/>
              <a:t> d'un an d'</a:t>
            </a:r>
            <a:r>
              <a:rPr lang="it-IT" sz="2400" dirty="0" err="1"/>
              <a:t>emprisonnement</a:t>
            </a:r>
            <a:r>
              <a:rPr lang="it-IT" sz="2400" dirty="0"/>
              <a:t> et de 45 000 </a:t>
            </a:r>
            <a:r>
              <a:rPr lang="it-IT" sz="2400" dirty="0" err="1"/>
              <a:t>euros</a:t>
            </a:r>
            <a:r>
              <a:rPr lang="it-IT" sz="2400" dirty="0"/>
              <a:t> </a:t>
            </a:r>
            <a:r>
              <a:rPr lang="it-IT" sz="2400" b="1" dirty="0"/>
              <a:t>d'</a:t>
            </a:r>
            <a:r>
              <a:rPr lang="it-IT" sz="2400" b="1" dirty="0" err="1"/>
              <a:t>amende</a:t>
            </a:r>
            <a:r>
              <a:rPr lang="it-IT" sz="2400" b="1" dirty="0"/>
              <a:t> le </a:t>
            </a:r>
            <a:r>
              <a:rPr lang="it-IT" sz="2400" b="1" dirty="0" err="1"/>
              <a:t>fait</a:t>
            </a:r>
            <a:r>
              <a:rPr lang="it-IT" sz="2400" b="1" dirty="0"/>
              <a:t> de </a:t>
            </a:r>
            <a:r>
              <a:rPr lang="it-IT" sz="2400" b="1" dirty="0" err="1"/>
              <a:t>diffuser</a:t>
            </a:r>
            <a:r>
              <a:rPr lang="it-IT" sz="2400" b="1" dirty="0"/>
              <a:t>, </a:t>
            </a:r>
            <a:r>
              <a:rPr lang="it-IT" sz="2400" dirty="0"/>
              <a:t>par </a:t>
            </a:r>
            <a:r>
              <a:rPr lang="it-IT" sz="2400" dirty="0" err="1"/>
              <a:t>quelque</a:t>
            </a:r>
            <a:r>
              <a:rPr lang="it-IT" sz="2400" dirty="0"/>
              <a:t> </a:t>
            </a:r>
            <a:r>
              <a:rPr lang="it-IT" sz="2400" dirty="0" err="1"/>
              <a:t>moyen</a:t>
            </a:r>
            <a:r>
              <a:rPr lang="it-IT" sz="2400" dirty="0"/>
              <a:t> </a:t>
            </a:r>
            <a:r>
              <a:rPr lang="it-IT" sz="2400" dirty="0" err="1"/>
              <a:t>que</a:t>
            </a:r>
            <a:r>
              <a:rPr lang="it-IT" sz="2400" dirty="0"/>
              <a:t> ce </a:t>
            </a:r>
            <a:r>
              <a:rPr lang="it-IT" sz="2400" dirty="0" err="1"/>
              <a:t>soit</a:t>
            </a:r>
            <a:r>
              <a:rPr lang="it-IT" sz="2400" dirty="0"/>
              <a:t> et quel </a:t>
            </a:r>
            <a:r>
              <a:rPr lang="it-IT" sz="2400" dirty="0" err="1"/>
              <a:t>qu'en</a:t>
            </a:r>
            <a:r>
              <a:rPr lang="it-IT" sz="2400" dirty="0"/>
              <a:t> </a:t>
            </a:r>
            <a:r>
              <a:rPr lang="it-IT" sz="2400" dirty="0" err="1"/>
              <a:t>soit</a:t>
            </a:r>
            <a:r>
              <a:rPr lang="it-IT" sz="2400" dirty="0"/>
              <a:t> le </a:t>
            </a:r>
            <a:r>
              <a:rPr lang="it-IT" sz="2400" dirty="0" err="1"/>
              <a:t>support</a:t>
            </a:r>
            <a:r>
              <a:rPr lang="it-IT" sz="2400" dirty="0"/>
              <a:t>, </a:t>
            </a:r>
            <a:r>
              <a:rPr lang="it-IT" sz="2400" dirty="0" err="1"/>
              <a:t>dans</a:t>
            </a:r>
            <a:r>
              <a:rPr lang="it-IT" sz="2400" dirty="0"/>
              <a:t> le </a:t>
            </a:r>
            <a:r>
              <a:rPr lang="it-IT" sz="2400" dirty="0" err="1"/>
              <a:t>but</a:t>
            </a:r>
            <a:r>
              <a:rPr lang="it-IT" sz="2400" dirty="0"/>
              <a:t> </a:t>
            </a:r>
            <a:r>
              <a:rPr lang="it-IT" sz="2400" dirty="0" err="1"/>
              <a:t>qu'il</a:t>
            </a:r>
            <a:r>
              <a:rPr lang="it-IT" sz="2400" dirty="0"/>
              <a:t> </a:t>
            </a:r>
            <a:r>
              <a:rPr lang="it-IT" sz="2400" dirty="0" err="1"/>
              <a:t>soit</a:t>
            </a:r>
            <a:r>
              <a:rPr lang="it-IT" sz="2400" dirty="0"/>
              <a:t> </a:t>
            </a:r>
            <a:r>
              <a:rPr lang="it-IT" sz="2400" dirty="0" err="1"/>
              <a:t>porté</a:t>
            </a:r>
            <a:r>
              <a:rPr lang="it-IT" sz="2400" dirty="0"/>
              <a:t> </a:t>
            </a:r>
            <a:r>
              <a:rPr lang="it-IT" sz="2400" dirty="0" err="1"/>
              <a:t>atteinte</a:t>
            </a:r>
            <a:r>
              <a:rPr lang="it-IT" sz="2400" dirty="0"/>
              <a:t> à son </a:t>
            </a:r>
            <a:r>
              <a:rPr lang="it-IT" sz="2400" dirty="0" err="1"/>
              <a:t>intégrité</a:t>
            </a:r>
            <a:r>
              <a:rPr lang="it-IT" sz="2400" dirty="0"/>
              <a:t> </a:t>
            </a:r>
            <a:r>
              <a:rPr lang="it-IT" sz="2400" dirty="0" err="1"/>
              <a:t>physique</a:t>
            </a:r>
            <a:r>
              <a:rPr lang="it-IT" sz="2400" dirty="0"/>
              <a:t> </a:t>
            </a:r>
            <a:r>
              <a:rPr lang="it-IT" sz="2400" dirty="0" err="1"/>
              <a:t>ou</a:t>
            </a:r>
            <a:r>
              <a:rPr lang="it-IT" sz="2400" dirty="0"/>
              <a:t> </a:t>
            </a:r>
            <a:r>
              <a:rPr lang="it-IT" sz="2400" dirty="0" err="1"/>
              <a:t>psychique</a:t>
            </a:r>
            <a:r>
              <a:rPr lang="it-IT" sz="2400" dirty="0"/>
              <a:t>, l'image </a:t>
            </a:r>
            <a:r>
              <a:rPr lang="it-IT" sz="2400" dirty="0" err="1"/>
              <a:t>du</a:t>
            </a:r>
            <a:r>
              <a:rPr lang="it-IT" sz="2400" dirty="0"/>
              <a:t> </a:t>
            </a:r>
            <a:r>
              <a:rPr lang="it-IT" sz="2400" dirty="0" err="1"/>
              <a:t>visage</a:t>
            </a:r>
            <a:r>
              <a:rPr lang="it-IT" sz="2400" dirty="0"/>
              <a:t> </a:t>
            </a:r>
            <a:r>
              <a:rPr lang="it-IT" sz="2400" dirty="0" err="1"/>
              <a:t>ou</a:t>
            </a:r>
            <a:r>
              <a:rPr lang="it-IT" sz="2400" dirty="0"/>
              <a:t> tout </a:t>
            </a:r>
            <a:r>
              <a:rPr lang="it-IT" sz="2400" dirty="0" err="1"/>
              <a:t>autre</a:t>
            </a:r>
            <a:r>
              <a:rPr lang="it-IT" sz="2400" dirty="0"/>
              <a:t> </a:t>
            </a:r>
            <a:r>
              <a:rPr lang="it-IT" sz="2400" dirty="0" err="1"/>
              <a:t>élément</a:t>
            </a:r>
            <a:r>
              <a:rPr lang="it-IT" sz="2400" dirty="0"/>
              <a:t> d'</a:t>
            </a:r>
            <a:r>
              <a:rPr lang="it-IT" sz="2400" dirty="0" err="1"/>
              <a:t>identification</a:t>
            </a:r>
            <a:r>
              <a:rPr lang="it-IT" sz="2400" dirty="0"/>
              <a:t> d'un agent de la </a:t>
            </a:r>
            <a:r>
              <a:rPr lang="it-IT" sz="2400" dirty="0" err="1"/>
              <a:t>police</a:t>
            </a:r>
            <a:r>
              <a:rPr lang="it-IT" sz="2400" dirty="0"/>
              <a:t> </a:t>
            </a:r>
            <a:r>
              <a:rPr lang="it-IT" sz="2400" dirty="0" err="1"/>
              <a:t>nationale</a:t>
            </a:r>
            <a:r>
              <a:rPr lang="it-IT" sz="2400" dirty="0"/>
              <a:t> </a:t>
            </a:r>
            <a:r>
              <a:rPr lang="it-IT" sz="2400" dirty="0" err="1"/>
              <a:t>ou</a:t>
            </a:r>
            <a:r>
              <a:rPr lang="it-IT" sz="2400" dirty="0"/>
              <a:t> de la gendarmerie </a:t>
            </a:r>
            <a:r>
              <a:rPr lang="it-IT" sz="2400" dirty="0" err="1"/>
              <a:t>nationale</a:t>
            </a:r>
            <a:r>
              <a:rPr lang="it-IT" sz="2400" dirty="0"/>
              <a:t> </a:t>
            </a:r>
            <a:r>
              <a:rPr lang="it-IT" sz="2400" dirty="0" err="1"/>
              <a:t>autre</a:t>
            </a:r>
            <a:r>
              <a:rPr lang="it-IT" sz="2400" dirty="0"/>
              <a:t> </a:t>
            </a:r>
            <a:r>
              <a:rPr lang="it-IT" sz="2400" dirty="0" err="1"/>
              <a:t>que</a:t>
            </a:r>
            <a:r>
              <a:rPr lang="it-IT" sz="2400" dirty="0"/>
              <a:t> son </a:t>
            </a:r>
            <a:r>
              <a:rPr lang="it-IT" sz="2400" dirty="0" err="1"/>
              <a:t>numéro</a:t>
            </a:r>
            <a:r>
              <a:rPr lang="it-IT" sz="2400" dirty="0"/>
              <a:t> d'</a:t>
            </a:r>
            <a:r>
              <a:rPr lang="it-IT" sz="2400" dirty="0" err="1"/>
              <a:t>identification</a:t>
            </a:r>
            <a:r>
              <a:rPr lang="it-IT" sz="2400" dirty="0"/>
              <a:t> </a:t>
            </a:r>
            <a:r>
              <a:rPr lang="it-IT" sz="2400" dirty="0" err="1"/>
              <a:t>individuel</a:t>
            </a:r>
            <a:r>
              <a:rPr lang="it-IT" sz="2400" dirty="0"/>
              <a:t> </a:t>
            </a:r>
            <a:r>
              <a:rPr lang="it-IT" sz="2400" dirty="0" err="1"/>
              <a:t>lorsqu'il</a:t>
            </a:r>
            <a:r>
              <a:rPr lang="it-IT" sz="2400" dirty="0"/>
              <a:t> </a:t>
            </a:r>
            <a:r>
              <a:rPr lang="it-IT" sz="2400" dirty="0" err="1"/>
              <a:t>agit</a:t>
            </a:r>
            <a:r>
              <a:rPr lang="it-IT" sz="2400" dirty="0"/>
              <a:t> </a:t>
            </a:r>
            <a:r>
              <a:rPr lang="it-IT" sz="2400" dirty="0" err="1"/>
              <a:t>dans</a:t>
            </a:r>
            <a:r>
              <a:rPr lang="it-IT" sz="2400" dirty="0"/>
              <a:t> le </a:t>
            </a:r>
            <a:r>
              <a:rPr lang="it-IT" sz="2400" dirty="0" err="1"/>
              <a:t>cadre</a:t>
            </a:r>
            <a:r>
              <a:rPr lang="it-IT" sz="2400" dirty="0"/>
              <a:t> d'une </a:t>
            </a:r>
            <a:r>
              <a:rPr lang="it-IT" sz="2400" dirty="0" err="1"/>
              <a:t>opération</a:t>
            </a:r>
            <a:r>
              <a:rPr lang="it-IT" sz="2400" dirty="0"/>
              <a:t> de </a:t>
            </a:r>
            <a:r>
              <a:rPr lang="it-IT" sz="2400" dirty="0" err="1"/>
              <a:t>police</a:t>
            </a:r>
            <a:r>
              <a:rPr lang="it-IT" sz="2400" dirty="0"/>
              <a:t>. »</a:t>
            </a:r>
          </a:p>
          <a:p>
            <a:endParaRPr lang="fr-CA" sz="2400" dirty="0"/>
          </a:p>
          <a:p>
            <a:r>
              <a:rPr lang="fr-CA" sz="2400" dirty="0"/>
              <a:t>30 novembre 2020</a:t>
            </a:r>
          </a:p>
        </p:txBody>
      </p:sp>
    </p:spTree>
    <p:extLst>
      <p:ext uri="{BB962C8B-B14F-4D97-AF65-F5344CB8AC3E}">
        <p14:creationId xmlns:p14="http://schemas.microsoft.com/office/powerpoint/2010/main" val="3255012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Art. 24 de la « sécurité globale »</a:t>
            </a:r>
            <a:br>
              <a:rPr lang="fr-CA" sz="2800" dirty="0"/>
            </a:br>
            <a:endParaRPr lang="fr-CA" sz="2800" dirty="0"/>
          </a:p>
        </p:txBody>
      </p:sp>
      <p:sp>
        <p:nvSpPr>
          <p:cNvPr id="3" name="Segnaposto contenuto 2"/>
          <p:cNvSpPr>
            <a:spLocks noGrp="1"/>
          </p:cNvSpPr>
          <p:nvPr>
            <p:ph idx="1"/>
          </p:nvPr>
        </p:nvSpPr>
        <p:spPr/>
        <p:txBody>
          <a:bodyPr>
            <a:normAutofit/>
          </a:bodyPr>
          <a:lstStyle/>
          <a:p>
            <a:r>
              <a:rPr lang="it-IT" sz="2400" dirty="0"/>
              <a:t>Un </a:t>
            </a:r>
            <a:r>
              <a:rPr lang="it-IT" sz="2400" dirty="0" err="1"/>
              <a:t>article</a:t>
            </a:r>
            <a:r>
              <a:rPr lang="it-IT" sz="2400" dirty="0"/>
              <a:t> </a:t>
            </a:r>
            <a:r>
              <a:rPr lang="it-IT" sz="2400" dirty="0" err="1"/>
              <a:t>polémique</a:t>
            </a:r>
            <a:r>
              <a:rPr lang="it-IT" sz="2400" dirty="0"/>
              <a:t> qui porte « une grave </a:t>
            </a:r>
            <a:r>
              <a:rPr lang="it-IT" sz="2400" dirty="0" err="1"/>
              <a:t>atteinte</a:t>
            </a:r>
            <a:r>
              <a:rPr lang="it-IT" sz="2400" dirty="0"/>
              <a:t> » </a:t>
            </a:r>
            <a:r>
              <a:rPr lang="it-IT" sz="2400" dirty="0" err="1"/>
              <a:t>au</a:t>
            </a:r>
            <a:r>
              <a:rPr lang="it-IT" sz="2400" dirty="0"/>
              <a:t> </a:t>
            </a:r>
            <a:r>
              <a:rPr lang="it-IT" sz="2400" dirty="0" err="1"/>
              <a:t>droit</a:t>
            </a:r>
            <a:r>
              <a:rPr lang="it-IT" sz="2400" dirty="0"/>
              <a:t> de la presse</a:t>
            </a:r>
          </a:p>
          <a:p>
            <a:pPr algn="just"/>
            <a:r>
              <a:rPr lang="it-IT" sz="2400" dirty="0"/>
              <a:t>En </a:t>
            </a:r>
            <a:r>
              <a:rPr lang="it-IT" sz="2400" dirty="0" err="1"/>
              <a:t>modifiant</a:t>
            </a:r>
            <a:r>
              <a:rPr lang="it-IT" sz="2400" dirty="0"/>
              <a:t> la </a:t>
            </a:r>
            <a:r>
              <a:rPr lang="it-IT" sz="2400" dirty="0" err="1"/>
              <a:t>loi</a:t>
            </a:r>
            <a:r>
              <a:rPr lang="it-IT" sz="2400" dirty="0"/>
              <a:t> de 1881 </a:t>
            </a:r>
            <a:r>
              <a:rPr lang="it-IT" sz="2400" dirty="0" err="1"/>
              <a:t>sur</a:t>
            </a:r>
            <a:r>
              <a:rPr lang="it-IT" sz="2400" dirty="0"/>
              <a:t> la </a:t>
            </a:r>
            <a:r>
              <a:rPr lang="it-IT" sz="2400" dirty="0" err="1"/>
              <a:t>liberté</a:t>
            </a:r>
            <a:r>
              <a:rPr lang="it-IT" sz="2400" dirty="0"/>
              <a:t> de la presse, la </a:t>
            </a:r>
            <a:r>
              <a:rPr lang="it-IT" sz="2400" dirty="0" err="1"/>
              <a:t>disposition</a:t>
            </a:r>
            <a:r>
              <a:rPr lang="it-IT" sz="2400" dirty="0"/>
              <a:t> </a:t>
            </a:r>
            <a:r>
              <a:rPr lang="it-IT" sz="2400" dirty="0" err="1"/>
              <a:t>du</a:t>
            </a:r>
            <a:r>
              <a:rPr lang="it-IT" sz="2400" dirty="0"/>
              <a:t> </a:t>
            </a:r>
            <a:r>
              <a:rPr lang="it-IT" sz="2400" dirty="0" err="1"/>
              <a:t>projet</a:t>
            </a:r>
            <a:r>
              <a:rPr lang="it-IT" sz="2400" dirty="0"/>
              <a:t> de </a:t>
            </a:r>
            <a:r>
              <a:rPr lang="it-IT" sz="2400" dirty="0" err="1"/>
              <a:t>loi</a:t>
            </a:r>
            <a:r>
              <a:rPr lang="it-IT" sz="2400" dirty="0"/>
              <a:t> de « </a:t>
            </a:r>
            <a:r>
              <a:rPr lang="it-IT" sz="2400" dirty="0" err="1"/>
              <a:t>sécurité</a:t>
            </a:r>
            <a:r>
              <a:rPr lang="it-IT" sz="2400" dirty="0"/>
              <a:t> globale » </a:t>
            </a:r>
            <a:r>
              <a:rPr lang="it-IT" sz="2400" dirty="0" err="1"/>
              <a:t>visant</a:t>
            </a:r>
            <a:r>
              <a:rPr lang="it-IT" sz="2400" dirty="0"/>
              <a:t> à </a:t>
            </a:r>
            <a:r>
              <a:rPr lang="it-IT" sz="2400" dirty="0" err="1"/>
              <a:t>limiter</a:t>
            </a:r>
            <a:r>
              <a:rPr lang="it-IT" sz="2400" dirty="0"/>
              <a:t> la </a:t>
            </a:r>
            <a:r>
              <a:rPr lang="it-IT" sz="2400" dirty="0" err="1"/>
              <a:t>diffusion</a:t>
            </a:r>
            <a:r>
              <a:rPr lang="it-IT" sz="2400" dirty="0"/>
              <a:t> d’images </a:t>
            </a:r>
            <a:r>
              <a:rPr lang="it-IT" sz="2400" dirty="0" err="1"/>
              <a:t>des</a:t>
            </a:r>
            <a:r>
              <a:rPr lang="it-IT" sz="2400" dirty="0"/>
              <a:t> </a:t>
            </a:r>
            <a:r>
              <a:rPr lang="it-IT" sz="2400" dirty="0" err="1"/>
              <a:t>forces</a:t>
            </a:r>
            <a:r>
              <a:rPr lang="it-IT" sz="2400" dirty="0"/>
              <a:t> de l’</a:t>
            </a:r>
            <a:r>
              <a:rPr lang="it-IT" sz="2400" dirty="0" err="1"/>
              <a:t>ordre</a:t>
            </a:r>
            <a:r>
              <a:rPr lang="it-IT" sz="2400" dirty="0"/>
              <a:t> </a:t>
            </a:r>
            <a:r>
              <a:rPr lang="it-IT" sz="2400" dirty="0" err="1"/>
              <a:t>sur</a:t>
            </a:r>
            <a:r>
              <a:rPr lang="it-IT" sz="2400" dirty="0"/>
              <a:t> le </a:t>
            </a:r>
            <a:r>
              <a:rPr lang="it-IT" sz="2400" dirty="0" err="1"/>
              <a:t>terrain</a:t>
            </a:r>
            <a:r>
              <a:rPr lang="it-IT" sz="2400" dirty="0"/>
              <a:t> a </a:t>
            </a:r>
            <a:r>
              <a:rPr lang="it-IT" sz="2400" dirty="0" err="1"/>
              <a:t>provoqué</a:t>
            </a:r>
            <a:r>
              <a:rPr lang="it-IT" sz="2400" dirty="0"/>
              <a:t> une </a:t>
            </a:r>
            <a:r>
              <a:rPr lang="it-IT" sz="2400" dirty="0" err="1"/>
              <a:t>levée</a:t>
            </a:r>
            <a:r>
              <a:rPr lang="it-IT" sz="2400" dirty="0"/>
              <a:t> de </a:t>
            </a:r>
            <a:r>
              <a:rPr lang="it-IT" sz="2400" dirty="0" err="1"/>
              <a:t>boucliers</a:t>
            </a:r>
            <a:r>
              <a:rPr lang="it-IT" sz="2400" dirty="0"/>
              <a:t>. </a:t>
            </a:r>
            <a:r>
              <a:rPr lang="it-IT" sz="2400" dirty="0" err="1"/>
              <a:t>Les</a:t>
            </a:r>
            <a:r>
              <a:rPr lang="it-IT" sz="2400" dirty="0"/>
              <a:t> </a:t>
            </a:r>
            <a:r>
              <a:rPr lang="it-IT" sz="2400" dirty="0" err="1"/>
              <a:t>représentants</a:t>
            </a:r>
            <a:r>
              <a:rPr lang="it-IT" sz="2400" dirty="0"/>
              <a:t> </a:t>
            </a:r>
            <a:r>
              <a:rPr lang="it-IT" sz="2400" dirty="0" err="1"/>
              <a:t>des</a:t>
            </a:r>
            <a:r>
              <a:rPr lang="it-IT" sz="2400" dirty="0"/>
              <a:t> </a:t>
            </a:r>
            <a:r>
              <a:rPr lang="it-IT" sz="2400" dirty="0" err="1"/>
              <a:t>journalistes</a:t>
            </a:r>
            <a:r>
              <a:rPr lang="it-IT" sz="2400" dirty="0"/>
              <a:t> et </a:t>
            </a:r>
            <a:r>
              <a:rPr lang="it-IT" sz="2400" dirty="0" err="1"/>
              <a:t>les</a:t>
            </a:r>
            <a:r>
              <a:rPr lang="it-IT" sz="2400" dirty="0"/>
              <a:t> </a:t>
            </a:r>
            <a:r>
              <a:rPr lang="it-IT" sz="2400" dirty="0" err="1"/>
              <a:t>défenseurs</a:t>
            </a:r>
            <a:r>
              <a:rPr lang="it-IT" sz="2400" dirty="0"/>
              <a:t> </a:t>
            </a:r>
            <a:r>
              <a:rPr lang="it-IT" sz="2400" dirty="0" err="1"/>
              <a:t>des</a:t>
            </a:r>
            <a:r>
              <a:rPr lang="it-IT" sz="2400" dirty="0"/>
              <a:t> </a:t>
            </a:r>
            <a:r>
              <a:rPr lang="it-IT" sz="2400" dirty="0" err="1"/>
              <a:t>libertés</a:t>
            </a:r>
            <a:r>
              <a:rPr lang="it-IT" sz="2400" dirty="0"/>
              <a:t> </a:t>
            </a:r>
            <a:r>
              <a:rPr lang="it-IT" sz="2400" dirty="0" err="1"/>
              <a:t>publiques</a:t>
            </a:r>
            <a:r>
              <a:rPr lang="it-IT" sz="2400" dirty="0"/>
              <a:t> </a:t>
            </a:r>
            <a:r>
              <a:rPr lang="it-IT" sz="2400" dirty="0" err="1"/>
              <a:t>fustigent</a:t>
            </a:r>
            <a:r>
              <a:rPr lang="it-IT" sz="2400" dirty="0"/>
              <a:t> </a:t>
            </a:r>
            <a:r>
              <a:rPr lang="it-IT" sz="2400" i="1" dirty="0"/>
              <a:t>« une grave </a:t>
            </a:r>
            <a:r>
              <a:rPr lang="it-IT" sz="2400" i="1" dirty="0" err="1"/>
              <a:t>atteinte</a:t>
            </a:r>
            <a:r>
              <a:rPr lang="it-IT" sz="2400" i="1" dirty="0"/>
              <a:t> »</a:t>
            </a:r>
            <a:r>
              <a:rPr lang="it-IT" sz="2400" dirty="0"/>
              <a:t> </a:t>
            </a:r>
            <a:r>
              <a:rPr lang="it-IT" sz="2400" dirty="0" err="1"/>
              <a:t>au</a:t>
            </a:r>
            <a:r>
              <a:rPr lang="it-IT" sz="2400" dirty="0"/>
              <a:t> </a:t>
            </a:r>
            <a:r>
              <a:rPr lang="it-IT" sz="2400" dirty="0" err="1"/>
              <a:t>droit</a:t>
            </a:r>
            <a:r>
              <a:rPr lang="it-IT" sz="2400" dirty="0"/>
              <a:t> </a:t>
            </a:r>
            <a:r>
              <a:rPr lang="it-IT" sz="2400" dirty="0" err="1"/>
              <a:t>des</a:t>
            </a:r>
            <a:r>
              <a:rPr lang="it-IT" sz="2400" dirty="0"/>
              <a:t> </a:t>
            </a:r>
            <a:r>
              <a:rPr lang="it-IT" sz="2400" dirty="0" err="1"/>
              <a:t>médias</a:t>
            </a:r>
            <a:r>
              <a:rPr lang="it-IT" sz="2400" dirty="0"/>
              <a:t>.</a:t>
            </a:r>
          </a:p>
          <a:p>
            <a:pPr algn="just"/>
            <a:r>
              <a:rPr lang="it-IT" sz="2400" i="1" dirty="0"/>
              <a:t>Le Monde </a:t>
            </a:r>
            <a:r>
              <a:rPr lang="it-IT" sz="2400" dirty="0"/>
              <a:t>17 </a:t>
            </a:r>
            <a:r>
              <a:rPr lang="it-IT" sz="2400" dirty="0" err="1"/>
              <a:t>nov</a:t>
            </a:r>
            <a:r>
              <a:rPr lang="it-IT" sz="2400" dirty="0"/>
              <a:t>. 2020</a:t>
            </a:r>
          </a:p>
          <a:p>
            <a:endParaRPr lang="fr-CA" sz="2400" dirty="0"/>
          </a:p>
        </p:txBody>
      </p:sp>
    </p:spTree>
    <p:extLst>
      <p:ext uri="{BB962C8B-B14F-4D97-AF65-F5344CB8AC3E}">
        <p14:creationId xmlns:p14="http://schemas.microsoft.com/office/powerpoint/2010/main" val="412177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Art. 24 </a:t>
            </a:r>
            <a:br>
              <a:rPr lang="fr-CA" sz="2800" dirty="0"/>
            </a:br>
            <a:r>
              <a:rPr lang="fr-CA" sz="2800" dirty="0"/>
              <a:t>un sujet hautement politique</a:t>
            </a:r>
          </a:p>
        </p:txBody>
      </p:sp>
      <p:sp>
        <p:nvSpPr>
          <p:cNvPr id="3" name="Segnaposto contenuto 2"/>
          <p:cNvSpPr>
            <a:spLocks noGrp="1"/>
          </p:cNvSpPr>
          <p:nvPr>
            <p:ph idx="1"/>
          </p:nvPr>
        </p:nvSpPr>
        <p:spPr/>
        <p:txBody>
          <a:bodyPr>
            <a:normAutofit/>
          </a:bodyPr>
          <a:lstStyle/>
          <a:p>
            <a:pPr algn="just"/>
            <a:r>
              <a:rPr lang="fr-CA" sz="2400" dirty="0"/>
              <a:t>la proposition de loi pour « une sécurité globale », portée par les deux députés LRM Alice </a:t>
            </a:r>
            <a:r>
              <a:rPr lang="fr-CA" sz="2400" dirty="0" err="1"/>
              <a:t>Thourot</a:t>
            </a:r>
            <a:r>
              <a:rPr lang="fr-CA" sz="2400" dirty="0"/>
              <a:t> (Drôme) et Jean-Michel </a:t>
            </a:r>
            <a:r>
              <a:rPr lang="fr-CA" sz="2400" dirty="0" err="1"/>
              <a:t>Fauvergue</a:t>
            </a:r>
            <a:r>
              <a:rPr lang="fr-CA" sz="2400" dirty="0"/>
              <a:t> (Seine-et-Marne), est devenue un sujet hautement politique, suscitant quelque 400 amendements pour son dépôt en commission.</a:t>
            </a:r>
          </a:p>
          <a:p>
            <a:pPr algn="just"/>
            <a:r>
              <a:rPr lang="fr-CA" sz="2400" i="1" dirty="0"/>
              <a:t>Le Monde</a:t>
            </a:r>
            <a:r>
              <a:rPr lang="fr-CA" sz="2400" dirty="0"/>
              <a:t>, 4 novembre 2020</a:t>
            </a:r>
          </a:p>
        </p:txBody>
      </p:sp>
    </p:spTree>
    <p:extLst>
      <p:ext uri="{BB962C8B-B14F-4D97-AF65-F5344CB8AC3E}">
        <p14:creationId xmlns:p14="http://schemas.microsoft.com/office/powerpoint/2010/main" val="2678184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it-IT" sz="2400" b="1" dirty="0" err="1"/>
              <a:t>Loi</a:t>
            </a:r>
            <a:r>
              <a:rPr lang="it-IT" sz="2400" b="1" dirty="0"/>
              <a:t> de « </a:t>
            </a:r>
            <a:r>
              <a:rPr lang="it-IT" sz="2400" b="1" dirty="0" err="1"/>
              <a:t>sécurité</a:t>
            </a:r>
            <a:r>
              <a:rPr lang="it-IT" sz="2400" b="1" dirty="0"/>
              <a:t> globale » : une </a:t>
            </a:r>
            <a:r>
              <a:rPr lang="it-IT" sz="2400" b="1" dirty="0" err="1"/>
              <a:t>proposition</a:t>
            </a:r>
            <a:r>
              <a:rPr lang="it-IT" sz="2400" b="1" dirty="0"/>
              <a:t> pour </a:t>
            </a:r>
            <a:r>
              <a:rPr lang="it-IT" sz="2400" b="1" dirty="0" err="1"/>
              <a:t>limiter</a:t>
            </a:r>
            <a:r>
              <a:rPr lang="it-IT" sz="2400" b="1" dirty="0"/>
              <a:t> la </a:t>
            </a:r>
            <a:r>
              <a:rPr lang="it-IT" sz="2400" b="1" dirty="0" err="1"/>
              <a:t>diffusion</a:t>
            </a:r>
            <a:r>
              <a:rPr lang="it-IT" sz="2400" b="1" dirty="0"/>
              <a:t> d’images </a:t>
            </a:r>
            <a:r>
              <a:rPr lang="it-IT" sz="2400" b="1" dirty="0" err="1"/>
              <a:t>des</a:t>
            </a:r>
            <a:r>
              <a:rPr lang="it-IT" sz="2400" b="1" dirty="0"/>
              <a:t> </a:t>
            </a:r>
            <a:r>
              <a:rPr lang="it-IT" sz="2400" b="1" dirty="0" err="1"/>
              <a:t>forces</a:t>
            </a:r>
            <a:r>
              <a:rPr lang="it-IT" sz="2400" b="1" dirty="0"/>
              <a:t> de l’</a:t>
            </a:r>
            <a:r>
              <a:rPr lang="it-IT" sz="2400" b="1" dirty="0" err="1"/>
              <a:t>ordre</a:t>
            </a:r>
            <a:endParaRPr lang="it-IT" sz="2400" b="1" dirty="0"/>
          </a:p>
          <a:p>
            <a:pPr algn="just"/>
            <a:r>
              <a:rPr lang="it-IT" sz="2400" dirty="0"/>
              <a:t>La </a:t>
            </a:r>
            <a:r>
              <a:rPr lang="it-IT" sz="2400" dirty="0" err="1"/>
              <a:t>Défenseure</a:t>
            </a:r>
            <a:r>
              <a:rPr lang="it-IT" sz="2400" dirty="0"/>
              <a:t> </a:t>
            </a:r>
            <a:r>
              <a:rPr lang="it-IT" sz="2400" dirty="0" err="1"/>
              <a:t>des</a:t>
            </a:r>
            <a:r>
              <a:rPr lang="it-IT" sz="2400" dirty="0"/>
              <a:t> </a:t>
            </a:r>
            <a:r>
              <a:rPr lang="it-IT" sz="2400" dirty="0" err="1"/>
              <a:t>droits</a:t>
            </a:r>
            <a:r>
              <a:rPr lang="it-IT" sz="2400" dirty="0"/>
              <a:t> s’est dite « </a:t>
            </a:r>
            <a:r>
              <a:rPr lang="it-IT" sz="2400" dirty="0" err="1"/>
              <a:t>particulièrement</a:t>
            </a:r>
            <a:r>
              <a:rPr lang="it-IT" sz="2400" dirty="0"/>
              <a:t> </a:t>
            </a:r>
            <a:r>
              <a:rPr lang="it-IT" sz="2400" dirty="0" err="1"/>
              <a:t>préoccupée</a:t>
            </a:r>
            <a:r>
              <a:rPr lang="it-IT" sz="2400" dirty="0"/>
              <a:t> » par </a:t>
            </a:r>
            <a:r>
              <a:rPr lang="it-IT" sz="2400" dirty="0" err="1"/>
              <a:t>cette</a:t>
            </a:r>
            <a:r>
              <a:rPr lang="it-IT" sz="2400" dirty="0"/>
              <a:t> </a:t>
            </a:r>
            <a:r>
              <a:rPr lang="it-IT" sz="2400" dirty="0" err="1"/>
              <a:t>disposition</a:t>
            </a:r>
            <a:r>
              <a:rPr lang="it-IT" sz="2400" dirty="0"/>
              <a:t> </a:t>
            </a:r>
            <a:r>
              <a:rPr lang="it-IT" sz="2400" dirty="0" err="1"/>
              <a:t>du</a:t>
            </a:r>
            <a:r>
              <a:rPr lang="it-IT" sz="2400" dirty="0"/>
              <a:t> </a:t>
            </a:r>
            <a:r>
              <a:rPr lang="it-IT" sz="2400" dirty="0" err="1"/>
              <a:t>désormais</a:t>
            </a:r>
            <a:r>
              <a:rPr lang="it-IT" sz="2400" dirty="0"/>
              <a:t> </a:t>
            </a:r>
            <a:r>
              <a:rPr lang="it-IT" sz="2400" dirty="0" err="1"/>
              <a:t>très</a:t>
            </a:r>
            <a:r>
              <a:rPr lang="it-IT" sz="2400" dirty="0"/>
              <a:t> </a:t>
            </a:r>
            <a:r>
              <a:rPr lang="it-IT" sz="2400" dirty="0" err="1"/>
              <a:t>politique</a:t>
            </a:r>
            <a:r>
              <a:rPr lang="it-IT" sz="2400" dirty="0"/>
              <a:t> </a:t>
            </a:r>
            <a:r>
              <a:rPr lang="it-IT" sz="2400" dirty="0" err="1"/>
              <a:t>projet</a:t>
            </a:r>
            <a:r>
              <a:rPr lang="it-IT" sz="2400" dirty="0"/>
              <a:t> de </a:t>
            </a:r>
            <a:r>
              <a:rPr lang="it-IT" sz="2400" dirty="0" err="1"/>
              <a:t>loi</a:t>
            </a:r>
            <a:r>
              <a:rPr lang="it-IT" sz="2400" dirty="0"/>
              <a:t> de « </a:t>
            </a:r>
            <a:r>
              <a:rPr lang="it-IT" sz="2400" dirty="0" err="1"/>
              <a:t>sécurité</a:t>
            </a:r>
            <a:r>
              <a:rPr lang="it-IT" sz="2400" dirty="0"/>
              <a:t> globale ». </a:t>
            </a:r>
          </a:p>
          <a:p>
            <a:r>
              <a:rPr lang="fr-CA" sz="2400" i="1" dirty="0"/>
              <a:t>Le Monde </a:t>
            </a:r>
            <a:r>
              <a:rPr lang="fr-CA" sz="2400" dirty="0"/>
              <a:t>4 novembre 2020</a:t>
            </a:r>
          </a:p>
        </p:txBody>
      </p:sp>
    </p:spTree>
    <p:extLst>
      <p:ext uri="{BB962C8B-B14F-4D97-AF65-F5344CB8AC3E}">
        <p14:creationId xmlns:p14="http://schemas.microsoft.com/office/powerpoint/2010/main" val="34390208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6641</TotalTime>
  <Words>2625</Words>
  <Application>Microsoft Office PowerPoint</Application>
  <PresentationFormat>Presentazione su schermo (4:3)</PresentationFormat>
  <Paragraphs>150</Paragraphs>
  <Slides>34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34</vt:i4>
      </vt:variant>
    </vt:vector>
  </HeadingPairs>
  <TitlesOfParts>
    <vt:vector size="37" baseType="lpstr">
      <vt:lpstr>Arial</vt:lpstr>
      <vt:lpstr>Calibri</vt:lpstr>
      <vt:lpstr>Tema di Office</vt:lpstr>
      <vt:lpstr>Langue, pouvoir, droit, culture</vt:lpstr>
      <vt:lpstr>Tableau de marche hebdomadaire</vt:lpstr>
      <vt:lpstr>Observations hebdomadaires</vt:lpstr>
      <vt:lpstr>Pourquoi l’Art. 24 de la loi de la « sécurité globale » ?</vt:lpstr>
      <vt:lpstr>Loi de la sécurité globale ? </vt:lpstr>
      <vt:lpstr>L'article 24 </vt:lpstr>
      <vt:lpstr> Art. 24 de la « sécurité globale » </vt:lpstr>
      <vt:lpstr>Art. 24  un sujet hautement politique</vt:lpstr>
      <vt:lpstr>Proposition de loi « Sécurité globale » : l’alerte de la Défenseure des droits </vt:lpstr>
      <vt:lpstr>Proposition de loi « Sécurité globale » : l’alerte de la Défenseure des droits </vt:lpstr>
      <vt:lpstr>Proposition de loi « Sécurité globale » : l’alerte de la Défenseure des droits </vt:lpstr>
      <vt:lpstr>Le conseil des droits de l’homme de l’ONU s’inquiète du contenu de la proposition de loi « pour une sécurité globale » </vt:lpstr>
      <vt:lpstr>Mobilisations de novembre 2020 à janvier 2021</vt:lpstr>
      <vt:lpstr>bfmtv. 28 novembre 2020</vt:lpstr>
      <vt:lpstr>Orange avec Media Services, 17 novembre 2020</vt:lpstr>
      <vt:lpstr> Les fondements de la liberté de la presse https://www.vie-publique.fr/eclairage/19351-liberte-de-la-presse-en-france-quel-cadre-legal  </vt:lpstr>
      <vt:lpstr>La loi du 29 juillet 1881 sur la liberté de la presse </vt:lpstr>
      <vt:lpstr>Modifications</vt:lpstr>
      <vt:lpstr>Lois "anti-fake news" </vt:lpstr>
      <vt:lpstr>Affaire Michel Zecler  Le Parisien 21 novembre 2020</vt:lpstr>
      <vt:lpstr>L'affaire Michel Zecler </vt:lpstr>
      <vt:lpstr>Affaire Michel Zecler  </vt:lpstr>
      <vt:lpstr>Affaire Michel Zecler  </vt:lpstr>
      <vt:lpstr>Une autre observation hebdomadaire :  Contrôles au faciès</vt:lpstr>
      <vt:lpstr>Contrôles d'identité discriminatoires</vt:lpstr>
      <vt:lpstr>La mise en demeure </vt:lpstr>
      <vt:lpstr>La loi de modernisation de la justice du XXIe siècle </vt:lpstr>
      <vt:lpstr> Langue et culture</vt:lpstr>
      <vt:lpstr>Passions et polémiques</vt:lpstr>
      <vt:lpstr>Langue, culture, couleurs </vt:lpstr>
      <vt:lpstr>Langue, culture, couleurs</vt:lpstr>
      <vt:lpstr>Quelles sont les couleurs que vous préférez  et celles que vous n’aimez pas ? </vt:lpstr>
      <vt:lpstr>que représente la couleur choisie ?</vt:lpstr>
      <vt:lpstr>Les vraies couleurs</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95</cp:revision>
  <dcterms:created xsi:type="dcterms:W3CDTF">2021-01-27T21:23:49Z</dcterms:created>
  <dcterms:modified xsi:type="dcterms:W3CDTF">2021-02-17T12:31:14Z</dcterms:modified>
</cp:coreProperties>
</file>