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2" autoAdjust="0"/>
    <p:restoredTop sz="94660"/>
  </p:normalViewPr>
  <p:slideViewPr>
    <p:cSldViewPr snapToGrid="0">
      <p:cViewPr varScale="1">
        <p:scale>
          <a:sx n="89" d="100"/>
          <a:sy n="89" d="100"/>
        </p:scale>
        <p:origin x="90"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128DE479-05BC-4743-A9D1-0912EADF7C9A}" type="datetimeFigureOut">
              <a:rPr lang="it-IT" smtClean="0"/>
              <a:t>24/02/2021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7D82D0B-B3DF-47C5-9724-9EBDC92B6C32}" type="slidenum">
              <a:rPr lang="it-IT" smtClean="0"/>
              <a:t>‹N›</a:t>
            </a:fld>
            <a:endParaRPr lang="it-IT"/>
          </a:p>
        </p:txBody>
      </p:sp>
    </p:spTree>
    <p:extLst>
      <p:ext uri="{BB962C8B-B14F-4D97-AF65-F5344CB8AC3E}">
        <p14:creationId xmlns:p14="http://schemas.microsoft.com/office/powerpoint/2010/main" val="478570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28DE479-05BC-4743-A9D1-0912EADF7C9A}" type="datetimeFigureOut">
              <a:rPr lang="it-IT" smtClean="0"/>
              <a:t>24/02/2021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7D82D0B-B3DF-47C5-9724-9EBDC92B6C32}" type="slidenum">
              <a:rPr lang="it-IT" smtClean="0"/>
              <a:t>‹N›</a:t>
            </a:fld>
            <a:endParaRPr lang="it-IT"/>
          </a:p>
        </p:txBody>
      </p:sp>
    </p:spTree>
    <p:extLst>
      <p:ext uri="{BB962C8B-B14F-4D97-AF65-F5344CB8AC3E}">
        <p14:creationId xmlns:p14="http://schemas.microsoft.com/office/powerpoint/2010/main" val="1730654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28DE479-05BC-4743-A9D1-0912EADF7C9A}" type="datetimeFigureOut">
              <a:rPr lang="it-IT" smtClean="0"/>
              <a:t>24/02/2021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7D82D0B-B3DF-47C5-9724-9EBDC92B6C32}" type="slidenum">
              <a:rPr lang="it-IT" smtClean="0"/>
              <a:t>‹N›</a:t>
            </a:fld>
            <a:endParaRPr lang="it-IT"/>
          </a:p>
        </p:txBody>
      </p:sp>
    </p:spTree>
    <p:extLst>
      <p:ext uri="{BB962C8B-B14F-4D97-AF65-F5344CB8AC3E}">
        <p14:creationId xmlns:p14="http://schemas.microsoft.com/office/powerpoint/2010/main" val="247523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28DE479-05BC-4743-A9D1-0912EADF7C9A}" type="datetimeFigureOut">
              <a:rPr lang="it-IT" smtClean="0"/>
              <a:t>24/02/2021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7D82D0B-B3DF-47C5-9724-9EBDC92B6C32}" type="slidenum">
              <a:rPr lang="it-IT" smtClean="0"/>
              <a:t>‹N›</a:t>
            </a:fld>
            <a:endParaRPr lang="it-IT"/>
          </a:p>
        </p:txBody>
      </p:sp>
    </p:spTree>
    <p:extLst>
      <p:ext uri="{BB962C8B-B14F-4D97-AF65-F5344CB8AC3E}">
        <p14:creationId xmlns:p14="http://schemas.microsoft.com/office/powerpoint/2010/main" val="3503745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128DE479-05BC-4743-A9D1-0912EADF7C9A}" type="datetimeFigureOut">
              <a:rPr lang="it-IT" smtClean="0"/>
              <a:t>24/02/2021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7D82D0B-B3DF-47C5-9724-9EBDC92B6C32}" type="slidenum">
              <a:rPr lang="it-IT" smtClean="0"/>
              <a:t>‹N›</a:t>
            </a:fld>
            <a:endParaRPr lang="it-IT"/>
          </a:p>
        </p:txBody>
      </p:sp>
    </p:spTree>
    <p:extLst>
      <p:ext uri="{BB962C8B-B14F-4D97-AF65-F5344CB8AC3E}">
        <p14:creationId xmlns:p14="http://schemas.microsoft.com/office/powerpoint/2010/main" val="2623407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128DE479-05BC-4743-A9D1-0912EADF7C9A}" type="datetimeFigureOut">
              <a:rPr lang="it-IT" smtClean="0"/>
              <a:t>24/02/2021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7D82D0B-B3DF-47C5-9724-9EBDC92B6C32}" type="slidenum">
              <a:rPr lang="it-IT" smtClean="0"/>
              <a:t>‹N›</a:t>
            </a:fld>
            <a:endParaRPr lang="it-IT"/>
          </a:p>
        </p:txBody>
      </p:sp>
    </p:spTree>
    <p:extLst>
      <p:ext uri="{BB962C8B-B14F-4D97-AF65-F5344CB8AC3E}">
        <p14:creationId xmlns:p14="http://schemas.microsoft.com/office/powerpoint/2010/main" val="1596700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128DE479-05BC-4743-A9D1-0912EADF7C9A}" type="datetimeFigureOut">
              <a:rPr lang="it-IT" smtClean="0"/>
              <a:t>24/02/2021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7D82D0B-B3DF-47C5-9724-9EBDC92B6C32}" type="slidenum">
              <a:rPr lang="it-IT" smtClean="0"/>
              <a:t>‹N›</a:t>
            </a:fld>
            <a:endParaRPr lang="it-IT"/>
          </a:p>
        </p:txBody>
      </p:sp>
    </p:spTree>
    <p:extLst>
      <p:ext uri="{BB962C8B-B14F-4D97-AF65-F5344CB8AC3E}">
        <p14:creationId xmlns:p14="http://schemas.microsoft.com/office/powerpoint/2010/main" val="745409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128DE479-05BC-4743-A9D1-0912EADF7C9A}" type="datetimeFigureOut">
              <a:rPr lang="it-IT" smtClean="0"/>
              <a:t>24/02/2021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7D82D0B-B3DF-47C5-9724-9EBDC92B6C32}" type="slidenum">
              <a:rPr lang="it-IT" smtClean="0"/>
              <a:t>‹N›</a:t>
            </a:fld>
            <a:endParaRPr lang="it-IT"/>
          </a:p>
        </p:txBody>
      </p:sp>
    </p:spTree>
    <p:extLst>
      <p:ext uri="{BB962C8B-B14F-4D97-AF65-F5344CB8AC3E}">
        <p14:creationId xmlns:p14="http://schemas.microsoft.com/office/powerpoint/2010/main" val="1126641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28DE479-05BC-4743-A9D1-0912EADF7C9A}" type="datetimeFigureOut">
              <a:rPr lang="it-IT" smtClean="0"/>
              <a:t>24/02/2021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7D82D0B-B3DF-47C5-9724-9EBDC92B6C32}" type="slidenum">
              <a:rPr lang="it-IT" smtClean="0"/>
              <a:t>‹N›</a:t>
            </a:fld>
            <a:endParaRPr lang="it-IT"/>
          </a:p>
        </p:txBody>
      </p:sp>
    </p:spTree>
    <p:extLst>
      <p:ext uri="{BB962C8B-B14F-4D97-AF65-F5344CB8AC3E}">
        <p14:creationId xmlns:p14="http://schemas.microsoft.com/office/powerpoint/2010/main" val="1766291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128DE479-05BC-4743-A9D1-0912EADF7C9A}" type="datetimeFigureOut">
              <a:rPr lang="it-IT" smtClean="0"/>
              <a:t>24/02/2021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7D82D0B-B3DF-47C5-9724-9EBDC92B6C32}" type="slidenum">
              <a:rPr lang="it-IT" smtClean="0"/>
              <a:t>‹N›</a:t>
            </a:fld>
            <a:endParaRPr lang="it-IT"/>
          </a:p>
        </p:txBody>
      </p:sp>
    </p:spTree>
    <p:extLst>
      <p:ext uri="{BB962C8B-B14F-4D97-AF65-F5344CB8AC3E}">
        <p14:creationId xmlns:p14="http://schemas.microsoft.com/office/powerpoint/2010/main" val="891318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128DE479-05BC-4743-A9D1-0912EADF7C9A}" type="datetimeFigureOut">
              <a:rPr lang="it-IT" smtClean="0"/>
              <a:t>24/02/2021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7D82D0B-B3DF-47C5-9724-9EBDC92B6C32}" type="slidenum">
              <a:rPr lang="it-IT" smtClean="0"/>
              <a:t>‹N›</a:t>
            </a:fld>
            <a:endParaRPr lang="it-IT"/>
          </a:p>
        </p:txBody>
      </p:sp>
    </p:spTree>
    <p:extLst>
      <p:ext uri="{BB962C8B-B14F-4D97-AF65-F5344CB8AC3E}">
        <p14:creationId xmlns:p14="http://schemas.microsoft.com/office/powerpoint/2010/main" val="796060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8DE479-05BC-4743-A9D1-0912EADF7C9A}" type="datetimeFigureOut">
              <a:rPr lang="it-IT" smtClean="0"/>
              <a:t>24/02/2021</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D82D0B-B3DF-47C5-9724-9EBDC92B6C32}" type="slidenum">
              <a:rPr lang="it-IT" smtClean="0"/>
              <a:t>‹N›</a:t>
            </a:fld>
            <a:endParaRPr lang="it-IT"/>
          </a:p>
        </p:txBody>
      </p:sp>
    </p:spTree>
    <p:extLst>
      <p:ext uri="{BB962C8B-B14F-4D97-AF65-F5344CB8AC3E}">
        <p14:creationId xmlns:p14="http://schemas.microsoft.com/office/powerpoint/2010/main" val="1656767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legifrance.gouv.fr/affichTexte.do?cidTexte=JORFTEXT000000556183" TargetMode="External"/><Relationship Id="rId2" Type="http://schemas.openxmlformats.org/officeDocument/2006/relationships/hyperlink" Target="http://www.legifrance.gouv.fr/affichTexte.do?cidTexte=JORFTEXT000000866501"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europe1.fr/societe/le-masculin-lemporte-sur-le-feminin-une-regle-qui-na-pas-toujours-existe-3485978"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2800" dirty="0" err="1" smtClean="0"/>
              <a:t>Cours</a:t>
            </a:r>
            <a:r>
              <a:rPr lang="it-IT" sz="2800" dirty="0" smtClean="0"/>
              <a:t> </a:t>
            </a:r>
            <a:r>
              <a:rPr lang="it-IT" sz="2800" dirty="0" err="1" smtClean="0"/>
              <a:t>du</a:t>
            </a:r>
            <a:r>
              <a:rPr lang="it-IT" sz="2800" dirty="0" smtClean="0"/>
              <a:t> 23 </a:t>
            </a:r>
            <a:r>
              <a:rPr lang="it-IT" sz="2800" dirty="0" err="1" smtClean="0"/>
              <a:t>février</a:t>
            </a:r>
            <a:r>
              <a:rPr lang="it-IT" sz="2800" dirty="0" smtClean="0"/>
              <a:t> 2021</a:t>
            </a:r>
            <a:endParaRPr lang="it-IT" sz="2800" dirty="0"/>
          </a:p>
        </p:txBody>
      </p:sp>
      <p:sp>
        <p:nvSpPr>
          <p:cNvPr id="3" name="Sottotitolo 2"/>
          <p:cNvSpPr>
            <a:spLocks noGrp="1"/>
          </p:cNvSpPr>
          <p:nvPr>
            <p:ph type="subTitle" idx="1"/>
          </p:nvPr>
        </p:nvSpPr>
        <p:spPr/>
        <p:txBody>
          <a:bodyPr/>
          <a:lstStyle/>
          <a:p>
            <a:r>
              <a:rPr lang="it-IT" dirty="0" smtClean="0"/>
              <a:t>3° </a:t>
            </a:r>
            <a:r>
              <a:rPr lang="it-IT" dirty="0" err="1" smtClean="0"/>
              <a:t>année</a:t>
            </a:r>
            <a:r>
              <a:rPr lang="it-IT" dirty="0" smtClean="0"/>
              <a:t> CIAPG</a:t>
            </a:r>
          </a:p>
          <a:p>
            <a:r>
              <a:rPr lang="it-IT" dirty="0" smtClean="0"/>
              <a:t>2020-2021</a:t>
            </a:r>
            <a:endParaRPr lang="it-IT" dirty="0"/>
          </a:p>
        </p:txBody>
      </p:sp>
    </p:spTree>
    <p:extLst>
      <p:ext uri="{BB962C8B-B14F-4D97-AF65-F5344CB8AC3E}">
        <p14:creationId xmlns:p14="http://schemas.microsoft.com/office/powerpoint/2010/main" val="5108829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a:t>
            </a:r>
            <a:r>
              <a:rPr lang="it-IT" sz="2800" dirty="0" err="1"/>
              <a:t>écriture</a:t>
            </a:r>
            <a:r>
              <a:rPr lang="it-IT" sz="2800" dirty="0"/>
              <a:t> inclusive </a:t>
            </a:r>
          </a:p>
        </p:txBody>
      </p:sp>
      <p:sp>
        <p:nvSpPr>
          <p:cNvPr id="3" name="Segnaposto contenuto 2"/>
          <p:cNvSpPr>
            <a:spLocks noGrp="1"/>
          </p:cNvSpPr>
          <p:nvPr>
            <p:ph idx="1"/>
          </p:nvPr>
        </p:nvSpPr>
        <p:spPr/>
        <p:txBody>
          <a:bodyPr>
            <a:normAutofit/>
          </a:bodyPr>
          <a:lstStyle/>
          <a:p>
            <a:pPr algn="just"/>
            <a:r>
              <a:rPr lang="it-IT" sz="2400" dirty="0"/>
              <a:t>L'</a:t>
            </a:r>
            <a:r>
              <a:rPr lang="it-IT" sz="2400" dirty="0" err="1"/>
              <a:t>écriture</a:t>
            </a:r>
            <a:r>
              <a:rPr lang="it-IT" sz="2400" dirty="0"/>
              <a:t> inclusive </a:t>
            </a:r>
            <a:r>
              <a:rPr lang="it-IT" sz="2400" dirty="0" err="1"/>
              <a:t>désigne</a:t>
            </a:r>
            <a:r>
              <a:rPr lang="it-IT" sz="2400" dirty="0"/>
              <a:t> l'ensemble </a:t>
            </a:r>
            <a:r>
              <a:rPr lang="it-IT" sz="2400" dirty="0" err="1"/>
              <a:t>des</a:t>
            </a:r>
            <a:r>
              <a:rPr lang="it-IT" sz="2400" dirty="0"/>
              <a:t> </a:t>
            </a:r>
            <a:r>
              <a:rPr lang="it-IT" sz="2400" dirty="0" err="1"/>
              <a:t>attentions</a:t>
            </a:r>
            <a:r>
              <a:rPr lang="it-IT" sz="2400" dirty="0"/>
              <a:t> </a:t>
            </a:r>
            <a:r>
              <a:rPr lang="it-IT" sz="2400" dirty="0" err="1"/>
              <a:t>graphiques</a:t>
            </a:r>
            <a:r>
              <a:rPr lang="it-IT" sz="2400" dirty="0"/>
              <a:t>, </a:t>
            </a:r>
            <a:r>
              <a:rPr lang="it-IT" sz="2400" dirty="0" err="1"/>
              <a:t>lexicales</a:t>
            </a:r>
            <a:r>
              <a:rPr lang="it-IT" sz="2400" dirty="0"/>
              <a:t> et </a:t>
            </a:r>
            <a:r>
              <a:rPr lang="it-IT" sz="2400" dirty="0" err="1"/>
              <a:t>syntaxiques</a:t>
            </a:r>
            <a:r>
              <a:rPr lang="it-IT" sz="2400" dirty="0"/>
              <a:t> qui </a:t>
            </a:r>
            <a:r>
              <a:rPr lang="it-IT" sz="2400" dirty="0" err="1"/>
              <a:t>permettent</a:t>
            </a:r>
            <a:r>
              <a:rPr lang="it-IT" sz="2400" dirty="0"/>
              <a:t> d'</a:t>
            </a:r>
            <a:r>
              <a:rPr lang="it-IT" sz="2400" dirty="0" err="1"/>
              <a:t>assurer</a:t>
            </a:r>
            <a:r>
              <a:rPr lang="it-IT" sz="2400" dirty="0"/>
              <a:t> une égalité de </a:t>
            </a:r>
            <a:r>
              <a:rPr lang="it-IT" sz="2400" dirty="0" err="1"/>
              <a:t>représentations</a:t>
            </a:r>
            <a:r>
              <a:rPr lang="it-IT" sz="2400" dirty="0"/>
              <a:t> </a:t>
            </a:r>
            <a:r>
              <a:rPr lang="it-IT" sz="2400" dirty="0" err="1"/>
              <a:t>des</a:t>
            </a:r>
            <a:r>
              <a:rPr lang="it-IT" sz="2400" dirty="0"/>
              <a:t> </a:t>
            </a:r>
            <a:r>
              <a:rPr lang="it-IT" sz="2400" dirty="0" err="1"/>
              <a:t>deux</a:t>
            </a:r>
            <a:r>
              <a:rPr lang="it-IT" sz="2400" dirty="0"/>
              <a:t> </a:t>
            </a:r>
            <a:r>
              <a:rPr lang="it-IT" sz="2400" dirty="0" err="1"/>
              <a:t>sexes</a:t>
            </a:r>
            <a:r>
              <a:rPr lang="it-IT" sz="2400" dirty="0"/>
              <a:t>. </a:t>
            </a:r>
          </a:p>
        </p:txBody>
      </p:sp>
    </p:spTree>
    <p:extLst>
      <p:ext uri="{BB962C8B-B14F-4D97-AF65-F5344CB8AC3E}">
        <p14:creationId xmlns:p14="http://schemas.microsoft.com/office/powerpoint/2010/main" val="480098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Observations </a:t>
            </a:r>
            <a:br>
              <a:rPr lang="fr-CA" sz="2800" dirty="0"/>
            </a:br>
            <a:r>
              <a:rPr lang="fr-CA" sz="2800" dirty="0"/>
              <a:t>sur l’écriture inclusive</a:t>
            </a:r>
          </a:p>
        </p:txBody>
      </p:sp>
      <p:sp>
        <p:nvSpPr>
          <p:cNvPr id="3" name="Segnaposto contenuto 2"/>
          <p:cNvSpPr>
            <a:spLocks noGrp="1"/>
          </p:cNvSpPr>
          <p:nvPr>
            <p:ph idx="1"/>
          </p:nvPr>
        </p:nvSpPr>
        <p:spPr/>
        <p:txBody>
          <a:bodyPr>
            <a:normAutofit/>
          </a:bodyPr>
          <a:lstStyle/>
          <a:p>
            <a:r>
              <a:rPr lang="it-IT" sz="2400" b="1" dirty="0" err="1"/>
              <a:t>Les</a:t>
            </a:r>
            <a:r>
              <a:rPr lang="it-IT" sz="2400" b="1" dirty="0"/>
              <a:t> </a:t>
            </a:r>
            <a:r>
              <a:rPr lang="it-IT" sz="2400" b="1" dirty="0" err="1"/>
              <a:t>marié·e·s</a:t>
            </a:r>
            <a:r>
              <a:rPr lang="it-IT" sz="2400" b="1" dirty="0"/>
              <a:t> de </a:t>
            </a:r>
            <a:r>
              <a:rPr lang="it-IT" sz="2400" b="1" dirty="0" err="1"/>
              <a:t>l'An</a:t>
            </a:r>
            <a:r>
              <a:rPr lang="it-IT" sz="2400" b="1" dirty="0"/>
              <a:t> 13 </a:t>
            </a:r>
          </a:p>
          <a:p>
            <a:r>
              <a:rPr lang="it-IT" sz="2400" b="1" dirty="0"/>
              <a:t>Le </a:t>
            </a:r>
            <a:r>
              <a:rPr lang="it-IT" sz="2400" b="1" dirty="0" err="1"/>
              <a:t>mariage</a:t>
            </a:r>
            <a:r>
              <a:rPr lang="it-IT" sz="2400" b="1" dirty="0"/>
              <a:t> pour </a:t>
            </a:r>
            <a:r>
              <a:rPr lang="it-IT" sz="2400" b="1" dirty="0" err="1"/>
              <a:t>tous</a:t>
            </a:r>
            <a:r>
              <a:rPr lang="it-IT" sz="2400" b="1" dirty="0"/>
              <a:t> </a:t>
            </a:r>
            <a:r>
              <a:rPr lang="it-IT" sz="2400" b="1" dirty="0" err="1"/>
              <a:t>fête</a:t>
            </a:r>
            <a:r>
              <a:rPr lang="it-IT" sz="2400" b="1" dirty="0"/>
              <a:t> </a:t>
            </a:r>
            <a:r>
              <a:rPr lang="it-IT" sz="2400" b="1" dirty="0" err="1"/>
              <a:t>ses</a:t>
            </a:r>
            <a:r>
              <a:rPr lang="it-IT" sz="2400" b="1" dirty="0"/>
              <a:t> </a:t>
            </a:r>
            <a:r>
              <a:rPr lang="it-IT" sz="2400" b="1" dirty="0" err="1"/>
              <a:t>cinq</a:t>
            </a:r>
            <a:r>
              <a:rPr lang="it-IT" sz="2400" b="1" dirty="0"/>
              <a:t> </a:t>
            </a:r>
            <a:r>
              <a:rPr lang="it-IT" sz="2400" b="1" dirty="0" err="1"/>
              <a:t>ans</a:t>
            </a:r>
            <a:r>
              <a:rPr lang="it-IT" sz="2400" b="1" dirty="0"/>
              <a:t> : une </a:t>
            </a:r>
            <a:r>
              <a:rPr lang="it-IT" sz="2400" b="1" dirty="0" err="1"/>
              <a:t>vingtaine</a:t>
            </a:r>
            <a:r>
              <a:rPr lang="it-IT" sz="2400" b="1" dirty="0"/>
              <a:t> d'</a:t>
            </a:r>
            <a:r>
              <a:rPr lang="it-IT" sz="2400" b="1" dirty="0" err="1"/>
              <a:t>homosexuel·le·s</a:t>
            </a:r>
            <a:r>
              <a:rPr lang="it-IT" sz="2400" b="1" dirty="0"/>
              <a:t> </a:t>
            </a:r>
            <a:r>
              <a:rPr lang="it-IT" sz="2400" b="1" dirty="0" err="1"/>
              <a:t>racontent</a:t>
            </a:r>
            <a:r>
              <a:rPr lang="it-IT" sz="2400" b="1" dirty="0"/>
              <a:t> </a:t>
            </a:r>
            <a:r>
              <a:rPr lang="it-IT" sz="2400" b="1" dirty="0" err="1"/>
              <a:t>leur</a:t>
            </a:r>
            <a:r>
              <a:rPr lang="it-IT" sz="2400" b="1" dirty="0"/>
              <a:t> jour </a:t>
            </a:r>
            <a:r>
              <a:rPr lang="it-IT" sz="2400" b="1" dirty="0" err="1"/>
              <a:t>J</a:t>
            </a:r>
            <a:endParaRPr lang="it-IT" sz="2400" b="1" dirty="0"/>
          </a:p>
          <a:p>
            <a:pPr algn="just"/>
            <a:r>
              <a:rPr lang="it-IT" sz="2400" dirty="0"/>
              <a:t>Le 23 </a:t>
            </a:r>
            <a:r>
              <a:rPr lang="it-IT" sz="2400" dirty="0" err="1"/>
              <a:t>avril</a:t>
            </a:r>
            <a:r>
              <a:rPr lang="it-IT" sz="2400" dirty="0"/>
              <a:t> 2013, </a:t>
            </a:r>
            <a:r>
              <a:rPr lang="it-IT" sz="2400" dirty="0" err="1"/>
              <a:t>les</a:t>
            </a:r>
            <a:r>
              <a:rPr lang="it-IT" sz="2400" dirty="0"/>
              <a:t> </a:t>
            </a:r>
            <a:r>
              <a:rPr lang="it-IT" sz="2400" dirty="0" err="1">
                <a:solidFill>
                  <a:srgbClr val="FF0000"/>
                </a:solidFill>
              </a:rPr>
              <a:t>député</a:t>
            </a:r>
            <a:r>
              <a:rPr lang="it-IT" sz="2400" dirty="0">
                <a:solidFill>
                  <a:srgbClr val="FF0000"/>
                </a:solidFill>
              </a:rPr>
              <a:t>.(</a:t>
            </a:r>
            <a:r>
              <a:rPr lang="it-IT" sz="2400" dirty="0" err="1">
                <a:solidFill>
                  <a:srgbClr val="FF0000"/>
                </a:solidFill>
              </a:rPr>
              <a:t>e.s</a:t>
            </a:r>
            <a:r>
              <a:rPr lang="it-IT" sz="2400" dirty="0">
                <a:solidFill>
                  <a:srgbClr val="FF0000"/>
                </a:solidFill>
              </a:rPr>
              <a:t>)</a:t>
            </a:r>
            <a:r>
              <a:rPr lang="it-IT" sz="2400" dirty="0"/>
              <a:t> </a:t>
            </a:r>
            <a:r>
              <a:rPr lang="it-IT" sz="2400" dirty="0" err="1"/>
              <a:t>adoptaient</a:t>
            </a:r>
            <a:r>
              <a:rPr lang="it-IT" sz="2400" dirty="0"/>
              <a:t> </a:t>
            </a:r>
            <a:r>
              <a:rPr lang="it-IT" sz="2400" dirty="0" err="1"/>
              <a:t>définitivement</a:t>
            </a:r>
            <a:r>
              <a:rPr lang="it-IT" sz="2400" dirty="0"/>
              <a:t> la </a:t>
            </a:r>
            <a:r>
              <a:rPr lang="it-IT" sz="2400" dirty="0" err="1"/>
              <a:t>loi</a:t>
            </a:r>
            <a:r>
              <a:rPr lang="it-IT" sz="2400" dirty="0"/>
              <a:t> </a:t>
            </a:r>
            <a:r>
              <a:rPr lang="it-IT" sz="2400" dirty="0" err="1"/>
              <a:t>ouvrant</a:t>
            </a:r>
            <a:r>
              <a:rPr lang="it-IT" sz="2400" dirty="0"/>
              <a:t> le </a:t>
            </a:r>
            <a:r>
              <a:rPr lang="it-IT" sz="2400" dirty="0" err="1"/>
              <a:t>mariage</a:t>
            </a:r>
            <a:r>
              <a:rPr lang="it-IT" sz="2400" dirty="0"/>
              <a:t> et l'</a:t>
            </a:r>
            <a:r>
              <a:rPr lang="it-IT" sz="2400" dirty="0" err="1"/>
              <a:t>adoption</a:t>
            </a:r>
            <a:r>
              <a:rPr lang="it-IT" sz="2400" dirty="0"/>
              <a:t> </a:t>
            </a:r>
            <a:r>
              <a:rPr lang="it-IT" sz="2400" dirty="0" err="1"/>
              <a:t>aux</a:t>
            </a:r>
            <a:r>
              <a:rPr lang="it-IT" sz="2400" dirty="0"/>
              <a:t> </a:t>
            </a:r>
            <a:r>
              <a:rPr lang="it-IT" sz="2400" dirty="0" err="1"/>
              <a:t>couples</a:t>
            </a:r>
            <a:r>
              <a:rPr lang="it-IT" sz="2400" dirty="0"/>
              <a:t> de </a:t>
            </a:r>
            <a:r>
              <a:rPr lang="it-IT" sz="2400" dirty="0" err="1"/>
              <a:t>personnes</a:t>
            </a:r>
            <a:r>
              <a:rPr lang="it-IT" sz="2400" dirty="0"/>
              <a:t> de </a:t>
            </a:r>
            <a:r>
              <a:rPr lang="it-IT" sz="2400" dirty="0" err="1"/>
              <a:t>même</a:t>
            </a:r>
            <a:r>
              <a:rPr lang="it-IT" sz="2400" dirty="0"/>
              <a:t> </a:t>
            </a:r>
            <a:r>
              <a:rPr lang="it-IT" sz="2400" dirty="0" err="1"/>
              <a:t>sexe</a:t>
            </a:r>
            <a:r>
              <a:rPr lang="it-IT" sz="2400" dirty="0"/>
              <a:t>, dite </a:t>
            </a:r>
            <a:r>
              <a:rPr lang="it-IT" sz="2400" dirty="0" err="1"/>
              <a:t>loi</a:t>
            </a:r>
            <a:r>
              <a:rPr lang="it-IT" sz="2400" dirty="0"/>
              <a:t> </a:t>
            </a:r>
            <a:r>
              <a:rPr lang="it-IT" sz="2400" dirty="0" err="1"/>
              <a:t>Taubira</a:t>
            </a:r>
            <a:r>
              <a:rPr lang="it-IT" sz="2400" dirty="0"/>
              <a:t>. </a:t>
            </a:r>
            <a:r>
              <a:rPr lang="it-IT" sz="2400" dirty="0" err="1"/>
              <a:t>Après</a:t>
            </a:r>
            <a:r>
              <a:rPr lang="it-IT" sz="2400" dirty="0"/>
              <a:t> </a:t>
            </a:r>
            <a:r>
              <a:rPr lang="it-IT" sz="2400" dirty="0" err="1"/>
              <a:t>des</a:t>
            </a:r>
            <a:r>
              <a:rPr lang="it-IT" sz="2400" dirty="0"/>
              <a:t> </a:t>
            </a:r>
            <a:r>
              <a:rPr lang="it-IT" sz="2400" dirty="0" err="1"/>
              <a:t>centaines</a:t>
            </a:r>
            <a:r>
              <a:rPr lang="it-IT" sz="2400" dirty="0"/>
              <a:t> d'</a:t>
            </a:r>
            <a:r>
              <a:rPr lang="it-IT" sz="2400" dirty="0" err="1"/>
              <a:t>heures</a:t>
            </a:r>
            <a:r>
              <a:rPr lang="it-IT" sz="2400" dirty="0"/>
              <a:t> de </a:t>
            </a:r>
            <a:r>
              <a:rPr lang="it-IT" sz="2400" dirty="0" err="1"/>
              <a:t>débats</a:t>
            </a:r>
            <a:r>
              <a:rPr lang="it-IT" sz="2400" dirty="0"/>
              <a:t> </a:t>
            </a:r>
            <a:r>
              <a:rPr lang="it-IT" sz="2400" dirty="0" err="1"/>
              <a:t>douloureux</a:t>
            </a:r>
            <a:r>
              <a:rPr lang="it-IT" sz="2400" dirty="0"/>
              <a:t>, </a:t>
            </a:r>
            <a:r>
              <a:rPr lang="it-IT" sz="2400" dirty="0" err="1"/>
              <a:t>marqués</a:t>
            </a:r>
            <a:r>
              <a:rPr lang="it-IT" sz="2400" dirty="0"/>
              <a:t> par la </a:t>
            </a:r>
            <a:r>
              <a:rPr lang="it-IT" sz="2400" dirty="0" err="1"/>
              <a:t>libération</a:t>
            </a:r>
            <a:r>
              <a:rPr lang="it-IT" sz="2400" dirty="0"/>
              <a:t> d'une parole </a:t>
            </a:r>
            <a:r>
              <a:rPr lang="it-IT" sz="2400" dirty="0" err="1"/>
              <a:t>homophobe</a:t>
            </a:r>
            <a:r>
              <a:rPr lang="it-IT" sz="2400" dirty="0"/>
              <a:t> </a:t>
            </a:r>
            <a:r>
              <a:rPr lang="it-IT" sz="2400" dirty="0" err="1"/>
              <a:t>décomplexée</a:t>
            </a:r>
            <a:r>
              <a:rPr lang="it-IT" sz="2400" dirty="0"/>
              <a:t> </a:t>
            </a:r>
            <a:r>
              <a:rPr lang="it-IT" sz="2400" dirty="0" err="1"/>
              <a:t>dans</a:t>
            </a:r>
            <a:r>
              <a:rPr lang="it-IT" sz="2400" dirty="0"/>
              <a:t> </a:t>
            </a:r>
            <a:r>
              <a:rPr lang="it-IT" sz="2400" dirty="0" err="1"/>
              <a:t>les</a:t>
            </a:r>
            <a:r>
              <a:rPr lang="it-IT" sz="2400" dirty="0"/>
              <a:t> </a:t>
            </a:r>
            <a:r>
              <a:rPr lang="it-IT" sz="2400" dirty="0" err="1"/>
              <a:t>rangs</a:t>
            </a:r>
            <a:r>
              <a:rPr lang="it-IT" sz="2400" dirty="0"/>
              <a:t> de la </a:t>
            </a:r>
            <a:r>
              <a:rPr lang="it-IT" sz="2400" dirty="0" err="1"/>
              <a:t>droite</a:t>
            </a:r>
            <a:r>
              <a:rPr lang="it-IT" sz="2400" dirty="0"/>
              <a:t> conservatrice, </a:t>
            </a:r>
            <a:r>
              <a:rPr lang="it-IT" sz="2400" dirty="0" err="1"/>
              <a:t>les</a:t>
            </a:r>
            <a:r>
              <a:rPr lang="it-IT" sz="2400" dirty="0"/>
              <a:t> </a:t>
            </a:r>
            <a:r>
              <a:rPr lang="it-IT" sz="2400" dirty="0" err="1"/>
              <a:t>gays</a:t>
            </a:r>
            <a:r>
              <a:rPr lang="it-IT" sz="2400" dirty="0"/>
              <a:t>, </a:t>
            </a:r>
            <a:r>
              <a:rPr lang="it-IT" sz="2400" dirty="0" err="1"/>
              <a:t>les</a:t>
            </a:r>
            <a:r>
              <a:rPr lang="it-IT" sz="2400" dirty="0"/>
              <a:t> </a:t>
            </a:r>
            <a:r>
              <a:rPr lang="it-IT" sz="2400" dirty="0" err="1"/>
              <a:t>lesbiennes</a:t>
            </a:r>
            <a:r>
              <a:rPr lang="it-IT" sz="2400" dirty="0"/>
              <a:t> et </a:t>
            </a:r>
            <a:r>
              <a:rPr lang="it-IT" sz="2400" dirty="0" err="1"/>
              <a:t>les</a:t>
            </a:r>
            <a:r>
              <a:rPr lang="it-IT" sz="2400" dirty="0"/>
              <a:t> bis se </a:t>
            </a:r>
            <a:r>
              <a:rPr lang="it-IT" sz="2400" dirty="0" err="1"/>
              <a:t>sont</a:t>
            </a:r>
            <a:r>
              <a:rPr lang="it-IT" sz="2400" dirty="0"/>
              <a:t> </a:t>
            </a:r>
            <a:r>
              <a:rPr lang="it-IT" sz="2400" dirty="0" err="1">
                <a:solidFill>
                  <a:srgbClr val="FF0000"/>
                </a:solidFill>
              </a:rPr>
              <a:t>approprié</a:t>
            </a:r>
            <a:r>
              <a:rPr lang="it-IT" sz="2400" dirty="0">
                <a:solidFill>
                  <a:srgbClr val="FF0000"/>
                </a:solidFill>
              </a:rPr>
              <a:t>(.e.)</a:t>
            </a:r>
            <a:r>
              <a:rPr lang="it-IT" sz="2400" dirty="0" err="1">
                <a:solidFill>
                  <a:srgbClr val="FF0000"/>
                </a:solidFill>
              </a:rPr>
              <a:t>s</a:t>
            </a:r>
            <a:r>
              <a:rPr lang="it-IT" sz="2400" dirty="0"/>
              <a:t> </a:t>
            </a:r>
            <a:r>
              <a:rPr lang="it-IT" sz="2400" dirty="0" err="1"/>
              <a:t>cette</a:t>
            </a:r>
            <a:r>
              <a:rPr lang="it-IT" sz="2400" dirty="0"/>
              <a:t> </a:t>
            </a:r>
            <a:r>
              <a:rPr lang="it-IT" sz="2400" dirty="0" err="1"/>
              <a:t>institution</a:t>
            </a:r>
            <a:r>
              <a:rPr lang="it-IT" sz="2400" dirty="0"/>
              <a:t> dont </a:t>
            </a:r>
            <a:r>
              <a:rPr lang="it-IT" sz="2400" dirty="0" err="1">
                <a:solidFill>
                  <a:srgbClr val="FF0000"/>
                </a:solidFill>
              </a:rPr>
              <a:t>ils</a:t>
            </a:r>
            <a:r>
              <a:rPr lang="it-IT" sz="2400" dirty="0">
                <a:solidFill>
                  <a:srgbClr val="FF0000"/>
                </a:solidFill>
              </a:rPr>
              <a:t> (et </a:t>
            </a:r>
            <a:r>
              <a:rPr lang="it-IT" sz="2400" dirty="0" err="1">
                <a:solidFill>
                  <a:srgbClr val="FF0000"/>
                </a:solidFill>
              </a:rPr>
              <a:t>elles</a:t>
            </a:r>
            <a:r>
              <a:rPr lang="it-IT" sz="2400" dirty="0">
                <a:solidFill>
                  <a:srgbClr val="FF0000"/>
                </a:solidFill>
              </a:rPr>
              <a:t>) </a:t>
            </a:r>
            <a:r>
              <a:rPr lang="it-IT" sz="2400" dirty="0" err="1"/>
              <a:t>étaient</a:t>
            </a:r>
            <a:r>
              <a:rPr lang="it-IT" sz="2400" dirty="0"/>
              <a:t> </a:t>
            </a:r>
            <a:r>
              <a:rPr lang="it-IT" sz="2400" dirty="0" err="1"/>
              <a:t>autrefois</a:t>
            </a:r>
            <a:r>
              <a:rPr lang="it-IT" sz="2400" dirty="0"/>
              <a:t> </a:t>
            </a:r>
            <a:r>
              <a:rPr lang="it-IT" sz="2400" b="1" dirty="0" err="1"/>
              <a:t>exclu.e.s</a:t>
            </a:r>
            <a:r>
              <a:rPr lang="it-IT" sz="2400" b="1" dirty="0"/>
              <a:t>. </a:t>
            </a:r>
            <a:r>
              <a:rPr lang="it-IT" sz="2400" dirty="0" err="1"/>
              <a:t>Ils</a:t>
            </a:r>
            <a:r>
              <a:rPr lang="it-IT" sz="2400" dirty="0"/>
              <a:t> </a:t>
            </a:r>
            <a:r>
              <a:rPr lang="it-IT" sz="2400" dirty="0" err="1"/>
              <a:t>fêtent</a:t>
            </a:r>
            <a:r>
              <a:rPr lang="it-IT" sz="2400" dirty="0"/>
              <a:t> </a:t>
            </a:r>
            <a:r>
              <a:rPr lang="it-IT" sz="2400" dirty="0" err="1"/>
              <a:t>cette</a:t>
            </a:r>
            <a:r>
              <a:rPr lang="it-IT" sz="2400" dirty="0"/>
              <a:t> </a:t>
            </a:r>
            <a:r>
              <a:rPr lang="it-IT" sz="2400" dirty="0" err="1"/>
              <a:t>année</a:t>
            </a:r>
            <a:r>
              <a:rPr lang="it-IT" sz="2400" dirty="0"/>
              <a:t> </a:t>
            </a:r>
            <a:r>
              <a:rPr lang="it-IT" sz="2400" dirty="0" err="1"/>
              <a:t>leurs</a:t>
            </a:r>
            <a:r>
              <a:rPr lang="it-IT" sz="2400" dirty="0"/>
              <a:t> </a:t>
            </a:r>
            <a:r>
              <a:rPr lang="it-IT" sz="2400" dirty="0" err="1"/>
              <a:t>noces</a:t>
            </a:r>
            <a:r>
              <a:rPr lang="it-IT" sz="2400" dirty="0"/>
              <a:t> de </a:t>
            </a:r>
            <a:r>
              <a:rPr lang="it-IT" sz="2400" dirty="0" err="1"/>
              <a:t>bois</a:t>
            </a:r>
            <a:r>
              <a:rPr lang="it-IT" sz="2400" dirty="0"/>
              <a:t>. </a:t>
            </a:r>
            <a:r>
              <a:rPr lang="it-IT" sz="2400" dirty="0" err="1"/>
              <a:t>Mêmes</a:t>
            </a:r>
            <a:r>
              <a:rPr lang="it-IT" sz="2400" dirty="0"/>
              <a:t> </a:t>
            </a:r>
            <a:r>
              <a:rPr lang="it-IT" sz="2400" dirty="0" err="1"/>
              <a:t>droits</a:t>
            </a:r>
            <a:r>
              <a:rPr lang="it-IT" sz="2400" dirty="0"/>
              <a:t>, </a:t>
            </a:r>
            <a:r>
              <a:rPr lang="it-IT" sz="2400" dirty="0" err="1"/>
              <a:t>mêmes</a:t>
            </a:r>
            <a:r>
              <a:rPr lang="it-IT" sz="2400" dirty="0"/>
              <a:t> </a:t>
            </a:r>
            <a:r>
              <a:rPr lang="it-IT" sz="2400" dirty="0" err="1"/>
              <a:t>cérémonies</a:t>
            </a:r>
            <a:r>
              <a:rPr lang="it-IT" sz="2400" dirty="0"/>
              <a:t> ? </a:t>
            </a:r>
            <a:r>
              <a:rPr lang="it-IT" sz="2400" dirty="0" err="1"/>
              <a:t>Propos</a:t>
            </a:r>
            <a:r>
              <a:rPr lang="it-IT" sz="2400" dirty="0"/>
              <a:t> </a:t>
            </a:r>
            <a:r>
              <a:rPr lang="it-IT" sz="2400" dirty="0" err="1"/>
              <a:t>recueillis</a:t>
            </a:r>
            <a:r>
              <a:rPr lang="it-IT" sz="2400" dirty="0"/>
              <a:t> par Florian </a:t>
            </a:r>
            <a:r>
              <a:rPr lang="it-IT" sz="2400" dirty="0" err="1"/>
              <a:t>Bardou</a:t>
            </a:r>
            <a:r>
              <a:rPr lang="it-IT" sz="2400" dirty="0"/>
              <a:t> et Catherine </a:t>
            </a:r>
            <a:r>
              <a:rPr lang="it-IT" sz="2400" dirty="0" err="1"/>
              <a:t>Mallaval</a:t>
            </a:r>
            <a:r>
              <a:rPr lang="it-IT" sz="2400" dirty="0"/>
              <a:t>. </a:t>
            </a:r>
            <a:r>
              <a:rPr lang="it-IT" sz="2400" i="1" dirty="0"/>
              <a:t>Libération</a:t>
            </a:r>
            <a:r>
              <a:rPr lang="it-IT" sz="2400" dirty="0"/>
              <a:t> 23 </a:t>
            </a:r>
            <a:r>
              <a:rPr lang="it-IT" sz="2400" dirty="0" err="1"/>
              <a:t>avril</a:t>
            </a:r>
            <a:r>
              <a:rPr lang="it-IT" sz="2400" dirty="0"/>
              <a:t> 2018</a:t>
            </a:r>
          </a:p>
          <a:p>
            <a:endParaRPr lang="fr-CA" sz="2400" dirty="0"/>
          </a:p>
        </p:txBody>
      </p:sp>
    </p:spTree>
    <p:extLst>
      <p:ext uri="{BB962C8B-B14F-4D97-AF65-F5344CB8AC3E}">
        <p14:creationId xmlns:p14="http://schemas.microsoft.com/office/powerpoint/2010/main" val="256192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endParaRPr lang="fr-CA" sz="2800" dirty="0"/>
          </a:p>
        </p:txBody>
      </p:sp>
      <p:sp>
        <p:nvSpPr>
          <p:cNvPr id="3" name="Sottotitolo 2"/>
          <p:cNvSpPr>
            <a:spLocks noGrp="1"/>
          </p:cNvSpPr>
          <p:nvPr>
            <p:ph type="subTitle" idx="1"/>
          </p:nvPr>
        </p:nvSpPr>
        <p:spPr/>
        <p:txBody>
          <a:bodyPr>
            <a:normAutofit lnSpcReduction="10000"/>
          </a:bodyPr>
          <a:lstStyle/>
          <a:p>
            <a:r>
              <a:rPr lang="fr-CA" dirty="0"/>
              <a:t>Bonjour à toutes et à tous</a:t>
            </a:r>
          </a:p>
          <a:p>
            <a:r>
              <a:rPr lang="fr-CA" dirty="0"/>
              <a:t>Langage inclusif</a:t>
            </a:r>
          </a:p>
          <a:p>
            <a:r>
              <a:rPr lang="fr-CA" dirty="0"/>
              <a:t/>
            </a:r>
            <a:br>
              <a:rPr lang="fr-CA" dirty="0"/>
            </a:br>
            <a:endParaRPr lang="fr-CA" dirty="0"/>
          </a:p>
        </p:txBody>
      </p:sp>
    </p:spTree>
    <p:extLst>
      <p:ext uri="{BB962C8B-B14F-4D97-AF65-F5344CB8AC3E}">
        <p14:creationId xmlns:p14="http://schemas.microsoft.com/office/powerpoint/2010/main" val="31495693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i="1" dirty="0"/>
              <a:t>User du féminin </a:t>
            </a:r>
            <a:r>
              <a:rPr lang="fr-CA" sz="2800" dirty="0"/>
              <a:t>dans la langue française</a:t>
            </a:r>
            <a:br>
              <a:rPr lang="fr-CA" sz="2800" dirty="0"/>
            </a:br>
            <a:r>
              <a:rPr lang="fr-CA" sz="2800" dirty="0"/>
              <a:t>au XXI° siècle</a:t>
            </a:r>
          </a:p>
        </p:txBody>
      </p:sp>
      <p:sp>
        <p:nvSpPr>
          <p:cNvPr id="3" name="Segnaposto contenuto 2"/>
          <p:cNvSpPr>
            <a:spLocks noGrp="1"/>
          </p:cNvSpPr>
          <p:nvPr>
            <p:ph idx="1"/>
          </p:nvPr>
        </p:nvSpPr>
        <p:spPr/>
        <p:txBody>
          <a:bodyPr>
            <a:normAutofit/>
          </a:bodyPr>
          <a:lstStyle/>
          <a:p>
            <a:r>
              <a:rPr lang="fr-CA" sz="2400" dirty="0"/>
              <a:t>Une grande querelle en France</a:t>
            </a:r>
          </a:p>
          <a:p>
            <a:pPr algn="just"/>
            <a:r>
              <a:rPr lang="fr-CA" sz="2400" dirty="0"/>
              <a:t>mais, pas tant dans les autres pays de langue française comme le Canada, la Suisse et la Belgique.</a:t>
            </a:r>
          </a:p>
          <a:p>
            <a:pPr algn="just"/>
            <a:endParaRPr lang="fr-CA" sz="2400" dirty="0"/>
          </a:p>
          <a:p>
            <a:endParaRPr lang="fr-CA" sz="2400" dirty="0"/>
          </a:p>
          <a:p>
            <a:endParaRPr lang="fr-CA" sz="2400" dirty="0"/>
          </a:p>
        </p:txBody>
      </p:sp>
    </p:spTree>
    <p:extLst>
      <p:ext uri="{BB962C8B-B14F-4D97-AF65-F5344CB8AC3E}">
        <p14:creationId xmlns:p14="http://schemas.microsoft.com/office/powerpoint/2010/main" val="3516965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 User </a:t>
            </a:r>
            <a:r>
              <a:rPr lang="it-IT" sz="2800" dirty="0" err="1"/>
              <a:t>du</a:t>
            </a:r>
            <a:r>
              <a:rPr lang="it-IT" sz="2800" dirty="0"/>
              <a:t> </a:t>
            </a:r>
            <a:r>
              <a:rPr lang="it-IT" sz="2800" dirty="0" err="1"/>
              <a:t>féminin</a:t>
            </a:r>
            <a:r>
              <a:rPr lang="it-IT" sz="2800" dirty="0"/>
              <a:t> » </a:t>
            </a:r>
            <a:r>
              <a:rPr lang="it-IT" sz="2800" dirty="0" err="1"/>
              <a:t>plutôt</a:t>
            </a:r>
            <a:r>
              <a:rPr lang="it-IT" sz="2800" dirty="0"/>
              <a:t> </a:t>
            </a:r>
            <a:r>
              <a:rPr lang="it-IT" sz="2800" dirty="0" err="1"/>
              <a:t>que</a:t>
            </a:r>
            <a:r>
              <a:rPr lang="it-IT" sz="2800" dirty="0"/>
              <a:t> « </a:t>
            </a:r>
            <a:r>
              <a:rPr lang="it-IT" sz="2800" dirty="0" err="1"/>
              <a:t>féminiser</a:t>
            </a:r>
            <a:r>
              <a:rPr lang="it-IT" sz="2800" dirty="0"/>
              <a:t> »</a:t>
            </a:r>
            <a:br>
              <a:rPr lang="it-IT" sz="2800" dirty="0"/>
            </a:br>
            <a:r>
              <a:rPr lang="it-IT" sz="2800" dirty="0" err="1"/>
              <a:t>ou</a:t>
            </a:r>
            <a:r>
              <a:rPr lang="it-IT" sz="2800" dirty="0"/>
              <a:t> </a:t>
            </a:r>
            <a:r>
              <a:rPr lang="it-IT" sz="2800" dirty="0" err="1"/>
              <a:t>mieux</a:t>
            </a:r>
            <a:r>
              <a:rPr lang="it-IT" sz="2800" dirty="0"/>
              <a:t> “</a:t>
            </a:r>
            <a:r>
              <a:rPr lang="it-IT" sz="2800" dirty="0" err="1"/>
              <a:t>démasculiniser</a:t>
            </a:r>
            <a:r>
              <a:rPr lang="it-IT" sz="2800" dirty="0"/>
              <a:t>”</a:t>
            </a:r>
            <a:br>
              <a:rPr lang="it-IT" sz="2800" dirty="0"/>
            </a:br>
            <a:r>
              <a:rPr lang="it-IT" sz="2800" dirty="0"/>
              <a:t> ?</a:t>
            </a:r>
            <a:endParaRPr lang="fr-CA" sz="2800" dirty="0"/>
          </a:p>
        </p:txBody>
      </p:sp>
      <p:sp>
        <p:nvSpPr>
          <p:cNvPr id="3" name="Segnaposto contenuto 2"/>
          <p:cNvSpPr>
            <a:spLocks noGrp="1"/>
          </p:cNvSpPr>
          <p:nvPr>
            <p:ph idx="1"/>
          </p:nvPr>
        </p:nvSpPr>
        <p:spPr/>
        <p:txBody>
          <a:bodyPr>
            <a:normAutofit/>
          </a:bodyPr>
          <a:lstStyle/>
          <a:p>
            <a:pPr algn="just"/>
            <a:r>
              <a:rPr lang="it-IT" sz="2400" dirty="0" err="1"/>
              <a:t>Privilégier</a:t>
            </a:r>
            <a:r>
              <a:rPr lang="it-IT" sz="2400" dirty="0"/>
              <a:t> l’</a:t>
            </a:r>
            <a:r>
              <a:rPr lang="it-IT" sz="2400" dirty="0" err="1"/>
              <a:t>expression</a:t>
            </a:r>
            <a:r>
              <a:rPr lang="it-IT" sz="2400" dirty="0"/>
              <a:t> « </a:t>
            </a:r>
            <a:r>
              <a:rPr lang="it-IT" sz="2400" dirty="0" err="1"/>
              <a:t>user</a:t>
            </a:r>
            <a:r>
              <a:rPr lang="it-IT" sz="2400" dirty="0"/>
              <a:t> </a:t>
            </a:r>
            <a:r>
              <a:rPr lang="it-IT" sz="2400" dirty="0" err="1"/>
              <a:t>du</a:t>
            </a:r>
            <a:r>
              <a:rPr lang="it-IT" sz="2400" dirty="0"/>
              <a:t> </a:t>
            </a:r>
            <a:r>
              <a:rPr lang="it-IT" sz="2400" dirty="0" err="1"/>
              <a:t>féminin</a:t>
            </a:r>
            <a:r>
              <a:rPr lang="it-IT" sz="2400" dirty="0"/>
              <a:t> » </a:t>
            </a:r>
            <a:r>
              <a:rPr lang="it-IT" sz="2400" dirty="0" err="1"/>
              <a:t>plutôt</a:t>
            </a:r>
            <a:r>
              <a:rPr lang="it-IT" sz="2400" dirty="0"/>
              <a:t> </a:t>
            </a:r>
            <a:r>
              <a:rPr lang="it-IT" sz="2400" dirty="0" err="1"/>
              <a:t>que</a:t>
            </a:r>
            <a:r>
              <a:rPr lang="it-IT" sz="2400" dirty="0"/>
              <a:t> « </a:t>
            </a:r>
            <a:r>
              <a:rPr lang="it-IT" sz="2400" dirty="0" err="1"/>
              <a:t>féminiser</a:t>
            </a:r>
            <a:r>
              <a:rPr lang="it-IT" sz="2400" dirty="0"/>
              <a:t> » la langue </a:t>
            </a:r>
            <a:r>
              <a:rPr lang="it-IT" sz="2400" dirty="0" err="1"/>
              <a:t>ou</a:t>
            </a:r>
            <a:r>
              <a:rPr lang="it-IT" sz="2400" dirty="0"/>
              <a:t> le </a:t>
            </a:r>
            <a:r>
              <a:rPr lang="it-IT" sz="2400" dirty="0" err="1"/>
              <a:t>langage</a:t>
            </a:r>
            <a:r>
              <a:rPr lang="it-IT" sz="2400" dirty="0"/>
              <a:t>, car le </a:t>
            </a:r>
            <a:r>
              <a:rPr lang="it-IT" sz="2400" dirty="0" err="1"/>
              <a:t>genre</a:t>
            </a:r>
            <a:r>
              <a:rPr lang="it-IT" sz="2400" dirty="0"/>
              <a:t> </a:t>
            </a:r>
            <a:r>
              <a:rPr lang="it-IT" sz="2400" dirty="0" err="1"/>
              <a:t>grammatical</a:t>
            </a:r>
            <a:r>
              <a:rPr lang="it-IT" sz="2400" dirty="0"/>
              <a:t> </a:t>
            </a:r>
            <a:r>
              <a:rPr lang="it-IT" sz="2400" dirty="0" err="1"/>
              <a:t>féminin</a:t>
            </a:r>
            <a:r>
              <a:rPr lang="it-IT" sz="2400" dirty="0"/>
              <a:t> </a:t>
            </a:r>
            <a:r>
              <a:rPr lang="it-IT" sz="2400" dirty="0" err="1"/>
              <a:t>existe</a:t>
            </a:r>
            <a:r>
              <a:rPr lang="it-IT" sz="2400" dirty="0"/>
              <a:t> </a:t>
            </a:r>
            <a:r>
              <a:rPr lang="it-IT" sz="2400" dirty="0" err="1"/>
              <a:t>déja</a:t>
            </a:r>
            <a:r>
              <a:rPr lang="it-IT" sz="2400" dirty="0"/>
              <a:t>̀ : il est </a:t>
            </a:r>
            <a:r>
              <a:rPr lang="it-IT" sz="2400" dirty="0" err="1"/>
              <a:t>simplement</a:t>
            </a:r>
            <a:r>
              <a:rPr lang="it-IT" sz="2400" dirty="0"/>
              <a:t> </a:t>
            </a:r>
            <a:r>
              <a:rPr lang="it-IT" sz="2400" dirty="0" err="1"/>
              <a:t>peu</a:t>
            </a:r>
            <a:r>
              <a:rPr lang="it-IT" sz="2400" dirty="0"/>
              <a:t>, </a:t>
            </a:r>
            <a:r>
              <a:rPr lang="it-IT" sz="2400" dirty="0" err="1"/>
              <a:t>ou</a:t>
            </a:r>
            <a:r>
              <a:rPr lang="it-IT" sz="2400" dirty="0"/>
              <a:t> plus </a:t>
            </a:r>
            <a:r>
              <a:rPr lang="it-IT" sz="2400" dirty="0" err="1"/>
              <a:t>usite</a:t>
            </a:r>
            <a:r>
              <a:rPr lang="it-IT" sz="2400" dirty="0"/>
              <a:t>́. Le </a:t>
            </a:r>
            <a:r>
              <a:rPr lang="it-IT" sz="2400" dirty="0" err="1"/>
              <a:t>fait</a:t>
            </a:r>
            <a:r>
              <a:rPr lang="it-IT" sz="2400" dirty="0"/>
              <a:t> d’</a:t>
            </a:r>
            <a:r>
              <a:rPr lang="it-IT" sz="2400" dirty="0" err="1"/>
              <a:t>utiliser</a:t>
            </a:r>
            <a:r>
              <a:rPr lang="it-IT" sz="2400" dirty="0"/>
              <a:t> un </a:t>
            </a:r>
            <a:r>
              <a:rPr lang="it-IT" sz="2400" dirty="0" err="1"/>
              <a:t>verbe</a:t>
            </a:r>
            <a:r>
              <a:rPr lang="it-IT" sz="2400" dirty="0"/>
              <a:t> </a:t>
            </a:r>
            <a:r>
              <a:rPr lang="it-IT" sz="2400" dirty="0" err="1"/>
              <a:t>d’action</a:t>
            </a:r>
            <a:r>
              <a:rPr lang="it-IT" sz="2400" dirty="0"/>
              <a:t> </a:t>
            </a:r>
            <a:r>
              <a:rPr lang="it-IT" sz="2400" dirty="0" err="1"/>
              <a:t>comme</a:t>
            </a:r>
            <a:r>
              <a:rPr lang="it-IT" sz="2400" dirty="0"/>
              <a:t> « </a:t>
            </a:r>
            <a:r>
              <a:rPr lang="it-IT" sz="2400" dirty="0" err="1"/>
              <a:t>féminiser</a:t>
            </a:r>
            <a:r>
              <a:rPr lang="it-IT" sz="2400" dirty="0"/>
              <a:t> » </a:t>
            </a:r>
            <a:r>
              <a:rPr lang="it-IT" sz="2400" dirty="0" err="1"/>
              <a:t>sous-entend</a:t>
            </a:r>
            <a:r>
              <a:rPr lang="it-IT" sz="2400" dirty="0"/>
              <a:t> à </a:t>
            </a:r>
            <a:r>
              <a:rPr lang="it-IT" sz="2400" dirty="0" err="1"/>
              <a:t>tort</a:t>
            </a:r>
            <a:r>
              <a:rPr lang="it-IT" sz="2400" dirty="0"/>
              <a:t> </a:t>
            </a:r>
            <a:r>
              <a:rPr lang="it-IT" sz="2400" dirty="0" err="1"/>
              <a:t>que</a:t>
            </a:r>
            <a:r>
              <a:rPr lang="it-IT" sz="2400" dirty="0"/>
              <a:t> l’on </a:t>
            </a:r>
            <a:r>
              <a:rPr lang="it-IT" sz="2400" dirty="0" err="1"/>
              <a:t>transformerait</a:t>
            </a:r>
            <a:r>
              <a:rPr lang="it-IT" sz="2400" dirty="0"/>
              <a:t> la langue. (HCE)</a:t>
            </a:r>
          </a:p>
          <a:p>
            <a:pPr algn="just"/>
            <a:endParaRPr lang="it-IT" sz="2400" dirty="0"/>
          </a:p>
          <a:p>
            <a:pPr algn="just"/>
            <a:r>
              <a:rPr lang="it-IT" sz="2400" dirty="0" err="1"/>
              <a:t>ou</a:t>
            </a:r>
            <a:r>
              <a:rPr lang="it-IT" sz="2400" dirty="0"/>
              <a:t> </a:t>
            </a:r>
            <a:r>
              <a:rPr lang="fr-FR" sz="2400" dirty="0"/>
              <a:t>mieux </a:t>
            </a:r>
            <a:r>
              <a:rPr lang="it-IT" sz="2400" dirty="0"/>
              <a:t>“</a:t>
            </a:r>
            <a:r>
              <a:rPr lang="it-IT" sz="2400" dirty="0" err="1"/>
              <a:t>démasculiniser</a:t>
            </a:r>
            <a:r>
              <a:rPr lang="it-IT" sz="2400" dirty="0"/>
              <a:t>”</a:t>
            </a:r>
          </a:p>
          <a:p>
            <a:endParaRPr lang="fr-CA" sz="2400" dirty="0"/>
          </a:p>
        </p:txBody>
      </p:sp>
    </p:spTree>
    <p:extLst>
      <p:ext uri="{BB962C8B-B14F-4D97-AF65-F5344CB8AC3E}">
        <p14:creationId xmlns:p14="http://schemas.microsoft.com/office/powerpoint/2010/main" val="36689176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i="1" dirty="0"/>
              <a:t>User du féminin</a:t>
            </a:r>
            <a:r>
              <a:rPr lang="fr-CA" sz="2800" dirty="0"/>
              <a:t> ou </a:t>
            </a:r>
            <a:r>
              <a:rPr lang="fr-CA" sz="2800" i="1" dirty="0"/>
              <a:t>démasculiniser </a:t>
            </a:r>
            <a:r>
              <a:rPr lang="fr-CA" sz="2800" dirty="0"/>
              <a:t>dans la langue française</a:t>
            </a:r>
            <a:br>
              <a:rPr lang="fr-CA" sz="2800" dirty="0"/>
            </a:br>
            <a:r>
              <a:rPr lang="fr-CA" sz="2800" dirty="0"/>
              <a:t>au XXI° siècle</a:t>
            </a:r>
          </a:p>
        </p:txBody>
      </p:sp>
      <p:sp>
        <p:nvSpPr>
          <p:cNvPr id="3" name="Segnaposto contenuto 2"/>
          <p:cNvSpPr>
            <a:spLocks noGrp="1"/>
          </p:cNvSpPr>
          <p:nvPr>
            <p:ph idx="1"/>
          </p:nvPr>
        </p:nvSpPr>
        <p:spPr/>
        <p:txBody>
          <a:bodyPr>
            <a:normAutofit/>
          </a:bodyPr>
          <a:lstStyle/>
          <a:p>
            <a:pPr marL="0" indent="0" algn="just">
              <a:buNone/>
            </a:pPr>
            <a:endParaRPr lang="fr-CA" sz="2400" dirty="0"/>
          </a:p>
          <a:p>
            <a:endParaRPr lang="fr-CA" sz="2400" dirty="0"/>
          </a:p>
          <a:p>
            <a:pPr algn="just"/>
            <a:r>
              <a:rPr lang="fr-FR" sz="2400" dirty="0"/>
              <a:t>« User du féminin » comprend deux notions et deux étapes : </a:t>
            </a:r>
          </a:p>
          <a:p>
            <a:r>
              <a:rPr lang="fr-FR" sz="2400" dirty="0"/>
              <a:t>1. la féminisation lexicale (la féminisation des mots)</a:t>
            </a:r>
          </a:p>
          <a:p>
            <a:pPr algn="just"/>
            <a:r>
              <a:rPr lang="fr-FR" sz="2400" dirty="0"/>
              <a:t>2. la féminisation des textes : en français de France, l’écriture inclusive; dans les autres pays, la </a:t>
            </a:r>
            <a:r>
              <a:rPr lang="fr-FR" sz="2400" b="1" dirty="0"/>
              <a:t>rédaction épicène. </a:t>
            </a:r>
          </a:p>
          <a:p>
            <a:pPr algn="just"/>
            <a:endParaRPr lang="it-IT" sz="2400" dirty="0"/>
          </a:p>
          <a:p>
            <a:endParaRPr lang="it-IT" sz="2400" dirty="0"/>
          </a:p>
          <a:p>
            <a:endParaRPr lang="fr-CA" sz="2400" dirty="0"/>
          </a:p>
        </p:txBody>
      </p:sp>
    </p:spTree>
    <p:extLst>
      <p:ext uri="{BB962C8B-B14F-4D97-AF65-F5344CB8AC3E}">
        <p14:creationId xmlns:p14="http://schemas.microsoft.com/office/powerpoint/2010/main" val="36657780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En France, affaire d’</a:t>
            </a:r>
            <a:r>
              <a:rPr lang="it-IT" sz="2800" i="1" dirty="0" err="1"/>
              <a:t>État</a:t>
            </a:r>
            <a:r>
              <a:rPr lang="it-IT" sz="2800" i="1" dirty="0"/>
              <a:t> </a:t>
            </a:r>
            <a:r>
              <a:rPr lang="mr-IN" sz="2800" i="1" dirty="0"/>
              <a:t>…</a:t>
            </a:r>
            <a:endParaRPr lang="fr-CA" sz="2800" dirty="0"/>
          </a:p>
        </p:txBody>
      </p:sp>
      <p:sp>
        <p:nvSpPr>
          <p:cNvPr id="3" name="Segnaposto contenuto 2"/>
          <p:cNvSpPr>
            <a:spLocks noGrp="1"/>
          </p:cNvSpPr>
          <p:nvPr>
            <p:ph idx="1"/>
          </p:nvPr>
        </p:nvSpPr>
        <p:spPr/>
        <p:txBody>
          <a:bodyPr>
            <a:normAutofit/>
          </a:bodyPr>
          <a:lstStyle/>
          <a:p>
            <a:pPr algn="just"/>
            <a:r>
              <a:rPr lang="fr-FR" sz="2400" dirty="0"/>
              <a:t>En France, </a:t>
            </a:r>
            <a:r>
              <a:rPr lang="fr-FR" sz="2400" i="1" dirty="0"/>
              <a:t>la langue est une affaire d’État </a:t>
            </a:r>
            <a:r>
              <a:rPr lang="fr-FR" sz="2400" dirty="0"/>
              <a:t>ou même</a:t>
            </a:r>
            <a:r>
              <a:rPr lang="fr-FR" sz="2400" i="1" dirty="0"/>
              <a:t> “une religion d’État” </a:t>
            </a:r>
            <a:r>
              <a:rPr lang="fr-FR" sz="2400" dirty="0"/>
              <a:t>(</a:t>
            </a:r>
            <a:r>
              <a:rPr lang="fr-FR" sz="2400" dirty="0" err="1"/>
              <a:t>Cerquiglini</a:t>
            </a:r>
            <a:r>
              <a:rPr lang="fr-FR" sz="2400" dirty="0"/>
              <a:t> 2003), mais aussi de gouvernements, par rapport à supprimer l’invisibilité des femmes :</a:t>
            </a:r>
          </a:p>
          <a:p>
            <a:r>
              <a:rPr lang="fr-FR" sz="2400" dirty="0"/>
              <a:t>En  1984, ouverture de la part du gouvernement socialiste : Laurent Fabius </a:t>
            </a:r>
          </a:p>
          <a:p>
            <a:r>
              <a:rPr lang="fr-FR" sz="2400" dirty="0"/>
              <a:t>En 1986, fermeture par le Gouvernement de droite : Jacques Chirac</a:t>
            </a:r>
          </a:p>
          <a:p>
            <a:r>
              <a:rPr lang="fr-FR" sz="2400" dirty="0"/>
              <a:t>En 1998, Gouvernement de gauche :  Lionel Jospin, présence de 4 femmes ministres qui demandaient d’</a:t>
            </a:r>
            <a:r>
              <a:rPr lang="fr-FR" sz="2400" dirty="0" err="1"/>
              <a:t>etre</a:t>
            </a:r>
            <a:r>
              <a:rPr lang="fr-FR" sz="2400" dirty="0"/>
              <a:t> appelées “Madame la Ministre” (JORF 1998). </a:t>
            </a:r>
          </a:p>
          <a:p>
            <a:r>
              <a:rPr lang="en-US" sz="2400" i="1" u="sng" dirty="0" err="1"/>
              <a:t>Circulaire</a:t>
            </a:r>
            <a:r>
              <a:rPr lang="en-US" sz="2400" i="1" u="sng" dirty="0"/>
              <a:t> du 21 </a:t>
            </a:r>
            <a:r>
              <a:rPr lang="en-US" sz="2400" i="1" u="sng" dirty="0" err="1"/>
              <a:t>novembre</a:t>
            </a:r>
            <a:r>
              <a:rPr lang="en-US" sz="2400" i="1" u="sng" dirty="0"/>
              <a:t> 2017 relative aux </a:t>
            </a:r>
            <a:r>
              <a:rPr lang="en-US" sz="2400" i="1" u="sng" dirty="0" err="1"/>
              <a:t>règles</a:t>
            </a:r>
            <a:r>
              <a:rPr lang="en-US" sz="2400" i="1" u="sng" dirty="0"/>
              <a:t> de </a:t>
            </a:r>
            <a:r>
              <a:rPr lang="en-US" sz="2400" i="1" u="sng" dirty="0" err="1"/>
              <a:t>féminisation</a:t>
            </a:r>
            <a:r>
              <a:rPr lang="en-US" sz="2400" i="1" u="sng" dirty="0"/>
              <a:t> et de </a:t>
            </a:r>
            <a:r>
              <a:rPr lang="en-US" sz="2400" i="1" u="sng" dirty="0" err="1"/>
              <a:t>rédaction</a:t>
            </a:r>
            <a:r>
              <a:rPr lang="en-US" sz="2400" i="1" u="sng" dirty="0"/>
              <a:t> des </a:t>
            </a:r>
            <a:r>
              <a:rPr lang="en-US" sz="2400" i="1" u="sng" dirty="0" err="1"/>
              <a:t>textes</a:t>
            </a:r>
            <a:r>
              <a:rPr lang="en-US" sz="2400" i="1" u="sng" dirty="0"/>
              <a:t> </a:t>
            </a:r>
            <a:r>
              <a:rPr lang="en-US" sz="2400" i="1" u="sng" dirty="0" err="1"/>
              <a:t>publiés</a:t>
            </a:r>
            <a:r>
              <a:rPr lang="en-US" sz="2400" i="1" u="sng" dirty="0"/>
              <a:t>.</a:t>
            </a:r>
            <a:r>
              <a:rPr lang="en-US" sz="2400" u="sng" dirty="0"/>
              <a:t> </a:t>
            </a:r>
          </a:p>
          <a:p>
            <a:r>
              <a:rPr lang="en-US" sz="2400" u="sng" dirty="0"/>
              <a:t>2021 </a:t>
            </a:r>
            <a:r>
              <a:rPr lang="it-IT" sz="2400" dirty="0" err="1"/>
              <a:t>Proposition</a:t>
            </a:r>
            <a:r>
              <a:rPr lang="it-IT" sz="2400" dirty="0"/>
              <a:t> de </a:t>
            </a:r>
            <a:r>
              <a:rPr lang="it-IT" sz="2400" dirty="0" err="1"/>
              <a:t>loi</a:t>
            </a:r>
            <a:r>
              <a:rPr lang="it-IT" sz="2400" dirty="0"/>
              <a:t>, </a:t>
            </a:r>
          </a:p>
          <a:p>
            <a:endParaRPr lang="fr-CA" sz="2400" dirty="0"/>
          </a:p>
          <a:p>
            <a:endParaRPr lang="fr-FR" sz="2400" dirty="0"/>
          </a:p>
        </p:txBody>
      </p:sp>
    </p:spTree>
    <p:extLst>
      <p:ext uri="{BB962C8B-B14F-4D97-AF65-F5344CB8AC3E}">
        <p14:creationId xmlns:p14="http://schemas.microsoft.com/office/powerpoint/2010/main" val="35858781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En France, affaire d’</a:t>
            </a:r>
            <a:r>
              <a:rPr lang="it-IT" sz="2800" i="1" dirty="0" err="1"/>
              <a:t>État</a:t>
            </a:r>
            <a:r>
              <a:rPr lang="it-IT" sz="2800" i="1" dirty="0"/>
              <a:t> </a:t>
            </a:r>
            <a:r>
              <a:rPr lang="mr-IN" sz="2800" i="1" dirty="0"/>
              <a:t>…</a:t>
            </a:r>
            <a:endParaRPr lang="fr-CA" sz="2800" dirty="0"/>
          </a:p>
        </p:txBody>
      </p:sp>
      <p:sp>
        <p:nvSpPr>
          <p:cNvPr id="3" name="Segnaposto contenuto 2"/>
          <p:cNvSpPr>
            <a:spLocks noGrp="1"/>
          </p:cNvSpPr>
          <p:nvPr>
            <p:ph idx="1"/>
          </p:nvPr>
        </p:nvSpPr>
        <p:spPr/>
        <p:txBody>
          <a:bodyPr>
            <a:normAutofit/>
          </a:bodyPr>
          <a:lstStyle/>
          <a:p>
            <a:r>
              <a:rPr lang="fr-CA" sz="2400" dirty="0"/>
              <a:t>Et également deux institutions</a:t>
            </a:r>
          </a:p>
          <a:p>
            <a:r>
              <a:rPr lang="fr-CA" sz="2400" dirty="0"/>
              <a:t>L’Académie française</a:t>
            </a:r>
          </a:p>
          <a:p>
            <a:r>
              <a:rPr lang="it-IT" sz="2400" dirty="0"/>
              <a:t>Le </a:t>
            </a:r>
            <a:r>
              <a:rPr lang="it-IT" sz="2400" dirty="0" err="1"/>
              <a:t>Haut</a:t>
            </a:r>
            <a:r>
              <a:rPr lang="it-IT" sz="2400" dirty="0"/>
              <a:t> </a:t>
            </a:r>
            <a:r>
              <a:rPr lang="it-IT" sz="2400" dirty="0" err="1"/>
              <a:t>Conseil</a:t>
            </a:r>
            <a:r>
              <a:rPr lang="it-IT" sz="2400" dirty="0"/>
              <a:t> à l’</a:t>
            </a:r>
            <a:r>
              <a:rPr lang="it-IT" sz="2400" dirty="0" err="1"/>
              <a:t>Egalité</a:t>
            </a:r>
            <a:r>
              <a:rPr lang="it-IT" sz="2400" b="1" dirty="0"/>
              <a:t/>
            </a:r>
            <a:br>
              <a:rPr lang="it-IT" sz="2400" b="1" dirty="0"/>
            </a:br>
            <a:r>
              <a:rPr lang="fr-CA" sz="2400" dirty="0"/>
              <a:t> </a:t>
            </a:r>
          </a:p>
          <a:p>
            <a:endParaRPr lang="fr-FR" sz="2400" dirty="0"/>
          </a:p>
        </p:txBody>
      </p:sp>
    </p:spTree>
    <p:extLst>
      <p:ext uri="{BB962C8B-B14F-4D97-AF65-F5344CB8AC3E}">
        <p14:creationId xmlns:p14="http://schemas.microsoft.com/office/powerpoint/2010/main" val="576226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i="1" dirty="0"/>
              <a:t>Femme, </a:t>
            </a:r>
            <a:r>
              <a:rPr lang="it-IT" sz="2800" i="1" dirty="0" err="1"/>
              <a:t>j'écris</a:t>
            </a:r>
            <a:r>
              <a:rPr lang="it-IT" sz="2800" i="1" dirty="0"/>
              <a:t> ton </a:t>
            </a:r>
            <a:r>
              <a:rPr lang="it-IT" sz="2800" i="1" dirty="0" err="1"/>
              <a:t>nom</a:t>
            </a:r>
            <a:r>
              <a:rPr lang="it-IT" sz="2800" i="1" dirty="0"/>
              <a:t>…</a:t>
            </a:r>
            <a:endParaRPr lang="fr-CA" sz="2800" dirty="0"/>
          </a:p>
        </p:txBody>
      </p:sp>
      <p:sp>
        <p:nvSpPr>
          <p:cNvPr id="3" name="Segnaposto contenuto 2"/>
          <p:cNvSpPr>
            <a:spLocks noGrp="1"/>
          </p:cNvSpPr>
          <p:nvPr>
            <p:ph idx="1"/>
          </p:nvPr>
        </p:nvSpPr>
        <p:spPr/>
        <p:txBody>
          <a:bodyPr>
            <a:normAutofit/>
          </a:bodyPr>
          <a:lstStyle/>
          <a:p>
            <a:r>
              <a:rPr lang="it-IT" sz="2400" i="1" dirty="0"/>
              <a:t>Femme, </a:t>
            </a:r>
            <a:r>
              <a:rPr lang="it-IT" sz="2400" i="1" dirty="0" err="1"/>
              <a:t>j'écris</a:t>
            </a:r>
            <a:r>
              <a:rPr lang="it-IT" sz="2400" i="1" dirty="0"/>
              <a:t> ton </a:t>
            </a:r>
            <a:r>
              <a:rPr lang="it-IT" sz="2400" i="1" dirty="0" err="1"/>
              <a:t>nom</a:t>
            </a:r>
            <a:r>
              <a:rPr lang="it-IT" sz="2400" i="1" dirty="0"/>
              <a:t>…, (</a:t>
            </a:r>
            <a:r>
              <a:rPr lang="it-IT" sz="2400" dirty="0" err="1"/>
              <a:t>sous-jacent</a:t>
            </a:r>
            <a:r>
              <a:rPr lang="it-IT" sz="2400" dirty="0"/>
              <a:t> </a:t>
            </a:r>
            <a:r>
              <a:rPr lang="it-IT" sz="2400" i="1" dirty="0"/>
              <a:t>“</a:t>
            </a:r>
            <a:r>
              <a:rPr lang="it-IT" sz="2400" i="1" dirty="0" err="1"/>
              <a:t>Liberté</a:t>
            </a:r>
            <a:r>
              <a:rPr lang="it-IT" sz="2400" i="1" dirty="0"/>
              <a:t>, </a:t>
            </a:r>
            <a:r>
              <a:rPr lang="it-IT" sz="2400" i="1" dirty="0" err="1"/>
              <a:t>j’écris</a:t>
            </a:r>
            <a:r>
              <a:rPr lang="it-IT" sz="2400" i="1" dirty="0"/>
              <a:t> ton </a:t>
            </a:r>
            <a:r>
              <a:rPr lang="it-IT" sz="2400" i="1" dirty="0" err="1"/>
              <a:t>nom</a:t>
            </a:r>
            <a:r>
              <a:rPr lang="it-IT" sz="2400" i="1" dirty="0"/>
              <a:t>” </a:t>
            </a:r>
            <a:r>
              <a:rPr lang="it-IT" sz="2400" dirty="0"/>
              <a:t>de Paul </a:t>
            </a:r>
            <a:r>
              <a:rPr lang="it-IT" sz="2400" dirty="0" err="1"/>
              <a:t>Eluard</a:t>
            </a:r>
            <a:r>
              <a:rPr lang="it-IT" sz="2400" dirty="0"/>
              <a:t>) </a:t>
            </a:r>
          </a:p>
          <a:p>
            <a:pPr algn="just"/>
            <a:r>
              <a:rPr lang="it-IT" sz="2400" dirty="0"/>
              <a:t>En 1999, le premier guide </a:t>
            </a:r>
            <a:r>
              <a:rPr lang="it-IT" sz="2400" dirty="0" err="1"/>
              <a:t>sur</a:t>
            </a:r>
            <a:r>
              <a:rPr lang="it-IT" sz="2400" dirty="0"/>
              <a:t> la </a:t>
            </a:r>
            <a:r>
              <a:rPr lang="it-IT" sz="2400" dirty="0" err="1"/>
              <a:t>féminisation</a:t>
            </a:r>
            <a:r>
              <a:rPr lang="it-IT" sz="2400" dirty="0"/>
              <a:t> </a:t>
            </a:r>
            <a:r>
              <a:rPr lang="it-IT" sz="2400" dirty="0" err="1"/>
              <a:t>rédigé</a:t>
            </a:r>
            <a:r>
              <a:rPr lang="it-IT" sz="2400" dirty="0"/>
              <a:t> par l’</a:t>
            </a:r>
            <a:r>
              <a:rPr lang="it-IT" sz="2400" dirty="0" err="1"/>
              <a:t>Institut</a:t>
            </a:r>
            <a:r>
              <a:rPr lang="it-IT" sz="2400" dirty="0"/>
              <a:t> </a:t>
            </a:r>
            <a:r>
              <a:rPr lang="it-IT" sz="2400" dirty="0" err="1"/>
              <a:t>national</a:t>
            </a:r>
            <a:r>
              <a:rPr lang="it-IT" sz="2400" dirty="0"/>
              <a:t> de la langue </a:t>
            </a:r>
            <a:r>
              <a:rPr lang="it-IT" sz="2400" dirty="0" err="1"/>
              <a:t>française</a:t>
            </a:r>
            <a:r>
              <a:rPr lang="it-IT" sz="2400" dirty="0"/>
              <a:t> </a:t>
            </a:r>
            <a:r>
              <a:rPr lang="it-IT" sz="2400" dirty="0" err="1"/>
              <a:t>avec</a:t>
            </a:r>
            <a:r>
              <a:rPr lang="it-IT" sz="2400" dirty="0"/>
              <a:t> une </a:t>
            </a:r>
            <a:r>
              <a:rPr lang="it-IT" sz="2400" dirty="0" err="1"/>
              <a:t>préface</a:t>
            </a:r>
            <a:r>
              <a:rPr lang="it-IT" sz="2400" dirty="0"/>
              <a:t> de Lionel Jospin, premier ministre.</a:t>
            </a:r>
          </a:p>
          <a:p>
            <a:pPr marL="0" indent="0">
              <a:buNone/>
            </a:pPr>
            <a:r>
              <a:rPr lang="it-IT" sz="2400" dirty="0"/>
              <a:t> </a:t>
            </a:r>
          </a:p>
          <a:p>
            <a:r>
              <a:rPr lang="en-US" sz="2400" dirty="0" err="1"/>
              <a:t>Becquer</a:t>
            </a:r>
            <a:r>
              <a:rPr lang="en-US" sz="2400" dirty="0"/>
              <a:t> Annie (</a:t>
            </a:r>
            <a:r>
              <a:rPr lang="en-US" sz="2400" i="1" dirty="0"/>
              <a:t>et al</a:t>
            </a:r>
            <a:r>
              <a:rPr lang="en-US" sz="2400" dirty="0"/>
              <a:t>.) (1999) </a:t>
            </a:r>
            <a:r>
              <a:rPr lang="en-US" sz="2400" i="1" dirty="0"/>
              <a:t>Femme, </a:t>
            </a:r>
            <a:r>
              <a:rPr lang="en-US" sz="2400" i="1" dirty="0" err="1"/>
              <a:t>j’écris</a:t>
            </a:r>
            <a:r>
              <a:rPr lang="en-US" sz="2400" i="1" dirty="0"/>
              <a:t> ton nom…- Guide </a:t>
            </a:r>
            <a:r>
              <a:rPr lang="en-US" sz="2400" i="1" dirty="0" err="1"/>
              <a:t>d’aide</a:t>
            </a:r>
            <a:r>
              <a:rPr lang="en-US" sz="2400" i="1" dirty="0"/>
              <a:t> </a:t>
            </a:r>
            <a:r>
              <a:rPr lang="en-US" sz="2400" i="1" dirty="0" err="1"/>
              <a:t>à</a:t>
            </a:r>
            <a:r>
              <a:rPr lang="en-US" sz="2400" i="1" dirty="0"/>
              <a:t> la </a:t>
            </a:r>
            <a:r>
              <a:rPr lang="en-US" sz="2400" i="1" dirty="0" err="1"/>
              <a:t>féminisation</a:t>
            </a:r>
            <a:r>
              <a:rPr lang="en-US" sz="2400" i="1" dirty="0"/>
              <a:t> des </a:t>
            </a:r>
            <a:r>
              <a:rPr lang="en-US" sz="2400" i="1" dirty="0" err="1"/>
              <a:t>noms</a:t>
            </a:r>
            <a:r>
              <a:rPr lang="en-US" sz="2400" i="1" dirty="0"/>
              <a:t> de métiers, </a:t>
            </a:r>
            <a:r>
              <a:rPr lang="en-US" sz="2400" i="1" dirty="0" err="1"/>
              <a:t>titres</a:t>
            </a:r>
            <a:r>
              <a:rPr lang="en-US" sz="2400" i="1" dirty="0"/>
              <a:t>, grades et </a:t>
            </a:r>
            <a:r>
              <a:rPr lang="en-US" sz="2400" i="1" dirty="0" err="1"/>
              <a:t>fonctions</a:t>
            </a:r>
            <a:r>
              <a:rPr lang="en-US" sz="2400" dirty="0"/>
              <a:t>, Paris, La documentation </a:t>
            </a:r>
            <a:r>
              <a:rPr lang="en-US" sz="2400" dirty="0" err="1"/>
              <a:t>française</a:t>
            </a:r>
            <a:r>
              <a:rPr lang="en-US" sz="2400" dirty="0"/>
              <a:t>.</a:t>
            </a:r>
          </a:p>
          <a:p>
            <a:r>
              <a:rPr lang="en-US" sz="2400" dirty="0"/>
              <a:t> </a:t>
            </a:r>
            <a:r>
              <a:rPr lang="en-US" sz="2400" dirty="0" err="1"/>
              <a:t>Voir</a:t>
            </a:r>
            <a:r>
              <a:rPr lang="en-US" sz="2400" dirty="0"/>
              <a:t> </a:t>
            </a:r>
            <a:r>
              <a:rPr lang="en-US" sz="2400" dirty="0" err="1"/>
              <a:t>sur</a:t>
            </a:r>
            <a:r>
              <a:rPr lang="en-US" sz="2400" dirty="0"/>
              <a:t> le site</a:t>
            </a:r>
            <a:endParaRPr lang="it-IT" sz="2400" dirty="0"/>
          </a:p>
          <a:p>
            <a:endParaRPr lang="fr-CA" sz="2400" dirty="0"/>
          </a:p>
        </p:txBody>
      </p:sp>
    </p:spTree>
    <p:extLst>
      <p:ext uri="{BB962C8B-B14F-4D97-AF65-F5344CB8AC3E}">
        <p14:creationId xmlns:p14="http://schemas.microsoft.com/office/powerpoint/2010/main" val="698969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Préface</a:t>
            </a:r>
          </a:p>
        </p:txBody>
      </p:sp>
      <p:sp>
        <p:nvSpPr>
          <p:cNvPr id="3" name="Segnaposto contenuto 2"/>
          <p:cNvSpPr>
            <a:spLocks noGrp="1"/>
          </p:cNvSpPr>
          <p:nvPr>
            <p:ph idx="1"/>
          </p:nvPr>
        </p:nvSpPr>
        <p:spPr/>
        <p:txBody>
          <a:bodyPr>
            <a:normAutofit/>
          </a:bodyPr>
          <a:lstStyle/>
          <a:p>
            <a:pPr algn="just"/>
            <a:r>
              <a:rPr lang="it-IT" sz="2400" dirty="0"/>
              <a:t>Notre </a:t>
            </a:r>
            <a:r>
              <a:rPr lang="it-IT" sz="2400" dirty="0" err="1"/>
              <a:t>pays</a:t>
            </a:r>
            <a:r>
              <a:rPr lang="it-IT" sz="2400" dirty="0"/>
              <a:t> </a:t>
            </a:r>
            <a:r>
              <a:rPr lang="it-IT" sz="2400" b="1" dirty="0" err="1"/>
              <a:t>aime</a:t>
            </a:r>
            <a:r>
              <a:rPr lang="it-IT" sz="2400" dirty="0"/>
              <a:t> </a:t>
            </a:r>
            <a:r>
              <a:rPr lang="it-IT" sz="2400" b="1" dirty="0" err="1"/>
              <a:t>les</a:t>
            </a:r>
            <a:r>
              <a:rPr lang="it-IT" sz="2400" b="1" dirty="0"/>
              <a:t> </a:t>
            </a:r>
            <a:r>
              <a:rPr lang="it-IT" sz="2400" b="1" dirty="0" err="1"/>
              <a:t>querelles</a:t>
            </a:r>
            <a:r>
              <a:rPr lang="it-IT" sz="2400" b="1" dirty="0"/>
              <a:t> </a:t>
            </a:r>
            <a:r>
              <a:rPr lang="it-IT" sz="2400" dirty="0"/>
              <a:t>qui </a:t>
            </a:r>
            <a:r>
              <a:rPr lang="it-IT" sz="2400" dirty="0" err="1"/>
              <a:t>tournent</a:t>
            </a:r>
            <a:r>
              <a:rPr lang="it-IT" sz="2400" dirty="0"/>
              <a:t> </a:t>
            </a:r>
            <a:r>
              <a:rPr lang="it-IT" sz="2400" dirty="0" err="1"/>
              <a:t>autour</a:t>
            </a:r>
            <a:r>
              <a:rPr lang="it-IT" sz="2400" dirty="0"/>
              <a:t> de sa langue : on l’a vu il y a </a:t>
            </a:r>
            <a:r>
              <a:rPr lang="it-IT" sz="2400" dirty="0" err="1"/>
              <a:t>quelques</a:t>
            </a:r>
            <a:r>
              <a:rPr lang="it-IT" sz="2400" dirty="0"/>
              <a:t> </a:t>
            </a:r>
            <a:r>
              <a:rPr lang="it-IT" sz="2400" dirty="0" err="1"/>
              <a:t>années</a:t>
            </a:r>
            <a:r>
              <a:rPr lang="it-IT" sz="2400" dirty="0"/>
              <a:t> </a:t>
            </a:r>
            <a:r>
              <a:rPr lang="it-IT" sz="2400" dirty="0" err="1"/>
              <a:t>avec</a:t>
            </a:r>
            <a:r>
              <a:rPr lang="it-IT" sz="2400" dirty="0"/>
              <a:t> la « querelle de l’</a:t>
            </a:r>
            <a:r>
              <a:rPr lang="it-IT" sz="2400" dirty="0" err="1"/>
              <a:t>orthographe</a:t>
            </a:r>
            <a:r>
              <a:rPr lang="it-IT" sz="2400" dirty="0"/>
              <a:t> ». </a:t>
            </a:r>
            <a:r>
              <a:rPr lang="it-IT" sz="2400" dirty="0" err="1"/>
              <a:t>Les</a:t>
            </a:r>
            <a:r>
              <a:rPr lang="it-IT" sz="2400" dirty="0"/>
              <a:t> </a:t>
            </a:r>
            <a:r>
              <a:rPr lang="it-IT" sz="2400" dirty="0" err="1"/>
              <a:t>débats</a:t>
            </a:r>
            <a:r>
              <a:rPr lang="it-IT" sz="2400" dirty="0"/>
              <a:t> </a:t>
            </a:r>
            <a:r>
              <a:rPr lang="it-IT" sz="2400" dirty="0" err="1"/>
              <a:t>autour</a:t>
            </a:r>
            <a:r>
              <a:rPr lang="it-IT" sz="2400" dirty="0"/>
              <a:t> de l’</a:t>
            </a:r>
            <a:r>
              <a:rPr lang="it-IT" sz="2400" dirty="0" err="1"/>
              <a:t>usage</a:t>
            </a:r>
            <a:r>
              <a:rPr lang="it-IT" sz="2400" dirty="0"/>
              <a:t> </a:t>
            </a:r>
            <a:r>
              <a:rPr lang="it-IT" sz="2400" dirty="0" err="1"/>
              <a:t>du</a:t>
            </a:r>
            <a:r>
              <a:rPr lang="it-IT" sz="2400" dirty="0"/>
              <a:t> </a:t>
            </a:r>
            <a:r>
              <a:rPr lang="it-IT" sz="2400" dirty="0" err="1"/>
              <a:t>français</a:t>
            </a:r>
            <a:r>
              <a:rPr lang="it-IT" sz="2400" dirty="0"/>
              <a:t> </a:t>
            </a:r>
            <a:r>
              <a:rPr lang="it-IT" sz="2400" dirty="0" err="1"/>
              <a:t>viennent</a:t>
            </a:r>
            <a:r>
              <a:rPr lang="it-IT" sz="2400" dirty="0"/>
              <a:t> </a:t>
            </a:r>
            <a:r>
              <a:rPr lang="it-IT" sz="2400" dirty="0" err="1"/>
              <a:t>nourrir</a:t>
            </a:r>
            <a:r>
              <a:rPr lang="it-IT" sz="2400" dirty="0"/>
              <a:t> </a:t>
            </a:r>
            <a:r>
              <a:rPr lang="it-IT" sz="2400" dirty="0" err="1"/>
              <a:t>discussions</a:t>
            </a:r>
            <a:r>
              <a:rPr lang="it-IT" sz="2400" dirty="0"/>
              <a:t> et </a:t>
            </a:r>
            <a:r>
              <a:rPr lang="it-IT" sz="2400" dirty="0" err="1"/>
              <a:t>forums</a:t>
            </a:r>
            <a:r>
              <a:rPr lang="it-IT" sz="2400" dirty="0"/>
              <a:t> et </a:t>
            </a:r>
            <a:r>
              <a:rPr lang="it-IT" sz="2400" dirty="0" err="1"/>
              <a:t>remplissent</a:t>
            </a:r>
            <a:r>
              <a:rPr lang="it-IT" sz="2400" dirty="0"/>
              <a:t> </a:t>
            </a:r>
            <a:r>
              <a:rPr lang="it-IT" sz="2400" dirty="0" err="1"/>
              <a:t>les</a:t>
            </a:r>
            <a:r>
              <a:rPr lang="it-IT" sz="2400" dirty="0"/>
              <a:t> </a:t>
            </a:r>
            <a:r>
              <a:rPr lang="it-IT" sz="2400" dirty="0" err="1"/>
              <a:t>pages</a:t>
            </a:r>
            <a:r>
              <a:rPr lang="it-IT" sz="2400" dirty="0"/>
              <a:t> </a:t>
            </a:r>
            <a:r>
              <a:rPr lang="it-IT" sz="2400" dirty="0" err="1"/>
              <a:t>des</a:t>
            </a:r>
            <a:r>
              <a:rPr lang="it-IT" sz="2400" dirty="0"/>
              <a:t> </a:t>
            </a:r>
            <a:r>
              <a:rPr lang="it-IT" sz="2400" dirty="0" err="1"/>
              <a:t>journaux</a:t>
            </a:r>
            <a:r>
              <a:rPr lang="it-IT" sz="2400" dirty="0"/>
              <a:t>. Cela </a:t>
            </a:r>
            <a:r>
              <a:rPr lang="it-IT" sz="2400" dirty="0" err="1"/>
              <a:t>prouve</a:t>
            </a:r>
            <a:r>
              <a:rPr lang="it-IT" sz="2400" dirty="0"/>
              <a:t>, </a:t>
            </a:r>
            <a:r>
              <a:rPr lang="it-IT" sz="2400" dirty="0" err="1"/>
              <a:t>s’il</a:t>
            </a:r>
            <a:r>
              <a:rPr lang="it-IT" sz="2400" dirty="0"/>
              <a:t> en </a:t>
            </a:r>
            <a:r>
              <a:rPr lang="it-IT" sz="2400" dirty="0" err="1"/>
              <a:t>était</a:t>
            </a:r>
            <a:r>
              <a:rPr lang="it-IT" sz="2400" dirty="0"/>
              <a:t> </a:t>
            </a:r>
            <a:r>
              <a:rPr lang="it-IT" sz="2400" dirty="0" err="1"/>
              <a:t>besoin</a:t>
            </a:r>
            <a:r>
              <a:rPr lang="it-IT" sz="2400" dirty="0"/>
              <a:t>, l’</a:t>
            </a:r>
            <a:r>
              <a:rPr lang="it-IT" sz="2400" dirty="0" err="1"/>
              <a:t>attachement</a:t>
            </a:r>
            <a:r>
              <a:rPr lang="it-IT" sz="2400" dirty="0"/>
              <a:t> de nos </a:t>
            </a:r>
            <a:r>
              <a:rPr lang="it-IT" sz="2400" dirty="0" err="1"/>
              <a:t>concitoyens</a:t>
            </a:r>
            <a:r>
              <a:rPr lang="it-IT" sz="2400" dirty="0"/>
              <a:t> à </a:t>
            </a:r>
            <a:r>
              <a:rPr lang="it-IT" sz="2400" dirty="0" err="1"/>
              <a:t>leur</a:t>
            </a:r>
            <a:r>
              <a:rPr lang="it-IT" sz="2400" dirty="0"/>
              <a:t> langue et le </a:t>
            </a:r>
            <a:r>
              <a:rPr lang="it-IT" sz="2400" dirty="0" err="1"/>
              <a:t>souci</a:t>
            </a:r>
            <a:r>
              <a:rPr lang="it-IT" sz="2400" dirty="0"/>
              <a:t> </a:t>
            </a:r>
            <a:r>
              <a:rPr lang="it-IT" sz="2400" dirty="0" err="1"/>
              <a:t>permanent</a:t>
            </a:r>
            <a:r>
              <a:rPr lang="it-IT" sz="2400" dirty="0"/>
              <a:t> </a:t>
            </a:r>
            <a:r>
              <a:rPr lang="it-IT" sz="2400" dirty="0" err="1"/>
              <a:t>du</a:t>
            </a:r>
            <a:r>
              <a:rPr lang="it-IT" sz="2400" dirty="0"/>
              <a:t> </a:t>
            </a:r>
            <a:r>
              <a:rPr lang="it-IT" sz="2400" b="1" dirty="0"/>
              <a:t>« bon </a:t>
            </a:r>
            <a:r>
              <a:rPr lang="it-IT" sz="2400" b="1" dirty="0" err="1"/>
              <a:t>usage</a:t>
            </a:r>
            <a:r>
              <a:rPr lang="it-IT" sz="2400" b="1" dirty="0"/>
              <a:t> » </a:t>
            </a:r>
            <a:r>
              <a:rPr lang="it-IT" sz="2400" dirty="0"/>
              <a:t>qui </a:t>
            </a:r>
            <a:r>
              <a:rPr lang="it-IT" sz="2400" dirty="0" err="1"/>
              <a:t>nous</a:t>
            </a:r>
            <a:r>
              <a:rPr lang="it-IT" sz="2400" dirty="0"/>
              <a:t> anime. [</a:t>
            </a:r>
            <a:r>
              <a:rPr lang="mr-IN" sz="2400" dirty="0"/>
              <a:t>…</a:t>
            </a:r>
            <a:r>
              <a:rPr lang="it-IT" sz="2400" dirty="0"/>
              <a:t>]</a:t>
            </a:r>
          </a:p>
          <a:p>
            <a:pPr algn="just"/>
            <a:r>
              <a:rPr lang="it-IT" sz="2400" dirty="0"/>
              <a:t>Notre langue </a:t>
            </a:r>
            <a:r>
              <a:rPr lang="it-IT" sz="2400" dirty="0" err="1"/>
              <a:t>évolue</a:t>
            </a:r>
            <a:r>
              <a:rPr lang="it-IT" sz="2400" dirty="0"/>
              <a:t> : elle n’est </a:t>
            </a:r>
            <a:r>
              <a:rPr lang="it-IT" sz="2400" dirty="0" err="1"/>
              <a:t>évidemment</a:t>
            </a:r>
            <a:r>
              <a:rPr lang="it-IT" sz="2400" dirty="0"/>
              <a:t> </a:t>
            </a:r>
            <a:r>
              <a:rPr lang="it-IT" sz="2400" dirty="0" err="1"/>
              <a:t>pas</a:t>
            </a:r>
            <a:r>
              <a:rPr lang="it-IT" sz="2400" dirty="0"/>
              <a:t> </a:t>
            </a:r>
            <a:r>
              <a:rPr lang="it-IT" sz="2400" dirty="0" err="1"/>
              <a:t>séparée</a:t>
            </a:r>
            <a:r>
              <a:rPr lang="it-IT" sz="2400" dirty="0"/>
              <a:t> </a:t>
            </a:r>
            <a:r>
              <a:rPr lang="it-IT" sz="2400" dirty="0" err="1"/>
              <a:t>des</a:t>
            </a:r>
            <a:r>
              <a:rPr lang="it-IT" sz="2400" dirty="0"/>
              <a:t> </a:t>
            </a:r>
            <a:r>
              <a:rPr lang="it-IT" sz="2400" dirty="0" err="1"/>
              <a:t>enjeux</a:t>
            </a:r>
            <a:r>
              <a:rPr lang="it-IT" sz="2400" dirty="0"/>
              <a:t> </a:t>
            </a:r>
            <a:r>
              <a:rPr lang="it-IT" sz="2400" dirty="0" err="1"/>
              <a:t>du</a:t>
            </a:r>
            <a:r>
              <a:rPr lang="it-IT" sz="2400" dirty="0"/>
              <a:t> </a:t>
            </a:r>
            <a:r>
              <a:rPr lang="it-IT" sz="2400" dirty="0" err="1"/>
              <a:t>temps</a:t>
            </a:r>
            <a:r>
              <a:rPr lang="it-IT" sz="2400" dirty="0"/>
              <a:t>. </a:t>
            </a:r>
            <a:r>
              <a:rPr lang="it-IT" sz="2400" b="1" dirty="0"/>
              <a:t>La </a:t>
            </a:r>
            <a:r>
              <a:rPr lang="it-IT" sz="2400" b="1" dirty="0" err="1"/>
              <a:t>parité</a:t>
            </a:r>
            <a:r>
              <a:rPr lang="it-IT" sz="2400" b="1" dirty="0"/>
              <a:t> a sa </a:t>
            </a:r>
            <a:r>
              <a:rPr lang="it-IT" sz="2400" b="1" dirty="0" err="1"/>
              <a:t>place</a:t>
            </a:r>
            <a:r>
              <a:rPr lang="it-IT" sz="2400" b="1" dirty="0"/>
              <a:t> </a:t>
            </a:r>
            <a:r>
              <a:rPr lang="it-IT" sz="2400" b="1" dirty="0" err="1"/>
              <a:t>dans</a:t>
            </a:r>
            <a:r>
              <a:rPr lang="it-IT" sz="2400" b="1" dirty="0"/>
              <a:t> la langue. </a:t>
            </a:r>
            <a:r>
              <a:rPr lang="it-IT" sz="2400" dirty="0"/>
              <a:t>Je </a:t>
            </a:r>
            <a:r>
              <a:rPr lang="it-IT" sz="2400" dirty="0" err="1"/>
              <a:t>souhaite</a:t>
            </a:r>
            <a:r>
              <a:rPr lang="it-IT" sz="2400" dirty="0"/>
              <a:t> </a:t>
            </a:r>
            <a:r>
              <a:rPr lang="it-IT" sz="2400" dirty="0" err="1"/>
              <a:t>que</a:t>
            </a:r>
            <a:r>
              <a:rPr lang="it-IT" sz="2400" dirty="0"/>
              <a:t> ce guide </a:t>
            </a:r>
            <a:r>
              <a:rPr lang="it-IT" sz="2400" dirty="0" err="1"/>
              <a:t>facilite</a:t>
            </a:r>
            <a:r>
              <a:rPr lang="it-IT" sz="2400" dirty="0"/>
              <a:t> une </a:t>
            </a:r>
            <a:r>
              <a:rPr lang="it-IT" sz="2400" dirty="0" err="1"/>
              <a:t>démarche</a:t>
            </a:r>
            <a:r>
              <a:rPr lang="it-IT" sz="2400" dirty="0"/>
              <a:t> dont la </a:t>
            </a:r>
            <a:r>
              <a:rPr lang="it-IT" sz="2400" dirty="0" err="1"/>
              <a:t>légitimité</a:t>
            </a:r>
            <a:r>
              <a:rPr lang="it-IT" sz="2400" dirty="0"/>
              <a:t> n’est plus à </a:t>
            </a:r>
            <a:r>
              <a:rPr lang="it-IT" sz="2400" dirty="0" err="1"/>
              <a:t>démontrer</a:t>
            </a:r>
            <a:r>
              <a:rPr lang="it-IT" sz="2400" dirty="0"/>
              <a:t>.</a:t>
            </a:r>
            <a:endParaRPr lang="fr-CA" sz="2400" dirty="0"/>
          </a:p>
        </p:txBody>
      </p:sp>
    </p:spTree>
    <p:extLst>
      <p:ext uri="{BB962C8B-B14F-4D97-AF65-F5344CB8AC3E}">
        <p14:creationId xmlns:p14="http://schemas.microsoft.com/office/powerpoint/2010/main" val="672157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Observations hebdomadaires</a:t>
            </a:r>
            <a:br>
              <a:rPr lang="fr-CA" sz="2800" dirty="0"/>
            </a:br>
            <a:r>
              <a:rPr lang="fr-CA" sz="2800" dirty="0"/>
              <a:t>23 février 2021</a:t>
            </a:r>
            <a:br>
              <a:rPr lang="fr-CA" sz="2800" dirty="0"/>
            </a:br>
            <a:r>
              <a:rPr lang="it-IT" sz="2800" dirty="0"/>
              <a:t>l'</a:t>
            </a:r>
            <a:r>
              <a:rPr lang="it-IT" sz="2800" dirty="0" err="1"/>
              <a:t>écriture</a:t>
            </a:r>
            <a:r>
              <a:rPr lang="it-IT" sz="2800" dirty="0"/>
              <a:t> inclusive</a:t>
            </a:r>
            <a:endParaRPr lang="fr-CA" sz="2800" dirty="0"/>
          </a:p>
        </p:txBody>
      </p:sp>
      <p:sp>
        <p:nvSpPr>
          <p:cNvPr id="3" name="Segnaposto contenuto 2"/>
          <p:cNvSpPr>
            <a:spLocks noGrp="1"/>
          </p:cNvSpPr>
          <p:nvPr>
            <p:ph idx="1"/>
          </p:nvPr>
        </p:nvSpPr>
        <p:spPr/>
        <p:txBody>
          <a:bodyPr>
            <a:normAutofit/>
          </a:bodyPr>
          <a:lstStyle/>
          <a:p>
            <a:pPr algn="just"/>
            <a:r>
              <a:rPr lang="it-IT" sz="2400" b="1" dirty="0" err="1"/>
              <a:t>Qu'est</a:t>
            </a:r>
            <a:r>
              <a:rPr lang="it-IT" sz="2400" b="1" dirty="0"/>
              <a:t>-ce </a:t>
            </a:r>
            <a:r>
              <a:rPr lang="it-IT" sz="2400" b="1" dirty="0" err="1"/>
              <a:t>que</a:t>
            </a:r>
            <a:r>
              <a:rPr lang="it-IT" sz="2400" b="1" dirty="0"/>
              <a:t> l'</a:t>
            </a:r>
            <a:r>
              <a:rPr lang="it-IT" sz="2400" b="1" dirty="0" err="1"/>
              <a:t>écriture</a:t>
            </a:r>
            <a:r>
              <a:rPr lang="it-IT" sz="2400" b="1" dirty="0"/>
              <a:t> inclusive?</a:t>
            </a:r>
          </a:p>
          <a:p>
            <a:pPr algn="just"/>
            <a:r>
              <a:rPr lang="it-IT" sz="2400" dirty="0"/>
              <a:t>60 </a:t>
            </a:r>
            <a:r>
              <a:rPr lang="it-IT" sz="2400" dirty="0" err="1"/>
              <a:t>députés</a:t>
            </a:r>
            <a:r>
              <a:rPr lang="it-IT" sz="2400" dirty="0"/>
              <a:t> </a:t>
            </a:r>
            <a:r>
              <a:rPr lang="it-IT" sz="2400" dirty="0" err="1"/>
              <a:t>ont</a:t>
            </a:r>
            <a:r>
              <a:rPr lang="it-IT" sz="2400" dirty="0"/>
              <a:t> </a:t>
            </a:r>
            <a:r>
              <a:rPr lang="it-IT" sz="2400" dirty="0" err="1"/>
              <a:t>signé</a:t>
            </a:r>
            <a:r>
              <a:rPr lang="it-IT" sz="2400" dirty="0"/>
              <a:t> une </a:t>
            </a:r>
            <a:r>
              <a:rPr lang="it-IT" sz="2400" dirty="0" err="1"/>
              <a:t>proposition</a:t>
            </a:r>
            <a:r>
              <a:rPr lang="it-IT" sz="2400" dirty="0"/>
              <a:t> de </a:t>
            </a:r>
            <a:r>
              <a:rPr lang="it-IT" sz="2400" dirty="0" err="1"/>
              <a:t>loi</a:t>
            </a:r>
            <a:r>
              <a:rPr lang="it-IT" sz="2400" dirty="0"/>
              <a:t> pour l'interdire </a:t>
            </a:r>
            <a:r>
              <a:rPr lang="it-IT" sz="2400" dirty="0" err="1"/>
              <a:t>dans</a:t>
            </a:r>
            <a:r>
              <a:rPr lang="it-IT" sz="2400" dirty="0"/>
              <a:t> </a:t>
            </a:r>
            <a:r>
              <a:rPr lang="it-IT" sz="2400" dirty="0" err="1"/>
              <a:t>les</a:t>
            </a:r>
            <a:r>
              <a:rPr lang="it-IT" sz="2400" dirty="0"/>
              <a:t> </a:t>
            </a:r>
            <a:r>
              <a:rPr lang="it-IT" sz="2400" dirty="0" err="1"/>
              <a:t>documents</a:t>
            </a:r>
            <a:r>
              <a:rPr lang="it-IT" sz="2400" dirty="0"/>
              <a:t> </a:t>
            </a:r>
            <a:r>
              <a:rPr lang="it-IT" sz="2400" dirty="0" err="1"/>
              <a:t>administratifs</a:t>
            </a:r>
            <a:r>
              <a:rPr lang="it-IT" sz="2400" dirty="0"/>
              <a:t>. Mais </a:t>
            </a:r>
            <a:r>
              <a:rPr lang="it-IT" sz="2400" dirty="0" err="1"/>
              <a:t>qu'est</a:t>
            </a:r>
            <a:r>
              <a:rPr lang="it-IT" sz="2400" dirty="0"/>
              <a:t>-ce </a:t>
            </a:r>
            <a:r>
              <a:rPr lang="it-IT" sz="2400" dirty="0" err="1"/>
              <a:t>que</a:t>
            </a:r>
            <a:r>
              <a:rPr lang="it-IT" sz="2400" dirty="0"/>
              <a:t> l'</a:t>
            </a:r>
            <a:r>
              <a:rPr lang="it-IT" sz="2400" dirty="0" err="1"/>
              <a:t>écriture</a:t>
            </a:r>
            <a:r>
              <a:rPr lang="it-IT" sz="2400" dirty="0"/>
              <a:t> inclusive, qui </a:t>
            </a:r>
            <a:r>
              <a:rPr lang="it-IT" sz="2400" b="1" dirty="0" err="1"/>
              <a:t>déchaîne</a:t>
            </a:r>
            <a:r>
              <a:rPr lang="it-IT" sz="2400" b="1" dirty="0"/>
              <a:t> </a:t>
            </a:r>
            <a:r>
              <a:rPr lang="it-IT" sz="2400" b="1" dirty="0" err="1"/>
              <a:t>les</a:t>
            </a:r>
            <a:r>
              <a:rPr lang="it-IT" sz="2400" b="1" dirty="0"/>
              <a:t> </a:t>
            </a:r>
            <a:r>
              <a:rPr lang="it-IT" sz="2400" b="1" dirty="0" err="1"/>
              <a:t>passions</a:t>
            </a:r>
            <a:r>
              <a:rPr lang="it-IT" sz="2400" b="1" dirty="0"/>
              <a:t> </a:t>
            </a:r>
            <a:r>
              <a:rPr lang="it-IT" sz="2400" dirty="0" err="1"/>
              <a:t>depuis</a:t>
            </a:r>
            <a:r>
              <a:rPr lang="it-IT" sz="2400" dirty="0"/>
              <a:t> 2017? </a:t>
            </a:r>
          </a:p>
          <a:p>
            <a:pPr algn="just"/>
            <a:r>
              <a:rPr lang="it-IT" sz="2400" i="1" dirty="0"/>
              <a:t>Journal </a:t>
            </a:r>
            <a:r>
              <a:rPr lang="it-IT" sz="2400" i="1" dirty="0" err="1"/>
              <a:t>du</a:t>
            </a:r>
            <a:r>
              <a:rPr lang="it-IT" sz="2400" i="1" dirty="0"/>
              <a:t> </a:t>
            </a:r>
            <a:r>
              <a:rPr lang="it-IT" sz="2400" i="1" dirty="0" err="1"/>
              <a:t>dimanche</a:t>
            </a:r>
            <a:r>
              <a:rPr lang="it-IT" sz="2400" i="1" dirty="0"/>
              <a:t> </a:t>
            </a:r>
            <a:r>
              <a:rPr lang="it-IT" sz="2400" dirty="0"/>
              <a:t>19 </a:t>
            </a:r>
            <a:r>
              <a:rPr lang="it-IT" sz="2400" dirty="0" err="1"/>
              <a:t>février</a:t>
            </a:r>
            <a:r>
              <a:rPr lang="it-IT" sz="2400" dirty="0"/>
              <a:t> 2021</a:t>
            </a:r>
            <a:endParaRPr lang="fr-CA" sz="2400" dirty="0"/>
          </a:p>
        </p:txBody>
      </p:sp>
    </p:spTree>
    <p:extLst>
      <p:ext uri="{BB962C8B-B14F-4D97-AF65-F5344CB8AC3E}">
        <p14:creationId xmlns:p14="http://schemas.microsoft.com/office/powerpoint/2010/main" val="39197905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fr-CA"/>
          </a:p>
        </p:txBody>
      </p:sp>
      <p:sp>
        <p:nvSpPr>
          <p:cNvPr id="3" name="Segnaposto contenuto 2"/>
          <p:cNvSpPr>
            <a:spLocks noGrp="1"/>
          </p:cNvSpPr>
          <p:nvPr>
            <p:ph idx="1"/>
          </p:nvPr>
        </p:nvSpPr>
        <p:spPr/>
        <p:txBody>
          <a:bodyPr>
            <a:normAutofit fontScale="92500" lnSpcReduction="10000"/>
          </a:bodyPr>
          <a:lstStyle/>
          <a:p>
            <a:r>
              <a:rPr lang="en-US" dirty="0"/>
              <a:t>JORF (1986) </a:t>
            </a:r>
            <a:r>
              <a:rPr lang="en-US" i="1" dirty="0" err="1"/>
              <a:t>Circulaire</a:t>
            </a:r>
            <a:r>
              <a:rPr lang="en-US" i="1" dirty="0"/>
              <a:t> du 11 mars 1986 relative </a:t>
            </a:r>
            <a:r>
              <a:rPr lang="en-US" i="1" dirty="0" err="1"/>
              <a:t>à</a:t>
            </a:r>
            <a:r>
              <a:rPr lang="en-US" i="1" dirty="0"/>
              <a:t> la </a:t>
            </a:r>
            <a:r>
              <a:rPr lang="en-US" i="1" dirty="0" err="1"/>
              <a:t>féminisation</a:t>
            </a:r>
            <a:r>
              <a:rPr lang="en-US" i="1" dirty="0"/>
              <a:t> des </a:t>
            </a:r>
            <a:r>
              <a:rPr lang="en-US" i="1" dirty="0" err="1"/>
              <a:t>noms</a:t>
            </a:r>
            <a:r>
              <a:rPr lang="en-US" i="1" dirty="0"/>
              <a:t> de métier, </a:t>
            </a:r>
            <a:r>
              <a:rPr lang="en-US" i="1" dirty="0" err="1"/>
              <a:t>fonction</a:t>
            </a:r>
            <a:r>
              <a:rPr lang="en-US" i="1" dirty="0"/>
              <a:t>, grade </a:t>
            </a:r>
            <a:r>
              <a:rPr lang="en-US" i="1" dirty="0" err="1"/>
              <a:t>ou</a:t>
            </a:r>
            <a:r>
              <a:rPr lang="en-US" i="1" dirty="0"/>
              <a:t> </a:t>
            </a:r>
            <a:r>
              <a:rPr lang="en-US" i="1" dirty="0" err="1"/>
              <a:t>titre</a:t>
            </a:r>
            <a:r>
              <a:rPr lang="en-US" dirty="0"/>
              <a:t>. </a:t>
            </a:r>
            <a:endParaRPr lang="it-IT" dirty="0"/>
          </a:p>
          <a:p>
            <a:r>
              <a:rPr lang="en-US" u="sng" dirty="0">
                <a:hlinkClick r:id="rId2"/>
              </a:rPr>
              <a:t>www.legifrance.gouv.fr/affichTexte.do?cidTexte=JORFTEXT000000866501</a:t>
            </a:r>
            <a:r>
              <a:rPr lang="en-US" dirty="0"/>
              <a:t>, </a:t>
            </a:r>
            <a:r>
              <a:rPr lang="it-IT" u="sng" dirty="0"/>
              <a:t>consultato il 10 ottobre 2018.</a:t>
            </a:r>
            <a:endParaRPr lang="it-IT" dirty="0"/>
          </a:p>
          <a:p>
            <a:r>
              <a:rPr lang="en-US" dirty="0"/>
              <a:t>JORF (1998) </a:t>
            </a:r>
            <a:r>
              <a:rPr lang="en-US" i="1" dirty="0" err="1"/>
              <a:t>Circulaire</a:t>
            </a:r>
            <a:r>
              <a:rPr lang="en-US" i="1" dirty="0"/>
              <a:t> du 6 mars 1998 relative </a:t>
            </a:r>
            <a:r>
              <a:rPr lang="en-US" i="1" dirty="0" err="1"/>
              <a:t>à</a:t>
            </a:r>
            <a:r>
              <a:rPr lang="en-US" i="1" dirty="0"/>
              <a:t> la </a:t>
            </a:r>
            <a:r>
              <a:rPr lang="en-US" i="1" dirty="0" err="1"/>
              <a:t>féminisation</a:t>
            </a:r>
            <a:r>
              <a:rPr lang="en-US" i="1" dirty="0"/>
              <a:t> des </a:t>
            </a:r>
            <a:r>
              <a:rPr lang="en-US" i="1" dirty="0" err="1"/>
              <a:t>noms</a:t>
            </a:r>
            <a:r>
              <a:rPr lang="en-US" i="1" dirty="0"/>
              <a:t> de métier, </a:t>
            </a:r>
            <a:r>
              <a:rPr lang="en-US" i="1" dirty="0" err="1"/>
              <a:t>fonction</a:t>
            </a:r>
            <a:r>
              <a:rPr lang="en-US" i="1" dirty="0"/>
              <a:t>, grade </a:t>
            </a:r>
            <a:r>
              <a:rPr lang="en-US" i="1" dirty="0" err="1"/>
              <a:t>ou</a:t>
            </a:r>
            <a:r>
              <a:rPr lang="en-US" i="1" dirty="0"/>
              <a:t> </a:t>
            </a:r>
            <a:r>
              <a:rPr lang="en-US" i="1" dirty="0" err="1"/>
              <a:t>titre</a:t>
            </a:r>
            <a:r>
              <a:rPr lang="en-US" i="1" dirty="0"/>
              <a:t>.</a:t>
            </a:r>
            <a:endParaRPr lang="it-IT" dirty="0"/>
          </a:p>
          <a:p>
            <a:r>
              <a:rPr lang="en-US" u="sng" dirty="0">
                <a:hlinkClick r:id="rId3"/>
              </a:rPr>
              <a:t>www.legifrance.gouv.fr/affichTexte.do?cidTexte=JORFTEXT000000556183</a:t>
            </a:r>
            <a:r>
              <a:rPr lang="en-US" u="sng" dirty="0"/>
              <a:t>, </a:t>
            </a:r>
            <a:r>
              <a:rPr lang="it-IT" u="sng" dirty="0"/>
              <a:t>consultato il 10 ottobre 2018.</a:t>
            </a:r>
          </a:p>
          <a:p>
            <a:endParaRPr lang="it-IT" dirty="0"/>
          </a:p>
          <a:p>
            <a:r>
              <a:rPr lang="en-US" u="sng" dirty="0"/>
              <a:t>JORF (2017) </a:t>
            </a:r>
            <a:r>
              <a:rPr lang="en-US" i="1" u="sng" dirty="0" err="1"/>
              <a:t>Circulaire</a:t>
            </a:r>
            <a:r>
              <a:rPr lang="en-US" i="1" u="sng" dirty="0"/>
              <a:t> du 21 </a:t>
            </a:r>
            <a:r>
              <a:rPr lang="en-US" i="1" u="sng" dirty="0" err="1"/>
              <a:t>novembre</a:t>
            </a:r>
            <a:r>
              <a:rPr lang="en-US" i="1" u="sng" dirty="0"/>
              <a:t> 2017 relative aux </a:t>
            </a:r>
            <a:r>
              <a:rPr lang="en-US" i="1" u="sng" dirty="0" err="1"/>
              <a:t>règles</a:t>
            </a:r>
            <a:r>
              <a:rPr lang="en-US" i="1" u="sng" dirty="0"/>
              <a:t> de </a:t>
            </a:r>
            <a:r>
              <a:rPr lang="en-US" i="1" u="sng" dirty="0" err="1"/>
              <a:t>féminisation</a:t>
            </a:r>
            <a:r>
              <a:rPr lang="en-US" i="1" u="sng" dirty="0"/>
              <a:t> et de </a:t>
            </a:r>
            <a:r>
              <a:rPr lang="en-US" i="1" u="sng" dirty="0" err="1"/>
              <a:t>rédaction</a:t>
            </a:r>
            <a:r>
              <a:rPr lang="en-US" i="1" u="sng" dirty="0"/>
              <a:t> des </a:t>
            </a:r>
            <a:r>
              <a:rPr lang="en-US" i="1" u="sng" dirty="0" err="1"/>
              <a:t>textes</a:t>
            </a:r>
            <a:r>
              <a:rPr lang="en-US" i="1" u="sng" dirty="0"/>
              <a:t> </a:t>
            </a:r>
            <a:r>
              <a:rPr lang="en-US" i="1" u="sng" dirty="0" err="1"/>
              <a:t>publiés</a:t>
            </a:r>
            <a:r>
              <a:rPr lang="en-US" i="1" u="sng" dirty="0"/>
              <a:t>.</a:t>
            </a:r>
            <a:r>
              <a:rPr lang="en-US" u="sng" dirty="0"/>
              <a:t> </a:t>
            </a:r>
            <a:endParaRPr lang="it-IT" dirty="0"/>
          </a:p>
          <a:p>
            <a:endParaRPr lang="fr-CA" dirty="0"/>
          </a:p>
        </p:txBody>
      </p:sp>
    </p:spTree>
    <p:extLst>
      <p:ext uri="{BB962C8B-B14F-4D97-AF65-F5344CB8AC3E}">
        <p14:creationId xmlns:p14="http://schemas.microsoft.com/office/powerpoint/2010/main" val="5417565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a:t>La maison d’</a:t>
            </a:r>
            <a:r>
              <a:rPr lang="it-IT" sz="2400" dirty="0" err="1"/>
              <a:t>édition</a:t>
            </a:r>
            <a:r>
              <a:rPr lang="it-IT" sz="2400" dirty="0"/>
              <a:t> </a:t>
            </a:r>
            <a:r>
              <a:rPr lang="it-IT" sz="2400" dirty="0" err="1"/>
              <a:t>Hatier</a:t>
            </a:r>
            <a:r>
              <a:rPr lang="it-IT" sz="2400" dirty="0"/>
              <a:t> </a:t>
            </a:r>
            <a:r>
              <a:rPr lang="it-IT" sz="2400" dirty="0" err="1"/>
              <a:t>tente</a:t>
            </a:r>
            <a:r>
              <a:rPr lang="it-IT" sz="2400" dirty="0"/>
              <a:t> l'</a:t>
            </a:r>
            <a:r>
              <a:rPr lang="it-IT" sz="2400" dirty="0" err="1"/>
              <a:t>écriture</a:t>
            </a:r>
            <a:r>
              <a:rPr lang="it-IT" sz="2400" dirty="0"/>
              <a:t> inclusive </a:t>
            </a:r>
            <a:r>
              <a:rPr lang="it-IT" sz="2400" dirty="0" err="1"/>
              <a:t>dans</a:t>
            </a:r>
            <a:r>
              <a:rPr lang="it-IT" sz="2400" dirty="0"/>
              <a:t> un </a:t>
            </a:r>
            <a:r>
              <a:rPr lang="it-IT" sz="2400" dirty="0" err="1"/>
              <a:t>manuel</a:t>
            </a:r>
            <a:r>
              <a:rPr lang="it-IT" sz="2400" dirty="0"/>
              <a:t> </a:t>
            </a:r>
            <a:r>
              <a:rPr lang="it-IT" sz="2400" dirty="0" err="1"/>
              <a:t>scolaire</a:t>
            </a:r>
            <a:r>
              <a:rPr lang="it-IT" sz="2400" dirty="0"/>
              <a:t> : </a:t>
            </a:r>
            <a:r>
              <a:rPr lang="it-IT" sz="2400" dirty="0" err="1"/>
              <a:t>tollé</a:t>
            </a:r>
            <a:r>
              <a:rPr lang="it-IT" sz="2400" dirty="0"/>
              <a:t> </a:t>
            </a:r>
            <a:r>
              <a:rPr lang="it-IT" sz="2400" dirty="0" err="1"/>
              <a:t>général</a:t>
            </a:r>
            <a:r>
              <a:rPr lang="it-IT" sz="2400" dirty="0"/>
              <a:t/>
            </a:r>
            <a:br>
              <a:rPr lang="it-IT" sz="2400" dirty="0"/>
            </a:br>
            <a:endParaRPr lang="fr-CA" sz="2400" dirty="0"/>
          </a:p>
        </p:txBody>
      </p:sp>
      <p:sp>
        <p:nvSpPr>
          <p:cNvPr id="3" name="Segnaposto contenuto 2"/>
          <p:cNvSpPr>
            <a:spLocks noGrp="1"/>
          </p:cNvSpPr>
          <p:nvPr>
            <p:ph idx="1"/>
          </p:nvPr>
        </p:nvSpPr>
        <p:spPr/>
        <p:txBody>
          <a:bodyPr>
            <a:normAutofit/>
          </a:bodyPr>
          <a:lstStyle/>
          <a:p>
            <a:r>
              <a:rPr lang="it-IT" sz="2400" dirty="0"/>
              <a:t>27 </a:t>
            </a:r>
            <a:r>
              <a:rPr lang="it-IT" sz="2400" dirty="0" err="1"/>
              <a:t>septembre</a:t>
            </a:r>
            <a:r>
              <a:rPr lang="it-IT" sz="2400" dirty="0"/>
              <a:t> 2017</a:t>
            </a:r>
          </a:p>
          <a:p>
            <a:endParaRPr lang="it-IT" sz="2400" dirty="0"/>
          </a:p>
          <a:p>
            <a:pPr algn="just"/>
            <a:r>
              <a:rPr lang="it-IT" sz="2400" dirty="0" err="1"/>
              <a:t>Les</a:t>
            </a:r>
            <a:r>
              <a:rPr lang="it-IT" sz="2400" dirty="0"/>
              <a:t> </a:t>
            </a:r>
            <a:r>
              <a:rPr lang="it-IT" sz="2400" dirty="0" err="1"/>
              <a:t>éditions</a:t>
            </a:r>
            <a:r>
              <a:rPr lang="it-IT" sz="2400" dirty="0"/>
              <a:t> </a:t>
            </a:r>
            <a:r>
              <a:rPr lang="it-IT" sz="2400" dirty="0" err="1"/>
              <a:t>Hatier</a:t>
            </a:r>
            <a:r>
              <a:rPr lang="it-IT" sz="2400" dirty="0"/>
              <a:t> </a:t>
            </a:r>
            <a:r>
              <a:rPr lang="it-IT" sz="2400" dirty="0" err="1"/>
              <a:t>sont</a:t>
            </a:r>
            <a:r>
              <a:rPr lang="it-IT" sz="2400" dirty="0"/>
              <a:t> </a:t>
            </a:r>
            <a:r>
              <a:rPr lang="it-IT" sz="2400" dirty="0" err="1"/>
              <a:t>visiblement</a:t>
            </a:r>
            <a:r>
              <a:rPr lang="it-IT" sz="2400" dirty="0"/>
              <a:t> </a:t>
            </a:r>
            <a:r>
              <a:rPr lang="it-IT" sz="2400" dirty="0" err="1"/>
              <a:t>allées</a:t>
            </a:r>
            <a:r>
              <a:rPr lang="it-IT" sz="2400" dirty="0"/>
              <a:t> </a:t>
            </a:r>
            <a:r>
              <a:rPr lang="it-IT" sz="2400" dirty="0" err="1"/>
              <a:t>trop</a:t>
            </a:r>
            <a:r>
              <a:rPr lang="it-IT" sz="2400" dirty="0"/>
              <a:t> </a:t>
            </a:r>
            <a:r>
              <a:rPr lang="it-IT" sz="2400" dirty="0" err="1"/>
              <a:t>loin</a:t>
            </a:r>
            <a:r>
              <a:rPr lang="it-IT" sz="2400" dirty="0"/>
              <a:t> : </a:t>
            </a:r>
            <a:r>
              <a:rPr lang="it-IT" sz="2400" dirty="0" err="1"/>
              <a:t>dans</a:t>
            </a:r>
            <a:r>
              <a:rPr lang="it-IT" sz="2400" dirty="0"/>
              <a:t> le </a:t>
            </a:r>
            <a:r>
              <a:rPr lang="it-IT" sz="2400" dirty="0" err="1"/>
              <a:t>manuel</a:t>
            </a:r>
            <a:r>
              <a:rPr lang="it-IT" sz="2400" dirty="0"/>
              <a:t> </a:t>
            </a:r>
            <a:r>
              <a:rPr lang="it-IT" sz="2400" i="1" dirty="0" err="1"/>
              <a:t>Questionner</a:t>
            </a:r>
            <a:r>
              <a:rPr lang="it-IT" sz="2400" i="1" dirty="0"/>
              <a:t> le monde</a:t>
            </a:r>
            <a:r>
              <a:rPr lang="it-IT" sz="2400" dirty="0"/>
              <a:t>, </a:t>
            </a:r>
            <a:r>
              <a:rPr lang="it-IT" sz="2400" dirty="0" err="1"/>
              <a:t>signé</a:t>
            </a:r>
            <a:r>
              <a:rPr lang="it-IT" sz="2400" dirty="0"/>
              <a:t> par Sophie Le </a:t>
            </a:r>
            <a:r>
              <a:rPr lang="it-IT" sz="2400" dirty="0" err="1"/>
              <a:t>Callennec</a:t>
            </a:r>
            <a:r>
              <a:rPr lang="it-IT" sz="2400" dirty="0"/>
              <a:t> et </a:t>
            </a:r>
            <a:r>
              <a:rPr lang="it-IT" sz="2400" dirty="0" err="1"/>
              <a:t>Émilie</a:t>
            </a:r>
            <a:r>
              <a:rPr lang="it-IT" sz="2400" dirty="0"/>
              <a:t> François, on </a:t>
            </a:r>
            <a:r>
              <a:rPr lang="it-IT" sz="2400" dirty="0" err="1"/>
              <a:t>découvre</a:t>
            </a:r>
            <a:r>
              <a:rPr lang="it-IT" sz="2400" dirty="0"/>
              <a:t> </a:t>
            </a:r>
            <a:r>
              <a:rPr lang="it-IT" sz="2400" dirty="0" err="1"/>
              <a:t>que</a:t>
            </a:r>
            <a:r>
              <a:rPr lang="it-IT" sz="2400" dirty="0"/>
              <a:t> </a:t>
            </a:r>
            <a:r>
              <a:rPr lang="it-IT" sz="2400" dirty="0" err="1"/>
              <a:t>les</a:t>
            </a:r>
            <a:r>
              <a:rPr lang="it-IT" sz="2400" dirty="0"/>
              <a:t> </a:t>
            </a:r>
            <a:r>
              <a:rPr lang="it-IT" sz="2400" dirty="0" err="1"/>
              <a:t>noms</a:t>
            </a:r>
            <a:r>
              <a:rPr lang="it-IT" sz="2400" dirty="0"/>
              <a:t> </a:t>
            </a:r>
            <a:r>
              <a:rPr lang="it-IT" sz="2400" dirty="0" err="1"/>
              <a:t>ont</a:t>
            </a:r>
            <a:r>
              <a:rPr lang="it-IT" sz="2400" dirty="0"/>
              <a:t> </a:t>
            </a:r>
            <a:r>
              <a:rPr lang="it-IT" sz="2400" dirty="0" err="1"/>
              <a:t>été</a:t>
            </a:r>
            <a:r>
              <a:rPr lang="it-IT" sz="2400" dirty="0"/>
              <a:t> </a:t>
            </a:r>
            <a:r>
              <a:rPr lang="it-IT" sz="2400" dirty="0" err="1"/>
              <a:t>rédigés</a:t>
            </a:r>
            <a:r>
              <a:rPr lang="it-IT" sz="2400" dirty="0"/>
              <a:t> </a:t>
            </a:r>
            <a:r>
              <a:rPr lang="it-IT" sz="2400" dirty="0" err="1"/>
              <a:t>selon</a:t>
            </a:r>
            <a:r>
              <a:rPr lang="it-IT" sz="2400" dirty="0"/>
              <a:t> </a:t>
            </a:r>
            <a:r>
              <a:rPr lang="it-IT" sz="2400" dirty="0" err="1"/>
              <a:t>les</a:t>
            </a:r>
            <a:r>
              <a:rPr lang="it-IT" sz="2400" dirty="0"/>
              <a:t> </a:t>
            </a:r>
            <a:r>
              <a:rPr lang="it-IT" sz="2400" dirty="0" err="1"/>
              <a:t>règles</a:t>
            </a:r>
            <a:r>
              <a:rPr lang="it-IT" sz="2400" dirty="0"/>
              <a:t> </a:t>
            </a:r>
            <a:r>
              <a:rPr lang="it-IT" sz="2400" dirty="0" err="1"/>
              <a:t>préconisées</a:t>
            </a:r>
            <a:r>
              <a:rPr lang="it-IT" sz="2400" dirty="0"/>
              <a:t> pour une </a:t>
            </a:r>
            <a:r>
              <a:rPr lang="it-IT" sz="2400" dirty="0" err="1"/>
              <a:t>écriture</a:t>
            </a:r>
            <a:r>
              <a:rPr lang="it-IT" sz="2400" dirty="0"/>
              <a:t> inclusive. </a:t>
            </a:r>
            <a:r>
              <a:rPr lang="it-IT" sz="2400" dirty="0" err="1"/>
              <a:t>Autrement</a:t>
            </a:r>
            <a:r>
              <a:rPr lang="it-IT" sz="2400" dirty="0"/>
              <a:t> </a:t>
            </a:r>
            <a:r>
              <a:rPr lang="it-IT" sz="2400" dirty="0" err="1"/>
              <a:t>dit</a:t>
            </a:r>
            <a:r>
              <a:rPr lang="it-IT" sz="2400" dirty="0"/>
              <a:t>, l'</a:t>
            </a:r>
            <a:r>
              <a:rPr lang="it-IT" sz="2400" dirty="0" err="1"/>
              <a:t>ajout</a:t>
            </a:r>
            <a:r>
              <a:rPr lang="it-IT" sz="2400" dirty="0"/>
              <a:t> </a:t>
            </a:r>
            <a:r>
              <a:rPr lang="it-IT" sz="2400" dirty="0" err="1"/>
              <a:t>des</a:t>
            </a:r>
            <a:r>
              <a:rPr lang="it-IT" sz="2400" dirty="0"/>
              <a:t> </a:t>
            </a:r>
            <a:r>
              <a:rPr lang="it-IT" sz="2400" dirty="0" err="1"/>
              <a:t>différents</a:t>
            </a:r>
            <a:r>
              <a:rPr lang="it-IT" sz="2400" dirty="0"/>
              <a:t> </a:t>
            </a:r>
            <a:r>
              <a:rPr lang="it-IT" sz="2400" dirty="0" err="1"/>
              <a:t>accords</a:t>
            </a:r>
            <a:r>
              <a:rPr lang="it-IT" sz="2400" dirty="0"/>
              <a:t> </a:t>
            </a:r>
            <a:r>
              <a:rPr lang="it-IT" sz="2400" dirty="0" err="1"/>
              <a:t>au</a:t>
            </a:r>
            <a:r>
              <a:rPr lang="it-IT" sz="2400" dirty="0"/>
              <a:t> </a:t>
            </a:r>
            <a:r>
              <a:rPr lang="it-IT" sz="2400" dirty="0" err="1"/>
              <a:t>bout</a:t>
            </a:r>
            <a:r>
              <a:rPr lang="it-IT" sz="2400" dirty="0"/>
              <a:t> d'un </a:t>
            </a:r>
            <a:r>
              <a:rPr lang="it-IT" sz="2400" dirty="0" err="1"/>
              <a:t>nom</a:t>
            </a:r>
            <a:r>
              <a:rPr lang="it-IT" sz="2400" dirty="0"/>
              <a:t>, par </a:t>
            </a:r>
            <a:r>
              <a:rPr lang="it-IT" sz="2400" dirty="0" err="1"/>
              <a:t>exemple</a:t>
            </a:r>
            <a:r>
              <a:rPr lang="it-IT" sz="2400" dirty="0"/>
              <a:t> </a:t>
            </a:r>
            <a:r>
              <a:rPr lang="it-IT" sz="2400" dirty="0" err="1"/>
              <a:t>auteur·e</a:t>
            </a:r>
            <a:r>
              <a:rPr lang="it-IT" sz="2400" dirty="0"/>
              <a:t>. </a:t>
            </a:r>
            <a:br>
              <a:rPr lang="it-IT" sz="2400" dirty="0"/>
            </a:br>
            <a:r>
              <a:rPr lang="it-IT" sz="2400" dirty="0"/>
              <a:t> </a:t>
            </a:r>
          </a:p>
          <a:p>
            <a:endParaRPr lang="fr-CA" sz="2400" dirty="0"/>
          </a:p>
        </p:txBody>
      </p:sp>
    </p:spTree>
    <p:extLst>
      <p:ext uri="{BB962C8B-B14F-4D97-AF65-F5344CB8AC3E}">
        <p14:creationId xmlns:p14="http://schemas.microsoft.com/office/powerpoint/2010/main" val="25449619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a:t>Manuel </a:t>
            </a:r>
            <a:r>
              <a:rPr lang="it-IT" sz="2400" i="1" dirty="0" err="1"/>
              <a:t>Questionner</a:t>
            </a:r>
            <a:r>
              <a:rPr lang="it-IT" sz="2400" i="1" dirty="0"/>
              <a:t> le monde </a:t>
            </a:r>
            <a:r>
              <a:rPr lang="it-IT" sz="2400" dirty="0"/>
              <a:t>et </a:t>
            </a:r>
            <a:r>
              <a:rPr lang="it-IT" sz="2400" dirty="0" err="1"/>
              <a:t>écriture</a:t>
            </a:r>
            <a:r>
              <a:rPr lang="it-IT" sz="2400" dirty="0"/>
              <a:t> inclusive</a:t>
            </a:r>
            <a:endParaRPr lang="fr-CA" sz="2400" dirty="0"/>
          </a:p>
        </p:txBody>
      </p:sp>
      <p:sp>
        <p:nvSpPr>
          <p:cNvPr id="3" name="Segnaposto contenuto 2"/>
          <p:cNvSpPr>
            <a:spLocks noGrp="1"/>
          </p:cNvSpPr>
          <p:nvPr>
            <p:ph idx="1"/>
          </p:nvPr>
        </p:nvSpPr>
        <p:spPr/>
        <p:txBody>
          <a:bodyPr>
            <a:normAutofit/>
          </a:bodyPr>
          <a:lstStyle/>
          <a:p>
            <a:pPr algn="just"/>
            <a:r>
              <a:rPr lang="it-IT" sz="2400" dirty="0"/>
              <a:t>Ce </a:t>
            </a:r>
            <a:r>
              <a:rPr lang="it-IT" sz="2400" dirty="0" err="1"/>
              <a:t>manuel</a:t>
            </a:r>
            <a:r>
              <a:rPr lang="it-IT" sz="2400" dirty="0"/>
              <a:t> de CE2 </a:t>
            </a:r>
            <a:r>
              <a:rPr lang="it-IT" sz="2400" dirty="0" err="1"/>
              <a:t>publié</a:t>
            </a:r>
            <a:r>
              <a:rPr lang="it-IT" sz="2400" dirty="0"/>
              <a:t> le 8 </a:t>
            </a:r>
            <a:r>
              <a:rPr lang="it-IT" sz="2400" dirty="0" err="1"/>
              <a:t>mars</a:t>
            </a:r>
            <a:r>
              <a:rPr lang="it-IT" sz="2400" dirty="0"/>
              <a:t> 2017 concerne le </a:t>
            </a:r>
            <a:r>
              <a:rPr lang="it-IT" sz="2400" dirty="0" err="1"/>
              <a:t>programme</a:t>
            </a:r>
            <a:r>
              <a:rPr lang="it-IT" sz="2400" dirty="0"/>
              <a:t> « </a:t>
            </a:r>
            <a:r>
              <a:rPr lang="it-IT" sz="2400" dirty="0" err="1"/>
              <a:t>Questionner</a:t>
            </a:r>
            <a:r>
              <a:rPr lang="it-IT" sz="2400" dirty="0"/>
              <a:t> le Monde », </a:t>
            </a:r>
            <a:r>
              <a:rPr lang="it-IT" sz="2400" dirty="0" err="1"/>
              <a:t>appliqué</a:t>
            </a:r>
            <a:r>
              <a:rPr lang="it-IT" sz="2400" dirty="0"/>
              <a:t> en </a:t>
            </a:r>
            <a:r>
              <a:rPr lang="it-IT" sz="2400" dirty="0" err="1"/>
              <a:t>lien</a:t>
            </a:r>
            <a:r>
              <a:rPr lang="it-IT" sz="2400" dirty="0"/>
              <a:t> </a:t>
            </a:r>
            <a:r>
              <a:rPr lang="it-IT" sz="2400" dirty="0" err="1"/>
              <a:t>avec</a:t>
            </a:r>
            <a:r>
              <a:rPr lang="it-IT" sz="2400" dirty="0"/>
              <a:t> l’</a:t>
            </a:r>
            <a:r>
              <a:rPr lang="it-IT" sz="2400" dirty="0" err="1"/>
              <a:t>Enseignement</a:t>
            </a:r>
            <a:r>
              <a:rPr lang="it-IT" sz="2400" dirty="0"/>
              <a:t> Moral et </a:t>
            </a:r>
            <a:r>
              <a:rPr lang="it-IT" sz="2400" dirty="0" err="1"/>
              <a:t>Civique</a:t>
            </a:r>
            <a:r>
              <a:rPr lang="it-IT" sz="2400" dirty="0"/>
              <a:t> : on y </a:t>
            </a:r>
            <a:r>
              <a:rPr lang="it-IT" sz="2400" dirty="0" err="1"/>
              <a:t>évoque</a:t>
            </a:r>
            <a:r>
              <a:rPr lang="it-IT" sz="2400" dirty="0"/>
              <a:t> le </a:t>
            </a:r>
            <a:r>
              <a:rPr lang="it-IT" sz="2400" dirty="0" err="1"/>
              <a:t>temps</a:t>
            </a:r>
            <a:r>
              <a:rPr lang="it-IT" sz="2400" dirty="0"/>
              <a:t>, l'</a:t>
            </a:r>
            <a:r>
              <a:rPr lang="it-IT" sz="2400" dirty="0" err="1"/>
              <a:t>espace</a:t>
            </a:r>
            <a:r>
              <a:rPr lang="it-IT" sz="2400" dirty="0"/>
              <a:t> et </a:t>
            </a:r>
            <a:r>
              <a:rPr lang="it-IT" sz="2400" dirty="0" err="1"/>
              <a:t>les</a:t>
            </a:r>
            <a:r>
              <a:rPr lang="it-IT" sz="2400" dirty="0"/>
              <a:t> </a:t>
            </a:r>
            <a:r>
              <a:rPr lang="it-IT" sz="2400" dirty="0" err="1"/>
              <a:t>êtres</a:t>
            </a:r>
            <a:r>
              <a:rPr lang="it-IT" sz="2400" dirty="0"/>
              <a:t> vivants, </a:t>
            </a:r>
            <a:r>
              <a:rPr lang="it-IT" sz="2400" dirty="0" err="1"/>
              <a:t>avec</a:t>
            </a:r>
            <a:r>
              <a:rPr lang="it-IT" sz="2400" dirty="0"/>
              <a:t>, </a:t>
            </a:r>
            <a:r>
              <a:rPr lang="it-IT" sz="2400" dirty="0" err="1"/>
              <a:t>notamment</a:t>
            </a:r>
            <a:r>
              <a:rPr lang="it-IT" sz="2400" dirty="0"/>
              <a:t>, un </a:t>
            </a:r>
            <a:r>
              <a:rPr lang="it-IT" sz="2400" dirty="0" err="1"/>
              <a:t>chapitre</a:t>
            </a:r>
            <a:r>
              <a:rPr lang="it-IT" sz="2400" dirty="0"/>
              <a:t> </a:t>
            </a:r>
            <a:r>
              <a:rPr lang="it-IT" sz="2400" dirty="0" err="1"/>
              <a:t>sur</a:t>
            </a:r>
            <a:r>
              <a:rPr lang="it-IT" sz="2400" dirty="0"/>
              <a:t> « La </a:t>
            </a:r>
            <a:r>
              <a:rPr lang="it-IT" sz="2400" dirty="0" err="1"/>
              <a:t>place</a:t>
            </a:r>
            <a:r>
              <a:rPr lang="it-IT" sz="2400" dirty="0"/>
              <a:t> </a:t>
            </a:r>
            <a:r>
              <a:rPr lang="it-IT" sz="2400" dirty="0" err="1"/>
              <a:t>des</a:t>
            </a:r>
            <a:r>
              <a:rPr lang="it-IT" sz="2400" dirty="0"/>
              <a:t> femmes </a:t>
            </a:r>
            <a:r>
              <a:rPr lang="it-IT" sz="2400" dirty="0" err="1"/>
              <a:t>au</a:t>
            </a:r>
            <a:r>
              <a:rPr lang="it-IT" sz="2400" dirty="0"/>
              <a:t> fil </a:t>
            </a:r>
            <a:r>
              <a:rPr lang="it-IT" sz="2400" dirty="0" err="1"/>
              <a:t>du</a:t>
            </a:r>
            <a:r>
              <a:rPr lang="it-IT" sz="2400" dirty="0"/>
              <a:t> </a:t>
            </a:r>
            <a:r>
              <a:rPr lang="it-IT" sz="2400" dirty="0" err="1"/>
              <a:t>temps</a:t>
            </a:r>
            <a:r>
              <a:rPr lang="it-IT" sz="2400" dirty="0"/>
              <a:t> ». </a:t>
            </a:r>
            <a:r>
              <a:rPr lang="it-IT" sz="2400" dirty="0" err="1"/>
              <a:t>Dans</a:t>
            </a:r>
            <a:r>
              <a:rPr lang="it-IT" sz="2400" dirty="0"/>
              <a:t> un </a:t>
            </a:r>
            <a:r>
              <a:rPr lang="it-IT" sz="2400" dirty="0" err="1"/>
              <a:t>souci</a:t>
            </a:r>
            <a:r>
              <a:rPr lang="it-IT" sz="2400" dirty="0"/>
              <a:t> d'</a:t>
            </a:r>
            <a:r>
              <a:rPr lang="it-IT" sz="2400" dirty="0" err="1"/>
              <a:t>égalité</a:t>
            </a:r>
            <a:r>
              <a:rPr lang="it-IT" sz="2400" dirty="0"/>
              <a:t> </a:t>
            </a:r>
            <a:r>
              <a:rPr lang="it-IT" sz="2400" dirty="0" err="1"/>
              <a:t>entre</a:t>
            </a:r>
            <a:r>
              <a:rPr lang="it-IT" sz="2400" dirty="0"/>
              <a:t> </a:t>
            </a:r>
            <a:r>
              <a:rPr lang="it-IT" sz="2400" dirty="0" err="1"/>
              <a:t>les</a:t>
            </a:r>
            <a:r>
              <a:rPr lang="it-IT" sz="2400" dirty="0"/>
              <a:t> femmes et </a:t>
            </a:r>
            <a:r>
              <a:rPr lang="it-IT" sz="2400" dirty="0" err="1"/>
              <a:t>les</a:t>
            </a:r>
            <a:r>
              <a:rPr lang="it-IT" sz="2400" dirty="0"/>
              <a:t> </a:t>
            </a:r>
            <a:r>
              <a:rPr lang="it-IT" sz="2400" dirty="0" err="1"/>
              <a:t>hommes</a:t>
            </a:r>
            <a:r>
              <a:rPr lang="it-IT" sz="2400" dirty="0"/>
              <a:t>, </a:t>
            </a:r>
            <a:r>
              <a:rPr lang="it-IT" sz="2400" dirty="0" err="1"/>
              <a:t>les</a:t>
            </a:r>
            <a:r>
              <a:rPr lang="it-IT" sz="2400" dirty="0"/>
              <a:t> </a:t>
            </a:r>
            <a:r>
              <a:rPr lang="it-IT" sz="2400" dirty="0" err="1"/>
              <a:t>éditions</a:t>
            </a:r>
            <a:r>
              <a:rPr lang="it-IT" sz="2400" dirty="0"/>
              <a:t> </a:t>
            </a:r>
            <a:r>
              <a:rPr lang="it-IT" sz="2400" dirty="0" err="1"/>
              <a:t>Hatier</a:t>
            </a:r>
            <a:r>
              <a:rPr lang="it-IT" sz="2400" dirty="0"/>
              <a:t> et </a:t>
            </a:r>
            <a:r>
              <a:rPr lang="it-IT" sz="2400" dirty="0" err="1"/>
              <a:t>les</a:t>
            </a:r>
            <a:r>
              <a:rPr lang="it-IT" sz="2400" dirty="0"/>
              <a:t> </a:t>
            </a:r>
            <a:r>
              <a:rPr lang="it-IT" sz="2400" dirty="0" err="1"/>
              <a:t>auteures</a:t>
            </a:r>
            <a:r>
              <a:rPr lang="it-IT" sz="2400" dirty="0"/>
              <a:t> </a:t>
            </a:r>
            <a:r>
              <a:rPr lang="it-IT" sz="2400" dirty="0" err="1"/>
              <a:t>ont</a:t>
            </a:r>
            <a:r>
              <a:rPr lang="it-IT" sz="2400" dirty="0"/>
              <a:t> </a:t>
            </a:r>
            <a:r>
              <a:rPr lang="it-IT" sz="2400" dirty="0" err="1"/>
              <a:t>décidé</a:t>
            </a:r>
            <a:r>
              <a:rPr lang="it-IT" sz="2400" dirty="0"/>
              <a:t> de </a:t>
            </a:r>
            <a:r>
              <a:rPr lang="it-IT" sz="2400" dirty="0" err="1"/>
              <a:t>suivre</a:t>
            </a:r>
            <a:r>
              <a:rPr lang="it-IT" sz="2400" dirty="0"/>
              <a:t> </a:t>
            </a:r>
            <a:r>
              <a:rPr lang="it-IT" sz="2400" dirty="0" err="1"/>
              <a:t>les</a:t>
            </a:r>
            <a:r>
              <a:rPr lang="it-IT" sz="2400" dirty="0"/>
              <a:t> </a:t>
            </a:r>
            <a:r>
              <a:rPr lang="it-IT" sz="2400" dirty="0" err="1"/>
              <a:t>recommandations</a:t>
            </a:r>
            <a:r>
              <a:rPr lang="it-IT" sz="2400" dirty="0"/>
              <a:t> </a:t>
            </a:r>
            <a:r>
              <a:rPr lang="it-IT" sz="2400" dirty="0" err="1"/>
              <a:t>du</a:t>
            </a:r>
            <a:r>
              <a:rPr lang="it-IT" sz="2400" dirty="0"/>
              <a:t> </a:t>
            </a:r>
            <a:r>
              <a:rPr lang="it-IT" sz="2400" b="1" dirty="0" err="1"/>
              <a:t>Haut</a:t>
            </a:r>
            <a:r>
              <a:rPr lang="it-IT" sz="2400" b="1" dirty="0"/>
              <a:t> </a:t>
            </a:r>
            <a:r>
              <a:rPr lang="it-IT" sz="2400" b="1" dirty="0" err="1"/>
              <a:t>Conseil</a:t>
            </a:r>
            <a:r>
              <a:rPr lang="it-IT" sz="2400" b="1" dirty="0"/>
              <a:t> à l'</a:t>
            </a:r>
            <a:r>
              <a:rPr lang="it-IT" sz="2400" b="1" dirty="0" err="1"/>
              <a:t>Égalité</a:t>
            </a:r>
            <a:r>
              <a:rPr lang="it-IT" sz="2400" b="1" dirty="0"/>
              <a:t> pour une </a:t>
            </a:r>
            <a:r>
              <a:rPr lang="it-IT" sz="2400" b="1" dirty="0" err="1"/>
              <a:t>communication</a:t>
            </a:r>
            <a:r>
              <a:rPr lang="it-IT" sz="2400" b="1" dirty="0"/>
              <a:t> </a:t>
            </a:r>
            <a:r>
              <a:rPr lang="it-IT" sz="2400" b="1" dirty="0" err="1"/>
              <a:t>publique</a:t>
            </a:r>
            <a:r>
              <a:rPr lang="it-IT" sz="2400" b="1" dirty="0"/>
              <a:t> sans </a:t>
            </a:r>
            <a:r>
              <a:rPr lang="it-IT" sz="2400" b="1" dirty="0" err="1"/>
              <a:t>stéréotype</a:t>
            </a:r>
            <a:r>
              <a:rPr lang="it-IT" sz="2400" b="1" dirty="0"/>
              <a:t> de </a:t>
            </a:r>
            <a:r>
              <a:rPr lang="it-IT" sz="2400" b="1" dirty="0" err="1"/>
              <a:t>sexe</a:t>
            </a:r>
            <a:r>
              <a:rPr lang="it-IT" sz="2400" b="1" dirty="0"/>
              <a:t>, d'</a:t>
            </a:r>
            <a:r>
              <a:rPr lang="it-IT" sz="2400" b="1" dirty="0" err="1"/>
              <a:t>après</a:t>
            </a:r>
            <a:r>
              <a:rPr lang="it-IT" sz="2400" b="1" dirty="0"/>
              <a:t> le guide </a:t>
            </a:r>
            <a:r>
              <a:rPr lang="it-IT" sz="2400" b="1" dirty="0" err="1"/>
              <a:t>publié</a:t>
            </a:r>
            <a:r>
              <a:rPr lang="it-IT" sz="2400" b="1" dirty="0"/>
              <a:t> en 2015.</a:t>
            </a:r>
          </a:p>
          <a:p>
            <a:pPr algn="just"/>
            <a:endParaRPr lang="it-IT" sz="2400" b="1" dirty="0"/>
          </a:p>
          <a:p>
            <a:pPr marL="0" indent="0">
              <a:buNone/>
            </a:pPr>
            <a:r>
              <a:rPr lang="it-IT" sz="2400" dirty="0"/>
              <a:t> </a:t>
            </a:r>
          </a:p>
          <a:p>
            <a:endParaRPr lang="fr-CA" sz="2400" dirty="0"/>
          </a:p>
        </p:txBody>
      </p:sp>
    </p:spTree>
    <p:extLst>
      <p:ext uri="{BB962C8B-B14F-4D97-AF65-F5344CB8AC3E}">
        <p14:creationId xmlns:p14="http://schemas.microsoft.com/office/powerpoint/2010/main" val="26437662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L’Académie française et la masculinisation</a:t>
            </a:r>
          </a:p>
        </p:txBody>
      </p:sp>
      <p:sp>
        <p:nvSpPr>
          <p:cNvPr id="3" name="Segnaposto contenuto 2"/>
          <p:cNvSpPr>
            <a:spLocks noGrp="1"/>
          </p:cNvSpPr>
          <p:nvPr>
            <p:ph idx="1"/>
          </p:nvPr>
        </p:nvSpPr>
        <p:spPr/>
        <p:txBody>
          <a:bodyPr>
            <a:normAutofit/>
          </a:bodyPr>
          <a:lstStyle/>
          <a:p>
            <a:pPr algn="just"/>
            <a:r>
              <a:rPr lang="it-IT" sz="2400" dirty="0"/>
              <a:t>En </a:t>
            </a:r>
            <a:r>
              <a:rPr lang="it-IT" sz="2400" dirty="0" err="1"/>
              <a:t>trois</a:t>
            </a:r>
            <a:r>
              <a:rPr lang="it-IT" sz="2400" dirty="0"/>
              <a:t> </a:t>
            </a:r>
            <a:r>
              <a:rPr lang="it-IT" sz="2400" dirty="0" err="1"/>
              <a:t>siècles</a:t>
            </a:r>
            <a:r>
              <a:rPr lang="it-IT" sz="2400" dirty="0"/>
              <a:t> et demi d’</a:t>
            </a:r>
            <a:r>
              <a:rPr lang="it-IT" sz="2400" dirty="0" err="1"/>
              <a:t>existence</a:t>
            </a:r>
            <a:r>
              <a:rPr lang="it-IT" sz="2400" dirty="0"/>
              <a:t>, l’Académie a </a:t>
            </a:r>
            <a:r>
              <a:rPr lang="it-IT" sz="2400" dirty="0" err="1"/>
              <a:t>beaucoup</a:t>
            </a:r>
            <a:r>
              <a:rPr lang="it-IT" sz="2400" dirty="0"/>
              <a:t> </a:t>
            </a:r>
            <a:r>
              <a:rPr lang="it-IT" sz="2400" dirty="0" err="1"/>
              <a:t>travaillé</a:t>
            </a:r>
            <a:r>
              <a:rPr lang="it-IT" sz="2400" dirty="0"/>
              <a:t> à </a:t>
            </a:r>
            <a:r>
              <a:rPr lang="it-IT" sz="2400" b="1" dirty="0" err="1"/>
              <a:t>masculiniser</a:t>
            </a:r>
            <a:r>
              <a:rPr lang="it-IT" sz="2400" b="1" dirty="0"/>
              <a:t> </a:t>
            </a:r>
            <a:r>
              <a:rPr lang="it-IT" sz="2400" dirty="0"/>
              <a:t>le </a:t>
            </a:r>
            <a:r>
              <a:rPr lang="it-IT" sz="2400" dirty="0" err="1"/>
              <a:t>français</a:t>
            </a:r>
            <a:r>
              <a:rPr lang="it-IT" sz="2400" dirty="0"/>
              <a:t>. Porte-</a:t>
            </a:r>
            <a:r>
              <a:rPr lang="it-IT" sz="2400" dirty="0" err="1"/>
              <a:t>bannière</a:t>
            </a:r>
            <a:r>
              <a:rPr lang="it-IT" sz="2400" dirty="0"/>
              <a:t> </a:t>
            </a:r>
            <a:r>
              <a:rPr lang="it-IT" sz="2400" dirty="0" err="1"/>
              <a:t>des</a:t>
            </a:r>
            <a:r>
              <a:rPr lang="it-IT" sz="2400" dirty="0"/>
              <a:t> </a:t>
            </a:r>
            <a:r>
              <a:rPr lang="it-IT" sz="2400" dirty="0" err="1"/>
              <a:t>partisans</a:t>
            </a:r>
            <a:r>
              <a:rPr lang="it-IT" sz="2400" dirty="0"/>
              <a:t> </a:t>
            </a:r>
            <a:r>
              <a:rPr lang="it-IT" sz="2400" dirty="0" err="1"/>
              <a:t>du</a:t>
            </a:r>
            <a:r>
              <a:rPr lang="it-IT" sz="2400" dirty="0"/>
              <a:t> </a:t>
            </a:r>
            <a:r>
              <a:rPr lang="it-IT" sz="2400" b="1" dirty="0"/>
              <a:t>«</a:t>
            </a:r>
            <a:r>
              <a:rPr lang="it-IT" sz="2400" b="1" dirty="0" err="1"/>
              <a:t>genre</a:t>
            </a:r>
            <a:r>
              <a:rPr lang="it-IT" sz="2400" b="1" dirty="0"/>
              <a:t> le plus </a:t>
            </a:r>
            <a:r>
              <a:rPr lang="it-IT" sz="2400" b="1" dirty="0" err="1"/>
              <a:t>noble</a:t>
            </a:r>
            <a:r>
              <a:rPr lang="it-IT" sz="2400" dirty="0"/>
              <a:t>», ce vestige de la monarchie </a:t>
            </a:r>
            <a:r>
              <a:rPr lang="it-IT" sz="2400" dirty="0" err="1"/>
              <a:t>absolue</a:t>
            </a:r>
            <a:r>
              <a:rPr lang="it-IT" sz="2400" dirty="0"/>
              <a:t> </a:t>
            </a:r>
            <a:r>
              <a:rPr lang="it-IT" sz="2400" dirty="0" err="1"/>
              <a:t>mène</a:t>
            </a:r>
            <a:r>
              <a:rPr lang="it-IT" sz="2400" dirty="0"/>
              <a:t> </a:t>
            </a:r>
            <a:r>
              <a:rPr lang="it-IT" sz="2400" dirty="0" err="1"/>
              <a:t>depuis</a:t>
            </a:r>
            <a:r>
              <a:rPr lang="it-IT" sz="2400" dirty="0"/>
              <a:t> le milieu </a:t>
            </a:r>
            <a:r>
              <a:rPr lang="it-IT" sz="2400" dirty="0" err="1"/>
              <a:t>des</a:t>
            </a:r>
            <a:r>
              <a:rPr lang="it-IT" sz="2400" dirty="0"/>
              <a:t> </a:t>
            </a:r>
            <a:r>
              <a:rPr lang="it-IT" sz="2400" dirty="0" err="1"/>
              <a:t>années</a:t>
            </a:r>
            <a:r>
              <a:rPr lang="it-IT" sz="2400" dirty="0"/>
              <a:t> 1980 </a:t>
            </a:r>
            <a:r>
              <a:rPr lang="it-IT" sz="2400" b="1" dirty="0"/>
              <a:t>une </a:t>
            </a:r>
            <a:r>
              <a:rPr lang="it-IT" sz="2400" b="1" dirty="0" err="1"/>
              <a:t>croisade</a:t>
            </a:r>
            <a:r>
              <a:rPr lang="it-IT" sz="2400" b="1" dirty="0"/>
              <a:t> </a:t>
            </a:r>
            <a:r>
              <a:rPr lang="it-IT" sz="2400" dirty="0" err="1"/>
              <a:t>contre</a:t>
            </a:r>
            <a:r>
              <a:rPr lang="it-IT" sz="2400" dirty="0"/>
              <a:t> la «</a:t>
            </a:r>
            <a:r>
              <a:rPr lang="it-IT" sz="2400" dirty="0" err="1"/>
              <a:t>féminisation</a:t>
            </a:r>
            <a:r>
              <a:rPr lang="it-IT" sz="2400" dirty="0"/>
              <a:t>», en </a:t>
            </a:r>
            <a:r>
              <a:rPr lang="it-IT" sz="2400" dirty="0" err="1"/>
              <a:t>dépit</a:t>
            </a:r>
            <a:r>
              <a:rPr lang="it-IT" sz="2400" dirty="0"/>
              <a:t> </a:t>
            </a:r>
            <a:r>
              <a:rPr lang="it-IT" sz="2400" dirty="0" err="1"/>
              <a:t>des</a:t>
            </a:r>
            <a:r>
              <a:rPr lang="it-IT" sz="2400" dirty="0"/>
              <a:t> </a:t>
            </a:r>
            <a:r>
              <a:rPr lang="it-IT" sz="2400" dirty="0" err="1"/>
              <a:t>besoins</a:t>
            </a:r>
            <a:r>
              <a:rPr lang="it-IT" sz="2400" dirty="0"/>
              <a:t> </a:t>
            </a:r>
            <a:r>
              <a:rPr lang="it-IT" sz="2400" dirty="0" err="1"/>
              <a:t>langagiers</a:t>
            </a:r>
            <a:r>
              <a:rPr lang="it-IT" sz="2400" dirty="0"/>
              <a:t> d’une </a:t>
            </a:r>
            <a:r>
              <a:rPr lang="it-IT" sz="2400" dirty="0" err="1"/>
              <a:t>société</a:t>
            </a:r>
            <a:r>
              <a:rPr lang="it-IT" sz="2400" dirty="0"/>
              <a:t> </a:t>
            </a:r>
            <a:r>
              <a:rPr lang="it-IT" sz="2400" dirty="0" err="1"/>
              <a:t>où</a:t>
            </a:r>
            <a:r>
              <a:rPr lang="it-IT" sz="2400" dirty="0"/>
              <a:t> l’</a:t>
            </a:r>
            <a:r>
              <a:rPr lang="it-IT" sz="2400" dirty="0" err="1"/>
              <a:t>égalité</a:t>
            </a:r>
            <a:r>
              <a:rPr lang="it-IT" sz="2400" dirty="0"/>
              <a:t> </a:t>
            </a:r>
            <a:r>
              <a:rPr lang="it-IT" sz="2400" dirty="0" err="1"/>
              <a:t>des</a:t>
            </a:r>
            <a:r>
              <a:rPr lang="it-IT" sz="2400" dirty="0"/>
              <a:t> </a:t>
            </a:r>
            <a:r>
              <a:rPr lang="it-IT" sz="2400" dirty="0" err="1"/>
              <a:t>sexes</a:t>
            </a:r>
            <a:r>
              <a:rPr lang="it-IT" sz="2400" dirty="0"/>
              <a:t> </a:t>
            </a:r>
            <a:r>
              <a:rPr lang="it-IT" sz="2400" dirty="0" err="1"/>
              <a:t>progresse</a:t>
            </a:r>
            <a:r>
              <a:rPr lang="it-IT" sz="2400" dirty="0"/>
              <a:t> – en </a:t>
            </a:r>
            <a:r>
              <a:rPr lang="it-IT" sz="2400" dirty="0" err="1"/>
              <a:t>dépit</a:t>
            </a:r>
            <a:r>
              <a:rPr lang="it-IT" sz="2400" dirty="0"/>
              <a:t>, </a:t>
            </a:r>
            <a:r>
              <a:rPr lang="it-IT" sz="2400" dirty="0" err="1"/>
              <a:t>surtout</a:t>
            </a:r>
            <a:r>
              <a:rPr lang="it-IT" sz="2400" dirty="0"/>
              <a:t>, </a:t>
            </a:r>
            <a:r>
              <a:rPr lang="it-IT" sz="2400" dirty="0" err="1"/>
              <a:t>des</a:t>
            </a:r>
            <a:r>
              <a:rPr lang="it-IT" sz="2400" dirty="0"/>
              <a:t> </a:t>
            </a:r>
            <a:r>
              <a:rPr lang="it-IT" sz="2400" dirty="0" err="1"/>
              <a:t>logiques</a:t>
            </a:r>
            <a:r>
              <a:rPr lang="it-IT" sz="2400" dirty="0"/>
              <a:t> de la langue </a:t>
            </a:r>
            <a:r>
              <a:rPr lang="it-IT" sz="2400" dirty="0" err="1"/>
              <a:t>française</a:t>
            </a:r>
            <a:r>
              <a:rPr lang="it-IT" sz="2400" dirty="0"/>
              <a:t> et </a:t>
            </a:r>
            <a:r>
              <a:rPr lang="it-IT" sz="2400" dirty="0" err="1"/>
              <a:t>des</a:t>
            </a:r>
            <a:r>
              <a:rPr lang="it-IT" sz="2400" dirty="0"/>
              <a:t> </a:t>
            </a:r>
            <a:r>
              <a:rPr lang="it-IT" sz="2400" dirty="0" err="1"/>
              <a:t>évolutions</a:t>
            </a:r>
            <a:r>
              <a:rPr lang="it-IT" sz="2400" dirty="0"/>
              <a:t> à l’</a:t>
            </a:r>
            <a:r>
              <a:rPr lang="it-IT" sz="2400" dirty="0" err="1"/>
              <a:t>œuvre</a:t>
            </a:r>
            <a:r>
              <a:rPr lang="it-IT" sz="2400" dirty="0"/>
              <a:t> </a:t>
            </a:r>
            <a:r>
              <a:rPr lang="it-IT" sz="2400" dirty="0" err="1"/>
              <a:t>dans</a:t>
            </a:r>
            <a:r>
              <a:rPr lang="it-IT" sz="2400" dirty="0"/>
              <a:t> </a:t>
            </a:r>
            <a:r>
              <a:rPr lang="it-IT" sz="2400" dirty="0" err="1"/>
              <a:t>les</a:t>
            </a:r>
            <a:r>
              <a:rPr lang="it-IT" sz="2400" dirty="0"/>
              <a:t> </a:t>
            </a:r>
            <a:r>
              <a:rPr lang="it-IT" sz="2400" dirty="0" err="1"/>
              <a:t>autres</a:t>
            </a:r>
            <a:r>
              <a:rPr lang="it-IT" sz="2400" dirty="0"/>
              <a:t> </a:t>
            </a:r>
            <a:r>
              <a:rPr lang="it-IT" sz="2400" dirty="0" err="1"/>
              <a:t>pays</a:t>
            </a:r>
            <a:r>
              <a:rPr lang="it-IT" sz="2400" dirty="0"/>
              <a:t> </a:t>
            </a:r>
            <a:r>
              <a:rPr lang="it-IT" sz="2400" dirty="0" err="1"/>
              <a:t>francophones</a:t>
            </a:r>
            <a:r>
              <a:rPr lang="it-IT" sz="2400" dirty="0"/>
              <a:t>.</a:t>
            </a:r>
          </a:p>
          <a:p>
            <a:pPr algn="just"/>
            <a:endParaRPr lang="it-IT" sz="2400" dirty="0"/>
          </a:p>
          <a:p>
            <a:pPr algn="just"/>
            <a:r>
              <a:rPr lang="it-IT" sz="2400" i="1" dirty="0"/>
              <a:t>L'Académie </a:t>
            </a:r>
            <a:r>
              <a:rPr lang="it-IT" sz="2400" i="1" dirty="0" err="1"/>
              <a:t>contre</a:t>
            </a:r>
            <a:r>
              <a:rPr lang="it-IT" sz="2400" i="1" dirty="0"/>
              <a:t> la langue </a:t>
            </a:r>
            <a:r>
              <a:rPr lang="it-IT" sz="2400" i="1" dirty="0" err="1"/>
              <a:t>française</a:t>
            </a:r>
            <a:r>
              <a:rPr lang="it-IT" sz="2400" i="1" dirty="0"/>
              <a:t> : le dossier «</a:t>
            </a:r>
            <a:r>
              <a:rPr lang="it-IT" sz="2400" i="1" dirty="0" err="1"/>
              <a:t>féminisation</a:t>
            </a:r>
            <a:r>
              <a:rPr lang="it-IT" sz="2400" i="1" dirty="0"/>
              <a:t>»</a:t>
            </a:r>
            <a:br>
              <a:rPr lang="it-IT" sz="2400" i="1" dirty="0"/>
            </a:br>
            <a:r>
              <a:rPr lang="it-IT" sz="2400" dirty="0" err="1"/>
              <a:t>Avec</a:t>
            </a:r>
            <a:r>
              <a:rPr lang="it-IT" sz="2400" dirty="0"/>
              <a:t> Maria </a:t>
            </a:r>
            <a:r>
              <a:rPr lang="it-IT" sz="2400" dirty="0" err="1"/>
              <a:t>Candea</a:t>
            </a:r>
            <a:r>
              <a:rPr lang="it-IT" sz="2400" dirty="0"/>
              <a:t>, Yannick </a:t>
            </a:r>
            <a:r>
              <a:rPr lang="it-IT" sz="2400" dirty="0" err="1"/>
              <a:t>Chevalier</a:t>
            </a:r>
            <a:r>
              <a:rPr lang="it-IT" sz="2400" dirty="0"/>
              <a:t>, </a:t>
            </a:r>
            <a:r>
              <a:rPr lang="it-IT" sz="2400" dirty="0" err="1"/>
              <a:t>Sylvia</a:t>
            </a:r>
            <a:r>
              <a:rPr lang="it-IT" sz="2400" dirty="0"/>
              <a:t> </a:t>
            </a:r>
            <a:r>
              <a:rPr lang="it-IT" sz="2400" dirty="0" err="1"/>
              <a:t>Duverger</a:t>
            </a:r>
            <a:r>
              <a:rPr lang="it-IT" sz="2400" dirty="0"/>
              <a:t>, Anne-Marie </a:t>
            </a:r>
            <a:r>
              <a:rPr lang="it-IT" sz="2400" dirty="0" err="1"/>
              <a:t>Houdebine</a:t>
            </a:r>
            <a:r>
              <a:rPr lang="it-IT" sz="2400" dirty="0"/>
              <a:t> (†) et la </a:t>
            </a:r>
            <a:r>
              <a:rPr lang="it-IT" sz="2400" dirty="0" err="1"/>
              <a:t>collaboration</a:t>
            </a:r>
            <a:r>
              <a:rPr lang="it-IT" sz="2400" dirty="0"/>
              <a:t> d'Audrey </a:t>
            </a:r>
            <a:r>
              <a:rPr lang="it-IT" sz="2400" dirty="0" err="1"/>
              <a:t>Lasserre</a:t>
            </a:r>
            <a:r>
              <a:rPr lang="it-IT" sz="2400" dirty="0"/>
              <a:t/>
            </a:r>
            <a:br>
              <a:rPr lang="it-IT" sz="2400" dirty="0"/>
            </a:br>
            <a:r>
              <a:rPr lang="it-IT" sz="2400" dirty="0" err="1"/>
              <a:t>Donnemarie-Dontilly</a:t>
            </a:r>
            <a:r>
              <a:rPr lang="it-IT" sz="2400" dirty="0"/>
              <a:t>, Paris, </a:t>
            </a:r>
            <a:r>
              <a:rPr lang="it-IT" sz="2400" dirty="0" err="1"/>
              <a:t>éditions</a:t>
            </a:r>
            <a:r>
              <a:rPr lang="it-IT" sz="2400" dirty="0"/>
              <a:t> </a:t>
            </a:r>
            <a:r>
              <a:rPr lang="it-IT" sz="2400" dirty="0" err="1"/>
              <a:t>iXe</a:t>
            </a:r>
            <a:r>
              <a:rPr lang="it-IT" sz="2400" dirty="0"/>
              <a:t>, 2016. </a:t>
            </a:r>
            <a:endParaRPr lang="fr-CA" sz="2400" dirty="0"/>
          </a:p>
        </p:txBody>
      </p:sp>
    </p:spTree>
    <p:extLst>
      <p:ext uri="{BB962C8B-B14F-4D97-AF65-F5344CB8AC3E}">
        <p14:creationId xmlns:p14="http://schemas.microsoft.com/office/powerpoint/2010/main" val="32398318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fr-CA"/>
          </a:p>
        </p:txBody>
      </p:sp>
      <p:sp>
        <p:nvSpPr>
          <p:cNvPr id="3" name="Segnaposto contenuto 2"/>
          <p:cNvSpPr>
            <a:spLocks noGrp="1"/>
          </p:cNvSpPr>
          <p:nvPr>
            <p:ph idx="1"/>
          </p:nvPr>
        </p:nvSpPr>
        <p:spPr/>
        <p:txBody>
          <a:bodyPr>
            <a:normAutofit/>
          </a:bodyPr>
          <a:lstStyle/>
          <a:p>
            <a:r>
              <a:rPr lang="it-IT" sz="2400" dirty="0" err="1"/>
              <a:t>Trois</a:t>
            </a:r>
            <a:r>
              <a:rPr lang="it-IT" sz="2400" dirty="0"/>
              <a:t> </a:t>
            </a:r>
            <a:r>
              <a:rPr lang="it-IT" sz="2400" dirty="0" err="1"/>
              <a:t>Déclarations</a:t>
            </a:r>
            <a:r>
              <a:rPr lang="it-IT" sz="2400" dirty="0"/>
              <a:t> (1984, 2002, 2017) et une Mise </a:t>
            </a:r>
            <a:r>
              <a:rPr lang="it-IT" sz="2400" dirty="0" err="1"/>
              <a:t>au</a:t>
            </a:r>
            <a:r>
              <a:rPr lang="it-IT" sz="2400" dirty="0"/>
              <a:t> </a:t>
            </a:r>
            <a:r>
              <a:rPr lang="it-IT" sz="2400" dirty="0" err="1"/>
              <a:t>point</a:t>
            </a:r>
            <a:r>
              <a:rPr lang="it-IT" sz="2400" dirty="0"/>
              <a:t> (2014) et</a:t>
            </a:r>
          </a:p>
          <a:p>
            <a:r>
              <a:rPr lang="it-IT" sz="2400" dirty="0"/>
              <a:t>le </a:t>
            </a:r>
            <a:r>
              <a:rPr lang="it-IT" sz="2400" dirty="0" err="1"/>
              <a:t>tournant</a:t>
            </a:r>
            <a:r>
              <a:rPr lang="it-IT" sz="2400" dirty="0"/>
              <a:t> en 2019</a:t>
            </a:r>
            <a:endParaRPr lang="fr-CA" sz="2400" dirty="0"/>
          </a:p>
        </p:txBody>
      </p:sp>
    </p:spTree>
    <p:extLst>
      <p:ext uri="{BB962C8B-B14F-4D97-AF65-F5344CB8AC3E}">
        <p14:creationId xmlns:p14="http://schemas.microsoft.com/office/powerpoint/2010/main" val="40226441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Académie française 1984</a:t>
            </a:r>
            <a:br>
              <a:rPr lang="fr-CA" sz="2800" dirty="0"/>
            </a:br>
            <a:r>
              <a:rPr lang="fr-CA" sz="2800" dirty="0"/>
              <a:t>Les métiers</a:t>
            </a:r>
          </a:p>
        </p:txBody>
      </p:sp>
      <p:sp>
        <p:nvSpPr>
          <p:cNvPr id="3" name="Segnaposto contenuto 2"/>
          <p:cNvSpPr>
            <a:spLocks noGrp="1"/>
          </p:cNvSpPr>
          <p:nvPr>
            <p:ph idx="1"/>
          </p:nvPr>
        </p:nvSpPr>
        <p:spPr/>
        <p:txBody>
          <a:bodyPr>
            <a:normAutofit/>
          </a:bodyPr>
          <a:lstStyle/>
          <a:p>
            <a:pPr algn="just"/>
            <a:r>
              <a:rPr lang="it-IT" sz="2400" dirty="0"/>
              <a:t>En 1984, le</a:t>
            </a:r>
            <a:r>
              <a:rPr lang="it-IT" sz="2400" b="1" dirty="0"/>
              <a:t> </a:t>
            </a:r>
            <a:r>
              <a:rPr lang="it-IT" sz="2400" b="1" dirty="0" err="1"/>
              <a:t>gouvernement</a:t>
            </a:r>
            <a:r>
              <a:rPr lang="it-IT" sz="2400" b="1" dirty="0"/>
              <a:t> </a:t>
            </a:r>
            <a:r>
              <a:rPr lang="it-IT" sz="2400" dirty="0"/>
              <a:t>de Laurent Fabius a </a:t>
            </a:r>
            <a:r>
              <a:rPr lang="it-IT" sz="2400" dirty="0" err="1"/>
              <a:t>institué</a:t>
            </a:r>
            <a:r>
              <a:rPr lang="it-IT" sz="2400" dirty="0"/>
              <a:t> une </a:t>
            </a:r>
            <a:r>
              <a:rPr lang="it-IT" sz="2400" dirty="0" err="1"/>
              <a:t>commission</a:t>
            </a:r>
            <a:r>
              <a:rPr lang="it-IT" sz="2400" dirty="0"/>
              <a:t> « </a:t>
            </a:r>
            <a:r>
              <a:rPr lang="it-IT" sz="2400" dirty="0" err="1"/>
              <a:t>chargée</a:t>
            </a:r>
            <a:r>
              <a:rPr lang="it-IT" sz="2400" dirty="0"/>
              <a:t> d’</a:t>
            </a:r>
            <a:r>
              <a:rPr lang="it-IT" sz="2400" dirty="0" err="1"/>
              <a:t>étudier</a:t>
            </a:r>
            <a:r>
              <a:rPr lang="it-IT" sz="2400" dirty="0"/>
              <a:t> </a:t>
            </a:r>
            <a:r>
              <a:rPr lang="it-IT" sz="2400" b="1" dirty="0"/>
              <a:t>la </a:t>
            </a:r>
            <a:r>
              <a:rPr lang="it-IT" sz="2400" b="1" dirty="0" err="1"/>
              <a:t>féminisation</a:t>
            </a:r>
            <a:r>
              <a:rPr lang="it-IT" sz="2400" b="1" dirty="0"/>
              <a:t> </a:t>
            </a:r>
            <a:r>
              <a:rPr lang="it-IT" sz="2400" b="1" dirty="0" err="1"/>
              <a:t>des</a:t>
            </a:r>
            <a:r>
              <a:rPr lang="it-IT" sz="2400" b="1" dirty="0"/>
              <a:t> </a:t>
            </a:r>
            <a:r>
              <a:rPr lang="it-IT" sz="2400" b="1" dirty="0" err="1"/>
              <a:t>titres</a:t>
            </a:r>
            <a:r>
              <a:rPr lang="it-IT" sz="2400" b="1" dirty="0"/>
              <a:t> et </a:t>
            </a:r>
            <a:r>
              <a:rPr lang="it-IT" sz="2400" b="1" dirty="0" err="1"/>
              <a:t>des</a:t>
            </a:r>
            <a:r>
              <a:rPr lang="it-IT" sz="2400" b="1" dirty="0"/>
              <a:t> </a:t>
            </a:r>
            <a:r>
              <a:rPr lang="it-IT" sz="2400" b="1" dirty="0" err="1"/>
              <a:t>fonctions</a:t>
            </a:r>
            <a:r>
              <a:rPr lang="it-IT" sz="2400" b="1" dirty="0"/>
              <a:t> </a:t>
            </a:r>
            <a:r>
              <a:rPr lang="it-IT" sz="2400" dirty="0"/>
              <a:t>et, d’une </a:t>
            </a:r>
            <a:r>
              <a:rPr lang="it-IT" sz="2400" dirty="0" err="1"/>
              <a:t>manière</a:t>
            </a:r>
            <a:r>
              <a:rPr lang="it-IT" sz="2400" dirty="0"/>
              <a:t> </a:t>
            </a:r>
            <a:r>
              <a:rPr lang="it-IT" sz="2400" dirty="0" err="1"/>
              <a:t>générale</a:t>
            </a:r>
            <a:r>
              <a:rPr lang="it-IT" sz="2400" dirty="0"/>
              <a:t>, le </a:t>
            </a:r>
            <a:r>
              <a:rPr lang="it-IT" sz="2400" dirty="0" err="1"/>
              <a:t>vocabulaire</a:t>
            </a:r>
            <a:r>
              <a:rPr lang="it-IT" sz="2400" dirty="0"/>
              <a:t> </a:t>
            </a:r>
            <a:r>
              <a:rPr lang="it-IT" sz="2400" dirty="0" err="1"/>
              <a:t>concernant</a:t>
            </a:r>
            <a:r>
              <a:rPr lang="it-IT" sz="2400" dirty="0"/>
              <a:t> </a:t>
            </a:r>
            <a:r>
              <a:rPr lang="it-IT" sz="2400" dirty="0" err="1"/>
              <a:t>les</a:t>
            </a:r>
            <a:r>
              <a:rPr lang="it-IT" sz="2400" dirty="0"/>
              <a:t> </a:t>
            </a:r>
            <a:r>
              <a:rPr lang="it-IT" sz="2400" dirty="0" err="1"/>
              <a:t>activités</a:t>
            </a:r>
            <a:r>
              <a:rPr lang="it-IT" sz="2400" dirty="0"/>
              <a:t> </a:t>
            </a:r>
            <a:r>
              <a:rPr lang="it-IT" sz="2400" dirty="0" err="1"/>
              <a:t>des</a:t>
            </a:r>
            <a:r>
              <a:rPr lang="it-IT" sz="2400" dirty="0"/>
              <a:t> femmes ». </a:t>
            </a:r>
            <a:r>
              <a:rPr lang="it-IT" sz="2400" dirty="0" err="1"/>
              <a:t>Dans</a:t>
            </a:r>
            <a:r>
              <a:rPr lang="it-IT" sz="2400" dirty="0"/>
              <a:t> une </a:t>
            </a:r>
            <a:r>
              <a:rPr lang="it-IT" sz="2400" dirty="0" err="1"/>
              <a:t>circulaire</a:t>
            </a:r>
            <a:r>
              <a:rPr lang="it-IT" sz="2400" dirty="0"/>
              <a:t> </a:t>
            </a:r>
            <a:r>
              <a:rPr lang="it-IT" sz="2400" dirty="0" err="1"/>
              <a:t>datée</a:t>
            </a:r>
            <a:r>
              <a:rPr lang="it-IT" sz="2400" dirty="0"/>
              <a:t> </a:t>
            </a:r>
            <a:r>
              <a:rPr lang="it-IT" sz="2400" dirty="0" err="1"/>
              <a:t>du</a:t>
            </a:r>
            <a:r>
              <a:rPr lang="it-IT" sz="2400" dirty="0"/>
              <a:t> 11 </a:t>
            </a:r>
            <a:r>
              <a:rPr lang="it-IT" sz="2400" dirty="0" err="1"/>
              <a:t>mars</a:t>
            </a:r>
            <a:r>
              <a:rPr lang="it-IT" sz="2400" dirty="0"/>
              <a:t> 1986, le Premier ministre, M. Laurent Fabius, </a:t>
            </a:r>
            <a:r>
              <a:rPr lang="it-IT" sz="2400" dirty="0" err="1"/>
              <a:t>conseille</a:t>
            </a:r>
            <a:r>
              <a:rPr lang="it-IT" sz="2400" dirty="0"/>
              <a:t> </a:t>
            </a:r>
            <a:r>
              <a:rPr lang="it-IT" sz="2400" dirty="0" err="1"/>
              <a:t>l’application</a:t>
            </a:r>
            <a:r>
              <a:rPr lang="it-IT" sz="2400" dirty="0"/>
              <a:t> </a:t>
            </a:r>
            <a:r>
              <a:rPr lang="it-IT" sz="2400" dirty="0" err="1"/>
              <a:t>des</a:t>
            </a:r>
            <a:r>
              <a:rPr lang="it-IT" sz="2400" dirty="0"/>
              <a:t> </a:t>
            </a:r>
            <a:r>
              <a:rPr lang="it-IT" sz="2400" dirty="0" err="1"/>
              <a:t>règles</a:t>
            </a:r>
            <a:r>
              <a:rPr lang="it-IT" sz="2400" dirty="0"/>
              <a:t> de </a:t>
            </a:r>
            <a:r>
              <a:rPr lang="it-IT" sz="2400" dirty="0" err="1"/>
              <a:t>féminisation</a:t>
            </a:r>
            <a:r>
              <a:rPr lang="it-IT" sz="2400" dirty="0"/>
              <a:t> </a:t>
            </a:r>
            <a:r>
              <a:rPr lang="it-IT" sz="2400" dirty="0" err="1"/>
              <a:t>recommandées</a:t>
            </a:r>
            <a:r>
              <a:rPr lang="it-IT" sz="2400" dirty="0"/>
              <a:t> par </a:t>
            </a:r>
            <a:r>
              <a:rPr lang="it-IT" sz="2400" dirty="0" err="1"/>
              <a:t>cette</a:t>
            </a:r>
            <a:r>
              <a:rPr lang="it-IT" sz="2400" dirty="0"/>
              <a:t> </a:t>
            </a:r>
            <a:r>
              <a:rPr lang="it-IT" sz="2400" dirty="0" err="1"/>
              <a:t>commission</a:t>
            </a:r>
            <a:r>
              <a:rPr lang="it-IT" sz="2400" dirty="0"/>
              <a:t>. </a:t>
            </a:r>
          </a:p>
          <a:p>
            <a:r>
              <a:rPr lang="it-IT" sz="2400" dirty="0"/>
              <a:t>L’Académie </a:t>
            </a:r>
            <a:r>
              <a:rPr lang="it-IT" sz="2400" dirty="0" err="1"/>
              <a:t>française</a:t>
            </a:r>
            <a:r>
              <a:rPr lang="it-IT" sz="2400" dirty="0"/>
              <a:t>, qui n’a </a:t>
            </a:r>
            <a:r>
              <a:rPr lang="it-IT" sz="2400" dirty="0" err="1"/>
              <a:t>pas</a:t>
            </a:r>
            <a:r>
              <a:rPr lang="it-IT" sz="2400" dirty="0"/>
              <a:t> </a:t>
            </a:r>
            <a:r>
              <a:rPr lang="it-IT" sz="2400" dirty="0" err="1"/>
              <a:t>été</a:t>
            </a:r>
            <a:r>
              <a:rPr lang="it-IT" sz="2400" dirty="0"/>
              <a:t> </a:t>
            </a:r>
            <a:r>
              <a:rPr lang="it-IT" sz="2400" dirty="0" err="1"/>
              <a:t>associée</a:t>
            </a:r>
            <a:r>
              <a:rPr lang="it-IT" sz="2400" dirty="0"/>
              <a:t> </a:t>
            </a:r>
            <a:r>
              <a:rPr lang="it-IT" sz="2400" dirty="0" err="1"/>
              <a:t>aux</a:t>
            </a:r>
            <a:r>
              <a:rPr lang="it-IT" sz="2400" dirty="0"/>
              <a:t> </a:t>
            </a:r>
            <a:r>
              <a:rPr lang="it-IT" sz="2400" dirty="0" err="1"/>
              <a:t>travaux</a:t>
            </a:r>
            <a:r>
              <a:rPr lang="it-IT" sz="2400" dirty="0"/>
              <a:t> de </a:t>
            </a:r>
            <a:r>
              <a:rPr lang="it-IT" sz="2400" dirty="0" err="1"/>
              <a:t>cette</a:t>
            </a:r>
            <a:r>
              <a:rPr lang="it-IT" sz="2400" dirty="0"/>
              <a:t> </a:t>
            </a:r>
            <a:r>
              <a:rPr lang="it-IT" sz="2400" dirty="0" err="1"/>
              <a:t>commission</a:t>
            </a:r>
            <a:r>
              <a:rPr lang="it-IT" sz="2400" dirty="0"/>
              <a:t>, n’</a:t>
            </a:r>
            <a:r>
              <a:rPr lang="it-IT" sz="2400" dirty="0" err="1"/>
              <a:t>approuve</a:t>
            </a:r>
            <a:r>
              <a:rPr lang="it-IT" sz="2400" dirty="0"/>
              <a:t> </a:t>
            </a:r>
            <a:r>
              <a:rPr lang="it-IT" sz="2400" dirty="0" err="1"/>
              <a:t>pas</a:t>
            </a:r>
            <a:r>
              <a:rPr lang="it-IT" sz="2400" dirty="0"/>
              <a:t> </a:t>
            </a:r>
            <a:r>
              <a:rPr lang="it-IT" sz="2400" dirty="0" err="1"/>
              <a:t>les</a:t>
            </a:r>
            <a:r>
              <a:rPr lang="it-IT" sz="2400" dirty="0"/>
              <a:t> </a:t>
            </a:r>
            <a:r>
              <a:rPr lang="it-IT" sz="2400" dirty="0" err="1"/>
              <a:t>conclusions</a:t>
            </a:r>
            <a:r>
              <a:rPr lang="it-IT" sz="2400" dirty="0"/>
              <a:t> </a:t>
            </a:r>
            <a:r>
              <a:rPr lang="it-IT" sz="2400" dirty="0" err="1"/>
              <a:t>que</a:t>
            </a:r>
            <a:r>
              <a:rPr lang="it-IT" sz="2400" dirty="0"/>
              <a:t> celle-ci a </a:t>
            </a:r>
            <a:r>
              <a:rPr lang="it-IT" sz="2400" dirty="0" err="1"/>
              <a:t>rendues</a:t>
            </a:r>
            <a:r>
              <a:rPr lang="it-IT" sz="2400" dirty="0"/>
              <a:t>.</a:t>
            </a:r>
          </a:p>
          <a:p>
            <a:endParaRPr lang="fr-CA" sz="2400" dirty="0"/>
          </a:p>
        </p:txBody>
      </p:sp>
    </p:spTree>
    <p:extLst>
      <p:ext uri="{BB962C8B-B14F-4D97-AF65-F5344CB8AC3E}">
        <p14:creationId xmlns:p14="http://schemas.microsoft.com/office/powerpoint/2010/main" val="7853347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Académie française 2002</a:t>
            </a:r>
            <a:br>
              <a:rPr lang="fr-CA" sz="2800" dirty="0"/>
            </a:br>
            <a:r>
              <a:rPr lang="fr-CA" sz="2800" dirty="0"/>
              <a:t>Le genre</a:t>
            </a:r>
          </a:p>
        </p:txBody>
      </p:sp>
      <p:sp>
        <p:nvSpPr>
          <p:cNvPr id="3" name="Segnaposto contenuto 2"/>
          <p:cNvSpPr>
            <a:spLocks noGrp="1"/>
          </p:cNvSpPr>
          <p:nvPr>
            <p:ph idx="1"/>
          </p:nvPr>
        </p:nvSpPr>
        <p:spPr/>
        <p:txBody>
          <a:bodyPr>
            <a:normAutofit/>
          </a:bodyPr>
          <a:lstStyle/>
          <a:p>
            <a:pPr algn="just"/>
            <a:r>
              <a:rPr lang="it-IT" sz="2400" dirty="0"/>
              <a:t>Le 21 </a:t>
            </a:r>
            <a:r>
              <a:rPr lang="it-IT" sz="2400" dirty="0" err="1"/>
              <a:t>mars</a:t>
            </a:r>
            <a:r>
              <a:rPr lang="it-IT" sz="2400" dirty="0"/>
              <a:t> 2002, l’Académie </a:t>
            </a:r>
            <a:r>
              <a:rPr lang="it-IT" sz="2400" dirty="0" err="1"/>
              <a:t>française</a:t>
            </a:r>
            <a:r>
              <a:rPr lang="it-IT" sz="2400" dirty="0"/>
              <a:t> </a:t>
            </a:r>
            <a:r>
              <a:rPr lang="it-IT" sz="2400" dirty="0" err="1"/>
              <a:t>publie</a:t>
            </a:r>
            <a:r>
              <a:rPr lang="it-IT" sz="2400" dirty="0"/>
              <a:t> une nouvelle </a:t>
            </a:r>
            <a:r>
              <a:rPr lang="it-IT" sz="2400" dirty="0" err="1"/>
              <a:t>déclaration</a:t>
            </a:r>
            <a:r>
              <a:rPr lang="it-IT" sz="2400" dirty="0"/>
              <a:t> pour </a:t>
            </a:r>
            <a:r>
              <a:rPr lang="it-IT" sz="2400" dirty="0" err="1"/>
              <a:t>rappeler</a:t>
            </a:r>
            <a:r>
              <a:rPr lang="it-IT" sz="2400" dirty="0"/>
              <a:t> sa position à ce </a:t>
            </a:r>
            <a:r>
              <a:rPr lang="it-IT" sz="2400" dirty="0" err="1"/>
              <a:t>sujet</a:t>
            </a:r>
            <a:r>
              <a:rPr lang="it-IT" sz="2400" dirty="0"/>
              <a:t> et, en </a:t>
            </a:r>
            <a:r>
              <a:rPr lang="it-IT" sz="2400" dirty="0" err="1"/>
              <a:t>particulier</a:t>
            </a:r>
            <a:r>
              <a:rPr lang="it-IT" sz="2400" dirty="0"/>
              <a:t>, le </a:t>
            </a:r>
            <a:r>
              <a:rPr lang="it-IT" sz="2400" dirty="0" err="1"/>
              <a:t>contresens</a:t>
            </a:r>
            <a:r>
              <a:rPr lang="it-IT" sz="2400" dirty="0"/>
              <a:t> </a:t>
            </a:r>
            <a:r>
              <a:rPr lang="it-IT" sz="2400" dirty="0" err="1"/>
              <a:t>linguistique</a:t>
            </a:r>
            <a:r>
              <a:rPr lang="it-IT" sz="2400" dirty="0"/>
              <a:t> </a:t>
            </a:r>
            <a:r>
              <a:rPr lang="it-IT" sz="2400" dirty="0" err="1"/>
              <a:t>sur</a:t>
            </a:r>
            <a:r>
              <a:rPr lang="it-IT" sz="2400" dirty="0"/>
              <a:t> </a:t>
            </a:r>
            <a:r>
              <a:rPr lang="it-IT" sz="2400" dirty="0" err="1"/>
              <a:t>lequel</a:t>
            </a:r>
            <a:r>
              <a:rPr lang="it-IT" sz="2400" dirty="0"/>
              <a:t> </a:t>
            </a:r>
            <a:r>
              <a:rPr lang="it-IT" sz="2400" dirty="0" err="1"/>
              <a:t>repose</a:t>
            </a:r>
            <a:r>
              <a:rPr lang="it-IT" sz="2400" dirty="0"/>
              <a:t> l’</a:t>
            </a:r>
            <a:r>
              <a:rPr lang="it-IT" sz="2400" dirty="0" err="1"/>
              <a:t>entreprise</a:t>
            </a:r>
            <a:r>
              <a:rPr lang="it-IT" sz="2400" dirty="0"/>
              <a:t> d’une </a:t>
            </a:r>
            <a:r>
              <a:rPr lang="it-IT" sz="2400" dirty="0" err="1"/>
              <a:t>féminisation</a:t>
            </a:r>
            <a:r>
              <a:rPr lang="it-IT" sz="2400" dirty="0"/>
              <a:t> </a:t>
            </a:r>
            <a:r>
              <a:rPr lang="it-IT" sz="2400" dirty="0" err="1"/>
              <a:t>systématique</a:t>
            </a:r>
            <a:r>
              <a:rPr lang="it-IT" sz="2400" dirty="0"/>
              <a:t>. Si, en </a:t>
            </a:r>
            <a:r>
              <a:rPr lang="it-IT" sz="2400" dirty="0" err="1"/>
              <a:t>effet</a:t>
            </a:r>
            <a:r>
              <a:rPr lang="it-IT" sz="2400" dirty="0"/>
              <a:t>, le </a:t>
            </a:r>
            <a:r>
              <a:rPr lang="it-IT" sz="2400" dirty="0" err="1"/>
              <a:t>français</a:t>
            </a:r>
            <a:r>
              <a:rPr lang="it-IT" sz="2400" dirty="0"/>
              <a:t> </a:t>
            </a:r>
            <a:r>
              <a:rPr lang="it-IT" sz="2400" dirty="0" err="1"/>
              <a:t>connaît</a:t>
            </a:r>
            <a:r>
              <a:rPr lang="it-IT" sz="2400" dirty="0"/>
              <a:t> </a:t>
            </a:r>
            <a:r>
              <a:rPr lang="it-IT" sz="2400" dirty="0" err="1"/>
              <a:t>deux</a:t>
            </a:r>
            <a:r>
              <a:rPr lang="it-IT" sz="2400" dirty="0"/>
              <a:t> </a:t>
            </a:r>
            <a:r>
              <a:rPr lang="it-IT" sz="2400" dirty="0" err="1"/>
              <a:t>genres</a:t>
            </a:r>
            <a:r>
              <a:rPr lang="it-IT" sz="2400" dirty="0"/>
              <a:t>, </a:t>
            </a:r>
            <a:r>
              <a:rPr lang="it-IT" sz="2400" dirty="0" err="1"/>
              <a:t>appelés</a:t>
            </a:r>
            <a:r>
              <a:rPr lang="it-IT" sz="2400" dirty="0"/>
              <a:t> </a:t>
            </a:r>
            <a:r>
              <a:rPr lang="it-IT" sz="2400" dirty="0" err="1"/>
              <a:t>masculin</a:t>
            </a:r>
            <a:r>
              <a:rPr lang="it-IT" sz="2400" dirty="0"/>
              <a:t> et </a:t>
            </a:r>
            <a:r>
              <a:rPr lang="it-IT" sz="2400" dirty="0" err="1"/>
              <a:t>féminin</a:t>
            </a:r>
            <a:r>
              <a:rPr lang="it-IT" sz="2400" dirty="0"/>
              <a:t>, il </a:t>
            </a:r>
            <a:r>
              <a:rPr lang="it-IT" sz="2400" dirty="0" err="1"/>
              <a:t>serait</a:t>
            </a:r>
            <a:r>
              <a:rPr lang="it-IT" sz="2400" dirty="0"/>
              <a:t> plus </a:t>
            </a:r>
            <a:r>
              <a:rPr lang="it-IT" sz="2400" dirty="0" err="1"/>
              <a:t>juste</a:t>
            </a:r>
            <a:r>
              <a:rPr lang="it-IT" sz="2400" dirty="0"/>
              <a:t> de </a:t>
            </a:r>
            <a:r>
              <a:rPr lang="it-IT" sz="2400" dirty="0" err="1"/>
              <a:t>les</a:t>
            </a:r>
            <a:r>
              <a:rPr lang="it-IT" sz="2400" dirty="0"/>
              <a:t> </a:t>
            </a:r>
            <a:r>
              <a:rPr lang="it-IT" sz="2400" dirty="0" err="1"/>
              <a:t>nommer</a:t>
            </a:r>
            <a:r>
              <a:rPr lang="it-IT" sz="2400" dirty="0"/>
              <a:t> </a:t>
            </a:r>
            <a:r>
              <a:rPr lang="it-IT" sz="2400" b="1" i="1" dirty="0" err="1"/>
              <a:t>genre</a:t>
            </a:r>
            <a:r>
              <a:rPr lang="it-IT" sz="2400" b="1" i="1" dirty="0"/>
              <a:t> </a:t>
            </a:r>
            <a:r>
              <a:rPr lang="it-IT" sz="2400" b="1" i="1" dirty="0" err="1"/>
              <a:t>marqué</a:t>
            </a:r>
            <a:r>
              <a:rPr lang="it-IT" sz="2400" dirty="0"/>
              <a:t> et </a:t>
            </a:r>
            <a:r>
              <a:rPr lang="it-IT" sz="2400" b="1" i="1" dirty="0" err="1"/>
              <a:t>genre</a:t>
            </a:r>
            <a:r>
              <a:rPr lang="it-IT" sz="2400" b="1" i="1" dirty="0"/>
              <a:t> non </a:t>
            </a:r>
            <a:r>
              <a:rPr lang="it-IT" sz="2400" b="1" i="1" dirty="0" err="1"/>
              <a:t>marqué</a:t>
            </a:r>
            <a:r>
              <a:rPr lang="it-IT" sz="2400" b="1" i="1" dirty="0"/>
              <a:t>.</a:t>
            </a:r>
            <a:r>
              <a:rPr lang="it-IT" sz="2400" dirty="0"/>
              <a:t> Seul </a:t>
            </a:r>
            <a:r>
              <a:rPr lang="it-IT" sz="2400" b="1" dirty="0"/>
              <a:t>le </a:t>
            </a:r>
            <a:r>
              <a:rPr lang="it-IT" sz="2400" b="1" dirty="0" err="1"/>
              <a:t>genre</a:t>
            </a:r>
            <a:r>
              <a:rPr lang="it-IT" sz="2400" b="1" dirty="0"/>
              <a:t> </a:t>
            </a:r>
            <a:r>
              <a:rPr lang="it-IT" sz="2400" b="1" dirty="0" err="1"/>
              <a:t>masculin</a:t>
            </a:r>
            <a:r>
              <a:rPr lang="it-IT" sz="2400" b="1" dirty="0"/>
              <a:t>, non </a:t>
            </a:r>
            <a:r>
              <a:rPr lang="it-IT" sz="2400" b="1" dirty="0" err="1"/>
              <a:t>marqué</a:t>
            </a:r>
            <a:r>
              <a:rPr lang="it-IT" sz="2400" b="1" dirty="0"/>
              <a:t>, </a:t>
            </a:r>
            <a:r>
              <a:rPr lang="it-IT" sz="2400" b="1" dirty="0" err="1"/>
              <a:t>peut</a:t>
            </a:r>
            <a:r>
              <a:rPr lang="it-IT" sz="2400" b="1" dirty="0"/>
              <a:t> </a:t>
            </a:r>
            <a:r>
              <a:rPr lang="it-IT" sz="2400" b="1" dirty="0" err="1"/>
              <a:t>représenter</a:t>
            </a:r>
            <a:r>
              <a:rPr lang="it-IT" sz="2400" b="1" dirty="0"/>
              <a:t> </a:t>
            </a:r>
            <a:r>
              <a:rPr lang="it-IT" sz="2400" b="1" dirty="0" err="1"/>
              <a:t>aussi</a:t>
            </a:r>
            <a:r>
              <a:rPr lang="it-IT" sz="2400" b="1" dirty="0"/>
              <a:t> </a:t>
            </a:r>
            <a:r>
              <a:rPr lang="it-IT" sz="2400" b="1" dirty="0" err="1"/>
              <a:t>bien</a:t>
            </a:r>
            <a:r>
              <a:rPr lang="it-IT" sz="2400" b="1" dirty="0"/>
              <a:t> </a:t>
            </a:r>
            <a:r>
              <a:rPr lang="it-IT" sz="2400" b="1" dirty="0" err="1"/>
              <a:t>les</a:t>
            </a:r>
            <a:r>
              <a:rPr lang="it-IT" sz="2400" b="1" dirty="0"/>
              <a:t> </a:t>
            </a:r>
            <a:r>
              <a:rPr lang="it-IT" sz="2400" b="1" dirty="0" err="1"/>
              <a:t>éléments</a:t>
            </a:r>
            <a:r>
              <a:rPr lang="it-IT" sz="2400" b="1" dirty="0"/>
              <a:t> </a:t>
            </a:r>
            <a:r>
              <a:rPr lang="it-IT" sz="2400" b="1" dirty="0" err="1"/>
              <a:t>masculins</a:t>
            </a:r>
            <a:r>
              <a:rPr lang="it-IT" sz="2400" b="1" dirty="0"/>
              <a:t> </a:t>
            </a:r>
            <a:r>
              <a:rPr lang="it-IT" sz="2400" b="1" dirty="0" err="1"/>
              <a:t>que</a:t>
            </a:r>
            <a:r>
              <a:rPr lang="it-IT" sz="2400" b="1" dirty="0"/>
              <a:t> </a:t>
            </a:r>
            <a:r>
              <a:rPr lang="it-IT" sz="2400" b="1" dirty="0" err="1"/>
              <a:t>féminins</a:t>
            </a:r>
            <a:r>
              <a:rPr lang="it-IT" sz="2400" b="1" dirty="0"/>
              <a:t>.</a:t>
            </a:r>
            <a:r>
              <a:rPr lang="it-IT" sz="2400" dirty="0"/>
              <a:t> En </a:t>
            </a:r>
            <a:r>
              <a:rPr lang="it-IT" sz="2400" dirty="0" err="1"/>
              <a:t>effet</a:t>
            </a:r>
            <a:r>
              <a:rPr lang="it-IT" sz="2400" dirty="0"/>
              <a:t>, le </a:t>
            </a:r>
            <a:r>
              <a:rPr lang="it-IT" sz="2400" dirty="0" err="1"/>
              <a:t>genre</a:t>
            </a:r>
            <a:r>
              <a:rPr lang="it-IT" sz="2400" dirty="0"/>
              <a:t> </a:t>
            </a:r>
            <a:r>
              <a:rPr lang="it-IT" sz="2400" dirty="0" err="1"/>
              <a:t>féminin</a:t>
            </a:r>
            <a:r>
              <a:rPr lang="it-IT" sz="2400" dirty="0"/>
              <a:t> </a:t>
            </a:r>
            <a:r>
              <a:rPr lang="it-IT" sz="2400" dirty="0" err="1"/>
              <a:t>ou</a:t>
            </a:r>
            <a:r>
              <a:rPr lang="it-IT" sz="2400" dirty="0"/>
              <a:t> </a:t>
            </a:r>
            <a:r>
              <a:rPr lang="it-IT" sz="2400" dirty="0" err="1"/>
              <a:t>marqué</a:t>
            </a:r>
            <a:r>
              <a:rPr lang="it-IT" sz="2400" dirty="0"/>
              <a:t> est </a:t>
            </a:r>
            <a:r>
              <a:rPr lang="it-IT" sz="2400" dirty="0" err="1"/>
              <a:t>privatif</a:t>
            </a:r>
            <a:r>
              <a:rPr lang="it-IT" sz="2400" dirty="0"/>
              <a:t> : un « </a:t>
            </a:r>
            <a:r>
              <a:rPr lang="it-IT" sz="2400" dirty="0" err="1"/>
              <a:t>groupe</a:t>
            </a:r>
            <a:r>
              <a:rPr lang="it-IT" sz="2400" dirty="0"/>
              <a:t> d’</a:t>
            </a:r>
            <a:r>
              <a:rPr lang="it-IT" sz="2400" dirty="0" err="1"/>
              <a:t>étudiantes</a:t>
            </a:r>
            <a:r>
              <a:rPr lang="it-IT" sz="2400" dirty="0"/>
              <a:t> » ne </a:t>
            </a:r>
            <a:r>
              <a:rPr lang="it-IT" sz="2400" dirty="0" err="1"/>
              <a:t>pourra</a:t>
            </a:r>
            <a:r>
              <a:rPr lang="it-IT" sz="2400" dirty="0"/>
              <a:t> </a:t>
            </a:r>
            <a:r>
              <a:rPr lang="it-IT" sz="2400" dirty="0" err="1"/>
              <a:t>contenir</a:t>
            </a:r>
            <a:r>
              <a:rPr lang="it-IT" sz="2400" dirty="0"/>
              <a:t> d’</a:t>
            </a:r>
            <a:r>
              <a:rPr lang="it-IT" sz="2400" dirty="0" err="1"/>
              <a:t>élèves</a:t>
            </a:r>
            <a:r>
              <a:rPr lang="it-IT" sz="2400" dirty="0"/>
              <a:t> de </a:t>
            </a:r>
            <a:r>
              <a:rPr lang="it-IT" sz="2400" dirty="0" err="1"/>
              <a:t>sexe</a:t>
            </a:r>
            <a:r>
              <a:rPr lang="it-IT" sz="2400" dirty="0"/>
              <a:t> </a:t>
            </a:r>
            <a:r>
              <a:rPr lang="it-IT" sz="2400" dirty="0" err="1"/>
              <a:t>masculin</a:t>
            </a:r>
            <a:r>
              <a:rPr lang="it-IT" sz="2400" dirty="0"/>
              <a:t>, </a:t>
            </a:r>
            <a:r>
              <a:rPr lang="it-IT" sz="2400" dirty="0" err="1"/>
              <a:t>tandis</a:t>
            </a:r>
            <a:r>
              <a:rPr lang="it-IT" sz="2400" dirty="0"/>
              <a:t> </a:t>
            </a:r>
            <a:r>
              <a:rPr lang="it-IT" sz="2400" dirty="0" err="1"/>
              <a:t>qu’un</a:t>
            </a:r>
            <a:r>
              <a:rPr lang="it-IT" sz="2400" dirty="0"/>
              <a:t> « </a:t>
            </a:r>
            <a:r>
              <a:rPr lang="it-IT" sz="2400" dirty="0" err="1"/>
              <a:t>groupe</a:t>
            </a:r>
            <a:r>
              <a:rPr lang="it-IT" sz="2400" dirty="0"/>
              <a:t> d’</a:t>
            </a:r>
            <a:r>
              <a:rPr lang="it-IT" sz="2400" dirty="0" err="1"/>
              <a:t>étudiants</a:t>
            </a:r>
            <a:r>
              <a:rPr lang="it-IT" sz="2400" dirty="0"/>
              <a:t> » </a:t>
            </a:r>
            <a:r>
              <a:rPr lang="it-IT" sz="2400" dirty="0" err="1"/>
              <a:t>pourra</a:t>
            </a:r>
            <a:r>
              <a:rPr lang="it-IT" sz="2400" dirty="0"/>
              <a:t> </a:t>
            </a:r>
            <a:r>
              <a:rPr lang="it-IT" sz="2400" dirty="0" err="1"/>
              <a:t>contenir</a:t>
            </a:r>
            <a:r>
              <a:rPr lang="it-IT" sz="2400" dirty="0"/>
              <a:t> </a:t>
            </a:r>
            <a:r>
              <a:rPr lang="it-IT" sz="2400" dirty="0" err="1"/>
              <a:t>des</a:t>
            </a:r>
            <a:r>
              <a:rPr lang="it-IT" sz="2400" dirty="0"/>
              <a:t> </a:t>
            </a:r>
            <a:r>
              <a:rPr lang="it-IT" sz="2400" dirty="0" err="1"/>
              <a:t>élèves</a:t>
            </a:r>
            <a:r>
              <a:rPr lang="it-IT" sz="2400" dirty="0"/>
              <a:t> </a:t>
            </a:r>
            <a:r>
              <a:rPr lang="it-IT" sz="2400" dirty="0" err="1"/>
              <a:t>des</a:t>
            </a:r>
            <a:r>
              <a:rPr lang="it-IT" sz="2400" dirty="0"/>
              <a:t> </a:t>
            </a:r>
            <a:r>
              <a:rPr lang="it-IT" sz="2400" dirty="0" err="1"/>
              <a:t>deux</a:t>
            </a:r>
            <a:r>
              <a:rPr lang="it-IT" sz="2400" dirty="0"/>
              <a:t> </a:t>
            </a:r>
            <a:r>
              <a:rPr lang="it-IT" sz="2400" dirty="0" err="1"/>
              <a:t>sexes</a:t>
            </a:r>
            <a:r>
              <a:rPr lang="it-IT" sz="2400" dirty="0"/>
              <a:t>, </a:t>
            </a:r>
            <a:r>
              <a:rPr lang="it-IT" sz="2400" dirty="0" err="1"/>
              <a:t>indifféremment</a:t>
            </a:r>
            <a:r>
              <a:rPr lang="it-IT" sz="2400" dirty="0"/>
              <a:t>. </a:t>
            </a:r>
            <a:r>
              <a:rPr lang="it-IT" sz="2400" b="1" dirty="0"/>
              <a:t>On se </a:t>
            </a:r>
            <a:r>
              <a:rPr lang="it-IT" sz="2400" b="1" dirty="0" err="1"/>
              <a:t>gardera</a:t>
            </a:r>
            <a:r>
              <a:rPr lang="it-IT" sz="2400" b="1" dirty="0"/>
              <a:t> </a:t>
            </a:r>
            <a:r>
              <a:rPr lang="it-IT" sz="2400" b="1" dirty="0" err="1"/>
              <a:t>également</a:t>
            </a:r>
            <a:r>
              <a:rPr lang="it-IT" sz="2400" b="1" dirty="0"/>
              <a:t> de dire </a:t>
            </a:r>
            <a:r>
              <a:rPr lang="it-IT" sz="2400" b="1" dirty="0" err="1"/>
              <a:t>les</a:t>
            </a:r>
            <a:r>
              <a:rPr lang="it-IT" sz="2400" b="1" dirty="0"/>
              <a:t> </a:t>
            </a:r>
            <a:r>
              <a:rPr lang="it-IT" sz="2400" b="1" dirty="0" err="1"/>
              <a:t>électeurs</a:t>
            </a:r>
            <a:r>
              <a:rPr lang="it-IT" sz="2400" b="1" dirty="0"/>
              <a:t> et </a:t>
            </a:r>
            <a:r>
              <a:rPr lang="it-IT" sz="2400" b="1" dirty="0" err="1"/>
              <a:t>les</a:t>
            </a:r>
            <a:r>
              <a:rPr lang="it-IT" sz="2400" b="1" dirty="0"/>
              <a:t> </a:t>
            </a:r>
            <a:r>
              <a:rPr lang="it-IT" sz="2400" b="1" dirty="0" err="1"/>
              <a:t>électrices</a:t>
            </a:r>
            <a:r>
              <a:rPr lang="it-IT" sz="2400" b="1" dirty="0"/>
              <a:t>, </a:t>
            </a:r>
            <a:r>
              <a:rPr lang="it-IT" sz="2400" dirty="0" err="1"/>
              <a:t>les</a:t>
            </a:r>
            <a:r>
              <a:rPr lang="it-IT" sz="2400" dirty="0"/>
              <a:t> </a:t>
            </a:r>
            <a:r>
              <a:rPr lang="it-IT" sz="2400" dirty="0" err="1"/>
              <a:t>informaticiennes</a:t>
            </a:r>
            <a:r>
              <a:rPr lang="it-IT" sz="2400" dirty="0"/>
              <a:t> et </a:t>
            </a:r>
            <a:r>
              <a:rPr lang="it-IT" sz="2400" dirty="0" err="1"/>
              <a:t>les</a:t>
            </a:r>
            <a:r>
              <a:rPr lang="it-IT" sz="2400" dirty="0"/>
              <a:t> </a:t>
            </a:r>
            <a:r>
              <a:rPr lang="it-IT" sz="2400" dirty="0" err="1"/>
              <a:t>informaticiens</a:t>
            </a:r>
            <a:r>
              <a:rPr lang="it-IT" sz="2400" dirty="0"/>
              <a:t>, </a:t>
            </a:r>
            <a:r>
              <a:rPr lang="it-IT" sz="2400" dirty="0" err="1"/>
              <a:t>expressions</a:t>
            </a:r>
            <a:r>
              <a:rPr lang="it-IT" sz="2400" dirty="0"/>
              <a:t> qui </a:t>
            </a:r>
            <a:r>
              <a:rPr lang="it-IT" sz="2400" dirty="0" err="1"/>
              <a:t>sont</a:t>
            </a:r>
            <a:r>
              <a:rPr lang="it-IT" sz="2400" dirty="0"/>
              <a:t> non </a:t>
            </a:r>
            <a:r>
              <a:rPr lang="it-IT" sz="2400" dirty="0" err="1"/>
              <a:t>seulement</a:t>
            </a:r>
            <a:r>
              <a:rPr lang="it-IT" sz="2400" dirty="0"/>
              <a:t> </a:t>
            </a:r>
            <a:r>
              <a:rPr lang="it-IT" sz="2400" b="1" dirty="0" err="1"/>
              <a:t>lourdes</a:t>
            </a:r>
            <a:r>
              <a:rPr lang="it-IT" sz="2400" dirty="0"/>
              <a:t> mais </a:t>
            </a:r>
            <a:r>
              <a:rPr lang="it-IT" sz="2400" dirty="0" err="1"/>
              <a:t>aussi</a:t>
            </a:r>
            <a:r>
              <a:rPr lang="it-IT" sz="2400" dirty="0"/>
              <a:t> </a:t>
            </a:r>
            <a:r>
              <a:rPr lang="it-IT" sz="2400" b="1" dirty="0" err="1"/>
              <a:t>redondantes</a:t>
            </a:r>
            <a:r>
              <a:rPr lang="it-IT" sz="2400" dirty="0"/>
              <a:t>, </a:t>
            </a:r>
            <a:r>
              <a:rPr lang="it-IT" sz="2400" dirty="0" err="1"/>
              <a:t>les</a:t>
            </a:r>
            <a:r>
              <a:rPr lang="it-IT" sz="2400" dirty="0"/>
              <a:t> </a:t>
            </a:r>
            <a:r>
              <a:rPr lang="it-IT" sz="2400" dirty="0" err="1"/>
              <a:t>informaticiennes</a:t>
            </a:r>
            <a:r>
              <a:rPr lang="it-IT" sz="2400" dirty="0"/>
              <a:t> </a:t>
            </a:r>
            <a:r>
              <a:rPr lang="it-IT" sz="2400" dirty="0" err="1"/>
              <a:t>étant</a:t>
            </a:r>
            <a:r>
              <a:rPr lang="it-IT" sz="2400" dirty="0"/>
              <a:t> </a:t>
            </a:r>
            <a:r>
              <a:rPr lang="it-IT" sz="2400" dirty="0" err="1"/>
              <a:t>comprises</a:t>
            </a:r>
            <a:r>
              <a:rPr lang="it-IT" sz="2400" dirty="0"/>
              <a:t> </a:t>
            </a:r>
            <a:r>
              <a:rPr lang="it-IT" sz="2400" dirty="0" err="1"/>
              <a:t>dans</a:t>
            </a:r>
            <a:r>
              <a:rPr lang="it-IT" sz="2400" dirty="0"/>
              <a:t> </a:t>
            </a:r>
            <a:r>
              <a:rPr lang="it-IT" sz="2400" dirty="0" err="1"/>
              <a:t>les</a:t>
            </a:r>
            <a:r>
              <a:rPr lang="it-IT" sz="2400" dirty="0"/>
              <a:t> </a:t>
            </a:r>
            <a:r>
              <a:rPr lang="it-IT" sz="2400" dirty="0" err="1"/>
              <a:t>informaticiens</a:t>
            </a:r>
            <a:r>
              <a:rPr lang="it-IT" sz="2400" dirty="0"/>
              <a:t>. </a:t>
            </a:r>
            <a:endParaRPr lang="fr-CA" sz="2400" dirty="0"/>
          </a:p>
        </p:txBody>
      </p:sp>
    </p:spTree>
    <p:extLst>
      <p:ext uri="{BB962C8B-B14F-4D97-AF65-F5344CB8AC3E}">
        <p14:creationId xmlns:p14="http://schemas.microsoft.com/office/powerpoint/2010/main" val="9871933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Académie française 2002</a:t>
            </a:r>
          </a:p>
        </p:txBody>
      </p:sp>
      <p:sp>
        <p:nvSpPr>
          <p:cNvPr id="3" name="Segnaposto contenuto 2"/>
          <p:cNvSpPr>
            <a:spLocks noGrp="1"/>
          </p:cNvSpPr>
          <p:nvPr>
            <p:ph idx="1"/>
          </p:nvPr>
        </p:nvSpPr>
        <p:spPr/>
        <p:txBody>
          <a:bodyPr>
            <a:normAutofit/>
          </a:bodyPr>
          <a:lstStyle/>
          <a:p>
            <a:pPr algn="just"/>
            <a:r>
              <a:rPr lang="it-IT" sz="2400" dirty="0"/>
              <a:t>“De la </a:t>
            </a:r>
            <a:r>
              <a:rPr lang="it-IT" sz="2400" dirty="0" err="1"/>
              <a:t>même</a:t>
            </a:r>
            <a:r>
              <a:rPr lang="it-IT" sz="2400" dirty="0"/>
              <a:t> </a:t>
            </a:r>
            <a:r>
              <a:rPr lang="it-IT" sz="2400" dirty="0" err="1"/>
              <a:t>manière</a:t>
            </a:r>
            <a:r>
              <a:rPr lang="it-IT" sz="2400" dirty="0"/>
              <a:t>, l’</a:t>
            </a:r>
            <a:r>
              <a:rPr lang="it-IT" sz="2400" dirty="0" err="1"/>
              <a:t>usage</a:t>
            </a:r>
            <a:r>
              <a:rPr lang="it-IT" sz="2400" dirty="0"/>
              <a:t> </a:t>
            </a:r>
            <a:r>
              <a:rPr lang="it-IT" sz="2400" dirty="0" err="1"/>
              <a:t>du</a:t>
            </a:r>
            <a:r>
              <a:rPr lang="it-IT" sz="2400" dirty="0"/>
              <a:t> </a:t>
            </a:r>
            <a:r>
              <a:rPr lang="it-IT" sz="2400" dirty="0" err="1"/>
              <a:t>symbole</a:t>
            </a:r>
            <a:r>
              <a:rPr lang="it-IT" sz="2400" dirty="0"/>
              <a:t> « / » </a:t>
            </a:r>
            <a:r>
              <a:rPr lang="it-IT" sz="2400" dirty="0" err="1"/>
              <a:t>ou</a:t>
            </a:r>
            <a:r>
              <a:rPr lang="it-IT" sz="2400" dirty="0"/>
              <a:t> </a:t>
            </a:r>
            <a:r>
              <a:rPr lang="it-IT" sz="2400" dirty="0" err="1"/>
              <a:t>des</a:t>
            </a:r>
            <a:r>
              <a:rPr lang="it-IT" sz="2400" dirty="0"/>
              <a:t> </a:t>
            </a:r>
            <a:r>
              <a:rPr lang="it-IT" sz="2400" dirty="0" err="1"/>
              <a:t>parenthèses</a:t>
            </a:r>
            <a:r>
              <a:rPr lang="it-IT" sz="2400" dirty="0"/>
              <a:t> pour </a:t>
            </a:r>
            <a:r>
              <a:rPr lang="it-IT" sz="2400" dirty="0" err="1"/>
              <a:t>indiquer</a:t>
            </a:r>
            <a:r>
              <a:rPr lang="it-IT" sz="2400" dirty="0"/>
              <a:t> </a:t>
            </a:r>
            <a:r>
              <a:rPr lang="it-IT" sz="2400" dirty="0" err="1"/>
              <a:t>les</a:t>
            </a:r>
            <a:r>
              <a:rPr lang="it-IT" sz="2400" dirty="0"/>
              <a:t> </a:t>
            </a:r>
            <a:r>
              <a:rPr lang="it-IT" sz="2400" dirty="0" err="1"/>
              <a:t>formes</a:t>
            </a:r>
            <a:r>
              <a:rPr lang="it-IT" sz="2400" dirty="0"/>
              <a:t> </a:t>
            </a:r>
            <a:r>
              <a:rPr lang="it-IT" sz="2400" dirty="0" err="1"/>
              <a:t>masculine</a:t>
            </a:r>
            <a:r>
              <a:rPr lang="it-IT" sz="2400" dirty="0"/>
              <a:t> et </a:t>
            </a:r>
            <a:r>
              <a:rPr lang="it-IT" sz="2400" dirty="0" err="1"/>
              <a:t>féminine</a:t>
            </a:r>
            <a:r>
              <a:rPr lang="it-IT" sz="2400" dirty="0"/>
              <a:t> (</a:t>
            </a:r>
            <a:r>
              <a:rPr lang="it-IT" sz="2400" dirty="0" err="1"/>
              <a:t>Les</a:t>
            </a:r>
            <a:r>
              <a:rPr lang="it-IT" sz="2400" dirty="0"/>
              <a:t> </a:t>
            </a:r>
            <a:r>
              <a:rPr lang="it-IT" sz="2400" dirty="0" err="1"/>
              <a:t>électeurs</a:t>
            </a:r>
            <a:r>
              <a:rPr lang="it-IT" sz="2400" dirty="0"/>
              <a:t>/</a:t>
            </a:r>
            <a:r>
              <a:rPr lang="it-IT" sz="2400" dirty="0" err="1"/>
              <a:t>électrices</a:t>
            </a:r>
            <a:r>
              <a:rPr lang="it-IT" sz="2400" dirty="0"/>
              <a:t> </a:t>
            </a:r>
            <a:r>
              <a:rPr lang="it-IT" sz="2400" dirty="0" err="1"/>
              <a:t>du</a:t>
            </a:r>
            <a:r>
              <a:rPr lang="it-IT" sz="2400" dirty="0"/>
              <a:t> boulevard Voltaire </a:t>
            </a:r>
            <a:r>
              <a:rPr lang="it-IT" sz="2400" dirty="0" err="1"/>
              <a:t>sont</a:t>
            </a:r>
            <a:r>
              <a:rPr lang="it-IT" sz="2400" dirty="0"/>
              <a:t> </a:t>
            </a:r>
            <a:r>
              <a:rPr lang="it-IT" sz="2400" dirty="0" err="1"/>
              <a:t>appelé</a:t>
            </a:r>
            <a:r>
              <a:rPr lang="it-IT" sz="2400" dirty="0"/>
              <a:t>(e)</a:t>
            </a:r>
            <a:r>
              <a:rPr lang="it-IT" sz="2400" dirty="0" err="1"/>
              <a:t>s</a:t>
            </a:r>
            <a:r>
              <a:rPr lang="it-IT" sz="2400" dirty="0"/>
              <a:t> à </a:t>
            </a:r>
            <a:r>
              <a:rPr lang="it-IT" sz="2400" dirty="0" err="1"/>
              <a:t>voter</a:t>
            </a:r>
            <a:r>
              <a:rPr lang="it-IT" sz="2400" dirty="0"/>
              <a:t> </a:t>
            </a:r>
            <a:r>
              <a:rPr lang="it-IT" sz="2400" dirty="0" err="1"/>
              <a:t>dans</a:t>
            </a:r>
            <a:r>
              <a:rPr lang="it-IT" sz="2400" dirty="0"/>
              <a:t> le bureau 14) </a:t>
            </a:r>
            <a:r>
              <a:rPr lang="it-IT" sz="2400" dirty="0" err="1"/>
              <a:t>doit</a:t>
            </a:r>
            <a:r>
              <a:rPr lang="it-IT" sz="2400" dirty="0"/>
              <a:t> </a:t>
            </a:r>
            <a:r>
              <a:rPr lang="it-IT" sz="2400" dirty="0" err="1"/>
              <a:t>être</a:t>
            </a:r>
            <a:r>
              <a:rPr lang="it-IT" sz="2400" dirty="0"/>
              <a:t> </a:t>
            </a:r>
            <a:r>
              <a:rPr lang="it-IT" sz="2400" b="1" dirty="0" err="1"/>
              <a:t>proscrit</a:t>
            </a:r>
            <a:r>
              <a:rPr lang="it-IT" sz="2400" b="1" dirty="0"/>
              <a:t> </a:t>
            </a:r>
            <a:r>
              <a:rPr lang="it-IT" sz="2400" dirty="0" err="1"/>
              <a:t>dans</a:t>
            </a:r>
            <a:r>
              <a:rPr lang="it-IT" sz="2400" dirty="0"/>
              <a:t> la </a:t>
            </a:r>
            <a:r>
              <a:rPr lang="it-IT" sz="2400" dirty="0" err="1"/>
              <a:t>mesure</a:t>
            </a:r>
            <a:r>
              <a:rPr lang="it-IT" sz="2400" dirty="0"/>
              <a:t> </a:t>
            </a:r>
            <a:r>
              <a:rPr lang="it-IT" sz="2400" dirty="0" err="1"/>
              <a:t>où</a:t>
            </a:r>
            <a:r>
              <a:rPr lang="it-IT" sz="2400" dirty="0"/>
              <a:t> </a:t>
            </a:r>
            <a:r>
              <a:rPr lang="it-IT" sz="2400" b="1" dirty="0"/>
              <a:t>il </a:t>
            </a:r>
            <a:r>
              <a:rPr lang="it-IT" sz="2400" b="1" dirty="0" err="1"/>
              <a:t>contrevient</a:t>
            </a:r>
            <a:r>
              <a:rPr lang="it-IT" sz="2400" b="1" dirty="0"/>
              <a:t> à la </a:t>
            </a:r>
            <a:r>
              <a:rPr lang="it-IT" sz="2400" b="1" dirty="0" err="1"/>
              <a:t>règle</a:t>
            </a:r>
            <a:r>
              <a:rPr lang="it-IT" sz="2400" b="1" dirty="0"/>
              <a:t> </a:t>
            </a:r>
            <a:r>
              <a:rPr lang="it-IT" sz="2400" b="1" dirty="0" err="1"/>
              <a:t>traditionnelle</a:t>
            </a:r>
            <a:r>
              <a:rPr lang="it-IT" sz="2400" b="1" dirty="0"/>
              <a:t> de </a:t>
            </a:r>
            <a:r>
              <a:rPr lang="it-IT" sz="2400" b="1" dirty="0" err="1"/>
              <a:t>l’accord</a:t>
            </a:r>
            <a:r>
              <a:rPr lang="it-IT" sz="2400" b="1" dirty="0"/>
              <a:t> </a:t>
            </a:r>
            <a:r>
              <a:rPr lang="it-IT" sz="2400" b="1" dirty="0" err="1"/>
              <a:t>au</a:t>
            </a:r>
            <a:r>
              <a:rPr lang="it-IT" sz="2400" b="1" dirty="0"/>
              <a:t> </a:t>
            </a:r>
            <a:r>
              <a:rPr lang="it-IT" sz="2400" b="1" dirty="0" err="1"/>
              <a:t>pluriel</a:t>
            </a:r>
            <a:r>
              <a:rPr lang="it-IT" sz="2400" b="1" dirty="0"/>
              <a:t>. </a:t>
            </a:r>
            <a:r>
              <a:rPr lang="it-IT" sz="2400" dirty="0"/>
              <a:t>C’est </a:t>
            </a:r>
            <a:r>
              <a:rPr lang="it-IT" sz="2400" dirty="0" err="1"/>
              <a:t>donc</a:t>
            </a:r>
            <a:r>
              <a:rPr lang="it-IT" sz="2400" dirty="0"/>
              <a:t> </a:t>
            </a:r>
            <a:r>
              <a:rPr lang="it-IT" sz="2400" b="1" dirty="0"/>
              <a:t>le </a:t>
            </a:r>
            <a:r>
              <a:rPr lang="it-IT" sz="2400" b="1" dirty="0" err="1"/>
              <a:t>féminin</a:t>
            </a:r>
            <a:r>
              <a:rPr lang="it-IT" sz="2400" b="1" dirty="0"/>
              <a:t> qui est le </a:t>
            </a:r>
            <a:r>
              <a:rPr lang="it-IT" sz="2400" b="1" dirty="0" err="1"/>
              <a:t>genre</a:t>
            </a:r>
            <a:r>
              <a:rPr lang="it-IT" sz="2400" b="1" dirty="0"/>
              <a:t> de la </a:t>
            </a:r>
            <a:r>
              <a:rPr lang="it-IT" sz="2400" b="1" dirty="0" err="1"/>
              <a:t>discrimination</a:t>
            </a:r>
            <a:r>
              <a:rPr lang="it-IT" sz="2400" b="1" dirty="0"/>
              <a:t>,</a:t>
            </a:r>
            <a:r>
              <a:rPr lang="it-IT" sz="2400" dirty="0"/>
              <a:t> et non, </a:t>
            </a:r>
            <a:r>
              <a:rPr lang="it-IT" sz="2400" dirty="0" err="1"/>
              <a:t>comme</a:t>
            </a:r>
            <a:r>
              <a:rPr lang="it-IT" sz="2400" dirty="0"/>
              <a:t> on </a:t>
            </a:r>
            <a:r>
              <a:rPr lang="it-IT" sz="2400" dirty="0" err="1"/>
              <a:t>peut</a:t>
            </a:r>
            <a:r>
              <a:rPr lang="it-IT" sz="2400" dirty="0"/>
              <a:t> </a:t>
            </a:r>
            <a:r>
              <a:rPr lang="it-IT" sz="2400" dirty="0" err="1"/>
              <a:t>parfois</a:t>
            </a:r>
            <a:r>
              <a:rPr lang="it-IT" sz="2400" dirty="0"/>
              <a:t> l’</a:t>
            </a:r>
            <a:r>
              <a:rPr lang="it-IT" sz="2400" dirty="0" err="1"/>
              <a:t>entendre</a:t>
            </a:r>
            <a:r>
              <a:rPr lang="it-IT" sz="2400" dirty="0"/>
              <a:t>, le </a:t>
            </a:r>
            <a:r>
              <a:rPr lang="it-IT" sz="2400" dirty="0" err="1"/>
              <a:t>genre</a:t>
            </a:r>
            <a:r>
              <a:rPr lang="it-IT" sz="2400" dirty="0"/>
              <a:t> </a:t>
            </a:r>
            <a:r>
              <a:rPr lang="it-IT" sz="2400" dirty="0" err="1"/>
              <a:t>masculin</a:t>
            </a:r>
            <a:r>
              <a:rPr lang="it-IT" sz="2400" dirty="0"/>
              <a:t>. “</a:t>
            </a:r>
            <a:endParaRPr lang="fr-CA" sz="2400" dirty="0"/>
          </a:p>
        </p:txBody>
      </p:sp>
    </p:spTree>
    <p:extLst>
      <p:ext uri="{BB962C8B-B14F-4D97-AF65-F5344CB8AC3E}">
        <p14:creationId xmlns:p14="http://schemas.microsoft.com/office/powerpoint/2010/main" val="32749375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Déclaration de l’Académie française</a:t>
            </a:r>
            <a:br>
              <a:rPr lang="fr-CA" sz="2800" dirty="0"/>
            </a:br>
            <a:r>
              <a:rPr lang="fr-CA" sz="2800" dirty="0"/>
              <a:t>2002</a:t>
            </a:r>
          </a:p>
        </p:txBody>
      </p:sp>
      <p:sp>
        <p:nvSpPr>
          <p:cNvPr id="3" name="Segnaposto contenuto 2"/>
          <p:cNvSpPr>
            <a:spLocks noGrp="1"/>
          </p:cNvSpPr>
          <p:nvPr>
            <p:ph idx="1"/>
          </p:nvPr>
        </p:nvSpPr>
        <p:spPr/>
        <p:txBody>
          <a:bodyPr>
            <a:normAutofit lnSpcReduction="10000"/>
          </a:bodyPr>
          <a:lstStyle/>
          <a:p>
            <a:pPr algn="just"/>
            <a:r>
              <a:rPr lang="fr-CA" sz="2400" dirty="0"/>
              <a:t>« Un catalogue de métiers, titres et fonctions systématiquement et arbitrairement "féminisés" a été publié par la Documentation française, avec une préface du Premier ministre. La presse, la télévision ont suivi avec empressement ce qui pouvait passer pour une directive régalienne et légale » (déclaration adoptée à l’unanimité dans la séance du 25 mars 2002). Or </a:t>
            </a:r>
            <a:r>
              <a:rPr lang="fr-CA" sz="2400" b="1" dirty="0"/>
              <a:t>aucun texte ne donne au gouvernement</a:t>
            </a:r>
            <a:r>
              <a:rPr lang="fr-CA" sz="2400" dirty="0"/>
              <a:t> </a:t>
            </a:r>
            <a:r>
              <a:rPr lang="fr-CA" sz="2400" b="1" dirty="0"/>
              <a:t>« le pouvoir de modifier de sa seule autorité le vocabulaire et la grammaire du français »</a:t>
            </a:r>
            <a:r>
              <a:rPr lang="fr-CA" sz="2400" dirty="0"/>
              <a:t>. Nul ne peut régenter la langue, ni prescrire des règles qui </a:t>
            </a:r>
            <a:r>
              <a:rPr lang="fr-CA" sz="2400" b="1" dirty="0"/>
              <a:t>violeraient la grammaire ou la syntaxe </a:t>
            </a:r>
            <a:r>
              <a:rPr lang="fr-CA" sz="2400" dirty="0"/>
              <a:t>: elle n’est pas en effet un outil qui se modèle au gré des désirs et des projets politiques. Les compétences du pouvoir politique sont limitées par le statut juridique de la langue, expression de la souveraineté nationale et de la liberté individuelle, et par l’autorité de l’usage qui restreint la portée de toute terminologie officielle et obligatoire. Et </a:t>
            </a:r>
            <a:r>
              <a:rPr lang="fr-CA" sz="2400" b="1" dirty="0"/>
              <a:t>de l’usage, seule l’Académie française a été instituée « la gardienne ». </a:t>
            </a:r>
            <a:endParaRPr lang="fr-CA" sz="2400" dirty="0"/>
          </a:p>
        </p:txBody>
      </p:sp>
    </p:spTree>
    <p:extLst>
      <p:ext uri="{BB962C8B-B14F-4D97-AF65-F5344CB8AC3E}">
        <p14:creationId xmlns:p14="http://schemas.microsoft.com/office/powerpoint/2010/main" val="29383090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Incident à l’Assemblée nationale</a:t>
            </a:r>
            <a:br>
              <a:rPr lang="fr-CA" sz="2800" dirty="0"/>
            </a:br>
            <a:r>
              <a:rPr lang="fr-CA" sz="2800" dirty="0"/>
              <a:t>2014</a:t>
            </a:r>
          </a:p>
        </p:txBody>
      </p:sp>
      <p:sp>
        <p:nvSpPr>
          <p:cNvPr id="3" name="Segnaposto contenuto 2"/>
          <p:cNvSpPr>
            <a:spLocks noGrp="1"/>
          </p:cNvSpPr>
          <p:nvPr>
            <p:ph idx="1"/>
          </p:nvPr>
        </p:nvSpPr>
        <p:spPr/>
        <p:txBody>
          <a:bodyPr>
            <a:normAutofit/>
          </a:bodyPr>
          <a:lstStyle/>
          <a:p>
            <a:endParaRPr lang="fr-CA" sz="2400" dirty="0"/>
          </a:p>
          <a:p>
            <a:pPr algn="just"/>
            <a:r>
              <a:rPr lang="fr-CA" sz="2400" dirty="0"/>
              <a:t>Début octobre 2014, M. Julien Aubert, député UMP, a refusé de dire «Madame la présidente» à Sandrine </a:t>
            </a:r>
            <a:r>
              <a:rPr lang="fr-CA" sz="2400" dirty="0" err="1"/>
              <a:t>Mazetier</a:t>
            </a:r>
            <a:r>
              <a:rPr lang="fr-CA" sz="2400" dirty="0"/>
              <a:t> qui présidait la séance à l’Assemblée nationale.</a:t>
            </a:r>
          </a:p>
        </p:txBody>
      </p:sp>
    </p:spTree>
    <p:extLst>
      <p:ext uri="{BB962C8B-B14F-4D97-AF65-F5344CB8AC3E}">
        <p14:creationId xmlns:p14="http://schemas.microsoft.com/office/powerpoint/2010/main" val="408728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Observations hebdomadaires</a:t>
            </a:r>
            <a:br>
              <a:rPr lang="fr-CA" sz="2800" dirty="0"/>
            </a:br>
            <a:r>
              <a:rPr lang="fr-CA" sz="2800" dirty="0"/>
              <a:t>écriture inclusive</a:t>
            </a:r>
            <a:endParaRPr lang="it-IT" sz="2800" dirty="0"/>
          </a:p>
        </p:txBody>
      </p:sp>
      <p:sp>
        <p:nvSpPr>
          <p:cNvPr id="3" name="Segnaposto contenuto 2"/>
          <p:cNvSpPr>
            <a:spLocks noGrp="1"/>
          </p:cNvSpPr>
          <p:nvPr>
            <p:ph idx="1"/>
          </p:nvPr>
        </p:nvSpPr>
        <p:spPr/>
        <p:txBody>
          <a:bodyPr>
            <a:normAutofit/>
          </a:bodyPr>
          <a:lstStyle/>
          <a:p>
            <a:pPr algn="just"/>
            <a:r>
              <a:rPr lang="fr-FR" sz="2400" dirty="0"/>
              <a:t>Un choix "personnel et militant", "en rien majoritaire", qui "brouille les messages" et "complexifie l'apprentissage de la langue française". Le député François Jolivet (LREM), auteur de la proposition déposée mercredi à l'Assemblée, ne mâche pas ses mots contre l'écriture inclusive. La soixantaine de ses collègues qui le soutient, principalement issue de la majorité et de l'opposition de droite, </a:t>
            </a:r>
            <a:r>
              <a:rPr lang="fr-FR" sz="2400" b="1" dirty="0"/>
              <a:t>souhaite interdire l'usage de l'écriture inclusive dans les documents administratifs et pour les personnes morales chargées d'une mission de service public.</a:t>
            </a:r>
            <a:endParaRPr lang="it-IT" sz="2400" b="1" dirty="0"/>
          </a:p>
        </p:txBody>
      </p:sp>
    </p:spTree>
    <p:extLst>
      <p:ext uri="{BB962C8B-B14F-4D97-AF65-F5344CB8AC3E}">
        <p14:creationId xmlns:p14="http://schemas.microsoft.com/office/powerpoint/2010/main" val="3991593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Mise </a:t>
            </a:r>
            <a:r>
              <a:rPr lang="it-IT" sz="2800" dirty="0" err="1"/>
              <a:t>au</a:t>
            </a:r>
            <a:r>
              <a:rPr lang="it-IT" sz="2800" dirty="0"/>
              <a:t> </a:t>
            </a:r>
            <a:r>
              <a:rPr lang="it-IT" sz="2800" dirty="0" err="1"/>
              <a:t>point</a:t>
            </a:r>
            <a:r>
              <a:rPr lang="it-IT" sz="2800" dirty="0"/>
              <a:t> de l’Académie </a:t>
            </a:r>
            <a:r>
              <a:rPr lang="it-IT" sz="2800" dirty="0" err="1"/>
              <a:t>française</a:t>
            </a:r>
            <a:r>
              <a:rPr lang="it-IT" sz="2800" dirty="0"/>
              <a:t/>
            </a:r>
            <a:br>
              <a:rPr lang="it-IT" sz="2800" dirty="0"/>
            </a:br>
            <a:r>
              <a:rPr lang="it-IT" sz="2800" dirty="0"/>
              <a:t>2014</a:t>
            </a:r>
            <a:endParaRPr lang="fr-CA" sz="2800" dirty="0"/>
          </a:p>
        </p:txBody>
      </p:sp>
      <p:sp>
        <p:nvSpPr>
          <p:cNvPr id="3" name="Segnaposto contenuto 2"/>
          <p:cNvSpPr>
            <a:spLocks noGrp="1"/>
          </p:cNvSpPr>
          <p:nvPr>
            <p:ph idx="1"/>
          </p:nvPr>
        </p:nvSpPr>
        <p:spPr/>
        <p:txBody>
          <a:bodyPr>
            <a:normAutofit/>
          </a:bodyPr>
          <a:lstStyle/>
          <a:p>
            <a:r>
              <a:rPr lang="it-IT" sz="2400" b="1" dirty="0"/>
              <a:t>La </a:t>
            </a:r>
            <a:r>
              <a:rPr lang="it-IT" sz="2400" b="1" dirty="0" err="1"/>
              <a:t>féminisation</a:t>
            </a:r>
            <a:r>
              <a:rPr lang="it-IT" sz="2400" b="1" dirty="0"/>
              <a:t> </a:t>
            </a:r>
            <a:r>
              <a:rPr lang="it-IT" sz="2400" b="1" dirty="0" err="1"/>
              <a:t>des</a:t>
            </a:r>
            <a:r>
              <a:rPr lang="it-IT" sz="2400" b="1" dirty="0"/>
              <a:t> </a:t>
            </a:r>
            <a:r>
              <a:rPr lang="it-IT" sz="2400" b="1" dirty="0" err="1"/>
              <a:t>noms</a:t>
            </a:r>
            <a:r>
              <a:rPr lang="it-IT" sz="2400" b="1" dirty="0"/>
              <a:t> de </a:t>
            </a:r>
            <a:r>
              <a:rPr lang="it-IT" sz="2400" b="1" dirty="0" err="1"/>
              <a:t>métiers</a:t>
            </a:r>
            <a:r>
              <a:rPr lang="it-IT" sz="2400" b="1" dirty="0"/>
              <a:t>, </a:t>
            </a:r>
            <a:r>
              <a:rPr lang="it-IT" sz="2400" b="1" dirty="0" err="1"/>
              <a:t>fonctions</a:t>
            </a:r>
            <a:r>
              <a:rPr lang="it-IT" sz="2400" b="1" dirty="0"/>
              <a:t>, </a:t>
            </a:r>
            <a:r>
              <a:rPr lang="it-IT" sz="2400" b="1" dirty="0" err="1"/>
              <a:t>grades</a:t>
            </a:r>
            <a:r>
              <a:rPr lang="it-IT" sz="2400" b="1" dirty="0"/>
              <a:t> </a:t>
            </a:r>
            <a:r>
              <a:rPr lang="it-IT" sz="2400" b="1" dirty="0" err="1"/>
              <a:t>ou</a:t>
            </a:r>
            <a:r>
              <a:rPr lang="it-IT" sz="2400" b="1" dirty="0"/>
              <a:t> </a:t>
            </a:r>
            <a:r>
              <a:rPr lang="it-IT" sz="2400" b="1" dirty="0" err="1"/>
              <a:t>titres</a:t>
            </a:r>
            <a:r>
              <a:rPr lang="it-IT" sz="2400" b="1" dirty="0"/>
              <a:t> - Mise </a:t>
            </a:r>
            <a:r>
              <a:rPr lang="it-IT" sz="2400" b="1" dirty="0" err="1"/>
              <a:t>au</a:t>
            </a:r>
            <a:r>
              <a:rPr lang="it-IT" sz="2400" b="1" dirty="0"/>
              <a:t> </a:t>
            </a:r>
            <a:r>
              <a:rPr lang="it-IT" sz="2400" b="1" dirty="0" err="1"/>
              <a:t>point</a:t>
            </a:r>
            <a:r>
              <a:rPr lang="it-IT" sz="2400" b="1" dirty="0"/>
              <a:t> de l’Académie </a:t>
            </a:r>
            <a:r>
              <a:rPr lang="it-IT" sz="2400" b="1" dirty="0" err="1"/>
              <a:t>française</a:t>
            </a:r>
            <a:r>
              <a:rPr lang="it-IT" sz="2400" b="1" dirty="0"/>
              <a:t> </a:t>
            </a:r>
          </a:p>
          <a:p>
            <a:r>
              <a:rPr lang="it-IT" sz="2400" dirty="0"/>
              <a:t>Le 10 </a:t>
            </a:r>
            <a:r>
              <a:rPr lang="it-IT" sz="2400" dirty="0" err="1"/>
              <a:t>octobre</a:t>
            </a:r>
            <a:r>
              <a:rPr lang="it-IT" sz="2400" dirty="0"/>
              <a:t> 2014</a:t>
            </a:r>
          </a:p>
          <a:p>
            <a:r>
              <a:rPr lang="it-IT" sz="2400" dirty="0" err="1"/>
              <a:t>Déclaration</a:t>
            </a:r>
            <a:r>
              <a:rPr lang="it-IT" sz="2400" dirty="0"/>
              <a:t> de l’Académie </a:t>
            </a:r>
            <a:r>
              <a:rPr lang="it-IT" sz="2400" dirty="0" err="1"/>
              <a:t>française</a:t>
            </a:r>
            <a:endParaRPr lang="it-IT" sz="2400" dirty="0"/>
          </a:p>
          <a:p>
            <a:pPr algn="just"/>
            <a:r>
              <a:rPr lang="it-IT" sz="2400" dirty="0"/>
              <a:t> Un </a:t>
            </a:r>
            <a:r>
              <a:rPr lang="it-IT" sz="2400" dirty="0" err="1"/>
              <a:t>incident</a:t>
            </a:r>
            <a:r>
              <a:rPr lang="it-IT" sz="2400" dirty="0"/>
              <a:t> </a:t>
            </a:r>
            <a:r>
              <a:rPr lang="it-IT" sz="2400" dirty="0" err="1"/>
              <a:t>récent</a:t>
            </a:r>
            <a:r>
              <a:rPr lang="it-IT" sz="2400" dirty="0"/>
              <a:t> </a:t>
            </a:r>
            <a:r>
              <a:rPr lang="it-IT" sz="2400" dirty="0" err="1"/>
              <a:t>opposant</a:t>
            </a:r>
            <a:r>
              <a:rPr lang="it-IT" sz="2400" dirty="0"/>
              <a:t> à l’</a:t>
            </a:r>
            <a:r>
              <a:rPr lang="it-IT" sz="2400" dirty="0" err="1"/>
              <a:t>Assemblée</a:t>
            </a:r>
            <a:r>
              <a:rPr lang="it-IT" sz="2400" dirty="0"/>
              <a:t> </a:t>
            </a:r>
            <a:r>
              <a:rPr lang="it-IT" sz="2400" dirty="0" err="1"/>
              <a:t>nationale</a:t>
            </a:r>
            <a:r>
              <a:rPr lang="it-IT" sz="2400" dirty="0"/>
              <a:t> un </a:t>
            </a:r>
            <a:r>
              <a:rPr lang="it-IT" sz="2400" dirty="0" err="1"/>
              <a:t>député</a:t>
            </a:r>
            <a:r>
              <a:rPr lang="it-IT" sz="2400" dirty="0"/>
              <a:t> à la « </a:t>
            </a:r>
            <a:r>
              <a:rPr lang="it-IT" sz="2400" dirty="0" err="1"/>
              <a:t>présidente</a:t>
            </a:r>
            <a:r>
              <a:rPr lang="it-IT" sz="2400" dirty="0"/>
              <a:t> de </a:t>
            </a:r>
            <a:r>
              <a:rPr lang="it-IT" sz="2400" dirty="0" err="1"/>
              <a:t>séance</a:t>
            </a:r>
            <a:r>
              <a:rPr lang="it-IT" sz="2400" dirty="0"/>
              <a:t> » a </a:t>
            </a:r>
            <a:r>
              <a:rPr lang="it-IT" sz="2400" dirty="0" err="1"/>
              <a:t>attiré</a:t>
            </a:r>
            <a:r>
              <a:rPr lang="it-IT" sz="2400" dirty="0"/>
              <a:t> l’</a:t>
            </a:r>
            <a:r>
              <a:rPr lang="it-IT" sz="2400" dirty="0" err="1"/>
              <a:t>attention</a:t>
            </a:r>
            <a:r>
              <a:rPr lang="it-IT" sz="2400" dirty="0"/>
              <a:t> </a:t>
            </a:r>
            <a:r>
              <a:rPr lang="it-IT" sz="2400" dirty="0" err="1"/>
              <a:t>du</a:t>
            </a:r>
            <a:r>
              <a:rPr lang="it-IT" sz="2400" dirty="0"/>
              <a:t> public </a:t>
            </a:r>
            <a:r>
              <a:rPr lang="it-IT" sz="2400" dirty="0" err="1"/>
              <a:t>sur</a:t>
            </a:r>
            <a:r>
              <a:rPr lang="it-IT" sz="2400" dirty="0"/>
              <a:t> la </a:t>
            </a:r>
            <a:r>
              <a:rPr lang="it-IT" sz="2400" dirty="0" err="1"/>
              <a:t>féminisation</a:t>
            </a:r>
            <a:r>
              <a:rPr lang="it-IT" sz="2400" dirty="0"/>
              <a:t> </a:t>
            </a:r>
            <a:r>
              <a:rPr lang="it-IT" sz="2400" dirty="0" err="1"/>
              <a:t>des</a:t>
            </a:r>
            <a:r>
              <a:rPr lang="it-IT" sz="2400" dirty="0"/>
              <a:t> </a:t>
            </a:r>
            <a:r>
              <a:rPr lang="it-IT" sz="2400" dirty="0" err="1"/>
              <a:t>noms</a:t>
            </a:r>
            <a:r>
              <a:rPr lang="it-IT" sz="2400" dirty="0"/>
              <a:t> de </a:t>
            </a:r>
            <a:r>
              <a:rPr lang="it-IT" sz="2400" dirty="0" err="1"/>
              <a:t>métiers</a:t>
            </a:r>
            <a:r>
              <a:rPr lang="it-IT" sz="2400" dirty="0"/>
              <a:t>, </a:t>
            </a:r>
            <a:r>
              <a:rPr lang="it-IT" sz="2400" dirty="0" err="1"/>
              <a:t>fonctions</a:t>
            </a:r>
            <a:r>
              <a:rPr lang="it-IT" sz="2400" dirty="0"/>
              <a:t>, </a:t>
            </a:r>
            <a:r>
              <a:rPr lang="it-IT" sz="2400" dirty="0" err="1"/>
              <a:t>grades</a:t>
            </a:r>
            <a:r>
              <a:rPr lang="it-IT" sz="2400" dirty="0"/>
              <a:t> </a:t>
            </a:r>
            <a:r>
              <a:rPr lang="it-IT" sz="2400" dirty="0" err="1"/>
              <a:t>ou</a:t>
            </a:r>
            <a:r>
              <a:rPr lang="it-IT" sz="2400" dirty="0"/>
              <a:t> </a:t>
            </a:r>
            <a:r>
              <a:rPr lang="it-IT" sz="2400" dirty="0" err="1"/>
              <a:t>titres</a:t>
            </a:r>
            <a:r>
              <a:rPr lang="it-IT" sz="2400" dirty="0"/>
              <a:t>. L’Académie </a:t>
            </a:r>
            <a:r>
              <a:rPr lang="it-IT" sz="2400" dirty="0" err="1"/>
              <a:t>française</a:t>
            </a:r>
            <a:r>
              <a:rPr lang="it-IT" sz="2400" dirty="0"/>
              <a:t>, </a:t>
            </a:r>
            <a:r>
              <a:rPr lang="it-IT" sz="2400" dirty="0" err="1"/>
              <a:t>fidèle</a:t>
            </a:r>
            <a:r>
              <a:rPr lang="it-IT" sz="2400" dirty="0"/>
              <a:t> à la </a:t>
            </a:r>
            <a:r>
              <a:rPr lang="it-IT" sz="2400" dirty="0" err="1"/>
              <a:t>mission</a:t>
            </a:r>
            <a:r>
              <a:rPr lang="it-IT" sz="2400" dirty="0"/>
              <a:t> </a:t>
            </a:r>
            <a:r>
              <a:rPr lang="it-IT" sz="2400" dirty="0" err="1"/>
              <a:t>que</a:t>
            </a:r>
            <a:r>
              <a:rPr lang="it-IT" sz="2400" dirty="0"/>
              <a:t> lui </a:t>
            </a:r>
            <a:r>
              <a:rPr lang="it-IT" sz="2400" dirty="0" err="1"/>
              <a:t>assignent</a:t>
            </a:r>
            <a:r>
              <a:rPr lang="it-IT" sz="2400" dirty="0"/>
              <a:t> </a:t>
            </a:r>
            <a:r>
              <a:rPr lang="it-IT" sz="2400" dirty="0" err="1"/>
              <a:t>ses</a:t>
            </a:r>
            <a:r>
              <a:rPr lang="it-IT" sz="2400" dirty="0"/>
              <a:t> </a:t>
            </a:r>
            <a:r>
              <a:rPr lang="it-IT" sz="2400" dirty="0" err="1"/>
              <a:t>statuts</a:t>
            </a:r>
            <a:r>
              <a:rPr lang="it-IT" sz="2400" dirty="0"/>
              <a:t> </a:t>
            </a:r>
            <a:r>
              <a:rPr lang="it-IT" sz="2400" dirty="0" err="1"/>
              <a:t>depuis</a:t>
            </a:r>
            <a:r>
              <a:rPr lang="it-IT" sz="2400" dirty="0"/>
              <a:t> 1635, </a:t>
            </a:r>
            <a:r>
              <a:rPr lang="it-IT" sz="2400" dirty="0" err="1"/>
              <a:t>tient</a:t>
            </a:r>
            <a:r>
              <a:rPr lang="it-IT" sz="2400" dirty="0"/>
              <a:t> à </a:t>
            </a:r>
            <a:r>
              <a:rPr lang="it-IT" sz="2400" dirty="0" err="1"/>
              <a:t>rappeler</a:t>
            </a:r>
            <a:r>
              <a:rPr lang="it-IT" sz="2400" dirty="0"/>
              <a:t> </a:t>
            </a:r>
            <a:r>
              <a:rPr lang="it-IT" sz="2400" dirty="0" err="1"/>
              <a:t>les</a:t>
            </a:r>
            <a:r>
              <a:rPr lang="it-IT" sz="2400" dirty="0"/>
              <a:t> </a:t>
            </a:r>
            <a:r>
              <a:rPr lang="it-IT" sz="2400" dirty="0" err="1"/>
              <a:t>règles</a:t>
            </a:r>
            <a:r>
              <a:rPr lang="it-IT" sz="2400" dirty="0"/>
              <a:t> qui s’</a:t>
            </a:r>
            <a:r>
              <a:rPr lang="it-IT" sz="2400" dirty="0" err="1"/>
              <a:t>imposent</a:t>
            </a:r>
            <a:r>
              <a:rPr lang="it-IT" sz="2400" dirty="0"/>
              <a:t> </a:t>
            </a:r>
            <a:r>
              <a:rPr lang="it-IT" sz="2400" dirty="0" err="1"/>
              <a:t>dans</a:t>
            </a:r>
            <a:r>
              <a:rPr lang="it-IT" sz="2400" dirty="0"/>
              <a:t> </a:t>
            </a:r>
            <a:r>
              <a:rPr lang="it-IT" sz="2400" dirty="0" err="1"/>
              <a:t>notre</a:t>
            </a:r>
            <a:r>
              <a:rPr lang="it-IT" sz="2400" dirty="0"/>
              <a:t> langue pour la </a:t>
            </a:r>
            <a:r>
              <a:rPr lang="it-IT" sz="2400" dirty="0" err="1"/>
              <a:t>formation</a:t>
            </a:r>
            <a:r>
              <a:rPr lang="it-IT" sz="2400" dirty="0"/>
              <a:t> et l’</a:t>
            </a:r>
            <a:r>
              <a:rPr lang="it-IT" sz="2400" dirty="0" err="1"/>
              <a:t>emploi</a:t>
            </a:r>
            <a:r>
              <a:rPr lang="it-IT" sz="2400" dirty="0"/>
              <a:t> de </a:t>
            </a:r>
            <a:r>
              <a:rPr lang="it-IT" sz="2400" dirty="0" err="1"/>
              <a:t>ces</a:t>
            </a:r>
            <a:r>
              <a:rPr lang="it-IT" sz="2400" dirty="0"/>
              <a:t> </a:t>
            </a:r>
            <a:r>
              <a:rPr lang="it-IT" sz="2400" dirty="0" err="1"/>
              <a:t>termes</a:t>
            </a:r>
            <a:r>
              <a:rPr lang="it-IT" sz="2400" dirty="0"/>
              <a:t> :</a:t>
            </a:r>
          </a:p>
          <a:p>
            <a:endParaRPr lang="fr-CA" sz="2400" dirty="0"/>
          </a:p>
        </p:txBody>
      </p:sp>
    </p:spTree>
    <p:extLst>
      <p:ext uri="{BB962C8B-B14F-4D97-AF65-F5344CB8AC3E}">
        <p14:creationId xmlns:p14="http://schemas.microsoft.com/office/powerpoint/2010/main" val="16357007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dirty="0"/>
              <a:t>Mise </a:t>
            </a:r>
            <a:r>
              <a:rPr lang="it-IT" sz="2400" b="1" dirty="0" err="1"/>
              <a:t>au</a:t>
            </a:r>
            <a:r>
              <a:rPr lang="it-IT" sz="2400" b="1" dirty="0"/>
              <a:t> </a:t>
            </a:r>
            <a:r>
              <a:rPr lang="it-IT" sz="2400" b="1" dirty="0" err="1"/>
              <a:t>point</a:t>
            </a:r>
            <a:r>
              <a:rPr lang="it-IT" sz="2400" b="1" dirty="0"/>
              <a:t> de l’Académie </a:t>
            </a:r>
            <a:r>
              <a:rPr lang="it-IT" sz="2400" b="1" dirty="0" err="1"/>
              <a:t>française</a:t>
            </a:r>
            <a:r>
              <a:rPr lang="it-IT" sz="2400" b="1" dirty="0"/>
              <a:t/>
            </a:r>
            <a:br>
              <a:rPr lang="it-IT" sz="2400" b="1" dirty="0"/>
            </a:br>
            <a:r>
              <a:rPr lang="it-IT" sz="2400" b="1" dirty="0"/>
              <a:t>2014</a:t>
            </a:r>
            <a:endParaRPr lang="fr-CA" sz="2400" dirty="0"/>
          </a:p>
        </p:txBody>
      </p:sp>
      <p:sp>
        <p:nvSpPr>
          <p:cNvPr id="3" name="Segnaposto contenuto 2"/>
          <p:cNvSpPr>
            <a:spLocks noGrp="1"/>
          </p:cNvSpPr>
          <p:nvPr>
            <p:ph idx="1"/>
          </p:nvPr>
        </p:nvSpPr>
        <p:spPr/>
        <p:txBody>
          <a:bodyPr>
            <a:normAutofit/>
          </a:bodyPr>
          <a:lstStyle/>
          <a:p>
            <a:pPr algn="just"/>
            <a:r>
              <a:rPr lang="it-IT" sz="2400" dirty="0"/>
              <a:t>Mais, </a:t>
            </a:r>
            <a:r>
              <a:rPr lang="it-IT" sz="2400" dirty="0" err="1"/>
              <a:t>conformément</a:t>
            </a:r>
            <a:r>
              <a:rPr lang="it-IT" sz="2400" dirty="0"/>
              <a:t> à sa </a:t>
            </a:r>
            <a:r>
              <a:rPr lang="it-IT" sz="2400" dirty="0" err="1"/>
              <a:t>mission</a:t>
            </a:r>
            <a:r>
              <a:rPr lang="it-IT" sz="2400" dirty="0"/>
              <a:t>, </a:t>
            </a:r>
            <a:r>
              <a:rPr lang="it-IT" sz="2400" dirty="0" err="1"/>
              <a:t>défendant</a:t>
            </a:r>
            <a:r>
              <a:rPr lang="it-IT" sz="2400" dirty="0"/>
              <a:t> l’esprit de la langue et </a:t>
            </a:r>
            <a:r>
              <a:rPr lang="it-IT" sz="2400" dirty="0" err="1"/>
              <a:t>les</a:t>
            </a:r>
            <a:r>
              <a:rPr lang="it-IT" sz="2400" dirty="0"/>
              <a:t> </a:t>
            </a:r>
            <a:r>
              <a:rPr lang="it-IT" sz="2400" dirty="0" err="1"/>
              <a:t>règles</a:t>
            </a:r>
            <a:r>
              <a:rPr lang="it-IT" sz="2400" dirty="0"/>
              <a:t> qui </a:t>
            </a:r>
            <a:r>
              <a:rPr lang="it-IT" sz="2400" dirty="0" err="1"/>
              <a:t>président</a:t>
            </a:r>
            <a:r>
              <a:rPr lang="it-IT" sz="2400" dirty="0"/>
              <a:t> à l’</a:t>
            </a:r>
            <a:r>
              <a:rPr lang="it-IT" sz="2400" dirty="0" err="1"/>
              <a:t>enrichissement</a:t>
            </a:r>
            <a:r>
              <a:rPr lang="it-IT" sz="2400" dirty="0"/>
              <a:t> </a:t>
            </a:r>
            <a:r>
              <a:rPr lang="it-IT" sz="2400" dirty="0" err="1"/>
              <a:t>du</a:t>
            </a:r>
            <a:r>
              <a:rPr lang="it-IT" sz="2400" dirty="0"/>
              <a:t> </a:t>
            </a:r>
            <a:r>
              <a:rPr lang="it-IT" sz="2400" dirty="0" err="1"/>
              <a:t>vocabulaire</a:t>
            </a:r>
            <a:r>
              <a:rPr lang="it-IT" sz="2400" dirty="0"/>
              <a:t>, </a:t>
            </a:r>
            <a:r>
              <a:rPr lang="it-IT" sz="2400" b="1" dirty="0"/>
              <a:t>elle </a:t>
            </a:r>
            <a:r>
              <a:rPr lang="it-IT" sz="2400" b="1" dirty="0" err="1"/>
              <a:t>rejette</a:t>
            </a:r>
            <a:r>
              <a:rPr lang="it-IT" sz="2400" b="1" dirty="0"/>
              <a:t> un esprit de </a:t>
            </a:r>
            <a:r>
              <a:rPr lang="it-IT" sz="2400" b="1" dirty="0" err="1"/>
              <a:t>système</a:t>
            </a:r>
            <a:r>
              <a:rPr lang="it-IT" sz="2400" dirty="0"/>
              <a:t> qui </a:t>
            </a:r>
            <a:r>
              <a:rPr lang="it-IT" sz="2400" dirty="0" err="1"/>
              <a:t>tend</a:t>
            </a:r>
            <a:r>
              <a:rPr lang="it-IT" sz="2400" dirty="0"/>
              <a:t> à </a:t>
            </a:r>
            <a:r>
              <a:rPr lang="it-IT" sz="2400" b="1" dirty="0" err="1"/>
              <a:t>imposer</a:t>
            </a:r>
            <a:r>
              <a:rPr lang="it-IT" sz="2400" dirty="0"/>
              <a:t>, </a:t>
            </a:r>
            <a:r>
              <a:rPr lang="it-IT" sz="2400" dirty="0" err="1"/>
              <a:t>parfois</a:t>
            </a:r>
            <a:r>
              <a:rPr lang="it-IT" sz="2400" dirty="0"/>
              <a:t> </a:t>
            </a:r>
            <a:r>
              <a:rPr lang="it-IT" sz="2400" dirty="0" err="1"/>
              <a:t>contre</a:t>
            </a:r>
            <a:r>
              <a:rPr lang="it-IT" sz="2400" dirty="0"/>
              <a:t> le </a:t>
            </a:r>
            <a:r>
              <a:rPr lang="it-IT" sz="2400" dirty="0" err="1"/>
              <a:t>vœu</a:t>
            </a:r>
            <a:r>
              <a:rPr lang="it-IT" sz="2400" dirty="0"/>
              <a:t> </a:t>
            </a:r>
            <a:r>
              <a:rPr lang="it-IT" sz="2400" dirty="0" err="1"/>
              <a:t>des</a:t>
            </a:r>
            <a:r>
              <a:rPr lang="it-IT" sz="2400" dirty="0"/>
              <a:t> </a:t>
            </a:r>
            <a:r>
              <a:rPr lang="it-IT" sz="2400" dirty="0" err="1"/>
              <a:t>intéressées</a:t>
            </a:r>
            <a:r>
              <a:rPr lang="it-IT" sz="2400" dirty="0"/>
              <a:t>, </a:t>
            </a:r>
            <a:r>
              <a:rPr lang="it-IT" sz="2400" dirty="0" err="1"/>
              <a:t>des</a:t>
            </a:r>
            <a:r>
              <a:rPr lang="it-IT" sz="2400" dirty="0"/>
              <a:t> </a:t>
            </a:r>
            <a:r>
              <a:rPr lang="it-IT" sz="2400" dirty="0" err="1"/>
              <a:t>formes</a:t>
            </a:r>
            <a:r>
              <a:rPr lang="it-IT" sz="2400" dirty="0"/>
              <a:t> </a:t>
            </a:r>
            <a:r>
              <a:rPr lang="it-IT" sz="2400" dirty="0" err="1"/>
              <a:t>telles</a:t>
            </a:r>
            <a:r>
              <a:rPr lang="it-IT" sz="2400" dirty="0"/>
              <a:t> </a:t>
            </a:r>
            <a:r>
              <a:rPr lang="it-IT" sz="2400" dirty="0" err="1"/>
              <a:t>que</a:t>
            </a:r>
            <a:r>
              <a:rPr lang="it-IT" sz="2400" dirty="0"/>
              <a:t> </a:t>
            </a:r>
            <a:r>
              <a:rPr lang="it-IT" sz="2400" i="1" dirty="0" err="1"/>
              <a:t>professeure</a:t>
            </a:r>
            <a:r>
              <a:rPr lang="it-IT" sz="2400" dirty="0"/>
              <a:t>, </a:t>
            </a:r>
            <a:r>
              <a:rPr lang="it-IT" sz="2400" i="1" dirty="0" err="1"/>
              <a:t>recteure</a:t>
            </a:r>
            <a:r>
              <a:rPr lang="it-IT" sz="2400" dirty="0"/>
              <a:t>, </a:t>
            </a:r>
            <a:r>
              <a:rPr lang="it-IT" sz="2400" i="1" dirty="0" err="1"/>
              <a:t>sapeuse-pompière</a:t>
            </a:r>
            <a:r>
              <a:rPr lang="it-IT" sz="2400" dirty="0"/>
              <a:t>, </a:t>
            </a:r>
            <a:r>
              <a:rPr lang="it-IT" sz="2400" i="1" dirty="0" err="1"/>
              <a:t>auteure</a:t>
            </a:r>
            <a:r>
              <a:rPr lang="it-IT" sz="2400" dirty="0"/>
              <a:t>, </a:t>
            </a:r>
            <a:r>
              <a:rPr lang="it-IT" sz="2400" i="1" dirty="0" err="1"/>
              <a:t>ingénieure</a:t>
            </a:r>
            <a:r>
              <a:rPr lang="it-IT" sz="2400" dirty="0"/>
              <a:t>, </a:t>
            </a:r>
            <a:r>
              <a:rPr lang="it-IT" sz="2400" i="1" dirty="0" err="1"/>
              <a:t>procureure</a:t>
            </a:r>
            <a:r>
              <a:rPr lang="it-IT" sz="2400" dirty="0"/>
              <a:t>, etc., pour ne </a:t>
            </a:r>
            <a:r>
              <a:rPr lang="it-IT" sz="2400" dirty="0" err="1"/>
              <a:t>rien</a:t>
            </a:r>
            <a:r>
              <a:rPr lang="it-IT" sz="2400" dirty="0"/>
              <a:t> dire de </a:t>
            </a:r>
            <a:r>
              <a:rPr lang="it-IT" sz="2400" i="1" dirty="0" err="1"/>
              <a:t>chercheure</a:t>
            </a:r>
            <a:r>
              <a:rPr lang="it-IT" sz="2400" dirty="0"/>
              <a:t>, qui </a:t>
            </a:r>
            <a:r>
              <a:rPr lang="it-IT" sz="2400" b="1" dirty="0" err="1"/>
              <a:t>sont</a:t>
            </a:r>
            <a:r>
              <a:rPr lang="it-IT" sz="2400" b="1" dirty="0"/>
              <a:t> </a:t>
            </a:r>
            <a:r>
              <a:rPr lang="it-IT" sz="2400" b="1" dirty="0" err="1"/>
              <a:t>contraires</a:t>
            </a:r>
            <a:r>
              <a:rPr lang="it-IT" sz="2400" b="1" dirty="0"/>
              <a:t> </a:t>
            </a:r>
            <a:r>
              <a:rPr lang="it-IT" sz="2400" b="1" dirty="0" err="1"/>
              <a:t>aux</a:t>
            </a:r>
            <a:r>
              <a:rPr lang="it-IT" sz="2400" b="1" dirty="0"/>
              <a:t> </a:t>
            </a:r>
            <a:r>
              <a:rPr lang="it-IT" sz="2400" b="1" dirty="0" err="1"/>
              <a:t>règles</a:t>
            </a:r>
            <a:r>
              <a:rPr lang="it-IT" sz="2400" b="1" dirty="0"/>
              <a:t> </a:t>
            </a:r>
            <a:r>
              <a:rPr lang="it-IT" sz="2400" b="1" dirty="0" err="1"/>
              <a:t>ordinaires</a:t>
            </a:r>
            <a:r>
              <a:rPr lang="it-IT" sz="2400" b="1" dirty="0"/>
              <a:t> de </a:t>
            </a:r>
            <a:r>
              <a:rPr lang="it-IT" sz="2400" b="1" dirty="0" err="1"/>
              <a:t>dérivation</a:t>
            </a:r>
            <a:r>
              <a:rPr lang="it-IT" sz="2400" b="1" dirty="0"/>
              <a:t> et </a:t>
            </a:r>
            <a:r>
              <a:rPr lang="it-IT" sz="2400" b="1" dirty="0" err="1"/>
              <a:t>constituent</a:t>
            </a:r>
            <a:r>
              <a:rPr lang="it-IT" sz="2400" b="1" dirty="0"/>
              <a:t> de </a:t>
            </a:r>
            <a:r>
              <a:rPr lang="it-IT" sz="2400" b="1" dirty="0" err="1"/>
              <a:t>véritables</a:t>
            </a:r>
            <a:r>
              <a:rPr lang="it-IT" sz="2400" b="1" dirty="0"/>
              <a:t> </a:t>
            </a:r>
            <a:r>
              <a:rPr lang="it-IT" sz="2400" b="1" dirty="0" err="1"/>
              <a:t>barbarismes</a:t>
            </a:r>
            <a:r>
              <a:rPr lang="it-IT" sz="2400" b="1" dirty="0"/>
              <a:t>. </a:t>
            </a:r>
            <a:r>
              <a:rPr lang="it-IT" sz="2400" dirty="0"/>
              <a:t>Le </a:t>
            </a:r>
            <a:r>
              <a:rPr lang="it-IT" sz="2400" dirty="0" err="1"/>
              <a:t>français</a:t>
            </a:r>
            <a:r>
              <a:rPr lang="it-IT" sz="2400" dirty="0"/>
              <a:t> ne dispose </a:t>
            </a:r>
            <a:r>
              <a:rPr lang="it-IT" sz="2400" dirty="0" err="1"/>
              <a:t>pas</a:t>
            </a:r>
            <a:r>
              <a:rPr lang="it-IT" sz="2400" dirty="0"/>
              <a:t> d’un </a:t>
            </a:r>
            <a:r>
              <a:rPr lang="it-IT" sz="2400" dirty="0" err="1"/>
              <a:t>suffixe</a:t>
            </a:r>
            <a:r>
              <a:rPr lang="it-IT" sz="2400" dirty="0"/>
              <a:t> </a:t>
            </a:r>
            <a:r>
              <a:rPr lang="it-IT" sz="2400" dirty="0" err="1"/>
              <a:t>unique</a:t>
            </a:r>
            <a:r>
              <a:rPr lang="it-IT" sz="2400" dirty="0"/>
              <a:t> </a:t>
            </a:r>
            <a:r>
              <a:rPr lang="it-IT" sz="2400" dirty="0" err="1"/>
              <a:t>permettant</a:t>
            </a:r>
            <a:r>
              <a:rPr lang="it-IT" sz="2400" dirty="0"/>
              <a:t> de </a:t>
            </a:r>
            <a:r>
              <a:rPr lang="it-IT" sz="2400" dirty="0" err="1"/>
              <a:t>féminiser</a:t>
            </a:r>
            <a:r>
              <a:rPr lang="it-IT" sz="2400" dirty="0"/>
              <a:t> </a:t>
            </a:r>
            <a:r>
              <a:rPr lang="it-IT" sz="2400" dirty="0" err="1"/>
              <a:t>automatiquement</a:t>
            </a:r>
            <a:r>
              <a:rPr lang="it-IT" sz="2400" dirty="0"/>
              <a:t> </a:t>
            </a:r>
            <a:r>
              <a:rPr lang="it-IT" sz="2400" dirty="0" err="1"/>
              <a:t>les</a:t>
            </a:r>
            <a:r>
              <a:rPr lang="it-IT" sz="2400" dirty="0"/>
              <a:t> </a:t>
            </a:r>
            <a:r>
              <a:rPr lang="it-IT" sz="2400" dirty="0" err="1"/>
              <a:t>substantifs</a:t>
            </a:r>
            <a:r>
              <a:rPr lang="it-IT" sz="2400" dirty="0"/>
              <a:t>. S’</a:t>
            </a:r>
            <a:r>
              <a:rPr lang="it-IT" sz="2400" dirty="0" err="1"/>
              <a:t>agissant</a:t>
            </a:r>
            <a:r>
              <a:rPr lang="it-IT" sz="2400" dirty="0"/>
              <a:t> </a:t>
            </a:r>
            <a:r>
              <a:rPr lang="it-IT" sz="2400" dirty="0" err="1"/>
              <a:t>des</a:t>
            </a:r>
            <a:r>
              <a:rPr lang="it-IT" sz="2400" dirty="0"/>
              <a:t> </a:t>
            </a:r>
            <a:r>
              <a:rPr lang="it-IT" sz="2400" dirty="0" err="1"/>
              <a:t>métiers</a:t>
            </a:r>
            <a:r>
              <a:rPr lang="it-IT" sz="2400" dirty="0"/>
              <a:t>, </a:t>
            </a:r>
            <a:r>
              <a:rPr lang="it-IT" sz="2400" dirty="0" err="1"/>
              <a:t>très</a:t>
            </a:r>
            <a:r>
              <a:rPr lang="it-IT" sz="2400" dirty="0"/>
              <a:t> </a:t>
            </a:r>
            <a:r>
              <a:rPr lang="it-IT" sz="2400" dirty="0" err="1"/>
              <a:t>peu</a:t>
            </a:r>
            <a:r>
              <a:rPr lang="it-IT" sz="2400" dirty="0"/>
              <a:t> de </a:t>
            </a:r>
            <a:r>
              <a:rPr lang="it-IT" sz="2400" dirty="0" err="1"/>
              <a:t>noms</a:t>
            </a:r>
            <a:r>
              <a:rPr lang="it-IT" sz="2400" dirty="0"/>
              <a:t> s’</a:t>
            </a:r>
            <a:r>
              <a:rPr lang="it-IT" sz="2400" dirty="0" err="1"/>
              <a:t>avèrent</a:t>
            </a:r>
            <a:r>
              <a:rPr lang="it-IT" sz="2400" dirty="0"/>
              <a:t> en </a:t>
            </a:r>
            <a:r>
              <a:rPr lang="it-IT" sz="2400" dirty="0" err="1"/>
              <a:t>réalité</a:t>
            </a:r>
            <a:r>
              <a:rPr lang="it-IT" sz="2400" dirty="0"/>
              <a:t>, </a:t>
            </a:r>
            <a:r>
              <a:rPr lang="it-IT" sz="2400" dirty="0" err="1"/>
              <a:t>du</a:t>
            </a:r>
            <a:r>
              <a:rPr lang="it-IT" sz="2400" dirty="0"/>
              <a:t> </a:t>
            </a:r>
            <a:r>
              <a:rPr lang="it-IT" sz="2400" dirty="0" err="1"/>
              <a:t>point</a:t>
            </a:r>
            <a:r>
              <a:rPr lang="it-IT" sz="2400" dirty="0"/>
              <a:t> de </a:t>
            </a:r>
            <a:r>
              <a:rPr lang="it-IT" sz="2400" dirty="0" err="1"/>
              <a:t>vue</a:t>
            </a:r>
            <a:r>
              <a:rPr lang="it-IT" sz="2400" dirty="0"/>
              <a:t> </a:t>
            </a:r>
            <a:r>
              <a:rPr lang="it-IT" sz="2400" dirty="0" err="1"/>
              <a:t>morphologique</a:t>
            </a:r>
            <a:r>
              <a:rPr lang="it-IT" sz="2400" dirty="0"/>
              <a:t>, </a:t>
            </a:r>
            <a:r>
              <a:rPr lang="it-IT" sz="2400" dirty="0" err="1"/>
              <a:t>rebelles</a:t>
            </a:r>
            <a:r>
              <a:rPr lang="it-IT" sz="2400" dirty="0"/>
              <a:t> à la </a:t>
            </a:r>
            <a:r>
              <a:rPr lang="it-IT" sz="2400" dirty="0" err="1"/>
              <a:t>féminisation</a:t>
            </a:r>
            <a:r>
              <a:rPr lang="it-IT" sz="2400" dirty="0"/>
              <a:t> </a:t>
            </a:r>
            <a:r>
              <a:rPr lang="it-IT" sz="2400" dirty="0" err="1"/>
              <a:t>quand</a:t>
            </a:r>
            <a:r>
              <a:rPr lang="it-IT" sz="2400" dirty="0"/>
              <a:t> elle </a:t>
            </a:r>
            <a:r>
              <a:rPr lang="it-IT" sz="2400" dirty="0" err="1"/>
              <a:t>paraît</a:t>
            </a:r>
            <a:r>
              <a:rPr lang="it-IT" sz="2400" dirty="0"/>
              <a:t> utile. </a:t>
            </a:r>
            <a:r>
              <a:rPr lang="it-IT" sz="2400" dirty="0" err="1"/>
              <a:t>Comme</a:t>
            </a:r>
            <a:r>
              <a:rPr lang="it-IT" sz="2400" dirty="0"/>
              <a:t> </a:t>
            </a:r>
            <a:r>
              <a:rPr lang="it-IT" sz="2400" dirty="0" err="1"/>
              <a:t>bien</a:t>
            </a:r>
            <a:r>
              <a:rPr lang="it-IT" sz="2400" dirty="0"/>
              <a:t> d’</a:t>
            </a:r>
            <a:r>
              <a:rPr lang="it-IT" sz="2400" dirty="0" err="1"/>
              <a:t>autres</a:t>
            </a:r>
            <a:r>
              <a:rPr lang="it-IT" sz="2400" dirty="0"/>
              <a:t> </a:t>
            </a:r>
            <a:r>
              <a:rPr lang="it-IT" sz="2400" dirty="0" err="1"/>
              <a:t>langues</a:t>
            </a:r>
            <a:r>
              <a:rPr lang="it-IT" sz="2400" dirty="0"/>
              <a:t>, le </a:t>
            </a:r>
            <a:r>
              <a:rPr lang="it-IT" sz="2400" dirty="0" err="1"/>
              <a:t>français</a:t>
            </a:r>
            <a:r>
              <a:rPr lang="it-IT" sz="2400" dirty="0"/>
              <a:t> </a:t>
            </a:r>
            <a:r>
              <a:rPr lang="it-IT" sz="2400" dirty="0" err="1"/>
              <a:t>peut</a:t>
            </a:r>
            <a:r>
              <a:rPr lang="it-IT" sz="2400" dirty="0"/>
              <a:t> par </a:t>
            </a:r>
            <a:r>
              <a:rPr lang="it-IT" sz="2400" dirty="0" err="1"/>
              <a:t>ailleurs</a:t>
            </a:r>
            <a:r>
              <a:rPr lang="it-IT" sz="2400" dirty="0"/>
              <a:t>, </a:t>
            </a:r>
            <a:r>
              <a:rPr lang="it-IT" sz="2400" dirty="0" err="1"/>
              <a:t>quand</a:t>
            </a:r>
            <a:r>
              <a:rPr lang="it-IT" sz="2400" dirty="0"/>
              <a:t> le </a:t>
            </a:r>
            <a:r>
              <a:rPr lang="it-IT" sz="2400" dirty="0" err="1"/>
              <a:t>sexe</a:t>
            </a:r>
            <a:r>
              <a:rPr lang="it-IT" sz="2400" dirty="0"/>
              <a:t> de la </a:t>
            </a:r>
            <a:r>
              <a:rPr lang="it-IT" sz="2400" dirty="0" err="1"/>
              <a:t>personne</a:t>
            </a:r>
            <a:r>
              <a:rPr lang="it-IT" sz="2400" dirty="0"/>
              <a:t> n’est </a:t>
            </a:r>
            <a:r>
              <a:rPr lang="it-IT" sz="2400" dirty="0" err="1"/>
              <a:t>pas</a:t>
            </a:r>
            <a:r>
              <a:rPr lang="it-IT" sz="2400" dirty="0"/>
              <a:t> plus à </a:t>
            </a:r>
            <a:r>
              <a:rPr lang="it-IT" sz="2400" dirty="0" err="1"/>
              <a:t>prendre</a:t>
            </a:r>
            <a:r>
              <a:rPr lang="it-IT" sz="2400" dirty="0"/>
              <a:t> en </a:t>
            </a:r>
            <a:r>
              <a:rPr lang="it-IT" sz="2400" dirty="0" err="1"/>
              <a:t>considération</a:t>
            </a:r>
            <a:r>
              <a:rPr lang="it-IT" sz="2400" dirty="0"/>
              <a:t> </a:t>
            </a:r>
            <a:r>
              <a:rPr lang="it-IT" sz="2400" dirty="0" err="1"/>
              <a:t>que</a:t>
            </a:r>
            <a:r>
              <a:rPr lang="it-IT" sz="2400" dirty="0"/>
              <a:t> </a:t>
            </a:r>
            <a:r>
              <a:rPr lang="it-IT" sz="2400" dirty="0" err="1"/>
              <a:t>ses</a:t>
            </a:r>
            <a:r>
              <a:rPr lang="it-IT" sz="2400" dirty="0"/>
              <a:t> </a:t>
            </a:r>
            <a:r>
              <a:rPr lang="it-IT" sz="2400" dirty="0" err="1"/>
              <a:t>autres</a:t>
            </a:r>
            <a:r>
              <a:rPr lang="it-IT" sz="2400" dirty="0"/>
              <a:t> </a:t>
            </a:r>
            <a:r>
              <a:rPr lang="it-IT" sz="2400" dirty="0" err="1"/>
              <a:t>particularités</a:t>
            </a:r>
            <a:r>
              <a:rPr lang="it-IT" sz="2400" dirty="0"/>
              <a:t> </a:t>
            </a:r>
            <a:r>
              <a:rPr lang="it-IT" sz="2400" dirty="0" err="1"/>
              <a:t>individuelles</a:t>
            </a:r>
            <a:r>
              <a:rPr lang="it-IT" sz="2400" dirty="0"/>
              <a:t>, </a:t>
            </a:r>
            <a:r>
              <a:rPr lang="it-IT" sz="2400" dirty="0" err="1"/>
              <a:t>faire</a:t>
            </a:r>
            <a:r>
              <a:rPr lang="it-IT" sz="2400" dirty="0"/>
              <a:t> </a:t>
            </a:r>
            <a:r>
              <a:rPr lang="it-IT" sz="2400" dirty="0" err="1"/>
              <a:t>appel</a:t>
            </a:r>
            <a:r>
              <a:rPr lang="it-IT" sz="2400" dirty="0"/>
              <a:t> </a:t>
            </a:r>
            <a:r>
              <a:rPr lang="it-IT" sz="2400" dirty="0" err="1"/>
              <a:t>au</a:t>
            </a:r>
            <a:r>
              <a:rPr lang="it-IT" sz="2400" dirty="0"/>
              <a:t> </a:t>
            </a:r>
            <a:r>
              <a:rPr lang="it-IT" sz="2400" b="1" dirty="0" err="1"/>
              <a:t>masculin</a:t>
            </a:r>
            <a:r>
              <a:rPr lang="it-IT" sz="2400" b="1" dirty="0"/>
              <a:t> à </a:t>
            </a:r>
            <a:r>
              <a:rPr lang="it-IT" sz="2400" b="1" dirty="0" err="1"/>
              <a:t>valeur</a:t>
            </a:r>
            <a:r>
              <a:rPr lang="it-IT" sz="2400" b="1" dirty="0"/>
              <a:t> </a:t>
            </a:r>
            <a:r>
              <a:rPr lang="it-IT" sz="2400" b="1" dirty="0" err="1"/>
              <a:t>générique</a:t>
            </a:r>
            <a:r>
              <a:rPr lang="it-IT" sz="2400" dirty="0"/>
              <a:t>, </a:t>
            </a:r>
            <a:r>
              <a:rPr lang="it-IT" sz="2400" dirty="0" err="1"/>
              <a:t>ou</a:t>
            </a:r>
            <a:r>
              <a:rPr lang="it-IT" sz="2400" dirty="0"/>
              <a:t> </a:t>
            </a:r>
            <a:r>
              <a:rPr lang="it-IT" sz="2400" b="1" dirty="0"/>
              <a:t>« non </a:t>
            </a:r>
            <a:r>
              <a:rPr lang="it-IT" sz="2400" b="1" dirty="0" err="1"/>
              <a:t>marquée</a:t>
            </a:r>
            <a:r>
              <a:rPr lang="it-IT" sz="2400" b="1" dirty="0"/>
              <a:t> »</a:t>
            </a:r>
            <a:r>
              <a:rPr lang="it-IT" sz="2400" dirty="0"/>
              <a:t>.</a:t>
            </a:r>
            <a:endParaRPr lang="fr-CA" sz="2400" dirty="0"/>
          </a:p>
        </p:txBody>
      </p:sp>
    </p:spTree>
    <p:extLst>
      <p:ext uri="{BB962C8B-B14F-4D97-AF65-F5344CB8AC3E}">
        <p14:creationId xmlns:p14="http://schemas.microsoft.com/office/powerpoint/2010/main" val="39581284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a:t>Polémiques</a:t>
            </a:r>
            <a:r>
              <a:rPr lang="it-IT" sz="2800" dirty="0"/>
              <a:t> </a:t>
            </a:r>
            <a:r>
              <a:rPr lang="it-IT" sz="2800" dirty="0" err="1"/>
              <a:t>sur</a:t>
            </a:r>
            <a:r>
              <a:rPr lang="it-IT" sz="2800" dirty="0"/>
              <a:t> l’</a:t>
            </a:r>
            <a:r>
              <a:rPr lang="it-IT" sz="2800" dirty="0" err="1"/>
              <a:t>écriture</a:t>
            </a:r>
            <a:r>
              <a:rPr lang="it-IT" sz="2800" dirty="0"/>
              <a:t> inclusive en France</a:t>
            </a:r>
            <a:br>
              <a:rPr lang="it-IT" sz="2800" dirty="0"/>
            </a:br>
            <a:r>
              <a:rPr lang="it-IT" sz="2800" dirty="0"/>
              <a:t>en 2017</a:t>
            </a:r>
            <a:endParaRPr lang="fr-FR" sz="2800" dirty="0"/>
          </a:p>
        </p:txBody>
      </p:sp>
      <p:sp>
        <p:nvSpPr>
          <p:cNvPr id="3" name="Content Placeholder 2"/>
          <p:cNvSpPr>
            <a:spLocks noGrp="1"/>
          </p:cNvSpPr>
          <p:nvPr>
            <p:ph idx="1"/>
          </p:nvPr>
        </p:nvSpPr>
        <p:spPr/>
        <p:txBody>
          <a:bodyPr>
            <a:normAutofit/>
          </a:bodyPr>
          <a:lstStyle/>
          <a:p>
            <a:pPr algn="just"/>
            <a:r>
              <a:rPr lang="fr-FR" sz="2400" b="1" dirty="0"/>
              <a:t>Le gouvernement </a:t>
            </a:r>
          </a:p>
          <a:p>
            <a:pPr algn="just"/>
            <a:r>
              <a:rPr lang="fr-FR" sz="2400" b="1" dirty="0"/>
              <a:t>Edouard Philippe décide de bannir l’écriture inclusive des textes officiels</a:t>
            </a:r>
          </a:p>
          <a:p>
            <a:pPr algn="just"/>
            <a:r>
              <a:rPr lang="fr-FR" sz="2400" dirty="0"/>
              <a:t>L’écriture inclusive, qui fait polémique en France, remet en cause la règle d’accord selon laquelle, au pluriel, </a:t>
            </a:r>
            <a:r>
              <a:rPr lang="fr-FR" sz="2400" b="1" dirty="0"/>
              <a:t>« le masculin l’emporte sur le féminin ».</a:t>
            </a:r>
          </a:p>
          <a:p>
            <a:pPr algn="just"/>
            <a:r>
              <a:rPr lang="fr-FR" sz="2400" dirty="0"/>
              <a:t>Depuis plusieurs mois, le débat sur l’écriture inclusive divise. Notamment depuis l’édition chez Hatier d’un manuel scolaire en écriture inclusive. </a:t>
            </a:r>
            <a:r>
              <a:rPr lang="fr-FR" sz="2400" b="1" dirty="0"/>
              <a:t>Le ministre de l’éducation nationale, Jean-Michel </a:t>
            </a:r>
            <a:r>
              <a:rPr lang="fr-FR" sz="2400" b="1" dirty="0" err="1"/>
              <a:t>Blanquer</a:t>
            </a:r>
            <a:r>
              <a:rPr lang="fr-FR" sz="2400" b="1" dirty="0"/>
              <a:t>, mais aussi l’Académie française </a:t>
            </a:r>
            <a:r>
              <a:rPr lang="fr-FR" sz="2400" dirty="0"/>
              <a:t>se sont prononcés contre son usage. Les membres de l’Académie française ayant lancé, à la fin d’octobre, </a:t>
            </a:r>
            <a:r>
              <a:rPr lang="fr-FR" sz="2400" i="1" dirty="0"/>
              <a:t>« un cri d’alarme » </a:t>
            </a:r>
            <a:r>
              <a:rPr lang="fr-FR" sz="2400" dirty="0"/>
              <a:t>contre l’utilisation de ce type de graphie.</a:t>
            </a:r>
            <a:br>
              <a:rPr lang="fr-FR" sz="2400" dirty="0"/>
            </a:br>
            <a:endParaRPr lang="fr-FR" sz="2400" dirty="0"/>
          </a:p>
          <a:p>
            <a:endParaRPr lang="fr-FR" sz="2400" dirty="0"/>
          </a:p>
        </p:txBody>
      </p:sp>
    </p:spTree>
    <p:extLst>
      <p:ext uri="{BB962C8B-B14F-4D97-AF65-F5344CB8AC3E}">
        <p14:creationId xmlns:p14="http://schemas.microsoft.com/office/powerpoint/2010/main" val="18758423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Polémiques</a:t>
            </a:r>
            <a:r>
              <a:rPr lang="it-IT" sz="2800" dirty="0"/>
              <a:t> </a:t>
            </a:r>
            <a:r>
              <a:rPr lang="it-IT" sz="2800" dirty="0" err="1"/>
              <a:t>sur</a:t>
            </a:r>
            <a:r>
              <a:rPr lang="it-IT" sz="2800" dirty="0"/>
              <a:t> l’</a:t>
            </a:r>
            <a:r>
              <a:rPr lang="it-IT" sz="2800" dirty="0" err="1"/>
              <a:t>écriture</a:t>
            </a:r>
            <a:r>
              <a:rPr lang="it-IT" sz="2800" dirty="0"/>
              <a:t> inclusive en France</a:t>
            </a:r>
            <a:br>
              <a:rPr lang="it-IT" sz="2800" dirty="0"/>
            </a:br>
            <a:r>
              <a:rPr lang="it-IT" sz="2800" dirty="0"/>
              <a:t>en 2017</a:t>
            </a:r>
            <a:endParaRPr lang="fr-CA" sz="2800" dirty="0"/>
          </a:p>
        </p:txBody>
      </p:sp>
      <p:sp>
        <p:nvSpPr>
          <p:cNvPr id="3" name="Segnaposto contenuto 2"/>
          <p:cNvSpPr>
            <a:spLocks noGrp="1"/>
          </p:cNvSpPr>
          <p:nvPr>
            <p:ph idx="1"/>
          </p:nvPr>
        </p:nvSpPr>
        <p:spPr/>
        <p:txBody>
          <a:bodyPr>
            <a:normAutofit/>
          </a:bodyPr>
          <a:lstStyle/>
          <a:p>
            <a:pPr algn="just"/>
            <a:r>
              <a:rPr lang="it-IT" sz="2400" dirty="0"/>
              <a:t>L’ACADÉMIE FRANÇAISE </a:t>
            </a:r>
          </a:p>
          <a:p>
            <a:pPr algn="just"/>
            <a:r>
              <a:rPr lang="it-IT" sz="2400" dirty="0"/>
              <a:t>DÉCLARATION de l’ACADÉMIE FRANÇAISE </a:t>
            </a:r>
            <a:r>
              <a:rPr lang="it-IT" sz="2400" dirty="0" err="1"/>
              <a:t>sur</a:t>
            </a:r>
            <a:r>
              <a:rPr lang="it-IT" sz="2400" dirty="0"/>
              <a:t> l'ÉCRITURE dite « INCLUSIVE »</a:t>
            </a:r>
          </a:p>
          <a:p>
            <a:r>
              <a:rPr lang="it-IT" sz="2400" b="1" dirty="0" err="1"/>
              <a:t>adoptée</a:t>
            </a:r>
            <a:r>
              <a:rPr lang="it-IT" sz="2400" b="1" dirty="0"/>
              <a:t> à l’</a:t>
            </a:r>
            <a:r>
              <a:rPr lang="it-IT" sz="2400" b="1" dirty="0" err="1"/>
              <a:t>unanimité</a:t>
            </a:r>
            <a:r>
              <a:rPr lang="it-IT" sz="2400" b="1" dirty="0"/>
              <a:t> de </a:t>
            </a:r>
            <a:r>
              <a:rPr lang="it-IT" sz="2400" b="1" dirty="0" err="1"/>
              <a:t>ses</a:t>
            </a:r>
            <a:r>
              <a:rPr lang="it-IT" sz="2400" b="1" dirty="0"/>
              <a:t> </a:t>
            </a:r>
            <a:r>
              <a:rPr lang="it-IT" sz="2400" b="1" dirty="0" err="1"/>
              <a:t>membres</a:t>
            </a:r>
            <a:r>
              <a:rPr lang="it-IT" sz="2400" b="1" dirty="0"/>
              <a:t> </a:t>
            </a:r>
            <a:r>
              <a:rPr lang="it-IT" sz="2400" b="1" dirty="0" err="1"/>
              <a:t>dans</a:t>
            </a:r>
            <a:r>
              <a:rPr lang="it-IT" sz="2400" b="1" dirty="0"/>
              <a:t> la </a:t>
            </a:r>
            <a:r>
              <a:rPr lang="it-IT" sz="2400" b="1" dirty="0" err="1"/>
              <a:t>séance</a:t>
            </a:r>
            <a:r>
              <a:rPr lang="it-IT" sz="2400" b="1" dirty="0"/>
              <a:t> </a:t>
            </a:r>
            <a:r>
              <a:rPr lang="it-IT" sz="2400" b="1" dirty="0" err="1"/>
              <a:t>du</a:t>
            </a:r>
            <a:r>
              <a:rPr lang="it-IT" sz="2400" b="1" dirty="0"/>
              <a:t> </a:t>
            </a:r>
            <a:r>
              <a:rPr lang="it-IT" sz="2400" b="1" dirty="0" err="1"/>
              <a:t>jeudi</a:t>
            </a:r>
            <a:r>
              <a:rPr lang="it-IT" sz="2400" b="1" dirty="0"/>
              <a:t> 26 </a:t>
            </a:r>
            <a:r>
              <a:rPr lang="it-IT" sz="2400" b="1" dirty="0" err="1"/>
              <a:t>octobre</a:t>
            </a:r>
            <a:r>
              <a:rPr lang="it-IT" sz="2400" b="1" dirty="0"/>
              <a:t> 2017</a:t>
            </a:r>
          </a:p>
          <a:p>
            <a:pPr algn="just"/>
            <a:r>
              <a:rPr lang="it-IT" sz="2400" dirty="0" err="1"/>
              <a:t>Prenant</a:t>
            </a:r>
            <a:r>
              <a:rPr lang="it-IT" sz="2400" dirty="0"/>
              <a:t> </a:t>
            </a:r>
            <a:r>
              <a:rPr lang="it-IT" sz="2400" dirty="0" err="1"/>
              <a:t>acte</a:t>
            </a:r>
            <a:r>
              <a:rPr lang="it-IT" sz="2400" dirty="0"/>
              <a:t> de la </a:t>
            </a:r>
            <a:r>
              <a:rPr lang="it-IT" sz="2400" dirty="0" err="1"/>
              <a:t>diffusion</a:t>
            </a:r>
            <a:r>
              <a:rPr lang="it-IT" sz="2400" dirty="0"/>
              <a:t> d’une « </a:t>
            </a:r>
            <a:r>
              <a:rPr lang="it-IT" sz="2400" dirty="0" err="1"/>
              <a:t>écriture</a:t>
            </a:r>
            <a:r>
              <a:rPr lang="it-IT" sz="2400" dirty="0"/>
              <a:t> inclusive » qui </a:t>
            </a:r>
            <a:r>
              <a:rPr lang="it-IT" sz="2400" dirty="0" err="1"/>
              <a:t>prétend</a:t>
            </a:r>
            <a:r>
              <a:rPr lang="it-IT" sz="2400" dirty="0"/>
              <a:t> s’</a:t>
            </a:r>
            <a:r>
              <a:rPr lang="it-IT" sz="2400" dirty="0" err="1"/>
              <a:t>imposer</a:t>
            </a:r>
            <a:r>
              <a:rPr lang="it-IT" sz="2400" dirty="0"/>
              <a:t> </a:t>
            </a:r>
            <a:r>
              <a:rPr lang="it-IT" sz="2400" dirty="0" err="1"/>
              <a:t>comme</a:t>
            </a:r>
            <a:r>
              <a:rPr lang="it-IT" sz="2400" dirty="0"/>
              <a:t> norme, l’Académie </a:t>
            </a:r>
            <a:r>
              <a:rPr lang="it-IT" sz="2400" dirty="0" err="1"/>
              <a:t>française</a:t>
            </a:r>
            <a:r>
              <a:rPr lang="it-IT" sz="2400" dirty="0"/>
              <a:t> </a:t>
            </a:r>
            <a:r>
              <a:rPr lang="it-IT" sz="2400" dirty="0" err="1"/>
              <a:t>élève</a:t>
            </a:r>
            <a:r>
              <a:rPr lang="it-IT" sz="2400" dirty="0"/>
              <a:t> </a:t>
            </a:r>
            <a:r>
              <a:rPr lang="it-IT" sz="2400" b="1" dirty="0"/>
              <a:t>à l’</a:t>
            </a:r>
            <a:r>
              <a:rPr lang="it-IT" sz="2400" b="1" dirty="0" err="1"/>
              <a:t>unanimité</a:t>
            </a:r>
            <a:r>
              <a:rPr lang="it-IT" sz="2400" b="1" dirty="0"/>
              <a:t> </a:t>
            </a:r>
            <a:r>
              <a:rPr lang="it-IT" sz="2400" dirty="0"/>
              <a:t>une </a:t>
            </a:r>
            <a:r>
              <a:rPr lang="it-IT" sz="2400" dirty="0" err="1"/>
              <a:t>solennelle</a:t>
            </a:r>
            <a:r>
              <a:rPr lang="it-IT" sz="2400" dirty="0"/>
              <a:t> mise en </a:t>
            </a:r>
            <a:r>
              <a:rPr lang="it-IT" sz="2400" dirty="0" err="1"/>
              <a:t>garde</a:t>
            </a:r>
            <a:r>
              <a:rPr lang="it-IT" sz="2400" dirty="0"/>
              <a:t>. La </a:t>
            </a:r>
            <a:r>
              <a:rPr lang="it-IT" sz="2400" dirty="0" err="1"/>
              <a:t>multiplication</a:t>
            </a:r>
            <a:r>
              <a:rPr lang="it-IT" sz="2400" dirty="0"/>
              <a:t> </a:t>
            </a:r>
            <a:r>
              <a:rPr lang="it-IT" sz="2400" dirty="0" err="1"/>
              <a:t>des</a:t>
            </a:r>
            <a:r>
              <a:rPr lang="it-IT" sz="2400" dirty="0"/>
              <a:t> </a:t>
            </a:r>
            <a:r>
              <a:rPr lang="it-IT" sz="2400" dirty="0" err="1"/>
              <a:t>marques</a:t>
            </a:r>
            <a:r>
              <a:rPr lang="it-IT" sz="2400" dirty="0"/>
              <a:t> </a:t>
            </a:r>
            <a:r>
              <a:rPr lang="it-IT" sz="2400" dirty="0" err="1"/>
              <a:t>orthographiques</a:t>
            </a:r>
            <a:r>
              <a:rPr lang="it-IT" sz="2400" dirty="0"/>
              <a:t> et </a:t>
            </a:r>
            <a:r>
              <a:rPr lang="it-IT" sz="2400" dirty="0" err="1"/>
              <a:t>syntaxiques</a:t>
            </a:r>
            <a:r>
              <a:rPr lang="it-IT" sz="2400" dirty="0"/>
              <a:t> </a:t>
            </a:r>
            <a:r>
              <a:rPr lang="it-IT" sz="2400" dirty="0" err="1"/>
              <a:t>qu’elle</a:t>
            </a:r>
            <a:r>
              <a:rPr lang="it-IT" sz="2400" dirty="0"/>
              <a:t> </a:t>
            </a:r>
            <a:r>
              <a:rPr lang="it-IT" sz="2400" dirty="0" err="1"/>
              <a:t>induit</a:t>
            </a:r>
            <a:r>
              <a:rPr lang="it-IT" sz="2400" dirty="0"/>
              <a:t> </a:t>
            </a:r>
            <a:r>
              <a:rPr lang="it-IT" sz="2400" dirty="0" err="1"/>
              <a:t>aboutit</a:t>
            </a:r>
            <a:r>
              <a:rPr lang="it-IT" sz="2400" dirty="0"/>
              <a:t> à une langue </a:t>
            </a:r>
            <a:r>
              <a:rPr lang="it-IT" sz="2400" b="1" dirty="0" err="1"/>
              <a:t>désunie</a:t>
            </a:r>
            <a:r>
              <a:rPr lang="it-IT" sz="2400" b="1" dirty="0"/>
              <a:t>, disparate </a:t>
            </a:r>
            <a:r>
              <a:rPr lang="it-IT" sz="2400" b="1" dirty="0" err="1"/>
              <a:t>dans</a:t>
            </a:r>
            <a:r>
              <a:rPr lang="it-IT" sz="2400" b="1" dirty="0"/>
              <a:t> son </a:t>
            </a:r>
            <a:r>
              <a:rPr lang="it-IT" sz="2400" b="1" dirty="0" err="1"/>
              <a:t>expression</a:t>
            </a:r>
            <a:r>
              <a:rPr lang="it-IT" sz="2400" b="1" dirty="0"/>
              <a:t>, </a:t>
            </a:r>
            <a:r>
              <a:rPr lang="it-IT" sz="2400" b="1" dirty="0" err="1"/>
              <a:t>créant</a:t>
            </a:r>
            <a:r>
              <a:rPr lang="it-IT" sz="2400" b="1" dirty="0"/>
              <a:t> une </a:t>
            </a:r>
            <a:r>
              <a:rPr lang="it-IT" sz="2400" b="1" dirty="0" err="1"/>
              <a:t>confusion</a:t>
            </a:r>
            <a:r>
              <a:rPr lang="it-IT" sz="2400" b="1" dirty="0"/>
              <a:t> qui confine à l’</a:t>
            </a:r>
            <a:r>
              <a:rPr lang="it-IT" sz="2400" b="1" dirty="0" err="1"/>
              <a:t>illisibilité</a:t>
            </a:r>
            <a:r>
              <a:rPr lang="it-IT" sz="2400" b="1" dirty="0"/>
              <a:t>. </a:t>
            </a:r>
            <a:r>
              <a:rPr lang="it-IT" sz="2400" dirty="0"/>
              <a:t>On </a:t>
            </a:r>
            <a:r>
              <a:rPr lang="it-IT" sz="2400" dirty="0" err="1"/>
              <a:t>voit</a:t>
            </a:r>
            <a:r>
              <a:rPr lang="it-IT" sz="2400" dirty="0"/>
              <a:t> mal quel est l’</a:t>
            </a:r>
            <a:r>
              <a:rPr lang="it-IT" sz="2400" dirty="0" err="1"/>
              <a:t>objectif</a:t>
            </a:r>
            <a:r>
              <a:rPr lang="it-IT" sz="2400" dirty="0"/>
              <a:t> </a:t>
            </a:r>
            <a:r>
              <a:rPr lang="it-IT" sz="2400" dirty="0" err="1"/>
              <a:t>poursuivi</a:t>
            </a:r>
            <a:r>
              <a:rPr lang="it-IT" sz="2400" dirty="0"/>
              <a:t> et </a:t>
            </a:r>
            <a:r>
              <a:rPr lang="it-IT" sz="2400" dirty="0" err="1"/>
              <a:t>comment</a:t>
            </a:r>
            <a:r>
              <a:rPr lang="it-IT" sz="2400" dirty="0"/>
              <a:t> il </a:t>
            </a:r>
            <a:r>
              <a:rPr lang="it-IT" sz="2400" dirty="0" err="1"/>
              <a:t>pourrait</a:t>
            </a:r>
            <a:r>
              <a:rPr lang="it-IT" sz="2400" dirty="0"/>
              <a:t> </a:t>
            </a:r>
            <a:r>
              <a:rPr lang="it-IT" sz="2400" dirty="0" err="1"/>
              <a:t>surmonter</a:t>
            </a:r>
            <a:r>
              <a:rPr lang="it-IT" sz="2400" dirty="0"/>
              <a:t> </a:t>
            </a:r>
            <a:r>
              <a:rPr lang="it-IT" sz="2400" dirty="0" err="1"/>
              <a:t>les</a:t>
            </a:r>
            <a:r>
              <a:rPr lang="it-IT" sz="2400" dirty="0"/>
              <a:t> </a:t>
            </a:r>
            <a:r>
              <a:rPr lang="it-IT" sz="2400" dirty="0" err="1"/>
              <a:t>obstacles</a:t>
            </a:r>
            <a:r>
              <a:rPr lang="it-IT" sz="2400" dirty="0"/>
              <a:t> </a:t>
            </a:r>
            <a:r>
              <a:rPr lang="it-IT" sz="2400" dirty="0" err="1"/>
              <a:t>pratiques</a:t>
            </a:r>
            <a:r>
              <a:rPr lang="it-IT" sz="2400" dirty="0"/>
              <a:t> d’</a:t>
            </a:r>
            <a:r>
              <a:rPr lang="it-IT" sz="2400" dirty="0" err="1"/>
              <a:t>écriture</a:t>
            </a:r>
            <a:r>
              <a:rPr lang="it-IT" sz="2400" dirty="0"/>
              <a:t>, de </a:t>
            </a:r>
            <a:r>
              <a:rPr lang="it-IT" sz="2400" dirty="0" err="1"/>
              <a:t>lecture</a:t>
            </a:r>
            <a:r>
              <a:rPr lang="it-IT" sz="2400" dirty="0"/>
              <a:t> – </a:t>
            </a:r>
            <a:r>
              <a:rPr lang="it-IT" sz="2400" dirty="0" err="1"/>
              <a:t>visuelle</a:t>
            </a:r>
            <a:r>
              <a:rPr lang="it-IT" sz="2400" dirty="0"/>
              <a:t> </a:t>
            </a:r>
            <a:r>
              <a:rPr lang="it-IT" sz="2400" dirty="0" err="1"/>
              <a:t>ou</a:t>
            </a:r>
            <a:r>
              <a:rPr lang="it-IT" sz="2400" dirty="0"/>
              <a:t> à </a:t>
            </a:r>
            <a:r>
              <a:rPr lang="it-IT" sz="2400" dirty="0" err="1"/>
              <a:t>voix</a:t>
            </a:r>
            <a:r>
              <a:rPr lang="it-IT" sz="2400" dirty="0"/>
              <a:t> haute – et de </a:t>
            </a:r>
            <a:r>
              <a:rPr lang="it-IT" sz="2400" dirty="0" err="1"/>
              <a:t>prononciation</a:t>
            </a:r>
            <a:r>
              <a:rPr lang="it-IT" sz="2400" dirty="0"/>
              <a:t>. Cela </a:t>
            </a:r>
            <a:r>
              <a:rPr lang="it-IT" sz="2400" dirty="0" err="1"/>
              <a:t>alourdirait</a:t>
            </a:r>
            <a:r>
              <a:rPr lang="it-IT" sz="2400" dirty="0"/>
              <a:t> la </a:t>
            </a:r>
            <a:r>
              <a:rPr lang="it-IT" sz="2400" dirty="0" err="1"/>
              <a:t>tâche</a:t>
            </a:r>
            <a:r>
              <a:rPr lang="it-IT" sz="2400" dirty="0"/>
              <a:t> </a:t>
            </a:r>
            <a:r>
              <a:rPr lang="it-IT" sz="2400" dirty="0" err="1"/>
              <a:t>des</a:t>
            </a:r>
            <a:r>
              <a:rPr lang="it-IT" sz="2400" dirty="0"/>
              <a:t> </a:t>
            </a:r>
            <a:r>
              <a:rPr lang="it-IT" sz="2400" dirty="0" err="1"/>
              <a:t>pédagogues</a:t>
            </a:r>
            <a:r>
              <a:rPr lang="it-IT" sz="2400" dirty="0"/>
              <a:t>. Cela </a:t>
            </a:r>
            <a:r>
              <a:rPr lang="it-IT" sz="2400" dirty="0" err="1"/>
              <a:t>compliquerait</a:t>
            </a:r>
            <a:r>
              <a:rPr lang="it-IT" sz="2400" dirty="0"/>
              <a:t> plus </a:t>
            </a:r>
            <a:r>
              <a:rPr lang="it-IT" sz="2400" dirty="0" err="1"/>
              <a:t>encore</a:t>
            </a:r>
            <a:r>
              <a:rPr lang="it-IT" sz="2400" dirty="0"/>
              <a:t> celle </a:t>
            </a:r>
            <a:r>
              <a:rPr lang="it-IT" sz="2400" dirty="0" err="1"/>
              <a:t>des</a:t>
            </a:r>
            <a:r>
              <a:rPr lang="it-IT" sz="2400" dirty="0"/>
              <a:t> </a:t>
            </a:r>
            <a:r>
              <a:rPr lang="it-IT" sz="2400" dirty="0" err="1"/>
              <a:t>lecteurs</a:t>
            </a:r>
            <a:r>
              <a:rPr lang="it-IT" sz="2400" dirty="0"/>
              <a:t>. </a:t>
            </a:r>
          </a:p>
          <a:p>
            <a:endParaRPr lang="fr-CA" sz="2400" dirty="0"/>
          </a:p>
        </p:txBody>
      </p:sp>
    </p:spTree>
    <p:extLst>
      <p:ext uri="{BB962C8B-B14F-4D97-AF65-F5344CB8AC3E}">
        <p14:creationId xmlns:p14="http://schemas.microsoft.com/office/powerpoint/2010/main" val="11357780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DÉCLARATION de l’ACADÉMIE FRANÇAISE </a:t>
            </a:r>
            <a:r>
              <a:rPr lang="it-IT" sz="2800" dirty="0" err="1"/>
              <a:t>sur</a:t>
            </a:r>
            <a:r>
              <a:rPr lang="it-IT" sz="2800" dirty="0"/>
              <a:t> l'ÉCRITURE dite « INCLUSIVE »</a:t>
            </a:r>
            <a:br>
              <a:rPr lang="it-IT" sz="2800" dirty="0"/>
            </a:br>
            <a:endParaRPr lang="fr-CA" sz="2800" dirty="0"/>
          </a:p>
        </p:txBody>
      </p:sp>
      <p:sp>
        <p:nvSpPr>
          <p:cNvPr id="3" name="Segnaposto contenuto 2"/>
          <p:cNvSpPr>
            <a:spLocks noGrp="1"/>
          </p:cNvSpPr>
          <p:nvPr>
            <p:ph idx="1"/>
          </p:nvPr>
        </p:nvSpPr>
        <p:spPr/>
        <p:txBody>
          <a:bodyPr>
            <a:normAutofit/>
          </a:bodyPr>
          <a:lstStyle/>
          <a:p>
            <a:pPr algn="just"/>
            <a:r>
              <a:rPr lang="it-IT" sz="2400" dirty="0"/>
              <a:t>Plus </a:t>
            </a:r>
            <a:r>
              <a:rPr lang="it-IT" sz="2400" dirty="0" err="1"/>
              <a:t>que</a:t>
            </a:r>
            <a:r>
              <a:rPr lang="it-IT" sz="2400" dirty="0"/>
              <a:t> </a:t>
            </a:r>
            <a:r>
              <a:rPr lang="it-IT" sz="2400" dirty="0" err="1"/>
              <a:t>toute</a:t>
            </a:r>
            <a:r>
              <a:rPr lang="it-IT" sz="2400" dirty="0"/>
              <a:t> </a:t>
            </a:r>
            <a:r>
              <a:rPr lang="it-IT" sz="2400" dirty="0" err="1"/>
              <a:t>autre</a:t>
            </a:r>
            <a:r>
              <a:rPr lang="it-IT" sz="2400" dirty="0"/>
              <a:t> </a:t>
            </a:r>
            <a:r>
              <a:rPr lang="it-IT" sz="2400" dirty="0" err="1"/>
              <a:t>institution</a:t>
            </a:r>
            <a:r>
              <a:rPr lang="it-IT" sz="2400" dirty="0"/>
              <a:t>, l’Académie </a:t>
            </a:r>
            <a:r>
              <a:rPr lang="it-IT" sz="2400" dirty="0" err="1"/>
              <a:t>française</a:t>
            </a:r>
            <a:r>
              <a:rPr lang="it-IT" sz="2400" dirty="0"/>
              <a:t> est </a:t>
            </a:r>
            <a:r>
              <a:rPr lang="it-IT" sz="2400" dirty="0" err="1"/>
              <a:t>sensible</a:t>
            </a:r>
            <a:r>
              <a:rPr lang="it-IT" sz="2400" dirty="0"/>
              <a:t> </a:t>
            </a:r>
            <a:r>
              <a:rPr lang="it-IT" sz="2400" dirty="0" err="1"/>
              <a:t>aux</a:t>
            </a:r>
            <a:r>
              <a:rPr lang="it-IT" sz="2400" dirty="0"/>
              <a:t> </a:t>
            </a:r>
            <a:r>
              <a:rPr lang="it-IT" sz="2400" dirty="0" err="1"/>
              <a:t>évolutions</a:t>
            </a:r>
            <a:r>
              <a:rPr lang="it-IT" sz="2400" dirty="0"/>
              <a:t> et </a:t>
            </a:r>
            <a:r>
              <a:rPr lang="it-IT" sz="2400" dirty="0" err="1"/>
              <a:t>aux</a:t>
            </a:r>
            <a:r>
              <a:rPr lang="it-IT" sz="2400" dirty="0"/>
              <a:t> </a:t>
            </a:r>
            <a:r>
              <a:rPr lang="it-IT" sz="2400" dirty="0" err="1"/>
              <a:t>innovations</a:t>
            </a:r>
            <a:r>
              <a:rPr lang="it-IT" sz="2400" dirty="0"/>
              <a:t> de la langue, </a:t>
            </a:r>
            <a:r>
              <a:rPr lang="it-IT" sz="2400" dirty="0" err="1"/>
              <a:t>puisqu’elle</a:t>
            </a:r>
            <a:r>
              <a:rPr lang="it-IT" sz="2400" dirty="0"/>
              <a:t> a pour </a:t>
            </a:r>
            <a:r>
              <a:rPr lang="it-IT" sz="2400" b="1" dirty="0" err="1"/>
              <a:t>mission</a:t>
            </a:r>
            <a:r>
              <a:rPr lang="it-IT" sz="2400" b="1" dirty="0"/>
              <a:t> de </a:t>
            </a:r>
            <a:r>
              <a:rPr lang="it-IT" sz="2400" b="1" dirty="0" err="1"/>
              <a:t>les</a:t>
            </a:r>
            <a:r>
              <a:rPr lang="it-IT" sz="2400" b="1" dirty="0"/>
              <a:t> </a:t>
            </a:r>
            <a:r>
              <a:rPr lang="it-IT" sz="2400" b="1" dirty="0" err="1"/>
              <a:t>codifier</a:t>
            </a:r>
            <a:r>
              <a:rPr lang="it-IT" sz="2400" dirty="0"/>
              <a:t>. En </a:t>
            </a:r>
            <a:r>
              <a:rPr lang="it-IT" sz="2400" dirty="0" err="1"/>
              <a:t>cette</a:t>
            </a:r>
            <a:r>
              <a:rPr lang="it-IT" sz="2400" dirty="0"/>
              <a:t> </a:t>
            </a:r>
            <a:r>
              <a:rPr lang="it-IT" sz="2400" dirty="0" err="1"/>
              <a:t>occasion</a:t>
            </a:r>
            <a:r>
              <a:rPr lang="it-IT" sz="2400" dirty="0"/>
              <a:t>, c’est </a:t>
            </a:r>
            <a:r>
              <a:rPr lang="it-IT" sz="2400" dirty="0" err="1"/>
              <a:t>moins</a:t>
            </a:r>
            <a:r>
              <a:rPr lang="it-IT" sz="2400" dirty="0"/>
              <a:t> en </a:t>
            </a:r>
            <a:r>
              <a:rPr lang="it-IT" sz="2400" dirty="0" err="1"/>
              <a:t>gardienne</a:t>
            </a:r>
            <a:r>
              <a:rPr lang="it-IT" sz="2400" dirty="0"/>
              <a:t> de la norme </a:t>
            </a:r>
            <a:r>
              <a:rPr lang="it-IT" sz="2400" dirty="0" err="1"/>
              <a:t>qu’en</a:t>
            </a:r>
            <a:r>
              <a:rPr lang="it-IT" sz="2400" dirty="0"/>
              <a:t> </a:t>
            </a:r>
            <a:r>
              <a:rPr lang="it-IT" sz="2400" b="1" dirty="0"/>
              <a:t>garante de l’</a:t>
            </a:r>
            <a:r>
              <a:rPr lang="it-IT" sz="2400" b="1" dirty="0" err="1"/>
              <a:t>avenir</a:t>
            </a:r>
            <a:r>
              <a:rPr lang="it-IT" sz="2400" b="1" dirty="0"/>
              <a:t> </a:t>
            </a:r>
            <a:r>
              <a:rPr lang="it-IT" sz="2400" b="1" dirty="0" err="1"/>
              <a:t>qu’elle</a:t>
            </a:r>
            <a:r>
              <a:rPr lang="it-IT" sz="2400" b="1" dirty="0"/>
              <a:t> lance un cri d’</a:t>
            </a:r>
            <a:r>
              <a:rPr lang="it-IT" sz="2400" b="1" dirty="0" err="1"/>
              <a:t>alarme</a:t>
            </a:r>
            <a:r>
              <a:rPr lang="it-IT" sz="2400" b="1" dirty="0"/>
              <a:t> </a:t>
            </a:r>
            <a:r>
              <a:rPr lang="it-IT" sz="2400" dirty="0"/>
              <a:t>: </a:t>
            </a:r>
            <a:r>
              <a:rPr lang="it-IT" sz="2400" dirty="0" err="1"/>
              <a:t>devant</a:t>
            </a:r>
            <a:r>
              <a:rPr lang="it-IT" sz="2400" dirty="0"/>
              <a:t> </a:t>
            </a:r>
            <a:r>
              <a:rPr lang="it-IT" sz="2400" dirty="0" err="1"/>
              <a:t>cette</a:t>
            </a:r>
            <a:r>
              <a:rPr lang="it-IT" sz="2400" dirty="0"/>
              <a:t> </a:t>
            </a:r>
            <a:r>
              <a:rPr lang="it-IT" sz="2400" dirty="0" err="1"/>
              <a:t>aberration</a:t>
            </a:r>
            <a:r>
              <a:rPr lang="it-IT" sz="2400" dirty="0"/>
              <a:t> « inclusive », la langue </a:t>
            </a:r>
            <a:r>
              <a:rPr lang="it-IT" sz="2400" dirty="0" err="1"/>
              <a:t>française</a:t>
            </a:r>
            <a:r>
              <a:rPr lang="it-IT" sz="2400" dirty="0"/>
              <a:t> se </a:t>
            </a:r>
            <a:r>
              <a:rPr lang="it-IT" sz="2400" dirty="0" err="1"/>
              <a:t>trouve</a:t>
            </a:r>
            <a:r>
              <a:rPr lang="it-IT" sz="2400" dirty="0"/>
              <a:t> </a:t>
            </a:r>
            <a:r>
              <a:rPr lang="it-IT" sz="2400" dirty="0" err="1"/>
              <a:t>désormais</a:t>
            </a:r>
            <a:r>
              <a:rPr lang="it-IT" sz="2400" dirty="0"/>
              <a:t> en </a:t>
            </a:r>
            <a:r>
              <a:rPr lang="it-IT" sz="2400" b="1" dirty="0" err="1"/>
              <a:t>péril</a:t>
            </a:r>
            <a:r>
              <a:rPr lang="it-IT" sz="2400" b="1" dirty="0"/>
              <a:t> </a:t>
            </a:r>
            <a:r>
              <a:rPr lang="it-IT" sz="2400" b="1" dirty="0" err="1"/>
              <a:t>mortel</a:t>
            </a:r>
            <a:r>
              <a:rPr lang="it-IT" sz="2400" dirty="0"/>
              <a:t>, ce dont </a:t>
            </a:r>
            <a:r>
              <a:rPr lang="it-IT" sz="2400" dirty="0" err="1"/>
              <a:t>notre</a:t>
            </a:r>
            <a:r>
              <a:rPr lang="it-IT" sz="2400" dirty="0"/>
              <a:t> </a:t>
            </a:r>
            <a:r>
              <a:rPr lang="it-IT" sz="2400" dirty="0" err="1"/>
              <a:t>nation</a:t>
            </a:r>
            <a:r>
              <a:rPr lang="it-IT" sz="2400" dirty="0"/>
              <a:t> est </a:t>
            </a:r>
            <a:r>
              <a:rPr lang="it-IT" sz="2400" dirty="0" err="1"/>
              <a:t>dès</a:t>
            </a:r>
            <a:r>
              <a:rPr lang="it-IT" sz="2400" dirty="0"/>
              <a:t> </a:t>
            </a:r>
            <a:r>
              <a:rPr lang="it-IT" sz="2400" dirty="0" err="1"/>
              <a:t>aujourd’hui</a:t>
            </a:r>
            <a:r>
              <a:rPr lang="it-IT" sz="2400" dirty="0"/>
              <a:t> </a:t>
            </a:r>
            <a:r>
              <a:rPr lang="it-IT" sz="2400" dirty="0" err="1"/>
              <a:t>comptable</a:t>
            </a:r>
            <a:r>
              <a:rPr lang="it-IT" sz="2400" dirty="0"/>
              <a:t> </a:t>
            </a:r>
            <a:r>
              <a:rPr lang="it-IT" sz="2400" dirty="0" err="1"/>
              <a:t>devant</a:t>
            </a:r>
            <a:r>
              <a:rPr lang="it-IT" sz="2400" dirty="0"/>
              <a:t> </a:t>
            </a:r>
            <a:r>
              <a:rPr lang="it-IT" sz="2400" dirty="0" err="1"/>
              <a:t>les</a:t>
            </a:r>
            <a:r>
              <a:rPr lang="it-IT" sz="2400" dirty="0"/>
              <a:t> </a:t>
            </a:r>
            <a:r>
              <a:rPr lang="it-IT" sz="2400" dirty="0" err="1"/>
              <a:t>générations</a:t>
            </a:r>
            <a:r>
              <a:rPr lang="it-IT" sz="2400" dirty="0"/>
              <a:t> </a:t>
            </a:r>
            <a:r>
              <a:rPr lang="it-IT" sz="2400" dirty="0" err="1"/>
              <a:t>futures</a:t>
            </a:r>
            <a:r>
              <a:rPr lang="it-IT" sz="2400" dirty="0"/>
              <a:t>. </a:t>
            </a:r>
          </a:p>
          <a:p>
            <a:pPr algn="just"/>
            <a:r>
              <a:rPr lang="it-IT" sz="2400" dirty="0"/>
              <a:t>Il est </a:t>
            </a:r>
            <a:r>
              <a:rPr lang="it-IT" sz="2400" dirty="0" err="1"/>
              <a:t>déjà</a:t>
            </a:r>
            <a:r>
              <a:rPr lang="it-IT" sz="2400" dirty="0"/>
              <a:t> difficile d’</a:t>
            </a:r>
            <a:r>
              <a:rPr lang="it-IT" sz="2400" dirty="0" err="1"/>
              <a:t>acquérir</a:t>
            </a:r>
            <a:r>
              <a:rPr lang="it-IT" sz="2400" dirty="0"/>
              <a:t> une langue, </a:t>
            </a:r>
            <a:r>
              <a:rPr lang="it-IT" sz="2400" dirty="0" err="1"/>
              <a:t>qu’en</a:t>
            </a:r>
            <a:r>
              <a:rPr lang="it-IT" sz="2400" dirty="0"/>
              <a:t> sera-t-il si l’</a:t>
            </a:r>
            <a:r>
              <a:rPr lang="it-IT" sz="2400" dirty="0" err="1"/>
              <a:t>usage</a:t>
            </a:r>
            <a:r>
              <a:rPr lang="it-IT" sz="2400" dirty="0"/>
              <a:t> y </a:t>
            </a:r>
            <a:r>
              <a:rPr lang="it-IT" sz="2400" dirty="0" err="1"/>
              <a:t>ajoute</a:t>
            </a:r>
            <a:r>
              <a:rPr lang="it-IT" sz="2400" dirty="0"/>
              <a:t> </a:t>
            </a:r>
            <a:r>
              <a:rPr lang="it-IT" sz="2400" dirty="0" err="1"/>
              <a:t>des</a:t>
            </a:r>
            <a:r>
              <a:rPr lang="it-IT" sz="2400" dirty="0"/>
              <a:t> </a:t>
            </a:r>
            <a:r>
              <a:rPr lang="it-IT" sz="2400" dirty="0" err="1"/>
              <a:t>formes</a:t>
            </a:r>
            <a:r>
              <a:rPr lang="it-IT" sz="2400" dirty="0"/>
              <a:t> </a:t>
            </a:r>
            <a:r>
              <a:rPr lang="it-IT" sz="2400" dirty="0" err="1"/>
              <a:t>secondes</a:t>
            </a:r>
            <a:r>
              <a:rPr lang="it-IT" sz="2400" dirty="0"/>
              <a:t> et </a:t>
            </a:r>
            <a:r>
              <a:rPr lang="it-IT" sz="2400" dirty="0" err="1"/>
              <a:t>altérées</a:t>
            </a:r>
            <a:r>
              <a:rPr lang="it-IT" sz="2400" dirty="0"/>
              <a:t> ? </a:t>
            </a:r>
            <a:r>
              <a:rPr lang="it-IT" sz="2400" dirty="0" err="1"/>
              <a:t>Comment</a:t>
            </a:r>
            <a:r>
              <a:rPr lang="it-IT" sz="2400" dirty="0"/>
              <a:t> </a:t>
            </a:r>
            <a:r>
              <a:rPr lang="it-IT" sz="2400" dirty="0" err="1"/>
              <a:t>les</a:t>
            </a:r>
            <a:r>
              <a:rPr lang="it-IT" sz="2400" dirty="0"/>
              <a:t> </a:t>
            </a:r>
            <a:r>
              <a:rPr lang="it-IT" sz="2400" dirty="0" err="1"/>
              <a:t>générations</a:t>
            </a:r>
            <a:r>
              <a:rPr lang="it-IT" sz="2400" dirty="0"/>
              <a:t> à venir </a:t>
            </a:r>
            <a:r>
              <a:rPr lang="it-IT" sz="2400" dirty="0" err="1"/>
              <a:t>pourront-elles</a:t>
            </a:r>
            <a:r>
              <a:rPr lang="it-IT" sz="2400" dirty="0"/>
              <a:t> </a:t>
            </a:r>
            <a:r>
              <a:rPr lang="it-IT" sz="2400" dirty="0" err="1"/>
              <a:t>grandir</a:t>
            </a:r>
            <a:r>
              <a:rPr lang="it-IT" sz="2400" dirty="0"/>
              <a:t> en </a:t>
            </a:r>
            <a:r>
              <a:rPr lang="it-IT" sz="2400" dirty="0" err="1"/>
              <a:t>intimité</a:t>
            </a:r>
            <a:r>
              <a:rPr lang="it-IT" sz="2400" dirty="0"/>
              <a:t> </a:t>
            </a:r>
            <a:r>
              <a:rPr lang="it-IT" sz="2400" dirty="0" err="1"/>
              <a:t>avec</a:t>
            </a:r>
            <a:r>
              <a:rPr lang="it-IT" sz="2400" dirty="0"/>
              <a:t> </a:t>
            </a:r>
            <a:r>
              <a:rPr lang="it-IT" sz="2400" dirty="0" err="1"/>
              <a:t>notre</a:t>
            </a:r>
            <a:r>
              <a:rPr lang="it-IT" sz="2400" dirty="0"/>
              <a:t> </a:t>
            </a:r>
            <a:r>
              <a:rPr lang="it-IT" sz="2400" dirty="0" err="1"/>
              <a:t>patrimoine</a:t>
            </a:r>
            <a:r>
              <a:rPr lang="it-IT" sz="2400" dirty="0"/>
              <a:t> </a:t>
            </a:r>
            <a:r>
              <a:rPr lang="it-IT" sz="2400" dirty="0" err="1"/>
              <a:t>écrit</a:t>
            </a:r>
            <a:r>
              <a:rPr lang="it-IT" sz="2400" dirty="0"/>
              <a:t> ? </a:t>
            </a:r>
            <a:r>
              <a:rPr lang="it-IT" sz="2400" b="1" dirty="0" err="1"/>
              <a:t>Quant</a:t>
            </a:r>
            <a:r>
              <a:rPr lang="it-IT" sz="2400" b="1" dirty="0"/>
              <a:t> </a:t>
            </a:r>
            <a:r>
              <a:rPr lang="it-IT" sz="2400" b="1" dirty="0" err="1"/>
              <a:t>aux</a:t>
            </a:r>
            <a:r>
              <a:rPr lang="it-IT" sz="2400" b="1" dirty="0"/>
              <a:t> </a:t>
            </a:r>
            <a:r>
              <a:rPr lang="it-IT" sz="2400" b="1" dirty="0" err="1"/>
              <a:t>promesses</a:t>
            </a:r>
            <a:r>
              <a:rPr lang="it-IT" sz="2400" b="1" dirty="0"/>
              <a:t> de la </a:t>
            </a:r>
            <a:r>
              <a:rPr lang="it-IT" sz="2400" b="1" dirty="0" err="1"/>
              <a:t>francophonie</a:t>
            </a:r>
            <a:r>
              <a:rPr lang="it-IT" sz="2400" dirty="0"/>
              <a:t>, </a:t>
            </a:r>
            <a:r>
              <a:rPr lang="it-IT" sz="2400" dirty="0" err="1"/>
              <a:t>elles</a:t>
            </a:r>
            <a:r>
              <a:rPr lang="it-IT" sz="2400" dirty="0"/>
              <a:t> </a:t>
            </a:r>
            <a:r>
              <a:rPr lang="it-IT" sz="2400" dirty="0" err="1"/>
              <a:t>seront</a:t>
            </a:r>
            <a:r>
              <a:rPr lang="it-IT" sz="2400" dirty="0"/>
              <a:t> </a:t>
            </a:r>
            <a:r>
              <a:rPr lang="it-IT" sz="2400" dirty="0" err="1"/>
              <a:t>anéanties</a:t>
            </a:r>
            <a:r>
              <a:rPr lang="it-IT" sz="2400" dirty="0"/>
              <a:t> si la langue </a:t>
            </a:r>
            <a:r>
              <a:rPr lang="it-IT" sz="2400" dirty="0" err="1"/>
              <a:t>française</a:t>
            </a:r>
            <a:r>
              <a:rPr lang="it-IT" sz="2400" dirty="0"/>
              <a:t> s’</a:t>
            </a:r>
            <a:r>
              <a:rPr lang="it-IT" sz="2400" dirty="0" err="1"/>
              <a:t>empêche</a:t>
            </a:r>
            <a:r>
              <a:rPr lang="it-IT" sz="2400" dirty="0"/>
              <a:t> elle-</a:t>
            </a:r>
            <a:r>
              <a:rPr lang="it-IT" sz="2400" dirty="0" err="1"/>
              <a:t>même</a:t>
            </a:r>
            <a:r>
              <a:rPr lang="it-IT" sz="2400" dirty="0"/>
              <a:t> par ce </a:t>
            </a:r>
            <a:r>
              <a:rPr lang="it-IT" sz="2400" dirty="0" err="1"/>
              <a:t>redoublement</a:t>
            </a:r>
            <a:r>
              <a:rPr lang="it-IT" sz="2400" dirty="0"/>
              <a:t> de </a:t>
            </a:r>
            <a:r>
              <a:rPr lang="it-IT" sz="2400" dirty="0" err="1"/>
              <a:t>complexité</a:t>
            </a:r>
            <a:r>
              <a:rPr lang="it-IT" sz="2400" dirty="0"/>
              <a:t>, </a:t>
            </a:r>
            <a:r>
              <a:rPr lang="it-IT" sz="2400" dirty="0" err="1"/>
              <a:t>au</a:t>
            </a:r>
            <a:r>
              <a:rPr lang="it-IT" sz="2400" dirty="0"/>
              <a:t> </a:t>
            </a:r>
            <a:r>
              <a:rPr lang="it-IT" sz="2400" dirty="0" err="1"/>
              <a:t>bénéfice</a:t>
            </a:r>
            <a:r>
              <a:rPr lang="it-IT" sz="2400" dirty="0"/>
              <a:t> d’</a:t>
            </a:r>
            <a:r>
              <a:rPr lang="it-IT" sz="2400" dirty="0" err="1"/>
              <a:t>autres</a:t>
            </a:r>
            <a:r>
              <a:rPr lang="it-IT" sz="2400" dirty="0"/>
              <a:t> </a:t>
            </a:r>
            <a:r>
              <a:rPr lang="it-IT" sz="2400" dirty="0" err="1"/>
              <a:t>langues</a:t>
            </a:r>
            <a:r>
              <a:rPr lang="it-IT" sz="2400" dirty="0"/>
              <a:t> qui en </a:t>
            </a:r>
            <a:r>
              <a:rPr lang="it-IT" sz="2400" dirty="0" err="1"/>
              <a:t>tireront</a:t>
            </a:r>
            <a:r>
              <a:rPr lang="it-IT" sz="2400" dirty="0"/>
              <a:t> profit pour </a:t>
            </a:r>
            <a:r>
              <a:rPr lang="it-IT" sz="2400" dirty="0" err="1"/>
              <a:t>prévaloir</a:t>
            </a:r>
            <a:r>
              <a:rPr lang="it-IT" sz="2400" dirty="0"/>
              <a:t> </a:t>
            </a:r>
            <a:r>
              <a:rPr lang="it-IT" sz="2400" dirty="0" err="1"/>
              <a:t>sur</a:t>
            </a:r>
            <a:r>
              <a:rPr lang="it-IT" sz="2400" dirty="0"/>
              <a:t> la </a:t>
            </a:r>
            <a:r>
              <a:rPr lang="it-IT" sz="2400" dirty="0" err="1"/>
              <a:t>planète</a:t>
            </a:r>
            <a:r>
              <a:rPr lang="it-IT" sz="2400" dirty="0"/>
              <a:t>. </a:t>
            </a:r>
          </a:p>
          <a:p>
            <a:endParaRPr lang="fr-CA" sz="2400" dirty="0"/>
          </a:p>
        </p:txBody>
      </p:sp>
    </p:spTree>
    <p:extLst>
      <p:ext uri="{BB962C8B-B14F-4D97-AF65-F5344CB8AC3E}">
        <p14:creationId xmlns:p14="http://schemas.microsoft.com/office/powerpoint/2010/main" val="23674315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Tournant de l’Académie française en 2019</a:t>
            </a:r>
          </a:p>
        </p:txBody>
      </p:sp>
      <p:sp>
        <p:nvSpPr>
          <p:cNvPr id="3" name="Segnaposto contenuto 2"/>
          <p:cNvSpPr>
            <a:spLocks noGrp="1"/>
          </p:cNvSpPr>
          <p:nvPr>
            <p:ph idx="1"/>
          </p:nvPr>
        </p:nvSpPr>
        <p:spPr/>
        <p:txBody>
          <a:bodyPr>
            <a:normAutofit/>
          </a:bodyPr>
          <a:lstStyle/>
          <a:p>
            <a:r>
              <a:rPr lang="it-IT" sz="2400" dirty="0" err="1"/>
              <a:t>Questions</a:t>
            </a:r>
            <a:r>
              <a:rPr lang="it-IT" sz="2400" dirty="0"/>
              <a:t> de langue :</a:t>
            </a:r>
          </a:p>
          <a:p>
            <a:r>
              <a:rPr lang="it-IT" sz="2400" dirty="0"/>
              <a:t>“</a:t>
            </a:r>
            <a:r>
              <a:rPr lang="it-IT" sz="2400" dirty="0" err="1"/>
              <a:t>Féminisation</a:t>
            </a:r>
            <a:r>
              <a:rPr lang="it-IT" sz="2400" dirty="0"/>
              <a:t>”</a:t>
            </a:r>
          </a:p>
          <a:p>
            <a:pPr algn="just"/>
            <a:r>
              <a:rPr lang="it-IT" sz="2400" dirty="0" err="1"/>
              <a:t>Dans</a:t>
            </a:r>
            <a:r>
              <a:rPr lang="it-IT" sz="2400" dirty="0"/>
              <a:t> sa </a:t>
            </a:r>
            <a:r>
              <a:rPr lang="it-IT" sz="2400" dirty="0" err="1"/>
              <a:t>séance</a:t>
            </a:r>
            <a:r>
              <a:rPr lang="it-IT" sz="2400" dirty="0"/>
              <a:t> </a:t>
            </a:r>
            <a:r>
              <a:rPr lang="it-IT" sz="2400" dirty="0" err="1"/>
              <a:t>du</a:t>
            </a:r>
            <a:r>
              <a:rPr lang="it-IT" sz="2400" dirty="0"/>
              <a:t> </a:t>
            </a:r>
            <a:r>
              <a:rPr lang="it-IT" sz="2400" dirty="0" err="1"/>
              <a:t>jeudi</a:t>
            </a:r>
            <a:r>
              <a:rPr lang="it-IT" sz="2400" dirty="0"/>
              <a:t> 28 </a:t>
            </a:r>
            <a:r>
              <a:rPr lang="it-IT" sz="2400" dirty="0" err="1"/>
              <a:t>février</a:t>
            </a:r>
            <a:r>
              <a:rPr lang="it-IT" sz="2400" dirty="0"/>
              <a:t> 2019, l’Académie </a:t>
            </a:r>
            <a:r>
              <a:rPr lang="it-IT" sz="2400" dirty="0" err="1"/>
              <a:t>française</a:t>
            </a:r>
            <a:r>
              <a:rPr lang="it-IT" sz="2400" dirty="0"/>
              <a:t> a </a:t>
            </a:r>
            <a:r>
              <a:rPr lang="it-IT" sz="2400" dirty="0" err="1"/>
              <a:t>adopté</a:t>
            </a:r>
            <a:r>
              <a:rPr lang="it-IT" sz="2400" dirty="0"/>
              <a:t> à une large </a:t>
            </a:r>
            <a:r>
              <a:rPr lang="it-IT" sz="2400" dirty="0" err="1"/>
              <a:t>majorité</a:t>
            </a:r>
            <a:r>
              <a:rPr lang="it-IT" sz="2400" dirty="0"/>
              <a:t> le </a:t>
            </a:r>
            <a:r>
              <a:rPr lang="it-IT" sz="2400" dirty="0" err="1"/>
              <a:t>rapport</a:t>
            </a:r>
            <a:r>
              <a:rPr lang="it-IT" sz="2400" dirty="0"/>
              <a:t> </a:t>
            </a:r>
            <a:r>
              <a:rPr lang="it-IT" sz="2400" dirty="0" err="1"/>
              <a:t>sur</a:t>
            </a:r>
            <a:r>
              <a:rPr lang="it-IT" sz="2400" dirty="0"/>
              <a:t> la </a:t>
            </a:r>
            <a:r>
              <a:rPr lang="it-IT" sz="2400" dirty="0" err="1"/>
              <a:t>féminisation</a:t>
            </a:r>
            <a:r>
              <a:rPr lang="it-IT" sz="2400" dirty="0"/>
              <a:t> </a:t>
            </a:r>
            <a:r>
              <a:rPr lang="it-IT" sz="2400" dirty="0" err="1"/>
              <a:t>des</a:t>
            </a:r>
            <a:r>
              <a:rPr lang="it-IT" sz="2400" dirty="0"/>
              <a:t> </a:t>
            </a:r>
            <a:r>
              <a:rPr lang="it-IT" sz="2400" dirty="0" err="1"/>
              <a:t>noms</a:t>
            </a:r>
            <a:r>
              <a:rPr lang="it-IT" sz="2400" dirty="0"/>
              <a:t> de </a:t>
            </a:r>
            <a:r>
              <a:rPr lang="it-IT" sz="2400" dirty="0" err="1"/>
              <a:t>métiers</a:t>
            </a:r>
            <a:r>
              <a:rPr lang="it-IT" sz="2400" dirty="0"/>
              <a:t> et de </a:t>
            </a:r>
            <a:r>
              <a:rPr lang="it-IT" sz="2400" dirty="0" err="1"/>
              <a:t>fonctions</a:t>
            </a:r>
            <a:endParaRPr lang="fr-CA" sz="2400" dirty="0"/>
          </a:p>
        </p:txBody>
      </p:sp>
    </p:spTree>
    <p:extLst>
      <p:ext uri="{BB962C8B-B14F-4D97-AF65-F5344CB8AC3E}">
        <p14:creationId xmlns:p14="http://schemas.microsoft.com/office/powerpoint/2010/main" val="4714050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Déclaration de l’Académie française</a:t>
            </a:r>
            <a:br>
              <a:rPr lang="fr-CA" sz="2800" dirty="0"/>
            </a:br>
            <a:r>
              <a:rPr lang="fr-CA" sz="2800" dirty="0"/>
              <a:t>2019</a:t>
            </a:r>
          </a:p>
        </p:txBody>
      </p:sp>
      <p:sp>
        <p:nvSpPr>
          <p:cNvPr id="3" name="Segnaposto contenuto 2"/>
          <p:cNvSpPr>
            <a:spLocks noGrp="1"/>
          </p:cNvSpPr>
          <p:nvPr>
            <p:ph idx="1"/>
          </p:nvPr>
        </p:nvSpPr>
        <p:spPr/>
        <p:txBody>
          <a:bodyPr>
            <a:normAutofit/>
          </a:bodyPr>
          <a:lstStyle/>
          <a:p>
            <a:pPr algn="just"/>
            <a:r>
              <a:rPr lang="it-IT" sz="2000" dirty="0"/>
              <a:t>Le </a:t>
            </a:r>
            <a:r>
              <a:rPr lang="it-IT" sz="2000" dirty="0" err="1"/>
              <a:t>contexte</a:t>
            </a:r>
            <a:r>
              <a:rPr lang="it-IT" sz="2000" dirty="0"/>
              <a:t> La </a:t>
            </a:r>
            <a:r>
              <a:rPr lang="it-IT" sz="2000" dirty="0" err="1"/>
              <a:t>féminisation</a:t>
            </a:r>
            <a:r>
              <a:rPr lang="it-IT" sz="2000" dirty="0"/>
              <a:t> </a:t>
            </a:r>
            <a:r>
              <a:rPr lang="it-IT" sz="2000" dirty="0" err="1"/>
              <a:t>des</a:t>
            </a:r>
            <a:r>
              <a:rPr lang="it-IT" sz="2000" dirty="0"/>
              <a:t> </a:t>
            </a:r>
            <a:r>
              <a:rPr lang="it-IT" sz="2000" dirty="0" err="1"/>
              <a:t>noms</a:t>
            </a:r>
            <a:r>
              <a:rPr lang="it-IT" sz="2000" dirty="0"/>
              <a:t> de </a:t>
            </a:r>
            <a:r>
              <a:rPr lang="it-IT" sz="2000" dirty="0" err="1"/>
              <a:t>métiers</a:t>
            </a:r>
            <a:r>
              <a:rPr lang="it-IT" sz="2000" dirty="0"/>
              <a:t>, de </a:t>
            </a:r>
            <a:r>
              <a:rPr lang="it-IT" sz="2000" dirty="0" err="1"/>
              <a:t>fonctions</a:t>
            </a:r>
            <a:r>
              <a:rPr lang="it-IT" sz="2000" dirty="0"/>
              <a:t> et </a:t>
            </a:r>
            <a:r>
              <a:rPr lang="it-IT" sz="2000" dirty="0" err="1"/>
              <a:t>des</a:t>
            </a:r>
            <a:r>
              <a:rPr lang="it-IT" sz="2000" dirty="0"/>
              <a:t> </a:t>
            </a:r>
            <a:r>
              <a:rPr lang="it-IT" sz="2000" dirty="0" err="1"/>
              <a:t>titres</a:t>
            </a:r>
            <a:r>
              <a:rPr lang="it-IT" sz="2000" dirty="0"/>
              <a:t> </a:t>
            </a:r>
            <a:r>
              <a:rPr lang="it-IT" sz="2000" dirty="0" err="1"/>
              <a:t>soulève</a:t>
            </a:r>
            <a:r>
              <a:rPr lang="it-IT" sz="2000" dirty="0"/>
              <a:t> </a:t>
            </a:r>
            <a:r>
              <a:rPr lang="it-IT" sz="2000" dirty="0" err="1"/>
              <a:t>diverses</a:t>
            </a:r>
            <a:r>
              <a:rPr lang="it-IT" sz="2000" dirty="0"/>
              <a:t> </a:t>
            </a:r>
            <a:r>
              <a:rPr lang="it-IT" sz="2000" dirty="0" err="1"/>
              <a:t>questions</a:t>
            </a:r>
            <a:r>
              <a:rPr lang="it-IT" sz="2000" dirty="0"/>
              <a:t> en </a:t>
            </a:r>
            <a:r>
              <a:rPr lang="it-IT" sz="2000" dirty="0" err="1"/>
              <a:t>raison</a:t>
            </a:r>
            <a:r>
              <a:rPr lang="it-IT" sz="2000" dirty="0"/>
              <a:t> </a:t>
            </a:r>
            <a:r>
              <a:rPr lang="it-IT" sz="2000" dirty="0" err="1"/>
              <a:t>du</a:t>
            </a:r>
            <a:r>
              <a:rPr lang="it-IT" sz="2000" dirty="0"/>
              <a:t> </a:t>
            </a:r>
            <a:r>
              <a:rPr lang="it-IT" sz="2000" dirty="0" err="1"/>
              <a:t>décalage</a:t>
            </a:r>
            <a:r>
              <a:rPr lang="it-IT" sz="2000" dirty="0"/>
              <a:t> </a:t>
            </a:r>
            <a:r>
              <a:rPr lang="it-IT" sz="2000" dirty="0" err="1"/>
              <a:t>que</a:t>
            </a:r>
            <a:r>
              <a:rPr lang="it-IT" sz="2000" dirty="0"/>
              <a:t> l’on </a:t>
            </a:r>
            <a:r>
              <a:rPr lang="it-IT" sz="2000" dirty="0" err="1"/>
              <a:t>observe</a:t>
            </a:r>
            <a:r>
              <a:rPr lang="it-IT" sz="2000" dirty="0"/>
              <a:t> </a:t>
            </a:r>
            <a:r>
              <a:rPr lang="it-IT" sz="2000" dirty="0" err="1"/>
              <a:t>entre</a:t>
            </a:r>
            <a:r>
              <a:rPr lang="it-IT" sz="2000" dirty="0"/>
              <a:t> </a:t>
            </a:r>
            <a:r>
              <a:rPr lang="it-IT" sz="2000" dirty="0" err="1"/>
              <a:t>les</a:t>
            </a:r>
            <a:r>
              <a:rPr lang="it-IT" sz="2000" dirty="0"/>
              <a:t> </a:t>
            </a:r>
            <a:r>
              <a:rPr lang="it-IT" sz="2000" dirty="0" err="1"/>
              <a:t>réalités</a:t>
            </a:r>
            <a:r>
              <a:rPr lang="it-IT" sz="2000" dirty="0"/>
              <a:t> </a:t>
            </a:r>
            <a:r>
              <a:rPr lang="it-IT" sz="2000" dirty="0" err="1"/>
              <a:t>sociales</a:t>
            </a:r>
            <a:r>
              <a:rPr lang="it-IT" sz="2000" dirty="0"/>
              <a:t> et </a:t>
            </a:r>
            <a:r>
              <a:rPr lang="it-IT" sz="2000" dirty="0" err="1"/>
              <a:t>leur</a:t>
            </a:r>
            <a:r>
              <a:rPr lang="it-IT" sz="2000" dirty="0"/>
              <a:t> </a:t>
            </a:r>
            <a:r>
              <a:rPr lang="it-IT" sz="2000" dirty="0" err="1"/>
              <a:t>traduction</a:t>
            </a:r>
            <a:r>
              <a:rPr lang="it-IT" sz="2000" dirty="0"/>
              <a:t> </a:t>
            </a:r>
            <a:r>
              <a:rPr lang="it-IT" sz="2000" dirty="0" err="1"/>
              <a:t>dans</a:t>
            </a:r>
            <a:r>
              <a:rPr lang="it-IT" sz="2000" dirty="0"/>
              <a:t> le </a:t>
            </a:r>
            <a:r>
              <a:rPr lang="it-IT" sz="2000" dirty="0" err="1"/>
              <a:t>langage</a:t>
            </a:r>
            <a:r>
              <a:rPr lang="it-IT" sz="2000" dirty="0"/>
              <a:t>, et </a:t>
            </a:r>
            <a:r>
              <a:rPr lang="it-IT" sz="2000" dirty="0" err="1"/>
              <a:t>les</a:t>
            </a:r>
            <a:r>
              <a:rPr lang="it-IT" sz="2000" dirty="0"/>
              <a:t> </a:t>
            </a:r>
            <a:r>
              <a:rPr lang="it-IT" sz="2000" dirty="0" err="1"/>
              <a:t>tentatives</a:t>
            </a:r>
            <a:r>
              <a:rPr lang="it-IT" sz="2000" dirty="0"/>
              <a:t> </a:t>
            </a:r>
            <a:r>
              <a:rPr lang="it-IT" sz="2000" dirty="0" err="1"/>
              <a:t>visant</a:t>
            </a:r>
            <a:r>
              <a:rPr lang="it-IT" sz="2000" dirty="0"/>
              <a:t> à la </a:t>
            </a:r>
            <a:r>
              <a:rPr lang="it-IT" sz="2000" dirty="0" err="1"/>
              <a:t>réduction</a:t>
            </a:r>
            <a:r>
              <a:rPr lang="it-IT" sz="2000" dirty="0"/>
              <a:t> de </a:t>
            </a:r>
            <a:r>
              <a:rPr lang="it-IT" sz="2000" dirty="0" err="1"/>
              <a:t>cet</a:t>
            </a:r>
            <a:r>
              <a:rPr lang="it-IT" sz="2000" dirty="0"/>
              <a:t> </a:t>
            </a:r>
            <a:r>
              <a:rPr lang="it-IT" sz="2000" dirty="0" err="1"/>
              <a:t>écart</a:t>
            </a:r>
            <a:r>
              <a:rPr lang="it-IT" sz="2000" dirty="0"/>
              <a:t>. En ce </a:t>
            </a:r>
            <a:r>
              <a:rPr lang="it-IT" sz="2000" dirty="0" err="1"/>
              <a:t>début</a:t>
            </a:r>
            <a:r>
              <a:rPr lang="it-IT" sz="2000" dirty="0"/>
              <a:t> de </a:t>
            </a:r>
            <a:r>
              <a:rPr lang="it-IT" sz="2000" dirty="0" err="1"/>
              <a:t>XXIe</a:t>
            </a:r>
            <a:r>
              <a:rPr lang="it-IT" sz="2000" dirty="0"/>
              <a:t> </a:t>
            </a:r>
            <a:r>
              <a:rPr lang="it-IT" sz="2000" dirty="0" err="1"/>
              <a:t>siècle</a:t>
            </a:r>
            <a:r>
              <a:rPr lang="it-IT" sz="2000" dirty="0"/>
              <a:t>, </a:t>
            </a:r>
            <a:r>
              <a:rPr lang="it-IT" sz="2000" dirty="0" err="1"/>
              <a:t>tous</a:t>
            </a:r>
            <a:r>
              <a:rPr lang="it-IT" sz="2000" dirty="0"/>
              <a:t> </a:t>
            </a:r>
            <a:r>
              <a:rPr lang="it-IT" sz="2000" dirty="0" err="1"/>
              <a:t>les</a:t>
            </a:r>
            <a:r>
              <a:rPr lang="it-IT" sz="2000" dirty="0"/>
              <a:t> </a:t>
            </a:r>
            <a:r>
              <a:rPr lang="it-IT" sz="2000" dirty="0" err="1"/>
              <a:t>pays</a:t>
            </a:r>
            <a:r>
              <a:rPr lang="it-IT" sz="2000" dirty="0"/>
              <a:t> </a:t>
            </a:r>
            <a:r>
              <a:rPr lang="it-IT" sz="2000" dirty="0" err="1"/>
              <a:t>du</a:t>
            </a:r>
            <a:r>
              <a:rPr lang="it-IT" sz="2000" dirty="0"/>
              <a:t> monde, et en </a:t>
            </a:r>
            <a:r>
              <a:rPr lang="it-IT" sz="2000" dirty="0" err="1"/>
              <a:t>particulier</a:t>
            </a:r>
            <a:r>
              <a:rPr lang="it-IT" sz="2000" dirty="0"/>
              <a:t> la France et </a:t>
            </a:r>
            <a:r>
              <a:rPr lang="it-IT" sz="2000" dirty="0" err="1"/>
              <a:t>les</a:t>
            </a:r>
            <a:r>
              <a:rPr lang="it-IT" sz="2000" dirty="0"/>
              <a:t> </a:t>
            </a:r>
            <a:r>
              <a:rPr lang="it-IT" sz="2000" dirty="0" err="1"/>
              <a:t>autres</a:t>
            </a:r>
            <a:r>
              <a:rPr lang="it-IT" sz="2000" dirty="0"/>
              <a:t> </a:t>
            </a:r>
            <a:r>
              <a:rPr lang="it-IT" sz="2000" dirty="0" err="1"/>
              <a:t>pays</a:t>
            </a:r>
            <a:r>
              <a:rPr lang="it-IT" sz="2000" dirty="0"/>
              <a:t> </a:t>
            </a:r>
            <a:r>
              <a:rPr lang="it-IT" sz="2000" dirty="0" err="1"/>
              <a:t>entièrement</a:t>
            </a:r>
            <a:r>
              <a:rPr lang="it-IT" sz="2000" dirty="0"/>
              <a:t> </a:t>
            </a:r>
            <a:r>
              <a:rPr lang="it-IT" sz="2000" dirty="0" err="1"/>
              <a:t>ou</a:t>
            </a:r>
            <a:r>
              <a:rPr lang="it-IT" sz="2000" dirty="0"/>
              <a:t> en </a:t>
            </a:r>
            <a:r>
              <a:rPr lang="it-IT" sz="2000" dirty="0" err="1"/>
              <a:t>partie</a:t>
            </a:r>
            <a:r>
              <a:rPr lang="it-IT" sz="2000" dirty="0"/>
              <a:t> de langue </a:t>
            </a:r>
            <a:r>
              <a:rPr lang="it-IT" sz="2000" dirty="0" err="1"/>
              <a:t>française</a:t>
            </a:r>
            <a:r>
              <a:rPr lang="it-IT" sz="2000" dirty="0"/>
              <a:t>, </a:t>
            </a:r>
            <a:r>
              <a:rPr lang="it-IT" sz="2000" dirty="0" err="1"/>
              <a:t>connaissent</a:t>
            </a:r>
            <a:r>
              <a:rPr lang="it-IT" sz="2000" dirty="0"/>
              <a:t> une </a:t>
            </a:r>
            <a:r>
              <a:rPr lang="it-IT" sz="2000" dirty="0" err="1"/>
              <a:t>évolution</a:t>
            </a:r>
            <a:r>
              <a:rPr lang="it-IT" sz="2000" dirty="0"/>
              <a:t> rapide et </a:t>
            </a:r>
            <a:r>
              <a:rPr lang="it-IT" sz="2000" dirty="0" err="1"/>
              <a:t>générale</a:t>
            </a:r>
            <a:r>
              <a:rPr lang="it-IT" sz="2000" dirty="0"/>
              <a:t> de la </a:t>
            </a:r>
            <a:r>
              <a:rPr lang="it-IT" sz="2000" dirty="0" err="1"/>
              <a:t>place</a:t>
            </a:r>
            <a:r>
              <a:rPr lang="it-IT" sz="2000" dirty="0"/>
              <a:t> </a:t>
            </a:r>
            <a:r>
              <a:rPr lang="it-IT" sz="2000" dirty="0" err="1"/>
              <a:t>qu’occupent</a:t>
            </a:r>
            <a:r>
              <a:rPr lang="it-IT" sz="2000" dirty="0"/>
              <a:t> </a:t>
            </a:r>
            <a:r>
              <a:rPr lang="it-IT" sz="2000" dirty="0" err="1"/>
              <a:t>les</a:t>
            </a:r>
            <a:r>
              <a:rPr lang="it-IT" sz="2000" dirty="0"/>
              <a:t> femmes </a:t>
            </a:r>
            <a:r>
              <a:rPr lang="it-IT" sz="2000" dirty="0" err="1"/>
              <a:t>dans</a:t>
            </a:r>
            <a:r>
              <a:rPr lang="it-IT" sz="2000" dirty="0"/>
              <a:t> la </a:t>
            </a:r>
            <a:r>
              <a:rPr lang="it-IT" sz="2000" dirty="0" err="1"/>
              <a:t>société</a:t>
            </a:r>
            <a:r>
              <a:rPr lang="it-IT" sz="2000" dirty="0"/>
              <a:t>, de la </a:t>
            </a:r>
            <a:r>
              <a:rPr lang="it-IT" sz="2000" dirty="0" err="1"/>
              <a:t>carrière</a:t>
            </a:r>
            <a:r>
              <a:rPr lang="it-IT" sz="2000" dirty="0"/>
              <a:t> </a:t>
            </a:r>
            <a:r>
              <a:rPr lang="it-IT" sz="2000" dirty="0" err="1"/>
              <a:t>professionnelle</a:t>
            </a:r>
            <a:r>
              <a:rPr lang="it-IT" sz="2000" dirty="0"/>
              <a:t> qui s’</a:t>
            </a:r>
            <a:r>
              <a:rPr lang="it-IT" sz="2000" dirty="0" err="1"/>
              <a:t>ouvre</a:t>
            </a:r>
            <a:r>
              <a:rPr lang="it-IT" sz="2000" dirty="0"/>
              <a:t> à </a:t>
            </a:r>
            <a:r>
              <a:rPr lang="it-IT" sz="2000" dirty="0" err="1"/>
              <a:t>elles</a:t>
            </a:r>
            <a:r>
              <a:rPr lang="it-IT" sz="2000" dirty="0"/>
              <a:t>, </a:t>
            </a:r>
            <a:r>
              <a:rPr lang="it-IT" sz="2000" dirty="0" err="1"/>
              <a:t>des</a:t>
            </a:r>
            <a:r>
              <a:rPr lang="it-IT" sz="2000" dirty="0"/>
              <a:t> </a:t>
            </a:r>
            <a:r>
              <a:rPr lang="it-IT" sz="2000" dirty="0" err="1"/>
              <a:t>métiers</a:t>
            </a:r>
            <a:r>
              <a:rPr lang="it-IT" sz="2000" dirty="0"/>
              <a:t> et </a:t>
            </a:r>
            <a:r>
              <a:rPr lang="it-IT" sz="2000" dirty="0" err="1"/>
              <a:t>des</a:t>
            </a:r>
            <a:r>
              <a:rPr lang="it-IT" sz="2000" dirty="0"/>
              <a:t> </a:t>
            </a:r>
            <a:r>
              <a:rPr lang="it-IT" sz="2000" dirty="0" err="1"/>
              <a:t>fonctions</a:t>
            </a:r>
            <a:r>
              <a:rPr lang="it-IT" sz="2000" dirty="0"/>
              <a:t> </a:t>
            </a:r>
            <a:r>
              <a:rPr lang="it-IT" sz="2000" dirty="0" err="1"/>
              <a:t>auxquels</a:t>
            </a:r>
            <a:r>
              <a:rPr lang="it-IT" sz="2000" dirty="0"/>
              <a:t> </a:t>
            </a:r>
            <a:r>
              <a:rPr lang="it-IT" sz="2000" dirty="0" err="1"/>
              <a:t>elles</a:t>
            </a:r>
            <a:r>
              <a:rPr lang="it-IT" sz="2000" dirty="0"/>
              <a:t> </a:t>
            </a:r>
            <a:r>
              <a:rPr lang="it-IT" sz="2000" dirty="0" err="1"/>
              <a:t>accèdent</a:t>
            </a:r>
            <a:r>
              <a:rPr lang="it-IT" sz="2000" dirty="0"/>
              <a:t> sans </a:t>
            </a:r>
            <a:r>
              <a:rPr lang="it-IT" sz="2000" dirty="0" err="1"/>
              <a:t>que</a:t>
            </a:r>
            <a:r>
              <a:rPr lang="it-IT" sz="2000" dirty="0"/>
              <a:t> l’</a:t>
            </a:r>
            <a:r>
              <a:rPr lang="it-IT" sz="2000" dirty="0" err="1"/>
              <a:t>appellation</a:t>
            </a:r>
            <a:r>
              <a:rPr lang="it-IT" sz="2000" dirty="0"/>
              <a:t> </a:t>
            </a:r>
            <a:r>
              <a:rPr lang="it-IT" sz="2000" dirty="0" err="1"/>
              <a:t>correspondant</a:t>
            </a:r>
            <a:r>
              <a:rPr lang="it-IT" sz="2000" dirty="0"/>
              <a:t> à </a:t>
            </a:r>
            <a:r>
              <a:rPr lang="it-IT" sz="2000" dirty="0" err="1"/>
              <a:t>leur</a:t>
            </a:r>
            <a:r>
              <a:rPr lang="it-IT" sz="2000" dirty="0"/>
              <a:t> </a:t>
            </a:r>
            <a:r>
              <a:rPr lang="it-IT" sz="2000" dirty="0" err="1"/>
              <a:t>activité</a:t>
            </a:r>
            <a:r>
              <a:rPr lang="it-IT" sz="2000" dirty="0"/>
              <a:t> et à </a:t>
            </a:r>
            <a:r>
              <a:rPr lang="it-IT" sz="2000" dirty="0" err="1"/>
              <a:t>leur</a:t>
            </a:r>
            <a:r>
              <a:rPr lang="it-IT" sz="2000" dirty="0"/>
              <a:t> </a:t>
            </a:r>
            <a:r>
              <a:rPr lang="it-IT" sz="2000" dirty="0" err="1"/>
              <a:t>rôle</a:t>
            </a:r>
            <a:r>
              <a:rPr lang="it-IT" sz="2000" dirty="0"/>
              <a:t> </a:t>
            </a:r>
            <a:r>
              <a:rPr lang="it-IT" sz="2000" dirty="0" err="1"/>
              <a:t>réponde</a:t>
            </a:r>
            <a:r>
              <a:rPr lang="it-IT" sz="2000" dirty="0"/>
              <a:t> </a:t>
            </a:r>
            <a:r>
              <a:rPr lang="it-IT" sz="2000" dirty="0" err="1"/>
              <a:t>pleinement</a:t>
            </a:r>
            <a:r>
              <a:rPr lang="it-IT" sz="2000" dirty="0"/>
              <a:t> à </a:t>
            </a:r>
            <a:r>
              <a:rPr lang="it-IT" sz="2000" dirty="0" err="1"/>
              <a:t>cette</a:t>
            </a:r>
            <a:r>
              <a:rPr lang="it-IT" sz="2000" dirty="0"/>
              <a:t> situation nouvelle. Il en </a:t>
            </a:r>
            <a:r>
              <a:rPr lang="it-IT" sz="2000" dirty="0" err="1"/>
              <a:t>résulte</a:t>
            </a:r>
            <a:r>
              <a:rPr lang="it-IT" sz="2000" dirty="0"/>
              <a:t> une attente de la part d’un </a:t>
            </a:r>
            <a:r>
              <a:rPr lang="it-IT" sz="2000" dirty="0" err="1"/>
              <a:t>nombre</a:t>
            </a:r>
            <a:r>
              <a:rPr lang="it-IT" sz="2000" dirty="0"/>
              <a:t> croissant de femmes, qui </a:t>
            </a:r>
            <a:r>
              <a:rPr lang="it-IT" sz="2000" dirty="0" err="1"/>
              <a:t>souhaitent</a:t>
            </a:r>
            <a:r>
              <a:rPr lang="it-IT" sz="2000" dirty="0"/>
              <a:t> </a:t>
            </a:r>
            <a:r>
              <a:rPr lang="it-IT" sz="2000" dirty="0" err="1"/>
              <a:t>voir</a:t>
            </a:r>
            <a:r>
              <a:rPr lang="it-IT" sz="2000" dirty="0"/>
              <a:t> </a:t>
            </a:r>
            <a:r>
              <a:rPr lang="it-IT" sz="2000" dirty="0" err="1"/>
              <a:t>nommer</a:t>
            </a:r>
            <a:r>
              <a:rPr lang="it-IT" sz="2000" dirty="0"/>
              <a:t> </a:t>
            </a:r>
            <a:r>
              <a:rPr lang="it-IT" sz="2000" dirty="0" err="1"/>
              <a:t>au</a:t>
            </a:r>
            <a:r>
              <a:rPr lang="it-IT" sz="2000" dirty="0"/>
              <a:t> </a:t>
            </a:r>
            <a:r>
              <a:rPr lang="it-IT" sz="2000" dirty="0" err="1"/>
              <a:t>féminin</a:t>
            </a:r>
            <a:r>
              <a:rPr lang="it-IT" sz="2000" dirty="0"/>
              <a:t> la </a:t>
            </a:r>
            <a:r>
              <a:rPr lang="it-IT" sz="2000" dirty="0" err="1"/>
              <a:t>profession</a:t>
            </a:r>
            <a:r>
              <a:rPr lang="it-IT" sz="2000" dirty="0"/>
              <a:t> </a:t>
            </a:r>
            <a:r>
              <a:rPr lang="it-IT" sz="2000" dirty="0" err="1"/>
              <a:t>ou</a:t>
            </a:r>
            <a:r>
              <a:rPr lang="it-IT" sz="2000" dirty="0"/>
              <a:t> la </a:t>
            </a:r>
            <a:r>
              <a:rPr lang="it-IT" sz="2000" dirty="0" err="1"/>
              <a:t>charge</a:t>
            </a:r>
            <a:r>
              <a:rPr lang="it-IT" sz="2000" dirty="0"/>
              <a:t> </a:t>
            </a:r>
            <a:r>
              <a:rPr lang="it-IT" sz="2000" dirty="0" err="1"/>
              <a:t>qu’elles</a:t>
            </a:r>
            <a:r>
              <a:rPr lang="it-IT" sz="2000" dirty="0"/>
              <a:t> </a:t>
            </a:r>
            <a:r>
              <a:rPr lang="it-IT" sz="2000" dirty="0" err="1"/>
              <a:t>exercent</a:t>
            </a:r>
            <a:r>
              <a:rPr lang="it-IT" sz="2000" dirty="0"/>
              <a:t>, et qui </a:t>
            </a:r>
            <a:r>
              <a:rPr lang="it-IT" sz="2000" dirty="0" err="1"/>
              <a:t>aspirent</a:t>
            </a:r>
            <a:r>
              <a:rPr lang="it-IT" sz="2000" dirty="0"/>
              <a:t> à </a:t>
            </a:r>
            <a:r>
              <a:rPr lang="it-IT" sz="2000" dirty="0" err="1"/>
              <a:t>voir</a:t>
            </a:r>
            <a:r>
              <a:rPr lang="it-IT" sz="2000" dirty="0"/>
              <a:t> </a:t>
            </a:r>
            <a:r>
              <a:rPr lang="it-IT" sz="2000" dirty="0" err="1"/>
              <a:t>combler</a:t>
            </a:r>
            <a:r>
              <a:rPr lang="it-IT" sz="2000" dirty="0"/>
              <a:t> ce </a:t>
            </a:r>
            <a:r>
              <a:rPr lang="it-IT" sz="2000" dirty="0" err="1"/>
              <a:t>qu’elles</a:t>
            </a:r>
            <a:r>
              <a:rPr lang="it-IT" sz="2000" dirty="0"/>
              <a:t> </a:t>
            </a:r>
            <a:r>
              <a:rPr lang="it-IT" sz="2000" dirty="0" err="1"/>
              <a:t>ressentent</a:t>
            </a:r>
            <a:r>
              <a:rPr lang="it-IT" sz="2000" dirty="0"/>
              <a:t> </a:t>
            </a:r>
            <a:r>
              <a:rPr lang="it-IT" sz="2000" dirty="0" err="1"/>
              <a:t>comme</a:t>
            </a:r>
            <a:r>
              <a:rPr lang="it-IT" sz="2000" dirty="0"/>
              <a:t> une </a:t>
            </a:r>
            <a:r>
              <a:rPr lang="it-IT" sz="2000" b="1" dirty="0"/>
              <a:t>lacune de la langue.</a:t>
            </a:r>
            <a:endParaRPr lang="fr-CA" sz="2000" b="1" dirty="0"/>
          </a:p>
        </p:txBody>
      </p:sp>
    </p:spTree>
    <p:extLst>
      <p:ext uri="{BB962C8B-B14F-4D97-AF65-F5344CB8AC3E}">
        <p14:creationId xmlns:p14="http://schemas.microsoft.com/office/powerpoint/2010/main" val="4914452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Déclaration de l’Académie française</a:t>
            </a:r>
            <a:br>
              <a:rPr lang="fr-CA" sz="2800" dirty="0"/>
            </a:br>
            <a:r>
              <a:rPr lang="fr-CA" sz="2800" dirty="0"/>
              <a:t>2019</a:t>
            </a:r>
          </a:p>
        </p:txBody>
      </p:sp>
      <p:sp>
        <p:nvSpPr>
          <p:cNvPr id="3" name="Segnaposto contenuto 2"/>
          <p:cNvSpPr>
            <a:spLocks noGrp="1"/>
          </p:cNvSpPr>
          <p:nvPr>
            <p:ph idx="1"/>
          </p:nvPr>
        </p:nvSpPr>
        <p:spPr/>
        <p:txBody>
          <a:bodyPr>
            <a:normAutofit/>
          </a:bodyPr>
          <a:lstStyle/>
          <a:p>
            <a:pPr algn="just"/>
            <a:r>
              <a:rPr lang="it-IT" sz="2400" dirty="0"/>
              <a:t>la </a:t>
            </a:r>
            <a:r>
              <a:rPr lang="it-IT" sz="2400" dirty="0" err="1"/>
              <a:t>commission</a:t>
            </a:r>
            <a:r>
              <a:rPr lang="it-IT" sz="2400" dirty="0"/>
              <a:t> s’est </a:t>
            </a:r>
            <a:r>
              <a:rPr lang="it-IT" sz="2400" dirty="0" err="1"/>
              <a:t>conformée</a:t>
            </a:r>
            <a:r>
              <a:rPr lang="it-IT" sz="2400" dirty="0"/>
              <a:t> </a:t>
            </a:r>
            <a:r>
              <a:rPr lang="it-IT" sz="2400" dirty="0" err="1"/>
              <a:t>aux</a:t>
            </a:r>
            <a:r>
              <a:rPr lang="it-IT" sz="2400" dirty="0"/>
              <a:t> </a:t>
            </a:r>
            <a:r>
              <a:rPr lang="it-IT" sz="2400" dirty="0" err="1"/>
              <a:t>méthodes</a:t>
            </a:r>
            <a:r>
              <a:rPr lang="it-IT" sz="2400" dirty="0"/>
              <a:t> </a:t>
            </a:r>
            <a:r>
              <a:rPr lang="it-IT" sz="2400" dirty="0" err="1"/>
              <a:t>éprouvées</a:t>
            </a:r>
            <a:r>
              <a:rPr lang="it-IT" sz="2400" dirty="0"/>
              <a:t> à l’Académie, qui a </a:t>
            </a:r>
            <a:r>
              <a:rPr lang="it-IT" sz="2400" dirty="0" err="1"/>
              <a:t>toujours</a:t>
            </a:r>
            <a:r>
              <a:rPr lang="it-IT" sz="2400" dirty="0"/>
              <a:t> </a:t>
            </a:r>
            <a:r>
              <a:rPr lang="it-IT" sz="2400" dirty="0" err="1"/>
              <a:t>fondé</a:t>
            </a:r>
            <a:r>
              <a:rPr lang="it-IT" sz="2400" dirty="0"/>
              <a:t> </a:t>
            </a:r>
            <a:r>
              <a:rPr lang="it-IT" sz="2400" dirty="0" err="1"/>
              <a:t>ses</a:t>
            </a:r>
            <a:r>
              <a:rPr lang="it-IT" sz="2400" dirty="0"/>
              <a:t> </a:t>
            </a:r>
            <a:r>
              <a:rPr lang="it-IT" sz="2400" dirty="0" err="1"/>
              <a:t>recommandations</a:t>
            </a:r>
            <a:r>
              <a:rPr lang="it-IT" sz="2400" dirty="0"/>
              <a:t> </a:t>
            </a:r>
            <a:r>
              <a:rPr lang="it-IT" sz="2400" dirty="0" err="1"/>
              <a:t>sur</a:t>
            </a:r>
            <a:r>
              <a:rPr lang="it-IT" sz="2400" dirty="0"/>
              <a:t> le </a:t>
            </a:r>
            <a:r>
              <a:rPr lang="it-IT" sz="2400" b="1" dirty="0"/>
              <a:t>«bon </a:t>
            </a:r>
            <a:r>
              <a:rPr lang="it-IT" sz="2400" b="1" dirty="0" err="1"/>
              <a:t>usage</a:t>
            </a:r>
            <a:r>
              <a:rPr lang="it-IT" sz="2400" b="1" dirty="0"/>
              <a:t>» </a:t>
            </a:r>
            <a:r>
              <a:rPr lang="it-IT" sz="2400" dirty="0"/>
              <a:t>dont elle est la </a:t>
            </a:r>
            <a:r>
              <a:rPr lang="it-IT" sz="2400" dirty="0" err="1"/>
              <a:t>gardienne</a:t>
            </a:r>
            <a:r>
              <a:rPr lang="it-IT" sz="2400" dirty="0"/>
              <a:t>, ce qui </a:t>
            </a:r>
            <a:r>
              <a:rPr lang="it-IT" sz="2400" dirty="0" err="1"/>
              <a:t>implique</a:t>
            </a:r>
            <a:r>
              <a:rPr lang="it-IT" sz="2400" dirty="0"/>
              <a:t>, non </a:t>
            </a:r>
            <a:r>
              <a:rPr lang="it-IT" sz="2400" dirty="0" err="1"/>
              <a:t>pas</a:t>
            </a:r>
            <a:r>
              <a:rPr lang="it-IT" sz="2400" dirty="0"/>
              <a:t> d’</a:t>
            </a:r>
            <a:r>
              <a:rPr lang="it-IT" sz="2400" dirty="0" err="1"/>
              <a:t>avaliser</a:t>
            </a:r>
            <a:r>
              <a:rPr lang="it-IT" sz="2400" dirty="0"/>
              <a:t> </a:t>
            </a:r>
            <a:r>
              <a:rPr lang="it-IT" sz="2400" dirty="0" err="1"/>
              <a:t>tous</a:t>
            </a:r>
            <a:r>
              <a:rPr lang="it-IT" sz="2400" dirty="0"/>
              <a:t> </a:t>
            </a:r>
            <a:r>
              <a:rPr lang="it-IT" sz="2400" dirty="0" err="1"/>
              <a:t>les</a:t>
            </a:r>
            <a:r>
              <a:rPr lang="it-IT" sz="2400" dirty="0"/>
              <a:t> </a:t>
            </a:r>
            <a:r>
              <a:rPr lang="it-IT" sz="2400" dirty="0" err="1"/>
              <a:t>usages</a:t>
            </a:r>
            <a:r>
              <a:rPr lang="it-IT" sz="2400" dirty="0"/>
              <a:t>, ni de </a:t>
            </a:r>
            <a:r>
              <a:rPr lang="it-IT" sz="2400" dirty="0" err="1"/>
              <a:t>les</a:t>
            </a:r>
            <a:r>
              <a:rPr lang="it-IT" sz="2400" dirty="0"/>
              <a:t> </a:t>
            </a:r>
            <a:r>
              <a:rPr lang="it-IT" sz="2400" dirty="0" err="1"/>
              <a:t>retarder</a:t>
            </a:r>
            <a:r>
              <a:rPr lang="it-IT" sz="2400" dirty="0"/>
              <a:t> </a:t>
            </a:r>
            <a:r>
              <a:rPr lang="it-IT" sz="2400" dirty="0" err="1"/>
              <a:t>ou</a:t>
            </a:r>
            <a:r>
              <a:rPr lang="it-IT" sz="2400" dirty="0"/>
              <a:t> de </a:t>
            </a:r>
            <a:r>
              <a:rPr lang="it-IT" sz="2400" dirty="0" err="1"/>
              <a:t>les</a:t>
            </a:r>
            <a:r>
              <a:rPr lang="it-IT" sz="2400" dirty="0"/>
              <a:t> </a:t>
            </a:r>
            <a:r>
              <a:rPr lang="it-IT" sz="2400" dirty="0" err="1"/>
              <a:t>devancer</a:t>
            </a:r>
            <a:r>
              <a:rPr lang="it-IT" sz="2400" dirty="0"/>
              <a:t>, ni de </a:t>
            </a:r>
            <a:r>
              <a:rPr lang="it-IT" sz="2400" dirty="0" err="1"/>
              <a:t>chercher</a:t>
            </a:r>
            <a:r>
              <a:rPr lang="it-IT" sz="2400" dirty="0"/>
              <a:t> à </a:t>
            </a:r>
            <a:r>
              <a:rPr lang="it-IT" sz="2400" dirty="0" err="1"/>
              <a:t>les</a:t>
            </a:r>
            <a:r>
              <a:rPr lang="it-IT" sz="2400" dirty="0"/>
              <a:t> </a:t>
            </a:r>
            <a:r>
              <a:rPr lang="it-IT" sz="2400" dirty="0" err="1"/>
              <a:t>imposer</a:t>
            </a:r>
            <a:r>
              <a:rPr lang="it-IT" sz="2400" dirty="0"/>
              <a:t>, mais de </a:t>
            </a:r>
            <a:r>
              <a:rPr lang="it-IT" sz="2400" dirty="0" err="1"/>
              <a:t>dégager</a:t>
            </a:r>
            <a:r>
              <a:rPr lang="it-IT" sz="2400" dirty="0"/>
              <a:t> </a:t>
            </a:r>
            <a:r>
              <a:rPr lang="it-IT" sz="2400" dirty="0" err="1"/>
              <a:t>ceux</a:t>
            </a:r>
            <a:r>
              <a:rPr lang="it-IT" sz="2400" dirty="0"/>
              <a:t> qui </a:t>
            </a:r>
            <a:r>
              <a:rPr lang="it-IT" sz="2400" dirty="0" err="1"/>
              <a:t>attestent</a:t>
            </a:r>
            <a:r>
              <a:rPr lang="it-IT" sz="2400" dirty="0"/>
              <a:t> </a:t>
            </a:r>
            <a:r>
              <a:rPr lang="it-IT" sz="2400" b="1" dirty="0"/>
              <a:t>une </a:t>
            </a:r>
            <a:r>
              <a:rPr lang="it-IT" sz="2400" b="1" dirty="0" err="1"/>
              <a:t>formation</a:t>
            </a:r>
            <a:r>
              <a:rPr lang="it-IT" sz="2400" b="1" dirty="0"/>
              <a:t> </a:t>
            </a:r>
            <a:r>
              <a:rPr lang="it-IT" sz="2400" b="1" dirty="0" err="1"/>
              <a:t>correcte</a:t>
            </a:r>
            <a:r>
              <a:rPr lang="it-IT" sz="2400" b="1" dirty="0"/>
              <a:t> </a:t>
            </a:r>
            <a:r>
              <a:rPr lang="it-IT" sz="2400" dirty="0"/>
              <a:t>et </a:t>
            </a:r>
            <a:r>
              <a:rPr lang="it-IT" sz="2400" dirty="0" err="1"/>
              <a:t>sont</a:t>
            </a:r>
            <a:r>
              <a:rPr lang="it-IT" sz="2400" dirty="0"/>
              <a:t> </a:t>
            </a:r>
            <a:r>
              <a:rPr lang="it-IT" sz="2400" dirty="0" err="1"/>
              <a:t>durablement</a:t>
            </a:r>
            <a:r>
              <a:rPr lang="it-IT" sz="2400" dirty="0"/>
              <a:t> </a:t>
            </a:r>
            <a:r>
              <a:rPr lang="it-IT" sz="2400" dirty="0" err="1"/>
              <a:t>établis</a:t>
            </a:r>
            <a:r>
              <a:rPr lang="it-IT" sz="2400" dirty="0"/>
              <a:t>.</a:t>
            </a:r>
            <a:endParaRPr lang="fr-CA" sz="2400" dirty="0"/>
          </a:p>
        </p:txBody>
      </p:sp>
    </p:spTree>
    <p:extLst>
      <p:ext uri="{BB962C8B-B14F-4D97-AF65-F5344CB8AC3E}">
        <p14:creationId xmlns:p14="http://schemas.microsoft.com/office/powerpoint/2010/main" val="9846708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Déclaration de l’Académie française</a:t>
            </a:r>
            <a:br>
              <a:rPr lang="fr-CA" sz="2800" dirty="0"/>
            </a:br>
            <a:r>
              <a:rPr lang="fr-CA" sz="2800" dirty="0"/>
              <a:t>2019</a:t>
            </a:r>
          </a:p>
        </p:txBody>
      </p:sp>
      <p:sp>
        <p:nvSpPr>
          <p:cNvPr id="3" name="Segnaposto contenuto 2"/>
          <p:cNvSpPr>
            <a:spLocks noGrp="1"/>
          </p:cNvSpPr>
          <p:nvPr>
            <p:ph idx="1"/>
          </p:nvPr>
        </p:nvSpPr>
        <p:spPr/>
        <p:txBody>
          <a:bodyPr>
            <a:normAutofit/>
          </a:bodyPr>
          <a:lstStyle/>
          <a:p>
            <a:pPr algn="just"/>
            <a:r>
              <a:rPr lang="it-IT" sz="2400" dirty="0"/>
              <a:t>S’</a:t>
            </a:r>
            <a:r>
              <a:rPr lang="it-IT" sz="2400" dirty="0" err="1"/>
              <a:t>agissant</a:t>
            </a:r>
            <a:r>
              <a:rPr lang="it-IT" sz="2400" dirty="0"/>
              <a:t> </a:t>
            </a:r>
            <a:r>
              <a:rPr lang="it-IT" sz="2400" dirty="0" err="1"/>
              <a:t>des</a:t>
            </a:r>
            <a:r>
              <a:rPr lang="it-IT" sz="2400" dirty="0"/>
              <a:t> </a:t>
            </a:r>
            <a:r>
              <a:rPr lang="it-IT" sz="2400" dirty="0" err="1"/>
              <a:t>noms</a:t>
            </a:r>
            <a:r>
              <a:rPr lang="it-IT" sz="2400" dirty="0"/>
              <a:t> de </a:t>
            </a:r>
            <a:r>
              <a:rPr lang="it-IT" sz="2400" dirty="0" err="1"/>
              <a:t>métiers</a:t>
            </a:r>
            <a:r>
              <a:rPr lang="it-IT" sz="2400" dirty="0"/>
              <a:t>, l’Académie </a:t>
            </a:r>
            <a:r>
              <a:rPr lang="it-IT" sz="2400" dirty="0" err="1"/>
              <a:t>considère</a:t>
            </a:r>
            <a:r>
              <a:rPr lang="it-IT" sz="2400" dirty="0"/>
              <a:t> </a:t>
            </a:r>
            <a:r>
              <a:rPr lang="it-IT" sz="2400" dirty="0" err="1"/>
              <a:t>que</a:t>
            </a:r>
            <a:r>
              <a:rPr lang="it-IT" sz="2400" dirty="0"/>
              <a:t> </a:t>
            </a:r>
            <a:r>
              <a:rPr lang="it-IT" sz="2400" dirty="0" err="1"/>
              <a:t>toutes</a:t>
            </a:r>
            <a:r>
              <a:rPr lang="it-IT" sz="2400" dirty="0"/>
              <a:t> </a:t>
            </a:r>
            <a:r>
              <a:rPr lang="it-IT" sz="2400" dirty="0" err="1"/>
              <a:t>les</a:t>
            </a:r>
            <a:r>
              <a:rPr lang="it-IT" sz="2400" dirty="0"/>
              <a:t> </a:t>
            </a:r>
            <a:r>
              <a:rPr lang="it-IT" sz="2400" dirty="0" err="1"/>
              <a:t>évolutions</a:t>
            </a:r>
            <a:r>
              <a:rPr lang="it-IT" sz="2400" dirty="0"/>
              <a:t> </a:t>
            </a:r>
            <a:r>
              <a:rPr lang="it-IT" sz="2400" dirty="0" err="1"/>
              <a:t>visant</a:t>
            </a:r>
            <a:r>
              <a:rPr lang="it-IT" sz="2400" dirty="0"/>
              <a:t> à </a:t>
            </a:r>
            <a:r>
              <a:rPr lang="it-IT" sz="2400" dirty="0" err="1"/>
              <a:t>faire</a:t>
            </a:r>
            <a:r>
              <a:rPr lang="it-IT" sz="2400" dirty="0"/>
              <a:t> </a:t>
            </a:r>
            <a:r>
              <a:rPr lang="it-IT" sz="2400" dirty="0" err="1"/>
              <a:t>reconnaître</a:t>
            </a:r>
            <a:r>
              <a:rPr lang="it-IT" sz="2400" dirty="0"/>
              <a:t> </a:t>
            </a:r>
            <a:r>
              <a:rPr lang="it-IT" sz="2400" dirty="0" err="1"/>
              <a:t>dans</a:t>
            </a:r>
            <a:r>
              <a:rPr lang="it-IT" sz="2400" dirty="0"/>
              <a:t> la langue la </a:t>
            </a:r>
            <a:r>
              <a:rPr lang="it-IT" sz="2400" dirty="0" err="1"/>
              <a:t>place</a:t>
            </a:r>
            <a:r>
              <a:rPr lang="it-IT" sz="2400" dirty="0"/>
              <a:t> </a:t>
            </a:r>
            <a:r>
              <a:rPr lang="it-IT" sz="2400" dirty="0" err="1"/>
              <a:t>aujourd’hui</a:t>
            </a:r>
            <a:r>
              <a:rPr lang="it-IT" sz="2400" dirty="0"/>
              <a:t> </a:t>
            </a:r>
            <a:r>
              <a:rPr lang="it-IT" sz="2400" dirty="0" err="1"/>
              <a:t>reconnue</a:t>
            </a:r>
            <a:r>
              <a:rPr lang="it-IT" sz="2400" dirty="0"/>
              <a:t> </a:t>
            </a:r>
            <a:r>
              <a:rPr lang="it-IT" sz="2400" dirty="0" err="1"/>
              <a:t>aux</a:t>
            </a:r>
            <a:r>
              <a:rPr lang="it-IT" sz="2400" dirty="0"/>
              <a:t> femmes </a:t>
            </a:r>
            <a:r>
              <a:rPr lang="it-IT" sz="2400" dirty="0" err="1"/>
              <a:t>dans</a:t>
            </a:r>
            <a:r>
              <a:rPr lang="it-IT" sz="2400" dirty="0"/>
              <a:t> la </a:t>
            </a:r>
            <a:r>
              <a:rPr lang="it-IT" sz="2400" dirty="0" err="1"/>
              <a:t>société</a:t>
            </a:r>
            <a:r>
              <a:rPr lang="it-IT" sz="2400" dirty="0"/>
              <a:t> </a:t>
            </a:r>
            <a:r>
              <a:rPr lang="it-IT" sz="2400" dirty="0" err="1"/>
              <a:t>peuvent</a:t>
            </a:r>
            <a:r>
              <a:rPr lang="it-IT" sz="2400" dirty="0"/>
              <a:t> </a:t>
            </a:r>
            <a:r>
              <a:rPr lang="it-IT" sz="2400" dirty="0" err="1"/>
              <a:t>être</a:t>
            </a:r>
            <a:r>
              <a:rPr lang="it-IT" sz="2400" dirty="0"/>
              <a:t> </a:t>
            </a:r>
            <a:r>
              <a:rPr lang="it-IT" sz="2400" dirty="0" err="1"/>
              <a:t>envisagées</a:t>
            </a:r>
            <a:r>
              <a:rPr lang="it-IT" sz="2400" dirty="0"/>
              <a:t>, pour </a:t>
            </a:r>
            <a:r>
              <a:rPr lang="it-IT" sz="2400" dirty="0" err="1"/>
              <a:t>peu</a:t>
            </a:r>
            <a:r>
              <a:rPr lang="it-IT" sz="2400" dirty="0"/>
              <a:t> </a:t>
            </a:r>
            <a:r>
              <a:rPr lang="it-IT" sz="2400" dirty="0" err="1"/>
              <a:t>qu’elles</a:t>
            </a:r>
            <a:r>
              <a:rPr lang="it-IT" sz="2400" dirty="0"/>
              <a:t> ne </a:t>
            </a:r>
            <a:r>
              <a:rPr lang="it-IT" sz="2400" b="1" dirty="0" err="1"/>
              <a:t>contreviennent</a:t>
            </a:r>
            <a:r>
              <a:rPr lang="it-IT" sz="2400" b="1" dirty="0"/>
              <a:t> </a:t>
            </a:r>
            <a:r>
              <a:rPr lang="it-IT" sz="2400" b="1" dirty="0" err="1"/>
              <a:t>pas</a:t>
            </a:r>
            <a:r>
              <a:rPr lang="it-IT" sz="2400" b="1" dirty="0"/>
              <a:t> </a:t>
            </a:r>
            <a:r>
              <a:rPr lang="it-IT" sz="2400" b="1" dirty="0" err="1"/>
              <a:t>aux</a:t>
            </a:r>
            <a:r>
              <a:rPr lang="it-IT" sz="2400" b="1" dirty="0"/>
              <a:t> </a:t>
            </a:r>
            <a:r>
              <a:rPr lang="it-IT" sz="2400" b="1" dirty="0" err="1"/>
              <a:t>règles</a:t>
            </a:r>
            <a:r>
              <a:rPr lang="it-IT" sz="2400" b="1" dirty="0"/>
              <a:t> </a:t>
            </a:r>
            <a:r>
              <a:rPr lang="it-IT" sz="2400" b="1" dirty="0" err="1"/>
              <a:t>élémentaires</a:t>
            </a:r>
            <a:r>
              <a:rPr lang="it-IT" sz="2400" b="1" dirty="0"/>
              <a:t> et </a:t>
            </a:r>
            <a:r>
              <a:rPr lang="it-IT" sz="2400" b="1" dirty="0" err="1"/>
              <a:t>fondamentales</a:t>
            </a:r>
            <a:r>
              <a:rPr lang="it-IT" sz="2400" b="1" dirty="0"/>
              <a:t> de la langue</a:t>
            </a:r>
            <a:r>
              <a:rPr lang="it-IT" sz="2400" dirty="0"/>
              <a:t>, en </a:t>
            </a:r>
            <a:r>
              <a:rPr lang="it-IT" sz="2400" dirty="0" err="1"/>
              <a:t>particulier</a:t>
            </a:r>
            <a:r>
              <a:rPr lang="it-IT" sz="2400" dirty="0"/>
              <a:t> </a:t>
            </a:r>
            <a:r>
              <a:rPr lang="it-IT" sz="2400" dirty="0" err="1"/>
              <a:t>aux</a:t>
            </a:r>
            <a:r>
              <a:rPr lang="it-IT" sz="2400" dirty="0"/>
              <a:t> </a:t>
            </a:r>
            <a:r>
              <a:rPr lang="it-IT" sz="2400" dirty="0" err="1"/>
              <a:t>règles</a:t>
            </a:r>
            <a:r>
              <a:rPr lang="it-IT" sz="2400" dirty="0"/>
              <a:t> </a:t>
            </a:r>
            <a:r>
              <a:rPr lang="it-IT" sz="2400" dirty="0" err="1"/>
              <a:t>morphologiques</a:t>
            </a:r>
            <a:r>
              <a:rPr lang="it-IT" sz="2400" dirty="0"/>
              <a:t> qui </a:t>
            </a:r>
            <a:r>
              <a:rPr lang="it-IT" sz="2400" dirty="0" err="1"/>
              <a:t>président</a:t>
            </a:r>
            <a:r>
              <a:rPr lang="it-IT" sz="2400" dirty="0"/>
              <a:t> à la </a:t>
            </a:r>
            <a:r>
              <a:rPr lang="it-IT" sz="2400" dirty="0" err="1"/>
              <a:t>création</a:t>
            </a:r>
            <a:r>
              <a:rPr lang="it-IT" sz="2400" dirty="0"/>
              <a:t> </a:t>
            </a:r>
            <a:r>
              <a:rPr lang="it-IT" sz="2400" dirty="0" err="1"/>
              <a:t>des</a:t>
            </a:r>
            <a:r>
              <a:rPr lang="it-IT" sz="2400" dirty="0"/>
              <a:t> </a:t>
            </a:r>
            <a:r>
              <a:rPr lang="it-IT" sz="2400" dirty="0" err="1"/>
              <a:t>formes</a:t>
            </a:r>
            <a:r>
              <a:rPr lang="it-IT" sz="2400" dirty="0"/>
              <a:t> </a:t>
            </a:r>
            <a:r>
              <a:rPr lang="it-IT" sz="2400" dirty="0" err="1"/>
              <a:t>féminines</a:t>
            </a:r>
            <a:r>
              <a:rPr lang="it-IT" sz="2400" dirty="0"/>
              <a:t> </a:t>
            </a:r>
            <a:r>
              <a:rPr lang="it-IT" sz="2400" dirty="0" err="1"/>
              <a:t>dérivées</a:t>
            </a:r>
            <a:r>
              <a:rPr lang="it-IT" sz="2400" dirty="0"/>
              <a:t> </a:t>
            </a:r>
            <a:r>
              <a:rPr lang="it-IT" sz="2400" dirty="0" err="1"/>
              <a:t>des</a:t>
            </a:r>
            <a:r>
              <a:rPr lang="it-IT" sz="2400" dirty="0"/>
              <a:t> </a:t>
            </a:r>
            <a:r>
              <a:rPr lang="it-IT" sz="2400" dirty="0" err="1"/>
              <a:t>substantifs</a:t>
            </a:r>
            <a:r>
              <a:rPr lang="it-IT" sz="2400" dirty="0"/>
              <a:t> </a:t>
            </a:r>
            <a:r>
              <a:rPr lang="it-IT" sz="2400" dirty="0" err="1"/>
              <a:t>masculins</a:t>
            </a:r>
            <a:r>
              <a:rPr lang="it-IT" sz="2400" dirty="0"/>
              <a:t>. </a:t>
            </a:r>
            <a:r>
              <a:rPr lang="it-IT" sz="2400" dirty="0" err="1"/>
              <a:t>Ces</a:t>
            </a:r>
            <a:r>
              <a:rPr lang="it-IT" sz="2400" dirty="0"/>
              <a:t> </a:t>
            </a:r>
            <a:r>
              <a:rPr lang="it-IT" sz="2400" dirty="0" err="1"/>
              <a:t>contraintes</a:t>
            </a:r>
            <a:r>
              <a:rPr lang="it-IT" sz="2400" dirty="0"/>
              <a:t> </a:t>
            </a:r>
            <a:r>
              <a:rPr lang="it-IT" sz="2400" dirty="0" err="1"/>
              <a:t>sont</a:t>
            </a:r>
            <a:r>
              <a:rPr lang="it-IT" sz="2400" dirty="0"/>
              <a:t> </a:t>
            </a:r>
            <a:r>
              <a:rPr lang="it-IT" sz="2400" dirty="0" err="1"/>
              <a:t>objectives</a:t>
            </a:r>
            <a:r>
              <a:rPr lang="it-IT" sz="2400" dirty="0"/>
              <a:t>, et il </a:t>
            </a:r>
            <a:r>
              <a:rPr lang="it-IT" sz="2400" dirty="0" err="1"/>
              <a:t>convient</a:t>
            </a:r>
            <a:r>
              <a:rPr lang="it-IT" sz="2400" dirty="0"/>
              <a:t> de </a:t>
            </a:r>
            <a:r>
              <a:rPr lang="it-IT" sz="2400" dirty="0" err="1"/>
              <a:t>rappeler</a:t>
            </a:r>
            <a:r>
              <a:rPr lang="it-IT" sz="2400" dirty="0"/>
              <a:t> </a:t>
            </a:r>
            <a:r>
              <a:rPr lang="it-IT" sz="2400" dirty="0" err="1"/>
              <a:t>que</a:t>
            </a:r>
            <a:r>
              <a:rPr lang="it-IT" sz="2400" dirty="0"/>
              <a:t> </a:t>
            </a:r>
            <a:r>
              <a:rPr lang="it-IT" sz="2400" dirty="0" err="1"/>
              <a:t>les</a:t>
            </a:r>
            <a:r>
              <a:rPr lang="it-IT" sz="2400" dirty="0"/>
              <a:t> </a:t>
            </a:r>
            <a:r>
              <a:rPr lang="it-IT" sz="2400" dirty="0" err="1"/>
              <a:t>formes</a:t>
            </a:r>
            <a:r>
              <a:rPr lang="it-IT" sz="2400" dirty="0"/>
              <a:t> </a:t>
            </a:r>
            <a:r>
              <a:rPr lang="it-IT" sz="2400" dirty="0" err="1"/>
              <a:t>féminines</a:t>
            </a:r>
            <a:r>
              <a:rPr lang="it-IT" sz="2400" dirty="0"/>
              <a:t> </a:t>
            </a:r>
            <a:r>
              <a:rPr lang="it-IT" sz="2400" dirty="0" err="1"/>
              <a:t>auxquelles</a:t>
            </a:r>
            <a:r>
              <a:rPr lang="it-IT" sz="2400" dirty="0"/>
              <a:t> on </a:t>
            </a:r>
            <a:r>
              <a:rPr lang="it-IT" sz="2400" dirty="0" err="1"/>
              <a:t>peut</a:t>
            </a:r>
            <a:r>
              <a:rPr lang="it-IT" sz="2400" dirty="0"/>
              <a:t> </a:t>
            </a:r>
            <a:r>
              <a:rPr lang="it-IT" sz="2400" dirty="0" err="1"/>
              <a:t>légitimement</a:t>
            </a:r>
            <a:r>
              <a:rPr lang="it-IT" sz="2400" dirty="0"/>
              <a:t> </a:t>
            </a:r>
            <a:r>
              <a:rPr lang="it-IT" sz="2400" dirty="0" err="1"/>
              <a:t>recourir</a:t>
            </a:r>
            <a:r>
              <a:rPr lang="it-IT" sz="2400" dirty="0"/>
              <a:t> </a:t>
            </a:r>
            <a:r>
              <a:rPr lang="it-IT" sz="2400" dirty="0" err="1"/>
              <a:t>doivent</a:t>
            </a:r>
            <a:r>
              <a:rPr lang="it-IT" sz="2400" dirty="0"/>
              <a:t> </a:t>
            </a:r>
            <a:r>
              <a:rPr lang="it-IT" sz="2400" dirty="0" err="1"/>
              <a:t>être</a:t>
            </a:r>
            <a:r>
              <a:rPr lang="it-IT" sz="2400" dirty="0"/>
              <a:t> </a:t>
            </a:r>
            <a:r>
              <a:rPr lang="it-IT" sz="2400" dirty="0" err="1"/>
              <a:t>conformes</a:t>
            </a:r>
            <a:r>
              <a:rPr lang="it-IT" sz="2400" dirty="0"/>
              <a:t> </a:t>
            </a:r>
            <a:r>
              <a:rPr lang="it-IT" sz="2400" dirty="0" err="1"/>
              <a:t>aux</a:t>
            </a:r>
            <a:r>
              <a:rPr lang="it-IT" sz="2400" dirty="0"/>
              <a:t> </a:t>
            </a:r>
            <a:r>
              <a:rPr lang="it-IT" sz="2400" dirty="0" err="1"/>
              <a:t>modes</a:t>
            </a:r>
            <a:r>
              <a:rPr lang="it-IT" sz="2400" dirty="0"/>
              <a:t> </a:t>
            </a:r>
            <a:r>
              <a:rPr lang="it-IT" sz="2400" dirty="0" err="1"/>
              <a:t>ordinaires</a:t>
            </a:r>
            <a:r>
              <a:rPr lang="it-IT" sz="2400" dirty="0"/>
              <a:t> d’</a:t>
            </a:r>
            <a:r>
              <a:rPr lang="it-IT" sz="2400" dirty="0" err="1"/>
              <a:t>expression</a:t>
            </a:r>
            <a:r>
              <a:rPr lang="it-IT" sz="2400" dirty="0"/>
              <a:t> et de </a:t>
            </a:r>
            <a:r>
              <a:rPr lang="it-IT" sz="2400" dirty="0" err="1"/>
              <a:t>formation</a:t>
            </a:r>
            <a:r>
              <a:rPr lang="it-IT" sz="2400" dirty="0"/>
              <a:t> </a:t>
            </a:r>
            <a:r>
              <a:rPr lang="it-IT" sz="2400" dirty="0" err="1"/>
              <a:t>propres</a:t>
            </a:r>
            <a:r>
              <a:rPr lang="it-IT" sz="2400" dirty="0"/>
              <a:t> </a:t>
            </a:r>
            <a:r>
              <a:rPr lang="it-IT" sz="2400" dirty="0" err="1"/>
              <a:t>au</a:t>
            </a:r>
            <a:r>
              <a:rPr lang="it-IT" sz="2400" dirty="0"/>
              <a:t> </a:t>
            </a:r>
            <a:r>
              <a:rPr lang="it-IT" sz="2400" dirty="0" err="1"/>
              <a:t>français</a:t>
            </a:r>
            <a:r>
              <a:rPr lang="it-IT" sz="2400" dirty="0"/>
              <a:t>, </a:t>
            </a:r>
            <a:r>
              <a:rPr lang="it-IT" sz="2400" dirty="0" err="1"/>
              <a:t>dans</a:t>
            </a:r>
            <a:r>
              <a:rPr lang="it-IT" sz="2400" dirty="0"/>
              <a:t> la </a:t>
            </a:r>
            <a:r>
              <a:rPr lang="it-IT" sz="2400" dirty="0" err="1"/>
              <a:t>mesure</a:t>
            </a:r>
            <a:r>
              <a:rPr lang="it-IT" sz="2400" dirty="0"/>
              <a:t> </a:t>
            </a:r>
            <a:r>
              <a:rPr lang="it-IT" sz="2400" dirty="0" err="1"/>
              <a:t>où</a:t>
            </a:r>
            <a:r>
              <a:rPr lang="it-IT" sz="2400" dirty="0"/>
              <a:t> </a:t>
            </a:r>
            <a:r>
              <a:rPr lang="it-IT" sz="2400" dirty="0" err="1"/>
              <a:t>ces</a:t>
            </a:r>
            <a:r>
              <a:rPr lang="it-IT" sz="2400" dirty="0"/>
              <a:t> </a:t>
            </a:r>
            <a:r>
              <a:rPr lang="it-IT" sz="2400" dirty="0" err="1"/>
              <a:t>règles</a:t>
            </a:r>
            <a:r>
              <a:rPr lang="it-IT" sz="2400" dirty="0"/>
              <a:t> </a:t>
            </a:r>
            <a:r>
              <a:rPr lang="it-IT" sz="2400" dirty="0" err="1"/>
              <a:t>fondamentales</a:t>
            </a:r>
            <a:r>
              <a:rPr lang="it-IT" sz="2400" dirty="0"/>
              <a:t> </a:t>
            </a:r>
            <a:r>
              <a:rPr lang="it-IT" sz="2400" dirty="0" err="1"/>
              <a:t>ordonnent</a:t>
            </a:r>
            <a:r>
              <a:rPr lang="it-IT" sz="2400" dirty="0"/>
              <a:t> et </a:t>
            </a:r>
            <a:r>
              <a:rPr lang="it-IT" sz="2400" dirty="0" err="1"/>
              <a:t>guident</a:t>
            </a:r>
            <a:r>
              <a:rPr lang="it-IT" sz="2400" dirty="0"/>
              <a:t> </a:t>
            </a:r>
            <a:r>
              <a:rPr lang="it-IT" sz="2400" dirty="0" err="1"/>
              <a:t>toutes</a:t>
            </a:r>
            <a:r>
              <a:rPr lang="it-IT" sz="2400" dirty="0"/>
              <a:t> </a:t>
            </a:r>
            <a:r>
              <a:rPr lang="it-IT" sz="2400" dirty="0" err="1"/>
              <a:t>ses</a:t>
            </a:r>
            <a:r>
              <a:rPr lang="it-IT" sz="2400" dirty="0"/>
              <a:t> </a:t>
            </a:r>
            <a:r>
              <a:rPr lang="it-IT" sz="2400" dirty="0" err="1"/>
              <a:t>évolutions</a:t>
            </a:r>
            <a:r>
              <a:rPr lang="it-IT" sz="2400" dirty="0"/>
              <a:t>. Il n’est </a:t>
            </a:r>
            <a:r>
              <a:rPr lang="it-IT" sz="2400" dirty="0" err="1"/>
              <a:t>pas</a:t>
            </a:r>
            <a:r>
              <a:rPr lang="it-IT" sz="2400" dirty="0"/>
              <a:t> </a:t>
            </a:r>
            <a:r>
              <a:rPr lang="it-IT" sz="2400" dirty="0" err="1"/>
              <a:t>loisible</a:t>
            </a:r>
            <a:r>
              <a:rPr lang="it-IT" sz="2400" dirty="0"/>
              <a:t> de s’en </a:t>
            </a:r>
            <a:r>
              <a:rPr lang="it-IT" sz="2400" dirty="0" err="1"/>
              <a:t>affranchir</a:t>
            </a:r>
            <a:r>
              <a:rPr lang="it-IT" sz="2400" dirty="0"/>
              <a:t>, </a:t>
            </a:r>
            <a:r>
              <a:rPr lang="it-IT" sz="2400" dirty="0" err="1"/>
              <a:t>au</a:t>
            </a:r>
            <a:r>
              <a:rPr lang="it-IT" sz="2400" dirty="0"/>
              <a:t> </a:t>
            </a:r>
            <a:r>
              <a:rPr lang="it-IT" sz="2400" b="1" dirty="0" err="1"/>
              <a:t>risque</a:t>
            </a:r>
            <a:r>
              <a:rPr lang="it-IT" sz="2400" b="1" dirty="0"/>
              <a:t> de </a:t>
            </a:r>
            <a:r>
              <a:rPr lang="it-IT" sz="2400" b="1" dirty="0" err="1"/>
              <a:t>bouleverser</a:t>
            </a:r>
            <a:r>
              <a:rPr lang="it-IT" sz="2400" b="1" dirty="0"/>
              <a:t> le </a:t>
            </a:r>
            <a:r>
              <a:rPr lang="it-IT" sz="2400" b="1" dirty="0" err="1"/>
              <a:t>système</a:t>
            </a:r>
            <a:r>
              <a:rPr lang="it-IT" sz="2400" b="1" dirty="0"/>
              <a:t> de la langue. </a:t>
            </a:r>
            <a:endParaRPr lang="fr-CA" sz="2400" b="1" dirty="0"/>
          </a:p>
        </p:txBody>
      </p:sp>
    </p:spTree>
    <p:extLst>
      <p:ext uri="{BB962C8B-B14F-4D97-AF65-F5344CB8AC3E}">
        <p14:creationId xmlns:p14="http://schemas.microsoft.com/office/powerpoint/2010/main" val="39387941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Déclaration de l’Académie française</a:t>
            </a:r>
            <a:br>
              <a:rPr lang="fr-CA" sz="2800" dirty="0"/>
            </a:br>
            <a:r>
              <a:rPr lang="fr-CA" sz="2800" dirty="0"/>
              <a:t>2019</a:t>
            </a:r>
            <a:br>
              <a:rPr lang="fr-CA" sz="2800" dirty="0"/>
            </a:br>
            <a:r>
              <a:rPr lang="it-IT" sz="2800" dirty="0"/>
              <a:t>«-</a:t>
            </a:r>
            <a:r>
              <a:rPr lang="it-IT" sz="2800" dirty="0" err="1"/>
              <a:t>eure</a:t>
            </a:r>
            <a:r>
              <a:rPr lang="it-IT" sz="2800" dirty="0"/>
              <a:t>»</a:t>
            </a:r>
            <a:endParaRPr lang="fr-CA" sz="2800" dirty="0"/>
          </a:p>
        </p:txBody>
      </p:sp>
      <p:sp>
        <p:nvSpPr>
          <p:cNvPr id="3" name="Segnaposto contenuto 2"/>
          <p:cNvSpPr>
            <a:spLocks noGrp="1"/>
          </p:cNvSpPr>
          <p:nvPr>
            <p:ph idx="1"/>
          </p:nvPr>
        </p:nvSpPr>
        <p:spPr/>
        <p:txBody>
          <a:bodyPr>
            <a:normAutofit/>
          </a:bodyPr>
          <a:lstStyle/>
          <a:p>
            <a:pPr algn="just"/>
            <a:r>
              <a:rPr lang="it-IT" sz="2400" dirty="0"/>
              <a:t>L’</a:t>
            </a:r>
            <a:r>
              <a:rPr lang="it-IT" sz="2400" dirty="0" err="1"/>
              <a:t>emploi</a:t>
            </a:r>
            <a:r>
              <a:rPr lang="it-IT" sz="2400" dirty="0"/>
              <a:t> de </a:t>
            </a:r>
            <a:r>
              <a:rPr lang="it-IT" sz="2400" dirty="0" err="1"/>
              <a:t>ces</a:t>
            </a:r>
            <a:r>
              <a:rPr lang="it-IT" sz="2400" dirty="0"/>
              <a:t> </a:t>
            </a:r>
            <a:r>
              <a:rPr lang="it-IT" sz="2400" dirty="0" err="1"/>
              <a:t>formes</a:t>
            </a:r>
            <a:r>
              <a:rPr lang="it-IT" sz="2400" dirty="0"/>
              <a:t> en «-</a:t>
            </a:r>
            <a:r>
              <a:rPr lang="it-IT" sz="2400" dirty="0" err="1"/>
              <a:t>eure</a:t>
            </a:r>
            <a:r>
              <a:rPr lang="it-IT" sz="2400" dirty="0"/>
              <a:t>», qui </a:t>
            </a:r>
            <a:r>
              <a:rPr lang="it-IT" sz="2400" dirty="0" err="1"/>
              <a:t>fait</a:t>
            </a:r>
            <a:r>
              <a:rPr lang="it-IT" sz="2400" dirty="0"/>
              <a:t> </a:t>
            </a:r>
            <a:r>
              <a:rPr lang="it-IT" sz="2400" dirty="0" err="1"/>
              <a:t>débat</a:t>
            </a:r>
            <a:r>
              <a:rPr lang="it-IT" sz="2400" dirty="0"/>
              <a:t>, et </a:t>
            </a:r>
            <a:r>
              <a:rPr lang="it-IT" sz="2400" dirty="0" err="1"/>
              <a:t>cristallise</a:t>
            </a:r>
            <a:r>
              <a:rPr lang="it-IT" sz="2400" dirty="0"/>
              <a:t> </a:t>
            </a:r>
            <a:r>
              <a:rPr lang="it-IT" sz="2400" dirty="0" err="1"/>
              <a:t>certaines</a:t>
            </a:r>
            <a:r>
              <a:rPr lang="it-IT" sz="2400" dirty="0"/>
              <a:t> </a:t>
            </a:r>
            <a:r>
              <a:rPr lang="it-IT" sz="2400" dirty="0" err="1"/>
              <a:t>oppositions</a:t>
            </a:r>
            <a:r>
              <a:rPr lang="it-IT" sz="2400" dirty="0"/>
              <a:t> </a:t>
            </a:r>
            <a:r>
              <a:rPr lang="it-IT" sz="2400" dirty="0" err="1"/>
              <a:t>au</a:t>
            </a:r>
            <a:r>
              <a:rPr lang="it-IT" sz="2400" dirty="0"/>
              <a:t> </a:t>
            </a:r>
            <a:r>
              <a:rPr lang="it-IT" sz="2400" dirty="0" err="1"/>
              <a:t>mouvement</a:t>
            </a:r>
            <a:r>
              <a:rPr lang="it-IT" sz="2400" dirty="0"/>
              <a:t> </a:t>
            </a:r>
            <a:r>
              <a:rPr lang="it-IT" sz="2400" dirty="0" err="1"/>
              <a:t>naturel</a:t>
            </a:r>
            <a:r>
              <a:rPr lang="it-IT" sz="2400" dirty="0"/>
              <a:t> de la </a:t>
            </a:r>
            <a:r>
              <a:rPr lang="it-IT" sz="2400" dirty="0" err="1"/>
              <a:t>féminisation</a:t>
            </a:r>
            <a:r>
              <a:rPr lang="it-IT" sz="2400" dirty="0"/>
              <a:t> de la langue, </a:t>
            </a:r>
            <a:r>
              <a:rPr lang="it-IT" sz="2400" b="1" dirty="0"/>
              <a:t>ne </a:t>
            </a:r>
            <a:r>
              <a:rPr lang="it-IT" sz="2400" b="1" dirty="0" err="1"/>
              <a:t>constitue</a:t>
            </a:r>
            <a:r>
              <a:rPr lang="it-IT" sz="2400" b="1" dirty="0"/>
              <a:t> </a:t>
            </a:r>
            <a:r>
              <a:rPr lang="it-IT" sz="2400" b="1" dirty="0" err="1"/>
              <a:t>pas</a:t>
            </a:r>
            <a:r>
              <a:rPr lang="it-IT" sz="2400" b="1" dirty="0"/>
              <a:t> une </a:t>
            </a:r>
            <a:r>
              <a:rPr lang="it-IT" sz="2400" b="1" dirty="0" err="1"/>
              <a:t>menace</a:t>
            </a:r>
            <a:r>
              <a:rPr lang="it-IT" sz="2400" b="1" dirty="0"/>
              <a:t> pour la </a:t>
            </a:r>
            <a:r>
              <a:rPr lang="it-IT" sz="2400" b="1" dirty="0" err="1"/>
              <a:t>structure</a:t>
            </a:r>
            <a:r>
              <a:rPr lang="it-IT" sz="2400" b="1" dirty="0"/>
              <a:t> de la langue </a:t>
            </a:r>
            <a:r>
              <a:rPr lang="it-IT" sz="2400" dirty="0"/>
              <a:t>ni un </a:t>
            </a:r>
            <a:r>
              <a:rPr lang="it-IT" sz="2400" dirty="0" err="1"/>
              <a:t>enjeu</a:t>
            </a:r>
            <a:r>
              <a:rPr lang="it-IT" sz="2400" dirty="0"/>
              <a:t> </a:t>
            </a:r>
            <a:r>
              <a:rPr lang="it-IT" sz="2400" dirty="0" err="1"/>
              <a:t>véritable</a:t>
            </a:r>
            <a:r>
              <a:rPr lang="it-IT" sz="2400" dirty="0"/>
              <a:t> </a:t>
            </a:r>
            <a:r>
              <a:rPr lang="it-IT" sz="2400" dirty="0" err="1"/>
              <a:t>du</a:t>
            </a:r>
            <a:r>
              <a:rPr lang="it-IT" sz="2400" dirty="0"/>
              <a:t> </a:t>
            </a:r>
            <a:r>
              <a:rPr lang="it-IT" sz="2400" dirty="0" err="1"/>
              <a:t>point</a:t>
            </a:r>
            <a:r>
              <a:rPr lang="it-IT" sz="2400" dirty="0"/>
              <a:t> de </a:t>
            </a:r>
            <a:r>
              <a:rPr lang="it-IT" sz="2400" dirty="0" err="1"/>
              <a:t>vue</a:t>
            </a:r>
            <a:r>
              <a:rPr lang="it-IT" sz="2400" dirty="0"/>
              <a:t> de l’</a:t>
            </a:r>
            <a:r>
              <a:rPr lang="it-IT" sz="2400" dirty="0" err="1"/>
              <a:t>euphonie</a:t>
            </a:r>
            <a:r>
              <a:rPr lang="it-IT" sz="2400" dirty="0"/>
              <a:t>, à </a:t>
            </a:r>
            <a:r>
              <a:rPr lang="it-IT" sz="2400" dirty="0" err="1"/>
              <a:t>condition</a:t>
            </a:r>
            <a:r>
              <a:rPr lang="it-IT" sz="2400" dirty="0"/>
              <a:t> </a:t>
            </a:r>
            <a:r>
              <a:rPr lang="it-IT" sz="2400" dirty="0" err="1"/>
              <a:t>toutefois</a:t>
            </a:r>
            <a:r>
              <a:rPr lang="it-IT" sz="2400" dirty="0"/>
              <a:t> </a:t>
            </a:r>
            <a:r>
              <a:rPr lang="it-IT" sz="2400" dirty="0" err="1"/>
              <a:t>que</a:t>
            </a:r>
            <a:r>
              <a:rPr lang="it-IT" sz="2400" dirty="0"/>
              <a:t> le «e» </a:t>
            </a:r>
            <a:r>
              <a:rPr lang="it-IT" sz="2400" dirty="0" err="1"/>
              <a:t>muet</a:t>
            </a:r>
            <a:r>
              <a:rPr lang="it-IT" sz="2400" dirty="0"/>
              <a:t> </a:t>
            </a:r>
            <a:r>
              <a:rPr lang="it-IT" sz="2400" dirty="0" err="1"/>
              <a:t>final</a:t>
            </a:r>
            <a:r>
              <a:rPr lang="it-IT" sz="2400" dirty="0"/>
              <a:t> ne </a:t>
            </a:r>
            <a:r>
              <a:rPr lang="it-IT" sz="2400" dirty="0" err="1"/>
              <a:t>soit</a:t>
            </a:r>
            <a:r>
              <a:rPr lang="it-IT" sz="2400" dirty="0"/>
              <a:t> </a:t>
            </a:r>
            <a:r>
              <a:rPr lang="it-IT" sz="2400" dirty="0" err="1"/>
              <a:t>pas</a:t>
            </a:r>
            <a:r>
              <a:rPr lang="it-IT" sz="2400" dirty="0"/>
              <a:t> </a:t>
            </a:r>
            <a:r>
              <a:rPr lang="it-IT" sz="2400" dirty="0" err="1"/>
              <a:t>prononcé</a:t>
            </a:r>
            <a:r>
              <a:rPr lang="it-IT" sz="2400" dirty="0"/>
              <a:t>. L’</a:t>
            </a:r>
            <a:r>
              <a:rPr lang="it-IT" sz="2400" dirty="0" err="1"/>
              <a:t>usage</a:t>
            </a:r>
            <a:r>
              <a:rPr lang="it-IT" sz="2400" dirty="0"/>
              <a:t> est en </a:t>
            </a:r>
            <a:r>
              <a:rPr lang="it-IT" sz="2400" dirty="0" err="1"/>
              <a:t>train</a:t>
            </a:r>
            <a:r>
              <a:rPr lang="it-IT" sz="2400" dirty="0"/>
              <a:t> de se </a:t>
            </a:r>
            <a:r>
              <a:rPr lang="it-IT" sz="2400" dirty="0" err="1"/>
              <a:t>former</a:t>
            </a:r>
            <a:r>
              <a:rPr lang="it-IT" sz="2400" dirty="0"/>
              <a:t>: </a:t>
            </a:r>
            <a:r>
              <a:rPr lang="it-IT" sz="2400" dirty="0" err="1"/>
              <a:t>cette</a:t>
            </a:r>
            <a:r>
              <a:rPr lang="it-IT" sz="2400" dirty="0"/>
              <a:t> forme de </a:t>
            </a:r>
            <a:r>
              <a:rPr lang="it-IT" sz="2400" dirty="0" err="1"/>
              <a:t>féminisation</a:t>
            </a:r>
            <a:r>
              <a:rPr lang="it-IT" sz="2400" dirty="0"/>
              <a:t> s’</a:t>
            </a:r>
            <a:r>
              <a:rPr lang="it-IT" sz="2400" dirty="0" err="1"/>
              <a:t>appliquera</a:t>
            </a:r>
            <a:r>
              <a:rPr lang="it-IT" sz="2400" dirty="0"/>
              <a:t>-t-elle à </a:t>
            </a:r>
            <a:r>
              <a:rPr lang="it-IT" sz="2400" dirty="0" err="1"/>
              <a:t>tous</a:t>
            </a:r>
            <a:r>
              <a:rPr lang="it-IT" sz="2400" dirty="0"/>
              <a:t> </a:t>
            </a:r>
            <a:r>
              <a:rPr lang="it-IT" sz="2400" dirty="0" err="1"/>
              <a:t>les</a:t>
            </a:r>
            <a:r>
              <a:rPr lang="it-IT" sz="2400" dirty="0"/>
              <a:t> </a:t>
            </a:r>
            <a:r>
              <a:rPr lang="it-IT" sz="2400" dirty="0" err="1"/>
              <a:t>substantifs</a:t>
            </a:r>
            <a:r>
              <a:rPr lang="it-IT" sz="2400" dirty="0"/>
              <a:t> en «-</a:t>
            </a:r>
            <a:r>
              <a:rPr lang="it-IT" sz="2400" dirty="0" err="1"/>
              <a:t>eur</a:t>
            </a:r>
            <a:r>
              <a:rPr lang="it-IT" sz="2400" dirty="0"/>
              <a:t>» qui n’</a:t>
            </a:r>
            <a:r>
              <a:rPr lang="it-IT" sz="2400" dirty="0" err="1"/>
              <a:t>ont</a:t>
            </a:r>
            <a:r>
              <a:rPr lang="it-IT" sz="2400" dirty="0"/>
              <a:t> </a:t>
            </a:r>
            <a:r>
              <a:rPr lang="it-IT" sz="2400" dirty="0" err="1"/>
              <a:t>pas</a:t>
            </a:r>
            <a:r>
              <a:rPr lang="it-IT" sz="2400" dirty="0"/>
              <a:t> de </a:t>
            </a:r>
            <a:r>
              <a:rPr lang="it-IT" sz="2400" dirty="0" err="1"/>
              <a:t>féminin</a:t>
            </a:r>
            <a:r>
              <a:rPr lang="it-IT" sz="2400" dirty="0"/>
              <a:t>? Il n’</a:t>
            </a:r>
            <a:r>
              <a:rPr lang="it-IT" sz="2400" dirty="0" err="1"/>
              <a:t>entre</a:t>
            </a:r>
            <a:r>
              <a:rPr lang="it-IT" sz="2400" dirty="0"/>
              <a:t> </a:t>
            </a:r>
            <a:r>
              <a:rPr lang="it-IT" sz="2400" dirty="0" err="1"/>
              <a:t>pas</a:t>
            </a:r>
            <a:r>
              <a:rPr lang="it-IT" sz="2400" dirty="0"/>
              <a:t> </a:t>
            </a:r>
            <a:r>
              <a:rPr lang="it-IT" sz="2400" dirty="0" err="1"/>
              <a:t>dans</a:t>
            </a:r>
            <a:r>
              <a:rPr lang="it-IT" sz="2400" dirty="0"/>
              <a:t> la </a:t>
            </a:r>
            <a:r>
              <a:rPr lang="it-IT" sz="2400" dirty="0" err="1"/>
              <a:t>mission</a:t>
            </a:r>
            <a:r>
              <a:rPr lang="it-IT" sz="2400" dirty="0"/>
              <a:t> de l’Académie d’</a:t>
            </a:r>
            <a:r>
              <a:rPr lang="it-IT" sz="2400" dirty="0" err="1"/>
              <a:t>anticiper</a:t>
            </a:r>
            <a:r>
              <a:rPr lang="it-IT" sz="2400" dirty="0"/>
              <a:t> </a:t>
            </a:r>
            <a:r>
              <a:rPr lang="it-IT" sz="2400" dirty="0" err="1"/>
              <a:t>sur</a:t>
            </a:r>
            <a:r>
              <a:rPr lang="it-IT" sz="2400" dirty="0"/>
              <a:t> </a:t>
            </a:r>
            <a:r>
              <a:rPr lang="it-IT" sz="2400" dirty="0" err="1"/>
              <a:t>les</a:t>
            </a:r>
            <a:r>
              <a:rPr lang="it-IT" sz="2400" dirty="0"/>
              <a:t> </a:t>
            </a:r>
            <a:r>
              <a:rPr lang="it-IT" sz="2400" dirty="0" err="1"/>
              <a:t>évolutions</a:t>
            </a:r>
            <a:r>
              <a:rPr lang="it-IT" sz="2400" dirty="0"/>
              <a:t> en </a:t>
            </a:r>
            <a:r>
              <a:rPr lang="it-IT" sz="2400" dirty="0" err="1"/>
              <a:t>cours</a:t>
            </a:r>
            <a:r>
              <a:rPr lang="it-IT" sz="2400" dirty="0"/>
              <a:t>, et qui ne </a:t>
            </a:r>
            <a:r>
              <a:rPr lang="it-IT" sz="2400" dirty="0" err="1"/>
              <a:t>manqueront</a:t>
            </a:r>
            <a:r>
              <a:rPr lang="it-IT" sz="2400" dirty="0"/>
              <a:t> </a:t>
            </a:r>
            <a:r>
              <a:rPr lang="it-IT" sz="2400" dirty="0" err="1"/>
              <a:t>pas</a:t>
            </a:r>
            <a:r>
              <a:rPr lang="it-IT" sz="2400" dirty="0"/>
              <a:t> de se </a:t>
            </a:r>
            <a:r>
              <a:rPr lang="it-IT" sz="2400" dirty="0" err="1"/>
              <a:t>poursuivre</a:t>
            </a:r>
            <a:r>
              <a:rPr lang="it-IT" sz="2400" dirty="0"/>
              <a:t> en </a:t>
            </a:r>
            <a:r>
              <a:rPr lang="it-IT" sz="2400" dirty="0" err="1"/>
              <a:t>fonction</a:t>
            </a:r>
            <a:r>
              <a:rPr lang="it-IT" sz="2400" dirty="0"/>
              <a:t> </a:t>
            </a:r>
            <a:r>
              <a:rPr lang="it-IT" sz="2400" dirty="0" err="1"/>
              <a:t>des</a:t>
            </a:r>
            <a:r>
              <a:rPr lang="it-IT" sz="2400" dirty="0"/>
              <a:t> </a:t>
            </a:r>
            <a:r>
              <a:rPr lang="it-IT" sz="2400" dirty="0" err="1"/>
              <a:t>transformations</a:t>
            </a:r>
            <a:r>
              <a:rPr lang="it-IT" sz="2400" dirty="0"/>
              <a:t> de la </a:t>
            </a:r>
            <a:r>
              <a:rPr lang="it-IT" sz="2400" dirty="0" err="1"/>
              <a:t>société</a:t>
            </a:r>
            <a:r>
              <a:rPr lang="it-IT" sz="2400" dirty="0"/>
              <a:t> et </a:t>
            </a:r>
            <a:r>
              <a:rPr lang="it-IT" sz="2400" dirty="0" err="1"/>
              <a:t>des</a:t>
            </a:r>
            <a:r>
              <a:rPr lang="it-IT" sz="2400" dirty="0"/>
              <a:t> </a:t>
            </a:r>
            <a:r>
              <a:rPr lang="it-IT" sz="2400" dirty="0" err="1"/>
              <a:t>mœurs</a:t>
            </a:r>
            <a:r>
              <a:rPr lang="it-IT" sz="2400" dirty="0"/>
              <a:t>.</a:t>
            </a:r>
            <a:endParaRPr lang="fr-CA" sz="2400" dirty="0"/>
          </a:p>
        </p:txBody>
      </p:sp>
    </p:spTree>
    <p:extLst>
      <p:ext uri="{BB962C8B-B14F-4D97-AF65-F5344CB8AC3E}">
        <p14:creationId xmlns:p14="http://schemas.microsoft.com/office/powerpoint/2010/main" val="2398087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Observations hebdomadaires</a:t>
            </a:r>
            <a:br>
              <a:rPr lang="fr-CA" sz="2800" dirty="0"/>
            </a:br>
            <a:r>
              <a:rPr lang="fr-CA" sz="2800" dirty="0"/>
              <a:t>écriture inclusive</a:t>
            </a:r>
          </a:p>
        </p:txBody>
      </p:sp>
      <p:sp>
        <p:nvSpPr>
          <p:cNvPr id="3" name="Segnaposto contenuto 2"/>
          <p:cNvSpPr>
            <a:spLocks noGrp="1"/>
          </p:cNvSpPr>
          <p:nvPr>
            <p:ph idx="1"/>
          </p:nvPr>
        </p:nvSpPr>
        <p:spPr/>
        <p:txBody>
          <a:bodyPr>
            <a:normAutofit/>
          </a:bodyPr>
          <a:lstStyle/>
          <a:p>
            <a:pPr algn="just"/>
            <a:r>
              <a:rPr lang="it-IT" sz="2400" dirty="0"/>
              <a:t>Le </a:t>
            </a:r>
            <a:r>
              <a:rPr lang="it-IT" sz="2400" dirty="0" err="1"/>
              <a:t>but</a:t>
            </a:r>
            <a:r>
              <a:rPr lang="it-IT" sz="2400" dirty="0"/>
              <a:t> de </a:t>
            </a:r>
            <a:r>
              <a:rPr lang="it-IT" sz="2400" dirty="0" err="1"/>
              <a:t>cette</a:t>
            </a:r>
            <a:r>
              <a:rPr lang="it-IT" sz="2400" dirty="0"/>
              <a:t> </a:t>
            </a:r>
            <a:r>
              <a:rPr lang="it-IT" sz="2400" dirty="0" err="1"/>
              <a:t>proposition</a:t>
            </a:r>
            <a:r>
              <a:rPr lang="it-IT" sz="2400" dirty="0"/>
              <a:t> de </a:t>
            </a:r>
            <a:r>
              <a:rPr lang="it-IT" sz="2400" dirty="0" err="1"/>
              <a:t>loi</a:t>
            </a:r>
            <a:r>
              <a:rPr lang="it-IT" sz="2400" dirty="0"/>
              <a:t>, </a:t>
            </a:r>
            <a:r>
              <a:rPr lang="it-IT" sz="2400" dirty="0" err="1"/>
              <a:t>essentiellement</a:t>
            </a:r>
            <a:r>
              <a:rPr lang="it-IT" sz="2400" dirty="0"/>
              <a:t> </a:t>
            </a:r>
            <a:r>
              <a:rPr lang="it-IT" sz="2400" dirty="0" err="1"/>
              <a:t>symbolique</a:t>
            </a:r>
            <a:r>
              <a:rPr lang="it-IT" sz="2400" dirty="0"/>
              <a:t>, est de </a:t>
            </a:r>
            <a:r>
              <a:rPr lang="it-IT" sz="2400" dirty="0" err="1"/>
              <a:t>pousser</a:t>
            </a:r>
            <a:r>
              <a:rPr lang="it-IT" sz="2400" dirty="0"/>
              <a:t> </a:t>
            </a:r>
            <a:r>
              <a:rPr lang="it-IT" sz="2400" dirty="0" err="1"/>
              <a:t>les</a:t>
            </a:r>
            <a:r>
              <a:rPr lang="it-IT" sz="2400" dirty="0"/>
              <a:t> </a:t>
            </a:r>
            <a:r>
              <a:rPr lang="it-IT" sz="2400" dirty="0" err="1"/>
              <a:t>ministres</a:t>
            </a:r>
            <a:r>
              <a:rPr lang="it-IT" sz="2400" dirty="0"/>
              <a:t> à s'</a:t>
            </a:r>
            <a:r>
              <a:rPr lang="it-IT" sz="2400" dirty="0" err="1"/>
              <a:t>emparer</a:t>
            </a:r>
            <a:r>
              <a:rPr lang="it-IT" sz="2400" dirty="0"/>
              <a:t> </a:t>
            </a:r>
            <a:r>
              <a:rPr lang="it-IT" sz="2400" dirty="0" err="1"/>
              <a:t>du</a:t>
            </a:r>
            <a:r>
              <a:rPr lang="it-IT" sz="2400" dirty="0"/>
              <a:t> </a:t>
            </a:r>
            <a:r>
              <a:rPr lang="it-IT" sz="2400" dirty="0" err="1"/>
              <a:t>sujet</a:t>
            </a:r>
            <a:r>
              <a:rPr lang="it-IT" sz="2400" dirty="0"/>
              <a:t>, "à l'instar d'Edouard Philippe en 2017", </a:t>
            </a:r>
            <a:r>
              <a:rPr lang="it-IT" sz="2400" dirty="0" err="1"/>
              <a:t>déclare</a:t>
            </a:r>
            <a:r>
              <a:rPr lang="it-IT" sz="2400" dirty="0"/>
              <a:t> François </a:t>
            </a:r>
            <a:r>
              <a:rPr lang="it-IT" sz="2400" dirty="0" err="1"/>
              <a:t>Jolivet</a:t>
            </a:r>
            <a:r>
              <a:rPr lang="it-IT" sz="2400" dirty="0"/>
              <a:t>. </a:t>
            </a:r>
            <a:r>
              <a:rPr lang="it-IT" sz="2400" b="1" dirty="0" err="1"/>
              <a:t>Dans</a:t>
            </a:r>
            <a:r>
              <a:rPr lang="it-IT" sz="2400" b="1" dirty="0"/>
              <a:t> une </a:t>
            </a:r>
            <a:r>
              <a:rPr lang="it-IT" sz="2400" b="1" dirty="0" err="1"/>
              <a:t>circulaire</a:t>
            </a:r>
            <a:r>
              <a:rPr lang="it-IT" sz="2400" b="1" dirty="0"/>
              <a:t> </a:t>
            </a:r>
            <a:r>
              <a:rPr lang="it-IT" sz="2400" b="1" dirty="0" err="1"/>
              <a:t>du</a:t>
            </a:r>
            <a:r>
              <a:rPr lang="it-IT" sz="2400" b="1" dirty="0"/>
              <a:t> 21 </a:t>
            </a:r>
            <a:r>
              <a:rPr lang="it-IT" sz="2400" b="1" dirty="0" err="1"/>
              <a:t>janvier</a:t>
            </a:r>
            <a:r>
              <a:rPr lang="it-IT" sz="2400" b="1" dirty="0"/>
              <a:t> 2017</a:t>
            </a:r>
            <a:r>
              <a:rPr lang="it-IT" sz="2400" dirty="0"/>
              <a:t>, l'ancien Premier ministre </a:t>
            </a:r>
            <a:r>
              <a:rPr lang="it-IT" sz="2400" dirty="0" err="1"/>
              <a:t>avait</a:t>
            </a:r>
            <a:r>
              <a:rPr lang="it-IT" sz="2400" dirty="0"/>
              <a:t> en </a:t>
            </a:r>
            <a:r>
              <a:rPr lang="it-IT" sz="2400" dirty="0" err="1"/>
              <a:t>effet</a:t>
            </a:r>
            <a:r>
              <a:rPr lang="it-IT" sz="2400" dirty="0"/>
              <a:t> "</a:t>
            </a:r>
            <a:r>
              <a:rPr lang="it-IT" sz="2400" dirty="0" err="1"/>
              <a:t>invité</a:t>
            </a:r>
            <a:r>
              <a:rPr lang="it-IT" sz="2400" dirty="0"/>
              <a:t>" </a:t>
            </a:r>
            <a:r>
              <a:rPr lang="it-IT" sz="2400" dirty="0" err="1"/>
              <a:t>les</a:t>
            </a:r>
            <a:r>
              <a:rPr lang="it-IT" sz="2400" dirty="0"/>
              <a:t> </a:t>
            </a:r>
            <a:r>
              <a:rPr lang="it-IT" sz="2400" dirty="0" err="1"/>
              <a:t>ministres</a:t>
            </a:r>
            <a:r>
              <a:rPr lang="it-IT" sz="2400" dirty="0"/>
              <a:t>, "en </a:t>
            </a:r>
            <a:r>
              <a:rPr lang="it-IT" sz="2400" dirty="0" err="1"/>
              <a:t>particulier</a:t>
            </a:r>
            <a:r>
              <a:rPr lang="it-IT" sz="2400" dirty="0"/>
              <a:t> pour </a:t>
            </a:r>
            <a:r>
              <a:rPr lang="it-IT" sz="2400" dirty="0" err="1"/>
              <a:t>les</a:t>
            </a:r>
            <a:r>
              <a:rPr lang="it-IT" sz="2400" dirty="0"/>
              <a:t> </a:t>
            </a:r>
            <a:r>
              <a:rPr lang="it-IT" sz="2400" dirty="0" err="1"/>
              <a:t>textes</a:t>
            </a:r>
            <a:r>
              <a:rPr lang="it-IT" sz="2400" dirty="0"/>
              <a:t> </a:t>
            </a:r>
            <a:r>
              <a:rPr lang="it-IT" sz="2400" dirty="0" err="1"/>
              <a:t>destinés</a:t>
            </a:r>
            <a:r>
              <a:rPr lang="it-IT" sz="2400" dirty="0"/>
              <a:t> à </a:t>
            </a:r>
            <a:r>
              <a:rPr lang="it-IT" sz="2400" dirty="0" err="1"/>
              <a:t>être</a:t>
            </a:r>
            <a:r>
              <a:rPr lang="it-IT" sz="2400" dirty="0"/>
              <a:t> </a:t>
            </a:r>
            <a:r>
              <a:rPr lang="it-IT" sz="2400" dirty="0" err="1"/>
              <a:t>publiés</a:t>
            </a:r>
            <a:r>
              <a:rPr lang="it-IT" sz="2400" dirty="0"/>
              <a:t> </a:t>
            </a:r>
            <a:r>
              <a:rPr lang="it-IT" sz="2400" dirty="0" err="1"/>
              <a:t>au</a:t>
            </a:r>
            <a:r>
              <a:rPr lang="it-IT" sz="2400" dirty="0"/>
              <a:t> Journal </a:t>
            </a:r>
            <a:r>
              <a:rPr lang="it-IT" sz="2400" dirty="0" err="1"/>
              <a:t>officiel</a:t>
            </a:r>
            <a:r>
              <a:rPr lang="it-IT" sz="2400" dirty="0"/>
              <a:t> de la </a:t>
            </a:r>
            <a:r>
              <a:rPr lang="it-IT" sz="2400" dirty="0" err="1"/>
              <a:t>République</a:t>
            </a:r>
            <a:r>
              <a:rPr lang="it-IT" sz="2400" dirty="0"/>
              <a:t> </a:t>
            </a:r>
            <a:r>
              <a:rPr lang="it-IT" sz="2400" dirty="0" err="1"/>
              <a:t>française</a:t>
            </a:r>
            <a:r>
              <a:rPr lang="it-IT" sz="2400" dirty="0"/>
              <a:t>, à ne </a:t>
            </a:r>
            <a:r>
              <a:rPr lang="it-IT" sz="2400" dirty="0" err="1"/>
              <a:t>pas</a:t>
            </a:r>
            <a:r>
              <a:rPr lang="it-IT" sz="2400" dirty="0"/>
              <a:t> </a:t>
            </a:r>
            <a:r>
              <a:rPr lang="it-IT" sz="2400" dirty="0" err="1"/>
              <a:t>faire</a:t>
            </a:r>
            <a:r>
              <a:rPr lang="it-IT" sz="2400" dirty="0"/>
              <a:t> </a:t>
            </a:r>
            <a:r>
              <a:rPr lang="it-IT" sz="2400" dirty="0" err="1"/>
              <a:t>usage</a:t>
            </a:r>
            <a:r>
              <a:rPr lang="it-IT" sz="2400" dirty="0"/>
              <a:t> de l'</a:t>
            </a:r>
            <a:r>
              <a:rPr lang="it-IT" sz="2400" dirty="0" err="1"/>
              <a:t>écriture</a:t>
            </a:r>
            <a:r>
              <a:rPr lang="it-IT" sz="2400" dirty="0"/>
              <a:t> dite inclusive".</a:t>
            </a:r>
            <a:endParaRPr lang="fr-CA" sz="2400" dirty="0"/>
          </a:p>
        </p:txBody>
      </p:sp>
    </p:spTree>
    <p:extLst>
      <p:ext uri="{BB962C8B-B14F-4D97-AF65-F5344CB8AC3E}">
        <p14:creationId xmlns:p14="http://schemas.microsoft.com/office/powerpoint/2010/main" val="21620868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Déclaration de l’Académie française</a:t>
            </a:r>
            <a:br>
              <a:rPr lang="fr-CA" sz="2800" dirty="0"/>
            </a:br>
            <a:r>
              <a:rPr lang="fr-CA" sz="2800" dirty="0"/>
              <a:t>2019 </a:t>
            </a:r>
            <a:r>
              <a:rPr lang="it-IT" sz="2800" dirty="0"/>
              <a:t>«</a:t>
            </a:r>
            <a:r>
              <a:rPr lang="it-IT" sz="2800" dirty="0" err="1"/>
              <a:t>auteur</a:t>
            </a:r>
            <a:r>
              <a:rPr lang="it-IT" sz="2800" dirty="0"/>
              <a:t>» </a:t>
            </a:r>
            <a:endParaRPr lang="fr-CA" sz="2800" dirty="0"/>
          </a:p>
        </p:txBody>
      </p:sp>
      <p:sp>
        <p:nvSpPr>
          <p:cNvPr id="3" name="Segnaposto contenuto 2"/>
          <p:cNvSpPr>
            <a:spLocks noGrp="1"/>
          </p:cNvSpPr>
          <p:nvPr>
            <p:ph idx="1"/>
          </p:nvPr>
        </p:nvSpPr>
        <p:spPr/>
        <p:txBody>
          <a:bodyPr>
            <a:normAutofit/>
          </a:bodyPr>
          <a:lstStyle/>
          <a:p>
            <a:pPr algn="just"/>
            <a:r>
              <a:rPr lang="it-IT" sz="2400" dirty="0"/>
              <a:t>Un </a:t>
            </a:r>
            <a:r>
              <a:rPr lang="it-IT" sz="2400" dirty="0" err="1"/>
              <a:t>cas</a:t>
            </a:r>
            <a:r>
              <a:rPr lang="it-IT" sz="2400" dirty="0"/>
              <a:t> </a:t>
            </a:r>
            <a:r>
              <a:rPr lang="it-IT" sz="2400" dirty="0" err="1"/>
              <a:t>épineux</a:t>
            </a:r>
            <a:r>
              <a:rPr lang="it-IT" sz="2400" dirty="0"/>
              <a:t> est </a:t>
            </a:r>
            <a:r>
              <a:rPr lang="it-IT" sz="2400" dirty="0" err="1"/>
              <a:t>celui</a:t>
            </a:r>
            <a:r>
              <a:rPr lang="it-IT" sz="2400" dirty="0"/>
              <a:t> de la forme </a:t>
            </a:r>
            <a:r>
              <a:rPr lang="it-IT" sz="2400" dirty="0" err="1"/>
              <a:t>féminine</a:t>
            </a:r>
            <a:r>
              <a:rPr lang="it-IT" sz="2400" dirty="0"/>
              <a:t> </a:t>
            </a:r>
            <a:r>
              <a:rPr lang="it-IT" sz="2400" dirty="0" err="1"/>
              <a:t>du</a:t>
            </a:r>
            <a:r>
              <a:rPr lang="it-IT" sz="2400" dirty="0"/>
              <a:t> </a:t>
            </a:r>
            <a:r>
              <a:rPr lang="it-IT" sz="2400" dirty="0" err="1"/>
              <a:t>substantif</a:t>
            </a:r>
            <a:r>
              <a:rPr lang="it-IT" sz="2400" dirty="0"/>
              <a:t> «</a:t>
            </a:r>
            <a:r>
              <a:rPr lang="it-IT" sz="2400" dirty="0" err="1"/>
              <a:t>auteur</a:t>
            </a:r>
            <a:r>
              <a:rPr lang="it-IT" sz="2400" dirty="0"/>
              <a:t>». Il </a:t>
            </a:r>
            <a:r>
              <a:rPr lang="it-IT" sz="2400" dirty="0" err="1"/>
              <a:t>existe</a:t>
            </a:r>
            <a:r>
              <a:rPr lang="it-IT" sz="2400" dirty="0"/>
              <a:t> </a:t>
            </a:r>
            <a:r>
              <a:rPr lang="it-IT" sz="2400" dirty="0" err="1"/>
              <a:t>ou</a:t>
            </a:r>
            <a:r>
              <a:rPr lang="it-IT" sz="2400" dirty="0"/>
              <a:t> il a </a:t>
            </a:r>
            <a:r>
              <a:rPr lang="it-IT" sz="2400" dirty="0" err="1"/>
              <a:t>existé</a:t>
            </a:r>
            <a:r>
              <a:rPr lang="it-IT" sz="2400" dirty="0"/>
              <a:t> </a:t>
            </a:r>
            <a:r>
              <a:rPr lang="it-IT" sz="2400" dirty="0" err="1"/>
              <a:t>des</a:t>
            </a:r>
            <a:r>
              <a:rPr lang="it-IT" sz="2400" dirty="0"/>
              <a:t> </a:t>
            </a:r>
            <a:r>
              <a:rPr lang="it-IT" sz="2400" dirty="0" err="1"/>
              <a:t>formes</a:t>
            </a:r>
            <a:r>
              <a:rPr lang="it-IT" sz="2400" dirty="0"/>
              <a:t> </a:t>
            </a:r>
            <a:r>
              <a:rPr lang="it-IT" sz="2400" dirty="0" err="1"/>
              <a:t>concurrentes</a:t>
            </a:r>
            <a:r>
              <a:rPr lang="it-IT" sz="2400" dirty="0"/>
              <a:t>, </a:t>
            </a:r>
            <a:r>
              <a:rPr lang="it-IT" sz="2400" dirty="0" err="1"/>
              <a:t>telles</a:t>
            </a:r>
            <a:r>
              <a:rPr lang="it-IT" sz="2400" dirty="0"/>
              <a:t> </a:t>
            </a:r>
            <a:r>
              <a:rPr lang="it-IT" sz="2400" dirty="0" err="1"/>
              <a:t>que</a:t>
            </a:r>
            <a:r>
              <a:rPr lang="it-IT" sz="2400" dirty="0"/>
              <a:t> «</a:t>
            </a:r>
            <a:r>
              <a:rPr lang="it-IT" sz="2400" dirty="0" err="1"/>
              <a:t>authoresse</a:t>
            </a:r>
            <a:r>
              <a:rPr lang="it-IT" sz="2400" dirty="0"/>
              <a:t>» </a:t>
            </a:r>
            <a:r>
              <a:rPr lang="it-IT" sz="2400" dirty="0" err="1"/>
              <a:t>ou</a:t>
            </a:r>
            <a:r>
              <a:rPr lang="it-IT" sz="2400" dirty="0"/>
              <a:t> «</a:t>
            </a:r>
            <a:r>
              <a:rPr lang="it-IT" sz="2400" dirty="0" err="1"/>
              <a:t>autoresse</a:t>
            </a:r>
            <a:r>
              <a:rPr lang="it-IT" sz="2400" dirty="0"/>
              <a:t>», «autrice» (</a:t>
            </a:r>
            <a:r>
              <a:rPr lang="it-IT" sz="2400" dirty="0" err="1"/>
              <a:t>assez</a:t>
            </a:r>
            <a:r>
              <a:rPr lang="it-IT" sz="2400" dirty="0"/>
              <a:t> </a:t>
            </a:r>
            <a:r>
              <a:rPr lang="it-IT" sz="2400" dirty="0" err="1"/>
              <a:t>faiblement</a:t>
            </a:r>
            <a:r>
              <a:rPr lang="it-IT" sz="2400" dirty="0"/>
              <a:t> </a:t>
            </a:r>
            <a:r>
              <a:rPr lang="it-IT" sz="2400" dirty="0" err="1"/>
              <a:t>usité</a:t>
            </a:r>
            <a:r>
              <a:rPr lang="it-IT" sz="2400" dirty="0"/>
              <a:t>) et plus </a:t>
            </a:r>
            <a:r>
              <a:rPr lang="it-IT" sz="2400" dirty="0" err="1"/>
              <a:t>souvent</a:t>
            </a:r>
            <a:r>
              <a:rPr lang="it-IT" sz="2400" dirty="0"/>
              <a:t> </a:t>
            </a:r>
            <a:r>
              <a:rPr lang="it-IT" sz="2400" dirty="0" err="1"/>
              <a:t>aujourd’hui</a:t>
            </a:r>
            <a:r>
              <a:rPr lang="it-IT" sz="2400" dirty="0"/>
              <a:t> «</a:t>
            </a:r>
            <a:r>
              <a:rPr lang="it-IT" sz="2400" dirty="0" err="1"/>
              <a:t>auteure</a:t>
            </a:r>
            <a:r>
              <a:rPr lang="it-IT" sz="2400" dirty="0"/>
              <a:t>». On </a:t>
            </a:r>
            <a:r>
              <a:rPr lang="it-IT" sz="2400" dirty="0" err="1"/>
              <a:t>observera</a:t>
            </a:r>
            <a:r>
              <a:rPr lang="it-IT" sz="2400" dirty="0"/>
              <a:t> </a:t>
            </a:r>
            <a:r>
              <a:rPr lang="it-IT" sz="2400" dirty="0" err="1"/>
              <a:t>que</a:t>
            </a:r>
            <a:r>
              <a:rPr lang="it-IT" sz="2400" dirty="0"/>
              <a:t> l’on </a:t>
            </a:r>
            <a:r>
              <a:rPr lang="it-IT" sz="2400" dirty="0" err="1"/>
              <a:t>parle</a:t>
            </a:r>
            <a:r>
              <a:rPr lang="it-IT" sz="2400" dirty="0"/>
              <a:t> </a:t>
            </a:r>
            <a:r>
              <a:rPr lang="it-IT" sz="2400" dirty="0" err="1"/>
              <a:t>couramment</a:t>
            </a:r>
            <a:r>
              <a:rPr lang="it-IT" sz="2400" dirty="0"/>
              <a:t> de «</a:t>
            </a:r>
            <a:r>
              <a:rPr lang="it-IT" sz="2400" dirty="0" err="1"/>
              <a:t>créatrice</a:t>
            </a:r>
            <a:r>
              <a:rPr lang="it-IT" sz="2400" dirty="0"/>
              <a:t>» et de «</a:t>
            </a:r>
            <a:r>
              <a:rPr lang="it-IT" sz="2400" dirty="0" err="1"/>
              <a:t>réalisatrice</a:t>
            </a:r>
            <a:r>
              <a:rPr lang="it-IT" sz="2400" dirty="0"/>
              <a:t>»: or la </a:t>
            </a:r>
            <a:r>
              <a:rPr lang="it-IT" sz="2400" dirty="0" err="1"/>
              <a:t>notion</a:t>
            </a:r>
            <a:r>
              <a:rPr lang="it-IT" sz="2400" dirty="0"/>
              <a:t> d’«</a:t>
            </a:r>
            <a:r>
              <a:rPr lang="it-IT" sz="2400" dirty="0" err="1"/>
              <a:t>auteur</a:t>
            </a:r>
            <a:r>
              <a:rPr lang="it-IT" sz="2400" dirty="0"/>
              <a:t>» n’est </a:t>
            </a:r>
            <a:r>
              <a:rPr lang="it-IT" sz="2400" dirty="0" err="1"/>
              <a:t>pas</a:t>
            </a:r>
            <a:r>
              <a:rPr lang="it-IT" sz="2400" dirty="0"/>
              <a:t> </a:t>
            </a:r>
            <a:r>
              <a:rPr lang="it-IT" sz="2400" dirty="0" err="1"/>
              <a:t>moins</a:t>
            </a:r>
            <a:r>
              <a:rPr lang="it-IT" sz="2400" dirty="0"/>
              <a:t> </a:t>
            </a:r>
            <a:r>
              <a:rPr lang="it-IT" sz="2400" dirty="0" err="1"/>
              <a:t>abstraite</a:t>
            </a:r>
            <a:r>
              <a:rPr lang="it-IT" sz="2400" dirty="0"/>
              <a:t> </a:t>
            </a:r>
            <a:r>
              <a:rPr lang="it-IT" sz="2400" dirty="0" err="1"/>
              <a:t>que</a:t>
            </a:r>
            <a:r>
              <a:rPr lang="it-IT" sz="2400" dirty="0"/>
              <a:t> celle de «</a:t>
            </a:r>
            <a:r>
              <a:rPr lang="it-IT" sz="2400" dirty="0" err="1"/>
              <a:t>créateur</a:t>
            </a:r>
            <a:r>
              <a:rPr lang="it-IT" sz="2400" dirty="0"/>
              <a:t>» </a:t>
            </a:r>
            <a:r>
              <a:rPr lang="it-IT" sz="2400" dirty="0" err="1"/>
              <a:t>ou</a:t>
            </a:r>
            <a:r>
              <a:rPr lang="it-IT" sz="2400" dirty="0"/>
              <a:t> de «</a:t>
            </a:r>
            <a:r>
              <a:rPr lang="it-IT" sz="2400" dirty="0" err="1"/>
              <a:t>réalisateur</a:t>
            </a:r>
            <a:r>
              <a:rPr lang="it-IT" sz="2400" dirty="0"/>
              <a:t>». </a:t>
            </a:r>
            <a:r>
              <a:rPr lang="it-IT" sz="2400" b="1" dirty="0"/>
              <a:t>«Autrice», dont la </a:t>
            </a:r>
            <a:r>
              <a:rPr lang="it-IT" sz="2400" b="1" dirty="0" err="1"/>
              <a:t>formation</a:t>
            </a:r>
            <a:r>
              <a:rPr lang="it-IT" sz="2400" b="1" dirty="0"/>
              <a:t> est plus </a:t>
            </a:r>
            <a:r>
              <a:rPr lang="it-IT" sz="2400" b="1" dirty="0" err="1"/>
              <a:t>satisfaisante</a:t>
            </a:r>
            <a:r>
              <a:rPr lang="it-IT" sz="2400" dirty="0"/>
              <a:t>, n’est </a:t>
            </a:r>
            <a:r>
              <a:rPr lang="it-IT" sz="2400" dirty="0" err="1"/>
              <a:t>pas</a:t>
            </a:r>
            <a:r>
              <a:rPr lang="it-IT" sz="2400" dirty="0"/>
              <a:t> </a:t>
            </a:r>
            <a:r>
              <a:rPr lang="it-IT" sz="2400" dirty="0" err="1"/>
              <a:t>complètement</a:t>
            </a:r>
            <a:r>
              <a:rPr lang="it-IT" sz="2400" dirty="0"/>
              <a:t> sorti de l’</a:t>
            </a:r>
            <a:r>
              <a:rPr lang="it-IT" sz="2400" dirty="0" err="1"/>
              <a:t>usage</a:t>
            </a:r>
            <a:r>
              <a:rPr lang="it-IT" sz="2400" dirty="0"/>
              <a:t> [</a:t>
            </a:r>
            <a:r>
              <a:rPr lang="mr-IN" sz="2400" dirty="0"/>
              <a:t>…</a:t>
            </a:r>
            <a:r>
              <a:rPr lang="it-IT" sz="2400" dirty="0"/>
              <a:t>] </a:t>
            </a:r>
          </a:p>
          <a:p>
            <a:pPr algn="just"/>
            <a:r>
              <a:rPr lang="it-IT" sz="2400" dirty="0"/>
              <a:t>Fin 23 </a:t>
            </a:r>
            <a:r>
              <a:rPr lang="it-IT" sz="2400"/>
              <a:t>février</a:t>
            </a:r>
            <a:endParaRPr lang="fr-CA" sz="2400" dirty="0"/>
          </a:p>
        </p:txBody>
      </p:sp>
    </p:spTree>
    <p:extLst>
      <p:ext uri="{BB962C8B-B14F-4D97-AF65-F5344CB8AC3E}">
        <p14:creationId xmlns:p14="http://schemas.microsoft.com/office/powerpoint/2010/main" val="13219982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Titolo 1"/>
          <p:cNvSpPr>
            <a:spLocks noGrp="1"/>
          </p:cNvSpPr>
          <p:nvPr>
            <p:ph type="title"/>
          </p:nvPr>
        </p:nvSpPr>
        <p:spPr/>
        <p:txBody>
          <a:bodyPr/>
          <a:lstStyle/>
          <a:p>
            <a:r>
              <a:rPr lang="it-IT" altLang="it-IT" sz="2800" dirty="0" err="1"/>
              <a:t>Les</a:t>
            </a:r>
            <a:r>
              <a:rPr lang="it-IT" altLang="it-IT" sz="2800" dirty="0"/>
              <a:t> </a:t>
            </a:r>
            <a:r>
              <a:rPr lang="it-IT" altLang="it-IT" sz="2800" dirty="0" err="1"/>
              <a:t>vraies</a:t>
            </a:r>
            <a:r>
              <a:rPr lang="it-IT" altLang="it-IT" sz="2800" dirty="0"/>
              <a:t> </a:t>
            </a:r>
            <a:r>
              <a:rPr lang="it-IT" altLang="it-IT" sz="2800" dirty="0" err="1"/>
              <a:t>couleurs</a:t>
            </a:r>
            <a:endParaRPr lang="it-IT" altLang="it-IT" sz="2800" dirty="0"/>
          </a:p>
        </p:txBody>
      </p:sp>
      <p:sp>
        <p:nvSpPr>
          <p:cNvPr id="161795" name="Segnaposto contenuto 2"/>
          <p:cNvSpPr>
            <a:spLocks noGrp="1"/>
          </p:cNvSpPr>
          <p:nvPr>
            <p:ph idx="1"/>
          </p:nvPr>
        </p:nvSpPr>
        <p:spPr/>
        <p:txBody>
          <a:bodyPr/>
          <a:lstStyle/>
          <a:p>
            <a:pPr algn="just"/>
            <a:r>
              <a:rPr lang="fr-FR" altLang="it-IT" sz="2400" dirty="0"/>
              <a:t>Le bleu, le rouge, le vert, le jaune, le blanc, le noir, le gris ? Les « vraies » couleurs, les seules pour lesquelles on n</a:t>
            </a:r>
            <a:r>
              <a:rPr lang="fr-FR" altLang="fr-CA" sz="2400" dirty="0"/>
              <a:t>’</a:t>
            </a:r>
            <a:r>
              <a:rPr lang="fr-FR" altLang="it-IT" sz="2400" dirty="0"/>
              <a:t>a pas eu recours à des manifestations naturelles pour trouver leur nom, contrairement à toutes les autres comme le rose ou le violet qui proviennent des fleurs, l</a:t>
            </a:r>
            <a:r>
              <a:rPr lang="fr-FR" altLang="fr-CA" sz="2400" dirty="0"/>
              <a:t>’</a:t>
            </a:r>
            <a:r>
              <a:rPr lang="fr-FR" altLang="it-IT" sz="2400" dirty="0"/>
              <a:t>orange ou le marron des fruits, le saumon des animaux, le turquoise des pierres…</a:t>
            </a:r>
          </a:p>
          <a:p>
            <a:pPr algn="just"/>
            <a:endParaRPr lang="fr-FR" altLang="it-IT" sz="2400" dirty="0"/>
          </a:p>
          <a:p>
            <a:endParaRPr lang="it-IT" altLang="it-IT" dirty="0"/>
          </a:p>
        </p:txBody>
      </p:sp>
    </p:spTree>
    <p:extLst>
      <p:ext uri="{BB962C8B-B14F-4D97-AF65-F5344CB8AC3E}">
        <p14:creationId xmlns:p14="http://schemas.microsoft.com/office/powerpoint/2010/main" val="9570310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Titolo 1"/>
          <p:cNvSpPr>
            <a:spLocks noGrp="1"/>
          </p:cNvSpPr>
          <p:nvPr>
            <p:ph type="title"/>
          </p:nvPr>
        </p:nvSpPr>
        <p:spPr/>
        <p:txBody>
          <a:bodyPr/>
          <a:lstStyle/>
          <a:p>
            <a:r>
              <a:rPr lang="it-IT" altLang="it-IT" sz="2800"/>
              <a:t>Le bleu</a:t>
            </a:r>
          </a:p>
        </p:txBody>
      </p:sp>
      <p:sp>
        <p:nvSpPr>
          <p:cNvPr id="162819" name="Segnaposto contenuto 2"/>
          <p:cNvSpPr>
            <a:spLocks noGrp="1"/>
          </p:cNvSpPr>
          <p:nvPr>
            <p:ph idx="1"/>
          </p:nvPr>
        </p:nvSpPr>
        <p:spPr/>
        <p:txBody>
          <a:bodyPr/>
          <a:lstStyle/>
          <a:p>
            <a:pPr algn="just"/>
            <a:r>
              <a:rPr lang="fr-FR" altLang="it-IT" sz="2400" dirty="0"/>
              <a:t>C</a:t>
            </a:r>
            <a:r>
              <a:rPr lang="fr-FR" altLang="fr-CA" sz="2400" dirty="0"/>
              <a:t>’</a:t>
            </a:r>
            <a:r>
              <a:rPr lang="fr-FR" altLang="it-IT" sz="2400" dirty="0"/>
              <a:t>est la couleur préférée en Occident depuis le XIXe siècle. Le bleu au temps des Anciens n</a:t>
            </a:r>
            <a:r>
              <a:rPr lang="fr-FR" altLang="fr-CA" sz="2400" dirty="0"/>
              <a:t>’</a:t>
            </a:r>
            <a:r>
              <a:rPr lang="fr-FR" altLang="it-IT" sz="2400" dirty="0"/>
              <a:t>était </a:t>
            </a:r>
            <a:r>
              <a:rPr lang="fr-FR" altLang="it-IT" sz="2400" b="1" dirty="0"/>
              <a:t>pas nommé. </a:t>
            </a:r>
            <a:r>
              <a:rPr lang="fr-FR" altLang="it-IT" sz="2400" dirty="0"/>
              <a:t>Au cours du XIXe siècle, selon le regard évolutionniste, on a soutenu que, comme il n</a:t>
            </a:r>
            <a:r>
              <a:rPr lang="fr-FR" altLang="fr-CA" sz="2400" dirty="0"/>
              <a:t>’</a:t>
            </a:r>
            <a:r>
              <a:rPr lang="fr-FR" altLang="it-IT" sz="2400" dirty="0"/>
              <a:t>avait pas été nommé dans l</a:t>
            </a:r>
            <a:r>
              <a:rPr lang="fr-FR" altLang="fr-CA" sz="2400" dirty="0"/>
              <a:t>’</a:t>
            </a:r>
            <a:r>
              <a:rPr lang="fr-FR" altLang="ja-JP" sz="2400" i="1" dirty="0"/>
              <a:t>Iliade </a:t>
            </a:r>
            <a:r>
              <a:rPr lang="fr-FR" altLang="ja-JP" sz="2400" dirty="0"/>
              <a:t>et l</a:t>
            </a:r>
            <a:r>
              <a:rPr lang="fr-FR" altLang="fr-CA" sz="2400" dirty="0"/>
              <a:t>’</a:t>
            </a:r>
            <a:r>
              <a:rPr lang="fr-FR" altLang="ja-JP" sz="2400" i="1" dirty="0"/>
              <a:t>Odyssée, </a:t>
            </a:r>
            <a:r>
              <a:rPr lang="fr-FR" altLang="ja-JP" sz="2400" dirty="0"/>
              <a:t>les Grecs ne percevaient pas le bleu parce que « </a:t>
            </a:r>
            <a:r>
              <a:rPr lang="fr-FR" altLang="ja-JP" sz="2400" b="1" dirty="0"/>
              <a:t>l</a:t>
            </a:r>
            <a:r>
              <a:rPr lang="fr-FR" altLang="fr-CA" sz="2400" b="1" dirty="0"/>
              <a:t>’</a:t>
            </a:r>
            <a:r>
              <a:rPr lang="fr-FR" altLang="ja-JP" sz="2400" b="1" dirty="0"/>
              <a:t>organe de la couleur et de ses impressions n</a:t>
            </a:r>
            <a:r>
              <a:rPr lang="fr-FR" altLang="fr-CA" sz="2400" b="1" dirty="0"/>
              <a:t>’</a:t>
            </a:r>
            <a:r>
              <a:rPr lang="fr-FR" altLang="ja-JP" sz="2400" b="1" dirty="0"/>
              <a:t>étaient que partiellement développés</a:t>
            </a:r>
            <a:r>
              <a:rPr lang="fr-FR" altLang="ja-JP" sz="2400" dirty="0"/>
              <a:t> chez les Grecs de l</a:t>
            </a:r>
            <a:r>
              <a:rPr lang="fr-FR" altLang="fr-CA" sz="2400" dirty="0"/>
              <a:t>’</a:t>
            </a:r>
            <a:r>
              <a:rPr lang="fr-FR" altLang="ja-JP" sz="2400" dirty="0"/>
              <a:t>âge héroïque. » (Gladstone 1858). Ce qui a même conduit Nietzche à affirmer que les « Grecs voyaient la nature d</a:t>
            </a:r>
            <a:r>
              <a:rPr lang="fr-FR" altLang="fr-CA" sz="2400" dirty="0"/>
              <a:t>’</a:t>
            </a:r>
            <a:r>
              <a:rPr lang="fr-FR" altLang="ja-JP" sz="2400" dirty="0"/>
              <a:t>une autre façon que nous, il faut admettre que leur œil était aveugle pour le bleu et le vert » (Nietzche 1881, p. 426).  </a:t>
            </a:r>
            <a:endParaRPr lang="it-IT" altLang="ja-JP" dirty="0"/>
          </a:p>
          <a:p>
            <a:endParaRPr lang="it-IT" altLang="it-IT" dirty="0"/>
          </a:p>
        </p:txBody>
      </p:sp>
    </p:spTree>
    <p:extLst>
      <p:ext uri="{BB962C8B-B14F-4D97-AF65-F5344CB8AC3E}">
        <p14:creationId xmlns:p14="http://schemas.microsoft.com/office/powerpoint/2010/main" val="3937454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Titolo 1"/>
          <p:cNvSpPr>
            <a:spLocks noGrp="1"/>
          </p:cNvSpPr>
          <p:nvPr>
            <p:ph type="title"/>
          </p:nvPr>
        </p:nvSpPr>
        <p:spPr/>
        <p:txBody>
          <a:bodyPr/>
          <a:lstStyle/>
          <a:p>
            <a:r>
              <a:rPr lang="it-IT" altLang="it-IT" sz="2800" dirty="0" err="1"/>
              <a:t>Les</a:t>
            </a:r>
            <a:r>
              <a:rPr lang="it-IT" altLang="it-IT" sz="2800" dirty="0"/>
              <a:t> </a:t>
            </a:r>
            <a:r>
              <a:rPr lang="it-IT" altLang="it-IT" sz="2800" dirty="0" err="1"/>
              <a:t>Grecs</a:t>
            </a:r>
            <a:r>
              <a:rPr lang="it-IT" altLang="it-IT" sz="2800" dirty="0"/>
              <a:t> </a:t>
            </a:r>
            <a:r>
              <a:rPr lang="it-IT" altLang="it-IT" sz="2800" dirty="0" err="1"/>
              <a:t>aveugles</a:t>
            </a:r>
            <a:r>
              <a:rPr lang="it-IT" altLang="it-IT" sz="2800" dirty="0"/>
              <a:t> </a:t>
            </a:r>
            <a:r>
              <a:rPr lang="it-IT" altLang="it-IT" sz="2800" dirty="0" err="1"/>
              <a:t>du</a:t>
            </a:r>
            <a:r>
              <a:rPr lang="it-IT" altLang="it-IT" sz="2800" dirty="0"/>
              <a:t> </a:t>
            </a:r>
            <a:r>
              <a:rPr lang="it-IT" altLang="it-IT" sz="2800" i="1" dirty="0"/>
              <a:t>bleu</a:t>
            </a:r>
            <a:r>
              <a:rPr lang="it-IT" altLang="it-IT" sz="2800" dirty="0"/>
              <a:t>?</a:t>
            </a:r>
            <a:br>
              <a:rPr lang="it-IT" altLang="it-IT" sz="2800" dirty="0"/>
            </a:br>
            <a:endParaRPr lang="it-IT" altLang="it-IT" sz="2800" dirty="0"/>
          </a:p>
        </p:txBody>
      </p:sp>
      <p:sp>
        <p:nvSpPr>
          <p:cNvPr id="163843" name="Segnaposto contenuto 2"/>
          <p:cNvSpPr>
            <a:spLocks noGrp="1"/>
          </p:cNvSpPr>
          <p:nvPr>
            <p:ph idx="1"/>
          </p:nvPr>
        </p:nvSpPr>
        <p:spPr/>
        <p:txBody>
          <a:bodyPr/>
          <a:lstStyle/>
          <a:p>
            <a:pPr algn="just"/>
            <a:r>
              <a:rPr lang="fr-FR" altLang="it-IT" sz="2400"/>
              <a:t>Et au XXe siècle, selon la perspective universaliste, avec les études de Berlin et Kay, on a soutenu que les Grecs n</a:t>
            </a:r>
            <a:r>
              <a:rPr lang="fr-FR" altLang="fr-CA" sz="2400"/>
              <a:t>’</a:t>
            </a:r>
            <a:r>
              <a:rPr lang="fr-FR" altLang="it-IT" sz="2400"/>
              <a:t>étaient arrivés qu</a:t>
            </a:r>
            <a:r>
              <a:rPr lang="fr-FR" altLang="fr-CA" sz="2400"/>
              <a:t>’</a:t>
            </a:r>
            <a:r>
              <a:rPr lang="fr-FR" altLang="it-IT" sz="2400"/>
              <a:t>au cinquième stade de la séquence hiérarchisée des termes de couleur fondamentaux. </a:t>
            </a:r>
          </a:p>
          <a:p>
            <a:pPr algn="just"/>
            <a:r>
              <a:rPr lang="fr-FR" altLang="it-IT" sz="2400"/>
              <a:t>Mais l</a:t>
            </a:r>
            <a:r>
              <a:rPr lang="fr-FR" altLang="fr-CA" sz="2400"/>
              <a:t>’</a:t>
            </a:r>
            <a:r>
              <a:rPr lang="fr-FR" altLang="it-IT" sz="2400"/>
              <a:t>approche culturaliste, pour laquelle l</a:t>
            </a:r>
            <a:r>
              <a:rPr lang="fr-FR" altLang="fr-CA" sz="2400"/>
              <a:t>’</a:t>
            </a:r>
            <a:r>
              <a:rPr lang="fr-FR" altLang="it-IT" sz="2400"/>
              <a:t>absence de dénomination ne correspond pas au manque de perception, souligne que le lexique homérique accorde plus d</a:t>
            </a:r>
            <a:r>
              <a:rPr lang="fr-FR" altLang="fr-CA" sz="2400"/>
              <a:t>’</a:t>
            </a:r>
            <a:r>
              <a:rPr lang="fr-FR" altLang="it-IT" sz="2400"/>
              <a:t>importance à la luminosité qu</a:t>
            </a:r>
            <a:r>
              <a:rPr lang="fr-FR" altLang="fr-CA" sz="2400"/>
              <a:t>’</a:t>
            </a:r>
            <a:r>
              <a:rPr lang="fr-FR" altLang="it-IT" sz="2400"/>
              <a:t>à la tonalité. </a:t>
            </a:r>
            <a:endParaRPr lang="it-IT" altLang="it-IT" sz="2400"/>
          </a:p>
        </p:txBody>
      </p:sp>
    </p:spTree>
    <p:extLst>
      <p:ext uri="{BB962C8B-B14F-4D97-AF65-F5344CB8AC3E}">
        <p14:creationId xmlns:p14="http://schemas.microsoft.com/office/powerpoint/2010/main" val="30164417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Titolo 1"/>
          <p:cNvSpPr>
            <a:spLocks noGrp="1"/>
          </p:cNvSpPr>
          <p:nvPr>
            <p:ph type="title"/>
          </p:nvPr>
        </p:nvSpPr>
        <p:spPr/>
        <p:txBody>
          <a:bodyPr/>
          <a:lstStyle/>
          <a:p>
            <a:r>
              <a:rPr lang="it-IT" altLang="it-IT" sz="2800"/>
              <a:t>Le bleu</a:t>
            </a:r>
          </a:p>
        </p:txBody>
      </p:sp>
      <p:sp>
        <p:nvSpPr>
          <p:cNvPr id="164867" name="Segnaposto contenuto 2"/>
          <p:cNvSpPr>
            <a:spLocks noGrp="1"/>
          </p:cNvSpPr>
          <p:nvPr>
            <p:ph idx="1"/>
          </p:nvPr>
        </p:nvSpPr>
        <p:spPr/>
        <p:txBody>
          <a:bodyPr/>
          <a:lstStyle/>
          <a:p>
            <a:pPr algn="just"/>
            <a:r>
              <a:rPr lang="fr-FR" altLang="it-IT" sz="2200"/>
              <a:t>Les Romains considéraient le bleu désagréable, c</a:t>
            </a:r>
            <a:r>
              <a:rPr lang="fr-FR" altLang="fr-CA" sz="2200"/>
              <a:t>’</a:t>
            </a:r>
            <a:r>
              <a:rPr lang="fr-FR" altLang="it-IT" sz="2200"/>
              <a:t>était la couleur guerrière des barbares qui peignaient leur corps avec de la guède, plante contenant un colorant bleu. Le bleu commença à s</a:t>
            </a:r>
            <a:r>
              <a:rPr lang="fr-FR" altLang="fr-CA" sz="2200"/>
              <a:t>’</a:t>
            </a:r>
            <a:r>
              <a:rPr lang="fr-FR" altLang="it-IT" sz="2200"/>
              <a:t>affirmer à partir du XIIe siècle quand il apparut sur le manteau de la Vierge vêtue auparavant de couleur sombre, dans les vitraux gothiques, et grâce également à son entrée dans les armoiries royales. Au cours des siècles suivants, il poursuivit son chemin de succès pour devenir aujourd</a:t>
            </a:r>
            <a:r>
              <a:rPr lang="fr-FR" altLang="fr-CA" sz="2200"/>
              <a:t>’</a:t>
            </a:r>
            <a:r>
              <a:rPr lang="fr-FR" altLang="it-IT" sz="2200"/>
              <a:t>hui la couleur reine pour les Occidentaux, hommes et femmes, quel que soit leur milieu social et professionnel. Et le bleu est devenu également la couleur des institutions internationales comme pour le Conseil de l'Europe ou l'ONU avec ses casques bleus.</a:t>
            </a:r>
          </a:p>
          <a:p>
            <a:endParaRPr lang="it-IT" altLang="it-IT" sz="3000"/>
          </a:p>
        </p:txBody>
      </p:sp>
    </p:spTree>
    <p:extLst>
      <p:ext uri="{BB962C8B-B14F-4D97-AF65-F5344CB8AC3E}">
        <p14:creationId xmlns:p14="http://schemas.microsoft.com/office/powerpoint/2010/main" val="6974870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Titolo 1"/>
          <p:cNvSpPr>
            <a:spLocks noGrp="1"/>
          </p:cNvSpPr>
          <p:nvPr>
            <p:ph type="title"/>
          </p:nvPr>
        </p:nvSpPr>
        <p:spPr/>
        <p:txBody>
          <a:bodyPr/>
          <a:lstStyle/>
          <a:p>
            <a:r>
              <a:rPr lang="it-IT" altLang="it-IT" sz="2800"/>
              <a:t>Le rouge</a:t>
            </a:r>
          </a:p>
        </p:txBody>
      </p:sp>
      <p:sp>
        <p:nvSpPr>
          <p:cNvPr id="165891" name="Segnaposto contenuto 2"/>
          <p:cNvSpPr>
            <a:spLocks noGrp="1"/>
          </p:cNvSpPr>
          <p:nvPr>
            <p:ph idx="1"/>
          </p:nvPr>
        </p:nvSpPr>
        <p:spPr/>
        <p:txBody>
          <a:bodyPr/>
          <a:lstStyle/>
          <a:p>
            <a:pPr algn="just"/>
            <a:r>
              <a:rPr lang="fr-FR" altLang="it-IT" sz="2400"/>
              <a:t>C</a:t>
            </a:r>
            <a:r>
              <a:rPr lang="fr-FR" altLang="fr-CA" sz="2400"/>
              <a:t>’</a:t>
            </a:r>
            <a:r>
              <a:rPr lang="fr-FR" altLang="it-IT" sz="2400"/>
              <a:t>est la couleur par excellence, la couleur archétypale. « Parler de </a:t>
            </a:r>
            <a:r>
              <a:rPr lang="fr-FR" altLang="fr-CA" sz="2400"/>
              <a:t>“</a:t>
            </a:r>
            <a:r>
              <a:rPr lang="fr-FR" altLang="it-IT" sz="2400"/>
              <a:t>couleur rouge</a:t>
            </a:r>
            <a:r>
              <a:rPr lang="fr-FR" altLang="fr-CA" sz="2400"/>
              <a:t>”</a:t>
            </a:r>
            <a:r>
              <a:rPr lang="fr-FR" altLang="it-IT" sz="2400"/>
              <a:t>, c</a:t>
            </a:r>
            <a:r>
              <a:rPr lang="fr-FR" altLang="fr-CA" sz="2400"/>
              <a:t>’</a:t>
            </a:r>
            <a:r>
              <a:rPr lang="fr-FR" altLang="it-IT" sz="2400"/>
              <a:t>est presque un pléonasme en effet! D</a:t>
            </a:r>
            <a:r>
              <a:rPr lang="fr-FR" altLang="fr-CA" sz="2400"/>
              <a:t>’</a:t>
            </a:r>
            <a:r>
              <a:rPr lang="fr-FR" altLang="it-IT" sz="2400"/>
              <a:t>ailleurs, certains mots, tels </a:t>
            </a:r>
            <a:r>
              <a:rPr lang="fr-FR" altLang="it-IT" sz="2400" i="1"/>
              <a:t>coloratus</a:t>
            </a:r>
            <a:r>
              <a:rPr lang="fr-FR" altLang="it-IT" sz="2400"/>
              <a:t> en latin ou </a:t>
            </a:r>
            <a:r>
              <a:rPr lang="fr-FR" altLang="it-IT" sz="2400" i="1"/>
              <a:t>colorado</a:t>
            </a:r>
            <a:r>
              <a:rPr lang="fr-FR" altLang="it-IT" sz="2400"/>
              <a:t> en espagnol, signifient à la fois </a:t>
            </a:r>
            <a:r>
              <a:rPr lang="fr-FR" altLang="fr-CA" sz="2400"/>
              <a:t>“</a:t>
            </a:r>
            <a:r>
              <a:rPr lang="fr-FR" altLang="it-IT" sz="2400"/>
              <a:t>rouge</a:t>
            </a:r>
            <a:r>
              <a:rPr lang="fr-FR" altLang="fr-CA" sz="2400"/>
              <a:t>”</a:t>
            </a:r>
            <a:r>
              <a:rPr lang="fr-FR" altLang="it-IT" sz="2400"/>
              <a:t> et </a:t>
            </a:r>
            <a:r>
              <a:rPr lang="fr-FR" altLang="fr-CA" sz="2400"/>
              <a:t>“</a:t>
            </a:r>
            <a:r>
              <a:rPr lang="fr-FR" altLang="it-IT" sz="2400"/>
              <a:t>coloré</a:t>
            </a:r>
            <a:r>
              <a:rPr lang="fr-FR" altLang="fr-CA" sz="2400"/>
              <a:t>”</a:t>
            </a:r>
            <a:r>
              <a:rPr lang="fr-FR" altLang="it-IT" sz="2400"/>
              <a:t>. En russe, </a:t>
            </a:r>
            <a:r>
              <a:rPr lang="fr-FR" altLang="it-IT" sz="2400" i="1"/>
              <a:t>krasnoï </a:t>
            </a:r>
            <a:r>
              <a:rPr lang="fr-FR" altLang="it-IT" sz="2400"/>
              <a:t>veut dire </a:t>
            </a:r>
            <a:r>
              <a:rPr lang="fr-FR" altLang="fr-CA" sz="2400"/>
              <a:t>“</a:t>
            </a:r>
            <a:r>
              <a:rPr lang="fr-FR" altLang="it-IT" sz="2400"/>
              <a:t>rouge</a:t>
            </a:r>
            <a:r>
              <a:rPr lang="fr-FR" altLang="fr-CA" sz="2400"/>
              <a:t>”</a:t>
            </a:r>
            <a:r>
              <a:rPr lang="fr-FR" altLang="it-IT" sz="2400"/>
              <a:t> mais aussi </a:t>
            </a:r>
            <a:r>
              <a:rPr lang="fr-FR" altLang="fr-CA" sz="2400"/>
              <a:t>“</a:t>
            </a:r>
            <a:r>
              <a:rPr lang="fr-FR" altLang="it-IT" sz="2400"/>
              <a:t>beau</a:t>
            </a:r>
            <a:r>
              <a:rPr lang="fr-FR" altLang="fr-CA" sz="2400"/>
              <a:t>”</a:t>
            </a:r>
            <a:r>
              <a:rPr lang="fr-FR" altLang="it-IT" sz="2400"/>
              <a:t> (étymologiquement, la place Rouge est la </a:t>
            </a:r>
            <a:r>
              <a:rPr lang="fr-FR" altLang="fr-CA" sz="2400"/>
              <a:t>“</a:t>
            </a:r>
            <a:r>
              <a:rPr lang="fr-FR" altLang="it-IT" sz="2400"/>
              <a:t>belle place</a:t>
            </a:r>
            <a:r>
              <a:rPr lang="fr-FR" altLang="fr-CA" sz="2400"/>
              <a:t>”</a:t>
            </a:r>
            <a:r>
              <a:rPr lang="fr-FR" altLang="it-IT" sz="2400"/>
              <a:t>. Dans le système symbolique de l</a:t>
            </a:r>
            <a:r>
              <a:rPr lang="fr-FR" altLang="fr-CA" sz="2400"/>
              <a:t>’</a:t>
            </a:r>
            <a:r>
              <a:rPr lang="fr-FR" altLang="it-IT" sz="2400"/>
              <a:t>Antiquité, qui tournait autour de trois pôles, le blanc représentait l</a:t>
            </a:r>
            <a:r>
              <a:rPr lang="fr-FR" altLang="fr-CA" sz="2400"/>
              <a:t>’</a:t>
            </a:r>
            <a:r>
              <a:rPr lang="fr-FR" altLang="it-IT" sz="2400"/>
              <a:t>incolore, le noir était grosso modo le sale, et le rouge était la couleur, la seule digne de ce nom. La suprématie du rouge s</a:t>
            </a:r>
            <a:r>
              <a:rPr lang="fr-FR" altLang="fr-CA" sz="2400"/>
              <a:t>’</a:t>
            </a:r>
            <a:r>
              <a:rPr lang="fr-FR" altLang="it-IT" sz="2400"/>
              <a:t>est imposée à tout l</a:t>
            </a:r>
            <a:r>
              <a:rPr lang="fr-FR" altLang="fr-CA" sz="2400"/>
              <a:t>’</a:t>
            </a:r>
            <a:r>
              <a:rPr lang="fr-FR" altLang="it-IT" sz="2400"/>
              <a:t>Occident. » (M. Pastoureau et D. Simonnet 2005, p. 28). </a:t>
            </a:r>
            <a:endParaRPr lang="it-IT" altLang="it-IT" sz="2400"/>
          </a:p>
        </p:txBody>
      </p:sp>
    </p:spTree>
    <p:extLst>
      <p:ext uri="{BB962C8B-B14F-4D97-AF65-F5344CB8AC3E}">
        <p14:creationId xmlns:p14="http://schemas.microsoft.com/office/powerpoint/2010/main" val="42709209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Titolo 1"/>
          <p:cNvSpPr>
            <a:spLocks noGrp="1"/>
          </p:cNvSpPr>
          <p:nvPr>
            <p:ph type="title"/>
          </p:nvPr>
        </p:nvSpPr>
        <p:spPr/>
        <p:txBody>
          <a:bodyPr/>
          <a:lstStyle/>
          <a:p>
            <a:r>
              <a:rPr lang="it-IT" altLang="it-IT" sz="2800"/>
              <a:t>Le rouge</a:t>
            </a:r>
          </a:p>
        </p:txBody>
      </p:sp>
      <p:sp>
        <p:nvSpPr>
          <p:cNvPr id="166915" name="Segnaposto contenuto 2"/>
          <p:cNvSpPr>
            <a:spLocks noGrp="1"/>
          </p:cNvSpPr>
          <p:nvPr>
            <p:ph idx="1"/>
          </p:nvPr>
        </p:nvSpPr>
        <p:spPr/>
        <p:txBody>
          <a:bodyPr/>
          <a:lstStyle/>
          <a:p>
            <a:pPr algn="just"/>
            <a:r>
              <a:rPr lang="fr-FR" altLang="it-IT" sz="2400"/>
              <a:t>C</a:t>
            </a:r>
            <a:r>
              <a:rPr lang="fr-FR" altLang="fr-CA" sz="2400"/>
              <a:t>’</a:t>
            </a:r>
            <a:r>
              <a:rPr lang="fr-FR" altLang="it-IT" sz="2400"/>
              <a:t>est la couleur de la passion, de l</a:t>
            </a:r>
            <a:r>
              <a:rPr lang="fr-FR" altLang="fr-CA" sz="2400"/>
              <a:t>’</a:t>
            </a:r>
            <a:r>
              <a:rPr lang="fr-FR" altLang="it-IT" sz="2400"/>
              <a:t>amour, de la colère, du prestige (le tapis rouge), mais également de l</a:t>
            </a:r>
            <a:r>
              <a:rPr lang="fr-FR" altLang="fr-CA" sz="2400"/>
              <a:t>’</a:t>
            </a:r>
            <a:r>
              <a:rPr lang="fr-FR" altLang="it-IT" sz="2400"/>
              <a:t>interdit et du danger et n</a:t>
            </a:r>
            <a:r>
              <a:rPr lang="fr-FR" altLang="fr-CA" sz="2400"/>
              <a:t>’</a:t>
            </a:r>
            <a:r>
              <a:rPr lang="fr-FR" altLang="it-IT" sz="2400"/>
              <a:t>oubliez pas que c</a:t>
            </a:r>
            <a:r>
              <a:rPr lang="fr-FR" altLang="fr-CA" sz="2400"/>
              <a:t>’</a:t>
            </a:r>
            <a:r>
              <a:rPr lang="fr-FR" altLang="it-IT" sz="2400"/>
              <a:t>est également la couleur de la révolte (le drapeau rouge)…Et saviez-vous que, jusqu</a:t>
            </a:r>
            <a:r>
              <a:rPr lang="fr-FR" altLang="fr-CA" sz="2400"/>
              <a:t>’</a:t>
            </a:r>
            <a:r>
              <a:rPr lang="fr-FR" altLang="it-IT" sz="2400"/>
              <a:t>au XIXe siècle, la robe de mariée en France était rouge, comme en Chine aujourd</a:t>
            </a:r>
            <a:r>
              <a:rPr lang="fr-FR" altLang="fr-CA" sz="2400"/>
              <a:t>’</a:t>
            </a:r>
            <a:r>
              <a:rPr lang="fr-FR" altLang="it-IT" sz="2400"/>
              <a:t>hui ? </a:t>
            </a:r>
          </a:p>
          <a:p>
            <a:endParaRPr lang="it-IT" altLang="it-IT"/>
          </a:p>
        </p:txBody>
      </p:sp>
    </p:spTree>
    <p:extLst>
      <p:ext uri="{BB962C8B-B14F-4D97-AF65-F5344CB8AC3E}">
        <p14:creationId xmlns:p14="http://schemas.microsoft.com/office/powerpoint/2010/main" val="18898501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Titolo 1"/>
          <p:cNvSpPr>
            <a:spLocks noGrp="1"/>
          </p:cNvSpPr>
          <p:nvPr>
            <p:ph type="title"/>
          </p:nvPr>
        </p:nvSpPr>
        <p:spPr/>
        <p:txBody>
          <a:bodyPr/>
          <a:lstStyle/>
          <a:p>
            <a:r>
              <a:rPr lang="it-IT" altLang="it-IT" sz="2800"/>
              <a:t>Le vert</a:t>
            </a:r>
          </a:p>
        </p:txBody>
      </p:sp>
      <p:sp>
        <p:nvSpPr>
          <p:cNvPr id="167939" name="Segnaposto contenuto 2"/>
          <p:cNvSpPr>
            <a:spLocks noGrp="1"/>
          </p:cNvSpPr>
          <p:nvPr>
            <p:ph idx="1"/>
          </p:nvPr>
        </p:nvSpPr>
        <p:spPr/>
        <p:txBody>
          <a:bodyPr/>
          <a:lstStyle/>
          <a:p>
            <a:pPr algn="just"/>
            <a:r>
              <a:rPr lang="fr-FR" altLang="it-IT" sz="2400"/>
              <a:t>Vert comme la nature ou l</a:t>
            </a:r>
            <a:r>
              <a:rPr lang="fr-FR" altLang="fr-CA" sz="2400"/>
              <a:t>’</a:t>
            </a:r>
            <a:r>
              <a:rPr lang="fr-FR" altLang="it-IT" sz="2400"/>
              <a:t>écologie. Sachez que ce n</a:t>
            </a:r>
            <a:r>
              <a:rPr lang="fr-FR" altLang="fr-CA" sz="2400"/>
              <a:t>’</a:t>
            </a:r>
            <a:r>
              <a:rPr lang="fr-FR" altLang="it-IT" sz="2400"/>
              <a:t>est qu</a:t>
            </a:r>
            <a:r>
              <a:rPr lang="fr-FR" altLang="fr-CA" sz="2400"/>
              <a:t>’</a:t>
            </a:r>
            <a:r>
              <a:rPr lang="fr-FR" altLang="it-IT" sz="2400"/>
              <a:t>à partir de l</a:t>
            </a:r>
            <a:r>
              <a:rPr lang="fr-FR" altLang="fr-CA" sz="2400"/>
              <a:t>’</a:t>
            </a:r>
            <a:r>
              <a:rPr lang="fr-FR" altLang="it-IT" sz="2400"/>
              <a:t>époque romantique en Occident que le vert est associé à la nature, car auparavant la nature était surtout définie par les quatre éléments : le feu, l</a:t>
            </a:r>
            <a:r>
              <a:rPr lang="fr-FR" altLang="fr-CA" sz="2400"/>
              <a:t>’</a:t>
            </a:r>
            <a:r>
              <a:rPr lang="fr-FR" altLang="it-IT" sz="2400"/>
              <a:t>air, l</a:t>
            </a:r>
            <a:r>
              <a:rPr lang="fr-FR" altLang="fr-CA" sz="2400"/>
              <a:t>’</a:t>
            </a:r>
            <a:r>
              <a:rPr lang="fr-FR" altLang="it-IT" sz="2400"/>
              <a:t>eau, la terre. Et si aujourd</a:t>
            </a:r>
            <a:r>
              <a:rPr lang="fr-FR" altLang="fr-CA" sz="2400"/>
              <a:t>’</a:t>
            </a:r>
            <a:r>
              <a:rPr lang="fr-FR" altLang="it-IT" sz="2400"/>
              <a:t>hui le vert représente surtout l</a:t>
            </a:r>
            <a:r>
              <a:rPr lang="fr-FR" altLang="fr-CA" sz="2400"/>
              <a:t>’</a:t>
            </a:r>
            <a:r>
              <a:rPr lang="fr-FR" altLang="it-IT" sz="2400"/>
              <a:t>écologie, il porte encore en lui la symbolique de son histoire : le destin, le hasard, le jeu (tapis vert)…  </a:t>
            </a:r>
          </a:p>
          <a:p>
            <a:endParaRPr lang="it-IT" altLang="it-IT"/>
          </a:p>
        </p:txBody>
      </p:sp>
    </p:spTree>
    <p:extLst>
      <p:ext uri="{BB962C8B-B14F-4D97-AF65-F5344CB8AC3E}">
        <p14:creationId xmlns:p14="http://schemas.microsoft.com/office/powerpoint/2010/main" val="31313376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Titolo 1"/>
          <p:cNvSpPr>
            <a:spLocks noGrp="1"/>
          </p:cNvSpPr>
          <p:nvPr>
            <p:ph type="title"/>
          </p:nvPr>
        </p:nvSpPr>
        <p:spPr/>
        <p:txBody>
          <a:bodyPr/>
          <a:lstStyle/>
          <a:p>
            <a:r>
              <a:rPr lang="it-IT" altLang="it-IT" sz="2800"/>
              <a:t>Le jaune</a:t>
            </a:r>
            <a:br>
              <a:rPr lang="it-IT" altLang="it-IT" sz="2800"/>
            </a:br>
            <a:endParaRPr lang="it-IT" altLang="it-IT" sz="2800"/>
          </a:p>
        </p:txBody>
      </p:sp>
      <p:sp>
        <p:nvSpPr>
          <p:cNvPr id="168963" name="Segnaposto contenuto 2"/>
          <p:cNvSpPr>
            <a:spLocks noGrp="1"/>
          </p:cNvSpPr>
          <p:nvPr>
            <p:ph idx="1"/>
          </p:nvPr>
        </p:nvSpPr>
        <p:spPr/>
        <p:txBody>
          <a:bodyPr/>
          <a:lstStyle/>
          <a:p>
            <a:pPr algn="just">
              <a:lnSpc>
                <a:spcPct val="90000"/>
              </a:lnSpc>
            </a:pPr>
            <a:r>
              <a:rPr lang="fr-FR" altLang="it-IT" sz="2400"/>
              <a:t>Si vous avez choisi le jaune, sachez que dans l</a:t>
            </a:r>
            <a:r>
              <a:rPr lang="fr-FR" altLang="fr-CA" sz="2400"/>
              <a:t>’</a:t>
            </a:r>
            <a:r>
              <a:rPr lang="fr-FR" altLang="it-IT" sz="2400"/>
              <a:t>Antiquité, on appréciait le jaune, couleur de l</a:t>
            </a:r>
            <a:r>
              <a:rPr lang="fr-FR" altLang="fr-CA" sz="2400"/>
              <a:t>’</a:t>
            </a:r>
            <a:r>
              <a:rPr lang="fr-FR" altLang="it-IT" sz="2400"/>
              <a:t>or et de la richesse ; au Moyen-Age, le jaune est également associé à la couardise, aux marginaux, aux parias. Et aujourd</a:t>
            </a:r>
            <a:r>
              <a:rPr lang="fr-FR" altLang="fr-CA" sz="2400"/>
              <a:t>’</a:t>
            </a:r>
            <a:r>
              <a:rPr lang="fr-FR" altLang="it-IT" sz="2400"/>
              <a:t>hui, en Europe, c</a:t>
            </a:r>
            <a:r>
              <a:rPr lang="fr-FR" altLang="fr-CA" sz="2400"/>
              <a:t>’</a:t>
            </a:r>
            <a:r>
              <a:rPr lang="fr-FR" altLang="it-IT" sz="2400"/>
              <a:t>est la couleur qu</a:t>
            </a:r>
            <a:r>
              <a:rPr lang="fr-FR" altLang="fr-CA" sz="2400"/>
              <a:t>’</a:t>
            </a:r>
            <a:r>
              <a:rPr lang="fr-FR" altLang="it-IT" sz="2400"/>
              <a:t>on n</a:t>
            </a:r>
            <a:r>
              <a:rPr lang="fr-FR" altLang="fr-CA" sz="2400"/>
              <a:t>’</a:t>
            </a:r>
            <a:r>
              <a:rPr lang="fr-FR" altLang="it-IT" sz="2400"/>
              <a:t>aime pas trop. Il est toujours cité après le bleu, le vert, le rouge, le blanc et le noir. S</a:t>
            </a:r>
            <a:r>
              <a:rPr lang="fr-FR" altLang="fr-CA" sz="2400"/>
              <a:t>’</a:t>
            </a:r>
            <a:r>
              <a:rPr lang="fr-FR" altLang="it-IT" sz="2400"/>
              <a:t>il incarne l</a:t>
            </a:r>
            <a:r>
              <a:rPr lang="fr-FR" altLang="fr-CA" sz="2400"/>
              <a:t>’</a:t>
            </a:r>
            <a:r>
              <a:rPr lang="fr-FR" altLang="it-IT" sz="2400"/>
              <a:t>énergie positive, il reste la couleur de la trahison et de la jalousie et aussi de la maladie (le teint jaune). Cependant, il faut se rappeler que, dans les cultures non européennes, le jaune a toujours été valorisé. En Chine, il est associé au pouvoir, à la sagesse, à la richesse, il fut longtemps réservé à l'empereur de Chine. </a:t>
            </a:r>
          </a:p>
          <a:p>
            <a:pPr>
              <a:lnSpc>
                <a:spcPct val="90000"/>
              </a:lnSpc>
            </a:pPr>
            <a:endParaRPr lang="it-IT" altLang="it-IT" sz="2400"/>
          </a:p>
        </p:txBody>
      </p:sp>
    </p:spTree>
    <p:extLst>
      <p:ext uri="{BB962C8B-B14F-4D97-AF65-F5344CB8AC3E}">
        <p14:creationId xmlns:p14="http://schemas.microsoft.com/office/powerpoint/2010/main" val="1760176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Mais le jaune aujourd’hui</a:t>
            </a:r>
          </a:p>
        </p:txBody>
      </p:sp>
      <p:sp>
        <p:nvSpPr>
          <p:cNvPr id="3" name="Segnaposto contenuto 2"/>
          <p:cNvSpPr>
            <a:spLocks noGrp="1"/>
          </p:cNvSpPr>
          <p:nvPr>
            <p:ph idx="1"/>
          </p:nvPr>
        </p:nvSpPr>
        <p:spPr/>
        <p:txBody>
          <a:bodyPr>
            <a:normAutofit/>
          </a:bodyPr>
          <a:lstStyle/>
          <a:p>
            <a:pPr algn="just"/>
            <a:r>
              <a:rPr lang="fr-CA" sz="2400" dirty="0"/>
              <a:t>Une des dernières couleurs sur la scène française aujourd’hui : le jaune à travers les gilets jaunes</a:t>
            </a:r>
          </a:p>
          <a:p>
            <a:endParaRPr lang="fr-CA" sz="2400" dirty="0"/>
          </a:p>
        </p:txBody>
      </p:sp>
    </p:spTree>
    <p:extLst>
      <p:ext uri="{BB962C8B-B14F-4D97-AF65-F5344CB8AC3E}">
        <p14:creationId xmlns:p14="http://schemas.microsoft.com/office/powerpoint/2010/main" val="649521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Observations hebdomadaires</a:t>
            </a:r>
            <a:br>
              <a:rPr lang="fr-CA" sz="2800" dirty="0"/>
            </a:br>
            <a:r>
              <a:rPr lang="fr-CA" sz="2800" dirty="0"/>
              <a:t>écriture inclusive</a:t>
            </a:r>
            <a:endParaRPr lang="it-IT" sz="2800" dirty="0"/>
          </a:p>
        </p:txBody>
      </p:sp>
      <p:sp>
        <p:nvSpPr>
          <p:cNvPr id="3" name="Segnaposto contenuto 2"/>
          <p:cNvSpPr>
            <a:spLocks noGrp="1"/>
          </p:cNvSpPr>
          <p:nvPr>
            <p:ph idx="1"/>
          </p:nvPr>
        </p:nvSpPr>
        <p:spPr/>
        <p:txBody>
          <a:bodyPr>
            <a:normAutofit/>
          </a:bodyPr>
          <a:lstStyle/>
          <a:p>
            <a:pPr algn="just"/>
            <a:r>
              <a:rPr lang="fr-FR" sz="2400" dirty="0"/>
              <a:t>Les promoteurs de l'écriture inclusive, eux, défendent qu'elle promeut simplement </a:t>
            </a:r>
            <a:r>
              <a:rPr lang="fr-FR" sz="2400" b="1" dirty="0"/>
              <a:t>l'égalité entre les hommes et les femmes,</a:t>
            </a:r>
            <a:r>
              <a:rPr lang="fr-FR" sz="2400" dirty="0"/>
              <a:t> en évitant de rendre ces dernières invisibles ou moins importantes dans les écrits et</a:t>
            </a:r>
            <a:r>
              <a:rPr lang="fr-FR" sz="2400" b="1" dirty="0"/>
              <a:t> en retirant au masculin son caractère générique. </a:t>
            </a:r>
            <a:r>
              <a:rPr lang="fr-FR" sz="2400" dirty="0"/>
              <a:t>Elle consiste en quatre grands principes :</a:t>
            </a:r>
            <a:endParaRPr lang="it-IT" sz="2400" dirty="0"/>
          </a:p>
        </p:txBody>
      </p:sp>
    </p:spTree>
    <p:extLst>
      <p:ext uri="{BB962C8B-B14F-4D97-AF65-F5344CB8AC3E}">
        <p14:creationId xmlns:p14="http://schemas.microsoft.com/office/powerpoint/2010/main" val="36738895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Michel </a:t>
            </a:r>
            <a:r>
              <a:rPr lang="it-IT" sz="2800" b="1" dirty="0" err="1"/>
              <a:t>Pastoureau</a:t>
            </a:r>
            <a:r>
              <a:rPr lang="it-IT" sz="2800" b="1" dirty="0"/>
              <a:t> : “</a:t>
            </a:r>
            <a:r>
              <a:rPr lang="it-IT" sz="2800" b="1" dirty="0" err="1"/>
              <a:t>Choisir</a:t>
            </a:r>
            <a:r>
              <a:rPr lang="it-IT" sz="2800" b="1" dirty="0"/>
              <a:t> le </a:t>
            </a:r>
            <a:r>
              <a:rPr lang="it-IT" sz="2800" b="1" dirty="0" err="1"/>
              <a:t>jaune</a:t>
            </a:r>
            <a:r>
              <a:rPr lang="it-IT" sz="2800" b="1" dirty="0"/>
              <a:t> </a:t>
            </a:r>
            <a:r>
              <a:rPr lang="it-IT" sz="2800" b="1" dirty="0" err="1"/>
              <a:t>comme</a:t>
            </a:r>
            <a:r>
              <a:rPr lang="it-IT" sz="2800" b="1" dirty="0"/>
              <a:t> </a:t>
            </a:r>
            <a:r>
              <a:rPr lang="it-IT" sz="2800" b="1" dirty="0" err="1"/>
              <a:t>emblème</a:t>
            </a:r>
            <a:r>
              <a:rPr lang="it-IT" sz="2800" b="1" dirty="0"/>
              <a:t>, c’est à la fois </a:t>
            </a:r>
            <a:r>
              <a:rPr lang="it-IT" sz="2800" b="1" dirty="0" err="1"/>
              <a:t>courageux</a:t>
            </a:r>
            <a:r>
              <a:rPr lang="it-IT" sz="2800" b="1" dirty="0"/>
              <a:t> et </a:t>
            </a:r>
            <a:r>
              <a:rPr lang="it-IT" sz="2800" b="1" dirty="0" err="1"/>
              <a:t>dangereux</a:t>
            </a:r>
            <a:r>
              <a:rPr lang="it-IT" sz="2800" b="1" dirty="0"/>
              <a:t>”</a:t>
            </a:r>
            <a:br>
              <a:rPr lang="it-IT" sz="2800" b="1" dirty="0"/>
            </a:br>
            <a:endParaRPr lang="fr-CA" sz="2800" dirty="0"/>
          </a:p>
        </p:txBody>
      </p:sp>
      <p:sp>
        <p:nvSpPr>
          <p:cNvPr id="3" name="Segnaposto contenuto 2"/>
          <p:cNvSpPr>
            <a:spLocks noGrp="1"/>
          </p:cNvSpPr>
          <p:nvPr>
            <p:ph idx="1"/>
          </p:nvPr>
        </p:nvSpPr>
        <p:spPr/>
        <p:txBody>
          <a:bodyPr>
            <a:normAutofit/>
          </a:bodyPr>
          <a:lstStyle/>
          <a:p>
            <a:pPr algn="just"/>
            <a:r>
              <a:rPr lang="it-IT" sz="2400" b="1" dirty="0" err="1"/>
              <a:t>Depuis</a:t>
            </a:r>
            <a:r>
              <a:rPr lang="it-IT" sz="2400" b="1" dirty="0"/>
              <a:t> </a:t>
            </a:r>
            <a:r>
              <a:rPr lang="it-IT" sz="2400" b="1" dirty="0" err="1"/>
              <a:t>plusieurs</a:t>
            </a:r>
            <a:r>
              <a:rPr lang="it-IT" sz="2400" b="1" dirty="0"/>
              <a:t> </a:t>
            </a:r>
            <a:r>
              <a:rPr lang="it-IT" sz="2400" b="1" dirty="0" err="1"/>
              <a:t>semaines</a:t>
            </a:r>
            <a:r>
              <a:rPr lang="it-IT" sz="2400" b="1" dirty="0"/>
              <a:t>, </a:t>
            </a:r>
            <a:r>
              <a:rPr lang="it-IT" sz="2400" b="1" dirty="0" err="1"/>
              <a:t>les</a:t>
            </a:r>
            <a:r>
              <a:rPr lang="it-IT" sz="2400" b="1" dirty="0"/>
              <a:t> “</a:t>
            </a:r>
            <a:r>
              <a:rPr lang="it-IT" sz="2400" b="1" dirty="0" err="1"/>
              <a:t>gilets</a:t>
            </a:r>
            <a:r>
              <a:rPr lang="it-IT" sz="2400" b="1" dirty="0"/>
              <a:t> </a:t>
            </a:r>
            <a:r>
              <a:rPr lang="it-IT" sz="2400" b="1" dirty="0" err="1"/>
              <a:t>jaunes</a:t>
            </a:r>
            <a:r>
              <a:rPr lang="it-IT" sz="2400" b="1" dirty="0"/>
              <a:t>” </a:t>
            </a:r>
            <a:r>
              <a:rPr lang="it-IT" sz="2400" b="1" dirty="0" err="1"/>
              <a:t>sont</a:t>
            </a:r>
            <a:r>
              <a:rPr lang="it-IT" sz="2400" b="1" dirty="0"/>
              <a:t> </a:t>
            </a:r>
            <a:r>
              <a:rPr lang="it-IT" sz="2400" b="1" dirty="0" err="1"/>
              <a:t>devenus</a:t>
            </a:r>
            <a:r>
              <a:rPr lang="it-IT" sz="2400" b="1" dirty="0"/>
              <a:t> le </a:t>
            </a:r>
            <a:r>
              <a:rPr lang="it-IT" sz="2400" b="1" dirty="0" err="1"/>
              <a:t>symbole</a:t>
            </a:r>
            <a:r>
              <a:rPr lang="it-IT" sz="2400" b="1" dirty="0"/>
              <a:t> d’une </a:t>
            </a:r>
            <a:r>
              <a:rPr lang="it-IT" sz="2400" b="1" dirty="0" err="1"/>
              <a:t>révolte</a:t>
            </a:r>
            <a:r>
              <a:rPr lang="it-IT" sz="2400" b="1" dirty="0"/>
              <a:t>, </a:t>
            </a:r>
            <a:r>
              <a:rPr lang="it-IT" sz="2400" b="1" dirty="0" err="1"/>
              <a:t>contre</a:t>
            </a:r>
            <a:r>
              <a:rPr lang="it-IT" sz="2400" b="1" dirty="0"/>
              <a:t> </a:t>
            </a:r>
            <a:r>
              <a:rPr lang="it-IT" sz="2400" b="1" dirty="0" err="1"/>
              <a:t>les</a:t>
            </a:r>
            <a:r>
              <a:rPr lang="it-IT" sz="2400" b="1" dirty="0"/>
              <a:t> </a:t>
            </a:r>
            <a:r>
              <a:rPr lang="it-IT" sz="2400" b="1" dirty="0" err="1"/>
              <a:t>taxes</a:t>
            </a:r>
            <a:r>
              <a:rPr lang="it-IT" sz="2400" b="1" dirty="0"/>
              <a:t> et la vie </a:t>
            </a:r>
            <a:r>
              <a:rPr lang="it-IT" sz="2400" b="1" dirty="0" err="1"/>
              <a:t>chère</a:t>
            </a:r>
            <a:r>
              <a:rPr lang="it-IT" sz="2400" b="1" dirty="0"/>
              <a:t>. Est-ce la première fois </a:t>
            </a:r>
            <a:r>
              <a:rPr lang="it-IT" sz="2400" b="1" dirty="0" err="1"/>
              <a:t>que</a:t>
            </a:r>
            <a:r>
              <a:rPr lang="it-IT" sz="2400" b="1" dirty="0"/>
              <a:t> la </a:t>
            </a:r>
            <a:r>
              <a:rPr lang="it-IT" sz="2400" b="1" dirty="0" err="1"/>
              <a:t>couleur</a:t>
            </a:r>
            <a:r>
              <a:rPr lang="it-IT" sz="2400" b="1" dirty="0"/>
              <a:t> </a:t>
            </a:r>
            <a:r>
              <a:rPr lang="it-IT" sz="2400" b="1" dirty="0" err="1"/>
              <a:t>jaune</a:t>
            </a:r>
            <a:r>
              <a:rPr lang="it-IT" sz="2400" b="1" dirty="0"/>
              <a:t> a </a:t>
            </a:r>
            <a:r>
              <a:rPr lang="it-IT" sz="2400" b="1" dirty="0" err="1"/>
              <a:t>cette</a:t>
            </a:r>
            <a:r>
              <a:rPr lang="it-IT" sz="2400" b="1" dirty="0"/>
              <a:t> </a:t>
            </a:r>
            <a:r>
              <a:rPr lang="it-IT" sz="2400" b="1" dirty="0" err="1"/>
              <a:t>signification</a:t>
            </a:r>
            <a:r>
              <a:rPr lang="it-IT" sz="2400" b="1" dirty="0"/>
              <a:t> </a:t>
            </a:r>
            <a:r>
              <a:rPr lang="it-IT" sz="2400" b="1" dirty="0" err="1"/>
              <a:t>rebelle</a:t>
            </a:r>
            <a:r>
              <a:rPr lang="it-IT" sz="2400" b="1" dirty="0"/>
              <a:t> ?</a:t>
            </a:r>
            <a:endParaRPr lang="it-IT" sz="2400" dirty="0"/>
          </a:p>
          <a:p>
            <a:pPr algn="just"/>
            <a:r>
              <a:rPr lang="it-IT" sz="2400" b="1" dirty="0"/>
              <a:t>Michel </a:t>
            </a:r>
            <a:r>
              <a:rPr lang="it-IT" sz="2400" b="1" dirty="0" err="1"/>
              <a:t>Pastoureau</a:t>
            </a:r>
            <a:r>
              <a:rPr lang="it-IT" sz="2400" b="1" dirty="0"/>
              <a:t> -</a:t>
            </a:r>
            <a:r>
              <a:rPr lang="it-IT" sz="2400" dirty="0"/>
              <a:t> </a:t>
            </a:r>
            <a:r>
              <a:rPr lang="it-IT" sz="2400" dirty="0" err="1"/>
              <a:t>Oui</a:t>
            </a:r>
            <a:r>
              <a:rPr lang="it-IT" sz="2400" dirty="0"/>
              <a:t>, on </a:t>
            </a:r>
            <a:r>
              <a:rPr lang="it-IT" sz="2400" dirty="0" err="1"/>
              <a:t>peut</a:t>
            </a:r>
            <a:r>
              <a:rPr lang="it-IT" sz="2400" dirty="0"/>
              <a:t> dire </a:t>
            </a:r>
            <a:r>
              <a:rPr lang="it-IT" sz="2400" dirty="0" err="1"/>
              <a:t>que</a:t>
            </a:r>
            <a:r>
              <a:rPr lang="it-IT" sz="2400" dirty="0"/>
              <a:t> c’est </a:t>
            </a:r>
            <a:r>
              <a:rPr lang="it-IT" sz="2400" dirty="0" err="1"/>
              <a:t>nouveau</a:t>
            </a:r>
            <a:r>
              <a:rPr lang="it-IT" sz="2400" dirty="0"/>
              <a:t>. </a:t>
            </a:r>
            <a:r>
              <a:rPr lang="it-IT" sz="2400" dirty="0" err="1"/>
              <a:t>Depuis</a:t>
            </a:r>
            <a:r>
              <a:rPr lang="it-IT" sz="2400" dirty="0"/>
              <a:t> </a:t>
            </a:r>
            <a:r>
              <a:rPr lang="it-IT" sz="2400" dirty="0" err="1"/>
              <a:t>qu’on</a:t>
            </a:r>
            <a:r>
              <a:rPr lang="it-IT" sz="2400" dirty="0"/>
              <a:t> </a:t>
            </a:r>
            <a:r>
              <a:rPr lang="it-IT" sz="2400" dirty="0" err="1"/>
              <a:t>utilise</a:t>
            </a:r>
            <a:r>
              <a:rPr lang="it-IT" sz="2400" dirty="0"/>
              <a:t> la </a:t>
            </a:r>
            <a:r>
              <a:rPr lang="it-IT" sz="2400" dirty="0" err="1"/>
              <a:t>couleur</a:t>
            </a:r>
            <a:r>
              <a:rPr lang="it-IT" sz="2400" dirty="0"/>
              <a:t> en </a:t>
            </a:r>
            <a:r>
              <a:rPr lang="it-IT" sz="2400" dirty="0" err="1"/>
              <a:t>politique</a:t>
            </a:r>
            <a:r>
              <a:rPr lang="it-IT" sz="2400" dirty="0"/>
              <a:t> et à </a:t>
            </a:r>
            <a:r>
              <a:rPr lang="it-IT" sz="2400" dirty="0" err="1"/>
              <a:t>des</a:t>
            </a:r>
            <a:r>
              <a:rPr lang="it-IT" sz="2400" dirty="0"/>
              <a:t> </a:t>
            </a:r>
            <a:r>
              <a:rPr lang="it-IT" sz="2400" dirty="0" err="1"/>
              <a:t>fins</a:t>
            </a:r>
            <a:r>
              <a:rPr lang="it-IT" sz="2400" dirty="0"/>
              <a:t> </a:t>
            </a:r>
            <a:r>
              <a:rPr lang="it-IT" sz="2400" dirty="0" err="1"/>
              <a:t>idéologiques</a:t>
            </a:r>
            <a:r>
              <a:rPr lang="it-IT" sz="2400" dirty="0"/>
              <a:t>, on </a:t>
            </a:r>
            <a:r>
              <a:rPr lang="it-IT" sz="2400" dirty="0" err="1"/>
              <a:t>évite</a:t>
            </a:r>
            <a:r>
              <a:rPr lang="it-IT" sz="2400" dirty="0"/>
              <a:t> </a:t>
            </a:r>
            <a:r>
              <a:rPr lang="it-IT" sz="2400" dirty="0" err="1"/>
              <a:t>soigneusement</a:t>
            </a:r>
            <a:r>
              <a:rPr lang="it-IT" sz="2400" dirty="0"/>
              <a:t> le </a:t>
            </a:r>
            <a:r>
              <a:rPr lang="it-IT" sz="2400" dirty="0" err="1"/>
              <a:t>jaune</a:t>
            </a:r>
            <a:r>
              <a:rPr lang="it-IT" sz="2400" dirty="0"/>
              <a:t>, </a:t>
            </a:r>
            <a:r>
              <a:rPr lang="it-IT" sz="2400" dirty="0" err="1"/>
              <a:t>du</a:t>
            </a:r>
            <a:r>
              <a:rPr lang="it-IT" sz="2400" dirty="0"/>
              <a:t> </a:t>
            </a:r>
            <a:r>
              <a:rPr lang="it-IT" sz="2400" dirty="0" err="1"/>
              <a:t>moins</a:t>
            </a:r>
            <a:r>
              <a:rPr lang="it-IT" sz="2400" dirty="0"/>
              <a:t> en France et </a:t>
            </a:r>
            <a:r>
              <a:rPr lang="it-IT" sz="2400" dirty="0" err="1"/>
              <a:t>dans</a:t>
            </a:r>
            <a:r>
              <a:rPr lang="it-IT" sz="2400" dirty="0"/>
              <a:t> </a:t>
            </a:r>
            <a:r>
              <a:rPr lang="it-IT" sz="2400" dirty="0" err="1"/>
              <a:t>les</a:t>
            </a:r>
            <a:r>
              <a:rPr lang="it-IT" sz="2400" dirty="0"/>
              <a:t> </a:t>
            </a:r>
            <a:r>
              <a:rPr lang="it-IT" sz="2400" dirty="0" err="1"/>
              <a:t>pays</a:t>
            </a:r>
            <a:r>
              <a:rPr lang="it-IT" sz="2400" dirty="0"/>
              <a:t> </a:t>
            </a:r>
            <a:r>
              <a:rPr lang="it-IT" sz="2400" dirty="0" err="1"/>
              <a:t>voisins</a:t>
            </a:r>
            <a:r>
              <a:rPr lang="it-IT" sz="2400" dirty="0"/>
              <a:t>, car c’est une </a:t>
            </a:r>
            <a:r>
              <a:rPr lang="it-IT" sz="2400" dirty="0" err="1"/>
              <a:t>couleur</a:t>
            </a:r>
            <a:r>
              <a:rPr lang="it-IT" sz="2400" dirty="0"/>
              <a:t> </a:t>
            </a:r>
            <a:r>
              <a:rPr lang="it-IT" sz="2400" dirty="0" err="1"/>
              <a:t>négative</a:t>
            </a:r>
            <a:r>
              <a:rPr lang="it-IT" sz="2400" dirty="0"/>
              <a:t> à de </a:t>
            </a:r>
            <a:r>
              <a:rPr lang="it-IT" sz="2400" dirty="0" err="1"/>
              <a:t>nombreux</a:t>
            </a:r>
            <a:r>
              <a:rPr lang="it-IT" sz="2400" dirty="0"/>
              <a:t> </a:t>
            </a:r>
            <a:r>
              <a:rPr lang="it-IT" sz="2400" dirty="0" err="1"/>
              <a:t>égards</a:t>
            </a:r>
            <a:r>
              <a:rPr lang="it-IT" sz="2400" dirty="0"/>
              <a:t>. </a:t>
            </a:r>
            <a:r>
              <a:rPr lang="it-IT" sz="2400" dirty="0" err="1"/>
              <a:t>Comme</a:t>
            </a:r>
            <a:r>
              <a:rPr lang="it-IT" sz="2400" dirty="0"/>
              <a:t> on ne l’</a:t>
            </a:r>
            <a:r>
              <a:rPr lang="it-IT" sz="2400" dirty="0" err="1"/>
              <a:t>employait</a:t>
            </a:r>
            <a:r>
              <a:rPr lang="it-IT" sz="2400" dirty="0"/>
              <a:t> </a:t>
            </a:r>
            <a:r>
              <a:rPr lang="it-IT" sz="2400" dirty="0" err="1"/>
              <a:t>pas</a:t>
            </a:r>
            <a:r>
              <a:rPr lang="it-IT" sz="2400" dirty="0"/>
              <a:t>, elle </a:t>
            </a:r>
            <a:r>
              <a:rPr lang="it-IT" sz="2400" dirty="0" err="1"/>
              <a:t>était</a:t>
            </a:r>
            <a:r>
              <a:rPr lang="it-IT" sz="2400" dirty="0"/>
              <a:t> </a:t>
            </a:r>
            <a:r>
              <a:rPr lang="it-IT" sz="2400" dirty="0" err="1"/>
              <a:t>disponible</a:t>
            </a:r>
            <a:r>
              <a:rPr lang="it-IT" sz="2400" dirty="0"/>
              <a:t>, </a:t>
            </a:r>
            <a:r>
              <a:rPr lang="it-IT" sz="2400" dirty="0" err="1"/>
              <a:t>alors</a:t>
            </a:r>
            <a:r>
              <a:rPr lang="it-IT" sz="2400" dirty="0"/>
              <a:t> </a:t>
            </a:r>
            <a:r>
              <a:rPr lang="it-IT" sz="2400" dirty="0" err="1"/>
              <a:t>que</a:t>
            </a:r>
            <a:r>
              <a:rPr lang="it-IT" sz="2400" dirty="0"/>
              <a:t> </a:t>
            </a:r>
            <a:r>
              <a:rPr lang="it-IT" sz="2400" dirty="0" err="1"/>
              <a:t>toutes</a:t>
            </a:r>
            <a:r>
              <a:rPr lang="it-IT" sz="2400" dirty="0"/>
              <a:t> </a:t>
            </a:r>
            <a:r>
              <a:rPr lang="it-IT" sz="2400" dirty="0" err="1"/>
              <a:t>les</a:t>
            </a:r>
            <a:r>
              <a:rPr lang="it-IT" sz="2400" dirty="0"/>
              <a:t> </a:t>
            </a:r>
            <a:r>
              <a:rPr lang="it-IT" sz="2400" dirty="0" err="1"/>
              <a:t>autres</a:t>
            </a:r>
            <a:r>
              <a:rPr lang="it-IT" sz="2400" dirty="0"/>
              <a:t> </a:t>
            </a:r>
            <a:r>
              <a:rPr lang="it-IT" sz="2400" dirty="0" err="1"/>
              <a:t>sont</a:t>
            </a:r>
            <a:r>
              <a:rPr lang="it-IT" sz="2400" dirty="0"/>
              <a:t> </a:t>
            </a:r>
            <a:r>
              <a:rPr lang="it-IT" sz="2400" dirty="0" err="1"/>
              <a:t>utilisées</a:t>
            </a:r>
            <a:r>
              <a:rPr lang="it-IT" sz="2400" dirty="0"/>
              <a:t> par </a:t>
            </a:r>
            <a:r>
              <a:rPr lang="it-IT" sz="2400" dirty="0" err="1"/>
              <a:t>des</a:t>
            </a:r>
            <a:r>
              <a:rPr lang="it-IT" sz="2400" dirty="0"/>
              <a:t> </a:t>
            </a:r>
            <a:r>
              <a:rPr lang="it-IT" sz="2400" dirty="0" err="1"/>
              <a:t>courants</a:t>
            </a:r>
            <a:r>
              <a:rPr lang="it-IT" sz="2400" dirty="0"/>
              <a:t> d’opinion.</a:t>
            </a:r>
          </a:p>
          <a:p>
            <a:r>
              <a:rPr lang="fr-FR" sz="2400" dirty="0"/>
              <a:t>  </a:t>
            </a:r>
            <a:r>
              <a:rPr lang="fr-FR" sz="2400" i="1" dirty="0"/>
              <a:t>Les </a:t>
            </a:r>
            <a:r>
              <a:rPr lang="fr-FR" sz="2400" i="1" dirty="0" err="1"/>
              <a:t>Inrocks</a:t>
            </a:r>
            <a:r>
              <a:rPr lang="fr-FR" sz="2400" i="1" dirty="0"/>
              <a:t> </a:t>
            </a:r>
            <a:r>
              <a:rPr lang="fr-FR" sz="2400" dirty="0"/>
              <a:t>  - Le 6 décembre 2018</a:t>
            </a:r>
            <a:endParaRPr lang="it-IT" sz="2400" dirty="0"/>
          </a:p>
          <a:p>
            <a:endParaRPr lang="it-IT" sz="2400" dirty="0"/>
          </a:p>
        </p:txBody>
      </p:sp>
    </p:spTree>
    <p:extLst>
      <p:ext uri="{BB962C8B-B14F-4D97-AF65-F5344CB8AC3E}">
        <p14:creationId xmlns:p14="http://schemas.microsoft.com/office/powerpoint/2010/main" val="26725105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Qu’a</a:t>
            </a:r>
            <a:r>
              <a:rPr lang="it-IT" sz="2800" b="1" dirty="0"/>
              <a:t>-t-elle </a:t>
            </a:r>
            <a:r>
              <a:rPr lang="it-IT" sz="2800" b="1" dirty="0" err="1"/>
              <a:t>symbolisé</a:t>
            </a:r>
            <a:r>
              <a:rPr lang="it-IT" sz="2800" b="1" dirty="0"/>
              <a:t> </a:t>
            </a:r>
            <a:r>
              <a:rPr lang="it-IT" sz="2800" b="1" dirty="0" err="1"/>
              <a:t>dans</a:t>
            </a:r>
            <a:r>
              <a:rPr lang="it-IT" sz="2800" b="1" dirty="0"/>
              <a:t> l’histoire ?</a:t>
            </a:r>
            <a:r>
              <a:rPr lang="it-IT" sz="2800" dirty="0"/>
              <a:t/>
            </a:r>
            <a:br>
              <a:rPr lang="it-IT" sz="2800" dirty="0"/>
            </a:br>
            <a:endParaRPr lang="fr-CA" sz="2800" dirty="0"/>
          </a:p>
        </p:txBody>
      </p:sp>
      <p:sp>
        <p:nvSpPr>
          <p:cNvPr id="3" name="Segnaposto contenuto 2"/>
          <p:cNvSpPr>
            <a:spLocks noGrp="1"/>
          </p:cNvSpPr>
          <p:nvPr>
            <p:ph idx="1"/>
          </p:nvPr>
        </p:nvSpPr>
        <p:spPr/>
        <p:txBody>
          <a:bodyPr>
            <a:normAutofit/>
          </a:bodyPr>
          <a:lstStyle/>
          <a:p>
            <a:pPr algn="just"/>
            <a:r>
              <a:rPr lang="it-IT" sz="2400" dirty="0" err="1"/>
              <a:t>Dans</a:t>
            </a:r>
            <a:r>
              <a:rPr lang="it-IT" sz="2400" dirty="0"/>
              <a:t> l’</a:t>
            </a:r>
            <a:r>
              <a:rPr lang="it-IT" sz="2400" dirty="0" err="1"/>
              <a:t>Antiquité</a:t>
            </a:r>
            <a:r>
              <a:rPr lang="it-IT" sz="2400" dirty="0"/>
              <a:t> </a:t>
            </a:r>
            <a:r>
              <a:rPr lang="it-IT" sz="2400" dirty="0" err="1"/>
              <a:t>gréco-romaine</a:t>
            </a:r>
            <a:r>
              <a:rPr lang="it-IT" sz="2400" dirty="0"/>
              <a:t>, c’est une bonne </a:t>
            </a:r>
            <a:r>
              <a:rPr lang="it-IT" sz="2400" dirty="0" err="1"/>
              <a:t>couleur</a:t>
            </a:r>
            <a:r>
              <a:rPr lang="it-IT" sz="2400" dirty="0"/>
              <a:t>. Elle </a:t>
            </a:r>
            <a:r>
              <a:rPr lang="it-IT" sz="2400" dirty="0" err="1"/>
              <a:t>symbolise</a:t>
            </a:r>
            <a:r>
              <a:rPr lang="it-IT" sz="2400" dirty="0"/>
              <a:t> </a:t>
            </a:r>
            <a:r>
              <a:rPr lang="it-IT" sz="2400" dirty="0" err="1"/>
              <a:t>richesse</a:t>
            </a:r>
            <a:r>
              <a:rPr lang="it-IT" sz="2400" dirty="0"/>
              <a:t>, </a:t>
            </a:r>
            <a:r>
              <a:rPr lang="it-IT" sz="2400" dirty="0" err="1"/>
              <a:t>prospérité</a:t>
            </a:r>
            <a:r>
              <a:rPr lang="it-IT" sz="2400" dirty="0"/>
              <a:t>, </a:t>
            </a:r>
            <a:r>
              <a:rPr lang="it-IT" sz="2400" dirty="0" err="1"/>
              <a:t>fertilité</a:t>
            </a:r>
            <a:r>
              <a:rPr lang="it-IT" sz="2400" dirty="0"/>
              <a:t>, </a:t>
            </a:r>
            <a:r>
              <a:rPr lang="it-IT" sz="2400" dirty="0" err="1"/>
              <a:t>lumière</a:t>
            </a:r>
            <a:r>
              <a:rPr lang="it-IT" sz="2400" dirty="0"/>
              <a:t>, </a:t>
            </a:r>
            <a:r>
              <a:rPr lang="it-IT" sz="2400" dirty="0" err="1"/>
              <a:t>chaleur</a:t>
            </a:r>
            <a:r>
              <a:rPr lang="it-IT" sz="2400" dirty="0"/>
              <a:t> ... C’est une </a:t>
            </a:r>
            <a:r>
              <a:rPr lang="it-IT" sz="2400" dirty="0" err="1"/>
              <a:t>couleur</a:t>
            </a:r>
            <a:r>
              <a:rPr lang="it-IT" sz="2400" dirty="0"/>
              <a:t> </a:t>
            </a:r>
            <a:r>
              <a:rPr lang="it-IT" sz="2400" dirty="0" err="1"/>
              <a:t>bénéfique</a:t>
            </a:r>
            <a:r>
              <a:rPr lang="it-IT" sz="2400" dirty="0"/>
              <a:t>. </a:t>
            </a:r>
            <a:r>
              <a:rPr lang="it-IT" sz="2400" dirty="0" err="1"/>
              <a:t>Puis</a:t>
            </a:r>
            <a:r>
              <a:rPr lang="it-IT" sz="2400" dirty="0"/>
              <a:t> elle se </a:t>
            </a:r>
            <a:r>
              <a:rPr lang="it-IT" sz="2400" dirty="0" err="1"/>
              <a:t>dévalorise</a:t>
            </a:r>
            <a:r>
              <a:rPr lang="it-IT" sz="2400" dirty="0"/>
              <a:t> </a:t>
            </a:r>
            <a:r>
              <a:rPr lang="it-IT" sz="2400" dirty="0" err="1"/>
              <a:t>progressivement</a:t>
            </a:r>
            <a:r>
              <a:rPr lang="it-IT" sz="2400" dirty="0"/>
              <a:t> </a:t>
            </a:r>
            <a:r>
              <a:rPr lang="it-IT" sz="2400" dirty="0" err="1"/>
              <a:t>au</a:t>
            </a:r>
            <a:r>
              <a:rPr lang="it-IT" sz="2400" dirty="0"/>
              <a:t> </a:t>
            </a:r>
            <a:r>
              <a:rPr lang="it-IT" sz="2400" dirty="0" err="1"/>
              <a:t>Moyen-Âge</a:t>
            </a:r>
            <a:r>
              <a:rPr lang="it-IT" sz="2400" dirty="0"/>
              <a:t>. </a:t>
            </a:r>
            <a:r>
              <a:rPr lang="it-IT" sz="2400" dirty="0" err="1"/>
              <a:t>Les</a:t>
            </a:r>
            <a:r>
              <a:rPr lang="it-IT" sz="2400" dirty="0"/>
              <a:t> </a:t>
            </a:r>
            <a:r>
              <a:rPr lang="it-IT" sz="2400" dirty="0" err="1"/>
              <a:t>aspects</a:t>
            </a:r>
            <a:r>
              <a:rPr lang="it-IT" sz="2400" dirty="0"/>
              <a:t> </a:t>
            </a:r>
            <a:r>
              <a:rPr lang="it-IT" sz="2400" dirty="0" err="1"/>
              <a:t>mauvais</a:t>
            </a:r>
            <a:r>
              <a:rPr lang="it-IT" sz="2400" dirty="0"/>
              <a:t> l’</a:t>
            </a:r>
            <a:r>
              <a:rPr lang="it-IT" sz="2400" dirty="0" err="1"/>
              <a:t>emportent</a:t>
            </a:r>
            <a:r>
              <a:rPr lang="it-IT" sz="2400" dirty="0"/>
              <a:t> </a:t>
            </a:r>
            <a:r>
              <a:rPr lang="it-IT" sz="2400" dirty="0" err="1"/>
              <a:t>sur</a:t>
            </a:r>
            <a:r>
              <a:rPr lang="it-IT" sz="2400" dirty="0"/>
              <a:t> </a:t>
            </a:r>
            <a:r>
              <a:rPr lang="it-IT" sz="2400" dirty="0" err="1"/>
              <a:t>les</a:t>
            </a:r>
            <a:r>
              <a:rPr lang="it-IT" sz="2400" dirty="0"/>
              <a:t> </a:t>
            </a:r>
            <a:r>
              <a:rPr lang="it-IT" sz="2400" dirty="0" err="1"/>
              <a:t>bons</a:t>
            </a:r>
            <a:r>
              <a:rPr lang="it-IT" sz="2400" dirty="0"/>
              <a:t>, et elle </a:t>
            </a:r>
            <a:r>
              <a:rPr lang="it-IT" sz="2400" dirty="0" err="1"/>
              <a:t>devient</a:t>
            </a:r>
            <a:r>
              <a:rPr lang="it-IT" sz="2400" dirty="0"/>
              <a:t> </a:t>
            </a:r>
            <a:r>
              <a:rPr lang="it-IT" sz="2400" dirty="0" err="1"/>
              <a:t>vraiment</a:t>
            </a:r>
            <a:r>
              <a:rPr lang="it-IT" sz="2400" dirty="0"/>
              <a:t> </a:t>
            </a:r>
            <a:r>
              <a:rPr lang="it-IT" sz="2400" dirty="0" err="1"/>
              <a:t>négative</a:t>
            </a:r>
            <a:r>
              <a:rPr lang="it-IT" sz="2400" dirty="0"/>
              <a:t> à la fin </a:t>
            </a:r>
            <a:r>
              <a:rPr lang="it-IT" sz="2400" dirty="0" err="1"/>
              <a:t>du</a:t>
            </a:r>
            <a:r>
              <a:rPr lang="it-IT" sz="2400" dirty="0"/>
              <a:t> </a:t>
            </a:r>
            <a:r>
              <a:rPr lang="it-IT" sz="2400" dirty="0" err="1"/>
              <a:t>Moyen</a:t>
            </a:r>
            <a:r>
              <a:rPr lang="it-IT" sz="2400" dirty="0"/>
              <a:t>- </a:t>
            </a:r>
            <a:r>
              <a:rPr lang="it-IT" sz="2400" dirty="0" err="1"/>
              <a:t>Âge</a:t>
            </a:r>
            <a:r>
              <a:rPr lang="it-IT" sz="2400" dirty="0"/>
              <a:t>. C’est la </a:t>
            </a:r>
            <a:r>
              <a:rPr lang="it-IT" sz="2400" dirty="0" err="1"/>
              <a:t>couleur</a:t>
            </a:r>
            <a:r>
              <a:rPr lang="it-IT" sz="2400" dirty="0"/>
              <a:t> </a:t>
            </a:r>
            <a:r>
              <a:rPr lang="it-IT" sz="2400" dirty="0" err="1"/>
              <a:t>du</a:t>
            </a:r>
            <a:r>
              <a:rPr lang="it-IT" sz="2400" dirty="0"/>
              <a:t> </a:t>
            </a:r>
            <a:r>
              <a:rPr lang="it-IT" sz="2400" dirty="0" err="1"/>
              <a:t>mensonge</a:t>
            </a:r>
            <a:r>
              <a:rPr lang="it-IT" sz="2400" dirty="0"/>
              <a:t>, de l’</a:t>
            </a:r>
            <a:r>
              <a:rPr lang="it-IT" sz="2400" dirty="0" err="1"/>
              <a:t>hypocrisie</a:t>
            </a:r>
            <a:r>
              <a:rPr lang="it-IT" sz="2400" dirty="0"/>
              <a:t>, et </a:t>
            </a:r>
            <a:r>
              <a:rPr lang="it-IT" sz="2400" dirty="0" err="1"/>
              <a:t>surtout</a:t>
            </a:r>
            <a:r>
              <a:rPr lang="it-IT" sz="2400" dirty="0"/>
              <a:t> de la </a:t>
            </a:r>
            <a:r>
              <a:rPr lang="it-IT" sz="2400" dirty="0" err="1"/>
              <a:t>trahison</a:t>
            </a:r>
            <a:r>
              <a:rPr lang="it-IT" sz="2400" dirty="0"/>
              <a:t>. Cela dure </a:t>
            </a:r>
            <a:r>
              <a:rPr lang="it-IT" sz="2400" dirty="0" err="1"/>
              <a:t>jusqu’au</a:t>
            </a:r>
            <a:r>
              <a:rPr lang="it-IT" sz="2400" dirty="0"/>
              <a:t> </a:t>
            </a:r>
            <a:r>
              <a:rPr lang="it-IT" sz="2400" dirty="0" err="1"/>
              <a:t>XIXe</a:t>
            </a:r>
            <a:r>
              <a:rPr lang="it-IT" sz="2400" dirty="0"/>
              <a:t> </a:t>
            </a:r>
            <a:r>
              <a:rPr lang="it-IT" sz="2400" dirty="0" err="1"/>
              <a:t>siècle</a:t>
            </a:r>
            <a:r>
              <a:rPr lang="it-IT" sz="2400" dirty="0"/>
              <a:t>, </a:t>
            </a:r>
            <a:r>
              <a:rPr lang="it-IT" sz="2400" dirty="0" err="1"/>
              <a:t>où</a:t>
            </a:r>
            <a:r>
              <a:rPr lang="it-IT" sz="2400" dirty="0"/>
              <a:t> on </a:t>
            </a:r>
            <a:r>
              <a:rPr lang="it-IT" sz="2400" dirty="0" err="1"/>
              <a:t>peint</a:t>
            </a:r>
            <a:r>
              <a:rPr lang="it-IT" sz="2400" dirty="0"/>
              <a:t> en </a:t>
            </a:r>
            <a:r>
              <a:rPr lang="it-IT" sz="2400" dirty="0" err="1"/>
              <a:t>jaune</a:t>
            </a:r>
            <a:r>
              <a:rPr lang="it-IT" sz="2400" dirty="0"/>
              <a:t> </a:t>
            </a:r>
            <a:r>
              <a:rPr lang="it-IT" sz="2400" dirty="0" err="1"/>
              <a:t>les</a:t>
            </a:r>
            <a:r>
              <a:rPr lang="it-IT" sz="2400" dirty="0"/>
              <a:t> </a:t>
            </a:r>
            <a:r>
              <a:rPr lang="it-IT" sz="2400" dirty="0" err="1"/>
              <a:t>maisons</a:t>
            </a:r>
            <a:r>
              <a:rPr lang="it-IT" sz="2400" dirty="0"/>
              <a:t> </a:t>
            </a:r>
            <a:r>
              <a:rPr lang="it-IT" sz="2400" dirty="0" err="1"/>
              <a:t>des</a:t>
            </a:r>
            <a:r>
              <a:rPr lang="it-IT" sz="2400" dirty="0"/>
              <a:t> </a:t>
            </a:r>
            <a:r>
              <a:rPr lang="it-IT" sz="2400" dirty="0" err="1"/>
              <a:t>traîtres</a:t>
            </a:r>
            <a:r>
              <a:rPr lang="it-IT" sz="2400" dirty="0"/>
              <a:t>, </a:t>
            </a:r>
            <a:r>
              <a:rPr lang="it-IT" sz="2400" dirty="0" err="1"/>
              <a:t>des</a:t>
            </a:r>
            <a:r>
              <a:rPr lang="it-IT" sz="2400" dirty="0"/>
              <a:t> </a:t>
            </a:r>
            <a:r>
              <a:rPr lang="it-IT" sz="2400" dirty="0" err="1"/>
              <a:t>faux-monnayeurs</a:t>
            </a:r>
            <a:r>
              <a:rPr lang="it-IT" sz="2400" dirty="0"/>
              <a:t>, </a:t>
            </a:r>
            <a:r>
              <a:rPr lang="it-IT" sz="2400" dirty="0" err="1"/>
              <a:t>des</a:t>
            </a:r>
            <a:r>
              <a:rPr lang="it-IT" sz="2400" dirty="0"/>
              <a:t> gens </a:t>
            </a:r>
            <a:r>
              <a:rPr lang="it-IT" sz="2400" dirty="0" err="1"/>
              <a:t>coupables</a:t>
            </a:r>
            <a:r>
              <a:rPr lang="it-IT" sz="2400" dirty="0"/>
              <a:t> de </a:t>
            </a:r>
            <a:r>
              <a:rPr lang="it-IT" sz="2400" dirty="0" err="1"/>
              <a:t>crimes</a:t>
            </a:r>
            <a:r>
              <a:rPr lang="it-IT" sz="2400" dirty="0"/>
              <a:t> de </a:t>
            </a:r>
            <a:r>
              <a:rPr lang="it-IT" sz="2400" dirty="0" err="1"/>
              <a:t>lèse-majesté</a:t>
            </a:r>
            <a:r>
              <a:rPr lang="it-IT" sz="2400" dirty="0"/>
              <a:t>. </a:t>
            </a:r>
            <a:r>
              <a:rPr lang="fr-FR" sz="2400" i="1" dirty="0"/>
              <a:t>Les </a:t>
            </a:r>
            <a:r>
              <a:rPr lang="fr-FR" sz="2400" i="1" dirty="0" err="1"/>
              <a:t>Inrocks</a:t>
            </a:r>
            <a:r>
              <a:rPr lang="fr-FR" sz="2400" i="1" dirty="0"/>
              <a:t> </a:t>
            </a:r>
            <a:r>
              <a:rPr lang="fr-FR" sz="2400" dirty="0"/>
              <a:t>  - Le 6 décembre 2018</a:t>
            </a:r>
            <a:endParaRPr lang="it-IT" sz="2400" dirty="0"/>
          </a:p>
          <a:p>
            <a:endParaRPr lang="it-IT" sz="2400" dirty="0"/>
          </a:p>
          <a:p>
            <a:endParaRPr lang="fr-CA" sz="2400" dirty="0"/>
          </a:p>
        </p:txBody>
      </p:sp>
    </p:spTree>
    <p:extLst>
      <p:ext uri="{BB962C8B-B14F-4D97-AF65-F5344CB8AC3E}">
        <p14:creationId xmlns:p14="http://schemas.microsoft.com/office/powerpoint/2010/main" val="274809223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Qu’a</a:t>
            </a:r>
            <a:r>
              <a:rPr lang="it-IT" sz="2800" b="1" dirty="0"/>
              <a:t>-t-elle </a:t>
            </a:r>
            <a:r>
              <a:rPr lang="it-IT" sz="2800" b="1" dirty="0" err="1"/>
              <a:t>symbolisé</a:t>
            </a:r>
            <a:r>
              <a:rPr lang="it-IT" sz="2800" b="1" dirty="0"/>
              <a:t> </a:t>
            </a:r>
            <a:r>
              <a:rPr lang="it-IT" sz="2800" b="1" dirty="0" err="1"/>
              <a:t>dans</a:t>
            </a:r>
            <a:r>
              <a:rPr lang="it-IT" sz="2800" b="1" dirty="0"/>
              <a:t> l’histoire ?</a:t>
            </a:r>
            <a:r>
              <a:rPr lang="it-IT" sz="2800" dirty="0"/>
              <a:t/>
            </a:r>
            <a:br>
              <a:rPr lang="it-IT" sz="2800" dirty="0"/>
            </a:br>
            <a:endParaRPr lang="fr-CA" sz="2800" dirty="0"/>
          </a:p>
        </p:txBody>
      </p:sp>
      <p:sp>
        <p:nvSpPr>
          <p:cNvPr id="3" name="Segnaposto contenuto 2"/>
          <p:cNvSpPr>
            <a:spLocks noGrp="1"/>
          </p:cNvSpPr>
          <p:nvPr>
            <p:ph idx="1"/>
          </p:nvPr>
        </p:nvSpPr>
        <p:spPr/>
        <p:txBody>
          <a:bodyPr>
            <a:normAutofit/>
          </a:bodyPr>
          <a:lstStyle/>
          <a:p>
            <a:pPr algn="just"/>
            <a:r>
              <a:rPr lang="it-IT" sz="2400" dirty="0" err="1"/>
              <a:t>Au</a:t>
            </a:r>
            <a:r>
              <a:rPr lang="it-IT" sz="2400" dirty="0"/>
              <a:t> </a:t>
            </a:r>
            <a:r>
              <a:rPr lang="it-IT" sz="2400" dirty="0" err="1"/>
              <a:t>théâtre</a:t>
            </a:r>
            <a:r>
              <a:rPr lang="it-IT" sz="2400" dirty="0"/>
              <a:t> on en </a:t>
            </a:r>
            <a:r>
              <a:rPr lang="it-IT" sz="2400" dirty="0" err="1"/>
              <a:t>fait</a:t>
            </a:r>
            <a:r>
              <a:rPr lang="it-IT" sz="2400" dirty="0"/>
              <a:t> une </a:t>
            </a:r>
            <a:r>
              <a:rPr lang="it-IT" sz="2400" dirty="0" err="1"/>
              <a:t>couleur</a:t>
            </a:r>
            <a:r>
              <a:rPr lang="it-IT" sz="2400" dirty="0"/>
              <a:t> </a:t>
            </a:r>
            <a:r>
              <a:rPr lang="it-IT" sz="2400" dirty="0" err="1"/>
              <a:t>soit</a:t>
            </a:r>
            <a:r>
              <a:rPr lang="it-IT" sz="2400" dirty="0"/>
              <a:t> </a:t>
            </a:r>
            <a:r>
              <a:rPr lang="it-IT" sz="2400" dirty="0" err="1"/>
              <a:t>ridicule</a:t>
            </a:r>
            <a:r>
              <a:rPr lang="it-IT" sz="2400" dirty="0"/>
              <a:t>, </a:t>
            </a:r>
            <a:r>
              <a:rPr lang="it-IT" sz="2400" dirty="0" err="1"/>
              <a:t>soit</a:t>
            </a:r>
            <a:r>
              <a:rPr lang="it-IT" sz="2400" dirty="0"/>
              <a:t> </a:t>
            </a:r>
            <a:r>
              <a:rPr lang="it-IT" sz="2400" dirty="0" err="1"/>
              <a:t>des</a:t>
            </a:r>
            <a:r>
              <a:rPr lang="it-IT" sz="2400" dirty="0"/>
              <a:t> </a:t>
            </a:r>
            <a:r>
              <a:rPr lang="it-IT" sz="2400" dirty="0" err="1"/>
              <a:t>trompeurs</a:t>
            </a:r>
            <a:r>
              <a:rPr lang="it-IT" sz="2400" dirty="0"/>
              <a:t>. Et à la fin </a:t>
            </a:r>
            <a:r>
              <a:rPr lang="it-IT" sz="2400" dirty="0" err="1"/>
              <a:t>du</a:t>
            </a:r>
            <a:r>
              <a:rPr lang="it-IT" sz="2400" dirty="0"/>
              <a:t> </a:t>
            </a:r>
            <a:r>
              <a:rPr lang="it-IT" sz="2400" dirty="0" err="1"/>
              <a:t>XIXe</a:t>
            </a:r>
            <a:r>
              <a:rPr lang="it-IT" sz="2400" dirty="0"/>
              <a:t> </a:t>
            </a:r>
            <a:r>
              <a:rPr lang="it-IT" sz="2400" dirty="0" err="1"/>
              <a:t>siècle</a:t>
            </a:r>
            <a:r>
              <a:rPr lang="it-IT" sz="2400" dirty="0"/>
              <a:t>, </a:t>
            </a:r>
            <a:r>
              <a:rPr lang="it-IT" sz="2400" dirty="0" err="1"/>
              <a:t>ça</a:t>
            </a:r>
            <a:r>
              <a:rPr lang="it-IT" sz="2400" dirty="0"/>
              <a:t> </a:t>
            </a:r>
            <a:r>
              <a:rPr lang="it-IT" sz="2400" dirty="0" err="1"/>
              <a:t>devient</a:t>
            </a:r>
            <a:r>
              <a:rPr lang="it-IT" sz="2400" dirty="0"/>
              <a:t> la </a:t>
            </a:r>
            <a:r>
              <a:rPr lang="it-IT" sz="2400" dirty="0" err="1"/>
              <a:t>couleur</a:t>
            </a:r>
            <a:r>
              <a:rPr lang="it-IT" sz="2400" dirty="0"/>
              <a:t> </a:t>
            </a:r>
            <a:r>
              <a:rPr lang="it-IT" sz="2400" dirty="0" err="1"/>
              <a:t>des</a:t>
            </a:r>
            <a:r>
              <a:rPr lang="it-IT" sz="2400" dirty="0"/>
              <a:t> </a:t>
            </a:r>
            <a:r>
              <a:rPr lang="it-IT" sz="2400" dirty="0" err="1"/>
              <a:t>syndicats</a:t>
            </a:r>
            <a:r>
              <a:rPr lang="it-IT" sz="2400" dirty="0"/>
              <a:t> </a:t>
            </a:r>
            <a:r>
              <a:rPr lang="it-IT" sz="2400" dirty="0" err="1"/>
              <a:t>tricheurs</a:t>
            </a:r>
            <a:r>
              <a:rPr lang="it-IT" sz="2400" dirty="0"/>
              <a:t>, qui </a:t>
            </a:r>
            <a:r>
              <a:rPr lang="it-IT" sz="2400" dirty="0" err="1"/>
              <a:t>roulent</a:t>
            </a:r>
            <a:r>
              <a:rPr lang="it-IT" sz="2400" dirty="0"/>
              <a:t> pour le </a:t>
            </a:r>
            <a:r>
              <a:rPr lang="it-IT" sz="2400" dirty="0" err="1"/>
              <a:t>patronat</a:t>
            </a:r>
            <a:r>
              <a:rPr lang="it-IT" sz="2400" dirty="0"/>
              <a:t>. C’est le “</a:t>
            </a:r>
            <a:r>
              <a:rPr lang="it-IT" sz="2400" dirty="0" err="1"/>
              <a:t>syndicat</a:t>
            </a:r>
            <a:r>
              <a:rPr lang="it-IT" sz="2400" dirty="0"/>
              <a:t> </a:t>
            </a:r>
            <a:r>
              <a:rPr lang="it-IT" sz="2400" dirty="0" err="1"/>
              <a:t>jaune</a:t>
            </a:r>
            <a:r>
              <a:rPr lang="it-IT" sz="2400" dirty="0"/>
              <a:t>” </a:t>
            </a:r>
            <a:r>
              <a:rPr lang="it-IT" sz="2400" dirty="0" err="1"/>
              <a:t>contre</a:t>
            </a:r>
            <a:r>
              <a:rPr lang="it-IT" sz="2400" dirty="0"/>
              <a:t> le “</a:t>
            </a:r>
            <a:r>
              <a:rPr lang="it-IT" sz="2400" dirty="0" err="1"/>
              <a:t>syndicat</a:t>
            </a:r>
            <a:r>
              <a:rPr lang="it-IT" sz="2400" dirty="0"/>
              <a:t> </a:t>
            </a:r>
            <a:r>
              <a:rPr lang="it-IT" sz="2400" dirty="0" err="1"/>
              <a:t>rouge</a:t>
            </a:r>
            <a:r>
              <a:rPr lang="it-IT" sz="2400" dirty="0"/>
              <a:t>”, qui </a:t>
            </a:r>
            <a:r>
              <a:rPr lang="it-IT" sz="2400" dirty="0" err="1"/>
              <a:t>défend</a:t>
            </a:r>
            <a:r>
              <a:rPr lang="it-IT" sz="2400" dirty="0"/>
              <a:t> </a:t>
            </a:r>
            <a:r>
              <a:rPr lang="it-IT" sz="2400" dirty="0" err="1"/>
              <a:t>les</a:t>
            </a:r>
            <a:r>
              <a:rPr lang="it-IT" sz="2400" dirty="0"/>
              <a:t> </a:t>
            </a:r>
            <a:r>
              <a:rPr lang="it-IT" sz="2400" dirty="0" err="1"/>
              <a:t>ouvriers</a:t>
            </a:r>
            <a:r>
              <a:rPr lang="it-IT" sz="2400" dirty="0"/>
              <a:t>. Elle a </a:t>
            </a:r>
            <a:r>
              <a:rPr lang="it-IT" sz="2400" dirty="0" err="1"/>
              <a:t>donc</a:t>
            </a:r>
            <a:r>
              <a:rPr lang="it-IT" sz="2400" dirty="0"/>
              <a:t> </a:t>
            </a:r>
            <a:r>
              <a:rPr lang="it-IT" sz="2400" dirty="0" err="1"/>
              <a:t>mauvaise</a:t>
            </a:r>
            <a:r>
              <a:rPr lang="it-IT" sz="2400" dirty="0"/>
              <a:t> </a:t>
            </a:r>
            <a:r>
              <a:rPr lang="it-IT" sz="2400" dirty="0" err="1"/>
              <a:t>réputation</a:t>
            </a:r>
            <a:r>
              <a:rPr lang="it-IT" sz="2400" dirty="0"/>
              <a:t>. Elle a </a:t>
            </a:r>
            <a:r>
              <a:rPr lang="it-IT" sz="2400" dirty="0" err="1"/>
              <a:t>quelques</a:t>
            </a:r>
            <a:r>
              <a:rPr lang="it-IT" sz="2400" dirty="0"/>
              <a:t> </a:t>
            </a:r>
            <a:r>
              <a:rPr lang="it-IT" sz="2400" dirty="0" err="1"/>
              <a:t>bons</a:t>
            </a:r>
            <a:r>
              <a:rPr lang="it-IT" sz="2400" dirty="0"/>
              <a:t> </a:t>
            </a:r>
            <a:r>
              <a:rPr lang="it-IT" sz="2400" dirty="0" err="1"/>
              <a:t>aspects</a:t>
            </a:r>
            <a:r>
              <a:rPr lang="it-IT" sz="2400" dirty="0"/>
              <a:t>, mais qui </a:t>
            </a:r>
            <a:r>
              <a:rPr lang="it-IT" sz="2400" dirty="0" err="1"/>
              <a:t>sont</a:t>
            </a:r>
            <a:r>
              <a:rPr lang="it-IT" sz="2400" dirty="0"/>
              <a:t> </a:t>
            </a:r>
            <a:r>
              <a:rPr lang="it-IT" sz="2400" dirty="0" err="1"/>
              <a:t>discrets</a:t>
            </a:r>
            <a:r>
              <a:rPr lang="it-IT" sz="2400" dirty="0"/>
              <a:t> par </a:t>
            </a:r>
            <a:r>
              <a:rPr lang="it-IT" sz="2400" dirty="0" err="1"/>
              <a:t>rapport</a:t>
            </a:r>
            <a:r>
              <a:rPr lang="it-IT" sz="2400" dirty="0"/>
              <a:t> </a:t>
            </a:r>
            <a:r>
              <a:rPr lang="it-IT" sz="2400" dirty="0" err="1"/>
              <a:t>aux</a:t>
            </a:r>
            <a:r>
              <a:rPr lang="it-IT" sz="2400" dirty="0"/>
              <a:t> </a:t>
            </a:r>
            <a:r>
              <a:rPr lang="it-IT" sz="2400" dirty="0" err="1"/>
              <a:t>mauvais</a:t>
            </a:r>
            <a:r>
              <a:rPr lang="it-IT" sz="2400" dirty="0"/>
              <a:t>.</a:t>
            </a:r>
          </a:p>
          <a:p>
            <a:r>
              <a:rPr lang="fr-FR" sz="2400" dirty="0"/>
              <a:t> </a:t>
            </a:r>
            <a:r>
              <a:rPr lang="fr-FR" sz="2400" i="1" dirty="0"/>
              <a:t>Les </a:t>
            </a:r>
            <a:r>
              <a:rPr lang="fr-FR" sz="2400" i="1" dirty="0" err="1"/>
              <a:t>Inrocks</a:t>
            </a:r>
            <a:r>
              <a:rPr lang="fr-FR" sz="2400" i="1" dirty="0"/>
              <a:t> </a:t>
            </a:r>
            <a:r>
              <a:rPr lang="fr-FR" sz="2400" dirty="0"/>
              <a:t>  - Le 6 décembre 2018</a:t>
            </a:r>
            <a:endParaRPr lang="it-IT" sz="2400" dirty="0"/>
          </a:p>
          <a:p>
            <a:endParaRPr lang="it-IT" sz="2400" dirty="0"/>
          </a:p>
          <a:p>
            <a:endParaRPr lang="fr-CA" sz="2400" dirty="0"/>
          </a:p>
        </p:txBody>
      </p:sp>
    </p:spTree>
    <p:extLst>
      <p:ext uri="{BB962C8B-B14F-4D97-AF65-F5344CB8AC3E}">
        <p14:creationId xmlns:p14="http://schemas.microsoft.com/office/powerpoint/2010/main" val="24833724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Encore</a:t>
            </a:r>
            <a:r>
              <a:rPr lang="it-IT" sz="2800" b="1" dirty="0"/>
              <a:t> </a:t>
            </a:r>
            <a:r>
              <a:rPr lang="it-IT" sz="2800" b="1" dirty="0" err="1"/>
              <a:t>aujourd’hui</a:t>
            </a:r>
            <a:r>
              <a:rPr lang="it-IT" sz="2800" b="1" dirty="0"/>
              <a:t> c’est une </a:t>
            </a:r>
            <a:r>
              <a:rPr lang="it-IT" sz="2800" b="1" dirty="0" err="1"/>
              <a:t>couleur</a:t>
            </a:r>
            <a:r>
              <a:rPr lang="it-IT" sz="2800" b="1" dirty="0"/>
              <a:t> </a:t>
            </a:r>
            <a:r>
              <a:rPr lang="it-IT" sz="2800" b="1" dirty="0" err="1"/>
              <a:t>dépréciée</a:t>
            </a:r>
            <a:r>
              <a:rPr lang="it-IT" sz="2800" b="1" dirty="0"/>
              <a:t> ?</a:t>
            </a:r>
            <a:r>
              <a:rPr lang="it-IT" sz="2800" dirty="0"/>
              <a:t/>
            </a:r>
            <a:br>
              <a:rPr lang="it-IT" sz="2800" dirty="0"/>
            </a:br>
            <a:endParaRPr lang="fr-CA" sz="2800" dirty="0"/>
          </a:p>
        </p:txBody>
      </p:sp>
      <p:sp>
        <p:nvSpPr>
          <p:cNvPr id="3" name="Segnaposto contenuto 2"/>
          <p:cNvSpPr>
            <a:spLocks noGrp="1"/>
          </p:cNvSpPr>
          <p:nvPr>
            <p:ph idx="1"/>
          </p:nvPr>
        </p:nvSpPr>
        <p:spPr/>
        <p:txBody>
          <a:bodyPr>
            <a:normAutofit lnSpcReduction="10000"/>
          </a:bodyPr>
          <a:lstStyle/>
          <a:p>
            <a:pPr algn="just"/>
            <a:r>
              <a:rPr lang="it-IT" sz="2400" dirty="0" err="1"/>
              <a:t>Oui</a:t>
            </a:r>
            <a:r>
              <a:rPr lang="it-IT" sz="2400" dirty="0"/>
              <a:t>, </a:t>
            </a:r>
            <a:r>
              <a:rPr lang="it-IT" sz="2400" dirty="0" err="1"/>
              <a:t>dans</a:t>
            </a:r>
            <a:r>
              <a:rPr lang="it-IT" sz="2400" dirty="0"/>
              <a:t> </a:t>
            </a:r>
            <a:r>
              <a:rPr lang="it-IT" sz="2400" dirty="0" err="1"/>
              <a:t>les</a:t>
            </a:r>
            <a:r>
              <a:rPr lang="it-IT" sz="2400" dirty="0"/>
              <a:t> </a:t>
            </a:r>
            <a:r>
              <a:rPr lang="it-IT" sz="2400" dirty="0" err="1"/>
              <a:t>enquêtes</a:t>
            </a:r>
            <a:r>
              <a:rPr lang="it-IT" sz="2400" dirty="0"/>
              <a:t> d’opinion </a:t>
            </a:r>
            <a:r>
              <a:rPr lang="it-IT" sz="2400" dirty="0" err="1"/>
              <a:t>sur</a:t>
            </a:r>
            <a:r>
              <a:rPr lang="it-IT" sz="2400" dirty="0"/>
              <a:t> la </a:t>
            </a:r>
            <a:r>
              <a:rPr lang="it-IT" sz="2400" dirty="0" err="1"/>
              <a:t>notion</a:t>
            </a:r>
            <a:r>
              <a:rPr lang="it-IT" sz="2400" dirty="0"/>
              <a:t> de </a:t>
            </a:r>
            <a:r>
              <a:rPr lang="it-IT" sz="2400" dirty="0" err="1"/>
              <a:t>couleur</a:t>
            </a:r>
            <a:r>
              <a:rPr lang="it-IT" sz="2400" dirty="0"/>
              <a:t> </a:t>
            </a:r>
            <a:r>
              <a:rPr lang="it-IT" sz="2400" dirty="0" err="1"/>
              <a:t>préféré</a:t>
            </a:r>
            <a:r>
              <a:rPr lang="it-IT" sz="2400" dirty="0"/>
              <a:t>, qui </a:t>
            </a:r>
            <a:r>
              <a:rPr lang="it-IT" sz="2400" dirty="0" err="1"/>
              <a:t>sont</a:t>
            </a:r>
            <a:r>
              <a:rPr lang="it-IT" sz="2400" dirty="0"/>
              <a:t> </a:t>
            </a:r>
            <a:r>
              <a:rPr lang="it-IT" sz="2400" dirty="0" err="1"/>
              <a:t>effectuées</a:t>
            </a:r>
            <a:r>
              <a:rPr lang="it-IT" sz="2400" dirty="0"/>
              <a:t> </a:t>
            </a:r>
            <a:r>
              <a:rPr lang="it-IT" sz="2400" dirty="0" err="1"/>
              <a:t>depuis</a:t>
            </a:r>
            <a:r>
              <a:rPr lang="it-IT" sz="2400" dirty="0"/>
              <a:t> </a:t>
            </a:r>
            <a:r>
              <a:rPr lang="it-IT" sz="2400" dirty="0" err="1"/>
              <a:t>les</a:t>
            </a:r>
            <a:r>
              <a:rPr lang="it-IT" sz="2400" dirty="0"/>
              <a:t> </a:t>
            </a:r>
            <a:r>
              <a:rPr lang="it-IT" sz="2400" dirty="0" err="1"/>
              <a:t>années</a:t>
            </a:r>
            <a:r>
              <a:rPr lang="it-IT" sz="2400" dirty="0"/>
              <a:t> 1880, le </a:t>
            </a:r>
            <a:r>
              <a:rPr lang="it-IT" sz="2400" dirty="0" err="1"/>
              <a:t>jaune</a:t>
            </a:r>
            <a:r>
              <a:rPr lang="it-IT" sz="2400" dirty="0"/>
              <a:t> est </a:t>
            </a:r>
            <a:r>
              <a:rPr lang="it-IT" sz="2400" dirty="0" err="1"/>
              <a:t>toujours</a:t>
            </a:r>
            <a:r>
              <a:rPr lang="it-IT" sz="2400" dirty="0"/>
              <a:t> </a:t>
            </a:r>
            <a:r>
              <a:rPr lang="it-IT" sz="2400" dirty="0" err="1"/>
              <a:t>cité</a:t>
            </a:r>
            <a:r>
              <a:rPr lang="it-IT" sz="2400" dirty="0"/>
              <a:t> en dernier </a:t>
            </a:r>
            <a:r>
              <a:rPr lang="it-IT" sz="2400" dirty="0" err="1"/>
              <a:t>parmi</a:t>
            </a:r>
            <a:r>
              <a:rPr lang="it-IT" sz="2400" dirty="0"/>
              <a:t> </a:t>
            </a:r>
            <a:r>
              <a:rPr lang="it-IT" sz="2400" dirty="0" err="1"/>
              <a:t>les</a:t>
            </a:r>
            <a:r>
              <a:rPr lang="it-IT" sz="2400" dirty="0"/>
              <a:t> </a:t>
            </a:r>
            <a:r>
              <a:rPr lang="it-IT" sz="2400" dirty="0" err="1"/>
              <a:t>six</a:t>
            </a:r>
            <a:r>
              <a:rPr lang="it-IT" sz="2400" dirty="0"/>
              <a:t> </a:t>
            </a:r>
            <a:r>
              <a:rPr lang="it-IT" sz="2400" dirty="0" err="1"/>
              <a:t>couleurs</a:t>
            </a:r>
            <a:r>
              <a:rPr lang="it-IT" sz="2400" dirty="0"/>
              <a:t> de base. A la </a:t>
            </a:r>
            <a:r>
              <a:rPr lang="it-IT" sz="2400" dirty="0" err="1"/>
              <a:t>question</a:t>
            </a:r>
            <a:r>
              <a:rPr lang="it-IT" sz="2400" dirty="0"/>
              <a:t> </a:t>
            </a:r>
            <a:r>
              <a:rPr lang="it-IT" sz="2400" i="1" dirty="0"/>
              <a:t>“Quelle est </a:t>
            </a:r>
            <a:r>
              <a:rPr lang="it-IT" sz="2400" i="1" dirty="0" err="1"/>
              <a:t>votre</a:t>
            </a:r>
            <a:r>
              <a:rPr lang="it-IT" sz="2400" i="1" dirty="0"/>
              <a:t> </a:t>
            </a:r>
            <a:r>
              <a:rPr lang="it-IT" sz="2400" i="1" dirty="0" err="1"/>
              <a:t>couleur</a:t>
            </a:r>
            <a:r>
              <a:rPr lang="it-IT" sz="2400" i="1" dirty="0"/>
              <a:t> </a:t>
            </a:r>
            <a:r>
              <a:rPr lang="it-IT" sz="2400" i="1" dirty="0" err="1"/>
              <a:t>préférée</a:t>
            </a:r>
            <a:r>
              <a:rPr lang="it-IT" sz="2400" i="1" dirty="0"/>
              <a:t>”</a:t>
            </a:r>
            <a:r>
              <a:rPr lang="it-IT" sz="2400" dirty="0"/>
              <a:t>, </a:t>
            </a:r>
            <a:r>
              <a:rPr lang="it-IT" sz="2400" dirty="0" err="1"/>
              <a:t>très</a:t>
            </a:r>
            <a:r>
              <a:rPr lang="it-IT" sz="2400" dirty="0"/>
              <a:t> </a:t>
            </a:r>
            <a:r>
              <a:rPr lang="it-IT" sz="2400" dirty="0" err="1"/>
              <a:t>peu</a:t>
            </a:r>
            <a:r>
              <a:rPr lang="it-IT" sz="2400" dirty="0"/>
              <a:t> de gens </a:t>
            </a:r>
            <a:r>
              <a:rPr lang="it-IT" sz="2400" dirty="0" err="1"/>
              <a:t>répondent</a:t>
            </a:r>
            <a:r>
              <a:rPr lang="it-IT" sz="2400" dirty="0"/>
              <a:t> </a:t>
            </a:r>
            <a:r>
              <a:rPr lang="it-IT" sz="2400" dirty="0" err="1"/>
              <a:t>jaune</a:t>
            </a:r>
            <a:r>
              <a:rPr lang="it-IT" sz="2400" dirty="0"/>
              <a:t>, </a:t>
            </a:r>
            <a:r>
              <a:rPr lang="it-IT" sz="2400" dirty="0" err="1"/>
              <a:t>alors</a:t>
            </a:r>
            <a:r>
              <a:rPr lang="it-IT" sz="2400" dirty="0"/>
              <a:t> </a:t>
            </a:r>
            <a:r>
              <a:rPr lang="it-IT" sz="2400" dirty="0" err="1"/>
              <a:t>que</a:t>
            </a:r>
            <a:r>
              <a:rPr lang="it-IT" sz="2400" dirty="0"/>
              <a:t> le bleu </a:t>
            </a:r>
            <a:r>
              <a:rPr lang="it-IT" sz="2400" dirty="0" err="1"/>
              <a:t>écrase</a:t>
            </a:r>
            <a:r>
              <a:rPr lang="it-IT" sz="2400" dirty="0"/>
              <a:t> tout (plus de 50%). C’est une </a:t>
            </a:r>
            <a:r>
              <a:rPr lang="it-IT" sz="2400" dirty="0" err="1"/>
              <a:t>couleur</a:t>
            </a:r>
            <a:r>
              <a:rPr lang="it-IT" sz="2400" dirty="0"/>
              <a:t> mal-</a:t>
            </a:r>
            <a:r>
              <a:rPr lang="it-IT" sz="2400" dirty="0" err="1"/>
              <a:t>aimée</a:t>
            </a:r>
            <a:r>
              <a:rPr lang="it-IT" sz="2400" dirty="0"/>
              <a:t>. En </a:t>
            </a:r>
            <a:r>
              <a:rPr lang="it-IT" sz="2400" dirty="0" err="1"/>
              <a:t>politique</a:t>
            </a:r>
            <a:r>
              <a:rPr lang="it-IT" sz="2400" dirty="0"/>
              <a:t>, on l’</a:t>
            </a:r>
            <a:r>
              <a:rPr lang="it-IT" sz="2400" dirty="0" err="1"/>
              <a:t>évitait</a:t>
            </a:r>
            <a:r>
              <a:rPr lang="it-IT" sz="2400" dirty="0"/>
              <a:t> </a:t>
            </a:r>
            <a:r>
              <a:rPr lang="it-IT" sz="2400" dirty="0" err="1"/>
              <a:t>donc</a:t>
            </a:r>
            <a:r>
              <a:rPr lang="it-IT" sz="2400" dirty="0"/>
              <a:t> </a:t>
            </a:r>
            <a:r>
              <a:rPr lang="it-IT" sz="2400" dirty="0" err="1"/>
              <a:t>soigneusement</a:t>
            </a:r>
            <a:r>
              <a:rPr lang="it-IT" sz="2400" dirty="0"/>
              <a:t> </a:t>
            </a:r>
            <a:r>
              <a:rPr lang="it-IT" sz="2400" dirty="0" err="1"/>
              <a:t>jusqu’à</a:t>
            </a:r>
            <a:r>
              <a:rPr lang="it-IT" sz="2400" dirty="0"/>
              <a:t> </a:t>
            </a:r>
            <a:r>
              <a:rPr lang="it-IT" sz="2400" dirty="0" err="1"/>
              <a:t>présent</a:t>
            </a:r>
            <a:r>
              <a:rPr lang="it-IT" sz="2400" dirty="0"/>
              <a:t>.</a:t>
            </a:r>
          </a:p>
          <a:p>
            <a:r>
              <a:rPr lang="it-IT" sz="2400" b="1" dirty="0"/>
              <a:t>Est-ce </a:t>
            </a:r>
            <a:r>
              <a:rPr lang="it-IT" sz="2400" b="1" dirty="0" err="1"/>
              <a:t>lié</a:t>
            </a:r>
            <a:r>
              <a:rPr lang="it-IT" sz="2400" b="1" dirty="0"/>
              <a:t> </a:t>
            </a:r>
            <a:r>
              <a:rPr lang="it-IT" sz="2400" b="1" dirty="0" err="1"/>
              <a:t>au</a:t>
            </a:r>
            <a:r>
              <a:rPr lang="it-IT" sz="2400" b="1" dirty="0"/>
              <a:t> </a:t>
            </a:r>
            <a:r>
              <a:rPr lang="it-IT" sz="2400" b="1" dirty="0" err="1"/>
              <a:t>syndicalisme</a:t>
            </a:r>
            <a:r>
              <a:rPr lang="it-IT" sz="2400" b="1" dirty="0"/>
              <a:t> </a:t>
            </a:r>
            <a:r>
              <a:rPr lang="it-IT" sz="2400" b="1" dirty="0" err="1"/>
              <a:t>jaune</a:t>
            </a:r>
            <a:r>
              <a:rPr lang="it-IT" sz="2400" b="1" dirty="0"/>
              <a:t> ? </a:t>
            </a:r>
            <a:r>
              <a:rPr lang="it-IT" sz="2400" b="1" dirty="0" err="1"/>
              <a:t>Depuis</a:t>
            </a:r>
            <a:r>
              <a:rPr lang="it-IT" sz="2400" b="1" dirty="0"/>
              <a:t>, </a:t>
            </a:r>
            <a:r>
              <a:rPr lang="it-IT" sz="2400" b="1" dirty="0" err="1"/>
              <a:t>dans</a:t>
            </a:r>
            <a:r>
              <a:rPr lang="it-IT" sz="2400" b="1" dirty="0"/>
              <a:t> le </a:t>
            </a:r>
            <a:r>
              <a:rPr lang="it-IT" sz="2400" b="1" dirty="0" err="1"/>
              <a:t>champ</a:t>
            </a:r>
            <a:r>
              <a:rPr lang="it-IT" sz="2400" b="1" dirty="0"/>
              <a:t> </a:t>
            </a:r>
            <a:r>
              <a:rPr lang="it-IT" sz="2400" b="1" dirty="0" err="1"/>
              <a:t>politique</a:t>
            </a:r>
            <a:r>
              <a:rPr lang="it-IT" sz="2400" b="1" dirty="0"/>
              <a:t>, </a:t>
            </a:r>
            <a:r>
              <a:rPr lang="it-IT" sz="2400" b="1" dirty="0" err="1"/>
              <a:t>les</a:t>
            </a:r>
            <a:r>
              <a:rPr lang="it-IT" sz="2400" b="1" dirty="0"/>
              <a:t> “</a:t>
            </a:r>
            <a:r>
              <a:rPr lang="it-IT" sz="2400" b="1" dirty="0" err="1"/>
              <a:t>jaunes</a:t>
            </a:r>
            <a:r>
              <a:rPr lang="it-IT" sz="2400" b="1" dirty="0"/>
              <a:t>” </a:t>
            </a:r>
            <a:r>
              <a:rPr lang="it-IT" sz="2400" b="1" dirty="0" err="1"/>
              <a:t>sont</a:t>
            </a:r>
            <a:r>
              <a:rPr lang="it-IT" sz="2400" b="1" dirty="0"/>
              <a:t> </a:t>
            </a:r>
            <a:r>
              <a:rPr lang="it-IT" sz="2400" b="1" dirty="0" err="1"/>
              <a:t>les</a:t>
            </a:r>
            <a:r>
              <a:rPr lang="it-IT" sz="2400" b="1" dirty="0"/>
              <a:t> </a:t>
            </a:r>
            <a:r>
              <a:rPr lang="it-IT" sz="2400" b="1" dirty="0" err="1"/>
              <a:t>traitres</a:t>
            </a:r>
            <a:r>
              <a:rPr lang="it-IT" sz="2400" b="1" dirty="0"/>
              <a:t>, </a:t>
            </a:r>
            <a:r>
              <a:rPr lang="it-IT" sz="2400" b="1" dirty="0" err="1"/>
              <a:t>les</a:t>
            </a:r>
            <a:r>
              <a:rPr lang="it-IT" sz="2400" b="1" dirty="0"/>
              <a:t> </a:t>
            </a:r>
            <a:r>
              <a:rPr lang="it-IT" sz="2400" b="1" dirty="0" err="1"/>
              <a:t>modérés</a:t>
            </a:r>
            <a:r>
              <a:rPr lang="it-IT" sz="2400" b="1" dirty="0"/>
              <a:t> qui </a:t>
            </a:r>
            <a:r>
              <a:rPr lang="it-IT" sz="2400" b="1" dirty="0" err="1"/>
              <a:t>trahissent</a:t>
            </a:r>
            <a:r>
              <a:rPr lang="it-IT" sz="2400" b="1" dirty="0"/>
              <a:t> la cause, </a:t>
            </a:r>
            <a:r>
              <a:rPr lang="it-IT" sz="2400" b="1" dirty="0" err="1"/>
              <a:t>les</a:t>
            </a:r>
            <a:r>
              <a:rPr lang="it-IT" sz="2400" b="1" dirty="0"/>
              <a:t> </a:t>
            </a:r>
            <a:r>
              <a:rPr lang="it-IT" sz="2400" b="1" dirty="0" err="1"/>
              <a:t>briseurs</a:t>
            </a:r>
            <a:r>
              <a:rPr lang="it-IT" sz="2400" b="1" dirty="0"/>
              <a:t> de </a:t>
            </a:r>
            <a:r>
              <a:rPr lang="it-IT" sz="2400" b="1" dirty="0" err="1"/>
              <a:t>grève</a:t>
            </a:r>
            <a:r>
              <a:rPr lang="it-IT" sz="2400" b="1" dirty="0"/>
              <a:t>…</a:t>
            </a:r>
            <a:endParaRPr lang="it-IT" sz="2400" dirty="0"/>
          </a:p>
          <a:p>
            <a:pPr algn="just"/>
            <a:r>
              <a:rPr lang="it-IT" sz="2400" dirty="0"/>
              <a:t>C’est </a:t>
            </a:r>
            <a:r>
              <a:rPr lang="it-IT" sz="2400" dirty="0" err="1"/>
              <a:t>lié</a:t>
            </a:r>
            <a:r>
              <a:rPr lang="it-IT" sz="2400" dirty="0"/>
              <a:t> à </a:t>
            </a:r>
            <a:r>
              <a:rPr lang="it-IT" sz="2400" dirty="0" err="1"/>
              <a:t>ça</a:t>
            </a:r>
            <a:r>
              <a:rPr lang="it-IT" sz="2400" dirty="0"/>
              <a:t>, mais c’est </a:t>
            </a:r>
            <a:r>
              <a:rPr lang="it-IT" sz="2400" dirty="0" err="1"/>
              <a:t>bien</a:t>
            </a:r>
            <a:r>
              <a:rPr lang="it-IT" sz="2400" dirty="0"/>
              <a:t> </a:t>
            </a:r>
            <a:r>
              <a:rPr lang="it-IT" sz="2400" dirty="0" err="1"/>
              <a:t>antérieur</a:t>
            </a:r>
            <a:r>
              <a:rPr lang="it-IT" sz="2400" dirty="0"/>
              <a:t>. En </a:t>
            </a:r>
            <a:r>
              <a:rPr lang="it-IT" sz="2400" dirty="0" err="1"/>
              <a:t>politique</a:t>
            </a:r>
            <a:r>
              <a:rPr lang="it-IT" sz="2400" dirty="0"/>
              <a:t> </a:t>
            </a:r>
            <a:r>
              <a:rPr lang="it-IT" sz="2400" dirty="0" err="1"/>
              <a:t>évidemment</a:t>
            </a:r>
            <a:r>
              <a:rPr lang="it-IT" sz="2400" dirty="0"/>
              <a:t> </a:t>
            </a:r>
            <a:r>
              <a:rPr lang="it-IT" sz="2400" dirty="0" err="1"/>
              <a:t>ça</a:t>
            </a:r>
            <a:r>
              <a:rPr lang="it-IT" sz="2400" dirty="0"/>
              <a:t> a </a:t>
            </a:r>
            <a:r>
              <a:rPr lang="it-IT" sz="2400" dirty="0" err="1"/>
              <a:t>émergé</a:t>
            </a:r>
            <a:r>
              <a:rPr lang="it-IT" sz="2400" dirty="0"/>
              <a:t> </a:t>
            </a:r>
            <a:r>
              <a:rPr lang="it-IT" sz="2400" dirty="0" err="1"/>
              <a:t>avec</a:t>
            </a:r>
            <a:r>
              <a:rPr lang="it-IT" sz="2400" dirty="0"/>
              <a:t> l’histoire </a:t>
            </a:r>
            <a:r>
              <a:rPr lang="it-IT" sz="2400" dirty="0" err="1"/>
              <a:t>du</a:t>
            </a:r>
            <a:r>
              <a:rPr lang="it-IT" sz="2400" dirty="0"/>
              <a:t> </a:t>
            </a:r>
            <a:r>
              <a:rPr lang="it-IT" sz="2400" dirty="0" err="1"/>
              <a:t>syndicat</a:t>
            </a:r>
            <a:r>
              <a:rPr lang="it-IT" sz="2400" dirty="0"/>
              <a:t> </a:t>
            </a:r>
            <a:r>
              <a:rPr lang="it-IT" sz="2400" dirty="0" err="1"/>
              <a:t>jaune</a:t>
            </a:r>
            <a:r>
              <a:rPr lang="it-IT" sz="2400" dirty="0"/>
              <a:t>, mais </a:t>
            </a:r>
            <a:r>
              <a:rPr lang="it-IT" sz="2400" dirty="0" err="1"/>
              <a:t>cette</a:t>
            </a:r>
            <a:r>
              <a:rPr lang="it-IT" sz="2400" dirty="0"/>
              <a:t> histoire est </a:t>
            </a:r>
            <a:r>
              <a:rPr lang="it-IT" sz="2400" dirty="0" err="1"/>
              <a:t>assez</a:t>
            </a:r>
            <a:r>
              <a:rPr lang="it-IT" sz="2400" dirty="0"/>
              <a:t> </a:t>
            </a:r>
            <a:r>
              <a:rPr lang="it-IT" sz="2400" dirty="0" err="1"/>
              <a:t>courte</a:t>
            </a:r>
            <a:r>
              <a:rPr lang="it-IT" sz="2400" dirty="0"/>
              <a:t>. </a:t>
            </a:r>
            <a:r>
              <a:rPr lang="it-IT" sz="2400" dirty="0" err="1"/>
              <a:t>Malgré</a:t>
            </a:r>
            <a:r>
              <a:rPr lang="it-IT" sz="2400" dirty="0"/>
              <a:t> </a:t>
            </a:r>
            <a:r>
              <a:rPr lang="it-IT" sz="2400" dirty="0" err="1"/>
              <a:t>certains</a:t>
            </a:r>
            <a:r>
              <a:rPr lang="it-IT" sz="2400" dirty="0"/>
              <a:t> </a:t>
            </a:r>
            <a:r>
              <a:rPr lang="it-IT" sz="2400" dirty="0" err="1"/>
              <a:t>aspects</a:t>
            </a:r>
            <a:r>
              <a:rPr lang="it-IT" sz="2400" dirty="0"/>
              <a:t> </a:t>
            </a:r>
            <a:r>
              <a:rPr lang="it-IT" sz="2400" dirty="0" err="1"/>
              <a:t>positifs</a:t>
            </a:r>
            <a:r>
              <a:rPr lang="it-IT" sz="2400" dirty="0"/>
              <a:t> qui </a:t>
            </a:r>
            <a:r>
              <a:rPr lang="it-IT" sz="2400" dirty="0" err="1"/>
              <a:t>auraient</a:t>
            </a:r>
            <a:r>
              <a:rPr lang="it-IT" sz="2400" dirty="0"/>
              <a:t> </a:t>
            </a:r>
            <a:r>
              <a:rPr lang="it-IT" sz="2400" dirty="0" err="1"/>
              <a:t>pu</a:t>
            </a:r>
            <a:r>
              <a:rPr lang="it-IT" sz="2400" dirty="0"/>
              <a:t> </a:t>
            </a:r>
            <a:r>
              <a:rPr lang="it-IT" sz="2400" dirty="0" err="1"/>
              <a:t>revaloriser</a:t>
            </a:r>
            <a:r>
              <a:rPr lang="it-IT" sz="2400" dirty="0"/>
              <a:t> la </a:t>
            </a:r>
            <a:r>
              <a:rPr lang="it-IT" sz="2400" dirty="0" err="1"/>
              <a:t>couleur</a:t>
            </a:r>
            <a:r>
              <a:rPr lang="it-IT" sz="2400" dirty="0"/>
              <a:t> </a:t>
            </a:r>
            <a:r>
              <a:rPr lang="it-IT" sz="2400" dirty="0" err="1"/>
              <a:t>jaune</a:t>
            </a:r>
            <a:r>
              <a:rPr lang="it-IT" sz="2400" dirty="0"/>
              <a:t> - </a:t>
            </a:r>
            <a:r>
              <a:rPr lang="it-IT" sz="2400" dirty="0" err="1"/>
              <a:t>comme</a:t>
            </a:r>
            <a:r>
              <a:rPr lang="it-IT" sz="2400" dirty="0"/>
              <a:t> par </a:t>
            </a:r>
            <a:r>
              <a:rPr lang="it-IT" sz="2400" dirty="0" err="1"/>
              <a:t>exemple</a:t>
            </a:r>
            <a:r>
              <a:rPr lang="it-IT" sz="2400" dirty="0"/>
              <a:t> le </a:t>
            </a:r>
            <a:r>
              <a:rPr lang="it-IT" sz="2400" dirty="0" err="1"/>
              <a:t>maillot</a:t>
            </a:r>
            <a:r>
              <a:rPr lang="it-IT" sz="2400" dirty="0"/>
              <a:t> </a:t>
            </a:r>
            <a:r>
              <a:rPr lang="it-IT" sz="2400" dirty="0" err="1"/>
              <a:t>jaune</a:t>
            </a:r>
            <a:r>
              <a:rPr lang="it-IT" sz="2400" dirty="0"/>
              <a:t> </a:t>
            </a:r>
            <a:r>
              <a:rPr lang="it-IT" sz="2400" dirty="0" err="1"/>
              <a:t>du</a:t>
            </a:r>
            <a:r>
              <a:rPr lang="it-IT" sz="2400" dirty="0"/>
              <a:t> Tour de France </a:t>
            </a:r>
            <a:r>
              <a:rPr lang="it-IT" sz="2400" dirty="0" err="1"/>
              <a:t>depuis</a:t>
            </a:r>
            <a:r>
              <a:rPr lang="it-IT" sz="2400" dirty="0"/>
              <a:t> 1919 - </a:t>
            </a:r>
            <a:r>
              <a:rPr lang="it-IT" sz="2400" dirty="0" err="1"/>
              <a:t>ça</a:t>
            </a:r>
            <a:r>
              <a:rPr lang="it-IT" sz="2400" dirty="0"/>
              <a:t> n’a </a:t>
            </a:r>
            <a:r>
              <a:rPr lang="it-IT" sz="2400" dirty="0" err="1"/>
              <a:t>pas</a:t>
            </a:r>
            <a:r>
              <a:rPr lang="it-IT" sz="2400" dirty="0"/>
              <a:t> </a:t>
            </a:r>
            <a:r>
              <a:rPr lang="it-IT" sz="2400" dirty="0" err="1"/>
              <a:t>suffi</a:t>
            </a:r>
            <a:r>
              <a:rPr lang="it-IT" sz="2400" dirty="0"/>
              <a:t>.</a:t>
            </a:r>
          </a:p>
          <a:p>
            <a:pPr algn="just"/>
            <a:r>
              <a:rPr lang="fr-FR" sz="2400" dirty="0"/>
              <a:t> </a:t>
            </a:r>
            <a:r>
              <a:rPr lang="fr-FR" sz="2400" i="1" dirty="0"/>
              <a:t>Les </a:t>
            </a:r>
            <a:r>
              <a:rPr lang="fr-FR" sz="2400" i="1" dirty="0" err="1"/>
              <a:t>Inrocks</a:t>
            </a:r>
            <a:r>
              <a:rPr lang="fr-FR" sz="2400" i="1" dirty="0"/>
              <a:t> </a:t>
            </a:r>
            <a:r>
              <a:rPr lang="fr-FR" sz="2400" dirty="0"/>
              <a:t>  - Le 6 décembre 2018</a:t>
            </a:r>
            <a:endParaRPr lang="it-IT" sz="2400" dirty="0"/>
          </a:p>
          <a:p>
            <a:endParaRPr lang="fr-CA" sz="2400" dirty="0"/>
          </a:p>
        </p:txBody>
      </p:sp>
    </p:spTree>
    <p:extLst>
      <p:ext uri="{BB962C8B-B14F-4D97-AF65-F5344CB8AC3E}">
        <p14:creationId xmlns:p14="http://schemas.microsoft.com/office/powerpoint/2010/main" val="77893457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Titolo 1"/>
          <p:cNvSpPr>
            <a:spLocks noGrp="1"/>
          </p:cNvSpPr>
          <p:nvPr>
            <p:ph type="title"/>
          </p:nvPr>
        </p:nvSpPr>
        <p:spPr/>
        <p:txBody>
          <a:bodyPr/>
          <a:lstStyle/>
          <a:p>
            <a:r>
              <a:rPr lang="it-IT" altLang="it-IT" sz="2800"/>
              <a:t>Le blanc</a:t>
            </a:r>
          </a:p>
        </p:txBody>
      </p:sp>
      <p:sp>
        <p:nvSpPr>
          <p:cNvPr id="169987" name="Segnaposto contenuto 2"/>
          <p:cNvSpPr>
            <a:spLocks noGrp="1"/>
          </p:cNvSpPr>
          <p:nvPr>
            <p:ph idx="1"/>
          </p:nvPr>
        </p:nvSpPr>
        <p:spPr/>
        <p:txBody>
          <a:bodyPr/>
          <a:lstStyle/>
          <a:p>
            <a:pPr algn="just"/>
            <a:r>
              <a:rPr lang="fr-FR" altLang="it-IT" sz="2400"/>
              <a:t>Il est facile d</a:t>
            </a:r>
            <a:r>
              <a:rPr lang="fr-FR" altLang="fr-CA" sz="2400"/>
              <a:t>’</a:t>
            </a:r>
            <a:r>
              <a:rPr lang="fr-FR" altLang="it-IT" sz="2400"/>
              <a:t>affirmer qu</a:t>
            </a:r>
            <a:r>
              <a:rPr lang="fr-FR" altLang="fr-CA" sz="2400"/>
              <a:t>’</a:t>
            </a:r>
            <a:r>
              <a:rPr lang="fr-FR" altLang="it-IT" sz="2400"/>
              <a:t>il est assimilé à la pureté, à la propreté, voire à la virginité, mais n</a:t>
            </a:r>
            <a:r>
              <a:rPr lang="fr-FR" altLang="fr-CA" sz="2400"/>
              <a:t>’</a:t>
            </a:r>
            <a:r>
              <a:rPr lang="fr-FR" altLang="it-IT" sz="2400"/>
              <a:t>oubliez pas qu</a:t>
            </a:r>
            <a:r>
              <a:rPr lang="fr-FR" altLang="fr-CA" sz="2400"/>
              <a:t>’</a:t>
            </a:r>
            <a:r>
              <a:rPr lang="fr-FR" altLang="it-IT" sz="2400"/>
              <a:t>il est également associé au vide, à la page blanche et à la couleur des fantômes… </a:t>
            </a:r>
          </a:p>
          <a:p>
            <a:endParaRPr lang="it-IT" altLang="it-IT"/>
          </a:p>
        </p:txBody>
      </p:sp>
    </p:spTree>
    <p:extLst>
      <p:ext uri="{BB962C8B-B14F-4D97-AF65-F5344CB8AC3E}">
        <p14:creationId xmlns:p14="http://schemas.microsoft.com/office/powerpoint/2010/main" val="295159332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Titolo 1"/>
          <p:cNvSpPr>
            <a:spLocks noGrp="1"/>
          </p:cNvSpPr>
          <p:nvPr>
            <p:ph type="title"/>
          </p:nvPr>
        </p:nvSpPr>
        <p:spPr/>
        <p:txBody>
          <a:bodyPr/>
          <a:lstStyle/>
          <a:p>
            <a:r>
              <a:rPr lang="it-IT" altLang="it-IT" sz="2800"/>
              <a:t>Le noir</a:t>
            </a:r>
          </a:p>
        </p:txBody>
      </p:sp>
      <p:sp>
        <p:nvSpPr>
          <p:cNvPr id="171011" name="Segnaposto contenuto 2"/>
          <p:cNvSpPr>
            <a:spLocks noGrp="1"/>
          </p:cNvSpPr>
          <p:nvPr>
            <p:ph idx="1"/>
          </p:nvPr>
        </p:nvSpPr>
        <p:spPr/>
        <p:txBody>
          <a:bodyPr/>
          <a:lstStyle/>
          <a:p>
            <a:pPr algn="just"/>
            <a:r>
              <a:rPr lang="fr-FR" altLang="it-IT" sz="2400"/>
              <a:t>Nous savons tous qu</a:t>
            </a:r>
            <a:r>
              <a:rPr lang="fr-FR" altLang="fr-CA" sz="2400"/>
              <a:t>’</a:t>
            </a:r>
            <a:r>
              <a:rPr lang="fr-FR" altLang="it-IT" sz="2400"/>
              <a:t>en Occident il représente aussi bien les ténèbres, le diable, le deuil, que l</a:t>
            </a:r>
            <a:r>
              <a:rPr lang="fr-FR" altLang="fr-CA" sz="2400"/>
              <a:t>’</a:t>
            </a:r>
            <a:r>
              <a:rPr lang="fr-FR" altLang="it-IT" sz="2400"/>
              <a:t>élégance et le chic. Mais, aujourd</a:t>
            </a:r>
            <a:r>
              <a:rPr lang="fr-FR" altLang="fr-CA" sz="2400"/>
              <a:t>’</a:t>
            </a:r>
            <a:r>
              <a:rPr lang="fr-FR" altLang="it-IT" sz="2400"/>
              <a:t>hui, rappelons-nous qu</a:t>
            </a:r>
            <a:r>
              <a:rPr lang="fr-FR" altLang="fr-CA" sz="2400"/>
              <a:t>’</a:t>
            </a:r>
            <a:r>
              <a:rPr lang="fr-FR" altLang="it-IT" sz="2400"/>
              <a:t>il représente également la rébellion, le noir de l'anarchie, du gothique, des punks, ainsi que la clandestinité comme le travail au noir. Et il ne faut pas oublier qu</a:t>
            </a:r>
            <a:r>
              <a:rPr lang="fr-FR" altLang="fr-CA" sz="2400"/>
              <a:t>’</a:t>
            </a:r>
            <a:r>
              <a:rPr lang="fr-FR" altLang="it-IT" sz="2400"/>
              <a:t>il évoque une période noire de l</a:t>
            </a:r>
            <a:r>
              <a:rPr lang="fr-FR" altLang="fr-CA" sz="2400"/>
              <a:t>’</a:t>
            </a:r>
            <a:r>
              <a:rPr lang="fr-FR" altLang="it-IT" sz="2400"/>
              <a:t>histoire italienne : le fascisme.</a:t>
            </a:r>
          </a:p>
        </p:txBody>
      </p:sp>
    </p:spTree>
    <p:extLst>
      <p:ext uri="{BB962C8B-B14F-4D97-AF65-F5344CB8AC3E}">
        <p14:creationId xmlns:p14="http://schemas.microsoft.com/office/powerpoint/2010/main" val="363193004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Titolo 1"/>
          <p:cNvSpPr>
            <a:spLocks noGrp="1"/>
          </p:cNvSpPr>
          <p:nvPr>
            <p:ph type="title"/>
          </p:nvPr>
        </p:nvSpPr>
        <p:spPr/>
        <p:txBody>
          <a:bodyPr/>
          <a:lstStyle/>
          <a:p>
            <a:r>
              <a:rPr lang="it-IT" altLang="it-IT" sz="2800"/>
              <a:t>Gris, rose, orange</a:t>
            </a:r>
          </a:p>
        </p:txBody>
      </p:sp>
      <p:sp>
        <p:nvSpPr>
          <p:cNvPr id="172035" name="Segnaposto contenuto 2"/>
          <p:cNvSpPr>
            <a:spLocks noGrp="1"/>
          </p:cNvSpPr>
          <p:nvPr>
            <p:ph idx="1"/>
          </p:nvPr>
        </p:nvSpPr>
        <p:spPr/>
        <p:txBody>
          <a:bodyPr/>
          <a:lstStyle/>
          <a:p>
            <a:pPr algn="just"/>
            <a:r>
              <a:rPr lang="fr-FR" altLang="it-IT" sz="2000" dirty="0"/>
              <a:t>Et le gris ? Il représente la tristesse, la dépression, le désarroi, la solitude et la vieillesse, mais rassurez-vous, dans le passé, il véhiculait la sagesse et l</a:t>
            </a:r>
            <a:r>
              <a:rPr lang="fr-FR" altLang="fr-CA" sz="2000" dirty="0"/>
              <a:t>’</a:t>
            </a:r>
            <a:r>
              <a:rPr lang="fr-FR" altLang="it-IT" sz="2000" dirty="0"/>
              <a:t>intelligence (matière grise).</a:t>
            </a:r>
          </a:p>
          <a:p>
            <a:pPr algn="just"/>
            <a:r>
              <a:rPr lang="fr-FR" altLang="it-IT" sz="2000" dirty="0"/>
              <a:t>Le rose représente la tendresse, la féminité et, vers le début du XXe, il s</a:t>
            </a:r>
            <a:r>
              <a:rPr lang="fr-FR" altLang="fr-CA" sz="2000" dirty="0"/>
              <a:t>’</a:t>
            </a:r>
            <a:r>
              <a:rPr lang="fr-FR" altLang="it-IT" sz="2000" dirty="0"/>
              <a:t>est affirmé pour la couleur vestimentaire des petites filles. Sachez qu</a:t>
            </a:r>
            <a:r>
              <a:rPr lang="fr-FR" altLang="fr-CA" sz="2000" dirty="0"/>
              <a:t>’</a:t>
            </a:r>
            <a:r>
              <a:rPr lang="fr-FR" altLang="it-IT" sz="2000" dirty="0"/>
              <a:t>il peut être aussi la couleur des excès </a:t>
            </a:r>
            <a:r>
              <a:rPr lang="fr-FR" altLang="it-IT" sz="2000" b="1" dirty="0"/>
              <a:t>faisant « voir des éléphants roses »</a:t>
            </a:r>
            <a:r>
              <a:rPr lang="fr-FR" altLang="it-IT" sz="2000" dirty="0"/>
              <a:t>, c</a:t>
            </a:r>
            <a:r>
              <a:rPr lang="fr-FR" altLang="fr-CA" sz="2000" dirty="0"/>
              <a:t>’</a:t>
            </a:r>
            <a:r>
              <a:rPr lang="fr-FR" altLang="it-IT" sz="2000" dirty="0"/>
              <a:t>est-à-dire des paradis artificiels, et remarquez que, aujourd</a:t>
            </a:r>
            <a:r>
              <a:rPr lang="fr-FR" altLang="fr-CA" sz="2000" dirty="0"/>
              <a:t>’</a:t>
            </a:r>
            <a:r>
              <a:rPr lang="fr-FR" altLang="it-IT" sz="2000" dirty="0"/>
              <a:t>hui, il est associé en français à </a:t>
            </a:r>
            <a:r>
              <a:rPr lang="fr-FR" altLang="it-IT" sz="2000" b="1" dirty="0"/>
              <a:t>l</a:t>
            </a:r>
            <a:r>
              <a:rPr lang="fr-FR" altLang="fr-CA" sz="2000" b="1" dirty="0"/>
              <a:t>’</a:t>
            </a:r>
            <a:r>
              <a:rPr lang="fr-FR" altLang="it-IT" sz="2000" b="1" dirty="0"/>
              <a:t>érotisme (téléphone rose) </a:t>
            </a:r>
            <a:r>
              <a:rPr lang="fr-FR" altLang="it-IT" sz="2000" dirty="0"/>
              <a:t>et à la politique (rose du socialisme).</a:t>
            </a:r>
          </a:p>
          <a:p>
            <a:pPr algn="just"/>
            <a:r>
              <a:rPr lang="fr-FR" altLang="it-IT" sz="2000" dirty="0"/>
              <a:t>L</a:t>
            </a:r>
            <a:r>
              <a:rPr lang="fr-FR" altLang="fr-CA" sz="2000" dirty="0"/>
              <a:t>’</a:t>
            </a:r>
            <a:r>
              <a:rPr lang="fr-FR" altLang="it-IT" sz="2000" dirty="0"/>
              <a:t>orange quant à lui est aujourd</a:t>
            </a:r>
            <a:r>
              <a:rPr lang="fr-FR" altLang="fr-CA" sz="2000" dirty="0"/>
              <a:t>’</a:t>
            </a:r>
            <a:r>
              <a:rPr lang="fr-FR" altLang="it-IT" sz="2000" dirty="0"/>
              <a:t>hui associé à l</a:t>
            </a:r>
            <a:r>
              <a:rPr lang="fr-FR" altLang="fr-CA" sz="2000" dirty="0"/>
              <a:t>’</a:t>
            </a:r>
            <a:r>
              <a:rPr lang="fr-FR" altLang="it-IT" sz="2000" dirty="0"/>
              <a:t>énergie, à la vitalité, à l</a:t>
            </a:r>
            <a:r>
              <a:rPr lang="fr-FR" altLang="fr-CA" sz="2000" dirty="0"/>
              <a:t>’</a:t>
            </a:r>
            <a:r>
              <a:rPr lang="fr-FR" altLang="it-IT" sz="2000" dirty="0"/>
              <a:t>optimisme. C</a:t>
            </a:r>
            <a:r>
              <a:rPr lang="fr-FR" altLang="fr-CA" sz="2000" dirty="0"/>
              <a:t>’</a:t>
            </a:r>
            <a:r>
              <a:rPr lang="fr-FR" altLang="it-IT" sz="2000" dirty="0"/>
              <a:t>est pour cela que dernièrement l</a:t>
            </a:r>
            <a:r>
              <a:rPr lang="fr-FR" altLang="fr-CA" sz="2000" dirty="0"/>
              <a:t>’</a:t>
            </a:r>
            <a:r>
              <a:rPr lang="fr-FR" altLang="it-IT" sz="2000" dirty="0"/>
              <a:t>orange est devenu une couleur dans la politique française (parti du centre </a:t>
            </a:r>
            <a:r>
              <a:rPr lang="fr-FR" altLang="it-IT" sz="2000" i="1" dirty="0"/>
              <a:t>Modem</a:t>
            </a:r>
            <a:r>
              <a:rPr lang="fr-FR" altLang="it-IT" sz="2000" dirty="0"/>
              <a:t>). Enfin, sachez que l</a:t>
            </a:r>
            <a:r>
              <a:rPr lang="fr-FR" altLang="fr-CA" sz="2000" dirty="0"/>
              <a:t>’</a:t>
            </a:r>
            <a:r>
              <a:rPr lang="fr-FR" altLang="it-IT" sz="2000" dirty="0"/>
              <a:t>orange avec le marron et le violet sont les trois couleurs les moins aimées . Fin 18 mars</a:t>
            </a:r>
            <a:endParaRPr lang="it-IT" altLang="it-IT" sz="2000" dirty="0"/>
          </a:p>
        </p:txBody>
      </p:sp>
    </p:spTree>
    <p:extLst>
      <p:ext uri="{BB962C8B-B14F-4D97-AF65-F5344CB8AC3E}">
        <p14:creationId xmlns:p14="http://schemas.microsoft.com/office/powerpoint/2010/main" val="6610787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Titolo 1"/>
          <p:cNvSpPr>
            <a:spLocks noGrp="1"/>
          </p:cNvSpPr>
          <p:nvPr>
            <p:ph type="title"/>
          </p:nvPr>
        </p:nvSpPr>
        <p:spPr/>
        <p:txBody>
          <a:bodyPr/>
          <a:lstStyle/>
          <a:p>
            <a:r>
              <a:rPr lang="fr-CA" altLang="it-IT" sz="2800"/>
              <a:t>Le violet</a:t>
            </a:r>
          </a:p>
        </p:txBody>
      </p:sp>
      <p:sp>
        <p:nvSpPr>
          <p:cNvPr id="173059" name="Segnaposto contenuto 2"/>
          <p:cNvSpPr>
            <a:spLocks noGrp="1"/>
          </p:cNvSpPr>
          <p:nvPr>
            <p:ph idx="1"/>
          </p:nvPr>
        </p:nvSpPr>
        <p:spPr/>
        <p:txBody>
          <a:bodyPr/>
          <a:lstStyle/>
          <a:p>
            <a:pPr algn="just"/>
            <a:r>
              <a:rPr lang="it-IT" altLang="it-IT" sz="2400"/>
              <a:t>Le violet est une couleur à double tranchant : étonnement, on l'aime ou on ne l'aime pas.</a:t>
            </a:r>
          </a:p>
          <a:p>
            <a:pPr algn="just"/>
            <a:r>
              <a:rPr lang="it-IT" altLang="it-IT" sz="2400"/>
              <a:t>Le violet est la couleur par excellence des rêveurs, des personnes spirituelles plutôt que matérielles.</a:t>
            </a:r>
          </a:p>
          <a:p>
            <a:pPr algn="just"/>
            <a:r>
              <a:rPr lang="it-IT" altLang="it-IT" sz="2400"/>
              <a:t>L</a:t>
            </a:r>
            <a:r>
              <a:rPr lang="it-IT" altLang="fr-CA" sz="2400"/>
              <a:t>’</a:t>
            </a:r>
            <a:r>
              <a:rPr lang="it-IT" altLang="ja-JP" sz="2400"/>
              <a:t>utilisation du violet pour désigner l</a:t>
            </a:r>
            <a:r>
              <a:rPr lang="it-IT" altLang="fr-CA" sz="2400"/>
              <a:t>’</a:t>
            </a:r>
            <a:r>
              <a:rPr lang="it-IT" altLang="ja-JP" sz="2400"/>
              <a:t>autorité est passée dans l</a:t>
            </a:r>
            <a:r>
              <a:rPr lang="it-IT" altLang="fr-CA" sz="2400"/>
              <a:t>’</a:t>
            </a:r>
            <a:r>
              <a:rPr lang="it-IT" altLang="ja-JP" sz="2400"/>
              <a:t>église chrétienne car il est la couleur portée par les évêques. Le violet était la marque du deuil et c</a:t>
            </a:r>
            <a:r>
              <a:rPr lang="it-IT" altLang="fr-CA" sz="2400"/>
              <a:t>’</a:t>
            </a:r>
            <a:r>
              <a:rPr lang="it-IT" altLang="ja-JP" sz="2400"/>
              <a:t>était aussi la couleur des draps posés sur le cercueil lors des cérémonies mortuaires.</a:t>
            </a:r>
          </a:p>
          <a:p>
            <a:pPr algn="just"/>
            <a:r>
              <a:rPr lang="it-IT" altLang="it-IT" sz="2400"/>
              <a:t>Couleur du 7ème chakra. Symbole de la spiritualité</a:t>
            </a:r>
          </a:p>
          <a:p>
            <a:pPr algn="just"/>
            <a:endParaRPr lang="fr-CA" altLang="it-IT" sz="2400"/>
          </a:p>
        </p:txBody>
      </p:sp>
    </p:spTree>
    <p:extLst>
      <p:ext uri="{BB962C8B-B14F-4D97-AF65-F5344CB8AC3E}">
        <p14:creationId xmlns:p14="http://schemas.microsoft.com/office/powerpoint/2010/main" val="128534589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400" dirty="0"/>
              <a:t>Le violet sur la scène politique américaine aujourd’hui</a:t>
            </a:r>
          </a:p>
        </p:txBody>
      </p:sp>
      <p:sp>
        <p:nvSpPr>
          <p:cNvPr id="3" name="Segnaposto contenuto 2"/>
          <p:cNvSpPr>
            <a:spLocks noGrp="1"/>
          </p:cNvSpPr>
          <p:nvPr>
            <p:ph idx="1"/>
          </p:nvPr>
        </p:nvSpPr>
        <p:spPr/>
        <p:txBody>
          <a:bodyPr>
            <a:normAutofit/>
          </a:bodyPr>
          <a:lstStyle/>
          <a:p>
            <a:r>
              <a:rPr lang="it-IT" sz="2400" b="1" dirty="0" err="1"/>
              <a:t>Pourquoi</a:t>
            </a:r>
            <a:r>
              <a:rPr lang="it-IT" sz="2400" b="1" dirty="0"/>
              <a:t> le </a:t>
            </a:r>
            <a:r>
              <a:rPr lang="it-IT" sz="2400" b="1" dirty="0" err="1"/>
              <a:t>violet</a:t>
            </a:r>
            <a:r>
              <a:rPr lang="it-IT" sz="2400" b="1" dirty="0"/>
              <a:t> </a:t>
            </a:r>
            <a:r>
              <a:rPr lang="it-IT" sz="2400" b="1" dirty="0" err="1"/>
              <a:t>porté</a:t>
            </a:r>
            <a:r>
              <a:rPr lang="it-IT" sz="2400" b="1" dirty="0"/>
              <a:t> par Kamala Harris, Michelle Obama et Hillary Clinton pour </a:t>
            </a:r>
            <a:r>
              <a:rPr lang="it-IT" sz="2400" b="1" dirty="0" err="1"/>
              <a:t>l’investiture</a:t>
            </a:r>
            <a:r>
              <a:rPr lang="it-IT" sz="2400" b="1" dirty="0"/>
              <a:t> est un </a:t>
            </a:r>
            <a:r>
              <a:rPr lang="it-IT" sz="2400" b="1" dirty="0" err="1"/>
              <a:t>symbole</a:t>
            </a:r>
            <a:r>
              <a:rPr lang="it-IT" sz="2400" b="1" dirty="0"/>
              <a:t> </a:t>
            </a:r>
            <a:r>
              <a:rPr lang="it-IT" sz="2400" b="1" dirty="0" err="1"/>
              <a:t>fort</a:t>
            </a:r>
            <a:endParaRPr lang="it-IT" sz="2400" dirty="0"/>
          </a:p>
          <a:p>
            <a:pPr algn="just"/>
            <a:r>
              <a:rPr lang="it-IT" sz="2400" b="1" dirty="0"/>
              <a:t>La tenue </a:t>
            </a:r>
            <a:r>
              <a:rPr lang="it-IT" sz="2400" b="1" dirty="0" err="1"/>
              <a:t>portée</a:t>
            </a:r>
            <a:r>
              <a:rPr lang="it-IT" sz="2400" b="1" dirty="0"/>
              <a:t> </a:t>
            </a:r>
            <a:r>
              <a:rPr lang="it-IT" sz="2400" b="1" dirty="0" err="1"/>
              <a:t>mercredi</a:t>
            </a:r>
            <a:r>
              <a:rPr lang="it-IT" sz="2400" b="1" dirty="0"/>
              <a:t> à Washington par la vice-</a:t>
            </a:r>
            <a:r>
              <a:rPr lang="it-IT" sz="2400" b="1" dirty="0" err="1"/>
              <a:t>présidente</a:t>
            </a:r>
            <a:r>
              <a:rPr lang="it-IT" sz="2400" b="1" dirty="0"/>
              <a:t> </a:t>
            </a:r>
            <a:r>
              <a:rPr lang="it-IT" sz="2400" b="1" dirty="0" err="1"/>
              <a:t>des</a:t>
            </a:r>
            <a:r>
              <a:rPr lang="it-IT" sz="2400" b="1" dirty="0"/>
              <a:t> </a:t>
            </a:r>
            <a:r>
              <a:rPr lang="it-IT" sz="2400" b="1" dirty="0" err="1"/>
              <a:t>Etats-Unis</a:t>
            </a:r>
            <a:r>
              <a:rPr lang="it-IT" sz="2400" b="1" dirty="0"/>
              <a:t> </a:t>
            </a:r>
            <a:r>
              <a:rPr lang="it-IT" sz="2400" b="1" dirty="0" err="1"/>
              <a:t>était</a:t>
            </a:r>
            <a:r>
              <a:rPr lang="it-IT" sz="2400" b="1" dirty="0"/>
              <a:t> un </a:t>
            </a:r>
            <a:r>
              <a:rPr lang="it-IT" sz="2400" b="1" dirty="0" err="1"/>
              <a:t>hommage</a:t>
            </a:r>
            <a:r>
              <a:rPr lang="it-IT" sz="2400" b="1" dirty="0"/>
              <a:t> </a:t>
            </a:r>
            <a:r>
              <a:rPr lang="it-IT" sz="2400" b="1" dirty="0" err="1"/>
              <a:t>au</a:t>
            </a:r>
            <a:r>
              <a:rPr lang="it-IT" sz="2400" b="1" dirty="0"/>
              <a:t> </a:t>
            </a:r>
            <a:r>
              <a:rPr lang="it-IT" sz="2400" b="1" dirty="0" err="1"/>
              <a:t>bipartisme</a:t>
            </a:r>
            <a:r>
              <a:rPr lang="it-IT" sz="2400" b="1" dirty="0"/>
              <a:t>, </a:t>
            </a:r>
            <a:r>
              <a:rPr lang="it-IT" sz="2400" b="1" dirty="0" err="1"/>
              <a:t>aux</a:t>
            </a:r>
            <a:r>
              <a:rPr lang="it-IT" sz="2400" b="1" dirty="0"/>
              <a:t> </a:t>
            </a:r>
            <a:r>
              <a:rPr lang="it-IT" sz="2400" b="1" dirty="0" err="1"/>
              <a:t>suffragettes</a:t>
            </a:r>
            <a:r>
              <a:rPr lang="it-IT" sz="2400" b="1" dirty="0"/>
              <a:t> et à Shirley </a:t>
            </a:r>
            <a:r>
              <a:rPr lang="it-IT" sz="2400" b="1" dirty="0" err="1"/>
              <a:t>Chisholm</a:t>
            </a:r>
            <a:r>
              <a:rPr lang="it-IT" sz="2400" b="1" dirty="0"/>
              <a:t>.</a:t>
            </a:r>
            <a:endParaRPr lang="it-IT" sz="2400" dirty="0"/>
          </a:p>
          <a:p>
            <a:r>
              <a:rPr lang="it-IT" sz="2400" i="1" dirty="0" err="1"/>
              <a:t>Nouvel</a:t>
            </a:r>
            <a:r>
              <a:rPr lang="it-IT" sz="2400" i="1" dirty="0"/>
              <a:t> </a:t>
            </a:r>
            <a:r>
              <a:rPr lang="it-IT" sz="2400" i="1" dirty="0" err="1"/>
              <a:t>obs</a:t>
            </a:r>
            <a:r>
              <a:rPr lang="it-IT" sz="2400" i="1" dirty="0"/>
              <a:t> </a:t>
            </a:r>
            <a:r>
              <a:rPr lang="it-IT" sz="2400" dirty="0"/>
              <a:t>21 </a:t>
            </a:r>
            <a:r>
              <a:rPr lang="it-IT" sz="2400" dirty="0" err="1"/>
              <a:t>janvier</a:t>
            </a:r>
            <a:r>
              <a:rPr lang="it-IT" sz="2400" dirty="0"/>
              <a:t> 2021</a:t>
            </a:r>
          </a:p>
          <a:p>
            <a:pPr algn="just"/>
            <a:r>
              <a:rPr lang="it-IT" sz="2400" dirty="0"/>
              <a:t>Robe et </a:t>
            </a:r>
            <a:r>
              <a:rPr lang="it-IT" sz="2400" dirty="0" err="1"/>
              <a:t>manteau</a:t>
            </a:r>
            <a:r>
              <a:rPr lang="it-IT" sz="2400" dirty="0"/>
              <a:t> </a:t>
            </a:r>
            <a:r>
              <a:rPr lang="it-IT" sz="2400" dirty="0" err="1"/>
              <a:t>violets</a:t>
            </a:r>
            <a:r>
              <a:rPr lang="it-IT" sz="2400" dirty="0"/>
              <a:t> : la tenue </a:t>
            </a:r>
            <a:r>
              <a:rPr lang="it-IT" sz="2400" dirty="0" err="1"/>
              <a:t>très</a:t>
            </a:r>
            <a:r>
              <a:rPr lang="it-IT" sz="2400" dirty="0"/>
              <a:t> </a:t>
            </a:r>
            <a:r>
              <a:rPr lang="it-IT" sz="2400" dirty="0" err="1"/>
              <a:t>symbolique</a:t>
            </a:r>
            <a:r>
              <a:rPr lang="it-IT" sz="2400" dirty="0"/>
              <a:t> </a:t>
            </a:r>
            <a:r>
              <a:rPr lang="it-IT" sz="2400" dirty="0" err="1"/>
              <a:t>choisie</a:t>
            </a:r>
            <a:r>
              <a:rPr lang="it-IT" sz="2400" dirty="0"/>
              <a:t> par Kamala Harris, la vice-</a:t>
            </a:r>
            <a:r>
              <a:rPr lang="it-IT" sz="2400" dirty="0" err="1"/>
              <a:t>présidente</a:t>
            </a:r>
            <a:r>
              <a:rPr lang="it-IT" sz="2400" dirty="0"/>
              <a:t> </a:t>
            </a:r>
            <a:r>
              <a:rPr lang="it-IT" sz="2400" dirty="0" err="1"/>
              <a:t>des</a:t>
            </a:r>
            <a:r>
              <a:rPr lang="it-IT" sz="2400" dirty="0"/>
              <a:t> </a:t>
            </a:r>
            <a:r>
              <a:rPr lang="it-IT" sz="2400" dirty="0" err="1"/>
              <a:t>Etats-Unis</a:t>
            </a:r>
            <a:r>
              <a:rPr lang="it-IT" sz="2400" dirty="0"/>
              <a:t>, </a:t>
            </a:r>
            <a:r>
              <a:rPr lang="it-IT" sz="2400" dirty="0" err="1"/>
              <a:t>lors</a:t>
            </a:r>
            <a:r>
              <a:rPr lang="it-IT" sz="2400" dirty="0"/>
              <a:t> de la </a:t>
            </a:r>
            <a:r>
              <a:rPr lang="it-IT" sz="2400" dirty="0" err="1"/>
              <a:t>cérémonie</a:t>
            </a:r>
            <a:r>
              <a:rPr lang="it-IT" sz="2400" dirty="0"/>
              <a:t> d’investiture </a:t>
            </a:r>
            <a:r>
              <a:rPr lang="it-IT" sz="2400" dirty="0" err="1"/>
              <a:t>du</a:t>
            </a:r>
            <a:r>
              <a:rPr lang="it-IT" sz="2400" dirty="0"/>
              <a:t> </a:t>
            </a:r>
            <a:r>
              <a:rPr lang="it-IT" sz="2400" dirty="0" err="1"/>
              <a:t>président</a:t>
            </a:r>
            <a:r>
              <a:rPr lang="it-IT" sz="2400" dirty="0"/>
              <a:t> </a:t>
            </a:r>
            <a:r>
              <a:rPr lang="it-IT" sz="2400" dirty="0" err="1"/>
              <a:t>Joe</a:t>
            </a:r>
            <a:r>
              <a:rPr lang="it-IT" sz="2400" dirty="0"/>
              <a:t> </a:t>
            </a:r>
            <a:r>
              <a:rPr lang="it-IT" sz="2400" dirty="0" err="1"/>
              <a:t>Biden</a:t>
            </a:r>
            <a:r>
              <a:rPr lang="it-IT" sz="2400" dirty="0"/>
              <a:t> </a:t>
            </a:r>
            <a:r>
              <a:rPr lang="it-IT" sz="2400" dirty="0" err="1"/>
              <a:t>mercredi</a:t>
            </a:r>
            <a:r>
              <a:rPr lang="it-IT" sz="2400" dirty="0"/>
              <a:t> 20 </a:t>
            </a:r>
            <a:r>
              <a:rPr lang="it-IT" sz="2400" dirty="0" err="1"/>
              <a:t>janvier</a:t>
            </a:r>
            <a:r>
              <a:rPr lang="it-IT" sz="2400" dirty="0"/>
              <a:t>, a </a:t>
            </a:r>
            <a:r>
              <a:rPr lang="it-IT" sz="2400" dirty="0" err="1"/>
              <a:t>plusieurs</a:t>
            </a:r>
            <a:r>
              <a:rPr lang="it-IT" sz="2400" dirty="0"/>
              <a:t> </a:t>
            </a:r>
            <a:r>
              <a:rPr lang="it-IT" sz="2400" dirty="0" err="1"/>
              <a:t>significations</a:t>
            </a:r>
            <a:r>
              <a:rPr lang="it-IT" sz="2400" dirty="0"/>
              <a:t>. Michelle Obama, ex-First Lady, et Hillary Clinton, ex-First Lady et candidate à la </a:t>
            </a:r>
            <a:r>
              <a:rPr lang="it-IT" sz="2400" dirty="0" err="1"/>
              <a:t>présidentielle</a:t>
            </a:r>
            <a:r>
              <a:rPr lang="it-IT" sz="2400" dirty="0"/>
              <a:t> </a:t>
            </a:r>
            <a:r>
              <a:rPr lang="it-IT" sz="2400" dirty="0" err="1"/>
              <a:t>américaine</a:t>
            </a:r>
            <a:r>
              <a:rPr lang="it-IT" sz="2400" dirty="0"/>
              <a:t> de 2016, </a:t>
            </a:r>
            <a:r>
              <a:rPr lang="it-IT" sz="2400" dirty="0" err="1"/>
              <a:t>avaient</a:t>
            </a:r>
            <a:r>
              <a:rPr lang="it-IT" sz="2400" dirty="0"/>
              <a:t> </a:t>
            </a:r>
            <a:r>
              <a:rPr lang="it-IT" sz="2400" dirty="0" err="1"/>
              <a:t>fait</a:t>
            </a:r>
            <a:r>
              <a:rPr lang="it-IT" sz="2400" dirty="0"/>
              <a:t> le </a:t>
            </a:r>
            <a:r>
              <a:rPr lang="it-IT" sz="2400" dirty="0" err="1"/>
              <a:t>même</a:t>
            </a:r>
            <a:r>
              <a:rPr lang="it-IT" sz="2400" dirty="0"/>
              <a:t> </a:t>
            </a:r>
            <a:r>
              <a:rPr lang="it-IT" sz="2400" dirty="0" err="1"/>
              <a:t>choix</a:t>
            </a:r>
            <a:r>
              <a:rPr lang="it-IT" sz="2400" dirty="0"/>
              <a:t> de </a:t>
            </a:r>
            <a:r>
              <a:rPr lang="it-IT" sz="2400" dirty="0" err="1"/>
              <a:t>couleur</a:t>
            </a:r>
            <a:endParaRPr lang="it-IT" sz="2400" dirty="0"/>
          </a:p>
          <a:p>
            <a:endParaRPr lang="fr-CA" sz="2400" dirty="0"/>
          </a:p>
        </p:txBody>
      </p:sp>
    </p:spTree>
    <p:extLst>
      <p:ext uri="{BB962C8B-B14F-4D97-AF65-F5344CB8AC3E}">
        <p14:creationId xmlns:p14="http://schemas.microsoft.com/office/powerpoint/2010/main" val="371862759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 violet sur la scène politique américaine aujourd’hui</a:t>
            </a:r>
          </a:p>
        </p:txBody>
      </p:sp>
      <p:sp>
        <p:nvSpPr>
          <p:cNvPr id="3" name="Segnaposto contenuto 2"/>
          <p:cNvSpPr>
            <a:spLocks noGrp="1"/>
          </p:cNvSpPr>
          <p:nvPr>
            <p:ph idx="1"/>
          </p:nvPr>
        </p:nvSpPr>
        <p:spPr/>
        <p:txBody>
          <a:bodyPr>
            <a:normAutofit/>
          </a:bodyPr>
          <a:lstStyle/>
          <a:p>
            <a:r>
              <a:rPr lang="fr-CA" sz="2400" dirty="0"/>
              <a:t>Symbole du bipartisme</a:t>
            </a:r>
          </a:p>
          <a:p>
            <a:pPr algn="just"/>
            <a:r>
              <a:rPr lang="fr-CA" sz="2400" dirty="0"/>
              <a:t>Le violet est d’abord la couleur du bipartisme aux </a:t>
            </a:r>
            <a:r>
              <a:rPr lang="fr-CA" sz="2400" dirty="0" err="1"/>
              <a:t>Etats-Unis</a:t>
            </a:r>
            <a:r>
              <a:rPr lang="fr-CA" sz="2400" dirty="0"/>
              <a:t> : un mélange du bleu des démocrates et du rouge des républicains. Les swing states, ces </a:t>
            </a:r>
            <a:r>
              <a:rPr lang="fr-CA" sz="2400" dirty="0" err="1"/>
              <a:t>Etats</a:t>
            </a:r>
            <a:r>
              <a:rPr lang="fr-CA" sz="2400" dirty="0"/>
              <a:t> clés comme l’Ohio, la Floride ou encore le Michigan, susceptibles de pencher d’un côté ou de l’autre, et où se joue toujours la présidentielle américaine, sont d’ailleurs souvent appelés des « </a:t>
            </a:r>
            <a:r>
              <a:rPr lang="fr-CA" sz="2400" b="1" dirty="0" err="1"/>
              <a:t>Etats</a:t>
            </a:r>
            <a:r>
              <a:rPr lang="fr-CA" sz="2400" b="1" dirty="0"/>
              <a:t> violets</a:t>
            </a:r>
            <a:r>
              <a:rPr lang="fr-CA" sz="2400" dirty="0"/>
              <a:t> ». Un symbole d’unité donc, en écho au discours prononcé par Joe </a:t>
            </a:r>
            <a:r>
              <a:rPr lang="fr-CA" sz="2400" dirty="0" err="1"/>
              <a:t>Biden</a:t>
            </a:r>
            <a:r>
              <a:rPr lang="fr-CA" sz="2400" dirty="0"/>
              <a:t> sur les marches du Capitole, deux semaines après l’attaque des partisans de Donald </a:t>
            </a:r>
            <a:r>
              <a:rPr lang="fr-CA" sz="2400" dirty="0" err="1"/>
              <a:t>Trump</a:t>
            </a:r>
            <a:r>
              <a:rPr lang="fr-CA" sz="2400" dirty="0"/>
              <a:t>.</a:t>
            </a:r>
          </a:p>
          <a:p>
            <a:endParaRPr lang="fr-CA" sz="2400" dirty="0"/>
          </a:p>
        </p:txBody>
      </p:sp>
    </p:spTree>
    <p:extLst>
      <p:ext uri="{BB962C8B-B14F-4D97-AF65-F5344CB8AC3E}">
        <p14:creationId xmlns:p14="http://schemas.microsoft.com/office/powerpoint/2010/main" val="1559607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Observations hebdomadaires</a:t>
            </a:r>
            <a:br>
              <a:rPr lang="fr-CA" sz="2800" dirty="0"/>
            </a:br>
            <a:r>
              <a:rPr lang="fr-CA" sz="2800" dirty="0"/>
              <a:t>écriture inclusive</a:t>
            </a:r>
            <a:endParaRPr lang="it-IT" sz="2800" dirty="0"/>
          </a:p>
        </p:txBody>
      </p:sp>
      <p:sp>
        <p:nvSpPr>
          <p:cNvPr id="3" name="Segnaposto contenuto 2"/>
          <p:cNvSpPr>
            <a:spLocks noGrp="1"/>
          </p:cNvSpPr>
          <p:nvPr>
            <p:ph idx="1"/>
          </p:nvPr>
        </p:nvSpPr>
        <p:spPr/>
        <p:txBody>
          <a:bodyPr>
            <a:normAutofit/>
          </a:bodyPr>
          <a:lstStyle/>
          <a:p>
            <a:pPr algn="just"/>
            <a:r>
              <a:rPr lang="fr-FR" sz="2400" b="1" dirty="0"/>
              <a:t>1. Exprimer à la fois le masculin et le féminin dès qu'on parle d'un groupe :</a:t>
            </a:r>
            <a:r>
              <a:rPr lang="fr-FR" sz="2400" dirty="0"/>
              <a:t> c'est le </a:t>
            </a:r>
            <a:r>
              <a:rPr lang="fr-FR" sz="2400" b="1" dirty="0"/>
              <a:t>point le plus controversé </a:t>
            </a:r>
            <a:r>
              <a:rPr lang="fr-FR" sz="2400" dirty="0"/>
              <a:t>de l'écriture inclusive. Afin de souligner la présence à la fois des hommes et des femmes dans un groupe donné, l'écriture inclusive marque d'un point médian les différences de genre. Il est taxé d'"illisible" par ses détracteurs. Dans les faits, il est donc préconisé d'écrire "</a:t>
            </a:r>
            <a:r>
              <a:rPr lang="fr-FR" sz="2400" dirty="0" err="1"/>
              <a:t>un·e</a:t>
            </a:r>
            <a:r>
              <a:rPr lang="fr-FR" sz="2400" dirty="0"/>
              <a:t> </a:t>
            </a:r>
            <a:r>
              <a:rPr lang="fr-FR" sz="2400" dirty="0" err="1"/>
              <a:t>apprenti·e</a:t>
            </a:r>
            <a:r>
              <a:rPr lang="fr-FR" sz="2400" dirty="0"/>
              <a:t>" ou "les </a:t>
            </a:r>
            <a:r>
              <a:rPr lang="fr-FR" sz="2400" dirty="0" err="1"/>
              <a:t>ingénieur·es</a:t>
            </a:r>
            <a:r>
              <a:rPr lang="fr-FR" sz="2400" dirty="0"/>
              <a:t>", "les </a:t>
            </a:r>
            <a:r>
              <a:rPr lang="fr-FR" sz="2400" dirty="0" err="1"/>
              <a:t>électeur.rices</a:t>
            </a:r>
            <a:r>
              <a:rPr lang="fr-FR" sz="2400" dirty="0"/>
              <a:t>" ou "</a:t>
            </a:r>
            <a:r>
              <a:rPr lang="fr-FR" sz="2400" dirty="0" err="1"/>
              <a:t>créatif·ive</a:t>
            </a:r>
            <a:r>
              <a:rPr lang="fr-FR" sz="2400" dirty="0"/>
              <a:t>". </a:t>
            </a:r>
            <a:br>
              <a:rPr lang="fr-FR" sz="2400" dirty="0"/>
            </a:br>
            <a:r>
              <a:rPr lang="fr-FR" sz="2400" dirty="0"/>
              <a:t>D'autres solutions existent en dehors du point médian. L'emploi d'un </a:t>
            </a:r>
            <a:r>
              <a:rPr lang="fr-FR" sz="2400" b="1" dirty="0"/>
              <a:t>terme épicène </a:t>
            </a:r>
            <a:r>
              <a:rPr lang="fr-FR" sz="2400" dirty="0"/>
              <a:t>peut être privilégié pour désigner un groupe, soit un mot englobant les deux genres : "les élèves", "les personnes candidates", "les volontaires". On peut autrement recourir à la double flexion, c'est-à-dire accoler le féminin et le masculin d'un même mot : "les agriculteurs et les agricultrices", "celles et ceux", "les Françaises et les Français"...</a:t>
            </a:r>
            <a:endParaRPr lang="it-IT" sz="2400" dirty="0"/>
          </a:p>
        </p:txBody>
      </p:sp>
    </p:spTree>
    <p:extLst>
      <p:ext uri="{BB962C8B-B14F-4D97-AF65-F5344CB8AC3E}">
        <p14:creationId xmlns:p14="http://schemas.microsoft.com/office/powerpoint/2010/main" val="23313276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 violet sur la scène politique américaine aujourd’hui</a:t>
            </a:r>
          </a:p>
        </p:txBody>
      </p:sp>
      <p:sp>
        <p:nvSpPr>
          <p:cNvPr id="3" name="Segnaposto contenuto 2"/>
          <p:cNvSpPr>
            <a:spLocks noGrp="1"/>
          </p:cNvSpPr>
          <p:nvPr>
            <p:ph idx="1"/>
          </p:nvPr>
        </p:nvSpPr>
        <p:spPr/>
        <p:txBody>
          <a:bodyPr>
            <a:normAutofit/>
          </a:bodyPr>
          <a:lstStyle/>
          <a:p>
            <a:r>
              <a:rPr lang="fr-CA" sz="2400" dirty="0"/>
              <a:t>Hommage à Shirley Chisholm</a:t>
            </a:r>
          </a:p>
          <a:p>
            <a:r>
              <a:rPr lang="fr-CA" sz="2400" dirty="0"/>
              <a:t> </a:t>
            </a:r>
          </a:p>
          <a:p>
            <a:pPr algn="just"/>
            <a:r>
              <a:rPr lang="fr-CA" sz="2400" dirty="0"/>
              <a:t>« C’est aussi et surtout un clin d’œil à Shirley Chisholm », explique la journaliste de CNN Abby Phillip au </a:t>
            </a:r>
            <a:r>
              <a:rPr lang="fr-CA" sz="2400" dirty="0" err="1"/>
              <a:t>HuffPost</a:t>
            </a:r>
            <a:r>
              <a:rPr lang="fr-CA" sz="2400" dirty="0"/>
              <a:t>. Shirley Chisholm, première femme noire à s’être présentée à l’élection présidentielle américaine en 1972, a utilisé cette même couleur dans ses flyers de campagne.</a:t>
            </a:r>
          </a:p>
          <a:p>
            <a:endParaRPr lang="fr-CA" sz="2400" dirty="0"/>
          </a:p>
        </p:txBody>
      </p:sp>
    </p:spTree>
    <p:extLst>
      <p:ext uri="{BB962C8B-B14F-4D97-AF65-F5344CB8AC3E}">
        <p14:creationId xmlns:p14="http://schemas.microsoft.com/office/powerpoint/2010/main" val="376934786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 violet sur la scène politique américaine aujourd’hui</a:t>
            </a:r>
          </a:p>
        </p:txBody>
      </p:sp>
      <p:sp>
        <p:nvSpPr>
          <p:cNvPr id="3" name="Segnaposto contenuto 2"/>
          <p:cNvSpPr>
            <a:spLocks noGrp="1"/>
          </p:cNvSpPr>
          <p:nvPr>
            <p:ph idx="1"/>
          </p:nvPr>
        </p:nvSpPr>
        <p:spPr/>
        <p:txBody>
          <a:bodyPr>
            <a:normAutofit/>
          </a:bodyPr>
          <a:lstStyle/>
          <a:p>
            <a:pPr algn="just"/>
            <a:r>
              <a:rPr lang="it-IT" sz="2400" dirty="0" err="1"/>
              <a:t>Symbole</a:t>
            </a:r>
            <a:r>
              <a:rPr lang="it-IT" sz="2400" dirty="0"/>
              <a:t> </a:t>
            </a:r>
            <a:r>
              <a:rPr lang="it-IT" sz="2400" dirty="0" err="1"/>
              <a:t>des</a:t>
            </a:r>
            <a:r>
              <a:rPr lang="it-IT" sz="2400" dirty="0"/>
              <a:t> </a:t>
            </a:r>
            <a:r>
              <a:rPr lang="it-IT" sz="2400" dirty="0" err="1"/>
              <a:t>suffragettes</a:t>
            </a:r>
            <a:endParaRPr lang="it-IT" sz="2400" dirty="0"/>
          </a:p>
          <a:p>
            <a:pPr marL="0" indent="0" algn="just">
              <a:buNone/>
            </a:pPr>
            <a:r>
              <a:rPr lang="it-IT" sz="2400" dirty="0"/>
              <a:t> </a:t>
            </a:r>
          </a:p>
          <a:p>
            <a:pPr algn="just"/>
            <a:r>
              <a:rPr lang="it-IT" sz="2400" dirty="0"/>
              <a:t>Le </a:t>
            </a:r>
            <a:r>
              <a:rPr lang="it-IT" sz="2400" dirty="0" err="1"/>
              <a:t>violet</a:t>
            </a:r>
            <a:r>
              <a:rPr lang="it-IT" sz="2400" dirty="0"/>
              <a:t> est de plus la </a:t>
            </a:r>
            <a:r>
              <a:rPr lang="it-IT" sz="2400" dirty="0" err="1"/>
              <a:t>couleur</a:t>
            </a:r>
            <a:r>
              <a:rPr lang="it-IT" sz="2400" dirty="0"/>
              <a:t> </a:t>
            </a:r>
            <a:r>
              <a:rPr lang="it-IT" sz="2400" dirty="0" err="1"/>
              <a:t>du</a:t>
            </a:r>
            <a:r>
              <a:rPr lang="it-IT" sz="2400" dirty="0"/>
              <a:t> </a:t>
            </a:r>
            <a:r>
              <a:rPr lang="it-IT" sz="2400" dirty="0" err="1"/>
              <a:t>mouvement</a:t>
            </a:r>
            <a:r>
              <a:rPr lang="it-IT" sz="2400" dirty="0"/>
              <a:t> </a:t>
            </a:r>
            <a:r>
              <a:rPr lang="it-IT" sz="2400" dirty="0" err="1"/>
              <a:t>des</a:t>
            </a:r>
            <a:r>
              <a:rPr lang="it-IT" sz="2400" dirty="0"/>
              <a:t> </a:t>
            </a:r>
            <a:r>
              <a:rPr lang="it-IT" sz="2400" dirty="0" err="1"/>
              <a:t>suffragettes</a:t>
            </a:r>
            <a:r>
              <a:rPr lang="it-IT" sz="2400" dirty="0"/>
              <a:t>, </a:t>
            </a:r>
            <a:r>
              <a:rPr lang="it-IT" sz="2400" dirty="0" err="1"/>
              <a:t>comme</a:t>
            </a:r>
            <a:r>
              <a:rPr lang="it-IT" sz="2400" dirty="0"/>
              <a:t> le </a:t>
            </a:r>
            <a:r>
              <a:rPr lang="it-IT" sz="2400" dirty="0" err="1"/>
              <a:t>blanc</a:t>
            </a:r>
            <a:r>
              <a:rPr lang="it-IT" sz="2400" dirty="0"/>
              <a:t> (</a:t>
            </a:r>
            <a:r>
              <a:rPr lang="it-IT" sz="2400" dirty="0" err="1"/>
              <a:t>couleur</a:t>
            </a:r>
            <a:r>
              <a:rPr lang="it-IT" sz="2400" dirty="0"/>
              <a:t> </a:t>
            </a:r>
            <a:r>
              <a:rPr lang="it-IT" sz="2400" dirty="0" err="1"/>
              <a:t>choisie</a:t>
            </a:r>
            <a:r>
              <a:rPr lang="it-IT" sz="2400" dirty="0"/>
              <a:t> par Kamala Harris pour son </a:t>
            </a:r>
            <a:r>
              <a:rPr lang="it-IT" sz="2400" dirty="0" err="1"/>
              <a:t>discours</a:t>
            </a:r>
            <a:r>
              <a:rPr lang="it-IT" sz="2400" dirty="0"/>
              <a:t> de </a:t>
            </a:r>
            <a:r>
              <a:rPr lang="it-IT" sz="2400" dirty="0" err="1"/>
              <a:t>victoire</a:t>
            </a:r>
            <a:r>
              <a:rPr lang="it-IT" sz="2400" dirty="0"/>
              <a:t>, en novembre). </a:t>
            </a:r>
            <a:r>
              <a:rPr lang="it-IT" sz="2400" dirty="0" err="1"/>
              <a:t>Mobilisées</a:t>
            </a:r>
            <a:r>
              <a:rPr lang="it-IT" sz="2400" dirty="0"/>
              <a:t> pour </a:t>
            </a:r>
            <a:r>
              <a:rPr lang="it-IT" sz="2400" dirty="0" err="1"/>
              <a:t>obtenir</a:t>
            </a:r>
            <a:r>
              <a:rPr lang="it-IT" sz="2400" dirty="0"/>
              <a:t> le </a:t>
            </a:r>
            <a:r>
              <a:rPr lang="it-IT" sz="2400" dirty="0" err="1"/>
              <a:t>droit</a:t>
            </a:r>
            <a:r>
              <a:rPr lang="it-IT" sz="2400" dirty="0"/>
              <a:t> de vote </a:t>
            </a:r>
            <a:r>
              <a:rPr lang="it-IT" sz="2400" dirty="0" err="1"/>
              <a:t>des</a:t>
            </a:r>
            <a:r>
              <a:rPr lang="it-IT" sz="2400" dirty="0"/>
              <a:t> femmes, </a:t>
            </a:r>
            <a:r>
              <a:rPr lang="it-IT" sz="2400" dirty="0" err="1"/>
              <a:t>les</a:t>
            </a:r>
            <a:r>
              <a:rPr lang="it-IT" sz="2400" dirty="0"/>
              <a:t> </a:t>
            </a:r>
            <a:r>
              <a:rPr lang="it-IT" sz="2400" dirty="0" err="1"/>
              <a:t>suffragettes</a:t>
            </a:r>
            <a:r>
              <a:rPr lang="it-IT" sz="2400" dirty="0"/>
              <a:t> </a:t>
            </a:r>
            <a:r>
              <a:rPr lang="it-IT" sz="2400" dirty="0" err="1"/>
              <a:t>américaines</a:t>
            </a:r>
            <a:r>
              <a:rPr lang="it-IT" sz="2400" dirty="0"/>
              <a:t> </a:t>
            </a:r>
            <a:r>
              <a:rPr lang="it-IT" sz="2400" dirty="0" err="1"/>
              <a:t>avaient</a:t>
            </a:r>
            <a:r>
              <a:rPr lang="it-IT" sz="2400" dirty="0"/>
              <a:t> </a:t>
            </a:r>
            <a:r>
              <a:rPr lang="it-IT" sz="2400" dirty="0" err="1"/>
              <a:t>opté</a:t>
            </a:r>
            <a:r>
              <a:rPr lang="it-IT" sz="2400" dirty="0"/>
              <a:t> pour </a:t>
            </a:r>
            <a:r>
              <a:rPr lang="it-IT" sz="2400" dirty="0" err="1"/>
              <a:t>ces</a:t>
            </a:r>
            <a:r>
              <a:rPr lang="it-IT" sz="2400" dirty="0"/>
              <a:t> </a:t>
            </a:r>
            <a:r>
              <a:rPr lang="it-IT" sz="2400" dirty="0" err="1"/>
              <a:t>couleurs</a:t>
            </a:r>
            <a:r>
              <a:rPr lang="it-IT" sz="2400" dirty="0"/>
              <a:t> pour se </a:t>
            </a:r>
            <a:r>
              <a:rPr lang="it-IT" sz="2400" dirty="0" err="1"/>
              <a:t>rendre</a:t>
            </a:r>
            <a:r>
              <a:rPr lang="it-IT" sz="2400" dirty="0"/>
              <a:t> plus </a:t>
            </a:r>
            <a:r>
              <a:rPr lang="it-IT" sz="2400" dirty="0" err="1"/>
              <a:t>visibles</a:t>
            </a:r>
            <a:r>
              <a:rPr lang="it-IT" sz="2400" dirty="0"/>
              <a:t>. </a:t>
            </a:r>
            <a:r>
              <a:rPr lang="it-IT" sz="2400" dirty="0" err="1"/>
              <a:t>Elles</a:t>
            </a:r>
            <a:r>
              <a:rPr lang="it-IT" sz="2400" dirty="0"/>
              <a:t> </a:t>
            </a:r>
            <a:r>
              <a:rPr lang="it-IT" sz="2400" dirty="0" err="1"/>
              <a:t>ont</a:t>
            </a:r>
            <a:r>
              <a:rPr lang="it-IT" sz="2400" dirty="0"/>
              <a:t> </a:t>
            </a:r>
            <a:r>
              <a:rPr lang="it-IT" sz="2400" dirty="0" err="1"/>
              <a:t>obtenu</a:t>
            </a:r>
            <a:r>
              <a:rPr lang="it-IT" sz="2400" dirty="0"/>
              <a:t> gain de cause en 1919.</a:t>
            </a:r>
          </a:p>
          <a:p>
            <a:pPr algn="just"/>
            <a:r>
              <a:rPr lang="it-IT" sz="2400" dirty="0"/>
              <a:t> </a:t>
            </a:r>
          </a:p>
          <a:p>
            <a:pPr algn="just"/>
            <a:r>
              <a:rPr lang="it-IT" sz="2400" dirty="0"/>
              <a:t>Le </a:t>
            </a:r>
            <a:r>
              <a:rPr lang="it-IT" sz="2400" dirty="0" err="1"/>
              <a:t>violet</a:t>
            </a:r>
            <a:r>
              <a:rPr lang="it-IT" sz="2400" dirty="0"/>
              <a:t> est </a:t>
            </a:r>
            <a:r>
              <a:rPr lang="it-IT" sz="2400" dirty="0" err="1"/>
              <a:t>depuis</a:t>
            </a:r>
            <a:r>
              <a:rPr lang="it-IT" sz="2400" dirty="0"/>
              <a:t> </a:t>
            </a:r>
            <a:r>
              <a:rPr lang="it-IT" sz="2400" dirty="0" err="1"/>
              <a:t>devenu</a:t>
            </a:r>
            <a:r>
              <a:rPr lang="it-IT" sz="2400" dirty="0"/>
              <a:t> </a:t>
            </a:r>
            <a:r>
              <a:rPr lang="it-IT" sz="2400" dirty="0" err="1"/>
              <a:t>synonyme</a:t>
            </a:r>
            <a:r>
              <a:rPr lang="it-IT" sz="2400" dirty="0"/>
              <a:t> de </a:t>
            </a:r>
            <a:r>
              <a:rPr lang="it-IT" sz="2400" dirty="0" err="1"/>
              <a:t>lutte</a:t>
            </a:r>
            <a:r>
              <a:rPr lang="it-IT" sz="2400" dirty="0"/>
              <a:t> pour l’</a:t>
            </a:r>
            <a:r>
              <a:rPr lang="it-IT" sz="2400" dirty="0" err="1"/>
              <a:t>égalité</a:t>
            </a:r>
            <a:r>
              <a:rPr lang="it-IT" sz="2400" dirty="0"/>
              <a:t> </a:t>
            </a:r>
            <a:r>
              <a:rPr lang="it-IT" sz="2400" dirty="0" err="1"/>
              <a:t>entre</a:t>
            </a:r>
            <a:r>
              <a:rPr lang="it-IT" sz="2400" dirty="0"/>
              <a:t> </a:t>
            </a:r>
            <a:r>
              <a:rPr lang="it-IT" sz="2400" dirty="0" err="1"/>
              <a:t>les</a:t>
            </a:r>
            <a:r>
              <a:rPr lang="it-IT" sz="2400" dirty="0"/>
              <a:t> </a:t>
            </a:r>
            <a:r>
              <a:rPr lang="it-IT" sz="2400" dirty="0" err="1"/>
              <a:t>hommes</a:t>
            </a:r>
            <a:r>
              <a:rPr lang="it-IT" sz="2400" dirty="0"/>
              <a:t> et </a:t>
            </a:r>
            <a:r>
              <a:rPr lang="it-IT" sz="2400" dirty="0" err="1"/>
              <a:t>les</a:t>
            </a:r>
            <a:r>
              <a:rPr lang="it-IT" sz="2400" dirty="0"/>
              <a:t> femmes, un </a:t>
            </a:r>
            <a:r>
              <a:rPr lang="it-IT" sz="2400" dirty="0" err="1"/>
              <a:t>combat</a:t>
            </a:r>
            <a:r>
              <a:rPr lang="it-IT" sz="2400" dirty="0"/>
              <a:t> </a:t>
            </a:r>
            <a:r>
              <a:rPr lang="it-IT" sz="2400" dirty="0" err="1"/>
              <a:t>cher</a:t>
            </a:r>
            <a:r>
              <a:rPr lang="it-IT" sz="2400" dirty="0"/>
              <a:t> à la nouvelle vice-</a:t>
            </a:r>
            <a:r>
              <a:rPr lang="it-IT" sz="2400" dirty="0" err="1"/>
              <a:t>présidente</a:t>
            </a:r>
            <a:r>
              <a:rPr lang="it-IT" sz="2400" dirty="0"/>
              <a:t>.</a:t>
            </a:r>
          </a:p>
          <a:p>
            <a:pPr algn="just"/>
            <a:endParaRPr lang="fr-CA" sz="2400" dirty="0"/>
          </a:p>
        </p:txBody>
      </p:sp>
    </p:spTree>
    <p:extLst>
      <p:ext uri="{BB962C8B-B14F-4D97-AF65-F5344CB8AC3E}">
        <p14:creationId xmlns:p14="http://schemas.microsoft.com/office/powerpoint/2010/main" val="97899270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Couleurs et politique</a:t>
            </a:r>
          </a:p>
        </p:txBody>
      </p:sp>
      <p:sp>
        <p:nvSpPr>
          <p:cNvPr id="3" name="Segnaposto contenuto 2"/>
          <p:cNvSpPr>
            <a:spLocks noGrp="1"/>
          </p:cNvSpPr>
          <p:nvPr>
            <p:ph idx="1"/>
          </p:nvPr>
        </p:nvSpPr>
        <p:spPr/>
        <p:txBody>
          <a:bodyPr>
            <a:normAutofit/>
          </a:bodyPr>
          <a:lstStyle/>
          <a:p>
            <a:pPr algn="just"/>
            <a:r>
              <a:rPr lang="fr-FR" sz="2400" dirty="0"/>
              <a:t>Les couleurs répondent depuis longtemps à des besoins d’identification collective politique et elles continuent, encore aujourd’hui, à être convoquées. Grâce à leur histoire, elles portent en elles des sèmes qui permettent de définir l’appartenance à un parti ou un mouvement politique. Elles ont coloré et colorent des chaperons, des cocardes, des drapeaux, des chemises, des bonnets, etc. leur ajoutant un sens qui n’est pas celui d’une simple description</a:t>
            </a:r>
            <a:r>
              <a:rPr lang="it-IT" sz="2400" dirty="0"/>
              <a:t> </a:t>
            </a:r>
            <a:endParaRPr lang="fr-CA" sz="2400" dirty="0"/>
          </a:p>
        </p:txBody>
      </p:sp>
    </p:spTree>
    <p:extLst>
      <p:ext uri="{BB962C8B-B14F-4D97-AF65-F5344CB8AC3E}">
        <p14:creationId xmlns:p14="http://schemas.microsoft.com/office/powerpoint/2010/main" val="55256435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L’histoire chromatique politique française </a:t>
            </a:r>
            <a:endParaRPr lang="fr-CA" sz="2800" dirty="0"/>
          </a:p>
        </p:txBody>
      </p:sp>
      <p:sp>
        <p:nvSpPr>
          <p:cNvPr id="3" name="Segnaposto contenuto 2"/>
          <p:cNvSpPr>
            <a:spLocks noGrp="1"/>
          </p:cNvSpPr>
          <p:nvPr>
            <p:ph idx="1"/>
          </p:nvPr>
        </p:nvSpPr>
        <p:spPr/>
        <p:txBody>
          <a:bodyPr>
            <a:noAutofit/>
          </a:bodyPr>
          <a:lstStyle/>
          <a:p>
            <a:pPr algn="just"/>
            <a:r>
              <a:rPr lang="fr-FR" sz="2000" dirty="0"/>
              <a:t>L’histoire chromatique politique française qui nous habite aujourd’hui est encore marquée par la Révolution française, au cours de laquelle le bleu, le blanc et le rouge se sont combattus tout en se rassemblant pour signifier la France, « ce qui est français ».  Le blanc, couleur emblématique des royalistes, est lié dans nos mémoires au drapeau blanc de l’ancienne monarchie et probablement aussi à la « terreur blanche »,</a:t>
            </a:r>
            <a:r>
              <a:rPr lang="it-IT" sz="2000" dirty="0"/>
              <a:t> d</a:t>
            </a:r>
            <a:r>
              <a:rPr lang="fr-FR" sz="2000" dirty="0"/>
              <a:t>eux périodes pendant lesquelles les royalistes massacrèrent les révolutionnaires. Couleur de la Contre-Révolution, il s’est toujours opposé au bleu et/ou au rouge. Aujourd’hui, cette couleur n’est pratiquement plus présente dans la palette des combats politiques, si ce n’est pour représenter le vote blanc. Au contraire, le bleu, ami de la Révolution avec le rouge, devient au fil du temps ennemi du rouge, du rouge socialiste et du rouge communiste, et est identifié aujourd’hui aux partis de droite.</a:t>
            </a:r>
          </a:p>
          <a:p>
            <a:pPr algn="just"/>
            <a:r>
              <a:rPr lang="fr-FR" sz="2000" dirty="0"/>
              <a:t>Fin </a:t>
            </a:r>
            <a:r>
              <a:rPr lang="fr-FR" sz="2000"/>
              <a:t>23 avril 2021</a:t>
            </a:r>
            <a:endParaRPr lang="it-IT" sz="2000" dirty="0"/>
          </a:p>
        </p:txBody>
      </p:sp>
    </p:spTree>
    <p:extLst>
      <p:ext uri="{BB962C8B-B14F-4D97-AF65-F5344CB8AC3E}">
        <p14:creationId xmlns:p14="http://schemas.microsoft.com/office/powerpoint/2010/main" val="2751448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Observations hebdomadaires</a:t>
            </a:r>
            <a:br>
              <a:rPr lang="fr-CA" sz="2800" dirty="0"/>
            </a:br>
            <a:r>
              <a:rPr lang="fr-CA" sz="2800" dirty="0"/>
              <a:t>écriture inclusive</a:t>
            </a:r>
            <a:endParaRPr lang="it-IT" sz="2800" dirty="0"/>
          </a:p>
        </p:txBody>
      </p:sp>
      <p:sp>
        <p:nvSpPr>
          <p:cNvPr id="3" name="Segnaposto contenuto 2"/>
          <p:cNvSpPr>
            <a:spLocks noGrp="1"/>
          </p:cNvSpPr>
          <p:nvPr>
            <p:ph idx="1"/>
          </p:nvPr>
        </p:nvSpPr>
        <p:spPr/>
        <p:txBody>
          <a:bodyPr>
            <a:normAutofit/>
          </a:bodyPr>
          <a:lstStyle/>
          <a:p>
            <a:pPr algn="just"/>
            <a:r>
              <a:rPr lang="it-IT" sz="2400" dirty="0"/>
              <a:t>2. </a:t>
            </a:r>
            <a:r>
              <a:rPr lang="fr-FR" sz="2400" b="1" dirty="0"/>
              <a:t>Accorder les métiers, fonctions, grades et titres :</a:t>
            </a:r>
            <a:r>
              <a:rPr lang="fr-FR" sz="2400" dirty="0"/>
              <a:t> plus simplement, l'écriture inclusive consiste à féminiser tous les noms de profession, le plus souvent en ajoutant un "e" à la fin des mots. On parle donc d'une "jardinière", "principale", "cheminote", ou à défaut, d'une "chercheuse", d'une "carreleuse".</a:t>
            </a:r>
            <a:endParaRPr lang="it-IT" sz="2400" dirty="0"/>
          </a:p>
        </p:txBody>
      </p:sp>
    </p:spTree>
    <p:extLst>
      <p:ext uri="{BB962C8B-B14F-4D97-AF65-F5344CB8AC3E}">
        <p14:creationId xmlns:p14="http://schemas.microsoft.com/office/powerpoint/2010/main" val="2854649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Observations hebdomadaires</a:t>
            </a:r>
            <a:br>
              <a:rPr lang="fr-CA" sz="2800" dirty="0"/>
            </a:br>
            <a:r>
              <a:rPr lang="fr-CA" sz="2800" dirty="0"/>
              <a:t>écriture inclusive</a:t>
            </a:r>
            <a:endParaRPr lang="it-IT" sz="2800" dirty="0"/>
          </a:p>
        </p:txBody>
      </p:sp>
      <p:sp>
        <p:nvSpPr>
          <p:cNvPr id="3" name="Segnaposto contenuto 2"/>
          <p:cNvSpPr>
            <a:spLocks noGrp="1"/>
          </p:cNvSpPr>
          <p:nvPr>
            <p:ph idx="1"/>
          </p:nvPr>
        </p:nvSpPr>
        <p:spPr/>
        <p:txBody>
          <a:bodyPr>
            <a:normAutofit/>
          </a:bodyPr>
          <a:lstStyle/>
          <a:p>
            <a:pPr algn="just"/>
            <a:r>
              <a:rPr lang="it-IT" sz="2400" dirty="0"/>
              <a:t>3. </a:t>
            </a:r>
            <a:r>
              <a:rPr lang="fr-FR" sz="2400" b="1" dirty="0"/>
              <a:t>Accorder l'adjectif avec le sujet le plus proche, et non au masculin :</a:t>
            </a:r>
            <a:r>
              <a:rPr lang="fr-FR" sz="2400" dirty="0"/>
              <a:t> </a:t>
            </a:r>
            <a:r>
              <a:rPr lang="fr-FR" sz="2400" b="1" dirty="0"/>
              <a:t>"le masculin l'emporte sur le féminin" </a:t>
            </a:r>
            <a:r>
              <a:rPr lang="fr-FR" sz="2400" dirty="0"/>
              <a:t>est la règle au pluriel dès qu'un groupe comprend au moins un homme. Les défenseurs de l'écriture inclusive souhaitent y mettre fin par l'accord de proximité, qui s'attache au sujet le plus proche. On dira ainsi "les villages et les villes sont belles" ou "les pays et régions étrangères". A noter que la règle actuelle n'a pas toujours existé, comme le rappelle sur </a:t>
            </a:r>
            <a:r>
              <a:rPr lang="fr-FR" sz="2400" dirty="0">
                <a:hlinkClick r:id="rId2"/>
              </a:rPr>
              <a:t>Europe 1</a:t>
            </a:r>
            <a:r>
              <a:rPr lang="fr-FR" sz="2400" dirty="0"/>
              <a:t> Eliane </a:t>
            </a:r>
            <a:r>
              <a:rPr lang="fr-FR" sz="2400" dirty="0" err="1"/>
              <a:t>Viennot</a:t>
            </a:r>
            <a:r>
              <a:rPr lang="fr-FR" sz="2400" dirty="0"/>
              <a:t>,</a:t>
            </a:r>
            <a:r>
              <a:rPr lang="fr-FR" sz="2400" b="1" dirty="0"/>
              <a:t> professeur </a:t>
            </a:r>
            <a:r>
              <a:rPr lang="fr-FR" sz="2400" dirty="0"/>
              <a:t>de l'Université de Saint-Etienne et promotrice de l'écriture inclusive : ""Elle a été mise au point au 17e siècle. D'ailleurs, à cette époque-là, on ne disait pas exactement cette formule, mais </a:t>
            </a:r>
            <a:r>
              <a:rPr lang="fr-FR" sz="2400" b="1" dirty="0"/>
              <a:t>'le genre le plus noble s'impose lorsque les deux genres sont en présence'</a:t>
            </a:r>
            <a:r>
              <a:rPr lang="fr-FR" sz="2400" dirty="0"/>
              <a:t>. Ça veut tout dire."</a:t>
            </a:r>
            <a:endParaRPr lang="it-IT" sz="2400" dirty="0"/>
          </a:p>
        </p:txBody>
      </p:sp>
    </p:spTree>
    <p:extLst>
      <p:ext uri="{BB962C8B-B14F-4D97-AF65-F5344CB8AC3E}">
        <p14:creationId xmlns:p14="http://schemas.microsoft.com/office/powerpoint/2010/main" val="3939731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Observations hebdomadaires</a:t>
            </a:r>
            <a:br>
              <a:rPr lang="fr-CA" sz="2800" dirty="0"/>
            </a:br>
            <a:r>
              <a:rPr lang="fr-CA" sz="2800" dirty="0"/>
              <a:t>écriture inclusive</a:t>
            </a:r>
            <a:endParaRPr lang="it-IT" sz="2800" dirty="0"/>
          </a:p>
        </p:txBody>
      </p:sp>
      <p:sp>
        <p:nvSpPr>
          <p:cNvPr id="3" name="Segnaposto contenuto 2"/>
          <p:cNvSpPr>
            <a:spLocks noGrp="1"/>
          </p:cNvSpPr>
          <p:nvPr>
            <p:ph idx="1"/>
          </p:nvPr>
        </p:nvSpPr>
        <p:spPr/>
        <p:txBody>
          <a:bodyPr>
            <a:normAutofit/>
          </a:bodyPr>
          <a:lstStyle/>
          <a:p>
            <a:pPr algn="just"/>
            <a:r>
              <a:rPr lang="it-IT" sz="2400" dirty="0"/>
              <a:t>4. </a:t>
            </a:r>
            <a:r>
              <a:rPr lang="fr-FR" sz="2400" b="1" dirty="0"/>
              <a:t>Eviter les termes génériques comme "droits de l'Homme" :</a:t>
            </a:r>
            <a:r>
              <a:rPr lang="fr-FR" sz="2400" dirty="0"/>
              <a:t> l'écriture inclusive proscrit enfin les antonomases du nom commun, c'est-à-dire tous les noms commençant à l'écrit par une majuscule. On parlera ainsi de "droits humains" ou de "droits de la personne humaine" plutôt que de "droits de l'Homme".</a:t>
            </a:r>
            <a:endParaRPr lang="it-IT" sz="2400" dirty="0"/>
          </a:p>
        </p:txBody>
      </p:sp>
    </p:spTree>
    <p:extLst>
      <p:ext uri="{BB962C8B-B14F-4D97-AF65-F5344CB8AC3E}">
        <p14:creationId xmlns:p14="http://schemas.microsoft.com/office/powerpoint/2010/main" val="250579648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6341</Words>
  <Application>Microsoft Office PowerPoint</Application>
  <PresentationFormat>Widescreen</PresentationFormat>
  <Paragraphs>201</Paragraphs>
  <Slides>63</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63</vt:i4>
      </vt:variant>
    </vt:vector>
  </HeadingPairs>
  <TitlesOfParts>
    <vt:vector size="69" baseType="lpstr">
      <vt:lpstr>游ゴシック</vt:lpstr>
      <vt:lpstr>Arial</vt:lpstr>
      <vt:lpstr>Calibri</vt:lpstr>
      <vt:lpstr>Calibri Light</vt:lpstr>
      <vt:lpstr>Mangal</vt:lpstr>
      <vt:lpstr>Tema di Office</vt:lpstr>
      <vt:lpstr>Cours du 23 février 2021</vt:lpstr>
      <vt:lpstr>Observations hebdomadaires 23 février 2021 l'écriture inclusive</vt:lpstr>
      <vt:lpstr>Observations hebdomadaires écriture inclusive</vt:lpstr>
      <vt:lpstr>Observations hebdomadaires écriture inclusive</vt:lpstr>
      <vt:lpstr>Observations hebdomadaires écriture inclusive</vt:lpstr>
      <vt:lpstr>Observations hebdomadaires écriture inclusive</vt:lpstr>
      <vt:lpstr>Observations hebdomadaires écriture inclusive</vt:lpstr>
      <vt:lpstr>Observations hebdomadaires écriture inclusive</vt:lpstr>
      <vt:lpstr>Observations hebdomadaires écriture inclusive</vt:lpstr>
      <vt:lpstr>L'écriture inclusive </vt:lpstr>
      <vt:lpstr>Observations  sur l’écriture inclusive</vt:lpstr>
      <vt:lpstr>Presentazione standard di PowerPoint</vt:lpstr>
      <vt:lpstr>User du féminin dans la langue française au XXI° siècle</vt:lpstr>
      <vt:lpstr>« User du féminin » plutôt que « féminiser » ou mieux “démasculiniser”  ?</vt:lpstr>
      <vt:lpstr>User du féminin ou démasculiniser dans la langue française au XXI° siècle</vt:lpstr>
      <vt:lpstr>En France, affaire d’État …</vt:lpstr>
      <vt:lpstr>En France, affaire d’État …</vt:lpstr>
      <vt:lpstr>Femme, j'écris ton nom…</vt:lpstr>
      <vt:lpstr>Préface</vt:lpstr>
      <vt:lpstr>Presentazione standard di PowerPoint</vt:lpstr>
      <vt:lpstr>La maison d’édition Hatier tente l'écriture inclusive dans un manuel scolaire : tollé général </vt:lpstr>
      <vt:lpstr>Manuel Questionner le monde et écriture inclusive</vt:lpstr>
      <vt:lpstr>L’Académie française et la masculinisation</vt:lpstr>
      <vt:lpstr>Presentazione standard di PowerPoint</vt:lpstr>
      <vt:lpstr>Académie française 1984 Les métiers</vt:lpstr>
      <vt:lpstr>Académie française 2002 Le genre</vt:lpstr>
      <vt:lpstr>Académie française 2002</vt:lpstr>
      <vt:lpstr>Déclaration de l’Académie française 2002</vt:lpstr>
      <vt:lpstr>Incident à l’Assemblée nationale 2014</vt:lpstr>
      <vt:lpstr>Mise au point de l’Académie française 2014</vt:lpstr>
      <vt:lpstr>Mise au point de l’Académie française 2014</vt:lpstr>
      <vt:lpstr>Polémiques sur l’écriture inclusive en France en 2017</vt:lpstr>
      <vt:lpstr>Polémiques sur l’écriture inclusive en France en 2017</vt:lpstr>
      <vt:lpstr>DÉCLARATION de l’ACADÉMIE FRANÇAISE sur l'ÉCRITURE dite « INCLUSIVE » </vt:lpstr>
      <vt:lpstr>Tournant de l’Académie française en 2019</vt:lpstr>
      <vt:lpstr>Déclaration de l’Académie française 2019</vt:lpstr>
      <vt:lpstr>Déclaration de l’Académie française 2019</vt:lpstr>
      <vt:lpstr>Déclaration de l’Académie française 2019</vt:lpstr>
      <vt:lpstr>Déclaration de l’Académie française 2019 «-eure»</vt:lpstr>
      <vt:lpstr>Déclaration de l’Académie française 2019 «auteur» </vt:lpstr>
      <vt:lpstr>Les vraies couleurs</vt:lpstr>
      <vt:lpstr>Le bleu</vt:lpstr>
      <vt:lpstr>Les Grecs aveugles du bleu? </vt:lpstr>
      <vt:lpstr>Le bleu</vt:lpstr>
      <vt:lpstr>Le rouge</vt:lpstr>
      <vt:lpstr>Le rouge</vt:lpstr>
      <vt:lpstr>Le vert</vt:lpstr>
      <vt:lpstr>Le jaune </vt:lpstr>
      <vt:lpstr>Mais le jaune aujourd’hui</vt:lpstr>
      <vt:lpstr>Michel Pastoureau : “Choisir le jaune comme emblème, c’est à la fois courageux et dangereux” </vt:lpstr>
      <vt:lpstr>Qu’a-t-elle symbolisé dans l’histoire ? </vt:lpstr>
      <vt:lpstr>Qu’a-t-elle symbolisé dans l’histoire ? </vt:lpstr>
      <vt:lpstr>Encore aujourd’hui c’est une couleur dépréciée ? </vt:lpstr>
      <vt:lpstr>Le blanc</vt:lpstr>
      <vt:lpstr>Le noir</vt:lpstr>
      <vt:lpstr>Gris, rose, orange</vt:lpstr>
      <vt:lpstr>Le violet</vt:lpstr>
      <vt:lpstr>Le violet sur la scène politique américaine aujourd’hui</vt:lpstr>
      <vt:lpstr>Le violet sur la scène politique américaine aujourd’hui</vt:lpstr>
      <vt:lpstr>Le violet sur la scène politique américaine aujourd’hui</vt:lpstr>
      <vt:lpstr>Le violet sur la scène politique américaine aujourd’hui</vt:lpstr>
      <vt:lpstr>Couleurs et politique</vt:lpstr>
      <vt:lpstr>L’histoire chromatique politique française </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CELOTTI NADINE</dc:creator>
  <cp:lastModifiedBy>CELOTTI NADINE</cp:lastModifiedBy>
  <cp:revision>4</cp:revision>
  <dcterms:created xsi:type="dcterms:W3CDTF">2021-02-24T10:36:04Z</dcterms:created>
  <dcterms:modified xsi:type="dcterms:W3CDTF">2021-02-24T10:45:03Z</dcterms:modified>
</cp:coreProperties>
</file>