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77" r:id="rId2"/>
    <p:sldId id="278" r:id="rId3"/>
    <p:sldId id="279" r:id="rId4"/>
    <p:sldId id="280" r:id="rId5"/>
    <p:sldId id="281" r:id="rId6"/>
    <p:sldId id="282" r:id="rId7"/>
    <p:sldId id="283" r:id="rId8"/>
    <p:sldId id="284" r:id="rId9"/>
    <p:sldId id="285" r:id="rId10"/>
    <p:sldId id="286" r:id="rId11"/>
    <p:sldId id="287" r:id="rId12"/>
    <p:sldId id="288" r:id="rId13"/>
    <p:sldId id="289" r:id="rId14"/>
    <p:sldId id="290" r:id="rId15"/>
    <p:sldId id="291" r:id="rId16"/>
    <p:sldId id="292" r:id="rId17"/>
    <p:sldId id="293" r:id="rId18"/>
    <p:sldId id="297" r:id="rId19"/>
    <p:sldId id="300" r:id="rId20"/>
    <p:sldId id="301" r:id="rId21"/>
    <p:sldId id="302" r:id="rId22"/>
    <p:sldId id="303" r:id="rId23"/>
    <p:sldId id="304" r:id="rId24"/>
    <p:sldId id="305" r:id="rId25"/>
    <p:sldId id="306" r:id="rId26"/>
    <p:sldId id="307" r:id="rId27"/>
    <p:sldId id="308" r:id="rId28"/>
    <p:sldId id="309" r:id="rId29"/>
    <p:sldId id="310" r:id="rId30"/>
    <p:sldId id="311" r:id="rId31"/>
    <p:sldId id="312" r:id="rId32"/>
    <p:sldId id="315" r:id="rId33"/>
    <p:sldId id="316" r:id="rId34"/>
    <p:sldId id="317" r:id="rId35"/>
    <p:sldId id="318" r:id="rId36"/>
    <p:sldId id="319" r:id="rId37"/>
    <p:sldId id="320" r:id="rId38"/>
    <p:sldId id="321" r:id="rId39"/>
    <p:sldId id="259" r:id="rId40"/>
    <p:sldId id="260" r:id="rId41"/>
    <p:sldId id="261" r:id="rId42"/>
    <p:sldId id="262" r:id="rId43"/>
    <p:sldId id="266" r:id="rId44"/>
    <p:sldId id="267" r:id="rId45"/>
    <p:sldId id="268" r:id="rId46"/>
    <p:sldId id="269" r:id="rId47"/>
    <p:sldId id="270" r:id="rId48"/>
    <p:sldId id="271" r:id="rId49"/>
    <p:sldId id="272" r:id="rId50"/>
    <p:sldId id="273" r:id="rId51"/>
    <p:sldId id="274" r:id="rId52"/>
    <p:sldId id="275" r:id="rId53"/>
    <p:sldId id="276" r:id="rId5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2" autoAdjust="0"/>
    <p:restoredTop sz="94660"/>
  </p:normalViewPr>
  <p:slideViewPr>
    <p:cSldViewPr snapToGrid="0">
      <p:cViewPr varScale="1">
        <p:scale>
          <a:sx n="89" d="100"/>
          <a:sy n="89" d="100"/>
        </p:scale>
        <p:origin x="90" y="4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7D5AA5-0751-4AF9-962C-B4FDEA6B71F1}" type="datetimeFigureOut">
              <a:rPr lang="it-IT" smtClean="0"/>
              <a:t>02/03/2021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4FD978-BC91-4BAB-89C8-0DA9598D89C0}" type="slidenum">
              <a:rPr lang="it-IT" smtClean="0"/>
              <a:t>‹N›</a:t>
            </a:fld>
            <a:endParaRPr lang="it-IT"/>
          </a:p>
        </p:txBody>
      </p:sp>
    </p:spTree>
    <p:extLst>
      <p:ext uri="{BB962C8B-B14F-4D97-AF65-F5344CB8AC3E}">
        <p14:creationId xmlns:p14="http://schemas.microsoft.com/office/powerpoint/2010/main" val="4095258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fld id="{3FFA0A42-1C13-44FB-A3DE-385061B20316}" type="slidenum">
              <a:rPr lang="fr-FR" altLang="it-IT" sz="1200"/>
              <a:pPr algn="r" eaLnBrk="1" hangingPunct="1"/>
              <a:t>43</a:t>
            </a:fld>
            <a:endParaRPr lang="fr-FR" altLang="it-IT" sz="1200"/>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altLang="it-IT">
              <a:latin typeface="Arial" panose="020B0604020202020204" pitchFamily="34" charset="0"/>
            </a:endParaRPr>
          </a:p>
        </p:txBody>
      </p:sp>
    </p:spTree>
    <p:extLst>
      <p:ext uri="{BB962C8B-B14F-4D97-AF65-F5344CB8AC3E}">
        <p14:creationId xmlns:p14="http://schemas.microsoft.com/office/powerpoint/2010/main" val="1964167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65248956-83FF-454D-BC52-5111274913AE}" type="datetimeFigureOut">
              <a:rPr lang="it-IT" smtClean="0"/>
              <a:t>02/03/2021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BEE7B4C-B041-414A-A517-2CA52A81CC70}" type="slidenum">
              <a:rPr lang="it-IT" smtClean="0"/>
              <a:t>‹N›</a:t>
            </a:fld>
            <a:endParaRPr lang="it-IT"/>
          </a:p>
        </p:txBody>
      </p:sp>
    </p:spTree>
    <p:extLst>
      <p:ext uri="{BB962C8B-B14F-4D97-AF65-F5344CB8AC3E}">
        <p14:creationId xmlns:p14="http://schemas.microsoft.com/office/powerpoint/2010/main" val="726341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5248956-83FF-454D-BC52-5111274913AE}" type="datetimeFigureOut">
              <a:rPr lang="it-IT" smtClean="0"/>
              <a:t>02/03/2021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BEE7B4C-B041-414A-A517-2CA52A81CC70}" type="slidenum">
              <a:rPr lang="it-IT" smtClean="0"/>
              <a:t>‹N›</a:t>
            </a:fld>
            <a:endParaRPr lang="it-IT"/>
          </a:p>
        </p:txBody>
      </p:sp>
    </p:spTree>
    <p:extLst>
      <p:ext uri="{BB962C8B-B14F-4D97-AF65-F5344CB8AC3E}">
        <p14:creationId xmlns:p14="http://schemas.microsoft.com/office/powerpoint/2010/main" val="1509982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5248956-83FF-454D-BC52-5111274913AE}" type="datetimeFigureOut">
              <a:rPr lang="it-IT" smtClean="0"/>
              <a:t>02/03/2021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BEE7B4C-B041-414A-A517-2CA52A81CC70}" type="slidenum">
              <a:rPr lang="it-IT" smtClean="0"/>
              <a:t>‹N›</a:t>
            </a:fld>
            <a:endParaRPr lang="it-IT"/>
          </a:p>
        </p:txBody>
      </p:sp>
    </p:spTree>
    <p:extLst>
      <p:ext uri="{BB962C8B-B14F-4D97-AF65-F5344CB8AC3E}">
        <p14:creationId xmlns:p14="http://schemas.microsoft.com/office/powerpoint/2010/main" val="3300706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5248956-83FF-454D-BC52-5111274913AE}" type="datetimeFigureOut">
              <a:rPr lang="it-IT" smtClean="0"/>
              <a:t>02/03/2021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BEE7B4C-B041-414A-A517-2CA52A81CC70}" type="slidenum">
              <a:rPr lang="it-IT" smtClean="0"/>
              <a:t>‹N›</a:t>
            </a:fld>
            <a:endParaRPr lang="it-IT"/>
          </a:p>
        </p:txBody>
      </p:sp>
    </p:spTree>
    <p:extLst>
      <p:ext uri="{BB962C8B-B14F-4D97-AF65-F5344CB8AC3E}">
        <p14:creationId xmlns:p14="http://schemas.microsoft.com/office/powerpoint/2010/main" val="1303726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Segnaposto data 3"/>
          <p:cNvSpPr>
            <a:spLocks noGrp="1"/>
          </p:cNvSpPr>
          <p:nvPr>
            <p:ph type="dt" sz="half" idx="10"/>
          </p:nvPr>
        </p:nvSpPr>
        <p:spPr/>
        <p:txBody>
          <a:bodyPr/>
          <a:lstStyle/>
          <a:p>
            <a:fld id="{65248956-83FF-454D-BC52-5111274913AE}" type="datetimeFigureOut">
              <a:rPr lang="it-IT" smtClean="0"/>
              <a:t>02/03/2021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BEE7B4C-B041-414A-A517-2CA52A81CC70}" type="slidenum">
              <a:rPr lang="it-IT" smtClean="0"/>
              <a:t>‹N›</a:t>
            </a:fld>
            <a:endParaRPr lang="it-IT"/>
          </a:p>
        </p:txBody>
      </p:sp>
    </p:spTree>
    <p:extLst>
      <p:ext uri="{BB962C8B-B14F-4D97-AF65-F5344CB8AC3E}">
        <p14:creationId xmlns:p14="http://schemas.microsoft.com/office/powerpoint/2010/main" val="4211078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65248956-83FF-454D-BC52-5111274913AE}" type="datetimeFigureOut">
              <a:rPr lang="it-IT" smtClean="0"/>
              <a:t>02/03/2021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BEE7B4C-B041-414A-A517-2CA52A81CC70}" type="slidenum">
              <a:rPr lang="it-IT" smtClean="0"/>
              <a:t>‹N›</a:t>
            </a:fld>
            <a:endParaRPr lang="it-IT"/>
          </a:p>
        </p:txBody>
      </p:sp>
    </p:spTree>
    <p:extLst>
      <p:ext uri="{BB962C8B-B14F-4D97-AF65-F5344CB8AC3E}">
        <p14:creationId xmlns:p14="http://schemas.microsoft.com/office/powerpoint/2010/main" val="3480343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65248956-83FF-454D-BC52-5111274913AE}" type="datetimeFigureOut">
              <a:rPr lang="it-IT" smtClean="0"/>
              <a:t>02/03/2021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ABEE7B4C-B041-414A-A517-2CA52A81CC70}" type="slidenum">
              <a:rPr lang="it-IT" smtClean="0"/>
              <a:t>‹N›</a:t>
            </a:fld>
            <a:endParaRPr lang="it-IT"/>
          </a:p>
        </p:txBody>
      </p:sp>
    </p:spTree>
    <p:extLst>
      <p:ext uri="{BB962C8B-B14F-4D97-AF65-F5344CB8AC3E}">
        <p14:creationId xmlns:p14="http://schemas.microsoft.com/office/powerpoint/2010/main" val="1724155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65248956-83FF-454D-BC52-5111274913AE}" type="datetimeFigureOut">
              <a:rPr lang="it-IT" smtClean="0"/>
              <a:t>02/03/2021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ABEE7B4C-B041-414A-A517-2CA52A81CC70}" type="slidenum">
              <a:rPr lang="it-IT" smtClean="0"/>
              <a:t>‹N›</a:t>
            </a:fld>
            <a:endParaRPr lang="it-IT"/>
          </a:p>
        </p:txBody>
      </p:sp>
    </p:spTree>
    <p:extLst>
      <p:ext uri="{BB962C8B-B14F-4D97-AF65-F5344CB8AC3E}">
        <p14:creationId xmlns:p14="http://schemas.microsoft.com/office/powerpoint/2010/main" val="341672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5248956-83FF-454D-BC52-5111274913AE}" type="datetimeFigureOut">
              <a:rPr lang="it-IT" smtClean="0"/>
              <a:t>02/03/2021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ABEE7B4C-B041-414A-A517-2CA52A81CC70}" type="slidenum">
              <a:rPr lang="it-IT" smtClean="0"/>
              <a:t>‹N›</a:t>
            </a:fld>
            <a:endParaRPr lang="it-IT"/>
          </a:p>
        </p:txBody>
      </p:sp>
    </p:spTree>
    <p:extLst>
      <p:ext uri="{BB962C8B-B14F-4D97-AF65-F5344CB8AC3E}">
        <p14:creationId xmlns:p14="http://schemas.microsoft.com/office/powerpoint/2010/main" val="397802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65248956-83FF-454D-BC52-5111274913AE}" type="datetimeFigureOut">
              <a:rPr lang="it-IT" smtClean="0"/>
              <a:t>02/03/2021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BEE7B4C-B041-414A-A517-2CA52A81CC70}" type="slidenum">
              <a:rPr lang="it-IT" smtClean="0"/>
              <a:t>‹N›</a:t>
            </a:fld>
            <a:endParaRPr lang="it-IT"/>
          </a:p>
        </p:txBody>
      </p:sp>
    </p:spTree>
    <p:extLst>
      <p:ext uri="{BB962C8B-B14F-4D97-AF65-F5344CB8AC3E}">
        <p14:creationId xmlns:p14="http://schemas.microsoft.com/office/powerpoint/2010/main" val="2225450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65248956-83FF-454D-BC52-5111274913AE}" type="datetimeFigureOut">
              <a:rPr lang="it-IT" smtClean="0"/>
              <a:t>02/03/2021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BEE7B4C-B041-414A-A517-2CA52A81CC70}" type="slidenum">
              <a:rPr lang="it-IT" smtClean="0"/>
              <a:t>‹N›</a:t>
            </a:fld>
            <a:endParaRPr lang="it-IT"/>
          </a:p>
        </p:txBody>
      </p:sp>
    </p:spTree>
    <p:extLst>
      <p:ext uri="{BB962C8B-B14F-4D97-AF65-F5344CB8AC3E}">
        <p14:creationId xmlns:p14="http://schemas.microsoft.com/office/powerpoint/2010/main" val="3414120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248956-83FF-454D-BC52-5111274913AE}" type="datetimeFigureOut">
              <a:rPr lang="it-IT" smtClean="0"/>
              <a:t>02/03/2021</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EE7B4C-B041-414A-A517-2CA52A81CC70}" type="slidenum">
              <a:rPr lang="it-IT" smtClean="0"/>
              <a:t>‹N›</a:t>
            </a:fld>
            <a:endParaRPr lang="it-IT"/>
          </a:p>
        </p:txBody>
      </p:sp>
    </p:spTree>
    <p:extLst>
      <p:ext uri="{BB962C8B-B14F-4D97-AF65-F5344CB8AC3E}">
        <p14:creationId xmlns:p14="http://schemas.microsoft.com/office/powerpoint/2010/main" val="15574106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FR" sz="2800" dirty="0"/>
              <a:t>Poème "</a:t>
            </a:r>
            <a:r>
              <a:rPr lang="fr-FR" sz="2800" i="1" dirty="0"/>
              <a:t>Liberté</a:t>
            </a:r>
            <a:r>
              <a:rPr lang="fr-FR" sz="2800" dirty="0"/>
              <a:t>" de </a:t>
            </a:r>
            <a:r>
              <a:rPr lang="fr-FR" sz="2800" i="1" dirty="0"/>
              <a:t>Paul Eluard</a:t>
            </a:r>
            <a:r>
              <a:rPr lang="fr-FR" sz="2800" dirty="0"/>
              <a:t>, illustré par </a:t>
            </a:r>
            <a:r>
              <a:rPr lang="fr-FR" sz="2800" i="1" dirty="0"/>
              <a:t>Fernand Léger</a:t>
            </a:r>
            <a:r>
              <a:rPr lang="fr-FR" sz="2800" dirty="0"/>
              <a:t> en 1953 </a:t>
            </a:r>
            <a:endParaRPr lang="it-IT" sz="2800" dirty="0"/>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98130" y="1600201"/>
            <a:ext cx="6795740" cy="4525963"/>
          </a:xfrm>
        </p:spPr>
      </p:pic>
    </p:spTree>
    <p:extLst>
      <p:ext uri="{BB962C8B-B14F-4D97-AF65-F5344CB8AC3E}">
        <p14:creationId xmlns:p14="http://schemas.microsoft.com/office/powerpoint/2010/main" val="1662811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b="1" dirty="0"/>
              <a:t>le Guide </a:t>
            </a:r>
            <a:r>
              <a:rPr lang="it-IT" sz="2800" b="1" dirty="0" err="1"/>
              <a:t>pratique</a:t>
            </a:r>
            <a:r>
              <a:rPr lang="it-IT" sz="2800" b="1" dirty="0"/>
              <a:t> </a:t>
            </a:r>
            <a:r>
              <a:rPr lang="it-IT" sz="2800" b="1" dirty="0" err="1"/>
              <a:t>du</a:t>
            </a:r>
            <a:r>
              <a:rPr lang="it-IT" sz="2800" b="1" dirty="0"/>
              <a:t> </a:t>
            </a:r>
            <a:r>
              <a:rPr lang="it-IT" sz="2800" b="1" dirty="0" err="1"/>
              <a:t>Haut</a:t>
            </a:r>
            <a:r>
              <a:rPr lang="it-IT" sz="2800" b="1" dirty="0"/>
              <a:t> </a:t>
            </a:r>
            <a:r>
              <a:rPr lang="it-IT" sz="2800" b="1" dirty="0" err="1"/>
              <a:t>Conseil</a:t>
            </a:r>
            <a:r>
              <a:rPr lang="it-IT" sz="2800" b="1" dirty="0"/>
              <a:t> à l’</a:t>
            </a:r>
            <a:r>
              <a:rPr lang="it-IT" sz="2800" b="1" dirty="0" err="1"/>
              <a:t>Egalité</a:t>
            </a:r>
            <a:endParaRPr lang="fr-CA" sz="2800" dirty="0"/>
          </a:p>
        </p:txBody>
      </p:sp>
      <p:sp>
        <p:nvSpPr>
          <p:cNvPr id="3" name="Segnaposto contenuto 2"/>
          <p:cNvSpPr>
            <a:spLocks noGrp="1"/>
          </p:cNvSpPr>
          <p:nvPr>
            <p:ph idx="1"/>
          </p:nvPr>
        </p:nvSpPr>
        <p:spPr/>
        <p:txBody>
          <a:bodyPr>
            <a:normAutofit/>
          </a:bodyPr>
          <a:lstStyle/>
          <a:p>
            <a:r>
              <a:rPr lang="it-IT" sz="2400" dirty="0" err="1"/>
              <a:t>Au</a:t>
            </a:r>
            <a:r>
              <a:rPr lang="it-IT" sz="2400" dirty="0"/>
              <a:t> </a:t>
            </a:r>
            <a:r>
              <a:rPr lang="it-IT" sz="2400" dirty="0" err="1"/>
              <a:t>niveau</a:t>
            </a:r>
            <a:r>
              <a:rPr lang="it-IT" sz="2400" dirty="0"/>
              <a:t> </a:t>
            </a:r>
            <a:r>
              <a:rPr lang="it-IT" sz="2400" dirty="0" err="1"/>
              <a:t>européen</a:t>
            </a:r>
            <a:endParaRPr lang="it-IT" sz="2400" dirty="0"/>
          </a:p>
          <a:p>
            <a:pPr algn="just"/>
            <a:r>
              <a:rPr lang="it-IT" sz="2400" dirty="0"/>
              <a:t>Le </a:t>
            </a:r>
            <a:r>
              <a:rPr lang="it-IT" sz="2400" dirty="0" err="1"/>
              <a:t>Conseil</a:t>
            </a:r>
            <a:r>
              <a:rPr lang="it-IT" sz="2400" dirty="0"/>
              <a:t> de l’Europe a </a:t>
            </a:r>
            <a:r>
              <a:rPr lang="it-IT" sz="2400" dirty="0" err="1"/>
              <a:t>adopté</a:t>
            </a:r>
            <a:r>
              <a:rPr lang="it-IT" sz="2400" dirty="0"/>
              <a:t>, en 2008, une </a:t>
            </a:r>
            <a:r>
              <a:rPr lang="it-IT" sz="2400" dirty="0" err="1"/>
              <a:t>recomman-dation</a:t>
            </a:r>
            <a:r>
              <a:rPr lang="it-IT" sz="2400" dirty="0"/>
              <a:t> </a:t>
            </a:r>
            <a:r>
              <a:rPr lang="it-IT" sz="2400" dirty="0" err="1"/>
              <a:t>visant</a:t>
            </a:r>
            <a:r>
              <a:rPr lang="it-IT" sz="2400" dirty="0"/>
              <a:t> « l’</a:t>
            </a:r>
            <a:r>
              <a:rPr lang="it-IT" sz="2400" dirty="0" err="1"/>
              <a:t>élimination</a:t>
            </a:r>
            <a:r>
              <a:rPr lang="it-IT" sz="2400" dirty="0"/>
              <a:t> </a:t>
            </a:r>
            <a:r>
              <a:rPr lang="it-IT" sz="2400" dirty="0" err="1"/>
              <a:t>du</a:t>
            </a:r>
            <a:r>
              <a:rPr lang="it-IT" sz="2400" dirty="0"/>
              <a:t> </a:t>
            </a:r>
            <a:r>
              <a:rPr lang="it-IT" sz="2400" dirty="0" err="1"/>
              <a:t>sexisme</a:t>
            </a:r>
            <a:r>
              <a:rPr lang="it-IT" sz="2400" dirty="0"/>
              <a:t> </a:t>
            </a:r>
            <a:r>
              <a:rPr lang="it-IT" sz="2400" dirty="0" err="1"/>
              <a:t>dans</a:t>
            </a:r>
            <a:r>
              <a:rPr lang="it-IT" sz="2400" dirty="0"/>
              <a:t> le </a:t>
            </a:r>
            <a:r>
              <a:rPr lang="it-IT" sz="2400" dirty="0" err="1"/>
              <a:t>langage</a:t>
            </a:r>
            <a:r>
              <a:rPr lang="it-IT" sz="2400" dirty="0"/>
              <a:t> et la promotion d’un </a:t>
            </a:r>
            <a:r>
              <a:rPr lang="it-IT" sz="2400" dirty="0" err="1"/>
              <a:t>langage</a:t>
            </a:r>
            <a:r>
              <a:rPr lang="it-IT" sz="2400" dirty="0"/>
              <a:t> </a:t>
            </a:r>
            <a:r>
              <a:rPr lang="it-IT" sz="2400" dirty="0" err="1"/>
              <a:t>reflétant</a:t>
            </a:r>
            <a:r>
              <a:rPr lang="it-IT" sz="2400" dirty="0"/>
              <a:t> le principe d’</a:t>
            </a:r>
            <a:r>
              <a:rPr lang="it-IT" sz="2400" dirty="0" err="1"/>
              <a:t>égalité</a:t>
            </a:r>
            <a:r>
              <a:rPr lang="it-IT" sz="2400" dirty="0"/>
              <a:t> </a:t>
            </a:r>
            <a:r>
              <a:rPr lang="it-IT" sz="2400" dirty="0" err="1"/>
              <a:t>entre</a:t>
            </a:r>
            <a:r>
              <a:rPr lang="it-IT" sz="2400" dirty="0"/>
              <a:t> </a:t>
            </a:r>
            <a:r>
              <a:rPr lang="it-IT" sz="2400" dirty="0" err="1"/>
              <a:t>les</a:t>
            </a:r>
            <a:r>
              <a:rPr lang="it-IT" sz="2400" dirty="0"/>
              <a:t> femmes et </a:t>
            </a:r>
            <a:r>
              <a:rPr lang="it-IT" sz="2400" dirty="0" err="1"/>
              <a:t>les</a:t>
            </a:r>
            <a:r>
              <a:rPr lang="it-IT" sz="2400" dirty="0"/>
              <a:t> </a:t>
            </a:r>
            <a:r>
              <a:rPr lang="it-IT" sz="2400" dirty="0" err="1"/>
              <a:t>hommes</a:t>
            </a:r>
            <a:r>
              <a:rPr lang="it-IT" sz="2400" dirty="0"/>
              <a:t> » (</a:t>
            </a:r>
            <a:r>
              <a:rPr lang="it-IT" sz="2400" dirty="0" err="1"/>
              <a:t>Recommandation</a:t>
            </a:r>
            <a:r>
              <a:rPr lang="it-IT" sz="2400" dirty="0"/>
              <a:t> CM/</a:t>
            </a:r>
            <a:r>
              <a:rPr lang="it-IT" sz="2400" dirty="0" err="1"/>
              <a:t>Rec</a:t>
            </a:r>
            <a:r>
              <a:rPr lang="it-IT" sz="2400" dirty="0"/>
              <a:t>(2007)17).</a:t>
            </a:r>
            <a:endParaRPr lang="fr-CA" sz="2400" dirty="0"/>
          </a:p>
        </p:txBody>
      </p:sp>
      <p:sp>
        <p:nvSpPr>
          <p:cNvPr id="4" name="CasellaDiTesto 3"/>
          <p:cNvSpPr txBox="1"/>
          <p:nvPr/>
        </p:nvSpPr>
        <p:spPr>
          <a:xfrm>
            <a:off x="-467145" y="5182735"/>
            <a:ext cx="184666" cy="369332"/>
          </a:xfrm>
          <a:prstGeom prst="rect">
            <a:avLst/>
          </a:prstGeom>
          <a:noFill/>
        </p:spPr>
        <p:txBody>
          <a:bodyPr wrap="none" rtlCol="0">
            <a:spAutoFit/>
          </a:bodyPr>
          <a:lstStyle/>
          <a:p>
            <a:endParaRPr lang="fr-CA" dirty="0"/>
          </a:p>
        </p:txBody>
      </p:sp>
    </p:spTree>
    <p:extLst>
      <p:ext uri="{BB962C8B-B14F-4D97-AF65-F5344CB8AC3E}">
        <p14:creationId xmlns:p14="http://schemas.microsoft.com/office/powerpoint/2010/main" val="4004315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b="1" dirty="0" err="1"/>
              <a:t>Haut</a:t>
            </a:r>
            <a:r>
              <a:rPr lang="it-IT" sz="2800" b="1" dirty="0"/>
              <a:t> </a:t>
            </a:r>
            <a:r>
              <a:rPr lang="it-IT" sz="2800" b="1" dirty="0" err="1"/>
              <a:t>Conseil</a:t>
            </a:r>
            <a:r>
              <a:rPr lang="it-IT" sz="2800" b="1" dirty="0"/>
              <a:t> à l’</a:t>
            </a:r>
            <a:r>
              <a:rPr lang="it-IT" sz="2800" b="1" dirty="0" err="1"/>
              <a:t>Egalité</a:t>
            </a:r>
            <a:r>
              <a:rPr lang="it-IT" sz="2800" b="1" dirty="0"/>
              <a:t/>
            </a:r>
            <a:br>
              <a:rPr lang="it-IT" sz="2800" b="1" dirty="0"/>
            </a:br>
            <a:r>
              <a:rPr lang="it-IT" sz="1300" b="1" dirty="0"/>
              <a:t>http://</a:t>
            </a:r>
            <a:r>
              <a:rPr lang="it-IT" sz="1300" b="1" dirty="0" err="1"/>
              <a:t>www.haut-conseil-egalite.gouv.fr</a:t>
            </a:r>
            <a:r>
              <a:rPr lang="it-IT" sz="1300" b="1" dirty="0"/>
              <a:t>/</a:t>
            </a:r>
            <a:r>
              <a:rPr lang="it-IT" sz="1300" b="1" dirty="0" err="1"/>
              <a:t>stereotypes</a:t>
            </a:r>
            <a:r>
              <a:rPr lang="it-IT" sz="1300" b="1" dirty="0"/>
              <a:t>-et-</a:t>
            </a:r>
            <a:r>
              <a:rPr lang="it-IT" sz="1300" b="1" dirty="0" err="1"/>
              <a:t>roles</a:t>
            </a:r>
            <a:r>
              <a:rPr lang="it-IT" sz="1300" b="1" dirty="0"/>
              <a:t>-</a:t>
            </a:r>
            <a:r>
              <a:rPr lang="it-IT" sz="1300" b="1" dirty="0" err="1"/>
              <a:t>sociaux</a:t>
            </a:r>
            <a:r>
              <a:rPr lang="it-IT" sz="1300" b="1" dirty="0"/>
              <a:t>/zoom-</a:t>
            </a:r>
            <a:r>
              <a:rPr lang="it-IT" sz="1300" b="1" dirty="0" err="1"/>
              <a:t>sur</a:t>
            </a:r>
            <a:r>
              <a:rPr lang="it-IT" sz="1300" b="1" dirty="0"/>
              <a:t>/</a:t>
            </a:r>
            <a:r>
              <a:rPr lang="it-IT" sz="1300" b="1" dirty="0" err="1"/>
              <a:t>article</a:t>
            </a:r>
            <a:r>
              <a:rPr lang="it-IT" sz="1300" b="1" dirty="0"/>
              <a:t>/pour-une-communication-sans-stereotype-de-sexe-le-guide-pratique-du-haut</a:t>
            </a:r>
            <a:br>
              <a:rPr lang="it-IT" sz="1300" b="1" dirty="0"/>
            </a:br>
            <a:endParaRPr lang="fr-CA" sz="1300" dirty="0"/>
          </a:p>
        </p:txBody>
      </p:sp>
      <p:sp>
        <p:nvSpPr>
          <p:cNvPr id="3" name="Segnaposto contenuto 2"/>
          <p:cNvSpPr>
            <a:spLocks noGrp="1"/>
          </p:cNvSpPr>
          <p:nvPr>
            <p:ph idx="1"/>
          </p:nvPr>
        </p:nvSpPr>
        <p:spPr/>
        <p:txBody>
          <a:bodyPr>
            <a:normAutofit/>
          </a:bodyPr>
          <a:lstStyle/>
          <a:p>
            <a:pPr algn="just"/>
            <a:r>
              <a:rPr lang="it-IT" sz="2400" b="1" dirty="0"/>
              <a:t>Pour une </a:t>
            </a:r>
            <a:r>
              <a:rPr lang="it-IT" sz="2400" b="1" dirty="0" err="1"/>
              <a:t>communication</a:t>
            </a:r>
            <a:r>
              <a:rPr lang="it-IT" sz="2400" b="1" dirty="0"/>
              <a:t> sans </a:t>
            </a:r>
            <a:r>
              <a:rPr lang="it-IT" sz="2400" b="1" dirty="0" err="1"/>
              <a:t>stéréotype</a:t>
            </a:r>
            <a:r>
              <a:rPr lang="it-IT" sz="2400" b="1" dirty="0"/>
              <a:t> de </a:t>
            </a:r>
            <a:r>
              <a:rPr lang="it-IT" sz="2400" b="1" dirty="0" err="1"/>
              <a:t>sexe</a:t>
            </a:r>
            <a:r>
              <a:rPr lang="it-IT" sz="2400" b="1" dirty="0"/>
              <a:t> : le Guide </a:t>
            </a:r>
            <a:r>
              <a:rPr lang="it-IT" sz="2400" b="1" dirty="0" err="1"/>
              <a:t>pratique</a:t>
            </a:r>
            <a:r>
              <a:rPr lang="it-IT" sz="2400" b="1" dirty="0"/>
              <a:t> </a:t>
            </a:r>
            <a:r>
              <a:rPr lang="it-IT" sz="2400" b="1" dirty="0" err="1"/>
              <a:t>du</a:t>
            </a:r>
            <a:r>
              <a:rPr lang="it-IT" sz="2400" b="1" dirty="0"/>
              <a:t> </a:t>
            </a:r>
            <a:r>
              <a:rPr lang="it-IT" sz="2400" b="1" dirty="0" err="1"/>
              <a:t>Haut</a:t>
            </a:r>
            <a:r>
              <a:rPr lang="it-IT" sz="2400" b="1" dirty="0"/>
              <a:t> </a:t>
            </a:r>
            <a:r>
              <a:rPr lang="it-IT" sz="2400" b="1" dirty="0" err="1"/>
              <a:t>Conseil</a:t>
            </a:r>
            <a:r>
              <a:rPr lang="it-IT" sz="2400" b="1" dirty="0"/>
              <a:t> à l’</a:t>
            </a:r>
            <a:r>
              <a:rPr lang="it-IT" sz="2400" b="1" dirty="0" err="1"/>
              <a:t>Egalité</a:t>
            </a:r>
            <a:endParaRPr lang="it-IT" sz="2400" b="1" dirty="0"/>
          </a:p>
          <a:p>
            <a:pPr algn="just"/>
            <a:r>
              <a:rPr lang="it-IT" sz="2400" dirty="0" err="1"/>
              <a:t>Dans</a:t>
            </a:r>
            <a:r>
              <a:rPr lang="it-IT" sz="2400" dirty="0"/>
              <a:t> la </a:t>
            </a:r>
            <a:r>
              <a:rPr lang="it-IT" sz="2400" dirty="0" err="1"/>
              <a:t>continuité</a:t>
            </a:r>
            <a:r>
              <a:rPr lang="it-IT" sz="2400" dirty="0"/>
              <a:t> de son rapport </a:t>
            </a:r>
            <a:r>
              <a:rPr lang="it-IT" sz="2400" dirty="0" err="1"/>
              <a:t>relatif</a:t>
            </a:r>
            <a:r>
              <a:rPr lang="it-IT" sz="2400" dirty="0"/>
              <a:t> à la </a:t>
            </a:r>
            <a:r>
              <a:rPr lang="it-IT" sz="2400" dirty="0" err="1"/>
              <a:t>lutte</a:t>
            </a:r>
            <a:r>
              <a:rPr lang="it-IT" sz="2400" dirty="0"/>
              <a:t> </a:t>
            </a:r>
            <a:r>
              <a:rPr lang="it-IT" sz="2400" dirty="0" err="1"/>
              <a:t>contre</a:t>
            </a:r>
            <a:r>
              <a:rPr lang="it-IT" sz="2400" dirty="0"/>
              <a:t> </a:t>
            </a:r>
            <a:r>
              <a:rPr lang="it-IT" sz="2400" dirty="0" err="1"/>
              <a:t>les</a:t>
            </a:r>
            <a:r>
              <a:rPr lang="it-IT" sz="2400" dirty="0"/>
              <a:t> </a:t>
            </a:r>
            <a:r>
              <a:rPr lang="it-IT" sz="2400" dirty="0" err="1"/>
              <a:t>stéréotypes</a:t>
            </a:r>
            <a:r>
              <a:rPr lang="it-IT" sz="2400" dirty="0"/>
              <a:t> de </a:t>
            </a:r>
            <a:r>
              <a:rPr lang="it-IT" sz="2400" dirty="0" err="1"/>
              <a:t>sexe</a:t>
            </a:r>
            <a:r>
              <a:rPr lang="it-IT" sz="2400" dirty="0"/>
              <a:t>, le HCE a </a:t>
            </a:r>
            <a:r>
              <a:rPr lang="it-IT" sz="2400" dirty="0" err="1"/>
              <a:t>souhaité</a:t>
            </a:r>
            <a:r>
              <a:rPr lang="it-IT" sz="2400" dirty="0"/>
              <a:t> </a:t>
            </a:r>
            <a:r>
              <a:rPr lang="it-IT" sz="2400" dirty="0" err="1"/>
              <a:t>élaborer</a:t>
            </a:r>
            <a:r>
              <a:rPr lang="it-IT" sz="2400" dirty="0"/>
              <a:t> un </a:t>
            </a:r>
            <a:r>
              <a:rPr lang="it-IT" sz="2400" dirty="0" err="1"/>
              <a:t>outil</a:t>
            </a:r>
            <a:r>
              <a:rPr lang="it-IT" sz="2400" dirty="0"/>
              <a:t> </a:t>
            </a:r>
            <a:r>
              <a:rPr lang="it-IT" sz="2400" dirty="0" err="1"/>
              <a:t>pratique</a:t>
            </a:r>
            <a:r>
              <a:rPr lang="it-IT" sz="2400" dirty="0"/>
              <a:t> à </a:t>
            </a:r>
            <a:r>
              <a:rPr lang="it-IT" sz="2400" dirty="0" err="1"/>
              <a:t>destination</a:t>
            </a:r>
            <a:r>
              <a:rPr lang="it-IT" sz="2400" dirty="0"/>
              <a:t> </a:t>
            </a:r>
            <a:r>
              <a:rPr lang="it-IT" sz="2400" dirty="0" err="1">
                <a:solidFill>
                  <a:srgbClr val="FF0000"/>
                </a:solidFill>
              </a:rPr>
              <a:t>des</a:t>
            </a:r>
            <a:r>
              <a:rPr lang="it-IT" sz="2400" dirty="0">
                <a:solidFill>
                  <a:srgbClr val="FF0000"/>
                </a:solidFill>
              </a:rPr>
              <a:t> </a:t>
            </a:r>
            <a:r>
              <a:rPr lang="it-IT" sz="2400" dirty="0" err="1">
                <a:solidFill>
                  <a:srgbClr val="FF0000"/>
                </a:solidFill>
              </a:rPr>
              <a:t>professionnel.le.s</a:t>
            </a:r>
            <a:r>
              <a:rPr lang="it-IT" sz="2400" dirty="0">
                <a:solidFill>
                  <a:srgbClr val="FF0000"/>
                </a:solidFill>
              </a:rPr>
              <a:t> </a:t>
            </a:r>
            <a:r>
              <a:rPr lang="it-IT" sz="2400" dirty="0"/>
              <a:t>de la </a:t>
            </a:r>
            <a:r>
              <a:rPr lang="it-IT" sz="2400" dirty="0" err="1"/>
              <a:t>communication</a:t>
            </a:r>
            <a:r>
              <a:rPr lang="it-IT" sz="2400" dirty="0"/>
              <a:t> </a:t>
            </a:r>
            <a:r>
              <a:rPr lang="it-IT" sz="2400" dirty="0" err="1"/>
              <a:t>publique</a:t>
            </a:r>
            <a:r>
              <a:rPr lang="it-IT" sz="2400" dirty="0"/>
              <a:t> et </a:t>
            </a:r>
            <a:r>
              <a:rPr lang="it-IT" sz="2400" dirty="0" err="1">
                <a:solidFill>
                  <a:srgbClr val="FF0000"/>
                </a:solidFill>
              </a:rPr>
              <a:t>des</a:t>
            </a:r>
            <a:r>
              <a:rPr lang="it-IT" sz="2400" dirty="0">
                <a:solidFill>
                  <a:srgbClr val="FF0000"/>
                </a:solidFill>
              </a:rPr>
              <a:t> </a:t>
            </a:r>
            <a:r>
              <a:rPr lang="it-IT" sz="2400" dirty="0" err="1">
                <a:solidFill>
                  <a:srgbClr val="FF0000"/>
                </a:solidFill>
              </a:rPr>
              <a:t>décideur.euse.s</a:t>
            </a:r>
            <a:r>
              <a:rPr lang="it-IT" sz="2400" dirty="0">
                <a:solidFill>
                  <a:srgbClr val="FF0000"/>
                </a:solidFill>
              </a:rPr>
              <a:t> </a:t>
            </a:r>
            <a:r>
              <a:rPr lang="it-IT" sz="2400" dirty="0" err="1"/>
              <a:t>politiques</a:t>
            </a:r>
            <a:r>
              <a:rPr lang="it-IT" sz="2400" dirty="0"/>
              <a:t>. S’</a:t>
            </a:r>
            <a:r>
              <a:rPr lang="it-IT" sz="2400" dirty="0" err="1"/>
              <a:t>appuyant</a:t>
            </a:r>
            <a:r>
              <a:rPr lang="it-IT" sz="2400" dirty="0"/>
              <a:t> </a:t>
            </a:r>
            <a:r>
              <a:rPr lang="it-IT" sz="2400" dirty="0" err="1"/>
              <a:t>sur</a:t>
            </a:r>
            <a:r>
              <a:rPr lang="it-IT" sz="2400" dirty="0"/>
              <a:t> </a:t>
            </a:r>
            <a:r>
              <a:rPr lang="it-IT" sz="2400" dirty="0" err="1"/>
              <a:t>des</a:t>
            </a:r>
            <a:r>
              <a:rPr lang="it-IT" sz="2400" dirty="0"/>
              <a:t> </a:t>
            </a:r>
            <a:r>
              <a:rPr lang="it-IT" sz="2400" dirty="0" err="1"/>
              <a:t>exemples</a:t>
            </a:r>
            <a:r>
              <a:rPr lang="it-IT" sz="2400" dirty="0"/>
              <a:t> </a:t>
            </a:r>
            <a:r>
              <a:rPr lang="it-IT" sz="2400" dirty="0" err="1"/>
              <a:t>concrets</a:t>
            </a:r>
            <a:r>
              <a:rPr lang="it-IT" sz="2400" dirty="0"/>
              <a:t>, le « Guide </a:t>
            </a:r>
            <a:r>
              <a:rPr lang="it-IT" sz="2400" dirty="0" err="1"/>
              <a:t>pratique</a:t>
            </a:r>
            <a:r>
              <a:rPr lang="it-IT" sz="2400" dirty="0"/>
              <a:t> pour une </a:t>
            </a:r>
            <a:r>
              <a:rPr lang="it-IT" sz="2400" dirty="0" err="1"/>
              <a:t>communication</a:t>
            </a:r>
            <a:r>
              <a:rPr lang="it-IT" sz="2400" dirty="0"/>
              <a:t> </a:t>
            </a:r>
            <a:r>
              <a:rPr lang="it-IT" sz="2400" dirty="0" err="1"/>
              <a:t>publique</a:t>
            </a:r>
            <a:r>
              <a:rPr lang="it-IT" sz="2400" dirty="0"/>
              <a:t> sans </a:t>
            </a:r>
            <a:r>
              <a:rPr lang="it-IT" sz="2400" dirty="0" err="1"/>
              <a:t>stéréotype</a:t>
            </a:r>
            <a:r>
              <a:rPr lang="it-IT" sz="2400" dirty="0"/>
              <a:t> de </a:t>
            </a:r>
            <a:r>
              <a:rPr lang="it-IT" sz="2400" dirty="0" err="1"/>
              <a:t>sexe</a:t>
            </a:r>
            <a:r>
              <a:rPr lang="it-IT" sz="2400" dirty="0"/>
              <a:t> » </a:t>
            </a:r>
            <a:r>
              <a:rPr lang="it-IT" sz="2400" dirty="0" err="1"/>
              <a:t>décrypte</a:t>
            </a:r>
            <a:r>
              <a:rPr lang="it-IT" sz="2400" dirty="0"/>
              <a:t> </a:t>
            </a:r>
            <a:r>
              <a:rPr lang="it-IT" sz="2400" dirty="0" err="1"/>
              <a:t>les</a:t>
            </a:r>
            <a:r>
              <a:rPr lang="it-IT" sz="2400" dirty="0"/>
              <a:t> </a:t>
            </a:r>
            <a:r>
              <a:rPr lang="it-IT" sz="2400" dirty="0" err="1"/>
              <a:t>stéréotypes</a:t>
            </a:r>
            <a:r>
              <a:rPr lang="it-IT" sz="2400" dirty="0"/>
              <a:t> </a:t>
            </a:r>
            <a:r>
              <a:rPr lang="it-IT" sz="2400" dirty="0" err="1"/>
              <a:t>dans</a:t>
            </a:r>
            <a:r>
              <a:rPr lang="it-IT" sz="2400" dirty="0"/>
              <a:t> </a:t>
            </a:r>
            <a:r>
              <a:rPr lang="it-IT" sz="2400" dirty="0" err="1"/>
              <a:t>les</a:t>
            </a:r>
            <a:r>
              <a:rPr lang="it-IT" sz="2400" dirty="0"/>
              <a:t> images, à la tribune de </a:t>
            </a:r>
            <a:r>
              <a:rPr lang="it-IT" sz="2400" dirty="0" err="1"/>
              <a:t>colloques</a:t>
            </a:r>
            <a:r>
              <a:rPr lang="it-IT" sz="2400" dirty="0"/>
              <a:t> et </a:t>
            </a:r>
            <a:r>
              <a:rPr lang="it-IT" sz="2400" dirty="0" err="1"/>
              <a:t>dans</a:t>
            </a:r>
            <a:r>
              <a:rPr lang="it-IT" sz="2400" dirty="0"/>
              <a:t> l’</a:t>
            </a:r>
            <a:r>
              <a:rPr lang="it-IT" sz="2400" dirty="0" err="1"/>
              <a:t>usage</a:t>
            </a:r>
            <a:r>
              <a:rPr lang="it-IT" sz="2400" dirty="0"/>
              <a:t> de la langue. Il propose 10 </a:t>
            </a:r>
            <a:r>
              <a:rPr lang="it-IT" sz="2400" dirty="0" err="1"/>
              <a:t>recommandations</a:t>
            </a:r>
            <a:r>
              <a:rPr lang="it-IT" sz="2400" dirty="0"/>
              <a:t> pour une </a:t>
            </a:r>
            <a:r>
              <a:rPr lang="it-IT" sz="2400" dirty="0" err="1">
                <a:solidFill>
                  <a:srgbClr val="FF0000"/>
                </a:solidFill>
              </a:rPr>
              <a:t>communication</a:t>
            </a:r>
            <a:r>
              <a:rPr lang="it-IT" sz="2400" dirty="0">
                <a:solidFill>
                  <a:srgbClr val="FF0000"/>
                </a:solidFill>
              </a:rPr>
              <a:t> </a:t>
            </a:r>
            <a:r>
              <a:rPr lang="it-IT" sz="2400" dirty="0" err="1">
                <a:solidFill>
                  <a:srgbClr val="FF0000"/>
                </a:solidFill>
              </a:rPr>
              <a:t>égalitaire</a:t>
            </a:r>
            <a:r>
              <a:rPr lang="it-IT" sz="2400" dirty="0">
                <a:solidFill>
                  <a:srgbClr val="FF0000"/>
                </a:solidFill>
              </a:rPr>
              <a:t>. </a:t>
            </a:r>
            <a:r>
              <a:rPr lang="it-IT" sz="2400" dirty="0"/>
              <a:t/>
            </a:r>
            <a:br>
              <a:rPr lang="it-IT" sz="2400" dirty="0"/>
            </a:br>
            <a:endParaRPr lang="it-IT" sz="2400" dirty="0"/>
          </a:p>
          <a:p>
            <a:endParaRPr lang="fr-CA" sz="2400" dirty="0"/>
          </a:p>
        </p:txBody>
      </p:sp>
    </p:spTree>
    <p:extLst>
      <p:ext uri="{BB962C8B-B14F-4D97-AF65-F5344CB8AC3E}">
        <p14:creationId xmlns:p14="http://schemas.microsoft.com/office/powerpoint/2010/main" val="1273109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b="1" dirty="0"/>
              <a:t>le Guide </a:t>
            </a:r>
            <a:r>
              <a:rPr lang="it-IT" sz="2800" b="1" dirty="0" err="1"/>
              <a:t>pratique</a:t>
            </a:r>
            <a:r>
              <a:rPr lang="it-IT" sz="2800" b="1" dirty="0"/>
              <a:t> </a:t>
            </a:r>
            <a:r>
              <a:rPr lang="it-IT" sz="2800" b="1" dirty="0" err="1"/>
              <a:t>du</a:t>
            </a:r>
            <a:r>
              <a:rPr lang="it-IT" sz="2800" b="1" dirty="0"/>
              <a:t> </a:t>
            </a:r>
            <a:r>
              <a:rPr lang="it-IT" sz="2800" b="1" dirty="0" err="1"/>
              <a:t>Haut</a:t>
            </a:r>
            <a:r>
              <a:rPr lang="it-IT" sz="2800" b="1" dirty="0"/>
              <a:t> </a:t>
            </a:r>
            <a:r>
              <a:rPr lang="it-IT" sz="2800" b="1" dirty="0" err="1"/>
              <a:t>Conseil</a:t>
            </a:r>
            <a:r>
              <a:rPr lang="it-IT" sz="2800" b="1" dirty="0"/>
              <a:t> à l’</a:t>
            </a:r>
            <a:r>
              <a:rPr lang="it-IT" sz="2800" b="1" dirty="0" err="1"/>
              <a:t>Egalité</a:t>
            </a:r>
            <a:endParaRPr lang="fr-CA" sz="2800" dirty="0"/>
          </a:p>
        </p:txBody>
      </p:sp>
      <p:sp>
        <p:nvSpPr>
          <p:cNvPr id="3" name="Segnaposto contenuto 2"/>
          <p:cNvSpPr>
            <a:spLocks noGrp="1"/>
          </p:cNvSpPr>
          <p:nvPr>
            <p:ph idx="1"/>
          </p:nvPr>
        </p:nvSpPr>
        <p:spPr/>
        <p:txBody>
          <a:bodyPr>
            <a:normAutofit/>
          </a:bodyPr>
          <a:lstStyle/>
          <a:p>
            <a:pPr algn="just"/>
            <a:r>
              <a:rPr lang="it-IT" sz="2400" dirty="0" err="1"/>
              <a:t>Les</a:t>
            </a:r>
            <a:r>
              <a:rPr lang="it-IT" sz="2400" dirty="0"/>
              <a:t> </a:t>
            </a:r>
            <a:r>
              <a:rPr lang="it-IT" sz="2400" dirty="0" err="1"/>
              <a:t>stéréotypes</a:t>
            </a:r>
            <a:r>
              <a:rPr lang="it-IT" sz="2400" dirty="0"/>
              <a:t> de </a:t>
            </a:r>
            <a:r>
              <a:rPr lang="it-IT" sz="2400" dirty="0" err="1"/>
              <a:t>sexe</a:t>
            </a:r>
            <a:r>
              <a:rPr lang="it-IT" sz="2400" dirty="0"/>
              <a:t> </a:t>
            </a:r>
            <a:r>
              <a:rPr lang="it-IT" sz="2400" dirty="0" err="1"/>
              <a:t>sont</a:t>
            </a:r>
            <a:r>
              <a:rPr lang="it-IT" sz="2400" dirty="0"/>
              <a:t> </a:t>
            </a:r>
            <a:r>
              <a:rPr lang="it-IT" sz="2400" dirty="0" err="1"/>
              <a:t>des</a:t>
            </a:r>
            <a:r>
              <a:rPr lang="it-IT" sz="2400" dirty="0"/>
              <a:t> </a:t>
            </a:r>
            <a:r>
              <a:rPr lang="it-IT" sz="2400" dirty="0" err="1"/>
              <a:t>représentations</a:t>
            </a:r>
            <a:r>
              <a:rPr lang="it-IT" sz="2400" dirty="0"/>
              <a:t> </a:t>
            </a:r>
            <a:r>
              <a:rPr lang="it-IT" sz="2400" dirty="0" err="1"/>
              <a:t>schématiques</a:t>
            </a:r>
            <a:r>
              <a:rPr lang="it-IT" sz="2400" dirty="0"/>
              <a:t> et </a:t>
            </a:r>
            <a:r>
              <a:rPr lang="it-IT" sz="2400" dirty="0" err="1"/>
              <a:t>globalisantes</a:t>
            </a:r>
            <a:r>
              <a:rPr lang="it-IT" sz="2400" dirty="0"/>
              <a:t> qui </a:t>
            </a:r>
            <a:r>
              <a:rPr lang="it-IT" sz="2400" dirty="0" err="1"/>
              <a:t>attribuent</a:t>
            </a:r>
            <a:r>
              <a:rPr lang="it-IT" sz="2400" dirty="0"/>
              <a:t> </a:t>
            </a:r>
            <a:r>
              <a:rPr lang="it-IT" sz="2400" dirty="0" err="1"/>
              <a:t>des</a:t>
            </a:r>
            <a:r>
              <a:rPr lang="it-IT" sz="2400" dirty="0"/>
              <a:t> </a:t>
            </a:r>
            <a:r>
              <a:rPr lang="it-IT" sz="2400" dirty="0" err="1"/>
              <a:t>caractéristiques</a:t>
            </a:r>
            <a:r>
              <a:rPr lang="it-IT" sz="2400" dirty="0"/>
              <a:t> </a:t>
            </a:r>
            <a:r>
              <a:rPr lang="it-IT" sz="2400" dirty="0" err="1"/>
              <a:t>supposées</a:t>
            </a:r>
            <a:r>
              <a:rPr lang="it-IT" sz="2400" dirty="0"/>
              <a:t> « </a:t>
            </a:r>
            <a:r>
              <a:rPr lang="it-IT" sz="2400" dirty="0" err="1"/>
              <a:t>naturelles</a:t>
            </a:r>
            <a:r>
              <a:rPr lang="it-IT" sz="2400" dirty="0"/>
              <a:t> » </a:t>
            </a:r>
            <a:r>
              <a:rPr lang="it-IT" sz="2400" dirty="0" err="1"/>
              <a:t>aux</a:t>
            </a:r>
            <a:r>
              <a:rPr lang="it-IT" sz="2400" dirty="0"/>
              <a:t> </a:t>
            </a:r>
            <a:r>
              <a:rPr lang="it-IT" sz="2400" dirty="0" err="1"/>
              <a:t>filles</a:t>
            </a:r>
            <a:r>
              <a:rPr lang="it-IT" sz="2400" dirty="0"/>
              <a:t>/femmes, </a:t>
            </a:r>
            <a:r>
              <a:rPr lang="it-IT" sz="2400" dirty="0" err="1"/>
              <a:t>aux</a:t>
            </a:r>
            <a:r>
              <a:rPr lang="it-IT" sz="2400" dirty="0"/>
              <a:t> </a:t>
            </a:r>
            <a:r>
              <a:rPr lang="it-IT" sz="2400" dirty="0" err="1"/>
              <a:t>garçons</a:t>
            </a:r>
            <a:r>
              <a:rPr lang="it-IT" sz="2400" dirty="0"/>
              <a:t>/</a:t>
            </a:r>
            <a:r>
              <a:rPr lang="it-IT" sz="2400" dirty="0" err="1"/>
              <a:t>hommes</a:t>
            </a:r>
            <a:r>
              <a:rPr lang="it-IT" sz="2400" dirty="0"/>
              <a:t>, </a:t>
            </a:r>
            <a:r>
              <a:rPr lang="it-IT" sz="2400" dirty="0" err="1"/>
              <a:t>sur</a:t>
            </a:r>
            <a:r>
              <a:rPr lang="it-IT" sz="2400" dirty="0"/>
              <a:t> ce </a:t>
            </a:r>
            <a:r>
              <a:rPr lang="it-IT" sz="2400" dirty="0" err="1"/>
              <a:t>que</a:t>
            </a:r>
            <a:r>
              <a:rPr lang="it-IT" sz="2400" dirty="0"/>
              <a:t> </a:t>
            </a:r>
            <a:r>
              <a:rPr lang="it-IT" sz="2400" dirty="0" err="1"/>
              <a:t>sont</a:t>
            </a:r>
            <a:r>
              <a:rPr lang="it-IT" sz="2400" dirty="0"/>
              <a:t> et ne </a:t>
            </a:r>
            <a:r>
              <a:rPr lang="it-IT" sz="2400" dirty="0" err="1"/>
              <a:t>sont</a:t>
            </a:r>
            <a:r>
              <a:rPr lang="it-IT" sz="2400" dirty="0"/>
              <a:t> </a:t>
            </a:r>
            <a:r>
              <a:rPr lang="it-IT" sz="2400" dirty="0" err="1"/>
              <a:t>pas</a:t>
            </a:r>
            <a:r>
              <a:rPr lang="it-IT" sz="2400" dirty="0"/>
              <a:t> </a:t>
            </a:r>
            <a:r>
              <a:rPr lang="it-IT" sz="2400" dirty="0" err="1"/>
              <a:t>les</a:t>
            </a:r>
            <a:r>
              <a:rPr lang="it-IT" sz="2400" dirty="0"/>
              <a:t> </a:t>
            </a:r>
            <a:r>
              <a:rPr lang="it-IT" sz="2400" dirty="0" err="1"/>
              <a:t>filles</a:t>
            </a:r>
            <a:r>
              <a:rPr lang="it-IT" sz="2400" dirty="0"/>
              <a:t> et </a:t>
            </a:r>
            <a:r>
              <a:rPr lang="it-IT" sz="2400" dirty="0" err="1"/>
              <a:t>les</a:t>
            </a:r>
            <a:r>
              <a:rPr lang="it-IT" sz="2400" dirty="0"/>
              <a:t> </a:t>
            </a:r>
            <a:r>
              <a:rPr lang="it-IT" sz="2400" dirty="0" err="1"/>
              <a:t>garçons</a:t>
            </a:r>
            <a:r>
              <a:rPr lang="it-IT" sz="2400" dirty="0"/>
              <a:t>, </a:t>
            </a:r>
            <a:r>
              <a:rPr lang="it-IT" sz="2400" dirty="0" err="1"/>
              <a:t>les</a:t>
            </a:r>
            <a:r>
              <a:rPr lang="it-IT" sz="2400" dirty="0"/>
              <a:t> femmes et </a:t>
            </a:r>
            <a:r>
              <a:rPr lang="it-IT" sz="2400" dirty="0" err="1"/>
              <a:t>les</a:t>
            </a:r>
            <a:r>
              <a:rPr lang="it-IT" sz="2400" dirty="0"/>
              <a:t> </a:t>
            </a:r>
            <a:r>
              <a:rPr lang="it-IT" sz="2400" dirty="0" err="1"/>
              <a:t>hommes</a:t>
            </a:r>
            <a:r>
              <a:rPr lang="it-IT" sz="2400" dirty="0"/>
              <a:t>, </a:t>
            </a:r>
            <a:r>
              <a:rPr lang="it-IT" sz="2400" dirty="0" err="1"/>
              <a:t>sous-entendu</a:t>
            </a:r>
            <a:r>
              <a:rPr lang="it-IT" sz="2400" dirty="0"/>
              <a:t> « par nature ». (p. 13)</a:t>
            </a:r>
            <a:endParaRPr lang="fr-CA" sz="2400" dirty="0"/>
          </a:p>
        </p:txBody>
      </p:sp>
    </p:spTree>
    <p:extLst>
      <p:ext uri="{BB962C8B-B14F-4D97-AF65-F5344CB8AC3E}">
        <p14:creationId xmlns:p14="http://schemas.microsoft.com/office/powerpoint/2010/main" val="2820348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fr-CA"/>
          </a:p>
        </p:txBody>
      </p:sp>
      <p:sp>
        <p:nvSpPr>
          <p:cNvPr id="3" name="Segnaposto contenuto 2"/>
          <p:cNvSpPr>
            <a:spLocks noGrp="1"/>
          </p:cNvSpPr>
          <p:nvPr>
            <p:ph idx="1"/>
          </p:nvPr>
        </p:nvSpPr>
        <p:spPr/>
        <p:txBody>
          <a:bodyPr>
            <a:normAutofit/>
          </a:bodyPr>
          <a:lstStyle/>
          <a:p>
            <a:r>
              <a:rPr lang="fr-CA" sz="2400" dirty="0"/>
              <a:t>Quels sont les stéréotypes, pour vous, </a:t>
            </a:r>
            <a:r>
              <a:rPr lang="fr-CA" sz="2400" b="1" dirty="0"/>
              <a:t>les plus dérangeants </a:t>
            </a:r>
            <a:r>
              <a:rPr lang="fr-CA" sz="2400" dirty="0"/>
              <a:t>?discriminatoires ?</a:t>
            </a:r>
          </a:p>
          <a:p>
            <a:r>
              <a:rPr lang="fr-CA" sz="2400" dirty="0"/>
              <a:t>Est-ce que tu veux avoir des enfants? </a:t>
            </a:r>
            <a:r>
              <a:rPr lang="fr-CA" sz="2400" dirty="0" smtClean="0"/>
              <a:t>L'âge? </a:t>
            </a:r>
            <a:r>
              <a:rPr lang="fr-CA" sz="2400" dirty="0"/>
              <a:t>(entretien d’embauche)</a:t>
            </a:r>
          </a:p>
          <a:p>
            <a:r>
              <a:rPr lang="fr-CA" sz="2400" dirty="0"/>
              <a:t>Position de leader pour les hommes surtout, décider d’</a:t>
            </a:r>
            <a:r>
              <a:rPr lang="fr-CA" sz="2400" dirty="0" err="1"/>
              <a:t>etre</a:t>
            </a:r>
            <a:r>
              <a:rPr lang="fr-CA" sz="2400" dirty="0"/>
              <a:t> mère ou la carrière professionnelle</a:t>
            </a:r>
          </a:p>
          <a:p>
            <a:r>
              <a:rPr lang="fr-CA" sz="2400" dirty="0"/>
              <a:t>Les hommes vont au travail, les femmes restent à la maison</a:t>
            </a:r>
          </a:p>
          <a:p>
            <a:r>
              <a:rPr lang="fr-CA" sz="2400" dirty="0"/>
              <a:t>Les hommes ne peuvent pas montrer leurs émotions, ne peuvent pas être sensibles</a:t>
            </a:r>
          </a:p>
          <a:p>
            <a:r>
              <a:rPr lang="fr-CA" sz="2400" dirty="0"/>
              <a:t>Discrimination par rapport au travail</a:t>
            </a:r>
          </a:p>
          <a:p>
            <a:r>
              <a:rPr lang="fr-CA" sz="2400" dirty="0"/>
              <a:t>Est-ce que tu veux avoir des enfants? Elle répond non, on lui répond qu’elle changera d’idée</a:t>
            </a:r>
          </a:p>
          <a:p>
            <a:endParaRPr lang="fr-CA" sz="2400" dirty="0"/>
          </a:p>
        </p:txBody>
      </p:sp>
    </p:spTree>
    <p:extLst>
      <p:ext uri="{BB962C8B-B14F-4D97-AF65-F5344CB8AC3E}">
        <p14:creationId xmlns:p14="http://schemas.microsoft.com/office/powerpoint/2010/main" val="420090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26F361A-B40D-492B-BCB9-612E6035275E}"/>
              </a:ext>
            </a:extLst>
          </p:cNvPr>
          <p:cNvSpPr>
            <a:spLocks noGrp="1"/>
          </p:cNvSpPr>
          <p:nvPr>
            <p:ph type="title"/>
          </p:nvPr>
        </p:nvSpPr>
        <p:spPr/>
        <p:txBody>
          <a:bodyPr>
            <a:normAutofit/>
          </a:bodyPr>
          <a:lstStyle/>
          <a:p>
            <a:endParaRPr lang="it-IT" sz="2400" dirty="0"/>
          </a:p>
        </p:txBody>
      </p:sp>
      <p:sp>
        <p:nvSpPr>
          <p:cNvPr id="3" name="Segnaposto contenuto 2">
            <a:extLst>
              <a:ext uri="{FF2B5EF4-FFF2-40B4-BE49-F238E27FC236}">
                <a16:creationId xmlns:a16="http://schemas.microsoft.com/office/drawing/2014/main" id="{3A8A3C0A-5DF6-44D9-8234-37BE530A0702}"/>
              </a:ext>
            </a:extLst>
          </p:cNvPr>
          <p:cNvSpPr>
            <a:spLocks noGrp="1"/>
          </p:cNvSpPr>
          <p:nvPr>
            <p:ph idx="1"/>
          </p:nvPr>
        </p:nvSpPr>
        <p:spPr/>
        <p:txBody>
          <a:bodyPr>
            <a:normAutofit fontScale="92500" lnSpcReduction="20000"/>
          </a:bodyPr>
          <a:lstStyle/>
          <a:p>
            <a:r>
              <a:rPr lang="it-IT" sz="2400" dirty="0"/>
              <a:t>A l’école: est-ce </a:t>
            </a:r>
            <a:r>
              <a:rPr lang="it-IT" sz="2400" dirty="0" err="1"/>
              <a:t>que</a:t>
            </a:r>
            <a:r>
              <a:rPr lang="it-IT" sz="2400" dirty="0"/>
              <a:t> 2 </a:t>
            </a:r>
            <a:r>
              <a:rPr lang="it-IT" sz="2400" dirty="0" err="1"/>
              <a:t>garçons</a:t>
            </a:r>
            <a:r>
              <a:rPr lang="it-IT" sz="2400" dirty="0"/>
              <a:t> </a:t>
            </a:r>
            <a:r>
              <a:rPr lang="it-IT" sz="2400" dirty="0" err="1"/>
              <a:t>peuvent</a:t>
            </a:r>
            <a:r>
              <a:rPr lang="it-IT" sz="2400" dirty="0"/>
              <a:t> m’</a:t>
            </a:r>
            <a:r>
              <a:rPr lang="it-IT" sz="2400" dirty="0" err="1"/>
              <a:t>aider</a:t>
            </a:r>
            <a:r>
              <a:rPr lang="it-IT" sz="2400" dirty="0"/>
              <a:t> pour </a:t>
            </a:r>
            <a:r>
              <a:rPr lang="it-IT" sz="2400" dirty="0" err="1"/>
              <a:t>déplacer</a:t>
            </a:r>
            <a:r>
              <a:rPr lang="it-IT" sz="2400" dirty="0"/>
              <a:t> </a:t>
            </a:r>
            <a:r>
              <a:rPr lang="it-IT" sz="2400" dirty="0" err="1"/>
              <a:t>les</a:t>
            </a:r>
            <a:r>
              <a:rPr lang="it-IT" sz="2400" dirty="0"/>
              <a:t> </a:t>
            </a:r>
            <a:r>
              <a:rPr lang="it-IT" sz="2400" dirty="0" err="1"/>
              <a:t>tables</a:t>
            </a:r>
            <a:r>
              <a:rPr lang="it-IT" sz="2400" dirty="0"/>
              <a:t>: (force=</a:t>
            </a:r>
            <a:r>
              <a:rPr lang="it-IT" sz="2400" dirty="0" err="1"/>
              <a:t>homme</a:t>
            </a:r>
            <a:r>
              <a:rPr lang="it-IT" sz="2400" dirty="0"/>
              <a:t>)</a:t>
            </a:r>
          </a:p>
          <a:p>
            <a:r>
              <a:rPr lang="it-IT" sz="2400" dirty="0" err="1"/>
              <a:t>Les</a:t>
            </a:r>
            <a:r>
              <a:rPr lang="it-IT" sz="2400" dirty="0"/>
              <a:t> femmes n’</a:t>
            </a:r>
            <a:r>
              <a:rPr lang="it-IT" sz="2400" dirty="0" err="1"/>
              <a:t>arrivent</a:t>
            </a:r>
            <a:r>
              <a:rPr lang="it-IT" sz="2400" dirty="0"/>
              <a:t> </a:t>
            </a:r>
            <a:r>
              <a:rPr lang="it-IT" sz="2400" dirty="0" err="1"/>
              <a:t>pas</a:t>
            </a:r>
            <a:r>
              <a:rPr lang="it-IT" sz="2400" dirty="0"/>
              <a:t> à </a:t>
            </a:r>
            <a:r>
              <a:rPr lang="it-IT" sz="2400" dirty="0" err="1"/>
              <a:t>controler</a:t>
            </a:r>
            <a:r>
              <a:rPr lang="it-IT" sz="2400" dirty="0"/>
              <a:t> </a:t>
            </a:r>
            <a:r>
              <a:rPr lang="it-IT" sz="2400" dirty="0" err="1"/>
              <a:t>leurs</a:t>
            </a:r>
            <a:r>
              <a:rPr lang="it-IT" sz="2400" dirty="0"/>
              <a:t> </a:t>
            </a:r>
            <a:r>
              <a:rPr lang="it-IT" sz="2400" dirty="0" err="1"/>
              <a:t>émotions</a:t>
            </a:r>
            <a:r>
              <a:rPr lang="it-IT" sz="2400" dirty="0"/>
              <a:t>: </a:t>
            </a:r>
            <a:r>
              <a:rPr lang="it-IT" sz="2400" dirty="0" err="1"/>
              <a:t>obstacles</a:t>
            </a:r>
            <a:r>
              <a:rPr lang="it-IT" sz="2400" dirty="0"/>
              <a:t> </a:t>
            </a:r>
            <a:r>
              <a:rPr lang="it-IT" sz="2400" dirty="0" err="1"/>
              <a:t>dans</a:t>
            </a:r>
            <a:r>
              <a:rPr lang="it-IT" sz="2400" dirty="0"/>
              <a:t> le </a:t>
            </a:r>
            <a:r>
              <a:rPr lang="it-IT" sz="2400" dirty="0" err="1"/>
              <a:t>travail</a:t>
            </a:r>
            <a:endParaRPr lang="it-IT" sz="2400" dirty="0"/>
          </a:p>
          <a:p>
            <a:r>
              <a:rPr lang="it-IT" sz="2400" dirty="0" err="1"/>
              <a:t>Elles</a:t>
            </a:r>
            <a:r>
              <a:rPr lang="it-IT" sz="2400" dirty="0"/>
              <a:t> </a:t>
            </a:r>
            <a:r>
              <a:rPr lang="it-IT" sz="2400" dirty="0" err="1"/>
              <a:t>ont</a:t>
            </a:r>
            <a:r>
              <a:rPr lang="it-IT" sz="2400" dirty="0"/>
              <a:t> </a:t>
            </a:r>
            <a:r>
              <a:rPr lang="it-IT" sz="2400" dirty="0" err="1"/>
              <a:t>énervées</a:t>
            </a:r>
            <a:r>
              <a:rPr lang="it-IT" sz="2400" dirty="0"/>
              <a:t>: </a:t>
            </a:r>
            <a:r>
              <a:rPr lang="it-IT" sz="2400" dirty="0" err="1"/>
              <a:t>elles</a:t>
            </a:r>
            <a:r>
              <a:rPr lang="it-IT" sz="2400" dirty="0"/>
              <a:t> </a:t>
            </a:r>
            <a:r>
              <a:rPr lang="it-IT" sz="2400" dirty="0" err="1"/>
              <a:t>ont</a:t>
            </a:r>
            <a:r>
              <a:rPr lang="it-IT" sz="2400" dirty="0"/>
              <a:t> </a:t>
            </a:r>
            <a:r>
              <a:rPr lang="it-IT" sz="2400" dirty="0" err="1"/>
              <a:t>leurs</a:t>
            </a:r>
            <a:r>
              <a:rPr lang="it-IT" sz="2400" dirty="0"/>
              <a:t> </a:t>
            </a:r>
            <a:r>
              <a:rPr lang="it-IT" sz="2400" dirty="0" err="1"/>
              <a:t>règles</a:t>
            </a:r>
            <a:endParaRPr lang="it-IT" sz="2400" dirty="0"/>
          </a:p>
          <a:p>
            <a:r>
              <a:rPr lang="it-IT" sz="2400" dirty="0" err="1"/>
              <a:t>Fausse</a:t>
            </a:r>
            <a:r>
              <a:rPr lang="it-IT" sz="2400" dirty="0"/>
              <a:t> galanterie: </a:t>
            </a:r>
            <a:r>
              <a:rPr lang="it-IT" sz="2400" dirty="0" err="1"/>
              <a:t>les</a:t>
            </a:r>
            <a:r>
              <a:rPr lang="it-IT" sz="2400" dirty="0"/>
              <a:t> </a:t>
            </a:r>
            <a:r>
              <a:rPr lang="it-IT" sz="2400" dirty="0" err="1"/>
              <a:t>hommes</a:t>
            </a:r>
            <a:r>
              <a:rPr lang="it-IT" sz="2400" dirty="0"/>
              <a:t> </a:t>
            </a:r>
            <a:r>
              <a:rPr lang="it-IT" sz="2400" dirty="0" err="1"/>
              <a:t>paient</a:t>
            </a:r>
            <a:r>
              <a:rPr lang="it-IT" sz="2400" dirty="0"/>
              <a:t> </a:t>
            </a:r>
            <a:r>
              <a:rPr lang="it-IT" sz="2400" dirty="0" err="1"/>
              <a:t>au</a:t>
            </a:r>
            <a:r>
              <a:rPr lang="it-IT" sz="2400" dirty="0"/>
              <a:t> resto</a:t>
            </a:r>
          </a:p>
          <a:p>
            <a:r>
              <a:rPr lang="it-IT" sz="2400" dirty="0" err="1"/>
              <a:t>Elles</a:t>
            </a:r>
            <a:r>
              <a:rPr lang="it-IT" sz="2400" dirty="0"/>
              <a:t> ne </a:t>
            </a:r>
            <a:r>
              <a:rPr lang="it-IT" sz="2400" dirty="0" err="1"/>
              <a:t>savent</a:t>
            </a:r>
            <a:r>
              <a:rPr lang="it-IT" sz="2400" dirty="0"/>
              <a:t> </a:t>
            </a:r>
            <a:r>
              <a:rPr lang="it-IT" sz="2400" dirty="0" err="1"/>
              <a:t>pas</a:t>
            </a:r>
            <a:r>
              <a:rPr lang="it-IT" sz="2400" dirty="0"/>
              <a:t> </a:t>
            </a:r>
            <a:r>
              <a:rPr lang="it-IT" sz="2400" dirty="0" err="1"/>
              <a:t>bien</a:t>
            </a:r>
            <a:r>
              <a:rPr lang="it-IT" sz="2400" dirty="0"/>
              <a:t> </a:t>
            </a:r>
            <a:r>
              <a:rPr lang="it-IT" sz="2400" dirty="0" err="1"/>
              <a:t>conduire</a:t>
            </a:r>
            <a:endParaRPr lang="it-IT" sz="2400" dirty="0"/>
          </a:p>
          <a:p>
            <a:r>
              <a:rPr lang="it-IT" sz="2400" dirty="0" err="1"/>
              <a:t>Retribution</a:t>
            </a:r>
            <a:r>
              <a:rPr lang="it-IT" sz="2400" dirty="0"/>
              <a:t> plus </a:t>
            </a:r>
            <a:r>
              <a:rPr lang="it-IT" sz="2400" dirty="0" err="1"/>
              <a:t>élevée</a:t>
            </a:r>
            <a:r>
              <a:rPr lang="it-IT" sz="2400" dirty="0"/>
              <a:t> pour </a:t>
            </a:r>
            <a:r>
              <a:rPr lang="it-IT" sz="2400" dirty="0" err="1"/>
              <a:t>les</a:t>
            </a:r>
            <a:r>
              <a:rPr lang="it-IT" sz="2400" dirty="0"/>
              <a:t> </a:t>
            </a:r>
            <a:r>
              <a:rPr lang="it-IT" sz="2400" dirty="0" err="1"/>
              <a:t>hommes</a:t>
            </a:r>
            <a:endParaRPr lang="it-IT" sz="2400" dirty="0"/>
          </a:p>
          <a:p>
            <a:r>
              <a:rPr lang="it-IT" sz="2400" dirty="0" err="1"/>
              <a:t>Les</a:t>
            </a:r>
            <a:r>
              <a:rPr lang="it-IT" sz="2400" dirty="0"/>
              <a:t> femmes </a:t>
            </a:r>
            <a:r>
              <a:rPr lang="it-IT" sz="2400" dirty="0" err="1"/>
              <a:t>parlent</a:t>
            </a:r>
            <a:r>
              <a:rPr lang="it-IT" sz="2400" dirty="0"/>
              <a:t> </a:t>
            </a:r>
            <a:r>
              <a:rPr lang="it-IT" sz="2400" dirty="0" err="1"/>
              <a:t>trop</a:t>
            </a:r>
            <a:endParaRPr lang="it-IT" sz="2400" dirty="0"/>
          </a:p>
          <a:p>
            <a:r>
              <a:rPr lang="it-IT" sz="2400" dirty="0" err="1"/>
              <a:t>Les</a:t>
            </a:r>
            <a:r>
              <a:rPr lang="it-IT" sz="2400" dirty="0"/>
              <a:t> femmes </a:t>
            </a:r>
            <a:r>
              <a:rPr lang="it-IT" sz="2400" dirty="0" err="1"/>
              <a:t>doivent</a:t>
            </a:r>
            <a:r>
              <a:rPr lang="it-IT" sz="2400" dirty="0"/>
              <a:t> </a:t>
            </a:r>
            <a:r>
              <a:rPr lang="it-IT" sz="2400" dirty="0" err="1"/>
              <a:t>etre</a:t>
            </a:r>
            <a:r>
              <a:rPr lang="it-IT" sz="2400" dirty="0"/>
              <a:t> </a:t>
            </a:r>
            <a:r>
              <a:rPr lang="it-IT" sz="2400" dirty="0" err="1"/>
              <a:t>habillées</a:t>
            </a:r>
            <a:r>
              <a:rPr lang="it-IT" sz="2400" dirty="0"/>
              <a:t> d’une </a:t>
            </a:r>
            <a:r>
              <a:rPr lang="it-IT" sz="2400" dirty="0" err="1"/>
              <a:t>certaine</a:t>
            </a:r>
            <a:r>
              <a:rPr lang="it-IT" sz="2400" dirty="0"/>
              <a:t> </a:t>
            </a:r>
            <a:r>
              <a:rPr lang="it-IT" sz="2400" dirty="0" err="1"/>
              <a:t>manière</a:t>
            </a:r>
            <a:endParaRPr lang="it-IT" sz="2400" dirty="0"/>
          </a:p>
          <a:p>
            <a:r>
              <a:rPr lang="it-IT" sz="2400" dirty="0"/>
              <a:t>Si une femme </a:t>
            </a:r>
            <a:r>
              <a:rPr lang="it-IT" sz="2400" dirty="0" err="1"/>
              <a:t>refuse</a:t>
            </a:r>
            <a:r>
              <a:rPr lang="it-IT" sz="2400" dirty="0"/>
              <a:t> une </a:t>
            </a:r>
            <a:r>
              <a:rPr lang="it-IT" sz="2400" dirty="0" err="1"/>
              <a:t>invitation</a:t>
            </a:r>
            <a:r>
              <a:rPr lang="it-IT" sz="2400" dirty="0"/>
              <a:t> elle est </a:t>
            </a:r>
            <a:r>
              <a:rPr lang="it-IT" sz="2400" dirty="0" err="1"/>
              <a:t>comprise</a:t>
            </a:r>
            <a:r>
              <a:rPr lang="it-IT" sz="2400" dirty="0"/>
              <a:t> </a:t>
            </a:r>
            <a:r>
              <a:rPr lang="it-IT" sz="2400" dirty="0" err="1"/>
              <a:t>seulement</a:t>
            </a:r>
            <a:r>
              <a:rPr lang="it-IT" sz="2400" dirty="0"/>
              <a:t> si elle a déjà un petit ami (respect de l’</a:t>
            </a:r>
            <a:r>
              <a:rPr lang="it-IT" sz="2400" dirty="0" err="1"/>
              <a:t>homme</a:t>
            </a:r>
            <a:r>
              <a:rPr lang="it-IT" sz="2400" dirty="0"/>
              <a:t> mais de la femme)</a:t>
            </a:r>
          </a:p>
          <a:p>
            <a:r>
              <a:rPr lang="it-IT" sz="2400" dirty="0" err="1"/>
              <a:t>Discrimination</a:t>
            </a:r>
            <a:r>
              <a:rPr lang="it-IT" sz="2400" dirty="0"/>
              <a:t> </a:t>
            </a:r>
            <a:r>
              <a:rPr lang="it-IT" sz="2400" dirty="0" err="1"/>
              <a:t>culturelle</a:t>
            </a:r>
            <a:r>
              <a:rPr lang="it-IT" sz="2400" dirty="0"/>
              <a:t>/</a:t>
            </a:r>
            <a:r>
              <a:rPr lang="it-IT" sz="2400" dirty="0" err="1"/>
              <a:t>discrimination</a:t>
            </a:r>
            <a:r>
              <a:rPr lang="it-IT" sz="2400" dirty="0"/>
              <a:t> par la </a:t>
            </a:r>
            <a:r>
              <a:rPr lang="it-IT" sz="2400" dirty="0" err="1"/>
              <a:t>loi</a:t>
            </a:r>
            <a:r>
              <a:rPr lang="it-IT" sz="2400" dirty="0"/>
              <a:t> (</a:t>
            </a:r>
            <a:r>
              <a:rPr lang="it-IT" sz="2400" dirty="0" err="1"/>
              <a:t>congé</a:t>
            </a:r>
            <a:r>
              <a:rPr lang="it-IT" sz="2400" dirty="0"/>
              <a:t> </a:t>
            </a:r>
            <a:r>
              <a:rPr lang="it-IT" sz="2400" dirty="0" err="1"/>
              <a:t>maternel</a:t>
            </a:r>
            <a:r>
              <a:rPr lang="it-IT" sz="2400" dirty="0"/>
              <a:t> et </a:t>
            </a:r>
            <a:r>
              <a:rPr lang="it-IT" sz="2400" dirty="0" err="1"/>
              <a:t>paternel</a:t>
            </a:r>
            <a:r>
              <a:rPr lang="it-IT" sz="2400" dirty="0"/>
              <a:t>)</a:t>
            </a:r>
          </a:p>
          <a:p>
            <a:r>
              <a:rPr lang="it-IT" sz="2400" dirty="0"/>
              <a:t>On </a:t>
            </a:r>
            <a:r>
              <a:rPr lang="it-IT" sz="2400" dirty="0" err="1"/>
              <a:t>embrasse</a:t>
            </a:r>
            <a:r>
              <a:rPr lang="it-IT" sz="2400" dirty="0"/>
              <a:t> une femme et </a:t>
            </a:r>
            <a:r>
              <a:rPr lang="it-IT" sz="2400" dirty="0" err="1"/>
              <a:t>pas</a:t>
            </a:r>
            <a:r>
              <a:rPr lang="it-IT" sz="2400" dirty="0"/>
              <a:t> un </a:t>
            </a:r>
            <a:r>
              <a:rPr lang="it-IT" sz="2400" dirty="0" err="1"/>
              <a:t>homme</a:t>
            </a:r>
            <a:r>
              <a:rPr lang="it-IT" sz="2400" dirty="0"/>
              <a:t> </a:t>
            </a:r>
            <a:r>
              <a:rPr lang="it-IT" sz="2400" dirty="0" err="1"/>
              <a:t>dans</a:t>
            </a:r>
            <a:r>
              <a:rPr lang="it-IT" sz="2400" dirty="0"/>
              <a:t> </a:t>
            </a:r>
            <a:r>
              <a:rPr lang="it-IT" sz="2400" dirty="0" err="1"/>
              <a:t>les</a:t>
            </a:r>
            <a:r>
              <a:rPr lang="it-IT" sz="2400" dirty="0"/>
              <a:t> </a:t>
            </a:r>
            <a:r>
              <a:rPr lang="it-IT" sz="2400" dirty="0" err="1"/>
              <a:t>salutations</a:t>
            </a:r>
            <a:endParaRPr lang="it-IT" sz="2400" dirty="0"/>
          </a:p>
        </p:txBody>
      </p:sp>
    </p:spTree>
    <p:extLst>
      <p:ext uri="{BB962C8B-B14F-4D97-AF65-F5344CB8AC3E}">
        <p14:creationId xmlns:p14="http://schemas.microsoft.com/office/powerpoint/2010/main" val="2845617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45A3A7-1C98-457B-9B7C-6DF36340FCC5}"/>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81C0E5F4-8E05-4E76-84EC-4D3A055827FE}"/>
              </a:ext>
            </a:extLst>
          </p:cNvPr>
          <p:cNvSpPr>
            <a:spLocks noGrp="1"/>
          </p:cNvSpPr>
          <p:nvPr>
            <p:ph idx="1"/>
          </p:nvPr>
        </p:nvSpPr>
        <p:spPr/>
        <p:txBody>
          <a:bodyPr>
            <a:normAutofit/>
          </a:bodyPr>
          <a:lstStyle/>
          <a:p>
            <a:r>
              <a:rPr lang="it-IT" sz="2400" dirty="0" err="1"/>
              <a:t>Personnelle</a:t>
            </a:r>
            <a:endParaRPr lang="it-IT" sz="2400" dirty="0"/>
          </a:p>
          <a:p>
            <a:r>
              <a:rPr lang="it-IT" sz="2400" dirty="0"/>
              <a:t>On s’</a:t>
            </a:r>
            <a:r>
              <a:rPr lang="it-IT" sz="2400" dirty="0" err="1"/>
              <a:t>attend</a:t>
            </a:r>
            <a:r>
              <a:rPr lang="it-IT" sz="2400" dirty="0"/>
              <a:t> à ce </a:t>
            </a:r>
            <a:r>
              <a:rPr lang="it-IT" sz="2400" dirty="0" err="1"/>
              <a:t>que</a:t>
            </a:r>
            <a:r>
              <a:rPr lang="it-IT" sz="2400" dirty="0"/>
              <a:t> je </a:t>
            </a:r>
            <a:r>
              <a:rPr lang="it-IT" sz="2400" dirty="0" err="1"/>
              <a:t>sois</a:t>
            </a:r>
            <a:r>
              <a:rPr lang="it-IT" sz="2400" dirty="0"/>
              <a:t> </a:t>
            </a:r>
            <a:r>
              <a:rPr lang="it-IT" sz="2400" dirty="0" err="1"/>
              <a:t>fort</a:t>
            </a:r>
            <a:endParaRPr lang="it-IT" sz="2400" dirty="0"/>
          </a:p>
          <a:p>
            <a:r>
              <a:rPr lang="it-IT" sz="2400" dirty="0" err="1"/>
              <a:t>Elles</a:t>
            </a:r>
            <a:r>
              <a:rPr lang="it-IT" sz="2400" dirty="0"/>
              <a:t> ne </a:t>
            </a:r>
            <a:r>
              <a:rPr lang="it-IT" sz="2400" dirty="0" err="1"/>
              <a:t>peuvent</a:t>
            </a:r>
            <a:r>
              <a:rPr lang="it-IT" sz="2400" dirty="0"/>
              <a:t> </a:t>
            </a:r>
            <a:r>
              <a:rPr lang="it-IT" sz="2400" dirty="0" err="1"/>
              <a:t>pas</a:t>
            </a:r>
            <a:r>
              <a:rPr lang="it-IT" sz="2400" dirty="0"/>
              <a:t> sortir </a:t>
            </a:r>
            <a:r>
              <a:rPr lang="it-IT" sz="2400" dirty="0" err="1"/>
              <a:t>tard</a:t>
            </a:r>
            <a:endParaRPr lang="it-IT" sz="2400" dirty="0"/>
          </a:p>
          <a:p>
            <a:r>
              <a:rPr lang="it-IT" sz="2400" dirty="0" err="1"/>
              <a:t>Commentaire</a:t>
            </a:r>
            <a:r>
              <a:rPr lang="it-IT" sz="2400" dirty="0"/>
              <a:t> </a:t>
            </a:r>
            <a:r>
              <a:rPr lang="it-IT" sz="2400" dirty="0" err="1"/>
              <a:t>vulgaire</a:t>
            </a:r>
            <a:endParaRPr lang="it-IT" sz="2400" dirty="0"/>
          </a:p>
          <a:p>
            <a:r>
              <a:rPr lang="it-IT" sz="2400" dirty="0" err="1"/>
              <a:t>Les</a:t>
            </a:r>
            <a:r>
              <a:rPr lang="it-IT" sz="2400" dirty="0"/>
              <a:t> femmes ne </a:t>
            </a:r>
            <a:r>
              <a:rPr lang="it-IT" sz="2400" dirty="0" err="1"/>
              <a:t>doivent</a:t>
            </a:r>
            <a:r>
              <a:rPr lang="it-IT" sz="2400" dirty="0"/>
              <a:t> </a:t>
            </a:r>
            <a:r>
              <a:rPr lang="it-IT" sz="2400" dirty="0" err="1"/>
              <a:t>pas</a:t>
            </a:r>
            <a:r>
              <a:rPr lang="it-IT" sz="2400" dirty="0"/>
              <a:t> </a:t>
            </a:r>
            <a:r>
              <a:rPr lang="it-IT" sz="2400" dirty="0" err="1"/>
              <a:t>boire</a:t>
            </a:r>
            <a:endParaRPr lang="it-IT" sz="2400" dirty="0"/>
          </a:p>
          <a:p>
            <a:endParaRPr lang="it-IT" sz="2400" dirty="0"/>
          </a:p>
          <a:p>
            <a:r>
              <a:rPr lang="it-IT" sz="2400" dirty="0" err="1"/>
              <a:t>Différences</a:t>
            </a:r>
            <a:r>
              <a:rPr lang="it-IT" sz="2400" dirty="0"/>
              <a:t> </a:t>
            </a:r>
            <a:r>
              <a:rPr lang="it-IT" sz="2400" dirty="0" err="1"/>
              <a:t>régionales</a:t>
            </a:r>
            <a:r>
              <a:rPr lang="it-IT" sz="2400" dirty="0"/>
              <a:t> </a:t>
            </a:r>
            <a:r>
              <a:rPr lang="it-IT" sz="2400" dirty="0" err="1"/>
              <a:t>entre</a:t>
            </a:r>
            <a:r>
              <a:rPr lang="it-IT" sz="2400" dirty="0"/>
              <a:t> Sud et Nord</a:t>
            </a:r>
          </a:p>
        </p:txBody>
      </p:sp>
    </p:spTree>
    <p:extLst>
      <p:ext uri="{BB962C8B-B14F-4D97-AF65-F5344CB8AC3E}">
        <p14:creationId xmlns:p14="http://schemas.microsoft.com/office/powerpoint/2010/main" val="1760193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dirty="0"/>
              <a:t>10 RECOMMANDATIONS </a:t>
            </a:r>
            <a:br>
              <a:rPr lang="it-IT" sz="2400" dirty="0"/>
            </a:br>
            <a:r>
              <a:rPr lang="it-IT" sz="2400" dirty="0"/>
              <a:t>pour une </a:t>
            </a:r>
            <a:r>
              <a:rPr lang="it-IT" sz="2400" dirty="0" err="1"/>
              <a:t>communication</a:t>
            </a:r>
            <a:r>
              <a:rPr lang="it-IT" sz="2400" dirty="0"/>
              <a:t> </a:t>
            </a:r>
            <a:r>
              <a:rPr lang="it-IT" sz="2400" dirty="0" err="1"/>
              <a:t>publique</a:t>
            </a:r>
            <a:r>
              <a:rPr lang="it-IT" sz="2400" dirty="0"/>
              <a:t> sans </a:t>
            </a:r>
            <a:r>
              <a:rPr lang="it-IT" sz="2400" dirty="0" err="1"/>
              <a:t>stéréotype</a:t>
            </a:r>
            <a:r>
              <a:rPr lang="it-IT" sz="2400" dirty="0"/>
              <a:t> de </a:t>
            </a:r>
            <a:r>
              <a:rPr lang="it-IT" sz="2400" dirty="0" err="1"/>
              <a:t>sexe</a:t>
            </a:r>
            <a:r>
              <a:rPr lang="it-IT" sz="2400" dirty="0"/>
              <a:t/>
            </a:r>
            <a:br>
              <a:rPr lang="it-IT" sz="2400" dirty="0"/>
            </a:br>
            <a:r>
              <a:rPr lang="it-IT" sz="2400" dirty="0"/>
              <a:t>  </a:t>
            </a:r>
            <a:endParaRPr lang="fr-CA" sz="2400" dirty="0"/>
          </a:p>
        </p:txBody>
      </p:sp>
      <p:sp>
        <p:nvSpPr>
          <p:cNvPr id="3" name="Segnaposto contenuto 2"/>
          <p:cNvSpPr>
            <a:spLocks noGrp="1"/>
          </p:cNvSpPr>
          <p:nvPr>
            <p:ph idx="1"/>
          </p:nvPr>
        </p:nvSpPr>
        <p:spPr/>
        <p:txBody>
          <a:bodyPr>
            <a:noAutofit/>
          </a:bodyPr>
          <a:lstStyle/>
          <a:p>
            <a:pPr algn="just"/>
            <a:r>
              <a:rPr lang="it-IT" sz="2000" dirty="0"/>
              <a:t>1 </a:t>
            </a:r>
            <a:r>
              <a:rPr lang="it-IT" sz="2000" dirty="0" err="1"/>
              <a:t>Éliminer</a:t>
            </a:r>
            <a:r>
              <a:rPr lang="it-IT" sz="2000" dirty="0"/>
              <a:t> </a:t>
            </a:r>
            <a:r>
              <a:rPr lang="it-IT" sz="2000" dirty="0" err="1"/>
              <a:t>toutes</a:t>
            </a:r>
            <a:r>
              <a:rPr lang="it-IT" sz="2000" dirty="0"/>
              <a:t> </a:t>
            </a:r>
            <a:r>
              <a:rPr lang="it-IT" sz="2000" dirty="0" err="1"/>
              <a:t>expressions</a:t>
            </a:r>
            <a:r>
              <a:rPr lang="it-IT" sz="2000" dirty="0"/>
              <a:t> </a:t>
            </a:r>
            <a:r>
              <a:rPr lang="it-IT" sz="2000" dirty="0" err="1"/>
              <a:t>sexistes</a:t>
            </a:r>
            <a:r>
              <a:rPr lang="it-IT" sz="2000" dirty="0"/>
              <a:t> </a:t>
            </a:r>
          </a:p>
          <a:p>
            <a:pPr algn="just"/>
            <a:r>
              <a:rPr lang="it-IT" sz="2000" dirty="0"/>
              <a:t>2 </a:t>
            </a:r>
            <a:r>
              <a:rPr lang="it-IT" sz="2000" dirty="0" err="1"/>
              <a:t>Accorder</a:t>
            </a:r>
            <a:r>
              <a:rPr lang="it-IT" sz="2000" dirty="0"/>
              <a:t> </a:t>
            </a:r>
            <a:r>
              <a:rPr lang="it-IT" sz="2000" dirty="0" err="1"/>
              <a:t>les</a:t>
            </a:r>
            <a:r>
              <a:rPr lang="it-IT" sz="2000" dirty="0"/>
              <a:t> </a:t>
            </a:r>
            <a:r>
              <a:rPr lang="it-IT" sz="2000" dirty="0" err="1"/>
              <a:t>noms</a:t>
            </a:r>
            <a:r>
              <a:rPr lang="it-IT" sz="2000" dirty="0"/>
              <a:t> de </a:t>
            </a:r>
            <a:r>
              <a:rPr lang="it-IT" sz="2000" dirty="0" err="1"/>
              <a:t>métiers</a:t>
            </a:r>
            <a:r>
              <a:rPr lang="it-IT" sz="2000" dirty="0"/>
              <a:t>, </a:t>
            </a:r>
            <a:r>
              <a:rPr lang="it-IT" sz="2000" dirty="0" err="1"/>
              <a:t>titres</a:t>
            </a:r>
            <a:r>
              <a:rPr lang="it-IT" sz="2000" dirty="0"/>
              <a:t>, </a:t>
            </a:r>
            <a:r>
              <a:rPr lang="it-IT" sz="2000" dirty="0" err="1"/>
              <a:t>grades</a:t>
            </a:r>
            <a:r>
              <a:rPr lang="it-IT" sz="2000" dirty="0"/>
              <a:t> et </a:t>
            </a:r>
            <a:r>
              <a:rPr lang="it-IT" sz="2000" dirty="0" err="1"/>
              <a:t>fonctions</a:t>
            </a:r>
            <a:r>
              <a:rPr lang="it-IT" sz="2000" dirty="0"/>
              <a:t> </a:t>
            </a:r>
          </a:p>
          <a:p>
            <a:pPr algn="just"/>
            <a:r>
              <a:rPr lang="it-IT" sz="2000" dirty="0"/>
              <a:t>3 User </a:t>
            </a:r>
            <a:r>
              <a:rPr lang="it-IT" sz="2000" dirty="0" err="1"/>
              <a:t>du</a:t>
            </a:r>
            <a:r>
              <a:rPr lang="it-IT" sz="2000" dirty="0"/>
              <a:t> </a:t>
            </a:r>
            <a:r>
              <a:rPr lang="it-IT" sz="2000" dirty="0" err="1"/>
              <a:t>féminin</a:t>
            </a:r>
            <a:r>
              <a:rPr lang="it-IT" sz="2000" dirty="0"/>
              <a:t> et </a:t>
            </a:r>
            <a:r>
              <a:rPr lang="it-IT" sz="2000" dirty="0" err="1"/>
              <a:t>du</a:t>
            </a:r>
            <a:r>
              <a:rPr lang="it-IT" sz="2000" dirty="0"/>
              <a:t> </a:t>
            </a:r>
            <a:r>
              <a:rPr lang="it-IT" sz="2000" dirty="0" err="1"/>
              <a:t>masculin</a:t>
            </a:r>
            <a:r>
              <a:rPr lang="it-IT" sz="2000" dirty="0"/>
              <a:t> </a:t>
            </a:r>
            <a:r>
              <a:rPr lang="it-IT" sz="2000" dirty="0" err="1"/>
              <a:t>dans</a:t>
            </a:r>
            <a:r>
              <a:rPr lang="it-IT" sz="2000" dirty="0"/>
              <a:t> </a:t>
            </a:r>
            <a:r>
              <a:rPr lang="it-IT" sz="2000" dirty="0" err="1"/>
              <a:t>les</a:t>
            </a:r>
            <a:r>
              <a:rPr lang="it-IT" sz="2000" dirty="0"/>
              <a:t> </a:t>
            </a:r>
            <a:r>
              <a:rPr lang="it-IT" sz="2000" dirty="0" err="1"/>
              <a:t>messages</a:t>
            </a:r>
            <a:r>
              <a:rPr lang="it-IT" sz="2000" dirty="0"/>
              <a:t> </a:t>
            </a:r>
            <a:r>
              <a:rPr lang="it-IT" sz="2000" dirty="0" err="1"/>
              <a:t>adressés</a:t>
            </a:r>
            <a:r>
              <a:rPr lang="it-IT" sz="2000" dirty="0"/>
              <a:t> à </a:t>
            </a:r>
            <a:r>
              <a:rPr lang="it-IT" sz="2000" dirty="0" err="1"/>
              <a:t>tous</a:t>
            </a:r>
            <a:r>
              <a:rPr lang="it-IT" sz="2000" dirty="0"/>
              <a:t> et </a:t>
            </a:r>
            <a:r>
              <a:rPr lang="it-IT" sz="2000" dirty="0" err="1"/>
              <a:t>toutes</a:t>
            </a:r>
            <a:r>
              <a:rPr lang="it-IT" sz="2000" dirty="0"/>
              <a:t> </a:t>
            </a:r>
          </a:p>
          <a:p>
            <a:pPr algn="just"/>
            <a:r>
              <a:rPr lang="it-IT" sz="2000" dirty="0"/>
              <a:t>4 </a:t>
            </a:r>
            <a:r>
              <a:rPr lang="it-IT" sz="2000" dirty="0" err="1"/>
              <a:t>Utiliser</a:t>
            </a:r>
            <a:r>
              <a:rPr lang="it-IT" sz="2000" dirty="0"/>
              <a:t> l’</a:t>
            </a:r>
            <a:r>
              <a:rPr lang="it-IT" sz="2000" dirty="0" err="1"/>
              <a:t>ordre</a:t>
            </a:r>
            <a:r>
              <a:rPr lang="it-IT" sz="2000" dirty="0"/>
              <a:t> </a:t>
            </a:r>
            <a:r>
              <a:rPr lang="it-IT" sz="2000" dirty="0" err="1"/>
              <a:t>alphabétique</a:t>
            </a:r>
            <a:r>
              <a:rPr lang="it-IT" sz="2000" dirty="0"/>
              <a:t> </a:t>
            </a:r>
            <a:r>
              <a:rPr lang="it-IT" sz="2000" dirty="0" err="1"/>
              <a:t>lors</a:t>
            </a:r>
            <a:r>
              <a:rPr lang="it-IT" sz="2000" dirty="0"/>
              <a:t> d’une </a:t>
            </a:r>
            <a:r>
              <a:rPr lang="it-IT" sz="2000" dirty="0" err="1"/>
              <a:t>énumération</a:t>
            </a:r>
            <a:r>
              <a:rPr lang="it-IT" sz="2000" dirty="0"/>
              <a:t> </a:t>
            </a:r>
          </a:p>
          <a:p>
            <a:pPr algn="just"/>
            <a:r>
              <a:rPr lang="it-IT" sz="2000" dirty="0"/>
              <a:t>5 </a:t>
            </a:r>
            <a:r>
              <a:rPr lang="it-IT" sz="2000" dirty="0" err="1"/>
              <a:t>Présenter</a:t>
            </a:r>
            <a:r>
              <a:rPr lang="it-IT" sz="2000" dirty="0"/>
              <a:t> </a:t>
            </a:r>
            <a:r>
              <a:rPr lang="it-IT" sz="2000" dirty="0" err="1"/>
              <a:t>intégralement</a:t>
            </a:r>
            <a:r>
              <a:rPr lang="it-IT" sz="2000" dirty="0"/>
              <a:t> l’</a:t>
            </a:r>
            <a:r>
              <a:rPr lang="it-IT" sz="2000" dirty="0" err="1"/>
              <a:t>identité</a:t>
            </a:r>
            <a:r>
              <a:rPr lang="it-IT" sz="2000" dirty="0"/>
              <a:t> </a:t>
            </a:r>
            <a:r>
              <a:rPr lang="it-IT" sz="2000" dirty="0" err="1"/>
              <a:t>des</a:t>
            </a:r>
            <a:r>
              <a:rPr lang="it-IT" sz="2000" dirty="0"/>
              <a:t> femmes et </a:t>
            </a:r>
            <a:r>
              <a:rPr lang="it-IT" sz="2000" dirty="0" err="1"/>
              <a:t>des</a:t>
            </a:r>
            <a:r>
              <a:rPr lang="it-IT" sz="2000" dirty="0"/>
              <a:t> </a:t>
            </a:r>
            <a:r>
              <a:rPr lang="it-IT" sz="2000" dirty="0" err="1"/>
              <a:t>hommes</a:t>
            </a:r>
            <a:r>
              <a:rPr lang="it-IT" sz="2000" dirty="0"/>
              <a:t> </a:t>
            </a:r>
          </a:p>
          <a:p>
            <a:pPr algn="just"/>
            <a:r>
              <a:rPr lang="it-IT" sz="2000" dirty="0"/>
              <a:t>6 Ne </a:t>
            </a:r>
            <a:r>
              <a:rPr lang="it-IT" sz="2000" dirty="0" err="1"/>
              <a:t>pas</a:t>
            </a:r>
            <a:r>
              <a:rPr lang="it-IT" sz="2000" dirty="0"/>
              <a:t> </a:t>
            </a:r>
            <a:r>
              <a:rPr lang="it-IT" sz="2000" dirty="0" err="1"/>
              <a:t>réserver</a:t>
            </a:r>
            <a:r>
              <a:rPr lang="it-IT" sz="2000" dirty="0"/>
              <a:t> </a:t>
            </a:r>
            <a:r>
              <a:rPr lang="it-IT" sz="2000" dirty="0" err="1"/>
              <a:t>aux</a:t>
            </a:r>
            <a:r>
              <a:rPr lang="it-IT" sz="2000" dirty="0"/>
              <a:t> femmes </a:t>
            </a:r>
            <a:r>
              <a:rPr lang="it-IT" sz="2000" dirty="0" err="1"/>
              <a:t>les</a:t>
            </a:r>
            <a:r>
              <a:rPr lang="it-IT" sz="2000" dirty="0"/>
              <a:t> </a:t>
            </a:r>
            <a:r>
              <a:rPr lang="it-IT" sz="2000" dirty="0" err="1"/>
              <a:t>questions</a:t>
            </a:r>
            <a:r>
              <a:rPr lang="it-IT" sz="2000" dirty="0"/>
              <a:t> </a:t>
            </a:r>
            <a:r>
              <a:rPr lang="it-IT" sz="2000" dirty="0" err="1"/>
              <a:t>sur</a:t>
            </a:r>
            <a:r>
              <a:rPr lang="it-IT" sz="2000" dirty="0"/>
              <a:t> la vie </a:t>
            </a:r>
            <a:r>
              <a:rPr lang="it-IT" sz="2000" dirty="0" err="1"/>
              <a:t>personnelle</a:t>
            </a:r>
            <a:r>
              <a:rPr lang="it-IT" sz="2000" dirty="0"/>
              <a:t> </a:t>
            </a:r>
          </a:p>
          <a:p>
            <a:pPr algn="just"/>
            <a:r>
              <a:rPr lang="it-IT" sz="2000" b="1" dirty="0"/>
              <a:t>7Parler «</a:t>
            </a:r>
            <a:r>
              <a:rPr lang="it-IT" sz="2000" b="1" dirty="0" err="1"/>
              <a:t>des</a:t>
            </a:r>
            <a:r>
              <a:rPr lang="it-IT" sz="2000" b="1" dirty="0"/>
              <a:t> femmes» </a:t>
            </a:r>
            <a:r>
              <a:rPr lang="it-IT" sz="2000" b="1" dirty="0" err="1"/>
              <a:t>plutôt</a:t>
            </a:r>
            <a:r>
              <a:rPr lang="it-IT" sz="2000" b="1" dirty="0"/>
              <a:t> </a:t>
            </a:r>
            <a:r>
              <a:rPr lang="it-IT" sz="2000" b="1" dirty="0" err="1"/>
              <a:t>que</a:t>
            </a:r>
            <a:r>
              <a:rPr lang="it-IT" sz="2000" b="1" dirty="0"/>
              <a:t> de «la femme », de la «</a:t>
            </a:r>
            <a:r>
              <a:rPr lang="it-IT" sz="2000" b="1" dirty="0" err="1"/>
              <a:t>journée</a:t>
            </a:r>
            <a:r>
              <a:rPr lang="it-IT" sz="2000" b="1" dirty="0"/>
              <a:t> </a:t>
            </a:r>
            <a:r>
              <a:rPr lang="it-IT" sz="2000" b="1" dirty="0" err="1"/>
              <a:t>internationale</a:t>
            </a:r>
            <a:r>
              <a:rPr lang="it-IT" sz="2000" b="1" dirty="0"/>
              <a:t> </a:t>
            </a:r>
            <a:r>
              <a:rPr lang="it-IT" sz="2000" b="1" dirty="0" err="1"/>
              <a:t>des</a:t>
            </a:r>
            <a:r>
              <a:rPr lang="it-IT" sz="2000" b="1" dirty="0"/>
              <a:t> </a:t>
            </a:r>
            <a:r>
              <a:rPr lang="it-IT" sz="2000" b="1" dirty="0" err="1"/>
              <a:t>droits</a:t>
            </a:r>
            <a:r>
              <a:rPr lang="it-IT" sz="2000" b="1" dirty="0"/>
              <a:t> </a:t>
            </a:r>
            <a:r>
              <a:rPr lang="it-IT" sz="2000" b="1" dirty="0" err="1"/>
              <a:t>des</a:t>
            </a:r>
            <a:r>
              <a:rPr lang="it-IT" sz="2000" b="1" dirty="0"/>
              <a:t> femmes » </a:t>
            </a:r>
            <a:r>
              <a:rPr lang="it-IT" sz="2000" b="1" dirty="0" err="1"/>
              <a:t>plutôt</a:t>
            </a:r>
            <a:r>
              <a:rPr lang="it-IT" sz="2000" b="1" dirty="0"/>
              <a:t> </a:t>
            </a:r>
            <a:r>
              <a:rPr lang="it-IT" sz="2000" b="1" dirty="0" err="1"/>
              <a:t>que</a:t>
            </a:r>
            <a:r>
              <a:rPr lang="it-IT" sz="2000" b="1" dirty="0"/>
              <a:t> de la «</a:t>
            </a:r>
            <a:r>
              <a:rPr lang="it-IT" sz="2000" b="1" dirty="0" err="1"/>
              <a:t>journée</a:t>
            </a:r>
            <a:r>
              <a:rPr lang="it-IT" sz="2000" b="1" dirty="0"/>
              <a:t> de la femme» </a:t>
            </a:r>
            <a:r>
              <a:rPr lang="it-IT" sz="2000" dirty="0"/>
              <a:t>et </a:t>
            </a:r>
            <a:r>
              <a:rPr lang="it-IT" sz="2000" dirty="0" err="1"/>
              <a:t>des</a:t>
            </a:r>
            <a:r>
              <a:rPr lang="it-IT" sz="2000" dirty="0"/>
              <a:t> «</a:t>
            </a:r>
            <a:r>
              <a:rPr lang="it-IT" sz="2000" dirty="0" err="1"/>
              <a:t>droits</a:t>
            </a:r>
            <a:r>
              <a:rPr lang="it-IT" sz="2000" dirty="0"/>
              <a:t> </a:t>
            </a:r>
            <a:r>
              <a:rPr lang="it-IT" sz="2000" dirty="0" err="1"/>
              <a:t>humains</a:t>
            </a:r>
            <a:r>
              <a:rPr lang="it-IT" sz="2000" dirty="0"/>
              <a:t>» </a:t>
            </a:r>
            <a:r>
              <a:rPr lang="it-IT" sz="2000" dirty="0" err="1"/>
              <a:t>plutôt</a:t>
            </a:r>
            <a:r>
              <a:rPr lang="it-IT" sz="2000" dirty="0"/>
              <a:t> </a:t>
            </a:r>
            <a:r>
              <a:rPr lang="it-IT" sz="2000" dirty="0" err="1"/>
              <a:t>que</a:t>
            </a:r>
            <a:r>
              <a:rPr lang="it-IT" sz="2000" dirty="0"/>
              <a:t> </a:t>
            </a:r>
            <a:r>
              <a:rPr lang="it-IT" sz="2000" dirty="0" err="1"/>
              <a:t>des</a:t>
            </a:r>
            <a:r>
              <a:rPr lang="it-IT" sz="2000" dirty="0"/>
              <a:t> «</a:t>
            </a:r>
            <a:r>
              <a:rPr lang="it-IT" sz="2000" dirty="0" err="1"/>
              <a:t>droits</a:t>
            </a:r>
            <a:r>
              <a:rPr lang="it-IT" sz="2000" dirty="0"/>
              <a:t> de l’</a:t>
            </a:r>
            <a:r>
              <a:rPr lang="it-IT" sz="2000" dirty="0" err="1"/>
              <a:t>homme</a:t>
            </a:r>
            <a:r>
              <a:rPr lang="it-IT" sz="2000" dirty="0"/>
              <a:t>» </a:t>
            </a:r>
          </a:p>
          <a:p>
            <a:pPr algn="just"/>
            <a:r>
              <a:rPr lang="it-IT" sz="2000" dirty="0"/>
              <a:t>8Diversifier </a:t>
            </a:r>
            <a:r>
              <a:rPr lang="it-IT" sz="2000" dirty="0" err="1"/>
              <a:t>les</a:t>
            </a:r>
            <a:r>
              <a:rPr lang="it-IT" sz="2000" dirty="0"/>
              <a:t> </a:t>
            </a:r>
            <a:r>
              <a:rPr lang="it-IT" sz="2000" dirty="0" err="1"/>
              <a:t>représentations</a:t>
            </a:r>
            <a:r>
              <a:rPr lang="it-IT" sz="2000" dirty="0"/>
              <a:t> </a:t>
            </a:r>
            <a:r>
              <a:rPr lang="it-IT" sz="2000" dirty="0" err="1"/>
              <a:t>des</a:t>
            </a:r>
            <a:r>
              <a:rPr lang="it-IT" sz="2000" dirty="0"/>
              <a:t> femmes et </a:t>
            </a:r>
            <a:r>
              <a:rPr lang="it-IT" sz="2000" dirty="0" err="1"/>
              <a:t>des</a:t>
            </a:r>
            <a:r>
              <a:rPr lang="it-IT" sz="2000" dirty="0"/>
              <a:t> </a:t>
            </a:r>
            <a:r>
              <a:rPr lang="it-IT" sz="2000" dirty="0" err="1"/>
              <a:t>hommes</a:t>
            </a:r>
            <a:r>
              <a:rPr lang="it-IT" sz="2000" dirty="0"/>
              <a:t> </a:t>
            </a:r>
          </a:p>
          <a:p>
            <a:pPr algn="just"/>
            <a:r>
              <a:rPr lang="it-IT" sz="2000" dirty="0"/>
              <a:t>9Veiller à </a:t>
            </a:r>
            <a:r>
              <a:rPr lang="it-IT" sz="2000" dirty="0" err="1"/>
              <a:t>équilibrer</a:t>
            </a:r>
            <a:r>
              <a:rPr lang="it-IT" sz="2000" dirty="0"/>
              <a:t> le </a:t>
            </a:r>
            <a:r>
              <a:rPr lang="it-IT" sz="2000" dirty="0" err="1"/>
              <a:t>nombre</a:t>
            </a:r>
            <a:r>
              <a:rPr lang="it-IT" sz="2000" dirty="0"/>
              <a:t> de femmes et d’</a:t>
            </a:r>
            <a:r>
              <a:rPr lang="it-IT" sz="2000" dirty="0" err="1"/>
              <a:t>hommes</a:t>
            </a:r>
            <a:r>
              <a:rPr lang="it-IT" sz="2000" dirty="0"/>
              <a:t> </a:t>
            </a:r>
          </a:p>
          <a:p>
            <a:pPr algn="just"/>
            <a:r>
              <a:rPr lang="it-IT" sz="2000" dirty="0"/>
              <a:t>10 </a:t>
            </a:r>
            <a:r>
              <a:rPr lang="it-IT" sz="2000" dirty="0" err="1"/>
              <a:t>Former</a:t>
            </a:r>
            <a:r>
              <a:rPr lang="it-IT" sz="2000" dirty="0"/>
              <a:t> </a:t>
            </a:r>
            <a:r>
              <a:rPr lang="it-IT" sz="2000" dirty="0" err="1"/>
              <a:t>les</a:t>
            </a:r>
            <a:r>
              <a:rPr lang="it-IT" sz="2000" dirty="0"/>
              <a:t> </a:t>
            </a:r>
            <a:r>
              <a:rPr lang="it-IT" sz="2000" dirty="0" err="1"/>
              <a:t>professionnel.le.s</a:t>
            </a:r>
            <a:r>
              <a:rPr lang="it-IT" sz="2000" dirty="0"/>
              <a:t> et </a:t>
            </a:r>
            <a:r>
              <a:rPr lang="it-IT" sz="2000" dirty="0" err="1"/>
              <a:t>diffuser</a:t>
            </a:r>
            <a:r>
              <a:rPr lang="it-IT" sz="2000" dirty="0"/>
              <a:t> ce guide </a:t>
            </a:r>
            <a:endParaRPr lang="fr-CA" sz="2000" dirty="0"/>
          </a:p>
        </p:txBody>
      </p:sp>
    </p:spTree>
    <p:extLst>
      <p:ext uri="{BB962C8B-B14F-4D97-AF65-F5344CB8AC3E}">
        <p14:creationId xmlns:p14="http://schemas.microsoft.com/office/powerpoint/2010/main" val="3421927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1° Recommandation</a:t>
            </a:r>
          </a:p>
        </p:txBody>
      </p:sp>
      <p:sp>
        <p:nvSpPr>
          <p:cNvPr id="3" name="Segnaposto contenuto 2"/>
          <p:cNvSpPr>
            <a:spLocks noGrp="1"/>
          </p:cNvSpPr>
          <p:nvPr>
            <p:ph idx="1"/>
          </p:nvPr>
        </p:nvSpPr>
        <p:spPr/>
        <p:txBody>
          <a:bodyPr>
            <a:normAutofit lnSpcReduction="10000"/>
          </a:bodyPr>
          <a:lstStyle/>
          <a:p>
            <a:pPr algn="just"/>
            <a:r>
              <a:rPr lang="it-IT" sz="2400" dirty="0"/>
              <a:t>1  </a:t>
            </a:r>
            <a:r>
              <a:rPr lang="it-IT" sz="2400" dirty="0" err="1"/>
              <a:t>Éliminer</a:t>
            </a:r>
            <a:r>
              <a:rPr lang="it-IT" sz="2400" dirty="0"/>
              <a:t> </a:t>
            </a:r>
            <a:r>
              <a:rPr lang="it-IT" sz="2400" dirty="0" err="1"/>
              <a:t>toutes</a:t>
            </a:r>
            <a:r>
              <a:rPr lang="it-IT" sz="2400" dirty="0"/>
              <a:t> </a:t>
            </a:r>
            <a:r>
              <a:rPr lang="it-IT" sz="2400" dirty="0" err="1"/>
              <a:t>expressions</a:t>
            </a:r>
            <a:r>
              <a:rPr lang="it-IT" sz="2400" dirty="0"/>
              <a:t> </a:t>
            </a:r>
            <a:r>
              <a:rPr lang="it-IT" sz="2400" dirty="0" err="1"/>
              <a:t>telles</a:t>
            </a:r>
            <a:r>
              <a:rPr lang="it-IT" sz="2400" dirty="0"/>
              <a:t> </a:t>
            </a:r>
            <a:r>
              <a:rPr lang="it-IT" sz="2400" dirty="0" err="1"/>
              <a:t>que</a:t>
            </a:r>
            <a:r>
              <a:rPr lang="it-IT" sz="2400" dirty="0"/>
              <a:t> « chef de </a:t>
            </a:r>
            <a:r>
              <a:rPr lang="it-IT" sz="2400" dirty="0" err="1"/>
              <a:t>famille</a:t>
            </a:r>
            <a:r>
              <a:rPr lang="it-IT" sz="2400" dirty="0"/>
              <a:t> », « </a:t>
            </a:r>
            <a:r>
              <a:rPr lang="it-IT" sz="2400" dirty="0" err="1"/>
              <a:t>mademoiselle</a:t>
            </a:r>
            <a:r>
              <a:rPr lang="it-IT" sz="2400" dirty="0"/>
              <a:t> », « </a:t>
            </a:r>
            <a:r>
              <a:rPr lang="it-IT" sz="2400" dirty="0" err="1"/>
              <a:t>nom</a:t>
            </a:r>
            <a:r>
              <a:rPr lang="it-IT" sz="2400" dirty="0"/>
              <a:t> de </a:t>
            </a:r>
            <a:r>
              <a:rPr lang="it-IT" sz="2400" dirty="0" err="1"/>
              <a:t>jeune</a:t>
            </a:r>
            <a:r>
              <a:rPr lang="it-IT" sz="2400" dirty="0"/>
              <a:t> </a:t>
            </a:r>
            <a:r>
              <a:rPr lang="it-IT" sz="2400" dirty="0" err="1"/>
              <a:t>fille</a:t>
            </a:r>
            <a:r>
              <a:rPr lang="it-IT" sz="2400" dirty="0"/>
              <a:t> », « </a:t>
            </a:r>
            <a:r>
              <a:rPr lang="it-IT" sz="2400" dirty="0" err="1"/>
              <a:t>nom</a:t>
            </a:r>
            <a:r>
              <a:rPr lang="it-IT" sz="2400" dirty="0"/>
              <a:t> </a:t>
            </a:r>
            <a:r>
              <a:rPr lang="it-IT" sz="2400" dirty="0" err="1"/>
              <a:t>patronymique</a:t>
            </a:r>
            <a:r>
              <a:rPr lang="it-IT" sz="2400" dirty="0"/>
              <a:t> », « </a:t>
            </a:r>
            <a:r>
              <a:rPr lang="it-IT" sz="2400" dirty="0" err="1"/>
              <a:t>nom</a:t>
            </a:r>
            <a:r>
              <a:rPr lang="it-IT" sz="2400" dirty="0"/>
              <a:t> d’</a:t>
            </a:r>
            <a:r>
              <a:rPr lang="it-IT" sz="2400" dirty="0" err="1"/>
              <a:t>épouse</a:t>
            </a:r>
            <a:r>
              <a:rPr lang="it-IT" sz="2400" dirty="0"/>
              <a:t> et d’</a:t>
            </a:r>
            <a:r>
              <a:rPr lang="it-IT" sz="2400" dirty="0" err="1"/>
              <a:t>époux</a:t>
            </a:r>
            <a:r>
              <a:rPr lang="it-IT" sz="2400" dirty="0"/>
              <a:t> », « en bon </a:t>
            </a:r>
            <a:r>
              <a:rPr lang="it-IT" sz="2400" dirty="0" err="1"/>
              <a:t>père</a:t>
            </a:r>
            <a:r>
              <a:rPr lang="it-IT" sz="2400" dirty="0"/>
              <a:t> de </a:t>
            </a:r>
            <a:r>
              <a:rPr lang="it-IT" sz="2400" dirty="0" err="1"/>
              <a:t>famille</a:t>
            </a:r>
            <a:r>
              <a:rPr lang="it-IT" sz="2400" dirty="0"/>
              <a:t> »</a:t>
            </a:r>
          </a:p>
          <a:p>
            <a:pPr algn="just"/>
            <a:r>
              <a:rPr lang="it-IT" sz="2400" dirty="0" err="1"/>
              <a:t>Pourquoi</a:t>
            </a:r>
            <a:r>
              <a:rPr lang="it-IT" sz="2400" dirty="0"/>
              <a:t> ?Parce </a:t>
            </a:r>
            <a:r>
              <a:rPr lang="it-IT" sz="2400" dirty="0" err="1"/>
              <a:t>que</a:t>
            </a:r>
            <a:r>
              <a:rPr lang="it-IT" sz="2400" dirty="0"/>
              <a:t> </a:t>
            </a:r>
            <a:r>
              <a:rPr lang="it-IT" sz="2400" dirty="0" err="1"/>
              <a:t>ces</a:t>
            </a:r>
            <a:r>
              <a:rPr lang="it-IT" sz="2400" dirty="0"/>
              <a:t> </a:t>
            </a:r>
            <a:r>
              <a:rPr lang="it-IT" sz="2400" dirty="0" err="1"/>
              <a:t>expressions</a:t>
            </a:r>
            <a:r>
              <a:rPr lang="it-IT" sz="2400" dirty="0"/>
              <a:t> </a:t>
            </a:r>
            <a:r>
              <a:rPr lang="it-IT" sz="2400" dirty="0" err="1"/>
              <a:t>ont</a:t>
            </a:r>
            <a:r>
              <a:rPr lang="it-IT" sz="2400" dirty="0"/>
              <a:t> </a:t>
            </a:r>
            <a:r>
              <a:rPr lang="it-IT" sz="2400" dirty="0" err="1"/>
              <a:t>déjà</a:t>
            </a:r>
            <a:r>
              <a:rPr lang="it-IT" sz="2400" dirty="0"/>
              <a:t> </a:t>
            </a:r>
            <a:r>
              <a:rPr lang="it-IT" sz="2400" dirty="0" err="1"/>
              <a:t>été</a:t>
            </a:r>
            <a:r>
              <a:rPr lang="it-IT" sz="2400" dirty="0"/>
              <a:t> </a:t>
            </a:r>
            <a:r>
              <a:rPr lang="it-IT" sz="2400" dirty="0" err="1"/>
              <a:t>bannies</a:t>
            </a:r>
            <a:r>
              <a:rPr lang="it-IT" sz="2400" dirty="0"/>
              <a:t> </a:t>
            </a:r>
            <a:r>
              <a:rPr lang="it-IT" sz="2400" dirty="0" err="1"/>
              <a:t>du</a:t>
            </a:r>
            <a:r>
              <a:rPr lang="it-IT" sz="2400" dirty="0"/>
              <a:t> </a:t>
            </a:r>
            <a:r>
              <a:rPr lang="it-IT" sz="2400" dirty="0" err="1"/>
              <a:t>droit</a:t>
            </a:r>
            <a:r>
              <a:rPr lang="it-IT" sz="2400" dirty="0"/>
              <a:t> </a:t>
            </a:r>
            <a:r>
              <a:rPr lang="it-IT" sz="2400" dirty="0" err="1"/>
              <a:t>français</a:t>
            </a:r>
            <a:r>
              <a:rPr lang="it-IT" sz="2400" dirty="0"/>
              <a:t>*. Parce </a:t>
            </a:r>
            <a:r>
              <a:rPr lang="it-IT" sz="2400" dirty="0" err="1"/>
              <a:t>que</a:t>
            </a:r>
            <a:r>
              <a:rPr lang="it-IT" sz="2400" dirty="0"/>
              <a:t> </a:t>
            </a:r>
            <a:r>
              <a:rPr lang="it-IT" sz="2400" dirty="0" err="1"/>
              <a:t>ces</a:t>
            </a:r>
            <a:r>
              <a:rPr lang="it-IT" sz="2400" dirty="0"/>
              <a:t> </a:t>
            </a:r>
            <a:r>
              <a:rPr lang="it-IT" sz="2400" dirty="0" err="1"/>
              <a:t>expressions</a:t>
            </a:r>
            <a:r>
              <a:rPr lang="it-IT" sz="2400" dirty="0"/>
              <a:t> </a:t>
            </a:r>
            <a:r>
              <a:rPr lang="it-IT" sz="2400" dirty="0" err="1"/>
              <a:t>renvoient</a:t>
            </a:r>
            <a:r>
              <a:rPr lang="it-IT" sz="2400" dirty="0"/>
              <a:t> </a:t>
            </a:r>
            <a:r>
              <a:rPr lang="it-IT" sz="2400" dirty="0" err="1"/>
              <a:t>les</a:t>
            </a:r>
            <a:r>
              <a:rPr lang="it-IT" sz="2400" dirty="0"/>
              <a:t> femmes et </a:t>
            </a:r>
            <a:r>
              <a:rPr lang="it-IT" sz="2400" dirty="0" err="1"/>
              <a:t>les</a:t>
            </a:r>
            <a:r>
              <a:rPr lang="it-IT" sz="2400" dirty="0"/>
              <a:t> </a:t>
            </a:r>
            <a:r>
              <a:rPr lang="it-IT" sz="2400" dirty="0" err="1"/>
              <a:t>hommes</a:t>
            </a:r>
            <a:r>
              <a:rPr lang="it-IT" sz="2400" dirty="0"/>
              <a:t> à </a:t>
            </a:r>
            <a:r>
              <a:rPr lang="it-IT" sz="2400" dirty="0" err="1"/>
              <a:t>des</a:t>
            </a:r>
            <a:r>
              <a:rPr lang="it-IT" sz="2400" dirty="0"/>
              <a:t> </a:t>
            </a:r>
            <a:r>
              <a:rPr lang="it-IT" sz="2400" dirty="0" err="1"/>
              <a:t>rôles</a:t>
            </a:r>
            <a:r>
              <a:rPr lang="it-IT" sz="2400" dirty="0"/>
              <a:t> </a:t>
            </a:r>
            <a:r>
              <a:rPr lang="it-IT" sz="2400" dirty="0" err="1"/>
              <a:t>sociaux</a:t>
            </a:r>
            <a:r>
              <a:rPr lang="it-IT" sz="2400" dirty="0"/>
              <a:t> </a:t>
            </a:r>
            <a:r>
              <a:rPr lang="it-IT" sz="2400" dirty="0" err="1"/>
              <a:t>traditionnels</a:t>
            </a:r>
            <a:r>
              <a:rPr lang="it-IT" sz="2400" dirty="0"/>
              <a:t>.</a:t>
            </a:r>
          </a:p>
          <a:p>
            <a:pPr algn="just"/>
            <a:endParaRPr lang="it-IT" sz="2400" dirty="0"/>
          </a:p>
          <a:p>
            <a:pPr algn="just"/>
            <a:r>
              <a:rPr lang="it-IT" sz="2400" dirty="0"/>
              <a:t>* </a:t>
            </a:r>
            <a:r>
              <a:rPr lang="it-IT" sz="2400" dirty="0" err="1"/>
              <a:t>Conformément</a:t>
            </a:r>
            <a:r>
              <a:rPr lang="it-IT" sz="2400" dirty="0"/>
              <a:t> à la </a:t>
            </a:r>
            <a:r>
              <a:rPr lang="it-IT" sz="2400" b="1" dirty="0" err="1"/>
              <a:t>Circulaire</a:t>
            </a:r>
            <a:r>
              <a:rPr lang="it-IT" sz="2400" b="1" dirty="0"/>
              <a:t> n°5575/SG </a:t>
            </a:r>
            <a:r>
              <a:rPr lang="it-IT" sz="2400" b="1" dirty="0" err="1"/>
              <a:t>du</a:t>
            </a:r>
            <a:r>
              <a:rPr lang="it-IT" sz="2400" b="1" dirty="0"/>
              <a:t> 21 </a:t>
            </a:r>
            <a:r>
              <a:rPr lang="it-IT" sz="2400" b="1" dirty="0" err="1"/>
              <a:t>février</a:t>
            </a:r>
            <a:r>
              <a:rPr lang="it-IT" sz="2400" b="1" dirty="0"/>
              <a:t> 2012 </a:t>
            </a:r>
            <a:r>
              <a:rPr lang="it-IT" sz="2400" dirty="0"/>
              <a:t>relative à la </a:t>
            </a:r>
            <a:r>
              <a:rPr lang="it-IT" sz="2400" dirty="0" err="1"/>
              <a:t>suppression</a:t>
            </a:r>
            <a:r>
              <a:rPr lang="it-IT" sz="2400" dirty="0"/>
              <a:t> </a:t>
            </a:r>
            <a:r>
              <a:rPr lang="it-IT" sz="2400" dirty="0" err="1"/>
              <a:t>des</a:t>
            </a:r>
            <a:r>
              <a:rPr lang="it-IT" sz="2400" dirty="0"/>
              <a:t> </a:t>
            </a:r>
            <a:r>
              <a:rPr lang="it-IT" sz="2400" dirty="0" err="1"/>
              <a:t>termes</a:t>
            </a:r>
            <a:r>
              <a:rPr lang="it-IT" sz="2400" dirty="0"/>
              <a:t> « </a:t>
            </a:r>
            <a:r>
              <a:rPr lang="it-IT" sz="2400" dirty="0" err="1"/>
              <a:t>mademoiselle</a:t>
            </a:r>
            <a:r>
              <a:rPr lang="it-IT" sz="2400" dirty="0"/>
              <a:t> », « </a:t>
            </a:r>
            <a:r>
              <a:rPr lang="it-IT" sz="2400" dirty="0" err="1"/>
              <a:t>nom</a:t>
            </a:r>
            <a:r>
              <a:rPr lang="it-IT" sz="2400" dirty="0"/>
              <a:t> de </a:t>
            </a:r>
            <a:r>
              <a:rPr lang="it-IT" sz="2400" dirty="0" err="1"/>
              <a:t>jeune</a:t>
            </a:r>
            <a:r>
              <a:rPr lang="it-IT" sz="2400" dirty="0"/>
              <a:t> </a:t>
            </a:r>
            <a:r>
              <a:rPr lang="it-IT" sz="2400" dirty="0" err="1"/>
              <a:t>fille</a:t>
            </a:r>
            <a:r>
              <a:rPr lang="it-IT" sz="2400" dirty="0"/>
              <a:t> », « </a:t>
            </a:r>
            <a:r>
              <a:rPr lang="it-IT" sz="2400" dirty="0" err="1"/>
              <a:t>nom</a:t>
            </a:r>
            <a:r>
              <a:rPr lang="it-IT" sz="2400" dirty="0"/>
              <a:t> </a:t>
            </a:r>
            <a:r>
              <a:rPr lang="it-IT" sz="2400" dirty="0" err="1"/>
              <a:t>patronymique</a:t>
            </a:r>
            <a:r>
              <a:rPr lang="it-IT" sz="2400" dirty="0"/>
              <a:t> », « </a:t>
            </a:r>
            <a:r>
              <a:rPr lang="it-IT" sz="2400" dirty="0" err="1"/>
              <a:t>nom</a:t>
            </a:r>
            <a:r>
              <a:rPr lang="it-IT" sz="2400" dirty="0"/>
              <a:t> d’</a:t>
            </a:r>
            <a:r>
              <a:rPr lang="it-IT" sz="2400" dirty="0" err="1"/>
              <a:t>épouse</a:t>
            </a:r>
            <a:r>
              <a:rPr lang="it-IT" sz="2400" dirty="0"/>
              <a:t> » et « </a:t>
            </a:r>
            <a:r>
              <a:rPr lang="it-IT" sz="2400" dirty="0" err="1"/>
              <a:t>nom</a:t>
            </a:r>
            <a:r>
              <a:rPr lang="it-IT" sz="2400" dirty="0"/>
              <a:t> d’</a:t>
            </a:r>
            <a:r>
              <a:rPr lang="it-IT" sz="2400" dirty="0" err="1"/>
              <a:t>époux</a:t>
            </a:r>
            <a:r>
              <a:rPr lang="it-IT" sz="2400" dirty="0"/>
              <a:t> » </a:t>
            </a:r>
            <a:r>
              <a:rPr lang="it-IT" sz="2400" dirty="0" err="1"/>
              <a:t>des</a:t>
            </a:r>
            <a:r>
              <a:rPr lang="it-IT" sz="2400" dirty="0"/>
              <a:t> </a:t>
            </a:r>
            <a:r>
              <a:rPr lang="it-IT" sz="2400" dirty="0" err="1"/>
              <a:t>formulaires</a:t>
            </a:r>
            <a:r>
              <a:rPr lang="it-IT" sz="2400" dirty="0"/>
              <a:t> et </a:t>
            </a:r>
            <a:r>
              <a:rPr lang="it-IT" sz="2400" dirty="0" err="1"/>
              <a:t>correspondances</a:t>
            </a:r>
            <a:r>
              <a:rPr lang="it-IT" sz="2400" dirty="0"/>
              <a:t> </a:t>
            </a:r>
            <a:r>
              <a:rPr lang="it-IT" sz="2400" dirty="0" err="1"/>
              <a:t>des</a:t>
            </a:r>
            <a:r>
              <a:rPr lang="it-IT" sz="2400" dirty="0"/>
              <a:t> </a:t>
            </a:r>
            <a:r>
              <a:rPr lang="it-IT" sz="2400" dirty="0" err="1"/>
              <a:t>administrations</a:t>
            </a:r>
            <a:r>
              <a:rPr lang="it-IT" sz="2400" dirty="0"/>
              <a:t>, à la </a:t>
            </a:r>
            <a:r>
              <a:rPr lang="it-IT" sz="2400" dirty="0" err="1"/>
              <a:t>loi</a:t>
            </a:r>
            <a:r>
              <a:rPr lang="it-IT" sz="2400" dirty="0"/>
              <a:t> n° 70-459 </a:t>
            </a:r>
            <a:r>
              <a:rPr lang="it-IT" sz="2400" dirty="0" err="1"/>
              <a:t>du</a:t>
            </a:r>
            <a:r>
              <a:rPr lang="it-IT" sz="2400" dirty="0"/>
              <a:t> 4 </a:t>
            </a:r>
            <a:r>
              <a:rPr lang="it-IT" sz="2400" dirty="0" err="1"/>
              <a:t>juin</a:t>
            </a:r>
            <a:r>
              <a:rPr lang="it-IT" sz="2400" dirty="0"/>
              <a:t> 1970 relative à l’</a:t>
            </a:r>
            <a:r>
              <a:rPr lang="it-IT" sz="2400" dirty="0" err="1"/>
              <a:t>autorité</a:t>
            </a:r>
            <a:r>
              <a:rPr lang="it-IT" sz="2400" dirty="0"/>
              <a:t> parentale et à la </a:t>
            </a:r>
            <a:r>
              <a:rPr lang="it-IT" sz="2400" dirty="0" err="1"/>
              <a:t>loi</a:t>
            </a:r>
            <a:r>
              <a:rPr lang="it-IT" sz="2400" dirty="0"/>
              <a:t> </a:t>
            </a:r>
            <a:r>
              <a:rPr lang="it-IT" sz="2400" dirty="0" err="1"/>
              <a:t>du</a:t>
            </a:r>
            <a:r>
              <a:rPr lang="it-IT" sz="2400" dirty="0"/>
              <a:t> 4 </a:t>
            </a:r>
            <a:r>
              <a:rPr lang="it-IT" sz="2400" dirty="0" err="1"/>
              <a:t>août</a:t>
            </a:r>
            <a:r>
              <a:rPr lang="it-IT" sz="2400" dirty="0"/>
              <a:t> 2014 pour l’</a:t>
            </a:r>
            <a:r>
              <a:rPr lang="it-IT" sz="2400" dirty="0" err="1"/>
              <a:t>égalité</a:t>
            </a:r>
            <a:r>
              <a:rPr lang="it-IT" sz="2400" dirty="0"/>
              <a:t> </a:t>
            </a:r>
            <a:r>
              <a:rPr lang="it-IT" sz="2400" dirty="0" err="1"/>
              <a:t>réelle</a:t>
            </a:r>
            <a:r>
              <a:rPr lang="it-IT" sz="2400" dirty="0"/>
              <a:t> </a:t>
            </a:r>
            <a:r>
              <a:rPr lang="it-IT" sz="2400" dirty="0" err="1"/>
              <a:t>entre</a:t>
            </a:r>
            <a:r>
              <a:rPr lang="it-IT" sz="2400" dirty="0"/>
              <a:t> </a:t>
            </a:r>
            <a:r>
              <a:rPr lang="it-IT" sz="2400" dirty="0" err="1"/>
              <a:t>les</a:t>
            </a:r>
            <a:r>
              <a:rPr lang="it-IT" sz="2400" dirty="0"/>
              <a:t> femmes et </a:t>
            </a:r>
            <a:r>
              <a:rPr lang="it-IT" sz="2400" dirty="0" err="1"/>
              <a:t>les</a:t>
            </a:r>
            <a:r>
              <a:rPr lang="it-IT" sz="2400" dirty="0"/>
              <a:t> </a:t>
            </a:r>
            <a:r>
              <a:rPr lang="it-IT" sz="2400" dirty="0" err="1"/>
              <a:t>hommes</a:t>
            </a:r>
            <a:endParaRPr lang="fr-CA" sz="2400" dirty="0"/>
          </a:p>
        </p:txBody>
      </p:sp>
    </p:spTree>
    <p:extLst>
      <p:ext uri="{BB962C8B-B14F-4D97-AF65-F5344CB8AC3E}">
        <p14:creationId xmlns:p14="http://schemas.microsoft.com/office/powerpoint/2010/main" val="4289445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fr-CA"/>
          </a:p>
        </p:txBody>
      </p:sp>
      <p:pic>
        <p:nvPicPr>
          <p:cNvPr id="6" name="Segnaposto contenuto 5" descr="1.png"/>
          <p:cNvPicPr>
            <a:picLocks noGrp="1" noChangeAspect="1"/>
          </p:cNvPicPr>
          <p:nvPr>
            <p:ph idx="1"/>
          </p:nvPr>
        </p:nvPicPr>
        <p:blipFill>
          <a:blip r:embed="rId2" cstate="print">
            <a:extLst>
              <a:ext uri="{28A0092B-C50C-407E-A947-70E740481C1C}">
                <a14:useLocalDpi xmlns:a14="http://schemas.microsoft.com/office/drawing/2010/main" val="0"/>
              </a:ext>
            </a:extLst>
          </a:blip>
          <a:srcRect l="-177289" r="-177289"/>
          <a:stretch>
            <a:fillRect/>
          </a:stretch>
        </p:blipFill>
        <p:spPr/>
      </p:pic>
    </p:spTree>
    <p:extLst>
      <p:ext uri="{BB962C8B-B14F-4D97-AF65-F5344CB8AC3E}">
        <p14:creationId xmlns:p14="http://schemas.microsoft.com/office/powerpoint/2010/main" val="3991796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err="1"/>
              <a:t>Observons</a:t>
            </a:r>
            <a:r>
              <a:rPr lang="it-IT" sz="2800" dirty="0"/>
              <a:t> </a:t>
            </a:r>
            <a:r>
              <a:rPr lang="it-IT" sz="2800" dirty="0" err="1"/>
              <a:t>les</a:t>
            </a:r>
            <a:r>
              <a:rPr lang="it-IT" sz="2800" dirty="0"/>
              <a:t> </a:t>
            </a:r>
            <a:r>
              <a:rPr lang="it-IT" sz="2800" dirty="0" err="1"/>
              <a:t>dénominations</a:t>
            </a:r>
            <a:r>
              <a:rPr lang="it-IT" sz="2800" dirty="0"/>
              <a:t> de la </a:t>
            </a:r>
            <a:r>
              <a:rPr lang="it-IT" sz="2800" dirty="0" err="1"/>
              <a:t>journée</a:t>
            </a:r>
            <a:r>
              <a:rPr lang="it-IT" sz="2800" dirty="0"/>
              <a:t> </a:t>
            </a:r>
            <a:r>
              <a:rPr lang="it-IT" sz="2800" dirty="0" err="1"/>
              <a:t>du</a:t>
            </a:r>
            <a:r>
              <a:rPr lang="it-IT" sz="2800" dirty="0"/>
              <a:t> 8 </a:t>
            </a:r>
            <a:r>
              <a:rPr lang="it-IT" sz="2800" dirty="0" err="1"/>
              <a:t>mars</a:t>
            </a:r>
            <a:endParaRPr lang="it-IT" sz="2800" dirty="0"/>
          </a:p>
        </p:txBody>
      </p:sp>
      <p:sp>
        <p:nvSpPr>
          <p:cNvPr id="3" name="Segnaposto contenuto 2"/>
          <p:cNvSpPr>
            <a:spLocks noGrp="1"/>
          </p:cNvSpPr>
          <p:nvPr>
            <p:ph idx="1"/>
          </p:nvPr>
        </p:nvSpPr>
        <p:spPr/>
        <p:txBody>
          <a:bodyPr>
            <a:normAutofit/>
          </a:bodyPr>
          <a:lstStyle/>
          <a:p>
            <a:endParaRPr lang="it-IT" sz="2400" dirty="0"/>
          </a:p>
          <a:p>
            <a:r>
              <a:rPr lang="it-IT" sz="2400" dirty="0" err="1"/>
              <a:t>Journée</a:t>
            </a:r>
            <a:r>
              <a:rPr lang="it-IT" sz="2400" dirty="0"/>
              <a:t> </a:t>
            </a:r>
            <a:r>
              <a:rPr lang="it-IT" sz="2400" dirty="0" err="1"/>
              <a:t>internationale</a:t>
            </a:r>
            <a:r>
              <a:rPr lang="it-IT" sz="2400" dirty="0"/>
              <a:t> de la femme (elle n’est plus </a:t>
            </a:r>
            <a:r>
              <a:rPr lang="it-IT" sz="2400" dirty="0" err="1"/>
              <a:t>utilisée</a:t>
            </a:r>
            <a:r>
              <a:rPr lang="it-IT" sz="2400" dirty="0"/>
              <a:t>)</a:t>
            </a:r>
          </a:p>
          <a:p>
            <a:r>
              <a:rPr lang="it-IT" sz="2400" dirty="0" err="1"/>
              <a:t>Journée</a:t>
            </a:r>
            <a:r>
              <a:rPr lang="it-IT" sz="2400" dirty="0"/>
              <a:t> </a:t>
            </a:r>
            <a:r>
              <a:rPr lang="it-IT" sz="2400" dirty="0" err="1"/>
              <a:t>internationale</a:t>
            </a:r>
            <a:r>
              <a:rPr lang="it-IT" sz="2400" dirty="0"/>
              <a:t> </a:t>
            </a:r>
            <a:r>
              <a:rPr lang="it-IT" sz="2400" dirty="0" err="1"/>
              <a:t>des</a:t>
            </a:r>
            <a:r>
              <a:rPr lang="it-IT" sz="2400" dirty="0"/>
              <a:t> femmes</a:t>
            </a:r>
          </a:p>
          <a:p>
            <a:r>
              <a:rPr lang="it-IT" sz="2400" b="1" dirty="0" err="1"/>
              <a:t>Journée</a:t>
            </a:r>
            <a:r>
              <a:rPr lang="it-IT" sz="2400" b="1" dirty="0"/>
              <a:t> </a:t>
            </a:r>
            <a:r>
              <a:rPr lang="it-IT" sz="2400" b="1" dirty="0" err="1"/>
              <a:t>internationale</a:t>
            </a:r>
            <a:r>
              <a:rPr lang="it-IT" sz="2400" b="1" dirty="0"/>
              <a:t> </a:t>
            </a:r>
            <a:r>
              <a:rPr lang="it-IT" sz="2400" b="1" dirty="0" err="1"/>
              <a:t>des</a:t>
            </a:r>
            <a:r>
              <a:rPr lang="it-IT" sz="2400" b="1" dirty="0"/>
              <a:t> </a:t>
            </a:r>
            <a:r>
              <a:rPr lang="it-IT" sz="2400" b="1" dirty="0" err="1"/>
              <a:t>droits</a:t>
            </a:r>
            <a:r>
              <a:rPr lang="it-IT" sz="2400" b="1" dirty="0"/>
              <a:t> de la femme</a:t>
            </a:r>
          </a:p>
          <a:p>
            <a:r>
              <a:rPr lang="it-IT" sz="2400" b="1" dirty="0" err="1"/>
              <a:t>Journée</a:t>
            </a:r>
            <a:r>
              <a:rPr lang="it-IT" sz="2400" b="1" dirty="0"/>
              <a:t> </a:t>
            </a:r>
            <a:r>
              <a:rPr lang="it-IT" sz="2400" b="1" dirty="0" err="1"/>
              <a:t>internationale</a:t>
            </a:r>
            <a:r>
              <a:rPr lang="it-IT" sz="2400" b="1" dirty="0"/>
              <a:t> de </a:t>
            </a:r>
            <a:r>
              <a:rPr lang="it-IT" sz="2400" b="1" dirty="0" err="1"/>
              <a:t>lutte</a:t>
            </a:r>
            <a:r>
              <a:rPr lang="it-IT" sz="2400" b="1" dirty="0"/>
              <a:t> pour </a:t>
            </a:r>
            <a:r>
              <a:rPr lang="it-IT" sz="2400" b="1" dirty="0" err="1"/>
              <a:t>les</a:t>
            </a:r>
            <a:r>
              <a:rPr lang="it-IT" sz="2400" b="1" dirty="0"/>
              <a:t> </a:t>
            </a:r>
            <a:r>
              <a:rPr lang="it-IT" sz="2400" b="1" dirty="0" err="1"/>
              <a:t>droits</a:t>
            </a:r>
            <a:r>
              <a:rPr lang="it-IT" sz="2400" b="1" dirty="0"/>
              <a:t> de la femme</a:t>
            </a:r>
          </a:p>
        </p:txBody>
      </p:sp>
    </p:spTree>
    <p:extLst>
      <p:ext uri="{BB962C8B-B14F-4D97-AF65-F5344CB8AC3E}">
        <p14:creationId xmlns:p14="http://schemas.microsoft.com/office/powerpoint/2010/main" val="3163345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400" b="1" dirty="0"/>
              <a:t/>
            </a:r>
            <a:br>
              <a:rPr lang="it-IT" sz="2400" b="1" dirty="0"/>
            </a:br>
            <a:r>
              <a:rPr lang="it-IT" sz="2400" b="1" dirty="0"/>
              <a:t>Paul </a:t>
            </a:r>
            <a:r>
              <a:rPr lang="it-IT" sz="2400" b="1" dirty="0" err="1"/>
              <a:t>Eluard</a:t>
            </a:r>
            <a:r>
              <a:rPr lang="it-IT" sz="2400" b="1" dirty="0"/>
              <a:t> </a:t>
            </a:r>
            <a:br>
              <a:rPr lang="it-IT" sz="2400" b="1" dirty="0"/>
            </a:br>
            <a:r>
              <a:rPr lang="it-IT" sz="2400" b="1" dirty="0"/>
              <a:t>1895-1952</a:t>
            </a:r>
            <a:br>
              <a:rPr lang="it-IT" sz="2400" b="1" dirty="0"/>
            </a:br>
            <a:endParaRPr lang="fr-CA" sz="2400" dirty="0"/>
          </a:p>
        </p:txBody>
      </p:sp>
      <p:sp>
        <p:nvSpPr>
          <p:cNvPr id="3" name="Segnaposto contenuto 2"/>
          <p:cNvSpPr>
            <a:spLocks noGrp="1"/>
          </p:cNvSpPr>
          <p:nvPr>
            <p:ph idx="1"/>
          </p:nvPr>
        </p:nvSpPr>
        <p:spPr/>
        <p:txBody>
          <a:bodyPr>
            <a:normAutofit/>
          </a:bodyPr>
          <a:lstStyle/>
          <a:p>
            <a:r>
              <a:rPr lang="it-IT" sz="2400" dirty="0"/>
              <a:t>A </a:t>
            </a:r>
            <a:r>
              <a:rPr lang="it-IT" sz="2400" dirty="0" err="1"/>
              <a:t>écouter</a:t>
            </a:r>
            <a:r>
              <a:rPr lang="it-IT" sz="2400" dirty="0"/>
              <a:t> </a:t>
            </a:r>
            <a:r>
              <a:rPr lang="it-IT" sz="2400" dirty="0" err="1"/>
              <a:t>sur</a:t>
            </a:r>
            <a:r>
              <a:rPr lang="it-IT" sz="2400" dirty="0"/>
              <a:t> </a:t>
            </a:r>
            <a:r>
              <a:rPr lang="it-IT" sz="2400" dirty="0" err="1"/>
              <a:t>You</a:t>
            </a:r>
            <a:r>
              <a:rPr lang="it-IT" sz="2400" dirty="0"/>
              <a:t> tube</a:t>
            </a:r>
          </a:p>
          <a:p>
            <a:r>
              <a:rPr lang="it-IT" sz="2400" dirty="0"/>
              <a:t>Paul </a:t>
            </a:r>
            <a:r>
              <a:rPr lang="it-IT" sz="2400" dirty="0" err="1"/>
              <a:t>Eluard</a:t>
            </a:r>
            <a:r>
              <a:rPr lang="it-IT" sz="2400" dirty="0"/>
              <a:t> : "</a:t>
            </a:r>
            <a:r>
              <a:rPr lang="it-IT" sz="2400" dirty="0" err="1"/>
              <a:t>Liberté</a:t>
            </a:r>
            <a:r>
              <a:rPr lang="it-IT" sz="2400" dirty="0"/>
              <a:t>" (</a:t>
            </a:r>
            <a:r>
              <a:rPr lang="it-IT" sz="2400" dirty="0" err="1"/>
              <a:t>dit</a:t>
            </a:r>
            <a:r>
              <a:rPr lang="it-IT" sz="2400" dirty="0"/>
              <a:t> par l'</a:t>
            </a:r>
            <a:r>
              <a:rPr lang="it-IT" sz="2400" dirty="0" err="1"/>
              <a:t>auteur</a:t>
            </a:r>
            <a:r>
              <a:rPr lang="it-IT" sz="2400" dirty="0"/>
              <a:t>)</a:t>
            </a:r>
          </a:p>
          <a:p>
            <a:endParaRPr lang="it-IT" sz="2400" b="1" dirty="0"/>
          </a:p>
          <a:p>
            <a:endParaRPr lang="it-IT" sz="2400" b="1" dirty="0"/>
          </a:p>
          <a:p>
            <a:endParaRPr lang="it-IT" sz="2400" b="1" dirty="0"/>
          </a:p>
          <a:p>
            <a:endParaRPr lang="it-IT" sz="2400" b="1" dirty="0"/>
          </a:p>
          <a:p>
            <a:endParaRPr lang="fr-CA" sz="2400" dirty="0"/>
          </a:p>
        </p:txBody>
      </p:sp>
    </p:spTree>
    <p:extLst>
      <p:ext uri="{BB962C8B-B14F-4D97-AF65-F5344CB8AC3E}">
        <p14:creationId xmlns:p14="http://schemas.microsoft.com/office/powerpoint/2010/main" val="3730400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err="1"/>
              <a:t>Journée</a:t>
            </a:r>
            <a:r>
              <a:rPr lang="it-IT" sz="2800" dirty="0"/>
              <a:t> </a:t>
            </a:r>
            <a:r>
              <a:rPr lang="it-IT" sz="2800" dirty="0" err="1"/>
              <a:t>internationale</a:t>
            </a:r>
            <a:r>
              <a:rPr lang="it-IT" sz="2800" dirty="0"/>
              <a:t> </a:t>
            </a:r>
            <a:r>
              <a:rPr lang="it-IT" sz="2800" b="1" dirty="0" err="1"/>
              <a:t>des</a:t>
            </a:r>
            <a:r>
              <a:rPr lang="it-IT" sz="2800" dirty="0"/>
              <a:t> femmes  </a:t>
            </a:r>
            <a:br>
              <a:rPr lang="it-IT" sz="2800" dirty="0"/>
            </a:br>
            <a:endParaRPr lang="it-IT" sz="2800" dirty="0"/>
          </a:p>
        </p:txBody>
      </p:sp>
      <p:pic>
        <p:nvPicPr>
          <p:cNvPr id="4" name="Segnaposto contenuto 3" descr="unwomen-logo-blue-transparent-background-250x70-fr.gif"/>
          <p:cNvPicPr>
            <a:picLocks noGrp="1" noChangeAspect="1"/>
          </p:cNvPicPr>
          <p:nvPr>
            <p:ph idx="1"/>
          </p:nvPr>
        </p:nvPicPr>
        <p:blipFill>
          <a:blip r:embed="rId2">
            <a:extLst>
              <a:ext uri="{28A0092B-C50C-407E-A947-70E740481C1C}">
                <a14:useLocalDpi xmlns:a14="http://schemas.microsoft.com/office/drawing/2010/main" val="0"/>
              </a:ext>
            </a:extLst>
          </a:blip>
          <a:srcRect t="-48207" b="-48207"/>
          <a:stretch>
            <a:fillRect/>
          </a:stretch>
        </p:blipFill>
        <p:spPr/>
      </p:pic>
    </p:spTree>
    <p:extLst>
      <p:ext uri="{BB962C8B-B14F-4D97-AF65-F5344CB8AC3E}">
        <p14:creationId xmlns:p14="http://schemas.microsoft.com/office/powerpoint/2010/main" val="3271996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									</a:t>
            </a:r>
            <a:endParaRPr lang="it-IT" sz="2800" dirty="0"/>
          </a:p>
        </p:txBody>
      </p:sp>
      <p:pic>
        <p:nvPicPr>
          <p:cNvPr id="4" name="Segnaposto contenuto 3" descr="2017_journee_femmes_1200x800_726792.189.jpg"/>
          <p:cNvPicPr>
            <a:picLocks noGrp="1" noChangeAspect="1"/>
          </p:cNvPicPr>
          <p:nvPr>
            <p:ph idx="1"/>
          </p:nvPr>
        </p:nvPicPr>
        <p:blipFill>
          <a:blip r:embed="rId2">
            <a:extLst>
              <a:ext uri="{28A0092B-C50C-407E-A947-70E740481C1C}">
                <a14:useLocalDpi xmlns:a14="http://schemas.microsoft.com/office/drawing/2010/main" val="0"/>
              </a:ext>
            </a:extLst>
          </a:blip>
          <a:srcRect t="8725" b="8725"/>
          <a:stretch>
            <a:fillRect/>
          </a:stretch>
        </p:blipFill>
        <p:spPr/>
      </p:pic>
      <p:pic>
        <p:nvPicPr>
          <p:cNvPr id="5" name="Immagine 4" descr="logo_MENESR_32435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9924" y="431561"/>
            <a:ext cx="2590800" cy="1003300"/>
          </a:xfrm>
          <a:prstGeom prst="rect">
            <a:avLst/>
          </a:prstGeom>
        </p:spPr>
      </p:pic>
    </p:spTree>
    <p:extLst>
      <p:ext uri="{BB962C8B-B14F-4D97-AF65-F5344CB8AC3E}">
        <p14:creationId xmlns:p14="http://schemas.microsoft.com/office/powerpoint/2010/main" val="3425114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err="1"/>
              <a:t>journée</a:t>
            </a:r>
            <a:r>
              <a:rPr lang="it-IT" sz="2800" dirty="0"/>
              <a:t> </a:t>
            </a:r>
            <a:r>
              <a:rPr lang="it-IT" sz="2800" dirty="0" err="1"/>
              <a:t>internationale</a:t>
            </a:r>
            <a:r>
              <a:rPr lang="it-IT" sz="2800" dirty="0"/>
              <a:t> </a:t>
            </a:r>
            <a:r>
              <a:rPr lang="it-IT" sz="2800" b="1" dirty="0"/>
              <a:t>de </a:t>
            </a:r>
            <a:r>
              <a:rPr lang="it-IT" sz="2800" b="1" dirty="0" err="1"/>
              <a:t>lutte</a:t>
            </a:r>
            <a:r>
              <a:rPr lang="it-IT" sz="2800" b="1" dirty="0"/>
              <a:t> pour </a:t>
            </a:r>
            <a:r>
              <a:rPr lang="it-IT" sz="2800" b="1" dirty="0" err="1"/>
              <a:t>les</a:t>
            </a:r>
            <a:r>
              <a:rPr lang="it-IT" sz="2800" b="1" dirty="0"/>
              <a:t> </a:t>
            </a:r>
            <a:r>
              <a:rPr lang="it-IT" sz="2800" b="1" dirty="0" err="1"/>
              <a:t>droits</a:t>
            </a:r>
            <a:r>
              <a:rPr lang="it-IT" sz="2800" b="1" dirty="0"/>
              <a:t> </a:t>
            </a:r>
            <a:r>
              <a:rPr lang="it-IT" sz="2800" b="1" dirty="0" err="1"/>
              <a:t>des</a:t>
            </a:r>
            <a:r>
              <a:rPr lang="it-IT" sz="2800" b="1" dirty="0"/>
              <a:t> femmes </a:t>
            </a:r>
            <a:endParaRPr lang="it-IT" sz="2800" dirty="0"/>
          </a:p>
        </p:txBody>
      </p:sp>
      <p:pic>
        <p:nvPicPr>
          <p:cNvPr id="4" name="Segnaposto contenuto 3" descr="logo_2016.png"/>
          <p:cNvPicPr>
            <a:picLocks noGrp="1" noChangeAspect="1"/>
          </p:cNvPicPr>
          <p:nvPr>
            <p:ph idx="1"/>
          </p:nvPr>
        </p:nvPicPr>
        <p:blipFill>
          <a:blip r:embed="rId2">
            <a:extLst>
              <a:ext uri="{28A0092B-C50C-407E-A947-70E740481C1C}">
                <a14:useLocalDpi xmlns:a14="http://schemas.microsoft.com/office/drawing/2010/main" val="0"/>
              </a:ext>
            </a:extLst>
          </a:blip>
          <a:srcRect l="-34097" r="-34097"/>
          <a:stretch>
            <a:fillRect/>
          </a:stretch>
        </p:blipFill>
        <p:spPr/>
      </p:pic>
    </p:spTree>
    <p:extLst>
      <p:ext uri="{BB962C8B-B14F-4D97-AF65-F5344CB8AC3E}">
        <p14:creationId xmlns:p14="http://schemas.microsoft.com/office/powerpoint/2010/main" val="23615316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err="1"/>
              <a:t>journée</a:t>
            </a:r>
            <a:r>
              <a:rPr lang="it-IT" sz="2800" dirty="0"/>
              <a:t> </a:t>
            </a:r>
            <a:r>
              <a:rPr lang="it-IT" sz="2800" dirty="0" err="1"/>
              <a:t>internationale</a:t>
            </a:r>
            <a:r>
              <a:rPr lang="it-IT" sz="2800" dirty="0"/>
              <a:t> </a:t>
            </a:r>
            <a:r>
              <a:rPr lang="it-IT" sz="2800" b="1" dirty="0"/>
              <a:t>de </a:t>
            </a:r>
            <a:r>
              <a:rPr lang="it-IT" sz="2800" b="1" dirty="0" err="1"/>
              <a:t>lutte</a:t>
            </a:r>
            <a:r>
              <a:rPr lang="it-IT" sz="2800" b="1" dirty="0"/>
              <a:t> pour </a:t>
            </a:r>
            <a:r>
              <a:rPr lang="it-IT" sz="2800" b="1" dirty="0" err="1"/>
              <a:t>les</a:t>
            </a:r>
            <a:r>
              <a:rPr lang="it-IT" sz="2800" b="1" dirty="0"/>
              <a:t> </a:t>
            </a:r>
            <a:r>
              <a:rPr lang="it-IT" sz="2800" b="1" dirty="0" err="1"/>
              <a:t>droits</a:t>
            </a:r>
            <a:r>
              <a:rPr lang="it-IT" sz="2800" b="1" dirty="0"/>
              <a:t> </a:t>
            </a:r>
            <a:r>
              <a:rPr lang="it-IT" sz="2800" b="1" dirty="0" err="1"/>
              <a:t>des</a:t>
            </a:r>
            <a:r>
              <a:rPr lang="it-IT" sz="2800" b="1" dirty="0"/>
              <a:t> femmes </a:t>
            </a:r>
            <a:br>
              <a:rPr lang="it-IT" sz="2800" b="1" dirty="0"/>
            </a:br>
            <a:endParaRPr lang="it-IT" sz="2800" dirty="0"/>
          </a:p>
        </p:txBody>
      </p:sp>
      <p:sp>
        <p:nvSpPr>
          <p:cNvPr id="3" name="Segnaposto contenuto 2"/>
          <p:cNvSpPr>
            <a:spLocks noGrp="1"/>
          </p:cNvSpPr>
          <p:nvPr>
            <p:ph idx="1"/>
          </p:nvPr>
        </p:nvSpPr>
        <p:spPr/>
        <p:txBody>
          <a:bodyPr>
            <a:normAutofit/>
          </a:bodyPr>
          <a:lstStyle/>
          <a:p>
            <a:r>
              <a:rPr lang="it-IT" sz="2400" dirty="0"/>
              <a:t>et pour de </a:t>
            </a:r>
            <a:r>
              <a:rPr lang="it-IT" sz="2400" dirty="0" err="1"/>
              <a:t>nombreuses</a:t>
            </a:r>
            <a:r>
              <a:rPr lang="it-IT" sz="2400" dirty="0"/>
              <a:t> </a:t>
            </a:r>
            <a:r>
              <a:rPr lang="it-IT" sz="2400" dirty="0" err="1"/>
              <a:t>associations</a:t>
            </a:r>
            <a:r>
              <a:rPr lang="it-IT" sz="2400" dirty="0"/>
              <a:t>, </a:t>
            </a:r>
            <a:r>
              <a:rPr lang="it-IT" sz="2400" dirty="0" err="1"/>
              <a:t>institutions</a:t>
            </a:r>
            <a:r>
              <a:rPr lang="it-IT" sz="2400" dirty="0"/>
              <a:t>, </a:t>
            </a:r>
            <a:r>
              <a:rPr lang="it-IT" sz="2400" dirty="0" err="1"/>
              <a:t>organisations</a:t>
            </a:r>
            <a:r>
              <a:rPr lang="it-IT" sz="2400" dirty="0"/>
              <a:t> </a:t>
            </a:r>
            <a:r>
              <a:rPr lang="it-IT" sz="2400" dirty="0" err="1"/>
              <a:t>sur</a:t>
            </a:r>
            <a:r>
              <a:rPr lang="it-IT" sz="2400" dirty="0"/>
              <a:t> le </a:t>
            </a:r>
            <a:r>
              <a:rPr lang="it-IT" sz="2400" dirty="0" err="1"/>
              <a:t>plan</a:t>
            </a:r>
            <a:r>
              <a:rPr lang="it-IT" sz="2400" dirty="0"/>
              <a:t> </a:t>
            </a:r>
            <a:r>
              <a:rPr lang="it-IT" sz="2400" dirty="0" err="1"/>
              <a:t>local</a:t>
            </a:r>
            <a:r>
              <a:rPr lang="it-IT" sz="2400" dirty="0"/>
              <a:t> : Avignon, Brest,  Nantes, Strasbourg, Toulouse</a:t>
            </a:r>
            <a:r>
              <a:rPr lang="mr-IN" sz="2400" dirty="0"/>
              <a:t>…</a:t>
            </a:r>
            <a:endParaRPr lang="it-IT" sz="2400" dirty="0"/>
          </a:p>
        </p:txBody>
      </p:sp>
    </p:spTree>
    <p:extLst>
      <p:ext uri="{BB962C8B-B14F-4D97-AF65-F5344CB8AC3E}">
        <p14:creationId xmlns:p14="http://schemas.microsoft.com/office/powerpoint/2010/main" val="20313628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err="1"/>
              <a:t>Journée</a:t>
            </a:r>
            <a:r>
              <a:rPr lang="it-IT" sz="2800" dirty="0"/>
              <a:t> </a:t>
            </a:r>
            <a:r>
              <a:rPr lang="it-IT" sz="2800" b="1" dirty="0" err="1"/>
              <a:t>des</a:t>
            </a:r>
            <a:r>
              <a:rPr lang="it-IT" sz="2800" dirty="0"/>
              <a:t> femmes</a:t>
            </a:r>
          </a:p>
        </p:txBody>
      </p:sp>
      <p:sp>
        <p:nvSpPr>
          <p:cNvPr id="3" name="Segnaposto contenuto 2"/>
          <p:cNvSpPr>
            <a:spLocks noGrp="1"/>
          </p:cNvSpPr>
          <p:nvPr>
            <p:ph idx="1"/>
          </p:nvPr>
        </p:nvSpPr>
        <p:spPr/>
        <p:txBody>
          <a:bodyPr>
            <a:normAutofit/>
          </a:bodyPr>
          <a:lstStyle/>
          <a:p>
            <a:pPr algn="just"/>
            <a:r>
              <a:rPr lang="it-IT" sz="2400" dirty="0" err="1"/>
              <a:t>Réduire</a:t>
            </a:r>
            <a:r>
              <a:rPr lang="it-IT" sz="2400" dirty="0"/>
              <a:t> </a:t>
            </a:r>
            <a:r>
              <a:rPr lang="it-IT" sz="2400" dirty="0" err="1"/>
              <a:t>toutes</a:t>
            </a:r>
            <a:r>
              <a:rPr lang="it-IT" sz="2400" dirty="0"/>
              <a:t> </a:t>
            </a:r>
            <a:r>
              <a:rPr lang="it-IT" sz="2400" dirty="0" err="1"/>
              <a:t>les</a:t>
            </a:r>
            <a:r>
              <a:rPr lang="it-IT" sz="2400" dirty="0"/>
              <a:t> femmes à une </a:t>
            </a:r>
            <a:r>
              <a:rPr lang="it-IT" sz="2400" dirty="0" err="1"/>
              <a:t>seule</a:t>
            </a:r>
            <a:r>
              <a:rPr lang="it-IT" sz="2400" dirty="0"/>
              <a:t> </a:t>
            </a:r>
            <a:r>
              <a:rPr lang="it-IT" sz="2400" dirty="0" err="1"/>
              <a:t>identité</a:t>
            </a:r>
            <a:r>
              <a:rPr lang="it-IT" sz="2400" dirty="0"/>
              <a:t> c’est </a:t>
            </a:r>
            <a:r>
              <a:rPr lang="it-IT" sz="2400" dirty="0" err="1"/>
              <a:t>considérer</a:t>
            </a:r>
            <a:r>
              <a:rPr lang="it-IT" sz="2400" dirty="0"/>
              <a:t> </a:t>
            </a:r>
            <a:r>
              <a:rPr lang="it-IT" sz="2400" dirty="0" err="1"/>
              <a:t>que</a:t>
            </a:r>
            <a:r>
              <a:rPr lang="it-IT" sz="2400" dirty="0"/>
              <a:t> </a:t>
            </a:r>
            <a:r>
              <a:rPr lang="it-IT" sz="2400" dirty="0" err="1"/>
              <a:t>les</a:t>
            </a:r>
            <a:r>
              <a:rPr lang="it-IT" sz="2400" dirty="0"/>
              <a:t> femmes </a:t>
            </a:r>
            <a:r>
              <a:rPr lang="it-IT" sz="2400" dirty="0" err="1"/>
              <a:t>possèdent</a:t>
            </a:r>
            <a:r>
              <a:rPr lang="it-IT" sz="2400" dirty="0"/>
              <a:t> une </a:t>
            </a:r>
            <a:r>
              <a:rPr lang="it-IT" sz="2400" dirty="0" err="1"/>
              <a:t>essence</a:t>
            </a:r>
            <a:r>
              <a:rPr lang="it-IT" sz="2400" dirty="0"/>
              <a:t>, une </a:t>
            </a:r>
            <a:r>
              <a:rPr lang="it-IT" sz="2400" dirty="0" err="1"/>
              <a:t>spécificité</a:t>
            </a:r>
            <a:r>
              <a:rPr lang="it-IT" sz="2400" dirty="0"/>
              <a:t> qui </a:t>
            </a:r>
            <a:r>
              <a:rPr lang="it-IT" sz="2400" dirty="0" err="1"/>
              <a:t>les</a:t>
            </a:r>
            <a:r>
              <a:rPr lang="it-IT" sz="2400" dirty="0"/>
              <a:t> </a:t>
            </a:r>
            <a:r>
              <a:rPr lang="it-IT" sz="2400" dirty="0" err="1"/>
              <a:t>fout</a:t>
            </a:r>
            <a:r>
              <a:rPr lang="it-IT" sz="2400" dirty="0"/>
              <a:t> </a:t>
            </a:r>
            <a:r>
              <a:rPr lang="it-IT" sz="2400" dirty="0" err="1"/>
              <a:t>toutes</a:t>
            </a:r>
            <a:r>
              <a:rPr lang="it-IT" sz="2400" dirty="0"/>
              <a:t> </a:t>
            </a:r>
            <a:r>
              <a:rPr lang="it-IT" sz="2400" dirty="0" err="1"/>
              <a:t>dans</a:t>
            </a:r>
            <a:r>
              <a:rPr lang="it-IT" sz="2400" dirty="0"/>
              <a:t> le </a:t>
            </a:r>
            <a:r>
              <a:rPr lang="it-IT" sz="2400" dirty="0" err="1"/>
              <a:t>même</a:t>
            </a:r>
            <a:r>
              <a:rPr lang="it-IT" sz="2400" dirty="0"/>
              <a:t> </a:t>
            </a:r>
            <a:r>
              <a:rPr lang="it-IT" sz="2400" dirty="0" err="1"/>
              <a:t>panier</a:t>
            </a:r>
            <a:r>
              <a:rPr lang="it-IT" sz="2400" dirty="0"/>
              <a:t>, </a:t>
            </a:r>
            <a:r>
              <a:rPr lang="it-IT" sz="2400" dirty="0" err="1"/>
              <a:t>dans</a:t>
            </a:r>
            <a:r>
              <a:rPr lang="it-IT" sz="2400" dirty="0"/>
              <a:t> un </a:t>
            </a:r>
            <a:r>
              <a:rPr lang="it-IT" sz="2400" dirty="0" err="1"/>
              <a:t>espèce</a:t>
            </a:r>
            <a:r>
              <a:rPr lang="it-IT" sz="2400" dirty="0"/>
              <a:t> d’</a:t>
            </a:r>
            <a:r>
              <a:rPr lang="it-IT" sz="2400" dirty="0" err="1"/>
              <a:t>éternel</a:t>
            </a:r>
            <a:r>
              <a:rPr lang="it-IT" sz="2400" dirty="0"/>
              <a:t> </a:t>
            </a:r>
            <a:r>
              <a:rPr lang="it-IT" sz="2400" dirty="0" err="1"/>
              <a:t>féminin</a:t>
            </a:r>
            <a:r>
              <a:rPr lang="it-IT" sz="2400" dirty="0"/>
              <a:t>.</a:t>
            </a:r>
          </a:p>
          <a:p>
            <a:pPr algn="just"/>
            <a:r>
              <a:rPr lang="it-IT" sz="2400" dirty="0"/>
              <a:t>Or </a:t>
            </a:r>
            <a:r>
              <a:rPr lang="it-IT" sz="2400" dirty="0" err="1"/>
              <a:t>les</a:t>
            </a:r>
            <a:r>
              <a:rPr lang="it-IT" sz="2400" dirty="0"/>
              <a:t> femmes </a:t>
            </a:r>
            <a:r>
              <a:rPr lang="it-IT" sz="2400" dirty="0" err="1"/>
              <a:t>sont</a:t>
            </a:r>
            <a:r>
              <a:rPr lang="it-IT" sz="2400" dirty="0"/>
              <a:t> </a:t>
            </a:r>
            <a:r>
              <a:rPr lang="it-IT" sz="2400" dirty="0" err="1"/>
              <a:t>nombreuses</a:t>
            </a:r>
            <a:r>
              <a:rPr lang="it-IT" sz="2400" dirty="0"/>
              <a:t> et </a:t>
            </a:r>
            <a:r>
              <a:rPr lang="it-IT" sz="2400" dirty="0" err="1"/>
              <a:t>diverses</a:t>
            </a:r>
            <a:r>
              <a:rPr lang="it-IT" sz="2400" dirty="0"/>
              <a:t>. </a:t>
            </a:r>
            <a:r>
              <a:rPr lang="it-IT" sz="2400" dirty="0" err="1"/>
              <a:t>Toutes</a:t>
            </a:r>
            <a:r>
              <a:rPr lang="it-IT" sz="2400" dirty="0"/>
              <a:t> </a:t>
            </a:r>
            <a:r>
              <a:rPr lang="it-IT" sz="2400" dirty="0" err="1"/>
              <a:t>uniques</a:t>
            </a:r>
            <a:r>
              <a:rPr lang="it-IT" sz="2400" dirty="0"/>
              <a:t>, </a:t>
            </a:r>
            <a:r>
              <a:rPr lang="it-IT" sz="2400" dirty="0" err="1"/>
              <a:t>toutes</a:t>
            </a:r>
            <a:r>
              <a:rPr lang="it-IT" sz="2400" dirty="0"/>
              <a:t> </a:t>
            </a:r>
            <a:r>
              <a:rPr lang="it-IT" sz="2400" dirty="0" err="1"/>
              <a:t>différentes</a:t>
            </a:r>
            <a:r>
              <a:rPr lang="it-IT" sz="2400" dirty="0"/>
              <a:t>, </a:t>
            </a:r>
            <a:r>
              <a:rPr lang="it-IT" sz="2400" dirty="0" err="1"/>
              <a:t>toutes</a:t>
            </a:r>
            <a:r>
              <a:rPr lang="it-IT" sz="2400" dirty="0"/>
              <a:t> </a:t>
            </a:r>
            <a:r>
              <a:rPr lang="it-IT" sz="2400" dirty="0" err="1"/>
              <a:t>des</a:t>
            </a:r>
            <a:r>
              <a:rPr lang="it-IT" sz="2400" dirty="0"/>
              <a:t> </a:t>
            </a:r>
            <a:r>
              <a:rPr lang="it-IT" sz="2400" dirty="0" err="1"/>
              <a:t>individus</a:t>
            </a:r>
            <a:r>
              <a:rPr lang="it-IT" sz="2400" dirty="0"/>
              <a:t> à part </a:t>
            </a:r>
            <a:r>
              <a:rPr lang="it-IT" sz="2400" dirty="0" err="1"/>
              <a:t>entière</a:t>
            </a:r>
            <a:r>
              <a:rPr lang="it-IT" sz="2400" dirty="0"/>
              <a:t>. </a:t>
            </a:r>
            <a:r>
              <a:rPr lang="it-IT" sz="2400" dirty="0" err="1"/>
              <a:t>Incarnant</a:t>
            </a:r>
            <a:r>
              <a:rPr lang="it-IT" sz="2400" dirty="0"/>
              <a:t> </a:t>
            </a:r>
            <a:r>
              <a:rPr lang="it-IT" sz="2400" dirty="0" err="1"/>
              <a:t>chacune</a:t>
            </a:r>
            <a:r>
              <a:rPr lang="it-IT" sz="2400" dirty="0"/>
              <a:t> </a:t>
            </a:r>
            <a:r>
              <a:rPr lang="it-IT" sz="2400" dirty="0" err="1"/>
              <a:t>leur</a:t>
            </a:r>
            <a:r>
              <a:rPr lang="it-IT" sz="2400" dirty="0"/>
              <a:t> </a:t>
            </a:r>
            <a:r>
              <a:rPr lang="it-IT" sz="2400" dirty="0" err="1"/>
              <a:t>genre</a:t>
            </a:r>
            <a:r>
              <a:rPr lang="it-IT" sz="2400" dirty="0"/>
              <a:t> à </a:t>
            </a:r>
            <a:r>
              <a:rPr lang="it-IT" sz="2400" dirty="0" err="1"/>
              <a:t>leur</a:t>
            </a:r>
            <a:r>
              <a:rPr lang="it-IT" sz="2400" dirty="0"/>
              <a:t> </a:t>
            </a:r>
            <a:r>
              <a:rPr lang="it-IT" sz="2400" dirty="0" err="1"/>
              <a:t>manière</a:t>
            </a:r>
            <a:r>
              <a:rPr lang="it-IT" sz="2400" dirty="0"/>
              <a:t>. Et le 8 </a:t>
            </a:r>
            <a:r>
              <a:rPr lang="it-IT" sz="2400" dirty="0" err="1"/>
              <a:t>mars</a:t>
            </a:r>
            <a:r>
              <a:rPr lang="it-IT" sz="2400" dirty="0"/>
              <a:t> </a:t>
            </a:r>
            <a:r>
              <a:rPr lang="it-IT" sz="2400" dirty="0" err="1"/>
              <a:t>précisément</a:t>
            </a:r>
            <a:r>
              <a:rPr lang="it-IT" sz="2400" dirty="0"/>
              <a:t>, ce </a:t>
            </a:r>
            <a:r>
              <a:rPr lang="it-IT" sz="2400" dirty="0" err="1"/>
              <a:t>sont</a:t>
            </a:r>
            <a:r>
              <a:rPr lang="it-IT" sz="2400" dirty="0"/>
              <a:t> </a:t>
            </a:r>
            <a:r>
              <a:rPr lang="it-IT" sz="2400" dirty="0" err="1"/>
              <a:t>leurs</a:t>
            </a:r>
            <a:r>
              <a:rPr lang="it-IT" sz="2400" dirty="0"/>
              <a:t> </a:t>
            </a:r>
            <a:r>
              <a:rPr lang="it-IT" sz="2400" dirty="0" err="1"/>
              <a:t>voix</a:t>
            </a:r>
            <a:r>
              <a:rPr lang="it-IT" sz="2400" dirty="0"/>
              <a:t>, </a:t>
            </a:r>
            <a:r>
              <a:rPr lang="it-IT" sz="2400" b="1" dirty="0" err="1"/>
              <a:t>multiples</a:t>
            </a:r>
            <a:r>
              <a:rPr lang="it-IT" sz="2400" b="1" dirty="0"/>
              <a:t> et </a:t>
            </a:r>
            <a:r>
              <a:rPr lang="it-IT" sz="2400" b="1" dirty="0" err="1"/>
              <a:t>plurielles</a:t>
            </a:r>
            <a:r>
              <a:rPr lang="it-IT" sz="2400" dirty="0"/>
              <a:t>, qui se font </a:t>
            </a:r>
            <a:r>
              <a:rPr lang="it-IT" sz="2400" dirty="0" err="1"/>
              <a:t>entendre</a:t>
            </a:r>
            <a:r>
              <a:rPr lang="it-IT" sz="2400" dirty="0"/>
              <a:t>.</a:t>
            </a:r>
          </a:p>
          <a:p>
            <a:pPr algn="just"/>
            <a:endParaRPr lang="it-IT" sz="2400" dirty="0"/>
          </a:p>
          <a:p>
            <a:pPr algn="just"/>
            <a:r>
              <a:rPr lang="it-IT" sz="2400" i="1" dirty="0"/>
              <a:t>8 </a:t>
            </a:r>
            <a:r>
              <a:rPr lang="it-IT" sz="2400" i="1" dirty="0" err="1"/>
              <a:t>mars</a:t>
            </a:r>
            <a:r>
              <a:rPr lang="it-IT" sz="2400" i="1" dirty="0"/>
              <a:t> info</a:t>
            </a:r>
          </a:p>
          <a:p>
            <a:pPr algn="just"/>
            <a:endParaRPr lang="it-IT" sz="2400" dirty="0"/>
          </a:p>
          <a:p>
            <a:endParaRPr lang="it-IT" sz="2400" dirty="0"/>
          </a:p>
        </p:txBody>
      </p:sp>
    </p:spTree>
    <p:extLst>
      <p:ext uri="{BB962C8B-B14F-4D97-AF65-F5344CB8AC3E}">
        <p14:creationId xmlns:p14="http://schemas.microsoft.com/office/powerpoint/2010/main" val="4751926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800" dirty="0"/>
              <a:t/>
            </a:r>
            <a:br>
              <a:rPr lang="it-IT" sz="2800" dirty="0"/>
            </a:br>
            <a:r>
              <a:rPr lang="it-IT" sz="3100" dirty="0"/>
              <a:t>International </a:t>
            </a:r>
            <a:r>
              <a:rPr lang="it-IT" sz="3100" dirty="0" err="1"/>
              <a:t>Women’s</a:t>
            </a:r>
            <a:r>
              <a:rPr lang="it-IT" sz="3100" dirty="0"/>
              <a:t> </a:t>
            </a:r>
            <a:r>
              <a:rPr lang="it-IT" sz="3100" dirty="0" err="1"/>
              <a:t>Day</a:t>
            </a:r>
            <a:r>
              <a:rPr lang="it-IT" sz="3100" dirty="0"/>
              <a:t/>
            </a:r>
            <a:br>
              <a:rPr lang="it-IT" sz="3100" dirty="0"/>
            </a:br>
            <a:endParaRPr lang="it-IT" sz="3100" dirty="0"/>
          </a:p>
        </p:txBody>
      </p:sp>
      <p:sp>
        <p:nvSpPr>
          <p:cNvPr id="3" name="Segnaposto contenuto 2"/>
          <p:cNvSpPr>
            <a:spLocks noGrp="1"/>
          </p:cNvSpPr>
          <p:nvPr>
            <p:ph idx="1"/>
          </p:nvPr>
        </p:nvSpPr>
        <p:spPr/>
        <p:txBody>
          <a:bodyPr>
            <a:normAutofit/>
          </a:bodyPr>
          <a:lstStyle/>
          <a:p>
            <a:pPr algn="just"/>
            <a:r>
              <a:rPr lang="it-IT" sz="2400" dirty="0"/>
              <a:t>Si la langue </a:t>
            </a:r>
            <a:r>
              <a:rPr lang="it-IT" sz="2400" dirty="0" err="1"/>
              <a:t>française</a:t>
            </a:r>
            <a:r>
              <a:rPr lang="it-IT" sz="2400" dirty="0"/>
              <a:t> a </a:t>
            </a:r>
            <a:r>
              <a:rPr lang="it-IT" sz="2400" dirty="0" err="1"/>
              <a:t>officialisé</a:t>
            </a:r>
            <a:r>
              <a:rPr lang="it-IT" sz="2400" dirty="0"/>
              <a:t> l’</a:t>
            </a:r>
            <a:r>
              <a:rPr lang="it-IT" sz="2400" dirty="0" err="1"/>
              <a:t>usage</a:t>
            </a:r>
            <a:r>
              <a:rPr lang="it-IT" sz="2400" dirty="0"/>
              <a:t> </a:t>
            </a:r>
            <a:r>
              <a:rPr lang="it-IT" sz="2400" dirty="0" err="1"/>
              <a:t>du</a:t>
            </a:r>
            <a:r>
              <a:rPr lang="it-IT" sz="2400" dirty="0"/>
              <a:t> </a:t>
            </a:r>
            <a:r>
              <a:rPr lang="it-IT" sz="2400" dirty="0" err="1"/>
              <a:t>singulier</a:t>
            </a:r>
            <a:r>
              <a:rPr lang="it-IT" sz="2400" dirty="0"/>
              <a:t> pour la </a:t>
            </a:r>
            <a:r>
              <a:rPr lang="it-IT" sz="2400" dirty="0" err="1"/>
              <a:t>journée</a:t>
            </a:r>
            <a:r>
              <a:rPr lang="it-IT" sz="2400" dirty="0"/>
              <a:t> </a:t>
            </a:r>
            <a:r>
              <a:rPr lang="it-IT" sz="2400" dirty="0" err="1"/>
              <a:t>du</a:t>
            </a:r>
            <a:r>
              <a:rPr lang="it-IT" sz="2400" dirty="0"/>
              <a:t> 8 </a:t>
            </a:r>
            <a:r>
              <a:rPr lang="it-IT" sz="2400" dirty="0" err="1"/>
              <a:t>mars</a:t>
            </a:r>
            <a:r>
              <a:rPr lang="it-IT" sz="2400" dirty="0"/>
              <a:t>, on ne </a:t>
            </a:r>
            <a:r>
              <a:rPr lang="it-IT" sz="2400" dirty="0" err="1"/>
              <a:t>peut</a:t>
            </a:r>
            <a:r>
              <a:rPr lang="it-IT" sz="2400" dirty="0"/>
              <a:t> </a:t>
            </a:r>
            <a:r>
              <a:rPr lang="it-IT" sz="2400" dirty="0" err="1"/>
              <a:t>que</a:t>
            </a:r>
            <a:r>
              <a:rPr lang="it-IT" sz="2400" dirty="0"/>
              <a:t> </a:t>
            </a:r>
            <a:r>
              <a:rPr lang="it-IT" sz="2400" dirty="0" err="1"/>
              <a:t>regretter</a:t>
            </a:r>
            <a:r>
              <a:rPr lang="it-IT" sz="2400" dirty="0"/>
              <a:t> une </a:t>
            </a:r>
            <a:r>
              <a:rPr lang="it-IT" sz="2400" dirty="0" err="1"/>
              <a:t>lourde</a:t>
            </a:r>
            <a:r>
              <a:rPr lang="it-IT" sz="2400" dirty="0"/>
              <a:t> </a:t>
            </a:r>
            <a:r>
              <a:rPr lang="it-IT" sz="2400" dirty="0" err="1"/>
              <a:t>maladresse</a:t>
            </a:r>
            <a:r>
              <a:rPr lang="it-IT" sz="2400" dirty="0"/>
              <a:t> de </a:t>
            </a:r>
            <a:r>
              <a:rPr lang="it-IT" sz="2400" dirty="0" err="1"/>
              <a:t>traduction</a:t>
            </a:r>
            <a:r>
              <a:rPr lang="it-IT" sz="2400" dirty="0"/>
              <a:t> car ce </a:t>
            </a:r>
            <a:r>
              <a:rPr lang="it-IT" sz="2400" dirty="0" err="1"/>
              <a:t>que</a:t>
            </a:r>
            <a:r>
              <a:rPr lang="it-IT" sz="2400" dirty="0"/>
              <a:t> l’ONU et l’UNESCO </a:t>
            </a:r>
            <a:r>
              <a:rPr lang="it-IT" sz="2400" dirty="0" err="1"/>
              <a:t>appellent</a:t>
            </a:r>
            <a:r>
              <a:rPr lang="it-IT" sz="2400" dirty="0"/>
              <a:t> « International </a:t>
            </a:r>
            <a:r>
              <a:rPr lang="it-IT" sz="2400" dirty="0" err="1"/>
              <a:t>Women’s</a:t>
            </a:r>
            <a:r>
              <a:rPr lang="it-IT" sz="2400" dirty="0"/>
              <a:t> </a:t>
            </a:r>
            <a:r>
              <a:rPr lang="it-IT" sz="2400" dirty="0" err="1"/>
              <a:t>Day</a:t>
            </a:r>
            <a:r>
              <a:rPr lang="it-IT" sz="2400" dirty="0"/>
              <a:t> » est </a:t>
            </a:r>
            <a:r>
              <a:rPr lang="it-IT" sz="2400" dirty="0" err="1"/>
              <a:t>bien</a:t>
            </a:r>
            <a:r>
              <a:rPr lang="it-IT" sz="2400" dirty="0"/>
              <a:t> la </a:t>
            </a:r>
            <a:r>
              <a:rPr lang="it-IT" sz="2400" dirty="0" err="1"/>
              <a:t>Journée</a:t>
            </a:r>
            <a:r>
              <a:rPr lang="it-IT" sz="2400" dirty="0"/>
              <a:t> </a:t>
            </a:r>
            <a:r>
              <a:rPr lang="it-IT" sz="2400" dirty="0" err="1"/>
              <a:t>Internationale</a:t>
            </a:r>
            <a:r>
              <a:rPr lang="it-IT" sz="2400" dirty="0"/>
              <a:t> « DES femmes » et non </a:t>
            </a:r>
            <a:r>
              <a:rPr lang="it-IT" sz="2400" dirty="0" err="1"/>
              <a:t>pas</a:t>
            </a:r>
            <a:r>
              <a:rPr lang="it-IT" sz="2400" dirty="0"/>
              <a:t> « de la femme » : « </a:t>
            </a:r>
            <a:r>
              <a:rPr lang="it-IT" sz="2400" dirty="0" err="1"/>
              <a:t>women</a:t>
            </a:r>
            <a:r>
              <a:rPr lang="it-IT" sz="2400" dirty="0"/>
              <a:t> » </a:t>
            </a:r>
            <a:r>
              <a:rPr lang="it-IT" sz="2400" dirty="0" err="1"/>
              <a:t>signifie</a:t>
            </a:r>
            <a:r>
              <a:rPr lang="it-IT" sz="2400" dirty="0"/>
              <a:t> </a:t>
            </a:r>
            <a:r>
              <a:rPr lang="it-IT" sz="2400" dirty="0" err="1"/>
              <a:t>bien</a:t>
            </a:r>
            <a:r>
              <a:rPr lang="it-IT" sz="2400" dirty="0"/>
              <a:t> « femmes » </a:t>
            </a:r>
            <a:r>
              <a:rPr lang="it-IT" sz="2400" dirty="0" err="1"/>
              <a:t>au</a:t>
            </a:r>
            <a:r>
              <a:rPr lang="it-IT" sz="2400" dirty="0"/>
              <a:t> </a:t>
            </a:r>
            <a:r>
              <a:rPr lang="it-IT" sz="2400" dirty="0" err="1"/>
              <a:t>pluriel</a:t>
            </a:r>
            <a:r>
              <a:rPr lang="it-IT" sz="2400" dirty="0"/>
              <a:t>.</a:t>
            </a:r>
          </a:p>
          <a:p>
            <a:pPr algn="just"/>
            <a:r>
              <a:rPr lang="it-IT" sz="2400" dirty="0" err="1"/>
              <a:t>Depuis</a:t>
            </a:r>
            <a:r>
              <a:rPr lang="it-IT" sz="2400" dirty="0"/>
              <a:t> 2016 le </a:t>
            </a:r>
            <a:r>
              <a:rPr lang="it-IT" sz="2400" dirty="0" err="1"/>
              <a:t>Comité</a:t>
            </a:r>
            <a:r>
              <a:rPr lang="it-IT" sz="2400" dirty="0"/>
              <a:t> ONU Femmes France s’</a:t>
            </a:r>
            <a:r>
              <a:rPr lang="it-IT" sz="2400" dirty="0" err="1"/>
              <a:t>engage</a:t>
            </a:r>
            <a:r>
              <a:rPr lang="it-IT" sz="2400" dirty="0"/>
              <a:t> à </a:t>
            </a:r>
            <a:r>
              <a:rPr lang="it-IT" sz="2400" dirty="0" err="1"/>
              <a:t>mener</a:t>
            </a:r>
            <a:r>
              <a:rPr lang="it-IT" sz="2400" dirty="0"/>
              <a:t> une campagne </a:t>
            </a:r>
            <a:r>
              <a:rPr lang="it-IT" sz="2400" dirty="0" err="1"/>
              <a:t>active</a:t>
            </a:r>
            <a:r>
              <a:rPr lang="it-IT" sz="2400" dirty="0"/>
              <a:t> pour </a:t>
            </a:r>
            <a:r>
              <a:rPr lang="it-IT" sz="2400" dirty="0" err="1"/>
              <a:t>que</a:t>
            </a:r>
            <a:r>
              <a:rPr lang="it-IT" sz="2400" dirty="0"/>
              <a:t> </a:t>
            </a:r>
            <a:r>
              <a:rPr lang="it-IT" sz="2400" dirty="0" err="1"/>
              <a:t>ces</a:t>
            </a:r>
            <a:r>
              <a:rPr lang="it-IT" sz="2400" dirty="0"/>
              <a:t> </a:t>
            </a:r>
            <a:r>
              <a:rPr lang="it-IT" sz="2400" dirty="0" err="1"/>
              <a:t>mauvaises</a:t>
            </a:r>
            <a:r>
              <a:rPr lang="it-IT" sz="2400" dirty="0"/>
              <a:t> </a:t>
            </a:r>
            <a:r>
              <a:rPr lang="it-IT" sz="2400" dirty="0" err="1"/>
              <a:t>traductions</a:t>
            </a:r>
            <a:r>
              <a:rPr lang="it-IT" sz="2400" dirty="0"/>
              <a:t> </a:t>
            </a:r>
            <a:r>
              <a:rPr lang="it-IT" sz="2400" dirty="0" err="1"/>
              <a:t>soient</a:t>
            </a:r>
            <a:r>
              <a:rPr lang="it-IT" sz="2400" dirty="0"/>
              <a:t> </a:t>
            </a:r>
            <a:r>
              <a:rPr lang="it-IT" sz="2400" dirty="0" err="1"/>
              <a:t>corrigées</a:t>
            </a:r>
            <a:r>
              <a:rPr lang="it-IT" sz="2400" dirty="0"/>
              <a:t>.</a:t>
            </a:r>
          </a:p>
          <a:p>
            <a:pPr algn="just"/>
            <a:r>
              <a:rPr lang="it-IT" sz="2400" i="1" dirty="0"/>
              <a:t>8 </a:t>
            </a:r>
            <a:r>
              <a:rPr lang="it-IT" sz="2400" i="1" dirty="0" err="1"/>
              <a:t>mars</a:t>
            </a:r>
            <a:r>
              <a:rPr lang="it-IT" sz="2400" i="1" dirty="0"/>
              <a:t> info</a:t>
            </a:r>
          </a:p>
          <a:p>
            <a:pPr algn="just"/>
            <a:endParaRPr lang="it-IT" sz="2400" dirty="0"/>
          </a:p>
          <a:p>
            <a:endParaRPr lang="it-IT" sz="2400" dirty="0"/>
          </a:p>
        </p:txBody>
      </p:sp>
    </p:spTree>
    <p:extLst>
      <p:ext uri="{BB962C8B-B14F-4D97-AF65-F5344CB8AC3E}">
        <p14:creationId xmlns:p14="http://schemas.microsoft.com/office/powerpoint/2010/main" val="15672923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800" i="1" dirty="0"/>
              <a:t/>
            </a:r>
            <a:br>
              <a:rPr lang="it-IT" sz="2800" i="1" dirty="0"/>
            </a:br>
            <a:r>
              <a:rPr lang="it-IT" sz="2800" dirty="0"/>
              <a:t>« </a:t>
            </a:r>
            <a:r>
              <a:rPr lang="it-IT" sz="2800" i="1" dirty="0" err="1"/>
              <a:t>journée</a:t>
            </a:r>
            <a:r>
              <a:rPr lang="it-IT" sz="2800" i="1" dirty="0"/>
              <a:t> </a:t>
            </a:r>
            <a:r>
              <a:rPr lang="it-IT" sz="2800" i="1" dirty="0" err="1"/>
              <a:t>des</a:t>
            </a:r>
            <a:r>
              <a:rPr lang="it-IT" sz="2800" i="1" dirty="0"/>
              <a:t> </a:t>
            </a:r>
            <a:r>
              <a:rPr lang="it-IT" sz="2800" i="1" dirty="0" err="1"/>
              <a:t>droits</a:t>
            </a:r>
            <a:r>
              <a:rPr lang="it-IT" sz="2800" i="1" dirty="0"/>
              <a:t> </a:t>
            </a:r>
            <a:r>
              <a:rPr lang="it-IT" sz="2800" i="1" dirty="0" err="1"/>
              <a:t>des</a:t>
            </a:r>
            <a:r>
              <a:rPr lang="it-IT" sz="2800" i="1" dirty="0"/>
              <a:t> femmes</a:t>
            </a:r>
            <a:r>
              <a:rPr lang="it-IT" sz="2800" dirty="0"/>
              <a:t> » </a:t>
            </a:r>
            <a:r>
              <a:rPr lang="it-IT" sz="2800" dirty="0" err="1"/>
              <a:t>ou</a:t>
            </a:r>
            <a:r>
              <a:rPr lang="it-IT" sz="2800" dirty="0"/>
              <a:t> « </a:t>
            </a:r>
            <a:r>
              <a:rPr lang="it-IT" sz="2800" i="1" dirty="0" err="1"/>
              <a:t>journée</a:t>
            </a:r>
            <a:r>
              <a:rPr lang="it-IT" sz="2800" i="1" dirty="0"/>
              <a:t> de </a:t>
            </a:r>
            <a:r>
              <a:rPr lang="it-IT" sz="2800" i="1" dirty="0" err="1"/>
              <a:t>lutte</a:t>
            </a:r>
            <a:r>
              <a:rPr lang="it-IT" sz="2800" i="1" dirty="0"/>
              <a:t> pour </a:t>
            </a:r>
            <a:r>
              <a:rPr lang="it-IT" sz="2800" i="1" dirty="0" err="1"/>
              <a:t>les</a:t>
            </a:r>
            <a:r>
              <a:rPr lang="it-IT" sz="2800" i="1" dirty="0"/>
              <a:t> </a:t>
            </a:r>
            <a:r>
              <a:rPr lang="it-IT" sz="2800" i="1" dirty="0" err="1"/>
              <a:t>droits</a:t>
            </a:r>
            <a:r>
              <a:rPr lang="it-IT" sz="2800" i="1" dirty="0"/>
              <a:t> </a:t>
            </a:r>
            <a:r>
              <a:rPr lang="it-IT" sz="2800" i="1" dirty="0" err="1"/>
              <a:t>des</a:t>
            </a:r>
            <a:r>
              <a:rPr lang="it-IT" sz="2800" i="1" dirty="0"/>
              <a:t> femmes</a:t>
            </a:r>
            <a:r>
              <a:rPr lang="it-IT" sz="2800" dirty="0"/>
              <a:t> »</a:t>
            </a:r>
            <a:br>
              <a:rPr lang="it-IT" sz="2800" dirty="0"/>
            </a:br>
            <a:endParaRPr lang="it-IT" sz="2800" dirty="0"/>
          </a:p>
        </p:txBody>
      </p:sp>
      <p:sp>
        <p:nvSpPr>
          <p:cNvPr id="3" name="Segnaposto contenuto 2"/>
          <p:cNvSpPr>
            <a:spLocks noGrp="1"/>
          </p:cNvSpPr>
          <p:nvPr>
            <p:ph idx="1"/>
          </p:nvPr>
        </p:nvSpPr>
        <p:spPr/>
        <p:txBody>
          <a:bodyPr>
            <a:normAutofit/>
          </a:bodyPr>
          <a:lstStyle/>
          <a:p>
            <a:pPr algn="just"/>
            <a:r>
              <a:rPr lang="it-IT" sz="2400" dirty="0" smtClean="0"/>
              <a:t>le</a:t>
            </a:r>
            <a:r>
              <a:rPr lang="it-IT" sz="2400" dirty="0"/>
              <a:t> </a:t>
            </a:r>
            <a:r>
              <a:rPr lang="it-IT" sz="2400" dirty="0" err="1"/>
              <a:t>gouvernement</a:t>
            </a:r>
            <a:r>
              <a:rPr lang="it-IT" sz="2400" dirty="0"/>
              <a:t> </a:t>
            </a:r>
            <a:r>
              <a:rPr lang="it-IT" sz="2400" dirty="0" err="1"/>
              <a:t>français</a:t>
            </a:r>
            <a:r>
              <a:rPr lang="it-IT" sz="2400" dirty="0"/>
              <a:t> de « </a:t>
            </a:r>
            <a:r>
              <a:rPr lang="it-IT" sz="2400" i="1" dirty="0" err="1"/>
              <a:t>journée</a:t>
            </a:r>
            <a:r>
              <a:rPr lang="it-IT" sz="2400" i="1" dirty="0"/>
              <a:t> </a:t>
            </a:r>
            <a:r>
              <a:rPr lang="it-IT" sz="2400" i="1" dirty="0" err="1"/>
              <a:t>des</a:t>
            </a:r>
            <a:r>
              <a:rPr lang="it-IT" sz="2400" i="1" dirty="0"/>
              <a:t> </a:t>
            </a:r>
            <a:r>
              <a:rPr lang="it-IT" sz="2400" i="1" dirty="0" err="1"/>
              <a:t>droits</a:t>
            </a:r>
            <a:r>
              <a:rPr lang="it-IT" sz="2400" i="1" dirty="0"/>
              <a:t> </a:t>
            </a:r>
            <a:r>
              <a:rPr lang="it-IT" sz="2400" i="1" dirty="0" err="1"/>
              <a:t>des</a:t>
            </a:r>
            <a:r>
              <a:rPr lang="it-IT" sz="2400" i="1" dirty="0"/>
              <a:t> femmes</a:t>
            </a:r>
            <a:r>
              <a:rPr lang="it-IT" sz="2400" dirty="0"/>
              <a:t> » et </a:t>
            </a:r>
            <a:r>
              <a:rPr lang="it-IT" sz="2400" dirty="0" err="1"/>
              <a:t>les</a:t>
            </a:r>
            <a:r>
              <a:rPr lang="it-IT" sz="2400" dirty="0"/>
              <a:t> </a:t>
            </a:r>
            <a:r>
              <a:rPr lang="it-IT" sz="2400" dirty="0" err="1"/>
              <a:t>militantes</a:t>
            </a:r>
            <a:r>
              <a:rPr lang="it-IT" sz="2400" dirty="0"/>
              <a:t> de « </a:t>
            </a:r>
            <a:r>
              <a:rPr lang="it-IT" sz="2400" i="1" dirty="0" err="1"/>
              <a:t>journée</a:t>
            </a:r>
            <a:r>
              <a:rPr lang="it-IT" sz="2400" i="1" dirty="0"/>
              <a:t> de </a:t>
            </a:r>
            <a:r>
              <a:rPr lang="it-IT" sz="2400" i="1" dirty="0" err="1"/>
              <a:t>lutte</a:t>
            </a:r>
            <a:r>
              <a:rPr lang="it-IT" sz="2400" i="1" dirty="0"/>
              <a:t> pour </a:t>
            </a:r>
            <a:r>
              <a:rPr lang="it-IT" sz="2400" i="1" dirty="0" err="1"/>
              <a:t>les</a:t>
            </a:r>
            <a:r>
              <a:rPr lang="it-IT" sz="2400" i="1" dirty="0"/>
              <a:t> </a:t>
            </a:r>
            <a:r>
              <a:rPr lang="it-IT" sz="2400" i="1" dirty="0" err="1"/>
              <a:t>droits</a:t>
            </a:r>
            <a:r>
              <a:rPr lang="it-IT" sz="2400" i="1" dirty="0"/>
              <a:t> </a:t>
            </a:r>
            <a:r>
              <a:rPr lang="it-IT" sz="2400" i="1" dirty="0" err="1"/>
              <a:t>des</a:t>
            </a:r>
            <a:r>
              <a:rPr lang="it-IT" sz="2400" i="1" dirty="0"/>
              <a:t> femmes</a:t>
            </a:r>
            <a:r>
              <a:rPr lang="it-IT" sz="2400" dirty="0"/>
              <a:t> »…</a:t>
            </a:r>
          </a:p>
          <a:p>
            <a:pPr algn="just"/>
            <a:r>
              <a:rPr lang="it-IT" sz="2400" dirty="0" err="1"/>
              <a:t>Cette</a:t>
            </a:r>
            <a:r>
              <a:rPr lang="it-IT" sz="2400" dirty="0"/>
              <a:t> </a:t>
            </a:r>
            <a:r>
              <a:rPr lang="it-IT" sz="2400" dirty="0" err="1"/>
              <a:t>journée</a:t>
            </a:r>
            <a:r>
              <a:rPr lang="it-IT" sz="2400" dirty="0"/>
              <a:t> a une longue histoire et son </a:t>
            </a:r>
            <a:r>
              <a:rPr lang="it-IT" sz="2400" dirty="0" err="1"/>
              <a:t>appellation</a:t>
            </a:r>
            <a:r>
              <a:rPr lang="it-IT" sz="2400" dirty="0"/>
              <a:t> a </a:t>
            </a:r>
            <a:r>
              <a:rPr lang="it-IT" sz="2400" dirty="0" err="1"/>
              <a:t>évolué</a:t>
            </a:r>
            <a:r>
              <a:rPr lang="it-IT" sz="2400" dirty="0"/>
              <a:t> </a:t>
            </a:r>
            <a:r>
              <a:rPr lang="it-IT" sz="2400" dirty="0" err="1"/>
              <a:t>au</a:t>
            </a:r>
            <a:r>
              <a:rPr lang="it-IT" sz="2400" dirty="0"/>
              <a:t> fil </a:t>
            </a:r>
            <a:r>
              <a:rPr lang="it-IT" sz="2400" dirty="0" err="1"/>
              <a:t>du</a:t>
            </a:r>
            <a:r>
              <a:rPr lang="it-IT" sz="2400" dirty="0"/>
              <a:t> </a:t>
            </a:r>
            <a:r>
              <a:rPr lang="it-IT" sz="2400" dirty="0" err="1"/>
              <a:t>temps</a:t>
            </a:r>
            <a:r>
              <a:rPr lang="it-IT" sz="2400" dirty="0"/>
              <a:t>. Elle reste </a:t>
            </a:r>
            <a:r>
              <a:rPr lang="it-IT" sz="2400" dirty="0" err="1"/>
              <a:t>variable</a:t>
            </a:r>
            <a:r>
              <a:rPr lang="it-IT" sz="2400" dirty="0"/>
              <a:t>, </a:t>
            </a:r>
            <a:r>
              <a:rPr lang="it-IT" sz="2400" dirty="0" err="1"/>
              <a:t>selon</a:t>
            </a:r>
            <a:r>
              <a:rPr lang="it-IT" sz="2400" dirty="0"/>
              <a:t> la langue et l’</a:t>
            </a:r>
            <a:r>
              <a:rPr lang="it-IT" sz="2400" dirty="0" err="1"/>
              <a:t>interlocuteur</a:t>
            </a:r>
            <a:r>
              <a:rPr lang="it-IT" sz="2400" dirty="0"/>
              <a:t>. </a:t>
            </a:r>
            <a:r>
              <a:rPr lang="it-IT" sz="2400" b="1" dirty="0"/>
              <a:t>Mais </a:t>
            </a:r>
            <a:r>
              <a:rPr lang="it-IT" sz="2400" b="1" dirty="0" err="1"/>
              <a:t>les</a:t>
            </a:r>
            <a:r>
              <a:rPr lang="it-IT" sz="2400" b="1" dirty="0"/>
              <a:t> </a:t>
            </a:r>
            <a:r>
              <a:rPr lang="it-IT" sz="2400" b="1" dirty="0" err="1"/>
              <a:t>mots</a:t>
            </a:r>
            <a:r>
              <a:rPr lang="it-IT" sz="2400" b="1" dirty="0"/>
              <a:t> </a:t>
            </a:r>
            <a:r>
              <a:rPr lang="it-IT" sz="2400" b="1" dirty="0" err="1"/>
              <a:t>ont</a:t>
            </a:r>
            <a:r>
              <a:rPr lang="it-IT" sz="2400" b="1" dirty="0"/>
              <a:t> un </a:t>
            </a:r>
            <a:r>
              <a:rPr lang="it-IT" sz="2400" b="1" dirty="0" err="1"/>
              <a:t>sens</a:t>
            </a:r>
            <a:r>
              <a:rPr lang="it-IT" sz="2400" dirty="0"/>
              <a:t>.</a:t>
            </a:r>
          </a:p>
          <a:p>
            <a:pPr algn="just"/>
            <a:r>
              <a:rPr lang="it-IT" sz="2400" i="1" dirty="0"/>
              <a:t>8 </a:t>
            </a:r>
            <a:r>
              <a:rPr lang="it-IT" sz="2400" i="1" dirty="0" err="1"/>
              <a:t>mars</a:t>
            </a:r>
            <a:r>
              <a:rPr lang="it-IT" sz="2400" i="1" dirty="0"/>
              <a:t> info</a:t>
            </a:r>
          </a:p>
          <a:p>
            <a:endParaRPr lang="it-IT" sz="2400" dirty="0"/>
          </a:p>
        </p:txBody>
      </p:sp>
    </p:spTree>
    <p:extLst>
      <p:ext uri="{BB962C8B-B14F-4D97-AF65-F5344CB8AC3E}">
        <p14:creationId xmlns:p14="http://schemas.microsoft.com/office/powerpoint/2010/main" val="40715554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b="1" dirty="0"/>
              <a:t>N’</a:t>
            </a:r>
            <a:r>
              <a:rPr lang="it-IT" sz="2400" b="1" dirty="0" err="1"/>
              <a:t>offrez</a:t>
            </a:r>
            <a:r>
              <a:rPr lang="it-IT" sz="2400" b="1" dirty="0"/>
              <a:t> </a:t>
            </a:r>
            <a:r>
              <a:rPr lang="it-IT" sz="2400" b="1" dirty="0" err="1"/>
              <a:t>pas</a:t>
            </a:r>
            <a:r>
              <a:rPr lang="it-IT" sz="2400" b="1" dirty="0"/>
              <a:t> de </a:t>
            </a:r>
            <a:r>
              <a:rPr lang="it-IT" sz="2400" b="1" dirty="0" err="1"/>
              <a:t>fleurs</a:t>
            </a:r>
            <a:r>
              <a:rPr lang="it-IT" sz="2400" b="1"/>
              <a:t/>
            </a:r>
            <a:br>
              <a:rPr lang="it-IT" sz="2400" b="1"/>
            </a:br>
            <a:endParaRPr lang="fr-CA" sz="2400"/>
          </a:p>
        </p:txBody>
      </p:sp>
      <p:pic>
        <p:nvPicPr>
          <p:cNvPr id="4" name="Segnaposto contenuto 3" descr="aadf56a62326e330294e492eadbeeda3.png"/>
          <p:cNvPicPr>
            <a:picLocks noGrp="1" noChangeAspect="1"/>
          </p:cNvPicPr>
          <p:nvPr>
            <p:ph idx="1"/>
          </p:nvPr>
        </p:nvPicPr>
        <p:blipFill>
          <a:blip r:embed="rId2">
            <a:extLst>
              <a:ext uri="{28A0092B-C50C-407E-A947-70E740481C1C}">
                <a14:useLocalDpi xmlns:a14="http://schemas.microsoft.com/office/drawing/2010/main" val="0"/>
              </a:ext>
            </a:extLst>
          </a:blip>
          <a:srcRect l="-40915" r="-40915"/>
          <a:stretch>
            <a:fillRect/>
          </a:stretch>
        </p:blipFill>
        <p:spPr/>
      </p:pic>
    </p:spTree>
    <p:extLst>
      <p:ext uri="{BB962C8B-B14F-4D97-AF65-F5344CB8AC3E}">
        <p14:creationId xmlns:p14="http://schemas.microsoft.com/office/powerpoint/2010/main" val="29148251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1" name="Titolo 1"/>
          <p:cNvSpPr>
            <a:spLocks noGrp="1"/>
          </p:cNvSpPr>
          <p:nvPr>
            <p:ph type="title"/>
          </p:nvPr>
        </p:nvSpPr>
        <p:spPr/>
        <p:txBody>
          <a:bodyPr/>
          <a:lstStyle/>
          <a:p>
            <a:r>
              <a:rPr lang="it-IT" sz="2800" dirty="0" err="1">
                <a:latin typeface="Arial" charset="0"/>
                <a:ea typeface="MS PGothic" charset="0"/>
              </a:rPr>
              <a:t>Mot</a:t>
            </a:r>
            <a:r>
              <a:rPr lang="it-IT" sz="2800" dirty="0">
                <a:latin typeface="Arial" charset="0"/>
                <a:ea typeface="MS PGothic" charset="0"/>
              </a:rPr>
              <a:t> (</a:t>
            </a:r>
            <a:r>
              <a:rPr lang="it-IT" sz="2800" dirty="0" err="1">
                <a:latin typeface="Arial" charset="0"/>
                <a:ea typeface="MS PGothic" charset="0"/>
              </a:rPr>
              <a:t>italien</a:t>
            </a:r>
            <a:r>
              <a:rPr lang="it-IT" sz="2800" dirty="0">
                <a:latin typeface="Arial" charset="0"/>
                <a:ea typeface="MS PGothic" charset="0"/>
              </a:rPr>
              <a:t>) à </a:t>
            </a:r>
            <a:r>
              <a:rPr lang="it-IT" sz="2800" dirty="0" err="1">
                <a:latin typeface="Arial" charset="0"/>
                <a:ea typeface="MS PGothic" charset="0"/>
              </a:rPr>
              <a:t>charge</a:t>
            </a:r>
            <a:r>
              <a:rPr lang="it-IT" sz="2800" dirty="0">
                <a:latin typeface="Arial" charset="0"/>
                <a:ea typeface="MS PGothic" charset="0"/>
              </a:rPr>
              <a:t> </a:t>
            </a:r>
            <a:r>
              <a:rPr lang="it-IT" sz="2800" dirty="0" err="1">
                <a:latin typeface="Arial" charset="0"/>
                <a:ea typeface="MS PGothic" charset="0"/>
              </a:rPr>
              <a:t>culturelle</a:t>
            </a:r>
            <a:r>
              <a:rPr lang="it-IT" sz="2800" dirty="0">
                <a:latin typeface="Arial" charset="0"/>
                <a:ea typeface="MS PGothic" charset="0"/>
              </a:rPr>
              <a:t> </a:t>
            </a:r>
            <a:r>
              <a:rPr lang="it-IT" sz="2800" dirty="0" err="1">
                <a:latin typeface="Arial" charset="0"/>
                <a:ea typeface="MS PGothic" charset="0"/>
              </a:rPr>
              <a:t>partagée</a:t>
            </a:r>
            <a:r>
              <a:rPr lang="it-IT" sz="2800" dirty="0">
                <a:latin typeface="Arial" charset="0"/>
                <a:ea typeface="MS PGothic" charset="0"/>
              </a:rPr>
              <a:t> :</a:t>
            </a:r>
            <a:br>
              <a:rPr lang="it-IT" sz="2800" dirty="0">
                <a:latin typeface="Arial" charset="0"/>
                <a:ea typeface="MS PGothic" charset="0"/>
              </a:rPr>
            </a:br>
            <a:r>
              <a:rPr lang="it-IT" sz="2800" dirty="0">
                <a:latin typeface="Arial" charset="0"/>
                <a:ea typeface="MS PGothic" charset="0"/>
              </a:rPr>
              <a:t>le mimosa (</a:t>
            </a:r>
            <a:r>
              <a:rPr lang="it-IT" sz="2800" dirty="0" err="1">
                <a:latin typeface="Arial" charset="0"/>
                <a:ea typeface="MS PGothic" charset="0"/>
              </a:rPr>
              <a:t>fleur</a:t>
            </a:r>
            <a:r>
              <a:rPr lang="it-IT" sz="2800" dirty="0">
                <a:latin typeface="Arial" charset="0"/>
                <a:ea typeface="MS PGothic" charset="0"/>
              </a:rPr>
              <a:t> </a:t>
            </a:r>
            <a:r>
              <a:rPr lang="it-IT" sz="2800" dirty="0" err="1">
                <a:latin typeface="Arial" charset="0"/>
                <a:ea typeface="MS PGothic" charset="0"/>
              </a:rPr>
              <a:t>du</a:t>
            </a:r>
            <a:r>
              <a:rPr lang="it-IT" sz="2800" dirty="0">
                <a:latin typeface="Arial" charset="0"/>
                <a:ea typeface="MS PGothic" charset="0"/>
              </a:rPr>
              <a:t> 8 </a:t>
            </a:r>
            <a:r>
              <a:rPr lang="it-IT" sz="2800" dirty="0" err="1">
                <a:latin typeface="Arial" charset="0"/>
                <a:ea typeface="MS PGothic" charset="0"/>
              </a:rPr>
              <a:t>mars</a:t>
            </a:r>
            <a:r>
              <a:rPr lang="it-IT" sz="2800" dirty="0">
                <a:latin typeface="Arial" charset="0"/>
                <a:ea typeface="MS PGothic" charset="0"/>
              </a:rPr>
              <a:t>)</a:t>
            </a:r>
          </a:p>
        </p:txBody>
      </p:sp>
      <p:pic>
        <p:nvPicPr>
          <p:cNvPr id="322562" name="Segnaposto contenuto 3" descr="italie-le-mimosa-comme-symbole-de-la-journee-de-la-femme.jpg"/>
          <p:cNvPicPr>
            <a:picLocks noGrp="1" noChangeAspect="1"/>
          </p:cNvPicPr>
          <p:nvPr>
            <p:ph idx="1"/>
          </p:nvPr>
        </p:nvPicPr>
        <p:blipFill>
          <a:blip r:embed="rId2">
            <a:extLst>
              <a:ext uri="{28A0092B-C50C-407E-A947-70E740481C1C}">
                <a14:useLocalDpi xmlns:a14="http://schemas.microsoft.com/office/drawing/2010/main" val="0"/>
              </a:ext>
            </a:extLst>
          </a:blip>
          <a:srcRect t="1115" b="1115"/>
          <a:stretch>
            <a:fillRect/>
          </a:stretch>
        </p:blipFill>
        <p:spPr/>
      </p:pic>
      <p:sp>
        <p:nvSpPr>
          <p:cNvPr id="3" name="Rettangolo 2"/>
          <p:cNvSpPr/>
          <p:nvPr/>
        </p:nvSpPr>
        <p:spPr>
          <a:xfrm>
            <a:off x="5875427" y="3244334"/>
            <a:ext cx="441146" cy="369332"/>
          </a:xfrm>
          <a:prstGeom prst="rect">
            <a:avLst/>
          </a:prstGeom>
        </p:spPr>
        <p:txBody>
          <a:bodyPr wrap="none">
            <a:spAutoFit/>
          </a:bodyPr>
          <a:lstStyle/>
          <a:p>
            <a:r>
              <a:rPr lang="fr-CA" dirty="0"/>
              <a:t>CC</a:t>
            </a:r>
          </a:p>
        </p:txBody>
      </p:sp>
    </p:spTree>
    <p:extLst>
      <p:ext uri="{BB962C8B-B14F-4D97-AF65-F5344CB8AC3E}">
        <p14:creationId xmlns:p14="http://schemas.microsoft.com/office/powerpoint/2010/main" val="14946128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olo 1"/>
          <p:cNvSpPr>
            <a:spLocks noGrp="1"/>
          </p:cNvSpPr>
          <p:nvPr>
            <p:ph type="title"/>
          </p:nvPr>
        </p:nvSpPr>
        <p:spPr/>
        <p:txBody>
          <a:bodyPr/>
          <a:lstStyle/>
          <a:p>
            <a:r>
              <a:rPr lang="fr-FR" sz="2800" dirty="0">
                <a:latin typeface="Arial" charset="0"/>
                <a:ea typeface="MS PGothic" charset="0"/>
                <a:cs typeface="MS PGothic" charset="0"/>
              </a:rPr>
              <a:t>Mots à CCP </a:t>
            </a:r>
            <a:endParaRPr lang="it-IT" sz="2800" dirty="0">
              <a:latin typeface="Arial" charset="0"/>
              <a:ea typeface="MS PGothic" charset="0"/>
            </a:endParaRPr>
          </a:p>
        </p:txBody>
      </p:sp>
      <p:sp>
        <p:nvSpPr>
          <p:cNvPr id="89091" name="Segnaposto contenuto 2"/>
          <p:cNvSpPr>
            <a:spLocks noGrp="1"/>
          </p:cNvSpPr>
          <p:nvPr>
            <p:ph idx="1"/>
          </p:nvPr>
        </p:nvSpPr>
        <p:spPr/>
        <p:txBody>
          <a:bodyPr>
            <a:normAutofit/>
          </a:bodyPr>
          <a:lstStyle/>
          <a:p>
            <a:pPr algn="just"/>
            <a:r>
              <a:rPr lang="fr-FR" sz="2400" dirty="0">
                <a:latin typeface="Arial" charset="0"/>
                <a:ea typeface="MS PGothic" charset="0"/>
                <a:cs typeface="MS PGothic" charset="0"/>
              </a:rPr>
              <a:t>Des mots à charge culturelle partagée qui présentent une valeur ajoutée à leur définition sémantique. </a:t>
            </a:r>
          </a:p>
          <a:p>
            <a:pPr algn="just"/>
            <a:r>
              <a:rPr lang="fr-FR" sz="2400" dirty="0">
                <a:latin typeface="Arial" charset="0"/>
                <a:ea typeface="MS PGothic" charset="0"/>
                <a:cs typeface="MS PGothic" charset="0"/>
              </a:rPr>
              <a:t>Le muguet est l’exemple par excellence qui sert à illustrer cette charge culturelle ajoutée et partagée par une même communauté. </a:t>
            </a:r>
          </a:p>
          <a:p>
            <a:pPr algn="just"/>
            <a:r>
              <a:rPr lang="fr-FR" sz="2400" dirty="0">
                <a:latin typeface="Arial" charset="0"/>
                <a:ea typeface="MS PGothic" charset="0"/>
                <a:cs typeface="MS PGothic" charset="0"/>
              </a:rPr>
              <a:t>Certes, le muguet est une « liliacée à petites fleurs blanches d’une odeur douce et agréable » mais, aux yeux des Français/es, il représente la fleur symbolique du 1er mai qui est vendue non seulement chez les fleuristes, mais aussi dans les rues (sauf cette année, pendant la période de confinement). C’est un porte-bonheur.</a:t>
            </a:r>
            <a:endParaRPr lang="it-IT" sz="2400" dirty="0">
              <a:latin typeface="Arial" charset="0"/>
              <a:ea typeface="MS PGothic" charset="0"/>
              <a:cs typeface="MS PGothic" charset="0"/>
            </a:endParaRPr>
          </a:p>
        </p:txBody>
      </p:sp>
    </p:spTree>
    <p:extLst>
      <p:ext uri="{BB962C8B-B14F-4D97-AF65-F5344CB8AC3E}">
        <p14:creationId xmlns:p14="http://schemas.microsoft.com/office/powerpoint/2010/main" val="4061829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i="1" dirty="0" err="1"/>
              <a:t>Poésie</a:t>
            </a:r>
            <a:r>
              <a:rPr lang="it-IT" sz="2800" i="1" dirty="0"/>
              <a:t> et </a:t>
            </a:r>
            <a:r>
              <a:rPr lang="it-IT" sz="2800" i="1" dirty="0" err="1"/>
              <a:t>vérité</a:t>
            </a:r>
            <a:r>
              <a:rPr lang="it-IT" sz="2800" i="1" dirty="0"/>
              <a:t> 1942</a:t>
            </a:r>
            <a:r>
              <a:rPr lang="it-IT" sz="2800" dirty="0"/>
              <a:t> (</a:t>
            </a:r>
            <a:r>
              <a:rPr lang="it-IT" sz="2800" dirty="0" err="1"/>
              <a:t>recueil</a:t>
            </a:r>
            <a:r>
              <a:rPr lang="it-IT" sz="2800" dirty="0"/>
              <a:t> </a:t>
            </a:r>
            <a:r>
              <a:rPr lang="it-IT" sz="2800" dirty="0" err="1"/>
              <a:t>clandestin</a:t>
            </a:r>
            <a:r>
              <a:rPr lang="it-IT" sz="2800" dirty="0"/>
              <a:t>)</a:t>
            </a:r>
            <a:br>
              <a:rPr lang="it-IT" sz="2800" dirty="0"/>
            </a:br>
            <a:r>
              <a:rPr lang="it-IT" sz="2800" i="1" dirty="0" err="1"/>
              <a:t>Au</a:t>
            </a:r>
            <a:r>
              <a:rPr lang="it-IT" sz="2800" i="1" dirty="0"/>
              <a:t> rendez-vous </a:t>
            </a:r>
            <a:r>
              <a:rPr lang="it-IT" sz="2800" i="1" dirty="0" err="1"/>
              <a:t>allemand</a:t>
            </a:r>
            <a:r>
              <a:rPr lang="it-IT" sz="2800" dirty="0"/>
              <a:t> (1945, </a:t>
            </a:r>
            <a:r>
              <a:rPr lang="it-IT" sz="2800" dirty="0" err="1"/>
              <a:t>Les</a:t>
            </a:r>
            <a:r>
              <a:rPr lang="it-IT" sz="2800" dirty="0"/>
              <a:t> </a:t>
            </a:r>
            <a:r>
              <a:rPr lang="it-IT" sz="2800" dirty="0" err="1"/>
              <a:t>Editions</a:t>
            </a:r>
            <a:r>
              <a:rPr lang="it-IT" sz="2800" dirty="0"/>
              <a:t> de </a:t>
            </a:r>
            <a:r>
              <a:rPr lang="it-IT" sz="2800" dirty="0" err="1"/>
              <a:t>Minuit</a:t>
            </a:r>
            <a:r>
              <a:rPr lang="it-IT" sz="2800" dirty="0"/>
              <a:t>)</a:t>
            </a:r>
            <a:endParaRPr lang="fr-CA" sz="2800" dirty="0"/>
          </a:p>
        </p:txBody>
      </p:sp>
      <p:sp>
        <p:nvSpPr>
          <p:cNvPr id="3" name="Segnaposto contenuto 2"/>
          <p:cNvSpPr>
            <a:spLocks noGrp="1"/>
          </p:cNvSpPr>
          <p:nvPr>
            <p:ph idx="1"/>
          </p:nvPr>
        </p:nvSpPr>
        <p:spPr/>
        <p:txBody>
          <a:bodyPr>
            <a:normAutofit/>
          </a:bodyPr>
          <a:lstStyle/>
          <a:p>
            <a:pPr algn="just"/>
            <a:r>
              <a:rPr lang="it-IT" sz="2400" dirty="0"/>
              <a:t>Ce </a:t>
            </a:r>
            <a:r>
              <a:rPr lang="it-IT" sz="2400" dirty="0" err="1"/>
              <a:t>poème</a:t>
            </a:r>
            <a:r>
              <a:rPr lang="it-IT" sz="2400" dirty="0"/>
              <a:t> qui </a:t>
            </a:r>
            <a:r>
              <a:rPr lang="it-IT" sz="2400" dirty="0" err="1"/>
              <a:t>ouvre</a:t>
            </a:r>
            <a:r>
              <a:rPr lang="it-IT" sz="2400" dirty="0"/>
              <a:t> le </a:t>
            </a:r>
            <a:r>
              <a:rPr lang="it-IT" sz="2400" dirty="0" err="1"/>
              <a:t>recueil</a:t>
            </a:r>
            <a:r>
              <a:rPr lang="it-IT" sz="2400" dirty="0"/>
              <a:t> </a:t>
            </a:r>
            <a:r>
              <a:rPr lang="it-IT" sz="2400" i="1" dirty="0" err="1"/>
              <a:t>Poésie</a:t>
            </a:r>
            <a:r>
              <a:rPr lang="it-IT" sz="2400" i="1" dirty="0"/>
              <a:t> et </a:t>
            </a:r>
            <a:r>
              <a:rPr lang="it-IT" sz="2400" i="1" dirty="0" err="1"/>
              <a:t>Vérité</a:t>
            </a:r>
            <a:r>
              <a:rPr lang="it-IT" sz="2400" i="1" dirty="0"/>
              <a:t> </a:t>
            </a:r>
            <a:r>
              <a:rPr lang="it-IT" sz="2400" dirty="0"/>
              <a:t>est </a:t>
            </a:r>
            <a:r>
              <a:rPr lang="it-IT" sz="2400" dirty="0" err="1"/>
              <a:t>celui</a:t>
            </a:r>
            <a:r>
              <a:rPr lang="it-IT" sz="2400" dirty="0"/>
              <a:t> d'un </a:t>
            </a:r>
            <a:r>
              <a:rPr lang="it-IT" sz="2400" dirty="0" err="1"/>
              <a:t>Eluard</a:t>
            </a:r>
            <a:r>
              <a:rPr lang="it-IT" sz="2400" dirty="0"/>
              <a:t> </a:t>
            </a:r>
            <a:r>
              <a:rPr lang="it-IT" sz="2400" dirty="0" err="1"/>
              <a:t>infatigable</a:t>
            </a:r>
            <a:r>
              <a:rPr lang="it-IT" sz="2400" dirty="0"/>
              <a:t>, </a:t>
            </a:r>
            <a:r>
              <a:rPr lang="it-IT" sz="2400" b="1" dirty="0" err="1"/>
              <a:t>messager</a:t>
            </a:r>
            <a:r>
              <a:rPr lang="it-IT" sz="2400" dirty="0"/>
              <a:t> de la </a:t>
            </a:r>
            <a:r>
              <a:rPr lang="it-IT" sz="2400" dirty="0" err="1"/>
              <a:t>lutte</a:t>
            </a:r>
            <a:r>
              <a:rPr lang="it-IT" sz="2400" dirty="0"/>
              <a:t> et de l'</a:t>
            </a:r>
            <a:r>
              <a:rPr lang="it-IT" sz="2400" dirty="0" err="1"/>
              <a:t>espoir</a:t>
            </a:r>
            <a:r>
              <a:rPr lang="it-IT" sz="2400" dirty="0"/>
              <a:t> </a:t>
            </a:r>
            <a:r>
              <a:rPr lang="it-IT" sz="2400" dirty="0" err="1"/>
              <a:t>dans</a:t>
            </a:r>
            <a:r>
              <a:rPr lang="it-IT" sz="2400" dirty="0"/>
              <a:t> une France </a:t>
            </a:r>
            <a:r>
              <a:rPr lang="it-IT" sz="2400" dirty="0" err="1"/>
              <a:t>occupée</a:t>
            </a:r>
            <a:r>
              <a:rPr lang="it-IT" sz="2400" dirty="0"/>
              <a:t>, </a:t>
            </a:r>
            <a:r>
              <a:rPr lang="it-IT" sz="2400" dirty="0" err="1"/>
              <a:t>divisée</a:t>
            </a:r>
            <a:r>
              <a:rPr lang="it-IT" sz="2400" dirty="0"/>
              <a:t>. Le texte </a:t>
            </a:r>
            <a:r>
              <a:rPr lang="it-IT" sz="2400" dirty="0" err="1"/>
              <a:t>fut</a:t>
            </a:r>
            <a:r>
              <a:rPr lang="it-IT" sz="2400" dirty="0"/>
              <a:t> </a:t>
            </a:r>
            <a:r>
              <a:rPr lang="it-IT" sz="2400" dirty="0" err="1"/>
              <a:t>traduit</a:t>
            </a:r>
            <a:r>
              <a:rPr lang="it-IT" sz="2400" dirty="0"/>
              <a:t> et </a:t>
            </a:r>
            <a:r>
              <a:rPr lang="it-IT" sz="2400" dirty="0" err="1"/>
              <a:t>diffusé</a:t>
            </a:r>
            <a:r>
              <a:rPr lang="it-IT" sz="2400" dirty="0"/>
              <a:t> à </a:t>
            </a:r>
            <a:r>
              <a:rPr lang="it-IT" sz="2400" dirty="0" err="1"/>
              <a:t>travers</a:t>
            </a:r>
            <a:r>
              <a:rPr lang="it-IT" sz="2400" dirty="0"/>
              <a:t> </a:t>
            </a:r>
            <a:r>
              <a:rPr lang="it-IT" sz="2400" dirty="0" err="1"/>
              <a:t>toute</a:t>
            </a:r>
            <a:r>
              <a:rPr lang="it-IT" sz="2400" dirty="0"/>
              <a:t> l'Europe </a:t>
            </a:r>
            <a:r>
              <a:rPr lang="it-IT" sz="2400" dirty="0" err="1"/>
              <a:t>sous</a:t>
            </a:r>
            <a:r>
              <a:rPr lang="it-IT" sz="2400" dirty="0"/>
              <a:t> le </a:t>
            </a:r>
            <a:r>
              <a:rPr lang="it-IT" sz="2400" dirty="0" err="1"/>
              <a:t>manteau</a:t>
            </a:r>
            <a:r>
              <a:rPr lang="it-IT" sz="2400" dirty="0"/>
              <a:t>, par radio, par </a:t>
            </a:r>
            <a:r>
              <a:rPr lang="it-IT" sz="2400" dirty="0" err="1"/>
              <a:t>parachutage</a:t>
            </a:r>
            <a:r>
              <a:rPr lang="it-IT" sz="2400" dirty="0"/>
              <a:t>. A la fin de la guerre </a:t>
            </a:r>
            <a:r>
              <a:rPr lang="it-IT" sz="2400" dirty="0" err="1"/>
              <a:t>les</a:t>
            </a:r>
            <a:r>
              <a:rPr lang="it-IT" sz="2400" dirty="0"/>
              <a:t> </a:t>
            </a:r>
            <a:r>
              <a:rPr lang="it-IT" sz="2400" dirty="0" err="1"/>
              <a:t>résistants</a:t>
            </a:r>
            <a:r>
              <a:rPr lang="it-IT" sz="2400" dirty="0"/>
              <a:t> </a:t>
            </a:r>
            <a:r>
              <a:rPr lang="it-IT" sz="2400" dirty="0" err="1"/>
              <a:t>savaient</a:t>
            </a:r>
            <a:r>
              <a:rPr lang="it-IT" sz="2400" dirty="0"/>
              <a:t> par </a:t>
            </a:r>
            <a:r>
              <a:rPr lang="it-IT" sz="2400" dirty="0" err="1"/>
              <a:t>cœur</a:t>
            </a:r>
            <a:r>
              <a:rPr lang="it-IT" sz="2400" dirty="0"/>
              <a:t> </a:t>
            </a:r>
            <a:r>
              <a:rPr lang="it-IT" sz="2400" dirty="0" err="1"/>
              <a:t>ces</a:t>
            </a:r>
            <a:r>
              <a:rPr lang="it-IT" sz="2400" dirty="0"/>
              <a:t> </a:t>
            </a:r>
            <a:r>
              <a:rPr lang="it-IT" sz="2400" dirty="0" err="1"/>
              <a:t>strophes</a:t>
            </a:r>
            <a:r>
              <a:rPr lang="it-IT" sz="2400" dirty="0"/>
              <a:t> </a:t>
            </a:r>
            <a:r>
              <a:rPr lang="it-IT" sz="2400" dirty="0" err="1"/>
              <a:t>tonitruantes</a:t>
            </a:r>
            <a:r>
              <a:rPr lang="it-IT" sz="2400" dirty="0"/>
              <a:t>.</a:t>
            </a:r>
            <a:endParaRPr lang="fr-CA" sz="2400" dirty="0"/>
          </a:p>
        </p:txBody>
      </p:sp>
    </p:spTree>
    <p:extLst>
      <p:ext uri="{BB962C8B-B14F-4D97-AF65-F5344CB8AC3E}">
        <p14:creationId xmlns:p14="http://schemas.microsoft.com/office/powerpoint/2010/main" val="2783592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Mot (français) </a:t>
            </a:r>
            <a:r>
              <a:rPr lang="it-IT" sz="2800" dirty="0">
                <a:ea typeface="MS PGothic" charset="0"/>
              </a:rPr>
              <a:t>à </a:t>
            </a:r>
            <a:r>
              <a:rPr lang="it-IT" sz="2800" dirty="0" err="1">
                <a:ea typeface="MS PGothic" charset="0"/>
              </a:rPr>
              <a:t>charge</a:t>
            </a:r>
            <a:r>
              <a:rPr lang="it-IT" sz="2800" dirty="0">
                <a:ea typeface="MS PGothic" charset="0"/>
              </a:rPr>
              <a:t> </a:t>
            </a:r>
            <a:r>
              <a:rPr lang="it-IT" sz="2800" dirty="0" err="1">
                <a:ea typeface="MS PGothic" charset="0"/>
              </a:rPr>
              <a:t>culturelle</a:t>
            </a:r>
            <a:r>
              <a:rPr lang="it-IT" sz="2800" dirty="0">
                <a:ea typeface="MS PGothic" charset="0"/>
              </a:rPr>
              <a:t> </a:t>
            </a:r>
            <a:r>
              <a:rPr lang="it-IT" sz="2800" dirty="0" err="1">
                <a:ea typeface="MS PGothic" charset="0"/>
              </a:rPr>
              <a:t>partagée</a:t>
            </a:r>
            <a:r>
              <a:rPr lang="it-IT" sz="2800" dirty="0">
                <a:ea typeface="MS PGothic" charset="0"/>
              </a:rPr>
              <a:t> :</a:t>
            </a:r>
            <a:br>
              <a:rPr lang="it-IT" sz="2800" dirty="0">
                <a:ea typeface="MS PGothic" charset="0"/>
              </a:rPr>
            </a:br>
            <a:r>
              <a:rPr lang="it-IT" sz="2800" dirty="0">
                <a:ea typeface="MS PGothic" charset="0"/>
              </a:rPr>
              <a:t>le </a:t>
            </a:r>
            <a:r>
              <a:rPr lang="it-IT" sz="2800" dirty="0" err="1">
                <a:ea typeface="MS PGothic" charset="0"/>
              </a:rPr>
              <a:t>muguet</a:t>
            </a:r>
            <a:r>
              <a:rPr lang="it-IT" sz="2800" dirty="0">
                <a:ea typeface="MS PGothic" charset="0"/>
              </a:rPr>
              <a:t> (</a:t>
            </a:r>
            <a:r>
              <a:rPr lang="it-IT" sz="2800" dirty="0" err="1">
                <a:ea typeface="MS PGothic" charset="0"/>
              </a:rPr>
              <a:t>fleur</a:t>
            </a:r>
            <a:r>
              <a:rPr lang="it-IT" sz="2800" dirty="0">
                <a:ea typeface="MS PGothic" charset="0"/>
              </a:rPr>
              <a:t> </a:t>
            </a:r>
            <a:r>
              <a:rPr lang="it-IT" sz="2800" dirty="0" err="1">
                <a:ea typeface="MS PGothic" charset="0"/>
              </a:rPr>
              <a:t>du</a:t>
            </a:r>
            <a:r>
              <a:rPr lang="it-IT" sz="2800" dirty="0">
                <a:ea typeface="MS PGothic" charset="0"/>
              </a:rPr>
              <a:t> 1 mai)</a:t>
            </a:r>
            <a:br>
              <a:rPr lang="it-IT" sz="2800" dirty="0">
                <a:ea typeface="MS PGothic" charset="0"/>
              </a:rPr>
            </a:br>
            <a:endParaRPr lang="fr-CA" sz="2800" dirty="0"/>
          </a:p>
        </p:txBody>
      </p:sp>
      <p:pic>
        <p:nvPicPr>
          <p:cNvPr id="4" name="Segnaposto contenuto 3" descr="6d994fc540713bd6a1a0a52a1697526d.jpg"/>
          <p:cNvPicPr>
            <a:picLocks noGrp="1" noChangeAspect="1"/>
          </p:cNvPicPr>
          <p:nvPr>
            <p:ph idx="1"/>
          </p:nvPr>
        </p:nvPicPr>
        <p:blipFill>
          <a:blip r:embed="rId2">
            <a:extLst>
              <a:ext uri="{28A0092B-C50C-407E-A947-70E740481C1C}">
                <a14:useLocalDpi xmlns:a14="http://schemas.microsoft.com/office/drawing/2010/main" val="0"/>
              </a:ext>
            </a:extLst>
          </a:blip>
          <a:srcRect l="-32733" r="-32733"/>
          <a:stretch>
            <a:fillRect/>
          </a:stretch>
        </p:blipFill>
        <p:spPr/>
      </p:pic>
    </p:spTree>
    <p:extLst>
      <p:ext uri="{BB962C8B-B14F-4D97-AF65-F5344CB8AC3E}">
        <p14:creationId xmlns:p14="http://schemas.microsoft.com/office/powerpoint/2010/main" val="11034814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Histoire</a:t>
            </a:r>
            <a:br>
              <a:rPr lang="fr-CA" sz="2800" dirty="0"/>
            </a:br>
            <a:r>
              <a:rPr lang="it-IT" sz="2800" dirty="0" err="1"/>
              <a:t>Noms</a:t>
            </a:r>
            <a:r>
              <a:rPr lang="it-IT" sz="2800" dirty="0"/>
              <a:t> de </a:t>
            </a:r>
            <a:r>
              <a:rPr lang="it-IT" sz="2800" dirty="0" err="1"/>
              <a:t>métiers</a:t>
            </a:r>
            <a:r>
              <a:rPr lang="it-IT" sz="2800" dirty="0"/>
              <a:t>, </a:t>
            </a:r>
            <a:r>
              <a:rPr lang="it-IT" sz="2800" dirty="0" err="1"/>
              <a:t>fonctions</a:t>
            </a:r>
            <a:r>
              <a:rPr lang="it-IT" sz="2800" dirty="0"/>
              <a:t> et </a:t>
            </a:r>
            <a:r>
              <a:rPr lang="it-IT" sz="2800" dirty="0" err="1"/>
              <a:t>dignités</a:t>
            </a:r>
            <a:endParaRPr lang="fr-CA" sz="2800" dirty="0"/>
          </a:p>
        </p:txBody>
      </p:sp>
      <p:sp>
        <p:nvSpPr>
          <p:cNvPr id="3" name="Segnaposto contenuto 2"/>
          <p:cNvSpPr>
            <a:spLocks noGrp="1"/>
          </p:cNvSpPr>
          <p:nvPr>
            <p:ph idx="1"/>
          </p:nvPr>
        </p:nvSpPr>
        <p:spPr/>
        <p:txBody>
          <a:bodyPr>
            <a:normAutofit/>
          </a:bodyPr>
          <a:lstStyle/>
          <a:p>
            <a:pPr algn="just"/>
            <a:r>
              <a:rPr lang="it-IT" sz="2400" dirty="0" err="1"/>
              <a:t>Jusqu’au</a:t>
            </a:r>
            <a:r>
              <a:rPr lang="it-IT" sz="2400" dirty="0"/>
              <a:t> </a:t>
            </a:r>
            <a:r>
              <a:rPr lang="it-IT" sz="2400" dirty="0" err="1"/>
              <a:t>XVIIe</a:t>
            </a:r>
            <a:r>
              <a:rPr lang="it-IT" sz="2400" dirty="0"/>
              <a:t> </a:t>
            </a:r>
            <a:r>
              <a:rPr lang="it-IT" sz="2400" dirty="0" err="1"/>
              <a:t>siècle</a:t>
            </a:r>
            <a:r>
              <a:rPr lang="it-IT" sz="2400" dirty="0"/>
              <a:t>, </a:t>
            </a:r>
            <a:r>
              <a:rPr lang="it-IT" sz="2400" dirty="0" err="1"/>
              <a:t>tous</a:t>
            </a:r>
            <a:r>
              <a:rPr lang="it-IT" sz="2400" dirty="0"/>
              <a:t> </a:t>
            </a:r>
            <a:r>
              <a:rPr lang="it-IT" sz="2400" dirty="0" err="1"/>
              <a:t>les</a:t>
            </a:r>
            <a:r>
              <a:rPr lang="it-IT" sz="2400" dirty="0"/>
              <a:t> </a:t>
            </a:r>
            <a:r>
              <a:rPr lang="it-IT" sz="2400" dirty="0" err="1"/>
              <a:t>noms</a:t>
            </a:r>
            <a:r>
              <a:rPr lang="it-IT" sz="2400" dirty="0"/>
              <a:t> de </a:t>
            </a:r>
            <a:r>
              <a:rPr lang="it-IT" sz="2400" dirty="0" err="1"/>
              <a:t>métiers</a:t>
            </a:r>
            <a:r>
              <a:rPr lang="it-IT" sz="2400" dirty="0"/>
              <a:t>, </a:t>
            </a:r>
            <a:r>
              <a:rPr lang="it-IT" sz="2400" dirty="0" err="1"/>
              <a:t>fonctions</a:t>
            </a:r>
            <a:r>
              <a:rPr lang="it-IT" sz="2400" dirty="0"/>
              <a:t> et </a:t>
            </a:r>
            <a:r>
              <a:rPr lang="it-IT" sz="2400" dirty="0" err="1"/>
              <a:t>dignités</a:t>
            </a:r>
            <a:r>
              <a:rPr lang="it-IT" sz="2400" dirty="0"/>
              <a:t> </a:t>
            </a:r>
            <a:r>
              <a:rPr lang="it-IT" sz="2400" dirty="0" err="1"/>
              <a:t>exerce</a:t>
            </a:r>
            <a:r>
              <a:rPr lang="it-IT" sz="2400" dirty="0"/>
              <a:t>́.</a:t>
            </a:r>
            <a:r>
              <a:rPr lang="it-IT" sz="2400" dirty="0" err="1"/>
              <a:t>e.s</a:t>
            </a:r>
            <a:r>
              <a:rPr lang="it-IT" sz="2400" dirty="0"/>
              <a:t> par </a:t>
            </a:r>
            <a:r>
              <a:rPr lang="it-IT" sz="2400" dirty="0" err="1"/>
              <a:t>des</a:t>
            </a:r>
            <a:r>
              <a:rPr lang="it-IT" sz="2400" dirty="0"/>
              <a:t> femmes </a:t>
            </a:r>
            <a:r>
              <a:rPr lang="it-IT" sz="2400" dirty="0" err="1"/>
              <a:t>étaient</a:t>
            </a:r>
            <a:r>
              <a:rPr lang="it-IT" sz="2400" dirty="0"/>
              <a:t> </a:t>
            </a:r>
            <a:r>
              <a:rPr lang="it-IT" sz="2400" dirty="0" err="1"/>
              <a:t>nomme</a:t>
            </a:r>
            <a:r>
              <a:rPr lang="it-IT" sz="2400" dirty="0"/>
              <a:t>́.</a:t>
            </a:r>
            <a:r>
              <a:rPr lang="it-IT" sz="2400" dirty="0" err="1"/>
              <a:t>e.s</a:t>
            </a:r>
            <a:r>
              <a:rPr lang="it-IT" sz="2400" dirty="0"/>
              <a:t> </a:t>
            </a:r>
            <a:r>
              <a:rPr lang="it-IT" sz="2400" dirty="0" err="1"/>
              <a:t>au</a:t>
            </a:r>
            <a:r>
              <a:rPr lang="it-IT" sz="2400" dirty="0"/>
              <a:t> </a:t>
            </a:r>
            <a:r>
              <a:rPr lang="it-IT" sz="2400" dirty="0" err="1"/>
              <a:t>féminin</a:t>
            </a:r>
            <a:r>
              <a:rPr lang="it-IT" sz="2400" dirty="0"/>
              <a:t>, de </a:t>
            </a:r>
            <a:r>
              <a:rPr lang="it-IT" sz="2400" dirty="0" err="1"/>
              <a:t>même</a:t>
            </a:r>
            <a:r>
              <a:rPr lang="it-IT" sz="2400" dirty="0"/>
              <a:t> </a:t>
            </a:r>
            <a:r>
              <a:rPr lang="it-IT" sz="2400" dirty="0" err="1"/>
              <a:t>que</a:t>
            </a:r>
            <a:r>
              <a:rPr lang="it-IT" sz="2400" dirty="0"/>
              <a:t> </a:t>
            </a:r>
            <a:r>
              <a:rPr lang="it-IT" sz="2400" dirty="0" err="1"/>
              <a:t>tous</a:t>
            </a:r>
            <a:r>
              <a:rPr lang="it-IT" sz="2400" dirty="0"/>
              <a:t> </a:t>
            </a:r>
            <a:r>
              <a:rPr lang="it-IT" sz="2400" dirty="0" err="1"/>
              <a:t>les</a:t>
            </a:r>
            <a:r>
              <a:rPr lang="it-IT" sz="2400" dirty="0"/>
              <a:t> </a:t>
            </a:r>
            <a:r>
              <a:rPr lang="it-IT" sz="2400" dirty="0" err="1"/>
              <a:t>métiers</a:t>
            </a:r>
            <a:r>
              <a:rPr lang="it-IT" sz="2400" dirty="0"/>
              <a:t>, </a:t>
            </a:r>
            <a:r>
              <a:rPr lang="it-IT" sz="2400" dirty="0" err="1"/>
              <a:t>fonctions</a:t>
            </a:r>
            <a:r>
              <a:rPr lang="it-IT" sz="2400" dirty="0"/>
              <a:t> et </a:t>
            </a:r>
            <a:r>
              <a:rPr lang="it-IT" sz="2400" dirty="0" err="1"/>
              <a:t>dignités</a:t>
            </a:r>
            <a:r>
              <a:rPr lang="it-IT" sz="2400" dirty="0"/>
              <a:t> </a:t>
            </a:r>
            <a:r>
              <a:rPr lang="it-IT" sz="2400" dirty="0" err="1"/>
              <a:t>exerce</a:t>
            </a:r>
            <a:r>
              <a:rPr lang="it-IT" sz="2400" dirty="0"/>
              <a:t>́.</a:t>
            </a:r>
            <a:r>
              <a:rPr lang="it-IT" sz="2400" dirty="0" err="1"/>
              <a:t>e.s</a:t>
            </a:r>
            <a:r>
              <a:rPr lang="it-IT" sz="2400" dirty="0"/>
              <a:t> par </a:t>
            </a:r>
            <a:r>
              <a:rPr lang="it-IT" sz="2400" dirty="0" err="1"/>
              <a:t>des</a:t>
            </a:r>
            <a:r>
              <a:rPr lang="it-IT" sz="2400" dirty="0"/>
              <a:t> </a:t>
            </a:r>
            <a:r>
              <a:rPr lang="it-IT" sz="2400" dirty="0" err="1"/>
              <a:t>hommes</a:t>
            </a:r>
            <a:r>
              <a:rPr lang="it-IT" sz="2400" dirty="0"/>
              <a:t> l’</a:t>
            </a:r>
            <a:r>
              <a:rPr lang="it-IT" sz="2400" dirty="0" err="1"/>
              <a:t>étaient</a:t>
            </a:r>
            <a:r>
              <a:rPr lang="it-IT" sz="2400" dirty="0"/>
              <a:t> </a:t>
            </a:r>
            <a:r>
              <a:rPr lang="it-IT" sz="2400" dirty="0" err="1"/>
              <a:t>au</a:t>
            </a:r>
            <a:r>
              <a:rPr lang="it-IT" sz="2400" dirty="0"/>
              <a:t> </a:t>
            </a:r>
            <a:r>
              <a:rPr lang="it-IT" sz="2400" dirty="0" err="1"/>
              <a:t>masculin</a:t>
            </a:r>
            <a:r>
              <a:rPr lang="it-IT" sz="2400" dirty="0"/>
              <a:t> (</a:t>
            </a:r>
            <a:r>
              <a:rPr lang="it-IT" sz="2400" dirty="0" err="1"/>
              <a:t>exemples</a:t>
            </a:r>
            <a:r>
              <a:rPr lang="it-IT" sz="2400" dirty="0"/>
              <a:t> : </a:t>
            </a:r>
            <a:r>
              <a:rPr lang="it-IT" sz="2400" dirty="0" err="1"/>
              <a:t>cuisinière</a:t>
            </a:r>
            <a:r>
              <a:rPr lang="it-IT" sz="2400" dirty="0"/>
              <a:t>, </a:t>
            </a:r>
            <a:r>
              <a:rPr lang="it-IT" sz="2400" dirty="0" err="1"/>
              <a:t>marchande</a:t>
            </a:r>
            <a:r>
              <a:rPr lang="it-IT" sz="2400" dirty="0"/>
              <a:t>, </a:t>
            </a:r>
            <a:r>
              <a:rPr lang="it-IT" sz="2400" dirty="0" err="1"/>
              <a:t>abbesse</a:t>
            </a:r>
            <a:r>
              <a:rPr lang="it-IT" sz="2400" dirty="0"/>
              <a:t>, </a:t>
            </a:r>
            <a:r>
              <a:rPr lang="it-IT" sz="2400" dirty="0" err="1"/>
              <a:t>administeresse</a:t>
            </a:r>
            <a:r>
              <a:rPr lang="it-IT" sz="2400" dirty="0"/>
              <a:t>, </a:t>
            </a:r>
            <a:r>
              <a:rPr lang="it-IT" sz="2400" dirty="0" err="1"/>
              <a:t>enchanteresse</a:t>
            </a:r>
            <a:r>
              <a:rPr lang="it-IT" sz="2400" dirty="0"/>
              <a:t>, </a:t>
            </a:r>
            <a:r>
              <a:rPr lang="it-IT" sz="2400" dirty="0" err="1"/>
              <a:t>doctoresse</a:t>
            </a:r>
            <a:r>
              <a:rPr lang="it-IT" sz="2400" dirty="0"/>
              <a:t>, </a:t>
            </a:r>
            <a:r>
              <a:rPr lang="it-IT" sz="2400" dirty="0" err="1"/>
              <a:t>charpentière</a:t>
            </a:r>
            <a:r>
              <a:rPr lang="it-IT" sz="2400" dirty="0"/>
              <a:t>, autrice). </a:t>
            </a:r>
            <a:endParaRPr lang="fr-CA" sz="2400" dirty="0"/>
          </a:p>
        </p:txBody>
      </p:sp>
    </p:spTree>
    <p:extLst>
      <p:ext uri="{BB962C8B-B14F-4D97-AF65-F5344CB8AC3E}">
        <p14:creationId xmlns:p14="http://schemas.microsoft.com/office/powerpoint/2010/main" val="26108913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Au XIX° siècle</a:t>
            </a:r>
          </a:p>
        </p:txBody>
      </p:sp>
      <p:sp>
        <p:nvSpPr>
          <p:cNvPr id="3" name="Segnaposto contenuto 2"/>
          <p:cNvSpPr>
            <a:spLocks noGrp="1"/>
          </p:cNvSpPr>
          <p:nvPr>
            <p:ph idx="1"/>
          </p:nvPr>
        </p:nvSpPr>
        <p:spPr/>
        <p:txBody>
          <a:bodyPr>
            <a:normAutofit/>
          </a:bodyPr>
          <a:lstStyle/>
          <a:p>
            <a:pPr algn="just"/>
            <a:r>
              <a:rPr lang="it-IT" sz="2400" dirty="0"/>
              <a:t>C’est en 1882 (Jules Ferry, </a:t>
            </a:r>
            <a:r>
              <a:rPr lang="it-IT" sz="2400" dirty="0" err="1"/>
              <a:t>éducation</a:t>
            </a:r>
            <a:r>
              <a:rPr lang="it-IT" sz="2400" dirty="0"/>
              <a:t> </a:t>
            </a:r>
            <a:r>
              <a:rPr lang="it-IT" sz="2400" dirty="0" err="1"/>
              <a:t>obligatoire</a:t>
            </a:r>
            <a:r>
              <a:rPr lang="it-IT" sz="2400" dirty="0"/>
              <a:t>, gratuite et </a:t>
            </a:r>
            <a:r>
              <a:rPr lang="it-IT" sz="2400" b="1" dirty="0" err="1" smtClean="0"/>
              <a:t>laïque</a:t>
            </a:r>
            <a:r>
              <a:rPr lang="it-IT" sz="2400" dirty="0"/>
              <a:t>) </a:t>
            </a:r>
            <a:r>
              <a:rPr lang="it-IT" sz="2400" dirty="0" err="1"/>
              <a:t>que</a:t>
            </a:r>
            <a:r>
              <a:rPr lang="it-IT" sz="2400" dirty="0"/>
              <a:t> l’</a:t>
            </a:r>
            <a:r>
              <a:rPr lang="it-IT" sz="2400" dirty="0" err="1"/>
              <a:t>État</a:t>
            </a:r>
            <a:r>
              <a:rPr lang="it-IT" sz="2400" dirty="0"/>
              <a:t> tranche en </a:t>
            </a:r>
            <a:r>
              <a:rPr lang="it-IT" sz="2400" dirty="0" err="1"/>
              <a:t>faveur</a:t>
            </a:r>
            <a:r>
              <a:rPr lang="it-IT" sz="2400" dirty="0"/>
              <a:t> </a:t>
            </a:r>
            <a:r>
              <a:rPr lang="it-IT" sz="2400" dirty="0" err="1"/>
              <a:t>du</a:t>
            </a:r>
            <a:r>
              <a:rPr lang="it-IT" sz="2400" dirty="0"/>
              <a:t> </a:t>
            </a:r>
            <a:r>
              <a:rPr lang="it-IT" sz="2400" dirty="0" err="1"/>
              <a:t>masculin</a:t>
            </a:r>
            <a:r>
              <a:rPr lang="it-IT" sz="2400" dirty="0"/>
              <a:t> </a:t>
            </a:r>
            <a:r>
              <a:rPr lang="it-IT" sz="2400" dirty="0" err="1"/>
              <a:t>lorsqu’il</a:t>
            </a:r>
            <a:r>
              <a:rPr lang="it-IT" sz="2400" dirty="0"/>
              <a:t> </a:t>
            </a:r>
            <a:r>
              <a:rPr lang="it-IT" sz="2400" dirty="0" err="1"/>
              <a:t>rend</a:t>
            </a:r>
            <a:r>
              <a:rPr lang="it-IT" sz="2400" dirty="0"/>
              <a:t> l’</a:t>
            </a:r>
            <a:r>
              <a:rPr lang="it-IT" sz="2400" dirty="0" err="1"/>
              <a:t>instruction</a:t>
            </a:r>
            <a:r>
              <a:rPr lang="it-IT" sz="2400" dirty="0"/>
              <a:t> publique </a:t>
            </a:r>
            <a:r>
              <a:rPr lang="it-IT" sz="2400" dirty="0" err="1"/>
              <a:t>obligatoire</a:t>
            </a:r>
            <a:r>
              <a:rPr lang="it-IT" sz="2400" dirty="0"/>
              <a:t>. </a:t>
            </a:r>
            <a:r>
              <a:rPr lang="it-IT" sz="2400" dirty="0" err="1"/>
              <a:t>Des</a:t>
            </a:r>
            <a:r>
              <a:rPr lang="it-IT" sz="2400" dirty="0"/>
              <a:t> </a:t>
            </a:r>
            <a:r>
              <a:rPr lang="it-IT" sz="2400" dirty="0" err="1"/>
              <a:t>mots</a:t>
            </a:r>
            <a:r>
              <a:rPr lang="it-IT" sz="2400" dirty="0"/>
              <a:t> </a:t>
            </a:r>
            <a:r>
              <a:rPr lang="it-IT" sz="2400" dirty="0" err="1"/>
              <a:t>présents</a:t>
            </a:r>
            <a:r>
              <a:rPr lang="it-IT" sz="2400" dirty="0"/>
              <a:t> </a:t>
            </a:r>
            <a:r>
              <a:rPr lang="it-IT" sz="2400" dirty="0" err="1"/>
              <a:t>dans</a:t>
            </a:r>
            <a:r>
              <a:rPr lang="it-IT" sz="2400" dirty="0"/>
              <a:t> le </a:t>
            </a:r>
            <a:r>
              <a:rPr lang="it-IT" sz="2400" dirty="0" err="1"/>
              <a:t>français</a:t>
            </a:r>
            <a:r>
              <a:rPr lang="it-IT" sz="2400" dirty="0"/>
              <a:t> ancien </a:t>
            </a:r>
            <a:r>
              <a:rPr lang="it-IT" sz="2400" dirty="0" err="1"/>
              <a:t>disparaissent</a:t>
            </a:r>
            <a:r>
              <a:rPr lang="it-IT" sz="2400" dirty="0"/>
              <a:t> </a:t>
            </a:r>
            <a:r>
              <a:rPr lang="it-IT" sz="2400" dirty="0" err="1"/>
              <a:t>alors</a:t>
            </a:r>
            <a:r>
              <a:rPr lang="it-IT" sz="2400" dirty="0"/>
              <a:t>, </a:t>
            </a:r>
            <a:r>
              <a:rPr lang="it-IT" sz="2400" dirty="0" err="1"/>
              <a:t>tels</a:t>
            </a:r>
            <a:r>
              <a:rPr lang="it-IT" sz="2400" dirty="0"/>
              <a:t> </a:t>
            </a:r>
            <a:r>
              <a:rPr lang="it-IT" sz="2400" dirty="0" err="1"/>
              <a:t>que</a:t>
            </a:r>
            <a:r>
              <a:rPr lang="it-IT" sz="2400" dirty="0"/>
              <a:t> le </a:t>
            </a:r>
            <a:r>
              <a:rPr lang="it-IT" sz="2400" dirty="0" err="1"/>
              <a:t>féminin</a:t>
            </a:r>
            <a:r>
              <a:rPr lang="it-IT" sz="2400" dirty="0"/>
              <a:t> de </a:t>
            </a:r>
            <a:r>
              <a:rPr lang="it-IT" sz="2400" dirty="0" err="1"/>
              <a:t>médecin</a:t>
            </a:r>
            <a:r>
              <a:rPr lang="it-IT" sz="2400" dirty="0"/>
              <a:t> : </a:t>
            </a:r>
            <a:r>
              <a:rPr lang="it-IT" sz="2400" dirty="0" err="1"/>
              <a:t>medecine</a:t>
            </a:r>
            <a:r>
              <a:rPr lang="it-IT" sz="2400" dirty="0"/>
              <a:t> </a:t>
            </a:r>
            <a:r>
              <a:rPr lang="it-IT" sz="2400" dirty="0" err="1"/>
              <a:t>ou</a:t>
            </a:r>
            <a:r>
              <a:rPr lang="it-IT" sz="2400" dirty="0"/>
              <a:t> </a:t>
            </a:r>
            <a:r>
              <a:rPr lang="it-IT" sz="2400" dirty="0" err="1"/>
              <a:t>medecineuse</a:t>
            </a:r>
            <a:r>
              <a:rPr lang="it-IT" sz="2400" dirty="0"/>
              <a:t>. </a:t>
            </a:r>
            <a:r>
              <a:rPr lang="it-IT" sz="2400" dirty="0" err="1"/>
              <a:t>Alors</a:t>
            </a:r>
            <a:r>
              <a:rPr lang="it-IT" sz="2400" dirty="0"/>
              <a:t> </a:t>
            </a:r>
            <a:r>
              <a:rPr lang="it-IT" sz="2400" dirty="0" err="1"/>
              <a:t>que</a:t>
            </a:r>
            <a:r>
              <a:rPr lang="it-IT" sz="2400" dirty="0"/>
              <a:t> </a:t>
            </a:r>
            <a:r>
              <a:rPr lang="it-IT" sz="2400" dirty="0" err="1"/>
              <a:t>les</a:t>
            </a:r>
            <a:r>
              <a:rPr lang="it-IT" sz="2400" dirty="0"/>
              <a:t> </a:t>
            </a:r>
            <a:r>
              <a:rPr lang="it-IT" sz="2400" dirty="0" err="1"/>
              <a:t>métiers</a:t>
            </a:r>
            <a:r>
              <a:rPr lang="it-IT" sz="2400" dirty="0"/>
              <a:t> </a:t>
            </a:r>
            <a:r>
              <a:rPr lang="it-IT" sz="2400" dirty="0" err="1"/>
              <a:t>moins</a:t>
            </a:r>
            <a:r>
              <a:rPr lang="it-IT" sz="2400" dirty="0"/>
              <a:t> </a:t>
            </a:r>
            <a:r>
              <a:rPr lang="it-IT" sz="2400" dirty="0" err="1"/>
              <a:t>valorisés</a:t>
            </a:r>
            <a:r>
              <a:rPr lang="it-IT" sz="2400" dirty="0"/>
              <a:t> </a:t>
            </a:r>
            <a:r>
              <a:rPr lang="it-IT" sz="2400" dirty="0" err="1"/>
              <a:t>socialement</a:t>
            </a:r>
            <a:r>
              <a:rPr lang="it-IT" sz="2400" dirty="0"/>
              <a:t> n’</a:t>
            </a:r>
            <a:r>
              <a:rPr lang="it-IT" sz="2400" dirty="0" err="1"/>
              <a:t>ont</a:t>
            </a:r>
            <a:r>
              <a:rPr lang="it-IT" sz="2400" dirty="0"/>
              <a:t> </a:t>
            </a:r>
            <a:r>
              <a:rPr lang="it-IT" sz="2400" dirty="0" err="1"/>
              <a:t>jamais</a:t>
            </a:r>
            <a:r>
              <a:rPr lang="it-IT" sz="2400" dirty="0"/>
              <a:t> </a:t>
            </a:r>
            <a:r>
              <a:rPr lang="it-IT" sz="2400" dirty="0" err="1"/>
              <a:t>éte</a:t>
            </a:r>
            <a:r>
              <a:rPr lang="it-IT" sz="2400" dirty="0"/>
              <a:t>́ </a:t>
            </a:r>
            <a:r>
              <a:rPr lang="it-IT" sz="2400" dirty="0" err="1"/>
              <a:t>privés</a:t>
            </a:r>
            <a:r>
              <a:rPr lang="it-IT" sz="2400" dirty="0"/>
              <a:t> de </a:t>
            </a:r>
            <a:r>
              <a:rPr lang="it-IT" sz="2400" dirty="0" err="1"/>
              <a:t>leur</a:t>
            </a:r>
            <a:r>
              <a:rPr lang="it-IT" sz="2400" dirty="0"/>
              <a:t> </a:t>
            </a:r>
            <a:r>
              <a:rPr lang="it-IT" sz="2400" dirty="0" err="1"/>
              <a:t>féminin</a:t>
            </a:r>
            <a:r>
              <a:rPr lang="it-IT" sz="2400" dirty="0"/>
              <a:t> </a:t>
            </a:r>
            <a:r>
              <a:rPr lang="it-IT" sz="2400" dirty="0" err="1"/>
              <a:t>lorsqu’ils</a:t>
            </a:r>
            <a:r>
              <a:rPr lang="it-IT" sz="2400" dirty="0"/>
              <a:t> en </a:t>
            </a:r>
            <a:r>
              <a:rPr lang="it-IT" sz="2400" dirty="0" err="1"/>
              <a:t>avaient</a:t>
            </a:r>
            <a:r>
              <a:rPr lang="it-IT" sz="2400" dirty="0"/>
              <a:t>. </a:t>
            </a:r>
          </a:p>
          <a:p>
            <a:pPr algn="just"/>
            <a:r>
              <a:rPr lang="it-IT" sz="2400" dirty="0"/>
              <a:t>1792 </a:t>
            </a:r>
            <a:r>
              <a:rPr lang="it-IT" sz="2400" dirty="0" err="1" smtClean="0"/>
              <a:t>Enquête</a:t>
            </a:r>
            <a:r>
              <a:rPr lang="it-IT" sz="2400" dirty="0" smtClean="0"/>
              <a:t> </a:t>
            </a:r>
            <a:r>
              <a:rPr lang="it-IT" sz="2400" dirty="0"/>
              <a:t>de l’</a:t>
            </a:r>
            <a:r>
              <a:rPr lang="it-IT" sz="2400" dirty="0" err="1"/>
              <a:t>Abbé</a:t>
            </a:r>
            <a:r>
              <a:rPr lang="it-IT" sz="2400" dirty="0"/>
              <a:t> </a:t>
            </a:r>
            <a:r>
              <a:rPr lang="it-IT" sz="2400" dirty="0" err="1"/>
              <a:t>Grégoire</a:t>
            </a:r>
            <a:endParaRPr lang="it-IT" sz="2400" dirty="0"/>
          </a:p>
          <a:p>
            <a:pPr algn="just"/>
            <a:r>
              <a:rPr lang="it-IT" sz="2400" dirty="0" err="1"/>
              <a:t>Anéantir</a:t>
            </a:r>
            <a:r>
              <a:rPr lang="it-IT" sz="2400" dirty="0"/>
              <a:t> </a:t>
            </a:r>
            <a:r>
              <a:rPr lang="it-IT" sz="2400" dirty="0" err="1"/>
              <a:t>les</a:t>
            </a:r>
            <a:r>
              <a:rPr lang="it-IT" sz="2400" dirty="0"/>
              <a:t> patois</a:t>
            </a:r>
          </a:p>
          <a:p>
            <a:endParaRPr lang="fr-CA" sz="2400" dirty="0"/>
          </a:p>
        </p:txBody>
      </p:sp>
    </p:spTree>
    <p:extLst>
      <p:ext uri="{BB962C8B-B14F-4D97-AF65-F5344CB8AC3E}">
        <p14:creationId xmlns:p14="http://schemas.microsoft.com/office/powerpoint/2010/main" val="8818767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a:t>La </a:t>
            </a:r>
            <a:r>
              <a:rPr lang="it-IT" sz="2800" dirty="0" err="1"/>
              <a:t>question</a:t>
            </a:r>
            <a:r>
              <a:rPr lang="it-IT" sz="2800" dirty="0"/>
              <a:t> de la </a:t>
            </a:r>
            <a:r>
              <a:rPr lang="it-IT" sz="2800" dirty="0" err="1"/>
              <a:t>règle</a:t>
            </a:r>
            <a:r>
              <a:rPr lang="it-IT" sz="2800" dirty="0"/>
              <a:t> de la </a:t>
            </a:r>
            <a:r>
              <a:rPr lang="it-IT" sz="2800" dirty="0" err="1"/>
              <a:t>proximité</a:t>
            </a:r>
            <a:endParaRPr lang="it-IT" sz="2800" dirty="0"/>
          </a:p>
        </p:txBody>
      </p:sp>
      <p:sp>
        <p:nvSpPr>
          <p:cNvPr id="3" name="Segnaposto contenuto 2"/>
          <p:cNvSpPr>
            <a:spLocks noGrp="1"/>
          </p:cNvSpPr>
          <p:nvPr>
            <p:ph idx="1"/>
          </p:nvPr>
        </p:nvSpPr>
        <p:spPr/>
        <p:txBody>
          <a:bodyPr>
            <a:normAutofit lnSpcReduction="10000"/>
          </a:bodyPr>
          <a:lstStyle/>
          <a:p>
            <a:r>
              <a:rPr lang="it-IT" sz="2400" dirty="0" err="1"/>
              <a:t>Les</a:t>
            </a:r>
            <a:r>
              <a:rPr lang="it-IT" sz="2400" dirty="0"/>
              <a:t> </a:t>
            </a:r>
            <a:r>
              <a:rPr lang="fr-FR" sz="2400" dirty="0" err="1"/>
              <a:t>é</a:t>
            </a:r>
            <a:r>
              <a:rPr lang="it-IT" sz="2400" dirty="0" err="1"/>
              <a:t>tudiants</a:t>
            </a:r>
            <a:r>
              <a:rPr lang="it-IT" sz="2400" dirty="0"/>
              <a:t> </a:t>
            </a:r>
            <a:r>
              <a:rPr lang="it-IT" sz="2400" dirty="0" err="1"/>
              <a:t>sont</a:t>
            </a:r>
            <a:r>
              <a:rPr lang="it-IT" sz="2400" dirty="0"/>
              <a:t> </a:t>
            </a:r>
            <a:r>
              <a:rPr lang="it-IT" sz="2400" dirty="0" err="1"/>
              <a:t>studieux</a:t>
            </a:r>
            <a:r>
              <a:rPr lang="it-IT" sz="2400" dirty="0"/>
              <a:t> </a:t>
            </a:r>
          </a:p>
          <a:p>
            <a:r>
              <a:rPr lang="it-IT" sz="2400" dirty="0" err="1"/>
              <a:t>Les</a:t>
            </a:r>
            <a:r>
              <a:rPr lang="it-IT" sz="2400" dirty="0"/>
              <a:t> </a:t>
            </a:r>
            <a:r>
              <a:rPr lang="fr-FR" sz="2400" dirty="0" err="1"/>
              <a:t>é</a:t>
            </a:r>
            <a:r>
              <a:rPr lang="it-IT" sz="2400" dirty="0" err="1"/>
              <a:t>tudiantes</a:t>
            </a:r>
            <a:r>
              <a:rPr lang="it-IT" sz="2400" dirty="0"/>
              <a:t> et </a:t>
            </a:r>
            <a:r>
              <a:rPr lang="it-IT" sz="2400" dirty="0" err="1"/>
              <a:t>les</a:t>
            </a:r>
            <a:r>
              <a:rPr lang="it-IT" sz="2400" dirty="0"/>
              <a:t>  </a:t>
            </a:r>
            <a:r>
              <a:rPr lang="fr-FR" sz="2400" dirty="0" err="1"/>
              <a:t>é</a:t>
            </a:r>
            <a:r>
              <a:rPr lang="it-IT" sz="2400" dirty="0" err="1"/>
              <a:t>tudiants</a:t>
            </a:r>
            <a:r>
              <a:rPr lang="it-IT" sz="2400" dirty="0"/>
              <a:t> </a:t>
            </a:r>
            <a:r>
              <a:rPr lang="it-IT" sz="2400" dirty="0" err="1"/>
              <a:t>sont</a:t>
            </a:r>
            <a:r>
              <a:rPr lang="it-IT" sz="2400" dirty="0"/>
              <a:t> </a:t>
            </a:r>
            <a:r>
              <a:rPr lang="it-IT" sz="2400" dirty="0" err="1"/>
              <a:t>studieux</a:t>
            </a:r>
            <a:endParaRPr lang="it-IT" sz="2400" dirty="0"/>
          </a:p>
          <a:p>
            <a:r>
              <a:rPr lang="it-IT" sz="2400" dirty="0" err="1"/>
              <a:t>Les</a:t>
            </a:r>
            <a:r>
              <a:rPr lang="it-IT" sz="2400" dirty="0"/>
              <a:t> </a:t>
            </a:r>
            <a:r>
              <a:rPr lang="it-IT" sz="2400" dirty="0" err="1"/>
              <a:t>étudiant.e.s</a:t>
            </a:r>
            <a:r>
              <a:rPr lang="it-IT" sz="2400" dirty="0"/>
              <a:t> </a:t>
            </a:r>
            <a:r>
              <a:rPr lang="it-IT" sz="2400" dirty="0" err="1"/>
              <a:t>sont</a:t>
            </a:r>
            <a:r>
              <a:rPr lang="it-IT" sz="2400" dirty="0"/>
              <a:t> </a:t>
            </a:r>
            <a:r>
              <a:rPr lang="it-IT" sz="2400" dirty="0" err="1"/>
              <a:t>studieux</a:t>
            </a:r>
            <a:r>
              <a:rPr lang="it-IT" sz="2400" dirty="0"/>
              <a:t> et </a:t>
            </a:r>
            <a:r>
              <a:rPr lang="it-IT" sz="2400" dirty="0" err="1"/>
              <a:t>studieuses</a:t>
            </a:r>
            <a:endParaRPr lang="it-IT" sz="2400" dirty="0"/>
          </a:p>
          <a:p>
            <a:r>
              <a:rPr lang="it-IT" sz="2400" dirty="0" err="1"/>
              <a:t>Les</a:t>
            </a:r>
            <a:r>
              <a:rPr lang="it-IT" sz="2400" dirty="0"/>
              <a:t> </a:t>
            </a:r>
            <a:r>
              <a:rPr lang="it-IT" sz="2400" dirty="0" err="1"/>
              <a:t>étudiant.e.s</a:t>
            </a:r>
            <a:r>
              <a:rPr lang="it-IT" sz="2400" dirty="0"/>
              <a:t> </a:t>
            </a:r>
            <a:r>
              <a:rPr lang="it-IT" sz="2400" dirty="0" err="1"/>
              <a:t>sont</a:t>
            </a:r>
            <a:r>
              <a:rPr lang="it-IT" sz="2400" dirty="0"/>
              <a:t> </a:t>
            </a:r>
            <a:r>
              <a:rPr lang="it-IT" sz="2400" dirty="0" err="1"/>
              <a:t>studieuses</a:t>
            </a:r>
            <a:r>
              <a:rPr lang="it-IT" sz="2400" dirty="0"/>
              <a:t> et </a:t>
            </a:r>
            <a:r>
              <a:rPr lang="it-IT" sz="2400" dirty="0" err="1"/>
              <a:t>studieux</a:t>
            </a:r>
            <a:endParaRPr lang="it-IT" sz="2400" dirty="0"/>
          </a:p>
          <a:p>
            <a:endParaRPr lang="it-IT" sz="2400" dirty="0"/>
          </a:p>
          <a:p>
            <a:r>
              <a:rPr lang="it-IT" sz="2400" b="1" dirty="0" err="1"/>
              <a:t>Règle</a:t>
            </a:r>
            <a:r>
              <a:rPr lang="it-IT" sz="2400" b="1" dirty="0"/>
              <a:t> de la </a:t>
            </a:r>
            <a:r>
              <a:rPr lang="it-IT" sz="2400" b="1" dirty="0" err="1"/>
              <a:t>proximité</a:t>
            </a:r>
            <a:endParaRPr lang="it-IT" sz="2400" b="1" dirty="0"/>
          </a:p>
          <a:p>
            <a:r>
              <a:rPr lang="it-IT" sz="2400" dirty="0" err="1"/>
              <a:t>Les</a:t>
            </a:r>
            <a:r>
              <a:rPr lang="it-IT" sz="2400" dirty="0"/>
              <a:t> </a:t>
            </a:r>
            <a:r>
              <a:rPr lang="fr-FR" sz="2400" dirty="0" err="1"/>
              <a:t>é</a:t>
            </a:r>
            <a:r>
              <a:rPr lang="it-IT" sz="2400" dirty="0" err="1"/>
              <a:t>tudiants</a:t>
            </a:r>
            <a:r>
              <a:rPr lang="it-IT" sz="2400" dirty="0"/>
              <a:t> et </a:t>
            </a:r>
            <a:r>
              <a:rPr lang="it-IT" sz="2400" dirty="0" err="1"/>
              <a:t>les</a:t>
            </a:r>
            <a:r>
              <a:rPr lang="it-IT" sz="2400" dirty="0"/>
              <a:t>  </a:t>
            </a:r>
            <a:r>
              <a:rPr lang="fr-FR" sz="2400" dirty="0" err="1"/>
              <a:t>é</a:t>
            </a:r>
            <a:r>
              <a:rPr lang="it-IT" sz="2400" dirty="0" err="1"/>
              <a:t>tudiantes</a:t>
            </a:r>
            <a:r>
              <a:rPr lang="it-IT" sz="2400" dirty="0"/>
              <a:t> </a:t>
            </a:r>
            <a:r>
              <a:rPr lang="it-IT" sz="2400" dirty="0" err="1"/>
              <a:t>sont</a:t>
            </a:r>
            <a:r>
              <a:rPr lang="it-IT" sz="2400" dirty="0"/>
              <a:t> </a:t>
            </a:r>
            <a:r>
              <a:rPr lang="it-IT" sz="2400" dirty="0" err="1"/>
              <a:t>studieuses</a:t>
            </a:r>
            <a:endParaRPr lang="it-IT" sz="2400" dirty="0"/>
          </a:p>
          <a:p>
            <a:r>
              <a:rPr lang="it-IT" sz="2400" dirty="0" err="1"/>
              <a:t>autre</a:t>
            </a:r>
            <a:r>
              <a:rPr lang="it-IT" sz="2400" dirty="0"/>
              <a:t> </a:t>
            </a:r>
            <a:r>
              <a:rPr lang="it-IT" sz="2400" dirty="0" err="1"/>
              <a:t>exemple</a:t>
            </a:r>
            <a:r>
              <a:rPr lang="it-IT" sz="2400" dirty="0"/>
              <a:t> : « </a:t>
            </a:r>
            <a:r>
              <a:rPr lang="it-IT" sz="2400" dirty="0" err="1"/>
              <a:t>les</a:t>
            </a:r>
            <a:r>
              <a:rPr lang="it-IT" sz="2400" dirty="0"/>
              <a:t> </a:t>
            </a:r>
            <a:r>
              <a:rPr lang="it-IT" sz="2400" dirty="0" err="1"/>
              <a:t>hommes</a:t>
            </a:r>
            <a:r>
              <a:rPr lang="it-IT" sz="2400" dirty="0"/>
              <a:t> et </a:t>
            </a:r>
            <a:r>
              <a:rPr lang="it-IT" sz="2400" dirty="0" err="1"/>
              <a:t>les</a:t>
            </a:r>
            <a:r>
              <a:rPr lang="it-IT" sz="2400" dirty="0"/>
              <a:t> femmes </a:t>
            </a:r>
            <a:r>
              <a:rPr lang="it-IT" sz="2400" dirty="0" err="1"/>
              <a:t>sont</a:t>
            </a:r>
            <a:r>
              <a:rPr lang="it-IT" sz="2400" dirty="0"/>
              <a:t> </a:t>
            </a:r>
            <a:r>
              <a:rPr lang="it-IT" sz="2400" dirty="0" err="1"/>
              <a:t>belles</a:t>
            </a:r>
            <a:r>
              <a:rPr lang="it-IT" sz="2400" dirty="0"/>
              <a:t> »</a:t>
            </a:r>
            <a:br>
              <a:rPr lang="it-IT" sz="2400" dirty="0"/>
            </a:br>
            <a:r>
              <a:rPr lang="it-IT" sz="2400" dirty="0" err="1"/>
              <a:t>ou</a:t>
            </a:r>
            <a:r>
              <a:rPr lang="it-IT" sz="2400" dirty="0"/>
              <a:t> « </a:t>
            </a:r>
            <a:r>
              <a:rPr lang="it-IT" sz="2400" dirty="0" err="1"/>
              <a:t>les</a:t>
            </a:r>
            <a:r>
              <a:rPr lang="it-IT" sz="2400" dirty="0"/>
              <a:t> femmes et </a:t>
            </a:r>
            <a:r>
              <a:rPr lang="it-IT" sz="2400" dirty="0" err="1"/>
              <a:t>les</a:t>
            </a:r>
            <a:r>
              <a:rPr lang="it-IT" sz="2400" dirty="0"/>
              <a:t> </a:t>
            </a:r>
            <a:r>
              <a:rPr lang="it-IT" sz="2400" dirty="0" err="1"/>
              <a:t>hommes</a:t>
            </a:r>
            <a:r>
              <a:rPr lang="it-IT" sz="2400" dirty="0"/>
              <a:t> </a:t>
            </a:r>
            <a:r>
              <a:rPr lang="it-IT" sz="2400" dirty="0" err="1"/>
              <a:t>sont</a:t>
            </a:r>
            <a:r>
              <a:rPr lang="it-IT" sz="2400" dirty="0"/>
              <a:t> </a:t>
            </a:r>
            <a:r>
              <a:rPr lang="it-IT" sz="2400" dirty="0" err="1"/>
              <a:t>beaux</a:t>
            </a:r>
            <a:r>
              <a:rPr lang="it-IT" sz="2400" dirty="0"/>
              <a:t> ». </a:t>
            </a:r>
          </a:p>
          <a:p>
            <a:r>
              <a:rPr lang="it-IT" sz="2400" dirty="0"/>
              <a:t>En 1691, le </a:t>
            </a:r>
            <a:r>
              <a:rPr lang="it-IT" sz="2400" dirty="0" err="1"/>
              <a:t>dramaturge</a:t>
            </a:r>
            <a:r>
              <a:rPr lang="it-IT" sz="2400" dirty="0"/>
              <a:t> et </a:t>
            </a:r>
            <a:r>
              <a:rPr lang="it-IT" sz="2400" dirty="0" err="1"/>
              <a:t>poète</a:t>
            </a:r>
            <a:r>
              <a:rPr lang="it-IT" sz="2400" dirty="0"/>
              <a:t> Jean </a:t>
            </a:r>
            <a:r>
              <a:rPr lang="it-IT" sz="2400" dirty="0" err="1"/>
              <a:t>Racine</a:t>
            </a:r>
            <a:r>
              <a:rPr lang="it-IT" sz="2400" dirty="0"/>
              <a:t> </a:t>
            </a:r>
            <a:r>
              <a:rPr lang="it-IT" sz="2400" dirty="0" err="1"/>
              <a:t>écrivait</a:t>
            </a:r>
            <a:r>
              <a:rPr lang="it-IT" sz="2400" dirty="0"/>
              <a:t> : « </a:t>
            </a:r>
            <a:r>
              <a:rPr lang="it-IT" sz="2400" dirty="0" err="1"/>
              <a:t>Ces</a:t>
            </a:r>
            <a:r>
              <a:rPr lang="it-IT" sz="2400" dirty="0"/>
              <a:t> </a:t>
            </a:r>
            <a:r>
              <a:rPr lang="it-IT" sz="2400" dirty="0" err="1"/>
              <a:t>trois</a:t>
            </a:r>
            <a:r>
              <a:rPr lang="it-IT" sz="2400" dirty="0"/>
              <a:t> </a:t>
            </a:r>
            <a:r>
              <a:rPr lang="it-IT" sz="2400" dirty="0" err="1"/>
              <a:t>jours</a:t>
            </a:r>
            <a:r>
              <a:rPr lang="it-IT" sz="2400" dirty="0"/>
              <a:t> et </a:t>
            </a:r>
            <a:r>
              <a:rPr lang="it-IT" sz="2400" dirty="0" err="1"/>
              <a:t>ces</a:t>
            </a:r>
            <a:r>
              <a:rPr lang="it-IT" sz="2400" dirty="0"/>
              <a:t> </a:t>
            </a:r>
            <a:r>
              <a:rPr lang="it-IT" sz="2400" dirty="0" err="1"/>
              <a:t>trois</a:t>
            </a:r>
            <a:r>
              <a:rPr lang="it-IT" sz="2400" dirty="0"/>
              <a:t> </a:t>
            </a:r>
            <a:r>
              <a:rPr lang="it-IT" sz="2400" dirty="0" err="1"/>
              <a:t>nuits</a:t>
            </a:r>
            <a:r>
              <a:rPr lang="it-IT" sz="2400" dirty="0"/>
              <a:t> </a:t>
            </a:r>
            <a:r>
              <a:rPr lang="it-IT" sz="2400" dirty="0" err="1"/>
              <a:t>entières</a:t>
            </a:r>
            <a:r>
              <a:rPr lang="it-IT" sz="2400" dirty="0"/>
              <a:t> ». </a:t>
            </a:r>
          </a:p>
          <a:p>
            <a:endParaRPr lang="fr-CA" sz="2400" dirty="0"/>
          </a:p>
          <a:p>
            <a:endParaRPr lang="it-IT" sz="2400" dirty="0"/>
          </a:p>
          <a:p>
            <a:endParaRPr lang="it-IT" sz="2400" dirty="0"/>
          </a:p>
        </p:txBody>
      </p:sp>
    </p:spTree>
    <p:extLst>
      <p:ext uri="{BB962C8B-B14F-4D97-AF65-F5344CB8AC3E}">
        <p14:creationId xmlns:p14="http://schemas.microsoft.com/office/powerpoint/2010/main" val="496602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a:t>La </a:t>
            </a:r>
            <a:r>
              <a:rPr lang="it-IT" sz="2800" dirty="0" err="1"/>
              <a:t>règle</a:t>
            </a:r>
            <a:r>
              <a:rPr lang="it-IT" sz="2800" dirty="0"/>
              <a:t> </a:t>
            </a:r>
            <a:r>
              <a:rPr lang="it-IT" sz="2800" dirty="0" err="1"/>
              <a:t>du</a:t>
            </a:r>
            <a:r>
              <a:rPr lang="it-IT" sz="2800" dirty="0"/>
              <a:t> </a:t>
            </a:r>
            <a:r>
              <a:rPr lang="it-IT" sz="2800" dirty="0" err="1"/>
              <a:t>masculin</a:t>
            </a:r>
            <a:r>
              <a:rPr lang="it-IT" sz="2800" dirty="0"/>
              <a:t> qui l’</a:t>
            </a:r>
            <a:r>
              <a:rPr lang="it-IT" sz="2800" dirty="0" err="1"/>
              <a:t>emporte</a:t>
            </a:r>
            <a:endParaRPr lang="fr-CA" sz="2800" dirty="0"/>
          </a:p>
        </p:txBody>
      </p:sp>
      <p:sp>
        <p:nvSpPr>
          <p:cNvPr id="3" name="Segnaposto contenuto 2"/>
          <p:cNvSpPr>
            <a:spLocks noGrp="1"/>
          </p:cNvSpPr>
          <p:nvPr>
            <p:ph idx="1"/>
          </p:nvPr>
        </p:nvSpPr>
        <p:spPr/>
        <p:txBody>
          <a:bodyPr>
            <a:normAutofit/>
          </a:bodyPr>
          <a:lstStyle/>
          <a:p>
            <a:pPr algn="just"/>
            <a:r>
              <a:rPr lang="it-IT" sz="2400" dirty="0"/>
              <a:t>Ce </a:t>
            </a:r>
            <a:r>
              <a:rPr lang="it-IT" sz="2400" dirty="0" err="1"/>
              <a:t>sont</a:t>
            </a:r>
            <a:r>
              <a:rPr lang="it-IT" sz="2400" dirty="0"/>
              <a:t> </a:t>
            </a:r>
            <a:r>
              <a:rPr lang="it-IT" sz="2400" dirty="0" err="1"/>
              <a:t>les</a:t>
            </a:r>
            <a:r>
              <a:rPr lang="it-IT" sz="2400" dirty="0"/>
              <a:t> </a:t>
            </a:r>
            <a:r>
              <a:rPr lang="it-IT" sz="2400" dirty="0" err="1"/>
              <a:t>réformes</a:t>
            </a:r>
            <a:r>
              <a:rPr lang="it-IT" sz="2400" dirty="0"/>
              <a:t> </a:t>
            </a:r>
            <a:r>
              <a:rPr lang="it-IT" sz="2400" dirty="0" err="1"/>
              <a:t>des</a:t>
            </a:r>
            <a:r>
              <a:rPr lang="it-IT" sz="2400" dirty="0"/>
              <a:t> </a:t>
            </a:r>
            <a:r>
              <a:rPr lang="it-IT" sz="2400" dirty="0" err="1"/>
              <a:t>grammairiens</a:t>
            </a:r>
            <a:r>
              <a:rPr lang="it-IT" sz="2400" dirty="0"/>
              <a:t> et </a:t>
            </a:r>
            <a:r>
              <a:rPr lang="it-IT" sz="2400" dirty="0" err="1"/>
              <a:t>lexicographes</a:t>
            </a:r>
            <a:r>
              <a:rPr lang="it-IT" sz="2400" dirty="0"/>
              <a:t> </a:t>
            </a:r>
            <a:r>
              <a:rPr lang="it-IT" sz="2400" dirty="0" err="1"/>
              <a:t>au</a:t>
            </a:r>
            <a:r>
              <a:rPr lang="it-IT" sz="2400" dirty="0"/>
              <a:t> </a:t>
            </a:r>
            <a:r>
              <a:rPr lang="it-IT" sz="2400" dirty="0" err="1"/>
              <a:t>XVIIe</a:t>
            </a:r>
            <a:r>
              <a:rPr lang="it-IT" sz="2400" dirty="0"/>
              <a:t> </a:t>
            </a:r>
            <a:r>
              <a:rPr lang="it-IT" sz="2400" dirty="0" err="1"/>
              <a:t>siècle</a:t>
            </a:r>
            <a:r>
              <a:rPr lang="it-IT" sz="2400" dirty="0"/>
              <a:t> qui </a:t>
            </a:r>
            <a:r>
              <a:rPr lang="it-IT" sz="2400" dirty="0" err="1"/>
              <a:t>ont</a:t>
            </a:r>
            <a:r>
              <a:rPr lang="it-IT" sz="2400" dirty="0"/>
              <a:t> «imposé» la </a:t>
            </a:r>
            <a:r>
              <a:rPr lang="it-IT" sz="2400" dirty="0" err="1"/>
              <a:t>règle</a:t>
            </a:r>
            <a:r>
              <a:rPr lang="it-IT" sz="2400" dirty="0"/>
              <a:t> </a:t>
            </a:r>
            <a:r>
              <a:rPr lang="it-IT" sz="2400" dirty="0" err="1"/>
              <a:t>du</a:t>
            </a:r>
            <a:r>
              <a:rPr lang="it-IT" sz="2400" dirty="0"/>
              <a:t> </a:t>
            </a:r>
            <a:r>
              <a:rPr lang="it-IT" sz="2400" dirty="0" err="1"/>
              <a:t>masculin</a:t>
            </a:r>
            <a:r>
              <a:rPr lang="it-IT" sz="2400" dirty="0"/>
              <a:t> qui l’</a:t>
            </a:r>
            <a:r>
              <a:rPr lang="it-IT" sz="2400" dirty="0" err="1"/>
              <a:t>emporte</a:t>
            </a:r>
            <a:r>
              <a:rPr lang="it-IT" sz="2400" dirty="0"/>
              <a:t>, </a:t>
            </a:r>
            <a:r>
              <a:rPr lang="it-IT" sz="2400" dirty="0" err="1"/>
              <a:t>aboutissement</a:t>
            </a:r>
            <a:r>
              <a:rPr lang="it-IT" sz="2400" dirty="0"/>
              <a:t> d’une longue </a:t>
            </a:r>
            <a:r>
              <a:rPr lang="it-IT" sz="2400" dirty="0" err="1"/>
              <a:t>période</a:t>
            </a:r>
            <a:r>
              <a:rPr lang="it-IT" sz="2400" dirty="0"/>
              <a:t> de </a:t>
            </a:r>
            <a:r>
              <a:rPr lang="it-IT" sz="2400" dirty="0" err="1"/>
              <a:t>réflexion</a:t>
            </a:r>
            <a:r>
              <a:rPr lang="it-IT" sz="2400" dirty="0"/>
              <a:t> qui </a:t>
            </a:r>
            <a:r>
              <a:rPr lang="it-IT" sz="2400" dirty="0" err="1"/>
              <a:t>débute</a:t>
            </a:r>
            <a:r>
              <a:rPr lang="it-IT" sz="2400" dirty="0"/>
              <a:t> à la </a:t>
            </a:r>
            <a:r>
              <a:rPr lang="it-IT" sz="2400" dirty="0" err="1"/>
              <a:t>Renaissance</a:t>
            </a:r>
            <a:r>
              <a:rPr lang="it-IT" sz="2400" dirty="0"/>
              <a:t> </a:t>
            </a:r>
            <a:r>
              <a:rPr lang="it-IT" sz="2400" dirty="0" err="1"/>
              <a:t>sur</a:t>
            </a:r>
            <a:r>
              <a:rPr lang="it-IT" sz="2400" dirty="0"/>
              <a:t> la </a:t>
            </a:r>
            <a:r>
              <a:rPr lang="it-IT" sz="2400" dirty="0" err="1"/>
              <a:t>place</a:t>
            </a:r>
            <a:r>
              <a:rPr lang="it-IT" sz="2400" dirty="0"/>
              <a:t> </a:t>
            </a:r>
            <a:r>
              <a:rPr lang="it-IT" sz="2400" dirty="0" err="1"/>
              <a:t>des</a:t>
            </a:r>
            <a:r>
              <a:rPr lang="it-IT" sz="2400" dirty="0"/>
              <a:t> femmes et </a:t>
            </a:r>
            <a:r>
              <a:rPr lang="it-IT" sz="2400" dirty="0" err="1"/>
              <a:t>des</a:t>
            </a:r>
            <a:r>
              <a:rPr lang="it-IT" sz="2400" dirty="0"/>
              <a:t> </a:t>
            </a:r>
            <a:r>
              <a:rPr lang="it-IT" sz="2400" dirty="0" err="1"/>
              <a:t>hommes</a:t>
            </a:r>
            <a:r>
              <a:rPr lang="it-IT" sz="2400" dirty="0"/>
              <a:t> </a:t>
            </a:r>
            <a:r>
              <a:rPr lang="it-IT" sz="2400" dirty="0" err="1"/>
              <a:t>dans</a:t>
            </a:r>
            <a:r>
              <a:rPr lang="it-IT" sz="2400" dirty="0"/>
              <a:t> la </a:t>
            </a:r>
            <a:r>
              <a:rPr lang="it-IT" sz="2400" dirty="0" err="1"/>
              <a:t>sociéte</a:t>
            </a:r>
            <a:r>
              <a:rPr lang="it-IT" sz="2400" dirty="0"/>
              <a:t>́, et en </a:t>
            </a:r>
            <a:r>
              <a:rPr lang="it-IT" sz="2400" dirty="0" err="1"/>
              <a:t>particulier</a:t>
            </a:r>
            <a:r>
              <a:rPr lang="it-IT" sz="2400" dirty="0"/>
              <a:t> </a:t>
            </a:r>
            <a:r>
              <a:rPr lang="it-IT" sz="2400" dirty="0" err="1"/>
              <a:t>sur</a:t>
            </a:r>
            <a:r>
              <a:rPr lang="it-IT" sz="2400" dirty="0"/>
              <a:t> le </a:t>
            </a:r>
            <a:r>
              <a:rPr lang="it-IT" sz="2400" dirty="0" err="1"/>
              <a:t>terrain</a:t>
            </a:r>
            <a:r>
              <a:rPr lang="it-IT" sz="2400" dirty="0"/>
              <a:t> </a:t>
            </a:r>
            <a:r>
              <a:rPr lang="it-IT" sz="2400" dirty="0" err="1"/>
              <a:t>politique</a:t>
            </a:r>
            <a:r>
              <a:rPr lang="it-IT" sz="2400" dirty="0"/>
              <a:t>. Il est </a:t>
            </a:r>
            <a:r>
              <a:rPr lang="it-IT" sz="2400" dirty="0" err="1"/>
              <a:t>question</a:t>
            </a:r>
            <a:r>
              <a:rPr lang="it-IT" sz="2400" dirty="0"/>
              <a:t> de </a:t>
            </a:r>
            <a:r>
              <a:rPr lang="it-IT" sz="2400" dirty="0" err="1"/>
              <a:t>savoir</a:t>
            </a:r>
            <a:r>
              <a:rPr lang="it-IT" sz="2400" dirty="0"/>
              <a:t> si </a:t>
            </a:r>
            <a:r>
              <a:rPr lang="it-IT" sz="2400" dirty="0" err="1"/>
              <a:t>les</a:t>
            </a:r>
            <a:r>
              <a:rPr lang="it-IT" sz="2400" dirty="0"/>
              <a:t> femmes </a:t>
            </a:r>
            <a:r>
              <a:rPr lang="it-IT" sz="2400" dirty="0" err="1"/>
              <a:t>peuvent</a:t>
            </a:r>
            <a:r>
              <a:rPr lang="it-IT" sz="2400" dirty="0"/>
              <a:t> </a:t>
            </a:r>
            <a:r>
              <a:rPr lang="it-IT" sz="2400" dirty="0" err="1"/>
              <a:t>gouverner</a:t>
            </a:r>
            <a:r>
              <a:rPr lang="it-IT" sz="2400" dirty="0"/>
              <a:t>, </a:t>
            </a:r>
            <a:r>
              <a:rPr lang="it-IT" sz="2400" dirty="0" err="1"/>
              <a:t>peuvent</a:t>
            </a:r>
            <a:r>
              <a:rPr lang="it-IT" sz="2400" dirty="0"/>
              <a:t> ne </a:t>
            </a:r>
            <a:r>
              <a:rPr lang="it-IT" sz="2400" dirty="0" err="1"/>
              <a:t>pas</a:t>
            </a:r>
            <a:r>
              <a:rPr lang="it-IT" sz="2400" dirty="0"/>
              <a:t> </a:t>
            </a:r>
            <a:r>
              <a:rPr lang="it-IT" sz="2400" dirty="0" err="1"/>
              <a:t>obéir</a:t>
            </a:r>
            <a:r>
              <a:rPr lang="it-IT" sz="2400" dirty="0"/>
              <a:t> à </a:t>
            </a:r>
            <a:r>
              <a:rPr lang="it-IT" sz="2400" dirty="0" err="1"/>
              <a:t>leur</a:t>
            </a:r>
            <a:r>
              <a:rPr lang="it-IT" sz="2400" dirty="0"/>
              <a:t> mari </a:t>
            </a:r>
            <a:r>
              <a:rPr lang="it-IT" sz="2400" dirty="0" err="1"/>
              <a:t>ou</a:t>
            </a:r>
            <a:r>
              <a:rPr lang="it-IT" sz="2400" dirty="0"/>
              <a:t> </a:t>
            </a:r>
            <a:r>
              <a:rPr lang="it-IT" sz="2400" dirty="0" err="1"/>
              <a:t>peuvent</a:t>
            </a:r>
            <a:r>
              <a:rPr lang="it-IT" sz="2400" dirty="0"/>
              <a:t> </a:t>
            </a:r>
            <a:r>
              <a:rPr lang="it-IT" sz="2400" dirty="0" err="1"/>
              <a:t>exercer</a:t>
            </a:r>
            <a:r>
              <a:rPr lang="it-IT" sz="2400" dirty="0"/>
              <a:t> </a:t>
            </a:r>
            <a:r>
              <a:rPr lang="it-IT" sz="2400" dirty="0" err="1"/>
              <a:t>les</a:t>
            </a:r>
            <a:r>
              <a:rPr lang="it-IT" sz="2400" dirty="0"/>
              <a:t> </a:t>
            </a:r>
            <a:r>
              <a:rPr lang="it-IT" sz="2400" dirty="0" err="1"/>
              <a:t>mêmes</a:t>
            </a:r>
            <a:r>
              <a:rPr lang="it-IT" sz="2400" dirty="0"/>
              <a:t> </a:t>
            </a:r>
            <a:r>
              <a:rPr lang="it-IT" sz="2400" dirty="0" err="1"/>
              <a:t>fonctions</a:t>
            </a:r>
            <a:r>
              <a:rPr lang="it-IT" sz="2400" dirty="0"/>
              <a:t> </a:t>
            </a:r>
            <a:r>
              <a:rPr lang="it-IT" sz="2400" dirty="0" err="1"/>
              <a:t>que</a:t>
            </a:r>
            <a:r>
              <a:rPr lang="it-IT" sz="2400" dirty="0"/>
              <a:t> </a:t>
            </a:r>
            <a:r>
              <a:rPr lang="it-IT" sz="2400" dirty="0" err="1"/>
              <a:t>les</a:t>
            </a:r>
            <a:r>
              <a:rPr lang="it-IT" sz="2400" dirty="0"/>
              <a:t> </a:t>
            </a:r>
            <a:r>
              <a:rPr lang="it-IT" sz="2400" dirty="0" err="1"/>
              <a:t>hommes</a:t>
            </a:r>
            <a:r>
              <a:rPr lang="it-IT" sz="2400" dirty="0"/>
              <a:t>. </a:t>
            </a:r>
          </a:p>
          <a:p>
            <a:pPr algn="just"/>
            <a:r>
              <a:rPr lang="fr-FR" sz="2400" dirty="0"/>
              <a:t>De l’ancien français jusqu’au XVII </a:t>
            </a:r>
            <a:r>
              <a:rPr lang="fr-FR" sz="2400" dirty="0" err="1"/>
              <a:t>ème</a:t>
            </a:r>
            <a:r>
              <a:rPr lang="fr-FR" sz="2400" dirty="0"/>
              <a:t> siècle : présence des 2 règles.</a:t>
            </a:r>
          </a:p>
          <a:p>
            <a:pPr algn="just"/>
            <a:endParaRPr lang="it-IT" sz="2400" dirty="0"/>
          </a:p>
          <a:p>
            <a:pPr algn="just"/>
            <a:endParaRPr lang="it-IT" sz="2400" dirty="0"/>
          </a:p>
          <a:p>
            <a:pPr algn="just"/>
            <a:endParaRPr lang="it-IT" sz="2400" dirty="0"/>
          </a:p>
          <a:p>
            <a:endParaRPr lang="fr-CA" sz="2400" dirty="0"/>
          </a:p>
        </p:txBody>
      </p:sp>
    </p:spTree>
    <p:extLst>
      <p:ext uri="{BB962C8B-B14F-4D97-AF65-F5344CB8AC3E}">
        <p14:creationId xmlns:p14="http://schemas.microsoft.com/office/powerpoint/2010/main" val="5648765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FR" sz="2800" dirty="0"/>
              <a:t>La règle de proximité </a:t>
            </a:r>
            <a:endParaRPr lang="it-IT" sz="2800" dirty="0"/>
          </a:p>
        </p:txBody>
      </p:sp>
      <p:sp>
        <p:nvSpPr>
          <p:cNvPr id="3" name="Segnaposto contenuto 2"/>
          <p:cNvSpPr>
            <a:spLocks noGrp="1"/>
          </p:cNvSpPr>
          <p:nvPr>
            <p:ph idx="1"/>
          </p:nvPr>
        </p:nvSpPr>
        <p:spPr/>
        <p:txBody>
          <a:bodyPr>
            <a:normAutofit/>
          </a:bodyPr>
          <a:lstStyle/>
          <a:p>
            <a:pPr algn="just"/>
            <a:r>
              <a:rPr lang="fr-FR" sz="2400" dirty="0"/>
              <a:t>La règle de proximité (ou règle de voisinage) consiste à accorder le genre et le nombre de l'adjectif avec celui du plus proche des noms qu'il qualifie, et le verbe avec le plus proche de ses sujets. En vertu de cette règle, contrairement à l'usage actuel, le féminin et le singulier peuvent donc l'emporter sur le masculin et le pluriel. Elle se rencontre en grec ancien et en latin, de même qu'en ancien français. </a:t>
            </a:r>
            <a:r>
              <a:rPr lang="fr-FR" sz="2400" b="1" dirty="0"/>
              <a:t>En français elle ne sort complètement de l'usage qu'au XVIIIe siècle, </a:t>
            </a:r>
            <a:r>
              <a:rPr lang="fr-FR" sz="2400" dirty="0"/>
              <a:t>où le masculin s'impose dans l'accord du genre ; elle fournit aujourd’hui la matière de propositions de réforme de l’accord de l'adjectif pour ceux qui y voient un outil de promotion de l'égalité entre hommes et femmes.</a:t>
            </a:r>
          </a:p>
          <a:p>
            <a:endParaRPr lang="fr-FR" sz="2400" dirty="0"/>
          </a:p>
        </p:txBody>
      </p:sp>
    </p:spTree>
    <p:extLst>
      <p:ext uri="{BB962C8B-B14F-4D97-AF65-F5344CB8AC3E}">
        <p14:creationId xmlns:p14="http://schemas.microsoft.com/office/powerpoint/2010/main" val="32614620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a:t>Le </a:t>
            </a:r>
            <a:r>
              <a:rPr lang="it-IT" sz="2800" dirty="0" err="1"/>
              <a:t>masculin</a:t>
            </a:r>
            <a:r>
              <a:rPr lang="it-IT" sz="2800" dirty="0"/>
              <a:t> l’</a:t>
            </a:r>
            <a:r>
              <a:rPr lang="it-IT" sz="2800" dirty="0" err="1"/>
              <a:t>emporte</a:t>
            </a:r>
            <a:endParaRPr lang="it-IT" sz="2800" dirty="0"/>
          </a:p>
        </p:txBody>
      </p:sp>
      <p:sp>
        <p:nvSpPr>
          <p:cNvPr id="3" name="Segnaposto contenuto 2"/>
          <p:cNvSpPr>
            <a:spLocks noGrp="1"/>
          </p:cNvSpPr>
          <p:nvPr>
            <p:ph idx="1"/>
          </p:nvPr>
        </p:nvSpPr>
        <p:spPr/>
        <p:txBody>
          <a:bodyPr>
            <a:normAutofit/>
          </a:bodyPr>
          <a:lstStyle/>
          <a:p>
            <a:pPr algn="just"/>
            <a:r>
              <a:rPr lang="fr-FR" sz="2400" dirty="0"/>
              <a:t>Au XVIIIe siècle, la primauté du masculin sur le féminin et celle du pluriel sur le singulier finissent par s'imposer. Pour justifier la primauté du masculin, le motif, tel qu'énoncé par l'abbé Bouhours en 1675, en est que « lorsque les deux genres se rencontrent, il faut </a:t>
            </a:r>
            <a:r>
              <a:rPr lang="fr-FR" sz="2400" b="1" dirty="0"/>
              <a:t>que le plus noble l'emporte </a:t>
            </a:r>
            <a:r>
              <a:rPr lang="fr-FR" sz="2400" dirty="0"/>
              <a:t>» ; étant entendu que, comme l'explique le grammairien </a:t>
            </a:r>
            <a:r>
              <a:rPr lang="fr-FR" sz="2400" dirty="0" err="1"/>
              <a:t>Beauzée</a:t>
            </a:r>
            <a:r>
              <a:rPr lang="fr-FR" sz="2400" dirty="0"/>
              <a:t> en 1767, </a:t>
            </a:r>
            <a:r>
              <a:rPr lang="fr-FR" sz="2400" b="1" dirty="0"/>
              <a:t>« le genre masculin est réputé plus noble que le féminin à cause de la supériorité du mâle sur la femelle. » </a:t>
            </a:r>
          </a:p>
          <a:p>
            <a:pPr algn="just"/>
            <a:r>
              <a:rPr lang="fr-FR" sz="2400" dirty="0"/>
              <a:t>Aujourd’hui, vu ces présupposés inégalitaires, certains mouvements demandent aujourd'hui à l'Académie française de réformer l'accord de l'adjectif en faveur de l'emploi de la règle de proximité dans l'accord du genre.</a:t>
            </a:r>
            <a:endParaRPr lang="it-IT" sz="2400" dirty="0"/>
          </a:p>
        </p:txBody>
      </p:sp>
    </p:spTree>
    <p:extLst>
      <p:ext uri="{BB962C8B-B14F-4D97-AF65-F5344CB8AC3E}">
        <p14:creationId xmlns:p14="http://schemas.microsoft.com/office/powerpoint/2010/main" val="30450730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Les femmes et la Révolution française</a:t>
            </a:r>
          </a:p>
        </p:txBody>
      </p:sp>
      <p:sp>
        <p:nvSpPr>
          <p:cNvPr id="3" name="Segnaposto contenuto 2"/>
          <p:cNvSpPr>
            <a:spLocks noGrp="1"/>
          </p:cNvSpPr>
          <p:nvPr>
            <p:ph idx="1"/>
          </p:nvPr>
        </p:nvSpPr>
        <p:spPr/>
        <p:txBody>
          <a:bodyPr>
            <a:normAutofit/>
          </a:bodyPr>
          <a:lstStyle/>
          <a:p>
            <a:pPr algn="just"/>
            <a:r>
              <a:rPr lang="it-IT" sz="2400" dirty="0" err="1"/>
              <a:t>Au</a:t>
            </a:r>
            <a:r>
              <a:rPr lang="it-IT" sz="2400" dirty="0"/>
              <a:t> </a:t>
            </a:r>
            <a:r>
              <a:rPr lang="it-IT" sz="2400" dirty="0" err="1"/>
              <a:t>cours</a:t>
            </a:r>
            <a:r>
              <a:rPr lang="it-IT" sz="2400" dirty="0"/>
              <a:t> de la </a:t>
            </a:r>
            <a:r>
              <a:rPr lang="it-IT" sz="2400" dirty="0" err="1"/>
              <a:t>Révolution</a:t>
            </a:r>
            <a:r>
              <a:rPr lang="it-IT" sz="2400" dirty="0"/>
              <a:t> </a:t>
            </a:r>
            <a:r>
              <a:rPr lang="it-IT" sz="2400" dirty="0" err="1"/>
              <a:t>française</a:t>
            </a:r>
            <a:r>
              <a:rPr lang="it-IT" sz="2400" dirty="0"/>
              <a:t>, </a:t>
            </a:r>
            <a:r>
              <a:rPr lang="it-IT" sz="2400" dirty="0" err="1"/>
              <a:t>les</a:t>
            </a:r>
            <a:r>
              <a:rPr lang="it-IT" sz="2400" dirty="0"/>
              <a:t> femmes </a:t>
            </a:r>
            <a:r>
              <a:rPr lang="it-IT" sz="2400" dirty="0" err="1"/>
              <a:t>demandent</a:t>
            </a:r>
            <a:r>
              <a:rPr lang="it-IT" sz="2400" dirty="0"/>
              <a:t> </a:t>
            </a:r>
            <a:r>
              <a:rPr lang="it-IT" sz="2400" dirty="0" err="1"/>
              <a:t>que</a:t>
            </a:r>
            <a:r>
              <a:rPr lang="it-IT" sz="2400" dirty="0"/>
              <a:t> cesse la </a:t>
            </a:r>
            <a:r>
              <a:rPr lang="it-IT" sz="2400" dirty="0" err="1"/>
              <a:t>suprématie</a:t>
            </a:r>
            <a:r>
              <a:rPr lang="it-IT" sz="2400" dirty="0"/>
              <a:t> de l’</a:t>
            </a:r>
            <a:r>
              <a:rPr lang="it-IT" sz="2400" dirty="0" err="1"/>
              <a:t>usage</a:t>
            </a:r>
            <a:r>
              <a:rPr lang="it-IT" sz="2400" dirty="0"/>
              <a:t> </a:t>
            </a:r>
            <a:r>
              <a:rPr lang="it-IT" sz="2400" dirty="0" err="1"/>
              <a:t>du</a:t>
            </a:r>
            <a:r>
              <a:rPr lang="it-IT" sz="2400" dirty="0"/>
              <a:t> </a:t>
            </a:r>
            <a:r>
              <a:rPr lang="it-IT" sz="2400" dirty="0" err="1"/>
              <a:t>masculin</a:t>
            </a:r>
            <a:r>
              <a:rPr lang="it-IT" sz="2400" dirty="0"/>
              <a:t> en </a:t>
            </a:r>
            <a:r>
              <a:rPr lang="it-IT" sz="2400" dirty="0" err="1"/>
              <a:t>même</a:t>
            </a:r>
            <a:r>
              <a:rPr lang="it-IT" sz="2400" dirty="0"/>
              <a:t> </a:t>
            </a:r>
            <a:r>
              <a:rPr lang="it-IT" sz="2400" dirty="0" err="1"/>
              <a:t>temps</a:t>
            </a:r>
            <a:r>
              <a:rPr lang="it-IT" sz="2400" dirty="0"/>
              <a:t> </a:t>
            </a:r>
            <a:r>
              <a:rPr lang="it-IT" sz="2400" dirty="0" err="1"/>
              <a:t>qu’elles</a:t>
            </a:r>
            <a:r>
              <a:rPr lang="it-IT" sz="2400" dirty="0"/>
              <a:t> </a:t>
            </a:r>
            <a:r>
              <a:rPr lang="it-IT" sz="2400" dirty="0" err="1"/>
              <a:t>réclament</a:t>
            </a:r>
            <a:r>
              <a:rPr lang="it-IT" sz="2400" dirty="0"/>
              <a:t> le </a:t>
            </a:r>
            <a:r>
              <a:rPr lang="it-IT" sz="2400" dirty="0" err="1"/>
              <a:t>droit</a:t>
            </a:r>
            <a:r>
              <a:rPr lang="it-IT" sz="2400" dirty="0"/>
              <a:t> de vote. </a:t>
            </a:r>
          </a:p>
          <a:p>
            <a:pPr marL="0" indent="0" algn="just">
              <a:buNone/>
            </a:pPr>
            <a:endParaRPr lang="it-IT" sz="2400" dirty="0"/>
          </a:p>
          <a:p>
            <a:pPr algn="just"/>
            <a:r>
              <a:rPr lang="it-IT" sz="2400" dirty="0"/>
              <a:t>La </a:t>
            </a:r>
            <a:r>
              <a:rPr lang="it-IT" sz="2400" dirty="0" err="1"/>
              <a:t>requête</a:t>
            </a:r>
            <a:r>
              <a:rPr lang="it-IT" sz="2400" dirty="0"/>
              <a:t> </a:t>
            </a:r>
            <a:r>
              <a:rPr lang="it-IT" sz="2400" dirty="0" err="1"/>
              <a:t>des</a:t>
            </a:r>
            <a:r>
              <a:rPr lang="it-IT" sz="2400" dirty="0"/>
              <a:t> </a:t>
            </a:r>
            <a:r>
              <a:rPr lang="it-IT" sz="2400" dirty="0" err="1"/>
              <a:t>dames</a:t>
            </a:r>
            <a:r>
              <a:rPr lang="it-IT" sz="2400" dirty="0"/>
              <a:t> à l’</a:t>
            </a:r>
            <a:r>
              <a:rPr lang="it-IT" sz="2400" dirty="0" err="1"/>
              <a:t>Assemblée</a:t>
            </a:r>
            <a:r>
              <a:rPr lang="it-IT" sz="2400" dirty="0"/>
              <a:t> </a:t>
            </a:r>
            <a:r>
              <a:rPr lang="it-IT" sz="2400" dirty="0" err="1"/>
              <a:t>nationale</a:t>
            </a:r>
            <a:r>
              <a:rPr lang="it-IT" sz="2400" dirty="0"/>
              <a:t>, </a:t>
            </a:r>
            <a:r>
              <a:rPr lang="it-IT" sz="2400" dirty="0" err="1"/>
              <a:t>projet</a:t>
            </a:r>
            <a:r>
              <a:rPr lang="it-IT" sz="2400" dirty="0"/>
              <a:t> de </a:t>
            </a:r>
            <a:r>
              <a:rPr lang="it-IT" sz="2400" dirty="0" err="1"/>
              <a:t>décret</a:t>
            </a:r>
            <a:r>
              <a:rPr lang="it-IT" sz="2400" dirty="0"/>
              <a:t> (1792) : « Le </a:t>
            </a:r>
            <a:r>
              <a:rPr lang="it-IT" sz="2400" dirty="0" err="1"/>
              <a:t>genre</a:t>
            </a:r>
            <a:r>
              <a:rPr lang="it-IT" sz="2400" dirty="0"/>
              <a:t> </a:t>
            </a:r>
            <a:r>
              <a:rPr lang="it-IT" sz="2400" dirty="0" err="1"/>
              <a:t>masculin</a:t>
            </a:r>
            <a:r>
              <a:rPr lang="it-IT" sz="2400" dirty="0"/>
              <a:t> ne sera plus </a:t>
            </a:r>
            <a:r>
              <a:rPr lang="it-IT" sz="2400" dirty="0" err="1"/>
              <a:t>regarde</a:t>
            </a:r>
            <a:r>
              <a:rPr lang="it-IT" sz="2400" dirty="0"/>
              <a:t>́, </a:t>
            </a:r>
            <a:r>
              <a:rPr lang="it-IT" sz="2400" dirty="0" err="1"/>
              <a:t>même</a:t>
            </a:r>
            <a:r>
              <a:rPr lang="it-IT" sz="2400" dirty="0"/>
              <a:t> </a:t>
            </a:r>
            <a:r>
              <a:rPr lang="it-IT" sz="2400" dirty="0" err="1"/>
              <a:t>dans</a:t>
            </a:r>
            <a:r>
              <a:rPr lang="it-IT" sz="2400" dirty="0"/>
              <a:t> la </a:t>
            </a:r>
            <a:r>
              <a:rPr lang="it-IT" sz="2400" dirty="0" err="1"/>
              <a:t>grammaire</a:t>
            </a:r>
            <a:r>
              <a:rPr lang="it-IT" sz="2400" dirty="0"/>
              <a:t>, </a:t>
            </a:r>
            <a:r>
              <a:rPr lang="it-IT" sz="2400" dirty="0" err="1"/>
              <a:t>comme</a:t>
            </a:r>
            <a:r>
              <a:rPr lang="it-IT" sz="2400" dirty="0"/>
              <a:t> le </a:t>
            </a:r>
            <a:r>
              <a:rPr lang="it-IT" sz="2400" dirty="0" err="1"/>
              <a:t>genre</a:t>
            </a:r>
            <a:r>
              <a:rPr lang="it-IT" sz="2400" dirty="0"/>
              <a:t> le plus </a:t>
            </a:r>
            <a:r>
              <a:rPr lang="it-IT" sz="2400" dirty="0" err="1"/>
              <a:t>noble</a:t>
            </a:r>
            <a:r>
              <a:rPr lang="it-IT" sz="2400" dirty="0"/>
              <a:t>, </a:t>
            </a:r>
            <a:r>
              <a:rPr lang="it-IT" sz="2400" dirty="0" err="1"/>
              <a:t>attendu</a:t>
            </a:r>
            <a:r>
              <a:rPr lang="it-IT" sz="2400" dirty="0"/>
              <a:t> </a:t>
            </a:r>
            <a:r>
              <a:rPr lang="it-IT" sz="2400" dirty="0" err="1"/>
              <a:t>que</a:t>
            </a:r>
            <a:r>
              <a:rPr lang="it-IT" sz="2400" dirty="0"/>
              <a:t> </a:t>
            </a:r>
            <a:r>
              <a:rPr lang="it-IT" sz="2400" dirty="0" err="1"/>
              <a:t>tous</a:t>
            </a:r>
            <a:r>
              <a:rPr lang="it-IT" sz="2400" dirty="0"/>
              <a:t> </a:t>
            </a:r>
            <a:r>
              <a:rPr lang="it-IT" sz="2400" dirty="0" err="1"/>
              <a:t>les</a:t>
            </a:r>
            <a:r>
              <a:rPr lang="it-IT" sz="2400" dirty="0"/>
              <a:t> </a:t>
            </a:r>
            <a:r>
              <a:rPr lang="it-IT" sz="2400" dirty="0" err="1"/>
              <a:t>genres</a:t>
            </a:r>
            <a:r>
              <a:rPr lang="it-IT" sz="2400" dirty="0"/>
              <a:t>, </a:t>
            </a:r>
            <a:r>
              <a:rPr lang="it-IT" sz="2400" dirty="0" err="1"/>
              <a:t>tous</a:t>
            </a:r>
            <a:r>
              <a:rPr lang="it-IT" sz="2400" dirty="0"/>
              <a:t> </a:t>
            </a:r>
            <a:r>
              <a:rPr lang="it-IT" sz="2400" dirty="0" err="1"/>
              <a:t>les</a:t>
            </a:r>
            <a:r>
              <a:rPr lang="it-IT" sz="2400" dirty="0"/>
              <a:t> </a:t>
            </a:r>
            <a:r>
              <a:rPr lang="it-IT" sz="2400" dirty="0" err="1"/>
              <a:t>sexes</a:t>
            </a:r>
            <a:r>
              <a:rPr lang="it-IT" sz="2400" dirty="0"/>
              <a:t> et </a:t>
            </a:r>
            <a:r>
              <a:rPr lang="it-IT" sz="2400" dirty="0" err="1"/>
              <a:t>tous</a:t>
            </a:r>
            <a:r>
              <a:rPr lang="it-IT" sz="2400" dirty="0"/>
              <a:t> </a:t>
            </a:r>
            <a:r>
              <a:rPr lang="it-IT" sz="2400" dirty="0" err="1"/>
              <a:t>les</a:t>
            </a:r>
            <a:r>
              <a:rPr lang="it-IT" sz="2400" dirty="0"/>
              <a:t> </a:t>
            </a:r>
            <a:r>
              <a:rPr lang="it-IT" sz="2400" dirty="0" err="1"/>
              <a:t>êtres</a:t>
            </a:r>
            <a:r>
              <a:rPr lang="it-IT" sz="2400" dirty="0"/>
              <a:t> </a:t>
            </a:r>
            <a:r>
              <a:rPr lang="it-IT" sz="2400" dirty="0" err="1"/>
              <a:t>doivent</a:t>
            </a:r>
            <a:r>
              <a:rPr lang="it-IT" sz="2400" dirty="0"/>
              <a:t> </a:t>
            </a:r>
            <a:r>
              <a:rPr lang="it-IT" sz="2400" dirty="0" err="1"/>
              <a:t>être</a:t>
            </a:r>
            <a:r>
              <a:rPr lang="it-IT" sz="2400" dirty="0"/>
              <a:t> et </a:t>
            </a:r>
            <a:r>
              <a:rPr lang="it-IT" sz="2400" dirty="0" err="1"/>
              <a:t>sont</a:t>
            </a:r>
            <a:r>
              <a:rPr lang="it-IT" sz="2400" dirty="0"/>
              <a:t> </a:t>
            </a:r>
            <a:r>
              <a:rPr lang="it-IT" sz="2400" dirty="0" err="1"/>
              <a:t>également</a:t>
            </a:r>
            <a:r>
              <a:rPr lang="it-IT" sz="2400" dirty="0"/>
              <a:t> </a:t>
            </a:r>
            <a:r>
              <a:rPr lang="it-IT" sz="2400" dirty="0" err="1"/>
              <a:t>nobles</a:t>
            </a:r>
            <a:r>
              <a:rPr lang="it-IT" sz="2400" dirty="0"/>
              <a:t> ». </a:t>
            </a:r>
          </a:p>
          <a:p>
            <a:endParaRPr lang="fr-CA" sz="2400" dirty="0"/>
          </a:p>
        </p:txBody>
      </p:sp>
    </p:spTree>
    <p:extLst>
      <p:ext uri="{BB962C8B-B14F-4D97-AF65-F5344CB8AC3E}">
        <p14:creationId xmlns:p14="http://schemas.microsoft.com/office/powerpoint/2010/main" val="32276671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fr-CA"/>
          </a:p>
        </p:txBody>
      </p:sp>
      <p:sp>
        <p:nvSpPr>
          <p:cNvPr id="3" name="Segnaposto contenuto 2"/>
          <p:cNvSpPr>
            <a:spLocks noGrp="1"/>
          </p:cNvSpPr>
          <p:nvPr>
            <p:ph idx="1"/>
          </p:nvPr>
        </p:nvSpPr>
        <p:spPr/>
        <p:txBody>
          <a:bodyPr>
            <a:normAutofit/>
          </a:bodyPr>
          <a:lstStyle/>
          <a:p>
            <a:r>
              <a:rPr lang="fr-CA" dirty="0"/>
              <a:t>La grammaire n’est pas innocente</a:t>
            </a:r>
          </a:p>
          <a:p>
            <a:endParaRPr lang="fr-CA" dirty="0"/>
          </a:p>
          <a:p>
            <a:r>
              <a:rPr lang="fr-CA"/>
              <a:t>Fin 2 mars </a:t>
            </a:r>
            <a:endParaRPr lang="fr-CA" dirty="0"/>
          </a:p>
        </p:txBody>
      </p:sp>
    </p:spTree>
    <p:extLst>
      <p:ext uri="{BB962C8B-B14F-4D97-AF65-F5344CB8AC3E}">
        <p14:creationId xmlns:p14="http://schemas.microsoft.com/office/powerpoint/2010/main" val="27465221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FR" sz="2800" dirty="0" smtClean="0"/>
              <a:t>L’histoire chromatique politique française </a:t>
            </a:r>
            <a:endParaRPr lang="fr-CA" sz="2800" dirty="0"/>
          </a:p>
        </p:txBody>
      </p:sp>
      <p:sp>
        <p:nvSpPr>
          <p:cNvPr id="3" name="Segnaposto contenuto 2"/>
          <p:cNvSpPr>
            <a:spLocks noGrp="1"/>
          </p:cNvSpPr>
          <p:nvPr>
            <p:ph idx="1"/>
          </p:nvPr>
        </p:nvSpPr>
        <p:spPr/>
        <p:txBody>
          <a:bodyPr>
            <a:normAutofit lnSpcReduction="10000"/>
          </a:bodyPr>
          <a:lstStyle/>
          <a:p>
            <a:pPr algn="just"/>
            <a:r>
              <a:rPr lang="fr-FR" sz="2400" dirty="0"/>
              <a:t>Au cours du XXe siècle,</a:t>
            </a:r>
            <a:r>
              <a:rPr lang="fr-FR" sz="2400" i="1" dirty="0"/>
              <a:t> bleu</a:t>
            </a:r>
            <a:r>
              <a:rPr lang="fr-FR" sz="2400" dirty="0"/>
              <a:t> et </a:t>
            </a:r>
            <a:r>
              <a:rPr lang="fr-FR" sz="2400" i="1" dirty="0"/>
              <a:t>rouge </a:t>
            </a:r>
            <a:r>
              <a:rPr lang="fr-FR" sz="2400" dirty="0"/>
              <a:t>restent les deux couleurs majeures qui s’affrontent sur le champ de bataille politique français jusqu’en 1971, année où une nouvelle couleur - </a:t>
            </a:r>
            <a:r>
              <a:rPr lang="fr-FR" sz="2400" i="1" dirty="0"/>
              <a:t>rose</a:t>
            </a:r>
            <a:r>
              <a:rPr lang="fr-FR" sz="2400" dirty="0"/>
              <a:t> - s’affirme avec le parti socialiste de François Mitterrand. </a:t>
            </a:r>
            <a:r>
              <a:rPr lang="fr-FR" sz="2400" i="1" dirty="0"/>
              <a:t>Rose </a:t>
            </a:r>
            <a:r>
              <a:rPr lang="fr-FR" sz="2400" dirty="0"/>
              <a:t>trouve son origine dans l’emblème du poing et de la rose rouge, rose rouge qui se transforme en couleur rose pour se démarquer du rouge communiste. Et </a:t>
            </a:r>
            <a:r>
              <a:rPr lang="fr-FR" sz="2400" i="1" dirty="0"/>
              <a:t>rose</a:t>
            </a:r>
            <a:r>
              <a:rPr lang="fr-FR" sz="2400" dirty="0"/>
              <a:t> pour signifier « socialiste » commence son cheminement dans les discours politiques et médiatiques, notamment depuis la victoire de François Mitterrand aux élections présidentielles de 1981 :</a:t>
            </a:r>
            <a:endParaRPr lang="it-IT" sz="2400" dirty="0"/>
          </a:p>
          <a:p>
            <a:pPr algn="just"/>
            <a:r>
              <a:rPr lang="fr-FR" sz="2400" dirty="0"/>
              <a:t>Quelques années plus tard, une autre couleur entre en jeu : le vert. C’est une couleur qui se rallie à d’autres partis européens pour défendre la nature, l’écologie, l’économie durable. Elle s’est installée dans les noms des partis qui la représentent et elle facilite de ce fait, la mémorisation du lien couleur, parti et programme. </a:t>
            </a:r>
          </a:p>
          <a:p>
            <a:pPr algn="just"/>
            <a:endParaRPr lang="it-IT" sz="2400" dirty="0"/>
          </a:p>
          <a:p>
            <a:endParaRPr lang="fr-CA" sz="2400" dirty="0"/>
          </a:p>
        </p:txBody>
      </p:sp>
    </p:spTree>
    <p:extLst>
      <p:ext uri="{BB962C8B-B14F-4D97-AF65-F5344CB8AC3E}">
        <p14:creationId xmlns:p14="http://schemas.microsoft.com/office/powerpoint/2010/main" val="930006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i="1" dirty="0" err="1"/>
              <a:t>Poésie</a:t>
            </a:r>
            <a:r>
              <a:rPr lang="it-IT" sz="2400" i="1" dirty="0"/>
              <a:t> et </a:t>
            </a:r>
            <a:r>
              <a:rPr lang="it-IT" sz="2400" i="1" dirty="0" err="1"/>
              <a:t>vérité</a:t>
            </a:r>
            <a:r>
              <a:rPr lang="it-IT" sz="2400" i="1" dirty="0"/>
              <a:t> 1942</a:t>
            </a:r>
            <a:r>
              <a:rPr lang="it-IT" sz="2400" dirty="0"/>
              <a:t> (</a:t>
            </a:r>
            <a:r>
              <a:rPr lang="it-IT" sz="2400" dirty="0" err="1"/>
              <a:t>recueil</a:t>
            </a:r>
            <a:r>
              <a:rPr lang="it-IT" sz="2400" dirty="0"/>
              <a:t> </a:t>
            </a:r>
            <a:r>
              <a:rPr lang="it-IT" sz="2400" dirty="0" err="1"/>
              <a:t>clandestin</a:t>
            </a:r>
            <a:r>
              <a:rPr lang="it-IT" sz="2400" dirty="0"/>
              <a:t>)</a:t>
            </a:r>
            <a:br>
              <a:rPr lang="it-IT" sz="2400" dirty="0"/>
            </a:br>
            <a:r>
              <a:rPr lang="it-IT" sz="2400" i="1" dirty="0" err="1"/>
              <a:t>Au</a:t>
            </a:r>
            <a:r>
              <a:rPr lang="it-IT" sz="2400" i="1" dirty="0"/>
              <a:t> rendez-vous </a:t>
            </a:r>
            <a:r>
              <a:rPr lang="it-IT" sz="2400" i="1" dirty="0" err="1"/>
              <a:t>allemand</a:t>
            </a:r>
            <a:r>
              <a:rPr lang="it-IT" sz="2400" dirty="0"/>
              <a:t> (1945, </a:t>
            </a:r>
            <a:r>
              <a:rPr lang="it-IT" sz="2400" dirty="0" err="1"/>
              <a:t>Les</a:t>
            </a:r>
            <a:r>
              <a:rPr lang="it-IT" sz="2400" dirty="0"/>
              <a:t> </a:t>
            </a:r>
            <a:r>
              <a:rPr lang="it-IT" sz="2400" dirty="0" err="1"/>
              <a:t>Editions</a:t>
            </a:r>
            <a:r>
              <a:rPr lang="it-IT" sz="2400" dirty="0"/>
              <a:t> de </a:t>
            </a:r>
            <a:r>
              <a:rPr lang="it-IT" sz="2400" dirty="0" err="1"/>
              <a:t>Minuit</a:t>
            </a:r>
            <a:r>
              <a:rPr lang="it-IT" sz="2400" dirty="0"/>
              <a:t>)</a:t>
            </a:r>
            <a:endParaRPr lang="fr-CA" sz="2400" dirty="0"/>
          </a:p>
        </p:txBody>
      </p:sp>
      <p:graphicFrame>
        <p:nvGraphicFramePr>
          <p:cNvPr id="4" name="Segnaposto contenuto 3"/>
          <p:cNvGraphicFramePr>
            <a:graphicFrameLocks noGrp="1"/>
          </p:cNvGraphicFramePr>
          <p:nvPr>
            <p:ph idx="1"/>
            <p:extLst/>
          </p:nvPr>
        </p:nvGraphicFramePr>
        <p:xfrm>
          <a:off x="1981200" y="1600200"/>
          <a:ext cx="8229600" cy="540004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endParaRPr lang="fr-CA" dirty="0"/>
                    </a:p>
                  </a:txBody>
                  <a:tcPr/>
                </a:tc>
                <a:tc>
                  <a:txBody>
                    <a:bodyPr/>
                    <a:lstStyle/>
                    <a:p>
                      <a:endParaRPr lang="fr-CA"/>
                    </a:p>
                  </a:txBody>
                  <a:tcPr/>
                </a:tc>
                <a:tc>
                  <a:txBody>
                    <a:bodyPr/>
                    <a:lstStyle/>
                    <a:p>
                      <a:endParaRPr lang="fr-CA"/>
                    </a:p>
                  </a:txBody>
                  <a:tcPr/>
                </a:tc>
                <a:extLst>
                  <a:ext uri="{0D108BD9-81ED-4DB2-BD59-A6C34878D82A}">
                    <a16:rowId xmlns:a16="http://schemas.microsoft.com/office/drawing/2014/main" val="10000"/>
                  </a:ext>
                </a:extLst>
              </a:tr>
              <a:tr h="370840">
                <a:tc>
                  <a:txBody>
                    <a:bodyPr/>
                    <a:lstStyle/>
                    <a:p>
                      <a:r>
                        <a:rPr lang="it-IT" dirty="0" err="1"/>
                        <a:t>Sur</a:t>
                      </a:r>
                      <a:r>
                        <a:rPr lang="it-IT" dirty="0"/>
                        <a:t> </a:t>
                      </a:r>
                      <a:r>
                        <a:rPr lang="it-IT" dirty="0" err="1"/>
                        <a:t>mes</a:t>
                      </a:r>
                      <a:r>
                        <a:rPr lang="it-IT" dirty="0"/>
                        <a:t> cahiers d’</a:t>
                      </a:r>
                      <a:r>
                        <a:rPr lang="it-IT" dirty="0" err="1"/>
                        <a:t>écolier</a:t>
                      </a:r>
                      <a:r>
                        <a:rPr lang="it-IT" dirty="0"/>
                        <a:t/>
                      </a:r>
                      <a:br>
                        <a:rPr lang="it-IT" dirty="0"/>
                      </a:br>
                      <a:r>
                        <a:rPr lang="it-IT" dirty="0" err="1"/>
                        <a:t>Sur</a:t>
                      </a:r>
                      <a:r>
                        <a:rPr lang="it-IT" dirty="0"/>
                        <a:t> </a:t>
                      </a:r>
                      <a:r>
                        <a:rPr lang="it-IT" dirty="0" err="1"/>
                        <a:t>mon</a:t>
                      </a:r>
                      <a:r>
                        <a:rPr lang="it-IT" dirty="0"/>
                        <a:t> </a:t>
                      </a:r>
                      <a:r>
                        <a:rPr lang="it-IT" dirty="0" err="1"/>
                        <a:t>pupitre</a:t>
                      </a:r>
                      <a:r>
                        <a:rPr lang="it-IT" dirty="0"/>
                        <a:t> et </a:t>
                      </a:r>
                      <a:r>
                        <a:rPr lang="it-IT" dirty="0" err="1"/>
                        <a:t>les</a:t>
                      </a:r>
                      <a:r>
                        <a:rPr lang="it-IT" dirty="0"/>
                        <a:t> </a:t>
                      </a:r>
                      <a:r>
                        <a:rPr lang="it-IT" dirty="0" err="1"/>
                        <a:t>arbres</a:t>
                      </a:r>
                      <a:r>
                        <a:rPr lang="it-IT" dirty="0"/>
                        <a:t/>
                      </a:r>
                      <a:br>
                        <a:rPr lang="it-IT" dirty="0"/>
                      </a:br>
                      <a:r>
                        <a:rPr lang="it-IT" dirty="0" err="1"/>
                        <a:t>Sur</a:t>
                      </a:r>
                      <a:r>
                        <a:rPr lang="it-IT" dirty="0"/>
                        <a:t> le </a:t>
                      </a:r>
                      <a:r>
                        <a:rPr lang="it-IT" dirty="0" err="1"/>
                        <a:t>sable</a:t>
                      </a:r>
                      <a:r>
                        <a:rPr lang="it-IT" dirty="0"/>
                        <a:t> </a:t>
                      </a:r>
                      <a:r>
                        <a:rPr lang="it-IT" dirty="0" err="1"/>
                        <a:t>sur</a:t>
                      </a:r>
                      <a:r>
                        <a:rPr lang="it-IT" dirty="0"/>
                        <a:t> la </a:t>
                      </a:r>
                      <a:r>
                        <a:rPr lang="it-IT" dirty="0" err="1"/>
                        <a:t>neige</a:t>
                      </a:r>
                      <a:r>
                        <a:rPr lang="it-IT" dirty="0"/>
                        <a:t/>
                      </a:r>
                      <a:br>
                        <a:rPr lang="it-IT" dirty="0"/>
                      </a:br>
                      <a:r>
                        <a:rPr lang="it-IT" dirty="0" err="1"/>
                        <a:t>J’écris</a:t>
                      </a:r>
                      <a:r>
                        <a:rPr lang="it-IT" dirty="0"/>
                        <a:t> ton </a:t>
                      </a:r>
                      <a:r>
                        <a:rPr lang="it-IT" dirty="0" err="1"/>
                        <a:t>nom</a:t>
                      </a:r>
                      <a:endParaRPr lang="it-IT" dirty="0"/>
                    </a:p>
                    <a:p>
                      <a:endParaRPr lang="it-IT" dirty="0"/>
                    </a:p>
                    <a:p>
                      <a:r>
                        <a:rPr lang="it-IT" dirty="0" err="1"/>
                        <a:t>Sur</a:t>
                      </a:r>
                      <a:r>
                        <a:rPr lang="it-IT" dirty="0"/>
                        <a:t> </a:t>
                      </a:r>
                      <a:r>
                        <a:rPr lang="it-IT" dirty="0" err="1"/>
                        <a:t>toutes</a:t>
                      </a:r>
                      <a:r>
                        <a:rPr lang="it-IT" dirty="0"/>
                        <a:t> </a:t>
                      </a:r>
                      <a:r>
                        <a:rPr lang="it-IT" dirty="0" err="1"/>
                        <a:t>les</a:t>
                      </a:r>
                      <a:r>
                        <a:rPr lang="it-IT" dirty="0"/>
                        <a:t> </a:t>
                      </a:r>
                      <a:r>
                        <a:rPr lang="it-IT" dirty="0" err="1"/>
                        <a:t>pages</a:t>
                      </a:r>
                      <a:r>
                        <a:rPr lang="it-IT" dirty="0"/>
                        <a:t> </a:t>
                      </a:r>
                      <a:r>
                        <a:rPr lang="it-IT" dirty="0" err="1"/>
                        <a:t>lues</a:t>
                      </a:r>
                      <a:r>
                        <a:rPr lang="it-IT" dirty="0"/>
                        <a:t/>
                      </a:r>
                      <a:br>
                        <a:rPr lang="it-IT" dirty="0"/>
                      </a:br>
                      <a:r>
                        <a:rPr lang="it-IT" dirty="0" err="1"/>
                        <a:t>Sur</a:t>
                      </a:r>
                      <a:r>
                        <a:rPr lang="it-IT" dirty="0"/>
                        <a:t> </a:t>
                      </a:r>
                      <a:r>
                        <a:rPr lang="it-IT" dirty="0" err="1"/>
                        <a:t>toutes</a:t>
                      </a:r>
                      <a:r>
                        <a:rPr lang="it-IT" dirty="0"/>
                        <a:t> </a:t>
                      </a:r>
                      <a:r>
                        <a:rPr lang="it-IT" dirty="0" err="1"/>
                        <a:t>les</a:t>
                      </a:r>
                      <a:r>
                        <a:rPr lang="it-IT" dirty="0"/>
                        <a:t> </a:t>
                      </a:r>
                      <a:r>
                        <a:rPr lang="it-IT" dirty="0" err="1"/>
                        <a:t>pages</a:t>
                      </a:r>
                      <a:r>
                        <a:rPr lang="it-IT" dirty="0"/>
                        <a:t> </a:t>
                      </a:r>
                      <a:r>
                        <a:rPr lang="it-IT" dirty="0" err="1"/>
                        <a:t>blanches</a:t>
                      </a:r>
                      <a:r>
                        <a:rPr lang="it-IT" dirty="0"/>
                        <a:t/>
                      </a:r>
                      <a:br>
                        <a:rPr lang="it-IT" dirty="0"/>
                      </a:br>
                      <a:r>
                        <a:rPr lang="it-IT" dirty="0"/>
                        <a:t>Pierre </a:t>
                      </a:r>
                      <a:r>
                        <a:rPr lang="it-IT" dirty="0" err="1"/>
                        <a:t>sang</a:t>
                      </a:r>
                      <a:r>
                        <a:rPr lang="it-IT" dirty="0"/>
                        <a:t> papier </a:t>
                      </a:r>
                      <a:r>
                        <a:rPr lang="it-IT" dirty="0" err="1"/>
                        <a:t>ou</a:t>
                      </a:r>
                      <a:r>
                        <a:rPr lang="it-IT" dirty="0"/>
                        <a:t> </a:t>
                      </a:r>
                      <a:r>
                        <a:rPr lang="it-IT" dirty="0" err="1"/>
                        <a:t>cendre</a:t>
                      </a:r>
                      <a:r>
                        <a:rPr lang="it-IT" dirty="0"/>
                        <a:t/>
                      </a:r>
                      <a:br>
                        <a:rPr lang="it-IT" dirty="0"/>
                      </a:br>
                      <a:r>
                        <a:rPr lang="it-IT" dirty="0" err="1"/>
                        <a:t>J’écris</a:t>
                      </a:r>
                      <a:r>
                        <a:rPr lang="it-IT" dirty="0"/>
                        <a:t> ton </a:t>
                      </a:r>
                      <a:r>
                        <a:rPr lang="it-IT" dirty="0" err="1"/>
                        <a:t>nom</a:t>
                      </a:r>
                      <a:endParaRPr lang="it-IT" dirty="0"/>
                    </a:p>
                    <a:p>
                      <a:endParaRPr lang="it-IT" dirty="0"/>
                    </a:p>
                    <a:p>
                      <a:r>
                        <a:rPr lang="it-IT" dirty="0" err="1"/>
                        <a:t>Sur</a:t>
                      </a:r>
                      <a:r>
                        <a:rPr lang="it-IT" dirty="0"/>
                        <a:t> </a:t>
                      </a:r>
                      <a:r>
                        <a:rPr lang="it-IT" dirty="0" err="1"/>
                        <a:t>les</a:t>
                      </a:r>
                      <a:r>
                        <a:rPr lang="it-IT" dirty="0"/>
                        <a:t> images </a:t>
                      </a:r>
                      <a:r>
                        <a:rPr lang="it-IT" dirty="0" err="1"/>
                        <a:t>dorées</a:t>
                      </a:r>
                      <a:r>
                        <a:rPr lang="it-IT" dirty="0"/>
                        <a:t/>
                      </a:r>
                      <a:br>
                        <a:rPr lang="it-IT" dirty="0"/>
                      </a:br>
                      <a:r>
                        <a:rPr lang="it-IT" dirty="0" err="1"/>
                        <a:t>Sur</a:t>
                      </a:r>
                      <a:r>
                        <a:rPr lang="it-IT" dirty="0"/>
                        <a:t> </a:t>
                      </a:r>
                      <a:r>
                        <a:rPr lang="it-IT" dirty="0" err="1"/>
                        <a:t>les</a:t>
                      </a:r>
                      <a:r>
                        <a:rPr lang="it-IT" dirty="0"/>
                        <a:t> </a:t>
                      </a:r>
                      <a:r>
                        <a:rPr lang="it-IT" dirty="0" err="1"/>
                        <a:t>armes</a:t>
                      </a:r>
                      <a:r>
                        <a:rPr lang="it-IT" dirty="0"/>
                        <a:t> </a:t>
                      </a:r>
                      <a:r>
                        <a:rPr lang="it-IT" dirty="0" err="1"/>
                        <a:t>des</a:t>
                      </a:r>
                      <a:r>
                        <a:rPr lang="it-IT" dirty="0"/>
                        <a:t> </a:t>
                      </a:r>
                      <a:r>
                        <a:rPr lang="it-IT" dirty="0" err="1"/>
                        <a:t>guerriers</a:t>
                      </a:r>
                      <a:r>
                        <a:rPr lang="it-IT" dirty="0"/>
                        <a:t/>
                      </a:r>
                      <a:br>
                        <a:rPr lang="it-IT" dirty="0"/>
                      </a:br>
                      <a:r>
                        <a:rPr lang="it-IT" dirty="0" err="1"/>
                        <a:t>Sur</a:t>
                      </a:r>
                      <a:r>
                        <a:rPr lang="it-IT" dirty="0"/>
                        <a:t> la </a:t>
                      </a:r>
                      <a:r>
                        <a:rPr lang="it-IT" dirty="0" err="1"/>
                        <a:t>couronne</a:t>
                      </a:r>
                      <a:r>
                        <a:rPr lang="it-IT" dirty="0"/>
                        <a:t> </a:t>
                      </a:r>
                      <a:r>
                        <a:rPr lang="it-IT" dirty="0" err="1"/>
                        <a:t>des</a:t>
                      </a:r>
                      <a:r>
                        <a:rPr lang="it-IT" dirty="0"/>
                        <a:t> </a:t>
                      </a:r>
                      <a:r>
                        <a:rPr lang="it-IT" dirty="0" err="1"/>
                        <a:t>rois</a:t>
                      </a:r>
                      <a:r>
                        <a:rPr lang="it-IT" dirty="0"/>
                        <a:t/>
                      </a:r>
                      <a:br>
                        <a:rPr lang="it-IT" dirty="0"/>
                      </a:br>
                      <a:r>
                        <a:rPr lang="it-IT" dirty="0" err="1"/>
                        <a:t>J’écris</a:t>
                      </a:r>
                      <a:r>
                        <a:rPr lang="it-IT" dirty="0"/>
                        <a:t> ton </a:t>
                      </a:r>
                      <a:r>
                        <a:rPr lang="it-IT" dirty="0" err="1"/>
                        <a:t>nom</a:t>
                      </a:r>
                      <a:endParaRPr lang="it-IT" dirty="0"/>
                    </a:p>
                    <a:p>
                      <a:endParaRPr lang="fr-CA" dirty="0"/>
                    </a:p>
                  </a:txBody>
                  <a:tcPr/>
                </a:tc>
                <a:tc>
                  <a:txBody>
                    <a:bodyPr/>
                    <a:lstStyle/>
                    <a:p>
                      <a:r>
                        <a:rPr lang="it-IT" dirty="0" err="1"/>
                        <a:t>Sur</a:t>
                      </a:r>
                      <a:r>
                        <a:rPr lang="it-IT" dirty="0"/>
                        <a:t> la jungle et le </a:t>
                      </a:r>
                      <a:r>
                        <a:rPr lang="it-IT" dirty="0" err="1"/>
                        <a:t>désert</a:t>
                      </a:r>
                      <a:r>
                        <a:rPr lang="it-IT" dirty="0"/>
                        <a:t/>
                      </a:r>
                      <a:br>
                        <a:rPr lang="it-IT" dirty="0"/>
                      </a:br>
                      <a:r>
                        <a:rPr lang="it-IT" dirty="0" err="1"/>
                        <a:t>Sur</a:t>
                      </a:r>
                      <a:r>
                        <a:rPr lang="it-IT" dirty="0"/>
                        <a:t> </a:t>
                      </a:r>
                      <a:r>
                        <a:rPr lang="it-IT" dirty="0" err="1"/>
                        <a:t>les</a:t>
                      </a:r>
                      <a:r>
                        <a:rPr lang="it-IT" dirty="0"/>
                        <a:t> </a:t>
                      </a:r>
                      <a:r>
                        <a:rPr lang="it-IT" dirty="0" err="1"/>
                        <a:t>nids</a:t>
                      </a:r>
                      <a:r>
                        <a:rPr lang="it-IT" dirty="0"/>
                        <a:t> </a:t>
                      </a:r>
                      <a:r>
                        <a:rPr lang="it-IT" dirty="0" err="1"/>
                        <a:t>sur</a:t>
                      </a:r>
                      <a:r>
                        <a:rPr lang="it-IT" dirty="0"/>
                        <a:t> </a:t>
                      </a:r>
                      <a:r>
                        <a:rPr lang="it-IT" dirty="0" err="1"/>
                        <a:t>les</a:t>
                      </a:r>
                      <a:r>
                        <a:rPr lang="it-IT" dirty="0"/>
                        <a:t> </a:t>
                      </a:r>
                      <a:r>
                        <a:rPr lang="it-IT" dirty="0" err="1"/>
                        <a:t>genêts</a:t>
                      </a:r>
                      <a:r>
                        <a:rPr lang="it-IT" dirty="0"/>
                        <a:t/>
                      </a:r>
                      <a:br>
                        <a:rPr lang="it-IT" dirty="0"/>
                      </a:br>
                      <a:r>
                        <a:rPr lang="it-IT" dirty="0" err="1"/>
                        <a:t>Sur</a:t>
                      </a:r>
                      <a:r>
                        <a:rPr lang="it-IT" dirty="0"/>
                        <a:t> l’</a:t>
                      </a:r>
                      <a:r>
                        <a:rPr lang="it-IT" dirty="0" err="1"/>
                        <a:t>écho</a:t>
                      </a:r>
                      <a:r>
                        <a:rPr lang="it-IT" dirty="0"/>
                        <a:t> de </a:t>
                      </a:r>
                      <a:r>
                        <a:rPr lang="it-IT" dirty="0" err="1"/>
                        <a:t>mon</a:t>
                      </a:r>
                      <a:r>
                        <a:rPr lang="it-IT" dirty="0"/>
                        <a:t> </a:t>
                      </a:r>
                      <a:r>
                        <a:rPr lang="it-IT" dirty="0" err="1"/>
                        <a:t>enfance</a:t>
                      </a:r>
                      <a:r>
                        <a:rPr lang="it-IT" dirty="0"/>
                        <a:t/>
                      </a:r>
                      <a:br>
                        <a:rPr lang="it-IT" dirty="0"/>
                      </a:br>
                      <a:r>
                        <a:rPr lang="it-IT" dirty="0" err="1"/>
                        <a:t>J’écris</a:t>
                      </a:r>
                      <a:r>
                        <a:rPr lang="it-IT" dirty="0"/>
                        <a:t> ton </a:t>
                      </a:r>
                      <a:r>
                        <a:rPr lang="it-IT" dirty="0" err="1"/>
                        <a:t>nom</a:t>
                      </a:r>
                      <a:endParaRPr lang="it-IT" dirty="0"/>
                    </a:p>
                    <a:p>
                      <a:endParaRPr lang="it-IT" dirty="0"/>
                    </a:p>
                    <a:p>
                      <a:r>
                        <a:rPr lang="it-IT" dirty="0" err="1"/>
                        <a:t>Sur</a:t>
                      </a:r>
                      <a:r>
                        <a:rPr lang="it-IT" dirty="0"/>
                        <a:t> </a:t>
                      </a:r>
                      <a:r>
                        <a:rPr lang="it-IT" dirty="0" err="1"/>
                        <a:t>les</a:t>
                      </a:r>
                      <a:r>
                        <a:rPr lang="it-IT" dirty="0"/>
                        <a:t> </a:t>
                      </a:r>
                      <a:r>
                        <a:rPr lang="it-IT" dirty="0" err="1"/>
                        <a:t>merveilles</a:t>
                      </a:r>
                      <a:r>
                        <a:rPr lang="it-IT" dirty="0"/>
                        <a:t> </a:t>
                      </a:r>
                      <a:r>
                        <a:rPr lang="it-IT" dirty="0" err="1"/>
                        <a:t>des</a:t>
                      </a:r>
                      <a:r>
                        <a:rPr lang="it-IT" dirty="0"/>
                        <a:t> </a:t>
                      </a:r>
                      <a:r>
                        <a:rPr lang="it-IT" dirty="0" err="1"/>
                        <a:t>nuits</a:t>
                      </a:r>
                      <a:r>
                        <a:rPr lang="it-IT" dirty="0"/>
                        <a:t/>
                      </a:r>
                      <a:br>
                        <a:rPr lang="it-IT" dirty="0"/>
                      </a:br>
                      <a:r>
                        <a:rPr lang="it-IT" dirty="0" err="1"/>
                        <a:t>Sur</a:t>
                      </a:r>
                      <a:r>
                        <a:rPr lang="it-IT" dirty="0"/>
                        <a:t> le </a:t>
                      </a:r>
                      <a:r>
                        <a:rPr lang="it-IT" dirty="0" err="1"/>
                        <a:t>pain</a:t>
                      </a:r>
                      <a:r>
                        <a:rPr lang="it-IT" dirty="0"/>
                        <a:t> </a:t>
                      </a:r>
                      <a:r>
                        <a:rPr lang="it-IT" dirty="0" err="1"/>
                        <a:t>blanc</a:t>
                      </a:r>
                      <a:r>
                        <a:rPr lang="it-IT" dirty="0"/>
                        <a:t> </a:t>
                      </a:r>
                      <a:r>
                        <a:rPr lang="it-IT" dirty="0" err="1"/>
                        <a:t>des</a:t>
                      </a:r>
                      <a:r>
                        <a:rPr lang="it-IT" dirty="0"/>
                        <a:t> </a:t>
                      </a:r>
                      <a:r>
                        <a:rPr lang="it-IT" dirty="0" err="1"/>
                        <a:t>journées</a:t>
                      </a:r>
                      <a:r>
                        <a:rPr lang="it-IT" dirty="0"/>
                        <a:t/>
                      </a:r>
                      <a:br>
                        <a:rPr lang="it-IT" dirty="0"/>
                      </a:br>
                      <a:r>
                        <a:rPr lang="it-IT" dirty="0" err="1"/>
                        <a:t>Sur</a:t>
                      </a:r>
                      <a:r>
                        <a:rPr lang="it-IT" dirty="0"/>
                        <a:t> </a:t>
                      </a:r>
                      <a:r>
                        <a:rPr lang="it-IT" dirty="0" err="1"/>
                        <a:t>les</a:t>
                      </a:r>
                      <a:r>
                        <a:rPr lang="it-IT" dirty="0"/>
                        <a:t> </a:t>
                      </a:r>
                      <a:r>
                        <a:rPr lang="it-IT" dirty="0" err="1"/>
                        <a:t>saisons</a:t>
                      </a:r>
                      <a:r>
                        <a:rPr lang="it-IT" dirty="0"/>
                        <a:t> </a:t>
                      </a:r>
                      <a:r>
                        <a:rPr lang="it-IT" dirty="0" err="1"/>
                        <a:t>fiancées</a:t>
                      </a:r>
                      <a:r>
                        <a:rPr lang="it-IT" dirty="0"/>
                        <a:t/>
                      </a:r>
                      <a:br>
                        <a:rPr lang="it-IT" dirty="0"/>
                      </a:br>
                      <a:r>
                        <a:rPr lang="it-IT" dirty="0" err="1"/>
                        <a:t>J’écris</a:t>
                      </a:r>
                      <a:r>
                        <a:rPr lang="it-IT" dirty="0"/>
                        <a:t> ton </a:t>
                      </a:r>
                      <a:r>
                        <a:rPr lang="it-IT" dirty="0" err="1"/>
                        <a:t>nom</a:t>
                      </a:r>
                      <a:endParaRPr lang="it-IT" dirty="0"/>
                    </a:p>
                    <a:p>
                      <a:endParaRPr lang="it-IT" dirty="0"/>
                    </a:p>
                    <a:p>
                      <a:r>
                        <a:rPr lang="it-IT" dirty="0" err="1"/>
                        <a:t>Sur</a:t>
                      </a:r>
                      <a:r>
                        <a:rPr lang="it-IT" dirty="0"/>
                        <a:t> </a:t>
                      </a:r>
                      <a:r>
                        <a:rPr lang="it-IT" dirty="0" err="1"/>
                        <a:t>tous</a:t>
                      </a:r>
                      <a:r>
                        <a:rPr lang="it-IT" dirty="0"/>
                        <a:t> </a:t>
                      </a:r>
                      <a:r>
                        <a:rPr lang="it-IT" dirty="0" err="1"/>
                        <a:t>mes</a:t>
                      </a:r>
                      <a:r>
                        <a:rPr lang="it-IT" dirty="0"/>
                        <a:t> chiffons d’</a:t>
                      </a:r>
                      <a:r>
                        <a:rPr lang="it-IT" dirty="0" err="1"/>
                        <a:t>azur</a:t>
                      </a:r>
                      <a:r>
                        <a:rPr lang="it-IT" dirty="0"/>
                        <a:t/>
                      </a:r>
                      <a:br>
                        <a:rPr lang="it-IT" dirty="0"/>
                      </a:br>
                      <a:r>
                        <a:rPr lang="it-IT" dirty="0" err="1"/>
                        <a:t>Sur</a:t>
                      </a:r>
                      <a:r>
                        <a:rPr lang="it-IT" dirty="0"/>
                        <a:t> l’</a:t>
                      </a:r>
                      <a:r>
                        <a:rPr lang="it-IT" dirty="0" err="1"/>
                        <a:t>étang</a:t>
                      </a:r>
                      <a:r>
                        <a:rPr lang="it-IT" dirty="0"/>
                        <a:t> soleil </a:t>
                      </a:r>
                      <a:r>
                        <a:rPr lang="it-IT" dirty="0" err="1"/>
                        <a:t>moisi</a:t>
                      </a:r>
                      <a:r>
                        <a:rPr lang="it-IT" dirty="0"/>
                        <a:t/>
                      </a:r>
                      <a:br>
                        <a:rPr lang="it-IT" dirty="0"/>
                      </a:br>
                      <a:r>
                        <a:rPr lang="it-IT" dirty="0" err="1"/>
                        <a:t>Sur</a:t>
                      </a:r>
                      <a:r>
                        <a:rPr lang="it-IT" dirty="0"/>
                        <a:t> le </a:t>
                      </a:r>
                      <a:r>
                        <a:rPr lang="it-IT" dirty="0" err="1"/>
                        <a:t>lac</a:t>
                      </a:r>
                      <a:r>
                        <a:rPr lang="it-IT" dirty="0"/>
                        <a:t> lune </a:t>
                      </a:r>
                      <a:r>
                        <a:rPr lang="it-IT" dirty="0" err="1"/>
                        <a:t>vivante</a:t>
                      </a:r>
                      <a:r>
                        <a:rPr lang="it-IT" dirty="0"/>
                        <a:t/>
                      </a:r>
                      <a:br>
                        <a:rPr lang="it-IT" dirty="0"/>
                      </a:br>
                      <a:r>
                        <a:rPr lang="it-IT" dirty="0" err="1"/>
                        <a:t>J’écris</a:t>
                      </a:r>
                      <a:r>
                        <a:rPr lang="it-IT" dirty="0"/>
                        <a:t> ton </a:t>
                      </a:r>
                      <a:r>
                        <a:rPr lang="it-IT" dirty="0" err="1"/>
                        <a:t>nom</a:t>
                      </a:r>
                      <a:endParaRPr lang="it-IT" dirty="0"/>
                    </a:p>
                    <a:p>
                      <a:endParaRPr lang="fr-CA" dirty="0"/>
                    </a:p>
                  </a:txBody>
                  <a:tcPr/>
                </a:tc>
                <a:tc>
                  <a:txBody>
                    <a:bodyPr/>
                    <a:lstStyle/>
                    <a:p>
                      <a:r>
                        <a:rPr lang="it-IT" dirty="0" err="1"/>
                        <a:t>Sur</a:t>
                      </a:r>
                      <a:r>
                        <a:rPr lang="it-IT" dirty="0"/>
                        <a:t> </a:t>
                      </a:r>
                      <a:r>
                        <a:rPr lang="it-IT" dirty="0" err="1"/>
                        <a:t>les</a:t>
                      </a:r>
                      <a:r>
                        <a:rPr lang="it-IT" dirty="0"/>
                        <a:t> </a:t>
                      </a:r>
                      <a:r>
                        <a:rPr lang="it-IT" dirty="0" err="1"/>
                        <a:t>champs</a:t>
                      </a:r>
                      <a:r>
                        <a:rPr lang="it-IT" dirty="0"/>
                        <a:t> </a:t>
                      </a:r>
                      <a:r>
                        <a:rPr lang="it-IT" dirty="0" err="1"/>
                        <a:t>sur</a:t>
                      </a:r>
                      <a:r>
                        <a:rPr lang="it-IT" dirty="0"/>
                        <a:t> l’</a:t>
                      </a:r>
                      <a:r>
                        <a:rPr lang="it-IT" dirty="0" err="1"/>
                        <a:t>horizon</a:t>
                      </a:r>
                      <a:r>
                        <a:rPr lang="it-IT" dirty="0"/>
                        <a:t/>
                      </a:r>
                      <a:br>
                        <a:rPr lang="it-IT" dirty="0"/>
                      </a:br>
                      <a:r>
                        <a:rPr lang="it-IT" dirty="0" err="1"/>
                        <a:t>Sur</a:t>
                      </a:r>
                      <a:r>
                        <a:rPr lang="it-IT" dirty="0"/>
                        <a:t> </a:t>
                      </a:r>
                      <a:r>
                        <a:rPr lang="it-IT" dirty="0" err="1"/>
                        <a:t>les</a:t>
                      </a:r>
                      <a:r>
                        <a:rPr lang="it-IT" dirty="0"/>
                        <a:t> </a:t>
                      </a:r>
                      <a:r>
                        <a:rPr lang="it-IT" dirty="0" err="1"/>
                        <a:t>ailes</a:t>
                      </a:r>
                      <a:r>
                        <a:rPr lang="it-IT" dirty="0"/>
                        <a:t> </a:t>
                      </a:r>
                      <a:r>
                        <a:rPr lang="it-IT" dirty="0" err="1"/>
                        <a:t>des</a:t>
                      </a:r>
                      <a:r>
                        <a:rPr lang="it-IT" dirty="0"/>
                        <a:t> </a:t>
                      </a:r>
                      <a:r>
                        <a:rPr lang="it-IT" dirty="0" err="1"/>
                        <a:t>oiseaux</a:t>
                      </a:r>
                      <a:r>
                        <a:rPr lang="it-IT" dirty="0"/>
                        <a:t/>
                      </a:r>
                      <a:br>
                        <a:rPr lang="it-IT" dirty="0"/>
                      </a:br>
                      <a:r>
                        <a:rPr lang="it-IT" dirty="0"/>
                        <a:t>Et </a:t>
                      </a:r>
                      <a:r>
                        <a:rPr lang="it-IT" dirty="0" err="1"/>
                        <a:t>sur</a:t>
                      </a:r>
                      <a:r>
                        <a:rPr lang="it-IT" dirty="0"/>
                        <a:t> le </a:t>
                      </a:r>
                      <a:r>
                        <a:rPr lang="it-IT" dirty="0" err="1"/>
                        <a:t>moulin</a:t>
                      </a:r>
                      <a:r>
                        <a:rPr lang="it-IT" dirty="0"/>
                        <a:t> </a:t>
                      </a:r>
                      <a:r>
                        <a:rPr lang="it-IT" dirty="0" err="1"/>
                        <a:t>des</a:t>
                      </a:r>
                      <a:r>
                        <a:rPr lang="it-IT" dirty="0"/>
                        <a:t> </a:t>
                      </a:r>
                      <a:r>
                        <a:rPr lang="it-IT" dirty="0" err="1"/>
                        <a:t>ombres</a:t>
                      </a:r>
                      <a:r>
                        <a:rPr lang="it-IT" dirty="0"/>
                        <a:t/>
                      </a:r>
                      <a:br>
                        <a:rPr lang="it-IT" dirty="0"/>
                      </a:br>
                      <a:r>
                        <a:rPr lang="it-IT" dirty="0" err="1"/>
                        <a:t>J’écris</a:t>
                      </a:r>
                      <a:r>
                        <a:rPr lang="it-IT" dirty="0"/>
                        <a:t> ton </a:t>
                      </a:r>
                      <a:r>
                        <a:rPr lang="it-IT" dirty="0" err="1"/>
                        <a:t>nom</a:t>
                      </a:r>
                      <a:endParaRPr lang="it-IT" dirty="0"/>
                    </a:p>
                    <a:p>
                      <a:endParaRPr lang="it-IT" dirty="0"/>
                    </a:p>
                    <a:p>
                      <a:r>
                        <a:rPr lang="it-IT" dirty="0" err="1"/>
                        <a:t>Sur</a:t>
                      </a:r>
                      <a:r>
                        <a:rPr lang="it-IT" dirty="0"/>
                        <a:t> </a:t>
                      </a:r>
                      <a:r>
                        <a:rPr lang="it-IT" dirty="0" err="1"/>
                        <a:t>chaque</a:t>
                      </a:r>
                      <a:r>
                        <a:rPr lang="it-IT" dirty="0"/>
                        <a:t> </a:t>
                      </a:r>
                      <a:r>
                        <a:rPr lang="it-IT" dirty="0" err="1"/>
                        <a:t>bouffée</a:t>
                      </a:r>
                      <a:r>
                        <a:rPr lang="it-IT" dirty="0"/>
                        <a:t> d’aurore</a:t>
                      </a:r>
                      <a:br>
                        <a:rPr lang="it-IT" dirty="0"/>
                      </a:br>
                      <a:r>
                        <a:rPr lang="it-IT" dirty="0" err="1"/>
                        <a:t>Sur</a:t>
                      </a:r>
                      <a:r>
                        <a:rPr lang="it-IT" dirty="0"/>
                        <a:t> la </a:t>
                      </a:r>
                      <a:r>
                        <a:rPr lang="it-IT" dirty="0" err="1"/>
                        <a:t>mer</a:t>
                      </a:r>
                      <a:r>
                        <a:rPr lang="it-IT" dirty="0"/>
                        <a:t> </a:t>
                      </a:r>
                      <a:r>
                        <a:rPr lang="it-IT" dirty="0" err="1"/>
                        <a:t>sur</a:t>
                      </a:r>
                      <a:r>
                        <a:rPr lang="it-IT" dirty="0"/>
                        <a:t> </a:t>
                      </a:r>
                      <a:r>
                        <a:rPr lang="it-IT" dirty="0" err="1"/>
                        <a:t>les</a:t>
                      </a:r>
                      <a:r>
                        <a:rPr lang="it-IT" dirty="0"/>
                        <a:t> </a:t>
                      </a:r>
                      <a:r>
                        <a:rPr lang="it-IT" dirty="0" err="1"/>
                        <a:t>bateaux</a:t>
                      </a:r>
                      <a:r>
                        <a:rPr lang="it-IT" dirty="0"/>
                        <a:t/>
                      </a:r>
                      <a:br>
                        <a:rPr lang="it-IT" dirty="0"/>
                      </a:br>
                      <a:r>
                        <a:rPr lang="it-IT" dirty="0" err="1"/>
                        <a:t>Sur</a:t>
                      </a:r>
                      <a:r>
                        <a:rPr lang="it-IT" dirty="0"/>
                        <a:t> la montagne </a:t>
                      </a:r>
                      <a:r>
                        <a:rPr lang="it-IT" dirty="0" err="1"/>
                        <a:t>démente</a:t>
                      </a:r>
                      <a:r>
                        <a:rPr lang="it-IT" dirty="0"/>
                        <a:t/>
                      </a:r>
                      <a:br>
                        <a:rPr lang="it-IT" dirty="0"/>
                      </a:br>
                      <a:r>
                        <a:rPr lang="it-IT" dirty="0" err="1"/>
                        <a:t>J’écris</a:t>
                      </a:r>
                      <a:r>
                        <a:rPr lang="it-IT" dirty="0"/>
                        <a:t> ton </a:t>
                      </a:r>
                      <a:r>
                        <a:rPr lang="it-IT" dirty="0" err="1"/>
                        <a:t>nom</a:t>
                      </a:r>
                      <a:endParaRPr lang="it-IT" dirty="0"/>
                    </a:p>
                    <a:p>
                      <a:endParaRPr lang="it-IT" dirty="0"/>
                    </a:p>
                    <a:p>
                      <a:r>
                        <a:rPr lang="it-IT" dirty="0" err="1"/>
                        <a:t>Sur</a:t>
                      </a:r>
                      <a:r>
                        <a:rPr lang="it-IT" dirty="0"/>
                        <a:t> la mousse </a:t>
                      </a:r>
                      <a:r>
                        <a:rPr lang="it-IT" dirty="0" err="1"/>
                        <a:t>des</a:t>
                      </a:r>
                      <a:r>
                        <a:rPr lang="it-IT" dirty="0"/>
                        <a:t> </a:t>
                      </a:r>
                      <a:r>
                        <a:rPr lang="it-IT" dirty="0" err="1"/>
                        <a:t>nuages</a:t>
                      </a:r>
                      <a:r>
                        <a:rPr lang="it-IT" dirty="0"/>
                        <a:t/>
                      </a:r>
                      <a:br>
                        <a:rPr lang="it-IT" dirty="0"/>
                      </a:br>
                      <a:r>
                        <a:rPr lang="it-IT" dirty="0" err="1"/>
                        <a:t>Sur</a:t>
                      </a:r>
                      <a:r>
                        <a:rPr lang="it-IT" dirty="0"/>
                        <a:t> </a:t>
                      </a:r>
                      <a:r>
                        <a:rPr lang="it-IT" dirty="0" err="1"/>
                        <a:t>les</a:t>
                      </a:r>
                      <a:r>
                        <a:rPr lang="it-IT" dirty="0"/>
                        <a:t> </a:t>
                      </a:r>
                      <a:r>
                        <a:rPr lang="it-IT" dirty="0" err="1"/>
                        <a:t>sueurs</a:t>
                      </a:r>
                      <a:r>
                        <a:rPr lang="it-IT" dirty="0"/>
                        <a:t> de l’</a:t>
                      </a:r>
                      <a:r>
                        <a:rPr lang="it-IT" dirty="0" err="1"/>
                        <a:t>orage</a:t>
                      </a:r>
                      <a:r>
                        <a:rPr lang="it-IT" dirty="0"/>
                        <a:t/>
                      </a:r>
                      <a:br>
                        <a:rPr lang="it-IT" dirty="0"/>
                      </a:br>
                      <a:r>
                        <a:rPr lang="it-IT" dirty="0" err="1"/>
                        <a:t>Sur</a:t>
                      </a:r>
                      <a:r>
                        <a:rPr lang="it-IT" dirty="0"/>
                        <a:t> la </a:t>
                      </a:r>
                      <a:r>
                        <a:rPr lang="it-IT" dirty="0" err="1"/>
                        <a:t>pluie</a:t>
                      </a:r>
                      <a:r>
                        <a:rPr lang="it-IT" dirty="0"/>
                        <a:t> </a:t>
                      </a:r>
                      <a:r>
                        <a:rPr lang="it-IT" dirty="0" err="1"/>
                        <a:t>épaisse</a:t>
                      </a:r>
                      <a:r>
                        <a:rPr lang="it-IT" dirty="0"/>
                        <a:t> et </a:t>
                      </a:r>
                      <a:r>
                        <a:rPr lang="it-IT" dirty="0" err="1"/>
                        <a:t>fade</a:t>
                      </a:r>
                      <a:r>
                        <a:rPr lang="it-IT" dirty="0"/>
                        <a:t/>
                      </a:r>
                      <a:br>
                        <a:rPr lang="it-IT" dirty="0"/>
                      </a:br>
                      <a:r>
                        <a:rPr lang="it-IT" dirty="0" err="1"/>
                        <a:t>J’écris</a:t>
                      </a:r>
                      <a:r>
                        <a:rPr lang="it-IT" dirty="0"/>
                        <a:t> ton </a:t>
                      </a:r>
                      <a:r>
                        <a:rPr lang="it-IT" dirty="0" err="1"/>
                        <a:t>nom</a:t>
                      </a:r>
                      <a:endParaRPr lang="it-IT"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249172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FR" sz="2800" dirty="0" smtClean="0"/>
              <a:t>L’histoire chromatique politique française </a:t>
            </a:r>
            <a:endParaRPr lang="fr-CA" sz="2800" dirty="0"/>
          </a:p>
        </p:txBody>
      </p:sp>
      <p:sp>
        <p:nvSpPr>
          <p:cNvPr id="3" name="Segnaposto contenuto 2"/>
          <p:cNvSpPr>
            <a:spLocks noGrp="1"/>
          </p:cNvSpPr>
          <p:nvPr>
            <p:ph idx="1"/>
          </p:nvPr>
        </p:nvSpPr>
        <p:spPr/>
        <p:txBody>
          <a:bodyPr>
            <a:normAutofit fontScale="92500" lnSpcReduction="10000"/>
          </a:bodyPr>
          <a:lstStyle/>
          <a:p>
            <a:r>
              <a:rPr lang="fr-FR" sz="2400" dirty="0"/>
              <a:t> Au début du XXIe siècle, de nouveaux partis politiques se constituent pour sortir du clivage traditionnel droite/bleu et gauche/rose-rouge et créent leur espace politique indépendant en se démarquant au moyen de deux nouvelles couleurs choisies en dehors de la palette traditionnelle.  </a:t>
            </a:r>
            <a:endParaRPr lang="it-IT" sz="2400" dirty="0"/>
          </a:p>
          <a:p>
            <a:r>
              <a:rPr lang="fr-FR" sz="2400" i="1" dirty="0"/>
              <a:t>Orange</a:t>
            </a:r>
            <a:r>
              <a:rPr lang="it-IT" sz="2400" dirty="0"/>
              <a:t> et </a:t>
            </a:r>
            <a:r>
              <a:rPr lang="it-IT" sz="2400" i="1" dirty="0" err="1"/>
              <a:t>violet</a:t>
            </a:r>
            <a:endParaRPr lang="it-IT" sz="2400" i="1" dirty="0"/>
          </a:p>
          <a:p>
            <a:r>
              <a:rPr lang="fr-FR" sz="2400" dirty="0"/>
              <a:t>Cette couleur, en effet, est – comme déjà au Moyen Age – la plus souvent citée (avec le marron) lorsque l’on fait des enquêtes d’opinion sur la couleur la moins aimée dans la société occidentale. Michel Pastoureau, </a:t>
            </a:r>
            <a:r>
              <a:rPr lang="fr-FR" sz="2400" i="1" dirty="0"/>
              <a:t>Dictionnaire des couleurs de notre temps</a:t>
            </a:r>
            <a:r>
              <a:rPr lang="fr-FR" sz="2400" dirty="0"/>
              <a:t>, </a:t>
            </a:r>
            <a:r>
              <a:rPr lang="fr-FR" sz="2400" dirty="0" err="1"/>
              <a:t>cit</a:t>
            </a:r>
            <a:r>
              <a:rPr lang="fr-FR" sz="2400" dirty="0"/>
              <a:t>., p. 164.</a:t>
            </a:r>
            <a:endParaRPr lang="it-IT" sz="2400" dirty="0"/>
          </a:p>
          <a:p>
            <a:r>
              <a:rPr lang="fr-FR" sz="2400" dirty="0"/>
              <a:t>  Et pourtant </a:t>
            </a:r>
            <a:r>
              <a:rPr lang="fr-FR" sz="2400" i="1" dirty="0"/>
              <a:t>orange</a:t>
            </a:r>
            <a:r>
              <a:rPr lang="fr-FR" sz="2400" dirty="0"/>
              <a:t> est entrée dans le monde politique français en 2006 avec la </a:t>
            </a:r>
            <a:r>
              <a:rPr lang="fr-FR" sz="2400" i="1" dirty="0"/>
              <a:t>Nouvelle UDF</a:t>
            </a:r>
            <a:r>
              <a:rPr lang="fr-FR" sz="2400" dirty="0"/>
              <a:t>, remplacée, en 2007, par le Mouvement Démocrate, </a:t>
            </a:r>
            <a:r>
              <a:rPr lang="fr-FR" sz="2400" i="1" dirty="0" err="1"/>
              <a:t>MoDem</a:t>
            </a:r>
            <a:r>
              <a:rPr lang="fr-FR" sz="2400" dirty="0"/>
              <a:t>, parti de François Bayrou</a:t>
            </a:r>
            <a:r>
              <a:rPr lang="fr-FR" sz="2400" i="1" dirty="0"/>
              <a:t>.</a:t>
            </a:r>
            <a:r>
              <a:rPr lang="fr-FR" sz="2400" dirty="0"/>
              <a:t> La couleur trouve son origine dans la « révolution orange » ukrainienne de 2004 où elle exprimait la liberté.</a:t>
            </a:r>
            <a:endParaRPr lang="fr-CA" sz="2400" dirty="0"/>
          </a:p>
        </p:txBody>
      </p:sp>
    </p:spTree>
    <p:extLst>
      <p:ext uri="{BB962C8B-B14F-4D97-AF65-F5344CB8AC3E}">
        <p14:creationId xmlns:p14="http://schemas.microsoft.com/office/powerpoint/2010/main" val="569877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FR" sz="2800" dirty="0" smtClean="0"/>
              <a:t>L’histoire chromatique politique française </a:t>
            </a:r>
            <a:endParaRPr lang="fr-CA" sz="2800" dirty="0"/>
          </a:p>
        </p:txBody>
      </p:sp>
      <p:sp>
        <p:nvSpPr>
          <p:cNvPr id="3" name="Segnaposto contenuto 2"/>
          <p:cNvSpPr>
            <a:spLocks noGrp="1"/>
          </p:cNvSpPr>
          <p:nvPr>
            <p:ph idx="1"/>
          </p:nvPr>
        </p:nvSpPr>
        <p:spPr/>
        <p:txBody>
          <a:bodyPr>
            <a:normAutofit fontScale="92500" lnSpcReduction="10000"/>
          </a:bodyPr>
          <a:lstStyle/>
          <a:p>
            <a:r>
              <a:rPr lang="fr-FR" sz="2400" i="1" dirty="0"/>
              <a:t>Violet</a:t>
            </a:r>
            <a:endParaRPr lang="it-IT" sz="2400" dirty="0"/>
          </a:p>
          <a:p>
            <a:r>
              <a:rPr lang="fr-FR" sz="2400" dirty="0"/>
              <a:t>Peu fréquent dans la nature et assez laid quand il est fabriqué, il est, selon les enquêtes d’opinion, la  couleur la plus détestée après le brun. Michel Pastoureau et Dominique </a:t>
            </a:r>
            <a:r>
              <a:rPr lang="fr-FR" sz="2400" dirty="0" err="1"/>
              <a:t>Simonnet</a:t>
            </a:r>
            <a:r>
              <a:rPr lang="fr-FR" sz="2400" dirty="0"/>
              <a:t>, </a:t>
            </a:r>
            <a:r>
              <a:rPr lang="fr-FR" sz="2400" i="1" dirty="0"/>
              <a:t>Le petit livre des couleurs, </a:t>
            </a:r>
            <a:r>
              <a:rPr lang="fr-FR" sz="2400" dirty="0" err="1"/>
              <a:t>cit</a:t>
            </a:r>
            <a:r>
              <a:rPr lang="fr-FR" sz="2400" dirty="0"/>
              <a:t>.,</a:t>
            </a:r>
            <a:r>
              <a:rPr lang="fr-FR" sz="2400" i="1" dirty="0"/>
              <a:t> </a:t>
            </a:r>
            <a:r>
              <a:rPr lang="fr-FR" sz="2400" dirty="0"/>
              <a:t>p. 89.</a:t>
            </a:r>
            <a:endParaRPr lang="it-IT" sz="2400" dirty="0"/>
          </a:p>
          <a:p>
            <a:pPr marL="0" indent="0">
              <a:buNone/>
            </a:pPr>
            <a:r>
              <a:rPr lang="fr-FR" sz="2400" dirty="0"/>
              <a:t> </a:t>
            </a:r>
            <a:endParaRPr lang="it-IT" sz="2400" dirty="0"/>
          </a:p>
          <a:p>
            <a:pPr algn="just"/>
            <a:r>
              <a:rPr lang="fr-FR" sz="2400" dirty="0"/>
              <a:t>Cependant, le violet colore de nombreux nouveaux partis politiques comme </a:t>
            </a:r>
            <a:r>
              <a:rPr lang="fr-FR" sz="2400" i="1" dirty="0"/>
              <a:t>Debout la République </a:t>
            </a:r>
            <a:r>
              <a:rPr lang="fr-FR" sz="2400" dirty="0"/>
              <a:t>(parti gaulliste, se voulant au-dessus du débat gauche-droite), </a:t>
            </a:r>
            <a:r>
              <a:rPr lang="fr-FR" sz="2400" i="1" dirty="0"/>
              <a:t>L’Alternative libérale</a:t>
            </a:r>
            <a:r>
              <a:rPr lang="fr-FR" sz="2400" dirty="0"/>
              <a:t> (centriste) et </a:t>
            </a:r>
            <a:r>
              <a:rPr lang="fr-FR" sz="2400" i="1" dirty="0"/>
              <a:t>La Gauche moderne </a:t>
            </a:r>
            <a:r>
              <a:rPr lang="fr-FR" sz="2400" dirty="0"/>
              <a:t>(parti issu de la gauche mais allié à l'</a:t>
            </a:r>
            <a:r>
              <a:rPr lang="fr-FR" sz="2400" i="1" dirty="0"/>
              <a:t>UMP</a:t>
            </a:r>
            <a:r>
              <a:rPr lang="fr-FR" sz="2400" dirty="0"/>
              <a:t> de droite) qui participe à la création récente de l’</a:t>
            </a:r>
            <a:r>
              <a:rPr lang="fr-FR" sz="2400" i="1" dirty="0"/>
              <a:t>Union des Démocrates et Indépendants </a:t>
            </a:r>
            <a:r>
              <a:rPr lang="fr-FR" sz="2400" dirty="0"/>
              <a:t>(</a:t>
            </a:r>
            <a:r>
              <a:rPr lang="fr-FR" sz="2400" i="1" dirty="0"/>
              <a:t>UDI,</a:t>
            </a:r>
            <a:r>
              <a:rPr lang="fr-FR" sz="2400" dirty="0"/>
              <a:t> fondé par Jean-Louis Borloo), parti qui entend occuper aujourd’hui « la place centrale de l'échiquier politique. </a:t>
            </a:r>
            <a:r>
              <a:rPr lang="fr-FR" sz="2400" dirty="0">
                <a:sym typeface="Symbol"/>
              </a:rPr>
              <a:t></a:t>
            </a:r>
            <a:r>
              <a:rPr lang="fr-FR" sz="2400" dirty="0"/>
              <a:t>…</a:t>
            </a:r>
            <a:r>
              <a:rPr lang="fr-FR" sz="2400" dirty="0">
                <a:sym typeface="Symbol"/>
              </a:rPr>
              <a:t></a:t>
            </a:r>
            <a:r>
              <a:rPr lang="fr-FR" sz="2400" dirty="0"/>
              <a:t> rassemblant les indépendants, les familles centristes, les diverses droites et les tenants d'une écologie responsable ». Il s’agit d’un ensemble de partis qui cherchent leur identité centriste entre le rouge et le bleu. Michel Pastoureau</a:t>
            </a:r>
            <a:endParaRPr lang="it-IT" sz="2400" dirty="0"/>
          </a:p>
          <a:p>
            <a:endParaRPr lang="fr-CA" sz="2400" dirty="0"/>
          </a:p>
        </p:txBody>
      </p:sp>
    </p:spTree>
    <p:extLst>
      <p:ext uri="{BB962C8B-B14F-4D97-AF65-F5344CB8AC3E}">
        <p14:creationId xmlns:p14="http://schemas.microsoft.com/office/powerpoint/2010/main" val="39220787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FR" sz="2800" dirty="0" smtClean="0"/>
              <a:t>L’histoire chromatique politique française </a:t>
            </a:r>
            <a:endParaRPr lang="fr-CA" sz="2800" dirty="0"/>
          </a:p>
        </p:txBody>
      </p:sp>
      <p:sp>
        <p:nvSpPr>
          <p:cNvPr id="3" name="Segnaposto contenuto 2"/>
          <p:cNvSpPr>
            <a:spLocks noGrp="1"/>
          </p:cNvSpPr>
          <p:nvPr>
            <p:ph idx="1"/>
          </p:nvPr>
        </p:nvSpPr>
        <p:spPr/>
        <p:txBody>
          <a:bodyPr>
            <a:normAutofit/>
          </a:bodyPr>
          <a:lstStyle/>
          <a:p>
            <a:pPr algn="just"/>
            <a:r>
              <a:rPr lang="fr-FR" sz="2400" dirty="0"/>
              <a:t>Et encore au cours du XXIe siècle, de nouveaux mouvements et de nouvelles couleurs,</a:t>
            </a:r>
            <a:r>
              <a:rPr lang="it-IT" sz="2400" dirty="0"/>
              <a:t> </a:t>
            </a:r>
            <a:r>
              <a:rPr lang="fr-FR" sz="2400" dirty="0"/>
              <a:t>notamment à travers les bonnets (rouge, rose, vert 2013) qui ont attribué aux couleurs une nouvelle signification et dernièrement avec les gilets (jaunes). </a:t>
            </a:r>
            <a:endParaRPr lang="fr-CA" sz="2400" dirty="0"/>
          </a:p>
        </p:txBody>
      </p:sp>
    </p:spTree>
    <p:extLst>
      <p:ext uri="{BB962C8B-B14F-4D97-AF65-F5344CB8AC3E}">
        <p14:creationId xmlns:p14="http://schemas.microsoft.com/office/powerpoint/2010/main" val="93857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idx="4294967295"/>
          </p:nvPr>
        </p:nvSpPr>
        <p:spPr>
          <a:xfrm>
            <a:off x="3018235" y="857250"/>
            <a:ext cx="6172200" cy="857250"/>
          </a:xfrm>
        </p:spPr>
        <p:txBody>
          <a:bodyPr>
            <a:normAutofit fontScale="90000"/>
          </a:bodyPr>
          <a:lstStyle/>
          <a:p>
            <a:pPr eaLnBrk="1" hangingPunct="1"/>
            <a:r>
              <a:rPr lang="it-IT" altLang="it-IT" sz="2100" dirty="0"/>
              <a:t/>
            </a:r>
            <a:br>
              <a:rPr lang="it-IT" altLang="it-IT" sz="2100" dirty="0"/>
            </a:br>
            <a:r>
              <a:rPr lang="it-IT" altLang="it-IT" sz="3100" dirty="0"/>
              <a:t>Langue, culture, </a:t>
            </a:r>
            <a:r>
              <a:rPr lang="it-IT" altLang="it-IT" sz="3100" dirty="0" err="1"/>
              <a:t>couleurs</a:t>
            </a:r>
            <a:r>
              <a:rPr lang="it-IT" altLang="it-IT" sz="3100" dirty="0"/>
              <a:t/>
            </a:r>
            <a:br>
              <a:rPr lang="it-IT" altLang="it-IT" sz="3100" dirty="0"/>
            </a:br>
            <a:r>
              <a:rPr lang="fr-FR" altLang="ja-JP" sz="3100" dirty="0"/>
              <a:t>Comment définir une couleur? </a:t>
            </a:r>
            <a:endParaRPr lang="it-IT" altLang="it-IT" sz="3100" dirty="0"/>
          </a:p>
        </p:txBody>
      </p:sp>
      <p:sp>
        <p:nvSpPr>
          <p:cNvPr id="179203" name="Rectangle 3"/>
          <p:cNvSpPr>
            <a:spLocks noGrp="1" noChangeArrowheads="1"/>
          </p:cNvSpPr>
          <p:nvPr>
            <p:ph type="body" idx="4294967295"/>
          </p:nvPr>
        </p:nvSpPr>
        <p:spPr/>
        <p:txBody>
          <a:bodyPr/>
          <a:lstStyle/>
          <a:p>
            <a:pPr algn="just" eaLnBrk="1" hangingPunct="1">
              <a:lnSpc>
                <a:spcPct val="80000"/>
              </a:lnSpc>
            </a:pPr>
            <a:endParaRPr lang="fr-FR" altLang="it-IT" sz="1800" dirty="0"/>
          </a:p>
          <a:p>
            <a:pPr algn="just" eaLnBrk="1" hangingPunct="1">
              <a:lnSpc>
                <a:spcPct val="80000"/>
              </a:lnSpc>
              <a:buFontTx/>
              <a:buNone/>
            </a:pPr>
            <a:r>
              <a:rPr lang="fr-FR" altLang="fr-CA" sz="2400" dirty="0"/>
              <a:t>“</a:t>
            </a:r>
            <a:r>
              <a:rPr lang="fr-FR" altLang="ja-JP" sz="2400" dirty="0"/>
              <a:t> Rebelles </a:t>
            </a:r>
            <a:r>
              <a:rPr lang="fr-FR" altLang="fr-CA" sz="2400" dirty="0"/>
              <a:t>”</a:t>
            </a:r>
            <a:r>
              <a:rPr lang="fr-FR" altLang="ja-JP" sz="2400" dirty="0"/>
              <a:t> (</a:t>
            </a:r>
            <a:r>
              <a:rPr lang="fr-FR" altLang="ja-JP" sz="2400" dirty="0" err="1"/>
              <a:t>Picoche</a:t>
            </a:r>
            <a:r>
              <a:rPr lang="fr-FR" altLang="ja-JP" sz="2400" dirty="0"/>
              <a:t>, 1979, p. 216) à l</a:t>
            </a:r>
            <a:r>
              <a:rPr lang="fr-FR" altLang="fr-CA" sz="2400" dirty="0"/>
              <a:t>’</a:t>
            </a:r>
            <a:r>
              <a:rPr lang="fr-FR" altLang="ja-JP" sz="2400" dirty="0"/>
              <a:t>analyse sémique, elles nécessitent d</a:t>
            </a:r>
            <a:r>
              <a:rPr lang="fr-FR" altLang="fr-CA" sz="2400" dirty="0"/>
              <a:t>’</a:t>
            </a:r>
            <a:r>
              <a:rPr lang="fr-FR" altLang="ja-JP" sz="2400" dirty="0"/>
              <a:t>un référent pour être définies et chaque langue choisit le ou les siens. </a:t>
            </a:r>
          </a:p>
          <a:p>
            <a:pPr algn="just" eaLnBrk="1" hangingPunct="1">
              <a:lnSpc>
                <a:spcPct val="80000"/>
              </a:lnSpc>
              <a:buFontTx/>
              <a:buNone/>
            </a:pPr>
            <a:endParaRPr lang="fr-FR" altLang="ja-JP" sz="2400" dirty="0"/>
          </a:p>
          <a:p>
            <a:pPr algn="just" eaLnBrk="1" hangingPunct="1">
              <a:lnSpc>
                <a:spcPct val="80000"/>
              </a:lnSpc>
              <a:buFontTx/>
              <a:buNone/>
            </a:pPr>
            <a:r>
              <a:rPr lang="fr-FR" altLang="ja-JP" sz="2400" dirty="0"/>
              <a:t>Comment définir une couleur? </a:t>
            </a:r>
            <a:r>
              <a:rPr lang="it-IT" altLang="ja-JP" sz="2400" dirty="0"/>
              <a:t>P</a:t>
            </a:r>
            <a:r>
              <a:rPr lang="fr-FR" altLang="ja-JP" sz="2400" dirty="0"/>
              <a:t>as de genre commun (à part /couleur/ et pas de traits spécifiques</a:t>
            </a:r>
          </a:p>
          <a:p>
            <a:pPr algn="just" eaLnBrk="1" hangingPunct="1">
              <a:lnSpc>
                <a:spcPct val="80000"/>
              </a:lnSpc>
              <a:buFontTx/>
              <a:buNone/>
            </a:pPr>
            <a:endParaRPr lang="fr-FR" altLang="ja-JP" sz="2400" dirty="0"/>
          </a:p>
          <a:p>
            <a:pPr algn="just" eaLnBrk="1" hangingPunct="1">
              <a:lnSpc>
                <a:spcPct val="80000"/>
              </a:lnSpc>
              <a:buFontTx/>
              <a:buNone/>
            </a:pPr>
            <a:r>
              <a:rPr lang="it-IT" altLang="ja-JP" sz="2400" dirty="0"/>
              <a:t>D</a:t>
            </a:r>
            <a:r>
              <a:rPr lang="fr-FR" altLang="ja-JP" sz="2400" dirty="0" err="1"/>
              <a:t>éfinition</a:t>
            </a:r>
            <a:r>
              <a:rPr lang="fr-FR" altLang="ja-JP" sz="2400" dirty="0"/>
              <a:t> avec des exemples prototypiques (référents typiques de chaque langue-culture) ou définition scientifique</a:t>
            </a:r>
          </a:p>
          <a:p>
            <a:pPr algn="just" eaLnBrk="1" hangingPunct="1">
              <a:lnSpc>
                <a:spcPct val="80000"/>
              </a:lnSpc>
              <a:buFontTx/>
              <a:buNone/>
            </a:pPr>
            <a:endParaRPr lang="fr-FR" altLang="it-IT" sz="2400" dirty="0"/>
          </a:p>
        </p:txBody>
      </p:sp>
    </p:spTree>
    <p:extLst>
      <p:ext uri="{BB962C8B-B14F-4D97-AF65-F5344CB8AC3E}">
        <p14:creationId xmlns:p14="http://schemas.microsoft.com/office/powerpoint/2010/main" val="4337690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olo 1"/>
          <p:cNvSpPr>
            <a:spLocks noGrp="1"/>
          </p:cNvSpPr>
          <p:nvPr>
            <p:ph type="title"/>
          </p:nvPr>
        </p:nvSpPr>
        <p:spPr/>
        <p:txBody>
          <a:bodyPr>
            <a:normAutofit/>
          </a:bodyPr>
          <a:lstStyle/>
          <a:p>
            <a:r>
              <a:rPr lang="fr-CA" altLang="it-IT" sz="2400" dirty="0"/>
              <a:t>Comment définir une couleur ?</a:t>
            </a:r>
          </a:p>
        </p:txBody>
      </p:sp>
      <p:sp>
        <p:nvSpPr>
          <p:cNvPr id="181251" name="Segnaposto contenuto 2"/>
          <p:cNvSpPr>
            <a:spLocks noGrp="1"/>
          </p:cNvSpPr>
          <p:nvPr>
            <p:ph idx="1"/>
          </p:nvPr>
        </p:nvSpPr>
        <p:spPr/>
        <p:txBody>
          <a:bodyPr>
            <a:normAutofit/>
          </a:bodyPr>
          <a:lstStyle/>
          <a:p>
            <a:pPr algn="just"/>
            <a:r>
              <a:rPr lang="fr-FR" altLang="it-IT" sz="2400" dirty="0"/>
              <a:t>Si l</a:t>
            </a:r>
            <a:r>
              <a:rPr lang="fr-FR" altLang="fr-CA" sz="2400" dirty="0"/>
              <a:t>’</a:t>
            </a:r>
            <a:r>
              <a:rPr lang="fr-FR" altLang="it-IT" sz="2400" dirty="0"/>
              <a:t>on demande : </a:t>
            </a:r>
            <a:r>
              <a:rPr lang="fr-FR" altLang="fr-CA" sz="2400" dirty="0"/>
              <a:t>‘</a:t>
            </a:r>
            <a:r>
              <a:rPr lang="fr-FR" altLang="it-IT" sz="2400" dirty="0"/>
              <a:t>que signifient les mots rouge, bleu, noir, blanc?</a:t>
            </a:r>
            <a:r>
              <a:rPr lang="fr-FR" altLang="fr-CA" sz="2400" dirty="0"/>
              <a:t>’</a:t>
            </a:r>
            <a:r>
              <a:rPr lang="fr-FR" altLang="it-IT" sz="2400" dirty="0"/>
              <a:t> nous pouvons bien entendu montrer immédiatement des choses qui ont de telles couleurs. Mais notre capacité à expliquer la signification de ces mots ne va pas plus loin. </a:t>
            </a:r>
            <a:endParaRPr lang="it-IT" altLang="it-IT" sz="2400" dirty="0"/>
          </a:p>
          <a:p>
            <a:r>
              <a:rPr lang="fr-FR" altLang="it-IT" sz="2000" dirty="0"/>
              <a:t>Ludwig Wittgenstein, </a:t>
            </a:r>
            <a:r>
              <a:rPr lang="fr-FR" altLang="it-IT" sz="2000" dirty="0" err="1"/>
              <a:t>Bemerkungen</a:t>
            </a:r>
            <a:r>
              <a:rPr lang="fr-FR" altLang="it-IT" sz="2000" dirty="0"/>
              <a:t> </a:t>
            </a:r>
            <a:r>
              <a:rPr lang="fr-FR" altLang="it-IT" sz="2000" dirty="0" err="1"/>
              <a:t>über</a:t>
            </a:r>
            <a:r>
              <a:rPr lang="fr-FR" altLang="it-IT" sz="2000" dirty="0"/>
              <a:t> die </a:t>
            </a:r>
            <a:r>
              <a:rPr lang="fr-FR" altLang="it-IT" sz="2000" dirty="0" err="1"/>
              <a:t>Farben</a:t>
            </a:r>
            <a:r>
              <a:rPr lang="fr-FR" altLang="it-IT" sz="2000" dirty="0"/>
              <a:t>, 1, 68, cité en exergue in M. Pastoureau, </a:t>
            </a:r>
            <a:r>
              <a:rPr lang="fr-FR" altLang="it-IT" sz="2000" i="1" dirty="0"/>
              <a:t>Dictionnaire des couleurs de notre temps</a:t>
            </a:r>
            <a:r>
              <a:rPr lang="fr-FR" altLang="it-IT" sz="2000" dirty="0"/>
              <a:t>, Paris, Bonneton, 1999.</a:t>
            </a:r>
            <a:endParaRPr lang="it-IT" altLang="it-IT" sz="2000" dirty="0"/>
          </a:p>
          <a:p>
            <a:endParaRPr lang="fr-CA" altLang="it-IT" sz="2000" dirty="0"/>
          </a:p>
        </p:txBody>
      </p:sp>
    </p:spTree>
    <p:extLst>
      <p:ext uri="{BB962C8B-B14F-4D97-AF65-F5344CB8AC3E}">
        <p14:creationId xmlns:p14="http://schemas.microsoft.com/office/powerpoint/2010/main" val="15682702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itolo 1"/>
          <p:cNvSpPr>
            <a:spLocks noGrp="1"/>
          </p:cNvSpPr>
          <p:nvPr>
            <p:ph type="title"/>
          </p:nvPr>
        </p:nvSpPr>
        <p:spPr/>
        <p:txBody>
          <a:bodyPr>
            <a:normAutofit/>
          </a:bodyPr>
          <a:lstStyle/>
          <a:p>
            <a:r>
              <a:rPr lang="fr-FR" altLang="it-IT" sz="2800" dirty="0"/>
              <a:t>bleu, bleue </a:t>
            </a:r>
            <a:endParaRPr lang="it-IT" altLang="it-IT" sz="2800" dirty="0"/>
          </a:p>
        </p:txBody>
      </p:sp>
      <p:sp>
        <p:nvSpPr>
          <p:cNvPr id="182275" name="Segnaposto contenuto 2"/>
          <p:cNvSpPr>
            <a:spLocks noGrp="1"/>
          </p:cNvSpPr>
          <p:nvPr>
            <p:ph idx="1"/>
          </p:nvPr>
        </p:nvSpPr>
        <p:spPr/>
        <p:txBody>
          <a:bodyPr>
            <a:normAutofit/>
          </a:bodyPr>
          <a:lstStyle/>
          <a:p>
            <a:pPr algn="just">
              <a:lnSpc>
                <a:spcPct val="90000"/>
              </a:lnSpc>
            </a:pPr>
            <a:r>
              <a:rPr lang="fr-FR" altLang="it-IT" sz="2400" dirty="0"/>
              <a:t>bleu, bleue [</a:t>
            </a:r>
            <a:r>
              <a:rPr lang="fr-FR" altLang="it-IT" sz="2400" dirty="0" err="1"/>
              <a:t>blø</a:t>
            </a:r>
            <a:r>
              <a:rPr lang="fr-FR" altLang="it-IT" sz="2400" dirty="0"/>
              <a:t>] adjectif et nom masculin étym. </a:t>
            </a:r>
            <a:r>
              <a:rPr lang="fr-FR" altLang="it-IT" sz="2400" i="1" dirty="0" err="1"/>
              <a:t>bloi</a:t>
            </a:r>
            <a:r>
              <a:rPr lang="fr-FR" altLang="it-IT" sz="2400" i="1" dirty="0"/>
              <a:t>, </a:t>
            </a:r>
            <a:r>
              <a:rPr lang="fr-FR" altLang="it-IT" sz="2400" i="1" dirty="0" err="1"/>
              <a:t>blo</a:t>
            </a:r>
            <a:r>
              <a:rPr lang="fr-FR" altLang="it-IT" sz="2400" i="1" dirty="0"/>
              <a:t>, </a:t>
            </a:r>
            <a:r>
              <a:rPr lang="fr-FR" altLang="it-IT" sz="2400" i="1" dirty="0" err="1"/>
              <a:t>blef</a:t>
            </a:r>
            <a:r>
              <a:rPr lang="fr-FR" altLang="it-IT" sz="2400" dirty="0"/>
              <a:t> </a:t>
            </a:r>
            <a:r>
              <a:rPr lang="fr-FR" altLang="it-IT" sz="2400" dirty="0" err="1"/>
              <a:t>xi</a:t>
            </a:r>
            <a:r>
              <a:rPr lang="fr-FR" altLang="it-IT" sz="2400" baseline="30000" dirty="0" err="1"/>
              <a:t>e</a:t>
            </a:r>
            <a:r>
              <a:rPr lang="fr-FR" altLang="it-IT" sz="2400" dirty="0"/>
              <a:t> ◊ francique </a:t>
            </a:r>
            <a:r>
              <a:rPr lang="fr-FR" altLang="it-IT" sz="2400" i="1" dirty="0"/>
              <a:t>°</a:t>
            </a:r>
            <a:r>
              <a:rPr lang="fr-FR" altLang="it-IT" sz="2400" i="1" dirty="0" err="1"/>
              <a:t>blao</a:t>
            </a:r>
            <a:r>
              <a:rPr lang="fr-FR" altLang="it-IT" sz="2400" i="1" dirty="0"/>
              <a:t>;</a:t>
            </a:r>
            <a:r>
              <a:rPr lang="fr-FR" altLang="it-IT" sz="2400" dirty="0"/>
              <a:t> cf. allemand </a:t>
            </a:r>
            <a:r>
              <a:rPr lang="fr-FR" altLang="it-IT" sz="2400" i="1" dirty="0" err="1"/>
              <a:t>blau</a:t>
            </a:r>
            <a:endParaRPr lang="fr-FR" altLang="it-IT" sz="2400" dirty="0"/>
          </a:p>
          <a:p>
            <a:pPr algn="just">
              <a:lnSpc>
                <a:spcPct val="90000"/>
              </a:lnSpc>
            </a:pPr>
            <a:r>
              <a:rPr lang="fr-FR" altLang="it-IT" sz="2400" dirty="0"/>
              <a:t>Qui est d'une couleur, entre l'indigo et le vert, dont la </a:t>
            </a:r>
            <a:r>
              <a:rPr lang="fr-FR" altLang="it-IT" sz="2400" b="1" dirty="0"/>
              <a:t>nature offre de nombreux exemples, comme un ciel dégagé au milieu du jour (➙ azur), certaines fleurs (le bleuet), le saphir</a:t>
            </a:r>
          </a:p>
          <a:p>
            <a:pPr algn="just">
              <a:lnSpc>
                <a:spcPct val="90000"/>
              </a:lnSpc>
            </a:pPr>
            <a:r>
              <a:rPr lang="fr-FR" altLang="it-IT" sz="2400" dirty="0"/>
              <a:t>Le bleu  1.  Couleur bleue. </a:t>
            </a:r>
            <a:r>
              <a:rPr lang="fr-FR" altLang="it-IT" sz="2400" i="1" dirty="0"/>
              <a:t>Le bleu est l'une des sept couleurs fondamentales du spectre, entre le vert et l'indigo. Le bleu, le rouge et le jaune, couleurs primaires. Le bleu du ciel est dû à la diffusion de la lumière solaire par les molécules d'air (plus intense pour le rayonnement bleu).  PR 2020</a:t>
            </a:r>
            <a:endParaRPr lang="it-IT" altLang="ja-JP" sz="2400" dirty="0"/>
          </a:p>
          <a:p>
            <a:pPr>
              <a:lnSpc>
                <a:spcPct val="90000"/>
              </a:lnSpc>
            </a:pPr>
            <a:endParaRPr lang="it-IT" altLang="it-IT" sz="2400" dirty="0"/>
          </a:p>
        </p:txBody>
      </p:sp>
    </p:spTree>
    <p:extLst>
      <p:ext uri="{BB962C8B-B14F-4D97-AF65-F5344CB8AC3E}">
        <p14:creationId xmlns:p14="http://schemas.microsoft.com/office/powerpoint/2010/main" val="22222496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itolo 1"/>
          <p:cNvSpPr>
            <a:spLocks noGrp="1"/>
          </p:cNvSpPr>
          <p:nvPr>
            <p:ph type="title"/>
          </p:nvPr>
        </p:nvSpPr>
        <p:spPr/>
        <p:txBody>
          <a:bodyPr>
            <a:normAutofit/>
          </a:bodyPr>
          <a:lstStyle/>
          <a:p>
            <a:r>
              <a:rPr lang="fr-FR" altLang="it-IT" sz="2800" dirty="0"/>
              <a:t>Rouge</a:t>
            </a:r>
            <a:endParaRPr lang="it-IT" altLang="it-IT" sz="2800" dirty="0"/>
          </a:p>
        </p:txBody>
      </p:sp>
      <p:sp>
        <p:nvSpPr>
          <p:cNvPr id="183299" name="Segnaposto contenuto 2"/>
          <p:cNvSpPr>
            <a:spLocks noGrp="1"/>
          </p:cNvSpPr>
          <p:nvPr>
            <p:ph idx="1"/>
          </p:nvPr>
        </p:nvSpPr>
        <p:spPr/>
        <p:txBody>
          <a:bodyPr/>
          <a:lstStyle/>
          <a:p>
            <a:r>
              <a:rPr lang="fr-FR" altLang="it-IT" sz="2400" dirty="0"/>
              <a:t>Rouge [</a:t>
            </a:r>
            <a:r>
              <a:rPr lang="fr-FR" altLang="it-IT" sz="2400" dirty="0" err="1"/>
              <a:t>ʀuʒ</a:t>
            </a:r>
            <a:r>
              <a:rPr lang="fr-FR" altLang="it-IT" sz="2400" dirty="0"/>
              <a:t>] adjectif et nom étym. milieu </a:t>
            </a:r>
            <a:r>
              <a:rPr lang="fr-FR" altLang="it-IT" sz="2400" dirty="0" err="1"/>
              <a:t>xii</a:t>
            </a:r>
            <a:r>
              <a:rPr lang="fr-FR" altLang="it-IT" sz="2400" baseline="30000" dirty="0" err="1"/>
              <a:t>e</a:t>
            </a:r>
            <a:r>
              <a:rPr lang="fr-FR" altLang="it-IT" sz="2400" dirty="0"/>
              <a:t> ◊ du latin </a:t>
            </a:r>
            <a:r>
              <a:rPr lang="fr-FR" altLang="it-IT" sz="2400" i="1" dirty="0" err="1"/>
              <a:t>rubeus</a:t>
            </a:r>
            <a:r>
              <a:rPr lang="fr-FR" altLang="it-IT" sz="2400" dirty="0"/>
              <a:t> « roux, roussâtre ». → rubis; rubrique Famille étymologique ⇨  rouge.</a:t>
            </a:r>
          </a:p>
          <a:p>
            <a:r>
              <a:rPr lang="fr-FR" sz="2400" dirty="0"/>
              <a:t>Adjectif  1   Qui est de la couleur du sang, du coquelicot, du rubis, etc. (cf. ci-dessous II, le rouge).</a:t>
            </a:r>
          </a:p>
          <a:p>
            <a:endParaRPr lang="fr-FR" sz="2400" dirty="0"/>
          </a:p>
          <a:p>
            <a:r>
              <a:rPr lang="fr-FR" altLang="it-IT" sz="2400" dirty="0"/>
              <a:t>nom masculin le rouge  1   (début </a:t>
            </a:r>
            <a:r>
              <a:rPr lang="fr-FR" altLang="it-IT" sz="2400" dirty="0" err="1"/>
              <a:t>xiie</a:t>
            </a:r>
            <a:r>
              <a:rPr lang="fr-FR" altLang="it-IT" sz="2400" dirty="0"/>
              <a:t>) La couleur rouge. </a:t>
            </a:r>
            <a:r>
              <a:rPr lang="fr-FR" altLang="it-IT" sz="2400" i="1" dirty="0"/>
              <a:t>Le vert est la couleur complémentaire du rouge. </a:t>
            </a:r>
          </a:p>
          <a:p>
            <a:r>
              <a:rPr lang="fr-FR" altLang="it-IT" sz="2400" dirty="0"/>
              <a:t>© 2020 Dictionnaires Le Robert - Le Petit Robert de la langue française</a:t>
            </a:r>
          </a:p>
          <a:p>
            <a:endParaRPr lang="it-IT" altLang="it-IT" sz="1800" dirty="0"/>
          </a:p>
        </p:txBody>
      </p:sp>
    </p:spTree>
    <p:extLst>
      <p:ext uri="{BB962C8B-B14F-4D97-AF65-F5344CB8AC3E}">
        <p14:creationId xmlns:p14="http://schemas.microsoft.com/office/powerpoint/2010/main" val="7198047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itolo 1"/>
          <p:cNvSpPr>
            <a:spLocks noGrp="1"/>
          </p:cNvSpPr>
          <p:nvPr>
            <p:ph type="title"/>
          </p:nvPr>
        </p:nvSpPr>
        <p:spPr/>
        <p:txBody>
          <a:bodyPr>
            <a:normAutofit/>
          </a:bodyPr>
          <a:lstStyle/>
          <a:p>
            <a:r>
              <a:rPr lang="fr-FR" altLang="it-IT" sz="2800" dirty="0"/>
              <a:t>vert, verte </a:t>
            </a:r>
            <a:endParaRPr lang="it-IT" altLang="it-IT" sz="2800" dirty="0"/>
          </a:p>
        </p:txBody>
      </p:sp>
      <p:sp>
        <p:nvSpPr>
          <p:cNvPr id="184323" name="Segnaposto contenuto 2"/>
          <p:cNvSpPr>
            <a:spLocks noGrp="1"/>
          </p:cNvSpPr>
          <p:nvPr>
            <p:ph idx="1"/>
          </p:nvPr>
        </p:nvSpPr>
        <p:spPr/>
        <p:txBody>
          <a:bodyPr/>
          <a:lstStyle/>
          <a:p>
            <a:r>
              <a:rPr lang="fr-FR" altLang="it-IT" sz="2400" dirty="0"/>
              <a:t>vert, verte [</a:t>
            </a:r>
            <a:r>
              <a:rPr lang="fr-FR" altLang="it-IT" sz="2400" dirty="0" err="1"/>
              <a:t>vɛʀ</a:t>
            </a:r>
            <a:r>
              <a:rPr lang="fr-FR" altLang="it-IT" sz="2400" dirty="0"/>
              <a:t>, </a:t>
            </a:r>
            <a:r>
              <a:rPr lang="fr-FR" altLang="it-IT" sz="2400" dirty="0" err="1"/>
              <a:t>vɛʀt</a:t>
            </a:r>
            <a:r>
              <a:rPr lang="fr-FR" altLang="it-IT" sz="2400" dirty="0"/>
              <a:t>] adjectif et nom masculin étym. fin </a:t>
            </a:r>
            <a:r>
              <a:rPr lang="fr-FR" altLang="it-IT" sz="2400" dirty="0" err="1"/>
              <a:t>xi</a:t>
            </a:r>
            <a:r>
              <a:rPr lang="fr-FR" altLang="it-IT" sz="2400" baseline="30000" dirty="0" err="1"/>
              <a:t>e</a:t>
            </a:r>
            <a:r>
              <a:rPr lang="fr-FR" altLang="it-IT" sz="2400" dirty="0"/>
              <a:t> ◊ du latin </a:t>
            </a:r>
            <a:r>
              <a:rPr lang="fr-FR" altLang="it-IT" sz="2400" i="1" dirty="0"/>
              <a:t>viridis</a:t>
            </a:r>
            <a:r>
              <a:rPr lang="fr-FR" altLang="it-IT" sz="2400" dirty="0"/>
              <a:t> → verger</a:t>
            </a:r>
          </a:p>
          <a:p>
            <a:r>
              <a:rPr lang="fr-FR" altLang="it-IT" sz="2400" dirty="0"/>
              <a:t> I.  Adjectif  A.  D'une certaine couleur  </a:t>
            </a:r>
          </a:p>
          <a:p>
            <a:r>
              <a:rPr lang="fr-FR" altLang="it-IT" sz="2400" dirty="0"/>
              <a:t>1.  </a:t>
            </a:r>
            <a:r>
              <a:rPr lang="fr-FR" altLang="it-IT" sz="2400" b="1" dirty="0"/>
              <a:t>Intermédiaire entre le bleu et le jaune (rayonnement lumineux dont la longueur d'onde avoisine 0,52 μ).</a:t>
            </a:r>
          </a:p>
          <a:p>
            <a:r>
              <a:rPr lang="fr-FR" altLang="it-IT" sz="2400" dirty="0"/>
              <a:t>nom masculin  1.  (1549, écrit </a:t>
            </a:r>
            <a:r>
              <a:rPr lang="fr-FR" altLang="it-IT" sz="2400" i="1" dirty="0" err="1"/>
              <a:t>verd</a:t>
            </a:r>
            <a:r>
              <a:rPr lang="fr-FR" altLang="it-IT" sz="2400" dirty="0"/>
              <a:t> jusqu'au </a:t>
            </a:r>
            <a:r>
              <a:rPr lang="fr-FR" altLang="it-IT" sz="2400" dirty="0" err="1"/>
              <a:t>xvii</a:t>
            </a:r>
            <a:r>
              <a:rPr lang="fr-FR" altLang="it-IT" sz="2400" baseline="30000" dirty="0" err="1"/>
              <a:t>e</a:t>
            </a:r>
            <a:r>
              <a:rPr lang="fr-FR" altLang="it-IT" sz="2400" dirty="0"/>
              <a:t>) Couleur verte. </a:t>
            </a:r>
            <a:r>
              <a:rPr lang="fr-FR" altLang="it-IT" sz="2400" i="1" dirty="0"/>
              <a:t>Le vert est complémentaire du rouge. Le vert, couleur de l'espérance. Le vert, couleur du Prophète (islam), de </a:t>
            </a:r>
            <a:r>
              <a:rPr lang="fr-FR" altLang="it-IT" sz="2400" i="1" dirty="0" err="1"/>
              <a:t>Ganesh</a:t>
            </a:r>
            <a:r>
              <a:rPr lang="fr-FR" altLang="it-IT" sz="2400" i="1" dirty="0"/>
              <a:t> (hindouisme)</a:t>
            </a:r>
            <a:r>
              <a:rPr lang="it-IT" altLang="it-IT" sz="2400" i="1" dirty="0"/>
              <a:t>…</a:t>
            </a:r>
            <a:endParaRPr lang="fr-FR" altLang="it-IT" sz="2400" i="1" dirty="0"/>
          </a:p>
          <a:p>
            <a:endParaRPr lang="fr-FR" altLang="it-IT" sz="2400" i="1" dirty="0"/>
          </a:p>
          <a:p>
            <a:endParaRPr lang="fr-FR" altLang="it-IT" sz="2400" dirty="0"/>
          </a:p>
          <a:p>
            <a:endParaRPr lang="fr-FR" altLang="it-IT" sz="1800" dirty="0"/>
          </a:p>
          <a:p>
            <a:endParaRPr lang="it-IT" altLang="it-IT" sz="1800" dirty="0"/>
          </a:p>
        </p:txBody>
      </p:sp>
    </p:spTree>
    <p:extLst>
      <p:ext uri="{BB962C8B-B14F-4D97-AF65-F5344CB8AC3E}">
        <p14:creationId xmlns:p14="http://schemas.microsoft.com/office/powerpoint/2010/main" val="12496253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itolo 1"/>
          <p:cNvSpPr>
            <a:spLocks noGrp="1"/>
          </p:cNvSpPr>
          <p:nvPr>
            <p:ph type="title"/>
          </p:nvPr>
        </p:nvSpPr>
        <p:spPr/>
        <p:txBody>
          <a:bodyPr>
            <a:normAutofit/>
          </a:bodyPr>
          <a:lstStyle/>
          <a:p>
            <a:r>
              <a:rPr lang="it-IT" altLang="it-IT" sz="2800" dirty="0" err="1"/>
              <a:t>Jaune</a:t>
            </a:r>
            <a:endParaRPr lang="it-IT" altLang="it-IT" sz="2800" dirty="0"/>
          </a:p>
        </p:txBody>
      </p:sp>
      <p:sp>
        <p:nvSpPr>
          <p:cNvPr id="185347" name="Segnaposto contenuto 2"/>
          <p:cNvSpPr>
            <a:spLocks noGrp="1"/>
          </p:cNvSpPr>
          <p:nvPr>
            <p:ph idx="1"/>
          </p:nvPr>
        </p:nvSpPr>
        <p:spPr/>
        <p:txBody>
          <a:bodyPr>
            <a:noAutofit/>
          </a:bodyPr>
          <a:lstStyle/>
          <a:p>
            <a:pPr>
              <a:lnSpc>
                <a:spcPct val="90000"/>
              </a:lnSpc>
            </a:pPr>
            <a:r>
              <a:rPr lang="fr-FR" altLang="it-IT" sz="2400" dirty="0"/>
              <a:t>jaune [</a:t>
            </a:r>
            <a:r>
              <a:rPr lang="fr-FR" altLang="it-IT" sz="2400" dirty="0" err="1"/>
              <a:t>ʒon</a:t>
            </a:r>
            <a:r>
              <a:rPr lang="fr-FR" altLang="it-IT" sz="2400" dirty="0"/>
              <a:t>] adjectif, nom et adverbe étym. </a:t>
            </a:r>
            <a:r>
              <a:rPr lang="fr-FR" altLang="it-IT" sz="2400" dirty="0" err="1"/>
              <a:t>xii</a:t>
            </a:r>
            <a:r>
              <a:rPr lang="fr-FR" altLang="it-IT" sz="2400" baseline="30000" dirty="0" err="1"/>
              <a:t>e</a:t>
            </a:r>
            <a:r>
              <a:rPr lang="fr-FR" altLang="it-IT" sz="2400" dirty="0"/>
              <a:t>; </a:t>
            </a:r>
            <a:r>
              <a:rPr lang="fr-FR" altLang="it-IT" sz="2400" i="1" dirty="0" err="1"/>
              <a:t>jalne</a:t>
            </a:r>
            <a:r>
              <a:rPr lang="fr-FR" altLang="it-IT" sz="2400" dirty="0"/>
              <a:t> 1080 ◊ latin impérial </a:t>
            </a:r>
            <a:r>
              <a:rPr lang="fr-FR" altLang="it-IT" sz="2400" i="1" dirty="0" err="1"/>
              <a:t>galbinus</a:t>
            </a:r>
            <a:endParaRPr lang="fr-FR" altLang="it-IT" sz="2400" dirty="0"/>
          </a:p>
          <a:p>
            <a:pPr algn="just">
              <a:lnSpc>
                <a:spcPct val="90000"/>
              </a:lnSpc>
            </a:pPr>
            <a:r>
              <a:rPr lang="fr-FR" altLang="it-IT" sz="2400" dirty="0"/>
              <a:t> I.  Adjectif  1.  Qui est d'une couleur placée dans le spectre entre le vert et l'orangé et dont </a:t>
            </a:r>
            <a:r>
              <a:rPr lang="fr-FR" altLang="it-IT" sz="2400" b="1" dirty="0"/>
              <a:t>la nature offre de nombreux exemples (citron, bouton d'or)</a:t>
            </a:r>
          </a:p>
          <a:p>
            <a:pPr algn="just">
              <a:lnSpc>
                <a:spcPct val="90000"/>
              </a:lnSpc>
            </a:pPr>
            <a:r>
              <a:rPr lang="fr-FR" altLang="it-IT" sz="2400" dirty="0"/>
              <a:t>nom masculin le jaune  1.  (v. 1170) Une des sept couleurs fondamentales du spectre solaire, placée entre le vert et l'orangé</a:t>
            </a:r>
          </a:p>
          <a:p>
            <a:pPr algn="just">
              <a:lnSpc>
                <a:spcPct val="90000"/>
              </a:lnSpc>
            </a:pPr>
            <a:endParaRPr lang="fr-FR" altLang="it-IT" sz="2400" dirty="0"/>
          </a:p>
          <a:p>
            <a:pPr algn="just">
              <a:lnSpc>
                <a:spcPct val="90000"/>
              </a:lnSpc>
            </a:pPr>
            <a:r>
              <a:rPr lang="it-IT" altLang="it-IT" sz="2400" i="1" dirty="0"/>
              <a:t>PR 2020</a:t>
            </a:r>
          </a:p>
          <a:p>
            <a:pPr algn="just">
              <a:lnSpc>
                <a:spcPct val="90000"/>
              </a:lnSpc>
            </a:pPr>
            <a:endParaRPr lang="it-IT" altLang="it-IT" sz="2400" dirty="0"/>
          </a:p>
        </p:txBody>
      </p:sp>
    </p:spTree>
    <p:extLst>
      <p:ext uri="{BB962C8B-B14F-4D97-AF65-F5344CB8AC3E}">
        <p14:creationId xmlns:p14="http://schemas.microsoft.com/office/powerpoint/2010/main" val="7120115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Titolo 1"/>
          <p:cNvSpPr>
            <a:spLocks noGrp="1"/>
          </p:cNvSpPr>
          <p:nvPr>
            <p:ph type="title"/>
          </p:nvPr>
        </p:nvSpPr>
        <p:spPr/>
        <p:txBody>
          <a:bodyPr>
            <a:normAutofit/>
          </a:bodyPr>
          <a:lstStyle/>
          <a:p>
            <a:r>
              <a:rPr lang="fr-FR" altLang="it-IT" sz="2800" dirty="0"/>
              <a:t>blanc, blanche </a:t>
            </a:r>
            <a:endParaRPr lang="it-IT" altLang="it-IT" sz="2800" dirty="0"/>
          </a:p>
        </p:txBody>
      </p:sp>
      <p:sp>
        <p:nvSpPr>
          <p:cNvPr id="186371" name="Segnaposto contenuto 2"/>
          <p:cNvSpPr>
            <a:spLocks noGrp="1"/>
          </p:cNvSpPr>
          <p:nvPr>
            <p:ph idx="1"/>
          </p:nvPr>
        </p:nvSpPr>
        <p:spPr/>
        <p:txBody>
          <a:bodyPr>
            <a:normAutofit/>
          </a:bodyPr>
          <a:lstStyle/>
          <a:p>
            <a:r>
              <a:rPr lang="fr-FR" altLang="it-IT" sz="2400" dirty="0"/>
              <a:t>blanc, blanche [</a:t>
            </a:r>
            <a:r>
              <a:rPr lang="fr-FR" altLang="it-IT" sz="2400" dirty="0" err="1"/>
              <a:t>blɑ</a:t>
            </a:r>
            <a:r>
              <a:rPr lang="fr-FR" altLang="it-IT" sz="2400" dirty="0"/>
              <a:t>̃, </a:t>
            </a:r>
            <a:r>
              <a:rPr lang="fr-FR" altLang="it-IT" sz="2400" dirty="0" err="1"/>
              <a:t>blɑ̃ʃ</a:t>
            </a:r>
            <a:r>
              <a:rPr lang="fr-FR" altLang="it-IT" sz="2400" dirty="0"/>
              <a:t>] adjectif et nom étym. v. 950 ◊ francique </a:t>
            </a:r>
            <a:r>
              <a:rPr lang="fr-FR" altLang="it-IT" sz="2400" i="1" dirty="0"/>
              <a:t>°</a:t>
            </a:r>
            <a:r>
              <a:rPr lang="fr-FR" altLang="it-IT" sz="2400" i="1" dirty="0" err="1"/>
              <a:t>blank</a:t>
            </a:r>
            <a:r>
              <a:rPr lang="fr-FR" altLang="it-IT" sz="2400" dirty="0"/>
              <a:t> « brillant » </a:t>
            </a:r>
          </a:p>
          <a:p>
            <a:pPr algn="just"/>
            <a:r>
              <a:rPr lang="fr-FR" altLang="it-IT" sz="2400" dirty="0"/>
              <a:t>Adjectif  1.  Qui est d'une couleur combinant toutes les fréquences du spectre, et produisant une impression visuelle de clarté neutre. </a:t>
            </a:r>
            <a:r>
              <a:rPr lang="fr-FR" altLang="it-IT" sz="2400" i="1" dirty="0"/>
              <a:t>Blanc comme la neige, le lait (➙ lactescent; lacté, laiteux), l'albâtre, la craie (➙ crayeux), le lis. La synthèse des sept couleurs du spectre donne la lumière blanche.</a:t>
            </a:r>
          </a:p>
          <a:p>
            <a:r>
              <a:rPr lang="fr-FR" altLang="it-IT" sz="2400" dirty="0"/>
              <a:t>2. blanc [</a:t>
            </a:r>
            <a:r>
              <a:rPr lang="fr-FR" altLang="it-IT" sz="2400" dirty="0" err="1"/>
              <a:t>blɑ</a:t>
            </a:r>
            <a:r>
              <a:rPr lang="fr-FR" altLang="it-IT" sz="2400" dirty="0"/>
              <a:t>̃] nom masculin étym. 1080 ◊ → 1. blanc</a:t>
            </a:r>
          </a:p>
          <a:p>
            <a:r>
              <a:rPr lang="fr-FR" altLang="it-IT" sz="2400" dirty="0"/>
              <a:t> I.  Couleur ou matière blanche  1.  Couleur blanche</a:t>
            </a:r>
          </a:p>
          <a:p>
            <a:endParaRPr lang="it-IT" altLang="it-IT" sz="2400" dirty="0"/>
          </a:p>
        </p:txBody>
      </p:sp>
    </p:spTree>
    <p:extLst>
      <p:ext uri="{BB962C8B-B14F-4D97-AF65-F5344CB8AC3E}">
        <p14:creationId xmlns:p14="http://schemas.microsoft.com/office/powerpoint/2010/main" val="919466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fr-CA"/>
          </a:p>
        </p:txBody>
      </p:sp>
      <p:graphicFrame>
        <p:nvGraphicFramePr>
          <p:cNvPr id="4" name="Segnaposto contenuto 3"/>
          <p:cNvGraphicFramePr>
            <a:graphicFrameLocks noGrp="1"/>
          </p:cNvGraphicFramePr>
          <p:nvPr>
            <p:ph idx="1"/>
            <p:extLst/>
          </p:nvPr>
        </p:nvGraphicFramePr>
        <p:xfrm>
          <a:off x="1981200" y="1600200"/>
          <a:ext cx="8229600" cy="540004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endParaRPr lang="fr-CA" dirty="0"/>
                    </a:p>
                  </a:txBody>
                  <a:tcPr/>
                </a:tc>
                <a:tc>
                  <a:txBody>
                    <a:bodyPr/>
                    <a:lstStyle/>
                    <a:p>
                      <a:endParaRPr lang="fr-CA"/>
                    </a:p>
                  </a:txBody>
                  <a:tcPr/>
                </a:tc>
                <a:tc>
                  <a:txBody>
                    <a:bodyPr/>
                    <a:lstStyle/>
                    <a:p>
                      <a:endParaRPr lang="fr-CA"/>
                    </a:p>
                  </a:txBody>
                  <a:tcPr/>
                </a:tc>
                <a:extLst>
                  <a:ext uri="{0D108BD9-81ED-4DB2-BD59-A6C34878D82A}">
                    <a16:rowId xmlns:a16="http://schemas.microsoft.com/office/drawing/2014/main" val="10000"/>
                  </a:ext>
                </a:extLst>
              </a:tr>
              <a:tr h="370840">
                <a:tc>
                  <a:txBody>
                    <a:bodyPr/>
                    <a:lstStyle/>
                    <a:p>
                      <a:r>
                        <a:rPr lang="it-IT" dirty="0" err="1"/>
                        <a:t>Sur</a:t>
                      </a:r>
                      <a:r>
                        <a:rPr lang="it-IT" dirty="0"/>
                        <a:t> </a:t>
                      </a:r>
                      <a:r>
                        <a:rPr lang="it-IT" dirty="0" err="1"/>
                        <a:t>les</a:t>
                      </a:r>
                      <a:r>
                        <a:rPr lang="it-IT" dirty="0"/>
                        <a:t> </a:t>
                      </a:r>
                      <a:r>
                        <a:rPr lang="it-IT" dirty="0" err="1"/>
                        <a:t>formes</a:t>
                      </a:r>
                      <a:r>
                        <a:rPr lang="it-IT" dirty="0"/>
                        <a:t> </a:t>
                      </a:r>
                      <a:r>
                        <a:rPr lang="it-IT" dirty="0" err="1"/>
                        <a:t>scintillantes</a:t>
                      </a:r>
                      <a:r>
                        <a:rPr lang="it-IT" dirty="0"/>
                        <a:t/>
                      </a:r>
                      <a:br>
                        <a:rPr lang="it-IT" dirty="0"/>
                      </a:br>
                      <a:r>
                        <a:rPr lang="it-IT" dirty="0" err="1"/>
                        <a:t>Sur</a:t>
                      </a:r>
                      <a:r>
                        <a:rPr lang="it-IT" dirty="0"/>
                        <a:t> </a:t>
                      </a:r>
                      <a:r>
                        <a:rPr lang="it-IT" dirty="0" err="1"/>
                        <a:t>les</a:t>
                      </a:r>
                      <a:r>
                        <a:rPr lang="it-IT" dirty="0"/>
                        <a:t> </a:t>
                      </a:r>
                      <a:r>
                        <a:rPr lang="it-IT" dirty="0" err="1"/>
                        <a:t>cloches</a:t>
                      </a:r>
                      <a:r>
                        <a:rPr lang="it-IT" dirty="0"/>
                        <a:t> </a:t>
                      </a:r>
                      <a:r>
                        <a:rPr lang="it-IT" dirty="0" err="1"/>
                        <a:t>des</a:t>
                      </a:r>
                      <a:r>
                        <a:rPr lang="it-IT" dirty="0"/>
                        <a:t> </a:t>
                      </a:r>
                      <a:r>
                        <a:rPr lang="it-IT" dirty="0" err="1"/>
                        <a:t>couleurs</a:t>
                      </a:r>
                      <a:r>
                        <a:rPr lang="it-IT" dirty="0"/>
                        <a:t/>
                      </a:r>
                      <a:br>
                        <a:rPr lang="it-IT" dirty="0"/>
                      </a:br>
                      <a:r>
                        <a:rPr lang="it-IT" dirty="0" err="1"/>
                        <a:t>Sur</a:t>
                      </a:r>
                      <a:r>
                        <a:rPr lang="it-IT" dirty="0"/>
                        <a:t> la </a:t>
                      </a:r>
                      <a:r>
                        <a:rPr lang="it-IT" dirty="0" err="1"/>
                        <a:t>vérité</a:t>
                      </a:r>
                      <a:r>
                        <a:rPr lang="it-IT" dirty="0"/>
                        <a:t> </a:t>
                      </a:r>
                      <a:r>
                        <a:rPr lang="it-IT" dirty="0" err="1"/>
                        <a:t>physique</a:t>
                      </a:r>
                      <a:r>
                        <a:rPr lang="it-IT" dirty="0"/>
                        <a:t/>
                      </a:r>
                      <a:br>
                        <a:rPr lang="it-IT" dirty="0"/>
                      </a:br>
                      <a:r>
                        <a:rPr lang="it-IT" dirty="0" err="1"/>
                        <a:t>J’écris</a:t>
                      </a:r>
                      <a:r>
                        <a:rPr lang="it-IT" dirty="0"/>
                        <a:t> ton </a:t>
                      </a:r>
                      <a:r>
                        <a:rPr lang="it-IT" dirty="0" err="1"/>
                        <a:t>nom</a:t>
                      </a:r>
                      <a:endParaRPr lang="it-IT" dirty="0"/>
                    </a:p>
                    <a:p>
                      <a:endParaRPr lang="it-IT" dirty="0"/>
                    </a:p>
                    <a:p>
                      <a:r>
                        <a:rPr lang="it-IT" dirty="0" err="1"/>
                        <a:t>Sur</a:t>
                      </a:r>
                      <a:r>
                        <a:rPr lang="it-IT" dirty="0"/>
                        <a:t> </a:t>
                      </a:r>
                      <a:r>
                        <a:rPr lang="it-IT" dirty="0" err="1"/>
                        <a:t>les</a:t>
                      </a:r>
                      <a:r>
                        <a:rPr lang="it-IT" dirty="0"/>
                        <a:t> </a:t>
                      </a:r>
                      <a:r>
                        <a:rPr lang="it-IT" dirty="0" err="1"/>
                        <a:t>sentiers</a:t>
                      </a:r>
                      <a:r>
                        <a:rPr lang="it-IT" dirty="0"/>
                        <a:t> </a:t>
                      </a:r>
                      <a:r>
                        <a:rPr lang="it-IT" dirty="0" err="1"/>
                        <a:t>éveillés</a:t>
                      </a:r>
                      <a:r>
                        <a:rPr lang="it-IT" dirty="0"/>
                        <a:t/>
                      </a:r>
                      <a:br>
                        <a:rPr lang="it-IT" dirty="0"/>
                      </a:br>
                      <a:r>
                        <a:rPr lang="it-IT" dirty="0" err="1"/>
                        <a:t>Sur</a:t>
                      </a:r>
                      <a:r>
                        <a:rPr lang="it-IT" dirty="0"/>
                        <a:t> </a:t>
                      </a:r>
                      <a:r>
                        <a:rPr lang="it-IT" dirty="0" err="1"/>
                        <a:t>les</a:t>
                      </a:r>
                      <a:r>
                        <a:rPr lang="it-IT" dirty="0"/>
                        <a:t> </a:t>
                      </a:r>
                      <a:r>
                        <a:rPr lang="it-IT" dirty="0" err="1"/>
                        <a:t>routes</a:t>
                      </a:r>
                      <a:r>
                        <a:rPr lang="it-IT" dirty="0"/>
                        <a:t> </a:t>
                      </a:r>
                      <a:r>
                        <a:rPr lang="it-IT" dirty="0" err="1"/>
                        <a:t>déployées</a:t>
                      </a:r>
                      <a:r>
                        <a:rPr lang="it-IT" dirty="0"/>
                        <a:t/>
                      </a:r>
                      <a:br>
                        <a:rPr lang="it-IT" dirty="0"/>
                      </a:br>
                      <a:r>
                        <a:rPr lang="it-IT" dirty="0" err="1"/>
                        <a:t>Sur</a:t>
                      </a:r>
                      <a:r>
                        <a:rPr lang="it-IT" dirty="0"/>
                        <a:t> </a:t>
                      </a:r>
                      <a:r>
                        <a:rPr lang="it-IT" dirty="0" err="1"/>
                        <a:t>les</a:t>
                      </a:r>
                      <a:r>
                        <a:rPr lang="it-IT" dirty="0"/>
                        <a:t> </a:t>
                      </a:r>
                      <a:r>
                        <a:rPr lang="it-IT" dirty="0" err="1"/>
                        <a:t>places</a:t>
                      </a:r>
                      <a:r>
                        <a:rPr lang="it-IT" dirty="0"/>
                        <a:t> qui </a:t>
                      </a:r>
                      <a:r>
                        <a:rPr lang="it-IT" dirty="0" err="1"/>
                        <a:t>débordent</a:t>
                      </a:r>
                      <a:r>
                        <a:rPr lang="it-IT" dirty="0"/>
                        <a:t/>
                      </a:r>
                      <a:br>
                        <a:rPr lang="it-IT" dirty="0"/>
                      </a:br>
                      <a:r>
                        <a:rPr lang="it-IT" dirty="0" err="1"/>
                        <a:t>J’écris</a:t>
                      </a:r>
                      <a:r>
                        <a:rPr lang="it-IT" dirty="0"/>
                        <a:t> ton </a:t>
                      </a:r>
                      <a:r>
                        <a:rPr lang="it-IT" dirty="0" err="1"/>
                        <a:t>nom</a:t>
                      </a:r>
                      <a:endParaRPr lang="it-IT" dirty="0"/>
                    </a:p>
                    <a:p>
                      <a:endParaRPr lang="it-IT" dirty="0"/>
                    </a:p>
                    <a:p>
                      <a:r>
                        <a:rPr lang="it-IT" dirty="0" err="1"/>
                        <a:t>Sur</a:t>
                      </a:r>
                      <a:r>
                        <a:rPr lang="it-IT" dirty="0"/>
                        <a:t> la lampe qui s’allume</a:t>
                      </a:r>
                      <a:br>
                        <a:rPr lang="it-IT" dirty="0"/>
                      </a:br>
                      <a:r>
                        <a:rPr lang="it-IT" dirty="0" err="1"/>
                        <a:t>Sur</a:t>
                      </a:r>
                      <a:r>
                        <a:rPr lang="it-IT" dirty="0"/>
                        <a:t> la lampe qui s’</a:t>
                      </a:r>
                      <a:r>
                        <a:rPr lang="it-IT" dirty="0" err="1"/>
                        <a:t>éteint</a:t>
                      </a:r>
                      <a:r>
                        <a:rPr lang="it-IT" dirty="0"/>
                        <a:t/>
                      </a:r>
                      <a:br>
                        <a:rPr lang="it-IT" dirty="0"/>
                      </a:br>
                      <a:r>
                        <a:rPr lang="it-IT" dirty="0" err="1"/>
                        <a:t>Sur</a:t>
                      </a:r>
                      <a:r>
                        <a:rPr lang="it-IT" dirty="0"/>
                        <a:t> </a:t>
                      </a:r>
                      <a:r>
                        <a:rPr lang="it-IT" dirty="0" err="1"/>
                        <a:t>mes</a:t>
                      </a:r>
                      <a:r>
                        <a:rPr lang="it-IT" dirty="0"/>
                        <a:t> </a:t>
                      </a:r>
                      <a:r>
                        <a:rPr lang="it-IT" dirty="0" err="1"/>
                        <a:t>maisons</a:t>
                      </a:r>
                      <a:r>
                        <a:rPr lang="it-IT" dirty="0"/>
                        <a:t> </a:t>
                      </a:r>
                      <a:r>
                        <a:rPr lang="it-IT" dirty="0" err="1"/>
                        <a:t>réunies</a:t>
                      </a:r>
                      <a:r>
                        <a:rPr lang="it-IT" dirty="0"/>
                        <a:t/>
                      </a:r>
                      <a:br>
                        <a:rPr lang="it-IT" dirty="0"/>
                      </a:br>
                      <a:r>
                        <a:rPr lang="it-IT" dirty="0" err="1"/>
                        <a:t>J’écris</a:t>
                      </a:r>
                      <a:r>
                        <a:rPr lang="it-IT" dirty="0"/>
                        <a:t> ton </a:t>
                      </a:r>
                      <a:r>
                        <a:rPr lang="it-IT" dirty="0" err="1"/>
                        <a:t>nom</a:t>
                      </a:r>
                      <a:endParaRPr lang="it-IT" dirty="0"/>
                    </a:p>
                    <a:p>
                      <a:endParaRPr lang="fr-CA" dirty="0"/>
                    </a:p>
                  </a:txBody>
                  <a:tcPr/>
                </a:tc>
                <a:tc>
                  <a:txBody>
                    <a:bodyPr/>
                    <a:lstStyle/>
                    <a:p>
                      <a:r>
                        <a:rPr lang="it-IT" dirty="0" err="1"/>
                        <a:t>Sur</a:t>
                      </a:r>
                      <a:r>
                        <a:rPr lang="it-IT" dirty="0"/>
                        <a:t> le </a:t>
                      </a:r>
                      <a:r>
                        <a:rPr lang="it-IT" dirty="0" err="1"/>
                        <a:t>fruit</a:t>
                      </a:r>
                      <a:r>
                        <a:rPr lang="it-IT" dirty="0"/>
                        <a:t> coupé en </a:t>
                      </a:r>
                      <a:r>
                        <a:rPr lang="it-IT" dirty="0" err="1"/>
                        <a:t>deux</a:t>
                      </a:r>
                      <a:r>
                        <a:rPr lang="it-IT" dirty="0"/>
                        <a:t/>
                      </a:r>
                      <a:br>
                        <a:rPr lang="it-IT" dirty="0"/>
                      </a:br>
                      <a:r>
                        <a:rPr lang="it-IT" dirty="0" err="1"/>
                        <a:t>Du</a:t>
                      </a:r>
                      <a:r>
                        <a:rPr lang="it-IT" dirty="0"/>
                        <a:t> </a:t>
                      </a:r>
                      <a:r>
                        <a:rPr lang="it-IT" dirty="0" err="1"/>
                        <a:t>miroir</a:t>
                      </a:r>
                      <a:r>
                        <a:rPr lang="it-IT" dirty="0"/>
                        <a:t> et de ma </a:t>
                      </a:r>
                      <a:r>
                        <a:rPr lang="it-IT" dirty="0" err="1"/>
                        <a:t>chambre</a:t>
                      </a:r>
                      <a:r>
                        <a:rPr lang="it-IT" dirty="0"/>
                        <a:t/>
                      </a:r>
                      <a:br>
                        <a:rPr lang="it-IT" dirty="0"/>
                      </a:br>
                      <a:r>
                        <a:rPr lang="it-IT" dirty="0" err="1"/>
                        <a:t>Sur</a:t>
                      </a:r>
                      <a:r>
                        <a:rPr lang="it-IT" dirty="0"/>
                        <a:t> </a:t>
                      </a:r>
                      <a:r>
                        <a:rPr lang="it-IT" dirty="0" err="1"/>
                        <a:t>mon</a:t>
                      </a:r>
                      <a:r>
                        <a:rPr lang="it-IT" dirty="0"/>
                        <a:t> </a:t>
                      </a:r>
                      <a:r>
                        <a:rPr lang="it-IT" dirty="0" err="1"/>
                        <a:t>lit</a:t>
                      </a:r>
                      <a:r>
                        <a:rPr lang="it-IT" dirty="0"/>
                        <a:t> </a:t>
                      </a:r>
                      <a:r>
                        <a:rPr lang="it-IT" dirty="0" err="1"/>
                        <a:t>coquille</a:t>
                      </a:r>
                      <a:r>
                        <a:rPr lang="it-IT" dirty="0"/>
                        <a:t> vide</a:t>
                      </a:r>
                      <a:br>
                        <a:rPr lang="it-IT" dirty="0"/>
                      </a:br>
                      <a:r>
                        <a:rPr lang="it-IT" dirty="0" err="1"/>
                        <a:t>J’écris</a:t>
                      </a:r>
                      <a:r>
                        <a:rPr lang="it-IT" dirty="0"/>
                        <a:t> ton </a:t>
                      </a:r>
                      <a:r>
                        <a:rPr lang="it-IT" dirty="0" err="1"/>
                        <a:t>nom</a:t>
                      </a:r>
                      <a:endParaRPr lang="it-IT" dirty="0"/>
                    </a:p>
                    <a:p>
                      <a:endParaRPr lang="it-IT" dirty="0"/>
                    </a:p>
                    <a:p>
                      <a:r>
                        <a:rPr lang="it-IT" dirty="0" err="1"/>
                        <a:t>Sur</a:t>
                      </a:r>
                      <a:r>
                        <a:rPr lang="it-IT" dirty="0"/>
                        <a:t> </a:t>
                      </a:r>
                      <a:r>
                        <a:rPr lang="it-IT" dirty="0" err="1"/>
                        <a:t>mon</a:t>
                      </a:r>
                      <a:r>
                        <a:rPr lang="it-IT" dirty="0"/>
                        <a:t> </a:t>
                      </a:r>
                      <a:r>
                        <a:rPr lang="it-IT" dirty="0" err="1"/>
                        <a:t>chien</a:t>
                      </a:r>
                      <a:r>
                        <a:rPr lang="it-IT" dirty="0"/>
                        <a:t> </a:t>
                      </a:r>
                      <a:r>
                        <a:rPr lang="it-IT" dirty="0" err="1"/>
                        <a:t>gourmand</a:t>
                      </a:r>
                      <a:r>
                        <a:rPr lang="it-IT" dirty="0"/>
                        <a:t> et </a:t>
                      </a:r>
                      <a:r>
                        <a:rPr lang="it-IT" dirty="0" err="1"/>
                        <a:t>tendre</a:t>
                      </a:r>
                      <a:r>
                        <a:rPr lang="it-IT" dirty="0"/>
                        <a:t/>
                      </a:r>
                      <a:br>
                        <a:rPr lang="it-IT" dirty="0"/>
                      </a:br>
                      <a:r>
                        <a:rPr lang="it-IT" dirty="0" err="1"/>
                        <a:t>Sur</a:t>
                      </a:r>
                      <a:r>
                        <a:rPr lang="it-IT" dirty="0"/>
                        <a:t> </a:t>
                      </a:r>
                      <a:r>
                        <a:rPr lang="it-IT" dirty="0" err="1"/>
                        <a:t>ses</a:t>
                      </a:r>
                      <a:r>
                        <a:rPr lang="it-IT" dirty="0"/>
                        <a:t> </a:t>
                      </a:r>
                      <a:r>
                        <a:rPr lang="it-IT" dirty="0" err="1"/>
                        <a:t>oreilles</a:t>
                      </a:r>
                      <a:r>
                        <a:rPr lang="it-IT" dirty="0"/>
                        <a:t> </a:t>
                      </a:r>
                      <a:r>
                        <a:rPr lang="it-IT" dirty="0" err="1"/>
                        <a:t>dressées</a:t>
                      </a:r>
                      <a:r>
                        <a:rPr lang="it-IT" dirty="0"/>
                        <a:t/>
                      </a:r>
                      <a:br>
                        <a:rPr lang="it-IT" dirty="0"/>
                      </a:br>
                      <a:r>
                        <a:rPr lang="it-IT" dirty="0" err="1"/>
                        <a:t>Sur</a:t>
                      </a:r>
                      <a:r>
                        <a:rPr lang="it-IT" dirty="0"/>
                        <a:t> sa patte </a:t>
                      </a:r>
                      <a:r>
                        <a:rPr lang="it-IT" dirty="0" err="1"/>
                        <a:t>maladroite</a:t>
                      </a:r>
                      <a:r>
                        <a:rPr lang="it-IT" dirty="0"/>
                        <a:t/>
                      </a:r>
                      <a:br>
                        <a:rPr lang="it-IT" dirty="0"/>
                      </a:br>
                      <a:r>
                        <a:rPr lang="it-IT" dirty="0" err="1"/>
                        <a:t>J’écris</a:t>
                      </a:r>
                      <a:r>
                        <a:rPr lang="it-IT" dirty="0"/>
                        <a:t> ton </a:t>
                      </a:r>
                      <a:r>
                        <a:rPr lang="it-IT" dirty="0" err="1"/>
                        <a:t>nom</a:t>
                      </a:r>
                      <a:endParaRPr lang="it-IT" dirty="0"/>
                    </a:p>
                    <a:p>
                      <a:endParaRPr lang="it-IT" dirty="0"/>
                    </a:p>
                    <a:p>
                      <a:r>
                        <a:rPr lang="it-IT" dirty="0" err="1"/>
                        <a:t>Sur</a:t>
                      </a:r>
                      <a:r>
                        <a:rPr lang="it-IT" dirty="0"/>
                        <a:t> le </a:t>
                      </a:r>
                      <a:r>
                        <a:rPr lang="it-IT" dirty="0" err="1"/>
                        <a:t>tremplin</a:t>
                      </a:r>
                      <a:r>
                        <a:rPr lang="it-IT" dirty="0"/>
                        <a:t> de ma porte</a:t>
                      </a:r>
                      <a:br>
                        <a:rPr lang="it-IT" dirty="0"/>
                      </a:br>
                      <a:r>
                        <a:rPr lang="it-IT" dirty="0" err="1"/>
                        <a:t>Sur</a:t>
                      </a:r>
                      <a:r>
                        <a:rPr lang="it-IT" dirty="0"/>
                        <a:t> </a:t>
                      </a:r>
                      <a:r>
                        <a:rPr lang="it-IT" dirty="0" err="1"/>
                        <a:t>les</a:t>
                      </a:r>
                      <a:r>
                        <a:rPr lang="it-IT" dirty="0"/>
                        <a:t> </a:t>
                      </a:r>
                      <a:r>
                        <a:rPr lang="it-IT" dirty="0" err="1"/>
                        <a:t>objets</a:t>
                      </a:r>
                      <a:r>
                        <a:rPr lang="it-IT" dirty="0"/>
                        <a:t> </a:t>
                      </a:r>
                      <a:r>
                        <a:rPr lang="it-IT" dirty="0" err="1"/>
                        <a:t>familiers</a:t>
                      </a:r>
                      <a:r>
                        <a:rPr lang="it-IT" dirty="0"/>
                        <a:t/>
                      </a:r>
                      <a:br>
                        <a:rPr lang="it-IT" dirty="0"/>
                      </a:br>
                      <a:r>
                        <a:rPr lang="it-IT" dirty="0" err="1"/>
                        <a:t>Sur</a:t>
                      </a:r>
                      <a:r>
                        <a:rPr lang="it-IT" dirty="0"/>
                        <a:t> le </a:t>
                      </a:r>
                      <a:r>
                        <a:rPr lang="it-IT" dirty="0" err="1"/>
                        <a:t>flot</a:t>
                      </a:r>
                      <a:r>
                        <a:rPr lang="it-IT" dirty="0"/>
                        <a:t> </a:t>
                      </a:r>
                      <a:r>
                        <a:rPr lang="it-IT" dirty="0" err="1"/>
                        <a:t>du</a:t>
                      </a:r>
                      <a:r>
                        <a:rPr lang="it-IT" dirty="0"/>
                        <a:t> </a:t>
                      </a:r>
                      <a:r>
                        <a:rPr lang="it-IT" dirty="0" err="1"/>
                        <a:t>feu</a:t>
                      </a:r>
                      <a:r>
                        <a:rPr lang="it-IT" dirty="0"/>
                        <a:t> </a:t>
                      </a:r>
                      <a:r>
                        <a:rPr lang="it-IT" dirty="0" err="1"/>
                        <a:t>béni</a:t>
                      </a:r>
                      <a:r>
                        <a:rPr lang="it-IT" dirty="0"/>
                        <a:t/>
                      </a:r>
                      <a:br>
                        <a:rPr lang="it-IT" dirty="0"/>
                      </a:br>
                      <a:r>
                        <a:rPr lang="it-IT" dirty="0" err="1"/>
                        <a:t>J’écris</a:t>
                      </a:r>
                      <a:r>
                        <a:rPr lang="it-IT" dirty="0"/>
                        <a:t> ton </a:t>
                      </a:r>
                      <a:r>
                        <a:rPr lang="it-IT" dirty="0" err="1"/>
                        <a:t>nom</a:t>
                      </a:r>
                      <a:endParaRPr lang="it-IT" dirty="0"/>
                    </a:p>
                    <a:p>
                      <a:endParaRPr lang="fr-CA" dirty="0"/>
                    </a:p>
                  </a:txBody>
                  <a:tcPr/>
                </a:tc>
                <a:tc>
                  <a:txBody>
                    <a:bodyPr/>
                    <a:lstStyle/>
                    <a:p>
                      <a:r>
                        <a:rPr lang="it-IT" dirty="0" err="1"/>
                        <a:t>Sur</a:t>
                      </a:r>
                      <a:r>
                        <a:rPr lang="it-IT" dirty="0"/>
                        <a:t> </a:t>
                      </a:r>
                      <a:r>
                        <a:rPr lang="it-IT" dirty="0" err="1"/>
                        <a:t>toute</a:t>
                      </a:r>
                      <a:r>
                        <a:rPr lang="it-IT" dirty="0"/>
                        <a:t> </a:t>
                      </a:r>
                      <a:r>
                        <a:rPr lang="it-IT" dirty="0" err="1"/>
                        <a:t>chair</a:t>
                      </a:r>
                      <a:r>
                        <a:rPr lang="it-IT" dirty="0"/>
                        <a:t> </a:t>
                      </a:r>
                      <a:r>
                        <a:rPr lang="it-IT" dirty="0" err="1"/>
                        <a:t>accordée</a:t>
                      </a:r>
                      <a:r>
                        <a:rPr lang="it-IT" dirty="0"/>
                        <a:t/>
                      </a:r>
                      <a:br>
                        <a:rPr lang="it-IT" dirty="0"/>
                      </a:br>
                      <a:r>
                        <a:rPr lang="it-IT" dirty="0" err="1"/>
                        <a:t>Sur</a:t>
                      </a:r>
                      <a:r>
                        <a:rPr lang="it-IT" dirty="0"/>
                        <a:t> le front de </a:t>
                      </a:r>
                      <a:r>
                        <a:rPr lang="it-IT" dirty="0" err="1"/>
                        <a:t>mes</a:t>
                      </a:r>
                      <a:r>
                        <a:rPr lang="it-IT" dirty="0"/>
                        <a:t> </a:t>
                      </a:r>
                      <a:r>
                        <a:rPr lang="it-IT" dirty="0" err="1"/>
                        <a:t>amis</a:t>
                      </a:r>
                      <a:r>
                        <a:rPr lang="it-IT" dirty="0"/>
                        <a:t/>
                      </a:r>
                      <a:br>
                        <a:rPr lang="it-IT" dirty="0"/>
                      </a:br>
                      <a:r>
                        <a:rPr lang="it-IT" dirty="0" err="1"/>
                        <a:t>Sur</a:t>
                      </a:r>
                      <a:r>
                        <a:rPr lang="it-IT" dirty="0"/>
                        <a:t> </a:t>
                      </a:r>
                      <a:r>
                        <a:rPr lang="it-IT" dirty="0" err="1"/>
                        <a:t>chaque</a:t>
                      </a:r>
                      <a:r>
                        <a:rPr lang="it-IT" dirty="0"/>
                        <a:t> </a:t>
                      </a:r>
                      <a:r>
                        <a:rPr lang="it-IT" dirty="0" err="1"/>
                        <a:t>main</a:t>
                      </a:r>
                      <a:r>
                        <a:rPr lang="it-IT" dirty="0"/>
                        <a:t> qui se </a:t>
                      </a:r>
                      <a:r>
                        <a:rPr lang="it-IT" dirty="0" err="1"/>
                        <a:t>tend</a:t>
                      </a:r>
                      <a:r>
                        <a:rPr lang="it-IT" dirty="0"/>
                        <a:t/>
                      </a:r>
                      <a:br>
                        <a:rPr lang="it-IT" dirty="0"/>
                      </a:br>
                      <a:r>
                        <a:rPr lang="it-IT" dirty="0" err="1"/>
                        <a:t>J’écris</a:t>
                      </a:r>
                      <a:r>
                        <a:rPr lang="it-IT" dirty="0"/>
                        <a:t> ton </a:t>
                      </a:r>
                      <a:r>
                        <a:rPr lang="it-IT" dirty="0" err="1"/>
                        <a:t>nom</a:t>
                      </a:r>
                      <a:endParaRPr lang="it-IT" dirty="0"/>
                    </a:p>
                    <a:p>
                      <a:endParaRPr lang="it-IT" dirty="0"/>
                    </a:p>
                    <a:p>
                      <a:r>
                        <a:rPr lang="it-IT" dirty="0" err="1"/>
                        <a:t>Sur</a:t>
                      </a:r>
                      <a:r>
                        <a:rPr lang="it-IT" dirty="0"/>
                        <a:t> la </a:t>
                      </a:r>
                      <a:r>
                        <a:rPr lang="it-IT" dirty="0" err="1"/>
                        <a:t>vitre</a:t>
                      </a:r>
                      <a:r>
                        <a:rPr lang="it-IT" dirty="0"/>
                        <a:t> </a:t>
                      </a:r>
                      <a:r>
                        <a:rPr lang="it-IT" dirty="0" err="1"/>
                        <a:t>des</a:t>
                      </a:r>
                      <a:r>
                        <a:rPr lang="it-IT" dirty="0"/>
                        <a:t> </a:t>
                      </a:r>
                      <a:r>
                        <a:rPr lang="it-IT" dirty="0" err="1"/>
                        <a:t>surprises</a:t>
                      </a:r>
                      <a:r>
                        <a:rPr lang="it-IT" dirty="0"/>
                        <a:t/>
                      </a:r>
                      <a:br>
                        <a:rPr lang="it-IT" dirty="0"/>
                      </a:br>
                      <a:r>
                        <a:rPr lang="it-IT" dirty="0" err="1"/>
                        <a:t>Sur</a:t>
                      </a:r>
                      <a:r>
                        <a:rPr lang="it-IT" dirty="0"/>
                        <a:t> </a:t>
                      </a:r>
                      <a:r>
                        <a:rPr lang="it-IT" dirty="0" err="1"/>
                        <a:t>les</a:t>
                      </a:r>
                      <a:r>
                        <a:rPr lang="it-IT" dirty="0"/>
                        <a:t> </a:t>
                      </a:r>
                      <a:r>
                        <a:rPr lang="it-IT" dirty="0" err="1"/>
                        <a:t>lèvres</a:t>
                      </a:r>
                      <a:r>
                        <a:rPr lang="it-IT" dirty="0"/>
                        <a:t> </a:t>
                      </a:r>
                      <a:r>
                        <a:rPr lang="it-IT" dirty="0" err="1"/>
                        <a:t>attentives</a:t>
                      </a:r>
                      <a:r>
                        <a:rPr lang="it-IT" dirty="0"/>
                        <a:t/>
                      </a:r>
                      <a:br>
                        <a:rPr lang="it-IT" dirty="0"/>
                      </a:br>
                      <a:r>
                        <a:rPr lang="it-IT" dirty="0" err="1"/>
                        <a:t>Bien</a:t>
                      </a:r>
                      <a:r>
                        <a:rPr lang="it-IT" dirty="0"/>
                        <a:t> </a:t>
                      </a:r>
                      <a:r>
                        <a:rPr lang="it-IT" dirty="0" err="1"/>
                        <a:t>au-dessus</a:t>
                      </a:r>
                      <a:r>
                        <a:rPr lang="it-IT" dirty="0"/>
                        <a:t> </a:t>
                      </a:r>
                      <a:r>
                        <a:rPr lang="it-IT" dirty="0" err="1"/>
                        <a:t>du</a:t>
                      </a:r>
                      <a:r>
                        <a:rPr lang="it-IT" dirty="0"/>
                        <a:t> </a:t>
                      </a:r>
                      <a:r>
                        <a:rPr lang="it-IT" dirty="0" err="1"/>
                        <a:t>silence</a:t>
                      </a:r>
                      <a:r>
                        <a:rPr lang="it-IT" dirty="0"/>
                        <a:t/>
                      </a:r>
                      <a:br>
                        <a:rPr lang="it-IT" dirty="0"/>
                      </a:br>
                      <a:r>
                        <a:rPr lang="it-IT" dirty="0" err="1"/>
                        <a:t>J’écris</a:t>
                      </a:r>
                      <a:r>
                        <a:rPr lang="it-IT" dirty="0"/>
                        <a:t> ton </a:t>
                      </a:r>
                      <a:r>
                        <a:rPr lang="it-IT" dirty="0" err="1"/>
                        <a:t>nom</a:t>
                      </a:r>
                      <a:endParaRPr lang="it-IT" dirty="0"/>
                    </a:p>
                    <a:p>
                      <a:endParaRPr lang="it-IT" dirty="0"/>
                    </a:p>
                    <a:p>
                      <a:r>
                        <a:rPr lang="it-IT" dirty="0" err="1"/>
                        <a:t>Sur</a:t>
                      </a:r>
                      <a:r>
                        <a:rPr lang="it-IT" dirty="0"/>
                        <a:t> </a:t>
                      </a:r>
                      <a:r>
                        <a:rPr lang="it-IT" dirty="0" err="1"/>
                        <a:t>mes</a:t>
                      </a:r>
                      <a:r>
                        <a:rPr lang="it-IT" dirty="0"/>
                        <a:t> </a:t>
                      </a:r>
                      <a:r>
                        <a:rPr lang="it-IT" dirty="0" err="1"/>
                        <a:t>refuges</a:t>
                      </a:r>
                      <a:r>
                        <a:rPr lang="it-IT" dirty="0"/>
                        <a:t> </a:t>
                      </a:r>
                      <a:r>
                        <a:rPr lang="it-IT" dirty="0" err="1"/>
                        <a:t>détruits</a:t>
                      </a:r>
                      <a:r>
                        <a:rPr lang="it-IT" dirty="0"/>
                        <a:t/>
                      </a:r>
                      <a:br>
                        <a:rPr lang="it-IT" dirty="0"/>
                      </a:br>
                      <a:r>
                        <a:rPr lang="it-IT" dirty="0" err="1"/>
                        <a:t>Sur</a:t>
                      </a:r>
                      <a:r>
                        <a:rPr lang="it-IT" dirty="0"/>
                        <a:t> </a:t>
                      </a:r>
                      <a:r>
                        <a:rPr lang="it-IT" dirty="0" err="1"/>
                        <a:t>mes</a:t>
                      </a:r>
                      <a:r>
                        <a:rPr lang="it-IT" dirty="0"/>
                        <a:t> </a:t>
                      </a:r>
                      <a:r>
                        <a:rPr lang="it-IT" dirty="0" err="1"/>
                        <a:t>phares</a:t>
                      </a:r>
                      <a:r>
                        <a:rPr lang="it-IT" dirty="0"/>
                        <a:t> </a:t>
                      </a:r>
                      <a:r>
                        <a:rPr lang="it-IT" dirty="0" err="1"/>
                        <a:t>écroulés</a:t>
                      </a:r>
                      <a:r>
                        <a:rPr lang="it-IT" dirty="0"/>
                        <a:t/>
                      </a:r>
                      <a:br>
                        <a:rPr lang="it-IT" dirty="0"/>
                      </a:br>
                      <a:r>
                        <a:rPr lang="it-IT" dirty="0" err="1"/>
                        <a:t>Sur</a:t>
                      </a:r>
                      <a:r>
                        <a:rPr lang="it-IT" dirty="0"/>
                        <a:t> </a:t>
                      </a:r>
                      <a:r>
                        <a:rPr lang="it-IT" dirty="0" err="1"/>
                        <a:t>les</a:t>
                      </a:r>
                      <a:r>
                        <a:rPr lang="it-IT" dirty="0"/>
                        <a:t> </a:t>
                      </a:r>
                      <a:r>
                        <a:rPr lang="it-IT" dirty="0" err="1"/>
                        <a:t>murs</a:t>
                      </a:r>
                      <a:r>
                        <a:rPr lang="it-IT" dirty="0"/>
                        <a:t> de </a:t>
                      </a:r>
                      <a:r>
                        <a:rPr lang="it-IT" dirty="0" err="1"/>
                        <a:t>mon</a:t>
                      </a:r>
                      <a:r>
                        <a:rPr lang="it-IT" dirty="0"/>
                        <a:t> </a:t>
                      </a:r>
                      <a:r>
                        <a:rPr lang="it-IT" dirty="0" err="1"/>
                        <a:t>ennui</a:t>
                      </a:r>
                      <a:r>
                        <a:rPr lang="it-IT" dirty="0"/>
                        <a:t/>
                      </a:r>
                      <a:br>
                        <a:rPr lang="it-IT" dirty="0"/>
                      </a:br>
                      <a:r>
                        <a:rPr lang="it-IT" dirty="0" err="1"/>
                        <a:t>J’écris</a:t>
                      </a:r>
                      <a:r>
                        <a:rPr lang="it-IT" dirty="0"/>
                        <a:t> ton </a:t>
                      </a:r>
                      <a:r>
                        <a:rPr lang="it-IT" dirty="0" err="1"/>
                        <a:t>nom</a:t>
                      </a:r>
                      <a:endParaRPr lang="it-IT" dirty="0"/>
                    </a:p>
                    <a:p>
                      <a:endParaRPr lang="it-IT"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749002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itolo 1"/>
          <p:cNvSpPr>
            <a:spLocks noGrp="1"/>
          </p:cNvSpPr>
          <p:nvPr>
            <p:ph type="title"/>
          </p:nvPr>
        </p:nvSpPr>
        <p:spPr/>
        <p:txBody>
          <a:bodyPr>
            <a:normAutofit/>
          </a:bodyPr>
          <a:lstStyle/>
          <a:p>
            <a:r>
              <a:rPr lang="fr-FR" altLang="it-IT" sz="2800" dirty="0"/>
              <a:t>noir, noire </a:t>
            </a:r>
            <a:endParaRPr lang="it-IT" altLang="it-IT" sz="2800" dirty="0"/>
          </a:p>
        </p:txBody>
      </p:sp>
      <p:sp>
        <p:nvSpPr>
          <p:cNvPr id="187395" name="Segnaposto contenuto 2"/>
          <p:cNvSpPr>
            <a:spLocks noGrp="1"/>
          </p:cNvSpPr>
          <p:nvPr>
            <p:ph idx="1"/>
          </p:nvPr>
        </p:nvSpPr>
        <p:spPr/>
        <p:txBody>
          <a:bodyPr>
            <a:normAutofit/>
          </a:bodyPr>
          <a:lstStyle/>
          <a:p>
            <a:r>
              <a:rPr lang="fr-FR" altLang="it-IT" sz="2400" dirty="0"/>
              <a:t>noir, noire [</a:t>
            </a:r>
            <a:r>
              <a:rPr lang="fr-FR" altLang="it-IT" sz="2400" dirty="0" err="1"/>
              <a:t>nwaʀ</a:t>
            </a:r>
            <a:r>
              <a:rPr lang="fr-FR" altLang="it-IT" sz="2400" dirty="0"/>
              <a:t>] adjectif et nom étym. fin </a:t>
            </a:r>
            <a:r>
              <a:rPr lang="fr-FR" altLang="it-IT" sz="2400" dirty="0" err="1"/>
              <a:t>xi</a:t>
            </a:r>
            <a:r>
              <a:rPr lang="fr-FR" altLang="it-IT" sz="2400" baseline="30000" dirty="0" err="1"/>
              <a:t>e</a:t>
            </a:r>
            <a:r>
              <a:rPr lang="fr-FR" altLang="it-IT" sz="2400" dirty="0"/>
              <a:t> ◊ du latin </a:t>
            </a:r>
            <a:r>
              <a:rPr lang="fr-FR" altLang="it-IT" sz="2400" i="1" dirty="0" err="1"/>
              <a:t>niger</a:t>
            </a:r>
            <a:r>
              <a:rPr lang="fr-FR" altLang="it-IT" sz="2400" dirty="0"/>
              <a:t> → nerprun, </a:t>
            </a:r>
            <a:r>
              <a:rPr lang="fr-FR" altLang="it-IT" sz="2400" dirty="0" err="1"/>
              <a:t>nigri</a:t>
            </a:r>
            <a:r>
              <a:rPr lang="fr-FR" altLang="it-IT" sz="2400" dirty="0"/>
              <a:t>- Famille étymologique ⇨  noir.</a:t>
            </a:r>
          </a:p>
          <a:p>
            <a:r>
              <a:rPr lang="fr-FR" altLang="it-IT" sz="2400" dirty="0"/>
              <a:t> I.  Adjectif  A.  Couleur  1.  Se dit de l'aspect d'un corps dont la surface ne réfléchit aucun rayonnement visible, dont la couleur est aussi sombre que possible (➙ noirceur; noircir; </a:t>
            </a:r>
            <a:r>
              <a:rPr lang="fr-FR" altLang="it-IT" sz="2400" dirty="0" err="1"/>
              <a:t>mélan</a:t>
            </a:r>
            <a:r>
              <a:rPr lang="fr-FR" altLang="it-IT" sz="2400" dirty="0"/>
              <a:t>[o]-). </a:t>
            </a:r>
            <a:r>
              <a:rPr lang="fr-FR" altLang="it-IT" sz="2400" i="1" dirty="0"/>
              <a:t>Noir comme (du) jais, de l'encre, du cirage, du charbon, de l'ébène</a:t>
            </a:r>
          </a:p>
          <a:p>
            <a:r>
              <a:rPr lang="fr-FR" altLang="it-IT" sz="2400" dirty="0"/>
              <a:t>Nom  A.  le noir nom masculin  1.  (</a:t>
            </a:r>
            <a:r>
              <a:rPr lang="fr-FR" altLang="it-IT" sz="2400" dirty="0" err="1"/>
              <a:t>xiii</a:t>
            </a:r>
            <a:r>
              <a:rPr lang="fr-FR" altLang="it-IT" sz="2400" baseline="30000" dirty="0" err="1"/>
              <a:t>e</a:t>
            </a:r>
            <a:r>
              <a:rPr lang="fr-FR" altLang="it-IT" sz="2400" dirty="0"/>
              <a:t>) Couleur noire.</a:t>
            </a:r>
          </a:p>
          <a:p>
            <a:endParaRPr lang="fr-FR" altLang="it-IT" sz="2400" i="1" dirty="0"/>
          </a:p>
          <a:p>
            <a:endParaRPr lang="it-IT" altLang="it-IT" sz="2400" dirty="0"/>
          </a:p>
        </p:txBody>
      </p:sp>
    </p:spTree>
    <p:extLst>
      <p:ext uri="{BB962C8B-B14F-4D97-AF65-F5344CB8AC3E}">
        <p14:creationId xmlns:p14="http://schemas.microsoft.com/office/powerpoint/2010/main" val="4407609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itolo 1"/>
          <p:cNvSpPr>
            <a:spLocks noGrp="1"/>
          </p:cNvSpPr>
          <p:nvPr>
            <p:ph type="title"/>
          </p:nvPr>
        </p:nvSpPr>
        <p:spPr/>
        <p:txBody>
          <a:bodyPr>
            <a:normAutofit/>
          </a:bodyPr>
          <a:lstStyle/>
          <a:p>
            <a:r>
              <a:rPr lang="it-IT" altLang="it-IT" sz="2800" dirty="0"/>
              <a:t>Gris, rose</a:t>
            </a:r>
          </a:p>
        </p:txBody>
      </p:sp>
      <p:sp>
        <p:nvSpPr>
          <p:cNvPr id="188419" name="Segnaposto contenuto 2"/>
          <p:cNvSpPr>
            <a:spLocks noGrp="1"/>
          </p:cNvSpPr>
          <p:nvPr>
            <p:ph idx="1"/>
          </p:nvPr>
        </p:nvSpPr>
        <p:spPr/>
        <p:txBody>
          <a:bodyPr/>
          <a:lstStyle/>
          <a:p>
            <a:r>
              <a:rPr lang="fr-FR" altLang="it-IT" sz="2400" dirty="0"/>
              <a:t>gris, grise [</a:t>
            </a:r>
            <a:r>
              <a:rPr lang="fr-FR" altLang="it-IT" sz="2400" dirty="0" err="1"/>
              <a:t>gʀi</a:t>
            </a:r>
            <a:r>
              <a:rPr lang="fr-FR" altLang="it-IT" sz="2400" dirty="0"/>
              <a:t>, </a:t>
            </a:r>
            <a:r>
              <a:rPr lang="fr-FR" altLang="it-IT" sz="2400" dirty="0" err="1"/>
              <a:t>gʀiz</a:t>
            </a:r>
            <a:r>
              <a:rPr lang="fr-FR" altLang="it-IT" sz="2400" dirty="0"/>
              <a:t>] adjectif et nom étym. 1160 ◊ francique </a:t>
            </a:r>
            <a:r>
              <a:rPr lang="fr-FR" altLang="it-IT" sz="2400" i="1" dirty="0"/>
              <a:t>°</a:t>
            </a:r>
            <a:r>
              <a:rPr lang="fr-FR" altLang="it-IT" sz="2400" i="1" dirty="0" err="1"/>
              <a:t>grîs</a:t>
            </a:r>
            <a:endParaRPr lang="fr-FR" altLang="it-IT" sz="2400" dirty="0"/>
          </a:p>
          <a:p>
            <a:r>
              <a:rPr lang="fr-FR" altLang="it-IT" sz="2400" dirty="0"/>
              <a:t> I.   1.  D'une couleur intermédiaire entre le blanc et le noir. </a:t>
            </a:r>
            <a:r>
              <a:rPr lang="fr-FR" altLang="it-IT" sz="2400" i="1" dirty="0"/>
              <a:t>Une souris grise.</a:t>
            </a:r>
          </a:p>
          <a:p>
            <a:endParaRPr lang="fr-FR" altLang="it-IT" sz="2400" i="1" dirty="0"/>
          </a:p>
          <a:p>
            <a:r>
              <a:rPr lang="fr-FR" altLang="it-IT" sz="2400" dirty="0"/>
              <a:t> rose [</a:t>
            </a:r>
            <a:r>
              <a:rPr lang="fr-FR" altLang="it-IT" sz="2400" dirty="0" err="1"/>
              <a:t>ʀoz</a:t>
            </a:r>
            <a:r>
              <a:rPr lang="fr-FR" altLang="it-IT" sz="2400" dirty="0"/>
              <a:t>] adjectif et nom masculin étym. v. 1165 ◊ de </a:t>
            </a:r>
            <a:r>
              <a:rPr lang="fr-FR" altLang="it-IT" sz="2400" i="1" dirty="0"/>
              <a:t>1. rose</a:t>
            </a:r>
            <a:endParaRPr lang="fr-FR" altLang="it-IT" sz="2400" dirty="0"/>
          </a:p>
          <a:p>
            <a:pPr>
              <a:buFontTx/>
              <a:buNone/>
            </a:pPr>
            <a:r>
              <a:rPr lang="fr-FR" altLang="it-IT" sz="2400" dirty="0"/>
              <a:t> 1.  Qui est d'un rouge très pâle, comme la rose. </a:t>
            </a:r>
          </a:p>
          <a:p>
            <a:pPr>
              <a:buFontTx/>
              <a:buNone/>
            </a:pPr>
            <a:r>
              <a:rPr lang="fr-FR" altLang="it-IT" sz="2400" dirty="0"/>
              <a:t>N. m. Couleur rose (formée de rouge et de blanc).</a:t>
            </a:r>
          </a:p>
          <a:p>
            <a:endParaRPr lang="fr-FR" altLang="it-IT" sz="1800" i="1" dirty="0"/>
          </a:p>
          <a:p>
            <a:endParaRPr lang="it-IT" altLang="it-IT" sz="1800" dirty="0"/>
          </a:p>
        </p:txBody>
      </p:sp>
    </p:spTree>
    <p:extLst>
      <p:ext uri="{BB962C8B-B14F-4D97-AF65-F5344CB8AC3E}">
        <p14:creationId xmlns:p14="http://schemas.microsoft.com/office/powerpoint/2010/main" val="31343959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Orange</a:t>
            </a:r>
          </a:p>
        </p:txBody>
      </p:sp>
      <p:sp>
        <p:nvSpPr>
          <p:cNvPr id="3" name="Segnaposto contenuto 2"/>
          <p:cNvSpPr>
            <a:spLocks noGrp="1"/>
          </p:cNvSpPr>
          <p:nvPr>
            <p:ph idx="1"/>
          </p:nvPr>
        </p:nvSpPr>
        <p:spPr/>
        <p:txBody>
          <a:bodyPr>
            <a:normAutofit/>
          </a:bodyPr>
          <a:lstStyle/>
          <a:p>
            <a:r>
              <a:rPr lang="it-IT" sz="2400" dirty="0"/>
              <a:t> 2  </a:t>
            </a:r>
            <a:r>
              <a:rPr lang="it-IT" sz="2400" dirty="0" err="1"/>
              <a:t>Adj</a:t>
            </a:r>
            <a:r>
              <a:rPr lang="it-IT" sz="2400" dirty="0"/>
              <a:t>. </a:t>
            </a:r>
            <a:r>
              <a:rPr lang="it-IT" sz="2400" dirty="0" err="1"/>
              <a:t>inv</a:t>
            </a:r>
            <a:r>
              <a:rPr lang="it-IT" sz="2400" dirty="0"/>
              <a:t>. D'une </a:t>
            </a:r>
            <a:r>
              <a:rPr lang="it-IT" sz="2400" dirty="0" err="1"/>
              <a:t>couleur</a:t>
            </a:r>
            <a:r>
              <a:rPr lang="it-IT" sz="2400" dirty="0"/>
              <a:t> </a:t>
            </a:r>
            <a:r>
              <a:rPr lang="it-IT" sz="2400" dirty="0" err="1"/>
              <a:t>semblable</a:t>
            </a:r>
            <a:r>
              <a:rPr lang="it-IT" sz="2400" dirty="0"/>
              <a:t> à celle de </a:t>
            </a:r>
            <a:r>
              <a:rPr lang="it-IT" sz="2400" dirty="0" err="1"/>
              <a:t>l'orange</a:t>
            </a:r>
            <a:r>
              <a:rPr lang="it-IT" sz="2400" dirty="0"/>
              <a:t>. ➙ </a:t>
            </a:r>
            <a:r>
              <a:rPr lang="it-IT" sz="2400" dirty="0" err="1"/>
              <a:t>orangé</a:t>
            </a:r>
            <a:r>
              <a:rPr lang="it-IT" sz="2400" dirty="0"/>
              <a:t>. </a:t>
            </a:r>
            <a:r>
              <a:rPr lang="it-IT" sz="2400" i="1" dirty="0" err="1"/>
              <a:t>Des</a:t>
            </a:r>
            <a:r>
              <a:rPr lang="it-IT" sz="2400" i="1" dirty="0"/>
              <a:t> </a:t>
            </a:r>
            <a:r>
              <a:rPr lang="it-IT" sz="2400" i="1" dirty="0" err="1"/>
              <a:t>rubans</a:t>
            </a:r>
            <a:r>
              <a:rPr lang="it-IT" sz="2400" i="1" dirty="0"/>
              <a:t> </a:t>
            </a:r>
            <a:r>
              <a:rPr lang="it-IT" sz="2400" i="1" dirty="0" err="1"/>
              <a:t>orange</a:t>
            </a:r>
            <a:r>
              <a:rPr lang="it-IT" sz="2400" dirty="0"/>
              <a:t>. ▫ </a:t>
            </a:r>
          </a:p>
          <a:p>
            <a:r>
              <a:rPr lang="it-IT" sz="2400" dirty="0"/>
              <a:t>N. m. </a:t>
            </a:r>
            <a:r>
              <a:rPr lang="it-IT" sz="2400" i="1" dirty="0"/>
              <a:t>Un </a:t>
            </a:r>
            <a:r>
              <a:rPr lang="it-IT" sz="2400" i="1" dirty="0" err="1"/>
              <a:t>orange</a:t>
            </a:r>
            <a:r>
              <a:rPr lang="it-IT" sz="2400" i="1" dirty="0"/>
              <a:t> </a:t>
            </a:r>
            <a:r>
              <a:rPr lang="it-IT" sz="2400" i="1" dirty="0" err="1"/>
              <a:t>clair</a:t>
            </a:r>
            <a:r>
              <a:rPr lang="it-IT" sz="2400" i="1" dirty="0"/>
              <a:t>, </a:t>
            </a:r>
            <a:r>
              <a:rPr lang="it-IT" sz="2400" i="1" dirty="0" err="1"/>
              <a:t>vif</a:t>
            </a:r>
            <a:r>
              <a:rPr lang="it-IT" sz="2400" i="1" dirty="0"/>
              <a:t>. </a:t>
            </a:r>
            <a:r>
              <a:rPr lang="it-IT" sz="2400" i="1" dirty="0" err="1"/>
              <a:t>Des</a:t>
            </a:r>
            <a:r>
              <a:rPr lang="it-IT" sz="2400" i="1" dirty="0"/>
              <a:t> </a:t>
            </a:r>
            <a:r>
              <a:rPr lang="it-IT" sz="2400" i="1" dirty="0" err="1"/>
              <a:t>oranges</a:t>
            </a:r>
            <a:r>
              <a:rPr lang="it-IT" sz="2400" i="1" dirty="0"/>
              <a:t> </a:t>
            </a:r>
            <a:r>
              <a:rPr lang="it-IT" sz="2400" i="1" dirty="0" err="1"/>
              <a:t>doux</a:t>
            </a:r>
            <a:r>
              <a:rPr lang="it-IT" sz="2400" dirty="0"/>
              <a:t>. </a:t>
            </a:r>
            <a:r>
              <a:rPr lang="it-IT" sz="2400" dirty="0" err="1"/>
              <a:t>Spécialt</a:t>
            </a:r>
            <a:r>
              <a:rPr lang="it-IT" sz="2400" dirty="0"/>
              <a:t> </a:t>
            </a:r>
            <a:r>
              <a:rPr lang="it-IT" sz="2400" i="1" dirty="0"/>
              <a:t>La </a:t>
            </a:r>
            <a:r>
              <a:rPr lang="it-IT" sz="2400" i="1" dirty="0" err="1"/>
              <a:t>couleur</a:t>
            </a:r>
            <a:r>
              <a:rPr lang="it-IT" sz="2400" i="1" dirty="0"/>
              <a:t> </a:t>
            </a:r>
            <a:r>
              <a:rPr lang="it-IT" sz="2400" i="1" dirty="0" err="1"/>
              <a:t>orange</a:t>
            </a:r>
            <a:r>
              <a:rPr lang="it-IT" sz="2400" i="1" dirty="0"/>
              <a:t> d'un </a:t>
            </a:r>
            <a:r>
              <a:rPr lang="it-IT" sz="2400" i="1" dirty="0" err="1"/>
              <a:t>feu</a:t>
            </a:r>
            <a:r>
              <a:rPr lang="it-IT" sz="2400" i="1" dirty="0"/>
              <a:t> de </a:t>
            </a:r>
            <a:r>
              <a:rPr lang="it-IT" sz="2400" i="1" dirty="0" err="1"/>
              <a:t>signalisation</a:t>
            </a:r>
            <a:r>
              <a:rPr lang="it-IT" sz="2400" i="1" dirty="0"/>
              <a:t>, </a:t>
            </a:r>
            <a:r>
              <a:rPr lang="it-IT" sz="2400" i="1" dirty="0" err="1"/>
              <a:t>entre</a:t>
            </a:r>
            <a:r>
              <a:rPr lang="it-IT" sz="2400" i="1" dirty="0"/>
              <a:t> le </a:t>
            </a:r>
            <a:r>
              <a:rPr lang="it-IT" sz="2400" i="1" dirty="0" err="1"/>
              <a:t>vert</a:t>
            </a:r>
            <a:r>
              <a:rPr lang="it-IT" sz="2400" i="1" dirty="0"/>
              <a:t> et le </a:t>
            </a:r>
            <a:r>
              <a:rPr lang="it-IT" sz="2400" i="1" dirty="0" err="1"/>
              <a:t>rouge</a:t>
            </a:r>
            <a:r>
              <a:rPr lang="it-IT" sz="2400" i="1" dirty="0"/>
              <a:t>. </a:t>
            </a:r>
            <a:r>
              <a:rPr lang="it-IT" sz="2400" i="1" dirty="0" err="1"/>
              <a:t>Passer</a:t>
            </a:r>
            <a:r>
              <a:rPr lang="it-IT" sz="2400" i="1" dirty="0"/>
              <a:t> à </a:t>
            </a:r>
            <a:r>
              <a:rPr lang="it-IT" sz="2400" i="1" dirty="0" err="1"/>
              <a:t>l'orange</a:t>
            </a:r>
            <a:r>
              <a:rPr lang="it-IT" sz="2400" i="1" dirty="0"/>
              <a:t>.</a:t>
            </a:r>
          </a:p>
          <a:p>
            <a:endParaRPr lang="it-IT" sz="2400" i="1" dirty="0"/>
          </a:p>
          <a:p>
            <a:r>
              <a:rPr lang="it-IT" sz="2400" dirty="0"/>
              <a:t>© 2020 </a:t>
            </a:r>
            <a:r>
              <a:rPr lang="it-IT" sz="2400" dirty="0" err="1"/>
              <a:t>Dictionnaires</a:t>
            </a:r>
            <a:r>
              <a:rPr lang="it-IT" sz="2400" dirty="0"/>
              <a:t> Le Robert - Le Petit Robert de la langue </a:t>
            </a:r>
            <a:r>
              <a:rPr lang="it-IT" sz="2400" dirty="0" err="1"/>
              <a:t>française</a:t>
            </a:r>
            <a:endParaRPr lang="it-IT" sz="2400" dirty="0"/>
          </a:p>
          <a:p>
            <a:endParaRPr lang="fr-CA" sz="2400" dirty="0"/>
          </a:p>
        </p:txBody>
      </p:sp>
    </p:spTree>
    <p:extLst>
      <p:ext uri="{BB962C8B-B14F-4D97-AF65-F5344CB8AC3E}">
        <p14:creationId xmlns:p14="http://schemas.microsoft.com/office/powerpoint/2010/main" val="13751723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Titolo 1"/>
          <p:cNvSpPr>
            <a:spLocks noGrp="1"/>
          </p:cNvSpPr>
          <p:nvPr>
            <p:ph type="title"/>
          </p:nvPr>
        </p:nvSpPr>
        <p:spPr/>
        <p:txBody>
          <a:bodyPr>
            <a:normAutofit/>
          </a:bodyPr>
          <a:lstStyle/>
          <a:p>
            <a:r>
              <a:rPr lang="fr-CA" altLang="it-IT" sz="2800" dirty="0"/>
              <a:t>Violet</a:t>
            </a:r>
          </a:p>
        </p:txBody>
      </p:sp>
      <p:sp>
        <p:nvSpPr>
          <p:cNvPr id="189443" name="Segnaposto contenuto 2"/>
          <p:cNvSpPr>
            <a:spLocks noGrp="1"/>
          </p:cNvSpPr>
          <p:nvPr>
            <p:ph idx="1"/>
          </p:nvPr>
        </p:nvSpPr>
        <p:spPr/>
        <p:txBody>
          <a:bodyPr>
            <a:normAutofit/>
          </a:bodyPr>
          <a:lstStyle/>
          <a:p>
            <a:r>
              <a:rPr lang="it-IT" altLang="it-IT" sz="2000" dirty="0"/>
              <a:t> 1   D'une </a:t>
            </a:r>
            <a:r>
              <a:rPr lang="it-IT" altLang="it-IT" sz="2000" dirty="0" err="1"/>
              <a:t>couleur</a:t>
            </a:r>
            <a:r>
              <a:rPr lang="it-IT" altLang="it-IT" sz="2000" dirty="0"/>
              <a:t> qui s'</a:t>
            </a:r>
            <a:r>
              <a:rPr lang="it-IT" altLang="it-IT" sz="2000" dirty="0" err="1"/>
              <a:t>obtient</a:t>
            </a:r>
            <a:r>
              <a:rPr lang="it-IT" altLang="it-IT" sz="2000" dirty="0"/>
              <a:t> par le mélange </a:t>
            </a:r>
            <a:r>
              <a:rPr lang="it-IT" altLang="it-IT" sz="2000" dirty="0" err="1"/>
              <a:t>du</a:t>
            </a:r>
            <a:r>
              <a:rPr lang="it-IT" altLang="it-IT" sz="2000" dirty="0"/>
              <a:t> bleu et </a:t>
            </a:r>
            <a:r>
              <a:rPr lang="it-IT" altLang="it-IT" sz="2000" dirty="0" err="1"/>
              <a:t>du</a:t>
            </a:r>
            <a:r>
              <a:rPr lang="it-IT" altLang="it-IT" sz="2000" dirty="0"/>
              <a:t> </a:t>
            </a:r>
            <a:r>
              <a:rPr lang="it-IT" altLang="it-IT" sz="2000" dirty="0" err="1"/>
              <a:t>rouge</a:t>
            </a:r>
            <a:r>
              <a:rPr lang="it-IT" altLang="it-IT" sz="2000" dirty="0"/>
              <a:t>. </a:t>
            </a:r>
            <a:r>
              <a:rPr lang="it-IT" altLang="it-IT" sz="2000" i="1" dirty="0"/>
              <a:t>Iris </a:t>
            </a:r>
            <a:r>
              <a:rPr lang="it-IT" altLang="it-IT" sz="2000" i="1" dirty="0" err="1"/>
              <a:t>violet</a:t>
            </a:r>
            <a:r>
              <a:rPr lang="it-IT" altLang="it-IT" sz="2000" i="1" dirty="0"/>
              <a:t>. </a:t>
            </a:r>
            <a:r>
              <a:rPr lang="it-IT" altLang="it-IT" sz="2000" i="1" dirty="0" err="1"/>
              <a:t>Vapeurs</a:t>
            </a:r>
            <a:r>
              <a:rPr lang="it-IT" altLang="it-IT" sz="2000" i="1" dirty="0"/>
              <a:t> </a:t>
            </a:r>
            <a:r>
              <a:rPr lang="it-IT" altLang="it-IT" sz="2000" i="1" dirty="0" err="1"/>
              <a:t>violettes</a:t>
            </a:r>
            <a:r>
              <a:rPr lang="it-IT" altLang="it-IT" sz="2000" i="1" dirty="0"/>
              <a:t> de l'iode. </a:t>
            </a:r>
            <a:r>
              <a:rPr lang="it-IT" altLang="it-IT" sz="2000" i="1" dirty="0" err="1"/>
              <a:t>Encre</a:t>
            </a:r>
            <a:r>
              <a:rPr lang="it-IT" altLang="it-IT" sz="2000" i="1" dirty="0"/>
              <a:t> violette. Pierre violette</a:t>
            </a:r>
            <a:r>
              <a:rPr lang="it-IT" altLang="it-IT" sz="2000" dirty="0"/>
              <a:t>. ➙ </a:t>
            </a:r>
            <a:r>
              <a:rPr lang="it-IT" altLang="it-IT" sz="2000" dirty="0" err="1"/>
              <a:t>améthyste</a:t>
            </a:r>
            <a:r>
              <a:rPr lang="it-IT" altLang="it-IT" sz="2000" dirty="0"/>
              <a:t>. </a:t>
            </a:r>
            <a:r>
              <a:rPr lang="it-IT" altLang="it-IT" sz="2000" i="1" dirty="0" err="1"/>
              <a:t>Camail</a:t>
            </a:r>
            <a:r>
              <a:rPr lang="it-IT" altLang="it-IT" sz="2000" i="1" dirty="0"/>
              <a:t> </a:t>
            </a:r>
            <a:r>
              <a:rPr lang="it-IT" altLang="it-IT" sz="2000" i="1" dirty="0" err="1"/>
              <a:t>violet</a:t>
            </a:r>
            <a:r>
              <a:rPr lang="it-IT" altLang="it-IT" sz="2000" i="1" dirty="0"/>
              <a:t> d'un </a:t>
            </a:r>
            <a:r>
              <a:rPr lang="it-IT" altLang="it-IT" sz="2000" i="1" dirty="0" err="1"/>
              <a:t>évêque</a:t>
            </a:r>
            <a:r>
              <a:rPr lang="it-IT" altLang="it-IT" sz="2000" i="1" dirty="0"/>
              <a:t>. « Un </a:t>
            </a:r>
            <a:r>
              <a:rPr lang="it-IT" altLang="it-IT" sz="2000" i="1" dirty="0" err="1"/>
              <a:t>ruban</a:t>
            </a:r>
            <a:r>
              <a:rPr lang="it-IT" altLang="it-IT" sz="2000" i="1" dirty="0"/>
              <a:t> </a:t>
            </a:r>
            <a:r>
              <a:rPr lang="it-IT" altLang="it-IT" sz="2000" i="1" dirty="0" err="1"/>
              <a:t>violet</a:t>
            </a:r>
            <a:r>
              <a:rPr lang="it-IT" altLang="it-IT" sz="2000" i="1" dirty="0"/>
              <a:t> d'</a:t>
            </a:r>
            <a:r>
              <a:rPr lang="it-IT" altLang="it-IT" sz="2000" i="1" dirty="0" err="1"/>
              <a:t>officier</a:t>
            </a:r>
            <a:r>
              <a:rPr lang="it-IT" altLang="it-IT" sz="2000" i="1" dirty="0"/>
              <a:t> d'Académie » (</a:t>
            </a:r>
            <a:r>
              <a:rPr lang="it-IT" altLang="it-IT" sz="2000" i="1" dirty="0" err="1"/>
              <a:t>Courteline</a:t>
            </a:r>
            <a:r>
              <a:rPr lang="it-IT" altLang="it-IT" sz="2000" i="1" dirty="0"/>
              <a:t>)</a:t>
            </a:r>
            <a:r>
              <a:rPr lang="it-IT" altLang="it-IT" sz="2000" dirty="0"/>
              <a:t>. ▫ Par </a:t>
            </a:r>
            <a:r>
              <a:rPr lang="it-IT" altLang="it-IT" sz="2000" dirty="0" err="1"/>
              <a:t>ext</a:t>
            </a:r>
            <a:r>
              <a:rPr lang="it-IT" altLang="it-IT" sz="2000" dirty="0"/>
              <a:t>. </a:t>
            </a:r>
            <a:r>
              <a:rPr lang="mr-IN" altLang="it-IT" sz="2000" dirty="0"/>
              <a:t>…</a:t>
            </a:r>
            <a:r>
              <a:rPr lang="it-IT" altLang="it-IT" sz="2000" dirty="0" err="1"/>
              <a:t>Marque</a:t>
            </a:r>
            <a:r>
              <a:rPr lang="it-IT" altLang="it-IT" sz="2000" dirty="0"/>
              <a:t> violette </a:t>
            </a:r>
            <a:r>
              <a:rPr lang="it-IT" altLang="it-IT" sz="2000" dirty="0" err="1"/>
              <a:t>sur</a:t>
            </a:r>
            <a:r>
              <a:rPr lang="it-IT" altLang="it-IT" sz="2000" dirty="0"/>
              <a:t> la </a:t>
            </a:r>
            <a:r>
              <a:rPr lang="it-IT" altLang="it-IT" sz="2000" dirty="0" err="1"/>
              <a:t>peau</a:t>
            </a:r>
            <a:r>
              <a:rPr lang="it-IT" altLang="it-IT" sz="2000" dirty="0"/>
              <a:t>. ➙ bleu. </a:t>
            </a:r>
            <a:r>
              <a:rPr lang="it-IT" altLang="it-IT" sz="2000" b="1" dirty="0"/>
              <a:t>Devenir </a:t>
            </a:r>
            <a:r>
              <a:rPr lang="it-IT" altLang="it-IT" sz="2000" b="1" dirty="0" err="1"/>
              <a:t>violet</a:t>
            </a:r>
            <a:r>
              <a:rPr lang="it-IT" altLang="it-IT" sz="2000" b="1" dirty="0"/>
              <a:t> de </a:t>
            </a:r>
            <a:r>
              <a:rPr lang="it-IT" altLang="it-IT" sz="2000" b="1" dirty="0" err="1"/>
              <a:t>colère</a:t>
            </a:r>
            <a:r>
              <a:rPr lang="it-IT" altLang="it-IT" sz="2000" b="1" dirty="0"/>
              <a:t>.</a:t>
            </a:r>
          </a:p>
          <a:p>
            <a:r>
              <a:rPr lang="it-IT" altLang="it-IT" sz="2000" dirty="0"/>
              <a:t> 2   N. m. </a:t>
            </a:r>
            <a:r>
              <a:rPr lang="it-IT" altLang="it-IT" sz="2000" dirty="0" err="1"/>
              <a:t>Couleur</a:t>
            </a:r>
            <a:r>
              <a:rPr lang="it-IT" altLang="it-IT" sz="2000" dirty="0"/>
              <a:t> violette ; </a:t>
            </a:r>
            <a:r>
              <a:rPr lang="it-IT" altLang="it-IT" sz="2000" dirty="0" err="1"/>
              <a:t>phys</a:t>
            </a:r>
            <a:r>
              <a:rPr lang="it-IT" altLang="it-IT" sz="2000" dirty="0"/>
              <a:t>. </a:t>
            </a:r>
            <a:r>
              <a:rPr lang="it-IT" altLang="it-IT" sz="2000" dirty="0" err="1"/>
              <a:t>Extrémité</a:t>
            </a:r>
            <a:r>
              <a:rPr lang="it-IT" altLang="it-IT" sz="2000" dirty="0"/>
              <a:t> </a:t>
            </a:r>
            <a:r>
              <a:rPr lang="it-IT" altLang="it-IT" sz="2000" dirty="0" err="1"/>
              <a:t>du</a:t>
            </a:r>
            <a:r>
              <a:rPr lang="it-IT" altLang="it-IT" sz="2000" dirty="0"/>
              <a:t> </a:t>
            </a:r>
            <a:r>
              <a:rPr lang="it-IT" altLang="it-IT" sz="2000" dirty="0" err="1"/>
              <a:t>spectre</a:t>
            </a:r>
            <a:r>
              <a:rPr lang="it-IT" altLang="it-IT" sz="2000" dirty="0"/>
              <a:t> </a:t>
            </a:r>
            <a:r>
              <a:rPr lang="it-IT" altLang="it-IT" sz="2000" dirty="0" err="1"/>
              <a:t>visible</a:t>
            </a:r>
            <a:r>
              <a:rPr lang="it-IT" altLang="it-IT" sz="2000" dirty="0"/>
              <a:t> de la </a:t>
            </a:r>
            <a:r>
              <a:rPr lang="it-IT" altLang="it-IT" sz="2000" dirty="0" err="1"/>
              <a:t>lumière</a:t>
            </a:r>
            <a:r>
              <a:rPr lang="it-IT" altLang="it-IT" sz="2000" dirty="0"/>
              <a:t> </a:t>
            </a:r>
            <a:r>
              <a:rPr lang="it-IT" altLang="it-IT" sz="2000" dirty="0" err="1"/>
              <a:t>blanche</a:t>
            </a:r>
            <a:r>
              <a:rPr lang="it-IT" altLang="it-IT" sz="2000" dirty="0"/>
              <a:t>, l'</a:t>
            </a:r>
            <a:r>
              <a:rPr lang="it-IT" altLang="it-IT" sz="2000" dirty="0" err="1"/>
              <a:t>autre</a:t>
            </a:r>
            <a:r>
              <a:rPr lang="it-IT" altLang="it-IT" sz="2000" dirty="0"/>
              <a:t> </a:t>
            </a:r>
            <a:r>
              <a:rPr lang="it-IT" altLang="it-IT" sz="2000" dirty="0" err="1"/>
              <a:t>extrémité</a:t>
            </a:r>
            <a:r>
              <a:rPr lang="it-IT" altLang="it-IT" sz="2000" dirty="0"/>
              <a:t> </a:t>
            </a:r>
            <a:r>
              <a:rPr lang="it-IT" altLang="it-IT" sz="2000" dirty="0" err="1"/>
              <a:t>étant</a:t>
            </a:r>
            <a:r>
              <a:rPr lang="it-IT" altLang="it-IT" sz="2000" dirty="0"/>
              <a:t> le </a:t>
            </a:r>
            <a:r>
              <a:rPr lang="it-IT" altLang="it-IT" sz="2000" dirty="0" err="1"/>
              <a:t>rouge</a:t>
            </a:r>
            <a:r>
              <a:rPr lang="it-IT" altLang="it-IT" sz="2000" dirty="0"/>
              <a:t>. </a:t>
            </a:r>
            <a:r>
              <a:rPr lang="it-IT" altLang="it-IT" sz="2000" i="1" dirty="0" err="1"/>
              <a:t>Violet</a:t>
            </a:r>
            <a:r>
              <a:rPr lang="it-IT" altLang="it-IT" sz="2000" i="1" dirty="0"/>
              <a:t> </a:t>
            </a:r>
            <a:r>
              <a:rPr lang="it-IT" altLang="it-IT" sz="2000" i="1" dirty="0" err="1"/>
              <a:t>pâle</a:t>
            </a:r>
            <a:r>
              <a:rPr lang="it-IT" altLang="it-IT" sz="2000" dirty="0"/>
              <a:t>. ➙ lilas, mauve, parme. </a:t>
            </a:r>
            <a:r>
              <a:rPr lang="it-IT" altLang="it-IT" sz="2000" i="1" dirty="0"/>
              <a:t>Bleu-</a:t>
            </a:r>
            <a:r>
              <a:rPr lang="it-IT" altLang="it-IT" sz="2000" i="1" dirty="0" err="1"/>
              <a:t>violet</a:t>
            </a:r>
            <a:r>
              <a:rPr lang="it-IT" altLang="it-IT" sz="2000" dirty="0"/>
              <a:t>. </a:t>
            </a:r>
            <a:r>
              <a:rPr lang="it-IT" altLang="it-IT" sz="2000" i="1" dirty="0"/>
              <a:t>Rouge </a:t>
            </a:r>
            <a:r>
              <a:rPr lang="it-IT" altLang="it-IT" sz="2000" i="1" dirty="0" err="1"/>
              <a:t>tirant</a:t>
            </a:r>
            <a:r>
              <a:rPr lang="it-IT" altLang="it-IT" sz="2000" i="1" dirty="0"/>
              <a:t> </a:t>
            </a:r>
            <a:r>
              <a:rPr lang="it-IT" altLang="it-IT" sz="2000" i="1" dirty="0" err="1"/>
              <a:t>sur</a:t>
            </a:r>
            <a:r>
              <a:rPr lang="it-IT" altLang="it-IT" sz="2000" i="1" dirty="0"/>
              <a:t> le </a:t>
            </a:r>
            <a:r>
              <a:rPr lang="it-IT" altLang="it-IT" sz="2000" i="1" dirty="0" err="1"/>
              <a:t>violet</a:t>
            </a:r>
            <a:r>
              <a:rPr lang="it-IT" altLang="it-IT" sz="2000" dirty="0"/>
              <a:t>. ➙ </a:t>
            </a:r>
            <a:r>
              <a:rPr lang="it-IT" altLang="it-IT" sz="2000" dirty="0" err="1"/>
              <a:t>pourpre</a:t>
            </a:r>
            <a:r>
              <a:rPr lang="it-IT" altLang="it-IT" sz="2000" dirty="0"/>
              <a:t>, </a:t>
            </a:r>
            <a:r>
              <a:rPr lang="it-IT" altLang="it-IT" sz="2000" dirty="0" err="1"/>
              <a:t>violine</a:t>
            </a:r>
            <a:r>
              <a:rPr lang="it-IT" altLang="it-IT" sz="2000" dirty="0"/>
              <a:t>, </a:t>
            </a:r>
            <a:r>
              <a:rPr lang="it-IT" altLang="it-IT" sz="2000" dirty="0" err="1"/>
              <a:t>zinzolin</a:t>
            </a:r>
            <a:r>
              <a:rPr lang="it-IT" altLang="it-IT" sz="2000" dirty="0"/>
              <a:t>. </a:t>
            </a:r>
            <a:r>
              <a:rPr lang="it-IT" altLang="it-IT" sz="2000" i="1" dirty="0" err="1"/>
              <a:t>Violet</a:t>
            </a:r>
            <a:r>
              <a:rPr lang="it-IT" altLang="it-IT" sz="2000" i="1" dirty="0"/>
              <a:t> foncé</a:t>
            </a:r>
            <a:r>
              <a:rPr lang="it-IT" altLang="it-IT" sz="2000" dirty="0"/>
              <a:t>. ➙ </a:t>
            </a:r>
            <a:r>
              <a:rPr lang="it-IT" altLang="it-IT" sz="2000" dirty="0" err="1"/>
              <a:t>aubergine</a:t>
            </a:r>
            <a:r>
              <a:rPr lang="it-IT" altLang="it-IT" sz="2000" dirty="0"/>
              <a:t>, </a:t>
            </a:r>
            <a:r>
              <a:rPr lang="it-IT" altLang="it-IT" sz="2000" dirty="0" err="1"/>
              <a:t>lie</a:t>
            </a:r>
            <a:r>
              <a:rPr lang="it-IT" altLang="it-IT" sz="2000" dirty="0"/>
              <a:t>-de-vin, prune. «</a:t>
            </a:r>
            <a:r>
              <a:rPr lang="it-IT" altLang="it-IT" sz="2000" i="1" dirty="0"/>
              <a:t> </a:t>
            </a:r>
            <a:r>
              <a:rPr lang="it-IT" altLang="it-IT" sz="2000" i="1" dirty="0" err="1"/>
              <a:t>Des</a:t>
            </a:r>
            <a:r>
              <a:rPr lang="it-IT" altLang="it-IT" sz="2000" i="1" dirty="0"/>
              <a:t> </a:t>
            </a:r>
            <a:r>
              <a:rPr lang="it-IT" altLang="it-IT" sz="2000" i="1" dirty="0" err="1"/>
              <a:t>montagnes</a:t>
            </a:r>
            <a:r>
              <a:rPr lang="it-IT" altLang="it-IT" sz="2000" i="1" dirty="0"/>
              <a:t> d'un </a:t>
            </a:r>
            <a:r>
              <a:rPr lang="it-IT" altLang="it-IT" sz="2000" i="1" dirty="0" err="1"/>
              <a:t>violet</a:t>
            </a:r>
            <a:r>
              <a:rPr lang="it-IT" altLang="it-IT" sz="2000" i="1" dirty="0"/>
              <a:t> noir » (Mac </a:t>
            </a:r>
            <a:r>
              <a:rPr lang="it-IT" altLang="it-IT" sz="2000" i="1" dirty="0" err="1"/>
              <a:t>Orlan</a:t>
            </a:r>
            <a:r>
              <a:rPr lang="it-IT" altLang="it-IT" sz="2000" i="1" dirty="0"/>
              <a:t>)</a:t>
            </a:r>
            <a:r>
              <a:rPr lang="it-IT" altLang="it-IT" sz="2000" dirty="0"/>
              <a:t>.</a:t>
            </a:r>
          </a:p>
          <a:p>
            <a:r>
              <a:rPr lang="it-IT" altLang="it-IT" sz="2000" dirty="0"/>
              <a:t>© 2020 </a:t>
            </a:r>
            <a:r>
              <a:rPr lang="it-IT" altLang="it-IT" sz="2000" dirty="0" err="1"/>
              <a:t>Dictionnaires</a:t>
            </a:r>
            <a:r>
              <a:rPr lang="it-IT" altLang="it-IT" sz="2000" dirty="0"/>
              <a:t> Le Robert - Le Petit Robert de la langue </a:t>
            </a:r>
            <a:r>
              <a:rPr lang="it-IT" altLang="it-IT" sz="2000" dirty="0" err="1"/>
              <a:t>française</a:t>
            </a:r>
            <a:endParaRPr lang="it-IT" altLang="it-IT" sz="2000" dirty="0"/>
          </a:p>
          <a:p>
            <a:r>
              <a:rPr lang="it-IT" altLang="it-IT" sz="2000" dirty="0"/>
              <a:t>Fin 2 </a:t>
            </a:r>
            <a:r>
              <a:rPr lang="it-IT" altLang="it-IT" sz="2000"/>
              <a:t>mars</a:t>
            </a:r>
            <a:endParaRPr lang="fr-CA" altLang="it-IT" sz="2000" dirty="0"/>
          </a:p>
        </p:txBody>
      </p:sp>
    </p:spTree>
    <p:extLst>
      <p:ext uri="{BB962C8B-B14F-4D97-AF65-F5344CB8AC3E}">
        <p14:creationId xmlns:p14="http://schemas.microsoft.com/office/powerpoint/2010/main" val="3043080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fr-CA"/>
          </a:p>
        </p:txBody>
      </p:sp>
      <p:sp>
        <p:nvSpPr>
          <p:cNvPr id="3" name="Segnaposto contenuto 2"/>
          <p:cNvSpPr>
            <a:spLocks noGrp="1"/>
          </p:cNvSpPr>
          <p:nvPr>
            <p:ph idx="1"/>
          </p:nvPr>
        </p:nvSpPr>
        <p:spPr/>
        <p:txBody>
          <a:bodyPr>
            <a:normAutofit fontScale="85000" lnSpcReduction="20000"/>
          </a:bodyPr>
          <a:lstStyle/>
          <a:p>
            <a:r>
              <a:rPr lang="it-IT" sz="2400" dirty="0" err="1"/>
              <a:t>Sur</a:t>
            </a:r>
            <a:r>
              <a:rPr lang="it-IT" sz="2400" dirty="0"/>
              <a:t> l’</a:t>
            </a:r>
            <a:r>
              <a:rPr lang="it-IT" sz="2400" dirty="0" err="1"/>
              <a:t>absence</a:t>
            </a:r>
            <a:r>
              <a:rPr lang="it-IT" sz="2400" dirty="0"/>
              <a:t> sans </a:t>
            </a:r>
            <a:r>
              <a:rPr lang="it-IT" sz="2400" dirty="0" err="1"/>
              <a:t>désir</a:t>
            </a:r>
            <a:r>
              <a:rPr lang="it-IT" sz="2400" dirty="0"/>
              <a:t/>
            </a:r>
            <a:br>
              <a:rPr lang="it-IT" sz="2400" dirty="0"/>
            </a:br>
            <a:r>
              <a:rPr lang="it-IT" sz="2400" dirty="0" err="1"/>
              <a:t>Sur</a:t>
            </a:r>
            <a:r>
              <a:rPr lang="it-IT" sz="2400" dirty="0"/>
              <a:t> la </a:t>
            </a:r>
            <a:r>
              <a:rPr lang="it-IT" sz="2400" dirty="0" err="1"/>
              <a:t>solitude</a:t>
            </a:r>
            <a:r>
              <a:rPr lang="it-IT" sz="2400" dirty="0"/>
              <a:t> </a:t>
            </a:r>
            <a:r>
              <a:rPr lang="it-IT" sz="2400" dirty="0" err="1"/>
              <a:t>nue</a:t>
            </a:r>
            <a:r>
              <a:rPr lang="it-IT" sz="2400" dirty="0"/>
              <a:t/>
            </a:r>
            <a:br>
              <a:rPr lang="it-IT" sz="2400" dirty="0"/>
            </a:br>
            <a:r>
              <a:rPr lang="it-IT" sz="2400" dirty="0" err="1"/>
              <a:t>Sur</a:t>
            </a:r>
            <a:r>
              <a:rPr lang="it-IT" sz="2400" dirty="0"/>
              <a:t> </a:t>
            </a:r>
            <a:r>
              <a:rPr lang="it-IT" sz="2400" dirty="0" err="1"/>
              <a:t>les</a:t>
            </a:r>
            <a:r>
              <a:rPr lang="it-IT" sz="2400" dirty="0"/>
              <a:t> </a:t>
            </a:r>
            <a:r>
              <a:rPr lang="it-IT" sz="2400" dirty="0" err="1"/>
              <a:t>marches</a:t>
            </a:r>
            <a:r>
              <a:rPr lang="it-IT" sz="2400" dirty="0"/>
              <a:t> de la </a:t>
            </a:r>
            <a:r>
              <a:rPr lang="it-IT" sz="2400" dirty="0" err="1"/>
              <a:t>mort</a:t>
            </a:r>
            <a:r>
              <a:rPr lang="it-IT" sz="2400" dirty="0"/>
              <a:t/>
            </a:r>
            <a:br>
              <a:rPr lang="it-IT" sz="2400" dirty="0"/>
            </a:br>
            <a:r>
              <a:rPr lang="it-IT" sz="2400" dirty="0" err="1"/>
              <a:t>J’écris</a:t>
            </a:r>
            <a:r>
              <a:rPr lang="it-IT" sz="2400" dirty="0"/>
              <a:t> ton </a:t>
            </a:r>
            <a:r>
              <a:rPr lang="it-IT" sz="2400" dirty="0" err="1"/>
              <a:t>nom</a:t>
            </a:r>
            <a:endParaRPr lang="it-IT" sz="2400" dirty="0"/>
          </a:p>
          <a:p>
            <a:endParaRPr lang="it-IT" sz="2400" dirty="0"/>
          </a:p>
          <a:p>
            <a:r>
              <a:rPr lang="it-IT" sz="2400" dirty="0" err="1"/>
              <a:t>Sur</a:t>
            </a:r>
            <a:r>
              <a:rPr lang="it-IT" sz="2400" dirty="0"/>
              <a:t> la </a:t>
            </a:r>
            <a:r>
              <a:rPr lang="it-IT" sz="2400" dirty="0" err="1"/>
              <a:t>santé</a:t>
            </a:r>
            <a:r>
              <a:rPr lang="it-IT" sz="2400" dirty="0"/>
              <a:t> </a:t>
            </a:r>
            <a:r>
              <a:rPr lang="it-IT" sz="2400" dirty="0" err="1"/>
              <a:t>revenue</a:t>
            </a:r>
            <a:r>
              <a:rPr lang="it-IT" sz="2400" dirty="0"/>
              <a:t/>
            </a:r>
            <a:br>
              <a:rPr lang="it-IT" sz="2400" dirty="0"/>
            </a:br>
            <a:r>
              <a:rPr lang="it-IT" sz="2400" dirty="0" err="1"/>
              <a:t>Sur</a:t>
            </a:r>
            <a:r>
              <a:rPr lang="it-IT" sz="2400" dirty="0"/>
              <a:t> le </a:t>
            </a:r>
            <a:r>
              <a:rPr lang="it-IT" sz="2400" dirty="0" err="1"/>
              <a:t>risque</a:t>
            </a:r>
            <a:r>
              <a:rPr lang="it-IT" sz="2400" dirty="0"/>
              <a:t> </a:t>
            </a:r>
            <a:r>
              <a:rPr lang="it-IT" sz="2400" dirty="0" err="1"/>
              <a:t>disparu</a:t>
            </a:r>
            <a:r>
              <a:rPr lang="it-IT" sz="2400" dirty="0"/>
              <a:t/>
            </a:r>
            <a:br>
              <a:rPr lang="it-IT" sz="2400" dirty="0"/>
            </a:br>
            <a:r>
              <a:rPr lang="it-IT" sz="2400" dirty="0" err="1"/>
              <a:t>Sur</a:t>
            </a:r>
            <a:r>
              <a:rPr lang="it-IT" sz="2400" dirty="0"/>
              <a:t> l’</a:t>
            </a:r>
            <a:r>
              <a:rPr lang="it-IT" sz="2400" dirty="0" err="1"/>
              <a:t>espoir</a:t>
            </a:r>
            <a:r>
              <a:rPr lang="it-IT" sz="2400" dirty="0"/>
              <a:t> sans souvenir</a:t>
            </a:r>
            <a:br>
              <a:rPr lang="it-IT" sz="2400" dirty="0"/>
            </a:br>
            <a:r>
              <a:rPr lang="it-IT" sz="2400" dirty="0" err="1"/>
              <a:t>J’écris</a:t>
            </a:r>
            <a:r>
              <a:rPr lang="it-IT" sz="2400" dirty="0"/>
              <a:t> ton </a:t>
            </a:r>
            <a:r>
              <a:rPr lang="it-IT" sz="2400" dirty="0" err="1"/>
              <a:t>nom</a:t>
            </a:r>
            <a:endParaRPr lang="it-IT" sz="2400" dirty="0"/>
          </a:p>
          <a:p>
            <a:endParaRPr lang="it-IT" sz="2400" dirty="0"/>
          </a:p>
          <a:p>
            <a:r>
              <a:rPr lang="it-IT" sz="2400" dirty="0"/>
              <a:t>Et par le </a:t>
            </a:r>
            <a:r>
              <a:rPr lang="it-IT" sz="2400" dirty="0" err="1"/>
              <a:t>pouvoir</a:t>
            </a:r>
            <a:r>
              <a:rPr lang="it-IT" sz="2400" dirty="0"/>
              <a:t> d’un </a:t>
            </a:r>
            <a:r>
              <a:rPr lang="it-IT" sz="2400" dirty="0" err="1"/>
              <a:t>mot</a:t>
            </a:r>
            <a:r>
              <a:rPr lang="it-IT" sz="2400" dirty="0"/>
              <a:t/>
            </a:r>
            <a:br>
              <a:rPr lang="it-IT" sz="2400" dirty="0"/>
            </a:br>
            <a:r>
              <a:rPr lang="it-IT" sz="2400" dirty="0"/>
              <a:t>Je </a:t>
            </a:r>
            <a:r>
              <a:rPr lang="it-IT" sz="2400" dirty="0" err="1"/>
              <a:t>recommence</a:t>
            </a:r>
            <a:r>
              <a:rPr lang="it-IT" sz="2400" dirty="0"/>
              <a:t> ma vie</a:t>
            </a:r>
            <a:br>
              <a:rPr lang="it-IT" sz="2400" dirty="0"/>
            </a:br>
            <a:r>
              <a:rPr lang="it-IT" sz="2400" dirty="0"/>
              <a:t>Je </a:t>
            </a:r>
            <a:r>
              <a:rPr lang="it-IT" sz="2400" dirty="0" err="1"/>
              <a:t>suis</a:t>
            </a:r>
            <a:r>
              <a:rPr lang="it-IT" sz="2400" dirty="0"/>
              <a:t> né pour te </a:t>
            </a:r>
            <a:r>
              <a:rPr lang="it-IT" sz="2400" dirty="0" err="1"/>
              <a:t>connaître</a:t>
            </a:r>
            <a:r>
              <a:rPr lang="it-IT" sz="2400" dirty="0"/>
              <a:t/>
            </a:r>
            <a:br>
              <a:rPr lang="it-IT" sz="2400" dirty="0"/>
            </a:br>
            <a:r>
              <a:rPr lang="it-IT" sz="2400" dirty="0"/>
              <a:t>Pour te </a:t>
            </a:r>
            <a:r>
              <a:rPr lang="it-IT" sz="2400" dirty="0" err="1"/>
              <a:t>nommer</a:t>
            </a:r>
            <a:endParaRPr lang="it-IT" sz="2400" dirty="0"/>
          </a:p>
          <a:p>
            <a:endParaRPr lang="it-IT" sz="2400" dirty="0"/>
          </a:p>
          <a:p>
            <a:r>
              <a:rPr lang="it-IT" sz="2400" dirty="0" err="1"/>
              <a:t>Liberté</a:t>
            </a:r>
            <a:r>
              <a:rPr lang="it-IT" sz="2400" dirty="0"/>
              <a:t>.</a:t>
            </a:r>
          </a:p>
          <a:p>
            <a:endParaRPr lang="fr-CA" sz="2400" dirty="0"/>
          </a:p>
        </p:txBody>
      </p:sp>
    </p:spTree>
    <p:extLst>
      <p:ext uri="{BB962C8B-B14F-4D97-AF65-F5344CB8AC3E}">
        <p14:creationId xmlns:p14="http://schemas.microsoft.com/office/powerpoint/2010/main" val="2317962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a:bodyPr>
          <a:lstStyle/>
          <a:p>
            <a:r>
              <a:rPr lang="fr-CA" sz="2800" dirty="0" smtClean="0"/>
              <a:t>La suite</a:t>
            </a:r>
            <a:endParaRPr lang="fr-CA" sz="2800" dirty="0"/>
          </a:p>
        </p:txBody>
      </p:sp>
      <p:sp>
        <p:nvSpPr>
          <p:cNvPr id="3" name="Sottotitolo 2"/>
          <p:cNvSpPr>
            <a:spLocks noGrp="1"/>
          </p:cNvSpPr>
          <p:nvPr>
            <p:ph type="subTitle" idx="1"/>
          </p:nvPr>
        </p:nvSpPr>
        <p:spPr/>
        <p:txBody>
          <a:bodyPr>
            <a:normAutofit lnSpcReduction="10000"/>
          </a:bodyPr>
          <a:lstStyle/>
          <a:p>
            <a:r>
              <a:rPr lang="fr-CA" dirty="0"/>
              <a:t>Bonjour à toutes et à tous</a:t>
            </a:r>
          </a:p>
          <a:p>
            <a:r>
              <a:rPr lang="fr-CA" dirty="0"/>
              <a:t>Langage inclusif</a:t>
            </a:r>
          </a:p>
          <a:p>
            <a:r>
              <a:rPr lang="fr-CA" dirty="0"/>
              <a:t/>
            </a:r>
            <a:br>
              <a:rPr lang="fr-CA" dirty="0"/>
            </a:br>
            <a:endParaRPr lang="fr-CA" dirty="0"/>
          </a:p>
        </p:txBody>
      </p:sp>
    </p:spTree>
    <p:extLst>
      <p:ext uri="{BB962C8B-B14F-4D97-AF65-F5344CB8AC3E}">
        <p14:creationId xmlns:p14="http://schemas.microsoft.com/office/powerpoint/2010/main" val="3558621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b="1" dirty="0"/>
              <a:t>le Guide </a:t>
            </a:r>
            <a:r>
              <a:rPr lang="it-IT" sz="2800" b="1" dirty="0" err="1"/>
              <a:t>pratique</a:t>
            </a:r>
            <a:r>
              <a:rPr lang="it-IT" sz="2800" b="1" dirty="0"/>
              <a:t> </a:t>
            </a:r>
            <a:r>
              <a:rPr lang="it-IT" sz="2800" b="1" dirty="0" err="1"/>
              <a:t>du</a:t>
            </a:r>
            <a:r>
              <a:rPr lang="it-IT" sz="2800" b="1" dirty="0"/>
              <a:t> </a:t>
            </a:r>
            <a:r>
              <a:rPr lang="it-IT" sz="2800" b="1" dirty="0" err="1"/>
              <a:t>Haut</a:t>
            </a:r>
            <a:r>
              <a:rPr lang="it-IT" sz="2800" b="1" dirty="0"/>
              <a:t> </a:t>
            </a:r>
            <a:r>
              <a:rPr lang="it-IT" sz="2800" b="1" dirty="0" err="1"/>
              <a:t>Conseil</a:t>
            </a:r>
            <a:r>
              <a:rPr lang="it-IT" sz="2800" b="1" dirty="0"/>
              <a:t> à l’</a:t>
            </a:r>
            <a:r>
              <a:rPr lang="it-IT" sz="2800" b="1" dirty="0" err="1"/>
              <a:t>Egalité</a:t>
            </a:r>
            <a:r>
              <a:rPr lang="it-IT" sz="2800" b="1" dirty="0"/>
              <a:t/>
            </a:r>
            <a:br>
              <a:rPr lang="it-IT" sz="2800" b="1" dirty="0"/>
            </a:br>
            <a:endParaRPr lang="fr-CA" sz="2800" dirty="0"/>
          </a:p>
        </p:txBody>
      </p:sp>
      <p:sp>
        <p:nvSpPr>
          <p:cNvPr id="3" name="Segnaposto contenuto 2"/>
          <p:cNvSpPr>
            <a:spLocks noGrp="1"/>
          </p:cNvSpPr>
          <p:nvPr>
            <p:ph idx="1"/>
          </p:nvPr>
        </p:nvSpPr>
        <p:spPr/>
        <p:txBody>
          <a:bodyPr>
            <a:normAutofit/>
          </a:bodyPr>
          <a:lstStyle/>
          <a:p>
            <a:pPr algn="just"/>
            <a:r>
              <a:rPr lang="it-IT" sz="2400" dirty="0"/>
              <a:t>La Convention d’engagement pour une </a:t>
            </a:r>
            <a:r>
              <a:rPr lang="it-IT" sz="2400" dirty="0" err="1"/>
              <a:t>communication</a:t>
            </a:r>
            <a:r>
              <a:rPr lang="it-IT" sz="2400" dirty="0"/>
              <a:t> </a:t>
            </a:r>
            <a:r>
              <a:rPr lang="it-IT" sz="2400" dirty="0" err="1"/>
              <a:t>publique</a:t>
            </a:r>
            <a:r>
              <a:rPr lang="it-IT" sz="2400" dirty="0"/>
              <a:t> sans </a:t>
            </a:r>
            <a:r>
              <a:rPr lang="it-IT" sz="2400" dirty="0" err="1"/>
              <a:t>stéréotype</a:t>
            </a:r>
            <a:r>
              <a:rPr lang="it-IT" sz="2400" dirty="0"/>
              <a:t> de </a:t>
            </a:r>
            <a:r>
              <a:rPr lang="it-IT" sz="2400" dirty="0" err="1"/>
              <a:t>sexe</a:t>
            </a:r>
            <a:r>
              <a:rPr lang="it-IT" sz="2400" dirty="0"/>
              <a:t> a </a:t>
            </a:r>
            <a:r>
              <a:rPr lang="it-IT" sz="2400" dirty="0" err="1"/>
              <a:t>depuis</a:t>
            </a:r>
            <a:r>
              <a:rPr lang="it-IT" sz="2400" dirty="0"/>
              <a:t> </a:t>
            </a:r>
            <a:r>
              <a:rPr lang="it-IT" sz="2400" dirty="0" err="1"/>
              <a:t>éte</a:t>
            </a:r>
            <a:r>
              <a:rPr lang="it-IT" sz="2400" dirty="0"/>
              <a:t>́ </a:t>
            </a:r>
            <a:r>
              <a:rPr lang="it-IT" sz="2400" dirty="0" err="1"/>
              <a:t>adoptée</a:t>
            </a:r>
            <a:r>
              <a:rPr lang="it-IT" sz="2400" dirty="0"/>
              <a:t> par le </a:t>
            </a:r>
            <a:r>
              <a:rPr lang="it-IT" sz="2400" dirty="0" err="1"/>
              <a:t>Conseil</a:t>
            </a:r>
            <a:r>
              <a:rPr lang="it-IT" sz="2400" dirty="0"/>
              <a:t> </a:t>
            </a:r>
            <a:r>
              <a:rPr lang="it-IT" sz="2400" dirty="0" err="1"/>
              <a:t>économique</a:t>
            </a:r>
            <a:r>
              <a:rPr lang="it-IT" sz="2400" dirty="0"/>
              <a:t>, social et </a:t>
            </a:r>
            <a:r>
              <a:rPr lang="it-IT" sz="2400" dirty="0" err="1"/>
              <a:t>environnemental</a:t>
            </a:r>
            <a:r>
              <a:rPr lang="it-IT" sz="2400" dirty="0"/>
              <a:t>, l’ÉNA, le </a:t>
            </a:r>
            <a:r>
              <a:rPr lang="it-IT" sz="2400" dirty="0" err="1"/>
              <a:t>ministère</a:t>
            </a:r>
            <a:r>
              <a:rPr lang="it-IT" sz="2400" dirty="0"/>
              <a:t> de la </a:t>
            </a:r>
            <a:r>
              <a:rPr lang="it-IT" sz="2400" dirty="0" err="1"/>
              <a:t>Justice</a:t>
            </a:r>
            <a:r>
              <a:rPr lang="it-IT" sz="2400" dirty="0"/>
              <a:t>, le Centre </a:t>
            </a:r>
            <a:r>
              <a:rPr lang="it-IT" sz="2400" dirty="0" err="1"/>
              <a:t>national</a:t>
            </a:r>
            <a:r>
              <a:rPr lang="it-IT" sz="2400" dirty="0"/>
              <a:t> de la </a:t>
            </a:r>
            <a:r>
              <a:rPr lang="it-IT" sz="2400" dirty="0" err="1"/>
              <a:t>fonction</a:t>
            </a:r>
            <a:r>
              <a:rPr lang="it-IT" sz="2400" dirty="0"/>
              <a:t> </a:t>
            </a:r>
            <a:r>
              <a:rPr lang="it-IT" sz="2400" dirty="0" err="1"/>
              <a:t>publique</a:t>
            </a:r>
            <a:r>
              <a:rPr lang="it-IT" sz="2400" dirty="0"/>
              <a:t> territoriale, </a:t>
            </a:r>
            <a:r>
              <a:rPr lang="it-IT" sz="2400" dirty="0" err="1"/>
              <a:t>des</a:t>
            </a:r>
            <a:r>
              <a:rPr lang="it-IT" sz="2400" dirty="0"/>
              <a:t> </a:t>
            </a:r>
            <a:r>
              <a:rPr lang="it-IT" sz="2400" dirty="0" err="1"/>
              <a:t>collectivités</a:t>
            </a:r>
            <a:r>
              <a:rPr lang="it-IT" sz="2400" dirty="0"/>
              <a:t> </a:t>
            </a:r>
            <a:r>
              <a:rPr lang="it-IT" sz="2400" dirty="0" err="1"/>
              <a:t>territoriales</a:t>
            </a:r>
            <a:r>
              <a:rPr lang="it-IT" sz="2400" dirty="0"/>
              <a:t> de </a:t>
            </a:r>
            <a:r>
              <a:rPr lang="it-IT" sz="2400" dirty="0" err="1"/>
              <a:t>tous</a:t>
            </a:r>
            <a:r>
              <a:rPr lang="it-IT" sz="2400" dirty="0"/>
              <a:t> </a:t>
            </a:r>
            <a:r>
              <a:rPr lang="it-IT" sz="2400" dirty="0" err="1"/>
              <a:t>niveaux</a:t>
            </a:r>
            <a:r>
              <a:rPr lang="it-IT" sz="2400" dirty="0"/>
              <a:t> et </a:t>
            </a:r>
            <a:r>
              <a:rPr lang="it-IT" sz="2400" dirty="0" err="1"/>
              <a:t>des</a:t>
            </a:r>
            <a:r>
              <a:rPr lang="it-IT" sz="2400" dirty="0"/>
              <a:t> </a:t>
            </a:r>
            <a:r>
              <a:rPr lang="it-IT" sz="2400" dirty="0" err="1"/>
              <a:t>universités</a:t>
            </a:r>
            <a:r>
              <a:rPr lang="it-IT" sz="2400" dirty="0"/>
              <a:t>... </a:t>
            </a:r>
          </a:p>
          <a:p>
            <a:pPr algn="just"/>
            <a:endParaRPr lang="fr-CA" sz="2400" dirty="0"/>
          </a:p>
        </p:txBody>
      </p:sp>
    </p:spTree>
    <p:extLst>
      <p:ext uri="{BB962C8B-B14F-4D97-AF65-F5344CB8AC3E}">
        <p14:creationId xmlns:p14="http://schemas.microsoft.com/office/powerpoint/2010/main" val="474094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Le Haut Conseil à l'égalité </a:t>
            </a:r>
          </a:p>
        </p:txBody>
      </p:sp>
      <p:sp>
        <p:nvSpPr>
          <p:cNvPr id="3" name="Segnaposto contenuto 2"/>
          <p:cNvSpPr>
            <a:spLocks noGrp="1"/>
          </p:cNvSpPr>
          <p:nvPr>
            <p:ph idx="1"/>
          </p:nvPr>
        </p:nvSpPr>
        <p:spPr/>
        <p:txBody>
          <a:bodyPr>
            <a:normAutofit/>
          </a:bodyPr>
          <a:lstStyle/>
          <a:p>
            <a:pPr algn="just"/>
            <a:r>
              <a:rPr lang="fr-CA" sz="2400" dirty="0"/>
              <a:t>Le Haut Conseil à l'égalité entre les femmes et les hommes (HCE) est une instance consultative indépendante française.</a:t>
            </a:r>
          </a:p>
          <a:p>
            <a:pPr algn="just"/>
            <a:r>
              <a:rPr lang="fr-CA" sz="2400" dirty="0"/>
              <a:t>Il est créé par décret du président de la République François Hollande le 3 janvier 2013. </a:t>
            </a:r>
          </a:p>
          <a:p>
            <a:pPr algn="just"/>
            <a:r>
              <a:rPr lang="fr-CA" sz="2400" dirty="0"/>
              <a:t>Le HCE a été inscrit dans la loi relative à l'égalité et la citoyenneté du 27 janvier 2017 qui a renforcé ses missions (article 181). </a:t>
            </a:r>
          </a:p>
          <a:p>
            <a:pPr algn="just"/>
            <a:r>
              <a:rPr lang="fr-CA" sz="2400" dirty="0"/>
              <a:t>Le Haut Conseil à l’</a:t>
            </a:r>
            <a:r>
              <a:rPr lang="fr-CA" sz="2400" dirty="0" err="1"/>
              <a:t>Egalité</a:t>
            </a:r>
            <a:r>
              <a:rPr lang="fr-CA" sz="2400" dirty="0"/>
              <a:t> entre les femmes et les hommes est composé de personnalités nommées par arrêté </a:t>
            </a:r>
            <a:r>
              <a:rPr lang="fr-CA" sz="2400" dirty="0" err="1"/>
              <a:t>du.de</a:t>
            </a:r>
            <a:r>
              <a:rPr lang="fr-CA" sz="2400" dirty="0"/>
              <a:t> la </a:t>
            </a:r>
            <a:r>
              <a:rPr lang="fr-CA" sz="2400" dirty="0" err="1"/>
              <a:t>Premièr.e</a:t>
            </a:r>
            <a:r>
              <a:rPr lang="fr-CA" sz="2400" dirty="0"/>
              <a:t> ministre, sur proposition </a:t>
            </a:r>
            <a:r>
              <a:rPr lang="fr-CA" sz="2400" dirty="0" err="1"/>
              <a:t>du.de</a:t>
            </a:r>
            <a:r>
              <a:rPr lang="fr-CA" sz="2400" dirty="0"/>
              <a:t> la ministre des Droits des femmes.</a:t>
            </a:r>
          </a:p>
        </p:txBody>
      </p:sp>
    </p:spTree>
    <p:extLst>
      <p:ext uri="{BB962C8B-B14F-4D97-AF65-F5344CB8AC3E}">
        <p14:creationId xmlns:p14="http://schemas.microsoft.com/office/powerpoint/2010/main" val="16175776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4554</Words>
  <Application>Microsoft Office PowerPoint</Application>
  <PresentationFormat>Widescreen</PresentationFormat>
  <Paragraphs>248</Paragraphs>
  <Slides>53</Slides>
  <Notes>1</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53</vt:i4>
      </vt:variant>
    </vt:vector>
  </HeadingPairs>
  <TitlesOfParts>
    <vt:vector size="62" baseType="lpstr">
      <vt:lpstr>MS PGothic</vt:lpstr>
      <vt:lpstr>游ゴシック</vt:lpstr>
      <vt:lpstr>游ゴシック Light</vt:lpstr>
      <vt:lpstr>Arial</vt:lpstr>
      <vt:lpstr>Calibri</vt:lpstr>
      <vt:lpstr>Calibri Light</vt:lpstr>
      <vt:lpstr>Mangal</vt:lpstr>
      <vt:lpstr>Symbol</vt:lpstr>
      <vt:lpstr>Tema di Office</vt:lpstr>
      <vt:lpstr>Poème "Liberté" de Paul Eluard, illustré par Fernand Léger en 1953 </vt:lpstr>
      <vt:lpstr> Paul Eluard  1895-1952 </vt:lpstr>
      <vt:lpstr>Poésie et vérité 1942 (recueil clandestin) Au rendez-vous allemand (1945, Les Editions de Minuit)</vt:lpstr>
      <vt:lpstr>Poésie et vérité 1942 (recueil clandestin) Au rendez-vous allemand (1945, Les Editions de Minuit)</vt:lpstr>
      <vt:lpstr>Presentazione standard di PowerPoint</vt:lpstr>
      <vt:lpstr>Presentazione standard di PowerPoint</vt:lpstr>
      <vt:lpstr>La suite</vt:lpstr>
      <vt:lpstr>le Guide pratique du Haut Conseil à l’Egalité </vt:lpstr>
      <vt:lpstr>Le Haut Conseil à l'égalité </vt:lpstr>
      <vt:lpstr>le Guide pratique du Haut Conseil à l’Egalité</vt:lpstr>
      <vt:lpstr>Haut Conseil à l’Egalité http://www.haut-conseil-egalite.gouv.fr/stereotypes-et-roles-sociaux/zoom-sur/article/pour-une-communication-sans-stereotype-de-sexe-le-guide-pratique-du-haut </vt:lpstr>
      <vt:lpstr>le Guide pratique du Haut Conseil à l’Egalité</vt:lpstr>
      <vt:lpstr>Presentazione standard di PowerPoint</vt:lpstr>
      <vt:lpstr>Presentazione standard di PowerPoint</vt:lpstr>
      <vt:lpstr>Presentazione standard di PowerPoint</vt:lpstr>
      <vt:lpstr>10 RECOMMANDATIONS  pour une communication publique sans stéréotype de sexe   </vt:lpstr>
      <vt:lpstr>1° Recommandation</vt:lpstr>
      <vt:lpstr>Presentazione standard di PowerPoint</vt:lpstr>
      <vt:lpstr>Observons les dénominations de la journée du 8 mars</vt:lpstr>
      <vt:lpstr>Journée internationale des femmes   </vt:lpstr>
      <vt:lpstr>         </vt:lpstr>
      <vt:lpstr>journée internationale de lutte pour les droits des femmes </vt:lpstr>
      <vt:lpstr>journée internationale de lutte pour les droits des femmes  </vt:lpstr>
      <vt:lpstr>Journée des femmes</vt:lpstr>
      <vt:lpstr> International Women’s Day </vt:lpstr>
      <vt:lpstr> « journée des droits des femmes » ou « journée de lutte pour les droits des femmes » </vt:lpstr>
      <vt:lpstr>N’offrez pas de fleurs </vt:lpstr>
      <vt:lpstr>Mot (italien) à charge culturelle partagée : le mimosa (fleur du 8 mars)</vt:lpstr>
      <vt:lpstr>Mots à CCP </vt:lpstr>
      <vt:lpstr>Mot (français) à charge culturelle partagée : le muguet (fleur du 1 mai) </vt:lpstr>
      <vt:lpstr>Histoire Noms de métiers, fonctions et dignités</vt:lpstr>
      <vt:lpstr>Au XIX° siècle</vt:lpstr>
      <vt:lpstr>La question de la règle de la proximité</vt:lpstr>
      <vt:lpstr>La règle du masculin qui l’emporte</vt:lpstr>
      <vt:lpstr>La règle de proximité </vt:lpstr>
      <vt:lpstr>Le masculin l’emporte</vt:lpstr>
      <vt:lpstr>Les femmes et la Révolution française</vt:lpstr>
      <vt:lpstr>Presentazione standard di PowerPoint</vt:lpstr>
      <vt:lpstr>L’histoire chromatique politique française </vt:lpstr>
      <vt:lpstr>L’histoire chromatique politique française </vt:lpstr>
      <vt:lpstr>L’histoire chromatique politique française </vt:lpstr>
      <vt:lpstr>L’histoire chromatique politique française </vt:lpstr>
      <vt:lpstr> Langue, culture, couleurs Comment définir une couleur? </vt:lpstr>
      <vt:lpstr>Comment définir une couleur ?</vt:lpstr>
      <vt:lpstr>bleu, bleue </vt:lpstr>
      <vt:lpstr>Rouge</vt:lpstr>
      <vt:lpstr>vert, verte </vt:lpstr>
      <vt:lpstr>Jaune</vt:lpstr>
      <vt:lpstr>blanc, blanche </vt:lpstr>
      <vt:lpstr>noir, noire </vt:lpstr>
      <vt:lpstr>Gris, rose</vt:lpstr>
      <vt:lpstr>Orange</vt:lpstr>
      <vt:lpstr>Violet</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CELOTTI NADINE</dc:creator>
  <cp:lastModifiedBy>CELOTTI NADINE</cp:lastModifiedBy>
  <cp:revision>4</cp:revision>
  <dcterms:created xsi:type="dcterms:W3CDTF">2021-03-02T17:47:34Z</dcterms:created>
  <dcterms:modified xsi:type="dcterms:W3CDTF">2021-03-02T18:00:15Z</dcterms:modified>
</cp:coreProperties>
</file>