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pict" ContentType="image/pict"/>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14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 Id="rId2" Type="http://schemas.openxmlformats.org/officeDocument/2006/relationships/image" Target="NUL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5ED5FF43-F400-FA49-BB0D-4CBB55C90490}" type="datetimeFigureOut">
              <a:rPr lang="it-IT" smtClean="0"/>
              <a:t>16/03/21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3393941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5ED5FF43-F400-FA49-BB0D-4CBB55C90490}" type="datetimeFigureOut">
              <a:rPr lang="it-IT" smtClean="0"/>
              <a:t>16/03/21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3452006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5ED5FF43-F400-FA49-BB0D-4CBB55C90490}" type="datetimeFigureOut">
              <a:rPr lang="it-IT" smtClean="0"/>
              <a:t>16/03/21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249079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5ED5FF43-F400-FA49-BB0D-4CBB55C90490}" type="datetimeFigureOut">
              <a:rPr lang="it-IT" smtClean="0"/>
              <a:t>16/03/21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39135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5ED5FF43-F400-FA49-BB0D-4CBB55C90490}" type="datetimeFigureOut">
              <a:rPr lang="it-IT" smtClean="0"/>
              <a:t>16/03/21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687724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5ED5FF43-F400-FA49-BB0D-4CBB55C90490}" type="datetimeFigureOut">
              <a:rPr lang="it-IT" smtClean="0"/>
              <a:t>16/03/21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72836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5ED5FF43-F400-FA49-BB0D-4CBB55C90490}" type="datetimeFigureOut">
              <a:rPr lang="it-IT" smtClean="0"/>
              <a:t>16/03/21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181578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5ED5FF43-F400-FA49-BB0D-4CBB55C90490}" type="datetimeFigureOut">
              <a:rPr lang="it-IT" smtClean="0"/>
              <a:t>16/03/21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299964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ED5FF43-F400-FA49-BB0D-4CBB55C90490}" type="datetimeFigureOut">
              <a:rPr lang="it-IT" smtClean="0"/>
              <a:t>16/03/21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1527265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ED5FF43-F400-FA49-BB0D-4CBB55C90490}" type="datetimeFigureOut">
              <a:rPr lang="it-IT" smtClean="0"/>
              <a:t>16/03/21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2164631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ED5FF43-F400-FA49-BB0D-4CBB55C90490}" type="datetimeFigureOut">
              <a:rPr lang="it-IT" smtClean="0"/>
              <a:t>16/03/21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55F2E1D-0494-9D4B-9758-469B8B32EE8D}" type="slidenum">
              <a:rPr lang="fr-CA" smtClean="0"/>
              <a:t>‹n.›</a:t>
            </a:fld>
            <a:endParaRPr lang="fr-CA"/>
          </a:p>
        </p:txBody>
      </p:sp>
    </p:spTree>
    <p:extLst>
      <p:ext uri="{BB962C8B-B14F-4D97-AF65-F5344CB8AC3E}">
        <p14:creationId xmlns:p14="http://schemas.microsoft.com/office/powerpoint/2010/main" val="36029228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D5FF43-F400-FA49-BB0D-4CBB55C90490}" type="datetimeFigureOut">
              <a:rPr lang="it-IT" smtClean="0"/>
              <a:t>16/03/21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F2E1D-0494-9D4B-9758-469B8B32EE8D}" type="slidenum">
              <a:rPr lang="fr-CA" smtClean="0"/>
              <a:t>‹n.›</a:t>
            </a:fld>
            <a:endParaRPr lang="fr-CA"/>
          </a:p>
        </p:txBody>
      </p:sp>
    </p:spTree>
    <p:extLst>
      <p:ext uri="{BB962C8B-B14F-4D97-AF65-F5344CB8AC3E}">
        <p14:creationId xmlns:p14="http://schemas.microsoft.com/office/powerpoint/2010/main" val="2501066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package" Target="../embeddings/Documento_di_Microsoft_Word1.docx"/><Relationship Id="rId5" Type="http://schemas.openxmlformats.org/officeDocument/2006/relationships/image" Target="../media/image3.pict"/><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Observations hebdomadaires</a:t>
            </a:r>
            <a:br>
              <a:rPr lang="fr-CA" sz="2800" dirty="0" smtClean="0"/>
            </a:br>
            <a:r>
              <a:rPr lang="fr-CA" sz="2800" dirty="0" smtClean="0"/>
              <a:t>une autre discrimination</a:t>
            </a:r>
            <a:br>
              <a:rPr lang="fr-CA" sz="2800" dirty="0" smtClean="0"/>
            </a:br>
            <a:r>
              <a:rPr lang="fr-CA" sz="2800" dirty="0" smtClean="0"/>
              <a:t>9 mars 2021</a:t>
            </a:r>
            <a:endParaRPr lang="fr-CA" sz="2800" dirty="0"/>
          </a:p>
        </p:txBody>
      </p:sp>
      <p:sp>
        <p:nvSpPr>
          <p:cNvPr id="3" name="Segnaposto contenuto 2"/>
          <p:cNvSpPr>
            <a:spLocks noGrp="1"/>
          </p:cNvSpPr>
          <p:nvPr>
            <p:ph idx="1"/>
          </p:nvPr>
        </p:nvSpPr>
        <p:spPr/>
        <p:txBody>
          <a:bodyPr>
            <a:normAutofit/>
          </a:bodyPr>
          <a:lstStyle/>
          <a:p>
            <a:r>
              <a:rPr lang="it-IT" sz="2400" b="1" dirty="0" err="1"/>
              <a:t>Polémique</a:t>
            </a:r>
            <a:endParaRPr lang="it-IT" sz="2400" b="1" dirty="0"/>
          </a:p>
          <a:p>
            <a:pPr algn="just"/>
            <a:r>
              <a:rPr lang="it-IT" sz="2400" b="1" dirty="0" err="1"/>
              <a:t>Trop</a:t>
            </a:r>
            <a:r>
              <a:rPr lang="it-IT" sz="2400" b="1" dirty="0"/>
              <a:t> </a:t>
            </a:r>
            <a:r>
              <a:rPr lang="it-IT" sz="2400" b="1" dirty="0" err="1"/>
              <a:t>blanche</a:t>
            </a:r>
            <a:r>
              <a:rPr lang="it-IT" sz="2400" b="1" dirty="0"/>
              <a:t> pour </a:t>
            </a:r>
            <a:r>
              <a:rPr lang="it-IT" sz="2400" b="1" dirty="0" err="1"/>
              <a:t>traduire</a:t>
            </a:r>
            <a:r>
              <a:rPr lang="it-IT" sz="2400" b="1" dirty="0"/>
              <a:t> une </a:t>
            </a:r>
            <a:r>
              <a:rPr lang="it-IT" sz="2400" b="1" dirty="0" err="1"/>
              <a:t>poétesse</a:t>
            </a:r>
            <a:r>
              <a:rPr lang="it-IT" sz="2400" b="1" dirty="0"/>
              <a:t> </a:t>
            </a:r>
            <a:r>
              <a:rPr lang="it-IT" sz="2400" b="1" dirty="0" err="1"/>
              <a:t>noire</a:t>
            </a:r>
            <a:r>
              <a:rPr lang="it-IT" sz="2400" b="1" dirty="0"/>
              <a:t> : </a:t>
            </a:r>
            <a:r>
              <a:rPr lang="it-IT" sz="2400" b="1" dirty="0" err="1"/>
              <a:t>aux</a:t>
            </a:r>
            <a:r>
              <a:rPr lang="it-IT" sz="2400" b="1" dirty="0"/>
              <a:t> </a:t>
            </a:r>
            <a:r>
              <a:rPr lang="it-IT" sz="2400" b="1" dirty="0" err="1"/>
              <a:t>Pays-Bas</a:t>
            </a:r>
            <a:r>
              <a:rPr lang="it-IT" sz="2400" b="1" dirty="0"/>
              <a:t>, l'</a:t>
            </a:r>
            <a:r>
              <a:rPr lang="it-IT" sz="2400" b="1" dirty="0" err="1"/>
              <a:t>antiracisme</a:t>
            </a:r>
            <a:r>
              <a:rPr lang="it-IT" sz="2400" b="1" dirty="0"/>
              <a:t> </a:t>
            </a:r>
            <a:r>
              <a:rPr lang="it-IT" sz="2400" b="1" dirty="0" err="1"/>
              <a:t>déraille</a:t>
            </a:r>
            <a:endParaRPr lang="it-IT" sz="2400" b="1" dirty="0"/>
          </a:p>
          <a:p>
            <a:pPr algn="just"/>
            <a:r>
              <a:rPr lang="fr-CA" sz="2400" dirty="0" smtClean="0"/>
              <a:t>Depuis </a:t>
            </a:r>
            <a:r>
              <a:rPr lang="fr-CA" sz="2400" dirty="0"/>
              <a:t>sa déclamation du 20 janvier à l’investiture de Joe </a:t>
            </a:r>
            <a:r>
              <a:rPr lang="fr-CA" sz="2400" dirty="0" err="1"/>
              <a:t>Biden</a:t>
            </a:r>
            <a:r>
              <a:rPr lang="fr-CA" sz="2400" dirty="0"/>
              <a:t>, Amanda </a:t>
            </a:r>
            <a:r>
              <a:rPr lang="fr-CA" sz="2400" dirty="0" err="1"/>
              <a:t>Gorman</a:t>
            </a:r>
            <a:r>
              <a:rPr lang="fr-CA" sz="2400" dirty="0"/>
              <a:t>, poétesse américaine de 22 ans, connaît une gloire internationale. Ses livres </a:t>
            </a:r>
            <a:r>
              <a:rPr lang="fr-CA" sz="2400" dirty="0">
                <a:solidFill>
                  <a:srgbClr val="FF0000"/>
                </a:solidFill>
              </a:rPr>
              <a:t>se vendent comme des petits pains</a:t>
            </a:r>
            <a:r>
              <a:rPr lang="fr-CA" sz="2400" dirty="0"/>
              <a:t> avant même d’être sortis et son prochain recueil, qui comprendra le fameux poème du 20 janvier, </a:t>
            </a:r>
            <a:r>
              <a:rPr lang="fr-CA" sz="2400" i="1" dirty="0"/>
              <a:t>The Hill </a:t>
            </a:r>
            <a:r>
              <a:rPr lang="fr-CA" sz="2400" i="1" dirty="0" err="1"/>
              <a:t>we</a:t>
            </a:r>
            <a:r>
              <a:rPr lang="fr-CA" sz="2400" i="1" dirty="0"/>
              <a:t> </a:t>
            </a:r>
            <a:r>
              <a:rPr lang="fr-CA" sz="2400" i="1" dirty="0" err="1"/>
              <a:t>climb</a:t>
            </a:r>
            <a:r>
              <a:rPr lang="fr-CA" sz="2400" dirty="0"/>
              <a:t>, s’apprête à paraître en plusieurs langues. </a:t>
            </a:r>
            <a:endParaRPr lang="fr-CA" sz="2400" dirty="0" smtClean="0"/>
          </a:p>
          <a:p>
            <a:pPr algn="just"/>
            <a:r>
              <a:rPr lang="fr-CA" sz="2400" i="1" dirty="0" smtClean="0"/>
              <a:t>Marianne</a:t>
            </a:r>
            <a:r>
              <a:rPr lang="fr-CA" sz="2400" dirty="0" smtClean="0"/>
              <a:t> 3 mars 2021</a:t>
            </a:r>
            <a:endParaRPr lang="fr-CA" sz="2400" dirty="0"/>
          </a:p>
        </p:txBody>
      </p:sp>
    </p:spTree>
    <p:extLst>
      <p:ext uri="{BB962C8B-B14F-4D97-AF65-F5344CB8AC3E}">
        <p14:creationId xmlns:p14="http://schemas.microsoft.com/office/powerpoint/2010/main" val="3463470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Tout </a:t>
            </a:r>
            <a:r>
              <a:rPr lang="it-IT" sz="2800" b="1" dirty="0" err="1"/>
              <a:t>habitable</a:t>
            </a:r>
            <a:r>
              <a:rPr lang="it-IT" sz="2800" b="1" dirty="0"/>
              <a:t/>
            </a:r>
            <a:br>
              <a:rPr lang="it-IT" sz="2800" b="1" dirty="0"/>
            </a:br>
            <a:r>
              <a:rPr lang="it-IT" sz="2800" dirty="0" err="1"/>
              <a:t>Marieke</a:t>
            </a:r>
            <a:r>
              <a:rPr lang="it-IT" sz="2800" dirty="0"/>
              <a:t> Lucas </a:t>
            </a:r>
            <a:r>
              <a:rPr lang="it-IT" sz="2800" dirty="0" err="1"/>
              <a:t>Rijneveld</a:t>
            </a:r>
            <a:r>
              <a:rPr lang="it-IT" sz="2800" dirty="0"/>
              <a:t>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err="1"/>
              <a:t>Jamais</a:t>
            </a:r>
            <a:r>
              <a:rPr lang="it-IT" sz="2400" dirty="0"/>
              <a:t> </a:t>
            </a:r>
            <a:r>
              <a:rPr lang="it-IT" sz="2400" dirty="0" err="1"/>
              <a:t>perdu</a:t>
            </a:r>
            <a:r>
              <a:rPr lang="it-IT" sz="2400" dirty="0"/>
              <a:t> la </a:t>
            </a:r>
            <a:r>
              <a:rPr lang="it-IT" sz="2400" b="1" dirty="0" err="1"/>
              <a:t>pugnacité</a:t>
            </a:r>
            <a:r>
              <a:rPr lang="it-IT" sz="2400" dirty="0"/>
              <a:t>, et </a:t>
            </a:r>
            <a:r>
              <a:rPr lang="it-IT" sz="2400" dirty="0" err="1"/>
              <a:t>reconnaître</a:t>
            </a:r>
            <a:r>
              <a:rPr lang="it-IT" sz="2400" dirty="0"/>
              <a:t> </a:t>
            </a:r>
            <a:r>
              <a:rPr lang="it-IT" sz="2400" dirty="0" err="1"/>
              <a:t>malgré</a:t>
            </a:r>
            <a:r>
              <a:rPr lang="it-IT" sz="2400" dirty="0"/>
              <a:t> tout le moment</a:t>
            </a:r>
          </a:p>
          <a:p>
            <a:r>
              <a:rPr lang="it-IT" sz="2400" dirty="0" err="1"/>
              <a:t>où</a:t>
            </a:r>
            <a:r>
              <a:rPr lang="it-IT" sz="2400" dirty="0"/>
              <a:t> tu n’es </a:t>
            </a:r>
            <a:r>
              <a:rPr lang="it-IT" sz="2400" dirty="0" err="1"/>
              <a:t>pas</a:t>
            </a:r>
            <a:r>
              <a:rPr lang="it-IT" sz="2400" dirty="0"/>
              <a:t> à </a:t>
            </a:r>
            <a:r>
              <a:rPr lang="it-IT" sz="2400" dirty="0" err="1"/>
              <a:t>ta</a:t>
            </a:r>
            <a:r>
              <a:rPr lang="it-IT" sz="2400" dirty="0"/>
              <a:t> </a:t>
            </a:r>
            <a:r>
              <a:rPr lang="it-IT" sz="2400" dirty="0" err="1"/>
              <a:t>place</a:t>
            </a:r>
            <a:r>
              <a:rPr lang="it-IT" sz="2400" dirty="0"/>
              <a:t>, </a:t>
            </a:r>
            <a:r>
              <a:rPr lang="it-IT" sz="2400" dirty="0" err="1"/>
              <a:t>où</a:t>
            </a:r>
            <a:r>
              <a:rPr lang="it-IT" sz="2400" dirty="0"/>
              <a:t> il te </a:t>
            </a:r>
            <a:r>
              <a:rPr lang="it-IT" sz="2400" dirty="0" err="1"/>
              <a:t>faut</a:t>
            </a:r>
            <a:r>
              <a:rPr lang="it-IT" sz="2400" dirty="0"/>
              <a:t> t’</a:t>
            </a:r>
            <a:r>
              <a:rPr lang="it-IT" sz="2400" dirty="0" err="1"/>
              <a:t>agenouiller</a:t>
            </a:r>
            <a:r>
              <a:rPr lang="it-IT" sz="2400" dirty="0"/>
              <a:t> </a:t>
            </a:r>
            <a:r>
              <a:rPr lang="it-IT" sz="2400" dirty="0" err="1"/>
              <a:t>devant</a:t>
            </a:r>
            <a:r>
              <a:rPr lang="it-IT" sz="2400" dirty="0"/>
              <a:t> un </a:t>
            </a:r>
            <a:r>
              <a:rPr lang="it-IT" sz="2400" dirty="0" err="1"/>
              <a:t>poème</a:t>
            </a:r>
            <a:endParaRPr lang="it-IT" sz="2400" dirty="0"/>
          </a:p>
          <a:p>
            <a:r>
              <a:rPr lang="it-IT" sz="2400" dirty="0"/>
              <a:t>parce </a:t>
            </a:r>
            <a:r>
              <a:rPr lang="it-IT" sz="2400" b="1" dirty="0" err="1"/>
              <a:t>qu’un</a:t>
            </a:r>
            <a:r>
              <a:rPr lang="it-IT" sz="2400" b="1" dirty="0"/>
              <a:t> </a:t>
            </a:r>
            <a:r>
              <a:rPr lang="it-IT" sz="2400" b="1" dirty="0" err="1"/>
              <a:t>autre</a:t>
            </a:r>
            <a:r>
              <a:rPr lang="it-IT" sz="2400" b="1" dirty="0"/>
              <a:t> le </a:t>
            </a:r>
            <a:r>
              <a:rPr lang="it-IT" sz="2400" b="1" dirty="0" err="1"/>
              <a:t>rend</a:t>
            </a:r>
            <a:r>
              <a:rPr lang="it-IT" sz="2400" b="1" dirty="0"/>
              <a:t> plus </a:t>
            </a:r>
            <a:r>
              <a:rPr lang="it-IT" sz="2400" b="1" dirty="0" err="1"/>
              <a:t>habitable</a:t>
            </a:r>
            <a:r>
              <a:rPr lang="it-IT" sz="2400" dirty="0"/>
              <a:t>, non par </a:t>
            </a:r>
            <a:r>
              <a:rPr lang="it-IT" sz="2400" dirty="0" err="1"/>
              <a:t>mauvaise</a:t>
            </a:r>
            <a:r>
              <a:rPr lang="it-IT" sz="2400" dirty="0"/>
              <a:t> </a:t>
            </a:r>
            <a:r>
              <a:rPr lang="it-IT" sz="2400" dirty="0" err="1"/>
              <a:t>volonté</a:t>
            </a:r>
            <a:r>
              <a:rPr lang="it-IT" sz="2400" dirty="0"/>
              <a:t>,</a:t>
            </a:r>
          </a:p>
          <a:p>
            <a:r>
              <a:rPr lang="it-IT" sz="2400" dirty="0"/>
              <a:t>non par </a:t>
            </a:r>
            <a:r>
              <a:rPr lang="it-IT" sz="2400" dirty="0" err="1"/>
              <a:t>abattement</a:t>
            </a:r>
            <a:r>
              <a:rPr lang="it-IT" sz="2400" dirty="0"/>
              <a:t>, mais parce </a:t>
            </a:r>
            <a:r>
              <a:rPr lang="it-IT" sz="2400" dirty="0" err="1"/>
              <a:t>que</a:t>
            </a:r>
            <a:r>
              <a:rPr lang="it-IT" sz="2400" dirty="0"/>
              <a:t> tu </a:t>
            </a:r>
            <a:r>
              <a:rPr lang="it-IT" sz="2400" dirty="0" err="1"/>
              <a:t>sais</a:t>
            </a:r>
            <a:r>
              <a:rPr lang="it-IT" sz="2400" dirty="0"/>
              <a:t> </a:t>
            </a:r>
            <a:r>
              <a:rPr lang="it-IT" sz="2400" dirty="0" err="1"/>
              <a:t>qu’il</a:t>
            </a:r>
            <a:r>
              <a:rPr lang="it-IT" sz="2400" dirty="0"/>
              <a:t> y a </a:t>
            </a:r>
            <a:r>
              <a:rPr lang="it-IT" sz="2400" dirty="0" err="1"/>
              <a:t>tant</a:t>
            </a:r>
            <a:r>
              <a:rPr lang="it-IT" sz="2400" dirty="0"/>
              <a:t> et </a:t>
            </a:r>
            <a:r>
              <a:rPr lang="it-IT" sz="2400" dirty="0" err="1"/>
              <a:t>tellement</a:t>
            </a:r>
            <a:endParaRPr lang="it-IT" sz="2400" dirty="0"/>
          </a:p>
          <a:p>
            <a:r>
              <a:rPr lang="it-IT" sz="2400" dirty="0"/>
              <a:t>d’</a:t>
            </a:r>
            <a:r>
              <a:rPr lang="it-IT" sz="2400" dirty="0" err="1"/>
              <a:t>inégalités</a:t>
            </a:r>
            <a:r>
              <a:rPr lang="it-IT" sz="2400" dirty="0"/>
              <a:t>, </a:t>
            </a:r>
            <a:r>
              <a:rPr lang="it-IT" sz="2400" dirty="0" err="1"/>
              <a:t>qu’il</a:t>
            </a:r>
            <a:r>
              <a:rPr lang="it-IT" sz="2400" dirty="0"/>
              <a:t> y a </a:t>
            </a:r>
            <a:r>
              <a:rPr lang="it-IT" sz="2400" dirty="0" err="1"/>
              <a:t>encore</a:t>
            </a:r>
            <a:r>
              <a:rPr lang="it-IT" sz="2400" dirty="0"/>
              <a:t> </a:t>
            </a:r>
            <a:r>
              <a:rPr lang="it-IT" sz="2400" dirty="0" err="1"/>
              <a:t>des</a:t>
            </a:r>
            <a:r>
              <a:rPr lang="it-IT" sz="2400" dirty="0"/>
              <a:t> </a:t>
            </a:r>
            <a:r>
              <a:rPr lang="it-IT" sz="2400" dirty="0" err="1"/>
              <a:t>laissés</a:t>
            </a:r>
            <a:r>
              <a:rPr lang="it-IT" sz="2400" dirty="0"/>
              <a:t>-pour-</a:t>
            </a:r>
            <a:r>
              <a:rPr lang="it-IT" sz="2400" dirty="0" err="1" smtClean="0"/>
              <a:t>compte</a:t>
            </a:r>
            <a:r>
              <a:rPr lang="it-IT" sz="2400" dirty="0" smtClean="0"/>
              <a:t> (</a:t>
            </a:r>
            <a:r>
              <a:rPr lang="it-IT" sz="2400" dirty="0" err="1" smtClean="0"/>
              <a:t>personnes</a:t>
            </a:r>
            <a:r>
              <a:rPr lang="it-IT" sz="2400" dirty="0" smtClean="0"/>
              <a:t> qui </a:t>
            </a:r>
            <a:r>
              <a:rPr lang="it-IT" sz="2400" dirty="0" err="1" smtClean="0"/>
              <a:t>sont</a:t>
            </a:r>
            <a:r>
              <a:rPr lang="it-IT" sz="2400" dirty="0" smtClean="0"/>
              <a:t> à la </a:t>
            </a:r>
            <a:r>
              <a:rPr lang="it-IT" sz="2400" dirty="0" err="1" smtClean="0"/>
              <a:t>marge</a:t>
            </a:r>
            <a:r>
              <a:rPr lang="it-IT" sz="2400" dirty="0" smtClean="0"/>
              <a:t>), </a:t>
            </a:r>
            <a:r>
              <a:rPr lang="it-IT" sz="2400" dirty="0"/>
              <a:t>tu </a:t>
            </a:r>
            <a:r>
              <a:rPr lang="it-IT" sz="2400" dirty="0" smtClean="0"/>
              <a:t>n’</a:t>
            </a:r>
            <a:r>
              <a:rPr lang="it-IT" sz="2400" dirty="0" err="1" smtClean="0"/>
              <a:t>aspires</a:t>
            </a:r>
            <a:endParaRPr lang="it-IT" sz="2400" dirty="0" smtClean="0"/>
          </a:p>
          <a:p>
            <a:r>
              <a:rPr lang="it-IT" sz="2400" dirty="0"/>
              <a:t>*</a:t>
            </a:r>
          </a:p>
          <a:p>
            <a:endParaRPr lang="fr-CA" sz="2400" dirty="0"/>
          </a:p>
        </p:txBody>
      </p:sp>
    </p:spTree>
    <p:extLst>
      <p:ext uri="{BB962C8B-B14F-4D97-AF65-F5344CB8AC3E}">
        <p14:creationId xmlns:p14="http://schemas.microsoft.com/office/powerpoint/2010/main" val="2099802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Tout </a:t>
            </a:r>
            <a:r>
              <a:rPr lang="it-IT" sz="2800" b="1" dirty="0" err="1"/>
              <a:t>habitable</a:t>
            </a:r>
            <a:r>
              <a:rPr lang="it-IT" sz="2800" b="1" dirty="0"/>
              <a:t/>
            </a:r>
            <a:br>
              <a:rPr lang="it-IT" sz="2800" b="1" dirty="0"/>
            </a:br>
            <a:r>
              <a:rPr lang="it-IT" sz="2800" dirty="0" err="1"/>
              <a:t>Marieke</a:t>
            </a:r>
            <a:r>
              <a:rPr lang="it-IT" sz="2800" dirty="0"/>
              <a:t> Lucas </a:t>
            </a:r>
            <a:r>
              <a:rPr lang="it-IT" sz="2800" dirty="0" err="1"/>
              <a:t>Rijneveld</a:t>
            </a:r>
            <a:r>
              <a:rPr lang="it-IT" sz="2800" dirty="0"/>
              <a:t>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err="1"/>
              <a:t>qu’à</a:t>
            </a:r>
            <a:r>
              <a:rPr lang="it-IT" sz="2400" dirty="0"/>
              <a:t> la </a:t>
            </a:r>
            <a:r>
              <a:rPr lang="it-IT" sz="2400" dirty="0" err="1"/>
              <a:t>fraternisation</a:t>
            </a:r>
            <a:r>
              <a:rPr lang="it-IT" sz="2400" dirty="0"/>
              <a:t>, tu </a:t>
            </a:r>
            <a:r>
              <a:rPr lang="it-IT" sz="2400" dirty="0" err="1"/>
              <a:t>veux</a:t>
            </a:r>
            <a:r>
              <a:rPr lang="it-IT" sz="2400" dirty="0"/>
              <a:t> un </a:t>
            </a:r>
            <a:r>
              <a:rPr lang="it-IT" sz="2400" dirty="0" err="1"/>
              <a:t>seul</a:t>
            </a:r>
            <a:r>
              <a:rPr lang="it-IT" sz="2400" dirty="0"/>
              <a:t> </a:t>
            </a:r>
            <a:r>
              <a:rPr lang="it-IT" sz="2400" dirty="0" err="1"/>
              <a:t>poing</a:t>
            </a:r>
            <a:r>
              <a:rPr lang="it-IT" sz="2400" dirty="0"/>
              <a:t>, </a:t>
            </a:r>
            <a:r>
              <a:rPr lang="it-IT" sz="2400" dirty="0" err="1"/>
              <a:t>peut-être</a:t>
            </a:r>
            <a:r>
              <a:rPr lang="it-IT" sz="2400" dirty="0"/>
              <a:t> </a:t>
            </a:r>
            <a:r>
              <a:rPr lang="it-IT" sz="2400" dirty="0" err="1"/>
              <a:t>ta</a:t>
            </a:r>
            <a:r>
              <a:rPr lang="it-IT" sz="2400" dirty="0"/>
              <a:t> </a:t>
            </a:r>
            <a:r>
              <a:rPr lang="it-IT" sz="2400" dirty="0" err="1"/>
              <a:t>main</a:t>
            </a:r>
            <a:endParaRPr lang="it-IT" sz="2400" dirty="0"/>
          </a:p>
          <a:p>
            <a:r>
              <a:rPr lang="it-IT" sz="2400" dirty="0"/>
              <a:t>n’est-elle </a:t>
            </a:r>
            <a:r>
              <a:rPr lang="it-IT" sz="2400" dirty="0" err="1"/>
              <a:t>pas</a:t>
            </a:r>
            <a:r>
              <a:rPr lang="it-IT" sz="2400" dirty="0"/>
              <a:t> </a:t>
            </a:r>
            <a:r>
              <a:rPr lang="it-IT" sz="2400" dirty="0" err="1"/>
              <a:t>encore</a:t>
            </a:r>
            <a:r>
              <a:rPr lang="it-IT" sz="2400" dirty="0"/>
              <a:t> </a:t>
            </a:r>
            <a:r>
              <a:rPr lang="it-IT" sz="2400" dirty="0" err="1"/>
              <a:t>assez</a:t>
            </a:r>
            <a:r>
              <a:rPr lang="it-IT" sz="2400" dirty="0"/>
              <a:t> forte, </a:t>
            </a:r>
            <a:r>
              <a:rPr lang="it-IT" sz="2400" dirty="0" err="1"/>
              <a:t>peut-être</a:t>
            </a:r>
            <a:r>
              <a:rPr lang="it-IT" sz="2400" dirty="0"/>
              <a:t> te </a:t>
            </a:r>
            <a:r>
              <a:rPr lang="it-IT" sz="2400" dirty="0" err="1"/>
              <a:t>faudrait</a:t>
            </a:r>
            <a:r>
              <a:rPr lang="it-IT" sz="2400" dirty="0"/>
              <a:t>-il d’</a:t>
            </a:r>
            <a:r>
              <a:rPr lang="it-IT" sz="2400" dirty="0" err="1"/>
              <a:t>abord</a:t>
            </a:r>
            <a:r>
              <a:rPr lang="it-IT" sz="2400" dirty="0"/>
              <a:t> </a:t>
            </a:r>
            <a:r>
              <a:rPr lang="it-IT" sz="2400" dirty="0" err="1"/>
              <a:t>prendre</a:t>
            </a:r>
            <a:endParaRPr lang="it-IT" sz="2400" dirty="0"/>
          </a:p>
          <a:p>
            <a:r>
              <a:rPr lang="it-IT" sz="2400" dirty="0"/>
              <a:t>celle de l’</a:t>
            </a:r>
            <a:r>
              <a:rPr lang="it-IT" sz="2400" dirty="0" err="1"/>
              <a:t>autre</a:t>
            </a:r>
            <a:r>
              <a:rPr lang="it-IT" sz="2400" dirty="0"/>
              <a:t> en guise de </a:t>
            </a:r>
            <a:r>
              <a:rPr lang="it-IT" sz="2400" dirty="0" err="1"/>
              <a:t>réconciliation</a:t>
            </a:r>
            <a:r>
              <a:rPr lang="it-IT" sz="2400" dirty="0"/>
              <a:t>, </a:t>
            </a:r>
            <a:r>
              <a:rPr lang="it-IT" sz="2400" dirty="0" err="1"/>
              <a:t>réellement</a:t>
            </a:r>
            <a:r>
              <a:rPr lang="it-IT" sz="2400" dirty="0"/>
              <a:t> </a:t>
            </a:r>
            <a:r>
              <a:rPr lang="it-IT" sz="2400" dirty="0" err="1"/>
              <a:t>ressentir</a:t>
            </a:r>
            <a:r>
              <a:rPr lang="it-IT" sz="2400" dirty="0"/>
              <a:t> l’</a:t>
            </a:r>
            <a:r>
              <a:rPr lang="it-IT" sz="2400" dirty="0" err="1"/>
              <a:t>espoir</a:t>
            </a:r>
            <a:endParaRPr lang="it-IT" sz="2400" dirty="0"/>
          </a:p>
          <a:p>
            <a:r>
              <a:rPr lang="it-IT" sz="2400" dirty="0" err="1"/>
              <a:t>que</a:t>
            </a:r>
            <a:r>
              <a:rPr lang="it-IT" sz="2400" dirty="0"/>
              <a:t> tu </a:t>
            </a:r>
            <a:r>
              <a:rPr lang="it-IT" sz="2400" dirty="0" err="1"/>
              <a:t>fais</a:t>
            </a:r>
            <a:r>
              <a:rPr lang="it-IT" sz="2400" dirty="0"/>
              <a:t> </a:t>
            </a:r>
            <a:r>
              <a:rPr lang="it-IT" sz="2400" dirty="0" err="1"/>
              <a:t>quelque</a:t>
            </a:r>
            <a:r>
              <a:rPr lang="it-IT" sz="2400" dirty="0"/>
              <a:t> </a:t>
            </a:r>
            <a:r>
              <a:rPr lang="it-IT" sz="2400" dirty="0" err="1"/>
              <a:t>chose</a:t>
            </a:r>
            <a:r>
              <a:rPr lang="it-IT" sz="2400" dirty="0"/>
              <a:t> qui </a:t>
            </a:r>
            <a:r>
              <a:rPr lang="it-IT" sz="2400" dirty="0" err="1"/>
              <a:t>rendra</a:t>
            </a:r>
            <a:r>
              <a:rPr lang="it-IT" sz="2400" dirty="0"/>
              <a:t> le monde </a:t>
            </a:r>
            <a:r>
              <a:rPr lang="it-IT" sz="2400" dirty="0" err="1"/>
              <a:t>meilleur</a:t>
            </a:r>
            <a:r>
              <a:rPr lang="it-IT" sz="2400" dirty="0"/>
              <a:t>, sans pour </a:t>
            </a:r>
            <a:r>
              <a:rPr lang="it-IT" sz="2400" dirty="0" err="1"/>
              <a:t>autant</a:t>
            </a:r>
            <a:endParaRPr lang="it-IT" sz="2400" dirty="0"/>
          </a:p>
          <a:p>
            <a:r>
              <a:rPr lang="it-IT" sz="2400" dirty="0" err="1"/>
              <a:t>oublier</a:t>
            </a:r>
            <a:r>
              <a:rPr lang="it-IT" sz="2400" dirty="0"/>
              <a:t> ceci : se </a:t>
            </a:r>
            <a:r>
              <a:rPr lang="it-IT" sz="2400" dirty="0" err="1"/>
              <a:t>relever</a:t>
            </a:r>
            <a:r>
              <a:rPr lang="it-IT" sz="2400" dirty="0"/>
              <a:t> </a:t>
            </a:r>
            <a:r>
              <a:rPr lang="it-IT" sz="2400" dirty="0" err="1"/>
              <a:t>après</a:t>
            </a:r>
            <a:r>
              <a:rPr lang="it-IT" sz="2400" dirty="0"/>
              <a:t> s’</a:t>
            </a:r>
            <a:r>
              <a:rPr lang="it-IT" sz="2400" dirty="0" err="1"/>
              <a:t>être</a:t>
            </a:r>
            <a:r>
              <a:rPr lang="it-IT" sz="2400" dirty="0"/>
              <a:t> </a:t>
            </a:r>
            <a:r>
              <a:rPr lang="it-IT" sz="2400" dirty="0" err="1"/>
              <a:t>agenouillés</a:t>
            </a:r>
            <a:r>
              <a:rPr lang="it-IT" sz="2400" dirty="0"/>
              <a:t> </a:t>
            </a:r>
            <a:r>
              <a:rPr lang="it-IT" sz="2400" dirty="0" smtClean="0">
                <a:solidFill>
                  <a:srgbClr val="FF0000"/>
                </a:solidFill>
              </a:rPr>
              <a:t>et/ </a:t>
            </a:r>
            <a:r>
              <a:rPr lang="it-IT" sz="2400" dirty="0">
                <a:solidFill>
                  <a:srgbClr val="FF0000"/>
                </a:solidFill>
              </a:rPr>
              <a:t>e</a:t>
            </a:r>
            <a:r>
              <a:rPr lang="it-IT" sz="2400" dirty="0"/>
              <a:t>nsemble </a:t>
            </a:r>
            <a:r>
              <a:rPr lang="it-IT" sz="2400" dirty="0" err="1"/>
              <a:t>redresser</a:t>
            </a:r>
            <a:r>
              <a:rPr lang="it-IT" sz="2400" dirty="0"/>
              <a:t> le </a:t>
            </a:r>
            <a:r>
              <a:rPr lang="it-IT" sz="2400" dirty="0" err="1"/>
              <a:t>dos</a:t>
            </a:r>
            <a:r>
              <a:rPr lang="it-IT" sz="2400" dirty="0"/>
              <a:t>.</a:t>
            </a:r>
          </a:p>
          <a:p>
            <a:r>
              <a:rPr lang="it-IT" sz="2400" i="1" dirty="0" err="1"/>
              <a:t>Poème</a:t>
            </a:r>
            <a:r>
              <a:rPr lang="it-IT" sz="2400" i="1" dirty="0"/>
              <a:t> </a:t>
            </a:r>
            <a:r>
              <a:rPr lang="it-IT" sz="2400" i="1" dirty="0" err="1"/>
              <a:t>traduit</a:t>
            </a:r>
            <a:r>
              <a:rPr lang="it-IT" sz="2400" i="1" dirty="0"/>
              <a:t> </a:t>
            </a:r>
            <a:r>
              <a:rPr lang="it-IT" sz="2400" i="1" dirty="0" err="1"/>
              <a:t>du</a:t>
            </a:r>
            <a:r>
              <a:rPr lang="it-IT" sz="2400" i="1" dirty="0"/>
              <a:t> </a:t>
            </a:r>
            <a:r>
              <a:rPr lang="it-IT" sz="2400" i="1" dirty="0" err="1"/>
              <a:t>néerlandais</a:t>
            </a:r>
            <a:r>
              <a:rPr lang="it-IT" sz="2400" i="1" dirty="0"/>
              <a:t> par Daniel </a:t>
            </a:r>
            <a:r>
              <a:rPr lang="it-IT" sz="2400" i="1" dirty="0" err="1"/>
              <a:t>Cunin</a:t>
            </a:r>
            <a:endParaRPr lang="it-IT" sz="2400" dirty="0"/>
          </a:p>
          <a:p>
            <a:endParaRPr lang="fr-CA" sz="2400" dirty="0"/>
          </a:p>
        </p:txBody>
      </p:sp>
    </p:spTree>
    <p:extLst>
      <p:ext uri="{BB962C8B-B14F-4D97-AF65-F5344CB8AC3E}">
        <p14:creationId xmlns:p14="http://schemas.microsoft.com/office/powerpoint/2010/main" val="12307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a:t>
            </a:r>
          </a:p>
        </p:txBody>
      </p:sp>
      <p:sp>
        <p:nvSpPr>
          <p:cNvPr id="3" name="Segnaposto contenuto 2"/>
          <p:cNvSpPr>
            <a:spLocks noGrp="1"/>
          </p:cNvSpPr>
          <p:nvPr>
            <p:ph idx="1"/>
          </p:nvPr>
        </p:nvSpPr>
        <p:spPr/>
        <p:txBody>
          <a:bodyPr>
            <a:normAutofit/>
          </a:bodyPr>
          <a:lstStyle/>
          <a:p>
            <a:r>
              <a:rPr lang="fr-CA" sz="2400" dirty="0"/>
              <a:t>Pour vous, sur quoi et dans quel domaine</a:t>
            </a:r>
            <a:r>
              <a:rPr lang="fr-CA" sz="2400" dirty="0" smtClean="0"/>
              <a:t>?</a:t>
            </a:r>
          </a:p>
          <a:p>
            <a:endParaRPr lang="fr-CA" sz="2400" dirty="0"/>
          </a:p>
          <a:p>
            <a:r>
              <a:rPr lang="fr-CA" sz="2400" dirty="0" smtClean="0"/>
              <a:t>traduction: pas de différences d’identités/nationalités; mais la connaissance des langues</a:t>
            </a:r>
          </a:p>
          <a:p>
            <a:r>
              <a:rPr lang="fr-CA" sz="2400" dirty="0" smtClean="0"/>
              <a:t>l’important est de bien </a:t>
            </a:r>
            <a:r>
              <a:rPr lang="fr-CA" sz="2400" dirty="0" err="1" smtClean="0"/>
              <a:t>etre</a:t>
            </a:r>
            <a:r>
              <a:rPr lang="fr-CA" sz="2400" dirty="0" smtClean="0"/>
              <a:t>  traduit, ne </a:t>
            </a:r>
            <a:r>
              <a:rPr lang="fr-CA" sz="2400" b="1" dirty="0" smtClean="0"/>
              <a:t>se mettre dans la peau</a:t>
            </a:r>
            <a:r>
              <a:rPr lang="fr-CA" sz="2400" dirty="0" smtClean="0"/>
              <a:t>, c’est égal qui le traduit</a:t>
            </a:r>
          </a:p>
          <a:p>
            <a:r>
              <a:rPr lang="fr-CA" sz="2400" dirty="0" smtClean="0"/>
              <a:t>le même sens? le </a:t>
            </a:r>
            <a:r>
              <a:rPr lang="fr-CA" sz="2400" dirty="0" err="1" smtClean="0"/>
              <a:t>meme</a:t>
            </a:r>
            <a:r>
              <a:rPr lang="fr-CA" sz="2400" dirty="0" smtClean="0"/>
              <a:t> rythme, les sentiments</a:t>
            </a:r>
            <a:endParaRPr lang="fr-CA" sz="2400" dirty="0"/>
          </a:p>
        </p:txBody>
      </p:sp>
    </p:spTree>
    <p:extLst>
      <p:ext uri="{BB962C8B-B14F-4D97-AF65-F5344CB8AC3E}">
        <p14:creationId xmlns:p14="http://schemas.microsoft.com/office/powerpoint/2010/main" val="188881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Discriminations</a:t>
            </a:r>
            <a:br>
              <a:rPr lang="fr-CA" sz="2800" dirty="0" smtClean="0"/>
            </a:br>
            <a:r>
              <a:rPr lang="fr-CA" sz="2800" dirty="0" smtClean="0"/>
              <a:t>Pour vous</a:t>
            </a:r>
            <a:endParaRPr lang="fr-CA" sz="2800" dirty="0"/>
          </a:p>
        </p:txBody>
      </p:sp>
      <p:sp>
        <p:nvSpPr>
          <p:cNvPr id="3" name="Segnaposto contenuto 2"/>
          <p:cNvSpPr>
            <a:spLocks noGrp="1"/>
          </p:cNvSpPr>
          <p:nvPr>
            <p:ph idx="1"/>
          </p:nvPr>
        </p:nvSpPr>
        <p:spPr/>
        <p:txBody>
          <a:bodyPr>
            <a:normAutofit lnSpcReduction="10000"/>
          </a:bodyPr>
          <a:lstStyle/>
          <a:p>
            <a:r>
              <a:rPr lang="fr-CA" sz="2400" dirty="0" smtClean="0"/>
              <a:t>couleur de la peau: faciès ; </a:t>
            </a:r>
          </a:p>
          <a:p>
            <a:r>
              <a:rPr lang="fr-CA" sz="2400" dirty="0" smtClean="0"/>
              <a:t>femmes/hommes;</a:t>
            </a:r>
          </a:p>
          <a:p>
            <a:r>
              <a:rPr lang="fr-CA" sz="2400" dirty="0" smtClean="0"/>
              <a:t>âge: (vouloir + </a:t>
            </a:r>
            <a:r>
              <a:rPr lang="fr-CA" sz="2400" dirty="0" err="1" smtClean="0"/>
              <a:t>subj</a:t>
            </a:r>
            <a:r>
              <a:rPr lang="fr-CA" sz="2400" dirty="0" smtClean="0"/>
              <a:t>)  jeune/jaune</a:t>
            </a:r>
          </a:p>
          <a:p>
            <a:r>
              <a:rPr lang="fr-CA" sz="2400" dirty="0" smtClean="0"/>
              <a:t>religion en Italie catholiques et chrétiens </a:t>
            </a:r>
            <a:r>
              <a:rPr lang="fr-CA" sz="2400" dirty="0" err="1" smtClean="0"/>
              <a:t>plutot</a:t>
            </a:r>
            <a:r>
              <a:rPr lang="fr-CA" sz="2400" dirty="0" smtClean="0"/>
              <a:t> des musulmans</a:t>
            </a:r>
          </a:p>
          <a:p>
            <a:r>
              <a:rPr lang="fr-CA" sz="2400" dirty="0" smtClean="0"/>
              <a:t>orientation sexuelle</a:t>
            </a:r>
          </a:p>
          <a:p>
            <a:r>
              <a:rPr lang="fr-CA" sz="2400" dirty="0" smtClean="0"/>
              <a:t>handicap </a:t>
            </a:r>
          </a:p>
          <a:p>
            <a:r>
              <a:rPr lang="fr-CA" sz="2400" dirty="0" smtClean="0"/>
              <a:t>nationalité</a:t>
            </a:r>
          </a:p>
          <a:p>
            <a:r>
              <a:rPr lang="fr-CA" sz="2400" dirty="0" smtClean="0"/>
              <a:t>échelle sociale</a:t>
            </a:r>
          </a:p>
          <a:p>
            <a:r>
              <a:rPr lang="fr-CA" sz="2400" dirty="0" smtClean="0"/>
              <a:t>apparence physique: belles la vie la plus facile, dans le monde de la mode, un peu plus sous-jacente</a:t>
            </a:r>
            <a:endParaRPr lang="fr-CA" sz="2400" dirty="0"/>
          </a:p>
        </p:txBody>
      </p:sp>
    </p:spTree>
    <p:extLst>
      <p:ext uri="{BB962C8B-B14F-4D97-AF65-F5344CB8AC3E}">
        <p14:creationId xmlns:p14="http://schemas.microsoft.com/office/powerpoint/2010/main" val="2011617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Discriminations</a:t>
            </a:r>
            <a:br>
              <a:rPr lang="fr-CA" sz="2800" dirty="0" smtClean="0"/>
            </a:br>
            <a:r>
              <a:rPr lang="fr-CA" sz="2800" dirty="0" smtClean="0"/>
              <a:t>Pour vous</a:t>
            </a:r>
            <a:endParaRPr lang="fr-CA" sz="2800" dirty="0"/>
          </a:p>
        </p:txBody>
      </p:sp>
      <p:sp>
        <p:nvSpPr>
          <p:cNvPr id="3" name="Segnaposto contenuto 2"/>
          <p:cNvSpPr>
            <a:spLocks noGrp="1"/>
          </p:cNvSpPr>
          <p:nvPr>
            <p:ph idx="1"/>
          </p:nvPr>
        </p:nvSpPr>
        <p:spPr/>
        <p:txBody>
          <a:bodyPr>
            <a:normAutofit/>
          </a:bodyPr>
          <a:lstStyle/>
          <a:p>
            <a:r>
              <a:rPr lang="fr-CA" sz="2400" dirty="0" smtClean="0"/>
              <a:t>dans quels domaines?</a:t>
            </a:r>
          </a:p>
          <a:p>
            <a:r>
              <a:rPr lang="fr-CA" sz="2400" dirty="0" smtClean="0"/>
              <a:t>travail</a:t>
            </a:r>
          </a:p>
          <a:p>
            <a:r>
              <a:rPr lang="fr-CA" sz="2400" dirty="0" smtClean="0"/>
              <a:t>mode</a:t>
            </a:r>
          </a:p>
          <a:p>
            <a:r>
              <a:rPr lang="fr-CA" sz="2400" dirty="0" smtClean="0"/>
              <a:t>famille (discrimination sexuelle)</a:t>
            </a:r>
          </a:p>
          <a:p>
            <a:r>
              <a:rPr lang="fr-CA" sz="2400" dirty="0" smtClean="0"/>
              <a:t>dans la rue, lieux publics</a:t>
            </a:r>
          </a:p>
          <a:p>
            <a:r>
              <a:rPr lang="fr-CA" sz="2400" dirty="0" smtClean="0"/>
              <a:t>dans tous les lieux, cela dépend des discriminations</a:t>
            </a:r>
          </a:p>
          <a:p>
            <a:r>
              <a:rPr lang="fr-CA" sz="2400" dirty="0" smtClean="0"/>
              <a:t>dans l’école</a:t>
            </a:r>
            <a:endParaRPr lang="fr-CA" sz="2400" dirty="0"/>
          </a:p>
        </p:txBody>
      </p:sp>
    </p:spTree>
    <p:extLst>
      <p:ext uri="{BB962C8B-B14F-4D97-AF65-F5344CB8AC3E}">
        <p14:creationId xmlns:p14="http://schemas.microsoft.com/office/powerpoint/2010/main" val="3903316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Exemples</a:t>
            </a:r>
            <a:r>
              <a:rPr lang="it-IT" sz="2800" b="1" dirty="0"/>
              <a:t> de </a:t>
            </a:r>
            <a:r>
              <a:rPr lang="it-IT" sz="2800" b="1" dirty="0" err="1"/>
              <a:t>critères</a:t>
            </a:r>
            <a:r>
              <a:rPr lang="it-IT" sz="2800" b="1" dirty="0"/>
              <a:t> </a:t>
            </a:r>
            <a:r>
              <a:rPr lang="it-IT" sz="2800" b="1" dirty="0" err="1"/>
              <a:t>discriminatoires</a:t>
            </a:r>
            <a:r>
              <a:rPr lang="it-IT" sz="2800" b="1" dirty="0"/>
              <a:t> </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dirty="0"/>
              <a:t>le </a:t>
            </a:r>
            <a:r>
              <a:rPr lang="it-IT" sz="2400" dirty="0" err="1"/>
              <a:t>rang</a:t>
            </a:r>
            <a:r>
              <a:rPr lang="it-IT" sz="2400" dirty="0"/>
              <a:t> </a:t>
            </a:r>
            <a:r>
              <a:rPr lang="it-IT" sz="2400" dirty="0" err="1"/>
              <a:t>ou</a:t>
            </a:r>
            <a:r>
              <a:rPr lang="it-IT" sz="2400" dirty="0"/>
              <a:t> le statut social, </a:t>
            </a:r>
          </a:p>
          <a:p>
            <a:r>
              <a:rPr lang="it-IT" sz="2400" dirty="0"/>
              <a:t>la fortune, </a:t>
            </a:r>
          </a:p>
          <a:p>
            <a:r>
              <a:rPr lang="it-IT" sz="2400" dirty="0"/>
              <a:t>le </a:t>
            </a:r>
            <a:r>
              <a:rPr lang="it-IT" sz="2400" dirty="0" err="1"/>
              <a:t>sexe</a:t>
            </a:r>
            <a:r>
              <a:rPr lang="it-IT" sz="2400" dirty="0"/>
              <a:t>, </a:t>
            </a:r>
          </a:p>
          <a:p>
            <a:r>
              <a:rPr lang="it-IT" sz="2400" dirty="0" err="1"/>
              <a:t>les</a:t>
            </a:r>
            <a:r>
              <a:rPr lang="it-IT" sz="2400" dirty="0"/>
              <a:t> </a:t>
            </a:r>
            <a:r>
              <a:rPr lang="it-IT" sz="2400" dirty="0" err="1"/>
              <a:t>pratiques</a:t>
            </a:r>
            <a:r>
              <a:rPr lang="it-IT" sz="2400" dirty="0"/>
              <a:t> </a:t>
            </a:r>
            <a:r>
              <a:rPr lang="it-IT" sz="2400" dirty="0" err="1"/>
              <a:t>sexuelles</a:t>
            </a:r>
            <a:r>
              <a:rPr lang="it-IT" sz="2400" dirty="0"/>
              <a:t>, </a:t>
            </a:r>
          </a:p>
          <a:p>
            <a:r>
              <a:rPr lang="it-IT" sz="2400" dirty="0"/>
              <a:t>l'</a:t>
            </a:r>
            <a:r>
              <a:rPr lang="it-IT" sz="2400" dirty="0" err="1"/>
              <a:t>âge</a:t>
            </a:r>
            <a:r>
              <a:rPr lang="it-IT" sz="2400" dirty="0"/>
              <a:t> (Agisme), </a:t>
            </a:r>
          </a:p>
          <a:p>
            <a:r>
              <a:rPr lang="it-IT" sz="2400" dirty="0"/>
              <a:t>l'origine </a:t>
            </a:r>
            <a:r>
              <a:rPr lang="it-IT" sz="2400" dirty="0" err="1"/>
              <a:t>géographique</a:t>
            </a:r>
            <a:r>
              <a:rPr lang="it-IT" sz="2400" dirty="0"/>
              <a:t> </a:t>
            </a:r>
            <a:r>
              <a:rPr lang="it-IT" sz="2400" dirty="0" err="1"/>
              <a:t>ou</a:t>
            </a:r>
            <a:r>
              <a:rPr lang="it-IT" sz="2400" dirty="0"/>
              <a:t> sociale, </a:t>
            </a:r>
          </a:p>
          <a:p>
            <a:r>
              <a:rPr lang="it-IT" sz="2400" dirty="0"/>
              <a:t>la </a:t>
            </a:r>
            <a:r>
              <a:rPr lang="it-IT" sz="2400" dirty="0" err="1"/>
              <a:t>couleur</a:t>
            </a:r>
            <a:r>
              <a:rPr lang="it-IT" sz="2400" dirty="0"/>
              <a:t> de la </a:t>
            </a:r>
            <a:r>
              <a:rPr lang="it-IT" sz="2400" dirty="0" err="1"/>
              <a:t>peau</a:t>
            </a:r>
            <a:r>
              <a:rPr lang="it-IT" sz="2400" dirty="0"/>
              <a:t>, </a:t>
            </a:r>
          </a:p>
          <a:p>
            <a:r>
              <a:rPr lang="it-IT" sz="2400" dirty="0"/>
              <a:t>l'</a:t>
            </a:r>
            <a:r>
              <a:rPr lang="it-IT" sz="2400" dirty="0" err="1"/>
              <a:t>apparence</a:t>
            </a:r>
            <a:r>
              <a:rPr lang="it-IT" sz="2400" dirty="0"/>
              <a:t> </a:t>
            </a:r>
            <a:r>
              <a:rPr lang="it-IT" sz="2400" dirty="0" err="1"/>
              <a:t>physique</a:t>
            </a:r>
            <a:r>
              <a:rPr lang="it-IT" sz="2400" dirty="0"/>
              <a:t> </a:t>
            </a:r>
            <a:r>
              <a:rPr lang="it-IT" sz="2400" dirty="0" err="1"/>
              <a:t>ou</a:t>
            </a:r>
            <a:r>
              <a:rPr lang="it-IT" sz="2400" dirty="0"/>
              <a:t> </a:t>
            </a:r>
            <a:r>
              <a:rPr lang="it-IT" sz="2400" dirty="0" err="1"/>
              <a:t>vestimentaire</a:t>
            </a:r>
            <a:r>
              <a:rPr lang="it-IT" sz="2400" dirty="0"/>
              <a:t>, </a:t>
            </a:r>
          </a:p>
          <a:p>
            <a:r>
              <a:rPr lang="it-IT" sz="2400" b="1" dirty="0"/>
              <a:t>l'opinion </a:t>
            </a:r>
            <a:r>
              <a:rPr lang="it-IT" sz="2400" b="1" dirty="0" err="1"/>
              <a:t>ou</a:t>
            </a:r>
            <a:r>
              <a:rPr lang="it-IT" sz="2400" b="1" dirty="0"/>
              <a:t> l'</a:t>
            </a:r>
            <a:r>
              <a:rPr lang="it-IT" sz="2400" b="1" dirty="0" err="1"/>
              <a:t>appartenance</a:t>
            </a:r>
            <a:r>
              <a:rPr lang="it-IT" sz="2400" b="1" dirty="0"/>
              <a:t> à un </a:t>
            </a:r>
            <a:r>
              <a:rPr lang="it-IT" sz="2400" b="1" dirty="0" err="1"/>
              <a:t>mouvement</a:t>
            </a:r>
            <a:r>
              <a:rPr lang="it-IT" sz="2400" b="1" dirty="0"/>
              <a:t> </a:t>
            </a:r>
            <a:r>
              <a:rPr lang="it-IT" sz="2400" b="1" dirty="0" err="1"/>
              <a:t>philosophiq</a:t>
            </a:r>
            <a:r>
              <a:rPr lang="it-IT" sz="2400" dirty="0" err="1"/>
              <a:t>ue</a:t>
            </a:r>
            <a:r>
              <a:rPr lang="it-IT" sz="2400" dirty="0"/>
              <a:t>, </a:t>
            </a:r>
          </a:p>
          <a:p>
            <a:r>
              <a:rPr lang="it-IT" sz="2400" dirty="0"/>
              <a:t>la religion, </a:t>
            </a:r>
          </a:p>
          <a:p>
            <a:r>
              <a:rPr lang="it-IT" sz="2400" dirty="0"/>
              <a:t>la culture, le style de vie... </a:t>
            </a:r>
          </a:p>
          <a:p>
            <a:pPr marL="0" indent="0">
              <a:buNone/>
            </a:pPr>
            <a:r>
              <a:rPr lang="it-IT" sz="2400" dirty="0"/>
              <a:t/>
            </a:r>
            <a:br>
              <a:rPr lang="it-IT" sz="2400" dirty="0"/>
            </a:br>
            <a:endParaRPr lang="fr-CA" sz="2400" dirty="0"/>
          </a:p>
        </p:txBody>
      </p:sp>
    </p:spTree>
    <p:extLst>
      <p:ext uri="{BB962C8B-B14F-4D97-AF65-F5344CB8AC3E}">
        <p14:creationId xmlns:p14="http://schemas.microsoft.com/office/powerpoint/2010/main" val="3042217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Exemples</a:t>
            </a:r>
            <a:r>
              <a:rPr lang="it-IT" sz="2800" b="1" dirty="0"/>
              <a:t> de </a:t>
            </a:r>
            <a:r>
              <a:rPr lang="it-IT" sz="2800" b="1" dirty="0" err="1"/>
              <a:t>critères</a:t>
            </a:r>
            <a:r>
              <a:rPr lang="it-IT" sz="2800" b="1" dirty="0"/>
              <a:t> </a:t>
            </a:r>
            <a:r>
              <a:rPr lang="it-IT" sz="2800" b="1" dirty="0" err="1"/>
              <a:t>discriminatoires</a:t>
            </a:r>
            <a:r>
              <a:rPr lang="it-IT" sz="2800" b="1" dirty="0"/>
              <a:t> </a:t>
            </a:r>
            <a:endParaRPr lang="fr-CA" sz="2800" dirty="0"/>
          </a:p>
        </p:txBody>
      </p:sp>
      <p:sp>
        <p:nvSpPr>
          <p:cNvPr id="3" name="Segnaposto contenuto 2"/>
          <p:cNvSpPr>
            <a:spLocks noGrp="1"/>
          </p:cNvSpPr>
          <p:nvPr>
            <p:ph idx="1"/>
          </p:nvPr>
        </p:nvSpPr>
        <p:spPr/>
        <p:txBody>
          <a:bodyPr>
            <a:normAutofit/>
          </a:bodyPr>
          <a:lstStyle/>
          <a:p>
            <a:r>
              <a:rPr lang="it-IT" sz="2400" b="1" dirty="0"/>
              <a:t>La </a:t>
            </a:r>
            <a:r>
              <a:rPr lang="it-IT" sz="2400" b="1" dirty="0" err="1"/>
              <a:t>discrimination</a:t>
            </a:r>
            <a:r>
              <a:rPr lang="it-IT" sz="2400" b="1" dirty="0"/>
              <a:t> </a:t>
            </a:r>
            <a:r>
              <a:rPr lang="it-IT" sz="2400" b="1" dirty="0" err="1"/>
              <a:t>peut</a:t>
            </a:r>
            <a:r>
              <a:rPr lang="it-IT" sz="2400" b="1" dirty="0"/>
              <a:t> </a:t>
            </a:r>
            <a:r>
              <a:rPr lang="it-IT" sz="2400" b="1" dirty="0" err="1"/>
              <a:t>porter</a:t>
            </a:r>
            <a:r>
              <a:rPr lang="it-IT" sz="2400" b="1" dirty="0"/>
              <a:t> </a:t>
            </a:r>
            <a:r>
              <a:rPr lang="it-IT" sz="2400" b="1" dirty="0" err="1"/>
              <a:t>sur</a:t>
            </a:r>
            <a:r>
              <a:rPr lang="it-IT" sz="2400" b="1" dirty="0"/>
              <a:t> :</a:t>
            </a:r>
            <a:r>
              <a:rPr lang="it-IT" sz="2400" dirty="0"/>
              <a:t> </a:t>
            </a:r>
          </a:p>
          <a:p>
            <a:r>
              <a:rPr lang="it-IT" sz="2400" dirty="0"/>
              <a:t>l'</a:t>
            </a:r>
            <a:r>
              <a:rPr lang="it-IT" sz="2400" dirty="0" err="1"/>
              <a:t>emploi</a:t>
            </a:r>
            <a:r>
              <a:rPr lang="it-IT" sz="2400" dirty="0"/>
              <a:t>, </a:t>
            </a:r>
          </a:p>
          <a:p>
            <a:r>
              <a:rPr lang="it-IT" sz="2400" b="1" dirty="0"/>
              <a:t>le </a:t>
            </a:r>
            <a:r>
              <a:rPr lang="it-IT" sz="2400" b="1" dirty="0" err="1"/>
              <a:t>logement</a:t>
            </a:r>
            <a:r>
              <a:rPr lang="it-IT" sz="2400" b="1" dirty="0"/>
              <a:t>, </a:t>
            </a:r>
          </a:p>
          <a:p>
            <a:r>
              <a:rPr lang="it-IT" sz="2400" dirty="0"/>
              <a:t>l'</a:t>
            </a:r>
            <a:r>
              <a:rPr lang="it-IT" sz="2400" dirty="0" err="1"/>
              <a:t>accès</a:t>
            </a:r>
            <a:r>
              <a:rPr lang="it-IT" sz="2400" dirty="0"/>
              <a:t> à </a:t>
            </a:r>
            <a:r>
              <a:rPr lang="it-IT" sz="2400" dirty="0" err="1"/>
              <a:t>certains</a:t>
            </a:r>
            <a:r>
              <a:rPr lang="it-IT" sz="2400" dirty="0"/>
              <a:t> </a:t>
            </a:r>
            <a:r>
              <a:rPr lang="it-IT" sz="2400" dirty="0" err="1"/>
              <a:t>lieux</a:t>
            </a:r>
            <a:r>
              <a:rPr lang="it-IT" sz="2400" dirty="0"/>
              <a:t> (ex : </a:t>
            </a:r>
            <a:r>
              <a:rPr lang="it-IT" sz="2400" dirty="0" err="1"/>
              <a:t>boîtes</a:t>
            </a:r>
            <a:r>
              <a:rPr lang="it-IT" sz="2400" dirty="0"/>
              <a:t> de </a:t>
            </a:r>
            <a:r>
              <a:rPr lang="it-IT" sz="2400" dirty="0" err="1"/>
              <a:t>nuit</a:t>
            </a:r>
            <a:r>
              <a:rPr lang="it-IT" sz="2400" dirty="0"/>
              <a:t>) </a:t>
            </a:r>
          </a:p>
          <a:p>
            <a:r>
              <a:rPr lang="it-IT" sz="2400" dirty="0" err="1"/>
              <a:t>les</a:t>
            </a:r>
            <a:r>
              <a:rPr lang="it-IT" sz="2400" dirty="0"/>
              <a:t> </a:t>
            </a:r>
            <a:r>
              <a:rPr lang="it-IT" sz="2400" dirty="0" err="1"/>
              <a:t>prix</a:t>
            </a:r>
            <a:r>
              <a:rPr lang="it-IT" sz="2400" dirty="0"/>
              <a:t> de </a:t>
            </a:r>
            <a:r>
              <a:rPr lang="it-IT" sz="2400" dirty="0" err="1"/>
              <a:t>vente</a:t>
            </a:r>
            <a:r>
              <a:rPr lang="it-IT" sz="2400" dirty="0"/>
              <a:t>, </a:t>
            </a:r>
          </a:p>
          <a:p>
            <a:r>
              <a:rPr lang="it-IT" sz="2400" dirty="0"/>
              <a:t>le </a:t>
            </a:r>
            <a:r>
              <a:rPr lang="it-IT" sz="2400" dirty="0" err="1"/>
              <a:t>droit</a:t>
            </a:r>
            <a:r>
              <a:rPr lang="it-IT" sz="2400" dirty="0"/>
              <a:t> à </a:t>
            </a:r>
            <a:r>
              <a:rPr lang="it-IT" sz="2400" dirty="0" err="1"/>
              <a:t>des</a:t>
            </a:r>
            <a:r>
              <a:rPr lang="it-IT" sz="2400" dirty="0"/>
              <a:t> </a:t>
            </a:r>
            <a:r>
              <a:rPr lang="it-IT" sz="2400" dirty="0" err="1"/>
              <a:t>biens</a:t>
            </a:r>
            <a:r>
              <a:rPr lang="it-IT" sz="2400" dirty="0"/>
              <a:t> </a:t>
            </a:r>
            <a:r>
              <a:rPr lang="it-IT" sz="2400" dirty="0" err="1"/>
              <a:t>ou</a:t>
            </a:r>
            <a:r>
              <a:rPr lang="it-IT" sz="2400" dirty="0"/>
              <a:t> à </a:t>
            </a:r>
            <a:r>
              <a:rPr lang="it-IT" sz="2400" dirty="0" err="1"/>
              <a:t>des</a:t>
            </a:r>
            <a:r>
              <a:rPr lang="it-IT" sz="2400" dirty="0"/>
              <a:t> </a:t>
            </a:r>
            <a:r>
              <a:rPr lang="it-IT" sz="2400" dirty="0" err="1"/>
              <a:t>services</a:t>
            </a:r>
            <a:r>
              <a:rPr lang="it-IT" sz="2400" dirty="0"/>
              <a:t>... </a:t>
            </a:r>
          </a:p>
          <a:p>
            <a:endParaRPr lang="fr-CA" sz="2400" dirty="0"/>
          </a:p>
        </p:txBody>
      </p:sp>
    </p:spTree>
    <p:extLst>
      <p:ext uri="{BB962C8B-B14F-4D97-AF65-F5344CB8AC3E}">
        <p14:creationId xmlns:p14="http://schemas.microsoft.com/office/powerpoint/2010/main" val="432269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Toupie</a:t>
            </a:r>
            <a:br>
              <a:rPr lang="fr-CA" sz="2800" dirty="0"/>
            </a:br>
            <a:r>
              <a:rPr lang="fr-CA" sz="2800" dirty="0"/>
              <a:t>http://</a:t>
            </a:r>
            <a:r>
              <a:rPr lang="fr-CA" sz="2800" dirty="0" err="1"/>
              <a:t>www.toupie.org</a:t>
            </a:r>
            <a:r>
              <a:rPr lang="fr-CA" sz="2800" dirty="0"/>
              <a:t>/Dictionnaire/</a:t>
            </a:r>
          </a:p>
        </p:txBody>
      </p:sp>
      <p:sp>
        <p:nvSpPr>
          <p:cNvPr id="3" name="Segnaposto contenuto 2"/>
          <p:cNvSpPr>
            <a:spLocks noGrp="1"/>
          </p:cNvSpPr>
          <p:nvPr>
            <p:ph idx="1"/>
          </p:nvPr>
        </p:nvSpPr>
        <p:spPr/>
        <p:txBody>
          <a:bodyPr>
            <a:normAutofit fontScale="40000" lnSpcReduction="20000"/>
          </a:bodyPr>
          <a:lstStyle/>
          <a:p>
            <a:pPr algn="just"/>
            <a:r>
              <a:rPr lang="it-IT" sz="2400" dirty="0"/>
              <a:t/>
            </a:r>
            <a:br>
              <a:rPr lang="it-IT" sz="2400" dirty="0"/>
            </a:br>
            <a:r>
              <a:rPr lang="it-IT" sz="5100" b="1" dirty="0" err="1"/>
              <a:t>Etymologie</a:t>
            </a:r>
            <a:r>
              <a:rPr lang="it-IT" sz="5100" dirty="0"/>
              <a:t> : </a:t>
            </a:r>
            <a:r>
              <a:rPr lang="it-IT" sz="5100" dirty="0" err="1"/>
              <a:t>du</a:t>
            </a:r>
            <a:r>
              <a:rPr lang="it-IT" sz="5100" dirty="0"/>
              <a:t> latin </a:t>
            </a:r>
            <a:r>
              <a:rPr lang="it-IT" sz="5100" i="1" dirty="0"/>
              <a:t>discriminare</a:t>
            </a:r>
            <a:r>
              <a:rPr lang="it-IT" sz="5100" dirty="0"/>
              <a:t>, de </a:t>
            </a:r>
            <a:r>
              <a:rPr lang="it-IT" sz="5100" i="1" dirty="0" err="1"/>
              <a:t>crimen</a:t>
            </a:r>
            <a:r>
              <a:rPr lang="it-IT" sz="5100" dirty="0"/>
              <a:t>, </a:t>
            </a:r>
            <a:r>
              <a:rPr lang="it-IT" sz="5100" dirty="0" err="1"/>
              <a:t>point</a:t>
            </a:r>
            <a:r>
              <a:rPr lang="it-IT" sz="5100" dirty="0"/>
              <a:t> de </a:t>
            </a:r>
            <a:r>
              <a:rPr lang="it-IT" sz="5100" dirty="0" err="1"/>
              <a:t>séparation</a:t>
            </a:r>
            <a:r>
              <a:rPr lang="it-IT" sz="5100" dirty="0"/>
              <a:t>.</a:t>
            </a:r>
            <a:br>
              <a:rPr lang="it-IT" sz="5100" dirty="0"/>
            </a:br>
            <a:r>
              <a:rPr lang="it-IT" sz="5100" dirty="0"/>
              <a:t/>
            </a:r>
            <a:br>
              <a:rPr lang="it-IT" sz="5100" dirty="0"/>
            </a:br>
            <a:r>
              <a:rPr lang="it-IT" sz="6000" dirty="0" err="1"/>
              <a:t>Dans</a:t>
            </a:r>
            <a:r>
              <a:rPr lang="it-IT" sz="6000" dirty="0"/>
              <a:t> le </a:t>
            </a:r>
            <a:r>
              <a:rPr lang="it-IT" sz="6000" dirty="0" err="1"/>
              <a:t>domaine</a:t>
            </a:r>
            <a:r>
              <a:rPr lang="it-IT" sz="6000" dirty="0"/>
              <a:t> social, la </a:t>
            </a:r>
            <a:r>
              <a:rPr lang="it-IT" sz="6000" dirty="0" err="1"/>
              <a:t>discrimination</a:t>
            </a:r>
            <a:r>
              <a:rPr lang="it-IT" sz="6000" dirty="0"/>
              <a:t> est la </a:t>
            </a:r>
            <a:r>
              <a:rPr lang="it-IT" sz="6000" b="1" dirty="0" err="1"/>
              <a:t>distinction</a:t>
            </a:r>
            <a:r>
              <a:rPr lang="it-IT" sz="6000" b="1" dirty="0"/>
              <a:t> </a:t>
            </a:r>
            <a:r>
              <a:rPr lang="it-IT" sz="6000" b="1" dirty="0" err="1"/>
              <a:t>négative</a:t>
            </a:r>
            <a:r>
              <a:rPr lang="it-IT" sz="6000" dirty="0"/>
              <a:t>, l'</a:t>
            </a:r>
            <a:r>
              <a:rPr lang="it-IT" sz="6000" b="1" dirty="0"/>
              <a:t>isolement</a:t>
            </a:r>
            <a:r>
              <a:rPr lang="it-IT" sz="6000" dirty="0"/>
              <a:t>, la </a:t>
            </a:r>
            <a:r>
              <a:rPr lang="it-IT" sz="6000" b="1" dirty="0"/>
              <a:t>ségrégation</a:t>
            </a:r>
            <a:r>
              <a:rPr lang="it-IT" sz="6000" dirty="0"/>
              <a:t> de </a:t>
            </a:r>
            <a:r>
              <a:rPr lang="it-IT" sz="6000" dirty="0" err="1"/>
              <a:t>personnes</a:t>
            </a:r>
            <a:r>
              <a:rPr lang="it-IT" sz="6000" dirty="0"/>
              <a:t> </a:t>
            </a:r>
            <a:r>
              <a:rPr lang="it-IT" sz="6000" dirty="0" err="1"/>
              <a:t>ou</a:t>
            </a:r>
            <a:r>
              <a:rPr lang="it-IT" sz="6000" dirty="0"/>
              <a:t> d'un </a:t>
            </a:r>
            <a:r>
              <a:rPr lang="it-IT" sz="6000" dirty="0" err="1"/>
              <a:t>groupe</a:t>
            </a:r>
            <a:r>
              <a:rPr lang="it-IT" sz="6000" dirty="0"/>
              <a:t> de </a:t>
            </a:r>
            <a:r>
              <a:rPr lang="it-IT" sz="6000" dirty="0" err="1"/>
              <a:t>personnes</a:t>
            </a:r>
            <a:r>
              <a:rPr lang="it-IT" sz="6000" dirty="0"/>
              <a:t> par </a:t>
            </a:r>
            <a:r>
              <a:rPr lang="it-IT" sz="6000" dirty="0" err="1"/>
              <a:t>rapport</a:t>
            </a:r>
            <a:r>
              <a:rPr lang="it-IT" sz="6000" dirty="0"/>
              <a:t> à un ensemble plus large. Elle consiste à </a:t>
            </a:r>
            <a:r>
              <a:rPr lang="it-IT" sz="6000" b="1" dirty="0" err="1"/>
              <a:t>restreindre</a:t>
            </a:r>
            <a:r>
              <a:rPr lang="it-IT" sz="6000" b="1" dirty="0"/>
              <a:t> </a:t>
            </a:r>
            <a:r>
              <a:rPr lang="it-IT" sz="6000" b="1" dirty="0" err="1"/>
              <a:t>les</a:t>
            </a:r>
            <a:r>
              <a:rPr lang="it-IT" sz="6000" b="1" dirty="0"/>
              <a:t> droits de </a:t>
            </a:r>
            <a:r>
              <a:rPr lang="it-IT" sz="6000" b="1" dirty="0" err="1"/>
              <a:t>certains</a:t>
            </a:r>
            <a:r>
              <a:rPr lang="it-IT" sz="6000" dirty="0"/>
              <a:t> en </a:t>
            </a:r>
            <a:r>
              <a:rPr lang="it-IT" sz="6000" dirty="0" err="1"/>
              <a:t>leur</a:t>
            </a:r>
            <a:r>
              <a:rPr lang="it-IT" sz="6000" dirty="0"/>
              <a:t> </a:t>
            </a:r>
            <a:r>
              <a:rPr lang="it-IT" sz="6000" dirty="0" err="1"/>
              <a:t>appliquant</a:t>
            </a:r>
            <a:r>
              <a:rPr lang="it-IT" sz="6000" dirty="0"/>
              <a:t> un </a:t>
            </a:r>
            <a:r>
              <a:rPr lang="it-IT" sz="6000" b="1" dirty="0" err="1"/>
              <a:t>traitement</a:t>
            </a:r>
            <a:r>
              <a:rPr lang="it-IT" sz="6000" b="1" dirty="0"/>
              <a:t> </a:t>
            </a:r>
            <a:r>
              <a:rPr lang="it-IT" sz="6000" b="1" dirty="0" err="1"/>
              <a:t>spécifique</a:t>
            </a:r>
            <a:r>
              <a:rPr lang="it-IT" sz="6000" b="1" dirty="0"/>
              <a:t> </a:t>
            </a:r>
            <a:r>
              <a:rPr lang="it-IT" sz="6000" b="1" dirty="0" err="1"/>
              <a:t>défavorable</a:t>
            </a:r>
            <a:r>
              <a:rPr lang="it-IT" sz="6000" dirty="0"/>
              <a:t> sans relation </a:t>
            </a:r>
            <a:r>
              <a:rPr lang="it-IT" sz="6000" dirty="0" err="1"/>
              <a:t>objective</a:t>
            </a:r>
            <a:r>
              <a:rPr lang="it-IT" sz="6000" dirty="0"/>
              <a:t> </a:t>
            </a:r>
            <a:r>
              <a:rPr lang="it-IT" sz="6000" dirty="0" err="1"/>
              <a:t>avec</a:t>
            </a:r>
            <a:r>
              <a:rPr lang="it-IT" sz="6000" dirty="0"/>
              <a:t> ce qui </a:t>
            </a:r>
            <a:r>
              <a:rPr lang="it-IT" sz="6000" dirty="0" err="1"/>
              <a:t>permet</a:t>
            </a:r>
            <a:r>
              <a:rPr lang="it-IT" sz="6000" dirty="0"/>
              <a:t> de </a:t>
            </a:r>
            <a:r>
              <a:rPr lang="it-IT" sz="6000" dirty="0" err="1"/>
              <a:t>déterminer</a:t>
            </a:r>
            <a:r>
              <a:rPr lang="it-IT" sz="6000" dirty="0"/>
              <a:t> l'ensemble plus large.</a:t>
            </a:r>
            <a:br>
              <a:rPr lang="it-IT" sz="6000" dirty="0"/>
            </a:br>
            <a:r>
              <a:rPr lang="it-IT" sz="6000" dirty="0"/>
              <a:t/>
            </a:r>
            <a:br>
              <a:rPr lang="it-IT" sz="6000" dirty="0"/>
            </a:br>
            <a:r>
              <a:rPr lang="it-IT" sz="6000" dirty="0" err="1"/>
              <a:t>Qu'elle</a:t>
            </a:r>
            <a:r>
              <a:rPr lang="it-IT" sz="6000" dirty="0"/>
              <a:t> </a:t>
            </a:r>
            <a:r>
              <a:rPr lang="it-IT" sz="6000" dirty="0" err="1"/>
              <a:t>soit</a:t>
            </a:r>
            <a:r>
              <a:rPr lang="it-IT" sz="6000" dirty="0"/>
              <a:t> </a:t>
            </a:r>
            <a:r>
              <a:rPr lang="it-IT" sz="6000" b="1" dirty="0" err="1"/>
              <a:t>volontaire</a:t>
            </a:r>
            <a:r>
              <a:rPr lang="it-IT" sz="6000" b="1" dirty="0"/>
              <a:t> </a:t>
            </a:r>
            <a:r>
              <a:rPr lang="it-IT" sz="6000" b="1" dirty="0" err="1"/>
              <a:t>ou</a:t>
            </a:r>
            <a:r>
              <a:rPr lang="it-IT" sz="6000" b="1" dirty="0"/>
              <a:t> </a:t>
            </a:r>
            <a:r>
              <a:rPr lang="it-IT" sz="6000" b="1" dirty="0" err="1"/>
              <a:t>inconsciente</a:t>
            </a:r>
            <a:r>
              <a:rPr lang="it-IT" sz="6000" b="1" dirty="0"/>
              <a:t>, </a:t>
            </a:r>
            <a:r>
              <a:rPr lang="it-IT" sz="6000" dirty="0"/>
              <a:t>la </a:t>
            </a:r>
            <a:r>
              <a:rPr lang="it-IT" sz="6000" dirty="0" err="1"/>
              <a:t>discrimination</a:t>
            </a:r>
            <a:r>
              <a:rPr lang="it-IT" sz="6000" dirty="0"/>
              <a:t> porte </a:t>
            </a:r>
            <a:r>
              <a:rPr lang="it-IT" sz="6000" dirty="0" err="1"/>
              <a:t>atteinte</a:t>
            </a:r>
            <a:r>
              <a:rPr lang="it-IT" sz="6000" dirty="0"/>
              <a:t>, à l'égalité </a:t>
            </a:r>
            <a:r>
              <a:rPr lang="it-IT" sz="6000" dirty="0" err="1"/>
              <a:t>des</a:t>
            </a:r>
            <a:r>
              <a:rPr lang="it-IT" sz="6000" dirty="0"/>
              <a:t> </a:t>
            </a:r>
            <a:r>
              <a:rPr lang="it-IT" sz="6000" dirty="0" err="1"/>
              <a:t>droits</a:t>
            </a:r>
            <a:r>
              <a:rPr lang="it-IT" sz="6000" dirty="0"/>
              <a:t>, à l'égalité des chances, mais </a:t>
            </a:r>
            <a:r>
              <a:rPr lang="it-IT" sz="6000" dirty="0" err="1"/>
              <a:t>aussi</a:t>
            </a:r>
            <a:r>
              <a:rPr lang="it-IT" sz="6000" dirty="0"/>
              <a:t> à l'</a:t>
            </a:r>
            <a:r>
              <a:rPr lang="it-IT" sz="6000" dirty="0" err="1"/>
              <a:t>égalité</a:t>
            </a:r>
            <a:r>
              <a:rPr lang="it-IT" sz="6000" dirty="0"/>
              <a:t> </a:t>
            </a:r>
            <a:r>
              <a:rPr lang="it-IT" sz="6000" dirty="0" err="1"/>
              <a:t>des</a:t>
            </a:r>
            <a:r>
              <a:rPr lang="it-IT" sz="6000" dirty="0"/>
              <a:t> </a:t>
            </a:r>
            <a:r>
              <a:rPr lang="it-IT" sz="6000" dirty="0" err="1"/>
              <a:t>devoirs</a:t>
            </a:r>
            <a:r>
              <a:rPr lang="it-IT" sz="6000" dirty="0"/>
              <a:t> de </a:t>
            </a:r>
            <a:r>
              <a:rPr lang="it-IT" sz="6000" dirty="0" err="1"/>
              <a:t>chacun</a:t>
            </a:r>
            <a:r>
              <a:rPr lang="it-IT" sz="6000" dirty="0"/>
              <a:t>.</a:t>
            </a:r>
            <a:br>
              <a:rPr lang="it-IT" sz="6000" dirty="0"/>
            </a:br>
            <a:r>
              <a:rPr lang="it-IT" sz="6000" dirty="0"/>
              <a:t/>
            </a:r>
            <a:br>
              <a:rPr lang="it-IT" sz="6000" dirty="0"/>
            </a:br>
            <a:endParaRPr lang="fr-CA" sz="6000" dirty="0"/>
          </a:p>
        </p:txBody>
      </p:sp>
    </p:spTree>
    <p:extLst>
      <p:ext uri="{BB962C8B-B14F-4D97-AF65-F5344CB8AC3E}">
        <p14:creationId xmlns:p14="http://schemas.microsoft.com/office/powerpoint/2010/main" val="3901251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Toupie</a:t>
            </a:r>
            <a:br>
              <a:rPr lang="fr-CA" sz="2800" dirty="0"/>
            </a:br>
            <a:r>
              <a:rPr lang="fr-CA" sz="2800" dirty="0"/>
              <a:t>http://</a:t>
            </a:r>
            <a:r>
              <a:rPr lang="fr-CA" sz="2800" dirty="0" err="1"/>
              <a:t>www.toupie.org</a:t>
            </a:r>
            <a:r>
              <a:rPr lang="fr-CA" sz="2800" dirty="0"/>
              <a:t>/Dictionnaire/</a:t>
            </a:r>
          </a:p>
        </p:txBody>
      </p:sp>
      <p:sp>
        <p:nvSpPr>
          <p:cNvPr id="3" name="Segnaposto contenuto 2"/>
          <p:cNvSpPr>
            <a:spLocks noGrp="1"/>
          </p:cNvSpPr>
          <p:nvPr>
            <p:ph idx="1"/>
          </p:nvPr>
        </p:nvSpPr>
        <p:spPr/>
        <p:txBody>
          <a:bodyPr>
            <a:normAutofit fontScale="40000" lnSpcReduction="20000"/>
          </a:bodyPr>
          <a:lstStyle/>
          <a:p>
            <a:pPr algn="just"/>
            <a:r>
              <a:rPr lang="it-IT" sz="2400" dirty="0"/>
              <a:t/>
            </a:r>
            <a:br>
              <a:rPr lang="it-IT" sz="2400" dirty="0"/>
            </a:br>
            <a:endParaRPr lang="it-IT" sz="5100" dirty="0"/>
          </a:p>
          <a:p>
            <a:pPr algn="just"/>
            <a:r>
              <a:rPr lang="it-IT" sz="6000" dirty="0"/>
              <a:t>Il a </a:t>
            </a:r>
            <a:r>
              <a:rPr lang="it-IT" sz="6000" dirty="0" err="1"/>
              <a:t>été</a:t>
            </a:r>
            <a:r>
              <a:rPr lang="it-IT" sz="6000" dirty="0"/>
              <a:t> </a:t>
            </a:r>
            <a:r>
              <a:rPr lang="it-IT" sz="6000" dirty="0" err="1"/>
              <a:t>constaté</a:t>
            </a:r>
            <a:r>
              <a:rPr lang="it-IT" sz="6000" dirty="0"/>
              <a:t> </a:t>
            </a:r>
            <a:r>
              <a:rPr lang="it-IT" sz="6000" dirty="0" err="1"/>
              <a:t>qu'en</a:t>
            </a:r>
            <a:r>
              <a:rPr lang="it-IT" sz="6000" dirty="0"/>
              <a:t> </a:t>
            </a:r>
            <a:r>
              <a:rPr lang="it-IT" sz="6000" dirty="0" err="1"/>
              <a:t>période</a:t>
            </a:r>
            <a:r>
              <a:rPr lang="it-IT" sz="6000" dirty="0"/>
              <a:t> de crise économique, la </a:t>
            </a:r>
            <a:r>
              <a:rPr lang="it-IT" sz="6000" dirty="0" err="1"/>
              <a:t>discrimination</a:t>
            </a:r>
            <a:r>
              <a:rPr lang="it-IT" sz="6000" dirty="0"/>
              <a:t> s'</a:t>
            </a:r>
            <a:r>
              <a:rPr lang="it-IT" sz="6000" dirty="0" err="1"/>
              <a:t>aggravait</a:t>
            </a:r>
            <a:r>
              <a:rPr lang="it-IT" sz="6000" dirty="0"/>
              <a:t> de </a:t>
            </a:r>
            <a:r>
              <a:rPr lang="it-IT" sz="6000" dirty="0" err="1"/>
              <a:t>manière</a:t>
            </a:r>
            <a:r>
              <a:rPr lang="it-IT" sz="6000" dirty="0"/>
              <a:t> importante </a:t>
            </a:r>
            <a:r>
              <a:rPr lang="it-IT" sz="6000" dirty="0" err="1"/>
              <a:t>envers</a:t>
            </a:r>
            <a:r>
              <a:rPr lang="it-IT" sz="6000" dirty="0"/>
              <a:t> </a:t>
            </a:r>
            <a:r>
              <a:rPr lang="it-IT" sz="6000" dirty="0" err="1"/>
              <a:t>certaines</a:t>
            </a:r>
            <a:r>
              <a:rPr lang="it-IT" sz="6000" dirty="0"/>
              <a:t> ethnies </a:t>
            </a:r>
            <a:r>
              <a:rPr lang="it-IT" sz="6000" dirty="0" err="1"/>
              <a:t>ou</a:t>
            </a:r>
            <a:r>
              <a:rPr lang="it-IT" sz="6000" dirty="0"/>
              <a:t> communautés, </a:t>
            </a:r>
            <a:r>
              <a:rPr lang="it-IT" sz="6000" dirty="0" err="1"/>
              <a:t>rendues</a:t>
            </a:r>
            <a:r>
              <a:rPr lang="it-IT" sz="6000" dirty="0"/>
              <a:t> </a:t>
            </a:r>
            <a:r>
              <a:rPr lang="it-IT" sz="6000" dirty="0" err="1"/>
              <a:t>injustement</a:t>
            </a:r>
            <a:r>
              <a:rPr lang="it-IT" sz="6000" dirty="0"/>
              <a:t> </a:t>
            </a:r>
            <a:r>
              <a:rPr lang="it-IT" sz="6000" dirty="0" err="1"/>
              <a:t>responsables</a:t>
            </a:r>
            <a:r>
              <a:rPr lang="it-IT" sz="6000" dirty="0"/>
              <a:t> de la situation. </a:t>
            </a:r>
            <a:r>
              <a:rPr lang="it-IT" sz="6000" dirty="0" err="1"/>
              <a:t>Dans</a:t>
            </a:r>
            <a:r>
              <a:rPr lang="it-IT" sz="6000" dirty="0"/>
              <a:t> </a:t>
            </a:r>
            <a:r>
              <a:rPr lang="it-IT" sz="6000" dirty="0" err="1"/>
              <a:t>les</a:t>
            </a:r>
            <a:r>
              <a:rPr lang="it-IT" sz="6000" dirty="0"/>
              <a:t> démocraties, </a:t>
            </a:r>
            <a:r>
              <a:rPr lang="it-IT" sz="6000" dirty="0" err="1"/>
              <a:t>les</a:t>
            </a:r>
            <a:r>
              <a:rPr lang="it-IT" sz="6000" dirty="0"/>
              <a:t> </a:t>
            </a:r>
            <a:r>
              <a:rPr lang="it-IT" sz="6000" dirty="0" err="1"/>
              <a:t>lois</a:t>
            </a:r>
            <a:r>
              <a:rPr lang="it-IT" sz="6000" dirty="0"/>
              <a:t> </a:t>
            </a:r>
            <a:r>
              <a:rPr lang="it-IT" sz="6000" dirty="0" err="1"/>
              <a:t>constituent</a:t>
            </a:r>
            <a:r>
              <a:rPr lang="it-IT" sz="6000" dirty="0"/>
              <a:t> l'un </a:t>
            </a:r>
            <a:r>
              <a:rPr lang="it-IT" sz="6000" dirty="0" err="1"/>
              <a:t>des</a:t>
            </a:r>
            <a:r>
              <a:rPr lang="it-IT" sz="6000" dirty="0"/>
              <a:t> </a:t>
            </a:r>
            <a:r>
              <a:rPr lang="it-IT" sz="6000" dirty="0" err="1"/>
              <a:t>moyens</a:t>
            </a:r>
            <a:r>
              <a:rPr lang="it-IT" sz="6000" dirty="0"/>
              <a:t> </a:t>
            </a:r>
            <a:r>
              <a:rPr lang="it-IT" sz="6000" dirty="0" err="1"/>
              <a:t>les</a:t>
            </a:r>
            <a:r>
              <a:rPr lang="it-IT" sz="6000" dirty="0"/>
              <a:t> plus </a:t>
            </a:r>
            <a:r>
              <a:rPr lang="it-IT" sz="6000" dirty="0" err="1"/>
              <a:t>efficaces</a:t>
            </a:r>
            <a:r>
              <a:rPr lang="it-IT" sz="6000" dirty="0"/>
              <a:t> pour </a:t>
            </a:r>
            <a:r>
              <a:rPr lang="it-IT" sz="6000" dirty="0" err="1"/>
              <a:t>combattre</a:t>
            </a:r>
            <a:r>
              <a:rPr lang="it-IT" sz="6000" dirty="0"/>
              <a:t> </a:t>
            </a:r>
            <a:r>
              <a:rPr lang="it-IT" sz="6000" dirty="0" err="1"/>
              <a:t>toute</a:t>
            </a:r>
            <a:r>
              <a:rPr lang="it-IT" sz="6000" dirty="0"/>
              <a:t> forme de </a:t>
            </a:r>
            <a:r>
              <a:rPr lang="it-IT" sz="6000" dirty="0" err="1"/>
              <a:t>discrimination</a:t>
            </a:r>
            <a:r>
              <a:rPr lang="it-IT" sz="6000" dirty="0"/>
              <a:t>. </a:t>
            </a:r>
            <a:r>
              <a:rPr lang="it-IT" sz="6000" dirty="0" err="1"/>
              <a:t>Cependant</a:t>
            </a:r>
            <a:r>
              <a:rPr lang="it-IT" sz="6000" dirty="0"/>
              <a:t> </a:t>
            </a:r>
            <a:r>
              <a:rPr lang="it-IT" sz="6000" dirty="0" err="1"/>
              <a:t>cette</a:t>
            </a:r>
            <a:r>
              <a:rPr lang="it-IT" sz="6000" dirty="0"/>
              <a:t> </a:t>
            </a:r>
            <a:r>
              <a:rPr lang="it-IT" sz="6000" dirty="0" err="1"/>
              <a:t>lutte</a:t>
            </a:r>
            <a:r>
              <a:rPr lang="it-IT" sz="6000" dirty="0"/>
              <a:t> </a:t>
            </a:r>
            <a:r>
              <a:rPr lang="it-IT" sz="6000" dirty="0" err="1"/>
              <a:t>devient</a:t>
            </a:r>
            <a:r>
              <a:rPr lang="it-IT" sz="6000" dirty="0"/>
              <a:t> difficile </a:t>
            </a:r>
            <a:r>
              <a:rPr lang="it-IT" sz="6000" dirty="0" err="1"/>
              <a:t>lorsque</a:t>
            </a:r>
            <a:r>
              <a:rPr lang="it-IT" sz="6000" dirty="0"/>
              <a:t> la </a:t>
            </a:r>
            <a:r>
              <a:rPr lang="it-IT" sz="6000" dirty="0" err="1"/>
              <a:t>discrimination</a:t>
            </a:r>
            <a:r>
              <a:rPr lang="it-IT" sz="6000" dirty="0"/>
              <a:t> est une </a:t>
            </a:r>
            <a:r>
              <a:rPr lang="it-IT" sz="6000" dirty="0" err="1"/>
              <a:t>habitude</a:t>
            </a:r>
            <a:r>
              <a:rPr lang="it-IT" sz="6000" dirty="0"/>
              <a:t> sociale généralisée. </a:t>
            </a:r>
            <a:br>
              <a:rPr lang="it-IT" sz="6000" dirty="0"/>
            </a:br>
            <a:endParaRPr lang="it-IT" sz="6000" dirty="0" smtClean="0"/>
          </a:p>
          <a:p>
            <a:pPr algn="just"/>
            <a:endParaRPr lang="it-IT" sz="6000" dirty="0"/>
          </a:p>
          <a:p>
            <a:pPr algn="just"/>
            <a:r>
              <a:rPr lang="it-IT" sz="6000" dirty="0" smtClean="0"/>
              <a:t>(</a:t>
            </a:r>
            <a:r>
              <a:rPr lang="it-IT" sz="6000" dirty="0" err="1" smtClean="0"/>
              <a:t>au</a:t>
            </a:r>
            <a:r>
              <a:rPr lang="it-IT" sz="6000" dirty="0" smtClean="0"/>
              <a:t> </a:t>
            </a:r>
            <a:r>
              <a:rPr lang="it-IT" sz="6000" dirty="0" err="1" smtClean="0"/>
              <a:t>cours</a:t>
            </a:r>
            <a:r>
              <a:rPr lang="it-IT" sz="6000" dirty="0" smtClean="0"/>
              <a:t> de la </a:t>
            </a:r>
            <a:r>
              <a:rPr lang="it-IT" sz="6000" dirty="0" err="1" smtClean="0"/>
              <a:t>pandémie</a:t>
            </a:r>
            <a:r>
              <a:rPr lang="it-IT" sz="6000" dirty="0" smtClean="0"/>
              <a:t>, </a:t>
            </a:r>
            <a:r>
              <a:rPr lang="it-IT" sz="6000" dirty="0" err="1" smtClean="0"/>
              <a:t>les</a:t>
            </a:r>
            <a:r>
              <a:rPr lang="it-IT" sz="6000" dirty="0" smtClean="0"/>
              <a:t> </a:t>
            </a:r>
            <a:r>
              <a:rPr lang="it-IT" sz="6000" dirty="0" err="1" smtClean="0"/>
              <a:t>Chinois</a:t>
            </a:r>
            <a:r>
              <a:rPr lang="it-IT" sz="6000" dirty="0" smtClean="0"/>
              <a:t> par </a:t>
            </a:r>
            <a:r>
              <a:rPr lang="it-IT" sz="6000" dirty="0" err="1" smtClean="0"/>
              <a:t>exemple</a:t>
            </a:r>
            <a:r>
              <a:rPr lang="it-IT" sz="6000" dirty="0" smtClean="0"/>
              <a:t>)</a:t>
            </a:r>
            <a:r>
              <a:rPr lang="it-IT" sz="6000" dirty="0"/>
              <a:t/>
            </a:r>
            <a:br>
              <a:rPr lang="it-IT" sz="6000" dirty="0"/>
            </a:br>
            <a:r>
              <a:rPr lang="it-IT" sz="5100" dirty="0"/>
              <a:t/>
            </a:r>
            <a:br>
              <a:rPr lang="it-IT" sz="5100" dirty="0"/>
            </a:br>
            <a:endParaRPr lang="fr-CA" sz="5100" dirty="0"/>
          </a:p>
        </p:txBody>
      </p:sp>
    </p:spTree>
    <p:extLst>
      <p:ext uri="{BB962C8B-B14F-4D97-AF65-F5344CB8AC3E}">
        <p14:creationId xmlns:p14="http://schemas.microsoft.com/office/powerpoint/2010/main" val="2236071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Loi contre les discriminations</a:t>
            </a:r>
            <a:br>
              <a:rPr lang="fr-CA" sz="2800" dirty="0"/>
            </a:br>
            <a:r>
              <a:rPr lang="fr-CA" sz="2800" dirty="0"/>
              <a:t>Article 1</a:t>
            </a:r>
            <a:br>
              <a:rPr lang="fr-CA" sz="2800" dirty="0"/>
            </a:br>
            <a:r>
              <a:rPr lang="fr-CA" sz="2800" dirty="0"/>
              <a:t>Modifié par LOI n°2017-256 du 28 février 2017 - art. 70</a:t>
            </a:r>
          </a:p>
        </p:txBody>
      </p:sp>
      <p:sp>
        <p:nvSpPr>
          <p:cNvPr id="3" name="Segnaposto contenuto 2"/>
          <p:cNvSpPr>
            <a:spLocks noGrp="1"/>
          </p:cNvSpPr>
          <p:nvPr>
            <p:ph idx="1"/>
          </p:nvPr>
        </p:nvSpPr>
        <p:spPr/>
        <p:txBody>
          <a:bodyPr>
            <a:normAutofit fontScale="85000" lnSpcReduction="20000"/>
          </a:bodyPr>
          <a:lstStyle/>
          <a:p>
            <a:pPr algn="just"/>
            <a:r>
              <a:rPr lang="it-IT" sz="2600" dirty="0" err="1"/>
              <a:t>Constitue</a:t>
            </a:r>
            <a:r>
              <a:rPr lang="it-IT" sz="2600" dirty="0"/>
              <a:t> une </a:t>
            </a:r>
            <a:r>
              <a:rPr lang="it-IT" sz="2600" b="1" dirty="0" err="1"/>
              <a:t>discrimination</a:t>
            </a:r>
            <a:r>
              <a:rPr lang="it-IT" sz="2600" b="1" dirty="0"/>
              <a:t> </a:t>
            </a:r>
            <a:r>
              <a:rPr lang="it-IT" sz="2600" b="1" dirty="0" err="1"/>
              <a:t>directe</a:t>
            </a:r>
            <a:r>
              <a:rPr lang="it-IT" sz="2600" b="1" dirty="0"/>
              <a:t> </a:t>
            </a:r>
            <a:r>
              <a:rPr lang="it-IT" sz="2600" dirty="0"/>
              <a:t>la situation </a:t>
            </a:r>
            <a:r>
              <a:rPr lang="it-IT" sz="2600" dirty="0" err="1"/>
              <a:t>dans</a:t>
            </a:r>
            <a:r>
              <a:rPr lang="it-IT" sz="2600" dirty="0"/>
              <a:t> </a:t>
            </a:r>
            <a:r>
              <a:rPr lang="it-IT" sz="2600" dirty="0" err="1"/>
              <a:t>laquelle</a:t>
            </a:r>
            <a:r>
              <a:rPr lang="it-IT" sz="2600" dirty="0"/>
              <a:t>, </a:t>
            </a:r>
            <a:r>
              <a:rPr lang="it-IT" sz="2600" dirty="0" err="1"/>
              <a:t>sur</a:t>
            </a:r>
            <a:r>
              <a:rPr lang="it-IT" sz="2600" dirty="0"/>
              <a:t> le </a:t>
            </a:r>
            <a:r>
              <a:rPr lang="it-IT" sz="2600" dirty="0" err="1"/>
              <a:t>fondement</a:t>
            </a:r>
            <a:r>
              <a:rPr lang="it-IT" sz="2600" dirty="0"/>
              <a:t> de son origine, de son </a:t>
            </a:r>
            <a:r>
              <a:rPr lang="it-IT" sz="2600" dirty="0" err="1"/>
              <a:t>sexe</a:t>
            </a:r>
            <a:r>
              <a:rPr lang="it-IT" sz="2600" dirty="0"/>
              <a:t>, de sa situation de </a:t>
            </a:r>
            <a:r>
              <a:rPr lang="it-IT" sz="2600" dirty="0" err="1"/>
              <a:t>famille</a:t>
            </a:r>
            <a:r>
              <a:rPr lang="it-IT" sz="2600" dirty="0"/>
              <a:t>, de </a:t>
            </a:r>
            <a:r>
              <a:rPr lang="it-IT" sz="2600" b="1" dirty="0"/>
              <a:t>sa </a:t>
            </a:r>
            <a:r>
              <a:rPr lang="it-IT" sz="2600" b="1" dirty="0" err="1"/>
              <a:t>grossesse</a:t>
            </a:r>
            <a:r>
              <a:rPr lang="it-IT" sz="2600" b="1" dirty="0"/>
              <a:t>, </a:t>
            </a:r>
            <a:r>
              <a:rPr lang="it-IT" sz="2600" dirty="0"/>
              <a:t>de son </a:t>
            </a:r>
            <a:r>
              <a:rPr lang="it-IT" sz="2600" dirty="0" err="1"/>
              <a:t>apparence</a:t>
            </a:r>
            <a:r>
              <a:rPr lang="it-IT" sz="2600" dirty="0"/>
              <a:t> </a:t>
            </a:r>
            <a:r>
              <a:rPr lang="it-IT" sz="2600" dirty="0" err="1"/>
              <a:t>physique</a:t>
            </a:r>
            <a:r>
              <a:rPr lang="it-IT" sz="2600" dirty="0"/>
              <a:t>, de la </a:t>
            </a:r>
            <a:r>
              <a:rPr lang="it-IT" sz="2600" dirty="0" err="1"/>
              <a:t>particulière</a:t>
            </a:r>
            <a:r>
              <a:rPr lang="it-IT" sz="2600" dirty="0"/>
              <a:t> </a:t>
            </a:r>
            <a:r>
              <a:rPr lang="it-IT" sz="2600" dirty="0" err="1"/>
              <a:t>vulnérabilité</a:t>
            </a:r>
            <a:r>
              <a:rPr lang="it-IT" sz="2600" dirty="0"/>
              <a:t> </a:t>
            </a:r>
            <a:r>
              <a:rPr lang="it-IT" sz="2600" dirty="0" err="1"/>
              <a:t>résultant</a:t>
            </a:r>
            <a:r>
              <a:rPr lang="it-IT" sz="2600" dirty="0"/>
              <a:t> de sa situation </a:t>
            </a:r>
            <a:r>
              <a:rPr lang="it-IT" sz="2600" dirty="0" err="1"/>
              <a:t>économique</a:t>
            </a:r>
            <a:r>
              <a:rPr lang="it-IT" sz="2600" dirty="0"/>
              <a:t>, apparente </a:t>
            </a:r>
            <a:r>
              <a:rPr lang="it-IT" sz="2600" dirty="0" err="1"/>
              <a:t>ou</a:t>
            </a:r>
            <a:r>
              <a:rPr lang="it-IT" sz="2600" dirty="0"/>
              <a:t> </a:t>
            </a:r>
            <a:r>
              <a:rPr lang="it-IT" sz="2600" dirty="0" err="1"/>
              <a:t>connue</a:t>
            </a:r>
            <a:r>
              <a:rPr lang="it-IT" sz="2600" dirty="0"/>
              <a:t> de son </a:t>
            </a:r>
            <a:r>
              <a:rPr lang="it-IT" sz="2600" dirty="0" err="1"/>
              <a:t>auteur</a:t>
            </a:r>
            <a:r>
              <a:rPr lang="it-IT" sz="2600" dirty="0"/>
              <a:t>, de </a:t>
            </a:r>
            <a:r>
              <a:rPr lang="it-IT" sz="2600" b="1" dirty="0"/>
              <a:t>son </a:t>
            </a:r>
            <a:r>
              <a:rPr lang="it-IT" sz="2600" b="1" dirty="0" err="1"/>
              <a:t>patronyme</a:t>
            </a:r>
            <a:r>
              <a:rPr lang="it-IT" sz="2600" dirty="0"/>
              <a:t>, de son </a:t>
            </a:r>
            <a:r>
              <a:rPr lang="it-IT" sz="2600" dirty="0" err="1"/>
              <a:t>lieu</a:t>
            </a:r>
            <a:r>
              <a:rPr lang="it-IT" sz="2600" dirty="0"/>
              <a:t> de </a:t>
            </a:r>
            <a:r>
              <a:rPr lang="it-IT" sz="2600" dirty="0" err="1"/>
              <a:t>résidence</a:t>
            </a:r>
            <a:r>
              <a:rPr lang="it-IT" sz="2600" dirty="0"/>
              <a:t> </a:t>
            </a:r>
            <a:r>
              <a:rPr lang="it-IT" sz="2600" dirty="0" err="1"/>
              <a:t>ou</a:t>
            </a:r>
            <a:r>
              <a:rPr lang="it-IT" sz="2600" dirty="0"/>
              <a:t> de sa </a:t>
            </a:r>
            <a:r>
              <a:rPr lang="it-IT" sz="2600" dirty="0" err="1"/>
              <a:t>domiciliation</a:t>
            </a:r>
            <a:r>
              <a:rPr lang="it-IT" sz="2600" dirty="0"/>
              <a:t> </a:t>
            </a:r>
            <a:r>
              <a:rPr lang="it-IT" sz="2600" dirty="0" err="1"/>
              <a:t>bancaire</a:t>
            </a:r>
            <a:r>
              <a:rPr lang="it-IT" sz="2600" dirty="0"/>
              <a:t>, </a:t>
            </a:r>
            <a:r>
              <a:rPr lang="it-IT" sz="2600" b="1" dirty="0"/>
              <a:t>de son </a:t>
            </a:r>
            <a:r>
              <a:rPr lang="it-IT" sz="2600" b="1" dirty="0" err="1"/>
              <a:t>état</a:t>
            </a:r>
            <a:r>
              <a:rPr lang="it-IT" sz="2600" b="1" dirty="0"/>
              <a:t> de </a:t>
            </a:r>
            <a:r>
              <a:rPr lang="it-IT" sz="2600" b="1" dirty="0" err="1"/>
              <a:t>santé</a:t>
            </a:r>
            <a:r>
              <a:rPr lang="it-IT" sz="2600" dirty="0"/>
              <a:t>, de sa </a:t>
            </a:r>
            <a:r>
              <a:rPr lang="it-IT" sz="2600" dirty="0" err="1"/>
              <a:t>perte</a:t>
            </a:r>
            <a:r>
              <a:rPr lang="it-IT" sz="2600" dirty="0"/>
              <a:t> d'autonomie, de son handicap, de </a:t>
            </a:r>
            <a:r>
              <a:rPr lang="it-IT" sz="2600" dirty="0" err="1"/>
              <a:t>ses</a:t>
            </a:r>
            <a:r>
              <a:rPr lang="it-IT" sz="2600" dirty="0"/>
              <a:t> </a:t>
            </a:r>
            <a:r>
              <a:rPr lang="it-IT" sz="2600" dirty="0" err="1"/>
              <a:t>caractéristiques</a:t>
            </a:r>
            <a:r>
              <a:rPr lang="it-IT" sz="2600" dirty="0"/>
              <a:t> </a:t>
            </a:r>
            <a:r>
              <a:rPr lang="it-IT" sz="2600" dirty="0" err="1"/>
              <a:t>génétiques</a:t>
            </a:r>
            <a:r>
              <a:rPr lang="it-IT" sz="2600" dirty="0"/>
              <a:t>, de </a:t>
            </a:r>
            <a:r>
              <a:rPr lang="it-IT" sz="2600" dirty="0" err="1"/>
              <a:t>ses</a:t>
            </a:r>
            <a:r>
              <a:rPr lang="it-IT" sz="2600" dirty="0"/>
              <a:t> </a:t>
            </a:r>
            <a:r>
              <a:rPr lang="it-IT" sz="2600" dirty="0" err="1"/>
              <a:t>mœurs</a:t>
            </a:r>
            <a:r>
              <a:rPr lang="it-IT" sz="2600" dirty="0"/>
              <a:t>, de son </a:t>
            </a:r>
            <a:r>
              <a:rPr lang="it-IT" sz="2600" dirty="0" err="1"/>
              <a:t>orientation</a:t>
            </a:r>
            <a:r>
              <a:rPr lang="it-IT" sz="2600" dirty="0"/>
              <a:t> </a:t>
            </a:r>
            <a:r>
              <a:rPr lang="it-IT" sz="2600" dirty="0" err="1"/>
              <a:t>sexuelle</a:t>
            </a:r>
            <a:r>
              <a:rPr lang="it-IT" sz="2600" dirty="0"/>
              <a:t>, de son </a:t>
            </a:r>
            <a:r>
              <a:rPr lang="it-IT" sz="2600" dirty="0" err="1"/>
              <a:t>identité</a:t>
            </a:r>
            <a:r>
              <a:rPr lang="it-IT" sz="2600" dirty="0"/>
              <a:t> de </a:t>
            </a:r>
            <a:r>
              <a:rPr lang="it-IT" sz="2600" dirty="0" err="1"/>
              <a:t>genre</a:t>
            </a:r>
            <a:r>
              <a:rPr lang="it-IT" sz="2600" dirty="0"/>
              <a:t>, de son </a:t>
            </a:r>
            <a:r>
              <a:rPr lang="it-IT" sz="2600" dirty="0" err="1"/>
              <a:t>âge</a:t>
            </a:r>
            <a:r>
              <a:rPr lang="it-IT" sz="2600" dirty="0"/>
              <a:t>, de </a:t>
            </a:r>
            <a:r>
              <a:rPr lang="it-IT" sz="2600" dirty="0" err="1"/>
              <a:t>ses</a:t>
            </a:r>
            <a:r>
              <a:rPr lang="it-IT" sz="2600" dirty="0"/>
              <a:t> </a:t>
            </a:r>
            <a:r>
              <a:rPr lang="it-IT" sz="2600" dirty="0" err="1"/>
              <a:t>opinions</a:t>
            </a:r>
            <a:r>
              <a:rPr lang="it-IT" sz="2600" dirty="0"/>
              <a:t> </a:t>
            </a:r>
            <a:r>
              <a:rPr lang="it-IT" sz="2600" dirty="0" err="1"/>
              <a:t>politiques</a:t>
            </a:r>
            <a:r>
              <a:rPr lang="it-IT" sz="2600" dirty="0"/>
              <a:t>, de </a:t>
            </a:r>
            <a:r>
              <a:rPr lang="it-IT" sz="2600" dirty="0" err="1"/>
              <a:t>ses</a:t>
            </a:r>
            <a:r>
              <a:rPr lang="it-IT" sz="2600" dirty="0"/>
              <a:t> </a:t>
            </a:r>
            <a:r>
              <a:rPr lang="it-IT" sz="2600" dirty="0" err="1"/>
              <a:t>activités</a:t>
            </a:r>
            <a:r>
              <a:rPr lang="it-IT" sz="2600" dirty="0"/>
              <a:t> </a:t>
            </a:r>
            <a:r>
              <a:rPr lang="it-IT" sz="2600" dirty="0" err="1"/>
              <a:t>syndicales</a:t>
            </a:r>
            <a:r>
              <a:rPr lang="it-IT" sz="2600" dirty="0"/>
              <a:t>, de sa </a:t>
            </a:r>
            <a:r>
              <a:rPr lang="it-IT" sz="2600" b="1" dirty="0" err="1"/>
              <a:t>capacité</a:t>
            </a:r>
            <a:r>
              <a:rPr lang="it-IT" sz="2600" b="1" dirty="0"/>
              <a:t> à s'</a:t>
            </a:r>
            <a:r>
              <a:rPr lang="it-IT" sz="2600" b="1" dirty="0" err="1"/>
              <a:t>exprimer</a:t>
            </a:r>
            <a:r>
              <a:rPr lang="it-IT" sz="2600" b="1" dirty="0"/>
              <a:t> </a:t>
            </a:r>
            <a:r>
              <a:rPr lang="it-IT" sz="2600" b="1" dirty="0" err="1"/>
              <a:t>dans</a:t>
            </a:r>
            <a:r>
              <a:rPr lang="it-IT" sz="2600" b="1" dirty="0"/>
              <a:t> une langue </a:t>
            </a:r>
            <a:r>
              <a:rPr lang="it-IT" sz="2600" b="1" dirty="0" err="1"/>
              <a:t>autre</a:t>
            </a:r>
            <a:r>
              <a:rPr lang="it-IT" sz="2600" b="1" dirty="0"/>
              <a:t> </a:t>
            </a:r>
            <a:r>
              <a:rPr lang="it-IT" sz="2600" b="1" dirty="0" err="1"/>
              <a:t>que</a:t>
            </a:r>
            <a:r>
              <a:rPr lang="it-IT" sz="2600" b="1" dirty="0"/>
              <a:t> le </a:t>
            </a:r>
            <a:r>
              <a:rPr lang="it-IT" sz="2600" b="1" dirty="0" err="1"/>
              <a:t>français</a:t>
            </a:r>
            <a:r>
              <a:rPr lang="it-IT" sz="2600" b="1" dirty="0"/>
              <a:t>,</a:t>
            </a:r>
            <a:r>
              <a:rPr lang="it-IT" sz="2600" dirty="0"/>
              <a:t> de son </a:t>
            </a:r>
            <a:r>
              <a:rPr lang="it-IT" sz="2600" dirty="0" err="1"/>
              <a:t>appartenance</a:t>
            </a:r>
            <a:r>
              <a:rPr lang="it-IT" sz="2600" dirty="0"/>
              <a:t> </a:t>
            </a:r>
            <a:r>
              <a:rPr lang="it-IT" sz="2600" dirty="0" err="1"/>
              <a:t>ou</a:t>
            </a:r>
            <a:r>
              <a:rPr lang="it-IT" sz="2600" dirty="0"/>
              <a:t> de sa non-</a:t>
            </a:r>
            <a:r>
              <a:rPr lang="it-IT" sz="2600" dirty="0" err="1"/>
              <a:t>appartenance</a:t>
            </a:r>
            <a:r>
              <a:rPr lang="it-IT" sz="2600" dirty="0"/>
              <a:t>, </a:t>
            </a:r>
            <a:r>
              <a:rPr lang="it-IT" sz="2600" dirty="0" err="1"/>
              <a:t>vraie</a:t>
            </a:r>
            <a:r>
              <a:rPr lang="it-IT" sz="2600" dirty="0"/>
              <a:t> </a:t>
            </a:r>
            <a:r>
              <a:rPr lang="it-IT" sz="2600" dirty="0" err="1"/>
              <a:t>ou</a:t>
            </a:r>
            <a:r>
              <a:rPr lang="it-IT" sz="2600" dirty="0"/>
              <a:t> </a:t>
            </a:r>
            <a:r>
              <a:rPr lang="it-IT" sz="2600" dirty="0" err="1"/>
              <a:t>supposée</a:t>
            </a:r>
            <a:r>
              <a:rPr lang="it-IT" sz="2600" dirty="0"/>
              <a:t>, à une </a:t>
            </a:r>
            <a:r>
              <a:rPr lang="it-IT" sz="2600" dirty="0" err="1"/>
              <a:t>ethnie</a:t>
            </a:r>
            <a:r>
              <a:rPr lang="it-IT" sz="2600" dirty="0"/>
              <a:t>, une </a:t>
            </a:r>
            <a:r>
              <a:rPr lang="it-IT" sz="2600" dirty="0" err="1"/>
              <a:t>nation</a:t>
            </a:r>
            <a:r>
              <a:rPr lang="it-IT" sz="2600" b="1" dirty="0"/>
              <a:t>, une </a:t>
            </a:r>
            <a:r>
              <a:rPr lang="it-IT" sz="2600" b="1" dirty="0" err="1"/>
              <a:t>prétendue</a:t>
            </a:r>
            <a:r>
              <a:rPr lang="it-IT" sz="2600" b="1" dirty="0"/>
              <a:t> race </a:t>
            </a:r>
            <a:r>
              <a:rPr lang="it-IT" sz="2600" dirty="0" err="1"/>
              <a:t>ou</a:t>
            </a:r>
            <a:r>
              <a:rPr lang="it-IT" sz="2600" dirty="0"/>
              <a:t> une </a:t>
            </a:r>
            <a:r>
              <a:rPr lang="it-IT" sz="2600" dirty="0" err="1"/>
              <a:t>religion</a:t>
            </a:r>
            <a:r>
              <a:rPr lang="it-IT" sz="2600" dirty="0"/>
              <a:t> </a:t>
            </a:r>
            <a:r>
              <a:rPr lang="it-IT" sz="2600" dirty="0" err="1"/>
              <a:t>déterminée</a:t>
            </a:r>
            <a:r>
              <a:rPr lang="it-IT" sz="2600" dirty="0"/>
              <a:t>, une </a:t>
            </a:r>
            <a:r>
              <a:rPr lang="it-IT" sz="2600" dirty="0" err="1"/>
              <a:t>personne</a:t>
            </a:r>
            <a:r>
              <a:rPr lang="it-IT" sz="2600" dirty="0"/>
              <a:t> est </a:t>
            </a:r>
            <a:r>
              <a:rPr lang="it-IT" sz="2600" dirty="0" err="1"/>
              <a:t>traitée</a:t>
            </a:r>
            <a:r>
              <a:rPr lang="it-IT" sz="2600" dirty="0"/>
              <a:t> de </a:t>
            </a:r>
            <a:r>
              <a:rPr lang="it-IT" sz="2600" dirty="0" err="1"/>
              <a:t>manière</a:t>
            </a:r>
            <a:r>
              <a:rPr lang="it-IT" sz="2600" dirty="0"/>
              <a:t> </a:t>
            </a:r>
            <a:r>
              <a:rPr lang="it-IT" sz="2600" dirty="0" err="1"/>
              <a:t>moins</a:t>
            </a:r>
            <a:r>
              <a:rPr lang="it-IT" sz="2600" dirty="0"/>
              <a:t> </a:t>
            </a:r>
            <a:r>
              <a:rPr lang="it-IT" sz="2600" dirty="0" err="1"/>
              <a:t>favorable</a:t>
            </a:r>
            <a:r>
              <a:rPr lang="it-IT" sz="2600" dirty="0"/>
              <a:t> </a:t>
            </a:r>
            <a:r>
              <a:rPr lang="it-IT" sz="2600" dirty="0" err="1"/>
              <a:t>qu'une</a:t>
            </a:r>
            <a:r>
              <a:rPr lang="it-IT" sz="2600" dirty="0"/>
              <a:t> </a:t>
            </a:r>
            <a:r>
              <a:rPr lang="it-IT" sz="2600" dirty="0" err="1"/>
              <a:t>autre</a:t>
            </a:r>
            <a:r>
              <a:rPr lang="it-IT" sz="2600" dirty="0"/>
              <a:t> ne l'est, ne l'a </a:t>
            </a:r>
            <a:r>
              <a:rPr lang="it-IT" sz="2600" dirty="0" err="1"/>
              <a:t>été</a:t>
            </a:r>
            <a:r>
              <a:rPr lang="it-IT" sz="2600" dirty="0"/>
              <a:t> </a:t>
            </a:r>
            <a:r>
              <a:rPr lang="it-IT" sz="2600" dirty="0" err="1"/>
              <a:t>ou</a:t>
            </a:r>
            <a:r>
              <a:rPr lang="it-IT" sz="2600" dirty="0"/>
              <a:t> ne l'aura </a:t>
            </a:r>
            <a:r>
              <a:rPr lang="it-IT" sz="2600" dirty="0" err="1"/>
              <a:t>été</a:t>
            </a:r>
            <a:r>
              <a:rPr lang="it-IT" sz="2600" dirty="0"/>
              <a:t> </a:t>
            </a:r>
            <a:r>
              <a:rPr lang="it-IT" sz="2600" dirty="0" err="1"/>
              <a:t>dans</a:t>
            </a:r>
            <a:r>
              <a:rPr lang="it-IT" sz="2600" dirty="0"/>
              <a:t> une situation </a:t>
            </a:r>
            <a:r>
              <a:rPr lang="it-IT" sz="2600" dirty="0" err="1"/>
              <a:t>comparable</a:t>
            </a:r>
            <a:r>
              <a:rPr lang="it-IT" sz="2600" dirty="0"/>
              <a:t>. </a:t>
            </a:r>
          </a:p>
          <a:p>
            <a:pPr algn="just"/>
            <a:r>
              <a:rPr lang="it-IT" sz="2600" dirty="0" err="1"/>
              <a:t>https</a:t>
            </a:r>
            <a:r>
              <a:rPr lang="it-IT" sz="2600" dirty="0"/>
              <a:t>://</a:t>
            </a:r>
            <a:r>
              <a:rPr lang="it-IT" sz="2600" dirty="0" err="1"/>
              <a:t>www.legifrance.gouv.fr</a:t>
            </a:r>
            <a:r>
              <a:rPr lang="it-IT" sz="2600" dirty="0"/>
              <a:t>/loda/id/JORFTEXT000018877783/</a:t>
            </a:r>
          </a:p>
          <a:p>
            <a:endParaRPr lang="fr-CA" sz="2400" dirty="0"/>
          </a:p>
        </p:txBody>
      </p:sp>
    </p:spTree>
    <p:extLst>
      <p:ext uri="{BB962C8B-B14F-4D97-AF65-F5344CB8AC3E}">
        <p14:creationId xmlns:p14="http://schemas.microsoft.com/office/powerpoint/2010/main" val="332246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a:bodyPr>
          <a:lstStyle/>
          <a:p>
            <a:pPr algn="just"/>
            <a:r>
              <a:rPr lang="it-IT" sz="2400" dirty="0" err="1" smtClean="0"/>
              <a:t>Aux</a:t>
            </a:r>
            <a:r>
              <a:rPr lang="it-IT" sz="2400" dirty="0" smtClean="0"/>
              <a:t> </a:t>
            </a:r>
            <a:r>
              <a:rPr lang="it-IT" sz="2400" dirty="0" err="1"/>
              <a:t>Pays-Bas</a:t>
            </a:r>
            <a:r>
              <a:rPr lang="it-IT" sz="2400" dirty="0"/>
              <a:t>, c’est </a:t>
            </a:r>
            <a:r>
              <a:rPr lang="it-IT" sz="2400" dirty="0" err="1"/>
              <a:t>Marieke</a:t>
            </a:r>
            <a:r>
              <a:rPr lang="it-IT" sz="2400" dirty="0"/>
              <a:t> Lucas </a:t>
            </a:r>
            <a:r>
              <a:rPr lang="it-IT" sz="2400" dirty="0" err="1"/>
              <a:t>Rijneveld</a:t>
            </a:r>
            <a:r>
              <a:rPr lang="it-IT" sz="2400" dirty="0"/>
              <a:t>, </a:t>
            </a:r>
            <a:r>
              <a:rPr lang="it-IT" sz="2400" dirty="0" err="1"/>
              <a:t>auteure</a:t>
            </a:r>
            <a:r>
              <a:rPr lang="it-IT" sz="2400" dirty="0"/>
              <a:t> et </a:t>
            </a:r>
            <a:r>
              <a:rPr lang="it-IT" sz="2400" dirty="0" err="1"/>
              <a:t>également</a:t>
            </a:r>
            <a:r>
              <a:rPr lang="it-IT" sz="2400" dirty="0"/>
              <a:t> </a:t>
            </a:r>
            <a:r>
              <a:rPr lang="it-IT" sz="2400" dirty="0" err="1"/>
              <a:t>poétesse</a:t>
            </a:r>
            <a:r>
              <a:rPr lang="it-IT" sz="2400" dirty="0"/>
              <a:t>, </a:t>
            </a:r>
            <a:r>
              <a:rPr lang="it-IT" sz="2400" dirty="0" err="1"/>
              <a:t>lauréate</a:t>
            </a:r>
            <a:r>
              <a:rPr lang="it-IT" sz="2400" dirty="0"/>
              <a:t> de l’International Man </a:t>
            </a:r>
            <a:r>
              <a:rPr lang="it-IT" sz="2400" dirty="0" err="1"/>
              <a:t>Booker</a:t>
            </a:r>
            <a:r>
              <a:rPr lang="it-IT" sz="2400" dirty="0"/>
              <a:t> </a:t>
            </a:r>
            <a:r>
              <a:rPr lang="it-IT" sz="2400" dirty="0" err="1"/>
              <a:t>Prize</a:t>
            </a:r>
            <a:r>
              <a:rPr lang="it-IT" sz="2400" dirty="0"/>
              <a:t> pour son premier </a:t>
            </a:r>
            <a:r>
              <a:rPr lang="it-IT" sz="2400" dirty="0" err="1"/>
              <a:t>roman</a:t>
            </a:r>
            <a:r>
              <a:rPr lang="it-IT" sz="2400" dirty="0"/>
              <a:t> </a:t>
            </a:r>
            <a:r>
              <a:rPr lang="it-IT" sz="2400" i="1" dirty="0"/>
              <a:t>Qui </a:t>
            </a:r>
            <a:r>
              <a:rPr lang="it-IT" sz="2400" i="1" dirty="0" err="1"/>
              <a:t>sème</a:t>
            </a:r>
            <a:r>
              <a:rPr lang="it-IT" sz="2400" i="1" dirty="0"/>
              <a:t> le </a:t>
            </a:r>
            <a:r>
              <a:rPr lang="it-IT" sz="2400" i="1" dirty="0" err="1"/>
              <a:t>vent</a:t>
            </a:r>
            <a:r>
              <a:rPr lang="it-IT" sz="2400" i="1" dirty="0"/>
              <a:t> </a:t>
            </a:r>
            <a:r>
              <a:rPr lang="it-IT" sz="2400" dirty="0"/>
              <a:t>qui s’est vu </a:t>
            </a:r>
            <a:r>
              <a:rPr lang="it-IT" sz="2400" dirty="0" err="1"/>
              <a:t>confier</a:t>
            </a:r>
            <a:r>
              <a:rPr lang="it-IT" sz="2400" dirty="0"/>
              <a:t> la </a:t>
            </a:r>
            <a:r>
              <a:rPr lang="it-IT" sz="2400" dirty="0" err="1"/>
              <a:t>mission</a:t>
            </a:r>
            <a:r>
              <a:rPr lang="it-IT" sz="2400" dirty="0"/>
              <a:t> de le </a:t>
            </a:r>
            <a:r>
              <a:rPr lang="it-IT" sz="2400" dirty="0" err="1"/>
              <a:t>traduire</a:t>
            </a:r>
            <a:r>
              <a:rPr lang="it-IT" sz="2400" dirty="0"/>
              <a:t> en </a:t>
            </a:r>
            <a:r>
              <a:rPr lang="it-IT" sz="2400" dirty="0" err="1"/>
              <a:t>néerlandais</a:t>
            </a:r>
            <a:r>
              <a:rPr lang="it-IT" sz="2400" dirty="0"/>
              <a:t> </a:t>
            </a:r>
            <a:r>
              <a:rPr lang="it-IT" sz="2400" dirty="0" err="1"/>
              <a:t>dans</a:t>
            </a:r>
            <a:r>
              <a:rPr lang="it-IT" sz="2400" dirty="0"/>
              <a:t> le </a:t>
            </a:r>
            <a:r>
              <a:rPr lang="it-IT" sz="2400" dirty="0" err="1"/>
              <a:t>cadre</a:t>
            </a:r>
            <a:r>
              <a:rPr lang="it-IT" sz="2400" dirty="0"/>
              <a:t> de la </a:t>
            </a:r>
            <a:r>
              <a:rPr lang="it-IT" sz="2400" dirty="0" err="1"/>
              <a:t>publication</a:t>
            </a:r>
            <a:r>
              <a:rPr lang="it-IT" sz="2400" dirty="0"/>
              <a:t> d’un </a:t>
            </a:r>
            <a:r>
              <a:rPr lang="it-IT" sz="2400" dirty="0" err="1"/>
              <a:t>recueil</a:t>
            </a:r>
            <a:r>
              <a:rPr lang="it-IT" sz="2400" dirty="0"/>
              <a:t> à </a:t>
            </a:r>
            <a:r>
              <a:rPr lang="it-IT" sz="2400" dirty="0" err="1"/>
              <a:t>paraître</a:t>
            </a:r>
            <a:r>
              <a:rPr lang="it-IT" sz="2400" dirty="0"/>
              <a:t> le 20 </a:t>
            </a:r>
            <a:r>
              <a:rPr lang="it-IT" sz="2400" dirty="0" err="1"/>
              <a:t>mars</a:t>
            </a:r>
            <a:r>
              <a:rPr lang="it-IT" sz="2400" dirty="0"/>
              <a:t> </a:t>
            </a:r>
            <a:r>
              <a:rPr lang="it-IT" sz="2400" dirty="0" err="1"/>
              <a:t>prochain</a:t>
            </a:r>
            <a:r>
              <a:rPr lang="it-IT" sz="2400" dirty="0"/>
              <a:t>. </a:t>
            </a:r>
            <a:endParaRPr lang="fr-CA" sz="2400" dirty="0"/>
          </a:p>
        </p:txBody>
      </p:sp>
    </p:spTree>
    <p:extLst>
      <p:ext uri="{BB962C8B-B14F-4D97-AF65-F5344CB8AC3E}">
        <p14:creationId xmlns:p14="http://schemas.microsoft.com/office/powerpoint/2010/main" val="248821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a:t>
            </a:r>
          </a:p>
        </p:txBody>
      </p:sp>
      <p:sp>
        <p:nvSpPr>
          <p:cNvPr id="3" name="Segnaposto contenuto 2"/>
          <p:cNvSpPr>
            <a:spLocks noGrp="1"/>
          </p:cNvSpPr>
          <p:nvPr>
            <p:ph idx="1"/>
          </p:nvPr>
        </p:nvSpPr>
        <p:spPr/>
        <p:txBody>
          <a:bodyPr>
            <a:normAutofit/>
          </a:bodyPr>
          <a:lstStyle/>
          <a:p>
            <a:pPr algn="just"/>
            <a:r>
              <a:rPr lang="it-IT" sz="2400" dirty="0" err="1"/>
              <a:t>Constitue</a:t>
            </a:r>
            <a:r>
              <a:rPr lang="it-IT" sz="2400" dirty="0"/>
              <a:t> une </a:t>
            </a:r>
            <a:r>
              <a:rPr lang="it-IT" sz="2400" b="1" dirty="0" err="1"/>
              <a:t>discrimination</a:t>
            </a:r>
            <a:r>
              <a:rPr lang="it-IT" sz="2400" b="1" dirty="0"/>
              <a:t> </a:t>
            </a:r>
            <a:r>
              <a:rPr lang="it-IT" sz="2400" b="1" dirty="0" err="1"/>
              <a:t>indirecte</a:t>
            </a:r>
            <a:r>
              <a:rPr lang="it-IT" sz="2400" b="1" dirty="0"/>
              <a:t> </a:t>
            </a:r>
            <a:r>
              <a:rPr lang="it-IT" sz="2400" dirty="0"/>
              <a:t>une </a:t>
            </a:r>
            <a:r>
              <a:rPr lang="it-IT" sz="2400" dirty="0" err="1"/>
              <a:t>disposition</a:t>
            </a:r>
            <a:r>
              <a:rPr lang="it-IT" sz="2400" dirty="0"/>
              <a:t>, un </a:t>
            </a:r>
            <a:r>
              <a:rPr lang="it-IT" sz="2400" dirty="0" err="1"/>
              <a:t>critère</a:t>
            </a:r>
            <a:r>
              <a:rPr lang="it-IT" sz="2400" dirty="0"/>
              <a:t> </a:t>
            </a:r>
            <a:r>
              <a:rPr lang="it-IT" sz="2400" dirty="0" err="1"/>
              <a:t>ou</a:t>
            </a:r>
            <a:r>
              <a:rPr lang="it-IT" sz="2400" dirty="0"/>
              <a:t> une </a:t>
            </a:r>
            <a:r>
              <a:rPr lang="it-IT" sz="2400" dirty="0" err="1"/>
              <a:t>pratique</a:t>
            </a:r>
            <a:r>
              <a:rPr lang="it-IT" sz="2400" dirty="0"/>
              <a:t> neutre en </a:t>
            </a:r>
            <a:r>
              <a:rPr lang="it-IT" sz="2400" dirty="0" err="1"/>
              <a:t>apparence</a:t>
            </a:r>
            <a:r>
              <a:rPr lang="it-IT" sz="2400" dirty="0"/>
              <a:t>, mais </a:t>
            </a:r>
            <a:r>
              <a:rPr lang="it-IT" sz="2400" dirty="0" err="1"/>
              <a:t>susceptible</a:t>
            </a:r>
            <a:r>
              <a:rPr lang="it-IT" sz="2400" dirty="0"/>
              <a:t> d'</a:t>
            </a:r>
            <a:r>
              <a:rPr lang="it-IT" sz="2400" dirty="0" err="1"/>
              <a:t>entraîner</a:t>
            </a:r>
            <a:r>
              <a:rPr lang="it-IT" sz="2400" dirty="0"/>
              <a:t>, pour l'un </a:t>
            </a:r>
            <a:r>
              <a:rPr lang="it-IT" sz="2400" dirty="0" err="1"/>
              <a:t>des</a:t>
            </a:r>
            <a:r>
              <a:rPr lang="it-IT" sz="2400" dirty="0"/>
              <a:t> </a:t>
            </a:r>
            <a:r>
              <a:rPr lang="it-IT" sz="2400" dirty="0" err="1"/>
              <a:t>motifs</a:t>
            </a:r>
            <a:r>
              <a:rPr lang="it-IT" sz="2400" dirty="0"/>
              <a:t> </a:t>
            </a:r>
            <a:r>
              <a:rPr lang="it-IT" sz="2400" dirty="0" err="1"/>
              <a:t>mentionnés</a:t>
            </a:r>
            <a:r>
              <a:rPr lang="it-IT" sz="2400" dirty="0"/>
              <a:t> </a:t>
            </a:r>
            <a:r>
              <a:rPr lang="it-IT" sz="2400" dirty="0" err="1"/>
              <a:t>au</a:t>
            </a:r>
            <a:r>
              <a:rPr lang="it-IT" sz="2400" dirty="0"/>
              <a:t> premier </a:t>
            </a:r>
            <a:r>
              <a:rPr lang="it-IT" sz="2400" dirty="0" err="1"/>
              <a:t>alinéa</a:t>
            </a:r>
            <a:r>
              <a:rPr lang="it-IT" sz="2400" dirty="0"/>
              <a:t>, un </a:t>
            </a:r>
            <a:r>
              <a:rPr lang="it-IT" sz="2400" dirty="0" err="1"/>
              <a:t>désavantage</a:t>
            </a:r>
            <a:r>
              <a:rPr lang="it-IT" sz="2400" dirty="0"/>
              <a:t> </a:t>
            </a:r>
            <a:r>
              <a:rPr lang="it-IT" sz="2400" dirty="0" err="1"/>
              <a:t>particulier</a:t>
            </a:r>
            <a:r>
              <a:rPr lang="it-IT" sz="2400" dirty="0"/>
              <a:t> pour </a:t>
            </a:r>
            <a:r>
              <a:rPr lang="it-IT" sz="2400" dirty="0" err="1"/>
              <a:t>des</a:t>
            </a:r>
            <a:r>
              <a:rPr lang="it-IT" sz="2400" dirty="0"/>
              <a:t> </a:t>
            </a:r>
            <a:r>
              <a:rPr lang="it-IT" sz="2400" dirty="0" err="1"/>
              <a:t>personnes</a:t>
            </a:r>
            <a:r>
              <a:rPr lang="it-IT" sz="2400" dirty="0"/>
              <a:t> par </a:t>
            </a:r>
            <a:r>
              <a:rPr lang="it-IT" sz="2400" dirty="0" err="1"/>
              <a:t>rapport</a:t>
            </a:r>
            <a:r>
              <a:rPr lang="it-IT" sz="2400" dirty="0"/>
              <a:t> à d'</a:t>
            </a:r>
            <a:r>
              <a:rPr lang="it-IT" sz="2400" dirty="0" err="1"/>
              <a:t>autres</a:t>
            </a:r>
            <a:r>
              <a:rPr lang="it-IT" sz="2400" dirty="0"/>
              <a:t> </a:t>
            </a:r>
            <a:r>
              <a:rPr lang="it-IT" sz="2400" dirty="0" err="1"/>
              <a:t>personnes</a:t>
            </a:r>
            <a:r>
              <a:rPr lang="it-IT" sz="2400" dirty="0"/>
              <a:t>, à </a:t>
            </a:r>
            <a:r>
              <a:rPr lang="it-IT" sz="2400" dirty="0" err="1"/>
              <a:t>moins</a:t>
            </a:r>
            <a:r>
              <a:rPr lang="it-IT" sz="2400" dirty="0"/>
              <a:t> </a:t>
            </a:r>
            <a:r>
              <a:rPr lang="it-IT" sz="2400" dirty="0" err="1"/>
              <a:t>que</a:t>
            </a:r>
            <a:r>
              <a:rPr lang="it-IT" sz="2400" dirty="0"/>
              <a:t> </a:t>
            </a:r>
            <a:r>
              <a:rPr lang="it-IT" sz="2400" dirty="0" err="1"/>
              <a:t>cette</a:t>
            </a:r>
            <a:r>
              <a:rPr lang="it-IT" sz="2400" dirty="0"/>
              <a:t> </a:t>
            </a:r>
            <a:r>
              <a:rPr lang="it-IT" sz="2400" dirty="0" err="1"/>
              <a:t>disposition</a:t>
            </a:r>
            <a:r>
              <a:rPr lang="it-IT" sz="2400" dirty="0"/>
              <a:t>, ce </a:t>
            </a:r>
            <a:r>
              <a:rPr lang="it-IT" sz="2400" dirty="0" err="1"/>
              <a:t>critère</a:t>
            </a:r>
            <a:r>
              <a:rPr lang="it-IT" sz="2400" dirty="0"/>
              <a:t> </a:t>
            </a:r>
            <a:r>
              <a:rPr lang="it-IT" sz="2400" dirty="0" err="1"/>
              <a:t>ou</a:t>
            </a:r>
            <a:r>
              <a:rPr lang="it-IT" sz="2400" dirty="0"/>
              <a:t> </a:t>
            </a:r>
            <a:r>
              <a:rPr lang="it-IT" sz="2400" dirty="0" err="1"/>
              <a:t>cette</a:t>
            </a:r>
            <a:r>
              <a:rPr lang="it-IT" sz="2400" dirty="0"/>
              <a:t> </a:t>
            </a:r>
            <a:r>
              <a:rPr lang="it-IT" sz="2400" dirty="0" err="1"/>
              <a:t>pratique</a:t>
            </a:r>
            <a:r>
              <a:rPr lang="it-IT" sz="2400" dirty="0"/>
              <a:t> ne </a:t>
            </a:r>
            <a:r>
              <a:rPr lang="it-IT" sz="2400" dirty="0" err="1"/>
              <a:t>soit</a:t>
            </a:r>
            <a:r>
              <a:rPr lang="it-IT" sz="2400" dirty="0"/>
              <a:t> </a:t>
            </a:r>
            <a:r>
              <a:rPr lang="it-IT" sz="2400" dirty="0" err="1"/>
              <a:t>objectivement</a:t>
            </a:r>
            <a:r>
              <a:rPr lang="it-IT" sz="2400" dirty="0"/>
              <a:t> </a:t>
            </a:r>
            <a:r>
              <a:rPr lang="it-IT" sz="2400" dirty="0" err="1"/>
              <a:t>justifié</a:t>
            </a:r>
            <a:r>
              <a:rPr lang="it-IT" sz="2400" dirty="0"/>
              <a:t> par un </a:t>
            </a:r>
            <a:r>
              <a:rPr lang="it-IT" sz="2400" dirty="0" err="1"/>
              <a:t>but</a:t>
            </a:r>
            <a:r>
              <a:rPr lang="it-IT" sz="2400" dirty="0"/>
              <a:t> </a:t>
            </a:r>
            <a:r>
              <a:rPr lang="it-IT" sz="2400" dirty="0" err="1"/>
              <a:t>légitime</a:t>
            </a:r>
            <a:r>
              <a:rPr lang="it-IT" sz="2400" dirty="0"/>
              <a:t> et </a:t>
            </a:r>
            <a:r>
              <a:rPr lang="it-IT" sz="2400" dirty="0" err="1"/>
              <a:t>que</a:t>
            </a:r>
            <a:r>
              <a:rPr lang="it-IT" sz="2400" dirty="0"/>
              <a:t> </a:t>
            </a:r>
            <a:r>
              <a:rPr lang="it-IT" sz="2400" dirty="0" err="1"/>
              <a:t>les</a:t>
            </a:r>
            <a:r>
              <a:rPr lang="it-IT" sz="2400" dirty="0"/>
              <a:t> </a:t>
            </a:r>
            <a:r>
              <a:rPr lang="it-IT" sz="2400" dirty="0" err="1"/>
              <a:t>moyens</a:t>
            </a:r>
            <a:r>
              <a:rPr lang="it-IT" sz="2400" dirty="0"/>
              <a:t> pour </a:t>
            </a:r>
            <a:r>
              <a:rPr lang="it-IT" sz="2400" dirty="0" err="1"/>
              <a:t>réaliser</a:t>
            </a:r>
            <a:r>
              <a:rPr lang="it-IT" sz="2400" dirty="0"/>
              <a:t> ce </a:t>
            </a:r>
            <a:r>
              <a:rPr lang="it-IT" sz="2400" dirty="0" err="1"/>
              <a:t>but</a:t>
            </a:r>
            <a:r>
              <a:rPr lang="it-IT" sz="2400" dirty="0"/>
              <a:t> ne </a:t>
            </a:r>
            <a:r>
              <a:rPr lang="it-IT" sz="2400" dirty="0" err="1"/>
              <a:t>soient</a:t>
            </a:r>
            <a:r>
              <a:rPr lang="it-IT" sz="2400" dirty="0"/>
              <a:t> nécessaires et </a:t>
            </a:r>
            <a:r>
              <a:rPr lang="it-IT" sz="2400" dirty="0" err="1"/>
              <a:t>appropriés</a:t>
            </a:r>
            <a:r>
              <a:rPr lang="it-IT" sz="2400" dirty="0"/>
              <a:t>. </a:t>
            </a:r>
          </a:p>
        </p:txBody>
      </p:sp>
    </p:spTree>
    <p:extLst>
      <p:ext uri="{BB962C8B-B14F-4D97-AF65-F5344CB8AC3E}">
        <p14:creationId xmlns:p14="http://schemas.microsoft.com/office/powerpoint/2010/main" val="2132847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Discrimination indirecte</a:t>
            </a:r>
            <a:endParaRPr lang="fr-CA" sz="2800" dirty="0"/>
          </a:p>
        </p:txBody>
      </p:sp>
      <p:sp>
        <p:nvSpPr>
          <p:cNvPr id="3" name="Segnaposto contenuto 2"/>
          <p:cNvSpPr>
            <a:spLocks noGrp="1"/>
          </p:cNvSpPr>
          <p:nvPr>
            <p:ph idx="1"/>
          </p:nvPr>
        </p:nvSpPr>
        <p:spPr/>
        <p:txBody>
          <a:bodyPr>
            <a:normAutofit/>
          </a:bodyPr>
          <a:lstStyle/>
          <a:p>
            <a:pPr algn="just"/>
            <a:r>
              <a:rPr lang="it-IT" sz="2400" dirty="0" err="1"/>
              <a:t>Autrement</a:t>
            </a:r>
            <a:r>
              <a:rPr lang="it-IT" sz="2400" dirty="0"/>
              <a:t> </a:t>
            </a:r>
            <a:r>
              <a:rPr lang="it-IT" sz="2400" dirty="0" err="1"/>
              <a:t>dit</a:t>
            </a:r>
            <a:r>
              <a:rPr lang="it-IT" sz="2400" dirty="0"/>
              <a:t>, si le </a:t>
            </a:r>
            <a:r>
              <a:rPr lang="it-IT" sz="2400" b="1" dirty="0" err="1"/>
              <a:t>résultat</a:t>
            </a:r>
            <a:r>
              <a:rPr lang="it-IT" sz="2400" dirty="0"/>
              <a:t> d’une </a:t>
            </a:r>
            <a:r>
              <a:rPr lang="it-IT" sz="2400" dirty="0" err="1"/>
              <a:t>disposition</a:t>
            </a:r>
            <a:r>
              <a:rPr lang="it-IT" sz="2400" dirty="0"/>
              <a:t> </a:t>
            </a:r>
            <a:r>
              <a:rPr lang="it-IT" sz="2400" dirty="0" err="1"/>
              <a:t>conduit</a:t>
            </a:r>
            <a:r>
              <a:rPr lang="it-IT" sz="2400" dirty="0"/>
              <a:t> à </a:t>
            </a:r>
            <a:r>
              <a:rPr lang="it-IT" sz="2400" dirty="0" err="1"/>
              <a:t>traiter</a:t>
            </a:r>
            <a:r>
              <a:rPr lang="it-IT" sz="2400" dirty="0"/>
              <a:t> </a:t>
            </a:r>
            <a:r>
              <a:rPr lang="it-IT" sz="2400" dirty="0" err="1"/>
              <a:t>défavorablement</a:t>
            </a:r>
            <a:r>
              <a:rPr lang="it-IT" sz="2400" dirty="0"/>
              <a:t> une </a:t>
            </a:r>
            <a:r>
              <a:rPr lang="it-IT" sz="2400" dirty="0" err="1"/>
              <a:t>personne</a:t>
            </a:r>
            <a:r>
              <a:rPr lang="it-IT" sz="2400" dirty="0"/>
              <a:t> </a:t>
            </a:r>
            <a:r>
              <a:rPr lang="it-IT" sz="2400" dirty="0" err="1"/>
              <a:t>ou</a:t>
            </a:r>
            <a:r>
              <a:rPr lang="it-IT" sz="2400" dirty="0"/>
              <a:t> un </a:t>
            </a:r>
            <a:r>
              <a:rPr lang="it-IT" sz="2400" dirty="0" err="1"/>
              <a:t>groupe</a:t>
            </a:r>
            <a:r>
              <a:rPr lang="it-IT" sz="2400" dirty="0"/>
              <a:t> de </a:t>
            </a:r>
            <a:r>
              <a:rPr lang="it-IT" sz="2400" dirty="0" err="1"/>
              <a:t>personnes</a:t>
            </a:r>
            <a:r>
              <a:rPr lang="it-IT" sz="2400" dirty="0"/>
              <a:t> </a:t>
            </a:r>
            <a:r>
              <a:rPr lang="it-IT" sz="2400" dirty="0" err="1"/>
              <a:t>pouvant</a:t>
            </a:r>
            <a:r>
              <a:rPr lang="it-IT" sz="2400" dirty="0"/>
              <a:t> se </a:t>
            </a:r>
            <a:r>
              <a:rPr lang="it-IT" sz="2400" dirty="0" err="1"/>
              <a:t>rattacher</a:t>
            </a:r>
            <a:r>
              <a:rPr lang="it-IT" sz="2400" dirty="0"/>
              <a:t> à un </a:t>
            </a:r>
            <a:r>
              <a:rPr lang="it-IT" sz="2400" dirty="0" err="1"/>
              <a:t>critère</a:t>
            </a:r>
            <a:r>
              <a:rPr lang="it-IT" sz="2400" dirty="0"/>
              <a:t> </a:t>
            </a:r>
            <a:r>
              <a:rPr lang="it-IT" sz="2400" dirty="0" err="1"/>
              <a:t>interdit</a:t>
            </a:r>
            <a:r>
              <a:rPr lang="it-IT" sz="2400" dirty="0"/>
              <a:t> (</a:t>
            </a:r>
            <a:r>
              <a:rPr lang="it-IT" sz="2400" dirty="0" err="1"/>
              <a:t>sexe</a:t>
            </a:r>
            <a:r>
              <a:rPr lang="it-IT" sz="2400" dirty="0"/>
              <a:t>, </a:t>
            </a:r>
            <a:r>
              <a:rPr lang="it-IT" sz="2400" dirty="0" err="1"/>
              <a:t>âge</a:t>
            </a:r>
            <a:r>
              <a:rPr lang="it-IT" sz="2400" dirty="0"/>
              <a:t>, </a:t>
            </a:r>
            <a:r>
              <a:rPr lang="it-IT" sz="2400" dirty="0" err="1"/>
              <a:t>orientation</a:t>
            </a:r>
            <a:r>
              <a:rPr lang="it-IT" sz="2400" dirty="0"/>
              <a:t> </a:t>
            </a:r>
            <a:r>
              <a:rPr lang="it-IT" sz="2400" dirty="0" err="1"/>
              <a:t>sexuelle</a:t>
            </a:r>
            <a:r>
              <a:rPr lang="it-IT" sz="2400" dirty="0"/>
              <a:t>…), on </a:t>
            </a:r>
            <a:r>
              <a:rPr lang="it-IT" sz="2400" dirty="0" err="1"/>
              <a:t>peut</a:t>
            </a:r>
            <a:r>
              <a:rPr lang="it-IT" sz="2400" dirty="0"/>
              <a:t> </a:t>
            </a:r>
            <a:r>
              <a:rPr lang="it-IT" sz="2400" dirty="0" err="1"/>
              <a:t>penser</a:t>
            </a:r>
            <a:r>
              <a:rPr lang="it-IT" sz="2400" dirty="0"/>
              <a:t> </a:t>
            </a:r>
            <a:r>
              <a:rPr lang="it-IT" sz="2400" dirty="0" err="1"/>
              <a:t>qu’il</a:t>
            </a:r>
            <a:r>
              <a:rPr lang="it-IT" sz="2400" dirty="0"/>
              <a:t> y a </a:t>
            </a:r>
            <a:r>
              <a:rPr lang="it-IT" sz="2400" dirty="0" err="1"/>
              <a:t>discrimination</a:t>
            </a:r>
            <a:r>
              <a:rPr lang="it-IT" sz="2400" dirty="0"/>
              <a:t> </a:t>
            </a:r>
            <a:r>
              <a:rPr lang="it-IT" sz="2400" dirty="0" err="1"/>
              <a:t>indirecte</a:t>
            </a:r>
            <a:r>
              <a:rPr lang="it-IT" sz="2400" dirty="0"/>
              <a:t>.</a:t>
            </a:r>
            <a:endParaRPr lang="fr-CA" sz="2400" dirty="0" smtClean="0"/>
          </a:p>
          <a:p>
            <a:pPr algn="just"/>
            <a:r>
              <a:rPr lang="fr-CA" sz="2400" dirty="0" smtClean="0"/>
              <a:t>Un </a:t>
            </a:r>
            <a:r>
              <a:rPr lang="fr-CA" sz="2400" dirty="0"/>
              <a:t>exemple : ne pas permettre aux </a:t>
            </a:r>
            <a:r>
              <a:rPr lang="fr-CA" sz="2400" dirty="0" err="1"/>
              <a:t>salarié.e.s</a:t>
            </a:r>
            <a:r>
              <a:rPr lang="fr-CA" sz="2400" dirty="0"/>
              <a:t> à temps partiel de bénéficier d’une prime, alors que plus de 80% des </a:t>
            </a:r>
            <a:r>
              <a:rPr lang="fr-CA" sz="2400" dirty="0" err="1"/>
              <a:t>salarié.e.s</a:t>
            </a:r>
            <a:r>
              <a:rPr lang="fr-CA" sz="2400" dirty="0"/>
              <a:t> à temps partiel sont des femmes</a:t>
            </a:r>
            <a:r>
              <a:rPr lang="fr-CA" sz="2400" dirty="0" smtClean="0"/>
              <a:t>.</a:t>
            </a:r>
          </a:p>
          <a:p>
            <a:pPr algn="just"/>
            <a:endParaRPr lang="fr-CA" sz="2400" dirty="0"/>
          </a:p>
          <a:p>
            <a:pPr algn="just"/>
            <a:r>
              <a:rPr lang="fr-CA" sz="2400" dirty="0"/>
              <a:t>http://</a:t>
            </a:r>
            <a:r>
              <a:rPr lang="fr-CA" sz="2400" dirty="0" err="1"/>
              <a:t>www.egalite-professionnelle.cgt.fr</a:t>
            </a:r>
            <a:r>
              <a:rPr lang="fr-CA" sz="2400" dirty="0"/>
              <a:t>/</a:t>
            </a:r>
            <a:r>
              <a:rPr lang="fr-CA" sz="2400" dirty="0" err="1"/>
              <a:t>difference</a:t>
            </a:r>
            <a:r>
              <a:rPr lang="fr-CA" sz="2400" dirty="0"/>
              <a:t>-entre-discrimination-directe-indirecte/</a:t>
            </a:r>
          </a:p>
        </p:txBody>
      </p:sp>
    </p:spTree>
    <p:extLst>
      <p:ext uri="{BB962C8B-B14F-4D97-AF65-F5344CB8AC3E}">
        <p14:creationId xmlns:p14="http://schemas.microsoft.com/office/powerpoint/2010/main" val="2720307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U</a:t>
            </a:r>
            <a:r>
              <a:rPr lang="fr-CA" sz="2800" dirty="0" smtClean="0"/>
              <a:t>n autre exemple</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dirty="0"/>
              <a:t>Le </a:t>
            </a:r>
            <a:r>
              <a:rPr lang="it-IT" sz="2400" dirty="0" err="1"/>
              <a:t>calendrier</a:t>
            </a:r>
            <a:r>
              <a:rPr lang="it-IT" sz="2400" dirty="0"/>
              <a:t> </a:t>
            </a:r>
            <a:r>
              <a:rPr lang="it-IT" sz="2400" dirty="0" err="1"/>
              <a:t>civique</a:t>
            </a:r>
            <a:endParaRPr lang="it-IT" sz="2400" dirty="0"/>
          </a:p>
          <a:p>
            <a:pPr algn="just"/>
            <a:r>
              <a:rPr lang="it-IT" sz="2400" dirty="0"/>
              <a:t>Le </a:t>
            </a:r>
            <a:r>
              <a:rPr lang="it-IT" sz="2400" dirty="0" err="1"/>
              <a:t>calendrier</a:t>
            </a:r>
            <a:r>
              <a:rPr lang="it-IT" sz="2400" dirty="0"/>
              <a:t> </a:t>
            </a:r>
            <a:r>
              <a:rPr lang="it-IT" sz="2400" dirty="0" err="1"/>
              <a:t>civique</a:t>
            </a:r>
            <a:r>
              <a:rPr lang="it-IT" sz="2400" dirty="0"/>
              <a:t> s’apparente à </a:t>
            </a:r>
            <a:r>
              <a:rPr lang="it-IT" sz="2400" dirty="0" err="1"/>
              <a:t>des</a:t>
            </a:r>
            <a:r>
              <a:rPr lang="it-IT" sz="2400" dirty="0"/>
              <a:t> </a:t>
            </a:r>
            <a:r>
              <a:rPr lang="it-IT" sz="2400" dirty="0" err="1"/>
              <a:t>normes</a:t>
            </a:r>
            <a:r>
              <a:rPr lang="it-IT" sz="2400" dirty="0"/>
              <a:t> de </a:t>
            </a:r>
            <a:r>
              <a:rPr lang="it-IT" sz="2400" dirty="0" err="1"/>
              <a:t>fonctionnement</a:t>
            </a:r>
            <a:r>
              <a:rPr lang="it-IT" sz="2400" dirty="0"/>
              <a:t> </a:t>
            </a:r>
            <a:r>
              <a:rPr lang="it-IT" sz="2400" dirty="0" err="1"/>
              <a:t>communes</a:t>
            </a:r>
            <a:r>
              <a:rPr lang="it-IT" sz="2400" dirty="0"/>
              <a:t> d’</a:t>
            </a:r>
            <a:r>
              <a:rPr lang="it-IT" sz="2400" dirty="0" err="1"/>
              <a:t>apparence</a:t>
            </a:r>
            <a:r>
              <a:rPr lang="it-IT" sz="2400" dirty="0"/>
              <a:t> neutre </a:t>
            </a:r>
            <a:r>
              <a:rPr lang="it-IT" sz="2400" dirty="0" err="1"/>
              <a:t>pouvant</a:t>
            </a:r>
            <a:r>
              <a:rPr lang="it-IT" sz="2400" dirty="0"/>
              <a:t> tout de </a:t>
            </a:r>
            <a:r>
              <a:rPr lang="it-IT" sz="2400" dirty="0" err="1"/>
              <a:t>même</a:t>
            </a:r>
            <a:r>
              <a:rPr lang="it-IT" sz="2400" dirty="0"/>
              <a:t> </a:t>
            </a:r>
            <a:r>
              <a:rPr lang="it-IT" sz="2400" dirty="0" err="1"/>
              <a:t>avoir</a:t>
            </a:r>
            <a:r>
              <a:rPr lang="it-IT" sz="2400" dirty="0"/>
              <a:t> un </a:t>
            </a:r>
            <a:r>
              <a:rPr lang="it-IT" sz="2400" dirty="0" err="1"/>
              <a:t>effet</a:t>
            </a:r>
            <a:r>
              <a:rPr lang="it-IT" sz="2400" dirty="0"/>
              <a:t> </a:t>
            </a:r>
            <a:r>
              <a:rPr lang="it-IT" sz="2400" dirty="0" err="1"/>
              <a:t>discriminatoire</a:t>
            </a:r>
            <a:r>
              <a:rPr lang="it-IT" sz="2400" dirty="0"/>
              <a:t> </a:t>
            </a:r>
            <a:r>
              <a:rPr lang="it-IT" sz="2400" dirty="0" err="1"/>
              <a:t>sur</a:t>
            </a:r>
            <a:r>
              <a:rPr lang="it-IT" sz="2400" dirty="0"/>
              <a:t> un </a:t>
            </a:r>
            <a:r>
              <a:rPr lang="it-IT" sz="2400" dirty="0" err="1"/>
              <a:t>individu</a:t>
            </a:r>
            <a:r>
              <a:rPr lang="it-IT" sz="2400" dirty="0"/>
              <a:t> </a:t>
            </a:r>
            <a:r>
              <a:rPr lang="it-IT" sz="2400" dirty="0" err="1"/>
              <a:t>ou</a:t>
            </a:r>
            <a:r>
              <a:rPr lang="it-IT" sz="2400" dirty="0"/>
              <a:t> </a:t>
            </a:r>
            <a:r>
              <a:rPr lang="it-IT" sz="2400" dirty="0" err="1"/>
              <a:t>sur</a:t>
            </a:r>
            <a:r>
              <a:rPr lang="it-IT" sz="2400" dirty="0"/>
              <a:t> </a:t>
            </a:r>
            <a:r>
              <a:rPr lang="it-IT" sz="2400" dirty="0" err="1"/>
              <a:t>certaines</a:t>
            </a:r>
            <a:r>
              <a:rPr lang="it-IT" sz="2400" dirty="0"/>
              <a:t> </a:t>
            </a:r>
            <a:r>
              <a:rPr lang="it-IT" sz="2400" dirty="0" err="1"/>
              <a:t>catégories</a:t>
            </a:r>
            <a:r>
              <a:rPr lang="it-IT" sz="2400" dirty="0"/>
              <a:t> d’</a:t>
            </a:r>
            <a:r>
              <a:rPr lang="it-IT" sz="2400" dirty="0" err="1"/>
              <a:t>individus</a:t>
            </a:r>
            <a:r>
              <a:rPr lang="it-IT" sz="2400" dirty="0"/>
              <a:t>. En </a:t>
            </a:r>
            <a:r>
              <a:rPr lang="it-IT" sz="2400" dirty="0" err="1"/>
              <a:t>effet</a:t>
            </a:r>
            <a:r>
              <a:rPr lang="it-IT" sz="2400" dirty="0"/>
              <a:t>, ce </a:t>
            </a:r>
            <a:r>
              <a:rPr lang="it-IT" sz="2400" dirty="0" err="1"/>
              <a:t>calendrier</a:t>
            </a:r>
            <a:r>
              <a:rPr lang="it-IT" sz="2400" dirty="0"/>
              <a:t> </a:t>
            </a:r>
            <a:r>
              <a:rPr lang="it-IT" sz="2400" dirty="0" err="1"/>
              <a:t>établit</a:t>
            </a:r>
            <a:r>
              <a:rPr lang="it-IT" sz="2400" dirty="0"/>
              <a:t> un </a:t>
            </a:r>
            <a:r>
              <a:rPr lang="it-IT" sz="2400" dirty="0" err="1"/>
              <a:t>certain</a:t>
            </a:r>
            <a:r>
              <a:rPr lang="it-IT" sz="2400" dirty="0"/>
              <a:t> </a:t>
            </a:r>
            <a:r>
              <a:rPr lang="it-IT" sz="2400" dirty="0" err="1"/>
              <a:t>nombre</a:t>
            </a:r>
            <a:r>
              <a:rPr lang="it-IT" sz="2400" dirty="0"/>
              <a:t> de </a:t>
            </a:r>
            <a:r>
              <a:rPr lang="it-IT" sz="2400" dirty="0" err="1"/>
              <a:t>jours</a:t>
            </a:r>
            <a:r>
              <a:rPr lang="it-IT" sz="2400" dirty="0"/>
              <a:t> </a:t>
            </a:r>
            <a:r>
              <a:rPr lang="it-IT" sz="2400" dirty="0" err="1"/>
              <a:t>fériés</a:t>
            </a:r>
            <a:r>
              <a:rPr lang="it-IT" sz="2400" dirty="0"/>
              <a:t> </a:t>
            </a:r>
            <a:r>
              <a:rPr lang="it-IT" sz="2400" dirty="0" err="1"/>
              <a:t>calqués</a:t>
            </a:r>
            <a:r>
              <a:rPr lang="it-IT" sz="2400" dirty="0"/>
              <a:t> </a:t>
            </a:r>
            <a:r>
              <a:rPr lang="it-IT" sz="2400" dirty="0" err="1"/>
              <a:t>sur</a:t>
            </a:r>
            <a:r>
              <a:rPr lang="it-IT" sz="2400" dirty="0"/>
              <a:t> le </a:t>
            </a:r>
            <a:r>
              <a:rPr lang="it-IT" sz="2400" dirty="0" err="1"/>
              <a:t>calendrier</a:t>
            </a:r>
            <a:r>
              <a:rPr lang="it-IT" sz="2400" dirty="0"/>
              <a:t> </a:t>
            </a:r>
            <a:r>
              <a:rPr lang="it-IT" sz="2400" dirty="0" err="1"/>
              <a:t>des</a:t>
            </a:r>
            <a:r>
              <a:rPr lang="it-IT" sz="2400" dirty="0"/>
              <a:t> </a:t>
            </a:r>
            <a:r>
              <a:rPr lang="it-IT" sz="2400" dirty="0" err="1"/>
              <a:t>fêtes</a:t>
            </a:r>
            <a:r>
              <a:rPr lang="it-IT" sz="2400" dirty="0"/>
              <a:t> </a:t>
            </a:r>
            <a:r>
              <a:rPr lang="it-IT" sz="2400" dirty="0" err="1"/>
              <a:t>catholiques</a:t>
            </a:r>
            <a:r>
              <a:rPr lang="it-IT" sz="2400" dirty="0"/>
              <a:t> (</a:t>
            </a:r>
            <a:r>
              <a:rPr lang="it-IT" sz="2400" dirty="0" err="1"/>
              <a:t>Noël</a:t>
            </a:r>
            <a:r>
              <a:rPr lang="it-IT" sz="2400" dirty="0"/>
              <a:t>, </a:t>
            </a:r>
            <a:r>
              <a:rPr lang="it-IT" sz="2400" dirty="0" err="1"/>
              <a:t>Vendredi</a:t>
            </a:r>
            <a:r>
              <a:rPr lang="it-IT" sz="2400" dirty="0"/>
              <a:t> </a:t>
            </a:r>
            <a:r>
              <a:rPr lang="it-IT" sz="2400" dirty="0" err="1"/>
              <a:t>saint</a:t>
            </a:r>
            <a:r>
              <a:rPr lang="it-IT" sz="2400" dirty="0"/>
              <a:t> et </a:t>
            </a:r>
            <a:r>
              <a:rPr lang="it-IT" sz="2400" dirty="0" err="1"/>
              <a:t>Pâques</a:t>
            </a:r>
            <a:r>
              <a:rPr lang="it-IT" sz="2400" dirty="0"/>
              <a:t>). Par </a:t>
            </a:r>
            <a:r>
              <a:rPr lang="it-IT" sz="2400" dirty="0" err="1"/>
              <a:t>conséquent</a:t>
            </a:r>
            <a:r>
              <a:rPr lang="it-IT" sz="2400" dirty="0"/>
              <a:t>, il aura </a:t>
            </a:r>
            <a:r>
              <a:rPr lang="it-IT" sz="2400" dirty="0" err="1"/>
              <a:t>potentiellement</a:t>
            </a:r>
            <a:r>
              <a:rPr lang="it-IT" sz="2400" dirty="0"/>
              <a:t> un </a:t>
            </a:r>
            <a:r>
              <a:rPr lang="it-IT" sz="2400" dirty="0" err="1"/>
              <a:t>effet</a:t>
            </a:r>
            <a:r>
              <a:rPr lang="it-IT" sz="2400" dirty="0"/>
              <a:t> </a:t>
            </a:r>
            <a:r>
              <a:rPr lang="it-IT" sz="2400" dirty="0" err="1"/>
              <a:t>préjudiciable</a:t>
            </a:r>
            <a:r>
              <a:rPr lang="it-IT" sz="2400" dirty="0"/>
              <a:t> </a:t>
            </a:r>
            <a:r>
              <a:rPr lang="it-IT" sz="2400" dirty="0" err="1"/>
              <a:t>sur</a:t>
            </a:r>
            <a:r>
              <a:rPr lang="it-IT" sz="2400" dirty="0"/>
              <a:t> </a:t>
            </a:r>
            <a:r>
              <a:rPr lang="it-IT" sz="2400" dirty="0" err="1"/>
              <a:t>les</a:t>
            </a:r>
            <a:r>
              <a:rPr lang="it-IT" sz="2400" dirty="0"/>
              <a:t> </a:t>
            </a:r>
            <a:r>
              <a:rPr lang="it-IT" sz="2400" dirty="0" err="1"/>
              <a:t>personnes</a:t>
            </a:r>
            <a:r>
              <a:rPr lang="it-IT" sz="2400" dirty="0"/>
              <a:t> </a:t>
            </a:r>
            <a:r>
              <a:rPr lang="it-IT" sz="2400" dirty="0" err="1"/>
              <a:t>appartenant</a:t>
            </a:r>
            <a:r>
              <a:rPr lang="it-IT" sz="2400" dirty="0"/>
              <a:t> à </a:t>
            </a:r>
            <a:r>
              <a:rPr lang="it-IT" sz="2400" dirty="0" err="1"/>
              <a:t>des</a:t>
            </a:r>
            <a:r>
              <a:rPr lang="it-IT" sz="2400" dirty="0"/>
              <a:t> </a:t>
            </a:r>
            <a:r>
              <a:rPr lang="it-IT" sz="2400" dirty="0" err="1"/>
              <a:t>groupes</a:t>
            </a:r>
            <a:r>
              <a:rPr lang="it-IT" sz="2400" dirty="0"/>
              <a:t> </a:t>
            </a:r>
            <a:r>
              <a:rPr lang="it-IT" sz="2400" dirty="0" err="1"/>
              <a:t>religieux</a:t>
            </a:r>
            <a:r>
              <a:rPr lang="it-IT" sz="2400" dirty="0"/>
              <a:t> </a:t>
            </a:r>
            <a:r>
              <a:rPr lang="it-IT" sz="2400" dirty="0" err="1" smtClean="0"/>
              <a:t>minoritaires</a:t>
            </a:r>
            <a:r>
              <a:rPr lang="it-IT" sz="2400" dirty="0" smtClean="0"/>
              <a:t> </a:t>
            </a:r>
            <a:r>
              <a:rPr lang="it-IT" sz="2400" dirty="0" err="1"/>
              <a:t>puisque</a:t>
            </a:r>
            <a:r>
              <a:rPr lang="it-IT" sz="2400" dirty="0"/>
              <a:t> l’</a:t>
            </a:r>
            <a:r>
              <a:rPr lang="it-IT" sz="2400" dirty="0" err="1"/>
              <a:t>observance</a:t>
            </a:r>
            <a:r>
              <a:rPr lang="it-IT" sz="2400" dirty="0"/>
              <a:t> de </a:t>
            </a:r>
            <a:r>
              <a:rPr lang="it-IT" sz="2400" dirty="0" err="1"/>
              <a:t>leurs</a:t>
            </a:r>
            <a:r>
              <a:rPr lang="it-IT" sz="2400" dirty="0"/>
              <a:t> </a:t>
            </a:r>
            <a:r>
              <a:rPr lang="it-IT" sz="2400" dirty="0" err="1"/>
              <a:t>propres</a:t>
            </a:r>
            <a:r>
              <a:rPr lang="it-IT" sz="2400" dirty="0"/>
              <a:t> </a:t>
            </a:r>
            <a:r>
              <a:rPr lang="it-IT" sz="2400" dirty="0" err="1"/>
              <a:t>fêtes</a:t>
            </a:r>
            <a:r>
              <a:rPr lang="it-IT" sz="2400" dirty="0"/>
              <a:t> </a:t>
            </a:r>
            <a:r>
              <a:rPr lang="it-IT" sz="2400" dirty="0" err="1"/>
              <a:t>religieuses</a:t>
            </a:r>
            <a:r>
              <a:rPr lang="it-IT" sz="2400" dirty="0"/>
              <a:t> </a:t>
            </a:r>
            <a:r>
              <a:rPr lang="it-IT" sz="2400" dirty="0" err="1"/>
              <a:t>n’y</a:t>
            </a:r>
            <a:r>
              <a:rPr lang="it-IT" sz="2400" dirty="0"/>
              <a:t> est </a:t>
            </a:r>
            <a:r>
              <a:rPr lang="it-IT" sz="2400" dirty="0" err="1"/>
              <a:t>pas</a:t>
            </a:r>
            <a:r>
              <a:rPr lang="it-IT" sz="2400" dirty="0"/>
              <a:t> </a:t>
            </a:r>
            <a:r>
              <a:rPr lang="it-IT" sz="2400" dirty="0" err="1"/>
              <a:t>prévue</a:t>
            </a:r>
            <a:r>
              <a:rPr lang="it-IT" sz="2400" dirty="0"/>
              <a:t>. L’</a:t>
            </a:r>
            <a:r>
              <a:rPr lang="it-IT" sz="2400" dirty="0" err="1"/>
              <a:t>accommodement</a:t>
            </a:r>
            <a:r>
              <a:rPr lang="it-IT" sz="2400" dirty="0"/>
              <a:t>, </a:t>
            </a:r>
            <a:r>
              <a:rPr lang="it-IT" sz="2400" dirty="0" err="1"/>
              <a:t>dans</a:t>
            </a:r>
            <a:r>
              <a:rPr lang="it-IT" sz="2400" dirty="0"/>
              <a:t> ce </a:t>
            </a:r>
            <a:r>
              <a:rPr lang="it-IT" sz="2400" dirty="0" err="1"/>
              <a:t>cas</a:t>
            </a:r>
            <a:r>
              <a:rPr lang="it-IT" sz="2400" dirty="0"/>
              <a:t>, </a:t>
            </a:r>
            <a:r>
              <a:rPr lang="it-IT" sz="2400" dirty="0" err="1"/>
              <a:t>pourra</a:t>
            </a:r>
            <a:r>
              <a:rPr lang="it-IT" sz="2400" dirty="0"/>
              <a:t> consister à </a:t>
            </a:r>
            <a:r>
              <a:rPr lang="it-IT" sz="2400" dirty="0" err="1"/>
              <a:t>autoriser</a:t>
            </a:r>
            <a:r>
              <a:rPr lang="it-IT" sz="2400" dirty="0"/>
              <a:t> </a:t>
            </a:r>
            <a:r>
              <a:rPr lang="it-IT" sz="2400" dirty="0" err="1"/>
              <a:t>certaines</a:t>
            </a:r>
            <a:r>
              <a:rPr lang="it-IT" sz="2400" dirty="0"/>
              <a:t> </a:t>
            </a:r>
            <a:r>
              <a:rPr lang="it-IT" sz="2400" dirty="0" err="1"/>
              <a:t>absences</a:t>
            </a:r>
            <a:r>
              <a:rPr lang="it-IT" sz="2400" dirty="0"/>
              <a:t>, à </a:t>
            </a:r>
            <a:r>
              <a:rPr lang="it-IT" sz="2400" dirty="0" err="1"/>
              <a:t>moins</a:t>
            </a:r>
            <a:r>
              <a:rPr lang="it-IT" sz="2400" dirty="0"/>
              <a:t> </a:t>
            </a:r>
            <a:r>
              <a:rPr lang="it-IT" sz="2400" dirty="0" err="1"/>
              <a:t>qu’elles</a:t>
            </a:r>
            <a:r>
              <a:rPr lang="it-IT" sz="2400" dirty="0"/>
              <a:t> n’</a:t>
            </a:r>
            <a:r>
              <a:rPr lang="it-IT" sz="2400" dirty="0" err="1"/>
              <a:t>imposent</a:t>
            </a:r>
            <a:r>
              <a:rPr lang="it-IT" sz="2400" dirty="0"/>
              <a:t> une </a:t>
            </a:r>
            <a:r>
              <a:rPr lang="it-IT" sz="2400" dirty="0" err="1"/>
              <a:t>contrainte</a:t>
            </a:r>
            <a:r>
              <a:rPr lang="it-IT" sz="2400" dirty="0"/>
              <a:t> </a:t>
            </a:r>
            <a:r>
              <a:rPr lang="it-IT" sz="2400" dirty="0" err="1"/>
              <a:t>excessive</a:t>
            </a:r>
            <a:r>
              <a:rPr lang="it-IT" sz="2400" dirty="0"/>
              <a:t>. À </a:t>
            </a:r>
            <a:r>
              <a:rPr lang="it-IT" sz="2400" dirty="0" err="1"/>
              <a:t>cet</a:t>
            </a:r>
            <a:r>
              <a:rPr lang="it-IT" sz="2400" dirty="0"/>
              <a:t> </a:t>
            </a:r>
            <a:r>
              <a:rPr lang="it-IT" sz="2400" dirty="0" err="1"/>
              <a:t>égard</a:t>
            </a:r>
            <a:r>
              <a:rPr lang="it-IT" sz="2400" dirty="0"/>
              <a:t>, </a:t>
            </a:r>
            <a:r>
              <a:rPr lang="it-IT" sz="2400" dirty="0" err="1"/>
              <a:t>plusieurs</a:t>
            </a:r>
            <a:r>
              <a:rPr lang="it-IT" sz="2400" dirty="0"/>
              <a:t> </a:t>
            </a:r>
            <a:r>
              <a:rPr lang="it-IT" sz="2400" dirty="0" err="1"/>
              <a:t>organisations</a:t>
            </a:r>
            <a:r>
              <a:rPr lang="it-IT" sz="2400" dirty="0"/>
              <a:t> </a:t>
            </a:r>
            <a:r>
              <a:rPr lang="it-IT" sz="2400" dirty="0" err="1"/>
              <a:t>ont</a:t>
            </a:r>
            <a:r>
              <a:rPr lang="it-IT" sz="2400" dirty="0"/>
              <a:t> </a:t>
            </a:r>
            <a:r>
              <a:rPr lang="it-IT" sz="2400" dirty="0" err="1"/>
              <a:t>mis</a:t>
            </a:r>
            <a:r>
              <a:rPr lang="it-IT" sz="2400" dirty="0"/>
              <a:t> en </a:t>
            </a:r>
            <a:r>
              <a:rPr lang="it-IT" sz="2400" dirty="0" err="1"/>
              <a:t>place</a:t>
            </a:r>
            <a:r>
              <a:rPr lang="it-IT" sz="2400" dirty="0"/>
              <a:t> pour l’ensemble de </a:t>
            </a:r>
            <a:r>
              <a:rPr lang="it-IT" sz="2400" dirty="0" err="1"/>
              <a:t>leurs</a:t>
            </a:r>
            <a:r>
              <a:rPr lang="it-IT" sz="2400" dirty="0"/>
              <a:t> </a:t>
            </a:r>
            <a:r>
              <a:rPr lang="it-IT" sz="2400" dirty="0" err="1"/>
              <a:t>employés</a:t>
            </a:r>
            <a:r>
              <a:rPr lang="it-IT" sz="2400" dirty="0"/>
              <a:t> une </a:t>
            </a:r>
            <a:r>
              <a:rPr lang="it-IT" sz="2400" dirty="0" err="1"/>
              <a:t>banque</a:t>
            </a:r>
            <a:r>
              <a:rPr lang="it-IT" sz="2400" dirty="0"/>
              <a:t> de </a:t>
            </a:r>
            <a:r>
              <a:rPr lang="it-IT" sz="2400" dirty="0" err="1"/>
              <a:t>congés</a:t>
            </a:r>
            <a:r>
              <a:rPr lang="it-IT" sz="2400" dirty="0"/>
              <a:t> </a:t>
            </a:r>
            <a:r>
              <a:rPr lang="it-IT" sz="2400" dirty="0" err="1"/>
              <a:t>flexibles</a:t>
            </a:r>
            <a:r>
              <a:rPr lang="it-IT" sz="2400" dirty="0"/>
              <a:t> </a:t>
            </a:r>
            <a:r>
              <a:rPr lang="it-IT" sz="2400" dirty="0" err="1"/>
              <a:t>afin</a:t>
            </a:r>
            <a:r>
              <a:rPr lang="it-IT" sz="2400" dirty="0"/>
              <a:t> de ne </a:t>
            </a:r>
            <a:r>
              <a:rPr lang="it-IT" sz="2400" dirty="0" err="1"/>
              <a:t>pas</a:t>
            </a:r>
            <a:r>
              <a:rPr lang="it-IT" sz="2400" dirty="0"/>
              <a:t> </a:t>
            </a:r>
            <a:r>
              <a:rPr lang="it-IT" sz="2400" dirty="0" err="1"/>
              <a:t>créer</a:t>
            </a:r>
            <a:r>
              <a:rPr lang="it-IT" sz="2400" dirty="0"/>
              <a:t> de </a:t>
            </a:r>
            <a:r>
              <a:rPr lang="it-IT" sz="2400" dirty="0" err="1"/>
              <a:t>sentiment</a:t>
            </a:r>
            <a:r>
              <a:rPr lang="it-IT" sz="2400" dirty="0"/>
              <a:t> d’</a:t>
            </a:r>
            <a:r>
              <a:rPr lang="it-IT" sz="2400" dirty="0" err="1"/>
              <a:t>iniquité</a:t>
            </a:r>
            <a:r>
              <a:rPr lang="it-IT" sz="2400" dirty="0"/>
              <a:t>. </a:t>
            </a:r>
            <a:endParaRPr lang="it-IT" sz="2400" dirty="0" smtClean="0"/>
          </a:p>
          <a:p>
            <a:pPr algn="just"/>
            <a:r>
              <a:rPr lang="it-IT" sz="2400" dirty="0" smtClean="0"/>
              <a:t>9 </a:t>
            </a:r>
            <a:r>
              <a:rPr lang="it-IT" sz="2400" dirty="0" err="1" smtClean="0"/>
              <a:t>mars</a:t>
            </a:r>
            <a:r>
              <a:rPr lang="it-IT" sz="2400" smtClean="0"/>
              <a:t> 2021</a:t>
            </a:r>
            <a:endParaRPr lang="it-IT" sz="2400" dirty="0"/>
          </a:p>
          <a:p>
            <a:endParaRPr lang="fr-CA" sz="2400" dirty="0"/>
          </a:p>
        </p:txBody>
      </p:sp>
    </p:spTree>
    <p:extLst>
      <p:ext uri="{BB962C8B-B14F-4D97-AF65-F5344CB8AC3E}">
        <p14:creationId xmlns:p14="http://schemas.microsoft.com/office/powerpoint/2010/main" val="678506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itolo 1"/>
          <p:cNvSpPr>
            <a:spLocks noGrp="1"/>
          </p:cNvSpPr>
          <p:nvPr>
            <p:ph type="title"/>
          </p:nvPr>
        </p:nvSpPr>
        <p:spPr/>
        <p:txBody>
          <a:bodyPr>
            <a:normAutofit fontScale="90000"/>
          </a:bodyPr>
          <a:lstStyle/>
          <a:p>
            <a:r>
              <a:rPr lang="fr-FR" sz="1275" dirty="0">
                <a:latin typeface="Arial" charset="0"/>
                <a:ea typeface="MS PGothic" charset="0"/>
              </a:rPr>
              <a:t/>
            </a:r>
            <a:br>
              <a:rPr lang="fr-FR" sz="1275" dirty="0">
                <a:latin typeface="Arial" charset="0"/>
                <a:ea typeface="MS PGothic" charset="0"/>
              </a:rPr>
            </a:br>
            <a:r>
              <a:rPr lang="fr-FR" sz="3100" dirty="0">
                <a:latin typeface="Arial" charset="0"/>
                <a:ea typeface="MS PGothic" charset="0"/>
              </a:rPr>
              <a:t>À la découverte des ressemblances ou des différences de couleurs entre l’italien et le français</a:t>
            </a:r>
            <a:r>
              <a:rPr lang="it-IT" sz="3100" dirty="0">
                <a:latin typeface="Arial" charset="0"/>
                <a:ea typeface="MS PGothic" charset="0"/>
              </a:rPr>
              <a:t/>
            </a:r>
            <a:br>
              <a:rPr lang="it-IT" sz="3100" dirty="0">
                <a:latin typeface="Arial" charset="0"/>
                <a:ea typeface="MS PGothic" charset="0"/>
              </a:rPr>
            </a:br>
            <a:endParaRPr lang="it-IT" sz="3100" dirty="0">
              <a:latin typeface="Arial" charset="0"/>
              <a:ea typeface="MS PGothic" charset="0"/>
            </a:endParaRPr>
          </a:p>
        </p:txBody>
      </p:sp>
      <p:sp>
        <p:nvSpPr>
          <p:cNvPr id="232451" name="Segnaposto contenuto 2"/>
          <p:cNvSpPr>
            <a:spLocks noGrp="1"/>
          </p:cNvSpPr>
          <p:nvPr>
            <p:ph idx="1"/>
          </p:nvPr>
        </p:nvSpPr>
        <p:spPr/>
        <p:txBody>
          <a:bodyPr>
            <a:normAutofit fontScale="92500"/>
          </a:bodyPr>
          <a:lstStyle/>
          <a:p>
            <a:pPr marL="0" indent="0" algn="just">
              <a:buNone/>
            </a:pPr>
            <a:r>
              <a:rPr lang="fr-FR" sz="900" b="1" dirty="0">
                <a:latin typeface="Arial" charset="0"/>
                <a:ea typeface="MS PGothic" charset="0"/>
                <a:cs typeface="MS PGothic" charset="0"/>
              </a:rPr>
              <a:t> </a:t>
            </a:r>
            <a:r>
              <a:rPr lang="fr-FR" sz="2400" dirty="0">
                <a:latin typeface="Arial" charset="0"/>
                <a:ea typeface="MS PGothic" charset="0"/>
                <a:cs typeface="MS PGothic" charset="0"/>
              </a:rPr>
              <a:t>Elles [les couleurs] sont prises à témoin pour illustrer comment chaque langue </a:t>
            </a:r>
            <a:r>
              <a:rPr lang="fr-FR" sz="2400" b="1" dirty="0">
                <a:latin typeface="Arial" charset="0"/>
                <a:ea typeface="MS PGothic" charset="0"/>
                <a:cs typeface="MS PGothic" charset="0"/>
              </a:rPr>
              <a:t>découpe</a:t>
            </a:r>
            <a:r>
              <a:rPr lang="fr-FR" sz="2400" dirty="0">
                <a:latin typeface="Arial" charset="0"/>
                <a:ea typeface="MS PGothic" charset="0"/>
                <a:cs typeface="MS PGothic" charset="0"/>
              </a:rPr>
              <a:t> et</a:t>
            </a:r>
            <a:r>
              <a:rPr lang="fr-FR" sz="2400" b="1" dirty="0">
                <a:latin typeface="Arial" charset="0"/>
                <a:ea typeface="MS PGothic" charset="0"/>
                <a:cs typeface="MS PGothic" charset="0"/>
              </a:rPr>
              <a:t> nomme </a:t>
            </a:r>
            <a:r>
              <a:rPr lang="fr-FR" sz="2400" dirty="0">
                <a:latin typeface="Arial" charset="0"/>
                <a:ea typeface="MS PGothic" charset="0"/>
                <a:cs typeface="MS PGothic" charset="0"/>
              </a:rPr>
              <a:t>différemment l’expérience que les êtres </a:t>
            </a:r>
            <a:r>
              <a:rPr lang="fr-FR" sz="2400" dirty="0" smtClean="0">
                <a:latin typeface="Arial" charset="0"/>
                <a:ea typeface="MS PGothic" charset="0"/>
                <a:cs typeface="MS PGothic" charset="0"/>
              </a:rPr>
              <a:t>humains </a:t>
            </a:r>
            <a:r>
              <a:rPr lang="fr-FR" sz="2400" dirty="0">
                <a:latin typeface="Arial" charset="0"/>
                <a:ea typeface="MS PGothic" charset="0"/>
                <a:cs typeface="MS PGothic" charset="0"/>
              </a:rPr>
              <a:t>peuvent avoir du monde.</a:t>
            </a:r>
            <a:endParaRPr lang="it-IT" sz="2400" dirty="0">
              <a:latin typeface="Arial" charset="0"/>
              <a:ea typeface="MS PGothic" charset="0"/>
              <a:cs typeface="MS PGothic" charset="0"/>
            </a:endParaRPr>
          </a:p>
          <a:p>
            <a:pPr marL="0" indent="0">
              <a:buNone/>
            </a:pPr>
            <a:r>
              <a:rPr lang="fr-FR" sz="2400" dirty="0">
                <a:latin typeface="Arial" charset="0"/>
                <a:ea typeface="MS PGothic" charset="0"/>
                <a:cs typeface="MS PGothic" charset="0"/>
              </a:rPr>
              <a:t>Georges </a:t>
            </a:r>
            <a:r>
              <a:rPr lang="fr-FR" sz="2400" dirty="0" err="1">
                <a:latin typeface="Arial" charset="0"/>
                <a:ea typeface="MS PGothic" charset="0"/>
                <a:cs typeface="MS PGothic" charset="0"/>
              </a:rPr>
              <a:t>Mounin</a:t>
            </a:r>
            <a:r>
              <a:rPr lang="fr-FR" sz="2400" dirty="0">
                <a:latin typeface="Arial" charset="0"/>
                <a:ea typeface="MS PGothic" charset="0"/>
                <a:cs typeface="MS PGothic" charset="0"/>
              </a:rPr>
              <a:t>, </a:t>
            </a:r>
            <a:r>
              <a:rPr lang="fr-FR" sz="2400" i="1" dirty="0">
                <a:latin typeface="Arial" charset="0"/>
                <a:ea typeface="MS PGothic" charset="0"/>
                <a:cs typeface="MS PGothic" charset="0"/>
              </a:rPr>
              <a:t>Les problèmes théoriques de la traduction</a:t>
            </a:r>
            <a:r>
              <a:rPr lang="fr-FR" sz="2400" dirty="0">
                <a:latin typeface="Arial" charset="0"/>
                <a:ea typeface="MS PGothic" charset="0"/>
                <a:cs typeface="MS PGothic" charset="0"/>
              </a:rPr>
              <a:t>, Gallimard, Paris, 1963, p.77. </a:t>
            </a:r>
            <a:endParaRPr lang="it-IT" sz="2400" dirty="0">
              <a:latin typeface="Arial" charset="0"/>
              <a:ea typeface="MS PGothic" charset="0"/>
              <a:cs typeface="MS PGothic" charset="0"/>
            </a:endParaRPr>
          </a:p>
          <a:p>
            <a:pPr marL="0" indent="0" algn="just">
              <a:buNone/>
            </a:pPr>
            <a:r>
              <a:rPr lang="fr-FR" sz="2400" dirty="0">
                <a:latin typeface="Arial" charset="0"/>
                <a:ea typeface="MS PGothic" charset="0"/>
                <a:cs typeface="MS PGothic" charset="0"/>
              </a:rPr>
              <a:t>Rien de plus délicat que la traduction des noms de couleur d’une langue dans une autre. Telle couleur est intraduisible, pour telle autre deux ou trois mots peuvent convenir. Bref, les couleurs n’ont d’équivalent « objectif » ni « universel » dans le langage.</a:t>
            </a:r>
            <a:endParaRPr lang="it-IT" sz="2400" dirty="0">
              <a:latin typeface="Arial" charset="0"/>
              <a:ea typeface="MS PGothic" charset="0"/>
              <a:cs typeface="MS PGothic" charset="0"/>
            </a:endParaRPr>
          </a:p>
          <a:p>
            <a:pPr marL="0" indent="0">
              <a:buNone/>
            </a:pPr>
            <a:r>
              <a:rPr lang="fr-FR" sz="2400" dirty="0">
                <a:latin typeface="Arial" charset="0"/>
                <a:ea typeface="MS PGothic" charset="0"/>
                <a:cs typeface="MS PGothic" charset="0"/>
              </a:rPr>
              <a:t>Jacques Le Rider, </a:t>
            </a:r>
            <a:r>
              <a:rPr lang="fr-FR" sz="2400" i="1" dirty="0">
                <a:latin typeface="Arial" charset="0"/>
                <a:ea typeface="MS PGothic" charset="0"/>
                <a:cs typeface="MS PGothic" charset="0"/>
              </a:rPr>
              <a:t>Les couleurs et les mots</a:t>
            </a:r>
            <a:r>
              <a:rPr lang="fr-FR" sz="2400" dirty="0">
                <a:latin typeface="Arial" charset="0"/>
                <a:ea typeface="MS PGothic" charset="0"/>
                <a:cs typeface="MS PGothic" charset="0"/>
              </a:rPr>
              <a:t>, PUF, Paris, 1997, p. 374.</a:t>
            </a:r>
            <a:endParaRPr lang="it-IT" sz="2400" dirty="0">
              <a:latin typeface="Arial" charset="0"/>
              <a:ea typeface="MS PGothic" charset="0"/>
              <a:cs typeface="MS PGothic" charset="0"/>
            </a:endParaRPr>
          </a:p>
          <a:p>
            <a:pPr marL="0" indent="0"/>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514527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itolo 1"/>
          <p:cNvSpPr>
            <a:spLocks noGrp="1"/>
          </p:cNvSpPr>
          <p:nvPr>
            <p:ph type="title"/>
          </p:nvPr>
        </p:nvSpPr>
        <p:spPr/>
        <p:txBody>
          <a:bodyPr/>
          <a:lstStyle/>
          <a:p>
            <a:r>
              <a:rPr lang="fr-FR" sz="2100">
                <a:latin typeface="Arial" charset="0"/>
                <a:ea typeface="MS PGothic" charset="0"/>
              </a:rPr>
              <a:t>Si vous deviez traduire « les yeux bleus » en italien,</a:t>
            </a:r>
            <a:endParaRPr lang="it-IT" sz="2100">
              <a:latin typeface="Arial" charset="0"/>
              <a:ea typeface="MS PGothic" charset="0"/>
            </a:endParaRPr>
          </a:p>
        </p:txBody>
      </p:sp>
      <p:sp>
        <p:nvSpPr>
          <p:cNvPr id="233475" name="Segnaposto contenuto 2"/>
          <p:cNvSpPr>
            <a:spLocks noGrp="1"/>
          </p:cNvSpPr>
          <p:nvPr>
            <p:ph idx="1"/>
          </p:nvPr>
        </p:nvSpPr>
        <p:spPr/>
        <p:txBody>
          <a:bodyPr/>
          <a:lstStyle/>
          <a:p>
            <a:r>
              <a:rPr lang="fr-FR" sz="1800" dirty="0">
                <a:latin typeface="Arial" charset="0"/>
                <a:ea typeface="MS PGothic" charset="0"/>
                <a:cs typeface="MS PGothic" charset="0"/>
              </a:rPr>
              <a:t>vous choisiriez </a:t>
            </a:r>
            <a:r>
              <a:rPr lang="fr-FR" sz="1800" dirty="0" smtClean="0">
                <a:latin typeface="Arial" charset="0"/>
                <a:ea typeface="MS PGothic" charset="0"/>
                <a:cs typeface="MS PGothic" charset="0"/>
              </a:rPr>
              <a:t>?</a:t>
            </a:r>
          </a:p>
          <a:p>
            <a:endParaRPr lang="fr-FR" sz="1800" dirty="0">
              <a:latin typeface="Arial" charset="0"/>
              <a:ea typeface="MS PGothic" charset="0"/>
              <a:cs typeface="MS PGothic" charset="0"/>
            </a:endParaRPr>
          </a:p>
          <a:p>
            <a:endParaRPr lang="fr-FR" sz="1800" dirty="0" smtClean="0">
              <a:latin typeface="Arial" charset="0"/>
              <a:ea typeface="MS PGothic" charset="0"/>
              <a:cs typeface="MS PGothic" charset="0"/>
            </a:endParaRPr>
          </a:p>
          <a:p>
            <a:r>
              <a:rPr lang="fr-FR" sz="1800" dirty="0" err="1" smtClean="0">
                <a:latin typeface="Arial" charset="0"/>
                <a:ea typeface="MS PGothic" charset="0"/>
                <a:cs typeface="MS PGothic" charset="0"/>
              </a:rPr>
              <a:t>blu</a:t>
            </a:r>
            <a:r>
              <a:rPr lang="fr-FR" sz="1800" dirty="0" smtClean="0">
                <a:latin typeface="Arial" charset="0"/>
                <a:ea typeface="MS PGothic" charset="0"/>
                <a:cs typeface="MS PGothic" charset="0"/>
              </a:rPr>
              <a:t>/</a:t>
            </a:r>
            <a:r>
              <a:rPr lang="fr-FR" sz="1800" dirty="0" err="1" smtClean="0">
                <a:latin typeface="Arial" charset="0"/>
                <a:ea typeface="MS PGothic" charset="0"/>
                <a:cs typeface="MS PGothic" charset="0"/>
              </a:rPr>
              <a:t>azzurri</a:t>
            </a:r>
            <a:endParaRPr lang="fr-FR" sz="1800" dirty="0">
              <a:latin typeface="Arial" charset="0"/>
              <a:ea typeface="MS PGothic" charset="0"/>
              <a:cs typeface="MS PGothic" charset="0"/>
            </a:endParaRPr>
          </a:p>
          <a:p>
            <a:endParaRPr lang="it-IT" sz="1800" dirty="0">
              <a:latin typeface="Arial" charset="0"/>
              <a:ea typeface="MS PGothic" charset="0"/>
              <a:cs typeface="MS PGothic" charset="0"/>
            </a:endParaRPr>
          </a:p>
          <a:p>
            <a:endParaRPr lang="it-IT" sz="900" dirty="0">
              <a:latin typeface="Arial" charset="0"/>
              <a:ea typeface="MS PGothic" charset="0"/>
              <a:cs typeface="MS PGothic" charset="0"/>
            </a:endParaRPr>
          </a:p>
        </p:txBody>
      </p:sp>
    </p:spTree>
    <p:extLst>
      <p:ext uri="{BB962C8B-B14F-4D97-AF65-F5344CB8AC3E}">
        <p14:creationId xmlns:p14="http://schemas.microsoft.com/office/powerpoint/2010/main" val="2168762630"/>
      </p:ext>
    </p:extLst>
  </p:cSld>
  <p:clrMapOvr>
    <a:masterClrMapping/>
  </p:clrMapOvr>
  <p:transition xmlns:p14="http://schemas.microsoft.com/office/powerpoint/2010/mai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Titolo 1"/>
          <p:cNvSpPr>
            <a:spLocks noGrp="1"/>
          </p:cNvSpPr>
          <p:nvPr>
            <p:ph type="title"/>
          </p:nvPr>
        </p:nvSpPr>
        <p:spPr/>
        <p:txBody>
          <a:bodyPr/>
          <a:lstStyle/>
          <a:p>
            <a:r>
              <a:rPr lang="fr-FR" sz="2100" i="1">
                <a:latin typeface="Arial" charset="0"/>
                <a:ea typeface="MS PGothic" charset="0"/>
              </a:rPr>
              <a:t>gli occhi azzurri, blu</a:t>
            </a:r>
            <a:r>
              <a:rPr lang="fr-FR" sz="2100">
                <a:latin typeface="Arial" charset="0"/>
                <a:ea typeface="MS PGothic" charset="0"/>
              </a:rPr>
              <a:t> ou </a:t>
            </a:r>
            <a:r>
              <a:rPr lang="fr-FR" sz="2100" i="1">
                <a:latin typeface="Arial" charset="0"/>
                <a:ea typeface="MS PGothic" charset="0"/>
              </a:rPr>
              <a:t>celesti</a:t>
            </a:r>
            <a:r>
              <a:rPr lang="fr-FR" sz="2100">
                <a:latin typeface="Arial" charset="0"/>
                <a:ea typeface="MS PGothic" charset="0"/>
              </a:rPr>
              <a:t> ?  </a:t>
            </a:r>
            <a:br>
              <a:rPr lang="fr-FR" sz="2100">
                <a:latin typeface="Arial" charset="0"/>
                <a:ea typeface="MS PGothic" charset="0"/>
              </a:rPr>
            </a:br>
            <a:endParaRPr lang="it-IT" sz="2100">
              <a:latin typeface="Arial" charset="0"/>
              <a:ea typeface="MS PGothic" charset="0"/>
            </a:endParaRPr>
          </a:p>
        </p:txBody>
      </p:sp>
      <p:sp>
        <p:nvSpPr>
          <p:cNvPr id="234499" name="Segnaposto contenuto 2"/>
          <p:cNvSpPr>
            <a:spLocks noGrp="1"/>
          </p:cNvSpPr>
          <p:nvPr>
            <p:ph idx="1"/>
          </p:nvPr>
        </p:nvSpPr>
        <p:spPr/>
        <p:txBody>
          <a:bodyPr/>
          <a:lstStyle/>
          <a:p>
            <a:r>
              <a:rPr lang="fr-FR" sz="1800" i="1" dirty="0" err="1">
                <a:latin typeface="Arial" charset="0"/>
                <a:ea typeface="MS PGothic" charset="0"/>
                <a:cs typeface="MS PGothic" charset="0"/>
              </a:rPr>
              <a:t>gli</a:t>
            </a:r>
            <a:r>
              <a:rPr lang="fr-FR" sz="1800" i="1" dirty="0">
                <a:latin typeface="Arial" charset="0"/>
                <a:ea typeface="MS PGothic" charset="0"/>
                <a:cs typeface="MS PGothic" charset="0"/>
              </a:rPr>
              <a:t> </a:t>
            </a:r>
            <a:r>
              <a:rPr lang="fr-FR" sz="1800" i="1" dirty="0" err="1">
                <a:latin typeface="Arial" charset="0"/>
                <a:ea typeface="MS PGothic" charset="0"/>
                <a:cs typeface="MS PGothic" charset="0"/>
              </a:rPr>
              <a:t>occhi</a:t>
            </a:r>
            <a:r>
              <a:rPr lang="fr-FR" sz="1800" i="1" dirty="0">
                <a:latin typeface="Arial" charset="0"/>
                <a:ea typeface="MS PGothic" charset="0"/>
                <a:cs typeface="MS PGothic" charset="0"/>
              </a:rPr>
              <a:t> </a:t>
            </a:r>
            <a:r>
              <a:rPr lang="fr-FR" sz="1800" i="1" dirty="0" err="1">
                <a:latin typeface="Arial" charset="0"/>
                <a:ea typeface="MS PGothic" charset="0"/>
                <a:cs typeface="MS PGothic" charset="0"/>
              </a:rPr>
              <a:t>azzurri</a:t>
            </a:r>
            <a:r>
              <a:rPr lang="fr-FR" sz="1800" i="1" dirty="0">
                <a:latin typeface="Arial" charset="0"/>
                <a:ea typeface="MS PGothic" charset="0"/>
                <a:cs typeface="MS PGothic" charset="0"/>
              </a:rPr>
              <a:t>, </a:t>
            </a:r>
            <a:r>
              <a:rPr lang="fr-FR" sz="1800" i="1" dirty="0" err="1">
                <a:latin typeface="Arial" charset="0"/>
                <a:ea typeface="MS PGothic" charset="0"/>
                <a:cs typeface="MS PGothic" charset="0"/>
              </a:rPr>
              <a:t>blu</a:t>
            </a:r>
            <a:r>
              <a:rPr lang="fr-FR" sz="1800" dirty="0">
                <a:latin typeface="Arial" charset="0"/>
                <a:ea typeface="MS PGothic" charset="0"/>
                <a:cs typeface="MS PGothic" charset="0"/>
              </a:rPr>
              <a:t> ou </a:t>
            </a:r>
            <a:r>
              <a:rPr lang="fr-FR" sz="1800" i="1" dirty="0" err="1">
                <a:latin typeface="Arial" charset="0"/>
                <a:ea typeface="MS PGothic" charset="0"/>
                <a:cs typeface="MS PGothic" charset="0"/>
              </a:rPr>
              <a:t>celesti</a:t>
            </a:r>
            <a:r>
              <a:rPr lang="fr-FR" sz="1800" dirty="0">
                <a:latin typeface="Arial" charset="0"/>
                <a:ea typeface="MS PGothic" charset="0"/>
                <a:cs typeface="MS PGothic" charset="0"/>
              </a:rPr>
              <a:t> ?  </a:t>
            </a:r>
          </a:p>
          <a:p>
            <a:r>
              <a:rPr lang="fr-FR" sz="1800" dirty="0">
                <a:latin typeface="Arial" charset="0"/>
                <a:ea typeface="MS PGothic" charset="0"/>
                <a:cs typeface="MS PGothic" charset="0"/>
              </a:rPr>
              <a:t>Tout dépendra s’ils sont clairs ou foncés</a:t>
            </a:r>
            <a:r>
              <a:rPr lang="fr-FR" sz="1800" dirty="0" smtClean="0">
                <a:latin typeface="Arial" charset="0"/>
                <a:ea typeface="MS PGothic" charset="0"/>
                <a:cs typeface="MS PGothic" charset="0"/>
              </a:rPr>
              <a:t>.</a:t>
            </a:r>
          </a:p>
          <a:p>
            <a:endParaRPr lang="fr-FR" sz="1800" dirty="0">
              <a:latin typeface="Arial" charset="0"/>
              <a:ea typeface="MS PGothic" charset="0"/>
              <a:cs typeface="MS PGothic" charset="0"/>
            </a:endParaRPr>
          </a:p>
          <a:p>
            <a:endParaRPr lang="fr-FR" sz="1800" dirty="0" smtClean="0">
              <a:latin typeface="Arial" charset="0"/>
              <a:ea typeface="MS PGothic" charset="0"/>
              <a:cs typeface="MS PGothic" charset="0"/>
            </a:endParaRPr>
          </a:p>
          <a:p>
            <a:r>
              <a:rPr lang="fr-FR" sz="1800" dirty="0" smtClean="0">
                <a:latin typeface="Arial" charset="0"/>
                <a:ea typeface="MS PGothic" charset="0"/>
                <a:cs typeface="MS PGothic" charset="0"/>
              </a:rPr>
              <a:t>bleu français : 3 équivalents italiens</a:t>
            </a:r>
            <a:endParaRPr lang="fr-FR" sz="1800" dirty="0">
              <a:latin typeface="Arial" charset="0"/>
              <a:ea typeface="MS PGothic" charset="0"/>
              <a:cs typeface="MS PGothic" charset="0"/>
            </a:endParaRPr>
          </a:p>
          <a:p>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2129049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itolo 1"/>
          <p:cNvSpPr>
            <a:spLocks noGrp="1"/>
          </p:cNvSpPr>
          <p:nvPr>
            <p:ph type="title"/>
          </p:nvPr>
        </p:nvSpPr>
        <p:spPr/>
        <p:txBody>
          <a:bodyPr/>
          <a:lstStyle/>
          <a:p>
            <a:r>
              <a:rPr lang="it-IT" sz="2100">
                <a:latin typeface="Arial" charset="0"/>
                <a:ea typeface="MS PGothic" charset="0"/>
              </a:rPr>
              <a:t>Le découpage de </a:t>
            </a:r>
            <a:r>
              <a:rPr lang="it-IT" sz="2100" i="1">
                <a:latin typeface="Arial" charset="0"/>
                <a:ea typeface="MS PGothic" charset="0"/>
              </a:rPr>
              <a:t>Bleu</a:t>
            </a:r>
            <a:r>
              <a:rPr lang="it-IT" sz="2100">
                <a:latin typeface="Arial" charset="0"/>
                <a:ea typeface="MS PGothic" charset="0"/>
              </a:rPr>
              <a:t> en italien</a:t>
            </a:r>
          </a:p>
        </p:txBody>
      </p:sp>
      <p:sp>
        <p:nvSpPr>
          <p:cNvPr id="235523"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 Bleu » est la couleur la plus représentative de la différence du découpage linguistique entre la langue italienne et la langue française. La couleur bleue en français englobe toutes les valeurs chromatiques du bleu clair au bleu foncé, tandis que l’italien distingue principalement trois couleurs : </a:t>
            </a:r>
            <a:r>
              <a:rPr lang="fr-FR" sz="2400" i="1" dirty="0" err="1">
                <a:latin typeface="Arial" charset="0"/>
                <a:ea typeface="MS PGothic" charset="0"/>
                <a:cs typeface="MS PGothic" charset="0"/>
              </a:rPr>
              <a:t>celeste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azzurro</a:t>
            </a:r>
            <a:r>
              <a:rPr lang="fr-FR" sz="2400" i="1" dirty="0">
                <a:latin typeface="Arial" charset="0"/>
                <a:ea typeface="MS PGothic" charset="0"/>
                <a:cs typeface="MS PGothic" charset="0"/>
              </a:rPr>
              <a:t> et </a:t>
            </a:r>
            <a:r>
              <a:rPr lang="fr-FR" sz="2400" i="1" dirty="0" err="1">
                <a:latin typeface="Arial" charset="0"/>
                <a:ea typeface="MS PGothic" charset="0"/>
                <a:cs typeface="MS PGothic" charset="0"/>
              </a:rPr>
              <a:t>blu</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qui vont du plus clair au plus foncé, tout en accordant à </a:t>
            </a:r>
            <a:r>
              <a:rPr lang="fr-FR" sz="2400" i="1" dirty="0" err="1">
                <a:latin typeface="Arial" charset="0"/>
                <a:ea typeface="MS PGothic" charset="0"/>
                <a:cs typeface="MS PGothic" charset="0"/>
              </a:rPr>
              <a:t>azzurro</a:t>
            </a:r>
            <a:r>
              <a:rPr lang="fr-FR" sz="2400" dirty="0">
                <a:latin typeface="Arial" charset="0"/>
                <a:ea typeface="MS PGothic" charset="0"/>
                <a:cs typeface="MS PGothic" charset="0"/>
              </a:rPr>
              <a:t> une place dominante. </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20037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Titolo 1"/>
          <p:cNvSpPr>
            <a:spLocks noGrp="1"/>
          </p:cNvSpPr>
          <p:nvPr>
            <p:ph type="title"/>
          </p:nvPr>
        </p:nvSpPr>
        <p:spPr/>
        <p:txBody>
          <a:bodyPr>
            <a:normAutofit/>
          </a:bodyPr>
          <a:lstStyle/>
          <a:p>
            <a:r>
              <a:rPr lang="it-IT" sz="2800" dirty="0">
                <a:latin typeface="Arial" charset="0"/>
                <a:ea typeface="MS PGothic" charset="0"/>
              </a:rPr>
              <a:t>Le </a:t>
            </a:r>
            <a:r>
              <a:rPr lang="it-IT" sz="2800" dirty="0" err="1">
                <a:latin typeface="Arial" charset="0"/>
                <a:ea typeface="MS PGothic" charset="0"/>
              </a:rPr>
              <a:t>découpage</a:t>
            </a:r>
            <a:r>
              <a:rPr lang="it-IT" sz="2800" dirty="0">
                <a:latin typeface="Arial" charset="0"/>
                <a:ea typeface="MS PGothic" charset="0"/>
              </a:rPr>
              <a:t> de </a:t>
            </a:r>
            <a:r>
              <a:rPr lang="it-IT" sz="2800" i="1" dirty="0">
                <a:latin typeface="Arial" charset="0"/>
                <a:ea typeface="MS PGothic" charset="0"/>
              </a:rPr>
              <a:t>Bleu</a:t>
            </a:r>
            <a:r>
              <a:rPr lang="it-IT" sz="2800" dirty="0">
                <a:latin typeface="Arial" charset="0"/>
                <a:ea typeface="MS PGothic" charset="0"/>
              </a:rPr>
              <a:t> en </a:t>
            </a:r>
            <a:r>
              <a:rPr lang="it-IT" sz="2800" dirty="0" err="1">
                <a:latin typeface="Arial" charset="0"/>
                <a:ea typeface="MS PGothic" charset="0"/>
              </a:rPr>
              <a:t>italien</a:t>
            </a:r>
            <a:endParaRPr lang="it-IT" sz="2800" dirty="0">
              <a:latin typeface="Arial" charset="0"/>
              <a:ea typeface="MS PGothic" charset="0"/>
            </a:endParaRPr>
          </a:p>
        </p:txBody>
      </p:sp>
      <p:sp>
        <p:nvSpPr>
          <p:cNvPr id="236547" name="Segnaposto contenuto 2"/>
          <p:cNvSpPr>
            <a:spLocks noGrp="1"/>
          </p:cNvSpPr>
          <p:nvPr>
            <p:ph idx="1"/>
          </p:nvPr>
        </p:nvSpPr>
        <p:spPr/>
        <p:txBody>
          <a:bodyPr/>
          <a:lstStyle/>
          <a:p>
            <a:pPr algn="just"/>
            <a:r>
              <a:rPr lang="fr-FR" sz="2400" dirty="0">
                <a:latin typeface="Arial" charset="0"/>
                <a:ea typeface="MS PGothic" charset="0"/>
                <a:cs typeface="MS PGothic" charset="0"/>
              </a:rPr>
              <a:t>Ces parcours historiques se sont différenciés au moment de l’abandon du latin </a:t>
            </a:r>
            <a:r>
              <a:rPr lang="fr-FR" sz="2400" i="1" dirty="0" err="1">
                <a:latin typeface="Arial" charset="0"/>
                <a:ea typeface="MS PGothic" charset="0"/>
                <a:cs typeface="MS PGothic" charset="0"/>
              </a:rPr>
              <a:t>caereleus</a:t>
            </a:r>
            <a:r>
              <a:rPr lang="fr-FR" sz="2400" dirty="0">
                <a:latin typeface="Arial" charset="0"/>
                <a:ea typeface="MS PGothic" charset="0"/>
                <a:cs typeface="MS PGothic" charset="0"/>
              </a:rPr>
              <a:t>. Le français va emprunter </a:t>
            </a:r>
            <a:r>
              <a:rPr lang="fr-FR" sz="2400" i="1" dirty="0" err="1">
                <a:latin typeface="Arial" charset="0"/>
                <a:ea typeface="MS PGothic" charset="0"/>
                <a:cs typeface="MS PGothic" charset="0"/>
              </a:rPr>
              <a:t>blao</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à l’ancien haut allemand tandis que l’italien empruntera à l’arabe venu du persan </a:t>
            </a:r>
            <a:r>
              <a:rPr lang="fr-FR" sz="2400" i="1" dirty="0" err="1">
                <a:latin typeface="Arial" charset="0"/>
                <a:ea typeface="MS PGothic" charset="0"/>
                <a:cs typeface="MS PGothic" charset="0"/>
              </a:rPr>
              <a:t>läžwärd</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qui désigne la pierre lapis-lazuli. Le français intègrera plus tard l’azur qui restera limité à la langue littéraire. Alors que l’italien introduit officiellement </a:t>
            </a:r>
            <a:r>
              <a:rPr lang="fr-FR" sz="2400" i="1" dirty="0" err="1">
                <a:latin typeface="Arial" charset="0"/>
                <a:ea typeface="MS PGothic" charset="0"/>
                <a:cs typeface="MS PGothic" charset="0"/>
              </a:rPr>
              <a:t>blu</a:t>
            </a:r>
            <a:r>
              <a:rPr lang="fr-FR" sz="2400" dirty="0">
                <a:latin typeface="Arial" charset="0"/>
                <a:ea typeface="MS PGothic" charset="0"/>
                <a:cs typeface="MS PGothic" charset="0"/>
              </a:rPr>
              <a:t> à travers le français au XVIIIe siècle, même s’il était déjà répandu dans de nombreux dialectes. L’italien avait déjà ajouté </a:t>
            </a:r>
            <a:r>
              <a:rPr lang="fr-FR" sz="2400" i="1" dirty="0" err="1">
                <a:latin typeface="Arial" charset="0"/>
                <a:ea typeface="MS PGothic" charset="0"/>
                <a:cs typeface="MS PGothic" charset="0"/>
              </a:rPr>
              <a:t>celeste</a:t>
            </a:r>
            <a:r>
              <a:rPr lang="fr-FR" sz="2400" dirty="0">
                <a:latin typeface="Arial" charset="0"/>
                <a:ea typeface="MS PGothic" charset="0"/>
                <a:cs typeface="MS PGothic" charset="0"/>
              </a:rPr>
              <a:t> au XIII sous ses formes latinisées. </a:t>
            </a:r>
          </a:p>
          <a:p>
            <a:pPr>
              <a:buFontTx/>
              <a:buNone/>
            </a:pPr>
            <a:r>
              <a:rPr lang="fr-FR" sz="2400" dirty="0">
                <a:latin typeface="Arial" charset="0"/>
                <a:ea typeface="MS PGothic" charset="0"/>
                <a:cs typeface="MS PGothic" charset="0"/>
              </a:rPr>
              <a:t> </a:t>
            </a:r>
          </a:p>
          <a:p>
            <a:endParaRPr lang="it-IT" sz="18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1798971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itolo 1"/>
          <p:cNvSpPr>
            <a:spLocks noGrp="1"/>
          </p:cNvSpPr>
          <p:nvPr>
            <p:ph type="title"/>
          </p:nvPr>
        </p:nvSpPr>
        <p:spPr/>
        <p:txBody>
          <a:bodyPr/>
          <a:lstStyle/>
          <a:p>
            <a:r>
              <a:rPr lang="it-IT" sz="2100" dirty="0">
                <a:latin typeface="Arial" charset="0"/>
                <a:ea typeface="MS PGothic" charset="0"/>
              </a:rPr>
              <a:t>Bleu en </a:t>
            </a:r>
            <a:r>
              <a:rPr lang="it-IT" sz="2100" dirty="0" err="1">
                <a:latin typeface="Arial" charset="0"/>
                <a:ea typeface="MS PGothic" charset="0"/>
              </a:rPr>
              <a:t>italien</a:t>
            </a:r>
            <a:endParaRPr lang="it-IT" sz="2100" dirty="0">
              <a:latin typeface="Arial" charset="0"/>
              <a:ea typeface="MS PGothic" charset="0"/>
            </a:endParaRPr>
          </a:p>
        </p:txBody>
      </p:sp>
      <p:sp>
        <p:nvSpPr>
          <p:cNvPr id="237571" name="Segnaposto contenuto 2"/>
          <p:cNvSpPr>
            <a:spLocks noGrp="1"/>
          </p:cNvSpPr>
          <p:nvPr>
            <p:ph idx="1"/>
          </p:nvPr>
        </p:nvSpPr>
        <p:spPr/>
        <p:txBody>
          <a:bodyPr/>
          <a:lstStyle/>
          <a:p>
            <a:pPr algn="just">
              <a:lnSpc>
                <a:spcPct val="90000"/>
              </a:lnSpc>
            </a:pPr>
            <a:r>
              <a:rPr lang="fr-FR" baseline="30000" dirty="0">
                <a:latin typeface="Arial" charset="0"/>
                <a:ea typeface="MS PGothic" charset="0"/>
                <a:cs typeface="MS PGothic" charset="0"/>
              </a:rPr>
              <a:t>C’est à cette palette diversifiée que le traducteur italien va être confronté au moment de traduire le bleu français, le </a:t>
            </a:r>
            <a:r>
              <a:rPr lang="fr-FR" i="1" baseline="30000" dirty="0" err="1">
                <a:latin typeface="Arial" charset="0"/>
                <a:ea typeface="MS PGothic" charset="0"/>
                <a:cs typeface="MS PGothic" charset="0"/>
              </a:rPr>
              <a:t>blau</a:t>
            </a:r>
            <a:r>
              <a:rPr lang="fr-FR" baseline="30000" dirty="0">
                <a:latin typeface="Arial" charset="0"/>
                <a:ea typeface="MS PGothic" charset="0"/>
                <a:cs typeface="MS PGothic" charset="0"/>
              </a:rPr>
              <a:t> allemand ou l’anglais </a:t>
            </a:r>
            <a:r>
              <a:rPr lang="fr-FR" i="1" baseline="30000" dirty="0" err="1">
                <a:latin typeface="Arial" charset="0"/>
                <a:ea typeface="MS PGothic" charset="0"/>
                <a:cs typeface="MS PGothic" charset="0"/>
              </a:rPr>
              <a:t>blue</a:t>
            </a:r>
            <a:r>
              <a:rPr lang="fr-FR" baseline="30000" dirty="0">
                <a:latin typeface="Arial" charset="0"/>
                <a:ea typeface="MS PGothic" charset="0"/>
                <a:cs typeface="MS PGothic" charset="0"/>
              </a:rPr>
              <a:t>. Choix délicat notamment pour les travaux spécifiques sur les couleurs. Par exemple, </a:t>
            </a:r>
            <a:r>
              <a:rPr lang="fr-FR" i="1" baseline="30000" dirty="0" err="1">
                <a:latin typeface="Arial" charset="0"/>
                <a:ea typeface="MS PGothic" charset="0"/>
                <a:cs typeface="MS PGothic" charset="0"/>
              </a:rPr>
              <a:t>Blau</a:t>
            </a:r>
            <a:r>
              <a:rPr lang="fr-FR" baseline="30000" dirty="0">
                <a:latin typeface="Arial" charset="0"/>
                <a:ea typeface="MS PGothic" charset="0"/>
                <a:cs typeface="MS PGothic" charset="0"/>
              </a:rPr>
              <a:t> de </a:t>
            </a:r>
            <a:r>
              <a:rPr lang="fr-FR" i="1" baseline="30000" dirty="0">
                <a:latin typeface="Arial" charset="0"/>
                <a:ea typeface="MS PGothic" charset="0"/>
                <a:cs typeface="MS PGothic" charset="0"/>
              </a:rPr>
              <a:t>Goethe </a:t>
            </a:r>
            <a:r>
              <a:rPr lang="fr-FR" i="1" baseline="30000" dirty="0" err="1">
                <a:latin typeface="Arial" charset="0"/>
                <a:ea typeface="MS PGothic" charset="0"/>
                <a:cs typeface="MS PGothic" charset="0"/>
              </a:rPr>
              <a:t>Farbenlehre</a:t>
            </a:r>
            <a:r>
              <a:rPr lang="fr-FR" baseline="30000" dirty="0">
                <a:latin typeface="Arial" charset="0"/>
                <a:ea typeface="MS PGothic" charset="0"/>
                <a:cs typeface="MS PGothic" charset="0"/>
              </a:rPr>
              <a:t> a été traduit en italien par</a:t>
            </a:r>
            <a:r>
              <a:rPr lang="fr-FR" i="1" baseline="30000" dirty="0">
                <a:latin typeface="Arial" charset="0"/>
                <a:ea typeface="MS PGothic" charset="0"/>
                <a:cs typeface="MS PGothic" charset="0"/>
              </a:rPr>
              <a:t> </a:t>
            </a:r>
            <a:r>
              <a:rPr lang="fr-FR" i="1" baseline="30000" dirty="0" err="1">
                <a:latin typeface="Arial" charset="0"/>
                <a:ea typeface="MS PGothic" charset="0"/>
                <a:cs typeface="MS PGothic" charset="0"/>
              </a:rPr>
              <a:t>azzurro</a:t>
            </a:r>
            <a:r>
              <a:rPr lang="fr-FR" baseline="30000" dirty="0">
                <a:latin typeface="Arial" charset="0"/>
                <a:ea typeface="MS PGothic" charset="0"/>
                <a:cs typeface="MS PGothic" charset="0"/>
              </a:rPr>
              <a:t> (traduit par R. </a:t>
            </a:r>
            <a:r>
              <a:rPr lang="fr-FR" baseline="30000" dirty="0" err="1">
                <a:latin typeface="Arial" charset="0"/>
                <a:ea typeface="MS PGothic" charset="0"/>
                <a:cs typeface="MS PGothic" charset="0"/>
              </a:rPr>
              <a:t>Troncon</a:t>
            </a:r>
            <a:r>
              <a:rPr lang="fr-FR" baseline="30000" dirty="0">
                <a:latin typeface="Arial" charset="0"/>
                <a:ea typeface="MS PGothic" charset="0"/>
                <a:cs typeface="MS PGothic" charset="0"/>
              </a:rPr>
              <a:t> in </a:t>
            </a:r>
            <a:r>
              <a:rPr lang="fr-FR" i="1" baseline="30000" dirty="0">
                <a:latin typeface="Arial" charset="0"/>
                <a:ea typeface="MS PGothic" charset="0"/>
                <a:cs typeface="MS PGothic" charset="0"/>
              </a:rPr>
              <a:t>Johann Wolfgang Goethe. La </a:t>
            </a:r>
            <a:r>
              <a:rPr lang="fr-FR" i="1" baseline="30000" dirty="0" err="1">
                <a:latin typeface="Arial" charset="0"/>
                <a:ea typeface="MS PGothic" charset="0"/>
                <a:cs typeface="MS PGothic" charset="0"/>
              </a:rPr>
              <a:t>teoria</a:t>
            </a:r>
            <a:r>
              <a:rPr lang="fr-FR" i="1" baseline="30000" dirty="0">
                <a:latin typeface="Arial" charset="0"/>
                <a:ea typeface="MS PGothic" charset="0"/>
                <a:cs typeface="MS PGothic" charset="0"/>
              </a:rPr>
              <a:t> dei </a:t>
            </a:r>
            <a:r>
              <a:rPr lang="fr-FR" i="1" baseline="30000" dirty="0" err="1">
                <a:latin typeface="Arial" charset="0"/>
                <a:ea typeface="MS PGothic" charset="0"/>
                <a:cs typeface="MS PGothic" charset="0"/>
              </a:rPr>
              <a:t>colori</a:t>
            </a:r>
            <a:r>
              <a:rPr lang="fr-FR" baseline="30000" dirty="0">
                <a:latin typeface="Arial" charset="0"/>
                <a:ea typeface="MS PGothic" charset="0"/>
                <a:cs typeface="MS PGothic" charset="0"/>
              </a:rPr>
              <a:t>, Il </a:t>
            </a:r>
            <a:r>
              <a:rPr lang="fr-FR" baseline="30000" dirty="0" err="1">
                <a:latin typeface="Arial" charset="0"/>
                <a:ea typeface="MS PGothic" charset="0"/>
                <a:cs typeface="MS PGothic" charset="0"/>
              </a:rPr>
              <a:t>Saggiatore</a:t>
            </a:r>
            <a:r>
              <a:rPr lang="fr-FR" baseline="30000" dirty="0">
                <a:latin typeface="Arial" charset="0"/>
                <a:ea typeface="MS PGothic" charset="0"/>
                <a:cs typeface="MS PGothic" charset="0"/>
              </a:rPr>
              <a:t>, 1999), alors que la traduction en italien de </a:t>
            </a:r>
            <a:r>
              <a:rPr lang="fr-FR" i="1" baseline="30000" dirty="0" err="1">
                <a:latin typeface="Arial" charset="0"/>
                <a:ea typeface="MS PGothic" charset="0"/>
                <a:cs typeface="MS PGothic" charset="0"/>
              </a:rPr>
              <a:t>blue</a:t>
            </a:r>
            <a:r>
              <a:rPr lang="fr-FR" baseline="30000" dirty="0">
                <a:latin typeface="Arial" charset="0"/>
                <a:ea typeface="MS PGothic" charset="0"/>
                <a:cs typeface="MS PGothic" charset="0"/>
              </a:rPr>
              <a:t> de Berlin et Kay, le sixième terme de couleur fondamental,</a:t>
            </a:r>
            <a:r>
              <a:rPr lang="fr-FR" i="1" baseline="30000" dirty="0">
                <a:latin typeface="Arial" charset="0"/>
                <a:ea typeface="MS PGothic" charset="0"/>
                <a:cs typeface="MS PGothic" charset="0"/>
              </a:rPr>
              <a:t> </a:t>
            </a:r>
            <a:r>
              <a:rPr lang="fr-FR" baseline="30000" dirty="0">
                <a:latin typeface="Arial" charset="0"/>
                <a:ea typeface="MS PGothic" charset="0"/>
                <a:cs typeface="MS PGothic" charset="0"/>
              </a:rPr>
              <a:t>n’est pas univoque : </a:t>
            </a:r>
            <a:r>
              <a:rPr lang="fr-FR" i="1" baseline="30000" dirty="0" err="1">
                <a:latin typeface="Arial" charset="0"/>
                <a:ea typeface="MS PGothic" charset="0"/>
                <a:cs typeface="MS PGothic" charset="0"/>
              </a:rPr>
              <a:t>blu</a:t>
            </a:r>
            <a:r>
              <a:rPr lang="fr-FR" i="1" baseline="30000" dirty="0">
                <a:latin typeface="Arial" charset="0"/>
                <a:ea typeface="MS PGothic" charset="0"/>
                <a:cs typeface="MS PGothic" charset="0"/>
              </a:rPr>
              <a:t> </a:t>
            </a:r>
            <a:r>
              <a:rPr lang="fr-FR" baseline="30000" dirty="0">
                <a:latin typeface="Arial" charset="0"/>
                <a:ea typeface="MS PGothic" charset="0"/>
                <a:cs typeface="MS PGothic" charset="0"/>
              </a:rPr>
              <a:t>à l’entrée « colore » de l’Encyclopédie Einaudi (1978) et </a:t>
            </a:r>
            <a:r>
              <a:rPr lang="fr-FR" i="1" baseline="30000" dirty="0" err="1">
                <a:latin typeface="Arial" charset="0"/>
                <a:ea typeface="MS PGothic" charset="0"/>
                <a:cs typeface="MS PGothic" charset="0"/>
              </a:rPr>
              <a:t>azzurro</a:t>
            </a:r>
            <a:r>
              <a:rPr lang="fr-FR" baseline="30000" dirty="0">
                <a:latin typeface="Arial" charset="0"/>
                <a:ea typeface="MS PGothic" charset="0"/>
                <a:cs typeface="MS PGothic" charset="0"/>
              </a:rPr>
              <a:t> dans </a:t>
            </a:r>
            <a:r>
              <a:rPr lang="fr-FR" i="1" baseline="30000" dirty="0" err="1">
                <a:latin typeface="Arial" charset="0"/>
                <a:ea typeface="MS PGothic" charset="0"/>
                <a:cs typeface="MS PGothic" charset="0"/>
              </a:rPr>
              <a:t>Colori</a:t>
            </a:r>
            <a:r>
              <a:rPr lang="fr-FR" i="1" baseline="30000" dirty="0">
                <a:latin typeface="Arial" charset="0"/>
                <a:ea typeface="MS PGothic" charset="0"/>
                <a:cs typeface="MS PGothic" charset="0"/>
              </a:rPr>
              <a:t> e </a:t>
            </a:r>
            <a:r>
              <a:rPr lang="fr-FR" i="1" baseline="30000" dirty="0" err="1">
                <a:latin typeface="Arial" charset="0"/>
                <a:ea typeface="MS PGothic" charset="0"/>
                <a:cs typeface="MS PGothic" charset="0"/>
              </a:rPr>
              <a:t>lessico</a:t>
            </a:r>
            <a:r>
              <a:rPr lang="fr-FR" baseline="30000" dirty="0">
                <a:latin typeface="Arial" charset="0"/>
                <a:ea typeface="MS PGothic" charset="0"/>
                <a:cs typeface="MS PGothic" charset="0"/>
              </a:rPr>
              <a:t> de </a:t>
            </a:r>
            <a:r>
              <a:rPr lang="fr-FR" baseline="30000" dirty="0" err="1">
                <a:latin typeface="Arial" charset="0"/>
                <a:ea typeface="MS PGothic" charset="0"/>
                <a:cs typeface="MS PGothic" charset="0"/>
              </a:rPr>
              <a:t>Grossmann</a:t>
            </a:r>
            <a:r>
              <a:rPr lang="fr-FR" baseline="30000" dirty="0">
                <a:latin typeface="Arial" charset="0"/>
                <a:ea typeface="MS PGothic" charset="0"/>
                <a:cs typeface="MS PGothic" charset="0"/>
              </a:rPr>
              <a:t> (1988). Et pourquoi le titre du petit livre passionnant de Pastoureau, </a:t>
            </a:r>
            <a:r>
              <a:rPr lang="fr-FR" i="1" baseline="30000" dirty="0">
                <a:latin typeface="Arial" charset="0"/>
                <a:ea typeface="MS PGothic" charset="0"/>
                <a:cs typeface="MS PGothic" charset="0"/>
              </a:rPr>
              <a:t>Bleu. Histoire d'une couleur.</a:t>
            </a:r>
            <a:r>
              <a:rPr lang="fr-FR" baseline="30000" dirty="0">
                <a:latin typeface="Arial" charset="0"/>
                <a:ea typeface="MS PGothic" charset="0"/>
                <a:cs typeface="MS PGothic" charset="0"/>
              </a:rPr>
              <a:t> (2006)  a-t-il été traduit par </a:t>
            </a:r>
            <a:r>
              <a:rPr lang="fr-FR" i="1" baseline="30000" dirty="0">
                <a:latin typeface="Arial" charset="0"/>
                <a:ea typeface="MS PGothic" charset="0"/>
                <a:cs typeface="MS PGothic" charset="0"/>
              </a:rPr>
              <a:t>BLU. </a:t>
            </a:r>
            <a:r>
              <a:rPr lang="fr-FR" i="1" baseline="30000" dirty="0" err="1">
                <a:latin typeface="Arial" charset="0"/>
                <a:ea typeface="MS PGothic" charset="0"/>
                <a:cs typeface="MS PGothic" charset="0"/>
              </a:rPr>
              <a:t>Storia</a:t>
            </a:r>
            <a:r>
              <a:rPr lang="fr-FR" i="1" baseline="30000" dirty="0">
                <a:latin typeface="Arial" charset="0"/>
                <a:ea typeface="MS PGothic" charset="0"/>
                <a:cs typeface="MS PGothic" charset="0"/>
              </a:rPr>
              <a:t> di un colore</a:t>
            </a:r>
            <a:r>
              <a:rPr lang="fr-FR" baseline="30000" dirty="0">
                <a:latin typeface="Arial" charset="0"/>
                <a:ea typeface="MS PGothic" charset="0"/>
                <a:cs typeface="MS PGothic" charset="0"/>
              </a:rPr>
              <a:t>. (2008), qui voile de ce fait toute la question de la traduction de « bleu » en italien ? </a:t>
            </a:r>
            <a:endParaRPr lang="it-IT" baseline="30000" dirty="0">
              <a:latin typeface="Arial" charset="0"/>
              <a:ea typeface="MS PGothic" charset="0"/>
              <a:cs typeface="MS PGothic" charset="0"/>
            </a:endParaRPr>
          </a:p>
          <a:p>
            <a:pPr>
              <a:lnSpc>
                <a:spcPct val="90000"/>
              </a:lnSpc>
            </a:pPr>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691022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itolo 1"/>
          <p:cNvSpPr>
            <a:spLocks noGrp="1"/>
          </p:cNvSpPr>
          <p:nvPr>
            <p:ph type="title"/>
          </p:nvPr>
        </p:nvSpPr>
        <p:spPr/>
        <p:txBody>
          <a:bodyPr/>
          <a:lstStyle/>
          <a:p>
            <a:r>
              <a:rPr lang="it-IT" sz="2100">
                <a:latin typeface="Arial" charset="0"/>
                <a:ea typeface="MS PGothic" charset="0"/>
              </a:rPr>
              <a:t>Paul Eluard</a:t>
            </a:r>
          </a:p>
        </p:txBody>
      </p:sp>
      <p:pic>
        <p:nvPicPr>
          <p:cNvPr id="238595" name="Segnaposto contenuto 5" descr="images-4.jpeg"/>
          <p:cNvPicPr>
            <a:picLocks noGrp="1" noChangeAspect="1"/>
          </p:cNvPicPr>
          <p:nvPr>
            <p:ph idx="1"/>
          </p:nvPr>
        </p:nvPicPr>
        <p:blipFill>
          <a:blip r:embed="rId2">
            <a:extLst>
              <a:ext uri="{28A0092B-C50C-407E-A947-70E740481C1C}">
                <a14:useLocalDpi xmlns:a14="http://schemas.microsoft.com/office/drawing/2010/main" val="0"/>
              </a:ext>
            </a:extLst>
          </a:blip>
          <a:srcRect l="-14598" r="-14598"/>
          <a:stretch>
            <a:fillRect/>
          </a:stretch>
        </p:blipFill>
        <p:spPr/>
      </p:pic>
    </p:spTree>
    <p:extLst>
      <p:ext uri="{BB962C8B-B14F-4D97-AF65-F5344CB8AC3E}">
        <p14:creationId xmlns:p14="http://schemas.microsoft.com/office/powerpoint/2010/main" val="68245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a:bodyPr>
          <a:lstStyle/>
          <a:p>
            <a:pPr marL="0" indent="0" algn="just">
              <a:buNone/>
            </a:pPr>
            <a:r>
              <a:rPr lang="it-IT" sz="2400" dirty="0" smtClean="0"/>
              <a:t>Le </a:t>
            </a:r>
            <a:r>
              <a:rPr lang="it-IT" sz="2400" dirty="0"/>
              <a:t>25 </a:t>
            </a:r>
            <a:r>
              <a:rPr lang="it-IT" sz="2400" dirty="0" err="1"/>
              <a:t>février</a:t>
            </a:r>
            <a:r>
              <a:rPr lang="it-IT" sz="2400" dirty="0"/>
              <a:t>, </a:t>
            </a:r>
            <a:r>
              <a:rPr lang="it-IT" sz="2400" dirty="0" err="1"/>
              <a:t>dans</a:t>
            </a:r>
            <a:r>
              <a:rPr lang="it-IT" sz="2400" dirty="0"/>
              <a:t> le journal </a:t>
            </a:r>
            <a:r>
              <a:rPr lang="it-IT" sz="2400" dirty="0" err="1"/>
              <a:t>Volkskrant</a:t>
            </a:r>
            <a:r>
              <a:rPr lang="it-IT" sz="2400" dirty="0"/>
              <a:t>, </a:t>
            </a:r>
            <a:r>
              <a:rPr lang="it-IT" sz="2400" dirty="0" err="1"/>
              <a:t>Janice</a:t>
            </a:r>
            <a:r>
              <a:rPr lang="it-IT" sz="2400" dirty="0"/>
              <a:t> </a:t>
            </a:r>
            <a:r>
              <a:rPr lang="it-IT" sz="2400" dirty="0" err="1"/>
              <a:t>Deul</a:t>
            </a:r>
            <a:r>
              <a:rPr lang="it-IT" sz="2400" dirty="0"/>
              <a:t>, une </a:t>
            </a:r>
            <a:r>
              <a:rPr lang="it-IT" sz="2400" dirty="0" err="1"/>
              <a:t>journaliste</a:t>
            </a:r>
            <a:r>
              <a:rPr lang="it-IT" sz="2400" dirty="0"/>
              <a:t> et militante </a:t>
            </a:r>
            <a:r>
              <a:rPr lang="it-IT" sz="2400" dirty="0" err="1"/>
              <a:t>néerlandaise</a:t>
            </a:r>
            <a:r>
              <a:rPr lang="it-IT" sz="2400" dirty="0"/>
              <a:t> </a:t>
            </a:r>
            <a:r>
              <a:rPr lang="it-IT" sz="2400" dirty="0" err="1"/>
              <a:t>noire</a:t>
            </a:r>
            <a:r>
              <a:rPr lang="it-IT" sz="2400" dirty="0"/>
              <a:t>, a </a:t>
            </a:r>
            <a:r>
              <a:rPr lang="it-IT" sz="2400" dirty="0" err="1"/>
              <a:t>exprimé</a:t>
            </a:r>
            <a:r>
              <a:rPr lang="it-IT" sz="2400" dirty="0"/>
              <a:t> son </a:t>
            </a:r>
            <a:r>
              <a:rPr lang="it-IT" sz="2400" dirty="0" err="1"/>
              <a:t>indignation</a:t>
            </a:r>
            <a:r>
              <a:rPr lang="it-IT" sz="2400" dirty="0"/>
              <a:t> </a:t>
            </a:r>
            <a:r>
              <a:rPr lang="it-IT" sz="2400" dirty="0" err="1"/>
              <a:t>devant</a:t>
            </a:r>
            <a:r>
              <a:rPr lang="it-IT" sz="2400" dirty="0"/>
              <a:t> le </a:t>
            </a:r>
            <a:r>
              <a:rPr lang="it-IT" sz="2400" dirty="0" err="1"/>
              <a:t>choix</a:t>
            </a:r>
            <a:r>
              <a:rPr lang="it-IT" sz="2400" dirty="0"/>
              <a:t> de la maison d’</a:t>
            </a:r>
            <a:r>
              <a:rPr lang="it-IT" sz="2400" dirty="0" err="1"/>
              <a:t>édition</a:t>
            </a:r>
            <a:r>
              <a:rPr lang="it-IT" sz="2400" dirty="0"/>
              <a:t> </a:t>
            </a:r>
            <a:r>
              <a:rPr lang="it-IT" sz="2400" dirty="0" err="1"/>
              <a:t>Meulenhoff</a:t>
            </a:r>
            <a:r>
              <a:rPr lang="it-IT" sz="2400" dirty="0"/>
              <a:t>. Pour elle, ce </a:t>
            </a:r>
            <a:r>
              <a:rPr lang="it-IT" sz="2400" dirty="0" err="1"/>
              <a:t>choix</a:t>
            </a:r>
            <a:r>
              <a:rPr lang="it-IT" sz="2400" dirty="0"/>
              <a:t> est « </a:t>
            </a:r>
            <a:r>
              <a:rPr lang="it-IT" sz="2400" i="1" dirty="0" err="1"/>
              <a:t>incompréhensible</a:t>
            </a:r>
            <a:r>
              <a:rPr lang="it-IT" sz="2400" i="1" dirty="0"/>
              <a:t> </a:t>
            </a:r>
            <a:r>
              <a:rPr lang="it-IT" sz="2400" dirty="0"/>
              <a:t>». </a:t>
            </a:r>
            <a:endParaRPr lang="it-IT" sz="2400" dirty="0" smtClean="0"/>
          </a:p>
          <a:p>
            <a:pPr marL="0" indent="0" algn="just">
              <a:buNone/>
            </a:pPr>
            <a:r>
              <a:rPr lang="it-IT" sz="2400" dirty="0" smtClean="0"/>
              <a:t>Parce </a:t>
            </a:r>
            <a:r>
              <a:rPr lang="it-IT" sz="2400" dirty="0" err="1"/>
              <a:t>que</a:t>
            </a:r>
            <a:r>
              <a:rPr lang="it-IT" sz="2400" dirty="0"/>
              <a:t> </a:t>
            </a:r>
            <a:r>
              <a:rPr lang="it-IT" sz="2400" dirty="0" err="1"/>
              <a:t>Marieke</a:t>
            </a:r>
            <a:r>
              <a:rPr lang="it-IT" sz="2400" dirty="0"/>
              <a:t> Lucas </a:t>
            </a:r>
            <a:r>
              <a:rPr lang="it-IT" sz="2400" dirty="0" err="1"/>
              <a:t>Rijneveld</a:t>
            </a:r>
            <a:r>
              <a:rPr lang="it-IT" sz="2400" dirty="0"/>
              <a:t> </a:t>
            </a:r>
            <a:r>
              <a:rPr lang="it-IT" sz="2400" dirty="0" err="1">
                <a:solidFill>
                  <a:srgbClr val="FF0000"/>
                </a:solidFill>
              </a:rPr>
              <a:t>écrit</a:t>
            </a:r>
            <a:r>
              <a:rPr lang="it-IT" sz="2400" dirty="0">
                <a:solidFill>
                  <a:srgbClr val="FF0000"/>
                </a:solidFill>
              </a:rPr>
              <a:t> </a:t>
            </a:r>
            <a:r>
              <a:rPr lang="it-IT" sz="2400" dirty="0" err="1">
                <a:solidFill>
                  <a:srgbClr val="FF0000"/>
                </a:solidFill>
              </a:rPr>
              <a:t>comme</a:t>
            </a:r>
            <a:r>
              <a:rPr lang="it-IT" sz="2400" dirty="0">
                <a:solidFill>
                  <a:srgbClr val="FF0000"/>
                </a:solidFill>
              </a:rPr>
              <a:t> un </a:t>
            </a:r>
            <a:r>
              <a:rPr lang="it-IT" sz="2400" dirty="0" smtClean="0">
                <a:solidFill>
                  <a:srgbClr val="FF0000"/>
                </a:solidFill>
              </a:rPr>
              <a:t>manche (</a:t>
            </a:r>
            <a:r>
              <a:rPr lang="it-IT" sz="2400" dirty="0" err="1" smtClean="0">
                <a:solidFill>
                  <a:srgbClr val="FF0000"/>
                </a:solidFill>
              </a:rPr>
              <a:t>écrire</a:t>
            </a:r>
            <a:r>
              <a:rPr lang="it-IT" sz="2400" dirty="0" smtClean="0">
                <a:solidFill>
                  <a:srgbClr val="FF0000"/>
                </a:solidFill>
              </a:rPr>
              <a:t> mal)</a:t>
            </a:r>
            <a:r>
              <a:rPr lang="it-IT" sz="2400" dirty="0">
                <a:solidFill>
                  <a:srgbClr val="FF0000"/>
                </a:solidFill>
              </a:rPr>
              <a:t> </a:t>
            </a:r>
            <a:r>
              <a:rPr lang="it-IT" sz="2400" dirty="0"/>
              <a:t>? Parce </a:t>
            </a:r>
            <a:r>
              <a:rPr lang="it-IT" sz="2400" dirty="0" err="1"/>
              <a:t>qu’elle</a:t>
            </a:r>
            <a:r>
              <a:rPr lang="it-IT" sz="2400" dirty="0"/>
              <a:t> ne </a:t>
            </a:r>
            <a:r>
              <a:rPr lang="it-IT" sz="2400" dirty="0" err="1"/>
              <a:t>sait</a:t>
            </a:r>
            <a:r>
              <a:rPr lang="it-IT" sz="2400" dirty="0"/>
              <a:t> </a:t>
            </a:r>
            <a:r>
              <a:rPr lang="it-IT" sz="2400" dirty="0" err="1"/>
              <a:t>pas</a:t>
            </a:r>
            <a:r>
              <a:rPr lang="it-IT" sz="2400" dirty="0"/>
              <a:t> </a:t>
            </a:r>
            <a:r>
              <a:rPr lang="it-IT" sz="2400" dirty="0" err="1"/>
              <a:t>traduire</a:t>
            </a:r>
            <a:r>
              <a:rPr lang="it-IT" sz="2400" dirty="0"/>
              <a:t> ? Parce </a:t>
            </a:r>
            <a:r>
              <a:rPr lang="it-IT" sz="2400" dirty="0" err="1"/>
              <a:t>que</a:t>
            </a:r>
            <a:r>
              <a:rPr lang="it-IT" sz="2400" dirty="0"/>
              <a:t> </a:t>
            </a:r>
            <a:r>
              <a:rPr lang="it-IT" sz="2400" dirty="0" err="1"/>
              <a:t>ses</a:t>
            </a:r>
            <a:r>
              <a:rPr lang="it-IT" sz="2400" dirty="0"/>
              <a:t> </a:t>
            </a:r>
            <a:r>
              <a:rPr lang="it-IT" sz="2400" dirty="0" err="1"/>
              <a:t>connaissances</a:t>
            </a:r>
            <a:r>
              <a:rPr lang="it-IT" sz="2400" dirty="0"/>
              <a:t> en </a:t>
            </a:r>
            <a:r>
              <a:rPr lang="it-IT" sz="2400" dirty="0" err="1"/>
              <a:t>poésie</a:t>
            </a:r>
            <a:r>
              <a:rPr lang="it-IT" sz="2400" dirty="0"/>
              <a:t> </a:t>
            </a:r>
            <a:r>
              <a:rPr lang="it-IT" sz="2400" dirty="0" err="1"/>
              <a:t>anglaise</a:t>
            </a:r>
            <a:r>
              <a:rPr lang="it-IT" sz="2400" dirty="0"/>
              <a:t> </a:t>
            </a:r>
            <a:r>
              <a:rPr lang="it-IT" sz="2400" dirty="0" err="1"/>
              <a:t>laissent</a:t>
            </a:r>
            <a:r>
              <a:rPr lang="it-IT" sz="2400" dirty="0"/>
              <a:t> à </a:t>
            </a:r>
            <a:r>
              <a:rPr lang="it-IT" sz="2400" dirty="0" err="1"/>
              <a:t>désirer</a:t>
            </a:r>
            <a:r>
              <a:rPr lang="it-IT" sz="2400" dirty="0"/>
              <a:t> ? Non. </a:t>
            </a:r>
            <a:endParaRPr lang="fr-CA" sz="2400" dirty="0"/>
          </a:p>
        </p:txBody>
      </p:sp>
    </p:spTree>
    <p:extLst>
      <p:ext uri="{BB962C8B-B14F-4D97-AF65-F5344CB8AC3E}">
        <p14:creationId xmlns:p14="http://schemas.microsoft.com/office/powerpoint/2010/main" val="29731122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itolo 1"/>
          <p:cNvSpPr>
            <a:spLocks noGrp="1"/>
          </p:cNvSpPr>
          <p:nvPr>
            <p:ph type="title"/>
          </p:nvPr>
        </p:nvSpPr>
        <p:spPr/>
        <p:txBody>
          <a:bodyPr/>
          <a:lstStyle/>
          <a:p>
            <a:r>
              <a:rPr lang="it-IT" sz="2100" dirty="0">
                <a:latin typeface="Arial" charset="0"/>
                <a:ea typeface="MS PGothic" charset="0"/>
              </a:rPr>
              <a:t>Paul </a:t>
            </a:r>
            <a:r>
              <a:rPr lang="it-IT" sz="2100" dirty="0" err="1">
                <a:latin typeface="Arial" charset="0"/>
                <a:ea typeface="MS PGothic" charset="0"/>
              </a:rPr>
              <a:t>Eluard</a:t>
            </a:r>
            <a:r>
              <a:rPr lang="it-IT" sz="2100" dirty="0">
                <a:latin typeface="Arial" charset="0"/>
                <a:ea typeface="MS PGothic" charset="0"/>
              </a:rPr>
              <a:t/>
            </a:r>
            <a:br>
              <a:rPr lang="it-IT" sz="2100" dirty="0">
                <a:latin typeface="Arial" charset="0"/>
                <a:ea typeface="MS PGothic" charset="0"/>
              </a:rPr>
            </a:br>
            <a:r>
              <a:rPr lang="it-IT" sz="2100" dirty="0" err="1">
                <a:latin typeface="Arial" charset="0"/>
                <a:ea typeface="MS PGothic" charset="0"/>
              </a:rPr>
              <a:t>dans</a:t>
            </a:r>
            <a:r>
              <a:rPr lang="it-IT" sz="2100" dirty="0">
                <a:latin typeface="Arial" charset="0"/>
                <a:ea typeface="MS PGothic" charset="0"/>
              </a:rPr>
              <a:t> le </a:t>
            </a:r>
            <a:r>
              <a:rPr lang="it-IT" sz="2100" dirty="0" err="1">
                <a:latin typeface="Arial" charset="0"/>
                <a:ea typeface="MS PGothic" charset="0"/>
              </a:rPr>
              <a:t>recueil</a:t>
            </a:r>
            <a:r>
              <a:rPr lang="it-IT" sz="2100" dirty="0">
                <a:latin typeface="Arial" charset="0"/>
                <a:ea typeface="MS PGothic" charset="0"/>
              </a:rPr>
              <a:t> </a:t>
            </a:r>
            <a:r>
              <a:rPr lang="fr-FR" sz="2100" dirty="0">
                <a:latin typeface="Arial" charset="0"/>
                <a:ea typeface="MS PGothic" charset="0"/>
              </a:rPr>
              <a:t>l "L'amour la poésie publié en 1929</a:t>
            </a:r>
            <a:endParaRPr lang="it-IT" sz="2100" dirty="0">
              <a:latin typeface="Arial" charset="0"/>
              <a:ea typeface="MS PGothic" charset="0"/>
            </a:endParaRPr>
          </a:p>
        </p:txBody>
      </p:sp>
      <p:sp>
        <p:nvSpPr>
          <p:cNvPr id="239619" name="Segnaposto contenuto 3"/>
          <p:cNvSpPr>
            <a:spLocks noGrp="1"/>
          </p:cNvSpPr>
          <p:nvPr>
            <p:ph sz="half" idx="2"/>
          </p:nvPr>
        </p:nvSpPr>
        <p:spPr>
          <a:xfrm>
            <a:off x="1485900" y="1970485"/>
            <a:ext cx="3030141" cy="3481388"/>
          </a:xfrm>
        </p:spPr>
        <p:txBody>
          <a:bodyPr>
            <a:normAutofit fontScale="77500" lnSpcReduction="20000"/>
          </a:bodyPr>
          <a:lstStyle/>
          <a:p>
            <a:pPr marL="0" indent="0">
              <a:buNone/>
            </a:pPr>
            <a:r>
              <a:rPr lang="fr-FR" sz="2000" dirty="0">
                <a:latin typeface="Arial" charset="0"/>
                <a:ea typeface="MS PGothic" charset="0"/>
                <a:cs typeface="MS PGothic" charset="0"/>
              </a:rPr>
              <a:t>La terre est bleue comme une orange</a:t>
            </a:r>
          </a:p>
          <a:p>
            <a:pPr marL="0" indent="0">
              <a:buNone/>
            </a:pPr>
            <a:r>
              <a:rPr lang="fr-FR" sz="2000" dirty="0">
                <a:latin typeface="Arial" charset="0"/>
                <a:ea typeface="MS PGothic" charset="0"/>
                <a:cs typeface="MS PGothic" charset="0"/>
              </a:rPr>
              <a:t>Jamais une erreur les mots ne mentent pas</a:t>
            </a:r>
          </a:p>
          <a:p>
            <a:pPr marL="0" indent="0">
              <a:buNone/>
            </a:pPr>
            <a:r>
              <a:rPr lang="fr-FR" sz="2000" dirty="0">
                <a:latin typeface="Arial" charset="0"/>
                <a:ea typeface="MS PGothic" charset="0"/>
                <a:cs typeface="MS PGothic" charset="0"/>
              </a:rPr>
              <a:t>Ils ne vous donnent plus à chanter</a:t>
            </a:r>
          </a:p>
          <a:p>
            <a:pPr marL="0" indent="0">
              <a:buNone/>
            </a:pPr>
            <a:r>
              <a:rPr lang="fr-FR" sz="2000" dirty="0">
                <a:latin typeface="Arial" charset="0"/>
                <a:ea typeface="MS PGothic" charset="0"/>
                <a:cs typeface="MS PGothic" charset="0"/>
              </a:rPr>
              <a:t>Au tour des baisers de s’entendre</a:t>
            </a:r>
          </a:p>
          <a:p>
            <a:pPr marL="0" indent="0">
              <a:buNone/>
            </a:pPr>
            <a:r>
              <a:rPr lang="fr-FR" sz="2000" dirty="0">
                <a:latin typeface="Arial" charset="0"/>
                <a:ea typeface="MS PGothic" charset="0"/>
                <a:cs typeface="MS PGothic" charset="0"/>
              </a:rPr>
              <a:t>Les fous et les amours</a:t>
            </a:r>
          </a:p>
          <a:p>
            <a:pPr marL="0" indent="0">
              <a:buNone/>
            </a:pPr>
            <a:r>
              <a:rPr lang="fr-FR" sz="2000" dirty="0">
                <a:latin typeface="Arial" charset="0"/>
                <a:ea typeface="MS PGothic" charset="0"/>
                <a:cs typeface="MS PGothic" charset="0"/>
              </a:rPr>
              <a:t>Elle sa bouche d’alliance</a:t>
            </a:r>
          </a:p>
          <a:p>
            <a:pPr marL="0" indent="0">
              <a:buNone/>
            </a:pPr>
            <a:r>
              <a:rPr lang="fr-FR" sz="2000" dirty="0">
                <a:latin typeface="Arial" charset="0"/>
                <a:ea typeface="MS PGothic" charset="0"/>
                <a:cs typeface="MS PGothic" charset="0"/>
              </a:rPr>
              <a:t>Tous les secrets tous les sourires</a:t>
            </a:r>
          </a:p>
          <a:p>
            <a:pPr marL="0" indent="0">
              <a:buNone/>
            </a:pPr>
            <a:r>
              <a:rPr lang="fr-FR" sz="2000" dirty="0">
                <a:latin typeface="Arial" charset="0"/>
                <a:ea typeface="MS PGothic" charset="0"/>
                <a:cs typeface="MS PGothic" charset="0"/>
              </a:rPr>
              <a:t>Et quels vêtements d’indulgence</a:t>
            </a:r>
          </a:p>
          <a:p>
            <a:pPr marL="0" indent="0">
              <a:buNone/>
            </a:pPr>
            <a:r>
              <a:rPr lang="fr-FR" sz="2000" dirty="0">
                <a:latin typeface="Arial" charset="0"/>
                <a:ea typeface="MS PGothic" charset="0"/>
                <a:cs typeface="MS PGothic" charset="0"/>
              </a:rPr>
              <a:t>À la croire toute nue.</a:t>
            </a:r>
          </a:p>
          <a:p>
            <a:pPr marL="0" indent="0"/>
            <a:endParaRPr lang="it-IT" dirty="0">
              <a:latin typeface="Arial" charset="0"/>
              <a:ea typeface="MS PGothic" charset="0"/>
              <a:cs typeface="MS PGothic" charset="0"/>
            </a:endParaRPr>
          </a:p>
        </p:txBody>
      </p:sp>
      <p:sp>
        <p:nvSpPr>
          <p:cNvPr id="239620" name="Segnaposto testo 4"/>
          <p:cNvSpPr>
            <a:spLocks noGrp="1"/>
          </p:cNvSpPr>
          <p:nvPr>
            <p:ph type="body" sz="quarter" idx="3"/>
          </p:nvPr>
        </p:nvSpPr>
        <p:spPr/>
        <p:txBody>
          <a:bodyPr/>
          <a:lstStyle/>
          <a:p>
            <a:r>
              <a:rPr lang="it-IT" b="0" dirty="0" err="1">
                <a:latin typeface="Arial" charset="0"/>
                <a:ea typeface="MS PGothic" charset="0"/>
                <a:cs typeface="MS PGothic" charset="0"/>
              </a:rPr>
              <a:t>Traduit</a:t>
            </a:r>
            <a:r>
              <a:rPr lang="it-IT" b="0" dirty="0">
                <a:latin typeface="Arial" charset="0"/>
                <a:ea typeface="MS PGothic" charset="0"/>
                <a:cs typeface="MS PGothic" charset="0"/>
              </a:rPr>
              <a:t> par Franco Fortini</a:t>
            </a:r>
          </a:p>
        </p:txBody>
      </p:sp>
      <p:sp>
        <p:nvSpPr>
          <p:cNvPr id="239621" name="Segnaposto contenuto 5"/>
          <p:cNvSpPr>
            <a:spLocks noGrp="1"/>
          </p:cNvSpPr>
          <p:nvPr>
            <p:ph sz="quarter" idx="4"/>
          </p:nvPr>
        </p:nvSpPr>
        <p:spPr/>
        <p:txBody>
          <a:bodyPr/>
          <a:lstStyle/>
          <a:p>
            <a:pPr>
              <a:lnSpc>
                <a:spcPct val="90000"/>
              </a:lnSpc>
            </a:pPr>
            <a:r>
              <a:rPr lang="it-IT" sz="1650">
                <a:latin typeface="Arial" charset="0"/>
                <a:ea typeface="MS PGothic" charset="0"/>
                <a:cs typeface="MS PGothic" charset="0"/>
              </a:rPr>
              <a:t>la terra è blu come un'arancia</a:t>
            </a:r>
            <a:br>
              <a:rPr lang="it-IT" sz="1650">
                <a:latin typeface="Arial" charset="0"/>
                <a:ea typeface="MS PGothic" charset="0"/>
                <a:cs typeface="MS PGothic" charset="0"/>
              </a:rPr>
            </a:br>
            <a:r>
              <a:rPr lang="it-IT" sz="1650">
                <a:latin typeface="Arial" charset="0"/>
                <a:ea typeface="MS PGothic" charset="0"/>
                <a:cs typeface="MS PGothic" charset="0"/>
              </a:rPr>
              <a:t>mai uno sbaglio le parole non sanno mentire</a:t>
            </a:r>
            <a:br>
              <a:rPr lang="it-IT" sz="1650">
                <a:latin typeface="Arial" charset="0"/>
                <a:ea typeface="MS PGothic" charset="0"/>
                <a:cs typeface="MS PGothic" charset="0"/>
              </a:rPr>
            </a:br>
            <a:r>
              <a:rPr lang="it-IT" sz="1650">
                <a:latin typeface="Arial" charset="0"/>
                <a:ea typeface="MS PGothic" charset="0"/>
                <a:cs typeface="MS PGothic" charset="0"/>
              </a:rPr>
              <a:t>più non vi danno da cantare</a:t>
            </a:r>
            <a:br>
              <a:rPr lang="it-IT" sz="1650">
                <a:latin typeface="Arial" charset="0"/>
                <a:ea typeface="MS PGothic" charset="0"/>
                <a:cs typeface="MS PGothic" charset="0"/>
              </a:rPr>
            </a:br>
            <a:r>
              <a:rPr lang="it-IT" sz="1650">
                <a:latin typeface="Arial" charset="0"/>
                <a:ea typeface="MS PGothic" charset="0"/>
                <a:cs typeface="MS PGothic" charset="0"/>
              </a:rPr>
              <a:t>che al giro dei baci si intendano</a:t>
            </a:r>
            <a:br>
              <a:rPr lang="it-IT" sz="1650">
                <a:latin typeface="Arial" charset="0"/>
                <a:ea typeface="MS PGothic" charset="0"/>
                <a:cs typeface="MS PGothic" charset="0"/>
              </a:rPr>
            </a:br>
            <a:r>
              <a:rPr lang="it-IT" sz="1650">
                <a:latin typeface="Arial" charset="0"/>
                <a:ea typeface="MS PGothic" charset="0"/>
                <a:cs typeface="MS PGothic" charset="0"/>
              </a:rPr>
              <a:t>i dementi e gli amori</a:t>
            </a:r>
            <a:br>
              <a:rPr lang="it-IT" sz="1650">
                <a:latin typeface="Arial" charset="0"/>
                <a:ea typeface="MS PGothic" charset="0"/>
                <a:cs typeface="MS PGothic" charset="0"/>
              </a:rPr>
            </a:br>
            <a:r>
              <a:rPr lang="it-IT" sz="1650">
                <a:latin typeface="Arial" charset="0"/>
                <a:ea typeface="MS PGothic" charset="0"/>
                <a:cs typeface="MS PGothic" charset="0"/>
              </a:rPr>
              <a:t>lei le labbra d'intesa</a:t>
            </a:r>
            <a:br>
              <a:rPr lang="it-IT" sz="1650">
                <a:latin typeface="Arial" charset="0"/>
                <a:ea typeface="MS PGothic" charset="0"/>
                <a:cs typeface="MS PGothic" charset="0"/>
              </a:rPr>
            </a:br>
            <a:r>
              <a:rPr lang="it-IT" sz="1650">
                <a:latin typeface="Arial" charset="0"/>
                <a:ea typeface="MS PGothic" charset="0"/>
                <a:cs typeface="MS PGothic" charset="0"/>
              </a:rPr>
              <a:t>i segreti i sorrisi</a:t>
            </a:r>
            <a:br>
              <a:rPr lang="it-IT" sz="1650">
                <a:latin typeface="Arial" charset="0"/>
                <a:ea typeface="MS PGothic" charset="0"/>
                <a:cs typeface="MS PGothic" charset="0"/>
              </a:rPr>
            </a:br>
            <a:r>
              <a:rPr lang="it-IT" sz="1650">
                <a:latin typeface="Arial" charset="0"/>
                <a:ea typeface="MS PGothic" charset="0"/>
                <a:cs typeface="MS PGothic" charset="0"/>
              </a:rPr>
              <a:t>che vesti d'indulgenza</a:t>
            </a:r>
            <a:br>
              <a:rPr lang="it-IT" sz="1650">
                <a:latin typeface="Arial" charset="0"/>
                <a:ea typeface="MS PGothic" charset="0"/>
                <a:cs typeface="MS PGothic" charset="0"/>
              </a:rPr>
            </a:br>
            <a:r>
              <a:rPr lang="it-IT" sz="1650">
                <a:latin typeface="Arial" charset="0"/>
                <a:ea typeface="MS PGothic" charset="0"/>
                <a:cs typeface="MS PGothic" charset="0"/>
              </a:rPr>
              <a:t>crederla tutta nuda.</a:t>
            </a:r>
          </a:p>
          <a:p>
            <a:pPr>
              <a:lnSpc>
                <a:spcPct val="90000"/>
              </a:lnSpc>
            </a:pPr>
            <a:endParaRPr lang="it-IT" sz="1650">
              <a:latin typeface="Arial" charset="0"/>
              <a:ea typeface="MS PGothic" charset="0"/>
              <a:cs typeface="MS PGothic" charset="0"/>
            </a:endParaRPr>
          </a:p>
        </p:txBody>
      </p:sp>
    </p:spTree>
    <p:extLst>
      <p:ext uri="{BB962C8B-B14F-4D97-AF65-F5344CB8AC3E}">
        <p14:creationId xmlns:p14="http://schemas.microsoft.com/office/powerpoint/2010/main" val="34295929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itolo 1"/>
          <p:cNvSpPr>
            <a:spLocks noGrp="1"/>
          </p:cNvSpPr>
          <p:nvPr>
            <p:ph type="title"/>
          </p:nvPr>
        </p:nvSpPr>
        <p:spPr/>
        <p:txBody>
          <a:bodyPr>
            <a:normAutofit/>
          </a:bodyPr>
          <a:lstStyle/>
          <a:p>
            <a:r>
              <a:rPr lang="it-IT" sz="2800" dirty="0">
                <a:latin typeface="Arial" charset="0"/>
                <a:ea typeface="MS PGothic" charset="0"/>
              </a:rPr>
              <a:t>Rosso/</a:t>
            </a:r>
            <a:r>
              <a:rPr lang="it-IT" sz="2800" dirty="0" err="1">
                <a:latin typeface="Arial" charset="0"/>
                <a:ea typeface="MS PGothic" charset="0"/>
              </a:rPr>
              <a:t>rouge</a:t>
            </a:r>
            <a:r>
              <a:rPr lang="it-IT" sz="2800" dirty="0">
                <a:latin typeface="Arial" charset="0"/>
                <a:ea typeface="MS PGothic" charset="0"/>
              </a:rPr>
              <a:t> et </a:t>
            </a:r>
            <a:r>
              <a:rPr lang="it-IT" sz="2800" dirty="0" err="1">
                <a:latin typeface="Arial" charset="0"/>
                <a:ea typeface="MS PGothic" charset="0"/>
              </a:rPr>
              <a:t>roux</a:t>
            </a:r>
            <a:endParaRPr lang="it-IT" sz="2800" dirty="0">
              <a:latin typeface="Arial" charset="0"/>
              <a:ea typeface="MS PGothic" charset="0"/>
            </a:endParaRPr>
          </a:p>
        </p:txBody>
      </p:sp>
      <p:sp>
        <p:nvSpPr>
          <p:cNvPr id="240643"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La langue française distingue le rouge du roux. Le roux sera employé principalement pour les cheveux et les poils des animaux, et remarquez que la </a:t>
            </a:r>
            <a:r>
              <a:rPr lang="fr-FR" sz="2400" i="1" dirty="0" err="1">
                <a:latin typeface="Arial" charset="0"/>
                <a:ea typeface="MS PGothic" charset="0"/>
                <a:cs typeface="MS PGothic" charset="0"/>
              </a:rPr>
              <a:t>luna</a:t>
            </a:r>
            <a:r>
              <a:rPr lang="fr-FR" sz="2400" i="1" dirty="0">
                <a:latin typeface="Arial" charset="0"/>
                <a:ea typeface="MS PGothic" charset="0"/>
                <a:cs typeface="MS PGothic" charset="0"/>
              </a:rPr>
              <a:t> rossa </a:t>
            </a:r>
            <a:r>
              <a:rPr lang="fr-FR" sz="2400" dirty="0">
                <a:latin typeface="Arial" charset="0"/>
                <a:ea typeface="MS PGothic" charset="0"/>
                <a:cs typeface="MS PGothic" charset="0"/>
              </a:rPr>
              <a:t>correspond aussi à la « lune rousse ».</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De plus, sachez que si « Rouge » et </a:t>
            </a:r>
            <a:r>
              <a:rPr lang="fr-FR" sz="2400" i="1" dirty="0">
                <a:latin typeface="Arial" charset="0"/>
                <a:ea typeface="MS PGothic" charset="0"/>
                <a:cs typeface="MS PGothic" charset="0"/>
              </a:rPr>
              <a:t>Rosso</a:t>
            </a:r>
            <a:r>
              <a:rPr lang="fr-FR" sz="2400" dirty="0">
                <a:latin typeface="Arial" charset="0"/>
                <a:ea typeface="MS PGothic" charset="0"/>
                <a:cs typeface="MS PGothic" charset="0"/>
              </a:rPr>
              <a:t> représentent la couleur de la passion, de l’amour, de la colère, du prestige, de l’interdit, du danger, de la révolte, seul </a:t>
            </a:r>
            <a:r>
              <a:rPr lang="fr-FR" sz="2400" i="1" dirty="0">
                <a:latin typeface="Arial" charset="0"/>
                <a:ea typeface="MS PGothic" charset="0"/>
                <a:cs typeface="MS PGothic" charset="0"/>
              </a:rPr>
              <a:t>Rosso</a:t>
            </a:r>
            <a:r>
              <a:rPr lang="fr-FR" sz="2400" dirty="0">
                <a:latin typeface="Arial" charset="0"/>
                <a:ea typeface="MS PGothic" charset="0"/>
                <a:cs typeface="MS PGothic" charset="0"/>
              </a:rPr>
              <a:t> est associé à la pornographie. </a:t>
            </a:r>
            <a:r>
              <a:rPr lang="fr-FR" sz="2400" i="1" dirty="0">
                <a:latin typeface="Arial" charset="0"/>
                <a:ea typeface="MS PGothic" charset="0"/>
                <a:cs typeface="MS PGothic" charset="0"/>
              </a:rPr>
              <a:t>Un film a </a:t>
            </a:r>
            <a:r>
              <a:rPr lang="fr-FR" sz="2400" i="1" dirty="0" err="1">
                <a:latin typeface="Arial" charset="0"/>
                <a:ea typeface="MS PGothic" charset="0"/>
                <a:cs typeface="MS PGothic" charset="0"/>
              </a:rPr>
              <a:t>luce</a:t>
            </a:r>
            <a:r>
              <a:rPr lang="fr-FR" sz="2400" i="1" dirty="0">
                <a:latin typeface="Arial" charset="0"/>
                <a:ea typeface="MS PGothic" charset="0"/>
                <a:cs typeface="MS PGothic" charset="0"/>
              </a:rPr>
              <a:t> rossa</a:t>
            </a:r>
            <a:r>
              <a:rPr lang="fr-FR" sz="2400" dirty="0">
                <a:latin typeface="Arial" charset="0"/>
                <a:ea typeface="MS PGothic" charset="0"/>
                <a:cs typeface="MS PGothic" charset="0"/>
              </a:rPr>
              <a:t> sera traduit par « un film classé X » ou par « un film porno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759076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itolo 1"/>
          <p:cNvSpPr>
            <a:spLocks noGrp="1"/>
          </p:cNvSpPr>
          <p:nvPr>
            <p:ph type="title"/>
          </p:nvPr>
        </p:nvSpPr>
        <p:spPr/>
        <p:txBody>
          <a:bodyPr/>
          <a:lstStyle/>
          <a:p>
            <a:r>
              <a:rPr lang="it-IT" sz="2100">
                <a:latin typeface="Arial" charset="0"/>
                <a:ea typeface="MS PGothic" charset="0"/>
              </a:rPr>
              <a:t>Rosso?</a:t>
            </a:r>
          </a:p>
        </p:txBody>
      </p:sp>
      <p:sp>
        <p:nvSpPr>
          <p:cNvPr id="241667"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Si vous deviez traduire « </a:t>
            </a:r>
            <a:r>
              <a:rPr lang="fr-FR" sz="2400" i="1" dirty="0">
                <a:latin typeface="Arial" charset="0"/>
                <a:ea typeface="MS PGothic" charset="0"/>
                <a:cs typeface="MS PGothic" charset="0"/>
              </a:rPr>
              <a:t>Ha i </a:t>
            </a:r>
            <a:r>
              <a:rPr lang="fr-FR" sz="2400" i="1" dirty="0" err="1">
                <a:latin typeface="Arial" charset="0"/>
                <a:ea typeface="MS PGothic" charset="0"/>
                <a:cs typeface="MS PGothic" charset="0"/>
              </a:rPr>
              <a:t>cappelli</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rossi</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 en français, vous choisiriez « Elle/il a les cheveux rouge ou roux ? Cela dépend. Si c’est la couleur naturelle, vous devrez opter pour « roux », mais si c’est le résultat d’une coloration rouge, vous devrez dire  « rouge ». </a:t>
            </a:r>
          </a:p>
          <a:p>
            <a:pPr algn="just"/>
            <a:r>
              <a:rPr lang="fr-FR" sz="2400" dirty="0">
                <a:latin typeface="Arial" charset="0"/>
                <a:ea typeface="MS PGothic" charset="0"/>
                <a:cs typeface="MS PGothic" charset="0"/>
              </a:rPr>
              <a:t>À l’occasion de la </a:t>
            </a:r>
            <a:r>
              <a:rPr lang="fr-FR" sz="2400" i="1" dirty="0">
                <a:latin typeface="Arial" charset="0"/>
                <a:ea typeface="MS PGothic" charset="0"/>
                <a:cs typeface="MS PGothic" charset="0"/>
              </a:rPr>
              <a:t>Ginger </a:t>
            </a:r>
            <a:r>
              <a:rPr lang="fr-FR" sz="2400" i="1" dirty="0" err="1">
                <a:latin typeface="Arial" charset="0"/>
                <a:ea typeface="MS PGothic" charset="0"/>
                <a:cs typeface="MS PGothic" charset="0"/>
              </a:rPr>
              <a:t>Pride</a:t>
            </a:r>
            <a:r>
              <a:rPr lang="fr-FR" sz="2400" dirty="0">
                <a:latin typeface="Arial" charset="0"/>
                <a:ea typeface="MS PGothic" charset="0"/>
                <a:cs typeface="MS PGothic" charset="0"/>
              </a:rPr>
              <a:t> qui a eu lieu à Edimbourg, vous trouvez en français “Les roux aussi ont leur marche des fiertés” (</a:t>
            </a:r>
            <a:r>
              <a:rPr lang="fr-FR" sz="2400" i="1" dirty="0">
                <a:latin typeface="Arial" charset="0"/>
                <a:ea typeface="MS PGothic" charset="0"/>
                <a:cs typeface="MS PGothic" charset="0"/>
              </a:rPr>
              <a:t>Marianne</a:t>
            </a:r>
            <a:r>
              <a:rPr lang="fr-FR" sz="2400" dirty="0">
                <a:latin typeface="Arial" charset="0"/>
                <a:ea typeface="MS PGothic" charset="0"/>
                <a:cs typeface="MS PGothic" charset="0"/>
              </a:rPr>
              <a:t> 13 Août 2013) alors qu’en italien «A </a:t>
            </a:r>
            <a:r>
              <a:rPr lang="fr-FR" sz="2400" dirty="0" err="1">
                <a:latin typeface="Arial" charset="0"/>
                <a:ea typeface="MS PGothic" charset="0"/>
                <a:cs typeface="MS PGothic" charset="0"/>
              </a:rPr>
              <a:t>Edimburgo</a:t>
            </a:r>
            <a:r>
              <a:rPr lang="fr-FR" sz="2400" dirty="0">
                <a:latin typeface="Arial" charset="0"/>
                <a:ea typeface="MS PGothic" charset="0"/>
                <a:cs typeface="MS PGothic" charset="0"/>
              </a:rPr>
              <a:t> anche i </a:t>
            </a:r>
            <a:r>
              <a:rPr lang="fr-FR" sz="2400" dirty="0" err="1">
                <a:latin typeface="Arial" charset="0"/>
                <a:ea typeface="MS PGothic" charset="0"/>
                <a:cs typeface="MS PGothic" charset="0"/>
              </a:rPr>
              <a:t>capelli</a:t>
            </a:r>
            <a:r>
              <a:rPr lang="fr-FR" sz="2400" dirty="0">
                <a:latin typeface="Arial" charset="0"/>
                <a:ea typeface="MS PGothic" charset="0"/>
                <a:cs typeface="MS PGothic" charset="0"/>
              </a:rPr>
              <a:t> </a:t>
            </a:r>
            <a:r>
              <a:rPr lang="fr-FR" sz="2400" dirty="0" err="1">
                <a:latin typeface="Arial" charset="0"/>
                <a:ea typeface="MS PGothic" charset="0"/>
                <a:cs typeface="MS PGothic" charset="0"/>
              </a:rPr>
              <a:t>rossi</a:t>
            </a:r>
            <a:r>
              <a:rPr lang="fr-FR" sz="2400" dirty="0">
                <a:latin typeface="Arial" charset="0"/>
                <a:ea typeface="MS PGothic" charset="0"/>
                <a:cs typeface="MS PGothic" charset="0"/>
              </a:rPr>
              <a:t> </a:t>
            </a:r>
            <a:r>
              <a:rPr lang="fr-FR" sz="2400" dirty="0" err="1">
                <a:latin typeface="Arial" charset="0"/>
                <a:ea typeface="MS PGothic" charset="0"/>
                <a:cs typeface="MS PGothic" charset="0"/>
              </a:rPr>
              <a:t>vanno</a:t>
            </a:r>
            <a:r>
              <a:rPr lang="fr-FR" sz="2400" dirty="0">
                <a:latin typeface="Arial" charset="0"/>
                <a:ea typeface="MS PGothic" charset="0"/>
                <a:cs typeface="MS PGothic" charset="0"/>
              </a:rPr>
              <a:t> in </a:t>
            </a:r>
            <a:r>
              <a:rPr lang="fr-FR" sz="2400" dirty="0" err="1">
                <a:latin typeface="Arial" charset="0"/>
                <a:ea typeface="MS PGothic" charset="0"/>
                <a:cs typeface="MS PGothic" charset="0"/>
              </a:rPr>
              <a:t>marcia</a:t>
            </a:r>
            <a:r>
              <a:rPr lang="fr-FR" sz="2400" dirty="0">
                <a:latin typeface="Arial" charset="0"/>
                <a:ea typeface="MS PGothic" charset="0"/>
                <a:cs typeface="MS PGothic" charset="0"/>
              </a:rPr>
              <a:t> » ( </a:t>
            </a:r>
            <a:r>
              <a:rPr lang="fr-FR" sz="2400" dirty="0" err="1">
                <a:latin typeface="Arial" charset="0"/>
                <a:ea typeface="MS PGothic" charset="0"/>
                <a:cs typeface="MS PGothic" charset="0"/>
              </a:rPr>
              <a:t>it.paperblog</a:t>
            </a:r>
            <a:r>
              <a:rPr lang="fr-FR" sz="2400" dirty="0">
                <a:latin typeface="Arial" charset="0"/>
                <a:ea typeface="MS PGothic" charset="0"/>
                <a:cs typeface="MS PGothic" charset="0"/>
              </a:rPr>
              <a:t> 13 Août 2013).</a:t>
            </a:r>
            <a:endParaRPr lang="it-IT" sz="2400" dirty="0">
              <a:latin typeface="Arial" charset="0"/>
              <a:ea typeface="MS PGothic" charset="0"/>
              <a:cs typeface="MS PGothic" charset="0"/>
            </a:endParaRPr>
          </a:p>
          <a:p>
            <a:pPr algn="just">
              <a:buFontTx/>
              <a:buNone/>
            </a:pP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14760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Couleurs et expressions imagées</a:t>
            </a:r>
          </a:p>
        </p:txBody>
      </p:sp>
      <p:sp>
        <p:nvSpPr>
          <p:cNvPr id="3" name="Segnaposto contenuto 2"/>
          <p:cNvSpPr>
            <a:spLocks noGrp="1"/>
          </p:cNvSpPr>
          <p:nvPr>
            <p:ph idx="1"/>
          </p:nvPr>
        </p:nvSpPr>
        <p:spPr/>
        <p:txBody>
          <a:bodyPr>
            <a:normAutofit lnSpcReduction="10000"/>
          </a:bodyPr>
          <a:lstStyle/>
          <a:p>
            <a:pPr algn="just"/>
            <a:r>
              <a:rPr lang="fr-FR" sz="2400" dirty="0"/>
              <a:t>Ce n’est pas un hasard si nous voyons rouge, rions jaune, devenons verts de peur, bleus de colère ou blancs comme un linge. Les couleurs ne sont pas anodines. Elles véhiculent des tabous, des préjugés auxquels nous obéissons sans le savoir, elles possèdent des sens cachés qui influencent notre environnement, nos comportements, notre langage, notre imaginaire. Les couleurs ont une histoire mouvementée qui raconte l’évolution des mentalités.</a:t>
            </a:r>
            <a:endParaRPr lang="it-IT" sz="2400" dirty="0"/>
          </a:p>
          <a:p>
            <a:r>
              <a:rPr lang="fr-FR" sz="2400" dirty="0"/>
              <a:t> M. </a:t>
            </a:r>
            <a:r>
              <a:rPr lang="fr-FR" sz="2400" dirty="0" err="1"/>
              <a:t>Pastoreau</a:t>
            </a:r>
            <a:r>
              <a:rPr lang="fr-FR" sz="2400" dirty="0"/>
              <a:t> et D. </a:t>
            </a:r>
            <a:r>
              <a:rPr lang="fr-FR" sz="2400" dirty="0" err="1"/>
              <a:t>Simmonet</a:t>
            </a:r>
            <a:r>
              <a:rPr lang="fr-FR" sz="2400" dirty="0"/>
              <a:t>, </a:t>
            </a:r>
            <a:r>
              <a:rPr lang="fr-FR" sz="2400" i="1" dirty="0"/>
              <a:t>Le petit livre des couleurs</a:t>
            </a:r>
            <a:r>
              <a:rPr lang="fr-FR" sz="2400" dirty="0"/>
              <a:t>, Ed. Panama, Paris, 2005, quatrième de couverture. </a:t>
            </a:r>
            <a:endParaRPr lang="it-IT" sz="2400" dirty="0"/>
          </a:p>
          <a:p>
            <a:pPr marL="0" indent="0">
              <a:buNone/>
            </a:pPr>
            <a:r>
              <a:rPr lang="fr-FR" sz="2400" dirty="0"/>
              <a:t/>
            </a:r>
            <a:br>
              <a:rPr lang="fr-FR" sz="2400" dirty="0"/>
            </a:br>
            <a:r>
              <a:rPr lang="fr-FR" sz="2400" dirty="0"/>
              <a:t> </a:t>
            </a:r>
            <a:endParaRPr lang="it-IT" sz="2400" dirty="0"/>
          </a:p>
          <a:p>
            <a:endParaRPr lang="fr-CA" sz="2400" dirty="0"/>
          </a:p>
        </p:txBody>
      </p:sp>
    </p:spTree>
    <p:extLst>
      <p:ext uri="{BB962C8B-B14F-4D97-AF65-F5344CB8AC3E}">
        <p14:creationId xmlns:p14="http://schemas.microsoft.com/office/powerpoint/2010/main" val="3451479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r>
              <a:rPr lang="fr-CA" sz="2400" dirty="0" smtClean="0"/>
              <a:t>vous connaissez des expressions imagées avec des couleurs?</a:t>
            </a:r>
          </a:p>
          <a:p>
            <a:endParaRPr lang="fr-CA" sz="2400" dirty="0"/>
          </a:p>
          <a:p>
            <a:r>
              <a:rPr lang="fr-CA" sz="2400" dirty="0" err="1" smtClean="0"/>
              <a:t>rosso</a:t>
            </a:r>
            <a:r>
              <a:rPr lang="fr-CA" sz="2400" dirty="0" smtClean="0"/>
              <a:t> come un </a:t>
            </a:r>
            <a:r>
              <a:rPr lang="fr-CA" sz="2400" dirty="0" err="1" smtClean="0"/>
              <a:t>pomodoro</a:t>
            </a:r>
            <a:endParaRPr lang="fr-CA" sz="2400" dirty="0" smtClean="0"/>
          </a:p>
          <a:p>
            <a:r>
              <a:rPr lang="fr-CA" sz="2400" dirty="0" err="1" smtClean="0"/>
              <a:t>arrabbiato</a:t>
            </a:r>
            <a:r>
              <a:rPr lang="fr-CA" sz="2400" dirty="0" smtClean="0"/>
              <a:t> </a:t>
            </a:r>
            <a:r>
              <a:rPr lang="fr-CA" sz="2400" dirty="0" err="1" smtClean="0"/>
              <a:t>nero</a:t>
            </a:r>
            <a:endParaRPr lang="fr-CA" sz="2400" dirty="0" smtClean="0"/>
          </a:p>
          <a:p>
            <a:r>
              <a:rPr lang="fr-CA" sz="2400" dirty="0" err="1" smtClean="0"/>
              <a:t>mettere</a:t>
            </a:r>
            <a:r>
              <a:rPr lang="fr-CA" sz="2400" dirty="0" smtClean="0"/>
              <a:t> </a:t>
            </a:r>
            <a:r>
              <a:rPr lang="fr-CA" sz="2400" dirty="0" err="1" smtClean="0"/>
              <a:t>nero</a:t>
            </a:r>
            <a:r>
              <a:rPr lang="fr-CA" sz="2400" dirty="0" smtClean="0"/>
              <a:t> su </a:t>
            </a:r>
            <a:r>
              <a:rPr lang="fr-CA" sz="2400" dirty="0" err="1" smtClean="0"/>
              <a:t>bianco</a:t>
            </a:r>
            <a:endParaRPr lang="fr-CA" sz="2400" dirty="0" smtClean="0"/>
          </a:p>
          <a:p>
            <a:r>
              <a:rPr lang="fr-CA" sz="2400" dirty="0" err="1" smtClean="0"/>
              <a:t>essere</a:t>
            </a:r>
            <a:r>
              <a:rPr lang="fr-CA" sz="2400" dirty="0" smtClean="0"/>
              <a:t> al </a:t>
            </a:r>
            <a:r>
              <a:rPr lang="fr-CA" sz="2400" dirty="0" err="1" smtClean="0"/>
              <a:t>verde</a:t>
            </a:r>
            <a:endParaRPr lang="fr-CA" sz="2400" dirty="0" smtClean="0"/>
          </a:p>
          <a:p>
            <a:r>
              <a:rPr lang="fr-CA" sz="2400" dirty="0" err="1" smtClean="0"/>
              <a:t>etre</a:t>
            </a:r>
            <a:r>
              <a:rPr lang="fr-CA" sz="2400" dirty="0" smtClean="0"/>
              <a:t> vert de rage</a:t>
            </a:r>
            <a:endParaRPr lang="fr-CA" sz="2400" dirty="0"/>
          </a:p>
        </p:txBody>
      </p:sp>
    </p:spTree>
    <p:extLst>
      <p:ext uri="{BB962C8B-B14F-4D97-AF65-F5344CB8AC3E}">
        <p14:creationId xmlns:p14="http://schemas.microsoft.com/office/powerpoint/2010/main" val="23144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itolo 1"/>
          <p:cNvSpPr>
            <a:spLocks noGrp="1"/>
          </p:cNvSpPr>
          <p:nvPr>
            <p:ph type="title"/>
          </p:nvPr>
        </p:nvSpPr>
        <p:spPr/>
        <p:txBody>
          <a:bodyPr/>
          <a:lstStyle/>
          <a:p>
            <a:r>
              <a:rPr lang="fr-FR" sz="2100">
                <a:latin typeface="Arial" charset="0"/>
                <a:ea typeface="MS PGothic" charset="0"/>
              </a:rPr>
              <a:t>Expressions imagées et lexies composées</a:t>
            </a:r>
            <a:br>
              <a:rPr lang="fr-FR" sz="2100">
                <a:latin typeface="Arial" charset="0"/>
                <a:ea typeface="MS PGothic" charset="0"/>
              </a:rPr>
            </a:br>
            <a:r>
              <a:rPr lang="fr-FR" sz="2100">
                <a:latin typeface="Arial" charset="0"/>
                <a:ea typeface="MS PGothic" charset="0"/>
              </a:rPr>
              <a:t>avec les couleurs</a:t>
            </a:r>
            <a:endParaRPr lang="it-IT" sz="2100">
              <a:latin typeface="Arial" charset="0"/>
              <a:ea typeface="MS PGothic" charset="0"/>
            </a:endParaRPr>
          </a:p>
        </p:txBody>
      </p:sp>
      <p:sp>
        <p:nvSpPr>
          <p:cNvPr id="243715" name="Segnaposto contenuto 2"/>
          <p:cNvSpPr>
            <a:spLocks noGrp="1"/>
          </p:cNvSpPr>
          <p:nvPr>
            <p:ph idx="1"/>
          </p:nvPr>
        </p:nvSpPr>
        <p:spPr/>
        <p:txBody>
          <a:bodyPr/>
          <a:lstStyle/>
          <a:p>
            <a:pPr algn="just"/>
            <a:r>
              <a:rPr lang="fr-FR" sz="2400" dirty="0">
                <a:latin typeface="Arial" charset="0"/>
                <a:ea typeface="MS PGothic" charset="0"/>
                <a:cs typeface="MS PGothic" charset="0"/>
              </a:rPr>
              <a:t>Toutes ces couleurs et leurs symboliques se sont figées dans la langue au cours de l’histoire et alimentent de nombreuses expressions imagées et unités lexicales formées par un nom et un adjectif de couleur (locutions nominales), formes bien vivantes dans les discours d’aujourd’hui.</a:t>
            </a:r>
          </a:p>
          <a:p>
            <a:pPr>
              <a:buFontTx/>
              <a:buNone/>
            </a:pPr>
            <a:r>
              <a:rPr lang="fr-FR" sz="2400" dirty="0">
                <a:latin typeface="Arial" charset="0"/>
                <a:ea typeface="MS PGothic" charset="0"/>
                <a:cs typeface="MS PGothic" charset="0"/>
              </a:rPr>
              <a:t/>
            </a:r>
            <a:br>
              <a:rPr lang="fr-FR" sz="2400" dirty="0">
                <a:latin typeface="Arial" charset="0"/>
                <a:ea typeface="MS PGothic" charset="0"/>
                <a:cs typeface="MS PGothic" charset="0"/>
              </a:rPr>
            </a:br>
            <a:r>
              <a:rPr lang="fr-FR" sz="2400" dirty="0">
                <a:latin typeface="Arial" charset="0"/>
                <a:ea typeface="MS PGothic" charset="0"/>
                <a:cs typeface="MS PGothic" charset="0"/>
              </a:rPr>
              <a:t> </a:t>
            </a: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1953956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itolo 1"/>
          <p:cNvSpPr>
            <a:spLocks noGrp="1"/>
          </p:cNvSpPr>
          <p:nvPr>
            <p:ph type="title"/>
          </p:nvPr>
        </p:nvSpPr>
        <p:spPr/>
        <p:txBody>
          <a:bodyPr>
            <a:normAutofit fontScale="90000"/>
          </a:bodyPr>
          <a:lstStyle/>
          <a:p>
            <a:r>
              <a:rPr lang="fr-FR" sz="1725" b="1" dirty="0">
                <a:latin typeface="Arial" charset="0"/>
                <a:ea typeface="MS PGothic" charset="0"/>
              </a:rPr>
              <a:t/>
            </a:r>
            <a:br>
              <a:rPr lang="fr-FR" sz="1725" b="1" dirty="0">
                <a:latin typeface="Arial" charset="0"/>
                <a:ea typeface="MS PGothic" charset="0"/>
              </a:rPr>
            </a:br>
            <a:r>
              <a:rPr lang="fr-FR" sz="1725" b="1" dirty="0">
                <a:latin typeface="Arial" charset="0"/>
                <a:ea typeface="MS PGothic" charset="0"/>
              </a:rPr>
              <a:t/>
            </a:r>
            <a:br>
              <a:rPr lang="fr-FR" sz="1725" b="1" dirty="0">
                <a:latin typeface="Arial" charset="0"/>
                <a:ea typeface="MS PGothic" charset="0"/>
              </a:rPr>
            </a:br>
            <a:r>
              <a:rPr lang="fr-FR" sz="3100" dirty="0">
                <a:latin typeface="Arial" charset="0"/>
                <a:ea typeface="MS PGothic" charset="0"/>
              </a:rPr>
              <a:t>À la découverte des couleurs et de leurs expressions imagées</a:t>
            </a:r>
            <a:r>
              <a:rPr lang="it-IT" sz="3100" dirty="0">
                <a:latin typeface="Arial" charset="0"/>
                <a:ea typeface="MS PGothic" charset="0"/>
              </a:rPr>
              <a:t/>
            </a:r>
            <a:br>
              <a:rPr lang="it-IT" sz="3100" dirty="0">
                <a:latin typeface="Arial" charset="0"/>
                <a:ea typeface="MS PGothic" charset="0"/>
              </a:rPr>
            </a:br>
            <a:r>
              <a:rPr lang="fr-FR" sz="1725" dirty="0">
                <a:latin typeface="Arial" charset="0"/>
                <a:ea typeface="MS PGothic" charset="0"/>
              </a:rPr>
              <a:t> </a:t>
            </a:r>
            <a:r>
              <a:rPr lang="it-IT" sz="1725" dirty="0">
                <a:latin typeface="Arial" charset="0"/>
                <a:ea typeface="MS PGothic" charset="0"/>
              </a:rPr>
              <a:t/>
            </a:r>
            <a:br>
              <a:rPr lang="it-IT" sz="1725" dirty="0">
                <a:latin typeface="Arial" charset="0"/>
                <a:ea typeface="MS PGothic" charset="0"/>
              </a:rPr>
            </a:br>
            <a:endParaRPr lang="it-IT" sz="1725" dirty="0">
              <a:latin typeface="Arial" charset="0"/>
              <a:ea typeface="MS PGothic" charset="0"/>
            </a:endParaRPr>
          </a:p>
        </p:txBody>
      </p:sp>
      <p:sp>
        <p:nvSpPr>
          <p:cNvPr id="244739" name="Segnaposto contenuto 2"/>
          <p:cNvSpPr>
            <a:spLocks noGrp="1"/>
          </p:cNvSpPr>
          <p:nvPr>
            <p:ph idx="1"/>
          </p:nvPr>
        </p:nvSpPr>
        <p:spPr/>
        <p:txBody>
          <a:bodyPr/>
          <a:lstStyle/>
          <a:p>
            <a:pPr algn="just"/>
            <a:r>
              <a:rPr lang="fr-FR" sz="2400" dirty="0">
                <a:latin typeface="Arial" charset="0"/>
                <a:ea typeface="MS PGothic" charset="0"/>
                <a:cs typeface="MS PGothic" charset="0"/>
              </a:rPr>
              <a:t>Le mot “couleur” apparait dans diverses expressions imagées comme “annoncer la couleur” pour dire “dévoiler ses intentions” ou “en voir de toutes les couleurs” pour exprimer “subir toutes sortes de choses désagréables” ou encore “on n’en connaîtra jamais la couleur” pour affirmer que “la chose ne se fera pas” ou aussi “être haut en couleur” pour exprimer le pittoresque. </a:t>
            </a:r>
          </a:p>
          <a:p>
            <a:endParaRPr lang="it-IT" sz="1500" dirty="0">
              <a:latin typeface="Arial" charset="0"/>
              <a:ea typeface="MS PGothic" charset="0"/>
              <a:cs typeface="MS PGothic" charset="0"/>
            </a:endParaRPr>
          </a:p>
        </p:txBody>
      </p:sp>
    </p:spTree>
    <p:extLst>
      <p:ext uri="{BB962C8B-B14F-4D97-AF65-F5344CB8AC3E}">
        <p14:creationId xmlns:p14="http://schemas.microsoft.com/office/powerpoint/2010/main" val="1051700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itolo 1"/>
          <p:cNvSpPr>
            <a:spLocks noGrp="1"/>
          </p:cNvSpPr>
          <p:nvPr>
            <p:ph type="title"/>
          </p:nvPr>
        </p:nvSpPr>
        <p:spPr/>
        <p:txBody>
          <a:bodyPr/>
          <a:lstStyle/>
          <a:p>
            <a:r>
              <a:rPr lang="fr-CA" sz="2100" dirty="0">
                <a:latin typeface="Arial" charset="0"/>
                <a:ea typeface="MS PGothic" charset="0"/>
              </a:rPr>
              <a:t>En voir des vertes et des pas mûres </a:t>
            </a:r>
          </a:p>
        </p:txBody>
      </p:sp>
      <p:pic>
        <p:nvPicPr>
          <p:cNvPr id="248835" name="Segnaposto contenuto 3"/>
          <p:cNvPicPr>
            <a:picLocks noGrp="1"/>
          </p:cNvPicPr>
          <p:nvPr>
            <p:ph idx="1"/>
          </p:nvPr>
        </p:nvPicPr>
        <p:blipFill>
          <a:blip r:embed="rId2">
            <a:extLst>
              <a:ext uri="{28A0092B-C50C-407E-A947-70E740481C1C}">
                <a14:useLocalDpi xmlns:a14="http://schemas.microsoft.com/office/drawing/2010/main" val="0"/>
              </a:ext>
            </a:extLst>
          </a:blip>
          <a:srcRect l="-6822" r="-6822"/>
          <a:stretch>
            <a:fillRect/>
          </a:stretch>
        </p:blipFill>
        <p:spPr/>
      </p:pic>
    </p:spTree>
    <p:extLst>
      <p:ext uri="{BB962C8B-B14F-4D97-AF65-F5344CB8AC3E}">
        <p14:creationId xmlns:p14="http://schemas.microsoft.com/office/powerpoint/2010/main" val="2660158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it-IT" sz="2400" dirty="0" err="1"/>
              <a:t>Loc</a:t>
            </a:r>
            <a:r>
              <a:rPr lang="it-IT" sz="2400" dirty="0"/>
              <a:t>. (1430 </a:t>
            </a:r>
            <a:r>
              <a:rPr lang="it-IT" sz="2400" i="1" dirty="0"/>
              <a:t>en </a:t>
            </a:r>
            <a:r>
              <a:rPr lang="it-IT" sz="2400" i="1" dirty="0" err="1"/>
              <a:t>bailler</a:t>
            </a:r>
            <a:r>
              <a:rPr lang="it-IT" sz="2400" i="1" dirty="0"/>
              <a:t> de </a:t>
            </a:r>
            <a:r>
              <a:rPr lang="it-IT" sz="2400" i="1" dirty="0" err="1"/>
              <a:t>belles</a:t>
            </a:r>
            <a:r>
              <a:rPr lang="it-IT" sz="2400" i="1" dirty="0"/>
              <a:t>, </a:t>
            </a:r>
            <a:r>
              <a:rPr lang="it-IT" sz="2400" i="1" dirty="0" err="1"/>
              <a:t>des</a:t>
            </a:r>
            <a:r>
              <a:rPr lang="it-IT" sz="2400" i="1" dirty="0"/>
              <a:t> </a:t>
            </a:r>
            <a:r>
              <a:rPr lang="it-IT" sz="2400" i="1" dirty="0" err="1"/>
              <a:t>vertes</a:t>
            </a:r>
            <a:r>
              <a:rPr lang="it-IT" sz="2400" i="1" dirty="0"/>
              <a:t> et </a:t>
            </a:r>
            <a:r>
              <a:rPr lang="it-IT" sz="2400" i="1" dirty="0" err="1"/>
              <a:t>des</a:t>
            </a:r>
            <a:r>
              <a:rPr lang="it-IT" sz="2400" i="1" dirty="0"/>
              <a:t> </a:t>
            </a:r>
            <a:r>
              <a:rPr lang="it-IT" sz="2400" i="1" dirty="0" err="1"/>
              <a:t>mûres</a:t>
            </a:r>
            <a:r>
              <a:rPr lang="it-IT" sz="2400" dirty="0"/>
              <a:t>) </a:t>
            </a:r>
            <a:r>
              <a:rPr lang="it-IT" sz="2400" i="1" dirty="0"/>
              <a:t>En </a:t>
            </a:r>
            <a:r>
              <a:rPr lang="it-IT" sz="2400" i="1" dirty="0" err="1"/>
              <a:t>voir</a:t>
            </a:r>
            <a:r>
              <a:rPr lang="it-IT" sz="2400" i="1" dirty="0"/>
              <a:t>, en dire </a:t>
            </a:r>
            <a:r>
              <a:rPr lang="it-IT" sz="2400" i="1" dirty="0" err="1"/>
              <a:t>des</a:t>
            </a:r>
            <a:r>
              <a:rPr lang="it-IT" sz="2400" i="1" dirty="0"/>
              <a:t> </a:t>
            </a:r>
            <a:r>
              <a:rPr lang="it-IT" sz="2400" i="1" dirty="0" err="1"/>
              <a:t>vertes</a:t>
            </a:r>
            <a:r>
              <a:rPr lang="it-IT" sz="2400" i="1" dirty="0"/>
              <a:t> et </a:t>
            </a:r>
            <a:r>
              <a:rPr lang="it-IT" sz="2400" i="1" dirty="0" err="1"/>
              <a:t>des</a:t>
            </a:r>
            <a:r>
              <a:rPr lang="it-IT" sz="2400" i="1" dirty="0"/>
              <a:t> </a:t>
            </a:r>
            <a:r>
              <a:rPr lang="it-IT" sz="2400" i="1" dirty="0" err="1"/>
              <a:t>pas</a:t>
            </a:r>
            <a:r>
              <a:rPr lang="it-IT" sz="2400" i="1" dirty="0"/>
              <a:t> </a:t>
            </a:r>
            <a:r>
              <a:rPr lang="it-IT" sz="2400" i="1" dirty="0" err="1"/>
              <a:t>mûres</a:t>
            </a:r>
            <a:r>
              <a:rPr lang="it-IT" sz="2400" i="1" dirty="0"/>
              <a:t>, de </a:t>
            </a:r>
            <a:r>
              <a:rPr lang="it-IT" sz="2400" i="1" dirty="0" err="1"/>
              <a:t>vertes</a:t>
            </a:r>
            <a:r>
              <a:rPr lang="it-IT" sz="2400" i="1" dirty="0"/>
              <a:t> et de </a:t>
            </a:r>
            <a:r>
              <a:rPr lang="it-IT" sz="2400" i="1" dirty="0" err="1"/>
              <a:t>pas</a:t>
            </a:r>
            <a:r>
              <a:rPr lang="it-IT" sz="2400" i="1" dirty="0"/>
              <a:t> </a:t>
            </a:r>
            <a:r>
              <a:rPr lang="it-IT" sz="2400" i="1" dirty="0" err="1"/>
              <a:t>mûres</a:t>
            </a:r>
            <a:r>
              <a:rPr lang="it-IT" sz="2400" i="1" dirty="0"/>
              <a:t> </a:t>
            </a:r>
            <a:r>
              <a:rPr lang="it-IT" sz="2400" dirty="0"/>
              <a:t>: </a:t>
            </a:r>
            <a:r>
              <a:rPr lang="it-IT" sz="2400" dirty="0" err="1"/>
              <a:t>voir</a:t>
            </a:r>
            <a:r>
              <a:rPr lang="it-IT" sz="2400" dirty="0"/>
              <a:t>, dire </a:t>
            </a:r>
            <a:r>
              <a:rPr lang="it-IT" sz="2400" dirty="0" err="1"/>
              <a:t>des</a:t>
            </a:r>
            <a:r>
              <a:rPr lang="it-IT" sz="2400" dirty="0"/>
              <a:t> </a:t>
            </a:r>
            <a:r>
              <a:rPr lang="it-IT" sz="2400" dirty="0" err="1"/>
              <a:t>choses</a:t>
            </a:r>
            <a:r>
              <a:rPr lang="it-IT" sz="2400" dirty="0"/>
              <a:t> </a:t>
            </a:r>
            <a:r>
              <a:rPr lang="it-IT" sz="2400" dirty="0" err="1"/>
              <a:t>étonnantes</a:t>
            </a:r>
            <a:r>
              <a:rPr lang="it-IT" sz="2400" dirty="0"/>
              <a:t>, </a:t>
            </a:r>
            <a:r>
              <a:rPr lang="it-IT" sz="2400" dirty="0" err="1"/>
              <a:t>choquantes</a:t>
            </a:r>
            <a:r>
              <a:rPr lang="it-IT" sz="2400" dirty="0"/>
              <a:t> </a:t>
            </a:r>
            <a:endParaRPr lang="it-IT" sz="2400" dirty="0" smtClean="0"/>
          </a:p>
          <a:p>
            <a:pPr algn="just"/>
            <a:r>
              <a:rPr lang="it-IT" sz="2400" dirty="0" smtClean="0"/>
              <a:t>© </a:t>
            </a:r>
            <a:r>
              <a:rPr lang="it-IT" sz="2400" dirty="0"/>
              <a:t>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220289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itolo 1"/>
          <p:cNvSpPr>
            <a:spLocks noGrp="1"/>
          </p:cNvSpPr>
          <p:nvPr>
            <p:ph type="title"/>
          </p:nvPr>
        </p:nvSpPr>
        <p:spPr/>
        <p:txBody>
          <a:bodyPr/>
          <a:lstStyle/>
          <a:p>
            <a:r>
              <a:rPr lang="it-IT" sz="2100">
                <a:latin typeface="Arial" charset="0"/>
                <a:ea typeface="MS PGothic" charset="0"/>
              </a:rPr>
              <a:t>Broyer du noir</a:t>
            </a:r>
          </a:p>
        </p:txBody>
      </p:sp>
      <p:pic>
        <p:nvPicPr>
          <p:cNvPr id="249859" name="Segnaposto contenuto 3"/>
          <p:cNvPicPr>
            <a:picLocks noGrp="1"/>
          </p:cNvPicPr>
          <p:nvPr>
            <p:ph idx="1"/>
          </p:nvPr>
        </p:nvPicPr>
        <p:blipFill>
          <a:blip r:embed="rId3">
            <a:extLst>
              <a:ext uri="{28A0092B-C50C-407E-A947-70E740481C1C}">
                <a14:useLocalDpi xmlns:a14="http://schemas.microsoft.com/office/drawing/2010/main" val="0"/>
              </a:ext>
            </a:extLst>
          </a:blip>
          <a:srcRect l="-18449" r="-18449"/>
          <a:stretch>
            <a:fillRect/>
          </a:stretch>
        </p:blipFill>
        <p:spPr/>
      </p:pic>
      <p:graphicFrame>
        <p:nvGraphicFramePr>
          <p:cNvPr id="2" name="Oggetto 1"/>
          <p:cNvGraphicFramePr>
            <a:graphicFrameLocks noChangeAspect="1"/>
          </p:cNvGraphicFramePr>
          <p:nvPr>
            <p:extLst>
              <p:ext uri="{D42A27DB-BD31-4B8C-83A1-F6EECF244321}">
                <p14:modId xmlns:p14="http://schemas.microsoft.com/office/powerpoint/2010/main" val="2569843577"/>
              </p:ext>
            </p:extLst>
          </p:nvPr>
        </p:nvGraphicFramePr>
        <p:xfrm>
          <a:off x="3937000" y="2794000"/>
          <a:ext cx="1270000" cy="1270000"/>
        </p:xfrm>
        <a:graphic>
          <a:graphicData uri="http://schemas.openxmlformats.org/presentationml/2006/ole">
            <mc:AlternateContent xmlns:mc="http://schemas.openxmlformats.org/markup-compatibility/2006">
              <mc:Choice xmlns:v="urn:schemas-microsoft-com:vml" Requires="v">
                <p:oleObj spid="_x0000_s1026" name="Documento" r:id="rId4" imgW="1270000" imgH="1270000" progId="Word.Document.12">
                  <p:embed/>
                </p:oleObj>
              </mc:Choice>
              <mc:Fallback>
                <p:oleObj name="Documento" r:id="rId4" imgW="1270000" imgH="1270000" progId="Word.Document.12">
                  <p:embed/>
                  <p:pic>
                    <p:nvPicPr>
                      <p:cNvPr id="0" name=""/>
                      <p:cNvPicPr/>
                      <p:nvPr/>
                    </p:nvPicPr>
                    <p:blipFill>
                      <a:blip r:embed="rId5"/>
                      <a:stretch>
                        <a:fillRect/>
                      </a:stretch>
                    </p:blipFill>
                    <p:spPr>
                      <a:xfrm>
                        <a:off x="3937000" y="2794000"/>
                        <a:ext cx="1270000" cy="1270000"/>
                      </a:xfrm>
                      <a:prstGeom prst="rect">
                        <a:avLst/>
                      </a:prstGeom>
                    </p:spPr>
                  </p:pic>
                </p:oleObj>
              </mc:Fallback>
            </mc:AlternateContent>
          </a:graphicData>
        </a:graphic>
      </p:graphicFrame>
    </p:spTree>
    <p:extLst>
      <p:ext uri="{BB962C8B-B14F-4D97-AF65-F5344CB8AC3E}">
        <p14:creationId xmlns:p14="http://schemas.microsoft.com/office/powerpoint/2010/main" val="3325235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a:bodyPr>
          <a:lstStyle/>
          <a:p>
            <a:pPr marL="0" indent="0" algn="just">
              <a:buNone/>
            </a:pPr>
            <a:r>
              <a:rPr lang="it-IT" sz="2400" dirty="0" smtClean="0"/>
              <a:t>Parce </a:t>
            </a:r>
            <a:r>
              <a:rPr lang="it-IT" sz="2400" dirty="0" err="1"/>
              <a:t>qu’elle</a:t>
            </a:r>
            <a:r>
              <a:rPr lang="it-IT" sz="2400" dirty="0"/>
              <a:t> est </a:t>
            </a:r>
            <a:r>
              <a:rPr lang="it-IT" sz="2400" dirty="0" err="1"/>
              <a:t>blanche</a:t>
            </a:r>
            <a:r>
              <a:rPr lang="it-IT" sz="2400" dirty="0"/>
              <a:t>, et </a:t>
            </a:r>
            <a:r>
              <a:rPr lang="it-IT" sz="2400" dirty="0" err="1"/>
              <a:t>qu’Amanda</a:t>
            </a:r>
            <a:r>
              <a:rPr lang="it-IT" sz="2400" dirty="0"/>
              <a:t> </a:t>
            </a:r>
            <a:r>
              <a:rPr lang="it-IT" sz="2400" dirty="0" err="1"/>
              <a:t>Gorman</a:t>
            </a:r>
            <a:r>
              <a:rPr lang="it-IT" sz="2400" dirty="0"/>
              <a:t> est </a:t>
            </a:r>
            <a:r>
              <a:rPr lang="it-IT" sz="2400" dirty="0" err="1"/>
              <a:t>noire</a:t>
            </a:r>
            <a:r>
              <a:rPr lang="it-IT" sz="2400" dirty="0"/>
              <a:t>. Parce </a:t>
            </a:r>
            <a:r>
              <a:rPr lang="it-IT" sz="2400" dirty="0" err="1"/>
              <a:t>qu’elle</a:t>
            </a:r>
            <a:r>
              <a:rPr lang="it-IT" sz="2400" dirty="0"/>
              <a:t> est non-</a:t>
            </a:r>
            <a:r>
              <a:rPr lang="it-IT" sz="2400" dirty="0" err="1"/>
              <a:t>binaire</a:t>
            </a:r>
            <a:r>
              <a:rPr lang="it-IT" sz="2400" dirty="0"/>
              <a:t>, et </a:t>
            </a:r>
            <a:r>
              <a:rPr lang="it-IT" sz="2400" dirty="0" err="1"/>
              <a:t>qu’Amanda</a:t>
            </a:r>
            <a:r>
              <a:rPr lang="it-IT" sz="2400" dirty="0"/>
              <a:t> </a:t>
            </a:r>
            <a:r>
              <a:rPr lang="it-IT" sz="2400" dirty="0" err="1"/>
              <a:t>Gorman</a:t>
            </a:r>
            <a:r>
              <a:rPr lang="it-IT" sz="2400" dirty="0"/>
              <a:t> est une femme. Et parce </a:t>
            </a:r>
            <a:r>
              <a:rPr lang="it-IT" sz="2400" dirty="0" err="1"/>
              <a:t>qu’il</a:t>
            </a:r>
            <a:r>
              <a:rPr lang="it-IT" sz="2400" dirty="0"/>
              <a:t> </a:t>
            </a:r>
            <a:r>
              <a:rPr lang="it-IT" sz="2400" dirty="0" err="1"/>
              <a:t>existe</a:t>
            </a:r>
            <a:r>
              <a:rPr lang="it-IT" sz="2400" dirty="0"/>
              <a:t> </a:t>
            </a:r>
            <a:r>
              <a:rPr lang="it-IT" sz="2400" dirty="0" err="1"/>
              <a:t>des</a:t>
            </a:r>
            <a:r>
              <a:rPr lang="it-IT" sz="2400" dirty="0"/>
              <a:t> </a:t>
            </a:r>
            <a:r>
              <a:rPr lang="it-IT" sz="2400" dirty="0" err="1"/>
              <a:t>traductrices</a:t>
            </a:r>
            <a:r>
              <a:rPr lang="it-IT" sz="2400" dirty="0"/>
              <a:t> </a:t>
            </a:r>
            <a:r>
              <a:rPr lang="it-IT" sz="2400" dirty="0" err="1"/>
              <a:t>noires</a:t>
            </a:r>
            <a:r>
              <a:rPr lang="it-IT" sz="2400" dirty="0"/>
              <a:t>, et </a:t>
            </a:r>
            <a:r>
              <a:rPr lang="it-IT" sz="2400" dirty="0" err="1"/>
              <a:t>que</a:t>
            </a:r>
            <a:r>
              <a:rPr lang="it-IT" sz="2400" dirty="0"/>
              <a:t> c’est à </a:t>
            </a:r>
            <a:r>
              <a:rPr lang="it-IT" sz="2400" dirty="0" err="1"/>
              <a:t>elles</a:t>
            </a:r>
            <a:r>
              <a:rPr lang="it-IT" sz="2400" dirty="0"/>
              <a:t> </a:t>
            </a:r>
            <a:r>
              <a:rPr lang="it-IT" sz="2400" dirty="0" err="1"/>
              <a:t>que</a:t>
            </a:r>
            <a:r>
              <a:rPr lang="it-IT" sz="2400" dirty="0"/>
              <a:t> </a:t>
            </a:r>
            <a:r>
              <a:rPr lang="it-IT" sz="2400" dirty="0" err="1"/>
              <a:t>doit</a:t>
            </a:r>
            <a:r>
              <a:rPr lang="it-IT" sz="2400" dirty="0"/>
              <a:t> </a:t>
            </a:r>
            <a:r>
              <a:rPr lang="it-IT" sz="2400" dirty="0" err="1"/>
              <a:t>revenir</a:t>
            </a:r>
            <a:r>
              <a:rPr lang="it-IT" sz="2400" dirty="0"/>
              <a:t> ce </a:t>
            </a:r>
            <a:r>
              <a:rPr lang="it-IT" sz="2400" dirty="0" err="1"/>
              <a:t>genre</a:t>
            </a:r>
            <a:r>
              <a:rPr lang="it-IT" sz="2400" dirty="0"/>
              <a:t> de </a:t>
            </a:r>
            <a:r>
              <a:rPr lang="it-IT" sz="2400" dirty="0" err="1"/>
              <a:t>travaux</a:t>
            </a:r>
            <a:r>
              <a:rPr lang="it-IT" sz="2400" dirty="0"/>
              <a:t>, </a:t>
            </a:r>
            <a:r>
              <a:rPr lang="it-IT" sz="2400" dirty="0" err="1"/>
              <a:t>explique</a:t>
            </a:r>
            <a:r>
              <a:rPr lang="it-IT" sz="2400" dirty="0"/>
              <a:t> la militante. </a:t>
            </a:r>
            <a:r>
              <a:rPr lang="it-IT" sz="2400" i="1" dirty="0"/>
              <a:t>« Un </a:t>
            </a:r>
            <a:r>
              <a:rPr lang="it-IT" sz="2400" i="1" dirty="0" err="1"/>
              <a:t>choix</a:t>
            </a:r>
            <a:r>
              <a:rPr lang="it-IT" sz="2400" i="1" dirty="0"/>
              <a:t> </a:t>
            </a:r>
            <a:r>
              <a:rPr lang="it-IT" sz="2400" i="1" dirty="0" err="1"/>
              <a:t>incompréhensible</a:t>
            </a:r>
            <a:r>
              <a:rPr lang="it-IT" sz="2400" i="1" dirty="0"/>
              <a:t> </a:t>
            </a:r>
            <a:r>
              <a:rPr lang="it-IT" sz="2400" i="1" dirty="0" err="1"/>
              <a:t>selon</a:t>
            </a:r>
            <a:r>
              <a:rPr lang="it-IT" sz="2400" i="1" dirty="0"/>
              <a:t> </a:t>
            </a:r>
            <a:r>
              <a:rPr lang="it-IT" sz="2400" i="1" dirty="0" err="1"/>
              <a:t>moi</a:t>
            </a:r>
            <a:r>
              <a:rPr lang="it-IT" sz="2400" i="1" dirty="0"/>
              <a:t> et </a:t>
            </a:r>
            <a:r>
              <a:rPr lang="it-IT" sz="2400" i="1" dirty="0" err="1"/>
              <a:t>selon</a:t>
            </a:r>
            <a:r>
              <a:rPr lang="it-IT" sz="2400" i="1" dirty="0"/>
              <a:t> de </a:t>
            </a:r>
            <a:r>
              <a:rPr lang="it-IT" sz="2400" i="1" dirty="0" err="1"/>
              <a:t>nombreux</a:t>
            </a:r>
            <a:r>
              <a:rPr lang="it-IT" sz="2400" i="1" dirty="0"/>
              <a:t> </a:t>
            </a:r>
            <a:r>
              <a:rPr lang="it-IT" sz="2400" i="1" dirty="0" err="1"/>
              <a:t>autres</a:t>
            </a:r>
            <a:r>
              <a:rPr lang="it-IT" sz="2400" i="1" dirty="0"/>
              <a:t> qui </a:t>
            </a:r>
            <a:r>
              <a:rPr lang="it-IT" sz="2400" i="1" dirty="0" err="1"/>
              <a:t>ont</a:t>
            </a:r>
            <a:r>
              <a:rPr lang="it-IT" sz="2400" i="1" dirty="0"/>
              <a:t> </a:t>
            </a:r>
            <a:r>
              <a:rPr lang="it-IT" sz="2400" i="1" dirty="0" err="1"/>
              <a:t>exprimé</a:t>
            </a:r>
            <a:r>
              <a:rPr lang="it-IT" sz="2400" i="1" dirty="0"/>
              <a:t> </a:t>
            </a:r>
            <a:r>
              <a:rPr lang="it-IT" sz="2400" i="1" dirty="0" err="1"/>
              <a:t>leur</a:t>
            </a:r>
            <a:r>
              <a:rPr lang="it-IT" sz="2400" i="1" dirty="0"/>
              <a:t> </a:t>
            </a:r>
            <a:r>
              <a:rPr lang="it-IT" sz="2400" i="1" dirty="0" err="1"/>
              <a:t>douleur</a:t>
            </a:r>
            <a:r>
              <a:rPr lang="it-IT" sz="2400" i="1" dirty="0"/>
              <a:t>, </a:t>
            </a:r>
            <a:r>
              <a:rPr lang="it-IT" sz="2400" i="1" dirty="0" err="1"/>
              <a:t>leur</a:t>
            </a:r>
            <a:r>
              <a:rPr lang="it-IT" sz="2400" i="1" dirty="0"/>
              <a:t> </a:t>
            </a:r>
            <a:r>
              <a:rPr lang="it-IT" sz="2400" i="1" dirty="0" err="1"/>
              <a:t>frustration</a:t>
            </a:r>
            <a:r>
              <a:rPr lang="it-IT" sz="2400" i="1" dirty="0"/>
              <a:t>, </a:t>
            </a:r>
            <a:r>
              <a:rPr lang="it-IT" sz="2400" i="1" dirty="0" err="1"/>
              <a:t>leur</a:t>
            </a:r>
            <a:r>
              <a:rPr lang="it-IT" sz="2400" i="1" dirty="0"/>
              <a:t> </a:t>
            </a:r>
            <a:r>
              <a:rPr lang="it-IT" sz="2400" i="1" dirty="0" err="1"/>
              <a:t>colère</a:t>
            </a:r>
            <a:r>
              <a:rPr lang="it-IT" sz="2400" i="1" dirty="0"/>
              <a:t> et </a:t>
            </a:r>
            <a:r>
              <a:rPr lang="it-IT" sz="2400" i="1" dirty="0" err="1"/>
              <a:t>leur</a:t>
            </a:r>
            <a:r>
              <a:rPr lang="it-IT" sz="2400" i="1" dirty="0"/>
              <a:t> </a:t>
            </a:r>
            <a:r>
              <a:rPr lang="it-IT" sz="2400" i="1" dirty="0" err="1"/>
              <a:t>déception</a:t>
            </a:r>
            <a:r>
              <a:rPr lang="it-IT" sz="2400" i="1" dirty="0"/>
              <a:t> </a:t>
            </a:r>
            <a:r>
              <a:rPr lang="it-IT" sz="2400" i="1" dirty="0" err="1"/>
              <a:t>sur</a:t>
            </a:r>
            <a:r>
              <a:rPr lang="it-IT" sz="2400" i="1" dirty="0"/>
              <a:t> </a:t>
            </a:r>
            <a:r>
              <a:rPr lang="it-IT" sz="2400" i="1" dirty="0" err="1"/>
              <a:t>les</a:t>
            </a:r>
            <a:r>
              <a:rPr lang="it-IT" sz="2400" i="1" dirty="0"/>
              <a:t> </a:t>
            </a:r>
            <a:r>
              <a:rPr lang="it-IT" sz="2400" i="1" dirty="0" err="1"/>
              <a:t>réseaux</a:t>
            </a:r>
            <a:r>
              <a:rPr lang="it-IT" sz="2400" i="1" dirty="0"/>
              <a:t> </a:t>
            </a:r>
            <a:r>
              <a:rPr lang="it-IT" sz="2400" i="1" dirty="0" err="1"/>
              <a:t>sociaux</a:t>
            </a:r>
            <a:r>
              <a:rPr lang="it-IT" sz="2400" i="1" dirty="0"/>
              <a:t> »</a:t>
            </a:r>
            <a:r>
              <a:rPr lang="it-IT" sz="2400" dirty="0"/>
              <a:t>, s’est-elle </a:t>
            </a:r>
            <a:r>
              <a:rPr lang="it-IT" sz="2400" dirty="0" err="1"/>
              <a:t>indignée</a:t>
            </a:r>
            <a:r>
              <a:rPr lang="it-IT" sz="2400" dirty="0"/>
              <a:t>.</a:t>
            </a:r>
          </a:p>
          <a:p>
            <a:endParaRPr lang="fr-CA" sz="2400" dirty="0"/>
          </a:p>
        </p:txBody>
      </p:sp>
    </p:spTree>
    <p:extLst>
      <p:ext uri="{BB962C8B-B14F-4D97-AF65-F5344CB8AC3E}">
        <p14:creationId xmlns:p14="http://schemas.microsoft.com/office/powerpoint/2010/main" val="558283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Broyer</a:t>
            </a:r>
            <a:r>
              <a:rPr lang="it-IT" sz="2800" dirty="0"/>
              <a:t> </a:t>
            </a:r>
            <a:r>
              <a:rPr lang="it-IT" sz="2800" dirty="0" err="1"/>
              <a:t>du</a:t>
            </a:r>
            <a:r>
              <a:rPr lang="it-IT" sz="2800" dirty="0"/>
              <a:t> noir</a:t>
            </a:r>
          </a:p>
        </p:txBody>
      </p:sp>
      <p:sp>
        <p:nvSpPr>
          <p:cNvPr id="3" name="Segnaposto contenuto 2"/>
          <p:cNvSpPr>
            <a:spLocks noGrp="1"/>
          </p:cNvSpPr>
          <p:nvPr>
            <p:ph idx="1"/>
          </p:nvPr>
        </p:nvSpPr>
        <p:spPr/>
        <p:txBody>
          <a:bodyPr>
            <a:normAutofit/>
          </a:bodyPr>
          <a:lstStyle/>
          <a:p>
            <a:pPr algn="just"/>
            <a:r>
              <a:rPr lang="it-IT" sz="2400" dirty="0" err="1"/>
              <a:t>Loc</a:t>
            </a:r>
            <a:r>
              <a:rPr lang="it-IT" sz="2400" dirty="0"/>
              <a:t>. fig. </a:t>
            </a:r>
            <a:r>
              <a:rPr lang="it-IT" sz="2400" dirty="0" err="1"/>
              <a:t>Broyer</a:t>
            </a:r>
            <a:r>
              <a:rPr lang="it-IT" sz="2400" dirty="0"/>
              <a:t> </a:t>
            </a:r>
            <a:r>
              <a:rPr lang="it-IT" sz="2400" dirty="0" err="1"/>
              <a:t>du</a:t>
            </a:r>
            <a:r>
              <a:rPr lang="it-IT" sz="2400" dirty="0"/>
              <a:t> noir : s'</a:t>
            </a:r>
            <a:r>
              <a:rPr lang="it-IT" sz="2400" dirty="0" err="1"/>
              <a:t>abandonner</a:t>
            </a:r>
            <a:r>
              <a:rPr lang="it-IT" sz="2400" dirty="0"/>
              <a:t> à </a:t>
            </a:r>
            <a:r>
              <a:rPr lang="it-IT" sz="2400" dirty="0" err="1"/>
              <a:t>des</a:t>
            </a:r>
            <a:r>
              <a:rPr lang="it-IT" sz="2400" dirty="0"/>
              <a:t> </a:t>
            </a:r>
            <a:r>
              <a:rPr lang="it-IT" sz="2400" dirty="0" err="1"/>
              <a:t>réflexions</a:t>
            </a:r>
            <a:r>
              <a:rPr lang="it-IT" sz="2400" dirty="0"/>
              <a:t> </a:t>
            </a:r>
            <a:r>
              <a:rPr lang="it-IT" sz="2400" dirty="0" err="1"/>
              <a:t>tristes</a:t>
            </a:r>
            <a:r>
              <a:rPr lang="it-IT" sz="2400" dirty="0"/>
              <a:t>, </a:t>
            </a:r>
            <a:r>
              <a:rPr lang="it-IT" sz="2400" dirty="0" err="1"/>
              <a:t>avoir</a:t>
            </a:r>
            <a:r>
              <a:rPr lang="it-IT" sz="2400" dirty="0"/>
              <a:t> le </a:t>
            </a:r>
            <a:r>
              <a:rPr lang="it-IT" sz="2400" dirty="0" err="1"/>
              <a:t>cafard</a:t>
            </a:r>
            <a:r>
              <a:rPr lang="it-IT" sz="2400" dirty="0"/>
              <a:t>. </a:t>
            </a:r>
            <a:r>
              <a:rPr lang="it-IT" sz="2400" i="1" dirty="0"/>
              <a:t>« </a:t>
            </a:r>
            <a:r>
              <a:rPr lang="it-IT" sz="2400" i="1" dirty="0" err="1"/>
              <a:t>avec</a:t>
            </a:r>
            <a:r>
              <a:rPr lang="it-IT" sz="2400" i="1" dirty="0"/>
              <a:t> un soleil </a:t>
            </a:r>
            <a:r>
              <a:rPr lang="it-IT" sz="2400" i="1" dirty="0" err="1"/>
              <a:t>pareil</a:t>
            </a:r>
            <a:r>
              <a:rPr lang="it-IT" sz="2400" i="1" dirty="0"/>
              <a:t>, </a:t>
            </a:r>
            <a:r>
              <a:rPr lang="it-IT" sz="2400" i="1" dirty="0" err="1"/>
              <a:t>comment</a:t>
            </a:r>
            <a:r>
              <a:rPr lang="it-IT" sz="2400" i="1" dirty="0"/>
              <a:t> </a:t>
            </a:r>
            <a:r>
              <a:rPr lang="it-IT" sz="2400" i="1" dirty="0" err="1"/>
              <a:t>broyer</a:t>
            </a:r>
            <a:r>
              <a:rPr lang="it-IT" sz="2400" i="1" dirty="0"/>
              <a:t> </a:t>
            </a:r>
            <a:r>
              <a:rPr lang="it-IT" sz="2400" i="1" dirty="0" err="1"/>
              <a:t>du</a:t>
            </a:r>
            <a:r>
              <a:rPr lang="it-IT" sz="2400" i="1" dirty="0"/>
              <a:t> noir » (</a:t>
            </a:r>
            <a:r>
              <a:rPr lang="it-IT" sz="2400" i="1" dirty="0" err="1"/>
              <a:t>Prévert</a:t>
            </a:r>
            <a:r>
              <a:rPr lang="it-IT" sz="2400" i="1" dirty="0"/>
              <a:t>)</a:t>
            </a:r>
            <a:r>
              <a:rPr lang="it-IT" sz="2400" dirty="0"/>
              <a:t>.</a:t>
            </a:r>
          </a:p>
          <a:p>
            <a:r>
              <a:rPr lang="it-IT" sz="2400" dirty="0"/>
              <a:t>© 2018 </a:t>
            </a:r>
            <a:r>
              <a:rPr lang="it-IT" sz="2400" dirty="0" err="1"/>
              <a:t>Dictionnaires</a:t>
            </a:r>
            <a:r>
              <a:rPr lang="it-IT" sz="2400" dirty="0"/>
              <a:t> Le Robert - Le Petit Robert de la langue </a:t>
            </a:r>
            <a:r>
              <a:rPr lang="it-IT" sz="2400" dirty="0" err="1"/>
              <a:t>française</a:t>
            </a:r>
            <a:endParaRPr lang="it-IT" sz="2400" dirty="0"/>
          </a:p>
          <a:p>
            <a:endParaRPr lang="it-IT" sz="2400" dirty="0"/>
          </a:p>
        </p:txBody>
      </p:sp>
    </p:spTree>
    <p:extLst>
      <p:ext uri="{BB962C8B-B14F-4D97-AF65-F5344CB8AC3E}">
        <p14:creationId xmlns:p14="http://schemas.microsoft.com/office/powerpoint/2010/main" val="41624099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Exercez-vous</a:t>
            </a:r>
          </a:p>
        </p:txBody>
      </p:sp>
      <p:sp>
        <p:nvSpPr>
          <p:cNvPr id="3" name="Segnaposto contenuto 2"/>
          <p:cNvSpPr>
            <a:spLocks noGrp="1"/>
          </p:cNvSpPr>
          <p:nvPr>
            <p:ph sz="half" idx="1"/>
          </p:nvPr>
        </p:nvSpPr>
        <p:spPr/>
        <p:txBody>
          <a:bodyPr>
            <a:normAutofit fontScale="77500" lnSpcReduction="20000"/>
          </a:bodyPr>
          <a:lstStyle/>
          <a:p>
            <a:r>
              <a:rPr lang="fr-FR" dirty="0"/>
              <a:t>1. Rire jaune </a:t>
            </a:r>
            <a:endParaRPr lang="it-IT" dirty="0"/>
          </a:p>
          <a:p>
            <a:r>
              <a:rPr lang="fr-FR" dirty="0"/>
              <a:t>2. En voir des vertes et des pas mûres </a:t>
            </a:r>
            <a:endParaRPr lang="it-IT" dirty="0"/>
          </a:p>
          <a:p>
            <a:r>
              <a:rPr lang="fr-FR" dirty="0"/>
              <a:t>3. Se mettre au vert </a:t>
            </a:r>
            <a:endParaRPr lang="it-IT" dirty="0"/>
          </a:p>
          <a:p>
            <a:r>
              <a:rPr lang="fr-FR" dirty="0"/>
              <a:t>4. Etre blanc comme neige</a:t>
            </a:r>
            <a:endParaRPr lang="it-IT" dirty="0"/>
          </a:p>
          <a:p>
            <a:r>
              <a:rPr lang="fr-FR" dirty="0"/>
              <a:t>5. Broyer du noir </a:t>
            </a:r>
            <a:endParaRPr lang="it-IT" dirty="0"/>
          </a:p>
          <a:p>
            <a:r>
              <a:rPr lang="fr-FR" dirty="0"/>
              <a:t>6. Donner le feu vert                                                      </a:t>
            </a:r>
            <a:endParaRPr lang="it-IT" dirty="0"/>
          </a:p>
          <a:p>
            <a:r>
              <a:rPr lang="fr-FR" dirty="0"/>
              <a:t>7. Etre la lanterne rouge </a:t>
            </a:r>
            <a:endParaRPr lang="it-IT" dirty="0"/>
          </a:p>
          <a:p>
            <a:r>
              <a:rPr lang="fr-FR" dirty="0"/>
              <a:t>8. Avoir une peur bleue </a:t>
            </a:r>
            <a:endParaRPr lang="it-IT" dirty="0"/>
          </a:p>
          <a:p>
            <a:r>
              <a:rPr lang="fr-FR" dirty="0"/>
              <a:t>9. Tirer à boulets rouges </a:t>
            </a:r>
            <a:endParaRPr lang="it-IT" dirty="0"/>
          </a:p>
          <a:p>
            <a:r>
              <a:rPr lang="fr-FR" dirty="0"/>
              <a:t>10. Voir la vie en rose </a:t>
            </a:r>
            <a:endParaRPr lang="it-IT" dirty="0"/>
          </a:p>
          <a:p>
            <a:r>
              <a:rPr lang="fr-FR" dirty="0"/>
              <a:t>11. Faire grise mine </a:t>
            </a:r>
            <a:endParaRPr lang="it-IT" dirty="0"/>
          </a:p>
          <a:p>
            <a:endParaRPr lang="fr-CA" dirty="0"/>
          </a:p>
        </p:txBody>
      </p:sp>
      <p:sp>
        <p:nvSpPr>
          <p:cNvPr id="4" name="Segnaposto contenuto 3"/>
          <p:cNvSpPr>
            <a:spLocks noGrp="1"/>
          </p:cNvSpPr>
          <p:nvPr>
            <p:ph sz="half" idx="2"/>
          </p:nvPr>
        </p:nvSpPr>
        <p:spPr/>
        <p:txBody>
          <a:bodyPr>
            <a:normAutofit fontScale="77500" lnSpcReduction="20000"/>
          </a:bodyPr>
          <a:lstStyle/>
          <a:p>
            <a:r>
              <a:rPr lang="fr-FR" dirty="0"/>
              <a:t>A. </a:t>
            </a:r>
            <a:r>
              <a:rPr lang="fr-FR" dirty="0" smtClean="0"/>
              <a:t>6 Autoriser</a:t>
            </a:r>
            <a:endParaRPr lang="it-IT" dirty="0"/>
          </a:p>
          <a:p>
            <a:r>
              <a:rPr lang="fr-FR" dirty="0"/>
              <a:t>B</a:t>
            </a:r>
            <a:r>
              <a:rPr lang="fr-FR" dirty="0" smtClean="0"/>
              <a:t>.5.  </a:t>
            </a:r>
            <a:r>
              <a:rPr lang="fr-FR" dirty="0"/>
              <a:t>Etre pessimiste</a:t>
            </a:r>
          </a:p>
          <a:p>
            <a:r>
              <a:rPr lang="fr-FR" dirty="0"/>
              <a:t>C</a:t>
            </a:r>
            <a:r>
              <a:rPr lang="fr-FR" dirty="0" smtClean="0"/>
              <a:t>.10  </a:t>
            </a:r>
            <a:r>
              <a:rPr lang="fr-FR" dirty="0"/>
              <a:t>Etre optimiste</a:t>
            </a:r>
            <a:endParaRPr lang="it-IT" dirty="0"/>
          </a:p>
          <a:p>
            <a:r>
              <a:rPr lang="fr-FR" dirty="0"/>
              <a:t>D</a:t>
            </a:r>
            <a:r>
              <a:rPr lang="fr-FR" dirty="0" smtClean="0"/>
              <a:t>.9  </a:t>
            </a:r>
            <a:r>
              <a:rPr lang="fr-FR" dirty="0"/>
              <a:t>Attaquer durement</a:t>
            </a:r>
          </a:p>
          <a:p>
            <a:r>
              <a:rPr lang="fr-FR" dirty="0"/>
              <a:t>E. </a:t>
            </a:r>
            <a:r>
              <a:rPr lang="fr-FR" dirty="0" smtClean="0"/>
              <a:t>8 Etre </a:t>
            </a:r>
            <a:r>
              <a:rPr lang="fr-FR" dirty="0"/>
              <a:t>terrifié</a:t>
            </a:r>
          </a:p>
          <a:p>
            <a:r>
              <a:rPr lang="fr-FR" dirty="0"/>
              <a:t>F</a:t>
            </a:r>
            <a:r>
              <a:rPr lang="fr-FR" dirty="0" smtClean="0"/>
              <a:t>.7  </a:t>
            </a:r>
            <a:r>
              <a:rPr lang="fr-FR" dirty="0"/>
              <a:t>Etre le dernier</a:t>
            </a:r>
          </a:p>
          <a:p>
            <a:r>
              <a:rPr lang="fr-FR" dirty="0"/>
              <a:t>G</a:t>
            </a:r>
            <a:r>
              <a:rPr lang="fr-FR" dirty="0" smtClean="0"/>
              <a:t>.3. </a:t>
            </a:r>
            <a:r>
              <a:rPr lang="fr-FR" dirty="0"/>
              <a:t>Etre respectueux de la nature</a:t>
            </a:r>
          </a:p>
          <a:p>
            <a:r>
              <a:rPr lang="fr-FR" dirty="0"/>
              <a:t>H. </a:t>
            </a:r>
            <a:r>
              <a:rPr lang="fr-FR" dirty="0" smtClean="0"/>
              <a:t>4. Etre </a:t>
            </a:r>
            <a:r>
              <a:rPr lang="fr-FR" dirty="0"/>
              <a:t>honnête</a:t>
            </a:r>
          </a:p>
          <a:p>
            <a:r>
              <a:rPr lang="fr-FR" dirty="0"/>
              <a:t>I</a:t>
            </a:r>
            <a:r>
              <a:rPr lang="fr-FR" dirty="0" smtClean="0"/>
              <a:t>. 2.  </a:t>
            </a:r>
            <a:r>
              <a:rPr lang="fr-FR" dirty="0"/>
              <a:t>Subir des choses </a:t>
            </a:r>
            <a:r>
              <a:rPr lang="fr-FR" dirty="0" smtClean="0"/>
              <a:t>choquantes</a:t>
            </a:r>
            <a:endParaRPr lang="fr-FR" dirty="0"/>
          </a:p>
          <a:p>
            <a:r>
              <a:rPr lang="fr-FR" dirty="0"/>
              <a:t>J</a:t>
            </a:r>
            <a:r>
              <a:rPr lang="fr-FR" dirty="0" smtClean="0"/>
              <a:t>.11  </a:t>
            </a:r>
            <a:r>
              <a:rPr lang="fr-FR" dirty="0"/>
              <a:t>Faire mauvais accueil</a:t>
            </a:r>
          </a:p>
          <a:p>
            <a:r>
              <a:rPr lang="fr-FR" dirty="0"/>
              <a:t>K. </a:t>
            </a:r>
            <a:r>
              <a:rPr lang="fr-FR" dirty="0" smtClean="0"/>
              <a:t>1. Se </a:t>
            </a:r>
            <a:r>
              <a:rPr lang="fr-FR" dirty="0"/>
              <a:t>forcer à rire</a:t>
            </a:r>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fr-CA" dirty="0"/>
          </a:p>
        </p:txBody>
      </p:sp>
    </p:spTree>
    <p:extLst>
      <p:ext uri="{BB962C8B-B14F-4D97-AF65-F5344CB8AC3E}">
        <p14:creationId xmlns:p14="http://schemas.microsoft.com/office/powerpoint/2010/main" val="21895256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Expression détournée</a:t>
            </a:r>
            <a:endParaRPr lang="fr-CA"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Italiens</a:t>
            </a:r>
            <a:r>
              <a:rPr lang="it-IT" sz="2400" dirty="0"/>
              <a:t> </a:t>
            </a:r>
            <a:r>
              <a:rPr lang="it-IT" sz="2400" dirty="0" err="1"/>
              <a:t>voient</a:t>
            </a:r>
            <a:r>
              <a:rPr lang="it-IT" sz="2400" dirty="0"/>
              <a:t> la vie en </a:t>
            </a:r>
            <a:r>
              <a:rPr lang="it-IT" sz="2400" dirty="0" err="1"/>
              <a:t>jaune</a:t>
            </a:r>
            <a:r>
              <a:rPr lang="it-IT" sz="2400" dirty="0"/>
              <a:t>. Une </a:t>
            </a:r>
            <a:r>
              <a:rPr lang="it-IT" sz="2400" dirty="0" err="1"/>
              <a:t>couleur</a:t>
            </a:r>
            <a:r>
              <a:rPr lang="it-IT" sz="2400" dirty="0"/>
              <a:t> </a:t>
            </a:r>
            <a:r>
              <a:rPr lang="it-IT" sz="2400" dirty="0" err="1"/>
              <a:t>synonyme</a:t>
            </a:r>
            <a:r>
              <a:rPr lang="it-IT" sz="2400" dirty="0"/>
              <a:t> d'un </a:t>
            </a:r>
            <a:r>
              <a:rPr lang="it-IT" sz="2400" dirty="0" err="1"/>
              <a:t>quotidien</a:t>
            </a:r>
            <a:r>
              <a:rPr lang="it-IT" sz="2400" dirty="0"/>
              <a:t> </a:t>
            </a:r>
            <a:r>
              <a:rPr lang="it-IT" sz="2400" dirty="0" err="1"/>
              <a:t>où</a:t>
            </a:r>
            <a:r>
              <a:rPr lang="it-IT" sz="2400" dirty="0"/>
              <a:t> </a:t>
            </a:r>
            <a:r>
              <a:rPr lang="it-IT" sz="2400" dirty="0" err="1"/>
              <a:t>les</a:t>
            </a:r>
            <a:r>
              <a:rPr lang="it-IT" sz="2400" dirty="0"/>
              <a:t> </a:t>
            </a:r>
            <a:r>
              <a:rPr lang="it-IT" sz="2400" dirty="0" err="1"/>
              <a:t>mesures</a:t>
            </a:r>
            <a:r>
              <a:rPr lang="it-IT" sz="2400" dirty="0"/>
              <a:t> de </a:t>
            </a:r>
            <a:r>
              <a:rPr lang="it-IT" sz="2400" dirty="0" err="1"/>
              <a:t>lutte</a:t>
            </a:r>
            <a:r>
              <a:rPr lang="it-IT" sz="2400" dirty="0"/>
              <a:t> </a:t>
            </a:r>
            <a:r>
              <a:rPr lang="it-IT" sz="2400" dirty="0" err="1"/>
              <a:t>contre</a:t>
            </a:r>
            <a:r>
              <a:rPr lang="it-IT" sz="2400" dirty="0"/>
              <a:t> le Covid-19 </a:t>
            </a:r>
            <a:r>
              <a:rPr lang="it-IT" sz="2400" dirty="0" err="1"/>
              <a:t>sont</a:t>
            </a:r>
            <a:r>
              <a:rPr lang="it-IT" sz="2400" dirty="0"/>
              <a:t> </a:t>
            </a:r>
            <a:r>
              <a:rPr lang="it-IT" sz="2400" dirty="0" err="1"/>
              <a:t>allégées</a:t>
            </a:r>
            <a:r>
              <a:rPr lang="it-IT" sz="2400" dirty="0" smtClean="0"/>
              <a:t>. </a:t>
            </a:r>
            <a:r>
              <a:rPr lang="it-IT" sz="2400" i="1" dirty="0" err="1" smtClean="0"/>
              <a:t>Les</a:t>
            </a:r>
            <a:r>
              <a:rPr lang="it-IT" sz="2400" i="1" dirty="0" smtClean="0"/>
              <a:t> </a:t>
            </a:r>
            <a:r>
              <a:rPr lang="it-IT" sz="2400" i="1" dirty="0" err="1" smtClean="0"/>
              <a:t>échos</a:t>
            </a:r>
            <a:r>
              <a:rPr lang="it-IT" sz="2400" i="1" dirty="0" smtClean="0"/>
              <a:t> </a:t>
            </a:r>
            <a:r>
              <a:rPr lang="it-IT" sz="2400" dirty="0" smtClean="0"/>
              <a:t>1 </a:t>
            </a:r>
            <a:r>
              <a:rPr lang="it-IT" sz="2400" dirty="0" err="1" smtClean="0"/>
              <a:t>février</a:t>
            </a:r>
            <a:r>
              <a:rPr lang="it-IT" sz="2400" dirty="0" smtClean="0"/>
              <a:t> 2021</a:t>
            </a:r>
          </a:p>
          <a:p>
            <a:pPr algn="just"/>
            <a:endParaRPr lang="it-IT" sz="2400" dirty="0"/>
          </a:p>
          <a:p>
            <a:pPr algn="just"/>
            <a:r>
              <a:rPr lang="it-IT" sz="2400" dirty="0" smtClean="0"/>
              <a:t>9 </a:t>
            </a:r>
            <a:r>
              <a:rPr lang="it-IT" sz="2400" dirty="0" err="1" smtClean="0"/>
              <a:t>mars</a:t>
            </a:r>
            <a:r>
              <a:rPr lang="it-IT" sz="2400" smtClean="0"/>
              <a:t> 2021</a:t>
            </a:r>
            <a:endParaRPr lang="fr-CA" sz="2400" dirty="0"/>
          </a:p>
        </p:txBody>
      </p:sp>
    </p:spTree>
    <p:extLst>
      <p:ext uri="{BB962C8B-B14F-4D97-AF65-F5344CB8AC3E}">
        <p14:creationId xmlns:p14="http://schemas.microsoft.com/office/powerpoint/2010/main" val="3777470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fontScale="85000" lnSpcReduction="10000"/>
          </a:bodyPr>
          <a:lstStyle/>
          <a:p>
            <a:r>
              <a:rPr lang="it-IT" sz="2400" dirty="0"/>
              <a:t>Amanda </a:t>
            </a:r>
            <a:r>
              <a:rPr lang="it-IT" sz="2400" dirty="0" err="1"/>
              <a:t>Gorman</a:t>
            </a:r>
            <a:r>
              <a:rPr lang="it-IT" sz="2400" dirty="0"/>
              <a:t> elle-</a:t>
            </a:r>
            <a:r>
              <a:rPr lang="it-IT" sz="2400" dirty="0" err="1"/>
              <a:t>même</a:t>
            </a:r>
            <a:r>
              <a:rPr lang="it-IT" sz="2400" dirty="0"/>
              <a:t> </a:t>
            </a:r>
            <a:r>
              <a:rPr lang="it-IT" sz="2400" dirty="0" err="1"/>
              <a:t>avait</a:t>
            </a:r>
            <a:r>
              <a:rPr lang="it-IT" sz="2400" dirty="0"/>
              <a:t> </a:t>
            </a:r>
            <a:r>
              <a:rPr lang="it-IT" sz="2400" dirty="0" err="1"/>
              <a:t>pourtant</a:t>
            </a:r>
            <a:r>
              <a:rPr lang="it-IT" sz="2400" dirty="0"/>
              <a:t> </a:t>
            </a:r>
            <a:r>
              <a:rPr lang="it-IT" sz="2400" dirty="0" err="1"/>
              <a:t>approuvé</a:t>
            </a:r>
            <a:r>
              <a:rPr lang="it-IT" sz="2400" dirty="0"/>
              <a:t> ce </a:t>
            </a:r>
            <a:r>
              <a:rPr lang="it-IT" sz="2400" dirty="0" err="1"/>
              <a:t>choix</a:t>
            </a:r>
            <a:r>
              <a:rPr lang="it-IT" sz="2400" dirty="0"/>
              <a:t> de </a:t>
            </a:r>
            <a:r>
              <a:rPr lang="it-IT" sz="2400" dirty="0" err="1"/>
              <a:t>traductrice</a:t>
            </a:r>
            <a:r>
              <a:rPr lang="it-IT" sz="2400" dirty="0" smtClean="0"/>
              <a:t>.</a:t>
            </a:r>
          </a:p>
          <a:p>
            <a:endParaRPr lang="it-IT" sz="2400" dirty="0"/>
          </a:p>
          <a:p>
            <a:r>
              <a:rPr lang="it-IT" sz="2400" dirty="0" err="1"/>
              <a:t>Pays-Bas</a:t>
            </a:r>
            <a:r>
              <a:rPr lang="it-IT" sz="2400" dirty="0"/>
              <a:t> : la </a:t>
            </a:r>
            <a:r>
              <a:rPr lang="it-IT" sz="2400" dirty="0" err="1"/>
              <a:t>traductrice</a:t>
            </a:r>
            <a:r>
              <a:rPr lang="it-IT" sz="2400" dirty="0"/>
              <a:t> </a:t>
            </a:r>
            <a:r>
              <a:rPr lang="it-IT" sz="2400" dirty="0" err="1"/>
              <a:t>blanche</a:t>
            </a:r>
            <a:r>
              <a:rPr lang="it-IT" sz="2400" dirty="0"/>
              <a:t> d'Amanda </a:t>
            </a:r>
            <a:r>
              <a:rPr lang="it-IT" sz="2400" dirty="0" err="1">
                <a:solidFill>
                  <a:srgbClr val="FF0000"/>
                </a:solidFill>
              </a:rPr>
              <a:t>Gorman</a:t>
            </a:r>
            <a:r>
              <a:rPr lang="it-IT" sz="2400" dirty="0">
                <a:solidFill>
                  <a:srgbClr val="FF0000"/>
                </a:solidFill>
              </a:rPr>
              <a:t> </a:t>
            </a:r>
            <a:r>
              <a:rPr lang="it-IT" sz="2400" dirty="0" err="1">
                <a:solidFill>
                  <a:srgbClr val="FF0000"/>
                </a:solidFill>
              </a:rPr>
              <a:t>jette</a:t>
            </a:r>
            <a:r>
              <a:rPr lang="it-IT" sz="2400" dirty="0">
                <a:solidFill>
                  <a:srgbClr val="FF0000"/>
                </a:solidFill>
              </a:rPr>
              <a:t> l'</a:t>
            </a:r>
            <a:r>
              <a:rPr lang="it-IT" sz="2400" dirty="0" err="1">
                <a:solidFill>
                  <a:srgbClr val="FF0000"/>
                </a:solidFill>
              </a:rPr>
              <a:t>éponge</a:t>
            </a:r>
            <a:r>
              <a:rPr lang="it-IT" sz="2400" dirty="0"/>
              <a:t> face </a:t>
            </a:r>
            <a:r>
              <a:rPr lang="it-IT" sz="2400" dirty="0" err="1"/>
              <a:t>aux</a:t>
            </a:r>
            <a:r>
              <a:rPr lang="it-IT" sz="2400" dirty="0"/>
              <a:t> </a:t>
            </a:r>
            <a:r>
              <a:rPr lang="it-IT" sz="2400" dirty="0" err="1"/>
              <a:t>critiques</a:t>
            </a:r>
            <a:r>
              <a:rPr lang="it-IT" sz="2400" dirty="0"/>
              <a:t> </a:t>
            </a:r>
            <a:r>
              <a:rPr lang="it-IT" sz="2400" dirty="0" smtClean="0"/>
              <a:t>(l’express 2 </a:t>
            </a:r>
            <a:r>
              <a:rPr lang="it-IT" sz="2400" dirty="0" err="1" smtClean="0"/>
              <a:t>mars</a:t>
            </a:r>
            <a:r>
              <a:rPr lang="it-IT" sz="2400" dirty="0" smtClean="0"/>
              <a:t> 2021)</a:t>
            </a:r>
          </a:p>
          <a:p>
            <a:endParaRPr lang="it-IT" sz="2400" dirty="0"/>
          </a:p>
          <a:p>
            <a:pPr algn="just"/>
            <a:r>
              <a:rPr lang="it-IT" sz="2400" dirty="0" err="1"/>
              <a:t>Après</a:t>
            </a:r>
            <a:r>
              <a:rPr lang="it-IT" sz="2400" dirty="0"/>
              <a:t> </a:t>
            </a:r>
            <a:r>
              <a:rPr lang="it-IT" sz="2400" dirty="0" err="1"/>
              <a:t>avoir</a:t>
            </a:r>
            <a:r>
              <a:rPr lang="it-IT" sz="2400" dirty="0"/>
              <a:t> </a:t>
            </a:r>
            <a:r>
              <a:rPr lang="it-IT" sz="2400" dirty="0" err="1"/>
              <a:t>été</a:t>
            </a:r>
            <a:r>
              <a:rPr lang="it-IT" sz="2400" dirty="0"/>
              <a:t> </a:t>
            </a:r>
            <a:r>
              <a:rPr lang="it-IT" sz="2400" dirty="0" err="1"/>
              <a:t>contactée</a:t>
            </a:r>
            <a:r>
              <a:rPr lang="it-IT" sz="2400" dirty="0"/>
              <a:t>, la maison d’</a:t>
            </a:r>
            <a:r>
              <a:rPr lang="it-IT" sz="2400" dirty="0" err="1"/>
              <a:t>édition</a:t>
            </a:r>
            <a:r>
              <a:rPr lang="it-IT" sz="2400" dirty="0"/>
              <a:t> </a:t>
            </a:r>
            <a:r>
              <a:rPr lang="it-IT" sz="2400" dirty="0" err="1"/>
              <a:t>néerlandaise</a:t>
            </a:r>
            <a:r>
              <a:rPr lang="it-IT" sz="2400" dirty="0"/>
              <a:t> </a:t>
            </a:r>
            <a:r>
              <a:rPr lang="it-IT" sz="2400" dirty="0" err="1"/>
              <a:t>Meulenhoff</a:t>
            </a:r>
            <a:r>
              <a:rPr lang="it-IT" sz="2400" dirty="0"/>
              <a:t> a </a:t>
            </a:r>
            <a:r>
              <a:rPr lang="it-IT" sz="2400" dirty="0" err="1"/>
              <a:t>déclaré</a:t>
            </a:r>
            <a:r>
              <a:rPr lang="it-IT" sz="2400" dirty="0"/>
              <a:t> </a:t>
            </a:r>
            <a:r>
              <a:rPr lang="it-IT" sz="2400" dirty="0" err="1"/>
              <a:t>avoir</a:t>
            </a:r>
            <a:r>
              <a:rPr lang="it-IT" sz="2400" dirty="0"/>
              <a:t> </a:t>
            </a:r>
            <a:r>
              <a:rPr lang="it-IT" sz="2400" dirty="0" err="1"/>
              <a:t>été</a:t>
            </a:r>
            <a:r>
              <a:rPr lang="it-IT" sz="2400" dirty="0"/>
              <a:t> « </a:t>
            </a:r>
            <a:r>
              <a:rPr lang="it-IT" sz="2400" dirty="0" err="1"/>
              <a:t>profondément</a:t>
            </a:r>
            <a:r>
              <a:rPr lang="it-IT" sz="2400" dirty="0"/>
              <a:t> </a:t>
            </a:r>
            <a:r>
              <a:rPr lang="it-IT" sz="2400" dirty="0" err="1"/>
              <a:t>touchée</a:t>
            </a:r>
            <a:r>
              <a:rPr lang="it-IT" sz="2400" dirty="0"/>
              <a:t> », </a:t>
            </a:r>
            <a:r>
              <a:rPr lang="it-IT" sz="2400" dirty="0" err="1"/>
              <a:t>avoir</a:t>
            </a:r>
            <a:r>
              <a:rPr lang="it-IT" sz="2400" dirty="0"/>
              <a:t> « </a:t>
            </a:r>
            <a:r>
              <a:rPr lang="it-IT" sz="2400" dirty="0" err="1"/>
              <a:t>beaucoup</a:t>
            </a:r>
            <a:r>
              <a:rPr lang="it-IT" sz="2400" dirty="0"/>
              <a:t> </a:t>
            </a:r>
            <a:r>
              <a:rPr lang="it-IT" sz="2400" dirty="0" err="1"/>
              <a:t>appris</a:t>
            </a:r>
            <a:r>
              <a:rPr lang="it-IT" sz="2400" dirty="0"/>
              <a:t> » </a:t>
            </a:r>
            <a:r>
              <a:rPr lang="it-IT" sz="2400" dirty="0" err="1"/>
              <a:t>grâce</a:t>
            </a:r>
            <a:r>
              <a:rPr lang="it-IT" sz="2400" dirty="0"/>
              <a:t> </a:t>
            </a:r>
            <a:r>
              <a:rPr lang="it-IT" sz="2400" dirty="0" err="1"/>
              <a:t>aux</a:t>
            </a:r>
            <a:r>
              <a:rPr lang="it-IT" sz="2400" dirty="0"/>
              <a:t> </a:t>
            </a:r>
            <a:r>
              <a:rPr lang="it-IT" sz="2400" dirty="0" err="1"/>
              <a:t>réactions</a:t>
            </a:r>
            <a:r>
              <a:rPr lang="it-IT" sz="2400" dirty="0"/>
              <a:t> d’</a:t>
            </a:r>
            <a:r>
              <a:rPr lang="it-IT" sz="2400" dirty="0" err="1"/>
              <a:t>indignation</a:t>
            </a:r>
            <a:r>
              <a:rPr lang="it-IT" sz="2400" dirty="0"/>
              <a:t> et </a:t>
            </a:r>
            <a:r>
              <a:rPr lang="it-IT" sz="2400" dirty="0" err="1"/>
              <a:t>avoir</a:t>
            </a:r>
            <a:r>
              <a:rPr lang="it-IT" sz="2400" dirty="0"/>
              <a:t> </a:t>
            </a:r>
            <a:r>
              <a:rPr lang="it-IT" sz="2400" dirty="0" err="1"/>
              <a:t>décidé</a:t>
            </a:r>
            <a:r>
              <a:rPr lang="it-IT" sz="2400" dirty="0"/>
              <a:t> de </a:t>
            </a:r>
            <a:r>
              <a:rPr lang="it-IT" sz="2400" dirty="0" err="1"/>
              <a:t>composer</a:t>
            </a:r>
            <a:r>
              <a:rPr lang="it-IT" sz="2400" dirty="0"/>
              <a:t> « une équipe » pour </a:t>
            </a:r>
            <a:r>
              <a:rPr lang="it-IT" sz="2400" dirty="0" err="1"/>
              <a:t>traduire</a:t>
            </a:r>
            <a:r>
              <a:rPr lang="it-IT" sz="2400" dirty="0"/>
              <a:t> l’</a:t>
            </a:r>
            <a:r>
              <a:rPr lang="it-IT" sz="2400" dirty="0" err="1"/>
              <a:t>œuvre</a:t>
            </a:r>
            <a:r>
              <a:rPr lang="it-IT" sz="2400" dirty="0"/>
              <a:t> d’Amanda </a:t>
            </a:r>
            <a:r>
              <a:rPr lang="it-IT" sz="2400" dirty="0" err="1"/>
              <a:t>Gorman</a:t>
            </a:r>
            <a:r>
              <a:rPr lang="it-IT" sz="2400" dirty="0"/>
              <a:t>. Suite à sa </a:t>
            </a:r>
            <a:r>
              <a:rPr lang="it-IT" sz="2400" dirty="0" err="1"/>
              <a:t>déclaration</a:t>
            </a:r>
            <a:r>
              <a:rPr lang="it-IT" sz="2400" dirty="0"/>
              <a:t>, </a:t>
            </a:r>
            <a:r>
              <a:rPr lang="it-IT" sz="2400" dirty="0" err="1"/>
              <a:t>sur</a:t>
            </a:r>
            <a:r>
              <a:rPr lang="it-IT" sz="2400" dirty="0"/>
              <a:t> </a:t>
            </a:r>
            <a:r>
              <a:rPr lang="it-IT" sz="2400" dirty="0" err="1"/>
              <a:t>les</a:t>
            </a:r>
            <a:r>
              <a:rPr lang="it-IT" sz="2400" dirty="0"/>
              <a:t> </a:t>
            </a:r>
            <a:r>
              <a:rPr lang="it-IT" sz="2400" dirty="0" err="1"/>
              <a:t>réseaux</a:t>
            </a:r>
            <a:r>
              <a:rPr lang="it-IT" sz="2400" dirty="0"/>
              <a:t> </a:t>
            </a:r>
            <a:r>
              <a:rPr lang="it-IT" sz="2400" dirty="0" err="1"/>
              <a:t>sociaux</a:t>
            </a:r>
            <a:r>
              <a:rPr lang="it-IT" sz="2400" dirty="0"/>
              <a:t>, </a:t>
            </a:r>
            <a:r>
              <a:rPr lang="it-IT" sz="2400" dirty="0" err="1"/>
              <a:t>qu’elle</a:t>
            </a:r>
            <a:r>
              <a:rPr lang="it-IT" sz="2400" dirty="0"/>
              <a:t> </a:t>
            </a:r>
            <a:r>
              <a:rPr lang="it-IT" sz="2400" dirty="0" err="1"/>
              <a:t>renonçait</a:t>
            </a:r>
            <a:r>
              <a:rPr lang="it-IT" sz="2400" dirty="0"/>
              <a:t> à </a:t>
            </a:r>
            <a:r>
              <a:rPr lang="it-IT" sz="2400" dirty="0" err="1"/>
              <a:t>traduire</a:t>
            </a:r>
            <a:r>
              <a:rPr lang="it-IT" sz="2400" dirty="0"/>
              <a:t> Amanda </a:t>
            </a:r>
            <a:r>
              <a:rPr lang="it-IT" sz="2400" dirty="0" err="1"/>
              <a:t>Gorman</a:t>
            </a:r>
            <a:r>
              <a:rPr lang="it-IT" sz="2400" dirty="0"/>
              <a:t>, </a:t>
            </a:r>
            <a:r>
              <a:rPr lang="it-IT" sz="2400" dirty="0" err="1"/>
              <a:t>Marieke</a:t>
            </a:r>
            <a:r>
              <a:rPr lang="it-IT" sz="2400" dirty="0"/>
              <a:t> Lucas </a:t>
            </a:r>
            <a:r>
              <a:rPr lang="it-IT" sz="2400" dirty="0" err="1"/>
              <a:t>Rijneveld</a:t>
            </a:r>
            <a:r>
              <a:rPr lang="it-IT" sz="2400" dirty="0"/>
              <a:t> a </a:t>
            </a:r>
            <a:r>
              <a:rPr lang="it-IT" sz="2400" dirty="0" err="1"/>
              <a:t>fait</a:t>
            </a:r>
            <a:r>
              <a:rPr lang="it-IT" sz="2400" dirty="0"/>
              <a:t> ce </a:t>
            </a:r>
            <a:r>
              <a:rPr lang="it-IT" sz="2400" dirty="0" err="1"/>
              <a:t>que</a:t>
            </a:r>
            <a:r>
              <a:rPr lang="it-IT" sz="2400" dirty="0"/>
              <a:t> font </a:t>
            </a:r>
            <a:r>
              <a:rPr lang="it-IT" sz="2400" dirty="0" err="1"/>
              <a:t>les</a:t>
            </a:r>
            <a:r>
              <a:rPr lang="it-IT" sz="2400" dirty="0"/>
              <a:t> </a:t>
            </a:r>
            <a:r>
              <a:rPr lang="it-IT" sz="2400" dirty="0" err="1"/>
              <a:t>poètes</a:t>
            </a:r>
            <a:r>
              <a:rPr lang="it-IT" sz="2400" dirty="0"/>
              <a:t> </a:t>
            </a:r>
            <a:r>
              <a:rPr lang="it-IT" sz="2400" dirty="0" err="1"/>
              <a:t>lorsque</a:t>
            </a:r>
            <a:r>
              <a:rPr lang="it-IT" sz="2400" dirty="0"/>
              <a:t> la vie </a:t>
            </a:r>
            <a:r>
              <a:rPr lang="it-IT" sz="2400" dirty="0" err="1"/>
              <a:t>les</a:t>
            </a:r>
            <a:r>
              <a:rPr lang="it-IT" sz="2400" dirty="0"/>
              <a:t> </a:t>
            </a:r>
            <a:r>
              <a:rPr lang="it-IT" sz="2400" dirty="0" err="1"/>
              <a:t>jette</a:t>
            </a:r>
            <a:r>
              <a:rPr lang="it-IT" sz="2400" dirty="0"/>
              <a:t> </a:t>
            </a:r>
            <a:r>
              <a:rPr lang="it-IT" sz="2400" dirty="0" err="1"/>
              <a:t>dans</a:t>
            </a:r>
            <a:r>
              <a:rPr lang="it-IT" sz="2400" dirty="0"/>
              <a:t> la </a:t>
            </a:r>
            <a:r>
              <a:rPr lang="it-IT" sz="2400" dirty="0" err="1"/>
              <a:t>tempête</a:t>
            </a:r>
            <a:r>
              <a:rPr lang="it-IT" sz="2400" dirty="0"/>
              <a:t>. </a:t>
            </a:r>
            <a:r>
              <a:rPr lang="it-IT" sz="2400" dirty="0" smtClean="0"/>
              <a:t>elle </a:t>
            </a:r>
            <a:r>
              <a:rPr lang="it-IT" sz="2400" dirty="0"/>
              <a:t>a </a:t>
            </a:r>
            <a:r>
              <a:rPr lang="it-IT" sz="2400" dirty="0" err="1"/>
              <a:t>pris</a:t>
            </a:r>
            <a:r>
              <a:rPr lang="it-IT" sz="2400" dirty="0"/>
              <a:t> la </a:t>
            </a:r>
            <a:r>
              <a:rPr lang="it-IT" sz="2400" dirty="0" err="1"/>
              <a:t>plume</a:t>
            </a:r>
            <a:r>
              <a:rPr lang="it-IT" sz="2400" dirty="0"/>
              <a:t> et </a:t>
            </a:r>
            <a:r>
              <a:rPr lang="it-IT" sz="2400" dirty="0" err="1"/>
              <a:t>décidé</a:t>
            </a:r>
            <a:r>
              <a:rPr lang="it-IT" sz="2400" dirty="0"/>
              <a:t> de dire </a:t>
            </a:r>
            <a:r>
              <a:rPr lang="it-IT" sz="2400" dirty="0" err="1"/>
              <a:t>au</a:t>
            </a:r>
            <a:r>
              <a:rPr lang="it-IT" sz="2400" dirty="0"/>
              <a:t> monde, par le </a:t>
            </a:r>
            <a:r>
              <a:rPr lang="it-IT" sz="2400" dirty="0" err="1" smtClean="0"/>
              <a:t>biais</a:t>
            </a:r>
            <a:r>
              <a:rPr lang="it-IT" sz="2400" dirty="0" smtClean="0"/>
              <a:t> (par le </a:t>
            </a:r>
            <a:r>
              <a:rPr lang="it-IT" sz="2400" dirty="0" err="1" smtClean="0"/>
              <a:t>moyen</a:t>
            </a:r>
            <a:r>
              <a:rPr lang="it-IT" sz="2400" dirty="0" smtClean="0"/>
              <a:t>, à </a:t>
            </a:r>
            <a:r>
              <a:rPr lang="it-IT" sz="2400" dirty="0" err="1" smtClean="0"/>
              <a:t>travers</a:t>
            </a:r>
            <a:r>
              <a:rPr lang="it-IT" sz="2400" dirty="0" smtClean="0"/>
              <a:t>, </a:t>
            </a:r>
            <a:r>
              <a:rPr lang="it-IT" sz="2400" dirty="0" err="1" smtClean="0"/>
              <a:t>avec</a:t>
            </a:r>
            <a:r>
              <a:rPr lang="it-IT" sz="2400" dirty="0" smtClean="0"/>
              <a:t>---) </a:t>
            </a:r>
            <a:r>
              <a:rPr lang="it-IT" sz="2400" dirty="0"/>
              <a:t>d’un </a:t>
            </a:r>
            <a:r>
              <a:rPr lang="it-IT" sz="2400" dirty="0" err="1"/>
              <a:t>poème</a:t>
            </a:r>
            <a:r>
              <a:rPr lang="it-IT" sz="2400" dirty="0"/>
              <a:t>, ce </a:t>
            </a:r>
            <a:r>
              <a:rPr lang="it-IT" sz="2400" dirty="0" err="1"/>
              <a:t>que</a:t>
            </a:r>
            <a:r>
              <a:rPr lang="it-IT" sz="2400" dirty="0"/>
              <a:t> lui </a:t>
            </a:r>
            <a:r>
              <a:rPr lang="it-IT" sz="2400" dirty="0" err="1"/>
              <a:t>inspiraient</a:t>
            </a:r>
            <a:r>
              <a:rPr lang="it-IT" sz="2400" dirty="0"/>
              <a:t> </a:t>
            </a:r>
            <a:r>
              <a:rPr lang="it-IT" sz="2400" dirty="0" err="1"/>
              <a:t>ces</a:t>
            </a:r>
            <a:r>
              <a:rPr lang="it-IT" sz="2400" dirty="0"/>
              <a:t> </a:t>
            </a:r>
            <a:r>
              <a:rPr lang="it-IT" sz="2400" dirty="0" err="1"/>
              <a:t>événements</a:t>
            </a:r>
            <a:r>
              <a:rPr lang="it-IT" sz="2400" dirty="0"/>
              <a:t>.  </a:t>
            </a:r>
            <a:endParaRPr lang="fr-CA" sz="2400" dirty="0"/>
          </a:p>
        </p:txBody>
      </p:sp>
    </p:spTree>
    <p:extLst>
      <p:ext uri="{BB962C8B-B14F-4D97-AF65-F5344CB8AC3E}">
        <p14:creationId xmlns:p14="http://schemas.microsoft.com/office/powerpoint/2010/main" val="3074293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smtClean="0"/>
              <a:t/>
            </a:r>
            <a:br>
              <a:rPr lang="it-IT" sz="2800" b="1" dirty="0" smtClean="0"/>
            </a:br>
            <a:r>
              <a:rPr lang="it-IT" sz="2800" b="1" dirty="0" smtClean="0"/>
              <a:t>Tout </a:t>
            </a:r>
            <a:r>
              <a:rPr lang="it-IT" sz="2800" b="1" dirty="0" err="1" smtClean="0"/>
              <a:t>habitable</a:t>
            </a:r>
            <a:r>
              <a:rPr lang="it-IT" sz="2800" b="1" dirty="0" smtClean="0"/>
              <a:t/>
            </a:r>
            <a:br>
              <a:rPr lang="it-IT" sz="2800" b="1" dirty="0" smtClean="0"/>
            </a:br>
            <a:r>
              <a:rPr lang="it-IT" sz="2800" dirty="0" err="1"/>
              <a:t>Marieke</a:t>
            </a:r>
            <a:r>
              <a:rPr lang="it-IT" sz="2800" dirty="0"/>
              <a:t> Lucas </a:t>
            </a:r>
            <a:r>
              <a:rPr lang="it-IT" sz="2800" dirty="0" err="1"/>
              <a:t>Rijneveld</a:t>
            </a:r>
            <a:r>
              <a:rPr lang="it-IT" sz="2800" dirty="0"/>
              <a:t>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err="1" smtClean="0"/>
              <a:t>Jamais</a:t>
            </a:r>
            <a:r>
              <a:rPr lang="it-IT" sz="2400" dirty="0" smtClean="0"/>
              <a:t> </a:t>
            </a:r>
            <a:r>
              <a:rPr lang="it-IT" sz="2400" dirty="0" err="1"/>
              <a:t>perdu</a:t>
            </a:r>
            <a:r>
              <a:rPr lang="it-IT" sz="2400" dirty="0"/>
              <a:t> la </a:t>
            </a:r>
            <a:r>
              <a:rPr lang="it-IT" sz="2400" dirty="0" err="1" smtClean="0"/>
              <a:t>pugnacité</a:t>
            </a:r>
            <a:r>
              <a:rPr lang="it-IT" sz="2400" dirty="0" smtClean="0"/>
              <a:t> (force), </a:t>
            </a:r>
            <a:r>
              <a:rPr lang="it-IT" sz="2400" dirty="0"/>
              <a:t>l’</a:t>
            </a:r>
            <a:r>
              <a:rPr lang="it-IT" sz="2400" dirty="0" err="1"/>
              <a:t>originel</a:t>
            </a:r>
            <a:r>
              <a:rPr lang="it-IT" sz="2400" dirty="0"/>
              <a:t> </a:t>
            </a:r>
            <a:r>
              <a:rPr lang="it-IT" sz="2400" dirty="0" err="1"/>
              <a:t>tumulte</a:t>
            </a:r>
            <a:r>
              <a:rPr lang="it-IT" sz="2400" dirty="0"/>
              <a:t> pour le </a:t>
            </a:r>
            <a:r>
              <a:rPr lang="it-IT" sz="2400" dirty="0" err="1"/>
              <a:t>meilleur</a:t>
            </a:r>
            <a:r>
              <a:rPr lang="it-IT" sz="2400" dirty="0"/>
              <a:t> et le pire</a:t>
            </a:r>
          </a:p>
          <a:p>
            <a:r>
              <a:rPr lang="it-IT" sz="2400" dirty="0"/>
              <a:t>ni </a:t>
            </a:r>
            <a:r>
              <a:rPr lang="it-IT" sz="2400" dirty="0" err="1"/>
              <a:t>cédé</a:t>
            </a:r>
            <a:r>
              <a:rPr lang="it-IT" sz="2400" dirty="0"/>
              <a:t> </a:t>
            </a:r>
            <a:r>
              <a:rPr lang="it-IT" sz="2400" dirty="0" err="1"/>
              <a:t>aux</a:t>
            </a:r>
            <a:r>
              <a:rPr lang="it-IT" sz="2400" dirty="0"/>
              <a:t> </a:t>
            </a:r>
            <a:r>
              <a:rPr lang="it-IT" sz="2400" dirty="0" err="1"/>
              <a:t>prêches</a:t>
            </a:r>
            <a:r>
              <a:rPr lang="it-IT" sz="2400" dirty="0"/>
              <a:t>, </a:t>
            </a:r>
            <a:r>
              <a:rPr lang="it-IT" sz="2400" b="1" dirty="0" err="1"/>
              <a:t>au</a:t>
            </a:r>
            <a:r>
              <a:rPr lang="it-IT" sz="2400" b="1" dirty="0"/>
              <a:t> </a:t>
            </a:r>
            <a:r>
              <a:rPr lang="it-IT" sz="2400" b="1" dirty="0" err="1"/>
              <a:t>Verbe</a:t>
            </a:r>
            <a:r>
              <a:rPr lang="it-IT" sz="2400" b="1" dirty="0"/>
              <a:t> qui </a:t>
            </a:r>
            <a:r>
              <a:rPr lang="it-IT" sz="2400" b="1" dirty="0" err="1"/>
              <a:t>dit</a:t>
            </a:r>
            <a:r>
              <a:rPr lang="it-IT" sz="2400" b="1" dirty="0"/>
              <a:t> ce qui est </a:t>
            </a:r>
            <a:r>
              <a:rPr lang="it-IT" sz="2400" b="1" dirty="0" err="1"/>
              <a:t>bien</a:t>
            </a:r>
            <a:r>
              <a:rPr lang="it-IT" sz="2400" b="1" dirty="0"/>
              <a:t> ce qui est mal</a:t>
            </a:r>
          </a:p>
          <a:p>
            <a:r>
              <a:rPr lang="it-IT" sz="2400" dirty="0" err="1"/>
              <a:t>jamais</a:t>
            </a:r>
            <a:r>
              <a:rPr lang="it-IT" sz="2400" dirty="0"/>
              <a:t> </a:t>
            </a:r>
            <a:r>
              <a:rPr lang="it-IT" sz="2400" dirty="0" err="1"/>
              <a:t>été</a:t>
            </a:r>
            <a:r>
              <a:rPr lang="it-IT" sz="2400" dirty="0"/>
              <a:t> </a:t>
            </a:r>
            <a:r>
              <a:rPr lang="it-IT" sz="2400" dirty="0" err="1" smtClean="0"/>
              <a:t>feignasse</a:t>
            </a:r>
            <a:r>
              <a:rPr lang="it-IT" sz="2400" dirty="0" smtClean="0"/>
              <a:t> (</a:t>
            </a:r>
            <a:r>
              <a:rPr lang="it-IT" sz="2400" dirty="0" err="1" smtClean="0"/>
              <a:t>paresseuse</a:t>
            </a:r>
            <a:r>
              <a:rPr lang="it-IT" sz="2400" dirty="0" smtClean="0"/>
              <a:t>= pigra) </a:t>
            </a:r>
            <a:r>
              <a:rPr lang="it-IT" sz="2400" dirty="0" err="1"/>
              <a:t>au</a:t>
            </a:r>
            <a:r>
              <a:rPr lang="it-IT" sz="2400" dirty="0"/>
              <a:t> </a:t>
            </a:r>
            <a:r>
              <a:rPr lang="it-IT" sz="2400" dirty="0" err="1"/>
              <a:t>point</a:t>
            </a:r>
            <a:r>
              <a:rPr lang="it-IT" sz="2400" dirty="0"/>
              <a:t> de ne </a:t>
            </a:r>
            <a:r>
              <a:rPr lang="it-IT" sz="2400" dirty="0" err="1"/>
              <a:t>pas</a:t>
            </a:r>
            <a:r>
              <a:rPr lang="it-IT" sz="2400" dirty="0"/>
              <a:t> te </a:t>
            </a:r>
            <a:r>
              <a:rPr lang="it-IT" sz="2400" dirty="0" err="1"/>
              <a:t>lever</a:t>
            </a:r>
            <a:r>
              <a:rPr lang="it-IT" sz="2400" dirty="0"/>
              <a:t>, de ne </a:t>
            </a:r>
            <a:r>
              <a:rPr lang="it-IT" sz="2400" dirty="0" err="1"/>
              <a:t>pas</a:t>
            </a:r>
            <a:r>
              <a:rPr lang="it-IT" sz="2400" dirty="0"/>
              <a:t> </a:t>
            </a:r>
            <a:r>
              <a:rPr lang="it-IT" sz="2400" dirty="0" err="1"/>
              <a:t>affronter</a:t>
            </a:r>
            <a:endParaRPr lang="it-IT" sz="2400" dirty="0"/>
          </a:p>
          <a:p>
            <a:r>
              <a:rPr lang="it-IT" sz="2400" dirty="0" err="1"/>
              <a:t>toutes</a:t>
            </a:r>
            <a:r>
              <a:rPr lang="it-IT" sz="2400" dirty="0"/>
              <a:t> </a:t>
            </a:r>
            <a:r>
              <a:rPr lang="it-IT" sz="2400" dirty="0" err="1"/>
              <a:t>les</a:t>
            </a:r>
            <a:r>
              <a:rPr lang="it-IT" sz="2400" dirty="0"/>
              <a:t> </a:t>
            </a:r>
            <a:r>
              <a:rPr lang="it-IT" sz="2400" dirty="0" err="1"/>
              <a:t>brutes</a:t>
            </a:r>
            <a:r>
              <a:rPr lang="it-IT" sz="2400" dirty="0"/>
              <a:t> </a:t>
            </a:r>
            <a:r>
              <a:rPr lang="it-IT" sz="2400" dirty="0" err="1"/>
              <a:t>épaisses</a:t>
            </a:r>
            <a:r>
              <a:rPr lang="it-IT" sz="2400" dirty="0"/>
              <a:t>, de ne </a:t>
            </a:r>
            <a:r>
              <a:rPr lang="it-IT" sz="2400" dirty="0" err="1"/>
              <a:t>pas</a:t>
            </a:r>
            <a:r>
              <a:rPr lang="it-IT" sz="2400" dirty="0"/>
              <a:t> </a:t>
            </a:r>
            <a:r>
              <a:rPr lang="it-IT" sz="2400" dirty="0" err="1"/>
              <a:t>combattre</a:t>
            </a:r>
            <a:r>
              <a:rPr lang="it-IT" sz="2400" dirty="0"/>
              <a:t> </a:t>
            </a:r>
            <a:r>
              <a:rPr lang="it-IT" sz="2400" dirty="0" err="1"/>
              <a:t>poings</a:t>
            </a:r>
            <a:r>
              <a:rPr lang="it-IT" sz="2400" dirty="0"/>
              <a:t> </a:t>
            </a:r>
            <a:r>
              <a:rPr lang="it-IT" sz="2400" dirty="0" err="1"/>
              <a:t>dressés</a:t>
            </a:r>
            <a:r>
              <a:rPr lang="it-IT" sz="2400" dirty="0"/>
              <a:t> l’esprit</a:t>
            </a:r>
          </a:p>
          <a:p>
            <a:r>
              <a:rPr lang="it-IT" sz="2400" dirty="0"/>
              <a:t>d’</a:t>
            </a:r>
            <a:r>
              <a:rPr lang="it-IT" sz="2400" dirty="0" err="1"/>
              <a:t>étiquetage</a:t>
            </a:r>
            <a:r>
              <a:rPr lang="it-IT" sz="2400" dirty="0"/>
              <a:t>, </a:t>
            </a:r>
            <a:r>
              <a:rPr lang="it-IT" sz="2400" dirty="0" err="1"/>
              <a:t>les</a:t>
            </a:r>
            <a:r>
              <a:rPr lang="it-IT" sz="2400" dirty="0"/>
              <a:t> </a:t>
            </a:r>
            <a:r>
              <a:rPr lang="it-IT" sz="2400" dirty="0" err="1"/>
              <a:t>émeutes</a:t>
            </a:r>
            <a:r>
              <a:rPr lang="it-IT" sz="2400" dirty="0"/>
              <a:t> </a:t>
            </a:r>
            <a:r>
              <a:rPr lang="it-IT" sz="2400" dirty="0" err="1"/>
              <a:t>que</a:t>
            </a:r>
            <a:r>
              <a:rPr lang="it-IT" sz="2400" dirty="0"/>
              <a:t> la </a:t>
            </a:r>
            <a:r>
              <a:rPr lang="it-IT" sz="2400" dirty="0" err="1"/>
              <a:t>méconnaissance</a:t>
            </a:r>
            <a:r>
              <a:rPr lang="it-IT" sz="2400" dirty="0"/>
              <a:t> </a:t>
            </a:r>
            <a:r>
              <a:rPr lang="it-IT" sz="2400" dirty="0" err="1"/>
              <a:t>déclenche</a:t>
            </a:r>
            <a:r>
              <a:rPr lang="it-IT" sz="2400" dirty="0"/>
              <a:t> </a:t>
            </a:r>
            <a:r>
              <a:rPr lang="it-IT" sz="2400" dirty="0" err="1"/>
              <a:t>dans</a:t>
            </a:r>
            <a:r>
              <a:rPr lang="it-IT" sz="2400" dirty="0"/>
              <a:t> </a:t>
            </a:r>
            <a:r>
              <a:rPr lang="it-IT" sz="2400" dirty="0" err="1"/>
              <a:t>ta</a:t>
            </a:r>
            <a:r>
              <a:rPr lang="it-IT" sz="2400" dirty="0"/>
              <a:t> </a:t>
            </a:r>
            <a:r>
              <a:rPr lang="it-IT" sz="2400" dirty="0" err="1"/>
              <a:t>tête</a:t>
            </a:r>
            <a:r>
              <a:rPr lang="it-IT" sz="2400" dirty="0" smtClean="0"/>
              <a:t>,</a:t>
            </a:r>
          </a:p>
          <a:p>
            <a:r>
              <a:rPr lang="it-IT" sz="2400" dirty="0"/>
              <a:t>*</a:t>
            </a:r>
            <a:endParaRPr lang="it-IT" sz="2400" dirty="0" smtClean="0"/>
          </a:p>
          <a:p>
            <a:endParaRPr lang="it-IT" sz="2400" dirty="0"/>
          </a:p>
          <a:p>
            <a:endParaRPr lang="it-IT" sz="2000" dirty="0"/>
          </a:p>
          <a:p>
            <a:endParaRPr lang="fr-CA" sz="2000" dirty="0"/>
          </a:p>
        </p:txBody>
      </p:sp>
    </p:spTree>
    <p:extLst>
      <p:ext uri="{BB962C8B-B14F-4D97-AF65-F5344CB8AC3E}">
        <p14:creationId xmlns:p14="http://schemas.microsoft.com/office/powerpoint/2010/main" val="1690314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Tout </a:t>
            </a:r>
            <a:r>
              <a:rPr lang="it-IT" sz="2800" b="1" dirty="0" err="1"/>
              <a:t>habitable</a:t>
            </a:r>
            <a:r>
              <a:rPr lang="it-IT" sz="2800" b="1" dirty="0"/>
              <a:t/>
            </a:r>
            <a:br>
              <a:rPr lang="it-IT" sz="2800" b="1" dirty="0"/>
            </a:br>
            <a:r>
              <a:rPr lang="it-IT" sz="2800" dirty="0" err="1"/>
              <a:t>Marieke</a:t>
            </a:r>
            <a:r>
              <a:rPr lang="it-IT" sz="2800" dirty="0"/>
              <a:t> Lucas </a:t>
            </a:r>
            <a:r>
              <a:rPr lang="it-IT" sz="2800" dirty="0" err="1"/>
              <a:t>Rijneveld</a:t>
            </a:r>
            <a:r>
              <a:rPr lang="it-IT" sz="2800" dirty="0"/>
              <a:t>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err="1"/>
              <a:t>tempérant</a:t>
            </a:r>
            <a:r>
              <a:rPr lang="it-IT" sz="2400" dirty="0"/>
              <a:t> l’</a:t>
            </a:r>
            <a:r>
              <a:rPr lang="it-IT" sz="2400" dirty="0" err="1"/>
              <a:t>impuissance</a:t>
            </a:r>
            <a:r>
              <a:rPr lang="it-IT" sz="2400" dirty="0"/>
              <a:t> </a:t>
            </a:r>
            <a:r>
              <a:rPr lang="it-IT" sz="2400" dirty="0" err="1"/>
              <a:t>avec</a:t>
            </a:r>
            <a:r>
              <a:rPr lang="it-IT" sz="2400" dirty="0"/>
              <a:t> le </a:t>
            </a:r>
            <a:r>
              <a:rPr lang="it-IT" sz="2400" dirty="0" err="1"/>
              <a:t>rouge</a:t>
            </a:r>
            <a:r>
              <a:rPr lang="it-IT" sz="2400" dirty="0">
                <a:solidFill>
                  <a:srgbClr val="FF0000"/>
                </a:solidFill>
              </a:rPr>
              <a:t> </a:t>
            </a:r>
            <a:r>
              <a:rPr lang="it-IT" sz="2400" dirty="0" err="1" smtClean="0">
                <a:solidFill>
                  <a:srgbClr val="FF0000"/>
                </a:solidFill>
              </a:rPr>
              <a:t>taureau</a:t>
            </a:r>
            <a:r>
              <a:rPr lang="it-IT" sz="2400" dirty="0" smtClean="0">
                <a:solidFill>
                  <a:srgbClr val="FF0000"/>
                </a:solidFill>
              </a:rPr>
              <a:t> </a:t>
            </a:r>
            <a:r>
              <a:rPr lang="it-IT" sz="2400" dirty="0" smtClean="0"/>
              <a:t>(=toro) </a:t>
            </a:r>
            <a:r>
              <a:rPr lang="it-IT" sz="2400" dirty="0" err="1"/>
              <a:t>dans</a:t>
            </a:r>
            <a:r>
              <a:rPr lang="it-IT" sz="2400" dirty="0"/>
              <a:t> </a:t>
            </a:r>
            <a:r>
              <a:rPr lang="it-IT" sz="2400" dirty="0" err="1"/>
              <a:t>tes</a:t>
            </a:r>
            <a:r>
              <a:rPr lang="it-IT" sz="2400" dirty="0"/>
              <a:t> </a:t>
            </a:r>
            <a:r>
              <a:rPr lang="it-IT" sz="2400" dirty="0" err="1"/>
              <a:t>yeux</a:t>
            </a:r>
            <a:r>
              <a:rPr lang="it-IT" sz="2400" dirty="0"/>
              <a:t>, </a:t>
            </a:r>
            <a:r>
              <a:rPr lang="it-IT" sz="2400" dirty="0" err="1"/>
              <a:t>ou</a:t>
            </a:r>
            <a:endParaRPr lang="it-IT" sz="2400" dirty="0"/>
          </a:p>
          <a:p>
            <a:r>
              <a:rPr lang="it-IT" sz="2400" dirty="0" err="1"/>
              <a:t>proclamant</a:t>
            </a:r>
            <a:r>
              <a:rPr lang="it-IT" sz="2400" dirty="0"/>
              <a:t> </a:t>
            </a:r>
            <a:r>
              <a:rPr lang="it-IT" sz="2400" dirty="0" err="1"/>
              <a:t>toujours</a:t>
            </a:r>
            <a:r>
              <a:rPr lang="it-IT" sz="2400" dirty="0"/>
              <a:t> ce </a:t>
            </a:r>
            <a:r>
              <a:rPr lang="it-IT" sz="2400" dirty="0" err="1"/>
              <a:t>que</a:t>
            </a:r>
            <a:r>
              <a:rPr lang="it-IT" sz="2400" dirty="0"/>
              <a:t> tu </a:t>
            </a:r>
            <a:r>
              <a:rPr lang="it-IT" sz="2400" dirty="0" err="1"/>
              <a:t>fais</a:t>
            </a:r>
            <a:r>
              <a:rPr lang="it-IT" sz="2400" dirty="0"/>
              <a:t> </a:t>
            </a:r>
            <a:r>
              <a:rPr lang="it-IT" sz="2400" dirty="0">
                <a:solidFill>
                  <a:srgbClr val="FF0000"/>
                </a:solidFill>
              </a:rPr>
              <a:t>à </a:t>
            </a:r>
            <a:r>
              <a:rPr lang="it-IT" sz="2400" dirty="0" err="1">
                <a:solidFill>
                  <a:srgbClr val="FF0000"/>
                </a:solidFill>
              </a:rPr>
              <a:t>ta</a:t>
            </a:r>
            <a:r>
              <a:rPr lang="it-IT" sz="2400" dirty="0">
                <a:solidFill>
                  <a:srgbClr val="FF0000"/>
                </a:solidFill>
              </a:rPr>
              <a:t> guise </a:t>
            </a:r>
            <a:r>
              <a:rPr lang="it-IT" sz="2400" dirty="0" smtClean="0">
                <a:solidFill>
                  <a:srgbClr val="FF0000"/>
                </a:solidFill>
              </a:rPr>
              <a:t>(</a:t>
            </a:r>
            <a:r>
              <a:rPr lang="it-IT" sz="2400" dirty="0" err="1" smtClean="0">
                <a:solidFill>
                  <a:srgbClr val="FF0000"/>
                </a:solidFill>
              </a:rPr>
              <a:t>selon</a:t>
            </a:r>
            <a:r>
              <a:rPr lang="it-IT" sz="2400" dirty="0" smtClean="0">
                <a:solidFill>
                  <a:srgbClr val="FF0000"/>
                </a:solidFill>
              </a:rPr>
              <a:t> ton </a:t>
            </a:r>
            <a:r>
              <a:rPr lang="it-IT" sz="2400" dirty="0" err="1" smtClean="0">
                <a:solidFill>
                  <a:srgbClr val="FF0000"/>
                </a:solidFill>
              </a:rPr>
              <a:t>désir</a:t>
            </a:r>
            <a:r>
              <a:rPr lang="it-IT" sz="2400" dirty="0" smtClean="0">
                <a:solidFill>
                  <a:srgbClr val="FF0000"/>
                </a:solidFill>
              </a:rPr>
              <a:t>) </a:t>
            </a:r>
            <a:r>
              <a:rPr lang="it-IT" sz="2400" dirty="0" err="1" smtClean="0"/>
              <a:t>avec</a:t>
            </a:r>
            <a:r>
              <a:rPr lang="it-IT" sz="2400" dirty="0" smtClean="0"/>
              <a:t> </a:t>
            </a:r>
            <a:r>
              <a:rPr lang="it-IT" sz="2400" dirty="0"/>
              <a:t>une </a:t>
            </a:r>
            <a:r>
              <a:rPr lang="it-IT" sz="2400" dirty="0" err="1"/>
              <a:t>fierté</a:t>
            </a:r>
            <a:endParaRPr lang="it-IT" sz="2400" dirty="0"/>
          </a:p>
          <a:p>
            <a:r>
              <a:rPr lang="it-IT" sz="2400" dirty="0"/>
              <a:t>à </a:t>
            </a:r>
            <a:r>
              <a:rPr lang="it-IT" sz="2400" dirty="0" err="1"/>
              <a:t>toute</a:t>
            </a:r>
            <a:r>
              <a:rPr lang="it-IT" sz="2400" dirty="0"/>
              <a:t> </a:t>
            </a:r>
            <a:r>
              <a:rPr lang="it-IT" sz="2400" dirty="0" err="1"/>
              <a:t>épreuve</a:t>
            </a:r>
            <a:r>
              <a:rPr lang="it-IT" sz="2400" dirty="0"/>
              <a:t>, </a:t>
            </a:r>
            <a:r>
              <a:rPr lang="it-IT" sz="2400" dirty="0" err="1"/>
              <a:t>observant</a:t>
            </a:r>
            <a:r>
              <a:rPr lang="it-IT" sz="2400" dirty="0"/>
              <a:t> </a:t>
            </a:r>
            <a:r>
              <a:rPr lang="it-IT" sz="2400" dirty="0" err="1"/>
              <a:t>quelqu’un</a:t>
            </a:r>
            <a:r>
              <a:rPr lang="it-IT" sz="2400" dirty="0"/>
              <a:t> </a:t>
            </a:r>
            <a:r>
              <a:rPr lang="it-IT" sz="2400" dirty="0" err="1"/>
              <a:t>qu’on</a:t>
            </a:r>
            <a:r>
              <a:rPr lang="it-IT" sz="2400" dirty="0"/>
              <a:t> </a:t>
            </a:r>
            <a:r>
              <a:rPr lang="it-IT" sz="2400" dirty="0" err="1">
                <a:solidFill>
                  <a:srgbClr val="FF0000"/>
                </a:solidFill>
              </a:rPr>
              <a:t>réduit</a:t>
            </a:r>
            <a:r>
              <a:rPr lang="it-IT" sz="2400" dirty="0">
                <a:solidFill>
                  <a:srgbClr val="FF0000"/>
                </a:solidFill>
              </a:rPr>
              <a:t> en </a:t>
            </a:r>
            <a:r>
              <a:rPr lang="it-IT" sz="2400" dirty="0" err="1">
                <a:solidFill>
                  <a:srgbClr val="FF0000"/>
                </a:solidFill>
              </a:rPr>
              <a:t>bouillie</a:t>
            </a:r>
            <a:endParaRPr lang="it-IT" sz="2400" dirty="0">
              <a:solidFill>
                <a:srgbClr val="FF0000"/>
              </a:solidFill>
            </a:endParaRPr>
          </a:p>
          <a:p>
            <a:r>
              <a:rPr lang="it-IT" sz="2400" dirty="0"/>
              <a:t>tout en </a:t>
            </a:r>
            <a:r>
              <a:rPr lang="it-IT" sz="2400" dirty="0" err="1"/>
              <a:t>voyant</a:t>
            </a:r>
            <a:r>
              <a:rPr lang="it-IT" sz="2400" dirty="0"/>
              <a:t> </a:t>
            </a:r>
            <a:r>
              <a:rPr lang="it-IT" sz="2400" dirty="0" err="1"/>
              <a:t>suinter</a:t>
            </a:r>
            <a:r>
              <a:rPr lang="it-IT" sz="2400" dirty="0"/>
              <a:t> la </a:t>
            </a:r>
            <a:r>
              <a:rPr lang="it-IT" sz="2400" dirty="0" err="1"/>
              <a:t>dernière</a:t>
            </a:r>
            <a:r>
              <a:rPr lang="it-IT" sz="2400" dirty="0"/>
              <a:t> </a:t>
            </a:r>
            <a:r>
              <a:rPr lang="it-IT" sz="2400" dirty="0" err="1"/>
              <a:t>gouttelette</a:t>
            </a:r>
            <a:r>
              <a:rPr lang="it-IT" sz="2400" dirty="0"/>
              <a:t> de </a:t>
            </a:r>
            <a:r>
              <a:rPr lang="it-IT" sz="2400" dirty="0" err="1"/>
              <a:t>dignité</a:t>
            </a:r>
            <a:r>
              <a:rPr lang="it-IT" sz="2400" dirty="0"/>
              <a:t>, tu t’</a:t>
            </a:r>
            <a:r>
              <a:rPr lang="it-IT" sz="2400" dirty="0" err="1"/>
              <a:t>opposes</a:t>
            </a:r>
            <a:endParaRPr lang="it-IT" sz="2400" dirty="0"/>
          </a:p>
          <a:p>
            <a:r>
              <a:rPr lang="it-IT" sz="2400" dirty="0"/>
              <a:t>à la </a:t>
            </a:r>
            <a:r>
              <a:rPr lang="it-IT" sz="2400" dirty="0" err="1"/>
              <a:t>craniométrie</a:t>
            </a:r>
            <a:r>
              <a:rPr lang="it-IT" sz="2400" dirty="0"/>
              <a:t>, à la </a:t>
            </a:r>
            <a:r>
              <a:rPr lang="it-IT" sz="2400" dirty="0" err="1"/>
              <a:t>servitude</a:t>
            </a:r>
            <a:r>
              <a:rPr lang="it-IT" sz="2400" dirty="0"/>
              <a:t>, à tout ce qui </a:t>
            </a:r>
            <a:r>
              <a:rPr lang="it-IT" sz="2400" dirty="0" err="1"/>
              <a:t>emmure</a:t>
            </a:r>
            <a:r>
              <a:rPr lang="it-IT" sz="2400" dirty="0"/>
              <a:t> l’</a:t>
            </a:r>
            <a:r>
              <a:rPr lang="it-IT" sz="2400" dirty="0" err="1"/>
              <a:t>homme</a:t>
            </a:r>
            <a:r>
              <a:rPr lang="it-IT" sz="2400" dirty="0" smtClean="0"/>
              <a:t>.</a:t>
            </a:r>
          </a:p>
          <a:p>
            <a:r>
              <a:rPr lang="it-IT" sz="2400" dirty="0"/>
              <a:t>*</a:t>
            </a:r>
          </a:p>
          <a:p>
            <a:endParaRPr lang="fr-CA" sz="2400" dirty="0"/>
          </a:p>
        </p:txBody>
      </p:sp>
    </p:spTree>
    <p:extLst>
      <p:ext uri="{BB962C8B-B14F-4D97-AF65-F5344CB8AC3E}">
        <p14:creationId xmlns:p14="http://schemas.microsoft.com/office/powerpoint/2010/main" val="3747263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Tout </a:t>
            </a:r>
            <a:r>
              <a:rPr lang="it-IT" sz="2800" b="1" dirty="0" err="1"/>
              <a:t>habitable</a:t>
            </a:r>
            <a:r>
              <a:rPr lang="it-IT" sz="2800" b="1" dirty="0"/>
              <a:t/>
            </a:r>
            <a:br>
              <a:rPr lang="it-IT" sz="2800" b="1" dirty="0"/>
            </a:br>
            <a:r>
              <a:rPr lang="it-IT" sz="2800" dirty="0" err="1"/>
              <a:t>Marieke</a:t>
            </a:r>
            <a:r>
              <a:rPr lang="it-IT" sz="2800" dirty="0"/>
              <a:t> Lucas </a:t>
            </a:r>
            <a:r>
              <a:rPr lang="it-IT" sz="2800" dirty="0" err="1"/>
              <a:t>Rijneveld</a:t>
            </a:r>
            <a:r>
              <a:rPr lang="it-IT" sz="2800" dirty="0"/>
              <a:t>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err="1"/>
              <a:t>Jamais</a:t>
            </a:r>
            <a:r>
              <a:rPr lang="it-IT" sz="2400" dirty="0"/>
              <a:t> </a:t>
            </a:r>
            <a:r>
              <a:rPr lang="it-IT" sz="2400" dirty="0" err="1"/>
              <a:t>perdu</a:t>
            </a:r>
            <a:r>
              <a:rPr lang="it-IT" sz="2400" dirty="0"/>
              <a:t> la </a:t>
            </a:r>
            <a:r>
              <a:rPr lang="it-IT" sz="2400" dirty="0" err="1"/>
              <a:t>pugnacité</a:t>
            </a:r>
            <a:r>
              <a:rPr lang="it-IT" sz="2400" dirty="0"/>
              <a:t>, le germe </a:t>
            </a:r>
            <a:r>
              <a:rPr lang="it-IT" sz="2400" dirty="0" err="1"/>
              <a:t>du</a:t>
            </a:r>
            <a:r>
              <a:rPr lang="it-IT" sz="2400" dirty="0"/>
              <a:t> </a:t>
            </a:r>
            <a:r>
              <a:rPr lang="it-IT" sz="2400" dirty="0" err="1"/>
              <a:t>brutal</a:t>
            </a:r>
            <a:r>
              <a:rPr lang="it-IT" sz="2400" dirty="0"/>
              <a:t> </a:t>
            </a:r>
            <a:r>
              <a:rPr lang="it-IT" sz="2400" dirty="0" err="1"/>
              <a:t>arrachement</a:t>
            </a:r>
            <a:r>
              <a:rPr lang="it-IT" sz="2400" dirty="0"/>
              <a:t>,</a:t>
            </a:r>
          </a:p>
          <a:p>
            <a:r>
              <a:rPr lang="it-IT" sz="2400" dirty="0" err="1"/>
              <a:t>tes</a:t>
            </a:r>
            <a:r>
              <a:rPr lang="it-IT" sz="2400" dirty="0"/>
              <a:t> </a:t>
            </a:r>
            <a:r>
              <a:rPr lang="it-IT" sz="2400" dirty="0" err="1"/>
              <a:t>origines</a:t>
            </a:r>
            <a:r>
              <a:rPr lang="it-IT" sz="2400" dirty="0"/>
              <a:t> </a:t>
            </a:r>
            <a:r>
              <a:rPr lang="it-IT" sz="2400" dirty="0" err="1"/>
              <a:t>portent</a:t>
            </a:r>
            <a:r>
              <a:rPr lang="it-IT" sz="2400" dirty="0"/>
              <a:t> un </a:t>
            </a:r>
            <a:r>
              <a:rPr lang="it-IT" sz="2400" dirty="0" err="1"/>
              <a:t>habit</a:t>
            </a:r>
            <a:r>
              <a:rPr lang="it-IT" sz="2400" dirty="0"/>
              <a:t> de </a:t>
            </a:r>
            <a:r>
              <a:rPr lang="it-IT" sz="2400" dirty="0" err="1"/>
              <a:t>deuil</a:t>
            </a:r>
            <a:r>
              <a:rPr lang="it-IT" sz="2400" dirty="0"/>
              <a:t>, </a:t>
            </a:r>
            <a:r>
              <a:rPr lang="it-IT" sz="2400" dirty="0" err="1"/>
              <a:t>tes</a:t>
            </a:r>
            <a:r>
              <a:rPr lang="it-IT" sz="2400" dirty="0"/>
              <a:t> </a:t>
            </a:r>
            <a:r>
              <a:rPr lang="it-IT" sz="2400" dirty="0" err="1"/>
              <a:t>origines</a:t>
            </a:r>
            <a:r>
              <a:rPr lang="it-IT" sz="2400" dirty="0"/>
              <a:t> </a:t>
            </a:r>
            <a:r>
              <a:rPr lang="it-IT" sz="2400" dirty="0" err="1"/>
              <a:t>ont</a:t>
            </a:r>
            <a:r>
              <a:rPr lang="it-IT" sz="2400" dirty="0"/>
              <a:t> </a:t>
            </a:r>
            <a:r>
              <a:rPr lang="it-IT" sz="2400" dirty="0" err="1"/>
              <a:t>heureusement</a:t>
            </a:r>
            <a:endParaRPr lang="it-IT" sz="2400" dirty="0"/>
          </a:p>
          <a:p>
            <a:r>
              <a:rPr lang="it-IT" sz="2400" dirty="0" err="1"/>
              <a:t>trouvé</a:t>
            </a:r>
            <a:r>
              <a:rPr lang="it-IT" sz="2400" dirty="0"/>
              <a:t> une bande d’</a:t>
            </a:r>
            <a:r>
              <a:rPr lang="it-IT" sz="2400" dirty="0" err="1"/>
              <a:t>arrêt</a:t>
            </a:r>
            <a:r>
              <a:rPr lang="it-IT" sz="2400" dirty="0"/>
              <a:t> d’</a:t>
            </a:r>
            <a:r>
              <a:rPr lang="it-IT" sz="2400" dirty="0" err="1"/>
              <a:t>urgence</a:t>
            </a:r>
            <a:r>
              <a:rPr lang="it-IT" sz="2400" dirty="0"/>
              <a:t>, non </a:t>
            </a:r>
            <a:r>
              <a:rPr lang="it-IT" sz="2400" dirty="0" err="1"/>
              <a:t>que</a:t>
            </a:r>
            <a:r>
              <a:rPr lang="it-IT" sz="2400" dirty="0"/>
              <a:t> tu </a:t>
            </a:r>
            <a:r>
              <a:rPr lang="it-IT" sz="2400" dirty="0" err="1"/>
              <a:t>puisses</a:t>
            </a:r>
            <a:r>
              <a:rPr lang="it-IT" sz="2400" dirty="0"/>
              <a:t> par </a:t>
            </a:r>
            <a:r>
              <a:rPr lang="it-IT" sz="2400" dirty="0" err="1"/>
              <a:t>expérience</a:t>
            </a:r>
            <a:endParaRPr lang="it-IT" sz="2400" dirty="0"/>
          </a:p>
          <a:p>
            <a:r>
              <a:rPr lang="it-IT" sz="2400" dirty="0" err="1"/>
              <a:t>parler</a:t>
            </a:r>
            <a:r>
              <a:rPr lang="it-IT" sz="2400" dirty="0"/>
              <a:t> de tout, non </a:t>
            </a:r>
            <a:r>
              <a:rPr lang="it-IT" sz="2400" dirty="0" err="1"/>
              <a:t>que</a:t>
            </a:r>
            <a:r>
              <a:rPr lang="it-IT" sz="2400" dirty="0"/>
              <a:t> tu </a:t>
            </a:r>
            <a:r>
              <a:rPr lang="it-IT" sz="2400" dirty="0" err="1"/>
              <a:t>voies</a:t>
            </a:r>
            <a:r>
              <a:rPr lang="it-IT" sz="2400" dirty="0"/>
              <a:t> en </a:t>
            </a:r>
            <a:r>
              <a:rPr lang="it-IT" sz="2400" dirty="0" err="1"/>
              <a:t>permanence</a:t>
            </a:r>
            <a:r>
              <a:rPr lang="it-IT" sz="2400" dirty="0"/>
              <a:t> </a:t>
            </a:r>
            <a:r>
              <a:rPr lang="it-IT" sz="2400" dirty="0" err="1"/>
              <a:t>combien</a:t>
            </a:r>
            <a:r>
              <a:rPr lang="it-IT" sz="2400" dirty="0"/>
              <a:t> l’</a:t>
            </a:r>
            <a:r>
              <a:rPr lang="it-IT" sz="2400" dirty="0" err="1"/>
              <a:t>herbe</a:t>
            </a:r>
            <a:endParaRPr lang="it-IT" sz="2400" dirty="0"/>
          </a:p>
          <a:p>
            <a:r>
              <a:rPr lang="it-IT" sz="2400" dirty="0"/>
              <a:t>de l’</a:t>
            </a:r>
            <a:r>
              <a:rPr lang="it-IT" sz="2400" dirty="0" err="1"/>
              <a:t>autre</a:t>
            </a:r>
            <a:r>
              <a:rPr lang="it-IT" sz="2400" dirty="0"/>
              <a:t> </a:t>
            </a:r>
            <a:r>
              <a:rPr lang="it-IT" sz="2400" dirty="0" err="1"/>
              <a:t>côté</a:t>
            </a:r>
            <a:r>
              <a:rPr lang="it-IT" sz="2400" dirty="0"/>
              <a:t> est </a:t>
            </a:r>
            <a:r>
              <a:rPr lang="it-IT" sz="2400" dirty="0" err="1"/>
              <a:t>parfois</a:t>
            </a:r>
            <a:r>
              <a:rPr lang="it-IT" sz="2400" dirty="0"/>
              <a:t> </a:t>
            </a:r>
            <a:r>
              <a:rPr lang="it-IT" sz="2400" dirty="0" err="1"/>
              <a:t>sèche</a:t>
            </a:r>
            <a:r>
              <a:rPr lang="it-IT" sz="2400" dirty="0"/>
              <a:t> et </a:t>
            </a:r>
            <a:r>
              <a:rPr lang="it-IT" sz="2400" dirty="0" err="1"/>
              <a:t>moins</a:t>
            </a:r>
            <a:r>
              <a:rPr lang="it-IT" sz="2400" dirty="0"/>
              <a:t> verte – il s’</a:t>
            </a:r>
            <a:r>
              <a:rPr lang="it-IT" sz="2400" dirty="0" err="1"/>
              <a:t>agit</a:t>
            </a:r>
            <a:r>
              <a:rPr lang="it-IT" sz="2400" dirty="0"/>
              <a:t> de la </a:t>
            </a:r>
            <a:r>
              <a:rPr lang="it-IT" sz="2400" dirty="0" err="1" smtClean="0"/>
              <a:t>capacité</a:t>
            </a:r>
            <a:endParaRPr lang="it-IT" sz="2400" dirty="0" smtClean="0"/>
          </a:p>
          <a:p>
            <a:r>
              <a:rPr lang="it-IT" sz="2400" dirty="0"/>
              <a:t>*</a:t>
            </a:r>
          </a:p>
          <a:p>
            <a:endParaRPr lang="fr-CA" sz="2400" dirty="0"/>
          </a:p>
        </p:txBody>
      </p:sp>
    </p:spTree>
    <p:extLst>
      <p:ext uri="{BB962C8B-B14F-4D97-AF65-F5344CB8AC3E}">
        <p14:creationId xmlns:p14="http://schemas.microsoft.com/office/powerpoint/2010/main" val="919590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Tout </a:t>
            </a:r>
            <a:r>
              <a:rPr lang="it-IT" sz="2800" b="1" dirty="0" err="1"/>
              <a:t>habitable</a:t>
            </a:r>
            <a:r>
              <a:rPr lang="it-IT" sz="2800" b="1" dirty="0"/>
              <a:t/>
            </a:r>
            <a:br>
              <a:rPr lang="it-IT" sz="2800" b="1" dirty="0"/>
            </a:br>
            <a:r>
              <a:rPr lang="it-IT" sz="2800" dirty="0" err="1"/>
              <a:t>Marieke</a:t>
            </a:r>
            <a:r>
              <a:rPr lang="it-IT" sz="2800" dirty="0"/>
              <a:t> Lucas </a:t>
            </a:r>
            <a:r>
              <a:rPr lang="it-IT" sz="2800" dirty="0" err="1"/>
              <a:t>Rijneveld</a:t>
            </a:r>
            <a:r>
              <a:rPr lang="it-IT" sz="2800" dirty="0"/>
              <a:t> </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a:t>de se </a:t>
            </a:r>
            <a:r>
              <a:rPr lang="it-IT" sz="2400" dirty="0" err="1"/>
              <a:t>glisser</a:t>
            </a:r>
            <a:r>
              <a:rPr lang="it-IT" sz="2400" dirty="0"/>
              <a:t> </a:t>
            </a:r>
            <a:r>
              <a:rPr lang="it-IT" sz="2400" dirty="0" err="1"/>
              <a:t>sous</a:t>
            </a:r>
            <a:r>
              <a:rPr lang="it-IT" sz="2400" dirty="0"/>
              <a:t> d’</a:t>
            </a:r>
            <a:r>
              <a:rPr lang="it-IT" sz="2400" dirty="0" err="1"/>
              <a:t>autres</a:t>
            </a:r>
            <a:r>
              <a:rPr lang="it-IT" sz="2400" dirty="0"/>
              <a:t> </a:t>
            </a:r>
            <a:r>
              <a:rPr lang="it-IT" sz="2400" dirty="0" err="1"/>
              <a:t>peaux</a:t>
            </a:r>
            <a:r>
              <a:rPr lang="it-IT" sz="2400" dirty="0"/>
              <a:t>, de </a:t>
            </a:r>
            <a:r>
              <a:rPr lang="it-IT" sz="2400" dirty="0" err="1"/>
              <a:t>voir</a:t>
            </a:r>
            <a:r>
              <a:rPr lang="it-IT" sz="2400" dirty="0"/>
              <a:t> la </a:t>
            </a:r>
            <a:r>
              <a:rPr lang="it-IT" sz="2400" dirty="0" err="1"/>
              <a:t>mer</a:t>
            </a:r>
            <a:r>
              <a:rPr lang="it-IT" sz="2400" dirty="0"/>
              <a:t> de </a:t>
            </a:r>
            <a:r>
              <a:rPr lang="it-IT" sz="2400" dirty="0" err="1"/>
              <a:t>tristesse</a:t>
            </a:r>
            <a:r>
              <a:rPr lang="it-IT" sz="2400" dirty="0"/>
              <a:t> </a:t>
            </a:r>
            <a:r>
              <a:rPr lang="it-IT" sz="2400" dirty="0" err="1"/>
              <a:t>derrière</a:t>
            </a:r>
            <a:endParaRPr lang="it-IT" sz="2400" dirty="0"/>
          </a:p>
          <a:p>
            <a:r>
              <a:rPr lang="it-IT" sz="2400" dirty="0" err="1"/>
              <a:t>les</a:t>
            </a:r>
            <a:r>
              <a:rPr lang="it-IT" sz="2400" dirty="0"/>
              <a:t> </a:t>
            </a:r>
            <a:r>
              <a:rPr lang="it-IT" sz="2400" dirty="0" err="1"/>
              <a:t>yeux</a:t>
            </a:r>
            <a:r>
              <a:rPr lang="it-IT" sz="2400" dirty="0"/>
              <a:t> </a:t>
            </a:r>
            <a:r>
              <a:rPr lang="it-IT" sz="2400" dirty="0" err="1"/>
              <a:t>des</a:t>
            </a:r>
            <a:r>
              <a:rPr lang="it-IT" sz="2400" dirty="0"/>
              <a:t> </a:t>
            </a:r>
            <a:r>
              <a:rPr lang="it-IT" sz="2400" dirty="0" err="1"/>
              <a:t>autres</a:t>
            </a:r>
            <a:r>
              <a:rPr lang="it-IT" sz="2400" dirty="0"/>
              <a:t>, la </a:t>
            </a:r>
            <a:r>
              <a:rPr lang="it-IT" sz="2400" dirty="0" smtClean="0"/>
              <a:t>pullulante (</a:t>
            </a:r>
            <a:r>
              <a:rPr lang="it-IT" sz="2400" dirty="0" err="1" smtClean="0"/>
              <a:t>abondante</a:t>
            </a:r>
            <a:r>
              <a:rPr lang="it-IT" sz="2400" dirty="0" smtClean="0"/>
              <a:t>) </a:t>
            </a:r>
            <a:r>
              <a:rPr lang="it-IT" sz="2400" dirty="0" err="1"/>
              <a:t>rage</a:t>
            </a:r>
            <a:r>
              <a:rPr lang="it-IT" sz="2400" dirty="0"/>
              <a:t> </a:t>
            </a:r>
            <a:r>
              <a:rPr lang="it-IT" sz="2400" dirty="0" err="1"/>
              <a:t>des</a:t>
            </a:r>
            <a:r>
              <a:rPr lang="it-IT" sz="2400" dirty="0"/>
              <a:t> </a:t>
            </a:r>
            <a:r>
              <a:rPr lang="it-IT" sz="2400" dirty="0" err="1"/>
              <a:t>rages</a:t>
            </a:r>
            <a:r>
              <a:rPr lang="it-IT" sz="2400" dirty="0"/>
              <a:t>, tu </a:t>
            </a:r>
            <a:r>
              <a:rPr lang="it-IT" sz="2400" dirty="0" err="1"/>
              <a:t>veux</a:t>
            </a:r>
            <a:r>
              <a:rPr lang="it-IT" sz="2400" dirty="0"/>
              <a:t> dire </a:t>
            </a:r>
            <a:r>
              <a:rPr lang="it-IT" sz="2400" dirty="0" err="1"/>
              <a:t>que</a:t>
            </a:r>
            <a:endParaRPr lang="it-IT" sz="2400" dirty="0"/>
          </a:p>
          <a:p>
            <a:r>
              <a:rPr lang="it-IT" sz="2400" dirty="0"/>
              <a:t>tu ne </a:t>
            </a:r>
            <a:r>
              <a:rPr lang="it-IT" sz="2400" dirty="0" err="1"/>
              <a:t>comprends</a:t>
            </a:r>
            <a:r>
              <a:rPr lang="it-IT" sz="2400" dirty="0"/>
              <a:t> </a:t>
            </a:r>
            <a:r>
              <a:rPr lang="it-IT" sz="2400" dirty="0" err="1"/>
              <a:t>peut-être</a:t>
            </a:r>
            <a:r>
              <a:rPr lang="it-IT" sz="2400" dirty="0"/>
              <a:t> </a:t>
            </a:r>
            <a:r>
              <a:rPr lang="it-IT" sz="2400" dirty="0" err="1"/>
              <a:t>pas</a:t>
            </a:r>
            <a:r>
              <a:rPr lang="it-IT" sz="2400" dirty="0"/>
              <a:t> tout, </a:t>
            </a:r>
            <a:r>
              <a:rPr lang="it-IT" sz="2400" dirty="0" err="1"/>
              <a:t>que</a:t>
            </a:r>
            <a:r>
              <a:rPr lang="it-IT" sz="2400" dirty="0"/>
              <a:t> </a:t>
            </a:r>
            <a:r>
              <a:rPr lang="it-IT" sz="2400" dirty="0" err="1"/>
              <a:t>bien</a:t>
            </a:r>
            <a:r>
              <a:rPr lang="it-IT" sz="2400" dirty="0"/>
              <a:t> </a:t>
            </a:r>
            <a:r>
              <a:rPr lang="it-IT" sz="2400" dirty="0" err="1"/>
              <a:t>sûr</a:t>
            </a:r>
            <a:r>
              <a:rPr lang="it-IT" sz="2400" dirty="0"/>
              <a:t> tu ne </a:t>
            </a:r>
            <a:r>
              <a:rPr lang="it-IT" sz="2400" dirty="0" err="1"/>
              <a:t>touches</a:t>
            </a:r>
            <a:endParaRPr lang="it-IT" sz="2400" dirty="0"/>
          </a:p>
          <a:p>
            <a:r>
              <a:rPr lang="it-IT" sz="2400" dirty="0" err="1"/>
              <a:t>jamais</a:t>
            </a:r>
            <a:r>
              <a:rPr lang="it-IT" sz="2400" dirty="0"/>
              <a:t> tout à </a:t>
            </a:r>
            <a:r>
              <a:rPr lang="it-IT" sz="2400" dirty="0" err="1"/>
              <a:t>fait</a:t>
            </a:r>
            <a:r>
              <a:rPr lang="it-IT" sz="2400" dirty="0"/>
              <a:t> la corde </a:t>
            </a:r>
            <a:r>
              <a:rPr lang="it-IT" sz="2400" dirty="0" err="1"/>
              <a:t>sensible</a:t>
            </a:r>
            <a:r>
              <a:rPr lang="it-IT" sz="2400" dirty="0"/>
              <a:t>, </a:t>
            </a:r>
            <a:r>
              <a:rPr lang="it-IT" sz="2400" b="1" dirty="0"/>
              <a:t>mais </a:t>
            </a:r>
            <a:r>
              <a:rPr lang="it-IT" sz="2400" b="1" dirty="0" err="1"/>
              <a:t>que</a:t>
            </a:r>
            <a:r>
              <a:rPr lang="it-IT" sz="2400" b="1" dirty="0"/>
              <a:t> tu ne </a:t>
            </a:r>
            <a:r>
              <a:rPr lang="it-IT" sz="2400" b="1" dirty="0" err="1"/>
              <a:t>sens</a:t>
            </a:r>
            <a:r>
              <a:rPr lang="it-IT" sz="2400" b="1" dirty="0"/>
              <a:t> </a:t>
            </a:r>
            <a:r>
              <a:rPr lang="it-IT" sz="2400" b="1" dirty="0" err="1"/>
              <a:t>pas</a:t>
            </a:r>
            <a:endParaRPr lang="it-IT" sz="2400" b="1" dirty="0"/>
          </a:p>
          <a:p>
            <a:r>
              <a:rPr lang="it-IT" sz="2400" b="1" dirty="0" err="1"/>
              <a:t>moins</a:t>
            </a:r>
            <a:r>
              <a:rPr lang="it-IT" sz="2400" b="1" dirty="0"/>
              <a:t> </a:t>
            </a:r>
            <a:r>
              <a:rPr lang="it-IT" sz="2400" b="1" dirty="0" err="1"/>
              <a:t>les</a:t>
            </a:r>
            <a:r>
              <a:rPr lang="it-IT" sz="2400" b="1" dirty="0"/>
              <a:t> </a:t>
            </a:r>
            <a:r>
              <a:rPr lang="it-IT" sz="2400" b="1" dirty="0" err="1"/>
              <a:t>choses</a:t>
            </a:r>
            <a:r>
              <a:rPr lang="it-IT" sz="2400" b="1" dirty="0"/>
              <a:t>, </a:t>
            </a:r>
            <a:r>
              <a:rPr lang="it-IT" sz="2400" b="1" dirty="0" err="1"/>
              <a:t>oui</a:t>
            </a:r>
            <a:r>
              <a:rPr lang="it-IT" sz="2400" b="1" dirty="0"/>
              <a:t>, </a:t>
            </a:r>
            <a:r>
              <a:rPr lang="it-IT" sz="2400" dirty="0"/>
              <a:t>tu </a:t>
            </a:r>
            <a:r>
              <a:rPr lang="it-IT" sz="2400" dirty="0" err="1"/>
              <a:t>les</a:t>
            </a:r>
            <a:r>
              <a:rPr lang="it-IT" sz="2400" dirty="0"/>
              <a:t> </a:t>
            </a:r>
            <a:r>
              <a:rPr lang="it-IT" sz="2400" dirty="0" err="1"/>
              <a:t>sens</a:t>
            </a:r>
            <a:r>
              <a:rPr lang="it-IT" sz="2400" dirty="0"/>
              <a:t>, </a:t>
            </a:r>
            <a:r>
              <a:rPr lang="it-IT" sz="2400" dirty="0" err="1"/>
              <a:t>même</a:t>
            </a:r>
            <a:r>
              <a:rPr lang="it-IT" sz="2400" dirty="0"/>
              <a:t> </a:t>
            </a:r>
            <a:r>
              <a:rPr lang="it-IT" sz="2400" dirty="0" err="1"/>
              <a:t>s’il</a:t>
            </a:r>
            <a:r>
              <a:rPr lang="it-IT" sz="2400" dirty="0"/>
              <a:t> </a:t>
            </a:r>
            <a:r>
              <a:rPr lang="it-IT" sz="2400" dirty="0" err="1"/>
              <a:t>existe</a:t>
            </a:r>
            <a:r>
              <a:rPr lang="it-IT" sz="2400" dirty="0"/>
              <a:t> un </a:t>
            </a:r>
            <a:r>
              <a:rPr lang="it-IT" sz="2400" dirty="0" err="1"/>
              <a:t>écart</a:t>
            </a:r>
            <a:r>
              <a:rPr lang="it-IT" sz="2400" dirty="0"/>
              <a:t> infime</a:t>
            </a:r>
            <a:r>
              <a:rPr lang="it-IT" sz="2400" dirty="0" smtClean="0"/>
              <a:t>.</a:t>
            </a:r>
          </a:p>
          <a:p>
            <a:r>
              <a:rPr lang="it-IT" sz="2400" dirty="0"/>
              <a:t>*</a:t>
            </a:r>
          </a:p>
          <a:p>
            <a:endParaRPr lang="fr-CA" sz="2400" dirty="0"/>
          </a:p>
        </p:txBody>
      </p:sp>
    </p:spTree>
    <p:extLst>
      <p:ext uri="{BB962C8B-B14F-4D97-AF65-F5344CB8AC3E}">
        <p14:creationId xmlns:p14="http://schemas.microsoft.com/office/powerpoint/2010/main" val="382788308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TotalTime>
  <Words>2213</Words>
  <Application>Microsoft Macintosh PowerPoint</Application>
  <PresentationFormat>Presentazione su schermo (4:3)</PresentationFormat>
  <Paragraphs>225</Paragraphs>
  <Slides>42</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42</vt:i4>
      </vt:variant>
    </vt:vector>
  </HeadingPairs>
  <TitlesOfParts>
    <vt:vector size="44" baseType="lpstr">
      <vt:lpstr>Tema di Office</vt:lpstr>
      <vt:lpstr>Documento di Microsoft Word</vt:lpstr>
      <vt:lpstr>Observations hebdomadaires une autre discrimination 9 mars 2021</vt:lpstr>
      <vt:lpstr>Observations hebdomadaires</vt:lpstr>
      <vt:lpstr>Observations hebdomadaires</vt:lpstr>
      <vt:lpstr>Observations hebdomadaires</vt:lpstr>
      <vt:lpstr>Observations hebdomadaires</vt:lpstr>
      <vt:lpstr> Tout habitable Marieke Lucas Rijneveld  </vt:lpstr>
      <vt:lpstr>Tout habitable Marieke Lucas Rijneveld  </vt:lpstr>
      <vt:lpstr>Tout habitable Marieke Lucas Rijneveld  </vt:lpstr>
      <vt:lpstr>Tout habitable Marieke Lucas Rijneveld  </vt:lpstr>
      <vt:lpstr>Tout habitable Marieke Lucas Rijneveld  </vt:lpstr>
      <vt:lpstr>Tout habitable Marieke Lucas Rijneveld  </vt:lpstr>
      <vt:lpstr>Discriminations</vt:lpstr>
      <vt:lpstr>Discriminations Pour vous</vt:lpstr>
      <vt:lpstr>Discriminations Pour vous</vt:lpstr>
      <vt:lpstr>Exemples de critères discriminatoires </vt:lpstr>
      <vt:lpstr>Exemples de critères discriminatoires </vt:lpstr>
      <vt:lpstr>Définition de Toupie http://www.toupie.org/Dictionnaire/</vt:lpstr>
      <vt:lpstr>Définition de Toupie http://www.toupie.org/Dictionnaire/</vt:lpstr>
      <vt:lpstr>Loi contre les discriminations Article 1 Modifié par LOI n°2017-256 du 28 février 2017 - art. 70</vt:lpstr>
      <vt:lpstr>Loi contre les discriminations</vt:lpstr>
      <vt:lpstr>Discrimination indirecte</vt:lpstr>
      <vt:lpstr>Un autre exemple</vt:lpstr>
      <vt:lpstr> À la découverte des ressemblances ou des différences de couleurs entre l’italien et le français </vt:lpstr>
      <vt:lpstr>Si vous deviez traduire « les yeux bleus » en italien,</vt:lpstr>
      <vt:lpstr>gli occhi azzurri, blu ou celesti ?   </vt:lpstr>
      <vt:lpstr>Le découpage de Bleu en italien</vt:lpstr>
      <vt:lpstr>Le découpage de Bleu en italien</vt:lpstr>
      <vt:lpstr>Bleu en italien</vt:lpstr>
      <vt:lpstr>Paul Eluard</vt:lpstr>
      <vt:lpstr>Paul Eluard dans le recueil l "L'amour la poésie publié en 1929</vt:lpstr>
      <vt:lpstr>Rosso/rouge et roux</vt:lpstr>
      <vt:lpstr>Rosso?</vt:lpstr>
      <vt:lpstr>Couleurs et expressions imagées</vt:lpstr>
      <vt:lpstr>Presentazione di PowerPoint</vt:lpstr>
      <vt:lpstr>Expressions imagées et lexies composées avec les couleurs</vt:lpstr>
      <vt:lpstr>  À la découverte des couleurs et de leurs expressions imagées   </vt:lpstr>
      <vt:lpstr>En voir des vertes et des pas mûres </vt:lpstr>
      <vt:lpstr>Presentazione di PowerPoint</vt:lpstr>
      <vt:lpstr>Broyer du noir</vt:lpstr>
      <vt:lpstr>Broyer du noir</vt:lpstr>
      <vt:lpstr>Exercez-vous</vt:lpstr>
      <vt:lpstr>Expression détournée</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4</cp:revision>
  <dcterms:created xsi:type="dcterms:W3CDTF">2021-03-16T14:52:44Z</dcterms:created>
  <dcterms:modified xsi:type="dcterms:W3CDTF">2021-03-16T15:06:19Z</dcterms:modified>
</cp:coreProperties>
</file>