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1"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92" r:id="rId29"/>
    <p:sldId id="257" r:id="rId30"/>
    <p:sldId id="258" r:id="rId31"/>
    <p:sldId id="259" r:id="rId32"/>
    <p:sldId id="260" r:id="rId33"/>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4" d="100"/>
          <a:sy n="74" d="100"/>
        </p:scale>
        <p:origin x="-1176"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fr-CA"/>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fr-CA"/>
          </a:p>
        </p:txBody>
      </p:sp>
      <p:sp>
        <p:nvSpPr>
          <p:cNvPr id="4" name="Segnaposto data 3"/>
          <p:cNvSpPr>
            <a:spLocks noGrp="1"/>
          </p:cNvSpPr>
          <p:nvPr>
            <p:ph type="dt" sz="half" idx="10"/>
          </p:nvPr>
        </p:nvSpPr>
        <p:spPr/>
        <p:txBody>
          <a:bodyPr/>
          <a:lstStyle/>
          <a:p>
            <a:fld id="{005BB7C7-62B1-AD49-B8F4-9B5DC1CA642E}" type="datetimeFigureOut">
              <a:rPr lang="it-IT" smtClean="0"/>
              <a:t>18/03/21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6BB02A55-1673-2341-8587-7ED69BEAC117}" type="slidenum">
              <a:rPr lang="fr-CA" smtClean="0"/>
              <a:t>‹n.›</a:t>
            </a:fld>
            <a:endParaRPr lang="fr-CA"/>
          </a:p>
        </p:txBody>
      </p:sp>
    </p:spTree>
    <p:extLst>
      <p:ext uri="{BB962C8B-B14F-4D97-AF65-F5344CB8AC3E}">
        <p14:creationId xmlns:p14="http://schemas.microsoft.com/office/powerpoint/2010/main" val="671619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005BB7C7-62B1-AD49-B8F4-9B5DC1CA642E}" type="datetimeFigureOut">
              <a:rPr lang="it-IT" smtClean="0"/>
              <a:t>18/03/21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6BB02A55-1673-2341-8587-7ED69BEAC117}" type="slidenum">
              <a:rPr lang="fr-CA" smtClean="0"/>
              <a:t>‹n.›</a:t>
            </a:fld>
            <a:endParaRPr lang="fr-CA"/>
          </a:p>
        </p:txBody>
      </p:sp>
    </p:spTree>
    <p:extLst>
      <p:ext uri="{BB962C8B-B14F-4D97-AF65-F5344CB8AC3E}">
        <p14:creationId xmlns:p14="http://schemas.microsoft.com/office/powerpoint/2010/main" val="3820357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fr-CA"/>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005BB7C7-62B1-AD49-B8F4-9B5DC1CA642E}" type="datetimeFigureOut">
              <a:rPr lang="it-IT" smtClean="0"/>
              <a:t>18/03/21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6BB02A55-1673-2341-8587-7ED69BEAC117}" type="slidenum">
              <a:rPr lang="fr-CA" smtClean="0"/>
              <a:t>‹n.›</a:t>
            </a:fld>
            <a:endParaRPr lang="fr-CA"/>
          </a:p>
        </p:txBody>
      </p:sp>
    </p:spTree>
    <p:extLst>
      <p:ext uri="{BB962C8B-B14F-4D97-AF65-F5344CB8AC3E}">
        <p14:creationId xmlns:p14="http://schemas.microsoft.com/office/powerpoint/2010/main" val="3345039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005BB7C7-62B1-AD49-B8F4-9B5DC1CA642E}" type="datetimeFigureOut">
              <a:rPr lang="it-IT" smtClean="0"/>
              <a:t>18/03/21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6BB02A55-1673-2341-8587-7ED69BEAC117}" type="slidenum">
              <a:rPr lang="fr-CA" smtClean="0"/>
              <a:t>‹n.›</a:t>
            </a:fld>
            <a:endParaRPr lang="fr-CA"/>
          </a:p>
        </p:txBody>
      </p:sp>
    </p:spTree>
    <p:extLst>
      <p:ext uri="{BB962C8B-B14F-4D97-AF65-F5344CB8AC3E}">
        <p14:creationId xmlns:p14="http://schemas.microsoft.com/office/powerpoint/2010/main" val="3827164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fr-CA"/>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005BB7C7-62B1-AD49-B8F4-9B5DC1CA642E}" type="datetimeFigureOut">
              <a:rPr lang="it-IT" smtClean="0"/>
              <a:t>18/03/21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6BB02A55-1673-2341-8587-7ED69BEAC117}" type="slidenum">
              <a:rPr lang="fr-CA" smtClean="0"/>
              <a:t>‹n.›</a:t>
            </a:fld>
            <a:endParaRPr lang="fr-CA"/>
          </a:p>
        </p:txBody>
      </p:sp>
    </p:spTree>
    <p:extLst>
      <p:ext uri="{BB962C8B-B14F-4D97-AF65-F5344CB8AC3E}">
        <p14:creationId xmlns:p14="http://schemas.microsoft.com/office/powerpoint/2010/main" val="2436928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data 4"/>
          <p:cNvSpPr>
            <a:spLocks noGrp="1"/>
          </p:cNvSpPr>
          <p:nvPr>
            <p:ph type="dt" sz="half" idx="10"/>
          </p:nvPr>
        </p:nvSpPr>
        <p:spPr/>
        <p:txBody>
          <a:bodyPr/>
          <a:lstStyle/>
          <a:p>
            <a:fld id="{005BB7C7-62B1-AD49-B8F4-9B5DC1CA642E}" type="datetimeFigureOut">
              <a:rPr lang="it-IT" smtClean="0"/>
              <a:t>18/03/21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6BB02A55-1673-2341-8587-7ED69BEAC117}" type="slidenum">
              <a:rPr lang="fr-CA" smtClean="0"/>
              <a:t>‹n.›</a:t>
            </a:fld>
            <a:endParaRPr lang="fr-CA"/>
          </a:p>
        </p:txBody>
      </p:sp>
    </p:spTree>
    <p:extLst>
      <p:ext uri="{BB962C8B-B14F-4D97-AF65-F5344CB8AC3E}">
        <p14:creationId xmlns:p14="http://schemas.microsoft.com/office/powerpoint/2010/main" val="1913850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fr-CA"/>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7" name="Segnaposto data 6"/>
          <p:cNvSpPr>
            <a:spLocks noGrp="1"/>
          </p:cNvSpPr>
          <p:nvPr>
            <p:ph type="dt" sz="half" idx="10"/>
          </p:nvPr>
        </p:nvSpPr>
        <p:spPr/>
        <p:txBody>
          <a:bodyPr/>
          <a:lstStyle/>
          <a:p>
            <a:fld id="{005BB7C7-62B1-AD49-B8F4-9B5DC1CA642E}" type="datetimeFigureOut">
              <a:rPr lang="it-IT" smtClean="0"/>
              <a:t>18/03/21</a:t>
            </a:fld>
            <a:endParaRPr lang="fr-CA"/>
          </a:p>
        </p:txBody>
      </p:sp>
      <p:sp>
        <p:nvSpPr>
          <p:cNvPr id="8" name="Segnaposto piè di pagina 7"/>
          <p:cNvSpPr>
            <a:spLocks noGrp="1"/>
          </p:cNvSpPr>
          <p:nvPr>
            <p:ph type="ftr" sz="quarter" idx="11"/>
          </p:nvPr>
        </p:nvSpPr>
        <p:spPr/>
        <p:txBody>
          <a:bodyPr/>
          <a:lstStyle/>
          <a:p>
            <a:endParaRPr lang="fr-CA"/>
          </a:p>
        </p:txBody>
      </p:sp>
      <p:sp>
        <p:nvSpPr>
          <p:cNvPr id="9" name="Segnaposto numero diapositiva 8"/>
          <p:cNvSpPr>
            <a:spLocks noGrp="1"/>
          </p:cNvSpPr>
          <p:nvPr>
            <p:ph type="sldNum" sz="quarter" idx="12"/>
          </p:nvPr>
        </p:nvSpPr>
        <p:spPr/>
        <p:txBody>
          <a:bodyPr/>
          <a:lstStyle/>
          <a:p>
            <a:fld id="{6BB02A55-1673-2341-8587-7ED69BEAC117}" type="slidenum">
              <a:rPr lang="fr-CA" smtClean="0"/>
              <a:t>‹n.›</a:t>
            </a:fld>
            <a:endParaRPr lang="fr-CA"/>
          </a:p>
        </p:txBody>
      </p:sp>
    </p:spTree>
    <p:extLst>
      <p:ext uri="{BB962C8B-B14F-4D97-AF65-F5344CB8AC3E}">
        <p14:creationId xmlns:p14="http://schemas.microsoft.com/office/powerpoint/2010/main" val="963573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data 2"/>
          <p:cNvSpPr>
            <a:spLocks noGrp="1"/>
          </p:cNvSpPr>
          <p:nvPr>
            <p:ph type="dt" sz="half" idx="10"/>
          </p:nvPr>
        </p:nvSpPr>
        <p:spPr/>
        <p:txBody>
          <a:bodyPr/>
          <a:lstStyle/>
          <a:p>
            <a:fld id="{005BB7C7-62B1-AD49-B8F4-9B5DC1CA642E}" type="datetimeFigureOut">
              <a:rPr lang="it-IT" smtClean="0"/>
              <a:t>18/03/21</a:t>
            </a:fld>
            <a:endParaRPr lang="fr-CA"/>
          </a:p>
        </p:txBody>
      </p:sp>
      <p:sp>
        <p:nvSpPr>
          <p:cNvPr id="4" name="Segnaposto piè di pagina 3"/>
          <p:cNvSpPr>
            <a:spLocks noGrp="1"/>
          </p:cNvSpPr>
          <p:nvPr>
            <p:ph type="ftr" sz="quarter" idx="11"/>
          </p:nvPr>
        </p:nvSpPr>
        <p:spPr/>
        <p:txBody>
          <a:bodyPr/>
          <a:lstStyle/>
          <a:p>
            <a:endParaRPr lang="fr-CA"/>
          </a:p>
        </p:txBody>
      </p:sp>
      <p:sp>
        <p:nvSpPr>
          <p:cNvPr id="5" name="Segnaposto numero diapositiva 4"/>
          <p:cNvSpPr>
            <a:spLocks noGrp="1"/>
          </p:cNvSpPr>
          <p:nvPr>
            <p:ph type="sldNum" sz="quarter" idx="12"/>
          </p:nvPr>
        </p:nvSpPr>
        <p:spPr/>
        <p:txBody>
          <a:bodyPr/>
          <a:lstStyle/>
          <a:p>
            <a:fld id="{6BB02A55-1673-2341-8587-7ED69BEAC117}" type="slidenum">
              <a:rPr lang="fr-CA" smtClean="0"/>
              <a:t>‹n.›</a:t>
            </a:fld>
            <a:endParaRPr lang="fr-CA"/>
          </a:p>
        </p:txBody>
      </p:sp>
    </p:spTree>
    <p:extLst>
      <p:ext uri="{BB962C8B-B14F-4D97-AF65-F5344CB8AC3E}">
        <p14:creationId xmlns:p14="http://schemas.microsoft.com/office/powerpoint/2010/main" val="1897840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05BB7C7-62B1-AD49-B8F4-9B5DC1CA642E}" type="datetimeFigureOut">
              <a:rPr lang="it-IT" smtClean="0"/>
              <a:t>18/03/21</a:t>
            </a:fld>
            <a:endParaRPr lang="fr-CA"/>
          </a:p>
        </p:txBody>
      </p:sp>
      <p:sp>
        <p:nvSpPr>
          <p:cNvPr id="3" name="Segnaposto piè di pagina 2"/>
          <p:cNvSpPr>
            <a:spLocks noGrp="1"/>
          </p:cNvSpPr>
          <p:nvPr>
            <p:ph type="ftr" sz="quarter" idx="11"/>
          </p:nvPr>
        </p:nvSpPr>
        <p:spPr/>
        <p:txBody>
          <a:bodyPr/>
          <a:lstStyle/>
          <a:p>
            <a:endParaRPr lang="fr-CA"/>
          </a:p>
        </p:txBody>
      </p:sp>
      <p:sp>
        <p:nvSpPr>
          <p:cNvPr id="4" name="Segnaposto numero diapositiva 3"/>
          <p:cNvSpPr>
            <a:spLocks noGrp="1"/>
          </p:cNvSpPr>
          <p:nvPr>
            <p:ph type="sldNum" sz="quarter" idx="12"/>
          </p:nvPr>
        </p:nvSpPr>
        <p:spPr/>
        <p:txBody>
          <a:bodyPr/>
          <a:lstStyle/>
          <a:p>
            <a:fld id="{6BB02A55-1673-2341-8587-7ED69BEAC117}" type="slidenum">
              <a:rPr lang="fr-CA" smtClean="0"/>
              <a:t>‹n.›</a:t>
            </a:fld>
            <a:endParaRPr lang="fr-CA"/>
          </a:p>
        </p:txBody>
      </p:sp>
    </p:spTree>
    <p:extLst>
      <p:ext uri="{BB962C8B-B14F-4D97-AF65-F5344CB8AC3E}">
        <p14:creationId xmlns:p14="http://schemas.microsoft.com/office/powerpoint/2010/main" val="2309644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fr-CA"/>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005BB7C7-62B1-AD49-B8F4-9B5DC1CA642E}" type="datetimeFigureOut">
              <a:rPr lang="it-IT" smtClean="0"/>
              <a:t>18/03/21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6BB02A55-1673-2341-8587-7ED69BEAC117}" type="slidenum">
              <a:rPr lang="fr-CA" smtClean="0"/>
              <a:t>‹n.›</a:t>
            </a:fld>
            <a:endParaRPr lang="fr-CA"/>
          </a:p>
        </p:txBody>
      </p:sp>
    </p:spTree>
    <p:extLst>
      <p:ext uri="{BB962C8B-B14F-4D97-AF65-F5344CB8AC3E}">
        <p14:creationId xmlns:p14="http://schemas.microsoft.com/office/powerpoint/2010/main" val="3944198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fr-CA"/>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005BB7C7-62B1-AD49-B8F4-9B5DC1CA642E}" type="datetimeFigureOut">
              <a:rPr lang="it-IT" smtClean="0"/>
              <a:t>18/03/21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6BB02A55-1673-2341-8587-7ED69BEAC117}" type="slidenum">
              <a:rPr lang="fr-CA" smtClean="0"/>
              <a:t>‹n.›</a:t>
            </a:fld>
            <a:endParaRPr lang="fr-CA"/>
          </a:p>
        </p:txBody>
      </p:sp>
    </p:spTree>
    <p:extLst>
      <p:ext uri="{BB962C8B-B14F-4D97-AF65-F5344CB8AC3E}">
        <p14:creationId xmlns:p14="http://schemas.microsoft.com/office/powerpoint/2010/main" val="212389910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fr-CA"/>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5BB7C7-62B1-AD49-B8F4-9B5DC1CA642E}" type="datetimeFigureOut">
              <a:rPr lang="it-IT" smtClean="0"/>
              <a:t>18/03/21</a:t>
            </a:fld>
            <a:endParaRPr lang="fr-CA"/>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B02A55-1673-2341-8587-7ED69BEAC117}" type="slidenum">
              <a:rPr lang="fr-CA" smtClean="0"/>
              <a:t>‹n.›</a:t>
            </a:fld>
            <a:endParaRPr lang="fr-CA"/>
          </a:p>
        </p:txBody>
      </p:sp>
    </p:spTree>
    <p:extLst>
      <p:ext uri="{BB962C8B-B14F-4D97-AF65-F5344CB8AC3E}">
        <p14:creationId xmlns:p14="http://schemas.microsoft.com/office/powerpoint/2010/main" val="2583471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legifrance.gouv.fr/codes/article_lc/LEGIARTI000006417835/2008-05-29" TargetMode="External"/><Relationship Id="rId3" Type="http://schemas.openxmlformats.org/officeDocument/2006/relationships/hyperlink" Target="https://www.legifrance.gouv.fr/loda/id/LEGIARTI000006494310/2004-03-10/"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legifrance.gouv.fr/codes/article_lc/LEGIARTI000006417835/2008-05-29" TargetMode="External"/><Relationship Id="rId3" Type="http://schemas.openxmlformats.org/officeDocument/2006/relationships/hyperlink" Target="https://www.legifrance.gouv.fr/loda/id/LEGIARTI000006494310/2004-03-10/"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defenseurdesdroits.fr/fr/institution/competences/lutte-contre-discrimination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antidiscriminations.f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dubeurredansleursepinards.fr/"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a:t>Observations </a:t>
            </a:r>
            <a:r>
              <a:rPr lang="fr-CA" sz="2800" dirty="0" smtClean="0"/>
              <a:t>hebdomadaires</a:t>
            </a:r>
            <a:br>
              <a:rPr lang="fr-CA" sz="2800" dirty="0" smtClean="0"/>
            </a:br>
            <a:r>
              <a:rPr lang="fr-CA" sz="2800" dirty="0" smtClean="0"/>
              <a:t>16 mars 2021</a:t>
            </a:r>
            <a:br>
              <a:rPr lang="fr-CA" sz="2800" dirty="0" smtClean="0"/>
            </a:br>
            <a:r>
              <a:rPr lang="fr-CA" sz="2800" dirty="0" smtClean="0"/>
              <a:t>Art. Premier de la Constitution</a:t>
            </a:r>
            <a:endParaRPr lang="fr-CA" sz="2800" dirty="0"/>
          </a:p>
        </p:txBody>
      </p:sp>
      <p:sp>
        <p:nvSpPr>
          <p:cNvPr id="3" name="Segnaposto contenuto 2"/>
          <p:cNvSpPr>
            <a:spLocks noGrp="1"/>
          </p:cNvSpPr>
          <p:nvPr>
            <p:ph idx="1"/>
          </p:nvPr>
        </p:nvSpPr>
        <p:spPr/>
        <p:txBody>
          <a:bodyPr>
            <a:normAutofit lnSpcReduction="10000"/>
          </a:bodyPr>
          <a:lstStyle/>
          <a:p>
            <a:endParaRPr lang="it-IT" sz="2400" dirty="0" smtClean="0"/>
          </a:p>
          <a:p>
            <a:pPr algn="just"/>
            <a:r>
              <a:rPr lang="it-IT" sz="2400" b="1" dirty="0" err="1" smtClean="0"/>
              <a:t>Projet</a:t>
            </a:r>
            <a:r>
              <a:rPr lang="it-IT" sz="2400" b="1" dirty="0" smtClean="0"/>
              <a:t> </a:t>
            </a:r>
            <a:r>
              <a:rPr lang="it-IT" sz="2400" b="1" dirty="0"/>
              <a:t>de </a:t>
            </a:r>
            <a:r>
              <a:rPr lang="it-IT" sz="2400" b="1" dirty="0" err="1"/>
              <a:t>loi</a:t>
            </a:r>
            <a:r>
              <a:rPr lang="it-IT" sz="2400" b="1" dirty="0"/>
              <a:t> </a:t>
            </a:r>
            <a:r>
              <a:rPr lang="it-IT" sz="2400" b="1" dirty="0" err="1" smtClean="0"/>
              <a:t>constitutionnelle</a:t>
            </a:r>
            <a:endParaRPr lang="it-IT" sz="2400" b="1" dirty="0" smtClean="0"/>
          </a:p>
          <a:p>
            <a:pPr algn="just"/>
            <a:r>
              <a:rPr lang="it-IT" sz="2400" dirty="0" smtClean="0"/>
              <a:t>L'</a:t>
            </a:r>
            <a:r>
              <a:rPr lang="it-IT" sz="2400" dirty="0" err="1" smtClean="0"/>
              <a:t>inscription</a:t>
            </a:r>
            <a:r>
              <a:rPr lang="it-IT" sz="2400" dirty="0" smtClean="0"/>
              <a:t> </a:t>
            </a:r>
            <a:r>
              <a:rPr lang="it-IT" sz="2400" dirty="0"/>
              <a:t>de l'</a:t>
            </a:r>
            <a:r>
              <a:rPr lang="it-IT" sz="2400" dirty="0" err="1"/>
              <a:t>environnement</a:t>
            </a:r>
            <a:r>
              <a:rPr lang="it-IT" sz="2400" dirty="0"/>
              <a:t> </a:t>
            </a:r>
            <a:r>
              <a:rPr lang="it-IT" sz="2400" dirty="0" err="1"/>
              <a:t>dans</a:t>
            </a:r>
            <a:r>
              <a:rPr lang="it-IT" sz="2400" dirty="0"/>
              <a:t> la </a:t>
            </a:r>
            <a:r>
              <a:rPr lang="it-IT" sz="2400" dirty="0" err="1"/>
              <a:t>Constitution</a:t>
            </a:r>
            <a:r>
              <a:rPr lang="it-IT" sz="2400" dirty="0"/>
              <a:t> de 1958 est une </a:t>
            </a:r>
            <a:r>
              <a:rPr lang="it-IT" sz="2400" dirty="0" err="1"/>
              <a:t>des</a:t>
            </a:r>
            <a:r>
              <a:rPr lang="it-IT" sz="2400" dirty="0"/>
              <a:t> 149 </a:t>
            </a:r>
            <a:r>
              <a:rPr lang="it-IT" sz="2400" dirty="0" err="1"/>
              <a:t>propositions</a:t>
            </a:r>
            <a:r>
              <a:rPr lang="it-IT" sz="2400" dirty="0"/>
              <a:t> </a:t>
            </a:r>
            <a:r>
              <a:rPr lang="it-IT" sz="2400" dirty="0" err="1"/>
              <a:t>des</a:t>
            </a:r>
            <a:r>
              <a:rPr lang="it-IT" sz="2400" dirty="0"/>
              <a:t> </a:t>
            </a:r>
            <a:r>
              <a:rPr lang="it-IT" sz="2400" dirty="0" err="1"/>
              <a:t>membres</a:t>
            </a:r>
            <a:r>
              <a:rPr lang="it-IT" sz="2400" dirty="0"/>
              <a:t> de la </a:t>
            </a:r>
            <a:r>
              <a:rPr lang="it-IT" sz="2400" b="1" dirty="0"/>
              <a:t>Convention </a:t>
            </a:r>
            <a:r>
              <a:rPr lang="it-IT" sz="2400" b="1" dirty="0" err="1"/>
              <a:t>citoyenne</a:t>
            </a:r>
            <a:r>
              <a:rPr lang="it-IT" sz="2400" b="1" dirty="0"/>
              <a:t> pour le </a:t>
            </a:r>
            <a:r>
              <a:rPr lang="it-IT" sz="2400" b="1" dirty="0" err="1"/>
              <a:t>climat</a:t>
            </a:r>
            <a:r>
              <a:rPr lang="it-IT" sz="2400" dirty="0"/>
              <a:t>, </a:t>
            </a:r>
            <a:r>
              <a:rPr lang="it-IT" sz="2400" dirty="0" err="1"/>
              <a:t>remises</a:t>
            </a:r>
            <a:r>
              <a:rPr lang="it-IT" sz="2400" dirty="0"/>
              <a:t> </a:t>
            </a:r>
            <a:r>
              <a:rPr lang="it-IT" sz="2400" dirty="0" err="1"/>
              <a:t>au</a:t>
            </a:r>
            <a:r>
              <a:rPr lang="it-IT" sz="2400" dirty="0"/>
              <a:t> </a:t>
            </a:r>
            <a:r>
              <a:rPr lang="it-IT" sz="2400" dirty="0" err="1"/>
              <a:t>gouvernement</a:t>
            </a:r>
            <a:r>
              <a:rPr lang="it-IT" sz="2400" dirty="0"/>
              <a:t> le 21 </a:t>
            </a:r>
            <a:r>
              <a:rPr lang="it-IT" sz="2400" dirty="0" err="1"/>
              <a:t>juin</a:t>
            </a:r>
            <a:r>
              <a:rPr lang="it-IT" sz="2400" dirty="0"/>
              <a:t> 2020.  </a:t>
            </a:r>
            <a:endParaRPr lang="it-IT" sz="2400" dirty="0" smtClean="0"/>
          </a:p>
          <a:p>
            <a:pPr algn="just"/>
            <a:endParaRPr lang="it-IT" sz="2400" dirty="0"/>
          </a:p>
          <a:p>
            <a:pPr algn="just"/>
            <a:r>
              <a:rPr lang="it-IT" sz="2400" dirty="0"/>
              <a:t>Le </a:t>
            </a:r>
            <a:r>
              <a:rPr lang="it-IT" sz="2400" dirty="0" err="1"/>
              <a:t>projet</a:t>
            </a:r>
            <a:r>
              <a:rPr lang="it-IT" sz="2400" dirty="0"/>
              <a:t> de </a:t>
            </a:r>
            <a:r>
              <a:rPr lang="it-IT" sz="2400" dirty="0" err="1"/>
              <a:t>loi</a:t>
            </a:r>
            <a:r>
              <a:rPr lang="it-IT" sz="2400" dirty="0"/>
              <a:t> </a:t>
            </a:r>
            <a:r>
              <a:rPr lang="it-IT" sz="2400" dirty="0" err="1"/>
              <a:t>révisant</a:t>
            </a:r>
            <a:r>
              <a:rPr lang="it-IT" sz="2400" dirty="0"/>
              <a:t> la </a:t>
            </a:r>
            <a:r>
              <a:rPr lang="it-IT" sz="2400" dirty="0" err="1"/>
              <a:t>Constitution</a:t>
            </a:r>
            <a:r>
              <a:rPr lang="it-IT" sz="2400" dirty="0"/>
              <a:t> </a:t>
            </a:r>
            <a:r>
              <a:rPr lang="it-IT" sz="2400" dirty="0" smtClean="0"/>
              <a:t>a </a:t>
            </a:r>
            <a:r>
              <a:rPr lang="it-IT" sz="2400" dirty="0" err="1" smtClean="0"/>
              <a:t>été</a:t>
            </a:r>
            <a:r>
              <a:rPr lang="it-IT" sz="2400" dirty="0" smtClean="0"/>
              <a:t> </a:t>
            </a:r>
            <a:r>
              <a:rPr lang="it-IT" sz="2400" dirty="0" err="1"/>
              <a:t>débattu</a:t>
            </a:r>
            <a:r>
              <a:rPr lang="it-IT" sz="2400" dirty="0"/>
              <a:t> à </a:t>
            </a:r>
            <a:r>
              <a:rPr lang="it-IT" sz="2400" dirty="0" smtClean="0"/>
              <a:t>partir </a:t>
            </a:r>
            <a:r>
              <a:rPr lang="it-IT" sz="2400" dirty="0" err="1" smtClean="0"/>
              <a:t>du</a:t>
            </a:r>
            <a:r>
              <a:rPr lang="it-IT" sz="2400" dirty="0" smtClean="0"/>
              <a:t> </a:t>
            </a:r>
            <a:r>
              <a:rPr lang="it-IT" sz="2400" dirty="0" err="1" smtClean="0"/>
              <a:t>mardi</a:t>
            </a:r>
            <a:r>
              <a:rPr lang="it-IT" sz="2400" dirty="0" smtClean="0"/>
              <a:t> 9mars 2021 à </a:t>
            </a:r>
            <a:r>
              <a:rPr lang="it-IT" sz="2400" dirty="0"/>
              <a:t>l’</a:t>
            </a:r>
            <a:r>
              <a:rPr lang="it-IT" sz="2400" dirty="0" err="1"/>
              <a:t>Assemblée</a:t>
            </a:r>
            <a:r>
              <a:rPr lang="it-IT" sz="2400" dirty="0"/>
              <a:t>. Il </a:t>
            </a:r>
            <a:r>
              <a:rPr lang="it-IT" sz="2400" dirty="0" err="1"/>
              <a:t>doit</a:t>
            </a:r>
            <a:r>
              <a:rPr lang="it-IT" sz="2400" dirty="0"/>
              <a:t> </a:t>
            </a:r>
            <a:r>
              <a:rPr lang="it-IT" sz="2400" dirty="0" err="1"/>
              <a:t>permettre</a:t>
            </a:r>
            <a:r>
              <a:rPr lang="it-IT" sz="2400" dirty="0"/>
              <a:t> d’</a:t>
            </a:r>
            <a:r>
              <a:rPr lang="it-IT" sz="2400" dirty="0" err="1"/>
              <a:t>inscrire</a:t>
            </a:r>
            <a:r>
              <a:rPr lang="it-IT" sz="2400" dirty="0"/>
              <a:t> </a:t>
            </a:r>
            <a:r>
              <a:rPr lang="it-IT" sz="2400" dirty="0" err="1"/>
              <a:t>que</a:t>
            </a:r>
            <a:r>
              <a:rPr lang="it-IT" sz="2400" dirty="0"/>
              <a:t> la </a:t>
            </a:r>
            <a:r>
              <a:rPr lang="it-IT" sz="2400" dirty="0" err="1"/>
              <a:t>République</a:t>
            </a:r>
            <a:r>
              <a:rPr lang="it-IT" sz="2400" dirty="0"/>
              <a:t> </a:t>
            </a:r>
            <a:r>
              <a:rPr lang="it-IT" sz="2400" b="1" dirty="0"/>
              <a:t>«</a:t>
            </a:r>
            <a:r>
              <a:rPr lang="it-IT" sz="2400" b="1" dirty="0" err="1"/>
              <a:t>garantit</a:t>
            </a:r>
            <a:r>
              <a:rPr lang="it-IT" sz="2400" b="1" dirty="0"/>
              <a:t> la </a:t>
            </a:r>
            <a:r>
              <a:rPr lang="it-IT" sz="2400" b="1" dirty="0" err="1"/>
              <a:t>préservation</a:t>
            </a:r>
            <a:r>
              <a:rPr lang="it-IT" sz="2400" b="1" dirty="0"/>
              <a:t> de l’</a:t>
            </a:r>
            <a:r>
              <a:rPr lang="it-IT" sz="2400" b="1" dirty="0" err="1"/>
              <a:t>environnement</a:t>
            </a:r>
            <a:r>
              <a:rPr lang="it-IT" sz="2400" b="1" dirty="0"/>
              <a:t>» et «la </a:t>
            </a:r>
            <a:r>
              <a:rPr lang="it-IT" sz="2400" b="1" dirty="0" err="1"/>
              <a:t>lutte</a:t>
            </a:r>
            <a:r>
              <a:rPr lang="it-IT" sz="2400" b="1" dirty="0"/>
              <a:t> </a:t>
            </a:r>
            <a:r>
              <a:rPr lang="it-IT" sz="2400" b="1" dirty="0" err="1"/>
              <a:t>contre</a:t>
            </a:r>
            <a:r>
              <a:rPr lang="it-IT" sz="2400" b="1" dirty="0"/>
              <a:t> le </a:t>
            </a:r>
            <a:r>
              <a:rPr lang="it-IT" sz="2400" b="1" dirty="0" err="1"/>
              <a:t>dérèglement</a:t>
            </a:r>
            <a:r>
              <a:rPr lang="it-IT" sz="2400" b="1" dirty="0"/>
              <a:t> </a:t>
            </a:r>
            <a:r>
              <a:rPr lang="it-IT" sz="2400" b="1" dirty="0" err="1"/>
              <a:t>climatique</a:t>
            </a:r>
            <a:r>
              <a:rPr lang="it-IT" sz="2400" b="1" dirty="0"/>
              <a:t>»</a:t>
            </a:r>
            <a:r>
              <a:rPr lang="it-IT" sz="2400" dirty="0"/>
              <a:t>. </a:t>
            </a:r>
          </a:p>
        </p:txBody>
      </p:sp>
    </p:spTree>
    <p:extLst>
      <p:ext uri="{BB962C8B-B14F-4D97-AF65-F5344CB8AC3E}">
        <p14:creationId xmlns:p14="http://schemas.microsoft.com/office/powerpoint/2010/main" val="4646536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Convention </a:t>
            </a:r>
            <a:r>
              <a:rPr lang="it-IT" sz="2800" dirty="0" err="1"/>
              <a:t>citoyenne</a:t>
            </a:r>
            <a:r>
              <a:rPr lang="it-IT" sz="2800" dirty="0"/>
              <a:t> pour le </a:t>
            </a:r>
            <a:r>
              <a:rPr lang="it-IT" sz="2800" dirty="0" err="1"/>
              <a:t>climat</a:t>
            </a:r>
            <a:endParaRPr lang="fr-CA" sz="2800" dirty="0"/>
          </a:p>
        </p:txBody>
      </p:sp>
      <p:sp>
        <p:nvSpPr>
          <p:cNvPr id="3" name="Segnaposto contenuto 2"/>
          <p:cNvSpPr>
            <a:spLocks noGrp="1"/>
          </p:cNvSpPr>
          <p:nvPr>
            <p:ph idx="1"/>
          </p:nvPr>
        </p:nvSpPr>
        <p:spPr/>
        <p:txBody>
          <a:bodyPr>
            <a:normAutofit/>
          </a:bodyPr>
          <a:lstStyle/>
          <a:p>
            <a:pPr algn="just"/>
            <a:r>
              <a:rPr lang="it-IT" sz="2400" dirty="0"/>
              <a:t>Pour </a:t>
            </a:r>
            <a:r>
              <a:rPr lang="it-IT" sz="2400" dirty="0" err="1"/>
              <a:t>élaborer</a:t>
            </a:r>
            <a:r>
              <a:rPr lang="it-IT" sz="2400" dirty="0"/>
              <a:t> </a:t>
            </a:r>
            <a:r>
              <a:rPr lang="it-IT" sz="2400" dirty="0" err="1"/>
              <a:t>leurs</a:t>
            </a:r>
            <a:r>
              <a:rPr lang="it-IT" sz="2400" dirty="0"/>
              <a:t> </a:t>
            </a:r>
            <a:r>
              <a:rPr lang="it-IT" sz="2400" dirty="0" err="1"/>
              <a:t>suggestions</a:t>
            </a:r>
            <a:r>
              <a:rPr lang="it-IT" sz="2400" dirty="0"/>
              <a:t>, </a:t>
            </a:r>
            <a:r>
              <a:rPr lang="it-IT" sz="2400" dirty="0" err="1"/>
              <a:t>les</a:t>
            </a:r>
            <a:r>
              <a:rPr lang="it-IT" sz="2400" dirty="0"/>
              <a:t> </a:t>
            </a:r>
            <a:r>
              <a:rPr lang="it-IT" sz="2400" dirty="0" err="1"/>
              <a:t>membres</a:t>
            </a:r>
            <a:r>
              <a:rPr lang="it-IT" sz="2400" dirty="0"/>
              <a:t> de la Convention </a:t>
            </a:r>
            <a:r>
              <a:rPr lang="it-IT" sz="2400" dirty="0" err="1"/>
              <a:t>citoyenne</a:t>
            </a:r>
            <a:r>
              <a:rPr lang="it-IT" sz="2400" dirty="0"/>
              <a:t> pour le </a:t>
            </a:r>
            <a:r>
              <a:rPr lang="it-IT" sz="2400" dirty="0" err="1"/>
              <a:t>climat</a:t>
            </a:r>
            <a:r>
              <a:rPr lang="it-IT" sz="2400" dirty="0"/>
              <a:t> (CCC) </a:t>
            </a:r>
            <a:r>
              <a:rPr lang="it-IT" sz="2400" dirty="0" err="1"/>
              <a:t>ont</a:t>
            </a:r>
            <a:r>
              <a:rPr lang="it-IT" sz="2400" dirty="0"/>
              <a:t> </a:t>
            </a:r>
            <a:r>
              <a:rPr lang="it-IT" sz="2400" dirty="0" err="1"/>
              <a:t>bénéficié</a:t>
            </a:r>
            <a:r>
              <a:rPr lang="it-IT" sz="2400" dirty="0"/>
              <a:t> de l'expertise de </a:t>
            </a:r>
            <a:r>
              <a:rPr lang="it-IT" sz="2400" dirty="0" err="1"/>
              <a:t>scientifiques</a:t>
            </a:r>
            <a:r>
              <a:rPr lang="it-IT" sz="2400" dirty="0"/>
              <a:t>, d'</a:t>
            </a:r>
            <a:r>
              <a:rPr lang="it-IT" sz="2400" dirty="0" err="1"/>
              <a:t>économistes</a:t>
            </a:r>
            <a:r>
              <a:rPr lang="it-IT" sz="2400" dirty="0"/>
              <a:t> </a:t>
            </a:r>
            <a:r>
              <a:rPr lang="it-IT" sz="2400" dirty="0" err="1"/>
              <a:t>ou</a:t>
            </a:r>
            <a:r>
              <a:rPr lang="it-IT" sz="2400" dirty="0"/>
              <a:t> </a:t>
            </a:r>
            <a:r>
              <a:rPr lang="it-IT" sz="2400" dirty="0" err="1"/>
              <a:t>encore</a:t>
            </a:r>
            <a:r>
              <a:rPr lang="it-IT" sz="2400" dirty="0"/>
              <a:t> de </a:t>
            </a:r>
            <a:r>
              <a:rPr lang="it-IT" sz="2400" dirty="0" err="1"/>
              <a:t>chercheurs</a:t>
            </a:r>
            <a:r>
              <a:rPr lang="it-IT" sz="2400" dirty="0"/>
              <a:t> en </a:t>
            </a:r>
            <a:r>
              <a:rPr lang="it-IT" sz="2400" dirty="0" err="1"/>
              <a:t>sciences</a:t>
            </a:r>
            <a:r>
              <a:rPr lang="it-IT" sz="2400" dirty="0"/>
              <a:t> </a:t>
            </a:r>
            <a:r>
              <a:rPr lang="it-IT" sz="2400" dirty="0" err="1"/>
              <a:t>sociales</a:t>
            </a:r>
            <a:r>
              <a:rPr lang="it-IT" sz="2400" dirty="0"/>
              <a:t> </a:t>
            </a:r>
            <a:r>
              <a:rPr lang="it-IT" sz="2400" dirty="0" err="1"/>
              <a:t>ou</a:t>
            </a:r>
            <a:r>
              <a:rPr lang="it-IT" sz="2400" dirty="0"/>
              <a:t> </a:t>
            </a:r>
            <a:r>
              <a:rPr lang="it-IT" sz="2400" dirty="0" err="1"/>
              <a:t>politiques</a:t>
            </a:r>
            <a:r>
              <a:rPr lang="it-IT" sz="2400" dirty="0"/>
              <a:t>.</a:t>
            </a:r>
            <a:endParaRPr lang="fr-CA" sz="2400" dirty="0"/>
          </a:p>
        </p:txBody>
      </p:sp>
    </p:spTree>
    <p:extLst>
      <p:ext uri="{BB962C8B-B14F-4D97-AF65-F5344CB8AC3E}">
        <p14:creationId xmlns:p14="http://schemas.microsoft.com/office/powerpoint/2010/main" val="1363761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le </a:t>
            </a:r>
            <a:r>
              <a:rPr lang="fr-CA" sz="2800" dirty="0"/>
              <a:t>projet de loi "Climat et Résilience"</a:t>
            </a:r>
          </a:p>
        </p:txBody>
      </p:sp>
      <p:sp>
        <p:nvSpPr>
          <p:cNvPr id="3" name="Segnaposto contenuto 2"/>
          <p:cNvSpPr>
            <a:spLocks noGrp="1"/>
          </p:cNvSpPr>
          <p:nvPr>
            <p:ph idx="1"/>
          </p:nvPr>
        </p:nvSpPr>
        <p:spPr/>
        <p:txBody>
          <a:bodyPr>
            <a:normAutofit/>
          </a:bodyPr>
          <a:lstStyle/>
          <a:p>
            <a:pPr algn="just"/>
            <a:r>
              <a:rPr lang="fr-CA" sz="2400" dirty="0"/>
              <a:t>Un autre texte issu des propositions de la Convention citoyenne pour le climat, le projet de loi "Climat et Résilience", a été présenté au Conseil des ministres du 10 février 2021. Il doit être examiné par l'Assemblée nationale en séance publique à partir du 29 mars 2021.</a:t>
            </a:r>
          </a:p>
        </p:txBody>
      </p:sp>
    </p:spTree>
    <p:extLst>
      <p:ext uri="{BB962C8B-B14F-4D97-AF65-F5344CB8AC3E}">
        <p14:creationId xmlns:p14="http://schemas.microsoft.com/office/powerpoint/2010/main" val="2089137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R</a:t>
            </a:r>
            <a:r>
              <a:rPr lang="it-IT" sz="2800" b="1" dirty="0" err="1" smtClean="0"/>
              <a:t>éférendum</a:t>
            </a:r>
            <a:r>
              <a:rPr lang="it-IT" sz="2800" b="1" dirty="0" smtClean="0"/>
              <a:t/>
            </a:r>
            <a:br>
              <a:rPr lang="it-IT" sz="2800" b="1" dirty="0" smtClean="0"/>
            </a:br>
            <a:endParaRPr lang="fr-CA" sz="2800" dirty="0"/>
          </a:p>
        </p:txBody>
      </p:sp>
      <p:sp>
        <p:nvSpPr>
          <p:cNvPr id="3" name="Segnaposto contenuto 2"/>
          <p:cNvSpPr>
            <a:spLocks noGrp="1"/>
          </p:cNvSpPr>
          <p:nvPr>
            <p:ph idx="1"/>
          </p:nvPr>
        </p:nvSpPr>
        <p:spPr/>
        <p:txBody>
          <a:bodyPr>
            <a:normAutofit/>
          </a:bodyPr>
          <a:lstStyle/>
          <a:p>
            <a:pPr algn="just"/>
            <a:r>
              <a:rPr lang="it-IT" sz="2400" b="1" dirty="0" err="1"/>
              <a:t>Dans</a:t>
            </a:r>
            <a:r>
              <a:rPr lang="it-IT" sz="2400" b="1" dirty="0"/>
              <a:t> </a:t>
            </a:r>
            <a:r>
              <a:rPr lang="it-IT" sz="2400" b="1" dirty="0" err="1"/>
              <a:t>quels</a:t>
            </a:r>
            <a:r>
              <a:rPr lang="it-IT" sz="2400" b="1" dirty="0"/>
              <a:t> </a:t>
            </a:r>
            <a:r>
              <a:rPr lang="it-IT" sz="2400" b="1" dirty="0" err="1"/>
              <a:t>cas</a:t>
            </a:r>
            <a:r>
              <a:rPr lang="it-IT" sz="2400" b="1" dirty="0"/>
              <a:t> le </a:t>
            </a:r>
            <a:r>
              <a:rPr lang="it-IT" sz="2400" b="1" dirty="0" err="1"/>
              <a:t>président</a:t>
            </a:r>
            <a:r>
              <a:rPr lang="it-IT" sz="2400" b="1" dirty="0"/>
              <a:t> de la </a:t>
            </a:r>
            <a:r>
              <a:rPr lang="it-IT" sz="2400" b="1" dirty="0" err="1"/>
              <a:t>République</a:t>
            </a:r>
            <a:r>
              <a:rPr lang="it-IT" sz="2400" b="1" dirty="0"/>
              <a:t> </a:t>
            </a:r>
            <a:r>
              <a:rPr lang="it-IT" sz="2400" b="1" dirty="0" err="1"/>
              <a:t>peut</a:t>
            </a:r>
            <a:r>
              <a:rPr lang="it-IT" sz="2400" b="1" dirty="0"/>
              <a:t>-il </a:t>
            </a:r>
            <a:r>
              <a:rPr lang="it-IT" sz="2400" b="1" dirty="0" err="1"/>
              <a:t>organiser</a:t>
            </a:r>
            <a:r>
              <a:rPr lang="it-IT" sz="2400" b="1" dirty="0"/>
              <a:t> un </a:t>
            </a:r>
            <a:r>
              <a:rPr lang="it-IT" sz="2400" b="1" dirty="0" err="1"/>
              <a:t>référendum</a:t>
            </a:r>
            <a:r>
              <a:rPr lang="it-IT" sz="2400" b="1" dirty="0"/>
              <a:t> ? </a:t>
            </a:r>
          </a:p>
          <a:p>
            <a:pPr algn="just"/>
            <a:r>
              <a:rPr lang="it-IT" sz="2400" dirty="0"/>
              <a:t>Le </a:t>
            </a:r>
            <a:r>
              <a:rPr lang="it-IT" sz="2400" dirty="0" err="1"/>
              <a:t>président</a:t>
            </a:r>
            <a:r>
              <a:rPr lang="it-IT" sz="2400" dirty="0"/>
              <a:t> de la </a:t>
            </a:r>
            <a:r>
              <a:rPr lang="it-IT" sz="2400" dirty="0" err="1"/>
              <a:t>République</a:t>
            </a:r>
            <a:r>
              <a:rPr lang="it-IT" sz="2400" dirty="0"/>
              <a:t> </a:t>
            </a:r>
            <a:r>
              <a:rPr lang="it-IT" sz="2400" dirty="0" err="1"/>
              <a:t>peut</a:t>
            </a:r>
            <a:r>
              <a:rPr lang="it-IT" sz="2400" dirty="0"/>
              <a:t> </a:t>
            </a:r>
            <a:r>
              <a:rPr lang="it-IT" sz="2400" dirty="0" err="1"/>
              <a:t>organiser</a:t>
            </a:r>
            <a:r>
              <a:rPr lang="it-IT" sz="2400" dirty="0"/>
              <a:t> un </a:t>
            </a:r>
            <a:r>
              <a:rPr lang="it-IT" sz="2400" dirty="0" err="1"/>
              <a:t>référendum</a:t>
            </a:r>
            <a:r>
              <a:rPr lang="it-IT" sz="2400" dirty="0"/>
              <a:t> pour </a:t>
            </a:r>
            <a:r>
              <a:rPr lang="it-IT" sz="2400" dirty="0" err="1"/>
              <a:t>deux</a:t>
            </a:r>
            <a:r>
              <a:rPr lang="it-IT" sz="2400" dirty="0"/>
              <a:t> </a:t>
            </a:r>
            <a:r>
              <a:rPr lang="it-IT" sz="2400" dirty="0" err="1"/>
              <a:t>raisons</a:t>
            </a:r>
            <a:r>
              <a:rPr lang="it-IT" sz="2400" dirty="0"/>
              <a:t> : </a:t>
            </a:r>
            <a:r>
              <a:rPr lang="it-IT" sz="2400" dirty="0" err="1"/>
              <a:t>réviser</a:t>
            </a:r>
            <a:r>
              <a:rPr lang="it-IT" sz="2400" dirty="0"/>
              <a:t> la </a:t>
            </a:r>
            <a:r>
              <a:rPr lang="it-IT" sz="2400" dirty="0" err="1"/>
              <a:t>Constitution</a:t>
            </a:r>
            <a:r>
              <a:rPr lang="it-IT" sz="2400" dirty="0"/>
              <a:t> </a:t>
            </a:r>
            <a:r>
              <a:rPr lang="it-IT" sz="2400" dirty="0" err="1"/>
              <a:t>ou</a:t>
            </a:r>
            <a:r>
              <a:rPr lang="it-IT" sz="2400" dirty="0"/>
              <a:t> </a:t>
            </a:r>
            <a:r>
              <a:rPr lang="it-IT" sz="2400" dirty="0" err="1"/>
              <a:t>faire</a:t>
            </a:r>
            <a:r>
              <a:rPr lang="it-IT" sz="2400" dirty="0"/>
              <a:t> </a:t>
            </a:r>
            <a:r>
              <a:rPr lang="it-IT" sz="2400" dirty="0" err="1"/>
              <a:t>adopter</a:t>
            </a:r>
            <a:r>
              <a:rPr lang="it-IT" sz="2400" dirty="0"/>
              <a:t> une </a:t>
            </a:r>
            <a:r>
              <a:rPr lang="it-IT" sz="2400" dirty="0" err="1"/>
              <a:t>loi</a:t>
            </a:r>
            <a:r>
              <a:rPr lang="it-IT" sz="2400" dirty="0"/>
              <a:t>. </a:t>
            </a:r>
            <a:endParaRPr lang="it-IT" sz="2400" dirty="0" smtClean="0"/>
          </a:p>
          <a:p>
            <a:pPr algn="just"/>
            <a:r>
              <a:rPr lang="it-IT" sz="2400" dirty="0" err="1" smtClean="0"/>
              <a:t>Ces</a:t>
            </a:r>
            <a:r>
              <a:rPr lang="it-IT" sz="2400" dirty="0" smtClean="0"/>
              <a:t> </a:t>
            </a:r>
            <a:r>
              <a:rPr lang="it-IT" sz="2400" dirty="0" err="1"/>
              <a:t>deux</a:t>
            </a:r>
            <a:r>
              <a:rPr lang="it-IT" sz="2400" dirty="0"/>
              <a:t> </a:t>
            </a:r>
            <a:r>
              <a:rPr lang="it-IT" sz="2400" dirty="0" err="1"/>
              <a:t>hypothèses</a:t>
            </a:r>
            <a:r>
              <a:rPr lang="it-IT" sz="2400" dirty="0"/>
              <a:t> </a:t>
            </a:r>
            <a:r>
              <a:rPr lang="it-IT" sz="2400" dirty="0" err="1"/>
              <a:t>relèvent</a:t>
            </a:r>
            <a:r>
              <a:rPr lang="it-IT" sz="2400" dirty="0"/>
              <a:t> de </a:t>
            </a:r>
            <a:r>
              <a:rPr lang="it-IT" sz="2400" dirty="0" err="1"/>
              <a:t>deux</a:t>
            </a:r>
            <a:r>
              <a:rPr lang="it-IT" sz="2400" dirty="0"/>
              <a:t> </a:t>
            </a:r>
            <a:r>
              <a:rPr lang="it-IT" sz="2400" dirty="0" err="1"/>
              <a:t>procédures</a:t>
            </a:r>
            <a:r>
              <a:rPr lang="it-IT" sz="2400" dirty="0"/>
              <a:t>, celle de l'</a:t>
            </a:r>
            <a:r>
              <a:rPr lang="it-IT" sz="2400" dirty="0" err="1"/>
              <a:t>article</a:t>
            </a:r>
            <a:r>
              <a:rPr lang="it-IT" sz="2400" dirty="0"/>
              <a:t> 89 et celle de l'</a:t>
            </a:r>
            <a:r>
              <a:rPr lang="it-IT" sz="2400" dirty="0" err="1"/>
              <a:t>article</a:t>
            </a:r>
            <a:r>
              <a:rPr lang="it-IT" sz="2400" dirty="0"/>
              <a:t> 11 de la </a:t>
            </a:r>
            <a:r>
              <a:rPr lang="it-IT" sz="2400" dirty="0" err="1"/>
              <a:t>Constitution</a:t>
            </a:r>
            <a:r>
              <a:rPr lang="it-IT" sz="2400" dirty="0"/>
              <a:t>. </a:t>
            </a:r>
            <a:endParaRPr lang="it-IT" sz="2400" dirty="0" smtClean="0"/>
          </a:p>
          <a:p>
            <a:pPr algn="just"/>
            <a:endParaRPr lang="it-IT" sz="2400" dirty="0"/>
          </a:p>
          <a:p>
            <a:pPr algn="just"/>
            <a:endParaRPr lang="it-IT" sz="2400" dirty="0" smtClean="0"/>
          </a:p>
          <a:p>
            <a:pPr algn="just"/>
            <a:r>
              <a:rPr lang="it-IT" sz="2400" dirty="0" err="1" smtClean="0"/>
              <a:t>Débats</a:t>
            </a:r>
            <a:r>
              <a:rPr lang="it-IT" sz="2400" dirty="0" smtClean="0"/>
              <a:t> </a:t>
            </a:r>
            <a:r>
              <a:rPr lang="it-IT" sz="2400" dirty="0" err="1" smtClean="0"/>
              <a:t>sur</a:t>
            </a:r>
            <a:r>
              <a:rPr lang="it-IT" sz="2400" dirty="0" smtClean="0"/>
              <a:t> </a:t>
            </a:r>
            <a:r>
              <a:rPr lang="it-IT" sz="2400" dirty="0" err="1" smtClean="0"/>
              <a:t>les</a:t>
            </a:r>
            <a:r>
              <a:rPr lang="it-IT" sz="2400" dirty="0" smtClean="0"/>
              <a:t> </a:t>
            </a:r>
            <a:r>
              <a:rPr lang="it-IT" sz="2400" dirty="0" err="1" smtClean="0"/>
              <a:t>référendums</a:t>
            </a:r>
            <a:r>
              <a:rPr lang="it-IT" sz="2400" dirty="0" smtClean="0"/>
              <a:t> </a:t>
            </a:r>
            <a:r>
              <a:rPr lang="it-IT" sz="2400" dirty="0" err="1" smtClean="0"/>
              <a:t>depuis</a:t>
            </a:r>
            <a:r>
              <a:rPr lang="it-IT" sz="2400" dirty="0" smtClean="0"/>
              <a:t> le </a:t>
            </a:r>
            <a:r>
              <a:rPr lang="it-IT" sz="2400" dirty="0" err="1" smtClean="0"/>
              <a:t>mouvement</a:t>
            </a:r>
            <a:r>
              <a:rPr lang="it-IT" sz="2400" dirty="0" smtClean="0"/>
              <a:t> </a:t>
            </a:r>
            <a:r>
              <a:rPr lang="it-IT" sz="2400" dirty="0" err="1" smtClean="0"/>
              <a:t>des</a:t>
            </a:r>
            <a:r>
              <a:rPr lang="it-IT" sz="2400" dirty="0" smtClean="0"/>
              <a:t> </a:t>
            </a:r>
            <a:r>
              <a:rPr lang="it-IT" sz="2400" dirty="0" err="1" smtClean="0"/>
              <a:t>gilets</a:t>
            </a:r>
            <a:r>
              <a:rPr lang="it-IT" sz="2400" dirty="0" smtClean="0"/>
              <a:t> </a:t>
            </a:r>
            <a:r>
              <a:rPr lang="it-IT" sz="2400" dirty="0" err="1" smtClean="0"/>
              <a:t>jaunes</a:t>
            </a:r>
            <a:endParaRPr lang="it-IT" sz="2400" dirty="0"/>
          </a:p>
          <a:p>
            <a:endParaRPr lang="fr-CA" sz="2400" dirty="0"/>
          </a:p>
        </p:txBody>
      </p:sp>
    </p:spTree>
    <p:extLst>
      <p:ext uri="{BB962C8B-B14F-4D97-AF65-F5344CB8AC3E}">
        <p14:creationId xmlns:p14="http://schemas.microsoft.com/office/powerpoint/2010/main" val="4272975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Observations </a:t>
            </a:r>
            <a:r>
              <a:rPr lang="fr-CA" sz="2800" dirty="0" smtClean="0"/>
              <a:t>hebdomadaires</a:t>
            </a:r>
            <a:br>
              <a:rPr lang="fr-CA" sz="2800" dirty="0" smtClean="0"/>
            </a:br>
            <a:r>
              <a:rPr lang="fr-CA" sz="2800" dirty="0" smtClean="0"/>
              <a:t>16 </a:t>
            </a:r>
            <a:r>
              <a:rPr lang="fr-CA" sz="2800" dirty="0"/>
              <a:t>mars 2021</a:t>
            </a:r>
          </a:p>
        </p:txBody>
      </p:sp>
      <p:sp>
        <p:nvSpPr>
          <p:cNvPr id="3" name="Segnaposto contenuto 2"/>
          <p:cNvSpPr>
            <a:spLocks noGrp="1"/>
          </p:cNvSpPr>
          <p:nvPr>
            <p:ph idx="1"/>
          </p:nvPr>
        </p:nvSpPr>
        <p:spPr/>
        <p:txBody>
          <a:bodyPr>
            <a:normAutofit/>
          </a:bodyPr>
          <a:lstStyle/>
          <a:p>
            <a:r>
              <a:rPr lang="it-IT" sz="2400" b="1" dirty="0" err="1"/>
              <a:t>Opposition</a:t>
            </a:r>
            <a:r>
              <a:rPr lang="it-IT" sz="2400" b="1" dirty="0"/>
              <a:t> </a:t>
            </a:r>
            <a:r>
              <a:rPr lang="it-IT" sz="2400" b="1" dirty="0" err="1"/>
              <a:t>sémantique</a:t>
            </a:r>
            <a:r>
              <a:rPr lang="it-IT" sz="2400" b="1" dirty="0"/>
              <a:t> à </a:t>
            </a:r>
            <a:r>
              <a:rPr lang="it-IT" sz="2400" b="1" dirty="0" err="1" smtClean="0"/>
              <a:t>droite</a:t>
            </a:r>
            <a:endParaRPr lang="it-IT" sz="2400" b="1" dirty="0" smtClean="0"/>
          </a:p>
          <a:p>
            <a:endParaRPr lang="it-IT" sz="2400" b="1" dirty="0"/>
          </a:p>
          <a:p>
            <a:pPr algn="just"/>
            <a:r>
              <a:rPr lang="it-IT" sz="2400" dirty="0"/>
              <a:t>A </a:t>
            </a:r>
            <a:r>
              <a:rPr lang="it-IT" sz="2400" dirty="0" err="1"/>
              <a:t>leurs</a:t>
            </a:r>
            <a:r>
              <a:rPr lang="it-IT" sz="2400" dirty="0"/>
              <a:t> </a:t>
            </a:r>
            <a:r>
              <a:rPr lang="it-IT" sz="2400" dirty="0" err="1"/>
              <a:t>yeux</a:t>
            </a:r>
            <a:r>
              <a:rPr lang="it-IT" sz="2400" dirty="0"/>
              <a:t> </a:t>
            </a:r>
            <a:r>
              <a:rPr lang="it-IT" sz="2400" dirty="0" err="1"/>
              <a:t>trop</a:t>
            </a:r>
            <a:r>
              <a:rPr lang="it-IT" sz="2400" dirty="0"/>
              <a:t> </a:t>
            </a:r>
            <a:r>
              <a:rPr lang="it-IT" sz="2400" dirty="0" err="1"/>
              <a:t>contraignant</a:t>
            </a:r>
            <a:r>
              <a:rPr lang="it-IT" sz="2400" dirty="0"/>
              <a:t>, le </a:t>
            </a:r>
            <a:r>
              <a:rPr lang="it-IT" sz="2400" dirty="0" err="1"/>
              <a:t>verbe</a:t>
            </a:r>
            <a:r>
              <a:rPr lang="it-IT" sz="2400" dirty="0"/>
              <a:t> «garantir» </a:t>
            </a:r>
            <a:r>
              <a:rPr lang="it-IT" sz="2400" dirty="0" err="1"/>
              <a:t>risque</a:t>
            </a:r>
            <a:r>
              <a:rPr lang="it-IT" sz="2400" dirty="0"/>
              <a:t> de </a:t>
            </a:r>
            <a:r>
              <a:rPr lang="it-IT" sz="2400" dirty="0" err="1"/>
              <a:t>menacer</a:t>
            </a:r>
            <a:r>
              <a:rPr lang="it-IT" sz="2400" dirty="0"/>
              <a:t> la </a:t>
            </a:r>
            <a:r>
              <a:rPr lang="it-IT" sz="2400" dirty="0" err="1"/>
              <a:t>liberté</a:t>
            </a:r>
            <a:r>
              <a:rPr lang="it-IT" sz="2400" dirty="0"/>
              <a:t> d’</a:t>
            </a:r>
            <a:r>
              <a:rPr lang="it-IT" sz="2400" dirty="0" err="1"/>
              <a:t>entreprendre</a:t>
            </a:r>
            <a:r>
              <a:rPr lang="it-IT" sz="2400" dirty="0"/>
              <a:t>. </a:t>
            </a:r>
            <a:r>
              <a:rPr lang="it-IT" sz="2400" dirty="0" err="1"/>
              <a:t>Certains</a:t>
            </a:r>
            <a:r>
              <a:rPr lang="it-IT" sz="2400" dirty="0"/>
              <a:t> </a:t>
            </a:r>
            <a:r>
              <a:rPr lang="it-IT" sz="2400" dirty="0" err="1"/>
              <a:t>préféreraient</a:t>
            </a:r>
            <a:r>
              <a:rPr lang="it-IT" sz="2400" dirty="0"/>
              <a:t> le </a:t>
            </a:r>
            <a:r>
              <a:rPr lang="it-IT" sz="2400" dirty="0" err="1"/>
              <a:t>remplacer</a:t>
            </a:r>
            <a:r>
              <a:rPr lang="it-IT" sz="2400" dirty="0"/>
              <a:t> par un terme </a:t>
            </a:r>
            <a:r>
              <a:rPr lang="it-IT" sz="2400" dirty="0" err="1"/>
              <a:t>moins</a:t>
            </a:r>
            <a:r>
              <a:rPr lang="it-IT" sz="2400" dirty="0"/>
              <a:t> </a:t>
            </a:r>
            <a:r>
              <a:rPr lang="it-IT" sz="2400" dirty="0" err="1"/>
              <a:t>fort</a:t>
            </a:r>
            <a:r>
              <a:rPr lang="it-IT" sz="2400" dirty="0"/>
              <a:t>, «</a:t>
            </a:r>
            <a:r>
              <a:rPr lang="it-IT" sz="2400" dirty="0" err="1"/>
              <a:t>favoriser</a:t>
            </a:r>
            <a:r>
              <a:rPr lang="it-IT" sz="2400" dirty="0"/>
              <a:t>» </a:t>
            </a:r>
            <a:r>
              <a:rPr lang="it-IT" sz="2400" dirty="0" err="1"/>
              <a:t>ou</a:t>
            </a:r>
            <a:r>
              <a:rPr lang="it-IT" sz="2400" dirty="0"/>
              <a:t> «agir pour». </a:t>
            </a:r>
            <a:r>
              <a:rPr lang="it-IT" sz="2400" i="1" dirty="0"/>
              <a:t>«Le </a:t>
            </a:r>
            <a:r>
              <a:rPr lang="it-IT" sz="2400" i="1" dirty="0" err="1"/>
              <a:t>verbe</a:t>
            </a:r>
            <a:r>
              <a:rPr lang="it-IT" sz="2400" i="1" dirty="0"/>
              <a:t> garantir est une quasi-</a:t>
            </a:r>
            <a:r>
              <a:rPr lang="it-IT" sz="2400" i="1" dirty="0" err="1"/>
              <a:t>obligation</a:t>
            </a:r>
            <a:r>
              <a:rPr lang="it-IT" sz="2400" i="1" dirty="0"/>
              <a:t> de </a:t>
            </a:r>
            <a:r>
              <a:rPr lang="it-IT" sz="2400" i="1" dirty="0" err="1"/>
              <a:t>résultat</a:t>
            </a:r>
            <a:r>
              <a:rPr lang="it-IT" sz="2400" i="1" dirty="0"/>
              <a:t>»,</a:t>
            </a:r>
            <a:r>
              <a:rPr lang="it-IT" sz="2400" dirty="0"/>
              <a:t> assume </a:t>
            </a:r>
            <a:r>
              <a:rPr lang="it-IT" sz="2400" dirty="0" err="1"/>
              <a:t>Anglade</a:t>
            </a:r>
            <a:r>
              <a:rPr lang="it-IT" sz="2400" dirty="0"/>
              <a:t>, qui </a:t>
            </a:r>
            <a:r>
              <a:rPr lang="it-IT" sz="2400" dirty="0" err="1"/>
              <a:t>veut</a:t>
            </a:r>
            <a:r>
              <a:rPr lang="it-IT" sz="2400" dirty="0"/>
              <a:t> </a:t>
            </a:r>
            <a:r>
              <a:rPr lang="it-IT" sz="2400" dirty="0" err="1"/>
              <a:t>rassurer</a:t>
            </a:r>
            <a:r>
              <a:rPr lang="it-IT" sz="2400" dirty="0"/>
              <a:t> </a:t>
            </a:r>
            <a:r>
              <a:rPr lang="it-IT" sz="2400" dirty="0" err="1"/>
              <a:t>les</a:t>
            </a:r>
            <a:r>
              <a:rPr lang="it-IT" sz="2400" dirty="0"/>
              <a:t> </a:t>
            </a:r>
            <a:r>
              <a:rPr lang="it-IT" sz="2400" dirty="0" err="1"/>
              <a:t>sénateurs</a:t>
            </a:r>
            <a:r>
              <a:rPr lang="it-IT" sz="2400" dirty="0"/>
              <a:t> :</a:t>
            </a:r>
            <a:r>
              <a:rPr lang="it-IT" sz="2400" i="1" dirty="0"/>
              <a:t> «Cela n’</a:t>
            </a:r>
            <a:r>
              <a:rPr lang="it-IT" sz="2400" i="1" dirty="0" err="1"/>
              <a:t>écrase</a:t>
            </a:r>
            <a:r>
              <a:rPr lang="it-IT" sz="2400" i="1" dirty="0"/>
              <a:t> </a:t>
            </a:r>
            <a:r>
              <a:rPr lang="it-IT" sz="2400" i="1" dirty="0" err="1"/>
              <a:t>pas</a:t>
            </a:r>
            <a:r>
              <a:rPr lang="it-IT" sz="2400" i="1" dirty="0"/>
              <a:t> </a:t>
            </a:r>
            <a:r>
              <a:rPr lang="it-IT" sz="2400" i="1" dirty="0" err="1"/>
              <a:t>les</a:t>
            </a:r>
            <a:r>
              <a:rPr lang="it-IT" sz="2400" i="1" dirty="0"/>
              <a:t> </a:t>
            </a:r>
            <a:r>
              <a:rPr lang="it-IT" sz="2400" i="1" dirty="0" err="1"/>
              <a:t>autres</a:t>
            </a:r>
            <a:r>
              <a:rPr lang="it-IT" sz="2400" i="1" dirty="0"/>
              <a:t> </a:t>
            </a:r>
            <a:r>
              <a:rPr lang="it-IT" sz="2400" i="1" dirty="0" err="1"/>
              <a:t>principes</a:t>
            </a:r>
            <a:r>
              <a:rPr lang="it-IT" sz="2400" i="1" dirty="0"/>
              <a:t>, le </a:t>
            </a:r>
            <a:r>
              <a:rPr lang="it-IT" sz="2400" i="1" dirty="0" err="1"/>
              <a:t>juge</a:t>
            </a:r>
            <a:r>
              <a:rPr lang="it-IT" sz="2400" i="1" dirty="0"/>
              <a:t> </a:t>
            </a:r>
            <a:r>
              <a:rPr lang="it-IT" sz="2400" i="1" dirty="0" err="1"/>
              <a:t>constitutionnel</a:t>
            </a:r>
            <a:r>
              <a:rPr lang="it-IT" sz="2400" i="1" dirty="0"/>
              <a:t> </a:t>
            </a:r>
            <a:r>
              <a:rPr lang="it-IT" sz="2400" i="1" dirty="0" err="1"/>
              <a:t>conciliera</a:t>
            </a:r>
            <a:r>
              <a:rPr lang="it-IT" sz="2400" i="1" dirty="0"/>
              <a:t> </a:t>
            </a:r>
            <a:r>
              <a:rPr lang="it-IT" sz="2400" i="1" dirty="0" err="1"/>
              <a:t>toujours</a:t>
            </a:r>
            <a:r>
              <a:rPr lang="it-IT" sz="2400" i="1" dirty="0"/>
              <a:t> </a:t>
            </a:r>
            <a:r>
              <a:rPr lang="it-IT" sz="2400" i="1" dirty="0" err="1"/>
              <a:t>les</a:t>
            </a:r>
            <a:r>
              <a:rPr lang="it-IT" sz="2400" i="1" dirty="0"/>
              <a:t> </a:t>
            </a:r>
            <a:r>
              <a:rPr lang="it-IT" sz="2400" i="1" dirty="0" err="1"/>
              <a:t>libertés</a:t>
            </a:r>
            <a:r>
              <a:rPr lang="it-IT" sz="2400" i="1" dirty="0"/>
              <a:t> </a:t>
            </a:r>
            <a:r>
              <a:rPr lang="it-IT" sz="2400" i="1" dirty="0" err="1"/>
              <a:t>fondamentales</a:t>
            </a:r>
            <a:r>
              <a:rPr lang="it-IT" sz="2400" i="1" dirty="0" smtClean="0"/>
              <a:t>.</a:t>
            </a:r>
          </a:p>
          <a:p>
            <a:pPr algn="just"/>
            <a:endParaRPr lang="it-IT" sz="2400" b="1" i="1" dirty="0"/>
          </a:p>
          <a:p>
            <a:pPr algn="just"/>
            <a:r>
              <a:rPr lang="it-IT" sz="2400" i="1" dirty="0" smtClean="0"/>
              <a:t>Libération 9 </a:t>
            </a:r>
            <a:r>
              <a:rPr lang="it-IT" sz="2400" i="1" dirty="0" err="1" smtClean="0"/>
              <a:t>mars</a:t>
            </a:r>
            <a:r>
              <a:rPr lang="it-IT" sz="2400" i="1" dirty="0" smtClean="0"/>
              <a:t> 2021</a:t>
            </a:r>
            <a:endParaRPr lang="it-IT" sz="2400" dirty="0"/>
          </a:p>
          <a:p>
            <a:endParaRPr lang="fr-CA" sz="2400" dirty="0"/>
          </a:p>
        </p:txBody>
      </p:sp>
    </p:spTree>
    <p:extLst>
      <p:ext uri="{BB962C8B-B14F-4D97-AF65-F5344CB8AC3E}">
        <p14:creationId xmlns:p14="http://schemas.microsoft.com/office/powerpoint/2010/main" val="584624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Observations </a:t>
            </a:r>
            <a:r>
              <a:rPr lang="fr-CA" sz="2800" dirty="0" smtClean="0"/>
              <a:t>hebdomadaires</a:t>
            </a:r>
            <a:r>
              <a:rPr lang="fr-CA" sz="2800" dirty="0"/>
              <a:t/>
            </a:r>
            <a:br>
              <a:rPr lang="fr-CA" sz="2800" dirty="0"/>
            </a:br>
            <a:r>
              <a:rPr lang="fr-CA" sz="2800" dirty="0" smtClean="0"/>
              <a:t>16 </a:t>
            </a:r>
            <a:r>
              <a:rPr lang="fr-CA" sz="2800" dirty="0"/>
              <a:t>mars 2021</a:t>
            </a:r>
          </a:p>
        </p:txBody>
      </p:sp>
      <p:sp>
        <p:nvSpPr>
          <p:cNvPr id="3" name="Segnaposto contenuto 2"/>
          <p:cNvSpPr>
            <a:spLocks noGrp="1"/>
          </p:cNvSpPr>
          <p:nvPr>
            <p:ph idx="1"/>
          </p:nvPr>
        </p:nvSpPr>
        <p:spPr/>
        <p:txBody>
          <a:bodyPr>
            <a:normAutofit/>
          </a:bodyPr>
          <a:lstStyle/>
          <a:p>
            <a:pPr algn="just"/>
            <a:r>
              <a:rPr lang="fr-CA" sz="2400" dirty="0"/>
              <a:t>Les 17 mots de l’article modifiant la Constitution, «nous les avons choisis, nous les assumons […] car [la garantie] crée une quasi-obligation de résultats», a assuré le Garde des Sceaux, </a:t>
            </a:r>
            <a:r>
              <a:rPr lang="fr-CA" sz="2400" dirty="0" err="1"/>
              <a:t>Eric</a:t>
            </a:r>
            <a:r>
              <a:rPr lang="fr-CA" sz="2400" dirty="0"/>
              <a:t> Dupond-Moretti dans l’hémicycle</a:t>
            </a:r>
            <a:r>
              <a:rPr lang="fr-CA" sz="2400" dirty="0" smtClean="0"/>
              <a:t>.</a:t>
            </a:r>
            <a:endParaRPr lang="fr-CA" sz="2400" dirty="0"/>
          </a:p>
        </p:txBody>
      </p:sp>
    </p:spTree>
    <p:extLst>
      <p:ext uri="{BB962C8B-B14F-4D97-AF65-F5344CB8AC3E}">
        <p14:creationId xmlns:p14="http://schemas.microsoft.com/office/powerpoint/2010/main" val="20768698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smtClean="0"/>
              <a:t>Discriminations dans </a:t>
            </a:r>
            <a:r>
              <a:rPr lang="fr-CA" sz="2800" dirty="0"/>
              <a:t>le Code pénal</a:t>
            </a:r>
            <a:br>
              <a:rPr lang="fr-CA" sz="2800" dirty="0"/>
            </a:br>
            <a:r>
              <a:rPr lang="fr-CA" sz="2800" dirty="0" err="1"/>
              <a:t>https</a:t>
            </a:r>
            <a:r>
              <a:rPr lang="fr-CA" sz="2800" dirty="0"/>
              <a:t>://</a:t>
            </a:r>
            <a:r>
              <a:rPr lang="fr-CA" sz="2800" dirty="0" err="1"/>
              <a:t>www.legifrance.gouv.fr</a:t>
            </a:r>
            <a:r>
              <a:rPr lang="fr-CA" sz="2800" dirty="0"/>
              <a:t>/codes/id/LEGIARTI000018881602/2008-05-29</a:t>
            </a:r>
          </a:p>
        </p:txBody>
      </p:sp>
      <p:sp>
        <p:nvSpPr>
          <p:cNvPr id="3" name="Segnaposto contenuto 2"/>
          <p:cNvSpPr>
            <a:spLocks noGrp="1"/>
          </p:cNvSpPr>
          <p:nvPr>
            <p:ph idx="1"/>
          </p:nvPr>
        </p:nvSpPr>
        <p:spPr/>
        <p:txBody>
          <a:bodyPr>
            <a:normAutofit fontScale="77500" lnSpcReduction="20000"/>
          </a:bodyPr>
          <a:lstStyle/>
          <a:p>
            <a:r>
              <a:rPr lang="it-IT" sz="2400" b="1" dirty="0" err="1"/>
              <a:t>Section</a:t>
            </a:r>
            <a:r>
              <a:rPr lang="it-IT" sz="2400" b="1" dirty="0"/>
              <a:t> 1 : </a:t>
            </a:r>
            <a:r>
              <a:rPr lang="it-IT" sz="2400" b="1" dirty="0" err="1"/>
              <a:t>Des</a:t>
            </a:r>
            <a:r>
              <a:rPr lang="it-IT" sz="2400" b="1" dirty="0"/>
              <a:t> </a:t>
            </a:r>
            <a:r>
              <a:rPr lang="it-IT" sz="2400" b="1" dirty="0" err="1"/>
              <a:t>discriminations</a:t>
            </a:r>
            <a:r>
              <a:rPr lang="it-IT" sz="2400" b="1" dirty="0"/>
              <a:t> (</a:t>
            </a:r>
            <a:r>
              <a:rPr lang="it-IT" sz="2400" b="1" dirty="0" err="1"/>
              <a:t>Articles</a:t>
            </a:r>
            <a:r>
              <a:rPr lang="it-IT" sz="2400" b="1" dirty="0"/>
              <a:t> 225-1 à 225-4)</a:t>
            </a:r>
          </a:p>
          <a:p>
            <a:r>
              <a:rPr lang="it-IT" sz="2400" b="1" dirty="0">
                <a:hlinkClick r:id="rId2"/>
              </a:rPr>
              <a:t>Article 225-2</a:t>
            </a:r>
            <a:endParaRPr lang="it-IT" sz="2400" b="1" dirty="0"/>
          </a:p>
          <a:p>
            <a:r>
              <a:rPr lang="it-IT" sz="2400" dirty="0">
                <a:hlinkClick r:id="rId3"/>
              </a:rPr>
              <a:t>Modifié par Loi n°2004-204 du 9 mars 2004 - art. 41 () JORF 10 mars 2004</a:t>
            </a:r>
            <a:br>
              <a:rPr lang="it-IT" sz="2400" dirty="0">
                <a:hlinkClick r:id="rId3"/>
              </a:rPr>
            </a:br>
            <a:endParaRPr lang="it-IT" sz="2400" dirty="0"/>
          </a:p>
          <a:p>
            <a:pPr algn="just"/>
            <a:r>
              <a:rPr lang="it-IT" sz="2800" dirty="0"/>
              <a:t>La </a:t>
            </a:r>
            <a:r>
              <a:rPr lang="it-IT" sz="2800" dirty="0" err="1"/>
              <a:t>discrimination</a:t>
            </a:r>
            <a:r>
              <a:rPr lang="it-IT" sz="2800" dirty="0"/>
              <a:t> </a:t>
            </a:r>
            <a:r>
              <a:rPr lang="it-IT" sz="2800" dirty="0" err="1"/>
              <a:t>définie</a:t>
            </a:r>
            <a:r>
              <a:rPr lang="it-IT" sz="2800" dirty="0"/>
              <a:t> à l'</a:t>
            </a:r>
            <a:r>
              <a:rPr lang="it-IT" sz="2800" dirty="0" err="1"/>
              <a:t>article</a:t>
            </a:r>
            <a:r>
              <a:rPr lang="it-IT" sz="2800" dirty="0"/>
              <a:t> 225-1, commise à l'</a:t>
            </a:r>
            <a:r>
              <a:rPr lang="it-IT" sz="2800" dirty="0" err="1"/>
              <a:t>égard</a:t>
            </a:r>
            <a:r>
              <a:rPr lang="it-IT" sz="2800" dirty="0"/>
              <a:t> d'une </a:t>
            </a:r>
            <a:r>
              <a:rPr lang="it-IT" sz="2800" dirty="0" err="1"/>
              <a:t>personne</a:t>
            </a:r>
            <a:r>
              <a:rPr lang="it-IT" sz="2800" dirty="0"/>
              <a:t> </a:t>
            </a:r>
            <a:r>
              <a:rPr lang="it-IT" sz="2800" dirty="0" err="1"/>
              <a:t>physique</a:t>
            </a:r>
            <a:r>
              <a:rPr lang="it-IT" sz="2800" dirty="0"/>
              <a:t> </a:t>
            </a:r>
            <a:r>
              <a:rPr lang="it-IT" sz="2800" dirty="0" err="1"/>
              <a:t>ou</a:t>
            </a:r>
            <a:r>
              <a:rPr lang="it-IT" sz="2800" dirty="0"/>
              <a:t> morale, est </a:t>
            </a:r>
            <a:r>
              <a:rPr lang="it-IT" sz="2800" dirty="0" err="1"/>
              <a:t>punie</a:t>
            </a:r>
            <a:r>
              <a:rPr lang="it-IT" sz="2800" dirty="0"/>
              <a:t> de </a:t>
            </a:r>
            <a:r>
              <a:rPr lang="it-IT" sz="2800" dirty="0" err="1"/>
              <a:t>trois</a:t>
            </a:r>
            <a:r>
              <a:rPr lang="it-IT" sz="2800" dirty="0"/>
              <a:t> </a:t>
            </a:r>
            <a:r>
              <a:rPr lang="it-IT" sz="2800" dirty="0" err="1"/>
              <a:t>ans</a:t>
            </a:r>
            <a:r>
              <a:rPr lang="it-IT" sz="2800" dirty="0"/>
              <a:t> d'</a:t>
            </a:r>
            <a:r>
              <a:rPr lang="it-IT" sz="2800" dirty="0" err="1"/>
              <a:t>emprisonnement</a:t>
            </a:r>
            <a:r>
              <a:rPr lang="it-IT" sz="2800" dirty="0"/>
              <a:t> et de 45 000 </a:t>
            </a:r>
            <a:r>
              <a:rPr lang="it-IT" sz="2800" dirty="0" err="1"/>
              <a:t>Euros</a:t>
            </a:r>
            <a:r>
              <a:rPr lang="it-IT" sz="2800" dirty="0"/>
              <a:t> d'</a:t>
            </a:r>
            <a:r>
              <a:rPr lang="it-IT" sz="2800" dirty="0" err="1"/>
              <a:t>amende</a:t>
            </a:r>
            <a:r>
              <a:rPr lang="it-IT" sz="2800" dirty="0"/>
              <a:t> </a:t>
            </a:r>
            <a:r>
              <a:rPr lang="it-IT" sz="2800" dirty="0" err="1"/>
              <a:t>lorsqu'elle</a:t>
            </a:r>
            <a:r>
              <a:rPr lang="it-IT" sz="2800" dirty="0"/>
              <a:t> consiste :</a:t>
            </a:r>
          </a:p>
          <a:p>
            <a:pPr algn="just"/>
            <a:r>
              <a:rPr lang="it-IT" sz="2800" dirty="0"/>
              <a:t>1° A </a:t>
            </a:r>
            <a:r>
              <a:rPr lang="it-IT" sz="2800" dirty="0" err="1"/>
              <a:t>refuser</a:t>
            </a:r>
            <a:r>
              <a:rPr lang="it-IT" sz="2800" dirty="0"/>
              <a:t> la </a:t>
            </a:r>
            <a:r>
              <a:rPr lang="it-IT" sz="2800" dirty="0" err="1"/>
              <a:t>fourniture</a:t>
            </a:r>
            <a:r>
              <a:rPr lang="it-IT" sz="2800" dirty="0"/>
              <a:t> d'un </a:t>
            </a:r>
            <a:r>
              <a:rPr lang="it-IT" sz="2800" dirty="0" err="1"/>
              <a:t>bien</a:t>
            </a:r>
            <a:r>
              <a:rPr lang="it-IT" sz="2800" dirty="0"/>
              <a:t> </a:t>
            </a:r>
            <a:r>
              <a:rPr lang="it-IT" sz="2800" dirty="0" err="1"/>
              <a:t>ou</a:t>
            </a:r>
            <a:r>
              <a:rPr lang="it-IT" sz="2800" dirty="0"/>
              <a:t> d'un service ;</a:t>
            </a:r>
          </a:p>
          <a:p>
            <a:pPr algn="just"/>
            <a:r>
              <a:rPr lang="it-IT" sz="2800" dirty="0"/>
              <a:t>2° A </a:t>
            </a:r>
            <a:r>
              <a:rPr lang="it-IT" sz="2800" dirty="0" err="1"/>
              <a:t>entraver</a:t>
            </a:r>
            <a:r>
              <a:rPr lang="it-IT" sz="2800" dirty="0"/>
              <a:t> l'</a:t>
            </a:r>
            <a:r>
              <a:rPr lang="it-IT" sz="2800" dirty="0" err="1"/>
              <a:t>exercice</a:t>
            </a:r>
            <a:r>
              <a:rPr lang="it-IT" sz="2800" dirty="0"/>
              <a:t> </a:t>
            </a:r>
            <a:r>
              <a:rPr lang="it-IT" sz="2800" dirty="0" err="1"/>
              <a:t>normal</a:t>
            </a:r>
            <a:r>
              <a:rPr lang="it-IT" sz="2800" dirty="0"/>
              <a:t> d'une </a:t>
            </a:r>
            <a:r>
              <a:rPr lang="it-IT" sz="2800" dirty="0" err="1"/>
              <a:t>activité</a:t>
            </a:r>
            <a:r>
              <a:rPr lang="it-IT" sz="2800" dirty="0"/>
              <a:t> </a:t>
            </a:r>
            <a:r>
              <a:rPr lang="it-IT" sz="2800" dirty="0" err="1"/>
              <a:t>économique</a:t>
            </a:r>
            <a:r>
              <a:rPr lang="it-IT" sz="2800" dirty="0"/>
              <a:t> </a:t>
            </a:r>
            <a:r>
              <a:rPr lang="it-IT" sz="2800" dirty="0" err="1"/>
              <a:t>quelconque</a:t>
            </a:r>
            <a:r>
              <a:rPr lang="it-IT" sz="2800" dirty="0"/>
              <a:t> ;</a:t>
            </a:r>
          </a:p>
          <a:p>
            <a:pPr algn="just"/>
            <a:r>
              <a:rPr lang="it-IT" sz="2800" dirty="0"/>
              <a:t>3° A </a:t>
            </a:r>
            <a:r>
              <a:rPr lang="it-IT" sz="2800" dirty="0" err="1"/>
              <a:t>refuser</a:t>
            </a:r>
            <a:r>
              <a:rPr lang="it-IT" sz="2800" dirty="0"/>
              <a:t> d'</a:t>
            </a:r>
            <a:r>
              <a:rPr lang="it-IT" sz="2800" dirty="0" err="1"/>
              <a:t>embaucher</a:t>
            </a:r>
            <a:r>
              <a:rPr lang="it-IT" sz="2800" dirty="0"/>
              <a:t>, à </a:t>
            </a:r>
            <a:r>
              <a:rPr lang="it-IT" sz="2800" dirty="0" err="1"/>
              <a:t>sanctionner</a:t>
            </a:r>
            <a:r>
              <a:rPr lang="it-IT" sz="2800" dirty="0"/>
              <a:t> </a:t>
            </a:r>
            <a:r>
              <a:rPr lang="it-IT" sz="2800" dirty="0" err="1"/>
              <a:t>ou</a:t>
            </a:r>
            <a:r>
              <a:rPr lang="it-IT" sz="2800" dirty="0"/>
              <a:t> à </a:t>
            </a:r>
            <a:r>
              <a:rPr lang="it-IT" sz="2800" dirty="0" err="1"/>
              <a:t>licencier</a:t>
            </a:r>
            <a:r>
              <a:rPr lang="it-IT" sz="2800" dirty="0"/>
              <a:t> une </a:t>
            </a:r>
            <a:r>
              <a:rPr lang="it-IT" sz="2800" dirty="0" err="1"/>
              <a:t>personne</a:t>
            </a:r>
            <a:r>
              <a:rPr lang="it-IT" sz="2800" dirty="0"/>
              <a:t> ;</a:t>
            </a:r>
          </a:p>
          <a:p>
            <a:pPr algn="just"/>
            <a:r>
              <a:rPr lang="it-IT" sz="2800" dirty="0"/>
              <a:t>4° A </a:t>
            </a:r>
            <a:r>
              <a:rPr lang="it-IT" sz="2800" dirty="0" err="1"/>
              <a:t>subordonner</a:t>
            </a:r>
            <a:r>
              <a:rPr lang="it-IT" sz="2800" dirty="0"/>
              <a:t> la </a:t>
            </a:r>
            <a:r>
              <a:rPr lang="it-IT" sz="2800" dirty="0" err="1"/>
              <a:t>fourniture</a:t>
            </a:r>
            <a:r>
              <a:rPr lang="it-IT" sz="2800" dirty="0"/>
              <a:t> d'un </a:t>
            </a:r>
            <a:r>
              <a:rPr lang="it-IT" sz="2800" dirty="0" err="1"/>
              <a:t>bien</a:t>
            </a:r>
            <a:r>
              <a:rPr lang="it-IT" sz="2800" dirty="0"/>
              <a:t> </a:t>
            </a:r>
            <a:r>
              <a:rPr lang="it-IT" sz="2800" dirty="0" err="1"/>
              <a:t>ou</a:t>
            </a:r>
            <a:r>
              <a:rPr lang="it-IT" sz="2800" dirty="0"/>
              <a:t> d'un service à une </a:t>
            </a:r>
            <a:r>
              <a:rPr lang="it-IT" sz="2800" dirty="0" err="1"/>
              <a:t>condition</a:t>
            </a:r>
            <a:r>
              <a:rPr lang="it-IT" sz="2800" dirty="0"/>
              <a:t> </a:t>
            </a:r>
            <a:r>
              <a:rPr lang="it-IT" sz="2800" dirty="0" err="1"/>
              <a:t>fondée</a:t>
            </a:r>
            <a:r>
              <a:rPr lang="it-IT" sz="2800" dirty="0"/>
              <a:t> </a:t>
            </a:r>
            <a:r>
              <a:rPr lang="it-IT" sz="2800" dirty="0" err="1"/>
              <a:t>sur</a:t>
            </a:r>
            <a:r>
              <a:rPr lang="it-IT" sz="2800" dirty="0"/>
              <a:t> l'un </a:t>
            </a:r>
            <a:r>
              <a:rPr lang="it-IT" sz="2800" dirty="0" err="1"/>
              <a:t>des</a:t>
            </a:r>
            <a:r>
              <a:rPr lang="it-IT" sz="2800" dirty="0"/>
              <a:t> </a:t>
            </a:r>
            <a:r>
              <a:rPr lang="it-IT" sz="2800" dirty="0" err="1"/>
              <a:t>éléments</a:t>
            </a:r>
            <a:r>
              <a:rPr lang="it-IT" sz="2800" dirty="0"/>
              <a:t> </a:t>
            </a:r>
            <a:r>
              <a:rPr lang="it-IT" sz="2800" dirty="0" err="1"/>
              <a:t>visés</a:t>
            </a:r>
            <a:r>
              <a:rPr lang="it-IT" sz="2800" dirty="0"/>
              <a:t> à l'</a:t>
            </a:r>
            <a:r>
              <a:rPr lang="it-IT" sz="2800" dirty="0" err="1"/>
              <a:t>article</a:t>
            </a:r>
            <a:r>
              <a:rPr lang="it-IT" sz="2800" dirty="0"/>
              <a:t> 225-1 ;</a:t>
            </a:r>
          </a:p>
          <a:p>
            <a:pPr marL="0" indent="0" algn="just">
              <a:buNone/>
            </a:pPr>
            <a:endParaRPr lang="fr-CA" sz="2800" dirty="0"/>
          </a:p>
        </p:txBody>
      </p:sp>
    </p:spTree>
    <p:extLst>
      <p:ext uri="{BB962C8B-B14F-4D97-AF65-F5344CB8AC3E}">
        <p14:creationId xmlns:p14="http://schemas.microsoft.com/office/powerpoint/2010/main" val="1120586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Dans le Code pénal</a:t>
            </a:r>
          </a:p>
        </p:txBody>
      </p:sp>
      <p:sp>
        <p:nvSpPr>
          <p:cNvPr id="3" name="Segnaposto contenuto 2"/>
          <p:cNvSpPr>
            <a:spLocks noGrp="1"/>
          </p:cNvSpPr>
          <p:nvPr>
            <p:ph idx="1"/>
          </p:nvPr>
        </p:nvSpPr>
        <p:spPr/>
        <p:txBody>
          <a:bodyPr>
            <a:normAutofit fontScale="92500" lnSpcReduction="10000"/>
          </a:bodyPr>
          <a:lstStyle/>
          <a:p>
            <a:r>
              <a:rPr lang="it-IT" sz="2400" b="1" dirty="0" err="1"/>
              <a:t>Section</a:t>
            </a:r>
            <a:r>
              <a:rPr lang="it-IT" sz="2400" b="1" dirty="0"/>
              <a:t> 1 : </a:t>
            </a:r>
            <a:r>
              <a:rPr lang="it-IT" sz="2400" b="1" dirty="0" err="1"/>
              <a:t>Des</a:t>
            </a:r>
            <a:r>
              <a:rPr lang="it-IT" sz="2400" b="1" dirty="0"/>
              <a:t> </a:t>
            </a:r>
            <a:r>
              <a:rPr lang="it-IT" sz="2400" b="1" dirty="0" err="1"/>
              <a:t>discriminations</a:t>
            </a:r>
            <a:r>
              <a:rPr lang="it-IT" sz="2400" b="1" dirty="0"/>
              <a:t> (</a:t>
            </a:r>
            <a:r>
              <a:rPr lang="it-IT" sz="2400" b="1" dirty="0" err="1"/>
              <a:t>Articles</a:t>
            </a:r>
            <a:r>
              <a:rPr lang="it-IT" sz="2400" b="1" dirty="0"/>
              <a:t> 225-1 à 225-4)</a:t>
            </a:r>
          </a:p>
          <a:p>
            <a:r>
              <a:rPr lang="it-IT" sz="2400" b="1" dirty="0">
                <a:hlinkClick r:id="rId2"/>
              </a:rPr>
              <a:t>Article 225-2</a:t>
            </a:r>
            <a:r>
              <a:rPr lang="it-IT" sz="2400" b="1" dirty="0"/>
              <a:t> (suite)</a:t>
            </a:r>
          </a:p>
          <a:p>
            <a:r>
              <a:rPr lang="it-IT" sz="2400" dirty="0">
                <a:hlinkClick r:id="rId3"/>
              </a:rPr>
              <a:t/>
            </a:r>
            <a:br>
              <a:rPr lang="it-IT" sz="2400" dirty="0">
                <a:hlinkClick r:id="rId3"/>
              </a:rPr>
            </a:br>
            <a:endParaRPr lang="it-IT" sz="2400" dirty="0"/>
          </a:p>
          <a:p>
            <a:pPr algn="just"/>
            <a:r>
              <a:rPr lang="it-IT" sz="2400" dirty="0"/>
              <a:t>5° A </a:t>
            </a:r>
            <a:r>
              <a:rPr lang="it-IT" sz="2400" dirty="0" err="1"/>
              <a:t>subordonner</a:t>
            </a:r>
            <a:r>
              <a:rPr lang="it-IT" sz="2400" dirty="0"/>
              <a:t> une offre d'</a:t>
            </a:r>
            <a:r>
              <a:rPr lang="it-IT" sz="2400" dirty="0" err="1"/>
              <a:t>emploi</a:t>
            </a:r>
            <a:r>
              <a:rPr lang="it-IT" sz="2400" dirty="0"/>
              <a:t>, une </a:t>
            </a:r>
            <a:r>
              <a:rPr lang="it-IT" sz="2400" dirty="0" err="1"/>
              <a:t>demande</a:t>
            </a:r>
            <a:r>
              <a:rPr lang="it-IT" sz="2400" dirty="0"/>
              <a:t> de stage </a:t>
            </a:r>
            <a:r>
              <a:rPr lang="it-IT" sz="2400" dirty="0" err="1"/>
              <a:t>ou</a:t>
            </a:r>
            <a:r>
              <a:rPr lang="it-IT" sz="2400" dirty="0"/>
              <a:t> une </a:t>
            </a:r>
            <a:r>
              <a:rPr lang="it-IT" sz="2400" dirty="0" err="1"/>
              <a:t>période</a:t>
            </a:r>
            <a:r>
              <a:rPr lang="it-IT" sz="2400" dirty="0"/>
              <a:t> de </a:t>
            </a:r>
            <a:r>
              <a:rPr lang="it-IT" sz="2400" dirty="0" err="1"/>
              <a:t>formation</a:t>
            </a:r>
            <a:r>
              <a:rPr lang="it-IT" sz="2400" dirty="0"/>
              <a:t> en </a:t>
            </a:r>
            <a:r>
              <a:rPr lang="it-IT" sz="2400" dirty="0" err="1"/>
              <a:t>entreprise</a:t>
            </a:r>
            <a:r>
              <a:rPr lang="it-IT" sz="2400" dirty="0"/>
              <a:t> à une </a:t>
            </a:r>
            <a:r>
              <a:rPr lang="it-IT" sz="2400" dirty="0" err="1"/>
              <a:t>condition</a:t>
            </a:r>
            <a:r>
              <a:rPr lang="it-IT" sz="2400" dirty="0"/>
              <a:t> </a:t>
            </a:r>
            <a:r>
              <a:rPr lang="it-IT" sz="2400" dirty="0" err="1"/>
              <a:t>fondée</a:t>
            </a:r>
            <a:r>
              <a:rPr lang="it-IT" sz="2400" dirty="0"/>
              <a:t> </a:t>
            </a:r>
            <a:r>
              <a:rPr lang="it-IT" sz="2400" dirty="0" err="1"/>
              <a:t>sur</a:t>
            </a:r>
            <a:r>
              <a:rPr lang="it-IT" sz="2400" dirty="0"/>
              <a:t> l'un </a:t>
            </a:r>
            <a:r>
              <a:rPr lang="it-IT" sz="2400" dirty="0" err="1"/>
              <a:t>des</a:t>
            </a:r>
            <a:r>
              <a:rPr lang="it-IT" sz="2400" dirty="0"/>
              <a:t> </a:t>
            </a:r>
            <a:r>
              <a:rPr lang="it-IT" sz="2400" dirty="0" err="1"/>
              <a:t>éléments</a:t>
            </a:r>
            <a:r>
              <a:rPr lang="it-IT" sz="2400" dirty="0"/>
              <a:t> </a:t>
            </a:r>
            <a:r>
              <a:rPr lang="it-IT" sz="2400" dirty="0" err="1"/>
              <a:t>visés</a:t>
            </a:r>
            <a:r>
              <a:rPr lang="it-IT" sz="2400" dirty="0"/>
              <a:t> à l'</a:t>
            </a:r>
            <a:r>
              <a:rPr lang="it-IT" sz="2400" dirty="0" err="1"/>
              <a:t>article</a:t>
            </a:r>
            <a:r>
              <a:rPr lang="it-IT" sz="2400" dirty="0"/>
              <a:t> 225-1 ;</a:t>
            </a:r>
          </a:p>
          <a:p>
            <a:pPr algn="just"/>
            <a:r>
              <a:rPr lang="it-IT" sz="2400" dirty="0"/>
              <a:t>6° A </a:t>
            </a:r>
            <a:r>
              <a:rPr lang="it-IT" sz="2400" dirty="0" err="1"/>
              <a:t>refuser</a:t>
            </a:r>
            <a:r>
              <a:rPr lang="it-IT" sz="2400" dirty="0"/>
              <a:t> d'</a:t>
            </a:r>
            <a:r>
              <a:rPr lang="it-IT" sz="2400" dirty="0" err="1"/>
              <a:t>accepter</a:t>
            </a:r>
            <a:r>
              <a:rPr lang="it-IT" sz="2400" dirty="0"/>
              <a:t> une </a:t>
            </a:r>
            <a:r>
              <a:rPr lang="it-IT" sz="2400" dirty="0" err="1"/>
              <a:t>personne</a:t>
            </a:r>
            <a:r>
              <a:rPr lang="it-IT" sz="2400" dirty="0"/>
              <a:t> à l'un </a:t>
            </a:r>
            <a:r>
              <a:rPr lang="it-IT" sz="2400" dirty="0" err="1"/>
              <a:t>des</a:t>
            </a:r>
            <a:r>
              <a:rPr lang="it-IT" sz="2400" dirty="0"/>
              <a:t> </a:t>
            </a:r>
            <a:r>
              <a:rPr lang="it-IT" sz="2400" dirty="0" err="1"/>
              <a:t>stages</a:t>
            </a:r>
            <a:r>
              <a:rPr lang="it-IT" sz="2400" dirty="0"/>
              <a:t> </a:t>
            </a:r>
            <a:r>
              <a:rPr lang="it-IT" sz="2400" dirty="0" err="1"/>
              <a:t>visés</a:t>
            </a:r>
            <a:r>
              <a:rPr lang="it-IT" sz="2400" dirty="0"/>
              <a:t> par le 2° de l'</a:t>
            </a:r>
            <a:r>
              <a:rPr lang="it-IT" sz="2400" dirty="0" err="1"/>
              <a:t>article</a:t>
            </a:r>
            <a:r>
              <a:rPr lang="it-IT" sz="2400" dirty="0"/>
              <a:t> L. 412-8 </a:t>
            </a:r>
            <a:r>
              <a:rPr lang="it-IT" sz="2400" dirty="0" err="1"/>
              <a:t>du</a:t>
            </a:r>
            <a:r>
              <a:rPr lang="it-IT" sz="2400" dirty="0"/>
              <a:t> code de la </a:t>
            </a:r>
            <a:r>
              <a:rPr lang="it-IT" sz="2400" dirty="0" err="1"/>
              <a:t>sécurité</a:t>
            </a:r>
            <a:r>
              <a:rPr lang="it-IT" sz="2400" dirty="0"/>
              <a:t> sociale.</a:t>
            </a:r>
          </a:p>
          <a:p>
            <a:pPr algn="just"/>
            <a:r>
              <a:rPr lang="it-IT" sz="2400" dirty="0" err="1"/>
              <a:t>Lorsque</a:t>
            </a:r>
            <a:r>
              <a:rPr lang="it-IT" sz="2400" dirty="0"/>
              <a:t> le </a:t>
            </a:r>
            <a:r>
              <a:rPr lang="it-IT" sz="2400" dirty="0" err="1"/>
              <a:t>refus</a:t>
            </a:r>
            <a:r>
              <a:rPr lang="it-IT" sz="2400" dirty="0"/>
              <a:t> </a:t>
            </a:r>
            <a:r>
              <a:rPr lang="it-IT" sz="2400" dirty="0" err="1"/>
              <a:t>discriminatoire</a:t>
            </a:r>
            <a:r>
              <a:rPr lang="it-IT" sz="2400" dirty="0"/>
              <a:t> </a:t>
            </a:r>
            <a:r>
              <a:rPr lang="it-IT" sz="2400" dirty="0" err="1"/>
              <a:t>prévu</a:t>
            </a:r>
            <a:r>
              <a:rPr lang="it-IT" sz="2400" dirty="0"/>
              <a:t> </a:t>
            </a:r>
            <a:r>
              <a:rPr lang="it-IT" sz="2400" dirty="0" err="1"/>
              <a:t>au</a:t>
            </a:r>
            <a:r>
              <a:rPr lang="it-IT" sz="2400" dirty="0"/>
              <a:t> 1° est </a:t>
            </a:r>
            <a:r>
              <a:rPr lang="it-IT" sz="2400" dirty="0" err="1"/>
              <a:t>commis</a:t>
            </a:r>
            <a:r>
              <a:rPr lang="it-IT" sz="2400" dirty="0"/>
              <a:t> </a:t>
            </a:r>
            <a:r>
              <a:rPr lang="it-IT" sz="2400" dirty="0" err="1"/>
              <a:t>dans</a:t>
            </a:r>
            <a:r>
              <a:rPr lang="it-IT" sz="2400" dirty="0"/>
              <a:t> un </a:t>
            </a:r>
            <a:r>
              <a:rPr lang="it-IT" sz="2400" dirty="0" err="1"/>
              <a:t>lieu</a:t>
            </a:r>
            <a:r>
              <a:rPr lang="it-IT" sz="2400" dirty="0"/>
              <a:t> </a:t>
            </a:r>
            <a:r>
              <a:rPr lang="it-IT" sz="2400" dirty="0" err="1"/>
              <a:t>accueillant</a:t>
            </a:r>
            <a:r>
              <a:rPr lang="it-IT" sz="2400" dirty="0"/>
              <a:t> </a:t>
            </a:r>
            <a:r>
              <a:rPr lang="it-IT" sz="2400" dirty="0" err="1"/>
              <a:t>du</a:t>
            </a:r>
            <a:r>
              <a:rPr lang="it-IT" sz="2400" dirty="0"/>
              <a:t> public </a:t>
            </a:r>
            <a:r>
              <a:rPr lang="it-IT" sz="2400" dirty="0" err="1"/>
              <a:t>ou</a:t>
            </a:r>
            <a:r>
              <a:rPr lang="it-IT" sz="2400" dirty="0"/>
              <a:t> </a:t>
            </a:r>
            <a:r>
              <a:rPr lang="it-IT" sz="2400" dirty="0" err="1"/>
              <a:t>aux</a:t>
            </a:r>
            <a:r>
              <a:rPr lang="it-IT" sz="2400" dirty="0"/>
              <a:t> </a:t>
            </a:r>
            <a:r>
              <a:rPr lang="it-IT" sz="2400" dirty="0" err="1"/>
              <a:t>fins</a:t>
            </a:r>
            <a:r>
              <a:rPr lang="it-IT" sz="2400" dirty="0"/>
              <a:t> d'en interdire l'</a:t>
            </a:r>
            <a:r>
              <a:rPr lang="it-IT" sz="2400" dirty="0" err="1"/>
              <a:t>accès</a:t>
            </a:r>
            <a:r>
              <a:rPr lang="it-IT" sz="2400" dirty="0"/>
              <a:t>, </a:t>
            </a:r>
            <a:r>
              <a:rPr lang="it-IT" sz="2400" dirty="0" err="1"/>
              <a:t>les</a:t>
            </a:r>
            <a:r>
              <a:rPr lang="it-IT" sz="2400" dirty="0"/>
              <a:t> </a:t>
            </a:r>
            <a:r>
              <a:rPr lang="it-IT" sz="2400" dirty="0" err="1"/>
              <a:t>peines</a:t>
            </a:r>
            <a:r>
              <a:rPr lang="it-IT" sz="2400" dirty="0"/>
              <a:t> </a:t>
            </a:r>
            <a:r>
              <a:rPr lang="it-IT" sz="2400" dirty="0" err="1"/>
              <a:t>sont</a:t>
            </a:r>
            <a:r>
              <a:rPr lang="it-IT" sz="2400" dirty="0"/>
              <a:t> </a:t>
            </a:r>
            <a:r>
              <a:rPr lang="it-IT" sz="2400" dirty="0" err="1"/>
              <a:t>portées</a:t>
            </a:r>
            <a:r>
              <a:rPr lang="it-IT" sz="2400" dirty="0"/>
              <a:t> à </a:t>
            </a:r>
            <a:r>
              <a:rPr lang="it-IT" sz="2400" dirty="0" err="1"/>
              <a:t>cinq</a:t>
            </a:r>
            <a:r>
              <a:rPr lang="it-IT" sz="2400" dirty="0"/>
              <a:t> </a:t>
            </a:r>
            <a:r>
              <a:rPr lang="it-IT" sz="2400" dirty="0" err="1"/>
              <a:t>ans</a:t>
            </a:r>
            <a:r>
              <a:rPr lang="it-IT" sz="2400" dirty="0"/>
              <a:t> d'</a:t>
            </a:r>
            <a:r>
              <a:rPr lang="it-IT" sz="2400" dirty="0" err="1"/>
              <a:t>emprisonnement</a:t>
            </a:r>
            <a:r>
              <a:rPr lang="it-IT" sz="2400" dirty="0"/>
              <a:t> et à 75 000 </a:t>
            </a:r>
            <a:r>
              <a:rPr lang="it-IT" sz="2400" dirty="0" err="1"/>
              <a:t>Euros</a:t>
            </a:r>
            <a:r>
              <a:rPr lang="it-IT" sz="2400" dirty="0"/>
              <a:t> d'</a:t>
            </a:r>
            <a:r>
              <a:rPr lang="it-IT" sz="2400" dirty="0" err="1"/>
              <a:t>amende</a:t>
            </a:r>
            <a:r>
              <a:rPr lang="it-IT" sz="2400" dirty="0"/>
              <a:t>.</a:t>
            </a:r>
          </a:p>
          <a:p>
            <a:endParaRPr lang="it-IT" sz="2400" b="1" dirty="0"/>
          </a:p>
          <a:p>
            <a:endParaRPr lang="fr-CA" sz="2400" dirty="0"/>
          </a:p>
        </p:txBody>
      </p:sp>
    </p:spTree>
    <p:extLst>
      <p:ext uri="{BB962C8B-B14F-4D97-AF65-F5344CB8AC3E}">
        <p14:creationId xmlns:p14="http://schemas.microsoft.com/office/powerpoint/2010/main" val="7651312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défenseur des droits</a:t>
            </a:r>
            <a:endParaRPr lang="fr-CA" sz="2800" dirty="0"/>
          </a:p>
        </p:txBody>
      </p:sp>
      <p:sp>
        <p:nvSpPr>
          <p:cNvPr id="3" name="Segnaposto contenuto 2"/>
          <p:cNvSpPr>
            <a:spLocks noGrp="1"/>
          </p:cNvSpPr>
          <p:nvPr>
            <p:ph idx="1"/>
          </p:nvPr>
        </p:nvSpPr>
        <p:spPr/>
        <p:txBody>
          <a:bodyPr>
            <a:normAutofit/>
          </a:bodyPr>
          <a:lstStyle/>
          <a:p>
            <a:r>
              <a:rPr lang="fr-CA" sz="2400" dirty="0" smtClean="0"/>
              <a:t>à écouter</a:t>
            </a:r>
          </a:p>
          <a:p>
            <a:r>
              <a:rPr lang="fr-CA" sz="2400" dirty="0" smtClean="0">
                <a:hlinkClick r:id="rId2"/>
              </a:rPr>
              <a:t>https</a:t>
            </a:r>
            <a:r>
              <a:rPr lang="fr-CA" sz="2400" dirty="0">
                <a:hlinkClick r:id="rId2"/>
              </a:rPr>
              <a:t>://www.defenseurdesdroits.fr/fr/institution/competences/lutte-contre-</a:t>
            </a:r>
            <a:r>
              <a:rPr lang="fr-CA" sz="2400" dirty="0" smtClean="0">
                <a:hlinkClick r:id="rId2"/>
              </a:rPr>
              <a:t>discriminations</a:t>
            </a:r>
            <a:endParaRPr lang="fr-CA" sz="2400" dirty="0" smtClean="0"/>
          </a:p>
          <a:p>
            <a:endParaRPr lang="fr-CA" sz="2400" dirty="0"/>
          </a:p>
          <a:p>
            <a:endParaRPr lang="fr-CA" sz="2400" dirty="0" smtClean="0"/>
          </a:p>
          <a:p>
            <a:pPr algn="just"/>
            <a:r>
              <a:rPr lang="fr-CA" sz="2400" dirty="0"/>
              <a:t>39 28 - </a:t>
            </a:r>
            <a:r>
              <a:rPr lang="fr-CA" sz="2400" dirty="0" err="1"/>
              <a:t>Antidiscriminations.fr</a:t>
            </a:r>
            <a:r>
              <a:rPr lang="fr-CA" sz="2400" dirty="0"/>
              <a:t>, le nouveau service de signalement et d’accompagnement des victimes de discriminations du Défenseur des </a:t>
            </a:r>
            <a:r>
              <a:rPr lang="fr-CA" sz="2400" dirty="0" smtClean="0"/>
              <a:t>droits (12 février 2021)</a:t>
            </a:r>
            <a:endParaRPr lang="fr-CA" sz="2400" dirty="0"/>
          </a:p>
          <a:p>
            <a:endParaRPr lang="fr-CA" sz="2400" dirty="0"/>
          </a:p>
        </p:txBody>
      </p:sp>
    </p:spTree>
    <p:extLst>
      <p:ext uri="{BB962C8B-B14F-4D97-AF65-F5344CB8AC3E}">
        <p14:creationId xmlns:p14="http://schemas.microsoft.com/office/powerpoint/2010/main" val="8224838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Défenseur</a:t>
            </a:r>
            <a:r>
              <a:rPr lang="it-IT" sz="2800" dirty="0"/>
              <a:t> </a:t>
            </a:r>
            <a:r>
              <a:rPr lang="it-IT" sz="2800" dirty="0" err="1"/>
              <a:t>des</a:t>
            </a:r>
            <a:r>
              <a:rPr lang="it-IT" sz="2800" dirty="0"/>
              <a:t> </a:t>
            </a:r>
            <a:r>
              <a:rPr lang="it-IT" sz="2800" dirty="0" err="1"/>
              <a:t>droits</a:t>
            </a:r>
            <a:r>
              <a:rPr lang="it-IT" sz="2800" dirty="0"/>
              <a:t/>
            </a:r>
            <a:br>
              <a:rPr lang="it-IT" sz="2800" dirty="0"/>
            </a:br>
            <a:endParaRPr lang="fr-CA" sz="2800" dirty="0"/>
          </a:p>
        </p:txBody>
      </p:sp>
      <p:sp>
        <p:nvSpPr>
          <p:cNvPr id="3" name="Segnaposto contenuto 2"/>
          <p:cNvSpPr>
            <a:spLocks noGrp="1"/>
          </p:cNvSpPr>
          <p:nvPr>
            <p:ph idx="1"/>
          </p:nvPr>
        </p:nvSpPr>
        <p:spPr/>
        <p:txBody>
          <a:bodyPr>
            <a:normAutofit fontScale="85000" lnSpcReduction="10000"/>
          </a:bodyPr>
          <a:lstStyle/>
          <a:p>
            <a:pPr algn="just"/>
            <a:r>
              <a:rPr lang="it-IT" sz="2400" dirty="0" smtClean="0"/>
              <a:t>En </a:t>
            </a:r>
            <a:r>
              <a:rPr lang="it-IT" sz="2400" dirty="0"/>
              <a:t>France, le </a:t>
            </a:r>
            <a:r>
              <a:rPr lang="it-IT" sz="2400" b="1" dirty="0" err="1"/>
              <a:t>Défenseur</a:t>
            </a:r>
            <a:r>
              <a:rPr lang="it-IT" sz="2400" b="1" dirty="0"/>
              <a:t> </a:t>
            </a:r>
            <a:r>
              <a:rPr lang="it-IT" sz="2400" b="1" dirty="0" err="1"/>
              <a:t>des</a:t>
            </a:r>
            <a:r>
              <a:rPr lang="it-IT" sz="2400" b="1" dirty="0"/>
              <a:t> </a:t>
            </a:r>
            <a:r>
              <a:rPr lang="it-IT" sz="2400" b="1" dirty="0" err="1"/>
              <a:t>droits</a:t>
            </a:r>
            <a:r>
              <a:rPr lang="it-IT" sz="2400" dirty="0"/>
              <a:t> est une </a:t>
            </a:r>
            <a:r>
              <a:rPr lang="it-IT" sz="2400" b="1" dirty="0"/>
              <a:t>Autorité administrative indépendante</a:t>
            </a:r>
            <a:r>
              <a:rPr lang="it-IT" sz="2400" dirty="0"/>
              <a:t> </a:t>
            </a:r>
            <a:r>
              <a:rPr lang="it-IT" sz="2400" dirty="0" err="1"/>
              <a:t>ainsi</a:t>
            </a:r>
            <a:r>
              <a:rPr lang="it-IT" sz="2400" dirty="0"/>
              <a:t> </a:t>
            </a:r>
            <a:r>
              <a:rPr lang="it-IT" sz="2400" dirty="0" err="1"/>
              <a:t>que</a:t>
            </a:r>
            <a:r>
              <a:rPr lang="it-IT" sz="2400" dirty="0"/>
              <a:t> la </a:t>
            </a:r>
            <a:r>
              <a:rPr lang="it-IT" sz="2400" dirty="0" err="1"/>
              <a:t>personne</a:t>
            </a:r>
            <a:r>
              <a:rPr lang="it-IT" sz="2400" dirty="0"/>
              <a:t> qui la dirige et qui est </a:t>
            </a:r>
            <a:r>
              <a:rPr lang="it-IT" sz="2400" dirty="0" err="1"/>
              <a:t>nommée</a:t>
            </a:r>
            <a:r>
              <a:rPr lang="it-IT" sz="2400" dirty="0"/>
              <a:t> par le président de la </a:t>
            </a:r>
            <a:r>
              <a:rPr lang="it-IT" sz="2400" dirty="0" err="1" smtClean="0"/>
              <a:t>République</a:t>
            </a:r>
            <a:r>
              <a:rPr lang="it-IT" sz="2400" dirty="0" smtClean="0"/>
              <a:t>.</a:t>
            </a:r>
            <a:r>
              <a:rPr lang="it-IT" sz="2400" dirty="0"/>
              <a:t/>
            </a:r>
            <a:br>
              <a:rPr lang="it-IT" sz="2400" dirty="0"/>
            </a:br>
            <a:r>
              <a:rPr lang="it-IT" sz="2400" dirty="0"/>
              <a:t/>
            </a:r>
            <a:br>
              <a:rPr lang="it-IT" sz="2400" dirty="0"/>
            </a:br>
            <a:r>
              <a:rPr lang="it-IT" sz="2400" dirty="0" err="1"/>
              <a:t>Cette</a:t>
            </a:r>
            <a:r>
              <a:rPr lang="it-IT" sz="2400" dirty="0"/>
              <a:t> </a:t>
            </a:r>
            <a:r>
              <a:rPr lang="it-IT" sz="2400" dirty="0" err="1"/>
              <a:t>institution</a:t>
            </a:r>
            <a:r>
              <a:rPr lang="it-IT" sz="2400" dirty="0"/>
              <a:t> a </a:t>
            </a:r>
            <a:r>
              <a:rPr lang="it-IT" sz="2400" dirty="0" err="1"/>
              <a:t>été</a:t>
            </a:r>
            <a:r>
              <a:rPr lang="it-IT" sz="2400" dirty="0"/>
              <a:t> </a:t>
            </a:r>
            <a:r>
              <a:rPr lang="it-IT" sz="2400" dirty="0" err="1"/>
              <a:t>inscrite</a:t>
            </a:r>
            <a:r>
              <a:rPr lang="it-IT" sz="2400" dirty="0"/>
              <a:t> </a:t>
            </a:r>
            <a:r>
              <a:rPr lang="it-IT" sz="2400" dirty="0" err="1"/>
              <a:t>dans</a:t>
            </a:r>
            <a:r>
              <a:rPr lang="it-IT" sz="2400" dirty="0"/>
              <a:t> la Constitution (</a:t>
            </a:r>
            <a:r>
              <a:rPr lang="it-IT" sz="2400" dirty="0" err="1"/>
              <a:t>Article</a:t>
            </a:r>
            <a:r>
              <a:rPr lang="it-IT" sz="2400" dirty="0"/>
              <a:t> 71-1) </a:t>
            </a:r>
            <a:r>
              <a:rPr lang="it-IT" sz="2400" dirty="0" err="1"/>
              <a:t>lors</a:t>
            </a:r>
            <a:r>
              <a:rPr lang="it-IT" sz="2400" dirty="0"/>
              <a:t> de la révision constitutionnelle de 2008 et </a:t>
            </a:r>
            <a:r>
              <a:rPr lang="it-IT" sz="2400" dirty="0" err="1"/>
              <a:t>instituée</a:t>
            </a:r>
            <a:r>
              <a:rPr lang="it-IT" sz="2400" dirty="0"/>
              <a:t> par la loi organique n° 2011-333 </a:t>
            </a:r>
            <a:r>
              <a:rPr lang="it-IT" sz="2400" dirty="0" err="1"/>
              <a:t>du</a:t>
            </a:r>
            <a:r>
              <a:rPr lang="it-IT" sz="2400" dirty="0"/>
              <a:t> 29 </a:t>
            </a:r>
            <a:r>
              <a:rPr lang="it-IT" sz="2400" dirty="0" err="1"/>
              <a:t>mars</a:t>
            </a:r>
            <a:r>
              <a:rPr lang="it-IT" sz="2400" dirty="0"/>
              <a:t> 2011. </a:t>
            </a:r>
            <a:r>
              <a:rPr lang="it-IT" sz="2400" dirty="0" err="1"/>
              <a:t>Indépendante</a:t>
            </a:r>
            <a:r>
              <a:rPr lang="it-IT" sz="2400" dirty="0"/>
              <a:t> de l'Etat, elle </a:t>
            </a:r>
            <a:r>
              <a:rPr lang="it-IT" sz="2400" dirty="0" err="1"/>
              <a:t>résulte</a:t>
            </a:r>
            <a:r>
              <a:rPr lang="it-IT" sz="2400" dirty="0"/>
              <a:t> de la </a:t>
            </a:r>
            <a:r>
              <a:rPr lang="it-IT" sz="2400" dirty="0" err="1"/>
              <a:t>réunion</a:t>
            </a:r>
            <a:r>
              <a:rPr lang="it-IT" sz="2400" dirty="0"/>
              <a:t> de </a:t>
            </a:r>
            <a:r>
              <a:rPr lang="it-IT" sz="2400" dirty="0" err="1"/>
              <a:t>quatre</a:t>
            </a:r>
            <a:r>
              <a:rPr lang="it-IT" sz="2400" dirty="0"/>
              <a:t> </a:t>
            </a:r>
            <a:r>
              <a:rPr lang="it-IT" sz="2400" dirty="0" err="1"/>
              <a:t>institutions</a:t>
            </a:r>
            <a:r>
              <a:rPr lang="it-IT" sz="2400" dirty="0"/>
              <a:t> : le </a:t>
            </a:r>
            <a:r>
              <a:rPr lang="it-IT" sz="2400" dirty="0" err="1"/>
              <a:t>Médiateur</a:t>
            </a:r>
            <a:r>
              <a:rPr lang="it-IT" sz="2400" dirty="0"/>
              <a:t> de la </a:t>
            </a:r>
            <a:r>
              <a:rPr lang="it-IT" sz="2400" dirty="0" err="1"/>
              <a:t>République</a:t>
            </a:r>
            <a:r>
              <a:rPr lang="it-IT" sz="2400" dirty="0"/>
              <a:t>, le </a:t>
            </a:r>
            <a:r>
              <a:rPr lang="it-IT" sz="2400" dirty="0" err="1"/>
              <a:t>Défenseur</a:t>
            </a:r>
            <a:r>
              <a:rPr lang="it-IT" sz="2400" dirty="0"/>
              <a:t> </a:t>
            </a:r>
            <a:r>
              <a:rPr lang="it-IT" sz="2400" dirty="0" err="1"/>
              <a:t>des</a:t>
            </a:r>
            <a:r>
              <a:rPr lang="it-IT" sz="2400" dirty="0"/>
              <a:t> enfants, la Haute </a:t>
            </a:r>
            <a:r>
              <a:rPr lang="it-IT" sz="2400" dirty="0" err="1"/>
              <a:t>Autorité</a:t>
            </a:r>
            <a:r>
              <a:rPr lang="it-IT" sz="2400" dirty="0"/>
              <a:t> de </a:t>
            </a:r>
            <a:r>
              <a:rPr lang="it-IT" sz="2400" dirty="0" err="1"/>
              <a:t>Lutte</a:t>
            </a:r>
            <a:r>
              <a:rPr lang="it-IT" sz="2400" dirty="0"/>
              <a:t> </a:t>
            </a:r>
            <a:r>
              <a:rPr lang="it-IT" sz="2400" dirty="0" err="1"/>
              <a:t>contre</a:t>
            </a:r>
            <a:r>
              <a:rPr lang="it-IT" sz="2400" dirty="0"/>
              <a:t> </a:t>
            </a:r>
            <a:r>
              <a:rPr lang="it-IT" sz="2400" dirty="0" err="1"/>
              <a:t>les</a:t>
            </a:r>
            <a:r>
              <a:rPr lang="it-IT" sz="2400" dirty="0"/>
              <a:t> </a:t>
            </a:r>
            <a:r>
              <a:rPr lang="it-IT" sz="2400" dirty="0" err="1"/>
              <a:t>Discriminations</a:t>
            </a:r>
            <a:r>
              <a:rPr lang="it-IT" sz="2400" dirty="0"/>
              <a:t> et pour l'</a:t>
            </a:r>
            <a:r>
              <a:rPr lang="it-IT" sz="2400" dirty="0" err="1"/>
              <a:t>Egalité</a:t>
            </a:r>
            <a:r>
              <a:rPr lang="it-IT" sz="2400" dirty="0"/>
              <a:t> (HALDE) et la </a:t>
            </a:r>
            <a:r>
              <a:rPr lang="it-IT" sz="2400" dirty="0" err="1"/>
              <a:t>Commission</a:t>
            </a:r>
            <a:r>
              <a:rPr lang="it-IT" sz="2400" dirty="0"/>
              <a:t> </a:t>
            </a:r>
            <a:r>
              <a:rPr lang="it-IT" sz="2400" dirty="0" err="1"/>
              <a:t>Nationale</a:t>
            </a:r>
            <a:r>
              <a:rPr lang="it-IT" sz="2400" dirty="0"/>
              <a:t> de </a:t>
            </a:r>
            <a:r>
              <a:rPr lang="it-IT" sz="2400" dirty="0" err="1"/>
              <a:t>Déontologie</a:t>
            </a:r>
            <a:r>
              <a:rPr lang="it-IT" sz="2400" dirty="0"/>
              <a:t> de la </a:t>
            </a:r>
            <a:r>
              <a:rPr lang="it-IT" sz="2400" dirty="0" err="1"/>
              <a:t>Sécurité</a:t>
            </a:r>
            <a:r>
              <a:rPr lang="it-IT" sz="2400" dirty="0"/>
              <a:t> (CNDS).</a:t>
            </a:r>
            <a:br>
              <a:rPr lang="it-IT" sz="2400" dirty="0"/>
            </a:br>
            <a:r>
              <a:rPr lang="it-IT" sz="2400" dirty="0"/>
              <a:t/>
            </a:r>
            <a:br>
              <a:rPr lang="it-IT" sz="2400" dirty="0"/>
            </a:br>
            <a:r>
              <a:rPr lang="it-IT" sz="2400" dirty="0"/>
              <a:t>Le </a:t>
            </a:r>
            <a:r>
              <a:rPr lang="it-IT" sz="2400" dirty="0" err="1"/>
              <a:t>Défenseur</a:t>
            </a:r>
            <a:r>
              <a:rPr lang="it-IT" sz="2400" dirty="0"/>
              <a:t> </a:t>
            </a:r>
            <a:r>
              <a:rPr lang="it-IT" sz="2400" dirty="0" err="1"/>
              <a:t>des</a:t>
            </a:r>
            <a:r>
              <a:rPr lang="it-IT" sz="2400" dirty="0"/>
              <a:t> </a:t>
            </a:r>
            <a:r>
              <a:rPr lang="it-IT" sz="2400" dirty="0" err="1"/>
              <a:t>droits</a:t>
            </a:r>
            <a:r>
              <a:rPr lang="it-IT" sz="2400" dirty="0"/>
              <a:t> a pour </a:t>
            </a:r>
            <a:r>
              <a:rPr lang="it-IT" sz="2400" dirty="0" err="1"/>
              <a:t>mission</a:t>
            </a:r>
            <a:r>
              <a:rPr lang="it-IT" sz="2400" dirty="0"/>
              <a:t> de </a:t>
            </a:r>
            <a:r>
              <a:rPr lang="it-IT" sz="2400" b="1" dirty="0" err="1"/>
              <a:t>défendre</a:t>
            </a:r>
            <a:r>
              <a:rPr lang="it-IT" sz="2400" b="1" dirty="0"/>
              <a:t> et de </a:t>
            </a:r>
            <a:r>
              <a:rPr lang="it-IT" sz="2400" b="1" dirty="0" err="1"/>
              <a:t>promouvoir</a:t>
            </a:r>
            <a:r>
              <a:rPr lang="it-IT" sz="2400" b="1" dirty="0"/>
              <a:t> </a:t>
            </a:r>
            <a:r>
              <a:rPr lang="it-IT" sz="2400" b="1" dirty="0" err="1"/>
              <a:t>les</a:t>
            </a:r>
            <a:r>
              <a:rPr lang="it-IT" sz="2400" b="1" dirty="0"/>
              <a:t> droits </a:t>
            </a:r>
            <a:r>
              <a:rPr lang="it-IT" sz="2400" b="1" dirty="0" err="1"/>
              <a:t>des</a:t>
            </a:r>
            <a:r>
              <a:rPr lang="it-IT" sz="2400" b="1" dirty="0"/>
              <a:t> citoyens </a:t>
            </a:r>
            <a:r>
              <a:rPr lang="it-IT" sz="2400" b="1" dirty="0" err="1"/>
              <a:t>devant</a:t>
            </a:r>
            <a:r>
              <a:rPr lang="it-IT" sz="2400" b="1" dirty="0"/>
              <a:t> </a:t>
            </a:r>
            <a:r>
              <a:rPr lang="it-IT" sz="2400" b="1" dirty="0" err="1"/>
              <a:t>les</a:t>
            </a:r>
            <a:r>
              <a:rPr lang="it-IT" sz="2400" b="1" dirty="0"/>
              <a:t> administrations</a:t>
            </a:r>
            <a:r>
              <a:rPr lang="it-IT" sz="2400" dirty="0"/>
              <a:t>. Il </a:t>
            </a:r>
            <a:r>
              <a:rPr lang="it-IT" sz="2400" dirty="0" err="1"/>
              <a:t>intervient</a:t>
            </a:r>
            <a:r>
              <a:rPr lang="it-IT" sz="2400" dirty="0"/>
              <a:t> </a:t>
            </a:r>
            <a:r>
              <a:rPr lang="it-IT" sz="2400" dirty="0" err="1"/>
              <a:t>également</a:t>
            </a:r>
            <a:r>
              <a:rPr lang="it-IT" sz="2400" dirty="0"/>
              <a:t> en </a:t>
            </a:r>
            <a:r>
              <a:rPr lang="it-IT" sz="2400" dirty="0" err="1"/>
              <a:t>matière</a:t>
            </a:r>
            <a:r>
              <a:rPr lang="it-IT" sz="2400" dirty="0"/>
              <a:t> de promotion </a:t>
            </a:r>
            <a:r>
              <a:rPr lang="it-IT" sz="2400" dirty="0" err="1"/>
              <a:t>des</a:t>
            </a:r>
            <a:r>
              <a:rPr lang="it-IT" sz="2400" dirty="0"/>
              <a:t> </a:t>
            </a:r>
            <a:r>
              <a:rPr lang="it-IT" sz="2400" b="1" dirty="0" err="1"/>
              <a:t>droits</a:t>
            </a:r>
            <a:r>
              <a:rPr lang="it-IT" sz="2400" b="1" dirty="0"/>
              <a:t> de l'enfant</a:t>
            </a:r>
            <a:r>
              <a:rPr lang="it-IT" sz="2400" dirty="0"/>
              <a:t>, de </a:t>
            </a:r>
            <a:r>
              <a:rPr lang="it-IT" sz="2400" dirty="0" err="1"/>
              <a:t>lutte</a:t>
            </a:r>
            <a:r>
              <a:rPr lang="it-IT" sz="2400" dirty="0"/>
              <a:t> </a:t>
            </a:r>
            <a:r>
              <a:rPr lang="it-IT" sz="2400" dirty="0" err="1"/>
              <a:t>contre</a:t>
            </a:r>
            <a:r>
              <a:rPr lang="it-IT" sz="2400" dirty="0"/>
              <a:t> </a:t>
            </a:r>
            <a:r>
              <a:rPr lang="it-IT" sz="2400" dirty="0" err="1"/>
              <a:t>les</a:t>
            </a:r>
            <a:r>
              <a:rPr lang="it-IT" sz="2400" dirty="0"/>
              <a:t> </a:t>
            </a:r>
            <a:r>
              <a:rPr lang="it-IT" sz="2400" b="1" dirty="0"/>
              <a:t>discriminations</a:t>
            </a:r>
            <a:r>
              <a:rPr lang="it-IT" sz="2400" dirty="0"/>
              <a:t>, </a:t>
            </a:r>
            <a:r>
              <a:rPr lang="it-IT" sz="2400" dirty="0" err="1"/>
              <a:t>du</a:t>
            </a:r>
            <a:r>
              <a:rPr lang="it-IT" sz="2400" dirty="0"/>
              <a:t> respect de la </a:t>
            </a:r>
            <a:r>
              <a:rPr lang="it-IT" sz="2400" b="1" dirty="0"/>
              <a:t>déontologie </a:t>
            </a:r>
            <a:r>
              <a:rPr lang="it-IT" sz="2400" b="1" dirty="0" err="1"/>
              <a:t>des</a:t>
            </a:r>
            <a:r>
              <a:rPr lang="it-IT" sz="2400" b="1" dirty="0"/>
              <a:t> </a:t>
            </a:r>
            <a:r>
              <a:rPr lang="it-IT" sz="2400" b="1" dirty="0" err="1"/>
              <a:t>activités</a:t>
            </a:r>
            <a:r>
              <a:rPr lang="it-IT" sz="2400" b="1" dirty="0"/>
              <a:t> de sécurité</a:t>
            </a:r>
            <a:r>
              <a:rPr lang="it-IT" sz="2400" dirty="0"/>
              <a:t>.</a:t>
            </a:r>
            <a:endParaRPr lang="fr-CA" sz="2400" dirty="0"/>
          </a:p>
        </p:txBody>
      </p:sp>
    </p:spTree>
    <p:extLst>
      <p:ext uri="{BB962C8B-B14F-4D97-AF65-F5344CB8AC3E}">
        <p14:creationId xmlns:p14="http://schemas.microsoft.com/office/powerpoint/2010/main" val="17610981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La plateforme anti-discriminations </a:t>
            </a:r>
          </a:p>
        </p:txBody>
      </p:sp>
      <p:sp>
        <p:nvSpPr>
          <p:cNvPr id="3" name="Segnaposto contenuto 2"/>
          <p:cNvSpPr>
            <a:spLocks noGrp="1"/>
          </p:cNvSpPr>
          <p:nvPr>
            <p:ph idx="1"/>
          </p:nvPr>
        </p:nvSpPr>
        <p:spPr/>
        <p:txBody>
          <a:bodyPr>
            <a:normAutofit/>
          </a:bodyPr>
          <a:lstStyle/>
          <a:p>
            <a:endParaRPr lang="fr-CA" sz="2400" dirty="0" smtClean="0"/>
          </a:p>
          <a:p>
            <a:pPr algn="just"/>
            <a:r>
              <a:rPr lang="fr-CA" sz="2400" dirty="0"/>
              <a:t>La plateforme anti-discriminations est réalisée par le Défenseur des droits, l’autorité indépendante chargée de lutter contre les discriminations et de promouvoir l’égalité. </a:t>
            </a:r>
          </a:p>
          <a:p>
            <a:r>
              <a:rPr lang="fr-CA" sz="2400" dirty="0" smtClean="0">
                <a:hlinkClick r:id="rId2"/>
              </a:rPr>
              <a:t>https</a:t>
            </a:r>
            <a:r>
              <a:rPr lang="fr-CA" sz="2400" dirty="0">
                <a:hlinkClick r:id="rId2"/>
              </a:rPr>
              <a:t>://www.antidiscriminations.fr</a:t>
            </a:r>
            <a:r>
              <a:rPr lang="fr-CA" sz="2400" dirty="0" smtClean="0">
                <a:hlinkClick r:id="rId2"/>
              </a:rPr>
              <a:t>/</a:t>
            </a:r>
            <a:endParaRPr lang="fr-CA" sz="2400" dirty="0" smtClean="0"/>
          </a:p>
          <a:p>
            <a:endParaRPr lang="fr-CA" sz="2400" dirty="0"/>
          </a:p>
          <a:p>
            <a:pPr algn="just"/>
            <a:r>
              <a:rPr lang="fr-CA" sz="2400" dirty="0"/>
              <a:t>Que vous soyez victime ou </a:t>
            </a:r>
            <a:r>
              <a:rPr lang="fr-CA" sz="2400" b="1" dirty="0"/>
              <a:t>témoin, </a:t>
            </a:r>
            <a:r>
              <a:rPr lang="fr-CA" sz="2400" dirty="0"/>
              <a:t>nous vous écoutons et vous accompagnons pour agir face aux situations de discriminations. Nous pouvons aussi vous accompagner ou vous orienter en cas de violences et de propos haineux. </a:t>
            </a:r>
            <a:endParaRPr lang="fr-CA" sz="2400" dirty="0" smtClean="0"/>
          </a:p>
        </p:txBody>
      </p:sp>
    </p:spTree>
    <p:extLst>
      <p:ext uri="{BB962C8B-B14F-4D97-AF65-F5344CB8AC3E}">
        <p14:creationId xmlns:p14="http://schemas.microsoft.com/office/powerpoint/2010/main" val="3626442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Constitution</a:t>
            </a:r>
            <a:r>
              <a:rPr lang="it-IT" sz="2800" dirty="0" smtClean="0"/>
              <a:t> 1958</a:t>
            </a:r>
            <a:endParaRPr lang="it-IT" sz="2800" dirty="0"/>
          </a:p>
        </p:txBody>
      </p:sp>
      <p:sp>
        <p:nvSpPr>
          <p:cNvPr id="3" name="Segnaposto contenuto 2"/>
          <p:cNvSpPr>
            <a:spLocks noGrp="1"/>
          </p:cNvSpPr>
          <p:nvPr>
            <p:ph idx="1"/>
          </p:nvPr>
        </p:nvSpPr>
        <p:spPr/>
        <p:txBody>
          <a:bodyPr>
            <a:normAutofit/>
          </a:bodyPr>
          <a:lstStyle/>
          <a:p>
            <a:pPr algn="just"/>
            <a:r>
              <a:rPr lang="it-IT" sz="2400" dirty="0" smtClean="0"/>
              <a:t>Art. premier de la </a:t>
            </a:r>
            <a:r>
              <a:rPr lang="it-IT" sz="2400" dirty="0" err="1" smtClean="0"/>
              <a:t>Constitution</a:t>
            </a:r>
            <a:endParaRPr lang="it-IT" sz="2400" dirty="0" smtClean="0"/>
          </a:p>
          <a:p>
            <a:pPr algn="just"/>
            <a:r>
              <a:rPr lang="it-IT" sz="2400" dirty="0" smtClean="0"/>
              <a:t>La </a:t>
            </a:r>
            <a:r>
              <a:rPr lang="it-IT" sz="2400" dirty="0"/>
              <a:t>France est une </a:t>
            </a:r>
            <a:r>
              <a:rPr lang="it-IT" sz="2400" dirty="0" err="1"/>
              <a:t>République</a:t>
            </a:r>
            <a:r>
              <a:rPr lang="it-IT" sz="2400" dirty="0"/>
              <a:t> </a:t>
            </a:r>
            <a:r>
              <a:rPr lang="it-IT" sz="2400" dirty="0" err="1"/>
              <a:t>indivisible</a:t>
            </a:r>
            <a:r>
              <a:rPr lang="it-IT" sz="2400" dirty="0"/>
              <a:t>, </a:t>
            </a:r>
            <a:r>
              <a:rPr lang="it-IT" sz="2400" dirty="0" err="1"/>
              <a:t>laïque</a:t>
            </a:r>
            <a:r>
              <a:rPr lang="it-IT" sz="2400" dirty="0"/>
              <a:t>, </a:t>
            </a:r>
            <a:r>
              <a:rPr lang="it-IT" sz="2400" dirty="0" err="1"/>
              <a:t>démocratique</a:t>
            </a:r>
            <a:r>
              <a:rPr lang="it-IT" sz="2400" dirty="0"/>
              <a:t> et sociale. Elle </a:t>
            </a:r>
            <a:r>
              <a:rPr lang="it-IT" sz="2400" dirty="0" err="1"/>
              <a:t>assure</a:t>
            </a:r>
            <a:r>
              <a:rPr lang="it-IT" sz="2400" dirty="0"/>
              <a:t> l'</a:t>
            </a:r>
            <a:r>
              <a:rPr lang="it-IT" sz="2400" dirty="0" err="1"/>
              <a:t>égalité</a:t>
            </a:r>
            <a:r>
              <a:rPr lang="it-IT" sz="2400" dirty="0"/>
              <a:t> </a:t>
            </a:r>
            <a:r>
              <a:rPr lang="it-IT" sz="2400" dirty="0" err="1"/>
              <a:t>devant</a:t>
            </a:r>
            <a:r>
              <a:rPr lang="it-IT" sz="2400" dirty="0"/>
              <a:t> la </a:t>
            </a:r>
            <a:r>
              <a:rPr lang="it-IT" sz="2400" dirty="0" err="1"/>
              <a:t>loi</a:t>
            </a:r>
            <a:r>
              <a:rPr lang="it-IT" sz="2400" dirty="0"/>
              <a:t> de </a:t>
            </a:r>
            <a:r>
              <a:rPr lang="it-IT" sz="2400" dirty="0" err="1"/>
              <a:t>tous</a:t>
            </a:r>
            <a:r>
              <a:rPr lang="it-IT" sz="2400" dirty="0"/>
              <a:t> </a:t>
            </a:r>
            <a:r>
              <a:rPr lang="it-IT" sz="2400" dirty="0" err="1"/>
              <a:t>les</a:t>
            </a:r>
            <a:r>
              <a:rPr lang="it-IT" sz="2400" dirty="0"/>
              <a:t> </a:t>
            </a:r>
            <a:r>
              <a:rPr lang="it-IT" sz="2400" dirty="0" err="1"/>
              <a:t>citoyens</a:t>
            </a:r>
            <a:r>
              <a:rPr lang="it-IT" sz="2400" dirty="0"/>
              <a:t> sans </a:t>
            </a:r>
            <a:r>
              <a:rPr lang="it-IT" sz="2400" dirty="0" err="1"/>
              <a:t>distinction</a:t>
            </a:r>
            <a:r>
              <a:rPr lang="it-IT" sz="2400" dirty="0"/>
              <a:t> d'origine, </a:t>
            </a:r>
            <a:r>
              <a:rPr lang="it-IT" sz="2400" b="1" dirty="0"/>
              <a:t>de race </a:t>
            </a:r>
            <a:r>
              <a:rPr lang="it-IT" sz="2400" dirty="0" err="1"/>
              <a:t>ou</a:t>
            </a:r>
            <a:r>
              <a:rPr lang="it-IT" sz="2400" dirty="0"/>
              <a:t> de </a:t>
            </a:r>
            <a:r>
              <a:rPr lang="it-IT" sz="2400" dirty="0" err="1"/>
              <a:t>religion</a:t>
            </a:r>
            <a:r>
              <a:rPr lang="it-IT" sz="2400" dirty="0"/>
              <a:t>. Elle </a:t>
            </a:r>
            <a:r>
              <a:rPr lang="it-IT" sz="2400" dirty="0" err="1"/>
              <a:t>respecte</a:t>
            </a:r>
            <a:r>
              <a:rPr lang="it-IT" sz="2400" dirty="0"/>
              <a:t> </a:t>
            </a:r>
            <a:r>
              <a:rPr lang="it-IT" sz="2400" dirty="0" err="1"/>
              <a:t>toutes</a:t>
            </a:r>
            <a:r>
              <a:rPr lang="it-IT" sz="2400" dirty="0"/>
              <a:t> </a:t>
            </a:r>
            <a:r>
              <a:rPr lang="it-IT" sz="2400" dirty="0" err="1"/>
              <a:t>les</a:t>
            </a:r>
            <a:r>
              <a:rPr lang="it-IT" sz="2400" dirty="0"/>
              <a:t> </a:t>
            </a:r>
            <a:r>
              <a:rPr lang="it-IT" sz="2400" dirty="0" err="1"/>
              <a:t>croyances</a:t>
            </a:r>
            <a:r>
              <a:rPr lang="it-IT" sz="2400" dirty="0"/>
              <a:t>. Son </a:t>
            </a:r>
            <a:r>
              <a:rPr lang="it-IT" sz="2400" dirty="0" err="1"/>
              <a:t>organisation</a:t>
            </a:r>
            <a:r>
              <a:rPr lang="it-IT" sz="2400" dirty="0"/>
              <a:t> est </a:t>
            </a:r>
            <a:r>
              <a:rPr lang="it-IT" sz="2400" dirty="0" err="1"/>
              <a:t>décentralisée</a:t>
            </a:r>
            <a:r>
              <a:rPr lang="it-IT" sz="2400" dirty="0"/>
              <a:t>. </a:t>
            </a:r>
            <a:br>
              <a:rPr lang="it-IT" sz="2400" dirty="0"/>
            </a:br>
            <a:r>
              <a:rPr lang="it-IT" sz="2400" dirty="0"/>
              <a:t>La </a:t>
            </a:r>
            <a:r>
              <a:rPr lang="it-IT" sz="2400" dirty="0" err="1"/>
              <a:t>loi</a:t>
            </a:r>
            <a:r>
              <a:rPr lang="it-IT" sz="2400" dirty="0"/>
              <a:t> </a:t>
            </a:r>
            <a:r>
              <a:rPr lang="it-IT" sz="2400" dirty="0" err="1"/>
              <a:t>favorise</a:t>
            </a:r>
            <a:r>
              <a:rPr lang="it-IT" sz="2400" dirty="0"/>
              <a:t> l'</a:t>
            </a:r>
            <a:r>
              <a:rPr lang="it-IT" sz="2400" dirty="0" err="1"/>
              <a:t>égal</a:t>
            </a:r>
            <a:r>
              <a:rPr lang="it-IT" sz="2400" dirty="0"/>
              <a:t> </a:t>
            </a:r>
            <a:r>
              <a:rPr lang="it-IT" sz="2400" dirty="0" err="1"/>
              <a:t>accès</a:t>
            </a:r>
            <a:r>
              <a:rPr lang="it-IT" sz="2400" dirty="0"/>
              <a:t> </a:t>
            </a:r>
            <a:r>
              <a:rPr lang="it-IT" sz="2400" dirty="0" err="1"/>
              <a:t>des</a:t>
            </a:r>
            <a:r>
              <a:rPr lang="it-IT" sz="2400" dirty="0"/>
              <a:t> femmes et </a:t>
            </a:r>
            <a:r>
              <a:rPr lang="it-IT" sz="2400" dirty="0" err="1"/>
              <a:t>des</a:t>
            </a:r>
            <a:r>
              <a:rPr lang="it-IT" sz="2400" dirty="0"/>
              <a:t> </a:t>
            </a:r>
            <a:r>
              <a:rPr lang="it-IT" sz="2400" dirty="0" err="1"/>
              <a:t>hommes</a:t>
            </a:r>
            <a:r>
              <a:rPr lang="it-IT" sz="2400" dirty="0"/>
              <a:t> </a:t>
            </a:r>
            <a:r>
              <a:rPr lang="it-IT" sz="2400" dirty="0" err="1"/>
              <a:t>aux</a:t>
            </a:r>
            <a:r>
              <a:rPr lang="it-IT" sz="2400" dirty="0"/>
              <a:t> </a:t>
            </a:r>
            <a:r>
              <a:rPr lang="it-IT" sz="2400" dirty="0" err="1"/>
              <a:t>mandats</a:t>
            </a:r>
            <a:r>
              <a:rPr lang="it-IT" sz="2400" dirty="0"/>
              <a:t> </a:t>
            </a:r>
            <a:r>
              <a:rPr lang="it-IT" sz="2400" dirty="0" err="1"/>
              <a:t>électoraux</a:t>
            </a:r>
            <a:r>
              <a:rPr lang="it-IT" sz="2400" dirty="0"/>
              <a:t> et </a:t>
            </a:r>
            <a:r>
              <a:rPr lang="it-IT" sz="2400" dirty="0" err="1"/>
              <a:t>fonctions</a:t>
            </a:r>
            <a:r>
              <a:rPr lang="it-IT" sz="2400" dirty="0"/>
              <a:t> </a:t>
            </a:r>
            <a:r>
              <a:rPr lang="it-IT" sz="2400" dirty="0" err="1"/>
              <a:t>électives</a:t>
            </a:r>
            <a:r>
              <a:rPr lang="it-IT" sz="2400" dirty="0"/>
              <a:t>, </a:t>
            </a:r>
            <a:r>
              <a:rPr lang="it-IT" sz="2400" dirty="0" err="1"/>
              <a:t>ainsi</a:t>
            </a:r>
            <a:r>
              <a:rPr lang="it-IT" sz="2400" dirty="0"/>
              <a:t> </a:t>
            </a:r>
            <a:r>
              <a:rPr lang="it-IT" sz="2400" dirty="0" err="1"/>
              <a:t>qu'aux</a:t>
            </a:r>
            <a:r>
              <a:rPr lang="it-IT" sz="2400" dirty="0"/>
              <a:t> </a:t>
            </a:r>
            <a:r>
              <a:rPr lang="it-IT" sz="2400" dirty="0" err="1"/>
              <a:t>responsabilités</a:t>
            </a:r>
            <a:r>
              <a:rPr lang="it-IT" sz="2400" dirty="0"/>
              <a:t> </a:t>
            </a:r>
            <a:r>
              <a:rPr lang="it-IT" sz="2400" dirty="0" err="1"/>
              <a:t>professionnelles</a:t>
            </a:r>
            <a:r>
              <a:rPr lang="it-IT" sz="2400" dirty="0"/>
              <a:t> et </a:t>
            </a:r>
            <a:r>
              <a:rPr lang="it-IT" sz="2400" dirty="0" err="1"/>
              <a:t>sociales</a:t>
            </a:r>
            <a:r>
              <a:rPr lang="it-IT" sz="2400" dirty="0"/>
              <a:t>. </a:t>
            </a:r>
          </a:p>
          <a:p>
            <a:endParaRPr lang="it-IT" sz="2400" dirty="0"/>
          </a:p>
        </p:txBody>
      </p:sp>
    </p:spTree>
    <p:extLst>
      <p:ext uri="{BB962C8B-B14F-4D97-AF65-F5344CB8AC3E}">
        <p14:creationId xmlns:p14="http://schemas.microsoft.com/office/powerpoint/2010/main" val="317416535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a:t>Une nouvelle initiative qui mobilise une expression </a:t>
            </a:r>
            <a:r>
              <a:rPr lang="fr-CA" sz="2800" dirty="0" smtClean="0"/>
              <a:t>imagée au temps de la pandémie</a:t>
            </a:r>
            <a:br>
              <a:rPr lang="fr-CA" sz="2800" dirty="0" smtClean="0"/>
            </a:br>
            <a:r>
              <a:rPr lang="fr-CA" sz="2800" smtClean="0"/>
              <a:t>16 mars 2021</a:t>
            </a:r>
            <a:endParaRPr lang="fr-CA" sz="2800" dirty="0"/>
          </a:p>
        </p:txBody>
      </p:sp>
      <p:pic>
        <p:nvPicPr>
          <p:cNvPr id="4" name="Segnaposto contenuto 3" descr="images.jpg"/>
          <p:cNvPicPr>
            <a:picLocks noGrp="1" noChangeAspect="1"/>
          </p:cNvPicPr>
          <p:nvPr>
            <p:ph idx="1"/>
          </p:nvPr>
        </p:nvPicPr>
        <p:blipFill>
          <a:blip r:embed="rId2">
            <a:extLst>
              <a:ext uri="{28A0092B-C50C-407E-A947-70E740481C1C}">
                <a14:useLocalDpi xmlns:a14="http://schemas.microsoft.com/office/drawing/2010/main" val="0"/>
              </a:ext>
            </a:extLst>
          </a:blip>
          <a:srcRect t="10083" b="10083"/>
          <a:stretch>
            <a:fillRect/>
          </a:stretch>
        </p:blipFill>
        <p:spPr/>
      </p:pic>
    </p:spTree>
    <p:extLst>
      <p:ext uri="{BB962C8B-B14F-4D97-AF65-F5344CB8AC3E}">
        <p14:creationId xmlns:p14="http://schemas.microsoft.com/office/powerpoint/2010/main" val="31259021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sz="2800" i="1" dirty="0"/>
              <a:t>Du </a:t>
            </a:r>
            <a:r>
              <a:rPr lang="en-US" sz="2800" i="1" dirty="0" err="1"/>
              <a:t>beurre</a:t>
            </a:r>
            <a:r>
              <a:rPr lang="en-US" sz="2800" i="1" dirty="0"/>
              <a:t> </a:t>
            </a:r>
            <a:r>
              <a:rPr lang="en-US" sz="2800" i="1" dirty="0" err="1"/>
              <a:t>dans</a:t>
            </a:r>
            <a:r>
              <a:rPr lang="en-US" sz="2800" b="1" i="1" dirty="0"/>
              <a:t> </a:t>
            </a:r>
            <a:r>
              <a:rPr lang="en-US" sz="2800" b="1" i="1" dirty="0" err="1"/>
              <a:t>leurs</a:t>
            </a:r>
            <a:r>
              <a:rPr lang="en-US" sz="2800" b="1" i="1" dirty="0"/>
              <a:t> </a:t>
            </a:r>
            <a:r>
              <a:rPr lang="en-US" sz="2800" i="1" dirty="0" err="1"/>
              <a:t>épinards</a:t>
            </a:r>
            <a:endParaRPr lang="fr-CA" sz="2800" i="1" dirty="0"/>
          </a:p>
        </p:txBody>
      </p:sp>
      <p:sp>
        <p:nvSpPr>
          <p:cNvPr id="3" name="Segnaposto contenuto 2"/>
          <p:cNvSpPr>
            <a:spLocks noGrp="1"/>
          </p:cNvSpPr>
          <p:nvPr>
            <p:ph idx="1"/>
          </p:nvPr>
        </p:nvSpPr>
        <p:spPr/>
        <p:txBody>
          <a:bodyPr>
            <a:normAutofit/>
          </a:bodyPr>
          <a:lstStyle/>
          <a:p>
            <a:pPr algn="just"/>
            <a:r>
              <a:rPr lang="en-US" sz="2400" dirty="0" err="1"/>
              <a:t>L’initiative</a:t>
            </a:r>
            <a:r>
              <a:rPr lang="en-US" sz="2400" dirty="0"/>
              <a:t> </a:t>
            </a:r>
            <a:r>
              <a:rPr lang="en-US" sz="2400" i="1" dirty="0"/>
              <a:t>du </a:t>
            </a:r>
            <a:r>
              <a:rPr lang="en-US" sz="2400" i="1" dirty="0" err="1"/>
              <a:t>Beurre</a:t>
            </a:r>
            <a:r>
              <a:rPr lang="en-US" sz="2400" i="1" dirty="0"/>
              <a:t> </a:t>
            </a:r>
            <a:r>
              <a:rPr lang="en-US" sz="2400" i="1" dirty="0" err="1"/>
              <a:t>dans</a:t>
            </a:r>
            <a:r>
              <a:rPr lang="en-US" sz="2400" i="1" dirty="0"/>
              <a:t> </a:t>
            </a:r>
            <a:r>
              <a:rPr lang="en-US" sz="2400" i="1" dirty="0" err="1"/>
              <a:t>leurs</a:t>
            </a:r>
            <a:r>
              <a:rPr lang="en-US" sz="2400" i="1" dirty="0"/>
              <a:t> </a:t>
            </a:r>
            <a:r>
              <a:rPr lang="en-US" sz="2400" i="1" dirty="0" err="1"/>
              <a:t>épinards</a:t>
            </a:r>
            <a:r>
              <a:rPr lang="en-US" sz="2400" i="1" dirty="0"/>
              <a:t> </a:t>
            </a:r>
            <a:r>
              <a:rPr lang="en-US" sz="2400" dirty="0"/>
              <a:t>propose des </a:t>
            </a:r>
            <a:r>
              <a:rPr lang="en-US" sz="2400" dirty="0" err="1"/>
              <a:t>paniers</a:t>
            </a:r>
            <a:r>
              <a:rPr lang="en-US" sz="2400" dirty="0"/>
              <a:t> </a:t>
            </a:r>
            <a:r>
              <a:rPr lang="en-US" sz="2400" dirty="0" err="1"/>
              <a:t>alimentaires</a:t>
            </a:r>
            <a:r>
              <a:rPr lang="en-US" sz="2400" dirty="0"/>
              <a:t> pour les </a:t>
            </a:r>
            <a:r>
              <a:rPr lang="en-US" sz="2400" dirty="0" err="1"/>
              <a:t>étudiants</a:t>
            </a:r>
            <a:r>
              <a:rPr lang="en-US" sz="2400" dirty="0"/>
              <a:t> </a:t>
            </a:r>
            <a:r>
              <a:rPr lang="en-US" sz="2400" dirty="0" err="1"/>
              <a:t>précarisés</a:t>
            </a:r>
            <a:r>
              <a:rPr lang="en-US" sz="2400" dirty="0"/>
              <a:t>, </a:t>
            </a:r>
            <a:r>
              <a:rPr lang="en-US" sz="2400" dirty="0" err="1"/>
              <a:t>mais</a:t>
            </a:r>
            <a:r>
              <a:rPr lang="en-US" sz="2400" dirty="0"/>
              <a:t> </a:t>
            </a:r>
            <a:r>
              <a:rPr lang="en-US" sz="2400" dirty="0" err="1"/>
              <a:t>aussi</a:t>
            </a:r>
            <a:r>
              <a:rPr lang="en-US" sz="2400" dirty="0"/>
              <a:t> des </a:t>
            </a:r>
            <a:r>
              <a:rPr lang="en-US" sz="2400" dirty="0" err="1"/>
              <a:t>produits</a:t>
            </a:r>
            <a:r>
              <a:rPr lang="en-US" sz="2400" dirty="0"/>
              <a:t> « </a:t>
            </a:r>
            <a:r>
              <a:rPr lang="en-US" sz="2400" dirty="0" err="1"/>
              <a:t>plaisirs</a:t>
            </a:r>
            <a:r>
              <a:rPr lang="en-US" sz="2400" dirty="0"/>
              <a:t> », pour </a:t>
            </a:r>
            <a:r>
              <a:rPr lang="en-US" sz="2400" dirty="0" err="1"/>
              <a:t>dédramatiser</a:t>
            </a:r>
            <a:r>
              <a:rPr lang="en-US" sz="2400" dirty="0"/>
              <a:t> le </a:t>
            </a:r>
            <a:r>
              <a:rPr lang="en-US" sz="2400" dirty="0" err="1"/>
              <a:t>recours</a:t>
            </a:r>
            <a:r>
              <a:rPr lang="en-US" sz="2400" dirty="0"/>
              <a:t> </a:t>
            </a:r>
            <a:r>
              <a:rPr lang="en-US" sz="2400" dirty="0" err="1"/>
              <a:t>à</a:t>
            </a:r>
            <a:r>
              <a:rPr lang="en-US" sz="2400" dirty="0"/>
              <a:t> </a:t>
            </a:r>
            <a:r>
              <a:rPr lang="en-US" sz="2400" dirty="0" err="1"/>
              <a:t>cette</a:t>
            </a:r>
            <a:r>
              <a:rPr lang="en-US" sz="2400" dirty="0"/>
              <a:t> aide. </a:t>
            </a:r>
          </a:p>
          <a:p>
            <a:pPr algn="just"/>
            <a:r>
              <a:rPr lang="en-US" sz="2400" dirty="0">
                <a:hlinkClick r:id="rId2"/>
              </a:rPr>
              <a:t>https://www.dubeurredansleursepinards.fr/</a:t>
            </a:r>
            <a:r>
              <a:rPr lang="en-US" sz="2400" dirty="0"/>
              <a:t>  </a:t>
            </a:r>
            <a:r>
              <a:rPr lang="en-US" sz="2400" dirty="0" err="1"/>
              <a:t>regarder</a:t>
            </a:r>
            <a:r>
              <a:rPr lang="en-US" sz="2400" dirty="0"/>
              <a:t> la </a:t>
            </a:r>
            <a:r>
              <a:rPr lang="en-US" sz="2400" dirty="0" err="1"/>
              <a:t>vidéo</a:t>
            </a:r>
            <a:r>
              <a:rPr lang="en-US" sz="2400" dirty="0"/>
              <a:t> de </a:t>
            </a:r>
            <a:r>
              <a:rPr lang="en-US" sz="2400" dirty="0" err="1"/>
              <a:t>présentation</a:t>
            </a:r>
            <a:endParaRPr lang="it-IT" sz="2400" dirty="0"/>
          </a:p>
          <a:p>
            <a:endParaRPr lang="fr-CA" sz="2400" dirty="0"/>
          </a:p>
        </p:txBody>
      </p:sp>
    </p:spTree>
    <p:extLst>
      <p:ext uri="{BB962C8B-B14F-4D97-AF65-F5344CB8AC3E}">
        <p14:creationId xmlns:p14="http://schemas.microsoft.com/office/powerpoint/2010/main" val="13832040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i="1" dirty="0"/>
              <a:t>Du beurre dans les épinards</a:t>
            </a:r>
          </a:p>
        </p:txBody>
      </p:sp>
      <p:sp>
        <p:nvSpPr>
          <p:cNvPr id="3" name="Segnaposto contenuto 2"/>
          <p:cNvSpPr>
            <a:spLocks noGrp="1"/>
          </p:cNvSpPr>
          <p:nvPr>
            <p:ph idx="1"/>
          </p:nvPr>
        </p:nvSpPr>
        <p:spPr/>
        <p:txBody>
          <a:bodyPr>
            <a:normAutofit fontScale="92500"/>
          </a:bodyPr>
          <a:lstStyle/>
          <a:p>
            <a:r>
              <a:rPr lang="it-IT" sz="2400" dirty="0" err="1"/>
              <a:t>Pourquoi</a:t>
            </a:r>
            <a:r>
              <a:rPr lang="it-IT" sz="2400" dirty="0"/>
              <a:t> ce </a:t>
            </a:r>
            <a:r>
              <a:rPr lang="it-IT" sz="2400" dirty="0" err="1"/>
              <a:t>mouvement</a:t>
            </a:r>
            <a:r>
              <a:rPr lang="it-IT" sz="2400" dirty="0"/>
              <a:t> ?</a:t>
            </a:r>
          </a:p>
          <a:p>
            <a:pPr algn="just"/>
            <a:r>
              <a:rPr lang="it-IT" sz="2400" dirty="0"/>
              <a:t>En </a:t>
            </a:r>
            <a:r>
              <a:rPr lang="it-IT" sz="2400" dirty="0" err="1"/>
              <a:t>cette</a:t>
            </a:r>
            <a:r>
              <a:rPr lang="it-IT" sz="2400" dirty="0"/>
              <a:t> </a:t>
            </a:r>
            <a:r>
              <a:rPr lang="it-IT" sz="2400" dirty="0" err="1"/>
              <a:t>période</a:t>
            </a:r>
            <a:r>
              <a:rPr lang="it-IT" sz="2400" dirty="0"/>
              <a:t> </a:t>
            </a:r>
            <a:r>
              <a:rPr lang="it-IT" sz="2400" dirty="0" err="1"/>
              <a:t>compliquée</a:t>
            </a:r>
            <a:r>
              <a:rPr lang="it-IT" sz="2400" dirty="0"/>
              <a:t>, la </a:t>
            </a:r>
            <a:r>
              <a:rPr lang="it-IT" sz="2400" dirty="0" err="1"/>
              <a:t>priorité</a:t>
            </a:r>
            <a:r>
              <a:rPr lang="it-IT" sz="2400" dirty="0"/>
              <a:t> est à la </a:t>
            </a:r>
            <a:r>
              <a:rPr lang="it-IT" sz="2400" dirty="0" err="1"/>
              <a:t>solidarité</a:t>
            </a:r>
            <a:r>
              <a:rPr lang="it-IT" sz="2400" dirty="0"/>
              <a:t> et à l’</a:t>
            </a:r>
            <a:r>
              <a:rPr lang="it-IT" sz="2400" dirty="0" err="1"/>
              <a:t>entraide</a:t>
            </a:r>
            <a:r>
              <a:rPr lang="it-IT" sz="2400" dirty="0"/>
              <a:t>. </a:t>
            </a:r>
            <a:r>
              <a:rPr lang="it-IT" sz="2400" dirty="0" err="1"/>
              <a:t>Beaucoup</a:t>
            </a:r>
            <a:r>
              <a:rPr lang="it-IT" sz="2400" dirty="0"/>
              <a:t> d’</a:t>
            </a:r>
            <a:r>
              <a:rPr lang="it-IT" sz="2400" dirty="0" err="1"/>
              <a:t>initiatives</a:t>
            </a:r>
            <a:r>
              <a:rPr lang="it-IT" sz="2400" dirty="0"/>
              <a:t> </a:t>
            </a:r>
            <a:r>
              <a:rPr lang="it-IT" sz="2400" dirty="0" err="1"/>
              <a:t>ont</a:t>
            </a:r>
            <a:r>
              <a:rPr lang="it-IT" sz="2400" dirty="0"/>
              <a:t> vu le jour et </a:t>
            </a:r>
            <a:r>
              <a:rPr lang="it-IT" sz="2400" dirty="0" err="1"/>
              <a:t>ça</a:t>
            </a:r>
            <a:r>
              <a:rPr lang="it-IT" sz="2400" dirty="0"/>
              <a:t> </a:t>
            </a:r>
            <a:r>
              <a:rPr lang="it-IT" sz="2400" dirty="0" err="1"/>
              <a:t>fait</a:t>
            </a:r>
            <a:r>
              <a:rPr lang="it-IT" sz="2400" dirty="0"/>
              <a:t> </a:t>
            </a:r>
            <a:r>
              <a:rPr lang="it-IT" sz="2400" dirty="0" err="1"/>
              <a:t>du</a:t>
            </a:r>
            <a:r>
              <a:rPr lang="it-IT" sz="2400" dirty="0"/>
              <a:t> </a:t>
            </a:r>
            <a:r>
              <a:rPr lang="it-IT" sz="2400" dirty="0" err="1"/>
              <a:t>bien</a:t>
            </a:r>
            <a:r>
              <a:rPr lang="it-IT" sz="2400" dirty="0"/>
              <a:t> ! </a:t>
            </a:r>
            <a:r>
              <a:rPr lang="it-IT" sz="2400" dirty="0" err="1"/>
              <a:t>Depuis</a:t>
            </a:r>
            <a:r>
              <a:rPr lang="it-IT" sz="2400" dirty="0"/>
              <a:t> </a:t>
            </a:r>
            <a:r>
              <a:rPr lang="it-IT" sz="2400" dirty="0" err="1"/>
              <a:t>quelques</a:t>
            </a:r>
            <a:r>
              <a:rPr lang="it-IT" sz="2400" dirty="0"/>
              <a:t> </a:t>
            </a:r>
            <a:r>
              <a:rPr lang="it-IT" sz="2400" dirty="0" err="1"/>
              <a:t>mois</a:t>
            </a:r>
            <a:r>
              <a:rPr lang="it-IT" sz="2400" dirty="0"/>
              <a:t> </a:t>
            </a:r>
            <a:r>
              <a:rPr lang="it-IT" sz="2400" dirty="0" err="1"/>
              <a:t>déjà</a:t>
            </a:r>
            <a:r>
              <a:rPr lang="it-IT" sz="2400" dirty="0"/>
              <a:t>, nos </a:t>
            </a:r>
            <a:r>
              <a:rPr lang="it-IT" sz="2400" b="1" dirty="0"/>
              <a:t>2,7 </a:t>
            </a:r>
            <a:r>
              <a:rPr lang="it-IT" sz="2400" b="1" dirty="0" err="1"/>
              <a:t>millions</a:t>
            </a:r>
            <a:r>
              <a:rPr lang="it-IT" sz="2400" b="1" dirty="0"/>
              <a:t> d’</a:t>
            </a:r>
            <a:r>
              <a:rPr lang="it-IT" sz="2400" b="1" dirty="0" err="1"/>
              <a:t>étudiants</a:t>
            </a:r>
            <a:r>
              <a:rPr lang="it-IT" sz="2400" dirty="0"/>
              <a:t> </a:t>
            </a:r>
            <a:r>
              <a:rPr lang="it-IT" sz="2400" dirty="0" err="1"/>
              <a:t>sont</a:t>
            </a:r>
            <a:r>
              <a:rPr lang="it-IT" sz="2400" dirty="0"/>
              <a:t> </a:t>
            </a:r>
            <a:r>
              <a:rPr lang="it-IT" sz="2400" dirty="0" err="1"/>
              <a:t>également</a:t>
            </a:r>
            <a:r>
              <a:rPr lang="it-IT" sz="2400" dirty="0"/>
              <a:t> </a:t>
            </a:r>
            <a:r>
              <a:rPr lang="it-IT" sz="2400" dirty="0" err="1"/>
              <a:t>touchés</a:t>
            </a:r>
            <a:r>
              <a:rPr lang="it-IT" sz="2400" dirty="0"/>
              <a:t> de plein </a:t>
            </a:r>
            <a:r>
              <a:rPr lang="it-IT" sz="2400" dirty="0" err="1"/>
              <a:t>fouet</a:t>
            </a:r>
            <a:r>
              <a:rPr lang="it-IT" sz="2400" dirty="0"/>
              <a:t>.</a:t>
            </a:r>
          </a:p>
          <a:p>
            <a:pPr algn="just"/>
            <a:r>
              <a:rPr lang="it-IT" sz="2400" dirty="0"/>
              <a:t>○ </a:t>
            </a:r>
            <a:r>
              <a:rPr lang="it-IT" sz="2400" b="1" dirty="0"/>
              <a:t>1 </a:t>
            </a:r>
            <a:r>
              <a:rPr lang="it-IT" sz="2400" b="1" dirty="0" err="1"/>
              <a:t>étudiant</a:t>
            </a:r>
            <a:r>
              <a:rPr lang="it-IT" sz="2400" b="1" dirty="0"/>
              <a:t> </a:t>
            </a:r>
            <a:r>
              <a:rPr lang="it-IT" sz="2400" b="1" dirty="0" err="1"/>
              <a:t>sur</a:t>
            </a:r>
            <a:r>
              <a:rPr lang="it-IT" sz="2400" b="1" dirty="0"/>
              <a:t> 2</a:t>
            </a:r>
            <a:r>
              <a:rPr lang="it-IT" sz="2400" dirty="0"/>
              <a:t> </a:t>
            </a:r>
            <a:r>
              <a:rPr lang="it-IT" sz="2400" dirty="0" err="1"/>
              <a:t>subvient</a:t>
            </a:r>
            <a:r>
              <a:rPr lang="it-IT" sz="2400" dirty="0"/>
              <a:t> </a:t>
            </a:r>
            <a:r>
              <a:rPr lang="it-IT" sz="2400" dirty="0" err="1"/>
              <a:t>habituellement</a:t>
            </a:r>
            <a:r>
              <a:rPr lang="it-IT" sz="2400" dirty="0"/>
              <a:t> à </a:t>
            </a:r>
            <a:r>
              <a:rPr lang="it-IT" sz="2400" dirty="0" err="1"/>
              <a:t>ses</a:t>
            </a:r>
            <a:r>
              <a:rPr lang="it-IT" sz="2400" dirty="0"/>
              <a:t> </a:t>
            </a:r>
            <a:r>
              <a:rPr lang="it-IT" sz="2400" dirty="0" err="1"/>
              <a:t>besoins</a:t>
            </a:r>
            <a:r>
              <a:rPr lang="it-IT" sz="2400" dirty="0"/>
              <a:t> </a:t>
            </a:r>
            <a:r>
              <a:rPr lang="it-IT" sz="2400" dirty="0" err="1"/>
              <a:t>avec</a:t>
            </a:r>
            <a:r>
              <a:rPr lang="it-IT" sz="2400" dirty="0"/>
              <a:t> un job </a:t>
            </a:r>
            <a:r>
              <a:rPr lang="it-IT" sz="2400" dirty="0" err="1"/>
              <a:t>étudiant</a:t>
            </a:r>
            <a:endParaRPr lang="it-IT" sz="2400" dirty="0"/>
          </a:p>
          <a:p>
            <a:pPr algn="just"/>
            <a:r>
              <a:rPr lang="it-IT" sz="2400" dirty="0"/>
              <a:t>○ </a:t>
            </a:r>
            <a:r>
              <a:rPr lang="it-IT" sz="2400" b="1" dirty="0"/>
              <a:t>63 % </a:t>
            </a:r>
            <a:r>
              <a:rPr lang="it-IT" sz="2400" b="1" dirty="0" err="1"/>
              <a:t>des</a:t>
            </a:r>
            <a:r>
              <a:rPr lang="it-IT" sz="2400" b="1" dirty="0"/>
              <a:t> </a:t>
            </a:r>
            <a:r>
              <a:rPr lang="it-IT" sz="2400" b="1" dirty="0" err="1"/>
              <a:t>étudiants</a:t>
            </a:r>
            <a:r>
              <a:rPr lang="it-IT" sz="2400" dirty="0"/>
              <a:t> se </a:t>
            </a:r>
            <a:r>
              <a:rPr lang="it-IT" sz="2400" dirty="0" err="1"/>
              <a:t>trouvent</a:t>
            </a:r>
            <a:r>
              <a:rPr lang="it-IT" sz="2400" dirty="0"/>
              <a:t> </a:t>
            </a:r>
            <a:r>
              <a:rPr lang="it-IT" sz="2400" dirty="0" err="1"/>
              <a:t>dans</a:t>
            </a:r>
            <a:r>
              <a:rPr lang="it-IT" sz="2400" dirty="0"/>
              <a:t> une situation </a:t>
            </a:r>
            <a:r>
              <a:rPr lang="it-IT" sz="2400" dirty="0" err="1"/>
              <a:t>compliquée</a:t>
            </a:r>
            <a:endParaRPr lang="it-IT" sz="2400" dirty="0"/>
          </a:p>
          <a:p>
            <a:pPr algn="just"/>
            <a:r>
              <a:rPr lang="it-IT" sz="2400" dirty="0"/>
              <a:t>Face à </a:t>
            </a:r>
            <a:r>
              <a:rPr lang="it-IT" sz="2400" dirty="0" err="1"/>
              <a:t>cette</a:t>
            </a:r>
            <a:r>
              <a:rPr lang="it-IT" sz="2400" dirty="0"/>
              <a:t> situation </a:t>
            </a:r>
            <a:r>
              <a:rPr lang="it-IT" sz="2400" dirty="0" err="1"/>
              <a:t>inédite</a:t>
            </a:r>
            <a:r>
              <a:rPr lang="it-IT" sz="2400" dirty="0"/>
              <a:t>, </a:t>
            </a:r>
            <a:r>
              <a:rPr lang="it-IT" sz="2400" dirty="0" err="1"/>
              <a:t>nous</a:t>
            </a:r>
            <a:r>
              <a:rPr lang="it-IT" sz="2400" dirty="0"/>
              <a:t> </a:t>
            </a:r>
            <a:r>
              <a:rPr lang="it-IT" sz="2400" dirty="0" err="1"/>
              <a:t>avons</a:t>
            </a:r>
            <a:r>
              <a:rPr lang="it-IT" sz="2400" dirty="0"/>
              <a:t> </a:t>
            </a:r>
            <a:r>
              <a:rPr lang="it-IT" sz="2400" dirty="0" err="1"/>
              <a:t>décidé</a:t>
            </a:r>
            <a:r>
              <a:rPr lang="it-IT" sz="2400" dirty="0"/>
              <a:t> d’</a:t>
            </a:r>
            <a:r>
              <a:rPr lang="it-IT" sz="2400" dirty="0" err="1"/>
              <a:t>apporter</a:t>
            </a:r>
            <a:r>
              <a:rPr lang="it-IT" sz="2400" dirty="0"/>
              <a:t> </a:t>
            </a:r>
            <a:r>
              <a:rPr lang="it-IT" sz="2400" dirty="0" err="1"/>
              <a:t>notre</a:t>
            </a:r>
            <a:r>
              <a:rPr lang="it-IT" sz="2400" dirty="0"/>
              <a:t> pierre à l’</a:t>
            </a:r>
            <a:r>
              <a:rPr lang="it-IT" sz="2400" dirty="0" err="1"/>
              <a:t>édifice</a:t>
            </a:r>
            <a:r>
              <a:rPr lang="it-IT" sz="2400" dirty="0"/>
              <a:t> en </a:t>
            </a:r>
            <a:r>
              <a:rPr lang="it-IT" sz="2400" dirty="0" err="1"/>
              <a:t>créant</a:t>
            </a:r>
            <a:r>
              <a:rPr lang="it-IT" sz="2400" dirty="0"/>
              <a:t> un </a:t>
            </a:r>
            <a:r>
              <a:rPr lang="it-IT" sz="2400" dirty="0" err="1"/>
              <a:t>mouvement</a:t>
            </a:r>
            <a:r>
              <a:rPr lang="it-IT" sz="2400" dirty="0"/>
              <a:t> </a:t>
            </a:r>
            <a:r>
              <a:rPr lang="it-IT" sz="2400" dirty="0" err="1"/>
              <a:t>solidaire</a:t>
            </a:r>
            <a:r>
              <a:rPr lang="it-IT" sz="2400" dirty="0"/>
              <a:t> d’</a:t>
            </a:r>
            <a:r>
              <a:rPr lang="it-IT" sz="2400" dirty="0" err="1"/>
              <a:t>entreprises</a:t>
            </a:r>
            <a:r>
              <a:rPr lang="it-IT" sz="2400" dirty="0"/>
              <a:t> </a:t>
            </a:r>
            <a:r>
              <a:rPr lang="it-IT" sz="2400" dirty="0" err="1"/>
              <a:t>partenaires</a:t>
            </a:r>
            <a:r>
              <a:rPr lang="it-IT" sz="2400" dirty="0"/>
              <a:t> et de </a:t>
            </a:r>
            <a:r>
              <a:rPr lang="it-IT" sz="2400" dirty="0" err="1"/>
              <a:t>volontaires</a:t>
            </a:r>
            <a:r>
              <a:rPr lang="it-IT" sz="2400" dirty="0"/>
              <a:t> pour venir en </a:t>
            </a:r>
            <a:r>
              <a:rPr lang="it-IT" sz="2400" dirty="0" err="1"/>
              <a:t>aide</a:t>
            </a:r>
            <a:r>
              <a:rPr lang="it-IT" sz="2400" dirty="0"/>
              <a:t> </a:t>
            </a:r>
            <a:r>
              <a:rPr lang="it-IT" sz="2400" dirty="0" err="1"/>
              <a:t>aux</a:t>
            </a:r>
            <a:r>
              <a:rPr lang="it-IT" sz="2400" dirty="0"/>
              <a:t> </a:t>
            </a:r>
            <a:r>
              <a:rPr lang="it-IT" sz="2400" dirty="0" err="1"/>
              <a:t>étudiants</a:t>
            </a:r>
            <a:r>
              <a:rPr lang="it-IT" sz="2400" dirty="0"/>
              <a:t> </a:t>
            </a:r>
            <a:r>
              <a:rPr lang="it-IT" sz="2400" dirty="0" err="1"/>
              <a:t>affectés</a:t>
            </a:r>
            <a:r>
              <a:rPr lang="it-IT" sz="2400" dirty="0"/>
              <a:t> par </a:t>
            </a:r>
            <a:r>
              <a:rPr lang="it-IT" sz="2400" dirty="0" err="1"/>
              <a:t>cette</a:t>
            </a:r>
            <a:r>
              <a:rPr lang="it-IT" sz="2400" dirty="0"/>
              <a:t> </a:t>
            </a:r>
            <a:r>
              <a:rPr lang="it-IT" sz="2400" dirty="0" err="1"/>
              <a:t>crise</a:t>
            </a:r>
            <a:r>
              <a:rPr lang="it-IT" sz="2400" dirty="0"/>
              <a:t>.</a:t>
            </a:r>
          </a:p>
          <a:p>
            <a:endParaRPr lang="it-IT" sz="2400" dirty="0"/>
          </a:p>
        </p:txBody>
      </p:sp>
    </p:spTree>
    <p:extLst>
      <p:ext uri="{BB962C8B-B14F-4D97-AF65-F5344CB8AC3E}">
        <p14:creationId xmlns:p14="http://schemas.microsoft.com/office/powerpoint/2010/main" val="2815965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Une nouvelle initiative qui mobilise une expression imagée</a:t>
            </a:r>
          </a:p>
        </p:txBody>
      </p:sp>
      <p:sp>
        <p:nvSpPr>
          <p:cNvPr id="3" name="Segnaposto contenuto 2"/>
          <p:cNvSpPr>
            <a:spLocks noGrp="1"/>
          </p:cNvSpPr>
          <p:nvPr>
            <p:ph idx="1"/>
          </p:nvPr>
        </p:nvSpPr>
        <p:spPr/>
        <p:txBody>
          <a:bodyPr>
            <a:normAutofit/>
          </a:bodyPr>
          <a:lstStyle/>
          <a:p>
            <a:r>
              <a:rPr lang="it-IT" sz="2400" dirty="0"/>
              <a:t>◆  </a:t>
            </a:r>
            <a:r>
              <a:rPr lang="it-IT" sz="2400" b="1" dirty="0" err="1"/>
              <a:t>Loc</a:t>
            </a:r>
            <a:r>
              <a:rPr lang="it-IT" sz="2400" b="1" dirty="0"/>
              <a:t>. fig. et </a:t>
            </a:r>
            <a:r>
              <a:rPr lang="it-IT" sz="2400" b="1" dirty="0" err="1"/>
              <a:t>fam</a:t>
            </a:r>
            <a:r>
              <a:rPr lang="it-IT" sz="2400" b="1" dirty="0"/>
              <a:t>. </a:t>
            </a:r>
            <a:r>
              <a:rPr lang="it-IT" sz="2400" i="1" dirty="0" err="1"/>
              <a:t>Mettre</a:t>
            </a:r>
            <a:r>
              <a:rPr lang="it-IT" sz="2400" i="1" dirty="0"/>
              <a:t> </a:t>
            </a:r>
            <a:r>
              <a:rPr lang="it-IT" sz="2400" i="1" dirty="0" err="1"/>
              <a:t>du</a:t>
            </a:r>
            <a:r>
              <a:rPr lang="it-IT" sz="2400" i="1" dirty="0"/>
              <a:t> </a:t>
            </a:r>
            <a:r>
              <a:rPr lang="it-IT" sz="2400" i="1" dirty="0" err="1"/>
              <a:t>beurre</a:t>
            </a:r>
            <a:r>
              <a:rPr lang="it-IT" sz="2400" i="1" dirty="0"/>
              <a:t> </a:t>
            </a:r>
            <a:r>
              <a:rPr lang="it-IT" sz="2400" i="1" dirty="0" err="1"/>
              <a:t>dans</a:t>
            </a:r>
            <a:r>
              <a:rPr lang="it-IT" sz="2400" i="1" dirty="0"/>
              <a:t> </a:t>
            </a:r>
            <a:r>
              <a:rPr lang="it-IT" sz="2400" i="1" dirty="0" err="1"/>
              <a:t>les</a:t>
            </a:r>
            <a:r>
              <a:rPr lang="it-IT" sz="2400" i="1" dirty="0"/>
              <a:t> </a:t>
            </a:r>
            <a:r>
              <a:rPr lang="it-IT" sz="2400" i="1" dirty="0" err="1"/>
              <a:t>épinards</a:t>
            </a:r>
            <a:r>
              <a:rPr lang="it-IT" sz="2400" dirty="0"/>
              <a:t> : </a:t>
            </a:r>
            <a:r>
              <a:rPr lang="it-IT" sz="2400" dirty="0" err="1"/>
              <a:t>améliorer</a:t>
            </a:r>
            <a:r>
              <a:rPr lang="it-IT" sz="2400" dirty="0"/>
              <a:t> sa situation.</a:t>
            </a:r>
          </a:p>
          <a:p>
            <a:r>
              <a:rPr lang="it-IT" sz="2400" dirty="0"/>
              <a:t>© 2020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24672253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Titolo 1"/>
          <p:cNvSpPr>
            <a:spLocks noGrp="1"/>
          </p:cNvSpPr>
          <p:nvPr>
            <p:ph type="title"/>
          </p:nvPr>
        </p:nvSpPr>
        <p:spPr>
          <a:xfrm>
            <a:off x="573274" y="325315"/>
            <a:ext cx="7665118" cy="984739"/>
          </a:xfrm>
        </p:spPr>
        <p:txBody>
          <a:bodyPr>
            <a:normAutofit fontScale="90000"/>
          </a:bodyPr>
          <a:lstStyle/>
          <a:p>
            <a:r>
              <a:rPr lang="fr-FR" sz="1725" b="1" dirty="0">
                <a:latin typeface="Arial" charset="0"/>
                <a:ea typeface="MS PGothic" charset="0"/>
              </a:rPr>
              <a:t/>
            </a:r>
            <a:br>
              <a:rPr lang="fr-FR" sz="1725" b="1" dirty="0">
                <a:latin typeface="Arial" charset="0"/>
                <a:ea typeface="MS PGothic" charset="0"/>
              </a:rPr>
            </a:br>
            <a:r>
              <a:rPr lang="fr-FR" sz="1725" b="1" dirty="0">
                <a:latin typeface="Arial" charset="0"/>
                <a:ea typeface="MS PGothic" charset="0"/>
              </a:rPr>
              <a:t/>
            </a:r>
            <a:br>
              <a:rPr lang="fr-FR" sz="1725" b="1" dirty="0">
                <a:latin typeface="Arial" charset="0"/>
                <a:ea typeface="MS PGothic" charset="0"/>
              </a:rPr>
            </a:br>
            <a:r>
              <a:rPr lang="fr-FR" sz="3100" dirty="0">
                <a:latin typeface="Arial" charset="0"/>
                <a:ea typeface="MS PGothic" charset="0"/>
              </a:rPr>
              <a:t>Ressemblances ou différences de couleurs entre l’italien et le français</a:t>
            </a:r>
            <a:r>
              <a:rPr lang="it-IT" sz="3100" dirty="0">
                <a:latin typeface="Arial" charset="0"/>
                <a:ea typeface="MS PGothic" charset="0"/>
              </a:rPr>
              <a:t/>
            </a:r>
            <a:br>
              <a:rPr lang="it-IT" sz="3100" dirty="0">
                <a:latin typeface="Arial" charset="0"/>
                <a:ea typeface="MS PGothic" charset="0"/>
              </a:rPr>
            </a:br>
            <a:r>
              <a:rPr lang="fr-FR" sz="1725" b="1" dirty="0">
                <a:latin typeface="Arial" charset="0"/>
                <a:ea typeface="MS PGothic" charset="0"/>
              </a:rPr>
              <a:t> </a:t>
            </a:r>
            <a:r>
              <a:rPr lang="it-IT" sz="1725" dirty="0">
                <a:latin typeface="Arial" charset="0"/>
                <a:ea typeface="MS PGothic" charset="0"/>
              </a:rPr>
              <a:t/>
            </a:r>
            <a:br>
              <a:rPr lang="it-IT" sz="1725" dirty="0">
                <a:latin typeface="Arial" charset="0"/>
                <a:ea typeface="MS PGothic" charset="0"/>
              </a:rPr>
            </a:br>
            <a:endParaRPr lang="it-IT" sz="1725" dirty="0">
              <a:latin typeface="Arial" charset="0"/>
              <a:ea typeface="MS PGothic" charset="0"/>
            </a:endParaRPr>
          </a:p>
        </p:txBody>
      </p:sp>
      <p:sp>
        <p:nvSpPr>
          <p:cNvPr id="250883" name="Segnaposto contenuto 2"/>
          <p:cNvSpPr>
            <a:spLocks noGrp="1"/>
          </p:cNvSpPr>
          <p:nvPr>
            <p:ph idx="1"/>
          </p:nvPr>
        </p:nvSpPr>
        <p:spPr/>
        <p:txBody>
          <a:bodyPr>
            <a:normAutofit/>
          </a:bodyPr>
          <a:lstStyle/>
          <a:p>
            <a:pPr algn="just"/>
            <a:r>
              <a:rPr lang="fr-FR" sz="2400" b="1" dirty="0" smtClean="0">
                <a:latin typeface="Arial" charset="0"/>
                <a:ea typeface="MS PGothic" charset="0"/>
                <a:cs typeface="MS PGothic" charset="0"/>
              </a:rPr>
              <a:t>6. cas </a:t>
            </a:r>
            <a:r>
              <a:rPr lang="fr-FR" sz="2400" b="1" dirty="0">
                <a:latin typeface="Arial" charset="0"/>
                <a:ea typeface="MS PGothic" charset="0"/>
                <a:cs typeface="MS PGothic" charset="0"/>
              </a:rPr>
              <a:t>de figures</a:t>
            </a:r>
          </a:p>
          <a:p>
            <a:pPr algn="just"/>
            <a:r>
              <a:rPr lang="fr-FR" sz="2400" dirty="0">
                <a:latin typeface="Arial" charset="0"/>
                <a:ea typeface="MS PGothic" charset="0"/>
                <a:cs typeface="MS PGothic" charset="0"/>
              </a:rPr>
              <a:t>1. Les deux langues utilisent la même couleur pour exprimer la même signification (isomorphisme), comme « signer </a:t>
            </a:r>
            <a:r>
              <a:rPr lang="fr-FR" sz="2400" dirty="0" err="1">
                <a:latin typeface="Arial" charset="0"/>
                <a:ea typeface="MS PGothic" charset="0"/>
                <a:cs typeface="MS PGothic" charset="0"/>
              </a:rPr>
              <a:t>qc</a:t>
            </a:r>
            <a:r>
              <a:rPr lang="fr-FR" sz="2400" dirty="0">
                <a:latin typeface="Arial" charset="0"/>
                <a:ea typeface="MS PGothic" charset="0"/>
                <a:cs typeface="MS PGothic" charset="0"/>
              </a:rPr>
              <a:t> en blanc » et </a:t>
            </a:r>
            <a:r>
              <a:rPr lang="fr-FR" sz="2400" i="1" dirty="0" err="1">
                <a:latin typeface="Arial" charset="0"/>
                <a:ea typeface="MS PGothic" charset="0"/>
                <a:cs typeface="MS PGothic" charset="0"/>
              </a:rPr>
              <a:t>firmare</a:t>
            </a:r>
            <a:r>
              <a:rPr lang="fr-FR" sz="2400" i="1" dirty="0">
                <a:latin typeface="Arial" charset="0"/>
                <a:ea typeface="MS PGothic" charset="0"/>
                <a:cs typeface="MS PGothic" charset="0"/>
              </a:rPr>
              <a:t> </a:t>
            </a:r>
            <a:r>
              <a:rPr lang="fr-FR" sz="2400" i="1" dirty="0" err="1">
                <a:latin typeface="Arial" charset="0"/>
                <a:ea typeface="MS PGothic" charset="0"/>
                <a:cs typeface="MS PGothic" charset="0"/>
              </a:rPr>
              <a:t>qc</a:t>
            </a:r>
            <a:r>
              <a:rPr lang="fr-FR" sz="2400" i="1" dirty="0">
                <a:latin typeface="Arial" charset="0"/>
                <a:ea typeface="MS PGothic" charset="0"/>
                <a:cs typeface="MS PGothic" charset="0"/>
              </a:rPr>
              <a:t> in </a:t>
            </a:r>
            <a:r>
              <a:rPr lang="fr-FR" sz="2400" i="1" dirty="0" err="1">
                <a:latin typeface="Arial" charset="0"/>
                <a:ea typeface="MS PGothic" charset="0"/>
                <a:cs typeface="MS PGothic" charset="0"/>
              </a:rPr>
              <a:t>bianco</a:t>
            </a:r>
            <a:r>
              <a:rPr lang="fr-FR" sz="2400" dirty="0">
                <a:latin typeface="Arial" charset="0"/>
                <a:ea typeface="MS PGothic" charset="0"/>
                <a:cs typeface="MS PGothic" charset="0"/>
              </a:rPr>
              <a:t> pour dire « signer </a:t>
            </a:r>
            <a:r>
              <a:rPr lang="fr-FR" sz="2400" dirty="0" err="1">
                <a:latin typeface="Arial" charset="0"/>
                <a:ea typeface="MS PGothic" charset="0"/>
                <a:cs typeface="MS PGothic" charset="0"/>
              </a:rPr>
              <a:t>qc</a:t>
            </a:r>
            <a:r>
              <a:rPr lang="fr-FR" sz="2400" dirty="0">
                <a:latin typeface="Arial" charset="0"/>
                <a:ea typeface="MS PGothic" charset="0"/>
                <a:cs typeface="MS PGothic" charset="0"/>
              </a:rPr>
              <a:t> en laissant des parties à compléter  », ou  « marché noir » et </a:t>
            </a:r>
            <a:r>
              <a:rPr lang="fr-FR" sz="2400" i="1" dirty="0">
                <a:latin typeface="Arial" charset="0"/>
                <a:ea typeface="MS PGothic" charset="0"/>
                <a:cs typeface="MS PGothic" charset="0"/>
              </a:rPr>
              <a:t>mercato </a:t>
            </a:r>
            <a:r>
              <a:rPr lang="fr-FR" sz="2400" i="1" dirty="0" err="1">
                <a:latin typeface="Arial" charset="0"/>
                <a:ea typeface="MS PGothic" charset="0"/>
                <a:cs typeface="MS PGothic" charset="0"/>
              </a:rPr>
              <a:t>nero</a:t>
            </a:r>
            <a:r>
              <a:rPr lang="fr-FR" sz="2400" dirty="0">
                <a:latin typeface="Arial" charset="0"/>
                <a:ea typeface="MS PGothic" charset="0"/>
                <a:cs typeface="MS PGothic" charset="0"/>
              </a:rPr>
              <a:t> pour dire « marché clandestin ». </a:t>
            </a:r>
          </a:p>
          <a:p>
            <a:pPr algn="just"/>
            <a:endParaRPr lang="it-IT" sz="2400" dirty="0">
              <a:latin typeface="Arial" charset="0"/>
              <a:ea typeface="MS PGothic" charset="0"/>
              <a:cs typeface="MS PGothic" charset="0"/>
            </a:endParaRPr>
          </a:p>
          <a:p>
            <a:pPr algn="just"/>
            <a:r>
              <a:rPr lang="fr-FR" sz="2400" dirty="0">
                <a:latin typeface="Arial" charset="0"/>
                <a:ea typeface="MS PGothic" charset="0"/>
                <a:cs typeface="MS PGothic" charset="0"/>
              </a:rPr>
              <a:t>2. Une couleur correspond à une autre couleur pour la même signification, comme « rire jaune » et </a:t>
            </a:r>
            <a:r>
              <a:rPr lang="fr-FR" sz="2400" i="1" dirty="0" err="1">
                <a:latin typeface="Arial" charset="0"/>
                <a:ea typeface="MS PGothic" charset="0"/>
                <a:cs typeface="MS PGothic" charset="0"/>
              </a:rPr>
              <a:t>ridere</a:t>
            </a:r>
            <a:r>
              <a:rPr lang="fr-FR" sz="2400" i="1" dirty="0">
                <a:latin typeface="Arial" charset="0"/>
                <a:ea typeface="MS PGothic" charset="0"/>
                <a:cs typeface="MS PGothic" charset="0"/>
              </a:rPr>
              <a:t> </a:t>
            </a:r>
            <a:r>
              <a:rPr lang="fr-FR" sz="2400" i="1" dirty="0" err="1">
                <a:latin typeface="Arial" charset="0"/>
                <a:ea typeface="MS PGothic" charset="0"/>
                <a:cs typeface="MS PGothic" charset="0"/>
              </a:rPr>
              <a:t>verde</a:t>
            </a:r>
            <a:r>
              <a:rPr lang="fr-FR" sz="2400" dirty="0">
                <a:latin typeface="Arial" charset="0"/>
                <a:ea typeface="MS PGothic" charset="0"/>
                <a:cs typeface="MS PGothic" charset="0"/>
              </a:rPr>
              <a:t> ou « jaune d’œuf » et </a:t>
            </a:r>
            <a:r>
              <a:rPr lang="fr-FR" sz="2400" i="1" dirty="0" err="1">
                <a:latin typeface="Arial" charset="0"/>
                <a:ea typeface="MS PGothic" charset="0"/>
                <a:cs typeface="MS PGothic" charset="0"/>
              </a:rPr>
              <a:t>rosso</a:t>
            </a:r>
            <a:r>
              <a:rPr lang="fr-FR" sz="2400" i="1" dirty="0">
                <a:latin typeface="Arial" charset="0"/>
                <a:ea typeface="MS PGothic" charset="0"/>
                <a:cs typeface="MS PGothic" charset="0"/>
              </a:rPr>
              <a:t> d’</a:t>
            </a:r>
            <a:r>
              <a:rPr lang="fr-FR" altLang="ja-JP" sz="2400" i="1" dirty="0" err="1">
                <a:latin typeface="Arial" charset="0"/>
                <a:ea typeface="MS PGothic" charset="0"/>
                <a:cs typeface="MS PGothic" charset="0"/>
              </a:rPr>
              <a:t>uovo</a:t>
            </a:r>
            <a:r>
              <a:rPr lang="fr-FR" altLang="ja-JP" sz="2400" dirty="0">
                <a:latin typeface="Arial" charset="0"/>
                <a:ea typeface="MS PGothic" charset="0"/>
                <a:cs typeface="MS PGothic" charset="0"/>
              </a:rPr>
              <a:t>.</a:t>
            </a:r>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4243925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Titolo 1"/>
          <p:cNvSpPr>
            <a:spLocks noGrp="1"/>
          </p:cNvSpPr>
          <p:nvPr>
            <p:ph type="title"/>
          </p:nvPr>
        </p:nvSpPr>
        <p:spPr/>
        <p:txBody>
          <a:bodyPr>
            <a:normAutofit fontScale="90000"/>
          </a:bodyPr>
          <a:lstStyle/>
          <a:p>
            <a:r>
              <a:rPr lang="fr-FR" sz="2100" dirty="0">
                <a:latin typeface="Arial" charset="0"/>
                <a:ea typeface="MS PGothic" charset="0"/>
              </a:rPr>
              <a:t/>
            </a:r>
            <a:br>
              <a:rPr lang="fr-FR" sz="2100" dirty="0">
                <a:latin typeface="Arial" charset="0"/>
                <a:ea typeface="MS PGothic" charset="0"/>
              </a:rPr>
            </a:br>
            <a:r>
              <a:rPr lang="fr-FR" sz="3100" dirty="0">
                <a:latin typeface="Arial" charset="0"/>
                <a:ea typeface="MS PGothic" charset="0"/>
              </a:rPr>
              <a:t>Ressemblances ou différences de couleurs entre l’italien et le français</a:t>
            </a:r>
            <a:r>
              <a:rPr lang="it-IT" sz="2100" dirty="0">
                <a:latin typeface="Arial" charset="0"/>
                <a:ea typeface="MS PGothic" charset="0"/>
              </a:rPr>
              <a:t/>
            </a:r>
            <a:br>
              <a:rPr lang="it-IT" sz="2100" dirty="0">
                <a:latin typeface="Arial" charset="0"/>
                <a:ea typeface="MS PGothic" charset="0"/>
              </a:rPr>
            </a:br>
            <a:endParaRPr lang="it-IT" sz="2100" dirty="0">
              <a:latin typeface="Arial" charset="0"/>
              <a:ea typeface="MS PGothic" charset="0"/>
            </a:endParaRPr>
          </a:p>
        </p:txBody>
      </p:sp>
      <p:sp>
        <p:nvSpPr>
          <p:cNvPr id="251907" name="Segnaposto contenuto 2"/>
          <p:cNvSpPr>
            <a:spLocks noGrp="1"/>
          </p:cNvSpPr>
          <p:nvPr>
            <p:ph idx="1"/>
          </p:nvPr>
        </p:nvSpPr>
        <p:spPr/>
        <p:txBody>
          <a:bodyPr>
            <a:normAutofit/>
          </a:bodyPr>
          <a:lstStyle/>
          <a:p>
            <a:pPr algn="just"/>
            <a:r>
              <a:rPr lang="fr-FR" sz="2400" dirty="0">
                <a:latin typeface="Arial" charset="0"/>
                <a:ea typeface="MS PGothic" charset="0"/>
                <a:cs typeface="MS PGothic" charset="0"/>
              </a:rPr>
              <a:t>3. Une couleur correspond à un autre référent qui n’appartient pas au domaine de la couleur pour exprimer la même signification, comme « être gris » et </a:t>
            </a:r>
            <a:r>
              <a:rPr lang="fr-FR" sz="2400" i="1" dirty="0" err="1">
                <a:latin typeface="Arial" charset="0"/>
                <a:ea typeface="MS PGothic" charset="0"/>
                <a:cs typeface="MS PGothic" charset="0"/>
              </a:rPr>
              <a:t>essere</a:t>
            </a:r>
            <a:r>
              <a:rPr lang="fr-FR" sz="2400" i="1" dirty="0">
                <a:latin typeface="Arial" charset="0"/>
                <a:ea typeface="MS PGothic" charset="0"/>
                <a:cs typeface="MS PGothic" charset="0"/>
              </a:rPr>
              <a:t> </a:t>
            </a:r>
            <a:r>
              <a:rPr lang="fr-FR" sz="2400" i="1" dirty="0" err="1" smtClean="0">
                <a:latin typeface="Arial" charset="0"/>
                <a:ea typeface="MS PGothic" charset="0"/>
                <a:cs typeface="MS PGothic" charset="0"/>
              </a:rPr>
              <a:t>ubriaco</a:t>
            </a:r>
            <a:r>
              <a:rPr lang="fr-FR" sz="2400" dirty="0" smtClean="0">
                <a:latin typeface="Arial" charset="0"/>
                <a:ea typeface="MS PGothic" charset="0"/>
                <a:cs typeface="MS PGothic" charset="0"/>
              </a:rPr>
              <a:t> </a:t>
            </a:r>
            <a:r>
              <a:rPr lang="fr-FR" sz="2400" dirty="0">
                <a:latin typeface="Arial" charset="0"/>
                <a:ea typeface="MS PGothic" charset="0"/>
                <a:cs typeface="MS PGothic" charset="0"/>
              </a:rPr>
              <a:t>ou </a:t>
            </a:r>
            <a:r>
              <a:rPr lang="fr-FR" sz="2400" i="1" dirty="0" err="1">
                <a:latin typeface="Arial" charset="0"/>
                <a:ea typeface="MS PGothic" charset="0"/>
                <a:cs typeface="MS PGothic" charset="0"/>
              </a:rPr>
              <a:t>omicidio</a:t>
            </a:r>
            <a:r>
              <a:rPr lang="fr-FR" sz="2400" i="1" dirty="0">
                <a:latin typeface="Arial" charset="0"/>
                <a:ea typeface="MS PGothic" charset="0"/>
                <a:cs typeface="MS PGothic" charset="0"/>
              </a:rPr>
              <a:t> </a:t>
            </a:r>
            <a:r>
              <a:rPr lang="fr-FR" sz="2400" i="1" dirty="0" err="1">
                <a:latin typeface="Arial" charset="0"/>
                <a:ea typeface="MS PGothic" charset="0"/>
                <a:cs typeface="MS PGothic" charset="0"/>
              </a:rPr>
              <a:t>bianco</a:t>
            </a:r>
            <a:r>
              <a:rPr lang="fr-FR" sz="2400" dirty="0">
                <a:latin typeface="Arial" charset="0"/>
                <a:ea typeface="MS PGothic" charset="0"/>
                <a:cs typeface="MS PGothic" charset="0"/>
              </a:rPr>
              <a:t> et « accident de travail ».</a:t>
            </a:r>
          </a:p>
          <a:p>
            <a:pPr algn="just"/>
            <a:endParaRPr lang="it-IT" sz="2400" dirty="0">
              <a:latin typeface="Arial" charset="0"/>
              <a:ea typeface="MS PGothic" charset="0"/>
              <a:cs typeface="MS PGothic" charset="0"/>
            </a:endParaRPr>
          </a:p>
          <a:p>
            <a:pPr algn="just"/>
            <a:r>
              <a:rPr lang="fr-FR" sz="2400" dirty="0">
                <a:latin typeface="Arial" charset="0"/>
                <a:ea typeface="MS PGothic" charset="0"/>
                <a:cs typeface="MS PGothic" charset="0"/>
              </a:rPr>
              <a:t>4. Une même couleur </a:t>
            </a:r>
            <a:r>
              <a:rPr lang="fr-FR" sz="2400" dirty="0" smtClean="0">
                <a:latin typeface="Arial" charset="0"/>
                <a:ea typeface="MS PGothic" charset="0"/>
                <a:cs typeface="MS PGothic" charset="0"/>
              </a:rPr>
              <a:t>avec un référent différent </a:t>
            </a:r>
            <a:r>
              <a:rPr lang="fr-FR" sz="2400" dirty="0">
                <a:latin typeface="Arial" charset="0"/>
                <a:ea typeface="MS PGothic" charset="0"/>
                <a:cs typeface="MS PGothic" charset="0"/>
              </a:rPr>
              <a:t>comme « </a:t>
            </a:r>
            <a:r>
              <a:rPr lang="fr-FR" sz="2400" dirty="0" smtClean="0">
                <a:latin typeface="Arial" charset="0"/>
                <a:ea typeface="MS PGothic" charset="0"/>
                <a:cs typeface="MS PGothic" charset="0"/>
              </a:rPr>
              <a:t>main verte</a:t>
            </a:r>
            <a:r>
              <a:rPr lang="fr-FR" sz="2400" dirty="0">
                <a:latin typeface="Arial" charset="0"/>
                <a:ea typeface="MS PGothic" charset="0"/>
                <a:cs typeface="MS PGothic" charset="0"/>
              </a:rPr>
              <a:t> </a:t>
            </a:r>
            <a:r>
              <a:rPr lang="fr-FR" sz="2400" dirty="0" smtClean="0">
                <a:latin typeface="Arial" charset="0"/>
                <a:ea typeface="MS PGothic" charset="0"/>
                <a:cs typeface="MS PGothic" charset="0"/>
              </a:rPr>
              <a:t>» et « </a:t>
            </a:r>
            <a:r>
              <a:rPr lang="fr-FR" sz="2400" dirty="0" err="1" smtClean="0">
                <a:latin typeface="Arial" charset="0"/>
                <a:ea typeface="MS PGothic" charset="0"/>
                <a:cs typeface="MS PGothic" charset="0"/>
              </a:rPr>
              <a:t>pollice</a:t>
            </a:r>
            <a:r>
              <a:rPr lang="fr-FR" sz="2400" dirty="0" smtClean="0">
                <a:latin typeface="Arial" charset="0"/>
                <a:ea typeface="MS PGothic" charset="0"/>
                <a:cs typeface="MS PGothic" charset="0"/>
              </a:rPr>
              <a:t> </a:t>
            </a:r>
            <a:r>
              <a:rPr lang="fr-FR" sz="2400" dirty="0" err="1" smtClean="0">
                <a:latin typeface="Arial" charset="0"/>
                <a:ea typeface="MS PGothic" charset="0"/>
                <a:cs typeface="MS PGothic" charset="0"/>
              </a:rPr>
              <a:t>verde</a:t>
            </a:r>
            <a:r>
              <a:rPr lang="fr-FR" sz="2400" dirty="0" smtClean="0">
                <a:latin typeface="Arial" charset="0"/>
                <a:ea typeface="MS PGothic" charset="0"/>
                <a:cs typeface="MS PGothic" charset="0"/>
              </a:rPr>
              <a:t> »</a:t>
            </a:r>
            <a:endParaRPr lang="it-IT" sz="2400" dirty="0">
              <a:latin typeface="Arial" charset="0"/>
              <a:ea typeface="MS PGothic" charset="0"/>
              <a:cs typeface="MS PGothic" charset="0"/>
            </a:endParaRPr>
          </a:p>
          <a:p>
            <a:endParaRPr lang="it-IT" sz="1800" dirty="0">
              <a:latin typeface="Arial" charset="0"/>
              <a:ea typeface="MS PGothic" charset="0"/>
              <a:cs typeface="MS PGothic" charset="0"/>
            </a:endParaRPr>
          </a:p>
        </p:txBody>
      </p:sp>
    </p:spTree>
    <p:extLst>
      <p:ext uri="{BB962C8B-B14F-4D97-AF65-F5344CB8AC3E}">
        <p14:creationId xmlns:p14="http://schemas.microsoft.com/office/powerpoint/2010/main" val="23630225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Titolo 1"/>
          <p:cNvSpPr>
            <a:spLocks noGrp="1"/>
          </p:cNvSpPr>
          <p:nvPr>
            <p:ph type="title"/>
          </p:nvPr>
        </p:nvSpPr>
        <p:spPr/>
        <p:txBody>
          <a:bodyPr>
            <a:normAutofit fontScale="90000"/>
          </a:bodyPr>
          <a:lstStyle/>
          <a:p>
            <a:r>
              <a:rPr lang="fr-FR" sz="2100" dirty="0">
                <a:latin typeface="Arial" charset="0"/>
                <a:ea typeface="MS PGothic" charset="0"/>
              </a:rPr>
              <a:t/>
            </a:r>
            <a:br>
              <a:rPr lang="fr-FR" sz="2100" dirty="0">
                <a:latin typeface="Arial" charset="0"/>
                <a:ea typeface="MS PGothic" charset="0"/>
              </a:rPr>
            </a:br>
            <a:r>
              <a:rPr lang="fr-FR" sz="3100" dirty="0">
                <a:latin typeface="Arial" charset="0"/>
                <a:ea typeface="MS PGothic" charset="0"/>
              </a:rPr>
              <a:t>Ressemblances ou différences de couleurs entre l’italien et le français</a:t>
            </a:r>
            <a:r>
              <a:rPr lang="it-IT" sz="2100" dirty="0">
                <a:latin typeface="Arial" charset="0"/>
                <a:ea typeface="MS PGothic" charset="0"/>
              </a:rPr>
              <a:t/>
            </a:r>
            <a:br>
              <a:rPr lang="it-IT" sz="2100" dirty="0">
                <a:latin typeface="Arial" charset="0"/>
                <a:ea typeface="MS PGothic" charset="0"/>
              </a:rPr>
            </a:br>
            <a:endParaRPr lang="it-IT" sz="2100" dirty="0">
              <a:latin typeface="Arial" charset="0"/>
              <a:ea typeface="MS PGothic" charset="0"/>
            </a:endParaRPr>
          </a:p>
        </p:txBody>
      </p:sp>
      <p:sp>
        <p:nvSpPr>
          <p:cNvPr id="251907" name="Segnaposto contenuto 2"/>
          <p:cNvSpPr>
            <a:spLocks noGrp="1"/>
          </p:cNvSpPr>
          <p:nvPr>
            <p:ph idx="1"/>
          </p:nvPr>
        </p:nvSpPr>
        <p:spPr/>
        <p:txBody>
          <a:bodyPr>
            <a:normAutofit/>
          </a:bodyPr>
          <a:lstStyle/>
          <a:p>
            <a:pPr algn="just"/>
            <a:endParaRPr lang="it-IT" sz="2400" dirty="0">
              <a:latin typeface="Arial" charset="0"/>
              <a:ea typeface="MS PGothic" charset="0"/>
              <a:cs typeface="MS PGothic" charset="0"/>
            </a:endParaRPr>
          </a:p>
          <a:p>
            <a:pPr algn="just"/>
            <a:r>
              <a:rPr lang="fr-FR" sz="2400" dirty="0">
                <a:latin typeface="Arial" charset="0"/>
                <a:ea typeface="MS PGothic" charset="0"/>
                <a:cs typeface="MS PGothic" charset="0"/>
              </a:rPr>
              <a:t>5</a:t>
            </a:r>
            <a:r>
              <a:rPr lang="fr-FR" sz="2400" dirty="0" smtClean="0">
                <a:latin typeface="Arial" charset="0"/>
                <a:ea typeface="MS PGothic" charset="0"/>
                <a:cs typeface="MS PGothic" charset="0"/>
              </a:rPr>
              <a:t>. </a:t>
            </a:r>
            <a:r>
              <a:rPr lang="fr-FR" sz="2400" dirty="0">
                <a:latin typeface="Arial" charset="0"/>
                <a:ea typeface="MS PGothic" charset="0"/>
                <a:cs typeface="MS PGothic" charset="0"/>
              </a:rPr>
              <a:t>Une même couleur correspond à une signification différente comme « téléphone rose » pour dire « un service de téléphone érotique » tandis que </a:t>
            </a:r>
            <a:r>
              <a:rPr lang="fr-FR" sz="2400" i="1" dirty="0" err="1">
                <a:latin typeface="Arial" charset="0"/>
                <a:ea typeface="MS PGothic" charset="0"/>
                <a:cs typeface="MS PGothic" charset="0"/>
              </a:rPr>
              <a:t>telefono</a:t>
            </a:r>
            <a:r>
              <a:rPr lang="fr-FR" sz="2400" i="1" dirty="0">
                <a:latin typeface="Arial" charset="0"/>
                <a:ea typeface="MS PGothic" charset="0"/>
                <a:cs typeface="MS PGothic" charset="0"/>
              </a:rPr>
              <a:t> rosa</a:t>
            </a:r>
            <a:r>
              <a:rPr lang="fr-FR" sz="2400" dirty="0">
                <a:latin typeface="Arial" charset="0"/>
                <a:ea typeface="MS PGothic" charset="0"/>
                <a:cs typeface="MS PGothic" charset="0"/>
              </a:rPr>
              <a:t> pour dire « un service téléphonique pour les femmes en difficulté ».</a:t>
            </a:r>
          </a:p>
          <a:p>
            <a:pPr algn="just"/>
            <a:endParaRPr lang="it-IT" sz="2400" dirty="0">
              <a:latin typeface="Arial" charset="0"/>
              <a:ea typeface="MS PGothic" charset="0"/>
              <a:cs typeface="MS PGothic" charset="0"/>
            </a:endParaRPr>
          </a:p>
          <a:p>
            <a:pPr algn="just"/>
            <a:r>
              <a:rPr lang="fr-FR" sz="2400" dirty="0">
                <a:latin typeface="Arial" charset="0"/>
                <a:ea typeface="MS PGothic" charset="0"/>
                <a:cs typeface="MS PGothic" charset="0"/>
              </a:rPr>
              <a:t>6</a:t>
            </a:r>
            <a:r>
              <a:rPr lang="fr-FR" sz="2400" dirty="0" smtClean="0">
                <a:latin typeface="Arial" charset="0"/>
                <a:ea typeface="MS PGothic" charset="0"/>
                <a:cs typeface="MS PGothic" charset="0"/>
              </a:rPr>
              <a:t>. </a:t>
            </a:r>
            <a:r>
              <a:rPr lang="fr-FR" sz="2400" dirty="0">
                <a:latin typeface="Arial" charset="0"/>
                <a:ea typeface="MS PGothic" charset="0"/>
                <a:cs typeface="MS PGothic" charset="0"/>
              </a:rPr>
              <a:t>L’équivalent n’existe pas. Une explicitation devient alors nécessaire comme </a:t>
            </a:r>
            <a:r>
              <a:rPr lang="fr-FR" sz="2400" i="1" dirty="0" err="1">
                <a:latin typeface="Arial" charset="0"/>
                <a:ea typeface="MS PGothic" charset="0"/>
                <a:cs typeface="MS PGothic" charset="0"/>
              </a:rPr>
              <a:t>pesce</a:t>
            </a:r>
            <a:r>
              <a:rPr lang="fr-FR" sz="2400" i="1" dirty="0">
                <a:latin typeface="Arial" charset="0"/>
                <a:ea typeface="MS PGothic" charset="0"/>
                <a:cs typeface="MS PGothic" charset="0"/>
              </a:rPr>
              <a:t> </a:t>
            </a:r>
            <a:r>
              <a:rPr lang="fr-FR" sz="2400" i="1" dirty="0" err="1">
                <a:latin typeface="Arial" charset="0"/>
                <a:ea typeface="MS PGothic" charset="0"/>
                <a:cs typeface="MS PGothic" charset="0"/>
              </a:rPr>
              <a:t>azzurro</a:t>
            </a:r>
            <a:r>
              <a:rPr lang="fr-FR" sz="2400" i="1" dirty="0">
                <a:latin typeface="Arial" charset="0"/>
                <a:ea typeface="MS PGothic" charset="0"/>
                <a:cs typeface="MS PGothic" charset="0"/>
              </a:rPr>
              <a:t> </a:t>
            </a:r>
            <a:r>
              <a:rPr lang="fr-FR" sz="2400" dirty="0">
                <a:latin typeface="Arial" charset="0"/>
                <a:ea typeface="MS PGothic" charset="0"/>
                <a:cs typeface="MS PGothic" charset="0"/>
              </a:rPr>
              <a:t>: anchois, sardines, maquereaux etc. ou « pied noir » : </a:t>
            </a:r>
            <a:r>
              <a:rPr lang="fr-FR" sz="2400" i="1" dirty="0" err="1">
                <a:latin typeface="Arial" charset="0"/>
                <a:ea typeface="MS PGothic" charset="0"/>
                <a:cs typeface="MS PGothic" charset="0"/>
              </a:rPr>
              <a:t>francese</a:t>
            </a:r>
            <a:r>
              <a:rPr lang="fr-FR" sz="2400" i="1" dirty="0">
                <a:latin typeface="Arial" charset="0"/>
                <a:ea typeface="MS PGothic" charset="0"/>
                <a:cs typeface="MS PGothic" charset="0"/>
              </a:rPr>
              <a:t> </a:t>
            </a:r>
            <a:r>
              <a:rPr lang="fr-FR" sz="2400" i="1" dirty="0" err="1">
                <a:latin typeface="Arial" charset="0"/>
                <a:ea typeface="MS PGothic" charset="0"/>
                <a:cs typeface="MS PGothic" charset="0"/>
              </a:rPr>
              <a:t>nativo</a:t>
            </a:r>
            <a:r>
              <a:rPr lang="fr-FR" sz="2400" i="1" dirty="0">
                <a:latin typeface="Arial" charset="0"/>
                <a:ea typeface="MS PGothic" charset="0"/>
                <a:cs typeface="MS PGothic" charset="0"/>
              </a:rPr>
              <a:t> di </a:t>
            </a:r>
            <a:r>
              <a:rPr lang="fr-FR" sz="2400" i="1" dirty="0" err="1">
                <a:latin typeface="Arial" charset="0"/>
                <a:ea typeface="MS PGothic" charset="0"/>
                <a:cs typeface="MS PGothic" charset="0"/>
              </a:rPr>
              <a:t>Algeria</a:t>
            </a:r>
            <a:r>
              <a:rPr lang="fr-FR" sz="2400" dirty="0">
                <a:latin typeface="Arial" charset="0"/>
                <a:ea typeface="MS PGothic" charset="0"/>
                <a:cs typeface="MS PGothic" charset="0"/>
              </a:rPr>
              <a:t>. </a:t>
            </a:r>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a:p>
            <a:endParaRPr lang="it-IT" sz="1800" dirty="0">
              <a:latin typeface="Arial" charset="0"/>
              <a:ea typeface="MS PGothic" charset="0"/>
              <a:cs typeface="MS PGothic" charset="0"/>
            </a:endParaRPr>
          </a:p>
        </p:txBody>
      </p:sp>
    </p:spTree>
    <p:extLst>
      <p:ext uri="{BB962C8B-B14F-4D97-AF65-F5344CB8AC3E}">
        <p14:creationId xmlns:p14="http://schemas.microsoft.com/office/powerpoint/2010/main" val="15698225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Titolo 1"/>
          <p:cNvSpPr>
            <a:spLocks noGrp="1"/>
          </p:cNvSpPr>
          <p:nvPr>
            <p:ph type="title"/>
          </p:nvPr>
        </p:nvSpPr>
        <p:spPr/>
        <p:txBody>
          <a:bodyPr>
            <a:normAutofit/>
          </a:bodyPr>
          <a:lstStyle/>
          <a:p>
            <a:r>
              <a:rPr lang="fr-FR" sz="2100">
                <a:latin typeface="Arial" charset="0"/>
                <a:ea typeface="MS PGothic" charset="0"/>
              </a:rPr>
              <a:t/>
            </a:r>
            <a:br>
              <a:rPr lang="fr-FR" sz="2100">
                <a:latin typeface="Arial" charset="0"/>
                <a:ea typeface="MS PGothic" charset="0"/>
              </a:rPr>
            </a:br>
            <a:r>
              <a:rPr lang="fr-FR" sz="2100">
                <a:latin typeface="Arial" charset="0"/>
                <a:ea typeface="MS PGothic" charset="0"/>
              </a:rPr>
              <a:t>Associez l’expression imagée en italien à son équivalent français.</a:t>
            </a:r>
            <a:r>
              <a:rPr lang="it-IT" sz="2100">
                <a:latin typeface="Arial" charset="0"/>
                <a:ea typeface="MS PGothic" charset="0"/>
              </a:rPr>
              <a:t/>
            </a:r>
            <a:br>
              <a:rPr lang="it-IT" sz="2100">
                <a:latin typeface="Arial" charset="0"/>
                <a:ea typeface="MS PGothic" charset="0"/>
              </a:rPr>
            </a:br>
            <a:endParaRPr lang="it-IT" sz="2100">
              <a:latin typeface="Arial" charset="0"/>
              <a:ea typeface="MS PGothic" charset="0"/>
            </a:endParaRPr>
          </a:p>
        </p:txBody>
      </p:sp>
      <p:sp>
        <p:nvSpPr>
          <p:cNvPr id="252931" name="Segnaposto contenuto 2"/>
          <p:cNvSpPr>
            <a:spLocks noGrp="1"/>
          </p:cNvSpPr>
          <p:nvPr>
            <p:ph sz="half" idx="1"/>
          </p:nvPr>
        </p:nvSpPr>
        <p:spPr/>
        <p:txBody>
          <a:bodyPr/>
          <a:lstStyle/>
          <a:p>
            <a:r>
              <a:rPr lang="it-IT" sz="2400" dirty="0">
                <a:latin typeface="Arial" charset="0"/>
                <a:ea typeface="MS PGothic" charset="0"/>
                <a:cs typeface="MS PGothic" charset="0"/>
              </a:rPr>
              <a:t>1. Fare vedere nero per bianco</a:t>
            </a:r>
          </a:p>
          <a:p>
            <a:r>
              <a:rPr lang="it-IT" sz="2400" dirty="0">
                <a:latin typeface="Arial" charset="0"/>
                <a:ea typeface="MS PGothic" charset="0"/>
                <a:cs typeface="MS PGothic" charset="0"/>
              </a:rPr>
              <a:t>2. </a:t>
            </a:r>
            <a:r>
              <a:rPr lang="fr-FR" sz="2400" dirty="0" err="1">
                <a:latin typeface="Arial" charset="0"/>
                <a:ea typeface="MS PGothic" charset="0"/>
                <a:cs typeface="MS PGothic" charset="0"/>
              </a:rPr>
              <a:t>Essere</a:t>
            </a:r>
            <a:r>
              <a:rPr lang="fr-FR" sz="2400" dirty="0">
                <a:latin typeface="Arial" charset="0"/>
                <a:ea typeface="MS PGothic" charset="0"/>
                <a:cs typeface="MS PGothic" charset="0"/>
              </a:rPr>
              <a:t> al </a:t>
            </a:r>
            <a:r>
              <a:rPr lang="fr-FR" sz="2400" dirty="0" err="1">
                <a:latin typeface="Arial" charset="0"/>
                <a:ea typeface="MS PGothic" charset="0"/>
                <a:cs typeface="MS PGothic" charset="0"/>
              </a:rPr>
              <a:t>verde</a:t>
            </a:r>
            <a:endParaRPr lang="it-IT" sz="2400" dirty="0">
              <a:latin typeface="Arial" charset="0"/>
              <a:ea typeface="MS PGothic" charset="0"/>
              <a:cs typeface="MS PGothic" charset="0"/>
            </a:endParaRPr>
          </a:p>
          <a:p>
            <a:r>
              <a:rPr lang="it-IT" sz="2400" dirty="0">
                <a:latin typeface="Arial" charset="0"/>
                <a:ea typeface="MS PGothic" charset="0"/>
                <a:cs typeface="MS PGothic" charset="0"/>
              </a:rPr>
              <a:t>3. Essere rosso dalla vergogna</a:t>
            </a:r>
          </a:p>
          <a:p>
            <a:r>
              <a:rPr lang="it-IT" sz="2400" dirty="0">
                <a:latin typeface="Arial" charset="0"/>
                <a:ea typeface="MS PGothic" charset="0"/>
                <a:cs typeface="MS PGothic" charset="0"/>
              </a:rPr>
              <a:t>4. Fare vedere i sorci verdi a qualcuno</a:t>
            </a:r>
          </a:p>
          <a:p>
            <a:r>
              <a:rPr lang="it-IT" sz="2400" dirty="0">
                <a:latin typeface="Arial" charset="0"/>
                <a:ea typeface="MS PGothic" charset="0"/>
                <a:cs typeface="MS PGothic" charset="0"/>
              </a:rPr>
              <a:t>5. Essere una mosca bianca</a:t>
            </a:r>
          </a:p>
          <a:p>
            <a:endParaRPr lang="it-IT" sz="1800" dirty="0">
              <a:latin typeface="Arial" charset="0"/>
              <a:ea typeface="MS PGothic" charset="0"/>
              <a:cs typeface="MS PGothic" charset="0"/>
            </a:endParaRPr>
          </a:p>
        </p:txBody>
      </p:sp>
      <p:sp>
        <p:nvSpPr>
          <p:cNvPr id="252932" name="Segnaposto contenuto 3"/>
          <p:cNvSpPr>
            <a:spLocks noGrp="1"/>
          </p:cNvSpPr>
          <p:nvPr>
            <p:ph sz="half" idx="2"/>
          </p:nvPr>
        </p:nvSpPr>
        <p:spPr/>
        <p:txBody>
          <a:bodyPr/>
          <a:lstStyle/>
          <a:p>
            <a:r>
              <a:rPr lang="it-IT" sz="2400" dirty="0">
                <a:latin typeface="Arial" charset="0"/>
                <a:ea typeface="MS PGothic" charset="0"/>
                <a:cs typeface="MS PGothic" charset="0"/>
              </a:rPr>
              <a:t>a. </a:t>
            </a:r>
            <a:r>
              <a:rPr lang="it-IT" sz="2400" dirty="0" smtClean="0">
                <a:latin typeface="Arial" charset="0"/>
                <a:ea typeface="MS PGothic" charset="0"/>
                <a:cs typeface="MS PGothic" charset="0"/>
              </a:rPr>
              <a:t>2.Être</a:t>
            </a:r>
            <a:r>
              <a:rPr lang="fr-FR" sz="2400" dirty="0" smtClean="0">
                <a:latin typeface="Arial" charset="0"/>
                <a:ea typeface="MS PGothic" charset="0"/>
                <a:cs typeface="MS PGothic" charset="0"/>
              </a:rPr>
              <a:t> fauché </a:t>
            </a:r>
            <a:r>
              <a:rPr lang="fr-FR" sz="2400" dirty="0" err="1" smtClean="0">
                <a:latin typeface="Arial" charset="0"/>
                <a:ea typeface="MS PGothic" charset="0"/>
                <a:cs typeface="MS PGothic" charset="0"/>
              </a:rPr>
              <a:t>fam</a:t>
            </a:r>
            <a:r>
              <a:rPr lang="fr-FR" sz="2400" dirty="0" smtClean="0">
                <a:latin typeface="Arial" charset="0"/>
                <a:ea typeface="MS PGothic" charset="0"/>
                <a:cs typeface="MS PGothic" charset="0"/>
              </a:rPr>
              <a:t>. (sans argent) </a:t>
            </a:r>
            <a:r>
              <a:rPr lang="fr-FR" sz="2400" dirty="0">
                <a:latin typeface="Arial" charset="0"/>
                <a:ea typeface="MS PGothic" charset="0"/>
                <a:cs typeface="MS PGothic" charset="0"/>
              </a:rPr>
              <a:t>comme des blés</a:t>
            </a:r>
          </a:p>
          <a:p>
            <a:r>
              <a:rPr lang="fr-FR" sz="2400" dirty="0">
                <a:latin typeface="Arial" charset="0"/>
                <a:ea typeface="MS PGothic" charset="0"/>
                <a:cs typeface="MS PGothic" charset="0"/>
              </a:rPr>
              <a:t>b. </a:t>
            </a:r>
            <a:r>
              <a:rPr lang="fr-FR" sz="2400" dirty="0" smtClean="0">
                <a:latin typeface="Arial" charset="0"/>
                <a:ea typeface="MS PGothic" charset="0"/>
                <a:cs typeface="MS PGothic" charset="0"/>
              </a:rPr>
              <a:t>4.En </a:t>
            </a:r>
            <a:r>
              <a:rPr lang="fr-FR" sz="2400" dirty="0">
                <a:latin typeface="Arial" charset="0"/>
                <a:ea typeface="MS PGothic" charset="0"/>
                <a:cs typeface="MS PGothic" charset="0"/>
              </a:rPr>
              <a:t>faire voir de toutes les couleurs à </a:t>
            </a:r>
            <a:r>
              <a:rPr lang="fr-FR" sz="2400" dirty="0" err="1">
                <a:latin typeface="Arial" charset="0"/>
                <a:ea typeface="MS PGothic" charset="0"/>
                <a:cs typeface="MS PGothic" charset="0"/>
              </a:rPr>
              <a:t>qn</a:t>
            </a:r>
            <a:endParaRPr lang="fr-FR" sz="2400" dirty="0">
              <a:latin typeface="Arial" charset="0"/>
              <a:ea typeface="MS PGothic" charset="0"/>
              <a:cs typeface="MS PGothic" charset="0"/>
            </a:endParaRPr>
          </a:p>
          <a:p>
            <a:r>
              <a:rPr lang="it-IT" sz="2400" dirty="0">
                <a:latin typeface="Arial" charset="0"/>
                <a:ea typeface="MS PGothic" charset="0"/>
                <a:cs typeface="MS PGothic" charset="0"/>
              </a:rPr>
              <a:t>c</a:t>
            </a:r>
            <a:r>
              <a:rPr lang="it-IT" sz="2400" dirty="0" smtClean="0">
                <a:latin typeface="Arial" charset="0"/>
                <a:ea typeface="MS PGothic" charset="0"/>
                <a:cs typeface="MS PGothic" charset="0"/>
              </a:rPr>
              <a:t>.5. </a:t>
            </a:r>
            <a:r>
              <a:rPr lang="it-IT" sz="2400" dirty="0" err="1">
                <a:latin typeface="Arial" charset="0"/>
                <a:ea typeface="MS PGothic" charset="0"/>
                <a:cs typeface="MS PGothic" charset="0"/>
              </a:rPr>
              <a:t>Être</a:t>
            </a:r>
            <a:r>
              <a:rPr lang="it-IT" sz="2400" dirty="0">
                <a:latin typeface="Arial" charset="0"/>
                <a:ea typeface="MS PGothic" charset="0"/>
                <a:cs typeface="MS PGothic" charset="0"/>
              </a:rPr>
              <a:t> rare </a:t>
            </a:r>
            <a:r>
              <a:rPr lang="it-IT" sz="2400" dirty="0" err="1">
                <a:latin typeface="Arial" charset="0"/>
                <a:ea typeface="MS PGothic" charset="0"/>
                <a:cs typeface="MS PGothic" charset="0"/>
              </a:rPr>
              <a:t>comme</a:t>
            </a:r>
            <a:r>
              <a:rPr lang="it-IT" sz="2400" dirty="0">
                <a:latin typeface="Arial" charset="0"/>
                <a:ea typeface="MS PGothic" charset="0"/>
                <a:cs typeface="MS PGothic" charset="0"/>
              </a:rPr>
              <a:t> un merle </a:t>
            </a:r>
            <a:r>
              <a:rPr lang="it-IT" sz="2400" dirty="0" err="1">
                <a:latin typeface="Arial" charset="0"/>
                <a:ea typeface="MS PGothic" charset="0"/>
                <a:cs typeface="MS PGothic" charset="0"/>
              </a:rPr>
              <a:t>blanc</a:t>
            </a:r>
            <a:endParaRPr lang="it-IT" sz="2400" dirty="0">
              <a:latin typeface="Arial" charset="0"/>
              <a:ea typeface="MS PGothic" charset="0"/>
              <a:cs typeface="MS PGothic" charset="0"/>
            </a:endParaRPr>
          </a:p>
          <a:p>
            <a:pPr algn="just"/>
            <a:r>
              <a:rPr lang="fr-FR" sz="2400" dirty="0">
                <a:latin typeface="Arial" charset="0"/>
                <a:ea typeface="MS PGothic" charset="0"/>
                <a:cs typeface="MS PGothic" charset="0"/>
              </a:rPr>
              <a:t>d</a:t>
            </a:r>
            <a:r>
              <a:rPr lang="fr-FR" sz="2400" dirty="0" smtClean="0">
                <a:latin typeface="Arial" charset="0"/>
                <a:ea typeface="MS PGothic" charset="0"/>
                <a:cs typeface="MS PGothic" charset="0"/>
              </a:rPr>
              <a:t>.1. </a:t>
            </a:r>
            <a:r>
              <a:rPr lang="fr-FR" sz="2400" dirty="0">
                <a:latin typeface="Arial" charset="0"/>
                <a:ea typeface="MS PGothic" charset="0"/>
                <a:cs typeface="MS PGothic" charset="0"/>
              </a:rPr>
              <a:t>Faire prendre des vessies pour des lanternes</a:t>
            </a:r>
          </a:p>
          <a:p>
            <a:r>
              <a:rPr lang="fr-FR" sz="2400" dirty="0">
                <a:latin typeface="Arial" charset="0"/>
                <a:ea typeface="MS PGothic" charset="0"/>
                <a:cs typeface="MS PGothic" charset="0"/>
              </a:rPr>
              <a:t>e. </a:t>
            </a:r>
            <a:r>
              <a:rPr lang="fr-FR" sz="2400" dirty="0" smtClean="0">
                <a:latin typeface="Arial" charset="0"/>
                <a:ea typeface="MS PGothic" charset="0"/>
                <a:cs typeface="MS PGothic" charset="0"/>
              </a:rPr>
              <a:t>3.Être </a:t>
            </a:r>
            <a:r>
              <a:rPr lang="fr-FR" sz="2400" dirty="0">
                <a:latin typeface="Arial" charset="0"/>
                <a:ea typeface="MS PGothic" charset="0"/>
                <a:cs typeface="MS PGothic" charset="0"/>
              </a:rPr>
              <a:t>rouge de honte</a:t>
            </a:r>
            <a:endParaRPr lang="it-IT" sz="2400" dirty="0">
              <a:latin typeface="Arial" charset="0"/>
              <a:ea typeface="MS PGothic" charset="0"/>
              <a:cs typeface="MS PGothic" charset="0"/>
            </a:endParaRPr>
          </a:p>
          <a:p>
            <a:endParaRPr lang="it-IT" sz="1800" dirty="0">
              <a:latin typeface="Arial" charset="0"/>
              <a:ea typeface="MS PGothic" charset="0"/>
              <a:cs typeface="MS PGothic" charset="0"/>
            </a:endParaRPr>
          </a:p>
          <a:p>
            <a:endParaRPr lang="it-IT" sz="1800" dirty="0">
              <a:latin typeface="Arial" charset="0"/>
              <a:ea typeface="MS PGothic" charset="0"/>
              <a:cs typeface="MS PGothic" charset="0"/>
            </a:endParaRPr>
          </a:p>
          <a:p>
            <a:endParaRPr lang="it-IT" sz="1800" dirty="0">
              <a:latin typeface="Arial" charset="0"/>
              <a:ea typeface="MS PGothic" charset="0"/>
              <a:cs typeface="MS PGothic" charset="0"/>
            </a:endParaRPr>
          </a:p>
          <a:p>
            <a:endParaRPr lang="it-IT" sz="1800" dirty="0">
              <a:latin typeface="Arial" charset="0"/>
              <a:ea typeface="MS PGothic" charset="0"/>
              <a:cs typeface="MS PGothic" charset="0"/>
            </a:endParaRPr>
          </a:p>
          <a:p>
            <a:endParaRPr lang="it-IT" sz="1800" dirty="0">
              <a:latin typeface="Arial" charset="0"/>
              <a:ea typeface="MS PGothic" charset="0"/>
              <a:cs typeface="MS PGothic" charset="0"/>
            </a:endParaRPr>
          </a:p>
        </p:txBody>
      </p:sp>
    </p:spTree>
    <p:extLst>
      <p:ext uri="{BB962C8B-B14F-4D97-AF65-F5344CB8AC3E}">
        <p14:creationId xmlns:p14="http://schemas.microsoft.com/office/powerpoint/2010/main" val="18911834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Une écriture créative monochrome</a:t>
            </a:r>
            <a:br>
              <a:rPr lang="fr-CA" sz="2800" dirty="0" smtClean="0"/>
            </a:br>
            <a:endParaRPr lang="fr-CA" sz="2800" dirty="0"/>
          </a:p>
        </p:txBody>
      </p:sp>
      <p:sp>
        <p:nvSpPr>
          <p:cNvPr id="3" name="Segnaposto contenuto 2"/>
          <p:cNvSpPr>
            <a:spLocks noGrp="1"/>
          </p:cNvSpPr>
          <p:nvPr>
            <p:ph idx="1"/>
          </p:nvPr>
        </p:nvSpPr>
        <p:spPr/>
        <p:txBody>
          <a:bodyPr>
            <a:normAutofit/>
          </a:bodyPr>
          <a:lstStyle/>
          <a:p>
            <a:r>
              <a:rPr lang="fr-CA" sz="2400" dirty="0" smtClean="0"/>
              <a:t>un </a:t>
            </a:r>
            <a:r>
              <a:rPr lang="fr-CA" sz="2400" dirty="0" smtClean="0"/>
              <a:t>petit poème</a:t>
            </a:r>
          </a:p>
          <a:p>
            <a:r>
              <a:rPr lang="fr-CA" sz="2400" dirty="0" smtClean="0"/>
              <a:t>un petit slogan,</a:t>
            </a:r>
          </a:p>
          <a:p>
            <a:r>
              <a:rPr lang="fr-CA" sz="2400" dirty="0" smtClean="0"/>
              <a:t>de petites phrases</a:t>
            </a:r>
          </a:p>
          <a:p>
            <a:r>
              <a:rPr lang="fr-CA" sz="2400" dirty="0" smtClean="0"/>
              <a:t>un refrain..</a:t>
            </a:r>
            <a:r>
              <a:rPr lang="fr-CA" sz="2400" dirty="0" smtClean="0"/>
              <a:t>.</a:t>
            </a:r>
          </a:p>
          <a:p>
            <a:endParaRPr lang="fr-CA" sz="2400" dirty="0"/>
          </a:p>
          <a:p>
            <a:r>
              <a:rPr lang="fr-CA" sz="2400" dirty="0" smtClean="0"/>
              <a:t>à vous d’écrire</a:t>
            </a:r>
            <a:endParaRPr lang="fr-CA" sz="2400" dirty="0"/>
          </a:p>
        </p:txBody>
      </p:sp>
    </p:spTree>
    <p:extLst>
      <p:ext uri="{BB962C8B-B14F-4D97-AF65-F5344CB8AC3E}">
        <p14:creationId xmlns:p14="http://schemas.microsoft.com/office/powerpoint/2010/main" val="7999313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Écriture créative monochrome</a:t>
            </a:r>
            <a:endParaRPr lang="fr-CA" sz="2800" dirty="0"/>
          </a:p>
        </p:txBody>
      </p:sp>
      <p:sp>
        <p:nvSpPr>
          <p:cNvPr id="3" name="Segnaposto contenuto 2"/>
          <p:cNvSpPr>
            <a:spLocks noGrp="1"/>
          </p:cNvSpPr>
          <p:nvPr>
            <p:ph idx="1"/>
          </p:nvPr>
        </p:nvSpPr>
        <p:spPr/>
        <p:txBody>
          <a:bodyPr>
            <a:normAutofit/>
          </a:bodyPr>
          <a:lstStyle/>
          <a:p>
            <a:r>
              <a:rPr lang="it-IT" sz="1800" b="1" dirty="0" smtClean="0"/>
              <a:t>Camilla Candidi </a:t>
            </a:r>
          </a:p>
          <a:p>
            <a:r>
              <a:rPr lang="it-IT" sz="1800" dirty="0" smtClean="0"/>
              <a:t>Le </a:t>
            </a:r>
            <a:r>
              <a:rPr lang="it-IT" sz="1800" dirty="0" err="1" smtClean="0"/>
              <a:t>rouge</a:t>
            </a:r>
            <a:r>
              <a:rPr lang="it-IT" sz="1800" dirty="0" smtClean="0"/>
              <a:t> est une </a:t>
            </a:r>
            <a:r>
              <a:rPr lang="it-IT" sz="1800" dirty="0" err="1" smtClean="0"/>
              <a:t>couleur</a:t>
            </a:r>
            <a:r>
              <a:rPr lang="it-IT" sz="1800" dirty="0" smtClean="0"/>
              <a:t> </a:t>
            </a:r>
            <a:r>
              <a:rPr lang="it-IT" sz="1800" dirty="0" err="1" smtClean="0"/>
              <a:t>trompeuse</a:t>
            </a:r>
            <a:r>
              <a:rPr lang="it-IT" sz="1800" dirty="0" smtClean="0"/>
              <a:t>. Il </a:t>
            </a:r>
            <a:r>
              <a:rPr lang="it-IT" sz="1800" dirty="0" err="1" smtClean="0"/>
              <a:t>peut</a:t>
            </a:r>
            <a:r>
              <a:rPr lang="it-IT" sz="1800" dirty="0" smtClean="0"/>
              <a:t> </a:t>
            </a:r>
            <a:r>
              <a:rPr lang="it-IT" sz="1800" dirty="0" err="1" smtClean="0"/>
              <a:t>représenter</a:t>
            </a:r>
            <a:r>
              <a:rPr lang="it-IT" sz="1800" dirty="0" smtClean="0"/>
              <a:t> </a:t>
            </a:r>
            <a:r>
              <a:rPr lang="it-IT" sz="1800" dirty="0" err="1" smtClean="0"/>
              <a:t>les</a:t>
            </a:r>
            <a:r>
              <a:rPr lang="it-IT" sz="1800" dirty="0" smtClean="0"/>
              <a:t> plus </a:t>
            </a:r>
            <a:r>
              <a:rPr lang="it-IT" sz="1800" dirty="0" err="1" smtClean="0"/>
              <a:t>beaux</a:t>
            </a:r>
            <a:r>
              <a:rPr lang="it-IT" sz="1800" dirty="0" smtClean="0"/>
              <a:t> </a:t>
            </a:r>
            <a:r>
              <a:rPr lang="it-IT" sz="1800" dirty="0" err="1" smtClean="0"/>
              <a:t>sentiments</a:t>
            </a:r>
            <a:r>
              <a:rPr lang="it-IT" sz="1800" dirty="0" smtClean="0"/>
              <a:t> </a:t>
            </a:r>
            <a:r>
              <a:rPr lang="it-IT" sz="1800" dirty="0" err="1" smtClean="0"/>
              <a:t>que</a:t>
            </a:r>
            <a:r>
              <a:rPr lang="it-IT" sz="1800" dirty="0" smtClean="0"/>
              <a:t> l'</a:t>
            </a:r>
            <a:r>
              <a:rPr lang="it-IT" sz="1800" dirty="0" err="1" smtClean="0"/>
              <a:t>homme</a:t>
            </a:r>
            <a:r>
              <a:rPr lang="it-IT" sz="1800" dirty="0" smtClean="0"/>
              <a:t> </a:t>
            </a:r>
            <a:r>
              <a:rPr lang="it-IT" sz="1800" dirty="0" err="1" smtClean="0"/>
              <a:t>puisse</a:t>
            </a:r>
            <a:r>
              <a:rPr lang="it-IT" sz="1800" dirty="0" smtClean="0"/>
              <a:t> </a:t>
            </a:r>
            <a:r>
              <a:rPr lang="it-IT" sz="1800" dirty="0" err="1" smtClean="0"/>
              <a:t>avoir</a:t>
            </a:r>
            <a:r>
              <a:rPr lang="it-IT" sz="1800" dirty="0" smtClean="0"/>
              <a:t> : l'</a:t>
            </a:r>
            <a:r>
              <a:rPr lang="it-IT" sz="1800" dirty="0" err="1" smtClean="0"/>
              <a:t>amour</a:t>
            </a:r>
            <a:r>
              <a:rPr lang="it-IT" sz="1800" dirty="0" smtClean="0"/>
              <a:t>, la </a:t>
            </a:r>
            <a:r>
              <a:rPr lang="it-IT" sz="1800" dirty="0" err="1" smtClean="0"/>
              <a:t>passion</a:t>
            </a:r>
            <a:r>
              <a:rPr lang="it-IT" sz="1800" dirty="0" smtClean="0"/>
              <a:t>, la force, le </a:t>
            </a:r>
            <a:r>
              <a:rPr lang="it-IT" sz="1800" dirty="0" err="1" smtClean="0"/>
              <a:t>courage</a:t>
            </a:r>
            <a:r>
              <a:rPr lang="it-IT" sz="1800" dirty="0" smtClean="0"/>
              <a:t>. De l'</a:t>
            </a:r>
            <a:r>
              <a:rPr lang="it-IT" sz="1800" dirty="0" err="1" smtClean="0"/>
              <a:t>autre</a:t>
            </a:r>
            <a:r>
              <a:rPr lang="it-IT" sz="1800" dirty="0" smtClean="0"/>
              <a:t> </a:t>
            </a:r>
            <a:r>
              <a:rPr lang="it-IT" sz="1800" dirty="0" err="1" smtClean="0"/>
              <a:t>côté</a:t>
            </a:r>
            <a:r>
              <a:rPr lang="it-IT" sz="1800" dirty="0" smtClean="0"/>
              <a:t>, il </a:t>
            </a:r>
            <a:r>
              <a:rPr lang="it-IT" sz="1800" dirty="0" err="1" smtClean="0"/>
              <a:t>peut</a:t>
            </a:r>
            <a:r>
              <a:rPr lang="it-IT" sz="1800" dirty="0" smtClean="0"/>
              <a:t> </a:t>
            </a:r>
            <a:r>
              <a:rPr lang="it-IT" sz="1800" dirty="0" err="1" smtClean="0"/>
              <a:t>représenter</a:t>
            </a:r>
            <a:r>
              <a:rPr lang="it-IT" sz="1800" dirty="0" smtClean="0"/>
              <a:t> l'</a:t>
            </a:r>
            <a:r>
              <a:rPr lang="it-IT" sz="1800" dirty="0" err="1" smtClean="0"/>
              <a:t>obsession</a:t>
            </a:r>
            <a:r>
              <a:rPr lang="it-IT" sz="1800" dirty="0" smtClean="0"/>
              <a:t>, la </a:t>
            </a:r>
            <a:r>
              <a:rPr lang="it-IT" sz="1800" dirty="0" err="1" smtClean="0"/>
              <a:t>jalousie</a:t>
            </a:r>
            <a:r>
              <a:rPr lang="it-IT" sz="1800" dirty="0" smtClean="0"/>
              <a:t>, le </a:t>
            </a:r>
            <a:r>
              <a:rPr lang="it-IT" sz="1800" dirty="0" err="1" smtClean="0"/>
              <a:t>danger</a:t>
            </a:r>
            <a:r>
              <a:rPr lang="it-IT" sz="1800" dirty="0" smtClean="0"/>
              <a:t>, la </a:t>
            </a:r>
            <a:r>
              <a:rPr lang="it-IT" sz="1800" dirty="0" err="1" smtClean="0"/>
              <a:t>peur</a:t>
            </a:r>
            <a:r>
              <a:rPr lang="it-IT" sz="1800" dirty="0" smtClean="0"/>
              <a:t>. Le </a:t>
            </a:r>
            <a:r>
              <a:rPr lang="it-IT" sz="1800" dirty="0" err="1" smtClean="0"/>
              <a:t>rouge</a:t>
            </a:r>
            <a:r>
              <a:rPr lang="it-IT" sz="1800" dirty="0" smtClean="0"/>
              <a:t> </a:t>
            </a:r>
            <a:r>
              <a:rPr lang="it-IT" sz="1800" dirty="0" err="1" smtClean="0"/>
              <a:t>représente</a:t>
            </a:r>
            <a:r>
              <a:rPr lang="it-IT" sz="1800" dirty="0" smtClean="0"/>
              <a:t> </a:t>
            </a:r>
            <a:r>
              <a:rPr lang="it-IT" sz="1800" dirty="0" err="1" smtClean="0"/>
              <a:t>les</a:t>
            </a:r>
            <a:r>
              <a:rPr lang="it-IT" sz="1800" dirty="0" smtClean="0"/>
              <a:t> </a:t>
            </a:r>
            <a:r>
              <a:rPr lang="it-IT" sz="1800" dirty="0" err="1" smtClean="0"/>
              <a:t>deux</a:t>
            </a:r>
            <a:r>
              <a:rPr lang="it-IT" sz="1800" dirty="0" smtClean="0"/>
              <a:t> </a:t>
            </a:r>
            <a:r>
              <a:rPr lang="it-IT" sz="1800" dirty="0" err="1" smtClean="0"/>
              <a:t>extrêmes</a:t>
            </a:r>
            <a:r>
              <a:rPr lang="it-IT" sz="1800" dirty="0" smtClean="0"/>
              <a:t> </a:t>
            </a:r>
            <a:r>
              <a:rPr lang="it-IT" sz="1800" dirty="0" err="1" smtClean="0"/>
              <a:t>des</a:t>
            </a:r>
            <a:r>
              <a:rPr lang="it-IT" sz="1800" dirty="0" smtClean="0"/>
              <a:t> </a:t>
            </a:r>
            <a:r>
              <a:rPr lang="it-IT" sz="1800" dirty="0" err="1" smtClean="0"/>
              <a:t>sentiments</a:t>
            </a:r>
            <a:r>
              <a:rPr lang="it-IT" sz="1800" dirty="0" smtClean="0"/>
              <a:t> </a:t>
            </a:r>
            <a:r>
              <a:rPr lang="it-IT" sz="1800" dirty="0" err="1" smtClean="0"/>
              <a:t>humains</a:t>
            </a:r>
            <a:r>
              <a:rPr lang="it-IT" sz="1800" dirty="0" smtClean="0"/>
              <a:t>. </a:t>
            </a:r>
          </a:p>
          <a:p>
            <a:r>
              <a:rPr lang="it-IT" sz="1800" b="1" dirty="0" smtClean="0"/>
              <a:t>Giada Sanna </a:t>
            </a:r>
          </a:p>
          <a:p>
            <a:r>
              <a:rPr lang="it-IT" sz="1800" dirty="0" err="1" smtClean="0"/>
              <a:t>Quand</a:t>
            </a:r>
            <a:r>
              <a:rPr lang="it-IT" sz="1800" dirty="0" smtClean="0"/>
              <a:t> je </a:t>
            </a:r>
            <a:r>
              <a:rPr lang="it-IT" sz="1800" dirty="0" err="1" smtClean="0"/>
              <a:t>vois</a:t>
            </a:r>
            <a:r>
              <a:rPr lang="it-IT" sz="1800" dirty="0" smtClean="0"/>
              <a:t> </a:t>
            </a:r>
            <a:r>
              <a:rPr lang="it-IT" sz="1800" dirty="0" err="1" smtClean="0"/>
              <a:t>tes</a:t>
            </a:r>
            <a:r>
              <a:rPr lang="it-IT" sz="1800" dirty="0" smtClean="0"/>
              <a:t> </a:t>
            </a:r>
            <a:r>
              <a:rPr lang="it-IT" sz="1800" dirty="0" err="1" smtClean="0"/>
              <a:t>yeux</a:t>
            </a:r>
            <a:r>
              <a:rPr lang="it-IT" sz="1800" dirty="0" smtClean="0"/>
              <a:t> </a:t>
            </a:r>
            <a:r>
              <a:rPr lang="it-IT" sz="1800" dirty="0" err="1" smtClean="0"/>
              <a:t>bleus</a:t>
            </a:r>
            <a:r>
              <a:rPr lang="it-IT" sz="1800" dirty="0" smtClean="0"/>
              <a:t> je </a:t>
            </a:r>
            <a:r>
              <a:rPr lang="it-IT" sz="1800" dirty="0" err="1" smtClean="0"/>
              <a:t>vois</a:t>
            </a:r>
            <a:r>
              <a:rPr lang="it-IT" sz="1800" dirty="0" smtClean="0"/>
              <a:t> la </a:t>
            </a:r>
            <a:r>
              <a:rPr lang="it-IT" sz="1800" dirty="0" err="1" smtClean="0"/>
              <a:t>mer</a:t>
            </a:r>
            <a:r>
              <a:rPr lang="it-IT" sz="1800" dirty="0" smtClean="0"/>
              <a:t>, je </a:t>
            </a:r>
            <a:r>
              <a:rPr lang="it-IT" sz="1800" dirty="0" err="1" smtClean="0"/>
              <a:t>vois</a:t>
            </a:r>
            <a:r>
              <a:rPr lang="it-IT" sz="1800" dirty="0" smtClean="0"/>
              <a:t> le ciel, je </a:t>
            </a:r>
            <a:r>
              <a:rPr lang="it-IT" sz="1800" dirty="0" err="1" smtClean="0"/>
              <a:t>vois</a:t>
            </a:r>
            <a:r>
              <a:rPr lang="it-IT" sz="1800" dirty="0" smtClean="0"/>
              <a:t> l’</a:t>
            </a:r>
            <a:r>
              <a:rPr lang="it-IT" sz="1800" dirty="0" err="1" smtClean="0"/>
              <a:t>infinie</a:t>
            </a:r>
            <a:r>
              <a:rPr lang="it-IT" sz="1800" dirty="0" smtClean="0"/>
              <a:t>. </a:t>
            </a:r>
          </a:p>
          <a:p>
            <a:r>
              <a:rPr lang="it-IT" sz="1800" b="1" dirty="0" smtClean="0"/>
              <a:t>Angela </a:t>
            </a:r>
            <a:r>
              <a:rPr lang="it-IT" sz="1800" b="1" dirty="0" err="1" smtClean="0"/>
              <a:t>Santuliana</a:t>
            </a:r>
            <a:r>
              <a:rPr lang="it-IT" sz="1800" b="1" dirty="0" smtClean="0"/>
              <a:t> </a:t>
            </a:r>
          </a:p>
          <a:p>
            <a:r>
              <a:rPr lang="it-IT" sz="1800" dirty="0" err="1" smtClean="0"/>
              <a:t>Mystérieux</a:t>
            </a:r>
            <a:r>
              <a:rPr lang="it-IT" sz="1800" dirty="0" smtClean="0"/>
              <a:t> </a:t>
            </a:r>
            <a:r>
              <a:rPr lang="it-IT" sz="1800" dirty="0" err="1" smtClean="0"/>
              <a:t>comme</a:t>
            </a:r>
            <a:r>
              <a:rPr lang="it-IT" sz="1800" dirty="0" smtClean="0"/>
              <a:t> la </a:t>
            </a:r>
            <a:r>
              <a:rPr lang="it-IT" sz="1800" dirty="0" err="1" smtClean="0"/>
              <a:t>couleur</a:t>
            </a:r>
            <a:r>
              <a:rPr lang="it-IT" sz="1800" dirty="0" smtClean="0"/>
              <a:t> </a:t>
            </a:r>
            <a:r>
              <a:rPr lang="it-IT" sz="1800" dirty="0" err="1" smtClean="0"/>
              <a:t>des</a:t>
            </a:r>
            <a:r>
              <a:rPr lang="it-IT" sz="1800" dirty="0" smtClean="0"/>
              <a:t> </a:t>
            </a:r>
            <a:r>
              <a:rPr lang="it-IT" sz="1800" dirty="0" err="1" smtClean="0"/>
              <a:t>yeux</a:t>
            </a:r>
            <a:r>
              <a:rPr lang="it-IT" sz="1800" dirty="0" smtClean="0"/>
              <a:t> de </a:t>
            </a:r>
            <a:r>
              <a:rPr lang="it-IT" sz="1800" dirty="0" err="1" smtClean="0"/>
              <a:t>Liz</a:t>
            </a:r>
            <a:r>
              <a:rPr lang="it-IT" sz="1800" dirty="0" smtClean="0"/>
              <a:t> Taylor, </a:t>
            </a:r>
            <a:r>
              <a:rPr lang="it-IT" sz="1800" dirty="0" err="1" smtClean="0"/>
              <a:t>rebelle</a:t>
            </a:r>
            <a:r>
              <a:rPr lang="it-IT" sz="1800" dirty="0" smtClean="0"/>
              <a:t> </a:t>
            </a:r>
            <a:r>
              <a:rPr lang="it-IT" sz="1800" dirty="0" err="1" smtClean="0"/>
              <a:t>comme</a:t>
            </a:r>
            <a:r>
              <a:rPr lang="it-IT" sz="1800" dirty="0" smtClean="0"/>
              <a:t> la </a:t>
            </a:r>
            <a:r>
              <a:rPr lang="it-IT" sz="1800" dirty="0" err="1" smtClean="0"/>
              <a:t>pluie</a:t>
            </a:r>
            <a:r>
              <a:rPr lang="it-IT" sz="1800" dirty="0" smtClean="0"/>
              <a:t>, pour </a:t>
            </a:r>
            <a:r>
              <a:rPr lang="it-IT" sz="1800" dirty="0" err="1" smtClean="0"/>
              <a:t>moi</a:t>
            </a:r>
            <a:r>
              <a:rPr lang="it-IT" sz="1800" dirty="0" smtClean="0"/>
              <a:t> tu </a:t>
            </a:r>
            <a:r>
              <a:rPr lang="it-IT" sz="1800" dirty="0" err="1" smtClean="0"/>
              <a:t>seras</a:t>
            </a:r>
            <a:r>
              <a:rPr lang="it-IT" sz="1800" dirty="0" smtClean="0"/>
              <a:t> </a:t>
            </a:r>
            <a:r>
              <a:rPr lang="it-IT" sz="1800" dirty="0" err="1" smtClean="0"/>
              <a:t>toujours</a:t>
            </a:r>
            <a:r>
              <a:rPr lang="it-IT" sz="1800" dirty="0" smtClean="0"/>
              <a:t> </a:t>
            </a:r>
            <a:r>
              <a:rPr lang="it-IT" sz="1800" dirty="0" err="1" smtClean="0"/>
              <a:t>violet</a:t>
            </a:r>
            <a:r>
              <a:rPr lang="it-IT" sz="1800" dirty="0" smtClean="0"/>
              <a:t> : </a:t>
            </a:r>
            <a:r>
              <a:rPr lang="it-IT" sz="1800" dirty="0" err="1" smtClean="0"/>
              <a:t>courageux</a:t>
            </a:r>
            <a:r>
              <a:rPr lang="it-IT" sz="1800" dirty="0" smtClean="0"/>
              <a:t> et </a:t>
            </a:r>
            <a:r>
              <a:rPr lang="it-IT" sz="1800" dirty="0" err="1" smtClean="0"/>
              <a:t>romantique</a:t>
            </a:r>
            <a:r>
              <a:rPr lang="it-IT" sz="1800" dirty="0" smtClean="0"/>
              <a:t>. </a:t>
            </a:r>
          </a:p>
          <a:p>
            <a:r>
              <a:rPr lang="it-IT" sz="1800" b="1" dirty="0" smtClean="0"/>
              <a:t>Giulia Parisi </a:t>
            </a:r>
          </a:p>
          <a:p>
            <a:r>
              <a:rPr lang="it-IT" sz="1800" dirty="0" err="1" smtClean="0"/>
              <a:t>Blanc</a:t>
            </a:r>
            <a:r>
              <a:rPr lang="it-IT" sz="1800" dirty="0" smtClean="0"/>
              <a:t> c'est l'incolore </a:t>
            </a:r>
            <a:r>
              <a:rPr lang="it-IT" sz="1800" dirty="0" err="1" smtClean="0"/>
              <a:t>comme</a:t>
            </a:r>
            <a:r>
              <a:rPr lang="it-IT" sz="1800" dirty="0" smtClean="0"/>
              <a:t> </a:t>
            </a:r>
            <a:r>
              <a:rPr lang="it-IT" sz="1800" dirty="0" err="1" smtClean="0"/>
              <a:t>quand</a:t>
            </a:r>
            <a:r>
              <a:rPr lang="it-IT" sz="1800" dirty="0" smtClean="0"/>
              <a:t> pour ne </a:t>
            </a:r>
            <a:r>
              <a:rPr lang="it-IT" sz="1800" dirty="0" err="1" smtClean="0"/>
              <a:t>pas</a:t>
            </a:r>
            <a:r>
              <a:rPr lang="it-IT" sz="1800" dirty="0" smtClean="0"/>
              <a:t> </a:t>
            </a:r>
            <a:r>
              <a:rPr lang="it-IT" sz="1800" dirty="0" err="1" smtClean="0"/>
              <a:t>penser</a:t>
            </a:r>
            <a:r>
              <a:rPr lang="it-IT" sz="1800" dirty="0" smtClean="0"/>
              <a:t> on ferme </a:t>
            </a:r>
            <a:r>
              <a:rPr lang="it-IT" sz="1800" dirty="0" err="1" smtClean="0"/>
              <a:t>les</a:t>
            </a:r>
            <a:r>
              <a:rPr lang="it-IT" sz="1800" dirty="0" smtClean="0"/>
              <a:t> </a:t>
            </a:r>
            <a:r>
              <a:rPr lang="it-IT" sz="1800" dirty="0" err="1" smtClean="0"/>
              <a:t>yeux</a:t>
            </a:r>
            <a:r>
              <a:rPr lang="it-IT" sz="1800" dirty="0" smtClean="0"/>
              <a:t> et on </a:t>
            </a:r>
            <a:r>
              <a:rPr lang="it-IT" sz="1800" dirty="0" err="1" smtClean="0"/>
              <a:t>imagine</a:t>
            </a:r>
            <a:r>
              <a:rPr lang="it-IT" sz="1800" dirty="0" smtClean="0"/>
              <a:t> une </a:t>
            </a:r>
            <a:r>
              <a:rPr lang="it-IT" sz="1800" dirty="0" err="1" smtClean="0"/>
              <a:t>étendue</a:t>
            </a:r>
            <a:r>
              <a:rPr lang="it-IT" sz="1800" dirty="0" smtClean="0"/>
              <a:t> de vide. </a:t>
            </a:r>
            <a:r>
              <a:rPr lang="it-IT" sz="1800" dirty="0" err="1" smtClean="0"/>
              <a:t>Blanc</a:t>
            </a:r>
            <a:r>
              <a:rPr lang="it-IT" sz="1800" dirty="0" smtClean="0"/>
              <a:t> c'est une page </a:t>
            </a:r>
            <a:r>
              <a:rPr lang="it-IT" sz="1800" dirty="0" err="1" smtClean="0"/>
              <a:t>blanche</a:t>
            </a:r>
            <a:r>
              <a:rPr lang="it-IT" sz="1800" dirty="0" smtClean="0"/>
              <a:t> qui </a:t>
            </a:r>
            <a:r>
              <a:rPr lang="it-IT" sz="1800" dirty="0" err="1" smtClean="0"/>
              <a:t>nous</a:t>
            </a:r>
            <a:r>
              <a:rPr lang="it-IT" sz="1800" dirty="0" smtClean="0"/>
              <a:t> </a:t>
            </a:r>
            <a:r>
              <a:rPr lang="it-IT" sz="1800" dirty="0" err="1" smtClean="0"/>
              <a:t>permet</a:t>
            </a:r>
            <a:r>
              <a:rPr lang="it-IT" sz="1800" dirty="0" smtClean="0"/>
              <a:t> de </a:t>
            </a:r>
            <a:r>
              <a:rPr lang="it-IT" sz="1800" dirty="0" err="1" smtClean="0"/>
              <a:t>recommencer</a:t>
            </a:r>
            <a:r>
              <a:rPr lang="it-IT" sz="1800" dirty="0" smtClean="0"/>
              <a:t> </a:t>
            </a:r>
          </a:p>
          <a:p>
            <a:endParaRPr lang="fr-CA" sz="1800" dirty="0"/>
          </a:p>
        </p:txBody>
      </p:sp>
    </p:spTree>
    <p:extLst>
      <p:ext uri="{BB962C8B-B14F-4D97-AF65-F5344CB8AC3E}">
        <p14:creationId xmlns:p14="http://schemas.microsoft.com/office/powerpoint/2010/main" val="4026550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Pourquoi l’Art</a:t>
            </a:r>
            <a:r>
              <a:rPr lang="fr-CA" sz="2800" dirty="0"/>
              <a:t>. </a:t>
            </a:r>
            <a:r>
              <a:rPr lang="fr-CA" sz="2800" dirty="0" smtClean="0"/>
              <a:t>1</a:t>
            </a:r>
            <a:r>
              <a:rPr lang="fr-CA" sz="2800" baseline="30000" dirty="0" smtClean="0"/>
              <a:t>er</a:t>
            </a:r>
            <a:r>
              <a:rPr lang="fr-CA" sz="2800" dirty="0" smtClean="0"/>
              <a:t> ?</a:t>
            </a:r>
            <a:endParaRPr lang="fr-CA" sz="2800" dirty="0"/>
          </a:p>
        </p:txBody>
      </p:sp>
      <p:sp>
        <p:nvSpPr>
          <p:cNvPr id="3" name="Segnaposto contenuto 2"/>
          <p:cNvSpPr>
            <a:spLocks noGrp="1"/>
          </p:cNvSpPr>
          <p:nvPr>
            <p:ph idx="1"/>
          </p:nvPr>
        </p:nvSpPr>
        <p:spPr/>
        <p:txBody>
          <a:bodyPr>
            <a:normAutofit/>
          </a:bodyPr>
          <a:lstStyle/>
          <a:p>
            <a:pPr algn="just"/>
            <a:r>
              <a:rPr lang="it-IT" sz="2400" dirty="0"/>
              <a:t>La </a:t>
            </a:r>
            <a:r>
              <a:rPr lang="it-IT" sz="2400" dirty="0" err="1"/>
              <a:t>protection</a:t>
            </a:r>
            <a:r>
              <a:rPr lang="it-IT" sz="2400" dirty="0"/>
              <a:t> de l'</a:t>
            </a:r>
            <a:r>
              <a:rPr lang="it-IT" sz="2400" dirty="0" err="1"/>
              <a:t>environnement</a:t>
            </a:r>
            <a:r>
              <a:rPr lang="it-IT" sz="2400" dirty="0"/>
              <a:t> est </a:t>
            </a:r>
            <a:r>
              <a:rPr lang="it-IT" sz="2400" dirty="0" err="1"/>
              <a:t>ainsi</a:t>
            </a:r>
            <a:r>
              <a:rPr lang="it-IT" sz="2400" dirty="0"/>
              <a:t> </a:t>
            </a:r>
            <a:r>
              <a:rPr lang="it-IT" sz="2400" dirty="0" err="1"/>
              <a:t>rehaussée</a:t>
            </a:r>
            <a:r>
              <a:rPr lang="it-IT" sz="2400" dirty="0"/>
              <a:t> </a:t>
            </a:r>
            <a:r>
              <a:rPr lang="it-IT" sz="2400" dirty="0" err="1"/>
              <a:t>dans</a:t>
            </a:r>
            <a:r>
              <a:rPr lang="it-IT" sz="2400" dirty="0"/>
              <a:t> la </a:t>
            </a:r>
            <a:r>
              <a:rPr lang="it-IT" sz="2400" dirty="0" err="1"/>
              <a:t>Constitution</a:t>
            </a:r>
            <a:r>
              <a:rPr lang="it-IT" sz="2400" dirty="0"/>
              <a:t>, </a:t>
            </a:r>
            <a:r>
              <a:rPr lang="it-IT" sz="2400" dirty="0" err="1"/>
              <a:t>aux</a:t>
            </a:r>
            <a:r>
              <a:rPr lang="it-IT" sz="2400" dirty="0"/>
              <a:t> </a:t>
            </a:r>
            <a:r>
              <a:rPr lang="it-IT" sz="2400" dirty="0" err="1"/>
              <a:t>côtés</a:t>
            </a:r>
            <a:r>
              <a:rPr lang="it-IT" sz="2400" dirty="0"/>
              <a:t> </a:t>
            </a:r>
            <a:r>
              <a:rPr lang="it-IT" sz="2400" dirty="0" err="1"/>
              <a:t>des</a:t>
            </a:r>
            <a:r>
              <a:rPr lang="it-IT" sz="2400" dirty="0"/>
              <a:t> </a:t>
            </a:r>
            <a:r>
              <a:rPr lang="it-IT" sz="2400" dirty="0" err="1"/>
              <a:t>autres</a:t>
            </a:r>
            <a:r>
              <a:rPr lang="it-IT" sz="2400" dirty="0"/>
              <a:t> </a:t>
            </a:r>
            <a:r>
              <a:rPr lang="it-IT" sz="2400" dirty="0" err="1"/>
              <a:t>principes</a:t>
            </a:r>
            <a:r>
              <a:rPr lang="it-IT" sz="2400" dirty="0"/>
              <a:t> </a:t>
            </a:r>
            <a:r>
              <a:rPr lang="it-IT" sz="2400" dirty="0" err="1"/>
              <a:t>essentiels</a:t>
            </a:r>
            <a:r>
              <a:rPr lang="it-IT" sz="2400" dirty="0"/>
              <a:t> de la </a:t>
            </a:r>
            <a:r>
              <a:rPr lang="it-IT" sz="2400" dirty="0" err="1"/>
              <a:t>République</a:t>
            </a:r>
            <a:r>
              <a:rPr lang="it-IT" sz="2400" dirty="0"/>
              <a:t>. </a:t>
            </a:r>
            <a:r>
              <a:rPr lang="it-IT" sz="2400" dirty="0" err="1"/>
              <a:t>Selon</a:t>
            </a:r>
            <a:r>
              <a:rPr lang="it-IT" sz="2400" dirty="0"/>
              <a:t> l'</a:t>
            </a:r>
            <a:r>
              <a:rPr lang="it-IT" sz="2400" dirty="0" err="1"/>
              <a:t>exposé</a:t>
            </a:r>
            <a:r>
              <a:rPr lang="it-IT" sz="2400" dirty="0"/>
              <a:t> </a:t>
            </a:r>
            <a:r>
              <a:rPr lang="it-IT" sz="2400" dirty="0" err="1"/>
              <a:t>des</a:t>
            </a:r>
            <a:r>
              <a:rPr lang="it-IT" sz="2400" dirty="0"/>
              <a:t> </a:t>
            </a:r>
            <a:r>
              <a:rPr lang="it-IT" sz="2400" dirty="0" err="1"/>
              <a:t>motifs</a:t>
            </a:r>
            <a:r>
              <a:rPr lang="it-IT" sz="2400" dirty="0"/>
              <a:t> </a:t>
            </a:r>
            <a:r>
              <a:rPr lang="it-IT" sz="2400" dirty="0" err="1"/>
              <a:t>du</a:t>
            </a:r>
            <a:r>
              <a:rPr lang="it-IT" sz="2400" dirty="0"/>
              <a:t> </a:t>
            </a:r>
            <a:r>
              <a:rPr lang="it-IT" sz="2400" dirty="0" err="1"/>
              <a:t>projet</a:t>
            </a:r>
            <a:r>
              <a:rPr lang="it-IT" sz="2400" dirty="0"/>
              <a:t> de </a:t>
            </a:r>
            <a:r>
              <a:rPr lang="it-IT" sz="2400" dirty="0" err="1"/>
              <a:t>loi</a:t>
            </a:r>
            <a:r>
              <a:rPr lang="it-IT" sz="2400" dirty="0"/>
              <a:t>, l'</a:t>
            </a:r>
            <a:r>
              <a:rPr lang="it-IT" sz="2400" dirty="0" err="1"/>
              <a:t>inscription</a:t>
            </a:r>
            <a:r>
              <a:rPr lang="it-IT" sz="2400" dirty="0"/>
              <a:t> de l'</a:t>
            </a:r>
            <a:r>
              <a:rPr lang="it-IT" sz="2400" dirty="0" err="1"/>
              <a:t>environnement</a:t>
            </a:r>
            <a:r>
              <a:rPr lang="it-IT" sz="2400" dirty="0"/>
              <a:t> </a:t>
            </a:r>
            <a:r>
              <a:rPr lang="it-IT" sz="2400" i="1" dirty="0"/>
              <a:t>"à l’</a:t>
            </a:r>
            <a:r>
              <a:rPr lang="it-IT" sz="2400" i="1" dirty="0" err="1"/>
              <a:t>article</a:t>
            </a:r>
            <a:r>
              <a:rPr lang="it-IT" sz="2400" i="1" dirty="0"/>
              <a:t> 1er de la </a:t>
            </a:r>
            <a:r>
              <a:rPr lang="it-IT" sz="2400" i="1" dirty="0" err="1"/>
              <a:t>Constitution</a:t>
            </a:r>
            <a:r>
              <a:rPr lang="it-IT" sz="2400" i="1" dirty="0"/>
              <a:t> lui donne une force </a:t>
            </a:r>
            <a:r>
              <a:rPr lang="it-IT" sz="2400" i="1" dirty="0" err="1"/>
              <a:t>particulière</a:t>
            </a:r>
            <a:r>
              <a:rPr lang="it-IT" sz="2400" i="1" dirty="0"/>
              <a:t>, </a:t>
            </a:r>
            <a:r>
              <a:rPr lang="it-IT" sz="2400" i="1" dirty="0" err="1"/>
              <a:t>introduisant</a:t>
            </a:r>
            <a:r>
              <a:rPr lang="it-IT" sz="2400" i="1" dirty="0"/>
              <a:t> un principe </a:t>
            </a:r>
            <a:r>
              <a:rPr lang="it-IT" sz="2400" i="1" dirty="0" err="1"/>
              <a:t>d’action</a:t>
            </a:r>
            <a:r>
              <a:rPr lang="it-IT" sz="2400" i="1" dirty="0"/>
              <a:t> </a:t>
            </a:r>
            <a:r>
              <a:rPr lang="it-IT" sz="2400" i="1" dirty="0" err="1"/>
              <a:t>positif</a:t>
            </a:r>
            <a:r>
              <a:rPr lang="it-IT" sz="2400" i="1" dirty="0"/>
              <a:t> pour </a:t>
            </a:r>
            <a:r>
              <a:rPr lang="it-IT" sz="2400" i="1" dirty="0" err="1"/>
              <a:t>les</a:t>
            </a:r>
            <a:r>
              <a:rPr lang="it-IT" sz="2400" i="1" dirty="0"/>
              <a:t> </a:t>
            </a:r>
            <a:r>
              <a:rPr lang="it-IT" sz="2400" i="1" dirty="0" err="1"/>
              <a:t>pouvoirs</a:t>
            </a:r>
            <a:r>
              <a:rPr lang="it-IT" sz="2400" i="1" dirty="0"/>
              <a:t> </a:t>
            </a:r>
            <a:r>
              <a:rPr lang="it-IT" sz="2400" i="1" dirty="0" err="1"/>
              <a:t>publics</a:t>
            </a:r>
            <a:r>
              <a:rPr lang="it-IT" sz="2400" i="1" dirty="0"/>
              <a:t> et une </a:t>
            </a:r>
            <a:r>
              <a:rPr lang="it-IT" sz="2400" i="1" dirty="0" err="1"/>
              <a:t>volonté</a:t>
            </a:r>
            <a:r>
              <a:rPr lang="it-IT" sz="2400" i="1" dirty="0"/>
              <a:t> </a:t>
            </a:r>
            <a:r>
              <a:rPr lang="it-IT" sz="2400" i="1" dirty="0" err="1"/>
              <a:t>affirmée</a:t>
            </a:r>
            <a:r>
              <a:rPr lang="it-IT" sz="2400" i="1" dirty="0"/>
              <a:t> de </a:t>
            </a:r>
            <a:r>
              <a:rPr lang="it-IT" sz="2400" i="1" dirty="0" err="1"/>
              <a:t>mobiliser</a:t>
            </a:r>
            <a:r>
              <a:rPr lang="it-IT" sz="2400" i="1" dirty="0"/>
              <a:t> la </a:t>
            </a:r>
            <a:r>
              <a:rPr lang="it-IT" sz="2400" i="1" dirty="0" err="1"/>
              <a:t>Nation</a:t>
            </a:r>
            <a:r>
              <a:rPr lang="it-IT" sz="2400" i="1" dirty="0"/>
              <a:t>".</a:t>
            </a:r>
            <a:endParaRPr lang="fr-CA" sz="2400" dirty="0"/>
          </a:p>
        </p:txBody>
      </p:sp>
    </p:spTree>
    <p:extLst>
      <p:ext uri="{BB962C8B-B14F-4D97-AF65-F5344CB8AC3E}">
        <p14:creationId xmlns:p14="http://schemas.microsoft.com/office/powerpoint/2010/main" val="7056613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Écriture créative monochrome</a:t>
            </a:r>
            <a:endParaRPr lang="fr-CA" sz="2800" dirty="0"/>
          </a:p>
        </p:txBody>
      </p:sp>
      <p:sp>
        <p:nvSpPr>
          <p:cNvPr id="3" name="Segnaposto contenuto 2"/>
          <p:cNvSpPr>
            <a:spLocks noGrp="1"/>
          </p:cNvSpPr>
          <p:nvPr>
            <p:ph idx="1"/>
          </p:nvPr>
        </p:nvSpPr>
        <p:spPr/>
        <p:txBody>
          <a:bodyPr>
            <a:normAutofit lnSpcReduction="10000"/>
          </a:bodyPr>
          <a:lstStyle/>
          <a:p>
            <a:r>
              <a:rPr lang="fr-FR" sz="1800" b="1" dirty="0"/>
              <a:t>Eleonora </a:t>
            </a:r>
            <a:r>
              <a:rPr lang="fr-FR" sz="1800" b="1" dirty="0" err="1"/>
              <a:t>Biadene</a:t>
            </a:r>
            <a:endParaRPr lang="it-IT" sz="1800" dirty="0"/>
          </a:p>
          <a:p>
            <a:r>
              <a:rPr lang="fr-FR" sz="1800" dirty="0"/>
              <a:t>Qu’est-ce que c’est le rouge ? </a:t>
            </a:r>
            <a:endParaRPr lang="it-IT" sz="1800" dirty="0"/>
          </a:p>
          <a:p>
            <a:r>
              <a:rPr lang="fr-FR" sz="1800" dirty="0"/>
              <a:t>Le rouge de l’amour, que tout le monde recherche</a:t>
            </a:r>
            <a:endParaRPr lang="it-IT" sz="1800" dirty="0"/>
          </a:p>
          <a:p>
            <a:r>
              <a:rPr lang="fr-FR" sz="1800" dirty="0"/>
              <a:t>Le rouge de la passion, qui mange notre cœur </a:t>
            </a:r>
            <a:endParaRPr lang="it-IT" sz="1800" dirty="0"/>
          </a:p>
          <a:p>
            <a:r>
              <a:rPr lang="fr-FR" sz="1800" dirty="0"/>
              <a:t>Le rouge du sang, qui nous fait vivre</a:t>
            </a:r>
            <a:endParaRPr lang="it-IT" sz="1800" dirty="0"/>
          </a:p>
          <a:p>
            <a:r>
              <a:rPr lang="fr-FR" sz="1800" dirty="0"/>
              <a:t>Le rouge de l’interdit, qu’on essaye toujours de cacher</a:t>
            </a:r>
            <a:endParaRPr lang="it-IT" sz="1800" dirty="0"/>
          </a:p>
          <a:p>
            <a:r>
              <a:rPr lang="fr-FR" sz="1800" dirty="0"/>
              <a:t>Le rouge du danger, qui ruine les choses</a:t>
            </a:r>
            <a:endParaRPr lang="it-IT" sz="1800" dirty="0"/>
          </a:p>
          <a:p>
            <a:r>
              <a:rPr lang="fr-FR" sz="1800" dirty="0"/>
              <a:t>Le rouge de la révolte, qui change le monde</a:t>
            </a:r>
            <a:endParaRPr lang="it-IT" sz="1800" dirty="0"/>
          </a:p>
          <a:p>
            <a:r>
              <a:rPr lang="fr-FR" sz="1800" dirty="0"/>
              <a:t>Le rouge, la seule couleur digne de ce nom</a:t>
            </a:r>
            <a:endParaRPr lang="it-IT" sz="1800" dirty="0"/>
          </a:p>
          <a:p>
            <a:r>
              <a:rPr lang="fr-FR" sz="1800" b="1" dirty="0"/>
              <a:t>Laura </a:t>
            </a:r>
            <a:r>
              <a:rPr lang="fr-FR" sz="1800" b="1" dirty="0" err="1"/>
              <a:t>Duò</a:t>
            </a:r>
            <a:r>
              <a:rPr lang="fr-FR" sz="1800" b="1" dirty="0"/>
              <a:t> </a:t>
            </a:r>
            <a:endParaRPr lang="it-IT" sz="1800" dirty="0"/>
          </a:p>
          <a:p>
            <a:r>
              <a:rPr lang="fr-FR" sz="1800" dirty="0"/>
              <a:t>Sur le manque de culture qui alimente les discriminations : Au monde il y a deux types de personnes : celles qui aiment Renoir et la façon dont il utilisait les couleurs et celles qui viennent de comprendre renois.</a:t>
            </a:r>
            <a:endParaRPr lang="it-IT" sz="1800" dirty="0"/>
          </a:p>
          <a:p>
            <a:r>
              <a:rPr lang="fr-FR" sz="1800" dirty="0"/>
              <a:t>J’avais écrit un slogan sur le noir, mais je me suis aperçue qu’il était trop vulgaire dont je suis devenue rouge de honte.</a:t>
            </a:r>
            <a:endParaRPr lang="it-IT" sz="1800" dirty="0"/>
          </a:p>
          <a:p>
            <a:endParaRPr lang="fr-CA" sz="1800" dirty="0"/>
          </a:p>
        </p:txBody>
      </p:sp>
    </p:spTree>
    <p:extLst>
      <p:ext uri="{BB962C8B-B14F-4D97-AF65-F5344CB8AC3E}">
        <p14:creationId xmlns:p14="http://schemas.microsoft.com/office/powerpoint/2010/main" val="20591885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Écriture créative monochrome</a:t>
            </a:r>
            <a:endParaRPr lang="fr-CA" sz="2800" dirty="0"/>
          </a:p>
        </p:txBody>
      </p:sp>
      <p:sp>
        <p:nvSpPr>
          <p:cNvPr id="3" name="Segnaposto contenuto 2"/>
          <p:cNvSpPr>
            <a:spLocks noGrp="1"/>
          </p:cNvSpPr>
          <p:nvPr>
            <p:ph idx="1"/>
          </p:nvPr>
        </p:nvSpPr>
        <p:spPr/>
        <p:txBody>
          <a:bodyPr>
            <a:normAutofit/>
          </a:bodyPr>
          <a:lstStyle/>
          <a:p>
            <a:r>
              <a:rPr lang="fr-FR" sz="1800" b="1" dirty="0" err="1"/>
              <a:t>Katharina</a:t>
            </a:r>
            <a:r>
              <a:rPr lang="fr-FR" sz="1800" b="1" dirty="0"/>
              <a:t> </a:t>
            </a:r>
            <a:r>
              <a:rPr lang="fr-FR" sz="1800" b="1" dirty="0" err="1"/>
              <a:t>Giacomuzzi</a:t>
            </a:r>
            <a:endParaRPr lang="it-IT" sz="1800" dirty="0"/>
          </a:p>
          <a:p>
            <a:r>
              <a:rPr lang="fr-FR" sz="1800" dirty="0"/>
              <a:t>Les jeunes gilets jaunes, </a:t>
            </a:r>
            <a:endParaRPr lang="it-IT" sz="1800" dirty="0"/>
          </a:p>
          <a:p>
            <a:r>
              <a:rPr lang="fr-FR" sz="1800" dirty="0"/>
              <a:t>Joyeux de leur chanson,</a:t>
            </a:r>
            <a:endParaRPr lang="it-IT" sz="1800" dirty="0"/>
          </a:p>
          <a:p>
            <a:r>
              <a:rPr lang="fr-FR" sz="1800" dirty="0"/>
              <a:t>Acide comme un citron,</a:t>
            </a:r>
            <a:endParaRPr lang="it-IT" sz="1800" dirty="0"/>
          </a:p>
          <a:p>
            <a:r>
              <a:rPr lang="fr-FR" sz="1800" dirty="0"/>
              <a:t>Très critique envers </a:t>
            </a:r>
            <a:r>
              <a:rPr lang="fr-FR" sz="1800" dirty="0" err="1"/>
              <a:t>Macron</a:t>
            </a:r>
            <a:r>
              <a:rPr lang="fr-FR" sz="1800" dirty="0"/>
              <a:t>,</a:t>
            </a:r>
            <a:endParaRPr lang="it-IT" sz="1800" dirty="0"/>
          </a:p>
          <a:p>
            <a:r>
              <a:rPr lang="fr-FR" sz="1800" dirty="0"/>
              <a:t>Et le président peut juste rire </a:t>
            </a:r>
            <a:r>
              <a:rPr lang="fr-FR" sz="1800" dirty="0" smtClean="0"/>
              <a:t>jaune</a:t>
            </a:r>
          </a:p>
          <a:p>
            <a:endParaRPr lang="it-IT" sz="1800" dirty="0"/>
          </a:p>
          <a:p>
            <a:r>
              <a:rPr lang="fr-FR" sz="1800" b="1" dirty="0"/>
              <a:t>Eleonora </a:t>
            </a:r>
            <a:r>
              <a:rPr lang="fr-FR" sz="1800" b="1" dirty="0" err="1"/>
              <a:t>Della</a:t>
            </a:r>
            <a:r>
              <a:rPr lang="fr-FR" sz="1800" b="1" dirty="0"/>
              <a:t> Casa</a:t>
            </a:r>
            <a:endParaRPr lang="it-IT" sz="1800" dirty="0"/>
          </a:p>
          <a:p>
            <a:r>
              <a:rPr lang="fr-FR" sz="1800" dirty="0"/>
              <a:t>On dit bleu comme le ciel et bleu comme la mer, même si en réalité le ciel et la mer ne sont pas toujours de la même couleur</a:t>
            </a:r>
            <a:endParaRPr lang="it-IT" sz="1800" dirty="0"/>
          </a:p>
          <a:p>
            <a:r>
              <a:rPr lang="fr-FR" sz="1800" dirty="0"/>
              <a:t> </a:t>
            </a:r>
            <a:endParaRPr lang="it-IT" sz="1800" dirty="0"/>
          </a:p>
          <a:p>
            <a:r>
              <a:rPr lang="fr-FR" sz="1800" b="1" dirty="0" err="1"/>
              <a:t>Marika</a:t>
            </a:r>
            <a:r>
              <a:rPr lang="fr-FR" sz="1800" b="1" dirty="0"/>
              <a:t> </a:t>
            </a:r>
            <a:r>
              <a:rPr lang="fr-FR" sz="1800" b="1" dirty="0" err="1"/>
              <a:t>Montemurno</a:t>
            </a:r>
            <a:endParaRPr lang="it-IT" sz="1800" dirty="0"/>
          </a:p>
          <a:p>
            <a:r>
              <a:rPr lang="fr-FR" sz="1800" dirty="0"/>
              <a:t>La vie de la rose est en rose même si elle n’est pas toujours rose</a:t>
            </a:r>
            <a:endParaRPr lang="it-IT" sz="1800" dirty="0"/>
          </a:p>
          <a:p>
            <a:endParaRPr lang="fr-CA" sz="1800" dirty="0"/>
          </a:p>
        </p:txBody>
      </p:sp>
    </p:spTree>
    <p:extLst>
      <p:ext uri="{BB962C8B-B14F-4D97-AF65-F5344CB8AC3E}">
        <p14:creationId xmlns:p14="http://schemas.microsoft.com/office/powerpoint/2010/main" val="15799231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Écriture créative monochrome</a:t>
            </a:r>
            <a:endParaRPr lang="fr-CA" sz="2800" dirty="0"/>
          </a:p>
        </p:txBody>
      </p:sp>
      <p:sp>
        <p:nvSpPr>
          <p:cNvPr id="3" name="Segnaposto contenuto 2"/>
          <p:cNvSpPr>
            <a:spLocks noGrp="1"/>
          </p:cNvSpPr>
          <p:nvPr>
            <p:ph idx="1"/>
          </p:nvPr>
        </p:nvSpPr>
        <p:spPr/>
        <p:txBody>
          <a:bodyPr>
            <a:normAutofit/>
          </a:bodyPr>
          <a:lstStyle/>
          <a:p>
            <a:r>
              <a:rPr lang="fr-FR" sz="1800" b="1" dirty="0"/>
              <a:t>Martina </a:t>
            </a:r>
            <a:r>
              <a:rPr lang="fr-FR" sz="1800" b="1" dirty="0" err="1"/>
              <a:t>Prezzi</a:t>
            </a:r>
            <a:endParaRPr lang="it-IT" sz="1800" dirty="0"/>
          </a:p>
          <a:p>
            <a:pPr algn="just"/>
            <a:r>
              <a:rPr lang="fr-FR" sz="1800" dirty="0"/>
              <a:t>Rouge. C'est la couleur des prochains jours. Je trouve tout ça un peu bizarre. Rouge : ça veut dire que tout est fermé, on ne peut pas sortir dehors car on est tous rouge. Les bars sont rouges, les magasins sont rouges, les parcs sont rouges, l'Italie est rouge. Tout est devenu rouge</a:t>
            </a:r>
            <a:r>
              <a:rPr lang="fr-FR" sz="1800" dirty="0" smtClean="0"/>
              <a:t>.</a:t>
            </a:r>
          </a:p>
          <a:p>
            <a:endParaRPr lang="it-IT" sz="1800" dirty="0"/>
          </a:p>
          <a:p>
            <a:r>
              <a:rPr lang="fr-FR" sz="1800" b="1" dirty="0"/>
              <a:t>Marco </a:t>
            </a:r>
            <a:r>
              <a:rPr lang="fr-FR" sz="1800" b="1" dirty="0" err="1"/>
              <a:t>Rafanelli</a:t>
            </a:r>
            <a:endParaRPr lang="it-IT" sz="1800" dirty="0"/>
          </a:p>
          <a:p>
            <a:r>
              <a:rPr lang="fr-FR" sz="1800" dirty="0"/>
              <a:t>Je me suis réveillé aujourd'hui et c'était déjà une journée grise. J'étais en retard : j'ai mangé deux biscuits, je me suis habillé très vite et... "Oh là là ! Ma chemise grise est tachée de vin ! Je dois avoir trop bu hier soir ! J'étais gris !... Peu importe" Je sors : le ciel est gris et je n'ai pas pris mon parapluie. Je cours prendre mon bus mais il est déjà parti. Alors, je prends ma voiture. "Ça marche pas ! Mais c'est quoi aujourd'hui ?! Tout est gris !"</a:t>
            </a:r>
            <a:endParaRPr lang="it-IT" sz="1800" dirty="0"/>
          </a:p>
          <a:p>
            <a:endParaRPr lang="fr-CA" sz="1800" dirty="0"/>
          </a:p>
        </p:txBody>
      </p:sp>
    </p:spTree>
    <p:extLst>
      <p:ext uri="{BB962C8B-B14F-4D97-AF65-F5344CB8AC3E}">
        <p14:creationId xmlns:p14="http://schemas.microsoft.com/office/powerpoint/2010/main" val="889141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a:t>Observations </a:t>
            </a:r>
            <a:r>
              <a:rPr lang="fr-CA" sz="2800" dirty="0" smtClean="0"/>
              <a:t>hebdomadaires</a:t>
            </a:r>
            <a:br>
              <a:rPr lang="fr-CA" sz="2800" dirty="0" smtClean="0"/>
            </a:br>
            <a:r>
              <a:rPr lang="fr-CA" sz="2800" dirty="0" smtClean="0"/>
              <a:t>16 mars 2021</a:t>
            </a:r>
            <a:br>
              <a:rPr lang="fr-CA" sz="2800" dirty="0" smtClean="0"/>
            </a:br>
            <a:r>
              <a:rPr lang="fr-CA" sz="2800" dirty="0" smtClean="0"/>
              <a:t>Art. Premier de la Constitution</a:t>
            </a:r>
            <a:endParaRPr lang="fr-CA" sz="2800" dirty="0"/>
          </a:p>
        </p:txBody>
      </p:sp>
      <p:sp>
        <p:nvSpPr>
          <p:cNvPr id="3" name="Segnaposto contenuto 2"/>
          <p:cNvSpPr>
            <a:spLocks noGrp="1"/>
          </p:cNvSpPr>
          <p:nvPr>
            <p:ph idx="1"/>
          </p:nvPr>
        </p:nvSpPr>
        <p:spPr/>
        <p:txBody>
          <a:bodyPr>
            <a:normAutofit/>
          </a:bodyPr>
          <a:lstStyle/>
          <a:p>
            <a:endParaRPr lang="it-IT" sz="2400" dirty="0" smtClean="0"/>
          </a:p>
          <a:p>
            <a:pPr algn="just"/>
            <a:r>
              <a:rPr lang="it-IT" sz="2400" dirty="0" smtClean="0"/>
              <a:t>Le </a:t>
            </a:r>
            <a:r>
              <a:rPr lang="it-IT" sz="2400" dirty="0"/>
              <a:t>11 </a:t>
            </a:r>
            <a:r>
              <a:rPr lang="it-IT" sz="2400" dirty="0" err="1"/>
              <a:t>mars</a:t>
            </a:r>
            <a:r>
              <a:rPr lang="it-IT" sz="2400" dirty="0"/>
              <a:t> 2021, l'</a:t>
            </a:r>
            <a:r>
              <a:rPr lang="it-IT" sz="2400" dirty="0" err="1"/>
              <a:t>Assemblée</a:t>
            </a:r>
            <a:r>
              <a:rPr lang="it-IT" sz="2400" dirty="0"/>
              <a:t> </a:t>
            </a:r>
            <a:r>
              <a:rPr lang="it-IT" sz="2400" dirty="0" err="1"/>
              <a:t>nationale</a:t>
            </a:r>
            <a:r>
              <a:rPr lang="it-IT" sz="2400" dirty="0"/>
              <a:t> a </a:t>
            </a:r>
            <a:r>
              <a:rPr lang="it-IT" sz="2400" dirty="0" err="1"/>
              <a:t>achevé</a:t>
            </a:r>
            <a:r>
              <a:rPr lang="it-IT" sz="2400" dirty="0"/>
              <a:t> l'</a:t>
            </a:r>
            <a:r>
              <a:rPr lang="it-IT" sz="2400" dirty="0" err="1"/>
              <a:t>examen</a:t>
            </a:r>
            <a:r>
              <a:rPr lang="it-IT" sz="2400" dirty="0"/>
              <a:t> </a:t>
            </a:r>
            <a:r>
              <a:rPr lang="it-IT" sz="2400" dirty="0" err="1" smtClean="0"/>
              <a:t>du</a:t>
            </a:r>
            <a:r>
              <a:rPr lang="it-IT" sz="2400" dirty="0" smtClean="0"/>
              <a:t> </a:t>
            </a:r>
            <a:r>
              <a:rPr lang="it-IT" sz="2400" dirty="0" err="1" smtClean="0"/>
              <a:t>projet</a:t>
            </a:r>
            <a:r>
              <a:rPr lang="it-IT" sz="2400" dirty="0" smtClean="0"/>
              <a:t>, </a:t>
            </a:r>
            <a:r>
              <a:rPr lang="it-IT" sz="2400" dirty="0" err="1"/>
              <a:t>qu'elle</a:t>
            </a:r>
            <a:r>
              <a:rPr lang="it-IT" sz="2400" dirty="0"/>
              <a:t> n'a </a:t>
            </a:r>
            <a:r>
              <a:rPr lang="it-IT" sz="2400" dirty="0" err="1"/>
              <a:t>pas</a:t>
            </a:r>
            <a:r>
              <a:rPr lang="it-IT" sz="2400" dirty="0"/>
              <a:t> </a:t>
            </a:r>
            <a:r>
              <a:rPr lang="it-IT" sz="2400" dirty="0" err="1"/>
              <a:t>modifié</a:t>
            </a:r>
            <a:r>
              <a:rPr lang="it-IT" sz="2400" dirty="0"/>
              <a:t>. </a:t>
            </a:r>
            <a:endParaRPr lang="it-IT" sz="2400" dirty="0" smtClean="0"/>
          </a:p>
          <a:p>
            <a:r>
              <a:rPr lang="it-IT" sz="2400" dirty="0" smtClean="0"/>
              <a:t>Un </a:t>
            </a:r>
            <a:r>
              <a:rPr lang="it-IT" sz="2400" dirty="0"/>
              <a:t>vote </a:t>
            </a:r>
            <a:r>
              <a:rPr lang="it-IT" sz="2400" dirty="0" err="1"/>
              <a:t>solennel</a:t>
            </a:r>
            <a:r>
              <a:rPr lang="it-IT" sz="2400" dirty="0"/>
              <a:t> est </a:t>
            </a:r>
            <a:r>
              <a:rPr lang="it-IT" sz="2400" dirty="0" err="1"/>
              <a:t>prévu</a:t>
            </a:r>
            <a:r>
              <a:rPr lang="it-IT" sz="2400" dirty="0"/>
              <a:t> le 16 </a:t>
            </a:r>
            <a:r>
              <a:rPr lang="it-IT" sz="2400" dirty="0" err="1"/>
              <a:t>mars</a:t>
            </a:r>
            <a:r>
              <a:rPr lang="it-IT" sz="2400" dirty="0"/>
              <a:t> 2021.</a:t>
            </a:r>
            <a:br>
              <a:rPr lang="it-IT" sz="2400" dirty="0"/>
            </a:br>
            <a:endParaRPr lang="it-IT" sz="2400" dirty="0" smtClean="0"/>
          </a:p>
          <a:p>
            <a:pPr algn="just"/>
            <a:r>
              <a:rPr lang="it-IT" sz="2400" dirty="0" smtClean="0"/>
              <a:t>Le </a:t>
            </a:r>
            <a:r>
              <a:rPr lang="it-IT" sz="2400" dirty="0"/>
              <a:t>texte </a:t>
            </a:r>
            <a:r>
              <a:rPr lang="it-IT" sz="2400" dirty="0" err="1"/>
              <a:t>avait</a:t>
            </a:r>
            <a:r>
              <a:rPr lang="it-IT" sz="2400" dirty="0"/>
              <a:t> </a:t>
            </a:r>
            <a:r>
              <a:rPr lang="it-IT" sz="2400" dirty="0" err="1"/>
              <a:t>été</a:t>
            </a:r>
            <a:r>
              <a:rPr lang="it-IT" sz="2400" dirty="0"/>
              <a:t> </a:t>
            </a:r>
            <a:r>
              <a:rPr lang="it-IT" sz="2400" dirty="0" err="1"/>
              <a:t>présenté</a:t>
            </a:r>
            <a:r>
              <a:rPr lang="it-IT" sz="2400" dirty="0"/>
              <a:t> </a:t>
            </a:r>
            <a:r>
              <a:rPr lang="it-IT" sz="2400" dirty="0" err="1"/>
              <a:t>au</a:t>
            </a:r>
            <a:r>
              <a:rPr lang="it-IT" sz="2400" dirty="0"/>
              <a:t> </a:t>
            </a:r>
            <a:r>
              <a:rPr lang="it-IT" sz="2400" dirty="0" err="1"/>
              <a:t>Conseil</a:t>
            </a:r>
            <a:r>
              <a:rPr lang="it-IT" sz="2400" dirty="0"/>
              <a:t> </a:t>
            </a:r>
            <a:r>
              <a:rPr lang="it-IT" sz="2400" dirty="0" err="1"/>
              <a:t>des</a:t>
            </a:r>
            <a:r>
              <a:rPr lang="it-IT" sz="2400" dirty="0"/>
              <a:t> </a:t>
            </a:r>
            <a:r>
              <a:rPr lang="it-IT" sz="2400" dirty="0" err="1"/>
              <a:t>ministres</a:t>
            </a:r>
            <a:r>
              <a:rPr lang="it-IT" sz="2400" dirty="0"/>
              <a:t> </a:t>
            </a:r>
            <a:r>
              <a:rPr lang="it-IT" sz="2400" dirty="0" err="1"/>
              <a:t>du</a:t>
            </a:r>
            <a:r>
              <a:rPr lang="it-IT" sz="2400" dirty="0"/>
              <a:t> 20 </a:t>
            </a:r>
            <a:r>
              <a:rPr lang="it-IT" sz="2400" dirty="0" err="1"/>
              <a:t>janvier</a:t>
            </a:r>
            <a:r>
              <a:rPr lang="it-IT" sz="2400" dirty="0"/>
              <a:t> 2021 par </a:t>
            </a:r>
            <a:r>
              <a:rPr lang="it-IT" sz="2400" dirty="0" err="1"/>
              <a:t>Éric</a:t>
            </a:r>
            <a:r>
              <a:rPr lang="it-IT" sz="2400" dirty="0"/>
              <a:t> </a:t>
            </a:r>
            <a:r>
              <a:rPr lang="it-IT" sz="2400" dirty="0" err="1"/>
              <a:t>Dupond</a:t>
            </a:r>
            <a:r>
              <a:rPr lang="it-IT" sz="2400" dirty="0"/>
              <a:t>-Moretti, ministre de la </a:t>
            </a:r>
            <a:r>
              <a:rPr lang="it-IT" sz="2400" dirty="0" err="1"/>
              <a:t>justice</a:t>
            </a:r>
            <a:r>
              <a:rPr lang="it-IT" sz="2400" dirty="0" smtClean="0"/>
              <a:t>.</a:t>
            </a:r>
          </a:p>
          <a:p>
            <a:pPr algn="just"/>
            <a:endParaRPr lang="it-IT" sz="2400" dirty="0"/>
          </a:p>
          <a:p>
            <a:pPr algn="just"/>
            <a:r>
              <a:rPr lang="it-IT" sz="2400" dirty="0"/>
              <a:t>Le </a:t>
            </a:r>
            <a:r>
              <a:rPr lang="it-IT" sz="2400" dirty="0" err="1"/>
              <a:t>débat</a:t>
            </a:r>
            <a:r>
              <a:rPr lang="it-IT" sz="2400" dirty="0"/>
              <a:t> </a:t>
            </a:r>
            <a:r>
              <a:rPr lang="it-IT" sz="2400" dirty="0" err="1"/>
              <a:t>parlementaire</a:t>
            </a:r>
            <a:r>
              <a:rPr lang="it-IT" sz="2400" dirty="0"/>
              <a:t> </a:t>
            </a:r>
            <a:r>
              <a:rPr lang="it-IT" sz="2400" dirty="0" err="1"/>
              <a:t>doit</a:t>
            </a:r>
            <a:r>
              <a:rPr lang="it-IT" sz="2400" dirty="0"/>
              <a:t> </a:t>
            </a:r>
            <a:r>
              <a:rPr lang="it-IT" sz="2400" dirty="0" err="1"/>
              <a:t>ouvrir</a:t>
            </a:r>
            <a:r>
              <a:rPr lang="it-IT" sz="2400" dirty="0"/>
              <a:t> la </a:t>
            </a:r>
            <a:r>
              <a:rPr lang="it-IT" sz="2400" dirty="0" err="1"/>
              <a:t>voie</a:t>
            </a:r>
            <a:r>
              <a:rPr lang="it-IT" sz="2400" dirty="0"/>
              <a:t> à un </a:t>
            </a:r>
            <a:r>
              <a:rPr lang="it-IT" sz="2400" b="1" dirty="0" err="1"/>
              <a:t>référendum</a:t>
            </a:r>
            <a:r>
              <a:rPr lang="it-IT" sz="2400" b="1" dirty="0"/>
              <a:t> </a:t>
            </a:r>
            <a:r>
              <a:rPr lang="it-IT" sz="2400" dirty="0" err="1"/>
              <a:t>annoncé</a:t>
            </a:r>
            <a:r>
              <a:rPr lang="it-IT" sz="2400" dirty="0"/>
              <a:t> par Emmanuel </a:t>
            </a:r>
            <a:r>
              <a:rPr lang="it-IT" sz="2400" dirty="0" err="1" smtClean="0"/>
              <a:t>Macron</a:t>
            </a:r>
            <a:r>
              <a:rPr lang="it-IT" sz="2400" dirty="0" smtClean="0"/>
              <a:t> (14 </a:t>
            </a:r>
            <a:r>
              <a:rPr lang="it-IT" sz="2400" dirty="0" err="1" smtClean="0"/>
              <a:t>décembre</a:t>
            </a:r>
            <a:r>
              <a:rPr lang="it-IT" sz="2400" dirty="0" smtClean="0"/>
              <a:t> 2020 pendant la </a:t>
            </a:r>
            <a:r>
              <a:rPr lang="it-IT" sz="2400" dirty="0" err="1" smtClean="0"/>
              <a:t>rencontre</a:t>
            </a:r>
            <a:r>
              <a:rPr lang="it-IT" sz="2400" dirty="0" smtClean="0"/>
              <a:t> </a:t>
            </a:r>
            <a:r>
              <a:rPr lang="it-IT" sz="2400" dirty="0" err="1" smtClean="0"/>
              <a:t>avec</a:t>
            </a:r>
            <a:r>
              <a:rPr lang="it-IT" sz="2400" dirty="0" smtClean="0"/>
              <a:t> la Convention </a:t>
            </a:r>
            <a:r>
              <a:rPr lang="it-IT" sz="2400" dirty="0" err="1" smtClean="0"/>
              <a:t>citoyenne</a:t>
            </a:r>
            <a:r>
              <a:rPr lang="it-IT" sz="2400" dirty="0" smtClean="0"/>
              <a:t>.</a:t>
            </a:r>
            <a:endParaRPr lang="it-IT" sz="2400" dirty="0"/>
          </a:p>
          <a:p>
            <a:pPr algn="just"/>
            <a:endParaRPr lang="it-IT" sz="2400" dirty="0"/>
          </a:p>
          <a:p>
            <a:pPr algn="just"/>
            <a:endParaRPr lang="fr-CA" sz="2400" dirty="0"/>
          </a:p>
        </p:txBody>
      </p:sp>
    </p:spTree>
    <p:extLst>
      <p:ext uri="{BB962C8B-B14F-4D97-AF65-F5344CB8AC3E}">
        <p14:creationId xmlns:p14="http://schemas.microsoft.com/office/powerpoint/2010/main" val="1179967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3 niveaux de démocratie</a:t>
            </a:r>
            <a:endParaRPr lang="fr-CA" sz="2800" dirty="0"/>
          </a:p>
        </p:txBody>
      </p:sp>
      <p:sp>
        <p:nvSpPr>
          <p:cNvPr id="3" name="Segnaposto contenuto 2"/>
          <p:cNvSpPr>
            <a:spLocks noGrp="1"/>
          </p:cNvSpPr>
          <p:nvPr>
            <p:ph idx="1"/>
          </p:nvPr>
        </p:nvSpPr>
        <p:spPr/>
        <p:txBody>
          <a:bodyPr>
            <a:normAutofit/>
          </a:bodyPr>
          <a:lstStyle/>
          <a:p>
            <a:r>
              <a:rPr lang="fr-CA" sz="2400" dirty="0" smtClean="0"/>
              <a:t>1. Démocratie participative </a:t>
            </a:r>
            <a:r>
              <a:rPr lang="fr-CA" sz="2400" dirty="0"/>
              <a:t>: Convention citoyenne pour le climat</a:t>
            </a:r>
            <a:endParaRPr lang="fr-CA" sz="2400" dirty="0" smtClean="0"/>
          </a:p>
          <a:p>
            <a:r>
              <a:rPr lang="fr-CA" sz="2400" dirty="0" smtClean="0"/>
              <a:t>2. Démocratie représentative : Gouvernement/Assemblée nationale/Sénat</a:t>
            </a:r>
          </a:p>
          <a:p>
            <a:r>
              <a:rPr lang="fr-CA" sz="2400" dirty="0" smtClean="0"/>
              <a:t>3. Démocratie directe : référendum</a:t>
            </a:r>
            <a:endParaRPr lang="fr-CA" sz="2400" dirty="0"/>
          </a:p>
        </p:txBody>
      </p:sp>
    </p:spTree>
    <p:extLst>
      <p:ext uri="{BB962C8B-B14F-4D97-AF65-F5344CB8AC3E}">
        <p14:creationId xmlns:p14="http://schemas.microsoft.com/office/powerpoint/2010/main" val="2537080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Convention </a:t>
            </a:r>
            <a:r>
              <a:rPr lang="it-IT" sz="2800" dirty="0" err="1"/>
              <a:t>Citoyenne</a:t>
            </a:r>
            <a:r>
              <a:rPr lang="it-IT" sz="2800" dirty="0"/>
              <a:t> pour le </a:t>
            </a:r>
            <a:r>
              <a:rPr lang="it-IT" sz="2800" dirty="0" err="1"/>
              <a:t>Climat</a:t>
            </a:r>
            <a:endParaRPr lang="fr-CA" sz="2800" dirty="0"/>
          </a:p>
        </p:txBody>
      </p:sp>
      <p:sp>
        <p:nvSpPr>
          <p:cNvPr id="3" name="Segnaposto contenuto 2"/>
          <p:cNvSpPr>
            <a:spLocks noGrp="1"/>
          </p:cNvSpPr>
          <p:nvPr>
            <p:ph idx="1"/>
          </p:nvPr>
        </p:nvSpPr>
        <p:spPr/>
        <p:txBody>
          <a:bodyPr>
            <a:normAutofit/>
          </a:bodyPr>
          <a:lstStyle/>
          <a:p>
            <a:r>
              <a:rPr lang="fr-CA" sz="2400" dirty="0" smtClean="0"/>
              <a:t>Elle est née dans le contexte du mouvement des Gilets jaunes et à l’issue </a:t>
            </a:r>
            <a:r>
              <a:rPr lang="fr-CA" sz="2400" dirty="0"/>
              <a:t>du grand débat </a:t>
            </a:r>
            <a:r>
              <a:rPr lang="fr-CA" sz="2400" dirty="0" smtClean="0"/>
              <a:t>national. </a:t>
            </a:r>
          </a:p>
          <a:p>
            <a:pPr algn="just"/>
            <a:r>
              <a:rPr lang="fr-CA" sz="2400" dirty="0" smtClean="0"/>
              <a:t>Le </a:t>
            </a:r>
            <a:r>
              <a:rPr lang="fr-CA" sz="2400" dirty="0"/>
              <a:t>dispositif est annoncé par le président de la République </a:t>
            </a:r>
            <a:r>
              <a:rPr lang="fr-CA" sz="2400" dirty="0" smtClean="0"/>
              <a:t>en </a:t>
            </a:r>
            <a:r>
              <a:rPr lang="fr-CA" sz="2400" dirty="0"/>
              <a:t>avril </a:t>
            </a:r>
            <a:r>
              <a:rPr lang="fr-CA" sz="2400" dirty="0" smtClean="0"/>
              <a:t>2019. </a:t>
            </a:r>
            <a:endParaRPr lang="fr-CA" sz="2400" dirty="0"/>
          </a:p>
        </p:txBody>
      </p:sp>
    </p:spTree>
    <p:extLst>
      <p:ext uri="{BB962C8B-B14F-4D97-AF65-F5344CB8AC3E}">
        <p14:creationId xmlns:p14="http://schemas.microsoft.com/office/powerpoint/2010/main" val="452332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Convention </a:t>
            </a:r>
            <a:r>
              <a:rPr lang="it-IT" sz="2800" dirty="0" err="1"/>
              <a:t>Citoyenne</a:t>
            </a:r>
            <a:r>
              <a:rPr lang="it-IT" sz="2800" dirty="0"/>
              <a:t> pour le </a:t>
            </a:r>
            <a:r>
              <a:rPr lang="it-IT" sz="2800" dirty="0" err="1"/>
              <a:t>Climat</a:t>
            </a:r>
            <a:endParaRPr lang="fr-CA" sz="2800" dirty="0"/>
          </a:p>
        </p:txBody>
      </p:sp>
      <p:sp>
        <p:nvSpPr>
          <p:cNvPr id="3" name="Segnaposto contenuto 2"/>
          <p:cNvSpPr>
            <a:spLocks noGrp="1"/>
          </p:cNvSpPr>
          <p:nvPr>
            <p:ph idx="1"/>
          </p:nvPr>
        </p:nvSpPr>
        <p:spPr/>
        <p:txBody>
          <a:bodyPr>
            <a:normAutofit/>
          </a:bodyPr>
          <a:lstStyle/>
          <a:p>
            <a:pPr algn="just"/>
            <a:r>
              <a:rPr lang="it-IT" sz="2400" dirty="0"/>
              <a:t>La Convention </a:t>
            </a:r>
            <a:r>
              <a:rPr lang="it-IT" sz="2400" dirty="0" err="1"/>
              <a:t>Citoyenne</a:t>
            </a:r>
            <a:r>
              <a:rPr lang="it-IT" sz="2400" dirty="0"/>
              <a:t> pour le </a:t>
            </a:r>
            <a:r>
              <a:rPr lang="it-IT" sz="2400" dirty="0" err="1"/>
              <a:t>Climat</a:t>
            </a:r>
            <a:r>
              <a:rPr lang="it-IT" sz="2400" dirty="0"/>
              <a:t>, </a:t>
            </a:r>
            <a:r>
              <a:rPr lang="it-IT" sz="2400" dirty="0" err="1"/>
              <a:t>expérience</a:t>
            </a:r>
            <a:r>
              <a:rPr lang="it-IT" sz="2400" dirty="0"/>
              <a:t> </a:t>
            </a:r>
            <a:r>
              <a:rPr lang="it-IT" sz="2400" dirty="0" err="1"/>
              <a:t>démocratique</a:t>
            </a:r>
            <a:r>
              <a:rPr lang="it-IT" sz="2400" dirty="0"/>
              <a:t> </a:t>
            </a:r>
            <a:r>
              <a:rPr lang="it-IT" sz="2400" dirty="0" err="1"/>
              <a:t>inédite</a:t>
            </a:r>
            <a:r>
              <a:rPr lang="it-IT" sz="2400" dirty="0"/>
              <a:t> en France, a pour </a:t>
            </a:r>
            <a:r>
              <a:rPr lang="it-IT" sz="2400" dirty="0" err="1"/>
              <a:t>vocation</a:t>
            </a:r>
            <a:r>
              <a:rPr lang="it-IT" sz="2400" dirty="0"/>
              <a:t> de </a:t>
            </a:r>
            <a:r>
              <a:rPr lang="it-IT" sz="2400" dirty="0" err="1"/>
              <a:t>donner</a:t>
            </a:r>
            <a:r>
              <a:rPr lang="it-IT" sz="2400" dirty="0"/>
              <a:t> la parole </a:t>
            </a:r>
            <a:r>
              <a:rPr lang="it-IT" sz="2400" dirty="0" err="1"/>
              <a:t>aux</a:t>
            </a:r>
            <a:r>
              <a:rPr lang="it-IT" sz="2400" dirty="0"/>
              <a:t> </a:t>
            </a:r>
            <a:r>
              <a:rPr lang="it-IT" sz="2400" dirty="0" err="1"/>
              <a:t>citoyens</a:t>
            </a:r>
            <a:r>
              <a:rPr lang="it-IT" sz="2400" dirty="0"/>
              <a:t> et </a:t>
            </a:r>
            <a:r>
              <a:rPr lang="it-IT" sz="2400" dirty="0" err="1"/>
              <a:t>citoyennes</a:t>
            </a:r>
            <a:r>
              <a:rPr lang="it-IT" sz="2400" dirty="0"/>
              <a:t> pour </a:t>
            </a:r>
            <a:r>
              <a:rPr lang="it-IT" sz="2400" dirty="0" err="1"/>
              <a:t>accélérer</a:t>
            </a:r>
            <a:r>
              <a:rPr lang="it-IT" sz="2400" dirty="0"/>
              <a:t> la </a:t>
            </a:r>
            <a:r>
              <a:rPr lang="it-IT" sz="2400" dirty="0" err="1"/>
              <a:t>lutte</a:t>
            </a:r>
            <a:r>
              <a:rPr lang="it-IT" sz="2400" dirty="0"/>
              <a:t> </a:t>
            </a:r>
            <a:r>
              <a:rPr lang="it-IT" sz="2400" dirty="0" err="1"/>
              <a:t>contre</a:t>
            </a:r>
            <a:r>
              <a:rPr lang="it-IT" sz="2400" dirty="0"/>
              <a:t> le </a:t>
            </a:r>
            <a:r>
              <a:rPr lang="it-IT" sz="2400" dirty="0" err="1"/>
              <a:t>changement</a:t>
            </a:r>
            <a:r>
              <a:rPr lang="it-IT" sz="2400" dirty="0"/>
              <a:t> </a:t>
            </a:r>
            <a:r>
              <a:rPr lang="it-IT" sz="2400" dirty="0" err="1"/>
              <a:t>climatique</a:t>
            </a:r>
            <a:r>
              <a:rPr lang="it-IT" sz="2400" dirty="0"/>
              <a:t>. </a:t>
            </a:r>
            <a:r>
              <a:rPr lang="it-IT" sz="2400" b="1" dirty="0"/>
              <a:t>Elle a pour </a:t>
            </a:r>
            <a:r>
              <a:rPr lang="it-IT" sz="2400" b="1" dirty="0" err="1"/>
              <a:t>mandat</a:t>
            </a:r>
            <a:r>
              <a:rPr lang="it-IT" sz="2400" b="1" dirty="0"/>
              <a:t> de </a:t>
            </a:r>
            <a:r>
              <a:rPr lang="it-IT" sz="2400" b="1" dirty="0" err="1"/>
              <a:t>définir</a:t>
            </a:r>
            <a:r>
              <a:rPr lang="it-IT" sz="2400" b="1" dirty="0"/>
              <a:t> une </a:t>
            </a:r>
            <a:r>
              <a:rPr lang="it-IT" sz="2400" b="1" dirty="0" err="1"/>
              <a:t>série</a:t>
            </a:r>
            <a:r>
              <a:rPr lang="it-IT" sz="2400" b="1" dirty="0"/>
              <a:t> de </a:t>
            </a:r>
            <a:r>
              <a:rPr lang="it-IT" sz="2400" b="1" dirty="0" err="1"/>
              <a:t>mesures</a:t>
            </a:r>
            <a:r>
              <a:rPr lang="it-IT" sz="2400" b="1" dirty="0"/>
              <a:t> </a:t>
            </a:r>
            <a:r>
              <a:rPr lang="it-IT" sz="2400" b="1" dirty="0" err="1"/>
              <a:t>permettant</a:t>
            </a:r>
            <a:r>
              <a:rPr lang="it-IT" sz="2400" b="1" dirty="0"/>
              <a:t> d’</a:t>
            </a:r>
            <a:r>
              <a:rPr lang="it-IT" sz="2400" b="1" dirty="0" err="1"/>
              <a:t>atteindre</a:t>
            </a:r>
            <a:r>
              <a:rPr lang="it-IT" sz="2400" b="1" dirty="0"/>
              <a:t> une </a:t>
            </a:r>
            <a:r>
              <a:rPr lang="it-IT" sz="2400" b="1" dirty="0" err="1"/>
              <a:t>baisse</a:t>
            </a:r>
            <a:r>
              <a:rPr lang="it-IT" sz="2400" b="1" dirty="0"/>
              <a:t> d’</a:t>
            </a:r>
            <a:r>
              <a:rPr lang="it-IT" sz="2400" b="1" dirty="0" err="1"/>
              <a:t>au</a:t>
            </a:r>
            <a:r>
              <a:rPr lang="it-IT" sz="2400" b="1" dirty="0"/>
              <a:t> </a:t>
            </a:r>
            <a:r>
              <a:rPr lang="it-IT" sz="2400" b="1" dirty="0" err="1"/>
              <a:t>moins</a:t>
            </a:r>
            <a:r>
              <a:rPr lang="it-IT" sz="2400" b="1" dirty="0"/>
              <a:t> 40 % </a:t>
            </a:r>
            <a:r>
              <a:rPr lang="it-IT" sz="2400" b="1" dirty="0" err="1"/>
              <a:t>des</a:t>
            </a:r>
            <a:r>
              <a:rPr lang="it-IT" sz="2400" b="1" dirty="0"/>
              <a:t> </a:t>
            </a:r>
            <a:r>
              <a:rPr lang="it-IT" sz="2400" b="1" dirty="0" err="1"/>
              <a:t>émissions</a:t>
            </a:r>
            <a:r>
              <a:rPr lang="it-IT" sz="2400" b="1" dirty="0"/>
              <a:t> de </a:t>
            </a:r>
            <a:r>
              <a:rPr lang="it-IT" sz="2400" b="1" dirty="0" err="1"/>
              <a:t>gaz</a:t>
            </a:r>
            <a:r>
              <a:rPr lang="it-IT" sz="2400" b="1" dirty="0"/>
              <a:t> à </a:t>
            </a:r>
            <a:r>
              <a:rPr lang="it-IT" sz="2400" b="1" dirty="0" err="1"/>
              <a:t>effet</a:t>
            </a:r>
            <a:r>
              <a:rPr lang="it-IT" sz="2400" b="1" dirty="0"/>
              <a:t> de serre d’</a:t>
            </a:r>
            <a:r>
              <a:rPr lang="it-IT" sz="2400" b="1" dirty="0" err="1"/>
              <a:t>ici</a:t>
            </a:r>
            <a:r>
              <a:rPr lang="it-IT" sz="2400" b="1" dirty="0"/>
              <a:t> 2030 (par </a:t>
            </a:r>
            <a:r>
              <a:rPr lang="it-IT" sz="2400" b="1" dirty="0" err="1"/>
              <a:t>rapport</a:t>
            </a:r>
            <a:r>
              <a:rPr lang="it-IT" sz="2400" b="1" dirty="0"/>
              <a:t> à 1990) </a:t>
            </a:r>
            <a:r>
              <a:rPr lang="it-IT" sz="2400" b="1" dirty="0" err="1"/>
              <a:t>dans</a:t>
            </a:r>
            <a:r>
              <a:rPr lang="it-IT" sz="2400" b="1" dirty="0"/>
              <a:t> un esprit de </a:t>
            </a:r>
            <a:r>
              <a:rPr lang="it-IT" sz="2400" b="1" dirty="0" err="1"/>
              <a:t>justice</a:t>
            </a:r>
            <a:r>
              <a:rPr lang="it-IT" sz="2400" b="1" dirty="0"/>
              <a:t> sociale.</a:t>
            </a:r>
            <a:endParaRPr lang="it-IT" sz="2400" dirty="0"/>
          </a:p>
          <a:p>
            <a:pPr algn="just"/>
            <a:r>
              <a:rPr lang="it-IT" sz="2400" dirty="0" err="1"/>
              <a:t>Décidée</a:t>
            </a:r>
            <a:r>
              <a:rPr lang="it-IT" sz="2400" dirty="0"/>
              <a:t> par le </a:t>
            </a:r>
            <a:r>
              <a:rPr lang="it-IT" sz="2400" dirty="0" err="1"/>
              <a:t>Président</a:t>
            </a:r>
            <a:r>
              <a:rPr lang="it-IT" sz="2400" dirty="0"/>
              <a:t> de la </a:t>
            </a:r>
            <a:r>
              <a:rPr lang="it-IT" sz="2400" dirty="0" err="1"/>
              <a:t>République</a:t>
            </a:r>
            <a:r>
              <a:rPr lang="it-IT" sz="2400" dirty="0"/>
              <a:t>, elle </a:t>
            </a:r>
            <a:r>
              <a:rPr lang="it-IT" sz="2400" dirty="0" err="1"/>
              <a:t>réunit</a:t>
            </a:r>
            <a:r>
              <a:rPr lang="it-IT" sz="2400" dirty="0"/>
              <a:t> cent </a:t>
            </a:r>
            <a:r>
              <a:rPr lang="it-IT" sz="2400" dirty="0" err="1"/>
              <a:t>cinquante</a:t>
            </a:r>
            <a:r>
              <a:rPr lang="it-IT" sz="2400" dirty="0"/>
              <a:t> </a:t>
            </a:r>
            <a:r>
              <a:rPr lang="it-IT" sz="2400" dirty="0" err="1"/>
              <a:t>personnes</a:t>
            </a:r>
            <a:r>
              <a:rPr lang="it-IT" sz="2400" dirty="0"/>
              <a:t>, </a:t>
            </a:r>
            <a:r>
              <a:rPr lang="it-IT" sz="2400" b="1" dirty="0" err="1"/>
              <a:t>toutes</a:t>
            </a:r>
            <a:r>
              <a:rPr lang="it-IT" sz="2400" b="1" dirty="0"/>
              <a:t> </a:t>
            </a:r>
            <a:r>
              <a:rPr lang="it-IT" sz="2400" b="1" dirty="0" err="1"/>
              <a:t>tirées</a:t>
            </a:r>
            <a:r>
              <a:rPr lang="it-IT" sz="2400" b="1" dirty="0"/>
              <a:t> </a:t>
            </a:r>
            <a:r>
              <a:rPr lang="it-IT" sz="2400" b="1" dirty="0" err="1"/>
              <a:t>au</a:t>
            </a:r>
            <a:r>
              <a:rPr lang="it-IT" sz="2400" b="1" dirty="0"/>
              <a:t> </a:t>
            </a:r>
            <a:r>
              <a:rPr lang="it-IT" sz="2400" b="1" dirty="0" err="1"/>
              <a:t>sort</a:t>
            </a:r>
            <a:r>
              <a:rPr lang="it-IT" sz="2400" b="1" dirty="0"/>
              <a:t> </a:t>
            </a:r>
            <a:r>
              <a:rPr lang="it-IT" sz="2400" dirty="0"/>
              <a:t>; elle illustre la </a:t>
            </a:r>
            <a:r>
              <a:rPr lang="it-IT" sz="2400" dirty="0" err="1"/>
              <a:t>diversité</a:t>
            </a:r>
            <a:r>
              <a:rPr lang="it-IT" sz="2400" dirty="0"/>
              <a:t> de la </a:t>
            </a:r>
            <a:r>
              <a:rPr lang="it-IT" sz="2400" dirty="0" err="1"/>
              <a:t>société</a:t>
            </a:r>
            <a:r>
              <a:rPr lang="it-IT" sz="2400" dirty="0"/>
              <a:t> </a:t>
            </a:r>
            <a:r>
              <a:rPr lang="it-IT" sz="2400" dirty="0" err="1"/>
              <a:t>française</a:t>
            </a:r>
            <a:r>
              <a:rPr lang="it-IT" sz="2400" dirty="0"/>
              <a:t>.</a:t>
            </a:r>
          </a:p>
          <a:p>
            <a:endParaRPr lang="fr-CA" sz="2400" dirty="0"/>
          </a:p>
        </p:txBody>
      </p:sp>
    </p:spTree>
    <p:extLst>
      <p:ext uri="{BB962C8B-B14F-4D97-AF65-F5344CB8AC3E}">
        <p14:creationId xmlns:p14="http://schemas.microsoft.com/office/powerpoint/2010/main" val="2363768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400" dirty="0" smtClean="0"/>
              <a:t/>
            </a:r>
            <a:br>
              <a:rPr lang="it-IT" sz="2400" dirty="0" smtClean="0"/>
            </a:br>
            <a:r>
              <a:rPr lang="it-IT" sz="2400" dirty="0" smtClean="0"/>
              <a:t>Convention </a:t>
            </a:r>
            <a:r>
              <a:rPr lang="it-IT" sz="2400" dirty="0" err="1"/>
              <a:t>Citoyenne</a:t>
            </a:r>
            <a:r>
              <a:rPr lang="it-IT" sz="2400" dirty="0"/>
              <a:t> pour le </a:t>
            </a:r>
            <a:r>
              <a:rPr lang="it-IT" sz="2400" dirty="0" err="1" smtClean="0"/>
              <a:t>Climat</a:t>
            </a:r>
            <a:r>
              <a:rPr lang="it-IT" sz="2400" dirty="0" smtClean="0"/>
              <a:t/>
            </a:r>
            <a:br>
              <a:rPr lang="it-IT" sz="2400" dirty="0" smtClean="0"/>
            </a:br>
            <a:r>
              <a:rPr lang="it-IT" sz="2400" b="1" dirty="0" smtClean="0"/>
              <a:t>Un </a:t>
            </a:r>
            <a:r>
              <a:rPr lang="it-IT" sz="2400" b="1" dirty="0" err="1"/>
              <a:t>échantillon</a:t>
            </a:r>
            <a:r>
              <a:rPr lang="it-IT" sz="2400" b="1" dirty="0"/>
              <a:t> </a:t>
            </a:r>
            <a:r>
              <a:rPr lang="it-IT" sz="2400" b="1" dirty="0" err="1"/>
              <a:t>représentatif</a:t>
            </a:r>
            <a:r>
              <a:rPr lang="it-IT" sz="2400" b="1" dirty="0"/>
              <a:t> </a:t>
            </a:r>
            <a:r>
              <a:rPr lang="it-IT" sz="2400" dirty="0"/>
              <a:t>de la </a:t>
            </a:r>
            <a:r>
              <a:rPr lang="it-IT" sz="2400" dirty="0" err="1"/>
              <a:t>population</a:t>
            </a:r>
            <a:r>
              <a:rPr lang="it-IT" sz="2400" dirty="0"/>
              <a:t> </a:t>
            </a:r>
            <a:r>
              <a:rPr lang="it-IT" sz="2400" dirty="0" err="1"/>
              <a:t>française</a:t>
            </a:r>
            <a:r>
              <a:rPr lang="it-IT" sz="2400" dirty="0"/>
              <a:t/>
            </a:r>
            <a:br>
              <a:rPr lang="it-IT" sz="2400" dirty="0"/>
            </a:br>
            <a:endParaRPr lang="fr-CA" sz="2400" dirty="0"/>
          </a:p>
        </p:txBody>
      </p:sp>
      <p:sp>
        <p:nvSpPr>
          <p:cNvPr id="3" name="Segnaposto contenuto 2"/>
          <p:cNvSpPr>
            <a:spLocks noGrp="1"/>
          </p:cNvSpPr>
          <p:nvPr>
            <p:ph idx="1"/>
          </p:nvPr>
        </p:nvSpPr>
        <p:spPr/>
        <p:txBody>
          <a:bodyPr>
            <a:noAutofit/>
          </a:bodyPr>
          <a:lstStyle/>
          <a:p>
            <a:r>
              <a:rPr lang="it-IT" sz="2000" b="1" dirty="0" smtClean="0"/>
              <a:t>le </a:t>
            </a:r>
            <a:r>
              <a:rPr lang="it-IT" sz="2000" b="1" dirty="0" err="1"/>
              <a:t>sexe</a:t>
            </a:r>
            <a:r>
              <a:rPr lang="it-IT" sz="2000" b="1" dirty="0"/>
              <a:t> : </a:t>
            </a:r>
            <a:r>
              <a:rPr lang="it-IT" sz="2000" dirty="0" err="1"/>
              <a:t>conformément</a:t>
            </a:r>
            <a:r>
              <a:rPr lang="it-IT" sz="2000" dirty="0"/>
              <a:t> à la </a:t>
            </a:r>
            <a:r>
              <a:rPr lang="it-IT" sz="2000" dirty="0" err="1"/>
              <a:t>réalité</a:t>
            </a:r>
            <a:r>
              <a:rPr lang="it-IT" sz="2000" dirty="0"/>
              <a:t> de la </a:t>
            </a:r>
            <a:r>
              <a:rPr lang="it-IT" sz="2000" dirty="0" err="1"/>
              <a:t>société</a:t>
            </a:r>
            <a:r>
              <a:rPr lang="it-IT" sz="2000" dirty="0"/>
              <a:t> </a:t>
            </a:r>
            <a:r>
              <a:rPr lang="it-IT" sz="2000" dirty="0" err="1"/>
              <a:t>française</a:t>
            </a:r>
            <a:r>
              <a:rPr lang="it-IT" sz="2000" dirty="0"/>
              <a:t>, la Convention est </a:t>
            </a:r>
            <a:r>
              <a:rPr lang="it-IT" sz="2000" dirty="0" err="1"/>
              <a:t>composée</a:t>
            </a:r>
            <a:r>
              <a:rPr lang="it-IT" sz="2000" dirty="0"/>
              <a:t> à 51 % de femmes et à 49 % d’</a:t>
            </a:r>
            <a:r>
              <a:rPr lang="it-IT" sz="2000" dirty="0" err="1"/>
              <a:t>hommes</a:t>
            </a:r>
            <a:endParaRPr lang="it-IT" sz="2000" dirty="0"/>
          </a:p>
          <a:p>
            <a:r>
              <a:rPr lang="it-IT" sz="2000" b="1" dirty="0"/>
              <a:t>l’</a:t>
            </a:r>
            <a:r>
              <a:rPr lang="it-IT" sz="2000" b="1" dirty="0" err="1"/>
              <a:t>âge</a:t>
            </a:r>
            <a:r>
              <a:rPr lang="it-IT" sz="2000" b="1" dirty="0"/>
              <a:t> :</a:t>
            </a:r>
            <a:r>
              <a:rPr lang="it-IT" sz="2000" dirty="0"/>
              <a:t> 6 </a:t>
            </a:r>
            <a:r>
              <a:rPr lang="it-IT" sz="2000" dirty="0" err="1"/>
              <a:t>tranches</a:t>
            </a:r>
            <a:r>
              <a:rPr lang="it-IT" sz="2000" dirty="0"/>
              <a:t> d’</a:t>
            </a:r>
            <a:r>
              <a:rPr lang="it-IT" sz="2000" dirty="0" err="1"/>
              <a:t>âge</a:t>
            </a:r>
            <a:r>
              <a:rPr lang="it-IT" sz="2000" dirty="0"/>
              <a:t>, </a:t>
            </a:r>
            <a:r>
              <a:rPr lang="it-IT" sz="2000" dirty="0" err="1"/>
              <a:t>proportionnelles</a:t>
            </a:r>
            <a:r>
              <a:rPr lang="it-IT" sz="2000" dirty="0"/>
              <a:t> à la </a:t>
            </a:r>
            <a:r>
              <a:rPr lang="it-IT" sz="2000" dirty="0" err="1"/>
              <a:t>pyramide</a:t>
            </a:r>
            <a:r>
              <a:rPr lang="it-IT" sz="2000" dirty="0"/>
              <a:t> </a:t>
            </a:r>
            <a:r>
              <a:rPr lang="it-IT" sz="2000" dirty="0" err="1"/>
              <a:t>des</a:t>
            </a:r>
            <a:r>
              <a:rPr lang="it-IT" sz="2000" dirty="0"/>
              <a:t> </a:t>
            </a:r>
            <a:r>
              <a:rPr lang="it-IT" sz="2000" dirty="0" err="1"/>
              <a:t>âges</a:t>
            </a:r>
            <a:r>
              <a:rPr lang="it-IT" sz="2000" dirty="0"/>
              <a:t> à partir de 16 </a:t>
            </a:r>
            <a:r>
              <a:rPr lang="it-IT" sz="2000" dirty="0" err="1"/>
              <a:t>ans</a:t>
            </a:r>
            <a:r>
              <a:rPr lang="it-IT" sz="2000" dirty="0"/>
              <a:t>, </a:t>
            </a:r>
            <a:r>
              <a:rPr lang="it-IT" sz="2000" dirty="0" err="1"/>
              <a:t>ont</a:t>
            </a:r>
            <a:r>
              <a:rPr lang="it-IT" sz="2000" dirty="0"/>
              <a:t> </a:t>
            </a:r>
            <a:r>
              <a:rPr lang="it-IT" sz="2000" dirty="0" err="1"/>
              <a:t>été</a:t>
            </a:r>
            <a:r>
              <a:rPr lang="it-IT" sz="2000" dirty="0"/>
              <a:t> </a:t>
            </a:r>
            <a:r>
              <a:rPr lang="it-IT" sz="2000" dirty="0" err="1"/>
              <a:t>définies</a:t>
            </a:r>
            <a:r>
              <a:rPr lang="it-IT" sz="2000" dirty="0"/>
              <a:t>.</a:t>
            </a:r>
          </a:p>
          <a:p>
            <a:r>
              <a:rPr lang="it-IT" sz="2000" b="1" dirty="0"/>
              <a:t>le </a:t>
            </a:r>
            <a:r>
              <a:rPr lang="it-IT" sz="2000" b="1" dirty="0" err="1"/>
              <a:t>niveau</a:t>
            </a:r>
            <a:r>
              <a:rPr lang="it-IT" sz="2000" b="1" dirty="0"/>
              <a:t> de </a:t>
            </a:r>
            <a:r>
              <a:rPr lang="it-IT" sz="2000" b="1" dirty="0" err="1"/>
              <a:t>diplôme</a:t>
            </a:r>
            <a:r>
              <a:rPr lang="it-IT" sz="2000" b="1" dirty="0"/>
              <a:t> :</a:t>
            </a:r>
            <a:r>
              <a:rPr lang="it-IT" sz="2000" dirty="0"/>
              <a:t> 6 </a:t>
            </a:r>
            <a:r>
              <a:rPr lang="it-IT" sz="2000" dirty="0" err="1"/>
              <a:t>niveaux</a:t>
            </a:r>
            <a:r>
              <a:rPr lang="it-IT" sz="2000" dirty="0"/>
              <a:t> </a:t>
            </a:r>
            <a:r>
              <a:rPr lang="it-IT" sz="2000" dirty="0" err="1"/>
              <a:t>ont</a:t>
            </a:r>
            <a:r>
              <a:rPr lang="it-IT" sz="2000" dirty="0"/>
              <a:t> </a:t>
            </a:r>
            <a:r>
              <a:rPr lang="it-IT" sz="2000" dirty="0" err="1"/>
              <a:t>été</a:t>
            </a:r>
            <a:r>
              <a:rPr lang="it-IT" sz="2000" dirty="0"/>
              <a:t> </a:t>
            </a:r>
            <a:r>
              <a:rPr lang="it-IT" sz="2000" dirty="0" err="1"/>
              <a:t>retenus</a:t>
            </a:r>
            <a:r>
              <a:rPr lang="it-IT" sz="2000" dirty="0"/>
              <a:t>, </a:t>
            </a:r>
            <a:r>
              <a:rPr lang="it-IT" sz="2000" dirty="0" err="1"/>
              <a:t>afin</a:t>
            </a:r>
            <a:r>
              <a:rPr lang="it-IT" sz="2000" dirty="0"/>
              <a:t> de </a:t>
            </a:r>
            <a:r>
              <a:rPr lang="it-IT" sz="2000" dirty="0" err="1"/>
              <a:t>refléter</a:t>
            </a:r>
            <a:r>
              <a:rPr lang="it-IT" sz="2000" dirty="0"/>
              <a:t> la </a:t>
            </a:r>
            <a:r>
              <a:rPr lang="it-IT" sz="2000" dirty="0" err="1"/>
              <a:t>structure</a:t>
            </a:r>
            <a:r>
              <a:rPr lang="it-IT" sz="2000" dirty="0"/>
              <a:t> de la </a:t>
            </a:r>
            <a:r>
              <a:rPr lang="it-IT" sz="2000" dirty="0" err="1"/>
              <a:t>population</a:t>
            </a:r>
            <a:r>
              <a:rPr lang="it-IT" sz="2000" dirty="0"/>
              <a:t> </a:t>
            </a:r>
            <a:r>
              <a:rPr lang="it-IT" sz="2000" dirty="0" err="1"/>
              <a:t>française</a:t>
            </a:r>
            <a:r>
              <a:rPr lang="it-IT" sz="2000" dirty="0"/>
              <a:t> de ce </a:t>
            </a:r>
            <a:r>
              <a:rPr lang="it-IT" sz="2000" dirty="0" err="1"/>
              <a:t>point</a:t>
            </a:r>
            <a:r>
              <a:rPr lang="it-IT" sz="2000" dirty="0"/>
              <a:t> de </a:t>
            </a:r>
            <a:r>
              <a:rPr lang="it-IT" sz="2000" dirty="0" err="1"/>
              <a:t>vue</a:t>
            </a:r>
            <a:r>
              <a:rPr lang="it-IT" sz="2000" dirty="0"/>
              <a:t>. Une </a:t>
            </a:r>
            <a:r>
              <a:rPr lang="it-IT" sz="2000" dirty="0" err="1"/>
              <a:t>attention</a:t>
            </a:r>
            <a:r>
              <a:rPr lang="it-IT" sz="2000" dirty="0"/>
              <a:t> </a:t>
            </a:r>
            <a:r>
              <a:rPr lang="it-IT" sz="2000" dirty="0" err="1"/>
              <a:t>toute</a:t>
            </a:r>
            <a:r>
              <a:rPr lang="it-IT" sz="2000" dirty="0"/>
              <a:t> </a:t>
            </a:r>
            <a:r>
              <a:rPr lang="it-IT" sz="2000" dirty="0" err="1"/>
              <a:t>particulière</a:t>
            </a:r>
            <a:r>
              <a:rPr lang="it-IT" sz="2000" dirty="0"/>
              <a:t> est </a:t>
            </a:r>
            <a:r>
              <a:rPr lang="it-IT" sz="2000" dirty="0" err="1"/>
              <a:t>portée</a:t>
            </a:r>
            <a:r>
              <a:rPr lang="it-IT" sz="2000" dirty="0"/>
              <a:t> </a:t>
            </a:r>
            <a:r>
              <a:rPr lang="it-IT" sz="2000" dirty="0" err="1"/>
              <a:t>sur</a:t>
            </a:r>
            <a:r>
              <a:rPr lang="it-IT" sz="2000" dirty="0"/>
              <a:t> la </a:t>
            </a:r>
            <a:r>
              <a:rPr lang="it-IT" sz="2000" dirty="0" err="1"/>
              <a:t>nécessité</a:t>
            </a:r>
            <a:r>
              <a:rPr lang="it-IT" sz="2000" dirty="0"/>
              <a:t> d’une </a:t>
            </a:r>
            <a:r>
              <a:rPr lang="it-IT" sz="2000" dirty="0" err="1"/>
              <a:t>juste</a:t>
            </a:r>
            <a:r>
              <a:rPr lang="it-IT" sz="2000" dirty="0"/>
              <a:t> </a:t>
            </a:r>
            <a:r>
              <a:rPr lang="it-IT" sz="2000" dirty="0" err="1"/>
              <a:t>présence</a:t>
            </a:r>
            <a:r>
              <a:rPr lang="it-IT" sz="2000" dirty="0"/>
              <a:t> </a:t>
            </a:r>
            <a:r>
              <a:rPr lang="it-IT" sz="2000" dirty="0" err="1"/>
              <a:t>des</a:t>
            </a:r>
            <a:r>
              <a:rPr lang="it-IT" sz="2000" dirty="0"/>
              <a:t> </a:t>
            </a:r>
            <a:r>
              <a:rPr lang="it-IT" sz="2000" dirty="0" err="1"/>
              <a:t>personnes</a:t>
            </a:r>
            <a:r>
              <a:rPr lang="it-IT" sz="2000" dirty="0"/>
              <a:t> non-</a:t>
            </a:r>
            <a:r>
              <a:rPr lang="it-IT" sz="2000" dirty="0" err="1"/>
              <a:t>diplômées</a:t>
            </a:r>
            <a:r>
              <a:rPr lang="it-IT" sz="2000" dirty="0"/>
              <a:t>.</a:t>
            </a:r>
          </a:p>
          <a:p>
            <a:r>
              <a:rPr lang="it-IT" sz="2000" b="1" dirty="0" err="1"/>
              <a:t>les</a:t>
            </a:r>
            <a:r>
              <a:rPr lang="it-IT" sz="2000" b="1" dirty="0"/>
              <a:t> </a:t>
            </a:r>
            <a:r>
              <a:rPr lang="it-IT" sz="2000" b="1" dirty="0" err="1"/>
              <a:t>catégories</a:t>
            </a:r>
            <a:r>
              <a:rPr lang="it-IT" sz="2000" b="1" dirty="0"/>
              <a:t> socio-</a:t>
            </a:r>
            <a:r>
              <a:rPr lang="it-IT" sz="2000" b="1" dirty="0" err="1"/>
              <a:t>professionnelles</a:t>
            </a:r>
            <a:r>
              <a:rPr lang="it-IT" sz="2000" b="1" dirty="0"/>
              <a:t> :</a:t>
            </a:r>
            <a:r>
              <a:rPr lang="it-IT" sz="2000" dirty="0"/>
              <a:t> la Convention </a:t>
            </a:r>
            <a:r>
              <a:rPr lang="it-IT" sz="2000" dirty="0" err="1"/>
              <a:t>citoyenne</a:t>
            </a:r>
            <a:r>
              <a:rPr lang="it-IT" sz="2000" dirty="0"/>
              <a:t> </a:t>
            </a:r>
            <a:r>
              <a:rPr lang="it-IT" sz="2000" dirty="0" err="1"/>
              <a:t>reflète</a:t>
            </a:r>
            <a:r>
              <a:rPr lang="it-IT" sz="2000" dirty="0"/>
              <a:t> la </a:t>
            </a:r>
            <a:r>
              <a:rPr lang="it-IT" sz="2000" dirty="0" err="1"/>
              <a:t>diversité</a:t>
            </a:r>
            <a:r>
              <a:rPr lang="it-IT" sz="2000" dirty="0"/>
              <a:t> </a:t>
            </a:r>
            <a:r>
              <a:rPr lang="it-IT" sz="2000" dirty="0" err="1"/>
              <a:t>des</a:t>
            </a:r>
            <a:r>
              <a:rPr lang="it-IT" sz="2000" dirty="0"/>
              <a:t> CSP (</a:t>
            </a:r>
            <a:r>
              <a:rPr lang="it-IT" sz="2000" dirty="0" err="1"/>
              <a:t>ouvriers</a:t>
            </a:r>
            <a:r>
              <a:rPr lang="it-IT" sz="2000" dirty="0"/>
              <a:t>, </a:t>
            </a:r>
            <a:r>
              <a:rPr lang="it-IT" sz="2000" dirty="0" err="1"/>
              <a:t>employés</a:t>
            </a:r>
            <a:r>
              <a:rPr lang="it-IT" sz="2000" dirty="0"/>
              <a:t>, </a:t>
            </a:r>
            <a:r>
              <a:rPr lang="it-IT" sz="2000" dirty="0" err="1"/>
              <a:t>cadres</a:t>
            </a:r>
            <a:r>
              <a:rPr lang="it-IT" sz="2000" dirty="0"/>
              <a:t>…) </a:t>
            </a:r>
            <a:r>
              <a:rPr lang="it-IT" sz="2000" dirty="0" err="1"/>
              <a:t>au</a:t>
            </a:r>
            <a:r>
              <a:rPr lang="it-IT" sz="2000" dirty="0"/>
              <a:t> </a:t>
            </a:r>
            <a:r>
              <a:rPr lang="it-IT" sz="2000" dirty="0" err="1"/>
              <a:t>sein</a:t>
            </a:r>
            <a:r>
              <a:rPr lang="it-IT" sz="2000" dirty="0"/>
              <a:t> de la </a:t>
            </a:r>
            <a:r>
              <a:rPr lang="it-IT" sz="2000" dirty="0" err="1"/>
              <a:t>population</a:t>
            </a:r>
            <a:r>
              <a:rPr lang="it-IT" sz="2000" dirty="0"/>
              <a:t> </a:t>
            </a:r>
            <a:r>
              <a:rPr lang="it-IT" sz="2000" dirty="0" err="1"/>
              <a:t>française</a:t>
            </a:r>
            <a:r>
              <a:rPr lang="it-IT" sz="2000" dirty="0"/>
              <a:t>. </a:t>
            </a:r>
            <a:r>
              <a:rPr lang="it-IT" sz="2000" dirty="0" err="1"/>
              <a:t>Des</a:t>
            </a:r>
            <a:r>
              <a:rPr lang="it-IT" sz="2000" dirty="0"/>
              <a:t> </a:t>
            </a:r>
            <a:r>
              <a:rPr lang="it-IT" sz="2000" dirty="0" err="1"/>
              <a:t>personnes</a:t>
            </a:r>
            <a:r>
              <a:rPr lang="it-IT" sz="2000" dirty="0"/>
              <a:t> en situation de grande </a:t>
            </a:r>
            <a:r>
              <a:rPr lang="it-IT" sz="2000" dirty="0" err="1"/>
              <a:t>pauvreté</a:t>
            </a:r>
            <a:r>
              <a:rPr lang="it-IT" sz="2000" dirty="0"/>
              <a:t> </a:t>
            </a:r>
            <a:r>
              <a:rPr lang="it-IT" sz="2000" dirty="0" err="1"/>
              <a:t>sont</a:t>
            </a:r>
            <a:r>
              <a:rPr lang="it-IT" sz="2000" dirty="0"/>
              <a:t> </a:t>
            </a:r>
            <a:r>
              <a:rPr lang="it-IT" sz="2000" dirty="0" err="1"/>
              <a:t>également</a:t>
            </a:r>
            <a:r>
              <a:rPr lang="it-IT" sz="2000" dirty="0"/>
              <a:t> </a:t>
            </a:r>
            <a:r>
              <a:rPr lang="it-IT" sz="2000" dirty="0" err="1"/>
              <a:t>présentes</a:t>
            </a:r>
            <a:r>
              <a:rPr lang="it-IT" sz="2000" dirty="0"/>
              <a:t>.</a:t>
            </a:r>
          </a:p>
          <a:p>
            <a:r>
              <a:rPr lang="it-IT" sz="2000" b="1" dirty="0"/>
              <a:t>le </a:t>
            </a:r>
            <a:r>
              <a:rPr lang="it-IT" sz="2000" b="1" dirty="0" err="1"/>
              <a:t>type</a:t>
            </a:r>
            <a:r>
              <a:rPr lang="it-IT" sz="2000" b="1" dirty="0"/>
              <a:t> de </a:t>
            </a:r>
            <a:r>
              <a:rPr lang="it-IT" sz="2000" b="1" dirty="0" err="1"/>
              <a:t>territoires</a:t>
            </a:r>
            <a:r>
              <a:rPr lang="it-IT" sz="2000" b="1" dirty="0"/>
              <a:t> :</a:t>
            </a:r>
            <a:r>
              <a:rPr lang="it-IT" sz="2000" dirty="0"/>
              <a:t> en se </a:t>
            </a:r>
            <a:r>
              <a:rPr lang="it-IT" sz="2000" dirty="0" err="1"/>
              <a:t>basant</a:t>
            </a:r>
            <a:r>
              <a:rPr lang="it-IT" sz="2000" dirty="0"/>
              <a:t> </a:t>
            </a:r>
            <a:r>
              <a:rPr lang="it-IT" sz="2000" dirty="0" err="1"/>
              <a:t>sur</a:t>
            </a:r>
            <a:r>
              <a:rPr lang="it-IT" sz="2000" dirty="0"/>
              <a:t> </a:t>
            </a:r>
            <a:r>
              <a:rPr lang="it-IT" sz="2000" dirty="0" err="1"/>
              <a:t>les</a:t>
            </a:r>
            <a:r>
              <a:rPr lang="it-IT" sz="2000" dirty="0"/>
              <a:t> </a:t>
            </a:r>
            <a:r>
              <a:rPr lang="it-IT" sz="2000" dirty="0" err="1"/>
              <a:t>catégories</a:t>
            </a:r>
            <a:r>
              <a:rPr lang="it-IT" sz="2000" dirty="0"/>
              <a:t> </a:t>
            </a:r>
            <a:r>
              <a:rPr lang="it-IT" sz="2000" dirty="0" err="1"/>
              <a:t>Insee</a:t>
            </a:r>
            <a:r>
              <a:rPr lang="it-IT" sz="2000" dirty="0"/>
              <a:t>, la Convention </a:t>
            </a:r>
            <a:r>
              <a:rPr lang="it-IT" sz="2000" dirty="0" err="1"/>
              <a:t>respecte</a:t>
            </a:r>
            <a:r>
              <a:rPr lang="it-IT" sz="2000" dirty="0"/>
              <a:t> la </a:t>
            </a:r>
            <a:r>
              <a:rPr lang="it-IT" sz="2000" dirty="0" err="1"/>
              <a:t>répartition</a:t>
            </a:r>
            <a:r>
              <a:rPr lang="it-IT" sz="2000" dirty="0"/>
              <a:t> </a:t>
            </a:r>
            <a:r>
              <a:rPr lang="it-IT" sz="2000" dirty="0" err="1"/>
              <a:t>des</a:t>
            </a:r>
            <a:r>
              <a:rPr lang="it-IT" sz="2000" dirty="0"/>
              <a:t> </a:t>
            </a:r>
            <a:r>
              <a:rPr lang="it-IT" sz="2000" dirty="0" err="1"/>
              <a:t>personnes</a:t>
            </a:r>
            <a:r>
              <a:rPr lang="it-IT" sz="2000" dirty="0"/>
              <a:t> en </a:t>
            </a:r>
            <a:r>
              <a:rPr lang="it-IT" sz="2000" dirty="0" err="1"/>
              <a:t>fonction</a:t>
            </a:r>
            <a:r>
              <a:rPr lang="it-IT" sz="2000" dirty="0"/>
              <a:t> </a:t>
            </a:r>
            <a:r>
              <a:rPr lang="it-IT" sz="2000" dirty="0" err="1"/>
              <a:t>du</a:t>
            </a:r>
            <a:r>
              <a:rPr lang="it-IT" sz="2000" dirty="0"/>
              <a:t> </a:t>
            </a:r>
            <a:r>
              <a:rPr lang="it-IT" sz="2000" dirty="0" err="1"/>
              <a:t>type</a:t>
            </a:r>
            <a:r>
              <a:rPr lang="it-IT" sz="2000" dirty="0"/>
              <a:t> de </a:t>
            </a:r>
            <a:r>
              <a:rPr lang="it-IT" sz="2000" dirty="0" err="1"/>
              <a:t>territoires</a:t>
            </a:r>
            <a:r>
              <a:rPr lang="it-IT" sz="2000" dirty="0"/>
              <a:t> </a:t>
            </a:r>
            <a:r>
              <a:rPr lang="it-IT" sz="2000" dirty="0" err="1"/>
              <a:t>où</a:t>
            </a:r>
            <a:r>
              <a:rPr lang="it-IT" sz="2000" dirty="0"/>
              <a:t> </a:t>
            </a:r>
            <a:r>
              <a:rPr lang="it-IT" sz="2000" dirty="0" err="1"/>
              <a:t>elles</a:t>
            </a:r>
            <a:r>
              <a:rPr lang="it-IT" sz="2000" dirty="0"/>
              <a:t> </a:t>
            </a:r>
            <a:r>
              <a:rPr lang="it-IT" sz="2000" dirty="0" err="1"/>
              <a:t>résident</a:t>
            </a:r>
            <a:r>
              <a:rPr lang="it-IT" sz="2000" dirty="0"/>
              <a:t> (</a:t>
            </a:r>
            <a:r>
              <a:rPr lang="it-IT" sz="2000" dirty="0" err="1"/>
              <a:t>grands</a:t>
            </a:r>
            <a:r>
              <a:rPr lang="it-IT" sz="2000" dirty="0"/>
              <a:t> </a:t>
            </a:r>
            <a:r>
              <a:rPr lang="it-IT" sz="2000" dirty="0" err="1"/>
              <a:t>pôles</a:t>
            </a:r>
            <a:r>
              <a:rPr lang="it-IT" sz="2000" dirty="0"/>
              <a:t> </a:t>
            </a:r>
            <a:r>
              <a:rPr lang="it-IT" sz="2000" dirty="0" err="1"/>
              <a:t>urbains</a:t>
            </a:r>
            <a:r>
              <a:rPr lang="it-IT" sz="2000" dirty="0"/>
              <a:t>, </a:t>
            </a:r>
            <a:r>
              <a:rPr lang="it-IT" sz="2000" dirty="0" err="1"/>
              <a:t>deuxième</a:t>
            </a:r>
            <a:r>
              <a:rPr lang="it-IT" sz="2000" dirty="0"/>
              <a:t> </a:t>
            </a:r>
            <a:r>
              <a:rPr lang="it-IT" sz="2000" dirty="0" err="1"/>
              <a:t>couronne</a:t>
            </a:r>
            <a:r>
              <a:rPr lang="it-IT" sz="2000" dirty="0"/>
              <a:t>, </a:t>
            </a:r>
            <a:r>
              <a:rPr lang="it-IT" sz="2000" dirty="0" err="1"/>
              <a:t>communes</a:t>
            </a:r>
            <a:r>
              <a:rPr lang="it-IT" sz="2000" dirty="0"/>
              <a:t> </a:t>
            </a:r>
            <a:r>
              <a:rPr lang="it-IT" sz="2000" dirty="0" err="1"/>
              <a:t>rurales</a:t>
            </a:r>
            <a:r>
              <a:rPr lang="it-IT" sz="2000" dirty="0"/>
              <a:t>…). </a:t>
            </a:r>
            <a:r>
              <a:rPr lang="it-IT" sz="2000" dirty="0" err="1"/>
              <a:t>Des</a:t>
            </a:r>
            <a:r>
              <a:rPr lang="it-IT" sz="2000" dirty="0"/>
              <a:t> </a:t>
            </a:r>
            <a:r>
              <a:rPr lang="it-IT" sz="2000" dirty="0" err="1"/>
              <a:t>personnes</a:t>
            </a:r>
            <a:r>
              <a:rPr lang="it-IT" sz="2000" dirty="0"/>
              <a:t> </a:t>
            </a:r>
            <a:r>
              <a:rPr lang="it-IT" sz="2000" dirty="0" err="1"/>
              <a:t>issues</a:t>
            </a:r>
            <a:r>
              <a:rPr lang="it-IT" sz="2000" dirty="0"/>
              <a:t> </a:t>
            </a:r>
            <a:r>
              <a:rPr lang="it-IT" sz="2000" dirty="0" err="1"/>
              <a:t>des</a:t>
            </a:r>
            <a:r>
              <a:rPr lang="it-IT" sz="2000" dirty="0"/>
              <a:t> </a:t>
            </a:r>
            <a:r>
              <a:rPr lang="it-IT" sz="2000" dirty="0" err="1"/>
              <a:t>quartiers</a:t>
            </a:r>
            <a:r>
              <a:rPr lang="it-IT" sz="2000" dirty="0"/>
              <a:t> </a:t>
            </a:r>
            <a:r>
              <a:rPr lang="it-IT" sz="2000" dirty="0" err="1"/>
              <a:t>prioritaires</a:t>
            </a:r>
            <a:r>
              <a:rPr lang="it-IT" sz="2000" dirty="0"/>
              <a:t> de la </a:t>
            </a:r>
            <a:r>
              <a:rPr lang="it-IT" sz="2000" dirty="0" err="1"/>
              <a:t>politique</a:t>
            </a:r>
            <a:r>
              <a:rPr lang="it-IT" sz="2000" dirty="0"/>
              <a:t> de la ville (QPV) </a:t>
            </a:r>
            <a:r>
              <a:rPr lang="it-IT" sz="2000" dirty="0" err="1"/>
              <a:t>sont</a:t>
            </a:r>
            <a:r>
              <a:rPr lang="it-IT" sz="2000" dirty="0"/>
              <a:t> </a:t>
            </a:r>
            <a:r>
              <a:rPr lang="it-IT" sz="2000" dirty="0" err="1"/>
              <a:t>également</a:t>
            </a:r>
            <a:r>
              <a:rPr lang="it-IT" sz="2000" dirty="0"/>
              <a:t> </a:t>
            </a:r>
            <a:r>
              <a:rPr lang="it-IT" sz="2000" dirty="0" err="1"/>
              <a:t>présentes</a:t>
            </a:r>
            <a:r>
              <a:rPr lang="it-IT" sz="2000" dirty="0"/>
              <a:t>.</a:t>
            </a:r>
          </a:p>
          <a:p>
            <a:r>
              <a:rPr lang="it-IT" sz="2000" b="1" dirty="0"/>
              <a:t>la zone </a:t>
            </a:r>
            <a:r>
              <a:rPr lang="it-IT" sz="2000" b="1" dirty="0" err="1"/>
              <a:t>géographique</a:t>
            </a:r>
            <a:r>
              <a:rPr lang="it-IT" sz="2000" b="1" dirty="0"/>
              <a:t> :</a:t>
            </a:r>
            <a:r>
              <a:rPr lang="it-IT" sz="2000" dirty="0"/>
              <a:t> la Convention illustre </a:t>
            </a:r>
            <a:r>
              <a:rPr lang="it-IT" sz="2000" dirty="0" err="1"/>
              <a:t>également</a:t>
            </a:r>
            <a:r>
              <a:rPr lang="it-IT" sz="2000" dirty="0"/>
              <a:t> la </a:t>
            </a:r>
            <a:r>
              <a:rPr lang="it-IT" sz="2000" dirty="0" err="1"/>
              <a:t>répartition</a:t>
            </a:r>
            <a:r>
              <a:rPr lang="it-IT" sz="2000" dirty="0"/>
              <a:t> de la </a:t>
            </a:r>
            <a:r>
              <a:rPr lang="it-IT" sz="2000" dirty="0" err="1"/>
              <a:t>population</a:t>
            </a:r>
            <a:r>
              <a:rPr lang="it-IT" sz="2000" dirty="0"/>
              <a:t> </a:t>
            </a:r>
            <a:r>
              <a:rPr lang="it-IT" sz="2000" dirty="0" err="1"/>
              <a:t>française</a:t>
            </a:r>
            <a:r>
              <a:rPr lang="it-IT" sz="2000" dirty="0"/>
              <a:t> </a:t>
            </a:r>
            <a:r>
              <a:rPr lang="it-IT" sz="2000" dirty="0" err="1"/>
              <a:t>sur</a:t>
            </a:r>
            <a:r>
              <a:rPr lang="it-IT" sz="2000" dirty="0"/>
              <a:t> le </a:t>
            </a:r>
            <a:r>
              <a:rPr lang="it-IT" sz="2000" dirty="0" err="1"/>
              <a:t>territoire</a:t>
            </a:r>
            <a:r>
              <a:rPr lang="it-IT" sz="2000" dirty="0"/>
              <a:t> </a:t>
            </a:r>
            <a:r>
              <a:rPr lang="it-IT" sz="2000" dirty="0" err="1"/>
              <a:t>métropolitain</a:t>
            </a:r>
            <a:r>
              <a:rPr lang="it-IT" sz="2000" dirty="0"/>
              <a:t> (</a:t>
            </a:r>
            <a:r>
              <a:rPr lang="it-IT" sz="2000" dirty="0" err="1"/>
              <a:t>Région</a:t>
            </a:r>
            <a:r>
              <a:rPr lang="it-IT" sz="2000" dirty="0"/>
              <a:t>) et ultra-</a:t>
            </a:r>
            <a:r>
              <a:rPr lang="it-IT" sz="2000" dirty="0" err="1"/>
              <a:t>marin</a:t>
            </a:r>
            <a:r>
              <a:rPr lang="it-IT" sz="2000" dirty="0"/>
              <a:t>.</a:t>
            </a:r>
          </a:p>
          <a:p>
            <a:endParaRPr lang="fr-CA" sz="2000" dirty="0"/>
          </a:p>
        </p:txBody>
      </p:sp>
    </p:spTree>
    <p:extLst>
      <p:ext uri="{BB962C8B-B14F-4D97-AF65-F5344CB8AC3E}">
        <p14:creationId xmlns:p14="http://schemas.microsoft.com/office/powerpoint/2010/main" val="1602107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Convention </a:t>
            </a:r>
            <a:r>
              <a:rPr lang="it-IT" sz="2800" dirty="0" err="1"/>
              <a:t>citoyenne</a:t>
            </a:r>
            <a:r>
              <a:rPr lang="it-IT" sz="2800" dirty="0"/>
              <a:t> pour le </a:t>
            </a:r>
            <a:r>
              <a:rPr lang="it-IT" sz="2800" dirty="0" err="1"/>
              <a:t>climat</a:t>
            </a:r>
            <a:endParaRPr lang="fr-CA" sz="2800" dirty="0"/>
          </a:p>
        </p:txBody>
      </p:sp>
      <p:sp>
        <p:nvSpPr>
          <p:cNvPr id="3" name="Segnaposto contenuto 2"/>
          <p:cNvSpPr>
            <a:spLocks noGrp="1"/>
          </p:cNvSpPr>
          <p:nvPr>
            <p:ph idx="1"/>
          </p:nvPr>
        </p:nvSpPr>
        <p:spPr/>
        <p:txBody>
          <a:bodyPr>
            <a:normAutofit lnSpcReduction="10000"/>
          </a:bodyPr>
          <a:lstStyle/>
          <a:p>
            <a:pPr algn="just"/>
            <a:r>
              <a:rPr lang="it-IT" sz="2400" dirty="0" err="1"/>
              <a:t>Comment</a:t>
            </a:r>
            <a:r>
              <a:rPr lang="it-IT" sz="2400" dirty="0"/>
              <a:t> « </a:t>
            </a:r>
            <a:r>
              <a:rPr lang="it-IT" sz="2400" dirty="0" err="1"/>
              <a:t>réduire</a:t>
            </a:r>
            <a:r>
              <a:rPr lang="it-IT" sz="2400" dirty="0"/>
              <a:t> d'</a:t>
            </a:r>
            <a:r>
              <a:rPr lang="it-IT" sz="2400" dirty="0" err="1"/>
              <a:t>au</a:t>
            </a:r>
            <a:r>
              <a:rPr lang="it-IT" sz="2400" dirty="0"/>
              <a:t> </a:t>
            </a:r>
            <a:r>
              <a:rPr lang="it-IT" sz="2400" dirty="0" err="1"/>
              <a:t>moins</a:t>
            </a:r>
            <a:r>
              <a:rPr lang="it-IT" sz="2400" dirty="0"/>
              <a:t> 40 % </a:t>
            </a:r>
            <a:r>
              <a:rPr lang="it-IT" sz="2400" dirty="0" err="1"/>
              <a:t>les</a:t>
            </a:r>
            <a:r>
              <a:rPr lang="it-IT" sz="2400" dirty="0"/>
              <a:t> </a:t>
            </a:r>
            <a:r>
              <a:rPr lang="it-IT" sz="2400" dirty="0" err="1"/>
              <a:t>émissions</a:t>
            </a:r>
            <a:r>
              <a:rPr lang="it-IT" sz="2400" dirty="0"/>
              <a:t> de </a:t>
            </a:r>
            <a:r>
              <a:rPr lang="it-IT" sz="2400" dirty="0" err="1"/>
              <a:t>gaz</a:t>
            </a:r>
            <a:r>
              <a:rPr lang="it-IT" sz="2400" dirty="0"/>
              <a:t> à </a:t>
            </a:r>
            <a:r>
              <a:rPr lang="it-IT" sz="2400" dirty="0" err="1"/>
              <a:t>effet</a:t>
            </a:r>
            <a:r>
              <a:rPr lang="it-IT" sz="2400" dirty="0"/>
              <a:t> de serre d'</a:t>
            </a:r>
            <a:r>
              <a:rPr lang="it-IT" sz="2400" dirty="0" err="1"/>
              <a:t>ici</a:t>
            </a:r>
            <a:r>
              <a:rPr lang="it-IT" sz="2400" dirty="0"/>
              <a:t> à 2030 par </a:t>
            </a:r>
            <a:r>
              <a:rPr lang="it-IT" sz="2400" dirty="0" err="1"/>
              <a:t>rapport</a:t>
            </a:r>
            <a:r>
              <a:rPr lang="it-IT" sz="2400" dirty="0"/>
              <a:t> à 1990 », le tout </a:t>
            </a:r>
            <a:r>
              <a:rPr lang="it-IT" sz="2400" dirty="0" err="1"/>
              <a:t>dans</a:t>
            </a:r>
            <a:r>
              <a:rPr lang="it-IT" sz="2400" dirty="0"/>
              <a:t> un esprit de « </a:t>
            </a:r>
            <a:r>
              <a:rPr lang="it-IT" sz="2400" dirty="0" err="1"/>
              <a:t>justice</a:t>
            </a:r>
            <a:r>
              <a:rPr lang="it-IT" sz="2400" dirty="0"/>
              <a:t> sociale » ? C'est la </a:t>
            </a:r>
            <a:r>
              <a:rPr lang="it-IT" sz="2400" dirty="0" err="1"/>
              <a:t>lourde</a:t>
            </a:r>
            <a:r>
              <a:rPr lang="it-IT" sz="2400" dirty="0"/>
              <a:t> </a:t>
            </a:r>
            <a:r>
              <a:rPr lang="it-IT" sz="2400" dirty="0" err="1"/>
              <a:t>question</a:t>
            </a:r>
            <a:r>
              <a:rPr lang="it-IT" sz="2400" dirty="0"/>
              <a:t> à </a:t>
            </a:r>
            <a:r>
              <a:rPr lang="it-IT" sz="2400" dirty="0" err="1"/>
              <a:t>laquelle</a:t>
            </a:r>
            <a:r>
              <a:rPr lang="it-IT" sz="2400" dirty="0"/>
              <a:t> a </a:t>
            </a:r>
            <a:r>
              <a:rPr lang="it-IT" sz="2400" dirty="0" err="1"/>
              <a:t>dû</a:t>
            </a:r>
            <a:r>
              <a:rPr lang="it-IT" sz="2400" dirty="0"/>
              <a:t> </a:t>
            </a:r>
            <a:r>
              <a:rPr lang="it-IT" sz="2400" dirty="0" err="1"/>
              <a:t>répondre</a:t>
            </a:r>
            <a:r>
              <a:rPr lang="it-IT" sz="2400" dirty="0"/>
              <a:t> la Convention </a:t>
            </a:r>
            <a:r>
              <a:rPr lang="it-IT" sz="2400" dirty="0" err="1"/>
              <a:t>citoyenne</a:t>
            </a:r>
            <a:r>
              <a:rPr lang="it-IT" sz="2400" dirty="0"/>
              <a:t> pour le </a:t>
            </a:r>
            <a:r>
              <a:rPr lang="it-IT" sz="2400" dirty="0" err="1"/>
              <a:t>climat</a:t>
            </a:r>
            <a:r>
              <a:rPr lang="it-IT" sz="2400" dirty="0"/>
              <a:t>, </a:t>
            </a:r>
            <a:r>
              <a:rPr lang="it-IT" sz="2400" dirty="0" err="1"/>
              <a:t>composée</a:t>
            </a:r>
            <a:r>
              <a:rPr lang="it-IT" sz="2400" dirty="0"/>
              <a:t> de 150 </a:t>
            </a:r>
            <a:r>
              <a:rPr lang="it-IT" sz="2400" dirty="0" err="1"/>
              <a:t>Français</a:t>
            </a:r>
            <a:r>
              <a:rPr lang="it-IT" sz="2400" dirty="0"/>
              <a:t> </a:t>
            </a:r>
            <a:r>
              <a:rPr lang="it-IT" sz="2400" dirty="0" err="1"/>
              <a:t>tirés</a:t>
            </a:r>
            <a:r>
              <a:rPr lang="it-IT" sz="2400" dirty="0"/>
              <a:t> </a:t>
            </a:r>
            <a:r>
              <a:rPr lang="it-IT" sz="2400" dirty="0" err="1"/>
              <a:t>au</a:t>
            </a:r>
            <a:r>
              <a:rPr lang="it-IT" sz="2400" dirty="0"/>
              <a:t> </a:t>
            </a:r>
            <a:r>
              <a:rPr lang="it-IT" sz="2400" dirty="0" err="1"/>
              <a:t>sort</a:t>
            </a:r>
            <a:r>
              <a:rPr lang="it-IT" sz="2400" dirty="0"/>
              <a:t>.</a:t>
            </a:r>
          </a:p>
          <a:p>
            <a:pPr algn="just"/>
            <a:r>
              <a:rPr lang="it-IT" sz="2400" dirty="0"/>
              <a:t>Pour </a:t>
            </a:r>
            <a:r>
              <a:rPr lang="it-IT" sz="2400" dirty="0" err="1"/>
              <a:t>aboutir</a:t>
            </a:r>
            <a:r>
              <a:rPr lang="it-IT" sz="2400" dirty="0"/>
              <a:t> à </a:t>
            </a:r>
            <a:r>
              <a:rPr lang="it-IT" sz="2400" dirty="0" err="1"/>
              <a:t>des</a:t>
            </a:r>
            <a:r>
              <a:rPr lang="it-IT" sz="2400" dirty="0"/>
              <a:t> « </a:t>
            </a:r>
            <a:r>
              <a:rPr lang="it-IT" sz="2400" dirty="0" err="1"/>
              <a:t>propositions</a:t>
            </a:r>
            <a:r>
              <a:rPr lang="it-IT" sz="2400" dirty="0"/>
              <a:t> </a:t>
            </a:r>
            <a:r>
              <a:rPr lang="it-IT" sz="2400" dirty="0" err="1"/>
              <a:t>structurantes</a:t>
            </a:r>
            <a:r>
              <a:rPr lang="it-IT" sz="2400" dirty="0"/>
              <a:t> », </a:t>
            </a:r>
            <a:r>
              <a:rPr lang="it-IT" sz="2400" dirty="0" err="1"/>
              <a:t>les</a:t>
            </a:r>
            <a:r>
              <a:rPr lang="it-IT" sz="2400" dirty="0"/>
              <a:t> </a:t>
            </a:r>
            <a:r>
              <a:rPr lang="it-IT" sz="2400" dirty="0" err="1"/>
              <a:t>participants</a:t>
            </a:r>
            <a:r>
              <a:rPr lang="it-IT" sz="2400" dirty="0"/>
              <a:t> </a:t>
            </a:r>
            <a:r>
              <a:rPr lang="it-IT" sz="2400" dirty="0" err="1"/>
              <a:t>ont</a:t>
            </a:r>
            <a:r>
              <a:rPr lang="it-IT" sz="2400" dirty="0"/>
              <a:t> </a:t>
            </a:r>
            <a:r>
              <a:rPr lang="it-IT" sz="2400" dirty="0" err="1" smtClean="0"/>
              <a:t>planché</a:t>
            </a:r>
            <a:r>
              <a:rPr lang="it-IT" sz="2400" dirty="0" smtClean="0"/>
              <a:t> (</a:t>
            </a:r>
            <a:r>
              <a:rPr lang="it-IT" sz="2400" dirty="0" err="1" smtClean="0"/>
              <a:t>réfléchi</a:t>
            </a:r>
            <a:r>
              <a:rPr lang="it-IT" sz="2400" dirty="0" smtClean="0"/>
              <a:t>) </a:t>
            </a:r>
            <a:r>
              <a:rPr lang="it-IT" sz="2400" dirty="0" err="1"/>
              <a:t>sur</a:t>
            </a:r>
            <a:r>
              <a:rPr lang="it-IT" sz="2400" dirty="0"/>
              <a:t> « </a:t>
            </a:r>
            <a:r>
              <a:rPr lang="it-IT" sz="2400" dirty="0" err="1"/>
              <a:t>cinq</a:t>
            </a:r>
            <a:r>
              <a:rPr lang="it-IT" sz="2400" dirty="0"/>
              <a:t> </a:t>
            </a:r>
            <a:r>
              <a:rPr lang="it-IT" sz="2400" dirty="0" err="1"/>
              <a:t>grands</a:t>
            </a:r>
            <a:r>
              <a:rPr lang="it-IT" sz="2400" dirty="0"/>
              <a:t> </a:t>
            </a:r>
            <a:r>
              <a:rPr lang="it-IT" sz="2400" dirty="0" err="1"/>
              <a:t>thèmes</a:t>
            </a:r>
            <a:r>
              <a:rPr lang="it-IT" sz="2400" dirty="0"/>
              <a:t> en </a:t>
            </a:r>
            <a:r>
              <a:rPr lang="it-IT" sz="2400" dirty="0" err="1"/>
              <a:t>résonance</a:t>
            </a:r>
            <a:r>
              <a:rPr lang="it-IT" sz="2400" dirty="0"/>
              <a:t> </a:t>
            </a:r>
            <a:r>
              <a:rPr lang="it-IT" sz="2400" dirty="0" err="1"/>
              <a:t>avec</a:t>
            </a:r>
            <a:r>
              <a:rPr lang="it-IT" sz="2400" dirty="0"/>
              <a:t> la vie </a:t>
            </a:r>
            <a:r>
              <a:rPr lang="it-IT" sz="2400" dirty="0" err="1"/>
              <a:t>quotidienne</a:t>
            </a:r>
            <a:r>
              <a:rPr lang="it-IT" sz="2400" dirty="0"/>
              <a:t> : se </a:t>
            </a:r>
            <a:r>
              <a:rPr lang="it-IT" sz="2400" dirty="0" err="1" smtClean="0"/>
              <a:t>déplacer</a:t>
            </a:r>
            <a:r>
              <a:rPr lang="it-IT" sz="2400" dirty="0" smtClean="0"/>
              <a:t> (</a:t>
            </a:r>
            <a:r>
              <a:rPr lang="it-IT" sz="2400" dirty="0" err="1" smtClean="0"/>
              <a:t>transport</a:t>
            </a:r>
            <a:r>
              <a:rPr lang="it-IT" sz="2400" dirty="0" smtClean="0"/>
              <a:t>), </a:t>
            </a:r>
            <a:r>
              <a:rPr lang="it-IT" sz="2400" dirty="0"/>
              <a:t>se </a:t>
            </a:r>
            <a:r>
              <a:rPr lang="it-IT" sz="2400" dirty="0" err="1"/>
              <a:t>loger</a:t>
            </a:r>
            <a:r>
              <a:rPr lang="it-IT" sz="2400" dirty="0"/>
              <a:t>, se </a:t>
            </a:r>
            <a:r>
              <a:rPr lang="it-IT" sz="2400" dirty="0" err="1"/>
              <a:t>nourrir</a:t>
            </a:r>
            <a:r>
              <a:rPr lang="it-IT" sz="2400" dirty="0"/>
              <a:t>, </a:t>
            </a:r>
            <a:r>
              <a:rPr lang="it-IT" sz="2400" dirty="0" err="1"/>
              <a:t>consommer</a:t>
            </a:r>
            <a:r>
              <a:rPr lang="it-IT" sz="2400" dirty="0"/>
              <a:t>, </a:t>
            </a:r>
            <a:r>
              <a:rPr lang="it-IT" sz="2400" dirty="0" err="1"/>
              <a:t>produire</a:t>
            </a:r>
            <a:r>
              <a:rPr lang="it-IT" sz="2400" dirty="0"/>
              <a:t> et </a:t>
            </a:r>
            <a:r>
              <a:rPr lang="it-IT" sz="2400" dirty="0" err="1"/>
              <a:t>travailler</a:t>
            </a:r>
            <a:r>
              <a:rPr lang="it-IT" sz="2400" dirty="0"/>
              <a:t>. </a:t>
            </a:r>
            <a:r>
              <a:rPr lang="it-IT" sz="2400" dirty="0" err="1"/>
              <a:t>Lors</a:t>
            </a:r>
            <a:r>
              <a:rPr lang="it-IT" sz="2400" dirty="0"/>
              <a:t> de la </a:t>
            </a:r>
            <a:r>
              <a:rPr lang="it-IT" sz="2400" dirty="0" err="1"/>
              <a:t>troisième</a:t>
            </a:r>
            <a:r>
              <a:rPr lang="it-IT" sz="2400" dirty="0"/>
              <a:t> session </a:t>
            </a:r>
            <a:r>
              <a:rPr lang="it-IT" sz="2400" dirty="0" err="1"/>
              <a:t>ont</a:t>
            </a:r>
            <a:r>
              <a:rPr lang="it-IT" sz="2400" dirty="0"/>
              <a:t> </a:t>
            </a:r>
            <a:r>
              <a:rPr lang="it-IT" sz="2400" dirty="0" err="1"/>
              <a:t>aussi</a:t>
            </a:r>
            <a:r>
              <a:rPr lang="it-IT" sz="2400" dirty="0"/>
              <a:t> </a:t>
            </a:r>
            <a:r>
              <a:rPr lang="it-IT" sz="2400" dirty="0" err="1"/>
              <a:t>été</a:t>
            </a:r>
            <a:r>
              <a:rPr lang="it-IT" sz="2400" dirty="0"/>
              <a:t> </a:t>
            </a:r>
            <a:r>
              <a:rPr lang="it-IT" sz="2400" dirty="0" err="1"/>
              <a:t>introduits</a:t>
            </a:r>
            <a:r>
              <a:rPr lang="it-IT" sz="2400" dirty="0"/>
              <a:t> </a:t>
            </a:r>
            <a:r>
              <a:rPr lang="it-IT" sz="2400" dirty="0" err="1"/>
              <a:t>les</a:t>
            </a:r>
            <a:r>
              <a:rPr lang="it-IT" sz="2400" dirty="0"/>
              <a:t> </a:t>
            </a:r>
            <a:r>
              <a:rPr lang="it-IT" sz="2400" dirty="0" err="1"/>
              <a:t>délicats</a:t>
            </a:r>
            <a:r>
              <a:rPr lang="it-IT" sz="2400" dirty="0"/>
              <a:t> </a:t>
            </a:r>
            <a:r>
              <a:rPr lang="it-IT" sz="2400" dirty="0" err="1"/>
              <a:t>sujets</a:t>
            </a:r>
            <a:r>
              <a:rPr lang="it-IT" sz="2400" dirty="0"/>
              <a:t> de la </a:t>
            </a:r>
            <a:r>
              <a:rPr lang="it-IT" sz="2400" dirty="0" err="1"/>
              <a:t>taxe</a:t>
            </a:r>
            <a:r>
              <a:rPr lang="it-IT" sz="2400" dirty="0"/>
              <a:t> carbone et de la </a:t>
            </a:r>
            <a:r>
              <a:rPr lang="it-IT" sz="2400" dirty="0" err="1"/>
              <a:t>fiscalité</a:t>
            </a:r>
            <a:r>
              <a:rPr lang="it-IT" sz="2400" dirty="0"/>
              <a:t> </a:t>
            </a:r>
            <a:r>
              <a:rPr lang="it-IT" sz="2400" dirty="0" err="1"/>
              <a:t>environnementale</a:t>
            </a:r>
            <a:r>
              <a:rPr lang="it-IT" sz="2400" dirty="0"/>
              <a:t>.</a:t>
            </a:r>
          </a:p>
          <a:p>
            <a:endParaRPr lang="fr-CA" sz="2400" dirty="0"/>
          </a:p>
        </p:txBody>
      </p:sp>
    </p:spTree>
    <p:extLst>
      <p:ext uri="{BB962C8B-B14F-4D97-AF65-F5344CB8AC3E}">
        <p14:creationId xmlns:p14="http://schemas.microsoft.com/office/powerpoint/2010/main" val="206212066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TotalTime>
  <Words>1534</Words>
  <Application>Microsoft Macintosh PowerPoint</Application>
  <PresentationFormat>Presentazione su schermo (4:3)</PresentationFormat>
  <Paragraphs>176</Paragraphs>
  <Slides>32</Slides>
  <Notes>0</Notes>
  <HiddenSlides>0</HiddenSlides>
  <MMClips>0</MMClips>
  <ScaleCrop>false</ScaleCrop>
  <HeadingPairs>
    <vt:vector size="4" baseType="variant">
      <vt:variant>
        <vt:lpstr>Tema</vt:lpstr>
      </vt:variant>
      <vt:variant>
        <vt:i4>1</vt:i4>
      </vt:variant>
      <vt:variant>
        <vt:lpstr>Titoli diapositive</vt:lpstr>
      </vt:variant>
      <vt:variant>
        <vt:i4>32</vt:i4>
      </vt:variant>
    </vt:vector>
  </HeadingPairs>
  <TitlesOfParts>
    <vt:vector size="33" baseType="lpstr">
      <vt:lpstr>Tema di Office</vt:lpstr>
      <vt:lpstr>Observations hebdomadaires 16 mars 2021 Art. Premier de la Constitution</vt:lpstr>
      <vt:lpstr>Constitution 1958</vt:lpstr>
      <vt:lpstr>Pourquoi l’Art. 1er ?</vt:lpstr>
      <vt:lpstr>Observations hebdomadaires 16 mars 2021 Art. Premier de la Constitution</vt:lpstr>
      <vt:lpstr>3 niveaux de démocratie</vt:lpstr>
      <vt:lpstr>Convention Citoyenne pour le Climat</vt:lpstr>
      <vt:lpstr>Convention Citoyenne pour le Climat</vt:lpstr>
      <vt:lpstr> Convention Citoyenne pour le Climat Un échantillon représentatif de la population française </vt:lpstr>
      <vt:lpstr>Convention citoyenne pour le climat</vt:lpstr>
      <vt:lpstr>Convention citoyenne pour le climat</vt:lpstr>
      <vt:lpstr>le projet de loi "Climat et Résilience"</vt:lpstr>
      <vt:lpstr>Référendum </vt:lpstr>
      <vt:lpstr>Observations hebdomadaires 16 mars 2021</vt:lpstr>
      <vt:lpstr>Observations hebdomadaires 16 mars 2021</vt:lpstr>
      <vt:lpstr>Discriminations dans le Code pénal https://www.legifrance.gouv.fr/codes/id/LEGIARTI000018881602/2008-05-29</vt:lpstr>
      <vt:lpstr>Dans le Code pénal</vt:lpstr>
      <vt:lpstr>défenseur des droits</vt:lpstr>
      <vt:lpstr>Défenseur des droits </vt:lpstr>
      <vt:lpstr>La plateforme anti-discriminations </vt:lpstr>
      <vt:lpstr>Une nouvelle initiative qui mobilise une expression imagée au temps de la pandémie 16 mars 2021</vt:lpstr>
      <vt:lpstr>Du beurre dans leurs épinards</vt:lpstr>
      <vt:lpstr>Du beurre dans les épinards</vt:lpstr>
      <vt:lpstr>Une nouvelle initiative qui mobilise une expression imagée</vt:lpstr>
      <vt:lpstr>  Ressemblances ou différences de couleurs entre l’italien et le français   </vt:lpstr>
      <vt:lpstr> Ressemblances ou différences de couleurs entre l’italien et le français </vt:lpstr>
      <vt:lpstr> Ressemblances ou différences de couleurs entre l’italien et le français </vt:lpstr>
      <vt:lpstr> Associez l’expression imagée en italien à son équivalent français. </vt:lpstr>
      <vt:lpstr>Une écriture créative monochrome </vt:lpstr>
      <vt:lpstr>Écriture créative monochrome</vt:lpstr>
      <vt:lpstr>Écriture créative monochrome</vt:lpstr>
      <vt:lpstr>Écriture créative monochrome</vt:lpstr>
      <vt:lpstr>Écriture créative monochrome</vt:lpstr>
    </vt:vector>
  </TitlesOfParts>
  <Company>università degli studi di trieste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nadine celotti</dc:creator>
  <cp:lastModifiedBy>nadine celotti</cp:lastModifiedBy>
  <cp:revision>6</cp:revision>
  <dcterms:created xsi:type="dcterms:W3CDTF">2021-03-18T20:24:57Z</dcterms:created>
  <dcterms:modified xsi:type="dcterms:W3CDTF">2021-03-18T20:41:33Z</dcterms:modified>
</cp:coreProperties>
</file>