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4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98963-F64E-324B-9FC2-6C61B2CEF235}" type="datetimeFigureOut">
              <a:rPr lang="it-IT" smtClean="0"/>
              <a:t>24/03/21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2BEBF-2D87-C14A-B26B-E1C78A4D1515}" type="slidenum">
              <a:rPr lang="fr-CA" smtClean="0"/>
              <a:t>‹n.›</a:t>
            </a:fld>
            <a:endParaRPr lang="fr-CA"/>
          </a:p>
        </p:txBody>
      </p:sp>
    </p:spTree>
    <p:extLst>
      <p:ext uri="{BB962C8B-B14F-4D97-AF65-F5344CB8AC3E}">
        <p14:creationId xmlns:p14="http://schemas.microsoft.com/office/powerpoint/2010/main" val="20319863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726A9E7-EB8C-6041-A6AB-7788CA7778E8}" type="slidenum">
              <a:rPr lang="fr-FR" sz="1200"/>
              <a:pPr/>
              <a:t>30</a:t>
            </a:fld>
            <a:endParaRPr lang="fr-FR" sz="1200"/>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extLst>
      <p:ext uri="{BB962C8B-B14F-4D97-AF65-F5344CB8AC3E}">
        <p14:creationId xmlns:p14="http://schemas.microsoft.com/office/powerpoint/2010/main" val="53952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0F051826-3EA3-D047-9BC0-504C3447F81D}" type="datetimeFigureOut">
              <a:rPr lang="it-IT" smtClean="0"/>
              <a:t>24/03/21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353065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F051826-3EA3-D047-9BC0-504C3447F81D}" type="datetimeFigureOut">
              <a:rPr lang="it-IT" smtClean="0"/>
              <a:t>24/03/21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240930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F051826-3EA3-D047-9BC0-504C3447F81D}" type="datetimeFigureOut">
              <a:rPr lang="it-IT" smtClean="0"/>
              <a:t>24/03/21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342763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F051826-3EA3-D047-9BC0-504C3447F81D}" type="datetimeFigureOut">
              <a:rPr lang="it-IT" smtClean="0"/>
              <a:t>24/03/21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184653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F051826-3EA3-D047-9BC0-504C3447F81D}" type="datetimeFigureOut">
              <a:rPr lang="it-IT" smtClean="0"/>
              <a:t>24/03/21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214265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0F051826-3EA3-D047-9BC0-504C3447F81D}" type="datetimeFigureOut">
              <a:rPr lang="it-IT" smtClean="0"/>
              <a:t>24/03/21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40181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0F051826-3EA3-D047-9BC0-504C3447F81D}" type="datetimeFigureOut">
              <a:rPr lang="it-IT" smtClean="0"/>
              <a:t>24/03/21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365757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0F051826-3EA3-D047-9BC0-504C3447F81D}" type="datetimeFigureOut">
              <a:rPr lang="it-IT" smtClean="0"/>
              <a:t>24/03/21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88200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051826-3EA3-D047-9BC0-504C3447F81D}" type="datetimeFigureOut">
              <a:rPr lang="it-IT" smtClean="0"/>
              <a:t>24/03/21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111003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F051826-3EA3-D047-9BC0-504C3447F81D}" type="datetimeFigureOut">
              <a:rPr lang="it-IT" smtClean="0"/>
              <a:t>24/03/21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384471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F051826-3EA3-D047-9BC0-504C3447F81D}" type="datetimeFigureOut">
              <a:rPr lang="it-IT" smtClean="0"/>
              <a:t>24/03/21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24FA6FF-5077-3E42-B704-7D1C947B4D0F}" type="slidenum">
              <a:rPr lang="fr-CA" smtClean="0"/>
              <a:t>‹n.›</a:t>
            </a:fld>
            <a:endParaRPr lang="fr-CA"/>
          </a:p>
        </p:txBody>
      </p:sp>
    </p:spTree>
    <p:extLst>
      <p:ext uri="{BB962C8B-B14F-4D97-AF65-F5344CB8AC3E}">
        <p14:creationId xmlns:p14="http://schemas.microsoft.com/office/powerpoint/2010/main" val="40174559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1826-3EA3-D047-9BC0-504C3447F81D}" type="datetimeFigureOut">
              <a:rPr lang="it-IT" smtClean="0"/>
              <a:t>24/03/21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FA6FF-5077-3E42-B704-7D1C947B4D0F}" type="slidenum">
              <a:rPr lang="fr-CA" smtClean="0"/>
              <a:t>‹n.›</a:t>
            </a:fld>
            <a:endParaRPr lang="fr-CA"/>
          </a:p>
        </p:txBody>
      </p:sp>
    </p:spTree>
    <p:extLst>
      <p:ext uri="{BB962C8B-B14F-4D97-AF65-F5344CB8AC3E}">
        <p14:creationId xmlns:p14="http://schemas.microsoft.com/office/powerpoint/2010/main" val="3726497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1. Observations </a:t>
            </a:r>
            <a:r>
              <a:rPr lang="fr-CA" sz="2800" dirty="0"/>
              <a:t>hebdomadaires</a:t>
            </a:r>
            <a:br>
              <a:rPr lang="fr-CA" sz="2800" dirty="0"/>
            </a:br>
            <a:r>
              <a:rPr lang="fr-CA" sz="2800" dirty="0"/>
              <a:t>23 </a:t>
            </a:r>
            <a:r>
              <a:rPr lang="fr-CA" sz="2800" dirty="0" err="1"/>
              <a:t>marzo</a:t>
            </a:r>
            <a:r>
              <a:rPr lang="fr-CA" sz="2800" dirty="0"/>
              <a:t> 2021</a:t>
            </a:r>
          </a:p>
        </p:txBody>
      </p:sp>
      <p:sp>
        <p:nvSpPr>
          <p:cNvPr id="3" name="Segnaposto contenuto 2"/>
          <p:cNvSpPr>
            <a:spLocks noGrp="1"/>
          </p:cNvSpPr>
          <p:nvPr>
            <p:ph idx="1"/>
          </p:nvPr>
        </p:nvSpPr>
        <p:spPr/>
        <p:txBody>
          <a:bodyPr>
            <a:normAutofit fontScale="92500"/>
          </a:bodyPr>
          <a:lstStyle/>
          <a:p>
            <a:pPr algn="just"/>
            <a:r>
              <a:rPr lang="fr-CA" sz="2400" dirty="0" smtClean="0"/>
              <a:t>Polémique de la semaine</a:t>
            </a:r>
          </a:p>
          <a:p>
            <a:pPr algn="just"/>
            <a:r>
              <a:rPr lang="fr-CA" sz="2400" dirty="0" smtClean="0"/>
              <a:t>Les </a:t>
            </a:r>
            <a:r>
              <a:rPr lang="fr-CA" sz="2400" dirty="0"/>
              <a:t>faits. L'Union nationale des étudiants de France (</a:t>
            </a:r>
            <a:r>
              <a:rPr lang="fr-CA" sz="2400" dirty="0" err="1" smtClean="0"/>
              <a:t>Unef</a:t>
            </a:r>
            <a:r>
              <a:rPr lang="fr-CA" sz="2400" dirty="0" smtClean="0"/>
              <a:t>*) </a:t>
            </a:r>
            <a:r>
              <a:rPr lang="fr-CA" sz="2400" dirty="0"/>
              <a:t>est au </a:t>
            </a:r>
            <a:r>
              <a:rPr lang="fr-CA" sz="2400" dirty="0" err="1"/>
              <a:t>coeur</a:t>
            </a:r>
            <a:r>
              <a:rPr lang="fr-CA" sz="2400" dirty="0"/>
              <a:t> d'une polémique depuis jeudi, après une interview de la présidente du syndicat étudiant, Mélanie Luce, par Sonia Mabrouk dans la matinale d'Europe 1. Au cours de l'entretien, qui portait notamment sur la précarité étudiante liée à la crise du Covid-19, la journaliste a interrogé la syndicaliste étudiante sur l'organisation de réunions "en non-mixité raciale" au sein de </a:t>
            </a:r>
            <a:r>
              <a:rPr lang="fr-CA" sz="2400" dirty="0" err="1"/>
              <a:t>l'Unef</a:t>
            </a:r>
            <a:r>
              <a:rPr lang="fr-CA" sz="2400" dirty="0"/>
              <a:t>. </a:t>
            </a:r>
            <a:r>
              <a:rPr lang="fr-CA" sz="2800" dirty="0"/>
              <a:t> </a:t>
            </a:r>
            <a:endParaRPr lang="fr-CA" sz="2800" dirty="0" smtClean="0"/>
          </a:p>
          <a:p>
            <a:r>
              <a:rPr lang="fr-CA" sz="2400" i="1" dirty="0" smtClean="0"/>
              <a:t>L’express</a:t>
            </a:r>
            <a:r>
              <a:rPr lang="fr-CA" sz="2400" dirty="0" smtClean="0"/>
              <a:t> 19 mars 2021</a:t>
            </a:r>
          </a:p>
          <a:p>
            <a:pPr algn="just"/>
            <a:r>
              <a:rPr lang="fr-CA" sz="2400" dirty="0" smtClean="0"/>
              <a:t>*</a:t>
            </a:r>
            <a:r>
              <a:rPr lang="fr-CA" sz="2400" dirty="0" err="1" smtClean="0"/>
              <a:t>L’Unef</a:t>
            </a:r>
            <a:r>
              <a:rPr lang="fr-CA" sz="2400" dirty="0" smtClean="0"/>
              <a:t> est </a:t>
            </a:r>
            <a:r>
              <a:rPr lang="fr-CA" sz="2400" dirty="0"/>
              <a:t>une organisation étudiante représentative fondée en 1907. Elle est actuellement présente dans la quasi-totalité des universités de France.</a:t>
            </a:r>
          </a:p>
        </p:txBody>
      </p:sp>
    </p:spTree>
    <p:extLst>
      <p:ext uri="{BB962C8B-B14F-4D97-AF65-F5344CB8AC3E}">
        <p14:creationId xmlns:p14="http://schemas.microsoft.com/office/powerpoint/2010/main" val="964481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La Mairie de Paris </a:t>
            </a:r>
            <a:r>
              <a:rPr lang="fr-CA" sz="2800" dirty="0"/>
              <a:t>d’aujourd’hui</a:t>
            </a:r>
            <a:r>
              <a:rPr lang="fr-CA" sz="2800" dirty="0" smtClean="0"/>
              <a:t> et la Commune de Paris</a:t>
            </a:r>
            <a:endParaRPr lang="fr-CA" sz="2800" dirty="0"/>
          </a:p>
        </p:txBody>
      </p:sp>
      <p:sp>
        <p:nvSpPr>
          <p:cNvPr id="3" name="Segnaposto contenuto 2"/>
          <p:cNvSpPr>
            <a:spLocks noGrp="1"/>
          </p:cNvSpPr>
          <p:nvPr>
            <p:ph idx="1"/>
          </p:nvPr>
        </p:nvSpPr>
        <p:spPr/>
        <p:txBody>
          <a:bodyPr>
            <a:normAutofit/>
          </a:bodyPr>
          <a:lstStyle/>
          <a:p>
            <a:pPr algn="just"/>
            <a:r>
              <a:rPr lang="it-IT" sz="2400" dirty="0"/>
              <a:t>Le 18 </a:t>
            </a:r>
            <a:r>
              <a:rPr lang="it-IT" sz="2400" dirty="0" err="1"/>
              <a:t>mars</a:t>
            </a:r>
            <a:r>
              <a:rPr lang="it-IT" sz="2400" dirty="0"/>
              <a:t> 1871, </a:t>
            </a:r>
            <a:r>
              <a:rPr lang="it-IT" sz="2400" dirty="0" err="1"/>
              <a:t>les</a:t>
            </a:r>
            <a:r>
              <a:rPr lang="it-IT" sz="2400" dirty="0"/>
              <a:t> </a:t>
            </a:r>
            <a:r>
              <a:rPr lang="it-IT" sz="2400" dirty="0" err="1"/>
              <a:t>Parisiens</a:t>
            </a:r>
            <a:r>
              <a:rPr lang="it-IT" sz="2400" dirty="0"/>
              <a:t> se </a:t>
            </a:r>
            <a:r>
              <a:rPr lang="it-IT" sz="2400" dirty="0" err="1"/>
              <a:t>rebellent</a:t>
            </a:r>
            <a:r>
              <a:rPr lang="it-IT" sz="2400" dirty="0"/>
              <a:t> </a:t>
            </a:r>
            <a:r>
              <a:rPr lang="it-IT" sz="2400" dirty="0" err="1"/>
              <a:t>contre</a:t>
            </a:r>
            <a:r>
              <a:rPr lang="it-IT" sz="2400" dirty="0"/>
              <a:t> le </a:t>
            </a:r>
            <a:r>
              <a:rPr lang="it-IT" sz="2400" dirty="0" err="1"/>
              <a:t>gouvernement</a:t>
            </a:r>
            <a:r>
              <a:rPr lang="it-IT" sz="2400" dirty="0"/>
              <a:t>. C'est le </a:t>
            </a:r>
            <a:r>
              <a:rPr lang="it-IT" sz="2400" dirty="0" err="1"/>
              <a:t>début</a:t>
            </a:r>
            <a:r>
              <a:rPr lang="it-IT" sz="2400" dirty="0"/>
              <a:t> de la </a:t>
            </a:r>
            <a:r>
              <a:rPr lang="it-IT" sz="2400" dirty="0" err="1"/>
              <a:t>Commune</a:t>
            </a:r>
            <a:r>
              <a:rPr lang="it-IT" sz="2400" dirty="0"/>
              <a:t> qui </a:t>
            </a:r>
            <a:r>
              <a:rPr lang="it-IT" sz="2400" dirty="0" err="1"/>
              <a:t>durera</a:t>
            </a:r>
            <a:r>
              <a:rPr lang="it-IT" sz="2400" dirty="0"/>
              <a:t> 72 </a:t>
            </a:r>
            <a:r>
              <a:rPr lang="it-IT" sz="2400" dirty="0" err="1"/>
              <a:t>jours</a:t>
            </a:r>
            <a:r>
              <a:rPr lang="it-IT" sz="2400" dirty="0"/>
              <a:t>. Un </a:t>
            </a:r>
            <a:r>
              <a:rPr lang="it-IT" sz="2400" dirty="0" err="1"/>
              <a:t>épisode</a:t>
            </a:r>
            <a:r>
              <a:rPr lang="it-IT" sz="2400" dirty="0"/>
              <a:t> </a:t>
            </a:r>
            <a:r>
              <a:rPr lang="it-IT" sz="2400" dirty="0" err="1"/>
              <a:t>historique</a:t>
            </a:r>
            <a:r>
              <a:rPr lang="it-IT" sz="2400" dirty="0"/>
              <a:t> qui a </a:t>
            </a:r>
            <a:r>
              <a:rPr lang="it-IT" sz="2400" dirty="0" err="1"/>
              <a:t>marqué</a:t>
            </a:r>
            <a:r>
              <a:rPr lang="it-IT" sz="2400" dirty="0"/>
              <a:t> </a:t>
            </a:r>
            <a:r>
              <a:rPr lang="it-IT" sz="2400" dirty="0" err="1"/>
              <a:t>les</a:t>
            </a:r>
            <a:r>
              <a:rPr lang="it-IT" sz="2400" dirty="0"/>
              <a:t> </a:t>
            </a:r>
            <a:r>
              <a:rPr lang="it-IT" sz="2400" dirty="0" err="1"/>
              <a:t>esprits</a:t>
            </a:r>
            <a:r>
              <a:rPr lang="it-IT" sz="2400" dirty="0"/>
              <a:t>. 150 </a:t>
            </a:r>
            <a:r>
              <a:rPr lang="it-IT" sz="2400" dirty="0" err="1"/>
              <a:t>ans</a:t>
            </a:r>
            <a:r>
              <a:rPr lang="it-IT" sz="2400" dirty="0"/>
              <a:t> </a:t>
            </a:r>
            <a:r>
              <a:rPr lang="it-IT" sz="2400" dirty="0" err="1"/>
              <a:t>après</a:t>
            </a:r>
            <a:r>
              <a:rPr lang="it-IT" sz="2400" dirty="0"/>
              <a:t>, la Ville de Paris a </a:t>
            </a:r>
            <a:r>
              <a:rPr lang="it-IT" sz="2400" dirty="0" err="1"/>
              <a:t>décidé</a:t>
            </a:r>
            <a:r>
              <a:rPr lang="it-IT" sz="2400" dirty="0"/>
              <a:t> de </a:t>
            </a:r>
            <a:r>
              <a:rPr lang="it-IT" sz="2400" dirty="0" err="1"/>
              <a:t>commémorer</a:t>
            </a:r>
            <a:r>
              <a:rPr lang="it-IT" sz="2400" dirty="0"/>
              <a:t> </a:t>
            </a:r>
            <a:r>
              <a:rPr lang="it-IT" sz="2400" dirty="0" err="1"/>
              <a:t>cet</a:t>
            </a:r>
            <a:r>
              <a:rPr lang="it-IT" sz="2400" dirty="0"/>
              <a:t> </a:t>
            </a:r>
            <a:r>
              <a:rPr lang="it-IT" sz="2400" dirty="0" err="1"/>
              <a:t>événement</a:t>
            </a:r>
            <a:r>
              <a:rPr lang="it-IT" sz="2400" dirty="0"/>
              <a:t> </a:t>
            </a:r>
            <a:r>
              <a:rPr lang="it-IT" sz="2400" dirty="0" err="1"/>
              <a:t>avec</a:t>
            </a:r>
            <a:r>
              <a:rPr lang="it-IT" sz="2400" dirty="0"/>
              <a:t> </a:t>
            </a:r>
            <a:r>
              <a:rPr lang="it-IT" sz="2400" dirty="0" err="1"/>
              <a:t>diverses</a:t>
            </a:r>
            <a:r>
              <a:rPr lang="it-IT" sz="2400" dirty="0"/>
              <a:t> </a:t>
            </a:r>
            <a:r>
              <a:rPr lang="it-IT" sz="2400" dirty="0" err="1" smtClean="0"/>
              <a:t>manifestions</a:t>
            </a:r>
            <a:r>
              <a:rPr lang="it-IT" sz="2400" dirty="0" smtClean="0"/>
              <a:t>.</a:t>
            </a:r>
          </a:p>
          <a:p>
            <a:pPr algn="just"/>
            <a:endParaRPr lang="it-IT" sz="2400" dirty="0"/>
          </a:p>
          <a:p>
            <a:pPr algn="just"/>
            <a:endParaRPr lang="it-IT" sz="2400" dirty="0" smtClean="0"/>
          </a:p>
          <a:p>
            <a:pPr algn="just"/>
            <a:r>
              <a:rPr lang="it-IT" sz="2400" dirty="0" err="1"/>
              <a:t>https</a:t>
            </a:r>
            <a:r>
              <a:rPr lang="it-IT" sz="2400" dirty="0"/>
              <a:t>://</a:t>
            </a:r>
            <a:r>
              <a:rPr lang="it-IT" sz="2400" dirty="0" err="1"/>
              <a:t>www.paris.fr</a:t>
            </a:r>
            <a:r>
              <a:rPr lang="it-IT" sz="2400" dirty="0"/>
              <a:t>/</a:t>
            </a:r>
            <a:r>
              <a:rPr lang="it-IT" sz="2400" dirty="0" err="1"/>
              <a:t>pages</a:t>
            </a:r>
            <a:r>
              <a:rPr lang="it-IT" sz="2400" dirty="0"/>
              <a:t>/les-150-ans-de-la-commune-l-origine-1-5-16961</a:t>
            </a:r>
          </a:p>
          <a:p>
            <a:pPr algn="just"/>
            <a:endParaRPr lang="fr-CA" sz="2400" dirty="0"/>
          </a:p>
        </p:txBody>
      </p:sp>
    </p:spTree>
    <p:extLst>
      <p:ext uri="{BB962C8B-B14F-4D97-AF65-F5344CB8AC3E}">
        <p14:creationId xmlns:p14="http://schemas.microsoft.com/office/powerpoint/2010/main" val="240809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Mairie de </a:t>
            </a:r>
            <a:r>
              <a:rPr lang="fr-CA" sz="2800" dirty="0" smtClean="0"/>
              <a:t>Paris d’aujourd’hui </a:t>
            </a:r>
            <a:r>
              <a:rPr lang="fr-CA" sz="2800" dirty="0"/>
              <a:t>et la Commune de Paris</a:t>
            </a:r>
          </a:p>
        </p:txBody>
      </p:sp>
      <p:sp>
        <p:nvSpPr>
          <p:cNvPr id="3" name="Segnaposto contenuto 2"/>
          <p:cNvSpPr>
            <a:spLocks noGrp="1"/>
          </p:cNvSpPr>
          <p:nvPr>
            <p:ph idx="1"/>
          </p:nvPr>
        </p:nvSpPr>
        <p:spPr/>
        <p:txBody>
          <a:bodyPr>
            <a:normAutofit lnSpcReduction="10000"/>
          </a:bodyPr>
          <a:lstStyle/>
          <a:p>
            <a:pPr algn="just"/>
            <a:r>
              <a:rPr lang="it-IT" sz="2400" dirty="0"/>
              <a:t>C’</a:t>
            </a:r>
            <a:r>
              <a:rPr lang="it-IT" sz="2400" dirty="0" err="1"/>
              <a:t>était</a:t>
            </a:r>
            <a:r>
              <a:rPr lang="it-IT" sz="2400" dirty="0"/>
              <a:t> il y a 150 </a:t>
            </a:r>
            <a:r>
              <a:rPr lang="it-IT" sz="2400" dirty="0" err="1"/>
              <a:t>ans</a:t>
            </a:r>
            <a:r>
              <a:rPr lang="it-IT" sz="2400" dirty="0"/>
              <a:t> ! Le 18 </a:t>
            </a:r>
            <a:r>
              <a:rPr lang="it-IT" sz="2400" dirty="0" err="1"/>
              <a:t>mars</a:t>
            </a:r>
            <a:r>
              <a:rPr lang="it-IT" sz="2400" dirty="0"/>
              <a:t> 1871 </a:t>
            </a:r>
            <a:r>
              <a:rPr lang="it-IT" sz="2400" dirty="0" err="1"/>
              <a:t>débutait</a:t>
            </a:r>
            <a:r>
              <a:rPr lang="it-IT" sz="2400" dirty="0"/>
              <a:t> la </a:t>
            </a:r>
            <a:r>
              <a:rPr lang="it-IT" sz="2400" dirty="0" err="1"/>
              <a:t>Commune</a:t>
            </a:r>
            <a:r>
              <a:rPr lang="it-IT" sz="2400" dirty="0"/>
              <a:t> de Paris. Un </a:t>
            </a:r>
            <a:r>
              <a:rPr lang="it-IT" sz="2400" dirty="0" err="1"/>
              <a:t>événement</a:t>
            </a:r>
            <a:r>
              <a:rPr lang="it-IT" sz="2400" dirty="0"/>
              <a:t> qui </a:t>
            </a:r>
            <a:r>
              <a:rPr lang="it-IT" sz="2400" dirty="0" err="1"/>
              <a:t>finira</a:t>
            </a:r>
            <a:r>
              <a:rPr lang="it-IT" sz="2400" dirty="0"/>
              <a:t> par « la </a:t>
            </a:r>
            <a:r>
              <a:rPr lang="it-IT" sz="2400" dirty="0" err="1"/>
              <a:t>semaine</a:t>
            </a:r>
            <a:r>
              <a:rPr lang="it-IT" sz="2400" dirty="0"/>
              <a:t> </a:t>
            </a:r>
            <a:r>
              <a:rPr lang="it-IT" sz="2400" dirty="0" err="1"/>
              <a:t>sanglante</a:t>
            </a:r>
            <a:r>
              <a:rPr lang="it-IT" sz="2400" dirty="0"/>
              <a:t> » </a:t>
            </a:r>
            <a:r>
              <a:rPr lang="it-IT" sz="2400" dirty="0" err="1"/>
              <a:t>du</a:t>
            </a:r>
            <a:r>
              <a:rPr lang="it-IT" sz="2400" dirty="0"/>
              <a:t> 21 </a:t>
            </a:r>
            <a:r>
              <a:rPr lang="it-IT" sz="2400" dirty="0" err="1"/>
              <a:t>au</a:t>
            </a:r>
            <a:r>
              <a:rPr lang="it-IT" sz="2400" dirty="0"/>
              <a:t> 28 mai </a:t>
            </a:r>
            <a:r>
              <a:rPr lang="it-IT" sz="2400" dirty="0" err="1"/>
              <a:t>où</a:t>
            </a:r>
            <a:r>
              <a:rPr lang="it-IT" sz="2400" dirty="0"/>
              <a:t> </a:t>
            </a:r>
            <a:r>
              <a:rPr lang="it-IT" sz="2400" dirty="0" err="1"/>
              <a:t>environ</a:t>
            </a:r>
            <a:r>
              <a:rPr lang="it-IT" sz="2400" dirty="0"/>
              <a:t> 20 000 </a:t>
            </a:r>
            <a:r>
              <a:rPr lang="it-IT" sz="2400" dirty="0" err="1"/>
              <a:t>communards</a:t>
            </a:r>
            <a:r>
              <a:rPr lang="it-IT" sz="2400" dirty="0"/>
              <a:t> </a:t>
            </a:r>
            <a:r>
              <a:rPr lang="it-IT" sz="2400" dirty="0" err="1"/>
              <a:t>furent</a:t>
            </a:r>
            <a:r>
              <a:rPr lang="it-IT" sz="2400" dirty="0"/>
              <a:t> </a:t>
            </a:r>
            <a:r>
              <a:rPr lang="it-IT" sz="2400" dirty="0" err="1"/>
              <a:t>tués</a:t>
            </a:r>
            <a:r>
              <a:rPr lang="it-IT" sz="2400" dirty="0"/>
              <a:t> par </a:t>
            </a:r>
            <a:r>
              <a:rPr lang="it-IT" sz="2400" dirty="0" err="1"/>
              <a:t>les</a:t>
            </a:r>
            <a:r>
              <a:rPr lang="it-IT" sz="2400" dirty="0"/>
              <a:t> </a:t>
            </a:r>
            <a:r>
              <a:rPr lang="it-IT" sz="2400" dirty="0" err="1"/>
              <a:t>Versaillais</a:t>
            </a:r>
            <a:r>
              <a:rPr lang="it-IT" sz="2400" dirty="0"/>
              <a:t>. Un court moment de l’histoire qui </a:t>
            </a:r>
            <a:r>
              <a:rPr lang="it-IT" sz="2400" dirty="0" err="1"/>
              <a:t>marqua</a:t>
            </a:r>
            <a:r>
              <a:rPr lang="it-IT" sz="2400" dirty="0"/>
              <a:t> et </a:t>
            </a:r>
            <a:r>
              <a:rPr lang="it-IT" sz="2400" b="1" dirty="0" err="1"/>
              <a:t>marque</a:t>
            </a:r>
            <a:r>
              <a:rPr lang="it-IT" sz="2400" b="1" dirty="0"/>
              <a:t> </a:t>
            </a:r>
            <a:r>
              <a:rPr lang="it-IT" sz="2400" b="1" dirty="0" err="1"/>
              <a:t>encore</a:t>
            </a:r>
            <a:r>
              <a:rPr lang="it-IT" sz="2400" b="1" dirty="0"/>
              <a:t> </a:t>
            </a:r>
            <a:r>
              <a:rPr lang="it-IT" sz="2400" b="1" dirty="0" err="1"/>
              <a:t>les</a:t>
            </a:r>
            <a:r>
              <a:rPr lang="it-IT" sz="2400" b="1" dirty="0"/>
              <a:t> </a:t>
            </a:r>
            <a:r>
              <a:rPr lang="it-IT" sz="2400" b="1" dirty="0" err="1"/>
              <a:t>esprits</a:t>
            </a:r>
            <a:r>
              <a:rPr lang="it-IT" sz="2400" b="1" dirty="0"/>
              <a:t> </a:t>
            </a:r>
            <a:r>
              <a:rPr lang="it-IT" sz="2400" b="1" dirty="0" err="1"/>
              <a:t>tant</a:t>
            </a:r>
            <a:r>
              <a:rPr lang="it-IT" sz="2400" b="1" dirty="0"/>
              <a:t> </a:t>
            </a:r>
            <a:r>
              <a:rPr lang="it-IT" sz="2400" dirty="0"/>
              <a:t>en France </a:t>
            </a:r>
            <a:r>
              <a:rPr lang="it-IT" sz="2400" dirty="0" err="1"/>
              <a:t>qu’à</a:t>
            </a:r>
            <a:r>
              <a:rPr lang="it-IT" sz="2400" dirty="0"/>
              <a:t> l’</a:t>
            </a:r>
            <a:r>
              <a:rPr lang="it-IT" sz="2400" dirty="0" err="1"/>
              <a:t>étranger</a:t>
            </a:r>
            <a:r>
              <a:rPr lang="it-IT" sz="2400" dirty="0"/>
              <a:t>. </a:t>
            </a:r>
          </a:p>
          <a:p>
            <a:pPr algn="just"/>
            <a:r>
              <a:rPr lang="it-IT" sz="2400" dirty="0"/>
              <a:t>Une </a:t>
            </a:r>
            <a:r>
              <a:rPr lang="it-IT" sz="2400" dirty="0" err="1"/>
              <a:t>parenthèse</a:t>
            </a:r>
            <a:r>
              <a:rPr lang="it-IT" sz="2400" dirty="0"/>
              <a:t> </a:t>
            </a:r>
            <a:r>
              <a:rPr lang="it-IT" sz="2400" dirty="0" err="1"/>
              <a:t>durant</a:t>
            </a:r>
            <a:r>
              <a:rPr lang="it-IT" sz="2400" dirty="0"/>
              <a:t> </a:t>
            </a:r>
            <a:r>
              <a:rPr lang="it-IT" sz="2400" dirty="0" err="1"/>
              <a:t>laquelle</a:t>
            </a:r>
            <a:r>
              <a:rPr lang="it-IT" sz="2400" dirty="0"/>
              <a:t> </a:t>
            </a:r>
            <a:r>
              <a:rPr lang="it-IT" sz="2400" dirty="0" err="1"/>
              <a:t>émergèrent</a:t>
            </a:r>
            <a:r>
              <a:rPr lang="it-IT" sz="2400" dirty="0"/>
              <a:t> </a:t>
            </a:r>
            <a:r>
              <a:rPr lang="it-IT" sz="2400" dirty="0" err="1"/>
              <a:t>cependant</a:t>
            </a:r>
            <a:r>
              <a:rPr lang="it-IT" sz="2400" dirty="0"/>
              <a:t> </a:t>
            </a:r>
            <a:r>
              <a:rPr lang="it-IT" sz="2400" dirty="0" err="1"/>
              <a:t>des</a:t>
            </a:r>
            <a:r>
              <a:rPr lang="it-IT" sz="2400" dirty="0"/>
              <a:t> </a:t>
            </a:r>
            <a:r>
              <a:rPr lang="it-IT" sz="2400" dirty="0" err="1"/>
              <a:t>droits</a:t>
            </a:r>
            <a:r>
              <a:rPr lang="it-IT" sz="2400" dirty="0"/>
              <a:t> et </a:t>
            </a:r>
            <a:r>
              <a:rPr lang="it-IT" sz="2400" dirty="0" err="1"/>
              <a:t>concepts</a:t>
            </a:r>
            <a:r>
              <a:rPr lang="it-IT" sz="2400" dirty="0"/>
              <a:t> </a:t>
            </a:r>
            <a:r>
              <a:rPr lang="it-IT" sz="2400" dirty="0" err="1"/>
              <a:t>novateurs</a:t>
            </a:r>
            <a:r>
              <a:rPr lang="it-IT" sz="2400" dirty="0"/>
              <a:t> : l’</a:t>
            </a:r>
            <a:r>
              <a:rPr lang="it-IT" sz="2400" dirty="0" err="1"/>
              <a:t>enseignement</a:t>
            </a:r>
            <a:r>
              <a:rPr lang="it-IT" sz="2400" dirty="0"/>
              <a:t> </a:t>
            </a:r>
            <a:r>
              <a:rPr lang="it-IT" sz="2400" dirty="0" err="1"/>
              <a:t>laïc</a:t>
            </a:r>
            <a:r>
              <a:rPr lang="it-IT" sz="2400" dirty="0"/>
              <a:t> et </a:t>
            </a:r>
            <a:r>
              <a:rPr lang="it-IT" sz="2400" dirty="0" err="1"/>
              <a:t>obligatoire</a:t>
            </a:r>
            <a:r>
              <a:rPr lang="it-IT" sz="2400" dirty="0"/>
              <a:t>, la </a:t>
            </a:r>
            <a:r>
              <a:rPr lang="it-IT" sz="2400" dirty="0" err="1"/>
              <a:t>séparation</a:t>
            </a:r>
            <a:r>
              <a:rPr lang="it-IT" sz="2400" dirty="0"/>
              <a:t> </a:t>
            </a:r>
            <a:r>
              <a:rPr lang="it-IT" sz="2400" dirty="0" err="1"/>
              <a:t>des</a:t>
            </a:r>
            <a:r>
              <a:rPr lang="it-IT" sz="2400" dirty="0"/>
              <a:t> </a:t>
            </a:r>
            <a:r>
              <a:rPr lang="it-IT" sz="2400" dirty="0" err="1"/>
              <a:t>Eglises</a:t>
            </a:r>
            <a:r>
              <a:rPr lang="it-IT" sz="2400" dirty="0"/>
              <a:t> et de l’</a:t>
            </a:r>
            <a:r>
              <a:rPr lang="it-IT" sz="2400" dirty="0" err="1"/>
              <a:t>Etat</a:t>
            </a:r>
            <a:r>
              <a:rPr lang="it-IT" sz="2400" dirty="0"/>
              <a:t>, l’</a:t>
            </a:r>
            <a:r>
              <a:rPr lang="it-IT" sz="2400" dirty="0" err="1"/>
              <a:t>ébauche</a:t>
            </a:r>
            <a:r>
              <a:rPr lang="it-IT" sz="2400" dirty="0"/>
              <a:t> de l’</a:t>
            </a:r>
            <a:r>
              <a:rPr lang="it-IT" sz="2400" dirty="0" err="1"/>
              <a:t>égalité</a:t>
            </a:r>
            <a:r>
              <a:rPr lang="it-IT" sz="2400" dirty="0"/>
              <a:t> </a:t>
            </a:r>
            <a:r>
              <a:rPr lang="it-IT" sz="2400" dirty="0" err="1"/>
              <a:t>professionnelle</a:t>
            </a:r>
            <a:r>
              <a:rPr lang="it-IT" sz="2400" dirty="0"/>
              <a:t> </a:t>
            </a:r>
            <a:r>
              <a:rPr lang="it-IT" sz="2400" dirty="0" err="1"/>
              <a:t>hommes</a:t>
            </a:r>
            <a:r>
              <a:rPr lang="it-IT" sz="2400" dirty="0"/>
              <a:t>-femmes, le </a:t>
            </a:r>
            <a:r>
              <a:rPr lang="it-IT" sz="2400" dirty="0" err="1"/>
              <a:t>divorce</a:t>
            </a:r>
            <a:r>
              <a:rPr lang="it-IT" sz="2400" dirty="0"/>
              <a:t> par </a:t>
            </a:r>
            <a:r>
              <a:rPr lang="it-IT" sz="2400" dirty="0" err="1"/>
              <a:t>consentement</a:t>
            </a:r>
            <a:r>
              <a:rPr lang="it-IT" sz="2400" dirty="0"/>
              <a:t> </a:t>
            </a:r>
            <a:r>
              <a:rPr lang="it-IT" sz="2400" dirty="0" err="1"/>
              <a:t>mutuel</a:t>
            </a:r>
            <a:r>
              <a:rPr lang="it-IT" sz="2400" dirty="0"/>
              <a:t>, etc. </a:t>
            </a:r>
            <a:endParaRPr lang="it-IT" sz="2400" dirty="0" smtClean="0"/>
          </a:p>
          <a:p>
            <a:pPr algn="just"/>
            <a:r>
              <a:rPr lang="it-IT" sz="2400" dirty="0" err="1"/>
              <a:t>https</a:t>
            </a:r>
            <a:r>
              <a:rPr lang="it-IT" sz="2400" dirty="0"/>
              <a:t>://</a:t>
            </a:r>
            <a:r>
              <a:rPr lang="it-IT" sz="2400" dirty="0" err="1"/>
              <a:t>www.paris.fr</a:t>
            </a:r>
            <a:r>
              <a:rPr lang="it-IT" sz="2400" dirty="0"/>
              <a:t>/</a:t>
            </a:r>
            <a:r>
              <a:rPr lang="it-IT" sz="2400" dirty="0" err="1"/>
              <a:t>pages</a:t>
            </a:r>
            <a:r>
              <a:rPr lang="it-IT" sz="2400" dirty="0"/>
              <a:t>/les-150-ans-de-la-commune-l-origine-1-5-16961</a:t>
            </a:r>
          </a:p>
          <a:p>
            <a:endParaRPr lang="fr-CA" sz="2400" dirty="0"/>
          </a:p>
        </p:txBody>
      </p:sp>
    </p:spTree>
    <p:extLst>
      <p:ext uri="{BB962C8B-B14F-4D97-AF65-F5344CB8AC3E}">
        <p14:creationId xmlns:p14="http://schemas.microsoft.com/office/powerpoint/2010/main" val="1299634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3</a:t>
            </a:r>
            <a:r>
              <a:rPr lang="fr-CA" sz="2800" dirty="0" smtClean="0"/>
              <a:t>. Observations </a:t>
            </a:r>
            <a:r>
              <a:rPr lang="fr-CA" sz="2800" dirty="0"/>
              <a:t>hebdomadaires</a:t>
            </a:r>
            <a:br>
              <a:rPr lang="fr-CA" sz="2800" dirty="0"/>
            </a:br>
            <a:r>
              <a:rPr lang="fr-CA" sz="2800" dirty="0"/>
              <a:t>23 </a:t>
            </a:r>
            <a:r>
              <a:rPr lang="fr-CA" sz="2800" dirty="0" err="1"/>
              <a:t>marzo</a:t>
            </a:r>
            <a:r>
              <a:rPr lang="fr-CA" sz="2800" dirty="0"/>
              <a:t> 2021</a:t>
            </a:r>
          </a:p>
        </p:txBody>
      </p:sp>
      <p:sp>
        <p:nvSpPr>
          <p:cNvPr id="3" name="Segnaposto contenuto 2"/>
          <p:cNvSpPr>
            <a:spLocks noGrp="1"/>
          </p:cNvSpPr>
          <p:nvPr>
            <p:ph idx="1"/>
          </p:nvPr>
        </p:nvSpPr>
        <p:spPr/>
        <p:txBody>
          <a:bodyPr>
            <a:normAutofit/>
          </a:bodyPr>
          <a:lstStyle/>
          <a:p>
            <a:r>
              <a:rPr lang="it-IT" sz="2400" b="1" dirty="0" err="1"/>
              <a:t>Réunions</a:t>
            </a:r>
            <a:r>
              <a:rPr lang="it-IT" sz="2400" b="1" dirty="0"/>
              <a:t> non-</a:t>
            </a:r>
            <a:r>
              <a:rPr lang="it-IT" sz="2400" b="1" dirty="0" err="1"/>
              <a:t>mixtes</a:t>
            </a:r>
            <a:r>
              <a:rPr lang="it-IT" sz="2400" b="1" dirty="0"/>
              <a:t> à l'UNEF </a:t>
            </a:r>
            <a:r>
              <a:rPr lang="it-IT" sz="2400" b="1" dirty="0" smtClean="0"/>
              <a:t> </a:t>
            </a:r>
          </a:p>
          <a:p>
            <a:r>
              <a:rPr lang="it-IT" sz="2400" b="1" dirty="0" err="1" smtClean="0"/>
              <a:t>Unef</a:t>
            </a:r>
            <a:r>
              <a:rPr lang="it-IT" sz="2400" b="1" dirty="0"/>
              <a:t>: </a:t>
            </a:r>
            <a:r>
              <a:rPr lang="it-IT" sz="2400" b="1" dirty="0" err="1" smtClean="0"/>
              <a:t>discrimination</a:t>
            </a:r>
            <a:r>
              <a:rPr lang="it-IT" sz="2400" b="1" dirty="0" smtClean="0"/>
              <a:t> </a:t>
            </a:r>
            <a:r>
              <a:rPr lang="it-IT" sz="2400" b="1" dirty="0" err="1" smtClean="0"/>
              <a:t>raciale</a:t>
            </a:r>
            <a:r>
              <a:rPr lang="it-IT" sz="2400" b="1" dirty="0" smtClean="0"/>
              <a:t> ?</a:t>
            </a:r>
          </a:p>
          <a:p>
            <a:endParaRPr lang="it-IT" sz="2400" b="1" dirty="0"/>
          </a:p>
          <a:p>
            <a:r>
              <a:rPr lang="it-IT" sz="2400" b="1" dirty="0" err="1"/>
              <a:t>Clash</a:t>
            </a:r>
            <a:r>
              <a:rPr lang="it-IT" sz="2400" b="1" dirty="0"/>
              <a:t> Sonia </a:t>
            </a:r>
            <a:r>
              <a:rPr lang="it-IT" sz="2400" b="1" dirty="0" err="1"/>
              <a:t>Mabrouk</a:t>
            </a:r>
            <a:r>
              <a:rPr lang="it-IT" sz="2400" b="1" dirty="0"/>
              <a:t> vs </a:t>
            </a:r>
            <a:r>
              <a:rPr lang="it-IT" sz="2400" b="1" dirty="0" err="1"/>
              <a:t>Mélanie</a:t>
            </a:r>
            <a:r>
              <a:rPr lang="it-IT" sz="2400" b="1" dirty="0"/>
              <a:t> Luce (</a:t>
            </a:r>
            <a:r>
              <a:rPr lang="it-IT" sz="2400" b="1" dirty="0" err="1"/>
              <a:t>association</a:t>
            </a:r>
            <a:r>
              <a:rPr lang="it-IT" sz="2400" b="1" dirty="0"/>
              <a:t> UNEF) </a:t>
            </a:r>
            <a:r>
              <a:rPr lang="it-IT" sz="2400" b="1" dirty="0" err="1"/>
              <a:t>ségrégation</a:t>
            </a:r>
            <a:r>
              <a:rPr lang="it-IT" sz="2400" b="1" dirty="0"/>
              <a:t> </a:t>
            </a:r>
            <a:r>
              <a:rPr lang="it-IT" sz="2400" b="1" dirty="0" err="1"/>
              <a:t>raciale</a:t>
            </a:r>
            <a:r>
              <a:rPr lang="it-IT" sz="2400" b="1" dirty="0"/>
              <a:t> </a:t>
            </a:r>
            <a:r>
              <a:rPr lang="it-IT" sz="2400" b="1" dirty="0" smtClean="0"/>
              <a:t>? </a:t>
            </a:r>
            <a:r>
              <a:rPr lang="it-IT" sz="2400" dirty="0" err="1" smtClean="0"/>
              <a:t>écoutons</a:t>
            </a:r>
            <a:r>
              <a:rPr lang="it-IT" sz="2400" dirty="0" smtClean="0"/>
              <a:t> </a:t>
            </a:r>
            <a:r>
              <a:rPr lang="it-IT" sz="2400" dirty="0" err="1"/>
              <a:t>Mélanie</a:t>
            </a:r>
            <a:r>
              <a:rPr lang="it-IT" sz="2400" dirty="0"/>
              <a:t> Luce </a:t>
            </a:r>
            <a:r>
              <a:rPr lang="it-IT" sz="2400" dirty="0" err="1"/>
              <a:t>sur</a:t>
            </a:r>
            <a:r>
              <a:rPr lang="it-IT" sz="2400" dirty="0"/>
              <a:t> Europe 1.</a:t>
            </a:r>
            <a:endParaRPr lang="it-IT" sz="2400" dirty="0" smtClean="0"/>
          </a:p>
          <a:p>
            <a:pPr algn="just"/>
            <a:endParaRPr lang="it-IT" sz="2400" dirty="0"/>
          </a:p>
          <a:p>
            <a:endParaRPr lang="fr-CA" sz="2400" dirty="0"/>
          </a:p>
        </p:txBody>
      </p:sp>
    </p:spTree>
    <p:extLst>
      <p:ext uri="{BB962C8B-B14F-4D97-AF65-F5344CB8AC3E}">
        <p14:creationId xmlns:p14="http://schemas.microsoft.com/office/powerpoint/2010/main" val="1259749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Réactions dans le monde politique</a:t>
            </a:r>
            <a:endParaRPr lang="fr-CA" sz="2800" dirty="0"/>
          </a:p>
        </p:txBody>
      </p:sp>
      <p:sp>
        <p:nvSpPr>
          <p:cNvPr id="3" name="Segnaposto contenuto 2"/>
          <p:cNvSpPr>
            <a:spLocks noGrp="1"/>
          </p:cNvSpPr>
          <p:nvPr>
            <p:ph idx="1"/>
          </p:nvPr>
        </p:nvSpPr>
        <p:spPr/>
        <p:txBody>
          <a:bodyPr>
            <a:normAutofit fontScale="77500" lnSpcReduction="20000"/>
          </a:bodyPr>
          <a:lstStyle/>
          <a:p>
            <a:r>
              <a:rPr lang="it-IT" sz="2400" dirty="0" smtClean="0"/>
              <a:t>Une </a:t>
            </a:r>
            <a:r>
              <a:rPr lang="it-IT" sz="2400" dirty="0" err="1"/>
              <a:t>plainte</a:t>
            </a:r>
            <a:r>
              <a:rPr lang="it-IT" sz="2400" dirty="0"/>
              <a:t> </a:t>
            </a:r>
            <a:r>
              <a:rPr lang="it-IT" sz="2400" dirty="0" err="1"/>
              <a:t>déposée</a:t>
            </a:r>
            <a:r>
              <a:rPr lang="it-IT" sz="2400" dirty="0"/>
              <a:t> pour </a:t>
            </a:r>
            <a:r>
              <a:rPr lang="it-IT" sz="2400" b="1" dirty="0" err="1"/>
              <a:t>discrimination</a:t>
            </a:r>
            <a:r>
              <a:rPr lang="it-IT" sz="2400" b="1" dirty="0"/>
              <a:t> </a:t>
            </a:r>
            <a:r>
              <a:rPr lang="it-IT" sz="2400" b="1" dirty="0" err="1" smtClean="0"/>
              <a:t>raciale</a:t>
            </a:r>
            <a:r>
              <a:rPr lang="it-IT" sz="2400" b="1" dirty="0" smtClean="0"/>
              <a:t> </a:t>
            </a:r>
            <a:r>
              <a:rPr lang="it-IT" sz="2400" dirty="0" smtClean="0"/>
              <a:t>(</a:t>
            </a:r>
            <a:r>
              <a:rPr lang="it-IT" sz="2400" dirty="0" err="1" smtClean="0"/>
              <a:t>député</a:t>
            </a:r>
            <a:r>
              <a:rPr lang="it-IT" sz="2400" dirty="0" smtClean="0"/>
              <a:t> LR* )</a:t>
            </a:r>
          </a:p>
          <a:p>
            <a:pPr algn="just"/>
            <a:r>
              <a:rPr lang="it-IT" sz="2400" dirty="0"/>
              <a:t>Le patron </a:t>
            </a:r>
            <a:r>
              <a:rPr lang="it-IT" sz="2400" dirty="0" err="1"/>
              <a:t>des</a:t>
            </a:r>
            <a:r>
              <a:rPr lang="it-IT" sz="2400" dirty="0"/>
              <a:t> </a:t>
            </a:r>
            <a:r>
              <a:rPr lang="it-IT" sz="2400" dirty="0" err="1"/>
              <a:t>sénateurs</a:t>
            </a:r>
            <a:r>
              <a:rPr lang="it-IT" sz="2400" dirty="0"/>
              <a:t> LR, Bruno </a:t>
            </a:r>
            <a:r>
              <a:rPr lang="it-IT" sz="2400" dirty="0" err="1"/>
              <a:t>Retailleau</a:t>
            </a:r>
            <a:r>
              <a:rPr lang="it-IT" sz="2400" dirty="0"/>
              <a:t>, a </a:t>
            </a:r>
            <a:r>
              <a:rPr lang="it-IT" sz="2400" dirty="0" err="1"/>
              <a:t>écrit</a:t>
            </a:r>
            <a:r>
              <a:rPr lang="it-IT" sz="2400" dirty="0"/>
              <a:t> </a:t>
            </a:r>
            <a:r>
              <a:rPr lang="it-IT" sz="2400" dirty="0" err="1"/>
              <a:t>au</a:t>
            </a:r>
            <a:r>
              <a:rPr lang="it-IT" sz="2400" dirty="0"/>
              <a:t> </a:t>
            </a:r>
            <a:r>
              <a:rPr lang="it-IT" sz="2400" dirty="0" err="1"/>
              <a:t>garde</a:t>
            </a:r>
            <a:r>
              <a:rPr lang="it-IT" sz="2400" dirty="0"/>
              <a:t> </a:t>
            </a:r>
            <a:r>
              <a:rPr lang="it-IT" sz="2400" dirty="0" err="1"/>
              <a:t>des</a:t>
            </a:r>
            <a:r>
              <a:rPr lang="it-IT" sz="2400" dirty="0"/>
              <a:t> </a:t>
            </a:r>
            <a:r>
              <a:rPr lang="it-IT" sz="2400" dirty="0" err="1"/>
              <a:t>Sceaux</a:t>
            </a:r>
            <a:r>
              <a:rPr lang="it-IT" sz="2400" dirty="0"/>
              <a:t>, Eric </a:t>
            </a:r>
            <a:r>
              <a:rPr lang="it-IT" sz="2400" dirty="0" err="1"/>
              <a:t>Dupond</a:t>
            </a:r>
            <a:r>
              <a:rPr lang="it-IT" sz="2400" dirty="0"/>
              <a:t>-Moretti, pour lui </a:t>
            </a:r>
            <a:r>
              <a:rPr lang="it-IT" sz="2400" dirty="0" err="1"/>
              <a:t>demander</a:t>
            </a:r>
            <a:r>
              <a:rPr lang="it-IT" sz="2400" dirty="0"/>
              <a:t> d’</a:t>
            </a:r>
            <a:r>
              <a:rPr lang="it-IT" sz="2400" dirty="0" err="1"/>
              <a:t>engager</a:t>
            </a:r>
            <a:r>
              <a:rPr lang="it-IT" sz="2400" dirty="0"/>
              <a:t> </a:t>
            </a:r>
            <a:r>
              <a:rPr lang="it-IT" sz="2400" b="1" i="1" dirty="0"/>
              <a:t>«</a:t>
            </a:r>
            <a:r>
              <a:rPr lang="it-IT" sz="2400" b="1" i="1" dirty="0" err="1"/>
              <a:t>au</a:t>
            </a:r>
            <a:r>
              <a:rPr lang="it-IT" sz="2400" b="1" i="1" dirty="0"/>
              <a:t> </a:t>
            </a:r>
            <a:r>
              <a:rPr lang="it-IT" sz="2400" b="1" i="1" dirty="0" err="1"/>
              <a:t>nom</a:t>
            </a:r>
            <a:r>
              <a:rPr lang="it-IT" sz="2400" b="1" i="1" dirty="0"/>
              <a:t> de l’</a:t>
            </a:r>
            <a:r>
              <a:rPr lang="it-IT" sz="2400" b="1" i="1" dirty="0" err="1"/>
              <a:t>Etat</a:t>
            </a:r>
            <a:r>
              <a:rPr lang="it-IT" sz="2400" b="1" i="1" dirty="0"/>
              <a:t> </a:t>
            </a:r>
            <a:r>
              <a:rPr lang="it-IT" sz="2400" b="1" i="1" dirty="0" err="1"/>
              <a:t>des</a:t>
            </a:r>
            <a:r>
              <a:rPr lang="it-IT" sz="2400" b="1" i="1" dirty="0"/>
              <a:t> </a:t>
            </a:r>
            <a:r>
              <a:rPr lang="it-IT" sz="2400" b="1" i="1" dirty="0" err="1"/>
              <a:t>poursuites</a:t>
            </a:r>
            <a:r>
              <a:rPr lang="it-IT" sz="2400" b="1" i="1" dirty="0"/>
              <a:t> pour </a:t>
            </a:r>
            <a:r>
              <a:rPr lang="it-IT" sz="2400" b="1" i="1" dirty="0" err="1"/>
              <a:t>provocation</a:t>
            </a:r>
            <a:r>
              <a:rPr lang="it-IT" sz="2400" b="1" i="1" dirty="0"/>
              <a:t> </a:t>
            </a:r>
            <a:r>
              <a:rPr lang="it-IT" sz="2400" b="1" i="1" dirty="0" err="1"/>
              <a:t>publique</a:t>
            </a:r>
            <a:r>
              <a:rPr lang="it-IT" sz="2400" b="1" i="1" dirty="0"/>
              <a:t> à la </a:t>
            </a:r>
            <a:r>
              <a:rPr lang="it-IT" sz="2400" b="1" i="1" dirty="0" err="1"/>
              <a:t>discrimination</a:t>
            </a:r>
            <a:r>
              <a:rPr lang="it-IT" sz="2400" b="1" i="1" dirty="0"/>
              <a:t>»</a:t>
            </a:r>
            <a:r>
              <a:rPr lang="it-IT" sz="2400" i="1" dirty="0"/>
              <a:t> </a:t>
            </a:r>
            <a:r>
              <a:rPr lang="it-IT" sz="2400" dirty="0" err="1"/>
              <a:t>contre</a:t>
            </a:r>
            <a:r>
              <a:rPr lang="it-IT" sz="2400" dirty="0"/>
              <a:t> le </a:t>
            </a:r>
            <a:r>
              <a:rPr lang="it-IT" sz="2400" dirty="0" err="1"/>
              <a:t>syndicat</a:t>
            </a:r>
            <a:r>
              <a:rPr lang="it-IT" sz="2400" dirty="0"/>
              <a:t>.</a:t>
            </a:r>
            <a:endParaRPr lang="it-IT" sz="2400" dirty="0" smtClean="0"/>
          </a:p>
          <a:p>
            <a:r>
              <a:rPr lang="it-IT" sz="2400" dirty="0" smtClean="0"/>
              <a:t>Jean-Michel </a:t>
            </a:r>
            <a:r>
              <a:rPr lang="it-IT" sz="2400" dirty="0" err="1" smtClean="0"/>
              <a:t>Blanquer</a:t>
            </a:r>
            <a:r>
              <a:rPr lang="it-IT" sz="2400" dirty="0" smtClean="0"/>
              <a:t>, le </a:t>
            </a:r>
            <a:r>
              <a:rPr lang="it-IT" sz="2400" dirty="0"/>
              <a:t>ministre de l'</a:t>
            </a:r>
            <a:r>
              <a:rPr lang="it-IT" sz="2400" dirty="0" err="1"/>
              <a:t>Éducation</a:t>
            </a:r>
            <a:r>
              <a:rPr lang="it-IT" sz="2400" dirty="0"/>
              <a:t> </a:t>
            </a:r>
            <a:r>
              <a:rPr lang="it-IT" sz="2400" dirty="0" err="1" smtClean="0"/>
              <a:t>nationale</a:t>
            </a:r>
            <a:r>
              <a:rPr lang="it-IT" sz="2400" dirty="0" smtClean="0"/>
              <a:t>  </a:t>
            </a:r>
            <a:r>
              <a:rPr lang="it-IT" sz="2400" dirty="0" err="1"/>
              <a:t>veut</a:t>
            </a:r>
            <a:r>
              <a:rPr lang="it-IT" sz="2400" dirty="0"/>
              <a:t> interdire </a:t>
            </a:r>
            <a:r>
              <a:rPr lang="it-IT" sz="2400" dirty="0" err="1"/>
              <a:t>ces</a:t>
            </a:r>
            <a:r>
              <a:rPr lang="it-IT" sz="2400" dirty="0"/>
              <a:t> </a:t>
            </a:r>
            <a:r>
              <a:rPr lang="it-IT" sz="2400" dirty="0" err="1"/>
              <a:t>pratiques</a:t>
            </a:r>
            <a:r>
              <a:rPr lang="it-IT" sz="2400" dirty="0"/>
              <a:t> «q</a:t>
            </a:r>
            <a:r>
              <a:rPr lang="it-IT" sz="2400" b="1" dirty="0"/>
              <a:t>ui </a:t>
            </a:r>
            <a:r>
              <a:rPr lang="it-IT" sz="2400" b="1" dirty="0" err="1"/>
              <a:t>ressemblent</a:t>
            </a:r>
            <a:r>
              <a:rPr lang="it-IT" sz="2400" b="1" dirty="0"/>
              <a:t> </a:t>
            </a:r>
            <a:r>
              <a:rPr lang="it-IT" sz="2400" b="1" dirty="0" err="1"/>
              <a:t>au</a:t>
            </a:r>
            <a:r>
              <a:rPr lang="it-IT" sz="2400" b="1" dirty="0"/>
              <a:t> </a:t>
            </a:r>
            <a:r>
              <a:rPr lang="it-IT" sz="2400" b="1" dirty="0" err="1"/>
              <a:t>fascisme</a:t>
            </a:r>
            <a:r>
              <a:rPr lang="it-IT" sz="2400" b="1" dirty="0" smtClean="0"/>
              <a:t>»</a:t>
            </a:r>
          </a:p>
          <a:p>
            <a:r>
              <a:rPr lang="it-IT" sz="2400" dirty="0" err="1"/>
              <a:t>D</a:t>
            </a:r>
            <a:r>
              <a:rPr lang="it-IT" sz="2400" dirty="0" err="1" smtClean="0"/>
              <a:t>éputé</a:t>
            </a:r>
            <a:r>
              <a:rPr lang="it-IT" sz="2400" dirty="0" smtClean="0"/>
              <a:t> </a:t>
            </a:r>
            <a:r>
              <a:rPr lang="it-IT" sz="2400" dirty="0"/>
              <a:t>LREM, Christophe </a:t>
            </a:r>
            <a:r>
              <a:rPr lang="it-IT" sz="2400" dirty="0" err="1"/>
              <a:t>Castaner</a:t>
            </a:r>
            <a:r>
              <a:rPr lang="it-IT" sz="2400" dirty="0"/>
              <a:t>, l'</a:t>
            </a:r>
            <a:r>
              <a:rPr lang="it-IT" sz="2400" dirty="0" err="1"/>
              <a:t>objet</a:t>
            </a:r>
            <a:r>
              <a:rPr lang="it-IT" sz="2400" dirty="0"/>
              <a:t> de </a:t>
            </a:r>
            <a:r>
              <a:rPr lang="it-IT" sz="2400" b="1" dirty="0" err="1"/>
              <a:t>poursuites</a:t>
            </a:r>
            <a:r>
              <a:rPr lang="it-IT" sz="2400" b="1" dirty="0"/>
              <a:t> </a:t>
            </a:r>
            <a:r>
              <a:rPr lang="it-IT" sz="2400" b="1" dirty="0" err="1" smtClean="0"/>
              <a:t>pénales</a:t>
            </a:r>
            <a:endParaRPr lang="it-IT" sz="2400" b="1" dirty="0" smtClean="0"/>
          </a:p>
          <a:p>
            <a:endParaRPr lang="it-IT" sz="2400" dirty="0"/>
          </a:p>
          <a:p>
            <a:r>
              <a:rPr lang="it-IT" sz="2400" dirty="0" smtClean="0"/>
              <a:t>Le </a:t>
            </a:r>
            <a:r>
              <a:rPr lang="it-IT" sz="2400" dirty="0" err="1"/>
              <a:t>député</a:t>
            </a:r>
            <a:r>
              <a:rPr lang="it-IT" sz="2400" dirty="0"/>
              <a:t> LR </a:t>
            </a:r>
            <a:r>
              <a:rPr lang="it-IT" sz="2400" dirty="0" err="1"/>
              <a:t>des</a:t>
            </a:r>
            <a:r>
              <a:rPr lang="it-IT" sz="2400" dirty="0"/>
              <a:t> Alpes-</a:t>
            </a:r>
            <a:r>
              <a:rPr lang="it-IT" sz="2400" dirty="0" err="1"/>
              <a:t>Maritimes</a:t>
            </a:r>
            <a:r>
              <a:rPr lang="it-IT" sz="2400" dirty="0"/>
              <a:t> Eric Ciotti a </a:t>
            </a:r>
            <a:r>
              <a:rPr lang="it-IT" sz="2400" dirty="0" err="1"/>
              <a:t>écrit</a:t>
            </a:r>
            <a:r>
              <a:rPr lang="it-IT" sz="2400" dirty="0"/>
              <a:t> </a:t>
            </a:r>
            <a:r>
              <a:rPr lang="it-IT" sz="2400" dirty="0" err="1"/>
              <a:t>au</a:t>
            </a:r>
            <a:r>
              <a:rPr lang="it-IT" sz="2400" dirty="0"/>
              <a:t> ministre de l’</a:t>
            </a:r>
            <a:r>
              <a:rPr lang="it-IT" sz="2400" dirty="0" err="1"/>
              <a:t>Intérieur</a:t>
            </a:r>
            <a:r>
              <a:rPr lang="it-IT" sz="2400" dirty="0"/>
              <a:t>, </a:t>
            </a:r>
            <a:r>
              <a:rPr lang="it-IT" sz="2400" dirty="0" err="1"/>
              <a:t>Gérald</a:t>
            </a:r>
            <a:r>
              <a:rPr lang="it-IT" sz="2400" dirty="0"/>
              <a:t> </a:t>
            </a:r>
            <a:r>
              <a:rPr lang="it-IT" sz="2400" dirty="0" err="1"/>
              <a:t>Darmanin</a:t>
            </a:r>
            <a:r>
              <a:rPr lang="it-IT" sz="2400" dirty="0"/>
              <a:t>, </a:t>
            </a:r>
            <a:r>
              <a:rPr lang="it-IT" sz="2400" dirty="0" err="1"/>
              <a:t>afin</a:t>
            </a:r>
            <a:r>
              <a:rPr lang="it-IT" sz="2400" dirty="0"/>
              <a:t> «</a:t>
            </a:r>
            <a:r>
              <a:rPr lang="it-IT" sz="2400" dirty="0" err="1"/>
              <a:t>d’étu</a:t>
            </a:r>
            <a:r>
              <a:rPr lang="it-IT" sz="2400" b="1" dirty="0" err="1"/>
              <a:t>dier</a:t>
            </a:r>
            <a:r>
              <a:rPr lang="it-IT" sz="2400" b="1" dirty="0"/>
              <a:t> la </a:t>
            </a:r>
            <a:r>
              <a:rPr lang="it-IT" sz="2400" b="1" dirty="0" err="1"/>
              <a:t>dissolution</a:t>
            </a:r>
            <a:r>
              <a:rPr lang="it-IT" sz="2400" b="1" dirty="0"/>
              <a:t> de ce </a:t>
            </a:r>
            <a:r>
              <a:rPr lang="it-IT" sz="2400" b="1" dirty="0" err="1"/>
              <a:t>mouvement</a:t>
            </a:r>
            <a:r>
              <a:rPr lang="it-IT" sz="2400" b="1" dirty="0"/>
              <a:t>»,</a:t>
            </a:r>
            <a:endParaRPr lang="it-IT" sz="2400" b="1" dirty="0" smtClean="0"/>
          </a:p>
          <a:p>
            <a:r>
              <a:rPr lang="it-IT" sz="2400" dirty="0"/>
              <a:t>Le porte-parole </a:t>
            </a:r>
            <a:r>
              <a:rPr lang="it-IT" sz="2400" dirty="0" err="1"/>
              <a:t>du</a:t>
            </a:r>
            <a:r>
              <a:rPr lang="it-IT" sz="2400" dirty="0"/>
              <a:t> </a:t>
            </a:r>
            <a:r>
              <a:rPr lang="it-IT" sz="2400" dirty="0" err="1"/>
              <a:t>Rassemblement</a:t>
            </a:r>
            <a:r>
              <a:rPr lang="it-IT" sz="2400" dirty="0"/>
              <a:t> </a:t>
            </a:r>
            <a:r>
              <a:rPr lang="it-IT" sz="2400" dirty="0" err="1"/>
              <a:t>national</a:t>
            </a:r>
            <a:r>
              <a:rPr lang="it-IT" sz="2400" dirty="0"/>
              <a:t>, </a:t>
            </a:r>
            <a:r>
              <a:rPr lang="it-IT" sz="2400" dirty="0" err="1"/>
              <a:t>Sébastien</a:t>
            </a:r>
            <a:r>
              <a:rPr lang="it-IT" sz="2400" dirty="0"/>
              <a:t> </a:t>
            </a:r>
            <a:r>
              <a:rPr lang="it-IT" sz="2400" dirty="0" err="1"/>
              <a:t>Chenu</a:t>
            </a:r>
            <a:r>
              <a:rPr lang="it-IT" sz="2400" dirty="0"/>
              <a:t>, a </a:t>
            </a:r>
            <a:r>
              <a:rPr lang="it-IT" sz="2400" dirty="0" err="1"/>
              <a:t>également</a:t>
            </a:r>
            <a:r>
              <a:rPr lang="it-IT" sz="2400" dirty="0"/>
              <a:t> </a:t>
            </a:r>
            <a:r>
              <a:rPr lang="it-IT" sz="2400" dirty="0" err="1"/>
              <a:t>demandé</a:t>
            </a:r>
            <a:r>
              <a:rPr lang="it-IT" sz="2400" dirty="0"/>
              <a:t> </a:t>
            </a:r>
            <a:r>
              <a:rPr lang="it-IT" sz="2400" b="1" dirty="0"/>
              <a:t>«la </a:t>
            </a:r>
            <a:r>
              <a:rPr lang="it-IT" sz="2400" b="1" dirty="0" err="1"/>
              <a:t>dissolution</a:t>
            </a:r>
            <a:r>
              <a:rPr lang="it-IT" sz="2400" b="1" dirty="0"/>
              <a:t> de l’</a:t>
            </a:r>
            <a:r>
              <a:rPr lang="it-IT" sz="2400" b="1" dirty="0" err="1"/>
              <a:t>Unef</a:t>
            </a:r>
            <a:r>
              <a:rPr lang="it-IT" sz="2400" b="1" dirty="0"/>
              <a:t>» </a:t>
            </a:r>
            <a:r>
              <a:rPr lang="it-IT" sz="2400" dirty="0"/>
              <a:t>face à ce </a:t>
            </a:r>
            <a:r>
              <a:rPr lang="it-IT" sz="2400" dirty="0" err="1"/>
              <a:t>qu’il</a:t>
            </a:r>
            <a:r>
              <a:rPr lang="it-IT" sz="2400" dirty="0"/>
              <a:t> </a:t>
            </a:r>
            <a:r>
              <a:rPr lang="it-IT" sz="2400" dirty="0" err="1"/>
              <a:t>qualifie</a:t>
            </a:r>
            <a:r>
              <a:rPr lang="it-IT" sz="2400" dirty="0"/>
              <a:t> de «</a:t>
            </a:r>
            <a:r>
              <a:rPr lang="it-IT" sz="2400" dirty="0" err="1"/>
              <a:t>scandale</a:t>
            </a:r>
            <a:r>
              <a:rPr lang="it-IT" sz="2400" dirty="0" smtClean="0"/>
              <a:t>»</a:t>
            </a:r>
          </a:p>
          <a:p>
            <a:pPr marL="0" indent="0">
              <a:buNone/>
            </a:pPr>
            <a:endParaRPr lang="it-IT" sz="2400" dirty="0"/>
          </a:p>
          <a:p>
            <a:pPr algn="just"/>
            <a:r>
              <a:rPr lang="it-IT" sz="2400" dirty="0" smtClean="0"/>
              <a:t>LR* </a:t>
            </a:r>
            <a:r>
              <a:rPr lang="it-IT" sz="2400" dirty="0"/>
              <a:t>est un parti </a:t>
            </a:r>
            <a:r>
              <a:rPr lang="it-IT" sz="2400" dirty="0" err="1"/>
              <a:t>politique</a:t>
            </a:r>
            <a:r>
              <a:rPr lang="it-IT" sz="2400" dirty="0"/>
              <a:t> gaulliste et </a:t>
            </a:r>
            <a:r>
              <a:rPr lang="it-IT" sz="2400" dirty="0" err="1"/>
              <a:t>libéral-conservateur</a:t>
            </a:r>
            <a:r>
              <a:rPr lang="it-IT" sz="2400" dirty="0"/>
              <a:t> </a:t>
            </a:r>
            <a:r>
              <a:rPr lang="it-IT" sz="2400" dirty="0" err="1"/>
              <a:t>français</a:t>
            </a:r>
            <a:r>
              <a:rPr lang="it-IT" sz="2400" dirty="0"/>
              <a:t>, </a:t>
            </a:r>
            <a:r>
              <a:rPr lang="it-IT" sz="2400" dirty="0" err="1"/>
              <a:t>classé</a:t>
            </a:r>
            <a:r>
              <a:rPr lang="it-IT" sz="2400" dirty="0"/>
              <a:t> à </a:t>
            </a:r>
            <a:r>
              <a:rPr lang="it-IT" sz="2400" dirty="0" err="1"/>
              <a:t>droite</a:t>
            </a:r>
            <a:r>
              <a:rPr lang="it-IT" sz="2400" dirty="0"/>
              <a:t> et </a:t>
            </a:r>
            <a:r>
              <a:rPr lang="it-IT" sz="2400" dirty="0" err="1"/>
              <a:t>au</a:t>
            </a:r>
            <a:r>
              <a:rPr lang="it-IT" sz="2400" dirty="0"/>
              <a:t> centre </a:t>
            </a:r>
            <a:r>
              <a:rPr lang="it-IT" sz="2400" dirty="0" err="1"/>
              <a:t>droit</a:t>
            </a:r>
            <a:r>
              <a:rPr lang="it-IT" sz="2400" dirty="0"/>
              <a:t> </a:t>
            </a:r>
            <a:r>
              <a:rPr lang="it-IT" sz="2400" dirty="0" err="1"/>
              <a:t>sur</a:t>
            </a:r>
            <a:r>
              <a:rPr lang="it-IT" sz="2400" dirty="0"/>
              <a:t> l'</a:t>
            </a:r>
            <a:r>
              <a:rPr lang="it-IT" sz="2400" dirty="0" err="1"/>
              <a:t>échiquier</a:t>
            </a:r>
            <a:r>
              <a:rPr lang="it-IT" sz="2400" dirty="0"/>
              <a:t> </a:t>
            </a:r>
            <a:r>
              <a:rPr lang="it-IT" sz="2400" dirty="0" err="1"/>
              <a:t>politique</a:t>
            </a:r>
            <a:r>
              <a:rPr lang="it-IT" sz="2400" dirty="0"/>
              <a:t>.</a:t>
            </a:r>
          </a:p>
          <a:p>
            <a:endParaRPr lang="fr-CA" sz="2400" dirty="0"/>
          </a:p>
        </p:txBody>
      </p:sp>
    </p:spTree>
    <p:extLst>
      <p:ext uri="{BB962C8B-B14F-4D97-AF65-F5344CB8AC3E}">
        <p14:creationId xmlns:p14="http://schemas.microsoft.com/office/powerpoint/2010/main" val="132484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23 </a:t>
            </a:r>
            <a:r>
              <a:rPr lang="fr-CA" sz="2800" dirty="0" err="1"/>
              <a:t>marzo</a:t>
            </a:r>
            <a:r>
              <a:rPr lang="fr-CA" sz="2800" dirty="0"/>
              <a:t> 2021</a:t>
            </a:r>
          </a:p>
        </p:txBody>
      </p:sp>
      <p:sp>
        <p:nvSpPr>
          <p:cNvPr id="3" name="Segnaposto contenuto 2"/>
          <p:cNvSpPr>
            <a:spLocks noGrp="1"/>
          </p:cNvSpPr>
          <p:nvPr>
            <p:ph idx="1"/>
          </p:nvPr>
        </p:nvSpPr>
        <p:spPr/>
        <p:txBody>
          <a:bodyPr>
            <a:normAutofit lnSpcReduction="10000"/>
          </a:bodyPr>
          <a:lstStyle/>
          <a:p>
            <a:r>
              <a:rPr lang="it-IT" sz="2400" b="1" dirty="0" err="1"/>
              <a:t>Réunions</a:t>
            </a:r>
            <a:r>
              <a:rPr lang="it-IT" sz="2400" b="1" dirty="0"/>
              <a:t> non-</a:t>
            </a:r>
            <a:r>
              <a:rPr lang="it-IT" sz="2400" b="1" dirty="0" err="1"/>
              <a:t>mixtes</a:t>
            </a:r>
            <a:r>
              <a:rPr lang="it-IT" sz="2400" b="1" dirty="0"/>
              <a:t> à l'UNEF : une </a:t>
            </a:r>
            <a:r>
              <a:rPr lang="it-IT" sz="2400" b="1" dirty="0" err="1"/>
              <a:t>plainte</a:t>
            </a:r>
            <a:r>
              <a:rPr lang="it-IT" sz="2400" b="1" dirty="0"/>
              <a:t> </a:t>
            </a:r>
            <a:r>
              <a:rPr lang="it-IT" sz="2400" b="1" dirty="0" err="1"/>
              <a:t>déposée</a:t>
            </a:r>
            <a:r>
              <a:rPr lang="it-IT" sz="2400" b="1" dirty="0"/>
              <a:t> pour </a:t>
            </a:r>
            <a:r>
              <a:rPr lang="it-IT" sz="2400" b="1" dirty="0" err="1"/>
              <a:t>discrimination</a:t>
            </a:r>
            <a:r>
              <a:rPr lang="it-IT" sz="2400" b="1" dirty="0"/>
              <a:t> </a:t>
            </a:r>
            <a:r>
              <a:rPr lang="it-IT" sz="2400" b="1" dirty="0" err="1"/>
              <a:t>raciale</a:t>
            </a:r>
            <a:endParaRPr lang="it-IT" sz="2400" b="1" dirty="0"/>
          </a:p>
          <a:p>
            <a:pPr algn="just"/>
            <a:r>
              <a:rPr lang="it-IT" sz="2400" dirty="0"/>
              <a:t>Une </a:t>
            </a:r>
            <a:r>
              <a:rPr lang="it-IT" sz="2400" dirty="0" err="1"/>
              <a:t>plainte</a:t>
            </a:r>
            <a:r>
              <a:rPr lang="it-IT" sz="2400" dirty="0"/>
              <a:t> pour </a:t>
            </a:r>
            <a:r>
              <a:rPr lang="it-IT" sz="2400" dirty="0" err="1"/>
              <a:t>discrimination</a:t>
            </a:r>
            <a:r>
              <a:rPr lang="it-IT" sz="2400" dirty="0"/>
              <a:t> </a:t>
            </a:r>
            <a:r>
              <a:rPr lang="it-IT" sz="2400" dirty="0" err="1"/>
              <a:t>raciale</a:t>
            </a:r>
            <a:r>
              <a:rPr lang="it-IT" sz="2400" dirty="0"/>
              <a:t> a </a:t>
            </a:r>
            <a:r>
              <a:rPr lang="it-IT" sz="2400" dirty="0" err="1"/>
              <a:t>été</a:t>
            </a:r>
            <a:r>
              <a:rPr lang="it-IT" sz="2400" dirty="0"/>
              <a:t> </a:t>
            </a:r>
            <a:r>
              <a:rPr lang="it-IT" sz="2400" dirty="0" err="1"/>
              <a:t>déposée</a:t>
            </a:r>
            <a:r>
              <a:rPr lang="it-IT" sz="2400" dirty="0"/>
              <a:t>, </a:t>
            </a:r>
            <a:r>
              <a:rPr lang="it-IT" sz="2400" dirty="0" err="1"/>
              <a:t>annonce</a:t>
            </a:r>
            <a:r>
              <a:rPr lang="it-IT" sz="2400" dirty="0"/>
              <a:t> le </a:t>
            </a:r>
            <a:r>
              <a:rPr lang="it-IT" sz="2400" dirty="0" err="1"/>
              <a:t>député</a:t>
            </a:r>
            <a:r>
              <a:rPr lang="it-IT" sz="2400" dirty="0"/>
              <a:t> LR </a:t>
            </a:r>
            <a:r>
              <a:rPr lang="it-IT" sz="2400" dirty="0" err="1"/>
              <a:t>du</a:t>
            </a:r>
            <a:r>
              <a:rPr lang="it-IT" sz="2400" dirty="0"/>
              <a:t> </a:t>
            </a:r>
            <a:r>
              <a:rPr lang="it-IT" sz="2400" dirty="0" err="1"/>
              <a:t>Vaucluse</a:t>
            </a:r>
            <a:r>
              <a:rPr lang="it-IT" sz="2400" dirty="0"/>
              <a:t> Julien Aubert </a:t>
            </a:r>
            <a:r>
              <a:rPr lang="it-IT" sz="2400" dirty="0" err="1"/>
              <a:t>après</a:t>
            </a:r>
            <a:r>
              <a:rPr lang="it-IT" sz="2400" dirty="0"/>
              <a:t> </a:t>
            </a:r>
            <a:r>
              <a:rPr lang="it-IT" sz="2400" dirty="0" err="1"/>
              <a:t>que</a:t>
            </a:r>
            <a:r>
              <a:rPr lang="it-IT" sz="2400" dirty="0"/>
              <a:t> </a:t>
            </a:r>
            <a:r>
              <a:rPr lang="it-IT" sz="2400" dirty="0" err="1"/>
              <a:t>Mélanie</a:t>
            </a:r>
            <a:r>
              <a:rPr lang="it-IT" sz="2400" dirty="0"/>
              <a:t> Luce, </a:t>
            </a:r>
            <a:r>
              <a:rPr lang="it-IT" sz="2400" dirty="0" err="1"/>
              <a:t>présidente</a:t>
            </a:r>
            <a:r>
              <a:rPr lang="it-IT" sz="2400" dirty="0"/>
              <a:t> </a:t>
            </a:r>
            <a:r>
              <a:rPr lang="it-IT" sz="2400" dirty="0" err="1"/>
              <a:t>du</a:t>
            </a:r>
            <a:r>
              <a:rPr lang="it-IT" sz="2400" dirty="0"/>
              <a:t> </a:t>
            </a:r>
            <a:r>
              <a:rPr lang="it-IT" sz="2400" dirty="0" err="1"/>
              <a:t>syndicat</a:t>
            </a:r>
            <a:r>
              <a:rPr lang="it-IT" sz="2400" dirty="0"/>
              <a:t> </a:t>
            </a:r>
            <a:r>
              <a:rPr lang="it-IT" sz="2400" dirty="0" err="1"/>
              <a:t>étudiant</a:t>
            </a:r>
            <a:r>
              <a:rPr lang="it-IT" sz="2400" dirty="0"/>
              <a:t> a </a:t>
            </a:r>
            <a:r>
              <a:rPr lang="it-IT" sz="2400" dirty="0" err="1"/>
              <a:t>reconnu</a:t>
            </a:r>
            <a:r>
              <a:rPr lang="it-IT" sz="2400" dirty="0"/>
              <a:t> </a:t>
            </a:r>
            <a:r>
              <a:rPr lang="it-IT" sz="2400" dirty="0" err="1"/>
              <a:t>mercredi</a:t>
            </a:r>
            <a:r>
              <a:rPr lang="it-IT" sz="2400" dirty="0"/>
              <a:t> </a:t>
            </a:r>
            <a:r>
              <a:rPr lang="it-IT" sz="2400" dirty="0" err="1"/>
              <a:t>sur</a:t>
            </a:r>
            <a:r>
              <a:rPr lang="it-IT" sz="2400" dirty="0"/>
              <a:t> Europe 1 </a:t>
            </a:r>
            <a:r>
              <a:rPr lang="it-IT" sz="2400" dirty="0" err="1"/>
              <a:t>que</a:t>
            </a:r>
            <a:r>
              <a:rPr lang="it-IT" sz="2400" dirty="0"/>
              <a:t> l'</a:t>
            </a:r>
            <a:r>
              <a:rPr lang="it-IT" sz="2400" dirty="0" err="1"/>
              <a:t>Unef</a:t>
            </a:r>
            <a:r>
              <a:rPr lang="it-IT" sz="2400" dirty="0"/>
              <a:t> </a:t>
            </a:r>
            <a:r>
              <a:rPr lang="it-IT" sz="2400" dirty="0" err="1"/>
              <a:t>organisait</a:t>
            </a:r>
            <a:r>
              <a:rPr lang="it-IT" sz="2400" dirty="0"/>
              <a:t> </a:t>
            </a:r>
            <a:r>
              <a:rPr lang="it-IT" sz="2400" dirty="0" err="1"/>
              <a:t>des</a:t>
            </a:r>
            <a:r>
              <a:rPr lang="it-IT" sz="2400" dirty="0"/>
              <a:t> </a:t>
            </a:r>
            <a:r>
              <a:rPr lang="it-IT" sz="2400" b="1" dirty="0" err="1"/>
              <a:t>rassemblements</a:t>
            </a:r>
            <a:r>
              <a:rPr lang="it-IT" sz="2400" b="1" dirty="0"/>
              <a:t> </a:t>
            </a:r>
            <a:r>
              <a:rPr lang="it-IT" sz="2400" b="1" dirty="0" err="1"/>
              <a:t>interdits</a:t>
            </a:r>
            <a:r>
              <a:rPr lang="it-IT" sz="2400" b="1" dirty="0"/>
              <a:t> </a:t>
            </a:r>
            <a:r>
              <a:rPr lang="it-IT" sz="2400" b="1" dirty="0" err="1"/>
              <a:t>aux</a:t>
            </a:r>
            <a:r>
              <a:rPr lang="it-IT" sz="2400" b="1" dirty="0"/>
              <a:t> </a:t>
            </a:r>
            <a:r>
              <a:rPr lang="it-IT" sz="2400" b="1" dirty="0" err="1"/>
              <a:t>blancs</a:t>
            </a:r>
            <a:r>
              <a:rPr lang="it-IT" sz="2400" b="1" dirty="0" smtClean="0"/>
              <a:t>.</a:t>
            </a:r>
          </a:p>
          <a:p>
            <a:pPr algn="just"/>
            <a:endParaRPr lang="it-IT" sz="2400" dirty="0"/>
          </a:p>
          <a:p>
            <a:pPr algn="just"/>
            <a:r>
              <a:rPr lang="it-IT" sz="2400" dirty="0" err="1"/>
              <a:t>https</a:t>
            </a:r>
            <a:r>
              <a:rPr lang="it-IT" sz="2400" dirty="0"/>
              <a:t>://france3-regions.francetvinfo.fr/</a:t>
            </a:r>
            <a:r>
              <a:rPr lang="it-IT" sz="2400" dirty="0" err="1"/>
              <a:t>provence</a:t>
            </a:r>
            <a:r>
              <a:rPr lang="it-IT" sz="2400" dirty="0"/>
              <a:t>-</a:t>
            </a:r>
            <a:r>
              <a:rPr lang="it-IT" sz="2400" dirty="0" err="1"/>
              <a:t>alpes</a:t>
            </a:r>
            <a:r>
              <a:rPr lang="it-IT" sz="2400" dirty="0"/>
              <a:t>-cote-d-</a:t>
            </a:r>
            <a:r>
              <a:rPr lang="it-IT" sz="2400" dirty="0" err="1"/>
              <a:t>azur</a:t>
            </a:r>
            <a:r>
              <a:rPr lang="it-IT" sz="2400" dirty="0"/>
              <a:t>/reunions-non-mixtes-a-l-unef-demande-de-dissolution-et-poursuites-penales-les-reactions-politiques-en-paca</a:t>
            </a:r>
          </a:p>
          <a:p>
            <a:endParaRPr lang="fr-CA" sz="2400" dirty="0"/>
          </a:p>
        </p:txBody>
      </p:sp>
    </p:spTree>
    <p:extLst>
      <p:ext uri="{BB962C8B-B14F-4D97-AF65-F5344CB8AC3E}">
        <p14:creationId xmlns:p14="http://schemas.microsoft.com/office/powerpoint/2010/main" val="2198019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fontScale="85000" lnSpcReduction="20000"/>
          </a:bodyPr>
          <a:lstStyle/>
          <a:p>
            <a:pPr algn="just"/>
            <a:r>
              <a:rPr lang="it-IT" sz="2400" b="1" dirty="0" err="1"/>
              <a:t>Réunions</a:t>
            </a:r>
            <a:r>
              <a:rPr lang="it-IT" sz="2400" b="1" dirty="0"/>
              <a:t> non-</a:t>
            </a:r>
            <a:r>
              <a:rPr lang="it-IT" sz="2400" b="1" dirty="0" err="1"/>
              <a:t>mixtes</a:t>
            </a:r>
            <a:r>
              <a:rPr lang="it-IT" sz="2400" b="1" dirty="0"/>
              <a:t> à l'</a:t>
            </a:r>
            <a:r>
              <a:rPr lang="it-IT" sz="2400" b="1" dirty="0" err="1"/>
              <a:t>Unef</a:t>
            </a:r>
            <a:r>
              <a:rPr lang="it-IT" sz="2400" b="1" dirty="0"/>
              <a:t> : </a:t>
            </a:r>
            <a:r>
              <a:rPr lang="it-IT" sz="2400" b="1" dirty="0" err="1"/>
              <a:t>Blanquer</a:t>
            </a:r>
            <a:r>
              <a:rPr lang="it-IT" sz="2400" b="1" dirty="0"/>
              <a:t> </a:t>
            </a:r>
            <a:r>
              <a:rPr lang="it-IT" sz="2400" b="1" dirty="0" err="1"/>
              <a:t>veut</a:t>
            </a:r>
            <a:r>
              <a:rPr lang="it-IT" sz="2400" b="1" dirty="0"/>
              <a:t> interdire </a:t>
            </a:r>
            <a:r>
              <a:rPr lang="it-IT" sz="2400" b="1" dirty="0" err="1"/>
              <a:t>ces</a:t>
            </a:r>
            <a:r>
              <a:rPr lang="it-IT" sz="2400" b="1" dirty="0"/>
              <a:t> </a:t>
            </a:r>
            <a:r>
              <a:rPr lang="it-IT" sz="2400" b="1" dirty="0" err="1"/>
              <a:t>pratiques</a:t>
            </a:r>
            <a:r>
              <a:rPr lang="it-IT" sz="2400" b="1" dirty="0"/>
              <a:t> «qui </a:t>
            </a:r>
            <a:r>
              <a:rPr lang="it-IT" sz="2400" b="1" dirty="0" err="1"/>
              <a:t>ressemblent</a:t>
            </a:r>
            <a:r>
              <a:rPr lang="it-IT" sz="2400" b="1" dirty="0"/>
              <a:t> </a:t>
            </a:r>
            <a:r>
              <a:rPr lang="it-IT" sz="2400" b="1" dirty="0" err="1"/>
              <a:t>au</a:t>
            </a:r>
            <a:r>
              <a:rPr lang="it-IT" sz="2400" b="1" dirty="0"/>
              <a:t> </a:t>
            </a:r>
            <a:r>
              <a:rPr lang="it-IT" sz="2400" b="1" dirty="0" err="1"/>
              <a:t>fascisme</a:t>
            </a:r>
            <a:r>
              <a:rPr lang="it-IT" sz="2400" b="1" dirty="0"/>
              <a:t>»</a:t>
            </a:r>
          </a:p>
          <a:p>
            <a:r>
              <a:rPr lang="it-IT" sz="2400" dirty="0" err="1"/>
              <a:t>Invité</a:t>
            </a:r>
            <a:r>
              <a:rPr lang="it-IT" sz="2400" dirty="0"/>
              <a:t> de BFMTV/RMC, le ministre de l'</a:t>
            </a:r>
            <a:r>
              <a:rPr lang="it-IT" sz="2400" dirty="0" err="1"/>
              <a:t>Éducation</a:t>
            </a:r>
            <a:r>
              <a:rPr lang="it-IT" sz="2400" dirty="0"/>
              <a:t> </a:t>
            </a:r>
            <a:r>
              <a:rPr lang="it-IT" sz="2400" dirty="0" err="1"/>
              <a:t>nationale</a:t>
            </a:r>
            <a:r>
              <a:rPr lang="it-IT" sz="2400" dirty="0"/>
              <a:t> a </a:t>
            </a:r>
            <a:r>
              <a:rPr lang="it-IT" sz="2400" dirty="0" err="1"/>
              <a:t>jugé</a:t>
            </a:r>
            <a:r>
              <a:rPr lang="it-IT" sz="2400" dirty="0"/>
              <a:t> </a:t>
            </a:r>
            <a:r>
              <a:rPr lang="it-IT" sz="2400" dirty="0" err="1"/>
              <a:t>que</a:t>
            </a:r>
            <a:r>
              <a:rPr lang="it-IT" sz="2400" dirty="0"/>
              <a:t> </a:t>
            </a:r>
            <a:r>
              <a:rPr lang="it-IT" sz="2400" dirty="0" err="1"/>
              <a:t>les</a:t>
            </a:r>
            <a:r>
              <a:rPr lang="it-IT" sz="2400" dirty="0"/>
              <a:t> </a:t>
            </a:r>
            <a:r>
              <a:rPr lang="it-IT" sz="2400" dirty="0" err="1"/>
              <a:t>faits</a:t>
            </a:r>
            <a:r>
              <a:rPr lang="it-IT" sz="2400" dirty="0"/>
              <a:t> </a:t>
            </a:r>
            <a:r>
              <a:rPr lang="it-IT" sz="2400" dirty="0" err="1"/>
              <a:t>reprochés</a:t>
            </a:r>
            <a:r>
              <a:rPr lang="it-IT" sz="2400" dirty="0"/>
              <a:t> </a:t>
            </a:r>
            <a:r>
              <a:rPr lang="it-IT" sz="2400" dirty="0" err="1"/>
              <a:t>au</a:t>
            </a:r>
            <a:r>
              <a:rPr lang="it-IT" sz="2400" dirty="0"/>
              <a:t> </a:t>
            </a:r>
            <a:r>
              <a:rPr lang="it-IT" sz="2400" dirty="0" err="1"/>
              <a:t>syndicat</a:t>
            </a:r>
            <a:r>
              <a:rPr lang="it-IT" sz="2400" dirty="0"/>
              <a:t> </a:t>
            </a:r>
            <a:r>
              <a:rPr lang="it-IT" sz="2400" dirty="0" err="1"/>
              <a:t>étudiant</a:t>
            </a:r>
            <a:r>
              <a:rPr lang="it-IT" sz="2400" dirty="0"/>
              <a:t> </a:t>
            </a:r>
            <a:r>
              <a:rPr lang="it-IT" sz="2400" dirty="0" err="1"/>
              <a:t>étaient</a:t>
            </a:r>
            <a:r>
              <a:rPr lang="it-IT" sz="2400" dirty="0"/>
              <a:t> «</a:t>
            </a:r>
            <a:r>
              <a:rPr lang="it-IT" sz="2400" dirty="0" err="1"/>
              <a:t>extrêmement</a:t>
            </a:r>
            <a:r>
              <a:rPr lang="it-IT" sz="2400" dirty="0"/>
              <a:t> </a:t>
            </a:r>
            <a:r>
              <a:rPr lang="it-IT" sz="2400" dirty="0" err="1"/>
              <a:t>graves</a:t>
            </a:r>
            <a:r>
              <a:rPr lang="it-IT" sz="2400" dirty="0"/>
              <a:t>»</a:t>
            </a:r>
            <a:r>
              <a:rPr lang="it-IT" sz="2400" dirty="0" smtClean="0"/>
              <a:t>.</a:t>
            </a:r>
          </a:p>
          <a:p>
            <a:pPr algn="just"/>
            <a:r>
              <a:rPr lang="it-IT" sz="2400" dirty="0"/>
              <a:t>L</a:t>
            </a:r>
            <a:r>
              <a:rPr lang="it-IT" sz="2400" dirty="0" smtClean="0"/>
              <a:t>e </a:t>
            </a:r>
            <a:r>
              <a:rPr lang="it-IT" sz="2400" dirty="0"/>
              <a:t>ministre de l'</a:t>
            </a:r>
            <a:r>
              <a:rPr lang="it-IT" sz="2400" dirty="0" err="1"/>
              <a:t>Éducation</a:t>
            </a:r>
            <a:r>
              <a:rPr lang="it-IT" sz="2400" dirty="0"/>
              <a:t> </a:t>
            </a:r>
            <a:r>
              <a:rPr lang="it-IT" sz="2400" dirty="0" err="1"/>
              <a:t>nationale</a:t>
            </a:r>
            <a:r>
              <a:rPr lang="it-IT" sz="2400" dirty="0"/>
              <a:t> a </a:t>
            </a:r>
            <a:r>
              <a:rPr lang="it-IT" sz="2400" dirty="0" err="1"/>
              <a:t>dénoncé</a:t>
            </a:r>
            <a:r>
              <a:rPr lang="it-IT" sz="2400" dirty="0"/>
              <a:t> </a:t>
            </a:r>
            <a:r>
              <a:rPr lang="it-IT" sz="2400" dirty="0" err="1"/>
              <a:t>des</a:t>
            </a:r>
            <a:r>
              <a:rPr lang="it-IT" sz="2400" dirty="0"/>
              <a:t> </a:t>
            </a:r>
            <a:r>
              <a:rPr lang="it-IT" sz="2400" dirty="0" err="1"/>
              <a:t>pratiques</a:t>
            </a:r>
            <a:r>
              <a:rPr lang="it-IT" sz="2400" dirty="0"/>
              <a:t> «</a:t>
            </a:r>
            <a:r>
              <a:rPr lang="it-IT" sz="2400" i="1" dirty="0"/>
              <a:t>qui </a:t>
            </a:r>
            <a:r>
              <a:rPr lang="it-IT" sz="2400" i="1" dirty="0" err="1"/>
              <a:t>ressemblent</a:t>
            </a:r>
            <a:r>
              <a:rPr lang="it-IT" sz="2400" i="1" dirty="0"/>
              <a:t> </a:t>
            </a:r>
            <a:r>
              <a:rPr lang="it-IT" sz="2400" i="1" dirty="0" err="1"/>
              <a:t>au</a:t>
            </a:r>
            <a:r>
              <a:rPr lang="it-IT" sz="2400" i="1" dirty="0"/>
              <a:t> </a:t>
            </a:r>
            <a:r>
              <a:rPr lang="it-IT" sz="2400" i="1" dirty="0" err="1"/>
              <a:t>fascisme</a:t>
            </a:r>
            <a:r>
              <a:rPr lang="it-IT" sz="2400" dirty="0"/>
              <a:t>». «</a:t>
            </a:r>
            <a:r>
              <a:rPr lang="it-IT" sz="2400" i="1" dirty="0" err="1"/>
              <a:t>C'est</a:t>
            </a:r>
            <a:r>
              <a:rPr lang="it-IT" sz="2400" i="1" dirty="0"/>
              <a:t> </a:t>
            </a:r>
            <a:r>
              <a:rPr lang="it-IT" sz="2400" i="1" dirty="0" err="1"/>
              <a:t>extrêmement</a:t>
            </a:r>
            <a:r>
              <a:rPr lang="it-IT" sz="2400" i="1" dirty="0"/>
              <a:t> grave, </a:t>
            </a:r>
            <a:r>
              <a:rPr lang="it-IT" sz="2400" i="1" dirty="0" err="1"/>
              <a:t>donc</a:t>
            </a:r>
            <a:r>
              <a:rPr lang="it-IT" sz="2400" b="1" i="1" dirty="0"/>
              <a:t> </a:t>
            </a:r>
            <a:r>
              <a:rPr lang="it-IT" sz="2400" b="1" i="1" dirty="0" err="1"/>
              <a:t>soit</a:t>
            </a:r>
            <a:r>
              <a:rPr lang="it-IT" sz="2400" b="1" i="1" dirty="0"/>
              <a:t> </a:t>
            </a:r>
            <a:r>
              <a:rPr lang="it-IT" sz="2400" i="1" dirty="0" err="1"/>
              <a:t>ils</a:t>
            </a:r>
            <a:r>
              <a:rPr lang="it-IT" sz="2400" i="1" dirty="0"/>
              <a:t> le font de bonne </a:t>
            </a:r>
            <a:r>
              <a:rPr lang="it-IT" sz="2400" i="1" dirty="0" err="1"/>
              <a:t>foi</a:t>
            </a:r>
            <a:r>
              <a:rPr lang="it-IT" sz="2400" i="1" dirty="0"/>
              <a:t>, en </a:t>
            </a:r>
            <a:r>
              <a:rPr lang="it-IT" sz="2400" i="1" dirty="0" err="1"/>
              <a:t>pensant</a:t>
            </a:r>
            <a:r>
              <a:rPr lang="it-IT" sz="2400" i="1" dirty="0"/>
              <a:t> </a:t>
            </a:r>
            <a:r>
              <a:rPr lang="it-IT" sz="2400" i="1" dirty="0" err="1"/>
              <a:t>bien</a:t>
            </a:r>
            <a:r>
              <a:rPr lang="it-IT" sz="2400" i="1" dirty="0"/>
              <a:t> </a:t>
            </a:r>
            <a:r>
              <a:rPr lang="it-IT" sz="2400" i="1" dirty="0" err="1"/>
              <a:t>faire</a:t>
            </a:r>
            <a:r>
              <a:rPr lang="it-IT" sz="2400" i="1" dirty="0"/>
              <a:t>, </a:t>
            </a:r>
            <a:r>
              <a:rPr lang="it-IT" sz="2400" i="1" dirty="0" err="1"/>
              <a:t>alors</a:t>
            </a:r>
            <a:r>
              <a:rPr lang="it-IT" sz="2400" i="1" dirty="0"/>
              <a:t> </a:t>
            </a:r>
            <a:r>
              <a:rPr lang="it-IT" sz="2400" i="1" dirty="0" err="1"/>
              <a:t>qu'ils</a:t>
            </a:r>
            <a:r>
              <a:rPr lang="it-IT" sz="2400" i="1" dirty="0"/>
              <a:t> font une </a:t>
            </a:r>
            <a:r>
              <a:rPr lang="it-IT" sz="2400" i="1" dirty="0" err="1"/>
              <a:t>chose</a:t>
            </a:r>
            <a:r>
              <a:rPr lang="it-IT" sz="2400" i="1" dirty="0"/>
              <a:t> folle ;</a:t>
            </a:r>
            <a:r>
              <a:rPr lang="it-IT" sz="2400" b="1" i="1" dirty="0"/>
              <a:t> </a:t>
            </a:r>
            <a:r>
              <a:rPr lang="it-IT" sz="2400" b="1" i="1" dirty="0" err="1"/>
              <a:t>soit</a:t>
            </a:r>
            <a:r>
              <a:rPr lang="it-IT" sz="2400" b="1" i="1" dirty="0"/>
              <a:t> </a:t>
            </a:r>
            <a:r>
              <a:rPr lang="it-IT" sz="2400" i="1" dirty="0" err="1"/>
              <a:t>ils</a:t>
            </a:r>
            <a:r>
              <a:rPr lang="it-IT" sz="2400" i="1" dirty="0"/>
              <a:t> </a:t>
            </a:r>
            <a:r>
              <a:rPr lang="it-IT" sz="2400" i="1" dirty="0" err="1"/>
              <a:t>ont</a:t>
            </a:r>
            <a:r>
              <a:rPr lang="it-IT" sz="2400" i="1" dirty="0"/>
              <a:t> </a:t>
            </a:r>
            <a:r>
              <a:rPr lang="it-IT" sz="2400" i="1" dirty="0" err="1"/>
              <a:t>des</a:t>
            </a:r>
            <a:r>
              <a:rPr lang="it-IT" sz="2400" i="1" dirty="0"/>
              <a:t> </a:t>
            </a:r>
            <a:r>
              <a:rPr lang="it-IT" sz="2400" i="1" dirty="0" err="1"/>
              <a:t>projets</a:t>
            </a:r>
            <a:r>
              <a:rPr lang="it-IT" sz="2400" i="1" dirty="0"/>
              <a:t> </a:t>
            </a:r>
            <a:r>
              <a:rPr lang="it-IT" sz="2400" i="1" dirty="0" err="1"/>
              <a:t>politiques</a:t>
            </a:r>
            <a:r>
              <a:rPr lang="it-IT" sz="2400" i="1" dirty="0"/>
              <a:t> qui </a:t>
            </a:r>
            <a:r>
              <a:rPr lang="it-IT" sz="2400" i="1" dirty="0" err="1"/>
              <a:t>sont</a:t>
            </a:r>
            <a:r>
              <a:rPr lang="it-IT" sz="2400" i="1" dirty="0"/>
              <a:t> </a:t>
            </a:r>
            <a:r>
              <a:rPr lang="it-IT" sz="2400" i="1" dirty="0" err="1"/>
              <a:t>gravissimes</a:t>
            </a:r>
            <a:r>
              <a:rPr lang="it-IT" sz="2400" i="1" dirty="0"/>
              <a:t>, qui </a:t>
            </a:r>
            <a:r>
              <a:rPr lang="it-IT" sz="2400" i="1" dirty="0" err="1"/>
              <a:t>fragmentent</a:t>
            </a:r>
            <a:r>
              <a:rPr lang="it-IT" sz="2400" i="1" dirty="0"/>
              <a:t> la </a:t>
            </a:r>
            <a:r>
              <a:rPr lang="it-IT" sz="2400" i="1" dirty="0" err="1"/>
              <a:t>société</a:t>
            </a:r>
            <a:r>
              <a:rPr lang="it-IT" sz="2400" i="1" dirty="0"/>
              <a:t>, qui </a:t>
            </a:r>
            <a:r>
              <a:rPr lang="it-IT" sz="2400" i="1" dirty="0" err="1"/>
              <a:t>divisent</a:t>
            </a:r>
            <a:r>
              <a:rPr lang="it-IT" sz="2400" i="1" dirty="0"/>
              <a:t> </a:t>
            </a:r>
            <a:r>
              <a:rPr lang="it-IT" sz="2400" i="1" dirty="0" err="1"/>
              <a:t>les</a:t>
            </a:r>
            <a:r>
              <a:rPr lang="it-IT" sz="2400" i="1" dirty="0"/>
              <a:t> gens </a:t>
            </a:r>
            <a:r>
              <a:rPr lang="it-IT" sz="2400" i="1" dirty="0" err="1"/>
              <a:t>entre</a:t>
            </a:r>
            <a:r>
              <a:rPr lang="it-IT" sz="2400" i="1" dirty="0"/>
              <a:t> </a:t>
            </a:r>
            <a:r>
              <a:rPr lang="it-IT" sz="2400" i="1" dirty="0" err="1"/>
              <a:t>eux</a:t>
            </a:r>
            <a:r>
              <a:rPr lang="it-IT" sz="2400" dirty="0"/>
              <a:t>», a-t-il </a:t>
            </a:r>
            <a:r>
              <a:rPr lang="it-IT" sz="2400" dirty="0" err="1"/>
              <a:t>expliqué</a:t>
            </a:r>
            <a:r>
              <a:rPr lang="it-IT" sz="2400" dirty="0"/>
              <a:t>.</a:t>
            </a:r>
          </a:p>
          <a:p>
            <a:pPr algn="just"/>
            <a:r>
              <a:rPr lang="it-IT" sz="2400" dirty="0" err="1"/>
              <a:t>Selon</a:t>
            </a:r>
            <a:r>
              <a:rPr lang="it-IT" sz="2400" dirty="0"/>
              <a:t> lui, l'</a:t>
            </a:r>
            <a:r>
              <a:rPr lang="it-IT" sz="2400" dirty="0" err="1"/>
              <a:t>organisation</a:t>
            </a:r>
            <a:r>
              <a:rPr lang="it-IT" sz="2400" dirty="0"/>
              <a:t> de </a:t>
            </a:r>
            <a:r>
              <a:rPr lang="it-IT" sz="2400" dirty="0" err="1"/>
              <a:t>réunions</a:t>
            </a:r>
            <a:r>
              <a:rPr lang="it-IT" sz="2400" dirty="0"/>
              <a:t> en </a:t>
            </a:r>
            <a:r>
              <a:rPr lang="it-IT" sz="2400" dirty="0" err="1"/>
              <a:t>fonction</a:t>
            </a:r>
            <a:r>
              <a:rPr lang="it-IT" sz="2400" dirty="0"/>
              <a:t> de la </a:t>
            </a:r>
            <a:r>
              <a:rPr lang="it-IT" sz="2400" dirty="0" err="1"/>
              <a:t>couleur</a:t>
            </a:r>
            <a:r>
              <a:rPr lang="it-IT" sz="2400" dirty="0"/>
              <a:t> de </a:t>
            </a:r>
            <a:r>
              <a:rPr lang="it-IT" sz="2400" dirty="0" err="1"/>
              <a:t>peau</a:t>
            </a:r>
            <a:r>
              <a:rPr lang="it-IT" sz="2400" dirty="0"/>
              <a:t> est «</a:t>
            </a:r>
            <a:r>
              <a:rPr lang="it-IT" sz="2400" i="1" dirty="0" err="1"/>
              <a:t>condamnable</a:t>
            </a:r>
            <a:r>
              <a:rPr lang="it-IT" sz="2400" dirty="0"/>
              <a:t>». «</a:t>
            </a:r>
            <a:r>
              <a:rPr lang="it-IT" sz="2400" i="1" dirty="0"/>
              <a:t>Je l'ai </a:t>
            </a:r>
            <a:r>
              <a:rPr lang="it-IT" sz="2400" i="1" dirty="0" err="1"/>
              <a:t>déjà</a:t>
            </a:r>
            <a:r>
              <a:rPr lang="it-IT" sz="2400" i="1" dirty="0"/>
              <a:t> </a:t>
            </a:r>
            <a:r>
              <a:rPr lang="it-IT" sz="2400" i="1" dirty="0" err="1"/>
              <a:t>porté</a:t>
            </a:r>
            <a:r>
              <a:rPr lang="it-IT" sz="2400" i="1" dirty="0"/>
              <a:t> </a:t>
            </a:r>
            <a:r>
              <a:rPr lang="it-IT" sz="2400" i="1" dirty="0" err="1"/>
              <a:t>devant</a:t>
            </a:r>
            <a:r>
              <a:rPr lang="it-IT" sz="2400" i="1" dirty="0"/>
              <a:t> la </a:t>
            </a:r>
            <a:r>
              <a:rPr lang="it-IT" sz="2400" i="1" dirty="0" err="1"/>
              <a:t>justice</a:t>
            </a:r>
            <a:r>
              <a:rPr lang="it-IT" sz="2400" i="1" dirty="0"/>
              <a:t> s'</a:t>
            </a:r>
            <a:r>
              <a:rPr lang="it-IT" sz="2400" i="1" dirty="0" err="1"/>
              <a:t>agissant</a:t>
            </a:r>
            <a:r>
              <a:rPr lang="it-IT" sz="2400" i="1" dirty="0"/>
              <a:t> </a:t>
            </a:r>
            <a:r>
              <a:rPr lang="it-IT" sz="2400" i="1" dirty="0" err="1"/>
              <a:t>du</a:t>
            </a:r>
            <a:r>
              <a:rPr lang="it-IT" sz="2400" i="1" dirty="0"/>
              <a:t> </a:t>
            </a:r>
            <a:r>
              <a:rPr lang="it-IT" sz="2400" i="1" dirty="0" err="1"/>
              <a:t>syndicat</a:t>
            </a:r>
            <a:r>
              <a:rPr lang="it-IT" sz="2400" i="1" dirty="0"/>
              <a:t> 'Sud </a:t>
            </a:r>
            <a:r>
              <a:rPr lang="it-IT" sz="2400" i="1" dirty="0" err="1"/>
              <a:t>Éducation</a:t>
            </a:r>
            <a:r>
              <a:rPr lang="it-IT" sz="2400" i="1" dirty="0"/>
              <a:t>' il y a </a:t>
            </a:r>
            <a:r>
              <a:rPr lang="it-IT" sz="2400" i="1" dirty="0" err="1"/>
              <a:t>trois</a:t>
            </a:r>
            <a:r>
              <a:rPr lang="it-IT" sz="2400" i="1" dirty="0"/>
              <a:t> </a:t>
            </a:r>
            <a:r>
              <a:rPr lang="it-IT" sz="2400" i="1" dirty="0" err="1"/>
              <a:t>ans</a:t>
            </a:r>
            <a:r>
              <a:rPr lang="it-IT" sz="2400" i="1" dirty="0"/>
              <a:t>. En </a:t>
            </a:r>
            <a:r>
              <a:rPr lang="it-IT" sz="2400" i="1" dirty="0" err="1"/>
              <a:t>tant</a:t>
            </a:r>
            <a:r>
              <a:rPr lang="it-IT" sz="2400" i="1" dirty="0"/>
              <a:t> </a:t>
            </a:r>
            <a:r>
              <a:rPr lang="it-IT" sz="2400" i="1" dirty="0" err="1"/>
              <a:t>que</a:t>
            </a:r>
            <a:r>
              <a:rPr lang="it-IT" sz="2400" i="1" dirty="0"/>
              <a:t> ministre de l'</a:t>
            </a:r>
            <a:r>
              <a:rPr lang="it-IT" sz="2400" i="1" dirty="0" err="1"/>
              <a:t>Éducation</a:t>
            </a:r>
            <a:r>
              <a:rPr lang="it-IT" sz="2400" i="1" dirty="0"/>
              <a:t>, </a:t>
            </a:r>
            <a:r>
              <a:rPr lang="it-IT" sz="2400" i="1" dirty="0" err="1"/>
              <a:t>chaque</a:t>
            </a:r>
            <a:r>
              <a:rPr lang="it-IT" sz="2400" i="1" dirty="0"/>
              <a:t> fois </a:t>
            </a:r>
            <a:r>
              <a:rPr lang="it-IT" sz="2400" i="1" dirty="0" err="1"/>
              <a:t>que</a:t>
            </a:r>
            <a:r>
              <a:rPr lang="it-IT" sz="2400" i="1" dirty="0"/>
              <a:t> je constate </a:t>
            </a:r>
            <a:r>
              <a:rPr lang="it-IT" sz="2400" i="1" dirty="0" err="1"/>
              <a:t>des</a:t>
            </a:r>
            <a:r>
              <a:rPr lang="it-IT" sz="2400" i="1" dirty="0"/>
              <a:t> </a:t>
            </a:r>
            <a:r>
              <a:rPr lang="it-IT" sz="2400" i="1" dirty="0" err="1"/>
              <a:t>choses</a:t>
            </a:r>
            <a:r>
              <a:rPr lang="it-IT" sz="2400" i="1" dirty="0"/>
              <a:t> de ce </a:t>
            </a:r>
            <a:r>
              <a:rPr lang="it-IT" sz="2400" i="1" dirty="0" err="1"/>
              <a:t>type</a:t>
            </a:r>
            <a:r>
              <a:rPr lang="it-IT" sz="2400" i="1" dirty="0"/>
              <a:t>, je </a:t>
            </a:r>
            <a:r>
              <a:rPr lang="it-IT" sz="2400" i="1" dirty="0" err="1"/>
              <a:t>considère</a:t>
            </a:r>
            <a:r>
              <a:rPr lang="it-IT" sz="2400" i="1" dirty="0"/>
              <a:t> </a:t>
            </a:r>
            <a:r>
              <a:rPr lang="it-IT" sz="2400" i="1" dirty="0" err="1"/>
              <a:t>que</a:t>
            </a:r>
            <a:r>
              <a:rPr lang="it-IT" sz="2400" i="1" dirty="0"/>
              <a:t> cela </a:t>
            </a:r>
            <a:r>
              <a:rPr lang="it-IT" sz="2400" i="1" dirty="0" err="1"/>
              <a:t>doit</a:t>
            </a:r>
            <a:r>
              <a:rPr lang="it-IT" sz="2400" i="1" dirty="0"/>
              <a:t> </a:t>
            </a:r>
            <a:r>
              <a:rPr lang="it-IT" sz="2400" i="1" dirty="0" err="1"/>
              <a:t>être</a:t>
            </a:r>
            <a:r>
              <a:rPr lang="it-IT" sz="2400" i="1" dirty="0"/>
              <a:t> </a:t>
            </a:r>
            <a:r>
              <a:rPr lang="it-IT" sz="2400" i="1" dirty="0" err="1"/>
              <a:t>porté</a:t>
            </a:r>
            <a:r>
              <a:rPr lang="it-IT" sz="2400" i="1" dirty="0"/>
              <a:t> en </a:t>
            </a:r>
            <a:r>
              <a:rPr lang="it-IT" sz="2400" i="1" dirty="0" err="1"/>
              <a:t>justice</a:t>
            </a:r>
            <a:r>
              <a:rPr lang="it-IT" sz="2400" i="1" dirty="0"/>
              <a:t> et je </a:t>
            </a:r>
            <a:r>
              <a:rPr lang="it-IT" sz="2400" i="1" dirty="0" err="1"/>
              <a:t>réfléchis</a:t>
            </a:r>
            <a:r>
              <a:rPr lang="it-IT" sz="2400" i="1" dirty="0"/>
              <a:t> à d'</a:t>
            </a:r>
            <a:r>
              <a:rPr lang="it-IT" sz="2400" i="1" dirty="0" err="1"/>
              <a:t>éventuelles</a:t>
            </a:r>
            <a:r>
              <a:rPr lang="it-IT" sz="2400" i="1" dirty="0"/>
              <a:t> </a:t>
            </a:r>
            <a:r>
              <a:rPr lang="it-IT" sz="2400" i="1" dirty="0" err="1"/>
              <a:t>évolutions</a:t>
            </a:r>
            <a:r>
              <a:rPr lang="it-IT" sz="2400" i="1" dirty="0"/>
              <a:t> </a:t>
            </a:r>
            <a:r>
              <a:rPr lang="it-IT" sz="2400" i="1" dirty="0" err="1"/>
              <a:t>législatives</a:t>
            </a:r>
            <a:r>
              <a:rPr lang="it-IT" sz="2400" i="1" dirty="0"/>
              <a:t> pour </a:t>
            </a:r>
            <a:r>
              <a:rPr lang="it-IT" sz="2400" i="1" dirty="0" err="1"/>
              <a:t>empêcher</a:t>
            </a:r>
            <a:r>
              <a:rPr lang="it-IT" sz="2400" i="1" dirty="0"/>
              <a:t> cela</a:t>
            </a:r>
            <a:r>
              <a:rPr lang="it-IT" sz="2400" dirty="0"/>
              <a:t>», a-t-il </a:t>
            </a:r>
            <a:r>
              <a:rPr lang="it-IT" sz="2400" dirty="0" err="1"/>
              <a:t>plaidé</a:t>
            </a:r>
            <a:r>
              <a:rPr lang="it-IT" sz="2400" dirty="0"/>
              <a:t>, </a:t>
            </a:r>
            <a:r>
              <a:rPr lang="it-IT" sz="2400" dirty="0" err="1"/>
              <a:t>qualifiant</a:t>
            </a:r>
            <a:r>
              <a:rPr lang="it-IT" sz="2400" dirty="0"/>
              <a:t> d'«</a:t>
            </a:r>
            <a:r>
              <a:rPr lang="it-IT" sz="2400" i="1" dirty="0" err="1"/>
              <a:t>absurdité</a:t>
            </a:r>
            <a:r>
              <a:rPr lang="it-IT" sz="2400" dirty="0"/>
              <a:t>» ce </a:t>
            </a:r>
            <a:r>
              <a:rPr lang="it-IT" sz="2400" dirty="0" err="1"/>
              <a:t>type</a:t>
            </a:r>
            <a:r>
              <a:rPr lang="it-IT" sz="2400" dirty="0"/>
              <a:t> d'</a:t>
            </a:r>
            <a:r>
              <a:rPr lang="it-IT" sz="2400" dirty="0" err="1"/>
              <a:t>événements</a:t>
            </a:r>
            <a:r>
              <a:rPr lang="it-IT" sz="2400" dirty="0" smtClean="0"/>
              <a:t>.</a:t>
            </a:r>
            <a:endParaRPr lang="fr-CA" sz="2400" dirty="0" smtClean="0"/>
          </a:p>
          <a:p>
            <a:r>
              <a:rPr lang="fr-CA" sz="2400" i="1" dirty="0" smtClean="0"/>
              <a:t>Le Figaro </a:t>
            </a:r>
            <a:r>
              <a:rPr lang="fr-CA" sz="2400" dirty="0" smtClean="0"/>
              <a:t>19 mars 2021</a:t>
            </a:r>
            <a:endParaRPr lang="fr-CA" sz="2400" dirty="0"/>
          </a:p>
        </p:txBody>
      </p:sp>
    </p:spTree>
    <p:extLst>
      <p:ext uri="{BB962C8B-B14F-4D97-AF65-F5344CB8AC3E}">
        <p14:creationId xmlns:p14="http://schemas.microsoft.com/office/powerpoint/2010/main" val="191141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err="1"/>
              <a:t>Des</a:t>
            </a:r>
            <a:r>
              <a:rPr lang="it-IT" sz="2400" dirty="0"/>
              <a:t> </a:t>
            </a:r>
            <a:r>
              <a:rPr lang="it-IT" sz="2400" dirty="0" err="1"/>
              <a:t>déclarations</a:t>
            </a:r>
            <a:r>
              <a:rPr lang="it-IT" sz="2400" dirty="0"/>
              <a:t> qui </a:t>
            </a:r>
            <a:r>
              <a:rPr lang="it-IT" sz="2400" dirty="0" err="1"/>
              <a:t>avaient</a:t>
            </a:r>
            <a:r>
              <a:rPr lang="it-IT" sz="2400" dirty="0"/>
              <a:t> </a:t>
            </a:r>
            <a:r>
              <a:rPr lang="it-IT" sz="2400" dirty="0" err="1"/>
              <a:t>suscité</a:t>
            </a:r>
            <a:r>
              <a:rPr lang="it-IT" sz="2400" dirty="0"/>
              <a:t> la </a:t>
            </a:r>
            <a:r>
              <a:rPr lang="it-IT" sz="2400" dirty="0" err="1"/>
              <a:t>polémique</a:t>
            </a:r>
            <a:r>
              <a:rPr lang="it-IT" sz="2400" dirty="0"/>
              <a:t> et </a:t>
            </a:r>
            <a:r>
              <a:rPr lang="it-IT" sz="2400" dirty="0" err="1"/>
              <a:t>incité</a:t>
            </a:r>
            <a:r>
              <a:rPr lang="it-IT" sz="2400" dirty="0"/>
              <a:t> </a:t>
            </a:r>
            <a:r>
              <a:rPr lang="it-IT" sz="2400" dirty="0" err="1"/>
              <a:t>plusieurs</a:t>
            </a:r>
            <a:r>
              <a:rPr lang="it-IT" sz="2400" dirty="0"/>
              <a:t> </a:t>
            </a:r>
            <a:r>
              <a:rPr lang="it-IT" sz="2400" dirty="0" err="1"/>
              <a:t>personnalités</a:t>
            </a:r>
            <a:r>
              <a:rPr lang="it-IT" sz="2400" dirty="0"/>
              <a:t> </a:t>
            </a:r>
            <a:r>
              <a:rPr lang="it-IT" sz="2400" dirty="0" err="1"/>
              <a:t>politiques</a:t>
            </a:r>
            <a:r>
              <a:rPr lang="it-IT" sz="2400" dirty="0"/>
              <a:t> à </a:t>
            </a:r>
            <a:r>
              <a:rPr lang="it-IT" sz="2400" dirty="0" err="1"/>
              <a:t>demander</a:t>
            </a:r>
            <a:r>
              <a:rPr lang="it-IT" sz="2400" dirty="0"/>
              <a:t> la </a:t>
            </a:r>
            <a:r>
              <a:rPr lang="it-IT" sz="2400" b="1" dirty="0" err="1"/>
              <a:t>dissolution</a:t>
            </a:r>
            <a:r>
              <a:rPr lang="it-IT" sz="2400" b="1" dirty="0"/>
              <a:t> de son </a:t>
            </a:r>
            <a:r>
              <a:rPr lang="it-IT" sz="2400" b="1" dirty="0" err="1"/>
              <a:t>syndicat</a:t>
            </a:r>
            <a:r>
              <a:rPr lang="it-IT" sz="2400" dirty="0"/>
              <a:t>. Le </a:t>
            </a:r>
            <a:r>
              <a:rPr lang="it-IT" sz="2400" dirty="0" err="1"/>
              <a:t>député</a:t>
            </a:r>
            <a:r>
              <a:rPr lang="it-IT" sz="2400" dirty="0"/>
              <a:t> LR </a:t>
            </a:r>
            <a:r>
              <a:rPr lang="it-IT" sz="2400" dirty="0" err="1"/>
              <a:t>Éric</a:t>
            </a:r>
            <a:r>
              <a:rPr lang="it-IT" sz="2400" dirty="0"/>
              <a:t> Ciotti a </a:t>
            </a:r>
            <a:r>
              <a:rPr lang="it-IT" sz="2400" dirty="0" err="1"/>
              <a:t>notamment</a:t>
            </a:r>
            <a:r>
              <a:rPr lang="it-IT" sz="2400" dirty="0"/>
              <a:t> </a:t>
            </a:r>
            <a:r>
              <a:rPr lang="it-IT" sz="2400" dirty="0" err="1"/>
              <a:t>écrit</a:t>
            </a:r>
            <a:r>
              <a:rPr lang="it-IT" sz="2400" dirty="0"/>
              <a:t> une lettre à l'</a:t>
            </a:r>
            <a:r>
              <a:rPr lang="it-IT" sz="2400" dirty="0" err="1"/>
              <a:t>adresse</a:t>
            </a:r>
            <a:r>
              <a:rPr lang="it-IT" sz="2400" dirty="0"/>
              <a:t> </a:t>
            </a:r>
            <a:r>
              <a:rPr lang="it-IT" sz="2400" dirty="0" err="1"/>
              <a:t>du</a:t>
            </a:r>
            <a:r>
              <a:rPr lang="it-IT" sz="2400" dirty="0"/>
              <a:t> ministre de l'</a:t>
            </a:r>
            <a:r>
              <a:rPr lang="it-IT" sz="2400" dirty="0" err="1"/>
              <a:t>Intérieur</a:t>
            </a:r>
            <a:r>
              <a:rPr lang="it-IT" sz="2400" dirty="0"/>
              <a:t>, </a:t>
            </a:r>
            <a:r>
              <a:rPr lang="it-IT" sz="2400" dirty="0" err="1"/>
              <a:t>Gérald</a:t>
            </a:r>
            <a:r>
              <a:rPr lang="it-IT" sz="2400" dirty="0"/>
              <a:t> </a:t>
            </a:r>
            <a:r>
              <a:rPr lang="it-IT" sz="2400" dirty="0" err="1"/>
              <a:t>Darmanin</a:t>
            </a:r>
            <a:r>
              <a:rPr lang="it-IT" sz="2400" dirty="0"/>
              <a:t>, pour lui </a:t>
            </a:r>
            <a:r>
              <a:rPr lang="it-IT" sz="2400" dirty="0" err="1"/>
              <a:t>demander</a:t>
            </a:r>
            <a:r>
              <a:rPr lang="it-IT" sz="2400" dirty="0"/>
              <a:t> d'</a:t>
            </a:r>
            <a:r>
              <a:rPr lang="it-IT" sz="2400" dirty="0" err="1"/>
              <a:t>étudier</a:t>
            </a:r>
            <a:r>
              <a:rPr lang="it-IT" sz="2400" dirty="0"/>
              <a:t> </a:t>
            </a:r>
            <a:r>
              <a:rPr lang="it-IT" sz="2400" dirty="0" err="1"/>
              <a:t>cette</a:t>
            </a:r>
            <a:r>
              <a:rPr lang="it-IT" sz="2400" dirty="0"/>
              <a:t> piste. De son </a:t>
            </a:r>
            <a:r>
              <a:rPr lang="it-IT" sz="2400" dirty="0" err="1"/>
              <a:t>côté</a:t>
            </a:r>
            <a:r>
              <a:rPr lang="it-IT" sz="2400" dirty="0"/>
              <a:t>, Bruno </a:t>
            </a:r>
            <a:r>
              <a:rPr lang="it-IT" sz="2400" dirty="0" err="1"/>
              <a:t>Retailleau</a:t>
            </a:r>
            <a:r>
              <a:rPr lang="it-IT" sz="2400" dirty="0"/>
              <a:t>, le </a:t>
            </a:r>
            <a:r>
              <a:rPr lang="it-IT" sz="2400" dirty="0" err="1"/>
              <a:t>président</a:t>
            </a:r>
            <a:r>
              <a:rPr lang="it-IT" sz="2400" dirty="0"/>
              <a:t> </a:t>
            </a:r>
            <a:r>
              <a:rPr lang="it-IT" sz="2400" dirty="0" err="1"/>
              <a:t>du</a:t>
            </a:r>
            <a:r>
              <a:rPr lang="it-IT" sz="2400" dirty="0"/>
              <a:t> </a:t>
            </a:r>
            <a:r>
              <a:rPr lang="it-IT" sz="2400" dirty="0" err="1"/>
              <a:t>groupe</a:t>
            </a:r>
            <a:r>
              <a:rPr lang="it-IT" sz="2400" dirty="0"/>
              <a:t> LR </a:t>
            </a:r>
            <a:r>
              <a:rPr lang="it-IT" sz="2400" dirty="0" err="1"/>
              <a:t>au</a:t>
            </a:r>
            <a:r>
              <a:rPr lang="it-IT" sz="2400" dirty="0"/>
              <a:t> </a:t>
            </a:r>
            <a:r>
              <a:rPr lang="it-IT" sz="2400" dirty="0" err="1"/>
              <a:t>Sénat</a:t>
            </a:r>
            <a:r>
              <a:rPr lang="it-IT" sz="2400" dirty="0"/>
              <a:t>, a </a:t>
            </a:r>
            <a:r>
              <a:rPr lang="it-IT" sz="2400" dirty="0" err="1"/>
              <a:t>demandé</a:t>
            </a:r>
            <a:r>
              <a:rPr lang="it-IT" sz="2400" dirty="0"/>
              <a:t> </a:t>
            </a:r>
            <a:r>
              <a:rPr lang="it-IT" sz="2400" dirty="0" err="1"/>
              <a:t>au</a:t>
            </a:r>
            <a:r>
              <a:rPr lang="it-IT" sz="2400" dirty="0"/>
              <a:t> </a:t>
            </a:r>
            <a:r>
              <a:rPr lang="it-IT" sz="2400" b="1" dirty="0" err="1"/>
              <a:t>Garde</a:t>
            </a:r>
            <a:r>
              <a:rPr lang="it-IT" sz="2400" b="1" dirty="0"/>
              <a:t> </a:t>
            </a:r>
            <a:r>
              <a:rPr lang="it-IT" sz="2400" b="1" dirty="0" err="1"/>
              <a:t>des</a:t>
            </a:r>
            <a:r>
              <a:rPr lang="it-IT" sz="2400" b="1" dirty="0"/>
              <a:t> </a:t>
            </a:r>
            <a:r>
              <a:rPr lang="it-IT" sz="2400" b="1" dirty="0" err="1"/>
              <a:t>Sceaux</a:t>
            </a:r>
            <a:r>
              <a:rPr lang="it-IT" sz="2400" b="1" dirty="0"/>
              <a:t>, </a:t>
            </a:r>
            <a:r>
              <a:rPr lang="it-IT" sz="2400" dirty="0" err="1"/>
              <a:t>Éric</a:t>
            </a:r>
            <a:r>
              <a:rPr lang="it-IT" sz="2400" dirty="0"/>
              <a:t> </a:t>
            </a:r>
            <a:r>
              <a:rPr lang="it-IT" sz="2400" dirty="0" err="1"/>
              <a:t>Dupond</a:t>
            </a:r>
            <a:r>
              <a:rPr lang="it-IT" sz="2400" dirty="0"/>
              <a:t>-Moretti, «</a:t>
            </a:r>
            <a:r>
              <a:rPr lang="it-IT" sz="2400" i="1" dirty="0" err="1"/>
              <a:t>d'utiliser</a:t>
            </a:r>
            <a:r>
              <a:rPr lang="it-IT" sz="2400" i="1" dirty="0"/>
              <a:t> un </a:t>
            </a:r>
            <a:r>
              <a:rPr lang="it-IT" sz="2400" i="1" dirty="0" err="1"/>
              <a:t>moyen</a:t>
            </a:r>
            <a:r>
              <a:rPr lang="it-IT" sz="2400" i="1" dirty="0"/>
              <a:t> pour </a:t>
            </a:r>
            <a:r>
              <a:rPr lang="it-IT" sz="2400" i="1" dirty="0" err="1"/>
              <a:t>mettre</a:t>
            </a:r>
            <a:r>
              <a:rPr lang="it-IT" sz="2400" i="1" dirty="0"/>
              <a:t> en </a:t>
            </a:r>
            <a:r>
              <a:rPr lang="it-IT" sz="2400" i="1" dirty="0" err="1"/>
              <a:t>œuvre</a:t>
            </a:r>
            <a:r>
              <a:rPr lang="it-IT" sz="2400" i="1" dirty="0"/>
              <a:t> </a:t>
            </a:r>
            <a:r>
              <a:rPr lang="it-IT" sz="2400" i="1" dirty="0" err="1"/>
              <a:t>l'action</a:t>
            </a:r>
            <a:r>
              <a:rPr lang="it-IT" sz="2400" i="1" dirty="0"/>
              <a:t> </a:t>
            </a:r>
            <a:r>
              <a:rPr lang="it-IT" sz="2400" i="1" dirty="0" err="1"/>
              <a:t>publique</a:t>
            </a:r>
            <a:r>
              <a:rPr lang="it-IT" sz="2400" i="1" dirty="0"/>
              <a:t> pour la </a:t>
            </a:r>
            <a:r>
              <a:rPr lang="it-IT" sz="2400" i="1" dirty="0" err="1"/>
              <a:t>condamner</a:t>
            </a:r>
            <a:r>
              <a:rPr lang="it-IT" sz="2400" i="1" dirty="0"/>
              <a:t> (</a:t>
            </a:r>
            <a:r>
              <a:rPr lang="it-IT" sz="2400" i="1" dirty="0" err="1"/>
              <a:t>Mélanie</a:t>
            </a:r>
            <a:r>
              <a:rPr lang="it-IT" sz="2400" i="1" dirty="0"/>
              <a:t> Luce, </a:t>
            </a:r>
            <a:r>
              <a:rPr lang="it-IT" sz="2400" i="1" dirty="0" err="1"/>
              <a:t>ndlr</a:t>
            </a:r>
            <a:r>
              <a:rPr lang="it-IT" sz="2400" i="1" dirty="0"/>
              <a:t>), </a:t>
            </a:r>
            <a:r>
              <a:rPr lang="it-IT" sz="2400" i="1" dirty="0" err="1"/>
              <a:t>ou</a:t>
            </a:r>
            <a:r>
              <a:rPr lang="it-IT" sz="2400" i="1" dirty="0"/>
              <a:t> en tout </a:t>
            </a:r>
            <a:r>
              <a:rPr lang="it-IT" sz="2400" i="1" dirty="0" err="1"/>
              <a:t>cas</a:t>
            </a:r>
            <a:r>
              <a:rPr lang="it-IT" sz="2400" i="1" dirty="0"/>
              <a:t> pour </a:t>
            </a:r>
            <a:r>
              <a:rPr lang="it-IT" sz="2400" i="1" dirty="0" err="1"/>
              <a:t>rechercher</a:t>
            </a:r>
            <a:r>
              <a:rPr lang="it-IT" sz="2400" i="1" dirty="0"/>
              <a:t> </a:t>
            </a:r>
            <a:r>
              <a:rPr lang="it-IT" sz="2400" i="1" dirty="0" err="1"/>
              <a:t>ses</a:t>
            </a:r>
            <a:r>
              <a:rPr lang="it-IT" sz="2400" i="1" dirty="0"/>
              <a:t> </a:t>
            </a:r>
            <a:r>
              <a:rPr lang="it-IT" sz="2400" i="1" dirty="0" err="1"/>
              <a:t>responsabilités</a:t>
            </a:r>
            <a:r>
              <a:rPr lang="it-IT" sz="2400" i="1" dirty="0"/>
              <a:t>, pour </a:t>
            </a:r>
            <a:r>
              <a:rPr lang="it-IT" sz="2400" i="1" dirty="0" err="1"/>
              <a:t>provocation</a:t>
            </a:r>
            <a:r>
              <a:rPr lang="it-IT" sz="2400" i="1" dirty="0"/>
              <a:t> à la </a:t>
            </a:r>
            <a:r>
              <a:rPr lang="it-IT" sz="2400" b="1" i="1" dirty="0" err="1"/>
              <a:t>haine</a:t>
            </a:r>
            <a:r>
              <a:rPr lang="it-IT" sz="2400" b="1" i="1" dirty="0"/>
              <a:t> </a:t>
            </a:r>
            <a:r>
              <a:rPr lang="it-IT" sz="2400" b="1" i="1" dirty="0" err="1"/>
              <a:t>raciale</a:t>
            </a:r>
            <a:r>
              <a:rPr lang="it-IT" sz="2400" b="1" dirty="0"/>
              <a:t>»</a:t>
            </a:r>
            <a:r>
              <a:rPr lang="it-IT" sz="2400" dirty="0" smtClean="0"/>
              <a:t>.</a:t>
            </a:r>
            <a:r>
              <a:rPr lang="it-IT" sz="2400" i="1" dirty="0" smtClean="0"/>
              <a:t> Figaro </a:t>
            </a:r>
            <a:r>
              <a:rPr lang="it-IT" sz="2400" dirty="0" smtClean="0"/>
              <a:t>18 </a:t>
            </a:r>
            <a:r>
              <a:rPr lang="it-IT" sz="2400" dirty="0" err="1" smtClean="0"/>
              <a:t>mars</a:t>
            </a:r>
            <a:r>
              <a:rPr lang="it-IT" sz="2400" dirty="0" smtClean="0"/>
              <a:t> 2021</a:t>
            </a:r>
            <a:endParaRPr lang="fr-CA" sz="2400" dirty="0"/>
          </a:p>
        </p:txBody>
      </p:sp>
    </p:spTree>
    <p:extLst>
      <p:ext uri="{BB962C8B-B14F-4D97-AF65-F5344CB8AC3E}">
        <p14:creationId xmlns:p14="http://schemas.microsoft.com/office/powerpoint/2010/main" val="291728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a:t>L'ancien ministre de l'</a:t>
            </a:r>
            <a:r>
              <a:rPr lang="it-IT" sz="2400" dirty="0" err="1"/>
              <a:t>Intérieur</a:t>
            </a:r>
            <a:r>
              <a:rPr lang="it-IT" sz="2400" dirty="0"/>
              <a:t>, </a:t>
            </a:r>
            <a:r>
              <a:rPr lang="it-IT" sz="2400" dirty="0" err="1"/>
              <a:t>devenu</a:t>
            </a:r>
            <a:r>
              <a:rPr lang="it-IT" sz="2400" dirty="0"/>
              <a:t> patron </a:t>
            </a:r>
            <a:r>
              <a:rPr lang="it-IT" sz="2400" dirty="0" err="1"/>
              <a:t>des</a:t>
            </a:r>
            <a:r>
              <a:rPr lang="it-IT" sz="2400" dirty="0"/>
              <a:t> </a:t>
            </a:r>
            <a:r>
              <a:rPr lang="it-IT" sz="2400" dirty="0" err="1"/>
              <a:t>députés</a:t>
            </a:r>
            <a:r>
              <a:rPr lang="it-IT" sz="2400" dirty="0"/>
              <a:t> LREM, Christophe </a:t>
            </a:r>
            <a:r>
              <a:rPr lang="it-IT" sz="2400" dirty="0" err="1"/>
              <a:t>Castaner</a:t>
            </a:r>
            <a:r>
              <a:rPr lang="it-IT" sz="2400" dirty="0"/>
              <a:t>, </a:t>
            </a:r>
            <a:r>
              <a:rPr lang="it-IT" sz="2400" dirty="0" err="1"/>
              <a:t>quant</a:t>
            </a:r>
            <a:r>
              <a:rPr lang="it-IT" sz="2400" dirty="0"/>
              <a:t> à lui, </a:t>
            </a:r>
            <a:r>
              <a:rPr lang="it-IT" sz="2400" dirty="0" err="1"/>
              <a:t>avait</a:t>
            </a:r>
            <a:r>
              <a:rPr lang="it-IT" sz="2400" dirty="0"/>
              <a:t> </a:t>
            </a:r>
            <a:r>
              <a:rPr lang="it-IT" sz="2400" dirty="0" err="1"/>
              <a:t>fustigé</a:t>
            </a:r>
            <a:r>
              <a:rPr lang="it-IT" sz="2400" dirty="0"/>
              <a:t> le «</a:t>
            </a:r>
            <a:r>
              <a:rPr lang="it-IT" sz="2400" i="1" dirty="0" err="1"/>
              <a:t>clientélisme</a:t>
            </a:r>
            <a:r>
              <a:rPr lang="it-IT" sz="2400" i="1" dirty="0"/>
              <a:t> </a:t>
            </a:r>
            <a:r>
              <a:rPr lang="it-IT" sz="2400" i="1" dirty="0" err="1"/>
              <a:t>indigéniste</a:t>
            </a:r>
            <a:r>
              <a:rPr lang="it-IT" sz="2400" dirty="0"/>
              <a:t>» de l'</a:t>
            </a:r>
            <a:r>
              <a:rPr lang="it-IT" sz="2400" dirty="0" err="1"/>
              <a:t>Unef</a:t>
            </a:r>
            <a:r>
              <a:rPr lang="it-IT" sz="2400" dirty="0"/>
              <a:t> en </a:t>
            </a:r>
            <a:r>
              <a:rPr lang="it-IT" sz="2400" dirty="0" err="1"/>
              <a:t>précisant</a:t>
            </a:r>
            <a:r>
              <a:rPr lang="it-IT" sz="2400" dirty="0"/>
              <a:t> </a:t>
            </a:r>
            <a:r>
              <a:rPr lang="it-IT" sz="2400" dirty="0" err="1"/>
              <a:t>qu'il</a:t>
            </a:r>
            <a:r>
              <a:rPr lang="it-IT" sz="2400" dirty="0"/>
              <a:t> </a:t>
            </a:r>
            <a:r>
              <a:rPr lang="it-IT" sz="2400" dirty="0" err="1"/>
              <a:t>fallait</a:t>
            </a:r>
            <a:r>
              <a:rPr lang="it-IT" sz="2400" dirty="0"/>
              <a:t> «</a:t>
            </a:r>
            <a:r>
              <a:rPr lang="it-IT" sz="2400" i="1" dirty="0" err="1"/>
              <a:t>condamner</a:t>
            </a:r>
            <a:r>
              <a:rPr lang="it-IT" sz="2400" i="1" dirty="0"/>
              <a:t> cela</a:t>
            </a:r>
            <a:r>
              <a:rPr lang="it-IT" sz="2400" dirty="0"/>
              <a:t>». «</a:t>
            </a:r>
            <a:r>
              <a:rPr lang="it-IT" sz="2400" i="1" dirty="0"/>
              <a:t>Si </a:t>
            </a:r>
            <a:r>
              <a:rPr lang="it-IT" sz="2400" i="1" dirty="0" err="1"/>
              <a:t>les</a:t>
            </a:r>
            <a:r>
              <a:rPr lang="it-IT" sz="2400" i="1" dirty="0"/>
              <a:t> </a:t>
            </a:r>
            <a:r>
              <a:rPr lang="it-IT" sz="2400" i="1" dirty="0" err="1"/>
              <a:t>faits</a:t>
            </a:r>
            <a:r>
              <a:rPr lang="it-IT" sz="2400" i="1" dirty="0"/>
              <a:t> </a:t>
            </a:r>
            <a:r>
              <a:rPr lang="it-IT" sz="2400" i="1" dirty="0" err="1"/>
              <a:t>relèvent</a:t>
            </a:r>
            <a:r>
              <a:rPr lang="it-IT" sz="2400" i="1" dirty="0"/>
              <a:t> </a:t>
            </a:r>
            <a:r>
              <a:rPr lang="it-IT" sz="2400" i="1" dirty="0" err="1"/>
              <a:t>du</a:t>
            </a:r>
            <a:r>
              <a:rPr lang="it-IT" sz="2400" i="1" dirty="0"/>
              <a:t> </a:t>
            </a:r>
            <a:r>
              <a:rPr lang="it-IT" sz="2400" i="1" dirty="0" err="1"/>
              <a:t>pénal</a:t>
            </a:r>
            <a:r>
              <a:rPr lang="it-IT" sz="2400" i="1" dirty="0"/>
              <a:t>, cela </a:t>
            </a:r>
            <a:r>
              <a:rPr lang="it-IT" sz="2400" i="1" dirty="0" err="1"/>
              <a:t>doit</a:t>
            </a:r>
            <a:r>
              <a:rPr lang="it-IT" sz="2400" i="1" dirty="0"/>
              <a:t> </a:t>
            </a:r>
            <a:r>
              <a:rPr lang="it-IT" sz="2400" i="1" dirty="0" err="1"/>
              <a:t>faire</a:t>
            </a:r>
            <a:r>
              <a:rPr lang="it-IT" sz="2400" i="1" dirty="0"/>
              <a:t> l'</a:t>
            </a:r>
            <a:r>
              <a:rPr lang="it-IT" sz="2400" i="1" dirty="0" err="1"/>
              <a:t>objet</a:t>
            </a:r>
            <a:r>
              <a:rPr lang="it-IT" sz="2400" i="1" dirty="0"/>
              <a:t> de </a:t>
            </a:r>
            <a:r>
              <a:rPr lang="it-IT" sz="2400" i="1" dirty="0" err="1"/>
              <a:t>poursuites</a:t>
            </a:r>
            <a:r>
              <a:rPr lang="it-IT" sz="2400" i="1" dirty="0"/>
              <a:t> </a:t>
            </a:r>
            <a:r>
              <a:rPr lang="it-IT" sz="2400" i="1" dirty="0" err="1"/>
              <a:t>pénales</a:t>
            </a:r>
            <a:r>
              <a:rPr lang="it-IT" sz="2400" dirty="0"/>
              <a:t>», </a:t>
            </a:r>
            <a:r>
              <a:rPr lang="it-IT" sz="2400" dirty="0" err="1"/>
              <a:t>avait</a:t>
            </a:r>
            <a:r>
              <a:rPr lang="it-IT" sz="2400" dirty="0"/>
              <a:t>-il </a:t>
            </a:r>
            <a:r>
              <a:rPr lang="it-IT" sz="2400" dirty="0" err="1"/>
              <a:t>plaidé</a:t>
            </a:r>
            <a:r>
              <a:rPr lang="it-IT" sz="2400" dirty="0"/>
              <a:t>, </a:t>
            </a:r>
            <a:r>
              <a:rPr lang="it-IT" sz="2400" dirty="0" err="1"/>
              <a:t>estimant</a:t>
            </a:r>
            <a:r>
              <a:rPr lang="it-IT" sz="2400" dirty="0"/>
              <a:t> </a:t>
            </a:r>
            <a:r>
              <a:rPr lang="it-IT" sz="2400" dirty="0" err="1"/>
              <a:t>que</a:t>
            </a:r>
            <a:r>
              <a:rPr lang="it-IT" sz="2400" dirty="0"/>
              <a:t> </a:t>
            </a:r>
            <a:r>
              <a:rPr lang="it-IT" sz="2400" dirty="0" err="1"/>
              <a:t>ces</a:t>
            </a:r>
            <a:r>
              <a:rPr lang="it-IT" sz="2400" dirty="0"/>
              <a:t> </a:t>
            </a:r>
            <a:r>
              <a:rPr lang="it-IT" sz="2400" dirty="0" err="1"/>
              <a:t>réunions</a:t>
            </a:r>
            <a:r>
              <a:rPr lang="it-IT" sz="2400" dirty="0"/>
              <a:t> </a:t>
            </a:r>
            <a:r>
              <a:rPr lang="it-IT" sz="2400" dirty="0" err="1"/>
              <a:t>étaient</a:t>
            </a:r>
            <a:r>
              <a:rPr lang="it-IT" sz="2400" dirty="0"/>
              <a:t> «</a:t>
            </a:r>
            <a:r>
              <a:rPr lang="it-IT" sz="2400" i="1" dirty="0"/>
              <a:t>une forme de </a:t>
            </a:r>
            <a:r>
              <a:rPr lang="it-IT" sz="2400" b="1" i="1" dirty="0" err="1"/>
              <a:t>séparatisme</a:t>
            </a:r>
            <a:r>
              <a:rPr lang="it-IT" sz="2400" b="1" dirty="0"/>
              <a:t>»</a:t>
            </a:r>
            <a:r>
              <a:rPr lang="it-IT" sz="2400" dirty="0" smtClean="0"/>
              <a:t>.</a:t>
            </a:r>
          </a:p>
          <a:p>
            <a:pPr algn="just"/>
            <a:r>
              <a:rPr lang="it-IT" sz="2400" i="1" dirty="0"/>
              <a:t>Figaro </a:t>
            </a:r>
            <a:r>
              <a:rPr lang="it-IT" sz="2400" dirty="0"/>
              <a:t>18 </a:t>
            </a:r>
            <a:r>
              <a:rPr lang="it-IT" sz="2400" dirty="0" err="1"/>
              <a:t>mars</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4071528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fontScale="92500" lnSpcReduction="20000"/>
          </a:bodyPr>
          <a:lstStyle/>
          <a:p>
            <a:r>
              <a:rPr lang="it-IT" sz="2400" b="1" dirty="0"/>
              <a:t>« Non à la </a:t>
            </a:r>
            <a:r>
              <a:rPr lang="it-IT" sz="2400" b="1" dirty="0" err="1"/>
              <a:t>dissolution</a:t>
            </a:r>
            <a:r>
              <a:rPr lang="it-IT" sz="2400" b="1" dirty="0"/>
              <a:t> de l’UNEF »</a:t>
            </a:r>
          </a:p>
          <a:p>
            <a:r>
              <a:rPr lang="it-IT" sz="2400" dirty="0"/>
              <a:t>Tribune </a:t>
            </a:r>
          </a:p>
          <a:p>
            <a:pPr algn="just"/>
            <a:r>
              <a:rPr lang="it-IT" sz="2400" dirty="0"/>
              <a:t>Plus de 250 </a:t>
            </a:r>
            <a:r>
              <a:rPr lang="it-IT" sz="2400" dirty="0" err="1"/>
              <a:t>anciens</a:t>
            </a:r>
            <a:r>
              <a:rPr lang="it-IT" sz="2400" dirty="0"/>
              <a:t> </a:t>
            </a:r>
            <a:r>
              <a:rPr lang="it-IT" sz="2400" dirty="0" err="1"/>
              <a:t>dirigeants</a:t>
            </a:r>
            <a:r>
              <a:rPr lang="it-IT" sz="2400" dirty="0"/>
              <a:t> de </a:t>
            </a:r>
            <a:r>
              <a:rPr lang="it-IT" sz="2400" dirty="0" err="1"/>
              <a:t>toutes</a:t>
            </a:r>
            <a:r>
              <a:rPr lang="it-IT" sz="2400" dirty="0"/>
              <a:t> </a:t>
            </a:r>
            <a:r>
              <a:rPr lang="it-IT" sz="2400" dirty="0" err="1"/>
              <a:t>tendances</a:t>
            </a:r>
            <a:r>
              <a:rPr lang="it-IT" sz="2400" dirty="0"/>
              <a:t> </a:t>
            </a:r>
            <a:r>
              <a:rPr lang="it-IT" sz="2400" dirty="0" err="1"/>
              <a:t>du</a:t>
            </a:r>
            <a:r>
              <a:rPr lang="it-IT" sz="2400" dirty="0"/>
              <a:t> </a:t>
            </a:r>
            <a:r>
              <a:rPr lang="it-IT" sz="2400" dirty="0" err="1"/>
              <a:t>syndicat</a:t>
            </a:r>
            <a:r>
              <a:rPr lang="it-IT" sz="2400" dirty="0"/>
              <a:t> </a:t>
            </a:r>
            <a:r>
              <a:rPr lang="it-IT" sz="2400" dirty="0" err="1"/>
              <a:t>étudiant</a:t>
            </a:r>
            <a:r>
              <a:rPr lang="it-IT" sz="2400" dirty="0"/>
              <a:t> </a:t>
            </a:r>
            <a:r>
              <a:rPr lang="it-IT" sz="2400" dirty="0" err="1"/>
              <a:t>dénoncent</a:t>
            </a:r>
            <a:r>
              <a:rPr lang="it-IT" sz="2400" dirty="0"/>
              <a:t> </a:t>
            </a:r>
            <a:r>
              <a:rPr lang="it-IT" sz="2400" dirty="0" err="1"/>
              <a:t>les</a:t>
            </a:r>
            <a:r>
              <a:rPr lang="it-IT" sz="2400" dirty="0"/>
              <a:t> </a:t>
            </a:r>
            <a:r>
              <a:rPr lang="it-IT" sz="2400" dirty="0" err="1"/>
              <a:t>propos</a:t>
            </a:r>
            <a:r>
              <a:rPr lang="it-IT" sz="2400" dirty="0"/>
              <a:t> de Jean-Michel </a:t>
            </a:r>
            <a:r>
              <a:rPr lang="it-IT" sz="2400" dirty="0" err="1"/>
              <a:t>Blanquer</a:t>
            </a:r>
            <a:r>
              <a:rPr lang="it-IT" sz="2400" dirty="0"/>
              <a:t> </a:t>
            </a:r>
            <a:r>
              <a:rPr lang="it-IT" sz="2400" dirty="0" err="1"/>
              <a:t>sur</a:t>
            </a:r>
            <a:r>
              <a:rPr lang="it-IT" sz="2400" dirty="0"/>
              <a:t> une </a:t>
            </a:r>
            <a:r>
              <a:rPr lang="it-IT" sz="2400" dirty="0" err="1"/>
              <a:t>prétendue</a:t>
            </a:r>
            <a:r>
              <a:rPr lang="it-IT" sz="2400" dirty="0"/>
              <a:t> </a:t>
            </a:r>
            <a:r>
              <a:rPr lang="it-IT" sz="2400" dirty="0" err="1"/>
              <a:t>dérive</a:t>
            </a:r>
            <a:r>
              <a:rPr lang="it-IT" sz="2400" dirty="0"/>
              <a:t> fasciste de l’</a:t>
            </a:r>
            <a:r>
              <a:rPr lang="it-IT" sz="2400" dirty="0" err="1"/>
              <a:t>organisation</a:t>
            </a:r>
            <a:r>
              <a:rPr lang="it-IT" sz="2400" dirty="0"/>
              <a:t>, et </a:t>
            </a:r>
            <a:r>
              <a:rPr lang="it-IT" sz="2400" dirty="0" err="1"/>
              <a:t>les</a:t>
            </a:r>
            <a:r>
              <a:rPr lang="it-IT" sz="2400" dirty="0"/>
              <a:t> </a:t>
            </a:r>
            <a:r>
              <a:rPr lang="it-IT" sz="2400" dirty="0" err="1"/>
              <a:t>appels</a:t>
            </a:r>
            <a:r>
              <a:rPr lang="it-IT" sz="2400" dirty="0"/>
              <a:t> de </a:t>
            </a:r>
            <a:r>
              <a:rPr lang="it-IT" sz="2400" dirty="0" err="1"/>
              <a:t>certains</a:t>
            </a:r>
            <a:r>
              <a:rPr lang="it-IT" sz="2400" dirty="0"/>
              <a:t> </a:t>
            </a:r>
            <a:r>
              <a:rPr lang="it-IT" sz="2400" dirty="0" err="1"/>
              <a:t>députés</a:t>
            </a:r>
            <a:r>
              <a:rPr lang="it-IT" sz="2400" dirty="0"/>
              <a:t> à sa </a:t>
            </a:r>
            <a:r>
              <a:rPr lang="it-IT" sz="2400" dirty="0" err="1"/>
              <a:t>dissolution</a:t>
            </a:r>
            <a:r>
              <a:rPr lang="it-IT" sz="2400" dirty="0" smtClean="0"/>
              <a:t>.</a:t>
            </a:r>
          </a:p>
          <a:p>
            <a:r>
              <a:rPr lang="it-IT" sz="2400" dirty="0"/>
              <a:t>Il y a </a:t>
            </a:r>
            <a:r>
              <a:rPr lang="it-IT" sz="2400" dirty="0" err="1"/>
              <a:t>quelques</a:t>
            </a:r>
            <a:r>
              <a:rPr lang="it-IT" sz="2400" dirty="0"/>
              <a:t> </a:t>
            </a:r>
            <a:r>
              <a:rPr lang="it-IT" sz="2400" dirty="0" err="1"/>
              <a:t>jours</a:t>
            </a:r>
            <a:r>
              <a:rPr lang="it-IT" sz="2400" dirty="0"/>
              <a:t>, </a:t>
            </a:r>
            <a:r>
              <a:rPr lang="it-IT" sz="2400" dirty="0" err="1"/>
              <a:t>des</a:t>
            </a:r>
            <a:r>
              <a:rPr lang="it-IT" sz="2400" dirty="0"/>
              <a:t> </a:t>
            </a:r>
            <a:r>
              <a:rPr lang="it-IT" sz="2400" dirty="0" err="1"/>
              <a:t>parlementaires</a:t>
            </a:r>
            <a:r>
              <a:rPr lang="it-IT" sz="2400" dirty="0"/>
              <a:t> de </a:t>
            </a:r>
            <a:r>
              <a:rPr lang="it-IT" sz="2400" dirty="0" err="1"/>
              <a:t>droite</a:t>
            </a:r>
            <a:r>
              <a:rPr lang="it-IT" sz="2400" dirty="0"/>
              <a:t> </a:t>
            </a:r>
            <a:r>
              <a:rPr lang="it-IT" sz="2400" dirty="0" err="1"/>
              <a:t>demandaient</a:t>
            </a:r>
            <a:r>
              <a:rPr lang="it-IT" sz="2400" dirty="0"/>
              <a:t> la </a:t>
            </a:r>
            <a:r>
              <a:rPr lang="it-IT" sz="2400" dirty="0" err="1"/>
              <a:t>dissolution</a:t>
            </a:r>
            <a:r>
              <a:rPr lang="it-IT" sz="2400" dirty="0"/>
              <a:t> de l’UNEF </a:t>
            </a:r>
            <a:r>
              <a:rPr lang="it-IT" sz="2400" i="1" dirty="0"/>
              <a:t>[Union </a:t>
            </a:r>
            <a:r>
              <a:rPr lang="it-IT" sz="2400" i="1" dirty="0" err="1"/>
              <a:t>nationale</a:t>
            </a:r>
            <a:r>
              <a:rPr lang="it-IT" sz="2400" i="1" dirty="0"/>
              <a:t> </a:t>
            </a:r>
            <a:r>
              <a:rPr lang="it-IT" sz="2400" i="1" dirty="0" err="1"/>
              <a:t>des</a:t>
            </a:r>
            <a:r>
              <a:rPr lang="it-IT" sz="2400" i="1" dirty="0"/>
              <a:t> ­</a:t>
            </a:r>
            <a:r>
              <a:rPr lang="it-IT" sz="2400" i="1" dirty="0" err="1"/>
              <a:t>étudiants</a:t>
            </a:r>
            <a:r>
              <a:rPr lang="it-IT" sz="2400" i="1" dirty="0"/>
              <a:t> de France]</a:t>
            </a:r>
            <a:r>
              <a:rPr lang="it-IT" sz="2400" dirty="0"/>
              <a:t>. </a:t>
            </a:r>
            <a:r>
              <a:rPr lang="it-IT" sz="2400" dirty="0" err="1"/>
              <a:t>Désormais</a:t>
            </a:r>
            <a:r>
              <a:rPr lang="it-IT" sz="2400" dirty="0"/>
              <a:t>, c’est le ministre de l’éducation </a:t>
            </a:r>
            <a:r>
              <a:rPr lang="it-IT" sz="2400" dirty="0" err="1"/>
              <a:t>nationale</a:t>
            </a:r>
            <a:r>
              <a:rPr lang="it-IT" sz="2400" dirty="0"/>
              <a:t> qui </a:t>
            </a:r>
            <a:r>
              <a:rPr lang="it-IT" sz="2400" dirty="0" err="1"/>
              <a:t>parle</a:t>
            </a:r>
            <a:r>
              <a:rPr lang="it-IT" sz="2400" dirty="0"/>
              <a:t> de pente fasciste pour </a:t>
            </a:r>
            <a:r>
              <a:rPr lang="it-IT" sz="2400" dirty="0" err="1"/>
              <a:t>qualifier</a:t>
            </a:r>
            <a:r>
              <a:rPr lang="it-IT" sz="2400" dirty="0"/>
              <a:t> son </a:t>
            </a:r>
            <a:r>
              <a:rPr lang="it-IT" sz="2400" dirty="0" err="1"/>
              <a:t>activité</a:t>
            </a:r>
            <a:r>
              <a:rPr lang="it-IT" sz="2400" dirty="0"/>
              <a:t>.</a:t>
            </a:r>
          </a:p>
          <a:p>
            <a:r>
              <a:rPr lang="it-IT" sz="2400" b="1" dirty="0" err="1"/>
              <a:t>Quels</a:t>
            </a:r>
            <a:r>
              <a:rPr lang="it-IT" sz="2400" b="1" dirty="0"/>
              <a:t> </a:t>
            </a:r>
            <a:r>
              <a:rPr lang="it-IT" sz="2400" b="1" dirty="0" err="1"/>
              <a:t>seraient</a:t>
            </a:r>
            <a:r>
              <a:rPr lang="it-IT" sz="2400" b="1" dirty="0"/>
              <a:t> </a:t>
            </a:r>
            <a:r>
              <a:rPr lang="it-IT" sz="2400" b="1" dirty="0" err="1"/>
              <a:t>les</a:t>
            </a:r>
            <a:r>
              <a:rPr lang="it-IT" sz="2400" b="1" dirty="0"/>
              <a:t> </a:t>
            </a:r>
            <a:r>
              <a:rPr lang="it-IT" sz="2400" b="1" dirty="0" err="1"/>
              <a:t>actes</a:t>
            </a:r>
            <a:r>
              <a:rPr lang="it-IT" sz="2400" b="1" dirty="0"/>
              <a:t> </a:t>
            </a:r>
            <a:r>
              <a:rPr lang="it-IT" sz="2400" b="1" dirty="0" err="1"/>
              <a:t>justifiant</a:t>
            </a:r>
            <a:r>
              <a:rPr lang="it-IT" sz="2400" b="1" dirty="0"/>
              <a:t> </a:t>
            </a:r>
            <a:r>
              <a:rPr lang="it-IT" sz="2400" b="1" dirty="0" err="1"/>
              <a:t>ces</a:t>
            </a:r>
            <a:r>
              <a:rPr lang="it-IT" sz="2400" b="1" dirty="0"/>
              <a:t> </a:t>
            </a:r>
            <a:r>
              <a:rPr lang="it-IT" sz="2400" b="1" dirty="0" err="1"/>
              <a:t>attaques</a:t>
            </a:r>
            <a:r>
              <a:rPr lang="it-IT" sz="2400" dirty="0"/>
              <a:t> ? L’</a:t>
            </a:r>
            <a:r>
              <a:rPr lang="it-IT" sz="2400" dirty="0" err="1"/>
              <a:t>organisation</a:t>
            </a:r>
            <a:r>
              <a:rPr lang="it-IT" sz="2400" dirty="0"/>
              <a:t> de </a:t>
            </a:r>
            <a:r>
              <a:rPr lang="it-IT" sz="2400" b="1" dirty="0" err="1"/>
              <a:t>quelques</a:t>
            </a:r>
            <a:r>
              <a:rPr lang="it-IT" sz="2400" b="1" dirty="0"/>
              <a:t> </a:t>
            </a:r>
            <a:r>
              <a:rPr lang="it-IT" sz="2400" b="1" dirty="0" err="1"/>
              <a:t>groupes</a:t>
            </a:r>
            <a:r>
              <a:rPr lang="it-IT" sz="2400" b="1" dirty="0"/>
              <a:t> de parole non </a:t>
            </a:r>
            <a:r>
              <a:rPr lang="it-IT" sz="2400" b="1" dirty="0" err="1"/>
              <a:t>mixtes</a:t>
            </a:r>
            <a:r>
              <a:rPr lang="it-IT" sz="2400" dirty="0"/>
              <a:t> pour </a:t>
            </a:r>
            <a:r>
              <a:rPr lang="it-IT" sz="2400" dirty="0" err="1"/>
              <a:t>les</a:t>
            </a:r>
            <a:r>
              <a:rPr lang="it-IT" sz="2400" dirty="0"/>
              <a:t> </a:t>
            </a:r>
            <a:r>
              <a:rPr lang="it-IT" sz="2400" dirty="0" err="1"/>
              <a:t>étudiantes</a:t>
            </a:r>
            <a:r>
              <a:rPr lang="it-IT" sz="2400" dirty="0"/>
              <a:t> et </a:t>
            </a:r>
            <a:r>
              <a:rPr lang="it-IT" sz="2400" dirty="0" err="1"/>
              <a:t>étudiants</a:t>
            </a:r>
            <a:r>
              <a:rPr lang="it-IT" sz="2400" dirty="0"/>
              <a:t> </a:t>
            </a:r>
            <a:r>
              <a:rPr lang="it-IT" sz="2400" b="1" dirty="0" err="1"/>
              <a:t>victimes</a:t>
            </a:r>
            <a:r>
              <a:rPr lang="it-IT" sz="2400" b="1" dirty="0"/>
              <a:t> de </a:t>
            </a:r>
            <a:r>
              <a:rPr lang="it-IT" sz="2400" b="1" dirty="0" err="1"/>
              <a:t>discriminations</a:t>
            </a:r>
            <a:r>
              <a:rPr lang="it-IT" sz="2400" dirty="0"/>
              <a:t>. </a:t>
            </a:r>
            <a:r>
              <a:rPr lang="it-IT" sz="2400" dirty="0" err="1"/>
              <a:t>Cette</a:t>
            </a:r>
            <a:r>
              <a:rPr lang="it-IT" sz="2400" dirty="0"/>
              <a:t> </a:t>
            </a:r>
            <a:r>
              <a:rPr lang="it-IT" sz="2400" dirty="0" err="1"/>
              <a:t>pratique</a:t>
            </a:r>
            <a:r>
              <a:rPr lang="it-IT" sz="2400" dirty="0"/>
              <a:t> </a:t>
            </a:r>
            <a:r>
              <a:rPr lang="it-IT" sz="2400" dirty="0" err="1"/>
              <a:t>intéresse</a:t>
            </a:r>
            <a:r>
              <a:rPr lang="it-IT" sz="2400" dirty="0"/>
              <a:t>, </a:t>
            </a:r>
            <a:r>
              <a:rPr lang="it-IT" sz="2400" dirty="0" err="1"/>
              <a:t>interroge</a:t>
            </a:r>
            <a:r>
              <a:rPr lang="it-IT" sz="2400" dirty="0"/>
              <a:t>, </a:t>
            </a:r>
            <a:r>
              <a:rPr lang="it-IT" sz="2400" dirty="0" err="1"/>
              <a:t>inquiète</a:t>
            </a:r>
            <a:r>
              <a:rPr lang="it-IT" sz="2400" dirty="0"/>
              <a:t>. Elle </a:t>
            </a:r>
            <a:r>
              <a:rPr lang="it-IT" sz="2400" dirty="0" err="1"/>
              <a:t>bouscule</a:t>
            </a:r>
            <a:r>
              <a:rPr lang="it-IT" sz="2400" dirty="0"/>
              <a:t> et </a:t>
            </a:r>
            <a:r>
              <a:rPr lang="it-IT" sz="2400" dirty="0" err="1"/>
              <a:t>fait</a:t>
            </a:r>
            <a:r>
              <a:rPr lang="it-IT" sz="2400" dirty="0"/>
              <a:t> </a:t>
            </a:r>
            <a:r>
              <a:rPr lang="it-IT" sz="2400" dirty="0" err="1"/>
              <a:t>débat</a:t>
            </a:r>
            <a:r>
              <a:rPr lang="it-IT" sz="2400" dirty="0" smtClean="0"/>
              <a:t>.</a:t>
            </a:r>
          </a:p>
          <a:p>
            <a:r>
              <a:rPr lang="it-IT" sz="2400" i="1" dirty="0" smtClean="0"/>
              <a:t>Le Monde </a:t>
            </a:r>
            <a:r>
              <a:rPr lang="it-IT" sz="2400" dirty="0" smtClean="0"/>
              <a:t>22 </a:t>
            </a:r>
            <a:r>
              <a:rPr lang="it-IT" sz="2400" dirty="0" err="1" smtClean="0"/>
              <a:t>mars</a:t>
            </a:r>
            <a:r>
              <a:rPr lang="it-IT" sz="2400" dirty="0" smtClean="0"/>
              <a:t> 2021</a:t>
            </a:r>
            <a:endParaRPr lang="it-IT" sz="2400" dirty="0"/>
          </a:p>
          <a:p>
            <a:pPr algn="just"/>
            <a:endParaRPr lang="it-IT" sz="2400" dirty="0"/>
          </a:p>
          <a:p>
            <a:endParaRPr lang="fr-CA" sz="2400" dirty="0"/>
          </a:p>
        </p:txBody>
      </p:sp>
    </p:spTree>
    <p:extLst>
      <p:ext uri="{BB962C8B-B14F-4D97-AF65-F5344CB8AC3E}">
        <p14:creationId xmlns:p14="http://schemas.microsoft.com/office/powerpoint/2010/main" val="2822275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Non à la </a:t>
            </a:r>
            <a:r>
              <a:rPr lang="it-IT" sz="2800" b="1" dirty="0" err="1"/>
              <a:t>dissolution</a:t>
            </a:r>
            <a:r>
              <a:rPr lang="it-IT" sz="2800" b="1" dirty="0"/>
              <a:t> de l’UNEF »</a:t>
            </a:r>
            <a:br>
              <a:rPr lang="it-IT" sz="2800" b="1" dirty="0"/>
            </a:br>
            <a:r>
              <a:rPr lang="it-IT" sz="2800" dirty="0"/>
              <a:t>Tribune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Nous</a:t>
            </a:r>
            <a:r>
              <a:rPr lang="it-IT" sz="2400" dirty="0"/>
              <a:t> ne </a:t>
            </a:r>
            <a:r>
              <a:rPr lang="it-IT" sz="2400" dirty="0" err="1"/>
              <a:t>pouvons</a:t>
            </a:r>
            <a:r>
              <a:rPr lang="it-IT" sz="2400" dirty="0"/>
              <a:t> </a:t>
            </a:r>
            <a:r>
              <a:rPr lang="it-IT" sz="2400" dirty="0" err="1"/>
              <a:t>accepter</a:t>
            </a:r>
            <a:r>
              <a:rPr lang="it-IT" sz="2400" dirty="0"/>
              <a:t> </a:t>
            </a:r>
            <a:r>
              <a:rPr lang="it-IT" sz="2400" dirty="0" err="1"/>
              <a:t>que</a:t>
            </a:r>
            <a:r>
              <a:rPr lang="it-IT" sz="2400" dirty="0"/>
              <a:t> </a:t>
            </a:r>
            <a:r>
              <a:rPr lang="it-IT" sz="2400" dirty="0" err="1"/>
              <a:t>des</a:t>
            </a:r>
            <a:r>
              <a:rPr lang="it-IT" sz="2400" dirty="0"/>
              <a:t> </a:t>
            </a:r>
            <a:r>
              <a:rPr lang="it-IT" sz="2400" dirty="0" err="1"/>
              <a:t>députés</a:t>
            </a:r>
            <a:r>
              <a:rPr lang="it-IT" sz="2400" dirty="0"/>
              <a:t> </a:t>
            </a:r>
            <a:r>
              <a:rPr lang="it-IT" sz="2400" dirty="0" err="1"/>
              <a:t>proposent</a:t>
            </a:r>
            <a:r>
              <a:rPr lang="it-IT" sz="2400" dirty="0"/>
              <a:t> la </a:t>
            </a:r>
            <a:r>
              <a:rPr lang="it-IT" sz="2400" dirty="0" err="1"/>
              <a:t>dissolution</a:t>
            </a:r>
            <a:r>
              <a:rPr lang="it-IT" sz="2400" dirty="0"/>
              <a:t> de </a:t>
            </a:r>
            <a:r>
              <a:rPr lang="it-IT" sz="2400" dirty="0" err="1"/>
              <a:t>cette</a:t>
            </a:r>
            <a:r>
              <a:rPr lang="it-IT" sz="2400" dirty="0"/>
              <a:t> </a:t>
            </a:r>
            <a:r>
              <a:rPr lang="it-IT" sz="2400" dirty="0" err="1"/>
              <a:t>organisation</a:t>
            </a:r>
            <a:r>
              <a:rPr lang="it-IT" sz="2400" dirty="0"/>
              <a:t>. </a:t>
            </a:r>
            <a:r>
              <a:rPr lang="it-IT" sz="2400" dirty="0" err="1"/>
              <a:t>Nous</a:t>
            </a:r>
            <a:r>
              <a:rPr lang="it-IT" sz="2400" dirty="0"/>
              <a:t> ne </a:t>
            </a:r>
            <a:r>
              <a:rPr lang="it-IT" sz="2400" dirty="0" err="1"/>
              <a:t>pouvons</a:t>
            </a:r>
            <a:r>
              <a:rPr lang="it-IT" sz="2400" dirty="0"/>
              <a:t> </a:t>
            </a:r>
            <a:r>
              <a:rPr lang="it-IT" sz="2400" dirty="0" err="1"/>
              <a:t>encore</a:t>
            </a:r>
            <a:r>
              <a:rPr lang="it-IT" sz="2400" dirty="0"/>
              <a:t> </a:t>
            </a:r>
            <a:r>
              <a:rPr lang="it-IT" sz="2400" dirty="0" err="1"/>
              <a:t>moins</a:t>
            </a:r>
            <a:r>
              <a:rPr lang="it-IT" sz="2400" dirty="0"/>
              <a:t> </a:t>
            </a:r>
            <a:r>
              <a:rPr lang="it-IT" sz="2400" dirty="0" err="1"/>
              <a:t>admettre</a:t>
            </a:r>
            <a:r>
              <a:rPr lang="it-IT" sz="2400" dirty="0"/>
              <a:t> l’</a:t>
            </a:r>
            <a:r>
              <a:rPr lang="it-IT" sz="2400" dirty="0" err="1"/>
              <a:t>idée</a:t>
            </a:r>
            <a:r>
              <a:rPr lang="it-IT" sz="2400" dirty="0"/>
              <a:t> </a:t>
            </a:r>
            <a:r>
              <a:rPr lang="it-IT" sz="2400" dirty="0" err="1"/>
              <a:t>que</a:t>
            </a:r>
            <a:r>
              <a:rPr lang="it-IT" sz="2400" dirty="0"/>
              <a:t> l’UNEF </a:t>
            </a:r>
            <a:r>
              <a:rPr lang="it-IT" sz="2400" dirty="0" err="1"/>
              <a:t>soit</a:t>
            </a:r>
            <a:r>
              <a:rPr lang="it-IT" sz="2400" dirty="0"/>
              <a:t> </a:t>
            </a:r>
            <a:r>
              <a:rPr lang="it-IT" sz="2400" dirty="0" err="1"/>
              <a:t>renvoyée</a:t>
            </a:r>
            <a:r>
              <a:rPr lang="it-IT" sz="2400" dirty="0"/>
              <a:t> </a:t>
            </a:r>
            <a:r>
              <a:rPr lang="it-IT" sz="2400" dirty="0" err="1"/>
              <a:t>dos</a:t>
            </a:r>
            <a:r>
              <a:rPr lang="it-IT" sz="2400" dirty="0"/>
              <a:t> à </a:t>
            </a:r>
            <a:r>
              <a:rPr lang="it-IT" sz="2400" dirty="0" err="1"/>
              <a:t>dos</a:t>
            </a:r>
            <a:r>
              <a:rPr lang="it-IT" sz="2400" dirty="0"/>
              <a:t> </a:t>
            </a:r>
            <a:r>
              <a:rPr lang="it-IT" sz="2400" dirty="0" err="1"/>
              <a:t>avec</a:t>
            </a:r>
            <a:r>
              <a:rPr lang="it-IT" sz="2400" dirty="0"/>
              <a:t> un </a:t>
            </a:r>
            <a:r>
              <a:rPr lang="it-IT" sz="2400" dirty="0" err="1"/>
              <a:t>groupuscule</a:t>
            </a:r>
            <a:r>
              <a:rPr lang="it-IT" sz="2400" dirty="0"/>
              <a:t> d’</a:t>
            </a:r>
            <a:r>
              <a:rPr lang="it-IT" sz="2400" dirty="0" err="1"/>
              <a:t>extrême</a:t>
            </a:r>
            <a:r>
              <a:rPr lang="it-IT" sz="2400" dirty="0"/>
              <a:t> </a:t>
            </a:r>
            <a:r>
              <a:rPr lang="it-IT" sz="2400" dirty="0" err="1"/>
              <a:t>droite</a:t>
            </a:r>
            <a:r>
              <a:rPr lang="it-IT" sz="2400" dirty="0"/>
              <a:t>, </a:t>
            </a:r>
            <a:r>
              <a:rPr lang="it-IT" sz="2400" dirty="0" err="1"/>
              <a:t>condamné</a:t>
            </a:r>
            <a:r>
              <a:rPr lang="it-IT" sz="2400" dirty="0"/>
              <a:t> pour </a:t>
            </a:r>
            <a:r>
              <a:rPr lang="it-IT" sz="2400" dirty="0" err="1"/>
              <a:t>incitation</a:t>
            </a:r>
            <a:r>
              <a:rPr lang="it-IT" sz="2400" dirty="0"/>
              <a:t> à la </a:t>
            </a:r>
            <a:r>
              <a:rPr lang="it-IT" sz="2400" dirty="0" err="1"/>
              <a:t>haine</a:t>
            </a:r>
            <a:r>
              <a:rPr lang="it-IT" sz="2400" dirty="0"/>
              <a:t> </a:t>
            </a:r>
            <a:r>
              <a:rPr lang="it-IT" sz="2400" dirty="0" err="1"/>
              <a:t>raciale</a:t>
            </a:r>
            <a:r>
              <a:rPr lang="it-IT" sz="2400" dirty="0"/>
              <a:t>. </a:t>
            </a:r>
            <a:r>
              <a:rPr lang="it-IT" sz="2400" dirty="0" err="1"/>
              <a:t>Nous</a:t>
            </a:r>
            <a:r>
              <a:rPr lang="it-IT" sz="2400" dirty="0"/>
              <a:t> ne </a:t>
            </a:r>
            <a:r>
              <a:rPr lang="it-IT" sz="2400" dirty="0" err="1"/>
              <a:t>pouvons</a:t>
            </a:r>
            <a:r>
              <a:rPr lang="it-IT" sz="2400" dirty="0"/>
              <a:t> </a:t>
            </a:r>
            <a:r>
              <a:rPr lang="it-IT" sz="2400" dirty="0" err="1"/>
              <a:t>tolérer</a:t>
            </a:r>
            <a:r>
              <a:rPr lang="it-IT" sz="2400" dirty="0"/>
              <a:t> </a:t>
            </a:r>
            <a:r>
              <a:rPr lang="it-IT" sz="2400" dirty="0" err="1"/>
              <a:t>les</a:t>
            </a:r>
            <a:r>
              <a:rPr lang="it-IT" sz="2400" dirty="0"/>
              <a:t> </a:t>
            </a:r>
            <a:r>
              <a:rPr lang="it-IT" sz="2400" dirty="0" err="1"/>
              <a:t>propos</a:t>
            </a:r>
            <a:r>
              <a:rPr lang="it-IT" sz="2400" dirty="0"/>
              <a:t> d’un ministre qui </a:t>
            </a:r>
            <a:r>
              <a:rPr lang="it-IT" sz="2400" dirty="0" err="1"/>
              <a:t>banalisent</a:t>
            </a:r>
            <a:r>
              <a:rPr lang="it-IT" sz="2400" dirty="0"/>
              <a:t> le </a:t>
            </a:r>
            <a:r>
              <a:rPr lang="it-IT" sz="2400" dirty="0" err="1"/>
              <a:t>fascisme</a:t>
            </a:r>
            <a:r>
              <a:rPr lang="it-IT" sz="2400" dirty="0"/>
              <a:t> et </a:t>
            </a:r>
            <a:r>
              <a:rPr lang="it-IT" sz="2400" dirty="0" err="1"/>
              <a:t>participent</a:t>
            </a:r>
            <a:r>
              <a:rPr lang="it-IT" sz="2400" dirty="0"/>
              <a:t> </a:t>
            </a:r>
            <a:r>
              <a:rPr lang="it-IT" sz="2400" dirty="0" err="1"/>
              <a:t>ainsi</a:t>
            </a:r>
            <a:r>
              <a:rPr lang="it-IT" sz="2400" dirty="0"/>
              <a:t> à la </a:t>
            </a:r>
            <a:r>
              <a:rPr lang="it-IT" sz="2400" dirty="0" err="1"/>
              <a:t>confusion</a:t>
            </a:r>
            <a:r>
              <a:rPr lang="it-IT" sz="2400" dirty="0"/>
              <a:t> </a:t>
            </a:r>
            <a:r>
              <a:rPr lang="it-IT" sz="2400" dirty="0" err="1"/>
              <a:t>idéologique</a:t>
            </a:r>
            <a:r>
              <a:rPr lang="it-IT" sz="2400" dirty="0"/>
              <a:t> ambiante.</a:t>
            </a:r>
            <a:endParaRPr lang="fr-CA" sz="2400" dirty="0"/>
          </a:p>
        </p:txBody>
      </p:sp>
    </p:spTree>
    <p:extLst>
      <p:ext uri="{BB962C8B-B14F-4D97-AF65-F5344CB8AC3E}">
        <p14:creationId xmlns:p14="http://schemas.microsoft.com/office/powerpoint/2010/main" val="92141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1. Observations hebdomadaires</a:t>
            </a:r>
            <a:br>
              <a:rPr lang="fr-CA" sz="2800" dirty="0" smtClean="0"/>
            </a:br>
            <a:r>
              <a:rPr lang="fr-CA" sz="2800" dirty="0" smtClean="0"/>
              <a:t>23 mars 2021</a:t>
            </a:r>
            <a:endParaRPr lang="fr-CA" sz="2800" dirty="0"/>
          </a:p>
        </p:txBody>
      </p:sp>
      <p:sp>
        <p:nvSpPr>
          <p:cNvPr id="3" name="Segnaposto contenuto 2"/>
          <p:cNvSpPr>
            <a:spLocks noGrp="1"/>
          </p:cNvSpPr>
          <p:nvPr>
            <p:ph idx="1"/>
          </p:nvPr>
        </p:nvSpPr>
        <p:spPr/>
        <p:txBody>
          <a:bodyPr>
            <a:normAutofit fontScale="92500"/>
          </a:bodyPr>
          <a:lstStyle/>
          <a:p>
            <a:r>
              <a:rPr lang="it-IT" sz="2400" b="1" dirty="0"/>
              <a:t>Coronavirus : </a:t>
            </a:r>
            <a:r>
              <a:rPr lang="it-IT" sz="2400" b="1" dirty="0" err="1"/>
              <a:t>Thierry</a:t>
            </a:r>
            <a:r>
              <a:rPr lang="it-IT" sz="2400" b="1" dirty="0"/>
              <a:t> Breton </a:t>
            </a:r>
            <a:r>
              <a:rPr lang="it-IT" sz="2400" b="1" dirty="0" err="1"/>
              <a:t>fixe</a:t>
            </a:r>
            <a:r>
              <a:rPr lang="it-IT" sz="2400" b="1" dirty="0"/>
              <a:t> l’</a:t>
            </a:r>
            <a:r>
              <a:rPr lang="it-IT" sz="2400" b="1" dirty="0" err="1"/>
              <a:t>objectif</a:t>
            </a:r>
            <a:r>
              <a:rPr lang="it-IT" sz="2400" b="1" dirty="0"/>
              <a:t> </a:t>
            </a:r>
            <a:r>
              <a:rPr lang="it-IT" sz="2400" b="1" dirty="0" err="1"/>
              <a:t>du</a:t>
            </a:r>
            <a:r>
              <a:rPr lang="it-IT" sz="2400" b="1" dirty="0"/>
              <a:t> 14 </a:t>
            </a:r>
            <a:r>
              <a:rPr lang="it-IT" sz="2400" b="1" dirty="0" err="1"/>
              <a:t>juillet</a:t>
            </a:r>
            <a:r>
              <a:rPr lang="it-IT" sz="2400" b="1" dirty="0"/>
              <a:t> pour </a:t>
            </a:r>
            <a:r>
              <a:rPr lang="it-IT" sz="2400" b="1" dirty="0" err="1"/>
              <a:t>atteindre</a:t>
            </a:r>
            <a:r>
              <a:rPr lang="it-IT" sz="2400" b="1" dirty="0"/>
              <a:t> en Europe l’</a:t>
            </a:r>
            <a:r>
              <a:rPr lang="it-IT" sz="2400" b="1" dirty="0" err="1"/>
              <a:t>immunité</a:t>
            </a:r>
            <a:r>
              <a:rPr lang="it-IT" sz="2400" b="1" dirty="0"/>
              <a:t> </a:t>
            </a:r>
            <a:r>
              <a:rPr lang="it-IT" sz="2400" b="1" dirty="0" err="1"/>
              <a:t>collective</a:t>
            </a:r>
            <a:endParaRPr lang="it-IT" sz="2400" b="1" dirty="0"/>
          </a:p>
          <a:p>
            <a:pPr algn="just"/>
            <a:r>
              <a:rPr lang="it-IT" sz="2400" b="1" dirty="0"/>
              <a:t>VACCINATION</a:t>
            </a:r>
            <a:r>
              <a:rPr lang="it-IT" sz="2400" dirty="0"/>
              <a:t> </a:t>
            </a:r>
            <a:r>
              <a:rPr lang="it-IT" sz="2400" dirty="0" err="1"/>
              <a:t>Selon</a:t>
            </a:r>
            <a:r>
              <a:rPr lang="it-IT" sz="2400" dirty="0"/>
              <a:t> le </a:t>
            </a:r>
            <a:r>
              <a:rPr lang="it-IT" sz="2400" dirty="0" err="1"/>
              <a:t>commissaire</a:t>
            </a:r>
            <a:r>
              <a:rPr lang="it-IT" sz="2400" dirty="0"/>
              <a:t> </a:t>
            </a:r>
            <a:r>
              <a:rPr lang="it-IT" sz="2400" dirty="0" err="1"/>
              <a:t>européen</a:t>
            </a:r>
            <a:r>
              <a:rPr lang="it-IT" sz="2400" dirty="0"/>
              <a:t> </a:t>
            </a:r>
            <a:r>
              <a:rPr lang="it-IT" sz="2400" dirty="0" err="1"/>
              <a:t>au</a:t>
            </a:r>
            <a:r>
              <a:rPr lang="it-IT" sz="2400" dirty="0"/>
              <a:t> </a:t>
            </a:r>
            <a:r>
              <a:rPr lang="it-IT" sz="2400" dirty="0" err="1"/>
              <a:t>Marché</a:t>
            </a:r>
            <a:r>
              <a:rPr lang="it-IT" sz="2400" dirty="0"/>
              <a:t> </a:t>
            </a:r>
            <a:r>
              <a:rPr lang="it-IT" sz="2400" dirty="0" err="1"/>
              <a:t>intérieur</a:t>
            </a:r>
            <a:r>
              <a:rPr lang="it-IT" sz="2400" dirty="0"/>
              <a:t>, la </a:t>
            </a:r>
            <a:r>
              <a:rPr lang="it-IT" sz="2400" dirty="0" err="1"/>
              <a:t>hausse</a:t>
            </a:r>
            <a:r>
              <a:rPr lang="it-IT" sz="2400" dirty="0"/>
              <a:t> </a:t>
            </a:r>
            <a:r>
              <a:rPr lang="it-IT" sz="2400" dirty="0" err="1"/>
              <a:t>des</a:t>
            </a:r>
            <a:r>
              <a:rPr lang="it-IT" sz="2400" dirty="0"/>
              <a:t> </a:t>
            </a:r>
            <a:r>
              <a:rPr lang="it-IT" sz="2400" dirty="0" err="1"/>
              <a:t>livraisons</a:t>
            </a:r>
            <a:r>
              <a:rPr lang="it-IT" sz="2400" dirty="0"/>
              <a:t> </a:t>
            </a:r>
            <a:r>
              <a:rPr lang="it-IT" sz="2400" dirty="0" err="1"/>
              <a:t>des</a:t>
            </a:r>
            <a:r>
              <a:rPr lang="it-IT" sz="2400" dirty="0"/>
              <a:t> </a:t>
            </a:r>
            <a:r>
              <a:rPr lang="it-IT" sz="2400" dirty="0" err="1"/>
              <a:t>vaccins</a:t>
            </a:r>
            <a:r>
              <a:rPr lang="it-IT" sz="2400" dirty="0"/>
              <a:t>, dont il est </a:t>
            </a:r>
            <a:r>
              <a:rPr lang="it-IT" sz="2400" dirty="0" err="1"/>
              <a:t>responsable</a:t>
            </a:r>
            <a:r>
              <a:rPr lang="it-IT" sz="2400" dirty="0"/>
              <a:t>, </a:t>
            </a:r>
            <a:r>
              <a:rPr lang="it-IT" sz="2400" dirty="0" err="1"/>
              <a:t>permet</a:t>
            </a:r>
            <a:r>
              <a:rPr lang="it-IT" sz="2400" dirty="0"/>
              <a:t> de se </a:t>
            </a:r>
            <a:r>
              <a:rPr lang="it-IT" sz="2400" dirty="0" err="1"/>
              <a:t>fixer</a:t>
            </a:r>
            <a:r>
              <a:rPr lang="it-IT" sz="2400" dirty="0"/>
              <a:t> </a:t>
            </a:r>
            <a:r>
              <a:rPr lang="it-IT" sz="2400" dirty="0" err="1"/>
              <a:t>cette</a:t>
            </a:r>
            <a:r>
              <a:rPr lang="it-IT" sz="2400" dirty="0"/>
              <a:t> </a:t>
            </a:r>
            <a:r>
              <a:rPr lang="it-IT" sz="2400" b="1" dirty="0"/>
              <a:t>« date </a:t>
            </a:r>
            <a:r>
              <a:rPr lang="it-IT" sz="2400" b="1" dirty="0" err="1"/>
              <a:t>symbolique</a:t>
            </a:r>
            <a:r>
              <a:rPr lang="it-IT" sz="2400" b="1" dirty="0"/>
              <a:t> </a:t>
            </a:r>
            <a:r>
              <a:rPr lang="it-IT" sz="2400" b="1" dirty="0" smtClean="0"/>
              <a:t>»</a:t>
            </a:r>
          </a:p>
          <a:p>
            <a:pPr algn="just"/>
            <a:r>
              <a:rPr lang="it-IT" sz="2400" dirty="0"/>
              <a:t>A quel moment la </a:t>
            </a:r>
            <a:r>
              <a:rPr lang="it-IT" sz="2400" dirty="0" err="1"/>
              <a:t>vaccination</a:t>
            </a:r>
            <a:r>
              <a:rPr lang="it-IT" sz="2400" dirty="0"/>
              <a:t> va-t-elle </a:t>
            </a:r>
            <a:r>
              <a:rPr lang="it-IT" sz="2400" dirty="0" err="1"/>
              <a:t>permettre</a:t>
            </a:r>
            <a:r>
              <a:rPr lang="it-IT" sz="2400" dirty="0"/>
              <a:t> à l’Europe d’</a:t>
            </a:r>
            <a:r>
              <a:rPr lang="it-IT" sz="2400" dirty="0" err="1"/>
              <a:t>atteindre</a:t>
            </a:r>
            <a:r>
              <a:rPr lang="it-IT" sz="2400" dirty="0"/>
              <a:t> l’</a:t>
            </a:r>
            <a:r>
              <a:rPr lang="it-IT" sz="2400" dirty="0" err="1"/>
              <a:t>immunité</a:t>
            </a:r>
            <a:r>
              <a:rPr lang="it-IT" sz="2400" dirty="0"/>
              <a:t> </a:t>
            </a:r>
            <a:r>
              <a:rPr lang="it-IT" sz="2400" dirty="0" err="1"/>
              <a:t>collective</a:t>
            </a:r>
            <a:r>
              <a:rPr lang="it-IT" sz="2400" dirty="0"/>
              <a:t> </a:t>
            </a:r>
            <a:r>
              <a:rPr lang="it-IT" sz="2400" dirty="0" err="1"/>
              <a:t>dans</a:t>
            </a:r>
            <a:r>
              <a:rPr lang="it-IT" sz="2400" dirty="0"/>
              <a:t> la </a:t>
            </a:r>
            <a:r>
              <a:rPr lang="it-IT" sz="2400" dirty="0" err="1"/>
              <a:t>lutte</a:t>
            </a:r>
            <a:r>
              <a:rPr lang="it-IT" sz="2400" dirty="0"/>
              <a:t> </a:t>
            </a:r>
            <a:r>
              <a:rPr lang="it-IT" sz="2400" dirty="0" err="1"/>
              <a:t>du</a:t>
            </a:r>
            <a:r>
              <a:rPr lang="it-IT" sz="2400" dirty="0"/>
              <a:t> </a:t>
            </a:r>
            <a:r>
              <a:rPr lang="it-IT" sz="2400" dirty="0" err="1"/>
              <a:t>continent</a:t>
            </a:r>
            <a:r>
              <a:rPr lang="it-IT" sz="2400" dirty="0"/>
              <a:t> </a:t>
            </a:r>
            <a:r>
              <a:rPr lang="it-IT" sz="2400" dirty="0" err="1"/>
              <a:t>contre</a:t>
            </a:r>
            <a:r>
              <a:rPr lang="it-IT" sz="2400" dirty="0"/>
              <a:t> la </a:t>
            </a:r>
            <a:r>
              <a:rPr lang="it-IT" sz="2400" dirty="0" err="1"/>
              <a:t>pandémie</a:t>
            </a:r>
            <a:r>
              <a:rPr lang="it-IT" sz="2400" dirty="0"/>
              <a:t> </a:t>
            </a:r>
            <a:r>
              <a:rPr lang="it-IT" sz="2400" dirty="0" err="1"/>
              <a:t>du</a:t>
            </a:r>
            <a:r>
              <a:rPr lang="it-IT" sz="2400" dirty="0"/>
              <a:t> coronavirus ? A </a:t>
            </a:r>
            <a:r>
              <a:rPr lang="it-IT" sz="2400" dirty="0" err="1"/>
              <a:t>cette</a:t>
            </a:r>
            <a:r>
              <a:rPr lang="it-IT" sz="2400" dirty="0"/>
              <a:t> </a:t>
            </a:r>
            <a:r>
              <a:rPr lang="it-IT" sz="2400" dirty="0" err="1"/>
              <a:t>question</a:t>
            </a:r>
            <a:r>
              <a:rPr lang="it-IT" sz="2400" dirty="0"/>
              <a:t> </a:t>
            </a:r>
            <a:r>
              <a:rPr lang="it-IT" sz="2400" dirty="0" err="1"/>
              <a:t>Thierry</a:t>
            </a:r>
            <a:r>
              <a:rPr lang="it-IT" sz="2400" dirty="0"/>
              <a:t> Breton, le « Monsieur </a:t>
            </a:r>
            <a:r>
              <a:rPr lang="it-IT" sz="2400" dirty="0" err="1"/>
              <a:t>vaccin</a:t>
            </a:r>
            <a:r>
              <a:rPr lang="it-IT" sz="2400" dirty="0"/>
              <a:t> » de la </a:t>
            </a:r>
            <a:r>
              <a:rPr lang="it-IT" sz="2400" dirty="0" err="1"/>
              <a:t>Commission</a:t>
            </a:r>
            <a:r>
              <a:rPr lang="it-IT" sz="2400" dirty="0"/>
              <a:t> </a:t>
            </a:r>
            <a:r>
              <a:rPr lang="it-IT" sz="2400" dirty="0" err="1"/>
              <a:t>européenne</a:t>
            </a:r>
            <a:r>
              <a:rPr lang="it-IT" sz="2400" dirty="0"/>
              <a:t>, a </a:t>
            </a:r>
            <a:r>
              <a:rPr lang="it-IT" sz="2400" dirty="0" err="1"/>
              <a:t>choisi</a:t>
            </a:r>
            <a:r>
              <a:rPr lang="it-IT" sz="2400" dirty="0"/>
              <a:t> de </a:t>
            </a:r>
            <a:r>
              <a:rPr lang="it-IT" sz="2400" dirty="0" err="1"/>
              <a:t>répondre</a:t>
            </a:r>
            <a:r>
              <a:rPr lang="it-IT" sz="2400" dirty="0"/>
              <a:t> </a:t>
            </a:r>
            <a:r>
              <a:rPr lang="it-IT" sz="2400" dirty="0" err="1"/>
              <a:t>précisément</a:t>
            </a:r>
            <a:r>
              <a:rPr lang="it-IT" sz="2400" dirty="0"/>
              <a:t> : le 14 </a:t>
            </a:r>
            <a:r>
              <a:rPr lang="it-IT" sz="2400" dirty="0" err="1"/>
              <a:t>juillet</a:t>
            </a:r>
            <a:r>
              <a:rPr lang="it-IT" sz="2400" dirty="0"/>
              <a:t>. </a:t>
            </a:r>
            <a:r>
              <a:rPr lang="it-IT" sz="2400" dirty="0" err="1"/>
              <a:t>Selon</a:t>
            </a:r>
            <a:r>
              <a:rPr lang="it-IT" sz="2400" dirty="0"/>
              <a:t> lui, la </a:t>
            </a:r>
            <a:r>
              <a:rPr lang="it-IT" sz="2400" dirty="0" err="1"/>
              <a:t>hausse</a:t>
            </a:r>
            <a:r>
              <a:rPr lang="it-IT" sz="2400" dirty="0"/>
              <a:t> </a:t>
            </a:r>
            <a:r>
              <a:rPr lang="it-IT" sz="2400" dirty="0" err="1"/>
              <a:t>prévue</a:t>
            </a:r>
            <a:r>
              <a:rPr lang="it-IT" sz="2400" dirty="0"/>
              <a:t> </a:t>
            </a:r>
            <a:r>
              <a:rPr lang="it-IT" sz="2400" dirty="0" err="1"/>
              <a:t>des</a:t>
            </a:r>
            <a:r>
              <a:rPr lang="it-IT" sz="2400" dirty="0"/>
              <a:t> </a:t>
            </a:r>
            <a:r>
              <a:rPr lang="it-IT" sz="2400" dirty="0" err="1"/>
              <a:t>livraisons</a:t>
            </a:r>
            <a:r>
              <a:rPr lang="it-IT" sz="2400" dirty="0"/>
              <a:t> de </a:t>
            </a:r>
            <a:r>
              <a:rPr lang="it-IT" sz="2400" dirty="0" err="1"/>
              <a:t>vaccins</a:t>
            </a:r>
            <a:r>
              <a:rPr lang="it-IT" sz="2400" dirty="0"/>
              <a:t> va </a:t>
            </a:r>
            <a:r>
              <a:rPr lang="it-IT" sz="2400" dirty="0" err="1"/>
              <a:t>permettre</a:t>
            </a:r>
            <a:r>
              <a:rPr lang="it-IT" sz="2400" dirty="0"/>
              <a:t> d’</a:t>
            </a:r>
            <a:r>
              <a:rPr lang="it-IT" sz="2400" dirty="0" err="1"/>
              <a:t>atteindre</a:t>
            </a:r>
            <a:r>
              <a:rPr lang="it-IT" sz="2400" dirty="0"/>
              <a:t> </a:t>
            </a:r>
            <a:r>
              <a:rPr lang="it-IT" sz="2400" dirty="0" err="1"/>
              <a:t>cet</a:t>
            </a:r>
            <a:r>
              <a:rPr lang="it-IT" sz="2400" dirty="0"/>
              <a:t> </a:t>
            </a:r>
            <a:r>
              <a:rPr lang="it-IT" sz="2400" dirty="0" err="1"/>
              <a:t>objectif</a:t>
            </a:r>
            <a:r>
              <a:rPr lang="it-IT" sz="2400" dirty="0"/>
              <a:t>. </a:t>
            </a:r>
            <a:endParaRPr lang="it-IT" sz="2400" dirty="0" smtClean="0"/>
          </a:p>
          <a:p>
            <a:pPr algn="just"/>
            <a:r>
              <a:rPr lang="it-IT" sz="2400" i="1" dirty="0" smtClean="0"/>
              <a:t>20 minutes </a:t>
            </a:r>
            <a:r>
              <a:rPr lang="it-IT" sz="2400" dirty="0" smtClean="0"/>
              <a:t>22mars 2021</a:t>
            </a:r>
            <a:endParaRPr lang="it-IT" sz="2400" dirty="0"/>
          </a:p>
          <a:p>
            <a:endParaRPr lang="fr-CA" sz="2400" dirty="0"/>
          </a:p>
        </p:txBody>
      </p:sp>
    </p:spTree>
    <p:extLst>
      <p:ext uri="{BB962C8B-B14F-4D97-AF65-F5344CB8AC3E}">
        <p14:creationId xmlns:p14="http://schemas.microsoft.com/office/powerpoint/2010/main" val="1290187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Non à la </a:t>
            </a:r>
            <a:r>
              <a:rPr lang="it-IT" sz="2800" b="1" dirty="0" err="1"/>
              <a:t>dissolution</a:t>
            </a:r>
            <a:r>
              <a:rPr lang="it-IT" sz="2800" b="1" dirty="0"/>
              <a:t> de l’UNEF »</a:t>
            </a:r>
            <a:br>
              <a:rPr lang="it-IT" sz="2800" b="1" dirty="0"/>
            </a:br>
            <a:r>
              <a:rPr lang="it-IT" sz="2800" dirty="0"/>
              <a:t>Tribune </a:t>
            </a:r>
            <a:br>
              <a:rPr lang="it-IT" sz="2800" dirty="0"/>
            </a:b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err="1"/>
              <a:t>Militantes</a:t>
            </a:r>
            <a:r>
              <a:rPr lang="it-IT" sz="2400" dirty="0"/>
              <a:t> et </a:t>
            </a:r>
            <a:r>
              <a:rPr lang="it-IT" sz="2400" dirty="0" err="1"/>
              <a:t>militants</a:t>
            </a:r>
            <a:r>
              <a:rPr lang="it-IT" sz="2400" dirty="0"/>
              <a:t>, </a:t>
            </a:r>
            <a:r>
              <a:rPr lang="it-IT" sz="2400" dirty="0" err="1"/>
              <a:t>dirigeantes</a:t>
            </a:r>
            <a:r>
              <a:rPr lang="it-IT" sz="2400" dirty="0"/>
              <a:t> et </a:t>
            </a:r>
            <a:r>
              <a:rPr lang="it-IT" sz="2400" dirty="0" err="1"/>
              <a:t>dirigeants</a:t>
            </a:r>
            <a:r>
              <a:rPr lang="it-IT" sz="2400" dirty="0"/>
              <a:t> </a:t>
            </a:r>
            <a:r>
              <a:rPr lang="it-IT" sz="2400" dirty="0" err="1"/>
              <a:t>avec</a:t>
            </a:r>
            <a:r>
              <a:rPr lang="it-IT" sz="2400" dirty="0"/>
              <a:t> </a:t>
            </a:r>
            <a:r>
              <a:rPr lang="it-IT" sz="2400" dirty="0" err="1"/>
              <a:t>des</a:t>
            </a:r>
            <a:r>
              <a:rPr lang="it-IT" sz="2400" dirty="0"/>
              <a:t> </a:t>
            </a:r>
            <a:r>
              <a:rPr lang="it-IT" sz="2400" dirty="0" err="1"/>
              <a:t>diversités</a:t>
            </a:r>
            <a:r>
              <a:rPr lang="it-IT" sz="2400" dirty="0"/>
              <a:t> de </a:t>
            </a:r>
            <a:r>
              <a:rPr lang="it-IT" sz="2400" dirty="0" err="1"/>
              <a:t>parcours</a:t>
            </a:r>
            <a:r>
              <a:rPr lang="it-IT" sz="2400" dirty="0"/>
              <a:t>, </a:t>
            </a:r>
            <a:r>
              <a:rPr lang="it-IT" sz="2400" dirty="0" err="1"/>
              <a:t>nous</a:t>
            </a:r>
            <a:r>
              <a:rPr lang="it-IT" sz="2400" dirty="0"/>
              <a:t> </a:t>
            </a:r>
            <a:r>
              <a:rPr lang="it-IT" sz="2400" dirty="0" err="1"/>
              <a:t>avons</a:t>
            </a:r>
            <a:r>
              <a:rPr lang="it-IT" sz="2400" dirty="0"/>
              <a:t> </a:t>
            </a:r>
            <a:r>
              <a:rPr lang="it-IT" sz="2400" dirty="0" err="1"/>
              <a:t>été</a:t>
            </a:r>
            <a:r>
              <a:rPr lang="it-IT" sz="2400" dirty="0"/>
              <a:t> par le </a:t>
            </a:r>
            <a:r>
              <a:rPr lang="it-IT" sz="2400" dirty="0" err="1"/>
              <a:t>passé</a:t>
            </a:r>
            <a:r>
              <a:rPr lang="it-IT" sz="2400" dirty="0"/>
              <a:t> </a:t>
            </a:r>
            <a:r>
              <a:rPr lang="it-IT" sz="2400" dirty="0" err="1"/>
              <a:t>des</a:t>
            </a:r>
            <a:r>
              <a:rPr lang="it-IT" sz="2400" dirty="0"/>
              <a:t> </a:t>
            </a:r>
            <a:r>
              <a:rPr lang="it-IT" sz="2400" dirty="0" err="1"/>
              <a:t>acteurs</a:t>
            </a:r>
            <a:r>
              <a:rPr lang="it-IT" sz="2400" dirty="0"/>
              <a:t> et </a:t>
            </a:r>
            <a:r>
              <a:rPr lang="it-IT" sz="2400" dirty="0" err="1"/>
              <a:t>actrices</a:t>
            </a:r>
            <a:r>
              <a:rPr lang="it-IT" sz="2400" dirty="0"/>
              <a:t> </a:t>
            </a:r>
            <a:r>
              <a:rPr lang="it-IT" sz="2400" dirty="0" err="1"/>
              <a:t>engagés</a:t>
            </a:r>
            <a:r>
              <a:rPr lang="it-IT" sz="2400" dirty="0"/>
              <a:t> de </a:t>
            </a:r>
            <a:r>
              <a:rPr lang="it-IT" sz="2400" dirty="0" err="1"/>
              <a:t>cette</a:t>
            </a:r>
            <a:r>
              <a:rPr lang="it-IT" sz="2400" dirty="0"/>
              <a:t> </a:t>
            </a:r>
            <a:r>
              <a:rPr lang="it-IT" sz="2400" dirty="0" err="1"/>
              <a:t>organisation</a:t>
            </a:r>
            <a:r>
              <a:rPr lang="it-IT" sz="2400" dirty="0"/>
              <a:t>. L’</a:t>
            </a:r>
            <a:r>
              <a:rPr lang="it-IT" sz="2400" dirty="0" err="1"/>
              <a:t>idéal</a:t>
            </a:r>
            <a:r>
              <a:rPr lang="it-IT" sz="2400" dirty="0"/>
              <a:t> </a:t>
            </a:r>
            <a:r>
              <a:rPr lang="it-IT" sz="2400" dirty="0" err="1"/>
              <a:t>émancipateur</a:t>
            </a:r>
            <a:r>
              <a:rPr lang="it-IT" sz="2400" dirty="0"/>
              <a:t>, </a:t>
            </a:r>
            <a:r>
              <a:rPr lang="it-IT" sz="2400" dirty="0" err="1"/>
              <a:t>républicain</a:t>
            </a:r>
            <a:r>
              <a:rPr lang="it-IT" sz="2400" dirty="0"/>
              <a:t>, </a:t>
            </a:r>
            <a:r>
              <a:rPr lang="it-IT" sz="2400" dirty="0" err="1"/>
              <a:t>laïque</a:t>
            </a:r>
            <a:r>
              <a:rPr lang="it-IT" sz="2400" dirty="0"/>
              <a:t>, </a:t>
            </a:r>
            <a:r>
              <a:rPr lang="it-IT" sz="2400" dirty="0" err="1"/>
              <a:t>antiraciste</a:t>
            </a:r>
            <a:r>
              <a:rPr lang="it-IT" sz="2400" dirty="0"/>
              <a:t> et </a:t>
            </a:r>
            <a:r>
              <a:rPr lang="it-IT" sz="2400" dirty="0" err="1"/>
              <a:t>féministe</a:t>
            </a:r>
            <a:r>
              <a:rPr lang="it-IT" sz="2400" dirty="0"/>
              <a:t> a </a:t>
            </a:r>
            <a:r>
              <a:rPr lang="it-IT" sz="2400" dirty="0" err="1"/>
              <a:t>toujours</a:t>
            </a:r>
            <a:r>
              <a:rPr lang="it-IT" sz="2400" dirty="0"/>
              <a:t> </a:t>
            </a:r>
            <a:r>
              <a:rPr lang="it-IT" sz="2400" dirty="0" err="1"/>
              <a:t>été</a:t>
            </a:r>
            <a:r>
              <a:rPr lang="it-IT" sz="2400" dirty="0"/>
              <a:t> </a:t>
            </a:r>
            <a:r>
              <a:rPr lang="it-IT" sz="2400" dirty="0" err="1"/>
              <a:t>notre</a:t>
            </a:r>
            <a:r>
              <a:rPr lang="it-IT" sz="2400" dirty="0"/>
              <a:t> </a:t>
            </a:r>
            <a:r>
              <a:rPr lang="it-IT" sz="2400" dirty="0" err="1"/>
              <a:t>boussole</a:t>
            </a:r>
            <a:r>
              <a:rPr lang="it-IT" sz="2400" dirty="0"/>
              <a:t>, un </a:t>
            </a:r>
            <a:r>
              <a:rPr lang="it-IT" sz="2400" dirty="0" err="1"/>
              <a:t>idéal</a:t>
            </a:r>
            <a:r>
              <a:rPr lang="it-IT" sz="2400" dirty="0"/>
              <a:t> </a:t>
            </a:r>
            <a:r>
              <a:rPr lang="it-IT" sz="2400" dirty="0" err="1"/>
              <a:t>au</a:t>
            </a:r>
            <a:r>
              <a:rPr lang="it-IT" sz="2400" dirty="0"/>
              <a:t> service </a:t>
            </a:r>
            <a:r>
              <a:rPr lang="it-IT" sz="2400" dirty="0" err="1"/>
              <a:t>des</a:t>
            </a:r>
            <a:r>
              <a:rPr lang="it-IT" sz="2400" dirty="0"/>
              <a:t> </a:t>
            </a:r>
            <a:r>
              <a:rPr lang="it-IT" sz="2400" dirty="0" err="1"/>
              <a:t>intérêts</a:t>
            </a:r>
            <a:r>
              <a:rPr lang="it-IT" sz="2400" dirty="0"/>
              <a:t> </a:t>
            </a:r>
            <a:r>
              <a:rPr lang="it-IT" sz="2400" dirty="0" err="1"/>
              <a:t>sociaux</a:t>
            </a:r>
            <a:r>
              <a:rPr lang="it-IT" sz="2400" dirty="0"/>
              <a:t> et </a:t>
            </a:r>
            <a:r>
              <a:rPr lang="it-IT" sz="2400" dirty="0" err="1"/>
              <a:t>moraux</a:t>
            </a:r>
            <a:r>
              <a:rPr lang="it-IT" sz="2400" dirty="0"/>
              <a:t> de </a:t>
            </a:r>
            <a:r>
              <a:rPr lang="it-IT" sz="2400" dirty="0" err="1"/>
              <a:t>tous</a:t>
            </a:r>
            <a:r>
              <a:rPr lang="it-IT" sz="2400" dirty="0"/>
              <a:t> </a:t>
            </a:r>
            <a:r>
              <a:rPr lang="it-IT" sz="2400" dirty="0" err="1"/>
              <a:t>les</a:t>
            </a:r>
            <a:r>
              <a:rPr lang="it-IT" sz="2400" dirty="0"/>
              <a:t> </a:t>
            </a:r>
            <a:r>
              <a:rPr lang="it-IT" sz="2400" dirty="0" err="1"/>
              <a:t>étudiantes</a:t>
            </a:r>
            <a:r>
              <a:rPr lang="it-IT" sz="2400" dirty="0"/>
              <a:t> et </a:t>
            </a:r>
            <a:r>
              <a:rPr lang="it-IT" sz="2400" dirty="0" err="1"/>
              <a:t>étudiants</a:t>
            </a:r>
            <a:r>
              <a:rPr lang="it-IT" sz="2400" dirty="0" smtClean="0"/>
              <a:t>.</a:t>
            </a:r>
          </a:p>
          <a:p>
            <a:pPr algn="just"/>
            <a:r>
              <a:rPr lang="it-IT" sz="2400" dirty="0" err="1"/>
              <a:t>Au</a:t>
            </a:r>
            <a:r>
              <a:rPr lang="it-IT" sz="2400" dirty="0"/>
              <a:t> </a:t>
            </a:r>
            <a:r>
              <a:rPr lang="it-IT" sz="2400" dirty="0" err="1"/>
              <a:t>cours</a:t>
            </a:r>
            <a:r>
              <a:rPr lang="it-IT" sz="2400" dirty="0"/>
              <a:t> de </a:t>
            </a:r>
            <a:r>
              <a:rPr lang="it-IT" sz="2400" dirty="0" err="1"/>
              <a:t>ses</a:t>
            </a:r>
            <a:r>
              <a:rPr lang="it-IT" sz="2400" dirty="0"/>
              <a:t> cent dix </a:t>
            </a:r>
            <a:r>
              <a:rPr lang="it-IT" sz="2400" dirty="0" err="1"/>
              <a:t>ans</a:t>
            </a:r>
            <a:r>
              <a:rPr lang="it-IT" sz="2400" dirty="0"/>
              <a:t> d’histoire, quelle </a:t>
            </a:r>
            <a:r>
              <a:rPr lang="it-IT" sz="2400" dirty="0" err="1"/>
              <a:t>qu’ait</a:t>
            </a:r>
            <a:r>
              <a:rPr lang="it-IT" sz="2400" dirty="0"/>
              <a:t> </a:t>
            </a:r>
            <a:r>
              <a:rPr lang="it-IT" sz="2400" dirty="0" err="1"/>
              <a:t>été</a:t>
            </a:r>
            <a:r>
              <a:rPr lang="it-IT" sz="2400" dirty="0"/>
              <a:t> la </a:t>
            </a:r>
            <a:r>
              <a:rPr lang="it-IT" sz="2400" dirty="0" err="1"/>
              <a:t>tendance</a:t>
            </a:r>
            <a:r>
              <a:rPr lang="it-IT" sz="2400" dirty="0"/>
              <a:t> </a:t>
            </a:r>
            <a:r>
              <a:rPr lang="it-IT" sz="2400" dirty="0" err="1"/>
              <a:t>dirigeante</a:t>
            </a:r>
            <a:r>
              <a:rPr lang="it-IT" sz="2400" dirty="0"/>
              <a:t>, l’UNEF a </a:t>
            </a:r>
            <a:r>
              <a:rPr lang="it-IT" sz="2400" dirty="0" err="1"/>
              <a:t>toujours</a:t>
            </a:r>
            <a:r>
              <a:rPr lang="it-IT" sz="2400" dirty="0"/>
              <a:t> </a:t>
            </a:r>
            <a:r>
              <a:rPr lang="it-IT" sz="2400" dirty="0" err="1"/>
              <a:t>été</a:t>
            </a:r>
            <a:r>
              <a:rPr lang="it-IT" sz="2400" dirty="0"/>
              <a:t> en </a:t>
            </a:r>
            <a:r>
              <a:rPr lang="it-IT" sz="2400" dirty="0" err="1"/>
              <a:t>tête</a:t>
            </a:r>
            <a:r>
              <a:rPr lang="it-IT" sz="2400" dirty="0"/>
              <a:t> </a:t>
            </a:r>
            <a:r>
              <a:rPr lang="it-IT" sz="2400" dirty="0" err="1"/>
              <a:t>des</a:t>
            </a:r>
            <a:r>
              <a:rPr lang="it-IT" sz="2400" dirty="0"/>
              <a:t> </a:t>
            </a:r>
            <a:r>
              <a:rPr lang="it-IT" sz="2400" dirty="0" err="1"/>
              <a:t>batailles</a:t>
            </a:r>
            <a:r>
              <a:rPr lang="it-IT" sz="2400" dirty="0"/>
              <a:t> </a:t>
            </a:r>
            <a:r>
              <a:rPr lang="it-IT" sz="2400" dirty="0" err="1"/>
              <a:t>relatives</a:t>
            </a:r>
            <a:r>
              <a:rPr lang="it-IT" sz="2400" dirty="0"/>
              <a:t> </a:t>
            </a:r>
            <a:r>
              <a:rPr lang="it-IT" sz="2400" dirty="0" err="1"/>
              <a:t>au</a:t>
            </a:r>
            <a:r>
              <a:rPr lang="it-IT" sz="2400" dirty="0"/>
              <a:t> budget de l’</a:t>
            </a:r>
            <a:r>
              <a:rPr lang="it-IT" sz="2400" dirty="0" err="1"/>
              <a:t>éducation</a:t>
            </a:r>
            <a:r>
              <a:rPr lang="it-IT" sz="2400" dirty="0"/>
              <a:t> </a:t>
            </a:r>
            <a:r>
              <a:rPr lang="it-IT" sz="2400" dirty="0" err="1"/>
              <a:t>nationale</a:t>
            </a:r>
            <a:r>
              <a:rPr lang="it-IT" sz="2400" dirty="0"/>
              <a:t>, de l’</a:t>
            </a:r>
            <a:r>
              <a:rPr lang="it-IT" sz="2400" dirty="0" err="1"/>
              <a:t>enseignement</a:t>
            </a:r>
            <a:r>
              <a:rPr lang="it-IT" sz="2400" dirty="0"/>
              <a:t> </a:t>
            </a:r>
            <a:r>
              <a:rPr lang="it-IT" sz="2400" dirty="0" err="1"/>
              <a:t>supérieur</a:t>
            </a:r>
            <a:r>
              <a:rPr lang="it-IT" sz="2400" dirty="0"/>
              <a:t> et de la </a:t>
            </a:r>
            <a:r>
              <a:rPr lang="it-IT" sz="2400" dirty="0" err="1"/>
              <a:t>recherche</a:t>
            </a:r>
            <a:r>
              <a:rPr lang="it-IT" sz="2400" dirty="0"/>
              <a:t>. Elle a su </a:t>
            </a:r>
            <a:r>
              <a:rPr lang="it-IT" sz="2400" dirty="0" err="1"/>
              <a:t>porter</a:t>
            </a:r>
            <a:r>
              <a:rPr lang="it-IT" sz="2400" dirty="0"/>
              <a:t> un </a:t>
            </a:r>
            <a:r>
              <a:rPr lang="it-IT" sz="2400" dirty="0" err="1"/>
              <a:t>discours</a:t>
            </a:r>
            <a:r>
              <a:rPr lang="it-IT" sz="2400" dirty="0"/>
              <a:t> </a:t>
            </a:r>
            <a:r>
              <a:rPr lang="it-IT" sz="2400" dirty="0" err="1"/>
              <a:t>anticolonial</a:t>
            </a:r>
            <a:r>
              <a:rPr lang="it-IT" sz="2400" dirty="0"/>
              <a:t> </a:t>
            </a:r>
            <a:r>
              <a:rPr lang="it-IT" sz="2400" dirty="0" err="1"/>
              <a:t>dans</a:t>
            </a:r>
            <a:r>
              <a:rPr lang="it-IT" sz="2400" dirty="0"/>
              <a:t> une </a:t>
            </a:r>
            <a:r>
              <a:rPr lang="it-IT" sz="2400" dirty="0" err="1"/>
              <a:t>société</a:t>
            </a:r>
            <a:r>
              <a:rPr lang="it-IT" sz="2400" dirty="0"/>
              <a:t> </a:t>
            </a:r>
            <a:r>
              <a:rPr lang="it-IT" sz="2400" dirty="0" err="1"/>
              <a:t>française</a:t>
            </a:r>
            <a:r>
              <a:rPr lang="it-IT" sz="2400" dirty="0"/>
              <a:t> qui </a:t>
            </a:r>
            <a:r>
              <a:rPr lang="it-IT" sz="2400" dirty="0" err="1"/>
              <a:t>était</a:t>
            </a:r>
            <a:r>
              <a:rPr lang="it-IT" sz="2400" dirty="0"/>
              <a:t> </a:t>
            </a:r>
            <a:r>
              <a:rPr lang="it-IT" sz="2400" dirty="0" err="1"/>
              <a:t>loin</a:t>
            </a:r>
            <a:r>
              <a:rPr lang="it-IT" sz="2400" dirty="0"/>
              <a:t> d’y </a:t>
            </a:r>
            <a:r>
              <a:rPr lang="it-IT" sz="2400" dirty="0" err="1"/>
              <a:t>souscrire</a:t>
            </a:r>
            <a:r>
              <a:rPr lang="it-IT" sz="2400" dirty="0"/>
              <a:t>. Elle s’est </a:t>
            </a:r>
            <a:r>
              <a:rPr lang="it-IT" sz="2400" dirty="0" err="1"/>
              <a:t>engagée</a:t>
            </a:r>
            <a:r>
              <a:rPr lang="it-IT" sz="2400" dirty="0"/>
              <a:t>, en mai 1968, </a:t>
            </a:r>
            <a:r>
              <a:rPr lang="it-IT" sz="2400" dirty="0" err="1"/>
              <a:t>dans</a:t>
            </a:r>
            <a:r>
              <a:rPr lang="it-IT" sz="2400" dirty="0"/>
              <a:t> ce </a:t>
            </a:r>
            <a:r>
              <a:rPr lang="it-IT" sz="2400" dirty="0" err="1"/>
              <a:t>mouvement</a:t>
            </a:r>
            <a:r>
              <a:rPr lang="it-IT" sz="2400" dirty="0"/>
              <a:t> qui a </a:t>
            </a:r>
            <a:r>
              <a:rPr lang="it-IT" sz="2400" dirty="0" err="1"/>
              <a:t>conduit</a:t>
            </a:r>
            <a:r>
              <a:rPr lang="it-IT" sz="2400" dirty="0"/>
              <a:t> </a:t>
            </a:r>
            <a:r>
              <a:rPr lang="it-IT" sz="2400" dirty="0" err="1"/>
              <a:t>aux</a:t>
            </a:r>
            <a:r>
              <a:rPr lang="it-IT" sz="2400" dirty="0"/>
              <a:t> </a:t>
            </a:r>
            <a:r>
              <a:rPr lang="it-IT" sz="2400" dirty="0" err="1"/>
              <a:t>changements</a:t>
            </a:r>
            <a:r>
              <a:rPr lang="it-IT" sz="2400" dirty="0"/>
              <a:t> </a:t>
            </a:r>
            <a:r>
              <a:rPr lang="it-IT" sz="2400" dirty="0" err="1"/>
              <a:t>sociaux</a:t>
            </a:r>
            <a:r>
              <a:rPr lang="it-IT" sz="2400" dirty="0"/>
              <a:t> et </a:t>
            </a:r>
            <a:r>
              <a:rPr lang="it-IT" sz="2400" dirty="0" err="1"/>
              <a:t>moraux</a:t>
            </a:r>
            <a:r>
              <a:rPr lang="it-IT" sz="2400" dirty="0"/>
              <a:t> </a:t>
            </a:r>
            <a:r>
              <a:rPr lang="it-IT" sz="2400" dirty="0" err="1"/>
              <a:t>que</a:t>
            </a:r>
            <a:r>
              <a:rPr lang="it-IT" sz="2400" dirty="0"/>
              <a:t> </a:t>
            </a:r>
            <a:r>
              <a:rPr lang="it-IT" sz="2400" dirty="0" err="1"/>
              <a:t>nul</a:t>
            </a:r>
            <a:r>
              <a:rPr lang="it-IT" sz="2400" dirty="0"/>
              <a:t> ne conteste </a:t>
            </a:r>
            <a:r>
              <a:rPr lang="it-IT" sz="2400" dirty="0" err="1"/>
              <a:t>aujourd’hui</a:t>
            </a:r>
            <a:r>
              <a:rPr lang="it-IT" sz="2400" dirty="0"/>
              <a:t>.</a:t>
            </a:r>
            <a:endParaRPr lang="fr-CA" sz="2400" dirty="0"/>
          </a:p>
        </p:txBody>
      </p:sp>
    </p:spTree>
    <p:extLst>
      <p:ext uri="{BB962C8B-B14F-4D97-AF65-F5344CB8AC3E}">
        <p14:creationId xmlns:p14="http://schemas.microsoft.com/office/powerpoint/2010/main" val="2312114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i="1" dirty="0" smtClean="0"/>
              <a:t>Tribune Le Monde</a:t>
            </a:r>
            <a:endParaRPr lang="fr-CA" sz="2400" i="1" dirty="0"/>
          </a:p>
        </p:txBody>
      </p:sp>
      <p:sp>
        <p:nvSpPr>
          <p:cNvPr id="3" name="Segnaposto contenuto 2"/>
          <p:cNvSpPr>
            <a:spLocks noGrp="1"/>
          </p:cNvSpPr>
          <p:nvPr>
            <p:ph idx="1"/>
          </p:nvPr>
        </p:nvSpPr>
        <p:spPr/>
        <p:txBody>
          <a:bodyPr>
            <a:normAutofit/>
          </a:bodyPr>
          <a:lstStyle/>
          <a:p>
            <a:pPr algn="just"/>
            <a:r>
              <a:rPr lang="it-IT" sz="2400" dirty="0"/>
              <a:t>S’</a:t>
            </a:r>
            <a:r>
              <a:rPr lang="it-IT" sz="2400" dirty="0" err="1"/>
              <a:t>ils</a:t>
            </a:r>
            <a:r>
              <a:rPr lang="it-IT" sz="2400" dirty="0"/>
              <a:t> </a:t>
            </a:r>
            <a:r>
              <a:rPr lang="it-IT" sz="2400" dirty="0" err="1"/>
              <a:t>défendent</a:t>
            </a:r>
            <a:r>
              <a:rPr lang="it-IT" sz="2400" dirty="0"/>
              <a:t> l’</a:t>
            </a:r>
            <a:r>
              <a:rPr lang="it-IT" sz="2400" dirty="0" err="1"/>
              <a:t>Unef</a:t>
            </a:r>
            <a:r>
              <a:rPr lang="it-IT" sz="2400" dirty="0"/>
              <a:t>, </a:t>
            </a:r>
            <a:r>
              <a:rPr lang="it-IT" sz="2400" dirty="0" err="1"/>
              <a:t>ils</a:t>
            </a:r>
            <a:r>
              <a:rPr lang="it-IT" sz="2400" dirty="0"/>
              <a:t> </a:t>
            </a:r>
            <a:r>
              <a:rPr lang="it-IT" sz="2400" dirty="0" err="1"/>
              <a:t>précisent</a:t>
            </a:r>
            <a:r>
              <a:rPr lang="it-IT" sz="2400" dirty="0"/>
              <a:t> </a:t>
            </a:r>
            <a:r>
              <a:rPr lang="it-IT" sz="2400" dirty="0" err="1"/>
              <a:t>avoir</a:t>
            </a:r>
            <a:r>
              <a:rPr lang="it-IT" sz="2400" dirty="0"/>
              <a:t> </a:t>
            </a:r>
            <a:r>
              <a:rPr lang="it-IT" sz="2400" i="1" dirty="0"/>
              <a:t>«</a:t>
            </a:r>
            <a:r>
              <a:rPr lang="it-IT" sz="2400" i="1" dirty="0" err="1"/>
              <a:t>des</a:t>
            </a:r>
            <a:r>
              <a:rPr lang="it-IT" sz="2400" i="1" dirty="0"/>
              <a:t> </a:t>
            </a:r>
            <a:r>
              <a:rPr lang="it-IT" sz="2400" i="1" dirty="0" err="1"/>
              <a:t>désaccords</a:t>
            </a:r>
            <a:r>
              <a:rPr lang="it-IT" sz="2400" i="1" dirty="0"/>
              <a:t> </a:t>
            </a:r>
            <a:r>
              <a:rPr lang="it-IT" sz="2400" i="1" dirty="0" err="1"/>
              <a:t>parfois</a:t>
            </a:r>
            <a:r>
              <a:rPr lang="it-IT" sz="2400" i="1" dirty="0"/>
              <a:t> </a:t>
            </a:r>
            <a:r>
              <a:rPr lang="it-IT" sz="2400" i="1" dirty="0" err="1"/>
              <a:t>profonds</a:t>
            </a:r>
            <a:r>
              <a:rPr lang="it-IT" sz="2400" i="1" dirty="0"/>
              <a:t> </a:t>
            </a:r>
            <a:r>
              <a:rPr lang="it-IT" sz="2400" i="1" dirty="0" err="1"/>
              <a:t>avec</a:t>
            </a:r>
            <a:r>
              <a:rPr lang="it-IT" sz="2400" i="1" dirty="0"/>
              <a:t> </a:t>
            </a:r>
            <a:r>
              <a:rPr lang="it-IT" sz="2400" i="1" dirty="0" err="1"/>
              <a:t>des</a:t>
            </a:r>
            <a:r>
              <a:rPr lang="it-IT" sz="2400" i="1" dirty="0"/>
              <a:t> </a:t>
            </a:r>
            <a:r>
              <a:rPr lang="it-IT" sz="2400" i="1" dirty="0" err="1"/>
              <a:t>pratiques</a:t>
            </a:r>
            <a:r>
              <a:rPr lang="it-IT" sz="2400" i="1" dirty="0"/>
              <a:t> et </a:t>
            </a:r>
            <a:r>
              <a:rPr lang="it-IT" sz="2400" i="1" dirty="0" err="1"/>
              <a:t>des</a:t>
            </a:r>
            <a:r>
              <a:rPr lang="it-IT" sz="2400" i="1" dirty="0"/>
              <a:t> </a:t>
            </a:r>
            <a:r>
              <a:rPr lang="it-IT" sz="2400" i="1" dirty="0" err="1"/>
              <a:t>orientations</a:t>
            </a:r>
            <a:r>
              <a:rPr lang="it-IT" sz="2400" i="1" dirty="0"/>
              <a:t> </a:t>
            </a:r>
            <a:r>
              <a:rPr lang="it-IT" sz="2400" i="1" dirty="0" err="1"/>
              <a:t>syndicales</a:t>
            </a:r>
            <a:r>
              <a:rPr lang="it-IT" sz="2400" i="1" dirty="0"/>
              <a:t> et </a:t>
            </a:r>
            <a:r>
              <a:rPr lang="it-IT" sz="2400" i="1" dirty="0" err="1"/>
              <a:t>idéologiques</a:t>
            </a:r>
            <a:r>
              <a:rPr lang="it-IT" sz="2400" i="1" dirty="0"/>
              <a:t> [</a:t>
            </a:r>
            <a:r>
              <a:rPr lang="it-IT" sz="2400" i="1" dirty="0" err="1"/>
              <a:t>du</a:t>
            </a:r>
            <a:r>
              <a:rPr lang="it-IT" sz="2400" i="1" dirty="0"/>
              <a:t> </a:t>
            </a:r>
            <a:r>
              <a:rPr lang="it-IT" sz="2400" i="1" dirty="0" err="1"/>
              <a:t>syndicat</a:t>
            </a:r>
            <a:r>
              <a:rPr lang="it-IT" sz="2400" i="1" dirty="0"/>
              <a:t>]».</a:t>
            </a:r>
            <a:endParaRPr lang="fr-CA" sz="2400" dirty="0"/>
          </a:p>
          <a:p>
            <a:endParaRPr lang="fr-CA" sz="2400" dirty="0"/>
          </a:p>
        </p:txBody>
      </p:sp>
    </p:spTree>
    <p:extLst>
      <p:ext uri="{BB962C8B-B14F-4D97-AF65-F5344CB8AC3E}">
        <p14:creationId xmlns:p14="http://schemas.microsoft.com/office/powerpoint/2010/main" val="2349464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4. Observations hebdomadaires</a:t>
            </a:r>
            <a:br>
              <a:rPr lang="fr-CA" sz="2800" dirty="0" smtClean="0"/>
            </a:br>
            <a:r>
              <a:rPr lang="fr-CA" sz="2800" dirty="0" smtClean="0"/>
              <a:t>23 </a:t>
            </a:r>
            <a:r>
              <a:rPr lang="fr-CA" sz="2800" dirty="0" err="1" smtClean="0"/>
              <a:t>marzo</a:t>
            </a:r>
            <a:r>
              <a:rPr lang="fr-CA" sz="2800" dirty="0" smtClean="0"/>
              <a:t> 2021</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b="1" dirty="0"/>
              <a:t>Claire </a:t>
            </a:r>
            <a:r>
              <a:rPr lang="it-IT" sz="2400" b="1" dirty="0" err="1"/>
              <a:t>Hédon</a:t>
            </a:r>
            <a:r>
              <a:rPr lang="it-IT" sz="2400" b="1" dirty="0"/>
              <a:t> : « </a:t>
            </a:r>
            <a:r>
              <a:rPr lang="it-IT" sz="2400" b="1" dirty="0" err="1"/>
              <a:t>Les</a:t>
            </a:r>
            <a:r>
              <a:rPr lang="it-IT" sz="2400" b="1" dirty="0"/>
              <a:t> </a:t>
            </a:r>
            <a:r>
              <a:rPr lang="it-IT" sz="2400" b="1" dirty="0" err="1"/>
              <a:t>discriminations</a:t>
            </a:r>
            <a:r>
              <a:rPr lang="it-IT" sz="2400" b="1" dirty="0"/>
              <a:t> </a:t>
            </a:r>
            <a:r>
              <a:rPr lang="it-IT" sz="2400" b="1" dirty="0" err="1"/>
              <a:t>minent</a:t>
            </a:r>
            <a:r>
              <a:rPr lang="it-IT" sz="2400" b="1" dirty="0"/>
              <a:t> la </a:t>
            </a:r>
            <a:r>
              <a:rPr lang="it-IT" sz="2400" b="1" dirty="0" err="1"/>
              <a:t>confiance</a:t>
            </a:r>
            <a:r>
              <a:rPr lang="it-IT" sz="2400" b="1" dirty="0"/>
              <a:t> </a:t>
            </a:r>
            <a:r>
              <a:rPr lang="it-IT" sz="2400" b="1" dirty="0" err="1"/>
              <a:t>dans</a:t>
            </a:r>
            <a:r>
              <a:rPr lang="it-IT" sz="2400" b="1" dirty="0"/>
              <a:t> la </a:t>
            </a:r>
            <a:r>
              <a:rPr lang="it-IT" sz="2400" b="1" dirty="0" err="1"/>
              <a:t>nation</a:t>
            </a:r>
            <a:r>
              <a:rPr lang="it-IT" sz="2400" b="1" dirty="0"/>
              <a:t> »</a:t>
            </a:r>
          </a:p>
          <a:p>
            <a:r>
              <a:rPr lang="it-IT" sz="2400" dirty="0" err="1"/>
              <a:t>Selon</a:t>
            </a:r>
            <a:r>
              <a:rPr lang="it-IT" sz="2400" dirty="0"/>
              <a:t> la </a:t>
            </a:r>
            <a:r>
              <a:rPr lang="it-IT" sz="2400" dirty="0" err="1"/>
              <a:t>Défenseure</a:t>
            </a:r>
            <a:r>
              <a:rPr lang="it-IT" sz="2400" dirty="0"/>
              <a:t> </a:t>
            </a:r>
            <a:r>
              <a:rPr lang="it-IT" sz="2400" dirty="0" err="1"/>
              <a:t>des</a:t>
            </a:r>
            <a:r>
              <a:rPr lang="it-IT" sz="2400" dirty="0"/>
              <a:t> </a:t>
            </a:r>
            <a:r>
              <a:rPr lang="it-IT" sz="2400" dirty="0" err="1"/>
              <a:t>droits</a:t>
            </a:r>
            <a:r>
              <a:rPr lang="it-IT" sz="2400" dirty="0"/>
              <a:t>, 11 000 </a:t>
            </a:r>
            <a:r>
              <a:rPr lang="it-IT" sz="2400" dirty="0" err="1"/>
              <a:t>personnes</a:t>
            </a:r>
            <a:r>
              <a:rPr lang="it-IT" sz="2400" dirty="0"/>
              <a:t> </a:t>
            </a:r>
            <a:r>
              <a:rPr lang="it-IT" sz="2400" dirty="0" err="1"/>
              <a:t>ont</a:t>
            </a:r>
            <a:r>
              <a:rPr lang="it-IT" sz="2400" dirty="0"/>
              <a:t> </a:t>
            </a:r>
            <a:r>
              <a:rPr lang="it-IT" sz="2400" dirty="0" err="1"/>
              <a:t>saisi</a:t>
            </a:r>
            <a:r>
              <a:rPr lang="it-IT" sz="2400" dirty="0"/>
              <a:t> la </a:t>
            </a:r>
            <a:r>
              <a:rPr lang="it-IT" sz="2400" dirty="0" err="1"/>
              <a:t>plate</a:t>
            </a:r>
            <a:r>
              <a:rPr lang="it-IT" sz="2400" dirty="0"/>
              <a:t>-forme </a:t>
            </a:r>
            <a:r>
              <a:rPr lang="it-IT" sz="2400" dirty="0" err="1"/>
              <a:t>antidiscriminations</a:t>
            </a:r>
            <a:r>
              <a:rPr lang="it-IT" sz="2400" dirty="0"/>
              <a:t> </a:t>
            </a:r>
            <a:r>
              <a:rPr lang="it-IT" sz="2400" dirty="0" err="1"/>
              <a:t>lancée</a:t>
            </a:r>
            <a:r>
              <a:rPr lang="it-IT" sz="2400" dirty="0"/>
              <a:t> il y a un </a:t>
            </a:r>
            <a:r>
              <a:rPr lang="it-IT" sz="2400" dirty="0" err="1"/>
              <a:t>mois</a:t>
            </a:r>
            <a:r>
              <a:rPr lang="it-IT" sz="2400" dirty="0"/>
              <a:t>. </a:t>
            </a:r>
            <a:endParaRPr lang="it-IT" sz="2400" dirty="0" smtClean="0"/>
          </a:p>
          <a:p>
            <a:pPr algn="just"/>
            <a:r>
              <a:rPr lang="it-IT" sz="2400" dirty="0"/>
              <a:t>Claire </a:t>
            </a:r>
            <a:r>
              <a:rPr lang="it-IT" sz="2400" dirty="0" err="1"/>
              <a:t>Hédon</a:t>
            </a:r>
            <a:r>
              <a:rPr lang="it-IT" sz="2400" dirty="0"/>
              <a:t> a </a:t>
            </a:r>
            <a:r>
              <a:rPr lang="it-IT" sz="2400" dirty="0" err="1"/>
              <a:t>succédé</a:t>
            </a:r>
            <a:r>
              <a:rPr lang="it-IT" sz="2400" dirty="0"/>
              <a:t> le 22 </a:t>
            </a:r>
            <a:r>
              <a:rPr lang="it-IT" sz="2400" dirty="0" err="1"/>
              <a:t>juillet</a:t>
            </a:r>
            <a:r>
              <a:rPr lang="it-IT" sz="2400" dirty="0"/>
              <a:t> 2020 à Jacques </a:t>
            </a:r>
            <a:r>
              <a:rPr lang="it-IT" sz="2400" dirty="0" err="1"/>
              <a:t>Toubon</a:t>
            </a:r>
            <a:r>
              <a:rPr lang="it-IT" sz="2400" dirty="0"/>
              <a:t> </a:t>
            </a:r>
            <a:r>
              <a:rPr lang="it-IT" sz="2400" dirty="0" err="1"/>
              <a:t>comme</a:t>
            </a:r>
            <a:r>
              <a:rPr lang="it-IT" sz="2400" dirty="0"/>
              <a:t> </a:t>
            </a:r>
            <a:r>
              <a:rPr lang="it-IT" sz="2400" dirty="0" err="1"/>
              <a:t>Défenseure</a:t>
            </a:r>
            <a:r>
              <a:rPr lang="it-IT" sz="2400" dirty="0"/>
              <a:t> </a:t>
            </a:r>
            <a:r>
              <a:rPr lang="it-IT" sz="2400" dirty="0" err="1"/>
              <a:t>des</a:t>
            </a:r>
            <a:r>
              <a:rPr lang="it-IT" sz="2400" dirty="0"/>
              <a:t> </a:t>
            </a:r>
            <a:r>
              <a:rPr lang="it-IT" sz="2400" dirty="0" err="1"/>
              <a:t>droits</a:t>
            </a:r>
            <a:r>
              <a:rPr lang="it-IT" sz="2400" dirty="0"/>
              <a:t>. A l’</a:t>
            </a:r>
            <a:r>
              <a:rPr lang="it-IT" sz="2400" dirty="0" err="1"/>
              <a:t>occasion</a:t>
            </a:r>
            <a:r>
              <a:rPr lang="it-IT" sz="2400" dirty="0"/>
              <a:t> de la </a:t>
            </a:r>
            <a:r>
              <a:rPr lang="it-IT" sz="2400" dirty="0" err="1"/>
              <a:t>publication</a:t>
            </a:r>
            <a:r>
              <a:rPr lang="it-IT" sz="2400" dirty="0"/>
              <a:t>, </a:t>
            </a:r>
            <a:r>
              <a:rPr lang="it-IT" sz="2400" dirty="0" err="1"/>
              <a:t>jeudi</a:t>
            </a:r>
            <a:r>
              <a:rPr lang="it-IT" sz="2400" dirty="0"/>
              <a:t> 18 </a:t>
            </a:r>
            <a:r>
              <a:rPr lang="it-IT" sz="2400" dirty="0" err="1"/>
              <a:t>mars</a:t>
            </a:r>
            <a:r>
              <a:rPr lang="it-IT" sz="2400" dirty="0"/>
              <a:t>, </a:t>
            </a:r>
            <a:r>
              <a:rPr lang="it-IT" sz="2400" dirty="0" err="1"/>
              <a:t>du</a:t>
            </a:r>
            <a:r>
              <a:rPr lang="it-IT" sz="2400" dirty="0"/>
              <a:t> </a:t>
            </a:r>
            <a:r>
              <a:rPr lang="it-IT" sz="2400" dirty="0" err="1"/>
              <a:t>rapport</a:t>
            </a:r>
            <a:r>
              <a:rPr lang="it-IT" sz="2400" dirty="0"/>
              <a:t> </a:t>
            </a:r>
            <a:r>
              <a:rPr lang="it-IT" sz="2400" dirty="0" err="1"/>
              <a:t>annuel</a:t>
            </a:r>
            <a:r>
              <a:rPr lang="it-IT" sz="2400" dirty="0"/>
              <a:t> de l’</a:t>
            </a:r>
            <a:r>
              <a:rPr lang="it-IT" sz="2400" dirty="0" err="1"/>
              <a:t>institution</a:t>
            </a:r>
            <a:r>
              <a:rPr lang="it-IT" sz="2400" dirty="0"/>
              <a:t>, l’ex-</a:t>
            </a:r>
            <a:r>
              <a:rPr lang="it-IT" sz="2400" dirty="0" err="1"/>
              <a:t>présidente</a:t>
            </a:r>
            <a:r>
              <a:rPr lang="it-IT" sz="2400" dirty="0"/>
              <a:t> </a:t>
            </a:r>
            <a:r>
              <a:rPr lang="it-IT" sz="2400" b="1" dirty="0" smtClean="0"/>
              <a:t>d’ATD* </a:t>
            </a:r>
            <a:r>
              <a:rPr lang="it-IT" sz="2400" b="1" dirty="0"/>
              <a:t>Quart Monde </a:t>
            </a:r>
            <a:r>
              <a:rPr lang="it-IT" sz="2400" dirty="0" err="1"/>
              <a:t>souligne</a:t>
            </a:r>
            <a:r>
              <a:rPr lang="it-IT" sz="2400" dirty="0"/>
              <a:t> </a:t>
            </a:r>
            <a:r>
              <a:rPr lang="it-IT" sz="2400" dirty="0" err="1"/>
              <a:t>que</a:t>
            </a:r>
            <a:r>
              <a:rPr lang="it-IT" sz="2400" dirty="0"/>
              <a:t> la </a:t>
            </a:r>
            <a:r>
              <a:rPr lang="it-IT" sz="2400" dirty="0" err="1"/>
              <a:t>crise</a:t>
            </a:r>
            <a:r>
              <a:rPr lang="it-IT" sz="2400" dirty="0"/>
              <a:t> </a:t>
            </a:r>
            <a:r>
              <a:rPr lang="it-IT" sz="2400" dirty="0" err="1"/>
              <a:t>sanitaire</a:t>
            </a:r>
            <a:r>
              <a:rPr lang="it-IT" sz="2400" dirty="0"/>
              <a:t> a </a:t>
            </a:r>
            <a:r>
              <a:rPr lang="it-IT" sz="2400" dirty="0" err="1"/>
              <a:t>aggravé</a:t>
            </a:r>
            <a:r>
              <a:rPr lang="it-IT" sz="2400" dirty="0"/>
              <a:t> </a:t>
            </a:r>
            <a:r>
              <a:rPr lang="it-IT" sz="2400" dirty="0" err="1"/>
              <a:t>les</a:t>
            </a:r>
            <a:r>
              <a:rPr lang="it-IT" sz="2400" dirty="0"/>
              <a:t> </a:t>
            </a:r>
            <a:r>
              <a:rPr lang="it-IT" sz="2400" dirty="0" err="1"/>
              <a:t>conditions</a:t>
            </a:r>
            <a:r>
              <a:rPr lang="it-IT" sz="2400" dirty="0"/>
              <a:t> d’</a:t>
            </a:r>
            <a:r>
              <a:rPr lang="it-IT" sz="2400" dirty="0" err="1"/>
              <a:t>accès</a:t>
            </a:r>
            <a:r>
              <a:rPr lang="it-IT" sz="2400" dirty="0"/>
              <a:t> </a:t>
            </a:r>
            <a:r>
              <a:rPr lang="it-IT" sz="2400" dirty="0" err="1"/>
              <a:t>aux</a:t>
            </a:r>
            <a:r>
              <a:rPr lang="it-IT" sz="2400" dirty="0"/>
              <a:t> </a:t>
            </a:r>
            <a:r>
              <a:rPr lang="it-IT" sz="2400" dirty="0" err="1"/>
              <a:t>droits</a:t>
            </a:r>
            <a:r>
              <a:rPr lang="it-IT" sz="2400" dirty="0"/>
              <a:t> </a:t>
            </a:r>
            <a:r>
              <a:rPr lang="it-IT" sz="2400" dirty="0" err="1"/>
              <a:t>des</a:t>
            </a:r>
            <a:r>
              <a:rPr lang="it-IT" sz="2400" dirty="0"/>
              <a:t> </a:t>
            </a:r>
            <a:r>
              <a:rPr lang="it-IT" sz="2400" dirty="0" err="1"/>
              <a:t>personnes</a:t>
            </a:r>
            <a:r>
              <a:rPr lang="it-IT" sz="2400" dirty="0"/>
              <a:t> </a:t>
            </a:r>
            <a:r>
              <a:rPr lang="it-IT" sz="2400" dirty="0" err="1"/>
              <a:t>les</a:t>
            </a:r>
            <a:r>
              <a:rPr lang="it-IT" sz="2400" dirty="0"/>
              <a:t> plus en </a:t>
            </a:r>
            <a:r>
              <a:rPr lang="it-IT" sz="2400" dirty="0" err="1"/>
              <a:t>difficulté</a:t>
            </a:r>
            <a:r>
              <a:rPr lang="it-IT" sz="2400" dirty="0"/>
              <a:t>. Elle </a:t>
            </a:r>
            <a:r>
              <a:rPr lang="it-IT" sz="2400" dirty="0" err="1"/>
              <a:t>dresse</a:t>
            </a:r>
            <a:r>
              <a:rPr lang="it-IT" sz="2400" dirty="0"/>
              <a:t> un premier </a:t>
            </a:r>
            <a:r>
              <a:rPr lang="it-IT" sz="2400" dirty="0" err="1"/>
              <a:t>bilan</a:t>
            </a:r>
            <a:r>
              <a:rPr lang="it-IT" sz="2400" dirty="0"/>
              <a:t> de la </a:t>
            </a:r>
            <a:r>
              <a:rPr lang="it-IT" sz="2400" dirty="0" err="1"/>
              <a:t>plate</a:t>
            </a:r>
            <a:r>
              <a:rPr lang="it-IT" sz="2400" dirty="0"/>
              <a:t>-forme </a:t>
            </a:r>
            <a:r>
              <a:rPr lang="it-IT" sz="2400" dirty="0" err="1"/>
              <a:t>antidiscriminations</a:t>
            </a:r>
            <a:r>
              <a:rPr lang="it-IT" sz="2400" dirty="0"/>
              <a:t> </a:t>
            </a:r>
            <a:r>
              <a:rPr lang="it-IT" sz="2400" dirty="0" err="1"/>
              <a:t>lancée</a:t>
            </a:r>
            <a:r>
              <a:rPr lang="it-IT" sz="2400" dirty="0"/>
              <a:t> le 18 </a:t>
            </a:r>
            <a:r>
              <a:rPr lang="it-IT" sz="2400" dirty="0" err="1"/>
              <a:t>février</a:t>
            </a:r>
            <a:r>
              <a:rPr lang="it-IT" sz="2400" dirty="0"/>
              <a:t>.</a:t>
            </a:r>
          </a:p>
          <a:p>
            <a:r>
              <a:rPr lang="fr-CA" sz="2400" i="1" dirty="0" smtClean="0"/>
              <a:t>Le Monde </a:t>
            </a:r>
            <a:r>
              <a:rPr lang="fr-CA" sz="2400" dirty="0" smtClean="0"/>
              <a:t>18 mars 2021</a:t>
            </a:r>
            <a:endParaRPr lang="fr-CA" sz="2400" dirty="0"/>
          </a:p>
        </p:txBody>
      </p:sp>
    </p:spTree>
    <p:extLst>
      <p:ext uri="{BB962C8B-B14F-4D97-AF65-F5344CB8AC3E}">
        <p14:creationId xmlns:p14="http://schemas.microsoft.com/office/powerpoint/2010/main" val="230797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ATD</a:t>
            </a:r>
            <a:r>
              <a:rPr lang="it-IT" sz="2800" baseline="30000" dirty="0"/>
              <a:t> </a:t>
            </a:r>
            <a:r>
              <a:rPr lang="it-IT" sz="2800" dirty="0"/>
              <a:t>(Agir </a:t>
            </a:r>
            <a:r>
              <a:rPr lang="it-IT" sz="2800" dirty="0" err="1"/>
              <a:t>Tous</a:t>
            </a:r>
            <a:r>
              <a:rPr lang="it-IT" sz="2800" dirty="0"/>
              <a:t> pour la </a:t>
            </a:r>
            <a:r>
              <a:rPr lang="it-IT" sz="2800" dirty="0" err="1"/>
              <a:t>Dignité</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*ATD</a:t>
            </a:r>
            <a:r>
              <a:rPr lang="it-IT" sz="2400" baseline="30000" dirty="0" smtClean="0"/>
              <a:t> </a:t>
            </a:r>
            <a:r>
              <a:rPr lang="it-IT" sz="2400" dirty="0" smtClean="0"/>
              <a:t>(Agir </a:t>
            </a:r>
            <a:r>
              <a:rPr lang="it-IT" sz="2400" dirty="0" err="1" smtClean="0"/>
              <a:t>Tous</a:t>
            </a:r>
            <a:r>
              <a:rPr lang="it-IT" sz="2400" dirty="0" smtClean="0"/>
              <a:t> pour la </a:t>
            </a:r>
            <a:r>
              <a:rPr lang="it-IT" sz="2400" dirty="0" err="1" smtClean="0"/>
              <a:t>Dignité</a:t>
            </a:r>
            <a:r>
              <a:rPr lang="it-IT" sz="2400" dirty="0" smtClean="0"/>
              <a:t>) </a:t>
            </a:r>
            <a:r>
              <a:rPr lang="it-IT" sz="2400" dirty="0"/>
              <a:t>Quart Monde </a:t>
            </a:r>
            <a:r>
              <a:rPr lang="it-IT" sz="2400" dirty="0" err="1"/>
              <a:t>veut</a:t>
            </a:r>
            <a:r>
              <a:rPr lang="it-IT" sz="2400" dirty="0"/>
              <a:t> </a:t>
            </a:r>
            <a:r>
              <a:rPr lang="it-IT" sz="2400" dirty="0" err="1"/>
              <a:t>mettre</a:t>
            </a:r>
            <a:r>
              <a:rPr lang="it-IT" sz="2400" dirty="0"/>
              <a:t> fin à l’</a:t>
            </a:r>
            <a:r>
              <a:rPr lang="it-IT" sz="2400" dirty="0" err="1"/>
              <a:t>extrême</a:t>
            </a:r>
            <a:r>
              <a:rPr lang="it-IT" sz="2400" dirty="0"/>
              <a:t> </a:t>
            </a:r>
            <a:r>
              <a:rPr lang="it-IT" sz="2400" dirty="0" err="1"/>
              <a:t>pauvreté</a:t>
            </a:r>
            <a:r>
              <a:rPr lang="it-IT" sz="2400" dirty="0"/>
              <a:t> en y </a:t>
            </a:r>
            <a:r>
              <a:rPr lang="it-IT" sz="2400" dirty="0" err="1"/>
              <a:t>associant</a:t>
            </a:r>
            <a:r>
              <a:rPr lang="it-IT" sz="2400" dirty="0"/>
              <a:t> </a:t>
            </a:r>
            <a:r>
              <a:rPr lang="it-IT" sz="2400" dirty="0" err="1"/>
              <a:t>les</a:t>
            </a:r>
            <a:r>
              <a:rPr lang="it-IT" sz="2400" dirty="0"/>
              <a:t> </a:t>
            </a:r>
            <a:r>
              <a:rPr lang="it-IT" sz="2400" dirty="0" err="1"/>
              <a:t>personnes</a:t>
            </a:r>
            <a:r>
              <a:rPr lang="it-IT" sz="2400" dirty="0"/>
              <a:t> qui la </a:t>
            </a:r>
            <a:r>
              <a:rPr lang="it-IT" sz="2400" dirty="0" err="1"/>
              <a:t>subissent</a:t>
            </a:r>
            <a:r>
              <a:rPr lang="it-IT" sz="2400" dirty="0"/>
              <a:t>. Il </a:t>
            </a:r>
            <a:r>
              <a:rPr lang="it-IT" sz="2400" dirty="0" err="1"/>
              <a:t>fait</a:t>
            </a:r>
            <a:r>
              <a:rPr lang="it-IT" sz="2400" dirty="0"/>
              <a:t> </a:t>
            </a:r>
            <a:r>
              <a:rPr lang="it-IT" sz="2400" dirty="0" err="1"/>
              <a:t>appel</a:t>
            </a:r>
            <a:r>
              <a:rPr lang="it-IT" sz="2400" dirty="0"/>
              <a:t> à l’engagement de </a:t>
            </a:r>
            <a:r>
              <a:rPr lang="it-IT" sz="2400" dirty="0" err="1"/>
              <a:t>tous</a:t>
            </a:r>
            <a:r>
              <a:rPr lang="it-IT" sz="2400" dirty="0"/>
              <a:t> pour transformer </a:t>
            </a:r>
            <a:r>
              <a:rPr lang="it-IT" sz="2400" dirty="0" err="1"/>
              <a:t>les</a:t>
            </a:r>
            <a:r>
              <a:rPr lang="it-IT" sz="2400" dirty="0"/>
              <a:t> </a:t>
            </a:r>
            <a:r>
              <a:rPr lang="it-IT" sz="2400" dirty="0" err="1"/>
              <a:t>mentalités</a:t>
            </a:r>
            <a:r>
              <a:rPr lang="it-IT" sz="2400" dirty="0"/>
              <a:t> et nos </a:t>
            </a:r>
            <a:r>
              <a:rPr lang="it-IT" sz="2400" dirty="0" err="1"/>
              <a:t>sociétés</a:t>
            </a:r>
            <a:r>
              <a:rPr lang="it-IT" sz="2400" dirty="0"/>
              <a:t>.</a:t>
            </a:r>
          </a:p>
          <a:p>
            <a:pPr algn="just"/>
            <a:r>
              <a:rPr lang="it-IT" sz="2400" dirty="0" err="1"/>
              <a:t>Fondé</a:t>
            </a:r>
            <a:r>
              <a:rPr lang="it-IT" sz="2400" dirty="0"/>
              <a:t> en 1957 par Joseph </a:t>
            </a:r>
            <a:r>
              <a:rPr lang="it-IT" sz="2400" dirty="0" err="1"/>
              <a:t>Wresinski</a:t>
            </a:r>
            <a:r>
              <a:rPr lang="it-IT" sz="2400" dirty="0"/>
              <a:t>, le </a:t>
            </a:r>
            <a:r>
              <a:rPr lang="it-IT" sz="2400" dirty="0" err="1"/>
              <a:t>mouvement</a:t>
            </a:r>
            <a:r>
              <a:rPr lang="it-IT" sz="2400" dirty="0"/>
              <a:t> ATD Quart Monde </a:t>
            </a:r>
            <a:r>
              <a:rPr lang="it-IT" sz="2400" dirty="0" err="1"/>
              <a:t>rassemble</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de </a:t>
            </a:r>
            <a:r>
              <a:rPr lang="it-IT" sz="2400" dirty="0" err="1"/>
              <a:t>toutes</a:t>
            </a:r>
            <a:r>
              <a:rPr lang="it-IT" sz="2400" dirty="0"/>
              <a:t> </a:t>
            </a:r>
            <a:r>
              <a:rPr lang="it-IT" sz="2400" dirty="0" err="1"/>
              <a:t>cultures</a:t>
            </a:r>
            <a:r>
              <a:rPr lang="it-IT" sz="2400" dirty="0"/>
              <a:t> et </a:t>
            </a:r>
            <a:r>
              <a:rPr lang="it-IT" sz="2400" dirty="0" err="1"/>
              <a:t>origines</a:t>
            </a:r>
            <a:r>
              <a:rPr lang="it-IT" sz="2400" dirty="0"/>
              <a:t> </a:t>
            </a:r>
            <a:r>
              <a:rPr lang="it-IT" sz="2400" dirty="0" err="1"/>
              <a:t>sociales</a:t>
            </a:r>
            <a:r>
              <a:rPr lang="it-IT" sz="2400" dirty="0"/>
              <a:t> </a:t>
            </a:r>
            <a:r>
              <a:rPr lang="it-IT" sz="2400" dirty="0" err="1"/>
              <a:t>dans</a:t>
            </a:r>
            <a:r>
              <a:rPr lang="it-IT" sz="2400" dirty="0"/>
              <a:t> plus de 30 </a:t>
            </a:r>
            <a:r>
              <a:rPr lang="it-IT" sz="2400" dirty="0" err="1"/>
              <a:t>pays</a:t>
            </a:r>
            <a:r>
              <a:rPr lang="it-IT" sz="2400" dirty="0"/>
              <a:t> en Afrique, en </a:t>
            </a:r>
            <a:r>
              <a:rPr lang="it-IT" sz="2400" dirty="0" err="1"/>
              <a:t>Amérique</a:t>
            </a:r>
            <a:r>
              <a:rPr lang="it-IT" sz="2400" dirty="0"/>
              <a:t> </a:t>
            </a:r>
            <a:r>
              <a:rPr lang="it-IT" sz="2400" dirty="0" err="1"/>
              <a:t>du</a:t>
            </a:r>
            <a:r>
              <a:rPr lang="it-IT" sz="2400" dirty="0"/>
              <a:t> Nord et </a:t>
            </a:r>
            <a:r>
              <a:rPr lang="it-IT" sz="2400" dirty="0" err="1"/>
              <a:t>du</a:t>
            </a:r>
            <a:r>
              <a:rPr lang="it-IT" sz="2400" dirty="0"/>
              <a:t> Sud, </a:t>
            </a:r>
            <a:r>
              <a:rPr lang="it-IT" sz="2400" dirty="0" err="1"/>
              <a:t>dans</a:t>
            </a:r>
            <a:r>
              <a:rPr lang="it-IT" sz="2400" dirty="0"/>
              <a:t> l’</a:t>
            </a:r>
            <a:r>
              <a:rPr lang="it-IT" sz="2400" dirty="0" err="1"/>
              <a:t>Océan</a:t>
            </a:r>
            <a:r>
              <a:rPr lang="it-IT" sz="2400" dirty="0"/>
              <a:t> </a:t>
            </a:r>
            <a:r>
              <a:rPr lang="it-IT" sz="2400" dirty="0" err="1"/>
              <a:t>Indien</a:t>
            </a:r>
            <a:r>
              <a:rPr lang="it-IT" sz="2400" dirty="0"/>
              <a:t>, en Asie et en Europe.</a:t>
            </a:r>
          </a:p>
          <a:p>
            <a:pPr algn="just"/>
            <a:r>
              <a:rPr lang="it-IT" sz="2400" dirty="0"/>
              <a:t>ATD Quart Monde est une </a:t>
            </a:r>
            <a:r>
              <a:rPr lang="it-IT" sz="2400" dirty="0" err="1"/>
              <a:t>organisation</a:t>
            </a:r>
            <a:r>
              <a:rPr lang="it-IT" sz="2400" dirty="0"/>
              <a:t> non </a:t>
            </a:r>
            <a:r>
              <a:rPr lang="it-IT" sz="2400" dirty="0" err="1"/>
              <a:t>gouvernementale</a:t>
            </a:r>
            <a:r>
              <a:rPr lang="it-IT" sz="2400" dirty="0"/>
              <a:t> </a:t>
            </a:r>
            <a:r>
              <a:rPr lang="it-IT" sz="2400" dirty="0" err="1"/>
              <a:t>internationale</a:t>
            </a:r>
            <a:r>
              <a:rPr lang="it-IT" sz="2400" dirty="0"/>
              <a:t> sans </a:t>
            </a:r>
            <a:r>
              <a:rPr lang="it-IT" sz="2400" dirty="0" err="1"/>
              <a:t>affiliation</a:t>
            </a:r>
            <a:r>
              <a:rPr lang="it-IT" sz="2400" dirty="0"/>
              <a:t> </a:t>
            </a:r>
            <a:r>
              <a:rPr lang="it-IT" sz="2400" dirty="0" err="1"/>
              <a:t>religieuse</a:t>
            </a:r>
            <a:r>
              <a:rPr lang="it-IT" sz="2400" dirty="0"/>
              <a:t> </a:t>
            </a:r>
            <a:r>
              <a:rPr lang="it-IT" sz="2400" dirty="0" err="1"/>
              <a:t>ou</a:t>
            </a:r>
            <a:r>
              <a:rPr lang="it-IT" sz="2400" dirty="0"/>
              <a:t> </a:t>
            </a:r>
            <a:r>
              <a:rPr lang="it-IT" sz="2400" dirty="0" err="1"/>
              <a:t>politique</a:t>
            </a:r>
            <a:r>
              <a:rPr lang="it-IT" sz="2400" dirty="0"/>
              <a:t>.</a:t>
            </a:r>
          </a:p>
          <a:p>
            <a:endParaRPr lang="fr-CA" sz="2400" dirty="0"/>
          </a:p>
        </p:txBody>
      </p:sp>
    </p:spTree>
    <p:extLst>
      <p:ext uri="{BB962C8B-B14F-4D97-AF65-F5344CB8AC3E}">
        <p14:creationId xmlns:p14="http://schemas.microsoft.com/office/powerpoint/2010/main" val="1816787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Claire </a:t>
            </a:r>
            <a:r>
              <a:rPr lang="it-IT" sz="2800" b="1" dirty="0" err="1"/>
              <a:t>Hédon</a:t>
            </a:r>
            <a:r>
              <a:rPr lang="it-IT" sz="2800" b="1" dirty="0"/>
              <a:t> : « </a:t>
            </a:r>
            <a:r>
              <a:rPr lang="it-IT" sz="2800" b="1" dirty="0" err="1"/>
              <a:t>Les</a:t>
            </a:r>
            <a:r>
              <a:rPr lang="it-IT" sz="2800" b="1" dirty="0"/>
              <a:t> </a:t>
            </a:r>
            <a:r>
              <a:rPr lang="it-IT" sz="2800" b="1" dirty="0" err="1"/>
              <a:t>discriminations</a:t>
            </a:r>
            <a:r>
              <a:rPr lang="it-IT" sz="2800" b="1" dirty="0"/>
              <a:t> </a:t>
            </a:r>
            <a:r>
              <a:rPr lang="it-IT" sz="2800" b="1" dirty="0" err="1"/>
              <a:t>minent</a:t>
            </a:r>
            <a:r>
              <a:rPr lang="it-IT" sz="2800" b="1" dirty="0"/>
              <a:t> la </a:t>
            </a:r>
            <a:r>
              <a:rPr lang="it-IT" sz="2800" b="1" dirty="0" err="1"/>
              <a:t>confiance</a:t>
            </a:r>
            <a:r>
              <a:rPr lang="it-IT" sz="2800" b="1" dirty="0"/>
              <a:t> </a:t>
            </a:r>
            <a:r>
              <a:rPr lang="it-IT" sz="2800" b="1" dirty="0" err="1"/>
              <a:t>dans</a:t>
            </a:r>
            <a:r>
              <a:rPr lang="it-IT" sz="2800" b="1" dirty="0"/>
              <a:t> la </a:t>
            </a:r>
            <a:r>
              <a:rPr lang="it-IT" sz="2800" b="1" dirty="0" err="1"/>
              <a:t>nation</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err="1"/>
              <a:t>Pouvez-vous</a:t>
            </a:r>
            <a:r>
              <a:rPr lang="it-IT" sz="2400" b="1" dirty="0"/>
              <a:t> </a:t>
            </a:r>
            <a:r>
              <a:rPr lang="it-IT" sz="2400" b="1" dirty="0" err="1"/>
              <a:t>dresser</a:t>
            </a:r>
            <a:r>
              <a:rPr lang="it-IT" sz="2400" b="1" dirty="0"/>
              <a:t> un premier </a:t>
            </a:r>
            <a:r>
              <a:rPr lang="it-IT" sz="2400" b="1" dirty="0" err="1"/>
              <a:t>bilan</a:t>
            </a:r>
            <a:r>
              <a:rPr lang="it-IT" sz="2400" b="1" dirty="0"/>
              <a:t> de la </a:t>
            </a:r>
            <a:r>
              <a:rPr lang="it-IT" sz="2400" b="1" dirty="0" err="1"/>
              <a:t>plate</a:t>
            </a:r>
            <a:r>
              <a:rPr lang="it-IT" sz="2400" b="1" dirty="0"/>
              <a:t>-forme de </a:t>
            </a:r>
            <a:r>
              <a:rPr lang="it-IT" sz="2400" b="1" dirty="0" err="1"/>
              <a:t>signalement</a:t>
            </a:r>
            <a:r>
              <a:rPr lang="it-IT" sz="2400" b="1" dirty="0"/>
              <a:t> </a:t>
            </a:r>
            <a:r>
              <a:rPr lang="it-IT" sz="2400" b="1" dirty="0" err="1"/>
              <a:t>des</a:t>
            </a:r>
            <a:r>
              <a:rPr lang="it-IT" sz="2400" b="1" dirty="0"/>
              <a:t> </a:t>
            </a:r>
            <a:r>
              <a:rPr lang="it-IT" sz="2400" b="1" dirty="0" err="1"/>
              <a:t>discriminations</a:t>
            </a:r>
            <a:r>
              <a:rPr lang="it-IT" sz="2400" b="1" dirty="0"/>
              <a:t> ?</a:t>
            </a:r>
          </a:p>
          <a:p>
            <a:pPr algn="just"/>
            <a:r>
              <a:rPr lang="it-IT" sz="2400" dirty="0"/>
              <a:t>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est une de </a:t>
            </a:r>
            <a:r>
              <a:rPr lang="it-IT" sz="2400" dirty="0" err="1"/>
              <a:t>mes</a:t>
            </a:r>
            <a:r>
              <a:rPr lang="it-IT" sz="2400" dirty="0"/>
              <a:t> </a:t>
            </a:r>
            <a:r>
              <a:rPr lang="it-IT" sz="2400" dirty="0" err="1"/>
              <a:t>priorités</a:t>
            </a:r>
            <a:r>
              <a:rPr lang="it-IT" sz="2400" dirty="0"/>
              <a:t>. Or, </a:t>
            </a:r>
            <a:r>
              <a:rPr lang="it-IT" sz="2400" dirty="0" err="1"/>
              <a:t>notre</a:t>
            </a:r>
            <a:r>
              <a:rPr lang="it-IT" sz="2400" dirty="0"/>
              <a:t> </a:t>
            </a:r>
            <a:r>
              <a:rPr lang="it-IT" sz="2400" dirty="0" err="1"/>
              <a:t>institution</a:t>
            </a:r>
            <a:r>
              <a:rPr lang="it-IT" sz="2400" dirty="0"/>
              <a:t> n’</a:t>
            </a:r>
            <a:r>
              <a:rPr lang="it-IT" sz="2400" dirty="0" err="1"/>
              <a:t>était</a:t>
            </a:r>
            <a:r>
              <a:rPr lang="it-IT" sz="2400" dirty="0"/>
              <a:t> </a:t>
            </a:r>
            <a:r>
              <a:rPr lang="it-IT" sz="2400" dirty="0" err="1"/>
              <a:t>peut-être</a:t>
            </a:r>
            <a:r>
              <a:rPr lang="it-IT" sz="2400" dirty="0"/>
              <a:t> </a:t>
            </a:r>
            <a:r>
              <a:rPr lang="it-IT" sz="2400" dirty="0" err="1"/>
              <a:t>pas</a:t>
            </a:r>
            <a:r>
              <a:rPr lang="it-IT" sz="2400" dirty="0"/>
              <a:t> </a:t>
            </a:r>
            <a:r>
              <a:rPr lang="it-IT" sz="2400" dirty="0" err="1"/>
              <a:t>suffisamment</a:t>
            </a:r>
            <a:r>
              <a:rPr lang="it-IT" sz="2400" dirty="0"/>
              <a:t> </a:t>
            </a:r>
            <a:r>
              <a:rPr lang="it-IT" sz="2400" dirty="0" err="1"/>
              <a:t>visible</a:t>
            </a:r>
            <a:r>
              <a:rPr lang="it-IT" sz="2400" dirty="0"/>
              <a:t> </a:t>
            </a:r>
            <a:r>
              <a:rPr lang="it-IT" sz="2400" dirty="0" err="1"/>
              <a:t>sur</a:t>
            </a:r>
            <a:r>
              <a:rPr lang="it-IT" sz="2400" dirty="0"/>
              <a:t> ce </a:t>
            </a:r>
            <a:r>
              <a:rPr lang="it-IT" sz="2400" dirty="0" err="1"/>
              <a:t>sujet</a:t>
            </a:r>
            <a:r>
              <a:rPr lang="it-IT" sz="2400" dirty="0"/>
              <a:t>. </a:t>
            </a:r>
            <a:r>
              <a:rPr lang="it-IT" sz="2400" b="1" dirty="0"/>
              <a:t>Ce terme « </a:t>
            </a:r>
            <a:r>
              <a:rPr lang="it-IT" sz="2400" b="1" dirty="0" err="1"/>
              <a:t>antidiscriminations</a:t>
            </a:r>
            <a:r>
              <a:rPr lang="it-IT" sz="2400" b="1" dirty="0"/>
              <a:t> » </a:t>
            </a:r>
            <a:r>
              <a:rPr lang="it-IT" sz="2400" b="1" dirty="0" err="1"/>
              <a:t>parle</a:t>
            </a:r>
            <a:r>
              <a:rPr lang="it-IT" sz="2400" b="1" dirty="0"/>
              <a:t> </a:t>
            </a:r>
            <a:r>
              <a:rPr lang="it-IT" sz="2400" b="1" dirty="0" err="1"/>
              <a:t>davantage</a:t>
            </a:r>
            <a:r>
              <a:rPr lang="it-IT" sz="2400" b="1" dirty="0"/>
              <a:t> </a:t>
            </a:r>
            <a:r>
              <a:rPr lang="it-IT" sz="2400" b="1" dirty="0" err="1"/>
              <a:t>aux</a:t>
            </a:r>
            <a:r>
              <a:rPr lang="it-IT" sz="2400" b="1" dirty="0"/>
              <a:t> </a:t>
            </a:r>
            <a:r>
              <a:rPr lang="it-IT" sz="2400" b="1" dirty="0" err="1"/>
              <a:t>jeunes</a:t>
            </a:r>
            <a:r>
              <a:rPr lang="it-IT" sz="2400" b="1" dirty="0"/>
              <a:t> </a:t>
            </a:r>
            <a:r>
              <a:rPr lang="it-IT" sz="2400" b="1" dirty="0" err="1"/>
              <a:t>que</a:t>
            </a:r>
            <a:r>
              <a:rPr lang="it-IT" sz="2400" b="1" dirty="0"/>
              <a:t> « la </a:t>
            </a:r>
            <a:r>
              <a:rPr lang="it-IT" sz="2400" b="1" dirty="0" err="1"/>
              <a:t>défense</a:t>
            </a:r>
            <a:r>
              <a:rPr lang="it-IT" sz="2400" b="1" dirty="0"/>
              <a:t> </a:t>
            </a:r>
            <a:r>
              <a:rPr lang="it-IT" sz="2400" b="1" dirty="0" err="1"/>
              <a:t>des</a:t>
            </a:r>
            <a:r>
              <a:rPr lang="it-IT" sz="2400" b="1" dirty="0"/>
              <a:t> </a:t>
            </a:r>
            <a:r>
              <a:rPr lang="it-IT" sz="2400" b="1" dirty="0" err="1"/>
              <a:t>droits</a:t>
            </a:r>
            <a:r>
              <a:rPr lang="it-IT" sz="2400" b="1" dirty="0"/>
              <a:t> ».</a:t>
            </a:r>
          </a:p>
          <a:p>
            <a:endParaRPr lang="fr-CA" sz="2400" dirty="0"/>
          </a:p>
        </p:txBody>
      </p:sp>
    </p:spTree>
    <p:extLst>
      <p:ext uri="{BB962C8B-B14F-4D97-AF65-F5344CB8AC3E}">
        <p14:creationId xmlns:p14="http://schemas.microsoft.com/office/powerpoint/2010/main" val="828552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Rapport</a:t>
            </a:r>
            <a:r>
              <a:rPr lang="it-IT" sz="2800" dirty="0"/>
              <a:t> </a:t>
            </a:r>
            <a:r>
              <a:rPr lang="it-IT" sz="2800" dirty="0" err="1"/>
              <a:t>annuel</a:t>
            </a:r>
            <a:r>
              <a:rPr lang="it-IT" sz="2800" dirty="0"/>
              <a:t> d’</a:t>
            </a:r>
            <a:r>
              <a:rPr lang="it-IT" sz="2800" dirty="0" err="1"/>
              <a:t>activité</a:t>
            </a:r>
            <a:r>
              <a:rPr lang="it-IT" sz="2800" dirty="0"/>
              <a:t> 2020</a:t>
            </a:r>
            <a:br>
              <a:rPr lang="it-IT" sz="2800" dirty="0"/>
            </a:br>
            <a:endParaRPr lang="fr-CA" sz="2800" dirty="0"/>
          </a:p>
        </p:txBody>
      </p:sp>
      <p:sp>
        <p:nvSpPr>
          <p:cNvPr id="3" name="Segnaposto contenuto 2"/>
          <p:cNvSpPr>
            <a:spLocks noGrp="1"/>
          </p:cNvSpPr>
          <p:nvPr>
            <p:ph idx="1"/>
          </p:nvPr>
        </p:nvSpPr>
        <p:spPr/>
        <p:txBody>
          <a:bodyPr>
            <a:normAutofit/>
          </a:bodyPr>
          <a:lstStyle/>
          <a:p>
            <a:r>
              <a:rPr lang="it-IT" sz="2400" dirty="0" err="1" smtClean="0"/>
              <a:t>Éditorial</a:t>
            </a:r>
            <a:r>
              <a:rPr lang="it-IT" sz="2400" dirty="0" smtClean="0"/>
              <a:t> de </a:t>
            </a:r>
            <a:r>
              <a:rPr lang="it-IT" sz="2400" dirty="0"/>
              <a:t>Claire </a:t>
            </a:r>
            <a:r>
              <a:rPr lang="it-IT" sz="2400" dirty="0" err="1" smtClean="0"/>
              <a:t>Hédon</a:t>
            </a:r>
            <a:r>
              <a:rPr lang="it-IT" sz="2400" dirty="0" smtClean="0"/>
              <a:t>, </a:t>
            </a:r>
            <a:r>
              <a:rPr lang="it-IT" sz="2400" dirty="0" err="1" smtClean="0"/>
              <a:t>Défenseure</a:t>
            </a:r>
            <a:r>
              <a:rPr lang="it-IT" sz="2400" dirty="0" smtClean="0"/>
              <a:t> </a:t>
            </a:r>
            <a:r>
              <a:rPr lang="it-IT" sz="2400" dirty="0" err="1"/>
              <a:t>des</a:t>
            </a:r>
            <a:r>
              <a:rPr lang="it-IT" sz="2400" dirty="0"/>
              <a:t> </a:t>
            </a:r>
            <a:r>
              <a:rPr lang="it-IT" sz="2400" dirty="0" err="1" smtClean="0"/>
              <a:t>droits</a:t>
            </a:r>
            <a:endParaRPr lang="it-IT" sz="2400" dirty="0" smtClean="0"/>
          </a:p>
          <a:p>
            <a:r>
              <a:rPr lang="it-IT" sz="2400" dirty="0" err="1" smtClean="0"/>
              <a:t>Défendre</a:t>
            </a:r>
            <a:r>
              <a:rPr lang="it-IT" sz="2400" dirty="0" smtClean="0"/>
              <a:t> </a:t>
            </a:r>
            <a:r>
              <a:rPr lang="it-IT" sz="2400" dirty="0"/>
              <a:t>l’</a:t>
            </a:r>
            <a:r>
              <a:rPr lang="it-IT" sz="2400" dirty="0" err="1"/>
              <a:t>accès</a:t>
            </a:r>
            <a:r>
              <a:rPr lang="it-IT" sz="2400" dirty="0"/>
              <a:t> </a:t>
            </a:r>
            <a:r>
              <a:rPr lang="it-IT" sz="2400" dirty="0" err="1" smtClean="0"/>
              <a:t>aux</a:t>
            </a:r>
            <a:r>
              <a:rPr lang="it-IT" sz="2400" dirty="0" smtClean="0"/>
              <a:t> </a:t>
            </a:r>
            <a:r>
              <a:rPr lang="it-IT" sz="2400" dirty="0" err="1" smtClean="0"/>
              <a:t>droits</a:t>
            </a:r>
            <a:r>
              <a:rPr lang="it-IT" sz="2400" dirty="0" smtClean="0"/>
              <a:t> </a:t>
            </a:r>
            <a:r>
              <a:rPr lang="it-IT" sz="2400" dirty="0"/>
              <a:t>pour </a:t>
            </a:r>
            <a:r>
              <a:rPr lang="it-IT" sz="2400" dirty="0" err="1"/>
              <a:t>que</a:t>
            </a:r>
            <a:r>
              <a:rPr lang="it-IT" sz="2400" dirty="0"/>
              <a:t> </a:t>
            </a:r>
            <a:r>
              <a:rPr lang="it-IT" sz="2400" dirty="0" err="1"/>
              <a:t>personne</a:t>
            </a:r>
            <a:r>
              <a:rPr lang="it-IT" sz="2400" dirty="0"/>
              <a:t> ne </a:t>
            </a:r>
            <a:r>
              <a:rPr lang="it-IT" sz="2400" dirty="0" err="1"/>
              <a:t>soit</a:t>
            </a:r>
            <a:r>
              <a:rPr lang="it-IT" sz="2400" dirty="0"/>
              <a:t> </a:t>
            </a:r>
            <a:r>
              <a:rPr lang="it-IT" sz="2400" dirty="0" err="1"/>
              <a:t>éloigné</a:t>
            </a:r>
            <a:r>
              <a:rPr lang="it-IT" sz="2400" dirty="0"/>
              <a:t> de </a:t>
            </a:r>
            <a:r>
              <a:rPr lang="it-IT" sz="2400" dirty="0" err="1"/>
              <a:t>ses</a:t>
            </a:r>
            <a:r>
              <a:rPr lang="it-IT" sz="2400" dirty="0"/>
              <a:t> </a:t>
            </a:r>
            <a:r>
              <a:rPr lang="it-IT" sz="2400" dirty="0" err="1"/>
              <a:t>droits</a:t>
            </a:r>
            <a:r>
              <a:rPr lang="it-IT" sz="2400" dirty="0"/>
              <a:t> </a:t>
            </a:r>
            <a:endParaRPr lang="it-IT" sz="2400" dirty="0" smtClean="0"/>
          </a:p>
          <a:p>
            <a:pPr algn="just"/>
            <a:r>
              <a:rPr lang="it-IT" sz="2400" dirty="0"/>
              <a:t>La </a:t>
            </a:r>
            <a:r>
              <a:rPr lang="it-IT" sz="2400" dirty="0" err="1"/>
              <a:t>crise</a:t>
            </a:r>
            <a:r>
              <a:rPr lang="it-IT" sz="2400" dirty="0"/>
              <a:t> </a:t>
            </a:r>
            <a:r>
              <a:rPr lang="it-IT" sz="2400" dirty="0" err="1"/>
              <a:t>que</a:t>
            </a:r>
            <a:r>
              <a:rPr lang="it-IT" sz="2400" dirty="0"/>
              <a:t> </a:t>
            </a:r>
            <a:r>
              <a:rPr lang="it-IT" sz="2400" dirty="0" err="1"/>
              <a:t>nous</a:t>
            </a:r>
            <a:r>
              <a:rPr lang="it-IT" sz="2400" dirty="0"/>
              <a:t> </a:t>
            </a:r>
            <a:r>
              <a:rPr lang="it-IT" sz="2400" dirty="0" err="1"/>
              <a:t>traversons</a:t>
            </a:r>
            <a:r>
              <a:rPr lang="it-IT" sz="2400" dirty="0"/>
              <a:t> </a:t>
            </a:r>
            <a:r>
              <a:rPr lang="it-IT" sz="2400" dirty="0" err="1"/>
              <a:t>nous</a:t>
            </a:r>
            <a:r>
              <a:rPr lang="it-IT" sz="2400" dirty="0"/>
              <a:t> </a:t>
            </a:r>
            <a:r>
              <a:rPr lang="it-IT" sz="2400" dirty="0" err="1"/>
              <a:t>affecte</a:t>
            </a:r>
            <a:r>
              <a:rPr lang="it-IT" sz="2400" dirty="0"/>
              <a:t> </a:t>
            </a:r>
            <a:r>
              <a:rPr lang="it-IT" sz="2400" dirty="0" err="1"/>
              <a:t>tous</a:t>
            </a:r>
            <a:r>
              <a:rPr lang="it-IT" sz="2400" dirty="0"/>
              <a:t>, et plus </a:t>
            </a:r>
            <a:r>
              <a:rPr lang="it-IT" sz="2400" dirty="0" err="1"/>
              <a:t>particulièrement</a:t>
            </a:r>
            <a:r>
              <a:rPr lang="it-IT" sz="2400" dirty="0"/>
              <a:t> </a:t>
            </a:r>
            <a:r>
              <a:rPr lang="it-IT" sz="2400" b="1" dirty="0" err="1"/>
              <a:t>les</a:t>
            </a:r>
            <a:r>
              <a:rPr lang="it-IT" sz="2400" b="1" dirty="0"/>
              <a:t> </a:t>
            </a:r>
            <a:r>
              <a:rPr lang="it-IT" sz="2400" b="1" dirty="0" err="1"/>
              <a:t>personnes</a:t>
            </a:r>
            <a:r>
              <a:rPr lang="it-IT" sz="2400" b="1" dirty="0"/>
              <a:t> </a:t>
            </a:r>
            <a:r>
              <a:rPr lang="it-IT" sz="2400" b="1" dirty="0" err="1"/>
              <a:t>les</a:t>
            </a:r>
            <a:r>
              <a:rPr lang="it-IT" sz="2400" b="1" dirty="0"/>
              <a:t> plus </a:t>
            </a:r>
            <a:r>
              <a:rPr lang="it-IT" sz="2400" b="1" dirty="0" err="1"/>
              <a:t>éloignées</a:t>
            </a:r>
            <a:r>
              <a:rPr lang="it-IT" sz="2400" b="1" dirty="0"/>
              <a:t> de </a:t>
            </a:r>
            <a:r>
              <a:rPr lang="it-IT" sz="2400" b="1" dirty="0" err="1"/>
              <a:t>leurs</a:t>
            </a:r>
            <a:r>
              <a:rPr lang="it-IT" sz="2400" b="1" dirty="0"/>
              <a:t> </a:t>
            </a:r>
            <a:r>
              <a:rPr lang="it-IT" sz="2400" b="1" dirty="0" err="1"/>
              <a:t>droits</a:t>
            </a:r>
            <a:r>
              <a:rPr lang="it-IT" sz="2400" dirty="0"/>
              <a:t>, qui </a:t>
            </a:r>
            <a:r>
              <a:rPr lang="it-IT" sz="2400" dirty="0" err="1"/>
              <a:t>étaient</a:t>
            </a:r>
            <a:r>
              <a:rPr lang="it-IT" sz="2400" dirty="0"/>
              <a:t> </a:t>
            </a:r>
            <a:r>
              <a:rPr lang="it-IT" sz="2400" b="1" dirty="0" err="1"/>
              <a:t>déjà</a:t>
            </a:r>
            <a:r>
              <a:rPr lang="it-IT" sz="2400" b="1" dirty="0"/>
              <a:t> en </a:t>
            </a:r>
            <a:r>
              <a:rPr lang="it-IT" sz="2400" b="1" dirty="0" err="1"/>
              <a:t>difficultés</a:t>
            </a:r>
            <a:r>
              <a:rPr lang="it-IT" sz="2400" b="1" dirty="0"/>
              <a:t>. </a:t>
            </a:r>
            <a:endParaRPr lang="it-IT" sz="2400" b="1" dirty="0" smtClean="0"/>
          </a:p>
          <a:p>
            <a:pPr algn="just"/>
            <a:endParaRPr lang="it-IT" sz="2400" dirty="0"/>
          </a:p>
          <a:p>
            <a:pPr algn="just"/>
            <a:r>
              <a:rPr lang="it-IT" sz="2400" dirty="0" err="1"/>
              <a:t>https</a:t>
            </a:r>
            <a:r>
              <a:rPr lang="it-IT" sz="2400" dirty="0"/>
              <a:t>://</a:t>
            </a:r>
            <a:r>
              <a:rPr lang="it-IT" sz="2400" dirty="0" err="1"/>
              <a:t>www.defenseurdesdroits.fr</a:t>
            </a:r>
            <a:r>
              <a:rPr lang="it-IT" sz="2400" dirty="0"/>
              <a:t>/</a:t>
            </a:r>
            <a:r>
              <a:rPr lang="it-IT" sz="2400" dirty="0" err="1"/>
              <a:t>sites</a:t>
            </a:r>
            <a:r>
              <a:rPr lang="it-IT" sz="2400" dirty="0"/>
              <a:t>/default/</a:t>
            </a:r>
            <a:r>
              <a:rPr lang="it-IT" sz="2400" dirty="0" err="1"/>
              <a:t>files</a:t>
            </a:r>
            <a:r>
              <a:rPr lang="it-IT" sz="2400" dirty="0"/>
              <a:t>/</a:t>
            </a:r>
            <a:r>
              <a:rPr lang="it-IT" sz="2400" dirty="0" err="1"/>
              <a:t>atoms</a:t>
            </a:r>
            <a:r>
              <a:rPr lang="it-IT" sz="2400" dirty="0"/>
              <a:t>/</a:t>
            </a:r>
            <a:r>
              <a:rPr lang="it-IT" sz="2400" dirty="0" err="1"/>
              <a:t>files</a:t>
            </a:r>
            <a:r>
              <a:rPr lang="it-IT" sz="2400" dirty="0"/>
              <a:t>/ddd_rapport-annuel-2020_18-03-2021.pdf </a:t>
            </a:r>
            <a:endParaRPr lang="fr-CA" sz="2400" dirty="0"/>
          </a:p>
          <a:p>
            <a:pPr algn="just"/>
            <a:endParaRPr lang="fr-CA" sz="2400" dirty="0"/>
          </a:p>
        </p:txBody>
      </p:sp>
    </p:spTree>
    <p:extLst>
      <p:ext uri="{BB962C8B-B14F-4D97-AF65-F5344CB8AC3E}">
        <p14:creationId xmlns:p14="http://schemas.microsoft.com/office/powerpoint/2010/main" val="2329271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Rapport</a:t>
            </a:r>
            <a:r>
              <a:rPr lang="it-IT" sz="2800" dirty="0"/>
              <a:t> </a:t>
            </a:r>
            <a:r>
              <a:rPr lang="it-IT" sz="2800" dirty="0" err="1"/>
              <a:t>annuel</a:t>
            </a:r>
            <a:r>
              <a:rPr lang="it-IT" sz="2800" dirty="0"/>
              <a:t> d’</a:t>
            </a:r>
            <a:r>
              <a:rPr lang="it-IT" sz="2800" dirty="0" err="1"/>
              <a:t>activité</a:t>
            </a:r>
            <a:r>
              <a:rPr lang="it-IT" sz="2800" dirty="0"/>
              <a:t> 2020</a:t>
            </a:r>
            <a:br>
              <a:rPr lang="it-IT"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smtClean="0"/>
              <a:t>Les</a:t>
            </a:r>
            <a:r>
              <a:rPr lang="it-IT" sz="2400" dirty="0" smtClean="0"/>
              <a:t> </a:t>
            </a:r>
            <a:r>
              <a:rPr lang="it-IT" sz="2400" dirty="0" err="1"/>
              <a:t>premières</a:t>
            </a:r>
            <a:r>
              <a:rPr lang="it-IT" sz="2400" dirty="0"/>
              <a:t> </a:t>
            </a:r>
            <a:r>
              <a:rPr lang="it-IT" sz="2400" dirty="0" err="1"/>
              <a:t>études</a:t>
            </a:r>
            <a:r>
              <a:rPr lang="it-IT" sz="2400" dirty="0"/>
              <a:t> s’</a:t>
            </a:r>
            <a:r>
              <a:rPr lang="it-IT" sz="2400" dirty="0" err="1"/>
              <a:t>accordent</a:t>
            </a:r>
            <a:r>
              <a:rPr lang="it-IT" sz="2400" dirty="0"/>
              <a:t> </a:t>
            </a:r>
            <a:r>
              <a:rPr lang="it-IT" sz="2400" dirty="0" err="1"/>
              <a:t>toutes</a:t>
            </a:r>
            <a:r>
              <a:rPr lang="it-IT" sz="2400" dirty="0"/>
              <a:t> pour </a:t>
            </a:r>
            <a:r>
              <a:rPr lang="it-IT" sz="2400" dirty="0" err="1"/>
              <a:t>souligner</a:t>
            </a:r>
            <a:r>
              <a:rPr lang="it-IT" sz="2400" dirty="0"/>
              <a:t> l’</a:t>
            </a:r>
            <a:r>
              <a:rPr lang="it-IT" sz="2400" dirty="0" err="1"/>
              <a:t>ampleur</a:t>
            </a:r>
            <a:r>
              <a:rPr lang="it-IT" sz="2400" dirty="0"/>
              <a:t> </a:t>
            </a:r>
            <a:r>
              <a:rPr lang="it-IT" sz="2400" dirty="0" err="1"/>
              <a:t>des</a:t>
            </a:r>
            <a:r>
              <a:rPr lang="it-IT" sz="2400" dirty="0"/>
              <a:t> </a:t>
            </a:r>
            <a:r>
              <a:rPr lang="it-IT" sz="2400" dirty="0" err="1"/>
              <a:t>conséquences</a:t>
            </a:r>
            <a:r>
              <a:rPr lang="it-IT" sz="2400" dirty="0"/>
              <a:t> </a:t>
            </a:r>
            <a:r>
              <a:rPr lang="it-IT" sz="2400" dirty="0" err="1"/>
              <a:t>qu’aura</a:t>
            </a:r>
            <a:r>
              <a:rPr lang="it-IT" sz="2400" dirty="0"/>
              <a:t> </a:t>
            </a:r>
            <a:r>
              <a:rPr lang="it-IT" sz="2400" dirty="0" err="1"/>
              <a:t>eues</a:t>
            </a:r>
            <a:r>
              <a:rPr lang="it-IT" sz="2400" dirty="0"/>
              <a:t> </a:t>
            </a:r>
            <a:r>
              <a:rPr lang="it-IT" sz="2400" dirty="0" err="1"/>
              <a:t>cette</a:t>
            </a:r>
            <a:r>
              <a:rPr lang="it-IT" sz="2400" dirty="0"/>
              <a:t> </a:t>
            </a:r>
            <a:r>
              <a:rPr lang="it-IT" sz="2400" dirty="0" err="1"/>
              <a:t>épidémie</a:t>
            </a:r>
            <a:r>
              <a:rPr lang="it-IT" sz="2400" dirty="0"/>
              <a:t> : </a:t>
            </a:r>
            <a:r>
              <a:rPr lang="it-IT" sz="2400" dirty="0" err="1"/>
              <a:t>précarité</a:t>
            </a:r>
            <a:r>
              <a:rPr lang="it-IT" sz="2400" dirty="0"/>
              <a:t> et </a:t>
            </a:r>
            <a:r>
              <a:rPr lang="it-IT" sz="2400" dirty="0" err="1"/>
              <a:t>isolement</a:t>
            </a:r>
            <a:r>
              <a:rPr lang="it-IT" sz="2400" dirty="0"/>
              <a:t> </a:t>
            </a:r>
            <a:r>
              <a:rPr lang="it-IT" sz="2400" dirty="0" err="1"/>
              <a:t>accrus</a:t>
            </a:r>
            <a:r>
              <a:rPr lang="it-IT" sz="2400" dirty="0"/>
              <a:t> </a:t>
            </a:r>
            <a:r>
              <a:rPr lang="it-IT" sz="2400" dirty="0" err="1"/>
              <a:t>des</a:t>
            </a:r>
            <a:r>
              <a:rPr lang="it-IT" sz="2400" dirty="0"/>
              <a:t> </a:t>
            </a:r>
            <a:r>
              <a:rPr lang="it-IT" sz="2400" dirty="0" err="1"/>
              <a:t>personnes</a:t>
            </a:r>
            <a:r>
              <a:rPr lang="it-IT" sz="2400" dirty="0"/>
              <a:t> </a:t>
            </a:r>
            <a:r>
              <a:rPr lang="it-IT" sz="2400" dirty="0" err="1"/>
              <a:t>les</a:t>
            </a:r>
            <a:r>
              <a:rPr lang="it-IT" sz="2400" dirty="0"/>
              <a:t> plus </a:t>
            </a:r>
            <a:r>
              <a:rPr lang="it-IT" sz="2400" dirty="0" err="1"/>
              <a:t>vulnérables</a:t>
            </a:r>
            <a:r>
              <a:rPr lang="it-IT" sz="2400" dirty="0"/>
              <a:t> ; </a:t>
            </a:r>
            <a:r>
              <a:rPr lang="it-IT" sz="2400" dirty="0" err="1"/>
              <a:t>aggravation</a:t>
            </a:r>
            <a:r>
              <a:rPr lang="it-IT" sz="2400" dirty="0"/>
              <a:t> </a:t>
            </a:r>
            <a:r>
              <a:rPr lang="it-IT" sz="2400" dirty="0" err="1"/>
              <a:t>des</a:t>
            </a:r>
            <a:r>
              <a:rPr lang="it-IT" sz="2400" dirty="0"/>
              <a:t> </a:t>
            </a:r>
            <a:r>
              <a:rPr lang="it-IT" sz="2400" dirty="0" err="1"/>
              <a:t>inégalités</a:t>
            </a:r>
            <a:r>
              <a:rPr lang="it-IT" sz="2400" dirty="0"/>
              <a:t>, </a:t>
            </a:r>
            <a:r>
              <a:rPr lang="it-IT" sz="2400" dirty="0" err="1"/>
              <a:t>du</a:t>
            </a:r>
            <a:r>
              <a:rPr lang="it-IT" sz="2400" dirty="0"/>
              <a:t> mal-</a:t>
            </a:r>
            <a:r>
              <a:rPr lang="it-IT" sz="2400" dirty="0" err="1"/>
              <a:t>logement</a:t>
            </a:r>
            <a:r>
              <a:rPr lang="it-IT" sz="2400" dirty="0"/>
              <a:t>, </a:t>
            </a:r>
            <a:r>
              <a:rPr lang="it-IT" sz="2400" dirty="0" err="1"/>
              <a:t>du</a:t>
            </a:r>
            <a:r>
              <a:rPr lang="it-IT" sz="2400" dirty="0"/>
              <a:t> </a:t>
            </a:r>
            <a:r>
              <a:rPr lang="it-IT" sz="2400" dirty="0" err="1"/>
              <a:t>décrochage</a:t>
            </a:r>
            <a:r>
              <a:rPr lang="it-IT" sz="2400" dirty="0"/>
              <a:t> </a:t>
            </a:r>
            <a:r>
              <a:rPr lang="it-IT" sz="2400" dirty="0" err="1"/>
              <a:t>scolaire</a:t>
            </a:r>
            <a:r>
              <a:rPr lang="it-IT" sz="2400" dirty="0"/>
              <a:t> ; </a:t>
            </a:r>
            <a:r>
              <a:rPr lang="it-IT" sz="2400" dirty="0" err="1"/>
              <a:t>effets</a:t>
            </a:r>
            <a:r>
              <a:rPr lang="it-IT" sz="2400" dirty="0"/>
              <a:t> </a:t>
            </a:r>
            <a:r>
              <a:rPr lang="it-IT" sz="2400" dirty="0" err="1"/>
              <a:t>délétères</a:t>
            </a:r>
            <a:r>
              <a:rPr lang="it-IT" sz="2400" dirty="0"/>
              <a:t> </a:t>
            </a:r>
            <a:r>
              <a:rPr lang="it-IT" sz="2400" dirty="0" err="1"/>
              <a:t>sur</a:t>
            </a:r>
            <a:r>
              <a:rPr lang="it-IT" sz="2400" dirty="0"/>
              <a:t> la </a:t>
            </a:r>
            <a:r>
              <a:rPr lang="it-IT" sz="2400" dirty="0" err="1"/>
              <a:t>santé</a:t>
            </a:r>
            <a:r>
              <a:rPr lang="it-IT" sz="2400" dirty="0"/>
              <a:t> mentale, </a:t>
            </a:r>
            <a:r>
              <a:rPr lang="it-IT" sz="2400" dirty="0" err="1"/>
              <a:t>notamment</a:t>
            </a:r>
            <a:r>
              <a:rPr lang="it-IT" sz="2400" dirty="0"/>
              <a:t> </a:t>
            </a:r>
            <a:r>
              <a:rPr lang="it-IT" sz="2400" dirty="0" err="1"/>
              <a:t>des</a:t>
            </a:r>
            <a:r>
              <a:rPr lang="it-IT" sz="2400" dirty="0"/>
              <a:t> </a:t>
            </a:r>
            <a:r>
              <a:rPr lang="it-IT" sz="2400" dirty="0" err="1"/>
              <a:t>jeunes</a:t>
            </a:r>
            <a:r>
              <a:rPr lang="it-IT" sz="2400" dirty="0"/>
              <a:t>, etc. Face à ce </a:t>
            </a:r>
            <a:r>
              <a:rPr lang="it-IT" sz="2400" dirty="0" err="1"/>
              <a:t>sombre</a:t>
            </a:r>
            <a:r>
              <a:rPr lang="it-IT" sz="2400" dirty="0"/>
              <a:t> tableau, la </a:t>
            </a:r>
            <a:r>
              <a:rPr lang="it-IT" sz="2400" dirty="0" err="1"/>
              <a:t>défense</a:t>
            </a:r>
            <a:r>
              <a:rPr lang="it-IT" sz="2400" dirty="0"/>
              <a:t> </a:t>
            </a:r>
            <a:r>
              <a:rPr lang="it-IT" sz="2400" dirty="0" err="1"/>
              <a:t>des</a:t>
            </a:r>
            <a:r>
              <a:rPr lang="it-IT" sz="2400" dirty="0"/>
              <a:t> </a:t>
            </a:r>
            <a:r>
              <a:rPr lang="it-IT" sz="2400" dirty="0" err="1"/>
              <a:t>droits</a:t>
            </a:r>
            <a:r>
              <a:rPr lang="it-IT" sz="2400" dirty="0"/>
              <a:t> et la promotion de l’</a:t>
            </a:r>
            <a:r>
              <a:rPr lang="it-IT" sz="2400" dirty="0" err="1"/>
              <a:t>égalité</a:t>
            </a:r>
            <a:r>
              <a:rPr lang="it-IT" sz="2400" dirty="0"/>
              <a:t> </a:t>
            </a:r>
            <a:r>
              <a:rPr lang="it-IT" sz="2400" dirty="0" err="1"/>
              <a:t>ont</a:t>
            </a:r>
            <a:r>
              <a:rPr lang="it-IT" sz="2400" dirty="0"/>
              <a:t> un </a:t>
            </a:r>
            <a:r>
              <a:rPr lang="it-IT" sz="2400" dirty="0" err="1"/>
              <a:t>rôle</a:t>
            </a:r>
            <a:r>
              <a:rPr lang="it-IT" sz="2400" dirty="0"/>
              <a:t> </a:t>
            </a:r>
            <a:r>
              <a:rPr lang="it-IT" sz="2400" dirty="0" err="1"/>
              <a:t>crucial</a:t>
            </a:r>
            <a:r>
              <a:rPr lang="it-IT" sz="2400" dirty="0"/>
              <a:t> à </a:t>
            </a:r>
            <a:r>
              <a:rPr lang="it-IT" sz="2400" dirty="0" err="1"/>
              <a:t>jouer</a:t>
            </a:r>
            <a:r>
              <a:rPr lang="it-IT" sz="2400" dirty="0"/>
              <a:t>, l’</a:t>
            </a:r>
            <a:r>
              <a:rPr lang="it-IT" sz="2400" dirty="0" err="1"/>
              <a:t>implication</a:t>
            </a:r>
            <a:r>
              <a:rPr lang="it-IT" sz="2400" dirty="0"/>
              <a:t> </a:t>
            </a:r>
            <a:r>
              <a:rPr lang="it-IT" sz="2400" dirty="0" err="1"/>
              <a:t>du</a:t>
            </a:r>
            <a:r>
              <a:rPr lang="it-IT" sz="2400" dirty="0"/>
              <a:t> </a:t>
            </a:r>
            <a:r>
              <a:rPr lang="it-IT" sz="2400" dirty="0" err="1"/>
              <a:t>Défenseur</a:t>
            </a:r>
            <a:r>
              <a:rPr lang="it-IT" sz="2400" dirty="0"/>
              <a:t> </a:t>
            </a:r>
            <a:r>
              <a:rPr lang="it-IT" sz="2400" dirty="0" err="1"/>
              <a:t>des</a:t>
            </a:r>
            <a:r>
              <a:rPr lang="it-IT" sz="2400" dirty="0"/>
              <a:t> </a:t>
            </a:r>
            <a:r>
              <a:rPr lang="it-IT" sz="2400" dirty="0" err="1"/>
              <a:t>droits</a:t>
            </a:r>
            <a:r>
              <a:rPr lang="it-IT" sz="2400" dirty="0"/>
              <a:t> pendant </a:t>
            </a:r>
            <a:r>
              <a:rPr lang="it-IT" sz="2400" dirty="0" err="1"/>
              <a:t>les</a:t>
            </a:r>
            <a:r>
              <a:rPr lang="it-IT" sz="2400" dirty="0"/>
              <a:t> </a:t>
            </a:r>
            <a:r>
              <a:rPr lang="it-IT" sz="2400" dirty="0" err="1"/>
              <a:t>premiers</a:t>
            </a:r>
            <a:r>
              <a:rPr lang="it-IT" sz="2400" dirty="0"/>
              <a:t> </a:t>
            </a:r>
            <a:r>
              <a:rPr lang="it-IT" sz="2400" dirty="0" err="1"/>
              <a:t>mois</a:t>
            </a:r>
            <a:r>
              <a:rPr lang="it-IT" sz="2400" dirty="0"/>
              <a:t> de l’</a:t>
            </a:r>
            <a:r>
              <a:rPr lang="it-IT" sz="2400" dirty="0" err="1"/>
              <a:t>épidémie</a:t>
            </a:r>
            <a:r>
              <a:rPr lang="it-IT" sz="2400" dirty="0"/>
              <a:t> m’en a </a:t>
            </a:r>
            <a:r>
              <a:rPr lang="it-IT" sz="2400" dirty="0" err="1"/>
              <a:t>pleinement</a:t>
            </a:r>
            <a:r>
              <a:rPr lang="it-IT" sz="2400" dirty="0"/>
              <a:t> </a:t>
            </a:r>
            <a:r>
              <a:rPr lang="it-IT" sz="2400" dirty="0" err="1"/>
              <a:t>convaincue</a:t>
            </a:r>
            <a:r>
              <a:rPr lang="it-IT" sz="2400" dirty="0" smtClean="0"/>
              <a:t>.</a:t>
            </a:r>
          </a:p>
          <a:p>
            <a:pPr algn="just"/>
            <a:r>
              <a:rPr lang="it-IT" sz="2400" dirty="0" err="1"/>
              <a:t>https</a:t>
            </a:r>
            <a:r>
              <a:rPr lang="it-IT" sz="2400" dirty="0"/>
              <a:t>://</a:t>
            </a:r>
            <a:r>
              <a:rPr lang="it-IT" sz="2400" dirty="0" err="1"/>
              <a:t>www.defenseurdesdroits.fr</a:t>
            </a:r>
            <a:r>
              <a:rPr lang="it-IT" sz="2400" dirty="0"/>
              <a:t>/</a:t>
            </a:r>
            <a:r>
              <a:rPr lang="it-IT" sz="2400" dirty="0" err="1"/>
              <a:t>sites</a:t>
            </a:r>
            <a:r>
              <a:rPr lang="it-IT" sz="2400" dirty="0"/>
              <a:t>/default/</a:t>
            </a:r>
            <a:r>
              <a:rPr lang="it-IT" sz="2400" dirty="0" err="1"/>
              <a:t>files</a:t>
            </a:r>
            <a:r>
              <a:rPr lang="it-IT" sz="2400" dirty="0"/>
              <a:t>/</a:t>
            </a:r>
            <a:r>
              <a:rPr lang="it-IT" sz="2400" dirty="0" err="1"/>
              <a:t>atoms</a:t>
            </a:r>
            <a:r>
              <a:rPr lang="it-IT" sz="2400" dirty="0"/>
              <a:t>/</a:t>
            </a:r>
            <a:r>
              <a:rPr lang="it-IT" sz="2400" dirty="0" err="1"/>
              <a:t>files</a:t>
            </a:r>
            <a:r>
              <a:rPr lang="it-IT" sz="2400" dirty="0"/>
              <a:t>/ddd_rapport-annuel-2020_18-03-2021.pdf </a:t>
            </a:r>
            <a:endParaRPr lang="fr-CA" sz="2400" dirty="0"/>
          </a:p>
        </p:txBody>
      </p:sp>
    </p:spTree>
    <p:extLst>
      <p:ext uri="{BB962C8B-B14F-4D97-AF65-F5344CB8AC3E}">
        <p14:creationId xmlns:p14="http://schemas.microsoft.com/office/powerpoint/2010/main" val="1232433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Claire </a:t>
            </a:r>
            <a:r>
              <a:rPr lang="it-IT" sz="2800" b="1" dirty="0" err="1"/>
              <a:t>Hédon</a:t>
            </a:r>
            <a:r>
              <a:rPr lang="it-IT" sz="2800" b="1" dirty="0"/>
              <a:t> : « </a:t>
            </a:r>
            <a:r>
              <a:rPr lang="it-IT" sz="2800" b="1" dirty="0" err="1"/>
              <a:t>Les</a:t>
            </a:r>
            <a:r>
              <a:rPr lang="it-IT" sz="2800" b="1" dirty="0"/>
              <a:t> </a:t>
            </a:r>
            <a:r>
              <a:rPr lang="it-IT" sz="2800" b="1" dirty="0" err="1"/>
              <a:t>discriminations</a:t>
            </a:r>
            <a:r>
              <a:rPr lang="it-IT" sz="2800" b="1" dirty="0"/>
              <a:t> </a:t>
            </a:r>
            <a:r>
              <a:rPr lang="it-IT" sz="2800" b="1" dirty="0" err="1"/>
              <a:t>minent</a:t>
            </a:r>
            <a:r>
              <a:rPr lang="it-IT" sz="2800" b="1" dirty="0"/>
              <a:t> la </a:t>
            </a:r>
            <a:r>
              <a:rPr lang="it-IT" sz="2800" b="1" dirty="0" err="1"/>
              <a:t>confiance</a:t>
            </a:r>
            <a:r>
              <a:rPr lang="it-IT" sz="2800" b="1" dirty="0"/>
              <a:t> </a:t>
            </a:r>
            <a:r>
              <a:rPr lang="it-IT" sz="2800" b="1" dirty="0" err="1"/>
              <a:t>dans</a:t>
            </a:r>
            <a:r>
              <a:rPr lang="it-IT" sz="2800" b="1" dirty="0"/>
              <a:t> la </a:t>
            </a:r>
            <a:r>
              <a:rPr lang="it-IT" sz="2800" b="1" dirty="0" err="1"/>
              <a:t>nation</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a:t>Ce </a:t>
            </a:r>
            <a:r>
              <a:rPr lang="it-IT" sz="2400" dirty="0" err="1"/>
              <a:t>sont</a:t>
            </a:r>
            <a:r>
              <a:rPr lang="it-IT" sz="2400" dirty="0"/>
              <a:t> d’</a:t>
            </a:r>
            <a:r>
              <a:rPr lang="it-IT" sz="2400" dirty="0" err="1"/>
              <a:t>abord</a:t>
            </a:r>
            <a:r>
              <a:rPr lang="it-IT" sz="2400" dirty="0"/>
              <a:t> </a:t>
            </a:r>
            <a:r>
              <a:rPr lang="it-IT" sz="2400" dirty="0" err="1"/>
              <a:t>les</a:t>
            </a:r>
            <a:r>
              <a:rPr lang="it-IT" sz="2400" dirty="0"/>
              <a:t> </a:t>
            </a:r>
            <a:r>
              <a:rPr lang="it-IT" sz="2400" dirty="0" err="1"/>
              <a:t>discriminations</a:t>
            </a:r>
            <a:r>
              <a:rPr lang="it-IT" sz="2400" dirty="0"/>
              <a:t> en </a:t>
            </a:r>
            <a:r>
              <a:rPr lang="it-IT" sz="2400" dirty="0" err="1"/>
              <a:t>matière</a:t>
            </a:r>
            <a:r>
              <a:rPr lang="it-IT" sz="2400" dirty="0"/>
              <a:t> </a:t>
            </a:r>
            <a:r>
              <a:rPr lang="it-IT" sz="2400" b="1" dirty="0"/>
              <a:t>d’</a:t>
            </a:r>
            <a:r>
              <a:rPr lang="it-IT" sz="2400" b="1" dirty="0" err="1"/>
              <a:t>emploi</a:t>
            </a:r>
            <a:r>
              <a:rPr lang="it-IT" sz="2400" b="1" dirty="0"/>
              <a:t> et de </a:t>
            </a:r>
            <a:r>
              <a:rPr lang="it-IT" sz="2400" b="1" dirty="0" err="1"/>
              <a:t>logement</a:t>
            </a:r>
            <a:r>
              <a:rPr lang="it-IT" sz="2400" b="1" dirty="0"/>
              <a:t>.</a:t>
            </a:r>
            <a:r>
              <a:rPr lang="it-IT" sz="2400" dirty="0"/>
              <a:t> En </a:t>
            </a:r>
            <a:r>
              <a:rPr lang="it-IT" sz="2400" dirty="0" err="1"/>
              <a:t>tête</a:t>
            </a:r>
            <a:r>
              <a:rPr lang="it-IT" sz="2400" dirty="0"/>
              <a:t> </a:t>
            </a:r>
            <a:r>
              <a:rPr lang="it-IT" sz="2400" dirty="0" err="1"/>
              <a:t>des</a:t>
            </a:r>
            <a:r>
              <a:rPr lang="it-IT" sz="2400" dirty="0"/>
              <a:t> </a:t>
            </a:r>
            <a:r>
              <a:rPr lang="it-IT" sz="2400" dirty="0" err="1"/>
              <a:t>critères</a:t>
            </a:r>
            <a:r>
              <a:rPr lang="it-IT" sz="2400" dirty="0"/>
              <a:t> de </a:t>
            </a:r>
            <a:r>
              <a:rPr lang="it-IT" sz="2400" dirty="0" err="1"/>
              <a:t>discrimination</a:t>
            </a:r>
            <a:r>
              <a:rPr lang="it-IT" sz="2400" dirty="0"/>
              <a:t> </a:t>
            </a:r>
            <a:r>
              <a:rPr lang="it-IT" sz="2400" dirty="0" err="1"/>
              <a:t>évoqués</a:t>
            </a:r>
            <a:r>
              <a:rPr lang="it-IT" sz="2400" dirty="0"/>
              <a:t> </a:t>
            </a:r>
            <a:r>
              <a:rPr lang="it-IT" sz="2400" dirty="0" err="1"/>
              <a:t>dans</a:t>
            </a:r>
            <a:r>
              <a:rPr lang="it-IT" sz="2400" dirty="0"/>
              <a:t> </a:t>
            </a:r>
            <a:r>
              <a:rPr lang="it-IT" sz="2400" dirty="0" err="1"/>
              <a:t>ces</a:t>
            </a:r>
            <a:r>
              <a:rPr lang="it-IT" sz="2400" dirty="0"/>
              <a:t> </a:t>
            </a:r>
            <a:r>
              <a:rPr lang="it-IT" sz="2400" dirty="0" err="1"/>
              <a:t>appels</a:t>
            </a:r>
            <a:r>
              <a:rPr lang="it-IT" sz="2400" dirty="0"/>
              <a:t> </a:t>
            </a:r>
            <a:r>
              <a:rPr lang="it-IT" sz="2400" dirty="0" err="1"/>
              <a:t>vient</a:t>
            </a:r>
            <a:r>
              <a:rPr lang="it-IT" sz="2400" dirty="0"/>
              <a:t> </a:t>
            </a:r>
            <a:r>
              <a:rPr lang="it-IT" sz="2400" b="1" dirty="0"/>
              <a:t>l’origine </a:t>
            </a:r>
            <a:r>
              <a:rPr lang="it-IT" sz="2400" b="1" dirty="0" err="1"/>
              <a:t>étrangère</a:t>
            </a:r>
            <a:r>
              <a:rPr lang="it-IT" sz="2400" b="1" dirty="0"/>
              <a:t>, </a:t>
            </a:r>
            <a:r>
              <a:rPr lang="it-IT" sz="2400" dirty="0" err="1"/>
              <a:t>ou</a:t>
            </a:r>
            <a:r>
              <a:rPr lang="it-IT" sz="2400" dirty="0"/>
              <a:t> </a:t>
            </a:r>
            <a:r>
              <a:rPr lang="it-IT" sz="2400" dirty="0" err="1"/>
              <a:t>perçue</a:t>
            </a:r>
            <a:r>
              <a:rPr lang="it-IT" sz="2400" dirty="0"/>
              <a:t> </a:t>
            </a:r>
            <a:r>
              <a:rPr lang="it-IT" sz="2400" dirty="0" err="1"/>
              <a:t>comme</a:t>
            </a:r>
            <a:r>
              <a:rPr lang="it-IT" sz="2400" dirty="0"/>
              <a:t> </a:t>
            </a:r>
            <a:r>
              <a:rPr lang="it-IT" sz="2400" dirty="0" err="1"/>
              <a:t>telle</a:t>
            </a:r>
            <a:r>
              <a:rPr lang="it-IT" sz="2400" dirty="0"/>
              <a:t>, </a:t>
            </a:r>
            <a:r>
              <a:rPr lang="it-IT" sz="2400" dirty="0" err="1"/>
              <a:t>des</a:t>
            </a:r>
            <a:r>
              <a:rPr lang="it-IT" sz="2400" dirty="0"/>
              <a:t> </a:t>
            </a:r>
            <a:r>
              <a:rPr lang="it-IT" sz="2400" dirty="0" err="1"/>
              <a:t>personnes</a:t>
            </a:r>
            <a:r>
              <a:rPr lang="it-IT" sz="2400" dirty="0"/>
              <a:t>. </a:t>
            </a:r>
            <a:r>
              <a:rPr lang="it-IT" sz="2400" dirty="0" err="1"/>
              <a:t>Habituellement</a:t>
            </a:r>
            <a:r>
              <a:rPr lang="it-IT" sz="2400" dirty="0"/>
              <a:t>, </a:t>
            </a:r>
            <a:r>
              <a:rPr lang="it-IT" sz="2400" dirty="0" err="1"/>
              <a:t>nous</a:t>
            </a:r>
            <a:r>
              <a:rPr lang="it-IT" sz="2400" dirty="0"/>
              <a:t> </a:t>
            </a:r>
            <a:r>
              <a:rPr lang="it-IT" sz="2400" dirty="0" err="1"/>
              <a:t>sommes</a:t>
            </a:r>
            <a:r>
              <a:rPr lang="it-IT" sz="2400" dirty="0"/>
              <a:t> </a:t>
            </a:r>
            <a:r>
              <a:rPr lang="it-IT" sz="2400" dirty="0" err="1"/>
              <a:t>davantage</a:t>
            </a:r>
            <a:r>
              <a:rPr lang="it-IT" sz="2400" dirty="0"/>
              <a:t> </a:t>
            </a:r>
            <a:r>
              <a:rPr lang="it-IT" sz="2400" dirty="0" err="1"/>
              <a:t>saisis</a:t>
            </a:r>
            <a:r>
              <a:rPr lang="it-IT" sz="2400" dirty="0"/>
              <a:t> </a:t>
            </a:r>
            <a:r>
              <a:rPr lang="it-IT" sz="2400" dirty="0" err="1"/>
              <a:t>sur</a:t>
            </a:r>
            <a:r>
              <a:rPr lang="it-IT" sz="2400" dirty="0"/>
              <a:t> </a:t>
            </a:r>
            <a:r>
              <a:rPr lang="it-IT" sz="2400" dirty="0" err="1"/>
              <a:t>les</a:t>
            </a:r>
            <a:r>
              <a:rPr lang="it-IT" sz="2400" dirty="0"/>
              <a:t> </a:t>
            </a:r>
            <a:r>
              <a:rPr lang="it-IT" sz="2400" dirty="0" err="1"/>
              <a:t>discriminations</a:t>
            </a:r>
            <a:r>
              <a:rPr lang="it-IT" sz="2400" dirty="0"/>
              <a:t> </a:t>
            </a:r>
            <a:r>
              <a:rPr lang="it-IT" sz="2400" dirty="0" err="1"/>
              <a:t>liées</a:t>
            </a:r>
            <a:r>
              <a:rPr lang="it-IT" sz="2400" dirty="0"/>
              <a:t> </a:t>
            </a:r>
            <a:r>
              <a:rPr lang="it-IT" sz="2400" dirty="0" err="1"/>
              <a:t>au</a:t>
            </a:r>
            <a:r>
              <a:rPr lang="it-IT" sz="2400" dirty="0"/>
              <a:t> </a:t>
            </a:r>
            <a:r>
              <a:rPr lang="it-IT" sz="2400" b="1" dirty="0"/>
              <a:t>handicap. </a:t>
            </a:r>
            <a:r>
              <a:rPr lang="it-IT" sz="2400" dirty="0" err="1"/>
              <a:t>Viennent</a:t>
            </a:r>
            <a:r>
              <a:rPr lang="it-IT" sz="2400" dirty="0"/>
              <a:t> </a:t>
            </a:r>
            <a:r>
              <a:rPr lang="it-IT" sz="2400" dirty="0" err="1"/>
              <a:t>ensuite</a:t>
            </a:r>
            <a:r>
              <a:rPr lang="it-IT" sz="2400" dirty="0"/>
              <a:t> </a:t>
            </a:r>
            <a:r>
              <a:rPr lang="it-IT" sz="2400" dirty="0" err="1"/>
              <a:t>aujourd’hui</a:t>
            </a:r>
            <a:r>
              <a:rPr lang="it-IT" sz="2400" dirty="0"/>
              <a:t> le handicap, l’</a:t>
            </a:r>
            <a:r>
              <a:rPr lang="it-IT" sz="2400" dirty="0" err="1"/>
              <a:t>état</a:t>
            </a:r>
            <a:r>
              <a:rPr lang="it-IT" sz="2400" dirty="0"/>
              <a:t> de </a:t>
            </a:r>
            <a:r>
              <a:rPr lang="it-IT" sz="2400" dirty="0" err="1"/>
              <a:t>santé</a:t>
            </a:r>
            <a:r>
              <a:rPr lang="it-IT" sz="2400" dirty="0"/>
              <a:t> </a:t>
            </a:r>
            <a:r>
              <a:rPr lang="it-IT" sz="2400" b="1" dirty="0"/>
              <a:t>et l’</a:t>
            </a:r>
            <a:r>
              <a:rPr lang="it-IT" sz="2400" b="1" dirty="0" err="1"/>
              <a:t>apparence</a:t>
            </a:r>
            <a:r>
              <a:rPr lang="it-IT" sz="2400" b="1" dirty="0"/>
              <a:t> </a:t>
            </a:r>
            <a:r>
              <a:rPr lang="it-IT" sz="2400" b="1" dirty="0" err="1"/>
              <a:t>physique</a:t>
            </a:r>
            <a:r>
              <a:rPr lang="it-IT" sz="2400" b="1" dirty="0"/>
              <a:t> et le </a:t>
            </a:r>
            <a:r>
              <a:rPr lang="it-IT" sz="2400" b="1" dirty="0" err="1"/>
              <a:t>fait</a:t>
            </a:r>
            <a:r>
              <a:rPr lang="it-IT" sz="2400" b="1" dirty="0"/>
              <a:t> d’</a:t>
            </a:r>
            <a:r>
              <a:rPr lang="it-IT" sz="2400" b="1" dirty="0" err="1"/>
              <a:t>être</a:t>
            </a:r>
            <a:r>
              <a:rPr lang="it-IT" sz="2400" b="1" dirty="0"/>
              <a:t> une femme.</a:t>
            </a:r>
            <a:endParaRPr lang="fr-CA" sz="2400" b="1" dirty="0"/>
          </a:p>
        </p:txBody>
      </p:sp>
    </p:spTree>
    <p:extLst>
      <p:ext uri="{BB962C8B-B14F-4D97-AF65-F5344CB8AC3E}">
        <p14:creationId xmlns:p14="http://schemas.microsoft.com/office/powerpoint/2010/main" val="3953347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Titolo 1"/>
          <p:cNvSpPr>
            <a:spLocks noGrp="1"/>
          </p:cNvSpPr>
          <p:nvPr>
            <p:ph type="ctrTitle"/>
          </p:nvPr>
        </p:nvSpPr>
        <p:spPr/>
        <p:txBody>
          <a:bodyPr/>
          <a:lstStyle/>
          <a:p>
            <a:r>
              <a:rPr lang="it-IT" sz="2800">
                <a:latin typeface="Arial" charset="0"/>
                <a:ea typeface="MS PGothic" charset="0"/>
              </a:rPr>
              <a:t>Dictionnaires et culture</a:t>
            </a:r>
          </a:p>
        </p:txBody>
      </p:sp>
      <p:sp>
        <p:nvSpPr>
          <p:cNvPr id="398338" name="Sottotitolo 2"/>
          <p:cNvSpPr>
            <a:spLocks noGrp="1"/>
          </p:cNvSpPr>
          <p:nvPr>
            <p:ph type="subTitle" idx="1"/>
          </p:nvPr>
        </p:nvSpPr>
        <p:spPr/>
        <p:txBody>
          <a:bodyPr/>
          <a:lstStyle/>
          <a:p>
            <a:r>
              <a:rPr lang="it-IT" sz="2400" dirty="0">
                <a:latin typeface="Arial" charset="0"/>
                <a:ea typeface="MS PGothic" charset="0"/>
                <a:cs typeface="MS PGothic" charset="0"/>
              </a:rPr>
              <a:t>Lingua e Traduzione francese 3</a:t>
            </a:r>
            <a:r>
              <a:rPr lang="it-IT" sz="2400" dirty="0" smtClean="0">
                <a:latin typeface="Arial" charset="0"/>
                <a:ea typeface="MS PGothic" charset="0"/>
                <a:cs typeface="MS PGothic" charset="0"/>
              </a:rPr>
              <a:t> CIAPG</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Modulo di lingua francese</a:t>
            </a:r>
          </a:p>
          <a:p>
            <a:r>
              <a:rPr lang="it-IT" sz="2400" dirty="0" smtClean="0">
                <a:latin typeface="Arial" charset="0"/>
                <a:ea typeface="MS PGothic" charset="0"/>
                <a:cs typeface="MS PGothic" charset="0"/>
              </a:rPr>
              <a:t>2020-2021</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0810558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Rectangle 2"/>
          <p:cNvSpPr>
            <a:spLocks noGrp="1" noChangeArrowheads="1"/>
          </p:cNvSpPr>
          <p:nvPr>
            <p:ph type="title"/>
          </p:nvPr>
        </p:nvSpPr>
        <p:spPr/>
        <p:txBody>
          <a:bodyPr/>
          <a:lstStyle/>
          <a:p>
            <a:pPr eaLnBrk="1" hangingPunct="1"/>
            <a:r>
              <a:rPr lang="it-IT" altLang="zh-CN" sz="2800">
                <a:latin typeface="Arial" charset="0"/>
                <a:ea typeface="MS PGothic" charset="0"/>
              </a:rPr>
              <a:t>Dictionnaires et culture</a:t>
            </a:r>
            <a:endParaRPr lang="en-US" sz="2800">
              <a:latin typeface="Arial" charset="0"/>
              <a:ea typeface="MS PGothic" charset="0"/>
            </a:endParaRPr>
          </a:p>
        </p:txBody>
      </p:sp>
      <p:sp>
        <p:nvSpPr>
          <p:cNvPr id="404482" name="Rectangle 3"/>
          <p:cNvSpPr>
            <a:spLocks noGrp="1" noChangeArrowheads="1"/>
          </p:cNvSpPr>
          <p:nvPr>
            <p:ph type="body" idx="1"/>
          </p:nvPr>
        </p:nvSpPr>
        <p:spPr/>
        <p:txBody>
          <a:bodyPr/>
          <a:lstStyle/>
          <a:p>
            <a:pPr algn="just" eaLnBrk="1" hangingPunct="1"/>
            <a:endParaRPr lang="fr-FR" altLang="zh-CN" sz="2400">
              <a:latin typeface="Arial" charset="0"/>
              <a:ea typeface="MS PGothic" charset="0"/>
              <a:cs typeface="MS PGothic" charset="0"/>
            </a:endParaRPr>
          </a:p>
          <a:p>
            <a:pPr algn="just" eaLnBrk="1" hangingPunct="1"/>
            <a:endParaRPr lang="fr-FR" altLang="zh-CN" sz="2400">
              <a:latin typeface="Arial" charset="0"/>
              <a:ea typeface="MS PGothic" charset="0"/>
              <a:cs typeface="MS PGothic" charset="0"/>
            </a:endParaRPr>
          </a:p>
          <a:p>
            <a:pPr algn="just" eaLnBrk="1" hangingPunct="1"/>
            <a:r>
              <a:rPr lang="fr-FR" altLang="zh-CN" sz="2400">
                <a:latin typeface="Arial" charset="0"/>
                <a:ea typeface="MS PGothic" charset="0"/>
                <a:cs typeface="MS PGothic" charset="0"/>
              </a:rPr>
              <a:t>Ce qui fait le charme des dictionnaires – et aussi leur complexité –, c’est qu’ils nous parlent du monde et que, dans le même temps, ils nous parlent de la langue dans laquelle ils disent les choses, incluant de ce fait la langue parmi les choses du monde. </a:t>
            </a:r>
          </a:p>
          <a:p>
            <a:pPr eaLnBrk="1" hangingPunct="1">
              <a:buFontTx/>
              <a:buNone/>
            </a:pPr>
            <a:r>
              <a:rPr lang="fr-FR" altLang="zh-CN" sz="1800">
                <a:latin typeface="Arial" charset="0"/>
                <a:ea typeface="MS PGothic" charset="0"/>
                <a:cs typeface="MS PGothic" charset="0"/>
              </a:rPr>
              <a:t>Collinot A. et F. Mazière 1997, </a:t>
            </a:r>
            <a:r>
              <a:rPr lang="fr-FR" altLang="zh-CN" sz="1800" i="1">
                <a:latin typeface="Arial" charset="0"/>
                <a:ea typeface="MS PGothic" charset="0"/>
                <a:cs typeface="MS PGothic" charset="0"/>
              </a:rPr>
              <a:t>Un prêt à parler : le dictionnaire</a:t>
            </a:r>
            <a:r>
              <a:rPr lang="fr-FR" altLang="zh-CN" sz="1800">
                <a:latin typeface="Arial" charset="0"/>
                <a:ea typeface="MS PGothic" charset="0"/>
                <a:cs typeface="MS PGothic" charset="0"/>
              </a:rPr>
              <a:t>, PUF, Paris, p.1</a:t>
            </a:r>
            <a:endParaRPr lang="en-US">
              <a:latin typeface="Arial" charset="0"/>
              <a:ea typeface="MS PGothic" charset="0"/>
              <a:cs typeface="MS PGothic" charset="0"/>
            </a:endParaRPr>
          </a:p>
        </p:txBody>
      </p:sp>
    </p:spTree>
    <p:extLst>
      <p:ext uri="{BB962C8B-B14F-4D97-AF65-F5344CB8AC3E}">
        <p14:creationId xmlns:p14="http://schemas.microsoft.com/office/powerpoint/2010/main" val="3286821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fr-CA" sz="2800" dirty="0"/>
              <a:t>2. Observations </a:t>
            </a:r>
            <a:r>
              <a:rPr lang="fr-CA" sz="2800" dirty="0" smtClean="0"/>
              <a:t>hebdomadaires</a:t>
            </a:r>
            <a:br>
              <a:rPr lang="fr-CA" sz="2800" dirty="0" smtClean="0"/>
            </a:br>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r>
              <a:rPr lang="fr-CA" sz="2800" dirty="0"/>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Faut</a:t>
            </a:r>
            <a:r>
              <a:rPr lang="it-IT" sz="2400" dirty="0"/>
              <a:t>-il </a:t>
            </a:r>
            <a:r>
              <a:rPr lang="it-IT" sz="2400" dirty="0" err="1"/>
              <a:t>célébrer</a:t>
            </a:r>
            <a:r>
              <a:rPr lang="it-IT" sz="2400" dirty="0"/>
              <a:t> </a:t>
            </a:r>
            <a:r>
              <a:rPr lang="it-IT" sz="2400" dirty="0" err="1"/>
              <a:t>les</a:t>
            </a:r>
            <a:r>
              <a:rPr lang="it-IT" sz="2400" dirty="0"/>
              <a:t> 150 </a:t>
            </a:r>
            <a:r>
              <a:rPr lang="it-IT" sz="2400" dirty="0" err="1"/>
              <a:t>ans</a:t>
            </a:r>
            <a:r>
              <a:rPr lang="it-IT" sz="2400" dirty="0"/>
              <a:t> de la </a:t>
            </a:r>
            <a:r>
              <a:rPr lang="it-IT" sz="2400" dirty="0" err="1"/>
              <a:t>Commune</a:t>
            </a:r>
            <a:r>
              <a:rPr lang="it-IT" sz="2400" dirty="0"/>
              <a:t> de Paris ? </a:t>
            </a:r>
            <a:endParaRPr lang="it-IT" sz="2400" b="1" dirty="0" smtClean="0"/>
          </a:p>
          <a:p>
            <a:pPr algn="just"/>
            <a:r>
              <a:rPr lang="it-IT" sz="2400" b="1" dirty="0" smtClean="0"/>
              <a:t>L'</a:t>
            </a:r>
            <a:r>
              <a:rPr lang="it-IT" sz="2400" b="1" dirty="0" err="1" smtClean="0"/>
              <a:t>insurrection</a:t>
            </a:r>
            <a:r>
              <a:rPr lang="it-IT" sz="2400" b="1" dirty="0" smtClean="0"/>
              <a:t> </a:t>
            </a:r>
            <a:r>
              <a:rPr lang="it-IT" sz="2400" b="1" dirty="0" err="1"/>
              <a:t>déclenchée</a:t>
            </a:r>
            <a:r>
              <a:rPr lang="it-IT" sz="2400" b="1" dirty="0"/>
              <a:t> par la </a:t>
            </a:r>
            <a:r>
              <a:rPr lang="it-IT" sz="2400" b="1" dirty="0" err="1"/>
              <a:t>population</a:t>
            </a:r>
            <a:r>
              <a:rPr lang="it-IT" sz="2400" b="1" dirty="0"/>
              <a:t> de la capitale le 18 </a:t>
            </a:r>
            <a:r>
              <a:rPr lang="it-IT" sz="2400" b="1" dirty="0" err="1"/>
              <a:t>mars</a:t>
            </a:r>
            <a:r>
              <a:rPr lang="it-IT" sz="2400" b="1" dirty="0"/>
              <a:t> 1871 est </a:t>
            </a:r>
            <a:r>
              <a:rPr lang="it-IT" sz="2400" b="1" dirty="0" err="1"/>
              <a:t>aussi</a:t>
            </a:r>
            <a:r>
              <a:rPr lang="it-IT" sz="2400" b="1" dirty="0"/>
              <a:t> </a:t>
            </a:r>
            <a:r>
              <a:rPr lang="it-IT" sz="2400" b="1" dirty="0" err="1"/>
              <a:t>mythique</a:t>
            </a:r>
            <a:r>
              <a:rPr lang="it-IT" sz="2400" b="1" dirty="0"/>
              <a:t> </a:t>
            </a:r>
            <a:r>
              <a:rPr lang="it-IT" sz="2400" b="1" dirty="0" err="1"/>
              <a:t>que</a:t>
            </a:r>
            <a:r>
              <a:rPr lang="it-IT" sz="2400" b="1" dirty="0"/>
              <a:t> </a:t>
            </a:r>
            <a:r>
              <a:rPr lang="it-IT" sz="2400" b="1" dirty="0" err="1"/>
              <a:t>controversée</a:t>
            </a:r>
            <a:r>
              <a:rPr lang="it-IT" sz="2400" b="1" dirty="0"/>
              <a:t>. Sa </a:t>
            </a:r>
            <a:r>
              <a:rPr lang="it-IT" sz="2400" b="1" dirty="0" err="1"/>
              <a:t>commémoration</a:t>
            </a:r>
            <a:r>
              <a:rPr lang="it-IT" sz="2400" b="1" dirty="0"/>
              <a:t> par Anne </a:t>
            </a:r>
            <a:r>
              <a:rPr lang="it-IT" sz="2400" b="1" dirty="0" smtClean="0"/>
              <a:t>Hidalgo, la </a:t>
            </a:r>
            <a:r>
              <a:rPr lang="it-IT" sz="2400" b="1" dirty="0" err="1" smtClean="0"/>
              <a:t>maire</a:t>
            </a:r>
            <a:r>
              <a:rPr lang="it-IT" sz="2400" b="1" dirty="0" smtClean="0"/>
              <a:t> de Paris, </a:t>
            </a:r>
            <a:r>
              <a:rPr lang="it-IT" sz="2400" b="1" dirty="0" err="1"/>
              <a:t>suscite</a:t>
            </a:r>
            <a:r>
              <a:rPr lang="it-IT" sz="2400" b="1" dirty="0"/>
              <a:t> la </a:t>
            </a:r>
            <a:r>
              <a:rPr lang="it-IT" sz="2400" b="1" dirty="0" err="1"/>
              <a:t>polémique</a:t>
            </a:r>
            <a:r>
              <a:rPr lang="it-IT" sz="2400" b="1" dirty="0"/>
              <a:t>. </a:t>
            </a:r>
            <a:endParaRPr lang="it-IT" sz="2400" b="1" dirty="0" smtClean="0"/>
          </a:p>
          <a:p>
            <a:pPr algn="just"/>
            <a:endParaRPr lang="it-IT" sz="2400" b="1" dirty="0"/>
          </a:p>
          <a:p>
            <a:pPr algn="just"/>
            <a:r>
              <a:rPr lang="it-IT" sz="2400" i="1" dirty="0" smtClean="0"/>
              <a:t>L’Express</a:t>
            </a:r>
            <a:r>
              <a:rPr lang="it-IT" sz="2400" dirty="0" smtClean="0"/>
              <a:t>, 2 </a:t>
            </a:r>
            <a:r>
              <a:rPr lang="it-IT" sz="2400" dirty="0" err="1" smtClean="0"/>
              <a:t>mars</a:t>
            </a:r>
            <a:r>
              <a:rPr lang="it-IT" sz="2400" dirty="0" smtClean="0"/>
              <a:t> 2021</a:t>
            </a:r>
            <a:endParaRPr lang="it-IT" sz="2400" dirty="0"/>
          </a:p>
          <a:p>
            <a:endParaRPr lang="fr-CA" sz="2400" dirty="0"/>
          </a:p>
        </p:txBody>
      </p:sp>
    </p:spTree>
    <p:extLst>
      <p:ext uri="{BB962C8B-B14F-4D97-AF65-F5344CB8AC3E}">
        <p14:creationId xmlns:p14="http://schemas.microsoft.com/office/powerpoint/2010/main" val="975274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Rectangle 2"/>
          <p:cNvSpPr>
            <a:spLocks noGrp="1" noChangeArrowheads="1"/>
          </p:cNvSpPr>
          <p:nvPr>
            <p:ph type="title"/>
          </p:nvPr>
        </p:nvSpPr>
        <p:spPr/>
        <p:txBody>
          <a:bodyPr/>
          <a:lstStyle/>
          <a:p>
            <a:pPr eaLnBrk="1" hangingPunct="1"/>
            <a:r>
              <a:rPr lang="fr-FR" sz="2800">
                <a:latin typeface="Arial" charset="0"/>
                <a:ea typeface="MS PGothic" charset="0"/>
              </a:rPr>
              <a:t>Dictionnaires et culture</a:t>
            </a:r>
          </a:p>
        </p:txBody>
      </p:sp>
      <p:sp>
        <p:nvSpPr>
          <p:cNvPr id="405506" name="Rectangle 3"/>
          <p:cNvSpPr>
            <a:spLocks noGrp="1" noChangeArrowheads="1"/>
          </p:cNvSpPr>
          <p:nvPr>
            <p:ph type="body" idx="1"/>
          </p:nvPr>
        </p:nvSpPr>
        <p:spPr/>
        <p:txBody>
          <a:bodyPr/>
          <a:lstStyle/>
          <a:p>
            <a:pPr algn="just">
              <a:lnSpc>
                <a:spcPct val="80000"/>
              </a:lnSpc>
            </a:pPr>
            <a:r>
              <a:rPr lang="fr-FR" altLang="zh-CN" sz="2400" dirty="0">
                <a:latin typeface="Arial" charset="0"/>
                <a:ea typeface="MS PGothic" charset="0"/>
                <a:cs typeface="MS PGothic" charset="0"/>
              </a:rPr>
              <a:t>Les dictionnaires, signes d’une culture avancée, sont aussi des objets culturels, intégrés en tant que tels à une culture : ils témoignent d’une civilisation.</a:t>
            </a:r>
          </a:p>
          <a:p>
            <a:pPr>
              <a:lnSpc>
                <a:spcPct val="80000"/>
              </a:lnSpc>
              <a:buFontTx/>
              <a:buNone/>
            </a:pPr>
            <a:r>
              <a:rPr lang="fr-FR" altLang="zh-CN" sz="1800" dirty="0">
                <a:latin typeface="Arial" charset="0"/>
                <a:ea typeface="MS PGothic" charset="0"/>
                <a:cs typeface="MS PGothic" charset="0"/>
              </a:rPr>
              <a:t>Dubois J. et C. Dubois, </a:t>
            </a:r>
            <a:r>
              <a:rPr lang="fr-FR" altLang="zh-CN" sz="1800" i="1" dirty="0">
                <a:latin typeface="Arial" charset="0"/>
                <a:ea typeface="MS PGothic" charset="0"/>
                <a:cs typeface="MS PGothic" charset="0"/>
              </a:rPr>
              <a:t>Introduction à la lexicographie : les dictionnaires</a:t>
            </a:r>
            <a:r>
              <a:rPr lang="fr-FR" altLang="zh-CN" sz="1800" dirty="0">
                <a:latin typeface="Arial" charset="0"/>
                <a:ea typeface="MS PGothic" charset="0"/>
                <a:cs typeface="MS PGothic" charset="0"/>
              </a:rPr>
              <a:t>, Paris, Larousse, 1971, p.8.</a:t>
            </a:r>
          </a:p>
          <a:p>
            <a:pPr algn="just" eaLnBrk="1" hangingPunct="1">
              <a:lnSpc>
                <a:spcPct val="80000"/>
              </a:lnSpc>
              <a:buFontTx/>
              <a:buNone/>
            </a:pPr>
            <a:endParaRPr lang="fr-FR" altLang="zh-CN" sz="2400" dirty="0">
              <a:latin typeface="Arial" charset="0"/>
              <a:ea typeface="MS PGothic" charset="0"/>
              <a:cs typeface="MS PGothic" charset="0"/>
            </a:endParaRPr>
          </a:p>
          <a:p>
            <a:pPr algn="just" eaLnBrk="1" hangingPunct="1">
              <a:lnSpc>
                <a:spcPct val="80000"/>
              </a:lnSpc>
            </a:pPr>
            <a:r>
              <a:rPr lang="fr-FR" altLang="zh-CN" sz="2400" dirty="0">
                <a:latin typeface="Arial" charset="0"/>
                <a:ea typeface="MS PGothic" charset="0"/>
                <a:cs typeface="MS PGothic" charset="0"/>
              </a:rPr>
              <a:t>Dictionnaires, encyclopédies, grammaires sont donc à merveille les lieux où lire entre les lignes, où reconnaitre, plus facilement qu’ailleurs, </a:t>
            </a:r>
            <a:r>
              <a:rPr lang="fr-FR" altLang="zh-CN" sz="2400" b="1" dirty="0">
                <a:latin typeface="Arial" charset="0"/>
                <a:ea typeface="MS PGothic" charset="0"/>
                <a:cs typeface="MS PGothic" charset="0"/>
              </a:rPr>
              <a:t>les conflits, les masquages des conflits</a:t>
            </a:r>
            <a:r>
              <a:rPr lang="fr-FR" altLang="zh-CN" sz="2400" dirty="0">
                <a:latin typeface="Arial" charset="0"/>
                <a:ea typeface="MS PGothic" charset="0"/>
                <a:cs typeface="MS PGothic" charset="0"/>
              </a:rPr>
              <a:t>, les clichés qui font l’album de la famille d’une culture.</a:t>
            </a:r>
            <a:endParaRPr lang="fr-FR" altLang="zh-CN" sz="1800" dirty="0">
              <a:latin typeface="Arial" charset="0"/>
              <a:ea typeface="MS PGothic" charset="0"/>
              <a:cs typeface="MS PGothic" charset="0"/>
            </a:endParaRPr>
          </a:p>
          <a:p>
            <a:pPr eaLnBrk="1" hangingPunct="1">
              <a:lnSpc>
                <a:spcPct val="80000"/>
              </a:lnSpc>
              <a:buFontTx/>
              <a:buNone/>
            </a:pPr>
            <a:r>
              <a:rPr lang="fr-FR" altLang="zh-CN" sz="1800" dirty="0">
                <a:latin typeface="Arial" charset="0"/>
                <a:ea typeface="MS PGothic" charset="0"/>
                <a:cs typeface="MS PGothic" charset="0"/>
              </a:rPr>
              <a:t>Henri </a:t>
            </a:r>
            <a:r>
              <a:rPr lang="fr-FR" altLang="zh-CN" sz="1800" dirty="0" err="1">
                <a:latin typeface="Arial" charset="0"/>
                <a:ea typeface="MS PGothic" charset="0"/>
                <a:cs typeface="MS PGothic" charset="0"/>
              </a:rPr>
              <a:t>Meschonnic</a:t>
            </a:r>
            <a:r>
              <a:rPr lang="fr-FR" altLang="zh-CN" sz="1800" dirty="0">
                <a:latin typeface="Arial" charset="0"/>
                <a:ea typeface="MS PGothic" charset="0"/>
                <a:cs typeface="MS PGothic" charset="0"/>
              </a:rPr>
              <a:t>, </a:t>
            </a:r>
            <a:r>
              <a:rPr lang="fr-FR" altLang="zh-CN" sz="1800" i="1" dirty="0">
                <a:latin typeface="Arial" charset="0"/>
                <a:ea typeface="MS PGothic" charset="0"/>
                <a:cs typeface="MS PGothic" charset="0"/>
              </a:rPr>
              <a:t>Des mots et des mondes, Paris, Hatier, 1991, p. 16.   </a:t>
            </a:r>
            <a:endParaRPr lang="fr-FR" altLang="zh-CN" sz="1800" dirty="0">
              <a:latin typeface="Arial" charset="0"/>
              <a:ea typeface="MS PGothic" charset="0"/>
              <a:cs typeface="MS PGothic" charset="0"/>
            </a:endParaRPr>
          </a:p>
          <a:p>
            <a:pPr eaLnBrk="1" hangingPunct="1">
              <a:lnSpc>
                <a:spcPct val="80000"/>
              </a:lnSpc>
              <a:buFontTx/>
              <a:buNone/>
            </a:pPr>
            <a:endParaRPr lang="fr-FR" altLang="zh-CN" sz="2400" i="1" dirty="0">
              <a:latin typeface="Arial" charset="0"/>
              <a:ea typeface="MS PGothic" charset="0"/>
              <a:cs typeface="MS PGothic" charset="0"/>
            </a:endParaRPr>
          </a:p>
          <a:p>
            <a:pPr eaLnBrk="1" hangingPunct="1">
              <a:lnSpc>
                <a:spcPct val="80000"/>
              </a:lnSpc>
            </a:pPr>
            <a:endParaRPr lang="fr-FR" sz="2000" dirty="0">
              <a:latin typeface="Arial" charset="0"/>
              <a:ea typeface="MS PGothic" charset="0"/>
              <a:cs typeface="MS PGothic" charset="0"/>
            </a:endParaRPr>
          </a:p>
        </p:txBody>
      </p:sp>
    </p:spTree>
    <p:extLst>
      <p:ext uri="{BB962C8B-B14F-4D97-AF65-F5344CB8AC3E}">
        <p14:creationId xmlns:p14="http://schemas.microsoft.com/office/powerpoint/2010/main" val="173513586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Dictionnaires</a:t>
            </a:r>
            <a:r>
              <a:rPr lang="it-IT" sz="2800" dirty="0"/>
              <a:t> et Culture</a:t>
            </a:r>
            <a:br>
              <a:rPr lang="it-IT" sz="2800" dirty="0"/>
            </a:br>
            <a:endParaRPr lang="it-IT" sz="2800" dirty="0"/>
          </a:p>
        </p:txBody>
      </p:sp>
      <p:sp>
        <p:nvSpPr>
          <p:cNvPr id="3" name="Segnaposto contenuto 2"/>
          <p:cNvSpPr>
            <a:spLocks noGrp="1"/>
          </p:cNvSpPr>
          <p:nvPr>
            <p:ph idx="1"/>
          </p:nvPr>
        </p:nvSpPr>
        <p:spPr/>
        <p:txBody>
          <a:bodyPr>
            <a:normAutofit/>
          </a:bodyPr>
          <a:lstStyle/>
          <a:p>
            <a:pPr marL="0" indent="0" algn="just">
              <a:buNone/>
            </a:pPr>
            <a:r>
              <a:rPr lang="fr-FR" sz="2400" dirty="0"/>
              <a:t> </a:t>
            </a:r>
            <a:r>
              <a:rPr lang="fr-FR" sz="2400" i="1" dirty="0"/>
              <a:t>Peu sensible à cette équivoque, </a:t>
            </a:r>
            <a:r>
              <a:rPr lang="fr-FR" sz="2400" b="1" i="1" dirty="0"/>
              <a:t>le lecteur moyen </a:t>
            </a:r>
            <a:r>
              <a:rPr lang="fr-FR" sz="2400" i="1" dirty="0"/>
              <a:t>qui consulte le dictionnaire, </a:t>
            </a:r>
            <a:r>
              <a:rPr lang="fr-FR" sz="2400" b="1" i="1" dirty="0"/>
              <a:t>s'informe sur les mots</a:t>
            </a:r>
            <a:r>
              <a:rPr lang="fr-FR" sz="2400" i="1" dirty="0"/>
              <a:t>, et interprète sur le plan linguistique les réponses qu'il a trouvées. Les assertions idéologiques qui </a:t>
            </a:r>
            <a:r>
              <a:rPr lang="fr-FR" sz="2400" b="1" i="1" dirty="0"/>
              <a:t>sous-tendent le discours</a:t>
            </a:r>
            <a:r>
              <a:rPr lang="fr-FR" sz="2400" i="1" dirty="0"/>
              <a:t> sur la langue sont donc, à première lecture, inapparentes. C'est bien là une marque du fonctionnement du discours idéologique que d'œuvrer à couvert. Le texte du dictionnaire est ainsi un texte faussement naturel, </a:t>
            </a:r>
            <a:r>
              <a:rPr lang="fr-FR" sz="2400" b="1" i="1" dirty="0"/>
              <a:t>l'innocence de l'opération métalinguistique y dissimule les traces de l'idéologie.</a:t>
            </a:r>
            <a:endParaRPr lang="it-IT" sz="2400" b="1" dirty="0"/>
          </a:p>
          <a:p>
            <a:pPr marL="457200" indent="-457200">
              <a:buAutoNum type="alphaUcPeriod"/>
            </a:pPr>
            <a:r>
              <a:rPr lang="fr-FR" sz="2000" dirty="0" smtClean="0"/>
              <a:t>Lehmann</a:t>
            </a:r>
            <a:r>
              <a:rPr lang="fr-FR" sz="2000" dirty="0"/>
              <a:t>, « Le féminin dans Le Petit Larousse Illustré de 1906 à nos jours. Etude du discours des renvois »</a:t>
            </a:r>
            <a:r>
              <a:rPr lang="fr-FR" sz="2000" i="1" dirty="0"/>
              <a:t>, Discours et Idéologie, </a:t>
            </a:r>
            <a:r>
              <a:rPr lang="fr-FR" sz="2000" dirty="0"/>
              <a:t>Paris, PUF, 1980</a:t>
            </a:r>
            <a:r>
              <a:rPr lang="fr-FR" sz="2000" i="1" dirty="0"/>
              <a:t>, </a:t>
            </a:r>
            <a:r>
              <a:rPr lang="fr-FR" sz="2000" dirty="0"/>
              <a:t>p. 238</a:t>
            </a:r>
            <a:r>
              <a:rPr lang="fr-FR" sz="2000" dirty="0" smtClean="0"/>
              <a:t>.</a:t>
            </a:r>
          </a:p>
          <a:p>
            <a:endParaRPr lang="it-IT" sz="2400" dirty="0"/>
          </a:p>
        </p:txBody>
      </p:sp>
    </p:spTree>
    <p:extLst>
      <p:ext uri="{BB962C8B-B14F-4D97-AF65-F5344CB8AC3E}">
        <p14:creationId xmlns:p14="http://schemas.microsoft.com/office/powerpoint/2010/main" val="297055353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dictionnaires</a:t>
            </a:r>
            <a:r>
              <a:rPr lang="it-IT" sz="2800" dirty="0" smtClean="0"/>
              <a:t> : </a:t>
            </a:r>
            <a:r>
              <a:rPr lang="it-IT" sz="2800" dirty="0" err="1" smtClean="0"/>
              <a:t>produits</a:t>
            </a:r>
            <a:r>
              <a:rPr lang="it-IT" sz="2800" dirty="0" smtClean="0"/>
              <a:t> </a:t>
            </a:r>
            <a:r>
              <a:rPr lang="it-IT" sz="2800" dirty="0" err="1" smtClean="0"/>
              <a:t>commerciaux</a:t>
            </a:r>
            <a:endParaRPr lang="it-IT" sz="2800" dirty="0"/>
          </a:p>
        </p:txBody>
      </p:sp>
      <p:sp>
        <p:nvSpPr>
          <p:cNvPr id="3" name="Segnaposto contenuto 2"/>
          <p:cNvSpPr>
            <a:spLocks noGrp="1"/>
          </p:cNvSpPr>
          <p:nvPr>
            <p:ph idx="1"/>
          </p:nvPr>
        </p:nvSpPr>
        <p:spPr/>
        <p:txBody>
          <a:bodyPr>
            <a:normAutofit/>
          </a:bodyPr>
          <a:lstStyle/>
          <a:p>
            <a:pPr algn="just"/>
            <a:r>
              <a:rPr lang="fr-FR" sz="2400" dirty="0"/>
              <a:t>Les dictionnaires vivent dans le marché de l’édition. Produits culturels et produits commerciaux, ils doivent conquérir leur place, se distinguer, faire reconnaitre leur personnalité. Ils deviennent un </a:t>
            </a:r>
            <a:r>
              <a:rPr lang="fr-FR" sz="2400" b="1" dirty="0"/>
              <a:t>évènement médiatique à leur parution</a:t>
            </a:r>
            <a:r>
              <a:rPr lang="fr-FR" sz="2400" dirty="0"/>
              <a:t>, refonte ou mise à jour. Comme un rite, tous les ans à la date de la publication, la presse proclame les nouvelles acceptions ou les nouveaux mots élus par les deux dictionnaires millésimés du marché français, le </a:t>
            </a:r>
            <a:r>
              <a:rPr lang="fr-FR" sz="2400" i="1" dirty="0"/>
              <a:t>Petit Larousse, </a:t>
            </a:r>
            <a:r>
              <a:rPr lang="fr-FR" sz="2400" dirty="0"/>
              <a:t>dictionnaire encyclopédique,</a:t>
            </a:r>
            <a:r>
              <a:rPr lang="fr-FR" sz="2400" i="1" dirty="0"/>
              <a:t> </a:t>
            </a:r>
            <a:r>
              <a:rPr lang="fr-FR" sz="2400" dirty="0"/>
              <a:t>et le </a:t>
            </a:r>
            <a:r>
              <a:rPr lang="fr-FR" sz="2400" b="1" i="1" dirty="0"/>
              <a:t>Petit Robert, </a:t>
            </a:r>
            <a:r>
              <a:rPr lang="fr-FR" sz="2400" b="1" dirty="0"/>
              <a:t>dictionnaire de langue</a:t>
            </a:r>
            <a:r>
              <a:rPr lang="fr-FR" sz="2400" dirty="0"/>
              <a:t>, les deux  dictionnaires en un volume, les plus célèbres et les plus vendus en France. </a:t>
            </a:r>
            <a:endParaRPr lang="it-IT" sz="2400" dirty="0"/>
          </a:p>
          <a:p>
            <a:endParaRPr lang="it-IT" sz="2400" dirty="0"/>
          </a:p>
        </p:txBody>
      </p:sp>
    </p:spTree>
    <p:extLst>
      <p:ext uri="{BB962C8B-B14F-4D97-AF65-F5344CB8AC3E}">
        <p14:creationId xmlns:p14="http://schemas.microsoft.com/office/powerpoint/2010/main" val="261689903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Dictionnaire de langue</a:t>
            </a:r>
            <a:endParaRPr lang="it-IT" sz="2800" dirty="0"/>
          </a:p>
        </p:txBody>
      </p:sp>
      <p:sp>
        <p:nvSpPr>
          <p:cNvPr id="3" name="Segnaposto contenuto 2"/>
          <p:cNvSpPr>
            <a:spLocks noGrp="1"/>
          </p:cNvSpPr>
          <p:nvPr>
            <p:ph idx="1"/>
          </p:nvPr>
        </p:nvSpPr>
        <p:spPr/>
        <p:txBody>
          <a:bodyPr>
            <a:normAutofit/>
          </a:bodyPr>
          <a:lstStyle/>
          <a:p>
            <a:pPr algn="just"/>
            <a:r>
              <a:rPr lang="fr-FR" sz="2400" b="1" dirty="0"/>
              <a:t>Dictionnaire de langue</a:t>
            </a:r>
            <a:r>
              <a:rPr lang="fr-FR" sz="2400" dirty="0"/>
              <a:t>. Il décrit et analyse les mots dans leur fonctionnement au sein de la langue. C’est-à-dire qu’il se concentre sur </a:t>
            </a:r>
            <a:r>
              <a:rPr lang="fr-FR" sz="2400" b="1" dirty="0"/>
              <a:t>le signe nommant </a:t>
            </a:r>
            <a:r>
              <a:rPr lang="fr-FR" sz="2400" dirty="0"/>
              <a:t>en fournissant des informations linguistiques détaillées sur le mot placé en entrée comme la prononciation, la classe grammaticale, l’étymologie, les marques d’usage, les </a:t>
            </a:r>
            <a:r>
              <a:rPr lang="fr-FR" sz="2400" b="1" dirty="0"/>
              <a:t>définitions, </a:t>
            </a:r>
            <a:r>
              <a:rPr lang="fr-FR" sz="2400" dirty="0"/>
              <a:t>les exemples, les analogies, les remarques, les antonymes, les homonymes, etc. Il peut donner quelques renseignements explicites sur le monde (informations encyclopédiques ou culturelles) que le mot représente à travers les définitions, les exemples ou les remarques. Il ne présente pas les noms propres.  </a:t>
            </a:r>
            <a:endParaRPr lang="it-IT" sz="2400" dirty="0"/>
          </a:p>
          <a:p>
            <a:endParaRPr lang="it-IT" sz="2400" dirty="0"/>
          </a:p>
        </p:txBody>
      </p:sp>
    </p:spTree>
    <p:extLst>
      <p:ext uri="{BB962C8B-B14F-4D97-AF65-F5344CB8AC3E}">
        <p14:creationId xmlns:p14="http://schemas.microsoft.com/office/powerpoint/2010/main" val="94692469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Dictionnaire encyclopédique</a:t>
            </a:r>
            <a:endParaRPr lang="it-IT" sz="2800" dirty="0"/>
          </a:p>
        </p:txBody>
      </p:sp>
      <p:sp>
        <p:nvSpPr>
          <p:cNvPr id="3" name="Segnaposto contenuto 2"/>
          <p:cNvSpPr>
            <a:spLocks noGrp="1"/>
          </p:cNvSpPr>
          <p:nvPr>
            <p:ph idx="1"/>
          </p:nvPr>
        </p:nvSpPr>
        <p:spPr/>
        <p:txBody>
          <a:bodyPr>
            <a:normAutofit/>
          </a:bodyPr>
          <a:lstStyle/>
          <a:p>
            <a:pPr algn="just"/>
            <a:r>
              <a:rPr lang="fr-FR" sz="2400" b="1" dirty="0"/>
              <a:t>Dictionnaire encyclopédique. </a:t>
            </a:r>
            <a:r>
              <a:rPr lang="fr-FR" sz="2400" dirty="0"/>
              <a:t>Il décrit et analyse ce que les mots représentent en tant que référents, c’est-à-dire qu’il se concentre sur la </a:t>
            </a:r>
            <a:r>
              <a:rPr lang="fr-FR" sz="2400" b="1" dirty="0"/>
              <a:t>chose nommée</a:t>
            </a:r>
            <a:r>
              <a:rPr lang="fr-FR" sz="2400" dirty="0"/>
              <a:t>. Il ne fournit que des informations linguistiques basilaires sur le mot comme sa catégorie grammaticale, les définitions et les exemples, mais il offre au contraire de nombreuses informations encyclopédiques sur la chose. Il présente les noms propres. </a:t>
            </a:r>
            <a:endParaRPr lang="it-IT" sz="2400" dirty="0"/>
          </a:p>
          <a:p>
            <a:pPr algn="just"/>
            <a:r>
              <a:rPr lang="fr-FR" sz="2400" dirty="0"/>
              <a:t>Le dictionnaire encyclopédique de langue française en un volume, le plus consulté et de plus longue vie est le </a:t>
            </a:r>
            <a:r>
              <a:rPr lang="fr-FR" sz="2400" i="1" dirty="0"/>
              <a:t>Petit Larousse illustré</a:t>
            </a:r>
            <a:r>
              <a:rPr lang="fr-FR" sz="2400" dirty="0"/>
              <a:t>. </a:t>
            </a:r>
            <a:endParaRPr lang="it-IT" sz="2400" dirty="0"/>
          </a:p>
        </p:txBody>
      </p:sp>
    </p:spTree>
    <p:extLst>
      <p:ext uri="{BB962C8B-B14F-4D97-AF65-F5344CB8AC3E}">
        <p14:creationId xmlns:p14="http://schemas.microsoft.com/office/powerpoint/2010/main" val="235296006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latin typeface="Arial" charset="0"/>
                <a:ea typeface="MS PGothic" charset="0"/>
              </a:rPr>
              <a:t>Rite </a:t>
            </a:r>
            <a:r>
              <a:rPr lang="it-IT" sz="2400" dirty="0" err="1">
                <a:latin typeface="Arial" charset="0"/>
                <a:ea typeface="MS PGothic" charset="0"/>
              </a:rPr>
              <a:t>annuel</a:t>
            </a:r>
            <a:r>
              <a:rPr lang="it-IT" sz="2400" dirty="0">
                <a:latin typeface="Arial" charset="0"/>
                <a:ea typeface="MS PGothic" charset="0"/>
              </a:rPr>
              <a:t> </a:t>
            </a:r>
            <a:r>
              <a:rPr lang="it-IT" sz="2400" dirty="0" err="1">
                <a:latin typeface="Arial" charset="0"/>
                <a:ea typeface="MS PGothic" charset="0"/>
              </a:rPr>
              <a:t>du</a:t>
            </a:r>
            <a:r>
              <a:rPr lang="it-IT" sz="2400" dirty="0">
                <a:latin typeface="Arial" charset="0"/>
                <a:ea typeface="MS PGothic" charset="0"/>
              </a:rPr>
              <a:t> </a:t>
            </a:r>
            <a:r>
              <a:rPr lang="it-IT" sz="2400" dirty="0" err="1">
                <a:latin typeface="Arial" charset="0"/>
                <a:ea typeface="MS PGothic" charset="0"/>
              </a:rPr>
              <a:t>dévoilement</a:t>
            </a:r>
            <a:r>
              <a:rPr lang="it-IT" sz="2400" dirty="0">
                <a:latin typeface="Arial" charset="0"/>
                <a:ea typeface="MS PGothic" charset="0"/>
              </a:rPr>
              <a:t> </a:t>
            </a:r>
            <a:r>
              <a:rPr lang="it-IT" sz="2400" dirty="0" err="1">
                <a:latin typeface="Arial" charset="0"/>
                <a:ea typeface="MS PGothic" charset="0"/>
              </a:rPr>
              <a:t>des</a:t>
            </a:r>
            <a:r>
              <a:rPr lang="it-IT" sz="2400" dirty="0">
                <a:latin typeface="Arial" charset="0"/>
                <a:ea typeface="MS PGothic" charset="0"/>
              </a:rPr>
              <a:t> </a:t>
            </a:r>
            <a:r>
              <a:rPr lang="it-IT" sz="2400" dirty="0" err="1">
                <a:latin typeface="Arial" charset="0"/>
                <a:ea typeface="MS PGothic" charset="0"/>
              </a:rPr>
              <a:t>nouveaux</a:t>
            </a:r>
            <a:r>
              <a:rPr lang="it-IT" sz="2400" dirty="0">
                <a:latin typeface="Arial" charset="0"/>
                <a:ea typeface="MS PGothic" charset="0"/>
              </a:rPr>
              <a:t> </a:t>
            </a:r>
            <a:r>
              <a:rPr lang="it-IT" sz="2400" dirty="0" err="1">
                <a:latin typeface="Arial" charset="0"/>
                <a:ea typeface="MS PGothic" charset="0"/>
              </a:rPr>
              <a:t>mots</a:t>
            </a:r>
            <a:r>
              <a:rPr lang="it-IT" sz="2400" dirty="0">
                <a:latin typeface="Arial" charset="0"/>
                <a:ea typeface="MS PGothic" charset="0"/>
              </a:rPr>
              <a:t> </a:t>
            </a:r>
            <a:br>
              <a:rPr lang="it-IT" sz="2400" dirty="0">
                <a:latin typeface="Arial" charset="0"/>
                <a:ea typeface="MS PGothic" charset="0"/>
              </a:rPr>
            </a:br>
            <a:endParaRPr lang="fr-CA" sz="2400" dirty="0"/>
          </a:p>
        </p:txBody>
      </p:sp>
      <p:sp>
        <p:nvSpPr>
          <p:cNvPr id="3" name="Segnaposto contenuto 2"/>
          <p:cNvSpPr>
            <a:spLocks noGrp="1"/>
          </p:cNvSpPr>
          <p:nvPr>
            <p:ph idx="1"/>
          </p:nvPr>
        </p:nvSpPr>
        <p:spPr/>
        <p:txBody>
          <a:bodyPr>
            <a:normAutofit/>
          </a:bodyPr>
          <a:lstStyle/>
          <a:p>
            <a:pPr algn="just"/>
            <a:r>
              <a:rPr lang="it-IT" sz="2400" dirty="0"/>
              <a:t>«</a:t>
            </a:r>
            <a:r>
              <a:rPr lang="it-IT" sz="2400" i="1" dirty="0"/>
              <a:t> </a:t>
            </a:r>
            <a:r>
              <a:rPr lang="it-IT" sz="2400" i="1" dirty="0" err="1"/>
              <a:t>Qu’est</a:t>
            </a:r>
            <a:r>
              <a:rPr lang="it-IT" sz="2400" i="1" dirty="0"/>
              <a:t>-ce </a:t>
            </a:r>
            <a:r>
              <a:rPr lang="it-IT" sz="2400" i="1" dirty="0" err="1"/>
              <a:t>qu’un</a:t>
            </a:r>
            <a:r>
              <a:rPr lang="it-IT" sz="2400" i="1" dirty="0"/>
              <a:t> </a:t>
            </a:r>
            <a:r>
              <a:rPr lang="it-IT" sz="2400" i="1" dirty="0" err="1"/>
              <a:t>mot</a:t>
            </a:r>
            <a:r>
              <a:rPr lang="it-IT" sz="2400" i="1" dirty="0"/>
              <a:t> </a:t>
            </a:r>
            <a:r>
              <a:rPr lang="it-IT" sz="2400" i="1" dirty="0" err="1"/>
              <a:t>nouveau</a:t>
            </a:r>
            <a:r>
              <a:rPr lang="it-IT" sz="2400" i="1" dirty="0"/>
              <a:t> ? C’est un </a:t>
            </a:r>
            <a:r>
              <a:rPr lang="it-IT" sz="2400" i="1" dirty="0" err="1"/>
              <a:t>mot</a:t>
            </a:r>
            <a:r>
              <a:rPr lang="it-IT" sz="2400" i="1" dirty="0"/>
              <a:t> dont on </a:t>
            </a:r>
            <a:r>
              <a:rPr lang="it-IT" sz="2400" i="1" dirty="0" err="1"/>
              <a:t>pense</a:t>
            </a:r>
            <a:r>
              <a:rPr lang="it-IT" sz="2400" i="1" dirty="0"/>
              <a:t> </a:t>
            </a:r>
            <a:r>
              <a:rPr lang="it-IT" sz="2400" i="1" dirty="0" err="1"/>
              <a:t>qu’il</a:t>
            </a:r>
            <a:r>
              <a:rPr lang="it-IT" sz="2400" i="1" dirty="0"/>
              <a:t> va </a:t>
            </a:r>
            <a:r>
              <a:rPr lang="it-IT" sz="2400" i="1" dirty="0" err="1"/>
              <a:t>vivre</a:t>
            </a:r>
            <a:r>
              <a:rPr lang="it-IT" sz="2400" i="1" dirty="0"/>
              <a:t>, qui n’est </a:t>
            </a:r>
            <a:r>
              <a:rPr lang="it-IT" sz="2400" i="1" dirty="0" err="1"/>
              <a:t>pas</a:t>
            </a:r>
            <a:r>
              <a:rPr lang="it-IT" sz="2400" i="1" dirty="0"/>
              <a:t> un </a:t>
            </a:r>
            <a:r>
              <a:rPr lang="it-IT" sz="2400" i="1" dirty="0" err="1"/>
              <a:t>effet</a:t>
            </a:r>
            <a:r>
              <a:rPr lang="it-IT" sz="2400" i="1" dirty="0"/>
              <a:t> de mode, qui est </a:t>
            </a:r>
            <a:r>
              <a:rPr lang="it-IT" sz="2400" i="1" dirty="0" err="1"/>
              <a:t>dans</a:t>
            </a:r>
            <a:r>
              <a:rPr lang="it-IT" sz="2400" i="1" dirty="0"/>
              <a:t> l’</a:t>
            </a:r>
            <a:r>
              <a:rPr lang="it-IT" sz="2400" i="1" dirty="0" err="1"/>
              <a:t>usage</a:t>
            </a:r>
            <a:r>
              <a:rPr lang="it-IT" sz="2400" i="1" dirty="0"/>
              <a:t> </a:t>
            </a:r>
            <a:r>
              <a:rPr lang="it-IT" sz="2400" i="1" dirty="0" err="1"/>
              <a:t>oral</a:t>
            </a:r>
            <a:r>
              <a:rPr lang="it-IT" sz="2400" i="1" dirty="0"/>
              <a:t> et </a:t>
            </a:r>
            <a:r>
              <a:rPr lang="it-IT" sz="2400" i="1" dirty="0" err="1"/>
              <a:t>écrit</a:t>
            </a:r>
            <a:r>
              <a:rPr lang="it-IT" sz="2400" i="1" dirty="0"/>
              <a:t> </a:t>
            </a:r>
            <a:r>
              <a:rPr lang="it-IT" sz="2400" dirty="0"/>
              <a:t>», </a:t>
            </a:r>
            <a:r>
              <a:rPr lang="it-IT" sz="2400" dirty="0" err="1"/>
              <a:t>explique</a:t>
            </a:r>
            <a:r>
              <a:rPr lang="it-IT" sz="2400" dirty="0"/>
              <a:t> le linguiste Bernard </a:t>
            </a:r>
            <a:r>
              <a:rPr lang="it-IT" sz="2400" dirty="0" err="1"/>
              <a:t>Cerquiglini</a:t>
            </a:r>
            <a:r>
              <a:rPr lang="it-IT" sz="2400" dirty="0"/>
              <a:t>. </a:t>
            </a:r>
          </a:p>
        </p:txBody>
      </p:sp>
    </p:spTree>
    <p:extLst>
      <p:ext uri="{BB962C8B-B14F-4D97-AF65-F5344CB8AC3E}">
        <p14:creationId xmlns:p14="http://schemas.microsoft.com/office/powerpoint/2010/main" val="38336762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Rituel</a:t>
            </a:r>
            <a:r>
              <a:rPr lang="it-IT" sz="2800" dirty="0"/>
              <a:t> en </a:t>
            </a:r>
            <a:r>
              <a:rPr lang="it-IT" sz="2800" dirty="0" smtClean="0"/>
              <a:t>mai 2020</a:t>
            </a:r>
            <a:r>
              <a:rPr lang="it-IT" sz="2800" dirty="0"/>
              <a:t/>
            </a:r>
            <a:br>
              <a:rPr lang="it-IT" sz="2800" dirty="0"/>
            </a:br>
            <a:r>
              <a:rPr lang="it-IT" sz="2800" dirty="0">
                <a:ea typeface="MS PGothic" charset="0"/>
              </a:rPr>
              <a:t>pour </a:t>
            </a:r>
            <a:r>
              <a:rPr lang="it-IT" sz="2800" dirty="0" err="1">
                <a:ea typeface="MS PGothic" charset="0"/>
              </a:rPr>
              <a:t>les</a:t>
            </a:r>
            <a:r>
              <a:rPr lang="it-IT" sz="2800" dirty="0">
                <a:ea typeface="MS PGothic" charset="0"/>
              </a:rPr>
              <a:t> </a:t>
            </a:r>
            <a:r>
              <a:rPr lang="it-IT" sz="2800" dirty="0" err="1">
                <a:ea typeface="MS PGothic" charset="0"/>
              </a:rPr>
              <a:t>dictionnaires</a:t>
            </a:r>
            <a:r>
              <a:rPr lang="it-IT" sz="2800" dirty="0">
                <a:ea typeface="MS PGothic" charset="0"/>
              </a:rPr>
              <a:t> </a:t>
            </a:r>
            <a:r>
              <a:rPr lang="it-IT" sz="2800" dirty="0" smtClean="0">
                <a:ea typeface="MS PGothic" charset="0"/>
              </a:rPr>
              <a:t>2021</a:t>
            </a: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b="1" dirty="0" smtClean="0"/>
              <a:t>«</a:t>
            </a:r>
            <a:r>
              <a:rPr lang="it-IT" sz="2400" b="1" dirty="0" err="1" smtClean="0"/>
              <a:t>Télétravailler</a:t>
            </a:r>
            <a:r>
              <a:rPr lang="it-IT" sz="2400" b="1" dirty="0" smtClean="0"/>
              <a:t>», «</a:t>
            </a:r>
            <a:r>
              <a:rPr lang="it-IT" sz="2400" b="1" dirty="0" err="1" smtClean="0"/>
              <a:t>sexto</a:t>
            </a:r>
            <a:r>
              <a:rPr lang="it-IT" sz="2400" b="1" dirty="0" smtClean="0"/>
              <a:t>», «R.I.P.»... </a:t>
            </a:r>
            <a:r>
              <a:rPr lang="it-IT" sz="2400" b="1" dirty="0" err="1" smtClean="0"/>
              <a:t>Les</a:t>
            </a:r>
            <a:r>
              <a:rPr lang="it-IT" sz="2400" b="1" dirty="0" smtClean="0"/>
              <a:t> </a:t>
            </a:r>
            <a:r>
              <a:rPr lang="it-IT" sz="2400" b="1" dirty="0" err="1" smtClean="0"/>
              <a:t>nouveaux</a:t>
            </a:r>
            <a:r>
              <a:rPr lang="it-IT" sz="2400" b="1" dirty="0" smtClean="0"/>
              <a:t> </a:t>
            </a:r>
            <a:r>
              <a:rPr lang="it-IT" sz="2400" b="1" dirty="0" err="1" smtClean="0"/>
              <a:t>mots</a:t>
            </a:r>
            <a:r>
              <a:rPr lang="it-IT" sz="2400" b="1" dirty="0" smtClean="0"/>
              <a:t> </a:t>
            </a:r>
            <a:r>
              <a:rPr lang="it-IT" sz="2400" b="1" dirty="0" err="1" smtClean="0"/>
              <a:t>du</a:t>
            </a:r>
            <a:r>
              <a:rPr lang="it-IT" sz="2400" b="1" dirty="0" smtClean="0"/>
              <a:t> Petit Robert 2021</a:t>
            </a:r>
          </a:p>
          <a:p>
            <a:r>
              <a:rPr lang="it-IT" sz="2400" dirty="0" smtClean="0"/>
              <a:t>La nouvelle </a:t>
            </a:r>
            <a:r>
              <a:rPr lang="it-IT" sz="2400" dirty="0" err="1" smtClean="0"/>
              <a:t>édition</a:t>
            </a:r>
            <a:r>
              <a:rPr lang="it-IT" sz="2400" dirty="0" smtClean="0"/>
              <a:t> </a:t>
            </a:r>
            <a:r>
              <a:rPr lang="it-IT" sz="2400" dirty="0" err="1" smtClean="0"/>
              <a:t>du</a:t>
            </a:r>
            <a:r>
              <a:rPr lang="it-IT" sz="2400" dirty="0" smtClean="0"/>
              <a:t> </a:t>
            </a:r>
            <a:r>
              <a:rPr lang="it-IT" sz="2400" dirty="0" err="1" smtClean="0"/>
              <a:t>dictionnaire</a:t>
            </a:r>
            <a:r>
              <a:rPr lang="it-IT" sz="2400" dirty="0" smtClean="0"/>
              <a:t>, </a:t>
            </a:r>
            <a:r>
              <a:rPr lang="it-IT" sz="2400" dirty="0" err="1" smtClean="0"/>
              <a:t>disponible</a:t>
            </a:r>
            <a:r>
              <a:rPr lang="it-IT" sz="2400" dirty="0" smtClean="0"/>
              <a:t> le 4 </a:t>
            </a:r>
            <a:r>
              <a:rPr lang="it-IT" sz="2400" dirty="0" err="1" smtClean="0"/>
              <a:t>juin</a:t>
            </a:r>
            <a:r>
              <a:rPr lang="it-IT" sz="2400" dirty="0" smtClean="0"/>
              <a:t>, </a:t>
            </a:r>
            <a:r>
              <a:rPr lang="it-IT" sz="2400" dirty="0" err="1" smtClean="0"/>
              <a:t>accueille</a:t>
            </a:r>
            <a:r>
              <a:rPr lang="it-IT" sz="2400" dirty="0" smtClean="0"/>
              <a:t> </a:t>
            </a:r>
            <a:r>
              <a:rPr lang="it-IT" sz="2400" b="1" dirty="0" smtClean="0"/>
              <a:t>une </a:t>
            </a:r>
            <a:r>
              <a:rPr lang="it-IT" sz="2400" b="1" dirty="0" err="1" smtClean="0"/>
              <a:t>centaine</a:t>
            </a:r>
            <a:r>
              <a:rPr lang="it-IT" sz="2400" b="1" dirty="0" smtClean="0"/>
              <a:t> de </a:t>
            </a:r>
            <a:r>
              <a:rPr lang="it-IT" sz="2400" dirty="0" err="1" smtClean="0"/>
              <a:t>nouveaux</a:t>
            </a:r>
            <a:r>
              <a:rPr lang="it-IT" sz="2400" dirty="0" smtClean="0"/>
              <a:t> </a:t>
            </a:r>
            <a:r>
              <a:rPr lang="it-IT" sz="2400" dirty="0" err="1" smtClean="0"/>
              <a:t>mots</a:t>
            </a:r>
            <a:r>
              <a:rPr lang="it-IT" sz="2400" dirty="0" smtClean="0"/>
              <a:t>.</a:t>
            </a:r>
          </a:p>
          <a:p>
            <a:pPr algn="just"/>
            <a:r>
              <a:rPr lang="it-IT" sz="2400" dirty="0" smtClean="0"/>
              <a:t>«</a:t>
            </a:r>
            <a:r>
              <a:rPr lang="it-IT" sz="2400" i="1" dirty="0" err="1" smtClean="0"/>
              <a:t>Loin</a:t>
            </a:r>
            <a:r>
              <a:rPr lang="it-IT" sz="2400" i="1" dirty="0" smtClean="0"/>
              <a:t> d'</a:t>
            </a:r>
            <a:r>
              <a:rPr lang="it-IT" sz="2400" i="1" dirty="0" err="1" smtClean="0"/>
              <a:t>être</a:t>
            </a:r>
            <a:r>
              <a:rPr lang="it-IT" sz="2400" i="1" dirty="0" smtClean="0"/>
              <a:t> </a:t>
            </a:r>
            <a:r>
              <a:rPr lang="it-IT" sz="2400" i="1" dirty="0" err="1" smtClean="0"/>
              <a:t>restée</a:t>
            </a:r>
            <a:r>
              <a:rPr lang="it-IT" sz="2400" i="1" dirty="0" smtClean="0"/>
              <a:t> </a:t>
            </a:r>
            <a:r>
              <a:rPr lang="it-IT" sz="2400" i="1" dirty="0" err="1" smtClean="0"/>
              <a:t>confinée</a:t>
            </a:r>
            <a:r>
              <a:rPr lang="it-IT" sz="2400" i="1" dirty="0" smtClean="0"/>
              <a:t>, la langue </a:t>
            </a:r>
            <a:r>
              <a:rPr lang="it-IT" sz="2400" i="1" dirty="0" err="1" smtClean="0"/>
              <a:t>française</a:t>
            </a:r>
            <a:r>
              <a:rPr lang="it-IT" sz="2400" i="1" dirty="0" smtClean="0"/>
              <a:t> </a:t>
            </a:r>
            <a:r>
              <a:rPr lang="it-IT" sz="2400" i="1" dirty="0" err="1" smtClean="0"/>
              <a:t>telle</a:t>
            </a:r>
            <a:r>
              <a:rPr lang="it-IT" sz="2400" i="1" dirty="0" smtClean="0"/>
              <a:t> </a:t>
            </a:r>
            <a:r>
              <a:rPr lang="it-IT" sz="2400" i="1" dirty="0" err="1" smtClean="0"/>
              <a:t>que</a:t>
            </a:r>
            <a:r>
              <a:rPr lang="it-IT" sz="2400" i="1" dirty="0" smtClean="0"/>
              <a:t> la </a:t>
            </a:r>
            <a:r>
              <a:rPr lang="it-IT" sz="2400" i="1" dirty="0" err="1" smtClean="0"/>
              <a:t>présente</a:t>
            </a:r>
            <a:r>
              <a:rPr lang="it-IT" sz="2400" i="1" dirty="0" smtClean="0"/>
              <a:t> ce </a:t>
            </a:r>
            <a:r>
              <a:rPr lang="it-IT" sz="2400" i="1" dirty="0" err="1" smtClean="0"/>
              <a:t>dictionnaire</a:t>
            </a:r>
            <a:r>
              <a:rPr lang="it-IT" sz="2400" i="1" dirty="0" smtClean="0"/>
              <a:t> manifeste sa </a:t>
            </a:r>
            <a:r>
              <a:rPr lang="it-IT" sz="2400" i="1" dirty="0" err="1" smtClean="0"/>
              <a:t>vitalité</a:t>
            </a:r>
            <a:r>
              <a:rPr lang="it-IT" sz="2400" i="1" dirty="0" smtClean="0"/>
              <a:t>, sa force </a:t>
            </a:r>
            <a:r>
              <a:rPr lang="it-IT" sz="2400" i="1" dirty="0" err="1" smtClean="0"/>
              <a:t>d'expansion</a:t>
            </a:r>
            <a:r>
              <a:rPr lang="it-IT" sz="2400" i="1" dirty="0" smtClean="0"/>
              <a:t>, son ouverture et, pour </a:t>
            </a:r>
            <a:r>
              <a:rPr lang="it-IT" sz="2400" i="1" dirty="0" err="1" smtClean="0"/>
              <a:t>employer</a:t>
            </a:r>
            <a:r>
              <a:rPr lang="it-IT" sz="2400" i="1" dirty="0" smtClean="0"/>
              <a:t> un </a:t>
            </a:r>
            <a:r>
              <a:rPr lang="it-IT" sz="2400" i="1" dirty="0" err="1" smtClean="0"/>
              <a:t>mot</a:t>
            </a:r>
            <a:r>
              <a:rPr lang="it-IT" sz="2400" i="1" dirty="0" smtClean="0"/>
              <a:t> à la mode, sa </a:t>
            </a:r>
            <a:r>
              <a:rPr lang="it-IT" sz="2400" i="1" dirty="0" err="1" smtClean="0"/>
              <a:t>résilience</a:t>
            </a:r>
            <a:r>
              <a:rPr lang="it-IT" sz="2400" i="1" dirty="0" smtClean="0"/>
              <a:t> </a:t>
            </a:r>
            <a:r>
              <a:rPr lang="it-IT" sz="2400" i="1" dirty="0" err="1" smtClean="0"/>
              <a:t>cette</a:t>
            </a:r>
            <a:r>
              <a:rPr lang="it-IT" sz="2400" i="1" dirty="0" smtClean="0"/>
              <a:t> </a:t>
            </a:r>
            <a:r>
              <a:rPr lang="it-IT" sz="2400" i="1" dirty="0" err="1" smtClean="0"/>
              <a:t>année</a:t>
            </a:r>
            <a:r>
              <a:rPr lang="it-IT" sz="2400" dirty="0" smtClean="0"/>
              <a:t>», s'</a:t>
            </a:r>
            <a:r>
              <a:rPr lang="it-IT" sz="2400" dirty="0" err="1" smtClean="0"/>
              <a:t>enthousiasme</a:t>
            </a:r>
            <a:r>
              <a:rPr lang="it-IT" sz="2400" dirty="0" smtClean="0"/>
              <a:t> Alain </a:t>
            </a:r>
            <a:r>
              <a:rPr lang="it-IT" sz="2400" dirty="0" err="1" smtClean="0"/>
              <a:t>Rey</a:t>
            </a:r>
            <a:r>
              <a:rPr lang="it-IT" sz="2400" dirty="0" smtClean="0"/>
              <a:t> </a:t>
            </a:r>
            <a:r>
              <a:rPr lang="it-IT" sz="2400" dirty="0" err="1" smtClean="0"/>
              <a:t>dans</a:t>
            </a:r>
            <a:r>
              <a:rPr lang="it-IT" sz="2400" dirty="0" smtClean="0"/>
              <a:t> un </a:t>
            </a:r>
            <a:r>
              <a:rPr lang="it-IT" sz="2400" dirty="0" err="1" smtClean="0"/>
              <a:t>communiqué</a:t>
            </a:r>
            <a:r>
              <a:rPr lang="it-IT" sz="2400" dirty="0" smtClean="0"/>
              <a:t> </a:t>
            </a:r>
            <a:r>
              <a:rPr lang="it-IT" sz="2400" dirty="0" err="1" smtClean="0"/>
              <a:t>des</a:t>
            </a:r>
            <a:r>
              <a:rPr lang="it-IT" sz="2400" dirty="0" smtClean="0"/>
              <a:t> </a:t>
            </a:r>
            <a:r>
              <a:rPr lang="it-IT" sz="2400" dirty="0" err="1" smtClean="0"/>
              <a:t>éditions</a:t>
            </a:r>
            <a:r>
              <a:rPr lang="it-IT" sz="2400" dirty="0" smtClean="0"/>
              <a:t> </a:t>
            </a:r>
            <a:r>
              <a:rPr lang="it-IT" sz="2400" dirty="0" err="1" smtClean="0"/>
              <a:t>du</a:t>
            </a:r>
            <a:r>
              <a:rPr lang="it-IT" sz="2400" dirty="0" smtClean="0"/>
              <a:t> Robert. </a:t>
            </a:r>
            <a:r>
              <a:rPr lang="it-IT" sz="2400" dirty="0" err="1" smtClean="0"/>
              <a:t>Néologismes</a:t>
            </a:r>
            <a:r>
              <a:rPr lang="it-IT" sz="2400" dirty="0" smtClean="0"/>
              <a:t>, </a:t>
            </a:r>
            <a:r>
              <a:rPr lang="it-IT" sz="2400" dirty="0" err="1" smtClean="0"/>
              <a:t>anglicismes</a:t>
            </a:r>
            <a:r>
              <a:rPr lang="it-IT" sz="2400" dirty="0" smtClean="0"/>
              <a:t>, </a:t>
            </a:r>
            <a:r>
              <a:rPr lang="it-IT" sz="2400" dirty="0" err="1" smtClean="0"/>
              <a:t>sens</a:t>
            </a:r>
            <a:r>
              <a:rPr lang="it-IT" sz="2400" dirty="0" smtClean="0"/>
              <a:t> </a:t>
            </a:r>
            <a:r>
              <a:rPr lang="it-IT" sz="2400" dirty="0" err="1" smtClean="0"/>
              <a:t>enrichis</a:t>
            </a:r>
            <a:r>
              <a:rPr lang="it-IT" sz="2400" dirty="0" smtClean="0"/>
              <a:t> et </a:t>
            </a:r>
            <a:r>
              <a:rPr lang="it-IT" sz="2400" dirty="0" err="1" smtClean="0"/>
              <a:t>expressions</a:t>
            </a:r>
            <a:r>
              <a:rPr lang="it-IT" sz="2400" dirty="0" smtClean="0"/>
              <a:t> </a:t>
            </a:r>
            <a:r>
              <a:rPr lang="it-IT" sz="2400" dirty="0" err="1" smtClean="0"/>
              <a:t>inattendues</a:t>
            </a:r>
            <a:r>
              <a:rPr lang="it-IT" sz="2400" dirty="0" smtClean="0"/>
              <a:t>... Le Petit Robert 2021 </a:t>
            </a:r>
            <a:r>
              <a:rPr lang="it-IT" sz="2400" dirty="0" err="1" smtClean="0"/>
              <a:t>dresse</a:t>
            </a:r>
            <a:r>
              <a:rPr lang="it-IT" sz="2400" dirty="0" smtClean="0"/>
              <a:t> un large panorama </a:t>
            </a:r>
            <a:r>
              <a:rPr lang="it-IT" sz="2400" dirty="0" err="1" smtClean="0"/>
              <a:t>des</a:t>
            </a:r>
            <a:r>
              <a:rPr lang="it-IT" sz="2400" dirty="0" smtClean="0"/>
              <a:t> </a:t>
            </a:r>
            <a:r>
              <a:rPr lang="it-IT" sz="2400" dirty="0" err="1" smtClean="0"/>
              <a:t>usages</a:t>
            </a:r>
            <a:r>
              <a:rPr lang="it-IT" sz="2400" dirty="0" smtClean="0"/>
              <a:t> </a:t>
            </a:r>
            <a:r>
              <a:rPr lang="it-IT" sz="2400" dirty="0" err="1" smtClean="0"/>
              <a:t>francophones</a:t>
            </a:r>
            <a:r>
              <a:rPr lang="it-IT" sz="2400" dirty="0" smtClean="0"/>
              <a:t> </a:t>
            </a:r>
            <a:r>
              <a:rPr lang="it-IT" sz="2400" dirty="0" err="1" smtClean="0"/>
              <a:t>avec</a:t>
            </a:r>
            <a:r>
              <a:rPr lang="it-IT" sz="2400" dirty="0" smtClean="0"/>
              <a:t> une </a:t>
            </a:r>
            <a:r>
              <a:rPr lang="it-IT" sz="2400" dirty="0" err="1" smtClean="0"/>
              <a:t>centaine</a:t>
            </a:r>
            <a:r>
              <a:rPr lang="it-IT" sz="2400" dirty="0" smtClean="0"/>
              <a:t> de </a:t>
            </a:r>
            <a:r>
              <a:rPr lang="it-IT" sz="2400" dirty="0" err="1" smtClean="0"/>
              <a:t>nouveaux</a:t>
            </a:r>
            <a:r>
              <a:rPr lang="it-IT" sz="2400" dirty="0" smtClean="0"/>
              <a:t> </a:t>
            </a:r>
            <a:r>
              <a:rPr lang="it-IT" sz="2400" dirty="0" err="1" smtClean="0"/>
              <a:t>mots</a:t>
            </a:r>
            <a:r>
              <a:rPr lang="it-IT" sz="2400" dirty="0" smtClean="0"/>
              <a:t> </a:t>
            </a:r>
            <a:r>
              <a:rPr lang="it-IT" sz="2400" dirty="0" err="1" smtClean="0"/>
              <a:t>intégrés</a:t>
            </a:r>
            <a:r>
              <a:rPr lang="it-IT" sz="2400" dirty="0" smtClean="0"/>
              <a:t> </a:t>
            </a:r>
            <a:r>
              <a:rPr lang="it-IT" sz="2400" dirty="0" err="1" smtClean="0"/>
              <a:t>dans</a:t>
            </a:r>
            <a:r>
              <a:rPr lang="it-IT" sz="2400" dirty="0" smtClean="0"/>
              <a:t> </a:t>
            </a:r>
            <a:r>
              <a:rPr lang="it-IT" sz="2400" dirty="0" err="1" smtClean="0"/>
              <a:t>ses</a:t>
            </a:r>
            <a:r>
              <a:rPr lang="it-IT" sz="2400" dirty="0" smtClean="0"/>
              <a:t> </a:t>
            </a:r>
            <a:r>
              <a:rPr lang="it-IT" sz="2400" dirty="0" err="1" smtClean="0"/>
              <a:t>colonnes</a:t>
            </a:r>
            <a:r>
              <a:rPr lang="it-IT" sz="2400" dirty="0" smtClean="0"/>
              <a:t>.</a:t>
            </a:r>
          </a:p>
          <a:p>
            <a:r>
              <a:rPr lang="it-IT" sz="2400" i="1" dirty="0"/>
              <a:t>L</a:t>
            </a:r>
            <a:r>
              <a:rPr lang="it-IT" sz="2400" i="1" dirty="0" smtClean="0"/>
              <a:t>e Figaro </a:t>
            </a:r>
            <a:r>
              <a:rPr lang="it-IT" sz="2400" dirty="0" smtClean="0"/>
              <a:t>28/05/2020</a:t>
            </a:r>
            <a:endParaRPr lang="fr-CA" sz="2400" dirty="0"/>
          </a:p>
        </p:txBody>
      </p:sp>
    </p:spTree>
    <p:extLst>
      <p:ext uri="{BB962C8B-B14F-4D97-AF65-F5344CB8AC3E}">
        <p14:creationId xmlns:p14="http://schemas.microsoft.com/office/powerpoint/2010/main" val="3422227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Rituel</a:t>
            </a:r>
            <a:r>
              <a:rPr lang="it-IT" sz="2800" dirty="0" smtClean="0"/>
              <a:t> en mai 2020</a:t>
            </a:r>
            <a:br>
              <a:rPr lang="it-IT" sz="2800" dirty="0" smtClean="0"/>
            </a:br>
            <a:r>
              <a:rPr lang="it-IT" sz="2800" dirty="0" smtClean="0">
                <a:ea typeface="MS PGothic" charset="0"/>
              </a:rPr>
              <a:t>pour </a:t>
            </a:r>
            <a:r>
              <a:rPr lang="it-IT" sz="2800" dirty="0" err="1" smtClean="0">
                <a:ea typeface="MS PGothic" charset="0"/>
              </a:rPr>
              <a:t>les</a:t>
            </a:r>
            <a:r>
              <a:rPr lang="it-IT" sz="2800" dirty="0" smtClean="0">
                <a:ea typeface="MS PGothic" charset="0"/>
              </a:rPr>
              <a:t> </a:t>
            </a:r>
            <a:r>
              <a:rPr lang="it-IT" sz="2800" dirty="0" err="1" smtClean="0">
                <a:ea typeface="MS PGothic" charset="0"/>
              </a:rPr>
              <a:t>dictionnaires</a:t>
            </a:r>
            <a:r>
              <a:rPr lang="it-IT" sz="2800" dirty="0" smtClean="0">
                <a:ea typeface="MS PGothic" charset="0"/>
              </a:rPr>
              <a:t> 2021</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smtClean="0"/>
              <a:t>Évidemment</a:t>
            </a:r>
            <a:r>
              <a:rPr lang="it-IT" sz="2400" dirty="0" smtClean="0"/>
              <a:t>, «</a:t>
            </a:r>
            <a:r>
              <a:rPr lang="it-IT" sz="2400" i="1" dirty="0" err="1" smtClean="0"/>
              <a:t>déconfinement</a:t>
            </a:r>
            <a:r>
              <a:rPr lang="it-IT" sz="2400" dirty="0" smtClean="0"/>
              <a:t>», «</a:t>
            </a:r>
            <a:r>
              <a:rPr lang="it-IT" sz="2400" i="1" dirty="0" err="1" smtClean="0"/>
              <a:t>Covid</a:t>
            </a:r>
            <a:r>
              <a:rPr lang="it-IT" sz="2400" dirty="0" smtClean="0"/>
              <a:t>», «</a:t>
            </a:r>
            <a:r>
              <a:rPr lang="it-IT" sz="2400" i="1" dirty="0" err="1" smtClean="0"/>
              <a:t>téléconsultation</a:t>
            </a:r>
            <a:r>
              <a:rPr lang="it-IT" sz="2400" dirty="0" smtClean="0"/>
              <a:t>», </a:t>
            </a:r>
            <a:r>
              <a:rPr lang="it-IT" sz="2400" dirty="0" err="1" smtClean="0"/>
              <a:t>apparus</a:t>
            </a:r>
            <a:r>
              <a:rPr lang="it-IT" sz="2400" dirty="0" smtClean="0"/>
              <a:t> </a:t>
            </a:r>
            <a:r>
              <a:rPr lang="it-IT" sz="2400" dirty="0" err="1" smtClean="0"/>
              <a:t>trop</a:t>
            </a:r>
            <a:r>
              <a:rPr lang="it-IT" sz="2400" dirty="0" smtClean="0"/>
              <a:t> </a:t>
            </a:r>
            <a:r>
              <a:rPr lang="it-IT" sz="2400" dirty="0" err="1" smtClean="0"/>
              <a:t>récemment</a:t>
            </a:r>
            <a:r>
              <a:rPr lang="it-IT" sz="2400" dirty="0" smtClean="0"/>
              <a:t> pour se </a:t>
            </a:r>
            <a:r>
              <a:rPr lang="it-IT" sz="2400" dirty="0" err="1" smtClean="0"/>
              <a:t>frayer</a:t>
            </a:r>
            <a:r>
              <a:rPr lang="it-IT" sz="2400" dirty="0" smtClean="0"/>
              <a:t> un </a:t>
            </a:r>
            <a:r>
              <a:rPr lang="it-IT" sz="2400" dirty="0" err="1" smtClean="0"/>
              <a:t>chemin</a:t>
            </a:r>
            <a:r>
              <a:rPr lang="it-IT" sz="2400" dirty="0" smtClean="0"/>
              <a:t> </a:t>
            </a:r>
            <a:r>
              <a:rPr lang="it-IT" sz="2400" dirty="0" err="1" smtClean="0"/>
              <a:t>dans</a:t>
            </a:r>
            <a:r>
              <a:rPr lang="it-IT" sz="2400" dirty="0" smtClean="0"/>
              <a:t> </a:t>
            </a:r>
            <a:r>
              <a:rPr lang="it-IT" sz="2400" dirty="0" err="1" smtClean="0"/>
              <a:t>les</a:t>
            </a:r>
            <a:r>
              <a:rPr lang="it-IT" sz="2400" dirty="0" smtClean="0"/>
              <a:t> </a:t>
            </a:r>
            <a:r>
              <a:rPr lang="it-IT" sz="2400" dirty="0" err="1" smtClean="0"/>
              <a:t>pages</a:t>
            </a:r>
            <a:r>
              <a:rPr lang="it-IT" sz="2400" dirty="0" smtClean="0"/>
              <a:t> </a:t>
            </a:r>
            <a:r>
              <a:rPr lang="it-IT" sz="2400" dirty="0" err="1" smtClean="0"/>
              <a:t>du</a:t>
            </a:r>
            <a:r>
              <a:rPr lang="it-IT" sz="2400" dirty="0" smtClean="0"/>
              <a:t> Petit Robert, vont figurer dans «Le Dico en ligne Le Robert».  On y </a:t>
            </a:r>
            <a:r>
              <a:rPr lang="it-IT" sz="2400" dirty="0" err="1" smtClean="0"/>
              <a:t>trouvera</a:t>
            </a:r>
            <a:r>
              <a:rPr lang="it-IT" sz="2400" dirty="0" smtClean="0"/>
              <a:t> </a:t>
            </a:r>
            <a:r>
              <a:rPr lang="it-IT" sz="2400" dirty="0" err="1" smtClean="0"/>
              <a:t>également</a:t>
            </a:r>
            <a:r>
              <a:rPr lang="it-IT" sz="2400" dirty="0" smtClean="0"/>
              <a:t> une mise à jour de </a:t>
            </a:r>
            <a:r>
              <a:rPr lang="it-IT" sz="2400" dirty="0" err="1" smtClean="0"/>
              <a:t>mots</a:t>
            </a:r>
            <a:r>
              <a:rPr lang="it-IT" sz="2400" dirty="0" smtClean="0"/>
              <a:t> qui </a:t>
            </a:r>
            <a:r>
              <a:rPr lang="it-IT" sz="2400" dirty="0" err="1" smtClean="0"/>
              <a:t>existaient</a:t>
            </a:r>
            <a:r>
              <a:rPr lang="it-IT" sz="2400" dirty="0" smtClean="0"/>
              <a:t> </a:t>
            </a:r>
            <a:r>
              <a:rPr lang="it-IT" sz="2400" dirty="0" err="1" smtClean="0"/>
              <a:t>déjà</a:t>
            </a:r>
            <a:r>
              <a:rPr lang="it-IT" sz="2400" dirty="0" smtClean="0"/>
              <a:t> mais dont le </a:t>
            </a:r>
            <a:r>
              <a:rPr lang="it-IT" sz="2400" b="1" dirty="0" err="1" smtClean="0"/>
              <a:t>sens</a:t>
            </a:r>
            <a:r>
              <a:rPr lang="it-IT" sz="2400" b="1" dirty="0" smtClean="0"/>
              <a:t> s'est </a:t>
            </a:r>
            <a:r>
              <a:rPr lang="it-IT" sz="2400" b="1" dirty="0" err="1" smtClean="0"/>
              <a:t>étoffé</a:t>
            </a:r>
            <a:r>
              <a:rPr lang="it-IT" sz="2400" b="1" dirty="0" smtClean="0"/>
              <a:t>, </a:t>
            </a:r>
            <a:r>
              <a:rPr lang="it-IT" sz="2400" dirty="0" err="1" smtClean="0"/>
              <a:t>compte</a:t>
            </a:r>
            <a:r>
              <a:rPr lang="it-IT" sz="2400" dirty="0" smtClean="0"/>
              <a:t> </a:t>
            </a:r>
            <a:r>
              <a:rPr lang="it-IT" sz="2400" dirty="0" err="1" smtClean="0"/>
              <a:t>tenu</a:t>
            </a:r>
            <a:r>
              <a:rPr lang="it-IT" sz="2400" dirty="0" smtClean="0"/>
              <a:t> de la </a:t>
            </a:r>
            <a:r>
              <a:rPr lang="it-IT" sz="2400" dirty="0" err="1" smtClean="0"/>
              <a:t>crise</a:t>
            </a:r>
            <a:r>
              <a:rPr lang="it-IT" sz="2400" dirty="0" smtClean="0"/>
              <a:t> </a:t>
            </a:r>
            <a:r>
              <a:rPr lang="it-IT" sz="2400" dirty="0" err="1" smtClean="0"/>
              <a:t>sanitaire</a:t>
            </a:r>
            <a:r>
              <a:rPr lang="it-IT" sz="2400" dirty="0" smtClean="0"/>
              <a:t>. En l'</a:t>
            </a:r>
            <a:r>
              <a:rPr lang="it-IT" sz="2400" dirty="0" err="1" smtClean="0"/>
              <a:t>occurrence</a:t>
            </a:r>
            <a:r>
              <a:rPr lang="it-IT" sz="2400" dirty="0" smtClean="0"/>
              <a:t> : «</a:t>
            </a:r>
            <a:r>
              <a:rPr lang="it-IT" sz="2400" i="1" dirty="0" smtClean="0"/>
              <a:t>cluster</a:t>
            </a:r>
            <a:r>
              <a:rPr lang="it-IT" sz="2400" dirty="0" smtClean="0"/>
              <a:t>», «</a:t>
            </a:r>
            <a:r>
              <a:rPr lang="it-IT" sz="2400" i="1" dirty="0" err="1" smtClean="0"/>
              <a:t>confinement</a:t>
            </a:r>
            <a:r>
              <a:rPr lang="it-IT" sz="2400" dirty="0" smtClean="0"/>
              <a:t>», «</a:t>
            </a:r>
            <a:r>
              <a:rPr lang="it-IT" sz="2400" i="1" dirty="0" err="1" smtClean="0"/>
              <a:t>traçage</a:t>
            </a:r>
            <a:r>
              <a:rPr lang="it-IT" sz="2400" dirty="0" smtClean="0"/>
              <a:t>», «</a:t>
            </a:r>
            <a:r>
              <a:rPr lang="it-IT" sz="2400" i="1" dirty="0" err="1" smtClean="0"/>
              <a:t>geste</a:t>
            </a:r>
            <a:r>
              <a:rPr lang="it-IT" sz="2400" i="1" dirty="0" smtClean="0"/>
              <a:t> </a:t>
            </a:r>
            <a:r>
              <a:rPr lang="it-IT" sz="2400" i="1" dirty="0" err="1" smtClean="0"/>
              <a:t>barrière</a:t>
            </a:r>
            <a:r>
              <a:rPr lang="it-IT" sz="2400" dirty="0" smtClean="0"/>
              <a:t>» </a:t>
            </a:r>
            <a:r>
              <a:rPr lang="it-IT" sz="2400" dirty="0" err="1" smtClean="0"/>
              <a:t>ou</a:t>
            </a:r>
            <a:r>
              <a:rPr lang="it-IT" sz="2400" dirty="0" smtClean="0"/>
              <a:t> </a:t>
            </a:r>
            <a:r>
              <a:rPr lang="it-IT" sz="2400" dirty="0" err="1" smtClean="0"/>
              <a:t>encore</a:t>
            </a:r>
            <a:r>
              <a:rPr lang="it-IT" sz="2400" dirty="0" smtClean="0"/>
              <a:t>, «</a:t>
            </a:r>
            <a:r>
              <a:rPr lang="it-IT" sz="2400" i="1" dirty="0" err="1" smtClean="0"/>
              <a:t>distanciation</a:t>
            </a:r>
            <a:r>
              <a:rPr lang="it-IT" sz="2400" i="1" dirty="0" smtClean="0"/>
              <a:t> sociale/ </a:t>
            </a:r>
            <a:r>
              <a:rPr lang="it-IT" sz="2400" i="1" dirty="0" err="1" smtClean="0"/>
              <a:t>physique</a:t>
            </a:r>
            <a:r>
              <a:rPr lang="it-IT" sz="2400" dirty="0" smtClean="0"/>
              <a:t>». Cela </a:t>
            </a:r>
            <a:r>
              <a:rPr lang="it-IT" sz="2400" dirty="0" err="1" smtClean="0"/>
              <a:t>étant</a:t>
            </a:r>
            <a:r>
              <a:rPr lang="it-IT" sz="2400" dirty="0" smtClean="0"/>
              <a:t>, </a:t>
            </a:r>
            <a:r>
              <a:rPr lang="it-IT" sz="2400" dirty="0" err="1" smtClean="0"/>
              <a:t>bien</a:t>
            </a:r>
            <a:r>
              <a:rPr lang="it-IT" sz="2400" dirty="0" smtClean="0"/>
              <a:t> </a:t>
            </a:r>
            <a:r>
              <a:rPr lang="it-IT" sz="2400" dirty="0" err="1" smtClean="0"/>
              <a:t>avant</a:t>
            </a:r>
            <a:r>
              <a:rPr lang="it-IT" sz="2400" dirty="0" smtClean="0"/>
              <a:t> la </a:t>
            </a:r>
            <a:r>
              <a:rPr lang="it-IT" sz="2400" dirty="0" err="1" smtClean="0"/>
              <a:t>pandémie</a:t>
            </a:r>
            <a:r>
              <a:rPr lang="it-IT" sz="2400" dirty="0" smtClean="0"/>
              <a:t>, </a:t>
            </a:r>
            <a:r>
              <a:rPr lang="it-IT" sz="2400" dirty="0" err="1" smtClean="0"/>
              <a:t>les</a:t>
            </a:r>
            <a:r>
              <a:rPr lang="it-IT" sz="2400" dirty="0" smtClean="0"/>
              <a:t> </a:t>
            </a:r>
            <a:r>
              <a:rPr lang="it-IT" sz="2400" dirty="0" err="1" smtClean="0"/>
              <a:t>lexicographes</a:t>
            </a:r>
            <a:r>
              <a:rPr lang="it-IT" sz="2400" dirty="0" smtClean="0"/>
              <a:t> </a:t>
            </a:r>
            <a:r>
              <a:rPr lang="it-IT" sz="2400" dirty="0" err="1" smtClean="0"/>
              <a:t>ont</a:t>
            </a:r>
            <a:r>
              <a:rPr lang="it-IT" sz="2400" dirty="0" smtClean="0"/>
              <a:t> vu l'</a:t>
            </a:r>
            <a:r>
              <a:rPr lang="it-IT" sz="2400" dirty="0" err="1" smtClean="0"/>
              <a:t>arrivée</a:t>
            </a:r>
            <a:r>
              <a:rPr lang="it-IT" sz="2400" dirty="0" smtClean="0"/>
              <a:t> </a:t>
            </a:r>
            <a:r>
              <a:rPr lang="it-IT" sz="2400" dirty="0" err="1" smtClean="0"/>
              <a:t>du</a:t>
            </a:r>
            <a:r>
              <a:rPr lang="it-IT" sz="2400" dirty="0" smtClean="0"/>
              <a:t> </a:t>
            </a:r>
            <a:r>
              <a:rPr lang="it-IT" sz="2400" dirty="0" err="1" smtClean="0"/>
              <a:t>verbe</a:t>
            </a:r>
            <a:r>
              <a:rPr lang="it-IT" sz="2400" dirty="0" smtClean="0"/>
              <a:t> </a:t>
            </a:r>
            <a:r>
              <a:rPr lang="it-IT" sz="2400" dirty="0" err="1" smtClean="0"/>
              <a:t>télétravailler</a:t>
            </a:r>
            <a:r>
              <a:rPr lang="it-IT" sz="2400" dirty="0" smtClean="0"/>
              <a:t>. «</a:t>
            </a:r>
            <a:r>
              <a:rPr lang="it-IT" sz="2400" i="1" dirty="0" smtClean="0"/>
              <a:t>On a </a:t>
            </a:r>
            <a:r>
              <a:rPr lang="it-IT" sz="2400" i="1" dirty="0" err="1" smtClean="0"/>
              <a:t>eu</a:t>
            </a:r>
            <a:r>
              <a:rPr lang="it-IT" sz="2400" i="1" dirty="0" smtClean="0"/>
              <a:t> </a:t>
            </a:r>
            <a:r>
              <a:rPr lang="it-IT" sz="2400" i="1" dirty="0" err="1" smtClean="0"/>
              <a:t>du</a:t>
            </a:r>
            <a:r>
              <a:rPr lang="it-IT" sz="2400" i="1" dirty="0" smtClean="0"/>
              <a:t> </a:t>
            </a:r>
            <a:r>
              <a:rPr lang="it-IT" sz="2400" i="1" dirty="0" err="1" smtClean="0"/>
              <a:t>flair</a:t>
            </a:r>
            <a:r>
              <a:rPr lang="it-IT" sz="2400" i="1" dirty="0" smtClean="0"/>
              <a:t> </a:t>
            </a:r>
            <a:r>
              <a:rPr lang="it-IT" sz="2400" i="1" dirty="0" err="1" smtClean="0"/>
              <a:t>ou</a:t>
            </a:r>
            <a:r>
              <a:rPr lang="it-IT" sz="2400" i="1" dirty="0" smtClean="0"/>
              <a:t> de la chance, </a:t>
            </a:r>
            <a:r>
              <a:rPr lang="it-IT" sz="2400" dirty="0" err="1" smtClean="0"/>
              <a:t>explique</a:t>
            </a:r>
            <a:r>
              <a:rPr lang="it-IT" sz="2400" dirty="0" smtClean="0"/>
              <a:t> </a:t>
            </a:r>
            <a:r>
              <a:rPr lang="it-IT" sz="2400" dirty="0" err="1" smtClean="0"/>
              <a:t>Édouard</a:t>
            </a:r>
            <a:r>
              <a:rPr lang="it-IT" sz="2400" dirty="0" smtClean="0"/>
              <a:t> </a:t>
            </a:r>
            <a:r>
              <a:rPr lang="it-IT" sz="2400" dirty="0" err="1" smtClean="0"/>
              <a:t>Trouillez</a:t>
            </a:r>
            <a:r>
              <a:rPr lang="it-IT" sz="2400" dirty="0" smtClean="0"/>
              <a:t>, </a:t>
            </a:r>
            <a:r>
              <a:rPr lang="it-IT" sz="2400" dirty="0" err="1" smtClean="0"/>
              <a:t>lexicographe</a:t>
            </a:r>
            <a:r>
              <a:rPr lang="it-IT" sz="2400" dirty="0" smtClean="0"/>
              <a:t> pour </a:t>
            </a:r>
            <a:r>
              <a:rPr lang="it-IT" sz="2400" dirty="0" err="1" smtClean="0"/>
              <a:t>les</a:t>
            </a:r>
            <a:r>
              <a:rPr lang="it-IT" sz="2400" dirty="0" smtClean="0"/>
              <a:t> </a:t>
            </a:r>
            <a:r>
              <a:rPr lang="it-IT" sz="2400" dirty="0" err="1" smtClean="0"/>
              <a:t>dictionnaires</a:t>
            </a:r>
            <a:r>
              <a:rPr lang="it-IT" sz="2400" dirty="0" smtClean="0"/>
              <a:t> Robert. </a:t>
            </a:r>
            <a:r>
              <a:rPr lang="it-IT" sz="2400" i="1" dirty="0" smtClean="0"/>
              <a:t>Le </a:t>
            </a:r>
            <a:r>
              <a:rPr lang="it-IT" sz="2400" i="1" dirty="0" err="1" smtClean="0"/>
              <a:t>télétravail</a:t>
            </a:r>
            <a:r>
              <a:rPr lang="it-IT" sz="2400" i="1" dirty="0" smtClean="0"/>
              <a:t> </a:t>
            </a:r>
            <a:r>
              <a:rPr lang="it-IT" sz="2400" i="1" dirty="0" err="1" smtClean="0"/>
              <a:t>existait</a:t>
            </a:r>
            <a:r>
              <a:rPr lang="it-IT" sz="2400" i="1" dirty="0" smtClean="0"/>
              <a:t> </a:t>
            </a:r>
            <a:r>
              <a:rPr lang="it-IT" sz="2400" i="1" dirty="0" err="1" smtClean="0"/>
              <a:t>déjà</a:t>
            </a:r>
            <a:r>
              <a:rPr lang="it-IT" sz="2400" i="1" dirty="0" smtClean="0"/>
              <a:t>, mais on a vu une </a:t>
            </a:r>
            <a:r>
              <a:rPr lang="it-IT" sz="2400" i="1" dirty="0" err="1" smtClean="0"/>
              <a:t>certaine</a:t>
            </a:r>
            <a:r>
              <a:rPr lang="it-IT" sz="2400" i="1" dirty="0" smtClean="0"/>
              <a:t> </a:t>
            </a:r>
            <a:r>
              <a:rPr lang="it-IT" sz="2400" i="1" dirty="0" err="1" smtClean="0"/>
              <a:t>tendance</a:t>
            </a:r>
            <a:r>
              <a:rPr lang="it-IT" sz="2400" i="1" dirty="0" smtClean="0"/>
              <a:t> </a:t>
            </a:r>
            <a:r>
              <a:rPr lang="it-IT" sz="2400" i="1" dirty="0" err="1" smtClean="0"/>
              <a:t>autour</a:t>
            </a:r>
            <a:r>
              <a:rPr lang="it-IT" sz="2400" i="1" dirty="0" smtClean="0"/>
              <a:t> de ce </a:t>
            </a:r>
            <a:r>
              <a:rPr lang="it-IT" sz="2400" i="1" dirty="0" err="1" smtClean="0"/>
              <a:t>verbe</a:t>
            </a:r>
            <a:r>
              <a:rPr lang="it-IT" sz="2400" i="1" dirty="0" smtClean="0"/>
              <a:t>. Il va </a:t>
            </a:r>
            <a:r>
              <a:rPr lang="it-IT" sz="2400" i="1" dirty="0" err="1" smtClean="0"/>
              <a:t>droit</a:t>
            </a:r>
            <a:r>
              <a:rPr lang="it-IT" sz="2400" i="1" dirty="0" smtClean="0"/>
              <a:t> </a:t>
            </a:r>
            <a:r>
              <a:rPr lang="it-IT" sz="2400" i="1" dirty="0" err="1" smtClean="0"/>
              <a:t>dans</a:t>
            </a:r>
            <a:r>
              <a:rPr lang="it-IT" sz="2400" i="1" dirty="0" smtClean="0"/>
              <a:t> le </a:t>
            </a:r>
            <a:r>
              <a:rPr lang="it-IT" sz="2400" i="1" dirty="0" err="1" smtClean="0"/>
              <a:t>sens</a:t>
            </a:r>
            <a:r>
              <a:rPr lang="it-IT" sz="2400" i="1" dirty="0" smtClean="0"/>
              <a:t> </a:t>
            </a:r>
            <a:r>
              <a:rPr lang="it-IT" sz="2400" i="1" dirty="0" err="1" smtClean="0"/>
              <a:t>des</a:t>
            </a:r>
            <a:r>
              <a:rPr lang="it-IT" sz="2400" i="1" dirty="0" smtClean="0"/>
              <a:t> </a:t>
            </a:r>
            <a:r>
              <a:rPr lang="it-IT" sz="2400" i="1" dirty="0" err="1" smtClean="0"/>
              <a:t>usages</a:t>
            </a:r>
            <a:r>
              <a:rPr lang="it-IT" sz="2400" i="1" dirty="0" smtClean="0"/>
              <a:t>.</a:t>
            </a:r>
            <a:r>
              <a:rPr lang="it-IT" sz="2400" dirty="0" smtClean="0"/>
              <a:t>»</a:t>
            </a:r>
            <a:endParaRPr lang="fr-CA" sz="2400" dirty="0"/>
          </a:p>
        </p:txBody>
      </p:sp>
    </p:spTree>
    <p:extLst>
      <p:ext uri="{BB962C8B-B14F-4D97-AF65-F5344CB8AC3E}">
        <p14:creationId xmlns:p14="http://schemas.microsoft.com/office/powerpoint/2010/main" val="2095226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Les</a:t>
            </a:r>
            <a:r>
              <a:rPr lang="it-IT" sz="2800" dirty="0"/>
              <a:t> </a:t>
            </a:r>
            <a:r>
              <a:rPr lang="it-IT" sz="2800" dirty="0" err="1"/>
              <a:t>nouveaux</a:t>
            </a:r>
            <a:r>
              <a:rPr lang="it-IT" sz="2800" dirty="0"/>
              <a:t> </a:t>
            </a:r>
            <a:r>
              <a:rPr lang="it-IT" sz="2800" dirty="0" err="1"/>
              <a:t>mots</a:t>
            </a:r>
            <a:r>
              <a:rPr lang="it-IT" sz="2800" dirty="0"/>
              <a:t> </a:t>
            </a:r>
            <a:r>
              <a:rPr lang="it-IT" sz="2800" dirty="0" smtClean="0"/>
              <a:t>2021 </a:t>
            </a:r>
            <a:r>
              <a:rPr lang="it-IT" sz="2800" dirty="0" err="1"/>
              <a:t>dans</a:t>
            </a:r>
            <a:r>
              <a:rPr lang="it-IT" sz="2800" dirty="0"/>
              <a:t> le PR</a:t>
            </a:r>
            <a:endParaRPr lang="fr-FR" sz="2800" dirty="0"/>
          </a:p>
        </p:txBody>
      </p:sp>
      <p:sp>
        <p:nvSpPr>
          <p:cNvPr id="3" name="Content Placeholder 2"/>
          <p:cNvSpPr>
            <a:spLocks noGrp="1"/>
          </p:cNvSpPr>
          <p:nvPr>
            <p:ph idx="1"/>
          </p:nvPr>
        </p:nvSpPr>
        <p:spPr/>
        <p:txBody>
          <a:bodyPr>
            <a:normAutofit/>
          </a:bodyPr>
          <a:lstStyle/>
          <a:p>
            <a:pPr algn="just"/>
            <a:r>
              <a:rPr lang="it-IT" sz="2400" dirty="0" err="1" smtClean="0"/>
              <a:t>Alors</a:t>
            </a:r>
            <a:r>
              <a:rPr lang="it-IT" sz="2400" dirty="0" smtClean="0"/>
              <a:t>, </a:t>
            </a:r>
            <a:r>
              <a:rPr lang="it-IT" sz="2400" dirty="0" err="1" smtClean="0"/>
              <a:t>quels</a:t>
            </a:r>
            <a:r>
              <a:rPr lang="it-IT" sz="2400" dirty="0" smtClean="0"/>
              <a:t> </a:t>
            </a:r>
            <a:r>
              <a:rPr lang="it-IT" sz="2400" dirty="0" err="1" smtClean="0"/>
              <a:t>sont</a:t>
            </a:r>
            <a:r>
              <a:rPr lang="it-IT" sz="2400" dirty="0" smtClean="0"/>
              <a:t> </a:t>
            </a:r>
            <a:r>
              <a:rPr lang="it-IT" sz="2400" dirty="0" err="1" smtClean="0"/>
              <a:t>les</a:t>
            </a:r>
            <a:r>
              <a:rPr lang="it-IT" sz="2400" dirty="0" smtClean="0"/>
              <a:t> </a:t>
            </a:r>
            <a:r>
              <a:rPr lang="it-IT" sz="2400" dirty="0" err="1" smtClean="0"/>
              <a:t>autres</a:t>
            </a:r>
            <a:r>
              <a:rPr lang="it-IT" sz="2400" dirty="0" smtClean="0"/>
              <a:t> </a:t>
            </a:r>
            <a:r>
              <a:rPr lang="it-IT" sz="2400" dirty="0" err="1" smtClean="0"/>
              <a:t>nouveaux</a:t>
            </a:r>
            <a:r>
              <a:rPr lang="it-IT" sz="2400" dirty="0" smtClean="0"/>
              <a:t> </a:t>
            </a:r>
            <a:r>
              <a:rPr lang="it-IT" sz="2400" dirty="0" err="1" smtClean="0"/>
              <a:t>mots</a:t>
            </a:r>
            <a:r>
              <a:rPr lang="it-IT" sz="2400" dirty="0" smtClean="0"/>
              <a:t> </a:t>
            </a:r>
            <a:r>
              <a:rPr lang="it-IT" sz="2400" dirty="0" err="1" smtClean="0"/>
              <a:t>que</a:t>
            </a:r>
            <a:r>
              <a:rPr lang="it-IT" sz="2400" dirty="0" smtClean="0"/>
              <a:t> l'on </a:t>
            </a:r>
            <a:r>
              <a:rPr lang="it-IT" sz="2400" dirty="0" err="1" smtClean="0"/>
              <a:t>retrouve</a:t>
            </a:r>
            <a:r>
              <a:rPr lang="it-IT" sz="2400" dirty="0" smtClean="0"/>
              <a:t> </a:t>
            </a:r>
            <a:r>
              <a:rPr lang="it-IT" sz="2400" dirty="0" err="1" smtClean="0"/>
              <a:t>dans</a:t>
            </a:r>
            <a:r>
              <a:rPr lang="it-IT" sz="2400" dirty="0" smtClean="0"/>
              <a:t> </a:t>
            </a:r>
            <a:r>
              <a:rPr lang="it-IT" sz="2400" dirty="0" err="1" smtClean="0"/>
              <a:t>cette</a:t>
            </a:r>
            <a:r>
              <a:rPr lang="it-IT" sz="2400" dirty="0" smtClean="0"/>
              <a:t> </a:t>
            </a:r>
            <a:r>
              <a:rPr lang="it-IT" sz="2400" dirty="0" err="1" smtClean="0"/>
              <a:t>édition</a:t>
            </a:r>
            <a:r>
              <a:rPr lang="it-IT" sz="2400" dirty="0" smtClean="0"/>
              <a:t> à </a:t>
            </a:r>
            <a:r>
              <a:rPr lang="it-IT" sz="2400" dirty="0" err="1" smtClean="0"/>
              <a:t>paraître</a:t>
            </a:r>
            <a:r>
              <a:rPr lang="it-IT" sz="2400" dirty="0" smtClean="0"/>
              <a:t> le 4 </a:t>
            </a:r>
            <a:r>
              <a:rPr lang="it-IT" sz="2400" dirty="0" err="1" smtClean="0"/>
              <a:t>juin</a:t>
            </a:r>
            <a:r>
              <a:rPr lang="it-IT" sz="2400" dirty="0" smtClean="0"/>
              <a:t> en </a:t>
            </a:r>
            <a:r>
              <a:rPr lang="it-IT" sz="2400" dirty="0" err="1" smtClean="0"/>
              <a:t>librairie</a:t>
            </a:r>
            <a:r>
              <a:rPr lang="it-IT" sz="2400" dirty="0" smtClean="0"/>
              <a:t> ? Il y a d'</a:t>
            </a:r>
            <a:r>
              <a:rPr lang="it-IT" sz="2400" dirty="0" err="1" smtClean="0"/>
              <a:t>abord</a:t>
            </a:r>
            <a:r>
              <a:rPr lang="it-IT" sz="2400" dirty="0" smtClean="0"/>
              <a:t> </a:t>
            </a:r>
            <a:r>
              <a:rPr lang="it-IT" sz="2400" dirty="0" err="1" smtClean="0"/>
              <a:t>ceux</a:t>
            </a:r>
            <a:r>
              <a:rPr lang="it-IT" sz="2400" dirty="0" smtClean="0"/>
              <a:t> </a:t>
            </a:r>
            <a:r>
              <a:rPr lang="it-IT" sz="2400" dirty="0" err="1" smtClean="0"/>
              <a:t>issus</a:t>
            </a:r>
            <a:r>
              <a:rPr lang="it-IT" sz="2400" dirty="0" smtClean="0"/>
              <a:t> de la </a:t>
            </a:r>
            <a:r>
              <a:rPr lang="it-IT" sz="2400" b="1" dirty="0" err="1" smtClean="0"/>
              <a:t>sphère</a:t>
            </a:r>
            <a:r>
              <a:rPr lang="it-IT" sz="2400" b="1" dirty="0" smtClean="0"/>
              <a:t> </a:t>
            </a:r>
            <a:r>
              <a:rPr lang="it-IT" sz="2400" b="1" dirty="0" err="1" smtClean="0"/>
              <a:t>professionnelle</a:t>
            </a:r>
            <a:r>
              <a:rPr lang="it-IT" sz="2400" b="1" dirty="0" smtClean="0"/>
              <a:t> et </a:t>
            </a:r>
            <a:r>
              <a:rPr lang="it-IT" sz="2400" b="1" dirty="0" err="1" smtClean="0"/>
              <a:t>numérique</a:t>
            </a:r>
            <a:r>
              <a:rPr lang="it-IT" sz="2400" dirty="0" smtClean="0"/>
              <a:t>. Sans </a:t>
            </a:r>
            <a:r>
              <a:rPr lang="it-IT" sz="2400" dirty="0" err="1" smtClean="0"/>
              <a:t>surprise</a:t>
            </a:r>
            <a:r>
              <a:rPr lang="it-IT" sz="2400" dirty="0" smtClean="0"/>
              <a:t>, </a:t>
            </a:r>
            <a:r>
              <a:rPr lang="it-IT" sz="2400" dirty="0" err="1" smtClean="0"/>
              <a:t>nous</a:t>
            </a:r>
            <a:r>
              <a:rPr lang="it-IT" sz="2400" dirty="0" smtClean="0"/>
              <a:t> y </a:t>
            </a:r>
            <a:r>
              <a:rPr lang="it-IT" sz="2400" dirty="0" err="1" smtClean="0"/>
              <a:t>trouvons</a:t>
            </a:r>
            <a:r>
              <a:rPr lang="it-IT" sz="2400" dirty="0" smtClean="0"/>
              <a:t> de </a:t>
            </a:r>
            <a:r>
              <a:rPr lang="it-IT" sz="2400" dirty="0" err="1" smtClean="0"/>
              <a:t>nombreux</a:t>
            </a:r>
            <a:r>
              <a:rPr lang="it-IT" sz="2400" dirty="0" smtClean="0"/>
              <a:t> </a:t>
            </a:r>
            <a:r>
              <a:rPr lang="it-IT" sz="2400" dirty="0" err="1" smtClean="0"/>
              <a:t>anglicismes</a:t>
            </a:r>
            <a:r>
              <a:rPr lang="it-IT" sz="2400" dirty="0" smtClean="0"/>
              <a:t> : le «</a:t>
            </a:r>
            <a:r>
              <a:rPr lang="it-IT" sz="2400" i="1" dirty="0" err="1" smtClean="0"/>
              <a:t>cloud</a:t>
            </a:r>
            <a:r>
              <a:rPr lang="it-IT" sz="2400" dirty="0" smtClean="0"/>
              <a:t>», le </a:t>
            </a:r>
            <a:r>
              <a:rPr lang="it-IT" sz="2400" i="1" dirty="0" smtClean="0"/>
              <a:t>«bot»</a:t>
            </a:r>
            <a:r>
              <a:rPr lang="it-IT" sz="2400" dirty="0" smtClean="0"/>
              <a:t>, «</a:t>
            </a:r>
            <a:r>
              <a:rPr lang="it-IT" sz="2400" i="1" dirty="0" smtClean="0"/>
              <a:t>story</a:t>
            </a:r>
            <a:r>
              <a:rPr lang="it-IT" sz="2400" dirty="0" smtClean="0"/>
              <a:t>». On </a:t>
            </a:r>
            <a:r>
              <a:rPr lang="it-IT" sz="2400" dirty="0" err="1" smtClean="0"/>
              <a:t>relève</a:t>
            </a:r>
            <a:r>
              <a:rPr lang="it-IT" sz="2400" dirty="0" smtClean="0"/>
              <a:t> </a:t>
            </a:r>
            <a:r>
              <a:rPr lang="it-IT" sz="2400" dirty="0" err="1" smtClean="0"/>
              <a:t>également</a:t>
            </a:r>
            <a:r>
              <a:rPr lang="it-IT" sz="2400" dirty="0" smtClean="0"/>
              <a:t> un </a:t>
            </a:r>
            <a:r>
              <a:rPr lang="it-IT" sz="2400" dirty="0" err="1" smtClean="0"/>
              <a:t>vocabulaire</a:t>
            </a:r>
            <a:r>
              <a:rPr lang="it-IT" sz="2400" dirty="0" smtClean="0"/>
              <a:t> </a:t>
            </a:r>
            <a:r>
              <a:rPr lang="it-IT" sz="2400" dirty="0" err="1" smtClean="0"/>
              <a:t>employé</a:t>
            </a:r>
            <a:r>
              <a:rPr lang="it-IT" sz="2400" dirty="0" smtClean="0"/>
              <a:t> par </a:t>
            </a:r>
            <a:r>
              <a:rPr lang="it-IT" sz="2400" dirty="0" err="1" smtClean="0"/>
              <a:t>les</a:t>
            </a:r>
            <a:r>
              <a:rPr lang="it-IT" sz="2400" dirty="0" smtClean="0"/>
              <a:t> «</a:t>
            </a:r>
            <a:r>
              <a:rPr lang="it-IT" sz="2400" dirty="0" err="1" smtClean="0"/>
              <a:t>jeunes</a:t>
            </a:r>
            <a:r>
              <a:rPr lang="it-IT" sz="2400" dirty="0" smtClean="0"/>
              <a:t> </a:t>
            </a:r>
            <a:r>
              <a:rPr lang="it-IT" sz="2400" dirty="0" err="1" smtClean="0"/>
              <a:t>pousses</a:t>
            </a:r>
            <a:r>
              <a:rPr lang="it-IT" sz="2400" dirty="0" smtClean="0"/>
              <a:t> de la </a:t>
            </a:r>
            <a:r>
              <a:rPr lang="it-IT" sz="2400" dirty="0" err="1" smtClean="0"/>
              <a:t>tech</a:t>
            </a:r>
            <a:r>
              <a:rPr lang="it-IT" sz="2400" dirty="0" smtClean="0"/>
              <a:t>» </a:t>
            </a:r>
            <a:r>
              <a:rPr lang="it-IT" sz="2400" dirty="0" err="1" smtClean="0"/>
              <a:t>tels</a:t>
            </a:r>
            <a:r>
              <a:rPr lang="it-IT" sz="2400" dirty="0" smtClean="0"/>
              <a:t> </a:t>
            </a:r>
            <a:r>
              <a:rPr lang="it-IT" sz="2400" dirty="0" err="1" smtClean="0"/>
              <a:t>que</a:t>
            </a:r>
            <a:r>
              <a:rPr lang="it-IT" sz="2400" dirty="0" smtClean="0"/>
              <a:t> «</a:t>
            </a:r>
            <a:r>
              <a:rPr lang="it-IT" sz="2400" i="1" dirty="0" err="1" smtClean="0"/>
              <a:t>brainstormer</a:t>
            </a:r>
            <a:r>
              <a:rPr lang="it-IT" sz="2400" dirty="0" smtClean="0"/>
              <a:t>»,</a:t>
            </a:r>
            <a:r>
              <a:rPr lang="it-IT" sz="2400" i="1" dirty="0" smtClean="0"/>
              <a:t> «spammer»</a:t>
            </a:r>
            <a:r>
              <a:rPr lang="it-IT" sz="2400" dirty="0" smtClean="0"/>
              <a:t>. Mais </a:t>
            </a:r>
            <a:r>
              <a:rPr lang="it-IT" sz="2400" dirty="0" err="1" smtClean="0"/>
              <a:t>aussi</a:t>
            </a:r>
            <a:r>
              <a:rPr lang="it-IT" sz="2400" dirty="0" smtClean="0"/>
              <a:t> </a:t>
            </a:r>
            <a:r>
              <a:rPr lang="it-IT" sz="2400" dirty="0" err="1" smtClean="0"/>
              <a:t>des</a:t>
            </a:r>
            <a:r>
              <a:rPr lang="it-IT" sz="2400" dirty="0" smtClean="0"/>
              <a:t> </a:t>
            </a:r>
            <a:r>
              <a:rPr lang="it-IT" sz="2400" dirty="0" err="1" smtClean="0"/>
              <a:t>mots</a:t>
            </a:r>
            <a:r>
              <a:rPr lang="it-IT" sz="2400" dirty="0" smtClean="0"/>
              <a:t> </a:t>
            </a:r>
            <a:r>
              <a:rPr lang="it-IT" sz="2400" dirty="0" err="1" smtClean="0"/>
              <a:t>concernant</a:t>
            </a:r>
            <a:r>
              <a:rPr lang="it-IT" sz="2400" dirty="0" smtClean="0"/>
              <a:t> </a:t>
            </a:r>
            <a:r>
              <a:rPr lang="it-IT" sz="2400" dirty="0" err="1" smtClean="0"/>
              <a:t>les</a:t>
            </a:r>
            <a:r>
              <a:rPr lang="it-IT" sz="2400" dirty="0" smtClean="0"/>
              <a:t> </a:t>
            </a:r>
            <a:r>
              <a:rPr lang="it-IT" sz="2400" dirty="0" err="1" smtClean="0"/>
              <a:t>citoyens</a:t>
            </a:r>
            <a:r>
              <a:rPr lang="it-IT" sz="2400" dirty="0" smtClean="0"/>
              <a:t> </a:t>
            </a:r>
            <a:r>
              <a:rPr lang="it-IT" sz="2400" dirty="0" err="1" smtClean="0"/>
              <a:t>rencontrant</a:t>
            </a:r>
            <a:r>
              <a:rPr lang="it-IT" sz="2400" dirty="0" smtClean="0"/>
              <a:t> </a:t>
            </a:r>
            <a:r>
              <a:rPr lang="it-IT" sz="2400" dirty="0" err="1" smtClean="0"/>
              <a:t>des</a:t>
            </a:r>
            <a:r>
              <a:rPr lang="it-IT" sz="2400" dirty="0" smtClean="0"/>
              <a:t> </a:t>
            </a:r>
            <a:r>
              <a:rPr lang="it-IT" sz="2400" dirty="0" err="1" smtClean="0"/>
              <a:t>difficultés</a:t>
            </a:r>
            <a:r>
              <a:rPr lang="it-IT" sz="2400" dirty="0" smtClean="0"/>
              <a:t> </a:t>
            </a:r>
            <a:r>
              <a:rPr lang="it-IT" sz="2400" dirty="0" err="1" smtClean="0"/>
              <a:t>avec</a:t>
            </a:r>
            <a:r>
              <a:rPr lang="it-IT" sz="2400" dirty="0" smtClean="0"/>
              <a:t> </a:t>
            </a:r>
            <a:r>
              <a:rPr lang="it-IT" sz="2400" dirty="0" err="1" smtClean="0"/>
              <a:t>les</a:t>
            </a:r>
            <a:r>
              <a:rPr lang="it-IT" sz="2400" dirty="0" smtClean="0"/>
              <a:t> </a:t>
            </a:r>
            <a:r>
              <a:rPr lang="it-IT" sz="2400" dirty="0" err="1" smtClean="0"/>
              <a:t>outils</a:t>
            </a:r>
            <a:r>
              <a:rPr lang="it-IT" sz="2400" dirty="0" smtClean="0"/>
              <a:t> </a:t>
            </a:r>
            <a:r>
              <a:rPr lang="it-IT" sz="2400" dirty="0" err="1" smtClean="0"/>
              <a:t>informatiques</a:t>
            </a:r>
            <a:r>
              <a:rPr lang="it-IT" sz="2400" dirty="0" smtClean="0"/>
              <a:t> : «</a:t>
            </a:r>
            <a:r>
              <a:rPr lang="it-IT" sz="2400" i="1" dirty="0" err="1" smtClean="0"/>
              <a:t>illectronisme</a:t>
            </a:r>
            <a:r>
              <a:rPr lang="it-IT" sz="2400" dirty="0" smtClean="0"/>
              <a:t>», «</a:t>
            </a:r>
            <a:r>
              <a:rPr lang="it-IT" sz="2400" b="1" i="1" dirty="0" err="1" smtClean="0"/>
              <a:t>technophobe</a:t>
            </a:r>
            <a:r>
              <a:rPr lang="it-IT" sz="2400" b="1" dirty="0" smtClean="0"/>
              <a:t>».</a:t>
            </a:r>
            <a:endParaRPr lang="fr-FR" sz="2400" b="1" dirty="0"/>
          </a:p>
        </p:txBody>
      </p:sp>
    </p:spTree>
    <p:extLst>
      <p:ext uri="{BB962C8B-B14F-4D97-AF65-F5344CB8AC3E}">
        <p14:creationId xmlns:p14="http://schemas.microsoft.com/office/powerpoint/2010/main" val="70557702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Les</a:t>
            </a:r>
            <a:r>
              <a:rPr lang="it-IT" sz="2800" dirty="0"/>
              <a:t> </a:t>
            </a:r>
            <a:r>
              <a:rPr lang="it-IT" sz="2800" dirty="0" err="1"/>
              <a:t>nouveaux</a:t>
            </a:r>
            <a:r>
              <a:rPr lang="it-IT" sz="2800" dirty="0"/>
              <a:t> </a:t>
            </a:r>
            <a:r>
              <a:rPr lang="it-IT" sz="2800" dirty="0" err="1"/>
              <a:t>mots</a:t>
            </a:r>
            <a:r>
              <a:rPr lang="it-IT" sz="2800" dirty="0"/>
              <a:t> </a:t>
            </a:r>
            <a:r>
              <a:rPr lang="it-IT" sz="2800" dirty="0" smtClean="0"/>
              <a:t>2021 </a:t>
            </a:r>
            <a:r>
              <a:rPr lang="it-IT" sz="2800" dirty="0" err="1"/>
              <a:t>dans</a:t>
            </a:r>
            <a:r>
              <a:rPr lang="it-IT" sz="2800" dirty="0"/>
              <a:t> le PR</a:t>
            </a:r>
            <a:endParaRPr lang="fr-FR" sz="2800" dirty="0"/>
          </a:p>
        </p:txBody>
      </p:sp>
      <p:sp>
        <p:nvSpPr>
          <p:cNvPr id="3" name="Content Placeholder 2"/>
          <p:cNvSpPr>
            <a:spLocks noGrp="1"/>
          </p:cNvSpPr>
          <p:nvPr>
            <p:ph idx="1"/>
          </p:nvPr>
        </p:nvSpPr>
        <p:spPr/>
        <p:txBody>
          <a:bodyPr>
            <a:normAutofit/>
          </a:bodyPr>
          <a:lstStyle/>
          <a:p>
            <a:pPr algn="just"/>
            <a:r>
              <a:rPr lang="it-IT" sz="2400" dirty="0" smtClean="0"/>
              <a:t>«</a:t>
            </a:r>
            <a:r>
              <a:rPr lang="it-IT" sz="2400" i="1" dirty="0" smtClean="0"/>
              <a:t>Si l'on note </a:t>
            </a:r>
            <a:r>
              <a:rPr lang="it-IT" sz="2400" i="1" dirty="0" err="1" smtClean="0"/>
              <a:t>toujours</a:t>
            </a:r>
            <a:r>
              <a:rPr lang="it-IT" sz="2400" i="1" dirty="0" smtClean="0"/>
              <a:t> </a:t>
            </a:r>
            <a:r>
              <a:rPr lang="it-IT" sz="2400" i="1" dirty="0" err="1" smtClean="0"/>
              <a:t>des</a:t>
            </a:r>
            <a:r>
              <a:rPr lang="it-IT" sz="2400" i="1" dirty="0" smtClean="0"/>
              <a:t> </a:t>
            </a:r>
            <a:r>
              <a:rPr lang="it-IT" sz="2400" i="1" dirty="0" err="1" smtClean="0"/>
              <a:t>sujets</a:t>
            </a:r>
            <a:r>
              <a:rPr lang="it-IT" sz="2400" i="1" dirty="0" smtClean="0"/>
              <a:t> </a:t>
            </a:r>
            <a:r>
              <a:rPr lang="it-IT" sz="2400" i="1" dirty="0" err="1" smtClean="0"/>
              <a:t>liés</a:t>
            </a:r>
            <a:r>
              <a:rPr lang="it-IT" sz="2400" i="1" dirty="0" smtClean="0"/>
              <a:t> </a:t>
            </a:r>
            <a:r>
              <a:rPr lang="it-IT" sz="2400" i="1" dirty="0" err="1" smtClean="0"/>
              <a:t>au</a:t>
            </a:r>
            <a:r>
              <a:rPr lang="it-IT" sz="2400" i="1" dirty="0" smtClean="0"/>
              <a:t> </a:t>
            </a:r>
            <a:r>
              <a:rPr lang="it-IT" sz="2400" i="1" dirty="0" err="1" smtClean="0"/>
              <a:t>numérique</a:t>
            </a:r>
            <a:r>
              <a:rPr lang="it-IT" sz="2400" i="1" dirty="0" smtClean="0"/>
              <a:t>, à l'</a:t>
            </a:r>
            <a:r>
              <a:rPr lang="it-IT" sz="2400" i="1" dirty="0" err="1" smtClean="0"/>
              <a:t>écologie</a:t>
            </a:r>
            <a:r>
              <a:rPr lang="it-IT" sz="2400" i="1" dirty="0" smtClean="0"/>
              <a:t> </a:t>
            </a:r>
            <a:r>
              <a:rPr lang="it-IT" sz="2400" i="1" dirty="0" err="1" smtClean="0"/>
              <a:t>dans</a:t>
            </a:r>
            <a:r>
              <a:rPr lang="it-IT" sz="2400" i="1" dirty="0" smtClean="0"/>
              <a:t> </a:t>
            </a:r>
            <a:r>
              <a:rPr lang="it-IT" sz="2400" i="1" dirty="0" err="1" smtClean="0"/>
              <a:t>cette</a:t>
            </a:r>
            <a:r>
              <a:rPr lang="it-IT" sz="2400" i="1" dirty="0" smtClean="0"/>
              <a:t> nouvelle </a:t>
            </a:r>
            <a:r>
              <a:rPr lang="it-IT" sz="2400" i="1" dirty="0" err="1" smtClean="0"/>
              <a:t>édition</a:t>
            </a:r>
            <a:r>
              <a:rPr lang="it-IT" sz="2400" i="1" dirty="0" smtClean="0"/>
              <a:t>, on </a:t>
            </a:r>
            <a:r>
              <a:rPr lang="it-IT" sz="2400" i="1" dirty="0" err="1" smtClean="0"/>
              <a:t>voit</a:t>
            </a:r>
            <a:r>
              <a:rPr lang="it-IT" sz="2400" i="1" dirty="0" smtClean="0"/>
              <a:t> </a:t>
            </a:r>
            <a:r>
              <a:rPr lang="it-IT" sz="2400" i="1" dirty="0" err="1" smtClean="0"/>
              <a:t>émerger</a:t>
            </a:r>
            <a:r>
              <a:rPr lang="it-IT" sz="2400" i="1" dirty="0" smtClean="0"/>
              <a:t> un </a:t>
            </a:r>
            <a:r>
              <a:rPr lang="it-IT" sz="2400" i="1" dirty="0" err="1" smtClean="0"/>
              <a:t>droit</a:t>
            </a:r>
            <a:r>
              <a:rPr lang="it-IT" sz="2400" i="1" dirty="0" smtClean="0"/>
              <a:t> à la </a:t>
            </a:r>
            <a:r>
              <a:rPr lang="it-IT" sz="2400" i="1" dirty="0" err="1" smtClean="0"/>
              <a:t>différence</a:t>
            </a:r>
            <a:r>
              <a:rPr lang="it-IT" sz="2400" i="1" dirty="0" smtClean="0"/>
              <a:t> </a:t>
            </a:r>
            <a:r>
              <a:rPr lang="it-IT" sz="2400" i="1" dirty="0" err="1" smtClean="0"/>
              <a:t>dans</a:t>
            </a:r>
            <a:r>
              <a:rPr lang="it-IT" sz="2400" i="1" dirty="0" smtClean="0"/>
              <a:t> </a:t>
            </a:r>
            <a:r>
              <a:rPr lang="it-IT" sz="2400" i="1" dirty="0" err="1" smtClean="0"/>
              <a:t>les</a:t>
            </a:r>
            <a:r>
              <a:rPr lang="it-IT" sz="2400" i="1" dirty="0" smtClean="0"/>
              <a:t> </a:t>
            </a:r>
            <a:r>
              <a:rPr lang="it-IT" sz="2400" i="1" dirty="0" err="1" smtClean="0"/>
              <a:t>mots</a:t>
            </a:r>
            <a:r>
              <a:rPr lang="it-IT" sz="2400" i="1" dirty="0" smtClean="0"/>
              <a:t>. </a:t>
            </a:r>
            <a:r>
              <a:rPr lang="it-IT" sz="2400" i="1" dirty="0" err="1" smtClean="0"/>
              <a:t>Les</a:t>
            </a:r>
            <a:r>
              <a:rPr lang="it-IT" sz="2400" i="1" dirty="0" smtClean="0"/>
              <a:t> </a:t>
            </a:r>
            <a:r>
              <a:rPr lang="it-IT" sz="2400" i="1" dirty="0" err="1" smtClean="0"/>
              <a:t>Français</a:t>
            </a:r>
            <a:r>
              <a:rPr lang="it-IT" sz="2400" i="1" dirty="0" smtClean="0"/>
              <a:t> </a:t>
            </a:r>
            <a:r>
              <a:rPr lang="it-IT" sz="2400" i="1" dirty="0" err="1" smtClean="0"/>
              <a:t>ont</a:t>
            </a:r>
            <a:r>
              <a:rPr lang="it-IT" sz="2400" i="1" dirty="0" smtClean="0"/>
              <a:t> un </a:t>
            </a:r>
            <a:r>
              <a:rPr lang="it-IT" sz="2400" i="1" dirty="0" err="1" smtClean="0"/>
              <a:t>regard</a:t>
            </a:r>
            <a:r>
              <a:rPr lang="it-IT" sz="2400" i="1" dirty="0" smtClean="0"/>
              <a:t> </a:t>
            </a:r>
            <a:r>
              <a:rPr lang="it-IT" sz="2400" i="1" dirty="0" err="1" smtClean="0"/>
              <a:t>nouveau</a:t>
            </a:r>
            <a:r>
              <a:rPr lang="it-IT" sz="2400" i="1" dirty="0" smtClean="0"/>
              <a:t> </a:t>
            </a:r>
            <a:r>
              <a:rPr lang="it-IT" sz="2400" i="1" dirty="0" err="1" smtClean="0"/>
              <a:t>sur</a:t>
            </a:r>
            <a:r>
              <a:rPr lang="it-IT" sz="2400" i="1" dirty="0" smtClean="0"/>
              <a:t> l'</a:t>
            </a:r>
            <a:r>
              <a:rPr lang="it-IT" sz="2400" i="1" dirty="0" err="1" smtClean="0"/>
              <a:t>intimité</a:t>
            </a:r>
            <a:r>
              <a:rPr lang="it-IT" sz="2400" i="1" dirty="0" smtClean="0"/>
              <a:t> et la </a:t>
            </a:r>
            <a:r>
              <a:rPr lang="it-IT" sz="2400" i="1" dirty="0" err="1" smtClean="0"/>
              <a:t>sexualité</a:t>
            </a:r>
            <a:r>
              <a:rPr lang="it-IT" sz="2400" dirty="0" smtClean="0"/>
              <a:t>», </a:t>
            </a:r>
            <a:r>
              <a:rPr lang="it-IT" sz="2400" dirty="0" err="1" smtClean="0"/>
              <a:t>analyse</a:t>
            </a:r>
            <a:r>
              <a:rPr lang="it-IT" sz="2400" dirty="0" smtClean="0"/>
              <a:t> </a:t>
            </a:r>
            <a:r>
              <a:rPr lang="it-IT" sz="2400" dirty="0" err="1" smtClean="0"/>
              <a:t>Édouard</a:t>
            </a:r>
            <a:r>
              <a:rPr lang="it-IT" sz="2400" dirty="0" smtClean="0"/>
              <a:t> </a:t>
            </a:r>
            <a:r>
              <a:rPr lang="it-IT" sz="2400" dirty="0" err="1" smtClean="0"/>
              <a:t>Trouillez</a:t>
            </a:r>
            <a:r>
              <a:rPr lang="it-IT" sz="2400" dirty="0" smtClean="0"/>
              <a:t>. C'est </a:t>
            </a:r>
            <a:r>
              <a:rPr lang="it-IT" sz="2400" dirty="0" err="1" smtClean="0"/>
              <a:t>ainsi</a:t>
            </a:r>
            <a:r>
              <a:rPr lang="it-IT" sz="2400" dirty="0" smtClean="0"/>
              <a:t> </a:t>
            </a:r>
            <a:r>
              <a:rPr lang="it-IT" sz="2400" dirty="0" err="1" smtClean="0"/>
              <a:t>que</a:t>
            </a:r>
            <a:r>
              <a:rPr lang="it-IT" sz="2400" dirty="0" smtClean="0"/>
              <a:t> </a:t>
            </a:r>
            <a:r>
              <a:rPr lang="it-IT" sz="2400" dirty="0" err="1" smtClean="0"/>
              <a:t>les</a:t>
            </a:r>
            <a:r>
              <a:rPr lang="it-IT" sz="2400" dirty="0" smtClean="0"/>
              <a:t> </a:t>
            </a:r>
            <a:r>
              <a:rPr lang="it-IT" sz="2400" dirty="0" err="1" smtClean="0"/>
              <a:t>termes</a:t>
            </a:r>
            <a:r>
              <a:rPr lang="it-IT" sz="2400" dirty="0" smtClean="0"/>
              <a:t> «</a:t>
            </a:r>
            <a:r>
              <a:rPr lang="it-IT" sz="2400" i="1" dirty="0" err="1" smtClean="0"/>
              <a:t>sexto</a:t>
            </a:r>
            <a:r>
              <a:rPr lang="it-IT" sz="2400" dirty="0" smtClean="0"/>
              <a:t>», «</a:t>
            </a:r>
            <a:r>
              <a:rPr lang="it-IT" sz="2400" i="1" dirty="0" err="1" smtClean="0"/>
              <a:t>polyamour</a:t>
            </a:r>
            <a:r>
              <a:rPr lang="it-IT" sz="2400" dirty="0" smtClean="0"/>
              <a:t>», «</a:t>
            </a:r>
            <a:r>
              <a:rPr lang="it-IT" sz="2400" i="1" dirty="0" err="1" smtClean="0"/>
              <a:t>pansexuel</a:t>
            </a:r>
            <a:r>
              <a:rPr lang="it-IT" sz="2400" dirty="0" smtClean="0"/>
              <a:t>», «</a:t>
            </a:r>
            <a:r>
              <a:rPr lang="it-IT" sz="2400" b="1" i="1" dirty="0" err="1" smtClean="0"/>
              <a:t>sérophobie</a:t>
            </a:r>
            <a:r>
              <a:rPr lang="it-IT" sz="2400" dirty="0" smtClean="0"/>
              <a:t>» (</a:t>
            </a:r>
            <a:r>
              <a:rPr lang="it-IT" sz="2400" dirty="0" err="1" smtClean="0"/>
              <a:t>discrimination</a:t>
            </a:r>
            <a:r>
              <a:rPr lang="it-IT" sz="2400" dirty="0" smtClean="0"/>
              <a:t> </a:t>
            </a:r>
            <a:r>
              <a:rPr lang="it-IT" sz="2400" dirty="0" err="1" smtClean="0"/>
              <a:t>envers</a:t>
            </a:r>
            <a:r>
              <a:rPr lang="it-IT" sz="2400" dirty="0" smtClean="0"/>
              <a:t> </a:t>
            </a:r>
            <a:r>
              <a:rPr lang="it-IT" sz="2400" dirty="0" err="1" smtClean="0"/>
              <a:t>les</a:t>
            </a:r>
            <a:r>
              <a:rPr lang="it-IT" sz="2400" dirty="0" smtClean="0"/>
              <a:t> </a:t>
            </a:r>
            <a:r>
              <a:rPr lang="it-IT" sz="2400" dirty="0" err="1" smtClean="0"/>
              <a:t>personnes</a:t>
            </a:r>
            <a:r>
              <a:rPr lang="it-IT" sz="2400" dirty="0" smtClean="0"/>
              <a:t> </a:t>
            </a:r>
            <a:r>
              <a:rPr lang="it-IT" sz="2400" dirty="0" err="1" smtClean="0"/>
              <a:t>séropositives</a:t>
            </a:r>
            <a:r>
              <a:rPr lang="it-IT" sz="2400" dirty="0" smtClean="0"/>
              <a:t>) font </a:t>
            </a:r>
            <a:r>
              <a:rPr lang="it-IT" sz="2400" dirty="0" err="1" smtClean="0"/>
              <a:t>leur</a:t>
            </a:r>
            <a:r>
              <a:rPr lang="it-IT" sz="2400" dirty="0" smtClean="0"/>
              <a:t> entrée.</a:t>
            </a:r>
            <a:endParaRPr lang="fr-FR" sz="2400" dirty="0"/>
          </a:p>
        </p:txBody>
      </p:sp>
    </p:spTree>
    <p:extLst>
      <p:ext uri="{BB962C8B-B14F-4D97-AF65-F5344CB8AC3E}">
        <p14:creationId xmlns:p14="http://schemas.microsoft.com/office/powerpoint/2010/main" val="6382549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err="1"/>
              <a:t>Interview</a:t>
            </a:r>
            <a:endParaRPr lang="it-IT" sz="2400" dirty="0"/>
          </a:p>
          <a:p>
            <a:pPr algn="just"/>
            <a:r>
              <a:rPr lang="it-IT" sz="2400" b="1" dirty="0"/>
              <a:t>Robert </a:t>
            </a:r>
            <a:r>
              <a:rPr lang="it-IT" sz="2400" b="1" dirty="0" err="1"/>
              <a:t>Tombs</a:t>
            </a:r>
            <a:r>
              <a:rPr lang="it-IT" sz="2400" b="1" dirty="0"/>
              <a:t> : «Il </a:t>
            </a:r>
            <a:r>
              <a:rPr lang="it-IT" sz="2400" b="1" dirty="0" err="1"/>
              <a:t>n’y</a:t>
            </a:r>
            <a:r>
              <a:rPr lang="it-IT" sz="2400" b="1" dirty="0"/>
              <a:t> a </a:t>
            </a:r>
            <a:r>
              <a:rPr lang="it-IT" sz="2400" b="1" dirty="0" err="1"/>
              <a:t>jamais</a:t>
            </a:r>
            <a:r>
              <a:rPr lang="it-IT" sz="2400" b="1" dirty="0"/>
              <a:t> </a:t>
            </a:r>
            <a:r>
              <a:rPr lang="it-IT" sz="2400" b="1" dirty="0" err="1"/>
              <a:t>eu</a:t>
            </a:r>
            <a:r>
              <a:rPr lang="it-IT" sz="2400" b="1" dirty="0"/>
              <a:t> de </a:t>
            </a:r>
            <a:r>
              <a:rPr lang="it-IT" sz="2400" b="1" dirty="0" err="1"/>
              <a:t>système</a:t>
            </a:r>
            <a:r>
              <a:rPr lang="it-IT" sz="2400" b="1" dirty="0"/>
              <a:t> </a:t>
            </a:r>
            <a:r>
              <a:rPr lang="it-IT" sz="2400" b="1" dirty="0" err="1"/>
              <a:t>aussi</a:t>
            </a:r>
            <a:r>
              <a:rPr lang="it-IT" sz="2400" b="1" dirty="0"/>
              <a:t> </a:t>
            </a:r>
            <a:r>
              <a:rPr lang="it-IT" sz="2400" b="1" dirty="0" err="1"/>
              <a:t>démocratique</a:t>
            </a:r>
            <a:r>
              <a:rPr lang="it-IT" sz="2400" b="1" dirty="0"/>
              <a:t> </a:t>
            </a:r>
            <a:r>
              <a:rPr lang="it-IT" sz="2400" b="1" dirty="0" err="1"/>
              <a:t>que</a:t>
            </a:r>
            <a:r>
              <a:rPr lang="it-IT" sz="2400" b="1" dirty="0"/>
              <a:t> la </a:t>
            </a:r>
            <a:r>
              <a:rPr lang="it-IT" sz="2400" b="1" dirty="0" err="1"/>
              <a:t>Commune</a:t>
            </a:r>
            <a:r>
              <a:rPr lang="it-IT" sz="2400" b="1" dirty="0" smtClean="0"/>
              <a:t>»</a:t>
            </a:r>
          </a:p>
          <a:p>
            <a:pPr algn="just"/>
            <a:r>
              <a:rPr lang="it-IT" sz="2400" dirty="0" err="1"/>
              <a:t>Peut</a:t>
            </a:r>
            <a:r>
              <a:rPr lang="it-IT" sz="2400" dirty="0"/>
              <a:t>-on, en </a:t>
            </a:r>
            <a:r>
              <a:rPr lang="it-IT" sz="2400" dirty="0" err="1"/>
              <a:t>quelques</a:t>
            </a:r>
            <a:r>
              <a:rPr lang="it-IT" sz="2400" dirty="0"/>
              <a:t> </a:t>
            </a:r>
            <a:r>
              <a:rPr lang="it-IT" sz="2400" dirty="0" err="1"/>
              <a:t>mots</a:t>
            </a:r>
            <a:r>
              <a:rPr lang="it-IT" sz="2400" dirty="0"/>
              <a:t>, </a:t>
            </a:r>
            <a:r>
              <a:rPr lang="it-IT" sz="2400" dirty="0" err="1"/>
              <a:t>décrire</a:t>
            </a:r>
            <a:r>
              <a:rPr lang="it-IT" sz="2400" dirty="0"/>
              <a:t> la nature de la </a:t>
            </a:r>
            <a:r>
              <a:rPr lang="it-IT" sz="2400" dirty="0" err="1"/>
              <a:t>Commune</a:t>
            </a:r>
            <a:r>
              <a:rPr lang="it-IT" sz="2400" dirty="0"/>
              <a:t> de 1871 ? C’est une </a:t>
            </a:r>
            <a:r>
              <a:rPr lang="it-IT" sz="2400" dirty="0" err="1"/>
              <a:t>révolution</a:t>
            </a:r>
            <a:r>
              <a:rPr lang="it-IT" sz="2400" dirty="0"/>
              <a:t> </a:t>
            </a:r>
            <a:r>
              <a:rPr lang="it-IT" sz="2400" dirty="0" smtClean="0"/>
              <a:t>?</a:t>
            </a:r>
          </a:p>
          <a:p>
            <a:pPr algn="just"/>
            <a:r>
              <a:rPr lang="it-IT" sz="2400" dirty="0" err="1"/>
              <a:t>Disons</a:t>
            </a:r>
            <a:r>
              <a:rPr lang="it-IT" sz="2400" dirty="0"/>
              <a:t> </a:t>
            </a:r>
            <a:r>
              <a:rPr lang="it-IT" sz="2400" dirty="0" err="1"/>
              <a:t>qu’il</a:t>
            </a:r>
            <a:r>
              <a:rPr lang="it-IT" sz="2400" dirty="0"/>
              <a:t> s’</a:t>
            </a:r>
            <a:r>
              <a:rPr lang="it-IT" sz="2400" dirty="0" err="1"/>
              <a:t>agit</a:t>
            </a:r>
            <a:r>
              <a:rPr lang="it-IT" sz="2400" dirty="0"/>
              <a:t> d’une </a:t>
            </a:r>
            <a:r>
              <a:rPr lang="it-IT" sz="2400" dirty="0" err="1"/>
              <a:t>insurrection</a:t>
            </a:r>
            <a:r>
              <a:rPr lang="it-IT" sz="2400" dirty="0"/>
              <a:t> </a:t>
            </a:r>
            <a:r>
              <a:rPr lang="it-IT" sz="2400" dirty="0" err="1"/>
              <a:t>spontanée</a:t>
            </a:r>
            <a:r>
              <a:rPr lang="it-IT" sz="2400" dirty="0"/>
              <a:t>, </a:t>
            </a:r>
            <a:r>
              <a:rPr lang="it-IT" sz="2400" dirty="0" err="1"/>
              <a:t>inattendue</a:t>
            </a:r>
            <a:r>
              <a:rPr lang="it-IT" sz="2400" dirty="0" smtClean="0"/>
              <a:t>.</a:t>
            </a:r>
          </a:p>
          <a:p>
            <a:pPr algn="just"/>
            <a:r>
              <a:rPr lang="it-IT" sz="2400" dirty="0" err="1"/>
              <a:t>Cette</a:t>
            </a:r>
            <a:r>
              <a:rPr lang="it-IT" sz="2400" dirty="0"/>
              <a:t> </a:t>
            </a:r>
            <a:r>
              <a:rPr lang="it-IT" sz="2400" dirty="0" err="1"/>
              <a:t>tradition</a:t>
            </a:r>
            <a:r>
              <a:rPr lang="it-IT" sz="2400" dirty="0"/>
              <a:t> </a:t>
            </a:r>
            <a:r>
              <a:rPr lang="it-IT" sz="2400" dirty="0" err="1"/>
              <a:t>remonte</a:t>
            </a:r>
            <a:r>
              <a:rPr lang="it-IT" sz="2400" dirty="0"/>
              <a:t> </a:t>
            </a:r>
            <a:r>
              <a:rPr lang="it-IT" sz="2400" dirty="0" err="1"/>
              <a:t>évidemment</a:t>
            </a:r>
            <a:r>
              <a:rPr lang="it-IT" sz="2400" dirty="0"/>
              <a:t> à 1789, mais </a:t>
            </a:r>
            <a:r>
              <a:rPr lang="it-IT" sz="2400" dirty="0" err="1"/>
              <a:t>revient</a:t>
            </a:r>
            <a:r>
              <a:rPr lang="it-IT" sz="2400" dirty="0"/>
              <a:t> </a:t>
            </a:r>
            <a:r>
              <a:rPr lang="it-IT" sz="2400" dirty="0" err="1"/>
              <a:t>notamment</a:t>
            </a:r>
            <a:r>
              <a:rPr lang="it-IT" sz="2400" dirty="0"/>
              <a:t> pendant </a:t>
            </a:r>
            <a:r>
              <a:rPr lang="it-IT" sz="2400" dirty="0" err="1"/>
              <a:t>les</a:t>
            </a:r>
            <a:r>
              <a:rPr lang="it-IT" sz="2400" dirty="0"/>
              <a:t> </a:t>
            </a:r>
            <a:r>
              <a:rPr lang="it-IT" sz="2400" dirty="0" err="1"/>
              <a:t>années</a:t>
            </a:r>
            <a:r>
              <a:rPr lang="it-IT" sz="2400" dirty="0"/>
              <a:t> 1830, </a:t>
            </a:r>
            <a:r>
              <a:rPr lang="it-IT" sz="2400" dirty="0" err="1"/>
              <a:t>ou</a:t>
            </a:r>
            <a:r>
              <a:rPr lang="it-IT" sz="2400" dirty="0"/>
              <a:t> </a:t>
            </a:r>
            <a:r>
              <a:rPr lang="it-IT" sz="2400" dirty="0" err="1"/>
              <a:t>lors</a:t>
            </a:r>
            <a:r>
              <a:rPr lang="it-IT" sz="2400" dirty="0"/>
              <a:t> </a:t>
            </a:r>
            <a:r>
              <a:rPr lang="it-IT" sz="2400" dirty="0" err="1"/>
              <a:t>des</a:t>
            </a:r>
            <a:r>
              <a:rPr lang="it-IT" sz="2400" dirty="0"/>
              <a:t> </a:t>
            </a:r>
            <a:r>
              <a:rPr lang="it-IT" sz="2400" dirty="0" err="1"/>
              <a:t>journées</a:t>
            </a:r>
            <a:r>
              <a:rPr lang="it-IT" sz="2400" dirty="0"/>
              <a:t> de </a:t>
            </a:r>
            <a:r>
              <a:rPr lang="it-IT" sz="2400" dirty="0" err="1"/>
              <a:t>juin</a:t>
            </a:r>
            <a:r>
              <a:rPr lang="it-IT" sz="2400" dirty="0"/>
              <a:t> 1848. </a:t>
            </a:r>
            <a:r>
              <a:rPr lang="it-IT" sz="2400" dirty="0" err="1"/>
              <a:t>Avec</a:t>
            </a:r>
            <a:r>
              <a:rPr lang="it-IT" sz="2400" dirty="0"/>
              <a:t> la fin de la </a:t>
            </a:r>
            <a:r>
              <a:rPr lang="it-IT" sz="2400" dirty="0" err="1"/>
              <a:t>Commune</a:t>
            </a:r>
            <a:r>
              <a:rPr lang="it-IT" sz="2400" dirty="0"/>
              <a:t>, c’est </a:t>
            </a:r>
            <a:r>
              <a:rPr lang="it-IT" sz="2400" dirty="0" err="1"/>
              <a:t>aussi</a:t>
            </a:r>
            <a:r>
              <a:rPr lang="it-IT" sz="2400" dirty="0"/>
              <a:t> la fin d’une </a:t>
            </a:r>
            <a:r>
              <a:rPr lang="it-IT" sz="2400" dirty="0" err="1"/>
              <a:t>pratique</a:t>
            </a:r>
            <a:r>
              <a:rPr lang="it-IT" sz="2400" dirty="0"/>
              <a:t> </a:t>
            </a:r>
            <a:r>
              <a:rPr lang="it-IT" sz="2400" dirty="0" err="1"/>
              <a:t>révolutionnaire</a:t>
            </a:r>
            <a:r>
              <a:rPr lang="it-IT" sz="2400" dirty="0"/>
              <a:t> </a:t>
            </a:r>
            <a:r>
              <a:rPr lang="it-IT" sz="2400" dirty="0" err="1"/>
              <a:t>organisée</a:t>
            </a:r>
            <a:r>
              <a:rPr lang="it-IT" sz="2400" dirty="0"/>
              <a:t>, en un </a:t>
            </a:r>
            <a:r>
              <a:rPr lang="it-IT" sz="2400" dirty="0" err="1"/>
              <a:t>sens</a:t>
            </a:r>
            <a:r>
              <a:rPr lang="it-IT" sz="2400" dirty="0"/>
              <a:t>, </a:t>
            </a:r>
            <a:r>
              <a:rPr lang="it-IT" sz="2400" dirty="0" err="1"/>
              <a:t>autour</a:t>
            </a:r>
            <a:r>
              <a:rPr lang="it-IT" sz="2400" dirty="0"/>
              <a:t> de la </a:t>
            </a:r>
            <a:r>
              <a:rPr lang="it-IT" sz="2400" dirty="0" err="1"/>
              <a:t>barricade</a:t>
            </a:r>
            <a:r>
              <a:rPr lang="it-IT" sz="2400" dirty="0"/>
              <a:t>.</a:t>
            </a:r>
          </a:p>
          <a:p>
            <a:pPr algn="just"/>
            <a:endParaRPr lang="it-IT" sz="2400" b="1" dirty="0"/>
          </a:p>
          <a:p>
            <a:endParaRPr lang="fr-CA" sz="2400" dirty="0"/>
          </a:p>
        </p:txBody>
      </p:sp>
    </p:spTree>
    <p:extLst>
      <p:ext uri="{BB962C8B-B14F-4D97-AF65-F5344CB8AC3E}">
        <p14:creationId xmlns:p14="http://schemas.microsoft.com/office/powerpoint/2010/main" val="1758701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nouveaux</a:t>
            </a:r>
            <a:r>
              <a:rPr lang="it-IT" sz="2800" dirty="0" smtClean="0"/>
              <a:t> </a:t>
            </a:r>
            <a:r>
              <a:rPr lang="it-IT" sz="2800" dirty="0" err="1" smtClean="0"/>
              <a:t>mots</a:t>
            </a:r>
            <a:r>
              <a:rPr lang="it-IT" sz="2800" dirty="0" smtClean="0"/>
              <a:t> 2020 </a:t>
            </a:r>
            <a:r>
              <a:rPr lang="it-IT" sz="2800" dirty="0" err="1" smtClean="0"/>
              <a:t>dans</a:t>
            </a:r>
            <a:r>
              <a:rPr lang="it-IT" sz="2800" dirty="0" smtClean="0"/>
              <a:t> le PR</a:t>
            </a:r>
            <a:endParaRPr lang="fr-CA" sz="2800" dirty="0"/>
          </a:p>
        </p:txBody>
      </p:sp>
      <p:sp>
        <p:nvSpPr>
          <p:cNvPr id="3" name="Segnaposto contenuto 2"/>
          <p:cNvSpPr>
            <a:spLocks noGrp="1"/>
          </p:cNvSpPr>
          <p:nvPr>
            <p:ph idx="1"/>
          </p:nvPr>
        </p:nvSpPr>
        <p:spPr/>
        <p:txBody>
          <a:bodyPr>
            <a:normAutofit/>
          </a:bodyPr>
          <a:lstStyle/>
          <a:p>
            <a:pPr algn="just"/>
            <a:r>
              <a:rPr lang="it-IT" sz="2400" dirty="0" err="1" smtClean="0"/>
              <a:t>Les</a:t>
            </a:r>
            <a:r>
              <a:rPr lang="it-IT" sz="2400" dirty="0" smtClean="0"/>
              <a:t> </a:t>
            </a:r>
            <a:r>
              <a:rPr lang="it-IT" sz="2400" dirty="0" err="1" smtClean="0"/>
              <a:t>mots</a:t>
            </a:r>
            <a:r>
              <a:rPr lang="it-IT" sz="2400" dirty="0" smtClean="0"/>
              <a:t> de la </a:t>
            </a:r>
            <a:r>
              <a:rPr lang="it-IT" sz="2400" dirty="0" err="1" smtClean="0"/>
              <a:t>francophonie</a:t>
            </a:r>
            <a:r>
              <a:rPr lang="it-IT" sz="2400" dirty="0" smtClean="0"/>
              <a:t> ne </a:t>
            </a:r>
            <a:r>
              <a:rPr lang="it-IT" sz="2400" dirty="0" err="1" smtClean="0"/>
              <a:t>sont</a:t>
            </a:r>
            <a:r>
              <a:rPr lang="it-IT" sz="2400" dirty="0" smtClean="0"/>
              <a:t> </a:t>
            </a:r>
            <a:r>
              <a:rPr lang="it-IT" sz="2400" dirty="0" err="1" smtClean="0"/>
              <a:t>pas</a:t>
            </a:r>
            <a:r>
              <a:rPr lang="it-IT" sz="2400" dirty="0" smtClean="0"/>
              <a:t> en reste. </a:t>
            </a:r>
            <a:r>
              <a:rPr lang="it-IT" sz="2400" dirty="0" err="1" smtClean="0"/>
              <a:t>Comme</a:t>
            </a:r>
            <a:r>
              <a:rPr lang="it-IT" sz="2400" dirty="0" smtClean="0"/>
              <a:t> </a:t>
            </a:r>
            <a:r>
              <a:rPr lang="it-IT" sz="2400" dirty="0" err="1" smtClean="0"/>
              <a:t>chaque</a:t>
            </a:r>
            <a:r>
              <a:rPr lang="it-IT" sz="2400" dirty="0" smtClean="0"/>
              <a:t> </a:t>
            </a:r>
            <a:r>
              <a:rPr lang="it-IT" sz="2400" dirty="0" err="1" smtClean="0"/>
              <a:t>année</a:t>
            </a:r>
            <a:r>
              <a:rPr lang="it-IT" sz="2400" dirty="0" smtClean="0"/>
              <a:t>, le </a:t>
            </a:r>
            <a:r>
              <a:rPr lang="it-IT" sz="2400" dirty="0" err="1" smtClean="0"/>
              <a:t>dictionnaire</a:t>
            </a:r>
            <a:r>
              <a:rPr lang="it-IT" sz="2400" dirty="0" smtClean="0"/>
              <a:t> </a:t>
            </a:r>
            <a:r>
              <a:rPr lang="it-IT" sz="2400" dirty="0" err="1" smtClean="0"/>
              <a:t>ouvre</a:t>
            </a:r>
            <a:r>
              <a:rPr lang="it-IT" sz="2400" dirty="0" smtClean="0"/>
              <a:t> </a:t>
            </a:r>
            <a:r>
              <a:rPr lang="it-IT" sz="2400" dirty="0" err="1" smtClean="0"/>
              <a:t>ses</a:t>
            </a:r>
            <a:r>
              <a:rPr lang="it-IT" sz="2400" dirty="0" smtClean="0"/>
              <a:t> </a:t>
            </a:r>
            <a:r>
              <a:rPr lang="it-IT" sz="2400" dirty="0" err="1" smtClean="0"/>
              <a:t>pages</a:t>
            </a:r>
            <a:r>
              <a:rPr lang="it-IT" sz="2400" dirty="0" smtClean="0"/>
              <a:t> à </a:t>
            </a:r>
            <a:r>
              <a:rPr lang="it-IT" sz="2400" dirty="0" err="1" smtClean="0"/>
              <a:t>nombre</a:t>
            </a:r>
            <a:r>
              <a:rPr lang="it-IT" sz="2400" dirty="0" smtClean="0"/>
              <a:t> d'</a:t>
            </a:r>
            <a:r>
              <a:rPr lang="it-IT" sz="2400" dirty="0" err="1" smtClean="0"/>
              <a:t>expressions</a:t>
            </a:r>
            <a:r>
              <a:rPr lang="it-IT" sz="2400" dirty="0" smtClean="0"/>
              <a:t>. </a:t>
            </a:r>
            <a:r>
              <a:rPr lang="it-IT" sz="2400" dirty="0" err="1" smtClean="0"/>
              <a:t>Notons</a:t>
            </a:r>
            <a:r>
              <a:rPr lang="it-IT" sz="2400" dirty="0" smtClean="0"/>
              <a:t> </a:t>
            </a:r>
            <a:r>
              <a:rPr lang="it-IT" sz="2400" dirty="0" err="1" smtClean="0"/>
              <a:t>qu'en</a:t>
            </a:r>
            <a:r>
              <a:rPr lang="it-IT" sz="2400" dirty="0" smtClean="0"/>
              <a:t> </a:t>
            </a:r>
            <a:r>
              <a:rPr lang="it-IT" sz="2400" dirty="0" err="1" smtClean="0"/>
              <a:t>Belgique</a:t>
            </a:r>
            <a:r>
              <a:rPr lang="it-IT" sz="2400" dirty="0" smtClean="0"/>
              <a:t>, «</a:t>
            </a:r>
            <a:r>
              <a:rPr lang="it-IT" sz="2400" i="1" dirty="0" err="1" smtClean="0"/>
              <a:t>lorsqu'il</a:t>
            </a:r>
            <a:r>
              <a:rPr lang="it-IT" sz="2400" i="1" dirty="0" smtClean="0"/>
              <a:t> </a:t>
            </a:r>
            <a:r>
              <a:rPr lang="it-IT" sz="2400" i="1" dirty="0" err="1" smtClean="0"/>
              <a:t>fait</a:t>
            </a:r>
            <a:r>
              <a:rPr lang="it-IT" sz="2400" i="1" dirty="0" smtClean="0"/>
              <a:t> </a:t>
            </a:r>
            <a:r>
              <a:rPr lang="it-IT" sz="2400" i="1" dirty="0" err="1" smtClean="0"/>
              <a:t>douf</a:t>
            </a:r>
            <a:r>
              <a:rPr lang="it-IT" sz="2400" i="1" dirty="0" smtClean="0"/>
              <a:t>, c'est </a:t>
            </a:r>
            <a:r>
              <a:rPr lang="it-IT" sz="2400" i="1" dirty="0" err="1" smtClean="0"/>
              <a:t>que</a:t>
            </a:r>
            <a:r>
              <a:rPr lang="it-IT" sz="2400" i="1" dirty="0" smtClean="0"/>
              <a:t> le </a:t>
            </a:r>
            <a:r>
              <a:rPr lang="it-IT" sz="2400" i="1" dirty="0" err="1" smtClean="0"/>
              <a:t>temps</a:t>
            </a:r>
            <a:r>
              <a:rPr lang="it-IT" sz="2400" i="1" dirty="0" smtClean="0"/>
              <a:t> est </a:t>
            </a:r>
            <a:r>
              <a:rPr lang="it-IT" sz="2400" i="1" dirty="0" err="1" smtClean="0"/>
              <a:t>lourd</a:t>
            </a:r>
            <a:r>
              <a:rPr lang="it-IT" sz="2400" dirty="0" smtClean="0"/>
              <a:t>». La formule «</a:t>
            </a:r>
            <a:r>
              <a:rPr lang="it-IT" sz="2400" i="1" dirty="0" err="1" smtClean="0"/>
              <a:t>avoir</a:t>
            </a:r>
            <a:r>
              <a:rPr lang="it-IT" sz="2400" i="1" dirty="0" smtClean="0"/>
              <a:t> le </a:t>
            </a:r>
            <a:r>
              <a:rPr lang="it-IT" sz="2400" i="1" dirty="0" err="1" smtClean="0"/>
              <a:t>cul</a:t>
            </a:r>
            <a:r>
              <a:rPr lang="it-IT" sz="2400" i="1" dirty="0" smtClean="0"/>
              <a:t> </a:t>
            </a:r>
            <a:r>
              <a:rPr lang="it-IT" sz="2400" i="1" dirty="0" err="1" smtClean="0"/>
              <a:t>dans</a:t>
            </a:r>
            <a:r>
              <a:rPr lang="it-IT" sz="2400" i="1" dirty="0" smtClean="0"/>
              <a:t> le </a:t>
            </a:r>
            <a:r>
              <a:rPr lang="it-IT" sz="2400" i="1" dirty="0" err="1" smtClean="0"/>
              <a:t>beurre</a:t>
            </a:r>
            <a:r>
              <a:rPr lang="it-IT" sz="2400" dirty="0" smtClean="0"/>
              <a:t>» </a:t>
            </a:r>
            <a:r>
              <a:rPr lang="it-IT" sz="2400" dirty="0" err="1" smtClean="0"/>
              <a:t>signifie</a:t>
            </a:r>
            <a:r>
              <a:rPr lang="it-IT" sz="2400" dirty="0" smtClean="0"/>
              <a:t> «</a:t>
            </a:r>
            <a:r>
              <a:rPr lang="it-IT" sz="2400" i="1" dirty="0" err="1" smtClean="0"/>
              <a:t>vivre</a:t>
            </a:r>
            <a:r>
              <a:rPr lang="it-IT" sz="2400" i="1" dirty="0" smtClean="0"/>
              <a:t> </a:t>
            </a:r>
            <a:r>
              <a:rPr lang="it-IT" sz="2400" i="1" dirty="0" err="1" smtClean="0"/>
              <a:t>dans</a:t>
            </a:r>
            <a:r>
              <a:rPr lang="it-IT" sz="2400" i="1" dirty="0" smtClean="0"/>
              <a:t> l'</a:t>
            </a:r>
            <a:r>
              <a:rPr lang="it-IT" sz="2400" i="1" dirty="0" err="1" smtClean="0"/>
              <a:t>aisance</a:t>
            </a:r>
            <a:r>
              <a:rPr lang="it-IT" sz="2400" dirty="0" smtClean="0"/>
              <a:t>». </a:t>
            </a:r>
            <a:r>
              <a:rPr lang="it-IT" sz="2400" dirty="0" err="1" smtClean="0"/>
              <a:t>Quant</a:t>
            </a:r>
            <a:r>
              <a:rPr lang="it-IT" sz="2400" dirty="0" smtClean="0"/>
              <a:t> à «</a:t>
            </a:r>
            <a:r>
              <a:rPr lang="it-IT" sz="2400" b="1" i="1" dirty="0" err="1" smtClean="0"/>
              <a:t>pincer</a:t>
            </a:r>
            <a:r>
              <a:rPr lang="it-IT" sz="2400" b="1" i="1" dirty="0" smtClean="0"/>
              <a:t> son </a:t>
            </a:r>
            <a:r>
              <a:rPr lang="it-IT" sz="2400" b="1" i="1" dirty="0" err="1" smtClean="0"/>
              <a:t>français</a:t>
            </a:r>
            <a:r>
              <a:rPr lang="it-IT" sz="2400" b="1" dirty="0" smtClean="0"/>
              <a:t>»</a:t>
            </a:r>
            <a:r>
              <a:rPr lang="it-IT" sz="2400" dirty="0" smtClean="0"/>
              <a:t>, la </a:t>
            </a:r>
            <a:r>
              <a:rPr lang="it-IT" sz="2400" dirty="0" err="1" smtClean="0"/>
              <a:t>locution</a:t>
            </a:r>
            <a:r>
              <a:rPr lang="it-IT" sz="2400" dirty="0" smtClean="0"/>
              <a:t> a pour </a:t>
            </a:r>
            <a:r>
              <a:rPr lang="it-IT" sz="2400" dirty="0" err="1" smtClean="0"/>
              <a:t>sens</a:t>
            </a:r>
            <a:r>
              <a:rPr lang="it-IT" sz="2400" dirty="0" smtClean="0"/>
              <a:t> «</a:t>
            </a:r>
            <a:r>
              <a:rPr lang="it-IT" sz="2400" i="1" dirty="0" err="1" smtClean="0"/>
              <a:t>parler</a:t>
            </a:r>
            <a:r>
              <a:rPr lang="it-IT" sz="2400" i="1" dirty="0" smtClean="0"/>
              <a:t> le </a:t>
            </a:r>
            <a:r>
              <a:rPr lang="it-IT" sz="2400" i="1" dirty="0" err="1" smtClean="0"/>
              <a:t>français</a:t>
            </a:r>
            <a:r>
              <a:rPr lang="it-IT" sz="2400" i="1" dirty="0" smtClean="0"/>
              <a:t> </a:t>
            </a:r>
            <a:r>
              <a:rPr lang="it-IT" sz="2400" i="1" dirty="0" err="1" smtClean="0"/>
              <a:t>avec</a:t>
            </a:r>
            <a:r>
              <a:rPr lang="it-IT" sz="2400" i="1" dirty="0" smtClean="0"/>
              <a:t> une </a:t>
            </a:r>
            <a:r>
              <a:rPr lang="it-IT" sz="2400" i="1" dirty="0" err="1" smtClean="0"/>
              <a:t>certaine</a:t>
            </a:r>
            <a:r>
              <a:rPr lang="it-IT" sz="2400" i="1" dirty="0" smtClean="0"/>
              <a:t> </a:t>
            </a:r>
            <a:r>
              <a:rPr lang="it-IT" sz="2400" i="1" dirty="0" err="1" smtClean="0"/>
              <a:t>préciosité</a:t>
            </a:r>
            <a:r>
              <a:rPr lang="it-IT" sz="2400" i="1" dirty="0" smtClean="0"/>
              <a:t> </a:t>
            </a:r>
            <a:r>
              <a:rPr lang="it-IT" sz="2400" i="1" dirty="0" err="1" smtClean="0"/>
              <a:t>ou</a:t>
            </a:r>
            <a:r>
              <a:rPr lang="it-IT" sz="2400" i="1" dirty="0" smtClean="0"/>
              <a:t> </a:t>
            </a:r>
            <a:r>
              <a:rPr lang="it-IT" sz="2400" i="1" dirty="0" err="1" smtClean="0"/>
              <a:t>avec</a:t>
            </a:r>
            <a:r>
              <a:rPr lang="it-IT" sz="2400" i="1" dirty="0" smtClean="0"/>
              <a:t> </a:t>
            </a:r>
            <a:r>
              <a:rPr lang="it-IT" sz="2400" i="1" dirty="0" err="1" smtClean="0"/>
              <a:t>l'accent</a:t>
            </a:r>
            <a:r>
              <a:rPr lang="it-IT" sz="2400" i="1" dirty="0" smtClean="0"/>
              <a:t> </a:t>
            </a:r>
            <a:r>
              <a:rPr lang="it-IT" sz="2400" i="1" dirty="0" err="1" smtClean="0"/>
              <a:t>parisien</a:t>
            </a:r>
            <a:r>
              <a:rPr lang="it-IT" sz="2400" dirty="0" smtClean="0"/>
              <a:t>». </a:t>
            </a:r>
            <a:r>
              <a:rPr lang="it-IT" sz="2400" dirty="0" err="1" smtClean="0"/>
              <a:t>Les</a:t>
            </a:r>
            <a:r>
              <a:rPr lang="it-IT" sz="2400" dirty="0" smtClean="0"/>
              <a:t> </a:t>
            </a:r>
            <a:r>
              <a:rPr lang="it-IT" sz="2400" dirty="0" err="1" smtClean="0"/>
              <a:t>lexicographes</a:t>
            </a:r>
            <a:r>
              <a:rPr lang="it-IT" sz="2400" b="1" dirty="0" smtClean="0"/>
              <a:t> </a:t>
            </a:r>
            <a:r>
              <a:rPr lang="it-IT" sz="2400" b="1" dirty="0" err="1" smtClean="0"/>
              <a:t>accueillent</a:t>
            </a:r>
            <a:r>
              <a:rPr lang="it-IT" sz="2400" b="1" dirty="0" smtClean="0"/>
              <a:t> </a:t>
            </a:r>
            <a:r>
              <a:rPr lang="it-IT" sz="2400" dirty="0" err="1" smtClean="0"/>
              <a:t>aussi</a:t>
            </a:r>
            <a:r>
              <a:rPr lang="it-IT" sz="2400" dirty="0" smtClean="0"/>
              <a:t> le </a:t>
            </a:r>
            <a:r>
              <a:rPr lang="it-IT" sz="2400" dirty="0" err="1" smtClean="0"/>
              <a:t>mot</a:t>
            </a:r>
            <a:r>
              <a:rPr lang="it-IT" sz="2400" dirty="0" smtClean="0"/>
              <a:t> </a:t>
            </a:r>
            <a:r>
              <a:rPr lang="it-IT" sz="2400" dirty="0" err="1" smtClean="0"/>
              <a:t>suisse</a:t>
            </a:r>
            <a:r>
              <a:rPr lang="it-IT" sz="2400" dirty="0" smtClean="0"/>
              <a:t> «</a:t>
            </a:r>
            <a:r>
              <a:rPr lang="it-IT" sz="2400" i="1" dirty="0" err="1" smtClean="0"/>
              <a:t>bobet</a:t>
            </a:r>
            <a:r>
              <a:rPr lang="it-IT" sz="2400" dirty="0" smtClean="0"/>
              <a:t>» qui </a:t>
            </a:r>
            <a:r>
              <a:rPr lang="it-IT" sz="2400" dirty="0" err="1" smtClean="0"/>
              <a:t>désigne</a:t>
            </a:r>
            <a:r>
              <a:rPr lang="it-IT" sz="2400" dirty="0" smtClean="0"/>
              <a:t> une </a:t>
            </a:r>
            <a:r>
              <a:rPr lang="it-IT" sz="2400" dirty="0" err="1" smtClean="0"/>
              <a:t>personne</a:t>
            </a:r>
            <a:r>
              <a:rPr lang="it-IT" sz="2400" dirty="0" smtClean="0"/>
              <a:t> «</a:t>
            </a:r>
            <a:r>
              <a:rPr lang="it-IT" sz="2400" i="1" dirty="0" smtClean="0"/>
              <a:t>idiote</a:t>
            </a:r>
            <a:r>
              <a:rPr lang="it-IT" sz="2400" dirty="0" smtClean="0"/>
              <a:t>»; le </a:t>
            </a:r>
            <a:r>
              <a:rPr lang="it-IT" sz="2400" dirty="0" err="1" smtClean="0"/>
              <a:t>verbe</a:t>
            </a:r>
            <a:r>
              <a:rPr lang="it-IT" sz="2400" dirty="0" smtClean="0"/>
              <a:t> </a:t>
            </a:r>
            <a:r>
              <a:rPr lang="it-IT" sz="2400" dirty="0" err="1" smtClean="0"/>
              <a:t>canadien</a:t>
            </a:r>
            <a:r>
              <a:rPr lang="it-IT" sz="2400" dirty="0" smtClean="0"/>
              <a:t> «</a:t>
            </a:r>
            <a:r>
              <a:rPr lang="it-IT" sz="2400" i="1" dirty="0" smtClean="0"/>
              <a:t>se </a:t>
            </a:r>
            <a:r>
              <a:rPr lang="it-IT" sz="2400" i="1" dirty="0" err="1" smtClean="0"/>
              <a:t>désâmer</a:t>
            </a:r>
            <a:r>
              <a:rPr lang="it-IT" sz="2400" dirty="0" smtClean="0"/>
              <a:t>» qui </a:t>
            </a:r>
            <a:r>
              <a:rPr lang="it-IT" sz="2400" dirty="0" err="1" smtClean="0"/>
              <a:t>veut</a:t>
            </a:r>
            <a:r>
              <a:rPr lang="it-IT" sz="2400" dirty="0" smtClean="0"/>
              <a:t> dire «</a:t>
            </a:r>
            <a:r>
              <a:rPr lang="it-IT" sz="2400" i="1" dirty="0" smtClean="0"/>
              <a:t>se </a:t>
            </a:r>
            <a:r>
              <a:rPr lang="it-IT" sz="2400" i="1" dirty="0" err="1" smtClean="0"/>
              <a:t>donner</a:t>
            </a:r>
            <a:r>
              <a:rPr lang="it-IT" sz="2400" i="1" dirty="0" smtClean="0"/>
              <a:t> </a:t>
            </a:r>
            <a:r>
              <a:rPr lang="it-IT" sz="2400" i="1" dirty="0" err="1" smtClean="0"/>
              <a:t>beaucoup</a:t>
            </a:r>
            <a:r>
              <a:rPr lang="it-IT" sz="2400" i="1" dirty="0" smtClean="0"/>
              <a:t> de mal</a:t>
            </a:r>
            <a:r>
              <a:rPr lang="it-IT" sz="2400" dirty="0" smtClean="0"/>
              <a:t>» </a:t>
            </a:r>
            <a:r>
              <a:rPr lang="it-IT" sz="2400" dirty="0" err="1" smtClean="0"/>
              <a:t>ainsi</a:t>
            </a:r>
            <a:r>
              <a:rPr lang="it-IT" sz="2400" dirty="0" smtClean="0"/>
              <a:t> </a:t>
            </a:r>
            <a:r>
              <a:rPr lang="it-IT" sz="2400" dirty="0" err="1" smtClean="0"/>
              <a:t>que</a:t>
            </a:r>
            <a:r>
              <a:rPr lang="it-IT" sz="2400" dirty="0" smtClean="0"/>
              <a:t> «</a:t>
            </a:r>
            <a:r>
              <a:rPr lang="it-IT" sz="2400" i="1" dirty="0" err="1" smtClean="0"/>
              <a:t>faire</a:t>
            </a:r>
            <a:r>
              <a:rPr lang="it-IT" sz="2400" i="1" dirty="0" smtClean="0"/>
              <a:t> un petit velours à </a:t>
            </a:r>
            <a:r>
              <a:rPr lang="it-IT" sz="2400" i="1" dirty="0" err="1" smtClean="0"/>
              <a:t>quelqu'un</a:t>
            </a:r>
            <a:r>
              <a:rPr lang="it-IT" sz="2400" dirty="0" smtClean="0"/>
              <a:t>», </a:t>
            </a:r>
            <a:r>
              <a:rPr lang="it-IT" sz="2400" dirty="0" err="1" smtClean="0"/>
              <a:t>soit</a:t>
            </a:r>
            <a:r>
              <a:rPr lang="it-IT" sz="2400" dirty="0" smtClean="0"/>
              <a:t> «</a:t>
            </a:r>
            <a:r>
              <a:rPr lang="it-IT" sz="2400" i="1" dirty="0" smtClean="0"/>
              <a:t>lui </a:t>
            </a:r>
            <a:r>
              <a:rPr lang="it-IT" sz="2400" i="1" dirty="0" err="1" smtClean="0"/>
              <a:t>faire</a:t>
            </a:r>
            <a:r>
              <a:rPr lang="it-IT" sz="2400" i="1" dirty="0" smtClean="0"/>
              <a:t> </a:t>
            </a:r>
            <a:r>
              <a:rPr lang="it-IT" sz="2400" i="1" dirty="0" err="1" smtClean="0"/>
              <a:t>plaisir</a:t>
            </a:r>
            <a:r>
              <a:rPr lang="it-IT" sz="2400" dirty="0" smtClean="0"/>
              <a:t>».</a:t>
            </a:r>
            <a:endParaRPr lang="fr-CA" sz="2400" dirty="0"/>
          </a:p>
        </p:txBody>
      </p:sp>
    </p:spTree>
    <p:extLst>
      <p:ext uri="{BB962C8B-B14F-4D97-AF65-F5344CB8AC3E}">
        <p14:creationId xmlns:p14="http://schemas.microsoft.com/office/powerpoint/2010/main" val="18494126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t>
            </a:r>
            <a:r>
              <a:rPr lang="it-IT" sz="2800" dirty="0" err="1" smtClean="0"/>
              <a:t>organisation</a:t>
            </a:r>
            <a:r>
              <a:rPr lang="it-IT" sz="2800" dirty="0" smtClean="0"/>
              <a:t> d’un </a:t>
            </a:r>
            <a:r>
              <a:rPr lang="it-IT" sz="2800" dirty="0" err="1" smtClean="0"/>
              <a:t>dictionnaire</a:t>
            </a:r>
            <a:endParaRPr lang="it-IT" sz="2800" dirty="0"/>
          </a:p>
        </p:txBody>
      </p:sp>
      <p:sp>
        <p:nvSpPr>
          <p:cNvPr id="3" name="Segnaposto contenuto 2"/>
          <p:cNvSpPr>
            <a:spLocks noGrp="1"/>
          </p:cNvSpPr>
          <p:nvPr>
            <p:ph idx="1"/>
          </p:nvPr>
        </p:nvSpPr>
        <p:spPr/>
        <p:txBody>
          <a:bodyPr>
            <a:normAutofit fontScale="92500"/>
          </a:bodyPr>
          <a:lstStyle/>
          <a:p>
            <a:pPr algn="just"/>
            <a:r>
              <a:rPr lang="fr-FR" sz="2400" b="1" dirty="0"/>
              <a:t>Nomenclature. </a:t>
            </a:r>
            <a:r>
              <a:rPr lang="fr-FR" sz="2400" dirty="0"/>
              <a:t>C’est l’ensemble des entrées, c’est-à-dire les mots mis en vedette. Chaque dictionnaire fait son propre choix</a:t>
            </a:r>
            <a:r>
              <a:rPr lang="fr-FR" sz="2400" b="1" dirty="0"/>
              <a:t>. C’est un lieu de lecture de la visée culturelle d’un dictionnaire.</a:t>
            </a:r>
            <a:endParaRPr lang="it-IT" sz="2400" b="1" dirty="0"/>
          </a:p>
          <a:p>
            <a:pPr marL="0" indent="0" algn="just">
              <a:buNone/>
            </a:pPr>
            <a:r>
              <a:rPr lang="fr-FR" sz="2400" b="1" dirty="0"/>
              <a:t> </a:t>
            </a:r>
            <a:endParaRPr lang="it-IT" sz="2400" dirty="0"/>
          </a:p>
          <a:p>
            <a:pPr algn="just"/>
            <a:r>
              <a:rPr lang="fr-FR" sz="2400" b="1" dirty="0"/>
              <a:t>Macrostructure</a:t>
            </a:r>
            <a:r>
              <a:rPr lang="fr-FR" sz="2400" dirty="0"/>
              <a:t>. C’est la structure de la nomenclature, c’est-à-dire la présentation verticale des entrées, les mots qui ont été choisis et rangés par les lexicographes.  </a:t>
            </a:r>
            <a:endParaRPr lang="it-IT" sz="2400" dirty="0"/>
          </a:p>
          <a:p>
            <a:pPr marL="0" indent="0" algn="just">
              <a:buNone/>
            </a:pPr>
            <a:r>
              <a:rPr lang="fr-FR" sz="2400" dirty="0"/>
              <a:t> </a:t>
            </a:r>
            <a:endParaRPr lang="it-IT" sz="2400" dirty="0"/>
          </a:p>
          <a:p>
            <a:pPr algn="just"/>
            <a:r>
              <a:rPr lang="fr-FR" sz="2400" b="1" dirty="0"/>
              <a:t>Microstructure. </a:t>
            </a:r>
            <a:r>
              <a:rPr lang="fr-FR" sz="2400" dirty="0"/>
              <a:t>C’est la structure horizontale qui présente toutes les informations (composantes) sur l’entrée. L’entrée et toutes les composantes forment l’article. </a:t>
            </a:r>
            <a:r>
              <a:rPr lang="fr-FR" sz="2400" b="1" dirty="0"/>
              <a:t>C’est un lieu de lecture de la visée culturelle d’un dictionnaire. </a:t>
            </a:r>
            <a:endParaRPr lang="it-IT" sz="2400" b="1" dirty="0"/>
          </a:p>
          <a:p>
            <a:endParaRPr lang="it-IT" sz="2400" dirty="0"/>
          </a:p>
        </p:txBody>
      </p:sp>
    </p:spTree>
    <p:extLst>
      <p:ext uri="{BB962C8B-B14F-4D97-AF65-F5344CB8AC3E}">
        <p14:creationId xmlns:p14="http://schemas.microsoft.com/office/powerpoint/2010/main" val="395267456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it-IT" sz="2800" dirty="0" err="1">
                <a:latin typeface="Arial" charset="0"/>
                <a:ea typeface="MS PGothic" charset="0"/>
              </a:rPr>
              <a:t>Lieux</a:t>
            </a:r>
            <a:r>
              <a:rPr lang="it-IT" sz="2800" dirty="0">
                <a:latin typeface="Arial" charset="0"/>
                <a:ea typeface="MS PGothic" charset="0"/>
              </a:rPr>
              <a:t> </a:t>
            </a:r>
            <a:r>
              <a:rPr lang="it-IT" sz="2800" dirty="0" smtClean="0">
                <a:latin typeface="Arial" charset="0"/>
                <a:ea typeface="MS PGothic" charset="0"/>
              </a:rPr>
              <a:t>d</a:t>
            </a:r>
            <a:r>
              <a:rPr lang="ja-JP" altLang="it-IT" sz="2800" dirty="0" smtClean="0">
                <a:latin typeface="Arial" charset="0"/>
                <a:ea typeface="MS PGothic" charset="0"/>
              </a:rPr>
              <a:t>’</a:t>
            </a:r>
            <a:r>
              <a:rPr lang="it-IT" altLang="ja-JP" sz="2800" dirty="0" err="1" smtClean="0">
                <a:latin typeface="Arial" charset="0"/>
                <a:ea typeface="MS PGothic" charset="0"/>
              </a:rPr>
              <a:t>observation</a:t>
            </a:r>
            <a:r>
              <a:rPr lang="it-IT" altLang="ja-JP" sz="2800" dirty="0" smtClean="0">
                <a:latin typeface="Arial" charset="0"/>
                <a:ea typeface="MS PGothic" charset="0"/>
              </a:rPr>
              <a:t> pour </a:t>
            </a:r>
            <a:r>
              <a:rPr lang="it-IT" altLang="ja-JP" sz="2800" dirty="0" err="1" smtClean="0">
                <a:latin typeface="Arial" charset="0"/>
                <a:ea typeface="MS PGothic" charset="0"/>
              </a:rPr>
              <a:t>saisir</a:t>
            </a:r>
            <a:r>
              <a:rPr lang="it-IT" altLang="ja-JP" sz="2800" dirty="0" smtClean="0">
                <a:latin typeface="Arial" charset="0"/>
                <a:ea typeface="MS PGothic" charset="0"/>
              </a:rPr>
              <a:t> la culture</a:t>
            </a:r>
            <a:endParaRPr lang="it-IT" sz="2800" dirty="0">
              <a:latin typeface="Arial" charset="0"/>
              <a:ea typeface="MS PGothic" charset="0"/>
            </a:endParaRPr>
          </a:p>
        </p:txBody>
      </p:sp>
      <p:sp>
        <p:nvSpPr>
          <p:cNvPr id="407554" name="Segnaposto contenuto 2"/>
          <p:cNvSpPr>
            <a:spLocks noGrp="1"/>
          </p:cNvSpPr>
          <p:nvPr>
            <p:ph idx="1"/>
          </p:nvPr>
        </p:nvSpPr>
        <p:spPr/>
        <p:txBody>
          <a:bodyPr/>
          <a:lstStyle/>
          <a:p>
            <a:pPr eaLnBrk="1" hangingPunct="1">
              <a:lnSpc>
                <a:spcPct val="90000"/>
              </a:lnSpc>
            </a:pPr>
            <a:r>
              <a:rPr lang="it-IT" sz="2200" dirty="0" err="1">
                <a:latin typeface="Arial" charset="0"/>
                <a:ea typeface="MS PGothic" charset="0"/>
                <a:cs typeface="MS PGothic" charset="0"/>
              </a:rPr>
              <a:t>Discours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préfaciels</a:t>
            </a:r>
            <a:r>
              <a:rPr lang="it-IT" sz="2200" dirty="0">
                <a:latin typeface="Arial" charset="0"/>
                <a:ea typeface="MS PGothic" charset="0"/>
                <a:cs typeface="MS PGothic" charset="0"/>
              </a:rPr>
              <a:t> </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Macrostructure</a:t>
            </a:r>
            <a:r>
              <a:rPr lang="it-IT" sz="2200" dirty="0">
                <a:latin typeface="Arial" charset="0"/>
                <a:ea typeface="MS PGothic" charset="0"/>
                <a:cs typeface="MS PGothic" charset="0"/>
              </a:rPr>
              <a:t> : le </a:t>
            </a:r>
            <a:r>
              <a:rPr lang="it-IT" sz="2200" dirty="0" err="1">
                <a:latin typeface="Arial" charset="0"/>
                <a:ea typeface="MS PGothic" charset="0"/>
                <a:cs typeface="MS PGothic" charset="0"/>
              </a:rPr>
              <a:t>choix</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des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entrées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Microstructure</a:t>
            </a:r>
            <a:r>
              <a:rPr lang="it-IT" sz="2200" dirty="0">
                <a:latin typeface="Arial" charset="0"/>
                <a:ea typeface="MS PGothic" charset="0"/>
                <a:cs typeface="MS PGothic" charset="0"/>
              </a:rPr>
              <a:t> : </a:t>
            </a:r>
            <a:r>
              <a:rPr lang="it-IT" sz="2200" dirty="0" err="1">
                <a:latin typeface="Arial" charset="0"/>
                <a:ea typeface="MS PGothic" charset="0"/>
                <a:cs typeface="MS PGothic" charset="0"/>
              </a:rPr>
              <a:t>tous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les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renseignements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Orthographe</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Prononciation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Genre</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grammatical</a:t>
            </a:r>
            <a:endParaRPr lang="it-IT" sz="2200" dirty="0">
              <a:latin typeface="Arial" charset="0"/>
              <a:ea typeface="MS PGothic" charset="0"/>
              <a:cs typeface="MS PGothic" charset="0"/>
            </a:endParaRPr>
          </a:p>
          <a:p>
            <a:pPr eaLnBrk="1" hangingPunct="1">
              <a:lnSpc>
                <a:spcPct val="90000"/>
              </a:lnSpc>
            </a:pPr>
            <a:r>
              <a:rPr lang="it-IT" sz="2200" dirty="0">
                <a:latin typeface="Arial" charset="0"/>
                <a:ea typeface="MS PGothic" charset="0"/>
                <a:cs typeface="MS PGothic" charset="0"/>
              </a:rPr>
              <a:t>Marques d</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usage</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Définition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Exemples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Remarques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Renvois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Antonymes</a:t>
            </a: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364779874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7" name="Titolo 1"/>
          <p:cNvSpPr>
            <a:spLocks noGrp="1"/>
          </p:cNvSpPr>
          <p:nvPr>
            <p:ph type="title"/>
          </p:nvPr>
        </p:nvSpPr>
        <p:spPr/>
        <p:txBody>
          <a:bodyPr/>
          <a:lstStyle/>
          <a:p>
            <a:pPr eaLnBrk="1" hangingPunct="1"/>
            <a:r>
              <a:rPr lang="it-IT" sz="2800" dirty="0" err="1">
                <a:latin typeface="Arial" charset="0"/>
                <a:ea typeface="MS PGothic" charset="0"/>
              </a:rPr>
              <a:t>Discours</a:t>
            </a:r>
            <a:r>
              <a:rPr lang="it-IT" sz="2800" dirty="0">
                <a:latin typeface="Arial" charset="0"/>
                <a:ea typeface="MS PGothic" charset="0"/>
              </a:rPr>
              <a:t> </a:t>
            </a:r>
            <a:r>
              <a:rPr lang="it-IT" sz="2800" dirty="0" err="1">
                <a:latin typeface="Arial" charset="0"/>
                <a:ea typeface="MS PGothic" charset="0"/>
              </a:rPr>
              <a:t>préfaciels</a:t>
            </a:r>
            <a:r>
              <a:rPr lang="it-IT" sz="2800" dirty="0">
                <a:latin typeface="Arial" charset="0"/>
                <a:ea typeface="MS PGothic" charset="0"/>
              </a:rPr>
              <a:t> </a:t>
            </a:r>
            <a:r>
              <a:rPr lang="it-IT" sz="2800" dirty="0" smtClean="0">
                <a:latin typeface="Arial" charset="0"/>
                <a:ea typeface="MS PGothic" charset="0"/>
              </a:rPr>
              <a:t>:</a:t>
            </a:r>
            <a:r>
              <a:rPr lang="it-IT" altLang="ja-JP" sz="2800" dirty="0">
                <a:latin typeface="Arial" charset="0"/>
                <a:ea typeface="MS PGothic" charset="0"/>
              </a:rPr>
              <a:t/>
            </a:r>
            <a:br>
              <a:rPr lang="it-IT" altLang="ja-JP" sz="2800" dirty="0">
                <a:latin typeface="Arial" charset="0"/>
                <a:ea typeface="MS PGothic" charset="0"/>
              </a:rPr>
            </a:br>
            <a:r>
              <a:rPr lang="it-IT" altLang="ja-JP" sz="2800" dirty="0" err="1">
                <a:latin typeface="Arial" charset="0"/>
                <a:ea typeface="MS PGothic" charset="0"/>
              </a:rPr>
              <a:t>Déclaration</a:t>
            </a:r>
            <a:r>
              <a:rPr lang="it-IT" altLang="ja-JP" sz="2800" dirty="0">
                <a:latin typeface="Arial" charset="0"/>
                <a:ea typeface="MS PGothic" charset="0"/>
              </a:rPr>
              <a:t> de </a:t>
            </a:r>
            <a:r>
              <a:rPr lang="it-IT" altLang="ja-JP" sz="2800" dirty="0" err="1">
                <a:latin typeface="Arial" charset="0"/>
                <a:ea typeface="MS PGothic" charset="0"/>
              </a:rPr>
              <a:t>combat</a:t>
            </a:r>
            <a:endParaRPr lang="it-IT" sz="2800" dirty="0">
              <a:latin typeface="Arial" charset="0"/>
              <a:ea typeface="MS PGothic" charset="0"/>
            </a:endParaRPr>
          </a:p>
        </p:txBody>
      </p:sp>
      <p:sp>
        <p:nvSpPr>
          <p:cNvPr id="408578" name="Segnaposto contenuto 2"/>
          <p:cNvSpPr>
            <a:spLocks noGrp="1"/>
          </p:cNvSpPr>
          <p:nvPr>
            <p:ph idx="1"/>
          </p:nvPr>
        </p:nvSpPr>
        <p:spPr/>
        <p:txBody>
          <a:bodyPr/>
          <a:lstStyle/>
          <a:p>
            <a:pPr algn="just" eaLnBrk="1" hangingPunct="1">
              <a:lnSpc>
                <a:spcPct val="90000"/>
              </a:lnSpc>
            </a:pPr>
            <a:r>
              <a:rPr lang="fr-FR" sz="2400" dirty="0">
                <a:latin typeface="Arial" charset="0"/>
                <a:ea typeface="MS PGothic" charset="0"/>
                <a:cs typeface="MS PGothic" charset="0"/>
              </a:rPr>
              <a:t>Au-delà de la fonction de référence, ce dictionnaire </a:t>
            </a:r>
            <a:r>
              <a:rPr lang="fr-FR" sz="2400" b="1" dirty="0">
                <a:latin typeface="Arial" charset="0"/>
                <a:ea typeface="MS PGothic" charset="0"/>
                <a:cs typeface="MS PGothic" charset="0"/>
              </a:rPr>
              <a:t>mène un combat </a:t>
            </a:r>
            <a:r>
              <a:rPr lang="fr-FR" sz="2400" dirty="0">
                <a:latin typeface="Arial" charset="0"/>
                <a:ea typeface="MS PGothic" charset="0"/>
                <a:cs typeface="MS PGothic" charset="0"/>
              </a:rPr>
              <a:t>contre la pensée unique et l’expression appauvrie. Il balaie un spectre très large d’usages allant de la pensée abstraite et des techniques contemporaines à l’expression spontanée des usages langagiers de cette France qu’on dit « d’en bas* », alors qu’elle est de partout et de tous. […] (</a:t>
            </a:r>
            <a:r>
              <a:rPr lang="fr-FR" sz="2400" dirty="0" smtClean="0">
                <a:latin typeface="Arial" charset="0"/>
                <a:ea typeface="MS PGothic" charset="0"/>
                <a:cs typeface="MS PGothic" charset="0"/>
              </a:rPr>
              <a:t>XXI). </a:t>
            </a:r>
            <a:endParaRPr lang="fr-FR" sz="2400" dirty="0">
              <a:latin typeface="Arial" charset="0"/>
              <a:ea typeface="MS PGothic" charset="0"/>
              <a:cs typeface="MS PGothic" charset="0"/>
            </a:endParaRPr>
          </a:p>
          <a:p>
            <a:r>
              <a:rPr lang="fr-FR" sz="2400" dirty="0" smtClean="0">
                <a:latin typeface="Arial" charset="0"/>
                <a:ea typeface="MS PGothic" charset="0"/>
                <a:cs typeface="MS PGothic" charset="0"/>
              </a:rPr>
              <a:t>*</a:t>
            </a:r>
            <a:r>
              <a:rPr lang="fr-FR" sz="2400" dirty="0">
                <a:latin typeface="Arial" charset="0"/>
                <a:ea typeface="MS PGothic" charset="0"/>
                <a:cs typeface="MS PGothic" charset="0"/>
              </a:rPr>
              <a:t>Exemple à l’entrée </a:t>
            </a:r>
            <a:r>
              <a:rPr lang="fr-FR" sz="2400" i="1" dirty="0" smtClean="0">
                <a:latin typeface="Arial" charset="0"/>
                <a:ea typeface="MS PGothic" charset="0"/>
                <a:cs typeface="MS PGothic" charset="0"/>
              </a:rPr>
              <a:t>Bas </a:t>
            </a:r>
            <a:r>
              <a:rPr lang="fr-FR" sz="2400" i="1" dirty="0"/>
              <a:t>La France d'en bas : les personnes de condition modeste, les classes populaires</a:t>
            </a:r>
            <a:r>
              <a:rPr lang="fr-FR" sz="2400" dirty="0"/>
              <a:t>.</a:t>
            </a:r>
          </a:p>
          <a:p>
            <a:r>
              <a:rPr lang="fr-FR" sz="1800" dirty="0"/>
              <a:t>© 2019 Dictionnaires Le Robert - Le Petit Robert de la langue française</a:t>
            </a:r>
          </a:p>
          <a:p>
            <a:pPr eaLnBrk="1" hangingPunct="1"/>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36391027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Titolo 1"/>
          <p:cNvSpPr>
            <a:spLocks noGrp="1"/>
          </p:cNvSpPr>
          <p:nvPr>
            <p:ph type="title"/>
          </p:nvPr>
        </p:nvSpPr>
        <p:spPr/>
        <p:txBody>
          <a:bodyPr/>
          <a:lstStyle/>
          <a:p>
            <a:pPr eaLnBrk="1" hangingPunct="1"/>
            <a:r>
              <a:rPr lang="it-IT" sz="2800" dirty="0" err="1">
                <a:latin typeface="Arial" charset="0"/>
                <a:ea typeface="MS PGothic" charset="0"/>
              </a:rPr>
              <a:t>Discours</a:t>
            </a:r>
            <a:r>
              <a:rPr lang="it-IT" sz="2800" dirty="0">
                <a:latin typeface="Arial" charset="0"/>
                <a:ea typeface="MS PGothic" charset="0"/>
              </a:rPr>
              <a:t> </a:t>
            </a:r>
            <a:r>
              <a:rPr lang="it-IT" sz="2800" dirty="0" err="1">
                <a:latin typeface="Arial" charset="0"/>
                <a:ea typeface="MS PGothic" charset="0"/>
              </a:rPr>
              <a:t>préfaciels</a:t>
            </a:r>
            <a:r>
              <a:rPr lang="it-IT" sz="2800" dirty="0">
                <a:latin typeface="Arial" charset="0"/>
                <a:ea typeface="MS PGothic" charset="0"/>
              </a:rPr>
              <a:t> </a:t>
            </a:r>
            <a:r>
              <a:rPr lang="it-IT" sz="2800" dirty="0" smtClean="0">
                <a:latin typeface="Arial" charset="0"/>
                <a:ea typeface="MS PGothic" charset="0"/>
              </a:rPr>
              <a:t>:</a:t>
            </a:r>
            <a:r>
              <a:rPr lang="it-IT" altLang="ja-JP" sz="2800" dirty="0">
                <a:latin typeface="Arial" charset="0"/>
                <a:ea typeface="MS PGothic" charset="0"/>
              </a:rPr>
              <a:t/>
            </a:r>
            <a:br>
              <a:rPr lang="it-IT" altLang="ja-JP" sz="2800" dirty="0">
                <a:latin typeface="Arial" charset="0"/>
                <a:ea typeface="MS PGothic" charset="0"/>
              </a:rPr>
            </a:br>
            <a:r>
              <a:rPr lang="it-IT" altLang="ja-JP" sz="2800" dirty="0" err="1">
                <a:latin typeface="Arial" charset="0"/>
                <a:ea typeface="MS PGothic" charset="0"/>
              </a:rPr>
              <a:t>Déclaration</a:t>
            </a:r>
            <a:r>
              <a:rPr lang="it-IT" altLang="ja-JP" sz="2800" dirty="0">
                <a:latin typeface="Arial" charset="0"/>
                <a:ea typeface="MS PGothic" charset="0"/>
              </a:rPr>
              <a:t> de </a:t>
            </a:r>
            <a:r>
              <a:rPr lang="it-IT" altLang="ja-JP" sz="2800" dirty="0" err="1">
                <a:latin typeface="Arial" charset="0"/>
                <a:ea typeface="MS PGothic" charset="0"/>
              </a:rPr>
              <a:t>combat</a:t>
            </a:r>
            <a:endParaRPr lang="it-IT" sz="2800" dirty="0">
              <a:latin typeface="Arial" charset="0"/>
              <a:ea typeface="MS PGothic" charset="0"/>
            </a:endParaRPr>
          </a:p>
        </p:txBody>
      </p:sp>
      <p:sp>
        <p:nvSpPr>
          <p:cNvPr id="409602" name="Segnaposto contenuto 2"/>
          <p:cNvSpPr>
            <a:spLocks noGrp="1"/>
          </p:cNvSpPr>
          <p:nvPr>
            <p:ph idx="1"/>
          </p:nvPr>
        </p:nvSpPr>
        <p:spPr/>
        <p:txBody>
          <a:bodyPr>
            <a:normAutofit fontScale="92500" lnSpcReduction="10000"/>
          </a:bodyPr>
          <a:lstStyle/>
          <a:p>
            <a:pPr algn="just" eaLnBrk="1" hangingPunct="1"/>
            <a:r>
              <a:rPr lang="fr-FR" sz="2400" dirty="0">
                <a:latin typeface="Arial" charset="0"/>
                <a:ea typeface="MS PGothic" charset="0"/>
                <a:cs typeface="MS PGothic" charset="0"/>
              </a:rPr>
              <a:t>Ce dictionnaire souhaite réagir contre une attitude nourrie d’une idéologie, celle d’une norme supérieure pour une élite dans une population ainsi hiérarchisée, et dont les usages, lorsqu’ils se distinguent de ce </a:t>
            </a:r>
            <a:r>
              <a:rPr lang="fr-FR" sz="2400" b="1" dirty="0">
                <a:latin typeface="Arial" charset="0"/>
                <a:ea typeface="MS PGothic" charset="0"/>
                <a:cs typeface="MS PGothic" charset="0"/>
              </a:rPr>
              <a:t>‘bon usage’ </a:t>
            </a:r>
            <a:r>
              <a:rPr lang="fr-FR" sz="2400" dirty="0">
                <a:latin typeface="Arial" charset="0"/>
                <a:ea typeface="MS PGothic" charset="0"/>
                <a:cs typeface="MS PGothic" charset="0"/>
              </a:rPr>
              <a:t>ne suscitent que mépris, dérision ou rejet </a:t>
            </a:r>
            <a:r>
              <a:rPr lang="fr-FR" sz="2400" dirty="0" smtClean="0">
                <a:latin typeface="Arial" charset="0"/>
                <a:ea typeface="MS PGothic" charset="0"/>
                <a:cs typeface="MS PGothic" charset="0"/>
              </a:rPr>
              <a:t>[…].</a:t>
            </a:r>
            <a:endParaRPr lang="fr-FR" sz="2400" dirty="0">
              <a:latin typeface="Arial" charset="0"/>
              <a:ea typeface="MS PGothic" charset="0"/>
              <a:cs typeface="MS PGothic" charset="0"/>
            </a:endParaRPr>
          </a:p>
          <a:p>
            <a:pPr algn="just"/>
            <a:r>
              <a:rPr lang="fr-FR" sz="2400" dirty="0">
                <a:latin typeface="Arial" charset="0"/>
                <a:ea typeface="MS PGothic" charset="0"/>
                <a:cs typeface="MS PGothic" charset="0"/>
              </a:rPr>
              <a:t>L’idéologie de l’élite, des couches supérieures, ignore superbement ou juge sévèrement, dans l’ignorance têtue du réel social, tout autre usage que le sien.  Au contraire, le </a:t>
            </a:r>
            <a:r>
              <a:rPr lang="fr-FR" sz="2400" i="1" dirty="0">
                <a:latin typeface="Arial" charset="0"/>
                <a:ea typeface="MS PGothic" charset="0"/>
                <a:cs typeface="MS PGothic" charset="0"/>
              </a:rPr>
              <a:t>Petit</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Robert</a:t>
            </a:r>
            <a:r>
              <a:rPr lang="fr-FR" sz="2400" dirty="0">
                <a:latin typeface="Arial" charset="0"/>
                <a:ea typeface="MS PGothic" charset="0"/>
                <a:cs typeface="MS PGothic" charset="0"/>
              </a:rPr>
              <a:t> est ouvert à la diversité, à la communication plurielle ; il veut combattre le pessimisme intéressé et passéiste des </a:t>
            </a:r>
            <a:r>
              <a:rPr lang="fr-FR" sz="2400" b="1" dirty="0">
                <a:latin typeface="Arial" charset="0"/>
                <a:ea typeface="MS PGothic" charset="0"/>
                <a:cs typeface="MS PGothic" charset="0"/>
              </a:rPr>
              <a:t>purismes agressifs </a:t>
            </a:r>
            <a:r>
              <a:rPr lang="fr-FR" sz="2400" dirty="0">
                <a:latin typeface="Arial" charset="0"/>
                <a:ea typeface="MS PGothic" charset="0"/>
                <a:cs typeface="MS PGothic" charset="0"/>
              </a:rPr>
              <a:t>comme l’indifférence molle des laxismes. Le français le mérite. (XXII</a:t>
            </a:r>
            <a:r>
              <a:rPr lang="fr-FR" sz="2400" dirty="0" smtClean="0">
                <a:latin typeface="Arial" charset="0"/>
                <a:ea typeface="MS PGothic" charset="0"/>
                <a:cs typeface="MS PGothic" charset="0"/>
              </a:rPr>
              <a:t>) </a:t>
            </a:r>
          </a:p>
          <a:p>
            <a:pPr algn="just" eaLnBrk="1" hangingPunct="1"/>
            <a:r>
              <a:rPr lang="fr-FR" sz="2400" smtClean="0">
                <a:latin typeface="Arial" charset="0"/>
                <a:ea typeface="MS PGothic" charset="0"/>
                <a:cs typeface="MS PGothic" charset="0"/>
              </a:rPr>
              <a:t>PR </a:t>
            </a:r>
            <a:r>
              <a:rPr lang="fr-FR" sz="2400" smtClean="0">
                <a:latin typeface="Arial" charset="0"/>
                <a:ea typeface="MS PGothic" charset="0"/>
                <a:cs typeface="MS PGothic" charset="0"/>
              </a:rPr>
              <a:t>2020</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925138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150e </a:t>
            </a:r>
            <a:r>
              <a:rPr lang="it-IT" sz="2800" dirty="0" err="1"/>
              <a:t>anniversaire</a:t>
            </a:r>
            <a:r>
              <a:rPr lang="it-IT" sz="2800" dirty="0"/>
              <a:t> </a:t>
            </a:r>
            <a:r>
              <a:rPr lang="it-IT" sz="2800" dirty="0" smtClean="0"/>
              <a:t>de la </a:t>
            </a:r>
            <a:r>
              <a:rPr lang="it-IT" sz="2800" dirty="0" err="1"/>
              <a:t>Commune</a:t>
            </a:r>
            <a:r>
              <a:rPr lang="it-IT" sz="2800" dirty="0"/>
              <a:t> de Paris </a:t>
            </a:r>
            <a:r>
              <a:rPr lang="it-IT" sz="2800" dirty="0" smtClean="0"/>
              <a:t/>
            </a:r>
            <a:br>
              <a:rPr lang="it-IT" sz="2800" dirty="0" smtClean="0"/>
            </a:br>
            <a:r>
              <a:rPr lang="it-IT" sz="2800" dirty="0" smtClean="0"/>
              <a:t>18 </a:t>
            </a:r>
            <a:r>
              <a:rPr lang="it-IT" sz="2800" dirty="0" err="1" smtClean="0"/>
              <a:t>mars</a:t>
            </a:r>
            <a:r>
              <a:rPr lang="it-IT" sz="2800" dirty="0" smtClean="0"/>
              <a:t> 1871-18 </a:t>
            </a:r>
            <a:r>
              <a:rPr lang="it-IT" sz="2800" dirty="0" err="1" smtClean="0"/>
              <a:t>mars</a:t>
            </a:r>
            <a:r>
              <a:rPr lang="it-IT" sz="2800" dirty="0" smtClean="0"/>
              <a:t> 2021</a:t>
            </a:r>
            <a:endParaRPr lang="fr-CA" sz="2800" dirty="0"/>
          </a:p>
        </p:txBody>
      </p:sp>
      <p:sp>
        <p:nvSpPr>
          <p:cNvPr id="3" name="Segnaposto contenuto 2"/>
          <p:cNvSpPr>
            <a:spLocks noGrp="1"/>
          </p:cNvSpPr>
          <p:nvPr>
            <p:ph idx="1"/>
          </p:nvPr>
        </p:nvSpPr>
        <p:spPr/>
        <p:txBody>
          <a:bodyPr>
            <a:normAutofit/>
          </a:bodyPr>
          <a:lstStyle/>
          <a:p>
            <a:pPr algn="just"/>
            <a:r>
              <a:rPr lang="it-IT" sz="2400" dirty="0"/>
              <a:t>La </a:t>
            </a:r>
            <a:r>
              <a:rPr lang="it-IT" sz="2400" dirty="0" err="1"/>
              <a:t>Commune</a:t>
            </a:r>
            <a:r>
              <a:rPr lang="it-IT" sz="2400" dirty="0"/>
              <a:t> de Paris est le </a:t>
            </a:r>
            <a:r>
              <a:rPr lang="it-IT" sz="2400" dirty="0" err="1"/>
              <a:t>nom</a:t>
            </a:r>
            <a:r>
              <a:rPr lang="it-IT" sz="2400" dirty="0"/>
              <a:t> </a:t>
            </a:r>
            <a:r>
              <a:rPr lang="it-IT" sz="2400" dirty="0" err="1"/>
              <a:t>donné</a:t>
            </a:r>
            <a:r>
              <a:rPr lang="it-IT" sz="2400" dirty="0"/>
              <a:t> </a:t>
            </a:r>
            <a:r>
              <a:rPr lang="it-IT" sz="2400" dirty="0" err="1"/>
              <a:t>au</a:t>
            </a:r>
            <a:r>
              <a:rPr lang="it-IT" sz="2400" dirty="0"/>
              <a:t> </a:t>
            </a:r>
            <a:r>
              <a:rPr lang="it-IT" sz="2400" dirty="0" err="1"/>
              <a:t>mouvement</a:t>
            </a:r>
            <a:r>
              <a:rPr lang="it-IT" sz="2400" dirty="0"/>
              <a:t> </a:t>
            </a:r>
            <a:r>
              <a:rPr lang="it-IT" sz="2400" dirty="0" err="1"/>
              <a:t>révolutionnaire</a:t>
            </a:r>
            <a:r>
              <a:rPr lang="it-IT" sz="2400" dirty="0"/>
              <a:t> et </a:t>
            </a:r>
            <a:r>
              <a:rPr lang="it-IT" sz="2400" dirty="0" err="1"/>
              <a:t>au</a:t>
            </a:r>
            <a:r>
              <a:rPr lang="it-IT" sz="2400" dirty="0"/>
              <a:t> </a:t>
            </a:r>
            <a:r>
              <a:rPr lang="it-IT" sz="2400" dirty="0" err="1"/>
              <a:t>gouvernement</a:t>
            </a:r>
            <a:r>
              <a:rPr lang="it-IT" sz="2400" dirty="0"/>
              <a:t> </a:t>
            </a:r>
            <a:r>
              <a:rPr lang="it-IT" sz="2400" dirty="0" err="1"/>
              <a:t>insurrectionnel</a:t>
            </a:r>
            <a:r>
              <a:rPr lang="it-IT" sz="2400" dirty="0"/>
              <a:t> qui </a:t>
            </a:r>
            <a:r>
              <a:rPr lang="it-IT" sz="2400" dirty="0" err="1"/>
              <a:t>fut</a:t>
            </a:r>
            <a:r>
              <a:rPr lang="it-IT" sz="2400" dirty="0"/>
              <a:t> </a:t>
            </a:r>
            <a:r>
              <a:rPr lang="it-IT" sz="2400" dirty="0" err="1"/>
              <a:t>mis</a:t>
            </a:r>
            <a:r>
              <a:rPr lang="it-IT" sz="2400" dirty="0"/>
              <a:t> en </a:t>
            </a:r>
            <a:r>
              <a:rPr lang="it-IT" sz="2400" dirty="0" err="1"/>
              <a:t>place</a:t>
            </a:r>
            <a:r>
              <a:rPr lang="it-IT" sz="2400" dirty="0"/>
              <a:t> </a:t>
            </a:r>
            <a:r>
              <a:rPr lang="it-IT" sz="2400" dirty="0" err="1"/>
              <a:t>dans</a:t>
            </a:r>
            <a:r>
              <a:rPr lang="it-IT" sz="2400" dirty="0"/>
              <a:t> la capitale </a:t>
            </a:r>
            <a:r>
              <a:rPr lang="it-IT" sz="2400" dirty="0" err="1"/>
              <a:t>entre</a:t>
            </a:r>
            <a:r>
              <a:rPr lang="it-IT" sz="2400" dirty="0"/>
              <a:t> le 18 </a:t>
            </a:r>
            <a:r>
              <a:rPr lang="it-IT" sz="2400" dirty="0" err="1"/>
              <a:t>mars</a:t>
            </a:r>
            <a:r>
              <a:rPr lang="it-IT" sz="2400" dirty="0"/>
              <a:t> et le 28 mai 1871</a:t>
            </a:r>
            <a:r>
              <a:rPr lang="it-IT" sz="2400" dirty="0" smtClean="0"/>
              <a:t>.</a:t>
            </a:r>
          </a:p>
          <a:p>
            <a:pPr algn="just"/>
            <a:endParaRPr lang="it-IT" sz="2400" dirty="0"/>
          </a:p>
          <a:p>
            <a:pPr algn="just"/>
            <a:r>
              <a:rPr lang="it-IT" sz="2400" dirty="0"/>
              <a:t>JDD 11 </a:t>
            </a:r>
            <a:r>
              <a:rPr lang="it-IT" sz="2400" dirty="0" err="1"/>
              <a:t>mars</a:t>
            </a:r>
            <a:r>
              <a:rPr lang="it-IT" sz="2400" dirty="0"/>
              <a:t> 2021</a:t>
            </a:r>
            <a:endParaRPr lang="fr-CA" sz="2400" dirty="0"/>
          </a:p>
          <a:p>
            <a:pPr algn="just"/>
            <a:endParaRPr lang="it-IT" sz="2400" dirty="0"/>
          </a:p>
        </p:txBody>
      </p:sp>
    </p:spTree>
    <p:extLst>
      <p:ext uri="{BB962C8B-B14F-4D97-AF65-F5344CB8AC3E}">
        <p14:creationId xmlns:p14="http://schemas.microsoft.com/office/powerpoint/2010/main" val="3191986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Cette</a:t>
            </a:r>
            <a:r>
              <a:rPr lang="it-IT" sz="2400" dirty="0"/>
              <a:t> </a:t>
            </a:r>
            <a:r>
              <a:rPr lang="it-IT" sz="2400" dirty="0" err="1"/>
              <a:t>révolte</a:t>
            </a:r>
            <a:r>
              <a:rPr lang="it-IT" sz="2400" dirty="0"/>
              <a:t> est la </a:t>
            </a:r>
            <a:r>
              <a:rPr lang="it-IT" sz="2400" dirty="0" err="1"/>
              <a:t>conséquence</a:t>
            </a:r>
            <a:r>
              <a:rPr lang="it-IT" sz="2400" dirty="0"/>
              <a:t> </a:t>
            </a:r>
            <a:r>
              <a:rPr lang="it-IT" sz="2400" dirty="0" err="1"/>
              <a:t>directe</a:t>
            </a:r>
            <a:r>
              <a:rPr lang="it-IT" sz="2400" dirty="0"/>
              <a:t> de la guerre de 1870-1871 </a:t>
            </a:r>
            <a:r>
              <a:rPr lang="it-IT" sz="2400" dirty="0" err="1"/>
              <a:t>entre</a:t>
            </a:r>
            <a:r>
              <a:rPr lang="it-IT" sz="2400" dirty="0"/>
              <a:t> la France et la </a:t>
            </a:r>
            <a:r>
              <a:rPr lang="it-IT" sz="2400" dirty="0" err="1"/>
              <a:t>Prusse</a:t>
            </a:r>
            <a:r>
              <a:rPr lang="it-IT" sz="2400" dirty="0"/>
              <a:t>. </a:t>
            </a:r>
            <a:endParaRPr lang="it-IT" sz="2400" dirty="0" smtClean="0"/>
          </a:p>
          <a:p>
            <a:pPr algn="just"/>
            <a:r>
              <a:rPr lang="it-IT" sz="2400" dirty="0" smtClean="0"/>
              <a:t>En </a:t>
            </a:r>
            <a:r>
              <a:rPr lang="it-IT" sz="2400" dirty="0" err="1"/>
              <a:t>septembre</a:t>
            </a:r>
            <a:r>
              <a:rPr lang="it-IT" sz="2400" dirty="0"/>
              <a:t> 1870, la France est en </a:t>
            </a:r>
            <a:r>
              <a:rPr lang="it-IT" sz="2400" dirty="0" err="1"/>
              <a:t>déroute</a:t>
            </a:r>
            <a:r>
              <a:rPr lang="it-IT" sz="2400" dirty="0"/>
              <a:t>, </a:t>
            </a:r>
            <a:r>
              <a:rPr lang="it-IT" sz="2400" dirty="0" err="1"/>
              <a:t>Napoléon</a:t>
            </a:r>
            <a:r>
              <a:rPr lang="it-IT" sz="2400" dirty="0"/>
              <a:t> III </a:t>
            </a:r>
            <a:r>
              <a:rPr lang="it-IT" sz="2400" dirty="0" err="1"/>
              <a:t>abdique</a:t>
            </a:r>
            <a:r>
              <a:rPr lang="it-IT" sz="2400" dirty="0"/>
              <a:t> </a:t>
            </a:r>
            <a:r>
              <a:rPr lang="it-IT" sz="2400" dirty="0" err="1"/>
              <a:t>au</a:t>
            </a:r>
            <a:r>
              <a:rPr lang="it-IT" sz="2400" dirty="0"/>
              <a:t> profit de la </a:t>
            </a:r>
            <a:r>
              <a:rPr lang="it-IT" sz="2400" dirty="0" err="1"/>
              <a:t>IIIe</a:t>
            </a:r>
            <a:r>
              <a:rPr lang="it-IT" sz="2400" dirty="0"/>
              <a:t> </a:t>
            </a:r>
            <a:r>
              <a:rPr lang="it-IT" sz="2400" dirty="0" err="1"/>
              <a:t>République</a:t>
            </a:r>
            <a:r>
              <a:rPr lang="it-IT" sz="2400" dirty="0"/>
              <a:t> et Paris est </a:t>
            </a:r>
            <a:r>
              <a:rPr lang="it-IT" sz="2400" dirty="0" err="1"/>
              <a:t>assiégée</a:t>
            </a:r>
            <a:r>
              <a:rPr lang="it-IT" sz="2400" dirty="0"/>
              <a:t> par </a:t>
            </a:r>
            <a:r>
              <a:rPr lang="it-IT" sz="2400" dirty="0" err="1"/>
              <a:t>les</a:t>
            </a:r>
            <a:r>
              <a:rPr lang="it-IT" sz="2400" dirty="0"/>
              <a:t> </a:t>
            </a:r>
            <a:r>
              <a:rPr lang="it-IT" sz="2400" dirty="0" err="1"/>
              <a:t>troupes</a:t>
            </a:r>
            <a:r>
              <a:rPr lang="it-IT" sz="2400" dirty="0"/>
              <a:t> </a:t>
            </a:r>
            <a:r>
              <a:rPr lang="it-IT" sz="2400" dirty="0" err="1"/>
              <a:t>ennemies</a:t>
            </a:r>
            <a:r>
              <a:rPr lang="it-IT" sz="2400" dirty="0"/>
              <a:t>. </a:t>
            </a:r>
            <a:r>
              <a:rPr lang="it-IT" sz="2400" dirty="0" err="1"/>
              <a:t>Sous</a:t>
            </a:r>
            <a:r>
              <a:rPr lang="it-IT" sz="2400" dirty="0"/>
              <a:t> l'</a:t>
            </a:r>
            <a:r>
              <a:rPr lang="it-IT" sz="2400" dirty="0" err="1"/>
              <a:t>effet</a:t>
            </a:r>
            <a:r>
              <a:rPr lang="it-IT" sz="2400" dirty="0"/>
              <a:t> </a:t>
            </a:r>
            <a:r>
              <a:rPr lang="it-IT" sz="2400" dirty="0" err="1"/>
              <a:t>du</a:t>
            </a:r>
            <a:r>
              <a:rPr lang="it-IT" sz="2400" dirty="0"/>
              <a:t> </a:t>
            </a:r>
            <a:r>
              <a:rPr lang="it-IT" sz="2400" dirty="0" err="1"/>
              <a:t>blocus</a:t>
            </a:r>
            <a:r>
              <a:rPr lang="it-IT" sz="2400" dirty="0"/>
              <a:t>, </a:t>
            </a:r>
            <a:r>
              <a:rPr lang="it-IT" sz="2400" dirty="0" err="1"/>
              <a:t>les</a:t>
            </a:r>
            <a:r>
              <a:rPr lang="it-IT" sz="2400" dirty="0"/>
              <a:t> </a:t>
            </a:r>
            <a:r>
              <a:rPr lang="it-IT" sz="2400" dirty="0" err="1"/>
              <a:t>Parisiens</a:t>
            </a:r>
            <a:r>
              <a:rPr lang="it-IT" sz="2400" dirty="0"/>
              <a:t> </a:t>
            </a:r>
            <a:r>
              <a:rPr lang="it-IT" sz="2400" dirty="0" err="1"/>
              <a:t>meurent</a:t>
            </a:r>
            <a:r>
              <a:rPr lang="it-IT" sz="2400" dirty="0"/>
              <a:t> de </a:t>
            </a:r>
            <a:r>
              <a:rPr lang="it-IT" sz="2400" dirty="0" err="1"/>
              <a:t>faim</a:t>
            </a:r>
            <a:r>
              <a:rPr lang="it-IT" sz="2400" dirty="0"/>
              <a:t> à </a:t>
            </a:r>
            <a:r>
              <a:rPr lang="it-IT" sz="2400" dirty="0" err="1"/>
              <a:t>tel</a:t>
            </a:r>
            <a:r>
              <a:rPr lang="it-IT" sz="2400" dirty="0"/>
              <a:t> </a:t>
            </a:r>
            <a:r>
              <a:rPr lang="it-IT" sz="2400" dirty="0" err="1"/>
              <a:t>point</a:t>
            </a:r>
            <a:r>
              <a:rPr lang="it-IT" sz="2400" dirty="0"/>
              <a:t> </a:t>
            </a:r>
            <a:r>
              <a:rPr lang="it-IT" sz="2400" dirty="0" err="1"/>
              <a:t>qu'une</a:t>
            </a:r>
            <a:r>
              <a:rPr lang="it-IT" sz="2400" dirty="0"/>
              <a:t> </a:t>
            </a:r>
            <a:r>
              <a:rPr lang="it-IT" sz="2400" dirty="0" err="1"/>
              <a:t>partie</a:t>
            </a:r>
            <a:r>
              <a:rPr lang="it-IT" sz="2400" dirty="0"/>
              <a:t> </a:t>
            </a:r>
            <a:r>
              <a:rPr lang="it-IT" sz="2400" dirty="0" err="1"/>
              <a:t>des</a:t>
            </a:r>
            <a:r>
              <a:rPr lang="it-IT" sz="2400" dirty="0"/>
              <a:t> </a:t>
            </a:r>
            <a:r>
              <a:rPr lang="it-IT" sz="2400" dirty="0" err="1"/>
              <a:t>animaux</a:t>
            </a:r>
            <a:r>
              <a:rPr lang="it-IT" sz="2400" dirty="0"/>
              <a:t> </a:t>
            </a:r>
            <a:r>
              <a:rPr lang="it-IT" sz="2400" dirty="0" err="1"/>
              <a:t>du</a:t>
            </a:r>
            <a:r>
              <a:rPr lang="it-IT" sz="2400" dirty="0"/>
              <a:t> zoo de </a:t>
            </a:r>
            <a:r>
              <a:rPr lang="it-IT" sz="2400" dirty="0" err="1"/>
              <a:t>Vincennes</a:t>
            </a:r>
            <a:r>
              <a:rPr lang="it-IT" sz="2400" dirty="0"/>
              <a:t> </a:t>
            </a:r>
            <a:r>
              <a:rPr lang="it-IT" sz="2400" dirty="0" err="1"/>
              <a:t>sont</a:t>
            </a:r>
            <a:r>
              <a:rPr lang="it-IT" sz="2400" dirty="0"/>
              <a:t> </a:t>
            </a:r>
            <a:r>
              <a:rPr lang="it-IT" sz="2400" dirty="0" err="1"/>
              <a:t>mangés</a:t>
            </a:r>
            <a:r>
              <a:rPr lang="it-IT" sz="2400" dirty="0"/>
              <a:t>. Mais la capitale </a:t>
            </a:r>
            <a:r>
              <a:rPr lang="it-IT" sz="2400" dirty="0" err="1"/>
              <a:t>résiste</a:t>
            </a:r>
            <a:r>
              <a:rPr lang="it-IT" sz="2400" dirty="0"/>
              <a:t> </a:t>
            </a:r>
            <a:r>
              <a:rPr lang="it-IT" sz="2400" dirty="0" err="1"/>
              <a:t>aux</a:t>
            </a:r>
            <a:r>
              <a:rPr lang="it-IT" sz="2400" dirty="0"/>
              <a:t> </a:t>
            </a:r>
            <a:r>
              <a:rPr lang="it-IT" sz="2400" dirty="0" err="1"/>
              <a:t>Prussiens</a:t>
            </a:r>
            <a:r>
              <a:rPr lang="it-IT" sz="2400" dirty="0"/>
              <a:t> et le </a:t>
            </a:r>
            <a:r>
              <a:rPr lang="it-IT" sz="2400" dirty="0" err="1"/>
              <a:t>siège</a:t>
            </a:r>
            <a:r>
              <a:rPr lang="it-IT" sz="2400" dirty="0"/>
              <a:t> n'est </a:t>
            </a:r>
            <a:r>
              <a:rPr lang="it-IT" sz="2400" dirty="0" err="1"/>
              <a:t>pas</a:t>
            </a:r>
            <a:r>
              <a:rPr lang="it-IT" sz="2400" dirty="0"/>
              <a:t> </a:t>
            </a:r>
            <a:r>
              <a:rPr lang="it-IT" sz="2400" dirty="0" err="1"/>
              <a:t>rompu</a:t>
            </a:r>
            <a:r>
              <a:rPr lang="it-IT" sz="2400" dirty="0"/>
              <a:t>. </a:t>
            </a:r>
            <a:r>
              <a:rPr lang="it-IT" sz="2400" dirty="0" err="1"/>
              <a:t>Alors</a:t>
            </a:r>
            <a:r>
              <a:rPr lang="it-IT" sz="2400" dirty="0"/>
              <a:t>, </a:t>
            </a:r>
            <a:r>
              <a:rPr lang="it-IT" sz="2400" dirty="0" err="1"/>
              <a:t>quand</a:t>
            </a:r>
            <a:r>
              <a:rPr lang="it-IT" sz="2400" dirty="0"/>
              <a:t> le </a:t>
            </a:r>
            <a:r>
              <a:rPr lang="it-IT" sz="2400" dirty="0" err="1"/>
              <a:t>pouvoir</a:t>
            </a:r>
            <a:r>
              <a:rPr lang="it-IT" sz="2400" dirty="0"/>
              <a:t> </a:t>
            </a:r>
            <a:r>
              <a:rPr lang="it-IT" sz="2400" dirty="0" err="1"/>
              <a:t>républicain</a:t>
            </a:r>
            <a:r>
              <a:rPr lang="it-IT" sz="2400" dirty="0"/>
              <a:t> </a:t>
            </a:r>
            <a:r>
              <a:rPr lang="it-IT" sz="2400" dirty="0" err="1"/>
              <a:t>décide</a:t>
            </a:r>
            <a:r>
              <a:rPr lang="it-IT" sz="2400" dirty="0"/>
              <a:t> de </a:t>
            </a:r>
            <a:r>
              <a:rPr lang="it-IT" sz="2400" dirty="0" err="1"/>
              <a:t>capituler</a:t>
            </a:r>
            <a:r>
              <a:rPr lang="it-IT" sz="2400" dirty="0"/>
              <a:t>, </a:t>
            </a:r>
            <a:r>
              <a:rPr lang="it-IT" sz="2400" dirty="0" err="1"/>
              <a:t>les</a:t>
            </a:r>
            <a:r>
              <a:rPr lang="it-IT" sz="2400" dirty="0"/>
              <a:t> </a:t>
            </a:r>
            <a:r>
              <a:rPr lang="it-IT" sz="2400" dirty="0" err="1"/>
              <a:t>Parisiens</a:t>
            </a:r>
            <a:r>
              <a:rPr lang="it-IT" sz="2400" dirty="0"/>
              <a:t> </a:t>
            </a:r>
            <a:r>
              <a:rPr lang="it-IT" sz="2400" dirty="0" err="1"/>
              <a:t>refusent</a:t>
            </a:r>
            <a:r>
              <a:rPr lang="it-IT" sz="2400" dirty="0"/>
              <a:t> de se </a:t>
            </a:r>
            <a:r>
              <a:rPr lang="it-IT" sz="2400" dirty="0" err="1"/>
              <a:t>rendre</a:t>
            </a:r>
            <a:r>
              <a:rPr lang="it-IT" sz="2400" dirty="0" smtClean="0"/>
              <a:t>.</a:t>
            </a:r>
          </a:p>
          <a:p>
            <a:pPr algn="just"/>
            <a:r>
              <a:rPr lang="it-IT" sz="2400" i="1" dirty="0" smtClean="0"/>
              <a:t>JDD</a:t>
            </a:r>
            <a:r>
              <a:rPr lang="it-IT" sz="2400" dirty="0" smtClean="0"/>
              <a:t> 11 </a:t>
            </a:r>
            <a:r>
              <a:rPr lang="it-IT" sz="2400" dirty="0" err="1" smtClean="0"/>
              <a:t>mars</a:t>
            </a:r>
            <a:r>
              <a:rPr lang="it-IT" sz="2400" dirty="0" smtClean="0"/>
              <a:t> 2021</a:t>
            </a:r>
            <a:endParaRPr lang="fr-CA" sz="2400" dirty="0"/>
          </a:p>
        </p:txBody>
      </p:sp>
    </p:spTree>
    <p:extLst>
      <p:ext uri="{BB962C8B-B14F-4D97-AF65-F5344CB8AC3E}">
        <p14:creationId xmlns:p14="http://schemas.microsoft.com/office/powerpoint/2010/main" val="146861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r>
              <a:rPr lang="it-IT" sz="2400" b="1" dirty="0"/>
              <a:t>Une "</a:t>
            </a:r>
            <a:r>
              <a:rPr lang="it-IT" sz="2400" b="1" dirty="0" err="1"/>
              <a:t>semaine</a:t>
            </a:r>
            <a:r>
              <a:rPr lang="it-IT" sz="2400" b="1" dirty="0"/>
              <a:t> </a:t>
            </a:r>
            <a:r>
              <a:rPr lang="it-IT" sz="2400" b="1" dirty="0" err="1"/>
              <a:t>sanglante</a:t>
            </a:r>
            <a:r>
              <a:rPr lang="it-IT" sz="2400" b="1" dirty="0"/>
              <a:t>" qui a </a:t>
            </a:r>
            <a:r>
              <a:rPr lang="it-IT" sz="2400" b="1" dirty="0" err="1"/>
              <a:t>marqué</a:t>
            </a:r>
            <a:r>
              <a:rPr lang="it-IT" sz="2400" b="1" dirty="0"/>
              <a:t> </a:t>
            </a:r>
            <a:r>
              <a:rPr lang="it-IT" sz="2400" b="1" dirty="0" err="1"/>
              <a:t>les</a:t>
            </a:r>
            <a:r>
              <a:rPr lang="it-IT" sz="2400" b="1" dirty="0"/>
              <a:t> </a:t>
            </a:r>
            <a:r>
              <a:rPr lang="it-IT" sz="2400" b="1" dirty="0" err="1"/>
              <a:t>esprits</a:t>
            </a:r>
            <a:endParaRPr lang="it-IT" sz="2400" b="1" dirty="0"/>
          </a:p>
          <a:p>
            <a:pPr algn="just"/>
            <a:r>
              <a:rPr lang="it-IT" sz="2400" dirty="0"/>
              <a:t>Une </a:t>
            </a:r>
            <a:r>
              <a:rPr lang="it-IT" sz="2400" dirty="0" err="1"/>
              <a:t>partie</a:t>
            </a:r>
            <a:r>
              <a:rPr lang="it-IT" sz="2400" dirty="0"/>
              <a:t> d'</a:t>
            </a:r>
            <a:r>
              <a:rPr lang="it-IT" sz="2400" dirty="0" err="1"/>
              <a:t>entre</a:t>
            </a:r>
            <a:r>
              <a:rPr lang="it-IT" sz="2400" dirty="0"/>
              <a:t> </a:t>
            </a:r>
            <a:r>
              <a:rPr lang="it-IT" sz="2400" dirty="0" err="1"/>
              <a:t>eux</a:t>
            </a:r>
            <a:r>
              <a:rPr lang="it-IT" sz="2400" dirty="0"/>
              <a:t>, </a:t>
            </a:r>
            <a:r>
              <a:rPr lang="it-IT" sz="2400" dirty="0" err="1"/>
              <a:t>emmenés</a:t>
            </a:r>
            <a:r>
              <a:rPr lang="it-IT" sz="2400" dirty="0"/>
              <a:t> par la </a:t>
            </a:r>
            <a:r>
              <a:rPr lang="it-IT" sz="2400" dirty="0" err="1"/>
              <a:t>Garde</a:t>
            </a:r>
            <a:r>
              <a:rPr lang="it-IT" sz="2400" dirty="0"/>
              <a:t> </a:t>
            </a:r>
            <a:r>
              <a:rPr lang="it-IT" sz="2400" dirty="0" err="1"/>
              <a:t>nationale</a:t>
            </a:r>
            <a:r>
              <a:rPr lang="it-IT" sz="2400" dirty="0"/>
              <a:t>, </a:t>
            </a:r>
            <a:r>
              <a:rPr lang="it-IT" sz="2400" dirty="0" err="1"/>
              <a:t>prend</a:t>
            </a:r>
            <a:r>
              <a:rPr lang="it-IT" sz="2400" dirty="0"/>
              <a:t> </a:t>
            </a:r>
            <a:r>
              <a:rPr lang="it-IT" sz="2400" dirty="0" err="1"/>
              <a:t>les</a:t>
            </a:r>
            <a:r>
              <a:rPr lang="it-IT" sz="2400" dirty="0"/>
              <a:t> </a:t>
            </a:r>
            <a:r>
              <a:rPr lang="it-IT" sz="2400" dirty="0" err="1"/>
              <a:t>armes</a:t>
            </a:r>
            <a:r>
              <a:rPr lang="it-IT" sz="2400" dirty="0"/>
              <a:t> et </a:t>
            </a:r>
            <a:r>
              <a:rPr lang="it-IT" sz="2400" dirty="0" err="1"/>
              <a:t>combat</a:t>
            </a:r>
            <a:r>
              <a:rPr lang="it-IT" sz="2400" dirty="0"/>
              <a:t> à la fois </a:t>
            </a:r>
            <a:r>
              <a:rPr lang="it-IT" sz="2400" dirty="0" err="1"/>
              <a:t>les</a:t>
            </a:r>
            <a:r>
              <a:rPr lang="it-IT" sz="2400" dirty="0"/>
              <a:t> </a:t>
            </a:r>
            <a:r>
              <a:rPr lang="it-IT" sz="2400" dirty="0" err="1"/>
              <a:t>Prussiens</a:t>
            </a:r>
            <a:r>
              <a:rPr lang="it-IT" sz="2400" dirty="0"/>
              <a:t> - qui </a:t>
            </a:r>
            <a:r>
              <a:rPr lang="it-IT" sz="2400" dirty="0" err="1"/>
              <a:t>défilent</a:t>
            </a:r>
            <a:r>
              <a:rPr lang="it-IT" sz="2400" dirty="0"/>
              <a:t> </a:t>
            </a:r>
            <a:r>
              <a:rPr lang="it-IT" sz="2400" dirty="0" err="1"/>
              <a:t>dans</a:t>
            </a:r>
            <a:r>
              <a:rPr lang="it-IT" sz="2400" dirty="0"/>
              <a:t> la capitale le 1er </a:t>
            </a:r>
            <a:r>
              <a:rPr lang="it-IT" sz="2400" dirty="0" err="1"/>
              <a:t>mars</a:t>
            </a:r>
            <a:r>
              <a:rPr lang="it-IT" sz="2400" dirty="0"/>
              <a:t> - et le </a:t>
            </a:r>
            <a:r>
              <a:rPr lang="it-IT" sz="2400" dirty="0" err="1"/>
              <a:t>pouvoir</a:t>
            </a:r>
            <a:r>
              <a:rPr lang="it-IT" sz="2400" dirty="0"/>
              <a:t>. Le 18 </a:t>
            </a:r>
            <a:r>
              <a:rPr lang="it-IT" sz="2400" dirty="0" err="1"/>
              <a:t>mars</a:t>
            </a:r>
            <a:r>
              <a:rPr lang="it-IT" sz="2400" dirty="0"/>
              <a:t> 1871, le chef </a:t>
            </a:r>
            <a:r>
              <a:rPr lang="it-IT" sz="2400" dirty="0" err="1"/>
              <a:t>du</a:t>
            </a:r>
            <a:r>
              <a:rPr lang="it-IT" sz="2400" dirty="0"/>
              <a:t> </a:t>
            </a:r>
            <a:r>
              <a:rPr lang="it-IT" sz="2400" dirty="0" err="1"/>
              <a:t>gouvernement</a:t>
            </a:r>
            <a:r>
              <a:rPr lang="it-IT" sz="2400" dirty="0"/>
              <a:t> </a:t>
            </a:r>
            <a:r>
              <a:rPr lang="it-IT" sz="2400" dirty="0" err="1"/>
              <a:t>provisoire</a:t>
            </a:r>
            <a:r>
              <a:rPr lang="it-IT" sz="2400" dirty="0"/>
              <a:t>, </a:t>
            </a:r>
            <a:r>
              <a:rPr lang="it-IT" sz="2400" dirty="0" err="1"/>
              <a:t>Adolphe</a:t>
            </a:r>
            <a:r>
              <a:rPr lang="it-IT" sz="2400" dirty="0"/>
              <a:t> </a:t>
            </a:r>
            <a:r>
              <a:rPr lang="it-IT" sz="2400" dirty="0" err="1"/>
              <a:t>Thiers</a:t>
            </a:r>
            <a:r>
              <a:rPr lang="it-IT" sz="2400" dirty="0"/>
              <a:t>, </a:t>
            </a:r>
            <a:r>
              <a:rPr lang="it-IT" sz="2400" dirty="0" err="1"/>
              <a:t>fait</a:t>
            </a:r>
            <a:r>
              <a:rPr lang="it-IT" sz="2400" dirty="0"/>
              <a:t> </a:t>
            </a:r>
            <a:r>
              <a:rPr lang="it-IT" sz="2400" dirty="0" err="1"/>
              <a:t>arrêter</a:t>
            </a:r>
            <a:r>
              <a:rPr lang="it-IT" sz="2400" dirty="0"/>
              <a:t> Auguste </a:t>
            </a:r>
            <a:r>
              <a:rPr lang="it-IT" sz="2400" dirty="0" err="1"/>
              <a:t>Blanqui</a:t>
            </a:r>
            <a:r>
              <a:rPr lang="it-IT" sz="2400" dirty="0"/>
              <a:t>, l'un </a:t>
            </a:r>
            <a:r>
              <a:rPr lang="it-IT" sz="2400" dirty="0" err="1"/>
              <a:t>des</a:t>
            </a:r>
            <a:r>
              <a:rPr lang="it-IT" sz="2400" dirty="0"/>
              <a:t> </a:t>
            </a:r>
            <a:r>
              <a:rPr lang="it-IT" sz="2400" dirty="0" err="1"/>
              <a:t>leaders</a:t>
            </a:r>
            <a:r>
              <a:rPr lang="it-IT" sz="2400" dirty="0"/>
              <a:t> </a:t>
            </a:r>
            <a:r>
              <a:rPr lang="it-IT" sz="2400" dirty="0" err="1"/>
              <a:t>du</a:t>
            </a:r>
            <a:r>
              <a:rPr lang="it-IT" sz="2400" dirty="0"/>
              <a:t> </a:t>
            </a:r>
            <a:r>
              <a:rPr lang="it-IT" sz="2400" dirty="0" err="1"/>
              <a:t>mouvement</a:t>
            </a:r>
            <a:r>
              <a:rPr lang="it-IT" sz="2400" dirty="0"/>
              <a:t>, et </a:t>
            </a:r>
            <a:r>
              <a:rPr lang="it-IT" sz="2400" dirty="0" err="1"/>
              <a:t>envoie</a:t>
            </a:r>
            <a:r>
              <a:rPr lang="it-IT" sz="2400" dirty="0"/>
              <a:t> </a:t>
            </a:r>
            <a:r>
              <a:rPr lang="it-IT" sz="2400" dirty="0" err="1"/>
              <a:t>des</a:t>
            </a:r>
            <a:r>
              <a:rPr lang="it-IT" sz="2400" dirty="0"/>
              <a:t> </a:t>
            </a:r>
            <a:r>
              <a:rPr lang="it-IT" sz="2400" dirty="0" err="1"/>
              <a:t>troupes</a:t>
            </a:r>
            <a:r>
              <a:rPr lang="it-IT" sz="2400" dirty="0"/>
              <a:t> pour </a:t>
            </a:r>
            <a:r>
              <a:rPr lang="it-IT" sz="2400" dirty="0" err="1"/>
              <a:t>désarmer</a:t>
            </a:r>
            <a:r>
              <a:rPr lang="it-IT" sz="2400" dirty="0"/>
              <a:t> la </a:t>
            </a:r>
            <a:r>
              <a:rPr lang="it-IT" sz="2400" dirty="0" err="1"/>
              <a:t>Garde</a:t>
            </a:r>
            <a:r>
              <a:rPr lang="it-IT" sz="2400" dirty="0"/>
              <a:t> </a:t>
            </a:r>
            <a:r>
              <a:rPr lang="it-IT" sz="2400" dirty="0" err="1"/>
              <a:t>nationale</a:t>
            </a:r>
            <a:r>
              <a:rPr lang="it-IT" sz="2400" dirty="0"/>
              <a:t>. Mais </a:t>
            </a:r>
            <a:r>
              <a:rPr lang="it-IT" sz="2400" dirty="0" err="1"/>
              <a:t>celles</a:t>
            </a:r>
            <a:r>
              <a:rPr lang="it-IT" sz="2400" dirty="0"/>
              <a:t>-ci </a:t>
            </a:r>
            <a:r>
              <a:rPr lang="it-IT" sz="2400" dirty="0" err="1"/>
              <a:t>fraternisent</a:t>
            </a:r>
            <a:r>
              <a:rPr lang="it-IT" sz="2400" dirty="0"/>
              <a:t> </a:t>
            </a:r>
            <a:r>
              <a:rPr lang="it-IT" sz="2400" dirty="0" err="1"/>
              <a:t>avec</a:t>
            </a:r>
            <a:r>
              <a:rPr lang="it-IT" sz="2400" dirty="0"/>
              <a:t> la </a:t>
            </a:r>
            <a:r>
              <a:rPr lang="it-IT" sz="2400" dirty="0" err="1"/>
              <a:t>foule</a:t>
            </a:r>
            <a:r>
              <a:rPr lang="it-IT" sz="2400" dirty="0"/>
              <a:t> et la </a:t>
            </a:r>
            <a:r>
              <a:rPr lang="it-IT" sz="2400" dirty="0" err="1"/>
              <a:t>Garde</a:t>
            </a:r>
            <a:r>
              <a:rPr lang="it-IT" sz="2400" dirty="0"/>
              <a:t> </a:t>
            </a:r>
            <a:r>
              <a:rPr lang="it-IT" sz="2400" dirty="0" err="1"/>
              <a:t>nationale</a:t>
            </a:r>
            <a:r>
              <a:rPr lang="it-IT" sz="2400" dirty="0"/>
              <a:t>. En </a:t>
            </a:r>
            <a:r>
              <a:rPr lang="it-IT" sz="2400" dirty="0" err="1"/>
              <a:t>quelques</a:t>
            </a:r>
            <a:r>
              <a:rPr lang="it-IT" sz="2400" dirty="0"/>
              <a:t> </a:t>
            </a:r>
            <a:r>
              <a:rPr lang="it-IT" sz="2400" dirty="0" err="1"/>
              <a:t>jours</a:t>
            </a:r>
            <a:r>
              <a:rPr lang="it-IT" sz="2400" dirty="0"/>
              <a:t>, la </a:t>
            </a:r>
            <a:r>
              <a:rPr lang="it-IT" sz="2400" dirty="0" err="1"/>
              <a:t>Commune</a:t>
            </a:r>
            <a:r>
              <a:rPr lang="it-IT" sz="2400" dirty="0"/>
              <a:t> de Paris s'</a:t>
            </a:r>
            <a:r>
              <a:rPr lang="it-IT" sz="2400" dirty="0" err="1"/>
              <a:t>organise</a:t>
            </a:r>
            <a:r>
              <a:rPr lang="it-IT" sz="2400" dirty="0"/>
              <a:t> en une </a:t>
            </a:r>
            <a:r>
              <a:rPr lang="it-IT" sz="2400" dirty="0" err="1"/>
              <a:t>entité</a:t>
            </a:r>
            <a:r>
              <a:rPr lang="it-IT" sz="2400" dirty="0"/>
              <a:t> </a:t>
            </a:r>
            <a:r>
              <a:rPr lang="it-IT" sz="2400" dirty="0" err="1"/>
              <a:t>politique</a:t>
            </a:r>
            <a:r>
              <a:rPr lang="it-IT" sz="2400" dirty="0"/>
              <a:t> </a:t>
            </a:r>
            <a:r>
              <a:rPr lang="it-IT" sz="2400" dirty="0" err="1"/>
              <a:t>indépendante</a:t>
            </a:r>
            <a:r>
              <a:rPr lang="it-IT" sz="2400" dirty="0"/>
              <a:t>, </a:t>
            </a:r>
            <a:r>
              <a:rPr lang="it-IT" sz="2400" dirty="0" err="1"/>
              <a:t>avec</a:t>
            </a:r>
            <a:r>
              <a:rPr lang="it-IT" sz="2400" dirty="0"/>
              <a:t> </a:t>
            </a:r>
            <a:r>
              <a:rPr lang="it-IT" sz="2400" b="1" dirty="0"/>
              <a:t>un </a:t>
            </a:r>
            <a:r>
              <a:rPr lang="it-IT" sz="2400" b="1" dirty="0" err="1"/>
              <a:t>contre-gouvernement</a:t>
            </a:r>
            <a:r>
              <a:rPr lang="it-IT" sz="2400" b="1" dirty="0" smtClean="0"/>
              <a:t>.</a:t>
            </a:r>
          </a:p>
          <a:p>
            <a:pPr algn="just"/>
            <a:r>
              <a:rPr lang="it-IT" sz="2400" i="1" dirty="0"/>
              <a:t>JDD</a:t>
            </a:r>
            <a:r>
              <a:rPr lang="it-IT" sz="2400" dirty="0"/>
              <a:t> 11 </a:t>
            </a:r>
            <a:r>
              <a:rPr lang="it-IT" sz="2400" dirty="0" err="1"/>
              <a:t>mars</a:t>
            </a:r>
            <a:r>
              <a:rPr lang="it-IT" sz="2400" dirty="0"/>
              <a:t> 2021</a:t>
            </a:r>
            <a:endParaRPr lang="fr-CA" sz="2400" dirty="0"/>
          </a:p>
          <a:p>
            <a:pPr algn="just"/>
            <a:endParaRPr lang="it-IT" sz="2400" dirty="0"/>
          </a:p>
          <a:p>
            <a:endParaRPr lang="fr-CA" sz="2400" dirty="0"/>
          </a:p>
        </p:txBody>
      </p:sp>
    </p:spTree>
    <p:extLst>
      <p:ext uri="{BB962C8B-B14F-4D97-AF65-F5344CB8AC3E}">
        <p14:creationId xmlns:p14="http://schemas.microsoft.com/office/powerpoint/2010/main" val="422718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troupes</a:t>
            </a:r>
            <a:r>
              <a:rPr lang="it-IT" sz="2400" dirty="0"/>
              <a:t> </a:t>
            </a:r>
            <a:r>
              <a:rPr lang="it-IT" sz="2400" dirty="0" err="1"/>
              <a:t>régulières</a:t>
            </a:r>
            <a:r>
              <a:rPr lang="it-IT" sz="2400" dirty="0"/>
              <a:t>, dont le </a:t>
            </a:r>
            <a:r>
              <a:rPr lang="it-IT" sz="2400" dirty="0" err="1"/>
              <a:t>commandant</a:t>
            </a:r>
            <a:r>
              <a:rPr lang="it-IT" sz="2400" dirty="0"/>
              <a:t> en chef </a:t>
            </a:r>
            <a:r>
              <a:rPr lang="it-IT" sz="2400" dirty="0" err="1"/>
              <a:t>était</a:t>
            </a:r>
            <a:r>
              <a:rPr lang="it-IT" sz="2400" dirty="0"/>
              <a:t> </a:t>
            </a:r>
            <a:r>
              <a:rPr lang="it-IT" sz="2400" dirty="0" err="1"/>
              <a:t>Patrice</a:t>
            </a:r>
            <a:r>
              <a:rPr lang="it-IT" sz="2400" dirty="0"/>
              <a:t> de Mac </a:t>
            </a:r>
            <a:r>
              <a:rPr lang="it-IT" sz="2400" dirty="0" err="1"/>
              <a:t>Mahon</a:t>
            </a:r>
            <a:r>
              <a:rPr lang="it-IT" sz="2400" dirty="0"/>
              <a:t>, </a:t>
            </a:r>
            <a:r>
              <a:rPr lang="it-IT" sz="2400" dirty="0" err="1"/>
              <a:t>finissent</a:t>
            </a:r>
            <a:r>
              <a:rPr lang="it-IT" sz="2400" dirty="0"/>
              <a:t> par </a:t>
            </a:r>
            <a:r>
              <a:rPr lang="it-IT" sz="2400" dirty="0" err="1"/>
              <a:t>reprendre</a:t>
            </a:r>
            <a:r>
              <a:rPr lang="it-IT" sz="2400" dirty="0"/>
              <a:t> le </a:t>
            </a:r>
            <a:r>
              <a:rPr lang="it-IT" sz="2400" dirty="0" err="1"/>
              <a:t>dessus</a:t>
            </a:r>
            <a:r>
              <a:rPr lang="it-IT" sz="2400" dirty="0"/>
              <a:t> et, à l'</a:t>
            </a:r>
            <a:r>
              <a:rPr lang="it-IT" sz="2400" dirty="0" err="1"/>
              <a:t>occasion</a:t>
            </a:r>
            <a:r>
              <a:rPr lang="it-IT" sz="2400" dirty="0"/>
              <a:t> de la "</a:t>
            </a:r>
            <a:r>
              <a:rPr lang="it-IT" sz="2400" dirty="0" err="1"/>
              <a:t>semaine</a:t>
            </a:r>
            <a:r>
              <a:rPr lang="it-IT" sz="2400" dirty="0"/>
              <a:t> </a:t>
            </a:r>
            <a:r>
              <a:rPr lang="it-IT" sz="2400" dirty="0" err="1"/>
              <a:t>sanglante</a:t>
            </a:r>
            <a:r>
              <a:rPr lang="it-IT" sz="2400" dirty="0"/>
              <a:t>", </a:t>
            </a:r>
            <a:r>
              <a:rPr lang="it-IT" sz="2400" dirty="0" err="1"/>
              <a:t>du</a:t>
            </a:r>
            <a:r>
              <a:rPr lang="it-IT" sz="2400" dirty="0"/>
              <a:t> 21 </a:t>
            </a:r>
            <a:r>
              <a:rPr lang="it-IT" sz="2400" dirty="0" err="1"/>
              <a:t>au</a:t>
            </a:r>
            <a:r>
              <a:rPr lang="it-IT" sz="2400" dirty="0"/>
              <a:t> 28 mai 1871, </a:t>
            </a:r>
            <a:r>
              <a:rPr lang="it-IT" sz="2400" dirty="0" err="1"/>
              <a:t>elles</a:t>
            </a:r>
            <a:r>
              <a:rPr lang="it-IT" sz="2400" dirty="0"/>
              <a:t> </a:t>
            </a:r>
            <a:r>
              <a:rPr lang="it-IT" sz="2400" dirty="0" err="1"/>
              <a:t>écrasent</a:t>
            </a:r>
            <a:r>
              <a:rPr lang="it-IT" sz="2400" dirty="0"/>
              <a:t> le </a:t>
            </a:r>
            <a:r>
              <a:rPr lang="it-IT" sz="2400" dirty="0" err="1"/>
              <a:t>mouvement</a:t>
            </a:r>
            <a:r>
              <a:rPr lang="it-IT" sz="2400" dirty="0"/>
              <a:t> </a:t>
            </a:r>
            <a:r>
              <a:rPr lang="it-IT" sz="2400" dirty="0" err="1"/>
              <a:t>insurrectionnel</a:t>
            </a:r>
            <a:r>
              <a:rPr lang="it-IT" sz="2400" dirty="0"/>
              <a:t> </a:t>
            </a:r>
            <a:r>
              <a:rPr lang="it-IT" sz="2400" dirty="0" err="1"/>
              <a:t>sous</a:t>
            </a:r>
            <a:r>
              <a:rPr lang="it-IT" sz="2400" dirty="0"/>
              <a:t> l'</a:t>
            </a:r>
            <a:r>
              <a:rPr lang="it-IT" sz="2400" dirty="0" err="1"/>
              <a:t>impulsion</a:t>
            </a:r>
            <a:r>
              <a:rPr lang="it-IT" sz="2400" dirty="0"/>
              <a:t> de </a:t>
            </a:r>
            <a:r>
              <a:rPr lang="it-IT" sz="2400" dirty="0" err="1"/>
              <a:t>généraux</a:t>
            </a:r>
            <a:r>
              <a:rPr lang="it-IT" sz="2400" dirty="0"/>
              <a:t> </a:t>
            </a:r>
            <a:r>
              <a:rPr lang="it-IT" sz="2400" dirty="0" err="1"/>
              <a:t>comme</a:t>
            </a:r>
            <a:r>
              <a:rPr lang="it-IT" sz="2400" dirty="0"/>
              <a:t> Ernest </a:t>
            </a:r>
            <a:r>
              <a:rPr lang="it-IT" sz="2400" dirty="0" err="1"/>
              <a:t>Courtot</a:t>
            </a:r>
            <a:r>
              <a:rPr lang="it-IT" sz="2400" dirty="0"/>
              <a:t> de </a:t>
            </a:r>
            <a:r>
              <a:rPr lang="it-IT" sz="2400" dirty="0" err="1"/>
              <a:t>Cissey</a:t>
            </a:r>
            <a:r>
              <a:rPr lang="it-IT" sz="2400" dirty="0"/>
              <a:t>, Joseph </a:t>
            </a:r>
            <a:r>
              <a:rPr lang="it-IT" sz="2400" dirty="0" err="1"/>
              <a:t>Vinoy</a:t>
            </a:r>
            <a:r>
              <a:rPr lang="it-IT" sz="2400" dirty="0"/>
              <a:t> et Gaston de </a:t>
            </a:r>
            <a:r>
              <a:rPr lang="it-IT" sz="2400" dirty="0" err="1"/>
              <a:t>Galliffet</a:t>
            </a:r>
            <a:r>
              <a:rPr lang="it-IT" sz="2400" dirty="0"/>
              <a:t>. Le </a:t>
            </a:r>
            <a:r>
              <a:rPr lang="it-IT" sz="2400" dirty="0" err="1"/>
              <a:t>nombre</a:t>
            </a:r>
            <a:r>
              <a:rPr lang="it-IT" sz="2400" dirty="0"/>
              <a:t> de </a:t>
            </a:r>
            <a:r>
              <a:rPr lang="it-IT" sz="2400" dirty="0" err="1"/>
              <a:t>fédérés</a:t>
            </a:r>
            <a:r>
              <a:rPr lang="it-IT" sz="2400" dirty="0"/>
              <a:t> </a:t>
            </a:r>
            <a:r>
              <a:rPr lang="it-IT" sz="2400" dirty="0" err="1"/>
              <a:t>morts</a:t>
            </a:r>
            <a:r>
              <a:rPr lang="it-IT" sz="2400" dirty="0"/>
              <a:t> est </a:t>
            </a:r>
            <a:r>
              <a:rPr lang="it-IT" sz="2400" dirty="0" err="1"/>
              <a:t>estimé</a:t>
            </a:r>
            <a:r>
              <a:rPr lang="it-IT" sz="2400" dirty="0"/>
              <a:t> </a:t>
            </a:r>
            <a:r>
              <a:rPr lang="it-IT" sz="2400" dirty="0" err="1"/>
              <a:t>entre</a:t>
            </a:r>
            <a:r>
              <a:rPr lang="it-IT" sz="2400" dirty="0"/>
              <a:t> 20.000 et 30.000, </a:t>
            </a:r>
            <a:r>
              <a:rPr lang="it-IT" sz="2400" dirty="0" err="1"/>
              <a:t>contre</a:t>
            </a:r>
            <a:r>
              <a:rPr lang="it-IT" sz="2400" dirty="0"/>
              <a:t> 1.364 </a:t>
            </a:r>
            <a:r>
              <a:rPr lang="it-IT" sz="2400" dirty="0" err="1"/>
              <a:t>dans</a:t>
            </a:r>
            <a:r>
              <a:rPr lang="it-IT" sz="2400" dirty="0"/>
              <a:t> l'</a:t>
            </a:r>
            <a:r>
              <a:rPr lang="it-IT" sz="2400" dirty="0" err="1"/>
              <a:t>autre</a:t>
            </a:r>
            <a:r>
              <a:rPr lang="it-IT" sz="2400" dirty="0"/>
              <a:t> camp</a:t>
            </a:r>
            <a:r>
              <a:rPr lang="it-IT" sz="2400" dirty="0" smtClean="0"/>
              <a:t>.</a:t>
            </a:r>
          </a:p>
          <a:p>
            <a:pPr algn="just"/>
            <a:r>
              <a:rPr lang="it-IT" sz="2400" i="1" dirty="0"/>
              <a:t>JDD</a:t>
            </a:r>
            <a:r>
              <a:rPr lang="it-IT" sz="2400" dirty="0"/>
              <a:t> 11 </a:t>
            </a:r>
            <a:r>
              <a:rPr lang="it-IT" sz="2400" dirty="0" err="1"/>
              <a:t>mars</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69313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Sur</a:t>
            </a:r>
            <a:r>
              <a:rPr lang="it-IT" sz="2400" dirty="0"/>
              <a:t> plus de 38.000 </a:t>
            </a:r>
            <a:r>
              <a:rPr lang="it-IT" sz="2400" dirty="0" err="1"/>
              <a:t>insurgés</a:t>
            </a:r>
            <a:r>
              <a:rPr lang="it-IT" sz="2400" dirty="0"/>
              <a:t> </a:t>
            </a:r>
            <a:r>
              <a:rPr lang="it-IT" sz="2400" dirty="0" err="1"/>
              <a:t>jugés</a:t>
            </a:r>
            <a:r>
              <a:rPr lang="it-IT" sz="2400" dirty="0"/>
              <a:t> en </a:t>
            </a:r>
            <a:r>
              <a:rPr lang="it-IT" sz="2400" dirty="0" err="1"/>
              <a:t>conseil</a:t>
            </a:r>
            <a:r>
              <a:rPr lang="it-IT" sz="2400" dirty="0"/>
              <a:t> de guerre, 7.500 </a:t>
            </a:r>
            <a:r>
              <a:rPr lang="it-IT" sz="2400" dirty="0" err="1"/>
              <a:t>sont</a:t>
            </a:r>
            <a:r>
              <a:rPr lang="it-IT" sz="2400" dirty="0"/>
              <a:t> </a:t>
            </a:r>
            <a:r>
              <a:rPr lang="it-IT" sz="2400" dirty="0" err="1"/>
              <a:t>déportés</a:t>
            </a:r>
            <a:r>
              <a:rPr lang="it-IT" sz="2400" dirty="0"/>
              <a:t> en </a:t>
            </a:r>
            <a:r>
              <a:rPr lang="it-IT" sz="2400" dirty="0" err="1"/>
              <a:t>Algérie</a:t>
            </a:r>
            <a:r>
              <a:rPr lang="it-IT" sz="2400" dirty="0"/>
              <a:t> et en Nouvelle-</a:t>
            </a:r>
            <a:r>
              <a:rPr lang="it-IT" sz="2400" dirty="0" err="1"/>
              <a:t>Calédonie</a:t>
            </a:r>
            <a:r>
              <a:rPr lang="it-IT" sz="2400" dirty="0"/>
              <a:t>, </a:t>
            </a:r>
            <a:r>
              <a:rPr lang="it-IT" sz="2400" dirty="0" err="1"/>
              <a:t>comme</a:t>
            </a:r>
            <a:r>
              <a:rPr lang="it-IT" sz="2400" dirty="0"/>
              <a:t> Louise Michel. </a:t>
            </a:r>
            <a:r>
              <a:rPr lang="it-IT" sz="2400" dirty="0" err="1"/>
              <a:t>Les</a:t>
            </a:r>
            <a:r>
              <a:rPr lang="it-IT" sz="2400" dirty="0"/>
              <a:t> </a:t>
            </a:r>
            <a:r>
              <a:rPr lang="it-IT" sz="2400" dirty="0" err="1"/>
              <a:t>survivants</a:t>
            </a:r>
            <a:r>
              <a:rPr lang="it-IT" sz="2400" dirty="0"/>
              <a:t> </a:t>
            </a:r>
            <a:r>
              <a:rPr lang="it-IT" sz="2400" dirty="0" err="1"/>
              <a:t>sont</a:t>
            </a:r>
            <a:r>
              <a:rPr lang="it-IT" sz="2400" dirty="0"/>
              <a:t> </a:t>
            </a:r>
            <a:r>
              <a:rPr lang="it-IT" sz="2400" dirty="0" err="1"/>
              <a:t>amnistiés</a:t>
            </a:r>
            <a:r>
              <a:rPr lang="it-IT" sz="2400" dirty="0"/>
              <a:t> en 1880. </a:t>
            </a:r>
            <a:r>
              <a:rPr lang="it-IT" sz="2400" dirty="0" err="1"/>
              <a:t>Les</a:t>
            </a:r>
            <a:r>
              <a:rPr lang="it-IT" sz="2400" dirty="0"/>
              <a:t> </a:t>
            </a:r>
            <a:r>
              <a:rPr lang="it-IT" sz="2400" dirty="0" err="1"/>
              <a:t>événements</a:t>
            </a:r>
            <a:r>
              <a:rPr lang="it-IT" sz="2400" dirty="0"/>
              <a:t> de la </a:t>
            </a:r>
            <a:r>
              <a:rPr lang="it-IT" sz="2400" dirty="0" err="1"/>
              <a:t>Commune</a:t>
            </a:r>
            <a:r>
              <a:rPr lang="it-IT" sz="2400" dirty="0"/>
              <a:t> de Paris </a:t>
            </a:r>
            <a:r>
              <a:rPr lang="it-IT" sz="2400" dirty="0" err="1"/>
              <a:t>ont</a:t>
            </a:r>
            <a:r>
              <a:rPr lang="it-IT" sz="2400" dirty="0"/>
              <a:t> </a:t>
            </a:r>
            <a:r>
              <a:rPr lang="it-IT" sz="2400" dirty="0" err="1"/>
              <a:t>eu</a:t>
            </a:r>
            <a:r>
              <a:rPr lang="it-IT" sz="2400" dirty="0"/>
              <a:t> une </a:t>
            </a:r>
            <a:r>
              <a:rPr lang="it-IT" sz="2400" dirty="0" err="1"/>
              <a:t>influence</a:t>
            </a:r>
            <a:r>
              <a:rPr lang="it-IT" sz="2400" dirty="0"/>
              <a:t> </a:t>
            </a:r>
            <a:r>
              <a:rPr lang="it-IT" sz="2400" dirty="0" err="1"/>
              <a:t>majeure</a:t>
            </a:r>
            <a:r>
              <a:rPr lang="it-IT" sz="2400" dirty="0"/>
              <a:t> </a:t>
            </a:r>
            <a:r>
              <a:rPr lang="it-IT" sz="2400" dirty="0" err="1"/>
              <a:t>dans</a:t>
            </a:r>
            <a:r>
              <a:rPr lang="it-IT" sz="2400" dirty="0"/>
              <a:t> l'histoire </a:t>
            </a:r>
            <a:r>
              <a:rPr lang="it-IT" sz="2400" dirty="0" err="1"/>
              <a:t>des</a:t>
            </a:r>
            <a:r>
              <a:rPr lang="it-IT" sz="2400" dirty="0"/>
              <a:t> </a:t>
            </a:r>
            <a:r>
              <a:rPr lang="it-IT" sz="2400" dirty="0" err="1"/>
              <a:t>idées</a:t>
            </a:r>
            <a:r>
              <a:rPr lang="it-IT" sz="2400" dirty="0"/>
              <a:t> </a:t>
            </a:r>
            <a:r>
              <a:rPr lang="it-IT" sz="2400" dirty="0" err="1"/>
              <a:t>politiques</a:t>
            </a:r>
            <a:r>
              <a:rPr lang="it-IT" sz="2400" dirty="0"/>
              <a:t>. </a:t>
            </a:r>
            <a:r>
              <a:rPr lang="it-IT" sz="2400" dirty="0" err="1"/>
              <a:t>Les</a:t>
            </a:r>
            <a:r>
              <a:rPr lang="it-IT" sz="2400" dirty="0"/>
              <a:t> </a:t>
            </a:r>
            <a:r>
              <a:rPr lang="it-IT" sz="2400" dirty="0" err="1"/>
              <a:t>mesures</a:t>
            </a:r>
            <a:r>
              <a:rPr lang="it-IT" sz="2400" dirty="0"/>
              <a:t> </a:t>
            </a:r>
            <a:r>
              <a:rPr lang="it-IT" sz="2400" dirty="0" err="1"/>
              <a:t>décidées</a:t>
            </a:r>
            <a:r>
              <a:rPr lang="it-IT" sz="2400" dirty="0"/>
              <a:t> par son </a:t>
            </a:r>
            <a:r>
              <a:rPr lang="it-IT" sz="2400" dirty="0" err="1"/>
              <a:t>contre-gouvernement</a:t>
            </a:r>
            <a:r>
              <a:rPr lang="it-IT" sz="2400" dirty="0"/>
              <a:t> (la </a:t>
            </a:r>
            <a:r>
              <a:rPr lang="it-IT" sz="2400" dirty="0" err="1"/>
              <a:t>séparation</a:t>
            </a:r>
            <a:r>
              <a:rPr lang="it-IT" sz="2400" dirty="0"/>
              <a:t> </a:t>
            </a:r>
            <a:r>
              <a:rPr lang="it-IT" sz="2400" dirty="0" err="1"/>
              <a:t>entre</a:t>
            </a:r>
            <a:r>
              <a:rPr lang="it-IT" sz="2400" dirty="0"/>
              <a:t> l'</a:t>
            </a:r>
            <a:r>
              <a:rPr lang="it-IT" sz="2400" dirty="0" err="1"/>
              <a:t>Eglise</a:t>
            </a:r>
            <a:r>
              <a:rPr lang="it-IT" sz="2400" dirty="0"/>
              <a:t> et l'</a:t>
            </a:r>
            <a:r>
              <a:rPr lang="it-IT" sz="2400" dirty="0" err="1"/>
              <a:t>Etat</a:t>
            </a:r>
            <a:r>
              <a:rPr lang="it-IT" sz="2400" dirty="0"/>
              <a:t>, la </a:t>
            </a:r>
            <a:r>
              <a:rPr lang="it-IT" sz="2400" dirty="0" err="1"/>
              <a:t>valorisation</a:t>
            </a:r>
            <a:r>
              <a:rPr lang="it-IT" sz="2400" dirty="0"/>
              <a:t> </a:t>
            </a:r>
            <a:r>
              <a:rPr lang="it-IT" sz="2400" dirty="0" err="1"/>
              <a:t>du</a:t>
            </a:r>
            <a:r>
              <a:rPr lang="it-IT" sz="2400" dirty="0"/>
              <a:t> </a:t>
            </a:r>
            <a:r>
              <a:rPr lang="it-IT" sz="2400" dirty="0" err="1"/>
              <a:t>statut</a:t>
            </a:r>
            <a:r>
              <a:rPr lang="it-IT" sz="2400" dirty="0"/>
              <a:t> de l'</a:t>
            </a:r>
            <a:r>
              <a:rPr lang="it-IT" sz="2400" dirty="0" err="1"/>
              <a:t>ouvrier</a:t>
            </a:r>
            <a:r>
              <a:rPr lang="it-IT" sz="2400" dirty="0"/>
              <a:t> et de </a:t>
            </a:r>
            <a:r>
              <a:rPr lang="it-IT" sz="2400" dirty="0" err="1"/>
              <a:t>ses</a:t>
            </a:r>
            <a:r>
              <a:rPr lang="it-IT" sz="2400" dirty="0"/>
              <a:t> </a:t>
            </a:r>
            <a:r>
              <a:rPr lang="it-IT" sz="2400" dirty="0" err="1"/>
              <a:t>droits</a:t>
            </a:r>
            <a:r>
              <a:rPr lang="it-IT" sz="2400" dirty="0"/>
              <a:t>, </a:t>
            </a:r>
            <a:r>
              <a:rPr lang="it-IT" sz="2400" dirty="0" err="1"/>
              <a:t>etc</a:t>
            </a:r>
            <a:r>
              <a:rPr lang="it-IT" sz="2400" dirty="0"/>
              <a:t>), dont la </a:t>
            </a:r>
            <a:r>
              <a:rPr lang="it-IT" sz="2400" dirty="0" err="1"/>
              <a:t>plupart</a:t>
            </a:r>
            <a:r>
              <a:rPr lang="it-IT" sz="2400" dirty="0"/>
              <a:t> n'</a:t>
            </a:r>
            <a:r>
              <a:rPr lang="it-IT" sz="2400" dirty="0" err="1"/>
              <a:t>ont</a:t>
            </a:r>
            <a:r>
              <a:rPr lang="it-IT" sz="2400" dirty="0"/>
              <a:t> </a:t>
            </a:r>
            <a:r>
              <a:rPr lang="it-IT" sz="2400" dirty="0" err="1"/>
              <a:t>pas</a:t>
            </a:r>
            <a:r>
              <a:rPr lang="it-IT" sz="2400" dirty="0"/>
              <a:t> </a:t>
            </a:r>
            <a:r>
              <a:rPr lang="it-IT" sz="2400" dirty="0" err="1"/>
              <a:t>pu</a:t>
            </a:r>
            <a:r>
              <a:rPr lang="it-IT" sz="2400" dirty="0"/>
              <a:t> </a:t>
            </a:r>
            <a:r>
              <a:rPr lang="it-IT" sz="2400" dirty="0" err="1"/>
              <a:t>être</a:t>
            </a:r>
            <a:r>
              <a:rPr lang="it-IT" sz="2400" dirty="0"/>
              <a:t> </a:t>
            </a:r>
            <a:r>
              <a:rPr lang="it-IT" sz="2400" dirty="0" err="1"/>
              <a:t>mises</a:t>
            </a:r>
            <a:r>
              <a:rPr lang="it-IT" sz="2400" dirty="0"/>
              <a:t> en </a:t>
            </a:r>
            <a:r>
              <a:rPr lang="it-IT" sz="2400" dirty="0" err="1"/>
              <a:t>place</a:t>
            </a:r>
            <a:r>
              <a:rPr lang="it-IT" sz="2400" dirty="0"/>
              <a:t>, </a:t>
            </a:r>
            <a:r>
              <a:rPr lang="it-IT" sz="2400" dirty="0" err="1"/>
              <a:t>ont</a:t>
            </a:r>
            <a:r>
              <a:rPr lang="it-IT" sz="2400" dirty="0"/>
              <a:t> </a:t>
            </a:r>
            <a:r>
              <a:rPr lang="it-IT" sz="2400" dirty="0" err="1"/>
              <a:t>notamment</a:t>
            </a:r>
            <a:r>
              <a:rPr lang="it-IT" sz="2400" dirty="0"/>
              <a:t> </a:t>
            </a:r>
            <a:r>
              <a:rPr lang="it-IT" sz="2400" dirty="0" err="1"/>
              <a:t>été</a:t>
            </a:r>
            <a:r>
              <a:rPr lang="it-IT" sz="2400" dirty="0"/>
              <a:t> </a:t>
            </a:r>
            <a:r>
              <a:rPr lang="it-IT" sz="2400" dirty="0" err="1"/>
              <a:t>reprises</a:t>
            </a:r>
            <a:r>
              <a:rPr lang="it-IT" sz="2400" dirty="0"/>
              <a:t> par l'</a:t>
            </a:r>
            <a:r>
              <a:rPr lang="it-IT" sz="2400" dirty="0" err="1"/>
              <a:t>idéologie</a:t>
            </a:r>
            <a:r>
              <a:rPr lang="it-IT" sz="2400" dirty="0"/>
              <a:t> marxiste </a:t>
            </a:r>
            <a:r>
              <a:rPr lang="it-IT" sz="2400" dirty="0" err="1"/>
              <a:t>puis</a:t>
            </a:r>
            <a:r>
              <a:rPr lang="it-IT" sz="2400" dirty="0"/>
              <a:t> communiste</a:t>
            </a:r>
            <a:r>
              <a:rPr lang="it-IT" sz="2400" dirty="0" smtClean="0"/>
              <a:t>.</a:t>
            </a:r>
          </a:p>
          <a:p>
            <a:pPr algn="just"/>
            <a:r>
              <a:rPr lang="it-IT" sz="2400" i="1" dirty="0"/>
              <a:t>JDD</a:t>
            </a:r>
            <a:r>
              <a:rPr lang="it-IT" sz="2400" dirty="0"/>
              <a:t> 11 </a:t>
            </a:r>
            <a:r>
              <a:rPr lang="it-IT" sz="2400" dirty="0" err="1"/>
              <a:t>mars</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281994062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2915</Words>
  <Application>Microsoft Macintosh PowerPoint</Application>
  <PresentationFormat>Presentazione su schermo (4:3)</PresentationFormat>
  <Paragraphs>180</Paragraphs>
  <Slides>44</Slides>
  <Notes>1</Notes>
  <HiddenSlides>0</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Tema di Office</vt:lpstr>
      <vt:lpstr>1. Observations hebdomadaires 23 marzo 2021</vt:lpstr>
      <vt:lpstr>1. Observations hebdomadaires 23 mars 2021</vt:lpstr>
      <vt:lpstr> 2. Observations hebdomadaires 150e anniversaire de la Commune de Paris  18 mars 1871-18 mars 2021 </vt:lpstr>
      <vt:lpstr>Presentazione di PowerPoint</vt:lpstr>
      <vt:lpstr>150e anniversaire de la Commune de Paris  18 mars 1871-18 mars 2021</vt:lpstr>
      <vt:lpstr>150e anniversaire de la Commune de Paris  18 mars 1871-18 mars 2021</vt:lpstr>
      <vt:lpstr>150e anniversaire de la Commune de Paris  18 mars 1871-18 mars 2021</vt:lpstr>
      <vt:lpstr>150e anniversaire de la Commune de Paris  18 mars 1871-18 mars 2021</vt:lpstr>
      <vt:lpstr>150e anniversaire de la Commune de Paris  18 mars 1871-18 mars 2021</vt:lpstr>
      <vt:lpstr>La Mairie de Paris d’aujourd’hui et la Commune de Paris</vt:lpstr>
      <vt:lpstr>La Mairie de Paris d’aujourd’hui et la Commune de Paris</vt:lpstr>
      <vt:lpstr>3. Observations hebdomadaires 23 marzo 2021</vt:lpstr>
      <vt:lpstr>Réactions dans le monde politique</vt:lpstr>
      <vt:lpstr>Observations hebdomadaires 23 marzo 2021</vt:lpstr>
      <vt:lpstr>Observations hebdomadaires</vt:lpstr>
      <vt:lpstr>Presentazione di PowerPoint</vt:lpstr>
      <vt:lpstr>Presentazione di PowerPoint</vt:lpstr>
      <vt:lpstr>Presentazione di PowerPoint</vt:lpstr>
      <vt:lpstr>« Non à la dissolution de l’UNEF » Tribune  </vt:lpstr>
      <vt:lpstr>« Non à la dissolution de l’UNEF » Tribune  </vt:lpstr>
      <vt:lpstr>Tribune Le Monde</vt:lpstr>
      <vt:lpstr>4. Observations hebdomadaires 23 marzo 2021</vt:lpstr>
      <vt:lpstr>ATD (Agir Tous pour la Dignité) </vt:lpstr>
      <vt:lpstr>Claire Hédon : « Les discriminations minent la confiance dans la nation » </vt:lpstr>
      <vt:lpstr>Rapport annuel d’activité 2020 </vt:lpstr>
      <vt:lpstr>Rapport annuel d’activité 2020 </vt:lpstr>
      <vt:lpstr>Claire Hédon : « Les discriminations minent la confiance dans la nation » </vt:lpstr>
      <vt:lpstr>Dictionnaires et culture</vt:lpstr>
      <vt:lpstr>Dictionnaires et culture</vt:lpstr>
      <vt:lpstr>Dictionnaires et culture</vt:lpstr>
      <vt:lpstr>Dictionnaires et Culture </vt:lpstr>
      <vt:lpstr>Les dictionnaires : produits commerciaux</vt:lpstr>
      <vt:lpstr>Dictionnaire de langue</vt:lpstr>
      <vt:lpstr>Dictionnaire encyclopédique</vt:lpstr>
      <vt:lpstr>Rite annuel du dévoilement des nouveaux mots  </vt:lpstr>
      <vt:lpstr>Rituel en mai 2020 pour les dictionnaires 2021</vt:lpstr>
      <vt:lpstr>Rituel en mai 2020 pour les dictionnaires 2021</vt:lpstr>
      <vt:lpstr>Les nouveaux mots 2021 dans le PR</vt:lpstr>
      <vt:lpstr>Les nouveaux mots 2021 dans le PR</vt:lpstr>
      <vt:lpstr>Les nouveaux mots 2020 dans le PR</vt:lpstr>
      <vt:lpstr>L’organisation d’un dictionnaire</vt:lpstr>
      <vt:lpstr>Lieux d’observation pour saisir la culture</vt:lpstr>
      <vt:lpstr>Discours préfaciels : Déclaration de combat</vt:lpstr>
      <vt:lpstr>Discours préfaciels : Déclaration de combat</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2</cp:revision>
  <dcterms:created xsi:type="dcterms:W3CDTF">2021-03-24T12:22:36Z</dcterms:created>
  <dcterms:modified xsi:type="dcterms:W3CDTF">2021-03-24T12:26:23Z</dcterms:modified>
</cp:coreProperties>
</file>