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57" r:id="rId18"/>
    <p:sldId id="258" r:id="rId19"/>
    <p:sldId id="259" r:id="rId20"/>
    <p:sldId id="260" r:id="rId21"/>
    <p:sldId id="261" r:id="rId22"/>
    <p:sldId id="262" r:id="rId23"/>
    <p:sldId id="263" r:id="rId24"/>
    <p:sldId id="264" r:id="rId25"/>
    <p:sldId id="265" r:id="rId26"/>
    <p:sldId id="266" r:id="rId27"/>
    <p:sldId id="267" r:id="rId28"/>
    <p:sldId id="268" r:id="rId29"/>
    <p:sldId id="269" r:id="rId30"/>
    <p:sldId id="270" r:id="rId31"/>
    <p:sldId id="271" r:id="rId32"/>
    <p:sldId id="272" r:id="rId3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5" d="100"/>
          <a:sy n="55" d="100"/>
        </p:scale>
        <p:origin x="-19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B64ECC-DCF3-9244-895C-BC5B82712592}" type="datetimeFigureOut">
              <a:rPr lang="it-IT" smtClean="0"/>
              <a:t>13/04/21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E0E075-A0C0-9C46-A13C-78E714C15ADF}" type="slidenum">
              <a:rPr lang="fr-CA" smtClean="0"/>
              <a:t>‹n.›</a:t>
            </a:fld>
            <a:endParaRPr lang="fr-CA"/>
          </a:p>
        </p:txBody>
      </p:sp>
    </p:spTree>
    <p:extLst>
      <p:ext uri="{BB962C8B-B14F-4D97-AF65-F5344CB8AC3E}">
        <p14:creationId xmlns:p14="http://schemas.microsoft.com/office/powerpoint/2010/main" val="23716911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9B708B1-C96B-0E4C-8C4A-F5793B5A2E87}" type="slidenum">
              <a:rPr lang="fr-FR" sz="1200"/>
              <a:pPr/>
              <a:t>32</a:t>
            </a:fld>
            <a:endParaRPr lang="fr-FR" sz="1200"/>
          </a:p>
        </p:txBody>
      </p:sp>
      <p:sp>
        <p:nvSpPr>
          <p:cNvPr id="447490" name="Rectangle 2"/>
          <p:cNvSpPr>
            <a:spLocks noGrp="1" noRot="1" noChangeAspect="1" noChangeArrowheads="1" noTextEdit="1"/>
          </p:cNvSpPr>
          <p:nvPr>
            <p:ph type="sldImg"/>
          </p:nvPr>
        </p:nvSpPr>
        <p:spPr>
          <a:ln/>
        </p:spPr>
      </p:sp>
      <p:sp>
        <p:nvSpPr>
          <p:cNvPr id="447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extLst>
      <p:ext uri="{BB962C8B-B14F-4D97-AF65-F5344CB8AC3E}">
        <p14:creationId xmlns:p14="http://schemas.microsoft.com/office/powerpoint/2010/main" val="106170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B85A12DB-41BA-0E41-8A28-4A6206CADA00}" type="datetimeFigureOut">
              <a:rPr lang="it-IT" smtClean="0"/>
              <a:t>13/04/21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400119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85A12DB-41BA-0E41-8A28-4A6206CADA00}" type="datetimeFigureOut">
              <a:rPr lang="it-IT" smtClean="0"/>
              <a:t>13/04/21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525256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85A12DB-41BA-0E41-8A28-4A6206CADA00}" type="datetimeFigureOut">
              <a:rPr lang="it-IT" smtClean="0"/>
              <a:t>13/04/21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2236567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B85A12DB-41BA-0E41-8A28-4A6206CADA00}" type="datetimeFigureOut">
              <a:rPr lang="it-IT" smtClean="0"/>
              <a:t>13/04/21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321411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85A12DB-41BA-0E41-8A28-4A6206CADA00}" type="datetimeFigureOut">
              <a:rPr lang="it-IT" smtClean="0"/>
              <a:t>13/04/21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399277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B85A12DB-41BA-0E41-8A28-4A6206CADA00}" type="datetimeFigureOut">
              <a:rPr lang="it-IT" smtClean="0"/>
              <a:t>13/04/21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354214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B85A12DB-41BA-0E41-8A28-4A6206CADA00}" type="datetimeFigureOut">
              <a:rPr lang="it-IT" smtClean="0"/>
              <a:t>13/04/21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3945877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B85A12DB-41BA-0E41-8A28-4A6206CADA00}" type="datetimeFigureOut">
              <a:rPr lang="it-IT" smtClean="0"/>
              <a:t>13/04/21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3448087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85A12DB-41BA-0E41-8A28-4A6206CADA00}" type="datetimeFigureOut">
              <a:rPr lang="it-IT" smtClean="0"/>
              <a:t>13/04/21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1301495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85A12DB-41BA-0E41-8A28-4A6206CADA00}" type="datetimeFigureOut">
              <a:rPr lang="it-IT" smtClean="0"/>
              <a:t>13/04/21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18977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B85A12DB-41BA-0E41-8A28-4A6206CADA00}" type="datetimeFigureOut">
              <a:rPr lang="it-IT" smtClean="0"/>
              <a:t>13/04/21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2AE3A892-049C-7148-94B2-2C22CBBB29D4}" type="slidenum">
              <a:rPr lang="fr-CA" smtClean="0"/>
              <a:t>‹n.›</a:t>
            </a:fld>
            <a:endParaRPr lang="fr-CA"/>
          </a:p>
        </p:txBody>
      </p:sp>
    </p:spTree>
    <p:extLst>
      <p:ext uri="{BB962C8B-B14F-4D97-AF65-F5344CB8AC3E}">
        <p14:creationId xmlns:p14="http://schemas.microsoft.com/office/powerpoint/2010/main" val="5271014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5A12DB-41BA-0E41-8A28-4A6206CADA00}" type="datetimeFigureOut">
              <a:rPr lang="it-IT" smtClean="0"/>
              <a:t>13/04/21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E3A892-049C-7148-94B2-2C22CBBB29D4}" type="slidenum">
              <a:rPr lang="fr-CA" smtClean="0"/>
              <a:t>‹n.›</a:t>
            </a:fld>
            <a:endParaRPr lang="fr-CA"/>
          </a:p>
        </p:txBody>
      </p:sp>
    </p:spTree>
    <p:extLst>
      <p:ext uri="{BB962C8B-B14F-4D97-AF65-F5344CB8AC3E}">
        <p14:creationId xmlns:p14="http://schemas.microsoft.com/office/powerpoint/2010/main" val="3068469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onsultation-discriminations.gouv.fr/"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smtClean="0"/>
              <a:t>21 </a:t>
            </a:r>
            <a:r>
              <a:rPr lang="it-IT" sz="2800" b="1" dirty="0" err="1" smtClean="0"/>
              <a:t>mars</a:t>
            </a:r>
            <a:r>
              <a:rPr lang="it-IT" sz="2800" b="1" dirty="0" smtClean="0"/>
              <a:t> 1804</a:t>
            </a:r>
            <a:endParaRPr lang="fr-CA" sz="2800" dirty="0"/>
          </a:p>
        </p:txBody>
      </p:sp>
      <p:pic>
        <p:nvPicPr>
          <p:cNvPr id="4" name="Segnaposto contenuto 3" descr="459813_1-tt-width-299-height-501-crop-1-bgcolor-ffffff-lazyload-0.jpg"/>
          <p:cNvPicPr>
            <a:picLocks noGrp="1" noChangeAspect="1"/>
          </p:cNvPicPr>
          <p:nvPr>
            <p:ph idx="1"/>
          </p:nvPr>
        </p:nvPicPr>
        <p:blipFill>
          <a:blip r:embed="rId2">
            <a:extLst>
              <a:ext uri="{28A0092B-C50C-407E-A947-70E740481C1C}">
                <a14:useLocalDpi xmlns:a14="http://schemas.microsoft.com/office/drawing/2010/main" val="0"/>
              </a:ext>
            </a:extLst>
          </a:blip>
          <a:srcRect l="-102337" r="-102337"/>
          <a:stretch>
            <a:fillRect/>
          </a:stretch>
        </p:blipFill>
        <p:spPr>
          <a:xfrm>
            <a:off x="0" y="1193800"/>
            <a:ext cx="8229600" cy="4525963"/>
          </a:xfrm>
        </p:spPr>
      </p:pic>
    </p:spTree>
    <p:extLst>
      <p:ext uri="{BB962C8B-B14F-4D97-AF65-F5344CB8AC3E}">
        <p14:creationId xmlns:p14="http://schemas.microsoft.com/office/powerpoint/2010/main" val="3261464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a:t>
            </a:r>
            <a:r>
              <a:rPr lang="it-IT" sz="2800" dirty="0" err="1"/>
              <a:t>délit</a:t>
            </a:r>
            <a:r>
              <a:rPr lang="it-IT" sz="2800" dirty="0"/>
              <a:t> de </a:t>
            </a:r>
            <a:r>
              <a:rPr lang="it-IT" sz="2800" dirty="0" err="1"/>
              <a:t>coalition</a:t>
            </a:r>
            <a:r>
              <a:rPr lang="it-IT" sz="2800" dirty="0"/>
              <a:t> </a:t>
            </a:r>
            <a:endParaRPr lang="fr-CA" sz="2800" dirty="0"/>
          </a:p>
        </p:txBody>
      </p:sp>
      <p:sp>
        <p:nvSpPr>
          <p:cNvPr id="3" name="Segnaposto contenuto 2"/>
          <p:cNvSpPr>
            <a:spLocks noGrp="1"/>
          </p:cNvSpPr>
          <p:nvPr>
            <p:ph idx="1"/>
          </p:nvPr>
        </p:nvSpPr>
        <p:spPr/>
        <p:txBody>
          <a:bodyPr>
            <a:normAutofit/>
          </a:bodyPr>
          <a:lstStyle/>
          <a:p>
            <a:r>
              <a:rPr lang="it-IT" sz="2400" dirty="0"/>
              <a:t>Le </a:t>
            </a:r>
            <a:r>
              <a:rPr lang="it-IT" sz="2400" dirty="0" err="1"/>
              <a:t>délit</a:t>
            </a:r>
            <a:r>
              <a:rPr lang="it-IT" sz="2400" dirty="0"/>
              <a:t> de </a:t>
            </a:r>
            <a:r>
              <a:rPr lang="it-IT" sz="2400" dirty="0" err="1"/>
              <a:t>coalition</a:t>
            </a:r>
            <a:r>
              <a:rPr lang="it-IT" sz="2400" dirty="0"/>
              <a:t> est </a:t>
            </a:r>
            <a:r>
              <a:rPr lang="it-IT" sz="2400" dirty="0" err="1"/>
              <a:t>institué</a:t>
            </a:r>
            <a:r>
              <a:rPr lang="it-IT" sz="2400" dirty="0"/>
              <a:t> par la </a:t>
            </a:r>
            <a:r>
              <a:rPr lang="it-IT" sz="2400" dirty="0" err="1"/>
              <a:t>loi</a:t>
            </a:r>
            <a:r>
              <a:rPr lang="it-IT" sz="2400" dirty="0"/>
              <a:t> Le </a:t>
            </a:r>
            <a:r>
              <a:rPr lang="it-IT" sz="2400" dirty="0" err="1"/>
              <a:t>Chapelier</a:t>
            </a:r>
            <a:r>
              <a:rPr lang="it-IT" sz="2400" dirty="0"/>
              <a:t> </a:t>
            </a:r>
            <a:r>
              <a:rPr lang="it-IT" sz="2400" dirty="0" err="1"/>
              <a:t>du</a:t>
            </a:r>
            <a:r>
              <a:rPr lang="it-IT" sz="2400" dirty="0"/>
              <a:t> 14 </a:t>
            </a:r>
            <a:r>
              <a:rPr lang="it-IT" sz="2400" dirty="0" err="1"/>
              <a:t>juin</a:t>
            </a:r>
            <a:r>
              <a:rPr lang="it-IT" sz="2400" dirty="0"/>
              <a:t> 1791 qui </a:t>
            </a:r>
            <a:r>
              <a:rPr lang="it-IT" sz="2400" dirty="0" err="1"/>
              <a:t>interdit</a:t>
            </a:r>
            <a:r>
              <a:rPr lang="it-IT" sz="2400" dirty="0"/>
              <a:t> </a:t>
            </a:r>
            <a:r>
              <a:rPr lang="it-IT" sz="2400" dirty="0" err="1"/>
              <a:t>les</a:t>
            </a:r>
            <a:r>
              <a:rPr lang="it-IT" sz="2400" dirty="0"/>
              <a:t> </a:t>
            </a:r>
            <a:r>
              <a:rPr lang="it-IT" sz="2400" dirty="0" err="1"/>
              <a:t>rassemblements</a:t>
            </a:r>
            <a:r>
              <a:rPr lang="it-IT" sz="2400" dirty="0"/>
              <a:t> </a:t>
            </a:r>
            <a:r>
              <a:rPr lang="it-IT" sz="2400" dirty="0" err="1"/>
              <a:t>ouvriers</a:t>
            </a:r>
            <a:r>
              <a:rPr lang="it-IT" sz="2400" dirty="0"/>
              <a:t> et </a:t>
            </a:r>
            <a:r>
              <a:rPr lang="it-IT" sz="2400" dirty="0" err="1" smtClean="0"/>
              <a:t>paysans</a:t>
            </a:r>
            <a:r>
              <a:rPr lang="it-IT" sz="2400" dirty="0" smtClean="0"/>
              <a:t>. Il </a:t>
            </a:r>
            <a:r>
              <a:rPr lang="it-IT" sz="2400" dirty="0"/>
              <a:t>est </a:t>
            </a:r>
            <a:r>
              <a:rPr lang="it-IT" sz="2400" dirty="0" err="1"/>
              <a:t>abrogé</a:t>
            </a:r>
            <a:r>
              <a:rPr lang="it-IT" sz="2400" dirty="0"/>
              <a:t> par la </a:t>
            </a:r>
            <a:r>
              <a:rPr lang="it-IT" sz="2400" dirty="0" err="1"/>
              <a:t>Loi</a:t>
            </a:r>
            <a:r>
              <a:rPr lang="it-IT" sz="2400" dirty="0"/>
              <a:t> </a:t>
            </a:r>
            <a:r>
              <a:rPr lang="it-IT" sz="2400" dirty="0" err="1"/>
              <a:t>Ollivier</a:t>
            </a:r>
            <a:r>
              <a:rPr lang="it-IT" sz="2400" dirty="0"/>
              <a:t> </a:t>
            </a:r>
            <a:r>
              <a:rPr lang="it-IT" sz="2400" dirty="0" err="1"/>
              <a:t>du</a:t>
            </a:r>
            <a:r>
              <a:rPr lang="it-IT" sz="2400" dirty="0"/>
              <a:t> 25 mai 1864</a:t>
            </a:r>
            <a:r>
              <a:rPr lang="it-IT" sz="2400" dirty="0" smtClean="0"/>
              <a:t>.</a:t>
            </a:r>
          </a:p>
          <a:p>
            <a:pPr algn="just"/>
            <a:r>
              <a:rPr lang="it-IT" sz="2400" dirty="0" err="1"/>
              <a:t>Alors</a:t>
            </a:r>
            <a:r>
              <a:rPr lang="it-IT" sz="2400" dirty="0"/>
              <a:t> </a:t>
            </a:r>
            <a:r>
              <a:rPr lang="it-IT" sz="2400" dirty="0" err="1"/>
              <a:t>que</a:t>
            </a:r>
            <a:r>
              <a:rPr lang="it-IT" sz="2400" dirty="0"/>
              <a:t> la </a:t>
            </a:r>
            <a:r>
              <a:rPr lang="it-IT" sz="2400" dirty="0" err="1"/>
              <a:t>révolution</a:t>
            </a:r>
            <a:r>
              <a:rPr lang="it-IT" sz="2400" dirty="0"/>
              <a:t> </a:t>
            </a:r>
            <a:r>
              <a:rPr lang="it-IT" sz="2400" dirty="0" err="1"/>
              <a:t>industrielle</a:t>
            </a:r>
            <a:r>
              <a:rPr lang="it-IT" sz="2400" dirty="0"/>
              <a:t> est en </a:t>
            </a:r>
            <a:r>
              <a:rPr lang="it-IT" sz="2400" dirty="0" err="1"/>
              <a:t>train</a:t>
            </a:r>
            <a:r>
              <a:rPr lang="it-IT" sz="2400" dirty="0"/>
              <a:t> de transformer </a:t>
            </a:r>
            <a:r>
              <a:rPr lang="it-IT" sz="2400" dirty="0" err="1"/>
              <a:t>profondément</a:t>
            </a:r>
            <a:r>
              <a:rPr lang="it-IT" sz="2400" dirty="0"/>
              <a:t> la France, </a:t>
            </a:r>
            <a:r>
              <a:rPr lang="it-IT" sz="2400" dirty="0" err="1"/>
              <a:t>Napoléon</a:t>
            </a:r>
            <a:r>
              <a:rPr lang="it-IT" sz="2400" dirty="0"/>
              <a:t> III </a:t>
            </a:r>
            <a:r>
              <a:rPr lang="it-IT" sz="2400" dirty="0" err="1"/>
              <a:t>fait</a:t>
            </a:r>
            <a:r>
              <a:rPr lang="it-IT" sz="2400" dirty="0"/>
              <a:t> </a:t>
            </a:r>
            <a:r>
              <a:rPr lang="it-IT" sz="2400" dirty="0" err="1"/>
              <a:t>montre</a:t>
            </a:r>
            <a:r>
              <a:rPr lang="it-IT" sz="2400" dirty="0"/>
              <a:t> d'une </a:t>
            </a:r>
            <a:r>
              <a:rPr lang="it-IT" sz="2400" dirty="0" err="1"/>
              <a:t>certaine</a:t>
            </a:r>
            <a:r>
              <a:rPr lang="it-IT" sz="2400" dirty="0"/>
              <a:t> forme de </a:t>
            </a:r>
            <a:r>
              <a:rPr lang="it-IT" sz="2400" dirty="0" err="1"/>
              <a:t>progressisme</a:t>
            </a:r>
            <a:r>
              <a:rPr lang="it-IT" sz="2400" dirty="0"/>
              <a:t> social : en 1864, il </a:t>
            </a:r>
            <a:r>
              <a:rPr lang="it-IT" sz="2400" dirty="0" err="1"/>
              <a:t>abroge</a:t>
            </a:r>
            <a:r>
              <a:rPr lang="it-IT" sz="2400" dirty="0"/>
              <a:t> le </a:t>
            </a:r>
            <a:r>
              <a:rPr lang="it-IT" sz="2400" dirty="0" err="1"/>
              <a:t>délit</a:t>
            </a:r>
            <a:r>
              <a:rPr lang="it-IT" sz="2400" dirty="0"/>
              <a:t> de </a:t>
            </a:r>
            <a:r>
              <a:rPr lang="it-IT" sz="2400" dirty="0" err="1"/>
              <a:t>coalition</a:t>
            </a:r>
            <a:r>
              <a:rPr lang="it-IT" sz="2400" dirty="0"/>
              <a:t>, </a:t>
            </a:r>
            <a:r>
              <a:rPr lang="it-IT" sz="2400" dirty="0" err="1"/>
              <a:t>instaurant</a:t>
            </a:r>
            <a:r>
              <a:rPr lang="it-IT" sz="2400" dirty="0"/>
              <a:t> de </a:t>
            </a:r>
            <a:r>
              <a:rPr lang="it-IT" sz="2400" dirty="0" err="1"/>
              <a:t>fait</a:t>
            </a:r>
            <a:r>
              <a:rPr lang="it-IT" sz="2400" dirty="0"/>
              <a:t> le </a:t>
            </a:r>
            <a:r>
              <a:rPr lang="it-IT" sz="2400" dirty="0" err="1"/>
              <a:t>droit</a:t>
            </a:r>
            <a:r>
              <a:rPr lang="it-IT" sz="2400" dirty="0"/>
              <a:t> de </a:t>
            </a:r>
            <a:r>
              <a:rPr lang="it-IT" sz="2400" dirty="0" err="1"/>
              <a:t>grève</a:t>
            </a:r>
            <a:r>
              <a:rPr lang="it-IT" sz="2400" dirty="0"/>
              <a:t>. </a:t>
            </a:r>
            <a:endParaRPr lang="fr-CA" sz="2400" dirty="0"/>
          </a:p>
        </p:txBody>
      </p:sp>
    </p:spTree>
    <p:extLst>
      <p:ext uri="{BB962C8B-B14F-4D97-AF65-F5344CB8AC3E}">
        <p14:creationId xmlns:p14="http://schemas.microsoft.com/office/powerpoint/2010/main" val="571907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1</a:t>
            </a:r>
            <a:r>
              <a:rPr lang="fr-CA" sz="2800" dirty="0" smtClean="0"/>
              <a:t>. Observations hebdomadaires</a:t>
            </a:r>
            <a:br>
              <a:rPr lang="fr-CA" sz="2800" dirty="0" smtClean="0"/>
            </a:br>
            <a:r>
              <a:rPr lang="fr-CA" sz="2800" b="1" dirty="0"/>
              <a:t>grande</a:t>
            </a:r>
            <a:r>
              <a:rPr lang="fr-CA" sz="2800" dirty="0"/>
              <a:t> consultation </a:t>
            </a:r>
            <a:r>
              <a:rPr lang="fr-CA" sz="2800" b="1" dirty="0" smtClean="0"/>
              <a:t>citoyenne</a:t>
            </a:r>
            <a:r>
              <a:rPr lang="fr-CA" sz="2800" dirty="0" smtClean="0"/>
              <a:t> sur les discriminations</a:t>
            </a:r>
            <a:endParaRPr lang="fr-CA" sz="2800" dirty="0"/>
          </a:p>
        </p:txBody>
      </p:sp>
      <p:sp>
        <p:nvSpPr>
          <p:cNvPr id="3" name="Segnaposto contenuto 2"/>
          <p:cNvSpPr>
            <a:spLocks noGrp="1"/>
          </p:cNvSpPr>
          <p:nvPr>
            <p:ph idx="1"/>
          </p:nvPr>
        </p:nvSpPr>
        <p:spPr/>
        <p:txBody>
          <a:bodyPr>
            <a:normAutofit/>
          </a:bodyPr>
          <a:lstStyle/>
          <a:p>
            <a:r>
              <a:rPr lang="it-IT" sz="2400" b="1" dirty="0"/>
              <a:t>: </a:t>
            </a:r>
            <a:r>
              <a:rPr lang="it-IT" sz="2400" b="1" dirty="0" err="1"/>
              <a:t>www.consultation-discriminations.fr</a:t>
            </a:r>
            <a:r>
              <a:rPr lang="it-IT" sz="2400" b="1" dirty="0"/>
              <a:t> </a:t>
            </a:r>
          </a:p>
          <a:p>
            <a:pPr algn="just"/>
            <a:r>
              <a:rPr lang="it-IT" sz="2400" dirty="0"/>
              <a:t>En </a:t>
            </a:r>
            <a:r>
              <a:rPr lang="it-IT" sz="2400" b="1" dirty="0" err="1"/>
              <a:t>donnant</a:t>
            </a:r>
            <a:r>
              <a:rPr lang="it-IT" sz="2400" b="1" dirty="0"/>
              <a:t> la parole </a:t>
            </a:r>
            <a:r>
              <a:rPr lang="it-IT" sz="2400" dirty="0" err="1"/>
              <a:t>aux</a:t>
            </a:r>
            <a:r>
              <a:rPr lang="it-IT" sz="2400" dirty="0"/>
              <a:t> </a:t>
            </a:r>
            <a:r>
              <a:rPr lang="it-IT" sz="2400" dirty="0" err="1"/>
              <a:t>Français</a:t>
            </a:r>
            <a:r>
              <a:rPr lang="it-IT" sz="2400" dirty="0"/>
              <a:t>, </a:t>
            </a:r>
            <a:r>
              <a:rPr lang="it-IT" sz="2400" dirty="0" err="1"/>
              <a:t>cette</a:t>
            </a:r>
            <a:r>
              <a:rPr lang="it-IT" sz="2400" dirty="0"/>
              <a:t> </a:t>
            </a:r>
            <a:r>
              <a:rPr lang="it-IT" sz="2400" dirty="0" err="1"/>
              <a:t>consultation</a:t>
            </a:r>
            <a:r>
              <a:rPr lang="it-IT" sz="2400" dirty="0"/>
              <a:t> a </a:t>
            </a:r>
            <a:r>
              <a:rPr lang="it-IT" sz="2400" dirty="0" err="1"/>
              <a:t>vocation</a:t>
            </a:r>
            <a:r>
              <a:rPr lang="it-IT" sz="2400" dirty="0"/>
              <a:t> à </a:t>
            </a:r>
            <a:r>
              <a:rPr lang="it-IT" sz="2400" dirty="0" err="1"/>
              <a:t>apporter</a:t>
            </a:r>
            <a:r>
              <a:rPr lang="it-IT" sz="2400" dirty="0"/>
              <a:t> </a:t>
            </a:r>
            <a:r>
              <a:rPr lang="it-IT" sz="2400" dirty="0" err="1"/>
              <a:t>des</a:t>
            </a:r>
            <a:r>
              <a:rPr lang="it-IT" sz="2400" dirty="0"/>
              <a:t> </a:t>
            </a:r>
            <a:r>
              <a:rPr lang="it-IT" sz="2400" dirty="0" err="1"/>
              <a:t>réponses</a:t>
            </a:r>
            <a:r>
              <a:rPr lang="it-IT" sz="2400" dirty="0"/>
              <a:t> </a:t>
            </a:r>
            <a:r>
              <a:rPr lang="it-IT" sz="2400" dirty="0" err="1"/>
              <a:t>efficaces</a:t>
            </a:r>
            <a:r>
              <a:rPr lang="it-IT" sz="2400" dirty="0"/>
              <a:t> </a:t>
            </a:r>
            <a:r>
              <a:rPr lang="it-IT" sz="2400" b="1" dirty="0" err="1"/>
              <a:t>aux</a:t>
            </a:r>
            <a:r>
              <a:rPr lang="it-IT" sz="2400" b="1" dirty="0"/>
              <a:t> </a:t>
            </a:r>
            <a:r>
              <a:rPr lang="it-IT" sz="2400" b="1" dirty="0" err="1"/>
              <a:t>injustices</a:t>
            </a:r>
            <a:r>
              <a:rPr lang="it-IT" sz="2400" b="1" dirty="0"/>
              <a:t> </a:t>
            </a:r>
            <a:r>
              <a:rPr lang="it-IT" sz="2400" b="1" dirty="0" err="1"/>
              <a:t>individuelles</a:t>
            </a:r>
            <a:r>
              <a:rPr lang="it-IT" sz="2400" dirty="0"/>
              <a:t> qui </a:t>
            </a:r>
            <a:r>
              <a:rPr lang="it-IT" sz="2400" b="1" dirty="0" err="1"/>
              <a:t>minent</a:t>
            </a:r>
            <a:r>
              <a:rPr lang="it-IT" sz="2400" b="1" dirty="0"/>
              <a:t> </a:t>
            </a:r>
            <a:r>
              <a:rPr lang="it-IT" sz="2400" b="1" dirty="0" err="1"/>
              <a:t>notre</a:t>
            </a:r>
            <a:r>
              <a:rPr lang="it-IT" sz="2400" b="1" dirty="0"/>
              <a:t> </a:t>
            </a:r>
            <a:r>
              <a:rPr lang="it-IT" sz="2400" b="1" dirty="0" err="1"/>
              <a:t>cohésion</a:t>
            </a:r>
            <a:r>
              <a:rPr lang="it-IT" sz="2400" b="1" dirty="0"/>
              <a:t> sociale.</a:t>
            </a:r>
          </a:p>
          <a:p>
            <a:pPr algn="just"/>
            <a:r>
              <a:rPr lang="it-IT" sz="2400" dirty="0" smtClean="0"/>
              <a:t>(</a:t>
            </a:r>
            <a:r>
              <a:rPr lang="it-IT" sz="2400" dirty="0" err="1" smtClean="0"/>
              <a:t>nous</a:t>
            </a:r>
            <a:r>
              <a:rPr lang="it-IT" sz="2400" dirty="0" smtClean="0"/>
              <a:t> l’</a:t>
            </a:r>
            <a:r>
              <a:rPr lang="it-IT" sz="2400" dirty="0" err="1" smtClean="0"/>
              <a:t>avons</a:t>
            </a:r>
            <a:r>
              <a:rPr lang="it-IT" sz="2400" dirty="0" smtClean="0"/>
              <a:t> </a:t>
            </a:r>
            <a:r>
              <a:rPr lang="it-IT" sz="2400" dirty="0" err="1" smtClean="0"/>
              <a:t>déjà</a:t>
            </a:r>
            <a:r>
              <a:rPr lang="it-IT" sz="2400" dirty="0" smtClean="0"/>
              <a:t> vu) </a:t>
            </a:r>
            <a:r>
              <a:rPr lang="it-IT" sz="2400" dirty="0" err="1" smtClean="0"/>
              <a:t>Après</a:t>
            </a:r>
            <a:r>
              <a:rPr lang="it-IT" sz="2400" dirty="0" smtClean="0"/>
              <a:t> </a:t>
            </a:r>
            <a:r>
              <a:rPr lang="it-IT" sz="2400" dirty="0"/>
              <a:t>le </a:t>
            </a:r>
            <a:r>
              <a:rPr lang="it-IT" sz="2400" dirty="0" err="1"/>
              <a:t>lancement</a:t>
            </a:r>
            <a:r>
              <a:rPr lang="it-IT" sz="2400" dirty="0"/>
              <a:t> le 12 </a:t>
            </a:r>
            <a:r>
              <a:rPr lang="it-IT" sz="2400" dirty="0" err="1"/>
              <a:t>février</a:t>
            </a:r>
            <a:r>
              <a:rPr lang="it-IT" sz="2400" dirty="0"/>
              <a:t> dernier de la </a:t>
            </a:r>
            <a:r>
              <a:rPr lang="it-IT" sz="2400" dirty="0" err="1"/>
              <a:t>plateforme</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a:t>
            </a:r>
            <a:r>
              <a:rPr lang="it-IT" sz="2400" dirty="0" err="1"/>
              <a:t>que</a:t>
            </a:r>
            <a:r>
              <a:rPr lang="it-IT" sz="2400" dirty="0"/>
              <a:t> le </a:t>
            </a:r>
            <a:r>
              <a:rPr lang="it-IT" sz="2400" dirty="0" err="1"/>
              <a:t>Gouvernement</a:t>
            </a:r>
            <a:r>
              <a:rPr lang="it-IT" sz="2400" dirty="0"/>
              <a:t> a </a:t>
            </a:r>
            <a:r>
              <a:rPr lang="it-IT" sz="2400" dirty="0" err="1"/>
              <a:t>confiée</a:t>
            </a:r>
            <a:r>
              <a:rPr lang="it-IT" sz="2400" dirty="0"/>
              <a:t> </a:t>
            </a:r>
            <a:r>
              <a:rPr lang="it-IT" sz="2400" dirty="0" err="1"/>
              <a:t>au</a:t>
            </a:r>
            <a:r>
              <a:rPr lang="it-IT" sz="2400" dirty="0"/>
              <a:t> </a:t>
            </a:r>
            <a:r>
              <a:rPr lang="it-IT" sz="2400" dirty="0" err="1"/>
              <a:t>Défenseur</a:t>
            </a:r>
            <a:r>
              <a:rPr lang="it-IT" sz="2400" dirty="0"/>
              <a:t> </a:t>
            </a:r>
            <a:r>
              <a:rPr lang="it-IT" sz="2400" dirty="0" err="1"/>
              <a:t>des</a:t>
            </a:r>
            <a:r>
              <a:rPr lang="it-IT" sz="2400" dirty="0"/>
              <a:t> </a:t>
            </a:r>
            <a:r>
              <a:rPr lang="it-IT" sz="2400" dirty="0" err="1"/>
              <a:t>droits</a:t>
            </a:r>
            <a:r>
              <a:rPr lang="it-IT" sz="2400" dirty="0"/>
              <a:t> et </a:t>
            </a:r>
            <a:r>
              <a:rPr lang="it-IT" sz="2400" dirty="0" err="1"/>
              <a:t>accessible</a:t>
            </a:r>
            <a:r>
              <a:rPr lang="it-IT" sz="2400" dirty="0"/>
              <a:t> via le 39 28 </a:t>
            </a:r>
            <a:r>
              <a:rPr lang="it-IT" sz="2400" dirty="0" err="1"/>
              <a:t>ou</a:t>
            </a:r>
            <a:r>
              <a:rPr lang="it-IT" sz="2400" dirty="0"/>
              <a:t> </a:t>
            </a:r>
            <a:r>
              <a:rPr lang="it-IT" sz="2400" dirty="0" err="1"/>
              <a:t>www.antidiscriminations.fr</a:t>
            </a:r>
            <a:r>
              <a:rPr lang="it-IT" sz="2400" dirty="0"/>
              <a:t>, une </a:t>
            </a:r>
            <a:r>
              <a:rPr lang="it-IT" sz="2400" dirty="0" err="1"/>
              <a:t>consultation</a:t>
            </a:r>
            <a:r>
              <a:rPr lang="it-IT" sz="2400" dirty="0"/>
              <a:t> </a:t>
            </a:r>
            <a:r>
              <a:rPr lang="it-IT" sz="2400" dirty="0" err="1"/>
              <a:t>citoyenne</a:t>
            </a:r>
            <a:r>
              <a:rPr lang="it-IT" sz="2400" dirty="0"/>
              <a:t> </a:t>
            </a:r>
            <a:r>
              <a:rPr lang="it-IT" sz="2400" dirty="0" err="1"/>
              <a:t>inédite</a:t>
            </a:r>
            <a:r>
              <a:rPr lang="it-IT" sz="2400" dirty="0"/>
              <a:t> </a:t>
            </a:r>
            <a:r>
              <a:rPr lang="it-IT" sz="2400" dirty="0" err="1"/>
              <a:t>sur</a:t>
            </a:r>
            <a:r>
              <a:rPr lang="it-IT" sz="2400" dirty="0"/>
              <a:t> le </a:t>
            </a:r>
            <a:r>
              <a:rPr lang="it-IT" sz="2400" dirty="0" err="1"/>
              <a:t>sujet</a:t>
            </a:r>
            <a:r>
              <a:rPr lang="it-IT" sz="2400" dirty="0"/>
              <a:t> est </a:t>
            </a:r>
            <a:r>
              <a:rPr lang="it-IT" sz="2400" dirty="0" err="1"/>
              <a:t>lancée</a:t>
            </a:r>
            <a:r>
              <a:rPr lang="it-IT" sz="2400" dirty="0"/>
              <a:t> </a:t>
            </a:r>
            <a:r>
              <a:rPr lang="it-IT" sz="2400" dirty="0" err="1"/>
              <a:t>aujourd’hui</a:t>
            </a:r>
            <a:r>
              <a:rPr lang="it-IT" sz="2400" dirty="0"/>
              <a:t>, et ce pour une </a:t>
            </a:r>
            <a:r>
              <a:rPr lang="it-IT" sz="2400" dirty="0" err="1"/>
              <a:t>période</a:t>
            </a:r>
            <a:r>
              <a:rPr lang="it-IT" sz="2400" dirty="0"/>
              <a:t> </a:t>
            </a:r>
            <a:r>
              <a:rPr lang="it-IT" sz="2400" dirty="0" err="1"/>
              <a:t>deux</a:t>
            </a:r>
            <a:r>
              <a:rPr lang="it-IT" sz="2400" dirty="0"/>
              <a:t> </a:t>
            </a:r>
            <a:r>
              <a:rPr lang="it-IT" sz="2400" dirty="0" err="1"/>
              <a:t>mois</a:t>
            </a:r>
            <a:r>
              <a:rPr lang="it-IT" sz="2400" dirty="0"/>
              <a:t>. </a:t>
            </a:r>
            <a:endParaRPr lang="fr-CA" sz="2400" dirty="0"/>
          </a:p>
        </p:txBody>
      </p:sp>
    </p:spTree>
    <p:extLst>
      <p:ext uri="{BB962C8B-B14F-4D97-AF65-F5344CB8AC3E}">
        <p14:creationId xmlns:p14="http://schemas.microsoft.com/office/powerpoint/2010/main" val="1863725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Grande </a:t>
            </a:r>
            <a:r>
              <a:rPr lang="fr-CA" sz="2800" dirty="0"/>
              <a:t>consultation citoyenne sur les discriminations</a:t>
            </a:r>
          </a:p>
        </p:txBody>
      </p:sp>
      <p:sp>
        <p:nvSpPr>
          <p:cNvPr id="3" name="Segnaposto contenuto 2"/>
          <p:cNvSpPr>
            <a:spLocks noGrp="1"/>
          </p:cNvSpPr>
          <p:nvPr>
            <p:ph idx="1"/>
          </p:nvPr>
        </p:nvSpPr>
        <p:spPr/>
        <p:txBody>
          <a:bodyPr>
            <a:normAutofit/>
          </a:bodyPr>
          <a:lstStyle/>
          <a:p>
            <a:pPr algn="just"/>
            <a:r>
              <a:rPr lang="it-IT" sz="2400" dirty="0"/>
              <a:t>L’</a:t>
            </a:r>
            <a:r>
              <a:rPr lang="it-IT" sz="2400" dirty="0" err="1"/>
              <a:t>objectif</a:t>
            </a:r>
            <a:r>
              <a:rPr lang="it-IT" sz="2400" dirty="0"/>
              <a:t> de </a:t>
            </a:r>
            <a:r>
              <a:rPr lang="it-IT" sz="2400" dirty="0" err="1"/>
              <a:t>cette</a:t>
            </a:r>
            <a:r>
              <a:rPr lang="it-IT" sz="2400" dirty="0"/>
              <a:t> </a:t>
            </a:r>
            <a:r>
              <a:rPr lang="it-IT" sz="2400" dirty="0" err="1"/>
              <a:t>consultation</a:t>
            </a:r>
            <a:r>
              <a:rPr lang="it-IT" sz="2400" dirty="0"/>
              <a:t> </a:t>
            </a:r>
            <a:r>
              <a:rPr lang="it-IT" sz="2400" dirty="0" err="1"/>
              <a:t>citoyenne</a:t>
            </a:r>
            <a:r>
              <a:rPr lang="it-IT" sz="2400" dirty="0"/>
              <a:t> </a:t>
            </a:r>
            <a:r>
              <a:rPr lang="it-IT" sz="2400" dirty="0" err="1"/>
              <a:t>sur</a:t>
            </a:r>
            <a:r>
              <a:rPr lang="it-IT" sz="2400" dirty="0"/>
              <a:t> </a:t>
            </a:r>
            <a:r>
              <a:rPr lang="it-IT" sz="2400" dirty="0" err="1"/>
              <a:t>les</a:t>
            </a:r>
            <a:r>
              <a:rPr lang="it-IT" sz="2400" dirty="0"/>
              <a:t> </a:t>
            </a:r>
            <a:r>
              <a:rPr lang="it-IT" sz="2400" dirty="0" err="1"/>
              <a:t>discriminations</a:t>
            </a:r>
            <a:r>
              <a:rPr lang="it-IT" sz="2400" dirty="0"/>
              <a:t> est triple. Elle </a:t>
            </a:r>
            <a:r>
              <a:rPr lang="it-IT" sz="2400" dirty="0" err="1"/>
              <a:t>permet</a:t>
            </a:r>
            <a:r>
              <a:rPr lang="it-IT" sz="2400" dirty="0"/>
              <a:t> </a:t>
            </a:r>
            <a:r>
              <a:rPr lang="it-IT" sz="2400" b="1" dirty="0" err="1"/>
              <a:t>aux</a:t>
            </a:r>
            <a:r>
              <a:rPr lang="it-IT" sz="2400" b="1" dirty="0"/>
              <a:t> </a:t>
            </a:r>
            <a:r>
              <a:rPr lang="it-IT" sz="2400" b="1" dirty="0" err="1"/>
              <a:t>internautes</a:t>
            </a:r>
            <a:r>
              <a:rPr lang="it-IT" sz="2400" b="1" dirty="0"/>
              <a:t> :</a:t>
            </a:r>
          </a:p>
          <a:p>
            <a:pPr algn="just"/>
            <a:r>
              <a:rPr lang="it-IT" sz="2400" dirty="0"/>
              <a:t>De </a:t>
            </a:r>
            <a:r>
              <a:rPr lang="it-IT" sz="2400" dirty="0" err="1"/>
              <a:t>donner</a:t>
            </a:r>
            <a:r>
              <a:rPr lang="it-IT" sz="2400" dirty="0"/>
              <a:t> </a:t>
            </a:r>
            <a:r>
              <a:rPr lang="it-IT" sz="2400" dirty="0" err="1"/>
              <a:t>leurs</a:t>
            </a:r>
            <a:r>
              <a:rPr lang="it-IT" sz="2400" dirty="0"/>
              <a:t> </a:t>
            </a:r>
            <a:r>
              <a:rPr lang="it-IT" sz="2400" dirty="0" err="1"/>
              <a:t>avis</a:t>
            </a:r>
            <a:r>
              <a:rPr lang="it-IT" sz="2400" dirty="0"/>
              <a:t> </a:t>
            </a:r>
            <a:r>
              <a:rPr lang="it-IT" sz="2400" dirty="0" err="1"/>
              <a:t>sur</a:t>
            </a:r>
            <a:r>
              <a:rPr lang="it-IT" sz="2400" dirty="0"/>
              <a:t> l’</a:t>
            </a:r>
            <a:r>
              <a:rPr lang="it-IT" sz="2400" dirty="0" err="1"/>
              <a:t>efficacité</a:t>
            </a:r>
            <a:r>
              <a:rPr lang="it-IT" sz="2400" dirty="0"/>
              <a:t> </a:t>
            </a:r>
            <a:r>
              <a:rPr lang="it-IT" sz="2400" dirty="0" err="1"/>
              <a:t>des</a:t>
            </a:r>
            <a:r>
              <a:rPr lang="it-IT" sz="2400" dirty="0"/>
              <a:t> </a:t>
            </a:r>
            <a:r>
              <a:rPr lang="it-IT" sz="2400" dirty="0" err="1"/>
              <a:t>dispositifs</a:t>
            </a:r>
            <a:r>
              <a:rPr lang="it-IT" sz="2400" dirty="0"/>
              <a:t> </a:t>
            </a:r>
            <a:r>
              <a:rPr lang="it-IT" sz="2400" dirty="0" err="1"/>
              <a:t>existants</a:t>
            </a:r>
            <a:r>
              <a:rPr lang="it-IT" sz="2400" dirty="0"/>
              <a:t>, </a:t>
            </a:r>
            <a:r>
              <a:rPr lang="it-IT" sz="2400" dirty="0" err="1"/>
              <a:t>signaler</a:t>
            </a:r>
            <a:r>
              <a:rPr lang="it-IT" sz="2400" dirty="0"/>
              <a:t> </a:t>
            </a:r>
            <a:r>
              <a:rPr lang="it-IT" sz="2400" dirty="0" err="1"/>
              <a:t>des</a:t>
            </a:r>
            <a:r>
              <a:rPr lang="it-IT" sz="2400" dirty="0"/>
              <a:t> </a:t>
            </a:r>
            <a:r>
              <a:rPr lang="it-IT" sz="2400" dirty="0" err="1"/>
              <a:t>dysfonctionnements</a:t>
            </a:r>
            <a:r>
              <a:rPr lang="it-IT" sz="2400" dirty="0"/>
              <a:t>, </a:t>
            </a:r>
            <a:r>
              <a:rPr lang="it-IT" sz="2400" dirty="0" err="1"/>
              <a:t>indiquer</a:t>
            </a:r>
            <a:r>
              <a:rPr lang="it-IT" sz="2400" dirty="0"/>
              <a:t> ce qui </a:t>
            </a:r>
            <a:r>
              <a:rPr lang="it-IT" sz="2400" dirty="0" err="1"/>
              <a:t>pourrait</a:t>
            </a:r>
            <a:r>
              <a:rPr lang="it-IT" sz="2400" dirty="0"/>
              <a:t> </a:t>
            </a:r>
            <a:r>
              <a:rPr lang="it-IT" sz="2400" dirty="0" err="1"/>
              <a:t>être</a:t>
            </a:r>
            <a:r>
              <a:rPr lang="it-IT" sz="2400" dirty="0"/>
              <a:t> </a:t>
            </a:r>
            <a:r>
              <a:rPr lang="it-IT" sz="2400" dirty="0" err="1"/>
              <a:t>amélioré</a:t>
            </a:r>
            <a:r>
              <a:rPr lang="it-IT" sz="2400" dirty="0"/>
              <a:t> ;</a:t>
            </a:r>
          </a:p>
          <a:p>
            <a:r>
              <a:rPr lang="it-IT" sz="2400" dirty="0"/>
              <a:t>De se </a:t>
            </a:r>
            <a:r>
              <a:rPr lang="it-IT" sz="2400" dirty="0" err="1"/>
              <a:t>prononcer</a:t>
            </a:r>
            <a:r>
              <a:rPr lang="it-IT" sz="2400" dirty="0"/>
              <a:t> </a:t>
            </a:r>
            <a:r>
              <a:rPr lang="it-IT" sz="2400" dirty="0" err="1"/>
              <a:t>sur</a:t>
            </a:r>
            <a:r>
              <a:rPr lang="it-IT" sz="2400" dirty="0"/>
              <a:t> de </a:t>
            </a:r>
            <a:r>
              <a:rPr lang="it-IT" sz="2400" dirty="0" err="1"/>
              <a:t>nouvelles</a:t>
            </a:r>
            <a:r>
              <a:rPr lang="it-IT" sz="2400" dirty="0"/>
              <a:t> </a:t>
            </a:r>
            <a:r>
              <a:rPr lang="it-IT" sz="2400" dirty="0" err="1"/>
              <a:t>mesures</a:t>
            </a:r>
            <a:r>
              <a:rPr lang="it-IT" sz="2400" dirty="0"/>
              <a:t> </a:t>
            </a:r>
            <a:r>
              <a:rPr lang="it-IT" sz="2400" dirty="0" err="1"/>
              <a:t>actuellement</a:t>
            </a:r>
            <a:r>
              <a:rPr lang="it-IT" sz="2400" dirty="0"/>
              <a:t> en </a:t>
            </a:r>
            <a:r>
              <a:rPr lang="it-IT" sz="2400" dirty="0" err="1"/>
              <a:t>cours</a:t>
            </a:r>
            <a:r>
              <a:rPr lang="it-IT" sz="2400" dirty="0"/>
              <a:t> d’</a:t>
            </a:r>
            <a:r>
              <a:rPr lang="it-IT" sz="2400" dirty="0" err="1"/>
              <a:t>élaboration</a:t>
            </a:r>
            <a:r>
              <a:rPr lang="it-IT" sz="2400" dirty="0"/>
              <a:t> ;</a:t>
            </a:r>
          </a:p>
          <a:p>
            <a:pPr algn="just"/>
            <a:r>
              <a:rPr lang="it-IT" sz="2400" dirty="0"/>
              <a:t>De </a:t>
            </a:r>
            <a:r>
              <a:rPr lang="it-IT" sz="2400" b="1" dirty="0" err="1"/>
              <a:t>proposer</a:t>
            </a:r>
            <a:r>
              <a:rPr lang="it-IT" sz="2400" b="1" dirty="0"/>
              <a:t> </a:t>
            </a:r>
            <a:r>
              <a:rPr lang="it-IT" sz="2400" b="1" dirty="0" err="1"/>
              <a:t>leurs</a:t>
            </a:r>
            <a:r>
              <a:rPr lang="it-IT" sz="2400" b="1" dirty="0"/>
              <a:t> </a:t>
            </a:r>
            <a:r>
              <a:rPr lang="it-IT" sz="2400" b="1" dirty="0" err="1"/>
              <a:t>propres</a:t>
            </a:r>
            <a:r>
              <a:rPr lang="it-IT" sz="2400" b="1" dirty="0"/>
              <a:t> </a:t>
            </a:r>
            <a:r>
              <a:rPr lang="it-IT" sz="2400" b="1" dirty="0" err="1"/>
              <a:t>solutions</a:t>
            </a:r>
            <a:r>
              <a:rPr lang="it-IT" sz="2400" b="1" dirty="0"/>
              <a:t> </a:t>
            </a:r>
            <a:r>
              <a:rPr lang="it-IT" sz="2400" b="1" dirty="0" err="1"/>
              <a:t>concrètes</a:t>
            </a:r>
            <a:r>
              <a:rPr lang="it-IT" sz="2400" b="1" dirty="0"/>
              <a:t> </a:t>
            </a:r>
            <a:r>
              <a:rPr lang="it-IT" sz="2400" dirty="0"/>
              <a:t>et </a:t>
            </a:r>
            <a:r>
              <a:rPr lang="it-IT" sz="2400" dirty="0" err="1"/>
              <a:t>partager</a:t>
            </a:r>
            <a:r>
              <a:rPr lang="it-IT" sz="2400" dirty="0"/>
              <a:t> </a:t>
            </a:r>
            <a:r>
              <a:rPr lang="it-IT" sz="2400" dirty="0" err="1"/>
              <a:t>les</a:t>
            </a:r>
            <a:r>
              <a:rPr lang="it-IT" sz="2400" dirty="0"/>
              <a:t> </a:t>
            </a:r>
            <a:r>
              <a:rPr lang="it-IT" sz="2400" dirty="0" err="1"/>
              <a:t>bonnes</a:t>
            </a:r>
            <a:r>
              <a:rPr lang="it-IT" sz="2400" dirty="0"/>
              <a:t> </a:t>
            </a:r>
            <a:r>
              <a:rPr lang="it-IT" sz="2400" dirty="0" err="1"/>
              <a:t>pratiques</a:t>
            </a:r>
            <a:r>
              <a:rPr lang="it-IT" sz="2400" dirty="0"/>
              <a:t> </a:t>
            </a:r>
            <a:r>
              <a:rPr lang="it-IT" sz="2400" dirty="0" err="1"/>
              <a:t>qu’ils</a:t>
            </a:r>
            <a:r>
              <a:rPr lang="it-IT" sz="2400" dirty="0"/>
              <a:t> </a:t>
            </a:r>
            <a:r>
              <a:rPr lang="it-IT" sz="2400" dirty="0" err="1"/>
              <a:t>appliquent</a:t>
            </a:r>
            <a:r>
              <a:rPr lang="it-IT" sz="2400" dirty="0"/>
              <a:t> </a:t>
            </a:r>
            <a:r>
              <a:rPr lang="it-IT" sz="2400" dirty="0" err="1"/>
              <a:t>déjà</a:t>
            </a:r>
            <a:r>
              <a:rPr lang="it-IT" sz="2400" dirty="0"/>
              <a:t> </a:t>
            </a:r>
            <a:r>
              <a:rPr lang="it-IT" sz="2400" dirty="0" err="1"/>
              <a:t>au</a:t>
            </a:r>
            <a:r>
              <a:rPr lang="it-IT" sz="2400" dirty="0"/>
              <a:t> </a:t>
            </a:r>
            <a:r>
              <a:rPr lang="it-IT" sz="2400" dirty="0" err="1"/>
              <a:t>sein</a:t>
            </a:r>
            <a:r>
              <a:rPr lang="it-IT" sz="2400" dirty="0"/>
              <a:t> de </a:t>
            </a:r>
            <a:r>
              <a:rPr lang="it-IT" sz="2400" dirty="0" err="1"/>
              <a:t>leur</a:t>
            </a:r>
            <a:r>
              <a:rPr lang="it-IT" sz="2400" dirty="0"/>
              <a:t> </a:t>
            </a:r>
            <a:r>
              <a:rPr lang="it-IT" sz="2400" dirty="0" err="1"/>
              <a:t>organisation</a:t>
            </a:r>
            <a:r>
              <a:rPr lang="it-IT" sz="2400" dirty="0"/>
              <a:t>.</a:t>
            </a:r>
          </a:p>
          <a:p>
            <a:endParaRPr lang="fr-CA" sz="2400" dirty="0"/>
          </a:p>
        </p:txBody>
      </p:sp>
    </p:spTree>
    <p:extLst>
      <p:ext uri="{BB962C8B-B14F-4D97-AF65-F5344CB8AC3E}">
        <p14:creationId xmlns:p14="http://schemas.microsoft.com/office/powerpoint/2010/main" val="4086117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Grande </a:t>
            </a:r>
            <a:r>
              <a:rPr lang="fr-CA" sz="2800" dirty="0"/>
              <a:t>consultation citoyenne sur les discriminations</a:t>
            </a:r>
          </a:p>
        </p:txBody>
      </p:sp>
      <p:sp>
        <p:nvSpPr>
          <p:cNvPr id="3" name="Segnaposto contenuto 2"/>
          <p:cNvSpPr>
            <a:spLocks noGrp="1"/>
          </p:cNvSpPr>
          <p:nvPr>
            <p:ph idx="1"/>
          </p:nvPr>
        </p:nvSpPr>
        <p:spPr/>
        <p:txBody>
          <a:bodyPr>
            <a:normAutofit/>
          </a:bodyPr>
          <a:lstStyle/>
          <a:p>
            <a:pPr algn="just"/>
            <a:r>
              <a:rPr lang="it-IT" sz="2400" b="1" dirty="0" err="1"/>
              <a:t>Anonyme</a:t>
            </a:r>
            <a:r>
              <a:rPr lang="it-IT" sz="2400" dirty="0"/>
              <a:t>, </a:t>
            </a:r>
            <a:r>
              <a:rPr lang="it-IT" sz="2400" dirty="0" err="1"/>
              <a:t>cette</a:t>
            </a:r>
            <a:r>
              <a:rPr lang="it-IT" sz="2400" dirty="0"/>
              <a:t> </a:t>
            </a:r>
            <a:r>
              <a:rPr lang="it-IT" sz="2400" dirty="0" err="1"/>
              <a:t>consultation</a:t>
            </a:r>
            <a:r>
              <a:rPr lang="it-IT" sz="2400" dirty="0"/>
              <a:t> </a:t>
            </a:r>
            <a:r>
              <a:rPr lang="it-IT" sz="2400" dirty="0" err="1"/>
              <a:t>durera</a:t>
            </a:r>
            <a:r>
              <a:rPr lang="it-IT" sz="2400" dirty="0"/>
              <a:t> </a:t>
            </a:r>
            <a:r>
              <a:rPr lang="it-IT" sz="2400" dirty="0" err="1"/>
              <a:t>deux</a:t>
            </a:r>
            <a:r>
              <a:rPr lang="it-IT" sz="2400" dirty="0"/>
              <a:t> </a:t>
            </a:r>
            <a:r>
              <a:rPr lang="it-IT" sz="2400" dirty="0" err="1"/>
              <a:t>mois</a:t>
            </a:r>
            <a:r>
              <a:rPr lang="it-IT" sz="2400" dirty="0"/>
              <a:t> et a </a:t>
            </a:r>
            <a:r>
              <a:rPr lang="it-IT" sz="2400" dirty="0" err="1"/>
              <a:t>vocation</a:t>
            </a:r>
            <a:r>
              <a:rPr lang="it-IT" sz="2400" dirty="0"/>
              <a:t> à </a:t>
            </a:r>
            <a:r>
              <a:rPr lang="it-IT" sz="2400" dirty="0" err="1"/>
              <a:t>être</a:t>
            </a:r>
            <a:r>
              <a:rPr lang="it-IT" sz="2400" dirty="0"/>
              <a:t> un </a:t>
            </a:r>
            <a:r>
              <a:rPr lang="it-IT" sz="2400" dirty="0" err="1"/>
              <a:t>temps</a:t>
            </a:r>
            <a:r>
              <a:rPr lang="it-IT" sz="2400" dirty="0"/>
              <a:t> </a:t>
            </a:r>
            <a:r>
              <a:rPr lang="it-IT" sz="2400" dirty="0" err="1"/>
              <a:t>fort</a:t>
            </a:r>
            <a:r>
              <a:rPr lang="it-IT" sz="2400" dirty="0"/>
              <a:t> de </a:t>
            </a:r>
            <a:r>
              <a:rPr lang="it-IT" sz="2400" dirty="0" err="1"/>
              <a:t>débat</a:t>
            </a:r>
            <a:r>
              <a:rPr lang="it-IT" sz="2400" dirty="0"/>
              <a:t>, de </a:t>
            </a:r>
            <a:r>
              <a:rPr lang="it-IT" sz="2400" dirty="0" err="1"/>
              <a:t>dialogue</a:t>
            </a:r>
            <a:r>
              <a:rPr lang="it-IT" sz="2400" dirty="0"/>
              <a:t> et de </a:t>
            </a:r>
            <a:r>
              <a:rPr lang="it-IT" sz="2400" dirty="0" err="1"/>
              <a:t>propositions</a:t>
            </a:r>
            <a:r>
              <a:rPr lang="it-IT" sz="2400" dirty="0"/>
              <a:t> </a:t>
            </a:r>
            <a:r>
              <a:rPr lang="it-IT" sz="2400" dirty="0" err="1"/>
              <a:t>au</a:t>
            </a:r>
            <a:r>
              <a:rPr lang="it-IT" sz="2400" dirty="0"/>
              <a:t> </a:t>
            </a:r>
            <a:r>
              <a:rPr lang="it-IT" sz="2400" dirty="0" err="1"/>
              <a:t>cours</a:t>
            </a:r>
            <a:r>
              <a:rPr lang="it-IT" sz="2400" dirty="0"/>
              <a:t> </a:t>
            </a:r>
            <a:r>
              <a:rPr lang="it-IT" sz="2400" dirty="0" err="1"/>
              <a:t>duquel</a:t>
            </a:r>
            <a:r>
              <a:rPr lang="it-IT" sz="2400" dirty="0"/>
              <a:t> tout le monde est </a:t>
            </a:r>
            <a:r>
              <a:rPr lang="it-IT" sz="2400" dirty="0" err="1"/>
              <a:t>invité</a:t>
            </a:r>
            <a:r>
              <a:rPr lang="it-IT" sz="2400" dirty="0"/>
              <a:t> à </a:t>
            </a:r>
            <a:r>
              <a:rPr lang="it-IT" sz="2400" dirty="0" err="1"/>
              <a:t>participer</a:t>
            </a:r>
            <a:r>
              <a:rPr lang="it-IT" sz="2400" dirty="0"/>
              <a:t> : </a:t>
            </a:r>
            <a:r>
              <a:rPr lang="it-IT" sz="2400" dirty="0" err="1"/>
              <a:t>citoyens</a:t>
            </a:r>
            <a:r>
              <a:rPr lang="it-IT" sz="2400" dirty="0"/>
              <a:t>, </a:t>
            </a:r>
            <a:r>
              <a:rPr lang="it-IT" sz="2400" dirty="0" err="1"/>
              <a:t>associations</a:t>
            </a:r>
            <a:r>
              <a:rPr lang="it-IT" sz="2400" dirty="0"/>
              <a:t>, </a:t>
            </a:r>
            <a:r>
              <a:rPr lang="it-IT" sz="2400" dirty="0" err="1"/>
              <a:t>entreprises</a:t>
            </a:r>
            <a:r>
              <a:rPr lang="it-IT" sz="2400" dirty="0"/>
              <a:t>, </a:t>
            </a:r>
            <a:r>
              <a:rPr lang="it-IT" sz="2400" dirty="0" err="1"/>
              <a:t>think</a:t>
            </a:r>
            <a:r>
              <a:rPr lang="it-IT" sz="2400" dirty="0"/>
              <a:t> tanks, etc</a:t>
            </a:r>
            <a:r>
              <a:rPr lang="it-IT" sz="2400" dirty="0" smtClean="0"/>
              <a:t>.</a:t>
            </a:r>
          </a:p>
          <a:p>
            <a:pPr algn="just"/>
            <a:r>
              <a:rPr lang="it-IT" sz="2400" dirty="0" err="1"/>
              <a:t>Les</a:t>
            </a:r>
            <a:r>
              <a:rPr lang="it-IT" sz="2400" dirty="0"/>
              <a:t> </a:t>
            </a:r>
            <a:r>
              <a:rPr lang="it-IT" sz="2400" dirty="0" err="1"/>
              <a:t>conclusions</a:t>
            </a:r>
            <a:r>
              <a:rPr lang="it-IT" sz="2400" dirty="0"/>
              <a:t> </a:t>
            </a:r>
            <a:r>
              <a:rPr lang="it-IT" sz="2400" dirty="0" err="1"/>
              <a:t>seront</a:t>
            </a:r>
            <a:r>
              <a:rPr lang="it-IT" sz="2400" dirty="0"/>
              <a:t> </a:t>
            </a:r>
            <a:r>
              <a:rPr lang="it-IT" sz="2400" dirty="0" err="1"/>
              <a:t>restituées</a:t>
            </a:r>
            <a:r>
              <a:rPr lang="it-IT" sz="2400" dirty="0"/>
              <a:t> fin </a:t>
            </a:r>
            <a:r>
              <a:rPr lang="it-IT" sz="2400" dirty="0" err="1"/>
              <a:t>juin</a:t>
            </a:r>
            <a:r>
              <a:rPr lang="it-IT" sz="2400" dirty="0"/>
              <a:t>. </a:t>
            </a:r>
            <a:endParaRPr lang="fr-CA" sz="2400" dirty="0"/>
          </a:p>
        </p:txBody>
      </p:sp>
    </p:spTree>
    <p:extLst>
      <p:ext uri="{BB962C8B-B14F-4D97-AF65-F5344CB8AC3E}">
        <p14:creationId xmlns:p14="http://schemas.microsoft.com/office/powerpoint/2010/main" val="1495970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Grande consultation citoyenne sur les discriminations</a:t>
            </a:r>
          </a:p>
        </p:txBody>
      </p:sp>
      <p:sp>
        <p:nvSpPr>
          <p:cNvPr id="3" name="Segnaposto contenuto 2"/>
          <p:cNvSpPr>
            <a:spLocks noGrp="1"/>
          </p:cNvSpPr>
          <p:nvPr>
            <p:ph idx="1"/>
          </p:nvPr>
        </p:nvSpPr>
        <p:spPr/>
        <p:txBody>
          <a:bodyPr>
            <a:normAutofit fontScale="92500" lnSpcReduction="20000"/>
          </a:bodyPr>
          <a:lstStyle/>
          <a:p>
            <a:pPr algn="just"/>
            <a:r>
              <a:rPr lang="it-IT" sz="2400" b="1" dirty="0" smtClean="0"/>
              <a:t>L’</a:t>
            </a:r>
            <a:r>
              <a:rPr lang="it-IT" sz="2400" b="1" dirty="0" err="1" smtClean="0"/>
              <a:t>égalité</a:t>
            </a:r>
            <a:r>
              <a:rPr lang="it-IT" sz="2400" b="1" dirty="0" smtClean="0"/>
              <a:t> </a:t>
            </a:r>
            <a:r>
              <a:rPr lang="it-IT" sz="2400" b="1" dirty="0"/>
              <a:t>est </a:t>
            </a:r>
            <a:r>
              <a:rPr lang="it-IT" sz="2400" b="1" dirty="0" err="1"/>
              <a:t>au</a:t>
            </a:r>
            <a:r>
              <a:rPr lang="it-IT" sz="2400" b="1" dirty="0"/>
              <a:t> </a:t>
            </a:r>
            <a:r>
              <a:rPr lang="it-IT" sz="2400" b="1" dirty="0" err="1"/>
              <a:t>cœur</a:t>
            </a:r>
            <a:r>
              <a:rPr lang="it-IT" sz="2400" b="1" dirty="0"/>
              <a:t> de </a:t>
            </a:r>
            <a:r>
              <a:rPr lang="it-IT" sz="2400" b="1" dirty="0" err="1"/>
              <a:t>notre</a:t>
            </a:r>
            <a:r>
              <a:rPr lang="it-IT" sz="2400" b="1" dirty="0"/>
              <a:t> </a:t>
            </a:r>
            <a:r>
              <a:rPr lang="it-IT" sz="2400" b="1" dirty="0" err="1"/>
              <a:t>pacte</a:t>
            </a:r>
            <a:r>
              <a:rPr lang="it-IT" sz="2400" b="1" dirty="0"/>
              <a:t> </a:t>
            </a:r>
            <a:r>
              <a:rPr lang="it-IT" sz="2400" b="1" dirty="0" err="1"/>
              <a:t>républicain</a:t>
            </a:r>
            <a:r>
              <a:rPr lang="it-IT" sz="2400" b="1" dirty="0"/>
              <a:t>.</a:t>
            </a:r>
            <a:r>
              <a:rPr lang="it-IT" sz="2400" dirty="0"/>
              <a:t> </a:t>
            </a:r>
            <a:r>
              <a:rPr lang="it-IT" sz="2400" dirty="0" err="1"/>
              <a:t>Cette</a:t>
            </a:r>
            <a:r>
              <a:rPr lang="it-IT" sz="2400" dirty="0"/>
              <a:t> promesse est </a:t>
            </a:r>
            <a:r>
              <a:rPr lang="it-IT" sz="2400" dirty="0" err="1"/>
              <a:t>néanmoins</a:t>
            </a:r>
            <a:r>
              <a:rPr lang="it-IT" sz="2400" dirty="0"/>
              <a:t> </a:t>
            </a:r>
            <a:r>
              <a:rPr lang="it-IT" sz="2400" dirty="0" err="1"/>
              <a:t>aujourd’hui</a:t>
            </a:r>
            <a:r>
              <a:rPr lang="it-IT" sz="2400" dirty="0"/>
              <a:t> </a:t>
            </a:r>
            <a:r>
              <a:rPr lang="it-IT" sz="2400" dirty="0" err="1"/>
              <a:t>fragilisée</a:t>
            </a:r>
            <a:r>
              <a:rPr lang="it-IT" sz="2400" dirty="0"/>
              <a:t> </a:t>
            </a:r>
            <a:r>
              <a:rPr lang="it-IT" sz="2400" dirty="0" err="1"/>
              <a:t>sous</a:t>
            </a:r>
            <a:r>
              <a:rPr lang="it-IT" sz="2400" dirty="0"/>
              <a:t> le </a:t>
            </a:r>
            <a:r>
              <a:rPr lang="it-IT" sz="2400" dirty="0" err="1"/>
              <a:t>poids</a:t>
            </a:r>
            <a:r>
              <a:rPr lang="it-IT" sz="2400" dirty="0"/>
              <a:t> </a:t>
            </a:r>
            <a:r>
              <a:rPr lang="it-IT" sz="2400" dirty="0" err="1"/>
              <a:t>des</a:t>
            </a:r>
            <a:r>
              <a:rPr lang="it-IT" sz="2400" dirty="0"/>
              <a:t> </a:t>
            </a:r>
            <a:r>
              <a:rPr lang="it-IT" sz="2400" dirty="0" err="1"/>
              <a:t>discriminations</a:t>
            </a:r>
            <a:r>
              <a:rPr lang="it-IT" sz="2400" dirty="0"/>
              <a:t> qui, </a:t>
            </a:r>
            <a:r>
              <a:rPr lang="it-IT" sz="2400" dirty="0" err="1"/>
              <a:t>au-delà</a:t>
            </a:r>
            <a:r>
              <a:rPr lang="it-IT" sz="2400" dirty="0"/>
              <a:t> </a:t>
            </a:r>
            <a:r>
              <a:rPr lang="it-IT" sz="2400" dirty="0" err="1"/>
              <a:t>des</a:t>
            </a:r>
            <a:r>
              <a:rPr lang="it-IT" sz="2400" dirty="0"/>
              <a:t> </a:t>
            </a:r>
            <a:r>
              <a:rPr lang="it-IT" sz="2400" dirty="0" err="1"/>
              <a:t>statistiques</a:t>
            </a:r>
            <a:r>
              <a:rPr lang="it-IT" sz="2400" dirty="0"/>
              <a:t>, </a:t>
            </a:r>
            <a:r>
              <a:rPr lang="it-IT" sz="2400" dirty="0" err="1"/>
              <a:t>sont</a:t>
            </a:r>
            <a:r>
              <a:rPr lang="it-IT" sz="2400" dirty="0"/>
              <a:t> une </a:t>
            </a:r>
            <a:r>
              <a:rPr lang="it-IT" sz="2400" dirty="0" err="1"/>
              <a:t>réalité</a:t>
            </a:r>
            <a:r>
              <a:rPr lang="it-IT" sz="2400" dirty="0"/>
              <a:t> </a:t>
            </a:r>
            <a:r>
              <a:rPr lang="it-IT" sz="2400" dirty="0" err="1"/>
              <a:t>vécue</a:t>
            </a:r>
            <a:r>
              <a:rPr lang="it-IT" sz="2400" dirty="0"/>
              <a:t> par </a:t>
            </a:r>
            <a:r>
              <a:rPr lang="it-IT" sz="2400" dirty="0" err="1"/>
              <a:t>nombre</a:t>
            </a:r>
            <a:r>
              <a:rPr lang="it-IT" sz="2400" dirty="0"/>
              <a:t> de nos </a:t>
            </a:r>
            <a:r>
              <a:rPr lang="it-IT" sz="2400" dirty="0" err="1"/>
              <a:t>concitoyens</a:t>
            </a:r>
            <a:r>
              <a:rPr lang="it-IT" sz="2400" dirty="0"/>
              <a:t>. Parce </a:t>
            </a:r>
            <a:r>
              <a:rPr lang="it-IT" sz="2400" dirty="0" err="1"/>
              <a:t>qu’elles</a:t>
            </a:r>
            <a:r>
              <a:rPr lang="it-IT" sz="2400" dirty="0"/>
              <a:t> </a:t>
            </a:r>
            <a:r>
              <a:rPr lang="it-IT" sz="2400" dirty="0" err="1"/>
              <a:t>assignent</a:t>
            </a:r>
            <a:r>
              <a:rPr lang="it-IT" sz="2400" dirty="0"/>
              <a:t>, parce </a:t>
            </a:r>
            <a:r>
              <a:rPr lang="it-IT" sz="2400" dirty="0" err="1"/>
              <a:t>qu’elles</a:t>
            </a:r>
            <a:r>
              <a:rPr lang="it-IT" sz="2400" dirty="0"/>
              <a:t> </a:t>
            </a:r>
            <a:r>
              <a:rPr lang="it-IT" sz="2400" dirty="0" err="1"/>
              <a:t>blessent</a:t>
            </a:r>
            <a:r>
              <a:rPr lang="it-IT" sz="2400" dirty="0"/>
              <a:t> et parce </a:t>
            </a:r>
            <a:r>
              <a:rPr lang="it-IT" sz="2400" dirty="0" err="1"/>
              <a:t>qu’elles</a:t>
            </a:r>
            <a:r>
              <a:rPr lang="it-IT" sz="2400" dirty="0"/>
              <a:t> </a:t>
            </a:r>
            <a:r>
              <a:rPr lang="it-IT" sz="2400" dirty="0" err="1"/>
              <a:t>brisent</a:t>
            </a:r>
            <a:r>
              <a:rPr lang="it-IT" sz="2400" dirty="0"/>
              <a:t> </a:t>
            </a:r>
            <a:r>
              <a:rPr lang="it-IT" sz="2400" dirty="0" err="1"/>
              <a:t>des</a:t>
            </a:r>
            <a:r>
              <a:rPr lang="it-IT" sz="2400" dirty="0"/>
              <a:t> </a:t>
            </a:r>
            <a:r>
              <a:rPr lang="it-IT" sz="2400" dirty="0" err="1"/>
              <a:t>destins</a:t>
            </a:r>
            <a:r>
              <a:rPr lang="it-IT" sz="2400" dirty="0"/>
              <a:t>, </a:t>
            </a:r>
            <a:r>
              <a:rPr lang="it-IT" sz="2400" dirty="0" err="1"/>
              <a:t>ces</a:t>
            </a:r>
            <a:r>
              <a:rPr lang="it-IT" sz="2400" dirty="0"/>
              <a:t> </a:t>
            </a:r>
            <a:r>
              <a:rPr lang="it-IT" sz="2400" dirty="0" err="1"/>
              <a:t>discriminations</a:t>
            </a:r>
            <a:r>
              <a:rPr lang="it-IT" sz="2400" dirty="0"/>
              <a:t> </a:t>
            </a:r>
            <a:r>
              <a:rPr lang="it-IT" sz="2400" dirty="0" err="1"/>
              <a:t>constituent</a:t>
            </a:r>
            <a:r>
              <a:rPr lang="it-IT" sz="2400" dirty="0"/>
              <a:t> </a:t>
            </a:r>
            <a:r>
              <a:rPr lang="it-IT" sz="2400" dirty="0" err="1"/>
              <a:t>des</a:t>
            </a:r>
            <a:r>
              <a:rPr lang="it-IT" sz="2400" dirty="0"/>
              <a:t> </a:t>
            </a:r>
            <a:r>
              <a:rPr lang="it-IT" sz="2400" dirty="0" err="1"/>
              <a:t>injustices</a:t>
            </a:r>
            <a:r>
              <a:rPr lang="it-IT" sz="2400" dirty="0"/>
              <a:t> </a:t>
            </a:r>
            <a:r>
              <a:rPr lang="it-IT" sz="2400" dirty="0" err="1"/>
              <a:t>individuelles</a:t>
            </a:r>
            <a:r>
              <a:rPr lang="it-IT" sz="2400" dirty="0"/>
              <a:t> qui, </a:t>
            </a:r>
            <a:r>
              <a:rPr lang="it-IT" sz="2400" b="1" dirty="0"/>
              <a:t>par </a:t>
            </a:r>
            <a:r>
              <a:rPr lang="it-IT" sz="2400" b="1" dirty="0" err="1"/>
              <a:t>ricochet</a:t>
            </a:r>
            <a:r>
              <a:rPr lang="it-IT" sz="2400" b="1" dirty="0"/>
              <a:t>,</a:t>
            </a:r>
            <a:r>
              <a:rPr lang="it-IT" sz="2400" dirty="0"/>
              <a:t> </a:t>
            </a:r>
            <a:r>
              <a:rPr lang="it-IT" sz="2400" dirty="0" err="1"/>
              <a:t>minent</a:t>
            </a:r>
            <a:r>
              <a:rPr lang="it-IT" sz="2400" dirty="0"/>
              <a:t> </a:t>
            </a:r>
            <a:r>
              <a:rPr lang="it-IT" sz="2400" dirty="0" err="1"/>
              <a:t>notre</a:t>
            </a:r>
            <a:r>
              <a:rPr lang="it-IT" sz="2400" dirty="0"/>
              <a:t> </a:t>
            </a:r>
            <a:r>
              <a:rPr lang="it-IT" sz="2400" dirty="0" err="1"/>
              <a:t>cohésion</a:t>
            </a:r>
            <a:r>
              <a:rPr lang="it-IT" sz="2400" dirty="0"/>
              <a:t> sociale.</a:t>
            </a:r>
          </a:p>
          <a:p>
            <a:pPr algn="just"/>
            <a:r>
              <a:rPr lang="it-IT" sz="2400" dirty="0" err="1"/>
              <a:t>Ces</a:t>
            </a:r>
            <a:r>
              <a:rPr lang="it-IT" sz="2400" dirty="0"/>
              <a:t> </a:t>
            </a:r>
            <a:r>
              <a:rPr lang="it-IT" sz="2400" dirty="0" err="1"/>
              <a:t>discriminations</a:t>
            </a:r>
            <a:r>
              <a:rPr lang="it-IT" sz="2400" dirty="0"/>
              <a:t>, dont </a:t>
            </a:r>
            <a:r>
              <a:rPr lang="it-IT" sz="2400" dirty="0" err="1"/>
              <a:t>nous</a:t>
            </a:r>
            <a:r>
              <a:rPr lang="it-IT" sz="2400" dirty="0"/>
              <a:t> </a:t>
            </a:r>
            <a:r>
              <a:rPr lang="it-IT" sz="2400" dirty="0" err="1"/>
              <a:t>pouvons</a:t>
            </a:r>
            <a:r>
              <a:rPr lang="it-IT" sz="2400" dirty="0"/>
              <a:t> </a:t>
            </a:r>
            <a:r>
              <a:rPr lang="it-IT" sz="2400" dirty="0" err="1"/>
              <a:t>tous</a:t>
            </a:r>
            <a:r>
              <a:rPr lang="it-IT" sz="2400" dirty="0"/>
              <a:t> </a:t>
            </a:r>
            <a:r>
              <a:rPr lang="it-IT" sz="2400" dirty="0" err="1"/>
              <a:t>être</a:t>
            </a:r>
            <a:r>
              <a:rPr lang="it-IT" sz="2400" dirty="0"/>
              <a:t> un jour </a:t>
            </a:r>
            <a:r>
              <a:rPr lang="it-IT" sz="2400" dirty="0" err="1"/>
              <a:t>victimes</a:t>
            </a:r>
            <a:r>
              <a:rPr lang="it-IT" sz="2400" dirty="0"/>
              <a:t> </a:t>
            </a:r>
            <a:r>
              <a:rPr lang="it-IT" sz="2400" dirty="0" err="1"/>
              <a:t>ou</a:t>
            </a:r>
            <a:r>
              <a:rPr lang="it-IT" sz="2400" dirty="0"/>
              <a:t> </a:t>
            </a:r>
            <a:r>
              <a:rPr lang="it-IT" sz="2400" dirty="0" err="1"/>
              <a:t>témoins</a:t>
            </a:r>
            <a:r>
              <a:rPr lang="it-IT" sz="2400" dirty="0"/>
              <a:t>, </a:t>
            </a:r>
            <a:r>
              <a:rPr lang="it-IT" sz="2400" dirty="0" err="1"/>
              <a:t>ignorent</a:t>
            </a:r>
            <a:r>
              <a:rPr lang="it-IT" sz="2400" dirty="0"/>
              <a:t> </a:t>
            </a:r>
            <a:r>
              <a:rPr lang="it-IT" sz="2400" b="1" dirty="0" err="1"/>
              <a:t>les</a:t>
            </a:r>
            <a:r>
              <a:rPr lang="it-IT" sz="2400" b="1" dirty="0"/>
              <a:t> </a:t>
            </a:r>
            <a:r>
              <a:rPr lang="it-IT" sz="2400" b="1" dirty="0" err="1"/>
              <a:t>frontières</a:t>
            </a:r>
            <a:r>
              <a:rPr lang="it-IT" sz="2400" b="1" dirty="0"/>
              <a:t> </a:t>
            </a:r>
            <a:r>
              <a:rPr lang="it-IT" sz="2400" b="1" dirty="0" err="1"/>
              <a:t>géographiques</a:t>
            </a:r>
            <a:r>
              <a:rPr lang="it-IT" sz="2400" b="1" dirty="0"/>
              <a:t>, </a:t>
            </a:r>
            <a:r>
              <a:rPr lang="it-IT" sz="2400" b="1" dirty="0" err="1"/>
              <a:t>culturelles</a:t>
            </a:r>
            <a:r>
              <a:rPr lang="it-IT" sz="2400" b="1" dirty="0"/>
              <a:t> </a:t>
            </a:r>
            <a:r>
              <a:rPr lang="it-IT" sz="2400" b="1" dirty="0" err="1"/>
              <a:t>ou</a:t>
            </a:r>
            <a:r>
              <a:rPr lang="it-IT" sz="2400" b="1" dirty="0"/>
              <a:t> </a:t>
            </a:r>
            <a:r>
              <a:rPr lang="it-IT" sz="2400" b="1" dirty="0" err="1"/>
              <a:t>sociales</a:t>
            </a:r>
            <a:r>
              <a:rPr lang="it-IT" sz="2400" b="1" dirty="0"/>
              <a:t> et se </a:t>
            </a:r>
            <a:r>
              <a:rPr lang="it-IT" sz="2400" b="1" dirty="0" err="1"/>
              <a:t>manifestent</a:t>
            </a:r>
            <a:r>
              <a:rPr lang="it-IT" sz="2400" b="1" dirty="0"/>
              <a:t> –</a:t>
            </a:r>
            <a:r>
              <a:rPr lang="it-IT" sz="2400" dirty="0"/>
              <a:t> de </a:t>
            </a:r>
            <a:r>
              <a:rPr lang="it-IT" sz="2400" dirty="0" err="1"/>
              <a:t>manière</a:t>
            </a:r>
            <a:r>
              <a:rPr lang="it-IT" sz="2400" dirty="0"/>
              <a:t> </a:t>
            </a:r>
            <a:r>
              <a:rPr lang="it-IT" sz="2400" dirty="0" err="1"/>
              <a:t>visible</a:t>
            </a:r>
            <a:r>
              <a:rPr lang="it-IT" sz="2400" dirty="0"/>
              <a:t> </a:t>
            </a:r>
            <a:r>
              <a:rPr lang="it-IT" sz="2400" dirty="0" err="1"/>
              <a:t>ou</a:t>
            </a:r>
            <a:r>
              <a:rPr lang="it-IT" sz="2400" dirty="0"/>
              <a:t> </a:t>
            </a:r>
            <a:r>
              <a:rPr lang="it-IT" sz="2400" dirty="0" err="1"/>
              <a:t>insidieuse</a:t>
            </a:r>
            <a:r>
              <a:rPr lang="it-IT" sz="2400" dirty="0"/>
              <a:t> – </a:t>
            </a:r>
            <a:r>
              <a:rPr lang="it-IT" sz="2400" dirty="0" err="1"/>
              <a:t>dans</a:t>
            </a:r>
            <a:r>
              <a:rPr lang="it-IT" sz="2400" dirty="0"/>
              <a:t> </a:t>
            </a:r>
            <a:r>
              <a:rPr lang="it-IT" sz="2400" dirty="0" err="1"/>
              <a:t>toutes</a:t>
            </a:r>
            <a:r>
              <a:rPr lang="it-IT" sz="2400" dirty="0"/>
              <a:t> </a:t>
            </a:r>
            <a:r>
              <a:rPr lang="it-IT" sz="2400" dirty="0" err="1"/>
              <a:t>les</a:t>
            </a:r>
            <a:r>
              <a:rPr lang="it-IT" sz="2400" dirty="0"/>
              <a:t> </a:t>
            </a:r>
            <a:r>
              <a:rPr lang="it-IT" sz="2400" dirty="0" err="1"/>
              <a:t>sphères</a:t>
            </a:r>
            <a:r>
              <a:rPr lang="it-IT" sz="2400" dirty="0"/>
              <a:t> de </a:t>
            </a:r>
            <a:r>
              <a:rPr lang="it-IT" sz="2400" dirty="0" err="1"/>
              <a:t>notre</a:t>
            </a:r>
            <a:r>
              <a:rPr lang="it-IT" sz="2400" dirty="0"/>
              <a:t> </a:t>
            </a:r>
            <a:r>
              <a:rPr lang="it-IT" sz="2400" dirty="0" err="1"/>
              <a:t>société</a:t>
            </a:r>
            <a:r>
              <a:rPr lang="it-IT" sz="2400" dirty="0"/>
              <a:t> : </a:t>
            </a:r>
            <a:r>
              <a:rPr lang="it-IT" sz="2400" dirty="0" err="1"/>
              <a:t>dans</a:t>
            </a:r>
            <a:r>
              <a:rPr lang="it-IT" sz="2400" dirty="0"/>
              <a:t> l’</a:t>
            </a:r>
            <a:r>
              <a:rPr lang="it-IT" sz="2400" dirty="0" err="1"/>
              <a:t>emploi</a:t>
            </a:r>
            <a:r>
              <a:rPr lang="it-IT" sz="2400" dirty="0"/>
              <a:t>, </a:t>
            </a:r>
            <a:r>
              <a:rPr lang="it-IT" sz="2400" dirty="0" err="1"/>
              <a:t>dans</a:t>
            </a:r>
            <a:r>
              <a:rPr lang="it-IT" sz="2400" dirty="0"/>
              <a:t> l’</a:t>
            </a:r>
            <a:r>
              <a:rPr lang="it-IT" sz="2400" dirty="0" err="1"/>
              <a:t>accès</a:t>
            </a:r>
            <a:r>
              <a:rPr lang="it-IT" sz="2400" dirty="0"/>
              <a:t> </a:t>
            </a:r>
            <a:r>
              <a:rPr lang="it-IT" sz="2400" dirty="0" err="1"/>
              <a:t>au</a:t>
            </a:r>
            <a:r>
              <a:rPr lang="it-IT" sz="2400" dirty="0"/>
              <a:t> </a:t>
            </a:r>
            <a:r>
              <a:rPr lang="it-IT" sz="2400" dirty="0" err="1"/>
              <a:t>logement</a:t>
            </a:r>
            <a:r>
              <a:rPr lang="it-IT" sz="2400" dirty="0"/>
              <a:t>, </a:t>
            </a:r>
            <a:r>
              <a:rPr lang="it-IT" sz="2400" dirty="0" err="1"/>
              <a:t>aux</a:t>
            </a:r>
            <a:r>
              <a:rPr lang="it-IT" sz="2400" dirty="0"/>
              <a:t> </a:t>
            </a:r>
            <a:r>
              <a:rPr lang="it-IT" sz="2400" dirty="0" err="1"/>
              <a:t>soins</a:t>
            </a:r>
            <a:r>
              <a:rPr lang="it-IT" sz="2400" dirty="0"/>
              <a:t>, </a:t>
            </a:r>
            <a:r>
              <a:rPr lang="it-IT" sz="2400" dirty="0" err="1"/>
              <a:t>au</a:t>
            </a:r>
            <a:r>
              <a:rPr lang="it-IT" sz="2400" dirty="0"/>
              <a:t> service public </a:t>
            </a:r>
            <a:r>
              <a:rPr lang="it-IT" sz="2400" dirty="0" err="1"/>
              <a:t>ou</a:t>
            </a:r>
            <a:r>
              <a:rPr lang="it-IT" sz="2400" dirty="0"/>
              <a:t> </a:t>
            </a:r>
            <a:r>
              <a:rPr lang="it-IT" sz="2400" dirty="0" err="1"/>
              <a:t>au</a:t>
            </a:r>
            <a:r>
              <a:rPr lang="it-IT" sz="2400" dirty="0"/>
              <a:t> </a:t>
            </a:r>
            <a:r>
              <a:rPr lang="it-IT" sz="2400" dirty="0" err="1"/>
              <a:t>financement</a:t>
            </a:r>
            <a:r>
              <a:rPr lang="it-IT" sz="2400" dirty="0"/>
              <a:t> </a:t>
            </a:r>
            <a:r>
              <a:rPr lang="it-IT" sz="2400" dirty="0" err="1"/>
              <a:t>bancaire</a:t>
            </a:r>
            <a:r>
              <a:rPr lang="it-IT" sz="2400" dirty="0"/>
              <a:t>, etc. </a:t>
            </a:r>
            <a:r>
              <a:rPr lang="it-IT" sz="2400" dirty="0" err="1"/>
              <a:t>Des</a:t>
            </a:r>
            <a:r>
              <a:rPr lang="it-IT" sz="2400" dirty="0"/>
              <a:t> </a:t>
            </a:r>
            <a:r>
              <a:rPr lang="it-IT" sz="2400" dirty="0" err="1"/>
              <a:t>discriminations</a:t>
            </a:r>
            <a:r>
              <a:rPr lang="it-IT" sz="2400" dirty="0"/>
              <a:t> qui s’</a:t>
            </a:r>
            <a:r>
              <a:rPr lang="it-IT" sz="2400" dirty="0" err="1"/>
              <a:t>opèrent</a:t>
            </a:r>
            <a:r>
              <a:rPr lang="it-IT" sz="2400" dirty="0"/>
              <a:t> en </a:t>
            </a:r>
            <a:r>
              <a:rPr lang="it-IT" sz="2400" dirty="0" err="1"/>
              <a:t>raison</a:t>
            </a:r>
            <a:r>
              <a:rPr lang="it-IT" sz="2400" dirty="0"/>
              <a:t> </a:t>
            </a:r>
            <a:r>
              <a:rPr lang="it-IT" sz="2400" dirty="0" err="1"/>
              <a:t>du</a:t>
            </a:r>
            <a:r>
              <a:rPr lang="it-IT" sz="2400" dirty="0"/>
              <a:t> handicap, de l’origine, </a:t>
            </a:r>
            <a:r>
              <a:rPr lang="it-IT" sz="2400" dirty="0" err="1"/>
              <a:t>du</a:t>
            </a:r>
            <a:r>
              <a:rPr lang="it-IT" sz="2400" dirty="0"/>
              <a:t> </a:t>
            </a:r>
            <a:r>
              <a:rPr lang="it-IT" sz="2400" dirty="0" err="1"/>
              <a:t>genre</a:t>
            </a:r>
            <a:r>
              <a:rPr lang="it-IT" sz="2400" dirty="0"/>
              <a:t>, de l’</a:t>
            </a:r>
            <a:r>
              <a:rPr lang="it-IT" sz="2400" dirty="0" err="1"/>
              <a:t>orientation</a:t>
            </a:r>
            <a:r>
              <a:rPr lang="it-IT" sz="2400" dirty="0"/>
              <a:t> </a:t>
            </a:r>
            <a:r>
              <a:rPr lang="it-IT" sz="2400" dirty="0" err="1"/>
              <a:t>sexuelle</a:t>
            </a:r>
            <a:r>
              <a:rPr lang="it-IT" sz="2400" dirty="0"/>
              <a:t> et de l’</a:t>
            </a:r>
            <a:r>
              <a:rPr lang="it-IT" sz="2400" dirty="0" err="1"/>
              <a:t>identité</a:t>
            </a:r>
            <a:r>
              <a:rPr lang="it-IT" sz="2400" dirty="0"/>
              <a:t> de </a:t>
            </a:r>
            <a:r>
              <a:rPr lang="it-IT" sz="2400" dirty="0" err="1"/>
              <a:t>genre</a:t>
            </a:r>
            <a:r>
              <a:rPr lang="it-IT" sz="2400" dirty="0"/>
              <a:t> </a:t>
            </a:r>
            <a:r>
              <a:rPr lang="it-IT" sz="2400" dirty="0" err="1"/>
              <a:t>ou</a:t>
            </a:r>
            <a:r>
              <a:rPr lang="it-IT" sz="2400" dirty="0"/>
              <a:t> </a:t>
            </a:r>
            <a:r>
              <a:rPr lang="it-IT" sz="2400" dirty="0" err="1"/>
              <a:t>encore</a:t>
            </a:r>
            <a:r>
              <a:rPr lang="it-IT" sz="2400" dirty="0"/>
              <a:t> de l’</a:t>
            </a:r>
            <a:r>
              <a:rPr lang="it-IT" sz="2400" dirty="0" err="1"/>
              <a:t>âge</a:t>
            </a:r>
            <a:r>
              <a:rPr lang="it-IT" sz="2400" dirty="0"/>
              <a:t> </a:t>
            </a:r>
            <a:r>
              <a:rPr lang="it-IT" sz="2400" dirty="0" err="1"/>
              <a:t>ou</a:t>
            </a:r>
            <a:r>
              <a:rPr lang="it-IT" sz="2400" dirty="0"/>
              <a:t> </a:t>
            </a:r>
            <a:r>
              <a:rPr lang="it-IT" sz="2400" dirty="0" err="1"/>
              <a:t>des</a:t>
            </a:r>
            <a:r>
              <a:rPr lang="it-IT" sz="2400" dirty="0"/>
              <a:t> </a:t>
            </a:r>
            <a:r>
              <a:rPr lang="it-IT" sz="2400" dirty="0" err="1"/>
              <a:t>croyances</a:t>
            </a:r>
            <a:r>
              <a:rPr lang="it-IT" sz="2400" dirty="0"/>
              <a:t>. </a:t>
            </a:r>
            <a:r>
              <a:rPr lang="it-IT" sz="2400" dirty="0" err="1"/>
              <a:t>Au</a:t>
            </a:r>
            <a:r>
              <a:rPr lang="it-IT" sz="2400" dirty="0"/>
              <a:t> </a:t>
            </a:r>
            <a:r>
              <a:rPr lang="it-IT" sz="2400" dirty="0" err="1"/>
              <a:t>total</a:t>
            </a:r>
            <a:r>
              <a:rPr lang="it-IT" sz="2400" dirty="0"/>
              <a:t>, il </a:t>
            </a:r>
            <a:r>
              <a:rPr lang="it-IT" sz="2400" dirty="0" err="1"/>
              <a:t>existe</a:t>
            </a:r>
            <a:r>
              <a:rPr lang="it-IT" sz="2400" dirty="0"/>
              <a:t> 25 </a:t>
            </a:r>
            <a:r>
              <a:rPr lang="it-IT" sz="2400" dirty="0" err="1"/>
              <a:t>critères</a:t>
            </a:r>
            <a:r>
              <a:rPr lang="it-IT" sz="2400" dirty="0"/>
              <a:t> de </a:t>
            </a:r>
            <a:r>
              <a:rPr lang="it-IT" sz="2400" dirty="0" err="1"/>
              <a:t>discriminations</a:t>
            </a:r>
            <a:r>
              <a:rPr lang="it-IT" sz="2400" dirty="0"/>
              <a:t> </a:t>
            </a:r>
            <a:r>
              <a:rPr lang="it-IT" sz="2400" dirty="0" err="1"/>
              <a:t>interdits</a:t>
            </a:r>
            <a:r>
              <a:rPr lang="it-IT" sz="2400" dirty="0"/>
              <a:t> par la </a:t>
            </a:r>
            <a:r>
              <a:rPr lang="it-IT" sz="2400" dirty="0" err="1"/>
              <a:t>loi</a:t>
            </a:r>
            <a:r>
              <a:rPr lang="it-IT" sz="2400" dirty="0"/>
              <a:t>.</a:t>
            </a:r>
          </a:p>
          <a:p>
            <a:endParaRPr lang="fr-CA" sz="2400" dirty="0"/>
          </a:p>
        </p:txBody>
      </p:sp>
    </p:spTree>
    <p:extLst>
      <p:ext uri="{BB962C8B-B14F-4D97-AF65-F5344CB8AC3E}">
        <p14:creationId xmlns:p14="http://schemas.microsoft.com/office/powerpoint/2010/main" val="2924473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Grande consultation citoyenne sur les discriminations</a:t>
            </a:r>
          </a:p>
        </p:txBody>
      </p:sp>
      <p:sp>
        <p:nvSpPr>
          <p:cNvPr id="3" name="Segnaposto contenuto 2"/>
          <p:cNvSpPr>
            <a:spLocks noGrp="1"/>
          </p:cNvSpPr>
          <p:nvPr>
            <p:ph idx="1"/>
          </p:nvPr>
        </p:nvSpPr>
        <p:spPr/>
        <p:txBody>
          <a:bodyPr>
            <a:normAutofit/>
          </a:bodyPr>
          <a:lstStyle/>
          <a:p>
            <a:r>
              <a:rPr lang="fr-CA" sz="2400" dirty="0" smtClean="0"/>
              <a:t>vision du site</a:t>
            </a:r>
          </a:p>
          <a:p>
            <a:r>
              <a:rPr lang="fr-CA" sz="2400" dirty="0">
                <a:hlinkClick r:id="rId2"/>
              </a:rPr>
              <a:t>https://www.consultation-discriminations.gouv.fr</a:t>
            </a:r>
            <a:r>
              <a:rPr lang="fr-CA" sz="2400" dirty="0" smtClean="0">
                <a:hlinkClick r:id="rId2"/>
              </a:rPr>
              <a:t>/</a:t>
            </a:r>
            <a:endParaRPr lang="fr-CA" sz="2400" dirty="0" smtClean="0"/>
          </a:p>
          <a:p>
            <a:endParaRPr lang="fr-CA" sz="2400" dirty="0"/>
          </a:p>
          <a:p>
            <a:r>
              <a:rPr lang="fr-CA" sz="2400" dirty="0" err="1" smtClean="0"/>
              <a:t>project</a:t>
            </a:r>
            <a:r>
              <a:rPr lang="fr-CA" sz="2400" dirty="0"/>
              <a:t>/emploi/consultation/</a:t>
            </a:r>
            <a:r>
              <a:rPr lang="fr-CA" sz="2400" dirty="0" smtClean="0"/>
              <a:t>consultation</a:t>
            </a:r>
          </a:p>
          <a:p>
            <a:endParaRPr lang="fr-CA" sz="2400" dirty="0"/>
          </a:p>
          <a:p>
            <a:endParaRPr lang="fr-CA" sz="2400" dirty="0" smtClean="0"/>
          </a:p>
          <a:p>
            <a:r>
              <a:rPr lang="fr-CA" sz="2400" smtClean="0"/>
              <a:t>13 avril</a:t>
            </a:r>
            <a:endParaRPr lang="fr-CA" sz="2400" dirty="0"/>
          </a:p>
        </p:txBody>
      </p:sp>
    </p:spTree>
    <p:extLst>
      <p:ext uri="{BB962C8B-B14F-4D97-AF65-F5344CB8AC3E}">
        <p14:creationId xmlns:p14="http://schemas.microsoft.com/office/powerpoint/2010/main" val="4054767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Dictionnaires et culture</a:t>
            </a:r>
            <a:endParaRPr lang="fr-CA" sz="2800" dirty="0"/>
          </a:p>
        </p:txBody>
      </p:sp>
      <p:sp>
        <p:nvSpPr>
          <p:cNvPr id="3" name="Segnaposto contenuto 2"/>
          <p:cNvSpPr>
            <a:spLocks noGrp="1"/>
          </p:cNvSpPr>
          <p:nvPr>
            <p:ph idx="1"/>
          </p:nvPr>
        </p:nvSpPr>
        <p:spPr/>
        <p:txBody>
          <a:bodyPr/>
          <a:lstStyle/>
          <a:p>
            <a:endParaRPr lang="fr-CA"/>
          </a:p>
        </p:txBody>
      </p:sp>
    </p:spTree>
    <p:extLst>
      <p:ext uri="{BB962C8B-B14F-4D97-AF65-F5344CB8AC3E}">
        <p14:creationId xmlns:p14="http://schemas.microsoft.com/office/powerpoint/2010/main" val="1799033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Et </a:t>
            </a:r>
            <a:r>
              <a:rPr lang="fr-CA" sz="2800" dirty="0" smtClean="0"/>
              <a:t>la </a:t>
            </a:r>
            <a:r>
              <a:rPr lang="fr-CA" sz="2800" dirty="0" err="1" smtClean="0"/>
              <a:t>glottophobie</a:t>
            </a:r>
            <a:r>
              <a:rPr lang="fr-CA" sz="2800" dirty="0" smtClean="0"/>
              <a:t> </a:t>
            </a:r>
            <a:r>
              <a:rPr lang="fr-CA" sz="2800" dirty="0"/>
              <a:t>?</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fr-FR" sz="2400" dirty="0"/>
              <a:t>Proposition de loi nº 2473 visant à promouvoir la France des accents. </a:t>
            </a:r>
            <a:r>
              <a:rPr lang="fr-CA" sz="2400" dirty="0"/>
              <a:t/>
            </a:r>
            <a:br>
              <a:rPr lang="fr-CA" sz="2400" dirty="0"/>
            </a:br>
            <a:r>
              <a:rPr lang="fr-FR" sz="2400" dirty="0" smtClean="0"/>
              <a:t>En </a:t>
            </a:r>
            <a:r>
              <a:rPr lang="fr-FR" sz="2400" dirty="0"/>
              <a:t>décembre 2019, </a:t>
            </a:r>
            <a:r>
              <a:rPr lang="fr-FR" sz="2400" dirty="0" smtClean="0"/>
              <a:t>Christophe </a:t>
            </a:r>
            <a:r>
              <a:rPr lang="fr-FR" sz="2400" dirty="0" err="1" smtClean="0"/>
              <a:t>Euzet</a:t>
            </a:r>
            <a:r>
              <a:rPr lang="fr-FR" sz="2400" dirty="0" smtClean="0"/>
              <a:t>, député de l’Hérault* </a:t>
            </a:r>
            <a:r>
              <a:rPr lang="fr-FR" sz="2400" dirty="0"/>
              <a:t>du groupe </a:t>
            </a:r>
            <a:r>
              <a:rPr lang="fr-FR" sz="2400" i="1" dirty="0"/>
              <a:t>Agir ensemble </a:t>
            </a:r>
            <a:r>
              <a:rPr lang="fr-FR" sz="2400" dirty="0"/>
              <a:t>de la majorité </a:t>
            </a:r>
            <a:r>
              <a:rPr lang="fr-FR" sz="2400" dirty="0" smtClean="0"/>
              <a:t>présidentielle, </a:t>
            </a:r>
            <a:r>
              <a:rPr lang="fr-FR" sz="2400" dirty="0"/>
              <a:t>dépose avec des collègues à l’Assemblée nationale la </a:t>
            </a:r>
            <a:r>
              <a:rPr lang="fr-FR" sz="2400" i="1" dirty="0"/>
              <a:t>Proposition de loi nº 2473 visant à promouvoir la France des accents</a:t>
            </a:r>
            <a:r>
              <a:rPr lang="fr-FR" sz="2400" i="1" dirty="0" smtClean="0"/>
              <a:t>.</a:t>
            </a:r>
          </a:p>
          <a:p>
            <a:pPr algn="just"/>
            <a:r>
              <a:rPr lang="fr-CA" sz="2400" dirty="0" smtClean="0"/>
              <a:t>La loi a été adoptée en première lecture par l’Assemblée nationale le 26 novembre 2020.</a:t>
            </a:r>
          </a:p>
          <a:p>
            <a:pPr algn="just"/>
            <a:r>
              <a:rPr lang="fr-CA" sz="2400" dirty="0" smtClean="0"/>
              <a:t>La proposition de loi reconnait l'accent comme un critère de discrimination. </a:t>
            </a:r>
            <a:r>
              <a:rPr lang="fr-CA" sz="2400" b="1" dirty="0" smtClean="0"/>
              <a:t>Elle entend lutter contre la « </a:t>
            </a:r>
            <a:r>
              <a:rPr lang="fr-CA" sz="2400" b="1" dirty="0" err="1" smtClean="0"/>
              <a:t>glottophobie</a:t>
            </a:r>
            <a:r>
              <a:rPr lang="fr-CA" sz="2400" b="1" dirty="0" smtClean="0"/>
              <a:t> ». </a:t>
            </a:r>
            <a:r>
              <a:rPr lang="fr-CA" sz="2400" dirty="0" err="1" smtClean="0"/>
              <a:t>https</a:t>
            </a:r>
            <a:r>
              <a:rPr lang="fr-CA" sz="2400" dirty="0"/>
              <a:t>://</a:t>
            </a:r>
            <a:r>
              <a:rPr lang="fr-CA" sz="2400" dirty="0" err="1"/>
              <a:t>www.vie-publique.fr</a:t>
            </a:r>
            <a:r>
              <a:rPr lang="fr-CA" sz="2400" dirty="0"/>
              <a:t>/loi/277433-proposition-de-loi-glottophobie-promouvoir-la-france-des-accents </a:t>
            </a:r>
            <a:endParaRPr lang="fr-CA" sz="2400" dirty="0" smtClean="0"/>
          </a:p>
          <a:p>
            <a:pPr algn="just"/>
            <a:r>
              <a:rPr lang="fr-CA" sz="2400" dirty="0" smtClean="0"/>
              <a:t>*L’Hérault </a:t>
            </a:r>
            <a:r>
              <a:rPr lang="fr-CA" sz="2400" dirty="0"/>
              <a:t>est un département français de la région </a:t>
            </a:r>
            <a:r>
              <a:rPr lang="fr-CA" sz="2400" dirty="0" smtClean="0"/>
              <a:t>Occitanie.</a:t>
            </a:r>
            <a:r>
              <a:rPr lang="fr-FR" sz="2400" dirty="0"/>
              <a:t> </a:t>
            </a:r>
            <a:endParaRPr lang="it-IT" sz="2400" dirty="0"/>
          </a:p>
          <a:p>
            <a:pPr marL="0" indent="0">
              <a:buNone/>
            </a:pPr>
            <a:r>
              <a:rPr lang="fr-FR" sz="2400" i="1" dirty="0" smtClean="0"/>
              <a:t> </a:t>
            </a:r>
            <a:endParaRPr lang="fr-CA" sz="2400" dirty="0"/>
          </a:p>
        </p:txBody>
      </p:sp>
    </p:spTree>
    <p:extLst>
      <p:ext uri="{BB962C8B-B14F-4D97-AF65-F5344CB8AC3E}">
        <p14:creationId xmlns:p14="http://schemas.microsoft.com/office/powerpoint/2010/main" val="1949619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a:t>
            </a:r>
            <a:r>
              <a:rPr lang="it-IT" sz="2800" dirty="0" err="1" smtClean="0"/>
              <a:t>choix</a:t>
            </a:r>
            <a:r>
              <a:rPr lang="it-IT" sz="2800" dirty="0" smtClean="0"/>
              <a:t> </a:t>
            </a:r>
            <a:r>
              <a:rPr lang="it-IT" sz="2800" dirty="0" err="1" smtClean="0"/>
              <a:t>des</a:t>
            </a:r>
            <a:r>
              <a:rPr lang="it-IT" sz="2800" dirty="0" smtClean="0"/>
              <a:t> </a:t>
            </a:r>
            <a:r>
              <a:rPr lang="it-IT" sz="2800" dirty="0" err="1" smtClean="0"/>
              <a:t>entrées</a:t>
            </a:r>
            <a:r>
              <a:rPr lang="it-IT" sz="2800" dirty="0" smtClean="0"/>
              <a:t> </a:t>
            </a:r>
            <a:r>
              <a:rPr lang="it-IT" sz="2800" dirty="0" err="1" smtClean="0"/>
              <a:t>au</a:t>
            </a:r>
            <a:r>
              <a:rPr lang="it-IT" sz="2800" dirty="0" smtClean="0"/>
              <a:t> </a:t>
            </a:r>
            <a:r>
              <a:rPr lang="it-IT" sz="2800" dirty="0" err="1" smtClean="0"/>
              <a:t>masculin</a:t>
            </a:r>
            <a:r>
              <a:rPr lang="it-IT" sz="2800" dirty="0" smtClean="0"/>
              <a:t/>
            </a:r>
            <a:br>
              <a:rPr lang="it-IT" sz="2800" dirty="0" smtClean="0"/>
            </a:br>
            <a:r>
              <a:rPr lang="it-IT" sz="2800" dirty="0" smtClean="0"/>
              <a:t> et </a:t>
            </a:r>
            <a:r>
              <a:rPr lang="it-IT" sz="2800" dirty="0" err="1" smtClean="0"/>
              <a:t>au</a:t>
            </a:r>
            <a:r>
              <a:rPr lang="it-IT" sz="2800" dirty="0" smtClean="0"/>
              <a:t> </a:t>
            </a:r>
            <a:r>
              <a:rPr lang="it-IT" sz="2800" dirty="0" err="1" smtClean="0"/>
              <a:t>féminin</a:t>
            </a:r>
            <a:r>
              <a:rPr lang="it-IT" sz="2800" dirty="0" smtClean="0"/>
              <a:t> ? </a:t>
            </a:r>
            <a:endParaRPr lang="it-IT" sz="2800" dirty="0"/>
          </a:p>
        </p:txBody>
      </p:sp>
      <p:sp>
        <p:nvSpPr>
          <p:cNvPr id="3" name="Segnaposto contenuto 2"/>
          <p:cNvSpPr>
            <a:spLocks noGrp="1"/>
          </p:cNvSpPr>
          <p:nvPr>
            <p:ph idx="1"/>
          </p:nvPr>
        </p:nvSpPr>
        <p:spPr/>
        <p:txBody>
          <a:bodyPr>
            <a:normAutofit fontScale="92500" lnSpcReduction="20000"/>
          </a:bodyPr>
          <a:lstStyle/>
          <a:p>
            <a:r>
              <a:rPr lang="it-IT" sz="2400" dirty="0" err="1">
                <a:ea typeface="MS PGothic" charset="0"/>
              </a:rPr>
              <a:t>Les</a:t>
            </a:r>
            <a:r>
              <a:rPr lang="it-IT" sz="2400" dirty="0">
                <a:ea typeface="MS PGothic" charset="0"/>
              </a:rPr>
              <a:t> </a:t>
            </a:r>
            <a:r>
              <a:rPr lang="it-IT" sz="2400" dirty="0" err="1">
                <a:ea typeface="MS PGothic" charset="0"/>
              </a:rPr>
              <a:t>dictionnaires</a:t>
            </a:r>
            <a:r>
              <a:rPr lang="it-IT" sz="2400" dirty="0">
                <a:ea typeface="MS PGothic" charset="0"/>
              </a:rPr>
              <a:t> </a:t>
            </a:r>
            <a:r>
              <a:rPr lang="it-IT" sz="2400" dirty="0" err="1">
                <a:ea typeface="MS PGothic" charset="0"/>
              </a:rPr>
              <a:t>sur</a:t>
            </a:r>
            <a:r>
              <a:rPr lang="it-IT" sz="2400" dirty="0">
                <a:ea typeface="MS PGothic" charset="0"/>
              </a:rPr>
              <a:t> la </a:t>
            </a:r>
            <a:r>
              <a:rPr lang="it-IT" sz="2400" dirty="0" err="1">
                <a:ea typeface="MS PGothic" charset="0"/>
              </a:rPr>
              <a:t>question</a:t>
            </a:r>
            <a:r>
              <a:rPr lang="it-IT" sz="2400" dirty="0">
                <a:ea typeface="MS PGothic" charset="0"/>
              </a:rPr>
              <a:t> de la </a:t>
            </a:r>
            <a:r>
              <a:rPr lang="fr-FR" sz="2400" dirty="0"/>
              <a:t>féminisation des noms des métiers </a:t>
            </a:r>
            <a:endParaRPr lang="fr-FR" sz="2400" dirty="0" smtClean="0"/>
          </a:p>
          <a:p>
            <a:r>
              <a:rPr lang="fr-FR" sz="2400" dirty="0" smtClean="0"/>
              <a:t>En diachronie </a:t>
            </a:r>
            <a:r>
              <a:rPr lang="it-IT" sz="2400" dirty="0"/>
              <a:t>(sport</a:t>
            </a:r>
            <a:r>
              <a:rPr lang="it-IT" sz="2400" dirty="0" smtClean="0"/>
              <a:t>)</a:t>
            </a:r>
            <a:endParaRPr lang="fr-FR" sz="2400" dirty="0" smtClean="0"/>
          </a:p>
          <a:p>
            <a:r>
              <a:rPr lang="fr-FR" sz="2400" b="1" dirty="0" smtClean="0"/>
              <a:t>Ailier</a:t>
            </a:r>
            <a:r>
              <a:rPr lang="fr-FR" sz="2400" dirty="0" smtClean="0"/>
              <a:t> nm en 2000</a:t>
            </a:r>
          </a:p>
          <a:p>
            <a:r>
              <a:rPr lang="fr-FR" sz="2400" b="1" dirty="0"/>
              <a:t>ailier, </a:t>
            </a:r>
            <a:r>
              <a:rPr lang="fr-FR" sz="2400" b="1" dirty="0" err="1"/>
              <a:t>ière</a:t>
            </a:r>
            <a:r>
              <a:rPr lang="fr-FR" sz="2400" b="1" dirty="0"/>
              <a:t> </a:t>
            </a:r>
            <a:r>
              <a:rPr lang="fr-FR" sz="2400" dirty="0"/>
              <a:t>[</a:t>
            </a:r>
            <a:r>
              <a:rPr lang="fr-FR" sz="2400" dirty="0" err="1"/>
              <a:t>elje</a:t>
            </a:r>
            <a:r>
              <a:rPr lang="fr-FR" sz="2400" dirty="0"/>
              <a:t>, </a:t>
            </a:r>
            <a:r>
              <a:rPr lang="fr-FR" sz="2400" dirty="0" err="1"/>
              <a:t>jɛʀ</a:t>
            </a:r>
            <a:r>
              <a:rPr lang="fr-FR" sz="2400" dirty="0"/>
              <a:t>] </a:t>
            </a:r>
            <a:r>
              <a:rPr lang="fr-FR" sz="2400" dirty="0" smtClean="0"/>
              <a:t>nom (certainement à partir de 2003)</a:t>
            </a:r>
          </a:p>
          <a:p>
            <a:r>
              <a:rPr lang="fr-FR" sz="2400" dirty="0"/>
              <a:t>Au football, Chacun des deux avants situés à l'extrême droite et à l'extrême gauche. </a:t>
            </a:r>
            <a:r>
              <a:rPr lang="fr-FR" sz="2400" i="1" dirty="0"/>
              <a:t>Ailier droit, gauche. L'ailier se rabat, centre</a:t>
            </a:r>
            <a:r>
              <a:rPr lang="fr-FR" sz="2400" dirty="0"/>
              <a:t>.</a:t>
            </a:r>
          </a:p>
          <a:p>
            <a:pPr marL="0" indent="0">
              <a:buNone/>
            </a:pPr>
            <a:endParaRPr lang="fr-FR" sz="2400" dirty="0" smtClean="0"/>
          </a:p>
          <a:p>
            <a:r>
              <a:rPr lang="fr-FR" sz="2400" b="1" dirty="0" smtClean="0"/>
              <a:t>Buteur </a:t>
            </a:r>
            <a:r>
              <a:rPr lang="fr-FR" sz="2400" dirty="0" smtClean="0"/>
              <a:t>nm en 1993</a:t>
            </a:r>
            <a:endParaRPr lang="fr-FR" sz="2400" dirty="0"/>
          </a:p>
          <a:p>
            <a:r>
              <a:rPr lang="fr-FR" sz="2400" b="1" dirty="0" smtClean="0"/>
              <a:t>buteur</a:t>
            </a:r>
            <a:r>
              <a:rPr lang="fr-FR" sz="2400" b="1" dirty="0"/>
              <a:t>, </a:t>
            </a:r>
            <a:r>
              <a:rPr lang="fr-FR" sz="2400" b="1" dirty="0" err="1"/>
              <a:t>euse</a:t>
            </a:r>
            <a:r>
              <a:rPr lang="fr-FR" sz="2400" b="1" dirty="0"/>
              <a:t> </a:t>
            </a:r>
            <a:r>
              <a:rPr lang="fr-FR" sz="2400" dirty="0"/>
              <a:t>[</a:t>
            </a:r>
            <a:r>
              <a:rPr lang="fr-FR" sz="2400" dirty="0" err="1"/>
              <a:t>bytœʀ</a:t>
            </a:r>
            <a:r>
              <a:rPr lang="fr-FR" sz="2400" dirty="0"/>
              <a:t>, </a:t>
            </a:r>
            <a:r>
              <a:rPr lang="fr-FR" sz="2400" dirty="0" err="1"/>
              <a:t>øz</a:t>
            </a:r>
            <a:r>
              <a:rPr lang="fr-FR" sz="2400" dirty="0"/>
              <a:t>] </a:t>
            </a:r>
            <a:r>
              <a:rPr lang="fr-FR" sz="2400" dirty="0" smtClean="0"/>
              <a:t>nom (certainement à partir de 2000)</a:t>
            </a:r>
            <a:endParaRPr lang="fr-FR" sz="2400" dirty="0"/>
          </a:p>
          <a:p>
            <a:r>
              <a:rPr lang="fr-FR" sz="2400" dirty="0"/>
              <a:t>Joueur, joueuse qui sait tirer au but et marquer. </a:t>
            </a:r>
            <a:r>
              <a:rPr lang="fr-FR" sz="2400" i="1" dirty="0"/>
              <a:t>Notre équipe manque de buteurs.</a:t>
            </a:r>
          </a:p>
          <a:p>
            <a:r>
              <a:rPr lang="fr-FR" sz="2400" dirty="0"/>
              <a:t>© </a:t>
            </a:r>
            <a:r>
              <a:rPr lang="fr-FR" sz="2400" dirty="0" smtClean="0"/>
              <a:t>2020 </a:t>
            </a:r>
            <a:r>
              <a:rPr lang="fr-FR" sz="2400" dirty="0"/>
              <a:t>Dictionnaires Le Robert - Le Petit Robert de la langue </a:t>
            </a:r>
            <a:r>
              <a:rPr lang="fr-FR" sz="2400" dirty="0" smtClean="0"/>
              <a:t>française</a:t>
            </a:r>
          </a:p>
          <a:p>
            <a:endParaRPr lang="fr-FR" sz="2400" dirty="0"/>
          </a:p>
          <a:p>
            <a:endParaRPr lang="it-IT" sz="2400" dirty="0"/>
          </a:p>
        </p:txBody>
      </p:sp>
    </p:spTree>
    <p:extLst>
      <p:ext uri="{BB962C8B-B14F-4D97-AF65-F5344CB8AC3E}">
        <p14:creationId xmlns:p14="http://schemas.microsoft.com/office/powerpoint/2010/main" val="37438886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fr-CA" sz="2800" dirty="0" smtClean="0"/>
              <a:t>De 2019 à 2020</a:t>
            </a:r>
            <a:endParaRPr lang="fr-CA" sz="2800" dirty="0"/>
          </a:p>
        </p:txBody>
      </p:sp>
      <p:sp>
        <p:nvSpPr>
          <p:cNvPr id="5" name="Segnaposto contenuto 4"/>
          <p:cNvSpPr>
            <a:spLocks noGrp="1"/>
          </p:cNvSpPr>
          <p:nvPr>
            <p:ph sz="half" idx="1"/>
          </p:nvPr>
        </p:nvSpPr>
        <p:spPr/>
        <p:txBody>
          <a:bodyPr>
            <a:normAutofit fontScale="62500" lnSpcReduction="20000"/>
          </a:bodyPr>
          <a:lstStyle/>
          <a:p>
            <a:r>
              <a:rPr lang="it-IT" sz="2400" b="1" dirty="0"/>
              <a:t>pompier</a:t>
            </a:r>
            <a:r>
              <a:rPr lang="it-IT" sz="2400" dirty="0"/>
              <a:t> [</a:t>
            </a:r>
            <a:r>
              <a:rPr lang="it-IT" sz="2400" dirty="0" err="1"/>
              <a:t>pɔ̃pje</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1750 ; « </a:t>
            </a:r>
            <a:r>
              <a:rPr lang="it-IT" sz="2400" dirty="0" err="1"/>
              <a:t>fabricant</a:t>
            </a:r>
            <a:r>
              <a:rPr lang="it-IT" sz="2400" dirty="0"/>
              <a:t> de </a:t>
            </a:r>
            <a:r>
              <a:rPr lang="it-IT" sz="2400" dirty="0" err="1"/>
              <a:t>pompes</a:t>
            </a:r>
            <a:r>
              <a:rPr lang="it-IT" sz="2400" dirty="0"/>
              <a:t> » 1517 ◊ de </a:t>
            </a:r>
            <a:r>
              <a:rPr lang="it-IT" sz="2400" i="1" dirty="0"/>
              <a:t>2. pompe</a:t>
            </a:r>
            <a:r>
              <a:rPr lang="it-IT" sz="2400" dirty="0"/>
              <a:t> </a:t>
            </a:r>
            <a:r>
              <a:rPr lang="it-IT" sz="2400" dirty="0" err="1"/>
              <a:t>Famille</a:t>
            </a:r>
            <a:r>
              <a:rPr lang="it-IT" sz="2400" dirty="0"/>
              <a:t> </a:t>
            </a:r>
            <a:r>
              <a:rPr lang="it-IT" sz="2400" dirty="0" err="1"/>
              <a:t>étymologique</a:t>
            </a:r>
            <a:r>
              <a:rPr lang="it-IT" sz="2400" dirty="0"/>
              <a:t> ⇨  </a:t>
            </a:r>
            <a:r>
              <a:rPr lang="it-IT" sz="2400" dirty="0" err="1"/>
              <a:t>pépin</a:t>
            </a:r>
            <a:r>
              <a:rPr lang="it-IT" sz="2400" dirty="0"/>
              <a:t>.</a:t>
            </a:r>
          </a:p>
          <a:p>
            <a:pPr algn="just"/>
            <a:r>
              <a:rPr lang="it-IT" sz="2400" dirty="0"/>
              <a:t> 1   </a:t>
            </a:r>
            <a:r>
              <a:rPr lang="it-IT" sz="2400" dirty="0" err="1"/>
              <a:t>Personne</a:t>
            </a:r>
            <a:r>
              <a:rPr lang="it-IT" sz="2400" dirty="0"/>
              <a:t> </a:t>
            </a:r>
            <a:r>
              <a:rPr lang="it-IT" sz="2400" dirty="0" err="1"/>
              <a:t>appartenant</a:t>
            </a:r>
            <a:r>
              <a:rPr lang="it-IT" sz="2400" dirty="0"/>
              <a:t> </a:t>
            </a:r>
            <a:r>
              <a:rPr lang="it-IT" sz="2400" dirty="0" err="1"/>
              <a:t>au</a:t>
            </a:r>
            <a:r>
              <a:rPr lang="it-IT" sz="2400" dirty="0"/>
              <a:t> </a:t>
            </a:r>
            <a:r>
              <a:rPr lang="it-IT" sz="2400" dirty="0" err="1"/>
              <a:t>corps</a:t>
            </a:r>
            <a:r>
              <a:rPr lang="it-IT" sz="2400" dirty="0"/>
              <a:t> </a:t>
            </a:r>
            <a:r>
              <a:rPr lang="it-IT" sz="2400" dirty="0" err="1"/>
              <a:t>des</a:t>
            </a:r>
            <a:r>
              <a:rPr lang="it-IT" sz="2400" dirty="0"/>
              <a:t> </a:t>
            </a:r>
            <a:r>
              <a:rPr lang="it-IT" sz="2400" dirty="0" err="1"/>
              <a:t>sapeurs-pompiers</a:t>
            </a:r>
            <a:r>
              <a:rPr lang="it-IT" sz="2400" dirty="0"/>
              <a:t>, </a:t>
            </a:r>
            <a:r>
              <a:rPr lang="it-IT" sz="2400" dirty="0" err="1"/>
              <a:t>chargée</a:t>
            </a:r>
            <a:r>
              <a:rPr lang="it-IT" sz="2400" dirty="0"/>
              <a:t> de </a:t>
            </a:r>
            <a:r>
              <a:rPr lang="it-IT" sz="2400" dirty="0" err="1"/>
              <a:t>combattre</a:t>
            </a:r>
            <a:r>
              <a:rPr lang="it-IT" sz="2400" dirty="0"/>
              <a:t> </a:t>
            </a:r>
            <a:r>
              <a:rPr lang="it-IT" sz="2400" dirty="0" err="1"/>
              <a:t>incendies</a:t>
            </a:r>
            <a:r>
              <a:rPr lang="it-IT" sz="2400" dirty="0"/>
              <a:t> et </a:t>
            </a:r>
            <a:r>
              <a:rPr lang="it-IT" sz="2400" dirty="0" err="1"/>
              <a:t>sinistres</a:t>
            </a:r>
            <a:r>
              <a:rPr lang="it-IT" sz="2400" dirty="0"/>
              <a:t>, d'</a:t>
            </a:r>
            <a:r>
              <a:rPr lang="it-IT" sz="2400" dirty="0" err="1"/>
              <a:t>effectuer</a:t>
            </a:r>
            <a:r>
              <a:rPr lang="it-IT" sz="2400" dirty="0"/>
              <a:t> </a:t>
            </a:r>
            <a:r>
              <a:rPr lang="it-IT" sz="2400" dirty="0" err="1"/>
              <a:t>des</a:t>
            </a:r>
            <a:r>
              <a:rPr lang="it-IT" sz="2400" dirty="0"/>
              <a:t> </a:t>
            </a:r>
            <a:r>
              <a:rPr lang="it-IT" sz="2400" dirty="0" err="1"/>
              <a:t>opérations</a:t>
            </a:r>
            <a:r>
              <a:rPr lang="it-IT" sz="2400" dirty="0"/>
              <a:t> de </a:t>
            </a:r>
            <a:r>
              <a:rPr lang="it-IT" sz="2400" dirty="0" err="1"/>
              <a:t>sauvetage</a:t>
            </a:r>
            <a:r>
              <a:rPr lang="it-IT" sz="2400" dirty="0"/>
              <a:t> </a:t>
            </a:r>
            <a:r>
              <a:rPr lang="it-IT" sz="2400" dirty="0" err="1"/>
              <a:t>présentant</a:t>
            </a:r>
            <a:r>
              <a:rPr lang="it-IT" sz="2400" dirty="0"/>
              <a:t> un </a:t>
            </a:r>
            <a:r>
              <a:rPr lang="it-IT" sz="2400" dirty="0" err="1"/>
              <a:t>certain</a:t>
            </a:r>
            <a:r>
              <a:rPr lang="it-IT" sz="2400" dirty="0"/>
              <a:t> </a:t>
            </a:r>
            <a:r>
              <a:rPr lang="it-IT" sz="2400" dirty="0" err="1"/>
              <a:t>danger</a:t>
            </a:r>
            <a:r>
              <a:rPr lang="it-IT" sz="2400" dirty="0"/>
              <a:t> (</a:t>
            </a:r>
            <a:r>
              <a:rPr lang="it-IT" sz="2400" dirty="0" err="1"/>
              <a:t>cf</a:t>
            </a:r>
            <a:r>
              <a:rPr lang="it-IT" sz="2400" dirty="0"/>
              <a:t>. </a:t>
            </a:r>
            <a:r>
              <a:rPr lang="it-IT" sz="2400" dirty="0" err="1"/>
              <a:t>Soldat</a:t>
            </a:r>
            <a:r>
              <a:rPr lang="it-IT" sz="2400" dirty="0"/>
              <a:t> </a:t>
            </a:r>
            <a:r>
              <a:rPr lang="it-IT" sz="2400" dirty="0" err="1"/>
              <a:t>du</a:t>
            </a:r>
            <a:r>
              <a:rPr lang="it-IT" sz="2400" dirty="0"/>
              <a:t> </a:t>
            </a:r>
            <a:r>
              <a:rPr lang="it-IT" sz="2400" dirty="0" err="1"/>
              <a:t>feu</a:t>
            </a:r>
            <a:r>
              <a:rPr lang="it-IT" sz="2400" dirty="0"/>
              <a:t>*). </a:t>
            </a:r>
            <a:r>
              <a:rPr lang="it-IT" sz="2400" i="1" dirty="0"/>
              <a:t>« </a:t>
            </a:r>
            <a:r>
              <a:rPr lang="it-IT" sz="2400" i="1" dirty="0" err="1"/>
              <a:t>Les</a:t>
            </a:r>
            <a:r>
              <a:rPr lang="it-IT" sz="2400" i="1" dirty="0"/>
              <a:t> </a:t>
            </a:r>
            <a:r>
              <a:rPr lang="it-IT" sz="2400" i="1" dirty="0" err="1"/>
              <a:t>escouades</a:t>
            </a:r>
            <a:r>
              <a:rPr lang="it-IT" sz="2400" i="1" dirty="0"/>
              <a:t> de </a:t>
            </a:r>
            <a:r>
              <a:rPr lang="it-IT" sz="2400" i="1" dirty="0" err="1"/>
              <a:t>pompiers</a:t>
            </a:r>
            <a:r>
              <a:rPr lang="it-IT" sz="2400" i="1" dirty="0"/>
              <a:t>, roulant et </a:t>
            </a:r>
            <a:r>
              <a:rPr lang="it-IT" sz="2400" i="1" dirty="0" err="1"/>
              <a:t>poussant</a:t>
            </a:r>
            <a:r>
              <a:rPr lang="it-IT" sz="2400" i="1" dirty="0"/>
              <a:t> </a:t>
            </a:r>
            <a:r>
              <a:rPr lang="it-IT" sz="2400" i="1" dirty="0" err="1"/>
              <a:t>leurs</a:t>
            </a:r>
            <a:r>
              <a:rPr lang="it-IT" sz="2400" i="1" dirty="0"/>
              <a:t> </a:t>
            </a:r>
            <a:r>
              <a:rPr lang="it-IT" sz="2400" i="1" dirty="0" err="1"/>
              <a:t>appareils</a:t>
            </a:r>
            <a:r>
              <a:rPr lang="it-IT" sz="2400" i="1" dirty="0"/>
              <a:t>, </a:t>
            </a:r>
            <a:r>
              <a:rPr lang="it-IT" sz="2400" i="1" dirty="0" err="1"/>
              <a:t>accoururent</a:t>
            </a:r>
            <a:r>
              <a:rPr lang="it-IT" sz="2400" i="1" dirty="0"/>
              <a:t> de </a:t>
            </a:r>
            <a:r>
              <a:rPr lang="it-IT" sz="2400" i="1" dirty="0" err="1"/>
              <a:t>tous</a:t>
            </a:r>
            <a:r>
              <a:rPr lang="it-IT" sz="2400" i="1" dirty="0"/>
              <a:t> </a:t>
            </a:r>
            <a:r>
              <a:rPr lang="it-IT" sz="2400" i="1" dirty="0" err="1"/>
              <a:t>côtés</a:t>
            </a:r>
            <a:r>
              <a:rPr lang="it-IT" sz="2400" i="1" dirty="0"/>
              <a:t> » </a:t>
            </a:r>
            <a:r>
              <a:rPr lang="it-IT" sz="2400" dirty="0"/>
              <a:t>(Villiers)</a:t>
            </a:r>
            <a:r>
              <a:rPr lang="it-IT" sz="2400" i="1" dirty="0"/>
              <a:t>. Pompier </a:t>
            </a:r>
            <a:r>
              <a:rPr lang="it-IT" sz="2400" i="1" dirty="0" err="1"/>
              <a:t>volontaire</a:t>
            </a:r>
            <a:r>
              <a:rPr lang="it-IT" sz="2400" b="1" i="1" dirty="0"/>
              <a:t>. Elle est pompie</a:t>
            </a:r>
            <a:r>
              <a:rPr lang="it-IT" sz="2400" i="1" dirty="0"/>
              <a:t>r. </a:t>
            </a:r>
            <a:r>
              <a:rPr lang="it-IT" sz="2400" i="1" dirty="0" err="1"/>
              <a:t>Casque</a:t>
            </a:r>
            <a:r>
              <a:rPr lang="it-IT" sz="2400" i="1" dirty="0"/>
              <a:t>, uniforme de pompier. </a:t>
            </a:r>
            <a:r>
              <a:rPr lang="it-IT" sz="2400" i="1" dirty="0" err="1"/>
              <a:t>Échelle</a:t>
            </a:r>
            <a:r>
              <a:rPr lang="it-IT" sz="2400" i="1" dirty="0"/>
              <a:t> de </a:t>
            </a:r>
            <a:r>
              <a:rPr lang="it-IT" sz="2400" i="1" dirty="0" err="1"/>
              <a:t>pompiers</a:t>
            </a:r>
            <a:r>
              <a:rPr lang="it-IT" sz="2400" i="1" dirty="0"/>
              <a:t>. </a:t>
            </a:r>
            <a:r>
              <a:rPr lang="it-IT" sz="2400" i="1" dirty="0" err="1"/>
              <a:t>Avertisseur</a:t>
            </a:r>
            <a:r>
              <a:rPr lang="it-IT" sz="2400" i="1" dirty="0"/>
              <a:t> </a:t>
            </a:r>
            <a:r>
              <a:rPr lang="it-IT" sz="2400" i="1" dirty="0" err="1"/>
              <a:t>des</a:t>
            </a:r>
            <a:r>
              <a:rPr lang="it-IT" sz="2400" i="1" dirty="0"/>
              <a:t> </a:t>
            </a:r>
            <a:r>
              <a:rPr lang="it-IT" sz="2400" i="1" dirty="0" err="1"/>
              <a:t>voitures</a:t>
            </a:r>
            <a:r>
              <a:rPr lang="it-IT" sz="2400" i="1" dirty="0"/>
              <a:t> de </a:t>
            </a:r>
            <a:r>
              <a:rPr lang="it-IT" sz="2400" i="1" dirty="0" err="1"/>
              <a:t>pompiers</a:t>
            </a:r>
            <a:r>
              <a:rPr lang="it-IT" sz="2400" dirty="0"/>
              <a:t>. ➙ pin-</a:t>
            </a:r>
            <a:r>
              <a:rPr lang="it-IT" sz="2400" dirty="0" err="1"/>
              <a:t>pon</a:t>
            </a:r>
            <a:r>
              <a:rPr lang="it-IT" sz="2400" dirty="0"/>
              <a:t>.</a:t>
            </a:r>
          </a:p>
          <a:p>
            <a:r>
              <a:rPr lang="it-IT" sz="2400" dirty="0"/>
              <a:t>© 2019 </a:t>
            </a:r>
            <a:r>
              <a:rPr lang="it-IT" sz="2400" dirty="0" err="1"/>
              <a:t>Dictionnaires</a:t>
            </a:r>
            <a:r>
              <a:rPr lang="it-IT" sz="2400" dirty="0"/>
              <a:t> Le Robert - Le Petit Robert de la langue </a:t>
            </a:r>
            <a:r>
              <a:rPr lang="it-IT" sz="2400" dirty="0" err="1"/>
              <a:t>française</a:t>
            </a:r>
            <a:endParaRPr lang="it-IT" sz="2400" dirty="0"/>
          </a:p>
          <a:p>
            <a:endParaRPr lang="fr-CA" sz="2400" dirty="0"/>
          </a:p>
          <a:p>
            <a:endParaRPr lang="fr-CA" sz="2400" dirty="0"/>
          </a:p>
        </p:txBody>
      </p:sp>
      <p:sp>
        <p:nvSpPr>
          <p:cNvPr id="6" name="Segnaposto contenuto 5"/>
          <p:cNvSpPr>
            <a:spLocks noGrp="1"/>
          </p:cNvSpPr>
          <p:nvPr>
            <p:ph sz="half" idx="2"/>
          </p:nvPr>
        </p:nvSpPr>
        <p:spPr/>
        <p:txBody>
          <a:bodyPr>
            <a:normAutofit fontScale="62500" lnSpcReduction="20000"/>
          </a:bodyPr>
          <a:lstStyle/>
          <a:p>
            <a:endParaRPr lang="it-IT" sz="2000" dirty="0"/>
          </a:p>
          <a:p>
            <a:r>
              <a:rPr lang="it-IT" sz="2600" dirty="0"/>
              <a:t> </a:t>
            </a:r>
            <a:r>
              <a:rPr lang="it-IT" sz="2600" b="1" dirty="0"/>
              <a:t>pompier, </a:t>
            </a:r>
            <a:r>
              <a:rPr lang="it-IT" sz="2600" b="1" dirty="0" err="1"/>
              <a:t>ière</a:t>
            </a:r>
            <a:r>
              <a:rPr lang="it-IT" sz="2600" b="1" dirty="0"/>
              <a:t> </a:t>
            </a:r>
            <a:r>
              <a:rPr lang="it-IT" sz="2600" dirty="0"/>
              <a:t>[</a:t>
            </a:r>
            <a:r>
              <a:rPr lang="it-IT" sz="2600" dirty="0" err="1"/>
              <a:t>pɔ̃pje</a:t>
            </a:r>
            <a:r>
              <a:rPr lang="it-IT" sz="2600" dirty="0"/>
              <a:t>, </a:t>
            </a:r>
            <a:r>
              <a:rPr lang="it-IT" sz="2600" dirty="0" err="1"/>
              <a:t>jɛʀ</a:t>
            </a:r>
            <a:r>
              <a:rPr lang="it-IT" sz="2600" dirty="0"/>
              <a:t>] </a:t>
            </a:r>
            <a:r>
              <a:rPr lang="it-IT" sz="2600" dirty="0" err="1"/>
              <a:t>nom</a:t>
            </a:r>
            <a:r>
              <a:rPr lang="it-IT" sz="2600" dirty="0"/>
              <a:t> </a:t>
            </a:r>
            <a:r>
              <a:rPr lang="it-IT" sz="2600" dirty="0" err="1"/>
              <a:t>étym</a:t>
            </a:r>
            <a:r>
              <a:rPr lang="it-IT" sz="2600" dirty="0"/>
              <a:t>. 1750 ; « </a:t>
            </a:r>
            <a:r>
              <a:rPr lang="it-IT" sz="2600" dirty="0" err="1"/>
              <a:t>fabricant</a:t>
            </a:r>
            <a:r>
              <a:rPr lang="it-IT" sz="2600" dirty="0"/>
              <a:t> de </a:t>
            </a:r>
            <a:r>
              <a:rPr lang="it-IT" sz="2600" dirty="0" err="1"/>
              <a:t>pompes</a:t>
            </a:r>
            <a:r>
              <a:rPr lang="it-IT" sz="2600" dirty="0"/>
              <a:t> » 1517 ◊ de </a:t>
            </a:r>
            <a:r>
              <a:rPr lang="it-IT" sz="2600" i="1" dirty="0"/>
              <a:t>2. pompe</a:t>
            </a:r>
            <a:r>
              <a:rPr lang="it-IT" sz="2600" dirty="0"/>
              <a:t> </a:t>
            </a:r>
            <a:r>
              <a:rPr lang="it-IT" sz="2600" dirty="0" err="1"/>
              <a:t>Famille</a:t>
            </a:r>
            <a:r>
              <a:rPr lang="it-IT" sz="2600" dirty="0"/>
              <a:t> </a:t>
            </a:r>
            <a:r>
              <a:rPr lang="it-IT" sz="2600" dirty="0" err="1"/>
              <a:t>étymologique</a:t>
            </a:r>
            <a:r>
              <a:rPr lang="it-IT" sz="2600" dirty="0"/>
              <a:t> ⇨  </a:t>
            </a:r>
            <a:r>
              <a:rPr lang="it-IT" sz="2600" dirty="0" err="1"/>
              <a:t>pépin</a:t>
            </a:r>
            <a:r>
              <a:rPr lang="it-IT" sz="2600" dirty="0"/>
              <a:t>.</a:t>
            </a:r>
          </a:p>
          <a:p>
            <a:endParaRPr lang="it-IT" sz="2600" dirty="0"/>
          </a:p>
          <a:p>
            <a:pPr algn="just"/>
            <a:r>
              <a:rPr lang="it-IT" sz="2600" dirty="0"/>
              <a:t> 1  </a:t>
            </a:r>
            <a:r>
              <a:rPr lang="it-IT" sz="2600" dirty="0" err="1"/>
              <a:t>Personne</a:t>
            </a:r>
            <a:r>
              <a:rPr lang="it-IT" sz="2600" dirty="0"/>
              <a:t> </a:t>
            </a:r>
            <a:r>
              <a:rPr lang="it-IT" sz="2600" dirty="0" err="1"/>
              <a:t>appartenant</a:t>
            </a:r>
            <a:r>
              <a:rPr lang="it-IT" sz="2600" dirty="0"/>
              <a:t> </a:t>
            </a:r>
            <a:r>
              <a:rPr lang="it-IT" sz="2600" dirty="0" err="1"/>
              <a:t>au</a:t>
            </a:r>
            <a:r>
              <a:rPr lang="it-IT" sz="2600" dirty="0"/>
              <a:t> </a:t>
            </a:r>
            <a:r>
              <a:rPr lang="it-IT" sz="2600" dirty="0" err="1"/>
              <a:t>corps</a:t>
            </a:r>
            <a:r>
              <a:rPr lang="it-IT" sz="2600" dirty="0"/>
              <a:t> </a:t>
            </a:r>
            <a:r>
              <a:rPr lang="it-IT" sz="2600" dirty="0" err="1"/>
              <a:t>des</a:t>
            </a:r>
            <a:r>
              <a:rPr lang="it-IT" sz="2600" dirty="0"/>
              <a:t> </a:t>
            </a:r>
            <a:r>
              <a:rPr lang="it-IT" sz="2600" dirty="0" err="1"/>
              <a:t>sapeurs-pompiers</a:t>
            </a:r>
            <a:r>
              <a:rPr lang="it-IT" sz="2600" dirty="0"/>
              <a:t>, </a:t>
            </a:r>
            <a:r>
              <a:rPr lang="it-IT" sz="2600" dirty="0" err="1"/>
              <a:t>chargée</a:t>
            </a:r>
            <a:r>
              <a:rPr lang="it-IT" sz="2600" dirty="0"/>
              <a:t> de </a:t>
            </a:r>
            <a:r>
              <a:rPr lang="it-IT" sz="2600" dirty="0" err="1"/>
              <a:t>combattre</a:t>
            </a:r>
            <a:r>
              <a:rPr lang="it-IT" sz="2600" dirty="0"/>
              <a:t> </a:t>
            </a:r>
            <a:r>
              <a:rPr lang="it-IT" sz="2600" dirty="0" err="1"/>
              <a:t>incendies</a:t>
            </a:r>
            <a:r>
              <a:rPr lang="it-IT" sz="2600" dirty="0"/>
              <a:t> et </a:t>
            </a:r>
            <a:r>
              <a:rPr lang="it-IT" sz="2600" dirty="0" err="1"/>
              <a:t>sinistres</a:t>
            </a:r>
            <a:r>
              <a:rPr lang="it-IT" sz="2600" dirty="0"/>
              <a:t>, d'</a:t>
            </a:r>
            <a:r>
              <a:rPr lang="it-IT" sz="2600" dirty="0" err="1"/>
              <a:t>effectuer</a:t>
            </a:r>
            <a:r>
              <a:rPr lang="it-IT" sz="2600" dirty="0"/>
              <a:t> </a:t>
            </a:r>
            <a:r>
              <a:rPr lang="it-IT" sz="2600" dirty="0" err="1"/>
              <a:t>des</a:t>
            </a:r>
            <a:r>
              <a:rPr lang="it-IT" sz="2600" dirty="0"/>
              <a:t> </a:t>
            </a:r>
            <a:r>
              <a:rPr lang="it-IT" sz="2600" dirty="0" err="1"/>
              <a:t>opérations</a:t>
            </a:r>
            <a:r>
              <a:rPr lang="it-IT" sz="2600" dirty="0"/>
              <a:t> de </a:t>
            </a:r>
            <a:r>
              <a:rPr lang="it-IT" sz="2600" dirty="0" err="1"/>
              <a:t>sauvetage</a:t>
            </a:r>
            <a:r>
              <a:rPr lang="it-IT" sz="2600" dirty="0"/>
              <a:t> </a:t>
            </a:r>
            <a:r>
              <a:rPr lang="it-IT" sz="2600" dirty="0" err="1"/>
              <a:t>présentant</a:t>
            </a:r>
            <a:r>
              <a:rPr lang="it-IT" sz="2600" dirty="0"/>
              <a:t> un </a:t>
            </a:r>
            <a:r>
              <a:rPr lang="it-IT" sz="2600" dirty="0" err="1"/>
              <a:t>certain</a:t>
            </a:r>
            <a:r>
              <a:rPr lang="it-IT" sz="2600" dirty="0"/>
              <a:t> </a:t>
            </a:r>
            <a:r>
              <a:rPr lang="it-IT" sz="2600" dirty="0" err="1"/>
              <a:t>danger</a:t>
            </a:r>
            <a:r>
              <a:rPr lang="it-IT" sz="2600" dirty="0"/>
              <a:t> (</a:t>
            </a:r>
            <a:r>
              <a:rPr lang="it-IT" sz="2600" dirty="0" err="1"/>
              <a:t>cf</a:t>
            </a:r>
            <a:r>
              <a:rPr lang="it-IT" sz="2600" dirty="0"/>
              <a:t>. </a:t>
            </a:r>
            <a:r>
              <a:rPr lang="it-IT" sz="2600" dirty="0" err="1"/>
              <a:t>Soldat</a:t>
            </a:r>
            <a:r>
              <a:rPr lang="it-IT" sz="2600" dirty="0"/>
              <a:t> </a:t>
            </a:r>
            <a:r>
              <a:rPr lang="it-IT" sz="2600" dirty="0" err="1"/>
              <a:t>du</a:t>
            </a:r>
            <a:r>
              <a:rPr lang="it-IT" sz="2600" dirty="0"/>
              <a:t> </a:t>
            </a:r>
            <a:r>
              <a:rPr lang="it-IT" sz="2600" dirty="0" err="1"/>
              <a:t>feu</a:t>
            </a:r>
            <a:r>
              <a:rPr lang="it-IT" sz="2600" dirty="0"/>
              <a:t>*). « </a:t>
            </a:r>
            <a:r>
              <a:rPr lang="it-IT" sz="2600" dirty="0" err="1"/>
              <a:t>Les</a:t>
            </a:r>
            <a:r>
              <a:rPr lang="it-IT" sz="2600" dirty="0"/>
              <a:t> </a:t>
            </a:r>
            <a:r>
              <a:rPr lang="it-IT" sz="2600" dirty="0" err="1"/>
              <a:t>escouades</a:t>
            </a:r>
            <a:r>
              <a:rPr lang="it-IT" sz="2600" dirty="0"/>
              <a:t> de </a:t>
            </a:r>
            <a:r>
              <a:rPr lang="it-IT" sz="2600" dirty="0" err="1"/>
              <a:t>pompiers</a:t>
            </a:r>
            <a:r>
              <a:rPr lang="it-IT" sz="2600" dirty="0"/>
              <a:t>, roulant et </a:t>
            </a:r>
            <a:r>
              <a:rPr lang="it-IT" sz="2600" dirty="0" err="1"/>
              <a:t>poussant</a:t>
            </a:r>
            <a:r>
              <a:rPr lang="it-IT" sz="2600" dirty="0"/>
              <a:t> </a:t>
            </a:r>
            <a:r>
              <a:rPr lang="it-IT" sz="2600" dirty="0" err="1"/>
              <a:t>leurs</a:t>
            </a:r>
            <a:r>
              <a:rPr lang="it-IT" sz="2600" dirty="0"/>
              <a:t> </a:t>
            </a:r>
            <a:r>
              <a:rPr lang="it-IT" sz="2600" dirty="0" err="1"/>
              <a:t>appareils</a:t>
            </a:r>
            <a:r>
              <a:rPr lang="it-IT" sz="2600" dirty="0"/>
              <a:t>, </a:t>
            </a:r>
            <a:r>
              <a:rPr lang="it-IT" sz="2600" dirty="0" err="1"/>
              <a:t>accoururent</a:t>
            </a:r>
            <a:r>
              <a:rPr lang="it-IT" sz="2600" dirty="0"/>
              <a:t> de </a:t>
            </a:r>
            <a:r>
              <a:rPr lang="it-IT" sz="2600" dirty="0" err="1"/>
              <a:t>tous</a:t>
            </a:r>
            <a:r>
              <a:rPr lang="it-IT" sz="2600" dirty="0"/>
              <a:t> </a:t>
            </a:r>
            <a:r>
              <a:rPr lang="it-IT" sz="2600" dirty="0" err="1"/>
              <a:t>côtés</a:t>
            </a:r>
            <a:r>
              <a:rPr lang="it-IT" sz="2600" dirty="0"/>
              <a:t> » (Villiers). Pompier </a:t>
            </a:r>
            <a:r>
              <a:rPr lang="it-IT" sz="2600" dirty="0" err="1"/>
              <a:t>volontaire</a:t>
            </a:r>
            <a:r>
              <a:rPr lang="it-IT" sz="2600" dirty="0"/>
              <a:t>. </a:t>
            </a:r>
            <a:r>
              <a:rPr lang="it-IT" sz="2600" b="1" i="1" dirty="0"/>
              <a:t>Elle est </a:t>
            </a:r>
            <a:r>
              <a:rPr lang="it-IT" sz="2600" b="1" i="1" dirty="0" err="1"/>
              <a:t>pompière</a:t>
            </a:r>
            <a:r>
              <a:rPr lang="it-IT" sz="2600" i="1" dirty="0"/>
              <a:t>. </a:t>
            </a:r>
            <a:r>
              <a:rPr lang="it-IT" sz="2600" dirty="0" err="1"/>
              <a:t>Casque</a:t>
            </a:r>
            <a:r>
              <a:rPr lang="it-IT" sz="2600" dirty="0"/>
              <a:t>, uniforme de pompier. </a:t>
            </a:r>
            <a:r>
              <a:rPr lang="it-IT" sz="2600" dirty="0" err="1"/>
              <a:t>Échelle</a:t>
            </a:r>
            <a:r>
              <a:rPr lang="it-IT" sz="2600" dirty="0"/>
              <a:t> de </a:t>
            </a:r>
            <a:r>
              <a:rPr lang="it-IT" sz="2600" dirty="0" err="1"/>
              <a:t>pompiers</a:t>
            </a:r>
            <a:r>
              <a:rPr lang="it-IT" sz="2600" dirty="0"/>
              <a:t>. </a:t>
            </a:r>
            <a:r>
              <a:rPr lang="it-IT" sz="2600" dirty="0" err="1"/>
              <a:t>Avertisseur</a:t>
            </a:r>
            <a:r>
              <a:rPr lang="it-IT" sz="2600" dirty="0"/>
              <a:t> </a:t>
            </a:r>
            <a:r>
              <a:rPr lang="it-IT" sz="2600" dirty="0" err="1"/>
              <a:t>des</a:t>
            </a:r>
            <a:r>
              <a:rPr lang="it-IT" sz="2600" dirty="0"/>
              <a:t> </a:t>
            </a:r>
            <a:r>
              <a:rPr lang="it-IT" sz="2600" dirty="0" err="1"/>
              <a:t>voitures</a:t>
            </a:r>
            <a:r>
              <a:rPr lang="it-IT" sz="2600" dirty="0"/>
              <a:t> de </a:t>
            </a:r>
            <a:r>
              <a:rPr lang="it-IT" sz="2600" dirty="0" err="1"/>
              <a:t>pompiers</a:t>
            </a:r>
            <a:r>
              <a:rPr lang="it-IT" sz="2600" dirty="0"/>
              <a:t>. ➙ pin-</a:t>
            </a:r>
            <a:r>
              <a:rPr lang="it-IT" sz="2600" dirty="0" err="1"/>
              <a:t>pon</a:t>
            </a:r>
            <a:r>
              <a:rPr lang="it-IT" sz="2600" dirty="0"/>
              <a:t>.</a:t>
            </a:r>
          </a:p>
          <a:p>
            <a:r>
              <a:rPr lang="it-IT" sz="2600" dirty="0"/>
              <a:t>© 2020 </a:t>
            </a:r>
            <a:r>
              <a:rPr lang="it-IT" sz="2600" dirty="0" err="1"/>
              <a:t>Dictionnaires</a:t>
            </a:r>
            <a:r>
              <a:rPr lang="it-IT" sz="2600" dirty="0"/>
              <a:t> Le Robert - Le Petit Robert de la langue </a:t>
            </a:r>
            <a:r>
              <a:rPr lang="it-IT" sz="2600" dirty="0" err="1"/>
              <a:t>française</a:t>
            </a:r>
            <a:endParaRPr lang="it-IT" sz="2600" dirty="0"/>
          </a:p>
          <a:p>
            <a:endParaRPr lang="fr-CA" sz="2600" dirty="0"/>
          </a:p>
        </p:txBody>
      </p:sp>
    </p:spTree>
    <p:extLst>
      <p:ext uri="{BB962C8B-B14F-4D97-AF65-F5344CB8AC3E}">
        <p14:creationId xmlns:p14="http://schemas.microsoft.com/office/powerpoint/2010/main" val="684553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Code </a:t>
            </a:r>
            <a:r>
              <a:rPr lang="it-IT" sz="2800" b="1" dirty="0" err="1"/>
              <a:t>Civil</a:t>
            </a:r>
            <a:r>
              <a:rPr lang="it-IT" sz="2800" b="1" dirty="0"/>
              <a:t> </a:t>
            </a:r>
            <a:r>
              <a:rPr lang="it-IT" sz="2800" b="1" dirty="0" smtClean="0"/>
              <a:t>: </a:t>
            </a:r>
            <a:r>
              <a:rPr lang="it-IT" sz="2800" b="1" dirty="0" err="1"/>
              <a:t>naissance</a:t>
            </a:r>
            <a:r>
              <a:rPr lang="it-IT" sz="2800" b="1" dirty="0"/>
              <a:t>, </a:t>
            </a:r>
            <a:r>
              <a:rPr lang="it-IT" sz="2800" b="1" dirty="0" err="1"/>
              <a:t>principes</a:t>
            </a:r>
            <a:r>
              <a:rPr lang="it-IT" sz="2800" b="1" dirty="0"/>
              <a:t> et </a:t>
            </a:r>
            <a:r>
              <a:rPr lang="it-IT" sz="2800" b="1" dirty="0" err="1"/>
              <a:t>postérité</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smtClean="0"/>
              <a:t>Le </a:t>
            </a:r>
            <a:r>
              <a:rPr lang="it-IT" sz="2400" dirty="0"/>
              <a:t>Code </a:t>
            </a:r>
            <a:r>
              <a:rPr lang="it-IT" sz="2400" dirty="0" err="1"/>
              <a:t>civil</a:t>
            </a:r>
            <a:r>
              <a:rPr lang="it-IT" sz="2400" dirty="0"/>
              <a:t> </a:t>
            </a:r>
            <a:r>
              <a:rPr lang="it-IT" sz="2400" dirty="0" err="1"/>
              <a:t>des</a:t>
            </a:r>
            <a:r>
              <a:rPr lang="it-IT" sz="2400" dirty="0"/>
              <a:t> </a:t>
            </a:r>
            <a:r>
              <a:rPr lang="it-IT" sz="2400" dirty="0" err="1"/>
              <a:t>Français</a:t>
            </a:r>
            <a:r>
              <a:rPr lang="it-IT" sz="2400" dirty="0"/>
              <a:t> </a:t>
            </a:r>
            <a:r>
              <a:rPr lang="it-IT" sz="2400" dirty="0" err="1"/>
              <a:t>fut</a:t>
            </a:r>
            <a:r>
              <a:rPr lang="it-IT" sz="2400" dirty="0"/>
              <a:t> </a:t>
            </a:r>
            <a:r>
              <a:rPr lang="it-IT" sz="2400" dirty="0" err="1"/>
              <a:t>promulgué</a:t>
            </a:r>
            <a:r>
              <a:rPr lang="it-IT" sz="2400" dirty="0"/>
              <a:t> le 21 </a:t>
            </a:r>
            <a:r>
              <a:rPr lang="it-IT" sz="2400" dirty="0" err="1"/>
              <a:t>mars</a:t>
            </a:r>
            <a:r>
              <a:rPr lang="it-IT" sz="2400" dirty="0"/>
              <a:t> 1804. </a:t>
            </a:r>
            <a:r>
              <a:rPr lang="it-IT" sz="2400" dirty="0" err="1"/>
              <a:t>Napoléon</a:t>
            </a:r>
            <a:r>
              <a:rPr lang="it-IT" sz="2400" dirty="0"/>
              <a:t> </a:t>
            </a:r>
            <a:r>
              <a:rPr lang="it-IT" sz="2400" dirty="0" err="1"/>
              <a:t>réussit</a:t>
            </a:r>
            <a:r>
              <a:rPr lang="it-IT" sz="2400" dirty="0"/>
              <a:t> là </a:t>
            </a:r>
            <a:r>
              <a:rPr lang="it-IT" sz="2400" dirty="0" err="1"/>
              <a:t>où</a:t>
            </a:r>
            <a:r>
              <a:rPr lang="it-IT" sz="2400" dirty="0"/>
              <a:t> </a:t>
            </a:r>
            <a:r>
              <a:rPr lang="it-IT" sz="2400" dirty="0" err="1"/>
              <a:t>tous</a:t>
            </a:r>
            <a:r>
              <a:rPr lang="it-IT" sz="2400" dirty="0"/>
              <a:t> </a:t>
            </a:r>
            <a:r>
              <a:rPr lang="it-IT" sz="2400" dirty="0" err="1"/>
              <a:t>les</a:t>
            </a:r>
            <a:r>
              <a:rPr lang="it-IT" sz="2400" dirty="0"/>
              <a:t> </a:t>
            </a:r>
            <a:r>
              <a:rPr lang="it-IT" sz="2400" dirty="0" err="1"/>
              <a:t>gouvernements</a:t>
            </a:r>
            <a:r>
              <a:rPr lang="it-IT" sz="2400" dirty="0"/>
              <a:t> </a:t>
            </a:r>
            <a:r>
              <a:rPr lang="it-IT" sz="2400" dirty="0" err="1"/>
              <a:t>avaient</a:t>
            </a:r>
            <a:r>
              <a:rPr lang="it-IT" sz="2400" dirty="0"/>
              <a:t> </a:t>
            </a:r>
            <a:r>
              <a:rPr lang="it-IT" sz="2400" dirty="0" err="1"/>
              <a:t>échoué</a:t>
            </a:r>
            <a:r>
              <a:rPr lang="it-IT" sz="2400" dirty="0"/>
              <a:t> </a:t>
            </a:r>
            <a:r>
              <a:rPr lang="it-IT" sz="2400" dirty="0" err="1" smtClean="0"/>
              <a:t>avant</a:t>
            </a:r>
            <a:r>
              <a:rPr lang="it-IT" sz="2400" dirty="0" smtClean="0"/>
              <a:t> </a:t>
            </a:r>
            <a:r>
              <a:rPr lang="it-IT" sz="2400" dirty="0"/>
              <a:t>lui : l’</a:t>
            </a:r>
            <a:r>
              <a:rPr lang="it-IT" sz="2400" dirty="0" err="1"/>
              <a:t>adoption</a:t>
            </a:r>
            <a:r>
              <a:rPr lang="it-IT" sz="2400" dirty="0"/>
              <a:t> d’un Code </a:t>
            </a:r>
            <a:r>
              <a:rPr lang="it-IT" sz="2400" dirty="0" err="1"/>
              <a:t>des</a:t>
            </a:r>
            <a:r>
              <a:rPr lang="it-IT" sz="2400" dirty="0"/>
              <a:t> </a:t>
            </a:r>
            <a:r>
              <a:rPr lang="it-IT" sz="2400" dirty="0" err="1"/>
              <a:t>lois</a:t>
            </a:r>
            <a:r>
              <a:rPr lang="it-IT" sz="2400" dirty="0"/>
              <a:t> </a:t>
            </a:r>
            <a:r>
              <a:rPr lang="it-IT" sz="2400" dirty="0" err="1"/>
              <a:t>civiles</a:t>
            </a:r>
            <a:r>
              <a:rPr lang="it-IT" sz="2400" dirty="0"/>
              <a:t> </a:t>
            </a:r>
            <a:r>
              <a:rPr lang="it-IT" sz="2400" dirty="0" err="1"/>
              <a:t>bien</a:t>
            </a:r>
            <a:r>
              <a:rPr lang="it-IT" sz="2400" dirty="0"/>
              <a:t> </a:t>
            </a:r>
            <a:r>
              <a:rPr lang="it-IT" sz="2400" dirty="0" err="1"/>
              <a:t>rédigé</a:t>
            </a:r>
            <a:r>
              <a:rPr lang="it-IT" sz="2400" dirty="0"/>
              <a:t>, facile à </a:t>
            </a:r>
            <a:r>
              <a:rPr lang="it-IT" sz="2400" dirty="0" err="1"/>
              <a:t>interpréter</a:t>
            </a:r>
            <a:r>
              <a:rPr lang="it-IT" sz="2400" dirty="0"/>
              <a:t>, </a:t>
            </a:r>
            <a:r>
              <a:rPr lang="it-IT" sz="2400" b="1" dirty="0" err="1"/>
              <a:t>triomphe</a:t>
            </a:r>
            <a:r>
              <a:rPr lang="it-IT" sz="2400" b="1" dirty="0"/>
              <a:t> </a:t>
            </a:r>
            <a:r>
              <a:rPr lang="it-IT" sz="2400" b="1" dirty="0" err="1"/>
              <a:t>du</a:t>
            </a:r>
            <a:r>
              <a:rPr lang="it-IT" sz="2400" b="1" dirty="0"/>
              <a:t> </a:t>
            </a:r>
            <a:r>
              <a:rPr lang="it-IT" sz="2400" b="1" dirty="0" err="1"/>
              <a:t>droit</a:t>
            </a:r>
            <a:r>
              <a:rPr lang="it-IT" sz="2400" b="1" dirty="0"/>
              <a:t> </a:t>
            </a:r>
            <a:r>
              <a:rPr lang="it-IT" sz="2400" b="1" dirty="0" err="1"/>
              <a:t>écrit</a:t>
            </a:r>
            <a:r>
              <a:rPr lang="it-IT" sz="2400" b="1" dirty="0"/>
              <a:t> </a:t>
            </a:r>
            <a:r>
              <a:rPr lang="it-IT" sz="2400" b="1" dirty="0" err="1"/>
              <a:t>sur</a:t>
            </a:r>
            <a:r>
              <a:rPr lang="it-IT" sz="2400" b="1" dirty="0"/>
              <a:t> </a:t>
            </a:r>
            <a:r>
              <a:rPr lang="it-IT" sz="2400" b="1" dirty="0" err="1"/>
              <a:t>les</a:t>
            </a:r>
            <a:r>
              <a:rPr lang="it-IT" sz="2400" b="1" dirty="0"/>
              <a:t> </a:t>
            </a:r>
            <a:r>
              <a:rPr lang="it-IT" sz="2400" b="1" dirty="0" err="1" smtClean="0"/>
              <a:t>coutumes</a:t>
            </a:r>
            <a:r>
              <a:rPr lang="it-IT" sz="2400" b="1" dirty="0" smtClean="0"/>
              <a:t> (</a:t>
            </a:r>
            <a:r>
              <a:rPr lang="it-IT" sz="2400" b="1" dirty="0" err="1" smtClean="0"/>
              <a:t>Ordonnances</a:t>
            </a:r>
            <a:r>
              <a:rPr lang="it-IT" sz="2400" b="1" dirty="0" smtClean="0"/>
              <a:t> de </a:t>
            </a:r>
            <a:r>
              <a:rPr lang="it-IT" sz="2400" b="1" dirty="0" err="1" smtClean="0"/>
              <a:t>Villers-Cotterets</a:t>
            </a:r>
            <a:r>
              <a:rPr lang="it-IT" sz="2400" b="1" dirty="0" smtClean="0"/>
              <a:t> 1539. </a:t>
            </a:r>
            <a:r>
              <a:rPr lang="it-IT" sz="2400" b="1" dirty="0" err="1" smtClean="0"/>
              <a:t>Droit</a:t>
            </a:r>
            <a:r>
              <a:rPr lang="it-IT" sz="2400" b="1" dirty="0" smtClean="0"/>
              <a:t> </a:t>
            </a:r>
            <a:r>
              <a:rPr lang="it-IT" sz="2400" b="1" dirty="0" err="1" smtClean="0"/>
              <a:t>coutumier</a:t>
            </a:r>
            <a:r>
              <a:rPr lang="it-IT" sz="2400" b="1" dirty="0" smtClean="0"/>
              <a:t> </a:t>
            </a:r>
            <a:r>
              <a:rPr lang="it-IT" sz="2400" b="1" dirty="0" err="1" smtClean="0"/>
              <a:t>oral</a:t>
            </a:r>
            <a:r>
              <a:rPr lang="it-IT" sz="2400" b="1" dirty="0" smtClean="0"/>
              <a:t>)</a:t>
            </a:r>
            <a:r>
              <a:rPr lang="it-IT" sz="2400" dirty="0" smtClean="0"/>
              <a:t>. </a:t>
            </a:r>
            <a:r>
              <a:rPr lang="it-IT" sz="2400" dirty="0"/>
              <a:t>Il </a:t>
            </a:r>
            <a:r>
              <a:rPr lang="it-IT" sz="2400" dirty="0" err="1"/>
              <a:t>fut</a:t>
            </a:r>
            <a:r>
              <a:rPr lang="it-IT" sz="2400" dirty="0"/>
              <a:t> le </a:t>
            </a:r>
            <a:r>
              <a:rPr lang="it-IT" sz="2400" dirty="0" err="1"/>
              <a:t>moteur</a:t>
            </a:r>
            <a:r>
              <a:rPr lang="it-IT" sz="2400" dirty="0"/>
              <a:t> de </a:t>
            </a:r>
            <a:r>
              <a:rPr lang="it-IT" sz="2400" dirty="0" err="1" smtClean="0"/>
              <a:t>cette</a:t>
            </a:r>
            <a:r>
              <a:rPr lang="it-IT" sz="2400" dirty="0" smtClean="0"/>
              <a:t> grande </a:t>
            </a:r>
            <a:r>
              <a:rPr lang="it-IT" sz="2400" dirty="0" err="1"/>
              <a:t>œuvre</a:t>
            </a:r>
            <a:r>
              <a:rPr lang="it-IT" sz="2400" dirty="0"/>
              <a:t> </a:t>
            </a:r>
            <a:r>
              <a:rPr lang="it-IT" sz="2400" dirty="0" smtClean="0"/>
              <a:t>pensée </a:t>
            </a:r>
            <a:r>
              <a:rPr lang="it-IT" sz="2400" dirty="0"/>
              <a:t>et </a:t>
            </a:r>
            <a:r>
              <a:rPr lang="it-IT" sz="2400" dirty="0" err="1" smtClean="0"/>
              <a:t>préparée</a:t>
            </a:r>
            <a:r>
              <a:rPr lang="it-IT" sz="2400" dirty="0" smtClean="0"/>
              <a:t> </a:t>
            </a:r>
            <a:r>
              <a:rPr lang="it-IT" sz="2400" dirty="0"/>
              <a:t>par une </a:t>
            </a:r>
            <a:r>
              <a:rPr lang="it-IT" sz="2400" dirty="0" err="1"/>
              <a:t>cohorte</a:t>
            </a:r>
            <a:r>
              <a:rPr lang="it-IT" sz="2400" dirty="0"/>
              <a:t> </a:t>
            </a:r>
            <a:r>
              <a:rPr lang="it-IT" sz="2400" dirty="0" err="1"/>
              <a:t>des</a:t>
            </a:r>
            <a:r>
              <a:rPr lang="it-IT" sz="2400" dirty="0"/>
              <a:t> </a:t>
            </a:r>
            <a:r>
              <a:rPr lang="it-IT" sz="2400" dirty="0" err="1"/>
              <a:t>juristes</a:t>
            </a:r>
            <a:r>
              <a:rPr lang="it-IT" sz="2400" dirty="0"/>
              <a:t> de premier </a:t>
            </a:r>
            <a:r>
              <a:rPr lang="it-IT" sz="2400" dirty="0" err="1"/>
              <a:t>plan</a:t>
            </a:r>
            <a:r>
              <a:rPr lang="it-IT" sz="2400" dirty="0"/>
              <a:t>, </a:t>
            </a:r>
            <a:r>
              <a:rPr lang="it-IT" sz="2400" dirty="0" err="1"/>
              <a:t>auxquels</a:t>
            </a:r>
            <a:r>
              <a:rPr lang="it-IT" sz="2400" dirty="0"/>
              <a:t> il </a:t>
            </a:r>
            <a:r>
              <a:rPr lang="it-IT" sz="2400" dirty="0" err="1"/>
              <a:t>fournit</a:t>
            </a:r>
            <a:r>
              <a:rPr lang="it-IT" sz="2400" dirty="0"/>
              <a:t> </a:t>
            </a:r>
            <a:r>
              <a:rPr lang="it-IT" sz="2400" dirty="0" err="1"/>
              <a:t>les</a:t>
            </a:r>
            <a:r>
              <a:rPr lang="it-IT" sz="2400" dirty="0"/>
              <a:t> </a:t>
            </a:r>
            <a:r>
              <a:rPr lang="it-IT" sz="2400" dirty="0" err="1"/>
              <a:t>moyens</a:t>
            </a:r>
            <a:r>
              <a:rPr lang="it-IT" sz="2400" dirty="0"/>
              <a:t> de </a:t>
            </a:r>
            <a:r>
              <a:rPr lang="it-IT" sz="2400" dirty="0" err="1" smtClean="0"/>
              <a:t>travailler</a:t>
            </a:r>
            <a:r>
              <a:rPr lang="it-IT" sz="2400" dirty="0"/>
              <a:t>, non sans </a:t>
            </a:r>
            <a:r>
              <a:rPr lang="it-IT" sz="2400" dirty="0" err="1"/>
              <a:t>parfois</a:t>
            </a:r>
            <a:r>
              <a:rPr lang="it-IT" sz="2400" dirty="0"/>
              <a:t> intervenir pour </a:t>
            </a:r>
            <a:r>
              <a:rPr lang="it-IT" sz="2400" dirty="0" err="1"/>
              <a:t>trancher</a:t>
            </a:r>
            <a:r>
              <a:rPr lang="it-IT" sz="2400" dirty="0"/>
              <a:t> </a:t>
            </a:r>
            <a:r>
              <a:rPr lang="it-IT" sz="2400" dirty="0" err="1"/>
              <a:t>certaines</a:t>
            </a:r>
            <a:r>
              <a:rPr lang="it-IT" sz="2400" dirty="0"/>
              <a:t> </a:t>
            </a:r>
            <a:r>
              <a:rPr lang="it-IT" sz="2400" dirty="0" err="1"/>
              <a:t>questions</a:t>
            </a:r>
            <a:r>
              <a:rPr lang="it-IT" sz="2400" dirty="0"/>
              <a:t>. L’</a:t>
            </a:r>
            <a:r>
              <a:rPr lang="it-IT" sz="2400" dirty="0" err="1"/>
              <a:t>entreprise</a:t>
            </a:r>
            <a:r>
              <a:rPr lang="it-IT" sz="2400" dirty="0"/>
              <a:t> </a:t>
            </a:r>
            <a:r>
              <a:rPr lang="it-IT" sz="2400" dirty="0" err="1"/>
              <a:t>était</a:t>
            </a:r>
            <a:r>
              <a:rPr lang="it-IT" sz="2400" dirty="0"/>
              <a:t> </a:t>
            </a:r>
            <a:r>
              <a:rPr lang="it-IT" sz="2400" dirty="0" err="1"/>
              <a:t>éminemment</a:t>
            </a:r>
            <a:r>
              <a:rPr lang="it-IT" sz="2400" dirty="0"/>
              <a:t> </a:t>
            </a:r>
            <a:r>
              <a:rPr lang="it-IT" sz="2400" dirty="0" err="1"/>
              <a:t>politique</a:t>
            </a:r>
            <a:r>
              <a:rPr lang="it-IT" sz="2400" dirty="0"/>
              <a:t> : plus </a:t>
            </a:r>
            <a:r>
              <a:rPr lang="it-IT" sz="2400" dirty="0" err="1"/>
              <a:t>qu’une</a:t>
            </a:r>
            <a:r>
              <a:rPr lang="it-IT" sz="2400" dirty="0"/>
              <a:t> </a:t>
            </a:r>
            <a:r>
              <a:rPr lang="it-IT" sz="2400" dirty="0" err="1"/>
              <a:t>conception</a:t>
            </a:r>
            <a:r>
              <a:rPr lang="it-IT" sz="2400" dirty="0"/>
              <a:t> </a:t>
            </a:r>
            <a:r>
              <a:rPr lang="it-IT" sz="2400" dirty="0" err="1"/>
              <a:t>du</a:t>
            </a:r>
            <a:r>
              <a:rPr lang="it-IT" sz="2400" dirty="0"/>
              <a:t> </a:t>
            </a:r>
            <a:r>
              <a:rPr lang="it-IT" sz="2400" dirty="0" err="1"/>
              <a:t>droit</a:t>
            </a:r>
            <a:r>
              <a:rPr lang="it-IT" sz="2400" dirty="0"/>
              <a:t>, elle </a:t>
            </a:r>
            <a:r>
              <a:rPr lang="it-IT" sz="2400" dirty="0" err="1"/>
              <a:t>contenait</a:t>
            </a:r>
            <a:r>
              <a:rPr lang="it-IT" sz="2400" dirty="0"/>
              <a:t> </a:t>
            </a:r>
            <a:r>
              <a:rPr lang="it-IT" sz="2400" b="1" dirty="0"/>
              <a:t>une </a:t>
            </a:r>
            <a:r>
              <a:rPr lang="it-IT" sz="2400" b="1" dirty="0" err="1"/>
              <a:t>vision</a:t>
            </a:r>
            <a:r>
              <a:rPr lang="it-IT" sz="2400" b="1" dirty="0"/>
              <a:t> de la </a:t>
            </a:r>
            <a:r>
              <a:rPr lang="it-IT" sz="2400" b="1" dirty="0" err="1"/>
              <a:t>société</a:t>
            </a:r>
            <a:r>
              <a:rPr lang="it-IT" sz="2400" dirty="0"/>
              <a:t>. On ne se contenta </a:t>
            </a:r>
            <a:r>
              <a:rPr lang="it-IT" sz="2400" dirty="0" err="1"/>
              <a:t>pas</a:t>
            </a:r>
            <a:r>
              <a:rPr lang="it-IT" sz="2400" dirty="0"/>
              <a:t> de </a:t>
            </a:r>
            <a:r>
              <a:rPr lang="it-IT" sz="2400" dirty="0" err="1"/>
              <a:t>compiler</a:t>
            </a:r>
            <a:r>
              <a:rPr lang="it-IT" sz="2400" dirty="0"/>
              <a:t>, mais on </a:t>
            </a:r>
            <a:r>
              <a:rPr lang="it-IT" sz="2400" dirty="0" err="1"/>
              <a:t>construisit</a:t>
            </a:r>
            <a:r>
              <a:rPr lang="it-IT" sz="2400" dirty="0"/>
              <a:t> </a:t>
            </a:r>
            <a:r>
              <a:rPr lang="it-IT" sz="2400" dirty="0" err="1"/>
              <a:t>autour</a:t>
            </a:r>
            <a:r>
              <a:rPr lang="it-IT" sz="2400" dirty="0"/>
              <a:t> de </a:t>
            </a:r>
            <a:r>
              <a:rPr lang="it-IT" sz="2400" dirty="0" err="1"/>
              <a:t>grandes</a:t>
            </a:r>
            <a:r>
              <a:rPr lang="it-IT" sz="2400" dirty="0"/>
              <a:t> </a:t>
            </a:r>
            <a:r>
              <a:rPr lang="it-IT" sz="2400" dirty="0" err="1"/>
              <a:t>options</a:t>
            </a:r>
            <a:r>
              <a:rPr lang="it-IT" sz="2400" dirty="0"/>
              <a:t> </a:t>
            </a:r>
            <a:r>
              <a:rPr lang="it-IT" sz="2400" dirty="0" err="1"/>
              <a:t>idéologiques</a:t>
            </a:r>
            <a:r>
              <a:rPr lang="it-IT" sz="2400" dirty="0"/>
              <a:t>.</a:t>
            </a:r>
            <a:r>
              <a:rPr lang="it-IT" sz="2400" b="1" dirty="0" smtClean="0"/>
              <a:t> </a:t>
            </a:r>
          </a:p>
          <a:p>
            <a:r>
              <a:rPr lang="it-IT" sz="2400" dirty="0" err="1"/>
              <a:t>https</a:t>
            </a:r>
            <a:r>
              <a:rPr lang="it-IT" sz="2400" dirty="0"/>
              <a:t>://</a:t>
            </a:r>
            <a:r>
              <a:rPr lang="it-IT" sz="2400" dirty="0" err="1"/>
              <a:t>www.napoleon.org</a:t>
            </a:r>
            <a:r>
              <a:rPr lang="it-IT" sz="2400" dirty="0"/>
              <a:t>/</a:t>
            </a:r>
            <a:r>
              <a:rPr lang="it-IT" sz="2400" dirty="0" err="1"/>
              <a:t>enseignants</a:t>
            </a:r>
            <a:r>
              <a:rPr lang="it-IT" sz="2400" dirty="0"/>
              <a:t>/</a:t>
            </a:r>
            <a:r>
              <a:rPr lang="it-IT" sz="2400" dirty="0" err="1"/>
              <a:t>documents</a:t>
            </a:r>
            <a:r>
              <a:rPr lang="it-IT" sz="2400" dirty="0"/>
              <a:t>/le-code-civil-21-mars-1804-naissance-principes-et-posterite/</a:t>
            </a:r>
          </a:p>
          <a:p>
            <a:endParaRPr lang="fr-CA" sz="2400" dirty="0"/>
          </a:p>
        </p:txBody>
      </p:sp>
    </p:spTree>
    <p:extLst>
      <p:ext uri="{BB962C8B-B14F-4D97-AF65-F5344CB8AC3E}">
        <p14:creationId xmlns:p14="http://schemas.microsoft.com/office/powerpoint/2010/main" val="2122490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3" name="Titolo 1"/>
          <p:cNvSpPr>
            <a:spLocks noGrp="1"/>
          </p:cNvSpPr>
          <p:nvPr>
            <p:ph type="title"/>
          </p:nvPr>
        </p:nvSpPr>
        <p:spPr/>
        <p:txBody>
          <a:bodyPr/>
          <a:lstStyle/>
          <a:p>
            <a:pPr eaLnBrk="1" hangingPunct="1"/>
            <a:r>
              <a:rPr lang="it-IT" sz="2800" dirty="0" err="1">
                <a:latin typeface="Arial" charset="0"/>
                <a:ea typeface="MS PGothic" charset="0"/>
              </a:rPr>
              <a:t>Lieux</a:t>
            </a:r>
            <a:r>
              <a:rPr lang="it-IT" sz="2800" dirty="0">
                <a:latin typeface="Arial" charset="0"/>
                <a:ea typeface="MS PGothic" charset="0"/>
              </a:rPr>
              <a:t> </a:t>
            </a:r>
            <a:r>
              <a:rPr lang="it-IT" sz="2800" dirty="0" smtClean="0">
                <a:latin typeface="Arial" charset="0"/>
                <a:ea typeface="MS PGothic" charset="0"/>
              </a:rPr>
              <a:t>d</a:t>
            </a:r>
            <a:r>
              <a:rPr lang="ja-JP" altLang="it-IT" sz="2800" dirty="0" smtClean="0">
                <a:latin typeface="Arial" charset="0"/>
                <a:ea typeface="MS PGothic" charset="0"/>
              </a:rPr>
              <a:t>’</a:t>
            </a:r>
            <a:r>
              <a:rPr lang="it-IT" altLang="ja-JP" sz="2800" dirty="0" err="1" smtClean="0">
                <a:latin typeface="Arial" charset="0"/>
                <a:ea typeface="MS PGothic" charset="0"/>
              </a:rPr>
              <a:t>observation</a:t>
            </a:r>
            <a:r>
              <a:rPr lang="it-IT" altLang="ja-JP" sz="2800" dirty="0" smtClean="0">
                <a:latin typeface="Arial" charset="0"/>
                <a:ea typeface="MS PGothic" charset="0"/>
              </a:rPr>
              <a:t> pour </a:t>
            </a:r>
            <a:r>
              <a:rPr lang="it-IT" altLang="ja-JP" sz="2800" dirty="0" err="1" smtClean="0">
                <a:latin typeface="Arial" charset="0"/>
                <a:ea typeface="MS PGothic" charset="0"/>
              </a:rPr>
              <a:t>saisir</a:t>
            </a:r>
            <a:r>
              <a:rPr lang="it-IT" altLang="ja-JP" sz="2800" dirty="0" smtClean="0">
                <a:latin typeface="Arial" charset="0"/>
                <a:ea typeface="MS PGothic" charset="0"/>
              </a:rPr>
              <a:t> la culture</a:t>
            </a:r>
            <a:br>
              <a:rPr lang="it-IT" altLang="ja-JP" sz="2800" dirty="0" smtClean="0">
                <a:latin typeface="Arial" charset="0"/>
                <a:ea typeface="MS PGothic" charset="0"/>
              </a:rPr>
            </a:br>
            <a:endParaRPr lang="it-IT" sz="2800" dirty="0">
              <a:latin typeface="Arial" charset="0"/>
              <a:ea typeface="MS PGothic" charset="0"/>
            </a:endParaRPr>
          </a:p>
        </p:txBody>
      </p:sp>
      <p:sp>
        <p:nvSpPr>
          <p:cNvPr id="407554" name="Segnaposto contenuto 2"/>
          <p:cNvSpPr>
            <a:spLocks noGrp="1"/>
          </p:cNvSpPr>
          <p:nvPr>
            <p:ph idx="1"/>
          </p:nvPr>
        </p:nvSpPr>
        <p:spPr/>
        <p:txBody>
          <a:bodyPr/>
          <a:lstStyle/>
          <a:p>
            <a:pPr eaLnBrk="1" hangingPunct="1">
              <a:lnSpc>
                <a:spcPct val="90000"/>
              </a:lnSpc>
            </a:pPr>
            <a:r>
              <a:rPr lang="it-IT" sz="2200" dirty="0" err="1">
                <a:latin typeface="Arial" charset="0"/>
                <a:ea typeface="MS PGothic" charset="0"/>
                <a:cs typeface="MS PGothic" charset="0"/>
              </a:rPr>
              <a:t>Discours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préfaciels</a:t>
            </a:r>
            <a:r>
              <a:rPr lang="it-IT" sz="2200" dirty="0">
                <a:latin typeface="Arial" charset="0"/>
                <a:ea typeface="MS PGothic" charset="0"/>
                <a:cs typeface="MS PGothic" charset="0"/>
              </a:rPr>
              <a:t> </a:t>
            </a:r>
            <a:endParaRPr lang="it-IT" altLang="ja-JP"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Macrostructure</a:t>
            </a:r>
            <a:r>
              <a:rPr lang="it-IT" sz="2200" dirty="0">
                <a:latin typeface="Arial" charset="0"/>
                <a:ea typeface="MS PGothic" charset="0"/>
                <a:cs typeface="MS PGothic" charset="0"/>
              </a:rPr>
              <a:t> : le </a:t>
            </a:r>
            <a:r>
              <a:rPr lang="it-IT" sz="2200" dirty="0" err="1">
                <a:latin typeface="Arial" charset="0"/>
                <a:ea typeface="MS PGothic" charset="0"/>
                <a:cs typeface="MS PGothic" charset="0"/>
              </a:rPr>
              <a:t>choix</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des</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entrées</a:t>
            </a:r>
            <a:endParaRPr lang="it-IT" sz="2200" dirty="0">
              <a:latin typeface="Arial" charset="0"/>
              <a:ea typeface="MS PGothic" charset="0"/>
              <a:cs typeface="MS PGothic" charset="0"/>
            </a:endParaRPr>
          </a:p>
          <a:p>
            <a:pPr eaLnBrk="1" hangingPunct="1">
              <a:lnSpc>
                <a:spcPct val="90000"/>
              </a:lnSpc>
            </a:pPr>
            <a:r>
              <a:rPr lang="it-IT" sz="2200" b="1" dirty="0" err="1">
                <a:latin typeface="Arial" charset="0"/>
                <a:ea typeface="MS PGothic" charset="0"/>
                <a:cs typeface="MS PGothic" charset="0"/>
              </a:rPr>
              <a:t>Microstructure</a:t>
            </a:r>
            <a:r>
              <a:rPr lang="it-IT" sz="2200" b="1" dirty="0">
                <a:latin typeface="Arial" charset="0"/>
                <a:ea typeface="MS PGothic" charset="0"/>
                <a:cs typeface="MS PGothic" charset="0"/>
              </a:rPr>
              <a:t> : </a:t>
            </a:r>
            <a:r>
              <a:rPr lang="it-IT" sz="2200" b="1" dirty="0" err="1">
                <a:latin typeface="Arial" charset="0"/>
                <a:ea typeface="MS PGothic" charset="0"/>
                <a:cs typeface="MS PGothic" charset="0"/>
              </a:rPr>
              <a:t>tous</a:t>
            </a:r>
            <a:r>
              <a:rPr lang="it-IT" sz="2200" b="1" dirty="0">
                <a:latin typeface="Arial" charset="0"/>
                <a:ea typeface="MS PGothic" charset="0"/>
                <a:cs typeface="MS PGothic" charset="0"/>
              </a:rPr>
              <a:t> </a:t>
            </a:r>
            <a:r>
              <a:rPr lang="it-IT" sz="2200" b="1" dirty="0" err="1">
                <a:latin typeface="Arial" charset="0"/>
                <a:ea typeface="MS PGothic" charset="0"/>
                <a:cs typeface="MS PGothic" charset="0"/>
              </a:rPr>
              <a:t>les</a:t>
            </a:r>
            <a:r>
              <a:rPr lang="it-IT" sz="2200" b="1" dirty="0">
                <a:latin typeface="Arial" charset="0"/>
                <a:ea typeface="MS PGothic" charset="0"/>
                <a:cs typeface="MS PGothic" charset="0"/>
              </a:rPr>
              <a:t> </a:t>
            </a:r>
            <a:r>
              <a:rPr lang="it-IT" sz="2200" b="1" dirty="0" err="1">
                <a:latin typeface="Arial" charset="0"/>
                <a:ea typeface="MS PGothic" charset="0"/>
                <a:cs typeface="MS PGothic" charset="0"/>
              </a:rPr>
              <a:t>renseignements</a:t>
            </a:r>
            <a:endParaRPr lang="it-IT" sz="2200" b="1"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Orthographe</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Prononciation</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Genre</a:t>
            </a:r>
            <a:r>
              <a:rPr lang="it-IT" sz="2200" dirty="0">
                <a:latin typeface="Arial" charset="0"/>
                <a:ea typeface="MS PGothic" charset="0"/>
                <a:cs typeface="MS PGothic" charset="0"/>
              </a:rPr>
              <a:t> </a:t>
            </a:r>
            <a:r>
              <a:rPr lang="it-IT" sz="2200" dirty="0" err="1">
                <a:latin typeface="Arial" charset="0"/>
                <a:ea typeface="MS PGothic" charset="0"/>
                <a:cs typeface="MS PGothic" charset="0"/>
              </a:rPr>
              <a:t>grammatical</a:t>
            </a:r>
            <a:endParaRPr lang="it-IT" sz="2200" dirty="0">
              <a:latin typeface="Arial" charset="0"/>
              <a:ea typeface="MS PGothic" charset="0"/>
              <a:cs typeface="MS PGothic" charset="0"/>
            </a:endParaRPr>
          </a:p>
          <a:p>
            <a:pPr eaLnBrk="1" hangingPunct="1">
              <a:lnSpc>
                <a:spcPct val="90000"/>
              </a:lnSpc>
            </a:pPr>
            <a:r>
              <a:rPr lang="it-IT" sz="2200" dirty="0">
                <a:latin typeface="Arial" charset="0"/>
                <a:ea typeface="MS PGothic" charset="0"/>
                <a:cs typeface="MS PGothic" charset="0"/>
              </a:rPr>
              <a:t>Marques d</a:t>
            </a:r>
            <a:r>
              <a:rPr lang="ja-JP" altLang="it-IT" sz="2200" dirty="0">
                <a:latin typeface="Arial" charset="0"/>
                <a:ea typeface="MS PGothic" charset="0"/>
                <a:cs typeface="MS PGothic" charset="0"/>
              </a:rPr>
              <a:t>’</a:t>
            </a:r>
            <a:r>
              <a:rPr lang="it-IT" altLang="ja-JP" sz="2200" dirty="0" err="1">
                <a:latin typeface="Arial" charset="0"/>
                <a:ea typeface="MS PGothic" charset="0"/>
                <a:cs typeface="MS PGothic" charset="0"/>
              </a:rPr>
              <a:t>usage</a:t>
            </a:r>
            <a:endParaRPr lang="it-IT" altLang="ja-JP"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Définition</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Exemples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Remarques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Renvois</a:t>
            </a:r>
            <a:endParaRPr lang="it-IT" sz="2200" dirty="0">
              <a:latin typeface="Arial" charset="0"/>
              <a:ea typeface="MS PGothic" charset="0"/>
              <a:cs typeface="MS PGothic" charset="0"/>
            </a:endParaRPr>
          </a:p>
          <a:p>
            <a:pPr eaLnBrk="1" hangingPunct="1">
              <a:lnSpc>
                <a:spcPct val="90000"/>
              </a:lnSpc>
            </a:pPr>
            <a:r>
              <a:rPr lang="it-IT" sz="2200" dirty="0" err="1">
                <a:latin typeface="Arial" charset="0"/>
                <a:ea typeface="MS PGothic" charset="0"/>
                <a:cs typeface="MS PGothic" charset="0"/>
              </a:rPr>
              <a:t>Antonymes</a:t>
            </a:r>
            <a:endParaRPr lang="it-IT" sz="2200" dirty="0">
              <a:latin typeface="Arial" charset="0"/>
              <a:ea typeface="MS PGothic" charset="0"/>
              <a:cs typeface="MS PGothic" charset="0"/>
            </a:endParaRPr>
          </a:p>
        </p:txBody>
      </p:sp>
    </p:spTree>
    <p:extLst>
      <p:ext uri="{BB962C8B-B14F-4D97-AF65-F5344CB8AC3E}">
        <p14:creationId xmlns:p14="http://schemas.microsoft.com/office/powerpoint/2010/main" val="4726575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t>
            </a:r>
            <a:r>
              <a:rPr lang="fr-CA" sz="2800" dirty="0" smtClean="0"/>
              <a:t>es dictionnaires sur la question de l’orthographe</a:t>
            </a:r>
            <a:endParaRPr lang="fr-CA" sz="2800" dirty="0"/>
          </a:p>
        </p:txBody>
      </p:sp>
      <p:sp>
        <p:nvSpPr>
          <p:cNvPr id="3" name="Segnaposto contenuto 2"/>
          <p:cNvSpPr>
            <a:spLocks noGrp="1"/>
          </p:cNvSpPr>
          <p:nvPr>
            <p:ph idx="1"/>
          </p:nvPr>
        </p:nvSpPr>
        <p:spPr/>
        <p:txBody>
          <a:bodyPr>
            <a:normAutofit/>
          </a:bodyPr>
          <a:lstStyle/>
          <a:p>
            <a:r>
              <a:rPr lang="fr-FR" sz="2400" i="1" dirty="0">
                <a:latin typeface="Arial" charset="0"/>
                <a:ea typeface="MS PGothic" charset="0"/>
                <a:cs typeface="MS PGothic" charset="0"/>
              </a:rPr>
              <a:t>Les rectifications de </a:t>
            </a:r>
            <a:r>
              <a:rPr lang="fr-FR" sz="2400" i="1" dirty="0" smtClean="0">
                <a:latin typeface="Arial" charset="0"/>
                <a:ea typeface="MS PGothic" charset="0"/>
                <a:cs typeface="MS PGothic" charset="0"/>
              </a:rPr>
              <a:t>l’orthographe</a:t>
            </a:r>
            <a:r>
              <a:rPr lang="fr-FR" sz="2400" dirty="0">
                <a:latin typeface="Arial" charset="0"/>
                <a:ea typeface="MS PGothic" charset="0"/>
                <a:cs typeface="MS PGothic" charset="0"/>
              </a:rPr>
              <a:t> </a:t>
            </a:r>
            <a:r>
              <a:rPr lang="fr-FR" sz="2400" dirty="0" smtClean="0">
                <a:latin typeface="Arial" charset="0"/>
                <a:ea typeface="MS PGothic" charset="0"/>
                <a:cs typeface="MS PGothic" charset="0"/>
              </a:rPr>
              <a:t>1990</a:t>
            </a:r>
          </a:p>
          <a:p>
            <a:endParaRPr lang="fr-FR" sz="2400" dirty="0">
              <a:latin typeface="Arial" charset="0"/>
              <a:ea typeface="MS PGothic" charset="0"/>
              <a:cs typeface="MS PGothic" charset="0"/>
            </a:endParaRPr>
          </a:p>
          <a:p>
            <a:r>
              <a:rPr lang="fr-FR" sz="2400" dirty="0" smtClean="0">
                <a:latin typeface="Arial" charset="0"/>
                <a:ea typeface="MS PGothic" charset="0"/>
                <a:cs typeface="MS PGothic" charset="0"/>
              </a:rPr>
              <a:t>entrée</a:t>
            </a:r>
          </a:p>
          <a:p>
            <a:r>
              <a:rPr lang="fr-FR" sz="2400" dirty="0" smtClean="0">
                <a:latin typeface="Arial" charset="0"/>
                <a:ea typeface="MS PGothic" charset="0"/>
                <a:cs typeface="MS PGothic" charset="0"/>
              </a:rPr>
              <a:t>remarque</a:t>
            </a:r>
            <a:endParaRPr lang="fr-CA" sz="2400" dirty="0"/>
          </a:p>
        </p:txBody>
      </p:sp>
    </p:spTree>
    <p:extLst>
      <p:ext uri="{BB962C8B-B14F-4D97-AF65-F5344CB8AC3E}">
        <p14:creationId xmlns:p14="http://schemas.microsoft.com/office/powerpoint/2010/main" val="262757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5"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a:t>
            </a:r>
            <a:r>
              <a:rPr lang="it-IT" sz="2800" dirty="0" smtClean="0">
                <a:latin typeface="Arial" charset="0"/>
                <a:ea typeface="MS PGothic" charset="0"/>
              </a:rPr>
              <a:t>: </a:t>
            </a:r>
            <a:r>
              <a:rPr lang="it-IT" sz="2800" dirty="0" smtClean="0">
                <a:latin typeface="Arial" charset="0"/>
                <a:ea typeface="MS PGothic" charset="0"/>
              </a:rPr>
              <a:t>1. L’</a:t>
            </a:r>
            <a:r>
              <a:rPr lang="it-IT" sz="2800" dirty="0" err="1" smtClean="0">
                <a:latin typeface="Arial" charset="0"/>
                <a:ea typeface="MS PGothic" charset="0"/>
              </a:rPr>
              <a:t>orthographe</a:t>
            </a:r>
            <a:endParaRPr lang="it-IT" sz="2800" dirty="0">
              <a:latin typeface="Arial" charset="0"/>
              <a:ea typeface="MS PGothic" charset="0"/>
            </a:endParaRPr>
          </a:p>
        </p:txBody>
      </p:sp>
      <p:sp>
        <p:nvSpPr>
          <p:cNvPr id="425986" name="Segnaposto contenuto 2"/>
          <p:cNvSpPr>
            <a:spLocks noGrp="1"/>
          </p:cNvSpPr>
          <p:nvPr>
            <p:ph idx="1"/>
          </p:nvPr>
        </p:nvSpPr>
        <p:spPr/>
        <p:txBody>
          <a:bodyPr/>
          <a:lstStyle/>
          <a:p>
            <a:pPr algn="just"/>
            <a:r>
              <a:rPr lang="it-IT" sz="2400" dirty="0">
                <a:latin typeface="Arial" charset="0"/>
                <a:ea typeface="MS PGothic" charset="0"/>
                <a:cs typeface="MS PGothic" charset="0"/>
              </a:rPr>
              <a:t>L’</a:t>
            </a:r>
            <a:r>
              <a:rPr lang="it-IT" sz="2400" dirty="0" err="1">
                <a:latin typeface="Arial" charset="0"/>
                <a:ea typeface="MS PGothic" charset="0"/>
                <a:cs typeface="MS PGothic" charset="0"/>
              </a:rPr>
              <a:t>orthographe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possède</a:t>
            </a:r>
            <a:r>
              <a:rPr lang="it-IT" sz="2400" dirty="0">
                <a:latin typeface="Arial" charset="0"/>
                <a:ea typeface="MS PGothic" charset="0"/>
                <a:cs typeface="MS PGothic" charset="0"/>
              </a:rPr>
              <a:t> en </a:t>
            </a:r>
            <a:r>
              <a:rPr lang="it-IT" sz="2400" dirty="0" err="1">
                <a:latin typeface="Arial" charset="0"/>
                <a:ea typeface="MS PGothic" charset="0"/>
                <a:cs typeface="MS PGothic" charset="0"/>
              </a:rPr>
              <a:t>effet</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une </a:t>
            </a:r>
            <a:r>
              <a:rPr lang="it-IT" sz="2400" b="1" dirty="0" err="1">
                <a:latin typeface="Arial" charset="0"/>
                <a:ea typeface="MS PGothic" charset="0"/>
                <a:cs typeface="MS PGothic" charset="0"/>
              </a:rPr>
              <a:t>fonction</a:t>
            </a:r>
            <a:r>
              <a:rPr lang="it-IT" sz="2400" b="1" dirty="0">
                <a:latin typeface="Arial" charset="0"/>
                <a:ea typeface="MS PGothic" charset="0"/>
                <a:cs typeface="MS PGothic" charset="0"/>
              </a:rPr>
              <a:t> </a:t>
            </a:r>
            <a:r>
              <a:rPr lang="it-IT" sz="2400" b="1" dirty="0" err="1">
                <a:latin typeface="Arial" charset="0"/>
                <a:ea typeface="MS PGothic" charset="0"/>
                <a:cs typeface="MS PGothic" charset="0"/>
              </a:rPr>
              <a:t>idéologique</a:t>
            </a:r>
            <a:r>
              <a:rPr lang="it-IT" sz="2400" b="1" dirty="0">
                <a:latin typeface="Arial" charset="0"/>
                <a:ea typeface="MS PGothic" charset="0"/>
                <a:cs typeface="MS PGothic" charset="0"/>
              </a:rPr>
              <a:t> </a:t>
            </a:r>
            <a:r>
              <a:rPr lang="it-IT" sz="2400" dirty="0" err="1">
                <a:latin typeface="Arial" charset="0"/>
                <a:ea typeface="MS PGothic" charset="0"/>
                <a:cs typeface="MS PGothic" charset="0"/>
              </a:rPr>
              <a:t>particulièrement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développée</a:t>
            </a:r>
            <a:r>
              <a:rPr lang="it-IT" sz="2400" dirty="0">
                <a:latin typeface="Arial" charset="0"/>
                <a:ea typeface="MS PGothic" charset="0"/>
                <a:cs typeface="MS PGothic" charset="0"/>
              </a:rPr>
              <a:t> et </a:t>
            </a:r>
            <a:r>
              <a:rPr lang="it-IT" sz="2400" dirty="0" err="1">
                <a:latin typeface="Arial" charset="0"/>
                <a:ea typeface="MS PGothic" charset="0"/>
                <a:cs typeface="MS PGothic" charset="0"/>
              </a:rPr>
              <a:t>active</a:t>
            </a:r>
            <a:r>
              <a:rPr lang="it-IT" sz="2400" dirty="0">
                <a:latin typeface="Arial" charset="0"/>
                <a:ea typeface="MS PGothic" charset="0"/>
                <a:cs typeface="MS PGothic" charset="0"/>
              </a:rPr>
              <a:t> en France. Ce </a:t>
            </a:r>
            <a:r>
              <a:rPr lang="it-IT" sz="2400" dirty="0" err="1">
                <a:latin typeface="Arial" charset="0"/>
                <a:ea typeface="MS PGothic" charset="0"/>
                <a:cs typeface="MS PGothic" charset="0"/>
              </a:rPr>
              <a:t>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j’appelle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idéologie</a:t>
            </a:r>
            <a:r>
              <a:rPr lang="it-IT" sz="2400" dirty="0">
                <a:latin typeface="Arial" charset="0"/>
                <a:ea typeface="MS PGothic" charset="0"/>
                <a:cs typeface="MS PGothic" charset="0"/>
              </a:rPr>
              <a:t> en </a:t>
            </a:r>
            <a:r>
              <a:rPr lang="it-IT" sz="2400" dirty="0" err="1">
                <a:latin typeface="Arial" charset="0"/>
                <a:ea typeface="MS PGothic" charset="0"/>
                <a:cs typeface="MS PGothic" charset="0"/>
              </a:rPr>
              <a:t>parlant</a:t>
            </a:r>
            <a:r>
              <a:rPr lang="it-IT" sz="2400" dirty="0">
                <a:latin typeface="Arial" charset="0"/>
                <a:ea typeface="MS PGothic" charset="0"/>
                <a:cs typeface="MS PGothic" charset="0"/>
              </a:rPr>
              <a:t> de l’</a:t>
            </a:r>
            <a:r>
              <a:rPr lang="it-IT" sz="2400" dirty="0" err="1">
                <a:latin typeface="Arial" charset="0"/>
                <a:ea typeface="MS PGothic" charset="0"/>
                <a:cs typeface="MS PGothic" charset="0"/>
              </a:rPr>
              <a:t>orthographe</a:t>
            </a:r>
            <a:r>
              <a:rPr lang="it-IT" sz="2400" dirty="0">
                <a:latin typeface="Arial" charset="0"/>
                <a:ea typeface="MS PGothic" charset="0"/>
                <a:cs typeface="MS PGothic" charset="0"/>
              </a:rPr>
              <a:t>, c’est un ensemble d’</a:t>
            </a:r>
            <a:r>
              <a:rPr lang="it-IT" sz="2400" dirty="0" err="1">
                <a:latin typeface="Arial" charset="0"/>
                <a:ea typeface="MS PGothic" charset="0"/>
                <a:cs typeface="MS PGothic" charset="0"/>
              </a:rPr>
              <a:t>opinions</a:t>
            </a:r>
            <a:r>
              <a:rPr lang="it-IT" sz="2400" dirty="0">
                <a:latin typeface="Arial" charset="0"/>
                <a:ea typeface="MS PGothic" charset="0"/>
                <a:cs typeface="MS PGothic" charset="0"/>
              </a:rPr>
              <a:t> et de </a:t>
            </a:r>
            <a:r>
              <a:rPr lang="it-IT" sz="2400" dirty="0" err="1">
                <a:latin typeface="Arial" charset="0"/>
                <a:ea typeface="MS PGothic" charset="0"/>
                <a:cs typeface="MS PGothic" charset="0"/>
              </a:rPr>
              <a:t>croyances</a:t>
            </a:r>
            <a:r>
              <a:rPr lang="it-IT" sz="2400" dirty="0">
                <a:latin typeface="Arial" charset="0"/>
                <a:ea typeface="MS PGothic" charset="0"/>
                <a:cs typeface="MS PGothic" charset="0"/>
              </a:rPr>
              <a:t> qui </a:t>
            </a:r>
            <a:r>
              <a:rPr lang="it-IT" sz="2400" dirty="0" err="1">
                <a:latin typeface="Arial" charset="0"/>
                <a:ea typeface="MS PGothic" charset="0"/>
                <a:cs typeface="MS PGothic" charset="0"/>
              </a:rPr>
              <a:t>sont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présentées</a:t>
            </a:r>
            <a:r>
              <a:rPr lang="it-IT" sz="2400" dirty="0">
                <a:latin typeface="Arial" charset="0"/>
                <a:ea typeface="MS PGothic" charset="0"/>
                <a:cs typeface="MS PGothic" charset="0"/>
              </a:rPr>
              <a:t> (qui se font </a:t>
            </a:r>
            <a:r>
              <a:rPr lang="it-IT" sz="2400" dirty="0" err="1">
                <a:latin typeface="Arial" charset="0"/>
                <a:ea typeface="MS PGothic" charset="0"/>
                <a:cs typeface="MS PGothic" charset="0"/>
              </a:rPr>
              <a:t>passer</a:t>
            </a:r>
            <a:r>
              <a:rPr lang="it-IT" sz="2400" dirty="0">
                <a:latin typeface="Arial" charset="0"/>
                <a:ea typeface="MS PGothic" charset="0"/>
                <a:cs typeface="MS PGothic" charset="0"/>
              </a:rPr>
              <a:t> pour, </a:t>
            </a:r>
            <a:r>
              <a:rPr lang="it-IT" sz="2400" dirty="0" err="1">
                <a:latin typeface="Arial" charset="0"/>
                <a:ea typeface="MS PGothic" charset="0"/>
                <a:cs typeface="MS PGothic" charset="0"/>
              </a:rPr>
              <a:t>dirait</a:t>
            </a:r>
            <a:r>
              <a:rPr lang="it-IT" sz="2400" dirty="0">
                <a:latin typeface="Arial" charset="0"/>
                <a:ea typeface="MS PGothic" charset="0"/>
                <a:cs typeface="MS PGothic" charset="0"/>
              </a:rPr>
              <a:t>-on de </a:t>
            </a:r>
            <a:r>
              <a:rPr lang="it-IT" sz="2400" dirty="0" err="1">
                <a:latin typeface="Arial" charset="0"/>
                <a:ea typeface="MS PGothic" charset="0"/>
                <a:cs typeface="MS PGothic" charset="0"/>
              </a:rPr>
              <a:t>manière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peu</a:t>
            </a:r>
            <a:r>
              <a:rPr lang="it-IT" sz="2400" dirty="0">
                <a:latin typeface="Arial" charset="0"/>
                <a:ea typeface="MS PGothic" charset="0"/>
                <a:cs typeface="MS PGothic" charset="0"/>
              </a:rPr>
              <a:t> plus marxiste)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évidences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naturelles</a:t>
            </a:r>
            <a:r>
              <a:rPr lang="it-IT" sz="2400" dirty="0">
                <a:latin typeface="Arial" charset="0"/>
                <a:ea typeface="MS PGothic" charset="0"/>
                <a:cs typeface="MS PGothic" charset="0"/>
              </a:rPr>
              <a:t> et/</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vérités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scientifiques</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nénufar</a:t>
            </a:r>
            <a:r>
              <a:rPr lang="it-IT" sz="2400" dirty="0">
                <a:latin typeface="Arial" charset="0"/>
                <a:ea typeface="MS PGothic" charset="0"/>
                <a:cs typeface="MS PGothic" charset="0"/>
              </a:rPr>
              <a:t> en est un bel </a:t>
            </a:r>
            <a:r>
              <a:rPr lang="it-IT" sz="2400" dirty="0" err="1">
                <a:latin typeface="Arial" charset="0"/>
                <a:ea typeface="MS PGothic" charset="0"/>
                <a:cs typeface="MS PGothic" charset="0"/>
              </a:rPr>
              <a:t>exemple</a:t>
            </a:r>
            <a:r>
              <a:rPr lang="it-IT" sz="2400" dirty="0">
                <a:latin typeface="Arial" charset="0"/>
                <a:ea typeface="MS PGothic" charset="0"/>
                <a:cs typeface="MS PGothic" charset="0"/>
              </a:rPr>
              <a:t>)</a:t>
            </a:r>
            <a:endParaRPr lang="fr-FR" sz="2400" dirty="0">
              <a:latin typeface="Arial" charset="0"/>
              <a:ea typeface="MS PGothic" charset="0"/>
              <a:cs typeface="MS PGothic" charset="0"/>
            </a:endParaRPr>
          </a:p>
          <a:p>
            <a:pPr algn="just"/>
            <a:r>
              <a:rPr lang="it-IT" sz="2000" dirty="0">
                <a:latin typeface="Arial" charset="0"/>
                <a:ea typeface="MS PGothic" charset="0"/>
                <a:cs typeface="MS PGothic" charset="0"/>
              </a:rPr>
              <a:t>“</a:t>
            </a:r>
            <a:r>
              <a:rPr lang="it-IT" sz="2000" dirty="0" err="1">
                <a:latin typeface="Arial" charset="0"/>
                <a:ea typeface="MS PGothic" charset="0"/>
                <a:cs typeface="MS PGothic" charset="0"/>
              </a:rPr>
              <a:t>Les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folles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més</a:t>
            </a:r>
            <a:r>
              <a:rPr lang="it-IT" sz="2000" dirty="0">
                <a:latin typeface="Arial" charset="0"/>
                <a:ea typeface="MS PGothic" charset="0"/>
                <a:cs typeface="MS PGothic" charset="0"/>
              </a:rPr>
              <a:t>)</a:t>
            </a:r>
            <a:r>
              <a:rPr lang="it-IT" sz="2000" dirty="0" err="1">
                <a:latin typeface="Arial" charset="0"/>
                <a:ea typeface="MS PGothic" charset="0"/>
                <a:cs typeface="MS PGothic" charset="0"/>
              </a:rPr>
              <a:t>aventures</a:t>
            </a:r>
            <a:r>
              <a:rPr lang="it-IT" sz="2000" dirty="0">
                <a:latin typeface="Arial" charset="0"/>
                <a:ea typeface="MS PGothic" charset="0"/>
                <a:cs typeface="MS PGothic" charset="0"/>
              </a:rPr>
              <a:t> de l’</a:t>
            </a:r>
            <a:r>
              <a:rPr lang="it-IT" sz="2000" dirty="0" err="1">
                <a:latin typeface="Arial" charset="0"/>
                <a:ea typeface="MS PGothic" charset="0"/>
                <a:cs typeface="MS PGothic" charset="0"/>
              </a:rPr>
              <a:t>orthographe</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rectifiée</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au</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pays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du</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circonflexe</a:t>
            </a:r>
            <a:r>
              <a:rPr lang="it-IT" sz="2000" dirty="0">
                <a:latin typeface="Arial" charset="0"/>
                <a:ea typeface="MS PGothic" charset="0"/>
                <a:cs typeface="MS PGothic" charset="0"/>
              </a:rPr>
              <a:t>”, M.A. </a:t>
            </a:r>
            <a:r>
              <a:rPr lang="it-IT" sz="2000" dirty="0" err="1">
                <a:latin typeface="Arial" charset="0"/>
                <a:ea typeface="MS PGothic" charset="0"/>
                <a:cs typeface="MS PGothic" charset="0"/>
              </a:rPr>
              <a:t>Paveau</a:t>
            </a:r>
            <a:r>
              <a:rPr lang="it-IT" sz="2000" dirty="0">
                <a:latin typeface="Arial" charset="0"/>
                <a:ea typeface="MS PGothic" charset="0"/>
                <a:cs typeface="MS PGothic" charset="0"/>
              </a:rPr>
              <a:t> pour La pensée </a:t>
            </a:r>
            <a:r>
              <a:rPr lang="it-IT" sz="2000" dirty="0" err="1">
                <a:latin typeface="Arial" charset="0"/>
                <a:ea typeface="MS PGothic" charset="0"/>
                <a:cs typeface="MS PGothic" charset="0"/>
              </a:rPr>
              <a:t>du</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discours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Vases</a:t>
            </a:r>
            <a:r>
              <a:rPr lang="it-IT" sz="2000" dirty="0">
                <a:latin typeface="Arial" charset="0"/>
                <a:ea typeface="MS PGothic" charset="0"/>
                <a:cs typeface="MS PGothic" charset="0"/>
              </a:rPr>
              <a:t> </a:t>
            </a:r>
            <a:r>
              <a:rPr lang="it-IT" sz="2000" dirty="0" err="1">
                <a:latin typeface="Arial" charset="0"/>
                <a:ea typeface="MS PGothic" charset="0"/>
                <a:cs typeface="MS PGothic" charset="0"/>
              </a:rPr>
              <a:t>communicants</a:t>
            </a:r>
            <a:r>
              <a:rPr lang="it-IT" sz="2000" dirty="0">
                <a:latin typeface="Arial" charset="0"/>
                <a:ea typeface="MS PGothic" charset="0"/>
                <a:cs typeface="MS PGothic" charset="0"/>
              </a:rPr>
              <a:t> de mai 2012</a:t>
            </a:r>
            <a:endParaRPr lang="fr-FR" sz="20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0197711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Nouvelle </a:t>
            </a:r>
            <a:r>
              <a:rPr lang="it-IT" sz="2800" dirty="0" err="1" smtClean="0"/>
              <a:t>orthographe</a:t>
            </a:r>
            <a:r>
              <a:rPr lang="it-IT" sz="2800" dirty="0" smtClean="0"/>
              <a:t/>
            </a:r>
            <a:br>
              <a:rPr lang="it-IT" sz="2800" dirty="0" smtClean="0"/>
            </a:br>
            <a:endParaRPr lang="it-IT" sz="2800" dirty="0"/>
          </a:p>
        </p:txBody>
      </p:sp>
      <p:sp>
        <p:nvSpPr>
          <p:cNvPr id="3" name="Segnaposto contenuto 2"/>
          <p:cNvSpPr>
            <a:spLocks noGrp="1"/>
          </p:cNvSpPr>
          <p:nvPr>
            <p:ph idx="1"/>
          </p:nvPr>
        </p:nvSpPr>
        <p:spPr/>
        <p:txBody>
          <a:bodyPr>
            <a:normAutofit lnSpcReduction="10000"/>
          </a:bodyPr>
          <a:lstStyle/>
          <a:p>
            <a:r>
              <a:rPr lang="fr-FR" sz="2400" dirty="0"/>
              <a:t>1. harmoniser les familles désaccordées : </a:t>
            </a:r>
            <a:r>
              <a:rPr lang="fr-FR" sz="2400" i="1" dirty="0"/>
              <a:t>boursouflure </a:t>
            </a:r>
            <a:r>
              <a:rPr lang="fr-FR" sz="2400" dirty="0"/>
              <a:t>(comme </a:t>
            </a:r>
            <a:r>
              <a:rPr lang="fr-FR" sz="2400" i="1" dirty="0"/>
              <a:t>souffle</a:t>
            </a:r>
            <a:r>
              <a:rPr lang="fr-FR" sz="2400" dirty="0"/>
              <a:t>) </a:t>
            </a:r>
            <a:r>
              <a:rPr lang="fr-FR" sz="2400" dirty="0">
                <a:sym typeface="Symbol"/>
              </a:rPr>
              <a:t></a:t>
            </a:r>
            <a:r>
              <a:rPr lang="fr-FR" sz="2400" dirty="0"/>
              <a:t> </a:t>
            </a:r>
            <a:r>
              <a:rPr lang="fr-FR" sz="2400" i="1" dirty="0"/>
              <a:t>boursoufflure</a:t>
            </a:r>
            <a:r>
              <a:rPr lang="fr-FR" sz="2400" dirty="0"/>
              <a:t> ; </a:t>
            </a:r>
            <a:r>
              <a:rPr lang="fr-FR" sz="2400" i="1" dirty="0"/>
              <a:t>chariot</a:t>
            </a:r>
            <a:r>
              <a:rPr lang="fr-FR" sz="2400" dirty="0"/>
              <a:t>  (comme </a:t>
            </a:r>
            <a:r>
              <a:rPr lang="fr-FR" sz="2400" i="1" dirty="0"/>
              <a:t>charrette</a:t>
            </a:r>
            <a:r>
              <a:rPr lang="fr-FR" sz="2400" dirty="0"/>
              <a:t>, </a:t>
            </a:r>
            <a:r>
              <a:rPr lang="fr-FR" sz="2400" i="1" dirty="0"/>
              <a:t>charrue</a:t>
            </a:r>
            <a:r>
              <a:rPr lang="fr-FR" sz="2400" dirty="0"/>
              <a:t>) </a:t>
            </a:r>
            <a:r>
              <a:rPr lang="fr-FR" sz="2400" dirty="0">
                <a:sym typeface="Symbol"/>
              </a:rPr>
              <a:t></a:t>
            </a:r>
            <a:r>
              <a:rPr lang="fr-FR" sz="2400" dirty="0"/>
              <a:t> </a:t>
            </a:r>
            <a:r>
              <a:rPr lang="fr-FR" sz="2400" i="1" dirty="0"/>
              <a:t>charriot</a:t>
            </a:r>
            <a:r>
              <a:rPr lang="fr-FR" sz="2400" dirty="0"/>
              <a:t> ; </a:t>
            </a:r>
            <a:r>
              <a:rPr lang="fr-FR" sz="2400" i="1" dirty="0"/>
              <a:t>combatif </a:t>
            </a:r>
            <a:r>
              <a:rPr lang="fr-FR" sz="2400" dirty="0"/>
              <a:t>(comme </a:t>
            </a:r>
            <a:r>
              <a:rPr lang="fr-FR" sz="2400" i="1" dirty="0"/>
              <a:t>combattre</a:t>
            </a:r>
            <a:r>
              <a:rPr lang="fr-FR" sz="2400" dirty="0"/>
              <a:t>) </a:t>
            </a:r>
            <a:r>
              <a:rPr lang="fr-FR" sz="2400" dirty="0">
                <a:sym typeface="Symbol"/>
              </a:rPr>
              <a:t></a:t>
            </a:r>
            <a:r>
              <a:rPr lang="fr-FR" sz="2400" dirty="0"/>
              <a:t> </a:t>
            </a:r>
            <a:r>
              <a:rPr lang="fr-FR" sz="2400" i="1" dirty="0"/>
              <a:t>combattif </a:t>
            </a:r>
            <a:r>
              <a:rPr lang="fr-FR" sz="2400" dirty="0"/>
              <a:t>;</a:t>
            </a:r>
          </a:p>
          <a:p>
            <a:r>
              <a:rPr lang="fr-FR" sz="2400" dirty="0"/>
              <a:t>2. simplifier quand une voyelle écrite s’avère inutile pour la prononciation : </a:t>
            </a:r>
            <a:r>
              <a:rPr lang="fr-FR" sz="2400" b="1" i="1" dirty="0"/>
              <a:t>oignon</a:t>
            </a:r>
            <a:r>
              <a:rPr lang="fr-FR" sz="2400" dirty="0"/>
              <a:t> (où le </a:t>
            </a:r>
            <a:r>
              <a:rPr lang="fr-FR" sz="2400" i="1" dirty="0"/>
              <a:t>i </a:t>
            </a:r>
            <a:r>
              <a:rPr lang="fr-FR" sz="2400" dirty="0"/>
              <a:t>ne se prononce pas) </a:t>
            </a:r>
            <a:r>
              <a:rPr lang="fr-FR" sz="2400" dirty="0">
                <a:sym typeface="Symbol"/>
              </a:rPr>
              <a:t></a:t>
            </a:r>
            <a:r>
              <a:rPr lang="fr-FR" sz="2400" dirty="0"/>
              <a:t> </a:t>
            </a:r>
            <a:r>
              <a:rPr lang="fr-FR" sz="2400" b="1" i="1" dirty="0"/>
              <a:t>ognon</a:t>
            </a:r>
            <a:r>
              <a:rPr lang="fr-FR" sz="2400" dirty="0"/>
              <a:t> ; </a:t>
            </a:r>
            <a:r>
              <a:rPr lang="fr-FR" sz="2400" i="1" dirty="0"/>
              <a:t>asseoir</a:t>
            </a:r>
            <a:r>
              <a:rPr lang="fr-FR" sz="2400" dirty="0"/>
              <a:t> (où le </a:t>
            </a:r>
            <a:r>
              <a:rPr lang="fr-FR" sz="2400" i="1" dirty="0"/>
              <a:t>e </a:t>
            </a:r>
            <a:r>
              <a:rPr lang="fr-FR" sz="2400" dirty="0"/>
              <a:t>ne se prononce pas)</a:t>
            </a:r>
            <a:r>
              <a:rPr lang="fr-FR" sz="2400" dirty="0">
                <a:sym typeface="Symbol"/>
              </a:rPr>
              <a:t></a:t>
            </a:r>
            <a:r>
              <a:rPr lang="fr-FR" sz="2400" dirty="0"/>
              <a:t> </a:t>
            </a:r>
            <a:r>
              <a:rPr lang="fr-FR" sz="2400" i="1" dirty="0"/>
              <a:t>assoir </a:t>
            </a:r>
            <a:r>
              <a:rPr lang="fr-FR" sz="2400" dirty="0"/>
              <a:t>; </a:t>
            </a:r>
            <a:r>
              <a:rPr lang="fr-FR" sz="2400" i="1" dirty="0"/>
              <a:t>interpeller </a:t>
            </a:r>
            <a:r>
              <a:rPr lang="fr-FR" sz="2400" dirty="0">
                <a:sym typeface="Symbol"/>
              </a:rPr>
              <a:t></a:t>
            </a:r>
            <a:r>
              <a:rPr lang="fr-FR" sz="2400" dirty="0"/>
              <a:t> </a:t>
            </a:r>
            <a:r>
              <a:rPr lang="fr-FR" sz="2400" i="1" dirty="0"/>
              <a:t>interpeler</a:t>
            </a:r>
            <a:r>
              <a:rPr lang="fr-FR" sz="2400" dirty="0"/>
              <a:t> (où le </a:t>
            </a:r>
            <a:r>
              <a:rPr lang="fr-FR" sz="2400" i="1" dirty="0"/>
              <a:t>e</a:t>
            </a:r>
            <a:r>
              <a:rPr lang="fr-FR" sz="2400" dirty="0"/>
              <a:t> ne se prononce pas même s’il est suivi d’une double consonne) ; </a:t>
            </a:r>
          </a:p>
          <a:p>
            <a:r>
              <a:rPr lang="fr-FR" sz="2400" dirty="0"/>
              <a:t>3. respecter l’étymologie : </a:t>
            </a:r>
            <a:r>
              <a:rPr lang="fr-FR" sz="2400" i="1" dirty="0"/>
              <a:t>nénuphar</a:t>
            </a:r>
            <a:r>
              <a:rPr lang="fr-FR" sz="2400" dirty="0"/>
              <a:t> (arabo-persane) </a:t>
            </a:r>
            <a:r>
              <a:rPr lang="fr-FR" sz="2400" dirty="0">
                <a:sym typeface="Symbol"/>
              </a:rPr>
              <a:t></a:t>
            </a:r>
            <a:r>
              <a:rPr lang="fr-FR" sz="2400" dirty="0"/>
              <a:t> </a:t>
            </a:r>
            <a:r>
              <a:rPr lang="fr-FR" sz="2400" i="1" dirty="0"/>
              <a:t>nénufar </a:t>
            </a:r>
            <a:endParaRPr lang="fr-FR" sz="2400" dirty="0"/>
          </a:p>
          <a:p>
            <a:r>
              <a:rPr lang="it-IT" sz="2400" dirty="0" smtClean="0"/>
              <a:t>…</a:t>
            </a:r>
            <a:endParaRPr lang="fr-FR" sz="2400" dirty="0"/>
          </a:p>
          <a:p>
            <a:endParaRPr lang="it-IT" sz="2400" dirty="0"/>
          </a:p>
        </p:txBody>
      </p:sp>
    </p:spTree>
    <p:extLst>
      <p:ext uri="{BB962C8B-B14F-4D97-AF65-F5344CB8AC3E}">
        <p14:creationId xmlns:p14="http://schemas.microsoft.com/office/powerpoint/2010/main" val="213769066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oignon ou ognon?</a:t>
            </a:r>
            <a:endParaRPr lang="fr-CA" sz="2800" dirty="0"/>
          </a:p>
        </p:txBody>
      </p:sp>
      <p:sp>
        <p:nvSpPr>
          <p:cNvPr id="3" name="Segnaposto contenuto 2"/>
          <p:cNvSpPr>
            <a:spLocks noGrp="1"/>
          </p:cNvSpPr>
          <p:nvPr>
            <p:ph idx="1"/>
          </p:nvPr>
        </p:nvSpPr>
        <p:spPr/>
        <p:txBody>
          <a:bodyPr>
            <a:normAutofit lnSpcReduction="10000"/>
          </a:bodyPr>
          <a:lstStyle/>
          <a:p>
            <a:r>
              <a:rPr lang="it-IT" sz="2400" dirty="0" err="1" smtClean="0">
                <a:effectLst/>
              </a:rPr>
              <a:t>oignon</a:t>
            </a:r>
            <a:r>
              <a:rPr lang="it-IT" sz="2400" dirty="0" smtClean="0">
                <a:effectLst/>
              </a:rPr>
              <a:t> </a:t>
            </a:r>
            <a:r>
              <a:rPr lang="it-IT" sz="2400" dirty="0" err="1" smtClean="0">
                <a:effectLst/>
              </a:rPr>
              <a:t>ou</a:t>
            </a:r>
            <a:r>
              <a:rPr lang="it-IT" sz="2400" dirty="0" smtClean="0">
                <a:effectLst/>
              </a:rPr>
              <a:t> </a:t>
            </a:r>
            <a:r>
              <a:rPr lang="it-IT" sz="2400" dirty="0" err="1" smtClean="0">
                <a:effectLst/>
              </a:rPr>
              <a:t>ognon</a:t>
            </a:r>
            <a:r>
              <a:rPr lang="it-IT" sz="2400" dirty="0" smtClean="0">
                <a:effectLst/>
              </a:rPr>
              <a:t> [</a:t>
            </a:r>
            <a:r>
              <a:rPr lang="it-IT" sz="2400" dirty="0" err="1" smtClean="0">
                <a:effectLst/>
              </a:rPr>
              <a:t>ɔɲɔ</a:t>
            </a:r>
            <a:r>
              <a:rPr lang="it-IT" sz="2400" dirty="0" smtClean="0">
                <a:effectLst/>
              </a:rPr>
              <a:t>̃] </a:t>
            </a:r>
            <a:r>
              <a:rPr lang="it-IT" sz="2400" dirty="0" err="1" smtClean="0">
                <a:effectLst/>
              </a:rPr>
              <a:t>nom</a:t>
            </a:r>
            <a:r>
              <a:rPr lang="it-IT" sz="2400" dirty="0" smtClean="0">
                <a:effectLst/>
              </a:rPr>
              <a:t> </a:t>
            </a:r>
            <a:r>
              <a:rPr lang="it-IT" sz="2400" dirty="0" err="1" smtClean="0">
                <a:effectLst/>
              </a:rPr>
              <a:t>masculin</a:t>
            </a:r>
            <a:r>
              <a:rPr lang="it-IT" sz="2400" dirty="0" smtClean="0">
                <a:effectLst/>
              </a:rPr>
              <a:t> </a:t>
            </a:r>
            <a:r>
              <a:rPr lang="it-IT" sz="2400" dirty="0" err="1" smtClean="0">
                <a:effectLst/>
              </a:rPr>
              <a:t>étym</a:t>
            </a:r>
            <a:r>
              <a:rPr lang="it-IT" sz="2400" dirty="0" smtClean="0">
                <a:effectLst/>
              </a:rPr>
              <a:t>. </a:t>
            </a:r>
            <a:r>
              <a:rPr lang="it-IT" sz="2400" cap="all" dirty="0" err="1" smtClean="0">
                <a:effectLst/>
              </a:rPr>
              <a:t>xiv</a:t>
            </a:r>
            <a:r>
              <a:rPr lang="it-IT" sz="2400" baseline="30000" dirty="0" err="1" smtClean="0">
                <a:effectLst/>
              </a:rPr>
              <a:t>e</a:t>
            </a:r>
            <a:r>
              <a:rPr lang="it-IT" sz="2400" dirty="0" smtClean="0">
                <a:effectLst/>
              </a:rPr>
              <a:t> ; </a:t>
            </a:r>
            <a:r>
              <a:rPr lang="it-IT" sz="2400" b="0" i="1" dirty="0" err="1" smtClean="0">
                <a:effectLst/>
              </a:rPr>
              <a:t>hunion</a:t>
            </a:r>
            <a:r>
              <a:rPr lang="it-IT" sz="2400" b="0" i="1" dirty="0" smtClean="0">
                <a:effectLst/>
              </a:rPr>
              <a:t>, </a:t>
            </a:r>
            <a:r>
              <a:rPr lang="it-IT" sz="2400" b="0" i="1" dirty="0" err="1" smtClean="0">
                <a:effectLst/>
              </a:rPr>
              <a:t>ognon</a:t>
            </a:r>
            <a:r>
              <a:rPr lang="it-IT" sz="2400" dirty="0" smtClean="0">
                <a:effectLst/>
              </a:rPr>
              <a:t> </a:t>
            </a:r>
            <a:r>
              <a:rPr lang="it-IT" sz="2400" cap="all" dirty="0" err="1" smtClean="0">
                <a:effectLst/>
              </a:rPr>
              <a:t>xiii</a:t>
            </a:r>
            <a:r>
              <a:rPr lang="it-IT" sz="2400" baseline="30000" dirty="0" err="1" smtClean="0">
                <a:effectLst/>
              </a:rPr>
              <a:t>e</a:t>
            </a:r>
            <a:r>
              <a:rPr lang="it-IT" sz="2400" dirty="0" smtClean="0">
                <a:effectLst/>
              </a:rPr>
              <a:t> ◊ latin </a:t>
            </a:r>
            <a:r>
              <a:rPr lang="it-IT" sz="2400" dirty="0" err="1" smtClean="0">
                <a:effectLst/>
              </a:rPr>
              <a:t>dialectal</a:t>
            </a:r>
            <a:r>
              <a:rPr lang="it-IT" sz="2400" dirty="0" smtClean="0">
                <a:effectLst/>
              </a:rPr>
              <a:t> </a:t>
            </a:r>
            <a:r>
              <a:rPr lang="it-IT" sz="2400" b="0" i="1" dirty="0" err="1" smtClean="0">
                <a:effectLst/>
              </a:rPr>
              <a:t>unio</a:t>
            </a:r>
            <a:r>
              <a:rPr lang="it-IT" sz="2400" b="0" i="1" dirty="0" smtClean="0">
                <a:effectLst/>
              </a:rPr>
              <a:t>, </a:t>
            </a:r>
            <a:r>
              <a:rPr lang="it-IT" sz="2400" b="0" i="1" dirty="0" err="1" smtClean="0">
                <a:effectLst/>
              </a:rPr>
              <a:t>onis</a:t>
            </a:r>
            <a:r>
              <a:rPr lang="it-IT" sz="2400" dirty="0" smtClean="0">
                <a:effectLst/>
              </a:rPr>
              <a:t> </a:t>
            </a:r>
            <a:r>
              <a:rPr lang="it-IT" sz="2400" dirty="0" err="1" smtClean="0">
                <a:effectLst/>
              </a:rPr>
              <a:t>Famille</a:t>
            </a:r>
            <a:r>
              <a:rPr lang="it-IT" sz="2400" dirty="0" smtClean="0">
                <a:effectLst/>
              </a:rPr>
              <a:t> </a:t>
            </a:r>
            <a:r>
              <a:rPr lang="it-IT" sz="2400" dirty="0" err="1" smtClean="0">
                <a:effectLst/>
              </a:rPr>
              <a:t>étymologique</a:t>
            </a:r>
            <a:r>
              <a:rPr lang="it-IT" sz="2400" dirty="0" smtClean="0">
                <a:effectLst/>
              </a:rPr>
              <a:t> ⇨  un.</a:t>
            </a:r>
          </a:p>
          <a:p>
            <a:r>
              <a:rPr lang="it-IT" sz="2400" dirty="0" smtClean="0">
                <a:effectLst/>
              </a:rPr>
              <a:t>❖</a:t>
            </a:r>
          </a:p>
          <a:p>
            <a:r>
              <a:rPr lang="it-IT" sz="2400" dirty="0"/>
              <a:t>■</a:t>
            </a:r>
            <a:r>
              <a:rPr lang="it-IT" sz="2400" dirty="0" smtClean="0">
                <a:effectLst/>
              </a:rPr>
              <a:t> La </a:t>
            </a:r>
            <a:r>
              <a:rPr lang="it-IT" sz="2400" dirty="0" err="1" smtClean="0">
                <a:effectLst/>
              </a:rPr>
              <a:t>graphie</a:t>
            </a:r>
            <a:r>
              <a:rPr lang="it-IT" sz="2400" dirty="0" smtClean="0">
                <a:effectLst/>
              </a:rPr>
              <a:t> </a:t>
            </a:r>
            <a:r>
              <a:rPr lang="it-IT" sz="2400" dirty="0" err="1" smtClean="0">
                <a:effectLst/>
              </a:rPr>
              <a:t>ognon</a:t>
            </a:r>
            <a:r>
              <a:rPr lang="it-IT" sz="2400" dirty="0" smtClean="0">
                <a:effectLst/>
              </a:rPr>
              <a:t> est </a:t>
            </a:r>
            <a:r>
              <a:rPr lang="it-IT" sz="2400" dirty="0" err="1" smtClean="0">
                <a:effectLst/>
              </a:rPr>
              <a:t>étymologique</a:t>
            </a:r>
            <a:r>
              <a:rPr lang="it-IT" sz="2400" dirty="0" smtClean="0">
                <a:effectLst/>
              </a:rPr>
              <a:t>.</a:t>
            </a:r>
          </a:p>
          <a:p>
            <a:r>
              <a:rPr lang="it-IT" sz="2400" dirty="0" smtClean="0">
                <a:effectLst/>
              </a:rPr>
              <a:t>© 2020 </a:t>
            </a:r>
            <a:r>
              <a:rPr lang="it-IT" sz="2400" dirty="0" err="1" smtClean="0">
                <a:effectLst/>
              </a:rPr>
              <a:t>Dictionnaires</a:t>
            </a:r>
            <a:r>
              <a:rPr lang="it-IT" sz="2400" dirty="0" smtClean="0">
                <a:effectLst/>
              </a:rPr>
              <a:t> Le Robert - Le Petit Robert de la langue </a:t>
            </a:r>
            <a:r>
              <a:rPr lang="it-IT" sz="2400" dirty="0" err="1" smtClean="0">
                <a:effectLst/>
              </a:rPr>
              <a:t>française</a:t>
            </a:r>
            <a:endParaRPr lang="it-IT" sz="2400" dirty="0" smtClean="0">
              <a:effectLst/>
            </a:endParaRPr>
          </a:p>
          <a:p>
            <a:pPr marL="0" indent="0">
              <a:buNone/>
            </a:pPr>
            <a:endParaRPr lang="it-IT" sz="2400" b="1" dirty="0" smtClean="0"/>
          </a:p>
          <a:p>
            <a:r>
              <a:rPr lang="it-IT" sz="2400" b="1" dirty="0" smtClean="0"/>
              <a:t>OIGNON</a:t>
            </a:r>
            <a:r>
              <a:rPr lang="it-IT" sz="2400" dirty="0" smtClean="0"/>
              <a:t> </a:t>
            </a:r>
            <a:r>
              <a:rPr lang="it-IT" sz="2400" dirty="0"/>
              <a:t>(oi se </a:t>
            </a:r>
            <a:r>
              <a:rPr lang="it-IT" sz="2400" dirty="0" err="1"/>
              <a:t>prononce</a:t>
            </a:r>
            <a:r>
              <a:rPr lang="it-IT" sz="2400" dirty="0"/>
              <a:t> o) </a:t>
            </a:r>
            <a:r>
              <a:rPr lang="it-IT" sz="2400" dirty="0" err="1"/>
              <a:t>nom</a:t>
            </a:r>
            <a:r>
              <a:rPr lang="it-IT" sz="2400" dirty="0"/>
              <a:t> </a:t>
            </a:r>
            <a:r>
              <a:rPr lang="it-IT" sz="2400" dirty="0" err="1" smtClean="0"/>
              <a:t>masculin</a:t>
            </a:r>
            <a:r>
              <a:rPr lang="it-IT" sz="2400" dirty="0" smtClean="0"/>
              <a:t> (DA 9°)</a:t>
            </a:r>
          </a:p>
          <a:p>
            <a:pPr algn="just"/>
            <a:r>
              <a:rPr lang="it-IT" sz="2400" dirty="0" smtClean="0"/>
              <a:t>mais à la </a:t>
            </a:r>
            <a:r>
              <a:rPr lang="it-IT" sz="2400" dirty="0" err="1" smtClean="0"/>
              <a:t>remarque</a:t>
            </a:r>
            <a:r>
              <a:rPr lang="it-IT" sz="2400" dirty="0"/>
              <a:t>:</a:t>
            </a:r>
            <a:r>
              <a:rPr lang="it-IT" sz="2400" dirty="0" smtClean="0"/>
              <a:t>  </a:t>
            </a:r>
            <a:r>
              <a:rPr lang="it-IT" sz="2400" dirty="0" err="1"/>
              <a:t>Peut</a:t>
            </a:r>
            <a:r>
              <a:rPr lang="it-IT" sz="2400" dirty="0"/>
              <a:t> s'</a:t>
            </a:r>
            <a:r>
              <a:rPr lang="it-IT" sz="2400" dirty="0" err="1"/>
              <a:t>écrire</a:t>
            </a:r>
            <a:r>
              <a:rPr lang="it-IT" sz="2400" dirty="0"/>
              <a:t> </a:t>
            </a:r>
            <a:r>
              <a:rPr lang="it-IT" sz="2400" dirty="0" err="1"/>
              <a:t>ognon</a:t>
            </a:r>
            <a:r>
              <a:rPr lang="it-IT" sz="2400" dirty="0"/>
              <a:t>, </a:t>
            </a:r>
            <a:r>
              <a:rPr lang="it-IT" sz="2400" dirty="0" err="1"/>
              <a:t>selon</a:t>
            </a:r>
            <a:r>
              <a:rPr lang="it-IT" sz="2400" dirty="0"/>
              <a:t> </a:t>
            </a:r>
            <a:r>
              <a:rPr lang="it-IT" sz="2400" dirty="0" err="1"/>
              <a:t>les</a:t>
            </a:r>
            <a:r>
              <a:rPr lang="it-IT" sz="2400" dirty="0"/>
              <a:t> </a:t>
            </a:r>
            <a:r>
              <a:rPr lang="it-IT" sz="2400" dirty="0" err="1"/>
              <a:t>recommandations</a:t>
            </a:r>
            <a:r>
              <a:rPr lang="it-IT" sz="2400" dirty="0"/>
              <a:t> </a:t>
            </a:r>
            <a:r>
              <a:rPr lang="it-IT" sz="2400" dirty="0" err="1"/>
              <a:t>proposées</a:t>
            </a:r>
            <a:r>
              <a:rPr lang="it-IT" sz="2400" dirty="0"/>
              <a:t> par le </a:t>
            </a:r>
            <a:r>
              <a:rPr lang="it-IT" sz="2400" dirty="0" err="1"/>
              <a:t>Conseil</a:t>
            </a:r>
            <a:r>
              <a:rPr lang="it-IT" sz="2400" dirty="0"/>
              <a:t> </a:t>
            </a:r>
            <a:r>
              <a:rPr lang="it-IT" sz="2400" dirty="0" err="1"/>
              <a:t>supérieur</a:t>
            </a:r>
            <a:r>
              <a:rPr lang="it-IT" sz="2400" dirty="0"/>
              <a:t> de la langue </a:t>
            </a:r>
            <a:r>
              <a:rPr lang="it-IT" sz="2400" dirty="0" err="1"/>
              <a:t>française</a:t>
            </a:r>
            <a:r>
              <a:rPr lang="it-IT" sz="2400" dirty="0"/>
              <a:t>. [</a:t>
            </a:r>
            <a:r>
              <a:rPr lang="it-IT" sz="2400" dirty="0" err="1"/>
              <a:t>règle</a:t>
            </a:r>
            <a:r>
              <a:rPr lang="it-IT" sz="2400" dirty="0"/>
              <a:t> §7] </a:t>
            </a:r>
            <a:r>
              <a:rPr lang="it-IT" sz="2400" dirty="0" err="1"/>
              <a:t>Anomalies</a:t>
            </a:r>
            <a:r>
              <a:rPr lang="it-IT" sz="2400" dirty="0"/>
              <a:t>.</a:t>
            </a:r>
          </a:p>
          <a:p>
            <a:endParaRPr lang="fr-CA" sz="2400" dirty="0"/>
          </a:p>
        </p:txBody>
      </p:sp>
    </p:spTree>
    <p:extLst>
      <p:ext uri="{BB962C8B-B14F-4D97-AF65-F5344CB8AC3E}">
        <p14:creationId xmlns:p14="http://schemas.microsoft.com/office/powerpoint/2010/main" val="1279702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3" name="Titolo 1"/>
          <p:cNvSpPr>
            <a:spLocks noGrp="1"/>
          </p:cNvSpPr>
          <p:nvPr>
            <p:ph type="title"/>
          </p:nvPr>
        </p:nvSpPr>
        <p:spPr/>
        <p:txBody>
          <a:bodyPr/>
          <a:lstStyle/>
          <a:p>
            <a:r>
              <a:rPr lang="it-IT" sz="2800" dirty="0" err="1">
                <a:latin typeface="Arial" charset="0"/>
                <a:ea typeface="MS PGothic" charset="0"/>
              </a:rPr>
              <a:t>Nénufar</a:t>
            </a:r>
            <a:r>
              <a:rPr lang="it-IT" sz="2800" dirty="0">
                <a:latin typeface="Arial" charset="0"/>
                <a:ea typeface="MS PGothic" charset="0"/>
              </a:rPr>
              <a:t> </a:t>
            </a:r>
            <a:r>
              <a:rPr lang="it-IT" sz="2800" dirty="0" err="1">
                <a:latin typeface="Arial" charset="0"/>
                <a:ea typeface="MS PGothic" charset="0"/>
              </a:rPr>
              <a:t>ou</a:t>
            </a:r>
            <a:r>
              <a:rPr lang="it-IT" sz="2800" dirty="0">
                <a:latin typeface="Arial" charset="0"/>
                <a:ea typeface="MS PGothic" charset="0"/>
              </a:rPr>
              <a:t> </a:t>
            </a:r>
            <a:r>
              <a:rPr lang="it-IT" sz="2800" dirty="0" err="1">
                <a:latin typeface="Arial" charset="0"/>
                <a:ea typeface="MS PGothic" charset="0"/>
              </a:rPr>
              <a:t>nénuphar</a:t>
            </a:r>
            <a:r>
              <a:rPr lang="it-IT" sz="2800" dirty="0">
                <a:latin typeface="Arial" charset="0"/>
                <a:ea typeface="MS PGothic" charset="0"/>
              </a:rPr>
              <a:t> </a:t>
            </a:r>
            <a:r>
              <a:rPr lang="it-IT" sz="2800" dirty="0" smtClean="0">
                <a:latin typeface="Arial" charset="0"/>
                <a:ea typeface="MS PGothic" charset="0"/>
              </a:rPr>
              <a:t>?</a:t>
            </a:r>
            <a:br>
              <a:rPr lang="it-IT" sz="2800" dirty="0" smtClean="0">
                <a:latin typeface="Arial" charset="0"/>
                <a:ea typeface="MS PGothic" charset="0"/>
              </a:rPr>
            </a:br>
            <a:endParaRPr lang="it-IT" sz="2400" dirty="0">
              <a:latin typeface="Arial" charset="0"/>
              <a:ea typeface="MS PGothic" charset="0"/>
            </a:endParaRPr>
          </a:p>
        </p:txBody>
      </p:sp>
      <p:sp>
        <p:nvSpPr>
          <p:cNvPr id="428034" name="Segnaposto contenuto 2"/>
          <p:cNvSpPr>
            <a:spLocks noGrp="1"/>
          </p:cNvSpPr>
          <p:nvPr>
            <p:ph idx="1"/>
          </p:nvPr>
        </p:nvSpPr>
        <p:spPr/>
        <p:txBody>
          <a:bodyPr>
            <a:normAutofit fontScale="85000" lnSpcReduction="10000"/>
          </a:bodyPr>
          <a:lstStyle/>
          <a:p>
            <a:pPr>
              <a:lnSpc>
                <a:spcPct val="90000"/>
              </a:lnSpc>
              <a:buFontTx/>
              <a:buNone/>
            </a:pPr>
            <a:r>
              <a:rPr lang="it-IT" sz="2200" i="1" dirty="0">
                <a:latin typeface="Arial" charset="0"/>
                <a:ea typeface="MS PGothic" charset="0"/>
                <a:cs typeface="MS PGothic" charset="0"/>
              </a:rPr>
              <a:t> </a:t>
            </a:r>
            <a:endParaRPr lang="fr-FR" sz="2200" dirty="0">
              <a:latin typeface="Arial" charset="0"/>
              <a:ea typeface="MS PGothic" charset="0"/>
              <a:cs typeface="MS PGothic" charset="0"/>
            </a:endParaRPr>
          </a:p>
          <a:p>
            <a:pPr>
              <a:lnSpc>
                <a:spcPct val="90000"/>
              </a:lnSpc>
              <a:buFontTx/>
              <a:buNone/>
            </a:pPr>
            <a:r>
              <a:rPr lang="it-IT" sz="2200" dirty="0" smtClean="0">
                <a:latin typeface="Arial" charset="0"/>
                <a:ea typeface="MS PGothic" charset="0"/>
                <a:cs typeface="MS PGothic" charset="0"/>
              </a:rPr>
              <a:t>PR</a:t>
            </a:r>
            <a:r>
              <a:rPr lang="it-IT" sz="2200" dirty="0">
                <a:latin typeface="Arial" charset="0"/>
                <a:ea typeface="MS PGothic" charset="0"/>
                <a:cs typeface="MS PGothic" charset="0"/>
              </a:rPr>
              <a:t> </a:t>
            </a:r>
            <a:endParaRPr lang="fr-FR" sz="2200" dirty="0">
              <a:latin typeface="Arial" charset="0"/>
              <a:ea typeface="MS PGothic" charset="0"/>
              <a:cs typeface="MS PGothic" charset="0"/>
            </a:endParaRPr>
          </a:p>
          <a:p>
            <a:pPr>
              <a:lnSpc>
                <a:spcPct val="90000"/>
              </a:lnSpc>
            </a:pPr>
            <a:r>
              <a:rPr lang="it-IT" sz="2200" b="1" dirty="0" err="1">
                <a:latin typeface="Arial" charset="0"/>
                <a:ea typeface="MS PGothic" charset="0"/>
                <a:cs typeface="MS PGothic" charset="0"/>
              </a:rPr>
              <a:t>Nénuphar</a:t>
            </a:r>
            <a:r>
              <a:rPr lang="it-IT" sz="2200" dirty="0">
                <a:latin typeface="Arial" charset="0"/>
                <a:ea typeface="MS PGothic" charset="0"/>
                <a:cs typeface="MS PGothic" charset="0"/>
              </a:rPr>
              <a:t>  à la fin de l</a:t>
            </a:r>
            <a:r>
              <a:rPr lang="ja-JP" altLang="it-IT" sz="2200" dirty="0">
                <a:latin typeface="Arial" charset="0"/>
                <a:ea typeface="MS PGothic" charset="0"/>
                <a:cs typeface="MS PGothic" charset="0"/>
              </a:rPr>
              <a:t>’</a:t>
            </a:r>
            <a:r>
              <a:rPr lang="it-IT" altLang="ja-JP" sz="2200" dirty="0" err="1">
                <a:latin typeface="Arial" charset="0"/>
                <a:ea typeface="MS PGothic" charset="0"/>
                <a:cs typeface="MS PGothic" charset="0"/>
              </a:rPr>
              <a:t>article</a:t>
            </a:r>
            <a:r>
              <a:rPr lang="it-IT" altLang="ja-JP" sz="2200" dirty="0">
                <a:latin typeface="Arial" charset="0"/>
                <a:ea typeface="MS PGothic" charset="0"/>
                <a:cs typeface="MS PGothic" charset="0"/>
              </a:rPr>
              <a:t> La </a:t>
            </a:r>
            <a:r>
              <a:rPr lang="it-IT" altLang="ja-JP" sz="2200" dirty="0" err="1">
                <a:latin typeface="Arial" charset="0"/>
                <a:ea typeface="MS PGothic" charset="0"/>
                <a:cs typeface="MS PGothic" charset="0"/>
              </a:rPr>
              <a:t>graphie</a:t>
            </a:r>
            <a:r>
              <a:rPr lang="it-IT" altLang="ja-JP" sz="2200" dirty="0">
                <a:latin typeface="Arial" charset="0"/>
                <a:ea typeface="MS PGothic" charset="0"/>
                <a:cs typeface="MS PGothic" charset="0"/>
              </a:rPr>
              <a:t> </a:t>
            </a:r>
            <a:r>
              <a:rPr lang="it-IT" altLang="ja-JP" sz="2200" i="1" dirty="0" err="1">
                <a:latin typeface="Arial" charset="0"/>
                <a:ea typeface="MS PGothic" charset="0"/>
                <a:cs typeface="MS PGothic" charset="0"/>
              </a:rPr>
              <a:t>nénufar</a:t>
            </a:r>
            <a:r>
              <a:rPr lang="it-IT" altLang="ja-JP" sz="2200" dirty="0">
                <a:latin typeface="Arial" charset="0"/>
                <a:ea typeface="MS PGothic" charset="0"/>
                <a:cs typeface="MS PGothic" charset="0"/>
              </a:rPr>
              <a:t> est </a:t>
            </a:r>
            <a:r>
              <a:rPr lang="it-IT" altLang="ja-JP" sz="2200" dirty="0" err="1">
                <a:latin typeface="Arial" charset="0"/>
                <a:ea typeface="MS PGothic" charset="0"/>
                <a:cs typeface="MS PGothic" charset="0"/>
              </a:rPr>
              <a:t>admise</a:t>
            </a:r>
            <a:r>
              <a:rPr lang="it-IT" altLang="ja-JP" sz="2200" dirty="0">
                <a:latin typeface="Arial" charset="0"/>
                <a:ea typeface="MS PGothic" charset="0"/>
                <a:cs typeface="MS PGothic" charset="0"/>
              </a:rPr>
              <a:t> </a:t>
            </a:r>
            <a:r>
              <a:rPr lang="it-IT" altLang="ja-JP" sz="2200" b="1" dirty="0">
                <a:latin typeface="Arial" charset="0"/>
                <a:ea typeface="MS PGothic" charset="0"/>
                <a:cs typeface="MS PGothic" charset="0"/>
              </a:rPr>
              <a:t>PR </a:t>
            </a:r>
            <a:r>
              <a:rPr lang="it-IT" altLang="ja-JP" sz="2200" b="1" dirty="0" smtClean="0">
                <a:latin typeface="Arial" charset="0"/>
                <a:ea typeface="MS PGothic" charset="0"/>
                <a:cs typeface="MS PGothic" charset="0"/>
              </a:rPr>
              <a:t>2018</a:t>
            </a:r>
          </a:p>
          <a:p>
            <a:pPr>
              <a:lnSpc>
                <a:spcPct val="90000"/>
              </a:lnSpc>
            </a:pPr>
            <a:endParaRPr lang="it-IT" altLang="ja-JP" sz="2200" dirty="0" smtClean="0">
              <a:latin typeface="Arial" charset="0"/>
              <a:ea typeface="MS PGothic" charset="0"/>
              <a:cs typeface="MS PGothic" charset="0"/>
            </a:endParaRPr>
          </a:p>
          <a:p>
            <a:r>
              <a:rPr lang="it-IT" sz="2400" b="1" dirty="0" err="1" smtClean="0">
                <a:effectLst/>
              </a:rPr>
              <a:t>nénuphar</a:t>
            </a:r>
            <a:r>
              <a:rPr lang="it-IT" sz="2400" b="1" dirty="0" smtClean="0">
                <a:effectLst/>
              </a:rPr>
              <a:t> </a:t>
            </a:r>
            <a:r>
              <a:rPr lang="it-IT" sz="2400" b="1" dirty="0" err="1" smtClean="0">
                <a:effectLst/>
              </a:rPr>
              <a:t>ou</a:t>
            </a:r>
            <a:r>
              <a:rPr lang="it-IT" sz="2400" b="1" dirty="0" smtClean="0">
                <a:effectLst/>
              </a:rPr>
              <a:t> </a:t>
            </a:r>
            <a:r>
              <a:rPr lang="it-IT" sz="2400" b="1" dirty="0" err="1" smtClean="0">
                <a:effectLst/>
              </a:rPr>
              <a:t>nénufar</a:t>
            </a:r>
            <a:r>
              <a:rPr lang="it-IT" sz="2400" b="1" dirty="0" smtClean="0">
                <a:effectLst/>
              </a:rPr>
              <a:t> </a:t>
            </a:r>
            <a:r>
              <a:rPr lang="it-IT" sz="2400" dirty="0" smtClean="0">
                <a:effectLst/>
              </a:rPr>
              <a:t>[</a:t>
            </a:r>
            <a:r>
              <a:rPr lang="it-IT" sz="2400" dirty="0" err="1" smtClean="0">
                <a:effectLst/>
              </a:rPr>
              <a:t>nenyfaʀ</a:t>
            </a:r>
            <a:r>
              <a:rPr lang="it-IT" sz="2400" dirty="0" smtClean="0">
                <a:effectLst/>
              </a:rPr>
              <a:t>] </a:t>
            </a:r>
            <a:r>
              <a:rPr lang="it-IT" sz="2400" dirty="0" err="1" smtClean="0">
                <a:effectLst/>
              </a:rPr>
              <a:t>nom</a:t>
            </a:r>
            <a:r>
              <a:rPr lang="it-IT" sz="2400" dirty="0" smtClean="0">
                <a:effectLst/>
              </a:rPr>
              <a:t> </a:t>
            </a:r>
            <a:r>
              <a:rPr lang="it-IT" sz="2400" dirty="0" err="1" smtClean="0">
                <a:effectLst/>
              </a:rPr>
              <a:t>masculin</a:t>
            </a:r>
            <a:r>
              <a:rPr lang="it-IT" sz="2400" dirty="0" smtClean="0">
                <a:effectLst/>
              </a:rPr>
              <a:t> </a:t>
            </a:r>
            <a:r>
              <a:rPr lang="it-IT" sz="2400" dirty="0" err="1" smtClean="0">
                <a:effectLst/>
              </a:rPr>
              <a:t>étym</a:t>
            </a:r>
            <a:r>
              <a:rPr lang="it-IT" sz="2400" dirty="0" smtClean="0">
                <a:effectLst/>
              </a:rPr>
              <a:t>. </a:t>
            </a:r>
            <a:r>
              <a:rPr lang="it-IT" sz="2400" u="none" strike="noStrike" dirty="0" smtClean="0">
                <a:effectLst/>
              </a:rPr>
              <a:t>v. 1350</a:t>
            </a:r>
            <a:r>
              <a:rPr lang="it-IT" sz="2400" dirty="0" smtClean="0">
                <a:effectLst/>
              </a:rPr>
              <a:t> </a:t>
            </a:r>
            <a:r>
              <a:rPr lang="it-IT" sz="2400" b="0" i="1" dirty="0" err="1" smtClean="0">
                <a:effectLst/>
              </a:rPr>
              <a:t>nenuphar</a:t>
            </a:r>
            <a:r>
              <a:rPr lang="it-IT" sz="2400" b="0" i="1" dirty="0" smtClean="0">
                <a:effectLst/>
              </a:rPr>
              <a:t> ;</a:t>
            </a:r>
            <a:r>
              <a:rPr lang="it-IT" sz="2400" dirty="0" smtClean="0">
                <a:effectLst/>
              </a:rPr>
              <a:t> </a:t>
            </a:r>
            <a:r>
              <a:rPr lang="it-IT" sz="2400" cap="all" dirty="0" err="1" smtClean="0">
                <a:effectLst/>
              </a:rPr>
              <a:t>xiii</a:t>
            </a:r>
            <a:r>
              <a:rPr lang="it-IT" sz="2400" baseline="30000" dirty="0" err="1" smtClean="0">
                <a:effectLst/>
              </a:rPr>
              <a:t>e</a:t>
            </a:r>
            <a:r>
              <a:rPr lang="it-IT" sz="2400" dirty="0" smtClean="0">
                <a:effectLst/>
              </a:rPr>
              <a:t> </a:t>
            </a:r>
            <a:r>
              <a:rPr lang="it-IT" sz="2400" b="0" i="1" dirty="0" err="1" smtClean="0">
                <a:effectLst/>
              </a:rPr>
              <a:t>nenufar</a:t>
            </a:r>
            <a:r>
              <a:rPr lang="it-IT" sz="2400" dirty="0" smtClean="0">
                <a:effectLst/>
              </a:rPr>
              <a:t> ◊ latin </a:t>
            </a:r>
            <a:r>
              <a:rPr lang="it-IT" sz="2400" dirty="0" err="1" smtClean="0">
                <a:effectLst/>
              </a:rPr>
              <a:t>médiéval</a:t>
            </a:r>
            <a:r>
              <a:rPr lang="it-IT" sz="2400" dirty="0" smtClean="0">
                <a:effectLst/>
              </a:rPr>
              <a:t> </a:t>
            </a:r>
            <a:r>
              <a:rPr lang="it-IT" sz="2400" b="0" i="1" dirty="0" err="1" smtClean="0">
                <a:effectLst/>
              </a:rPr>
              <a:t>nenuphar</a:t>
            </a:r>
            <a:r>
              <a:rPr lang="it-IT" sz="2400" b="0" i="1" dirty="0" smtClean="0">
                <a:effectLst/>
              </a:rPr>
              <a:t>,</a:t>
            </a:r>
            <a:r>
              <a:rPr lang="it-IT" sz="2400" dirty="0" smtClean="0">
                <a:effectLst/>
              </a:rPr>
              <a:t> de </a:t>
            </a:r>
            <a:r>
              <a:rPr lang="it-IT" sz="2400" dirty="0" err="1" smtClean="0">
                <a:effectLst/>
              </a:rPr>
              <a:t>l'arabe</a:t>
            </a:r>
            <a:r>
              <a:rPr lang="it-IT" sz="2400" dirty="0" smtClean="0">
                <a:effectLst/>
              </a:rPr>
              <a:t> </a:t>
            </a:r>
            <a:r>
              <a:rPr lang="it-IT" sz="2400" b="0" i="1" dirty="0" err="1" smtClean="0">
                <a:effectLst/>
              </a:rPr>
              <a:t>nînûfar</a:t>
            </a:r>
            <a:endParaRPr lang="it-IT" sz="2400" dirty="0" smtClean="0">
              <a:effectLst/>
            </a:endParaRPr>
          </a:p>
          <a:p>
            <a:r>
              <a:rPr lang="it-IT" sz="2000" dirty="0" smtClean="0">
                <a:effectLst/>
              </a:rPr>
              <a:t>▫ La </a:t>
            </a:r>
            <a:r>
              <a:rPr lang="it-IT" sz="2000" dirty="0" err="1" smtClean="0">
                <a:effectLst/>
              </a:rPr>
              <a:t>graphie</a:t>
            </a:r>
            <a:r>
              <a:rPr lang="it-IT" sz="2000" dirty="0" smtClean="0">
                <a:effectLst/>
              </a:rPr>
              <a:t> </a:t>
            </a:r>
            <a:r>
              <a:rPr lang="it-IT" sz="2000" b="0" i="1" dirty="0" err="1" smtClean="0">
                <a:effectLst/>
              </a:rPr>
              <a:t>nénufar</a:t>
            </a:r>
            <a:r>
              <a:rPr lang="it-IT" sz="2000" dirty="0" smtClean="0">
                <a:effectLst/>
              </a:rPr>
              <a:t> est </a:t>
            </a:r>
            <a:r>
              <a:rPr lang="it-IT" sz="2000" dirty="0" err="1" smtClean="0">
                <a:effectLst/>
              </a:rPr>
              <a:t>étymologique</a:t>
            </a:r>
            <a:r>
              <a:rPr lang="it-IT" sz="2000" dirty="0" smtClean="0">
                <a:effectLst/>
              </a:rPr>
              <a:t>.</a:t>
            </a:r>
          </a:p>
          <a:p>
            <a:r>
              <a:rPr lang="it-IT" sz="2000" b="1" dirty="0" smtClean="0">
                <a:effectLst/>
              </a:rPr>
              <a:t>© 2020 </a:t>
            </a:r>
            <a:r>
              <a:rPr lang="it-IT" sz="2000" dirty="0" err="1" smtClean="0">
                <a:effectLst/>
              </a:rPr>
              <a:t>Dictionnaires</a:t>
            </a:r>
            <a:r>
              <a:rPr lang="it-IT" sz="2000" dirty="0" smtClean="0">
                <a:effectLst/>
              </a:rPr>
              <a:t> Le Robert - Le Petit Robert de la langue </a:t>
            </a:r>
            <a:r>
              <a:rPr lang="it-IT" sz="2000" dirty="0" err="1" smtClean="0">
                <a:effectLst/>
              </a:rPr>
              <a:t>française</a:t>
            </a:r>
            <a:endParaRPr lang="it-IT" sz="2000" dirty="0" smtClean="0">
              <a:effectLst/>
            </a:endParaRPr>
          </a:p>
          <a:p>
            <a:endParaRPr lang="it-IT" sz="2400" dirty="0" smtClean="0"/>
          </a:p>
          <a:p>
            <a:pPr>
              <a:lnSpc>
                <a:spcPct val="90000"/>
              </a:lnSpc>
            </a:pPr>
            <a:r>
              <a:rPr lang="it-IT" sz="2400" b="1" dirty="0">
                <a:latin typeface="Arial" charset="0"/>
                <a:ea typeface="MS PGothic" charset="0"/>
                <a:cs typeface="MS PGothic" charset="0"/>
              </a:rPr>
              <a:t>NÉNUFAR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NÉNUPHAR</a:t>
            </a:r>
            <a:r>
              <a:rPr lang="it-IT" sz="2400" dirty="0">
                <a:latin typeface="Arial" charset="0"/>
                <a:ea typeface="MS PGothic" charset="0"/>
                <a:cs typeface="MS PGothic" charset="0"/>
              </a:rPr>
              <a:t> n. m. </a:t>
            </a:r>
            <a:r>
              <a:rPr lang="it-IT" sz="2400" dirty="0" err="1">
                <a:latin typeface="Arial" charset="0"/>
                <a:ea typeface="MS PGothic" charset="0"/>
                <a:cs typeface="MS PGothic" charset="0"/>
              </a:rPr>
              <a:t>XIII</a:t>
            </a:r>
            <a:r>
              <a:rPr lang="it-IT" sz="2400" baseline="30000" dirty="0" err="1">
                <a:latin typeface="Arial" charset="0"/>
                <a:ea typeface="MS PGothic" charset="0"/>
                <a:cs typeface="MS PGothic" charset="0"/>
              </a:rPr>
              <a:t>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siècle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Emprunté</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persan</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nilufar</a:t>
            </a:r>
            <a:r>
              <a:rPr lang="it-IT" sz="2400" i="1" dirty="0">
                <a:latin typeface="Arial" charset="0"/>
                <a:ea typeface="MS PGothic" charset="0"/>
                <a:cs typeface="MS PGothic" charset="0"/>
              </a:rPr>
              <a:t>, </a:t>
            </a:r>
            <a:r>
              <a:rPr lang="it-IT" sz="2400" dirty="0">
                <a:latin typeface="Arial" charset="0"/>
                <a:ea typeface="MS PGothic" charset="0"/>
                <a:cs typeface="MS PGothic" charset="0"/>
              </a:rPr>
              <a:t>de </a:t>
            </a:r>
            <a:r>
              <a:rPr lang="it-IT" sz="2400" dirty="0" err="1">
                <a:latin typeface="Arial" charset="0"/>
                <a:ea typeface="MS PGothic" charset="0"/>
                <a:cs typeface="MS PGothic" charset="0"/>
              </a:rPr>
              <a:t>même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sens</a:t>
            </a:r>
            <a:r>
              <a:rPr lang="it-IT" sz="2400" dirty="0">
                <a:latin typeface="Arial" charset="0"/>
                <a:ea typeface="MS PGothic" charset="0"/>
                <a:cs typeface="MS PGothic" charset="0"/>
              </a:rPr>
              <a:t>. </a:t>
            </a:r>
            <a:r>
              <a:rPr lang="it-IT" sz="2400" b="1" dirty="0">
                <a:latin typeface="Arial" charset="0"/>
                <a:ea typeface="MS PGothic" charset="0"/>
                <a:cs typeface="MS PGothic" charset="0"/>
              </a:rPr>
              <a:t>La </a:t>
            </a:r>
            <a:r>
              <a:rPr lang="it-IT" sz="2400" b="1" dirty="0" err="1">
                <a:latin typeface="Arial" charset="0"/>
                <a:ea typeface="MS PGothic" charset="0"/>
                <a:cs typeface="MS PGothic" charset="0"/>
              </a:rPr>
              <a:t>graphie</a:t>
            </a:r>
            <a:r>
              <a:rPr lang="it-IT" sz="2400" b="1" dirty="0">
                <a:latin typeface="Arial" charset="0"/>
                <a:ea typeface="MS PGothic" charset="0"/>
                <a:cs typeface="MS PGothic" charset="0"/>
              </a:rPr>
              <a:t> </a:t>
            </a:r>
            <a:r>
              <a:rPr lang="it-IT" sz="2400" b="1" i="1" dirty="0" err="1">
                <a:latin typeface="Arial" charset="0"/>
                <a:ea typeface="MS PGothic" charset="0"/>
                <a:cs typeface="MS PGothic" charset="0"/>
              </a:rPr>
              <a:t>nénuphar</a:t>
            </a:r>
            <a:r>
              <a:rPr lang="it-IT" sz="2400" b="1" i="1" dirty="0">
                <a:latin typeface="Arial" charset="0"/>
                <a:ea typeface="MS PGothic" charset="0"/>
                <a:cs typeface="MS PGothic" charset="0"/>
              </a:rPr>
              <a:t> </a:t>
            </a:r>
            <a:r>
              <a:rPr lang="it-IT" sz="2400" b="1" dirty="0">
                <a:latin typeface="Arial" charset="0"/>
                <a:ea typeface="MS PGothic" charset="0"/>
                <a:cs typeface="MS PGothic" charset="0"/>
              </a:rPr>
              <a:t>date </a:t>
            </a:r>
            <a:r>
              <a:rPr lang="it-IT" sz="2400" b="1" dirty="0" err="1">
                <a:latin typeface="Arial" charset="0"/>
                <a:ea typeface="MS PGothic" charset="0"/>
                <a:cs typeface="MS PGothic" charset="0"/>
              </a:rPr>
              <a:t>du</a:t>
            </a:r>
            <a:r>
              <a:rPr lang="it-IT" sz="2400" b="1" dirty="0">
                <a:latin typeface="Arial" charset="0"/>
                <a:ea typeface="MS PGothic" charset="0"/>
                <a:cs typeface="MS PGothic" charset="0"/>
              </a:rPr>
              <a:t> </a:t>
            </a:r>
            <a:r>
              <a:rPr lang="it-IT" sz="2400" b="1" dirty="0" err="1">
                <a:latin typeface="Arial" charset="0"/>
                <a:ea typeface="MS PGothic" charset="0"/>
                <a:cs typeface="MS PGothic" charset="0"/>
              </a:rPr>
              <a:t>XIX</a:t>
            </a:r>
            <a:r>
              <a:rPr lang="it-IT" sz="2400" b="1" baseline="30000" dirty="0" err="1">
                <a:latin typeface="Arial" charset="0"/>
                <a:ea typeface="MS PGothic" charset="0"/>
                <a:cs typeface="MS PGothic" charset="0"/>
              </a:rPr>
              <a:t>e</a:t>
            </a:r>
            <a:r>
              <a:rPr lang="it-IT" sz="2400" b="1" dirty="0">
                <a:latin typeface="Arial" charset="0"/>
                <a:ea typeface="MS PGothic" charset="0"/>
                <a:cs typeface="MS PGothic" charset="0"/>
              </a:rPr>
              <a:t> </a:t>
            </a:r>
            <a:r>
              <a:rPr lang="it-IT" sz="2400" b="1" dirty="0" err="1">
                <a:latin typeface="Arial" charset="0"/>
                <a:ea typeface="MS PGothic" charset="0"/>
                <a:cs typeface="MS PGothic" charset="0"/>
              </a:rPr>
              <a:t>siècle</a:t>
            </a:r>
            <a:r>
              <a:rPr lang="it-IT" sz="2400" b="1" dirty="0">
                <a:latin typeface="Arial" charset="0"/>
                <a:ea typeface="MS PGothic" charset="0"/>
                <a:cs typeface="MS PGothic" charset="0"/>
              </a:rPr>
              <a:t>.</a:t>
            </a:r>
            <a:endParaRPr lang="fr-FR" sz="2400" b="1" dirty="0">
              <a:latin typeface="Arial" charset="0"/>
              <a:ea typeface="MS PGothic" charset="0"/>
              <a:cs typeface="MS PGothic" charset="0"/>
            </a:endParaRPr>
          </a:p>
          <a:p>
            <a:pPr algn="just">
              <a:lnSpc>
                <a:spcPct val="90000"/>
              </a:lnSpc>
            </a:pPr>
            <a:r>
              <a:rPr lang="it-IT" sz="2400" dirty="0" err="1">
                <a:latin typeface="Arial" charset="0"/>
                <a:ea typeface="MS PGothic" charset="0"/>
                <a:cs typeface="MS PGothic" charset="0"/>
              </a:rPr>
              <a:t>Genre</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plantes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aquatiques</a:t>
            </a:r>
            <a:r>
              <a:rPr lang="it-IT" sz="2400" dirty="0">
                <a:latin typeface="Arial" charset="0"/>
                <a:ea typeface="MS PGothic" charset="0"/>
                <a:cs typeface="MS PGothic" charset="0"/>
              </a:rPr>
              <a:t> de la </a:t>
            </a:r>
            <a:r>
              <a:rPr lang="it-IT" sz="2400" dirty="0" err="1">
                <a:latin typeface="Arial" charset="0"/>
                <a:ea typeface="MS PGothic" charset="0"/>
                <a:cs typeface="MS PGothic" charset="0"/>
              </a:rPr>
              <a:t>famille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Nymphéacées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pourvues</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larges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feuilles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rondes</a:t>
            </a:r>
            <a:r>
              <a:rPr lang="it-IT" sz="2400" dirty="0">
                <a:latin typeface="Arial" charset="0"/>
                <a:ea typeface="MS PGothic" charset="0"/>
                <a:cs typeface="MS PGothic" charset="0"/>
              </a:rPr>
              <a:t> et de </a:t>
            </a:r>
            <a:r>
              <a:rPr lang="it-IT" sz="2400" dirty="0" err="1">
                <a:latin typeface="Arial" charset="0"/>
                <a:ea typeface="MS PGothic" charset="0"/>
                <a:cs typeface="MS PGothic" charset="0"/>
              </a:rPr>
              <a:t>grandes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fleurs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solitaires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diversement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colorées</a:t>
            </a:r>
            <a:r>
              <a:rPr lang="it-IT" sz="2400" dirty="0">
                <a:latin typeface="Arial" charset="0"/>
                <a:ea typeface="MS PGothic" charset="0"/>
                <a:cs typeface="MS PGothic" charset="0"/>
              </a:rPr>
              <a:t>. </a:t>
            </a:r>
            <a:r>
              <a:rPr lang="it-IT" sz="2400" i="1" dirty="0">
                <a:latin typeface="Arial" charset="0"/>
                <a:ea typeface="MS PGothic" charset="0"/>
                <a:cs typeface="MS PGothic" charset="0"/>
              </a:rPr>
              <a:t>Le </a:t>
            </a:r>
            <a:r>
              <a:rPr lang="it-IT" sz="2400" i="1" dirty="0" err="1">
                <a:latin typeface="Arial" charset="0"/>
                <a:ea typeface="MS PGothic" charset="0"/>
                <a:cs typeface="MS PGothic" charset="0"/>
              </a:rPr>
              <a:t>nénufar</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blanc</a:t>
            </a:r>
            <a:r>
              <a:rPr lang="it-IT" sz="2400" i="1" dirty="0">
                <a:latin typeface="Arial" charset="0"/>
                <a:ea typeface="MS PGothic" charset="0"/>
                <a:cs typeface="MS PGothic" charset="0"/>
              </a:rPr>
              <a:t>. Le </a:t>
            </a:r>
            <a:r>
              <a:rPr lang="it-IT" sz="2400" i="1" dirty="0" err="1">
                <a:latin typeface="Arial" charset="0"/>
                <a:ea typeface="MS PGothic" charset="0"/>
                <a:cs typeface="MS PGothic" charset="0"/>
              </a:rPr>
              <a:t>nénufar</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jaune</a:t>
            </a:r>
            <a:r>
              <a:rPr lang="it-IT" sz="2400" i="1" dirty="0">
                <a:latin typeface="Arial" charset="0"/>
                <a:ea typeface="MS PGothic" charset="0"/>
                <a:cs typeface="MS PGothic" charset="0"/>
              </a:rPr>
              <a:t>, </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i="1" dirty="0" err="1">
                <a:latin typeface="Arial" charset="0"/>
                <a:ea typeface="MS PGothic" charset="0"/>
                <a:cs typeface="MS PGothic" charset="0"/>
              </a:rPr>
              <a:t>Jaunet</a:t>
            </a:r>
            <a:r>
              <a:rPr lang="it-IT" sz="2400" i="1" dirty="0">
                <a:latin typeface="Arial" charset="0"/>
                <a:ea typeface="MS PGothic" charset="0"/>
                <a:cs typeface="MS PGothic" charset="0"/>
              </a:rPr>
              <a:t>. Le </a:t>
            </a:r>
            <a:r>
              <a:rPr lang="it-IT" sz="2400" i="1" dirty="0" err="1">
                <a:latin typeface="Arial" charset="0"/>
                <a:ea typeface="MS PGothic" charset="0"/>
                <a:cs typeface="MS PGothic" charset="0"/>
              </a:rPr>
              <a:t>nénufar</a:t>
            </a:r>
            <a:r>
              <a:rPr lang="it-IT" sz="2400" i="1" dirty="0">
                <a:latin typeface="Arial" charset="0"/>
                <a:ea typeface="MS PGothic" charset="0"/>
                <a:cs typeface="MS PGothic" charset="0"/>
              </a:rPr>
              <a:t> a </a:t>
            </a:r>
            <a:r>
              <a:rPr lang="it-IT" sz="2400" i="1" dirty="0" err="1">
                <a:latin typeface="Arial" charset="0"/>
                <a:ea typeface="MS PGothic" charset="0"/>
                <a:cs typeface="MS PGothic" charset="0"/>
              </a:rPr>
              <a:t>longtemps</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été</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appelé</a:t>
            </a:r>
            <a:r>
              <a:rPr lang="it-IT" sz="2400" i="1" dirty="0">
                <a:latin typeface="Arial" charset="0"/>
                <a:ea typeface="MS PGothic" charset="0"/>
                <a:cs typeface="MS PGothic" charset="0"/>
              </a:rPr>
              <a:t> </a:t>
            </a:r>
            <a:r>
              <a:rPr lang="it-IT" sz="2400" i="1" dirty="0" err="1">
                <a:latin typeface="Arial" charset="0"/>
                <a:ea typeface="MS PGothic" charset="0"/>
                <a:cs typeface="MS PGothic" charset="0"/>
              </a:rPr>
              <a:t>lis</a:t>
            </a:r>
            <a:r>
              <a:rPr lang="it-IT" sz="2400" i="1" dirty="0">
                <a:latin typeface="Arial" charset="0"/>
                <a:ea typeface="MS PGothic" charset="0"/>
                <a:cs typeface="MS PGothic" charset="0"/>
              </a:rPr>
              <a:t> d'</a:t>
            </a:r>
            <a:r>
              <a:rPr lang="it-IT" sz="2400" i="1" dirty="0" err="1">
                <a:latin typeface="Arial" charset="0"/>
                <a:ea typeface="MS PGothic" charset="0"/>
                <a:cs typeface="MS PGothic" charset="0"/>
              </a:rPr>
              <a:t>étang</a:t>
            </a:r>
            <a:r>
              <a:rPr lang="it-IT" sz="2400" i="1" dirty="0">
                <a:latin typeface="Arial" charset="0"/>
                <a:ea typeface="MS PGothic" charset="0"/>
                <a:cs typeface="MS PGothic" charset="0"/>
              </a:rPr>
              <a:t>. Académie 9</a:t>
            </a:r>
            <a:endParaRPr lang="fr-FR" sz="2400" dirty="0">
              <a:latin typeface="Arial" charset="0"/>
              <a:ea typeface="MS PGothic" charset="0"/>
              <a:cs typeface="MS PGothic" charset="0"/>
            </a:endParaRPr>
          </a:p>
          <a:p>
            <a:endParaRPr lang="it-IT" sz="2400" dirty="0"/>
          </a:p>
          <a:p>
            <a:pPr>
              <a:lnSpc>
                <a:spcPct val="90000"/>
              </a:lnSpc>
            </a:pPr>
            <a:endParaRPr lang="fr-FR" altLang="ja-JP" sz="2200" dirty="0">
              <a:latin typeface="Arial" charset="0"/>
              <a:ea typeface="MS PGothic" charset="0"/>
              <a:cs typeface="MS PGothic" charset="0"/>
            </a:endParaRPr>
          </a:p>
          <a:p>
            <a:pPr>
              <a:lnSpc>
                <a:spcPct val="90000"/>
              </a:lnSpc>
            </a:pPr>
            <a:endParaRPr lang="it-IT" sz="2200" dirty="0">
              <a:latin typeface="Arial" charset="0"/>
              <a:ea typeface="MS PGothic" charset="0"/>
              <a:cs typeface="MS PGothic" charset="0"/>
            </a:endParaRPr>
          </a:p>
        </p:txBody>
      </p:sp>
    </p:spTree>
    <p:extLst>
      <p:ext uri="{BB962C8B-B14F-4D97-AF65-F5344CB8AC3E}">
        <p14:creationId xmlns:p14="http://schemas.microsoft.com/office/powerpoint/2010/main" val="168415548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microstructure : 2.  prononciation</a:t>
            </a:r>
            <a:endParaRPr lang="fr-CA" sz="2800" dirty="0"/>
          </a:p>
        </p:txBody>
      </p:sp>
      <p:sp>
        <p:nvSpPr>
          <p:cNvPr id="3" name="Segnaposto contenuto 2"/>
          <p:cNvSpPr>
            <a:spLocks noGrp="1"/>
          </p:cNvSpPr>
          <p:nvPr>
            <p:ph idx="1"/>
          </p:nvPr>
        </p:nvSpPr>
        <p:spPr/>
        <p:txBody>
          <a:bodyPr>
            <a:normAutofit/>
          </a:bodyPr>
          <a:lstStyle/>
          <a:p>
            <a:pPr algn="just"/>
            <a:r>
              <a:rPr lang="fr-FR" sz="2400" b="1" dirty="0"/>
              <a:t>2. la prononciation </a:t>
            </a:r>
            <a:r>
              <a:rPr lang="fr-FR" sz="2400" dirty="0"/>
              <a:t>: elle est présentée tout de suite après l’entrée sous la forme d’une transcription, le plus souvent en Alphabet Phonétique International (API). Elle évolue avec le temps. Différentes prononciations peuvent, par conséquent, être présentées à une entrée. Par exemple, certaines consonnes, qui étaient muettes autrefois, sont aujourd’hui prononcées comme pour </a:t>
            </a:r>
            <a:r>
              <a:rPr lang="fr-FR" sz="2400" i="1" dirty="0"/>
              <a:t>but</a:t>
            </a:r>
            <a:r>
              <a:rPr lang="fr-FR" sz="2400" dirty="0"/>
              <a:t> [by(</a:t>
            </a:r>
            <a:r>
              <a:rPr lang="fr-FR" sz="2400" dirty="0" err="1"/>
              <a:t>t</a:t>
            </a:r>
            <a:r>
              <a:rPr lang="fr-FR" sz="2400" dirty="0"/>
              <a:t>)] ou </a:t>
            </a:r>
            <a:r>
              <a:rPr lang="fr-FR" sz="2400" i="1" dirty="0"/>
              <a:t>août</a:t>
            </a:r>
            <a:r>
              <a:rPr lang="fr-FR" sz="2400" dirty="0"/>
              <a:t> [u(</a:t>
            </a:r>
            <a:r>
              <a:rPr lang="fr-FR" sz="2400" dirty="0" err="1"/>
              <a:t>t</a:t>
            </a:r>
            <a:r>
              <a:rPr lang="fr-FR" sz="2400" dirty="0"/>
              <a:t>)]. </a:t>
            </a:r>
            <a:r>
              <a:rPr lang="fr-FR" sz="2400" b="1" dirty="0"/>
              <a:t>Elle varie selon l’espace, mais la prononciation de référence pour les dictionnaires de langue française de France est celle d’Ile-de-France</a:t>
            </a:r>
            <a:r>
              <a:rPr lang="fr-FR" sz="2400" b="1" dirty="0" smtClean="0"/>
              <a:t>.</a:t>
            </a:r>
          </a:p>
          <a:p>
            <a:pPr algn="just"/>
            <a:r>
              <a:rPr lang="fr-FR" sz="2400" b="1" dirty="0" smtClean="0"/>
              <a:t>Et aujourd’hui avec la reconnaissance des accents?</a:t>
            </a:r>
            <a:endParaRPr lang="it-IT" sz="2400" b="1" dirty="0"/>
          </a:p>
          <a:p>
            <a:endParaRPr lang="fr-CA" sz="2400" dirty="0"/>
          </a:p>
        </p:txBody>
      </p:sp>
    </p:spTree>
    <p:extLst>
      <p:ext uri="{BB962C8B-B14F-4D97-AF65-F5344CB8AC3E}">
        <p14:creationId xmlns:p14="http://schemas.microsoft.com/office/powerpoint/2010/main" val="2111047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1"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a:t>
            </a:r>
            <a:r>
              <a:rPr lang="it-IT" sz="2800" dirty="0" smtClean="0">
                <a:latin typeface="Arial" charset="0"/>
                <a:ea typeface="MS PGothic" charset="0"/>
              </a:rPr>
              <a:t>: </a:t>
            </a:r>
            <a:r>
              <a:rPr lang="it-IT" sz="2800" dirty="0" smtClean="0">
                <a:latin typeface="Arial" charset="0"/>
                <a:ea typeface="MS PGothic" charset="0"/>
              </a:rPr>
              <a:t>3. Le </a:t>
            </a:r>
            <a:r>
              <a:rPr lang="it-IT" sz="2800" dirty="0" err="1">
                <a:latin typeface="Arial" charset="0"/>
                <a:ea typeface="MS PGothic" charset="0"/>
              </a:rPr>
              <a:t>genre</a:t>
            </a:r>
            <a:r>
              <a:rPr lang="it-IT" sz="2800" dirty="0">
                <a:latin typeface="Arial" charset="0"/>
                <a:ea typeface="MS PGothic" charset="0"/>
              </a:rPr>
              <a:t> </a:t>
            </a:r>
            <a:r>
              <a:rPr lang="it-IT" sz="2800" dirty="0" err="1">
                <a:latin typeface="Arial" charset="0"/>
                <a:ea typeface="MS PGothic" charset="0"/>
              </a:rPr>
              <a:t>grammatical</a:t>
            </a:r>
            <a:endParaRPr lang="it-IT" sz="2800" dirty="0">
              <a:latin typeface="Arial" charset="0"/>
              <a:ea typeface="MS PGothic" charset="0"/>
            </a:endParaRPr>
          </a:p>
        </p:txBody>
      </p:sp>
      <p:sp>
        <p:nvSpPr>
          <p:cNvPr id="430082" name="Segnaposto contenuto 2"/>
          <p:cNvSpPr>
            <a:spLocks noGrp="1"/>
          </p:cNvSpPr>
          <p:nvPr>
            <p:ph idx="1"/>
          </p:nvPr>
        </p:nvSpPr>
        <p:spPr/>
        <p:txBody>
          <a:bodyPr/>
          <a:lstStyle/>
          <a:p>
            <a:pPr algn="just">
              <a:lnSpc>
                <a:spcPct val="90000"/>
              </a:lnSpc>
            </a:pPr>
            <a:r>
              <a:rPr lang="fr-FR" sz="2000" dirty="0">
                <a:latin typeface="Arial" charset="0"/>
                <a:ea typeface="MS PGothic" charset="0"/>
                <a:cs typeface="MS PGothic" charset="0"/>
              </a:rPr>
              <a:t>Il n’en reste pas moins que </a:t>
            </a:r>
            <a:r>
              <a:rPr lang="fr-FR" sz="2000" b="1" dirty="0">
                <a:latin typeface="Arial" charset="0"/>
                <a:ea typeface="MS PGothic" charset="0"/>
                <a:cs typeface="MS PGothic" charset="0"/>
              </a:rPr>
              <a:t>l’abréviation n. pour nom a des implications socioculturelles qu’un lecteur non averti ne soupçonnera pas.</a:t>
            </a:r>
            <a:endParaRPr lang="it-IT" sz="2000" b="1" dirty="0">
              <a:latin typeface="Arial" charset="0"/>
              <a:ea typeface="MS PGothic" charset="0"/>
              <a:cs typeface="MS PGothic" charset="0"/>
            </a:endParaRPr>
          </a:p>
          <a:p>
            <a:pPr algn="just">
              <a:lnSpc>
                <a:spcPct val="90000"/>
              </a:lnSpc>
            </a:pPr>
            <a:r>
              <a:rPr lang="fr-FR" sz="2000" dirty="0">
                <a:latin typeface="Arial" charset="0"/>
                <a:ea typeface="MS PGothic" charset="0"/>
                <a:cs typeface="MS PGothic" charset="0"/>
              </a:rPr>
              <a:t>Alise </a:t>
            </a:r>
            <a:r>
              <a:rPr lang="fr-FR" sz="2000" dirty="0" err="1">
                <a:latin typeface="Arial" charset="0"/>
                <a:ea typeface="MS PGothic" charset="0"/>
                <a:cs typeface="MS PGothic" charset="0"/>
              </a:rPr>
              <a:t>Lehman</a:t>
            </a:r>
            <a:r>
              <a:rPr lang="fr-FR" sz="2000" dirty="0">
                <a:latin typeface="Arial" charset="0"/>
                <a:ea typeface="MS PGothic" charset="0"/>
                <a:cs typeface="MS PGothic" charset="0"/>
              </a:rPr>
              <a:t>, « Lectures du dictionnaire : naïve vs avertie », in  M. Heinz (</a:t>
            </a:r>
            <a:r>
              <a:rPr lang="fr-FR" sz="2000" dirty="0" err="1">
                <a:latin typeface="Arial" charset="0"/>
                <a:ea typeface="MS PGothic" charset="0"/>
                <a:cs typeface="MS PGothic" charset="0"/>
              </a:rPr>
              <a:t>dir</a:t>
            </a:r>
            <a:r>
              <a:rPr lang="fr-FR" sz="2000" dirty="0">
                <a:latin typeface="Arial" charset="0"/>
                <a:ea typeface="MS PGothic" charset="0"/>
                <a:cs typeface="MS PGothic" charset="0"/>
              </a:rPr>
              <a:t>.), </a:t>
            </a:r>
            <a:r>
              <a:rPr lang="fr-FR" sz="2000" i="1" dirty="0">
                <a:latin typeface="Arial" charset="0"/>
                <a:ea typeface="MS PGothic" charset="0"/>
                <a:cs typeface="MS PGothic" charset="0"/>
              </a:rPr>
              <a:t>Les sémiotiques des dictionnaires</a:t>
            </a:r>
            <a:r>
              <a:rPr lang="fr-FR" sz="2000" dirty="0">
                <a:latin typeface="Arial" charset="0"/>
                <a:ea typeface="MS PGothic" charset="0"/>
                <a:cs typeface="MS PGothic" charset="0"/>
              </a:rPr>
              <a:t>, Berlin, Frank &amp; </a:t>
            </a:r>
            <a:r>
              <a:rPr lang="fr-FR" sz="2000" dirty="0" err="1">
                <a:latin typeface="Arial" charset="0"/>
                <a:ea typeface="MS PGothic" charset="0"/>
                <a:cs typeface="MS PGothic" charset="0"/>
              </a:rPr>
              <a:t>Timme</a:t>
            </a:r>
            <a:r>
              <a:rPr lang="fr-FR" sz="2000" dirty="0">
                <a:latin typeface="Arial" charset="0"/>
                <a:ea typeface="MS PGothic" charset="0"/>
                <a:cs typeface="MS PGothic" charset="0"/>
              </a:rPr>
              <a:t>, 2014, p. 28.</a:t>
            </a:r>
            <a:endParaRPr lang="it-IT" sz="2000" dirty="0">
              <a:latin typeface="Arial" charset="0"/>
              <a:ea typeface="MS PGothic" charset="0"/>
              <a:cs typeface="MS PGothic" charset="0"/>
            </a:endParaRPr>
          </a:p>
          <a:p>
            <a:pPr algn="just">
              <a:lnSpc>
                <a:spcPct val="90000"/>
              </a:lnSpc>
            </a:pPr>
            <a:r>
              <a:rPr lang="fr-FR" sz="2000" dirty="0">
                <a:latin typeface="Arial" charset="0"/>
                <a:ea typeface="MS PGothic" charset="0"/>
                <a:cs typeface="MS PGothic" charset="0"/>
              </a:rPr>
              <a:t>L’indication grammaticale pourrait, au premier abord, paraitre neutre mais elle porte en elle des décisions révélatrices. C’est le cas, notamment, pour le genre grammatical des noms de métiers ayant une forme épicène, c’est-à-dire qui ne varie pas selon le genre, comme </a:t>
            </a:r>
            <a:r>
              <a:rPr lang="fr-FR" sz="2000" i="1" dirty="0">
                <a:latin typeface="Arial" charset="0"/>
                <a:ea typeface="MS PGothic" charset="0"/>
                <a:cs typeface="MS PGothic" charset="0"/>
              </a:rPr>
              <a:t>architecte</a:t>
            </a:r>
            <a:r>
              <a:rPr lang="fr-FR" sz="2000" dirty="0">
                <a:latin typeface="Arial" charset="0"/>
                <a:ea typeface="MS PGothic" charset="0"/>
                <a:cs typeface="MS PGothic" charset="0"/>
              </a:rPr>
              <a:t>, par exemple.</a:t>
            </a:r>
            <a:endParaRPr lang="it-IT" sz="2000" dirty="0">
              <a:latin typeface="Arial" charset="0"/>
              <a:ea typeface="MS PGothic" charset="0"/>
              <a:cs typeface="MS PGothic" charset="0"/>
            </a:endParaRPr>
          </a:p>
          <a:p>
            <a:pPr algn="just">
              <a:lnSpc>
                <a:spcPct val="90000"/>
              </a:lnSpc>
            </a:pPr>
            <a:r>
              <a:rPr lang="fr-FR" sz="2000" dirty="0">
                <a:latin typeface="Arial" charset="0"/>
                <a:ea typeface="MS PGothic" charset="0"/>
                <a:cs typeface="MS PGothic" charset="0"/>
              </a:rPr>
              <a:t>Si le genre masculin (</a:t>
            </a:r>
            <a:r>
              <a:rPr lang="fr-FR" sz="2000" b="1" dirty="0">
                <a:latin typeface="Arial" charset="0"/>
                <a:ea typeface="MS PGothic" charset="0"/>
                <a:cs typeface="MS PGothic" charset="0"/>
              </a:rPr>
              <a:t>m.</a:t>
            </a:r>
            <a:r>
              <a:rPr lang="fr-FR" sz="2000" dirty="0">
                <a:latin typeface="Arial" charset="0"/>
                <a:ea typeface="MS PGothic" charset="0"/>
                <a:cs typeface="MS PGothic" charset="0"/>
              </a:rPr>
              <a:t>) est précisé après la catégorie grammaticale (n. = nom), cela signifie que le mot est envisagé uniquement dans sa forme masculine ; si, au contraire, le genre est absent, le mot peut être utilisé au masculin et au féminin. </a:t>
            </a:r>
            <a:endParaRPr lang="it-IT" sz="2000" dirty="0">
              <a:latin typeface="Arial" charset="0"/>
              <a:ea typeface="MS PGothic" charset="0"/>
              <a:cs typeface="MS PGothic" charset="0"/>
            </a:endParaRPr>
          </a:p>
          <a:p>
            <a:pPr>
              <a:lnSpc>
                <a:spcPct val="90000"/>
              </a:lnSpc>
            </a:pPr>
            <a:endParaRPr lang="it-IT" sz="2000" dirty="0">
              <a:latin typeface="Arial" charset="0"/>
              <a:ea typeface="MS PGothic" charset="0"/>
              <a:cs typeface="MS PGothic" charset="0"/>
            </a:endParaRPr>
          </a:p>
        </p:txBody>
      </p:sp>
    </p:spTree>
    <p:extLst>
      <p:ext uri="{BB962C8B-B14F-4D97-AF65-F5344CB8AC3E}">
        <p14:creationId xmlns:p14="http://schemas.microsoft.com/office/powerpoint/2010/main" val="370904215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fr-CA" sz="2800" dirty="0" smtClean="0"/>
              <a:t>Genre grammatical pour les mots épicènes</a:t>
            </a:r>
            <a:endParaRPr lang="fr-CA" sz="2800" dirty="0"/>
          </a:p>
        </p:txBody>
      </p:sp>
      <p:sp>
        <p:nvSpPr>
          <p:cNvPr id="5" name="Segnaposto contenuto 4"/>
          <p:cNvSpPr>
            <a:spLocks noGrp="1"/>
          </p:cNvSpPr>
          <p:nvPr>
            <p:ph sz="half" idx="1"/>
          </p:nvPr>
        </p:nvSpPr>
        <p:spPr/>
        <p:txBody>
          <a:bodyPr>
            <a:normAutofit/>
          </a:bodyPr>
          <a:lstStyle/>
          <a:p>
            <a:r>
              <a:rPr lang="fr-CA" sz="2400" dirty="0" smtClean="0"/>
              <a:t>PR. </a:t>
            </a:r>
          </a:p>
          <a:p>
            <a:r>
              <a:rPr lang="it-IT" sz="2400" dirty="0" err="1">
                <a:ea typeface="MS PGothic" charset="0"/>
                <a:cs typeface="MS PGothic" charset="0"/>
              </a:rPr>
              <a:t>Architecte</a:t>
            </a:r>
            <a:r>
              <a:rPr lang="it-IT" sz="2400" dirty="0">
                <a:ea typeface="MS PGothic" charset="0"/>
                <a:cs typeface="MS PGothic" charset="0"/>
              </a:rPr>
              <a:t> </a:t>
            </a:r>
            <a:r>
              <a:rPr lang="it-IT" sz="2400" dirty="0" err="1" smtClean="0">
                <a:ea typeface="MS PGothic" charset="0"/>
                <a:cs typeface="MS PGothic" charset="0"/>
              </a:rPr>
              <a:t>n</a:t>
            </a:r>
            <a:endParaRPr lang="it-IT" sz="2400" dirty="0" smtClean="0">
              <a:ea typeface="MS PGothic" charset="0"/>
              <a:cs typeface="MS PGothic" charset="0"/>
            </a:endParaRPr>
          </a:p>
          <a:p>
            <a:r>
              <a:rPr lang="it-IT" sz="2400" dirty="0" err="1">
                <a:ea typeface="MS PGothic" charset="0"/>
                <a:cs typeface="MS PGothic" charset="0"/>
              </a:rPr>
              <a:t>Capitaine</a:t>
            </a:r>
            <a:r>
              <a:rPr lang="it-IT" sz="2400" dirty="0">
                <a:ea typeface="MS PGothic" charset="0"/>
                <a:cs typeface="MS PGothic" charset="0"/>
              </a:rPr>
              <a:t> nm (PR 2000</a:t>
            </a:r>
            <a:r>
              <a:rPr lang="it-IT" sz="2400" dirty="0" smtClean="0">
                <a:ea typeface="MS PGothic" charset="0"/>
                <a:cs typeface="MS PGothic" charset="0"/>
              </a:rPr>
              <a:t>), </a:t>
            </a:r>
            <a:r>
              <a:rPr lang="it-IT" sz="2400" dirty="0" err="1" smtClean="0">
                <a:ea typeface="MS PGothic" charset="0"/>
                <a:cs typeface="MS PGothic" charset="0"/>
              </a:rPr>
              <a:t>n</a:t>
            </a:r>
            <a:r>
              <a:rPr lang="it-IT" sz="2400" dirty="0" smtClean="0">
                <a:ea typeface="MS PGothic" charset="0"/>
                <a:cs typeface="MS PGothic" charset="0"/>
              </a:rPr>
              <a:t> </a:t>
            </a:r>
            <a:r>
              <a:rPr lang="it-IT" sz="2400" dirty="0" err="1" smtClean="0">
                <a:ea typeface="MS PGothic" charset="0"/>
                <a:cs typeface="MS PGothic" charset="0"/>
              </a:rPr>
              <a:t>depuis</a:t>
            </a:r>
            <a:r>
              <a:rPr lang="it-IT" sz="2400" dirty="0" smtClean="0">
                <a:ea typeface="MS PGothic" charset="0"/>
                <a:cs typeface="MS PGothic" charset="0"/>
              </a:rPr>
              <a:t> 2015 </a:t>
            </a:r>
          </a:p>
          <a:p>
            <a:r>
              <a:rPr lang="it-IT" sz="2400" dirty="0" smtClean="0">
                <a:ea typeface="MS PGothic" charset="0"/>
                <a:cs typeface="MS PGothic" charset="0"/>
              </a:rPr>
              <a:t>Ministre </a:t>
            </a:r>
            <a:r>
              <a:rPr lang="it-IT" sz="2400" dirty="0">
                <a:ea typeface="MS PGothic" charset="0"/>
                <a:cs typeface="MS PGothic" charset="0"/>
              </a:rPr>
              <a:t>nm (PR 2000)  </a:t>
            </a:r>
            <a:r>
              <a:rPr lang="it-IT" sz="2400" dirty="0" err="1">
                <a:ea typeface="MS PGothic" charset="0"/>
                <a:cs typeface="MS PGothic" charset="0"/>
              </a:rPr>
              <a:t>n</a:t>
            </a:r>
            <a:r>
              <a:rPr lang="it-IT" sz="2400" dirty="0">
                <a:ea typeface="MS PGothic" charset="0"/>
                <a:cs typeface="MS PGothic" charset="0"/>
              </a:rPr>
              <a:t> </a:t>
            </a:r>
            <a:r>
              <a:rPr lang="it-IT" sz="2400" dirty="0" err="1" smtClean="0">
                <a:ea typeface="MS PGothic" charset="0"/>
                <a:cs typeface="MS PGothic" charset="0"/>
              </a:rPr>
              <a:t>depuis</a:t>
            </a:r>
            <a:r>
              <a:rPr lang="it-IT" sz="2400" dirty="0" smtClean="0">
                <a:ea typeface="MS PGothic" charset="0"/>
                <a:cs typeface="MS PGothic" charset="0"/>
              </a:rPr>
              <a:t> </a:t>
            </a:r>
            <a:r>
              <a:rPr lang="it-IT" sz="2400" dirty="0">
                <a:ea typeface="MS PGothic" charset="0"/>
                <a:cs typeface="MS PGothic" charset="0"/>
              </a:rPr>
              <a:t>2015</a:t>
            </a:r>
          </a:p>
          <a:p>
            <a:r>
              <a:rPr lang="it-IT" sz="2400" dirty="0" err="1">
                <a:ea typeface="MS PGothic" charset="0"/>
                <a:cs typeface="MS PGothic" charset="0"/>
              </a:rPr>
              <a:t>Métallurgiste</a:t>
            </a:r>
            <a:r>
              <a:rPr lang="it-IT" sz="2400" dirty="0">
                <a:ea typeface="MS PGothic" charset="0"/>
                <a:cs typeface="MS PGothic" charset="0"/>
              </a:rPr>
              <a:t> nm </a:t>
            </a:r>
            <a:r>
              <a:rPr lang="it-IT" sz="2400" dirty="0" err="1">
                <a:ea typeface="MS PGothic" charset="0"/>
                <a:cs typeface="MS PGothic" charset="0"/>
              </a:rPr>
              <a:t>encore</a:t>
            </a:r>
            <a:r>
              <a:rPr lang="it-IT" sz="2400" dirty="0">
                <a:ea typeface="MS PGothic" charset="0"/>
                <a:cs typeface="MS PGothic" charset="0"/>
              </a:rPr>
              <a:t> en </a:t>
            </a:r>
            <a:r>
              <a:rPr lang="it-IT" sz="2400" dirty="0" smtClean="0">
                <a:ea typeface="MS PGothic" charset="0"/>
                <a:cs typeface="MS PGothic" charset="0"/>
              </a:rPr>
              <a:t>2019; </a:t>
            </a:r>
            <a:r>
              <a:rPr lang="it-IT" sz="2400" dirty="0" err="1" smtClean="0">
                <a:ea typeface="MS PGothic" charset="0"/>
                <a:cs typeface="MS PGothic" charset="0"/>
              </a:rPr>
              <a:t>depuis</a:t>
            </a:r>
            <a:r>
              <a:rPr lang="it-IT" sz="2400" b="1" dirty="0" smtClean="0">
                <a:ea typeface="MS PGothic" charset="0"/>
                <a:cs typeface="MS PGothic" charset="0"/>
              </a:rPr>
              <a:t> 2020 </a:t>
            </a:r>
            <a:r>
              <a:rPr lang="it-IT" sz="2400" dirty="0" err="1" smtClean="0">
                <a:ea typeface="MS PGothic" charset="0"/>
                <a:cs typeface="MS PGothic" charset="0"/>
              </a:rPr>
              <a:t>n</a:t>
            </a:r>
            <a:endParaRPr lang="it-IT" sz="2400" dirty="0">
              <a:ea typeface="MS PGothic" charset="0"/>
              <a:cs typeface="MS PGothic" charset="0"/>
            </a:endParaRPr>
          </a:p>
          <a:p>
            <a:endParaRPr lang="fr-CA" sz="2400" dirty="0"/>
          </a:p>
        </p:txBody>
      </p:sp>
      <p:sp>
        <p:nvSpPr>
          <p:cNvPr id="6" name="Segnaposto contenuto 5"/>
          <p:cNvSpPr>
            <a:spLocks noGrp="1"/>
          </p:cNvSpPr>
          <p:nvPr>
            <p:ph sz="half" idx="2"/>
          </p:nvPr>
        </p:nvSpPr>
        <p:spPr/>
        <p:txBody>
          <a:bodyPr>
            <a:normAutofit/>
          </a:bodyPr>
          <a:lstStyle/>
          <a:p>
            <a:endParaRPr lang="fr-CA" sz="2400" dirty="0"/>
          </a:p>
        </p:txBody>
      </p:sp>
    </p:spTree>
    <p:extLst>
      <p:ext uri="{BB962C8B-B14F-4D97-AF65-F5344CB8AC3E}">
        <p14:creationId xmlns:p14="http://schemas.microsoft.com/office/powerpoint/2010/main" val="528978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Microstructure : 4.  </a:t>
            </a:r>
            <a:r>
              <a:rPr lang="it-IT" sz="2800" dirty="0">
                <a:latin typeface="Arial" charset="0"/>
                <a:ea typeface="MS PGothic" charset="0"/>
                <a:cs typeface="MS PGothic" charset="0"/>
              </a:rPr>
              <a:t>Marques d</a:t>
            </a:r>
            <a:r>
              <a:rPr lang="ja-JP" altLang="it-IT" sz="2800" dirty="0">
                <a:latin typeface="Arial" charset="0"/>
                <a:ea typeface="MS PGothic" charset="0"/>
                <a:cs typeface="MS PGothic" charset="0"/>
              </a:rPr>
              <a:t>’</a:t>
            </a:r>
            <a:r>
              <a:rPr lang="it-IT" altLang="ja-JP" sz="2800" dirty="0" err="1">
                <a:latin typeface="Arial" charset="0"/>
                <a:ea typeface="MS PGothic" charset="0"/>
                <a:cs typeface="MS PGothic" charset="0"/>
              </a:rPr>
              <a:t>usage</a:t>
            </a:r>
            <a:endParaRPr lang="fr-CA" sz="2800" dirty="0"/>
          </a:p>
        </p:txBody>
      </p:sp>
      <p:sp>
        <p:nvSpPr>
          <p:cNvPr id="3" name="Segnaposto contenuto 2"/>
          <p:cNvSpPr>
            <a:spLocks noGrp="1"/>
          </p:cNvSpPr>
          <p:nvPr>
            <p:ph idx="1"/>
          </p:nvPr>
        </p:nvSpPr>
        <p:spPr/>
        <p:txBody>
          <a:bodyPr>
            <a:normAutofit fontScale="85000" lnSpcReduction="10000"/>
          </a:bodyPr>
          <a:lstStyle/>
          <a:p>
            <a:pPr algn="just"/>
            <a:r>
              <a:rPr lang="fr-FR" sz="2400" b="1" dirty="0" smtClean="0"/>
              <a:t>les </a:t>
            </a:r>
            <a:r>
              <a:rPr lang="fr-FR" sz="2400" b="1" dirty="0"/>
              <a:t>marques </a:t>
            </a:r>
            <a:r>
              <a:rPr lang="fr-FR" sz="2400" dirty="0"/>
              <a:t>: elles donnent des informations fondamentales pour connaître l’usage du mot dans le discours. Elles sont insérées juste avant la définition en abréviation, d’où l’importance de lire préalablement les tableaux d’abréviation du dictionnaire. On distingue les marques selon :</a:t>
            </a:r>
            <a:endParaRPr lang="it-IT" sz="2400" dirty="0"/>
          </a:p>
          <a:p>
            <a:r>
              <a:rPr lang="fr-FR" sz="2400" dirty="0"/>
              <a:t>- la diachronie comme </a:t>
            </a:r>
            <a:r>
              <a:rPr lang="fr-FR" sz="2400" i="1" dirty="0"/>
              <a:t>vx </a:t>
            </a:r>
            <a:r>
              <a:rPr lang="fr-FR" sz="2400" dirty="0"/>
              <a:t>ou</a:t>
            </a:r>
            <a:r>
              <a:rPr lang="fr-FR" sz="2400" i="1" dirty="0"/>
              <a:t> vieilli, </a:t>
            </a:r>
            <a:r>
              <a:rPr lang="fr-FR" sz="2400" i="1" dirty="0" err="1"/>
              <a:t>mod</a:t>
            </a:r>
            <a:r>
              <a:rPr lang="fr-FR" sz="2400" i="1" dirty="0"/>
              <a:t>. </a:t>
            </a:r>
            <a:r>
              <a:rPr lang="fr-FR" sz="2400" dirty="0"/>
              <a:t>(moderne</a:t>
            </a:r>
            <a:r>
              <a:rPr lang="fr-FR" sz="2400" i="1" dirty="0"/>
              <a:t>) </a:t>
            </a:r>
            <a:r>
              <a:rPr lang="fr-FR" sz="2400" i="1" dirty="0" err="1"/>
              <a:t>néol</a:t>
            </a:r>
            <a:r>
              <a:rPr lang="fr-FR" sz="2400" dirty="0"/>
              <a:t>. (néologisme) ; </a:t>
            </a:r>
            <a:endParaRPr lang="it-IT" sz="2400" dirty="0"/>
          </a:p>
          <a:p>
            <a:r>
              <a:rPr lang="fr-FR" sz="2400" dirty="0"/>
              <a:t>- la </a:t>
            </a:r>
            <a:r>
              <a:rPr lang="fr-FR" sz="2400" dirty="0" err="1"/>
              <a:t>diatopie</a:t>
            </a:r>
            <a:r>
              <a:rPr lang="fr-FR" sz="2400" dirty="0"/>
              <a:t> (les variations géographiques) comme </a:t>
            </a:r>
            <a:r>
              <a:rPr lang="fr-FR" sz="2400" i="1" dirty="0"/>
              <a:t>région.</a:t>
            </a:r>
            <a:r>
              <a:rPr lang="fr-FR" sz="2400" dirty="0"/>
              <a:t> (régionalisme) qui peut être accompagnée de Canada, Belgique etc. ;</a:t>
            </a:r>
            <a:endParaRPr lang="it-IT" sz="2400" dirty="0"/>
          </a:p>
          <a:p>
            <a:r>
              <a:rPr lang="fr-FR" sz="2400" dirty="0"/>
              <a:t>- le domaine qui indique la spécialité comme par exemple </a:t>
            </a:r>
            <a:r>
              <a:rPr lang="fr-FR" sz="2400" i="1" dirty="0" err="1"/>
              <a:t>chim</a:t>
            </a:r>
            <a:r>
              <a:rPr lang="fr-FR" sz="2400" i="1" dirty="0"/>
              <a:t>.</a:t>
            </a:r>
            <a:r>
              <a:rPr lang="fr-FR" sz="2400" dirty="0"/>
              <a:t> (chimie), </a:t>
            </a:r>
            <a:r>
              <a:rPr lang="fr-FR" sz="2400" i="1" dirty="0" err="1"/>
              <a:t>écon</a:t>
            </a:r>
            <a:r>
              <a:rPr lang="fr-FR" sz="2400" i="1" dirty="0"/>
              <a:t>.</a:t>
            </a:r>
            <a:r>
              <a:rPr lang="fr-FR" sz="2400" dirty="0"/>
              <a:t> (économie) ou </a:t>
            </a:r>
            <a:r>
              <a:rPr lang="fr-FR" sz="2400" i="1" dirty="0" err="1"/>
              <a:t>inform</a:t>
            </a:r>
            <a:r>
              <a:rPr lang="fr-FR" sz="2400" i="1" dirty="0"/>
              <a:t>.</a:t>
            </a:r>
            <a:r>
              <a:rPr lang="fr-FR" sz="2400" dirty="0"/>
              <a:t> (informatique) etc. ;</a:t>
            </a:r>
            <a:endParaRPr lang="it-IT" sz="2400" dirty="0"/>
          </a:p>
          <a:p>
            <a:r>
              <a:rPr lang="fr-FR" sz="2400" b="1" dirty="0"/>
              <a:t>- la </a:t>
            </a:r>
            <a:r>
              <a:rPr lang="fr-FR" sz="2400" b="1" dirty="0" err="1"/>
              <a:t>diastratie</a:t>
            </a:r>
            <a:r>
              <a:rPr lang="fr-FR" sz="2400" b="1" dirty="0"/>
              <a:t> (selon la couche sociale</a:t>
            </a:r>
            <a:r>
              <a:rPr lang="fr-FR" sz="2400" dirty="0"/>
              <a:t>) comme </a:t>
            </a:r>
            <a:r>
              <a:rPr lang="fr-FR" sz="2400" i="1" dirty="0"/>
              <a:t>pop.</a:t>
            </a:r>
            <a:r>
              <a:rPr lang="fr-FR" sz="2400" dirty="0"/>
              <a:t> (populaire) et la </a:t>
            </a:r>
            <a:r>
              <a:rPr lang="fr-FR" sz="2400" dirty="0" err="1"/>
              <a:t>diaphasie</a:t>
            </a:r>
            <a:r>
              <a:rPr lang="fr-FR" sz="2400" dirty="0"/>
              <a:t> (selon la situation de communication) comme </a:t>
            </a:r>
            <a:r>
              <a:rPr lang="fr-FR" sz="2400" i="1" dirty="0" err="1"/>
              <a:t>fam</a:t>
            </a:r>
            <a:r>
              <a:rPr lang="fr-FR" sz="2400" dirty="0"/>
              <a:t>. (familier). Ces marques subissent de nombreuses fluctuations d’un dictionnaire à l’autre et d’une année à l’autre. Il est important de les distinguer. </a:t>
            </a:r>
            <a:endParaRPr lang="it-IT" sz="2400" dirty="0"/>
          </a:p>
        </p:txBody>
      </p:sp>
    </p:spTree>
    <p:extLst>
      <p:ext uri="{BB962C8B-B14F-4D97-AF65-F5344CB8AC3E}">
        <p14:creationId xmlns:p14="http://schemas.microsoft.com/office/powerpoint/2010/main" val="544482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Code </a:t>
            </a:r>
            <a:r>
              <a:rPr lang="it-IT" sz="2800" b="1" dirty="0" err="1"/>
              <a:t>Civil</a:t>
            </a:r>
            <a:r>
              <a:rPr lang="it-IT" sz="2800" b="1" dirty="0"/>
              <a:t> (21 </a:t>
            </a:r>
            <a:r>
              <a:rPr lang="it-IT" sz="2800" b="1" dirty="0" err="1"/>
              <a:t>mars</a:t>
            </a:r>
            <a:r>
              <a:rPr lang="it-IT" sz="2800" b="1" dirty="0"/>
              <a:t> 1804) </a:t>
            </a:r>
            <a:endParaRPr lang="fr-CA" sz="2800" dirty="0"/>
          </a:p>
        </p:txBody>
      </p:sp>
      <p:sp>
        <p:nvSpPr>
          <p:cNvPr id="3" name="Segnaposto contenuto 2"/>
          <p:cNvSpPr>
            <a:spLocks noGrp="1"/>
          </p:cNvSpPr>
          <p:nvPr>
            <p:ph idx="1"/>
          </p:nvPr>
        </p:nvSpPr>
        <p:spPr/>
        <p:txBody>
          <a:bodyPr>
            <a:normAutofit fontScale="92500" lnSpcReduction="20000"/>
          </a:bodyPr>
          <a:lstStyle/>
          <a:p>
            <a:r>
              <a:rPr lang="it-IT" sz="2400" dirty="0" err="1"/>
              <a:t>Lancé</a:t>
            </a:r>
            <a:r>
              <a:rPr lang="it-IT" sz="2400" dirty="0"/>
              <a:t> le 12 </a:t>
            </a:r>
            <a:r>
              <a:rPr lang="it-IT" sz="2400" dirty="0" err="1"/>
              <a:t>août</a:t>
            </a:r>
            <a:r>
              <a:rPr lang="it-IT" sz="2400" dirty="0"/>
              <a:t> 1800, le </a:t>
            </a:r>
            <a:r>
              <a:rPr lang="it-IT" sz="2400" dirty="0" err="1"/>
              <a:t>projet</a:t>
            </a:r>
            <a:r>
              <a:rPr lang="it-IT" sz="2400" dirty="0"/>
              <a:t> </a:t>
            </a:r>
            <a:r>
              <a:rPr lang="it-IT" sz="2400" dirty="0" err="1"/>
              <a:t>mit</a:t>
            </a:r>
            <a:r>
              <a:rPr lang="it-IT" sz="2400" dirty="0"/>
              <a:t> </a:t>
            </a:r>
            <a:r>
              <a:rPr lang="it-IT" sz="2400" dirty="0" err="1"/>
              <a:t>près</a:t>
            </a:r>
            <a:r>
              <a:rPr lang="it-IT" sz="2400" dirty="0"/>
              <a:t> de </a:t>
            </a:r>
            <a:r>
              <a:rPr lang="it-IT" sz="2400" dirty="0" err="1"/>
              <a:t>quatre</a:t>
            </a:r>
            <a:r>
              <a:rPr lang="it-IT" sz="2400" dirty="0"/>
              <a:t> </a:t>
            </a:r>
            <a:r>
              <a:rPr lang="it-IT" sz="2400" dirty="0" err="1"/>
              <a:t>ans</a:t>
            </a:r>
            <a:r>
              <a:rPr lang="it-IT" sz="2400" dirty="0"/>
              <a:t> à </a:t>
            </a:r>
            <a:r>
              <a:rPr lang="it-IT" sz="2400" dirty="0" err="1"/>
              <a:t>aboutir</a:t>
            </a:r>
            <a:r>
              <a:rPr lang="it-IT" sz="2400" dirty="0"/>
              <a:t>. Le Code </a:t>
            </a:r>
            <a:r>
              <a:rPr lang="it-IT" sz="2400" dirty="0" err="1"/>
              <a:t>civil</a:t>
            </a:r>
            <a:r>
              <a:rPr lang="it-IT" sz="2400" dirty="0"/>
              <a:t> </a:t>
            </a:r>
            <a:r>
              <a:rPr lang="it-IT" sz="2400" dirty="0" err="1"/>
              <a:t>des</a:t>
            </a:r>
            <a:r>
              <a:rPr lang="it-IT" sz="2400" dirty="0"/>
              <a:t> </a:t>
            </a:r>
            <a:r>
              <a:rPr lang="it-IT" sz="2400" dirty="0" err="1"/>
              <a:t>Français</a:t>
            </a:r>
            <a:r>
              <a:rPr lang="it-IT" sz="2400" dirty="0"/>
              <a:t> </a:t>
            </a:r>
            <a:r>
              <a:rPr lang="it-IT" sz="2400" dirty="0" err="1"/>
              <a:t>fut</a:t>
            </a:r>
            <a:r>
              <a:rPr lang="it-IT" sz="2400" dirty="0"/>
              <a:t> </a:t>
            </a:r>
            <a:r>
              <a:rPr lang="it-IT" sz="2400" dirty="0" err="1"/>
              <a:t>promulgué</a:t>
            </a:r>
            <a:r>
              <a:rPr lang="it-IT" sz="2400" dirty="0"/>
              <a:t> le 21 </a:t>
            </a:r>
            <a:r>
              <a:rPr lang="it-IT" sz="2400" dirty="0" err="1"/>
              <a:t>mars</a:t>
            </a:r>
            <a:r>
              <a:rPr lang="it-IT" sz="2400" dirty="0"/>
              <a:t> 1804. Ce code </a:t>
            </a:r>
            <a:r>
              <a:rPr lang="it-IT" sz="2400" dirty="0" err="1"/>
              <a:t>fut</a:t>
            </a:r>
            <a:r>
              <a:rPr lang="it-IT" sz="2400" dirty="0"/>
              <a:t> le premier d’une longue </a:t>
            </a:r>
            <a:r>
              <a:rPr lang="it-IT" sz="2400" dirty="0" err="1"/>
              <a:t>série</a:t>
            </a:r>
            <a:r>
              <a:rPr lang="it-IT" sz="2400" dirty="0"/>
              <a:t> </a:t>
            </a:r>
            <a:r>
              <a:rPr lang="it-IT" sz="2400" dirty="0" err="1"/>
              <a:t>touchant</a:t>
            </a:r>
            <a:r>
              <a:rPr lang="it-IT" sz="2400" dirty="0"/>
              <a:t> à la fois le </a:t>
            </a:r>
            <a:r>
              <a:rPr lang="it-IT" sz="2400" dirty="0" err="1"/>
              <a:t>droit</a:t>
            </a:r>
            <a:r>
              <a:rPr lang="it-IT" sz="2400" dirty="0"/>
              <a:t> </a:t>
            </a:r>
            <a:r>
              <a:rPr lang="it-IT" sz="2400" dirty="0" err="1"/>
              <a:t>civil</a:t>
            </a:r>
            <a:r>
              <a:rPr lang="it-IT" sz="2400" dirty="0"/>
              <a:t> (</a:t>
            </a:r>
            <a:r>
              <a:rPr lang="it-IT" sz="2400" dirty="0" err="1"/>
              <a:t>droits</a:t>
            </a:r>
            <a:r>
              <a:rPr lang="it-IT" sz="2400" dirty="0"/>
              <a:t> et </a:t>
            </a:r>
            <a:r>
              <a:rPr lang="it-IT" sz="2400" dirty="0" err="1"/>
              <a:t>rapports</a:t>
            </a:r>
            <a:r>
              <a:rPr lang="it-IT" sz="2400" dirty="0"/>
              <a:t> </a:t>
            </a:r>
            <a:r>
              <a:rPr lang="it-IT" sz="2400" dirty="0" err="1"/>
              <a:t>entre</a:t>
            </a:r>
            <a:r>
              <a:rPr lang="it-IT" sz="2400" dirty="0"/>
              <a:t> </a:t>
            </a:r>
            <a:r>
              <a:rPr lang="it-IT" sz="2400" dirty="0" err="1"/>
              <a:t>les</a:t>
            </a:r>
            <a:r>
              <a:rPr lang="it-IT" sz="2400" dirty="0"/>
              <a:t> </a:t>
            </a:r>
            <a:r>
              <a:rPr lang="it-IT" sz="2400" dirty="0" err="1"/>
              <a:t>citoyens</a:t>
            </a:r>
            <a:r>
              <a:rPr lang="it-IT" sz="2400" dirty="0"/>
              <a:t>), le </a:t>
            </a:r>
            <a:r>
              <a:rPr lang="it-IT" sz="2400" dirty="0" err="1"/>
              <a:t>droit</a:t>
            </a:r>
            <a:r>
              <a:rPr lang="it-IT" sz="2400" dirty="0"/>
              <a:t> commercial (pour </a:t>
            </a:r>
            <a:r>
              <a:rPr lang="it-IT" sz="2400" dirty="0" err="1"/>
              <a:t>organiser</a:t>
            </a:r>
            <a:r>
              <a:rPr lang="it-IT" sz="2400" dirty="0"/>
              <a:t> le </a:t>
            </a:r>
            <a:r>
              <a:rPr lang="it-IT" sz="2400" dirty="0" err="1"/>
              <a:t>commerce</a:t>
            </a:r>
            <a:r>
              <a:rPr lang="it-IT" sz="2400" dirty="0"/>
              <a:t>) et le </a:t>
            </a:r>
            <a:r>
              <a:rPr lang="it-IT" sz="2400" dirty="0" err="1"/>
              <a:t>droit</a:t>
            </a:r>
            <a:r>
              <a:rPr lang="it-IT" sz="2400" dirty="0"/>
              <a:t> </a:t>
            </a:r>
            <a:r>
              <a:rPr lang="it-IT" sz="2400" dirty="0" err="1"/>
              <a:t>pénal</a:t>
            </a:r>
            <a:r>
              <a:rPr lang="it-IT" sz="2400" dirty="0"/>
              <a:t> (</a:t>
            </a:r>
            <a:r>
              <a:rPr lang="it-IT" sz="2400" dirty="0" err="1"/>
              <a:t>sanction</a:t>
            </a:r>
            <a:r>
              <a:rPr lang="it-IT" sz="2400" dirty="0"/>
              <a:t> </a:t>
            </a:r>
            <a:r>
              <a:rPr lang="it-IT" sz="2400" dirty="0" err="1"/>
              <a:t>des</a:t>
            </a:r>
            <a:r>
              <a:rPr lang="it-IT" sz="2400" dirty="0"/>
              <a:t> </a:t>
            </a:r>
            <a:r>
              <a:rPr lang="it-IT" sz="2400" dirty="0" err="1"/>
              <a:t>infractions</a:t>
            </a:r>
            <a:r>
              <a:rPr lang="it-IT" sz="2400" dirty="0"/>
              <a:t>).</a:t>
            </a:r>
          </a:p>
          <a:p>
            <a:r>
              <a:rPr lang="it-IT" sz="2400" b="1" dirty="0"/>
              <a:t>LE DROIT ET LA LOI POUR ORGANISER LA SOCIÉTÉ</a:t>
            </a:r>
          </a:p>
          <a:p>
            <a:pPr algn="just"/>
            <a:r>
              <a:rPr lang="it-IT" sz="2400" dirty="0"/>
              <a:t>La </a:t>
            </a:r>
            <a:r>
              <a:rPr lang="it-IT" sz="2400" dirty="0" err="1"/>
              <a:t>règle</a:t>
            </a:r>
            <a:r>
              <a:rPr lang="it-IT" sz="2400" dirty="0"/>
              <a:t> de </a:t>
            </a:r>
            <a:r>
              <a:rPr lang="it-IT" sz="2400" dirty="0" err="1"/>
              <a:t>droit</a:t>
            </a:r>
            <a:r>
              <a:rPr lang="it-IT" sz="2400" dirty="0"/>
              <a:t> </a:t>
            </a:r>
            <a:r>
              <a:rPr lang="it-IT" sz="2400" dirty="0" err="1"/>
              <a:t>fut</a:t>
            </a:r>
            <a:r>
              <a:rPr lang="it-IT" sz="2400" dirty="0"/>
              <a:t> l’</a:t>
            </a:r>
            <a:r>
              <a:rPr lang="it-IT" sz="2400" dirty="0" err="1"/>
              <a:t>outil</a:t>
            </a:r>
            <a:r>
              <a:rPr lang="it-IT" sz="2400" dirty="0"/>
              <a:t> de </a:t>
            </a:r>
            <a:r>
              <a:rPr lang="it-IT" sz="2400" dirty="0" err="1"/>
              <a:t>structuration</a:t>
            </a:r>
            <a:r>
              <a:rPr lang="it-IT" sz="2400" dirty="0"/>
              <a:t> sociale et </a:t>
            </a:r>
            <a:r>
              <a:rPr lang="it-IT" sz="2400" dirty="0" err="1"/>
              <a:t>politique</a:t>
            </a:r>
            <a:r>
              <a:rPr lang="it-IT" sz="2400" dirty="0"/>
              <a:t> par </a:t>
            </a:r>
            <a:r>
              <a:rPr lang="it-IT" sz="2400" dirty="0" err="1"/>
              <a:t>excellence</a:t>
            </a:r>
            <a:r>
              <a:rPr lang="it-IT" sz="2400" dirty="0"/>
              <a:t> </a:t>
            </a:r>
            <a:r>
              <a:rPr lang="it-IT" sz="2400" dirty="0" err="1"/>
              <a:t>du</a:t>
            </a:r>
            <a:r>
              <a:rPr lang="it-IT" sz="2400" dirty="0"/>
              <a:t> </a:t>
            </a:r>
            <a:r>
              <a:rPr lang="it-IT" sz="2400" dirty="0" err="1"/>
              <a:t>Consulat</a:t>
            </a:r>
            <a:r>
              <a:rPr lang="it-IT" sz="2400" dirty="0"/>
              <a:t> et de l’Empire. </a:t>
            </a:r>
            <a:r>
              <a:rPr lang="it-IT" sz="2400" dirty="0" err="1"/>
              <a:t>Sur</a:t>
            </a:r>
            <a:r>
              <a:rPr lang="it-IT" sz="2400" dirty="0"/>
              <a:t> ce </a:t>
            </a:r>
            <a:r>
              <a:rPr lang="it-IT" sz="2400" dirty="0" err="1"/>
              <a:t>plan</a:t>
            </a:r>
            <a:r>
              <a:rPr lang="it-IT" sz="2400" dirty="0"/>
              <a:t>, le </a:t>
            </a:r>
            <a:r>
              <a:rPr lang="it-IT" sz="2400" dirty="0" err="1"/>
              <a:t>régime</a:t>
            </a:r>
            <a:r>
              <a:rPr lang="it-IT" sz="2400" dirty="0"/>
              <a:t> est à </a:t>
            </a:r>
            <a:r>
              <a:rPr lang="it-IT" sz="2400" dirty="0" err="1"/>
              <a:t>créditer</a:t>
            </a:r>
            <a:r>
              <a:rPr lang="it-IT" sz="2400" dirty="0"/>
              <a:t> d’une </a:t>
            </a:r>
            <a:r>
              <a:rPr lang="it-IT" sz="2400" dirty="0" err="1"/>
              <a:t>œuvre</a:t>
            </a:r>
            <a:r>
              <a:rPr lang="it-IT" sz="2400" dirty="0"/>
              <a:t> colossale et </a:t>
            </a:r>
            <a:r>
              <a:rPr lang="it-IT" sz="2400" dirty="0" err="1"/>
              <a:t>pérenne</a:t>
            </a:r>
            <a:r>
              <a:rPr lang="it-IT" sz="2400" dirty="0"/>
              <a:t> : l’</a:t>
            </a:r>
            <a:r>
              <a:rPr lang="it-IT" sz="2400" dirty="0" err="1"/>
              <a:t>unification</a:t>
            </a:r>
            <a:r>
              <a:rPr lang="it-IT" sz="2400" dirty="0"/>
              <a:t> </a:t>
            </a:r>
            <a:r>
              <a:rPr lang="it-IT" sz="2400" dirty="0" err="1"/>
              <a:t>du</a:t>
            </a:r>
            <a:r>
              <a:rPr lang="it-IT" sz="2400" dirty="0"/>
              <a:t> </a:t>
            </a:r>
            <a:r>
              <a:rPr lang="it-IT" sz="2400" dirty="0" err="1"/>
              <a:t>droit</a:t>
            </a:r>
            <a:r>
              <a:rPr lang="it-IT" sz="2400" dirty="0"/>
              <a:t> </a:t>
            </a:r>
            <a:r>
              <a:rPr lang="it-IT" sz="2400" dirty="0" err="1"/>
              <a:t>français</a:t>
            </a:r>
            <a:r>
              <a:rPr lang="it-IT" sz="2400" dirty="0"/>
              <a:t>, </a:t>
            </a:r>
            <a:r>
              <a:rPr lang="it-IT" sz="2400" dirty="0" err="1"/>
              <a:t>avec</a:t>
            </a:r>
            <a:r>
              <a:rPr lang="it-IT" sz="2400" dirty="0"/>
              <a:t>, </a:t>
            </a:r>
            <a:r>
              <a:rPr lang="it-IT" sz="2400" dirty="0" err="1"/>
              <a:t>bien</a:t>
            </a:r>
            <a:r>
              <a:rPr lang="it-IT" sz="2400" dirty="0"/>
              <a:t> </a:t>
            </a:r>
            <a:r>
              <a:rPr lang="it-IT" sz="2400" dirty="0" err="1"/>
              <a:t>sûr</a:t>
            </a:r>
            <a:r>
              <a:rPr lang="it-IT" sz="2400" dirty="0"/>
              <a:t>, le Code </a:t>
            </a:r>
            <a:r>
              <a:rPr lang="it-IT" sz="2400" dirty="0" err="1"/>
              <a:t>Civil</a:t>
            </a:r>
            <a:r>
              <a:rPr lang="it-IT" sz="2400" dirty="0"/>
              <a:t> (1804, </a:t>
            </a:r>
            <a:r>
              <a:rPr lang="it-IT" sz="2400" dirty="0" err="1"/>
              <a:t>rebaptisé</a:t>
            </a:r>
            <a:r>
              <a:rPr lang="it-IT" sz="2400" dirty="0"/>
              <a:t> « Code </a:t>
            </a:r>
            <a:r>
              <a:rPr lang="it-IT" sz="2400" dirty="0" err="1"/>
              <a:t>Napoléon</a:t>
            </a:r>
            <a:r>
              <a:rPr lang="it-IT" sz="2400" dirty="0"/>
              <a:t> » en 1807) mais </a:t>
            </a:r>
            <a:r>
              <a:rPr lang="it-IT" sz="2400" dirty="0" err="1"/>
              <a:t>aussi</a:t>
            </a:r>
            <a:r>
              <a:rPr lang="it-IT" sz="2400" dirty="0"/>
              <a:t> </a:t>
            </a:r>
            <a:r>
              <a:rPr lang="it-IT" sz="2400" dirty="0" err="1"/>
              <a:t>les</a:t>
            </a:r>
            <a:r>
              <a:rPr lang="it-IT" sz="2400" dirty="0"/>
              <a:t> </a:t>
            </a:r>
            <a:r>
              <a:rPr lang="it-IT" sz="2400" dirty="0" err="1"/>
              <a:t>Codes</a:t>
            </a:r>
            <a:r>
              <a:rPr lang="it-IT" sz="2400" dirty="0"/>
              <a:t> de </a:t>
            </a:r>
            <a:r>
              <a:rPr lang="it-IT" sz="2400" dirty="0" err="1"/>
              <a:t>procédure</a:t>
            </a:r>
            <a:r>
              <a:rPr lang="it-IT" sz="2400" dirty="0"/>
              <a:t> civile (1806), de </a:t>
            </a:r>
            <a:r>
              <a:rPr lang="it-IT" sz="2400" dirty="0" err="1"/>
              <a:t>commerce</a:t>
            </a:r>
            <a:r>
              <a:rPr lang="it-IT" sz="2400" dirty="0"/>
              <a:t> (1807), d’</a:t>
            </a:r>
            <a:r>
              <a:rPr lang="it-IT" sz="2400" dirty="0" err="1"/>
              <a:t>instruction</a:t>
            </a:r>
            <a:r>
              <a:rPr lang="it-IT" sz="2400" dirty="0"/>
              <a:t> </a:t>
            </a:r>
            <a:r>
              <a:rPr lang="it-IT" sz="2400" dirty="0" err="1"/>
              <a:t>criminelle</a:t>
            </a:r>
            <a:r>
              <a:rPr lang="it-IT" sz="2400" dirty="0"/>
              <a:t> (1808), </a:t>
            </a:r>
            <a:r>
              <a:rPr lang="it-IT" sz="2400" dirty="0" err="1"/>
              <a:t>pénal</a:t>
            </a:r>
            <a:r>
              <a:rPr lang="it-IT" sz="2400" dirty="0"/>
              <a:t> (1810), sans </a:t>
            </a:r>
            <a:r>
              <a:rPr lang="it-IT" sz="2400" dirty="0" err="1"/>
              <a:t>oublier</a:t>
            </a:r>
            <a:r>
              <a:rPr lang="it-IT" sz="2400" dirty="0"/>
              <a:t> l’</a:t>
            </a:r>
            <a:r>
              <a:rPr lang="it-IT" sz="2400" dirty="0" err="1"/>
              <a:t>ambitieux</a:t>
            </a:r>
            <a:r>
              <a:rPr lang="it-IT" sz="2400" dirty="0"/>
              <a:t> </a:t>
            </a:r>
            <a:r>
              <a:rPr lang="it-IT" sz="2400" dirty="0" err="1"/>
              <a:t>projet</a:t>
            </a:r>
            <a:r>
              <a:rPr lang="it-IT" sz="2400" dirty="0"/>
              <a:t> de Code </a:t>
            </a:r>
            <a:r>
              <a:rPr lang="it-IT" sz="2400" dirty="0" err="1"/>
              <a:t>rural</a:t>
            </a:r>
            <a:r>
              <a:rPr lang="it-IT" sz="2400" dirty="0"/>
              <a:t> qui, </a:t>
            </a:r>
            <a:r>
              <a:rPr lang="it-IT" sz="2400" dirty="0" err="1"/>
              <a:t>bien</a:t>
            </a:r>
            <a:r>
              <a:rPr lang="it-IT" sz="2400" dirty="0"/>
              <a:t> </a:t>
            </a:r>
            <a:r>
              <a:rPr lang="it-IT" sz="2400" dirty="0" err="1"/>
              <a:t>que</a:t>
            </a:r>
            <a:r>
              <a:rPr lang="it-IT" sz="2400" dirty="0"/>
              <a:t> </a:t>
            </a:r>
            <a:r>
              <a:rPr lang="it-IT" sz="2400" dirty="0" err="1"/>
              <a:t>prêt</a:t>
            </a:r>
            <a:r>
              <a:rPr lang="it-IT" sz="2400" dirty="0"/>
              <a:t> à la fin </a:t>
            </a:r>
            <a:r>
              <a:rPr lang="it-IT" sz="2400" dirty="0" err="1"/>
              <a:t>du</a:t>
            </a:r>
            <a:r>
              <a:rPr lang="it-IT" sz="2400" dirty="0"/>
              <a:t> </a:t>
            </a:r>
            <a:r>
              <a:rPr lang="it-IT" sz="2400" dirty="0" err="1"/>
              <a:t>règne</a:t>
            </a:r>
            <a:r>
              <a:rPr lang="it-IT" sz="2400" dirty="0"/>
              <a:t>, ne </a:t>
            </a:r>
            <a:r>
              <a:rPr lang="it-IT" sz="2400" dirty="0" err="1"/>
              <a:t>vit</a:t>
            </a:r>
            <a:r>
              <a:rPr lang="it-IT" sz="2400" dirty="0"/>
              <a:t> </a:t>
            </a:r>
            <a:r>
              <a:rPr lang="it-IT" sz="2400" dirty="0" err="1"/>
              <a:t>pas</a:t>
            </a:r>
            <a:r>
              <a:rPr lang="it-IT" sz="2400" dirty="0"/>
              <a:t> le jour. L’</a:t>
            </a:r>
            <a:r>
              <a:rPr lang="it-IT" sz="2400" dirty="0" err="1"/>
              <a:t>État</a:t>
            </a:r>
            <a:r>
              <a:rPr lang="it-IT" sz="2400" dirty="0"/>
              <a:t> </a:t>
            </a:r>
            <a:r>
              <a:rPr lang="it-IT" sz="2400" dirty="0" err="1"/>
              <a:t>fut</a:t>
            </a:r>
            <a:r>
              <a:rPr lang="it-IT" sz="2400" dirty="0"/>
              <a:t> </a:t>
            </a:r>
            <a:r>
              <a:rPr lang="it-IT" sz="2400" dirty="0" err="1"/>
              <a:t>au</a:t>
            </a:r>
            <a:r>
              <a:rPr lang="it-IT" sz="2400" dirty="0"/>
              <a:t> </a:t>
            </a:r>
            <a:r>
              <a:rPr lang="it-IT" sz="2400" dirty="0" err="1"/>
              <a:t>cœur</a:t>
            </a:r>
            <a:r>
              <a:rPr lang="it-IT" sz="2400" dirty="0"/>
              <a:t> de </a:t>
            </a:r>
            <a:r>
              <a:rPr lang="it-IT" sz="2400" dirty="0" err="1"/>
              <a:t>cette</a:t>
            </a:r>
            <a:r>
              <a:rPr lang="it-IT" sz="2400" dirty="0"/>
              <a:t> </a:t>
            </a:r>
            <a:r>
              <a:rPr lang="it-IT" sz="2400" dirty="0" err="1"/>
              <a:t>entreprise</a:t>
            </a:r>
            <a:r>
              <a:rPr lang="it-IT" sz="2400" dirty="0"/>
              <a:t> </a:t>
            </a:r>
            <a:r>
              <a:rPr lang="it-IT" sz="2400" dirty="0" err="1"/>
              <a:t>adaptée</a:t>
            </a:r>
            <a:r>
              <a:rPr lang="it-IT" sz="2400" dirty="0"/>
              <a:t> </a:t>
            </a:r>
            <a:r>
              <a:rPr lang="it-IT" sz="2400" dirty="0" err="1"/>
              <a:t>aux</a:t>
            </a:r>
            <a:r>
              <a:rPr lang="it-IT" sz="2400" dirty="0"/>
              <a:t> </a:t>
            </a:r>
            <a:r>
              <a:rPr lang="it-IT" sz="2400" dirty="0" err="1"/>
              <a:t>besoins</a:t>
            </a:r>
            <a:r>
              <a:rPr lang="it-IT" sz="2400" dirty="0"/>
              <a:t> </a:t>
            </a:r>
            <a:r>
              <a:rPr lang="it-IT" sz="2400" dirty="0" err="1"/>
              <a:t>du</a:t>
            </a:r>
            <a:r>
              <a:rPr lang="it-IT" sz="2400" dirty="0"/>
              <a:t> </a:t>
            </a:r>
            <a:r>
              <a:rPr lang="it-IT" sz="2400" dirty="0" err="1"/>
              <a:t>temps</a:t>
            </a:r>
            <a:r>
              <a:rPr lang="it-IT" sz="2400" dirty="0"/>
              <a:t>.</a:t>
            </a:r>
          </a:p>
          <a:p>
            <a:endParaRPr lang="fr-CA" sz="2400" dirty="0"/>
          </a:p>
        </p:txBody>
      </p:sp>
    </p:spTree>
    <p:extLst>
      <p:ext uri="{BB962C8B-B14F-4D97-AF65-F5344CB8AC3E}">
        <p14:creationId xmlns:p14="http://schemas.microsoft.com/office/powerpoint/2010/main" val="3299884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3" name="Titolo 1"/>
          <p:cNvSpPr>
            <a:spLocks noGrp="1"/>
          </p:cNvSpPr>
          <p:nvPr>
            <p:ph type="title"/>
          </p:nvPr>
        </p:nvSpPr>
        <p:spPr/>
        <p:txBody>
          <a:bodyPr/>
          <a:lstStyle/>
          <a:p>
            <a:r>
              <a:rPr lang="it-IT" sz="2800">
                <a:latin typeface="Arial" charset="0"/>
                <a:ea typeface="MS PGothic" charset="0"/>
              </a:rPr>
              <a:t>Exemples de marques d’usage</a:t>
            </a:r>
          </a:p>
        </p:txBody>
      </p:sp>
      <p:sp>
        <p:nvSpPr>
          <p:cNvPr id="433154" name="Segnaposto contenuto 2"/>
          <p:cNvSpPr>
            <a:spLocks noGrp="1"/>
          </p:cNvSpPr>
          <p:nvPr>
            <p:ph idx="1"/>
          </p:nvPr>
        </p:nvSpPr>
        <p:spPr/>
        <p:txBody>
          <a:bodyPr>
            <a:normAutofit fontScale="92500" lnSpcReduction="10000"/>
          </a:bodyPr>
          <a:lstStyle/>
          <a:p>
            <a:r>
              <a:rPr lang="it-IT" sz="2400" b="1" dirty="0" err="1">
                <a:latin typeface="Arial" charset="0"/>
                <a:ea typeface="MS PGothic" charset="0"/>
                <a:cs typeface="MS PGothic" charset="0"/>
              </a:rPr>
              <a:t>Putain</a:t>
            </a:r>
            <a:r>
              <a:rPr lang="it-IT" sz="2400" b="1" dirty="0">
                <a:latin typeface="Arial" charset="0"/>
                <a:ea typeface="MS PGothic" charset="0"/>
                <a:cs typeface="MS PGothic" charset="0"/>
              </a:rPr>
              <a:t> ! </a:t>
            </a:r>
            <a:r>
              <a:rPr lang="it-IT" sz="2400" dirty="0">
                <a:latin typeface="Arial" charset="0"/>
                <a:ea typeface="MS PGothic" charset="0"/>
                <a:cs typeface="MS PGothic" charset="0"/>
              </a:rPr>
              <a:t>: </a:t>
            </a:r>
          </a:p>
          <a:p>
            <a:r>
              <a:rPr lang="it-IT" sz="2400" dirty="0" err="1">
                <a:latin typeface="Arial" charset="0"/>
                <a:ea typeface="MS PGothic" charset="0"/>
                <a:cs typeface="MS PGothic" charset="0"/>
              </a:rPr>
              <a:t>Vulg</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Exclamation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marquant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généralement</a:t>
            </a:r>
            <a:r>
              <a:rPr lang="it-IT" sz="2400" dirty="0">
                <a:latin typeface="Arial" charset="0"/>
                <a:ea typeface="MS PGothic" charset="0"/>
                <a:cs typeface="MS PGothic" charset="0"/>
              </a:rPr>
              <a:t> l’</a:t>
            </a:r>
            <a:r>
              <a:rPr lang="fr-FR" altLang="ja-JP" sz="2400" dirty="0" err="1">
                <a:latin typeface="Arial" charset="0"/>
                <a:ea typeface="MS PGothic" charset="0"/>
                <a:cs typeface="MS PGothic" charset="0"/>
              </a:rPr>
              <a:t>é</a:t>
            </a:r>
            <a:r>
              <a:rPr lang="it-IT" altLang="ja-JP" sz="2400" dirty="0" err="1">
                <a:latin typeface="Arial" charset="0"/>
                <a:ea typeface="MS PGothic" charset="0"/>
                <a:cs typeface="MS PGothic" charset="0"/>
              </a:rPr>
              <a:t>tonnement</a:t>
            </a:r>
            <a:r>
              <a:rPr lang="it-IT" altLang="ja-JP" sz="2400" dirty="0">
                <a:latin typeface="Arial" charset="0"/>
                <a:ea typeface="MS PGothic" charset="0"/>
                <a:cs typeface="MS PGothic" charset="0"/>
              </a:rPr>
              <a:t> PR 1969</a:t>
            </a:r>
          </a:p>
          <a:p>
            <a:pPr algn="just"/>
            <a:r>
              <a:rPr lang="it-IT" sz="2400" b="1" dirty="0" err="1">
                <a:latin typeface="Arial" charset="0"/>
                <a:ea typeface="MS PGothic" charset="0"/>
                <a:cs typeface="MS PGothic" charset="0"/>
              </a:rPr>
              <a:t>Fam</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Exclamation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marquant</a:t>
            </a:r>
            <a:r>
              <a:rPr lang="it-IT" sz="2400" dirty="0">
                <a:latin typeface="Arial" charset="0"/>
                <a:ea typeface="MS PGothic" charset="0"/>
                <a:cs typeface="MS PGothic" charset="0"/>
              </a:rPr>
              <a:t> l’</a:t>
            </a:r>
            <a:r>
              <a:rPr lang="fr-FR" altLang="ja-JP" sz="2400" dirty="0" err="1">
                <a:latin typeface="Arial" charset="0"/>
                <a:ea typeface="MS PGothic" charset="0"/>
                <a:cs typeface="MS PGothic" charset="0"/>
              </a:rPr>
              <a:t>é</a:t>
            </a:r>
            <a:r>
              <a:rPr lang="it-IT" altLang="ja-JP" sz="2400" dirty="0" err="1">
                <a:latin typeface="Arial" charset="0"/>
                <a:ea typeface="MS PGothic" charset="0"/>
                <a:cs typeface="MS PGothic" charset="0"/>
              </a:rPr>
              <a:t>tonnement</a:t>
            </a:r>
            <a:r>
              <a:rPr lang="it-IT" altLang="ja-JP" sz="2400" dirty="0">
                <a:latin typeface="Arial" charset="0"/>
                <a:ea typeface="MS PGothic" charset="0"/>
                <a:cs typeface="MS PGothic" charset="0"/>
              </a:rPr>
              <a:t>, l</a:t>
            </a:r>
            <a:r>
              <a:rPr lang="it-IT" sz="2400" dirty="0">
                <a:latin typeface="Arial" charset="0"/>
                <a:ea typeface="MS PGothic" charset="0"/>
                <a:cs typeface="MS PGothic" charset="0"/>
              </a:rPr>
              <a:t>’</a:t>
            </a:r>
            <a:r>
              <a:rPr lang="it-IT" altLang="ja-JP" sz="2400" dirty="0" err="1">
                <a:latin typeface="Arial" charset="0"/>
                <a:ea typeface="MS PGothic" charset="0"/>
                <a:cs typeface="MS PGothic" charset="0"/>
              </a:rPr>
              <a:t>admiration</a:t>
            </a:r>
            <a:r>
              <a:rPr lang="it-IT" altLang="ja-JP" sz="2400" dirty="0">
                <a:latin typeface="Arial" charset="0"/>
                <a:ea typeface="MS PGothic" charset="0"/>
                <a:cs typeface="MS PGothic" charset="0"/>
              </a:rPr>
              <a:t>, la </a:t>
            </a:r>
            <a:r>
              <a:rPr lang="it-IT" altLang="ja-JP" sz="2400" dirty="0" err="1">
                <a:latin typeface="Arial" charset="0"/>
                <a:ea typeface="MS PGothic" charset="0"/>
                <a:cs typeface="MS PGothic" charset="0"/>
              </a:rPr>
              <a:t>colère</a:t>
            </a:r>
            <a:r>
              <a:rPr lang="it-IT" altLang="ja-JP" sz="2400" dirty="0">
                <a:latin typeface="Arial" charset="0"/>
                <a:ea typeface="MS PGothic" charset="0"/>
                <a:cs typeface="MS PGothic" charset="0"/>
              </a:rPr>
              <a:t>, etc. </a:t>
            </a:r>
            <a:r>
              <a:rPr lang="it-IT" altLang="ja-JP" sz="2400" dirty="0" err="1" smtClean="0">
                <a:latin typeface="Arial" charset="0"/>
                <a:ea typeface="MS PGothic" charset="0"/>
                <a:cs typeface="MS PGothic" charset="0"/>
              </a:rPr>
              <a:t>depuis</a:t>
            </a:r>
            <a:r>
              <a:rPr lang="it-IT" altLang="ja-JP" sz="2400" dirty="0" smtClean="0">
                <a:latin typeface="Arial" charset="0"/>
                <a:ea typeface="MS PGothic" charset="0"/>
                <a:cs typeface="MS PGothic" charset="0"/>
              </a:rPr>
              <a:t> PR </a:t>
            </a:r>
            <a:r>
              <a:rPr lang="it-IT" altLang="ja-JP" sz="2400" dirty="0">
                <a:latin typeface="Arial" charset="0"/>
                <a:ea typeface="MS PGothic" charset="0"/>
                <a:cs typeface="MS PGothic" charset="0"/>
              </a:rPr>
              <a:t>2004</a:t>
            </a:r>
          </a:p>
          <a:p>
            <a:endParaRPr lang="it-IT" sz="2400" dirty="0" smtClean="0">
              <a:latin typeface="Arial" charset="0"/>
              <a:ea typeface="MS PGothic" charset="0"/>
              <a:cs typeface="MS PGothic" charset="0"/>
            </a:endParaRPr>
          </a:p>
          <a:p>
            <a:r>
              <a:rPr lang="it-IT" sz="2400" dirty="0"/>
              <a:t> 4  </a:t>
            </a:r>
            <a:r>
              <a:rPr lang="it-IT" sz="2400" dirty="0" err="1"/>
              <a:t>Interj</a:t>
            </a:r>
            <a:r>
              <a:rPr lang="it-IT" sz="2400" dirty="0"/>
              <a:t>.</a:t>
            </a:r>
            <a:r>
              <a:rPr lang="it-IT" sz="2400" b="1" dirty="0"/>
              <a:t> </a:t>
            </a:r>
            <a:r>
              <a:rPr lang="it-IT" sz="2400" b="1" dirty="0" err="1"/>
              <a:t>Fam</a:t>
            </a:r>
            <a:r>
              <a:rPr lang="it-IT" sz="2400" dirty="0"/>
              <a:t>. </a:t>
            </a:r>
            <a:r>
              <a:rPr lang="it-IT" sz="2400" dirty="0" err="1"/>
              <a:t>Putain</a:t>
            </a:r>
            <a:r>
              <a:rPr lang="it-IT" sz="2400" dirty="0"/>
              <a:t> ! </a:t>
            </a:r>
            <a:r>
              <a:rPr lang="it-IT" sz="2400" dirty="0" err="1"/>
              <a:t>marquant</a:t>
            </a:r>
            <a:r>
              <a:rPr lang="it-IT" sz="2400" dirty="0"/>
              <a:t> l'</a:t>
            </a:r>
            <a:r>
              <a:rPr lang="it-IT" sz="2400" dirty="0" err="1"/>
              <a:t>étonnement</a:t>
            </a:r>
            <a:r>
              <a:rPr lang="it-IT" sz="2400" dirty="0"/>
              <a:t>, l'</a:t>
            </a:r>
            <a:r>
              <a:rPr lang="it-IT" sz="2400" dirty="0" err="1"/>
              <a:t>admiration</a:t>
            </a:r>
            <a:r>
              <a:rPr lang="it-IT" sz="2400" dirty="0"/>
              <a:t>, la </a:t>
            </a:r>
            <a:r>
              <a:rPr lang="it-IT" sz="2400" dirty="0" err="1"/>
              <a:t>colère</a:t>
            </a:r>
            <a:r>
              <a:rPr lang="it-IT" sz="2400" dirty="0"/>
              <a:t>, etc. ➙ </a:t>
            </a:r>
            <a:r>
              <a:rPr lang="it-IT" sz="2400" dirty="0" err="1"/>
              <a:t>punaise</a:t>
            </a:r>
            <a:r>
              <a:rPr lang="it-IT" sz="2400" dirty="0"/>
              <a:t>, </a:t>
            </a:r>
            <a:r>
              <a:rPr lang="it-IT" sz="2400" dirty="0" err="1"/>
              <a:t>purée</a:t>
            </a:r>
            <a:r>
              <a:rPr lang="it-IT" sz="2400" dirty="0"/>
              <a:t>.</a:t>
            </a:r>
          </a:p>
          <a:p>
            <a:r>
              <a:rPr lang="it-IT" sz="2400" dirty="0"/>
              <a:t>© 2020 </a:t>
            </a:r>
            <a:r>
              <a:rPr lang="it-IT" sz="2400" dirty="0" err="1"/>
              <a:t>Dictionnaires</a:t>
            </a:r>
            <a:r>
              <a:rPr lang="it-IT" sz="2400" dirty="0"/>
              <a:t> Le Robert - Le Petit Robert de la langue </a:t>
            </a:r>
            <a:r>
              <a:rPr lang="it-IT" sz="2400" dirty="0" err="1"/>
              <a:t>française</a:t>
            </a:r>
            <a:endParaRPr lang="it-IT" sz="2400" dirty="0"/>
          </a:p>
          <a:p>
            <a:endParaRPr lang="it-IT" sz="2400" dirty="0">
              <a:latin typeface="Arial" charset="0"/>
              <a:ea typeface="MS PGothic" charset="0"/>
              <a:cs typeface="MS PGothic" charset="0"/>
            </a:endParaRPr>
          </a:p>
          <a:p>
            <a:r>
              <a:rPr lang="it-IT" sz="2400" b="1" dirty="0" err="1">
                <a:latin typeface="Arial" charset="0"/>
                <a:ea typeface="MS PGothic" charset="0"/>
                <a:cs typeface="MS PGothic" charset="0"/>
              </a:rPr>
              <a:t>Mec</a:t>
            </a:r>
            <a:r>
              <a:rPr lang="it-IT" sz="2400" dirty="0">
                <a:latin typeface="Arial" charset="0"/>
                <a:ea typeface="MS PGothic" charset="0"/>
                <a:cs typeface="MS PGothic" charset="0"/>
              </a:rPr>
              <a:t> en 1991 pop. et à partir de 1997 </a:t>
            </a:r>
            <a:r>
              <a:rPr lang="it-IT" sz="2400" dirty="0" err="1">
                <a:latin typeface="Arial" charset="0"/>
                <a:ea typeface="MS PGothic" charset="0"/>
                <a:cs typeface="MS PGothic" charset="0"/>
              </a:rPr>
              <a:t>fam</a:t>
            </a:r>
            <a:r>
              <a:rPr lang="it-IT" sz="2400" dirty="0">
                <a:latin typeface="Arial" charset="0"/>
                <a:ea typeface="MS PGothic" charset="0"/>
                <a:cs typeface="MS PGothic" charset="0"/>
              </a:rPr>
              <a:t> </a:t>
            </a: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7942460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7" name="Titolo 1"/>
          <p:cNvSpPr>
            <a:spLocks noGrp="1"/>
          </p:cNvSpPr>
          <p:nvPr>
            <p:ph type="title"/>
          </p:nvPr>
        </p:nvSpPr>
        <p:spPr/>
        <p:txBody>
          <a:bodyPr/>
          <a:lstStyle/>
          <a:p>
            <a:r>
              <a:rPr lang="it-IT" sz="2800" dirty="0" err="1">
                <a:latin typeface="Arial" charset="0"/>
                <a:ea typeface="MS PGothic" charset="0"/>
              </a:rPr>
              <a:t>Microstructure</a:t>
            </a:r>
            <a:r>
              <a:rPr lang="it-IT" sz="2800" dirty="0">
                <a:latin typeface="Arial" charset="0"/>
                <a:ea typeface="MS PGothic" charset="0"/>
              </a:rPr>
              <a:t> : </a:t>
            </a:r>
            <a:r>
              <a:rPr lang="it-IT" sz="2800" dirty="0">
                <a:latin typeface="Arial" charset="0"/>
                <a:ea typeface="MS PGothic" charset="0"/>
              </a:rPr>
              <a:t>5</a:t>
            </a:r>
            <a:r>
              <a:rPr lang="it-IT" sz="2800" dirty="0" smtClean="0">
                <a:latin typeface="Arial" charset="0"/>
                <a:ea typeface="MS PGothic" charset="0"/>
              </a:rPr>
              <a:t>. </a:t>
            </a:r>
            <a:r>
              <a:rPr lang="it-IT" sz="2800" dirty="0">
                <a:latin typeface="Arial" charset="0"/>
                <a:ea typeface="MS PGothic" charset="0"/>
              </a:rPr>
              <a:t>La </a:t>
            </a:r>
            <a:r>
              <a:rPr lang="it-IT" sz="2800" dirty="0" err="1">
                <a:latin typeface="Arial" charset="0"/>
                <a:ea typeface="MS PGothic" charset="0"/>
              </a:rPr>
              <a:t>définition</a:t>
            </a:r>
            <a:r>
              <a:rPr lang="it-IT" sz="2800" dirty="0">
                <a:latin typeface="Arial" charset="0"/>
                <a:ea typeface="MS PGothic" charset="0"/>
              </a:rPr>
              <a:t/>
            </a:r>
            <a:br>
              <a:rPr lang="it-IT" sz="2800" dirty="0">
                <a:latin typeface="Arial" charset="0"/>
                <a:ea typeface="MS PGothic" charset="0"/>
              </a:rPr>
            </a:br>
            <a:endParaRPr lang="it-IT" sz="2800" dirty="0">
              <a:latin typeface="Arial" charset="0"/>
              <a:ea typeface="MS PGothic" charset="0"/>
            </a:endParaRPr>
          </a:p>
        </p:txBody>
      </p:sp>
      <p:sp>
        <p:nvSpPr>
          <p:cNvPr id="434178" name="Segnaposto contenuto 2"/>
          <p:cNvSpPr>
            <a:spLocks noGrp="1"/>
          </p:cNvSpPr>
          <p:nvPr>
            <p:ph idx="1"/>
          </p:nvPr>
        </p:nvSpPr>
        <p:spPr/>
        <p:txBody>
          <a:bodyPr>
            <a:normAutofit/>
          </a:bodyPr>
          <a:lstStyle/>
          <a:p>
            <a:pPr>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La définition lexicographique est bien une entreprise sociolinguistique soumise à la contingence historique, au même titre que la nomenclature.</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A. </a:t>
            </a:r>
            <a:r>
              <a:rPr lang="fr-FR" sz="2400" dirty="0" err="1">
                <a:latin typeface="Arial" charset="0"/>
                <a:ea typeface="MS PGothic" charset="0"/>
                <a:cs typeface="MS PGothic" charset="0"/>
              </a:rPr>
              <a:t>Collinot</a:t>
            </a:r>
            <a:r>
              <a:rPr lang="fr-FR" sz="2400" dirty="0">
                <a:latin typeface="Arial" charset="0"/>
                <a:ea typeface="MS PGothic" charset="0"/>
                <a:cs typeface="MS PGothic" charset="0"/>
              </a:rPr>
              <a:t> et F. </a:t>
            </a:r>
            <a:r>
              <a:rPr lang="fr-FR" sz="2400" dirty="0" err="1">
                <a:latin typeface="Arial" charset="0"/>
                <a:ea typeface="MS PGothic" charset="0"/>
                <a:cs typeface="MS PGothic" charset="0"/>
              </a:rPr>
              <a:t>Mazière</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Un prêt à parler : le dictionnaire,</a:t>
            </a:r>
            <a:r>
              <a:rPr lang="fr-FR" sz="2400" dirty="0">
                <a:latin typeface="Arial" charset="0"/>
                <a:ea typeface="MS PGothic" charset="0"/>
                <a:cs typeface="MS PGothic" charset="0"/>
              </a:rPr>
              <a:t> Paris, PUF, 1997, p. 151</a:t>
            </a:r>
            <a:r>
              <a:rPr lang="fr-FR" sz="2400" dirty="0" smtClean="0">
                <a:latin typeface="Arial" charset="0"/>
                <a:ea typeface="MS PGothic" charset="0"/>
                <a:cs typeface="MS PGothic" charset="0"/>
              </a:rPr>
              <a:t>.</a:t>
            </a:r>
          </a:p>
          <a:p>
            <a:pPr algn="just"/>
            <a:endParaRPr lang="fr-FR" sz="2400" dirty="0">
              <a:latin typeface="Arial" charset="0"/>
              <a:ea typeface="MS PGothic" charset="0"/>
              <a:cs typeface="MS PGothic" charset="0"/>
            </a:endParaRPr>
          </a:p>
          <a:p>
            <a:pPr algn="just"/>
            <a:endParaRPr lang="it-IT" sz="2400" dirty="0">
              <a:latin typeface="Arial" charset="0"/>
              <a:ea typeface="MS PGothic" charset="0"/>
              <a:cs typeface="MS PGothic" charset="0"/>
            </a:endParaRPr>
          </a:p>
          <a:p>
            <a:pPr algn="just"/>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79162502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5" name="Rectangle 2"/>
          <p:cNvSpPr>
            <a:spLocks noGrp="1" noChangeArrowheads="1"/>
          </p:cNvSpPr>
          <p:nvPr>
            <p:ph type="title"/>
          </p:nvPr>
        </p:nvSpPr>
        <p:spPr/>
        <p:txBody>
          <a:bodyPr>
            <a:normAutofit fontScale="90000"/>
          </a:bodyPr>
          <a:lstStyle/>
          <a:p>
            <a:pPr eaLnBrk="1" hangingPunct="1"/>
            <a:r>
              <a:rPr lang="fr-FR" sz="2500" i="1" dirty="0">
                <a:latin typeface="Arial" charset="0"/>
                <a:ea typeface="MS PGothic" charset="0"/>
              </a:rPr>
              <a:t>Femme</a:t>
            </a:r>
            <a:r>
              <a:rPr lang="fr-FR" sz="2500" dirty="0">
                <a:latin typeface="Arial" charset="0"/>
                <a:ea typeface="MS PGothic" charset="0"/>
              </a:rPr>
              <a:t/>
            </a:r>
            <a:br>
              <a:rPr lang="fr-FR" sz="2500" dirty="0">
                <a:latin typeface="Arial" charset="0"/>
                <a:ea typeface="MS PGothic" charset="0"/>
              </a:rPr>
            </a:br>
            <a:r>
              <a:rPr lang="fr-FR" sz="2500" dirty="0">
                <a:latin typeface="Arial" charset="0"/>
                <a:ea typeface="MS PGothic" charset="0"/>
              </a:rPr>
              <a:t>Définitions des premiers dictionnaires de langue française et </a:t>
            </a:r>
            <a:r>
              <a:rPr lang="fr-FR" sz="2500" dirty="0" smtClean="0">
                <a:latin typeface="Arial" charset="0"/>
                <a:ea typeface="MS PGothic" charset="0"/>
              </a:rPr>
              <a:t>aujourd’hui</a:t>
            </a:r>
            <a:endParaRPr lang="fr-FR" sz="2500" dirty="0">
              <a:latin typeface="Arial" charset="0"/>
              <a:ea typeface="MS PGothic" charset="0"/>
            </a:endParaRPr>
          </a:p>
        </p:txBody>
      </p:sp>
      <p:sp>
        <p:nvSpPr>
          <p:cNvPr id="446466" name="Rectangle 3"/>
          <p:cNvSpPr>
            <a:spLocks noGrp="1" noChangeArrowheads="1"/>
          </p:cNvSpPr>
          <p:nvPr>
            <p:ph type="body" idx="1"/>
          </p:nvPr>
        </p:nvSpPr>
        <p:spPr/>
        <p:txBody>
          <a:bodyPr>
            <a:normAutofit/>
          </a:bodyPr>
          <a:lstStyle/>
          <a:p>
            <a:pPr eaLnBrk="1" hangingPunct="1">
              <a:lnSpc>
                <a:spcPct val="90000"/>
              </a:lnSpc>
            </a:pPr>
            <a:r>
              <a:rPr lang="fr-FR" sz="2000" u="sng" dirty="0">
                <a:latin typeface="Arial" charset="0"/>
                <a:ea typeface="MS PGothic" charset="0"/>
                <a:cs typeface="MS PGothic" charset="0"/>
              </a:rPr>
              <a:t>Richelet 1680</a:t>
            </a:r>
          </a:p>
          <a:p>
            <a:pPr eaLnBrk="1" hangingPunct="1">
              <a:lnSpc>
                <a:spcPct val="90000"/>
              </a:lnSpc>
            </a:pPr>
            <a:r>
              <a:rPr lang="fr-FR" sz="2000" dirty="0">
                <a:latin typeface="Arial" charset="0"/>
                <a:ea typeface="MS PGothic" charset="0"/>
                <a:cs typeface="MS PGothic" charset="0"/>
              </a:rPr>
              <a:t>Créature raisonnable faite de la main de Dieu pour tenir compagnie à l’homme</a:t>
            </a:r>
          </a:p>
          <a:p>
            <a:pPr eaLnBrk="1" hangingPunct="1">
              <a:lnSpc>
                <a:spcPct val="90000"/>
              </a:lnSpc>
            </a:pPr>
            <a:r>
              <a:rPr lang="fr-FR" sz="2000" u="sng" dirty="0">
                <a:latin typeface="Arial" charset="0"/>
                <a:ea typeface="MS PGothic" charset="0"/>
                <a:cs typeface="MS PGothic" charset="0"/>
              </a:rPr>
              <a:t>Furetière 1690</a:t>
            </a:r>
          </a:p>
          <a:p>
            <a:pPr eaLnBrk="1" hangingPunct="1">
              <a:lnSpc>
                <a:spcPct val="90000"/>
              </a:lnSpc>
            </a:pPr>
            <a:r>
              <a:rPr lang="fr-FR" sz="2000" dirty="0">
                <a:latin typeface="Arial" charset="0"/>
                <a:ea typeface="MS PGothic" charset="0"/>
                <a:cs typeface="MS PGothic" charset="0"/>
              </a:rPr>
              <a:t>Celle qui conçoit et qui porte les enfants dans son ventre</a:t>
            </a:r>
          </a:p>
          <a:p>
            <a:pPr eaLnBrk="1" hangingPunct="1">
              <a:lnSpc>
                <a:spcPct val="90000"/>
              </a:lnSpc>
            </a:pPr>
            <a:r>
              <a:rPr lang="fr-FR" sz="2000" u="sng" dirty="0">
                <a:latin typeface="Arial" charset="0"/>
                <a:ea typeface="MS PGothic" charset="0"/>
                <a:cs typeface="MS PGothic" charset="0"/>
              </a:rPr>
              <a:t>Dictionnaire de l’Académie 1694</a:t>
            </a:r>
          </a:p>
          <a:p>
            <a:pPr eaLnBrk="1" hangingPunct="1">
              <a:lnSpc>
                <a:spcPct val="90000"/>
              </a:lnSpc>
            </a:pPr>
            <a:r>
              <a:rPr lang="fr-FR" sz="2000" dirty="0">
                <a:latin typeface="Arial" charset="0"/>
                <a:ea typeface="MS PGothic" charset="0"/>
                <a:cs typeface="MS PGothic" charset="0"/>
              </a:rPr>
              <a:t>La femelle de l’homme</a:t>
            </a:r>
          </a:p>
          <a:p>
            <a:pPr eaLnBrk="1" hangingPunct="1">
              <a:lnSpc>
                <a:spcPct val="90000"/>
              </a:lnSpc>
            </a:pPr>
            <a:r>
              <a:rPr lang="fr-FR" sz="2000" dirty="0">
                <a:latin typeface="Arial" charset="0"/>
                <a:ea typeface="MS PGothic" charset="0"/>
                <a:cs typeface="MS PGothic" charset="0"/>
              </a:rPr>
              <a:t>Femelle: Animal destiné par la nature à concevoir et à produire son semblable par la conjonction avec le m</a:t>
            </a:r>
            <a:r>
              <a:rPr lang="en-US" sz="2000" dirty="0" err="1">
                <a:latin typeface="Arial" charset="0"/>
                <a:ea typeface="MS PGothic" charset="0"/>
                <a:cs typeface="MS PGothic" charset="0"/>
              </a:rPr>
              <a:t>âle</a:t>
            </a:r>
            <a:endParaRPr lang="en-US" sz="2000" dirty="0">
              <a:latin typeface="Arial" charset="0"/>
              <a:ea typeface="MS PGothic" charset="0"/>
              <a:cs typeface="MS PGothic" charset="0"/>
            </a:endParaRPr>
          </a:p>
          <a:p>
            <a:pPr eaLnBrk="1" hangingPunct="1">
              <a:lnSpc>
                <a:spcPct val="90000"/>
              </a:lnSpc>
            </a:pPr>
            <a:r>
              <a:rPr lang="en-US" sz="2000" u="sng" dirty="0">
                <a:latin typeface="Arial" charset="0"/>
                <a:ea typeface="MS PGothic" charset="0"/>
                <a:cs typeface="MS PGothic" charset="0"/>
              </a:rPr>
              <a:t>Nouveau Petit Robert </a:t>
            </a:r>
            <a:r>
              <a:rPr lang="en-US" sz="2000" u="sng" dirty="0" smtClean="0">
                <a:latin typeface="Arial" charset="0"/>
                <a:ea typeface="MS PGothic" charset="0"/>
                <a:cs typeface="MS PGothic" charset="0"/>
              </a:rPr>
              <a:t>2011/2020</a:t>
            </a:r>
            <a:endParaRPr lang="en-US" sz="2000" u="sng" dirty="0">
              <a:latin typeface="Arial" charset="0"/>
              <a:ea typeface="MS PGothic" charset="0"/>
              <a:cs typeface="MS PGothic" charset="0"/>
            </a:endParaRPr>
          </a:p>
          <a:p>
            <a:pPr eaLnBrk="1" hangingPunct="1">
              <a:lnSpc>
                <a:spcPct val="90000"/>
              </a:lnSpc>
            </a:pPr>
            <a:r>
              <a:rPr lang="fr-FR" sz="2000" dirty="0">
                <a:latin typeface="Arial" charset="0"/>
                <a:ea typeface="MS PGothic" charset="0"/>
                <a:cs typeface="MS PGothic" charset="0"/>
              </a:rPr>
              <a:t>Être humain de sexe féminin lorsque son âge permet d'envisager sa sexualité (par </a:t>
            </a:r>
            <a:r>
              <a:rPr lang="fr-FR" sz="2000" dirty="0" err="1">
                <a:latin typeface="Arial" charset="0"/>
                <a:ea typeface="MS PGothic" charset="0"/>
                <a:cs typeface="MS PGothic" charset="0"/>
              </a:rPr>
              <a:t>oppos</a:t>
            </a:r>
            <a:r>
              <a:rPr lang="fr-FR" sz="2000" dirty="0">
                <a:latin typeface="Arial" charset="0"/>
                <a:ea typeface="MS PGothic" charset="0"/>
                <a:cs typeface="MS PGothic" charset="0"/>
              </a:rPr>
              <a:t>. à </a:t>
            </a:r>
            <a:r>
              <a:rPr lang="fr-FR" sz="2000" i="1" dirty="0">
                <a:latin typeface="Arial" charset="0"/>
                <a:ea typeface="MS PGothic" charset="0"/>
                <a:cs typeface="MS PGothic" charset="0"/>
              </a:rPr>
              <a:t>enfant</a:t>
            </a:r>
            <a:r>
              <a:rPr lang="fr-FR" sz="2000" dirty="0">
                <a:latin typeface="Arial" charset="0"/>
                <a:ea typeface="MS PGothic" charset="0"/>
                <a:cs typeface="MS PGothic" charset="0"/>
              </a:rPr>
              <a:t>), et, le plus souvent, après la nubilité et à l'âge adulte, sociologiquement lié à l'âge où le mariage est possible (par </a:t>
            </a:r>
            <a:r>
              <a:rPr lang="fr-FR" sz="2000" dirty="0" err="1">
                <a:latin typeface="Arial" charset="0"/>
                <a:ea typeface="MS PGothic" charset="0"/>
                <a:cs typeface="MS PGothic" charset="0"/>
              </a:rPr>
              <a:t>oppos</a:t>
            </a:r>
            <a:r>
              <a:rPr lang="fr-FR" sz="2000" dirty="0">
                <a:latin typeface="Arial" charset="0"/>
                <a:ea typeface="MS PGothic" charset="0"/>
                <a:cs typeface="MS PGothic" charset="0"/>
              </a:rPr>
              <a:t>. à </a:t>
            </a:r>
            <a:r>
              <a:rPr lang="fr-FR" sz="2000" i="1" dirty="0">
                <a:latin typeface="Arial" charset="0"/>
                <a:ea typeface="MS PGothic" charset="0"/>
                <a:cs typeface="MS PGothic" charset="0"/>
              </a:rPr>
              <a:t>fille</a:t>
            </a:r>
            <a:r>
              <a:rPr lang="fr-FR" sz="2000" dirty="0">
                <a:latin typeface="Arial" charset="0"/>
                <a:ea typeface="MS PGothic" charset="0"/>
                <a:cs typeface="MS PGothic" charset="0"/>
              </a:rPr>
              <a:t>)</a:t>
            </a:r>
            <a:r>
              <a:rPr lang="fr-FR" sz="2000">
                <a:latin typeface="Arial" charset="0"/>
                <a:ea typeface="MS PGothic" charset="0"/>
                <a:cs typeface="MS PGothic" charset="0"/>
              </a:rPr>
              <a:t>. </a:t>
            </a:r>
            <a:endParaRPr lang="fr-FR" sz="2000" dirty="0" smtClean="0">
              <a:latin typeface="Arial" charset="0"/>
              <a:ea typeface="MS PGothic" charset="0"/>
              <a:cs typeface="MS PGothic" charset="0"/>
            </a:endParaRPr>
          </a:p>
        </p:txBody>
      </p:sp>
    </p:spTree>
    <p:extLst>
      <p:ext uri="{BB962C8B-B14F-4D97-AF65-F5344CB8AC3E}">
        <p14:creationId xmlns:p14="http://schemas.microsoft.com/office/powerpoint/2010/main" val="22887471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Pourquoi</a:t>
            </a:r>
            <a:r>
              <a:rPr lang="it-IT" sz="2800" dirty="0" smtClean="0"/>
              <a:t> « </a:t>
            </a:r>
            <a:r>
              <a:rPr lang="it-IT" sz="2800" dirty="0" err="1" smtClean="0"/>
              <a:t>codifier</a:t>
            </a:r>
            <a:r>
              <a:rPr lang="it-IT" sz="2800" dirty="0" smtClean="0"/>
              <a:t> » ?</a:t>
            </a:r>
            <a:br>
              <a:rPr lang="it-IT" sz="2800" dirty="0" smtClean="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smtClean="0"/>
              <a:t>La </a:t>
            </a:r>
            <a:r>
              <a:rPr lang="it-IT" sz="2400" dirty="0" err="1"/>
              <a:t>volonté</a:t>
            </a:r>
            <a:r>
              <a:rPr lang="it-IT" sz="2400" dirty="0"/>
              <a:t> de </a:t>
            </a:r>
            <a:r>
              <a:rPr lang="it-IT" sz="2400" dirty="0" err="1"/>
              <a:t>codifier</a:t>
            </a:r>
            <a:r>
              <a:rPr lang="it-IT" sz="2400" dirty="0"/>
              <a:t> s’</a:t>
            </a:r>
            <a:r>
              <a:rPr lang="it-IT" sz="2400" dirty="0" err="1"/>
              <a:t>inscrivait</a:t>
            </a:r>
            <a:r>
              <a:rPr lang="it-IT" sz="2400" dirty="0"/>
              <a:t> </a:t>
            </a:r>
            <a:r>
              <a:rPr lang="it-IT" sz="2400" dirty="0" err="1"/>
              <a:t>parfaitement</a:t>
            </a:r>
            <a:r>
              <a:rPr lang="it-IT" sz="2400" dirty="0"/>
              <a:t> </a:t>
            </a:r>
            <a:r>
              <a:rPr lang="it-IT" sz="2400" dirty="0" err="1"/>
              <a:t>dans</a:t>
            </a:r>
            <a:r>
              <a:rPr lang="it-IT" sz="2400" dirty="0"/>
              <a:t> </a:t>
            </a:r>
            <a:r>
              <a:rPr lang="it-IT" sz="2400" dirty="0" err="1"/>
              <a:t>les</a:t>
            </a:r>
            <a:r>
              <a:rPr lang="it-IT" sz="2400" dirty="0"/>
              <a:t> </a:t>
            </a:r>
            <a:r>
              <a:rPr lang="it-IT" sz="2400" dirty="0" err="1"/>
              <a:t>principes</a:t>
            </a:r>
            <a:r>
              <a:rPr lang="it-IT" sz="2400" dirty="0"/>
              <a:t> </a:t>
            </a:r>
            <a:r>
              <a:rPr lang="it-IT" sz="2400" dirty="0" err="1" smtClean="0"/>
              <a:t>séculaires</a:t>
            </a:r>
            <a:r>
              <a:rPr lang="it-IT" sz="2400" dirty="0" smtClean="0"/>
              <a:t> </a:t>
            </a:r>
            <a:r>
              <a:rPr lang="it-IT" sz="2400" dirty="0"/>
              <a:t>mais </a:t>
            </a:r>
            <a:r>
              <a:rPr lang="it-IT" sz="2400" dirty="0" err="1"/>
              <a:t>théorisés</a:t>
            </a:r>
            <a:r>
              <a:rPr lang="it-IT" sz="2400" dirty="0"/>
              <a:t> </a:t>
            </a:r>
            <a:r>
              <a:rPr lang="it-IT" sz="2400" dirty="0" err="1"/>
              <a:t>avec</a:t>
            </a:r>
            <a:r>
              <a:rPr lang="it-IT" sz="2400" dirty="0"/>
              <a:t> force par la </a:t>
            </a:r>
            <a:r>
              <a:rPr lang="it-IT" sz="2400" dirty="0" err="1" smtClean="0"/>
              <a:t>Révolution</a:t>
            </a:r>
            <a:r>
              <a:rPr lang="it-IT" sz="2400" dirty="0"/>
              <a:t> </a:t>
            </a:r>
            <a:r>
              <a:rPr lang="it-IT" sz="2400" b="1" dirty="0" smtClean="0"/>
              <a:t>d’</a:t>
            </a:r>
            <a:r>
              <a:rPr lang="it-IT" sz="2400" b="1" dirty="0" err="1" smtClean="0"/>
              <a:t>unité</a:t>
            </a:r>
            <a:r>
              <a:rPr lang="it-IT" sz="2400" b="1" dirty="0" smtClean="0"/>
              <a:t> </a:t>
            </a:r>
            <a:r>
              <a:rPr lang="it-IT" sz="2400" b="1" dirty="0"/>
              <a:t>et d’</a:t>
            </a:r>
            <a:r>
              <a:rPr lang="it-IT" sz="2400" b="1" dirty="0" err="1"/>
              <a:t>indivisibilité</a:t>
            </a:r>
            <a:r>
              <a:rPr lang="it-IT" sz="2400" b="1" dirty="0"/>
              <a:t> de l’</a:t>
            </a:r>
            <a:r>
              <a:rPr lang="it-IT" sz="2400" b="1" dirty="0" err="1"/>
              <a:t>État</a:t>
            </a:r>
            <a:r>
              <a:rPr lang="it-IT" sz="2400" b="1" dirty="0"/>
              <a:t> en France</a:t>
            </a:r>
            <a:r>
              <a:rPr lang="it-IT" sz="2400" dirty="0"/>
              <a:t>, par </a:t>
            </a:r>
            <a:r>
              <a:rPr lang="it-IT" sz="2400" dirty="0" err="1"/>
              <a:t>simplification</a:t>
            </a:r>
            <a:r>
              <a:rPr lang="it-IT" sz="2400" dirty="0"/>
              <a:t> de l’ancien </a:t>
            </a:r>
            <a:r>
              <a:rPr lang="it-IT" sz="2400" dirty="0" err="1"/>
              <a:t>droit</a:t>
            </a:r>
            <a:r>
              <a:rPr lang="it-IT" sz="2400" dirty="0"/>
              <a:t>, qui </a:t>
            </a:r>
            <a:r>
              <a:rPr lang="it-IT" sz="2400" dirty="0" err="1"/>
              <a:t>avait</a:t>
            </a:r>
            <a:r>
              <a:rPr lang="it-IT" sz="2400" dirty="0"/>
              <a:t> </a:t>
            </a:r>
            <a:r>
              <a:rPr lang="it-IT" sz="2400" dirty="0" err="1"/>
              <a:t>fait</a:t>
            </a:r>
            <a:r>
              <a:rPr lang="it-IT" sz="2400" dirty="0"/>
              <a:t> dire à Voltaire </a:t>
            </a:r>
            <a:r>
              <a:rPr lang="it-IT" sz="2400" dirty="0" err="1"/>
              <a:t>que</a:t>
            </a:r>
            <a:r>
              <a:rPr lang="it-IT" sz="2400" dirty="0"/>
              <a:t> </a:t>
            </a:r>
            <a:r>
              <a:rPr lang="it-IT" sz="2400" dirty="0" err="1"/>
              <a:t>lorsqu’on</a:t>
            </a:r>
            <a:r>
              <a:rPr lang="it-IT" sz="2400" dirty="0"/>
              <a:t> </a:t>
            </a:r>
            <a:r>
              <a:rPr lang="it-IT" sz="2400" dirty="0" err="1"/>
              <a:t>voyageait</a:t>
            </a:r>
            <a:r>
              <a:rPr lang="it-IT" sz="2400" dirty="0"/>
              <a:t>, on </a:t>
            </a:r>
            <a:r>
              <a:rPr lang="it-IT" sz="2400" dirty="0" err="1"/>
              <a:t>changeait</a:t>
            </a:r>
            <a:r>
              <a:rPr lang="it-IT" sz="2400" dirty="0"/>
              <a:t> </a:t>
            </a:r>
            <a:r>
              <a:rPr lang="it-IT" sz="2400" dirty="0" err="1"/>
              <a:t>aussi</a:t>
            </a:r>
            <a:r>
              <a:rPr lang="it-IT" sz="2400" dirty="0"/>
              <a:t> </a:t>
            </a:r>
            <a:r>
              <a:rPr lang="it-IT" sz="2400" dirty="0" err="1"/>
              <a:t>souvent</a:t>
            </a:r>
            <a:r>
              <a:rPr lang="it-IT" sz="2400" dirty="0"/>
              <a:t> de </a:t>
            </a:r>
            <a:r>
              <a:rPr lang="it-IT" sz="2400" dirty="0" err="1"/>
              <a:t>lois</a:t>
            </a:r>
            <a:r>
              <a:rPr lang="it-IT" sz="2400" dirty="0"/>
              <a:t> </a:t>
            </a:r>
            <a:r>
              <a:rPr lang="it-IT" sz="2400" dirty="0" err="1"/>
              <a:t>que</a:t>
            </a:r>
            <a:r>
              <a:rPr lang="it-IT" sz="2400" dirty="0"/>
              <a:t> de </a:t>
            </a:r>
            <a:r>
              <a:rPr lang="it-IT" sz="2400" dirty="0" err="1"/>
              <a:t>chevaux</a:t>
            </a:r>
            <a:r>
              <a:rPr lang="it-IT" sz="2400" dirty="0"/>
              <a:t> de poste.</a:t>
            </a:r>
          </a:p>
          <a:p>
            <a:pPr algn="just"/>
            <a:r>
              <a:rPr lang="it-IT" sz="2400" dirty="0" err="1"/>
              <a:t>Sur</a:t>
            </a:r>
            <a:r>
              <a:rPr lang="it-IT" sz="2400" dirty="0"/>
              <a:t> le </a:t>
            </a:r>
            <a:r>
              <a:rPr lang="it-IT" sz="2400" dirty="0" err="1"/>
              <a:t>plan</a:t>
            </a:r>
            <a:r>
              <a:rPr lang="it-IT" sz="2400" dirty="0"/>
              <a:t> </a:t>
            </a:r>
            <a:r>
              <a:rPr lang="it-IT" sz="2400" dirty="0" err="1"/>
              <a:t>technique</a:t>
            </a:r>
            <a:r>
              <a:rPr lang="it-IT" sz="2400" dirty="0"/>
              <a:t>, le </a:t>
            </a:r>
            <a:r>
              <a:rPr lang="it-IT" sz="2400" dirty="0" err="1"/>
              <a:t>regroupement</a:t>
            </a:r>
            <a:r>
              <a:rPr lang="it-IT" sz="2400" dirty="0"/>
              <a:t> </a:t>
            </a:r>
            <a:r>
              <a:rPr lang="it-IT" sz="2400" dirty="0" err="1"/>
              <a:t>des</a:t>
            </a:r>
            <a:r>
              <a:rPr lang="it-IT" sz="2400" dirty="0"/>
              <a:t> </a:t>
            </a:r>
            <a:r>
              <a:rPr lang="it-IT" sz="2400" dirty="0" err="1"/>
              <a:t>textes</a:t>
            </a:r>
            <a:r>
              <a:rPr lang="it-IT" sz="2400" dirty="0"/>
              <a:t> en un </a:t>
            </a:r>
            <a:r>
              <a:rPr lang="it-IT" sz="2400" dirty="0" err="1"/>
              <a:t>seul</a:t>
            </a:r>
            <a:r>
              <a:rPr lang="it-IT" sz="2400" dirty="0"/>
              <a:t> </a:t>
            </a:r>
            <a:r>
              <a:rPr lang="it-IT" sz="2400" dirty="0" err="1"/>
              <a:t>livre</a:t>
            </a:r>
            <a:r>
              <a:rPr lang="it-IT" sz="2400" dirty="0"/>
              <a:t> en </a:t>
            </a:r>
            <a:r>
              <a:rPr lang="it-IT" sz="2400" dirty="0" err="1"/>
              <a:t>facilitait</a:t>
            </a:r>
            <a:r>
              <a:rPr lang="it-IT" sz="2400" dirty="0"/>
              <a:t> la </a:t>
            </a:r>
            <a:r>
              <a:rPr lang="it-IT" sz="2400" dirty="0" err="1"/>
              <a:t>connaissance</a:t>
            </a:r>
            <a:r>
              <a:rPr lang="it-IT" sz="2400" dirty="0"/>
              <a:t> et la </a:t>
            </a:r>
            <a:r>
              <a:rPr lang="it-IT" sz="2400" dirty="0" err="1"/>
              <a:t>publicité</a:t>
            </a:r>
            <a:r>
              <a:rPr lang="it-IT" sz="2400" dirty="0"/>
              <a:t>. </a:t>
            </a:r>
            <a:r>
              <a:rPr lang="it-IT" sz="2400" dirty="0" err="1"/>
              <a:t>Sur</a:t>
            </a:r>
            <a:r>
              <a:rPr lang="it-IT" sz="2400" dirty="0"/>
              <a:t> le </a:t>
            </a:r>
            <a:r>
              <a:rPr lang="it-IT" sz="2400" dirty="0" err="1"/>
              <a:t>plan</a:t>
            </a:r>
            <a:r>
              <a:rPr lang="it-IT" sz="2400" dirty="0"/>
              <a:t> de la </a:t>
            </a:r>
            <a:r>
              <a:rPr lang="it-IT" sz="2400" dirty="0" err="1"/>
              <a:t>philosophie</a:t>
            </a:r>
            <a:r>
              <a:rPr lang="it-IT" sz="2400" dirty="0"/>
              <a:t> </a:t>
            </a:r>
            <a:r>
              <a:rPr lang="it-IT" sz="2400" dirty="0" err="1"/>
              <a:t>juridique</a:t>
            </a:r>
            <a:r>
              <a:rPr lang="it-IT" sz="2400" dirty="0"/>
              <a:t>, il </a:t>
            </a:r>
            <a:r>
              <a:rPr lang="it-IT" sz="2400" dirty="0" err="1"/>
              <a:t>consacrait</a:t>
            </a:r>
            <a:r>
              <a:rPr lang="it-IT" sz="2400" dirty="0"/>
              <a:t> le </a:t>
            </a:r>
            <a:r>
              <a:rPr lang="it-IT" sz="2400" dirty="0" err="1"/>
              <a:t>triomphe</a:t>
            </a:r>
            <a:r>
              <a:rPr lang="it-IT" sz="2400" dirty="0"/>
              <a:t> </a:t>
            </a:r>
            <a:r>
              <a:rPr lang="it-IT" sz="2400" dirty="0" err="1"/>
              <a:t>du</a:t>
            </a:r>
            <a:r>
              <a:rPr lang="it-IT" sz="2400" dirty="0"/>
              <a:t> </a:t>
            </a:r>
            <a:r>
              <a:rPr lang="it-IT" sz="2400" dirty="0" err="1"/>
              <a:t>droit</a:t>
            </a:r>
            <a:r>
              <a:rPr lang="it-IT" sz="2400" dirty="0"/>
              <a:t> </a:t>
            </a:r>
            <a:r>
              <a:rPr lang="it-IT" sz="2400" dirty="0" err="1"/>
              <a:t>écrit</a:t>
            </a:r>
            <a:r>
              <a:rPr lang="it-IT" sz="2400" dirty="0"/>
              <a:t> </a:t>
            </a:r>
            <a:r>
              <a:rPr lang="it-IT" sz="2400" dirty="0" err="1"/>
              <a:t>sur</a:t>
            </a:r>
            <a:r>
              <a:rPr lang="it-IT" sz="2400" dirty="0"/>
              <a:t> </a:t>
            </a:r>
            <a:r>
              <a:rPr lang="it-IT" sz="2400" dirty="0" err="1"/>
              <a:t>les</a:t>
            </a:r>
            <a:r>
              <a:rPr lang="it-IT" sz="2400" dirty="0"/>
              <a:t> </a:t>
            </a:r>
            <a:r>
              <a:rPr lang="it-IT" sz="2400" dirty="0" err="1"/>
              <a:t>coutumes</a:t>
            </a:r>
            <a:r>
              <a:rPr lang="it-IT" sz="2400" dirty="0"/>
              <a:t>. Mais c’est </a:t>
            </a:r>
            <a:r>
              <a:rPr lang="it-IT" sz="2400" dirty="0" err="1"/>
              <a:t>sur</a:t>
            </a:r>
            <a:r>
              <a:rPr lang="it-IT" sz="2400" dirty="0"/>
              <a:t> le </a:t>
            </a:r>
            <a:r>
              <a:rPr lang="it-IT" sz="2400" dirty="0" err="1"/>
              <a:t>plan</a:t>
            </a:r>
            <a:r>
              <a:rPr lang="it-IT" sz="2400" dirty="0"/>
              <a:t> </a:t>
            </a:r>
            <a:r>
              <a:rPr lang="it-IT" sz="2400" dirty="0" err="1"/>
              <a:t>politique</a:t>
            </a:r>
            <a:r>
              <a:rPr lang="it-IT" sz="2400" dirty="0"/>
              <a:t> </a:t>
            </a:r>
            <a:r>
              <a:rPr lang="it-IT" sz="2400" dirty="0" err="1"/>
              <a:t>que</a:t>
            </a:r>
            <a:r>
              <a:rPr lang="it-IT" sz="2400" dirty="0"/>
              <a:t> l’</a:t>
            </a:r>
            <a:r>
              <a:rPr lang="it-IT" sz="2400" dirty="0" err="1"/>
              <a:t>entreprise</a:t>
            </a:r>
            <a:r>
              <a:rPr lang="it-IT" sz="2400" dirty="0"/>
              <a:t> </a:t>
            </a:r>
            <a:r>
              <a:rPr lang="it-IT" sz="2400" dirty="0" err="1"/>
              <a:t>prenait</a:t>
            </a:r>
            <a:r>
              <a:rPr lang="it-IT" sz="2400" dirty="0"/>
              <a:t> tout son </a:t>
            </a:r>
            <a:r>
              <a:rPr lang="it-IT" sz="2400" dirty="0" err="1"/>
              <a:t>sens</a:t>
            </a:r>
            <a:r>
              <a:rPr lang="it-IT" sz="2400" dirty="0"/>
              <a:t> : plus </a:t>
            </a:r>
            <a:r>
              <a:rPr lang="it-IT" sz="2400" dirty="0" err="1"/>
              <a:t>qu’une</a:t>
            </a:r>
            <a:r>
              <a:rPr lang="it-IT" sz="2400" dirty="0"/>
              <a:t> </a:t>
            </a:r>
            <a:r>
              <a:rPr lang="it-IT" sz="2400" dirty="0" err="1"/>
              <a:t>conception</a:t>
            </a:r>
            <a:r>
              <a:rPr lang="it-IT" sz="2400" dirty="0"/>
              <a:t> </a:t>
            </a:r>
            <a:r>
              <a:rPr lang="it-IT" sz="2400" dirty="0" err="1"/>
              <a:t>du</a:t>
            </a:r>
            <a:r>
              <a:rPr lang="it-IT" sz="2400" dirty="0"/>
              <a:t> </a:t>
            </a:r>
            <a:r>
              <a:rPr lang="it-IT" sz="2400" dirty="0" err="1"/>
              <a:t>droit</a:t>
            </a:r>
            <a:r>
              <a:rPr lang="it-IT" sz="2400" dirty="0"/>
              <a:t>, il </a:t>
            </a:r>
            <a:r>
              <a:rPr lang="it-IT" sz="2400" dirty="0" err="1"/>
              <a:t>imposait</a:t>
            </a:r>
            <a:r>
              <a:rPr lang="it-IT" sz="2400" dirty="0"/>
              <a:t> une </a:t>
            </a:r>
            <a:r>
              <a:rPr lang="it-IT" sz="2400" dirty="0" err="1"/>
              <a:t>vision</a:t>
            </a:r>
            <a:r>
              <a:rPr lang="it-IT" sz="2400" dirty="0"/>
              <a:t> de la </a:t>
            </a:r>
            <a:r>
              <a:rPr lang="it-IT" sz="2400" dirty="0" err="1"/>
              <a:t>société</a:t>
            </a:r>
            <a:r>
              <a:rPr lang="it-IT" sz="2400" dirty="0"/>
              <a:t>.</a:t>
            </a:r>
          </a:p>
          <a:p>
            <a:endParaRPr lang="fr-CA" sz="2400" dirty="0"/>
          </a:p>
        </p:txBody>
      </p:sp>
    </p:spTree>
    <p:extLst>
      <p:ext uri="{BB962C8B-B14F-4D97-AF65-F5344CB8AC3E}">
        <p14:creationId xmlns:p14="http://schemas.microsoft.com/office/powerpoint/2010/main" val="269100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dirty="0"/>
              <a:t>1°) </a:t>
            </a:r>
            <a:r>
              <a:rPr lang="it-IT" sz="2400" b="1" dirty="0" err="1"/>
              <a:t>Égalité</a:t>
            </a:r>
            <a:r>
              <a:rPr lang="it-IT" sz="2400" b="1" dirty="0"/>
              <a:t> de </a:t>
            </a:r>
            <a:r>
              <a:rPr lang="it-IT" sz="2400" b="1" dirty="0" err="1"/>
              <a:t>tous</a:t>
            </a:r>
            <a:r>
              <a:rPr lang="it-IT" sz="2400" b="1" dirty="0"/>
              <a:t> </a:t>
            </a:r>
            <a:r>
              <a:rPr lang="it-IT" sz="2400" b="1" dirty="0" err="1"/>
              <a:t>les</a:t>
            </a:r>
            <a:r>
              <a:rPr lang="it-IT" sz="2400" b="1" dirty="0"/>
              <a:t> </a:t>
            </a:r>
            <a:r>
              <a:rPr lang="it-IT" sz="2400" b="1" dirty="0" err="1"/>
              <a:t>citoyens</a:t>
            </a:r>
            <a:r>
              <a:rPr lang="it-IT" sz="2400" b="1" dirty="0"/>
              <a:t> </a:t>
            </a:r>
            <a:r>
              <a:rPr lang="it-IT" sz="2400" b="1" dirty="0" err="1"/>
              <a:t>devant</a:t>
            </a:r>
            <a:r>
              <a:rPr lang="it-IT" sz="2400" b="1" dirty="0"/>
              <a:t> la </a:t>
            </a:r>
            <a:r>
              <a:rPr lang="it-IT" sz="2400" b="1" dirty="0" err="1"/>
              <a:t>loi</a:t>
            </a:r>
            <a:r>
              <a:rPr lang="it-IT" sz="2400" dirty="0" smtClean="0"/>
              <a:t>.</a:t>
            </a:r>
          </a:p>
          <a:p>
            <a:r>
              <a:rPr lang="it-IT" sz="2400" dirty="0"/>
              <a:t>2°) </a:t>
            </a:r>
            <a:r>
              <a:rPr lang="it-IT" sz="2400" b="1" dirty="0"/>
              <a:t>La non-</a:t>
            </a:r>
            <a:r>
              <a:rPr lang="it-IT" sz="2400" b="1" dirty="0" err="1"/>
              <a:t>confessionnalité</a:t>
            </a:r>
            <a:r>
              <a:rPr lang="it-IT" sz="2400" b="1" dirty="0"/>
              <a:t> de l’</a:t>
            </a:r>
            <a:r>
              <a:rPr lang="it-IT" sz="2400" b="1" dirty="0" err="1"/>
              <a:t>État</a:t>
            </a:r>
            <a:r>
              <a:rPr lang="it-IT" sz="2400" b="1" dirty="0"/>
              <a:t>, </a:t>
            </a:r>
            <a:r>
              <a:rPr lang="it-IT" sz="2400" b="1" dirty="0" err="1"/>
              <a:t>point</a:t>
            </a:r>
            <a:r>
              <a:rPr lang="it-IT" sz="2400" b="1" dirty="0"/>
              <a:t> de </a:t>
            </a:r>
            <a:r>
              <a:rPr lang="it-IT" sz="2400" b="1" dirty="0" err="1"/>
              <a:t>départ</a:t>
            </a:r>
            <a:r>
              <a:rPr lang="it-IT" sz="2400" b="1" dirty="0"/>
              <a:t> de la </a:t>
            </a:r>
            <a:r>
              <a:rPr lang="it-IT" sz="2400" b="1" dirty="0" err="1"/>
              <a:t>laïcité</a:t>
            </a:r>
            <a:r>
              <a:rPr lang="it-IT" sz="2400" b="1" dirty="0"/>
              <a:t> </a:t>
            </a:r>
            <a:r>
              <a:rPr lang="it-IT" sz="2400" b="1" dirty="0" err="1"/>
              <a:t>française</a:t>
            </a:r>
            <a:r>
              <a:rPr lang="it-IT" sz="2400" dirty="0"/>
              <a:t>. </a:t>
            </a:r>
            <a:r>
              <a:rPr lang="it-IT" sz="2400" dirty="0" smtClean="0"/>
              <a:t> </a:t>
            </a:r>
          </a:p>
          <a:p>
            <a:r>
              <a:rPr lang="it-IT" sz="2400" dirty="0"/>
              <a:t>3°) </a:t>
            </a:r>
            <a:r>
              <a:rPr lang="it-IT" sz="2400" b="1" dirty="0"/>
              <a:t>L’</a:t>
            </a:r>
            <a:r>
              <a:rPr lang="it-IT" sz="2400" b="1" dirty="0" err="1"/>
              <a:t>organisation</a:t>
            </a:r>
            <a:r>
              <a:rPr lang="it-IT" sz="2400" b="1" dirty="0"/>
              <a:t> de la </a:t>
            </a:r>
            <a:r>
              <a:rPr lang="it-IT" sz="2400" b="1" dirty="0" err="1"/>
              <a:t>famille</a:t>
            </a:r>
            <a:r>
              <a:rPr lang="it-IT" sz="2400" b="1" dirty="0"/>
              <a:t> </a:t>
            </a:r>
            <a:r>
              <a:rPr lang="it-IT" sz="2400" b="1" dirty="0" err="1"/>
              <a:t>était</a:t>
            </a:r>
            <a:r>
              <a:rPr lang="it-IT" sz="2400" b="1" dirty="0"/>
              <a:t> </a:t>
            </a:r>
            <a:r>
              <a:rPr lang="it-IT" sz="2400" b="1" dirty="0" err="1"/>
              <a:t>hiérarchisée</a:t>
            </a:r>
            <a:r>
              <a:rPr lang="it-IT" sz="2400" b="1" dirty="0"/>
              <a:t>, </a:t>
            </a:r>
            <a:r>
              <a:rPr lang="it-IT" sz="2400" b="1" dirty="0" err="1"/>
              <a:t>avec</a:t>
            </a:r>
            <a:r>
              <a:rPr lang="it-IT" sz="2400" b="1" dirty="0"/>
              <a:t> le mari </a:t>
            </a:r>
            <a:r>
              <a:rPr lang="it-IT" sz="2400" b="1" dirty="0" err="1"/>
              <a:t>ou</a:t>
            </a:r>
            <a:r>
              <a:rPr lang="it-IT" sz="2400" b="1" dirty="0"/>
              <a:t> le </a:t>
            </a:r>
            <a:r>
              <a:rPr lang="it-IT" sz="2400" b="1" dirty="0" err="1"/>
              <a:t>père</a:t>
            </a:r>
            <a:r>
              <a:rPr lang="it-IT" sz="2400" b="1" dirty="0"/>
              <a:t> </a:t>
            </a:r>
            <a:r>
              <a:rPr lang="it-IT" sz="2400" b="1" dirty="0" err="1"/>
              <a:t>au</a:t>
            </a:r>
            <a:r>
              <a:rPr lang="it-IT" sz="2400" b="1" dirty="0"/>
              <a:t> </a:t>
            </a:r>
            <a:r>
              <a:rPr lang="it-IT" sz="2400" b="1" dirty="0" err="1"/>
              <a:t>sommet</a:t>
            </a:r>
            <a:r>
              <a:rPr lang="it-IT" sz="2400" dirty="0" smtClean="0"/>
              <a:t>.</a:t>
            </a:r>
          </a:p>
          <a:p>
            <a:r>
              <a:rPr lang="it-IT" sz="2400" dirty="0"/>
              <a:t>4°) </a:t>
            </a:r>
            <a:r>
              <a:rPr lang="it-IT" sz="2400" b="1" dirty="0"/>
              <a:t>Le </a:t>
            </a:r>
            <a:r>
              <a:rPr lang="it-IT" sz="2400" b="1" dirty="0" err="1"/>
              <a:t>droit</a:t>
            </a:r>
            <a:r>
              <a:rPr lang="it-IT" sz="2400" b="1" dirty="0"/>
              <a:t> de </a:t>
            </a:r>
            <a:r>
              <a:rPr lang="it-IT" sz="2400" b="1" dirty="0" err="1"/>
              <a:t>propriété</a:t>
            </a:r>
            <a:r>
              <a:rPr lang="it-IT" sz="2400" b="1" dirty="0"/>
              <a:t> </a:t>
            </a:r>
            <a:r>
              <a:rPr lang="it-IT" sz="2400" b="1" dirty="0" err="1"/>
              <a:t>était</a:t>
            </a:r>
            <a:r>
              <a:rPr lang="it-IT" sz="2400" b="1" dirty="0"/>
              <a:t> </a:t>
            </a:r>
            <a:r>
              <a:rPr lang="it-IT" sz="2400" b="1" dirty="0" err="1"/>
              <a:t>déclaré</a:t>
            </a:r>
            <a:r>
              <a:rPr lang="it-IT" sz="2400" b="1" dirty="0"/>
              <a:t> « </a:t>
            </a:r>
            <a:r>
              <a:rPr lang="it-IT" sz="2400" b="1" dirty="0" err="1"/>
              <a:t>absolu</a:t>
            </a:r>
            <a:r>
              <a:rPr lang="it-IT" sz="2400" b="1" dirty="0"/>
              <a:t> »</a:t>
            </a:r>
            <a:endParaRPr lang="fr-CA" sz="2400" dirty="0"/>
          </a:p>
        </p:txBody>
      </p:sp>
    </p:spTree>
    <p:extLst>
      <p:ext uri="{BB962C8B-B14F-4D97-AF65-F5344CB8AC3E}">
        <p14:creationId xmlns:p14="http://schemas.microsoft.com/office/powerpoint/2010/main" val="1769158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smtClean="0"/>
              <a:t>1</a:t>
            </a:r>
            <a:r>
              <a:rPr lang="it-IT" sz="2400" dirty="0"/>
              <a:t>°) </a:t>
            </a:r>
            <a:r>
              <a:rPr lang="it-IT" sz="2400" b="1" dirty="0" err="1"/>
              <a:t>Égalité</a:t>
            </a:r>
            <a:r>
              <a:rPr lang="it-IT" sz="2400" b="1" dirty="0"/>
              <a:t> de </a:t>
            </a:r>
            <a:r>
              <a:rPr lang="it-IT" sz="2400" b="1" dirty="0" err="1"/>
              <a:t>tous</a:t>
            </a:r>
            <a:r>
              <a:rPr lang="it-IT" sz="2400" b="1" dirty="0"/>
              <a:t> </a:t>
            </a:r>
            <a:r>
              <a:rPr lang="it-IT" sz="2400" b="1" dirty="0" err="1"/>
              <a:t>les</a:t>
            </a:r>
            <a:r>
              <a:rPr lang="it-IT" sz="2400" b="1" dirty="0"/>
              <a:t> </a:t>
            </a:r>
            <a:r>
              <a:rPr lang="it-IT" sz="2400" b="1" dirty="0" err="1"/>
              <a:t>citoyens</a:t>
            </a:r>
            <a:r>
              <a:rPr lang="it-IT" sz="2400" b="1" dirty="0"/>
              <a:t> </a:t>
            </a:r>
            <a:r>
              <a:rPr lang="it-IT" sz="2400" b="1" dirty="0" err="1"/>
              <a:t>devant</a:t>
            </a:r>
            <a:r>
              <a:rPr lang="it-IT" sz="2400" b="1" dirty="0"/>
              <a:t> la </a:t>
            </a:r>
            <a:r>
              <a:rPr lang="it-IT" sz="2400" b="1" dirty="0" err="1"/>
              <a:t>loi</a:t>
            </a:r>
            <a:r>
              <a:rPr lang="it-IT" sz="2400" dirty="0"/>
              <a:t>. Tout </a:t>
            </a:r>
            <a:r>
              <a:rPr lang="it-IT" sz="2400" dirty="0" err="1"/>
              <a:t>Français</a:t>
            </a:r>
            <a:r>
              <a:rPr lang="it-IT" sz="2400" dirty="0"/>
              <a:t> </a:t>
            </a:r>
            <a:r>
              <a:rPr lang="it-IT" sz="2400" dirty="0" err="1"/>
              <a:t>devait</a:t>
            </a:r>
            <a:r>
              <a:rPr lang="it-IT" sz="2400" dirty="0"/>
              <a:t> </a:t>
            </a:r>
            <a:r>
              <a:rPr lang="it-IT" sz="2400" dirty="0" err="1"/>
              <a:t>jouir</a:t>
            </a:r>
            <a:r>
              <a:rPr lang="it-IT" sz="2400" dirty="0"/>
              <a:t> </a:t>
            </a:r>
            <a:r>
              <a:rPr lang="it-IT" sz="2400" dirty="0" err="1"/>
              <a:t>des</a:t>
            </a:r>
            <a:r>
              <a:rPr lang="it-IT" sz="2400" dirty="0"/>
              <a:t> </a:t>
            </a:r>
            <a:r>
              <a:rPr lang="it-IT" sz="2400" dirty="0" err="1"/>
              <a:t>droits</a:t>
            </a:r>
            <a:r>
              <a:rPr lang="it-IT" sz="2400" dirty="0"/>
              <a:t> </a:t>
            </a:r>
            <a:r>
              <a:rPr lang="it-IT" sz="2400" dirty="0" err="1"/>
              <a:t>civils</a:t>
            </a:r>
            <a:r>
              <a:rPr lang="it-IT" sz="2400" dirty="0"/>
              <a:t>, </a:t>
            </a:r>
            <a:r>
              <a:rPr lang="it-IT" sz="2400" dirty="0" err="1"/>
              <a:t>sauf</a:t>
            </a:r>
            <a:r>
              <a:rPr lang="it-IT" sz="2400" dirty="0"/>
              <a:t> à en </a:t>
            </a:r>
            <a:r>
              <a:rPr lang="it-IT" sz="2400" dirty="0" err="1"/>
              <a:t>être</a:t>
            </a:r>
            <a:r>
              <a:rPr lang="it-IT" sz="2400" dirty="0"/>
              <a:t> </a:t>
            </a:r>
            <a:r>
              <a:rPr lang="it-IT" sz="2400" dirty="0" err="1"/>
              <a:t>privé</a:t>
            </a:r>
            <a:r>
              <a:rPr lang="it-IT" sz="2400" dirty="0"/>
              <a:t> pour </a:t>
            </a:r>
            <a:r>
              <a:rPr lang="it-IT" sz="2400" dirty="0" err="1"/>
              <a:t>des</a:t>
            </a:r>
            <a:r>
              <a:rPr lang="it-IT" sz="2400" dirty="0"/>
              <a:t> </a:t>
            </a:r>
            <a:r>
              <a:rPr lang="it-IT" sz="2400" dirty="0" err="1"/>
              <a:t>motifs</a:t>
            </a:r>
            <a:r>
              <a:rPr lang="it-IT" sz="2400" dirty="0"/>
              <a:t> </a:t>
            </a:r>
            <a:r>
              <a:rPr lang="it-IT" sz="2400" dirty="0" err="1"/>
              <a:t>légaux</a:t>
            </a:r>
            <a:r>
              <a:rPr lang="it-IT" sz="2400" dirty="0"/>
              <a:t>. Cela ne </a:t>
            </a:r>
            <a:r>
              <a:rPr lang="it-IT" sz="2400" dirty="0" err="1"/>
              <a:t>signifiait</a:t>
            </a:r>
            <a:r>
              <a:rPr lang="it-IT" sz="2400" dirty="0"/>
              <a:t> </a:t>
            </a:r>
            <a:r>
              <a:rPr lang="it-IT" sz="2400" dirty="0" err="1"/>
              <a:t>pas</a:t>
            </a:r>
            <a:r>
              <a:rPr lang="it-IT" sz="2400" dirty="0"/>
              <a:t> </a:t>
            </a:r>
            <a:r>
              <a:rPr lang="it-IT" sz="2400" dirty="0" err="1"/>
              <a:t>que</a:t>
            </a:r>
            <a:r>
              <a:rPr lang="it-IT" sz="2400" dirty="0"/>
              <a:t> le Code </a:t>
            </a:r>
            <a:r>
              <a:rPr lang="it-IT" sz="2400" dirty="0" err="1"/>
              <a:t>était</a:t>
            </a:r>
            <a:r>
              <a:rPr lang="it-IT" sz="2400" dirty="0"/>
              <a:t> </a:t>
            </a:r>
            <a:r>
              <a:rPr lang="it-IT" sz="2400" dirty="0" err="1"/>
              <a:t>égalitaire</a:t>
            </a:r>
            <a:r>
              <a:rPr lang="it-IT" sz="2400" dirty="0"/>
              <a:t> : </a:t>
            </a:r>
            <a:r>
              <a:rPr lang="it-IT" sz="2400" b="1" dirty="0" err="1"/>
              <a:t>les</a:t>
            </a:r>
            <a:r>
              <a:rPr lang="it-IT" sz="2400" b="1" dirty="0"/>
              <a:t> </a:t>
            </a:r>
            <a:r>
              <a:rPr lang="it-IT" sz="2400" b="1" dirty="0" err="1"/>
              <a:t>codificateurs</a:t>
            </a:r>
            <a:r>
              <a:rPr lang="it-IT" sz="2400" b="1" dirty="0"/>
              <a:t> ne </a:t>
            </a:r>
            <a:r>
              <a:rPr lang="it-IT" sz="2400" b="1" dirty="0" err="1"/>
              <a:t>prétendaient</a:t>
            </a:r>
            <a:r>
              <a:rPr lang="it-IT" sz="2400" b="1" dirty="0"/>
              <a:t> </a:t>
            </a:r>
            <a:r>
              <a:rPr lang="it-IT" sz="2400" b="1" dirty="0" err="1"/>
              <a:t>pas</a:t>
            </a:r>
            <a:r>
              <a:rPr lang="it-IT" sz="2400" b="1" dirty="0"/>
              <a:t> </a:t>
            </a:r>
            <a:r>
              <a:rPr lang="it-IT" sz="2400" b="1" dirty="0" err="1"/>
              <a:t>mettre</a:t>
            </a:r>
            <a:r>
              <a:rPr lang="it-IT" sz="2400" b="1" dirty="0"/>
              <a:t> en </a:t>
            </a:r>
            <a:r>
              <a:rPr lang="it-IT" sz="2400" b="1" dirty="0" err="1"/>
              <a:t>œuvre</a:t>
            </a:r>
            <a:r>
              <a:rPr lang="it-IT" sz="2400" b="1" dirty="0"/>
              <a:t> un </a:t>
            </a:r>
            <a:r>
              <a:rPr lang="it-IT" sz="2400" b="1" dirty="0" err="1"/>
              <a:t>dispositif</a:t>
            </a:r>
            <a:r>
              <a:rPr lang="it-IT" sz="2400" b="1" dirty="0"/>
              <a:t> </a:t>
            </a:r>
            <a:r>
              <a:rPr lang="it-IT" sz="2400" b="1" dirty="0" err="1"/>
              <a:t>visant</a:t>
            </a:r>
            <a:r>
              <a:rPr lang="it-IT" sz="2400" b="1" dirty="0"/>
              <a:t> à </a:t>
            </a:r>
            <a:r>
              <a:rPr lang="it-IT" sz="2400" b="1" dirty="0" err="1"/>
              <a:t>rectifier</a:t>
            </a:r>
            <a:r>
              <a:rPr lang="it-IT" sz="2400" b="1" dirty="0"/>
              <a:t> </a:t>
            </a:r>
            <a:r>
              <a:rPr lang="it-IT" sz="2400" b="1" dirty="0" err="1"/>
              <a:t>les</a:t>
            </a:r>
            <a:r>
              <a:rPr lang="it-IT" sz="2400" b="1" dirty="0"/>
              <a:t> </a:t>
            </a:r>
            <a:r>
              <a:rPr lang="it-IT" sz="2400" b="1" dirty="0" err="1"/>
              <a:t>inégalités</a:t>
            </a:r>
            <a:r>
              <a:rPr lang="it-IT" sz="2400" b="1" dirty="0"/>
              <a:t> </a:t>
            </a:r>
            <a:r>
              <a:rPr lang="it-IT" sz="2400" b="1" dirty="0" err="1"/>
              <a:t>créées</a:t>
            </a:r>
            <a:r>
              <a:rPr lang="it-IT" sz="2400" b="1" dirty="0"/>
              <a:t> par la marche de la </a:t>
            </a:r>
            <a:r>
              <a:rPr lang="it-IT" sz="2400" b="1" dirty="0" err="1"/>
              <a:t>société</a:t>
            </a:r>
            <a:r>
              <a:rPr lang="it-IT" sz="2400" dirty="0"/>
              <a:t>, </a:t>
            </a:r>
            <a:r>
              <a:rPr lang="it-IT" sz="2400" dirty="0" err="1"/>
              <a:t>prolongeant</a:t>
            </a:r>
            <a:r>
              <a:rPr lang="it-IT" sz="2400" dirty="0"/>
              <a:t> </a:t>
            </a:r>
            <a:r>
              <a:rPr lang="it-IT" sz="2400" dirty="0" err="1"/>
              <a:t>ainsi</a:t>
            </a:r>
            <a:r>
              <a:rPr lang="it-IT" sz="2400" dirty="0"/>
              <a:t> l’esprit de la </a:t>
            </a:r>
            <a:r>
              <a:rPr lang="it-IT" sz="2400" dirty="0" err="1"/>
              <a:t>Déclaration</a:t>
            </a:r>
            <a:r>
              <a:rPr lang="it-IT" sz="2400" dirty="0"/>
              <a:t> </a:t>
            </a:r>
            <a:r>
              <a:rPr lang="it-IT" sz="2400" dirty="0" err="1"/>
              <a:t>des</a:t>
            </a:r>
            <a:r>
              <a:rPr lang="it-IT" sz="2400" dirty="0"/>
              <a:t> </a:t>
            </a:r>
            <a:r>
              <a:rPr lang="it-IT" sz="2400" dirty="0" err="1"/>
              <a:t>droits</a:t>
            </a:r>
            <a:r>
              <a:rPr lang="it-IT" sz="2400" dirty="0"/>
              <a:t> de l’</a:t>
            </a:r>
            <a:r>
              <a:rPr lang="it-IT" sz="2400" dirty="0" err="1"/>
              <a:t>Homme</a:t>
            </a:r>
            <a:r>
              <a:rPr lang="it-IT" sz="2400" dirty="0"/>
              <a:t> et </a:t>
            </a:r>
            <a:r>
              <a:rPr lang="it-IT" sz="2400" dirty="0" err="1"/>
              <a:t>du</a:t>
            </a:r>
            <a:r>
              <a:rPr lang="it-IT" sz="2400" dirty="0"/>
              <a:t> </a:t>
            </a:r>
            <a:r>
              <a:rPr lang="it-IT" sz="2400" dirty="0" err="1"/>
              <a:t>Citoyen</a:t>
            </a:r>
            <a:r>
              <a:rPr lang="it-IT" sz="2400" dirty="0"/>
              <a:t>. </a:t>
            </a:r>
            <a:r>
              <a:rPr lang="it-IT" sz="2400" dirty="0" err="1"/>
              <a:t>Égalité</a:t>
            </a:r>
            <a:r>
              <a:rPr lang="it-IT" sz="2400" dirty="0"/>
              <a:t> </a:t>
            </a:r>
            <a:r>
              <a:rPr lang="it-IT" sz="2400" dirty="0" err="1"/>
              <a:t>des</a:t>
            </a:r>
            <a:r>
              <a:rPr lang="it-IT" sz="2400" dirty="0"/>
              <a:t> </a:t>
            </a:r>
            <a:r>
              <a:rPr lang="it-IT" sz="2400" dirty="0" err="1"/>
              <a:t>droits</a:t>
            </a:r>
            <a:r>
              <a:rPr lang="it-IT" sz="2400" dirty="0"/>
              <a:t> n’</a:t>
            </a:r>
            <a:r>
              <a:rPr lang="it-IT" sz="2400" dirty="0" err="1"/>
              <a:t>était</a:t>
            </a:r>
            <a:r>
              <a:rPr lang="it-IT" sz="2400" dirty="0"/>
              <a:t> </a:t>
            </a:r>
            <a:r>
              <a:rPr lang="it-IT" sz="2400" dirty="0" err="1"/>
              <a:t>pas</a:t>
            </a:r>
            <a:r>
              <a:rPr lang="it-IT" sz="2400" dirty="0"/>
              <a:t> </a:t>
            </a:r>
            <a:r>
              <a:rPr lang="it-IT" sz="2400" dirty="0" err="1"/>
              <a:t>égalitarisme</a:t>
            </a:r>
            <a:r>
              <a:rPr lang="it-IT" sz="2400" dirty="0"/>
              <a:t>.</a:t>
            </a:r>
          </a:p>
          <a:p>
            <a:pPr algn="just"/>
            <a:r>
              <a:rPr lang="it-IT" sz="2400" dirty="0"/>
              <a:t>2°) </a:t>
            </a:r>
            <a:r>
              <a:rPr lang="it-IT" sz="2400" b="1" dirty="0"/>
              <a:t>La non-</a:t>
            </a:r>
            <a:r>
              <a:rPr lang="it-IT" sz="2400" b="1" dirty="0" err="1"/>
              <a:t>confessionnalité</a:t>
            </a:r>
            <a:r>
              <a:rPr lang="it-IT" sz="2400" b="1" dirty="0"/>
              <a:t> de l’</a:t>
            </a:r>
            <a:r>
              <a:rPr lang="it-IT" sz="2400" b="1" dirty="0" err="1"/>
              <a:t>État</a:t>
            </a:r>
            <a:r>
              <a:rPr lang="it-IT" sz="2400" b="1" dirty="0"/>
              <a:t>, </a:t>
            </a:r>
            <a:r>
              <a:rPr lang="it-IT" sz="2400" b="1" dirty="0" err="1"/>
              <a:t>point</a:t>
            </a:r>
            <a:r>
              <a:rPr lang="it-IT" sz="2400" b="1" dirty="0"/>
              <a:t> de </a:t>
            </a:r>
            <a:r>
              <a:rPr lang="it-IT" sz="2400" b="1" dirty="0" err="1"/>
              <a:t>départ</a:t>
            </a:r>
            <a:r>
              <a:rPr lang="it-IT" sz="2400" b="1" dirty="0"/>
              <a:t> de la </a:t>
            </a:r>
            <a:r>
              <a:rPr lang="it-IT" sz="2400" b="1" dirty="0" err="1"/>
              <a:t>laïcité</a:t>
            </a:r>
            <a:r>
              <a:rPr lang="it-IT" sz="2400" b="1" dirty="0"/>
              <a:t> </a:t>
            </a:r>
            <a:r>
              <a:rPr lang="it-IT" sz="2400" b="1" dirty="0" err="1"/>
              <a:t>française</a:t>
            </a:r>
            <a:r>
              <a:rPr lang="it-IT" sz="2400" b="1" dirty="0"/>
              <a:t>. </a:t>
            </a:r>
            <a:r>
              <a:rPr lang="it-IT" sz="2400" b="1" dirty="0" err="1"/>
              <a:t>Les</a:t>
            </a:r>
            <a:r>
              <a:rPr lang="it-IT" sz="2400" b="1" dirty="0"/>
              <a:t> </a:t>
            </a:r>
            <a:r>
              <a:rPr lang="it-IT" sz="2400" b="1" dirty="0" err="1"/>
              <a:t>actes</a:t>
            </a:r>
            <a:r>
              <a:rPr lang="it-IT" sz="2400" b="1" dirty="0"/>
              <a:t> d’</a:t>
            </a:r>
            <a:r>
              <a:rPr lang="it-IT" sz="2400" b="1" dirty="0" err="1"/>
              <a:t>état-civil</a:t>
            </a:r>
            <a:r>
              <a:rPr lang="it-IT" sz="2400" b="1" dirty="0"/>
              <a:t> </a:t>
            </a:r>
            <a:r>
              <a:rPr lang="it-IT" sz="2400" b="1" dirty="0" err="1"/>
              <a:t>étaient</a:t>
            </a:r>
            <a:r>
              <a:rPr lang="it-IT" sz="2400" b="1" dirty="0"/>
              <a:t> </a:t>
            </a:r>
            <a:r>
              <a:rPr lang="it-IT" sz="2400" b="1" dirty="0" err="1"/>
              <a:t>désormais</a:t>
            </a:r>
            <a:r>
              <a:rPr lang="it-IT" sz="2400" b="1" dirty="0"/>
              <a:t> </a:t>
            </a:r>
            <a:r>
              <a:rPr lang="it-IT" sz="2400" b="1" dirty="0" err="1"/>
              <a:t>établis</a:t>
            </a:r>
            <a:r>
              <a:rPr lang="it-IT" sz="2400" b="1" dirty="0"/>
              <a:t> par </a:t>
            </a:r>
            <a:r>
              <a:rPr lang="it-IT" sz="2400" b="1" dirty="0" err="1"/>
              <a:t>des</a:t>
            </a:r>
            <a:r>
              <a:rPr lang="it-IT" sz="2400" b="1" dirty="0"/>
              <a:t> agents </a:t>
            </a:r>
            <a:r>
              <a:rPr lang="it-IT" sz="2400" b="1" dirty="0" err="1"/>
              <a:t>publics</a:t>
            </a:r>
            <a:r>
              <a:rPr lang="it-IT" sz="2400" dirty="0"/>
              <a:t> et non plus par </a:t>
            </a:r>
            <a:r>
              <a:rPr lang="it-IT" sz="2400" dirty="0" err="1"/>
              <a:t>les</a:t>
            </a:r>
            <a:r>
              <a:rPr lang="it-IT" sz="2400" dirty="0"/>
              <a:t> </a:t>
            </a:r>
            <a:r>
              <a:rPr lang="it-IT" sz="2400" dirty="0" err="1"/>
              <a:t>paroisses</a:t>
            </a:r>
            <a:r>
              <a:rPr lang="it-IT" sz="2400" dirty="0"/>
              <a:t>, </a:t>
            </a:r>
            <a:r>
              <a:rPr lang="it-IT" sz="2400" dirty="0" err="1"/>
              <a:t>faute</a:t>
            </a:r>
            <a:r>
              <a:rPr lang="it-IT" sz="2400" dirty="0"/>
              <a:t> de </a:t>
            </a:r>
            <a:r>
              <a:rPr lang="it-IT" sz="2400" dirty="0" err="1"/>
              <a:t>quoi</a:t>
            </a:r>
            <a:r>
              <a:rPr lang="it-IT" sz="2400" dirty="0"/>
              <a:t> </a:t>
            </a:r>
            <a:r>
              <a:rPr lang="it-IT" sz="2400" dirty="0" err="1"/>
              <a:t>ils</a:t>
            </a:r>
            <a:r>
              <a:rPr lang="it-IT" sz="2400" dirty="0"/>
              <a:t> ne </a:t>
            </a:r>
            <a:r>
              <a:rPr lang="it-IT" sz="2400" dirty="0" err="1"/>
              <a:t>pouvaient</a:t>
            </a:r>
            <a:r>
              <a:rPr lang="it-IT" sz="2400" dirty="0"/>
              <a:t> </a:t>
            </a:r>
            <a:r>
              <a:rPr lang="it-IT" sz="2400" dirty="0" err="1"/>
              <a:t>produire</a:t>
            </a:r>
            <a:r>
              <a:rPr lang="it-IT" sz="2400" dirty="0"/>
              <a:t> d’</a:t>
            </a:r>
            <a:r>
              <a:rPr lang="it-IT" sz="2400" dirty="0" err="1"/>
              <a:t>effets</a:t>
            </a:r>
            <a:r>
              <a:rPr lang="it-IT" sz="2400" dirty="0"/>
              <a:t> </a:t>
            </a:r>
            <a:r>
              <a:rPr lang="it-IT" sz="2400" dirty="0" err="1"/>
              <a:t>juridiques</a:t>
            </a:r>
            <a:r>
              <a:rPr lang="it-IT" sz="2400" dirty="0"/>
              <a:t>. La nécessaire </a:t>
            </a:r>
            <a:r>
              <a:rPr lang="it-IT" sz="2400" dirty="0" err="1"/>
              <a:t>antériorité</a:t>
            </a:r>
            <a:r>
              <a:rPr lang="it-IT" sz="2400" dirty="0"/>
              <a:t> </a:t>
            </a:r>
            <a:r>
              <a:rPr lang="it-IT" sz="2400" dirty="0" err="1"/>
              <a:t>du</a:t>
            </a:r>
            <a:r>
              <a:rPr lang="it-IT" sz="2400" dirty="0"/>
              <a:t> </a:t>
            </a:r>
            <a:r>
              <a:rPr lang="it-IT" sz="2400" b="1" dirty="0" err="1"/>
              <a:t>mariage</a:t>
            </a:r>
            <a:r>
              <a:rPr lang="it-IT" sz="2400" b="1" dirty="0"/>
              <a:t> </a:t>
            </a:r>
            <a:r>
              <a:rPr lang="it-IT" sz="2400" b="1" dirty="0" err="1"/>
              <a:t>civil</a:t>
            </a:r>
            <a:r>
              <a:rPr lang="it-IT" sz="2400" b="1" dirty="0"/>
              <a:t> </a:t>
            </a:r>
            <a:r>
              <a:rPr lang="it-IT" sz="2400" dirty="0"/>
              <a:t>par </a:t>
            </a:r>
            <a:r>
              <a:rPr lang="it-IT" sz="2400" dirty="0" err="1"/>
              <a:t>rapport</a:t>
            </a:r>
            <a:r>
              <a:rPr lang="it-IT" sz="2400" dirty="0"/>
              <a:t> </a:t>
            </a:r>
            <a:r>
              <a:rPr lang="it-IT" sz="2400" dirty="0" err="1"/>
              <a:t>au</a:t>
            </a:r>
            <a:r>
              <a:rPr lang="it-IT" sz="2400" dirty="0"/>
              <a:t> </a:t>
            </a:r>
            <a:r>
              <a:rPr lang="it-IT" sz="2400" dirty="0" err="1"/>
              <a:t>mariage</a:t>
            </a:r>
            <a:r>
              <a:rPr lang="it-IT" sz="2400" dirty="0"/>
              <a:t> </a:t>
            </a:r>
            <a:r>
              <a:rPr lang="it-IT" sz="2400" dirty="0" err="1"/>
              <a:t>religieux</a:t>
            </a:r>
            <a:r>
              <a:rPr lang="it-IT" sz="2400" dirty="0"/>
              <a:t> </a:t>
            </a:r>
            <a:r>
              <a:rPr lang="it-IT" sz="2400" dirty="0" err="1"/>
              <a:t>était</a:t>
            </a:r>
            <a:r>
              <a:rPr lang="it-IT" sz="2400" dirty="0"/>
              <a:t> </a:t>
            </a:r>
            <a:r>
              <a:rPr lang="it-IT" sz="2400" dirty="0" err="1"/>
              <a:t>proclamée</a:t>
            </a:r>
            <a:r>
              <a:rPr lang="it-IT" sz="2400" dirty="0"/>
              <a:t> </a:t>
            </a:r>
            <a:r>
              <a:rPr lang="it-IT" sz="2400" dirty="0" err="1"/>
              <a:t>avec</a:t>
            </a:r>
            <a:r>
              <a:rPr lang="it-IT" sz="2400" dirty="0"/>
              <a:t> force. </a:t>
            </a:r>
            <a:r>
              <a:rPr lang="it-IT" sz="2400" dirty="0" err="1"/>
              <a:t>Même</a:t>
            </a:r>
            <a:r>
              <a:rPr lang="it-IT" sz="2400" dirty="0"/>
              <a:t> </a:t>
            </a:r>
            <a:r>
              <a:rPr lang="it-IT" sz="2400" dirty="0" err="1"/>
              <a:t>limité</a:t>
            </a:r>
            <a:r>
              <a:rPr lang="it-IT" sz="2400" dirty="0"/>
              <a:t> par </a:t>
            </a:r>
            <a:r>
              <a:rPr lang="it-IT" sz="2400" dirty="0" err="1"/>
              <a:t>rapport</a:t>
            </a:r>
            <a:r>
              <a:rPr lang="it-IT" sz="2400" dirty="0"/>
              <a:t> à la </a:t>
            </a:r>
            <a:r>
              <a:rPr lang="it-IT" sz="2400" dirty="0" err="1"/>
              <a:t>législation</a:t>
            </a:r>
            <a:r>
              <a:rPr lang="it-IT" sz="2400" dirty="0"/>
              <a:t> « </a:t>
            </a:r>
            <a:r>
              <a:rPr lang="it-IT" sz="2400" dirty="0" err="1"/>
              <a:t>intermédiaire</a:t>
            </a:r>
            <a:r>
              <a:rPr lang="it-IT" sz="2400" dirty="0"/>
              <a:t> », le </a:t>
            </a:r>
            <a:r>
              <a:rPr lang="it-IT" sz="2400" b="1" dirty="0" err="1"/>
              <a:t>divorce</a:t>
            </a:r>
            <a:r>
              <a:rPr lang="it-IT" sz="2400" b="1" dirty="0"/>
              <a:t> </a:t>
            </a:r>
            <a:r>
              <a:rPr lang="it-IT" sz="2400" b="1" dirty="0" err="1"/>
              <a:t>était</a:t>
            </a:r>
            <a:r>
              <a:rPr lang="it-IT" sz="2400" b="1" dirty="0"/>
              <a:t> </a:t>
            </a:r>
            <a:r>
              <a:rPr lang="it-IT" sz="2400" b="1" dirty="0" err="1"/>
              <a:t>reconnu</a:t>
            </a:r>
            <a:r>
              <a:rPr lang="it-IT" sz="2400" b="1" dirty="0"/>
              <a:t>, </a:t>
            </a:r>
            <a:r>
              <a:rPr lang="it-IT" sz="2400" b="1" dirty="0" err="1"/>
              <a:t>contre</a:t>
            </a:r>
            <a:r>
              <a:rPr lang="it-IT" sz="2400" b="1" dirty="0"/>
              <a:t> </a:t>
            </a:r>
            <a:r>
              <a:rPr lang="it-IT" sz="2400" b="1" dirty="0" err="1"/>
              <a:t>l’avis</a:t>
            </a:r>
            <a:r>
              <a:rPr lang="it-IT" sz="2400" b="1" dirty="0"/>
              <a:t> de l’</a:t>
            </a:r>
            <a:r>
              <a:rPr lang="it-IT" sz="2400" b="1" dirty="0" err="1"/>
              <a:t>Église</a:t>
            </a:r>
            <a:r>
              <a:rPr lang="it-IT" sz="2400" b="1" dirty="0"/>
              <a:t> : </a:t>
            </a:r>
            <a:r>
              <a:rPr lang="it-IT" sz="2400" dirty="0"/>
              <a:t>le </a:t>
            </a:r>
            <a:r>
              <a:rPr lang="it-IT" sz="2400" dirty="0" err="1"/>
              <a:t>mariage</a:t>
            </a:r>
            <a:r>
              <a:rPr lang="it-IT" sz="2400" dirty="0"/>
              <a:t> </a:t>
            </a:r>
            <a:r>
              <a:rPr lang="it-IT" sz="2400" dirty="0" err="1"/>
              <a:t>était</a:t>
            </a:r>
            <a:r>
              <a:rPr lang="it-IT" sz="2400" dirty="0"/>
              <a:t> un </a:t>
            </a:r>
            <a:r>
              <a:rPr lang="it-IT" sz="2400" dirty="0" err="1"/>
              <a:t>contrat</a:t>
            </a:r>
            <a:r>
              <a:rPr lang="it-IT" sz="2400" dirty="0"/>
              <a:t> qui, </a:t>
            </a:r>
            <a:r>
              <a:rPr lang="it-IT" sz="2400" dirty="0" err="1"/>
              <a:t>comme</a:t>
            </a:r>
            <a:r>
              <a:rPr lang="it-IT" sz="2400" dirty="0"/>
              <a:t> </a:t>
            </a:r>
            <a:r>
              <a:rPr lang="it-IT" sz="2400" dirty="0" err="1"/>
              <a:t>tel</a:t>
            </a:r>
            <a:r>
              <a:rPr lang="it-IT" sz="2400" dirty="0"/>
              <a:t>, </a:t>
            </a:r>
            <a:r>
              <a:rPr lang="it-IT" sz="2400" dirty="0" err="1"/>
              <a:t>pouvait</a:t>
            </a:r>
            <a:r>
              <a:rPr lang="it-IT" sz="2400" dirty="0"/>
              <a:t> </a:t>
            </a:r>
            <a:r>
              <a:rPr lang="it-IT" sz="2400" dirty="0" err="1"/>
              <a:t>être</a:t>
            </a:r>
            <a:r>
              <a:rPr lang="it-IT" sz="2400" dirty="0"/>
              <a:t> </a:t>
            </a:r>
            <a:r>
              <a:rPr lang="it-IT" sz="2400" dirty="0" err="1"/>
              <a:t>dissout</a:t>
            </a:r>
            <a:r>
              <a:rPr lang="it-IT" sz="2400" dirty="0" smtClean="0"/>
              <a:t>.</a:t>
            </a:r>
            <a:endParaRPr lang="it-IT" sz="2400" dirty="0"/>
          </a:p>
        </p:txBody>
      </p:sp>
    </p:spTree>
    <p:extLst>
      <p:ext uri="{BB962C8B-B14F-4D97-AF65-F5344CB8AC3E}">
        <p14:creationId xmlns:p14="http://schemas.microsoft.com/office/powerpoint/2010/main" val="101883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3</a:t>
            </a:r>
            <a:r>
              <a:rPr lang="it-IT" sz="2400" dirty="0"/>
              <a:t>°) </a:t>
            </a:r>
            <a:r>
              <a:rPr lang="it-IT" sz="2400" b="1" dirty="0"/>
              <a:t>L’</a:t>
            </a:r>
            <a:r>
              <a:rPr lang="it-IT" sz="2400" b="1" dirty="0" err="1"/>
              <a:t>organisation</a:t>
            </a:r>
            <a:r>
              <a:rPr lang="it-IT" sz="2400" b="1" dirty="0"/>
              <a:t> de la </a:t>
            </a:r>
            <a:r>
              <a:rPr lang="it-IT" sz="2400" b="1" dirty="0" err="1"/>
              <a:t>famille</a:t>
            </a:r>
            <a:r>
              <a:rPr lang="it-IT" sz="2400" b="1" dirty="0"/>
              <a:t> </a:t>
            </a:r>
            <a:r>
              <a:rPr lang="it-IT" sz="2400" b="1" dirty="0" err="1"/>
              <a:t>était</a:t>
            </a:r>
            <a:r>
              <a:rPr lang="it-IT" sz="2400" b="1" dirty="0"/>
              <a:t> </a:t>
            </a:r>
            <a:r>
              <a:rPr lang="it-IT" sz="2400" b="1" dirty="0" err="1"/>
              <a:t>hiérarchisée</a:t>
            </a:r>
            <a:r>
              <a:rPr lang="it-IT" sz="2400" b="1" dirty="0"/>
              <a:t>, </a:t>
            </a:r>
            <a:r>
              <a:rPr lang="it-IT" sz="2400" b="1" dirty="0" err="1"/>
              <a:t>avec</a:t>
            </a:r>
            <a:r>
              <a:rPr lang="it-IT" sz="2400" b="1" dirty="0"/>
              <a:t> le mari </a:t>
            </a:r>
            <a:r>
              <a:rPr lang="it-IT" sz="2400" b="1" dirty="0" err="1"/>
              <a:t>ou</a:t>
            </a:r>
            <a:r>
              <a:rPr lang="it-IT" sz="2400" b="1" dirty="0"/>
              <a:t> le </a:t>
            </a:r>
            <a:r>
              <a:rPr lang="it-IT" sz="2400" b="1" dirty="0" err="1"/>
              <a:t>père</a:t>
            </a:r>
            <a:r>
              <a:rPr lang="it-IT" sz="2400" b="1" dirty="0"/>
              <a:t> </a:t>
            </a:r>
            <a:r>
              <a:rPr lang="it-IT" sz="2400" b="1" dirty="0" err="1"/>
              <a:t>au</a:t>
            </a:r>
            <a:r>
              <a:rPr lang="it-IT" sz="2400" b="1" dirty="0"/>
              <a:t> </a:t>
            </a:r>
            <a:r>
              <a:rPr lang="it-IT" sz="2400" b="1" dirty="0" err="1"/>
              <a:t>sommet</a:t>
            </a:r>
            <a:r>
              <a:rPr lang="it-IT" sz="2400" dirty="0"/>
              <a:t>. Le </a:t>
            </a:r>
            <a:r>
              <a:rPr lang="it-IT" sz="2400" dirty="0" err="1"/>
              <a:t>statut</a:t>
            </a:r>
            <a:r>
              <a:rPr lang="it-IT" sz="2400" dirty="0"/>
              <a:t> de la femme (</a:t>
            </a:r>
            <a:r>
              <a:rPr lang="it-IT" sz="2400" dirty="0" err="1"/>
              <a:t>qu’il</a:t>
            </a:r>
            <a:r>
              <a:rPr lang="it-IT" sz="2400" dirty="0"/>
              <a:t> s’agisse de la </a:t>
            </a:r>
            <a:r>
              <a:rPr lang="it-IT" sz="2400" dirty="0" err="1"/>
              <a:t>fille</a:t>
            </a:r>
            <a:r>
              <a:rPr lang="it-IT" sz="2400" dirty="0"/>
              <a:t> </a:t>
            </a:r>
            <a:r>
              <a:rPr lang="it-IT" sz="2400" dirty="0" err="1"/>
              <a:t>ou</a:t>
            </a:r>
            <a:r>
              <a:rPr lang="it-IT" sz="2400" dirty="0"/>
              <a:t> de l’</a:t>
            </a:r>
            <a:r>
              <a:rPr lang="it-IT" sz="2400" dirty="0" err="1"/>
              <a:t>épouse</a:t>
            </a:r>
            <a:r>
              <a:rPr lang="it-IT" sz="2400" dirty="0"/>
              <a:t>) </a:t>
            </a:r>
            <a:r>
              <a:rPr lang="it-IT" sz="2400" dirty="0" err="1"/>
              <a:t>était</a:t>
            </a:r>
            <a:r>
              <a:rPr lang="it-IT" sz="2400" dirty="0"/>
              <a:t> </a:t>
            </a:r>
            <a:r>
              <a:rPr lang="it-IT" sz="2400" dirty="0" err="1"/>
              <a:t>donc</a:t>
            </a:r>
            <a:r>
              <a:rPr lang="it-IT" sz="2400" dirty="0"/>
              <a:t> </a:t>
            </a:r>
            <a:r>
              <a:rPr lang="it-IT" sz="2400" dirty="0" err="1"/>
              <a:t>marqué</a:t>
            </a:r>
            <a:r>
              <a:rPr lang="it-IT" sz="2400" dirty="0"/>
              <a:t> par l’</a:t>
            </a:r>
            <a:r>
              <a:rPr lang="it-IT" sz="2400" dirty="0" err="1"/>
              <a:t>inégalité</a:t>
            </a:r>
            <a:r>
              <a:rPr lang="it-IT" sz="2400" dirty="0"/>
              <a:t>. </a:t>
            </a:r>
            <a:r>
              <a:rPr lang="it-IT" sz="2400" dirty="0" err="1"/>
              <a:t>Même</a:t>
            </a:r>
            <a:r>
              <a:rPr lang="it-IT" sz="2400" dirty="0"/>
              <a:t> </a:t>
            </a:r>
            <a:r>
              <a:rPr lang="it-IT" sz="2400" dirty="0" err="1"/>
              <a:t>lorsque</a:t>
            </a:r>
            <a:r>
              <a:rPr lang="it-IT" sz="2400" dirty="0"/>
              <a:t> la </a:t>
            </a:r>
            <a:r>
              <a:rPr lang="it-IT" sz="2400" dirty="0" err="1"/>
              <a:t>fille</a:t>
            </a:r>
            <a:r>
              <a:rPr lang="it-IT" sz="2400" dirty="0"/>
              <a:t> de la </a:t>
            </a:r>
            <a:r>
              <a:rPr lang="it-IT" sz="2400" dirty="0" err="1"/>
              <a:t>famille</a:t>
            </a:r>
            <a:r>
              <a:rPr lang="it-IT" sz="2400" dirty="0"/>
              <a:t> se </a:t>
            </a:r>
            <a:r>
              <a:rPr lang="it-IT" sz="2400" dirty="0" err="1"/>
              <a:t>mariait</a:t>
            </a:r>
            <a:r>
              <a:rPr lang="it-IT" sz="2400" dirty="0"/>
              <a:t>, elle </a:t>
            </a:r>
            <a:r>
              <a:rPr lang="it-IT" sz="2400" dirty="0" err="1"/>
              <a:t>était</a:t>
            </a:r>
            <a:r>
              <a:rPr lang="it-IT" sz="2400" dirty="0"/>
              <a:t> </a:t>
            </a:r>
            <a:r>
              <a:rPr lang="it-IT" sz="2400" dirty="0" err="1"/>
              <a:t>placée</a:t>
            </a:r>
            <a:r>
              <a:rPr lang="it-IT" sz="2400" dirty="0"/>
              <a:t> </a:t>
            </a:r>
            <a:r>
              <a:rPr lang="it-IT" sz="2400" dirty="0" err="1"/>
              <a:t>sous</a:t>
            </a:r>
            <a:r>
              <a:rPr lang="it-IT" sz="2400" dirty="0"/>
              <a:t> la </a:t>
            </a:r>
            <a:r>
              <a:rPr lang="it-IT" sz="2400" dirty="0" err="1"/>
              <a:t>tutelle</a:t>
            </a:r>
            <a:r>
              <a:rPr lang="it-IT" sz="2400" dirty="0"/>
              <a:t> de son mari. Elle ne </a:t>
            </a:r>
            <a:r>
              <a:rPr lang="it-IT" sz="2400" dirty="0" err="1"/>
              <a:t>jouissait</a:t>
            </a:r>
            <a:r>
              <a:rPr lang="it-IT" sz="2400" dirty="0"/>
              <a:t> de l’</a:t>
            </a:r>
            <a:r>
              <a:rPr lang="it-IT" sz="2400" dirty="0" err="1"/>
              <a:t>intégralité</a:t>
            </a:r>
            <a:r>
              <a:rPr lang="it-IT" sz="2400" dirty="0"/>
              <a:t> de </a:t>
            </a:r>
            <a:r>
              <a:rPr lang="it-IT" sz="2400" dirty="0" err="1"/>
              <a:t>ses</a:t>
            </a:r>
            <a:r>
              <a:rPr lang="it-IT" sz="2400" dirty="0"/>
              <a:t> </a:t>
            </a:r>
            <a:r>
              <a:rPr lang="it-IT" sz="2400" dirty="0" err="1"/>
              <a:t>droits</a:t>
            </a:r>
            <a:r>
              <a:rPr lang="it-IT" sz="2400" dirty="0"/>
              <a:t> </a:t>
            </a:r>
            <a:r>
              <a:rPr lang="it-IT" sz="2400" dirty="0" err="1"/>
              <a:t>que</a:t>
            </a:r>
            <a:r>
              <a:rPr lang="it-IT" sz="2400" dirty="0"/>
              <a:t> si elle </a:t>
            </a:r>
            <a:r>
              <a:rPr lang="it-IT" sz="2400" b="1" dirty="0" err="1"/>
              <a:t>restait</a:t>
            </a:r>
            <a:r>
              <a:rPr lang="it-IT" sz="2400" b="1" dirty="0"/>
              <a:t> </a:t>
            </a:r>
            <a:r>
              <a:rPr lang="it-IT" sz="2400" b="1" dirty="0" err="1"/>
              <a:t>célibataire</a:t>
            </a:r>
            <a:r>
              <a:rPr lang="it-IT" sz="2400" b="1" dirty="0"/>
              <a:t> </a:t>
            </a:r>
            <a:r>
              <a:rPr lang="it-IT" sz="2400" dirty="0" err="1"/>
              <a:t>ou</a:t>
            </a:r>
            <a:r>
              <a:rPr lang="it-IT" sz="2400" dirty="0"/>
              <a:t> </a:t>
            </a:r>
            <a:r>
              <a:rPr lang="it-IT" sz="2400" dirty="0" err="1"/>
              <a:t>devenait</a:t>
            </a:r>
            <a:r>
              <a:rPr lang="it-IT" sz="2400" dirty="0"/>
              <a:t> </a:t>
            </a:r>
            <a:r>
              <a:rPr lang="it-IT" sz="2400" dirty="0" err="1"/>
              <a:t>veuve</a:t>
            </a:r>
            <a:r>
              <a:rPr lang="it-IT" sz="2400" dirty="0"/>
              <a:t>.</a:t>
            </a:r>
          </a:p>
          <a:p>
            <a:pPr algn="just"/>
            <a:r>
              <a:rPr lang="it-IT" sz="2400" dirty="0" err="1"/>
              <a:t>Les</a:t>
            </a:r>
            <a:r>
              <a:rPr lang="it-IT" sz="2400" dirty="0"/>
              <a:t> enfants </a:t>
            </a:r>
            <a:r>
              <a:rPr lang="it-IT" sz="2400" dirty="0" err="1"/>
              <a:t>étaient</a:t>
            </a:r>
            <a:r>
              <a:rPr lang="it-IT" sz="2400" dirty="0"/>
              <a:t> </a:t>
            </a:r>
            <a:r>
              <a:rPr lang="it-IT" sz="2400" dirty="0" err="1"/>
              <a:t>assujettis</a:t>
            </a:r>
            <a:r>
              <a:rPr lang="it-IT" sz="2400" dirty="0"/>
              <a:t> à un </a:t>
            </a:r>
            <a:r>
              <a:rPr lang="it-IT" sz="2400" dirty="0" err="1"/>
              <a:t>régime</a:t>
            </a:r>
            <a:r>
              <a:rPr lang="it-IT" sz="2400" dirty="0"/>
              <a:t> </a:t>
            </a:r>
            <a:r>
              <a:rPr lang="it-IT" sz="2400" dirty="0" err="1"/>
              <a:t>semblable</a:t>
            </a:r>
            <a:r>
              <a:rPr lang="it-IT" sz="2400" dirty="0"/>
              <a:t> </a:t>
            </a:r>
            <a:r>
              <a:rPr lang="it-IT" sz="2400" dirty="0" err="1"/>
              <a:t>les</a:t>
            </a:r>
            <a:r>
              <a:rPr lang="it-IT" sz="2400" dirty="0"/>
              <a:t> </a:t>
            </a:r>
            <a:r>
              <a:rPr lang="it-IT" sz="2400" dirty="0" err="1"/>
              <a:t>obligeant</a:t>
            </a:r>
            <a:r>
              <a:rPr lang="it-IT" sz="2400" dirty="0"/>
              <a:t>, par </a:t>
            </a:r>
            <a:r>
              <a:rPr lang="it-IT" sz="2400" dirty="0" err="1"/>
              <a:t>exemple</a:t>
            </a:r>
            <a:r>
              <a:rPr lang="it-IT" sz="2400" dirty="0"/>
              <a:t>, à </a:t>
            </a:r>
            <a:r>
              <a:rPr lang="it-IT" sz="2400" dirty="0" err="1"/>
              <a:t>obtenir</a:t>
            </a:r>
            <a:r>
              <a:rPr lang="it-IT" sz="2400" dirty="0"/>
              <a:t> l’</a:t>
            </a:r>
            <a:r>
              <a:rPr lang="it-IT" sz="2400" dirty="0" err="1"/>
              <a:t>autorisation</a:t>
            </a:r>
            <a:r>
              <a:rPr lang="it-IT" sz="2400" dirty="0"/>
              <a:t> </a:t>
            </a:r>
            <a:r>
              <a:rPr lang="it-IT" sz="2400" dirty="0" err="1"/>
              <a:t>du</a:t>
            </a:r>
            <a:r>
              <a:rPr lang="it-IT" sz="2400" dirty="0"/>
              <a:t> </a:t>
            </a:r>
            <a:r>
              <a:rPr lang="it-IT" sz="2400" dirty="0" err="1"/>
              <a:t>père</a:t>
            </a:r>
            <a:r>
              <a:rPr lang="it-IT" sz="2400" dirty="0"/>
              <a:t> pour se </a:t>
            </a:r>
            <a:r>
              <a:rPr lang="it-IT" sz="2400" dirty="0" err="1"/>
              <a:t>marier</a:t>
            </a:r>
            <a:r>
              <a:rPr lang="it-IT" sz="2400" dirty="0"/>
              <a:t>, </a:t>
            </a:r>
            <a:r>
              <a:rPr lang="it-IT" sz="2400" dirty="0" err="1"/>
              <a:t>jusqu’à</a:t>
            </a:r>
            <a:r>
              <a:rPr lang="it-IT" sz="2400" dirty="0"/>
              <a:t> l’</a:t>
            </a:r>
            <a:r>
              <a:rPr lang="it-IT" sz="2400" dirty="0" err="1"/>
              <a:t>âge</a:t>
            </a:r>
            <a:r>
              <a:rPr lang="it-IT" sz="2400" dirty="0"/>
              <a:t> </a:t>
            </a:r>
            <a:r>
              <a:rPr lang="it-IT" sz="2400" b="1" dirty="0"/>
              <a:t>de </a:t>
            </a:r>
            <a:r>
              <a:rPr lang="it-IT" sz="2400" b="1" dirty="0" err="1"/>
              <a:t>vingt-cinq</a:t>
            </a:r>
            <a:r>
              <a:rPr lang="it-IT" sz="2400" b="1" dirty="0"/>
              <a:t> </a:t>
            </a:r>
            <a:r>
              <a:rPr lang="it-IT" sz="2400" b="1" dirty="0" err="1"/>
              <a:t>ans</a:t>
            </a:r>
            <a:r>
              <a:rPr lang="it-IT" sz="2400" b="1" dirty="0"/>
              <a:t>.</a:t>
            </a:r>
          </a:p>
        </p:txBody>
      </p:sp>
    </p:spTree>
    <p:extLst>
      <p:ext uri="{BB962C8B-B14F-4D97-AF65-F5344CB8AC3E}">
        <p14:creationId xmlns:p14="http://schemas.microsoft.com/office/powerpoint/2010/main" val="426172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GRANDS PRINCIPES DU CODE CIVIL</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smtClean="0"/>
              <a:t>4°</a:t>
            </a:r>
            <a:r>
              <a:rPr lang="it-IT" sz="2400" dirty="0"/>
              <a:t>) </a:t>
            </a:r>
            <a:r>
              <a:rPr lang="it-IT" sz="2400" b="1" dirty="0"/>
              <a:t>Le </a:t>
            </a:r>
            <a:r>
              <a:rPr lang="it-IT" sz="2400" b="1" dirty="0" err="1"/>
              <a:t>droit</a:t>
            </a:r>
            <a:r>
              <a:rPr lang="it-IT" sz="2400" b="1" dirty="0"/>
              <a:t> de </a:t>
            </a:r>
            <a:r>
              <a:rPr lang="it-IT" sz="2400" b="1" dirty="0" err="1"/>
              <a:t>propriété</a:t>
            </a:r>
            <a:r>
              <a:rPr lang="it-IT" sz="2400" b="1" dirty="0"/>
              <a:t> </a:t>
            </a:r>
            <a:r>
              <a:rPr lang="it-IT" sz="2400" b="1" dirty="0" err="1"/>
              <a:t>était</a:t>
            </a:r>
            <a:r>
              <a:rPr lang="it-IT" sz="2400" b="1" dirty="0"/>
              <a:t> </a:t>
            </a:r>
            <a:r>
              <a:rPr lang="it-IT" sz="2400" b="1" dirty="0" err="1"/>
              <a:t>déclaré</a:t>
            </a:r>
            <a:r>
              <a:rPr lang="it-IT" sz="2400" b="1" dirty="0"/>
              <a:t> « </a:t>
            </a:r>
            <a:r>
              <a:rPr lang="it-IT" sz="2400" b="1" dirty="0" err="1"/>
              <a:t>absolu</a:t>
            </a:r>
            <a:r>
              <a:rPr lang="it-IT" sz="2400" b="1" dirty="0"/>
              <a:t> ». </a:t>
            </a:r>
            <a:r>
              <a:rPr lang="it-IT" sz="2400" dirty="0" err="1"/>
              <a:t>Chaque</a:t>
            </a:r>
            <a:r>
              <a:rPr lang="it-IT" sz="2400" dirty="0"/>
              <a:t> </a:t>
            </a:r>
            <a:r>
              <a:rPr lang="it-IT" sz="2400" dirty="0" err="1"/>
              <a:t>propriétaire</a:t>
            </a:r>
            <a:r>
              <a:rPr lang="it-IT" sz="2400" dirty="0"/>
              <a:t> </a:t>
            </a:r>
            <a:r>
              <a:rPr lang="it-IT" sz="2400" dirty="0" err="1"/>
              <a:t>était</a:t>
            </a:r>
            <a:r>
              <a:rPr lang="it-IT" sz="2400" dirty="0"/>
              <a:t> libre de </a:t>
            </a:r>
            <a:r>
              <a:rPr lang="it-IT" sz="2400" dirty="0" err="1"/>
              <a:t>jouir</a:t>
            </a:r>
            <a:r>
              <a:rPr lang="it-IT" sz="2400" dirty="0"/>
              <a:t> et de </a:t>
            </a:r>
            <a:r>
              <a:rPr lang="it-IT" sz="2400" dirty="0" err="1"/>
              <a:t>disposer</a:t>
            </a:r>
            <a:r>
              <a:rPr lang="it-IT" sz="2400" dirty="0"/>
              <a:t> de </a:t>
            </a:r>
            <a:r>
              <a:rPr lang="it-IT" sz="2400" dirty="0" err="1"/>
              <a:t>ses</a:t>
            </a:r>
            <a:r>
              <a:rPr lang="it-IT" sz="2400" dirty="0"/>
              <a:t> </a:t>
            </a:r>
            <a:r>
              <a:rPr lang="it-IT" sz="2400" dirty="0" err="1"/>
              <a:t>biens</a:t>
            </a:r>
            <a:r>
              <a:rPr lang="it-IT" sz="2400" dirty="0"/>
              <a:t> </a:t>
            </a:r>
            <a:r>
              <a:rPr lang="it-IT" sz="2400" dirty="0" err="1"/>
              <a:t>comme</a:t>
            </a:r>
            <a:r>
              <a:rPr lang="it-IT" sz="2400" dirty="0"/>
              <a:t> il l’</a:t>
            </a:r>
            <a:r>
              <a:rPr lang="it-IT" sz="2400" dirty="0" err="1"/>
              <a:t>entendait</a:t>
            </a:r>
            <a:r>
              <a:rPr lang="it-IT" sz="2400" dirty="0"/>
              <a:t>, à </a:t>
            </a:r>
            <a:r>
              <a:rPr lang="it-IT" sz="2400" dirty="0" err="1"/>
              <a:t>condition</a:t>
            </a:r>
            <a:r>
              <a:rPr lang="it-IT" sz="2400" dirty="0"/>
              <a:t> de ne </a:t>
            </a:r>
            <a:r>
              <a:rPr lang="it-IT" sz="2400" dirty="0" err="1"/>
              <a:t>pas</a:t>
            </a:r>
            <a:r>
              <a:rPr lang="it-IT" sz="2400" dirty="0"/>
              <a:t> en </a:t>
            </a:r>
            <a:r>
              <a:rPr lang="it-IT" sz="2400" dirty="0" err="1"/>
              <a:t>faire</a:t>
            </a:r>
            <a:r>
              <a:rPr lang="it-IT" sz="2400" dirty="0"/>
              <a:t> « un </a:t>
            </a:r>
            <a:r>
              <a:rPr lang="it-IT" sz="2400" dirty="0" err="1"/>
              <a:t>usage</a:t>
            </a:r>
            <a:r>
              <a:rPr lang="it-IT" sz="2400" dirty="0"/>
              <a:t> </a:t>
            </a:r>
            <a:r>
              <a:rPr lang="it-IT" sz="2400" dirty="0" err="1"/>
              <a:t>prohibé</a:t>
            </a:r>
            <a:r>
              <a:rPr lang="it-IT" sz="2400" dirty="0"/>
              <a:t> par </a:t>
            </a:r>
            <a:r>
              <a:rPr lang="it-IT" sz="2400" dirty="0" err="1"/>
              <a:t>les</a:t>
            </a:r>
            <a:r>
              <a:rPr lang="it-IT" sz="2400" dirty="0"/>
              <a:t> </a:t>
            </a:r>
            <a:r>
              <a:rPr lang="it-IT" sz="2400" dirty="0" err="1"/>
              <a:t>lois</a:t>
            </a:r>
            <a:r>
              <a:rPr lang="it-IT" sz="2400" dirty="0"/>
              <a:t> et </a:t>
            </a:r>
            <a:r>
              <a:rPr lang="it-IT" sz="2400" dirty="0" err="1"/>
              <a:t>les</a:t>
            </a:r>
            <a:r>
              <a:rPr lang="it-IT" sz="2400" dirty="0"/>
              <a:t> </a:t>
            </a:r>
            <a:r>
              <a:rPr lang="it-IT" sz="2400" dirty="0" err="1"/>
              <a:t>règlements</a:t>
            </a:r>
            <a:r>
              <a:rPr lang="it-IT" sz="2400" dirty="0"/>
              <a:t> » (art. 544). Le </a:t>
            </a:r>
            <a:r>
              <a:rPr lang="it-IT" sz="2400" dirty="0" err="1"/>
              <a:t>droit</a:t>
            </a:r>
            <a:r>
              <a:rPr lang="it-IT" sz="2400" dirty="0"/>
              <a:t> de </a:t>
            </a:r>
            <a:r>
              <a:rPr lang="it-IT" sz="2400" dirty="0" err="1"/>
              <a:t>propriété</a:t>
            </a:r>
            <a:r>
              <a:rPr lang="it-IT" sz="2400" dirty="0"/>
              <a:t> ne </a:t>
            </a:r>
            <a:r>
              <a:rPr lang="it-IT" sz="2400" dirty="0" err="1"/>
              <a:t>souffrait</a:t>
            </a:r>
            <a:r>
              <a:rPr lang="it-IT" sz="2400" dirty="0"/>
              <a:t> </a:t>
            </a:r>
            <a:r>
              <a:rPr lang="it-IT" sz="2400" dirty="0" err="1"/>
              <a:t>que</a:t>
            </a:r>
            <a:r>
              <a:rPr lang="it-IT" sz="2400" dirty="0"/>
              <a:t> de </a:t>
            </a:r>
            <a:r>
              <a:rPr lang="it-IT" sz="2400" dirty="0" err="1"/>
              <a:t>très</a:t>
            </a:r>
            <a:r>
              <a:rPr lang="it-IT" sz="2400" dirty="0"/>
              <a:t> </a:t>
            </a:r>
            <a:r>
              <a:rPr lang="it-IT" sz="2400" dirty="0" err="1"/>
              <a:t>rares</a:t>
            </a:r>
            <a:r>
              <a:rPr lang="it-IT" sz="2400" dirty="0"/>
              <a:t> </a:t>
            </a:r>
            <a:r>
              <a:rPr lang="it-IT" sz="2400" dirty="0" err="1"/>
              <a:t>exceptions</a:t>
            </a:r>
            <a:r>
              <a:rPr lang="it-IT" sz="2400" dirty="0"/>
              <a:t> : en </a:t>
            </a:r>
            <a:r>
              <a:rPr lang="it-IT" sz="2400" dirty="0" err="1"/>
              <a:t>matière</a:t>
            </a:r>
            <a:r>
              <a:rPr lang="it-IT" sz="2400" dirty="0"/>
              <a:t> de </a:t>
            </a:r>
            <a:r>
              <a:rPr lang="it-IT" sz="2400" dirty="0" err="1"/>
              <a:t>successions</a:t>
            </a:r>
            <a:r>
              <a:rPr lang="it-IT" sz="2400" dirty="0"/>
              <a:t> </a:t>
            </a:r>
            <a:r>
              <a:rPr lang="it-IT" sz="2400" dirty="0" err="1"/>
              <a:t>avec</a:t>
            </a:r>
            <a:r>
              <a:rPr lang="it-IT" sz="2400" dirty="0"/>
              <a:t> la </a:t>
            </a:r>
            <a:r>
              <a:rPr lang="it-IT" sz="2400" dirty="0" err="1"/>
              <a:t>réserve</a:t>
            </a:r>
            <a:r>
              <a:rPr lang="it-IT" sz="2400" dirty="0"/>
              <a:t> et </a:t>
            </a:r>
            <a:r>
              <a:rPr lang="it-IT" sz="2400" dirty="0" err="1"/>
              <a:t>dans</a:t>
            </a:r>
            <a:r>
              <a:rPr lang="it-IT" sz="2400" dirty="0"/>
              <a:t> </a:t>
            </a:r>
            <a:r>
              <a:rPr lang="it-IT" sz="2400" dirty="0" err="1"/>
              <a:t>les</a:t>
            </a:r>
            <a:r>
              <a:rPr lang="it-IT" sz="2400" dirty="0"/>
              <a:t> </a:t>
            </a:r>
            <a:r>
              <a:rPr lang="it-IT" sz="2400" dirty="0" err="1"/>
              <a:t>cas</a:t>
            </a:r>
            <a:r>
              <a:rPr lang="it-IT" sz="2400" dirty="0"/>
              <a:t> d’</a:t>
            </a:r>
            <a:r>
              <a:rPr lang="it-IT" sz="2400" dirty="0" err="1"/>
              <a:t>expropriation</a:t>
            </a:r>
            <a:r>
              <a:rPr lang="it-IT" sz="2400" dirty="0"/>
              <a:t> pour cause d’</a:t>
            </a:r>
            <a:r>
              <a:rPr lang="it-IT" sz="2400" dirty="0" err="1"/>
              <a:t>utilité</a:t>
            </a:r>
            <a:r>
              <a:rPr lang="it-IT" sz="2400" dirty="0"/>
              <a:t> </a:t>
            </a:r>
            <a:r>
              <a:rPr lang="it-IT" sz="2400" dirty="0" err="1"/>
              <a:t>publique</a:t>
            </a:r>
            <a:r>
              <a:rPr lang="it-IT" sz="2400" dirty="0"/>
              <a:t>. </a:t>
            </a:r>
            <a:r>
              <a:rPr lang="it-IT" sz="2400" dirty="0" err="1"/>
              <a:t>Dans</a:t>
            </a:r>
            <a:r>
              <a:rPr lang="it-IT" sz="2400" dirty="0"/>
              <a:t> ce dernier </a:t>
            </a:r>
            <a:r>
              <a:rPr lang="it-IT" sz="2400" dirty="0" err="1"/>
              <a:t>cas</a:t>
            </a:r>
            <a:r>
              <a:rPr lang="it-IT" sz="2400" dirty="0"/>
              <a:t>, </a:t>
            </a:r>
            <a:r>
              <a:rPr lang="it-IT" sz="2400" dirty="0" err="1"/>
              <a:t>comme</a:t>
            </a:r>
            <a:r>
              <a:rPr lang="it-IT" sz="2400" dirty="0"/>
              <a:t> l’</a:t>
            </a:r>
            <a:r>
              <a:rPr lang="it-IT" sz="2400" dirty="0" err="1"/>
              <a:t>avait</a:t>
            </a:r>
            <a:r>
              <a:rPr lang="it-IT" sz="2400" dirty="0"/>
              <a:t> </a:t>
            </a:r>
            <a:r>
              <a:rPr lang="it-IT" sz="2400" dirty="0" err="1"/>
              <a:t>proclamé</a:t>
            </a:r>
            <a:r>
              <a:rPr lang="it-IT" sz="2400" dirty="0"/>
              <a:t> la </a:t>
            </a:r>
            <a:r>
              <a:rPr lang="it-IT" sz="2400" dirty="0" err="1"/>
              <a:t>Déclaration</a:t>
            </a:r>
            <a:r>
              <a:rPr lang="it-IT" sz="2400" dirty="0"/>
              <a:t> de 1789, le </a:t>
            </a:r>
            <a:r>
              <a:rPr lang="it-IT" sz="2400" dirty="0" err="1"/>
              <a:t>propriétaire</a:t>
            </a:r>
            <a:r>
              <a:rPr lang="it-IT" sz="2400" dirty="0"/>
              <a:t> </a:t>
            </a:r>
            <a:r>
              <a:rPr lang="it-IT" sz="2400" dirty="0" err="1"/>
              <a:t>devait</a:t>
            </a:r>
            <a:r>
              <a:rPr lang="it-IT" sz="2400" dirty="0"/>
              <a:t> </a:t>
            </a:r>
            <a:r>
              <a:rPr lang="it-IT" sz="2400" dirty="0" err="1"/>
              <a:t>percevoir</a:t>
            </a:r>
            <a:r>
              <a:rPr lang="it-IT" sz="2400" dirty="0"/>
              <a:t> une « </a:t>
            </a:r>
            <a:r>
              <a:rPr lang="it-IT" sz="2400" dirty="0" err="1"/>
              <a:t>juste</a:t>
            </a:r>
            <a:r>
              <a:rPr lang="it-IT" sz="2400" dirty="0"/>
              <a:t> et </a:t>
            </a:r>
            <a:r>
              <a:rPr lang="it-IT" sz="2400" dirty="0" err="1"/>
              <a:t>préalable</a:t>
            </a:r>
            <a:r>
              <a:rPr lang="it-IT" sz="2400" dirty="0"/>
              <a:t> </a:t>
            </a:r>
            <a:r>
              <a:rPr lang="it-IT" sz="2400" dirty="0" err="1"/>
              <a:t>indemnité</a:t>
            </a:r>
            <a:r>
              <a:rPr lang="it-IT" sz="2400" dirty="0"/>
              <a:t> ». Un </a:t>
            </a:r>
            <a:r>
              <a:rPr lang="it-IT" sz="2400" dirty="0" err="1"/>
              <a:t>chiffre</a:t>
            </a:r>
            <a:r>
              <a:rPr lang="it-IT" sz="2400" dirty="0"/>
              <a:t> illustre l’</a:t>
            </a:r>
            <a:r>
              <a:rPr lang="it-IT" sz="2400" dirty="0" err="1"/>
              <a:t>importance</a:t>
            </a:r>
            <a:r>
              <a:rPr lang="it-IT" sz="2400" dirty="0"/>
              <a:t> de la </a:t>
            </a:r>
            <a:r>
              <a:rPr lang="it-IT" sz="2400" dirty="0" err="1"/>
              <a:t>propriété</a:t>
            </a:r>
            <a:r>
              <a:rPr lang="it-IT" sz="2400" dirty="0"/>
              <a:t> </a:t>
            </a:r>
            <a:r>
              <a:rPr lang="it-IT" sz="2400" dirty="0" err="1"/>
              <a:t>dans</a:t>
            </a:r>
            <a:r>
              <a:rPr lang="it-IT" sz="2400" dirty="0"/>
              <a:t> </a:t>
            </a:r>
            <a:r>
              <a:rPr lang="it-IT" sz="2400" dirty="0" err="1"/>
              <a:t>cette</a:t>
            </a:r>
            <a:r>
              <a:rPr lang="it-IT" sz="2400" dirty="0"/>
              <a:t> </a:t>
            </a:r>
            <a:r>
              <a:rPr lang="it-IT" sz="2400" dirty="0" err="1"/>
              <a:t>conception</a:t>
            </a:r>
            <a:r>
              <a:rPr lang="it-IT" sz="2400" dirty="0"/>
              <a:t> : le Code </a:t>
            </a:r>
            <a:r>
              <a:rPr lang="it-IT" sz="2400" dirty="0" err="1"/>
              <a:t>Civil</a:t>
            </a:r>
            <a:r>
              <a:rPr lang="it-IT" sz="2400" dirty="0"/>
              <a:t> </a:t>
            </a:r>
            <a:r>
              <a:rPr lang="it-IT" sz="2400" dirty="0" err="1"/>
              <a:t>consacrait</a:t>
            </a:r>
            <a:r>
              <a:rPr lang="it-IT" sz="2400" dirty="0"/>
              <a:t> 1 570 </a:t>
            </a:r>
            <a:r>
              <a:rPr lang="it-IT" sz="2400" dirty="0" err="1"/>
              <a:t>articles</a:t>
            </a:r>
            <a:r>
              <a:rPr lang="it-IT" sz="2400" dirty="0"/>
              <a:t> (</a:t>
            </a:r>
            <a:r>
              <a:rPr lang="it-IT" sz="2400" dirty="0" err="1"/>
              <a:t>sur</a:t>
            </a:r>
            <a:r>
              <a:rPr lang="it-IT" sz="2400" dirty="0"/>
              <a:t>  2281) à la </a:t>
            </a:r>
            <a:r>
              <a:rPr lang="it-IT" sz="2400" dirty="0" err="1"/>
              <a:t>propriété</a:t>
            </a:r>
            <a:r>
              <a:rPr lang="it-IT" sz="2400" dirty="0"/>
              <a:t>.</a:t>
            </a:r>
            <a:endParaRPr lang="fr-CA" sz="2400" dirty="0"/>
          </a:p>
        </p:txBody>
      </p:sp>
    </p:spTree>
    <p:extLst>
      <p:ext uri="{BB962C8B-B14F-4D97-AF65-F5344CB8AC3E}">
        <p14:creationId xmlns:p14="http://schemas.microsoft.com/office/powerpoint/2010/main" val="154143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code civil napoléonien perdure avec </a:t>
            </a:r>
            <a:r>
              <a:rPr lang="fr-CA" sz="2800" smtClean="0"/>
              <a:t>des modifications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t>Pendant plus de </a:t>
            </a:r>
            <a:r>
              <a:rPr lang="it-IT" sz="2400" dirty="0" err="1"/>
              <a:t>soixante</a:t>
            </a:r>
            <a:r>
              <a:rPr lang="it-IT" sz="2400" dirty="0"/>
              <a:t>-dix </a:t>
            </a:r>
            <a:r>
              <a:rPr lang="it-IT" sz="2400" dirty="0" err="1"/>
              <a:t>ans</a:t>
            </a:r>
            <a:r>
              <a:rPr lang="it-IT" sz="2400" dirty="0"/>
              <a:t>, </a:t>
            </a:r>
            <a:r>
              <a:rPr lang="it-IT" sz="2400" dirty="0" err="1"/>
              <a:t>les</a:t>
            </a:r>
            <a:r>
              <a:rPr lang="it-IT" sz="2400" dirty="0"/>
              <a:t> </a:t>
            </a:r>
            <a:r>
              <a:rPr lang="it-IT" sz="2400" dirty="0" err="1"/>
              <a:t>régimes</a:t>
            </a:r>
            <a:r>
              <a:rPr lang="it-IT" sz="2400" dirty="0"/>
              <a:t> </a:t>
            </a:r>
            <a:r>
              <a:rPr lang="it-IT" sz="2400" dirty="0" err="1"/>
              <a:t>successifs</a:t>
            </a:r>
            <a:r>
              <a:rPr lang="it-IT" sz="2400" dirty="0"/>
              <a:t> </a:t>
            </a:r>
            <a:r>
              <a:rPr lang="it-IT" sz="2400" dirty="0" err="1"/>
              <a:t>réformèrent</a:t>
            </a:r>
            <a:r>
              <a:rPr lang="it-IT" sz="2400" dirty="0"/>
              <a:t> </a:t>
            </a:r>
            <a:r>
              <a:rPr lang="it-IT" sz="2400" dirty="0" err="1"/>
              <a:t>peu</a:t>
            </a:r>
            <a:r>
              <a:rPr lang="it-IT" sz="2400" dirty="0"/>
              <a:t> le Code. </a:t>
            </a:r>
            <a:r>
              <a:rPr lang="it-IT" sz="2400" dirty="0" err="1"/>
              <a:t>Après</a:t>
            </a:r>
            <a:r>
              <a:rPr lang="it-IT" sz="2400" dirty="0"/>
              <a:t> </a:t>
            </a:r>
            <a:r>
              <a:rPr lang="it-IT" sz="2400" dirty="0" err="1"/>
              <a:t>quelques</a:t>
            </a:r>
            <a:r>
              <a:rPr lang="it-IT" sz="2400" dirty="0"/>
              <a:t> </a:t>
            </a:r>
            <a:r>
              <a:rPr lang="it-IT" sz="2400" dirty="0" err="1"/>
              <a:t>modifications</a:t>
            </a:r>
            <a:r>
              <a:rPr lang="it-IT" sz="2400" dirty="0"/>
              <a:t> </a:t>
            </a:r>
            <a:r>
              <a:rPr lang="it-IT" sz="2400" dirty="0" err="1"/>
              <a:t>mineures</a:t>
            </a:r>
            <a:r>
              <a:rPr lang="it-IT" sz="2400" dirty="0"/>
              <a:t> </a:t>
            </a:r>
            <a:r>
              <a:rPr lang="it-IT" sz="2400" dirty="0" err="1"/>
              <a:t>sous</a:t>
            </a:r>
            <a:r>
              <a:rPr lang="it-IT" sz="2400" dirty="0"/>
              <a:t> le Second Empire (dont la </a:t>
            </a:r>
            <a:r>
              <a:rPr lang="it-IT" sz="2400" dirty="0" err="1"/>
              <a:t>loi</a:t>
            </a:r>
            <a:r>
              <a:rPr lang="it-IT" sz="2400" dirty="0"/>
              <a:t> de 1864 </a:t>
            </a:r>
            <a:r>
              <a:rPr lang="it-IT" sz="2400" dirty="0" err="1"/>
              <a:t>abolissant</a:t>
            </a:r>
            <a:r>
              <a:rPr lang="it-IT" sz="2400" dirty="0"/>
              <a:t> le </a:t>
            </a:r>
            <a:r>
              <a:rPr lang="it-IT" sz="2400" dirty="0" err="1"/>
              <a:t>délit</a:t>
            </a:r>
            <a:r>
              <a:rPr lang="it-IT" sz="2400" dirty="0"/>
              <a:t> de </a:t>
            </a:r>
            <a:r>
              <a:rPr lang="it-IT" sz="2400" dirty="0" err="1" smtClean="0"/>
              <a:t>coalition</a:t>
            </a:r>
            <a:r>
              <a:rPr lang="it-IT" sz="2400" dirty="0" smtClean="0"/>
              <a:t>*)</a:t>
            </a:r>
            <a:r>
              <a:rPr lang="it-IT" sz="2400" dirty="0"/>
              <a:t>, la </a:t>
            </a:r>
            <a:r>
              <a:rPr lang="it-IT" sz="2400" dirty="0" err="1"/>
              <a:t>IIIe</a:t>
            </a:r>
            <a:r>
              <a:rPr lang="it-IT" sz="2400" dirty="0"/>
              <a:t> </a:t>
            </a:r>
            <a:r>
              <a:rPr lang="it-IT" sz="2400" dirty="0" err="1"/>
              <a:t>République</a:t>
            </a:r>
            <a:r>
              <a:rPr lang="it-IT" sz="2400" dirty="0"/>
              <a:t> </a:t>
            </a:r>
            <a:r>
              <a:rPr lang="it-IT" sz="2400" dirty="0" err="1"/>
              <a:t>procéda</a:t>
            </a:r>
            <a:r>
              <a:rPr lang="it-IT" sz="2400" dirty="0"/>
              <a:t> à une </a:t>
            </a:r>
            <a:r>
              <a:rPr lang="it-IT" sz="2400" dirty="0" err="1"/>
              <a:t>véritable</a:t>
            </a:r>
            <a:r>
              <a:rPr lang="it-IT" sz="2400" dirty="0"/>
              <a:t> </a:t>
            </a:r>
            <a:r>
              <a:rPr lang="it-IT" sz="2400" b="1" dirty="0" err="1"/>
              <a:t>modernisation</a:t>
            </a:r>
            <a:r>
              <a:rPr lang="it-IT" sz="2400" dirty="0"/>
              <a:t> dont </a:t>
            </a:r>
            <a:r>
              <a:rPr lang="it-IT" sz="2400" dirty="0" err="1"/>
              <a:t>notamment</a:t>
            </a:r>
            <a:r>
              <a:rPr lang="it-IT" sz="2400" dirty="0"/>
              <a:t> celle </a:t>
            </a:r>
            <a:r>
              <a:rPr lang="it-IT" sz="2400" dirty="0" err="1"/>
              <a:t>concernant</a:t>
            </a:r>
            <a:r>
              <a:rPr lang="it-IT" sz="2400" dirty="0"/>
              <a:t> la </a:t>
            </a:r>
            <a:r>
              <a:rPr lang="it-IT" sz="2400" dirty="0" err="1"/>
              <a:t>capacité</a:t>
            </a:r>
            <a:r>
              <a:rPr lang="it-IT" sz="2400" dirty="0"/>
              <a:t> </a:t>
            </a:r>
            <a:r>
              <a:rPr lang="it-IT" sz="2400" dirty="0" err="1"/>
              <a:t>juridique</a:t>
            </a:r>
            <a:r>
              <a:rPr lang="it-IT" sz="2400" dirty="0"/>
              <a:t> </a:t>
            </a:r>
            <a:r>
              <a:rPr lang="it-IT" sz="2400" dirty="0" err="1"/>
              <a:t>des</a:t>
            </a:r>
            <a:r>
              <a:rPr lang="it-IT" sz="2400" dirty="0"/>
              <a:t> femmes </a:t>
            </a:r>
            <a:r>
              <a:rPr lang="it-IT" sz="2400" dirty="0" err="1"/>
              <a:t>mariées</a:t>
            </a:r>
            <a:r>
              <a:rPr lang="it-IT" sz="2400" dirty="0"/>
              <a:t> (</a:t>
            </a:r>
            <a:r>
              <a:rPr lang="it-IT" sz="2400" dirty="0" err="1"/>
              <a:t>lois</a:t>
            </a:r>
            <a:r>
              <a:rPr lang="it-IT" sz="2400" dirty="0"/>
              <a:t> de 1938 et 1942), </a:t>
            </a:r>
            <a:r>
              <a:rPr lang="it-IT" sz="2400" dirty="0" err="1"/>
              <a:t>tandis</a:t>
            </a:r>
            <a:r>
              <a:rPr lang="it-IT" sz="2400" dirty="0"/>
              <a:t> </a:t>
            </a:r>
            <a:r>
              <a:rPr lang="it-IT" sz="2400" dirty="0" err="1"/>
              <a:t>que</a:t>
            </a:r>
            <a:r>
              <a:rPr lang="it-IT" sz="2400" dirty="0"/>
              <a:t> la </a:t>
            </a:r>
            <a:r>
              <a:rPr lang="it-IT" sz="2400" dirty="0" err="1"/>
              <a:t>Cour</a:t>
            </a:r>
            <a:r>
              <a:rPr lang="it-IT" sz="2400" dirty="0"/>
              <a:t> de </a:t>
            </a:r>
            <a:r>
              <a:rPr lang="it-IT" sz="2400" dirty="0" err="1"/>
              <a:t>Cassation</a:t>
            </a:r>
            <a:r>
              <a:rPr lang="it-IT" sz="2400" dirty="0"/>
              <a:t> </a:t>
            </a:r>
            <a:r>
              <a:rPr lang="it-IT" sz="2400" dirty="0" err="1"/>
              <a:t>interprétait</a:t>
            </a:r>
            <a:r>
              <a:rPr lang="it-IT" sz="2400" dirty="0"/>
              <a:t> de plus en plus </a:t>
            </a:r>
            <a:r>
              <a:rPr lang="it-IT" sz="2400" dirty="0" err="1"/>
              <a:t>largement</a:t>
            </a:r>
            <a:r>
              <a:rPr lang="it-IT" sz="2400" dirty="0"/>
              <a:t> </a:t>
            </a:r>
            <a:r>
              <a:rPr lang="it-IT" sz="2400" dirty="0" err="1"/>
              <a:t>les</a:t>
            </a:r>
            <a:r>
              <a:rPr lang="it-IT" sz="2400" dirty="0"/>
              <a:t> </a:t>
            </a:r>
            <a:r>
              <a:rPr lang="it-IT" sz="2400" dirty="0" err="1"/>
              <a:t>dispositions</a:t>
            </a:r>
            <a:r>
              <a:rPr lang="it-IT" sz="2400" dirty="0"/>
              <a:t> d’origine. </a:t>
            </a:r>
            <a:r>
              <a:rPr lang="it-IT" sz="2400" dirty="0" err="1"/>
              <a:t>Depuis</a:t>
            </a:r>
            <a:r>
              <a:rPr lang="it-IT" sz="2400" dirty="0"/>
              <a:t> 1945, </a:t>
            </a:r>
            <a:r>
              <a:rPr lang="it-IT" sz="2400" dirty="0" err="1"/>
              <a:t>les</a:t>
            </a:r>
            <a:r>
              <a:rPr lang="it-IT" sz="2400" dirty="0"/>
              <a:t> </a:t>
            </a:r>
            <a:r>
              <a:rPr lang="it-IT" sz="2400" dirty="0" err="1"/>
              <a:t>changements</a:t>
            </a:r>
            <a:r>
              <a:rPr lang="it-IT" sz="2400" dirty="0"/>
              <a:t> </a:t>
            </a:r>
            <a:r>
              <a:rPr lang="it-IT" sz="2400" dirty="0" err="1"/>
              <a:t>ont</a:t>
            </a:r>
            <a:r>
              <a:rPr lang="it-IT" sz="2400" dirty="0"/>
              <a:t> </a:t>
            </a:r>
            <a:r>
              <a:rPr lang="it-IT" sz="2400" dirty="0" err="1"/>
              <a:t>été</a:t>
            </a:r>
            <a:r>
              <a:rPr lang="it-IT" sz="2400" dirty="0"/>
              <a:t> </a:t>
            </a:r>
            <a:r>
              <a:rPr lang="it-IT" sz="2400" dirty="0" err="1"/>
              <a:t>encore</a:t>
            </a:r>
            <a:r>
              <a:rPr lang="it-IT" sz="2400" dirty="0"/>
              <a:t> plus </a:t>
            </a:r>
            <a:r>
              <a:rPr lang="it-IT" sz="2400" dirty="0" err="1"/>
              <a:t>profonds</a:t>
            </a:r>
            <a:r>
              <a:rPr lang="it-IT" sz="2400" dirty="0"/>
              <a:t> et </a:t>
            </a:r>
            <a:r>
              <a:rPr lang="it-IT" sz="2400" dirty="0" err="1"/>
              <a:t>ont</a:t>
            </a:r>
            <a:r>
              <a:rPr lang="it-IT" sz="2400" dirty="0"/>
              <a:t> touché </a:t>
            </a:r>
            <a:r>
              <a:rPr lang="it-IT" sz="2400" dirty="0" err="1"/>
              <a:t>presque</a:t>
            </a:r>
            <a:r>
              <a:rPr lang="it-IT" sz="2400" dirty="0"/>
              <a:t> </a:t>
            </a:r>
            <a:r>
              <a:rPr lang="it-IT" sz="2400" dirty="0" err="1"/>
              <a:t>tous</a:t>
            </a:r>
            <a:r>
              <a:rPr lang="it-IT" sz="2400" dirty="0"/>
              <a:t> </a:t>
            </a:r>
            <a:r>
              <a:rPr lang="it-IT" sz="2400" dirty="0" err="1"/>
              <a:t>les</a:t>
            </a:r>
            <a:r>
              <a:rPr lang="it-IT" sz="2400" dirty="0"/>
              <a:t> </a:t>
            </a:r>
            <a:r>
              <a:rPr lang="it-IT" sz="2400" dirty="0" err="1"/>
              <a:t>domaines</a:t>
            </a:r>
            <a:r>
              <a:rPr lang="it-IT" sz="2400" dirty="0"/>
              <a:t>, </a:t>
            </a:r>
            <a:r>
              <a:rPr lang="it-IT" sz="2400" dirty="0" err="1"/>
              <a:t>notamment</a:t>
            </a:r>
            <a:r>
              <a:rPr lang="it-IT" sz="2400" dirty="0"/>
              <a:t> le </a:t>
            </a:r>
            <a:r>
              <a:rPr lang="it-IT" sz="2400" b="1" dirty="0" err="1"/>
              <a:t>droit</a:t>
            </a:r>
            <a:r>
              <a:rPr lang="it-IT" sz="2400" b="1" dirty="0"/>
              <a:t> </a:t>
            </a:r>
            <a:r>
              <a:rPr lang="it-IT" sz="2400" b="1" dirty="0" err="1"/>
              <a:t>des</a:t>
            </a:r>
            <a:r>
              <a:rPr lang="it-IT" sz="2400" b="1" dirty="0"/>
              <a:t> </a:t>
            </a:r>
            <a:r>
              <a:rPr lang="it-IT" sz="2400" b="1" dirty="0" err="1"/>
              <a:t>contrats</a:t>
            </a:r>
            <a:r>
              <a:rPr lang="it-IT" sz="2400" b="1" dirty="0"/>
              <a:t>, </a:t>
            </a:r>
            <a:r>
              <a:rPr lang="it-IT" sz="2400" dirty="0" err="1"/>
              <a:t>chamboulé</a:t>
            </a:r>
            <a:r>
              <a:rPr lang="it-IT" sz="2400" dirty="0"/>
              <a:t> par une </a:t>
            </a:r>
            <a:r>
              <a:rPr lang="it-IT" sz="2400" dirty="0" err="1"/>
              <a:t>réforme</a:t>
            </a:r>
            <a:r>
              <a:rPr lang="it-IT" sz="2400" dirty="0"/>
              <a:t> </a:t>
            </a:r>
            <a:r>
              <a:rPr lang="it-IT" sz="2400" dirty="0" err="1"/>
              <a:t>des</a:t>
            </a:r>
            <a:r>
              <a:rPr lang="it-IT" sz="2400" dirty="0"/>
              <a:t> </a:t>
            </a:r>
            <a:r>
              <a:rPr lang="it-IT" sz="2400" dirty="0" err="1"/>
              <a:t>années</a:t>
            </a:r>
            <a:r>
              <a:rPr lang="it-IT" sz="2400" dirty="0"/>
              <a:t> 2010. </a:t>
            </a:r>
            <a:r>
              <a:rPr lang="it-IT" sz="2400" dirty="0" err="1"/>
              <a:t>Quoiqu’il</a:t>
            </a:r>
            <a:r>
              <a:rPr lang="it-IT" sz="2400" dirty="0"/>
              <a:t> en </a:t>
            </a:r>
            <a:r>
              <a:rPr lang="it-IT" sz="2400" dirty="0" err="1"/>
              <a:t>soit</a:t>
            </a:r>
            <a:r>
              <a:rPr lang="it-IT" sz="2400" dirty="0"/>
              <a:t>, une </a:t>
            </a:r>
            <a:r>
              <a:rPr lang="it-IT" sz="2400" dirty="0" err="1"/>
              <a:t>petite</a:t>
            </a:r>
            <a:r>
              <a:rPr lang="it-IT" sz="2400" dirty="0"/>
              <a:t> </a:t>
            </a:r>
            <a:r>
              <a:rPr lang="it-IT" sz="2400" dirty="0" err="1"/>
              <a:t>moitié</a:t>
            </a:r>
            <a:r>
              <a:rPr lang="it-IT" sz="2400" dirty="0"/>
              <a:t> </a:t>
            </a:r>
            <a:r>
              <a:rPr lang="it-IT" sz="2400" dirty="0" err="1"/>
              <a:t>des</a:t>
            </a:r>
            <a:r>
              <a:rPr lang="it-IT" sz="2400" dirty="0"/>
              <a:t> </a:t>
            </a:r>
            <a:r>
              <a:rPr lang="it-IT" sz="2400" dirty="0" err="1"/>
              <a:t>articles</a:t>
            </a:r>
            <a:r>
              <a:rPr lang="it-IT" sz="2400" dirty="0"/>
              <a:t> </a:t>
            </a:r>
            <a:r>
              <a:rPr lang="it-IT" sz="2400" dirty="0" err="1"/>
              <a:t>actuels</a:t>
            </a:r>
            <a:r>
              <a:rPr lang="it-IT" sz="2400" dirty="0"/>
              <a:t> </a:t>
            </a:r>
            <a:r>
              <a:rPr lang="it-IT" sz="2400" dirty="0" err="1"/>
              <a:t>datent</a:t>
            </a:r>
            <a:r>
              <a:rPr lang="it-IT" sz="2400" dirty="0"/>
              <a:t> </a:t>
            </a:r>
            <a:r>
              <a:rPr lang="it-IT" sz="2400" dirty="0" err="1"/>
              <a:t>encore</a:t>
            </a:r>
            <a:r>
              <a:rPr lang="it-IT" sz="2400" dirty="0"/>
              <a:t> de 1804, </a:t>
            </a:r>
            <a:r>
              <a:rPr lang="it-IT" sz="2400" dirty="0" err="1"/>
              <a:t>preuve</a:t>
            </a:r>
            <a:r>
              <a:rPr lang="it-IT" sz="2400" dirty="0"/>
              <a:t> </a:t>
            </a:r>
            <a:r>
              <a:rPr lang="it-IT" sz="2400" dirty="0" err="1"/>
              <a:t>qu’au</a:t>
            </a:r>
            <a:r>
              <a:rPr lang="it-IT" sz="2400" dirty="0"/>
              <a:t> </a:t>
            </a:r>
            <a:r>
              <a:rPr lang="it-IT" sz="2400" dirty="0" err="1"/>
              <a:t>fond</a:t>
            </a:r>
            <a:r>
              <a:rPr lang="it-IT" sz="2400" dirty="0"/>
              <a:t>, l’</a:t>
            </a:r>
            <a:r>
              <a:rPr lang="it-IT" sz="2400" dirty="0" err="1"/>
              <a:t>empereur</a:t>
            </a:r>
            <a:r>
              <a:rPr lang="it-IT" sz="2400" dirty="0"/>
              <a:t> n’</a:t>
            </a:r>
            <a:r>
              <a:rPr lang="it-IT" sz="2400" dirty="0" err="1"/>
              <a:t>avait</a:t>
            </a:r>
            <a:r>
              <a:rPr lang="it-IT" sz="2400" dirty="0"/>
              <a:t> </a:t>
            </a:r>
            <a:r>
              <a:rPr lang="it-IT" sz="2400" dirty="0" err="1"/>
              <a:t>pas</a:t>
            </a:r>
            <a:r>
              <a:rPr lang="it-IT" sz="2400" dirty="0"/>
              <a:t> </a:t>
            </a:r>
            <a:r>
              <a:rPr lang="it-IT" sz="2400" dirty="0" err="1"/>
              <a:t>tort</a:t>
            </a:r>
            <a:r>
              <a:rPr lang="it-IT" sz="2400" dirty="0"/>
              <a:t> </a:t>
            </a:r>
            <a:r>
              <a:rPr lang="it-IT" sz="2400" dirty="0" err="1"/>
              <a:t>lorsqu’il</a:t>
            </a:r>
            <a:r>
              <a:rPr lang="it-IT" sz="2400" dirty="0"/>
              <a:t> </a:t>
            </a:r>
            <a:r>
              <a:rPr lang="it-IT" sz="2400" dirty="0" err="1"/>
              <a:t>déclarait</a:t>
            </a:r>
            <a:r>
              <a:rPr lang="it-IT" sz="2400" dirty="0"/>
              <a:t>, pendant son </a:t>
            </a:r>
            <a:r>
              <a:rPr lang="it-IT" sz="2400" dirty="0" err="1"/>
              <a:t>exil</a:t>
            </a:r>
            <a:r>
              <a:rPr lang="it-IT" sz="2400" dirty="0"/>
              <a:t> à </a:t>
            </a:r>
            <a:r>
              <a:rPr lang="it-IT" sz="2400" dirty="0" err="1"/>
              <a:t>Sainte-Hélène</a:t>
            </a:r>
            <a:r>
              <a:rPr lang="it-IT" sz="2400" dirty="0"/>
              <a:t>, </a:t>
            </a:r>
            <a:r>
              <a:rPr lang="it-IT" sz="2400" dirty="0" err="1"/>
              <a:t>que</a:t>
            </a:r>
            <a:r>
              <a:rPr lang="it-IT" sz="2400" dirty="0"/>
              <a:t> « son » Code </a:t>
            </a:r>
            <a:r>
              <a:rPr lang="it-IT" sz="2400" dirty="0" err="1"/>
              <a:t>resterait</a:t>
            </a:r>
            <a:r>
              <a:rPr lang="it-IT" sz="2400" dirty="0"/>
              <a:t> une </a:t>
            </a:r>
            <a:r>
              <a:rPr lang="it-IT" sz="2400" dirty="0" err="1"/>
              <a:t>des</a:t>
            </a:r>
            <a:r>
              <a:rPr lang="it-IT" sz="2400" dirty="0"/>
              <a:t> </a:t>
            </a:r>
            <a:r>
              <a:rPr lang="it-IT" sz="2400" dirty="0" err="1"/>
              <a:t>vraies</a:t>
            </a:r>
            <a:r>
              <a:rPr lang="it-IT" sz="2400" dirty="0"/>
              <a:t> </a:t>
            </a:r>
            <a:r>
              <a:rPr lang="it-IT" sz="2400" dirty="0" err="1"/>
              <a:t>gloires</a:t>
            </a:r>
            <a:r>
              <a:rPr lang="it-IT" sz="2400" dirty="0"/>
              <a:t> de son </a:t>
            </a:r>
            <a:r>
              <a:rPr lang="it-IT" sz="2400" dirty="0" err="1"/>
              <a:t>règne</a:t>
            </a:r>
            <a:r>
              <a:rPr lang="it-IT" sz="2400" dirty="0"/>
              <a:t> et </a:t>
            </a:r>
            <a:r>
              <a:rPr lang="it-IT" sz="2400" dirty="0" err="1"/>
              <a:t>ferait</a:t>
            </a:r>
            <a:r>
              <a:rPr lang="it-IT" sz="2400" dirty="0"/>
              <a:t> plus « </a:t>
            </a:r>
            <a:r>
              <a:rPr lang="it-IT" sz="2400" dirty="0" err="1"/>
              <a:t>que</a:t>
            </a:r>
            <a:r>
              <a:rPr lang="it-IT" sz="2400" dirty="0"/>
              <a:t> la masse de </a:t>
            </a:r>
            <a:r>
              <a:rPr lang="it-IT" sz="2400" dirty="0" err="1"/>
              <a:t>toutes</a:t>
            </a:r>
            <a:r>
              <a:rPr lang="it-IT" sz="2400" dirty="0"/>
              <a:t> </a:t>
            </a:r>
            <a:r>
              <a:rPr lang="it-IT" sz="2400" dirty="0" err="1"/>
              <a:t>les</a:t>
            </a:r>
            <a:r>
              <a:rPr lang="it-IT" sz="2400" dirty="0"/>
              <a:t> </a:t>
            </a:r>
            <a:r>
              <a:rPr lang="it-IT" sz="2400" dirty="0" err="1"/>
              <a:t>lois</a:t>
            </a:r>
            <a:r>
              <a:rPr lang="it-IT" sz="2400" dirty="0"/>
              <a:t> qui [l’</a:t>
            </a:r>
            <a:r>
              <a:rPr lang="it-IT" sz="2400" dirty="0" err="1"/>
              <a:t>avaient</a:t>
            </a:r>
            <a:r>
              <a:rPr lang="it-IT" sz="2400" dirty="0"/>
              <a:t>] </a:t>
            </a:r>
            <a:r>
              <a:rPr lang="it-IT" sz="2400" dirty="0" err="1"/>
              <a:t>précédé</a:t>
            </a:r>
            <a:r>
              <a:rPr lang="it-IT" sz="2400" dirty="0"/>
              <a:t> »</a:t>
            </a:r>
            <a:r>
              <a:rPr lang="it-IT" sz="2400" dirty="0" smtClean="0"/>
              <a:t>.</a:t>
            </a:r>
          </a:p>
        </p:txBody>
      </p:sp>
    </p:spTree>
    <p:extLst>
      <p:ext uri="{BB962C8B-B14F-4D97-AF65-F5344CB8AC3E}">
        <p14:creationId xmlns:p14="http://schemas.microsoft.com/office/powerpoint/2010/main" val="41737015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TotalTime>
  <Words>1891</Words>
  <Application>Microsoft Macintosh PowerPoint</Application>
  <PresentationFormat>Presentazione su schermo (4:3)</PresentationFormat>
  <Paragraphs>174</Paragraphs>
  <Slides>32</Slides>
  <Notes>1</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Tema di Office</vt:lpstr>
      <vt:lpstr>21 mars 1804</vt:lpstr>
      <vt:lpstr>Le Code Civil : naissance, principes et postérité </vt:lpstr>
      <vt:lpstr>Le Code Civil (21 mars 1804) </vt:lpstr>
      <vt:lpstr>Pourquoi « codifier » ? </vt:lpstr>
      <vt:lpstr>GRANDS PRINCIPES DU CODE CIVIL </vt:lpstr>
      <vt:lpstr>GRANDS PRINCIPES DU CODE CIVIL </vt:lpstr>
      <vt:lpstr>GRANDS PRINCIPES DU CODE CIVIL </vt:lpstr>
      <vt:lpstr>GRANDS PRINCIPES DU CODE CIVIL </vt:lpstr>
      <vt:lpstr>Le code civil napoléonien perdure avec des modifications</vt:lpstr>
      <vt:lpstr>*Le délit de coalition </vt:lpstr>
      <vt:lpstr>1. Observations hebdomadaires grande consultation citoyenne sur les discriminations</vt:lpstr>
      <vt:lpstr>Grande consultation citoyenne sur les discriminations</vt:lpstr>
      <vt:lpstr>Grande consultation citoyenne sur les discriminations</vt:lpstr>
      <vt:lpstr>Grande consultation citoyenne sur les discriminations</vt:lpstr>
      <vt:lpstr>Grande consultation citoyenne sur les discriminations</vt:lpstr>
      <vt:lpstr>Dictionnaires et culture</vt:lpstr>
      <vt:lpstr>Et la glottophobie ?</vt:lpstr>
      <vt:lpstr>Le choix des entrées au masculin  et au féminin ? </vt:lpstr>
      <vt:lpstr>De 2019 à 2020</vt:lpstr>
      <vt:lpstr>Lieux d’observation pour saisir la culture </vt:lpstr>
      <vt:lpstr>Les dictionnaires sur la question de l’orthographe</vt:lpstr>
      <vt:lpstr>Microstructure : 1. L’orthographe</vt:lpstr>
      <vt:lpstr>Nouvelle orthographe </vt:lpstr>
      <vt:lpstr>oignon ou ognon?</vt:lpstr>
      <vt:lpstr>Nénufar ou nénuphar ? </vt:lpstr>
      <vt:lpstr>microstructure : 2.  prononciation</vt:lpstr>
      <vt:lpstr>Microstructure : 3. Le genre grammatical</vt:lpstr>
      <vt:lpstr>Genre grammatical pour les mots épicènes</vt:lpstr>
      <vt:lpstr>Microstructure : 4.  Marques d’usage</vt:lpstr>
      <vt:lpstr>Exemples de marques d’usage</vt:lpstr>
      <vt:lpstr>Microstructure : 5. La définition </vt:lpstr>
      <vt:lpstr>Femme Définitions des premiers dictionnaires de langue française et aujourd’hui</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5</cp:revision>
  <dcterms:created xsi:type="dcterms:W3CDTF">2021-04-13T12:50:30Z</dcterms:created>
  <dcterms:modified xsi:type="dcterms:W3CDTF">2021-04-13T13:30:12Z</dcterms:modified>
</cp:coreProperties>
</file>