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312"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3" r:id="rId49"/>
    <p:sldId id="304" r:id="rId50"/>
    <p:sldId id="305" r:id="rId51"/>
    <p:sldId id="307" r:id="rId52"/>
    <p:sldId id="308" r:id="rId53"/>
    <p:sldId id="309" r:id="rId54"/>
    <p:sldId id="310" r:id="rId55"/>
    <p:sldId id="311" r:id="rId5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141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DA2BC6-69DC-934B-8536-D985BDFF301A}" type="datetimeFigureOut">
              <a:rPr lang="it-IT" smtClean="0"/>
              <a:t>24/04/21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7C5F82-18E0-EB4D-ACF2-65B0CEC67CA5}" type="slidenum">
              <a:rPr lang="fr-CA" smtClean="0"/>
              <a:t>‹n.›</a:t>
            </a:fld>
            <a:endParaRPr lang="fr-CA"/>
          </a:p>
        </p:txBody>
      </p:sp>
    </p:spTree>
    <p:extLst>
      <p:ext uri="{BB962C8B-B14F-4D97-AF65-F5344CB8AC3E}">
        <p14:creationId xmlns:p14="http://schemas.microsoft.com/office/powerpoint/2010/main" val="25398312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048800A6-0747-F547-AD9B-30AF40819955}" type="slidenum">
              <a:rPr lang="fr-FR" sz="1200"/>
              <a:pPr/>
              <a:t>47</a:t>
            </a:fld>
            <a:endParaRPr lang="fr-FR" sz="1200"/>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B0F58896-3CAE-254C-91E2-499CDE902594}" type="datetimeFigureOut">
              <a:rPr lang="it-IT" smtClean="0"/>
              <a:t>24/04/21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2743132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0F58896-3CAE-254C-91E2-499CDE902594}" type="datetimeFigureOut">
              <a:rPr lang="it-IT" smtClean="0"/>
              <a:t>24/04/21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153023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0F58896-3CAE-254C-91E2-499CDE902594}" type="datetimeFigureOut">
              <a:rPr lang="it-IT" smtClean="0"/>
              <a:t>24/04/21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197728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0F58896-3CAE-254C-91E2-499CDE902594}" type="datetimeFigureOut">
              <a:rPr lang="it-IT" smtClean="0"/>
              <a:t>24/04/21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329047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0F58896-3CAE-254C-91E2-499CDE902594}" type="datetimeFigureOut">
              <a:rPr lang="it-IT" smtClean="0"/>
              <a:t>24/04/21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3568606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B0F58896-3CAE-254C-91E2-499CDE902594}" type="datetimeFigureOut">
              <a:rPr lang="it-IT" smtClean="0"/>
              <a:t>24/04/21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2039221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B0F58896-3CAE-254C-91E2-499CDE902594}" type="datetimeFigureOut">
              <a:rPr lang="it-IT" smtClean="0"/>
              <a:t>24/04/21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280420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B0F58896-3CAE-254C-91E2-499CDE902594}" type="datetimeFigureOut">
              <a:rPr lang="it-IT" smtClean="0"/>
              <a:t>24/04/21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145877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0F58896-3CAE-254C-91E2-499CDE902594}" type="datetimeFigureOut">
              <a:rPr lang="it-IT" smtClean="0"/>
              <a:t>24/04/21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270726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0F58896-3CAE-254C-91E2-499CDE902594}" type="datetimeFigureOut">
              <a:rPr lang="it-IT" smtClean="0"/>
              <a:t>24/04/21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3322080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0F58896-3CAE-254C-91E2-499CDE902594}" type="datetimeFigureOut">
              <a:rPr lang="it-IT" smtClean="0"/>
              <a:t>24/04/21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471721D9-DB50-A347-B189-2C5CF451633B}" type="slidenum">
              <a:rPr lang="fr-CA" smtClean="0"/>
              <a:t>‹n.›</a:t>
            </a:fld>
            <a:endParaRPr lang="fr-CA"/>
          </a:p>
        </p:txBody>
      </p:sp>
    </p:spTree>
    <p:extLst>
      <p:ext uri="{BB962C8B-B14F-4D97-AF65-F5344CB8AC3E}">
        <p14:creationId xmlns:p14="http://schemas.microsoft.com/office/powerpoint/2010/main" val="38076448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58896-3CAE-254C-91E2-499CDE902594}" type="datetimeFigureOut">
              <a:rPr lang="it-IT" smtClean="0"/>
              <a:t>24/04/21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721D9-DB50-A347-B189-2C5CF451633B}" type="slidenum">
              <a:rPr lang="fr-CA" smtClean="0"/>
              <a:t>‹n.›</a:t>
            </a:fld>
            <a:endParaRPr lang="fr-CA"/>
          </a:p>
        </p:txBody>
      </p:sp>
    </p:spTree>
    <p:extLst>
      <p:ext uri="{BB962C8B-B14F-4D97-AF65-F5344CB8AC3E}">
        <p14:creationId xmlns:p14="http://schemas.microsoft.com/office/powerpoint/2010/main" val="104605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vie-publique.fr/fiches/271400-la-loi-du-9-decembre-1905-de-separation-des-eglises-et-de-leta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fr-CA"/>
          </a:p>
        </p:txBody>
      </p:sp>
      <p:sp>
        <p:nvSpPr>
          <p:cNvPr id="3" name="Sottotitolo 2"/>
          <p:cNvSpPr>
            <a:spLocks noGrp="1"/>
          </p:cNvSpPr>
          <p:nvPr>
            <p:ph type="subTitle" idx="1"/>
          </p:nvPr>
        </p:nvSpPr>
        <p:spPr/>
        <p:txBody>
          <a:bodyPr/>
          <a:lstStyle/>
          <a:p>
            <a:endParaRPr lang="fr-CA"/>
          </a:p>
        </p:txBody>
      </p:sp>
    </p:spTree>
    <p:extLst>
      <p:ext uri="{BB962C8B-B14F-4D97-AF65-F5344CB8AC3E}">
        <p14:creationId xmlns:p14="http://schemas.microsoft.com/office/powerpoint/2010/main" val="890442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communautarisme</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Employé dans un sens plutôt péjoratif, le terme communautarisme désigne une forme d'ethnocentrisme ou de sociocentrisme qui donne à la communauté (ethnique, religieuse, culturelle, sociale, politique, mystique, sportive...) une valeur plus importante qu'à l'individu, avec une tendance au repli sur soi. Ce repli "identitaire", "culturel" ou "communautaire" s'accompagne d'une prétention à contrôler les opinions et les comportements des membres de la communauté contraints à une obligation d'appartenance</a:t>
            </a:r>
            <a:r>
              <a:rPr lang="fr-CA" sz="2400" dirty="0" smtClean="0"/>
              <a:t>.</a:t>
            </a:r>
          </a:p>
          <a:p>
            <a:pPr algn="just"/>
            <a:r>
              <a:rPr lang="fr-CA" sz="2400" dirty="0"/>
              <a:t>http://</a:t>
            </a:r>
            <a:r>
              <a:rPr lang="fr-CA" sz="2400" dirty="0" err="1"/>
              <a:t>www.toupie.org</a:t>
            </a:r>
            <a:r>
              <a:rPr lang="fr-CA" sz="2400" dirty="0"/>
              <a:t>/Dictionnaire/</a:t>
            </a:r>
            <a:r>
              <a:rPr lang="fr-CA" sz="2400" dirty="0" err="1"/>
              <a:t>Communautarisme.htm</a:t>
            </a:r>
            <a:endParaRPr lang="fr-CA" sz="2400" dirty="0"/>
          </a:p>
        </p:txBody>
      </p:sp>
    </p:spTree>
    <p:extLst>
      <p:ext uri="{BB962C8B-B14F-4D97-AF65-F5344CB8AC3E}">
        <p14:creationId xmlns:p14="http://schemas.microsoft.com/office/powerpoint/2010/main" val="1772854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communautarisme</a:t>
            </a:r>
            <a:br>
              <a:rPr lang="fr-CA" sz="2800" dirty="0"/>
            </a:br>
            <a:endParaRPr lang="fr-CA" sz="2800" dirty="0"/>
          </a:p>
        </p:txBody>
      </p:sp>
      <p:sp>
        <p:nvSpPr>
          <p:cNvPr id="3" name="Segnaposto contenuto 2"/>
          <p:cNvSpPr>
            <a:spLocks noGrp="1"/>
          </p:cNvSpPr>
          <p:nvPr>
            <p:ph idx="1"/>
          </p:nvPr>
        </p:nvSpPr>
        <p:spPr/>
        <p:txBody>
          <a:bodyPr>
            <a:normAutofit fontScale="85000" lnSpcReduction="20000"/>
          </a:bodyPr>
          <a:lstStyle/>
          <a:p>
            <a:pPr algn="just"/>
            <a:r>
              <a:rPr lang="fr-CA" sz="2400" dirty="0"/>
              <a:t>Souvent par réaction de défense et d'auto-victimisation, le communautarisme s'oppose au libéralisme, à l'individualisme, au rationalisme, au cosmopolitisme et à l'universalisme. Dans les formes les plus exacerbées du communautarisme, le monde est manichéen, il y a les bons (ceux qui font partie de la communauté) et les mauvais (les autres). Il s'apparente alors à une forme de racisme</a:t>
            </a:r>
            <a:r>
              <a:rPr lang="fr-CA" sz="2400" dirty="0" smtClean="0"/>
              <a:t>.</a:t>
            </a:r>
          </a:p>
          <a:p>
            <a:pPr algn="just"/>
            <a:r>
              <a:rPr lang="fr-CA" sz="2400" dirty="0"/>
              <a:t/>
            </a:r>
            <a:br>
              <a:rPr lang="fr-CA" sz="2400" dirty="0"/>
            </a:br>
            <a:r>
              <a:rPr lang="fr-CA" sz="2400" dirty="0"/>
              <a:t>Pour ses défenseurs, aucune perspective n'existe en dehors de la communauté et il est impossible de se détacher de son histoire et de sa culture. La communauté précède alors l'individu et rend la recherche de l'idéal partagé plus importante que la défense de la liberté individuelle. Pour eux, l'</a:t>
            </a:r>
            <a:r>
              <a:rPr lang="fr-CA" sz="2400" dirty="0" err="1"/>
              <a:t>Etat</a:t>
            </a:r>
            <a:r>
              <a:rPr lang="fr-CA" sz="2400" dirty="0"/>
              <a:t> - ou l'autorité, pour les communautés plus petites -, ne peut être neutre ou laïc en matière de choix culturels, religieux ou de morale. Les valeurs servant de référence sont essentiellement traditionnelles, construites sur un passé mythique ou idéalisé</a:t>
            </a:r>
            <a:r>
              <a:rPr lang="fr-CA" sz="2400" dirty="0" smtClean="0"/>
              <a:t>.</a:t>
            </a:r>
          </a:p>
          <a:p>
            <a:pPr algn="just"/>
            <a:r>
              <a:rPr lang="fr-CA" sz="2400" dirty="0"/>
              <a:t>http://</a:t>
            </a:r>
            <a:r>
              <a:rPr lang="fr-CA" sz="2400" dirty="0" err="1"/>
              <a:t>www.toupie.org</a:t>
            </a:r>
            <a:r>
              <a:rPr lang="fr-CA" sz="2400" dirty="0"/>
              <a:t>/Dictionnaire/</a:t>
            </a:r>
            <a:r>
              <a:rPr lang="fr-CA" sz="2400" dirty="0" err="1"/>
              <a:t>Communautarisme.htm</a:t>
            </a:r>
            <a:endParaRPr lang="fr-CA" sz="2400" dirty="0"/>
          </a:p>
        </p:txBody>
      </p:sp>
    </p:spTree>
    <p:extLst>
      <p:ext uri="{BB962C8B-B14F-4D97-AF65-F5344CB8AC3E}">
        <p14:creationId xmlns:p14="http://schemas.microsoft.com/office/powerpoint/2010/main" val="1873588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Loi</a:t>
            </a:r>
            <a:r>
              <a:rPr lang="it-IT" sz="2800" b="1" dirty="0"/>
              <a:t> </a:t>
            </a:r>
            <a:r>
              <a:rPr lang="it-IT" sz="2800" b="1" dirty="0" err="1"/>
              <a:t>du</a:t>
            </a:r>
            <a:r>
              <a:rPr lang="it-IT" sz="2800" b="1" dirty="0"/>
              <a:t> 9 </a:t>
            </a:r>
            <a:r>
              <a:rPr lang="it-IT" sz="2800" b="1" dirty="0" err="1"/>
              <a:t>décembre</a:t>
            </a:r>
            <a:r>
              <a:rPr lang="it-IT" sz="2800" b="1" dirty="0"/>
              <a:t> 1905 </a:t>
            </a:r>
            <a:endParaRPr lang="fr-CA" sz="2800" dirty="0"/>
          </a:p>
        </p:txBody>
      </p:sp>
      <p:sp>
        <p:nvSpPr>
          <p:cNvPr id="3" name="Segnaposto contenuto 2"/>
          <p:cNvSpPr>
            <a:spLocks noGrp="1"/>
          </p:cNvSpPr>
          <p:nvPr>
            <p:ph idx="1"/>
          </p:nvPr>
        </p:nvSpPr>
        <p:spPr/>
        <p:txBody>
          <a:bodyPr>
            <a:normAutofit fontScale="92500"/>
          </a:bodyPr>
          <a:lstStyle/>
          <a:p>
            <a:pPr algn="just"/>
            <a:r>
              <a:rPr lang="it-IT" sz="2400" dirty="0" err="1"/>
              <a:t>Promulguée</a:t>
            </a:r>
            <a:r>
              <a:rPr lang="it-IT" sz="2400" dirty="0"/>
              <a:t> le 9 </a:t>
            </a:r>
            <a:r>
              <a:rPr lang="it-IT" sz="2400" dirty="0" err="1"/>
              <a:t>décembre</a:t>
            </a:r>
            <a:r>
              <a:rPr lang="it-IT" sz="2400" dirty="0"/>
              <a:t> 1905, la </a:t>
            </a:r>
            <a:r>
              <a:rPr lang="it-IT" sz="2400" dirty="0" err="1"/>
              <a:t>loi</a:t>
            </a:r>
            <a:r>
              <a:rPr lang="it-IT" sz="2400" dirty="0"/>
              <a:t> </a:t>
            </a:r>
            <a:r>
              <a:rPr lang="it-IT" sz="2400" dirty="0" err="1"/>
              <a:t>concernant</a:t>
            </a:r>
            <a:r>
              <a:rPr lang="it-IT" sz="2400" dirty="0"/>
              <a:t> la </a:t>
            </a:r>
            <a:r>
              <a:rPr lang="it-IT" sz="2400" dirty="0" err="1"/>
              <a:t>séparation</a:t>
            </a:r>
            <a:r>
              <a:rPr lang="it-IT" sz="2400" dirty="0"/>
              <a:t> </a:t>
            </a:r>
            <a:r>
              <a:rPr lang="it-IT" sz="2400" dirty="0" err="1"/>
              <a:t>des</a:t>
            </a:r>
            <a:r>
              <a:rPr lang="it-IT" sz="2400" dirty="0"/>
              <a:t> </a:t>
            </a:r>
            <a:r>
              <a:rPr lang="it-IT" sz="2400" dirty="0" err="1"/>
              <a:t>Églises</a:t>
            </a:r>
            <a:r>
              <a:rPr lang="it-IT" sz="2400" dirty="0"/>
              <a:t> et de l’</a:t>
            </a:r>
            <a:r>
              <a:rPr lang="it-IT" sz="2400" dirty="0" err="1"/>
              <a:t>État</a:t>
            </a:r>
            <a:r>
              <a:rPr lang="it-IT" sz="2400" dirty="0"/>
              <a:t> est l’</a:t>
            </a:r>
            <a:r>
              <a:rPr lang="it-IT" sz="2400" dirty="0" err="1"/>
              <a:t>aboutissement</a:t>
            </a:r>
            <a:r>
              <a:rPr lang="it-IT" sz="2400" dirty="0"/>
              <a:t> d’un long </a:t>
            </a:r>
            <a:r>
              <a:rPr lang="it-IT" sz="2400" dirty="0" err="1"/>
              <a:t>processus</a:t>
            </a:r>
            <a:r>
              <a:rPr lang="it-IT" sz="2400" dirty="0"/>
              <a:t> de </a:t>
            </a:r>
            <a:r>
              <a:rPr lang="it-IT" sz="2400" dirty="0" err="1"/>
              <a:t>laïcisation</a:t>
            </a:r>
            <a:r>
              <a:rPr lang="it-IT" sz="2400" dirty="0"/>
              <a:t> et de </a:t>
            </a:r>
            <a:r>
              <a:rPr lang="it-IT" sz="2400" dirty="0" err="1"/>
              <a:t>sécularisation</a:t>
            </a:r>
            <a:r>
              <a:rPr lang="it-IT" sz="2400" dirty="0"/>
              <a:t> engagé </a:t>
            </a:r>
            <a:r>
              <a:rPr lang="it-IT" sz="2400" dirty="0" err="1"/>
              <a:t>depuis</a:t>
            </a:r>
            <a:r>
              <a:rPr lang="it-IT" sz="2400" dirty="0"/>
              <a:t> la </a:t>
            </a:r>
            <a:r>
              <a:rPr lang="it-IT" sz="2400" dirty="0" err="1"/>
              <a:t>Révolution</a:t>
            </a:r>
            <a:r>
              <a:rPr lang="it-IT" sz="2400" dirty="0"/>
              <a:t> </a:t>
            </a:r>
            <a:r>
              <a:rPr lang="it-IT" sz="2400" dirty="0" err="1"/>
              <a:t>française</a:t>
            </a:r>
            <a:r>
              <a:rPr lang="it-IT" sz="2400" dirty="0"/>
              <a:t>. Elle </a:t>
            </a:r>
            <a:r>
              <a:rPr lang="it-IT" sz="2400" dirty="0" err="1"/>
              <a:t>proclame</a:t>
            </a:r>
            <a:r>
              <a:rPr lang="it-IT" sz="2400" dirty="0"/>
              <a:t> la </a:t>
            </a:r>
            <a:r>
              <a:rPr lang="it-IT" sz="2400" dirty="0" err="1"/>
              <a:t>liberté</a:t>
            </a:r>
            <a:r>
              <a:rPr lang="it-IT" sz="2400" dirty="0"/>
              <a:t> de </a:t>
            </a:r>
            <a:r>
              <a:rPr lang="it-IT" sz="2400" dirty="0" err="1"/>
              <a:t>conscience</a:t>
            </a:r>
            <a:r>
              <a:rPr lang="it-IT" sz="2400" dirty="0"/>
              <a:t>, </a:t>
            </a:r>
            <a:r>
              <a:rPr lang="it-IT" sz="2400" dirty="0" err="1"/>
              <a:t>garantit</a:t>
            </a:r>
            <a:r>
              <a:rPr lang="it-IT" sz="2400" dirty="0"/>
              <a:t> le libre </a:t>
            </a:r>
            <a:r>
              <a:rPr lang="it-IT" sz="2400" dirty="0" err="1"/>
              <a:t>exercice</a:t>
            </a:r>
            <a:r>
              <a:rPr lang="it-IT" sz="2400" dirty="0"/>
              <a:t> </a:t>
            </a:r>
            <a:r>
              <a:rPr lang="it-IT" sz="2400" dirty="0" err="1"/>
              <a:t>des</a:t>
            </a:r>
            <a:r>
              <a:rPr lang="it-IT" sz="2400" dirty="0"/>
              <a:t> </a:t>
            </a:r>
            <a:r>
              <a:rPr lang="it-IT" sz="2400" dirty="0" err="1"/>
              <a:t>cultes</a:t>
            </a:r>
            <a:r>
              <a:rPr lang="it-IT" sz="2400" dirty="0"/>
              <a:t> et </a:t>
            </a:r>
            <a:r>
              <a:rPr lang="it-IT" sz="2400" dirty="0" err="1"/>
              <a:t>met</a:t>
            </a:r>
            <a:r>
              <a:rPr lang="it-IT" sz="2400" dirty="0"/>
              <a:t> en </a:t>
            </a:r>
            <a:r>
              <a:rPr lang="it-IT" sz="2400" dirty="0" err="1"/>
              <a:t>place</a:t>
            </a:r>
            <a:r>
              <a:rPr lang="it-IT" sz="2400" dirty="0"/>
              <a:t> un </a:t>
            </a:r>
            <a:r>
              <a:rPr lang="it-IT" sz="2400" dirty="0" err="1"/>
              <a:t>nouveau</a:t>
            </a:r>
            <a:r>
              <a:rPr lang="it-IT" sz="2400" dirty="0"/>
              <a:t> </a:t>
            </a:r>
            <a:r>
              <a:rPr lang="it-IT" sz="2400" dirty="0" err="1"/>
              <a:t>régime</a:t>
            </a:r>
            <a:r>
              <a:rPr lang="it-IT" sz="2400" dirty="0"/>
              <a:t> </a:t>
            </a:r>
            <a:r>
              <a:rPr lang="it-IT" sz="2400" dirty="0" err="1"/>
              <a:t>des</a:t>
            </a:r>
            <a:r>
              <a:rPr lang="it-IT" sz="2400" dirty="0"/>
              <a:t> </a:t>
            </a:r>
            <a:r>
              <a:rPr lang="it-IT" sz="2400" dirty="0" err="1"/>
              <a:t>cultes</a:t>
            </a:r>
            <a:r>
              <a:rPr lang="it-IT" sz="2400" dirty="0"/>
              <a:t>. </a:t>
            </a:r>
            <a:endParaRPr lang="fr-CA" sz="2400" dirty="0" smtClean="0"/>
          </a:p>
          <a:p>
            <a:r>
              <a:rPr lang="fr-CA" sz="2400" dirty="0" smtClean="0">
                <a:hlinkClick r:id="rId2"/>
              </a:rPr>
              <a:t>https</a:t>
            </a:r>
            <a:r>
              <a:rPr lang="fr-CA" sz="2400" dirty="0">
                <a:hlinkClick r:id="rId2"/>
              </a:rPr>
              <a:t>://www.vie-publique.fr/fiches/271400-la-loi-du-9-decembre-1905-de-separation-des-eglises-et-de-</a:t>
            </a:r>
            <a:r>
              <a:rPr lang="fr-CA" sz="2400" dirty="0" smtClean="0">
                <a:hlinkClick r:id="rId2"/>
              </a:rPr>
              <a:t>letat</a:t>
            </a:r>
            <a:endParaRPr lang="fr-CA" sz="2400" dirty="0" smtClean="0"/>
          </a:p>
          <a:p>
            <a:pPr algn="just"/>
            <a:r>
              <a:rPr lang="it-IT" sz="2400" dirty="0" smtClean="0"/>
              <a:t>Elle </a:t>
            </a:r>
            <a:r>
              <a:rPr lang="it-IT" sz="2400" dirty="0"/>
              <a:t>est </a:t>
            </a:r>
            <a:r>
              <a:rPr lang="it-IT" sz="2400" dirty="0" err="1"/>
              <a:t>devenue</a:t>
            </a:r>
            <a:r>
              <a:rPr lang="it-IT" sz="2400" dirty="0"/>
              <a:t> un principe à </a:t>
            </a:r>
            <a:r>
              <a:rPr lang="it-IT" sz="2400" dirty="0" err="1"/>
              <a:t>valeur</a:t>
            </a:r>
            <a:r>
              <a:rPr lang="it-IT" sz="2400" dirty="0"/>
              <a:t> </a:t>
            </a:r>
            <a:r>
              <a:rPr lang="it-IT" sz="2400" dirty="0" err="1"/>
              <a:t>constitutionnelle</a:t>
            </a:r>
            <a:r>
              <a:rPr lang="it-IT" sz="2400" dirty="0"/>
              <a:t> </a:t>
            </a:r>
            <a:r>
              <a:rPr lang="it-IT" sz="2400" dirty="0" err="1"/>
              <a:t>avec</a:t>
            </a:r>
            <a:r>
              <a:rPr lang="it-IT" sz="2400" dirty="0"/>
              <a:t> </a:t>
            </a:r>
            <a:r>
              <a:rPr lang="it-IT" sz="2400" dirty="0" err="1"/>
              <a:t>les</a:t>
            </a:r>
            <a:r>
              <a:rPr lang="it-IT" sz="2400" dirty="0"/>
              <a:t> </a:t>
            </a:r>
            <a:r>
              <a:rPr lang="it-IT" sz="2400" dirty="0" err="1"/>
              <a:t>Constitutions</a:t>
            </a:r>
            <a:r>
              <a:rPr lang="it-IT" sz="2400" dirty="0"/>
              <a:t> </a:t>
            </a:r>
            <a:r>
              <a:rPr lang="it-IT" sz="2400" dirty="0" err="1"/>
              <a:t>du</a:t>
            </a:r>
            <a:r>
              <a:rPr lang="it-IT" sz="2400" dirty="0"/>
              <a:t> 27 </a:t>
            </a:r>
            <a:r>
              <a:rPr lang="it-IT" sz="2400" dirty="0" err="1"/>
              <a:t>octobre</a:t>
            </a:r>
            <a:r>
              <a:rPr lang="it-IT" sz="2400" dirty="0"/>
              <a:t> 1946 (</a:t>
            </a:r>
            <a:r>
              <a:rPr lang="it-IT" sz="2400" dirty="0" err="1"/>
              <a:t>IVe</a:t>
            </a:r>
            <a:r>
              <a:rPr lang="it-IT" sz="2400" dirty="0"/>
              <a:t> </a:t>
            </a:r>
            <a:r>
              <a:rPr lang="it-IT" sz="2400" dirty="0" err="1"/>
              <a:t>République</a:t>
            </a:r>
            <a:r>
              <a:rPr lang="it-IT" sz="2400" dirty="0"/>
              <a:t>) et </a:t>
            </a:r>
            <a:r>
              <a:rPr lang="it-IT" sz="2400" dirty="0" err="1"/>
              <a:t>du</a:t>
            </a:r>
            <a:r>
              <a:rPr lang="it-IT" sz="2400" dirty="0"/>
              <a:t> 4 </a:t>
            </a:r>
            <a:r>
              <a:rPr lang="it-IT" sz="2400" dirty="0" err="1"/>
              <a:t>octobre</a:t>
            </a:r>
            <a:r>
              <a:rPr lang="it-IT" sz="2400" dirty="0"/>
              <a:t> 1958 (Ve </a:t>
            </a:r>
            <a:r>
              <a:rPr lang="it-IT" sz="2400" dirty="0" err="1"/>
              <a:t>République</a:t>
            </a:r>
            <a:r>
              <a:rPr lang="it-IT" sz="2400" dirty="0"/>
              <a:t>)</a:t>
            </a:r>
            <a:r>
              <a:rPr lang="it-IT" sz="2400" dirty="0" smtClean="0"/>
              <a:t>.</a:t>
            </a:r>
            <a:endParaRPr lang="it-IT" sz="2400" dirty="0"/>
          </a:p>
          <a:p>
            <a:pPr algn="just"/>
            <a:r>
              <a:rPr lang="it-IT" sz="2400" dirty="0" err="1"/>
              <a:t>Depuis</a:t>
            </a:r>
            <a:r>
              <a:rPr lang="it-IT" sz="2400" dirty="0"/>
              <a:t> 2011, le 9 </a:t>
            </a:r>
            <a:r>
              <a:rPr lang="it-IT" sz="2400" dirty="0" err="1"/>
              <a:t>décembre</a:t>
            </a:r>
            <a:r>
              <a:rPr lang="it-IT" sz="2400" dirty="0"/>
              <a:t>, jour </a:t>
            </a:r>
            <a:r>
              <a:rPr lang="it-IT" sz="2400" dirty="0" err="1"/>
              <a:t>anniversaire</a:t>
            </a:r>
            <a:r>
              <a:rPr lang="it-IT" sz="2400" dirty="0"/>
              <a:t> de la </a:t>
            </a:r>
            <a:r>
              <a:rPr lang="it-IT" sz="2400" dirty="0" err="1"/>
              <a:t>promulgation</a:t>
            </a:r>
            <a:r>
              <a:rPr lang="it-IT" sz="2400" dirty="0"/>
              <a:t> de la </a:t>
            </a:r>
            <a:r>
              <a:rPr lang="it-IT" sz="2400" dirty="0" err="1"/>
              <a:t>loi</a:t>
            </a:r>
            <a:r>
              <a:rPr lang="it-IT" sz="2400" dirty="0"/>
              <a:t>, est </a:t>
            </a:r>
            <a:r>
              <a:rPr lang="it-IT" sz="2400" dirty="0" err="1"/>
              <a:t>consacré</a:t>
            </a:r>
            <a:r>
              <a:rPr lang="it-IT" sz="2400" dirty="0"/>
              <a:t> "</a:t>
            </a:r>
            <a:r>
              <a:rPr lang="it-IT" sz="2400" dirty="0" err="1"/>
              <a:t>journée</a:t>
            </a:r>
            <a:r>
              <a:rPr lang="it-IT" sz="2400" dirty="0"/>
              <a:t> </a:t>
            </a:r>
            <a:r>
              <a:rPr lang="it-IT" sz="2400" dirty="0" err="1"/>
              <a:t>nationale</a:t>
            </a:r>
            <a:r>
              <a:rPr lang="it-IT" sz="2400" dirty="0"/>
              <a:t> de la </a:t>
            </a:r>
            <a:r>
              <a:rPr lang="it-IT" sz="2400" dirty="0" err="1"/>
              <a:t>laïcité</a:t>
            </a:r>
            <a:r>
              <a:rPr lang="it-IT" sz="2400" dirty="0"/>
              <a:t>".</a:t>
            </a:r>
            <a:endParaRPr lang="fr-CA" sz="2400" dirty="0"/>
          </a:p>
          <a:p>
            <a:endParaRPr lang="fr-CA" sz="2400" dirty="0"/>
          </a:p>
        </p:txBody>
      </p:sp>
    </p:spTree>
    <p:extLst>
      <p:ext uri="{BB962C8B-B14F-4D97-AF65-F5344CB8AC3E}">
        <p14:creationId xmlns:p14="http://schemas.microsoft.com/office/powerpoint/2010/main" val="4019803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a:t>Constitution</a:t>
            </a:r>
            <a:r>
              <a:rPr lang="it-IT" sz="2400" dirty="0"/>
              <a:t> </a:t>
            </a:r>
            <a:r>
              <a:rPr lang="it-IT" sz="2400" dirty="0" err="1"/>
              <a:t>du</a:t>
            </a:r>
            <a:r>
              <a:rPr lang="it-IT" sz="2400" dirty="0"/>
              <a:t> 27 </a:t>
            </a:r>
            <a:r>
              <a:rPr lang="it-IT" sz="2400" dirty="0" err="1"/>
              <a:t>octobre</a:t>
            </a:r>
            <a:r>
              <a:rPr lang="it-IT" sz="2400" dirty="0"/>
              <a:t> 1946 (</a:t>
            </a:r>
            <a:r>
              <a:rPr lang="it-IT" sz="2400" dirty="0" err="1"/>
              <a:t>IVe</a:t>
            </a:r>
            <a:r>
              <a:rPr lang="it-IT" sz="2400" dirty="0"/>
              <a:t> </a:t>
            </a:r>
            <a:r>
              <a:rPr lang="it-IT" sz="2400" dirty="0" err="1"/>
              <a:t>République</a:t>
            </a:r>
            <a:r>
              <a:rPr lang="it-IT" sz="2400" dirty="0"/>
              <a:t>) </a:t>
            </a:r>
            <a:endParaRPr lang="fr-CA" sz="2400" dirty="0"/>
          </a:p>
        </p:txBody>
      </p:sp>
      <p:sp>
        <p:nvSpPr>
          <p:cNvPr id="3" name="Segnaposto contenuto 2"/>
          <p:cNvSpPr>
            <a:spLocks noGrp="1"/>
          </p:cNvSpPr>
          <p:nvPr>
            <p:ph idx="1"/>
          </p:nvPr>
        </p:nvSpPr>
        <p:spPr/>
        <p:txBody>
          <a:bodyPr>
            <a:normAutofit/>
          </a:bodyPr>
          <a:lstStyle/>
          <a:p>
            <a:r>
              <a:rPr lang="it-IT" sz="2400" dirty="0" err="1" smtClean="0"/>
              <a:t>Dans</a:t>
            </a:r>
            <a:r>
              <a:rPr lang="it-IT" sz="2400" dirty="0" smtClean="0"/>
              <a:t> le </a:t>
            </a:r>
            <a:r>
              <a:rPr lang="it-IT" sz="2400" dirty="0" err="1" smtClean="0"/>
              <a:t>Préambule</a:t>
            </a:r>
            <a:endParaRPr lang="it-IT" sz="2400" dirty="0" smtClean="0"/>
          </a:p>
          <a:p>
            <a:pPr algn="just"/>
            <a:r>
              <a:rPr lang="it-IT" sz="2400" dirty="0" smtClean="0"/>
              <a:t>La </a:t>
            </a:r>
            <a:r>
              <a:rPr lang="it-IT" sz="2400" dirty="0" err="1"/>
              <a:t>Nation</a:t>
            </a:r>
            <a:r>
              <a:rPr lang="it-IT" sz="2400" dirty="0"/>
              <a:t> </a:t>
            </a:r>
            <a:r>
              <a:rPr lang="it-IT" sz="2400" dirty="0" err="1"/>
              <a:t>garantit</a:t>
            </a:r>
            <a:r>
              <a:rPr lang="it-IT" sz="2400" dirty="0"/>
              <a:t> l'</a:t>
            </a:r>
            <a:r>
              <a:rPr lang="it-IT" sz="2400" dirty="0" err="1"/>
              <a:t>égal</a:t>
            </a:r>
            <a:r>
              <a:rPr lang="it-IT" sz="2400" dirty="0"/>
              <a:t> </a:t>
            </a:r>
            <a:r>
              <a:rPr lang="it-IT" sz="2400" dirty="0" err="1"/>
              <a:t>accès</a:t>
            </a:r>
            <a:r>
              <a:rPr lang="it-IT" sz="2400" dirty="0"/>
              <a:t> de l'enfant et de </a:t>
            </a:r>
            <a:r>
              <a:rPr lang="it-IT" sz="2400" dirty="0" err="1"/>
              <a:t>l'adulte</a:t>
            </a:r>
            <a:r>
              <a:rPr lang="it-IT" sz="2400" dirty="0"/>
              <a:t> à l'</a:t>
            </a:r>
            <a:r>
              <a:rPr lang="it-IT" sz="2400" dirty="0" err="1"/>
              <a:t>instruction</a:t>
            </a:r>
            <a:r>
              <a:rPr lang="it-IT" sz="2400" dirty="0"/>
              <a:t>, à la </a:t>
            </a:r>
            <a:r>
              <a:rPr lang="it-IT" sz="2400" dirty="0" err="1"/>
              <a:t>formation</a:t>
            </a:r>
            <a:r>
              <a:rPr lang="it-IT" sz="2400" dirty="0"/>
              <a:t> </a:t>
            </a:r>
            <a:r>
              <a:rPr lang="it-IT" sz="2400" dirty="0" err="1"/>
              <a:t>professionnelle</a:t>
            </a:r>
            <a:r>
              <a:rPr lang="it-IT" sz="2400" dirty="0"/>
              <a:t> et à la culture. L'</a:t>
            </a:r>
            <a:r>
              <a:rPr lang="it-IT" sz="2400" dirty="0" err="1"/>
              <a:t>organisation</a:t>
            </a:r>
            <a:r>
              <a:rPr lang="it-IT" sz="2400" dirty="0"/>
              <a:t> de l'</a:t>
            </a:r>
            <a:r>
              <a:rPr lang="it-IT" sz="2400" dirty="0" err="1"/>
              <a:t>enseignement</a:t>
            </a:r>
            <a:r>
              <a:rPr lang="it-IT" sz="2400" dirty="0"/>
              <a:t> public </a:t>
            </a:r>
            <a:r>
              <a:rPr lang="it-IT" sz="2400" dirty="0" err="1"/>
              <a:t>gratuit</a:t>
            </a:r>
            <a:r>
              <a:rPr lang="it-IT" sz="2400" dirty="0"/>
              <a:t> et</a:t>
            </a:r>
            <a:r>
              <a:rPr lang="it-IT" sz="2400" b="1" dirty="0"/>
              <a:t> </a:t>
            </a:r>
            <a:r>
              <a:rPr lang="it-IT" sz="2400" b="1" dirty="0" err="1"/>
              <a:t>laïque</a:t>
            </a:r>
            <a:r>
              <a:rPr lang="it-IT" sz="2400" b="1" dirty="0"/>
              <a:t> </a:t>
            </a:r>
            <a:r>
              <a:rPr lang="it-IT" sz="2400" dirty="0"/>
              <a:t>à </a:t>
            </a:r>
            <a:r>
              <a:rPr lang="it-IT" sz="2400" dirty="0" err="1"/>
              <a:t>tous</a:t>
            </a:r>
            <a:r>
              <a:rPr lang="it-IT" sz="2400" dirty="0"/>
              <a:t> </a:t>
            </a:r>
            <a:r>
              <a:rPr lang="it-IT" sz="2400" dirty="0" err="1"/>
              <a:t>les</a:t>
            </a:r>
            <a:r>
              <a:rPr lang="it-IT" sz="2400" dirty="0"/>
              <a:t> </a:t>
            </a:r>
            <a:r>
              <a:rPr lang="it-IT" sz="2400" dirty="0" err="1"/>
              <a:t>degrés</a:t>
            </a:r>
            <a:r>
              <a:rPr lang="it-IT" sz="2400" dirty="0"/>
              <a:t> est un </a:t>
            </a:r>
            <a:r>
              <a:rPr lang="it-IT" sz="2400" b="1" dirty="0" err="1"/>
              <a:t>devoir</a:t>
            </a:r>
            <a:r>
              <a:rPr lang="it-IT" sz="2400" b="1" dirty="0"/>
              <a:t> de l'</a:t>
            </a:r>
            <a:r>
              <a:rPr lang="it-IT" sz="2400" b="1" dirty="0" err="1"/>
              <a:t>Etat</a:t>
            </a:r>
            <a:r>
              <a:rPr lang="it-IT" sz="2400" b="1" dirty="0" smtClean="0"/>
              <a:t>.</a:t>
            </a:r>
          </a:p>
          <a:p>
            <a:r>
              <a:rPr lang="it-IT" sz="2400" dirty="0" err="1"/>
              <a:t>Article</a:t>
            </a:r>
            <a:r>
              <a:rPr lang="it-IT" sz="2400" dirty="0"/>
              <a:t> 1. - La France est une </a:t>
            </a:r>
            <a:r>
              <a:rPr lang="it-IT" sz="2400" dirty="0" err="1"/>
              <a:t>République</a:t>
            </a:r>
            <a:r>
              <a:rPr lang="it-IT" sz="2400" dirty="0"/>
              <a:t> </a:t>
            </a:r>
            <a:r>
              <a:rPr lang="it-IT" sz="2400" dirty="0" err="1"/>
              <a:t>indivisible</a:t>
            </a:r>
            <a:r>
              <a:rPr lang="it-IT" sz="2400" dirty="0"/>
              <a:t>,</a:t>
            </a:r>
            <a:r>
              <a:rPr lang="it-IT" sz="2400" b="1" dirty="0"/>
              <a:t> </a:t>
            </a:r>
            <a:r>
              <a:rPr lang="it-IT" sz="2400" b="1" dirty="0" err="1"/>
              <a:t>laïque</a:t>
            </a:r>
            <a:r>
              <a:rPr lang="it-IT" sz="2400" dirty="0"/>
              <a:t>, </a:t>
            </a:r>
            <a:r>
              <a:rPr lang="it-IT" sz="2400" dirty="0" err="1"/>
              <a:t>démocratique</a:t>
            </a:r>
            <a:r>
              <a:rPr lang="it-IT" sz="2400" dirty="0"/>
              <a:t> et sociale.</a:t>
            </a:r>
            <a:endParaRPr lang="fr-CA" sz="2400" dirty="0"/>
          </a:p>
        </p:txBody>
      </p:sp>
    </p:spTree>
    <p:extLst>
      <p:ext uri="{BB962C8B-B14F-4D97-AF65-F5344CB8AC3E}">
        <p14:creationId xmlns:p14="http://schemas.microsoft.com/office/powerpoint/2010/main" val="3695465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Constitution</a:t>
            </a:r>
            <a:r>
              <a:rPr lang="it-IT" sz="2800" dirty="0"/>
              <a:t> 1958</a:t>
            </a:r>
            <a:br>
              <a:rPr lang="it-IT" sz="2800" dirty="0"/>
            </a:br>
            <a:r>
              <a:rPr lang="it-IT" sz="2800" dirty="0" smtClean="0"/>
              <a:t>(V° </a:t>
            </a:r>
            <a:r>
              <a:rPr lang="it-IT" sz="2800" dirty="0" err="1" smtClean="0"/>
              <a:t>République</a:t>
            </a:r>
            <a:r>
              <a:rPr lang="it-IT" sz="2800" dirty="0" smtClean="0"/>
              <a:t>)</a:t>
            </a:r>
            <a:endParaRPr lang="fr-CA" sz="2800" dirty="0"/>
          </a:p>
        </p:txBody>
      </p:sp>
      <p:sp>
        <p:nvSpPr>
          <p:cNvPr id="3" name="Segnaposto contenuto 2"/>
          <p:cNvSpPr>
            <a:spLocks noGrp="1"/>
          </p:cNvSpPr>
          <p:nvPr>
            <p:ph idx="1"/>
          </p:nvPr>
        </p:nvSpPr>
        <p:spPr/>
        <p:txBody>
          <a:bodyPr>
            <a:normAutofit/>
          </a:bodyPr>
          <a:lstStyle/>
          <a:p>
            <a:pPr algn="just"/>
            <a:r>
              <a:rPr lang="it-IT" sz="2600" dirty="0" smtClean="0"/>
              <a:t>Art</a:t>
            </a:r>
            <a:r>
              <a:rPr lang="it-IT" sz="2600" dirty="0"/>
              <a:t>. premier de la </a:t>
            </a:r>
            <a:r>
              <a:rPr lang="it-IT" sz="2600" dirty="0" err="1"/>
              <a:t>Constitution</a:t>
            </a:r>
            <a:endParaRPr lang="it-IT" sz="2600" dirty="0"/>
          </a:p>
          <a:p>
            <a:pPr algn="just"/>
            <a:r>
              <a:rPr lang="it-IT" sz="2600" dirty="0"/>
              <a:t>La France est une </a:t>
            </a:r>
            <a:r>
              <a:rPr lang="it-IT" sz="2600" dirty="0" err="1"/>
              <a:t>République</a:t>
            </a:r>
            <a:r>
              <a:rPr lang="it-IT" sz="2600" dirty="0"/>
              <a:t> </a:t>
            </a:r>
            <a:r>
              <a:rPr lang="it-IT" sz="2600" dirty="0" err="1"/>
              <a:t>indivisible</a:t>
            </a:r>
            <a:r>
              <a:rPr lang="it-IT" sz="2600" dirty="0"/>
              <a:t>, </a:t>
            </a:r>
            <a:r>
              <a:rPr lang="it-IT" sz="2600" b="1" dirty="0" err="1"/>
              <a:t>laïque</a:t>
            </a:r>
            <a:r>
              <a:rPr lang="it-IT" sz="2600" dirty="0"/>
              <a:t>, </a:t>
            </a:r>
            <a:r>
              <a:rPr lang="it-IT" sz="2600" dirty="0" err="1"/>
              <a:t>démocratique</a:t>
            </a:r>
            <a:r>
              <a:rPr lang="it-IT" sz="2600" dirty="0"/>
              <a:t> et sociale. Elle </a:t>
            </a:r>
            <a:r>
              <a:rPr lang="it-IT" sz="2600" dirty="0" err="1"/>
              <a:t>assure</a:t>
            </a:r>
            <a:r>
              <a:rPr lang="it-IT" sz="2600" dirty="0"/>
              <a:t> l'</a:t>
            </a:r>
            <a:r>
              <a:rPr lang="it-IT" sz="2600" dirty="0" err="1"/>
              <a:t>égalité</a:t>
            </a:r>
            <a:r>
              <a:rPr lang="it-IT" sz="2600" dirty="0"/>
              <a:t> </a:t>
            </a:r>
            <a:r>
              <a:rPr lang="it-IT" sz="2600" dirty="0" err="1"/>
              <a:t>devant</a:t>
            </a:r>
            <a:r>
              <a:rPr lang="it-IT" sz="2600" dirty="0"/>
              <a:t> la </a:t>
            </a:r>
            <a:r>
              <a:rPr lang="it-IT" sz="2600" dirty="0" err="1"/>
              <a:t>loi</a:t>
            </a:r>
            <a:r>
              <a:rPr lang="it-IT" sz="2600" dirty="0"/>
              <a:t> de </a:t>
            </a:r>
            <a:r>
              <a:rPr lang="it-IT" sz="2600" dirty="0" err="1"/>
              <a:t>tous</a:t>
            </a:r>
            <a:r>
              <a:rPr lang="it-IT" sz="2600" dirty="0"/>
              <a:t> </a:t>
            </a:r>
            <a:r>
              <a:rPr lang="it-IT" sz="2600" dirty="0" err="1"/>
              <a:t>les</a:t>
            </a:r>
            <a:r>
              <a:rPr lang="it-IT" sz="2600" dirty="0"/>
              <a:t> </a:t>
            </a:r>
            <a:r>
              <a:rPr lang="it-IT" sz="2600" dirty="0" err="1"/>
              <a:t>citoyens</a:t>
            </a:r>
            <a:r>
              <a:rPr lang="it-IT" sz="2600" dirty="0"/>
              <a:t> </a:t>
            </a:r>
            <a:r>
              <a:rPr lang="it-IT" sz="2600" b="1" dirty="0"/>
              <a:t>sans </a:t>
            </a:r>
            <a:r>
              <a:rPr lang="it-IT" sz="2600" b="1" dirty="0" err="1"/>
              <a:t>distinction</a:t>
            </a:r>
            <a:r>
              <a:rPr lang="it-IT" sz="2600" b="1" dirty="0"/>
              <a:t> </a:t>
            </a:r>
            <a:r>
              <a:rPr lang="it-IT" sz="2600" dirty="0"/>
              <a:t>d'origine, de race </a:t>
            </a:r>
            <a:r>
              <a:rPr lang="it-IT" sz="2600" dirty="0" err="1"/>
              <a:t>ou</a:t>
            </a:r>
            <a:r>
              <a:rPr lang="it-IT" sz="2600" dirty="0"/>
              <a:t> </a:t>
            </a:r>
            <a:r>
              <a:rPr lang="it-IT" sz="2600" b="1" dirty="0"/>
              <a:t>de </a:t>
            </a:r>
            <a:r>
              <a:rPr lang="it-IT" sz="2600" b="1" dirty="0" err="1"/>
              <a:t>religion</a:t>
            </a:r>
            <a:r>
              <a:rPr lang="it-IT" sz="2600" b="1" dirty="0"/>
              <a:t>. Elle </a:t>
            </a:r>
            <a:r>
              <a:rPr lang="it-IT" sz="2600" b="1" dirty="0" err="1"/>
              <a:t>respecte</a:t>
            </a:r>
            <a:r>
              <a:rPr lang="it-IT" sz="2600" b="1" dirty="0"/>
              <a:t> </a:t>
            </a:r>
            <a:r>
              <a:rPr lang="it-IT" sz="2600" b="1" dirty="0" err="1"/>
              <a:t>toutes</a:t>
            </a:r>
            <a:r>
              <a:rPr lang="it-IT" sz="2600" b="1" dirty="0"/>
              <a:t> </a:t>
            </a:r>
            <a:r>
              <a:rPr lang="it-IT" sz="2600" b="1" dirty="0" err="1"/>
              <a:t>les</a:t>
            </a:r>
            <a:r>
              <a:rPr lang="it-IT" sz="2600" b="1" dirty="0"/>
              <a:t> </a:t>
            </a:r>
            <a:r>
              <a:rPr lang="it-IT" sz="2600" b="1" dirty="0" err="1"/>
              <a:t>croyances</a:t>
            </a:r>
            <a:r>
              <a:rPr lang="it-IT" sz="2600" dirty="0"/>
              <a:t>. Son </a:t>
            </a:r>
            <a:r>
              <a:rPr lang="it-IT" sz="2600" dirty="0" err="1"/>
              <a:t>organisation</a:t>
            </a:r>
            <a:r>
              <a:rPr lang="it-IT" sz="2600" dirty="0"/>
              <a:t> est </a:t>
            </a:r>
            <a:r>
              <a:rPr lang="it-IT" sz="2600" dirty="0" err="1"/>
              <a:t>décentralisée</a:t>
            </a:r>
            <a:r>
              <a:rPr lang="it-IT" sz="2600" dirty="0"/>
              <a:t>. </a:t>
            </a:r>
            <a:br>
              <a:rPr lang="it-IT" sz="2600" dirty="0"/>
            </a:br>
            <a:r>
              <a:rPr lang="it-IT" sz="2600" dirty="0"/>
              <a:t>La </a:t>
            </a:r>
            <a:r>
              <a:rPr lang="it-IT" sz="2600" dirty="0" err="1"/>
              <a:t>loi</a:t>
            </a:r>
            <a:r>
              <a:rPr lang="it-IT" sz="2600" dirty="0"/>
              <a:t> </a:t>
            </a:r>
            <a:r>
              <a:rPr lang="it-IT" sz="2600" dirty="0" err="1"/>
              <a:t>favorise</a:t>
            </a:r>
            <a:r>
              <a:rPr lang="it-IT" sz="2600" dirty="0"/>
              <a:t> l'</a:t>
            </a:r>
            <a:r>
              <a:rPr lang="it-IT" sz="2600" dirty="0" err="1"/>
              <a:t>égal</a:t>
            </a:r>
            <a:r>
              <a:rPr lang="it-IT" sz="2600" dirty="0"/>
              <a:t> </a:t>
            </a:r>
            <a:r>
              <a:rPr lang="it-IT" sz="2600" dirty="0" err="1"/>
              <a:t>accès</a:t>
            </a:r>
            <a:r>
              <a:rPr lang="it-IT" sz="2600" dirty="0"/>
              <a:t> </a:t>
            </a:r>
            <a:r>
              <a:rPr lang="it-IT" sz="2600" dirty="0" err="1"/>
              <a:t>des</a:t>
            </a:r>
            <a:r>
              <a:rPr lang="it-IT" sz="2600" dirty="0"/>
              <a:t> femmes et </a:t>
            </a:r>
            <a:r>
              <a:rPr lang="it-IT" sz="2600" dirty="0" err="1"/>
              <a:t>des</a:t>
            </a:r>
            <a:r>
              <a:rPr lang="it-IT" sz="2600" dirty="0"/>
              <a:t> </a:t>
            </a:r>
            <a:r>
              <a:rPr lang="it-IT" sz="2600" dirty="0" err="1"/>
              <a:t>hommes</a:t>
            </a:r>
            <a:r>
              <a:rPr lang="it-IT" sz="2600" dirty="0"/>
              <a:t> </a:t>
            </a:r>
            <a:r>
              <a:rPr lang="it-IT" sz="2600" dirty="0" err="1"/>
              <a:t>aux</a:t>
            </a:r>
            <a:r>
              <a:rPr lang="it-IT" sz="2600" dirty="0"/>
              <a:t> </a:t>
            </a:r>
            <a:r>
              <a:rPr lang="it-IT" sz="2600" dirty="0" err="1"/>
              <a:t>mandats</a:t>
            </a:r>
            <a:r>
              <a:rPr lang="it-IT" sz="2600" dirty="0"/>
              <a:t> </a:t>
            </a:r>
            <a:r>
              <a:rPr lang="it-IT" sz="2600" dirty="0" err="1"/>
              <a:t>électoraux</a:t>
            </a:r>
            <a:r>
              <a:rPr lang="it-IT" sz="2600" dirty="0"/>
              <a:t> et </a:t>
            </a:r>
            <a:r>
              <a:rPr lang="it-IT" sz="2600" dirty="0" err="1"/>
              <a:t>fonctions</a:t>
            </a:r>
            <a:r>
              <a:rPr lang="it-IT" sz="2600" dirty="0"/>
              <a:t> </a:t>
            </a:r>
            <a:r>
              <a:rPr lang="it-IT" sz="2600" dirty="0" err="1"/>
              <a:t>électives</a:t>
            </a:r>
            <a:r>
              <a:rPr lang="it-IT" sz="2600" dirty="0"/>
              <a:t>, </a:t>
            </a:r>
            <a:r>
              <a:rPr lang="it-IT" sz="2600" dirty="0" err="1"/>
              <a:t>ainsi</a:t>
            </a:r>
            <a:r>
              <a:rPr lang="it-IT" sz="2600" dirty="0"/>
              <a:t> </a:t>
            </a:r>
            <a:r>
              <a:rPr lang="it-IT" sz="2600" dirty="0" err="1"/>
              <a:t>qu'aux</a:t>
            </a:r>
            <a:r>
              <a:rPr lang="it-IT" sz="2600" dirty="0"/>
              <a:t> </a:t>
            </a:r>
            <a:r>
              <a:rPr lang="it-IT" sz="2600" dirty="0" err="1"/>
              <a:t>responsabilités</a:t>
            </a:r>
            <a:r>
              <a:rPr lang="it-IT" sz="2600" dirty="0"/>
              <a:t> </a:t>
            </a:r>
            <a:r>
              <a:rPr lang="it-IT" sz="2600" dirty="0" err="1"/>
              <a:t>professionnelles</a:t>
            </a:r>
            <a:r>
              <a:rPr lang="it-IT" sz="2600" dirty="0"/>
              <a:t> et </a:t>
            </a:r>
            <a:r>
              <a:rPr lang="it-IT" sz="2600" dirty="0" err="1"/>
              <a:t>sociales</a:t>
            </a:r>
            <a:r>
              <a:rPr lang="it-IT" sz="2600" dirty="0"/>
              <a:t>. </a:t>
            </a:r>
          </a:p>
          <a:p>
            <a:endParaRPr lang="fr-CA" dirty="0"/>
          </a:p>
        </p:txBody>
      </p:sp>
    </p:spTree>
    <p:extLst>
      <p:ext uri="{BB962C8B-B14F-4D97-AF65-F5344CB8AC3E}">
        <p14:creationId xmlns:p14="http://schemas.microsoft.com/office/powerpoint/2010/main" val="3009166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loi 1905 préparée </a:t>
            </a:r>
            <a:r>
              <a:rPr lang="fr-CA" sz="2800" dirty="0" smtClean="0"/>
              <a:t>par </a:t>
            </a:r>
            <a:r>
              <a:rPr lang="it-IT" sz="2800" b="1" dirty="0" smtClean="0"/>
              <a:t>Le CODE </a:t>
            </a:r>
            <a:r>
              <a:rPr lang="it-IT" sz="2800" b="1" dirty="0"/>
              <a:t>CIVIL</a:t>
            </a:r>
            <a:br>
              <a:rPr lang="it-IT" sz="2800" b="1" dirty="0"/>
            </a:br>
            <a:r>
              <a:rPr lang="it-IT" sz="2800" b="1" dirty="0" smtClean="0"/>
              <a:t> </a:t>
            </a:r>
            <a:r>
              <a:rPr lang="it-IT" sz="2800" dirty="0" smtClean="0"/>
              <a:t>(</a:t>
            </a:r>
            <a:r>
              <a:rPr lang="it-IT" sz="2800" dirty="0" err="1" smtClean="0"/>
              <a:t>déjà</a:t>
            </a:r>
            <a:r>
              <a:rPr lang="it-IT" sz="2800" dirty="0" smtClean="0"/>
              <a:t> vu) 1804</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2</a:t>
            </a:r>
            <a:r>
              <a:rPr lang="it-IT" sz="2400" dirty="0"/>
              <a:t>°) </a:t>
            </a:r>
            <a:r>
              <a:rPr lang="it-IT" sz="2400" b="1" dirty="0"/>
              <a:t>La non-</a:t>
            </a:r>
            <a:r>
              <a:rPr lang="it-IT" sz="2400" b="1" dirty="0" err="1"/>
              <a:t>confessionnalité</a:t>
            </a:r>
            <a:r>
              <a:rPr lang="it-IT" sz="2400" b="1" dirty="0"/>
              <a:t> de l’</a:t>
            </a:r>
            <a:r>
              <a:rPr lang="it-IT" sz="2400" b="1" dirty="0" err="1"/>
              <a:t>État</a:t>
            </a:r>
            <a:r>
              <a:rPr lang="it-IT" sz="2400" b="1" dirty="0"/>
              <a:t>, </a:t>
            </a:r>
            <a:r>
              <a:rPr lang="it-IT" sz="2400" b="1" dirty="0" err="1"/>
              <a:t>point</a:t>
            </a:r>
            <a:r>
              <a:rPr lang="it-IT" sz="2400" b="1" dirty="0"/>
              <a:t> de </a:t>
            </a:r>
            <a:r>
              <a:rPr lang="it-IT" sz="2400" b="1" dirty="0" err="1"/>
              <a:t>départ</a:t>
            </a:r>
            <a:r>
              <a:rPr lang="it-IT" sz="2400" b="1" dirty="0"/>
              <a:t> de la </a:t>
            </a:r>
            <a:r>
              <a:rPr lang="it-IT" sz="2400" b="1" dirty="0" err="1"/>
              <a:t>laïcité</a:t>
            </a:r>
            <a:r>
              <a:rPr lang="it-IT" sz="2400" b="1" dirty="0"/>
              <a:t> </a:t>
            </a:r>
            <a:r>
              <a:rPr lang="it-IT" sz="2400" b="1" dirty="0" err="1"/>
              <a:t>française</a:t>
            </a:r>
            <a:r>
              <a:rPr lang="it-IT" sz="2400" dirty="0"/>
              <a:t>. </a:t>
            </a:r>
            <a:r>
              <a:rPr lang="it-IT" sz="2400" dirty="0" err="1"/>
              <a:t>Les</a:t>
            </a:r>
            <a:r>
              <a:rPr lang="it-IT" sz="2400" dirty="0"/>
              <a:t> </a:t>
            </a:r>
            <a:r>
              <a:rPr lang="it-IT" sz="2400" dirty="0" err="1"/>
              <a:t>actes</a:t>
            </a:r>
            <a:r>
              <a:rPr lang="it-IT" sz="2400" dirty="0"/>
              <a:t> d’</a:t>
            </a:r>
            <a:r>
              <a:rPr lang="it-IT" sz="2400" dirty="0" err="1"/>
              <a:t>état-civil</a:t>
            </a:r>
            <a:r>
              <a:rPr lang="it-IT" sz="2400" dirty="0"/>
              <a:t> </a:t>
            </a:r>
            <a:r>
              <a:rPr lang="it-IT" sz="2400" dirty="0" err="1"/>
              <a:t>étaient</a:t>
            </a:r>
            <a:r>
              <a:rPr lang="it-IT" sz="2400" dirty="0"/>
              <a:t> </a:t>
            </a:r>
            <a:r>
              <a:rPr lang="it-IT" sz="2400" dirty="0" err="1"/>
              <a:t>désormais</a:t>
            </a:r>
            <a:r>
              <a:rPr lang="it-IT" sz="2400" dirty="0"/>
              <a:t> </a:t>
            </a:r>
            <a:r>
              <a:rPr lang="it-IT" sz="2400" dirty="0" err="1"/>
              <a:t>établis</a:t>
            </a:r>
            <a:r>
              <a:rPr lang="it-IT" sz="2400" dirty="0"/>
              <a:t> par </a:t>
            </a:r>
            <a:r>
              <a:rPr lang="it-IT" sz="2400" dirty="0" err="1"/>
              <a:t>des</a:t>
            </a:r>
            <a:r>
              <a:rPr lang="it-IT" sz="2400" dirty="0"/>
              <a:t> agents </a:t>
            </a:r>
            <a:r>
              <a:rPr lang="it-IT" sz="2400" dirty="0" err="1"/>
              <a:t>publics</a:t>
            </a:r>
            <a:r>
              <a:rPr lang="it-IT" sz="2400" dirty="0"/>
              <a:t> et non plus par </a:t>
            </a:r>
            <a:r>
              <a:rPr lang="it-IT" sz="2400" dirty="0" err="1"/>
              <a:t>les</a:t>
            </a:r>
            <a:r>
              <a:rPr lang="it-IT" sz="2400" dirty="0"/>
              <a:t> </a:t>
            </a:r>
            <a:r>
              <a:rPr lang="it-IT" sz="2400" dirty="0" err="1"/>
              <a:t>paroisses</a:t>
            </a:r>
            <a:r>
              <a:rPr lang="it-IT" sz="2400" dirty="0"/>
              <a:t>, </a:t>
            </a:r>
            <a:r>
              <a:rPr lang="it-IT" sz="2400" dirty="0" err="1"/>
              <a:t>faute</a:t>
            </a:r>
            <a:r>
              <a:rPr lang="it-IT" sz="2400" dirty="0"/>
              <a:t> de </a:t>
            </a:r>
            <a:r>
              <a:rPr lang="it-IT" sz="2400" dirty="0" err="1"/>
              <a:t>quoi</a:t>
            </a:r>
            <a:r>
              <a:rPr lang="it-IT" sz="2400" dirty="0"/>
              <a:t> </a:t>
            </a:r>
            <a:r>
              <a:rPr lang="it-IT" sz="2400" dirty="0" err="1"/>
              <a:t>ils</a:t>
            </a:r>
            <a:r>
              <a:rPr lang="it-IT" sz="2400" dirty="0"/>
              <a:t> ne </a:t>
            </a:r>
            <a:r>
              <a:rPr lang="it-IT" sz="2400" dirty="0" err="1"/>
              <a:t>pouvaient</a:t>
            </a:r>
            <a:r>
              <a:rPr lang="it-IT" sz="2400" dirty="0"/>
              <a:t> </a:t>
            </a:r>
            <a:r>
              <a:rPr lang="it-IT" sz="2400" dirty="0" err="1"/>
              <a:t>produire</a:t>
            </a:r>
            <a:r>
              <a:rPr lang="it-IT" sz="2400" dirty="0"/>
              <a:t> d’</a:t>
            </a:r>
            <a:r>
              <a:rPr lang="it-IT" sz="2400" dirty="0" err="1"/>
              <a:t>effets</a:t>
            </a:r>
            <a:r>
              <a:rPr lang="it-IT" sz="2400" dirty="0"/>
              <a:t> </a:t>
            </a:r>
            <a:r>
              <a:rPr lang="it-IT" sz="2400" dirty="0" err="1"/>
              <a:t>juridiques</a:t>
            </a:r>
            <a:r>
              <a:rPr lang="it-IT" sz="2400" dirty="0"/>
              <a:t>. La nécessaire </a:t>
            </a:r>
            <a:r>
              <a:rPr lang="it-IT" sz="2400" dirty="0" err="1"/>
              <a:t>antériorité</a:t>
            </a:r>
            <a:r>
              <a:rPr lang="it-IT" sz="2400" dirty="0"/>
              <a:t> </a:t>
            </a:r>
            <a:r>
              <a:rPr lang="it-IT" sz="2400" dirty="0" err="1"/>
              <a:t>du</a:t>
            </a:r>
            <a:r>
              <a:rPr lang="it-IT" sz="2400" dirty="0"/>
              <a:t> </a:t>
            </a:r>
            <a:r>
              <a:rPr lang="it-IT" sz="2400" dirty="0" err="1"/>
              <a:t>mariage</a:t>
            </a:r>
            <a:r>
              <a:rPr lang="it-IT" sz="2400" dirty="0"/>
              <a:t> </a:t>
            </a:r>
            <a:r>
              <a:rPr lang="it-IT" sz="2400" dirty="0" err="1"/>
              <a:t>civil</a:t>
            </a:r>
            <a:r>
              <a:rPr lang="it-IT" sz="2400" dirty="0"/>
              <a:t> par </a:t>
            </a:r>
            <a:r>
              <a:rPr lang="it-IT" sz="2400" dirty="0" err="1"/>
              <a:t>rapport</a:t>
            </a:r>
            <a:r>
              <a:rPr lang="it-IT" sz="2400" dirty="0"/>
              <a:t> </a:t>
            </a:r>
            <a:r>
              <a:rPr lang="it-IT" sz="2400" dirty="0" err="1"/>
              <a:t>au</a:t>
            </a:r>
            <a:r>
              <a:rPr lang="it-IT" sz="2400" dirty="0"/>
              <a:t> </a:t>
            </a:r>
            <a:r>
              <a:rPr lang="it-IT" sz="2400" dirty="0" err="1"/>
              <a:t>mariage</a:t>
            </a:r>
            <a:r>
              <a:rPr lang="it-IT" sz="2400" dirty="0"/>
              <a:t> </a:t>
            </a:r>
            <a:r>
              <a:rPr lang="it-IT" sz="2400" dirty="0" err="1"/>
              <a:t>religieux</a:t>
            </a:r>
            <a:r>
              <a:rPr lang="it-IT" sz="2400" dirty="0"/>
              <a:t> </a:t>
            </a:r>
            <a:r>
              <a:rPr lang="it-IT" sz="2400" dirty="0" err="1"/>
              <a:t>était</a:t>
            </a:r>
            <a:r>
              <a:rPr lang="it-IT" sz="2400" dirty="0"/>
              <a:t> </a:t>
            </a:r>
            <a:r>
              <a:rPr lang="it-IT" sz="2400" dirty="0" err="1"/>
              <a:t>proclamée</a:t>
            </a:r>
            <a:r>
              <a:rPr lang="it-IT" sz="2400" dirty="0"/>
              <a:t> </a:t>
            </a:r>
            <a:r>
              <a:rPr lang="it-IT" sz="2400" dirty="0" err="1"/>
              <a:t>avec</a:t>
            </a:r>
            <a:r>
              <a:rPr lang="it-IT" sz="2400" dirty="0"/>
              <a:t> force. </a:t>
            </a:r>
            <a:r>
              <a:rPr lang="it-IT" sz="2400" dirty="0" err="1"/>
              <a:t>Même</a:t>
            </a:r>
            <a:r>
              <a:rPr lang="it-IT" sz="2400" dirty="0"/>
              <a:t> </a:t>
            </a:r>
            <a:r>
              <a:rPr lang="it-IT" sz="2400" dirty="0" err="1"/>
              <a:t>limité</a:t>
            </a:r>
            <a:r>
              <a:rPr lang="it-IT" sz="2400" dirty="0"/>
              <a:t> par </a:t>
            </a:r>
            <a:r>
              <a:rPr lang="it-IT" sz="2400" dirty="0" err="1"/>
              <a:t>rapport</a:t>
            </a:r>
            <a:r>
              <a:rPr lang="it-IT" sz="2400" dirty="0"/>
              <a:t> à la </a:t>
            </a:r>
            <a:r>
              <a:rPr lang="it-IT" sz="2400" dirty="0" err="1"/>
              <a:t>législation</a:t>
            </a:r>
            <a:r>
              <a:rPr lang="it-IT" sz="2400" dirty="0"/>
              <a:t> « </a:t>
            </a:r>
            <a:r>
              <a:rPr lang="it-IT" sz="2400" dirty="0" err="1"/>
              <a:t>intermédiaire</a:t>
            </a:r>
            <a:r>
              <a:rPr lang="it-IT" sz="2400" dirty="0"/>
              <a:t> », le </a:t>
            </a:r>
            <a:r>
              <a:rPr lang="it-IT" sz="2400" dirty="0" err="1"/>
              <a:t>divorce</a:t>
            </a:r>
            <a:r>
              <a:rPr lang="it-IT" sz="2400" dirty="0"/>
              <a:t> </a:t>
            </a:r>
            <a:r>
              <a:rPr lang="it-IT" sz="2400" dirty="0" err="1"/>
              <a:t>était</a:t>
            </a:r>
            <a:r>
              <a:rPr lang="it-IT" sz="2400" dirty="0"/>
              <a:t> </a:t>
            </a:r>
            <a:r>
              <a:rPr lang="it-IT" sz="2400" dirty="0" err="1"/>
              <a:t>reconnu</a:t>
            </a:r>
            <a:r>
              <a:rPr lang="it-IT" sz="2400" dirty="0"/>
              <a:t>, </a:t>
            </a:r>
            <a:r>
              <a:rPr lang="it-IT" sz="2400" dirty="0" err="1"/>
              <a:t>contre</a:t>
            </a:r>
            <a:r>
              <a:rPr lang="it-IT" sz="2400" dirty="0"/>
              <a:t> </a:t>
            </a:r>
            <a:r>
              <a:rPr lang="it-IT" sz="2400" dirty="0" err="1"/>
              <a:t>l’avis</a:t>
            </a:r>
            <a:r>
              <a:rPr lang="it-IT" sz="2400" dirty="0"/>
              <a:t> de l’</a:t>
            </a:r>
            <a:r>
              <a:rPr lang="it-IT" sz="2400" dirty="0" err="1"/>
              <a:t>Église</a:t>
            </a:r>
            <a:r>
              <a:rPr lang="it-IT" sz="2400" dirty="0"/>
              <a:t> : le </a:t>
            </a:r>
            <a:r>
              <a:rPr lang="it-IT" sz="2400" dirty="0" err="1"/>
              <a:t>mariage</a:t>
            </a:r>
            <a:r>
              <a:rPr lang="it-IT" sz="2400" dirty="0"/>
              <a:t> </a:t>
            </a:r>
            <a:r>
              <a:rPr lang="it-IT" sz="2400" dirty="0" err="1"/>
              <a:t>était</a:t>
            </a:r>
            <a:r>
              <a:rPr lang="it-IT" sz="2400" dirty="0"/>
              <a:t> un </a:t>
            </a:r>
            <a:r>
              <a:rPr lang="it-IT" sz="2400" dirty="0" err="1"/>
              <a:t>contrat</a:t>
            </a:r>
            <a:r>
              <a:rPr lang="it-IT" sz="2400" dirty="0"/>
              <a:t> qui, </a:t>
            </a:r>
            <a:r>
              <a:rPr lang="it-IT" sz="2400" dirty="0" err="1"/>
              <a:t>comme</a:t>
            </a:r>
            <a:r>
              <a:rPr lang="it-IT" sz="2400" dirty="0"/>
              <a:t> </a:t>
            </a:r>
            <a:r>
              <a:rPr lang="it-IT" sz="2400" dirty="0" err="1"/>
              <a:t>tel</a:t>
            </a:r>
            <a:r>
              <a:rPr lang="it-IT" sz="2400" dirty="0"/>
              <a:t>, </a:t>
            </a:r>
            <a:r>
              <a:rPr lang="it-IT" sz="2400" dirty="0" err="1"/>
              <a:t>pouvait</a:t>
            </a:r>
            <a:r>
              <a:rPr lang="it-IT" sz="2400" dirty="0"/>
              <a:t> </a:t>
            </a:r>
            <a:r>
              <a:rPr lang="it-IT" sz="2400" dirty="0" err="1"/>
              <a:t>être</a:t>
            </a:r>
            <a:r>
              <a:rPr lang="it-IT" sz="2400" dirty="0"/>
              <a:t> </a:t>
            </a:r>
            <a:r>
              <a:rPr lang="it-IT" sz="2400" dirty="0" err="1"/>
              <a:t>dissout</a:t>
            </a:r>
            <a:r>
              <a:rPr lang="it-IT" sz="2400" dirty="0" smtClean="0"/>
              <a:t>.</a:t>
            </a:r>
            <a:endParaRPr lang="it-IT" sz="2400" dirty="0"/>
          </a:p>
        </p:txBody>
      </p:sp>
    </p:spTree>
    <p:extLst>
      <p:ext uri="{BB962C8B-B14F-4D97-AF65-F5344CB8AC3E}">
        <p14:creationId xmlns:p14="http://schemas.microsoft.com/office/powerpoint/2010/main" val="3764254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La loi 1905 préparée par</a:t>
            </a:r>
            <a:br>
              <a:rPr lang="fr-CA" sz="2800" dirty="0" smtClean="0"/>
            </a:br>
            <a:r>
              <a:rPr lang="fr-CA" sz="2800" dirty="0" smtClean="0"/>
              <a:t>La loi de Jules Ferry</a:t>
            </a:r>
            <a:endParaRPr lang="fr-CA" sz="2800" dirty="0"/>
          </a:p>
        </p:txBody>
      </p:sp>
      <p:sp>
        <p:nvSpPr>
          <p:cNvPr id="3" name="Segnaposto contenuto 2"/>
          <p:cNvSpPr>
            <a:spLocks noGrp="1"/>
          </p:cNvSpPr>
          <p:nvPr>
            <p:ph idx="1"/>
          </p:nvPr>
        </p:nvSpPr>
        <p:spPr/>
        <p:txBody>
          <a:bodyPr>
            <a:normAutofit/>
          </a:bodyPr>
          <a:lstStyle/>
          <a:p>
            <a:pPr algn="just"/>
            <a:r>
              <a:rPr lang="fr-CA" sz="2400" dirty="0" smtClean="0"/>
              <a:t>École gratuite, </a:t>
            </a:r>
            <a:r>
              <a:rPr lang="fr-CA" sz="2400" b="1" dirty="0" smtClean="0"/>
              <a:t>laïque</a:t>
            </a:r>
            <a:r>
              <a:rPr lang="fr-CA" sz="2400" dirty="0" smtClean="0"/>
              <a:t> et obligatoire (de 6 à 13 ans)</a:t>
            </a:r>
          </a:p>
          <a:p>
            <a:pPr algn="just"/>
            <a:r>
              <a:rPr lang="fr-CA" sz="2400" dirty="0" smtClean="0"/>
              <a:t>La </a:t>
            </a:r>
            <a:r>
              <a:rPr lang="fr-CA" sz="2400" dirty="0"/>
              <a:t>loi du 28 mars 1882 s’inscrit dans un mouvement de laïcisation de l’enseignement primaire public, dont elle est l’une des étapes </a:t>
            </a:r>
            <a:r>
              <a:rPr lang="fr-CA" sz="2400" dirty="0" smtClean="0"/>
              <a:t>fondamentales. </a:t>
            </a:r>
          </a:p>
          <a:p>
            <a:pPr algn="just"/>
            <a:r>
              <a:rPr lang="fr-CA" sz="2400" dirty="0" smtClean="0"/>
              <a:t>Ce </a:t>
            </a:r>
            <a:r>
              <a:rPr lang="fr-CA" sz="2400" dirty="0"/>
              <a:t>mouvement concerne deux dimensions de l’enseignement : le remplacement des religieux par des laïques dans le corps enseignant, et l’élimination du contenu religieux des programmes scolaires</a:t>
            </a:r>
          </a:p>
        </p:txBody>
      </p:sp>
    </p:spTree>
    <p:extLst>
      <p:ext uri="{BB962C8B-B14F-4D97-AF65-F5344CB8AC3E}">
        <p14:creationId xmlns:p14="http://schemas.microsoft.com/office/powerpoint/2010/main" val="1897136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
            </a:r>
            <a:br>
              <a:rPr lang="fr-CA" sz="2800" dirty="0" smtClean="0"/>
            </a:br>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pPr algn="just"/>
            <a:r>
              <a:rPr lang="it-IT" sz="2400" b="1" dirty="0" smtClean="0"/>
              <a:t>«</a:t>
            </a:r>
            <a:r>
              <a:rPr lang="it-IT" sz="2400" b="1" dirty="0" err="1"/>
              <a:t>Faudrait</a:t>
            </a:r>
            <a:r>
              <a:rPr lang="it-IT" sz="2400" b="1" dirty="0"/>
              <a:t>-il </a:t>
            </a:r>
            <a:r>
              <a:rPr lang="it-IT" sz="2400" b="1" dirty="0" err="1"/>
              <a:t>toucher</a:t>
            </a:r>
            <a:r>
              <a:rPr lang="it-IT" sz="2400" b="1" dirty="0"/>
              <a:t> à la </a:t>
            </a:r>
            <a:r>
              <a:rPr lang="it-IT" sz="2400" b="1" dirty="0" err="1"/>
              <a:t>loi</a:t>
            </a:r>
            <a:r>
              <a:rPr lang="it-IT" sz="2400" b="1" dirty="0"/>
              <a:t> </a:t>
            </a:r>
            <a:r>
              <a:rPr lang="it-IT" sz="2400" b="1" dirty="0" err="1"/>
              <a:t>sur</a:t>
            </a:r>
            <a:r>
              <a:rPr lang="it-IT" sz="2400" b="1" dirty="0"/>
              <a:t> la </a:t>
            </a:r>
            <a:r>
              <a:rPr lang="it-IT" sz="2400" b="1" dirty="0" err="1"/>
              <a:t>laïcité</a:t>
            </a:r>
            <a:r>
              <a:rPr lang="it-IT" sz="2400" b="1" dirty="0"/>
              <a:t> </a:t>
            </a:r>
            <a:r>
              <a:rPr lang="it-IT" sz="2400" b="1" dirty="0" err="1"/>
              <a:t>simplement</a:t>
            </a:r>
            <a:r>
              <a:rPr lang="it-IT" sz="2400" b="1" dirty="0"/>
              <a:t> parce </a:t>
            </a:r>
            <a:r>
              <a:rPr lang="it-IT" sz="2400" b="1" dirty="0" err="1"/>
              <a:t>que</a:t>
            </a:r>
            <a:r>
              <a:rPr lang="it-IT" sz="2400" b="1" dirty="0"/>
              <a:t> le </a:t>
            </a:r>
            <a:r>
              <a:rPr lang="it-IT" sz="2400" b="1" dirty="0" err="1"/>
              <a:t>gouvernement</a:t>
            </a:r>
            <a:r>
              <a:rPr lang="it-IT" sz="2400" b="1" dirty="0"/>
              <a:t> </a:t>
            </a:r>
            <a:r>
              <a:rPr lang="it-IT" sz="2400" b="1" dirty="0" err="1"/>
              <a:t>aurait</a:t>
            </a:r>
            <a:r>
              <a:rPr lang="it-IT" sz="2400" b="1" dirty="0"/>
              <a:t> négligé de l’</a:t>
            </a:r>
            <a:r>
              <a:rPr lang="it-IT" sz="2400" b="1" dirty="0" err="1"/>
              <a:t>appliquer</a:t>
            </a:r>
            <a:r>
              <a:rPr lang="it-IT" sz="2400" b="1" dirty="0"/>
              <a:t> ?</a:t>
            </a:r>
            <a:r>
              <a:rPr lang="it-IT" sz="2400" b="1" dirty="0" smtClean="0"/>
              <a:t>»</a:t>
            </a:r>
          </a:p>
          <a:p>
            <a:pPr algn="just"/>
            <a:r>
              <a:rPr lang="it-IT" sz="2400" dirty="0" err="1"/>
              <a:t>Les</a:t>
            </a:r>
            <a:r>
              <a:rPr lang="it-IT" sz="2400" dirty="0"/>
              <a:t> </a:t>
            </a:r>
            <a:r>
              <a:rPr lang="it-IT" sz="2400" dirty="0" err="1"/>
              <a:t>députés</a:t>
            </a:r>
            <a:r>
              <a:rPr lang="it-IT" sz="2400" dirty="0"/>
              <a:t> s’</a:t>
            </a:r>
            <a:r>
              <a:rPr lang="it-IT" sz="2400" dirty="0" err="1"/>
              <a:t>apprêtent</a:t>
            </a:r>
            <a:r>
              <a:rPr lang="it-IT" sz="2400" dirty="0"/>
              <a:t> à </a:t>
            </a:r>
            <a:r>
              <a:rPr lang="it-IT" sz="2400" dirty="0" err="1"/>
              <a:t>réviser</a:t>
            </a:r>
            <a:r>
              <a:rPr lang="it-IT" sz="2400" dirty="0"/>
              <a:t> </a:t>
            </a:r>
            <a:r>
              <a:rPr lang="it-IT" sz="2400" dirty="0" err="1"/>
              <a:t>certains</a:t>
            </a:r>
            <a:r>
              <a:rPr lang="it-IT" sz="2400" dirty="0"/>
              <a:t> </a:t>
            </a:r>
            <a:r>
              <a:rPr lang="it-IT" sz="2400" dirty="0" err="1"/>
              <a:t>aspects</a:t>
            </a:r>
            <a:r>
              <a:rPr lang="it-IT" sz="2400" dirty="0"/>
              <a:t> </a:t>
            </a:r>
            <a:r>
              <a:rPr lang="it-IT" sz="2400" dirty="0" err="1"/>
              <a:t>du</a:t>
            </a:r>
            <a:r>
              <a:rPr lang="it-IT" sz="2400" dirty="0"/>
              <a:t> texte </a:t>
            </a:r>
            <a:r>
              <a:rPr lang="it-IT" sz="2400" dirty="0" err="1"/>
              <a:t>fondateur</a:t>
            </a:r>
            <a:r>
              <a:rPr lang="it-IT" sz="2400" dirty="0"/>
              <a:t> de la </a:t>
            </a:r>
            <a:r>
              <a:rPr lang="it-IT" sz="2400" dirty="0" err="1"/>
              <a:t>laïcité</a:t>
            </a:r>
            <a:r>
              <a:rPr lang="it-IT" sz="2400" dirty="0"/>
              <a:t>. L’</a:t>
            </a:r>
            <a:r>
              <a:rPr lang="it-IT" sz="2400" dirty="0" err="1"/>
              <a:t>historien</a:t>
            </a:r>
            <a:r>
              <a:rPr lang="it-IT" sz="2400" dirty="0"/>
              <a:t> et </a:t>
            </a:r>
            <a:r>
              <a:rPr lang="it-IT" sz="2400" dirty="0" err="1"/>
              <a:t>juriste</a:t>
            </a:r>
            <a:r>
              <a:rPr lang="it-IT" sz="2400" dirty="0"/>
              <a:t> Patrick Weil </a:t>
            </a:r>
            <a:r>
              <a:rPr lang="it-IT" sz="2400" dirty="0" err="1"/>
              <a:t>leur</a:t>
            </a:r>
            <a:r>
              <a:rPr lang="it-IT" sz="2400" dirty="0"/>
              <a:t> </a:t>
            </a:r>
            <a:r>
              <a:rPr lang="it-IT" sz="2400" dirty="0" err="1"/>
              <a:t>conseille</a:t>
            </a:r>
            <a:r>
              <a:rPr lang="it-IT" sz="2400" dirty="0"/>
              <a:t> la </a:t>
            </a:r>
            <a:r>
              <a:rPr lang="it-IT" sz="2400" dirty="0" err="1"/>
              <a:t>prudence</a:t>
            </a:r>
            <a:r>
              <a:rPr lang="it-IT" sz="2400" dirty="0"/>
              <a:t>  : le texte de 1905 est un </a:t>
            </a:r>
            <a:r>
              <a:rPr lang="it-IT" sz="2400" dirty="0" err="1"/>
              <a:t>modèle</a:t>
            </a:r>
            <a:r>
              <a:rPr lang="it-IT" sz="2400" dirty="0"/>
              <a:t> d’</a:t>
            </a:r>
            <a:r>
              <a:rPr lang="it-IT" sz="2400" dirty="0" err="1"/>
              <a:t>équilibre</a:t>
            </a:r>
            <a:r>
              <a:rPr lang="it-IT" sz="2400" dirty="0"/>
              <a:t>, un </a:t>
            </a:r>
            <a:r>
              <a:rPr lang="it-IT" sz="2400" dirty="0" err="1"/>
              <a:t>des</a:t>
            </a:r>
            <a:r>
              <a:rPr lang="it-IT" sz="2400" dirty="0"/>
              <a:t> </a:t>
            </a:r>
            <a:r>
              <a:rPr lang="it-IT" sz="2400" dirty="0" err="1"/>
              <a:t>meilleurs</a:t>
            </a:r>
            <a:r>
              <a:rPr lang="it-IT" sz="2400" dirty="0"/>
              <a:t> </a:t>
            </a:r>
            <a:r>
              <a:rPr lang="it-IT" sz="2400" dirty="0" err="1"/>
              <a:t>statuts</a:t>
            </a:r>
            <a:r>
              <a:rPr lang="it-IT" sz="2400" dirty="0"/>
              <a:t> de la </a:t>
            </a:r>
            <a:r>
              <a:rPr lang="it-IT" sz="2400" dirty="0" err="1"/>
              <a:t>religion</a:t>
            </a:r>
            <a:r>
              <a:rPr lang="it-IT" sz="2400" dirty="0"/>
              <a:t> </a:t>
            </a:r>
            <a:r>
              <a:rPr lang="it-IT" sz="2400" dirty="0" err="1"/>
              <a:t>au</a:t>
            </a:r>
            <a:r>
              <a:rPr lang="it-IT" sz="2400" dirty="0"/>
              <a:t> monde, </a:t>
            </a:r>
            <a:r>
              <a:rPr lang="it-IT" sz="2400" dirty="0" err="1"/>
              <a:t>juge</a:t>
            </a:r>
            <a:r>
              <a:rPr lang="it-IT" sz="2400" dirty="0"/>
              <a:t>-t-il, mais </a:t>
            </a:r>
            <a:r>
              <a:rPr lang="it-IT" sz="2400" dirty="0" err="1"/>
              <a:t>extrêmement</a:t>
            </a:r>
            <a:r>
              <a:rPr lang="it-IT" sz="2400" dirty="0"/>
              <a:t> </a:t>
            </a:r>
            <a:r>
              <a:rPr lang="it-IT" sz="2400" dirty="0" err="1"/>
              <a:t>délicat</a:t>
            </a:r>
            <a:r>
              <a:rPr lang="it-IT" sz="2400" dirty="0"/>
              <a:t> à </a:t>
            </a:r>
            <a:r>
              <a:rPr lang="it-IT" sz="2400" dirty="0" err="1"/>
              <a:t>remanier</a:t>
            </a:r>
            <a:r>
              <a:rPr lang="it-IT" sz="2400" dirty="0" smtClean="0"/>
              <a:t>.</a:t>
            </a:r>
          </a:p>
          <a:p>
            <a:pPr algn="just"/>
            <a:endParaRPr lang="it-IT" sz="2400" b="1" dirty="0"/>
          </a:p>
          <a:p>
            <a:pPr algn="just"/>
            <a:r>
              <a:rPr lang="it-IT" sz="2400" i="1" dirty="0" smtClean="0"/>
              <a:t>Libération</a:t>
            </a:r>
            <a:r>
              <a:rPr lang="it-IT" sz="2400" dirty="0" smtClean="0"/>
              <a:t> 11 </a:t>
            </a:r>
            <a:r>
              <a:rPr lang="it-IT" sz="2400" dirty="0" err="1" smtClean="0"/>
              <a:t>janvier</a:t>
            </a:r>
            <a:r>
              <a:rPr lang="it-IT" sz="2400" dirty="0" smtClean="0"/>
              <a:t> 2021</a:t>
            </a:r>
            <a:endParaRPr lang="it-IT" sz="2400" dirty="0"/>
          </a:p>
          <a:p>
            <a:endParaRPr lang="fr-CA" sz="2400" dirty="0"/>
          </a:p>
        </p:txBody>
      </p:sp>
    </p:spTree>
    <p:extLst>
      <p:ext uri="{BB962C8B-B14F-4D97-AF65-F5344CB8AC3E}">
        <p14:creationId xmlns:p14="http://schemas.microsoft.com/office/powerpoint/2010/main" val="798795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initiateurs</a:t>
            </a:r>
            <a:r>
              <a:rPr lang="it-IT" sz="2400" dirty="0"/>
              <a:t> de la </a:t>
            </a:r>
            <a:r>
              <a:rPr lang="it-IT" sz="2400" dirty="0" err="1"/>
              <a:t>loi</a:t>
            </a:r>
            <a:r>
              <a:rPr lang="it-IT" sz="2400" dirty="0"/>
              <a:t> en 1905 </a:t>
            </a:r>
            <a:r>
              <a:rPr lang="it-IT" sz="2400" dirty="0" err="1"/>
              <a:t>ont</a:t>
            </a:r>
            <a:r>
              <a:rPr lang="it-IT" sz="2400" dirty="0"/>
              <a:t> </a:t>
            </a:r>
            <a:r>
              <a:rPr lang="it-IT" sz="2400" dirty="0" err="1"/>
              <a:t>voulu</a:t>
            </a:r>
            <a:r>
              <a:rPr lang="it-IT" sz="2400" dirty="0"/>
              <a:t> </a:t>
            </a:r>
            <a:r>
              <a:rPr lang="it-IT" sz="2400" dirty="0" err="1"/>
              <a:t>que</a:t>
            </a:r>
            <a:r>
              <a:rPr lang="it-IT" sz="2400" dirty="0"/>
              <a:t> </a:t>
            </a:r>
            <a:r>
              <a:rPr lang="it-IT" sz="2400" dirty="0" err="1"/>
              <a:t>chaque</a:t>
            </a:r>
            <a:r>
              <a:rPr lang="it-IT" sz="2400" dirty="0"/>
              <a:t> </a:t>
            </a:r>
            <a:r>
              <a:rPr lang="it-IT" sz="2400" dirty="0" err="1"/>
              <a:t>citoyen</a:t>
            </a:r>
            <a:r>
              <a:rPr lang="it-IT" sz="2400" dirty="0"/>
              <a:t> </a:t>
            </a:r>
            <a:r>
              <a:rPr lang="it-IT" sz="2400" dirty="0" err="1"/>
              <a:t>soit</a:t>
            </a:r>
            <a:r>
              <a:rPr lang="it-IT" sz="2400" dirty="0"/>
              <a:t> </a:t>
            </a:r>
            <a:r>
              <a:rPr lang="it-IT" sz="2400" dirty="0" err="1"/>
              <a:t>protégé</a:t>
            </a:r>
            <a:r>
              <a:rPr lang="it-IT" sz="2400" dirty="0"/>
              <a:t> </a:t>
            </a:r>
            <a:r>
              <a:rPr lang="it-IT" sz="2400" dirty="0" err="1"/>
              <a:t>dans</a:t>
            </a:r>
            <a:r>
              <a:rPr lang="it-IT" sz="2400" dirty="0"/>
              <a:t> son </a:t>
            </a:r>
            <a:r>
              <a:rPr lang="it-IT" sz="2400" dirty="0" err="1"/>
              <a:t>droit</a:t>
            </a:r>
            <a:r>
              <a:rPr lang="it-IT" sz="2400" dirty="0"/>
              <a:t> de </a:t>
            </a:r>
            <a:r>
              <a:rPr lang="it-IT" sz="2400" dirty="0" err="1"/>
              <a:t>croire</a:t>
            </a:r>
            <a:r>
              <a:rPr lang="it-IT" sz="2400" dirty="0"/>
              <a:t> </a:t>
            </a:r>
            <a:r>
              <a:rPr lang="it-IT" sz="2400" dirty="0" err="1"/>
              <a:t>ou</a:t>
            </a:r>
            <a:r>
              <a:rPr lang="it-IT" sz="2400" dirty="0"/>
              <a:t> de ne </a:t>
            </a:r>
            <a:r>
              <a:rPr lang="it-IT" sz="2400" dirty="0" err="1"/>
              <a:t>pas</a:t>
            </a:r>
            <a:r>
              <a:rPr lang="it-IT" sz="2400" dirty="0"/>
              <a:t> </a:t>
            </a:r>
            <a:r>
              <a:rPr lang="it-IT" sz="2400" dirty="0" err="1"/>
              <a:t>croire</a:t>
            </a:r>
            <a:r>
              <a:rPr lang="it-IT" sz="2400" dirty="0"/>
              <a:t> sans subir </a:t>
            </a:r>
            <a:r>
              <a:rPr lang="it-IT" sz="2400" dirty="0" err="1"/>
              <a:t>aucune</a:t>
            </a:r>
            <a:r>
              <a:rPr lang="it-IT" sz="2400" dirty="0"/>
              <a:t> </a:t>
            </a:r>
            <a:r>
              <a:rPr lang="it-IT" sz="2400" dirty="0" err="1"/>
              <a:t>pression</a:t>
            </a:r>
            <a:r>
              <a:rPr lang="it-IT" sz="2400" dirty="0"/>
              <a:t>, </a:t>
            </a:r>
            <a:r>
              <a:rPr lang="it-IT" sz="2400" dirty="0" err="1"/>
              <a:t>pas</a:t>
            </a:r>
            <a:r>
              <a:rPr lang="it-IT" sz="2400" dirty="0"/>
              <a:t> plus de l'</a:t>
            </a:r>
            <a:r>
              <a:rPr lang="it-IT" sz="2400" dirty="0" err="1"/>
              <a:t>Etat</a:t>
            </a:r>
            <a:r>
              <a:rPr lang="it-IT" sz="2400" dirty="0"/>
              <a:t> </a:t>
            </a:r>
            <a:r>
              <a:rPr lang="it-IT" sz="2400" dirty="0" err="1"/>
              <a:t>que</a:t>
            </a:r>
            <a:r>
              <a:rPr lang="it-IT" sz="2400" dirty="0"/>
              <a:t> de </a:t>
            </a:r>
            <a:r>
              <a:rPr lang="it-IT" sz="2400" dirty="0" err="1"/>
              <a:t>leur</a:t>
            </a:r>
            <a:r>
              <a:rPr lang="it-IT" sz="2400" dirty="0"/>
              <a:t> </a:t>
            </a:r>
            <a:r>
              <a:rPr lang="it-IT" sz="2400" dirty="0" err="1"/>
              <a:t>famille</a:t>
            </a:r>
            <a:r>
              <a:rPr lang="it-IT" sz="2400" dirty="0"/>
              <a:t> </a:t>
            </a:r>
            <a:r>
              <a:rPr lang="it-IT" sz="2400" dirty="0" err="1"/>
              <a:t>ou</a:t>
            </a:r>
            <a:r>
              <a:rPr lang="it-IT" sz="2400" dirty="0"/>
              <a:t> de </a:t>
            </a:r>
            <a:r>
              <a:rPr lang="it-IT" sz="2400" dirty="0" err="1"/>
              <a:t>leur</a:t>
            </a:r>
            <a:r>
              <a:rPr lang="it-IT" sz="2400" dirty="0"/>
              <a:t> </a:t>
            </a:r>
            <a:r>
              <a:rPr lang="it-IT" sz="2400" dirty="0" err="1"/>
              <a:t>groupe</a:t>
            </a:r>
            <a:r>
              <a:rPr lang="it-IT" sz="2400" dirty="0"/>
              <a:t> </a:t>
            </a:r>
            <a:r>
              <a:rPr lang="it-IT" sz="2400" dirty="0" err="1"/>
              <a:t>religieux</a:t>
            </a:r>
            <a:r>
              <a:rPr lang="it-IT" sz="2400" dirty="0"/>
              <a:t>. </a:t>
            </a:r>
            <a:r>
              <a:rPr lang="it-IT" sz="2400" dirty="0" err="1"/>
              <a:t>Ils</a:t>
            </a:r>
            <a:r>
              <a:rPr lang="it-IT" sz="2400" dirty="0"/>
              <a:t> </a:t>
            </a:r>
            <a:r>
              <a:rPr lang="it-IT" sz="2400" dirty="0" err="1"/>
              <a:t>avaient</a:t>
            </a:r>
            <a:r>
              <a:rPr lang="it-IT" sz="2400" dirty="0"/>
              <a:t> tout à </a:t>
            </a:r>
            <a:r>
              <a:rPr lang="it-IT" sz="2400" dirty="0" err="1"/>
              <a:t>fait</a:t>
            </a:r>
            <a:r>
              <a:rPr lang="it-IT" sz="2400" dirty="0"/>
              <a:t> </a:t>
            </a:r>
            <a:r>
              <a:rPr lang="it-IT" sz="2400" dirty="0" err="1"/>
              <a:t>prévu</a:t>
            </a:r>
            <a:r>
              <a:rPr lang="it-IT" sz="2400" dirty="0"/>
              <a:t> l'</a:t>
            </a:r>
            <a:r>
              <a:rPr lang="it-IT" sz="2400" dirty="0" err="1"/>
              <a:t>existence</a:t>
            </a:r>
            <a:r>
              <a:rPr lang="it-IT" sz="2400" dirty="0"/>
              <a:t> de </a:t>
            </a:r>
            <a:r>
              <a:rPr lang="it-IT" sz="2400" dirty="0" err="1"/>
              <a:t>pouvoirs</a:t>
            </a:r>
            <a:r>
              <a:rPr lang="it-IT" sz="2400" dirty="0"/>
              <a:t> </a:t>
            </a:r>
            <a:r>
              <a:rPr lang="it-IT" sz="2400" dirty="0" err="1"/>
              <a:t>religieux</a:t>
            </a:r>
            <a:r>
              <a:rPr lang="it-IT" sz="2400" dirty="0"/>
              <a:t> qui </a:t>
            </a:r>
            <a:r>
              <a:rPr lang="it-IT" sz="2400" dirty="0" err="1"/>
              <a:t>contesteraient</a:t>
            </a:r>
            <a:r>
              <a:rPr lang="it-IT" sz="2400" dirty="0"/>
              <a:t> </a:t>
            </a:r>
            <a:r>
              <a:rPr lang="it-IT" sz="2400" dirty="0" err="1"/>
              <a:t>les</a:t>
            </a:r>
            <a:r>
              <a:rPr lang="it-IT" sz="2400" dirty="0"/>
              <a:t> </a:t>
            </a:r>
            <a:r>
              <a:rPr lang="it-IT" sz="2400" dirty="0" err="1"/>
              <a:t>lois</a:t>
            </a:r>
            <a:r>
              <a:rPr lang="it-IT" sz="2400" dirty="0"/>
              <a:t> de la </a:t>
            </a:r>
            <a:r>
              <a:rPr lang="it-IT" sz="2400" dirty="0" err="1" smtClean="0"/>
              <a:t>République</a:t>
            </a:r>
            <a:r>
              <a:rPr lang="it-IT" sz="2400" dirty="0"/>
              <a:t>  : à l'époque, c'</a:t>
            </a:r>
            <a:r>
              <a:rPr lang="it-IT" sz="2400" dirty="0" err="1"/>
              <a:t>était</a:t>
            </a:r>
            <a:r>
              <a:rPr lang="it-IT" sz="2400" dirty="0"/>
              <a:t> l'</a:t>
            </a:r>
            <a:r>
              <a:rPr lang="it-IT" sz="2400" dirty="0" err="1"/>
              <a:t>Eglise</a:t>
            </a:r>
            <a:r>
              <a:rPr lang="it-IT" sz="2400" dirty="0"/>
              <a:t> </a:t>
            </a:r>
            <a:r>
              <a:rPr lang="it-IT" sz="2400" dirty="0" err="1"/>
              <a:t>catholique</a:t>
            </a:r>
            <a:r>
              <a:rPr lang="it-IT" sz="2400" dirty="0"/>
              <a:t> et un </a:t>
            </a:r>
            <a:r>
              <a:rPr lang="it-IT" sz="2400" dirty="0" err="1"/>
              <a:t>pape</a:t>
            </a:r>
            <a:r>
              <a:rPr lang="it-IT" sz="2400" dirty="0"/>
              <a:t> </a:t>
            </a:r>
            <a:r>
              <a:rPr lang="it-IT" sz="2400" dirty="0" err="1"/>
              <a:t>extrêmement</a:t>
            </a:r>
            <a:r>
              <a:rPr lang="it-IT" sz="2400" dirty="0"/>
              <a:t> </a:t>
            </a:r>
            <a:r>
              <a:rPr lang="it-IT" sz="2400" dirty="0" err="1"/>
              <a:t>vindicatif</a:t>
            </a:r>
            <a:r>
              <a:rPr lang="it-IT" sz="2400" dirty="0"/>
              <a:t>. </a:t>
            </a:r>
            <a:r>
              <a:rPr lang="it-IT" sz="2400" dirty="0" err="1"/>
              <a:t>Faut</a:t>
            </a:r>
            <a:r>
              <a:rPr lang="it-IT" sz="2400" dirty="0"/>
              <a:t>-il </a:t>
            </a:r>
            <a:r>
              <a:rPr lang="it-IT" sz="2400" dirty="0" err="1"/>
              <a:t>donc</a:t>
            </a:r>
            <a:r>
              <a:rPr lang="it-IT" sz="2400" dirty="0"/>
              <a:t> </a:t>
            </a:r>
            <a:r>
              <a:rPr lang="it-IT" sz="2400" dirty="0" err="1"/>
              <a:t>corriger</a:t>
            </a:r>
            <a:r>
              <a:rPr lang="it-IT" sz="2400" dirty="0"/>
              <a:t> la </a:t>
            </a:r>
            <a:r>
              <a:rPr lang="it-IT" sz="2400" dirty="0" err="1"/>
              <a:t>loi</a:t>
            </a:r>
            <a:r>
              <a:rPr lang="it-IT" sz="2400" dirty="0"/>
              <a:t> </a:t>
            </a:r>
            <a:r>
              <a:rPr lang="it-IT" sz="2400" dirty="0" smtClean="0"/>
              <a:t>à l’ </a:t>
            </a:r>
            <a:r>
              <a:rPr lang="it-IT" sz="2400" dirty="0" err="1"/>
              <a:t>égard</a:t>
            </a:r>
            <a:r>
              <a:rPr lang="it-IT" sz="2400" dirty="0"/>
              <a:t> à la </a:t>
            </a:r>
            <a:r>
              <a:rPr lang="it-IT" sz="2400" dirty="0" err="1"/>
              <a:t>montée</a:t>
            </a:r>
            <a:r>
              <a:rPr lang="it-IT" sz="2400" dirty="0"/>
              <a:t> de ce </a:t>
            </a:r>
            <a:r>
              <a:rPr lang="it-IT" sz="2400" dirty="0" err="1"/>
              <a:t>que</a:t>
            </a:r>
            <a:r>
              <a:rPr lang="it-IT" sz="2400" dirty="0"/>
              <a:t> d'</a:t>
            </a:r>
            <a:r>
              <a:rPr lang="it-IT" sz="2400" dirty="0" err="1"/>
              <a:t>aucuns</a:t>
            </a:r>
            <a:r>
              <a:rPr lang="it-IT" sz="2400" dirty="0"/>
              <a:t> </a:t>
            </a:r>
            <a:r>
              <a:rPr lang="it-IT" sz="2400" dirty="0" err="1"/>
              <a:t>appellent</a:t>
            </a:r>
            <a:r>
              <a:rPr lang="it-IT" sz="2400" dirty="0"/>
              <a:t> «le </a:t>
            </a:r>
            <a:r>
              <a:rPr lang="it-IT" sz="2400" dirty="0" err="1"/>
              <a:t>séparatisme</a:t>
            </a:r>
            <a:r>
              <a:rPr lang="it-IT" sz="2400" dirty="0"/>
              <a:t> islamiste»  ? La </a:t>
            </a:r>
            <a:r>
              <a:rPr lang="it-IT" sz="2400" dirty="0" err="1"/>
              <a:t>réponse</a:t>
            </a:r>
            <a:r>
              <a:rPr lang="it-IT" sz="2400" dirty="0"/>
              <a:t> n'est </a:t>
            </a:r>
            <a:r>
              <a:rPr lang="it-IT" sz="2400" dirty="0" err="1"/>
              <a:t>pas</a:t>
            </a:r>
            <a:r>
              <a:rPr lang="it-IT" sz="2400" dirty="0"/>
              <a:t> facile. </a:t>
            </a:r>
            <a:endParaRPr lang="fr-CA" sz="2400" dirty="0"/>
          </a:p>
        </p:txBody>
      </p:sp>
    </p:spTree>
    <p:extLst>
      <p:ext uri="{BB962C8B-B14F-4D97-AF65-F5344CB8AC3E}">
        <p14:creationId xmlns:p14="http://schemas.microsoft.com/office/powerpoint/2010/main" val="1968825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C'est </a:t>
            </a:r>
            <a:r>
              <a:rPr lang="it-IT" sz="2400" dirty="0" err="1"/>
              <a:t>pourquoi</a:t>
            </a:r>
            <a:r>
              <a:rPr lang="it-IT" sz="2400" dirty="0"/>
              <a:t> un </a:t>
            </a:r>
            <a:r>
              <a:rPr lang="it-IT" sz="2400" dirty="0" err="1"/>
              <a:t>travail</a:t>
            </a:r>
            <a:r>
              <a:rPr lang="it-IT" sz="2400" dirty="0"/>
              <a:t> approfondi </a:t>
            </a:r>
            <a:r>
              <a:rPr lang="it-IT" sz="2400" dirty="0" err="1"/>
              <a:t>comme</a:t>
            </a:r>
            <a:r>
              <a:rPr lang="it-IT" sz="2400" dirty="0"/>
              <a:t> </a:t>
            </a:r>
            <a:r>
              <a:rPr lang="it-IT" sz="2400" dirty="0" err="1"/>
              <a:t>celui</a:t>
            </a:r>
            <a:r>
              <a:rPr lang="it-IT" sz="2400" dirty="0"/>
              <a:t> </a:t>
            </a:r>
            <a:r>
              <a:rPr lang="it-IT" sz="2400" dirty="0" err="1"/>
              <a:t>qu'avait</a:t>
            </a:r>
            <a:r>
              <a:rPr lang="it-IT" sz="2400" dirty="0"/>
              <a:t> </a:t>
            </a:r>
            <a:r>
              <a:rPr lang="it-IT" sz="2400" dirty="0" err="1"/>
              <a:t>mené</a:t>
            </a:r>
            <a:r>
              <a:rPr lang="it-IT" sz="2400" dirty="0"/>
              <a:t> la </a:t>
            </a:r>
            <a:r>
              <a:rPr lang="it-IT" sz="2400" dirty="0" err="1"/>
              <a:t>commission</a:t>
            </a:r>
            <a:r>
              <a:rPr lang="it-IT" sz="2400" dirty="0"/>
              <a:t> Stasi pendant </a:t>
            </a:r>
            <a:r>
              <a:rPr lang="it-IT" sz="2400" dirty="0" err="1"/>
              <a:t>plusieurs</a:t>
            </a:r>
            <a:r>
              <a:rPr lang="it-IT" sz="2400" dirty="0"/>
              <a:t> </a:t>
            </a:r>
            <a:r>
              <a:rPr lang="it-IT" sz="2400" dirty="0" err="1"/>
              <a:t>mois</a:t>
            </a:r>
            <a:r>
              <a:rPr lang="it-IT" sz="2400" dirty="0"/>
              <a:t>, en 2003, est nécessaire. C'est ce </a:t>
            </a:r>
            <a:r>
              <a:rPr lang="it-IT" sz="2400" dirty="0" err="1"/>
              <a:t>qu'il</a:t>
            </a:r>
            <a:r>
              <a:rPr lang="it-IT" sz="2400" dirty="0"/>
              <a:t> </a:t>
            </a:r>
            <a:r>
              <a:rPr lang="it-IT" sz="2400" dirty="0" err="1"/>
              <a:t>faut</a:t>
            </a:r>
            <a:r>
              <a:rPr lang="it-IT" sz="2400" dirty="0"/>
              <a:t> </a:t>
            </a:r>
            <a:r>
              <a:rPr lang="it-IT" sz="2400" dirty="0" err="1"/>
              <a:t>espérer</a:t>
            </a:r>
            <a:r>
              <a:rPr lang="it-IT" sz="2400" dirty="0"/>
              <a:t> de la </a:t>
            </a:r>
            <a:r>
              <a:rPr lang="it-IT" sz="2400" dirty="0" err="1"/>
              <a:t>commission</a:t>
            </a:r>
            <a:r>
              <a:rPr lang="it-IT" sz="2400" dirty="0"/>
              <a:t> </a:t>
            </a:r>
            <a:r>
              <a:rPr lang="it-IT" sz="2400" dirty="0" err="1"/>
              <a:t>spéciale</a:t>
            </a:r>
            <a:r>
              <a:rPr lang="it-IT" sz="2400" dirty="0"/>
              <a:t> de 70 </a:t>
            </a:r>
            <a:r>
              <a:rPr lang="it-IT" sz="2400" dirty="0" err="1"/>
              <a:t>membres</a:t>
            </a:r>
            <a:r>
              <a:rPr lang="it-IT" sz="2400" dirty="0"/>
              <a:t> mise en </a:t>
            </a:r>
            <a:r>
              <a:rPr lang="it-IT" sz="2400" dirty="0" err="1"/>
              <a:t>place</a:t>
            </a:r>
            <a:r>
              <a:rPr lang="it-IT" sz="2400" dirty="0"/>
              <a:t> à l'</a:t>
            </a:r>
            <a:r>
              <a:rPr lang="it-IT" sz="2400" dirty="0" err="1"/>
              <a:t>Assemblée</a:t>
            </a:r>
            <a:r>
              <a:rPr lang="it-IT" sz="2400" dirty="0"/>
              <a:t> </a:t>
            </a:r>
            <a:r>
              <a:rPr lang="it-IT" sz="2400" dirty="0" err="1"/>
              <a:t>nationale</a:t>
            </a:r>
            <a:r>
              <a:rPr lang="it-IT" sz="2400" dirty="0"/>
              <a:t>, </a:t>
            </a:r>
            <a:r>
              <a:rPr lang="it-IT" sz="2400" dirty="0" err="1"/>
              <a:t>puis</a:t>
            </a:r>
            <a:r>
              <a:rPr lang="it-IT" sz="2400" dirty="0"/>
              <a:t> </a:t>
            </a:r>
            <a:r>
              <a:rPr lang="it-IT" sz="2400" dirty="0" err="1"/>
              <a:t>du</a:t>
            </a:r>
            <a:r>
              <a:rPr lang="it-IT" sz="2400" dirty="0"/>
              <a:t> </a:t>
            </a:r>
            <a:r>
              <a:rPr lang="it-IT" sz="2400" dirty="0" err="1"/>
              <a:t>travail</a:t>
            </a:r>
            <a:r>
              <a:rPr lang="it-IT" sz="2400" dirty="0"/>
              <a:t> </a:t>
            </a:r>
            <a:r>
              <a:rPr lang="it-IT" sz="2400" dirty="0" err="1"/>
              <a:t>du</a:t>
            </a:r>
            <a:r>
              <a:rPr lang="it-IT" sz="2400" dirty="0"/>
              <a:t> </a:t>
            </a:r>
            <a:r>
              <a:rPr lang="it-IT" sz="2400" dirty="0" err="1"/>
              <a:t>Sénat</a:t>
            </a:r>
            <a:r>
              <a:rPr lang="it-IT" sz="2400" dirty="0"/>
              <a:t>. La </a:t>
            </a:r>
            <a:r>
              <a:rPr lang="it-IT" sz="2400" dirty="0" err="1"/>
              <a:t>loi</a:t>
            </a:r>
            <a:r>
              <a:rPr lang="it-IT" sz="2400" dirty="0"/>
              <a:t> de 1905 est </a:t>
            </a:r>
            <a:r>
              <a:rPr lang="it-IT" sz="2400" dirty="0" err="1"/>
              <a:t>devenue</a:t>
            </a:r>
            <a:r>
              <a:rPr lang="it-IT" sz="2400" dirty="0"/>
              <a:t> une </a:t>
            </a:r>
            <a:r>
              <a:rPr lang="it-IT" sz="2400" dirty="0" err="1"/>
              <a:t>loi</a:t>
            </a:r>
            <a:r>
              <a:rPr lang="it-IT" sz="2400" dirty="0"/>
              <a:t> fondamentale </a:t>
            </a:r>
            <a:r>
              <a:rPr lang="it-IT" sz="2400" dirty="0" err="1"/>
              <a:t>aux</a:t>
            </a:r>
            <a:r>
              <a:rPr lang="it-IT" sz="2400" dirty="0"/>
              <a:t> </a:t>
            </a:r>
            <a:r>
              <a:rPr lang="it-IT" sz="2400" dirty="0" err="1"/>
              <a:t>yeux</a:t>
            </a:r>
            <a:r>
              <a:rPr lang="it-IT" sz="2400" dirty="0"/>
              <a:t> </a:t>
            </a:r>
            <a:r>
              <a:rPr lang="it-IT" sz="2400" dirty="0" err="1"/>
              <a:t>des</a:t>
            </a:r>
            <a:r>
              <a:rPr lang="it-IT" sz="2400" dirty="0"/>
              <a:t> </a:t>
            </a:r>
            <a:r>
              <a:rPr lang="it-IT" sz="2400" dirty="0" err="1"/>
              <a:t>Français</a:t>
            </a:r>
            <a:r>
              <a:rPr lang="it-IT" sz="2400" dirty="0"/>
              <a:t>, </a:t>
            </a:r>
            <a:r>
              <a:rPr lang="it-IT" sz="2400" dirty="0" err="1"/>
              <a:t>bien</a:t>
            </a:r>
            <a:r>
              <a:rPr lang="it-IT" sz="2400" dirty="0"/>
              <a:t> plus </a:t>
            </a:r>
            <a:r>
              <a:rPr lang="it-IT" sz="2400" dirty="0" err="1"/>
              <a:t>que</a:t>
            </a:r>
            <a:r>
              <a:rPr lang="it-IT" sz="2400" dirty="0"/>
              <a:t> la </a:t>
            </a:r>
            <a:r>
              <a:rPr lang="it-IT" sz="2400" dirty="0" err="1"/>
              <a:t>Constitution</a:t>
            </a:r>
            <a:r>
              <a:rPr lang="it-IT" sz="2400" dirty="0"/>
              <a:t> de la V</a:t>
            </a:r>
            <a:r>
              <a:rPr lang="it-IT" sz="2400" baseline="30000" dirty="0"/>
              <a:t>e </a:t>
            </a:r>
            <a:r>
              <a:rPr lang="it-IT" sz="2400" dirty="0" err="1"/>
              <a:t>République</a:t>
            </a:r>
            <a:r>
              <a:rPr lang="it-IT" sz="2400" dirty="0"/>
              <a:t>. Elle est </a:t>
            </a:r>
            <a:r>
              <a:rPr lang="it-IT" sz="2400" dirty="0" err="1"/>
              <a:t>célébrée</a:t>
            </a:r>
            <a:r>
              <a:rPr lang="it-IT" sz="2400" dirty="0"/>
              <a:t> </a:t>
            </a:r>
            <a:r>
              <a:rPr lang="it-IT" sz="2400" dirty="0" err="1"/>
              <a:t>chaque</a:t>
            </a:r>
            <a:r>
              <a:rPr lang="it-IT" sz="2400" dirty="0"/>
              <a:t> </a:t>
            </a:r>
            <a:r>
              <a:rPr lang="it-IT" sz="2400" dirty="0" err="1"/>
              <a:t>année</a:t>
            </a:r>
            <a:r>
              <a:rPr lang="it-IT" sz="2400" dirty="0"/>
              <a:t> </a:t>
            </a:r>
            <a:r>
              <a:rPr lang="it-IT" sz="2400" dirty="0" err="1"/>
              <a:t>dans</a:t>
            </a:r>
            <a:r>
              <a:rPr lang="it-IT" sz="2400" dirty="0"/>
              <a:t> </a:t>
            </a:r>
            <a:r>
              <a:rPr lang="it-IT" sz="2400" dirty="0" err="1"/>
              <a:t>toutes</a:t>
            </a:r>
            <a:r>
              <a:rPr lang="it-IT" sz="2400" dirty="0"/>
              <a:t> nos </a:t>
            </a:r>
            <a:r>
              <a:rPr lang="it-IT" sz="2400" dirty="0" err="1"/>
              <a:t>écoles</a:t>
            </a:r>
            <a:r>
              <a:rPr lang="it-IT" sz="2400" dirty="0"/>
              <a:t>. Il ne </a:t>
            </a:r>
            <a:r>
              <a:rPr lang="it-IT" sz="2400" dirty="0" err="1"/>
              <a:t>faut</a:t>
            </a:r>
            <a:r>
              <a:rPr lang="it-IT" sz="2400" dirty="0"/>
              <a:t> y </a:t>
            </a:r>
            <a:r>
              <a:rPr lang="it-IT" sz="2400" dirty="0" err="1"/>
              <a:t>toucher</a:t>
            </a:r>
            <a:r>
              <a:rPr lang="it-IT" sz="2400" dirty="0"/>
              <a:t> </a:t>
            </a:r>
            <a:r>
              <a:rPr lang="it-IT" sz="2400" dirty="0" err="1"/>
              <a:t>qu'après</a:t>
            </a:r>
            <a:r>
              <a:rPr lang="it-IT" sz="2400" dirty="0"/>
              <a:t> </a:t>
            </a:r>
            <a:r>
              <a:rPr lang="it-IT" sz="2400" dirty="0" err="1"/>
              <a:t>avoir</a:t>
            </a:r>
            <a:r>
              <a:rPr lang="it-IT" sz="2400" dirty="0"/>
              <a:t> </a:t>
            </a:r>
            <a:r>
              <a:rPr lang="it-IT" sz="2400" dirty="0" err="1"/>
              <a:t>pris</a:t>
            </a:r>
            <a:r>
              <a:rPr lang="it-IT" sz="2400" dirty="0"/>
              <a:t> d'</a:t>
            </a:r>
            <a:r>
              <a:rPr lang="it-IT" sz="2400" dirty="0" err="1"/>
              <a:t>immenses</a:t>
            </a:r>
            <a:r>
              <a:rPr lang="it-IT" sz="2400" dirty="0"/>
              <a:t> </a:t>
            </a:r>
            <a:r>
              <a:rPr lang="it-IT" sz="2400" dirty="0" err="1"/>
              <a:t>précautions</a:t>
            </a:r>
            <a:r>
              <a:rPr lang="it-IT" sz="2400" dirty="0"/>
              <a:t>.</a:t>
            </a:r>
            <a:endParaRPr lang="fr-CA" sz="2400" dirty="0"/>
          </a:p>
        </p:txBody>
      </p:sp>
    </p:spTree>
    <p:extLst>
      <p:ext uri="{BB962C8B-B14F-4D97-AF65-F5344CB8AC3E}">
        <p14:creationId xmlns:p14="http://schemas.microsoft.com/office/powerpoint/2010/main" val="1621767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
            </a:r>
            <a:br>
              <a:rPr lang="it-IT" sz="2800" dirty="0" smtClean="0"/>
            </a:br>
            <a:r>
              <a:rPr lang="it-IT" sz="2800" dirty="0" smtClean="0"/>
              <a:t>20 </a:t>
            </a:r>
            <a:r>
              <a:rPr lang="it-IT" sz="2800" dirty="0" err="1" smtClean="0"/>
              <a:t>avril</a:t>
            </a:r>
            <a:r>
              <a:rPr lang="it-IT" sz="2800" dirty="0" smtClean="0"/>
              <a:t> 2020 </a:t>
            </a:r>
            <a:r>
              <a:rPr lang="fr-CA" sz="2800" dirty="0" smtClean="0"/>
              <a:t>Loi </a:t>
            </a:r>
            <a:r>
              <a:rPr lang="fr-CA" sz="2800" dirty="0"/>
              <a:t>du </a:t>
            </a:r>
            <a:r>
              <a:rPr lang="fr-CA" sz="2800" dirty="0" smtClean="0"/>
              <a:t>séparatisme ou</a:t>
            </a:r>
            <a:r>
              <a:rPr lang="it-IT" sz="2800" b="1" dirty="0" smtClean="0"/>
              <a:t/>
            </a:r>
            <a:br>
              <a:rPr lang="it-IT" sz="2800" b="1" dirty="0" smtClean="0"/>
            </a:br>
            <a:r>
              <a:rPr lang="it-IT" sz="2700" dirty="0" err="1" smtClean="0"/>
              <a:t>Projet</a:t>
            </a:r>
            <a:r>
              <a:rPr lang="it-IT" sz="2700" dirty="0" smtClean="0"/>
              <a:t> </a:t>
            </a:r>
            <a:r>
              <a:rPr lang="it-IT" sz="2700" dirty="0"/>
              <a:t>de </a:t>
            </a:r>
            <a:r>
              <a:rPr lang="it-IT" sz="2700" dirty="0" err="1"/>
              <a:t>loi</a:t>
            </a:r>
            <a:r>
              <a:rPr lang="it-IT" sz="2700" dirty="0"/>
              <a:t> </a:t>
            </a:r>
            <a:r>
              <a:rPr lang="it-IT" sz="2700" dirty="0" err="1"/>
              <a:t>confortant</a:t>
            </a:r>
            <a:r>
              <a:rPr lang="it-IT" sz="2700" dirty="0"/>
              <a:t> le </a:t>
            </a:r>
            <a:r>
              <a:rPr lang="it-IT" sz="2700" dirty="0" err="1"/>
              <a:t>respect</a:t>
            </a:r>
            <a:r>
              <a:rPr lang="it-IT" sz="2700" dirty="0"/>
              <a:t> </a:t>
            </a:r>
            <a:r>
              <a:rPr lang="it-IT" sz="2700" dirty="0" err="1"/>
              <a:t>des</a:t>
            </a:r>
            <a:r>
              <a:rPr lang="it-IT" sz="2700" dirty="0"/>
              <a:t> </a:t>
            </a:r>
            <a:r>
              <a:rPr lang="it-IT" sz="2700" dirty="0" err="1"/>
              <a:t>principes</a:t>
            </a:r>
            <a:r>
              <a:rPr lang="it-IT" sz="2700" dirty="0"/>
              <a:t> de la </a:t>
            </a:r>
            <a:r>
              <a:rPr lang="it-IT" sz="2700" dirty="0" err="1" smtClean="0"/>
              <a:t>République</a:t>
            </a:r>
            <a:r>
              <a:rPr lang="it-IT" sz="2700" dirty="0" smtClean="0"/>
              <a:t> </a:t>
            </a:r>
            <a:r>
              <a:rPr lang="it-IT" sz="2700" dirty="0" err="1" smtClean="0"/>
              <a:t>ou</a:t>
            </a:r>
            <a:r>
              <a:rPr lang="mr-IN" sz="2700" dirty="0" smtClean="0"/>
              <a:t>…</a:t>
            </a:r>
            <a:r>
              <a:rPr lang="it-IT" sz="2700" dirty="0" smtClean="0"/>
              <a:t/>
            </a:r>
            <a:br>
              <a:rPr lang="it-IT" sz="2700" dirty="0" smtClean="0"/>
            </a:br>
            <a:endParaRPr lang="fr-CA" sz="2700" dirty="0"/>
          </a:p>
        </p:txBody>
      </p:sp>
      <p:sp>
        <p:nvSpPr>
          <p:cNvPr id="3" name="Segnaposto contenuto 2"/>
          <p:cNvSpPr>
            <a:spLocks noGrp="1"/>
          </p:cNvSpPr>
          <p:nvPr>
            <p:ph idx="1"/>
          </p:nvPr>
        </p:nvSpPr>
        <p:spPr/>
        <p:txBody>
          <a:bodyPr>
            <a:normAutofit fontScale="92500" lnSpcReduction="20000"/>
          </a:bodyPr>
          <a:lstStyle/>
          <a:p>
            <a:pPr algn="just"/>
            <a:r>
              <a:rPr lang="it-IT" sz="2800" dirty="0" smtClean="0"/>
              <a:t>Le </a:t>
            </a:r>
            <a:r>
              <a:rPr lang="it-IT" sz="2800" dirty="0" err="1"/>
              <a:t>projet</a:t>
            </a:r>
            <a:r>
              <a:rPr lang="it-IT" sz="2800" dirty="0"/>
              <a:t> de </a:t>
            </a:r>
            <a:r>
              <a:rPr lang="it-IT" sz="2800" dirty="0" err="1"/>
              <a:t>loi</a:t>
            </a:r>
            <a:r>
              <a:rPr lang="it-IT" sz="2800" dirty="0"/>
              <a:t> </a:t>
            </a:r>
            <a:r>
              <a:rPr lang="it-IT" sz="2800" dirty="0" err="1"/>
              <a:t>vise</a:t>
            </a:r>
            <a:r>
              <a:rPr lang="it-IT" sz="2800" dirty="0"/>
              <a:t> à </a:t>
            </a:r>
            <a:r>
              <a:rPr lang="it-IT" sz="2800" dirty="0" err="1"/>
              <a:t>lutter</a:t>
            </a:r>
            <a:r>
              <a:rPr lang="it-IT" sz="2800" dirty="0"/>
              <a:t> </a:t>
            </a:r>
            <a:r>
              <a:rPr lang="it-IT" sz="2800" dirty="0" err="1"/>
              <a:t>contre</a:t>
            </a:r>
            <a:r>
              <a:rPr lang="it-IT" sz="2800" dirty="0"/>
              <a:t> le </a:t>
            </a:r>
            <a:r>
              <a:rPr lang="it-IT" sz="2800" dirty="0" err="1"/>
              <a:t>séparatisme</a:t>
            </a:r>
            <a:r>
              <a:rPr lang="it-IT" sz="2800" dirty="0"/>
              <a:t> et </a:t>
            </a:r>
            <a:r>
              <a:rPr lang="it-IT" sz="2800" dirty="0" err="1"/>
              <a:t>les</a:t>
            </a:r>
            <a:r>
              <a:rPr lang="it-IT" sz="2800" dirty="0"/>
              <a:t> </a:t>
            </a:r>
            <a:r>
              <a:rPr lang="it-IT" sz="2800" dirty="0" err="1"/>
              <a:t>atteintes</a:t>
            </a:r>
            <a:r>
              <a:rPr lang="it-IT" sz="2800" dirty="0"/>
              <a:t> à la </a:t>
            </a:r>
            <a:r>
              <a:rPr lang="it-IT" sz="2800" dirty="0" err="1"/>
              <a:t>citoyenneté</a:t>
            </a:r>
            <a:r>
              <a:rPr lang="it-IT" sz="2800" dirty="0"/>
              <a:t>. Il </a:t>
            </a:r>
            <a:r>
              <a:rPr lang="it-IT" sz="2800" dirty="0" err="1"/>
              <a:t>entend</a:t>
            </a:r>
            <a:r>
              <a:rPr lang="it-IT" sz="2800" dirty="0"/>
              <a:t> </a:t>
            </a:r>
            <a:r>
              <a:rPr lang="it-IT" sz="2800" dirty="0" err="1"/>
              <a:t>apporter</a:t>
            </a:r>
            <a:r>
              <a:rPr lang="it-IT" sz="2800" dirty="0"/>
              <a:t> </a:t>
            </a:r>
            <a:r>
              <a:rPr lang="it-IT" sz="2800" dirty="0" err="1"/>
              <a:t>des</a:t>
            </a:r>
            <a:r>
              <a:rPr lang="it-IT" sz="2800" dirty="0"/>
              <a:t> </a:t>
            </a:r>
            <a:r>
              <a:rPr lang="it-IT" sz="2800" dirty="0" err="1"/>
              <a:t>réponses</a:t>
            </a:r>
            <a:r>
              <a:rPr lang="it-IT" sz="2800" dirty="0"/>
              <a:t> </a:t>
            </a:r>
            <a:r>
              <a:rPr lang="it-IT" sz="2800" dirty="0" err="1"/>
              <a:t>au</a:t>
            </a:r>
            <a:r>
              <a:rPr lang="it-IT" sz="2800" dirty="0"/>
              <a:t> repli </a:t>
            </a:r>
            <a:r>
              <a:rPr lang="it-IT" sz="2800" dirty="0" err="1"/>
              <a:t>communautaire</a:t>
            </a:r>
            <a:r>
              <a:rPr lang="it-IT" sz="2800" dirty="0"/>
              <a:t> et </a:t>
            </a:r>
            <a:r>
              <a:rPr lang="it-IT" sz="2800" dirty="0" err="1"/>
              <a:t>au</a:t>
            </a:r>
            <a:r>
              <a:rPr lang="it-IT" sz="2800" dirty="0"/>
              <a:t> </a:t>
            </a:r>
            <a:r>
              <a:rPr lang="it-IT" sz="2800" dirty="0" err="1"/>
              <a:t>développement</a:t>
            </a:r>
            <a:r>
              <a:rPr lang="it-IT" sz="2800" dirty="0"/>
              <a:t> de l'</a:t>
            </a:r>
            <a:r>
              <a:rPr lang="it-IT" sz="2800" dirty="0" err="1"/>
              <a:t>islamisme</a:t>
            </a:r>
            <a:r>
              <a:rPr lang="it-IT" sz="2800" dirty="0"/>
              <a:t> radical, en </a:t>
            </a:r>
            <a:r>
              <a:rPr lang="it-IT" sz="2800" dirty="0" err="1"/>
              <a:t>renforçant</a:t>
            </a:r>
            <a:r>
              <a:rPr lang="it-IT" sz="2800" dirty="0"/>
              <a:t> le </a:t>
            </a:r>
            <a:r>
              <a:rPr lang="it-IT" sz="2800" dirty="0" err="1"/>
              <a:t>respect</a:t>
            </a:r>
            <a:r>
              <a:rPr lang="it-IT" sz="2800" dirty="0"/>
              <a:t> </a:t>
            </a:r>
            <a:r>
              <a:rPr lang="it-IT" sz="2800" dirty="0" err="1"/>
              <a:t>des</a:t>
            </a:r>
            <a:r>
              <a:rPr lang="it-IT" sz="2800" dirty="0"/>
              <a:t> </a:t>
            </a:r>
            <a:r>
              <a:rPr lang="it-IT" sz="2800" dirty="0" err="1"/>
              <a:t>principes</a:t>
            </a:r>
            <a:r>
              <a:rPr lang="it-IT" sz="2800" dirty="0"/>
              <a:t> </a:t>
            </a:r>
            <a:r>
              <a:rPr lang="it-IT" sz="2800" dirty="0" err="1"/>
              <a:t>républicains</a:t>
            </a:r>
            <a:r>
              <a:rPr lang="it-IT" sz="2800" dirty="0"/>
              <a:t> et en </a:t>
            </a:r>
            <a:r>
              <a:rPr lang="it-IT" sz="2800" dirty="0" err="1"/>
              <a:t>modifiant</a:t>
            </a:r>
            <a:r>
              <a:rPr lang="it-IT" sz="2800" dirty="0"/>
              <a:t> </a:t>
            </a:r>
            <a:r>
              <a:rPr lang="it-IT" sz="2800" dirty="0" err="1"/>
              <a:t>les</a:t>
            </a:r>
            <a:r>
              <a:rPr lang="it-IT" sz="2800" dirty="0"/>
              <a:t> </a:t>
            </a:r>
            <a:r>
              <a:rPr lang="it-IT" sz="2800" dirty="0" err="1"/>
              <a:t>lois</a:t>
            </a:r>
            <a:r>
              <a:rPr lang="it-IT" sz="2800" dirty="0"/>
              <a:t> </a:t>
            </a:r>
            <a:r>
              <a:rPr lang="it-IT" sz="2800" dirty="0" err="1"/>
              <a:t>sur</a:t>
            </a:r>
            <a:r>
              <a:rPr lang="it-IT" sz="2800" dirty="0"/>
              <a:t> </a:t>
            </a:r>
            <a:r>
              <a:rPr lang="it-IT" sz="2800" dirty="0" err="1"/>
              <a:t>les</a:t>
            </a:r>
            <a:r>
              <a:rPr lang="it-IT" sz="2800" dirty="0"/>
              <a:t> </a:t>
            </a:r>
            <a:r>
              <a:rPr lang="it-IT" sz="2800" dirty="0" err="1"/>
              <a:t>cultes</a:t>
            </a:r>
            <a:r>
              <a:rPr lang="it-IT" sz="2800" dirty="0"/>
              <a:t>. </a:t>
            </a:r>
            <a:endParaRPr lang="it-IT" sz="2800" dirty="0" smtClean="0"/>
          </a:p>
          <a:p>
            <a:pPr algn="just"/>
            <a:r>
              <a:rPr lang="it-IT" sz="2800" dirty="0"/>
              <a:t>9 </a:t>
            </a:r>
            <a:r>
              <a:rPr lang="it-IT" sz="2800" dirty="0" err="1"/>
              <a:t>décembre</a:t>
            </a:r>
            <a:r>
              <a:rPr lang="it-IT" sz="2800" dirty="0"/>
              <a:t> </a:t>
            </a:r>
            <a:r>
              <a:rPr lang="it-IT" sz="2800" dirty="0" smtClean="0"/>
              <a:t>2020 </a:t>
            </a:r>
            <a:r>
              <a:rPr lang="it-IT" sz="2800" dirty="0" err="1" smtClean="0"/>
              <a:t>Conseil</a:t>
            </a:r>
            <a:r>
              <a:rPr lang="it-IT" sz="2800" dirty="0" smtClean="0"/>
              <a:t> </a:t>
            </a:r>
            <a:r>
              <a:rPr lang="it-IT" sz="2800" dirty="0" err="1"/>
              <a:t>des</a:t>
            </a:r>
            <a:r>
              <a:rPr lang="it-IT" sz="2800" dirty="0"/>
              <a:t> </a:t>
            </a:r>
            <a:r>
              <a:rPr lang="it-IT" sz="2800" dirty="0" err="1" smtClean="0"/>
              <a:t>ministres</a:t>
            </a:r>
            <a:r>
              <a:rPr lang="it-IT" sz="2800" dirty="0"/>
              <a:t> et </a:t>
            </a:r>
            <a:r>
              <a:rPr lang="it-IT" sz="2800" dirty="0" err="1"/>
              <a:t>Dépôt</a:t>
            </a:r>
            <a:r>
              <a:rPr lang="it-IT" sz="2800" dirty="0"/>
              <a:t> </a:t>
            </a:r>
            <a:r>
              <a:rPr lang="it-IT" sz="2800" dirty="0" err="1"/>
              <a:t>au</a:t>
            </a:r>
            <a:r>
              <a:rPr lang="it-IT" sz="2800" dirty="0"/>
              <a:t> </a:t>
            </a:r>
            <a:r>
              <a:rPr lang="it-IT" sz="2800" dirty="0" err="1"/>
              <a:t>parlement</a:t>
            </a:r>
            <a:r>
              <a:rPr lang="it-IT" sz="2800" dirty="0"/>
              <a:t>; </a:t>
            </a:r>
            <a:endParaRPr lang="it-IT" sz="2800" dirty="0" smtClean="0"/>
          </a:p>
          <a:p>
            <a:pPr algn="just"/>
            <a:r>
              <a:rPr lang="it-IT" sz="2800" dirty="0" smtClean="0"/>
              <a:t>17 </a:t>
            </a:r>
            <a:r>
              <a:rPr lang="it-IT" sz="2800" dirty="0" err="1"/>
              <a:t>février</a:t>
            </a:r>
            <a:r>
              <a:rPr lang="it-IT" sz="2800" dirty="0"/>
              <a:t> </a:t>
            </a:r>
            <a:r>
              <a:rPr lang="it-IT" sz="2800" dirty="0" smtClean="0"/>
              <a:t>2021 </a:t>
            </a:r>
            <a:r>
              <a:rPr lang="it-IT" sz="2800" dirty="0" err="1" smtClean="0"/>
              <a:t>adoption</a:t>
            </a:r>
            <a:r>
              <a:rPr lang="it-IT" sz="2800" dirty="0" smtClean="0"/>
              <a:t> par l’</a:t>
            </a:r>
            <a:r>
              <a:rPr lang="it-IT" sz="2800" dirty="0" err="1" smtClean="0"/>
              <a:t>Assemblée</a:t>
            </a:r>
            <a:r>
              <a:rPr lang="it-IT" sz="2800" dirty="0" smtClean="0"/>
              <a:t> </a:t>
            </a:r>
            <a:r>
              <a:rPr lang="it-IT" sz="2800" dirty="0" err="1" smtClean="0"/>
              <a:t>Nationale</a:t>
            </a:r>
            <a:r>
              <a:rPr lang="it-IT" sz="2800" dirty="0" smtClean="0"/>
              <a:t>.</a:t>
            </a:r>
          </a:p>
          <a:p>
            <a:r>
              <a:rPr lang="it-IT" sz="2800" dirty="0" smtClean="0"/>
              <a:t> 12 </a:t>
            </a:r>
            <a:r>
              <a:rPr lang="it-IT" sz="2800" dirty="0" err="1" smtClean="0"/>
              <a:t>avril</a:t>
            </a:r>
            <a:r>
              <a:rPr lang="it-IT" sz="2800" dirty="0" smtClean="0"/>
              <a:t> 2021 </a:t>
            </a:r>
            <a:r>
              <a:rPr lang="it-IT" sz="2800" dirty="0" err="1" smtClean="0"/>
              <a:t>adopté</a:t>
            </a:r>
            <a:r>
              <a:rPr lang="it-IT" sz="2800" dirty="0" smtClean="0"/>
              <a:t> par le </a:t>
            </a:r>
            <a:r>
              <a:rPr lang="it-IT" sz="2800" dirty="0" err="1" smtClean="0"/>
              <a:t>Sénat</a:t>
            </a:r>
            <a:endParaRPr lang="it-IT" sz="2800" dirty="0"/>
          </a:p>
          <a:p>
            <a:pPr algn="just"/>
            <a:r>
              <a:rPr lang="it-IT" sz="2800" dirty="0" err="1"/>
              <a:t>https</a:t>
            </a:r>
            <a:r>
              <a:rPr lang="it-IT" sz="2800" dirty="0"/>
              <a:t>://</a:t>
            </a:r>
            <a:r>
              <a:rPr lang="it-IT" sz="2800" dirty="0" err="1"/>
              <a:t>www.vie-publique.fr</a:t>
            </a:r>
            <a:r>
              <a:rPr lang="it-IT" sz="2800" dirty="0"/>
              <a:t>/</a:t>
            </a:r>
            <a:r>
              <a:rPr lang="it-IT" sz="2800" dirty="0" err="1"/>
              <a:t>loi</a:t>
            </a:r>
            <a:r>
              <a:rPr lang="it-IT" sz="2800" dirty="0"/>
              <a:t>/277621-loi-separatisme-respect-des-principes-de-la-republique</a:t>
            </a:r>
          </a:p>
          <a:p>
            <a:pPr algn="just"/>
            <a:endParaRPr lang="it-IT" sz="2800" b="1" dirty="0"/>
          </a:p>
          <a:p>
            <a:pPr algn="just"/>
            <a:endParaRPr lang="fr-CA" sz="2400" dirty="0"/>
          </a:p>
        </p:txBody>
      </p:sp>
    </p:spTree>
    <p:extLst>
      <p:ext uri="{BB962C8B-B14F-4D97-AF65-F5344CB8AC3E}">
        <p14:creationId xmlns:p14="http://schemas.microsoft.com/office/powerpoint/2010/main" val="464709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r>
              <a:rPr lang="it-IT" sz="2400" b="1" dirty="0"/>
              <a:t>La </a:t>
            </a:r>
            <a:r>
              <a:rPr lang="it-IT" sz="2400" b="1" dirty="0" err="1"/>
              <a:t>loi</a:t>
            </a:r>
            <a:r>
              <a:rPr lang="it-IT" sz="2400" b="1" dirty="0"/>
              <a:t> de 1905 est-elle </a:t>
            </a:r>
            <a:r>
              <a:rPr lang="it-IT" sz="2400" b="1" dirty="0" err="1"/>
              <a:t>suffisante</a:t>
            </a:r>
            <a:r>
              <a:rPr lang="it-IT" sz="2400" b="1" dirty="0"/>
              <a:t> pour </a:t>
            </a:r>
            <a:r>
              <a:rPr lang="it-IT" sz="2400" b="1" dirty="0" err="1"/>
              <a:t>faire</a:t>
            </a:r>
            <a:r>
              <a:rPr lang="it-IT" sz="2400" b="1" dirty="0"/>
              <a:t> face </a:t>
            </a:r>
            <a:r>
              <a:rPr lang="it-IT" sz="2400" b="1" dirty="0" err="1"/>
              <a:t>aux</a:t>
            </a:r>
            <a:r>
              <a:rPr lang="it-IT" sz="2400" b="1" dirty="0"/>
              <a:t> </a:t>
            </a:r>
            <a:r>
              <a:rPr lang="it-IT" sz="2400" b="1" dirty="0" err="1"/>
              <a:t>attaques</a:t>
            </a:r>
            <a:r>
              <a:rPr lang="it-IT" sz="2400" b="1" dirty="0"/>
              <a:t> ­</a:t>
            </a:r>
            <a:r>
              <a:rPr lang="it-IT" sz="2400" b="1" dirty="0" err="1"/>
              <a:t>actuelles</a:t>
            </a:r>
            <a:r>
              <a:rPr lang="it-IT" sz="2400" b="1" dirty="0"/>
              <a:t>  ?</a:t>
            </a:r>
          </a:p>
          <a:p>
            <a:pPr algn="just"/>
            <a:r>
              <a:rPr lang="it-IT" sz="2400" dirty="0" err="1"/>
              <a:t>Au</a:t>
            </a:r>
            <a:r>
              <a:rPr lang="it-IT" sz="2400" dirty="0"/>
              <a:t> </a:t>
            </a:r>
            <a:r>
              <a:rPr lang="it-IT" sz="2400" dirty="0" err="1"/>
              <a:t>ministère</a:t>
            </a:r>
            <a:r>
              <a:rPr lang="it-IT" sz="2400" dirty="0"/>
              <a:t> de l’</a:t>
            </a:r>
            <a:r>
              <a:rPr lang="it-IT" sz="2400" dirty="0" err="1"/>
              <a:t>Intérieur</a:t>
            </a:r>
            <a:r>
              <a:rPr lang="it-IT" sz="2400" dirty="0"/>
              <a:t>, il y a un Bureau </a:t>
            </a:r>
            <a:r>
              <a:rPr lang="it-IT" sz="2400" dirty="0" err="1"/>
              <a:t>central</a:t>
            </a:r>
            <a:r>
              <a:rPr lang="it-IT" sz="2400" dirty="0"/>
              <a:t> </a:t>
            </a:r>
            <a:r>
              <a:rPr lang="it-IT" sz="2400" dirty="0" err="1"/>
              <a:t>des</a:t>
            </a:r>
            <a:r>
              <a:rPr lang="it-IT" sz="2400" dirty="0"/>
              <a:t> </a:t>
            </a:r>
            <a:r>
              <a:rPr lang="it-IT" sz="2400" dirty="0" err="1"/>
              <a:t>cultes</a:t>
            </a:r>
            <a:r>
              <a:rPr lang="it-IT" sz="2400" dirty="0"/>
              <a:t> qui est </a:t>
            </a:r>
            <a:r>
              <a:rPr lang="it-IT" sz="2400" dirty="0" err="1"/>
              <a:t>chargé</a:t>
            </a:r>
            <a:r>
              <a:rPr lang="it-IT" sz="2400" dirty="0"/>
              <a:t> de </a:t>
            </a:r>
            <a:r>
              <a:rPr lang="it-IT" sz="2400" dirty="0" err="1"/>
              <a:t>suivre</a:t>
            </a:r>
            <a:r>
              <a:rPr lang="it-IT" sz="2400" dirty="0"/>
              <a:t> </a:t>
            </a:r>
            <a:r>
              <a:rPr lang="it-IT" sz="2400" dirty="0" err="1"/>
              <a:t>l’application</a:t>
            </a:r>
            <a:r>
              <a:rPr lang="it-IT" sz="2400" dirty="0"/>
              <a:t> de la </a:t>
            </a:r>
            <a:r>
              <a:rPr lang="it-IT" sz="2400" dirty="0" err="1"/>
              <a:t>loi</a:t>
            </a:r>
            <a:r>
              <a:rPr lang="it-IT" sz="2400" dirty="0"/>
              <a:t> de 1905. Ce bureau </a:t>
            </a:r>
            <a:r>
              <a:rPr lang="it-IT" sz="2400" dirty="0" err="1"/>
              <a:t>devrait</a:t>
            </a:r>
            <a:r>
              <a:rPr lang="it-IT" sz="2400" dirty="0"/>
              <a:t> </a:t>
            </a:r>
            <a:r>
              <a:rPr lang="it-IT" sz="2400" dirty="0" err="1"/>
              <a:t>être</a:t>
            </a:r>
            <a:r>
              <a:rPr lang="it-IT" sz="2400" dirty="0"/>
              <a:t> </a:t>
            </a:r>
            <a:r>
              <a:rPr lang="it-IT" sz="2400" dirty="0" err="1"/>
              <a:t>informé</a:t>
            </a:r>
            <a:r>
              <a:rPr lang="it-IT" sz="2400" dirty="0"/>
              <a:t> par </a:t>
            </a:r>
            <a:r>
              <a:rPr lang="it-IT" sz="2400" dirty="0" err="1"/>
              <a:t>les</a:t>
            </a:r>
            <a:r>
              <a:rPr lang="it-IT" sz="2400" dirty="0"/>
              <a:t> </a:t>
            </a:r>
            <a:r>
              <a:rPr lang="it-IT" sz="2400" dirty="0" err="1"/>
              <a:t>préfets</a:t>
            </a:r>
            <a:r>
              <a:rPr lang="it-IT" sz="2400" dirty="0"/>
              <a:t> de ce qui se passe </a:t>
            </a:r>
            <a:r>
              <a:rPr lang="it-IT" sz="2400" dirty="0" err="1"/>
              <a:t>dans</a:t>
            </a:r>
            <a:r>
              <a:rPr lang="it-IT" sz="2400" dirty="0"/>
              <a:t> </a:t>
            </a:r>
            <a:r>
              <a:rPr lang="it-IT" sz="2400" dirty="0" err="1"/>
              <a:t>chaque</a:t>
            </a:r>
            <a:r>
              <a:rPr lang="it-IT" sz="2400" dirty="0"/>
              <a:t> </a:t>
            </a:r>
            <a:r>
              <a:rPr lang="it-IT" sz="2400" dirty="0" err="1"/>
              <a:t>département</a:t>
            </a:r>
            <a:r>
              <a:rPr lang="it-IT" sz="2400" dirty="0"/>
              <a:t>. Il a le </a:t>
            </a:r>
            <a:r>
              <a:rPr lang="it-IT" sz="2400" dirty="0" err="1"/>
              <a:t>pouvoir</a:t>
            </a:r>
            <a:r>
              <a:rPr lang="it-IT" sz="2400" dirty="0"/>
              <a:t> de </a:t>
            </a:r>
            <a:r>
              <a:rPr lang="it-IT" sz="2400" dirty="0" err="1"/>
              <a:t>saisir</a:t>
            </a:r>
            <a:r>
              <a:rPr lang="it-IT" sz="2400" dirty="0"/>
              <a:t> la </a:t>
            </a:r>
            <a:r>
              <a:rPr lang="it-IT" sz="2400" dirty="0" err="1"/>
              <a:t>justice</a:t>
            </a:r>
            <a:r>
              <a:rPr lang="it-IT" sz="2400" dirty="0"/>
              <a:t> de </a:t>
            </a:r>
            <a:r>
              <a:rPr lang="it-IT" sz="2400" dirty="0" err="1"/>
              <a:t>toutes</a:t>
            </a:r>
            <a:r>
              <a:rPr lang="it-IT" sz="2400" dirty="0"/>
              <a:t> </a:t>
            </a:r>
            <a:r>
              <a:rPr lang="it-IT" sz="2400" dirty="0" err="1"/>
              <a:t>les</a:t>
            </a:r>
            <a:r>
              <a:rPr lang="it-IT" sz="2400" dirty="0"/>
              <a:t> </a:t>
            </a:r>
            <a:r>
              <a:rPr lang="it-IT" sz="2400" dirty="0" err="1"/>
              <a:t>violations</a:t>
            </a:r>
            <a:r>
              <a:rPr lang="it-IT" sz="2400" dirty="0"/>
              <a:t> de l’</a:t>
            </a:r>
            <a:r>
              <a:rPr lang="it-IT" sz="2400" dirty="0" err="1"/>
              <a:t>ordre</a:t>
            </a:r>
            <a:r>
              <a:rPr lang="it-IT" sz="2400" dirty="0"/>
              <a:t> </a:t>
            </a:r>
            <a:r>
              <a:rPr lang="it-IT" sz="2400" dirty="0" smtClean="0"/>
              <a:t>public </a:t>
            </a:r>
            <a:r>
              <a:rPr lang="it-IT" sz="2400" dirty="0"/>
              <a:t>en </a:t>
            </a:r>
            <a:r>
              <a:rPr lang="it-IT" sz="2400" dirty="0" err="1"/>
              <a:t>matière</a:t>
            </a:r>
            <a:r>
              <a:rPr lang="it-IT" sz="2400" dirty="0"/>
              <a:t> </a:t>
            </a:r>
            <a:r>
              <a:rPr lang="it-IT" sz="2400" dirty="0" err="1"/>
              <a:t>religieuse</a:t>
            </a:r>
            <a:r>
              <a:rPr lang="it-IT" sz="2400" dirty="0"/>
              <a:t>  : un </a:t>
            </a:r>
            <a:r>
              <a:rPr lang="it-IT" sz="2400" dirty="0" err="1"/>
              <a:t>responsable</a:t>
            </a:r>
            <a:r>
              <a:rPr lang="it-IT" sz="2400" dirty="0"/>
              <a:t> </a:t>
            </a:r>
            <a:r>
              <a:rPr lang="it-IT" sz="2400" dirty="0" err="1"/>
              <a:t>religieux</a:t>
            </a:r>
            <a:r>
              <a:rPr lang="it-IT" sz="2400" dirty="0"/>
              <a:t> </a:t>
            </a:r>
            <a:r>
              <a:rPr lang="it-IT" sz="2400" dirty="0" err="1"/>
              <a:t>fait</a:t>
            </a:r>
            <a:r>
              <a:rPr lang="it-IT" sz="2400" dirty="0"/>
              <a:t> une </a:t>
            </a:r>
            <a:r>
              <a:rPr lang="it-IT" sz="2400" dirty="0" err="1"/>
              <a:t>déclaration</a:t>
            </a:r>
            <a:r>
              <a:rPr lang="it-IT" sz="2400" dirty="0"/>
              <a:t> </a:t>
            </a:r>
            <a:r>
              <a:rPr lang="it-IT" sz="2400" dirty="0" err="1"/>
              <a:t>contre</a:t>
            </a:r>
            <a:r>
              <a:rPr lang="it-IT" sz="2400" dirty="0"/>
              <a:t> la </a:t>
            </a:r>
            <a:r>
              <a:rPr lang="it-IT" sz="2400" dirty="0" err="1"/>
              <a:t>loi</a:t>
            </a:r>
            <a:r>
              <a:rPr lang="it-IT" sz="2400" dirty="0"/>
              <a:t> de la </a:t>
            </a:r>
            <a:r>
              <a:rPr lang="it-IT" sz="2400" dirty="0" err="1"/>
              <a:t>République</a:t>
            </a:r>
            <a:r>
              <a:rPr lang="it-IT" sz="2400" dirty="0"/>
              <a:t>, le </a:t>
            </a:r>
            <a:r>
              <a:rPr lang="it-IT" sz="2400" dirty="0" err="1"/>
              <a:t>préfet</a:t>
            </a:r>
            <a:r>
              <a:rPr lang="it-IT" sz="2400" dirty="0"/>
              <a:t> </a:t>
            </a:r>
            <a:r>
              <a:rPr lang="it-IT" sz="2400" dirty="0" err="1"/>
              <a:t>peut</a:t>
            </a:r>
            <a:r>
              <a:rPr lang="it-IT" sz="2400" dirty="0"/>
              <a:t> </a:t>
            </a:r>
            <a:r>
              <a:rPr lang="it-IT" sz="2400" dirty="0" err="1"/>
              <a:t>saisir</a:t>
            </a:r>
            <a:r>
              <a:rPr lang="it-IT" sz="2400" dirty="0"/>
              <a:t> le </a:t>
            </a:r>
            <a:r>
              <a:rPr lang="it-IT" sz="2400" dirty="0" err="1"/>
              <a:t>procureur</a:t>
            </a:r>
            <a:r>
              <a:rPr lang="it-IT" sz="2400" dirty="0"/>
              <a:t>. De </a:t>
            </a:r>
            <a:r>
              <a:rPr lang="it-IT" sz="2400" dirty="0" err="1"/>
              <a:t>même</a:t>
            </a:r>
            <a:r>
              <a:rPr lang="it-IT" sz="2400" dirty="0"/>
              <a:t> si le </a:t>
            </a:r>
            <a:r>
              <a:rPr lang="it-IT" sz="2400" dirty="0" err="1"/>
              <a:t>lieu</a:t>
            </a:r>
            <a:r>
              <a:rPr lang="it-IT" sz="2400" dirty="0"/>
              <a:t> de culte se </a:t>
            </a:r>
            <a:r>
              <a:rPr lang="it-IT" sz="2400" dirty="0" err="1"/>
              <a:t>transforme</a:t>
            </a:r>
            <a:r>
              <a:rPr lang="it-IT" sz="2400" dirty="0"/>
              <a:t> en </a:t>
            </a:r>
            <a:r>
              <a:rPr lang="it-IT" sz="2400" dirty="0" err="1"/>
              <a:t>lieu</a:t>
            </a:r>
            <a:r>
              <a:rPr lang="it-IT" sz="2400" dirty="0"/>
              <a:t> de </a:t>
            </a:r>
            <a:r>
              <a:rPr lang="it-IT" sz="2400" dirty="0" err="1"/>
              <a:t>réunion</a:t>
            </a:r>
            <a:r>
              <a:rPr lang="it-IT" sz="2400" dirty="0"/>
              <a:t> </a:t>
            </a:r>
            <a:r>
              <a:rPr lang="it-IT" sz="2400" dirty="0" err="1"/>
              <a:t>politique</a:t>
            </a:r>
            <a:r>
              <a:rPr lang="it-IT" sz="2400" dirty="0"/>
              <a:t>.</a:t>
            </a:r>
          </a:p>
          <a:p>
            <a:endParaRPr lang="fr-CA" sz="2400" dirty="0"/>
          </a:p>
        </p:txBody>
      </p:sp>
    </p:spTree>
    <p:extLst>
      <p:ext uri="{BB962C8B-B14F-4D97-AF65-F5344CB8AC3E}">
        <p14:creationId xmlns:p14="http://schemas.microsoft.com/office/powerpoint/2010/main" val="419024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pPr algn="just"/>
            <a:r>
              <a:rPr lang="it-IT" sz="2400" dirty="0" err="1"/>
              <a:t>Autre</a:t>
            </a:r>
            <a:r>
              <a:rPr lang="it-IT" sz="2400" dirty="0"/>
              <a:t> </a:t>
            </a:r>
            <a:r>
              <a:rPr lang="it-IT" sz="2400" dirty="0" err="1"/>
              <a:t>exemple</a:t>
            </a:r>
            <a:r>
              <a:rPr lang="it-IT" sz="2400" dirty="0"/>
              <a:t>, l’</a:t>
            </a:r>
            <a:r>
              <a:rPr lang="it-IT" sz="2400" dirty="0" err="1"/>
              <a:t>article</a:t>
            </a:r>
            <a:r>
              <a:rPr lang="it-IT" sz="2400" dirty="0"/>
              <a:t> 31 de la </a:t>
            </a:r>
            <a:r>
              <a:rPr lang="it-IT" sz="2400" dirty="0" err="1"/>
              <a:t>loi</a:t>
            </a:r>
            <a:r>
              <a:rPr lang="it-IT" sz="2400" dirty="0"/>
              <a:t> </a:t>
            </a:r>
            <a:r>
              <a:rPr lang="it-IT" sz="2400" dirty="0" err="1"/>
              <a:t>prévoit</a:t>
            </a:r>
            <a:r>
              <a:rPr lang="it-IT" sz="2400" dirty="0"/>
              <a:t> la </a:t>
            </a:r>
            <a:r>
              <a:rPr lang="it-IT" sz="2400" dirty="0" err="1"/>
              <a:t>punition</a:t>
            </a:r>
            <a:r>
              <a:rPr lang="it-IT" sz="2400" dirty="0"/>
              <a:t> de </a:t>
            </a:r>
            <a:r>
              <a:rPr lang="it-IT" sz="2400" dirty="0" err="1"/>
              <a:t>toute</a:t>
            </a:r>
            <a:r>
              <a:rPr lang="it-IT" sz="2400" dirty="0"/>
              <a:t> </a:t>
            </a:r>
            <a:r>
              <a:rPr lang="it-IT" sz="2400" dirty="0" err="1"/>
              <a:t>personne</a:t>
            </a:r>
            <a:r>
              <a:rPr lang="it-IT" sz="2400" dirty="0"/>
              <a:t> </a:t>
            </a:r>
            <a:r>
              <a:rPr lang="it-IT" sz="2400" dirty="0" err="1"/>
              <a:t>ayant</a:t>
            </a:r>
            <a:r>
              <a:rPr lang="it-IT" sz="2400" dirty="0"/>
              <a:t> </a:t>
            </a:r>
            <a:r>
              <a:rPr lang="it-IT" sz="2400" dirty="0" err="1"/>
              <a:t>exercé</a:t>
            </a:r>
            <a:r>
              <a:rPr lang="it-IT" sz="2400" dirty="0"/>
              <a:t> </a:t>
            </a:r>
            <a:r>
              <a:rPr lang="it-IT" sz="2400" dirty="0" err="1"/>
              <a:t>des</a:t>
            </a:r>
            <a:r>
              <a:rPr lang="it-IT" sz="2400" dirty="0"/>
              <a:t> </a:t>
            </a:r>
            <a:r>
              <a:rPr lang="it-IT" sz="2400" dirty="0" err="1"/>
              <a:t>pressions</a:t>
            </a:r>
            <a:r>
              <a:rPr lang="it-IT" sz="2400" dirty="0"/>
              <a:t> </a:t>
            </a:r>
            <a:r>
              <a:rPr lang="it-IT" sz="2400" dirty="0" err="1"/>
              <a:t>sur</a:t>
            </a:r>
            <a:r>
              <a:rPr lang="it-IT" sz="2400" dirty="0"/>
              <a:t> </a:t>
            </a:r>
            <a:r>
              <a:rPr lang="it-IT" sz="2400" dirty="0" err="1"/>
              <a:t>autrui</a:t>
            </a:r>
            <a:r>
              <a:rPr lang="it-IT" sz="2400" dirty="0"/>
              <a:t> pour le </a:t>
            </a:r>
            <a:r>
              <a:rPr lang="it-IT" sz="2400" dirty="0" err="1"/>
              <a:t>contraindre</a:t>
            </a:r>
            <a:r>
              <a:rPr lang="it-IT" sz="2400" dirty="0"/>
              <a:t> à </a:t>
            </a:r>
            <a:r>
              <a:rPr lang="it-IT" sz="2400" dirty="0" err="1"/>
              <a:t>porter</a:t>
            </a:r>
            <a:r>
              <a:rPr lang="it-IT" sz="2400" dirty="0"/>
              <a:t> un </a:t>
            </a:r>
            <a:r>
              <a:rPr lang="it-IT" sz="2400" dirty="0" err="1"/>
              <a:t>signe</a:t>
            </a:r>
            <a:r>
              <a:rPr lang="it-IT" sz="2400" dirty="0"/>
              <a:t> </a:t>
            </a:r>
            <a:r>
              <a:rPr lang="it-IT" sz="2400" dirty="0" err="1"/>
              <a:t>religieux</a:t>
            </a:r>
            <a:r>
              <a:rPr lang="it-IT" sz="2400" dirty="0"/>
              <a:t> </a:t>
            </a:r>
            <a:r>
              <a:rPr lang="it-IT" sz="2400" dirty="0" err="1"/>
              <a:t>ou</a:t>
            </a:r>
            <a:r>
              <a:rPr lang="it-IT" sz="2400" dirty="0"/>
              <a:t> l’en </a:t>
            </a:r>
            <a:r>
              <a:rPr lang="it-IT" sz="2400" dirty="0" err="1"/>
              <a:t>empêcher</a:t>
            </a:r>
            <a:r>
              <a:rPr lang="it-IT" sz="2400" dirty="0"/>
              <a:t>. A ma </a:t>
            </a:r>
            <a:r>
              <a:rPr lang="it-IT" sz="2400" dirty="0" err="1"/>
              <a:t>connaissance</a:t>
            </a:r>
            <a:r>
              <a:rPr lang="it-IT" sz="2400" dirty="0"/>
              <a:t>, </a:t>
            </a:r>
            <a:r>
              <a:rPr lang="it-IT" sz="2400" dirty="0" err="1"/>
              <a:t>cet</a:t>
            </a:r>
            <a:r>
              <a:rPr lang="it-IT" sz="2400" dirty="0"/>
              <a:t> </a:t>
            </a:r>
            <a:r>
              <a:rPr lang="it-IT" sz="2400" dirty="0" err="1"/>
              <a:t>article</a:t>
            </a:r>
            <a:r>
              <a:rPr lang="it-IT" sz="2400" dirty="0"/>
              <a:t> n’a </a:t>
            </a:r>
            <a:r>
              <a:rPr lang="it-IT" sz="2400" dirty="0" err="1"/>
              <a:t>pas</a:t>
            </a:r>
            <a:r>
              <a:rPr lang="it-IT" sz="2400" dirty="0"/>
              <a:t> </a:t>
            </a:r>
            <a:r>
              <a:rPr lang="it-IT" sz="2400" dirty="0" err="1"/>
              <a:t>été</a:t>
            </a:r>
            <a:r>
              <a:rPr lang="it-IT" sz="2400" dirty="0"/>
              <a:t> </a:t>
            </a:r>
            <a:r>
              <a:rPr lang="it-IT" sz="2400" dirty="0" err="1"/>
              <a:t>utilisé</a:t>
            </a:r>
            <a:r>
              <a:rPr lang="it-IT" sz="2400" dirty="0"/>
              <a:t> </a:t>
            </a:r>
            <a:r>
              <a:rPr lang="it-IT" sz="2400" dirty="0" err="1"/>
              <a:t>depuis</a:t>
            </a:r>
            <a:r>
              <a:rPr lang="it-IT" sz="2400" dirty="0"/>
              <a:t>, </a:t>
            </a:r>
            <a:r>
              <a:rPr lang="it-IT" sz="2400" dirty="0" err="1"/>
              <a:t>au</a:t>
            </a:r>
            <a:r>
              <a:rPr lang="it-IT" sz="2400" dirty="0"/>
              <a:t> </a:t>
            </a:r>
            <a:r>
              <a:rPr lang="it-IT" sz="2400" dirty="0" err="1"/>
              <a:t>moins</a:t>
            </a:r>
            <a:r>
              <a:rPr lang="it-IT" sz="2400" dirty="0"/>
              <a:t>, la Libération. </a:t>
            </a:r>
            <a:r>
              <a:rPr lang="it-IT" sz="2400" dirty="0" err="1"/>
              <a:t>Faudrait</a:t>
            </a:r>
            <a:r>
              <a:rPr lang="it-IT" sz="2400" dirty="0"/>
              <a:t>-il </a:t>
            </a:r>
            <a:r>
              <a:rPr lang="it-IT" sz="2400" dirty="0" err="1"/>
              <a:t>toucher</a:t>
            </a:r>
            <a:r>
              <a:rPr lang="it-IT" sz="2400" dirty="0"/>
              <a:t> à </a:t>
            </a:r>
            <a:r>
              <a:rPr lang="it-IT" sz="2400" dirty="0" err="1"/>
              <a:t>cette</a:t>
            </a:r>
            <a:r>
              <a:rPr lang="it-IT" sz="2400" dirty="0"/>
              <a:t> </a:t>
            </a:r>
            <a:r>
              <a:rPr lang="it-IT" sz="2400" dirty="0" err="1"/>
              <a:t>loi</a:t>
            </a:r>
            <a:r>
              <a:rPr lang="it-IT" sz="2400" dirty="0"/>
              <a:t> </a:t>
            </a:r>
            <a:r>
              <a:rPr lang="it-IT" sz="2400" dirty="0" err="1"/>
              <a:t>simplement</a:t>
            </a:r>
            <a:r>
              <a:rPr lang="it-IT" sz="2400" dirty="0"/>
              <a:t> parce </a:t>
            </a:r>
            <a:r>
              <a:rPr lang="it-IT" sz="2400" dirty="0" err="1"/>
              <a:t>que</a:t>
            </a:r>
            <a:r>
              <a:rPr lang="it-IT" sz="2400" dirty="0"/>
              <a:t> le </a:t>
            </a:r>
            <a:r>
              <a:rPr lang="it-IT" sz="2400" dirty="0" err="1"/>
              <a:t>gouvernement</a:t>
            </a:r>
            <a:r>
              <a:rPr lang="it-IT" sz="2400" dirty="0"/>
              <a:t> </a:t>
            </a:r>
            <a:r>
              <a:rPr lang="it-IT" sz="2400" dirty="0" err="1"/>
              <a:t>aurait</a:t>
            </a:r>
            <a:r>
              <a:rPr lang="it-IT" sz="2400" dirty="0"/>
              <a:t> négligé de l’</a:t>
            </a:r>
            <a:r>
              <a:rPr lang="it-IT" sz="2400" dirty="0" err="1"/>
              <a:t>appliquer</a:t>
            </a:r>
            <a:r>
              <a:rPr lang="it-IT" sz="2400" dirty="0"/>
              <a:t>  ? </a:t>
            </a:r>
            <a:r>
              <a:rPr lang="it-IT" sz="2400" dirty="0" err="1"/>
              <a:t>Avant</a:t>
            </a:r>
            <a:r>
              <a:rPr lang="it-IT" sz="2400" dirty="0"/>
              <a:t> de </a:t>
            </a:r>
            <a:r>
              <a:rPr lang="it-IT" sz="2400" dirty="0" err="1"/>
              <a:t>légiférer</a:t>
            </a:r>
            <a:r>
              <a:rPr lang="it-IT" sz="2400" dirty="0"/>
              <a:t>, la </a:t>
            </a:r>
            <a:r>
              <a:rPr lang="it-IT" sz="2400" dirty="0" err="1"/>
              <a:t>commission</a:t>
            </a:r>
            <a:r>
              <a:rPr lang="it-IT" sz="2400" dirty="0"/>
              <a:t> </a:t>
            </a:r>
            <a:r>
              <a:rPr lang="it-IT" sz="2400" dirty="0" err="1"/>
              <a:t>devra</a:t>
            </a:r>
            <a:r>
              <a:rPr lang="it-IT" sz="2400" dirty="0"/>
              <a:t> </a:t>
            </a:r>
            <a:r>
              <a:rPr lang="it-IT" sz="2400" dirty="0" err="1"/>
              <a:t>faire</a:t>
            </a:r>
            <a:r>
              <a:rPr lang="it-IT" sz="2400" dirty="0"/>
              <a:t> l’</a:t>
            </a:r>
            <a:r>
              <a:rPr lang="it-IT" sz="2400" dirty="0" err="1"/>
              <a:t>évaluation</a:t>
            </a:r>
            <a:r>
              <a:rPr lang="it-IT" sz="2400" dirty="0"/>
              <a:t> de </a:t>
            </a:r>
            <a:r>
              <a:rPr lang="it-IT" sz="2400" dirty="0" err="1"/>
              <a:t>chacun</a:t>
            </a:r>
            <a:r>
              <a:rPr lang="it-IT" sz="2400" dirty="0"/>
              <a:t> </a:t>
            </a:r>
            <a:r>
              <a:rPr lang="it-IT" sz="2400" dirty="0" err="1"/>
              <a:t>des</a:t>
            </a:r>
            <a:r>
              <a:rPr lang="it-IT" sz="2400" dirty="0"/>
              <a:t> </a:t>
            </a:r>
            <a:r>
              <a:rPr lang="it-IT" sz="2400" dirty="0" err="1"/>
              <a:t>articles</a:t>
            </a:r>
            <a:r>
              <a:rPr lang="it-IT" sz="2400" dirty="0"/>
              <a:t> de </a:t>
            </a:r>
            <a:r>
              <a:rPr lang="it-IT" sz="2400" dirty="0" err="1"/>
              <a:t>police</a:t>
            </a:r>
            <a:r>
              <a:rPr lang="it-IT" sz="2400" dirty="0"/>
              <a:t> </a:t>
            </a:r>
            <a:r>
              <a:rPr lang="it-IT" sz="2400" dirty="0" err="1"/>
              <a:t>des</a:t>
            </a:r>
            <a:r>
              <a:rPr lang="it-IT" sz="2400" dirty="0"/>
              <a:t> </a:t>
            </a:r>
            <a:r>
              <a:rPr lang="it-IT" sz="2400" dirty="0" err="1"/>
              <a:t>cultes</a:t>
            </a:r>
            <a:r>
              <a:rPr lang="it-IT" sz="2400" dirty="0"/>
              <a:t> </a:t>
            </a:r>
            <a:r>
              <a:rPr lang="it-IT" sz="2400" dirty="0" err="1"/>
              <a:t>prévus</a:t>
            </a:r>
            <a:r>
              <a:rPr lang="it-IT" sz="2400" dirty="0"/>
              <a:t> par la </a:t>
            </a:r>
            <a:r>
              <a:rPr lang="it-IT" sz="2400" dirty="0" err="1"/>
              <a:t>loi</a:t>
            </a:r>
            <a:r>
              <a:rPr lang="it-IT" sz="2400" dirty="0"/>
              <a:t> de 1905.</a:t>
            </a:r>
            <a:endParaRPr lang="fr-CA" sz="2400" dirty="0"/>
          </a:p>
        </p:txBody>
      </p:sp>
    </p:spTree>
    <p:extLst>
      <p:ext uri="{BB962C8B-B14F-4D97-AF65-F5344CB8AC3E}">
        <p14:creationId xmlns:p14="http://schemas.microsoft.com/office/powerpoint/2010/main" val="902367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it-IT" sz="2400" b="1" dirty="0"/>
              <a:t>Mais </a:t>
            </a:r>
            <a:r>
              <a:rPr lang="it-IT" sz="2400" b="1" dirty="0" err="1"/>
              <a:t>depuis</a:t>
            </a:r>
            <a:r>
              <a:rPr lang="it-IT" sz="2400" b="1" dirty="0"/>
              <a:t> </a:t>
            </a:r>
            <a:r>
              <a:rPr lang="it-IT" sz="2400" b="1" dirty="0" err="1"/>
              <a:t>plusieurs</a:t>
            </a:r>
            <a:r>
              <a:rPr lang="it-IT" sz="2400" b="1" dirty="0"/>
              <a:t> </a:t>
            </a:r>
            <a:r>
              <a:rPr lang="it-IT" sz="2400" b="1" dirty="0" err="1"/>
              <a:t>années</a:t>
            </a:r>
            <a:r>
              <a:rPr lang="it-IT" sz="2400" b="1" dirty="0"/>
              <a:t>, la France </a:t>
            </a:r>
            <a:r>
              <a:rPr lang="it-IT" sz="2400" b="1" dirty="0" err="1"/>
              <a:t>fait</a:t>
            </a:r>
            <a:r>
              <a:rPr lang="it-IT" sz="2400" b="1" dirty="0"/>
              <a:t> face à </a:t>
            </a:r>
            <a:r>
              <a:rPr lang="it-IT" sz="2400" b="1" dirty="0" err="1"/>
              <a:t>des</a:t>
            </a:r>
            <a:r>
              <a:rPr lang="it-IT" sz="2400" b="1" dirty="0"/>
              <a:t> </a:t>
            </a:r>
            <a:r>
              <a:rPr lang="it-IT" sz="2400" b="1" dirty="0" err="1"/>
              <a:t>demandes</a:t>
            </a:r>
            <a:r>
              <a:rPr lang="it-IT" sz="2400" b="1" dirty="0"/>
              <a:t> </a:t>
            </a:r>
            <a:r>
              <a:rPr lang="it-IT" sz="2400" b="1" dirty="0" err="1"/>
              <a:t>religieuses</a:t>
            </a:r>
            <a:r>
              <a:rPr lang="it-IT" sz="2400" b="1" dirty="0"/>
              <a:t> (voile, menu </a:t>
            </a:r>
            <a:r>
              <a:rPr lang="it-IT" sz="2400" b="1" dirty="0" err="1"/>
              <a:t>spéci­fique</a:t>
            </a:r>
            <a:r>
              <a:rPr lang="it-IT" sz="2400" b="1" dirty="0"/>
              <a:t> à l’</a:t>
            </a:r>
            <a:r>
              <a:rPr lang="it-IT" sz="2400" b="1" dirty="0" err="1"/>
              <a:t>école</a:t>
            </a:r>
            <a:r>
              <a:rPr lang="it-IT" sz="2400" b="1" dirty="0"/>
              <a:t>, </a:t>
            </a:r>
            <a:r>
              <a:rPr lang="it-IT" sz="2400" b="1" dirty="0" err="1"/>
              <a:t>lieux</a:t>
            </a:r>
            <a:r>
              <a:rPr lang="it-IT" sz="2400" b="1" dirty="0"/>
              <a:t> de culte…) de plus en plus </a:t>
            </a:r>
            <a:r>
              <a:rPr lang="it-IT" sz="2400" b="1" dirty="0" err="1"/>
              <a:t>nombreuses</a:t>
            </a:r>
            <a:r>
              <a:rPr lang="it-IT" sz="2400" b="1" dirty="0"/>
              <a:t>. </a:t>
            </a:r>
            <a:r>
              <a:rPr lang="it-IT" sz="2400" b="1" dirty="0" err="1"/>
              <a:t>Comment</a:t>
            </a:r>
            <a:r>
              <a:rPr lang="it-IT" sz="2400" b="1" dirty="0"/>
              <a:t> y </a:t>
            </a:r>
            <a:r>
              <a:rPr lang="it-IT" sz="2400" b="1" dirty="0" err="1"/>
              <a:t>répondre</a:t>
            </a:r>
            <a:r>
              <a:rPr lang="it-IT" sz="2400" b="1" dirty="0"/>
              <a:t>  ?</a:t>
            </a:r>
          </a:p>
          <a:p>
            <a:pPr algn="just"/>
            <a:r>
              <a:rPr lang="it-IT" sz="2400" dirty="0" err="1"/>
              <a:t>Dans</a:t>
            </a:r>
            <a:r>
              <a:rPr lang="it-IT" sz="2400" dirty="0"/>
              <a:t> un </a:t>
            </a:r>
            <a:r>
              <a:rPr lang="it-IT" sz="2400" dirty="0" err="1"/>
              <a:t>pays</a:t>
            </a:r>
            <a:r>
              <a:rPr lang="it-IT" sz="2400" dirty="0"/>
              <a:t> </a:t>
            </a:r>
            <a:r>
              <a:rPr lang="it-IT" sz="2400" dirty="0" err="1"/>
              <a:t>où</a:t>
            </a:r>
            <a:r>
              <a:rPr lang="it-IT" sz="2400" dirty="0"/>
              <a:t> l’on s’</a:t>
            </a:r>
            <a:r>
              <a:rPr lang="it-IT" sz="2400" dirty="0" err="1"/>
              <a:t>était</a:t>
            </a:r>
            <a:r>
              <a:rPr lang="it-IT" sz="2400" dirty="0"/>
              <a:t> </a:t>
            </a:r>
            <a:r>
              <a:rPr lang="it-IT" sz="2400" dirty="0" err="1"/>
              <a:t>habitués</a:t>
            </a:r>
            <a:r>
              <a:rPr lang="it-IT" sz="2400" dirty="0"/>
              <a:t> à ce </a:t>
            </a:r>
            <a:r>
              <a:rPr lang="it-IT" sz="2400" dirty="0" err="1"/>
              <a:t>que</a:t>
            </a:r>
            <a:r>
              <a:rPr lang="it-IT" sz="2400" dirty="0"/>
              <a:t> de plus en plus de </a:t>
            </a:r>
            <a:r>
              <a:rPr lang="it-IT" sz="2400" dirty="0" err="1"/>
              <a:t>citoyens</a:t>
            </a:r>
            <a:r>
              <a:rPr lang="it-IT" sz="2400" dirty="0"/>
              <a:t> se </a:t>
            </a:r>
            <a:r>
              <a:rPr lang="it-IT" sz="2400" dirty="0" err="1"/>
              <a:t>déclarent</a:t>
            </a:r>
            <a:r>
              <a:rPr lang="it-IT" sz="2400" dirty="0"/>
              <a:t> non </a:t>
            </a:r>
            <a:r>
              <a:rPr lang="it-IT" sz="2400" dirty="0" err="1"/>
              <a:t>croyants</a:t>
            </a:r>
            <a:r>
              <a:rPr lang="it-IT" sz="2400" dirty="0"/>
              <a:t> </a:t>
            </a:r>
            <a:r>
              <a:rPr lang="it-IT" sz="2400" dirty="0" err="1"/>
              <a:t>ou</a:t>
            </a:r>
            <a:r>
              <a:rPr lang="it-IT" sz="2400" dirty="0"/>
              <a:t> </a:t>
            </a:r>
            <a:r>
              <a:rPr lang="it-IT" sz="2400" dirty="0" err="1"/>
              <a:t>agnostiques</a:t>
            </a:r>
            <a:r>
              <a:rPr lang="it-IT" sz="2400" dirty="0"/>
              <a:t>, le </a:t>
            </a:r>
            <a:r>
              <a:rPr lang="it-IT" sz="2400" dirty="0" err="1"/>
              <a:t>retour</a:t>
            </a:r>
            <a:r>
              <a:rPr lang="it-IT" sz="2400" dirty="0"/>
              <a:t> public de la </a:t>
            </a:r>
            <a:r>
              <a:rPr lang="it-IT" sz="2400" dirty="0" err="1"/>
              <a:t>religion</a:t>
            </a:r>
            <a:r>
              <a:rPr lang="it-IT" sz="2400" dirty="0"/>
              <a:t> et </a:t>
            </a:r>
            <a:r>
              <a:rPr lang="it-IT" sz="2400" dirty="0" err="1"/>
              <a:t>des</a:t>
            </a:r>
            <a:r>
              <a:rPr lang="it-IT" sz="2400" dirty="0"/>
              <a:t> </a:t>
            </a:r>
            <a:r>
              <a:rPr lang="it-IT" sz="2400" dirty="0" err="1"/>
              <a:t>croyants</a:t>
            </a:r>
            <a:r>
              <a:rPr lang="it-IT" sz="2400" dirty="0"/>
              <a:t> </a:t>
            </a:r>
            <a:r>
              <a:rPr lang="it-IT" sz="2400" dirty="0" err="1"/>
              <a:t>suscite</a:t>
            </a:r>
            <a:r>
              <a:rPr lang="it-IT" sz="2400" dirty="0"/>
              <a:t> </a:t>
            </a:r>
            <a:r>
              <a:rPr lang="it-IT" sz="2400" dirty="0" err="1"/>
              <a:t>des</a:t>
            </a:r>
            <a:r>
              <a:rPr lang="it-IT" sz="2400" dirty="0"/>
              <a:t> </a:t>
            </a:r>
            <a:r>
              <a:rPr lang="it-IT" sz="2400" dirty="0" err="1"/>
              <a:t>inter­rogations</a:t>
            </a:r>
            <a:r>
              <a:rPr lang="it-IT" sz="2400" dirty="0"/>
              <a:t> </a:t>
            </a:r>
            <a:r>
              <a:rPr lang="it-IT" sz="2400" dirty="0" err="1"/>
              <a:t>légitimes</a:t>
            </a:r>
            <a:r>
              <a:rPr lang="it-IT" sz="2400" dirty="0"/>
              <a:t>. Cela </a:t>
            </a:r>
            <a:r>
              <a:rPr lang="it-IT" sz="2400" dirty="0" err="1"/>
              <a:t>nous</a:t>
            </a:r>
            <a:r>
              <a:rPr lang="it-IT" sz="2400" dirty="0"/>
              <a:t> force, d’</a:t>
            </a:r>
            <a:r>
              <a:rPr lang="it-IT" sz="2400" dirty="0" err="1"/>
              <a:t>abord</a:t>
            </a:r>
            <a:r>
              <a:rPr lang="it-IT" sz="2400" dirty="0"/>
              <a:t> </a:t>
            </a:r>
            <a:r>
              <a:rPr lang="it-IT" sz="2400" dirty="0" err="1"/>
              <a:t>collectivement</a:t>
            </a:r>
            <a:r>
              <a:rPr lang="it-IT" sz="2400" dirty="0"/>
              <a:t>, à </a:t>
            </a:r>
            <a:r>
              <a:rPr lang="it-IT" sz="2400" dirty="0" err="1"/>
              <a:t>rechercher</a:t>
            </a:r>
            <a:r>
              <a:rPr lang="it-IT" sz="2400" dirty="0"/>
              <a:t> ce qui </a:t>
            </a:r>
            <a:r>
              <a:rPr lang="it-IT" sz="2400" dirty="0" err="1"/>
              <a:t>était</a:t>
            </a:r>
            <a:r>
              <a:rPr lang="it-IT" sz="2400" dirty="0"/>
              <a:t> </a:t>
            </a:r>
            <a:r>
              <a:rPr lang="it-IT" sz="2400" dirty="0" err="1"/>
              <a:t>écrit</a:t>
            </a:r>
            <a:r>
              <a:rPr lang="it-IT" sz="2400" dirty="0"/>
              <a:t> </a:t>
            </a:r>
            <a:r>
              <a:rPr lang="it-IT" sz="2400" dirty="0" err="1"/>
              <a:t>dans</a:t>
            </a:r>
            <a:r>
              <a:rPr lang="it-IT" sz="2400" dirty="0"/>
              <a:t> la </a:t>
            </a:r>
            <a:r>
              <a:rPr lang="it-IT" sz="2400" dirty="0" err="1"/>
              <a:t>loi</a:t>
            </a:r>
            <a:r>
              <a:rPr lang="it-IT" sz="2400" dirty="0"/>
              <a:t> et </a:t>
            </a:r>
            <a:r>
              <a:rPr lang="it-IT" sz="2400" dirty="0" err="1"/>
              <a:t>qu’on</a:t>
            </a:r>
            <a:r>
              <a:rPr lang="it-IT" sz="2400" dirty="0"/>
              <a:t> </a:t>
            </a:r>
            <a:r>
              <a:rPr lang="it-IT" sz="2400" dirty="0" err="1"/>
              <a:t>avait</a:t>
            </a:r>
            <a:r>
              <a:rPr lang="it-IT" sz="2400" dirty="0"/>
              <a:t> un </a:t>
            </a:r>
            <a:r>
              <a:rPr lang="it-IT" sz="2400" dirty="0" err="1"/>
              <a:t>peu</a:t>
            </a:r>
            <a:r>
              <a:rPr lang="it-IT" sz="2400" dirty="0"/>
              <a:t> </a:t>
            </a:r>
            <a:r>
              <a:rPr lang="it-IT" sz="2400" dirty="0" err="1"/>
              <a:t>oublié</a:t>
            </a:r>
            <a:r>
              <a:rPr lang="it-IT" sz="2400" dirty="0"/>
              <a:t>  : le </a:t>
            </a:r>
            <a:r>
              <a:rPr lang="it-IT" sz="2400" dirty="0" err="1"/>
              <a:t>droit</a:t>
            </a:r>
            <a:r>
              <a:rPr lang="it-IT" sz="2400" dirty="0"/>
              <a:t> </a:t>
            </a:r>
            <a:r>
              <a:rPr lang="it-IT" sz="2400" dirty="0" err="1"/>
              <a:t>des</a:t>
            </a:r>
            <a:r>
              <a:rPr lang="it-IT" sz="2400" dirty="0"/>
              <a:t> </a:t>
            </a:r>
            <a:r>
              <a:rPr lang="it-IT" sz="2400" dirty="0" err="1"/>
              <a:t>individus</a:t>
            </a:r>
            <a:r>
              <a:rPr lang="it-IT" sz="2400" dirty="0"/>
              <a:t> de </a:t>
            </a:r>
            <a:r>
              <a:rPr lang="it-IT" sz="2400" dirty="0" err="1"/>
              <a:t>croire</a:t>
            </a:r>
            <a:r>
              <a:rPr lang="it-IT" sz="2400" dirty="0"/>
              <a:t> </a:t>
            </a:r>
            <a:r>
              <a:rPr lang="it-IT" sz="2400" dirty="0" err="1"/>
              <a:t>ou</a:t>
            </a:r>
            <a:r>
              <a:rPr lang="it-IT" sz="2400" dirty="0"/>
              <a:t> de ne </a:t>
            </a:r>
            <a:r>
              <a:rPr lang="it-IT" sz="2400" dirty="0" err="1"/>
              <a:t>pas</a:t>
            </a:r>
            <a:r>
              <a:rPr lang="it-IT" sz="2400" dirty="0"/>
              <a:t> </a:t>
            </a:r>
            <a:r>
              <a:rPr lang="it-IT" sz="2400" dirty="0" err="1"/>
              <a:t>croire</a:t>
            </a:r>
            <a:r>
              <a:rPr lang="it-IT" sz="2400" dirty="0"/>
              <a:t> sans </a:t>
            </a:r>
            <a:r>
              <a:rPr lang="it-IT" sz="2400" dirty="0" err="1"/>
              <a:t>pression</a:t>
            </a:r>
            <a:r>
              <a:rPr lang="it-IT" sz="2400" dirty="0"/>
              <a:t> et de le </a:t>
            </a:r>
            <a:r>
              <a:rPr lang="it-IT" sz="2400" dirty="0" err="1"/>
              <a:t>manifester</a:t>
            </a:r>
            <a:r>
              <a:rPr lang="it-IT" sz="2400" dirty="0"/>
              <a:t>, </a:t>
            </a:r>
            <a:r>
              <a:rPr lang="it-IT" sz="2400" dirty="0" err="1"/>
              <a:t>dans</a:t>
            </a:r>
            <a:r>
              <a:rPr lang="it-IT" sz="2400" dirty="0"/>
              <a:t> le </a:t>
            </a:r>
            <a:r>
              <a:rPr lang="it-IT" sz="2400" dirty="0" err="1"/>
              <a:t>cadre</a:t>
            </a:r>
            <a:r>
              <a:rPr lang="it-IT" sz="2400" dirty="0"/>
              <a:t> </a:t>
            </a:r>
            <a:r>
              <a:rPr lang="it-IT" sz="2400" dirty="0" err="1"/>
              <a:t>des</a:t>
            </a:r>
            <a:r>
              <a:rPr lang="it-IT" sz="2400" dirty="0"/>
              <a:t> </a:t>
            </a:r>
            <a:r>
              <a:rPr lang="it-IT" sz="2400" dirty="0" err="1"/>
              <a:t>lois</a:t>
            </a:r>
            <a:r>
              <a:rPr lang="it-IT" sz="2400" dirty="0"/>
              <a:t>. Le </a:t>
            </a:r>
            <a:r>
              <a:rPr lang="it-IT" sz="2400" dirty="0" err="1"/>
              <a:t>droit</a:t>
            </a:r>
            <a:r>
              <a:rPr lang="it-IT" sz="2400" dirty="0"/>
              <a:t> de l’</a:t>
            </a:r>
            <a:r>
              <a:rPr lang="it-IT" sz="2400" dirty="0" err="1"/>
              <a:t>Etat</a:t>
            </a:r>
            <a:r>
              <a:rPr lang="it-IT" sz="2400" dirty="0"/>
              <a:t> de se </a:t>
            </a:r>
            <a:r>
              <a:rPr lang="it-IT" sz="2400" dirty="0" err="1"/>
              <a:t>défendre</a:t>
            </a:r>
            <a:r>
              <a:rPr lang="it-IT" sz="2400" dirty="0"/>
              <a:t> </a:t>
            </a:r>
            <a:r>
              <a:rPr lang="it-IT" sz="2400" dirty="0" err="1"/>
              <a:t>contre</a:t>
            </a:r>
            <a:r>
              <a:rPr lang="it-IT" sz="2400" dirty="0"/>
              <a:t> </a:t>
            </a:r>
            <a:r>
              <a:rPr lang="it-IT" sz="2400" dirty="0" err="1"/>
              <a:t>les</a:t>
            </a:r>
            <a:r>
              <a:rPr lang="it-IT" sz="2400" dirty="0"/>
              <a:t> </a:t>
            </a:r>
            <a:r>
              <a:rPr lang="it-IT" sz="2400" dirty="0" err="1"/>
              <a:t>intrusions</a:t>
            </a:r>
            <a:r>
              <a:rPr lang="it-IT" sz="2400" dirty="0"/>
              <a:t> </a:t>
            </a:r>
            <a:r>
              <a:rPr lang="it-IT" sz="2400" dirty="0" err="1"/>
              <a:t>politiques</a:t>
            </a:r>
            <a:r>
              <a:rPr lang="it-IT" sz="2400" dirty="0"/>
              <a:t> de la </a:t>
            </a:r>
            <a:r>
              <a:rPr lang="it-IT" sz="2400" dirty="0" err="1"/>
              <a:t>religion</a:t>
            </a:r>
            <a:r>
              <a:rPr lang="it-IT" sz="2400" dirty="0"/>
              <a:t> </a:t>
            </a:r>
            <a:r>
              <a:rPr lang="it-IT" sz="2400" dirty="0" err="1"/>
              <a:t>également</a:t>
            </a:r>
            <a:r>
              <a:rPr lang="it-IT" sz="2400" dirty="0"/>
              <a:t>. C’est </a:t>
            </a:r>
            <a:r>
              <a:rPr lang="it-IT" sz="2400" dirty="0" err="1"/>
              <a:t>cet</a:t>
            </a:r>
            <a:r>
              <a:rPr lang="it-IT" sz="2400" dirty="0"/>
              <a:t> </a:t>
            </a:r>
            <a:r>
              <a:rPr lang="it-IT" sz="2400" dirty="0" err="1"/>
              <a:t>équilibre</a:t>
            </a:r>
            <a:r>
              <a:rPr lang="it-IT" sz="2400" dirty="0"/>
              <a:t> dont il </a:t>
            </a:r>
            <a:r>
              <a:rPr lang="it-IT" sz="2400" dirty="0" err="1"/>
              <a:t>faut</a:t>
            </a:r>
            <a:r>
              <a:rPr lang="it-IT" sz="2400" dirty="0"/>
              <a:t> </a:t>
            </a:r>
            <a:r>
              <a:rPr lang="it-IT" sz="2400" dirty="0" err="1"/>
              <a:t>vérifier</a:t>
            </a:r>
            <a:r>
              <a:rPr lang="it-IT" sz="2400" dirty="0"/>
              <a:t> </a:t>
            </a:r>
            <a:r>
              <a:rPr lang="it-IT" sz="2400" dirty="0" err="1"/>
              <a:t>qu’il</a:t>
            </a:r>
            <a:r>
              <a:rPr lang="it-IT" sz="2400" dirty="0"/>
              <a:t> est </a:t>
            </a:r>
            <a:r>
              <a:rPr lang="it-IT" sz="2400" dirty="0" err="1"/>
              <a:t>bien</a:t>
            </a:r>
            <a:r>
              <a:rPr lang="it-IT" sz="2400" dirty="0"/>
              <a:t> </a:t>
            </a:r>
            <a:r>
              <a:rPr lang="it-IT" sz="2400" dirty="0" err="1"/>
              <a:t>assuré</a:t>
            </a:r>
            <a:r>
              <a:rPr lang="it-IT" sz="2400" dirty="0"/>
              <a:t>. </a:t>
            </a:r>
            <a:r>
              <a:rPr lang="it-IT" sz="2400" dirty="0" err="1"/>
              <a:t>Maintenant</a:t>
            </a:r>
            <a:r>
              <a:rPr lang="it-IT" sz="2400" dirty="0"/>
              <a:t>, il est </a:t>
            </a:r>
            <a:r>
              <a:rPr lang="it-IT" sz="2400" dirty="0" err="1"/>
              <a:t>absolument</a:t>
            </a:r>
            <a:r>
              <a:rPr lang="it-IT" sz="2400" dirty="0"/>
              <a:t> </a:t>
            </a:r>
            <a:r>
              <a:rPr lang="it-IT" sz="2400" dirty="0" err="1"/>
              <a:t>normal</a:t>
            </a:r>
            <a:r>
              <a:rPr lang="it-IT" sz="2400" dirty="0"/>
              <a:t> d’</a:t>
            </a:r>
            <a:r>
              <a:rPr lang="it-IT" sz="2400" dirty="0" err="1"/>
              <a:t>avoir</a:t>
            </a:r>
            <a:r>
              <a:rPr lang="it-IT" sz="2400" dirty="0"/>
              <a:t> </a:t>
            </a:r>
            <a:r>
              <a:rPr lang="it-IT" sz="2400" dirty="0" err="1"/>
              <a:t>des</a:t>
            </a:r>
            <a:r>
              <a:rPr lang="it-IT" sz="2400" dirty="0"/>
              <a:t> </a:t>
            </a:r>
            <a:r>
              <a:rPr lang="it-IT" sz="2400" dirty="0" err="1"/>
              <a:t>conflits</a:t>
            </a:r>
            <a:r>
              <a:rPr lang="it-IT" sz="2400" dirty="0"/>
              <a:t> </a:t>
            </a:r>
            <a:r>
              <a:rPr lang="it-IT" sz="2400" dirty="0" err="1"/>
              <a:t>sur</a:t>
            </a:r>
            <a:r>
              <a:rPr lang="it-IT" sz="2400" dirty="0"/>
              <a:t> l’</a:t>
            </a:r>
            <a:r>
              <a:rPr lang="it-IT" sz="2400" dirty="0" err="1"/>
              <a:t>interprétation</a:t>
            </a:r>
            <a:r>
              <a:rPr lang="it-IT" sz="2400" dirty="0"/>
              <a:t> et la mise en </a:t>
            </a:r>
            <a:r>
              <a:rPr lang="it-IT" sz="2400" dirty="0" err="1"/>
              <a:t>pratique</a:t>
            </a:r>
            <a:r>
              <a:rPr lang="it-IT" sz="2400" dirty="0"/>
              <a:t> de la </a:t>
            </a:r>
            <a:r>
              <a:rPr lang="it-IT" sz="2400" dirty="0" err="1"/>
              <a:t>loi</a:t>
            </a:r>
            <a:r>
              <a:rPr lang="it-IT" sz="2400" dirty="0"/>
              <a:t> </a:t>
            </a:r>
            <a:r>
              <a:rPr lang="it-IT" sz="2400" dirty="0" err="1"/>
              <a:t>sur</a:t>
            </a:r>
            <a:r>
              <a:rPr lang="it-IT" sz="2400" dirty="0"/>
              <a:t> la ­</a:t>
            </a:r>
            <a:r>
              <a:rPr lang="it-IT" sz="2400" dirty="0" err="1"/>
              <a:t>laïcité</a:t>
            </a:r>
            <a:r>
              <a:rPr lang="it-IT" sz="2400" dirty="0"/>
              <a:t>. </a:t>
            </a:r>
            <a:r>
              <a:rPr lang="it-IT" sz="2400" dirty="0" err="1"/>
              <a:t>Les</a:t>
            </a:r>
            <a:r>
              <a:rPr lang="it-IT" sz="2400" dirty="0"/>
              <a:t> </a:t>
            </a:r>
            <a:r>
              <a:rPr lang="it-IT" sz="2400" dirty="0" err="1"/>
              <a:t>Français</a:t>
            </a:r>
            <a:r>
              <a:rPr lang="it-IT" sz="2400" dirty="0"/>
              <a:t> </a:t>
            </a:r>
            <a:r>
              <a:rPr lang="it-IT" sz="2400" dirty="0" err="1"/>
              <a:t>doivent</a:t>
            </a:r>
            <a:r>
              <a:rPr lang="it-IT" sz="2400" dirty="0"/>
              <a:t> se </a:t>
            </a:r>
            <a:r>
              <a:rPr lang="it-IT" sz="2400" dirty="0" err="1"/>
              <a:t>rappeler</a:t>
            </a:r>
            <a:r>
              <a:rPr lang="it-IT" sz="2400" dirty="0"/>
              <a:t> </a:t>
            </a:r>
            <a:r>
              <a:rPr lang="it-IT" sz="2400" dirty="0" err="1"/>
              <a:t>que</a:t>
            </a:r>
            <a:r>
              <a:rPr lang="it-IT" sz="2400" dirty="0"/>
              <a:t> </a:t>
            </a:r>
            <a:r>
              <a:rPr lang="it-IT" sz="2400" dirty="0" err="1"/>
              <a:t>nous</a:t>
            </a:r>
            <a:r>
              <a:rPr lang="it-IT" sz="2400" dirty="0"/>
              <a:t> </a:t>
            </a:r>
            <a:r>
              <a:rPr lang="it-IT" sz="2400" dirty="0" err="1"/>
              <a:t>sommes</a:t>
            </a:r>
            <a:r>
              <a:rPr lang="it-IT" sz="2400" dirty="0"/>
              <a:t> </a:t>
            </a:r>
            <a:r>
              <a:rPr lang="it-IT" sz="2400" dirty="0" err="1"/>
              <a:t>dans</a:t>
            </a:r>
            <a:r>
              <a:rPr lang="it-IT" sz="2400" dirty="0"/>
              <a:t> un </a:t>
            </a:r>
            <a:r>
              <a:rPr lang="it-IT" sz="2400" b="1" dirty="0" err="1"/>
              <a:t>Etat</a:t>
            </a:r>
            <a:r>
              <a:rPr lang="it-IT" sz="2400" b="1" dirty="0"/>
              <a:t> de </a:t>
            </a:r>
            <a:r>
              <a:rPr lang="it-IT" sz="2400" b="1" dirty="0" err="1"/>
              <a:t>droit</a:t>
            </a:r>
            <a:r>
              <a:rPr lang="it-IT" sz="2400" dirty="0"/>
              <a:t>. Cela </a:t>
            </a:r>
            <a:r>
              <a:rPr lang="it-IT" sz="2400" dirty="0" err="1"/>
              <a:t>veut</a:t>
            </a:r>
            <a:r>
              <a:rPr lang="it-IT" sz="2400" dirty="0"/>
              <a:t> dire </a:t>
            </a:r>
            <a:r>
              <a:rPr lang="it-IT" sz="2400" dirty="0" err="1"/>
              <a:t>que</a:t>
            </a:r>
            <a:r>
              <a:rPr lang="it-IT" sz="2400" dirty="0"/>
              <a:t> </a:t>
            </a:r>
            <a:r>
              <a:rPr lang="it-IT" sz="2400" dirty="0" err="1"/>
              <a:t>quand</a:t>
            </a:r>
            <a:r>
              <a:rPr lang="it-IT" sz="2400" dirty="0"/>
              <a:t> on est en </a:t>
            </a:r>
            <a:r>
              <a:rPr lang="it-IT" sz="2400" dirty="0" err="1"/>
              <a:t>désaccord</a:t>
            </a:r>
            <a:r>
              <a:rPr lang="it-IT" sz="2400" dirty="0"/>
              <a:t> </a:t>
            </a:r>
            <a:r>
              <a:rPr lang="it-IT" sz="2400" dirty="0" err="1"/>
              <a:t>sur</a:t>
            </a:r>
            <a:r>
              <a:rPr lang="it-IT" sz="2400" dirty="0"/>
              <a:t> le </a:t>
            </a:r>
            <a:r>
              <a:rPr lang="it-IT" sz="2400" dirty="0" err="1"/>
              <a:t>sens</a:t>
            </a:r>
            <a:r>
              <a:rPr lang="it-IT" sz="2400" dirty="0"/>
              <a:t> de la </a:t>
            </a:r>
            <a:r>
              <a:rPr lang="it-IT" sz="2400" dirty="0" err="1"/>
              <a:t>loi</a:t>
            </a:r>
            <a:r>
              <a:rPr lang="it-IT" sz="2400" dirty="0"/>
              <a:t>, on va </a:t>
            </a:r>
            <a:r>
              <a:rPr lang="it-IT" sz="2400" dirty="0" err="1"/>
              <a:t>devant</a:t>
            </a:r>
            <a:r>
              <a:rPr lang="it-IT" sz="2400" dirty="0"/>
              <a:t> le </a:t>
            </a:r>
            <a:r>
              <a:rPr lang="it-IT" sz="2400" dirty="0" err="1"/>
              <a:t>juge</a:t>
            </a:r>
            <a:r>
              <a:rPr lang="it-IT" sz="2400" dirty="0"/>
              <a:t>, qui tranche.</a:t>
            </a:r>
          </a:p>
          <a:p>
            <a:endParaRPr lang="fr-CA" sz="2400" dirty="0"/>
          </a:p>
        </p:txBody>
      </p:sp>
    </p:spTree>
    <p:extLst>
      <p:ext uri="{BB962C8B-B14F-4D97-AF65-F5344CB8AC3E}">
        <p14:creationId xmlns:p14="http://schemas.microsoft.com/office/powerpoint/2010/main" val="1068394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r>
              <a:rPr lang="it-IT" sz="2400" b="1" dirty="0"/>
              <a:t>Mais le </a:t>
            </a:r>
            <a:r>
              <a:rPr lang="it-IT" sz="2400" b="1" dirty="0" err="1"/>
              <a:t>droit</a:t>
            </a:r>
            <a:r>
              <a:rPr lang="it-IT" sz="2400" b="1" dirty="0"/>
              <a:t> est-il </a:t>
            </a:r>
            <a:r>
              <a:rPr lang="it-IT" sz="2400" b="1" dirty="0" err="1"/>
              <a:t>encore</a:t>
            </a:r>
            <a:r>
              <a:rPr lang="it-IT" sz="2400" b="1" dirty="0"/>
              <a:t> </a:t>
            </a:r>
            <a:r>
              <a:rPr lang="it-IT" sz="2400" b="1" dirty="0" err="1"/>
              <a:t>assez</a:t>
            </a:r>
            <a:r>
              <a:rPr lang="it-IT" sz="2400" b="1" dirty="0"/>
              <a:t> </a:t>
            </a:r>
            <a:r>
              <a:rPr lang="it-IT" sz="2400" b="1" dirty="0" err="1"/>
              <a:t>puissant</a:t>
            </a:r>
            <a:r>
              <a:rPr lang="it-IT" sz="2400" b="1" dirty="0"/>
              <a:t> </a:t>
            </a:r>
            <a:r>
              <a:rPr lang="it-IT" sz="2400" b="1" dirty="0" err="1"/>
              <a:t>aujourd’hui</a:t>
            </a:r>
            <a:r>
              <a:rPr lang="it-IT" sz="2400" b="1" dirty="0"/>
              <a:t>  ?</a:t>
            </a:r>
          </a:p>
          <a:p>
            <a:pPr algn="just"/>
            <a:r>
              <a:rPr lang="it-IT" sz="2400" dirty="0"/>
              <a:t>En gros, </a:t>
            </a:r>
            <a:r>
              <a:rPr lang="it-IT" sz="2400" dirty="0" err="1"/>
              <a:t>oui</a:t>
            </a:r>
            <a:r>
              <a:rPr lang="it-IT" sz="2400" dirty="0"/>
              <a:t>, à </a:t>
            </a:r>
            <a:r>
              <a:rPr lang="it-IT" sz="2400" dirty="0" err="1"/>
              <a:t>condition</a:t>
            </a:r>
            <a:r>
              <a:rPr lang="it-IT" sz="2400" dirty="0"/>
              <a:t> </a:t>
            </a:r>
            <a:r>
              <a:rPr lang="it-IT" sz="2400" dirty="0" err="1"/>
              <a:t>que</a:t>
            </a:r>
            <a:r>
              <a:rPr lang="it-IT" sz="2400" dirty="0"/>
              <a:t> </a:t>
            </a:r>
            <a:r>
              <a:rPr lang="it-IT" sz="2400" dirty="0" err="1"/>
              <a:t>les</a:t>
            </a:r>
            <a:r>
              <a:rPr lang="it-IT" sz="2400" dirty="0"/>
              <a:t> </a:t>
            </a:r>
            <a:r>
              <a:rPr lang="it-IT" sz="2400" dirty="0" err="1"/>
              <a:t>pouvoirs</a:t>
            </a:r>
            <a:r>
              <a:rPr lang="it-IT" sz="2400" dirty="0"/>
              <a:t> </a:t>
            </a:r>
            <a:r>
              <a:rPr lang="it-IT" sz="2400" dirty="0" err="1"/>
              <a:t>publics</a:t>
            </a:r>
            <a:r>
              <a:rPr lang="it-IT" sz="2400" dirty="0"/>
              <a:t> et </a:t>
            </a:r>
            <a:r>
              <a:rPr lang="it-IT" sz="2400" dirty="0" err="1"/>
              <a:t>les</a:t>
            </a:r>
            <a:r>
              <a:rPr lang="it-IT" sz="2400" dirty="0"/>
              <a:t> </a:t>
            </a:r>
            <a:r>
              <a:rPr lang="it-IT" sz="2400" dirty="0" err="1"/>
              <a:t>plaignants</a:t>
            </a:r>
            <a:r>
              <a:rPr lang="it-IT" sz="2400" dirty="0"/>
              <a:t> </a:t>
            </a:r>
            <a:r>
              <a:rPr lang="it-IT" sz="2400" dirty="0" err="1"/>
              <a:t>utilisent</a:t>
            </a:r>
            <a:r>
              <a:rPr lang="it-IT" sz="2400" dirty="0"/>
              <a:t> </a:t>
            </a:r>
            <a:r>
              <a:rPr lang="it-IT" sz="2400" dirty="0" err="1"/>
              <a:t>toute</a:t>
            </a:r>
            <a:r>
              <a:rPr lang="it-IT" sz="2400" dirty="0"/>
              <a:t> sa panoplie. </a:t>
            </a:r>
            <a:r>
              <a:rPr lang="it-IT" sz="2400" dirty="0" err="1"/>
              <a:t>Qu'il</a:t>
            </a:r>
            <a:r>
              <a:rPr lang="it-IT" sz="2400" dirty="0"/>
              <a:t> y </a:t>
            </a:r>
            <a:r>
              <a:rPr lang="it-IT" sz="2400" dirty="0" err="1"/>
              <a:t>ait</a:t>
            </a:r>
            <a:r>
              <a:rPr lang="it-IT" sz="2400" dirty="0"/>
              <a:t> </a:t>
            </a:r>
            <a:r>
              <a:rPr lang="it-IT" sz="2400" dirty="0" err="1"/>
              <a:t>des</a:t>
            </a:r>
            <a:r>
              <a:rPr lang="it-IT" sz="2400" dirty="0"/>
              <a:t> </a:t>
            </a:r>
            <a:r>
              <a:rPr lang="it-IT" sz="2400" dirty="0" err="1"/>
              <a:t>conflits</a:t>
            </a:r>
            <a:r>
              <a:rPr lang="it-IT" sz="2400" dirty="0"/>
              <a:t> en </a:t>
            </a:r>
            <a:r>
              <a:rPr lang="it-IT" sz="2400" dirty="0" err="1"/>
              <a:t>droit</a:t>
            </a:r>
            <a:r>
              <a:rPr lang="it-IT" sz="2400" dirty="0"/>
              <a:t>, c'est </a:t>
            </a:r>
            <a:r>
              <a:rPr lang="it-IT" sz="2400" dirty="0" err="1"/>
              <a:t>normal</a:t>
            </a:r>
            <a:r>
              <a:rPr lang="it-IT" sz="2400" dirty="0"/>
              <a:t>, il </a:t>
            </a:r>
            <a:r>
              <a:rPr lang="it-IT" sz="2400" dirty="0" err="1"/>
              <a:t>faut</a:t>
            </a:r>
            <a:r>
              <a:rPr lang="it-IT" sz="2400" dirty="0"/>
              <a:t> </a:t>
            </a:r>
            <a:r>
              <a:rPr lang="it-IT" sz="2400" dirty="0" err="1"/>
              <a:t>arrêter</a:t>
            </a:r>
            <a:r>
              <a:rPr lang="it-IT" sz="2400" dirty="0"/>
              <a:t> de </a:t>
            </a:r>
            <a:r>
              <a:rPr lang="it-IT" sz="2400" dirty="0" err="1"/>
              <a:t>croire</a:t>
            </a:r>
            <a:r>
              <a:rPr lang="it-IT" sz="2400" dirty="0"/>
              <a:t> </a:t>
            </a:r>
            <a:r>
              <a:rPr lang="it-IT" sz="2400" dirty="0" err="1"/>
              <a:t>que</a:t>
            </a:r>
            <a:r>
              <a:rPr lang="it-IT" sz="2400" dirty="0"/>
              <a:t> la </a:t>
            </a:r>
            <a:r>
              <a:rPr lang="it-IT" sz="2400" dirty="0" err="1"/>
              <a:t>laïcité</a:t>
            </a:r>
            <a:r>
              <a:rPr lang="it-IT" sz="2400" dirty="0"/>
              <a:t> est en </a:t>
            </a:r>
            <a:r>
              <a:rPr lang="it-IT" sz="2400" dirty="0" err="1"/>
              <a:t>danger</a:t>
            </a:r>
            <a:r>
              <a:rPr lang="it-IT" sz="2400" dirty="0"/>
              <a:t> </a:t>
            </a:r>
            <a:r>
              <a:rPr lang="it-IT" sz="2400" dirty="0" err="1"/>
              <a:t>quand</a:t>
            </a:r>
            <a:r>
              <a:rPr lang="it-IT" sz="2400" dirty="0"/>
              <a:t> il y a </a:t>
            </a:r>
            <a:r>
              <a:rPr lang="it-IT" sz="2400" dirty="0" err="1"/>
              <a:t>des</a:t>
            </a:r>
            <a:r>
              <a:rPr lang="it-IT" sz="2400" dirty="0"/>
              <a:t> </a:t>
            </a:r>
            <a:r>
              <a:rPr lang="it-IT" sz="2400" dirty="0" err="1"/>
              <a:t>conflits</a:t>
            </a:r>
            <a:r>
              <a:rPr lang="it-IT" sz="2400" dirty="0"/>
              <a:t> d'</a:t>
            </a:r>
            <a:r>
              <a:rPr lang="it-IT" sz="2400" dirty="0" err="1"/>
              <a:t>interprétation</a:t>
            </a:r>
            <a:r>
              <a:rPr lang="it-IT" sz="2400" dirty="0"/>
              <a:t>. </a:t>
            </a:r>
            <a:r>
              <a:rPr lang="it-IT" sz="2400" dirty="0" err="1"/>
              <a:t>Aux</a:t>
            </a:r>
            <a:r>
              <a:rPr lang="it-IT" sz="2400" dirty="0"/>
              <a:t> </a:t>
            </a:r>
            <a:r>
              <a:rPr lang="it-IT" sz="2400" dirty="0" err="1"/>
              <a:t>Etats-Unis</a:t>
            </a:r>
            <a:r>
              <a:rPr lang="it-IT" sz="2400" dirty="0"/>
              <a:t>, la </a:t>
            </a:r>
            <a:r>
              <a:rPr lang="it-IT" sz="2400" dirty="0" err="1"/>
              <a:t>jurisprudence</a:t>
            </a:r>
            <a:r>
              <a:rPr lang="it-IT" sz="2400" dirty="0"/>
              <a:t> de la </a:t>
            </a:r>
            <a:r>
              <a:rPr lang="it-IT" sz="2400" dirty="0" err="1"/>
              <a:t>Cour</a:t>
            </a:r>
            <a:r>
              <a:rPr lang="it-IT" sz="2400" dirty="0"/>
              <a:t> suprême </a:t>
            </a:r>
            <a:r>
              <a:rPr lang="it-IT" sz="2400" dirty="0" err="1"/>
              <a:t>regorge</a:t>
            </a:r>
            <a:r>
              <a:rPr lang="it-IT" sz="2400" dirty="0"/>
              <a:t> de </a:t>
            </a:r>
            <a:r>
              <a:rPr lang="it-IT" sz="2400" dirty="0" err="1"/>
              <a:t>décisions</a:t>
            </a:r>
            <a:r>
              <a:rPr lang="it-IT" sz="2400" dirty="0"/>
              <a:t> </a:t>
            </a:r>
            <a:r>
              <a:rPr lang="it-IT" sz="2400" dirty="0" err="1"/>
              <a:t>portant</a:t>
            </a:r>
            <a:r>
              <a:rPr lang="it-IT" sz="2400" dirty="0"/>
              <a:t> </a:t>
            </a:r>
            <a:r>
              <a:rPr lang="it-IT" sz="2400" dirty="0" err="1"/>
              <a:t>sur</a:t>
            </a:r>
            <a:r>
              <a:rPr lang="it-IT" sz="2400" dirty="0"/>
              <a:t> le </a:t>
            </a:r>
            <a:r>
              <a:rPr lang="it-IT" sz="2400" dirty="0" err="1"/>
              <a:t>statut</a:t>
            </a:r>
            <a:r>
              <a:rPr lang="it-IT" sz="2400" dirty="0"/>
              <a:t> de la </a:t>
            </a:r>
            <a:r>
              <a:rPr lang="it-IT" sz="2400" dirty="0" err="1"/>
              <a:t>religion</a:t>
            </a:r>
            <a:r>
              <a:rPr lang="it-IT" sz="2400" dirty="0"/>
              <a:t> </a:t>
            </a:r>
            <a:r>
              <a:rPr lang="it-IT" sz="2400" dirty="0" err="1"/>
              <a:t>fixé</a:t>
            </a:r>
            <a:r>
              <a:rPr lang="it-IT" sz="2400" dirty="0"/>
              <a:t> </a:t>
            </a:r>
            <a:r>
              <a:rPr lang="it-IT" sz="2400" dirty="0" err="1"/>
              <a:t>depuis</a:t>
            </a:r>
            <a:r>
              <a:rPr lang="it-IT" sz="2400" dirty="0"/>
              <a:t> plus de </a:t>
            </a:r>
            <a:r>
              <a:rPr lang="it-IT" sz="2400" dirty="0" err="1"/>
              <a:t>deux</a:t>
            </a:r>
            <a:r>
              <a:rPr lang="it-IT" sz="2400" dirty="0"/>
              <a:t> </a:t>
            </a:r>
            <a:r>
              <a:rPr lang="it-IT" sz="2400" dirty="0" err="1"/>
              <a:t>siècles</a:t>
            </a:r>
            <a:r>
              <a:rPr lang="it-IT" sz="2400" dirty="0"/>
              <a:t> </a:t>
            </a:r>
            <a:r>
              <a:rPr lang="it-IT" sz="2400" dirty="0" err="1"/>
              <a:t>dans</a:t>
            </a:r>
            <a:r>
              <a:rPr lang="it-IT" sz="2400" dirty="0"/>
              <a:t> le 1</a:t>
            </a:r>
            <a:r>
              <a:rPr lang="it-IT" sz="2400" baseline="30000" dirty="0"/>
              <a:t>er </a:t>
            </a:r>
            <a:r>
              <a:rPr lang="it-IT" sz="2400" dirty="0" err="1"/>
              <a:t>amendement</a:t>
            </a:r>
            <a:r>
              <a:rPr lang="it-IT" sz="2400" dirty="0"/>
              <a:t> à la </a:t>
            </a:r>
            <a:r>
              <a:rPr lang="it-IT" sz="2400" dirty="0" err="1"/>
              <a:t>Constitution</a:t>
            </a:r>
            <a:r>
              <a:rPr lang="it-IT" sz="2400" dirty="0"/>
              <a:t>. </a:t>
            </a:r>
            <a:r>
              <a:rPr lang="it-IT" sz="2400" dirty="0" err="1"/>
              <a:t>Maintenant</a:t>
            </a:r>
            <a:r>
              <a:rPr lang="it-IT" sz="2400" dirty="0"/>
              <a:t>, il </a:t>
            </a:r>
            <a:r>
              <a:rPr lang="it-IT" sz="2400" dirty="0" err="1"/>
              <a:t>peut</a:t>
            </a:r>
            <a:r>
              <a:rPr lang="it-IT" sz="2400" dirty="0"/>
              <a:t> y </a:t>
            </a:r>
            <a:r>
              <a:rPr lang="it-IT" sz="2400" dirty="0" err="1"/>
              <a:t>avoir</a:t>
            </a:r>
            <a:r>
              <a:rPr lang="it-IT" sz="2400" dirty="0"/>
              <a:t> </a:t>
            </a:r>
            <a:r>
              <a:rPr lang="it-IT" sz="2400" dirty="0" err="1"/>
              <a:t>des</a:t>
            </a:r>
            <a:r>
              <a:rPr lang="it-IT" sz="2400" dirty="0"/>
              <a:t> </a:t>
            </a:r>
            <a:r>
              <a:rPr lang="it-IT" sz="2400" dirty="0" err="1"/>
              <a:t>incidents</a:t>
            </a:r>
            <a:r>
              <a:rPr lang="it-IT" sz="2400" dirty="0"/>
              <a:t>, </a:t>
            </a:r>
            <a:r>
              <a:rPr lang="it-IT" sz="2400" dirty="0" err="1"/>
              <a:t>voire</a:t>
            </a:r>
            <a:r>
              <a:rPr lang="it-IT" sz="2400" dirty="0"/>
              <a:t> </a:t>
            </a:r>
            <a:r>
              <a:rPr lang="it-IT" sz="2400" dirty="0" err="1"/>
              <a:t>des</a:t>
            </a:r>
            <a:r>
              <a:rPr lang="it-IT" sz="2400" dirty="0"/>
              <a:t> </a:t>
            </a:r>
            <a:r>
              <a:rPr lang="it-IT" sz="2400" dirty="0" err="1"/>
              <a:t>attaques</a:t>
            </a:r>
            <a:r>
              <a:rPr lang="it-IT" sz="2400" dirty="0"/>
              <a:t> </a:t>
            </a:r>
            <a:r>
              <a:rPr lang="it-IT" sz="2400" dirty="0" err="1"/>
              <a:t>frontales</a:t>
            </a:r>
            <a:r>
              <a:rPr lang="it-IT" sz="2400" dirty="0"/>
              <a:t> </a:t>
            </a:r>
            <a:r>
              <a:rPr lang="it-IT" sz="2400" dirty="0" err="1"/>
              <a:t>auxquels</a:t>
            </a:r>
            <a:r>
              <a:rPr lang="it-IT" sz="2400" dirty="0"/>
              <a:t> il </a:t>
            </a:r>
            <a:r>
              <a:rPr lang="it-IT" sz="2400" dirty="0" err="1"/>
              <a:t>faut</a:t>
            </a:r>
            <a:r>
              <a:rPr lang="it-IT" sz="2400" dirty="0"/>
              <a:t> </a:t>
            </a:r>
            <a:r>
              <a:rPr lang="it-IT" sz="2400" dirty="0" err="1"/>
              <a:t>réagir</a:t>
            </a:r>
            <a:r>
              <a:rPr lang="it-IT" sz="2400" dirty="0"/>
              <a:t>.</a:t>
            </a:r>
          </a:p>
          <a:p>
            <a:endParaRPr lang="fr-CA" sz="2400" dirty="0"/>
          </a:p>
        </p:txBody>
      </p:sp>
    </p:spTree>
    <p:extLst>
      <p:ext uri="{BB962C8B-B14F-4D97-AF65-F5344CB8AC3E}">
        <p14:creationId xmlns:p14="http://schemas.microsoft.com/office/powerpoint/2010/main" val="2974216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fontScale="85000" lnSpcReduction="20000"/>
          </a:bodyPr>
          <a:lstStyle/>
          <a:p>
            <a:pPr algn="just"/>
            <a:r>
              <a:rPr lang="it-IT" sz="2400" b="1" dirty="0"/>
              <a:t>La France </a:t>
            </a:r>
            <a:r>
              <a:rPr lang="it-IT" sz="2400" b="1" dirty="0" err="1"/>
              <a:t>laïque</a:t>
            </a:r>
            <a:r>
              <a:rPr lang="it-IT" sz="2400" b="1" dirty="0"/>
              <a:t> a </a:t>
            </a:r>
            <a:r>
              <a:rPr lang="it-IT" sz="2400" b="1" dirty="0" err="1"/>
              <a:t>été</a:t>
            </a:r>
            <a:r>
              <a:rPr lang="it-IT" sz="2400" b="1" dirty="0"/>
              <a:t> </a:t>
            </a:r>
            <a:r>
              <a:rPr lang="it-IT" sz="2400" b="1" dirty="0" err="1"/>
              <a:t>critiquée</a:t>
            </a:r>
            <a:r>
              <a:rPr lang="it-IT" sz="2400" b="1" dirty="0"/>
              <a:t> par </a:t>
            </a:r>
            <a:r>
              <a:rPr lang="it-IT" sz="2400" b="1" dirty="0" err="1"/>
              <a:t>certains</a:t>
            </a:r>
            <a:r>
              <a:rPr lang="it-IT" sz="2400" b="1" dirty="0"/>
              <a:t> </a:t>
            </a:r>
            <a:r>
              <a:rPr lang="it-IT" sz="2400" b="1" dirty="0" err="1"/>
              <a:t>pays</a:t>
            </a:r>
            <a:r>
              <a:rPr lang="it-IT" sz="2400" b="1" dirty="0"/>
              <a:t> </a:t>
            </a:r>
            <a:r>
              <a:rPr lang="it-IT" sz="2400" b="1" dirty="0" err="1"/>
              <a:t>étrangers</a:t>
            </a:r>
            <a:r>
              <a:rPr lang="it-IT" sz="2400" b="1" dirty="0"/>
              <a:t> </a:t>
            </a:r>
            <a:r>
              <a:rPr lang="it-IT" sz="2400" b="1" dirty="0" err="1"/>
              <a:t>après</a:t>
            </a:r>
            <a:r>
              <a:rPr lang="it-IT" sz="2400" b="1" dirty="0"/>
              <a:t> l’</a:t>
            </a:r>
            <a:r>
              <a:rPr lang="it-IT" sz="2400" b="1" dirty="0" err="1"/>
              <a:t>assassinat</a:t>
            </a:r>
            <a:r>
              <a:rPr lang="it-IT" sz="2400" b="1" dirty="0"/>
              <a:t> de Samuel </a:t>
            </a:r>
            <a:r>
              <a:rPr lang="it-IT" sz="2400" b="1" dirty="0" err="1"/>
              <a:t>Paty</a:t>
            </a:r>
            <a:r>
              <a:rPr lang="it-IT" sz="2400" b="1" dirty="0"/>
              <a:t>. La </a:t>
            </a:r>
            <a:r>
              <a:rPr lang="it-IT" sz="2400" b="1" dirty="0" err="1"/>
              <a:t>loi</a:t>
            </a:r>
            <a:r>
              <a:rPr lang="it-IT" sz="2400" b="1" dirty="0"/>
              <a:t> de 1905 est-elle </a:t>
            </a:r>
            <a:r>
              <a:rPr lang="it-IT" sz="2400" b="1" dirty="0" err="1"/>
              <a:t>encore</a:t>
            </a:r>
            <a:r>
              <a:rPr lang="it-IT" sz="2400" b="1" dirty="0"/>
              <a:t> </a:t>
            </a:r>
            <a:r>
              <a:rPr lang="it-IT" sz="2400" b="1" dirty="0" err="1"/>
              <a:t>cohérente</a:t>
            </a:r>
            <a:r>
              <a:rPr lang="it-IT" sz="2400" b="1" dirty="0"/>
              <a:t> </a:t>
            </a:r>
            <a:r>
              <a:rPr lang="it-IT" sz="2400" b="1" dirty="0" err="1"/>
              <a:t>dans</a:t>
            </a:r>
            <a:r>
              <a:rPr lang="it-IT" sz="2400" b="1" dirty="0"/>
              <a:t> un </a:t>
            </a:r>
            <a:r>
              <a:rPr lang="it-IT" sz="2400" b="1" dirty="0" err="1"/>
              <a:t>environnement</a:t>
            </a:r>
            <a:r>
              <a:rPr lang="it-IT" sz="2400" b="1" dirty="0"/>
              <a:t> </a:t>
            </a:r>
            <a:r>
              <a:rPr lang="it-IT" sz="2400" b="1" dirty="0" err="1"/>
              <a:t>mondialisé</a:t>
            </a:r>
            <a:r>
              <a:rPr lang="it-IT" sz="2400" b="1" dirty="0"/>
              <a:t>  ?</a:t>
            </a:r>
          </a:p>
          <a:p>
            <a:pPr algn="just"/>
            <a:r>
              <a:rPr lang="it-IT" sz="2400" dirty="0"/>
              <a:t>Le </a:t>
            </a:r>
            <a:r>
              <a:rPr lang="it-IT" sz="2400" dirty="0" err="1"/>
              <a:t>régime</a:t>
            </a:r>
            <a:r>
              <a:rPr lang="it-IT" sz="2400" dirty="0"/>
              <a:t> de la </a:t>
            </a:r>
            <a:r>
              <a:rPr lang="it-IT" sz="2400" dirty="0" err="1"/>
              <a:t>laïcité</a:t>
            </a:r>
            <a:r>
              <a:rPr lang="it-IT" sz="2400" dirty="0"/>
              <a:t> </a:t>
            </a:r>
            <a:r>
              <a:rPr lang="it-IT" sz="2400" dirty="0" err="1"/>
              <a:t>conçu</a:t>
            </a:r>
            <a:r>
              <a:rPr lang="it-IT" sz="2400" dirty="0"/>
              <a:t> en 1905 est, en </a:t>
            </a:r>
            <a:r>
              <a:rPr lang="it-IT" sz="2400" dirty="0" err="1"/>
              <a:t>théorie</a:t>
            </a:r>
            <a:r>
              <a:rPr lang="it-IT" sz="2400" dirty="0"/>
              <a:t>, l’un </a:t>
            </a:r>
            <a:r>
              <a:rPr lang="it-IT" sz="2400" dirty="0" err="1"/>
              <a:t>des</a:t>
            </a:r>
            <a:r>
              <a:rPr lang="it-IT" sz="2400" dirty="0"/>
              <a:t> </a:t>
            </a:r>
            <a:r>
              <a:rPr lang="it-IT" sz="2400" dirty="0" err="1"/>
              <a:t>meilleurs</a:t>
            </a:r>
            <a:r>
              <a:rPr lang="it-IT" sz="2400" dirty="0"/>
              <a:t> </a:t>
            </a:r>
            <a:r>
              <a:rPr lang="it-IT" sz="2400" dirty="0" err="1"/>
              <a:t>statuts</a:t>
            </a:r>
            <a:r>
              <a:rPr lang="it-IT" sz="2400" dirty="0"/>
              <a:t> de la </a:t>
            </a:r>
            <a:r>
              <a:rPr lang="it-IT" sz="2400" dirty="0" err="1"/>
              <a:t>religion</a:t>
            </a:r>
            <a:r>
              <a:rPr lang="it-IT" sz="2400" dirty="0"/>
              <a:t> </a:t>
            </a:r>
            <a:r>
              <a:rPr lang="it-IT" sz="2400" dirty="0" err="1"/>
              <a:t>au</a:t>
            </a:r>
            <a:r>
              <a:rPr lang="it-IT" sz="2400" dirty="0"/>
              <a:t> monde. Il </a:t>
            </a:r>
            <a:r>
              <a:rPr lang="it-IT" sz="2400" dirty="0" err="1"/>
              <a:t>respecte</a:t>
            </a:r>
            <a:r>
              <a:rPr lang="it-IT" sz="2400" dirty="0"/>
              <a:t> </a:t>
            </a:r>
            <a:r>
              <a:rPr lang="it-IT" sz="2400" dirty="0" err="1"/>
              <a:t>également</a:t>
            </a:r>
            <a:r>
              <a:rPr lang="it-IT" sz="2400" dirty="0"/>
              <a:t> le </a:t>
            </a:r>
            <a:r>
              <a:rPr lang="it-IT" sz="2400" dirty="0" err="1"/>
              <a:t>croyant</a:t>
            </a:r>
            <a:r>
              <a:rPr lang="it-IT" sz="2400" dirty="0"/>
              <a:t> et le non-</a:t>
            </a:r>
            <a:r>
              <a:rPr lang="it-IT" sz="2400" dirty="0" err="1"/>
              <a:t>croyant</a:t>
            </a:r>
            <a:r>
              <a:rPr lang="it-IT" sz="2400" dirty="0"/>
              <a:t>, en </a:t>
            </a:r>
            <a:r>
              <a:rPr lang="it-IT" sz="2400" dirty="0" err="1"/>
              <a:t>séparant</a:t>
            </a:r>
            <a:r>
              <a:rPr lang="it-IT" sz="2400" dirty="0"/>
              <a:t> </a:t>
            </a:r>
            <a:r>
              <a:rPr lang="it-IT" sz="2400" dirty="0" err="1"/>
              <a:t>les</a:t>
            </a:r>
            <a:r>
              <a:rPr lang="it-IT" sz="2400" dirty="0"/>
              <a:t> </a:t>
            </a:r>
            <a:r>
              <a:rPr lang="it-IT" sz="2400" dirty="0" err="1"/>
              <a:t>institutions</a:t>
            </a:r>
            <a:r>
              <a:rPr lang="it-IT" sz="2400" dirty="0"/>
              <a:t> </a:t>
            </a:r>
            <a:r>
              <a:rPr lang="it-IT" sz="2400" dirty="0" err="1"/>
              <a:t>publiques</a:t>
            </a:r>
            <a:r>
              <a:rPr lang="it-IT" sz="2400" dirty="0"/>
              <a:t> de la </a:t>
            </a:r>
            <a:r>
              <a:rPr lang="it-IT" sz="2400" dirty="0" err="1"/>
              <a:t>religion</a:t>
            </a:r>
            <a:r>
              <a:rPr lang="it-IT" sz="2400" dirty="0"/>
              <a:t>. Si on le </a:t>
            </a:r>
            <a:r>
              <a:rPr lang="it-IT" sz="2400" dirty="0" err="1"/>
              <a:t>comprend</a:t>
            </a:r>
            <a:r>
              <a:rPr lang="it-IT" sz="2400" dirty="0"/>
              <a:t> </a:t>
            </a:r>
            <a:r>
              <a:rPr lang="it-IT" sz="2400" dirty="0" err="1"/>
              <a:t>bien</a:t>
            </a:r>
            <a:r>
              <a:rPr lang="it-IT" sz="2400" dirty="0"/>
              <a:t>, il ne </a:t>
            </a:r>
            <a:r>
              <a:rPr lang="it-IT" sz="2400" dirty="0" err="1"/>
              <a:t>peut</a:t>
            </a:r>
            <a:r>
              <a:rPr lang="it-IT" sz="2400" dirty="0"/>
              <a:t> </a:t>
            </a:r>
            <a:r>
              <a:rPr lang="it-IT" sz="2400" dirty="0" err="1"/>
              <a:t>que</a:t>
            </a:r>
            <a:r>
              <a:rPr lang="it-IT" sz="2400" dirty="0"/>
              <a:t> </a:t>
            </a:r>
            <a:r>
              <a:rPr lang="it-IT" sz="2400" dirty="0" err="1"/>
              <a:t>susciter</a:t>
            </a:r>
            <a:r>
              <a:rPr lang="it-IT" sz="2400" dirty="0"/>
              <a:t> l’</a:t>
            </a:r>
            <a:r>
              <a:rPr lang="it-IT" sz="2400" dirty="0" err="1"/>
              <a:t>adhésion</a:t>
            </a:r>
            <a:r>
              <a:rPr lang="it-IT" sz="2400" dirty="0"/>
              <a:t>. Mais </a:t>
            </a:r>
            <a:r>
              <a:rPr lang="it-IT" sz="2400" dirty="0" err="1"/>
              <a:t>encore</a:t>
            </a:r>
            <a:r>
              <a:rPr lang="it-IT" sz="2400" dirty="0"/>
              <a:t> </a:t>
            </a:r>
            <a:r>
              <a:rPr lang="it-IT" sz="2400" dirty="0" err="1"/>
              <a:t>faut</a:t>
            </a:r>
            <a:r>
              <a:rPr lang="it-IT" sz="2400" dirty="0"/>
              <a:t>-il </a:t>
            </a:r>
            <a:r>
              <a:rPr lang="it-IT" sz="2400" dirty="0" err="1"/>
              <a:t>qu’il</a:t>
            </a:r>
            <a:r>
              <a:rPr lang="it-IT" sz="2400" dirty="0"/>
              <a:t> </a:t>
            </a:r>
            <a:r>
              <a:rPr lang="it-IT" sz="2400" dirty="0" err="1"/>
              <a:t>soit</a:t>
            </a:r>
            <a:r>
              <a:rPr lang="it-IT" sz="2400" dirty="0"/>
              <a:t> </a:t>
            </a:r>
            <a:r>
              <a:rPr lang="it-IT" sz="2400" dirty="0" err="1"/>
              <a:t>bien</a:t>
            </a:r>
            <a:r>
              <a:rPr lang="it-IT" sz="2400" dirty="0"/>
              <a:t> </a:t>
            </a:r>
            <a:r>
              <a:rPr lang="it-IT" sz="2400" dirty="0" err="1"/>
              <a:t>représenté</a:t>
            </a:r>
            <a:r>
              <a:rPr lang="it-IT" sz="2400" dirty="0"/>
              <a:t> </a:t>
            </a:r>
            <a:r>
              <a:rPr lang="it-IT" sz="2400" dirty="0" err="1"/>
              <a:t>quand</a:t>
            </a:r>
            <a:r>
              <a:rPr lang="it-IT" sz="2400" dirty="0"/>
              <a:t> </a:t>
            </a:r>
            <a:r>
              <a:rPr lang="it-IT" sz="2400" dirty="0" err="1"/>
              <a:t>les</a:t>
            </a:r>
            <a:r>
              <a:rPr lang="it-IT" sz="2400" dirty="0"/>
              <a:t> </a:t>
            </a:r>
            <a:r>
              <a:rPr lang="it-IT" sz="2400" dirty="0" err="1"/>
              <a:t>dirigeants</a:t>
            </a:r>
            <a:r>
              <a:rPr lang="it-IT" sz="2400" dirty="0"/>
              <a:t> </a:t>
            </a:r>
            <a:r>
              <a:rPr lang="it-IT" sz="2400" dirty="0" err="1"/>
              <a:t>du</a:t>
            </a:r>
            <a:r>
              <a:rPr lang="it-IT" sz="2400" dirty="0"/>
              <a:t> </a:t>
            </a:r>
            <a:r>
              <a:rPr lang="it-IT" sz="2400" dirty="0" err="1"/>
              <a:t>pays</a:t>
            </a:r>
            <a:r>
              <a:rPr lang="it-IT" sz="2400" dirty="0"/>
              <a:t> en </a:t>
            </a:r>
            <a:r>
              <a:rPr lang="it-IT" sz="2400" dirty="0" err="1"/>
              <a:t>parlent</a:t>
            </a:r>
            <a:r>
              <a:rPr lang="it-IT" sz="2400" dirty="0"/>
              <a:t>. </a:t>
            </a:r>
            <a:r>
              <a:rPr lang="it-IT" sz="2400" dirty="0" err="1"/>
              <a:t>Quand</a:t>
            </a:r>
            <a:r>
              <a:rPr lang="it-IT" sz="2400" dirty="0"/>
              <a:t> M. </a:t>
            </a:r>
            <a:r>
              <a:rPr lang="it-IT" sz="2400" dirty="0" err="1"/>
              <a:t>Darmanin</a:t>
            </a:r>
            <a:r>
              <a:rPr lang="it-IT" sz="2400" dirty="0"/>
              <a:t>, qui porte ce </a:t>
            </a:r>
            <a:r>
              <a:rPr lang="it-IT" sz="2400" dirty="0" err="1"/>
              <a:t>projet</a:t>
            </a:r>
            <a:r>
              <a:rPr lang="it-IT" sz="2400" dirty="0"/>
              <a:t> de </a:t>
            </a:r>
            <a:r>
              <a:rPr lang="it-IT" sz="2400" dirty="0" err="1"/>
              <a:t>loi</a:t>
            </a:r>
            <a:r>
              <a:rPr lang="it-IT" sz="2400" dirty="0"/>
              <a:t>, ose dire, </a:t>
            </a:r>
            <a:r>
              <a:rPr lang="it-IT" sz="2400" dirty="0" err="1"/>
              <a:t>après</a:t>
            </a:r>
            <a:r>
              <a:rPr lang="it-IT" sz="2400" dirty="0"/>
              <a:t> l’</a:t>
            </a:r>
            <a:r>
              <a:rPr lang="it-IT" sz="2400" dirty="0" err="1"/>
              <a:t>assassinat</a:t>
            </a:r>
            <a:r>
              <a:rPr lang="it-IT" sz="2400" dirty="0"/>
              <a:t> de </a:t>
            </a:r>
            <a:r>
              <a:rPr lang="it-IT" sz="2400" dirty="0" smtClean="0"/>
              <a:t>Samuel </a:t>
            </a:r>
            <a:r>
              <a:rPr lang="it-IT" sz="2400" dirty="0" err="1"/>
              <a:t>Paty</a:t>
            </a:r>
            <a:r>
              <a:rPr lang="it-IT" sz="2400" dirty="0"/>
              <a:t>, </a:t>
            </a:r>
            <a:r>
              <a:rPr lang="it-IT" sz="2400" dirty="0" err="1"/>
              <a:t>qu’il</a:t>
            </a:r>
            <a:r>
              <a:rPr lang="it-IT" sz="2400" dirty="0"/>
              <a:t> est </a:t>
            </a:r>
            <a:r>
              <a:rPr lang="it-IT" sz="2400" dirty="0" err="1"/>
              <a:t>choqué</a:t>
            </a:r>
            <a:r>
              <a:rPr lang="it-IT" sz="2400" dirty="0"/>
              <a:t> de l’</a:t>
            </a:r>
            <a:r>
              <a:rPr lang="it-IT" sz="2400" dirty="0" err="1"/>
              <a:t>existence</a:t>
            </a:r>
            <a:r>
              <a:rPr lang="it-IT" sz="2400" dirty="0"/>
              <a:t> de </a:t>
            </a:r>
            <a:r>
              <a:rPr lang="it-IT" sz="2400" dirty="0" err="1"/>
              <a:t>rayons</a:t>
            </a:r>
            <a:r>
              <a:rPr lang="it-IT" sz="2400" dirty="0"/>
              <a:t> </a:t>
            </a:r>
            <a:r>
              <a:rPr lang="it-IT" sz="2400" dirty="0" err="1"/>
              <a:t>halal</a:t>
            </a:r>
            <a:r>
              <a:rPr lang="it-IT" sz="2400" dirty="0"/>
              <a:t> </a:t>
            </a:r>
            <a:r>
              <a:rPr lang="it-IT" sz="2400" dirty="0" err="1"/>
              <a:t>ou</a:t>
            </a:r>
            <a:r>
              <a:rPr lang="it-IT" sz="2400" dirty="0"/>
              <a:t> </a:t>
            </a:r>
            <a:r>
              <a:rPr lang="it-IT" sz="2400" dirty="0" err="1"/>
              <a:t>casher</a:t>
            </a:r>
            <a:r>
              <a:rPr lang="it-IT" sz="2400" dirty="0"/>
              <a:t> </a:t>
            </a:r>
            <a:r>
              <a:rPr lang="it-IT" sz="2400" dirty="0" err="1"/>
              <a:t>dans</a:t>
            </a:r>
            <a:r>
              <a:rPr lang="it-IT" sz="2400" dirty="0"/>
              <a:t> </a:t>
            </a:r>
            <a:r>
              <a:rPr lang="it-IT" sz="2400" dirty="0" err="1"/>
              <a:t>les</a:t>
            </a:r>
            <a:r>
              <a:rPr lang="it-IT" sz="2400" dirty="0"/>
              <a:t> </a:t>
            </a:r>
            <a:r>
              <a:rPr lang="it-IT" sz="2400" dirty="0" err="1"/>
              <a:t>supermarchés</a:t>
            </a:r>
            <a:r>
              <a:rPr lang="it-IT" sz="2400" dirty="0"/>
              <a:t>, c’est une </a:t>
            </a:r>
            <a:r>
              <a:rPr lang="it-IT" sz="2400" dirty="0" err="1"/>
              <a:t>violation</a:t>
            </a:r>
            <a:r>
              <a:rPr lang="it-IT" sz="2400" dirty="0"/>
              <a:t> de l’esprit et de la lettre de </a:t>
            </a:r>
            <a:r>
              <a:rPr lang="it-IT" sz="2400" dirty="0" err="1"/>
              <a:t>notre</a:t>
            </a:r>
            <a:r>
              <a:rPr lang="it-IT" sz="2400" dirty="0"/>
              <a:t> </a:t>
            </a:r>
            <a:r>
              <a:rPr lang="it-IT" sz="2400" dirty="0" err="1"/>
              <a:t>droit</a:t>
            </a:r>
            <a:r>
              <a:rPr lang="it-IT" sz="2400" dirty="0"/>
              <a:t> qui </a:t>
            </a:r>
            <a:r>
              <a:rPr lang="it-IT" sz="2400" dirty="0" err="1"/>
              <a:t>choque</a:t>
            </a:r>
            <a:r>
              <a:rPr lang="it-IT" sz="2400" dirty="0"/>
              <a:t> </a:t>
            </a:r>
            <a:r>
              <a:rPr lang="it-IT" sz="2400" dirty="0" err="1"/>
              <a:t>dans</a:t>
            </a:r>
            <a:r>
              <a:rPr lang="it-IT" sz="2400" dirty="0"/>
              <a:t> le monde </a:t>
            </a:r>
            <a:r>
              <a:rPr lang="it-IT" sz="2400" dirty="0" err="1"/>
              <a:t>entier</a:t>
            </a:r>
            <a:r>
              <a:rPr lang="it-IT" sz="2400" dirty="0"/>
              <a:t>. D’</a:t>
            </a:r>
            <a:r>
              <a:rPr lang="it-IT" sz="2400" dirty="0" err="1"/>
              <a:t>autant</a:t>
            </a:r>
            <a:r>
              <a:rPr lang="it-IT" sz="2400" dirty="0"/>
              <a:t> plus </a:t>
            </a:r>
            <a:r>
              <a:rPr lang="it-IT" sz="2400" dirty="0" err="1"/>
              <a:t>qu’il</a:t>
            </a:r>
            <a:r>
              <a:rPr lang="it-IT" sz="2400" dirty="0"/>
              <a:t> n’est ni </a:t>
            </a:r>
            <a:r>
              <a:rPr lang="it-IT" sz="2400" dirty="0" err="1"/>
              <a:t>corrigé</a:t>
            </a:r>
            <a:r>
              <a:rPr lang="it-IT" sz="2400" dirty="0"/>
              <a:t> ni </a:t>
            </a:r>
            <a:r>
              <a:rPr lang="it-IT" sz="2400" dirty="0" err="1"/>
              <a:t>démenti</a:t>
            </a:r>
            <a:r>
              <a:rPr lang="it-IT" sz="2400" dirty="0"/>
              <a:t> par une </a:t>
            </a:r>
            <a:r>
              <a:rPr lang="it-IT" sz="2400" dirty="0" err="1"/>
              <a:t>autorité</a:t>
            </a:r>
            <a:r>
              <a:rPr lang="it-IT" sz="2400" dirty="0"/>
              <a:t> ­</a:t>
            </a:r>
            <a:r>
              <a:rPr lang="it-IT" sz="2400" dirty="0" err="1"/>
              <a:t>supérieure</a:t>
            </a:r>
            <a:r>
              <a:rPr lang="it-IT" sz="2400" dirty="0"/>
              <a:t>. De </a:t>
            </a:r>
            <a:r>
              <a:rPr lang="it-IT" sz="2400" dirty="0" err="1"/>
              <a:t>même</a:t>
            </a:r>
            <a:r>
              <a:rPr lang="it-IT" sz="2400" dirty="0"/>
              <a:t> </a:t>
            </a:r>
            <a:r>
              <a:rPr lang="it-IT" sz="2400" dirty="0" err="1"/>
              <a:t>quand</a:t>
            </a:r>
            <a:r>
              <a:rPr lang="it-IT" sz="2400" dirty="0"/>
              <a:t> M. </a:t>
            </a:r>
            <a:r>
              <a:rPr lang="it-IT" sz="2400" dirty="0" err="1"/>
              <a:t>Blanquer</a:t>
            </a:r>
            <a:r>
              <a:rPr lang="it-IT" sz="2400" dirty="0"/>
              <a:t> </a:t>
            </a:r>
            <a:r>
              <a:rPr lang="it-IT" sz="2400" dirty="0" err="1"/>
              <a:t>fait</a:t>
            </a:r>
            <a:r>
              <a:rPr lang="it-IT" sz="2400" dirty="0"/>
              <a:t> </a:t>
            </a:r>
            <a:r>
              <a:rPr lang="it-IT" sz="2400" dirty="0" err="1"/>
              <a:t>des</a:t>
            </a:r>
            <a:r>
              <a:rPr lang="it-IT" sz="2400" dirty="0"/>
              <a:t> </a:t>
            </a:r>
            <a:r>
              <a:rPr lang="it-IT" sz="2400" dirty="0" err="1"/>
              <a:t>remarques</a:t>
            </a:r>
            <a:r>
              <a:rPr lang="it-IT" sz="2400" dirty="0"/>
              <a:t> </a:t>
            </a:r>
            <a:r>
              <a:rPr lang="it-IT" sz="2400" dirty="0" err="1"/>
              <a:t>négatives</a:t>
            </a:r>
            <a:r>
              <a:rPr lang="it-IT" sz="2400" dirty="0"/>
              <a:t> </a:t>
            </a:r>
            <a:r>
              <a:rPr lang="it-IT" sz="2400" dirty="0" err="1"/>
              <a:t>sur</a:t>
            </a:r>
            <a:r>
              <a:rPr lang="it-IT" sz="2400" dirty="0"/>
              <a:t> </a:t>
            </a:r>
            <a:r>
              <a:rPr lang="it-IT" sz="2400" dirty="0" err="1"/>
              <a:t>des</a:t>
            </a:r>
            <a:r>
              <a:rPr lang="it-IT" sz="2400" dirty="0"/>
              <a:t> femmes </a:t>
            </a:r>
            <a:r>
              <a:rPr lang="it-IT" sz="2400" dirty="0" err="1"/>
              <a:t>voilées</a:t>
            </a:r>
            <a:r>
              <a:rPr lang="it-IT" sz="2400" dirty="0"/>
              <a:t>, </a:t>
            </a:r>
            <a:r>
              <a:rPr lang="it-IT" sz="2400" dirty="0" err="1"/>
              <a:t>mères</a:t>
            </a:r>
            <a:r>
              <a:rPr lang="it-IT" sz="2400" dirty="0"/>
              <a:t> d’</a:t>
            </a:r>
            <a:r>
              <a:rPr lang="it-IT" sz="2400" dirty="0" err="1"/>
              <a:t>élèves</a:t>
            </a:r>
            <a:r>
              <a:rPr lang="it-IT" sz="2400" dirty="0"/>
              <a:t>, qui </a:t>
            </a:r>
            <a:r>
              <a:rPr lang="it-IT" sz="2400" dirty="0" err="1"/>
              <a:t>respectent</a:t>
            </a:r>
            <a:r>
              <a:rPr lang="it-IT" sz="2400" dirty="0"/>
              <a:t> la </a:t>
            </a:r>
            <a:r>
              <a:rPr lang="it-IT" sz="2400" dirty="0" err="1"/>
              <a:t>loi</a:t>
            </a:r>
            <a:r>
              <a:rPr lang="it-IT" sz="2400" dirty="0"/>
              <a:t>. </a:t>
            </a:r>
            <a:r>
              <a:rPr lang="it-IT" sz="2400" dirty="0" err="1"/>
              <a:t>Comment</a:t>
            </a:r>
            <a:r>
              <a:rPr lang="it-IT" sz="2400" dirty="0"/>
              <a:t> </a:t>
            </a:r>
            <a:r>
              <a:rPr lang="it-IT" sz="2400" dirty="0" err="1"/>
              <a:t>peut</a:t>
            </a:r>
            <a:r>
              <a:rPr lang="it-IT" sz="2400" dirty="0"/>
              <a:t>-il </a:t>
            </a:r>
            <a:r>
              <a:rPr lang="it-IT" sz="2400" dirty="0" err="1"/>
              <a:t>demander</a:t>
            </a:r>
            <a:r>
              <a:rPr lang="it-IT" sz="2400" dirty="0"/>
              <a:t> </a:t>
            </a:r>
            <a:r>
              <a:rPr lang="it-IT" sz="2400" dirty="0" err="1"/>
              <a:t>ensuite</a:t>
            </a:r>
            <a:r>
              <a:rPr lang="it-IT" sz="2400" dirty="0"/>
              <a:t> </a:t>
            </a:r>
            <a:r>
              <a:rPr lang="it-IT" sz="2400" dirty="0" err="1"/>
              <a:t>aux</a:t>
            </a:r>
            <a:r>
              <a:rPr lang="it-IT" sz="2400" dirty="0"/>
              <a:t> </a:t>
            </a:r>
            <a:r>
              <a:rPr lang="it-IT" sz="2400" dirty="0" err="1"/>
              <a:t>élèves</a:t>
            </a:r>
            <a:r>
              <a:rPr lang="it-IT" sz="2400" dirty="0"/>
              <a:t> de </a:t>
            </a:r>
            <a:r>
              <a:rPr lang="it-IT" sz="2400" dirty="0" err="1"/>
              <a:t>respecter</a:t>
            </a:r>
            <a:r>
              <a:rPr lang="it-IT" sz="2400" dirty="0"/>
              <a:t> la </a:t>
            </a:r>
            <a:r>
              <a:rPr lang="it-IT" sz="2400" dirty="0" err="1"/>
              <a:t>loi</a:t>
            </a:r>
            <a:r>
              <a:rPr lang="it-IT" sz="2400" dirty="0"/>
              <a:t>, si lui-</a:t>
            </a:r>
            <a:r>
              <a:rPr lang="it-IT" sz="2400" dirty="0" err="1"/>
              <a:t>même</a:t>
            </a:r>
            <a:r>
              <a:rPr lang="it-IT" sz="2400" dirty="0"/>
              <a:t>, le ministre </a:t>
            </a:r>
            <a:r>
              <a:rPr lang="it-IT" sz="2400" dirty="0" err="1"/>
              <a:t>chargé</a:t>
            </a:r>
            <a:r>
              <a:rPr lang="it-IT" sz="2400" dirty="0"/>
              <a:t> de l’</a:t>
            </a:r>
            <a:r>
              <a:rPr lang="it-IT" sz="2400" dirty="0" err="1"/>
              <a:t>enseigner</a:t>
            </a:r>
            <a:r>
              <a:rPr lang="it-IT" sz="2400" dirty="0"/>
              <a:t>, la </a:t>
            </a:r>
            <a:r>
              <a:rPr lang="it-IT" sz="2400" dirty="0" err="1" smtClean="0"/>
              <a:t>critique</a:t>
            </a:r>
            <a:r>
              <a:rPr lang="it-IT" sz="2400" dirty="0"/>
              <a:t>  ?</a:t>
            </a:r>
          </a:p>
          <a:p>
            <a:endParaRPr lang="fr-CA" sz="2400" dirty="0"/>
          </a:p>
        </p:txBody>
      </p:sp>
    </p:spTree>
    <p:extLst>
      <p:ext uri="{BB962C8B-B14F-4D97-AF65-F5344CB8AC3E}">
        <p14:creationId xmlns:p14="http://schemas.microsoft.com/office/powerpoint/2010/main" val="564804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2. La </a:t>
            </a:r>
            <a:r>
              <a:rPr lang="it-IT" sz="2800" dirty="0" err="1"/>
              <a:t>loi</a:t>
            </a:r>
            <a:r>
              <a:rPr lang="it-IT" sz="2800" dirty="0"/>
              <a:t> «</a:t>
            </a:r>
            <a:r>
              <a:rPr lang="it-IT" sz="2800" dirty="0" err="1"/>
              <a:t>Sécurité</a:t>
            </a:r>
            <a:r>
              <a:rPr lang="it-IT" sz="2800" dirty="0"/>
              <a:t> globale» </a:t>
            </a:r>
            <a:r>
              <a:rPr lang="it-IT" sz="2800" dirty="0" smtClean="0"/>
              <a:t/>
            </a:r>
            <a:br>
              <a:rPr lang="it-IT" sz="2800" dirty="0" smtClean="0"/>
            </a:br>
            <a:r>
              <a:rPr lang="it-IT" sz="2800" dirty="0" err="1" smtClean="0"/>
              <a:t>Renommée</a:t>
            </a:r>
            <a:r>
              <a:rPr lang="it-IT" sz="2800" dirty="0" smtClean="0"/>
              <a:t>  </a:t>
            </a:r>
            <a:r>
              <a:rPr lang="it-IT" sz="2800" dirty="0" err="1" smtClean="0"/>
              <a:t>Loi</a:t>
            </a:r>
            <a:r>
              <a:rPr lang="it-IT" sz="2800" dirty="0" smtClean="0"/>
              <a:t> “pour </a:t>
            </a:r>
            <a:r>
              <a:rPr lang="it-IT" sz="2800" dirty="0"/>
              <a:t>une </a:t>
            </a:r>
            <a:r>
              <a:rPr lang="it-IT" sz="2800" dirty="0" err="1"/>
              <a:t>sécurité</a:t>
            </a:r>
            <a:r>
              <a:rPr lang="it-IT" sz="2800" dirty="0"/>
              <a:t> globale </a:t>
            </a:r>
            <a:r>
              <a:rPr lang="it-IT" sz="2800" dirty="0" err="1"/>
              <a:t>préservant</a:t>
            </a:r>
            <a:r>
              <a:rPr lang="it-IT" sz="2800" dirty="0"/>
              <a:t> </a:t>
            </a:r>
            <a:r>
              <a:rPr lang="it-IT" sz="2800" dirty="0" err="1"/>
              <a:t>les</a:t>
            </a:r>
            <a:r>
              <a:rPr lang="it-IT" sz="2800" dirty="0"/>
              <a:t> </a:t>
            </a:r>
            <a:r>
              <a:rPr lang="it-IT" sz="2800" dirty="0" err="1"/>
              <a:t>libertés</a:t>
            </a:r>
            <a:r>
              <a:rPr lang="it-IT" sz="2800" dirty="0"/>
              <a:t>".</a:t>
            </a:r>
            <a:endParaRPr lang="fr-CA" sz="2800" dirty="0"/>
          </a:p>
        </p:txBody>
      </p:sp>
      <p:sp>
        <p:nvSpPr>
          <p:cNvPr id="3" name="Segnaposto contenuto 2"/>
          <p:cNvSpPr>
            <a:spLocks noGrp="1"/>
          </p:cNvSpPr>
          <p:nvPr>
            <p:ph idx="1"/>
          </p:nvPr>
        </p:nvSpPr>
        <p:spPr/>
        <p:txBody>
          <a:bodyPr>
            <a:normAutofit/>
          </a:bodyPr>
          <a:lstStyle/>
          <a:p>
            <a:r>
              <a:rPr lang="it-IT" sz="2400" b="1" dirty="0"/>
              <a:t>La </a:t>
            </a:r>
            <a:r>
              <a:rPr lang="it-IT" sz="2400" b="1" dirty="0" err="1"/>
              <a:t>loi</a:t>
            </a:r>
            <a:r>
              <a:rPr lang="it-IT" sz="2400" b="1" dirty="0"/>
              <a:t> </a:t>
            </a:r>
            <a:r>
              <a:rPr lang="it-IT" sz="2400" b="1" dirty="0" smtClean="0"/>
              <a:t>«</a:t>
            </a:r>
            <a:r>
              <a:rPr lang="it-IT" sz="2400" b="1" dirty="0" err="1" smtClean="0"/>
              <a:t>Sécurité</a:t>
            </a:r>
            <a:r>
              <a:rPr lang="it-IT" sz="2400" b="1" dirty="0" smtClean="0"/>
              <a:t> </a:t>
            </a:r>
            <a:r>
              <a:rPr lang="it-IT" sz="2400" b="1" dirty="0"/>
              <a:t>globale» a </a:t>
            </a:r>
            <a:r>
              <a:rPr lang="it-IT" sz="2400" b="1" dirty="0" err="1"/>
              <a:t>été</a:t>
            </a:r>
            <a:r>
              <a:rPr lang="it-IT" sz="2400" b="1" dirty="0"/>
              <a:t> </a:t>
            </a:r>
            <a:r>
              <a:rPr lang="it-IT" sz="2400" b="1" dirty="0" err="1"/>
              <a:t>définitivement</a:t>
            </a:r>
            <a:r>
              <a:rPr lang="it-IT" sz="2400" b="1" dirty="0"/>
              <a:t> </a:t>
            </a:r>
            <a:r>
              <a:rPr lang="it-IT" sz="2400" b="1" dirty="0" err="1"/>
              <a:t>adoptée</a:t>
            </a:r>
            <a:r>
              <a:rPr lang="it-IT" sz="2400" b="1" dirty="0"/>
              <a:t> </a:t>
            </a:r>
          </a:p>
          <a:p>
            <a:pPr algn="just"/>
            <a:r>
              <a:rPr lang="it-IT" sz="2400" dirty="0" err="1" smtClean="0"/>
              <a:t>Lors</a:t>
            </a:r>
            <a:r>
              <a:rPr lang="it-IT" sz="2400" dirty="0" smtClean="0"/>
              <a:t> </a:t>
            </a:r>
            <a:r>
              <a:rPr lang="it-IT" sz="2400" dirty="0"/>
              <a:t>d’un ultime vote, </a:t>
            </a:r>
            <a:r>
              <a:rPr lang="it-IT" sz="2400" dirty="0" err="1"/>
              <a:t>les</a:t>
            </a:r>
            <a:r>
              <a:rPr lang="it-IT" sz="2400" dirty="0"/>
              <a:t> </a:t>
            </a:r>
            <a:r>
              <a:rPr lang="it-IT" sz="2400" dirty="0" err="1"/>
              <a:t>députés</a:t>
            </a:r>
            <a:r>
              <a:rPr lang="it-IT" sz="2400" dirty="0"/>
              <a:t> </a:t>
            </a:r>
            <a:r>
              <a:rPr lang="it-IT" sz="2400" dirty="0" err="1"/>
              <a:t>ont</a:t>
            </a:r>
            <a:r>
              <a:rPr lang="it-IT" sz="2400" dirty="0"/>
              <a:t> </a:t>
            </a:r>
            <a:r>
              <a:rPr lang="it-IT" sz="2400" dirty="0" err="1"/>
              <a:t>adopté</a:t>
            </a:r>
            <a:r>
              <a:rPr lang="it-IT" sz="2400" dirty="0"/>
              <a:t>, par 75 </a:t>
            </a:r>
            <a:r>
              <a:rPr lang="it-IT" sz="2400" dirty="0" err="1"/>
              <a:t>voix</a:t>
            </a:r>
            <a:r>
              <a:rPr lang="it-IT" sz="2400" dirty="0"/>
              <a:t> pour et 33 </a:t>
            </a:r>
            <a:r>
              <a:rPr lang="it-IT" sz="2400" dirty="0" err="1"/>
              <a:t>contre</a:t>
            </a:r>
            <a:r>
              <a:rPr lang="it-IT" sz="2400" dirty="0"/>
              <a:t>, la </a:t>
            </a:r>
            <a:r>
              <a:rPr lang="it-IT" sz="2400" dirty="0" err="1"/>
              <a:t>loi</a:t>
            </a:r>
            <a:r>
              <a:rPr lang="it-IT" sz="2400" dirty="0"/>
              <a:t> pour </a:t>
            </a:r>
            <a:r>
              <a:rPr lang="it-IT" sz="2400" i="1" dirty="0"/>
              <a:t>« une </a:t>
            </a:r>
            <a:r>
              <a:rPr lang="it-IT" sz="2400" i="1" dirty="0" err="1"/>
              <a:t>sécurité</a:t>
            </a:r>
            <a:r>
              <a:rPr lang="it-IT" sz="2400" i="1" dirty="0"/>
              <a:t> globale </a:t>
            </a:r>
            <a:r>
              <a:rPr lang="it-IT" sz="2400" i="1" dirty="0" err="1"/>
              <a:t>préservant</a:t>
            </a:r>
            <a:r>
              <a:rPr lang="it-IT" sz="2400" i="1" dirty="0"/>
              <a:t> </a:t>
            </a:r>
            <a:r>
              <a:rPr lang="it-IT" sz="2400" i="1" dirty="0" err="1"/>
              <a:t>les</a:t>
            </a:r>
            <a:r>
              <a:rPr lang="it-IT" sz="2400" i="1" dirty="0"/>
              <a:t> </a:t>
            </a:r>
            <a:r>
              <a:rPr lang="it-IT" sz="2400" i="1" dirty="0" err="1"/>
              <a:t>libertés</a:t>
            </a:r>
            <a:r>
              <a:rPr lang="it-IT" sz="2400" i="1" dirty="0"/>
              <a:t> »</a:t>
            </a:r>
            <a:r>
              <a:rPr lang="it-IT" sz="2400" dirty="0"/>
              <a:t> </a:t>
            </a:r>
            <a:r>
              <a:rPr lang="it-IT" sz="2400" dirty="0" err="1"/>
              <a:t>visant</a:t>
            </a:r>
            <a:r>
              <a:rPr lang="it-IT" sz="2400" dirty="0"/>
              <a:t> à </a:t>
            </a:r>
            <a:r>
              <a:rPr lang="it-IT" sz="2400" dirty="0" err="1"/>
              <a:t>instaurer</a:t>
            </a:r>
            <a:r>
              <a:rPr lang="it-IT" sz="2400" dirty="0"/>
              <a:t> un </a:t>
            </a:r>
            <a:r>
              <a:rPr lang="it-IT" sz="2400" i="1" dirty="0"/>
              <a:t>« continuum de </a:t>
            </a:r>
            <a:r>
              <a:rPr lang="it-IT" sz="2400" i="1" dirty="0" err="1"/>
              <a:t>sécurité</a:t>
            </a:r>
            <a:r>
              <a:rPr lang="it-IT" sz="2400" i="1" dirty="0"/>
              <a:t> »</a:t>
            </a:r>
            <a:r>
              <a:rPr lang="it-IT" sz="2400" dirty="0"/>
              <a:t> </a:t>
            </a:r>
            <a:r>
              <a:rPr lang="it-IT" sz="2400" dirty="0" err="1"/>
              <a:t>incluant</a:t>
            </a:r>
            <a:r>
              <a:rPr lang="it-IT" sz="2400" dirty="0"/>
              <a:t> </a:t>
            </a:r>
            <a:r>
              <a:rPr lang="it-IT" sz="2400" dirty="0" err="1"/>
              <a:t>police</a:t>
            </a:r>
            <a:r>
              <a:rPr lang="it-IT" sz="2400" dirty="0"/>
              <a:t> </a:t>
            </a:r>
            <a:r>
              <a:rPr lang="it-IT" sz="2400" dirty="0" err="1"/>
              <a:t>nationale</a:t>
            </a:r>
            <a:r>
              <a:rPr lang="it-IT" sz="2400" dirty="0"/>
              <a:t>, </a:t>
            </a:r>
            <a:r>
              <a:rPr lang="it-IT" sz="2400" dirty="0" err="1"/>
              <a:t>police</a:t>
            </a:r>
            <a:r>
              <a:rPr lang="it-IT" sz="2400" dirty="0"/>
              <a:t> municipale et </a:t>
            </a:r>
            <a:r>
              <a:rPr lang="it-IT" sz="2400" dirty="0" err="1"/>
              <a:t>sociétés</a:t>
            </a:r>
            <a:r>
              <a:rPr lang="it-IT" sz="2400" dirty="0"/>
              <a:t> de </a:t>
            </a:r>
            <a:r>
              <a:rPr lang="it-IT" sz="2400" dirty="0" err="1"/>
              <a:t>sécurité</a:t>
            </a:r>
            <a:r>
              <a:rPr lang="it-IT" sz="2400" dirty="0"/>
              <a:t> </a:t>
            </a:r>
            <a:r>
              <a:rPr lang="it-IT" sz="2400" dirty="0" err="1"/>
              <a:t>privées</a:t>
            </a:r>
            <a:r>
              <a:rPr lang="it-IT" sz="2400" dirty="0"/>
              <a:t>.</a:t>
            </a:r>
          </a:p>
          <a:p>
            <a:r>
              <a:rPr lang="fr-CA" sz="2400" i="1" dirty="0" err="1" smtClean="0"/>
              <a:t>Mediapart</a:t>
            </a:r>
            <a:r>
              <a:rPr lang="fr-CA" sz="2400" i="1" dirty="0" smtClean="0"/>
              <a:t> </a:t>
            </a:r>
            <a:r>
              <a:rPr lang="it-IT" sz="2400" dirty="0"/>
              <a:t>15 </a:t>
            </a:r>
            <a:r>
              <a:rPr lang="it-IT" sz="2400" dirty="0" err="1"/>
              <a:t>avril</a:t>
            </a:r>
            <a:r>
              <a:rPr lang="it-IT" sz="2400" dirty="0"/>
              <a:t> 2021 </a:t>
            </a:r>
            <a:endParaRPr lang="fr-CA" sz="2400" i="1" dirty="0"/>
          </a:p>
        </p:txBody>
      </p:sp>
    </p:spTree>
    <p:extLst>
      <p:ext uri="{BB962C8B-B14F-4D97-AF65-F5344CB8AC3E}">
        <p14:creationId xmlns:p14="http://schemas.microsoft.com/office/powerpoint/2010/main" val="3301654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it-IT" sz="2400" dirty="0"/>
              <a:t>La </a:t>
            </a:r>
            <a:r>
              <a:rPr lang="it-IT" sz="2400" dirty="0" err="1"/>
              <a:t>proposition</a:t>
            </a:r>
            <a:r>
              <a:rPr lang="it-IT" sz="2400" dirty="0"/>
              <a:t> de </a:t>
            </a:r>
            <a:r>
              <a:rPr lang="it-IT" sz="2400" dirty="0" err="1"/>
              <a:t>loi</a:t>
            </a:r>
            <a:r>
              <a:rPr lang="it-IT" sz="2400" dirty="0"/>
              <a:t> porte </a:t>
            </a:r>
            <a:r>
              <a:rPr lang="it-IT" sz="2400" dirty="0" err="1"/>
              <a:t>sur</a:t>
            </a:r>
            <a:r>
              <a:rPr lang="it-IT" sz="2400" dirty="0"/>
              <a:t> </a:t>
            </a:r>
            <a:r>
              <a:rPr lang="it-IT" sz="2400" dirty="0" err="1"/>
              <a:t>les</a:t>
            </a:r>
            <a:r>
              <a:rPr lang="it-IT" sz="2400" dirty="0"/>
              <a:t> </a:t>
            </a:r>
            <a:r>
              <a:rPr lang="it-IT" sz="2400" dirty="0" err="1"/>
              <a:t>outils</a:t>
            </a:r>
            <a:r>
              <a:rPr lang="it-IT" sz="2400" dirty="0"/>
              <a:t> de </a:t>
            </a:r>
            <a:r>
              <a:rPr lang="it-IT" sz="2400" dirty="0" err="1"/>
              <a:t>surveillance</a:t>
            </a:r>
            <a:r>
              <a:rPr lang="it-IT" sz="2400" dirty="0"/>
              <a:t> (</a:t>
            </a:r>
            <a:r>
              <a:rPr lang="it-IT" sz="2400" dirty="0" err="1"/>
              <a:t>caméras</a:t>
            </a:r>
            <a:r>
              <a:rPr lang="it-IT" sz="2400" dirty="0"/>
              <a:t> </a:t>
            </a:r>
            <a:r>
              <a:rPr lang="it-IT" sz="2400" dirty="0" err="1"/>
              <a:t>piétons</a:t>
            </a:r>
            <a:r>
              <a:rPr lang="it-IT" sz="2400" dirty="0"/>
              <a:t>, </a:t>
            </a:r>
            <a:r>
              <a:rPr lang="it-IT" sz="2400" dirty="0" err="1"/>
              <a:t>drones</a:t>
            </a:r>
            <a:r>
              <a:rPr lang="it-IT" sz="2400" dirty="0"/>
              <a:t>…) et la </a:t>
            </a:r>
            <a:r>
              <a:rPr lang="it-IT" sz="2400" dirty="0" err="1"/>
              <a:t>protection</a:t>
            </a:r>
            <a:r>
              <a:rPr lang="it-IT" sz="2400" dirty="0"/>
              <a:t> </a:t>
            </a:r>
            <a:r>
              <a:rPr lang="it-IT" sz="2400" dirty="0" err="1"/>
              <a:t>des</a:t>
            </a:r>
            <a:r>
              <a:rPr lang="it-IT" sz="2400" dirty="0"/>
              <a:t> </a:t>
            </a:r>
            <a:r>
              <a:rPr lang="it-IT" sz="2400" dirty="0" err="1"/>
              <a:t>forces</a:t>
            </a:r>
            <a:r>
              <a:rPr lang="it-IT" sz="2400" dirty="0"/>
              <a:t> de l’</a:t>
            </a:r>
            <a:r>
              <a:rPr lang="it-IT" sz="2400" dirty="0" err="1"/>
              <a:t>ordre</a:t>
            </a:r>
            <a:r>
              <a:rPr lang="it-IT" sz="2400" dirty="0"/>
              <a:t> (</a:t>
            </a:r>
            <a:r>
              <a:rPr lang="it-IT" sz="2400" dirty="0" err="1"/>
              <a:t>nouveau</a:t>
            </a:r>
            <a:r>
              <a:rPr lang="it-IT" sz="2400" dirty="0"/>
              <a:t> </a:t>
            </a:r>
            <a:r>
              <a:rPr lang="it-IT" sz="2400" dirty="0" err="1"/>
              <a:t>délit</a:t>
            </a:r>
            <a:r>
              <a:rPr lang="it-IT" sz="2400" dirty="0"/>
              <a:t> de </a:t>
            </a:r>
            <a:r>
              <a:rPr lang="it-IT" sz="2400" dirty="0" err="1"/>
              <a:t>provocation</a:t>
            </a:r>
            <a:r>
              <a:rPr lang="it-IT" sz="2400" dirty="0"/>
              <a:t> à l'</a:t>
            </a:r>
            <a:r>
              <a:rPr lang="it-IT" sz="2400" dirty="0" err="1"/>
              <a:t>identification</a:t>
            </a:r>
            <a:r>
              <a:rPr lang="it-IT" sz="2400" dirty="0"/>
              <a:t> d'un </a:t>
            </a:r>
            <a:r>
              <a:rPr lang="it-IT" sz="2400" dirty="0" err="1"/>
              <a:t>policier</a:t>
            </a:r>
            <a:r>
              <a:rPr lang="it-IT" sz="2400" dirty="0"/>
              <a:t>, </a:t>
            </a:r>
            <a:r>
              <a:rPr lang="it-IT" sz="2400" dirty="0" err="1"/>
              <a:t>pénalisation</a:t>
            </a:r>
            <a:r>
              <a:rPr lang="it-IT" sz="2400" dirty="0"/>
              <a:t> de l'</a:t>
            </a:r>
            <a:r>
              <a:rPr lang="it-IT" sz="2400" dirty="0" err="1"/>
              <a:t>achat</a:t>
            </a:r>
            <a:r>
              <a:rPr lang="it-IT" sz="2400" dirty="0"/>
              <a:t> de </a:t>
            </a:r>
            <a:r>
              <a:rPr lang="it-IT" sz="2400" dirty="0" err="1"/>
              <a:t>mortiers</a:t>
            </a:r>
            <a:r>
              <a:rPr lang="it-IT" sz="2400" dirty="0"/>
              <a:t> d'</a:t>
            </a:r>
            <a:r>
              <a:rPr lang="it-IT" sz="2400" dirty="0" err="1"/>
              <a:t>artifice</a:t>
            </a:r>
            <a:r>
              <a:rPr lang="it-IT" sz="2400" dirty="0"/>
              <a:t>…). Elle </a:t>
            </a:r>
            <a:r>
              <a:rPr lang="it-IT" sz="2400" dirty="0" err="1"/>
              <a:t>renforce</a:t>
            </a:r>
            <a:r>
              <a:rPr lang="it-IT" sz="2400" dirty="0"/>
              <a:t>, par </a:t>
            </a:r>
            <a:r>
              <a:rPr lang="it-IT" sz="2400" dirty="0" err="1"/>
              <a:t>ailleurs</a:t>
            </a:r>
            <a:r>
              <a:rPr lang="it-IT" sz="2400" dirty="0"/>
              <a:t>, </a:t>
            </a:r>
            <a:r>
              <a:rPr lang="it-IT" sz="2400" dirty="0" err="1"/>
              <a:t>les</a:t>
            </a:r>
            <a:r>
              <a:rPr lang="it-IT" sz="2400" dirty="0"/>
              <a:t> </a:t>
            </a:r>
            <a:r>
              <a:rPr lang="it-IT" sz="2400" dirty="0" err="1"/>
              <a:t>polices</a:t>
            </a:r>
            <a:r>
              <a:rPr lang="it-IT" sz="2400" dirty="0"/>
              <a:t> </a:t>
            </a:r>
            <a:r>
              <a:rPr lang="it-IT" sz="2400" dirty="0" err="1"/>
              <a:t>municipales</a:t>
            </a:r>
            <a:r>
              <a:rPr lang="it-IT" sz="2400" dirty="0"/>
              <a:t> et </a:t>
            </a:r>
            <a:r>
              <a:rPr lang="it-IT" sz="2400" dirty="0" err="1"/>
              <a:t>encadre</a:t>
            </a:r>
            <a:r>
              <a:rPr lang="it-IT" sz="2400" dirty="0"/>
              <a:t> </a:t>
            </a:r>
            <a:r>
              <a:rPr lang="it-IT" sz="2400" dirty="0" err="1"/>
              <a:t>les</a:t>
            </a:r>
            <a:r>
              <a:rPr lang="it-IT" sz="2400" dirty="0"/>
              <a:t> </a:t>
            </a:r>
            <a:r>
              <a:rPr lang="it-IT" sz="2400" dirty="0" err="1"/>
              <a:t>sociétés</a:t>
            </a:r>
            <a:r>
              <a:rPr lang="it-IT" sz="2400" dirty="0"/>
              <a:t> de </a:t>
            </a:r>
            <a:r>
              <a:rPr lang="it-IT" sz="2400" dirty="0" err="1"/>
              <a:t>sécurité</a:t>
            </a:r>
            <a:r>
              <a:rPr lang="it-IT" sz="2400" dirty="0"/>
              <a:t> </a:t>
            </a:r>
            <a:r>
              <a:rPr lang="it-IT" sz="2400" dirty="0" err="1"/>
              <a:t>privées</a:t>
            </a:r>
            <a:r>
              <a:rPr lang="it-IT" sz="2400" dirty="0"/>
              <a:t>. </a:t>
            </a:r>
            <a:endParaRPr lang="it-IT" sz="2400" dirty="0" smtClean="0"/>
          </a:p>
          <a:p>
            <a:pPr algn="just"/>
            <a:r>
              <a:rPr lang="it-IT" sz="2400" dirty="0" err="1"/>
              <a:t>https</a:t>
            </a:r>
            <a:r>
              <a:rPr lang="it-IT" sz="2400" dirty="0"/>
              <a:t>://</a:t>
            </a:r>
            <a:r>
              <a:rPr lang="it-IT" sz="2400" dirty="0" err="1"/>
              <a:t>www.vie-publique.fr</a:t>
            </a:r>
            <a:r>
              <a:rPr lang="it-IT" sz="2400" dirty="0"/>
              <a:t>/</a:t>
            </a:r>
            <a:r>
              <a:rPr lang="it-IT" sz="2400" dirty="0" err="1"/>
              <a:t>loi</a:t>
            </a:r>
            <a:r>
              <a:rPr lang="it-IT" sz="2400" dirty="0"/>
              <a:t>/277157-loi-pour-une-securite-globale-preservant-les-libertes</a:t>
            </a:r>
            <a:endParaRPr lang="fr-CA" sz="2400" dirty="0"/>
          </a:p>
        </p:txBody>
      </p:sp>
    </p:spTree>
    <p:extLst>
      <p:ext uri="{BB962C8B-B14F-4D97-AF65-F5344CB8AC3E}">
        <p14:creationId xmlns:p14="http://schemas.microsoft.com/office/powerpoint/2010/main" val="1234738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Chronologie</a:t>
            </a:r>
            <a:endParaRPr lang="fr-CA" sz="2800" dirty="0"/>
          </a:p>
        </p:txBody>
      </p:sp>
      <p:sp>
        <p:nvSpPr>
          <p:cNvPr id="3" name="Segnaposto contenuto 2"/>
          <p:cNvSpPr>
            <a:spLocks noGrp="1"/>
          </p:cNvSpPr>
          <p:nvPr>
            <p:ph idx="1"/>
          </p:nvPr>
        </p:nvSpPr>
        <p:spPr/>
        <p:txBody>
          <a:bodyPr>
            <a:normAutofit/>
          </a:bodyPr>
          <a:lstStyle/>
          <a:p>
            <a:pPr algn="just"/>
            <a:r>
              <a:rPr lang="it-IT" sz="2400" dirty="0"/>
              <a:t>Le 15 </a:t>
            </a:r>
            <a:r>
              <a:rPr lang="it-IT" sz="2400" dirty="0" err="1"/>
              <a:t>avril</a:t>
            </a:r>
            <a:r>
              <a:rPr lang="it-IT" sz="2400" dirty="0"/>
              <a:t> 2021, l'</a:t>
            </a:r>
            <a:r>
              <a:rPr lang="it-IT" sz="2400" dirty="0" err="1"/>
              <a:t>Assemblée</a:t>
            </a:r>
            <a:r>
              <a:rPr lang="it-IT" sz="2400" dirty="0"/>
              <a:t> </a:t>
            </a:r>
            <a:r>
              <a:rPr lang="it-IT" sz="2400" dirty="0" err="1"/>
              <a:t>nationale</a:t>
            </a:r>
            <a:r>
              <a:rPr lang="it-IT" sz="2400" dirty="0"/>
              <a:t> a </a:t>
            </a:r>
            <a:r>
              <a:rPr lang="it-IT" sz="2400" dirty="0" err="1"/>
              <a:t>définitivement</a:t>
            </a:r>
            <a:r>
              <a:rPr lang="it-IT" sz="2400" dirty="0"/>
              <a:t> </a:t>
            </a:r>
            <a:r>
              <a:rPr lang="it-IT" sz="2400" dirty="0" err="1"/>
              <a:t>adopté</a:t>
            </a:r>
            <a:r>
              <a:rPr lang="it-IT" sz="2400" dirty="0"/>
              <a:t> la </a:t>
            </a:r>
            <a:r>
              <a:rPr lang="it-IT" sz="2400" dirty="0" err="1"/>
              <a:t>proposition</a:t>
            </a:r>
            <a:r>
              <a:rPr lang="it-IT" sz="2400" dirty="0"/>
              <a:t> de </a:t>
            </a:r>
            <a:r>
              <a:rPr lang="it-IT" sz="2400" dirty="0" err="1" smtClean="0"/>
              <a:t>loi</a:t>
            </a:r>
            <a:r>
              <a:rPr lang="it-IT" sz="2400" dirty="0" smtClean="0"/>
              <a:t>.</a:t>
            </a:r>
          </a:p>
          <a:p>
            <a:r>
              <a:rPr lang="it-IT" sz="2400" dirty="0" smtClean="0"/>
              <a:t>Le </a:t>
            </a:r>
            <a:r>
              <a:rPr lang="it-IT" sz="2400" dirty="0"/>
              <a:t>texte </a:t>
            </a:r>
            <a:r>
              <a:rPr lang="it-IT" sz="2400" dirty="0" err="1"/>
              <a:t>avait</a:t>
            </a:r>
            <a:r>
              <a:rPr lang="it-IT" sz="2400" dirty="0"/>
              <a:t> </a:t>
            </a:r>
            <a:r>
              <a:rPr lang="it-IT" sz="2400" dirty="0" err="1"/>
              <a:t>été</a:t>
            </a:r>
            <a:r>
              <a:rPr lang="it-IT" sz="2400" dirty="0"/>
              <a:t> </a:t>
            </a:r>
            <a:r>
              <a:rPr lang="it-IT" sz="2400" dirty="0" err="1"/>
              <a:t>déposé</a:t>
            </a:r>
            <a:r>
              <a:rPr lang="it-IT" sz="2400" dirty="0"/>
              <a:t> le 20 </a:t>
            </a:r>
            <a:r>
              <a:rPr lang="it-IT" sz="2400" dirty="0" err="1"/>
              <a:t>octobre</a:t>
            </a:r>
            <a:r>
              <a:rPr lang="it-IT" sz="2400" dirty="0"/>
              <a:t> 2020 par </a:t>
            </a:r>
            <a:r>
              <a:rPr lang="it-IT" sz="2400" dirty="0" err="1"/>
              <a:t>les</a:t>
            </a:r>
            <a:r>
              <a:rPr lang="it-IT" sz="2400" dirty="0"/>
              <a:t> </a:t>
            </a:r>
            <a:r>
              <a:rPr lang="it-IT" sz="2400" dirty="0" err="1"/>
              <a:t>députés</a:t>
            </a:r>
            <a:r>
              <a:rPr lang="it-IT" sz="2400" dirty="0"/>
              <a:t> Jean-Michel </a:t>
            </a:r>
            <a:r>
              <a:rPr lang="it-IT" sz="2400" dirty="0" err="1"/>
              <a:t>Fauvergue</a:t>
            </a:r>
            <a:r>
              <a:rPr lang="it-IT" sz="2400" dirty="0"/>
              <a:t> et Alice </a:t>
            </a:r>
            <a:r>
              <a:rPr lang="it-IT" sz="2400" dirty="0" err="1"/>
              <a:t>Thourot</a:t>
            </a:r>
            <a:r>
              <a:rPr lang="it-IT" sz="2400" dirty="0"/>
              <a:t> et </a:t>
            </a:r>
            <a:r>
              <a:rPr lang="it-IT" sz="2400" dirty="0" err="1"/>
              <a:t>plusieurs</a:t>
            </a:r>
            <a:r>
              <a:rPr lang="it-IT" sz="2400" dirty="0"/>
              <a:t> de </a:t>
            </a:r>
            <a:r>
              <a:rPr lang="it-IT" sz="2400" dirty="0" err="1"/>
              <a:t>leurs</a:t>
            </a:r>
            <a:r>
              <a:rPr lang="it-IT" sz="2400" dirty="0"/>
              <a:t> </a:t>
            </a:r>
            <a:r>
              <a:rPr lang="it-IT" sz="2400" dirty="0" err="1"/>
              <a:t>collègues</a:t>
            </a:r>
            <a:r>
              <a:rPr lang="it-IT" sz="2400" dirty="0"/>
              <a:t>. </a:t>
            </a:r>
            <a:endParaRPr lang="it-IT" sz="2400" dirty="0" smtClean="0"/>
          </a:p>
          <a:p>
            <a:r>
              <a:rPr lang="it-IT" sz="2400" dirty="0" smtClean="0"/>
              <a:t>Il </a:t>
            </a:r>
            <a:r>
              <a:rPr lang="it-IT" sz="2400" dirty="0" err="1"/>
              <a:t>avait</a:t>
            </a:r>
            <a:r>
              <a:rPr lang="it-IT" sz="2400" dirty="0"/>
              <a:t> </a:t>
            </a:r>
            <a:r>
              <a:rPr lang="it-IT" sz="2400" dirty="0" err="1"/>
              <a:t>été</a:t>
            </a:r>
            <a:r>
              <a:rPr lang="it-IT" sz="2400" dirty="0"/>
              <a:t> </a:t>
            </a:r>
            <a:r>
              <a:rPr lang="it-IT" sz="2400" dirty="0" err="1"/>
              <a:t>adopté</a:t>
            </a:r>
            <a:r>
              <a:rPr lang="it-IT" sz="2400" dirty="0"/>
              <a:t> en première </a:t>
            </a:r>
            <a:r>
              <a:rPr lang="it-IT" sz="2400" dirty="0" err="1"/>
              <a:t>lecture</a:t>
            </a:r>
            <a:r>
              <a:rPr lang="it-IT" sz="2400" dirty="0"/>
              <a:t> </a:t>
            </a:r>
            <a:r>
              <a:rPr lang="it-IT" sz="2400" dirty="0" err="1"/>
              <a:t>avec</a:t>
            </a:r>
            <a:r>
              <a:rPr lang="it-IT" sz="2400" dirty="0"/>
              <a:t> </a:t>
            </a:r>
            <a:r>
              <a:rPr lang="it-IT" sz="2400" dirty="0" err="1"/>
              <a:t>modifications</a:t>
            </a:r>
            <a:r>
              <a:rPr lang="it-IT" sz="2400" dirty="0"/>
              <a:t> par l'</a:t>
            </a:r>
            <a:r>
              <a:rPr lang="it-IT" sz="2400" dirty="0" err="1"/>
              <a:t>Assemblée</a:t>
            </a:r>
            <a:r>
              <a:rPr lang="it-IT" sz="2400" dirty="0"/>
              <a:t> </a:t>
            </a:r>
            <a:r>
              <a:rPr lang="it-IT" sz="2400" dirty="0" err="1"/>
              <a:t>nationale</a:t>
            </a:r>
            <a:r>
              <a:rPr lang="it-IT" sz="2400" dirty="0"/>
              <a:t> le 24 novembre 2020, </a:t>
            </a:r>
            <a:endParaRPr lang="it-IT" sz="2400" dirty="0" smtClean="0"/>
          </a:p>
          <a:p>
            <a:r>
              <a:rPr lang="it-IT" sz="2400" dirty="0" err="1" smtClean="0"/>
              <a:t>puis</a:t>
            </a:r>
            <a:r>
              <a:rPr lang="it-IT" sz="2400" dirty="0" smtClean="0"/>
              <a:t> </a:t>
            </a:r>
            <a:r>
              <a:rPr lang="it-IT" sz="2400" dirty="0"/>
              <a:t>par le </a:t>
            </a:r>
            <a:r>
              <a:rPr lang="it-IT" sz="2400" b="1" dirty="0" err="1"/>
              <a:t>Sénat</a:t>
            </a:r>
            <a:r>
              <a:rPr lang="it-IT" sz="2400" b="1" dirty="0"/>
              <a:t> le 18 </a:t>
            </a:r>
            <a:r>
              <a:rPr lang="it-IT" sz="2400" b="1" dirty="0" err="1"/>
              <a:t>mars</a:t>
            </a:r>
            <a:r>
              <a:rPr lang="it-IT" sz="2400" b="1" dirty="0"/>
              <a:t> 2021</a:t>
            </a:r>
            <a:r>
              <a:rPr lang="it-IT" sz="2400" b="1" dirty="0" smtClean="0"/>
              <a:t>.</a:t>
            </a:r>
          </a:p>
          <a:p>
            <a:endParaRPr lang="it-IT" sz="2400" b="1" dirty="0"/>
          </a:p>
          <a:p>
            <a:pPr algn="just"/>
            <a:r>
              <a:rPr lang="it-IT" sz="2400" dirty="0"/>
              <a:t>Le </a:t>
            </a:r>
            <a:r>
              <a:rPr lang="it-IT" sz="2400" dirty="0" err="1"/>
              <a:t>dépôt</a:t>
            </a:r>
            <a:r>
              <a:rPr lang="it-IT" sz="2400" dirty="0"/>
              <a:t> d'un </a:t>
            </a:r>
            <a:r>
              <a:rPr lang="it-IT" sz="2400" dirty="0" err="1"/>
              <a:t>recours</a:t>
            </a:r>
            <a:r>
              <a:rPr lang="it-IT" sz="2400" dirty="0"/>
              <a:t> </a:t>
            </a:r>
            <a:r>
              <a:rPr lang="it-IT" sz="2400" dirty="0" err="1"/>
              <a:t>au</a:t>
            </a:r>
            <a:r>
              <a:rPr lang="it-IT" sz="2400" dirty="0"/>
              <a:t> </a:t>
            </a:r>
            <a:r>
              <a:rPr lang="it-IT" sz="2400" dirty="0" err="1"/>
              <a:t>Conseil</a:t>
            </a:r>
            <a:r>
              <a:rPr lang="it-IT" sz="2400" dirty="0"/>
              <a:t> </a:t>
            </a:r>
            <a:r>
              <a:rPr lang="it-IT" sz="2400" dirty="0" err="1"/>
              <a:t>Constitutionnel</a:t>
            </a:r>
            <a:r>
              <a:rPr lang="it-IT" sz="2400" dirty="0"/>
              <a:t> par le </a:t>
            </a:r>
            <a:r>
              <a:rPr lang="it-IT" sz="2400" dirty="0" err="1"/>
              <a:t>groupe</a:t>
            </a:r>
            <a:r>
              <a:rPr lang="it-IT" sz="2400" dirty="0"/>
              <a:t> </a:t>
            </a:r>
            <a:r>
              <a:rPr lang="it-IT" sz="2400" dirty="0" err="1"/>
              <a:t>parlementaire</a:t>
            </a:r>
            <a:r>
              <a:rPr lang="it-IT" sz="2400" dirty="0"/>
              <a:t> socialiste est </a:t>
            </a:r>
            <a:r>
              <a:rPr lang="it-IT" sz="2400" dirty="0" err="1"/>
              <a:t>alors</a:t>
            </a:r>
            <a:r>
              <a:rPr lang="it-IT" sz="2400" dirty="0"/>
              <a:t> </a:t>
            </a:r>
            <a:r>
              <a:rPr lang="it-IT" sz="2400" dirty="0" err="1"/>
              <a:t>annoncé</a:t>
            </a:r>
            <a:r>
              <a:rPr lang="it-IT" sz="2400" dirty="0"/>
              <a:t>.</a:t>
            </a:r>
            <a:endParaRPr lang="fr-CA" sz="2400" dirty="0"/>
          </a:p>
        </p:txBody>
      </p:sp>
    </p:spTree>
    <p:extLst>
      <p:ext uri="{BB962C8B-B14F-4D97-AF65-F5344CB8AC3E}">
        <p14:creationId xmlns:p14="http://schemas.microsoft.com/office/powerpoint/2010/main" val="3132248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Rappel sur l’Art. 24</a:t>
            </a:r>
            <a:endParaRPr lang="fr-CA" sz="2800" dirty="0"/>
          </a:p>
        </p:txBody>
      </p:sp>
      <p:sp>
        <p:nvSpPr>
          <p:cNvPr id="3" name="Segnaposto contenuto 2"/>
          <p:cNvSpPr>
            <a:spLocks noGrp="1"/>
          </p:cNvSpPr>
          <p:nvPr>
            <p:ph idx="1"/>
          </p:nvPr>
        </p:nvSpPr>
        <p:spPr/>
        <p:txBody>
          <a:bodyPr>
            <a:normAutofit/>
          </a:bodyPr>
          <a:lstStyle/>
          <a:p>
            <a:r>
              <a:rPr lang="fr-CA" sz="2400" dirty="0"/>
              <a:t>L'article </a:t>
            </a:r>
            <a:r>
              <a:rPr lang="fr-CA" sz="2400" dirty="0" smtClean="0"/>
              <a:t>a suscité une </a:t>
            </a:r>
            <a:r>
              <a:rPr lang="fr-CA" sz="2400" dirty="0"/>
              <a:t>vive </a:t>
            </a:r>
            <a:r>
              <a:rPr lang="fr-CA" sz="2400" dirty="0" smtClean="0"/>
              <a:t>opposition</a:t>
            </a:r>
          </a:p>
          <a:p>
            <a:r>
              <a:rPr lang="fr-CA" sz="2400" dirty="0" smtClean="0"/>
              <a:t>du </a:t>
            </a:r>
            <a:r>
              <a:rPr lang="fr-CA" sz="2400" dirty="0"/>
              <a:t>Conseil des droits de l'homme des Nations </a:t>
            </a:r>
            <a:r>
              <a:rPr lang="fr-CA" sz="2400" dirty="0" smtClean="0"/>
              <a:t>unies</a:t>
            </a:r>
          </a:p>
          <a:p>
            <a:r>
              <a:rPr lang="fr-CA" sz="2400" dirty="0" smtClean="0"/>
              <a:t>de </a:t>
            </a:r>
            <a:r>
              <a:rPr lang="fr-CA" sz="2400" dirty="0"/>
              <a:t>la commission </a:t>
            </a:r>
            <a:r>
              <a:rPr lang="fr-CA" sz="2400" dirty="0" smtClean="0"/>
              <a:t>européenne, </a:t>
            </a:r>
          </a:p>
          <a:p>
            <a:r>
              <a:rPr lang="fr-CA" sz="2400" dirty="0" smtClean="0"/>
              <a:t>du </a:t>
            </a:r>
            <a:r>
              <a:rPr lang="fr-CA" sz="2400" dirty="0"/>
              <a:t>Conseil de </a:t>
            </a:r>
            <a:r>
              <a:rPr lang="fr-CA" sz="2400" dirty="0" smtClean="0"/>
              <a:t>l'Europe, </a:t>
            </a:r>
          </a:p>
          <a:p>
            <a:r>
              <a:rPr lang="fr-CA" sz="2400" dirty="0" smtClean="0"/>
              <a:t>du </a:t>
            </a:r>
            <a:r>
              <a:rPr lang="fr-CA" sz="2400" dirty="0"/>
              <a:t>Défenseur des </a:t>
            </a:r>
            <a:r>
              <a:rPr lang="fr-CA" sz="2400" dirty="0" smtClean="0"/>
              <a:t>droits</a:t>
            </a:r>
          </a:p>
          <a:p>
            <a:r>
              <a:rPr lang="fr-CA" sz="2400" dirty="0" smtClean="0"/>
              <a:t>du </a:t>
            </a:r>
            <a:r>
              <a:rPr lang="fr-CA" sz="2400" dirty="0"/>
              <a:t>Conseil national des barreaux et des associations de défense des libertés </a:t>
            </a:r>
            <a:r>
              <a:rPr lang="fr-CA" sz="2400" dirty="0" smtClean="0"/>
              <a:t>publiques </a:t>
            </a:r>
          </a:p>
          <a:p>
            <a:r>
              <a:rPr lang="fr-CA" sz="2400" dirty="0" smtClean="0"/>
              <a:t>des journalistes</a:t>
            </a:r>
          </a:p>
          <a:p>
            <a:endParaRPr lang="fr-CA" sz="2400" dirty="0"/>
          </a:p>
          <a:p>
            <a:r>
              <a:rPr lang="fr-CA" sz="2400" dirty="0" err="1" smtClean="0"/>
              <a:t>citoyen.ne.s</a:t>
            </a:r>
            <a:r>
              <a:rPr lang="fr-CA" sz="2400" dirty="0" smtClean="0"/>
              <a:t> dans la rue</a:t>
            </a:r>
            <a:endParaRPr lang="fr-CA" sz="2400" dirty="0"/>
          </a:p>
        </p:txBody>
      </p:sp>
    </p:spTree>
    <p:extLst>
      <p:ext uri="{BB962C8B-B14F-4D97-AF65-F5344CB8AC3E}">
        <p14:creationId xmlns:p14="http://schemas.microsoft.com/office/powerpoint/2010/main" val="3186486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Rappel : contestation surtout de </a:t>
            </a:r>
            <a:r>
              <a:rPr lang="fr-CA" sz="2800" dirty="0"/>
              <a:t>l’Art. </a:t>
            </a:r>
            <a:r>
              <a:rPr lang="fr-CA" sz="2800" dirty="0" smtClean="0"/>
              <a:t>24</a:t>
            </a:r>
            <a:endParaRPr lang="fr-CA" sz="2800" dirty="0"/>
          </a:p>
        </p:txBody>
      </p:sp>
      <p:sp>
        <p:nvSpPr>
          <p:cNvPr id="3" name="Segnaposto contenuto 2"/>
          <p:cNvSpPr>
            <a:spLocks noGrp="1"/>
          </p:cNvSpPr>
          <p:nvPr>
            <p:ph idx="1"/>
          </p:nvPr>
        </p:nvSpPr>
        <p:spPr/>
        <p:txBody>
          <a:bodyPr>
            <a:normAutofit/>
          </a:bodyPr>
          <a:lstStyle/>
          <a:p>
            <a:pPr algn="just"/>
            <a:r>
              <a:rPr lang="it-IT" sz="2400" dirty="0" smtClean="0"/>
              <a:t>L’Art</a:t>
            </a:r>
            <a:r>
              <a:rPr lang="it-IT" sz="2400" dirty="0"/>
              <a:t>.</a:t>
            </a:r>
            <a:r>
              <a:rPr lang="it-IT" sz="2400" dirty="0" smtClean="0"/>
              <a:t>24 (</a:t>
            </a:r>
            <a:r>
              <a:rPr lang="it-IT" sz="2400" dirty="0" err="1" smtClean="0"/>
              <a:t>début</a:t>
            </a:r>
            <a:r>
              <a:rPr lang="it-IT" sz="2400" dirty="0" smtClean="0"/>
              <a:t>) </a:t>
            </a:r>
            <a:r>
              <a:rPr lang="it-IT" sz="2400" dirty="0"/>
              <a:t>a pour </a:t>
            </a:r>
            <a:r>
              <a:rPr lang="it-IT" sz="2400" dirty="0" err="1"/>
              <a:t>but</a:t>
            </a:r>
            <a:r>
              <a:rPr lang="it-IT" sz="2400" dirty="0"/>
              <a:t> de </a:t>
            </a:r>
            <a:r>
              <a:rPr lang="it-IT" sz="2400" dirty="0" err="1"/>
              <a:t>mieux</a:t>
            </a:r>
            <a:r>
              <a:rPr lang="it-IT" sz="2400" dirty="0"/>
              <a:t> </a:t>
            </a:r>
            <a:r>
              <a:rPr lang="it-IT" sz="2400" dirty="0" err="1"/>
              <a:t>protéger</a:t>
            </a:r>
            <a:r>
              <a:rPr lang="it-IT" sz="2400" dirty="0"/>
              <a:t> </a:t>
            </a:r>
            <a:r>
              <a:rPr lang="it-IT" sz="2400" dirty="0" err="1"/>
              <a:t>les</a:t>
            </a:r>
            <a:r>
              <a:rPr lang="it-IT" sz="2400" dirty="0"/>
              <a:t> </a:t>
            </a:r>
            <a:r>
              <a:rPr lang="it-IT" sz="2400" dirty="0" err="1"/>
              <a:t>forces</a:t>
            </a:r>
            <a:r>
              <a:rPr lang="it-IT" sz="2400" dirty="0"/>
              <a:t> de l'</a:t>
            </a:r>
            <a:r>
              <a:rPr lang="it-IT" sz="2400" dirty="0" err="1"/>
              <a:t>ordre</a:t>
            </a:r>
            <a:r>
              <a:rPr lang="it-IT" sz="2400" dirty="0"/>
              <a:t> en </a:t>
            </a:r>
            <a:r>
              <a:rPr lang="it-IT" sz="2400" dirty="0" err="1"/>
              <a:t>cas</a:t>
            </a:r>
            <a:r>
              <a:rPr lang="it-IT" sz="2400" dirty="0"/>
              <a:t> de </a:t>
            </a:r>
            <a:r>
              <a:rPr lang="it-IT" sz="2400" dirty="0" err="1"/>
              <a:t>diffusion</a:t>
            </a:r>
            <a:r>
              <a:rPr lang="it-IT" sz="2400" dirty="0"/>
              <a:t> d'images </a:t>
            </a:r>
            <a:r>
              <a:rPr lang="it-IT" sz="2400" dirty="0" err="1"/>
              <a:t>les</a:t>
            </a:r>
            <a:r>
              <a:rPr lang="it-IT" sz="2400" dirty="0"/>
              <a:t> </a:t>
            </a:r>
            <a:r>
              <a:rPr lang="it-IT" sz="2400" dirty="0" err="1"/>
              <a:t>concernant</a:t>
            </a:r>
            <a:r>
              <a:rPr lang="it-IT" sz="2400" dirty="0"/>
              <a:t>, </a:t>
            </a:r>
            <a:r>
              <a:rPr lang="it-IT" sz="2400" dirty="0" err="1"/>
              <a:t>arguent</a:t>
            </a:r>
            <a:r>
              <a:rPr lang="it-IT" sz="2400" dirty="0"/>
              <a:t> </a:t>
            </a:r>
            <a:r>
              <a:rPr lang="it-IT" sz="2400" dirty="0" err="1"/>
              <a:t>ses</a:t>
            </a:r>
            <a:r>
              <a:rPr lang="it-IT" sz="2400" dirty="0"/>
              <a:t> </a:t>
            </a:r>
            <a:r>
              <a:rPr lang="it-IT" sz="2400" dirty="0" err="1"/>
              <a:t>promoteurs</a:t>
            </a:r>
            <a:r>
              <a:rPr lang="it-IT" sz="2400" dirty="0"/>
              <a:t>. À </a:t>
            </a:r>
            <a:r>
              <a:rPr lang="it-IT" sz="2400" dirty="0" err="1"/>
              <a:t>l'inverse</a:t>
            </a:r>
            <a:r>
              <a:rPr lang="it-IT" sz="2400" dirty="0"/>
              <a:t>, </a:t>
            </a:r>
            <a:r>
              <a:rPr lang="it-IT" sz="2400" dirty="0" err="1"/>
              <a:t>ses</a:t>
            </a:r>
            <a:r>
              <a:rPr lang="it-IT" sz="2400" dirty="0"/>
              <a:t> </a:t>
            </a:r>
            <a:r>
              <a:rPr lang="it-IT" sz="2400" dirty="0" err="1"/>
              <a:t>opposants</a:t>
            </a:r>
            <a:r>
              <a:rPr lang="it-IT" sz="2400" dirty="0"/>
              <a:t> y </a:t>
            </a:r>
            <a:r>
              <a:rPr lang="it-IT" sz="2400" dirty="0" err="1"/>
              <a:t>voient</a:t>
            </a:r>
            <a:r>
              <a:rPr lang="it-IT" sz="2400" dirty="0"/>
              <a:t> une </a:t>
            </a:r>
            <a:r>
              <a:rPr lang="it-IT" sz="2400" dirty="0" err="1"/>
              <a:t>disposition</a:t>
            </a:r>
            <a:r>
              <a:rPr lang="it-IT" sz="2400" dirty="0"/>
              <a:t> « liberticide » et qui </a:t>
            </a:r>
            <a:r>
              <a:rPr lang="it-IT" sz="2400" dirty="0" err="1"/>
              <a:t>empêcherait</a:t>
            </a:r>
            <a:r>
              <a:rPr lang="it-IT" sz="2400" dirty="0"/>
              <a:t> de </a:t>
            </a:r>
            <a:r>
              <a:rPr lang="it-IT" sz="2400" dirty="0" err="1"/>
              <a:t>filmer</a:t>
            </a:r>
            <a:r>
              <a:rPr lang="it-IT" sz="2400" dirty="0"/>
              <a:t> </a:t>
            </a:r>
            <a:r>
              <a:rPr lang="it-IT" sz="2400" dirty="0" err="1"/>
              <a:t>les</a:t>
            </a:r>
            <a:r>
              <a:rPr lang="it-IT" sz="2400" dirty="0"/>
              <a:t> </a:t>
            </a:r>
            <a:r>
              <a:rPr lang="it-IT" sz="2400" dirty="0" err="1"/>
              <a:t>policiers</a:t>
            </a:r>
            <a:r>
              <a:rPr lang="it-IT" sz="2400" dirty="0"/>
              <a:t> et </a:t>
            </a:r>
            <a:r>
              <a:rPr lang="it-IT" sz="2400" dirty="0" err="1"/>
              <a:t>les</a:t>
            </a:r>
            <a:r>
              <a:rPr lang="it-IT" sz="2400" dirty="0"/>
              <a:t> </a:t>
            </a:r>
            <a:r>
              <a:rPr lang="it-IT" sz="2400" dirty="0" err="1"/>
              <a:t>gendarmes</a:t>
            </a:r>
            <a:r>
              <a:rPr lang="it-IT" sz="2400" dirty="0"/>
              <a:t> </a:t>
            </a:r>
            <a:r>
              <a:rPr lang="it-IT" sz="2400" dirty="0" err="1"/>
              <a:t>lors</a:t>
            </a:r>
            <a:r>
              <a:rPr lang="it-IT" sz="2400" dirty="0"/>
              <a:t> d'</a:t>
            </a:r>
            <a:r>
              <a:rPr lang="it-IT" sz="2400" dirty="0" err="1"/>
              <a:t>interventions</a:t>
            </a:r>
            <a:r>
              <a:rPr lang="it-IT" sz="2400" dirty="0"/>
              <a:t> de </a:t>
            </a:r>
            <a:r>
              <a:rPr lang="it-IT" sz="2400" dirty="0" err="1"/>
              <a:t>sécurité</a:t>
            </a:r>
            <a:r>
              <a:rPr lang="it-IT" sz="2400" dirty="0" smtClean="0"/>
              <a:t>.</a:t>
            </a:r>
          </a:p>
          <a:p>
            <a:pPr algn="just"/>
            <a:endParaRPr lang="it-IT" sz="2400" dirty="0"/>
          </a:p>
          <a:p>
            <a:pPr algn="just"/>
            <a:r>
              <a:rPr lang="it-IT" sz="2400" dirty="0" smtClean="0"/>
              <a:t>Art. 24 Le </a:t>
            </a:r>
            <a:r>
              <a:rPr lang="it-IT" sz="2400" dirty="0" err="1" smtClean="0"/>
              <a:t>Sénat</a:t>
            </a:r>
            <a:r>
              <a:rPr lang="it-IT" sz="2400" dirty="0" smtClean="0"/>
              <a:t> l’a </a:t>
            </a:r>
            <a:r>
              <a:rPr lang="it-IT" sz="2400" dirty="0" err="1" smtClean="0"/>
              <a:t>réécrit</a:t>
            </a:r>
            <a:r>
              <a:rPr lang="it-IT" sz="2400" dirty="0" smtClean="0"/>
              <a:t>.</a:t>
            </a:r>
          </a:p>
        </p:txBody>
      </p:sp>
    </p:spTree>
    <p:extLst>
      <p:ext uri="{BB962C8B-B14F-4D97-AF65-F5344CB8AC3E}">
        <p14:creationId xmlns:p14="http://schemas.microsoft.com/office/powerpoint/2010/main" val="658545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
            </a:r>
            <a:br>
              <a:rPr lang="fr-CA" sz="2800" dirty="0" smtClean="0"/>
            </a:br>
            <a:r>
              <a:rPr lang="fr-CA" sz="2800" dirty="0" smtClean="0"/>
              <a:t>Déjà vu</a:t>
            </a:r>
            <a:br>
              <a:rPr lang="fr-CA" sz="2800" dirty="0" smtClean="0"/>
            </a:br>
            <a:r>
              <a:rPr lang="fr-CA" sz="2800" dirty="0" smtClean="0"/>
              <a:t> à propos des  </a:t>
            </a:r>
            <a:r>
              <a:rPr lang="it-IT" sz="2800" dirty="0" err="1" smtClean="0"/>
              <a:t>Réunions</a:t>
            </a:r>
            <a:r>
              <a:rPr lang="it-IT" sz="2800" dirty="0" smtClean="0"/>
              <a:t> </a:t>
            </a:r>
            <a:r>
              <a:rPr lang="it-IT" sz="2800" dirty="0"/>
              <a:t>non-</a:t>
            </a:r>
            <a:r>
              <a:rPr lang="it-IT" sz="2800" dirty="0" err="1" smtClean="0"/>
              <a:t>mixtes</a:t>
            </a:r>
            <a:r>
              <a:rPr lang="it-IT" sz="2800" dirty="0" smtClean="0"/>
              <a:t> </a:t>
            </a:r>
            <a:r>
              <a:rPr lang="it-IT" sz="2800" dirty="0" err="1" smtClean="0"/>
              <a:t>ou</a:t>
            </a:r>
            <a:r>
              <a:rPr lang="it-IT" sz="2800" dirty="0" smtClean="0"/>
              <a:t> </a:t>
            </a:r>
            <a:r>
              <a:rPr lang="it-IT" sz="2800" dirty="0" err="1"/>
              <a:t>G</a:t>
            </a:r>
            <a:r>
              <a:rPr lang="it-IT" sz="2800" dirty="0" err="1" smtClean="0"/>
              <a:t>roupes</a:t>
            </a:r>
            <a:r>
              <a:rPr lang="it-IT" sz="2800" dirty="0" smtClean="0"/>
              <a:t> de </a:t>
            </a:r>
            <a:r>
              <a:rPr lang="it-IT" sz="2800" dirty="0" err="1" smtClean="0"/>
              <a:t>paroles</a:t>
            </a:r>
            <a:r>
              <a:rPr lang="it-IT" sz="2800" dirty="0" smtClean="0"/>
              <a:t> </a:t>
            </a:r>
            <a:r>
              <a:rPr lang="it-IT" sz="2800" dirty="0"/>
              <a:t>à l'UNEF  </a:t>
            </a:r>
            <a:br>
              <a:rPr lang="it-IT" sz="2800" dirty="0"/>
            </a:br>
            <a:r>
              <a:rPr lang="fr-CA" sz="2800" dirty="0" smtClean="0"/>
              <a:t> </a:t>
            </a:r>
            <a:endParaRPr lang="fr-CA" sz="2800" dirty="0"/>
          </a:p>
        </p:txBody>
      </p:sp>
      <p:sp>
        <p:nvSpPr>
          <p:cNvPr id="3" name="Segnaposto contenuto 2"/>
          <p:cNvSpPr>
            <a:spLocks noGrp="1"/>
          </p:cNvSpPr>
          <p:nvPr>
            <p:ph idx="1"/>
          </p:nvPr>
        </p:nvSpPr>
        <p:spPr/>
        <p:txBody>
          <a:bodyPr>
            <a:normAutofit/>
          </a:bodyPr>
          <a:lstStyle/>
          <a:p>
            <a:pPr algn="just"/>
            <a:r>
              <a:rPr lang="it-IT" sz="2400" dirty="0"/>
              <a:t>L'ancien ministre de l'</a:t>
            </a:r>
            <a:r>
              <a:rPr lang="it-IT" sz="2400" dirty="0" err="1"/>
              <a:t>Intérieur</a:t>
            </a:r>
            <a:r>
              <a:rPr lang="it-IT" sz="2400" dirty="0"/>
              <a:t>, </a:t>
            </a:r>
            <a:r>
              <a:rPr lang="it-IT" sz="2400" dirty="0" err="1"/>
              <a:t>devenu</a:t>
            </a:r>
            <a:r>
              <a:rPr lang="it-IT" sz="2400" dirty="0"/>
              <a:t> patron </a:t>
            </a:r>
            <a:r>
              <a:rPr lang="it-IT" sz="2400" dirty="0" err="1"/>
              <a:t>des</a:t>
            </a:r>
            <a:r>
              <a:rPr lang="it-IT" sz="2400" dirty="0"/>
              <a:t> </a:t>
            </a:r>
            <a:r>
              <a:rPr lang="it-IT" sz="2400" dirty="0" err="1"/>
              <a:t>députés</a:t>
            </a:r>
            <a:r>
              <a:rPr lang="it-IT" sz="2400" dirty="0"/>
              <a:t> LREM, Christophe </a:t>
            </a:r>
            <a:r>
              <a:rPr lang="it-IT" sz="2400" dirty="0" err="1"/>
              <a:t>Castaner</a:t>
            </a:r>
            <a:r>
              <a:rPr lang="it-IT" sz="2400" dirty="0"/>
              <a:t>, </a:t>
            </a:r>
            <a:r>
              <a:rPr lang="it-IT" sz="2400" dirty="0" err="1"/>
              <a:t>quant</a:t>
            </a:r>
            <a:r>
              <a:rPr lang="it-IT" sz="2400" dirty="0"/>
              <a:t> à lui, </a:t>
            </a:r>
            <a:r>
              <a:rPr lang="it-IT" sz="2400" dirty="0" err="1"/>
              <a:t>avait</a:t>
            </a:r>
            <a:r>
              <a:rPr lang="it-IT" sz="2400" dirty="0"/>
              <a:t> </a:t>
            </a:r>
            <a:r>
              <a:rPr lang="it-IT" sz="2400" dirty="0" err="1"/>
              <a:t>fustigé</a:t>
            </a:r>
            <a:r>
              <a:rPr lang="it-IT" sz="2400" dirty="0"/>
              <a:t> le «</a:t>
            </a:r>
            <a:r>
              <a:rPr lang="it-IT" sz="2400" i="1" dirty="0" err="1"/>
              <a:t>clientélisme</a:t>
            </a:r>
            <a:r>
              <a:rPr lang="it-IT" sz="2400" i="1" dirty="0"/>
              <a:t> </a:t>
            </a:r>
            <a:r>
              <a:rPr lang="it-IT" sz="2400" i="1" dirty="0" err="1"/>
              <a:t>indigéniste</a:t>
            </a:r>
            <a:r>
              <a:rPr lang="it-IT" sz="2400" dirty="0"/>
              <a:t>» de l'</a:t>
            </a:r>
            <a:r>
              <a:rPr lang="it-IT" sz="2400" dirty="0" err="1"/>
              <a:t>Unef</a:t>
            </a:r>
            <a:r>
              <a:rPr lang="it-IT" sz="2400" dirty="0"/>
              <a:t> en </a:t>
            </a:r>
            <a:r>
              <a:rPr lang="it-IT" sz="2400" dirty="0" err="1"/>
              <a:t>précisant</a:t>
            </a:r>
            <a:r>
              <a:rPr lang="it-IT" sz="2400" dirty="0"/>
              <a:t> </a:t>
            </a:r>
            <a:r>
              <a:rPr lang="it-IT" sz="2400" dirty="0" err="1"/>
              <a:t>qu'il</a:t>
            </a:r>
            <a:r>
              <a:rPr lang="it-IT" sz="2400" dirty="0"/>
              <a:t> </a:t>
            </a:r>
            <a:r>
              <a:rPr lang="it-IT" sz="2400" dirty="0" err="1"/>
              <a:t>fallait</a:t>
            </a:r>
            <a:r>
              <a:rPr lang="it-IT" sz="2400" dirty="0"/>
              <a:t> «</a:t>
            </a:r>
            <a:r>
              <a:rPr lang="it-IT" sz="2400" i="1" dirty="0" err="1"/>
              <a:t>condamner</a:t>
            </a:r>
            <a:r>
              <a:rPr lang="it-IT" sz="2400" i="1" dirty="0"/>
              <a:t> cela</a:t>
            </a:r>
            <a:r>
              <a:rPr lang="it-IT" sz="2400" dirty="0"/>
              <a:t>». «</a:t>
            </a:r>
            <a:r>
              <a:rPr lang="it-IT" sz="2400" i="1" dirty="0"/>
              <a:t>Si </a:t>
            </a:r>
            <a:r>
              <a:rPr lang="it-IT" sz="2400" i="1" dirty="0" err="1"/>
              <a:t>les</a:t>
            </a:r>
            <a:r>
              <a:rPr lang="it-IT" sz="2400" i="1" dirty="0"/>
              <a:t> </a:t>
            </a:r>
            <a:r>
              <a:rPr lang="it-IT" sz="2400" i="1" dirty="0" err="1"/>
              <a:t>faits</a:t>
            </a:r>
            <a:r>
              <a:rPr lang="it-IT" sz="2400" i="1" dirty="0"/>
              <a:t> </a:t>
            </a:r>
            <a:r>
              <a:rPr lang="it-IT" sz="2400" i="1" dirty="0" err="1"/>
              <a:t>relèvent</a:t>
            </a:r>
            <a:r>
              <a:rPr lang="it-IT" sz="2400" i="1" dirty="0"/>
              <a:t> </a:t>
            </a:r>
            <a:r>
              <a:rPr lang="it-IT" sz="2400" i="1" dirty="0" err="1"/>
              <a:t>du</a:t>
            </a:r>
            <a:r>
              <a:rPr lang="it-IT" sz="2400" i="1" dirty="0"/>
              <a:t> </a:t>
            </a:r>
            <a:r>
              <a:rPr lang="it-IT" sz="2400" i="1" dirty="0" err="1"/>
              <a:t>pénal</a:t>
            </a:r>
            <a:r>
              <a:rPr lang="it-IT" sz="2400" i="1" dirty="0"/>
              <a:t>, cela </a:t>
            </a:r>
            <a:r>
              <a:rPr lang="it-IT" sz="2400" i="1" dirty="0" err="1"/>
              <a:t>doit</a:t>
            </a:r>
            <a:r>
              <a:rPr lang="it-IT" sz="2400" i="1" dirty="0"/>
              <a:t> </a:t>
            </a:r>
            <a:r>
              <a:rPr lang="it-IT" sz="2400" i="1" dirty="0" err="1"/>
              <a:t>faire</a:t>
            </a:r>
            <a:r>
              <a:rPr lang="it-IT" sz="2400" i="1" dirty="0"/>
              <a:t> l'</a:t>
            </a:r>
            <a:r>
              <a:rPr lang="it-IT" sz="2400" i="1" dirty="0" err="1"/>
              <a:t>objet</a:t>
            </a:r>
            <a:r>
              <a:rPr lang="it-IT" sz="2400" i="1" dirty="0"/>
              <a:t> de </a:t>
            </a:r>
            <a:r>
              <a:rPr lang="it-IT" sz="2400" i="1" dirty="0" err="1"/>
              <a:t>poursuites</a:t>
            </a:r>
            <a:r>
              <a:rPr lang="it-IT" sz="2400" i="1" dirty="0"/>
              <a:t> </a:t>
            </a:r>
            <a:r>
              <a:rPr lang="it-IT" sz="2400" i="1" dirty="0" err="1"/>
              <a:t>pénales</a:t>
            </a:r>
            <a:r>
              <a:rPr lang="it-IT" sz="2400" dirty="0"/>
              <a:t>», </a:t>
            </a:r>
            <a:r>
              <a:rPr lang="it-IT" sz="2400" dirty="0" err="1"/>
              <a:t>avait</a:t>
            </a:r>
            <a:r>
              <a:rPr lang="it-IT" sz="2400" dirty="0"/>
              <a:t>-il </a:t>
            </a:r>
            <a:r>
              <a:rPr lang="it-IT" sz="2400" dirty="0" err="1"/>
              <a:t>plaidé</a:t>
            </a:r>
            <a:r>
              <a:rPr lang="it-IT" sz="2400" dirty="0"/>
              <a:t>, </a:t>
            </a:r>
            <a:r>
              <a:rPr lang="it-IT" sz="2400" dirty="0" err="1"/>
              <a:t>estimant</a:t>
            </a:r>
            <a:r>
              <a:rPr lang="it-IT" sz="2400" dirty="0"/>
              <a:t> </a:t>
            </a:r>
            <a:r>
              <a:rPr lang="it-IT" sz="2400" dirty="0" err="1"/>
              <a:t>que</a:t>
            </a:r>
            <a:r>
              <a:rPr lang="it-IT" sz="2400" dirty="0"/>
              <a:t> </a:t>
            </a:r>
            <a:r>
              <a:rPr lang="it-IT" sz="2400" dirty="0" err="1"/>
              <a:t>ces</a:t>
            </a:r>
            <a:r>
              <a:rPr lang="it-IT" sz="2400" dirty="0"/>
              <a:t> </a:t>
            </a:r>
            <a:r>
              <a:rPr lang="it-IT" sz="2400" dirty="0" err="1"/>
              <a:t>réunions</a:t>
            </a:r>
            <a:r>
              <a:rPr lang="it-IT" sz="2400" dirty="0"/>
              <a:t> </a:t>
            </a:r>
            <a:r>
              <a:rPr lang="it-IT" sz="2400" dirty="0" err="1"/>
              <a:t>étaient</a:t>
            </a:r>
            <a:r>
              <a:rPr lang="it-IT" sz="2400" dirty="0"/>
              <a:t> «</a:t>
            </a:r>
            <a:r>
              <a:rPr lang="it-IT" sz="2400" i="1" dirty="0"/>
              <a:t>une forme de </a:t>
            </a:r>
            <a:r>
              <a:rPr lang="it-IT" sz="2400" b="1" i="1" dirty="0" err="1"/>
              <a:t>séparatisme</a:t>
            </a:r>
            <a:r>
              <a:rPr lang="it-IT" sz="2400" b="1" dirty="0"/>
              <a:t>»</a:t>
            </a:r>
            <a:r>
              <a:rPr lang="it-IT" sz="2400" dirty="0" smtClean="0"/>
              <a:t>.</a:t>
            </a:r>
          </a:p>
          <a:p>
            <a:pPr algn="just"/>
            <a:r>
              <a:rPr lang="it-IT" sz="2400" i="1" dirty="0"/>
              <a:t>Figaro </a:t>
            </a:r>
            <a:r>
              <a:rPr lang="it-IT" sz="2400" dirty="0"/>
              <a:t>18 </a:t>
            </a:r>
            <a:r>
              <a:rPr lang="it-IT" sz="2400" dirty="0" err="1"/>
              <a:t>mars</a:t>
            </a:r>
            <a:r>
              <a:rPr lang="it-IT" sz="2400" dirty="0"/>
              <a:t> 2021</a:t>
            </a:r>
            <a:endParaRPr lang="fr-CA" sz="2400" dirty="0"/>
          </a:p>
          <a:p>
            <a:pPr algn="just"/>
            <a:endParaRPr lang="fr-CA" sz="2400" dirty="0"/>
          </a:p>
        </p:txBody>
      </p:sp>
    </p:spTree>
    <p:extLst>
      <p:ext uri="{BB962C8B-B14F-4D97-AF65-F5344CB8AC3E}">
        <p14:creationId xmlns:p14="http://schemas.microsoft.com/office/powerpoint/2010/main" val="262309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endParaRPr lang="fr-CA" sz="2800" dirty="0"/>
          </a:p>
        </p:txBody>
      </p:sp>
      <p:sp>
        <p:nvSpPr>
          <p:cNvPr id="3" name="Segnaposto contenuto 2"/>
          <p:cNvSpPr>
            <a:spLocks noGrp="1"/>
          </p:cNvSpPr>
          <p:nvPr>
            <p:ph idx="1"/>
          </p:nvPr>
        </p:nvSpPr>
        <p:spPr/>
        <p:txBody>
          <a:bodyPr>
            <a:normAutofit/>
          </a:bodyPr>
          <a:lstStyle/>
          <a:p>
            <a:pPr algn="just"/>
            <a:r>
              <a:rPr lang="it-IT" sz="2400" dirty="0"/>
              <a:t>L’</a:t>
            </a:r>
            <a:r>
              <a:rPr lang="it-IT" sz="2400" b="1" dirty="0" err="1"/>
              <a:t>article</a:t>
            </a:r>
            <a:r>
              <a:rPr lang="it-IT" sz="2400" b="1" dirty="0"/>
              <a:t> 24 </a:t>
            </a:r>
            <a:r>
              <a:rPr lang="it-IT" sz="2400" dirty="0" err="1"/>
              <a:t>crée</a:t>
            </a:r>
            <a:r>
              <a:rPr lang="it-IT" sz="2400" dirty="0"/>
              <a:t> </a:t>
            </a:r>
            <a:r>
              <a:rPr lang="it-IT" sz="2400" dirty="0" err="1"/>
              <a:t>dans</a:t>
            </a:r>
            <a:r>
              <a:rPr lang="it-IT" sz="2400" dirty="0"/>
              <a:t> le code </a:t>
            </a:r>
            <a:r>
              <a:rPr lang="it-IT" sz="2400" dirty="0" err="1"/>
              <a:t>pénal</a:t>
            </a:r>
            <a:r>
              <a:rPr lang="it-IT" sz="2400" dirty="0"/>
              <a:t> un </a:t>
            </a:r>
            <a:r>
              <a:rPr lang="it-IT" sz="2400" dirty="0" err="1"/>
              <a:t>nouveau</a:t>
            </a:r>
            <a:r>
              <a:rPr lang="it-IT" sz="2400" dirty="0"/>
              <a:t> </a:t>
            </a:r>
            <a:r>
              <a:rPr lang="it-IT" sz="2400" dirty="0" err="1"/>
              <a:t>délit</a:t>
            </a:r>
            <a:r>
              <a:rPr lang="it-IT" sz="2400" dirty="0"/>
              <a:t>, qui </a:t>
            </a:r>
            <a:r>
              <a:rPr lang="it-IT" sz="2400" dirty="0" err="1"/>
              <a:t>sanctionne</a:t>
            </a:r>
            <a:r>
              <a:rPr lang="it-IT" sz="2400" dirty="0"/>
              <a:t> d’une </a:t>
            </a:r>
            <a:r>
              <a:rPr lang="it-IT" sz="2400" dirty="0" err="1"/>
              <a:t>peine</a:t>
            </a:r>
            <a:r>
              <a:rPr lang="it-IT" sz="2400" dirty="0"/>
              <a:t> de </a:t>
            </a:r>
            <a:r>
              <a:rPr lang="it-IT" sz="2400" dirty="0" err="1"/>
              <a:t>cinq</a:t>
            </a:r>
            <a:r>
              <a:rPr lang="it-IT" sz="2400" dirty="0"/>
              <a:t> </a:t>
            </a:r>
            <a:r>
              <a:rPr lang="it-IT" sz="2400" dirty="0" err="1"/>
              <a:t>ans</a:t>
            </a:r>
            <a:r>
              <a:rPr lang="it-IT" sz="2400" dirty="0"/>
              <a:t> d’</a:t>
            </a:r>
            <a:r>
              <a:rPr lang="it-IT" sz="2400" dirty="0" err="1"/>
              <a:t>emprisonnement</a:t>
            </a:r>
            <a:r>
              <a:rPr lang="it-IT" sz="2400" dirty="0"/>
              <a:t> </a:t>
            </a:r>
            <a:r>
              <a:rPr lang="it-IT" sz="2400" dirty="0" err="1"/>
              <a:t>toute</a:t>
            </a:r>
            <a:r>
              <a:rPr lang="it-IT" sz="2400" dirty="0"/>
              <a:t> </a:t>
            </a:r>
            <a:r>
              <a:rPr lang="it-IT" sz="2400" i="1" dirty="0"/>
              <a:t>« </a:t>
            </a:r>
            <a:r>
              <a:rPr lang="it-IT" sz="2400" i="1" dirty="0" err="1"/>
              <a:t>provocation</a:t>
            </a:r>
            <a:r>
              <a:rPr lang="it-IT" sz="2400" i="1" dirty="0"/>
              <a:t> </a:t>
            </a:r>
            <a:r>
              <a:rPr lang="it-IT" sz="2400" dirty="0"/>
              <a:t>[</a:t>
            </a:r>
            <a:r>
              <a:rPr lang="it-IT" sz="2400" dirty="0" err="1"/>
              <a:t>dans</a:t>
            </a:r>
            <a:r>
              <a:rPr lang="it-IT" sz="2400" dirty="0"/>
              <a:t> le </a:t>
            </a:r>
            <a:r>
              <a:rPr lang="it-IT" sz="2400" dirty="0" err="1"/>
              <a:t>sens</a:t>
            </a:r>
            <a:r>
              <a:rPr lang="it-IT" sz="2400" dirty="0"/>
              <a:t> d’</a:t>
            </a:r>
            <a:r>
              <a:rPr lang="it-IT" sz="2400" dirty="0" err="1"/>
              <a:t>inciter</a:t>
            </a:r>
            <a:r>
              <a:rPr lang="it-IT" sz="2400" dirty="0"/>
              <a:t>, d’</a:t>
            </a:r>
            <a:r>
              <a:rPr lang="it-IT" sz="2400" dirty="0" err="1"/>
              <a:t>appeler</a:t>
            </a:r>
            <a:r>
              <a:rPr lang="it-IT" sz="2400" dirty="0"/>
              <a:t>]</a:t>
            </a:r>
            <a:r>
              <a:rPr lang="it-IT" sz="2400" i="1" dirty="0"/>
              <a:t> à l’</a:t>
            </a:r>
            <a:r>
              <a:rPr lang="it-IT" sz="2400" i="1" dirty="0" err="1"/>
              <a:t>identification</a:t>
            </a:r>
            <a:r>
              <a:rPr lang="it-IT" sz="2400" i="1" dirty="0"/>
              <a:t> » </a:t>
            </a:r>
            <a:r>
              <a:rPr lang="it-IT" sz="2400" dirty="0"/>
              <a:t>d’un gendarme, d’un </a:t>
            </a:r>
            <a:r>
              <a:rPr lang="it-IT" sz="2400" dirty="0" err="1"/>
              <a:t>policier</a:t>
            </a:r>
            <a:r>
              <a:rPr lang="it-IT" sz="2400" dirty="0"/>
              <a:t>, d’un agent </a:t>
            </a:r>
            <a:r>
              <a:rPr lang="it-IT" sz="2400" dirty="0" err="1"/>
              <a:t>des</a:t>
            </a:r>
            <a:r>
              <a:rPr lang="it-IT" sz="2400" dirty="0"/>
              <a:t> </a:t>
            </a:r>
            <a:r>
              <a:rPr lang="it-IT" sz="2400" dirty="0" err="1"/>
              <a:t>douanes</a:t>
            </a:r>
            <a:r>
              <a:rPr lang="it-IT" sz="2400" dirty="0"/>
              <a:t> </a:t>
            </a:r>
            <a:r>
              <a:rPr lang="it-IT" sz="2400" dirty="0" err="1"/>
              <a:t>ou</a:t>
            </a:r>
            <a:r>
              <a:rPr lang="it-IT" sz="2400" dirty="0"/>
              <a:t> de </a:t>
            </a:r>
            <a:r>
              <a:rPr lang="it-IT" sz="2400" dirty="0" err="1"/>
              <a:t>leurs</a:t>
            </a:r>
            <a:r>
              <a:rPr lang="it-IT" sz="2400" dirty="0"/>
              <a:t> </a:t>
            </a:r>
            <a:r>
              <a:rPr lang="it-IT" sz="2400" dirty="0" err="1"/>
              <a:t>proches</a:t>
            </a:r>
            <a:r>
              <a:rPr lang="it-IT" sz="2400" dirty="0"/>
              <a:t>, </a:t>
            </a:r>
            <a:r>
              <a:rPr lang="it-IT" sz="2400" i="1" dirty="0"/>
              <a:t>« </a:t>
            </a:r>
            <a:r>
              <a:rPr lang="it-IT" sz="2400" i="1" dirty="0" err="1"/>
              <a:t>dans</a:t>
            </a:r>
            <a:r>
              <a:rPr lang="it-IT" sz="2400" i="1" dirty="0"/>
              <a:t> le </a:t>
            </a:r>
            <a:r>
              <a:rPr lang="it-IT" sz="2400" i="1" dirty="0" err="1"/>
              <a:t>but</a:t>
            </a:r>
            <a:r>
              <a:rPr lang="it-IT" sz="2400" i="1" dirty="0"/>
              <a:t> manifeste </a:t>
            </a:r>
            <a:r>
              <a:rPr lang="it-IT" sz="2400" i="1" dirty="0" err="1"/>
              <a:t>qu’il</a:t>
            </a:r>
            <a:r>
              <a:rPr lang="it-IT" sz="2400" i="1" dirty="0"/>
              <a:t> </a:t>
            </a:r>
            <a:r>
              <a:rPr lang="it-IT" sz="2400" i="1" dirty="0" err="1"/>
              <a:t>soit</a:t>
            </a:r>
            <a:r>
              <a:rPr lang="it-IT" sz="2400" i="1" dirty="0"/>
              <a:t> </a:t>
            </a:r>
            <a:r>
              <a:rPr lang="it-IT" sz="2400" i="1" dirty="0" err="1"/>
              <a:t>porté</a:t>
            </a:r>
            <a:r>
              <a:rPr lang="it-IT" sz="2400" i="1" dirty="0"/>
              <a:t> </a:t>
            </a:r>
            <a:r>
              <a:rPr lang="it-IT" sz="2400" i="1" dirty="0" err="1"/>
              <a:t>atteinte</a:t>
            </a:r>
            <a:r>
              <a:rPr lang="it-IT" sz="2400" i="1" dirty="0"/>
              <a:t> à son </a:t>
            </a:r>
            <a:r>
              <a:rPr lang="it-IT" sz="2400" i="1" dirty="0" err="1"/>
              <a:t>intégrité</a:t>
            </a:r>
            <a:r>
              <a:rPr lang="it-IT" sz="2400" i="1" dirty="0"/>
              <a:t> </a:t>
            </a:r>
            <a:r>
              <a:rPr lang="it-IT" sz="2400" i="1" dirty="0" err="1"/>
              <a:t>physique</a:t>
            </a:r>
            <a:r>
              <a:rPr lang="it-IT" sz="2400" i="1" dirty="0"/>
              <a:t> </a:t>
            </a:r>
            <a:r>
              <a:rPr lang="it-IT" sz="2400" i="1" dirty="0" err="1"/>
              <a:t>ou</a:t>
            </a:r>
            <a:r>
              <a:rPr lang="it-IT" sz="2400" i="1" dirty="0"/>
              <a:t> </a:t>
            </a:r>
            <a:r>
              <a:rPr lang="it-IT" sz="2400" i="1" dirty="0" err="1"/>
              <a:t>psychique</a:t>
            </a:r>
            <a:r>
              <a:rPr lang="it-IT" sz="2400" i="1" dirty="0"/>
              <a:t> »</a:t>
            </a:r>
            <a:r>
              <a:rPr lang="it-IT" sz="2400" dirty="0" smtClean="0"/>
              <a:t>.</a:t>
            </a:r>
          </a:p>
          <a:p>
            <a:pPr algn="just"/>
            <a:endParaRPr lang="it-IT" sz="2400" dirty="0"/>
          </a:p>
          <a:p>
            <a:pPr algn="just"/>
            <a:r>
              <a:rPr lang="it-IT" sz="2400" i="1" dirty="0" smtClean="0"/>
              <a:t>Le Monde </a:t>
            </a:r>
            <a:r>
              <a:rPr lang="it-IT" sz="2400" dirty="0" smtClean="0"/>
              <a:t>15 </a:t>
            </a:r>
            <a:r>
              <a:rPr lang="it-IT" sz="2400" dirty="0" err="1" smtClean="0"/>
              <a:t>avril</a:t>
            </a:r>
            <a:r>
              <a:rPr lang="it-IT" sz="2400" dirty="0" smtClean="0"/>
              <a:t> 2021</a:t>
            </a:r>
          </a:p>
          <a:p>
            <a:pPr algn="just"/>
            <a:r>
              <a:rPr lang="it-IT" sz="2400" dirty="0"/>
              <a:t>La </a:t>
            </a:r>
            <a:r>
              <a:rPr lang="it-IT" sz="2400" dirty="0" err="1"/>
              <a:t>diffusion</a:t>
            </a:r>
            <a:r>
              <a:rPr lang="it-IT" sz="2400" dirty="0"/>
              <a:t> de </a:t>
            </a:r>
            <a:r>
              <a:rPr lang="it-IT" sz="2400" dirty="0" err="1"/>
              <a:t>photos</a:t>
            </a:r>
            <a:r>
              <a:rPr lang="it-IT" sz="2400" dirty="0"/>
              <a:t> de </a:t>
            </a:r>
            <a:r>
              <a:rPr lang="it-IT" sz="2400" dirty="0" err="1"/>
              <a:t>forces</a:t>
            </a:r>
            <a:r>
              <a:rPr lang="it-IT" sz="2400" dirty="0"/>
              <a:t> de l’</a:t>
            </a:r>
            <a:r>
              <a:rPr lang="it-IT" sz="2400" dirty="0" err="1"/>
              <a:t>ordre</a:t>
            </a:r>
            <a:r>
              <a:rPr lang="it-IT" sz="2400" dirty="0"/>
              <a:t> n’est plus </a:t>
            </a:r>
            <a:r>
              <a:rPr lang="it-IT" sz="2400" dirty="0" err="1"/>
              <a:t>explicitement</a:t>
            </a:r>
            <a:r>
              <a:rPr lang="it-IT" sz="2400" dirty="0"/>
              <a:t> </a:t>
            </a:r>
            <a:r>
              <a:rPr lang="it-IT" sz="2400" dirty="0" err="1"/>
              <a:t>condamnée</a:t>
            </a:r>
            <a:r>
              <a:rPr lang="it-IT" sz="2400" dirty="0"/>
              <a:t> mais</a:t>
            </a:r>
            <a:endParaRPr lang="fr-CA" sz="2400" dirty="0"/>
          </a:p>
          <a:p>
            <a:endParaRPr lang="fr-CA" sz="2400" dirty="0"/>
          </a:p>
          <a:p>
            <a:pPr algn="just"/>
            <a:endParaRPr lang="fr-CA" sz="2400" dirty="0"/>
          </a:p>
        </p:txBody>
      </p:sp>
    </p:spTree>
    <p:extLst>
      <p:ext uri="{BB962C8B-B14F-4D97-AF65-F5344CB8AC3E}">
        <p14:creationId xmlns:p14="http://schemas.microsoft.com/office/powerpoint/2010/main" val="4182463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Dictionnaires et culture</a:t>
            </a:r>
            <a:endParaRPr lang="fr-CA" sz="2800" dirty="0"/>
          </a:p>
        </p:txBody>
      </p:sp>
      <p:sp>
        <p:nvSpPr>
          <p:cNvPr id="3" name="Segnaposto contenuto 2"/>
          <p:cNvSpPr>
            <a:spLocks noGrp="1"/>
          </p:cNvSpPr>
          <p:nvPr>
            <p:ph idx="1"/>
          </p:nvPr>
        </p:nvSpPr>
        <p:spPr/>
        <p:txBody>
          <a:bodyPr/>
          <a:lstStyle/>
          <a:p>
            <a:endParaRPr lang="fr-CA"/>
          </a:p>
        </p:txBody>
      </p:sp>
    </p:spTree>
    <p:extLst>
      <p:ext uri="{BB962C8B-B14F-4D97-AF65-F5344CB8AC3E}">
        <p14:creationId xmlns:p14="http://schemas.microsoft.com/office/powerpoint/2010/main" val="146006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69" name="Titolo 1"/>
          <p:cNvSpPr>
            <a:spLocks noGrp="1"/>
          </p:cNvSpPr>
          <p:nvPr>
            <p:ph type="title"/>
          </p:nvPr>
        </p:nvSpPr>
        <p:spPr/>
        <p:txBody>
          <a:bodyPr/>
          <a:lstStyle/>
          <a:p>
            <a:r>
              <a:rPr lang="it-IT" sz="2800" i="1" dirty="0" err="1" smtClean="0">
                <a:latin typeface="Arial" charset="0"/>
                <a:ea typeface="MS PGothic" charset="0"/>
              </a:rPr>
              <a:t>Mariage</a:t>
            </a:r>
            <a:r>
              <a:rPr lang="it-IT" sz="2800" i="1" dirty="0" smtClean="0">
                <a:latin typeface="Arial" charset="0"/>
                <a:ea typeface="MS PGothic" charset="0"/>
              </a:rPr>
              <a:t> </a:t>
            </a:r>
            <a:endParaRPr lang="it-IT" sz="2800" dirty="0">
              <a:latin typeface="Arial" charset="0"/>
              <a:ea typeface="MS PGothic" charset="0"/>
            </a:endParaRPr>
          </a:p>
        </p:txBody>
      </p:sp>
      <p:sp>
        <p:nvSpPr>
          <p:cNvPr id="442370" name="Segnaposto contenuto 2"/>
          <p:cNvSpPr>
            <a:spLocks noGrp="1"/>
          </p:cNvSpPr>
          <p:nvPr>
            <p:ph idx="1"/>
          </p:nvPr>
        </p:nvSpPr>
        <p:spPr/>
        <p:txBody>
          <a:bodyPr>
            <a:normAutofit/>
          </a:bodyPr>
          <a:lstStyle/>
          <a:p>
            <a:pPr algn="just">
              <a:lnSpc>
                <a:spcPct val="80000"/>
              </a:lnSpc>
            </a:pPr>
            <a:r>
              <a:rPr lang="fr-FR" sz="2400" dirty="0">
                <a:ea typeface="MS PGothic" charset="0"/>
                <a:cs typeface="MS PGothic" charset="0"/>
              </a:rPr>
              <a:t>Le PR enregistre à partir de </a:t>
            </a:r>
            <a:r>
              <a:rPr lang="fr-FR" sz="2400" b="1" dirty="0">
                <a:ea typeface="MS PGothic" charset="0"/>
                <a:cs typeface="MS PGothic" charset="0"/>
              </a:rPr>
              <a:t>1993</a:t>
            </a:r>
            <a:r>
              <a:rPr lang="fr-FR" sz="2400" dirty="0">
                <a:ea typeface="MS PGothic" charset="0"/>
                <a:cs typeface="MS PGothic" charset="0"/>
              </a:rPr>
              <a:t>, bien avant l’approbation de la loi française du mariage pour tous de 2013, la possibilité du mariage homosexuel en définissant le mariage </a:t>
            </a:r>
            <a:r>
              <a:rPr lang="fr-FR" sz="2400" dirty="0" smtClean="0">
                <a:ea typeface="MS PGothic" charset="0"/>
                <a:cs typeface="MS PGothic" charset="0"/>
              </a:rPr>
              <a:t>comme :</a:t>
            </a:r>
          </a:p>
          <a:p>
            <a:pPr algn="just">
              <a:lnSpc>
                <a:spcPct val="80000"/>
              </a:lnSpc>
            </a:pPr>
            <a:r>
              <a:rPr lang="fr-FR" sz="2400" dirty="0" smtClean="0">
                <a:ea typeface="MS PGothic" charset="0"/>
                <a:cs typeface="MS PGothic" charset="0"/>
              </a:rPr>
              <a:t> </a:t>
            </a:r>
            <a:r>
              <a:rPr lang="fr-FR" sz="2400" dirty="0">
                <a:ea typeface="MS PGothic" charset="0"/>
                <a:cs typeface="MS PGothic" charset="0"/>
              </a:rPr>
              <a:t>« L'institution. Union légitime de </a:t>
            </a:r>
            <a:r>
              <a:rPr lang="fr-FR" sz="2400" b="1" dirty="0">
                <a:ea typeface="MS PGothic" charset="0"/>
                <a:cs typeface="MS PGothic" charset="0"/>
              </a:rPr>
              <a:t>deux personnes </a:t>
            </a:r>
            <a:r>
              <a:rPr lang="fr-FR" sz="2400" dirty="0">
                <a:ea typeface="MS PGothic" charset="0"/>
                <a:cs typeface="MS PGothic" charset="0"/>
              </a:rPr>
              <a:t>dans les conditions prévues par la loi ». </a:t>
            </a:r>
            <a:endParaRPr lang="fr-FR" sz="2400" dirty="0" smtClean="0">
              <a:ea typeface="MS PGothic" charset="0"/>
              <a:cs typeface="MS PGothic" charset="0"/>
            </a:endParaRPr>
          </a:p>
          <a:p>
            <a:pPr algn="just">
              <a:lnSpc>
                <a:spcPct val="80000"/>
              </a:lnSpc>
            </a:pPr>
            <a:endParaRPr lang="fr-FR" sz="2400" dirty="0">
              <a:ea typeface="MS PGothic" charset="0"/>
              <a:cs typeface="MS PGothic" charset="0"/>
            </a:endParaRPr>
          </a:p>
          <a:p>
            <a:pPr algn="just">
              <a:lnSpc>
                <a:spcPct val="80000"/>
              </a:lnSpc>
            </a:pPr>
            <a:r>
              <a:rPr lang="fr-FR" sz="2400" dirty="0">
                <a:ea typeface="MS PGothic" charset="0"/>
                <a:cs typeface="MS PGothic" charset="0"/>
              </a:rPr>
              <a:t>DA 9° éd</a:t>
            </a:r>
            <a:r>
              <a:rPr lang="fr-FR" sz="2400" dirty="0" smtClean="0">
                <a:ea typeface="MS PGothic" charset="0"/>
                <a:cs typeface="MS PGothic" charset="0"/>
              </a:rPr>
              <a:t>. : Union </a:t>
            </a:r>
            <a:r>
              <a:rPr lang="fr-FR" sz="2400" dirty="0">
                <a:ea typeface="MS PGothic" charset="0"/>
                <a:cs typeface="MS PGothic" charset="0"/>
              </a:rPr>
              <a:t>légitime </a:t>
            </a:r>
            <a:r>
              <a:rPr lang="fr-FR" sz="2400" b="1" dirty="0">
                <a:ea typeface="MS PGothic" charset="0"/>
                <a:cs typeface="MS PGothic" charset="0"/>
              </a:rPr>
              <a:t>d’un homme et d’une femme</a:t>
            </a:r>
            <a:r>
              <a:rPr lang="fr-FR" sz="2400" dirty="0">
                <a:ea typeface="MS PGothic" charset="0"/>
                <a:cs typeface="MS PGothic" charset="0"/>
              </a:rPr>
              <a:t>, formée par l’échange des consentements que recueille publiquement le représentant de l’autorité civile. </a:t>
            </a:r>
          </a:p>
          <a:p>
            <a:pPr algn="just">
              <a:lnSpc>
                <a:spcPct val="80000"/>
              </a:lnSpc>
            </a:pPr>
            <a:endParaRPr lang="fr-FR" sz="2400" dirty="0" smtClean="0">
              <a:ea typeface="MS PGothic" charset="0"/>
              <a:cs typeface="MS PGothic" charset="0"/>
            </a:endParaRPr>
          </a:p>
          <a:p>
            <a:pPr algn="just">
              <a:lnSpc>
                <a:spcPct val="80000"/>
              </a:lnSpc>
            </a:pPr>
            <a:endParaRPr lang="fr-FR" sz="2400" dirty="0">
              <a:latin typeface="Arial" charset="0"/>
              <a:ea typeface="MS PGothic" charset="0"/>
              <a:cs typeface="MS PGothic" charset="0"/>
            </a:endParaRPr>
          </a:p>
          <a:p>
            <a:pPr algn="just">
              <a:lnSpc>
                <a:spcPct val="80000"/>
              </a:lnSpc>
            </a:pPr>
            <a:r>
              <a:rPr lang="fr-FR" sz="2400" dirty="0" smtClean="0">
                <a:ea typeface="MS PGothic" charset="0"/>
                <a:cs typeface="MS PGothic" charset="0"/>
              </a:rPr>
              <a:t>Les dictionnaires italiens ?</a:t>
            </a:r>
            <a:endParaRPr lang="it-IT" sz="2400" dirty="0">
              <a:ea typeface="MS PGothic" charset="0"/>
              <a:cs typeface="MS PGothic" charset="0"/>
            </a:endParaRPr>
          </a:p>
          <a:p>
            <a:pPr algn="just" eaLnBrk="1" hangingPunct="1">
              <a:lnSpc>
                <a:spcPct val="80000"/>
              </a:lnSpc>
            </a:pPr>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241301419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err="1" smtClean="0"/>
              <a:t>Matrimonio</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b="1" dirty="0" err="1" smtClean="0"/>
              <a:t>matrimònio</a:t>
            </a:r>
            <a:r>
              <a:rPr lang="it-IT" sz="2400" dirty="0" smtClean="0"/>
              <a:t> s. m. [dal </a:t>
            </a:r>
            <a:r>
              <a:rPr lang="it-IT" sz="2400" dirty="0" err="1" smtClean="0"/>
              <a:t>lat</a:t>
            </a:r>
            <a:r>
              <a:rPr lang="it-IT" sz="2400" dirty="0" smtClean="0"/>
              <a:t>. </a:t>
            </a:r>
            <a:r>
              <a:rPr lang="it-IT" sz="2400" i="1" dirty="0" err="1" smtClean="0"/>
              <a:t>matrimonium</a:t>
            </a:r>
            <a:r>
              <a:rPr lang="it-IT" sz="2400" dirty="0" smtClean="0"/>
              <a:t>, </a:t>
            </a:r>
            <a:r>
              <a:rPr lang="it-IT" sz="2400" dirty="0" err="1" smtClean="0"/>
              <a:t>der</a:t>
            </a:r>
            <a:r>
              <a:rPr lang="it-IT" sz="2400" dirty="0" smtClean="0"/>
              <a:t>. di </a:t>
            </a:r>
            <a:r>
              <a:rPr lang="it-IT" sz="2400" i="1" dirty="0" smtClean="0"/>
              <a:t>mater</a:t>
            </a:r>
            <a:r>
              <a:rPr lang="it-IT" sz="2400" dirty="0" smtClean="0"/>
              <a:t> -</a:t>
            </a:r>
            <a:r>
              <a:rPr lang="it-IT" sz="2400" i="1" dirty="0" smtClean="0"/>
              <a:t>tris</a:t>
            </a:r>
            <a:r>
              <a:rPr lang="it-IT" sz="2400" dirty="0" smtClean="0"/>
              <a:t> «madre», sul modello di </a:t>
            </a:r>
            <a:r>
              <a:rPr lang="it-IT" sz="2400" i="1" dirty="0" err="1" smtClean="0"/>
              <a:t>patrimonium</a:t>
            </a:r>
            <a:r>
              <a:rPr lang="it-IT" sz="2400" dirty="0" smtClean="0"/>
              <a:t>]. – </a:t>
            </a:r>
            <a:r>
              <a:rPr lang="it-IT" sz="2400" b="1" dirty="0" smtClean="0"/>
              <a:t>1.</a:t>
            </a:r>
            <a:r>
              <a:rPr lang="it-IT" sz="2400" dirty="0" smtClean="0"/>
              <a:t> </a:t>
            </a:r>
            <a:r>
              <a:rPr lang="it-IT" sz="2400" b="1" dirty="0" smtClean="0"/>
              <a:t>a.</a:t>
            </a:r>
            <a:r>
              <a:rPr lang="it-IT" sz="2400" dirty="0" smtClean="0"/>
              <a:t> Istituto giuridico (o, secondo la Chiesa cattolica, sacramento) mediante cui si dà forma legale (e </a:t>
            </a:r>
            <a:r>
              <a:rPr lang="it-IT" sz="2400" dirty="0" err="1" smtClean="0"/>
              <a:t>rispettivam</a:t>
            </a:r>
            <a:r>
              <a:rPr lang="it-IT" sz="2400" dirty="0" smtClean="0"/>
              <a:t>. carattere sacro) all’unione fisica e spirituale dell’uomo (</a:t>
            </a:r>
            <a:r>
              <a:rPr lang="it-IT" sz="2400" i="1" dirty="0" smtClean="0"/>
              <a:t>marito</a:t>
            </a:r>
            <a:r>
              <a:rPr lang="it-IT" sz="2400" dirty="0" smtClean="0"/>
              <a:t>) e della donna (</a:t>
            </a:r>
            <a:r>
              <a:rPr lang="it-IT" sz="2400" i="1" dirty="0" smtClean="0"/>
              <a:t>moglie</a:t>
            </a:r>
            <a:r>
              <a:rPr lang="it-IT" sz="2400" dirty="0" smtClean="0"/>
              <a:t>) che stabiliscono di vivere in comunità di vita al fine di fondare la famiglia. </a:t>
            </a:r>
            <a:r>
              <a:rPr lang="it-IT" sz="2400" i="1" dirty="0" smtClean="0"/>
              <a:t>Treccani</a:t>
            </a:r>
            <a:r>
              <a:rPr lang="it-IT" sz="2400" dirty="0" smtClean="0"/>
              <a:t>, </a:t>
            </a:r>
            <a:r>
              <a:rPr lang="it-IT" sz="2400" dirty="0" err="1" smtClean="0"/>
              <a:t>consulté</a:t>
            </a:r>
            <a:r>
              <a:rPr lang="it-IT" sz="2400" dirty="0" smtClean="0"/>
              <a:t> en </a:t>
            </a:r>
            <a:r>
              <a:rPr lang="it-IT" sz="2400" dirty="0" err="1" smtClean="0"/>
              <a:t>ligne</a:t>
            </a:r>
            <a:r>
              <a:rPr lang="it-IT" sz="2400" dirty="0" smtClean="0"/>
              <a:t> le 21 </a:t>
            </a:r>
            <a:r>
              <a:rPr lang="it-IT" sz="2400" dirty="0" err="1" smtClean="0"/>
              <a:t>mars</a:t>
            </a:r>
            <a:r>
              <a:rPr lang="it-IT" sz="2400" dirty="0" smtClean="0"/>
              <a:t> 2021</a:t>
            </a:r>
          </a:p>
          <a:p>
            <a:pPr algn="just"/>
            <a:r>
              <a:rPr lang="it-IT" sz="2400" b="1" dirty="0"/>
              <a:t>1.</a:t>
            </a:r>
            <a:r>
              <a:rPr lang="it-IT" sz="2400" dirty="0"/>
              <a:t> </a:t>
            </a:r>
            <a:r>
              <a:rPr lang="it-IT" sz="2400" b="1" dirty="0" smtClean="0"/>
              <a:t>1.</a:t>
            </a:r>
            <a:r>
              <a:rPr lang="it-IT" sz="2400" dirty="0" smtClean="0"/>
              <a:t> rapporto morale e giuridico esistente tra un uomo e una donna che si impegnano, davanti a un pubblico ufficiale o a un ministro del culto, a una completa comunanza di vita (per la chiesa cattolica è uno dei sette sacramenti) </a:t>
            </a:r>
            <a:r>
              <a:rPr lang="it-IT" sz="2400" i="1" dirty="0" smtClean="0"/>
              <a:t>Garzanti </a:t>
            </a:r>
            <a:r>
              <a:rPr lang="it-IT" sz="2400" dirty="0" err="1"/>
              <a:t>consulté</a:t>
            </a:r>
            <a:r>
              <a:rPr lang="it-IT" sz="2400" dirty="0"/>
              <a:t> en </a:t>
            </a:r>
            <a:r>
              <a:rPr lang="it-IT" sz="2400" dirty="0" err="1"/>
              <a:t>ligne</a:t>
            </a:r>
            <a:r>
              <a:rPr lang="it-IT" sz="2400" dirty="0"/>
              <a:t> le </a:t>
            </a:r>
            <a:r>
              <a:rPr lang="it-IT" sz="2400" dirty="0" smtClean="0"/>
              <a:t>21 </a:t>
            </a:r>
            <a:r>
              <a:rPr lang="it-IT" sz="2400" dirty="0" err="1" smtClean="0"/>
              <a:t>mars</a:t>
            </a:r>
            <a:r>
              <a:rPr lang="it-IT" sz="2400" dirty="0" smtClean="0"/>
              <a:t> 2021</a:t>
            </a:r>
          </a:p>
          <a:p>
            <a:endParaRPr lang="fr-CA" sz="2400" dirty="0"/>
          </a:p>
        </p:txBody>
      </p:sp>
    </p:spTree>
    <p:extLst>
      <p:ext uri="{BB962C8B-B14F-4D97-AF65-F5344CB8AC3E}">
        <p14:creationId xmlns:p14="http://schemas.microsoft.com/office/powerpoint/2010/main" val="3769960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3" name="Title 1"/>
          <p:cNvSpPr>
            <a:spLocks noGrp="1"/>
          </p:cNvSpPr>
          <p:nvPr>
            <p:ph type="title"/>
          </p:nvPr>
        </p:nvSpPr>
        <p:spPr/>
        <p:txBody>
          <a:bodyPr/>
          <a:lstStyle/>
          <a:p>
            <a:r>
              <a:rPr lang="it-IT" sz="2800">
                <a:latin typeface="Arial" charset="0"/>
                <a:ea typeface="MS PGothic" charset="0"/>
              </a:rPr>
              <a:t>Les définitions par antonymie :</a:t>
            </a:r>
            <a:br>
              <a:rPr lang="it-IT" sz="2800">
                <a:latin typeface="Arial" charset="0"/>
                <a:ea typeface="MS PGothic" charset="0"/>
              </a:rPr>
            </a:br>
            <a:r>
              <a:rPr lang="it-IT" sz="2800">
                <a:latin typeface="Arial" charset="0"/>
                <a:ea typeface="MS PGothic" charset="0"/>
              </a:rPr>
              <a:t>Silence</a:t>
            </a:r>
            <a:endParaRPr lang="fr-FR" sz="2800">
              <a:latin typeface="Arial" charset="0"/>
              <a:ea typeface="MS PGothic" charset="0"/>
            </a:endParaRPr>
          </a:p>
        </p:txBody>
      </p:sp>
      <p:sp>
        <p:nvSpPr>
          <p:cNvPr id="438274" name="Content Placeholder 2"/>
          <p:cNvSpPr>
            <a:spLocks noGrp="1"/>
          </p:cNvSpPr>
          <p:nvPr>
            <p:ph idx="1"/>
          </p:nvPr>
        </p:nvSpPr>
        <p:spPr/>
        <p:txBody>
          <a:bodyPr/>
          <a:lstStyle/>
          <a:p>
            <a:r>
              <a:rPr lang="fr-FR" sz="2400">
                <a:latin typeface="Arial" charset="0"/>
                <a:ea typeface="MS PGothic" charset="0"/>
                <a:cs typeface="MS PGothic" charset="0"/>
              </a:rPr>
              <a:t>I.  Fait de ne pas se faire entendre</a:t>
            </a:r>
          </a:p>
          <a:p>
            <a:r>
              <a:rPr lang="fr-FR" sz="2400">
                <a:latin typeface="Arial" charset="0"/>
                <a:ea typeface="MS PGothic" charset="0"/>
                <a:cs typeface="MS PGothic" charset="0"/>
              </a:rPr>
              <a:t>1.  Fait de ne pas parler; attitude de qqn qui reste sans parler.</a:t>
            </a:r>
          </a:p>
          <a:p>
            <a:r>
              <a:rPr lang="fr-FR" sz="2400">
                <a:latin typeface="Arial" charset="0"/>
                <a:ea typeface="MS PGothic" charset="0"/>
                <a:cs typeface="MS PGothic" charset="0"/>
              </a:rPr>
              <a:t>2. Le fait de ne pas exprimer son opinion, de ne pas répondre, de ne pas divulguer ce qui est secret; attitude de qqn qui ne veut ou ne peut s'exprimer.</a:t>
            </a:r>
          </a:p>
          <a:p>
            <a:r>
              <a:rPr lang="fr-FR" sz="2400">
                <a:latin typeface="Arial" charset="0"/>
                <a:ea typeface="MS PGothic" charset="0"/>
                <a:cs typeface="MS PGothic" charset="0"/>
              </a:rPr>
              <a:t>II.  Absence de bruit</a:t>
            </a:r>
          </a:p>
          <a:p>
            <a:r>
              <a:rPr lang="fr-FR" sz="2400">
                <a:latin typeface="Arial" charset="0"/>
                <a:ea typeface="MS PGothic" charset="0"/>
                <a:cs typeface="MS PGothic" charset="0"/>
              </a:rPr>
              <a:t>Absence de bruit, d'agitation, état d'un lieu où aucun son n'est perceptible.  (PR 2015) </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369241379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7" name="Titolo 1"/>
          <p:cNvSpPr>
            <a:spLocks noGrp="1"/>
          </p:cNvSpPr>
          <p:nvPr>
            <p:ph type="title"/>
          </p:nvPr>
        </p:nvSpPr>
        <p:spPr/>
        <p:txBody>
          <a:bodyPr/>
          <a:lstStyle/>
          <a:p>
            <a:r>
              <a:rPr lang="it-IT" sz="2800">
                <a:latin typeface="Arial" charset="0"/>
                <a:ea typeface="MS PGothic" charset="0"/>
              </a:rPr>
              <a:t>Et le silence positif ?</a:t>
            </a:r>
          </a:p>
        </p:txBody>
      </p:sp>
      <p:sp>
        <p:nvSpPr>
          <p:cNvPr id="439298" name="Segnaposto contenuto 2"/>
          <p:cNvSpPr>
            <a:spLocks noGrp="1"/>
          </p:cNvSpPr>
          <p:nvPr>
            <p:ph idx="1"/>
          </p:nvPr>
        </p:nvSpPr>
        <p:spPr/>
        <p:txBody>
          <a:bodyPr/>
          <a:lstStyle/>
          <a:p>
            <a:pPr algn="just"/>
            <a:r>
              <a:rPr lang="fr-FR" sz="2400">
                <a:latin typeface="Arial" charset="0"/>
                <a:ea typeface="MS PGothic" charset="0"/>
                <a:cs typeface="MS PGothic" charset="0"/>
              </a:rPr>
              <a:t>comme si le silence n’avait pas de définition positive, quand « pour parler, le sujet a besoin de silence » (PUCCINELLI ORLANDI 1996 : 59). </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92772182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1" name="Title 1"/>
          <p:cNvSpPr>
            <a:spLocks noGrp="1"/>
          </p:cNvSpPr>
          <p:nvPr>
            <p:ph type="title"/>
          </p:nvPr>
        </p:nvSpPr>
        <p:spPr/>
        <p:txBody>
          <a:bodyPr/>
          <a:lstStyle/>
          <a:p>
            <a:r>
              <a:rPr lang="it-IT" sz="2800">
                <a:latin typeface="Arial" charset="0"/>
                <a:ea typeface="MS PGothic" charset="0"/>
              </a:rPr>
              <a:t>Les définitions par antonymie :</a:t>
            </a:r>
            <a:br>
              <a:rPr lang="it-IT" sz="2800">
                <a:latin typeface="Arial" charset="0"/>
                <a:ea typeface="MS PGothic" charset="0"/>
              </a:rPr>
            </a:br>
            <a:r>
              <a:rPr lang="it-IT" sz="2800">
                <a:latin typeface="Arial" charset="0"/>
                <a:ea typeface="MS PGothic" charset="0"/>
              </a:rPr>
              <a:t>Paix</a:t>
            </a:r>
            <a:endParaRPr lang="fr-FR" sz="2800">
              <a:latin typeface="Arial" charset="0"/>
              <a:ea typeface="MS PGothic" charset="0"/>
            </a:endParaRPr>
          </a:p>
        </p:txBody>
      </p:sp>
      <p:sp>
        <p:nvSpPr>
          <p:cNvPr id="440322" name="Content Placeholder 2"/>
          <p:cNvSpPr>
            <a:spLocks noGrp="1"/>
          </p:cNvSpPr>
          <p:nvPr>
            <p:ph idx="1"/>
          </p:nvPr>
        </p:nvSpPr>
        <p:spPr/>
        <p:txBody>
          <a:bodyPr/>
          <a:lstStyle/>
          <a:p>
            <a:r>
              <a:rPr lang="fr-FR" sz="2400">
                <a:latin typeface="Arial" charset="0"/>
                <a:ea typeface="MS PGothic" charset="0"/>
                <a:cs typeface="MS PGothic" charset="0"/>
              </a:rPr>
              <a:t>II.  Absence de conflit entre des pays (opposé à </a:t>
            </a:r>
            <a:r>
              <a:rPr lang="fr-FR" sz="2400" i="1">
                <a:latin typeface="Arial" charset="0"/>
                <a:ea typeface="MS PGothic" charset="0"/>
                <a:cs typeface="MS PGothic" charset="0"/>
              </a:rPr>
              <a:t>guerre</a:t>
            </a:r>
            <a:r>
              <a:rPr lang="fr-FR" sz="2400">
                <a:latin typeface="Arial" charset="0"/>
                <a:ea typeface="MS PGothic" charset="0"/>
                <a:cs typeface="MS PGothic" charset="0"/>
              </a:rPr>
              <a:t>) </a:t>
            </a:r>
          </a:p>
          <a:p>
            <a:pPr algn="just"/>
            <a:r>
              <a:rPr lang="fr-FR" sz="2400">
                <a:latin typeface="Arial" charset="0"/>
                <a:ea typeface="MS PGothic" charset="0"/>
                <a:cs typeface="MS PGothic" charset="0"/>
              </a:rPr>
              <a:t>1.  Situation d'une nation, d'un État qui n'est pas en guerre; rapports entre États qui jouissent de cette situation. (PR 2015)</a:t>
            </a:r>
          </a:p>
          <a:p>
            <a:r>
              <a:rPr lang="fr-FR" sz="2400">
                <a:latin typeface="Arial" charset="0"/>
                <a:ea typeface="MS PGothic" charset="0"/>
                <a:cs typeface="MS PGothic" charset="0"/>
              </a:rPr>
              <a:t> Werly, qui analyse l’entrée « paix » depuis les premiers dictionnaires de langue française du XVIIe, affirme que « presque toutes les définitions de l’entrée “paix”, donnent une paraphrase antonymique du défini, variantes d’une structure profonde, obsédante, fortement stéréotypée : la paix ne serait autre que cette “absence de guerre”. » (2002 : 483).</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343059188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5" name="Title 1"/>
          <p:cNvSpPr>
            <a:spLocks noGrp="1"/>
          </p:cNvSpPr>
          <p:nvPr>
            <p:ph type="title"/>
          </p:nvPr>
        </p:nvSpPr>
        <p:spPr/>
        <p:txBody>
          <a:bodyPr/>
          <a:lstStyle/>
          <a:p>
            <a:r>
              <a:rPr lang="it-IT" sz="2800">
                <a:latin typeface="Arial" charset="0"/>
                <a:ea typeface="MS PGothic" charset="0"/>
              </a:rPr>
              <a:t>Et où est la paix positive dans le dictionnaire ?</a:t>
            </a:r>
            <a:endParaRPr lang="fr-FR" sz="2800">
              <a:latin typeface="Arial" charset="0"/>
              <a:ea typeface="MS PGothic" charset="0"/>
            </a:endParaRPr>
          </a:p>
        </p:txBody>
      </p:sp>
      <p:sp>
        <p:nvSpPr>
          <p:cNvPr id="441346" name="Content Placeholder 2"/>
          <p:cNvSpPr>
            <a:spLocks noGrp="1"/>
          </p:cNvSpPr>
          <p:nvPr>
            <p:ph idx="1"/>
          </p:nvPr>
        </p:nvSpPr>
        <p:spPr/>
        <p:txBody>
          <a:bodyPr/>
          <a:lstStyle/>
          <a:p>
            <a:pPr algn="just"/>
            <a:r>
              <a:rPr lang="fr-FR" sz="2400">
                <a:latin typeface="Arial" charset="0"/>
                <a:ea typeface="MS PGothic" charset="0"/>
                <a:cs typeface="MS PGothic" charset="0"/>
              </a:rPr>
              <a:t>Une paix définie comme antonyme de la guerre. Mais où est la paix positive dans le dictionnaire ? Celle dont Rigoberta Menchu, Prix Nobel de la Paix 1992, parle :</a:t>
            </a:r>
          </a:p>
          <a:p>
            <a:pPr>
              <a:buFontTx/>
              <a:buNone/>
            </a:pPr>
            <a:r>
              <a:rPr lang="fr-FR" sz="2400">
                <a:latin typeface="Arial" charset="0"/>
                <a:ea typeface="MS PGothic" charset="0"/>
                <a:cs typeface="MS PGothic" charset="0"/>
              </a:rPr>
              <a:t>	</a:t>
            </a:r>
          </a:p>
          <a:p>
            <a:pPr algn="just"/>
            <a:r>
              <a:rPr lang="fr-FR" sz="2400">
                <a:latin typeface="Arial" charset="0"/>
                <a:ea typeface="MS PGothic" charset="0"/>
                <a:cs typeface="MS PGothic" charset="0"/>
              </a:rPr>
              <a:t>La paix ce n’est pas seulement l’absence de guerre, lorsqu’il n’y a pas de combats et de batailles. La paix, c’est avoir de quoi manger, vivre dans une maison décente, avoir du respect les uns pour les autres.</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303404371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communautarisme</a:t>
            </a:r>
            <a:r>
              <a:rPr lang="it-IT" sz="2800" dirty="0" smtClean="0"/>
              <a:t/>
            </a:r>
            <a:br>
              <a:rPr lang="it-IT" sz="2800" dirty="0" smtClean="0"/>
            </a:br>
            <a:r>
              <a:rPr lang="it-IT" sz="2800" dirty="0" smtClean="0"/>
              <a:t>(</a:t>
            </a:r>
            <a:r>
              <a:rPr lang="it-IT" sz="2800" dirty="0" err="1" smtClean="0"/>
              <a:t>avec</a:t>
            </a:r>
            <a:r>
              <a:rPr lang="it-IT" sz="2800" dirty="0" smtClean="0"/>
              <a:t> </a:t>
            </a:r>
            <a:r>
              <a:rPr lang="it-IT" sz="2800" dirty="0" err="1" smtClean="0"/>
              <a:t>élément</a:t>
            </a:r>
            <a:r>
              <a:rPr lang="it-IT" sz="2800" dirty="0" smtClean="0"/>
              <a:t> </a:t>
            </a:r>
            <a:r>
              <a:rPr lang="it-IT" sz="2800" dirty="0" err="1" smtClean="0"/>
              <a:t>axiologique</a:t>
            </a:r>
            <a:r>
              <a:rPr lang="it-IT" sz="2800" dirty="0" smtClean="0"/>
              <a:t>)</a:t>
            </a:r>
            <a:endParaRPr lang="fr-CA" sz="2800" dirty="0"/>
          </a:p>
        </p:txBody>
      </p:sp>
      <p:sp>
        <p:nvSpPr>
          <p:cNvPr id="3" name="Segnaposto contenuto 2"/>
          <p:cNvSpPr>
            <a:spLocks noGrp="1"/>
          </p:cNvSpPr>
          <p:nvPr>
            <p:ph idx="1"/>
          </p:nvPr>
        </p:nvSpPr>
        <p:spPr/>
        <p:txBody>
          <a:bodyPr>
            <a:normAutofit/>
          </a:bodyPr>
          <a:lstStyle/>
          <a:p>
            <a:r>
              <a:rPr lang="it-IT" sz="2400" dirty="0" err="1"/>
              <a:t>communautarisme</a:t>
            </a:r>
            <a:r>
              <a:rPr lang="it-IT" sz="2400" dirty="0"/>
              <a:t> [</a:t>
            </a:r>
            <a:r>
              <a:rPr lang="it-IT" sz="2400" dirty="0" err="1"/>
              <a:t>kɔmynotaʀism</a:t>
            </a:r>
            <a:r>
              <a:rPr lang="it-IT" sz="2400" dirty="0"/>
              <a:t>] </a:t>
            </a:r>
            <a:r>
              <a:rPr lang="it-IT" sz="2400" dirty="0" err="1"/>
              <a:t>nom</a:t>
            </a:r>
            <a:r>
              <a:rPr lang="it-IT" sz="2400" dirty="0"/>
              <a:t> </a:t>
            </a:r>
            <a:r>
              <a:rPr lang="it-IT" sz="2400" dirty="0" err="1"/>
              <a:t>masculin</a:t>
            </a:r>
            <a:r>
              <a:rPr lang="it-IT" sz="2400" dirty="0"/>
              <a:t> </a:t>
            </a:r>
            <a:r>
              <a:rPr lang="it-IT" sz="2400" dirty="0" err="1"/>
              <a:t>étym</a:t>
            </a:r>
            <a:r>
              <a:rPr lang="it-IT" sz="2400" dirty="0"/>
              <a:t>. 1951 ◊ de </a:t>
            </a:r>
            <a:r>
              <a:rPr lang="it-IT" sz="2400" i="1" dirty="0" err="1"/>
              <a:t>communautaire</a:t>
            </a:r>
            <a:r>
              <a:rPr lang="it-IT" sz="2400" dirty="0"/>
              <a:t> </a:t>
            </a:r>
            <a:r>
              <a:rPr lang="it-IT" sz="2400" dirty="0" err="1"/>
              <a:t>Famille</a:t>
            </a:r>
            <a:r>
              <a:rPr lang="it-IT" sz="2400" dirty="0"/>
              <a:t> </a:t>
            </a:r>
            <a:r>
              <a:rPr lang="it-IT" sz="2400" dirty="0" err="1"/>
              <a:t>étymologique</a:t>
            </a:r>
            <a:r>
              <a:rPr lang="it-IT" sz="2400" dirty="0"/>
              <a:t> ⇨  </a:t>
            </a:r>
            <a:r>
              <a:rPr lang="it-IT" sz="2400" dirty="0" err="1"/>
              <a:t>commun</a:t>
            </a:r>
            <a:r>
              <a:rPr lang="it-IT" sz="2400" dirty="0"/>
              <a:t>.</a:t>
            </a:r>
          </a:p>
          <a:p>
            <a:r>
              <a:rPr lang="it-IT" sz="2400" dirty="0"/>
              <a:t>❖</a:t>
            </a:r>
          </a:p>
          <a:p>
            <a:pPr algn="just"/>
            <a:r>
              <a:rPr lang="it-IT" sz="2400" dirty="0"/>
              <a:t>■ </a:t>
            </a:r>
            <a:r>
              <a:rPr lang="it-IT" sz="2400" dirty="0" err="1"/>
              <a:t>Système</a:t>
            </a:r>
            <a:r>
              <a:rPr lang="it-IT" sz="2400" dirty="0"/>
              <a:t> qui </a:t>
            </a:r>
            <a:r>
              <a:rPr lang="it-IT" sz="2400" dirty="0" err="1"/>
              <a:t>développe</a:t>
            </a:r>
            <a:r>
              <a:rPr lang="it-IT" sz="2400" dirty="0"/>
              <a:t> la </a:t>
            </a:r>
            <a:r>
              <a:rPr lang="it-IT" sz="2400" dirty="0" err="1"/>
              <a:t>formation</a:t>
            </a:r>
            <a:r>
              <a:rPr lang="it-IT" sz="2400" dirty="0"/>
              <a:t> de </a:t>
            </a:r>
            <a:r>
              <a:rPr lang="it-IT" sz="2400" dirty="0" err="1"/>
              <a:t>communautés</a:t>
            </a:r>
            <a:r>
              <a:rPr lang="it-IT" sz="2400" dirty="0"/>
              <a:t> (</a:t>
            </a:r>
            <a:r>
              <a:rPr lang="it-IT" sz="2400" dirty="0" err="1"/>
              <a:t>ethniques</a:t>
            </a:r>
            <a:r>
              <a:rPr lang="it-IT" sz="2400" dirty="0"/>
              <a:t>, </a:t>
            </a:r>
            <a:r>
              <a:rPr lang="it-IT" sz="2400" dirty="0" err="1"/>
              <a:t>religieuses</a:t>
            </a:r>
            <a:r>
              <a:rPr lang="it-IT" sz="2400" dirty="0"/>
              <a:t>, </a:t>
            </a:r>
            <a:r>
              <a:rPr lang="it-IT" sz="2400" dirty="0" err="1"/>
              <a:t>culturelles</a:t>
            </a:r>
            <a:r>
              <a:rPr lang="it-IT" sz="2400" dirty="0"/>
              <a:t>, </a:t>
            </a:r>
            <a:r>
              <a:rPr lang="it-IT" sz="2400" dirty="0" err="1"/>
              <a:t>sociales</a:t>
            </a:r>
            <a:r>
              <a:rPr lang="it-IT" sz="2400" dirty="0"/>
              <a:t>…), </a:t>
            </a:r>
            <a:r>
              <a:rPr lang="it-IT" sz="2400" dirty="0" err="1"/>
              <a:t>pouvant</a:t>
            </a:r>
            <a:r>
              <a:rPr lang="it-IT" sz="2400" dirty="0"/>
              <a:t> </a:t>
            </a:r>
            <a:r>
              <a:rPr lang="it-IT" sz="2400" dirty="0" err="1"/>
              <a:t>diviser</a:t>
            </a:r>
            <a:r>
              <a:rPr lang="it-IT" sz="2400" dirty="0"/>
              <a:t> la </a:t>
            </a:r>
            <a:r>
              <a:rPr lang="it-IT" sz="2400" dirty="0" err="1"/>
              <a:t>nation</a:t>
            </a:r>
            <a:r>
              <a:rPr lang="it-IT" sz="2400" dirty="0"/>
              <a:t> </a:t>
            </a:r>
            <a:r>
              <a:rPr lang="it-IT" sz="2400" dirty="0" err="1"/>
              <a:t>au</a:t>
            </a:r>
            <a:r>
              <a:rPr lang="it-IT" sz="2400" dirty="0"/>
              <a:t> </a:t>
            </a:r>
            <a:r>
              <a:rPr lang="it-IT" sz="2400" dirty="0" err="1"/>
              <a:t>détriment</a:t>
            </a:r>
            <a:r>
              <a:rPr lang="it-IT" sz="2400" dirty="0"/>
              <a:t> de l'</a:t>
            </a:r>
            <a:r>
              <a:rPr lang="it-IT" sz="2400" dirty="0" err="1"/>
              <a:t>intégration</a:t>
            </a:r>
            <a:r>
              <a:rPr lang="it-IT" sz="2400" dirty="0"/>
              <a:t>. </a:t>
            </a:r>
            <a:r>
              <a:rPr lang="it-IT" sz="2400" i="1" dirty="0"/>
              <a:t>« “Marre </a:t>
            </a:r>
            <a:r>
              <a:rPr lang="it-IT" sz="2400" i="1" dirty="0" err="1"/>
              <a:t>des</a:t>
            </a:r>
            <a:r>
              <a:rPr lang="it-IT" sz="2400" i="1" dirty="0"/>
              <a:t> </a:t>
            </a:r>
            <a:r>
              <a:rPr lang="it-IT" sz="2400" i="1" dirty="0" err="1"/>
              <a:t>tribus</a:t>
            </a:r>
            <a:r>
              <a:rPr lang="it-IT" sz="2400" i="1" dirty="0"/>
              <a:t> !” Une </a:t>
            </a:r>
            <a:r>
              <a:rPr lang="it-IT" sz="2400" i="1" dirty="0" err="1"/>
              <a:t>déclaration</a:t>
            </a:r>
            <a:r>
              <a:rPr lang="it-IT" sz="2400" i="1" dirty="0"/>
              <a:t> </a:t>
            </a:r>
            <a:r>
              <a:rPr lang="it-IT" sz="2400" i="1" dirty="0" err="1"/>
              <a:t>contre</a:t>
            </a:r>
            <a:r>
              <a:rPr lang="it-IT" sz="2400" i="1" dirty="0"/>
              <a:t> </a:t>
            </a:r>
            <a:r>
              <a:rPr lang="it-IT" sz="2400" i="1" dirty="0" err="1"/>
              <a:t>les</a:t>
            </a:r>
            <a:r>
              <a:rPr lang="it-IT" sz="2400" i="1" dirty="0"/>
              <a:t> </a:t>
            </a:r>
            <a:r>
              <a:rPr lang="it-IT" sz="2400" i="1" dirty="0" err="1"/>
              <a:t>communautarismes</a:t>
            </a:r>
            <a:r>
              <a:rPr lang="it-IT" sz="2400" i="1" dirty="0"/>
              <a:t> et pour le </a:t>
            </a:r>
            <a:r>
              <a:rPr lang="it-IT" sz="2400" i="1" dirty="0" err="1"/>
              <a:t>métissage</a:t>
            </a:r>
            <a:r>
              <a:rPr lang="it-IT" sz="2400" i="1" dirty="0"/>
              <a:t> »</a:t>
            </a:r>
            <a:r>
              <a:rPr lang="it-IT" sz="2400" dirty="0"/>
              <a:t> (Le </a:t>
            </a:r>
            <a:r>
              <a:rPr lang="it-IT" sz="2400" dirty="0" err="1"/>
              <a:t>Nouvel</a:t>
            </a:r>
            <a:r>
              <a:rPr lang="it-IT" sz="2400" dirty="0"/>
              <a:t> </a:t>
            </a:r>
            <a:r>
              <a:rPr lang="it-IT" sz="2400" dirty="0" err="1"/>
              <a:t>Observateur</a:t>
            </a:r>
            <a:r>
              <a:rPr lang="it-IT" sz="2400" dirty="0"/>
              <a:t>, 2003).</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40335088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5" name="Titolo 1"/>
          <p:cNvSpPr>
            <a:spLocks noGrp="1"/>
          </p:cNvSpPr>
          <p:nvPr>
            <p:ph type="title"/>
          </p:nvPr>
        </p:nvSpPr>
        <p:spPr/>
        <p:txBody>
          <a:bodyPr/>
          <a:lstStyle/>
          <a:p>
            <a:r>
              <a:rPr lang="it-IT" sz="2800" dirty="0" err="1">
                <a:latin typeface="Arial" charset="0"/>
                <a:ea typeface="MS PGothic" charset="0"/>
              </a:rPr>
              <a:t>Substitution</a:t>
            </a:r>
            <a:r>
              <a:rPr lang="it-IT" sz="2800" dirty="0">
                <a:latin typeface="Arial" charset="0"/>
                <a:ea typeface="MS PGothic" charset="0"/>
              </a:rPr>
              <a:t> </a:t>
            </a:r>
            <a:r>
              <a:rPr lang="it-IT" sz="2800" dirty="0" err="1">
                <a:latin typeface="Arial" charset="0"/>
                <a:ea typeface="MS PGothic" charset="0"/>
              </a:rPr>
              <a:t>du</a:t>
            </a:r>
            <a:r>
              <a:rPr lang="it-IT" sz="2800" dirty="0">
                <a:latin typeface="Arial" charset="0"/>
                <a:ea typeface="MS PGothic" charset="0"/>
              </a:rPr>
              <a:t> </a:t>
            </a:r>
            <a:r>
              <a:rPr lang="it-IT" sz="2800" dirty="0" err="1">
                <a:latin typeface="Arial" charset="0"/>
                <a:ea typeface="MS PGothic" charset="0"/>
              </a:rPr>
              <a:t>mot</a:t>
            </a:r>
            <a:r>
              <a:rPr lang="it-IT" sz="2800" dirty="0">
                <a:latin typeface="Arial" charset="0"/>
                <a:ea typeface="MS PGothic" charset="0"/>
              </a:rPr>
              <a:t> </a:t>
            </a:r>
            <a:r>
              <a:rPr lang="it-IT" sz="2800" i="1" dirty="0" smtClean="0">
                <a:latin typeface="Arial" charset="0"/>
                <a:ea typeface="MS PGothic" charset="0"/>
              </a:rPr>
              <a:t>race </a:t>
            </a:r>
            <a:r>
              <a:rPr lang="it-IT" sz="2800" dirty="0" err="1" smtClean="0">
                <a:latin typeface="Arial" charset="0"/>
                <a:ea typeface="MS PGothic" charset="0"/>
              </a:rPr>
              <a:t>dans</a:t>
            </a:r>
            <a:r>
              <a:rPr lang="it-IT" sz="2800" dirty="0" smtClean="0">
                <a:latin typeface="Arial" charset="0"/>
                <a:ea typeface="MS PGothic" charset="0"/>
              </a:rPr>
              <a:t> le </a:t>
            </a:r>
            <a:r>
              <a:rPr lang="it-IT" sz="2800" dirty="0" err="1" smtClean="0">
                <a:latin typeface="Arial" charset="0"/>
                <a:ea typeface="MS PGothic" charset="0"/>
              </a:rPr>
              <a:t>genre</a:t>
            </a:r>
            <a:r>
              <a:rPr lang="it-IT" sz="2800" dirty="0" smtClean="0">
                <a:latin typeface="Arial" charset="0"/>
                <a:ea typeface="MS PGothic" charset="0"/>
              </a:rPr>
              <a:t> </a:t>
            </a:r>
            <a:r>
              <a:rPr lang="it-IT" sz="2800" dirty="0" err="1" smtClean="0">
                <a:latin typeface="Arial" charset="0"/>
                <a:ea typeface="MS PGothic" charset="0"/>
              </a:rPr>
              <a:t>commun</a:t>
            </a:r>
            <a:endParaRPr lang="it-IT" sz="2800" dirty="0">
              <a:latin typeface="Arial" charset="0"/>
              <a:ea typeface="MS PGothic" charset="0"/>
            </a:endParaRPr>
          </a:p>
        </p:txBody>
      </p:sp>
      <p:sp>
        <p:nvSpPr>
          <p:cNvPr id="436226" name="Segnaposto contenuto 2"/>
          <p:cNvSpPr>
            <a:spLocks noGrp="1"/>
          </p:cNvSpPr>
          <p:nvPr>
            <p:ph idx="1"/>
          </p:nvPr>
        </p:nvSpPr>
        <p:spPr/>
        <p:txBody>
          <a:bodyPr>
            <a:normAutofit lnSpcReduction="10000"/>
          </a:bodyPr>
          <a:lstStyle/>
          <a:p>
            <a:pPr algn="just">
              <a:lnSpc>
                <a:spcPct val="90000"/>
              </a:lnSpc>
            </a:pPr>
            <a:r>
              <a:rPr lang="fr-FR" sz="2400" i="1" dirty="0">
                <a:latin typeface="Arial" charset="0"/>
                <a:ea typeface="MS PGothic" charset="0"/>
                <a:cs typeface="MS PGothic" charset="0"/>
              </a:rPr>
              <a:t>La race jaune : </a:t>
            </a:r>
            <a:r>
              <a:rPr lang="fr-FR" sz="2400" dirty="0">
                <a:latin typeface="Arial" charset="0"/>
                <a:ea typeface="MS PGothic" charset="0"/>
                <a:cs typeface="MS PGothic" charset="0"/>
              </a:rPr>
              <a:t>race humaine en majeure partie asiatique, caractérisée par des yeux bridés et une pigmentation brun très clair de la peau. 2007</a:t>
            </a:r>
          </a:p>
          <a:p>
            <a:r>
              <a:rPr lang="fr-FR" sz="2400" dirty="0">
                <a:latin typeface="Arial" charset="0"/>
                <a:ea typeface="MS PGothic" charset="0"/>
                <a:cs typeface="MS PGothic" charset="0"/>
              </a:rPr>
              <a:t>▫ </a:t>
            </a:r>
            <a:r>
              <a:rPr lang="fr-FR" sz="2400" dirty="0"/>
              <a:t> Vieilli Race jaune : groupe humain, en majeure partie asiatique, caractérisé par des yeux bridés et une pigmentation brun très clair de la peau (cf. ci-dessous, II, B, 1°)</a:t>
            </a:r>
            <a:r>
              <a:rPr lang="fr-FR" sz="2400" dirty="0" smtClean="0"/>
              <a:t>. 2020</a:t>
            </a:r>
            <a:endParaRPr lang="fr-FR" sz="2400" dirty="0"/>
          </a:p>
          <a:p>
            <a:pPr algn="just">
              <a:lnSpc>
                <a:spcPct val="90000"/>
              </a:lnSpc>
            </a:pPr>
            <a:r>
              <a:rPr lang="fr-FR" sz="2400" dirty="0" smtClean="0">
                <a:latin typeface="Arial" charset="0"/>
                <a:ea typeface="MS PGothic" charset="0"/>
                <a:cs typeface="MS PGothic" charset="0"/>
              </a:rPr>
              <a:t>Noir</a:t>
            </a:r>
          </a:p>
          <a:p>
            <a:pPr algn="just">
              <a:lnSpc>
                <a:spcPct val="90000"/>
              </a:lnSpc>
            </a:pPr>
            <a:r>
              <a:rPr lang="fr-FR" sz="2400" dirty="0" smtClean="0">
                <a:latin typeface="Arial" charset="0"/>
                <a:ea typeface="MS PGothic" charset="0"/>
                <a:cs typeface="MS PGothic" charset="0"/>
              </a:rPr>
              <a:t>Qui </a:t>
            </a:r>
            <a:r>
              <a:rPr lang="fr-FR" sz="2400" dirty="0">
                <a:latin typeface="Arial" charset="0"/>
                <a:ea typeface="MS PGothic" charset="0"/>
                <a:cs typeface="MS PGothic" charset="0"/>
              </a:rPr>
              <a:t>appartient à la race “</a:t>
            </a:r>
            <a:r>
              <a:rPr lang="fr-FR" altLang="ja-JP" sz="2400" dirty="0" err="1">
                <a:latin typeface="Arial" charset="0"/>
                <a:ea typeface="MS PGothic" charset="0"/>
                <a:cs typeface="MS PGothic" charset="0"/>
              </a:rPr>
              <a:t>mélanoafricaine</a:t>
            </a:r>
            <a:r>
              <a:rPr lang="fr-FR" sz="2400" dirty="0">
                <a:latin typeface="Arial" charset="0"/>
                <a:ea typeface="MS PGothic" charset="0"/>
                <a:cs typeface="MS PGothic" charset="0"/>
              </a:rPr>
              <a:t>”</a:t>
            </a:r>
            <a:r>
              <a:rPr lang="fr-FR" altLang="ja-JP" sz="2400" dirty="0">
                <a:latin typeface="Arial" charset="0"/>
                <a:ea typeface="MS PGothic" charset="0"/>
                <a:cs typeface="MS PGothic" charset="0"/>
              </a:rPr>
              <a:t> à peau très pigmentée. 2007</a:t>
            </a:r>
          </a:p>
          <a:p>
            <a:r>
              <a:rPr lang="fr-FR" sz="2400" dirty="0"/>
              <a:t> 3   (fin </a:t>
            </a:r>
            <a:r>
              <a:rPr lang="fr-FR" sz="2400" cap="all" dirty="0" err="1"/>
              <a:t>xi</a:t>
            </a:r>
            <a:r>
              <a:rPr lang="fr-FR" sz="2400" baseline="30000" dirty="0" err="1"/>
              <a:t>e</a:t>
            </a:r>
            <a:r>
              <a:rPr lang="fr-FR" sz="2400" dirty="0"/>
              <a:t>) Qui appartient à un groupe humain caractérisé par une peau très pigmentée. Race noire, peuples noirs (➙ négritude)</a:t>
            </a:r>
            <a:r>
              <a:rPr lang="fr-FR" sz="2400" dirty="0" smtClean="0"/>
              <a:t>. 2020</a:t>
            </a:r>
            <a:endParaRPr lang="fr-FR" sz="2400" dirty="0"/>
          </a:p>
          <a:p>
            <a:pPr>
              <a:lnSpc>
                <a:spcPct val="90000"/>
              </a:lnSpc>
            </a:pPr>
            <a:endParaRPr lang="fr-FR" sz="2400" dirty="0">
              <a:latin typeface="Arial" charset="0"/>
              <a:ea typeface="MS PGothic" charset="0"/>
              <a:cs typeface="MS PGothic" charset="0"/>
            </a:endParaRPr>
          </a:p>
        </p:txBody>
      </p:sp>
    </p:spTree>
    <p:extLst>
      <p:ext uri="{BB962C8B-B14F-4D97-AF65-F5344CB8AC3E}">
        <p14:creationId xmlns:p14="http://schemas.microsoft.com/office/powerpoint/2010/main" val="981521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Dénominations</a:t>
            </a:r>
            <a:endParaRPr lang="fr-CA" sz="2800" dirty="0"/>
          </a:p>
        </p:txBody>
      </p:sp>
      <p:sp>
        <p:nvSpPr>
          <p:cNvPr id="3" name="Segnaposto contenuto 2"/>
          <p:cNvSpPr>
            <a:spLocks noGrp="1"/>
          </p:cNvSpPr>
          <p:nvPr>
            <p:ph idx="1"/>
          </p:nvPr>
        </p:nvSpPr>
        <p:spPr/>
        <p:txBody>
          <a:bodyPr>
            <a:normAutofit fontScale="92500"/>
          </a:bodyPr>
          <a:lstStyle/>
          <a:p>
            <a:pPr algn="just"/>
            <a:r>
              <a:rPr lang="fr-CA" sz="2400" dirty="0" smtClean="0"/>
              <a:t>« Loi </a:t>
            </a:r>
            <a:r>
              <a:rPr lang="fr-CA" sz="2400" dirty="0"/>
              <a:t>du </a:t>
            </a:r>
            <a:r>
              <a:rPr lang="fr-CA" sz="2400" dirty="0" smtClean="0"/>
              <a:t>séparatisme » (M. </a:t>
            </a:r>
            <a:r>
              <a:rPr lang="fr-CA" sz="2400" dirty="0" err="1" smtClean="0"/>
              <a:t>Macron</a:t>
            </a:r>
            <a:r>
              <a:rPr lang="fr-CA" sz="2400" dirty="0" smtClean="0"/>
              <a:t> et </a:t>
            </a:r>
            <a:r>
              <a:rPr lang="it-IT" sz="2400" dirty="0"/>
              <a:t>par la ministre </a:t>
            </a:r>
            <a:r>
              <a:rPr lang="it-IT" sz="2400" dirty="0" err="1"/>
              <a:t>déléguée</a:t>
            </a:r>
            <a:r>
              <a:rPr lang="it-IT" sz="2400" dirty="0"/>
              <a:t> </a:t>
            </a:r>
            <a:r>
              <a:rPr lang="it-IT" sz="2400" dirty="0" err="1"/>
              <a:t>Marlène</a:t>
            </a:r>
            <a:r>
              <a:rPr lang="it-IT" sz="2400" dirty="0"/>
              <a:t> </a:t>
            </a:r>
            <a:r>
              <a:rPr lang="it-IT" sz="2400" dirty="0" smtClean="0"/>
              <a:t>Schiappa </a:t>
            </a:r>
            <a:r>
              <a:rPr lang="it-IT" sz="2400" dirty="0" err="1" smtClean="0"/>
              <a:t>juillet</a:t>
            </a:r>
            <a:r>
              <a:rPr lang="it-IT" sz="2400" dirty="0" smtClean="0"/>
              <a:t> 2020)</a:t>
            </a:r>
            <a:endParaRPr lang="fr-CA" sz="2400" dirty="0" smtClean="0"/>
          </a:p>
          <a:p>
            <a:pPr algn="just"/>
            <a:r>
              <a:rPr lang="fr-CA" sz="2400" dirty="0" smtClean="0"/>
              <a:t> ou</a:t>
            </a:r>
          </a:p>
          <a:p>
            <a:pPr algn="just"/>
            <a:r>
              <a:rPr lang="fr-CA" sz="2400" dirty="0" smtClean="0"/>
              <a:t>« projet </a:t>
            </a:r>
            <a:r>
              <a:rPr lang="fr-CA" sz="2400" dirty="0"/>
              <a:t>de loi visant à renforcer la laïcité et conforter les principes républicains </a:t>
            </a:r>
            <a:r>
              <a:rPr lang="fr-CA" sz="2400" dirty="0" smtClean="0"/>
              <a:t>» </a:t>
            </a:r>
            <a:r>
              <a:rPr lang="fr-CA" sz="2400" dirty="0"/>
              <a:t>le ministre de l'intérieur Gérald </a:t>
            </a:r>
            <a:r>
              <a:rPr lang="fr-CA" sz="2400" dirty="0" err="1"/>
              <a:t>Darmanin</a:t>
            </a:r>
            <a:r>
              <a:rPr lang="fr-CA" sz="2400" dirty="0"/>
              <a:t> </a:t>
            </a:r>
            <a:r>
              <a:rPr lang="fr-CA" sz="2400" dirty="0" smtClean="0"/>
              <a:t>(6 octobre 2020)</a:t>
            </a:r>
          </a:p>
          <a:p>
            <a:pPr algn="just"/>
            <a:r>
              <a:rPr lang="fr-CA" sz="2400" dirty="0" smtClean="0"/>
              <a:t>ou</a:t>
            </a:r>
            <a:endParaRPr lang="it-IT" sz="2400" dirty="0" smtClean="0"/>
          </a:p>
          <a:p>
            <a:pPr algn="just"/>
            <a:r>
              <a:rPr lang="it-IT" sz="2400" dirty="0" err="1" smtClean="0"/>
              <a:t>Projet</a:t>
            </a:r>
            <a:r>
              <a:rPr lang="it-IT" sz="2400" dirty="0" smtClean="0"/>
              <a:t> de </a:t>
            </a:r>
            <a:r>
              <a:rPr lang="it-IT" sz="2400" dirty="0" err="1" smtClean="0"/>
              <a:t>loi</a:t>
            </a:r>
            <a:r>
              <a:rPr lang="it-IT" sz="2400" dirty="0" smtClean="0"/>
              <a:t> </a:t>
            </a:r>
            <a:r>
              <a:rPr lang="it-IT" sz="2400" dirty="0" err="1" smtClean="0"/>
              <a:t>confortant</a:t>
            </a:r>
            <a:r>
              <a:rPr lang="it-IT" sz="2400" dirty="0" smtClean="0"/>
              <a:t> le </a:t>
            </a:r>
            <a:r>
              <a:rPr lang="it-IT" sz="2400" dirty="0" err="1" smtClean="0"/>
              <a:t>respect</a:t>
            </a:r>
            <a:r>
              <a:rPr lang="it-IT" sz="2400" dirty="0" smtClean="0"/>
              <a:t> </a:t>
            </a:r>
            <a:r>
              <a:rPr lang="it-IT" sz="2400" dirty="0" err="1" smtClean="0"/>
              <a:t>des</a:t>
            </a:r>
            <a:r>
              <a:rPr lang="it-IT" sz="2400" dirty="0" smtClean="0"/>
              <a:t> </a:t>
            </a:r>
            <a:r>
              <a:rPr lang="it-IT" sz="2400" dirty="0" err="1" smtClean="0"/>
              <a:t>principes</a:t>
            </a:r>
            <a:r>
              <a:rPr lang="it-IT" sz="2400" dirty="0" smtClean="0"/>
              <a:t> de la </a:t>
            </a:r>
            <a:r>
              <a:rPr lang="it-IT" sz="2400" dirty="0" err="1" smtClean="0"/>
              <a:t>République</a:t>
            </a:r>
            <a:r>
              <a:rPr lang="it-IT" sz="2400" dirty="0" smtClean="0"/>
              <a:t> (</a:t>
            </a:r>
            <a:r>
              <a:rPr lang="it-IT" sz="2400" dirty="0" err="1" smtClean="0"/>
              <a:t>Gouvernement</a:t>
            </a:r>
            <a:r>
              <a:rPr lang="it-IT" sz="2400" dirty="0" smtClean="0"/>
              <a:t>  et </a:t>
            </a:r>
            <a:r>
              <a:rPr lang="it-IT" sz="2400" dirty="0" err="1" smtClean="0"/>
              <a:t>Assemblée</a:t>
            </a:r>
            <a:r>
              <a:rPr lang="it-IT" sz="2400" dirty="0" smtClean="0"/>
              <a:t> </a:t>
            </a:r>
            <a:r>
              <a:rPr lang="it-IT" sz="2400" dirty="0" err="1" smtClean="0"/>
              <a:t>Nationale</a:t>
            </a:r>
            <a:r>
              <a:rPr lang="it-IT" sz="2400" dirty="0" smtClean="0"/>
              <a:t>)</a:t>
            </a:r>
          </a:p>
          <a:p>
            <a:pPr algn="just"/>
            <a:r>
              <a:rPr lang="it-IT" sz="2400" dirty="0" err="1" smtClean="0"/>
              <a:t>ou</a:t>
            </a:r>
            <a:r>
              <a:rPr lang="it-IT" sz="2400" dirty="0" smtClean="0"/>
              <a:t> </a:t>
            </a:r>
          </a:p>
          <a:p>
            <a:pPr algn="just"/>
            <a:r>
              <a:rPr lang="it-IT" sz="2400" dirty="0" err="1" smtClean="0"/>
              <a:t>Projet</a:t>
            </a:r>
            <a:r>
              <a:rPr lang="it-IT" sz="2400" dirty="0" smtClean="0"/>
              <a:t> </a:t>
            </a:r>
            <a:r>
              <a:rPr lang="it-IT" sz="2400" dirty="0"/>
              <a:t>de </a:t>
            </a:r>
            <a:r>
              <a:rPr lang="it-IT" sz="2400" dirty="0" err="1"/>
              <a:t>loi</a:t>
            </a:r>
            <a:r>
              <a:rPr lang="it-IT" sz="2400" dirty="0"/>
              <a:t> </a:t>
            </a:r>
            <a:r>
              <a:rPr lang="it-IT" sz="2400" dirty="0" err="1"/>
              <a:t>confortant</a:t>
            </a:r>
            <a:r>
              <a:rPr lang="it-IT" sz="2400" dirty="0"/>
              <a:t> le </a:t>
            </a:r>
            <a:r>
              <a:rPr lang="it-IT" sz="2400" dirty="0" err="1"/>
              <a:t>respect</a:t>
            </a:r>
            <a:r>
              <a:rPr lang="it-IT" sz="2400" dirty="0"/>
              <a:t> </a:t>
            </a:r>
            <a:r>
              <a:rPr lang="it-IT" sz="2400" dirty="0" err="1"/>
              <a:t>des</a:t>
            </a:r>
            <a:r>
              <a:rPr lang="it-IT" sz="2400" dirty="0"/>
              <a:t> </a:t>
            </a:r>
            <a:r>
              <a:rPr lang="it-IT" sz="2400" dirty="0" err="1"/>
              <a:t>principes</a:t>
            </a:r>
            <a:r>
              <a:rPr lang="it-IT" sz="2400" dirty="0"/>
              <a:t> de la </a:t>
            </a:r>
            <a:r>
              <a:rPr lang="it-IT" sz="2400" dirty="0" err="1"/>
              <a:t>République</a:t>
            </a:r>
            <a:r>
              <a:rPr lang="it-IT" sz="2400" dirty="0"/>
              <a:t> et de </a:t>
            </a:r>
            <a:r>
              <a:rPr lang="it-IT" sz="2400" dirty="0" err="1"/>
              <a:t>lutte</a:t>
            </a:r>
            <a:r>
              <a:rPr lang="it-IT" sz="2400" dirty="0"/>
              <a:t> </a:t>
            </a:r>
            <a:r>
              <a:rPr lang="it-IT" sz="2400" dirty="0" err="1"/>
              <a:t>contre</a:t>
            </a:r>
            <a:r>
              <a:rPr lang="it-IT" sz="2400" dirty="0"/>
              <a:t> le </a:t>
            </a:r>
            <a:r>
              <a:rPr lang="it-IT" sz="2400" dirty="0" err="1"/>
              <a:t>séparatisme</a:t>
            </a:r>
            <a:r>
              <a:rPr lang="it-IT" sz="2400" dirty="0"/>
              <a:t> </a:t>
            </a:r>
            <a:r>
              <a:rPr lang="it-IT" sz="2400" dirty="0" smtClean="0"/>
              <a:t>(</a:t>
            </a:r>
            <a:r>
              <a:rPr lang="it-IT" sz="2400" dirty="0" err="1" smtClean="0"/>
              <a:t>Sénat</a:t>
            </a:r>
            <a:r>
              <a:rPr lang="it-IT" sz="2400" dirty="0" smtClean="0"/>
              <a:t> </a:t>
            </a:r>
            <a:r>
              <a:rPr lang="it-IT" sz="2400" dirty="0" err="1" smtClean="0"/>
              <a:t>avril</a:t>
            </a:r>
            <a:r>
              <a:rPr lang="it-IT" sz="2400" dirty="0" smtClean="0"/>
              <a:t> 2021)</a:t>
            </a:r>
            <a:endParaRPr lang="it-IT" sz="2400" dirty="0"/>
          </a:p>
        </p:txBody>
      </p:sp>
    </p:spTree>
    <p:extLst>
      <p:ext uri="{BB962C8B-B14F-4D97-AF65-F5344CB8AC3E}">
        <p14:creationId xmlns:p14="http://schemas.microsoft.com/office/powerpoint/2010/main" val="40249404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3"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a:t>
            </a:r>
            <a:r>
              <a:rPr lang="it-IT" sz="2800" dirty="0" smtClean="0">
                <a:latin typeface="Arial" charset="0"/>
                <a:ea typeface="MS PGothic" charset="0"/>
              </a:rPr>
              <a:t>: 6. L’</a:t>
            </a:r>
            <a:r>
              <a:rPr lang="it-IT" sz="2800" dirty="0" err="1" smtClean="0">
                <a:latin typeface="Arial" charset="0"/>
                <a:ea typeface="MS PGothic" charset="0"/>
              </a:rPr>
              <a:t>exemple</a:t>
            </a:r>
            <a:endParaRPr lang="it-IT" sz="2800" dirty="0">
              <a:latin typeface="Arial" charset="0"/>
              <a:ea typeface="MS PGothic" charset="0"/>
            </a:endParaRPr>
          </a:p>
        </p:txBody>
      </p:sp>
      <p:sp>
        <p:nvSpPr>
          <p:cNvPr id="448514" name="Segnaposto contenuto 2"/>
          <p:cNvSpPr>
            <a:spLocks noGrp="1"/>
          </p:cNvSpPr>
          <p:nvPr>
            <p:ph idx="1"/>
          </p:nvPr>
        </p:nvSpPr>
        <p:spPr/>
        <p:txBody>
          <a:bodyPr>
            <a:normAutofit/>
          </a:bodyPr>
          <a:lstStyle/>
          <a:p>
            <a:pPr>
              <a:lnSpc>
                <a:spcPct val="80000"/>
              </a:lnSpc>
              <a:buFontTx/>
              <a:buNone/>
            </a:pPr>
            <a:endParaRPr lang="it-IT" sz="2200" dirty="0">
              <a:latin typeface="Arial" charset="0"/>
              <a:ea typeface="MS PGothic" charset="0"/>
              <a:cs typeface="MS PGothic" charset="0"/>
            </a:endParaRPr>
          </a:p>
          <a:p>
            <a:pPr algn="just"/>
            <a:r>
              <a:rPr lang="fr-FR" sz="2400" dirty="0">
                <a:latin typeface="Calibri"/>
                <a:ea typeface="MS PGothic" charset="0"/>
                <a:cs typeface="Calibri"/>
              </a:rPr>
              <a:t>L’exemple montre la vie du mot-entrée dans le discours. Il est différent selon les dictionnaires et change au fil du temps d’un même dictionnaire, notamment lorsqu’il touche des questions </a:t>
            </a:r>
            <a:r>
              <a:rPr lang="fr-FR" sz="2400" dirty="0" smtClean="0">
                <a:latin typeface="Calibri"/>
                <a:ea typeface="MS PGothic" charset="0"/>
                <a:cs typeface="Calibri"/>
              </a:rPr>
              <a:t>sociétales comme </a:t>
            </a:r>
            <a:r>
              <a:rPr lang="fr-FR" sz="2400" dirty="0" smtClean="0">
                <a:ea typeface="MS PGothic" charset="0"/>
                <a:cs typeface="Calibri"/>
              </a:rPr>
              <a:t>à </a:t>
            </a:r>
            <a:r>
              <a:rPr lang="fr-FR" sz="2400" b="1" dirty="0">
                <a:ea typeface="MS PGothic" charset="0"/>
                <a:cs typeface="Calibri"/>
              </a:rPr>
              <a:t>mariage</a:t>
            </a:r>
            <a:r>
              <a:rPr lang="fr-FR" sz="2400" dirty="0">
                <a:ea typeface="MS PGothic" charset="0"/>
                <a:cs typeface="Calibri"/>
              </a:rPr>
              <a:t> </a:t>
            </a:r>
            <a:r>
              <a:rPr lang="fr-FR" sz="2400" i="1" dirty="0">
                <a:ea typeface="MS PGothic" charset="0"/>
                <a:cs typeface="Calibri"/>
              </a:rPr>
              <a:t>: Etre pour ou contre le mariage homosexuel </a:t>
            </a:r>
            <a:r>
              <a:rPr lang="fr-FR" sz="2400" dirty="0">
                <a:ea typeface="MS PGothic" charset="0"/>
                <a:cs typeface="Calibri"/>
              </a:rPr>
              <a:t>PR 2008 (exemple absent à partir de 2009) ; </a:t>
            </a:r>
            <a:r>
              <a:rPr lang="fr-FR" sz="2400" dirty="0" smtClean="0">
                <a:ea typeface="MS PGothic" charset="0"/>
                <a:cs typeface="Calibri"/>
              </a:rPr>
              <a:t>ajout </a:t>
            </a:r>
            <a:r>
              <a:rPr lang="fr-FR" sz="2400" dirty="0">
                <a:ea typeface="MS PGothic" charset="0"/>
                <a:cs typeface="Calibri"/>
              </a:rPr>
              <a:t>en 2015 </a:t>
            </a:r>
            <a:r>
              <a:rPr lang="fr-FR" sz="2400" i="1" dirty="0">
                <a:ea typeface="MS PGothic" charset="0"/>
                <a:cs typeface="Calibri"/>
              </a:rPr>
              <a:t>mariage pour tous </a:t>
            </a:r>
            <a:r>
              <a:rPr lang="fr-FR" sz="2400" dirty="0">
                <a:ea typeface="MS PGothic" charset="0"/>
                <a:cs typeface="Calibri"/>
              </a:rPr>
              <a:t>: pour tous les couples, de sexe différent ou du même </a:t>
            </a:r>
            <a:r>
              <a:rPr lang="fr-FR" sz="2400" dirty="0" smtClean="0">
                <a:ea typeface="MS PGothic" charset="0"/>
                <a:cs typeface="Calibri"/>
              </a:rPr>
              <a:t>sexe. </a:t>
            </a:r>
            <a:r>
              <a:rPr lang="fr-FR" sz="2400" i="1" dirty="0"/>
              <a:t>Mariage homosexuel, gay</a:t>
            </a:r>
            <a:r>
              <a:rPr lang="fr-FR" sz="2400" i="1" dirty="0" smtClean="0"/>
              <a:t>.</a:t>
            </a:r>
            <a:endParaRPr lang="fr-FR" sz="2400" i="1" dirty="0">
              <a:ea typeface="MS PGothic" charset="0"/>
              <a:cs typeface="Calibri"/>
            </a:endParaRPr>
          </a:p>
          <a:p>
            <a:pPr algn="just">
              <a:lnSpc>
                <a:spcPct val="80000"/>
              </a:lnSpc>
            </a:pPr>
            <a:r>
              <a:rPr lang="fr-FR" sz="2400" dirty="0" smtClean="0">
                <a:latin typeface="Calibri"/>
                <a:ea typeface="MS PGothic" charset="0"/>
                <a:cs typeface="Calibri"/>
              </a:rPr>
              <a:t>ou </a:t>
            </a:r>
            <a:r>
              <a:rPr lang="fr-FR" sz="2400" dirty="0" smtClean="0">
                <a:ea typeface="MS PGothic" charset="0"/>
                <a:cs typeface="Calibri"/>
              </a:rPr>
              <a:t>lorsqu’il concerne </a:t>
            </a:r>
            <a:r>
              <a:rPr lang="fr-FR" sz="2400" dirty="0">
                <a:latin typeface="Calibri"/>
                <a:ea typeface="MS PGothic" charset="0"/>
                <a:cs typeface="Calibri"/>
              </a:rPr>
              <a:t>les images de la </a:t>
            </a:r>
            <a:r>
              <a:rPr lang="fr-FR" sz="2400" dirty="0" smtClean="0">
                <a:latin typeface="Calibri"/>
                <a:ea typeface="MS PGothic" charset="0"/>
                <a:cs typeface="Calibri"/>
              </a:rPr>
              <a:t>femme comme </a:t>
            </a:r>
            <a:r>
              <a:rPr lang="fr-FR" sz="2400" dirty="0">
                <a:ea typeface="MS PGothic" charset="0"/>
                <a:cs typeface="Calibri"/>
              </a:rPr>
              <a:t>à </a:t>
            </a:r>
            <a:r>
              <a:rPr lang="fr-FR" sz="2400" b="1" dirty="0" smtClean="0">
                <a:ea typeface="MS PGothic" charset="0"/>
                <a:cs typeface="Calibri"/>
              </a:rPr>
              <a:t>Harem</a:t>
            </a:r>
            <a:r>
              <a:rPr lang="fr-FR" sz="2400" dirty="0" smtClean="0">
                <a:ea typeface="MS PGothic" charset="0"/>
                <a:cs typeface="Calibri"/>
              </a:rPr>
              <a:t> : </a:t>
            </a:r>
            <a:r>
              <a:rPr lang="fr-FR" sz="2400" i="1" dirty="0" smtClean="0">
                <a:ea typeface="MS PGothic" charset="0"/>
                <a:cs typeface="Calibri"/>
              </a:rPr>
              <a:t>Professeur </a:t>
            </a:r>
            <a:r>
              <a:rPr lang="fr-FR" sz="2400" i="1" dirty="0">
                <a:ea typeface="MS PGothic" charset="0"/>
                <a:cs typeface="Calibri"/>
              </a:rPr>
              <a:t>entouré d'un harem d'étudiantes </a:t>
            </a:r>
            <a:r>
              <a:rPr lang="fr-FR" sz="2400" dirty="0" smtClean="0">
                <a:ea typeface="MS PGothic" charset="0"/>
                <a:cs typeface="Calibri"/>
              </a:rPr>
              <a:t>.</a:t>
            </a:r>
          </a:p>
        </p:txBody>
      </p:sp>
    </p:spTree>
    <p:extLst>
      <p:ext uri="{BB962C8B-B14F-4D97-AF65-F5344CB8AC3E}">
        <p14:creationId xmlns:p14="http://schemas.microsoft.com/office/powerpoint/2010/main" val="381107546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smtClean="0">
                <a:latin typeface="Arial" charset="0"/>
                <a:ea typeface="MS PGothic" charset="0"/>
              </a:rPr>
              <a:t> 6. L’</a:t>
            </a:r>
            <a:r>
              <a:rPr lang="it-IT" sz="2800" dirty="0" err="1" smtClean="0">
                <a:latin typeface="Arial" charset="0"/>
                <a:ea typeface="MS PGothic" charset="0"/>
              </a:rPr>
              <a:t>exemple</a:t>
            </a:r>
            <a:endParaRPr lang="it-IT" sz="2800" dirty="0"/>
          </a:p>
        </p:txBody>
      </p:sp>
      <p:sp>
        <p:nvSpPr>
          <p:cNvPr id="3" name="Segnaposto contenuto 2"/>
          <p:cNvSpPr>
            <a:spLocks noGrp="1"/>
          </p:cNvSpPr>
          <p:nvPr>
            <p:ph idx="1"/>
          </p:nvPr>
        </p:nvSpPr>
        <p:spPr/>
        <p:txBody>
          <a:bodyPr>
            <a:normAutofit/>
          </a:bodyPr>
          <a:lstStyle/>
          <a:p>
            <a:pPr algn="just"/>
            <a:r>
              <a:rPr lang="fr-FR" sz="2400" b="1" dirty="0"/>
              <a:t>l’exemple </a:t>
            </a:r>
            <a:r>
              <a:rPr lang="fr-FR" sz="2400" dirty="0"/>
              <a:t>: c’est un énoncé où figure l’entrée. Il est écrit en italique pour le distinguer de la définition. </a:t>
            </a:r>
            <a:endParaRPr lang="it-IT" sz="2400" dirty="0"/>
          </a:p>
          <a:p>
            <a:pPr algn="just"/>
            <a:r>
              <a:rPr lang="fr-FR" sz="2400" dirty="0" smtClean="0"/>
              <a:t>Il peut être forgé, c’est-à-dire construit par les lexicographes qui puisent dans leur mémoire des énoncés déjà entendus ou lus. Il peut être extrait d’une citation, c’est-à-dire un énoncé déjà présent dans une œuvre, le plus souvent littéraire, mais il peut également appartenir à une chanson, à un film, un discours philosophique ou scientifique et même pris de la presse. L’exemple cité a toujours une référence. </a:t>
            </a:r>
          </a:p>
          <a:p>
            <a:pPr algn="just"/>
            <a:r>
              <a:rPr lang="fr-FR" sz="2400" dirty="0">
                <a:ea typeface="MS PGothic" charset="0"/>
                <a:cs typeface="MS PGothic" charset="0"/>
              </a:rPr>
              <a:t>Forgé ou cité, l’exemple est un lieu d’observation privilégié pour saisir les représentations culturelles des dictionnaires. </a:t>
            </a:r>
            <a:endParaRPr lang="it-IT" sz="2400" dirty="0">
              <a:ea typeface="MS PGothic" charset="0"/>
              <a:cs typeface="MS PGothic" charset="0"/>
            </a:endParaRPr>
          </a:p>
          <a:p>
            <a:pPr algn="just"/>
            <a:endParaRPr lang="it-IT" sz="2400" dirty="0"/>
          </a:p>
        </p:txBody>
      </p:sp>
    </p:spTree>
    <p:extLst>
      <p:ext uri="{BB962C8B-B14F-4D97-AF65-F5344CB8AC3E}">
        <p14:creationId xmlns:p14="http://schemas.microsoft.com/office/powerpoint/2010/main" val="151167040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Exemples (PR)</a:t>
            </a:r>
            <a:endParaRPr lang="fr-CA"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732173189"/>
              </p:ext>
            </p:extLst>
          </p:nvPr>
        </p:nvGraphicFramePr>
        <p:xfrm>
          <a:off x="457200" y="1600200"/>
          <a:ext cx="7239000" cy="4028440"/>
        </p:xfrm>
        <a:graphic>
          <a:graphicData uri="http://schemas.openxmlformats.org/drawingml/2006/table">
            <a:tbl>
              <a:tblPr firstRow="1" bandRow="1">
                <a:tableStyleId>{5C22544A-7EE6-4342-B048-85BDC9FD1C3A}</a:tableStyleId>
              </a:tblPr>
              <a:tblGrid>
                <a:gridCol w="1371600"/>
                <a:gridCol w="1866900"/>
                <a:gridCol w="2603500"/>
                <a:gridCol w="1397000"/>
              </a:tblGrid>
              <a:tr h="370840">
                <a:tc>
                  <a:txBody>
                    <a:bodyPr/>
                    <a:lstStyle/>
                    <a:p>
                      <a:r>
                        <a:rPr lang="fr-CA" dirty="0" smtClean="0"/>
                        <a:t>1991</a:t>
                      </a:r>
                      <a:endParaRPr lang="fr-CA" dirty="0"/>
                    </a:p>
                  </a:txBody>
                  <a:tcPr/>
                </a:tc>
                <a:tc>
                  <a:txBody>
                    <a:bodyPr/>
                    <a:lstStyle/>
                    <a:p>
                      <a:r>
                        <a:rPr lang="fr-CA" dirty="0" smtClean="0"/>
                        <a:t>1993</a:t>
                      </a:r>
                      <a:endParaRPr lang="fr-CA" dirty="0"/>
                    </a:p>
                  </a:txBody>
                  <a:tcPr/>
                </a:tc>
                <a:tc>
                  <a:txBody>
                    <a:bodyPr/>
                    <a:lstStyle/>
                    <a:p>
                      <a:r>
                        <a:rPr lang="fr-CA" dirty="0" smtClean="0"/>
                        <a:t>depuis 2007-2020</a:t>
                      </a:r>
                      <a:endParaRPr lang="fr-CA" dirty="0"/>
                    </a:p>
                  </a:txBody>
                  <a:tcPr/>
                </a:tc>
                <a:tc>
                  <a:txBody>
                    <a:bodyPr/>
                    <a:lstStyle/>
                    <a:p>
                      <a:endParaRPr lang="fr-CA"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La législation française condamne l’euthanasie qu’elle considère comme un assassinat.</a:t>
                      </a:r>
                      <a:endParaRPr lang="it-IT" sz="1800" dirty="0" smtClean="0"/>
                    </a:p>
                    <a:p>
                      <a:endParaRPr lang="fr-C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L’euthanasie est un problème de bioéthique.</a:t>
                      </a:r>
                      <a:r>
                        <a:rPr lang="fr-FR" sz="1800" dirty="0" smtClean="0"/>
                        <a:t> </a:t>
                      </a:r>
                      <a:r>
                        <a:rPr lang="fr-FR" sz="1800" i="1" dirty="0" smtClean="0"/>
                        <a:t>Les partisans de l'euthanasie refusent l'acharnement* thérapeutique. Euthanasie active, passive. Provoquer la mort par euthanasie.</a:t>
                      </a:r>
                      <a:endParaRPr lang="it-IT" sz="1800" dirty="0" smtClean="0"/>
                    </a:p>
                    <a:p>
                      <a:endParaRPr lang="fr-C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800" i="1" dirty="0" smtClean="0"/>
                        <a:t>Les partisans de l'euthanasie refusent l'acharnement* thérapeutique. Euthanasie active (</a:t>
                      </a:r>
                      <a:r>
                        <a:rPr lang="fr-FR" sz="1800" dirty="0" smtClean="0"/>
                        <a:t>par administration de substances</a:t>
                      </a:r>
                      <a:r>
                        <a:rPr lang="fr-FR" sz="1800" i="1" dirty="0" smtClean="0"/>
                        <a:t>), passive (</a:t>
                      </a:r>
                      <a:r>
                        <a:rPr lang="fr-FR" sz="1800" dirty="0" smtClean="0"/>
                        <a:t>par suspension des soins</a:t>
                      </a:r>
                      <a:r>
                        <a:rPr lang="fr-FR" sz="1800" i="1" dirty="0" smtClean="0"/>
                        <a:t>). Provoquer la mort par euthanasie.</a:t>
                      </a:r>
                      <a:endParaRPr lang="it-IT" sz="1800" dirty="0" smtClean="0"/>
                    </a:p>
                    <a:p>
                      <a:endParaRPr lang="fr-CA" dirty="0"/>
                    </a:p>
                  </a:txBody>
                  <a:tcPr/>
                </a:tc>
                <a:tc>
                  <a:txBody>
                    <a:bodyPr/>
                    <a:lstStyle/>
                    <a:p>
                      <a:endParaRPr lang="fr-CA" dirty="0"/>
                    </a:p>
                  </a:txBody>
                  <a:tcPr/>
                </a:tc>
              </a:tr>
            </a:tbl>
          </a:graphicData>
        </a:graphic>
      </p:graphicFrame>
    </p:spTree>
    <p:extLst>
      <p:ext uri="{BB962C8B-B14F-4D97-AF65-F5344CB8AC3E}">
        <p14:creationId xmlns:p14="http://schemas.microsoft.com/office/powerpoint/2010/main" val="3995744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t>L’évolution des représentations </a:t>
            </a:r>
            <a:r>
              <a:rPr lang="fr-FR" sz="2800" dirty="0"/>
              <a:t>culturelles dans les exemples</a:t>
            </a:r>
            <a:r>
              <a:rPr lang="it-IT" sz="2800" dirty="0" smtClean="0"/>
              <a:t> à </a:t>
            </a:r>
            <a:r>
              <a:rPr lang="it-IT" sz="2800" b="1" dirty="0" smtClean="0"/>
              <a:t>femme</a:t>
            </a:r>
            <a:endParaRPr lang="it-IT" sz="2800" b="1"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80216374"/>
              </p:ext>
            </p:extLst>
          </p:nvPr>
        </p:nvGraphicFramePr>
        <p:xfrm>
          <a:off x="457200" y="1600200"/>
          <a:ext cx="8229600" cy="4302760"/>
        </p:xfrm>
        <a:graphic>
          <a:graphicData uri="http://schemas.openxmlformats.org/drawingml/2006/table">
            <a:tbl>
              <a:tblPr firstRow="1" bandRow="1">
                <a:tableStyleId>{5940675A-B579-460E-94D1-54222C63F5DA}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370840">
                <a:tc>
                  <a:txBody>
                    <a:bodyPr/>
                    <a:lstStyle/>
                    <a:p>
                      <a:r>
                        <a:rPr lang="fr-FR" sz="1800" kern="1200" dirty="0" smtClean="0">
                          <a:solidFill>
                            <a:schemeClr val="tx1"/>
                          </a:solidFill>
                          <a:effectLst/>
                          <a:latin typeface="+mn-lt"/>
                          <a:ea typeface="+mn-ea"/>
                          <a:cs typeface="+mn-cs"/>
                        </a:rPr>
                        <a:t>(Statut socioprofessionnel) </a:t>
                      </a:r>
                      <a:r>
                        <a:rPr lang="fr-FR" sz="1800" i="1" kern="1200" dirty="0" smtClean="0">
                          <a:solidFill>
                            <a:schemeClr val="tx1"/>
                          </a:solidFill>
                          <a:effectLst/>
                          <a:latin typeface="+mn-lt"/>
                          <a:ea typeface="+mn-ea"/>
                          <a:cs typeface="+mn-cs"/>
                        </a:rPr>
                        <a:t>Femme qui travaille, gagne sa vie. Le travail des femmes. Métiers de femmes</a:t>
                      </a:r>
                      <a:r>
                        <a:rPr lang="fr-FR" sz="1800" kern="1200" dirty="0" smtClean="0">
                          <a:solidFill>
                            <a:schemeClr val="tx1"/>
                          </a:solidFill>
                          <a:effectLst/>
                          <a:latin typeface="+mn-lt"/>
                          <a:ea typeface="+mn-ea"/>
                          <a:cs typeface="+mn-cs"/>
                        </a:rPr>
                        <a:t> (traditionnellement dévolus aux femmes). (Avec une </a:t>
                      </a:r>
                      <a:r>
                        <a:rPr lang="fr-FR" sz="1800" kern="1200" dirty="0" err="1" smtClean="0">
                          <a:solidFill>
                            <a:schemeClr val="tx1"/>
                          </a:solidFill>
                          <a:effectLst/>
                          <a:latin typeface="+mn-lt"/>
                          <a:ea typeface="+mn-ea"/>
                          <a:cs typeface="+mn-cs"/>
                        </a:rPr>
                        <a:t>appos</a:t>
                      </a:r>
                      <a:r>
                        <a:rPr lang="fr-FR" sz="1800" kern="1200" dirty="0" smtClean="0">
                          <a:solidFill>
                            <a:schemeClr val="tx1"/>
                          </a:solidFill>
                          <a:effectLst/>
                          <a:latin typeface="+mn-lt"/>
                          <a:ea typeface="+mn-ea"/>
                          <a:cs typeface="+mn-cs"/>
                        </a:rPr>
                        <a:t>. Quand il n’y a pas de fém.) </a:t>
                      </a:r>
                      <a:r>
                        <a:rPr lang="fr-FR" sz="1800" i="1" kern="1200" dirty="0" smtClean="0">
                          <a:solidFill>
                            <a:schemeClr val="tx1"/>
                          </a:solidFill>
                          <a:effectLst/>
                          <a:latin typeface="+mn-lt"/>
                          <a:ea typeface="+mn-ea"/>
                          <a:cs typeface="+mn-cs"/>
                        </a:rPr>
                        <a:t>Femme avocat. Femme ingénieur. Cette femme est médecin. Cette femme est professeur, c'est un professeur. Un professeur femme. Pays gouverné par une femme. Une femme de lettres*. femme au foyer</a:t>
                      </a:r>
                      <a:r>
                        <a:rPr lang="fr-FR" sz="1800" kern="1200" dirty="0" smtClean="0">
                          <a:solidFill>
                            <a:schemeClr val="tx1"/>
                          </a:solidFill>
                          <a:effectLst/>
                          <a:latin typeface="+mn-lt"/>
                          <a:ea typeface="+mn-ea"/>
                          <a:cs typeface="+mn-cs"/>
                        </a:rPr>
                        <a:t> : femme qui n'exerce pas de profession et reste chez elle, </a:t>
                      </a:r>
                      <a:r>
                        <a:rPr lang="fr-FR" sz="1800" b="1" kern="1200" dirty="0" smtClean="0">
                          <a:solidFill>
                            <a:schemeClr val="tx1"/>
                          </a:solidFill>
                          <a:effectLst/>
                          <a:latin typeface="+mn-lt"/>
                          <a:ea typeface="+mn-ea"/>
                          <a:cs typeface="+mn-cs"/>
                        </a:rPr>
                        <a:t>parfois pour élever ses enfants.</a:t>
                      </a:r>
                      <a:r>
                        <a:rPr lang="it-IT" b="1" dirty="0" smtClean="0">
                          <a:effectLst/>
                        </a:rPr>
                        <a:t> </a:t>
                      </a:r>
                      <a:endParaRPr lang="it-IT" b="1" dirty="0"/>
                    </a:p>
                  </a:txBody>
                  <a:tcPr/>
                </a:tc>
                <a:tc>
                  <a:txBody>
                    <a:bodyPr/>
                    <a:lstStyle/>
                    <a:p>
                      <a:pPr algn="just"/>
                      <a:r>
                        <a:rPr lang="it-IT" b="0" dirty="0" smtClean="0">
                          <a:effectLst/>
                        </a:rPr>
                        <a:t>(</a:t>
                      </a:r>
                      <a:r>
                        <a:rPr lang="it-IT" b="0" dirty="0" err="1" smtClean="0">
                          <a:effectLst/>
                        </a:rPr>
                        <a:t>Statut</a:t>
                      </a:r>
                      <a:r>
                        <a:rPr lang="it-IT" b="0" dirty="0" smtClean="0">
                          <a:effectLst/>
                        </a:rPr>
                        <a:t> </a:t>
                      </a:r>
                      <a:r>
                        <a:rPr lang="it-IT" b="0" dirty="0" err="1" smtClean="0">
                          <a:effectLst/>
                        </a:rPr>
                        <a:t>socioprofessionnel</a:t>
                      </a:r>
                      <a:r>
                        <a:rPr lang="it-IT" b="0" dirty="0" smtClean="0">
                          <a:effectLst/>
                        </a:rPr>
                        <a:t>) </a:t>
                      </a:r>
                      <a:r>
                        <a:rPr lang="it-IT" b="0" i="1" dirty="0" smtClean="0">
                          <a:effectLst/>
                        </a:rPr>
                        <a:t>Femme qui </a:t>
                      </a:r>
                      <a:r>
                        <a:rPr lang="it-IT" b="0" i="1" dirty="0" err="1" smtClean="0">
                          <a:effectLst/>
                        </a:rPr>
                        <a:t>travaille</a:t>
                      </a:r>
                      <a:r>
                        <a:rPr lang="it-IT" b="0" i="1" dirty="0" smtClean="0">
                          <a:effectLst/>
                        </a:rPr>
                        <a:t>, </a:t>
                      </a:r>
                      <a:r>
                        <a:rPr lang="it-IT" b="0" i="1" dirty="0" err="1" smtClean="0">
                          <a:effectLst/>
                        </a:rPr>
                        <a:t>gagne</a:t>
                      </a:r>
                      <a:r>
                        <a:rPr lang="it-IT" b="0" i="1" dirty="0" smtClean="0">
                          <a:effectLst/>
                        </a:rPr>
                        <a:t> sa vie. Le </a:t>
                      </a:r>
                      <a:r>
                        <a:rPr lang="it-IT" b="0" i="1" dirty="0" err="1" smtClean="0">
                          <a:effectLst/>
                        </a:rPr>
                        <a:t>travail</a:t>
                      </a:r>
                      <a:r>
                        <a:rPr lang="it-IT" b="0" i="1" dirty="0" smtClean="0">
                          <a:effectLst/>
                        </a:rPr>
                        <a:t> </a:t>
                      </a:r>
                      <a:r>
                        <a:rPr lang="it-IT" b="0" i="1" dirty="0" err="1" smtClean="0">
                          <a:effectLst/>
                        </a:rPr>
                        <a:t>des</a:t>
                      </a:r>
                      <a:r>
                        <a:rPr lang="it-IT" b="0" i="1" dirty="0" smtClean="0">
                          <a:effectLst/>
                        </a:rPr>
                        <a:t> femmes. </a:t>
                      </a:r>
                      <a:r>
                        <a:rPr lang="it-IT" b="0" i="1" dirty="0" err="1" smtClean="0">
                          <a:effectLst/>
                        </a:rPr>
                        <a:t>Les</a:t>
                      </a:r>
                      <a:r>
                        <a:rPr lang="it-IT" b="0" i="1" dirty="0" smtClean="0">
                          <a:effectLst/>
                        </a:rPr>
                        <a:t> femmes </a:t>
                      </a:r>
                      <a:r>
                        <a:rPr lang="it-IT" b="0" i="1" dirty="0" err="1" smtClean="0">
                          <a:effectLst/>
                        </a:rPr>
                        <a:t>veulent</a:t>
                      </a:r>
                      <a:r>
                        <a:rPr lang="it-IT" b="0" i="1" dirty="0" smtClean="0">
                          <a:effectLst/>
                        </a:rPr>
                        <a:t> la </a:t>
                      </a:r>
                      <a:r>
                        <a:rPr lang="it-IT" b="0" i="1" dirty="0" err="1" smtClean="0">
                          <a:effectLst/>
                        </a:rPr>
                        <a:t>parité</a:t>
                      </a:r>
                      <a:r>
                        <a:rPr lang="it-IT" b="0" i="1" dirty="0" smtClean="0">
                          <a:effectLst/>
                        </a:rPr>
                        <a:t>* </a:t>
                      </a:r>
                      <a:r>
                        <a:rPr lang="it-IT" b="0" i="1" dirty="0" err="1" smtClean="0">
                          <a:effectLst/>
                        </a:rPr>
                        <a:t>des</a:t>
                      </a:r>
                      <a:r>
                        <a:rPr lang="it-IT" b="0" i="1" dirty="0" smtClean="0">
                          <a:effectLst/>
                        </a:rPr>
                        <a:t> </a:t>
                      </a:r>
                      <a:r>
                        <a:rPr lang="it-IT" b="0" i="1" dirty="0" err="1" smtClean="0">
                          <a:effectLst/>
                        </a:rPr>
                        <a:t>métiers</a:t>
                      </a:r>
                      <a:r>
                        <a:rPr lang="it-IT" b="0" i="1" dirty="0" smtClean="0">
                          <a:effectLst/>
                        </a:rPr>
                        <a:t>, </a:t>
                      </a:r>
                      <a:r>
                        <a:rPr lang="it-IT" b="0" i="1" dirty="0" err="1" smtClean="0">
                          <a:effectLst/>
                        </a:rPr>
                        <a:t>des</a:t>
                      </a:r>
                      <a:r>
                        <a:rPr lang="it-IT" b="0" i="1" dirty="0" smtClean="0">
                          <a:effectLst/>
                        </a:rPr>
                        <a:t> </a:t>
                      </a:r>
                      <a:r>
                        <a:rPr lang="it-IT" b="0" i="1" dirty="0" err="1" smtClean="0">
                          <a:effectLst/>
                        </a:rPr>
                        <a:t>fonctions</a:t>
                      </a:r>
                      <a:r>
                        <a:rPr lang="it-IT" b="0" i="1" dirty="0" smtClean="0">
                          <a:effectLst/>
                        </a:rPr>
                        <a:t> et </a:t>
                      </a:r>
                      <a:r>
                        <a:rPr lang="it-IT" b="0" i="1" dirty="0" err="1" smtClean="0">
                          <a:effectLst/>
                        </a:rPr>
                        <a:t>des</a:t>
                      </a:r>
                      <a:r>
                        <a:rPr lang="it-IT" b="0" i="1" dirty="0" smtClean="0">
                          <a:effectLst/>
                        </a:rPr>
                        <a:t> </a:t>
                      </a:r>
                      <a:r>
                        <a:rPr lang="it-IT" b="0" i="1" dirty="0" err="1" smtClean="0">
                          <a:effectLst/>
                        </a:rPr>
                        <a:t>salaires</a:t>
                      </a:r>
                      <a:r>
                        <a:rPr lang="it-IT" b="0" i="1" dirty="0" smtClean="0">
                          <a:effectLst/>
                        </a:rPr>
                        <a:t>. </a:t>
                      </a:r>
                      <a:r>
                        <a:rPr lang="it-IT" b="0" i="1" dirty="0" err="1" smtClean="0">
                          <a:effectLst/>
                        </a:rPr>
                        <a:t>Cette</a:t>
                      </a:r>
                      <a:r>
                        <a:rPr lang="it-IT" b="0" i="1" dirty="0" smtClean="0">
                          <a:effectLst/>
                        </a:rPr>
                        <a:t> femme est </a:t>
                      </a:r>
                      <a:r>
                        <a:rPr lang="it-IT" b="0" i="1" dirty="0" err="1" smtClean="0">
                          <a:effectLst/>
                        </a:rPr>
                        <a:t>professeur</a:t>
                      </a:r>
                      <a:r>
                        <a:rPr lang="it-IT" b="0" i="1" dirty="0" smtClean="0">
                          <a:effectLst/>
                        </a:rPr>
                        <a:t>, c'est une </a:t>
                      </a:r>
                      <a:r>
                        <a:rPr lang="it-IT" b="0" i="1" dirty="0" err="1" smtClean="0">
                          <a:effectLst/>
                        </a:rPr>
                        <a:t>professeur</a:t>
                      </a:r>
                      <a:r>
                        <a:rPr lang="it-IT" b="0" i="1" dirty="0" smtClean="0">
                          <a:effectLst/>
                        </a:rPr>
                        <a:t>. </a:t>
                      </a:r>
                      <a:r>
                        <a:rPr lang="it-IT" b="0" i="1" dirty="0" err="1" smtClean="0">
                          <a:effectLst/>
                        </a:rPr>
                        <a:t>Pays</a:t>
                      </a:r>
                      <a:r>
                        <a:rPr lang="it-IT" b="0" i="1" dirty="0" smtClean="0">
                          <a:effectLst/>
                        </a:rPr>
                        <a:t> </a:t>
                      </a:r>
                      <a:r>
                        <a:rPr lang="it-IT" b="0" i="1" dirty="0" err="1" smtClean="0">
                          <a:effectLst/>
                        </a:rPr>
                        <a:t>gouverné</a:t>
                      </a:r>
                      <a:r>
                        <a:rPr lang="it-IT" b="0" i="1" dirty="0" smtClean="0">
                          <a:effectLst/>
                        </a:rPr>
                        <a:t> par une femme. </a:t>
                      </a:r>
                      <a:r>
                        <a:rPr lang="it-IT" b="1" i="1" dirty="0" smtClean="0">
                          <a:effectLst/>
                        </a:rPr>
                        <a:t>Une femme d'</a:t>
                      </a:r>
                      <a:r>
                        <a:rPr lang="it-IT" b="1" i="1" dirty="0" err="1" smtClean="0">
                          <a:effectLst/>
                        </a:rPr>
                        <a:t>affaires</a:t>
                      </a:r>
                      <a:r>
                        <a:rPr lang="it-IT" b="1" i="1" dirty="0" smtClean="0">
                          <a:effectLst/>
                        </a:rPr>
                        <a:t>*</a:t>
                      </a:r>
                      <a:r>
                        <a:rPr lang="it-IT" b="1" dirty="0" smtClean="0">
                          <a:effectLst/>
                        </a:rPr>
                        <a:t>. </a:t>
                      </a:r>
                      <a:r>
                        <a:rPr lang="it-IT" b="0" dirty="0" smtClean="0">
                          <a:effectLst/>
                        </a:rPr>
                        <a:t>➙ businesswoman.  </a:t>
                      </a:r>
                      <a:r>
                        <a:rPr lang="it-IT" b="0" i="1" dirty="0" smtClean="0">
                          <a:effectLst/>
                        </a:rPr>
                        <a:t>Femme </a:t>
                      </a:r>
                      <a:r>
                        <a:rPr lang="it-IT" b="0" i="1" dirty="0" err="1" smtClean="0">
                          <a:effectLst/>
                        </a:rPr>
                        <a:t>politique</a:t>
                      </a:r>
                      <a:r>
                        <a:rPr lang="it-IT" b="0" i="1" dirty="0" smtClean="0">
                          <a:effectLst/>
                        </a:rPr>
                        <a:t>*, femme d'</a:t>
                      </a:r>
                      <a:r>
                        <a:rPr lang="it-IT" b="0" i="1" dirty="0" err="1" smtClean="0">
                          <a:effectLst/>
                        </a:rPr>
                        <a:t>État</a:t>
                      </a:r>
                      <a:r>
                        <a:rPr lang="it-IT" b="0" i="1" dirty="0" smtClean="0">
                          <a:effectLst/>
                        </a:rPr>
                        <a:t>*. </a:t>
                      </a:r>
                      <a:r>
                        <a:rPr lang="it-IT" b="1" i="1" dirty="0" smtClean="0">
                          <a:effectLst/>
                        </a:rPr>
                        <a:t>Le P.-D. G.* est une femme</a:t>
                      </a:r>
                      <a:r>
                        <a:rPr lang="it-IT" b="0" i="1" dirty="0" smtClean="0">
                          <a:effectLst/>
                        </a:rPr>
                        <a:t>. Une femme de </a:t>
                      </a:r>
                      <a:r>
                        <a:rPr lang="it-IT" b="0" i="1" dirty="0" err="1" smtClean="0">
                          <a:effectLst/>
                        </a:rPr>
                        <a:t>lettres</a:t>
                      </a:r>
                      <a:r>
                        <a:rPr lang="it-IT" b="0" i="1" dirty="0" smtClean="0">
                          <a:effectLst/>
                        </a:rPr>
                        <a:t>*</a:t>
                      </a:r>
                      <a:r>
                        <a:rPr lang="it-IT" b="0" dirty="0" smtClean="0">
                          <a:effectLst/>
                        </a:rPr>
                        <a:t>. Femme </a:t>
                      </a:r>
                      <a:r>
                        <a:rPr lang="it-IT" b="0" dirty="0" err="1" smtClean="0">
                          <a:effectLst/>
                        </a:rPr>
                        <a:t>au</a:t>
                      </a:r>
                      <a:r>
                        <a:rPr lang="it-IT" b="0" dirty="0" smtClean="0">
                          <a:effectLst/>
                        </a:rPr>
                        <a:t> foyer : femme qui n'</a:t>
                      </a:r>
                      <a:r>
                        <a:rPr lang="it-IT" b="0" dirty="0" err="1" smtClean="0">
                          <a:effectLst/>
                        </a:rPr>
                        <a:t>exerce</a:t>
                      </a:r>
                      <a:r>
                        <a:rPr lang="it-IT" b="0" dirty="0" smtClean="0">
                          <a:effectLst/>
                        </a:rPr>
                        <a:t> </a:t>
                      </a:r>
                      <a:r>
                        <a:rPr lang="it-IT" b="0" dirty="0" err="1" smtClean="0">
                          <a:effectLst/>
                        </a:rPr>
                        <a:t>pas</a:t>
                      </a:r>
                      <a:r>
                        <a:rPr lang="it-IT" b="0" dirty="0" smtClean="0">
                          <a:effectLst/>
                        </a:rPr>
                        <a:t> de </a:t>
                      </a:r>
                      <a:r>
                        <a:rPr lang="it-IT" b="0" dirty="0" err="1" smtClean="0">
                          <a:effectLst/>
                        </a:rPr>
                        <a:t>profession</a:t>
                      </a:r>
                      <a:r>
                        <a:rPr lang="it-IT" b="0" dirty="0" smtClean="0">
                          <a:effectLst/>
                        </a:rPr>
                        <a:t> et reste </a:t>
                      </a:r>
                      <a:r>
                        <a:rPr lang="it-IT" b="0" dirty="0" err="1" smtClean="0">
                          <a:effectLst/>
                        </a:rPr>
                        <a:t>chez</a:t>
                      </a:r>
                      <a:r>
                        <a:rPr lang="it-IT" b="0" dirty="0" smtClean="0">
                          <a:effectLst/>
                        </a:rPr>
                        <a:t> elle.</a:t>
                      </a:r>
                    </a:p>
                    <a:p>
                      <a:pPr algn="just"/>
                      <a:endParaRPr lang="it-IT" dirty="0" smtClean="0">
                        <a:effectLst/>
                      </a:endParaRPr>
                    </a:p>
                    <a:p>
                      <a:endParaRPr lang="it-IT" dirty="0"/>
                    </a:p>
                  </a:txBody>
                  <a:tcPr/>
                </a:tc>
                <a:extLst>
                  <a:ext uri="{0D108BD9-81ED-4DB2-BD59-A6C34878D82A}">
                    <a16:rowId xmlns="" xmlns:a16="http://schemas.microsoft.com/office/drawing/2014/main" val="10000"/>
                  </a:ext>
                </a:extLst>
              </a:tr>
              <a:tr h="370840">
                <a:tc>
                  <a:txBody>
                    <a:bodyPr/>
                    <a:lstStyle/>
                    <a:p>
                      <a:r>
                        <a:rPr lang="it-IT" dirty="0" smtClean="0"/>
                        <a:t>PR 1993</a:t>
                      </a:r>
                      <a:endParaRPr lang="it-IT" dirty="0"/>
                    </a:p>
                  </a:txBody>
                  <a:tcPr/>
                </a:tc>
                <a:tc>
                  <a:txBody>
                    <a:bodyPr/>
                    <a:lstStyle/>
                    <a:p>
                      <a:r>
                        <a:rPr lang="it-IT" dirty="0" smtClean="0"/>
                        <a:t>PR 2018</a:t>
                      </a:r>
                      <a:endParaRPr lang="it-IT"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7452083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t>L’évolution des représentations </a:t>
            </a:r>
            <a:r>
              <a:rPr lang="fr-FR" sz="2800" dirty="0"/>
              <a:t>culturelles dans les exemples</a:t>
            </a:r>
            <a:r>
              <a:rPr lang="it-IT" sz="2800" dirty="0" smtClean="0"/>
              <a:t> à </a:t>
            </a:r>
            <a:r>
              <a:rPr lang="it-IT" sz="2800" b="1" dirty="0" smtClean="0"/>
              <a:t>femme</a:t>
            </a:r>
            <a:endParaRPr lang="it-IT" sz="2800" b="1"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077253946"/>
              </p:ext>
            </p:extLst>
          </p:nvPr>
        </p:nvGraphicFramePr>
        <p:xfrm>
          <a:off x="457200" y="1600200"/>
          <a:ext cx="8229600" cy="5125720"/>
        </p:xfrm>
        <a:graphic>
          <a:graphicData uri="http://schemas.openxmlformats.org/drawingml/2006/table">
            <a:tbl>
              <a:tblPr firstRow="1" bandRow="1">
                <a:tableStyleId>{5940675A-B579-460E-94D1-54222C63F5DA}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370840">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it-IT" b="0" dirty="0" err="1" smtClean="0">
                          <a:effectLst/>
                        </a:rPr>
                        <a:t>Statut</a:t>
                      </a:r>
                      <a:r>
                        <a:rPr lang="it-IT" b="0" dirty="0" smtClean="0">
                          <a:effectLst/>
                        </a:rPr>
                        <a:t> </a:t>
                      </a:r>
                      <a:r>
                        <a:rPr lang="it-IT" b="0" dirty="0" err="1" smtClean="0">
                          <a:effectLst/>
                        </a:rPr>
                        <a:t>socioprofessionnel</a:t>
                      </a:r>
                      <a:r>
                        <a:rPr lang="it-IT" b="0" dirty="0" smtClean="0">
                          <a:effectLst/>
                        </a:rPr>
                        <a:t>) </a:t>
                      </a:r>
                      <a:r>
                        <a:rPr lang="it-IT" b="0" i="1" dirty="0" smtClean="0">
                          <a:effectLst/>
                        </a:rPr>
                        <a:t>Femme qui </a:t>
                      </a:r>
                      <a:r>
                        <a:rPr lang="it-IT" b="0" i="1" dirty="0" err="1" smtClean="0">
                          <a:effectLst/>
                        </a:rPr>
                        <a:t>travaille</a:t>
                      </a:r>
                      <a:r>
                        <a:rPr lang="it-IT" b="0" i="1" dirty="0" smtClean="0">
                          <a:effectLst/>
                        </a:rPr>
                        <a:t>, </a:t>
                      </a:r>
                      <a:r>
                        <a:rPr lang="it-IT" b="0" i="1" dirty="0" err="1" smtClean="0">
                          <a:effectLst/>
                        </a:rPr>
                        <a:t>gagne</a:t>
                      </a:r>
                      <a:r>
                        <a:rPr lang="it-IT" b="0" i="1" dirty="0" smtClean="0">
                          <a:effectLst/>
                        </a:rPr>
                        <a:t> sa vie. Le </a:t>
                      </a:r>
                      <a:r>
                        <a:rPr lang="it-IT" b="0" i="1" dirty="0" err="1" smtClean="0">
                          <a:effectLst/>
                        </a:rPr>
                        <a:t>travail</a:t>
                      </a:r>
                      <a:r>
                        <a:rPr lang="it-IT" b="0" i="1" dirty="0" smtClean="0">
                          <a:effectLst/>
                        </a:rPr>
                        <a:t> </a:t>
                      </a:r>
                      <a:r>
                        <a:rPr lang="it-IT" b="0" i="1" dirty="0" err="1" smtClean="0">
                          <a:effectLst/>
                        </a:rPr>
                        <a:t>des</a:t>
                      </a:r>
                      <a:r>
                        <a:rPr lang="it-IT" b="0" i="1" dirty="0" smtClean="0">
                          <a:effectLst/>
                        </a:rPr>
                        <a:t> femmes. </a:t>
                      </a:r>
                      <a:r>
                        <a:rPr lang="it-IT" b="0" i="1" dirty="0" err="1" smtClean="0">
                          <a:effectLst/>
                        </a:rPr>
                        <a:t>Les</a:t>
                      </a:r>
                      <a:r>
                        <a:rPr lang="it-IT" b="0" i="1" dirty="0" smtClean="0">
                          <a:effectLst/>
                        </a:rPr>
                        <a:t> femmes </a:t>
                      </a:r>
                      <a:r>
                        <a:rPr lang="it-IT" b="0" i="1" dirty="0" err="1" smtClean="0">
                          <a:effectLst/>
                        </a:rPr>
                        <a:t>veulent</a:t>
                      </a:r>
                      <a:r>
                        <a:rPr lang="it-IT" b="0" i="1" dirty="0" smtClean="0">
                          <a:effectLst/>
                        </a:rPr>
                        <a:t> la </a:t>
                      </a:r>
                      <a:r>
                        <a:rPr lang="it-IT" b="0" i="1" dirty="0" err="1" smtClean="0">
                          <a:effectLst/>
                        </a:rPr>
                        <a:t>parité</a:t>
                      </a:r>
                      <a:r>
                        <a:rPr lang="it-IT" b="0" i="1" dirty="0" smtClean="0">
                          <a:effectLst/>
                        </a:rPr>
                        <a:t>* </a:t>
                      </a:r>
                      <a:r>
                        <a:rPr lang="it-IT" b="0" i="1" dirty="0" err="1" smtClean="0">
                          <a:effectLst/>
                        </a:rPr>
                        <a:t>des</a:t>
                      </a:r>
                      <a:r>
                        <a:rPr lang="it-IT" b="0" i="1" dirty="0" smtClean="0">
                          <a:effectLst/>
                        </a:rPr>
                        <a:t> </a:t>
                      </a:r>
                      <a:r>
                        <a:rPr lang="it-IT" b="0" i="1" dirty="0" err="1" smtClean="0">
                          <a:effectLst/>
                        </a:rPr>
                        <a:t>métiers</a:t>
                      </a:r>
                      <a:r>
                        <a:rPr lang="it-IT" b="0" i="1" dirty="0" smtClean="0">
                          <a:effectLst/>
                        </a:rPr>
                        <a:t>, </a:t>
                      </a:r>
                      <a:r>
                        <a:rPr lang="it-IT" b="0" i="1" dirty="0" err="1" smtClean="0">
                          <a:effectLst/>
                        </a:rPr>
                        <a:t>des</a:t>
                      </a:r>
                      <a:r>
                        <a:rPr lang="it-IT" b="0" i="1" dirty="0" smtClean="0">
                          <a:effectLst/>
                        </a:rPr>
                        <a:t> </a:t>
                      </a:r>
                      <a:r>
                        <a:rPr lang="it-IT" b="0" i="1" dirty="0" err="1" smtClean="0">
                          <a:effectLst/>
                        </a:rPr>
                        <a:t>fonctions</a:t>
                      </a:r>
                      <a:r>
                        <a:rPr lang="it-IT" b="0" i="1" dirty="0" smtClean="0">
                          <a:effectLst/>
                        </a:rPr>
                        <a:t> et </a:t>
                      </a:r>
                      <a:r>
                        <a:rPr lang="it-IT" b="0" i="1" dirty="0" err="1" smtClean="0">
                          <a:effectLst/>
                        </a:rPr>
                        <a:t>des</a:t>
                      </a:r>
                      <a:r>
                        <a:rPr lang="it-IT" b="0" i="1" dirty="0" smtClean="0">
                          <a:effectLst/>
                        </a:rPr>
                        <a:t> </a:t>
                      </a:r>
                      <a:r>
                        <a:rPr lang="it-IT" b="0" i="1" dirty="0" err="1" smtClean="0">
                          <a:effectLst/>
                        </a:rPr>
                        <a:t>salaires</a:t>
                      </a:r>
                      <a:r>
                        <a:rPr lang="it-IT" b="0" i="1" dirty="0" smtClean="0">
                          <a:effectLst/>
                        </a:rPr>
                        <a:t>. </a:t>
                      </a:r>
                      <a:r>
                        <a:rPr lang="it-IT" b="0" i="1" dirty="0" err="1" smtClean="0">
                          <a:effectLst/>
                        </a:rPr>
                        <a:t>Cette</a:t>
                      </a:r>
                      <a:r>
                        <a:rPr lang="it-IT" b="0" i="1" dirty="0" smtClean="0">
                          <a:effectLst/>
                        </a:rPr>
                        <a:t> femme est </a:t>
                      </a:r>
                      <a:r>
                        <a:rPr lang="it-IT" b="0" i="1" dirty="0" err="1" smtClean="0">
                          <a:effectLst/>
                        </a:rPr>
                        <a:t>professeur</a:t>
                      </a:r>
                      <a:r>
                        <a:rPr lang="it-IT" b="0" i="1" dirty="0" smtClean="0">
                          <a:effectLst/>
                        </a:rPr>
                        <a:t>, c'est une </a:t>
                      </a:r>
                      <a:r>
                        <a:rPr lang="it-IT" b="0" i="1" dirty="0" err="1" smtClean="0">
                          <a:effectLst/>
                        </a:rPr>
                        <a:t>professeur</a:t>
                      </a:r>
                      <a:r>
                        <a:rPr lang="it-IT" b="0" i="1" dirty="0" smtClean="0">
                          <a:effectLst/>
                        </a:rPr>
                        <a:t>. </a:t>
                      </a:r>
                      <a:r>
                        <a:rPr lang="it-IT" b="0" i="1" dirty="0" err="1" smtClean="0">
                          <a:effectLst/>
                        </a:rPr>
                        <a:t>Pays</a:t>
                      </a:r>
                      <a:r>
                        <a:rPr lang="it-IT" b="0" i="1" dirty="0" smtClean="0">
                          <a:effectLst/>
                        </a:rPr>
                        <a:t> </a:t>
                      </a:r>
                      <a:r>
                        <a:rPr lang="it-IT" b="0" i="1" dirty="0" err="1" smtClean="0">
                          <a:effectLst/>
                        </a:rPr>
                        <a:t>gouverné</a:t>
                      </a:r>
                      <a:r>
                        <a:rPr lang="it-IT" b="0" i="1" dirty="0" smtClean="0">
                          <a:effectLst/>
                        </a:rPr>
                        <a:t> par une femme. Une femme d'</a:t>
                      </a:r>
                      <a:r>
                        <a:rPr lang="it-IT" b="0" i="1" dirty="0" err="1" smtClean="0">
                          <a:effectLst/>
                        </a:rPr>
                        <a:t>affaires</a:t>
                      </a:r>
                      <a:r>
                        <a:rPr lang="it-IT" b="0" i="1" dirty="0" smtClean="0">
                          <a:effectLst/>
                        </a:rPr>
                        <a:t>*</a:t>
                      </a:r>
                      <a:r>
                        <a:rPr lang="it-IT" b="0" dirty="0" smtClean="0">
                          <a:effectLst/>
                        </a:rPr>
                        <a:t>. ➙ businesswoman.  </a:t>
                      </a:r>
                      <a:r>
                        <a:rPr lang="it-IT" b="0" i="1" dirty="0" smtClean="0">
                          <a:effectLst/>
                        </a:rPr>
                        <a:t>Femme </a:t>
                      </a:r>
                      <a:r>
                        <a:rPr lang="it-IT" b="0" i="1" dirty="0" err="1" smtClean="0">
                          <a:effectLst/>
                        </a:rPr>
                        <a:t>politique</a:t>
                      </a:r>
                      <a:r>
                        <a:rPr lang="it-IT" b="0" i="1" dirty="0" smtClean="0">
                          <a:effectLst/>
                        </a:rPr>
                        <a:t>*, femme d'</a:t>
                      </a:r>
                      <a:r>
                        <a:rPr lang="it-IT" b="0" i="1" dirty="0" err="1" smtClean="0">
                          <a:effectLst/>
                        </a:rPr>
                        <a:t>État</a:t>
                      </a:r>
                      <a:r>
                        <a:rPr lang="it-IT" b="0" i="1" dirty="0" smtClean="0">
                          <a:effectLst/>
                        </a:rPr>
                        <a:t>*. Le P.-D. G.* est une femme. Une femme de </a:t>
                      </a:r>
                      <a:r>
                        <a:rPr lang="it-IT" b="0" i="1" dirty="0" err="1" smtClean="0">
                          <a:effectLst/>
                        </a:rPr>
                        <a:t>lettres</a:t>
                      </a:r>
                      <a:r>
                        <a:rPr lang="it-IT" b="0" i="1" dirty="0" smtClean="0">
                          <a:effectLst/>
                        </a:rPr>
                        <a:t>*</a:t>
                      </a:r>
                      <a:r>
                        <a:rPr lang="it-IT" b="0" dirty="0" smtClean="0">
                          <a:effectLst/>
                        </a:rPr>
                        <a:t>. Femme </a:t>
                      </a:r>
                      <a:r>
                        <a:rPr lang="it-IT" b="0" dirty="0" err="1" smtClean="0">
                          <a:effectLst/>
                        </a:rPr>
                        <a:t>au</a:t>
                      </a:r>
                      <a:r>
                        <a:rPr lang="it-IT" b="0" dirty="0" smtClean="0">
                          <a:effectLst/>
                        </a:rPr>
                        <a:t> foyer : femme qui n'</a:t>
                      </a:r>
                      <a:r>
                        <a:rPr lang="it-IT" b="0" dirty="0" err="1" smtClean="0">
                          <a:effectLst/>
                        </a:rPr>
                        <a:t>exerce</a:t>
                      </a:r>
                      <a:r>
                        <a:rPr lang="it-IT" b="0" dirty="0" smtClean="0">
                          <a:effectLst/>
                        </a:rPr>
                        <a:t> </a:t>
                      </a:r>
                      <a:r>
                        <a:rPr lang="it-IT" b="0" dirty="0" err="1" smtClean="0">
                          <a:effectLst/>
                        </a:rPr>
                        <a:t>pas</a:t>
                      </a:r>
                      <a:r>
                        <a:rPr lang="it-IT" b="0" dirty="0" smtClean="0">
                          <a:effectLst/>
                        </a:rPr>
                        <a:t> de </a:t>
                      </a:r>
                      <a:r>
                        <a:rPr lang="it-IT" b="0" dirty="0" err="1" smtClean="0">
                          <a:effectLst/>
                        </a:rPr>
                        <a:t>profession</a:t>
                      </a:r>
                      <a:r>
                        <a:rPr lang="it-IT" b="0" dirty="0" smtClean="0">
                          <a:effectLst/>
                        </a:rPr>
                        <a:t> et reste </a:t>
                      </a:r>
                      <a:r>
                        <a:rPr lang="it-IT" b="0" dirty="0" err="1" smtClean="0">
                          <a:effectLst/>
                        </a:rPr>
                        <a:t>chez</a:t>
                      </a:r>
                      <a:r>
                        <a:rPr lang="it-IT" b="0" dirty="0" smtClean="0">
                          <a:effectLst/>
                        </a:rPr>
                        <a:t> elle.</a:t>
                      </a:r>
                    </a:p>
                    <a:p>
                      <a:endParaRPr lang="it-IT" b="1" dirty="0"/>
                    </a:p>
                  </a:txBody>
                  <a:tcPr/>
                </a:tc>
                <a:tc>
                  <a:txBody>
                    <a:bodyPr/>
                    <a:lstStyle/>
                    <a:p>
                      <a:pPr algn="just"/>
                      <a:r>
                        <a:rPr lang="it-IT" dirty="0" smtClean="0">
                          <a:effectLst/>
                        </a:rPr>
                        <a:t>▫ (</a:t>
                      </a:r>
                      <a:r>
                        <a:rPr lang="it-IT" dirty="0" err="1" smtClean="0">
                          <a:effectLst/>
                        </a:rPr>
                        <a:t>Statut</a:t>
                      </a:r>
                      <a:r>
                        <a:rPr lang="it-IT" dirty="0" smtClean="0">
                          <a:effectLst/>
                        </a:rPr>
                        <a:t> </a:t>
                      </a:r>
                      <a:r>
                        <a:rPr lang="it-IT" dirty="0" err="1" smtClean="0">
                          <a:effectLst/>
                        </a:rPr>
                        <a:t>socioprofessionnel</a:t>
                      </a:r>
                      <a:r>
                        <a:rPr lang="it-IT" dirty="0" smtClean="0">
                          <a:effectLst/>
                        </a:rPr>
                        <a:t>) </a:t>
                      </a:r>
                      <a:r>
                        <a:rPr lang="it-IT" b="1" i="1" dirty="0" smtClean="0">
                          <a:effectLst/>
                        </a:rPr>
                        <a:t>Femme </a:t>
                      </a:r>
                      <a:r>
                        <a:rPr lang="it-IT" b="1" i="1" dirty="0" err="1" smtClean="0">
                          <a:effectLst/>
                        </a:rPr>
                        <a:t>active</a:t>
                      </a:r>
                      <a:r>
                        <a:rPr lang="it-IT" i="1" dirty="0" smtClean="0">
                          <a:effectLst/>
                        </a:rPr>
                        <a:t>. Femme qui </a:t>
                      </a:r>
                      <a:r>
                        <a:rPr lang="it-IT" i="1" dirty="0" err="1" smtClean="0">
                          <a:effectLst/>
                        </a:rPr>
                        <a:t>travaille</a:t>
                      </a:r>
                      <a:r>
                        <a:rPr lang="it-IT" i="1" dirty="0" smtClean="0">
                          <a:effectLst/>
                        </a:rPr>
                        <a:t>, </a:t>
                      </a:r>
                      <a:r>
                        <a:rPr lang="it-IT" i="1" dirty="0" err="1" smtClean="0">
                          <a:effectLst/>
                        </a:rPr>
                        <a:t>gagne</a:t>
                      </a:r>
                      <a:r>
                        <a:rPr lang="it-IT" i="1" dirty="0" smtClean="0">
                          <a:effectLst/>
                        </a:rPr>
                        <a:t> sa vie. Le </a:t>
                      </a:r>
                      <a:r>
                        <a:rPr lang="it-IT" i="1" dirty="0" err="1" smtClean="0">
                          <a:effectLst/>
                        </a:rPr>
                        <a:t>travail</a:t>
                      </a:r>
                      <a:r>
                        <a:rPr lang="it-IT" i="1" dirty="0" smtClean="0">
                          <a:effectLst/>
                        </a:rPr>
                        <a:t> </a:t>
                      </a:r>
                      <a:r>
                        <a:rPr lang="it-IT" i="1" dirty="0" err="1" smtClean="0">
                          <a:effectLst/>
                        </a:rPr>
                        <a:t>des</a:t>
                      </a:r>
                      <a:r>
                        <a:rPr lang="it-IT" i="1" dirty="0" smtClean="0">
                          <a:effectLst/>
                        </a:rPr>
                        <a:t> femmes. </a:t>
                      </a:r>
                      <a:r>
                        <a:rPr lang="it-IT" i="1" dirty="0" err="1" smtClean="0">
                          <a:effectLst/>
                        </a:rPr>
                        <a:t>Les</a:t>
                      </a:r>
                      <a:r>
                        <a:rPr lang="it-IT" i="1" dirty="0" smtClean="0">
                          <a:effectLst/>
                        </a:rPr>
                        <a:t> femmes </a:t>
                      </a:r>
                      <a:r>
                        <a:rPr lang="it-IT" i="1" dirty="0" err="1" smtClean="0">
                          <a:effectLst/>
                        </a:rPr>
                        <a:t>veulent</a:t>
                      </a:r>
                      <a:r>
                        <a:rPr lang="it-IT" i="1" dirty="0" smtClean="0">
                          <a:effectLst/>
                        </a:rPr>
                        <a:t> la </a:t>
                      </a:r>
                      <a:r>
                        <a:rPr lang="it-IT" i="1" dirty="0" err="1" smtClean="0">
                          <a:effectLst/>
                        </a:rPr>
                        <a:t>parité</a:t>
                      </a:r>
                      <a:r>
                        <a:rPr lang="it-IT" i="1" dirty="0" smtClean="0">
                          <a:effectLst/>
                        </a:rPr>
                        <a:t>* </a:t>
                      </a:r>
                      <a:r>
                        <a:rPr lang="it-IT" i="1" dirty="0" err="1" smtClean="0">
                          <a:effectLst/>
                        </a:rPr>
                        <a:t>des</a:t>
                      </a:r>
                      <a:r>
                        <a:rPr lang="it-IT" i="1" dirty="0" smtClean="0">
                          <a:effectLst/>
                        </a:rPr>
                        <a:t> </a:t>
                      </a:r>
                      <a:r>
                        <a:rPr lang="it-IT" i="1" dirty="0" err="1" smtClean="0">
                          <a:effectLst/>
                        </a:rPr>
                        <a:t>métiers</a:t>
                      </a:r>
                      <a:r>
                        <a:rPr lang="it-IT" i="1" dirty="0" smtClean="0">
                          <a:effectLst/>
                        </a:rPr>
                        <a:t>, </a:t>
                      </a:r>
                      <a:r>
                        <a:rPr lang="it-IT" i="1" dirty="0" err="1" smtClean="0">
                          <a:effectLst/>
                        </a:rPr>
                        <a:t>des</a:t>
                      </a:r>
                      <a:r>
                        <a:rPr lang="it-IT" i="1" dirty="0" smtClean="0">
                          <a:effectLst/>
                        </a:rPr>
                        <a:t> </a:t>
                      </a:r>
                      <a:r>
                        <a:rPr lang="it-IT" i="1" dirty="0" err="1" smtClean="0">
                          <a:effectLst/>
                        </a:rPr>
                        <a:t>fonctions</a:t>
                      </a:r>
                      <a:r>
                        <a:rPr lang="it-IT" i="1" dirty="0" smtClean="0">
                          <a:effectLst/>
                        </a:rPr>
                        <a:t> et </a:t>
                      </a:r>
                      <a:r>
                        <a:rPr lang="it-IT" i="1" dirty="0" err="1" smtClean="0">
                          <a:effectLst/>
                        </a:rPr>
                        <a:t>des</a:t>
                      </a:r>
                      <a:r>
                        <a:rPr lang="it-IT" i="1" dirty="0" smtClean="0">
                          <a:effectLst/>
                        </a:rPr>
                        <a:t> </a:t>
                      </a:r>
                      <a:r>
                        <a:rPr lang="it-IT" i="1" dirty="0" err="1" smtClean="0">
                          <a:effectLst/>
                        </a:rPr>
                        <a:t>salaires</a:t>
                      </a:r>
                      <a:r>
                        <a:rPr lang="it-IT" i="1" dirty="0" smtClean="0">
                          <a:effectLst/>
                        </a:rPr>
                        <a:t>. </a:t>
                      </a:r>
                      <a:r>
                        <a:rPr lang="it-IT" i="1" dirty="0" err="1" smtClean="0">
                          <a:effectLst/>
                        </a:rPr>
                        <a:t>Cette</a:t>
                      </a:r>
                      <a:r>
                        <a:rPr lang="it-IT" i="1" dirty="0" smtClean="0">
                          <a:effectLst/>
                        </a:rPr>
                        <a:t> femme est </a:t>
                      </a:r>
                      <a:r>
                        <a:rPr lang="it-IT" i="1" dirty="0" err="1" smtClean="0">
                          <a:effectLst/>
                        </a:rPr>
                        <a:t>professeur</a:t>
                      </a:r>
                      <a:r>
                        <a:rPr lang="it-IT" i="1" dirty="0" smtClean="0">
                          <a:effectLst/>
                        </a:rPr>
                        <a:t>, </a:t>
                      </a:r>
                      <a:r>
                        <a:rPr lang="it-IT" b="1" i="1" dirty="0" smtClean="0">
                          <a:effectLst/>
                        </a:rPr>
                        <a:t>c'est une </a:t>
                      </a:r>
                      <a:r>
                        <a:rPr lang="it-IT" b="1" i="1" dirty="0" err="1" smtClean="0">
                          <a:effectLst/>
                        </a:rPr>
                        <a:t>professeur</a:t>
                      </a:r>
                      <a:r>
                        <a:rPr lang="it-IT" b="1" i="1" dirty="0" smtClean="0">
                          <a:effectLst/>
                        </a:rPr>
                        <a:t>. Femme de </a:t>
                      </a:r>
                      <a:r>
                        <a:rPr lang="it-IT" b="1" i="1" dirty="0" err="1" smtClean="0">
                          <a:effectLst/>
                        </a:rPr>
                        <a:t>loi</a:t>
                      </a:r>
                      <a:r>
                        <a:rPr lang="it-IT" i="1" dirty="0" smtClean="0">
                          <a:effectLst/>
                        </a:rPr>
                        <a:t>. Une femme d'</a:t>
                      </a:r>
                      <a:r>
                        <a:rPr lang="it-IT" i="1" dirty="0" err="1" smtClean="0">
                          <a:effectLst/>
                        </a:rPr>
                        <a:t>affaires</a:t>
                      </a:r>
                      <a:r>
                        <a:rPr lang="it-IT" i="1" dirty="0" smtClean="0">
                          <a:effectLst/>
                        </a:rPr>
                        <a:t>*. ➙ </a:t>
                      </a:r>
                      <a:r>
                        <a:rPr lang="it-IT" i="1" u="none" strike="noStrike" dirty="0" smtClean="0">
                          <a:effectLst/>
                        </a:rPr>
                        <a:t>businesswoman</a:t>
                      </a:r>
                      <a:r>
                        <a:rPr lang="it-IT" i="1" dirty="0" smtClean="0">
                          <a:effectLst/>
                        </a:rPr>
                        <a:t>. </a:t>
                      </a:r>
                      <a:r>
                        <a:rPr lang="it-IT" b="1" i="1" dirty="0" err="1" smtClean="0">
                          <a:effectLst/>
                        </a:rPr>
                        <a:t>Pays</a:t>
                      </a:r>
                      <a:r>
                        <a:rPr lang="it-IT" b="1" i="1" dirty="0" smtClean="0">
                          <a:effectLst/>
                        </a:rPr>
                        <a:t> </a:t>
                      </a:r>
                      <a:r>
                        <a:rPr lang="it-IT" b="1" i="1" dirty="0" err="1" smtClean="0">
                          <a:effectLst/>
                        </a:rPr>
                        <a:t>gouverné</a:t>
                      </a:r>
                      <a:r>
                        <a:rPr lang="it-IT" b="1" i="1" dirty="0" smtClean="0">
                          <a:effectLst/>
                        </a:rPr>
                        <a:t> par une femme</a:t>
                      </a:r>
                      <a:r>
                        <a:rPr lang="it-IT" i="1" dirty="0" smtClean="0">
                          <a:effectLst/>
                        </a:rPr>
                        <a:t>. Femme </a:t>
                      </a:r>
                      <a:r>
                        <a:rPr lang="it-IT" i="1" dirty="0" err="1" smtClean="0">
                          <a:effectLst/>
                        </a:rPr>
                        <a:t>politique</a:t>
                      </a:r>
                      <a:r>
                        <a:rPr lang="it-IT" i="1" dirty="0" smtClean="0">
                          <a:effectLst/>
                        </a:rPr>
                        <a:t>*, femme d'</a:t>
                      </a:r>
                      <a:r>
                        <a:rPr lang="it-IT" i="1" dirty="0" err="1" smtClean="0">
                          <a:effectLst/>
                        </a:rPr>
                        <a:t>État</a:t>
                      </a:r>
                      <a:r>
                        <a:rPr lang="it-IT" i="1" dirty="0" smtClean="0">
                          <a:effectLst/>
                        </a:rPr>
                        <a:t>*. Le P.-D. G.* est une femme. Une femme de </a:t>
                      </a:r>
                      <a:r>
                        <a:rPr lang="it-IT" i="1" dirty="0" err="1" smtClean="0">
                          <a:effectLst/>
                        </a:rPr>
                        <a:t>lettres</a:t>
                      </a:r>
                      <a:r>
                        <a:rPr lang="it-IT" i="1" dirty="0" smtClean="0">
                          <a:effectLst/>
                        </a:rPr>
                        <a:t>*. femme </a:t>
                      </a:r>
                      <a:r>
                        <a:rPr lang="it-IT" i="1" dirty="0" err="1" smtClean="0">
                          <a:effectLst/>
                        </a:rPr>
                        <a:t>au</a:t>
                      </a:r>
                      <a:r>
                        <a:rPr lang="it-IT" i="1" dirty="0" smtClean="0">
                          <a:effectLst/>
                        </a:rPr>
                        <a:t> foyer : femme qui n'</a:t>
                      </a:r>
                      <a:r>
                        <a:rPr lang="it-IT" i="1" dirty="0" err="1" smtClean="0">
                          <a:effectLst/>
                        </a:rPr>
                        <a:t>exerce</a:t>
                      </a:r>
                      <a:r>
                        <a:rPr lang="it-IT" i="1" dirty="0" smtClean="0">
                          <a:effectLst/>
                        </a:rPr>
                        <a:t> </a:t>
                      </a:r>
                      <a:r>
                        <a:rPr lang="it-IT" i="1" dirty="0" err="1" smtClean="0">
                          <a:effectLst/>
                        </a:rPr>
                        <a:t>pas</a:t>
                      </a:r>
                      <a:r>
                        <a:rPr lang="it-IT" i="1" dirty="0" smtClean="0">
                          <a:effectLst/>
                        </a:rPr>
                        <a:t> de </a:t>
                      </a:r>
                      <a:r>
                        <a:rPr lang="it-IT" i="1" dirty="0" err="1" smtClean="0">
                          <a:effectLst/>
                        </a:rPr>
                        <a:t>profession</a:t>
                      </a:r>
                      <a:r>
                        <a:rPr lang="it-IT" i="1" dirty="0" smtClean="0">
                          <a:effectLst/>
                        </a:rPr>
                        <a:t> et reste </a:t>
                      </a:r>
                      <a:r>
                        <a:rPr lang="it-IT" i="1" dirty="0" err="1" smtClean="0">
                          <a:effectLst/>
                        </a:rPr>
                        <a:t>chez</a:t>
                      </a:r>
                      <a:r>
                        <a:rPr lang="it-IT" i="1" dirty="0" smtClean="0">
                          <a:effectLst/>
                        </a:rPr>
                        <a:t> elle.</a:t>
                      </a:r>
                    </a:p>
                    <a:p>
                      <a:r>
                        <a:rPr lang="it-IT" i="1" dirty="0" smtClean="0">
                          <a:effectLst/>
                        </a:rPr>
                        <a:t>© 2020 </a:t>
                      </a:r>
                      <a:r>
                        <a:rPr lang="it-IT" i="1" dirty="0" err="1" smtClean="0">
                          <a:effectLst/>
                        </a:rPr>
                        <a:t>Dictionnaires</a:t>
                      </a:r>
                      <a:r>
                        <a:rPr lang="it-IT" i="1" dirty="0" smtClean="0">
                          <a:effectLst/>
                        </a:rPr>
                        <a:t> Le</a:t>
                      </a:r>
                      <a:r>
                        <a:rPr lang="it-IT" dirty="0" smtClean="0">
                          <a:effectLst/>
                        </a:rPr>
                        <a:t> Robert - Le Petit Robert de la langue </a:t>
                      </a:r>
                      <a:r>
                        <a:rPr lang="it-IT" dirty="0" err="1" smtClean="0">
                          <a:effectLst/>
                        </a:rPr>
                        <a:t>française</a:t>
                      </a:r>
                      <a:endParaRPr lang="it-IT" dirty="0" smtClean="0">
                        <a:effectLst/>
                      </a:endParaRPr>
                    </a:p>
                    <a:p>
                      <a:pPr algn="just"/>
                      <a:endParaRPr lang="it-IT" dirty="0" smtClean="0">
                        <a:effectLst/>
                      </a:endParaRPr>
                    </a:p>
                    <a:p>
                      <a:endParaRPr lang="it-IT" dirty="0"/>
                    </a:p>
                  </a:txBody>
                  <a:tcPr/>
                </a:tc>
                <a:extLst>
                  <a:ext uri="{0D108BD9-81ED-4DB2-BD59-A6C34878D82A}">
                    <a16:rowId xmlns="" xmlns:a16="http://schemas.microsoft.com/office/drawing/2014/main" val="10000"/>
                  </a:ext>
                </a:extLst>
              </a:tr>
              <a:tr h="370840">
                <a:tc>
                  <a:txBody>
                    <a:bodyPr/>
                    <a:lstStyle/>
                    <a:p>
                      <a:r>
                        <a:rPr lang="it-IT" dirty="0" smtClean="0"/>
                        <a:t>PR 2018</a:t>
                      </a:r>
                      <a:endParaRPr lang="it-IT" dirty="0"/>
                    </a:p>
                  </a:txBody>
                  <a:tcPr/>
                </a:tc>
                <a:tc>
                  <a:txBody>
                    <a:bodyPr/>
                    <a:lstStyle/>
                    <a:p>
                      <a:r>
                        <a:rPr lang="it-IT" dirty="0" smtClean="0"/>
                        <a:t>PR 2020</a:t>
                      </a:r>
                      <a:endParaRPr lang="it-IT"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5703213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7. Renvoi </a:t>
            </a:r>
            <a:endParaRPr lang="it-IT" sz="2800" dirty="0"/>
          </a:p>
        </p:txBody>
      </p:sp>
      <p:sp>
        <p:nvSpPr>
          <p:cNvPr id="3" name="Segnaposto contenuto 2"/>
          <p:cNvSpPr>
            <a:spLocks noGrp="1"/>
          </p:cNvSpPr>
          <p:nvPr>
            <p:ph idx="1"/>
          </p:nvPr>
        </p:nvSpPr>
        <p:spPr/>
        <p:txBody>
          <a:bodyPr/>
          <a:lstStyle/>
          <a:p>
            <a:pPr algn="just"/>
            <a:r>
              <a:rPr lang="fr-FR" sz="2400" dirty="0"/>
              <a:t>I</a:t>
            </a:r>
            <a:r>
              <a:rPr lang="fr-FR" sz="2400" dirty="0" smtClean="0"/>
              <a:t>l </a:t>
            </a:r>
            <a:r>
              <a:rPr lang="fr-FR" sz="2400" dirty="0"/>
              <a:t>renvoie, généralement signalé par une flèche, à une autre entrée (ou plusieurs autres entrées) qui a un rapport avec le mot-entrée, soit synonymique, c’est-à-dire un mot qui est pratiquement interchangeable, par exemple à </a:t>
            </a:r>
            <a:r>
              <a:rPr lang="fr-FR" sz="2400" i="1" dirty="0"/>
              <a:t>silencieux</a:t>
            </a:r>
            <a:r>
              <a:rPr lang="fr-FR" sz="2400" dirty="0"/>
              <a:t> : peu communicatif ➙ 1. discret, réservé, taciturne ; soit analogique, c’est-à-dire un mot lié par une association d’idée avec l’entrée, par exemple à </a:t>
            </a:r>
            <a:r>
              <a:rPr lang="fr-FR" sz="2400" i="1" dirty="0"/>
              <a:t>antimondialiste</a:t>
            </a:r>
            <a:r>
              <a:rPr lang="fr-FR" sz="2400" dirty="0"/>
              <a:t> ➙ altermondialiste ;</a:t>
            </a:r>
            <a:endParaRPr lang="it-IT" sz="2400" dirty="0"/>
          </a:p>
          <a:p>
            <a:pPr algn="just"/>
            <a:endParaRPr lang="it-IT" sz="2400" dirty="0"/>
          </a:p>
        </p:txBody>
      </p:sp>
    </p:spTree>
    <p:extLst>
      <p:ext uri="{BB962C8B-B14F-4D97-AF65-F5344CB8AC3E}">
        <p14:creationId xmlns:p14="http://schemas.microsoft.com/office/powerpoint/2010/main" val="39047093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7. Renvoi </a:t>
            </a:r>
            <a:endParaRPr lang="it-IT" sz="2800" dirty="0"/>
          </a:p>
        </p:txBody>
      </p:sp>
      <p:sp>
        <p:nvSpPr>
          <p:cNvPr id="3" name="Segnaposto contenuto 2"/>
          <p:cNvSpPr>
            <a:spLocks noGrp="1"/>
          </p:cNvSpPr>
          <p:nvPr>
            <p:ph idx="1"/>
          </p:nvPr>
        </p:nvSpPr>
        <p:spPr/>
        <p:txBody>
          <a:bodyPr/>
          <a:lstStyle/>
          <a:p>
            <a:pPr algn="just"/>
            <a:r>
              <a:rPr lang="fr-FR" sz="2400" dirty="0"/>
              <a:t>Les renvois offrent un ensemble de mots liés par une association d’idée au mot-entrée. Ils peuvent être également des synonymes de registres différents précisés par une marque d’usage. Au fil du temps, ils changent et deviennent, de ce fait, des révélateurs de l’ouverture du dictionnaire à l’évolution de la langue et de la société. </a:t>
            </a:r>
            <a:endParaRPr lang="it-IT" sz="2400" dirty="0"/>
          </a:p>
          <a:p>
            <a:endParaRPr lang="it-IT" sz="2400" dirty="0"/>
          </a:p>
        </p:txBody>
      </p:sp>
    </p:spTree>
    <p:extLst>
      <p:ext uri="{BB962C8B-B14F-4D97-AF65-F5344CB8AC3E}">
        <p14:creationId xmlns:p14="http://schemas.microsoft.com/office/powerpoint/2010/main" val="4351698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3" name="Rectangle 2"/>
          <p:cNvSpPr>
            <a:spLocks noGrp="1" noChangeArrowheads="1"/>
          </p:cNvSpPr>
          <p:nvPr>
            <p:ph type="title"/>
          </p:nvPr>
        </p:nvSpPr>
        <p:spPr/>
        <p:txBody>
          <a:bodyPr/>
          <a:lstStyle/>
          <a:p>
            <a:pPr eaLnBrk="1" hangingPunct="1"/>
            <a:r>
              <a:rPr lang="fr-FR" sz="2800" dirty="0">
                <a:latin typeface="Arial" charset="0"/>
                <a:ea typeface="MS PGothic" charset="0"/>
              </a:rPr>
              <a:t>Microstructure : 7. Renvoi </a:t>
            </a:r>
          </a:p>
        </p:txBody>
      </p:sp>
      <p:sp>
        <p:nvSpPr>
          <p:cNvPr id="453634" name="Rectangle 3"/>
          <p:cNvSpPr>
            <a:spLocks noGrp="1" noChangeArrowheads="1"/>
          </p:cNvSpPr>
          <p:nvPr>
            <p:ph type="body" idx="1"/>
          </p:nvPr>
        </p:nvSpPr>
        <p:spPr/>
        <p:txBody>
          <a:bodyPr/>
          <a:lstStyle/>
          <a:p>
            <a:pPr eaLnBrk="1" hangingPunct="1"/>
            <a:r>
              <a:rPr lang="fr-FR" sz="2400" b="1">
                <a:latin typeface="Arial" charset="0"/>
                <a:ea typeface="MS PGothic" charset="0"/>
                <a:cs typeface="MS PGothic" charset="0"/>
              </a:rPr>
              <a:t>islamique</a:t>
            </a:r>
            <a:r>
              <a:rPr lang="fr-FR" sz="2400">
                <a:latin typeface="Arial" charset="0"/>
                <a:ea typeface="MS PGothic" charset="0"/>
                <a:cs typeface="MS PGothic" charset="0"/>
              </a:rPr>
              <a:t> [islamik] </a:t>
            </a:r>
            <a:r>
              <a:rPr lang="fr-FR" sz="2400" b="1">
                <a:latin typeface="Arial" charset="0"/>
                <a:ea typeface="MS PGothic" charset="0"/>
                <a:cs typeface="MS PGothic" charset="0"/>
              </a:rPr>
              <a:t>adj.</a:t>
            </a:r>
            <a:r>
              <a:rPr lang="fr-FR" sz="2400">
                <a:latin typeface="Arial" charset="0"/>
                <a:ea typeface="MS PGothic" charset="0"/>
                <a:cs typeface="MS PGothic" charset="0"/>
              </a:rPr>
              <a:t>  • 1835; de </a:t>
            </a:r>
            <a:r>
              <a:rPr lang="fr-FR" sz="2400" i="1">
                <a:latin typeface="Arial" charset="0"/>
                <a:ea typeface="MS PGothic" charset="0"/>
                <a:cs typeface="MS PGothic" charset="0"/>
              </a:rPr>
              <a:t>islam</a:t>
            </a:r>
            <a:r>
              <a:rPr lang="fr-FR" sz="2400">
                <a:latin typeface="Arial" charset="0"/>
                <a:ea typeface="MS PGothic" charset="0"/>
                <a:cs typeface="MS PGothic" charset="0"/>
              </a:rPr>
              <a:t>   </a:t>
            </a:r>
          </a:p>
          <a:p>
            <a:pPr eaLnBrk="1" hangingPunct="1">
              <a:buFontTx/>
              <a:buNone/>
            </a:pPr>
            <a:r>
              <a:rPr lang="fr-FR" sz="2400">
                <a:latin typeface="Arial" charset="0"/>
                <a:ea typeface="MS PGothic" charset="0"/>
                <a:cs typeface="MS PGothic" charset="0"/>
              </a:rPr>
              <a:t/>
            </a:r>
            <a:br>
              <a:rPr lang="fr-FR" sz="2400">
                <a:latin typeface="Arial" charset="0"/>
                <a:ea typeface="MS PGothic" charset="0"/>
                <a:cs typeface="MS PGothic" charset="0"/>
              </a:rPr>
            </a:br>
            <a:r>
              <a:rPr lang="fr-FR" sz="2400">
                <a:latin typeface="Arial" charset="0"/>
                <a:ea typeface="MS PGothic" charset="0"/>
                <a:cs typeface="MS PGothic" charset="0"/>
              </a:rPr>
              <a:t>PR 2001 Qui appartient, qui a rapport à l'islam.  Þ </a:t>
            </a:r>
            <a:r>
              <a:rPr lang="fr-FR" sz="2400" u="sng">
                <a:latin typeface="Arial" charset="0"/>
                <a:ea typeface="MS PGothic" charset="0"/>
                <a:cs typeface="MS PGothic" charset="0"/>
              </a:rPr>
              <a:t>musulman</a:t>
            </a:r>
            <a:r>
              <a:rPr lang="fr-FR" sz="2400">
                <a:latin typeface="Arial" charset="0"/>
                <a:ea typeface="MS PGothic" charset="0"/>
                <a:cs typeface="MS PGothic" charset="0"/>
              </a:rPr>
              <a:t>. </a:t>
            </a:r>
            <a:r>
              <a:rPr lang="fr-FR" sz="2400" i="1">
                <a:latin typeface="Arial" charset="0"/>
                <a:ea typeface="MS PGothic" charset="0"/>
                <a:cs typeface="MS PGothic" charset="0"/>
              </a:rPr>
              <a:t>Loi islamique. </a:t>
            </a:r>
            <a:r>
              <a:rPr lang="fr-FR" sz="2400">
                <a:latin typeface="Arial" charset="0"/>
                <a:ea typeface="MS PGothic" charset="0"/>
                <a:cs typeface="MS PGothic" charset="0"/>
              </a:rPr>
              <a:t>Þ </a:t>
            </a:r>
            <a:r>
              <a:rPr lang="fr-FR" sz="2400" u="sng">
                <a:latin typeface="Arial" charset="0"/>
                <a:ea typeface="MS PGothic" charset="0"/>
                <a:cs typeface="MS PGothic" charset="0"/>
              </a:rPr>
              <a:t>charia</a:t>
            </a:r>
            <a:r>
              <a:rPr lang="fr-FR" sz="2400">
                <a:latin typeface="Arial" charset="0"/>
                <a:ea typeface="MS PGothic" charset="0"/>
                <a:cs typeface="MS PGothic" charset="0"/>
              </a:rPr>
              <a:t>. </a:t>
            </a:r>
            <a:r>
              <a:rPr lang="fr-FR" sz="2400" i="1">
                <a:latin typeface="Arial" charset="0"/>
                <a:ea typeface="MS PGothic" charset="0"/>
                <a:cs typeface="MS PGothic" charset="0"/>
              </a:rPr>
              <a:t>Foulard* islamique </a:t>
            </a:r>
            <a:r>
              <a:rPr lang="fr-FR" sz="2400">
                <a:latin typeface="Arial" charset="0"/>
                <a:ea typeface="MS PGothic" charset="0"/>
                <a:cs typeface="MS PGothic" charset="0"/>
              </a:rPr>
              <a:t>(Þ </a:t>
            </a:r>
            <a:r>
              <a:rPr lang="fr-FR" sz="2400" u="sng">
                <a:latin typeface="Arial" charset="0"/>
                <a:ea typeface="MS PGothic" charset="0"/>
                <a:cs typeface="MS PGothic" charset="0"/>
              </a:rPr>
              <a:t>tchador</a:t>
            </a:r>
            <a:r>
              <a:rPr lang="fr-FR" sz="2400">
                <a:latin typeface="Arial" charset="0"/>
                <a:ea typeface="MS PGothic" charset="0"/>
                <a:cs typeface="MS PGothic" charset="0"/>
              </a:rPr>
              <a:t>, </a:t>
            </a:r>
            <a:r>
              <a:rPr lang="fr-FR" sz="2400" u="sng">
                <a:latin typeface="Arial" charset="0"/>
                <a:ea typeface="MS PGothic" charset="0"/>
                <a:cs typeface="MS PGothic" charset="0"/>
              </a:rPr>
              <a:t>1. voile</a:t>
            </a:r>
            <a:r>
              <a:rPr lang="fr-FR" sz="2400">
                <a:latin typeface="Arial" charset="0"/>
                <a:ea typeface="MS PGothic" charset="0"/>
                <a:cs typeface="MS PGothic" charset="0"/>
              </a:rPr>
              <a:t>)</a:t>
            </a:r>
            <a:r>
              <a:rPr lang="fr-FR" sz="2400" i="1">
                <a:latin typeface="Arial" charset="0"/>
                <a:ea typeface="MS PGothic" charset="0"/>
                <a:cs typeface="MS PGothic" charset="0"/>
              </a:rPr>
              <a:t> . </a:t>
            </a:r>
            <a:r>
              <a:rPr lang="fr-FR" sz="2400">
                <a:latin typeface="Arial" charset="0"/>
                <a:ea typeface="MS PGothic" charset="0"/>
                <a:cs typeface="MS PGothic" charset="0"/>
              </a:rPr>
              <a:t>— </a:t>
            </a:r>
            <a:r>
              <a:rPr lang="fr-FR" sz="2400" i="1">
                <a:latin typeface="Arial" charset="0"/>
                <a:ea typeface="MS PGothic" charset="0"/>
                <a:cs typeface="MS PGothic" charset="0"/>
              </a:rPr>
              <a:t>Études islamiques </a:t>
            </a:r>
            <a:r>
              <a:rPr lang="fr-FR" sz="2400">
                <a:latin typeface="Arial" charset="0"/>
                <a:ea typeface="MS PGothic" charset="0"/>
                <a:cs typeface="MS PGothic" charset="0"/>
              </a:rPr>
              <a:t>(Þ </a:t>
            </a:r>
            <a:r>
              <a:rPr lang="fr-FR" sz="2400" u="sng">
                <a:latin typeface="Arial" charset="0"/>
                <a:ea typeface="MS PGothic" charset="0"/>
                <a:cs typeface="MS PGothic" charset="0"/>
              </a:rPr>
              <a:t> coranique</a:t>
            </a:r>
            <a:r>
              <a:rPr lang="fr-FR" sz="2400">
                <a:latin typeface="Arial" charset="0"/>
                <a:ea typeface="MS PGothic" charset="0"/>
                <a:cs typeface="MS PGothic" charset="0"/>
              </a:rPr>
              <a:t>)</a:t>
            </a:r>
            <a:r>
              <a:rPr lang="fr-FR" sz="2400" i="1">
                <a:latin typeface="Arial" charset="0"/>
                <a:ea typeface="MS PGothic" charset="0"/>
                <a:cs typeface="MS PGothic" charset="0"/>
              </a:rPr>
              <a:t>.</a:t>
            </a:r>
          </a:p>
          <a:p>
            <a:pPr eaLnBrk="1" hangingPunct="1">
              <a:buFontTx/>
              <a:buNone/>
            </a:pPr>
            <a:endParaRPr lang="fr-FR" sz="2400" i="1">
              <a:latin typeface="Arial" charset="0"/>
              <a:ea typeface="MS PGothic" charset="0"/>
              <a:cs typeface="MS PGothic" charset="0"/>
            </a:endParaRPr>
          </a:p>
          <a:p>
            <a:pPr eaLnBrk="1" hangingPunct="1"/>
            <a:r>
              <a:rPr lang="fr-FR" sz="2400">
                <a:latin typeface="Arial" charset="0"/>
                <a:ea typeface="MS PGothic" charset="0"/>
                <a:cs typeface="MS PGothic" charset="0"/>
              </a:rPr>
              <a:t>PR 2007/2012… 2017 Qui appartient, qui a rapport à l'islam.</a:t>
            </a:r>
            <a:r>
              <a:rPr lang="fr-FR" sz="2400" i="1">
                <a:latin typeface="Arial" charset="0"/>
                <a:ea typeface="MS PGothic" charset="0"/>
                <a:cs typeface="MS PGothic" charset="0"/>
              </a:rPr>
              <a:t> </a:t>
            </a:r>
            <a:r>
              <a:rPr lang="fr-FR" sz="2400">
                <a:latin typeface="Arial" charset="0"/>
                <a:ea typeface="MS PGothic" charset="0"/>
                <a:cs typeface="MS PGothic" charset="0"/>
              </a:rPr>
              <a:t>V. musulman.</a:t>
            </a:r>
            <a:r>
              <a:rPr lang="fr-FR" sz="2400" i="1">
                <a:latin typeface="Arial" charset="0"/>
                <a:ea typeface="MS PGothic" charset="0"/>
                <a:cs typeface="MS PGothic" charset="0"/>
              </a:rPr>
              <a:t> Loi islamique. </a:t>
            </a:r>
            <a:r>
              <a:rPr lang="fr-FR" sz="2400">
                <a:latin typeface="Arial" charset="0"/>
                <a:ea typeface="MS PGothic" charset="0"/>
                <a:cs typeface="MS PGothic" charset="0"/>
              </a:rPr>
              <a:t> charia.</a:t>
            </a:r>
            <a:r>
              <a:rPr lang="fr-FR" sz="2400" i="1">
                <a:latin typeface="Arial" charset="0"/>
                <a:ea typeface="MS PGothic" charset="0"/>
                <a:cs typeface="MS PGothic" charset="0"/>
              </a:rPr>
              <a:t> Foulard*, voile islamique </a:t>
            </a:r>
            <a:r>
              <a:rPr lang="fr-FR" sz="2400">
                <a:latin typeface="Arial" charset="0"/>
                <a:ea typeface="MS PGothic" charset="0"/>
                <a:cs typeface="MS PGothic" charset="0"/>
              </a:rPr>
              <a:t>( burqa, haïk, hijab, tchador, 1. voile).</a:t>
            </a:r>
            <a:r>
              <a:rPr lang="fr-FR" sz="2400" i="1">
                <a:latin typeface="Arial" charset="0"/>
                <a:ea typeface="MS PGothic" charset="0"/>
                <a:cs typeface="MS PGothic" charset="0"/>
              </a:rPr>
              <a:t> ▫ Études islamiques </a:t>
            </a:r>
            <a:r>
              <a:rPr lang="fr-FR" sz="2400">
                <a:latin typeface="Arial" charset="0"/>
                <a:ea typeface="MS PGothic" charset="0"/>
                <a:cs typeface="MS PGothic" charset="0"/>
              </a:rPr>
              <a:t>( coranique).</a:t>
            </a:r>
          </a:p>
          <a:p>
            <a:pPr eaLnBrk="1" hangingPunct="1"/>
            <a:endParaRPr lang="fr-FR" sz="1100">
              <a:latin typeface="Arial" charset="0"/>
              <a:ea typeface="MS PGothic" charset="0"/>
              <a:cs typeface="MS PGothic" charset="0"/>
            </a:endParaRPr>
          </a:p>
        </p:txBody>
      </p:sp>
    </p:spTree>
    <p:extLst>
      <p:ext uri="{BB962C8B-B14F-4D97-AF65-F5344CB8AC3E}">
        <p14:creationId xmlns:p14="http://schemas.microsoft.com/office/powerpoint/2010/main" val="3461143689"/>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1"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 8</a:t>
            </a:r>
            <a:r>
              <a:rPr lang="it-IT" sz="2800" dirty="0" smtClean="0">
                <a:latin typeface="Arial" charset="0"/>
                <a:ea typeface="MS PGothic" charset="0"/>
              </a:rPr>
              <a:t>.  </a:t>
            </a:r>
            <a:r>
              <a:rPr lang="it-IT" sz="2800" dirty="0">
                <a:latin typeface="Arial" charset="0"/>
                <a:ea typeface="MS PGothic" charset="0"/>
              </a:rPr>
              <a:t>La </a:t>
            </a:r>
            <a:r>
              <a:rPr lang="it-IT" sz="2800" dirty="0" err="1">
                <a:latin typeface="Arial" charset="0"/>
                <a:ea typeface="MS PGothic" charset="0"/>
              </a:rPr>
              <a:t>remarque</a:t>
            </a:r>
            <a:endParaRPr lang="it-IT" sz="2800" dirty="0">
              <a:latin typeface="Arial" charset="0"/>
              <a:ea typeface="MS PGothic" charset="0"/>
            </a:endParaRPr>
          </a:p>
        </p:txBody>
      </p:sp>
      <p:sp>
        <p:nvSpPr>
          <p:cNvPr id="450562" name="Segnaposto contenuto 2"/>
          <p:cNvSpPr>
            <a:spLocks noGrp="1"/>
          </p:cNvSpPr>
          <p:nvPr>
            <p:ph idx="1"/>
          </p:nvPr>
        </p:nvSpPr>
        <p:spPr/>
        <p:txBody>
          <a:bodyPr/>
          <a:lstStyle/>
          <a:p>
            <a:pPr algn="just"/>
            <a:r>
              <a:rPr lang="it-IT" sz="2400" dirty="0">
                <a:latin typeface="Arial" charset="0"/>
                <a:ea typeface="MS PGothic" charset="0"/>
                <a:cs typeface="MS PGothic" charset="0"/>
              </a:rPr>
              <a:t>“La </a:t>
            </a:r>
            <a:r>
              <a:rPr lang="it-IT" sz="2400" dirty="0" err="1">
                <a:latin typeface="Arial" charset="0"/>
                <a:ea typeface="MS PGothic" charset="0"/>
                <a:cs typeface="MS PGothic" charset="0"/>
              </a:rPr>
              <a:t>remarque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représente</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lieu</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respiration</a:t>
            </a:r>
            <a:r>
              <a:rPr lang="it-IT" sz="2400" dirty="0">
                <a:latin typeface="Arial" charset="0"/>
                <a:ea typeface="MS PGothic" charset="0"/>
                <a:cs typeface="MS PGothic" charset="0"/>
              </a:rPr>
              <a:t> pour le </a:t>
            </a:r>
            <a:r>
              <a:rPr lang="it-IT" sz="2400" dirty="0" err="1">
                <a:latin typeface="Arial" charset="0"/>
                <a:ea typeface="MS PGothic" charset="0"/>
                <a:cs typeface="MS PGothic" charset="0"/>
              </a:rPr>
              <a:t>lexicographe</a:t>
            </a:r>
            <a:r>
              <a:rPr lang="it-IT" sz="2400" dirty="0">
                <a:latin typeface="Arial" charset="0"/>
                <a:ea typeface="MS PGothic" charset="0"/>
                <a:cs typeface="MS PGothic" charset="0"/>
              </a:rPr>
              <a:t> : </a:t>
            </a:r>
            <a:r>
              <a:rPr lang="it-IT" sz="2400" dirty="0" err="1">
                <a:latin typeface="Arial" charset="0"/>
                <a:ea typeface="MS PGothic" charset="0"/>
                <a:cs typeface="MS PGothic" charset="0"/>
              </a:rPr>
              <a:t>peut-etre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pourrait</a:t>
            </a:r>
            <a:r>
              <a:rPr lang="it-IT" sz="2400" dirty="0">
                <a:latin typeface="Arial" charset="0"/>
                <a:ea typeface="MS PGothic" charset="0"/>
                <a:cs typeface="MS PGothic" charset="0"/>
              </a:rPr>
              <a:t>-elle </a:t>
            </a:r>
            <a:r>
              <a:rPr lang="it-IT" sz="2400" dirty="0" err="1">
                <a:latin typeface="Arial" charset="0"/>
                <a:ea typeface="MS PGothic" charset="0"/>
                <a:cs typeface="MS PGothic" charset="0"/>
              </a:rPr>
              <a:t>même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etre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développée</a:t>
            </a:r>
            <a:r>
              <a:rPr lang="it-IT" sz="2400" dirty="0">
                <a:latin typeface="Arial" charset="0"/>
                <a:ea typeface="MS PGothic" charset="0"/>
                <a:cs typeface="MS PGothic" charset="0"/>
              </a:rPr>
              <a:t>, elle a en </a:t>
            </a:r>
            <a:r>
              <a:rPr lang="it-IT" sz="2400" dirty="0" err="1">
                <a:latin typeface="Arial" charset="0"/>
                <a:ea typeface="MS PGothic" charset="0"/>
                <a:cs typeface="MS PGothic" charset="0"/>
              </a:rPr>
              <a:t>effet</a:t>
            </a:r>
            <a:r>
              <a:rPr lang="it-IT" sz="2400" dirty="0">
                <a:latin typeface="Arial" charset="0"/>
                <a:ea typeface="MS PGothic" charset="0"/>
                <a:cs typeface="MS PGothic" charset="0"/>
              </a:rPr>
              <a:t> le </a:t>
            </a:r>
            <a:r>
              <a:rPr lang="it-IT" sz="2400" dirty="0" err="1">
                <a:latin typeface="Arial" charset="0"/>
                <a:ea typeface="MS PGothic" charset="0"/>
                <a:cs typeface="MS PGothic" charset="0"/>
              </a:rPr>
              <a:t>mérite</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rappeler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que</a:t>
            </a:r>
            <a:r>
              <a:rPr lang="it-IT" sz="2400" dirty="0">
                <a:latin typeface="Arial" charset="0"/>
                <a:ea typeface="MS PGothic" charset="0"/>
                <a:cs typeface="MS PGothic" charset="0"/>
              </a:rPr>
              <a:t> </a:t>
            </a:r>
            <a:r>
              <a:rPr lang="it-IT" sz="2400" b="1" dirty="0">
                <a:latin typeface="Arial" charset="0"/>
                <a:ea typeface="MS PGothic" charset="0"/>
                <a:cs typeface="MS PGothic" charset="0"/>
              </a:rPr>
              <a:t>le </a:t>
            </a:r>
            <a:r>
              <a:rPr lang="it-IT" sz="2400" b="1" dirty="0" err="1">
                <a:latin typeface="Arial" charset="0"/>
                <a:ea typeface="MS PGothic" charset="0"/>
                <a:cs typeface="MS PGothic" charset="0"/>
              </a:rPr>
              <a:t>dictionnaire</a:t>
            </a:r>
            <a:r>
              <a:rPr lang="it-IT" sz="2400" b="1" dirty="0">
                <a:latin typeface="Arial" charset="0"/>
                <a:ea typeface="MS PGothic" charset="0"/>
                <a:cs typeface="MS PGothic" charset="0"/>
              </a:rPr>
              <a:t> est un </a:t>
            </a:r>
            <a:r>
              <a:rPr lang="it-IT" sz="2400" b="1" dirty="0" err="1">
                <a:latin typeface="Arial" charset="0"/>
                <a:ea typeface="MS PGothic" charset="0"/>
                <a:cs typeface="MS PGothic" charset="0"/>
              </a:rPr>
              <a:t>lieu</a:t>
            </a:r>
            <a:r>
              <a:rPr lang="it-IT" sz="2400" b="1" dirty="0">
                <a:latin typeface="Arial" charset="0"/>
                <a:ea typeface="MS PGothic" charset="0"/>
                <a:cs typeface="MS PGothic" charset="0"/>
              </a:rPr>
              <a:t> d’</a:t>
            </a:r>
            <a:r>
              <a:rPr lang="it-IT" altLang="ja-JP" sz="2400" b="1" dirty="0" err="1">
                <a:latin typeface="Arial" charset="0"/>
                <a:ea typeface="MS PGothic" charset="0"/>
                <a:cs typeface="MS PGothic" charset="0"/>
              </a:rPr>
              <a:t>interprétation</a:t>
            </a:r>
            <a:r>
              <a:rPr lang="it-IT" sz="2400" b="1" dirty="0">
                <a:latin typeface="Arial" charset="0"/>
                <a:ea typeface="MS PGothic" charset="0"/>
                <a:cs typeface="MS PGothic" charset="0"/>
              </a:rPr>
              <a:t>”</a:t>
            </a:r>
            <a:r>
              <a:rPr lang="it-IT" altLang="ja-JP" sz="2400" b="1" dirty="0">
                <a:latin typeface="Arial" charset="0"/>
                <a:ea typeface="MS PGothic" charset="0"/>
                <a:cs typeface="MS PGothic" charset="0"/>
              </a:rPr>
              <a:t>.</a:t>
            </a:r>
          </a:p>
          <a:p>
            <a:r>
              <a:rPr lang="it-IT" sz="2400" dirty="0">
                <a:latin typeface="Arial" charset="0"/>
                <a:ea typeface="MS PGothic" charset="0"/>
                <a:cs typeface="MS PGothic" charset="0"/>
              </a:rPr>
              <a:t> </a:t>
            </a:r>
            <a:r>
              <a:rPr lang="it-IT" sz="2400" dirty="0" err="1">
                <a:latin typeface="Arial" charset="0"/>
                <a:ea typeface="MS PGothic" charset="0"/>
                <a:cs typeface="MS PGothic" charset="0"/>
              </a:rPr>
              <a:t>J</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Pruvost</a:t>
            </a:r>
            <a:r>
              <a:rPr lang="it-IT" sz="2400" dirty="0">
                <a:latin typeface="Arial" charset="0"/>
                <a:ea typeface="MS PGothic" charset="0"/>
                <a:cs typeface="MS PGothic" charset="0"/>
              </a:rPr>
              <a:t>, </a:t>
            </a:r>
            <a:r>
              <a:rPr lang="it-IT" sz="2400" i="1" dirty="0" err="1">
                <a:latin typeface="Arial" charset="0"/>
                <a:ea typeface="MS PGothic" charset="0"/>
                <a:cs typeface="MS PGothic" charset="0"/>
              </a:rPr>
              <a:t>Les</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dictionnaires</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français</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outils</a:t>
            </a:r>
            <a:r>
              <a:rPr lang="it-IT" sz="2400" i="1" dirty="0">
                <a:latin typeface="Arial" charset="0"/>
                <a:ea typeface="MS PGothic" charset="0"/>
                <a:cs typeface="MS PGothic" charset="0"/>
              </a:rPr>
              <a:t> d’une langue et d’une culture</a:t>
            </a:r>
            <a:r>
              <a:rPr lang="it-IT" sz="2400" dirty="0">
                <a:latin typeface="Arial" charset="0"/>
                <a:ea typeface="MS PGothic" charset="0"/>
                <a:cs typeface="MS PGothic" charset="0"/>
              </a:rPr>
              <a:t>, Paris, </a:t>
            </a:r>
            <a:r>
              <a:rPr lang="it-IT" sz="2400" dirty="0" err="1">
                <a:latin typeface="Arial" charset="0"/>
                <a:ea typeface="MS PGothic" charset="0"/>
                <a:cs typeface="MS PGothic" charset="0"/>
              </a:rPr>
              <a:t>Ophrys</a:t>
            </a:r>
            <a:r>
              <a:rPr lang="it-IT" sz="2400" dirty="0">
                <a:latin typeface="Arial" charset="0"/>
                <a:ea typeface="MS PGothic" charset="0"/>
                <a:cs typeface="MS PGothic" charset="0"/>
              </a:rPr>
              <a:t>, 2006, p.178</a:t>
            </a:r>
          </a:p>
        </p:txBody>
      </p:sp>
    </p:spTree>
    <p:extLst>
      <p:ext uri="{BB962C8B-B14F-4D97-AF65-F5344CB8AC3E}">
        <p14:creationId xmlns:p14="http://schemas.microsoft.com/office/powerpoint/2010/main" val="1559017260"/>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Race</a:t>
            </a:r>
            <a:endParaRPr lang="fr-CA" sz="2800" i="1" dirty="0"/>
          </a:p>
        </p:txBody>
      </p:sp>
      <p:sp>
        <p:nvSpPr>
          <p:cNvPr id="3" name="Segnaposto contenuto 2"/>
          <p:cNvSpPr>
            <a:spLocks noGrp="1"/>
          </p:cNvSpPr>
          <p:nvPr>
            <p:ph idx="1"/>
          </p:nvPr>
        </p:nvSpPr>
        <p:spPr/>
        <p:txBody>
          <a:bodyPr>
            <a:normAutofit/>
          </a:bodyPr>
          <a:lstStyle/>
          <a:p>
            <a:r>
              <a:rPr lang="it-IT" sz="2400" b="1" dirty="0"/>
              <a:t> race </a:t>
            </a:r>
            <a:r>
              <a:rPr lang="it-IT" sz="2400" dirty="0"/>
              <a:t>[</a:t>
            </a:r>
            <a:r>
              <a:rPr lang="it-IT" sz="2400" dirty="0" err="1"/>
              <a:t>ʀas</a:t>
            </a:r>
            <a:r>
              <a:rPr lang="it-IT" sz="2400" dirty="0"/>
              <a:t>] </a:t>
            </a:r>
            <a:r>
              <a:rPr lang="it-IT" sz="2400" dirty="0" err="1"/>
              <a:t>nom</a:t>
            </a:r>
            <a:r>
              <a:rPr lang="it-IT" sz="2400" dirty="0"/>
              <a:t> </a:t>
            </a:r>
            <a:r>
              <a:rPr lang="it-IT" sz="2400" dirty="0" err="1"/>
              <a:t>féminin</a:t>
            </a:r>
            <a:r>
              <a:rPr lang="it-IT" sz="2400" dirty="0"/>
              <a:t> </a:t>
            </a:r>
            <a:r>
              <a:rPr lang="it-IT" sz="2400" dirty="0" err="1"/>
              <a:t>étym</a:t>
            </a:r>
            <a:r>
              <a:rPr lang="it-IT" sz="2400" dirty="0"/>
              <a:t>. fin </a:t>
            </a:r>
            <a:r>
              <a:rPr lang="it-IT" sz="2400" cap="all" dirty="0" err="1"/>
              <a:t>xv</a:t>
            </a:r>
            <a:r>
              <a:rPr lang="it-IT" sz="2400" baseline="30000" dirty="0" err="1"/>
              <a:t>e</a:t>
            </a:r>
            <a:r>
              <a:rPr lang="it-IT" sz="2400" dirty="0"/>
              <a:t> ◊ de l'</a:t>
            </a:r>
            <a:r>
              <a:rPr lang="it-IT" sz="2400" dirty="0" err="1"/>
              <a:t>italien</a:t>
            </a:r>
            <a:r>
              <a:rPr lang="it-IT" sz="2400" dirty="0"/>
              <a:t> </a:t>
            </a:r>
            <a:r>
              <a:rPr lang="it-IT" sz="2400" i="1" dirty="0"/>
              <a:t>razza</a:t>
            </a:r>
            <a:r>
              <a:rPr lang="it-IT" sz="2400" dirty="0"/>
              <a:t> « </a:t>
            </a:r>
            <a:r>
              <a:rPr lang="it-IT" sz="2400" dirty="0" err="1"/>
              <a:t>famille</a:t>
            </a:r>
            <a:r>
              <a:rPr lang="it-IT" sz="2400" dirty="0"/>
              <a:t> », « </a:t>
            </a:r>
            <a:r>
              <a:rPr lang="it-IT" sz="2400" dirty="0" err="1"/>
              <a:t>souche</a:t>
            </a:r>
            <a:r>
              <a:rPr lang="it-IT" sz="2400" dirty="0"/>
              <a:t> », « </a:t>
            </a:r>
            <a:r>
              <a:rPr lang="it-IT" sz="2400" dirty="0" err="1"/>
              <a:t>espèce</a:t>
            </a:r>
            <a:r>
              <a:rPr lang="it-IT" sz="2400" dirty="0"/>
              <a:t> », </a:t>
            </a:r>
            <a:r>
              <a:rPr lang="it-IT" sz="2400" dirty="0" err="1"/>
              <a:t>probablt</a:t>
            </a:r>
            <a:r>
              <a:rPr lang="it-IT" sz="2400" dirty="0"/>
              <a:t> d'un </a:t>
            </a:r>
            <a:r>
              <a:rPr lang="it-IT" sz="2400" dirty="0" err="1"/>
              <a:t>croisement</a:t>
            </a:r>
            <a:r>
              <a:rPr lang="it-IT" sz="2400" dirty="0"/>
              <a:t> </a:t>
            </a:r>
            <a:r>
              <a:rPr lang="it-IT" sz="2400" dirty="0" err="1"/>
              <a:t>entre</a:t>
            </a:r>
            <a:r>
              <a:rPr lang="it-IT" sz="2400" dirty="0"/>
              <a:t> le latin </a:t>
            </a:r>
            <a:r>
              <a:rPr lang="it-IT" sz="2400" i="1" dirty="0" err="1"/>
              <a:t>generatio</a:t>
            </a:r>
            <a:r>
              <a:rPr lang="it-IT" sz="2400" dirty="0"/>
              <a:t> (→ </a:t>
            </a:r>
            <a:r>
              <a:rPr lang="it-IT" sz="2400" dirty="0" err="1"/>
              <a:t>génération</a:t>
            </a:r>
            <a:r>
              <a:rPr lang="it-IT" sz="2400" dirty="0"/>
              <a:t>) et </a:t>
            </a:r>
            <a:r>
              <a:rPr lang="it-IT" sz="2400" i="1" dirty="0"/>
              <a:t>ratio</a:t>
            </a:r>
            <a:r>
              <a:rPr lang="it-IT" sz="2400" dirty="0"/>
              <a:t> « </a:t>
            </a:r>
            <a:r>
              <a:rPr lang="it-IT" sz="2400" dirty="0" err="1"/>
              <a:t>idée</a:t>
            </a:r>
            <a:r>
              <a:rPr lang="it-IT" sz="2400" dirty="0"/>
              <a:t> », « </a:t>
            </a:r>
            <a:r>
              <a:rPr lang="it-IT" sz="2400" dirty="0" err="1"/>
              <a:t>modèle</a:t>
            </a:r>
            <a:r>
              <a:rPr lang="it-IT" sz="2400" dirty="0"/>
              <a:t> d'un </a:t>
            </a:r>
            <a:r>
              <a:rPr lang="it-IT" sz="2400" dirty="0" err="1"/>
              <a:t>être</a:t>
            </a:r>
            <a:r>
              <a:rPr lang="it-IT" sz="2400" dirty="0"/>
              <a:t> vivant », « race » (→ </a:t>
            </a:r>
            <a:r>
              <a:rPr lang="it-IT" sz="2400" dirty="0" err="1"/>
              <a:t>ration</a:t>
            </a:r>
            <a:r>
              <a:rPr lang="it-IT" sz="2400" dirty="0"/>
              <a:t> et </a:t>
            </a:r>
            <a:r>
              <a:rPr lang="it-IT" sz="2400" dirty="0" err="1"/>
              <a:t>raison</a:t>
            </a:r>
            <a:r>
              <a:rPr lang="it-IT" sz="2400" dirty="0"/>
              <a:t>)</a:t>
            </a:r>
          </a:p>
          <a:p>
            <a:pPr algn="just"/>
            <a:r>
              <a:rPr lang="it-IT" sz="2400" dirty="0" smtClean="0"/>
              <a:t>III</a:t>
            </a:r>
            <a:r>
              <a:rPr lang="it-IT" sz="2400" dirty="0"/>
              <a:t>   </a:t>
            </a:r>
            <a:r>
              <a:rPr lang="it-IT" sz="2400" dirty="0" err="1"/>
              <a:t>Dans</a:t>
            </a:r>
            <a:r>
              <a:rPr lang="it-IT" sz="2400" dirty="0"/>
              <a:t> l'</a:t>
            </a:r>
            <a:r>
              <a:rPr lang="it-IT" sz="2400" dirty="0" err="1"/>
              <a:t>espèce</a:t>
            </a:r>
            <a:r>
              <a:rPr lang="it-IT" sz="2400" dirty="0"/>
              <a:t> </a:t>
            </a:r>
            <a:r>
              <a:rPr lang="it-IT" sz="2400" dirty="0" err="1"/>
              <a:t>humaine</a:t>
            </a:r>
            <a:r>
              <a:rPr lang="it-IT" sz="2400" dirty="0"/>
              <a:t> </a:t>
            </a:r>
            <a:r>
              <a:rPr lang="it-IT" sz="2400" b="1" cap="small" dirty="0"/>
              <a:t>rem. </a:t>
            </a:r>
            <a:r>
              <a:rPr lang="it-IT" sz="2400" dirty="0" err="1"/>
              <a:t>Rien</a:t>
            </a:r>
            <a:r>
              <a:rPr lang="it-IT" sz="2400" dirty="0"/>
              <a:t> ne </a:t>
            </a:r>
            <a:r>
              <a:rPr lang="it-IT" sz="2400" dirty="0" err="1"/>
              <a:t>permet</a:t>
            </a:r>
            <a:r>
              <a:rPr lang="it-IT" sz="2400" dirty="0"/>
              <a:t> de </a:t>
            </a:r>
            <a:r>
              <a:rPr lang="it-IT" sz="2400" dirty="0" err="1"/>
              <a:t>définir</a:t>
            </a:r>
            <a:r>
              <a:rPr lang="it-IT" sz="2400" dirty="0"/>
              <a:t> </a:t>
            </a:r>
            <a:r>
              <a:rPr lang="it-IT" sz="2400" dirty="0" err="1"/>
              <a:t>scientifiquement</a:t>
            </a:r>
            <a:r>
              <a:rPr lang="it-IT" sz="2400" dirty="0"/>
              <a:t> la </a:t>
            </a:r>
            <a:r>
              <a:rPr lang="it-IT" sz="2400" dirty="0" err="1"/>
              <a:t>notion</a:t>
            </a:r>
            <a:r>
              <a:rPr lang="it-IT" sz="2400" dirty="0"/>
              <a:t> de race.</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69247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
            </a:r>
            <a:br>
              <a:rPr lang="fr-CA" sz="2800" dirty="0" smtClean="0"/>
            </a:br>
            <a:r>
              <a:rPr lang="fr-CA" sz="2800" dirty="0"/>
              <a:t/>
            </a:r>
            <a:br>
              <a:rPr lang="fr-CA" sz="2800" dirty="0"/>
            </a:br>
            <a:r>
              <a:rPr lang="it-IT" sz="2800" b="1" dirty="0" err="1"/>
              <a:t>Projet</a:t>
            </a:r>
            <a:r>
              <a:rPr lang="it-IT" sz="2800" b="1" dirty="0"/>
              <a:t> de </a:t>
            </a:r>
            <a:r>
              <a:rPr lang="it-IT" sz="2800" b="1" dirty="0" err="1"/>
              <a:t>loi</a:t>
            </a:r>
            <a:r>
              <a:rPr lang="it-IT" sz="2800" b="1" dirty="0"/>
              <a:t> </a:t>
            </a:r>
            <a:r>
              <a:rPr lang="it-IT" sz="2800" b="1" dirty="0" err="1"/>
              <a:t>confortant</a:t>
            </a:r>
            <a:r>
              <a:rPr lang="it-IT" sz="2800" b="1" dirty="0"/>
              <a:t> le </a:t>
            </a:r>
            <a:r>
              <a:rPr lang="it-IT" sz="2800" b="1" dirty="0" err="1"/>
              <a:t>respect</a:t>
            </a:r>
            <a:r>
              <a:rPr lang="it-IT" sz="2800" b="1" dirty="0"/>
              <a:t> </a:t>
            </a:r>
            <a:r>
              <a:rPr lang="it-IT" sz="2800" b="1" dirty="0" err="1"/>
              <a:t>des</a:t>
            </a:r>
            <a:r>
              <a:rPr lang="it-IT" sz="2800" b="1" dirty="0"/>
              <a:t> </a:t>
            </a:r>
            <a:r>
              <a:rPr lang="it-IT" sz="2800" b="1" dirty="0" err="1"/>
              <a:t>principes</a:t>
            </a:r>
            <a:r>
              <a:rPr lang="it-IT" sz="2800" b="1" dirty="0"/>
              <a:t> de la </a:t>
            </a:r>
            <a:r>
              <a:rPr lang="it-IT" sz="2800" b="1" dirty="0" err="1"/>
              <a:t>République</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Il s'appelait «projet de loi sur le séparatisme», il est désormais en discussion à l'Assemblée nationale pour conforter «le respect des principes de la République». Lutter </a:t>
            </a:r>
            <a:r>
              <a:rPr lang="fr-CA" sz="2400" dirty="0" smtClean="0"/>
              <a:t>contre </a:t>
            </a:r>
            <a:r>
              <a:rPr lang="fr-CA" sz="2400" dirty="0"/>
              <a:t>les extrémismes, notamment islamiste, tout en réaffirmant l'identité laïque de la France, telle est l'ambition du président </a:t>
            </a:r>
            <a:r>
              <a:rPr lang="fr-CA" sz="2400" dirty="0" err="1"/>
              <a:t>Macron</a:t>
            </a:r>
            <a:r>
              <a:rPr lang="fr-CA" sz="2400" dirty="0"/>
              <a:t> à travers l'un des derniers actes </a:t>
            </a:r>
            <a:r>
              <a:rPr lang="fr-CA" sz="2400" dirty="0" smtClean="0"/>
              <a:t>législatifs </a:t>
            </a:r>
            <a:r>
              <a:rPr lang="fr-CA" sz="2400" dirty="0"/>
              <a:t>majeurs de son quinquennat. De la volonté de </a:t>
            </a:r>
            <a:r>
              <a:rPr lang="fr-CA" sz="2400" dirty="0" smtClean="0"/>
              <a:t>condamner </a:t>
            </a:r>
            <a:r>
              <a:rPr lang="fr-CA" sz="2400" dirty="0"/>
              <a:t>la haine en ligne à la limitation de l'enseignement à la maison, le texte compte réviser des points de </a:t>
            </a:r>
            <a:r>
              <a:rPr lang="fr-CA" sz="2400" b="1" dirty="0"/>
              <a:t>la loi de 1905 </a:t>
            </a:r>
            <a:r>
              <a:rPr lang="fr-CA" sz="2400" dirty="0"/>
              <a:t>sur la laïcité. </a:t>
            </a:r>
            <a:endParaRPr lang="fr-CA" sz="2400" dirty="0" smtClean="0"/>
          </a:p>
          <a:p>
            <a:pPr algn="just"/>
            <a:r>
              <a:rPr lang="it-IT" sz="2400" i="1" dirty="0"/>
              <a:t>Libération</a:t>
            </a:r>
            <a:r>
              <a:rPr lang="it-IT" sz="2400" dirty="0"/>
              <a:t> 11 </a:t>
            </a:r>
            <a:r>
              <a:rPr lang="it-IT" sz="2400" dirty="0" err="1"/>
              <a:t>janvier</a:t>
            </a:r>
            <a:r>
              <a:rPr lang="it-IT" sz="2400" dirty="0"/>
              <a:t> 2021</a:t>
            </a:r>
          </a:p>
          <a:p>
            <a:pPr algn="just"/>
            <a:endParaRPr lang="fr-CA" sz="2400" dirty="0"/>
          </a:p>
        </p:txBody>
      </p:sp>
    </p:spTree>
    <p:extLst>
      <p:ext uri="{BB962C8B-B14F-4D97-AF65-F5344CB8AC3E}">
        <p14:creationId xmlns:p14="http://schemas.microsoft.com/office/powerpoint/2010/main" val="22411654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29" name="Titolo 1"/>
          <p:cNvSpPr>
            <a:spLocks noGrp="1"/>
          </p:cNvSpPr>
          <p:nvPr>
            <p:ph type="title"/>
          </p:nvPr>
        </p:nvSpPr>
        <p:spPr/>
        <p:txBody>
          <a:bodyPr>
            <a:normAutofit fontScale="90000"/>
          </a:bodyPr>
          <a:lstStyle/>
          <a:p>
            <a:r>
              <a:rPr lang="it-IT" sz="2500" dirty="0">
                <a:latin typeface="Arial" charset="0"/>
                <a:ea typeface="MS PGothic" charset="0"/>
              </a:rPr>
              <a:t/>
            </a:r>
            <a:br>
              <a:rPr lang="it-IT" sz="2500" dirty="0">
                <a:latin typeface="Arial" charset="0"/>
                <a:ea typeface="MS PGothic" charset="0"/>
              </a:rPr>
            </a:br>
            <a:r>
              <a:rPr lang="it-IT" sz="3100" dirty="0" err="1" smtClean="0">
                <a:latin typeface="+mn-lt"/>
                <a:ea typeface="MS PGothic" charset="0"/>
              </a:rPr>
              <a:t>Les</a:t>
            </a:r>
            <a:r>
              <a:rPr lang="it-IT" sz="3100" dirty="0" smtClean="0">
                <a:latin typeface="+mn-lt"/>
                <a:ea typeface="MS PGothic" charset="0"/>
              </a:rPr>
              <a:t> </a:t>
            </a:r>
            <a:r>
              <a:rPr lang="it-IT" sz="3100" dirty="0" err="1" smtClean="0">
                <a:latin typeface="+mn-lt"/>
                <a:ea typeface="MS PGothic" charset="0"/>
              </a:rPr>
              <a:t>remarques</a:t>
            </a:r>
            <a:r>
              <a:rPr lang="it-IT" sz="3100" dirty="0" smtClean="0">
                <a:latin typeface="+mn-lt"/>
                <a:ea typeface="MS PGothic" charset="0"/>
              </a:rPr>
              <a:t>  </a:t>
            </a:r>
            <a:r>
              <a:rPr lang="it-IT" sz="3100" dirty="0">
                <a:latin typeface="+mn-lt"/>
                <a:ea typeface="MS PGothic" charset="0"/>
              </a:rPr>
              <a:t/>
            </a:r>
            <a:br>
              <a:rPr lang="it-IT" sz="3100" dirty="0">
                <a:latin typeface="+mn-lt"/>
                <a:ea typeface="MS PGothic" charset="0"/>
              </a:rPr>
            </a:br>
            <a:r>
              <a:rPr lang="it-IT" sz="3100" dirty="0" err="1">
                <a:latin typeface="+mn-lt"/>
                <a:ea typeface="MS PGothic" charset="0"/>
              </a:rPr>
              <a:t>Sur</a:t>
            </a:r>
            <a:r>
              <a:rPr lang="it-IT" sz="3100" dirty="0">
                <a:latin typeface="+mn-lt"/>
                <a:ea typeface="MS PGothic" charset="0"/>
              </a:rPr>
              <a:t> la </a:t>
            </a:r>
            <a:r>
              <a:rPr lang="it-IT" sz="3100" dirty="0" err="1">
                <a:latin typeface="+mn-lt"/>
                <a:ea typeface="MS PGothic" charset="0"/>
              </a:rPr>
              <a:t>question</a:t>
            </a:r>
            <a:r>
              <a:rPr lang="it-IT" sz="3100" dirty="0">
                <a:latin typeface="+mn-lt"/>
                <a:ea typeface="MS PGothic" charset="0"/>
              </a:rPr>
              <a:t> de la </a:t>
            </a:r>
            <a:r>
              <a:rPr lang="it-IT" sz="3100" dirty="0" err="1">
                <a:latin typeface="+mn-lt"/>
                <a:ea typeface="MS PGothic" charset="0"/>
              </a:rPr>
              <a:t>féminisation</a:t>
            </a:r>
            <a:r>
              <a:rPr lang="it-IT" sz="3100" dirty="0">
                <a:latin typeface="+mn-lt"/>
                <a:ea typeface="MS PGothic" charset="0"/>
              </a:rPr>
              <a:t> </a:t>
            </a:r>
          </a:p>
        </p:txBody>
      </p:sp>
      <p:sp>
        <p:nvSpPr>
          <p:cNvPr id="457730" name="Segnaposto contenuto 2"/>
          <p:cNvSpPr>
            <a:spLocks noGrp="1"/>
          </p:cNvSpPr>
          <p:nvPr>
            <p:ph idx="1"/>
          </p:nvPr>
        </p:nvSpPr>
        <p:spPr/>
        <p:txBody>
          <a:bodyPr>
            <a:normAutofit/>
          </a:bodyPr>
          <a:lstStyle/>
          <a:p>
            <a:r>
              <a:rPr lang="it-IT" sz="2400" dirty="0" err="1" smtClean="0">
                <a:effectLst/>
              </a:rPr>
              <a:t>professeur</a:t>
            </a:r>
            <a:r>
              <a:rPr lang="it-IT" sz="2400" dirty="0" smtClean="0">
                <a:effectLst/>
              </a:rPr>
              <a:t> [</a:t>
            </a:r>
            <a:r>
              <a:rPr lang="it-IT" sz="2400" dirty="0" err="1" smtClean="0">
                <a:effectLst/>
              </a:rPr>
              <a:t>pʀɔfesœʀ</a:t>
            </a:r>
            <a:r>
              <a:rPr lang="it-IT" sz="2400" dirty="0" smtClean="0">
                <a:effectLst/>
              </a:rPr>
              <a:t>] </a:t>
            </a:r>
            <a:r>
              <a:rPr lang="it-IT" sz="2400" dirty="0" err="1" smtClean="0">
                <a:effectLst/>
              </a:rPr>
              <a:t>nom</a:t>
            </a:r>
            <a:r>
              <a:rPr lang="it-IT" sz="2400" dirty="0" smtClean="0">
                <a:effectLst/>
              </a:rPr>
              <a:t> </a:t>
            </a:r>
            <a:r>
              <a:rPr lang="it-IT" sz="2400" dirty="0" err="1" smtClean="0">
                <a:effectLst/>
              </a:rPr>
              <a:t>étym</a:t>
            </a:r>
            <a:r>
              <a:rPr lang="it-IT" sz="2400" dirty="0" smtClean="0">
                <a:effectLst/>
              </a:rPr>
              <a:t>. </a:t>
            </a:r>
            <a:r>
              <a:rPr lang="it-IT" sz="2400" u="none" strike="noStrike" dirty="0" smtClean="0">
                <a:effectLst/>
              </a:rPr>
              <a:t>1337</a:t>
            </a:r>
            <a:r>
              <a:rPr lang="it-IT" sz="2400" dirty="0" smtClean="0">
                <a:effectLst/>
              </a:rPr>
              <a:t> ; en </a:t>
            </a:r>
            <a:r>
              <a:rPr lang="it-IT" sz="2400" dirty="0" err="1" smtClean="0">
                <a:effectLst/>
              </a:rPr>
              <a:t>parlant</a:t>
            </a:r>
            <a:r>
              <a:rPr lang="it-IT" sz="2400" dirty="0" smtClean="0">
                <a:effectLst/>
              </a:rPr>
              <a:t> d'une femme 1846 ◊ latin </a:t>
            </a:r>
            <a:r>
              <a:rPr lang="it-IT" sz="2400" b="0" i="1" dirty="0" smtClean="0">
                <a:effectLst/>
              </a:rPr>
              <a:t>professor,</a:t>
            </a:r>
            <a:r>
              <a:rPr lang="it-IT" sz="2400" dirty="0" smtClean="0">
                <a:effectLst/>
              </a:rPr>
              <a:t> de </a:t>
            </a:r>
            <a:r>
              <a:rPr lang="it-IT" sz="2400" b="0" i="1" dirty="0" err="1" smtClean="0">
                <a:effectLst/>
              </a:rPr>
              <a:t>profiteri</a:t>
            </a:r>
            <a:r>
              <a:rPr lang="it-IT" sz="2400" dirty="0" smtClean="0">
                <a:effectLst/>
              </a:rPr>
              <a:t> « </a:t>
            </a:r>
            <a:r>
              <a:rPr lang="it-IT" sz="2400" dirty="0" err="1" smtClean="0">
                <a:effectLst/>
              </a:rPr>
              <a:t>enseigner</a:t>
            </a:r>
            <a:r>
              <a:rPr lang="it-IT" sz="2400" dirty="0" smtClean="0">
                <a:effectLst/>
              </a:rPr>
              <a:t> en public » </a:t>
            </a:r>
            <a:r>
              <a:rPr lang="it-IT" sz="2400" dirty="0" err="1" smtClean="0">
                <a:effectLst/>
              </a:rPr>
              <a:t>Famille</a:t>
            </a:r>
            <a:r>
              <a:rPr lang="it-IT" sz="2400" dirty="0" smtClean="0">
                <a:effectLst/>
              </a:rPr>
              <a:t> </a:t>
            </a:r>
            <a:r>
              <a:rPr lang="it-IT" sz="2400" dirty="0" err="1" smtClean="0">
                <a:effectLst/>
              </a:rPr>
              <a:t>étymologique</a:t>
            </a:r>
            <a:r>
              <a:rPr lang="it-IT" sz="2400" dirty="0" smtClean="0">
                <a:effectLst/>
              </a:rPr>
              <a:t> ⇨  </a:t>
            </a:r>
            <a:r>
              <a:rPr lang="it-IT" sz="2400" dirty="0" err="1" smtClean="0">
                <a:effectLst/>
              </a:rPr>
              <a:t>fable</a:t>
            </a:r>
            <a:r>
              <a:rPr lang="it-IT" sz="2400" dirty="0" smtClean="0">
                <a:effectLst/>
              </a:rPr>
              <a:t>.</a:t>
            </a:r>
          </a:p>
          <a:p>
            <a:r>
              <a:rPr lang="it-IT" sz="2400" dirty="0" smtClean="0">
                <a:effectLst/>
              </a:rPr>
              <a:t>❖</a:t>
            </a:r>
          </a:p>
          <a:p>
            <a:r>
              <a:rPr lang="it-IT" sz="2400" b="1" cap="small" dirty="0" smtClean="0">
                <a:effectLst/>
              </a:rPr>
              <a:t>rem. </a:t>
            </a:r>
            <a:r>
              <a:rPr lang="it-IT" sz="2400" dirty="0" err="1" smtClean="0">
                <a:effectLst/>
              </a:rPr>
              <a:t>Au</a:t>
            </a:r>
            <a:r>
              <a:rPr lang="it-IT" sz="2400" dirty="0" smtClean="0">
                <a:effectLst/>
              </a:rPr>
              <a:t> </a:t>
            </a:r>
            <a:r>
              <a:rPr lang="it-IT" sz="2400" dirty="0" err="1" smtClean="0">
                <a:effectLst/>
              </a:rPr>
              <a:t>féminin</a:t>
            </a:r>
            <a:r>
              <a:rPr lang="it-IT" sz="2400" dirty="0" smtClean="0">
                <a:effectLst/>
              </a:rPr>
              <a:t>, on </a:t>
            </a:r>
            <a:r>
              <a:rPr lang="it-IT" sz="2400" dirty="0" err="1" smtClean="0">
                <a:effectLst/>
              </a:rPr>
              <a:t>trouve</a:t>
            </a:r>
            <a:r>
              <a:rPr lang="it-IT" sz="2400" dirty="0" smtClean="0">
                <a:effectLst/>
              </a:rPr>
              <a:t> la </a:t>
            </a:r>
            <a:r>
              <a:rPr lang="it-IT" sz="2400" dirty="0" err="1" smtClean="0">
                <a:effectLst/>
              </a:rPr>
              <a:t>professeur</a:t>
            </a:r>
            <a:r>
              <a:rPr lang="it-IT" sz="2400" dirty="0" smtClean="0">
                <a:effectLst/>
              </a:rPr>
              <a:t>, et la </a:t>
            </a:r>
            <a:r>
              <a:rPr lang="it-IT" sz="2400" dirty="0" err="1" smtClean="0">
                <a:effectLst/>
              </a:rPr>
              <a:t>professeure</a:t>
            </a:r>
            <a:r>
              <a:rPr lang="it-IT" sz="2400" dirty="0" smtClean="0">
                <a:effectLst/>
              </a:rPr>
              <a:t> </a:t>
            </a:r>
            <a:r>
              <a:rPr lang="it-IT" sz="2400" dirty="0" err="1" smtClean="0">
                <a:effectLst/>
              </a:rPr>
              <a:t>sur</a:t>
            </a:r>
            <a:r>
              <a:rPr lang="it-IT" sz="2400" dirty="0" smtClean="0">
                <a:effectLst/>
              </a:rPr>
              <a:t> le </a:t>
            </a:r>
            <a:r>
              <a:rPr lang="it-IT" sz="2400" dirty="0" err="1" smtClean="0">
                <a:effectLst/>
              </a:rPr>
              <a:t>modèle</a:t>
            </a:r>
            <a:r>
              <a:rPr lang="it-IT" sz="2400" dirty="0" smtClean="0">
                <a:effectLst/>
              </a:rPr>
              <a:t> </a:t>
            </a:r>
            <a:r>
              <a:rPr lang="it-IT" sz="2400" dirty="0" err="1" smtClean="0">
                <a:effectLst/>
              </a:rPr>
              <a:t>du</a:t>
            </a:r>
            <a:r>
              <a:rPr lang="it-IT" sz="2400" dirty="0" smtClean="0">
                <a:effectLst/>
              </a:rPr>
              <a:t> </a:t>
            </a:r>
            <a:r>
              <a:rPr lang="it-IT" sz="2400" dirty="0" err="1" smtClean="0">
                <a:effectLst/>
              </a:rPr>
              <a:t>français</a:t>
            </a:r>
            <a:r>
              <a:rPr lang="it-IT" sz="2400" dirty="0" smtClean="0">
                <a:effectLst/>
              </a:rPr>
              <a:t> </a:t>
            </a:r>
            <a:r>
              <a:rPr lang="it-IT" sz="2400" dirty="0" err="1" smtClean="0">
                <a:effectLst/>
              </a:rPr>
              <a:t>du</a:t>
            </a:r>
            <a:r>
              <a:rPr lang="it-IT" sz="2400" dirty="0" smtClean="0">
                <a:effectLst/>
              </a:rPr>
              <a:t> Canada.</a:t>
            </a:r>
          </a:p>
          <a:p>
            <a:r>
              <a:rPr lang="it-IT" sz="2400" dirty="0" smtClean="0">
                <a:effectLst/>
              </a:rPr>
              <a:t>© 2020 </a:t>
            </a:r>
            <a:r>
              <a:rPr lang="it-IT" sz="2400" dirty="0" err="1" smtClean="0">
                <a:effectLst/>
              </a:rPr>
              <a:t>Dictionnaires</a:t>
            </a:r>
            <a:r>
              <a:rPr lang="it-IT" sz="2400" dirty="0" smtClean="0">
                <a:effectLst/>
              </a:rPr>
              <a:t> Le Robert - Le Petit Robert de la langue </a:t>
            </a:r>
            <a:r>
              <a:rPr lang="it-IT" sz="2400" dirty="0" err="1" smtClean="0">
                <a:effectLst/>
              </a:rPr>
              <a:t>française</a:t>
            </a:r>
            <a:endParaRPr lang="it-IT" sz="2400" dirty="0" smtClean="0">
              <a:effectLst/>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13563882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latin typeface="Arial" charset="0"/>
                <a:ea typeface="MS PGothic" charset="0"/>
              </a:rPr>
              <a:t>La </a:t>
            </a:r>
            <a:r>
              <a:rPr lang="it-IT" sz="2800" dirty="0" err="1" smtClean="0">
                <a:latin typeface="Arial" charset="0"/>
                <a:ea typeface="MS PGothic" charset="0"/>
              </a:rPr>
              <a:t>remarque</a:t>
            </a:r>
            <a:r>
              <a:rPr lang="it-IT" sz="2800" dirty="0" smtClean="0">
                <a:latin typeface="Arial" charset="0"/>
                <a:ea typeface="MS PGothic" charset="0"/>
              </a:rPr>
              <a:t> </a:t>
            </a:r>
            <a:r>
              <a:rPr lang="it-IT" sz="2800" dirty="0" err="1" smtClean="0">
                <a:latin typeface="Arial" charset="0"/>
                <a:ea typeface="MS PGothic" charset="0"/>
              </a:rPr>
              <a:t>sur</a:t>
            </a:r>
            <a:r>
              <a:rPr lang="it-IT" sz="2800" dirty="0" smtClean="0">
                <a:latin typeface="Arial" charset="0"/>
                <a:ea typeface="MS PGothic" charset="0"/>
              </a:rPr>
              <a:t> </a:t>
            </a:r>
            <a:r>
              <a:rPr lang="it-IT" sz="2800" dirty="0" err="1" smtClean="0">
                <a:latin typeface="Arial" charset="0"/>
                <a:ea typeface="MS PGothic" charset="0"/>
              </a:rPr>
              <a:t>les</a:t>
            </a:r>
            <a:r>
              <a:rPr lang="it-IT" sz="2800" dirty="0" smtClean="0">
                <a:latin typeface="Arial" charset="0"/>
                <a:ea typeface="MS PGothic" charset="0"/>
              </a:rPr>
              <a:t> </a:t>
            </a:r>
            <a:r>
              <a:rPr lang="it-IT" sz="2800" dirty="0" err="1" smtClean="0">
                <a:latin typeface="Arial" charset="0"/>
                <a:ea typeface="MS PGothic" charset="0"/>
              </a:rPr>
              <a:t>questions</a:t>
            </a:r>
            <a:r>
              <a:rPr lang="it-IT" sz="2800" dirty="0" smtClean="0">
                <a:latin typeface="Arial" charset="0"/>
                <a:ea typeface="MS PGothic" charset="0"/>
              </a:rPr>
              <a:t> de l’</a:t>
            </a:r>
            <a:r>
              <a:rPr lang="it-IT" sz="2800" dirty="0" err="1" smtClean="0">
                <a:latin typeface="Arial" charset="0"/>
                <a:ea typeface="MS PGothic" charset="0"/>
              </a:rPr>
              <a:t>emprunt</a:t>
            </a:r>
            <a:endParaRPr lang="it-IT" sz="2800" dirty="0"/>
          </a:p>
        </p:txBody>
      </p:sp>
      <p:sp>
        <p:nvSpPr>
          <p:cNvPr id="3" name="Segnaposto contenuto 2"/>
          <p:cNvSpPr>
            <a:spLocks noGrp="1"/>
          </p:cNvSpPr>
          <p:nvPr>
            <p:ph idx="1"/>
          </p:nvPr>
        </p:nvSpPr>
        <p:spPr/>
        <p:txBody>
          <a:bodyPr>
            <a:normAutofit/>
          </a:bodyPr>
          <a:lstStyle/>
          <a:p>
            <a:pPr algn="just"/>
            <a:endParaRPr lang="fr-FR" sz="2400" dirty="0" smtClean="0"/>
          </a:p>
          <a:p>
            <a:pPr algn="just"/>
            <a:r>
              <a:rPr lang="fr-FR" sz="2400" dirty="0" smtClean="0"/>
              <a:t>On trouve les recommandations officielles (termes et expressions approuvés ou recommandés par décret ministériel) comme à l’entrée </a:t>
            </a:r>
            <a:r>
              <a:rPr lang="fr-FR" sz="2400" i="1" dirty="0" smtClean="0"/>
              <a:t>web</a:t>
            </a:r>
            <a:r>
              <a:rPr lang="fr-FR" sz="2400" dirty="0" smtClean="0"/>
              <a:t> : </a:t>
            </a:r>
            <a:r>
              <a:rPr lang="fr-FR" sz="2400" dirty="0" err="1" smtClean="0"/>
              <a:t>Recomm</a:t>
            </a:r>
            <a:r>
              <a:rPr lang="fr-FR" sz="2400" dirty="0" smtClean="0"/>
              <a:t>. </a:t>
            </a:r>
            <a:r>
              <a:rPr lang="fr-FR" sz="2400" dirty="0" err="1" smtClean="0"/>
              <a:t>offic</a:t>
            </a:r>
            <a:r>
              <a:rPr lang="fr-FR" sz="2400" dirty="0" smtClean="0"/>
              <a:t>. </a:t>
            </a:r>
            <a:r>
              <a:rPr lang="fr-FR" sz="2400" i="1" dirty="0" smtClean="0"/>
              <a:t>toile (d'araignée) mondiale. </a:t>
            </a:r>
          </a:p>
          <a:p>
            <a:r>
              <a:rPr lang="fr-FR" sz="2400" dirty="0" smtClean="0"/>
              <a:t>à baladeur</a:t>
            </a:r>
            <a:r>
              <a:rPr lang="fr-FR" sz="2400" dirty="0"/>
              <a:t>, </a:t>
            </a:r>
            <a:r>
              <a:rPr lang="fr-FR" sz="2400" dirty="0" err="1" smtClean="0"/>
              <a:t>euse</a:t>
            </a:r>
            <a:r>
              <a:rPr lang="fr-FR" sz="2400" dirty="0" smtClean="0"/>
              <a:t>, </a:t>
            </a:r>
            <a:r>
              <a:rPr lang="fr-FR" sz="2400" dirty="0" err="1"/>
              <a:t>Recomm</a:t>
            </a:r>
            <a:r>
              <a:rPr lang="fr-FR" sz="2400" dirty="0"/>
              <a:t>. </a:t>
            </a:r>
            <a:r>
              <a:rPr lang="fr-FR" sz="2400" dirty="0" err="1"/>
              <a:t>offic</a:t>
            </a:r>
            <a:r>
              <a:rPr lang="fr-FR" sz="2400" dirty="0"/>
              <a:t>. pour </a:t>
            </a:r>
            <a:r>
              <a:rPr lang="fr-FR" sz="2400" i="1" dirty="0"/>
              <a:t>walkman*</a:t>
            </a:r>
            <a:r>
              <a:rPr lang="fr-FR" sz="2400" i="1" dirty="0" smtClean="0"/>
              <a:t>.</a:t>
            </a:r>
            <a:endParaRPr lang="it-IT" sz="2400" dirty="0" smtClean="0"/>
          </a:p>
          <a:p>
            <a:pPr algn="just"/>
            <a:r>
              <a:rPr lang="it-IT" sz="2400" dirty="0" smtClean="0"/>
              <a:t>à </a:t>
            </a:r>
            <a:r>
              <a:rPr lang="it-IT" sz="2400" i="1" dirty="0"/>
              <a:t>Airbag</a:t>
            </a:r>
            <a:r>
              <a:rPr lang="it-IT" sz="2400" dirty="0"/>
              <a:t> : </a:t>
            </a:r>
            <a:r>
              <a:rPr lang="it-IT" sz="2400" dirty="0" err="1"/>
              <a:t>Recomm</a:t>
            </a:r>
            <a:r>
              <a:rPr lang="it-IT" sz="2400" dirty="0"/>
              <a:t>. </a:t>
            </a:r>
            <a:r>
              <a:rPr lang="it-IT" sz="2400" dirty="0" err="1"/>
              <a:t>offic</a:t>
            </a:r>
            <a:r>
              <a:rPr lang="it-IT" sz="2400" dirty="0"/>
              <a:t>. </a:t>
            </a:r>
            <a:r>
              <a:rPr lang="it-IT" sz="2400" i="1" dirty="0" err="1"/>
              <a:t>sac</a:t>
            </a:r>
            <a:r>
              <a:rPr lang="it-IT" sz="2400" i="1" dirty="0"/>
              <a:t> </a:t>
            </a:r>
            <a:r>
              <a:rPr lang="it-IT" sz="2400" i="1" dirty="0" err="1"/>
              <a:t>gonflable</a:t>
            </a:r>
            <a:r>
              <a:rPr lang="it-IT" sz="2400" i="1" dirty="0"/>
              <a:t>, </a:t>
            </a:r>
            <a:r>
              <a:rPr lang="it-IT" sz="2400" i="1" dirty="0" err="1"/>
              <a:t>coussin</a:t>
            </a:r>
            <a:r>
              <a:rPr lang="it-IT" sz="2400" i="1" dirty="0"/>
              <a:t> </a:t>
            </a:r>
            <a:r>
              <a:rPr lang="it-IT" sz="2400" i="1" dirty="0" err="1"/>
              <a:t>gonflable</a:t>
            </a:r>
            <a:r>
              <a:rPr lang="it-IT" sz="2400" i="1" dirty="0"/>
              <a:t>, </a:t>
            </a:r>
            <a:r>
              <a:rPr lang="it-IT" sz="2400" i="1" dirty="0" err="1"/>
              <a:t>coussin</a:t>
            </a:r>
            <a:r>
              <a:rPr lang="it-IT" sz="2400" i="1" dirty="0"/>
              <a:t> de </a:t>
            </a:r>
            <a:r>
              <a:rPr lang="it-IT" sz="2400" i="1" dirty="0" err="1"/>
              <a:t>sécurité</a:t>
            </a:r>
            <a:r>
              <a:rPr lang="it-IT" sz="2400" i="1" dirty="0"/>
              <a:t>.</a:t>
            </a:r>
            <a:endParaRPr lang="it-IT" sz="2400" dirty="0"/>
          </a:p>
          <a:p>
            <a:pPr marL="0" indent="0" algn="just">
              <a:buNone/>
            </a:pPr>
            <a:endParaRPr lang="fr-FR" sz="2400" i="1" dirty="0" smtClean="0"/>
          </a:p>
          <a:p>
            <a:pPr algn="just"/>
            <a:endParaRPr lang="it-IT" sz="2400" dirty="0"/>
          </a:p>
        </p:txBody>
      </p:sp>
    </p:spTree>
    <p:extLst>
      <p:ext uri="{BB962C8B-B14F-4D97-AF65-F5344CB8AC3E}">
        <p14:creationId xmlns:p14="http://schemas.microsoft.com/office/powerpoint/2010/main" val="4402131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e-mail </a:t>
            </a:r>
            <a:endParaRPr lang="fr-CA" sz="2800" dirty="0"/>
          </a:p>
        </p:txBody>
      </p:sp>
      <p:sp>
        <p:nvSpPr>
          <p:cNvPr id="3" name="Segnaposto contenuto 2"/>
          <p:cNvSpPr>
            <a:spLocks noGrp="1"/>
          </p:cNvSpPr>
          <p:nvPr>
            <p:ph idx="1"/>
          </p:nvPr>
        </p:nvSpPr>
        <p:spPr/>
        <p:txBody>
          <a:bodyPr>
            <a:normAutofit lnSpcReduction="10000"/>
          </a:bodyPr>
          <a:lstStyle/>
          <a:p>
            <a:endParaRPr lang="it-IT" sz="2400" dirty="0" smtClean="0">
              <a:effectLst/>
            </a:endParaRPr>
          </a:p>
          <a:p>
            <a:pPr algn="just"/>
            <a:r>
              <a:rPr lang="it-IT" sz="2400" dirty="0" smtClean="0">
                <a:effectLst/>
              </a:rPr>
              <a:t>e-mail [</a:t>
            </a:r>
            <a:r>
              <a:rPr lang="it-IT" sz="2400" dirty="0" err="1" smtClean="0">
                <a:effectLst/>
              </a:rPr>
              <a:t>imɛl</a:t>
            </a:r>
            <a:r>
              <a:rPr lang="it-IT" sz="2400" dirty="0" smtClean="0">
                <a:effectLst/>
              </a:rPr>
              <a:t>] </a:t>
            </a:r>
            <a:r>
              <a:rPr lang="it-IT" sz="2400" dirty="0" err="1" smtClean="0">
                <a:effectLst/>
              </a:rPr>
              <a:t>nom</a:t>
            </a:r>
            <a:r>
              <a:rPr lang="it-IT" sz="2400" dirty="0" smtClean="0">
                <a:effectLst/>
              </a:rPr>
              <a:t> </a:t>
            </a:r>
            <a:r>
              <a:rPr lang="it-IT" sz="2400" dirty="0" err="1" smtClean="0">
                <a:effectLst/>
              </a:rPr>
              <a:t>masculin</a:t>
            </a:r>
            <a:r>
              <a:rPr lang="it-IT" sz="2400" dirty="0" smtClean="0">
                <a:effectLst/>
              </a:rPr>
              <a:t> </a:t>
            </a:r>
            <a:r>
              <a:rPr lang="it-IT" sz="2400" dirty="0" err="1" smtClean="0">
                <a:effectLst/>
              </a:rPr>
              <a:t>étym</a:t>
            </a:r>
            <a:r>
              <a:rPr lang="it-IT" sz="2400" dirty="0" smtClean="0">
                <a:effectLst/>
              </a:rPr>
              <a:t>. 1994 ◊ </a:t>
            </a:r>
            <a:r>
              <a:rPr lang="it-IT" sz="2400" dirty="0" err="1" smtClean="0">
                <a:effectLst/>
              </a:rPr>
              <a:t>mot</a:t>
            </a:r>
            <a:r>
              <a:rPr lang="it-IT" sz="2400" dirty="0" smtClean="0">
                <a:effectLst/>
              </a:rPr>
              <a:t> </a:t>
            </a:r>
            <a:r>
              <a:rPr lang="it-IT" sz="2400" dirty="0" err="1" smtClean="0">
                <a:effectLst/>
              </a:rPr>
              <a:t>anglais</a:t>
            </a:r>
            <a:r>
              <a:rPr lang="it-IT" sz="2400" dirty="0" smtClean="0">
                <a:effectLst/>
              </a:rPr>
              <a:t> </a:t>
            </a:r>
            <a:r>
              <a:rPr lang="it-IT" sz="2400" dirty="0" err="1" smtClean="0">
                <a:effectLst/>
              </a:rPr>
              <a:t>américain</a:t>
            </a:r>
            <a:r>
              <a:rPr lang="it-IT" sz="2400" dirty="0" smtClean="0">
                <a:effectLst/>
              </a:rPr>
              <a:t>, </a:t>
            </a:r>
            <a:r>
              <a:rPr lang="it-IT" sz="2400" dirty="0" err="1" smtClean="0">
                <a:effectLst/>
              </a:rPr>
              <a:t>abrév</a:t>
            </a:r>
            <a:r>
              <a:rPr lang="it-IT" sz="2400" dirty="0" smtClean="0">
                <a:effectLst/>
              </a:rPr>
              <a:t>. de </a:t>
            </a:r>
            <a:r>
              <a:rPr lang="it-IT" sz="2400" b="0" i="1" dirty="0" err="1" smtClean="0">
                <a:effectLst/>
              </a:rPr>
              <a:t>electronic</a:t>
            </a:r>
            <a:r>
              <a:rPr lang="it-IT" sz="2400" b="0" i="1" dirty="0" smtClean="0">
                <a:effectLst/>
              </a:rPr>
              <a:t> mail</a:t>
            </a:r>
            <a:endParaRPr lang="it-IT" sz="2400" dirty="0" smtClean="0">
              <a:effectLst/>
            </a:endParaRPr>
          </a:p>
          <a:p>
            <a:r>
              <a:rPr lang="it-IT" sz="2400" dirty="0" smtClean="0">
                <a:effectLst/>
              </a:rPr>
              <a:t>❖</a:t>
            </a:r>
          </a:p>
          <a:p>
            <a:pPr algn="just"/>
            <a:r>
              <a:rPr lang="it-IT" sz="2400" dirty="0"/>
              <a:t>■</a:t>
            </a:r>
            <a:r>
              <a:rPr lang="it-IT" sz="2400" dirty="0" smtClean="0">
                <a:effectLst/>
              </a:rPr>
              <a:t> </a:t>
            </a:r>
            <a:r>
              <a:rPr lang="it-IT" sz="2400" dirty="0" err="1" smtClean="0">
                <a:effectLst/>
              </a:rPr>
              <a:t>Anglic</a:t>
            </a:r>
            <a:r>
              <a:rPr lang="it-IT" sz="2400" dirty="0" smtClean="0">
                <a:effectLst/>
              </a:rPr>
              <a:t>. </a:t>
            </a:r>
            <a:r>
              <a:rPr lang="it-IT" sz="2400" dirty="0" err="1" smtClean="0">
                <a:effectLst/>
              </a:rPr>
              <a:t>Adresse</a:t>
            </a:r>
            <a:r>
              <a:rPr lang="it-IT" sz="2400" dirty="0" smtClean="0">
                <a:effectLst/>
              </a:rPr>
              <a:t>* </a:t>
            </a:r>
            <a:r>
              <a:rPr lang="it-IT" sz="2400" dirty="0" err="1" smtClean="0">
                <a:effectLst/>
              </a:rPr>
              <a:t>électronique</a:t>
            </a:r>
            <a:r>
              <a:rPr lang="it-IT" sz="2400" dirty="0" smtClean="0">
                <a:effectLst/>
              </a:rPr>
              <a:t>. ◆ </a:t>
            </a:r>
            <a:r>
              <a:rPr lang="it-IT" sz="2400" dirty="0" err="1" smtClean="0">
                <a:effectLst/>
              </a:rPr>
              <a:t>Courrier</a:t>
            </a:r>
            <a:r>
              <a:rPr lang="it-IT" sz="2400" dirty="0" smtClean="0">
                <a:effectLst/>
              </a:rPr>
              <a:t>*, </a:t>
            </a:r>
            <a:r>
              <a:rPr lang="it-IT" sz="2400" dirty="0" err="1" smtClean="0">
                <a:effectLst/>
              </a:rPr>
              <a:t>message</a:t>
            </a:r>
            <a:r>
              <a:rPr lang="it-IT" sz="2400" dirty="0" smtClean="0">
                <a:effectLst/>
              </a:rPr>
              <a:t> </a:t>
            </a:r>
            <a:r>
              <a:rPr lang="it-IT" sz="2400" dirty="0" err="1" smtClean="0">
                <a:effectLst/>
              </a:rPr>
              <a:t>électronique</a:t>
            </a:r>
            <a:r>
              <a:rPr lang="it-IT" sz="2400" dirty="0" smtClean="0">
                <a:effectLst/>
              </a:rPr>
              <a:t>. </a:t>
            </a:r>
            <a:r>
              <a:rPr lang="it-IT" sz="2400" i="1" dirty="0" err="1" smtClean="0">
                <a:effectLst/>
              </a:rPr>
              <a:t>Recevoir</a:t>
            </a:r>
            <a:r>
              <a:rPr lang="it-IT" sz="2400" i="1" dirty="0" smtClean="0">
                <a:effectLst/>
              </a:rPr>
              <a:t> </a:t>
            </a:r>
            <a:r>
              <a:rPr lang="it-IT" sz="2400" i="1" dirty="0" err="1" smtClean="0">
                <a:effectLst/>
              </a:rPr>
              <a:t>des</a:t>
            </a:r>
            <a:r>
              <a:rPr lang="it-IT" sz="2400" i="1" dirty="0" smtClean="0">
                <a:effectLst/>
              </a:rPr>
              <a:t> </a:t>
            </a:r>
            <a:r>
              <a:rPr lang="it-IT" sz="2400" i="1" dirty="0" err="1" smtClean="0">
                <a:effectLst/>
              </a:rPr>
              <a:t>e-mails</a:t>
            </a:r>
            <a:r>
              <a:rPr lang="it-IT" sz="2400" dirty="0" smtClean="0">
                <a:effectLst/>
              </a:rPr>
              <a:t>. ➙ </a:t>
            </a:r>
            <a:r>
              <a:rPr lang="it-IT" sz="2400" dirty="0" err="1" smtClean="0">
                <a:effectLst/>
              </a:rPr>
              <a:t>courriel</a:t>
            </a:r>
            <a:r>
              <a:rPr lang="it-IT" sz="2400" dirty="0" smtClean="0">
                <a:effectLst/>
              </a:rPr>
              <a:t> </a:t>
            </a:r>
            <a:r>
              <a:rPr lang="it-IT" sz="2400" b="1" dirty="0" smtClean="0">
                <a:effectLst/>
              </a:rPr>
              <a:t>(</a:t>
            </a:r>
            <a:r>
              <a:rPr lang="it-IT" sz="2400" b="1" dirty="0" err="1" smtClean="0">
                <a:effectLst/>
              </a:rPr>
              <a:t>recomm</a:t>
            </a:r>
            <a:r>
              <a:rPr lang="it-IT" sz="2400" b="1" dirty="0" smtClean="0">
                <a:effectLst/>
              </a:rPr>
              <a:t>. </a:t>
            </a:r>
            <a:r>
              <a:rPr lang="it-IT" sz="2400" b="1" dirty="0" err="1" smtClean="0">
                <a:effectLst/>
              </a:rPr>
              <a:t>offic</a:t>
            </a:r>
            <a:r>
              <a:rPr lang="it-IT" sz="2400" b="1" dirty="0" smtClean="0">
                <a:effectLst/>
              </a:rPr>
              <a:t>.)</a:t>
            </a:r>
            <a:r>
              <a:rPr lang="it-IT" sz="2400" dirty="0" smtClean="0">
                <a:effectLst/>
              </a:rPr>
              <a:t>, 2. mail. </a:t>
            </a:r>
            <a:r>
              <a:rPr lang="it-IT" sz="2400" b="1" cap="small" dirty="0" smtClean="0">
                <a:effectLst/>
              </a:rPr>
              <a:t>rem. </a:t>
            </a:r>
            <a:r>
              <a:rPr lang="it-IT" sz="2400" dirty="0" smtClean="0">
                <a:effectLst/>
              </a:rPr>
              <a:t>« Le </a:t>
            </a:r>
            <a:r>
              <a:rPr lang="it-IT" sz="2400" dirty="0" err="1" smtClean="0">
                <a:effectLst/>
              </a:rPr>
              <a:t>symbole</a:t>
            </a:r>
            <a:r>
              <a:rPr lang="it-IT" sz="2400" dirty="0" smtClean="0">
                <a:effectLst/>
              </a:rPr>
              <a:t> : </a:t>
            </a:r>
            <a:r>
              <a:rPr lang="it-IT" sz="2400" dirty="0" err="1" smtClean="0">
                <a:effectLst/>
              </a:rPr>
              <a:t>Mél</a:t>
            </a:r>
            <a:r>
              <a:rPr lang="it-IT" sz="2400" dirty="0" smtClean="0">
                <a:effectLst/>
              </a:rPr>
              <a:t>., pour “</a:t>
            </a:r>
            <a:r>
              <a:rPr lang="it-IT" sz="2400" dirty="0" err="1" smtClean="0">
                <a:effectLst/>
              </a:rPr>
              <a:t>messagerie</a:t>
            </a:r>
            <a:r>
              <a:rPr lang="it-IT" sz="2400" dirty="0" smtClean="0">
                <a:effectLst/>
              </a:rPr>
              <a:t> </a:t>
            </a:r>
            <a:r>
              <a:rPr lang="it-IT" sz="2400" dirty="0" err="1" smtClean="0">
                <a:effectLst/>
              </a:rPr>
              <a:t>électronique</a:t>
            </a:r>
            <a:r>
              <a:rPr lang="it-IT" sz="2400" dirty="0" smtClean="0">
                <a:effectLst/>
              </a:rPr>
              <a:t>,” </a:t>
            </a:r>
            <a:r>
              <a:rPr lang="it-IT" sz="2400" dirty="0" err="1" smtClean="0">
                <a:effectLst/>
              </a:rPr>
              <a:t>peut</a:t>
            </a:r>
            <a:r>
              <a:rPr lang="it-IT" sz="2400" dirty="0" smtClean="0">
                <a:effectLst/>
              </a:rPr>
              <a:t> </a:t>
            </a:r>
            <a:r>
              <a:rPr lang="it-IT" sz="2400" dirty="0" err="1" smtClean="0">
                <a:effectLst/>
              </a:rPr>
              <a:t>figurer</a:t>
            </a:r>
            <a:r>
              <a:rPr lang="it-IT" sz="2400" dirty="0" smtClean="0">
                <a:effectLst/>
              </a:rPr>
              <a:t> </a:t>
            </a:r>
            <a:r>
              <a:rPr lang="it-IT" sz="2400" dirty="0" err="1" smtClean="0">
                <a:effectLst/>
              </a:rPr>
              <a:t>devant</a:t>
            </a:r>
            <a:r>
              <a:rPr lang="it-IT" sz="2400" dirty="0" smtClean="0">
                <a:effectLst/>
              </a:rPr>
              <a:t> l'</a:t>
            </a:r>
            <a:r>
              <a:rPr lang="it-IT" sz="2400" dirty="0" err="1" smtClean="0">
                <a:effectLst/>
              </a:rPr>
              <a:t>adresse</a:t>
            </a:r>
            <a:r>
              <a:rPr lang="it-IT" sz="2400" dirty="0" smtClean="0">
                <a:effectLst/>
              </a:rPr>
              <a:t> </a:t>
            </a:r>
            <a:r>
              <a:rPr lang="it-IT" sz="2400" dirty="0" err="1" smtClean="0">
                <a:effectLst/>
              </a:rPr>
              <a:t>électronique</a:t>
            </a:r>
            <a:r>
              <a:rPr lang="it-IT" sz="2400" dirty="0" smtClean="0">
                <a:effectLst/>
              </a:rPr>
              <a:t> </a:t>
            </a:r>
            <a:r>
              <a:rPr lang="it-IT" sz="2400" dirty="0" err="1" smtClean="0">
                <a:effectLst/>
              </a:rPr>
              <a:t>sur</a:t>
            </a:r>
            <a:r>
              <a:rPr lang="it-IT" sz="2400" dirty="0" smtClean="0">
                <a:effectLst/>
              </a:rPr>
              <a:t> un </a:t>
            </a:r>
            <a:r>
              <a:rPr lang="it-IT" sz="2400" dirty="0" err="1" smtClean="0">
                <a:effectLst/>
              </a:rPr>
              <a:t>document</a:t>
            </a:r>
            <a:r>
              <a:rPr lang="it-IT" sz="2400" dirty="0" smtClean="0">
                <a:effectLst/>
              </a:rPr>
              <a:t> […] “</a:t>
            </a:r>
            <a:r>
              <a:rPr lang="it-IT" sz="2400" dirty="0" err="1" smtClean="0">
                <a:effectLst/>
              </a:rPr>
              <a:t>Mél</a:t>
            </a:r>
            <a:r>
              <a:rPr lang="it-IT" sz="2400" dirty="0" smtClean="0">
                <a:effectLst/>
              </a:rPr>
              <a:t>.” ne </a:t>
            </a:r>
            <a:r>
              <a:rPr lang="it-IT" sz="2400" dirty="0" err="1" smtClean="0">
                <a:effectLst/>
              </a:rPr>
              <a:t>doit</a:t>
            </a:r>
            <a:r>
              <a:rPr lang="it-IT" sz="2400" dirty="0" smtClean="0">
                <a:effectLst/>
              </a:rPr>
              <a:t> </a:t>
            </a:r>
            <a:r>
              <a:rPr lang="it-IT" sz="2400" dirty="0" err="1" smtClean="0">
                <a:effectLst/>
              </a:rPr>
              <a:t>pas</a:t>
            </a:r>
            <a:r>
              <a:rPr lang="it-IT" sz="2400" dirty="0" smtClean="0">
                <a:effectLst/>
              </a:rPr>
              <a:t> </a:t>
            </a:r>
            <a:r>
              <a:rPr lang="it-IT" sz="2400" dirty="0" err="1" smtClean="0">
                <a:effectLst/>
              </a:rPr>
              <a:t>être</a:t>
            </a:r>
            <a:r>
              <a:rPr lang="it-IT" sz="2400" dirty="0" smtClean="0">
                <a:effectLst/>
              </a:rPr>
              <a:t> </a:t>
            </a:r>
            <a:r>
              <a:rPr lang="it-IT" sz="2400" dirty="0" err="1" smtClean="0">
                <a:effectLst/>
              </a:rPr>
              <a:t>employé</a:t>
            </a:r>
            <a:r>
              <a:rPr lang="it-IT" sz="2400" dirty="0" smtClean="0">
                <a:effectLst/>
              </a:rPr>
              <a:t> </a:t>
            </a:r>
            <a:r>
              <a:rPr lang="it-IT" sz="2400" dirty="0" err="1" smtClean="0">
                <a:effectLst/>
              </a:rPr>
              <a:t>comme</a:t>
            </a:r>
            <a:r>
              <a:rPr lang="it-IT" sz="2400" dirty="0" smtClean="0">
                <a:effectLst/>
              </a:rPr>
              <a:t> </a:t>
            </a:r>
            <a:r>
              <a:rPr lang="it-IT" sz="2400" dirty="0" err="1" smtClean="0">
                <a:effectLst/>
              </a:rPr>
              <a:t>substantif</a:t>
            </a:r>
            <a:r>
              <a:rPr lang="it-IT" sz="2400" dirty="0" smtClean="0">
                <a:effectLst/>
              </a:rPr>
              <a:t> » (</a:t>
            </a:r>
            <a:r>
              <a:rPr lang="it-IT" sz="2400" u="none" strike="noStrike" dirty="0" smtClean="0">
                <a:effectLst/>
              </a:rPr>
              <a:t>Journal </a:t>
            </a:r>
            <a:r>
              <a:rPr lang="it-IT" sz="2400" u="none" strike="noStrike" dirty="0" err="1" smtClean="0">
                <a:effectLst/>
              </a:rPr>
              <a:t>officiel</a:t>
            </a:r>
            <a:r>
              <a:rPr lang="it-IT" sz="2400" dirty="0" smtClean="0">
                <a:effectLst/>
              </a:rPr>
              <a:t>).</a:t>
            </a:r>
          </a:p>
          <a:p>
            <a:r>
              <a:rPr lang="it-IT" sz="2400" dirty="0" smtClean="0">
                <a:effectLst/>
              </a:rPr>
              <a:t>© 2020 </a:t>
            </a:r>
            <a:r>
              <a:rPr lang="it-IT" sz="2400" dirty="0" err="1" smtClean="0">
                <a:effectLst/>
              </a:rPr>
              <a:t>Dictionnaires</a:t>
            </a:r>
            <a:r>
              <a:rPr lang="it-IT" sz="2400" dirty="0" smtClean="0">
                <a:effectLst/>
              </a:rPr>
              <a:t> Le Robert - Le Petit Robert de la langue </a:t>
            </a:r>
            <a:r>
              <a:rPr lang="it-IT" sz="2400" dirty="0" err="1" smtClean="0">
                <a:effectLst/>
              </a:rPr>
              <a:t>française</a:t>
            </a:r>
            <a:endParaRPr lang="it-IT" sz="2400" dirty="0" smtClean="0">
              <a:effectLst/>
            </a:endParaRPr>
          </a:p>
          <a:p>
            <a:endParaRPr lang="fr-CA" sz="2400" dirty="0"/>
          </a:p>
        </p:txBody>
      </p:sp>
    </p:spTree>
    <p:extLst>
      <p:ext uri="{BB962C8B-B14F-4D97-AF65-F5344CB8AC3E}">
        <p14:creationId xmlns:p14="http://schemas.microsoft.com/office/powerpoint/2010/main" val="35622594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9. Antonymes</a:t>
            </a:r>
            <a:endParaRPr lang="it-IT" sz="2800" dirty="0"/>
          </a:p>
        </p:txBody>
      </p:sp>
      <p:sp>
        <p:nvSpPr>
          <p:cNvPr id="3" name="Segnaposto contenuto 2"/>
          <p:cNvSpPr>
            <a:spLocks noGrp="1"/>
          </p:cNvSpPr>
          <p:nvPr>
            <p:ph idx="1"/>
          </p:nvPr>
        </p:nvSpPr>
        <p:spPr/>
        <p:txBody>
          <a:bodyPr/>
          <a:lstStyle/>
          <a:p>
            <a:pPr algn="just"/>
            <a:r>
              <a:rPr lang="fr-FR" sz="2400" dirty="0"/>
              <a:t>L</a:t>
            </a:r>
            <a:r>
              <a:rPr lang="fr-FR" sz="2400" dirty="0" smtClean="0"/>
              <a:t>e </a:t>
            </a:r>
            <a:r>
              <a:rPr lang="fr-FR" sz="2400" dirty="0"/>
              <a:t>choix des antonymes n’est pas innocent. En effet, le contraire peut se transformer selon l’évolution de la société et le dictionnaire peut enregistrer cette transformation ou ne pas l’enregistrer. Ainsi dans le PR 2007, à </a:t>
            </a:r>
            <a:r>
              <a:rPr lang="fr-FR" sz="2400" i="1" dirty="0"/>
              <a:t>hétérosexuel</a:t>
            </a:r>
            <a:r>
              <a:rPr lang="fr-FR" sz="2400" dirty="0"/>
              <a:t> on pouvait lire </a:t>
            </a:r>
            <a:r>
              <a:rPr lang="fr-FR" sz="2400" i="1" dirty="0"/>
              <a:t>homosexuel</a:t>
            </a:r>
            <a:r>
              <a:rPr lang="fr-FR" sz="2400" dirty="0"/>
              <a:t> comme antonyme et vice-versa, et à partir du PR 2008, cet antonyme discutable a disparu. </a:t>
            </a:r>
            <a:endParaRPr lang="it-IT" sz="2400" dirty="0"/>
          </a:p>
          <a:p>
            <a:endParaRPr lang="it-IT" sz="2400" dirty="0"/>
          </a:p>
        </p:txBody>
      </p:sp>
    </p:spTree>
    <p:extLst>
      <p:ext uri="{BB962C8B-B14F-4D97-AF65-F5344CB8AC3E}">
        <p14:creationId xmlns:p14="http://schemas.microsoft.com/office/powerpoint/2010/main" val="27050009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9. Antonymes</a:t>
            </a:r>
            <a:endParaRPr lang="it-IT" sz="2800" dirty="0"/>
          </a:p>
        </p:txBody>
      </p:sp>
      <p:sp>
        <p:nvSpPr>
          <p:cNvPr id="3" name="Segnaposto contenuto 2"/>
          <p:cNvSpPr>
            <a:spLocks noGrp="1"/>
          </p:cNvSpPr>
          <p:nvPr>
            <p:ph idx="1"/>
          </p:nvPr>
        </p:nvSpPr>
        <p:spPr/>
        <p:txBody>
          <a:bodyPr/>
          <a:lstStyle/>
          <a:p>
            <a:pPr algn="just"/>
            <a:r>
              <a:rPr lang="fr-FR" sz="2400" dirty="0" smtClean="0"/>
              <a:t>De plus, de par le critère de réciprocité, l’antonymie d’un mot-entrée, quand il a le rôle d’entrée devrait, à son tour, être accompagné par son contraire. Par exemple à </a:t>
            </a:r>
            <a:r>
              <a:rPr lang="fr-FR" sz="2400" i="1" dirty="0" smtClean="0"/>
              <a:t>injuste </a:t>
            </a:r>
            <a:r>
              <a:rPr lang="fr-FR" sz="2400" dirty="0" err="1" smtClean="0"/>
              <a:t>ant</a:t>
            </a:r>
            <a:r>
              <a:rPr lang="fr-FR" sz="2400" dirty="0" smtClean="0"/>
              <a:t>.</a:t>
            </a:r>
            <a:r>
              <a:rPr lang="fr-FR" sz="2400" i="1" dirty="0" smtClean="0"/>
              <a:t> juste </a:t>
            </a:r>
            <a:r>
              <a:rPr lang="fr-FR" sz="2400" dirty="0" smtClean="0"/>
              <a:t>et à</a:t>
            </a:r>
            <a:r>
              <a:rPr lang="fr-FR" sz="2400" i="1" dirty="0" smtClean="0"/>
              <a:t> juste</a:t>
            </a:r>
            <a:r>
              <a:rPr lang="fr-FR" sz="2400" dirty="0" smtClean="0"/>
              <a:t> </a:t>
            </a:r>
            <a:r>
              <a:rPr lang="fr-FR" sz="2400" dirty="0" err="1" smtClean="0"/>
              <a:t>ant</a:t>
            </a:r>
            <a:r>
              <a:rPr lang="fr-FR" sz="2400" dirty="0" smtClean="0"/>
              <a:t>. </a:t>
            </a:r>
            <a:r>
              <a:rPr lang="fr-FR" sz="2400" i="1" dirty="0" smtClean="0"/>
              <a:t>injuste</a:t>
            </a:r>
            <a:r>
              <a:rPr lang="fr-FR" sz="2400" dirty="0" smtClean="0"/>
              <a:t>. Cependant, cette réciprocité n’est pas toujours garantie, notamment pour les mots de la sphère politique et sociale, ce qui peut être révélateur d’une visée culturelle. Par exemple, dans le PR 2015, les contraires de </a:t>
            </a:r>
            <a:r>
              <a:rPr lang="fr-FR" sz="2400" i="1" dirty="0" smtClean="0"/>
              <a:t>anarchie</a:t>
            </a:r>
            <a:r>
              <a:rPr lang="fr-FR" sz="2400" dirty="0" smtClean="0"/>
              <a:t> sont : </a:t>
            </a:r>
            <a:r>
              <a:rPr lang="fr-FR" sz="2400" i="1" dirty="0" smtClean="0"/>
              <a:t>despotisme, ordre</a:t>
            </a:r>
            <a:r>
              <a:rPr lang="fr-FR" sz="2400" dirty="0" smtClean="0"/>
              <a:t>, tandis qu’à </a:t>
            </a:r>
            <a:r>
              <a:rPr lang="fr-FR" sz="2400" i="1" dirty="0" smtClean="0"/>
              <a:t>despotisme</a:t>
            </a:r>
            <a:r>
              <a:rPr lang="fr-FR" sz="2400" dirty="0" smtClean="0"/>
              <a:t>, les contraires indiqués sont </a:t>
            </a:r>
            <a:r>
              <a:rPr lang="fr-FR" sz="2400" i="1" dirty="0" smtClean="0"/>
              <a:t>démocratie, libéralisme</a:t>
            </a:r>
            <a:r>
              <a:rPr lang="fr-FR" sz="2400" dirty="0" smtClean="0"/>
              <a:t> mais </a:t>
            </a:r>
            <a:r>
              <a:rPr lang="fr-FR" sz="2400" i="1" dirty="0" smtClean="0"/>
              <a:t>anarchie</a:t>
            </a:r>
            <a:r>
              <a:rPr lang="fr-FR" sz="2400" dirty="0" smtClean="0"/>
              <a:t> n’apparait pas.</a:t>
            </a:r>
            <a:endParaRPr lang="it-IT" sz="2400" dirty="0" smtClean="0"/>
          </a:p>
          <a:p>
            <a:endParaRPr lang="it-IT" sz="2400" dirty="0"/>
          </a:p>
        </p:txBody>
      </p:sp>
    </p:spTree>
    <p:extLst>
      <p:ext uri="{BB962C8B-B14F-4D97-AF65-F5344CB8AC3E}">
        <p14:creationId xmlns:p14="http://schemas.microsoft.com/office/powerpoint/2010/main" val="11499282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smtClean="0">
                <a:latin typeface="Arial" charset="0"/>
                <a:ea typeface="MS PGothic" charset="0"/>
              </a:rPr>
              <a:t>Microstructure : 9. Antonymes</a:t>
            </a:r>
            <a:endParaRPr lang="it-IT" sz="2800"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675883725"/>
              </p:ext>
            </p:extLst>
          </p:nvPr>
        </p:nvGraphicFramePr>
        <p:xfrm>
          <a:off x="457200" y="1600200"/>
          <a:ext cx="8229600" cy="2026919"/>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it-IT" dirty="0" err="1" smtClean="0"/>
                        <a:t>Entrées</a:t>
                      </a:r>
                      <a:endParaRPr lang="it-IT" dirty="0"/>
                    </a:p>
                  </a:txBody>
                  <a:tcPr/>
                </a:tc>
                <a:tc>
                  <a:txBody>
                    <a:bodyPr/>
                    <a:lstStyle/>
                    <a:p>
                      <a:r>
                        <a:rPr lang="it-IT" dirty="0" err="1" smtClean="0"/>
                        <a:t>Antonymes</a:t>
                      </a:r>
                      <a:endParaRPr lang="it-IT" dirty="0"/>
                    </a:p>
                  </a:txBody>
                  <a:tcPr/>
                </a:tc>
              </a:tr>
              <a:tr h="370840">
                <a:tc>
                  <a:txBody>
                    <a:bodyPr/>
                    <a:lstStyle/>
                    <a:p>
                      <a:r>
                        <a:rPr lang="it-IT" dirty="0" err="1" smtClean="0"/>
                        <a:t>Marié</a:t>
                      </a:r>
                      <a:r>
                        <a:rPr lang="it-IT" dirty="0" smtClean="0"/>
                        <a:t>,</a:t>
                      </a:r>
                      <a:r>
                        <a:rPr lang="it-IT" baseline="0" dirty="0" smtClean="0"/>
                        <a:t> e</a:t>
                      </a:r>
                      <a:endParaRPr lang="it-IT" dirty="0"/>
                    </a:p>
                  </a:txBody>
                  <a:tcPr/>
                </a:tc>
                <a:tc>
                  <a:txBody>
                    <a:bodyPr/>
                    <a:lstStyle/>
                    <a:p>
                      <a:r>
                        <a:rPr lang="it-IT" u="sng" dirty="0" err="1" smtClean="0">
                          <a:effectLst/>
                        </a:rPr>
                        <a:t>Célibataire</a:t>
                      </a:r>
                      <a:r>
                        <a:rPr lang="it-IT" dirty="0" smtClean="0">
                          <a:effectLst/>
                        </a:rPr>
                        <a:t>, </a:t>
                      </a:r>
                      <a:r>
                        <a:rPr lang="it-IT" u="none" strike="noStrike" dirty="0" err="1" smtClean="0">
                          <a:effectLst/>
                        </a:rPr>
                        <a:t>divorcé</a:t>
                      </a:r>
                      <a:r>
                        <a:rPr lang="it-IT" dirty="0" smtClean="0">
                          <a:effectLst/>
                        </a:rPr>
                        <a:t>, </a:t>
                      </a:r>
                      <a:r>
                        <a:rPr lang="it-IT" u="none" strike="noStrike" dirty="0" err="1" smtClean="0">
                          <a:effectLst/>
                        </a:rPr>
                        <a:t>veuf</a:t>
                      </a:r>
                      <a:r>
                        <a:rPr lang="it-IT" dirty="0" smtClean="0">
                          <a:effectLst/>
                        </a:rPr>
                        <a:t>.</a:t>
                      </a:r>
                    </a:p>
                  </a:txBody>
                  <a:tcPr/>
                </a:tc>
              </a:tr>
              <a:tr h="370840">
                <a:tc>
                  <a:txBody>
                    <a:bodyPr/>
                    <a:lstStyle/>
                    <a:p>
                      <a:r>
                        <a:rPr lang="it-IT" dirty="0" err="1" smtClean="0"/>
                        <a:t>Célibataire</a:t>
                      </a:r>
                      <a:endParaRPr lang="it-IT" dirty="0"/>
                    </a:p>
                  </a:txBody>
                  <a:tcPr/>
                </a:tc>
                <a:tc>
                  <a:txBody>
                    <a:bodyPr/>
                    <a:lstStyle/>
                    <a:p>
                      <a:r>
                        <a:rPr lang="it-IT" dirty="0" smtClean="0"/>
                        <a:t>x</a:t>
                      </a:r>
                      <a:endParaRPr lang="it-IT" dirty="0"/>
                    </a:p>
                  </a:txBody>
                  <a:tcPr/>
                </a:tc>
              </a:tr>
              <a:tr h="370840">
                <a:tc>
                  <a:txBody>
                    <a:bodyPr/>
                    <a:lstStyle/>
                    <a:p>
                      <a:r>
                        <a:rPr lang="it-IT" dirty="0" err="1" smtClean="0"/>
                        <a:t>Divorcé</a:t>
                      </a:r>
                      <a:r>
                        <a:rPr lang="it-IT" dirty="0" smtClean="0"/>
                        <a:t>, </a:t>
                      </a:r>
                      <a:r>
                        <a:rPr lang="it-IT" dirty="0" err="1" smtClean="0"/>
                        <a:t>ée</a:t>
                      </a:r>
                      <a:endParaRPr lang="it-IT" dirty="0" smtClean="0"/>
                    </a:p>
                    <a:p>
                      <a:endParaRPr lang="it-IT" dirty="0" smtClean="0"/>
                    </a:p>
                    <a:p>
                      <a:r>
                        <a:rPr lang="it-IT" dirty="0" err="1" smtClean="0"/>
                        <a:t>Veuf</a:t>
                      </a:r>
                      <a:r>
                        <a:rPr lang="it-IT" dirty="0" smtClean="0"/>
                        <a:t>, </a:t>
                      </a:r>
                      <a:r>
                        <a:rPr lang="it-IT" dirty="0" err="1" smtClean="0"/>
                        <a:t>veuve</a:t>
                      </a:r>
                      <a:endParaRPr lang="it-IT" dirty="0"/>
                    </a:p>
                  </a:txBody>
                  <a:tcPr/>
                </a:tc>
                <a:tc>
                  <a:txBody>
                    <a:bodyPr/>
                    <a:lstStyle/>
                    <a:p>
                      <a:r>
                        <a:rPr lang="it-IT" dirty="0" smtClean="0"/>
                        <a:t>x</a:t>
                      </a:r>
                    </a:p>
                    <a:p>
                      <a:endParaRPr lang="it-IT" dirty="0" smtClean="0"/>
                    </a:p>
                    <a:p>
                      <a:r>
                        <a:rPr lang="it-IT" dirty="0" smtClean="0"/>
                        <a:t>x</a:t>
                      </a:r>
                      <a:endParaRPr lang="it-IT" dirty="0"/>
                    </a:p>
                  </a:txBody>
                  <a:tcPr/>
                </a:tc>
              </a:tr>
            </a:tbl>
          </a:graphicData>
        </a:graphic>
      </p:graphicFrame>
    </p:spTree>
    <p:extLst>
      <p:ext uri="{BB962C8B-B14F-4D97-AF65-F5344CB8AC3E}">
        <p14:creationId xmlns:p14="http://schemas.microsoft.com/office/powerpoint/2010/main" val="287188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 </a:t>
            </a:r>
            <a:r>
              <a:rPr lang="it-IT" sz="2800" dirty="0" err="1"/>
              <a:t>Séparatisme</a:t>
            </a:r>
            <a:r>
              <a:rPr lang="it-IT" sz="2800" dirty="0"/>
              <a:t> » </a:t>
            </a:r>
            <a:endParaRPr lang="fr-CA" sz="2800" dirty="0"/>
          </a:p>
        </p:txBody>
      </p:sp>
      <p:sp>
        <p:nvSpPr>
          <p:cNvPr id="3" name="Segnaposto contenuto 2"/>
          <p:cNvSpPr>
            <a:spLocks noGrp="1"/>
          </p:cNvSpPr>
          <p:nvPr>
            <p:ph idx="1"/>
          </p:nvPr>
        </p:nvSpPr>
        <p:spPr/>
        <p:txBody>
          <a:bodyPr>
            <a:normAutofit/>
          </a:bodyPr>
          <a:lstStyle/>
          <a:p>
            <a:pPr algn="just"/>
            <a:r>
              <a:rPr lang="it-IT" sz="2400" dirty="0"/>
              <a:t>« </a:t>
            </a:r>
            <a:r>
              <a:rPr lang="it-IT" sz="2400" dirty="0" err="1"/>
              <a:t>Séparatisme</a:t>
            </a:r>
            <a:r>
              <a:rPr lang="it-IT" sz="2400" dirty="0"/>
              <a:t> » : c’est à Emmanuel </a:t>
            </a:r>
            <a:r>
              <a:rPr lang="it-IT" sz="2400" dirty="0" err="1"/>
              <a:t>Macron</a:t>
            </a:r>
            <a:r>
              <a:rPr lang="it-IT" sz="2400" dirty="0"/>
              <a:t> </a:t>
            </a:r>
            <a:r>
              <a:rPr lang="it-IT" sz="2400" dirty="0" err="1"/>
              <a:t>que</a:t>
            </a:r>
            <a:r>
              <a:rPr lang="it-IT" sz="2400" dirty="0"/>
              <a:t> l’on </a:t>
            </a:r>
            <a:r>
              <a:rPr lang="it-IT" sz="2400" dirty="0" err="1"/>
              <a:t>doit</a:t>
            </a:r>
            <a:r>
              <a:rPr lang="it-IT" sz="2400" dirty="0"/>
              <a:t> l’</a:t>
            </a:r>
            <a:r>
              <a:rPr lang="it-IT" sz="2400" dirty="0" err="1"/>
              <a:t>emploi</a:t>
            </a:r>
            <a:r>
              <a:rPr lang="it-IT" sz="2400" dirty="0"/>
              <a:t> de ce terme, et l’</a:t>
            </a:r>
            <a:r>
              <a:rPr lang="it-IT" sz="2400" dirty="0" err="1"/>
              <a:t>abandon</a:t>
            </a:r>
            <a:r>
              <a:rPr lang="it-IT" sz="2400" dirty="0"/>
              <a:t> de </a:t>
            </a:r>
            <a:r>
              <a:rPr lang="it-IT" sz="2400" dirty="0" err="1"/>
              <a:t>celui</a:t>
            </a:r>
            <a:r>
              <a:rPr lang="it-IT" sz="2400" dirty="0"/>
              <a:t> de « </a:t>
            </a:r>
            <a:r>
              <a:rPr lang="it-IT" sz="2400" dirty="0" err="1"/>
              <a:t>communautarisme</a:t>
            </a:r>
            <a:r>
              <a:rPr lang="it-IT" sz="2400" dirty="0"/>
              <a:t> », </a:t>
            </a:r>
            <a:r>
              <a:rPr lang="it-IT" sz="2400" dirty="0" err="1"/>
              <a:t>très</a:t>
            </a:r>
            <a:r>
              <a:rPr lang="it-IT" sz="2400" dirty="0"/>
              <a:t> </a:t>
            </a:r>
            <a:r>
              <a:rPr lang="it-IT" sz="2400" dirty="0" err="1"/>
              <a:t>utilisé</a:t>
            </a:r>
            <a:r>
              <a:rPr lang="it-IT" sz="2400" dirty="0"/>
              <a:t> </a:t>
            </a:r>
            <a:r>
              <a:rPr lang="it-IT" sz="2400" dirty="0" err="1"/>
              <a:t>depuis</a:t>
            </a:r>
            <a:r>
              <a:rPr lang="it-IT" sz="2400" dirty="0"/>
              <a:t> une </a:t>
            </a:r>
            <a:r>
              <a:rPr lang="it-IT" sz="2400" dirty="0" err="1"/>
              <a:t>vingtaine</a:t>
            </a:r>
            <a:r>
              <a:rPr lang="it-IT" sz="2400" dirty="0"/>
              <a:t> d’</a:t>
            </a:r>
            <a:r>
              <a:rPr lang="it-IT" sz="2400" dirty="0" err="1"/>
              <a:t>années</a:t>
            </a:r>
            <a:r>
              <a:rPr lang="it-IT" sz="2400" dirty="0"/>
              <a:t>. Le </a:t>
            </a:r>
            <a:r>
              <a:rPr lang="it-IT" sz="2400" dirty="0" err="1"/>
              <a:t>président</a:t>
            </a:r>
            <a:r>
              <a:rPr lang="it-IT" sz="2400" dirty="0"/>
              <a:t> de la </a:t>
            </a:r>
            <a:r>
              <a:rPr lang="it-IT" sz="2400" dirty="0" err="1"/>
              <a:t>République</a:t>
            </a:r>
            <a:r>
              <a:rPr lang="it-IT" sz="2400" dirty="0"/>
              <a:t> s’en est </a:t>
            </a:r>
            <a:r>
              <a:rPr lang="it-IT" sz="2400" dirty="0" err="1"/>
              <a:t>expliqué</a:t>
            </a:r>
            <a:r>
              <a:rPr lang="it-IT" sz="2400" dirty="0"/>
              <a:t> </a:t>
            </a:r>
            <a:r>
              <a:rPr lang="it-IT" sz="2400" dirty="0" err="1"/>
              <a:t>lors</a:t>
            </a:r>
            <a:r>
              <a:rPr lang="it-IT" sz="2400" dirty="0"/>
              <a:t> d’un </a:t>
            </a:r>
            <a:r>
              <a:rPr lang="it-IT" sz="2400" dirty="0" err="1"/>
              <a:t>discours</a:t>
            </a:r>
            <a:r>
              <a:rPr lang="it-IT" sz="2400" dirty="0"/>
              <a:t> à Mulhouse, en </a:t>
            </a:r>
            <a:r>
              <a:rPr lang="it-IT" sz="2400" dirty="0" err="1"/>
              <a:t>février</a:t>
            </a:r>
            <a:r>
              <a:rPr lang="it-IT" sz="2400" dirty="0"/>
              <a:t> 2020. </a:t>
            </a:r>
            <a:r>
              <a:rPr lang="it-IT" sz="2400" i="1" dirty="0"/>
              <a:t>« Je ne </a:t>
            </a:r>
            <a:r>
              <a:rPr lang="it-IT" sz="2400" i="1" dirty="0" err="1"/>
              <a:t>suis</a:t>
            </a:r>
            <a:r>
              <a:rPr lang="it-IT" sz="2400" i="1" dirty="0"/>
              <a:t> </a:t>
            </a:r>
            <a:r>
              <a:rPr lang="it-IT" sz="2400" i="1" dirty="0" err="1"/>
              <a:t>pas</a:t>
            </a:r>
            <a:r>
              <a:rPr lang="it-IT" sz="2400" i="1" dirty="0"/>
              <a:t> à l’</a:t>
            </a:r>
            <a:r>
              <a:rPr lang="it-IT" sz="2400" i="1" dirty="0" err="1"/>
              <a:t>aise</a:t>
            </a:r>
            <a:r>
              <a:rPr lang="it-IT" sz="2400" i="1" dirty="0"/>
              <a:t> </a:t>
            </a:r>
            <a:r>
              <a:rPr lang="it-IT" sz="2400" i="1" dirty="0" err="1"/>
              <a:t>avec</a:t>
            </a:r>
            <a:r>
              <a:rPr lang="it-IT" sz="2400" i="1" dirty="0"/>
              <a:t> le </a:t>
            </a:r>
            <a:r>
              <a:rPr lang="it-IT" sz="2400" i="1" dirty="0" err="1"/>
              <a:t>mot</a:t>
            </a:r>
            <a:r>
              <a:rPr lang="it-IT" sz="2400" i="1" dirty="0"/>
              <a:t> de </a:t>
            </a:r>
            <a:r>
              <a:rPr lang="it-IT" sz="2400" i="1" dirty="0" err="1"/>
              <a:t>communautarisme</a:t>
            </a:r>
            <a:r>
              <a:rPr lang="it-IT" sz="2400" i="1" dirty="0"/>
              <a:t> »</a:t>
            </a:r>
            <a:r>
              <a:rPr lang="it-IT" sz="2400" dirty="0"/>
              <a:t>, </a:t>
            </a:r>
            <a:r>
              <a:rPr lang="it-IT" sz="2400" dirty="0" err="1"/>
              <a:t>indiquait</a:t>
            </a:r>
            <a:r>
              <a:rPr lang="it-IT" sz="2400" dirty="0"/>
              <a:t>-il </a:t>
            </a:r>
            <a:r>
              <a:rPr lang="it-IT" sz="2400" dirty="0" err="1"/>
              <a:t>alors</a:t>
            </a:r>
            <a:r>
              <a:rPr lang="it-IT" sz="2400" dirty="0"/>
              <a:t>. Pour lui, l’</a:t>
            </a:r>
            <a:r>
              <a:rPr lang="it-IT" sz="2400" dirty="0" err="1"/>
              <a:t>appartenance</a:t>
            </a:r>
            <a:r>
              <a:rPr lang="it-IT" sz="2400" dirty="0"/>
              <a:t> à une </a:t>
            </a:r>
            <a:r>
              <a:rPr lang="it-IT" sz="2400" dirty="0" err="1"/>
              <a:t>communauté</a:t>
            </a:r>
            <a:r>
              <a:rPr lang="it-IT" sz="2400" dirty="0"/>
              <a:t> </a:t>
            </a:r>
            <a:r>
              <a:rPr lang="it-IT" sz="2400" dirty="0" err="1"/>
              <a:t>peut</a:t>
            </a:r>
            <a:r>
              <a:rPr lang="it-IT" sz="2400" dirty="0"/>
              <a:t> </a:t>
            </a:r>
            <a:r>
              <a:rPr lang="it-IT" sz="2400" dirty="0" err="1"/>
              <a:t>être</a:t>
            </a:r>
            <a:r>
              <a:rPr lang="it-IT" sz="2400" dirty="0"/>
              <a:t> </a:t>
            </a:r>
            <a:r>
              <a:rPr lang="it-IT" sz="2400" i="1" dirty="0"/>
              <a:t>« une forme d’</a:t>
            </a:r>
            <a:r>
              <a:rPr lang="it-IT" sz="2400" i="1" dirty="0" err="1"/>
              <a:t>identité</a:t>
            </a:r>
            <a:r>
              <a:rPr lang="it-IT" sz="2400" i="1" dirty="0"/>
              <a:t> en plus, qui est </a:t>
            </a:r>
            <a:r>
              <a:rPr lang="it-IT" sz="2400" i="1" dirty="0" err="1"/>
              <a:t>compatible</a:t>
            </a:r>
            <a:r>
              <a:rPr lang="it-IT" sz="2400" i="1" dirty="0"/>
              <a:t> </a:t>
            </a:r>
            <a:r>
              <a:rPr lang="it-IT" sz="2400" i="1" dirty="0" err="1"/>
              <a:t>avec</a:t>
            </a:r>
            <a:r>
              <a:rPr lang="it-IT" sz="2400" i="1" dirty="0"/>
              <a:t> la </a:t>
            </a:r>
            <a:r>
              <a:rPr lang="it-IT" sz="2400" i="1" dirty="0" err="1"/>
              <a:t>République</a:t>
            </a:r>
            <a:r>
              <a:rPr lang="it-IT" sz="2400" i="1" dirty="0"/>
              <a:t> »</a:t>
            </a:r>
            <a:r>
              <a:rPr lang="it-IT" sz="2400" dirty="0"/>
              <a:t>. </a:t>
            </a:r>
            <a:r>
              <a:rPr lang="it-IT" sz="2400" dirty="0" err="1"/>
              <a:t>Au</a:t>
            </a:r>
            <a:r>
              <a:rPr lang="it-IT" sz="2400" dirty="0"/>
              <a:t> </a:t>
            </a:r>
            <a:r>
              <a:rPr lang="it-IT" sz="2400" dirty="0" err="1"/>
              <a:t>contraire</a:t>
            </a:r>
            <a:r>
              <a:rPr lang="it-IT" sz="2400" dirty="0"/>
              <a:t>, le </a:t>
            </a:r>
            <a:r>
              <a:rPr lang="it-IT" sz="2400" dirty="0" err="1"/>
              <a:t>séparatisme</a:t>
            </a:r>
            <a:r>
              <a:rPr lang="it-IT" sz="2400" dirty="0"/>
              <a:t>, </a:t>
            </a:r>
            <a:r>
              <a:rPr lang="it-IT" sz="2400" i="1" dirty="0"/>
              <a:t>« c’est </a:t>
            </a:r>
            <a:r>
              <a:rPr lang="it-IT" sz="2400" i="1" dirty="0" err="1"/>
              <a:t>quand</a:t>
            </a:r>
            <a:r>
              <a:rPr lang="it-IT" sz="2400" i="1" dirty="0"/>
              <a:t>, </a:t>
            </a:r>
            <a:r>
              <a:rPr lang="it-IT" sz="2400" i="1" dirty="0" err="1"/>
              <a:t>au</a:t>
            </a:r>
            <a:r>
              <a:rPr lang="it-IT" sz="2400" i="1" dirty="0"/>
              <a:t> </a:t>
            </a:r>
            <a:r>
              <a:rPr lang="it-IT" sz="2400" i="1" dirty="0" err="1"/>
              <a:t>nom</a:t>
            </a:r>
            <a:r>
              <a:rPr lang="it-IT" sz="2400" i="1" dirty="0"/>
              <a:t> d’une </a:t>
            </a:r>
            <a:r>
              <a:rPr lang="it-IT" sz="2400" i="1" dirty="0" err="1"/>
              <a:t>religion</a:t>
            </a:r>
            <a:r>
              <a:rPr lang="it-IT" sz="2400" i="1" dirty="0"/>
              <a:t> </a:t>
            </a:r>
            <a:r>
              <a:rPr lang="it-IT" sz="2400" i="1" dirty="0" err="1"/>
              <a:t>ou</a:t>
            </a:r>
            <a:r>
              <a:rPr lang="it-IT" sz="2400" i="1" dirty="0"/>
              <a:t> d’une </a:t>
            </a:r>
            <a:r>
              <a:rPr lang="it-IT" sz="2400" i="1" dirty="0" err="1"/>
              <a:t>appartenance</a:t>
            </a:r>
            <a:r>
              <a:rPr lang="it-IT" sz="2400" i="1" dirty="0"/>
              <a:t>, on </a:t>
            </a:r>
            <a:r>
              <a:rPr lang="it-IT" sz="2400" i="1" dirty="0" err="1"/>
              <a:t>veut</a:t>
            </a:r>
            <a:r>
              <a:rPr lang="it-IT" sz="2400" i="1" dirty="0"/>
              <a:t> se </a:t>
            </a:r>
            <a:r>
              <a:rPr lang="it-IT" sz="2400" i="1" dirty="0" err="1"/>
              <a:t>séparer</a:t>
            </a:r>
            <a:r>
              <a:rPr lang="it-IT" sz="2400" i="1" dirty="0"/>
              <a:t> de la </a:t>
            </a:r>
            <a:r>
              <a:rPr lang="it-IT" sz="2400" i="1" dirty="0" err="1"/>
              <a:t>République</a:t>
            </a:r>
            <a:r>
              <a:rPr lang="it-IT" sz="2400" i="1" dirty="0"/>
              <a:t>, </a:t>
            </a:r>
            <a:r>
              <a:rPr lang="it-IT" sz="2400" i="1" dirty="0" err="1"/>
              <a:t>donc</a:t>
            </a:r>
            <a:r>
              <a:rPr lang="it-IT" sz="2400" i="1" dirty="0"/>
              <a:t> ne plus en </a:t>
            </a:r>
            <a:r>
              <a:rPr lang="it-IT" sz="2400" i="1" dirty="0" err="1"/>
              <a:t>respecter</a:t>
            </a:r>
            <a:r>
              <a:rPr lang="it-IT" sz="2400" i="1" dirty="0"/>
              <a:t> </a:t>
            </a:r>
            <a:r>
              <a:rPr lang="it-IT" sz="2400" i="1" dirty="0" err="1"/>
              <a:t>les</a:t>
            </a:r>
            <a:r>
              <a:rPr lang="it-IT" sz="2400" i="1" dirty="0"/>
              <a:t> </a:t>
            </a:r>
            <a:r>
              <a:rPr lang="it-IT" sz="2400" i="1" dirty="0" err="1"/>
              <a:t>lois</a:t>
            </a:r>
            <a:r>
              <a:rPr lang="it-IT" sz="2400" i="1" dirty="0"/>
              <a:t> et </a:t>
            </a:r>
            <a:r>
              <a:rPr lang="it-IT" sz="2400" i="1" dirty="0" err="1"/>
              <a:t>donc</a:t>
            </a:r>
            <a:r>
              <a:rPr lang="it-IT" sz="2400" i="1" dirty="0"/>
              <a:t> </a:t>
            </a:r>
            <a:r>
              <a:rPr lang="it-IT" sz="2400" i="1" dirty="0" err="1"/>
              <a:t>menacer</a:t>
            </a:r>
            <a:r>
              <a:rPr lang="it-IT" sz="2400" i="1" dirty="0"/>
              <a:t> la </a:t>
            </a:r>
            <a:r>
              <a:rPr lang="it-IT" sz="2400" i="1" dirty="0" err="1"/>
              <a:t>possibilité</a:t>
            </a:r>
            <a:r>
              <a:rPr lang="it-IT" sz="2400" i="1" dirty="0"/>
              <a:t> de </a:t>
            </a:r>
            <a:r>
              <a:rPr lang="it-IT" sz="2400" i="1" dirty="0" err="1"/>
              <a:t>vivre</a:t>
            </a:r>
            <a:r>
              <a:rPr lang="it-IT" sz="2400" i="1" dirty="0"/>
              <a:t> ensemble »</a:t>
            </a:r>
            <a:r>
              <a:rPr lang="it-IT" sz="2400" dirty="0"/>
              <a:t>.</a:t>
            </a:r>
            <a:endParaRPr lang="fr-CA" sz="2400" dirty="0"/>
          </a:p>
        </p:txBody>
      </p:sp>
    </p:spTree>
    <p:extLst>
      <p:ext uri="{BB962C8B-B14F-4D97-AF65-F5344CB8AC3E}">
        <p14:creationId xmlns:p14="http://schemas.microsoft.com/office/powerpoint/2010/main" val="329935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du séparatisme</a:t>
            </a:r>
            <a:br>
              <a:rPr lang="fr-CA" sz="2800"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CA" sz="2400" dirty="0" err="1" smtClean="0"/>
              <a:t>Etymologie</a:t>
            </a:r>
            <a:r>
              <a:rPr lang="fr-CA" sz="2400" dirty="0" smtClean="0"/>
              <a:t> </a:t>
            </a:r>
            <a:r>
              <a:rPr lang="fr-CA" sz="2400" dirty="0"/>
              <a:t>: du latin </a:t>
            </a:r>
            <a:r>
              <a:rPr lang="fr-CA" sz="2400" dirty="0" err="1"/>
              <a:t>separare</a:t>
            </a:r>
            <a:r>
              <a:rPr lang="fr-CA" sz="2400" dirty="0"/>
              <a:t>, mettre à parte, avec le suffixe -</a:t>
            </a:r>
            <a:r>
              <a:rPr lang="fr-CA" sz="2400" dirty="0" err="1"/>
              <a:t>isme</a:t>
            </a:r>
            <a:r>
              <a:rPr lang="fr-CA" sz="2400" dirty="0"/>
              <a:t>, servant à former des mots correspondant à une attitude, un comportement, une doctrine, un dogme, une idéologie ou une théorie.</a:t>
            </a:r>
            <a:br>
              <a:rPr lang="fr-CA" sz="2400" dirty="0"/>
            </a:br>
            <a:endParaRPr lang="fr-CA" sz="2400" dirty="0" smtClean="0"/>
          </a:p>
          <a:p>
            <a:pPr algn="just"/>
            <a:r>
              <a:rPr lang="fr-CA" sz="2400" dirty="0"/>
              <a:t>Le </a:t>
            </a:r>
            <a:r>
              <a:rPr lang="fr-CA" sz="2400" b="1" dirty="0"/>
              <a:t>séparatisme</a:t>
            </a:r>
            <a:r>
              <a:rPr lang="fr-CA" sz="2400" dirty="0"/>
              <a:t> est un mouvement politique qui cherche à séparer une région, une province, un territoire ou un </a:t>
            </a:r>
            <a:r>
              <a:rPr lang="fr-CA" sz="2400" dirty="0" err="1"/>
              <a:t>Etat</a:t>
            </a:r>
            <a:r>
              <a:rPr lang="fr-CA" sz="2400" dirty="0"/>
              <a:t>, du pays ou de l'ensemble plus vaste auquel il appartient. Le but est d'obtenir, sur une base territoriale, une </a:t>
            </a:r>
            <a:r>
              <a:rPr lang="fr-CA" sz="2400" b="1" dirty="0"/>
              <a:t>reconnaissance politique</a:t>
            </a:r>
            <a:r>
              <a:rPr lang="fr-CA" sz="2400" dirty="0"/>
              <a:t> et de </a:t>
            </a:r>
            <a:r>
              <a:rPr lang="fr-CA" sz="2400" b="1" dirty="0"/>
              <a:t>créer un nouvel Etat indépendant</a:t>
            </a:r>
            <a:r>
              <a:rPr lang="fr-CA" sz="2400" dirty="0"/>
              <a:t>. Le séparatisme est souvent associé à un désir de liberté ayant pour origine un sentiment d'oppression de nature coloniale.</a:t>
            </a:r>
            <a:br>
              <a:rPr lang="fr-CA" sz="2400" dirty="0"/>
            </a:br>
            <a:r>
              <a:rPr lang="fr-CA" sz="2400" dirty="0"/>
              <a:t>Synonyme : indépendantisme.</a:t>
            </a:r>
            <a:br>
              <a:rPr lang="fr-CA" sz="2400" dirty="0"/>
            </a:br>
            <a:r>
              <a:rPr lang="fr-CA" sz="2400" dirty="0"/>
              <a:t>Exemple : le séparatisme basque, le séparatisme québécois</a:t>
            </a:r>
            <a:r>
              <a:rPr lang="fr-CA" sz="2400" dirty="0" smtClean="0"/>
              <a:t>.</a:t>
            </a:r>
          </a:p>
          <a:p>
            <a:pPr algn="just"/>
            <a:r>
              <a:rPr lang="fr-CA" sz="2400" dirty="0"/>
              <a:t>http://</a:t>
            </a:r>
            <a:r>
              <a:rPr lang="fr-CA" sz="2400" dirty="0" err="1"/>
              <a:t>www.toupie.org</a:t>
            </a:r>
            <a:r>
              <a:rPr lang="fr-CA" sz="2400" dirty="0"/>
              <a:t>/Dictionnaire/</a:t>
            </a:r>
            <a:r>
              <a:rPr lang="fr-CA" sz="2400" dirty="0" err="1"/>
              <a:t>Separatisme.htm</a:t>
            </a:r>
            <a:r>
              <a:rPr lang="fr-CA" sz="2400" dirty="0"/>
              <a:t/>
            </a:r>
            <a:br>
              <a:rPr lang="fr-CA" sz="2400" dirty="0"/>
            </a:br>
            <a:endParaRPr lang="fr-CA" sz="2400" dirty="0"/>
          </a:p>
        </p:txBody>
      </p:sp>
    </p:spTree>
    <p:extLst>
      <p:ext uri="{BB962C8B-B14F-4D97-AF65-F5344CB8AC3E}">
        <p14:creationId xmlns:p14="http://schemas.microsoft.com/office/powerpoint/2010/main" val="2696677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du séparatisme</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Séparatisme social</a:t>
            </a:r>
          </a:p>
          <a:p>
            <a:pPr algn="just"/>
            <a:r>
              <a:rPr lang="fr-CA" sz="2400" dirty="0"/>
              <a:t>Synonyme : communautarisme, instauration de ghettos.</a:t>
            </a:r>
            <a:br>
              <a:rPr lang="fr-CA" sz="2400" dirty="0"/>
            </a:br>
            <a:r>
              <a:rPr lang="fr-CA" sz="2400" dirty="0"/>
              <a:t>Le communautarisme social peut prendre la forme d'une ségrégation urbaine, fondée sur la défiance et le repli sur soi, où chaque classe sociale refuse se mélanger géographiquement ou culturellement avec une autre classe qu'elle considère comme "inférieure".</a:t>
            </a:r>
            <a:br>
              <a:rPr lang="fr-CA" sz="2400" dirty="0"/>
            </a:br>
            <a:endParaRPr lang="fr-CA" sz="2400" dirty="0"/>
          </a:p>
          <a:p>
            <a:pPr algn="just"/>
            <a:r>
              <a:rPr lang="fr-CA" sz="2400" dirty="0" smtClean="0"/>
              <a:t>http</a:t>
            </a:r>
            <a:r>
              <a:rPr lang="fr-CA" sz="2400" dirty="0"/>
              <a:t>://</a:t>
            </a:r>
            <a:r>
              <a:rPr lang="fr-CA" sz="2400" dirty="0" err="1"/>
              <a:t>www.toupie.org</a:t>
            </a:r>
            <a:r>
              <a:rPr lang="fr-CA" sz="2400" dirty="0"/>
              <a:t>/Dictionnaire/</a:t>
            </a:r>
            <a:r>
              <a:rPr lang="fr-CA" sz="2400" dirty="0" err="1"/>
              <a:t>Separatisme.htm</a:t>
            </a:r>
            <a:r>
              <a:rPr lang="fr-CA" sz="2400" dirty="0"/>
              <a:t/>
            </a:r>
            <a:br>
              <a:rPr lang="fr-CA" sz="2400" dirty="0"/>
            </a:br>
            <a:endParaRPr lang="fr-CA" sz="2400" dirty="0"/>
          </a:p>
        </p:txBody>
      </p:sp>
    </p:spTree>
    <p:extLst>
      <p:ext uri="{BB962C8B-B14F-4D97-AF65-F5344CB8AC3E}">
        <p14:creationId xmlns:p14="http://schemas.microsoft.com/office/powerpoint/2010/main" val="217636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a:t>
            </a:r>
            <a:r>
              <a:rPr lang="fr-CA" sz="2800" dirty="0" smtClean="0"/>
              <a:t>de </a:t>
            </a:r>
            <a:r>
              <a:rPr lang="fr-CA" sz="2800" dirty="0"/>
              <a:t>communautarisme</a:t>
            </a:r>
            <a:br>
              <a:rPr lang="fr-CA"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fr-CA" sz="2400" dirty="0" err="1"/>
              <a:t>Etymologie</a:t>
            </a:r>
            <a:r>
              <a:rPr lang="fr-CA" sz="2400" dirty="0"/>
              <a:t> : du latin "</a:t>
            </a:r>
            <a:r>
              <a:rPr lang="fr-CA" sz="2400" dirty="0" err="1"/>
              <a:t>communis</a:t>
            </a:r>
            <a:r>
              <a:rPr lang="fr-CA" sz="2400" dirty="0"/>
              <a:t>", communauté, lui-même issu de "cum", avec, ensemble et de "</a:t>
            </a:r>
            <a:r>
              <a:rPr lang="fr-CA" sz="2400" dirty="0" err="1"/>
              <a:t>munus</a:t>
            </a:r>
            <a:r>
              <a:rPr lang="fr-CA" sz="2400" dirty="0"/>
              <a:t>", charge, dette : charges partagées, obligations mutuelles, avec le suffixe -</a:t>
            </a:r>
            <a:r>
              <a:rPr lang="fr-CA" sz="2400" dirty="0" err="1"/>
              <a:t>isme</a:t>
            </a:r>
            <a:r>
              <a:rPr lang="fr-CA" sz="2400" dirty="0"/>
              <a:t>, servant à former des mots correspondant à une attitude, un comportement, une doctrine, un dogme, une idéologie ou une théorie.</a:t>
            </a:r>
            <a:br>
              <a:rPr lang="fr-CA" sz="2400" dirty="0"/>
            </a:br>
            <a:r>
              <a:rPr lang="fr-CA" sz="2400" dirty="0"/>
              <a:t/>
            </a:r>
            <a:br>
              <a:rPr lang="fr-CA" sz="2400" dirty="0"/>
            </a:br>
            <a:r>
              <a:rPr lang="fr-CA" sz="2400" dirty="0"/>
              <a:t>Le terme "communautarisme" est un néologisme apparu dans les années 1980, en référence aux revendications de certaines "minorités" d'Amérique du Nord.</a:t>
            </a:r>
            <a:br>
              <a:rPr lang="fr-CA" sz="2400" dirty="0"/>
            </a:br>
            <a:endParaRPr lang="fr-CA" sz="2400" dirty="0" smtClean="0"/>
          </a:p>
          <a:p>
            <a:pPr algn="just"/>
            <a:r>
              <a:rPr lang="fr-CA" sz="2400" dirty="0"/>
              <a:t>http://</a:t>
            </a:r>
            <a:r>
              <a:rPr lang="fr-CA" sz="2400" dirty="0" err="1"/>
              <a:t>www.toupie.org</a:t>
            </a:r>
            <a:r>
              <a:rPr lang="fr-CA" sz="2400" dirty="0"/>
              <a:t>/Dictionnaire/</a:t>
            </a:r>
            <a:r>
              <a:rPr lang="fr-CA" sz="2400" dirty="0" err="1"/>
              <a:t>Communautarisme.htm</a:t>
            </a:r>
            <a:endParaRPr lang="fr-CA" sz="2400" dirty="0"/>
          </a:p>
        </p:txBody>
      </p:sp>
    </p:spTree>
    <p:extLst>
      <p:ext uri="{BB962C8B-B14F-4D97-AF65-F5344CB8AC3E}">
        <p14:creationId xmlns:p14="http://schemas.microsoft.com/office/powerpoint/2010/main" val="9296946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TotalTime>
  <Words>2798</Words>
  <Application>Microsoft Macintosh PowerPoint</Application>
  <PresentationFormat>Presentazione su schermo (4:3)</PresentationFormat>
  <Paragraphs>227</Paragraphs>
  <Slides>55</Slides>
  <Notes>1</Notes>
  <HiddenSlides>0</HiddenSlides>
  <MMClips>0</MMClips>
  <ScaleCrop>false</ScaleCrop>
  <HeadingPairs>
    <vt:vector size="4" baseType="variant">
      <vt:variant>
        <vt:lpstr>Tema</vt:lpstr>
      </vt:variant>
      <vt:variant>
        <vt:i4>1</vt:i4>
      </vt:variant>
      <vt:variant>
        <vt:lpstr>Titoli diapositive</vt:lpstr>
      </vt:variant>
      <vt:variant>
        <vt:i4>55</vt:i4>
      </vt:variant>
    </vt:vector>
  </HeadingPairs>
  <TitlesOfParts>
    <vt:vector size="56" baseType="lpstr">
      <vt:lpstr>Tema di Office</vt:lpstr>
      <vt:lpstr>Presentazione di PowerPoint</vt:lpstr>
      <vt:lpstr> 20 avril 2020 Loi du séparatisme ou Projet de loi confortant le respect des principes de la République ou… </vt:lpstr>
      <vt:lpstr> Déjà vu  à propos des  Réunions non-mixtes ou Groupes de paroles à l'UNEF    </vt:lpstr>
      <vt:lpstr>Dénominations</vt:lpstr>
      <vt:lpstr>  Projet de loi confortant le respect des principes de la République </vt:lpstr>
      <vt:lpstr>« Séparatisme » </vt:lpstr>
      <vt:lpstr>Définition du séparatisme </vt:lpstr>
      <vt:lpstr>Définition du séparatisme </vt:lpstr>
      <vt:lpstr>Définition de communautarisme </vt:lpstr>
      <vt:lpstr>Définition de communautarisme </vt:lpstr>
      <vt:lpstr>Définition de communautarisme </vt:lpstr>
      <vt:lpstr>Loi du 9 décembre 1905 </vt:lpstr>
      <vt:lpstr>Constitution du 27 octobre 1946 (IVe République) </vt:lpstr>
      <vt:lpstr>Constitution 1958 (V° République)</vt:lpstr>
      <vt:lpstr>La loi 1905 préparée par Le CODE CIVIL  (déjà vu) 1804</vt:lpstr>
      <vt:lpstr>La loi 1905 préparée par La loi de Jules Ferry</vt:lpstr>
      <vt:lpstr> Interview à M. Patrick Weil</vt:lpstr>
      <vt:lpstr>Interview à M. Patrick Weil</vt:lpstr>
      <vt:lpstr>Interview à M. Patrick Weil</vt:lpstr>
      <vt:lpstr>Interview à M. Patrick Weil</vt:lpstr>
      <vt:lpstr>Interview à M. Patrick Weil</vt:lpstr>
      <vt:lpstr>Interview à M. Patrick Weil</vt:lpstr>
      <vt:lpstr>Interview à M. Patrick Weil</vt:lpstr>
      <vt:lpstr>Interview à M. Patrick Weil</vt:lpstr>
      <vt:lpstr>2. La loi «Sécurité globale»  Renommée  Loi “pour une sécurité globale préservant les libertés".</vt:lpstr>
      <vt:lpstr>Presentazione di PowerPoint</vt:lpstr>
      <vt:lpstr>Chronologie</vt:lpstr>
      <vt:lpstr>Rappel sur l’Art. 24</vt:lpstr>
      <vt:lpstr>Rappel : contestation surtout de l’Art. 24</vt:lpstr>
      <vt:lpstr>Presentazione di PowerPoint</vt:lpstr>
      <vt:lpstr>Dictionnaires et culture</vt:lpstr>
      <vt:lpstr>Mariage </vt:lpstr>
      <vt:lpstr>Matrimonio</vt:lpstr>
      <vt:lpstr>Les définitions par antonymie : Silence</vt:lpstr>
      <vt:lpstr>Et le silence positif ?</vt:lpstr>
      <vt:lpstr>Les définitions par antonymie : Paix</vt:lpstr>
      <vt:lpstr>Et où est la paix positive dans le dictionnaire ?</vt:lpstr>
      <vt:lpstr>communautarisme (avec élément axiologique)</vt:lpstr>
      <vt:lpstr>Substitution du mot race dans le genre commun</vt:lpstr>
      <vt:lpstr>Microstructure : 6. L’exemple</vt:lpstr>
      <vt:lpstr>Microstructure :  6. L’exemple</vt:lpstr>
      <vt:lpstr>Exemples (PR)</vt:lpstr>
      <vt:lpstr>L’évolution des représentations culturelles dans les exemples à femme</vt:lpstr>
      <vt:lpstr>L’évolution des représentations culturelles dans les exemples à femme</vt:lpstr>
      <vt:lpstr>Microstructure : 7. Renvoi </vt:lpstr>
      <vt:lpstr>Microstructure : 7. Renvoi </vt:lpstr>
      <vt:lpstr>Microstructure : 7. Renvoi </vt:lpstr>
      <vt:lpstr>Microstructure : 8.  La remarque</vt:lpstr>
      <vt:lpstr>Race</vt:lpstr>
      <vt:lpstr> Les remarques   Sur la question de la féminisation </vt:lpstr>
      <vt:lpstr>La remarque sur les questions de l’emprunt</vt:lpstr>
      <vt:lpstr>e-mail </vt:lpstr>
      <vt:lpstr>Microstructure : 9. Antonymes</vt:lpstr>
      <vt:lpstr>Microstructure : 9. Antonymes</vt:lpstr>
      <vt:lpstr>Microstructure : 9. Antonymes</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6</cp:revision>
  <dcterms:created xsi:type="dcterms:W3CDTF">2021-04-24T17:53:43Z</dcterms:created>
  <dcterms:modified xsi:type="dcterms:W3CDTF">2021-04-24T18:05:33Z</dcterms:modified>
</cp:coreProperties>
</file>